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4" r:id="rId2"/>
    <p:sldMasterId id="2147483728" r:id="rId3"/>
    <p:sldMasterId id="2147483755" r:id="rId4"/>
    <p:sldMasterId id="2147483767" r:id="rId5"/>
    <p:sldMasterId id="2147483779" r:id="rId6"/>
  </p:sldMasterIdLst>
  <p:notesMasterIdLst>
    <p:notesMasterId r:id="rId68"/>
  </p:notesMasterIdLst>
  <p:handoutMasterIdLst>
    <p:handoutMasterId r:id="rId69"/>
  </p:handoutMasterIdLst>
  <p:sldIdLst>
    <p:sldId id="545" r:id="rId7"/>
    <p:sldId id="507" r:id="rId8"/>
    <p:sldId id="508" r:id="rId9"/>
    <p:sldId id="509" r:id="rId10"/>
    <p:sldId id="552" r:id="rId11"/>
    <p:sldId id="510" r:id="rId12"/>
    <p:sldId id="511" r:id="rId13"/>
    <p:sldId id="512" r:id="rId14"/>
    <p:sldId id="513" r:id="rId15"/>
    <p:sldId id="553" r:id="rId16"/>
    <p:sldId id="514" r:id="rId17"/>
    <p:sldId id="515" r:id="rId18"/>
    <p:sldId id="516" r:id="rId19"/>
    <p:sldId id="517" r:id="rId20"/>
    <p:sldId id="518" r:id="rId21"/>
    <p:sldId id="519" r:id="rId22"/>
    <p:sldId id="520" r:id="rId23"/>
    <p:sldId id="521" r:id="rId24"/>
    <p:sldId id="522" r:id="rId25"/>
    <p:sldId id="523" r:id="rId26"/>
    <p:sldId id="524" r:id="rId27"/>
    <p:sldId id="525" r:id="rId28"/>
    <p:sldId id="540" r:id="rId29"/>
    <p:sldId id="541" r:id="rId30"/>
    <p:sldId id="528" r:id="rId31"/>
    <p:sldId id="529" r:id="rId32"/>
    <p:sldId id="530" r:id="rId33"/>
    <p:sldId id="532" r:id="rId34"/>
    <p:sldId id="533" r:id="rId35"/>
    <p:sldId id="534" r:id="rId36"/>
    <p:sldId id="535" r:id="rId37"/>
    <p:sldId id="537" r:id="rId38"/>
    <p:sldId id="536" r:id="rId39"/>
    <p:sldId id="538" r:id="rId40"/>
    <p:sldId id="539" r:id="rId41"/>
    <p:sldId id="554" r:id="rId42"/>
    <p:sldId id="449" r:id="rId43"/>
    <p:sldId id="450" r:id="rId44"/>
    <p:sldId id="451" r:id="rId45"/>
    <p:sldId id="465" r:id="rId46"/>
    <p:sldId id="466" r:id="rId47"/>
    <p:sldId id="453" r:id="rId48"/>
    <p:sldId id="467" r:id="rId49"/>
    <p:sldId id="455" r:id="rId50"/>
    <p:sldId id="456" r:id="rId51"/>
    <p:sldId id="457" r:id="rId52"/>
    <p:sldId id="458" r:id="rId53"/>
    <p:sldId id="459" r:id="rId54"/>
    <p:sldId id="506" r:id="rId55"/>
    <p:sldId id="460" r:id="rId56"/>
    <p:sldId id="542" r:id="rId57"/>
    <p:sldId id="405" r:id="rId58"/>
    <p:sldId id="380" r:id="rId59"/>
    <p:sldId id="381" r:id="rId60"/>
    <p:sldId id="543" r:id="rId61"/>
    <p:sldId id="383" r:id="rId62"/>
    <p:sldId id="444" r:id="rId63"/>
    <p:sldId id="470" r:id="rId64"/>
    <p:sldId id="544" r:id="rId65"/>
    <p:sldId id="432" r:id="rId66"/>
    <p:sldId id="551" r:id="rId6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skin, Maureen - OSHA" initials="RM-O" lastIdx="6" clrIdx="0"/>
  <p:cmAuthor id="1" name="Landkrohn, Kathy A. - OSHA" initials="KAL-O" lastIdx="3" clrIdx="1"/>
  <p:cmAuthor id="2" name="Baird, Edmund  - SOL" initials="BE-S"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2E2E2"/>
    <a:srgbClr val="EAEAEA"/>
    <a:srgbClr val="DDDDDD"/>
    <a:srgbClr val="D9EAEF"/>
    <a:srgbClr val="CCECFF"/>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573" autoAdjust="0"/>
    <p:restoredTop sz="95148" autoAdjust="0"/>
  </p:normalViewPr>
  <p:slideViewPr>
    <p:cSldViewPr>
      <p:cViewPr>
        <p:scale>
          <a:sx n="56" d="100"/>
          <a:sy n="56" d="100"/>
        </p:scale>
        <p:origin x="-1306" y="-278"/>
      </p:cViewPr>
      <p:guideLst>
        <p:guide orient="horz" pos="2160"/>
        <p:guide pos="2880"/>
      </p:guideLst>
    </p:cSldViewPr>
  </p:slideViewPr>
  <p:outlineViewPr>
    <p:cViewPr>
      <p:scale>
        <a:sx n="33" d="100"/>
        <a:sy n="33" d="100"/>
      </p:scale>
      <p:origin x="0" y="40584"/>
    </p:cViewPr>
  </p:outlineViewPr>
  <p:notesTextViewPr>
    <p:cViewPr>
      <p:scale>
        <a:sx n="100" d="100"/>
        <a:sy n="100" d="100"/>
      </p:scale>
      <p:origin x="0" y="0"/>
    </p:cViewPr>
  </p:notesTextViewPr>
  <p:sorterViewPr>
    <p:cViewPr>
      <p:scale>
        <a:sx n="100" d="100"/>
        <a:sy n="100" d="100"/>
      </p:scale>
      <p:origin x="0" y="10224"/>
    </p:cViewPr>
  </p:sorterViewPr>
  <p:notesViewPr>
    <p:cSldViewPr>
      <p:cViewPr varScale="1">
        <p:scale>
          <a:sx n="85" d="100"/>
          <a:sy n="85" d="100"/>
        </p:scale>
        <p:origin x="-1908"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2338">
              <a:defRPr sz="1200">
                <a:latin typeface="Arial" charset="0"/>
                <a:ea typeface="+mn-ea"/>
              </a:defRPr>
            </a:lvl1pPr>
          </a:lstStyle>
          <a:p>
            <a:pPr>
              <a:defRPr/>
            </a:pPr>
            <a:endParaRPr lang="en-US" dirty="0"/>
          </a:p>
        </p:txBody>
      </p:sp>
      <p:sp>
        <p:nvSpPr>
          <p:cNvPr id="10243" name="Rectangle 3"/>
          <p:cNvSpPr>
            <a:spLocks noGrp="1" noChangeArrowheads="1"/>
          </p:cNvSpPr>
          <p:nvPr>
            <p:ph type="dt" sz="quarter" idx="1"/>
          </p:nvPr>
        </p:nvSpPr>
        <p:spPr bwMode="auto">
          <a:xfrm>
            <a:off x="3897513" y="0"/>
            <a:ext cx="2982742" cy="465138"/>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2338">
              <a:defRPr sz="1200">
                <a:latin typeface="Arial" charset="0"/>
                <a:ea typeface="+mn-ea"/>
              </a:defRPr>
            </a:lvl1pPr>
          </a:lstStyle>
          <a:p>
            <a:pPr>
              <a:defRPr/>
            </a:pPr>
            <a:endParaRPr lang="en-US" dirty="0"/>
          </a:p>
        </p:txBody>
      </p:sp>
      <p:sp>
        <p:nvSpPr>
          <p:cNvPr id="10244" name="Rectangle 4"/>
          <p:cNvSpPr>
            <a:spLocks noGrp="1" noChangeArrowheads="1"/>
          </p:cNvSpPr>
          <p:nvPr>
            <p:ph type="ftr" sz="quarter" idx="2"/>
          </p:nvPr>
        </p:nvSpPr>
        <p:spPr bwMode="auto">
          <a:xfrm>
            <a:off x="1" y="8829675"/>
            <a:ext cx="2982742" cy="4651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2338">
              <a:defRPr sz="1200">
                <a:latin typeface="Arial" charset="0"/>
                <a:ea typeface="+mn-ea"/>
              </a:defRPr>
            </a:lvl1pPr>
          </a:lstStyle>
          <a:p>
            <a:pPr>
              <a:defRPr/>
            </a:pPr>
            <a:endParaRPr lang="en-US" dirty="0"/>
          </a:p>
        </p:txBody>
      </p:sp>
      <p:sp>
        <p:nvSpPr>
          <p:cNvPr id="10245" name="Rectangle 5"/>
          <p:cNvSpPr>
            <a:spLocks noGrp="1" noChangeArrowheads="1"/>
          </p:cNvSpPr>
          <p:nvPr>
            <p:ph type="sldNum" sz="quarter" idx="3"/>
          </p:nvPr>
        </p:nvSpPr>
        <p:spPr bwMode="auto">
          <a:xfrm>
            <a:off x="3897513" y="8829675"/>
            <a:ext cx="2982742" cy="4651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a:defRPr sz="1200"/>
            </a:lvl1pPr>
          </a:lstStyle>
          <a:p>
            <a:fld id="{D4818F02-4CC0-D444-9016-E37A56C16DB3}" type="slidenum">
              <a:rPr lang="en-US"/>
              <a:pPr/>
              <a:t>‹#›</a:t>
            </a:fld>
            <a:endParaRPr lang="en-US" dirty="0"/>
          </a:p>
        </p:txBody>
      </p:sp>
    </p:spTree>
    <p:extLst>
      <p:ext uri="{BB962C8B-B14F-4D97-AF65-F5344CB8AC3E}">
        <p14:creationId xmlns:p14="http://schemas.microsoft.com/office/powerpoint/2010/main" val="333241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2338">
              <a:defRPr sz="1200">
                <a:latin typeface="Arial" charset="0"/>
                <a:ea typeface="+mn-ea"/>
              </a:defRPr>
            </a:lvl1pPr>
          </a:lstStyle>
          <a:p>
            <a:pPr>
              <a:defRPr/>
            </a:pPr>
            <a:endParaRPr lang="en-US" dirty="0"/>
          </a:p>
        </p:txBody>
      </p:sp>
      <p:sp>
        <p:nvSpPr>
          <p:cNvPr id="19459" name="Rectangle 3"/>
          <p:cNvSpPr>
            <a:spLocks noGrp="1" noChangeArrowheads="1"/>
          </p:cNvSpPr>
          <p:nvPr>
            <p:ph type="dt" idx="1"/>
          </p:nvPr>
        </p:nvSpPr>
        <p:spPr bwMode="auto">
          <a:xfrm>
            <a:off x="3897513" y="0"/>
            <a:ext cx="2982742" cy="465138"/>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2338">
              <a:defRPr sz="1200">
                <a:latin typeface="Arial" charset="0"/>
                <a:ea typeface="+mn-ea"/>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61" name="Rectangle 5"/>
          <p:cNvSpPr>
            <a:spLocks noGrp="1" noChangeArrowheads="1"/>
          </p:cNvSpPr>
          <p:nvPr>
            <p:ph type="body" sz="quarter" idx="3"/>
          </p:nvPr>
        </p:nvSpPr>
        <p:spPr bwMode="auto">
          <a:xfrm>
            <a:off x="688805" y="4414838"/>
            <a:ext cx="5504204" cy="41846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1" y="8829675"/>
            <a:ext cx="2982742" cy="4651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2338">
              <a:defRPr sz="1200">
                <a:latin typeface="Arial" charset="0"/>
                <a:ea typeface="+mn-ea"/>
              </a:defRPr>
            </a:lvl1pPr>
          </a:lstStyle>
          <a:p>
            <a:pPr>
              <a:defRPr/>
            </a:pPr>
            <a:endParaRPr lang="en-US" dirty="0"/>
          </a:p>
        </p:txBody>
      </p:sp>
      <p:sp>
        <p:nvSpPr>
          <p:cNvPr id="19463" name="Rectangle 7"/>
          <p:cNvSpPr>
            <a:spLocks noGrp="1" noChangeArrowheads="1"/>
          </p:cNvSpPr>
          <p:nvPr>
            <p:ph type="sldNum" sz="quarter" idx="5"/>
          </p:nvPr>
        </p:nvSpPr>
        <p:spPr bwMode="auto">
          <a:xfrm>
            <a:off x="3897513" y="8829675"/>
            <a:ext cx="2982742" cy="4651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a:defRPr sz="1200"/>
            </a:lvl1pPr>
          </a:lstStyle>
          <a:p>
            <a:fld id="{525EFC79-C02F-214D-8930-AD33E7C69D6E}" type="slidenum">
              <a:rPr lang="en-US"/>
              <a:pPr/>
              <a:t>‹#›</a:t>
            </a:fld>
            <a:endParaRPr lang="en-US" dirty="0"/>
          </a:p>
        </p:txBody>
      </p:sp>
    </p:spTree>
    <p:extLst>
      <p:ext uri="{BB962C8B-B14F-4D97-AF65-F5344CB8AC3E}">
        <p14:creationId xmlns:p14="http://schemas.microsoft.com/office/powerpoint/2010/main" val="34087540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519" indent="-285585" eaLnBrk="0" hangingPunct="0">
              <a:defRPr>
                <a:solidFill>
                  <a:schemeClr val="tx1"/>
                </a:solidFill>
                <a:latin typeface="Arial" charset="0"/>
              </a:defRPr>
            </a:lvl2pPr>
            <a:lvl3pPr marL="1142337" indent="-228468" eaLnBrk="0" hangingPunct="0">
              <a:defRPr>
                <a:solidFill>
                  <a:schemeClr val="tx1"/>
                </a:solidFill>
                <a:latin typeface="Arial" charset="0"/>
              </a:defRPr>
            </a:lvl3pPr>
            <a:lvl4pPr marL="1599272" indent="-228468" eaLnBrk="0" hangingPunct="0">
              <a:defRPr>
                <a:solidFill>
                  <a:schemeClr val="tx1"/>
                </a:solidFill>
                <a:latin typeface="Arial" charset="0"/>
              </a:defRPr>
            </a:lvl4pPr>
            <a:lvl5pPr marL="2056207" indent="-228468" eaLnBrk="0" hangingPunct="0">
              <a:defRPr>
                <a:solidFill>
                  <a:schemeClr val="tx1"/>
                </a:solidFill>
                <a:latin typeface="Arial" charset="0"/>
              </a:defRPr>
            </a:lvl5pPr>
            <a:lvl6pPr marL="2513141" indent="-228468" algn="ctr" eaLnBrk="0" fontAlgn="base" hangingPunct="0">
              <a:spcBef>
                <a:spcPct val="0"/>
              </a:spcBef>
              <a:spcAft>
                <a:spcPct val="0"/>
              </a:spcAft>
              <a:defRPr>
                <a:solidFill>
                  <a:schemeClr val="tx1"/>
                </a:solidFill>
                <a:latin typeface="Arial" charset="0"/>
              </a:defRPr>
            </a:lvl6pPr>
            <a:lvl7pPr marL="2970075" indent="-228468" algn="ctr" eaLnBrk="0" fontAlgn="base" hangingPunct="0">
              <a:spcBef>
                <a:spcPct val="0"/>
              </a:spcBef>
              <a:spcAft>
                <a:spcPct val="0"/>
              </a:spcAft>
              <a:defRPr>
                <a:solidFill>
                  <a:schemeClr val="tx1"/>
                </a:solidFill>
                <a:latin typeface="Arial" charset="0"/>
              </a:defRPr>
            </a:lvl7pPr>
            <a:lvl8pPr marL="3427012" indent="-228468" algn="ctr" eaLnBrk="0" fontAlgn="base" hangingPunct="0">
              <a:spcBef>
                <a:spcPct val="0"/>
              </a:spcBef>
              <a:spcAft>
                <a:spcPct val="0"/>
              </a:spcAft>
              <a:defRPr>
                <a:solidFill>
                  <a:schemeClr val="tx1"/>
                </a:solidFill>
                <a:latin typeface="Arial" charset="0"/>
              </a:defRPr>
            </a:lvl8pPr>
            <a:lvl9pPr marL="3883946" indent="-228468" algn="ctr" eaLnBrk="0" fontAlgn="base" hangingPunct="0">
              <a:spcBef>
                <a:spcPct val="0"/>
              </a:spcBef>
              <a:spcAft>
                <a:spcPct val="0"/>
              </a:spcAft>
              <a:defRPr>
                <a:solidFill>
                  <a:schemeClr val="tx1"/>
                </a:solidFill>
                <a:latin typeface="Arial" charset="0"/>
              </a:defRPr>
            </a:lvl9pPr>
          </a:lstStyle>
          <a:p>
            <a:pPr eaLnBrk="1" hangingPunct="1"/>
            <a:fld id="{6122C84A-7678-4BE8-8494-85A021CE3FBA}" type="slidenum">
              <a:rPr lang="en-US" smtClean="0">
                <a:solidFill>
                  <a:srgbClr val="000000"/>
                </a:solidFill>
              </a:rPr>
              <a:pPr eaLnBrk="1" hangingPunct="1"/>
              <a:t>1</a:t>
            </a:fld>
            <a:endParaRPr lang="en-US" dirty="0" smtClean="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43384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191168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99696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sz="240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50731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757909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475306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331699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300136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057067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921543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394268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857813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81D57DCB-D752-4459-BA3E-738BE84ABB79}" type="slidenum">
              <a:rPr lang="en-US" smtClean="0"/>
              <a:pPr eaLnBrk="1" hangingPunct="1"/>
              <a:t>23</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81D57DCB-D752-4459-BA3E-738BE84ABB79}" type="slidenum">
              <a:rPr lang="en-US" smtClean="0"/>
              <a:pPr eaLnBrk="1" hangingPunct="1"/>
              <a:t>24</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448247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626722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277955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2" name="Slide Number Placeholder 1"/>
          <p:cNvSpPr>
            <a:spLocks noGrp="1"/>
          </p:cNvSpPr>
          <p:nvPr>
            <p:ph type="sldNum" sz="quarter" idx="10"/>
          </p:nvPr>
        </p:nvSpPr>
        <p:spPr/>
        <p:txBody>
          <a:bodyPr/>
          <a:lstStyle/>
          <a:p>
            <a:fld id="{525EFC79-C02F-214D-8930-AD33E7C69D6E}"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386165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984886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07474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31738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874537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845991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107422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848360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36</a:t>
            </a:fld>
            <a:endParaRPr lang="en-US" dirty="0"/>
          </a:p>
        </p:txBody>
      </p:sp>
    </p:spTree>
    <p:extLst>
      <p:ext uri="{BB962C8B-B14F-4D97-AF65-F5344CB8AC3E}">
        <p14:creationId xmlns:p14="http://schemas.microsoft.com/office/powerpoint/2010/main" val="2768676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pPr/>
              <a:t>37</a:t>
            </a:fld>
            <a:endParaRPr lang="en-US" dirty="0"/>
          </a:p>
        </p:txBody>
      </p:sp>
    </p:spTree>
    <p:extLst>
      <p:ext uri="{BB962C8B-B14F-4D97-AF65-F5344CB8AC3E}">
        <p14:creationId xmlns:p14="http://schemas.microsoft.com/office/powerpoint/2010/main" val="138078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38</a:t>
            </a:fld>
            <a:endParaRPr lang="en-US" dirty="0"/>
          </a:p>
        </p:txBody>
      </p:sp>
    </p:spTree>
    <p:extLst>
      <p:ext uri="{BB962C8B-B14F-4D97-AF65-F5344CB8AC3E}">
        <p14:creationId xmlns:p14="http://schemas.microsoft.com/office/powerpoint/2010/main" val="3266588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pPr/>
              <a:t>39</a:t>
            </a:fld>
            <a:endParaRPr lang="en-US" dirty="0"/>
          </a:p>
        </p:txBody>
      </p:sp>
    </p:spTree>
    <p:extLst>
      <p:ext uri="{BB962C8B-B14F-4D97-AF65-F5344CB8AC3E}">
        <p14:creationId xmlns:p14="http://schemas.microsoft.com/office/powerpoint/2010/main" val="2367395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40</a:t>
            </a:fld>
            <a:endParaRPr lang="en-US" dirty="0"/>
          </a:p>
        </p:txBody>
      </p:sp>
    </p:spTree>
    <p:extLst>
      <p:ext uri="{BB962C8B-B14F-4D97-AF65-F5344CB8AC3E}">
        <p14:creationId xmlns:p14="http://schemas.microsoft.com/office/powerpoint/2010/main" val="906971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dirty="0" smtClean="0">
              <a:latin typeface="Arial" pitchFamily="34" charset="0"/>
              <a:cs typeface="Arial"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9248A7CE-BC03-47CB-AFF8-9D1339523308}" type="slidenum">
              <a:rPr lang="en-US" smtClean="0"/>
              <a:pPr eaLnBrk="1" hangingPunct="1"/>
              <a:t>41</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77129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42</a:t>
            </a:fld>
            <a:endParaRPr lang="en-US" dirty="0"/>
          </a:p>
        </p:txBody>
      </p:sp>
    </p:spTree>
    <p:extLst>
      <p:ext uri="{BB962C8B-B14F-4D97-AF65-F5344CB8AC3E}">
        <p14:creationId xmlns:p14="http://schemas.microsoft.com/office/powerpoint/2010/main" val="4261635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pPr/>
              <a:t>43</a:t>
            </a:fld>
            <a:endParaRPr lang="en-US" dirty="0"/>
          </a:p>
        </p:txBody>
      </p:sp>
    </p:spTree>
    <p:extLst>
      <p:ext uri="{BB962C8B-B14F-4D97-AF65-F5344CB8AC3E}">
        <p14:creationId xmlns:p14="http://schemas.microsoft.com/office/powerpoint/2010/main" val="2670814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strike="noStrike"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44</a:t>
            </a:fld>
            <a:endParaRPr lang="en-US" dirty="0"/>
          </a:p>
        </p:txBody>
      </p:sp>
    </p:spTree>
    <p:extLst>
      <p:ext uri="{BB962C8B-B14F-4D97-AF65-F5344CB8AC3E}">
        <p14:creationId xmlns:p14="http://schemas.microsoft.com/office/powerpoint/2010/main" val="29480476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pPr/>
              <a:t>45</a:t>
            </a:fld>
            <a:endParaRPr lang="en-US" dirty="0"/>
          </a:p>
        </p:txBody>
      </p:sp>
    </p:spTree>
    <p:extLst>
      <p:ext uri="{BB962C8B-B14F-4D97-AF65-F5344CB8AC3E}">
        <p14:creationId xmlns:p14="http://schemas.microsoft.com/office/powerpoint/2010/main" val="2560502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46</a:t>
            </a:fld>
            <a:endParaRPr lang="en-US" dirty="0"/>
          </a:p>
        </p:txBody>
      </p:sp>
    </p:spTree>
    <p:extLst>
      <p:ext uri="{BB962C8B-B14F-4D97-AF65-F5344CB8AC3E}">
        <p14:creationId xmlns:p14="http://schemas.microsoft.com/office/powerpoint/2010/main" val="2405166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47</a:t>
            </a:fld>
            <a:endParaRPr lang="en-US" dirty="0"/>
          </a:p>
        </p:txBody>
      </p:sp>
    </p:spTree>
    <p:extLst>
      <p:ext uri="{BB962C8B-B14F-4D97-AF65-F5344CB8AC3E}">
        <p14:creationId xmlns:p14="http://schemas.microsoft.com/office/powerpoint/2010/main" val="31697444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48</a:t>
            </a:fld>
            <a:endParaRPr lang="en-US" dirty="0"/>
          </a:p>
        </p:txBody>
      </p:sp>
    </p:spTree>
    <p:extLst>
      <p:ext uri="{BB962C8B-B14F-4D97-AF65-F5344CB8AC3E}">
        <p14:creationId xmlns:p14="http://schemas.microsoft.com/office/powerpoint/2010/main" val="15709759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49</a:t>
            </a:fld>
            <a:endParaRPr lang="en-US" dirty="0"/>
          </a:p>
        </p:txBody>
      </p:sp>
    </p:spTree>
    <p:extLst>
      <p:ext uri="{BB962C8B-B14F-4D97-AF65-F5344CB8AC3E}">
        <p14:creationId xmlns:p14="http://schemas.microsoft.com/office/powerpoint/2010/main" val="1570975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50</a:t>
            </a:fld>
            <a:endParaRPr lang="en-US" dirty="0"/>
          </a:p>
        </p:txBody>
      </p:sp>
    </p:spTree>
    <p:extLst>
      <p:ext uri="{BB962C8B-B14F-4D97-AF65-F5344CB8AC3E}">
        <p14:creationId xmlns:p14="http://schemas.microsoft.com/office/powerpoint/2010/main" val="31238301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52</a:t>
            </a:fld>
            <a:endParaRPr lang="en-US" dirty="0"/>
          </a:p>
        </p:txBody>
      </p:sp>
    </p:spTree>
    <p:extLst>
      <p:ext uri="{BB962C8B-B14F-4D97-AF65-F5344CB8AC3E}">
        <p14:creationId xmlns:p14="http://schemas.microsoft.com/office/powerpoint/2010/main" val="283809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64021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53</a:t>
            </a:fld>
            <a:endParaRPr lang="en-US" dirty="0"/>
          </a:p>
        </p:txBody>
      </p:sp>
    </p:spTree>
    <p:extLst>
      <p:ext uri="{BB962C8B-B14F-4D97-AF65-F5344CB8AC3E}">
        <p14:creationId xmlns:p14="http://schemas.microsoft.com/office/powerpoint/2010/main" val="3463282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54</a:t>
            </a:fld>
            <a:endParaRPr lang="en-US" dirty="0"/>
          </a:p>
        </p:txBody>
      </p:sp>
    </p:spTree>
    <p:extLst>
      <p:ext uri="{BB962C8B-B14F-4D97-AF65-F5344CB8AC3E}">
        <p14:creationId xmlns:p14="http://schemas.microsoft.com/office/powerpoint/2010/main" val="1463187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63D88F8C-FF59-47F2-859D-A8E3E9055994}" type="slidenum">
              <a:rPr lang="en-US" smtClean="0"/>
              <a:pPr eaLnBrk="1" hangingPunct="1"/>
              <a:t>55</a:t>
            </a:fld>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56</a:t>
            </a:fld>
            <a:endParaRPr lang="en-US" dirty="0"/>
          </a:p>
        </p:txBody>
      </p:sp>
    </p:spTree>
    <p:extLst>
      <p:ext uri="{BB962C8B-B14F-4D97-AF65-F5344CB8AC3E}">
        <p14:creationId xmlns:p14="http://schemas.microsoft.com/office/powerpoint/2010/main" val="20089270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57</a:t>
            </a:fld>
            <a:endParaRPr lang="en-US" dirty="0"/>
          </a:p>
        </p:txBody>
      </p:sp>
    </p:spTree>
    <p:extLst>
      <p:ext uri="{BB962C8B-B14F-4D97-AF65-F5344CB8AC3E}">
        <p14:creationId xmlns:p14="http://schemas.microsoft.com/office/powerpoint/2010/main" val="22770004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58</a:t>
            </a:fld>
            <a:endParaRPr lang="en-US" dirty="0"/>
          </a:p>
        </p:txBody>
      </p:sp>
    </p:spTree>
    <p:extLst>
      <p:ext uri="{BB962C8B-B14F-4D97-AF65-F5344CB8AC3E}">
        <p14:creationId xmlns:p14="http://schemas.microsoft.com/office/powerpoint/2010/main" val="22770004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60</a:t>
            </a:fld>
            <a:endParaRPr lang="en-US" dirty="0"/>
          </a:p>
        </p:txBody>
      </p:sp>
    </p:spTree>
    <p:extLst>
      <p:ext uri="{BB962C8B-B14F-4D97-AF65-F5344CB8AC3E}">
        <p14:creationId xmlns:p14="http://schemas.microsoft.com/office/powerpoint/2010/main" val="3900455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14886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89953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11239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35436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76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76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76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76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4926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4055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95806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6531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7292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741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679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6868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6473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3661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3274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21527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82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53137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2428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5058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73654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954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5287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61464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4150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4686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A92124-F826-481A-B5FE-3D9C395D0027}" type="datetimeFigureOut">
              <a:rPr lang="en-US" smtClean="0">
                <a:solidFill>
                  <a:prstClr val="black">
                    <a:tint val="75000"/>
                  </a:prstClr>
                </a:solidFill>
              </a:rPr>
              <a:pPr/>
              <a:t>8/22/2013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483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92124-F826-481A-B5FE-3D9C395D0027}" type="datetimeFigureOut">
              <a:rPr lang="en-US" smtClean="0">
                <a:solidFill>
                  <a:prstClr val="black">
                    <a:tint val="75000"/>
                  </a:prstClr>
                </a:solidFill>
              </a:rPr>
              <a:pPr/>
              <a:t>8/22/2013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1290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A92124-F826-481A-B5FE-3D9C395D0027}" type="datetimeFigureOut">
              <a:rPr lang="en-US" smtClean="0">
                <a:solidFill>
                  <a:prstClr val="black">
                    <a:tint val="75000"/>
                  </a:prstClr>
                </a:solidFill>
              </a:rPr>
              <a:pPr/>
              <a:t>8/22/2013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18448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A92124-F826-481A-B5FE-3D9C395D0027}" type="datetimeFigureOut">
              <a:rPr lang="en-US" smtClean="0">
                <a:solidFill>
                  <a:prstClr val="black">
                    <a:tint val="75000"/>
                  </a:prstClr>
                </a:solidFill>
              </a:rPr>
              <a:pPr/>
              <a:t>8/22/2013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9580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A92124-F826-481A-B5FE-3D9C395D0027}" type="datetimeFigureOut">
              <a:rPr lang="en-US" smtClean="0">
                <a:solidFill>
                  <a:prstClr val="black">
                    <a:tint val="75000"/>
                  </a:prstClr>
                </a:solidFill>
              </a:rPr>
              <a:pPr/>
              <a:t>8/22/2013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8812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A92124-F826-481A-B5FE-3D9C395D0027}" type="datetimeFigureOut">
              <a:rPr lang="en-US" smtClean="0">
                <a:solidFill>
                  <a:prstClr val="black">
                    <a:tint val="75000"/>
                  </a:prstClr>
                </a:solidFill>
              </a:rPr>
              <a:pPr/>
              <a:t>8/22/2013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17162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92124-F826-481A-B5FE-3D9C395D0027}" type="datetimeFigureOut">
              <a:rPr lang="en-US" smtClean="0">
                <a:solidFill>
                  <a:prstClr val="black">
                    <a:tint val="75000"/>
                  </a:prstClr>
                </a:solidFill>
              </a:rPr>
              <a:pPr/>
              <a:t>8/22/2013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63161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92124-F826-481A-B5FE-3D9C395D0027}" type="datetimeFigureOut">
              <a:rPr lang="en-US" smtClean="0">
                <a:solidFill>
                  <a:prstClr val="black">
                    <a:tint val="75000"/>
                  </a:prstClr>
                </a:solidFill>
              </a:rPr>
              <a:pPr/>
              <a:t>8/22/2013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79334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92124-F826-481A-B5FE-3D9C395D0027}" type="datetimeFigureOut">
              <a:rPr lang="en-US" smtClean="0">
                <a:solidFill>
                  <a:prstClr val="black">
                    <a:tint val="75000"/>
                  </a:prstClr>
                </a:solidFill>
              </a:rPr>
              <a:pPr/>
              <a:t>8/22/2013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77419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92124-F826-481A-B5FE-3D9C395D0027}" type="datetimeFigureOut">
              <a:rPr lang="en-US" smtClean="0">
                <a:solidFill>
                  <a:prstClr val="black">
                    <a:tint val="75000"/>
                  </a:prstClr>
                </a:solidFill>
              </a:rPr>
              <a:pPr/>
              <a:t>8/22/2013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8282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92124-F826-481A-B5FE-3D9C395D0027}" type="datetimeFigureOut">
              <a:rPr lang="en-US" smtClean="0">
                <a:solidFill>
                  <a:prstClr val="black">
                    <a:tint val="75000"/>
                  </a:prstClr>
                </a:solidFill>
              </a:rPr>
              <a:pPr/>
              <a:t>8/22/2013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245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ront Cover">
    <p:bg>
      <p:bgPr>
        <a:solidFill>
          <a:schemeClr val="bg1"/>
        </a:solidFill>
        <a:effectLst/>
      </p:bgPr>
    </p:bg>
    <p:spTree>
      <p:nvGrpSpPr>
        <p:cNvPr id="1" name=""/>
        <p:cNvGrpSpPr/>
        <p:nvPr/>
      </p:nvGrpSpPr>
      <p:grpSpPr>
        <a:xfrm>
          <a:off x="0" y="0"/>
          <a:ext cx="0" cy="0"/>
          <a:chOff x="0" y="0"/>
          <a:chExt cx="0" cy="0"/>
        </a:xfrm>
      </p:grpSpPr>
      <p:pic>
        <p:nvPicPr>
          <p:cNvPr id="2" name="Picture 93" descr="Classic White Template A-2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381000"/>
            <a:ext cx="9144000" cy="6858000"/>
          </a:xfrm>
          <a:prstGeom prst="rect">
            <a:avLst/>
          </a:prstGeom>
          <a:noFill/>
          <a:ln w="9525">
            <a:noFill/>
            <a:miter lim="800000"/>
            <a:headEnd/>
            <a:tailEnd/>
          </a:ln>
        </p:spPr>
      </p:pic>
      <p:pic>
        <p:nvPicPr>
          <p:cNvPr id="3" name="Picture 100" descr="Classic White Template A-26"/>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0" y="5943600"/>
            <a:ext cx="9144000" cy="6858000"/>
          </a:xfrm>
          <a:prstGeom prst="rect">
            <a:avLst/>
          </a:prstGeom>
          <a:noFill/>
          <a:ln w="9525">
            <a:noFill/>
            <a:miter lim="800000"/>
            <a:headEnd/>
            <a:tailEnd/>
          </a:ln>
        </p:spPr>
      </p:pic>
    </p:spTree>
    <p:extLst>
      <p:ext uri="{BB962C8B-B14F-4D97-AF65-F5344CB8AC3E}">
        <p14:creationId xmlns:p14="http://schemas.microsoft.com/office/powerpoint/2010/main" val="30631348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10" descr="OSHA LOGO®RGB_LT"/>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5410200" y="5616575"/>
            <a:ext cx="3429000" cy="555625"/>
          </a:xfrm>
          <a:prstGeom prst="rect">
            <a:avLst/>
          </a:prstGeom>
          <a:noFill/>
          <a:ln w="9525">
            <a:noFill/>
            <a:miter lim="800000"/>
            <a:headEnd/>
            <a:tailEnd/>
          </a:ln>
        </p:spPr>
      </p:pic>
      <p:sp>
        <p:nvSpPr>
          <p:cNvPr id="12" name="Text Placeholder 11"/>
          <p:cNvSpPr>
            <a:spLocks noGrp="1"/>
          </p:cNvSpPr>
          <p:nvPr>
            <p:ph type="body" sz="quarter" idx="11"/>
          </p:nvPr>
        </p:nvSpPr>
        <p:spPr>
          <a:xfrm>
            <a:off x="685800" y="5257800"/>
            <a:ext cx="4114800" cy="609600"/>
          </a:xfrm>
        </p:spPr>
        <p:txBody>
          <a:bodyPr anchor="b"/>
          <a:lstStyle>
            <a:lvl1pPr marL="0" marR="0" indent="0" algn="l" defTabSz="914400" rtl="0" eaLnBrk="0" fontAlgn="base" latinLnBrk="0" hangingPunct="0">
              <a:lnSpc>
                <a:spcPct val="100000"/>
              </a:lnSpc>
              <a:spcBef>
                <a:spcPts val="0"/>
              </a:spcBef>
              <a:spcAft>
                <a:spcPct val="0"/>
              </a:spcAft>
              <a:buClr>
                <a:srgbClr val="0B83C6"/>
              </a:buClr>
              <a:buSzTx/>
              <a:buFont typeface="Arial" pitchFamily="34" charset="0"/>
              <a:buNone/>
              <a:tabLst/>
              <a:defRPr sz="1800" spc="0" baseline="0">
                <a:solidFill>
                  <a:srgbClr val="1E1E1E"/>
                </a:solidFill>
              </a:defRPr>
            </a:lvl1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2"/>
          </p:nvPr>
        </p:nvSpPr>
        <p:spPr>
          <a:xfrm>
            <a:off x="685800" y="5867400"/>
            <a:ext cx="4114800" cy="304800"/>
          </a:xfrm>
        </p:spPr>
        <p:txBody>
          <a:bodyPr anchor="b"/>
          <a:lstStyle>
            <a:lvl1pPr>
              <a:buFontTx/>
              <a:buNone/>
              <a:defRPr sz="1600" b="0" i="1" spc="0" baseline="0">
                <a:solidFill>
                  <a:srgbClr val="454545"/>
                </a:solidFill>
              </a:defRPr>
            </a:lvl1pPr>
          </a:lstStyle>
          <a:p>
            <a:pPr lvl="0"/>
            <a:r>
              <a:rPr lang="en-US" smtClean="0"/>
              <a:t>Click to edit Master text styles</a:t>
            </a:r>
          </a:p>
        </p:txBody>
      </p:sp>
      <p:sp>
        <p:nvSpPr>
          <p:cNvPr id="19" name="Text Placeholder 18"/>
          <p:cNvSpPr>
            <a:spLocks noGrp="1"/>
          </p:cNvSpPr>
          <p:nvPr>
            <p:ph type="body" sz="quarter" idx="14"/>
          </p:nvPr>
        </p:nvSpPr>
        <p:spPr>
          <a:xfrm>
            <a:off x="457200" y="2133600"/>
            <a:ext cx="8229600" cy="1219200"/>
          </a:xfrm>
        </p:spPr>
        <p:txBody>
          <a:bodyPr anchor="b" anchorCtr="1"/>
          <a:lstStyle>
            <a:lvl1pPr algn="ctr">
              <a:buNone/>
              <a:defRPr sz="3600">
                <a:solidFill>
                  <a:srgbClr val="0B83C6"/>
                </a:solidFill>
              </a:defRPr>
            </a:lvl1pPr>
          </a:lstStyle>
          <a:p>
            <a:pPr lvl="0"/>
            <a:r>
              <a:rPr lang="en-US" smtClean="0"/>
              <a:t>Click to edit Master text styles</a:t>
            </a:r>
          </a:p>
        </p:txBody>
      </p:sp>
    </p:spTree>
    <p:extLst>
      <p:ext uri="{BB962C8B-B14F-4D97-AF65-F5344CB8AC3E}">
        <p14:creationId xmlns:p14="http://schemas.microsoft.com/office/powerpoint/2010/main" val="3254200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marL="274320" indent="-274320">
              <a:spcBef>
                <a:spcPts val="800"/>
              </a:spcBef>
              <a:spcAft>
                <a:spcPts val="400"/>
              </a:spcAft>
              <a:defRPr sz="2200" b="1" spc="-50" baseline="0">
                <a:solidFill>
                  <a:srgbClr val="1E1E1E"/>
                </a:solidFill>
              </a:defRPr>
            </a:lvl1pPr>
            <a:lvl2pPr marL="548640" indent="-274320">
              <a:spcBef>
                <a:spcPts val="800"/>
              </a:spcBef>
              <a:spcAft>
                <a:spcPts val="400"/>
              </a:spcAft>
              <a:defRPr/>
            </a:lvl2pPr>
            <a:lvl3pPr marL="822960" indent="-274320">
              <a:spcBef>
                <a:spcPts val="800"/>
              </a:spcBef>
              <a:spcAft>
                <a:spcPts val="400"/>
              </a:spcAft>
              <a:defRPr/>
            </a:lvl3pPr>
            <a:lvl4pPr marL="1097280" indent="-274320">
              <a:spcBef>
                <a:spcPts val="800"/>
              </a:spcBef>
              <a:spcAft>
                <a:spcPts val="400"/>
              </a:spcAft>
              <a:defRPr/>
            </a:lvl4pPr>
            <a:lvl5pPr marL="1371600" indent="-274320">
              <a:spcBef>
                <a:spcPts val="800"/>
              </a:spcBef>
              <a:spcAft>
                <a:spcPts val="400"/>
              </a:spcAft>
              <a:defRPr i="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8186000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0" descr="OSHA LOGO®RGB_LT"/>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410200" y="381000"/>
            <a:ext cx="3429000" cy="555625"/>
          </a:xfrm>
          <a:prstGeom prst="rect">
            <a:avLst/>
          </a:prstGeom>
          <a:noFill/>
          <a:ln w="9525">
            <a:noFill/>
            <a:miter lim="800000"/>
            <a:headEnd/>
            <a:tailEnd/>
          </a:ln>
        </p:spPr>
      </p:pic>
      <p:sp>
        <p:nvSpPr>
          <p:cNvPr id="2" name="Title 1"/>
          <p:cNvSpPr>
            <a:spLocks noGrp="1"/>
          </p:cNvSpPr>
          <p:nvPr>
            <p:ph type="title"/>
          </p:nvPr>
        </p:nvSpPr>
        <p:spPr>
          <a:xfrm>
            <a:off x="722313" y="4178301"/>
            <a:ext cx="7772400" cy="1155699"/>
          </a:xfrm>
        </p:spPr>
        <p:txBody>
          <a:bodyPr anchor="t" anchorCtr="0"/>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10000"/>
            <a:ext cx="7772400" cy="368300"/>
          </a:xfrm>
        </p:spPr>
        <p:txBody>
          <a:bodyPr anchor="b"/>
          <a:lstStyle>
            <a:lvl1pPr marL="0" indent="0" algn="l">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Tree>
    <p:extLst>
      <p:ext uri="{BB962C8B-B14F-4D97-AF65-F5344CB8AC3E}">
        <p14:creationId xmlns:p14="http://schemas.microsoft.com/office/powerpoint/2010/main" val="42625773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143000"/>
            <a:ext cx="4038600" cy="5029200"/>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143000"/>
            <a:ext cx="4038600" cy="5029200"/>
          </a:xfrm>
        </p:spPr>
        <p:txBody>
          <a:bodyPr/>
          <a:lstStyle>
            <a:lvl1pPr>
              <a:defRPr sz="2200" baseline="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2862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265237"/>
            <a:ext cx="4040188" cy="369887"/>
          </a:xfrm>
        </p:spPr>
        <p:txBody>
          <a:bodyPr anchor="b"/>
          <a:lstStyle>
            <a:lvl1pPr marL="0" indent="0" algn="ctr">
              <a:buNone/>
              <a:defRPr sz="2400" b="1" cap="small" baseline="0">
                <a:solidFill>
                  <a:srgbClr val="F9941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4" name="Content Placeholder 3"/>
          <p:cNvSpPr>
            <a:spLocks noGrp="1"/>
          </p:cNvSpPr>
          <p:nvPr>
            <p:ph sz="half" idx="2"/>
          </p:nvPr>
        </p:nvSpPr>
        <p:spPr>
          <a:xfrm>
            <a:off x="457200" y="1722437"/>
            <a:ext cx="4040188" cy="4373563"/>
          </a:xfrm>
        </p:spPr>
        <p:txBody>
          <a:bodyPr/>
          <a:lstStyle>
            <a:lvl1pPr>
              <a:spcBef>
                <a:spcPts val="600"/>
              </a:spcBef>
              <a:defRPr sz="1800" baseline="0"/>
            </a:lvl1pPr>
            <a:lvl2pPr>
              <a:spcBef>
                <a:spcPts val="600"/>
              </a:spcBef>
              <a:defRPr sz="1600"/>
            </a:lvl2pPr>
            <a:lvl3pPr>
              <a:spcBef>
                <a:spcPts val="600"/>
              </a:spcBef>
              <a:defRPr sz="1400"/>
            </a:lvl3pPr>
            <a:lvl4pPr>
              <a:spcBef>
                <a:spcPts val="600"/>
              </a:spcBef>
              <a:defRPr sz="1200"/>
            </a:lvl4pPr>
            <a:lvl5pPr>
              <a:spcBef>
                <a:spcPts val="600"/>
              </a:spcBef>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65237"/>
            <a:ext cx="4041775" cy="369887"/>
          </a:xfrm>
        </p:spPr>
        <p:txBody>
          <a:bodyPr anchor="b"/>
          <a:lstStyle>
            <a:lvl1pPr marL="0" indent="0" algn="ctr">
              <a:buNone/>
              <a:defRPr sz="2400" b="1" cap="small" baseline="0">
                <a:solidFill>
                  <a:srgbClr val="F9941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6" name="Content Placeholder 5"/>
          <p:cNvSpPr>
            <a:spLocks noGrp="1"/>
          </p:cNvSpPr>
          <p:nvPr>
            <p:ph sz="quarter" idx="4"/>
          </p:nvPr>
        </p:nvSpPr>
        <p:spPr>
          <a:xfrm>
            <a:off x="4645025" y="1722437"/>
            <a:ext cx="4041775" cy="4373563"/>
          </a:xfrm>
        </p:spPr>
        <p:txBody>
          <a:bodyPr/>
          <a:lstStyle>
            <a:lvl1pPr>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59295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12952180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7386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95287"/>
            <a:ext cx="3008313" cy="336550"/>
          </a:xfrm>
        </p:spPr>
        <p:txBody>
          <a:bodyPr/>
          <a:lstStyle>
            <a:lvl1pPr algn="l">
              <a:defRPr sz="2000" b="1" cap="none" spc="0" baseline="0"/>
            </a:lvl1pPr>
          </a:lstStyle>
          <a:p>
            <a:r>
              <a:rPr lang="en-US" smtClean="0"/>
              <a:t>Click to edit Master title style</a:t>
            </a:r>
            <a:endParaRPr lang="en-US" dirty="0"/>
          </a:p>
        </p:txBody>
      </p:sp>
      <p:sp>
        <p:nvSpPr>
          <p:cNvPr id="3" name="Content Placeholder 2"/>
          <p:cNvSpPr>
            <a:spLocks noGrp="1"/>
          </p:cNvSpPr>
          <p:nvPr>
            <p:ph idx="1"/>
          </p:nvPr>
        </p:nvSpPr>
        <p:spPr>
          <a:xfrm>
            <a:off x="3575050" y="395287"/>
            <a:ext cx="5111750" cy="5700713"/>
          </a:xfrm>
        </p:spPr>
        <p:txBody>
          <a:bodyP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731837"/>
            <a:ext cx="3008313" cy="5364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a:t>
            </a:r>
          </a:p>
        </p:txBody>
      </p:sp>
    </p:spTree>
    <p:extLst>
      <p:ext uri="{BB962C8B-B14F-4D97-AF65-F5344CB8AC3E}">
        <p14:creationId xmlns:p14="http://schemas.microsoft.com/office/powerpoint/2010/main" val="42481754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9200"/>
            <a:ext cx="5486400" cy="338138"/>
          </a:xfrm>
        </p:spPr>
        <p:txBody>
          <a:bodyP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4"/>
            <a:ext cx="5486400" cy="4264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a:t>
            </a:r>
          </a:p>
        </p:txBody>
      </p:sp>
    </p:spTree>
    <p:extLst>
      <p:ext uri="{BB962C8B-B14F-4D97-AF65-F5344CB8AC3E}">
        <p14:creationId xmlns:p14="http://schemas.microsoft.com/office/powerpoint/2010/main" val="239392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63562"/>
          </a:xfrm>
        </p:spPr>
        <p:txBody>
          <a:bodyP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66800"/>
            <a:ext cx="8229600" cy="4953000"/>
          </a:xfrm>
        </p:spPr>
        <p:txBody>
          <a:bodyPr vert="eaVert"/>
          <a:lstStyle>
            <a:lvl1pPr>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90441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3400" y="381000"/>
            <a:ext cx="533400" cy="5638800"/>
          </a:xfrm>
        </p:spPr>
        <p:txBody>
          <a:bodyPr vert="eaVert"/>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1000"/>
            <a:ext cx="7543800" cy="5638800"/>
          </a:xfrm>
        </p:spPr>
        <p:txBody>
          <a:bodyPr vert="eaVert"/>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20050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1"/>
        </a:solidFill>
        <a:effectLst/>
      </p:bgPr>
    </p:bg>
    <p:spTree>
      <p:nvGrpSpPr>
        <p:cNvPr id="1" name=""/>
        <p:cNvGrpSpPr/>
        <p:nvPr/>
      </p:nvGrpSpPr>
      <p:grpSpPr>
        <a:xfrm>
          <a:off x="0" y="0"/>
          <a:ext cx="0" cy="0"/>
          <a:chOff x="0" y="0"/>
          <a:chExt cx="0" cy="0"/>
        </a:xfrm>
      </p:grpSpPr>
      <p:pic>
        <p:nvPicPr>
          <p:cNvPr id="2" name="Picture 100" descr="Classic White Template A-2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5943600"/>
            <a:ext cx="9144000" cy="6858000"/>
          </a:xfrm>
          <a:prstGeom prst="rect">
            <a:avLst/>
          </a:prstGeom>
          <a:noFill/>
          <a:ln w="9525">
            <a:noFill/>
            <a:miter lim="800000"/>
            <a:headEnd/>
            <a:tailEnd/>
          </a:ln>
        </p:spPr>
      </p:pic>
      <p:pic>
        <p:nvPicPr>
          <p:cNvPr id="3" name="Picture 15" descr="Classic White Template A-21"/>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0" y="-381000"/>
            <a:ext cx="9144000" cy="6858000"/>
          </a:xfrm>
          <a:prstGeom prst="rect">
            <a:avLst/>
          </a:prstGeom>
          <a:noFill/>
          <a:ln w="9525">
            <a:noFill/>
            <a:miter lim="800000"/>
            <a:headEnd/>
            <a:tailEnd/>
          </a:ln>
        </p:spPr>
      </p:pic>
    </p:spTree>
    <p:extLst>
      <p:ext uri="{BB962C8B-B14F-4D97-AF65-F5344CB8AC3E}">
        <p14:creationId xmlns:p14="http://schemas.microsoft.com/office/powerpoint/2010/main" val="42592185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63771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6.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6.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5"/>
          <a:srcRect t="2222"/>
          <a:stretch>
            <a:fillRect/>
          </a:stretch>
        </p:blipFill>
        <p:spPr bwMode="auto">
          <a:xfrm>
            <a:off x="0" y="0"/>
            <a:ext cx="9145588" cy="67071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981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ChangeArrowheads="1"/>
          </p:cNvSpPr>
          <p:nvPr/>
        </p:nvSpPr>
        <p:spPr bwMode="auto">
          <a:xfrm>
            <a:off x="0" y="6705600"/>
            <a:ext cx="9144000" cy="152400"/>
          </a:xfrm>
          <a:prstGeom prst="rect">
            <a:avLst/>
          </a:prstGeom>
          <a:solidFill>
            <a:srgbClr val="FFB300"/>
          </a:solidFill>
          <a:ln>
            <a:noFill/>
          </a:ln>
          <a:extLst/>
        </p:spPr>
        <p:txBody>
          <a:bodyPr wrap="none" anchor="ctr"/>
          <a:lstStyle/>
          <a:p>
            <a:pPr>
              <a:defRPr/>
            </a:pPr>
            <a:endParaRPr lang="en-US" dirty="0">
              <a:ea typeface="ＭＳ Ｐゴシック" pitchFamily="-111" charset="-128"/>
              <a:cs typeface="+mn-cs"/>
            </a:endParaRPr>
          </a:p>
        </p:txBody>
      </p:sp>
      <p:sp>
        <p:nvSpPr>
          <p:cNvPr id="1030" name="Rectangle 9"/>
          <p:cNvSpPr>
            <a:spLocks noChangeArrowheads="1"/>
          </p:cNvSpPr>
          <p:nvPr/>
        </p:nvSpPr>
        <p:spPr bwMode="auto">
          <a:xfrm>
            <a:off x="0" y="1676400"/>
            <a:ext cx="9144000" cy="36513"/>
          </a:xfrm>
          <a:prstGeom prst="rect">
            <a:avLst/>
          </a:prstGeom>
          <a:solidFill>
            <a:srgbClr val="FFB300"/>
          </a:solidFill>
          <a:ln>
            <a:noFill/>
          </a:ln>
          <a:extLst/>
        </p:spPr>
        <p:txBody>
          <a:bodyPr wrap="none" anchor="ctr"/>
          <a:lstStyle/>
          <a:p>
            <a:pPr>
              <a:defRPr/>
            </a:pPr>
            <a:endParaRPr lang="en-US" dirty="0">
              <a:ea typeface="ＭＳ Ｐゴシック" pitchFamily="-111" charset="-128"/>
              <a:cs typeface="+mn-cs"/>
            </a:endParaRPr>
          </a:p>
        </p:txBody>
      </p:sp>
      <p:pic>
        <p:nvPicPr>
          <p:cNvPr id="1031" name="Picture 10" descr="OSHA White logo"/>
          <p:cNvPicPr>
            <a:picLocks noChangeAspect="1" noChangeArrowheads="1"/>
          </p:cNvPicPr>
          <p:nvPr/>
        </p:nvPicPr>
        <p:blipFill>
          <a:blip r:embed="rId16"/>
          <a:srcRect/>
          <a:stretch>
            <a:fillRect/>
          </a:stretch>
        </p:blipFill>
        <p:spPr bwMode="auto">
          <a:xfrm>
            <a:off x="7010400" y="5922963"/>
            <a:ext cx="1371600" cy="706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ftr="0" dt="0"/>
  <p:txStyles>
    <p:titleStyle>
      <a:lvl1pPr algn="ctr" rtl="0" eaLnBrk="1" fontAlgn="base" hangingPunct="1">
        <a:spcBef>
          <a:spcPct val="0"/>
        </a:spcBef>
        <a:spcAft>
          <a:spcPct val="0"/>
        </a:spcAft>
        <a:defRPr sz="4000" b="1">
          <a:solidFill>
            <a:schemeClr val="bg1"/>
          </a:solidFill>
          <a:latin typeface="+mj-lt"/>
          <a:ea typeface="ＭＳ Ｐゴシック" pitchFamily="-111" charset="-128"/>
          <a:cs typeface="ＭＳ Ｐゴシック"/>
        </a:defRPr>
      </a:lvl1pPr>
      <a:lvl2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2pPr>
      <a:lvl3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3pPr>
      <a:lvl4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4pPr>
      <a:lvl5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5pPr>
      <a:lvl6pPr marL="457200" algn="ctr" rtl="0" eaLnBrk="1" fontAlgn="base" hangingPunct="1">
        <a:spcBef>
          <a:spcPct val="0"/>
        </a:spcBef>
        <a:spcAft>
          <a:spcPct val="0"/>
        </a:spcAft>
        <a:defRPr sz="4000" b="1">
          <a:solidFill>
            <a:schemeClr val="bg1"/>
          </a:solidFill>
          <a:latin typeface="Arial" charset="0"/>
        </a:defRPr>
      </a:lvl6pPr>
      <a:lvl7pPr marL="914400" algn="ctr" rtl="0" eaLnBrk="1" fontAlgn="base" hangingPunct="1">
        <a:spcBef>
          <a:spcPct val="0"/>
        </a:spcBef>
        <a:spcAft>
          <a:spcPct val="0"/>
        </a:spcAft>
        <a:defRPr sz="4000" b="1">
          <a:solidFill>
            <a:schemeClr val="bg1"/>
          </a:solidFill>
          <a:latin typeface="Arial" charset="0"/>
        </a:defRPr>
      </a:lvl7pPr>
      <a:lvl8pPr marL="1371600" algn="ctr" rtl="0" eaLnBrk="1" fontAlgn="base" hangingPunct="1">
        <a:spcBef>
          <a:spcPct val="0"/>
        </a:spcBef>
        <a:spcAft>
          <a:spcPct val="0"/>
        </a:spcAft>
        <a:defRPr sz="4000" b="1">
          <a:solidFill>
            <a:schemeClr val="bg1"/>
          </a:solidFill>
          <a:latin typeface="Arial" charset="0"/>
        </a:defRPr>
      </a:lvl8pPr>
      <a:lvl9pPr marL="1828800" algn="ctr" rtl="0" eaLnBrk="1" fontAlgn="base" hangingPunct="1">
        <a:spcBef>
          <a:spcPct val="0"/>
        </a:spcBef>
        <a:spcAft>
          <a:spcPct val="0"/>
        </a:spcAft>
        <a:defRPr sz="40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pitchFamily="-111" charset="-128"/>
          <a:cs typeface="ＭＳ Ｐゴシック"/>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pitchFamily="25" charset="-128"/>
          <a:cs typeface="ＭＳ Ｐゴシック"/>
        </a:defRPr>
      </a:lvl2pPr>
      <a:lvl3pPr marL="1143000" indent="-228600" algn="l" rtl="0" eaLnBrk="1" fontAlgn="base" hangingPunct="1">
        <a:spcBef>
          <a:spcPct val="20000"/>
        </a:spcBef>
        <a:spcAft>
          <a:spcPct val="0"/>
        </a:spcAft>
        <a:buChar char="•"/>
        <a:defRPr sz="2400">
          <a:solidFill>
            <a:schemeClr val="bg1"/>
          </a:solidFill>
          <a:latin typeface="+mn-lt"/>
          <a:ea typeface="ＭＳ Ｐゴシック" pitchFamily="25" charset="-128"/>
          <a:cs typeface="ＭＳ Ｐゴシック"/>
        </a:defRPr>
      </a:lvl3pPr>
      <a:lvl4pPr marL="1600200" indent="-228600" algn="l" rtl="0" eaLnBrk="1" fontAlgn="base" hangingPunct="1">
        <a:spcBef>
          <a:spcPct val="20000"/>
        </a:spcBef>
        <a:spcAft>
          <a:spcPct val="0"/>
        </a:spcAft>
        <a:buChar char="–"/>
        <a:defRPr sz="2000">
          <a:solidFill>
            <a:schemeClr val="bg1"/>
          </a:solidFill>
          <a:latin typeface="+mn-lt"/>
          <a:ea typeface="ＭＳ Ｐゴシック" pitchFamily="25" charset="-128"/>
          <a:cs typeface="ＭＳ Ｐゴシック"/>
        </a:defRPr>
      </a:lvl4pPr>
      <a:lvl5pPr marL="2057400" indent="-228600" algn="l" rtl="0" eaLnBrk="1" fontAlgn="base" hangingPunct="1">
        <a:spcBef>
          <a:spcPct val="20000"/>
        </a:spcBef>
        <a:spcAft>
          <a:spcPct val="0"/>
        </a:spcAft>
        <a:buChar char="»"/>
        <a:defRPr sz="2000">
          <a:solidFill>
            <a:schemeClr val="bg1"/>
          </a:solidFill>
          <a:latin typeface="+mn-lt"/>
          <a:ea typeface="ＭＳ Ｐゴシック" pitchFamily="25" charset="-128"/>
          <a:cs typeface="ＭＳ Ｐゴシック"/>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7"/>
          <p:cNvPicPr>
            <a:picLocks noChangeAspect="1" noChangeArrowheads="1"/>
          </p:cNvPicPr>
          <p:nvPr/>
        </p:nvPicPr>
        <p:blipFill>
          <a:blip r:embed="rId15"/>
          <a:srcRect t="2222"/>
          <a:stretch>
            <a:fillRect/>
          </a:stretch>
        </p:blipFill>
        <p:spPr bwMode="auto">
          <a:xfrm>
            <a:off x="0" y="0"/>
            <a:ext cx="9145588" cy="6707188"/>
          </a:xfrm>
          <a:prstGeom prst="rect">
            <a:avLst/>
          </a:prstGeom>
          <a:noFill/>
          <a:ln w="9525">
            <a:noFill/>
            <a:miter lim="800000"/>
            <a:headEnd/>
            <a:tailEnd/>
          </a:ln>
        </p:spPr>
      </p:pic>
      <p:sp>
        <p:nvSpPr>
          <p:cNvPr id="1536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3"/>
          <p:cNvSpPr>
            <a:spLocks noGrp="1" noChangeArrowheads="1"/>
          </p:cNvSpPr>
          <p:nvPr>
            <p:ph type="body" idx="1"/>
          </p:nvPr>
        </p:nvSpPr>
        <p:spPr bwMode="auto">
          <a:xfrm>
            <a:off x="457200" y="1981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ChangeArrowheads="1"/>
          </p:cNvSpPr>
          <p:nvPr/>
        </p:nvSpPr>
        <p:spPr bwMode="auto">
          <a:xfrm>
            <a:off x="0" y="6705600"/>
            <a:ext cx="9144000" cy="152400"/>
          </a:xfrm>
          <a:prstGeom prst="rect">
            <a:avLst/>
          </a:prstGeom>
          <a:solidFill>
            <a:srgbClr val="FFB300"/>
          </a:solidFill>
          <a:ln>
            <a:noFill/>
          </a:ln>
          <a:extLst/>
        </p:spPr>
        <p:txBody>
          <a:bodyPr wrap="none" anchor="ctr"/>
          <a:lstStyle/>
          <a:p>
            <a:pPr>
              <a:defRPr/>
            </a:pPr>
            <a:endParaRPr lang="en-US" dirty="0">
              <a:solidFill>
                <a:srgbClr val="000000"/>
              </a:solidFill>
              <a:ea typeface="ＭＳ Ｐゴシック" pitchFamily="-111" charset="-128"/>
              <a:cs typeface="+mn-cs"/>
            </a:endParaRPr>
          </a:p>
        </p:txBody>
      </p:sp>
      <p:sp>
        <p:nvSpPr>
          <p:cNvPr id="1030" name="Rectangle 9"/>
          <p:cNvSpPr>
            <a:spLocks noChangeArrowheads="1"/>
          </p:cNvSpPr>
          <p:nvPr/>
        </p:nvSpPr>
        <p:spPr bwMode="auto">
          <a:xfrm>
            <a:off x="0" y="1676400"/>
            <a:ext cx="9144000" cy="36513"/>
          </a:xfrm>
          <a:prstGeom prst="rect">
            <a:avLst/>
          </a:prstGeom>
          <a:solidFill>
            <a:srgbClr val="FFB300"/>
          </a:solidFill>
          <a:ln>
            <a:noFill/>
          </a:ln>
          <a:extLst/>
        </p:spPr>
        <p:txBody>
          <a:bodyPr wrap="none" anchor="ctr"/>
          <a:lstStyle/>
          <a:p>
            <a:pPr>
              <a:defRPr/>
            </a:pPr>
            <a:endParaRPr lang="en-US" dirty="0">
              <a:solidFill>
                <a:srgbClr val="000000"/>
              </a:solidFill>
              <a:ea typeface="ＭＳ Ｐゴシック" pitchFamily="-111" charset="-128"/>
              <a:cs typeface="+mn-cs"/>
            </a:endParaRPr>
          </a:p>
        </p:txBody>
      </p:sp>
      <p:pic>
        <p:nvPicPr>
          <p:cNvPr id="15367" name="Picture 10" descr="OSHA White logo"/>
          <p:cNvPicPr>
            <a:picLocks noChangeAspect="1" noChangeArrowheads="1"/>
          </p:cNvPicPr>
          <p:nvPr/>
        </p:nvPicPr>
        <p:blipFill>
          <a:blip r:embed="rId16"/>
          <a:srcRect/>
          <a:stretch>
            <a:fillRect/>
          </a:stretch>
        </p:blipFill>
        <p:spPr bwMode="auto">
          <a:xfrm>
            <a:off x="7010400" y="5922963"/>
            <a:ext cx="1371600" cy="706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hdr="0" ftr="0" dt="0"/>
  <p:txStyles>
    <p:titleStyle>
      <a:lvl1pPr algn="ctr" rtl="0" eaLnBrk="1" fontAlgn="base" hangingPunct="1">
        <a:spcBef>
          <a:spcPct val="0"/>
        </a:spcBef>
        <a:spcAft>
          <a:spcPct val="0"/>
        </a:spcAft>
        <a:defRPr sz="4000" b="1">
          <a:solidFill>
            <a:schemeClr val="bg1"/>
          </a:solidFill>
          <a:latin typeface="+mj-lt"/>
          <a:ea typeface="ＭＳ Ｐゴシック" pitchFamily="-111" charset="-128"/>
          <a:cs typeface="ＭＳ Ｐゴシック"/>
        </a:defRPr>
      </a:lvl1pPr>
      <a:lvl2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2pPr>
      <a:lvl3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3pPr>
      <a:lvl4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4pPr>
      <a:lvl5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5pPr>
      <a:lvl6pPr marL="457200" algn="ctr" rtl="0" eaLnBrk="1" fontAlgn="base" hangingPunct="1">
        <a:spcBef>
          <a:spcPct val="0"/>
        </a:spcBef>
        <a:spcAft>
          <a:spcPct val="0"/>
        </a:spcAft>
        <a:defRPr sz="4000" b="1">
          <a:solidFill>
            <a:schemeClr val="bg1"/>
          </a:solidFill>
          <a:latin typeface="Arial" charset="0"/>
        </a:defRPr>
      </a:lvl6pPr>
      <a:lvl7pPr marL="914400" algn="ctr" rtl="0" eaLnBrk="1" fontAlgn="base" hangingPunct="1">
        <a:spcBef>
          <a:spcPct val="0"/>
        </a:spcBef>
        <a:spcAft>
          <a:spcPct val="0"/>
        </a:spcAft>
        <a:defRPr sz="4000" b="1">
          <a:solidFill>
            <a:schemeClr val="bg1"/>
          </a:solidFill>
          <a:latin typeface="Arial" charset="0"/>
        </a:defRPr>
      </a:lvl7pPr>
      <a:lvl8pPr marL="1371600" algn="ctr" rtl="0" eaLnBrk="1" fontAlgn="base" hangingPunct="1">
        <a:spcBef>
          <a:spcPct val="0"/>
        </a:spcBef>
        <a:spcAft>
          <a:spcPct val="0"/>
        </a:spcAft>
        <a:defRPr sz="4000" b="1">
          <a:solidFill>
            <a:schemeClr val="bg1"/>
          </a:solidFill>
          <a:latin typeface="Arial" charset="0"/>
        </a:defRPr>
      </a:lvl8pPr>
      <a:lvl9pPr marL="1828800" algn="ctr" rtl="0" eaLnBrk="1" fontAlgn="base" hangingPunct="1">
        <a:spcBef>
          <a:spcPct val="0"/>
        </a:spcBef>
        <a:spcAft>
          <a:spcPct val="0"/>
        </a:spcAft>
        <a:defRPr sz="40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pitchFamily="-111" charset="-128"/>
          <a:cs typeface="ＭＳ Ｐゴシック"/>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pitchFamily="25" charset="-128"/>
          <a:cs typeface="ＭＳ Ｐゴシック"/>
        </a:defRPr>
      </a:lvl2pPr>
      <a:lvl3pPr marL="1143000" indent="-228600" algn="l" rtl="0" eaLnBrk="1" fontAlgn="base" hangingPunct="1">
        <a:spcBef>
          <a:spcPct val="20000"/>
        </a:spcBef>
        <a:spcAft>
          <a:spcPct val="0"/>
        </a:spcAft>
        <a:buChar char="•"/>
        <a:defRPr sz="2400">
          <a:solidFill>
            <a:schemeClr val="bg1"/>
          </a:solidFill>
          <a:latin typeface="+mn-lt"/>
          <a:ea typeface="ＭＳ Ｐゴシック" pitchFamily="25" charset="-128"/>
          <a:cs typeface="ＭＳ Ｐゴシック"/>
        </a:defRPr>
      </a:lvl3pPr>
      <a:lvl4pPr marL="1600200" indent="-228600" algn="l" rtl="0" eaLnBrk="1" fontAlgn="base" hangingPunct="1">
        <a:spcBef>
          <a:spcPct val="20000"/>
        </a:spcBef>
        <a:spcAft>
          <a:spcPct val="0"/>
        </a:spcAft>
        <a:buChar char="–"/>
        <a:defRPr sz="2000">
          <a:solidFill>
            <a:schemeClr val="bg1"/>
          </a:solidFill>
          <a:latin typeface="+mn-lt"/>
          <a:ea typeface="ＭＳ Ｐゴシック" pitchFamily="25" charset="-128"/>
          <a:cs typeface="ＭＳ Ｐゴシック"/>
        </a:defRPr>
      </a:lvl4pPr>
      <a:lvl5pPr marL="2057400" indent="-228600" algn="l" rtl="0" eaLnBrk="1" fontAlgn="base" hangingPunct="1">
        <a:spcBef>
          <a:spcPct val="20000"/>
        </a:spcBef>
        <a:spcAft>
          <a:spcPct val="0"/>
        </a:spcAft>
        <a:buChar char="»"/>
        <a:defRPr sz="2000">
          <a:solidFill>
            <a:schemeClr val="bg1"/>
          </a:solidFill>
          <a:latin typeface="+mn-lt"/>
          <a:ea typeface="ＭＳ Ｐゴシック" pitchFamily="25" charset="-128"/>
          <a:cs typeface="ＭＳ Ｐゴシック"/>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76200"/>
            <a:ext cx="9145588" cy="685958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ChangeArrowheads="1"/>
          </p:cNvSpPr>
          <p:nvPr/>
        </p:nvSpPr>
        <p:spPr bwMode="auto">
          <a:xfrm>
            <a:off x="0" y="6705600"/>
            <a:ext cx="9144000" cy="152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4" name="Rectangle 10"/>
          <p:cNvSpPr>
            <a:spLocks noChangeArrowheads="1"/>
          </p:cNvSpPr>
          <p:nvPr/>
        </p:nvSpPr>
        <p:spPr bwMode="auto">
          <a:xfrm flipV="1">
            <a:off x="0" y="6705600"/>
            <a:ext cx="9144000" cy="36513"/>
          </a:xfrm>
          <a:prstGeom prst="rect">
            <a:avLst/>
          </a:prstGeom>
          <a:solidFill>
            <a:srgbClr val="FFB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5" name="Rectangle 11"/>
          <p:cNvSpPr>
            <a:spLocks noChangeArrowheads="1"/>
          </p:cNvSpPr>
          <p:nvPr/>
        </p:nvSpPr>
        <p:spPr bwMode="auto">
          <a:xfrm flipV="1">
            <a:off x="0" y="-114300"/>
            <a:ext cx="9144000" cy="555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046" name="Picture 22" descr="OSHA_LOGORGB"/>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5791200"/>
            <a:ext cx="1905000" cy="7270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0" y="-76200"/>
            <a:ext cx="9145588" cy="685958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051"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8"/>
          <p:cNvSpPr>
            <a:spLocks noChangeArrowheads="1"/>
          </p:cNvSpPr>
          <p:nvPr userDrawn="1"/>
        </p:nvSpPr>
        <p:spPr bwMode="auto">
          <a:xfrm>
            <a:off x="0" y="6705600"/>
            <a:ext cx="9144000" cy="152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smtClean="0">
              <a:solidFill>
                <a:srgbClr val="000000"/>
              </a:solidFill>
              <a:ea typeface="+mn-ea"/>
            </a:endParaRPr>
          </a:p>
        </p:txBody>
      </p:sp>
      <p:sp>
        <p:nvSpPr>
          <p:cNvPr id="2054" name="Rectangle 10"/>
          <p:cNvSpPr>
            <a:spLocks noChangeArrowheads="1"/>
          </p:cNvSpPr>
          <p:nvPr userDrawn="1"/>
        </p:nvSpPr>
        <p:spPr bwMode="auto">
          <a:xfrm flipV="1">
            <a:off x="0" y="6705600"/>
            <a:ext cx="9144000" cy="36513"/>
          </a:xfrm>
          <a:prstGeom prst="rect">
            <a:avLst/>
          </a:prstGeom>
          <a:solidFill>
            <a:srgbClr val="FFB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smtClean="0">
              <a:solidFill>
                <a:srgbClr val="000000"/>
              </a:solidFill>
              <a:ea typeface="+mn-ea"/>
            </a:endParaRPr>
          </a:p>
        </p:txBody>
      </p:sp>
      <p:sp>
        <p:nvSpPr>
          <p:cNvPr id="2055" name="Rectangle 11"/>
          <p:cNvSpPr>
            <a:spLocks noChangeArrowheads="1"/>
          </p:cNvSpPr>
          <p:nvPr userDrawn="1"/>
        </p:nvSpPr>
        <p:spPr bwMode="auto">
          <a:xfrm flipV="1">
            <a:off x="0" y="-114300"/>
            <a:ext cx="9144000" cy="555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smtClean="0">
              <a:solidFill>
                <a:srgbClr val="000000"/>
              </a:solidFill>
              <a:ea typeface="+mn-ea"/>
            </a:endParaRPr>
          </a:p>
        </p:txBody>
      </p:sp>
      <p:pic>
        <p:nvPicPr>
          <p:cNvPr id="2056" name="Picture 22" descr="OSHA_LOGORGB"/>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5791200"/>
            <a:ext cx="1905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4402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000" b="1">
          <a:solidFill>
            <a:schemeClr val="accent2"/>
          </a:solidFill>
          <a:latin typeface="+mj-lt"/>
          <a:ea typeface="+mj-ea"/>
          <a:cs typeface="+mj-cs"/>
        </a:defRPr>
      </a:lvl1pPr>
      <a:lvl2pPr algn="ctr" rtl="0" eaLnBrk="0" fontAlgn="base" hangingPunct="0">
        <a:spcBef>
          <a:spcPct val="0"/>
        </a:spcBef>
        <a:spcAft>
          <a:spcPct val="0"/>
        </a:spcAft>
        <a:defRPr sz="4000" b="1">
          <a:solidFill>
            <a:schemeClr val="accent2"/>
          </a:solidFill>
          <a:latin typeface="Arial" charset="0"/>
        </a:defRPr>
      </a:lvl2pPr>
      <a:lvl3pPr algn="ctr" rtl="0" eaLnBrk="0" fontAlgn="base" hangingPunct="0">
        <a:spcBef>
          <a:spcPct val="0"/>
        </a:spcBef>
        <a:spcAft>
          <a:spcPct val="0"/>
        </a:spcAft>
        <a:defRPr sz="4000" b="1">
          <a:solidFill>
            <a:schemeClr val="accent2"/>
          </a:solidFill>
          <a:latin typeface="Arial" charset="0"/>
        </a:defRPr>
      </a:lvl3pPr>
      <a:lvl4pPr algn="ctr" rtl="0" eaLnBrk="0" fontAlgn="base" hangingPunct="0">
        <a:spcBef>
          <a:spcPct val="0"/>
        </a:spcBef>
        <a:spcAft>
          <a:spcPct val="0"/>
        </a:spcAft>
        <a:defRPr sz="4000" b="1">
          <a:solidFill>
            <a:schemeClr val="accent2"/>
          </a:solidFill>
          <a:latin typeface="Arial" charset="0"/>
        </a:defRPr>
      </a:lvl4pPr>
      <a:lvl5pPr algn="ctr" rtl="0" eaLnBrk="0" fontAlgn="base" hangingPunct="0">
        <a:spcBef>
          <a:spcPct val="0"/>
        </a:spcBef>
        <a:spcAft>
          <a:spcPct val="0"/>
        </a:spcAft>
        <a:defRPr sz="4000" b="1">
          <a:solidFill>
            <a:schemeClr val="accent2"/>
          </a:solidFill>
          <a:latin typeface="Arial"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EA92124-F826-481A-B5FE-3D9C395D0027}" type="datetimeFigureOut">
              <a:rPr lang="en-US" smtClean="0">
                <a:solidFill>
                  <a:prstClr val="black">
                    <a:tint val="75000"/>
                  </a:prstClr>
                </a:solidFill>
                <a:latin typeface="Calibri"/>
                <a:ea typeface="+mn-ea"/>
              </a:rPr>
              <a:pPr fontAlgn="auto">
                <a:spcBef>
                  <a:spcPts val="0"/>
                </a:spcBef>
                <a:spcAft>
                  <a:spcPts val="0"/>
                </a:spcAft>
              </a:pPr>
              <a:t>8/22/2013</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CFB2DE0-E070-42D8-A9E8-D791AD40A147}"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374748308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03238"/>
            <a:ext cx="8229600" cy="563562"/>
          </a:xfrm>
          <a:prstGeom prst="rect">
            <a:avLst/>
          </a:prstGeom>
          <a:noFill/>
          <a:ln w="9525">
            <a:noFill/>
            <a:miter lim="800000"/>
            <a:headEnd/>
            <a:tailEnd/>
          </a:ln>
        </p:spPr>
        <p:txBody>
          <a:bodyPr vert="horz" wrap="square" lIns="91440" tIns="45720" rIns="91440" bIns="45720" numCol="1" anchor="b" anchorCtr="1" compatLnSpc="1">
            <a:prstTxWarp prst="textNoShape">
              <a:avLst/>
            </a:prstTxWarp>
          </a:bodyPr>
          <a:lstStyle/>
          <a:p>
            <a:pPr lvl="0"/>
            <a:r>
              <a:rPr lang="en-US" dirty="0" smtClean="0"/>
              <a:t>Presentation Title</a:t>
            </a:r>
          </a:p>
        </p:txBody>
      </p:sp>
      <p:sp>
        <p:nvSpPr>
          <p:cNvPr id="1027" name="Rectangle 3"/>
          <p:cNvSpPr>
            <a:spLocks noGrp="1" noChangeArrowheads="1"/>
          </p:cNvSpPr>
          <p:nvPr>
            <p:ph type="body" idx="1"/>
          </p:nvPr>
        </p:nvSpPr>
        <p:spPr bwMode="auto">
          <a:xfrm>
            <a:off x="457200" y="12954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8"/>
          <p:cNvSpPr>
            <a:spLocks noChangeArrowheads="1"/>
          </p:cNvSpPr>
          <p:nvPr userDrawn="1"/>
        </p:nvSpPr>
        <p:spPr bwMode="auto">
          <a:xfrm>
            <a:off x="0" y="6705600"/>
            <a:ext cx="9144000" cy="152400"/>
          </a:xfrm>
          <a:prstGeom prst="rect">
            <a:avLst/>
          </a:prstGeom>
          <a:solidFill>
            <a:srgbClr val="0B83C6"/>
          </a:solidFill>
          <a:ln w="9525">
            <a:noFill/>
            <a:miter lim="800000"/>
            <a:headEnd/>
            <a:tailEnd/>
          </a:ln>
        </p:spPr>
        <p:txBody>
          <a:bodyPr wrap="none" anchor="ctr"/>
          <a:lstStyle/>
          <a:p>
            <a:pPr>
              <a:defRPr/>
            </a:pPr>
            <a:endParaRPr lang="en-US" dirty="0">
              <a:solidFill>
                <a:srgbClr val="000000"/>
              </a:solidFill>
              <a:ea typeface="+mn-ea"/>
            </a:endParaRPr>
          </a:p>
        </p:txBody>
      </p:sp>
      <p:sp>
        <p:nvSpPr>
          <p:cNvPr id="1029" name="Rectangle 10"/>
          <p:cNvSpPr>
            <a:spLocks noChangeArrowheads="1"/>
          </p:cNvSpPr>
          <p:nvPr userDrawn="1"/>
        </p:nvSpPr>
        <p:spPr bwMode="auto">
          <a:xfrm flipV="1">
            <a:off x="0" y="6705600"/>
            <a:ext cx="9144000" cy="36513"/>
          </a:xfrm>
          <a:prstGeom prst="rect">
            <a:avLst/>
          </a:prstGeom>
          <a:solidFill>
            <a:srgbClr val="F99419"/>
          </a:solidFill>
          <a:ln w="9525">
            <a:noFill/>
            <a:miter lim="800000"/>
            <a:headEnd/>
            <a:tailEnd/>
          </a:ln>
        </p:spPr>
        <p:txBody>
          <a:bodyPr wrap="none" anchor="ctr"/>
          <a:lstStyle/>
          <a:p>
            <a:pPr>
              <a:defRPr/>
            </a:pPr>
            <a:endParaRPr lang="en-US" dirty="0">
              <a:solidFill>
                <a:srgbClr val="000000"/>
              </a:solidFill>
              <a:ea typeface="+mn-ea"/>
            </a:endParaRPr>
          </a:p>
        </p:txBody>
      </p:sp>
    </p:spTree>
    <p:extLst>
      <p:ext uri="{BB962C8B-B14F-4D97-AF65-F5344CB8AC3E}">
        <p14:creationId xmlns:p14="http://schemas.microsoft.com/office/powerpoint/2010/main" val="346644947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hf hdr="0" ftr="0" dt="0"/>
  <p:txStyles>
    <p:titleStyle>
      <a:lvl1pPr algn="ctr" rtl="0" eaLnBrk="0" fontAlgn="base" hangingPunct="0">
        <a:spcBef>
          <a:spcPct val="0"/>
        </a:spcBef>
        <a:spcAft>
          <a:spcPct val="0"/>
        </a:spcAft>
        <a:defRPr sz="3200" b="1" spc="-100">
          <a:solidFill>
            <a:srgbClr val="0B83C6"/>
          </a:solidFill>
          <a:latin typeface="+mj-lt"/>
          <a:ea typeface="+mj-ea"/>
          <a:cs typeface="+mj-cs"/>
        </a:defRPr>
      </a:lvl1pPr>
      <a:lvl2pPr algn="ctr" rtl="0" eaLnBrk="0" fontAlgn="base" hangingPunct="0">
        <a:spcBef>
          <a:spcPct val="0"/>
        </a:spcBef>
        <a:spcAft>
          <a:spcPct val="0"/>
        </a:spcAft>
        <a:defRPr sz="3200" b="1">
          <a:solidFill>
            <a:srgbClr val="0B83C6"/>
          </a:solidFill>
          <a:latin typeface="Arial" charset="0"/>
        </a:defRPr>
      </a:lvl2pPr>
      <a:lvl3pPr algn="ctr" rtl="0" eaLnBrk="0" fontAlgn="base" hangingPunct="0">
        <a:spcBef>
          <a:spcPct val="0"/>
        </a:spcBef>
        <a:spcAft>
          <a:spcPct val="0"/>
        </a:spcAft>
        <a:defRPr sz="3200" b="1">
          <a:solidFill>
            <a:srgbClr val="0B83C6"/>
          </a:solidFill>
          <a:latin typeface="Arial" charset="0"/>
        </a:defRPr>
      </a:lvl3pPr>
      <a:lvl4pPr algn="ctr" rtl="0" eaLnBrk="0" fontAlgn="base" hangingPunct="0">
        <a:spcBef>
          <a:spcPct val="0"/>
        </a:spcBef>
        <a:spcAft>
          <a:spcPct val="0"/>
        </a:spcAft>
        <a:defRPr sz="3200" b="1">
          <a:solidFill>
            <a:srgbClr val="0B83C6"/>
          </a:solidFill>
          <a:latin typeface="Arial" charset="0"/>
        </a:defRPr>
      </a:lvl4pPr>
      <a:lvl5pPr algn="ctr" rtl="0" eaLnBrk="0" fontAlgn="base" hangingPunct="0">
        <a:spcBef>
          <a:spcPct val="0"/>
        </a:spcBef>
        <a:spcAft>
          <a:spcPct val="0"/>
        </a:spcAft>
        <a:defRPr sz="3200" b="1">
          <a:solidFill>
            <a:srgbClr val="0B83C6"/>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273050" indent="-273050" algn="l" rtl="0" eaLnBrk="0" fontAlgn="base" hangingPunct="0">
        <a:spcBef>
          <a:spcPts val="800"/>
        </a:spcBef>
        <a:spcAft>
          <a:spcPts val="400"/>
        </a:spcAft>
        <a:buClr>
          <a:srgbClr val="F99419"/>
        </a:buClr>
        <a:buFont typeface="Arial" charset="0"/>
        <a:buChar char="•"/>
        <a:defRPr sz="2200" b="1" spc="-50">
          <a:solidFill>
            <a:srgbClr val="1E1E1E"/>
          </a:solidFill>
          <a:latin typeface="+mn-lt"/>
          <a:ea typeface="+mn-ea"/>
          <a:cs typeface="+mn-cs"/>
        </a:defRPr>
      </a:lvl1pPr>
      <a:lvl2pPr marL="547688" indent="-273050" algn="l" rtl="0" eaLnBrk="0" fontAlgn="base" hangingPunct="0">
        <a:spcBef>
          <a:spcPts val="800"/>
        </a:spcBef>
        <a:spcAft>
          <a:spcPts val="400"/>
        </a:spcAft>
        <a:buClr>
          <a:srgbClr val="1E1E1E"/>
        </a:buClr>
        <a:buFont typeface="Arial" charset="0"/>
        <a:buChar char="»"/>
        <a:defRPr sz="2000" b="1" spc="-50">
          <a:solidFill>
            <a:srgbClr val="0B83C6"/>
          </a:solidFill>
          <a:latin typeface="+mn-lt"/>
        </a:defRPr>
      </a:lvl2pPr>
      <a:lvl3pPr marL="822325" indent="-273050" algn="l" rtl="0" eaLnBrk="0" fontAlgn="base" hangingPunct="0">
        <a:spcBef>
          <a:spcPts val="800"/>
        </a:spcBef>
        <a:spcAft>
          <a:spcPts val="400"/>
        </a:spcAft>
        <a:buClr>
          <a:srgbClr val="0B83C6"/>
        </a:buClr>
        <a:buChar char="•"/>
        <a:defRPr>
          <a:solidFill>
            <a:srgbClr val="454545"/>
          </a:solidFill>
          <a:latin typeface="+mn-lt"/>
        </a:defRPr>
      </a:lvl3pPr>
      <a:lvl4pPr marL="1096963" indent="-273050" algn="l" rtl="0" eaLnBrk="0" fontAlgn="base" hangingPunct="0">
        <a:spcBef>
          <a:spcPts val="800"/>
        </a:spcBef>
        <a:spcAft>
          <a:spcPts val="400"/>
        </a:spcAft>
        <a:buClr>
          <a:srgbClr val="454545"/>
        </a:buClr>
        <a:buFont typeface="Arial" charset="0"/>
        <a:buChar char="»"/>
        <a:defRPr sz="1600">
          <a:solidFill>
            <a:srgbClr val="1E1E1E"/>
          </a:solidFill>
          <a:latin typeface="+mn-lt"/>
        </a:defRPr>
      </a:lvl4pPr>
      <a:lvl5pPr marL="1371600" indent="-273050" algn="l" rtl="0" eaLnBrk="0" fontAlgn="base" hangingPunct="0">
        <a:spcBef>
          <a:spcPts val="800"/>
        </a:spcBef>
        <a:spcAft>
          <a:spcPts val="400"/>
        </a:spcAft>
        <a:buClr>
          <a:srgbClr val="1E1E1E"/>
        </a:buClr>
        <a:buFont typeface="Arial" charset="0"/>
        <a:buChar char="•"/>
        <a:defRPr sz="1400" i="1">
          <a:solidFill>
            <a:srgbClr val="0B83C6"/>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9.xml"/><Relationship Id="rId6" Type="http://schemas.openxmlformats.org/officeDocument/2006/relationships/image" Target="../media/image14.png"/><Relationship Id="rId5" Type="http://schemas.openxmlformats.org/officeDocument/2006/relationships/hyperlink" Target="http://www.schc.org/home.php" TargetMode="Externa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0.xml"/><Relationship Id="rId1" Type="http://schemas.openxmlformats.org/officeDocument/2006/relationships/slideLayout" Target="../slideLayouts/slideLayout28.xml"/><Relationship Id="rId5" Type="http://schemas.openxmlformats.org/officeDocument/2006/relationships/image" Target="../media/image22.emf"/><Relationship Id="rId4" Type="http://schemas.openxmlformats.org/officeDocument/2006/relationships/image" Target="../media/image21.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schc.org/" TargetMode="External"/><Relationship Id="rId1" Type="http://schemas.openxmlformats.org/officeDocument/2006/relationships/slideLayout" Target="../slideLayouts/slideLayout67.xml"/><Relationship Id="rId6" Type="http://schemas.openxmlformats.org/officeDocument/2006/relationships/image" Target="../media/image14.png"/><Relationship Id="rId5" Type="http://schemas.openxmlformats.org/officeDocument/2006/relationships/hyperlink" Target="http://www.schc.org/home.php" TargetMode="Externa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ubTitle" idx="1"/>
          </p:nvPr>
        </p:nvSpPr>
        <p:spPr>
          <a:xfrm>
            <a:off x="609600" y="5105400"/>
            <a:ext cx="8001000" cy="914400"/>
          </a:xfrm>
        </p:spPr>
        <p:txBody>
          <a:bodyPr/>
          <a:lstStyle/>
          <a:p>
            <a:pPr algn="l" eaLnBrk="1" hangingPunct="1">
              <a:lnSpc>
                <a:spcPct val="90000"/>
              </a:lnSpc>
            </a:pPr>
            <a:r>
              <a:rPr lang="en-US" sz="2400" b="1" dirty="0" smtClean="0"/>
              <a:t>July 25, 2013</a:t>
            </a:r>
          </a:p>
          <a:p>
            <a:pPr algn="l" eaLnBrk="1" hangingPunct="1">
              <a:lnSpc>
                <a:spcPct val="90000"/>
              </a:lnSpc>
            </a:pPr>
            <a:r>
              <a:rPr lang="en-US" sz="2400" b="1" dirty="0" smtClean="0"/>
              <a:t>1:00-2:30 PM			</a:t>
            </a:r>
          </a:p>
        </p:txBody>
      </p:sp>
      <p:sp>
        <p:nvSpPr>
          <p:cNvPr id="21507" name="Rectangle 2"/>
          <p:cNvSpPr>
            <a:spLocks noGrp="1" noChangeArrowheads="1"/>
          </p:cNvSpPr>
          <p:nvPr>
            <p:ph type="ctrTitle"/>
          </p:nvPr>
        </p:nvSpPr>
        <p:spPr>
          <a:xfrm>
            <a:off x="304800" y="228600"/>
            <a:ext cx="8610600" cy="4419600"/>
          </a:xfrm>
        </p:spPr>
        <p:txBody>
          <a:bodyPr>
            <a:normAutofit/>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4000" dirty="0" smtClean="0"/>
              <a:t>Hazard Communication 2012: </a:t>
            </a:r>
            <a:br>
              <a:rPr lang="en-US" sz="4000" dirty="0" smtClean="0"/>
            </a:br>
            <a:r>
              <a:rPr lang="en-US" sz="4000" dirty="0" smtClean="0"/>
              <a:t>One Year of Implementation </a:t>
            </a:r>
            <a:br>
              <a:rPr lang="en-US" sz="4000" dirty="0" smtClean="0"/>
            </a:br>
            <a:endParaRPr lang="en-US" sz="1000" dirty="0" smtClean="0"/>
          </a:p>
        </p:txBody>
      </p:sp>
      <p:pic>
        <p:nvPicPr>
          <p:cNvPr id="21508" name="Picture 6" descr="OSHA side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685800"/>
            <a:ext cx="38290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ALLIANCE logo RG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43600" y="5073650"/>
            <a:ext cx="2819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SCHC log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228600"/>
            <a:ext cx="173037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807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9525"/>
            <a:ext cx="7772400" cy="1362075"/>
          </a:xfrm>
        </p:spPr>
        <p:txBody>
          <a:bodyPr/>
          <a:lstStyle/>
          <a:p>
            <a:pPr>
              <a:defRPr/>
            </a:pPr>
            <a:r>
              <a:rPr lang="en-US" dirty="0" smtClean="0"/>
              <a:t>TRAINING PRINCIPLES, &amp; SUBJECTS TO COVER</a:t>
            </a:r>
            <a:endParaRPr lang="en-US" dirty="0"/>
          </a:p>
        </p:txBody>
      </p:sp>
    </p:spTree>
    <p:extLst>
      <p:ext uri="{BB962C8B-B14F-4D97-AF65-F5344CB8AC3E}">
        <p14:creationId xmlns:p14="http://schemas.microsoft.com/office/powerpoint/2010/main" val="15958335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a:bodyPr>
          <a:lstStyle/>
          <a:p>
            <a:r>
              <a:rPr lang="en-US" dirty="0" smtClean="0"/>
              <a:t>How and when will this training be conducted?</a:t>
            </a:r>
          </a:p>
          <a:p>
            <a:r>
              <a:rPr lang="en-US" dirty="0" smtClean="0"/>
              <a:t>What will be covered?</a:t>
            </a:r>
          </a:p>
          <a:p>
            <a:r>
              <a:rPr lang="en-US" dirty="0" smtClean="0"/>
              <a:t>Who will be doing the training?</a:t>
            </a:r>
          </a:p>
          <a:p>
            <a:r>
              <a:rPr lang="en-US" dirty="0" smtClean="0"/>
              <a:t>Have you developed a curriculum?</a:t>
            </a:r>
          </a:p>
          <a:p>
            <a:r>
              <a:rPr lang="en-US" dirty="0" smtClean="0"/>
              <a:t>Is there other training you need to do that could also be addressed (for example, re-training on the hazards)?</a:t>
            </a:r>
            <a:endParaRPr lang="en-US" dirty="0"/>
          </a:p>
        </p:txBody>
      </p:sp>
    </p:spTree>
    <p:extLst>
      <p:ext uri="{BB962C8B-B14F-4D97-AF65-F5344CB8AC3E}">
        <p14:creationId xmlns:p14="http://schemas.microsoft.com/office/powerpoint/2010/main" val="172862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a:t>
            </a:r>
            <a:endParaRPr lang="en-US" dirty="0"/>
          </a:p>
        </p:txBody>
      </p:sp>
      <p:sp>
        <p:nvSpPr>
          <p:cNvPr id="3" name="Content Placeholder 2"/>
          <p:cNvSpPr>
            <a:spLocks noGrp="1"/>
          </p:cNvSpPr>
          <p:nvPr>
            <p:ph idx="1"/>
          </p:nvPr>
        </p:nvSpPr>
        <p:spPr/>
        <p:txBody>
          <a:bodyPr/>
          <a:lstStyle/>
          <a:p>
            <a:r>
              <a:rPr lang="en-US" sz="2700" dirty="0" smtClean="0"/>
              <a:t>While new labels and SDSs are required to be provided by manufacturers and importers by June 1, 2015, employers have until June 1, 2016 to make adjustments to their workplace programs for any new hazards identified as a result of the transition to the GHS system</a:t>
            </a:r>
          </a:p>
          <a:p>
            <a:r>
              <a:rPr lang="en-US" sz="2700" dirty="0" smtClean="0"/>
              <a:t>If workplace labeling changes (i.e., alternative systems are used), workers will have to be trained on this as well—timing will depend on when the workplace labeling is updated</a:t>
            </a:r>
            <a:endParaRPr lang="en-US" sz="2700" dirty="0"/>
          </a:p>
        </p:txBody>
      </p:sp>
    </p:spTree>
    <p:extLst>
      <p:ext uri="{BB962C8B-B14F-4D97-AF65-F5344CB8AC3E}">
        <p14:creationId xmlns:p14="http://schemas.microsoft.com/office/powerpoint/2010/main" val="3138008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Address in Training</a:t>
            </a:r>
            <a:endParaRPr lang="en-US" dirty="0"/>
          </a:p>
        </p:txBody>
      </p:sp>
      <p:sp>
        <p:nvSpPr>
          <p:cNvPr id="3" name="Content Placeholder 2"/>
          <p:cNvSpPr>
            <a:spLocks noGrp="1"/>
          </p:cNvSpPr>
          <p:nvPr>
            <p:ph idx="1"/>
          </p:nvPr>
        </p:nvSpPr>
        <p:spPr>
          <a:xfrm>
            <a:off x="457200" y="1600200"/>
            <a:ext cx="7570787" cy="4389120"/>
          </a:xfrm>
        </p:spPr>
        <p:txBody>
          <a:bodyPr/>
          <a:lstStyle/>
          <a:p>
            <a:r>
              <a:rPr lang="en-US" dirty="0" smtClean="0"/>
              <a:t>Why is the training being done now?</a:t>
            </a:r>
          </a:p>
          <a:p>
            <a:pPr lvl="1"/>
            <a:r>
              <a:rPr lang="en-US" dirty="0" smtClean="0"/>
              <a:t>Labels and SDSs are changing</a:t>
            </a:r>
          </a:p>
          <a:p>
            <a:pPr lvl="1"/>
            <a:r>
              <a:rPr lang="en-US" dirty="0" smtClean="0"/>
              <a:t>Information is being standardized and specified</a:t>
            </a:r>
          </a:p>
          <a:p>
            <a:pPr lvl="1"/>
            <a:r>
              <a:rPr lang="en-US" dirty="0" smtClean="0"/>
              <a:t>All suppliers of a chemical should communicate hazards in the same way</a:t>
            </a:r>
          </a:p>
        </p:txBody>
      </p:sp>
    </p:spTree>
    <p:extLst>
      <p:ext uri="{BB962C8B-B14F-4D97-AF65-F5344CB8AC3E}">
        <p14:creationId xmlns:p14="http://schemas.microsoft.com/office/powerpoint/2010/main" val="1256964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Address in Training, </a:t>
            </a:r>
            <a:r>
              <a:rPr lang="en-US" dirty="0"/>
              <a:t>cont.</a:t>
            </a:r>
          </a:p>
        </p:txBody>
      </p:sp>
      <p:sp>
        <p:nvSpPr>
          <p:cNvPr id="3" name="Content Placeholder 2"/>
          <p:cNvSpPr>
            <a:spLocks noGrp="1"/>
          </p:cNvSpPr>
          <p:nvPr>
            <p:ph idx="1"/>
          </p:nvPr>
        </p:nvSpPr>
        <p:spPr/>
        <p:txBody>
          <a:bodyPr/>
          <a:lstStyle/>
          <a:p>
            <a:r>
              <a:rPr lang="en-US" dirty="0"/>
              <a:t>Role of labels</a:t>
            </a:r>
          </a:p>
          <a:p>
            <a:pPr lvl="1"/>
            <a:r>
              <a:rPr lang="en-US" dirty="0"/>
              <a:t>Immediate source of information</a:t>
            </a:r>
          </a:p>
          <a:p>
            <a:pPr lvl="1"/>
            <a:r>
              <a:rPr lang="en-US" dirty="0"/>
              <a:t>New labels have more </a:t>
            </a:r>
            <a:r>
              <a:rPr lang="en-US" dirty="0" smtClean="0"/>
              <a:t>information</a:t>
            </a:r>
          </a:p>
          <a:p>
            <a:r>
              <a:rPr lang="en-US" dirty="0" smtClean="0"/>
              <a:t>What is a label element?</a:t>
            </a:r>
          </a:p>
          <a:p>
            <a:pPr lvl="1"/>
            <a:r>
              <a:rPr lang="en-US" dirty="0" smtClean="0"/>
              <a:t>Each label element should be explained</a:t>
            </a:r>
          </a:p>
          <a:p>
            <a:pPr lvl="1"/>
            <a:r>
              <a:rPr lang="en-US" dirty="0" smtClean="0"/>
              <a:t>Hazard class should also be addressed to help understand the label elements</a:t>
            </a:r>
          </a:p>
          <a:p>
            <a:pPr lvl="1"/>
            <a:r>
              <a:rPr lang="en-US" dirty="0" smtClean="0"/>
              <a:t>Example label should be provided</a:t>
            </a:r>
            <a:endParaRPr lang="en-US" dirty="0"/>
          </a:p>
        </p:txBody>
      </p:sp>
    </p:spTree>
    <p:extLst>
      <p:ext uri="{BB962C8B-B14F-4D97-AF65-F5344CB8AC3E}">
        <p14:creationId xmlns:p14="http://schemas.microsoft.com/office/powerpoint/2010/main" val="1469022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Address in Training, </a:t>
            </a:r>
            <a:r>
              <a:rPr lang="en-US" dirty="0"/>
              <a:t>cont.</a:t>
            </a:r>
          </a:p>
        </p:txBody>
      </p:sp>
      <p:sp>
        <p:nvSpPr>
          <p:cNvPr id="3" name="Content Placeholder 2"/>
          <p:cNvSpPr>
            <a:spLocks noGrp="1"/>
          </p:cNvSpPr>
          <p:nvPr>
            <p:ph idx="1"/>
          </p:nvPr>
        </p:nvSpPr>
        <p:spPr>
          <a:xfrm>
            <a:off x="457200" y="1600200"/>
            <a:ext cx="7570787" cy="3688976"/>
          </a:xfrm>
        </p:spPr>
        <p:txBody>
          <a:bodyPr/>
          <a:lstStyle/>
          <a:p>
            <a:r>
              <a:rPr lang="en-US" dirty="0" smtClean="0"/>
              <a:t>Safety Data Sheet (SDS) </a:t>
            </a:r>
          </a:p>
          <a:p>
            <a:pPr lvl="1"/>
            <a:r>
              <a:rPr lang="en-US" dirty="0" smtClean="0"/>
              <a:t>Format (sections)</a:t>
            </a:r>
          </a:p>
          <a:p>
            <a:pPr lvl="1"/>
            <a:r>
              <a:rPr lang="en-US" dirty="0" smtClean="0"/>
              <a:t>Information found on SDSs</a:t>
            </a:r>
          </a:p>
          <a:p>
            <a:r>
              <a:rPr lang="en-US" dirty="0" smtClean="0"/>
              <a:t>Requirements</a:t>
            </a:r>
            <a:r>
              <a:rPr lang="en-US" sz="3600" dirty="0" smtClean="0"/>
              <a:t> </a:t>
            </a:r>
            <a:r>
              <a:rPr lang="en-US" sz="2800" dirty="0" smtClean="0"/>
              <a:t>(accessibility and use)</a:t>
            </a:r>
          </a:p>
        </p:txBody>
      </p:sp>
    </p:spTree>
    <p:extLst>
      <p:ext uri="{BB962C8B-B14F-4D97-AF65-F5344CB8AC3E}">
        <p14:creationId xmlns:p14="http://schemas.microsoft.com/office/powerpoint/2010/main" val="2051873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Labels</a:t>
            </a:r>
            <a:endParaRPr lang="en-US" dirty="0"/>
          </a:p>
        </p:txBody>
      </p:sp>
      <p:sp>
        <p:nvSpPr>
          <p:cNvPr id="3" name="Content Placeholder 2"/>
          <p:cNvSpPr>
            <a:spLocks noGrp="1"/>
          </p:cNvSpPr>
          <p:nvPr>
            <p:ph idx="1"/>
          </p:nvPr>
        </p:nvSpPr>
        <p:spPr/>
        <p:txBody>
          <a:bodyPr>
            <a:noAutofit/>
          </a:bodyPr>
          <a:lstStyle/>
          <a:p>
            <a:r>
              <a:rPr lang="en-US" dirty="0" smtClean="0"/>
              <a:t>Labels are the immediate source of information on a chemical</a:t>
            </a:r>
          </a:p>
          <a:p>
            <a:r>
              <a:rPr lang="en-US" dirty="0" smtClean="0"/>
              <a:t>New labels will have more information than current labels </a:t>
            </a:r>
          </a:p>
          <a:p>
            <a:r>
              <a:rPr lang="en-US" dirty="0" smtClean="0"/>
              <a:t>There may also be additional information (known as supplemental information) on the label that is not required—the required information should be presented together on the label</a:t>
            </a:r>
            <a:endParaRPr lang="en-US" dirty="0"/>
          </a:p>
        </p:txBody>
      </p:sp>
    </p:spTree>
    <p:extLst>
      <p:ext uri="{BB962C8B-B14F-4D97-AF65-F5344CB8AC3E}">
        <p14:creationId xmlns:p14="http://schemas.microsoft.com/office/powerpoint/2010/main" val="3887036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on Label Elements</a:t>
            </a:r>
            <a:endParaRPr lang="en-US" dirty="0"/>
          </a:p>
        </p:txBody>
      </p:sp>
      <p:sp>
        <p:nvSpPr>
          <p:cNvPr id="3" name="Content Placeholder 2"/>
          <p:cNvSpPr>
            <a:spLocks noGrp="1"/>
          </p:cNvSpPr>
          <p:nvPr>
            <p:ph idx="1"/>
          </p:nvPr>
        </p:nvSpPr>
        <p:spPr/>
        <p:txBody>
          <a:bodyPr/>
          <a:lstStyle/>
          <a:p>
            <a:r>
              <a:rPr lang="en-US" sz="3100" dirty="0" smtClean="0"/>
              <a:t>Labels on </a:t>
            </a:r>
            <a:r>
              <a:rPr lang="en-US" sz="3100" u="sng" dirty="0" smtClean="0"/>
              <a:t>shipped</a:t>
            </a:r>
            <a:r>
              <a:rPr lang="en-US" sz="3100" dirty="0" smtClean="0"/>
              <a:t> containers of hazardous chemicals will be changing by June 1, 2015</a:t>
            </a:r>
          </a:p>
          <a:p>
            <a:r>
              <a:rPr lang="en-US" sz="3100" dirty="0" smtClean="0"/>
              <a:t>The primary change is that information on labels has been standardized</a:t>
            </a:r>
          </a:p>
          <a:p>
            <a:pPr lvl="1"/>
            <a:r>
              <a:rPr lang="en-US" sz="2700" dirty="0" smtClean="0"/>
              <a:t>There are certain types of information required to appear on labels</a:t>
            </a:r>
          </a:p>
          <a:p>
            <a:pPr lvl="1"/>
            <a:r>
              <a:rPr lang="en-US" sz="2700" dirty="0" smtClean="0"/>
              <a:t>All suppliers have the same requirements, so labels should be more consistent in approach than current labels </a:t>
            </a:r>
            <a:endParaRPr lang="en-US" sz="2700" dirty="0"/>
          </a:p>
        </p:txBody>
      </p:sp>
    </p:spTree>
    <p:extLst>
      <p:ext uri="{BB962C8B-B14F-4D97-AF65-F5344CB8AC3E}">
        <p14:creationId xmlns:p14="http://schemas.microsoft.com/office/powerpoint/2010/main" val="3029251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label element?</a:t>
            </a:r>
            <a:endParaRPr lang="en-US" dirty="0"/>
          </a:p>
        </p:txBody>
      </p:sp>
      <p:sp>
        <p:nvSpPr>
          <p:cNvPr id="3" name="Content Placeholder 2"/>
          <p:cNvSpPr>
            <a:spLocks noGrp="1"/>
          </p:cNvSpPr>
          <p:nvPr>
            <p:ph idx="1"/>
          </p:nvPr>
        </p:nvSpPr>
        <p:spPr/>
        <p:txBody>
          <a:bodyPr>
            <a:normAutofit/>
          </a:bodyPr>
          <a:lstStyle/>
          <a:p>
            <a:r>
              <a:rPr lang="en-US" dirty="0" smtClean="0"/>
              <a:t>“Label element” </a:t>
            </a:r>
            <a:r>
              <a:rPr lang="en-US" dirty="0"/>
              <a:t>means the specified </a:t>
            </a:r>
            <a:r>
              <a:rPr lang="en-US" dirty="0" smtClean="0"/>
              <a:t>pictogram(s), </a:t>
            </a:r>
            <a:r>
              <a:rPr lang="en-US" dirty="0"/>
              <a:t>hazard </a:t>
            </a:r>
            <a:r>
              <a:rPr lang="en-US" dirty="0" smtClean="0"/>
              <a:t>statement(s), </a:t>
            </a:r>
            <a:r>
              <a:rPr lang="en-US" dirty="0"/>
              <a:t>signal word and precautionary </a:t>
            </a:r>
            <a:r>
              <a:rPr lang="en-US" dirty="0" smtClean="0"/>
              <a:t>statement(s) </a:t>
            </a:r>
            <a:r>
              <a:rPr lang="en-US" dirty="0"/>
              <a:t>for each hazard class and </a:t>
            </a:r>
            <a:r>
              <a:rPr lang="en-US" dirty="0" smtClean="0"/>
              <a:t>category</a:t>
            </a:r>
          </a:p>
          <a:p>
            <a:pPr marL="0" indent="0">
              <a:buNone/>
            </a:pPr>
            <a:endParaRPr lang="en-US" sz="3000" dirty="0" smtClean="0"/>
          </a:p>
        </p:txBody>
      </p:sp>
    </p:spTree>
    <p:extLst>
      <p:ext uri="{BB962C8B-B14F-4D97-AF65-F5344CB8AC3E}">
        <p14:creationId xmlns:p14="http://schemas.microsoft.com/office/powerpoint/2010/main" val="1268557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Example of a Hazard Class w/Categories (Appendix A: A.1):  Acute Toxicity</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722883475"/>
              </p:ext>
            </p:extLst>
          </p:nvPr>
        </p:nvGraphicFramePr>
        <p:xfrm>
          <a:off x="1371600" y="1752600"/>
          <a:ext cx="6381750" cy="3781877"/>
        </p:xfrm>
        <a:graphic>
          <a:graphicData uri="http://schemas.openxmlformats.org/drawingml/2006/table">
            <a:tbl>
              <a:tblPr>
                <a:tableStyleId>{5DA37D80-6434-44D0-A028-1B22A696006F}</a:tableStyleId>
              </a:tblPr>
              <a:tblGrid>
                <a:gridCol w="1807199"/>
                <a:gridCol w="859801"/>
                <a:gridCol w="1084654"/>
                <a:gridCol w="1295667"/>
                <a:gridCol w="1334429"/>
              </a:tblGrid>
              <a:tr h="294823">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b="1" dirty="0">
                          <a:solidFill>
                            <a:schemeClr val="bg1"/>
                          </a:solidFill>
                          <a:effectLst/>
                        </a:rPr>
                        <a:t>Exposure route</a:t>
                      </a:r>
                      <a:endParaRPr lang="en-US" sz="1050" b="1" dirty="0">
                        <a:solidFill>
                          <a:schemeClr val="bg1"/>
                        </a:solidFill>
                        <a:effectLst/>
                        <a:latin typeface="Candara" pitchFamily="34" charset="0"/>
                        <a:ea typeface="Times New Roman"/>
                      </a:endParaRPr>
                    </a:p>
                  </a:txBody>
                  <a:tcPr marL="68580" marR="68580" marT="0" marB="0" anchor="ctr">
                    <a:solidFill>
                      <a:schemeClr val="accent2"/>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b="1" dirty="0">
                          <a:solidFill>
                            <a:schemeClr val="bg1"/>
                          </a:solidFill>
                          <a:effectLst/>
                        </a:rPr>
                        <a:t>Category 1</a:t>
                      </a:r>
                      <a:endParaRPr lang="en-US" sz="1050" b="1" dirty="0">
                        <a:solidFill>
                          <a:schemeClr val="bg1"/>
                        </a:solidFill>
                        <a:effectLst/>
                        <a:latin typeface="Candara" pitchFamily="34" charset="0"/>
                        <a:ea typeface="Times New Roman"/>
                      </a:endParaRPr>
                    </a:p>
                  </a:txBody>
                  <a:tcPr marL="68580" marR="68580" marT="0" marB="0" anchor="ctr">
                    <a:solidFill>
                      <a:schemeClr val="accent2"/>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b="1" dirty="0">
                          <a:solidFill>
                            <a:schemeClr val="bg1"/>
                          </a:solidFill>
                          <a:effectLst/>
                        </a:rPr>
                        <a:t>Category 2</a:t>
                      </a:r>
                      <a:endParaRPr lang="en-US" sz="1050" b="1" dirty="0">
                        <a:solidFill>
                          <a:schemeClr val="bg1"/>
                        </a:solidFill>
                        <a:effectLst/>
                        <a:latin typeface="Candara" pitchFamily="34" charset="0"/>
                        <a:ea typeface="Times New Roman"/>
                      </a:endParaRPr>
                    </a:p>
                  </a:txBody>
                  <a:tcPr marL="68580" marR="68580" marT="0" marB="0" anchor="ctr">
                    <a:solidFill>
                      <a:schemeClr val="accent2"/>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b="1" dirty="0">
                          <a:solidFill>
                            <a:schemeClr val="bg1"/>
                          </a:solidFill>
                          <a:effectLst/>
                        </a:rPr>
                        <a:t>Category 3</a:t>
                      </a:r>
                      <a:endParaRPr lang="en-US" sz="1050" b="1" dirty="0">
                        <a:solidFill>
                          <a:schemeClr val="bg1"/>
                        </a:solidFill>
                        <a:effectLst/>
                        <a:latin typeface="Candara" pitchFamily="34" charset="0"/>
                        <a:ea typeface="Times New Roman"/>
                      </a:endParaRPr>
                    </a:p>
                  </a:txBody>
                  <a:tcPr marL="68580" marR="68580" marT="0" marB="0" anchor="ctr">
                    <a:solidFill>
                      <a:schemeClr val="accent2"/>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b="1" dirty="0">
                          <a:solidFill>
                            <a:schemeClr val="bg1"/>
                          </a:solidFill>
                          <a:effectLst/>
                        </a:rPr>
                        <a:t>Category 4</a:t>
                      </a:r>
                      <a:endParaRPr lang="en-US" sz="1050" b="1" dirty="0">
                        <a:solidFill>
                          <a:schemeClr val="bg1"/>
                        </a:solidFill>
                        <a:effectLst/>
                        <a:latin typeface="Candara" pitchFamily="34" charset="0"/>
                        <a:ea typeface="Times New Roman"/>
                      </a:endParaRPr>
                    </a:p>
                  </a:txBody>
                  <a:tcPr marL="68580" marR="68580" marT="0" marB="0" anchor="ctr">
                    <a:solidFill>
                      <a:schemeClr val="accent2"/>
                    </a:solidFill>
                  </a:tcPr>
                </a:tc>
              </a:tr>
              <a:tr h="543377">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Oral (mg/kg bodyweight)</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u="sng" dirty="0">
                          <a:effectLst/>
                        </a:rPr>
                        <a:t>see:</a:t>
                      </a:r>
                      <a:r>
                        <a:rPr lang="en-US" sz="1050" dirty="0">
                          <a:effectLst/>
                        </a:rPr>
                        <a:t>	</a:t>
                      </a:r>
                      <a:r>
                        <a:rPr lang="en-US" sz="1050" u="sng" dirty="0">
                          <a:effectLst/>
                        </a:rPr>
                        <a:t>Note (a)</a:t>
                      </a:r>
                      <a:endParaRPr lang="en-US" sz="1050" dirty="0">
                        <a:effectLst/>
                      </a:endParaRPr>
                    </a:p>
                    <a:p>
                      <a:pPr marL="758190" marR="0" indent="-75819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dirty="0" smtClean="0">
                          <a:effectLst/>
                        </a:rPr>
                        <a:t> </a:t>
                      </a:r>
                      <a:r>
                        <a:rPr lang="en-US" sz="1050" u="sng" dirty="0" smtClean="0">
                          <a:effectLst/>
                        </a:rPr>
                        <a:t>Note </a:t>
                      </a:r>
                      <a:r>
                        <a:rPr lang="en-US" sz="1050" u="sng" dirty="0">
                          <a:effectLst/>
                        </a:rPr>
                        <a:t>(b)</a:t>
                      </a:r>
                      <a:endParaRPr lang="en-US" sz="1050" dirty="0">
                        <a:effectLst/>
                        <a:latin typeface="Candara" pitchFamily="34" charset="0"/>
                        <a:ea typeface="Times New Roman"/>
                      </a:endParaRPr>
                    </a:p>
                  </a:txBody>
                  <a:tcPr marL="68580" marR="68580" marT="0" marB="0"/>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5</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&gt;5 and ≤ 50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&gt;50 and ≤ 300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&gt;300 and ≤ 2000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r>
              <a:tr h="533400">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Dermal (mg/kg bodyweight)</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u="sng" dirty="0">
                          <a:effectLst/>
                        </a:rPr>
                        <a:t>see:</a:t>
                      </a:r>
                      <a:r>
                        <a:rPr lang="en-US" sz="1050" dirty="0">
                          <a:effectLst/>
                        </a:rPr>
                        <a:t>	</a:t>
                      </a:r>
                      <a:r>
                        <a:rPr lang="en-US" sz="1050" u="sng" dirty="0">
                          <a:effectLst/>
                        </a:rPr>
                        <a:t>Note (a)</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smtClean="0">
                          <a:effectLst/>
                        </a:rPr>
                        <a:t>Note </a:t>
                      </a:r>
                      <a:r>
                        <a:rPr lang="en-US" sz="1050" u="sng" dirty="0">
                          <a:effectLst/>
                        </a:rPr>
                        <a:t>(b)</a:t>
                      </a:r>
                      <a:endParaRPr lang="en-US" sz="1050" dirty="0">
                        <a:effectLst/>
                        <a:latin typeface="Candara" pitchFamily="34" charset="0"/>
                        <a:ea typeface="Times New Roman"/>
                      </a:endParaRPr>
                    </a:p>
                  </a:txBody>
                  <a:tcPr marL="68580" marR="68580" marT="0" marB="0"/>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dirty="0" smtClean="0">
                          <a:effectLst/>
                        </a:rPr>
                        <a:t>50</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&gt;50 and ≤ 200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&gt;200 and ≤ 1000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&gt;1000 and ≤ 2000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r>
              <a:tr h="685800">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Inhalation - Gases (ppmV)</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u="sng" dirty="0">
                          <a:effectLst/>
                        </a:rPr>
                        <a:t>see:</a:t>
                      </a:r>
                      <a:r>
                        <a:rPr lang="en-US" sz="1050" dirty="0">
                          <a:effectLst/>
                        </a:rPr>
                        <a:t> 	</a:t>
                      </a:r>
                      <a:r>
                        <a:rPr lang="en-US" sz="1050" u="sng" dirty="0">
                          <a:effectLst/>
                        </a:rPr>
                        <a:t>Note (a)</a:t>
                      </a:r>
                      <a:endParaRPr lang="en-US" sz="1050" dirty="0">
                        <a:effectLst/>
                      </a:endParaRPr>
                    </a:p>
                    <a:p>
                      <a:pPr marL="732155" marR="0" indent="-732155">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a:effectLst/>
                        </a:rPr>
                        <a:t>Note (b)</a:t>
                      </a:r>
                      <a:endParaRPr lang="en-US" sz="1050" dirty="0">
                        <a:effectLst/>
                      </a:endParaRPr>
                    </a:p>
                    <a:p>
                      <a:pPr marL="732155" marR="0" indent="-732155">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smtClean="0">
                          <a:effectLst/>
                        </a:rPr>
                        <a:t>Note </a:t>
                      </a:r>
                      <a:r>
                        <a:rPr lang="en-US" sz="1050" u="sng" dirty="0">
                          <a:effectLst/>
                        </a:rPr>
                        <a:t>(c)</a:t>
                      </a:r>
                      <a:endParaRPr lang="en-US" sz="1050" dirty="0">
                        <a:effectLst/>
                        <a:latin typeface="Candara" pitchFamily="34" charset="0"/>
                        <a:ea typeface="Times New Roman"/>
                      </a:endParaRPr>
                    </a:p>
                  </a:txBody>
                  <a:tcPr marL="68580" marR="68580" marT="0" marB="0"/>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100</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&gt;100 and ≤ 500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&gt;500 and ≤ 2500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&gt;2500 and ≤ 20000</a:t>
                      </a:r>
                      <a:endParaRPr lang="en-US" sz="1050" dirty="0">
                        <a:effectLst/>
                        <a:latin typeface="Candara" pitchFamily="34" charset="0"/>
                        <a:ea typeface="Times New Roman"/>
                      </a:endParaRPr>
                    </a:p>
                  </a:txBody>
                  <a:tcPr marL="68580" marR="68580" marT="0" marB="0" anchor="ctr"/>
                </a:tc>
              </a:tr>
              <a:tr h="838200">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Inhalation - Vapors (mg/l)</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u="sng" dirty="0">
                          <a:effectLst/>
                        </a:rPr>
                        <a:t>see:</a:t>
                      </a:r>
                      <a:r>
                        <a:rPr lang="en-US" sz="1050" dirty="0">
                          <a:effectLst/>
                        </a:rPr>
                        <a:t> 	</a:t>
                      </a:r>
                      <a:r>
                        <a:rPr lang="en-US" sz="1050" u="sng" dirty="0">
                          <a:effectLst/>
                        </a:rPr>
                        <a:t>Note (a)</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a:effectLst/>
                        </a:rPr>
                        <a:t>Note (b)</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a:effectLst/>
                        </a:rPr>
                        <a:t>Note (c)</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smtClean="0">
                          <a:effectLst/>
                        </a:rPr>
                        <a:t>Note </a:t>
                      </a:r>
                      <a:r>
                        <a:rPr lang="en-US" sz="1050" u="sng" dirty="0">
                          <a:effectLst/>
                        </a:rPr>
                        <a:t>(d)</a:t>
                      </a:r>
                      <a:endParaRPr lang="en-US" sz="1050" dirty="0">
                        <a:effectLst/>
                        <a:latin typeface="Candara" pitchFamily="34" charset="0"/>
                        <a:ea typeface="Times New Roman"/>
                      </a:endParaRPr>
                    </a:p>
                  </a:txBody>
                  <a:tcPr marL="68580" marR="68580" marT="0" marB="0"/>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0.5</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&gt;0.5 and ≤ 2.0</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&gt;2.0 and ≤ 10.0</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&gt;10.0 and ≤ 20.0</a:t>
                      </a:r>
                      <a:endParaRPr lang="en-US" sz="1050" dirty="0">
                        <a:effectLst/>
                        <a:latin typeface="Candara" pitchFamily="34" charset="0"/>
                        <a:ea typeface="Times New Roman"/>
                      </a:endParaRPr>
                    </a:p>
                  </a:txBody>
                  <a:tcPr marL="68580" marR="68580" marT="0" marB="0" anchor="ctr"/>
                </a:tc>
              </a:tr>
              <a:tr h="886277">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Inhalation –</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Dusts and Mists (mg/l)</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u="sng" dirty="0">
                          <a:effectLst/>
                        </a:rPr>
                        <a:t>see:</a:t>
                      </a:r>
                      <a:r>
                        <a:rPr lang="en-US" sz="1050" dirty="0">
                          <a:effectLst/>
                        </a:rPr>
                        <a:t> 	</a:t>
                      </a:r>
                      <a:r>
                        <a:rPr lang="en-US" sz="1050" u="sng" dirty="0">
                          <a:effectLst/>
                        </a:rPr>
                        <a:t>Note (a)</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a:effectLst/>
                        </a:rPr>
                        <a:t>Note (b)</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smtClean="0">
                          <a:effectLst/>
                        </a:rPr>
                        <a:t>Note </a:t>
                      </a:r>
                      <a:r>
                        <a:rPr lang="en-US" sz="1050" u="sng" dirty="0">
                          <a:effectLst/>
                        </a:rPr>
                        <a:t>(c)</a:t>
                      </a:r>
                      <a:endParaRPr lang="en-US" sz="1050" dirty="0">
                        <a:effectLst/>
                        <a:latin typeface="Candara" pitchFamily="34" charset="0"/>
                        <a:ea typeface="Times New Roman"/>
                      </a:endParaRPr>
                    </a:p>
                  </a:txBody>
                  <a:tcPr marL="68580" marR="68580" marT="0" marB="0"/>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0.05</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&gt;0.05 and ≤ 0.5</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&gt;0.5 and ≤ 1.0</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&gt;1.0 and ≤ 5.0</a:t>
                      </a:r>
                      <a:endParaRPr lang="en-US" sz="1050" dirty="0">
                        <a:effectLst/>
                        <a:latin typeface="Candara" pitchFamily="34" charset="0"/>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163323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HazCom 2012 – One Year</a:t>
            </a:r>
            <a:endParaRPr lang="en-US" dirty="0"/>
          </a:p>
        </p:txBody>
      </p:sp>
      <p:sp>
        <p:nvSpPr>
          <p:cNvPr id="3" name="Content Placeholder 2"/>
          <p:cNvSpPr>
            <a:spLocks noGrp="1"/>
          </p:cNvSpPr>
          <p:nvPr>
            <p:ph idx="1"/>
          </p:nvPr>
        </p:nvSpPr>
        <p:spPr/>
        <p:txBody>
          <a:bodyPr>
            <a:noAutofit/>
          </a:bodyPr>
          <a:lstStyle/>
          <a:p>
            <a:pPr>
              <a:lnSpc>
                <a:spcPct val="120000"/>
              </a:lnSpc>
            </a:pPr>
            <a:r>
              <a:rPr lang="en-US" sz="2700" dirty="0" smtClean="0"/>
              <a:t>Public awareness has been the key OSHA activity</a:t>
            </a:r>
          </a:p>
          <a:p>
            <a:pPr lvl="1">
              <a:lnSpc>
                <a:spcPct val="120000"/>
              </a:lnSpc>
            </a:pPr>
            <a:r>
              <a:rPr lang="en-US" sz="2400" dirty="0" smtClean="0"/>
              <a:t>Webinars and speeches</a:t>
            </a:r>
          </a:p>
          <a:p>
            <a:pPr lvl="1">
              <a:lnSpc>
                <a:spcPct val="120000"/>
              </a:lnSpc>
            </a:pPr>
            <a:r>
              <a:rPr lang="en-US" sz="2400" dirty="0" smtClean="0"/>
              <a:t>Training for regional Hazard Communication Coordinators</a:t>
            </a:r>
          </a:p>
          <a:p>
            <a:pPr lvl="1">
              <a:lnSpc>
                <a:spcPct val="120000"/>
              </a:lnSpc>
            </a:pPr>
            <a:r>
              <a:rPr lang="en-US" sz="2400" dirty="0" smtClean="0"/>
              <a:t>Hazard Communication Roundtable</a:t>
            </a:r>
          </a:p>
          <a:p>
            <a:pPr lvl="1">
              <a:lnSpc>
                <a:spcPct val="120000"/>
              </a:lnSpc>
            </a:pPr>
            <a:r>
              <a:rPr lang="en-US" sz="2400" dirty="0" smtClean="0"/>
              <a:t>Responding to public inquiries</a:t>
            </a:r>
          </a:p>
          <a:p>
            <a:pPr lvl="1">
              <a:lnSpc>
                <a:spcPct val="120000"/>
              </a:lnSpc>
            </a:pPr>
            <a:r>
              <a:rPr lang="en-US" sz="2400" dirty="0" smtClean="0"/>
              <a:t>Drafting revisions to the HazCom directive</a:t>
            </a:r>
          </a:p>
          <a:p>
            <a:pPr lvl="1">
              <a:lnSpc>
                <a:spcPct val="120000"/>
              </a:lnSpc>
            </a:pPr>
            <a:r>
              <a:rPr lang="en-US" sz="2400" dirty="0" smtClean="0"/>
              <a:t>Working on guidance/compliance assistance products</a:t>
            </a:r>
            <a:endParaRPr lang="en-US" sz="2400" dirty="0"/>
          </a:p>
        </p:txBody>
      </p:sp>
    </p:spTree>
    <p:extLst>
      <p:ext uri="{BB962C8B-B14F-4D97-AF65-F5344CB8AC3E}">
        <p14:creationId xmlns:p14="http://schemas.microsoft.com/office/powerpoint/2010/main" val="761440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Requirements</a:t>
            </a:r>
            <a:endParaRPr lang="en-US" dirty="0"/>
          </a:p>
        </p:txBody>
      </p:sp>
      <p:sp>
        <p:nvSpPr>
          <p:cNvPr id="3" name="Content Placeholder 2"/>
          <p:cNvSpPr>
            <a:spLocks noGrp="1"/>
          </p:cNvSpPr>
          <p:nvPr>
            <p:ph idx="1"/>
          </p:nvPr>
        </p:nvSpPr>
        <p:spPr/>
        <p:txBody>
          <a:bodyPr/>
          <a:lstStyle/>
          <a:p>
            <a:r>
              <a:rPr lang="en-US" dirty="0" smtClean="0"/>
              <a:t>Labels on shipped containers must include:</a:t>
            </a:r>
          </a:p>
          <a:p>
            <a:pPr lvl="1"/>
            <a:r>
              <a:rPr lang="en-US" dirty="0" smtClean="0"/>
              <a:t>Product Identifier</a:t>
            </a:r>
          </a:p>
          <a:p>
            <a:pPr lvl="1"/>
            <a:r>
              <a:rPr lang="en-US" dirty="0">
                <a:solidFill>
                  <a:srgbClr val="0070C0"/>
                </a:solidFill>
              </a:rPr>
              <a:t>Signal Word</a:t>
            </a:r>
          </a:p>
          <a:p>
            <a:pPr lvl="1"/>
            <a:r>
              <a:rPr lang="en-US" dirty="0">
                <a:solidFill>
                  <a:srgbClr val="0070C0"/>
                </a:solidFill>
              </a:rPr>
              <a:t>Pictogram</a:t>
            </a:r>
          </a:p>
          <a:p>
            <a:pPr lvl="1"/>
            <a:r>
              <a:rPr lang="en-US" dirty="0">
                <a:solidFill>
                  <a:srgbClr val="0070C0"/>
                </a:solidFill>
              </a:rPr>
              <a:t>Hazard Statement(s)</a:t>
            </a:r>
          </a:p>
          <a:p>
            <a:pPr lvl="1"/>
            <a:r>
              <a:rPr lang="en-US" dirty="0">
                <a:solidFill>
                  <a:srgbClr val="0070C0"/>
                </a:solidFill>
              </a:rPr>
              <a:t>Precautionary Statement(s)</a:t>
            </a:r>
          </a:p>
          <a:p>
            <a:pPr lvl="1"/>
            <a:r>
              <a:rPr lang="en-US" dirty="0" smtClean="0"/>
              <a:t>Supplier Identification (Name, Address, Phone Number)</a:t>
            </a:r>
            <a:endParaRPr lang="en-US" dirty="0"/>
          </a:p>
        </p:txBody>
      </p:sp>
    </p:spTree>
    <p:extLst>
      <p:ext uri="{BB962C8B-B14F-4D97-AF65-F5344CB8AC3E}">
        <p14:creationId xmlns:p14="http://schemas.microsoft.com/office/powerpoint/2010/main" val="3874703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Word</a:t>
            </a:r>
            <a:endParaRPr lang="en-US" dirty="0"/>
          </a:p>
        </p:txBody>
      </p:sp>
      <p:sp>
        <p:nvSpPr>
          <p:cNvPr id="3" name="Content Placeholder 2"/>
          <p:cNvSpPr>
            <a:spLocks noGrp="1"/>
          </p:cNvSpPr>
          <p:nvPr>
            <p:ph idx="1"/>
          </p:nvPr>
        </p:nvSpPr>
        <p:spPr/>
        <p:txBody>
          <a:bodyPr/>
          <a:lstStyle/>
          <a:p>
            <a:r>
              <a:rPr lang="en-US" dirty="0"/>
              <a:t>“Signal word” means a word used to indicate the relative level of severity of hazard and alert the reader to a potential hazard on the </a:t>
            </a:r>
            <a:r>
              <a:rPr lang="en-US" dirty="0" smtClean="0"/>
              <a:t>label  </a:t>
            </a:r>
          </a:p>
          <a:p>
            <a:r>
              <a:rPr lang="en-US" dirty="0" smtClean="0"/>
              <a:t>The </a:t>
            </a:r>
            <a:r>
              <a:rPr lang="en-US" dirty="0"/>
              <a:t>signal words used in this section are “danger” and “warning.”  “Danger” is used for the more severe hazards, while “warning” is used for the less </a:t>
            </a:r>
            <a:r>
              <a:rPr lang="en-US" dirty="0" smtClean="0"/>
              <a:t>severe </a:t>
            </a:r>
            <a:endParaRPr lang="en-US" dirty="0"/>
          </a:p>
          <a:p>
            <a:endParaRPr lang="en-US" dirty="0"/>
          </a:p>
        </p:txBody>
      </p:sp>
    </p:spTree>
    <p:extLst>
      <p:ext uri="{BB962C8B-B14F-4D97-AF65-F5344CB8AC3E}">
        <p14:creationId xmlns:p14="http://schemas.microsoft.com/office/powerpoint/2010/main" val="3632491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Pictogram</a:t>
            </a:r>
            <a:endParaRPr lang="en-US" dirty="0"/>
          </a:p>
        </p:txBody>
      </p:sp>
      <p:sp>
        <p:nvSpPr>
          <p:cNvPr id="3" name="Content Placeholder 2"/>
          <p:cNvSpPr>
            <a:spLocks noGrp="1"/>
          </p:cNvSpPr>
          <p:nvPr>
            <p:ph idx="4294967295"/>
          </p:nvPr>
        </p:nvSpPr>
        <p:spPr>
          <a:xfrm>
            <a:off x="457200" y="1600200"/>
            <a:ext cx="7924800" cy="4419599"/>
          </a:xfrm>
        </p:spPr>
        <p:txBody>
          <a:bodyPr>
            <a:noAutofit/>
          </a:bodyPr>
          <a:lstStyle/>
          <a:p>
            <a:r>
              <a:rPr lang="en-US" dirty="0" smtClean="0"/>
              <a:t>“Pictogram</a:t>
            </a:r>
            <a:r>
              <a:rPr lang="en-US" dirty="0"/>
              <a:t>” means a composition that may include a symbol plus other graphic elements, such as a border, background pattern, or color, that is intended to convey specific information about the hazards of a </a:t>
            </a:r>
            <a:r>
              <a:rPr lang="en-US" dirty="0" smtClean="0"/>
              <a:t>chemical</a:t>
            </a:r>
          </a:p>
          <a:p>
            <a:r>
              <a:rPr lang="en-US" dirty="0" smtClean="0"/>
              <a:t>Eight </a:t>
            </a:r>
            <a:r>
              <a:rPr lang="en-US" dirty="0"/>
              <a:t>pictograms are designated under this standard for application to a hazard </a:t>
            </a:r>
            <a:r>
              <a:rPr lang="en-US" dirty="0" smtClean="0"/>
              <a:t>category </a:t>
            </a:r>
            <a:endParaRPr lang="en-US" dirty="0"/>
          </a:p>
        </p:txBody>
      </p:sp>
    </p:spTree>
    <p:extLst>
      <p:ext uri="{BB962C8B-B14F-4D97-AF65-F5344CB8AC3E}">
        <p14:creationId xmlns:p14="http://schemas.microsoft.com/office/powerpoint/2010/main" val="2570085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HCS Pictograms and Hazards</a:t>
            </a:r>
            <a:endParaRPr lang="en-US" dirty="0"/>
          </a:p>
        </p:txBody>
      </p:sp>
      <p:pic>
        <p:nvPicPr>
          <p:cNvPr id="29699"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527" t="6034" r="2420"/>
          <a:stretch/>
        </p:blipFill>
        <p:spPr>
          <a:xfrm>
            <a:off x="2631351" y="1371600"/>
            <a:ext cx="3921849" cy="5029200"/>
          </a:xfrm>
        </p:spPr>
      </p:pic>
    </p:spTree>
    <p:extLst>
      <p:ext uri="{BB962C8B-B14F-4D97-AF65-F5344CB8AC3E}">
        <p14:creationId xmlns:p14="http://schemas.microsoft.com/office/powerpoint/2010/main" val="4255788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Examples of Transport “Labels”</a:t>
            </a:r>
            <a:endParaRPr lang="en-US" sz="3600"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t="4546"/>
          <a:stretch/>
        </p:blipFill>
        <p:spPr bwMode="auto">
          <a:xfrm>
            <a:off x="2590800" y="1295400"/>
            <a:ext cx="3987659" cy="5029200"/>
          </a:xfrm>
          <a:prstGeom prst="rect">
            <a:avLst/>
          </a:prstGeom>
          <a:noFill/>
          <a:ln>
            <a:noFill/>
          </a:ln>
          <a:extLst/>
        </p:spPr>
      </p:pic>
    </p:spTree>
    <p:extLst>
      <p:ext uri="{BB962C8B-B14F-4D97-AF65-F5344CB8AC3E}">
        <p14:creationId xmlns:p14="http://schemas.microsoft.com/office/powerpoint/2010/main" val="1165294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Hazard Statement</a:t>
            </a:r>
            <a:endParaRPr lang="en-US" dirty="0"/>
          </a:p>
        </p:txBody>
      </p:sp>
      <p:sp>
        <p:nvSpPr>
          <p:cNvPr id="5" name="Content Placeholder 4"/>
          <p:cNvSpPr>
            <a:spLocks noGrp="1"/>
          </p:cNvSpPr>
          <p:nvPr>
            <p:ph idx="1"/>
          </p:nvPr>
        </p:nvSpPr>
        <p:spPr/>
        <p:txBody>
          <a:bodyPr/>
          <a:lstStyle/>
          <a:p>
            <a:r>
              <a:rPr lang="en-US" dirty="0"/>
              <a:t>“Hazard statement” means a statement assigned to a hazard class and category that describes the nature of the hazard(s) of a chemical, including, where appropriate, the degree of </a:t>
            </a:r>
            <a:r>
              <a:rPr lang="en-US" dirty="0" smtClean="0"/>
              <a:t>hazard</a:t>
            </a:r>
            <a:endParaRPr lang="en-US" dirty="0"/>
          </a:p>
          <a:p>
            <a:pPr lvl="1"/>
            <a:r>
              <a:rPr lang="en-US" dirty="0" smtClean="0"/>
              <a:t>Example</a:t>
            </a:r>
            <a:r>
              <a:rPr lang="en-US" dirty="0"/>
              <a:t>: </a:t>
            </a:r>
            <a:r>
              <a:rPr lang="en-US" dirty="0" smtClean="0"/>
              <a:t>Fatal </a:t>
            </a:r>
            <a:r>
              <a:rPr lang="en-US" dirty="0"/>
              <a:t>if </a:t>
            </a:r>
            <a:r>
              <a:rPr lang="en-US" dirty="0" smtClean="0"/>
              <a:t>swallowed (Acute Oral Toxicity)</a:t>
            </a:r>
          </a:p>
          <a:p>
            <a:pPr marL="457200" lvl="1" indent="0">
              <a:buNone/>
            </a:pPr>
            <a:endParaRPr lang="en-US" sz="2400" b="1" dirty="0" smtClean="0"/>
          </a:p>
          <a:p>
            <a:pPr marL="457200" lvl="1" indent="0">
              <a:buNone/>
            </a:pPr>
            <a:endParaRPr lang="en-US" sz="2400" b="1" dirty="0"/>
          </a:p>
          <a:p>
            <a:pPr marL="118872" indent="0">
              <a:buNone/>
            </a:pPr>
            <a:endParaRPr lang="en-US" dirty="0"/>
          </a:p>
        </p:txBody>
      </p:sp>
    </p:spTree>
    <p:extLst>
      <p:ext uri="{BB962C8B-B14F-4D97-AF65-F5344CB8AC3E}">
        <p14:creationId xmlns:p14="http://schemas.microsoft.com/office/powerpoint/2010/main" val="3164298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Precautionary Statement</a:t>
            </a:r>
            <a:endParaRPr lang="en-US" dirty="0"/>
          </a:p>
        </p:txBody>
      </p:sp>
      <p:sp>
        <p:nvSpPr>
          <p:cNvPr id="3" name="Content Placeholder 2"/>
          <p:cNvSpPr>
            <a:spLocks noGrp="1"/>
          </p:cNvSpPr>
          <p:nvPr>
            <p:ph idx="1"/>
          </p:nvPr>
        </p:nvSpPr>
        <p:spPr/>
        <p:txBody>
          <a:bodyPr/>
          <a:lstStyle/>
          <a:p>
            <a:r>
              <a:rPr lang="en-US" sz="3100" dirty="0"/>
              <a:t>“Precautionary statement” means a phrase that describes recommended measures that should be taken to minimize or prevent adverse effects resulting from exposure to a hazardous chemical, or improper storage or </a:t>
            </a:r>
            <a:r>
              <a:rPr lang="en-US" sz="3100" dirty="0" smtClean="0"/>
              <a:t>handling</a:t>
            </a:r>
            <a:endParaRPr lang="en-US" sz="3100" dirty="0"/>
          </a:p>
          <a:p>
            <a:pPr lvl="1"/>
            <a:r>
              <a:rPr lang="en-US" dirty="0"/>
              <a:t>Example: </a:t>
            </a:r>
            <a:r>
              <a:rPr lang="en-US" dirty="0" smtClean="0"/>
              <a:t>Do </a:t>
            </a:r>
            <a:r>
              <a:rPr lang="en-US" dirty="0"/>
              <a:t>not eat, drink, or smoke when using this </a:t>
            </a:r>
            <a:r>
              <a:rPr lang="en-US" dirty="0" smtClean="0"/>
              <a:t>product</a:t>
            </a:r>
            <a:endParaRPr lang="en-US" dirty="0"/>
          </a:p>
          <a:p>
            <a:pPr lvl="1"/>
            <a:r>
              <a:rPr lang="en-US" dirty="0" smtClean="0"/>
              <a:t>Example: Keep container tightly closed</a:t>
            </a:r>
            <a:endParaRPr lang="en-US" b="1" dirty="0"/>
          </a:p>
        </p:txBody>
      </p:sp>
    </p:spTree>
    <p:extLst>
      <p:ext uri="{BB962C8B-B14F-4D97-AF65-F5344CB8AC3E}">
        <p14:creationId xmlns:p14="http://schemas.microsoft.com/office/powerpoint/2010/main" val="2773555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Precautionary Statements, </a:t>
            </a:r>
            <a:r>
              <a:rPr lang="en-US" dirty="0"/>
              <a:t>cont.</a:t>
            </a:r>
          </a:p>
        </p:txBody>
      </p:sp>
      <p:sp>
        <p:nvSpPr>
          <p:cNvPr id="3" name="Content Placeholder 2"/>
          <p:cNvSpPr>
            <a:spLocks noGrp="1"/>
          </p:cNvSpPr>
          <p:nvPr>
            <p:ph idx="1"/>
          </p:nvPr>
        </p:nvSpPr>
        <p:spPr/>
        <p:txBody>
          <a:bodyPr/>
          <a:lstStyle/>
          <a:p>
            <a:r>
              <a:rPr lang="en-US" dirty="0" smtClean="0"/>
              <a:t>The statements assigned to a chemical address the following four areas</a:t>
            </a:r>
          </a:p>
          <a:p>
            <a:pPr lvl="1"/>
            <a:r>
              <a:rPr lang="en-US" dirty="0" smtClean="0"/>
              <a:t>Prevention</a:t>
            </a:r>
          </a:p>
          <a:p>
            <a:pPr lvl="1"/>
            <a:r>
              <a:rPr lang="en-US" dirty="0" smtClean="0"/>
              <a:t>Response</a:t>
            </a:r>
          </a:p>
          <a:p>
            <a:pPr lvl="1"/>
            <a:r>
              <a:rPr lang="en-US" dirty="0" smtClean="0"/>
              <a:t>Storage</a:t>
            </a:r>
          </a:p>
          <a:p>
            <a:pPr lvl="1"/>
            <a:r>
              <a:rPr lang="en-US" dirty="0" smtClean="0"/>
              <a:t>Disposal</a:t>
            </a:r>
            <a:endParaRPr lang="en-US" dirty="0"/>
          </a:p>
        </p:txBody>
      </p:sp>
    </p:spTree>
    <p:extLst>
      <p:ext uri="{BB962C8B-B14F-4D97-AF65-F5344CB8AC3E}">
        <p14:creationId xmlns:p14="http://schemas.microsoft.com/office/powerpoint/2010/main" val="2531199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320"/>
            <a:ext cx="8229600" cy="1143000"/>
          </a:xfrm>
        </p:spPr>
        <p:txBody>
          <a:bodyPr/>
          <a:lstStyle/>
          <a:p>
            <a:r>
              <a:rPr lang="en-US" dirty="0">
                <a:latin typeface="Arial" charset="0"/>
              </a:rPr>
              <a:t>Label Example</a:t>
            </a:r>
          </a:p>
        </p:txBody>
      </p:sp>
      <p:pic>
        <p:nvPicPr>
          <p:cNvPr id="20483"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8897" t="12382" r="9513" b="10807"/>
          <a:stretch/>
        </p:blipFill>
        <p:spPr>
          <a:xfrm>
            <a:off x="762000" y="1524000"/>
            <a:ext cx="7598262" cy="4023360"/>
          </a:xfrm>
        </p:spPr>
      </p:pic>
    </p:spTree>
    <p:extLst>
      <p:ext uri="{BB962C8B-B14F-4D97-AF65-F5344CB8AC3E}">
        <p14:creationId xmlns:p14="http://schemas.microsoft.com/office/powerpoint/2010/main" val="3335538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Safety Data Sheet</a:t>
            </a:r>
            <a:endParaRPr lang="en-US" dirty="0"/>
          </a:p>
        </p:txBody>
      </p:sp>
      <p:sp>
        <p:nvSpPr>
          <p:cNvPr id="3" name="Content Placeholder 2"/>
          <p:cNvSpPr>
            <a:spLocks noGrp="1"/>
          </p:cNvSpPr>
          <p:nvPr>
            <p:ph idx="1"/>
          </p:nvPr>
        </p:nvSpPr>
        <p:spPr/>
        <p:txBody>
          <a:bodyPr>
            <a:normAutofit/>
          </a:bodyPr>
          <a:lstStyle/>
          <a:p>
            <a:r>
              <a:rPr lang="en-US" dirty="0" smtClean="0"/>
              <a:t>The Safety Data Sheet is the detailed source of information about the chemical</a:t>
            </a:r>
          </a:p>
          <a:p>
            <a:pPr lvl="1"/>
            <a:r>
              <a:rPr lang="en-US" dirty="0" smtClean="0"/>
              <a:t>The SDS has many audiences</a:t>
            </a:r>
          </a:p>
          <a:p>
            <a:pPr lvl="1"/>
            <a:r>
              <a:rPr lang="en-US" dirty="0" smtClean="0"/>
              <a:t>The SDS is thus a reference to help ensure a chemical is handled safely</a:t>
            </a:r>
            <a:endParaRPr lang="en-US" dirty="0"/>
          </a:p>
        </p:txBody>
      </p:sp>
    </p:spTree>
    <p:extLst>
      <p:ext uri="{BB962C8B-B14F-4D97-AF65-F5344CB8AC3E}">
        <p14:creationId xmlns:p14="http://schemas.microsoft.com/office/powerpoint/2010/main" val="1578970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year, cont.</a:t>
            </a:r>
            <a:endParaRPr lang="en-US" dirty="0"/>
          </a:p>
        </p:txBody>
      </p:sp>
      <p:sp>
        <p:nvSpPr>
          <p:cNvPr id="3" name="Content Placeholder 2"/>
          <p:cNvSpPr>
            <a:spLocks noGrp="1"/>
          </p:cNvSpPr>
          <p:nvPr>
            <p:ph idx="1"/>
          </p:nvPr>
        </p:nvSpPr>
        <p:spPr/>
        <p:txBody>
          <a:bodyPr>
            <a:normAutofit/>
          </a:bodyPr>
          <a:lstStyle/>
          <a:p>
            <a:r>
              <a:rPr lang="en-US" dirty="0"/>
              <a:t>Litigation Issues</a:t>
            </a:r>
          </a:p>
          <a:p>
            <a:r>
              <a:rPr lang="en-US" dirty="0"/>
              <a:t>Continuing work on international issues</a:t>
            </a:r>
          </a:p>
          <a:p>
            <a:r>
              <a:rPr lang="en-US" dirty="0" smtClean="0"/>
              <a:t>Number </a:t>
            </a:r>
            <a:r>
              <a:rPr lang="en-US" dirty="0"/>
              <a:t>1 Lesson for OSHA?  </a:t>
            </a:r>
            <a:endParaRPr lang="en-US" dirty="0" smtClean="0"/>
          </a:p>
          <a:p>
            <a:pPr lvl="1"/>
            <a:r>
              <a:rPr lang="en-US" dirty="0" smtClean="0"/>
              <a:t>Many stakeholders </a:t>
            </a:r>
            <a:r>
              <a:rPr lang="en-US" dirty="0"/>
              <a:t>do not know the requirements of the 1994 </a:t>
            </a:r>
            <a:r>
              <a:rPr lang="en-US" dirty="0" smtClean="0"/>
              <a:t>HCS…and the questions being asked are often about longstanding requirements rather than the new provisions</a:t>
            </a:r>
          </a:p>
          <a:p>
            <a:endParaRPr lang="en-US" dirty="0"/>
          </a:p>
        </p:txBody>
      </p:sp>
    </p:spTree>
    <p:extLst>
      <p:ext uri="{BB962C8B-B14F-4D97-AF65-F5344CB8AC3E}">
        <p14:creationId xmlns:p14="http://schemas.microsoft.com/office/powerpoint/2010/main" val="1397858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Safety Data Sheet Format</a:t>
            </a:r>
            <a:endParaRPr lang="en-US" dirty="0"/>
          </a:p>
        </p:txBody>
      </p:sp>
      <p:sp>
        <p:nvSpPr>
          <p:cNvPr id="5" name="Content Placeholder 4"/>
          <p:cNvSpPr>
            <a:spLocks noGrp="1"/>
          </p:cNvSpPr>
          <p:nvPr>
            <p:ph idx="1"/>
          </p:nvPr>
        </p:nvSpPr>
        <p:spPr/>
        <p:txBody>
          <a:bodyPr/>
          <a:lstStyle/>
          <a:p>
            <a:r>
              <a:rPr lang="en-US" dirty="0" smtClean="0"/>
              <a:t>New safety data sheets will be organized using a specified order of information</a:t>
            </a:r>
          </a:p>
          <a:p>
            <a:r>
              <a:rPr lang="en-US" dirty="0" smtClean="0"/>
              <a:t>The required information will appear in the same sections of an SDS regardless of the supplier</a:t>
            </a:r>
          </a:p>
          <a:p>
            <a:r>
              <a:rPr lang="en-US" dirty="0" smtClean="0"/>
              <a:t>The most important information will be listed in the first sections of the SDS</a:t>
            </a:r>
          </a:p>
          <a:p>
            <a:pPr marL="0" indent="0">
              <a:buNone/>
            </a:pPr>
            <a:endParaRPr lang="en-US" dirty="0"/>
          </a:p>
        </p:txBody>
      </p:sp>
    </p:spTree>
    <p:extLst>
      <p:ext uri="{BB962C8B-B14F-4D97-AF65-F5344CB8AC3E}">
        <p14:creationId xmlns:p14="http://schemas.microsoft.com/office/powerpoint/2010/main" val="2425191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SDS Sections</a:t>
            </a:r>
            <a:endParaRPr lang="en-US" dirty="0"/>
          </a:p>
        </p:txBody>
      </p:sp>
      <p:sp>
        <p:nvSpPr>
          <p:cNvPr id="3" name="Content Placeholder 2"/>
          <p:cNvSpPr>
            <a:spLocks noGrp="1"/>
          </p:cNvSpPr>
          <p:nvPr>
            <p:ph idx="1"/>
          </p:nvPr>
        </p:nvSpPr>
        <p:spPr/>
        <p:txBody>
          <a:bodyPr>
            <a:normAutofit lnSpcReduction="10000"/>
          </a:bodyPr>
          <a:lstStyle/>
          <a:p>
            <a:pPr>
              <a:buClr>
                <a:srgbClr val="FFFF00"/>
              </a:buClr>
              <a:buNone/>
            </a:pPr>
            <a:r>
              <a:rPr lang="en-CA" dirty="0"/>
              <a:t>1.		Identification</a:t>
            </a:r>
          </a:p>
          <a:p>
            <a:pPr>
              <a:buClr>
                <a:srgbClr val="FFFF00"/>
              </a:buClr>
              <a:buNone/>
            </a:pPr>
            <a:r>
              <a:rPr lang="en-CA" dirty="0"/>
              <a:t>2.		Hazard(s) identification</a:t>
            </a:r>
          </a:p>
          <a:p>
            <a:pPr>
              <a:buClr>
                <a:srgbClr val="FFFF00"/>
              </a:buClr>
              <a:buNone/>
            </a:pPr>
            <a:r>
              <a:rPr lang="en-CA" dirty="0"/>
              <a:t>3.		Composition/information on ingredients</a:t>
            </a:r>
          </a:p>
          <a:p>
            <a:pPr>
              <a:buClr>
                <a:srgbClr val="FFFF00"/>
              </a:buClr>
              <a:buNone/>
            </a:pPr>
            <a:r>
              <a:rPr lang="en-CA" dirty="0"/>
              <a:t>4.		First-aid measures</a:t>
            </a:r>
          </a:p>
          <a:p>
            <a:pPr>
              <a:buClr>
                <a:srgbClr val="FFFF00"/>
              </a:buClr>
              <a:buNone/>
            </a:pPr>
            <a:r>
              <a:rPr lang="en-CA" dirty="0"/>
              <a:t>5.		Fire-fighting measures</a:t>
            </a:r>
          </a:p>
          <a:p>
            <a:pPr>
              <a:buClr>
                <a:srgbClr val="FFFF00"/>
              </a:buClr>
              <a:buNone/>
            </a:pPr>
            <a:r>
              <a:rPr lang="en-CA" dirty="0"/>
              <a:t>6.	</a:t>
            </a:r>
            <a:r>
              <a:rPr lang="en-CA" dirty="0" smtClean="0"/>
              <a:t>	Accidental </a:t>
            </a:r>
            <a:r>
              <a:rPr lang="en-CA" dirty="0"/>
              <a:t>release measures</a:t>
            </a:r>
          </a:p>
          <a:p>
            <a:pPr>
              <a:buClr>
                <a:srgbClr val="FFFF00"/>
              </a:buClr>
              <a:buNone/>
            </a:pPr>
            <a:r>
              <a:rPr lang="en-CA" dirty="0"/>
              <a:t>7.		Handling and storage</a:t>
            </a:r>
          </a:p>
          <a:p>
            <a:pPr>
              <a:buClr>
                <a:srgbClr val="FFFF00"/>
              </a:buClr>
              <a:buNone/>
            </a:pPr>
            <a:r>
              <a:rPr lang="en-CA" dirty="0"/>
              <a:t>8.		Exposure control/personal protection</a:t>
            </a:r>
            <a:endParaRPr lang="en-GB" dirty="0"/>
          </a:p>
          <a:p>
            <a:pPr marL="118872" indent="0">
              <a:buNone/>
            </a:pPr>
            <a:endParaRPr lang="en-US" dirty="0"/>
          </a:p>
        </p:txBody>
      </p:sp>
    </p:spTree>
    <p:extLst>
      <p:ext uri="{BB962C8B-B14F-4D97-AF65-F5344CB8AC3E}">
        <p14:creationId xmlns:p14="http://schemas.microsoft.com/office/powerpoint/2010/main" val="1518376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SDS Sections, cont.</a:t>
            </a:r>
            <a:endParaRPr lang="en-US" dirty="0"/>
          </a:p>
        </p:txBody>
      </p:sp>
      <p:sp>
        <p:nvSpPr>
          <p:cNvPr id="3" name="Content Placeholder 2"/>
          <p:cNvSpPr>
            <a:spLocks noGrp="1"/>
          </p:cNvSpPr>
          <p:nvPr>
            <p:ph idx="1"/>
          </p:nvPr>
        </p:nvSpPr>
        <p:spPr/>
        <p:txBody>
          <a:bodyPr>
            <a:normAutofit lnSpcReduction="10000"/>
          </a:bodyPr>
          <a:lstStyle/>
          <a:p>
            <a:pPr>
              <a:buClr>
                <a:srgbClr val="FFFF00"/>
              </a:buClr>
              <a:buNone/>
            </a:pPr>
            <a:r>
              <a:rPr lang="en-CA" dirty="0"/>
              <a:t>9.	</a:t>
            </a:r>
            <a:r>
              <a:rPr lang="en-CA" dirty="0" smtClean="0"/>
              <a:t>	Physical </a:t>
            </a:r>
            <a:r>
              <a:rPr lang="en-CA" dirty="0"/>
              <a:t>and chemical properties</a:t>
            </a:r>
          </a:p>
          <a:p>
            <a:pPr>
              <a:buClr>
                <a:srgbClr val="FFFF00"/>
              </a:buClr>
              <a:buNone/>
            </a:pPr>
            <a:r>
              <a:rPr lang="en-CA" dirty="0"/>
              <a:t>10.	Stability and reactivity</a:t>
            </a:r>
          </a:p>
          <a:p>
            <a:pPr>
              <a:buClr>
                <a:srgbClr val="FFFF00"/>
              </a:buClr>
              <a:buNone/>
            </a:pPr>
            <a:r>
              <a:rPr lang="en-CA" dirty="0"/>
              <a:t>11.	Toxicological information</a:t>
            </a:r>
          </a:p>
          <a:p>
            <a:pPr>
              <a:buClr>
                <a:srgbClr val="FFFF00"/>
              </a:buClr>
              <a:buNone/>
            </a:pPr>
            <a:r>
              <a:rPr lang="en-CA" b="1" i="1" dirty="0"/>
              <a:t>12.	Ecological information</a:t>
            </a:r>
          </a:p>
          <a:p>
            <a:pPr>
              <a:buClr>
                <a:srgbClr val="FFFF00"/>
              </a:buClr>
              <a:buNone/>
            </a:pPr>
            <a:r>
              <a:rPr lang="en-CA" b="1" i="1" dirty="0"/>
              <a:t>13.	Disposal considerations</a:t>
            </a:r>
          </a:p>
          <a:p>
            <a:pPr>
              <a:buClr>
                <a:srgbClr val="FFFF00"/>
              </a:buClr>
              <a:buNone/>
            </a:pPr>
            <a:r>
              <a:rPr lang="en-CA" b="1" i="1" dirty="0"/>
              <a:t>14.	Transport information</a:t>
            </a:r>
          </a:p>
          <a:p>
            <a:pPr>
              <a:buClr>
                <a:srgbClr val="FFFF00"/>
              </a:buClr>
              <a:buNone/>
            </a:pPr>
            <a:r>
              <a:rPr lang="en-CA" b="1" i="1" dirty="0"/>
              <a:t>15.	Regulatory information</a:t>
            </a:r>
          </a:p>
          <a:p>
            <a:pPr>
              <a:buClr>
                <a:srgbClr val="FFFF00"/>
              </a:buClr>
              <a:buNone/>
            </a:pPr>
            <a:r>
              <a:rPr lang="en-CA" dirty="0"/>
              <a:t>16.	Other information</a:t>
            </a:r>
            <a:endParaRPr lang="en-GB" dirty="0"/>
          </a:p>
          <a:p>
            <a:pPr marL="118872" indent="0">
              <a:buNone/>
            </a:pPr>
            <a:endParaRPr lang="en-US" dirty="0"/>
          </a:p>
        </p:txBody>
      </p:sp>
    </p:spTree>
    <p:extLst>
      <p:ext uri="{BB962C8B-B14F-4D97-AF65-F5344CB8AC3E}">
        <p14:creationId xmlns:p14="http://schemas.microsoft.com/office/powerpoint/2010/main" val="1438794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19201" y="609600"/>
            <a:ext cx="6553200" cy="5143500"/>
            <a:chOff x="1219201" y="609600"/>
            <a:chExt cx="6553200" cy="5143500"/>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4966" r="15927" b="3572"/>
            <a:stretch/>
          </p:blipFill>
          <p:spPr bwMode="auto">
            <a:xfrm>
              <a:off x="1219201" y="609600"/>
              <a:ext cx="65532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43600" y="670560"/>
              <a:ext cx="1828800" cy="320040"/>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3200400" y="2133600"/>
              <a:ext cx="4572000" cy="420624"/>
            </a:xfrm>
            <a:prstGeom prst="rect">
              <a:avLst/>
            </a:prstGeom>
            <a:solidFill>
              <a:schemeClr val="bg1"/>
            </a:solidFill>
            <a:ln>
              <a:noFill/>
            </a:ln>
          </p:spPr>
          <p:txBody>
            <a:bodyPr wrap="square" lIns="118872" tIns="18288" rtlCol="0">
              <a:noAutofit/>
            </a:bodyPr>
            <a:lstStyle/>
            <a:p>
              <a:r>
                <a:rPr lang="en-US" sz="800" dirty="0" smtClean="0"/>
                <a:t>Product XYZ</a:t>
              </a:r>
              <a:endParaRPr lang="en-US" sz="800" dirty="0"/>
            </a:p>
          </p:txBody>
        </p:sp>
      </p:grpSp>
    </p:spTree>
    <p:extLst>
      <p:ext uri="{BB962C8B-B14F-4D97-AF65-F5344CB8AC3E}">
        <p14:creationId xmlns:p14="http://schemas.microsoft.com/office/powerpoint/2010/main" val="4194077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SDS Requirements</a:t>
            </a:r>
            <a:endParaRPr lang="en-US" dirty="0"/>
          </a:p>
        </p:txBody>
      </p:sp>
      <p:sp>
        <p:nvSpPr>
          <p:cNvPr id="6" name="Content Placeholder 5"/>
          <p:cNvSpPr>
            <a:spLocks noGrp="1"/>
          </p:cNvSpPr>
          <p:nvPr>
            <p:ph idx="1"/>
          </p:nvPr>
        </p:nvSpPr>
        <p:spPr/>
        <p:txBody>
          <a:bodyPr>
            <a:normAutofit/>
          </a:bodyPr>
          <a:lstStyle/>
          <a:p>
            <a:r>
              <a:rPr lang="en-US" dirty="0" smtClean="0"/>
              <a:t>SDSs must be readily accessible to workers when they are in their work areas, during each</a:t>
            </a:r>
            <a:r>
              <a:rPr lang="en-US" dirty="0" smtClean="0">
                <a:solidFill>
                  <a:srgbClr val="FF0000"/>
                </a:solidFill>
              </a:rPr>
              <a:t> </a:t>
            </a:r>
            <a:r>
              <a:rPr lang="en-US" dirty="0" smtClean="0"/>
              <a:t>work shift</a:t>
            </a:r>
          </a:p>
          <a:p>
            <a:r>
              <a:rPr lang="en-US" dirty="0" smtClean="0"/>
              <a:t>Hazard communication works when employers also use SDS information to make sure that proper protective measures are being implemented</a:t>
            </a:r>
          </a:p>
        </p:txBody>
      </p:sp>
    </p:spTree>
    <p:extLst>
      <p:ext uri="{BB962C8B-B14F-4D97-AF65-F5344CB8AC3E}">
        <p14:creationId xmlns:p14="http://schemas.microsoft.com/office/powerpoint/2010/main" val="2093837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Effective Training</a:t>
            </a:r>
            <a:endParaRPr lang="en-US" dirty="0"/>
          </a:p>
        </p:txBody>
      </p:sp>
      <p:sp>
        <p:nvSpPr>
          <p:cNvPr id="3" name="Content Placeholder 2"/>
          <p:cNvSpPr>
            <a:spLocks noGrp="1"/>
          </p:cNvSpPr>
          <p:nvPr>
            <p:ph idx="1"/>
          </p:nvPr>
        </p:nvSpPr>
        <p:spPr/>
        <p:txBody>
          <a:bodyPr>
            <a:normAutofit/>
          </a:bodyPr>
          <a:lstStyle/>
          <a:p>
            <a:r>
              <a:rPr lang="en-US" dirty="0" smtClean="0"/>
              <a:t>Determine training needs</a:t>
            </a:r>
          </a:p>
          <a:p>
            <a:r>
              <a:rPr lang="en-US" dirty="0" smtClean="0"/>
              <a:t>Identify training needs</a:t>
            </a:r>
          </a:p>
          <a:p>
            <a:r>
              <a:rPr lang="en-US" dirty="0" smtClean="0"/>
              <a:t>Identify goals and objectives</a:t>
            </a:r>
          </a:p>
          <a:p>
            <a:r>
              <a:rPr lang="en-US" dirty="0" smtClean="0"/>
              <a:t>Identify learning activities</a:t>
            </a:r>
          </a:p>
          <a:p>
            <a:r>
              <a:rPr lang="en-US" dirty="0" smtClean="0"/>
              <a:t>Conduct the training</a:t>
            </a:r>
          </a:p>
          <a:p>
            <a:r>
              <a:rPr lang="en-US" dirty="0" smtClean="0"/>
              <a:t>Evaluate program effectiveness</a:t>
            </a:r>
          </a:p>
          <a:p>
            <a:r>
              <a:rPr lang="en-US" dirty="0" smtClean="0"/>
              <a:t>Improve the training</a:t>
            </a:r>
            <a:endParaRPr lang="en-US" dirty="0"/>
          </a:p>
        </p:txBody>
      </p:sp>
    </p:spTree>
    <p:extLst>
      <p:ext uri="{BB962C8B-B14F-4D97-AF65-F5344CB8AC3E}">
        <p14:creationId xmlns:p14="http://schemas.microsoft.com/office/powerpoint/2010/main" val="3896154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9525"/>
            <a:ext cx="7772400" cy="1362075"/>
          </a:xfrm>
        </p:spPr>
        <p:txBody>
          <a:bodyPr/>
          <a:lstStyle/>
          <a:p>
            <a:pPr>
              <a:defRPr/>
            </a:pPr>
            <a:r>
              <a:rPr lang="en-US" dirty="0" smtClean="0"/>
              <a:t>IMPLEMENTATION ISSUES</a:t>
            </a:r>
            <a:br>
              <a:rPr lang="en-US" dirty="0" smtClean="0"/>
            </a:br>
            <a:endParaRPr lang="en-US" dirty="0"/>
          </a:p>
        </p:txBody>
      </p:sp>
    </p:spTree>
    <p:extLst>
      <p:ext uri="{BB962C8B-B14F-4D97-AF65-F5344CB8AC3E}">
        <p14:creationId xmlns:p14="http://schemas.microsoft.com/office/powerpoint/2010/main" val="159583354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Issues</a:t>
            </a:r>
            <a:endParaRPr lang="en-US" dirty="0"/>
          </a:p>
        </p:txBody>
      </p:sp>
      <p:sp>
        <p:nvSpPr>
          <p:cNvPr id="3" name="Content Placeholder 2"/>
          <p:cNvSpPr>
            <a:spLocks noGrp="1"/>
          </p:cNvSpPr>
          <p:nvPr>
            <p:ph idx="1"/>
          </p:nvPr>
        </p:nvSpPr>
        <p:spPr/>
        <p:txBody>
          <a:bodyPr>
            <a:normAutofit/>
          </a:bodyPr>
          <a:lstStyle/>
          <a:p>
            <a:r>
              <a:rPr lang="en-US" dirty="0" smtClean="0"/>
              <a:t>OSHA has received many questions regarding interpretations of HazCom 2012</a:t>
            </a:r>
          </a:p>
          <a:p>
            <a:r>
              <a:rPr lang="en-US" dirty="0" smtClean="0"/>
              <a:t>Responses to common questions are provided on OSHA’s Hazard Communication web page: </a:t>
            </a:r>
            <a:br>
              <a:rPr lang="en-US" dirty="0" smtClean="0"/>
            </a:br>
            <a:r>
              <a:rPr lang="en-US" sz="3000" u="sng" dirty="0">
                <a:solidFill>
                  <a:schemeClr val="accent2"/>
                </a:solidFill>
              </a:rPr>
              <a:t>http://www.osha.gov/dsg/hazcom/index.html </a:t>
            </a:r>
          </a:p>
          <a:p>
            <a:pPr marL="0" indent="0">
              <a:buNone/>
            </a:pPr>
            <a:endParaRPr lang="en-US" dirty="0" smtClean="0"/>
          </a:p>
        </p:txBody>
      </p:sp>
    </p:spTree>
    <p:extLst>
      <p:ext uri="{BB962C8B-B14F-4D97-AF65-F5344CB8AC3E}">
        <p14:creationId xmlns:p14="http://schemas.microsoft.com/office/powerpoint/2010/main" val="1978942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HazCom 2012 covers workplace hazards</a:t>
            </a:r>
          </a:p>
          <a:p>
            <a:r>
              <a:rPr lang="en-US" dirty="0" smtClean="0"/>
              <a:t>For effects such as sensitization or CMRs (carcinogens, mutagens, reproductive hazards) that have a hazard category that is divided into sub-categories A and B:</a:t>
            </a:r>
          </a:p>
          <a:p>
            <a:pPr lvl="1"/>
            <a:r>
              <a:rPr lang="en-US" dirty="0" smtClean="0"/>
              <a:t>If the data is available, then you must classify into the most hazardous sub-category </a:t>
            </a:r>
          </a:p>
          <a:p>
            <a:pPr lvl="1"/>
            <a:r>
              <a:rPr lang="en-US" dirty="0" smtClean="0"/>
              <a:t>If </a:t>
            </a:r>
            <a:r>
              <a:rPr lang="en-US" dirty="0"/>
              <a:t>the data does not allow classification into the </a:t>
            </a:r>
            <a:r>
              <a:rPr lang="en-US" dirty="0" smtClean="0"/>
              <a:t>sub-category, then you may use </a:t>
            </a:r>
            <a:r>
              <a:rPr lang="en-US" dirty="0"/>
              <a:t>the category </a:t>
            </a:r>
            <a:endParaRPr lang="en-US" dirty="0" smtClean="0"/>
          </a:p>
          <a:p>
            <a:r>
              <a:rPr lang="en-US" dirty="0" smtClean="0"/>
              <a:t>You may </a:t>
            </a:r>
            <a:r>
              <a:rPr lang="en-US" smtClean="0"/>
              <a:t>include GHS hazard </a:t>
            </a:r>
            <a:r>
              <a:rPr lang="en-US" dirty="0" smtClean="0"/>
              <a:t>categories that are not covered by the HCS</a:t>
            </a:r>
          </a:p>
        </p:txBody>
      </p:sp>
    </p:spTree>
    <p:extLst>
      <p:ext uri="{BB962C8B-B14F-4D97-AF65-F5344CB8AC3E}">
        <p14:creationId xmlns:p14="http://schemas.microsoft.com/office/powerpoint/2010/main" val="3652057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Combustible Dust</a:t>
            </a:r>
            <a:endParaRPr lang="en-US" dirty="0"/>
          </a:p>
        </p:txBody>
      </p:sp>
      <p:sp>
        <p:nvSpPr>
          <p:cNvPr id="3" name="Content Placeholder 2"/>
          <p:cNvSpPr>
            <a:spLocks noGrp="1"/>
          </p:cNvSpPr>
          <p:nvPr>
            <p:ph idx="1"/>
          </p:nvPr>
        </p:nvSpPr>
        <p:spPr>
          <a:xfrm>
            <a:off x="457200" y="1600200"/>
            <a:ext cx="8229600" cy="4572000"/>
          </a:xfrm>
        </p:spPr>
        <p:txBody>
          <a:bodyPr>
            <a:normAutofit fontScale="85000" lnSpcReduction="20000"/>
          </a:bodyPr>
          <a:lstStyle/>
          <a:p>
            <a:r>
              <a:rPr lang="en-US" sz="3300" dirty="0" smtClean="0"/>
              <a:t>HazCom 2012 does not define combustible dust, but OSHA provides guidance through</a:t>
            </a:r>
          </a:p>
          <a:p>
            <a:pPr lvl="1"/>
            <a:r>
              <a:rPr lang="en-US" sz="3300" dirty="0" smtClean="0">
                <a:latin typeface="+mn-lt"/>
              </a:rPr>
              <a:t>OSHA’s Combustible </a:t>
            </a:r>
            <a:r>
              <a:rPr lang="en-US" sz="3300" dirty="0">
                <a:latin typeface="+mn-lt"/>
              </a:rPr>
              <a:t>Dust National Emphasis Program Directive CPL </a:t>
            </a:r>
            <a:r>
              <a:rPr lang="en-US" sz="3300" dirty="0" smtClean="0">
                <a:latin typeface="+mn-lt"/>
              </a:rPr>
              <a:t>03-00-008</a:t>
            </a:r>
          </a:p>
          <a:p>
            <a:pPr lvl="1"/>
            <a:r>
              <a:rPr lang="en-US" sz="3300" dirty="0" smtClean="0"/>
              <a:t>NFPA standards</a:t>
            </a:r>
          </a:p>
          <a:p>
            <a:r>
              <a:rPr lang="en-US" sz="3300" dirty="0" smtClean="0"/>
              <a:t>Materials that present a combustible dust hazard in their shipped form must be labeled</a:t>
            </a:r>
          </a:p>
          <a:p>
            <a:r>
              <a:rPr lang="en-US" sz="3300" dirty="0" smtClean="0"/>
              <a:t>The SDS must include the following information:</a:t>
            </a:r>
          </a:p>
          <a:p>
            <a:pPr lvl="1"/>
            <a:r>
              <a:rPr lang="en-US" sz="3300" dirty="0" smtClean="0"/>
              <a:t>List the classification in Section 2</a:t>
            </a:r>
          </a:p>
          <a:p>
            <a:pPr lvl="1"/>
            <a:r>
              <a:rPr lang="en-US" sz="3300" dirty="0" smtClean="0"/>
              <a:t>Signal word (Warning)</a:t>
            </a:r>
          </a:p>
          <a:p>
            <a:pPr lvl="1"/>
            <a:r>
              <a:rPr lang="en-US" sz="3300" dirty="0" smtClean="0"/>
              <a:t>Hazard statement</a:t>
            </a:r>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231783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Cover</a:t>
            </a:r>
            <a:endParaRPr lang="en-US" dirty="0"/>
          </a:p>
        </p:txBody>
      </p:sp>
      <p:sp>
        <p:nvSpPr>
          <p:cNvPr id="3" name="Content Placeholder 2"/>
          <p:cNvSpPr>
            <a:spLocks noGrp="1"/>
          </p:cNvSpPr>
          <p:nvPr>
            <p:ph idx="1"/>
          </p:nvPr>
        </p:nvSpPr>
        <p:spPr>
          <a:xfrm>
            <a:off x="457200" y="1600200"/>
            <a:ext cx="8534400" cy="4419600"/>
          </a:xfrm>
        </p:spPr>
        <p:txBody>
          <a:bodyPr/>
          <a:lstStyle/>
          <a:p>
            <a:r>
              <a:rPr lang="en-US" dirty="0" smtClean="0"/>
              <a:t>Training requirements for December 1, 2013</a:t>
            </a:r>
          </a:p>
          <a:p>
            <a:pPr lvl="1"/>
            <a:r>
              <a:rPr lang="en-US" dirty="0" smtClean="0"/>
              <a:t>Training principles</a:t>
            </a:r>
          </a:p>
          <a:p>
            <a:pPr lvl="1"/>
            <a:r>
              <a:rPr lang="en-US" dirty="0" smtClean="0"/>
              <a:t>Considerations for design of training</a:t>
            </a:r>
          </a:p>
          <a:p>
            <a:pPr lvl="1"/>
            <a:r>
              <a:rPr lang="en-US" dirty="0" smtClean="0"/>
              <a:t>What subjects to address</a:t>
            </a:r>
          </a:p>
          <a:p>
            <a:r>
              <a:rPr lang="en-US" dirty="0"/>
              <a:t>Update on Other Implementation Issues</a:t>
            </a:r>
          </a:p>
          <a:p>
            <a:r>
              <a:rPr lang="en-US" dirty="0" smtClean="0"/>
              <a:t>Guidance and Other Resources for Compliance</a:t>
            </a:r>
          </a:p>
          <a:p>
            <a:r>
              <a:rPr lang="en-US" dirty="0" smtClean="0"/>
              <a:t>International activities</a:t>
            </a:r>
            <a:endParaRPr lang="en-US" dirty="0"/>
          </a:p>
          <a:p>
            <a:endParaRPr lang="en-US" dirty="0"/>
          </a:p>
        </p:txBody>
      </p:sp>
    </p:spTree>
    <p:extLst>
      <p:ext uri="{BB962C8B-B14F-4D97-AF65-F5344CB8AC3E}">
        <p14:creationId xmlns:p14="http://schemas.microsoft.com/office/powerpoint/2010/main" val="3265306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Combustible Dust, cont.</a:t>
            </a:r>
            <a:endParaRPr lang="en-US" dirty="0"/>
          </a:p>
        </p:txBody>
      </p:sp>
      <p:sp>
        <p:nvSpPr>
          <p:cNvPr id="3" name="Content Placeholder 2"/>
          <p:cNvSpPr>
            <a:spLocks noGrp="1"/>
          </p:cNvSpPr>
          <p:nvPr>
            <p:ph idx="1"/>
          </p:nvPr>
        </p:nvSpPr>
        <p:spPr/>
        <p:txBody>
          <a:bodyPr/>
          <a:lstStyle/>
          <a:p>
            <a:r>
              <a:rPr lang="en-US" dirty="0" smtClean="0"/>
              <a:t>Special labeling provision (f)(4):  label may be shipped with the safety data sheet for solid materials that present a hazard only when processed or used downstream</a:t>
            </a:r>
          </a:p>
          <a:p>
            <a:r>
              <a:rPr lang="en-US" dirty="0" smtClean="0"/>
              <a:t>On </a:t>
            </a:r>
            <a:r>
              <a:rPr lang="en-US" dirty="0"/>
              <a:t>March </a:t>
            </a:r>
            <a:r>
              <a:rPr lang="en-US" dirty="0" smtClean="0"/>
              <a:t>25</a:t>
            </a:r>
            <a:r>
              <a:rPr lang="en-US" baseline="30000" dirty="0" smtClean="0"/>
              <a:t>th</a:t>
            </a:r>
            <a:r>
              <a:rPr lang="en-US" dirty="0" smtClean="0"/>
              <a:t>, 2013, OSHA published a letter of interpretation on combustible dust and the labeling requirements</a:t>
            </a:r>
          </a:p>
          <a:p>
            <a:endParaRPr lang="en-US" dirty="0"/>
          </a:p>
        </p:txBody>
      </p:sp>
    </p:spTree>
    <p:extLst>
      <p:ext uri="{BB962C8B-B14F-4D97-AF65-F5344CB8AC3E}">
        <p14:creationId xmlns:p14="http://schemas.microsoft.com/office/powerpoint/2010/main" val="2514053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Pesticides</a:t>
            </a:r>
          </a:p>
        </p:txBody>
      </p:sp>
      <p:sp>
        <p:nvSpPr>
          <p:cNvPr id="34819" name="Content Placeholder 2"/>
          <p:cNvSpPr>
            <a:spLocks noGrp="1"/>
          </p:cNvSpPr>
          <p:nvPr>
            <p:ph idx="1"/>
          </p:nvPr>
        </p:nvSpPr>
        <p:spPr>
          <a:xfrm>
            <a:off x="457200" y="1600200"/>
            <a:ext cx="8229600" cy="4419600"/>
          </a:xfrm>
        </p:spPr>
        <p:txBody>
          <a:bodyPr/>
          <a:lstStyle/>
          <a:p>
            <a:r>
              <a:rPr lang="en-US" sz="2800" dirty="0" smtClean="0"/>
              <a:t>OSHA has maintained the same exemptions for labeling under (b)(5) – FIFRA labels are exempt</a:t>
            </a:r>
          </a:p>
          <a:p>
            <a:r>
              <a:rPr lang="en-US" sz="2800" dirty="0" smtClean="0"/>
              <a:t>SDSs are required for workplaces under OSHA’s jurisdiction</a:t>
            </a:r>
          </a:p>
          <a:p>
            <a:r>
              <a:rPr lang="en-US" sz="2800" dirty="0" smtClean="0"/>
              <a:t>Stakeholders were concerned about conflicts between EPA label and the OSHA SDS  </a:t>
            </a:r>
          </a:p>
          <a:p>
            <a:pPr lvl="1"/>
            <a:r>
              <a:rPr lang="en-US" sz="2600" dirty="0" smtClean="0"/>
              <a:t>Signal words</a:t>
            </a:r>
          </a:p>
          <a:p>
            <a:pPr lvl="1"/>
            <a:r>
              <a:rPr lang="en-US" sz="2600" dirty="0" smtClean="0"/>
              <a:t>Chronic effects</a:t>
            </a:r>
          </a:p>
          <a:p>
            <a:pPr marL="292100"/>
            <a:r>
              <a:rPr lang="en-US" sz="2800" dirty="0"/>
              <a:t>EPA has published a Pesticide Registration Notice (PRN 2012-1) </a:t>
            </a:r>
          </a:p>
        </p:txBody>
      </p:sp>
    </p:spTree>
    <p:extLst>
      <p:ext uri="{BB962C8B-B14F-4D97-AF65-F5344CB8AC3E}">
        <p14:creationId xmlns:p14="http://schemas.microsoft.com/office/powerpoint/2010/main" val="3711892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a:t>
            </a:r>
            <a:endParaRPr lang="en-US" dirty="0"/>
          </a:p>
        </p:txBody>
      </p:sp>
      <p:sp>
        <p:nvSpPr>
          <p:cNvPr id="3" name="Content Placeholder 2"/>
          <p:cNvSpPr>
            <a:spLocks noGrp="1"/>
          </p:cNvSpPr>
          <p:nvPr>
            <p:ph idx="1"/>
          </p:nvPr>
        </p:nvSpPr>
        <p:spPr/>
        <p:txBody>
          <a:bodyPr>
            <a:normAutofit/>
          </a:bodyPr>
          <a:lstStyle/>
          <a:p>
            <a:r>
              <a:rPr lang="en-US" dirty="0" smtClean="0"/>
              <a:t>Small Packages</a:t>
            </a:r>
          </a:p>
          <a:p>
            <a:pPr lvl="1"/>
            <a:r>
              <a:rPr lang="en-US" dirty="0" smtClean="0"/>
              <a:t>No exemptions for small packages</a:t>
            </a:r>
          </a:p>
          <a:p>
            <a:pPr lvl="1"/>
            <a:r>
              <a:rPr lang="en-US" dirty="0" smtClean="0"/>
              <a:t>OSHA provides practical </a:t>
            </a:r>
            <a:r>
              <a:rPr lang="en-US" dirty="0"/>
              <a:t>accommodations on a case-by-case </a:t>
            </a:r>
            <a:r>
              <a:rPr lang="en-US" dirty="0" smtClean="0"/>
              <a:t>basis</a:t>
            </a:r>
          </a:p>
          <a:p>
            <a:r>
              <a:rPr lang="en-US" dirty="0" smtClean="0"/>
              <a:t>Pictograms</a:t>
            </a:r>
          </a:p>
          <a:p>
            <a:pPr lvl="1"/>
            <a:r>
              <a:rPr lang="en-US" dirty="0" smtClean="0"/>
              <a:t>Blank pictograms are not permitted on a label </a:t>
            </a:r>
          </a:p>
          <a:p>
            <a:r>
              <a:rPr lang="en-US" dirty="0" smtClean="0"/>
              <a:t>No size requirements for labels</a:t>
            </a:r>
            <a:endParaRPr lang="en-US" dirty="0"/>
          </a:p>
        </p:txBody>
      </p:sp>
    </p:spTree>
    <p:extLst>
      <p:ext uri="{BB962C8B-B14F-4D97-AF65-F5344CB8AC3E}">
        <p14:creationId xmlns:p14="http://schemas.microsoft.com/office/powerpoint/2010/main" val="430185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a:t>
            </a:r>
            <a:r>
              <a:rPr lang="en-US" dirty="0"/>
              <a:t>cont.</a:t>
            </a:r>
          </a:p>
        </p:txBody>
      </p:sp>
      <p:sp>
        <p:nvSpPr>
          <p:cNvPr id="3" name="Content Placeholder 2"/>
          <p:cNvSpPr>
            <a:spLocks noGrp="1"/>
          </p:cNvSpPr>
          <p:nvPr>
            <p:ph idx="1"/>
          </p:nvPr>
        </p:nvSpPr>
        <p:spPr/>
        <p:txBody>
          <a:bodyPr>
            <a:normAutofit/>
          </a:bodyPr>
          <a:lstStyle/>
          <a:p>
            <a:r>
              <a:rPr lang="en-US" dirty="0" smtClean="0"/>
              <a:t>Information on hazards </a:t>
            </a:r>
            <a:r>
              <a:rPr lang="en-US" dirty="0"/>
              <a:t>not otherwise classified </a:t>
            </a:r>
            <a:r>
              <a:rPr lang="en-US" dirty="0" smtClean="0"/>
              <a:t>may be included along with the supplemental information on the label, but is not required</a:t>
            </a:r>
          </a:p>
          <a:p>
            <a:r>
              <a:rPr lang="en-US" dirty="0" smtClean="0"/>
              <a:t>Precautionary statements and hazard statements may be combined or consolidated to save label space and improve readability</a:t>
            </a:r>
            <a:endParaRPr lang="en-US" dirty="0"/>
          </a:p>
        </p:txBody>
      </p:sp>
    </p:spTree>
    <p:extLst>
      <p:ext uri="{BB962C8B-B14F-4D97-AF65-F5344CB8AC3E}">
        <p14:creationId xmlns:p14="http://schemas.microsoft.com/office/powerpoint/2010/main" val="251944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a:t>
            </a:r>
            <a:r>
              <a:rPr lang="en-US" dirty="0"/>
              <a:t>cont.</a:t>
            </a:r>
          </a:p>
        </p:txBody>
      </p:sp>
      <p:sp>
        <p:nvSpPr>
          <p:cNvPr id="3" name="Content Placeholder 2"/>
          <p:cNvSpPr>
            <a:spLocks noGrp="1"/>
          </p:cNvSpPr>
          <p:nvPr>
            <p:ph idx="1"/>
          </p:nvPr>
        </p:nvSpPr>
        <p:spPr/>
        <p:txBody>
          <a:bodyPr>
            <a:noAutofit/>
          </a:bodyPr>
          <a:lstStyle/>
          <a:p>
            <a:r>
              <a:rPr lang="en-US" sz="3000" dirty="0" smtClean="0"/>
              <a:t>A DOT label (placard) is required for transport.  An OSHA/HCS label is required for the workplace</a:t>
            </a:r>
          </a:p>
          <a:p>
            <a:r>
              <a:rPr lang="en-US" sz="3000" dirty="0" smtClean="0"/>
              <a:t>The DOT and HCS labels may appear for the same hazard, depending upon the container’s use</a:t>
            </a:r>
          </a:p>
          <a:p>
            <a:r>
              <a:rPr lang="en-US" sz="3000" dirty="0" smtClean="0"/>
              <a:t>Consumer products subject to CPSC labeling requirements are exempted from the labeling requirements of the HCS</a:t>
            </a:r>
          </a:p>
        </p:txBody>
      </p:sp>
    </p:spTree>
    <p:extLst>
      <p:ext uri="{BB962C8B-B14F-4D97-AF65-F5344CB8AC3E}">
        <p14:creationId xmlns:p14="http://schemas.microsoft.com/office/powerpoint/2010/main" val="2768920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a:t>
            </a:r>
            <a:r>
              <a:rPr lang="en-US" dirty="0"/>
              <a:t>cont.</a:t>
            </a:r>
          </a:p>
        </p:txBody>
      </p:sp>
      <p:sp>
        <p:nvSpPr>
          <p:cNvPr id="3" name="Content Placeholder 2"/>
          <p:cNvSpPr>
            <a:spLocks noGrp="1"/>
          </p:cNvSpPr>
          <p:nvPr>
            <p:ph idx="1"/>
          </p:nvPr>
        </p:nvSpPr>
        <p:spPr/>
        <p:txBody>
          <a:bodyPr>
            <a:normAutofit fontScale="92500"/>
          </a:bodyPr>
          <a:lstStyle/>
          <a:p>
            <a:r>
              <a:rPr lang="en-US" dirty="0" smtClean="0"/>
              <a:t>Workplace Labeling</a:t>
            </a:r>
          </a:p>
          <a:p>
            <a:pPr lvl="1"/>
            <a:r>
              <a:rPr lang="en-US" dirty="0" smtClean="0"/>
              <a:t>No change to general workplace labeling requirements</a:t>
            </a:r>
          </a:p>
          <a:p>
            <a:pPr lvl="1"/>
            <a:r>
              <a:rPr lang="en-US" dirty="0" smtClean="0"/>
              <a:t>HMIS labels and NFPA ratings, by themselves, are not sufficient for workplace labels</a:t>
            </a:r>
          </a:p>
          <a:p>
            <a:pPr lvl="1"/>
            <a:r>
              <a:rPr lang="en-US" dirty="0" smtClean="0"/>
              <a:t>NFPA rating systems used for emergency response</a:t>
            </a:r>
          </a:p>
          <a:p>
            <a:r>
              <a:rPr lang="en-US" dirty="0" smtClean="0"/>
              <a:t>Before the June </a:t>
            </a:r>
            <a:r>
              <a:rPr lang="en-US" dirty="0"/>
              <a:t>1, </a:t>
            </a:r>
            <a:r>
              <a:rPr lang="en-US" dirty="0" smtClean="0"/>
              <a:t>2015 deadline, employers may use labels compliant with HCS 1994</a:t>
            </a:r>
            <a:endParaRPr lang="en-US" dirty="0"/>
          </a:p>
        </p:txBody>
      </p:sp>
    </p:spTree>
    <p:extLst>
      <p:ext uri="{BB962C8B-B14F-4D97-AF65-F5344CB8AC3E}">
        <p14:creationId xmlns:p14="http://schemas.microsoft.com/office/powerpoint/2010/main" val="28321396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Data Sheets</a:t>
            </a:r>
            <a:endParaRPr lang="en-US" dirty="0"/>
          </a:p>
        </p:txBody>
      </p:sp>
      <p:sp>
        <p:nvSpPr>
          <p:cNvPr id="3" name="Content Placeholder 2"/>
          <p:cNvSpPr>
            <a:spLocks noGrp="1"/>
          </p:cNvSpPr>
          <p:nvPr>
            <p:ph idx="1"/>
          </p:nvPr>
        </p:nvSpPr>
        <p:spPr/>
        <p:txBody>
          <a:bodyPr>
            <a:normAutofit/>
          </a:bodyPr>
          <a:lstStyle/>
          <a:p>
            <a:r>
              <a:rPr lang="en-US" dirty="0" smtClean="0"/>
              <a:t>Distribution</a:t>
            </a:r>
          </a:p>
          <a:p>
            <a:pPr lvl="1"/>
            <a:r>
              <a:rPr lang="en-US" dirty="0"/>
              <a:t>An updated SDS must be provided with products </a:t>
            </a:r>
            <a:r>
              <a:rPr lang="en-US" dirty="0" smtClean="0"/>
              <a:t>shipped by June </a:t>
            </a:r>
            <a:r>
              <a:rPr lang="en-US" dirty="0"/>
              <a:t>1, 2015</a:t>
            </a:r>
          </a:p>
          <a:p>
            <a:pPr lvl="1"/>
            <a:r>
              <a:rPr lang="en-US" dirty="0" smtClean="0"/>
              <a:t>Companies are not required to send new SDSs to previous customers who may still have the product in inventory</a:t>
            </a:r>
          </a:p>
          <a:p>
            <a:pPr lvl="1"/>
            <a:r>
              <a:rPr lang="en-US" dirty="0" smtClean="0"/>
              <a:t>New SDSs do not have to be provided for chemicals no longer produced</a:t>
            </a:r>
          </a:p>
        </p:txBody>
      </p:sp>
    </p:spTree>
    <p:extLst>
      <p:ext uri="{BB962C8B-B14F-4D97-AF65-F5344CB8AC3E}">
        <p14:creationId xmlns:p14="http://schemas.microsoft.com/office/powerpoint/2010/main" val="3230422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Data Sheets, </a:t>
            </a:r>
            <a:r>
              <a:rPr lang="en-US" dirty="0"/>
              <a:t>cont.</a:t>
            </a:r>
          </a:p>
        </p:txBody>
      </p:sp>
      <p:sp>
        <p:nvSpPr>
          <p:cNvPr id="3" name="Content Placeholder 2"/>
          <p:cNvSpPr>
            <a:spLocks noGrp="1"/>
          </p:cNvSpPr>
          <p:nvPr>
            <p:ph idx="1"/>
          </p:nvPr>
        </p:nvSpPr>
        <p:spPr/>
        <p:txBody>
          <a:bodyPr>
            <a:noAutofit/>
          </a:bodyPr>
          <a:lstStyle/>
          <a:p>
            <a:r>
              <a:rPr lang="en-US" sz="2300" dirty="0" smtClean="0"/>
              <a:t>Section headings for SDS sections 12-15 must still be listed on the SDS; OSHA will not be enforcing the content of these sections</a:t>
            </a:r>
          </a:p>
          <a:p>
            <a:r>
              <a:rPr lang="en-US" sz="2300" dirty="0" smtClean="0"/>
              <a:t>The requirements to maintain MSDSs or SDSs under 29 CFR 1910.1020 have not changed</a:t>
            </a:r>
          </a:p>
          <a:p>
            <a:r>
              <a:rPr lang="en-US" sz="2300" dirty="0" smtClean="0"/>
              <a:t>The conditions under which employers may maintain SDSs electronically in the workplace have not changed</a:t>
            </a:r>
          </a:p>
          <a:p>
            <a:r>
              <a:rPr lang="en-US" sz="2300" dirty="0" smtClean="0"/>
              <a:t>SDSs must be in English; they may also be kept in other languages</a:t>
            </a:r>
          </a:p>
          <a:p>
            <a:r>
              <a:rPr lang="en-US" sz="2300" dirty="0" smtClean="0"/>
              <a:t>A red border is </a:t>
            </a:r>
            <a:r>
              <a:rPr lang="en-US" sz="2300" dirty="0"/>
              <a:t>not required for </a:t>
            </a:r>
            <a:r>
              <a:rPr lang="en-US" sz="2300" dirty="0" smtClean="0"/>
              <a:t>pictograms </a:t>
            </a:r>
            <a:r>
              <a:rPr lang="en-US" sz="2300" dirty="0"/>
              <a:t>on </a:t>
            </a:r>
            <a:r>
              <a:rPr lang="en-US" sz="2300" dirty="0" smtClean="0"/>
              <a:t>SDSs</a:t>
            </a:r>
          </a:p>
          <a:p>
            <a:r>
              <a:rPr lang="en-US" sz="2300" dirty="0" smtClean="0"/>
              <a:t>Hazards Not Otherwise Classified should be described in Section 2 of the SDS</a:t>
            </a:r>
            <a:endParaRPr lang="en-US" sz="2300" dirty="0"/>
          </a:p>
        </p:txBody>
      </p:sp>
    </p:spTree>
    <p:extLst>
      <p:ext uri="{BB962C8B-B14F-4D97-AF65-F5344CB8AC3E}">
        <p14:creationId xmlns:p14="http://schemas.microsoft.com/office/powerpoint/2010/main" val="2824435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Data </a:t>
            </a:r>
            <a:r>
              <a:rPr lang="en-US" dirty="0" smtClean="0"/>
              <a:t>Sheets, </a:t>
            </a:r>
            <a:r>
              <a:rPr lang="en-US" dirty="0"/>
              <a:t>cont.</a:t>
            </a:r>
          </a:p>
        </p:txBody>
      </p:sp>
      <p:sp>
        <p:nvSpPr>
          <p:cNvPr id="3" name="Content Placeholder 2"/>
          <p:cNvSpPr>
            <a:spLocks noGrp="1"/>
          </p:cNvSpPr>
          <p:nvPr>
            <p:ph idx="1"/>
          </p:nvPr>
        </p:nvSpPr>
        <p:spPr/>
        <p:txBody>
          <a:bodyPr/>
          <a:lstStyle/>
          <a:p>
            <a:r>
              <a:rPr lang="en-US" dirty="0"/>
              <a:t>Component </a:t>
            </a:r>
            <a:r>
              <a:rPr lang="en-US" dirty="0" smtClean="0"/>
              <a:t>disclosure on SDSs</a:t>
            </a:r>
            <a:endParaRPr lang="en-US" dirty="0"/>
          </a:p>
          <a:p>
            <a:pPr lvl="1"/>
            <a:r>
              <a:rPr lang="en-US" dirty="0"/>
              <a:t>Options for using ranges instead of exact percentages include trade secret, batch-to-batch variation, similar mixtures</a:t>
            </a:r>
          </a:p>
          <a:p>
            <a:pPr lvl="1"/>
            <a:r>
              <a:rPr lang="en-US" dirty="0"/>
              <a:t>With very small variances or tolerances during production, the anticipated percentage in the formula may be used</a:t>
            </a:r>
          </a:p>
          <a:p>
            <a:pPr lvl="1"/>
            <a:r>
              <a:rPr lang="en-US" dirty="0"/>
              <a:t>In all cases the concentration ranges must have no effect on the hazard of the mixture</a:t>
            </a:r>
          </a:p>
          <a:p>
            <a:pPr marL="0" indent="0">
              <a:buNone/>
            </a:pPr>
            <a:endParaRPr lang="en-US" dirty="0"/>
          </a:p>
        </p:txBody>
      </p:sp>
    </p:spTree>
    <p:extLst>
      <p:ext uri="{BB962C8B-B14F-4D97-AF65-F5344CB8AC3E}">
        <p14:creationId xmlns:p14="http://schemas.microsoft.com/office/powerpoint/2010/main" val="4094149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Secrets</a:t>
            </a:r>
            <a:endParaRPr lang="en-US" dirty="0"/>
          </a:p>
        </p:txBody>
      </p:sp>
      <p:sp>
        <p:nvSpPr>
          <p:cNvPr id="3" name="Content Placeholder 2"/>
          <p:cNvSpPr>
            <a:spLocks noGrp="1"/>
          </p:cNvSpPr>
          <p:nvPr>
            <p:ph idx="1"/>
          </p:nvPr>
        </p:nvSpPr>
        <p:spPr/>
        <p:txBody>
          <a:bodyPr/>
          <a:lstStyle/>
          <a:p>
            <a:r>
              <a:rPr lang="en-US" dirty="0" smtClean="0"/>
              <a:t>For mixtures, the trade secret provisions apply to the individual chemicals and their associated CAS numbers</a:t>
            </a:r>
          </a:p>
          <a:p>
            <a:r>
              <a:rPr lang="en-US" dirty="0" smtClean="0"/>
              <a:t>When a company is claiming a percentage as a trade secret, </a:t>
            </a:r>
            <a:r>
              <a:rPr lang="en-US" dirty="0"/>
              <a:t>a statement saying that </a:t>
            </a:r>
            <a:r>
              <a:rPr lang="en-US" dirty="0" smtClean="0"/>
              <a:t>information is </a:t>
            </a:r>
            <a:r>
              <a:rPr lang="en-US" dirty="0"/>
              <a:t>withheld as a trade secret is </a:t>
            </a:r>
            <a:r>
              <a:rPr lang="en-US" dirty="0" smtClean="0"/>
              <a:t>required </a:t>
            </a:r>
            <a:r>
              <a:rPr lang="en-US" dirty="0"/>
              <a:t>i</a:t>
            </a:r>
            <a:r>
              <a:rPr lang="en-US" dirty="0" smtClean="0"/>
              <a:t>n SDS Section 3</a:t>
            </a:r>
          </a:p>
          <a:p>
            <a:pPr marL="0" indent="0">
              <a:buNone/>
            </a:pPr>
            <a:endParaRPr lang="en-US" dirty="0"/>
          </a:p>
        </p:txBody>
      </p:sp>
    </p:spTree>
    <p:extLst>
      <p:ext uri="{BB962C8B-B14F-4D97-AF65-F5344CB8AC3E}">
        <p14:creationId xmlns:p14="http://schemas.microsoft.com/office/powerpoint/2010/main" val="1184755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9525"/>
            <a:ext cx="7772400" cy="1362075"/>
          </a:xfrm>
        </p:spPr>
        <p:txBody>
          <a:bodyPr/>
          <a:lstStyle/>
          <a:p>
            <a:pPr>
              <a:defRPr/>
            </a:pPr>
            <a:r>
              <a:rPr lang="en-US" dirty="0" smtClean="0"/>
              <a:t>REQUIRED TRAINING</a:t>
            </a:r>
            <a:endParaRPr lang="en-US" dirty="0"/>
          </a:p>
        </p:txBody>
      </p:sp>
    </p:spTree>
    <p:extLst>
      <p:ext uri="{BB962C8B-B14F-4D97-AF65-F5344CB8AC3E}">
        <p14:creationId xmlns:p14="http://schemas.microsoft.com/office/powerpoint/2010/main" val="159583354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Standards</a:t>
            </a:r>
            <a:endParaRPr lang="en-US" dirty="0"/>
          </a:p>
        </p:txBody>
      </p:sp>
      <p:sp>
        <p:nvSpPr>
          <p:cNvPr id="3" name="Content Placeholder 2"/>
          <p:cNvSpPr>
            <a:spLocks noGrp="1"/>
          </p:cNvSpPr>
          <p:nvPr>
            <p:ph idx="1"/>
          </p:nvPr>
        </p:nvSpPr>
        <p:spPr/>
        <p:txBody>
          <a:bodyPr/>
          <a:lstStyle/>
          <a:p>
            <a:r>
              <a:rPr lang="en-US" sz="2800" dirty="0" smtClean="0"/>
              <a:t>With the exception of several definition changes and an edit to Appendix A for SDSs, the laboratory standard was not changed</a:t>
            </a:r>
          </a:p>
          <a:p>
            <a:r>
              <a:rPr lang="en-US" sz="2800" dirty="0" smtClean="0"/>
              <a:t>Changes to other standards were made to minimize changes to scope.  For example, the change to the definition of flammable liquid is expected to have minimal to no impact on PSM, flammable storage requirements, and shipping requirements</a:t>
            </a:r>
            <a:endParaRPr lang="en-US" sz="2800" dirty="0"/>
          </a:p>
        </p:txBody>
      </p:sp>
    </p:spTree>
    <p:extLst>
      <p:ext uri="{BB962C8B-B14F-4D97-AF65-F5344CB8AC3E}">
        <p14:creationId xmlns:p14="http://schemas.microsoft.com/office/powerpoint/2010/main" val="15841139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9525"/>
            <a:ext cx="7772400" cy="1362075"/>
          </a:xfrm>
        </p:spPr>
        <p:txBody>
          <a:bodyPr/>
          <a:lstStyle/>
          <a:p>
            <a:pPr>
              <a:defRPr/>
            </a:pPr>
            <a:r>
              <a:rPr lang="en-US" dirty="0"/>
              <a:t>Guidance, Outreach, and International Activities</a:t>
            </a:r>
          </a:p>
        </p:txBody>
      </p:sp>
    </p:spTree>
    <p:extLst>
      <p:ext uri="{BB962C8B-B14F-4D97-AF65-F5344CB8AC3E}">
        <p14:creationId xmlns:p14="http://schemas.microsoft.com/office/powerpoint/2010/main" val="225706309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r>
              <a:rPr lang="en-US" b="1" dirty="0"/>
              <a:t>Updated HazCom </a:t>
            </a:r>
            <a:r>
              <a:rPr lang="en-US" b="1" dirty="0" smtClean="0"/>
              <a:t>Web Page</a:t>
            </a:r>
            <a:endParaRPr lang="en-US" b="1" dirty="0"/>
          </a:p>
        </p:txBody>
      </p:sp>
      <p:pic>
        <p:nvPicPr>
          <p:cNvPr id="29699"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1219200"/>
            <a:ext cx="74676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a:t>Guidance </a:t>
            </a:r>
            <a:r>
              <a:rPr lang="en-US" dirty="0" smtClean="0"/>
              <a:t>and </a:t>
            </a:r>
            <a:r>
              <a:rPr lang="en-US" dirty="0"/>
              <a:t>Outreach</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33210" y="1676400"/>
            <a:ext cx="2920036"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5718077">
            <a:off x="702477" y="2971867"/>
            <a:ext cx="2094343"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366030">
            <a:off x="3082378" y="1597226"/>
            <a:ext cx="2670164"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4000" dirty="0">
                <a:latin typeface="Arial" charset="0"/>
              </a:rPr>
              <a:t>Guidance </a:t>
            </a:r>
            <a:r>
              <a:rPr lang="en-US" sz="4000" dirty="0" smtClean="0">
                <a:latin typeface="Arial" charset="0"/>
              </a:rPr>
              <a:t>and Outreach</a:t>
            </a:r>
            <a:r>
              <a:rPr lang="en-US" dirty="0" smtClean="0"/>
              <a:t>, </a:t>
            </a:r>
            <a:r>
              <a:rPr lang="en-US" dirty="0"/>
              <a:t>cont.</a:t>
            </a:r>
            <a:endParaRPr lang="en-US" sz="4000" dirty="0">
              <a:latin typeface="Arial" charset="0"/>
            </a:endParaRPr>
          </a:p>
        </p:txBody>
      </p:sp>
      <p:sp>
        <p:nvSpPr>
          <p:cNvPr id="3" name="Content Placeholder 2"/>
          <p:cNvSpPr>
            <a:spLocks noGrp="1"/>
          </p:cNvSpPr>
          <p:nvPr>
            <p:ph idx="1"/>
          </p:nvPr>
        </p:nvSpPr>
        <p:spPr/>
        <p:txBody>
          <a:bodyPr>
            <a:normAutofit fontScale="92500" lnSpcReduction="10000"/>
          </a:bodyPr>
          <a:lstStyle/>
          <a:p>
            <a:pPr marL="0" indent="0">
              <a:buFontTx/>
              <a:buNone/>
            </a:pPr>
            <a:r>
              <a:rPr lang="en-US" sz="3500" dirty="0" smtClean="0"/>
              <a:t>OSHA </a:t>
            </a:r>
            <a:r>
              <a:rPr lang="en-US" sz="3500" dirty="0"/>
              <a:t>is developing an array of guidance materials</a:t>
            </a:r>
          </a:p>
          <a:p>
            <a:r>
              <a:rPr lang="en-US" sz="2800" dirty="0"/>
              <a:t>Initial Materials</a:t>
            </a:r>
          </a:p>
          <a:p>
            <a:pPr lvl="1">
              <a:buFont typeface="Arial" charset="0"/>
              <a:buChar char="–"/>
            </a:pPr>
            <a:r>
              <a:rPr lang="en-US" sz="2400" dirty="0"/>
              <a:t>Quick </a:t>
            </a:r>
            <a:r>
              <a:rPr lang="en-US" sz="2400" dirty="0" smtClean="0"/>
              <a:t>cards; </a:t>
            </a:r>
            <a:r>
              <a:rPr lang="en-US" sz="2400" dirty="0"/>
              <a:t>OSHA </a:t>
            </a:r>
            <a:r>
              <a:rPr lang="en-US" sz="2400" dirty="0" smtClean="0"/>
              <a:t>briefs; booklets; </a:t>
            </a:r>
            <a:r>
              <a:rPr lang="en-US" sz="2400" dirty="0"/>
              <a:t>small entity compliance </a:t>
            </a:r>
            <a:r>
              <a:rPr lang="en-US" sz="2400" dirty="0" smtClean="0"/>
              <a:t>guides; </a:t>
            </a:r>
            <a:r>
              <a:rPr lang="en-US" sz="2400" dirty="0"/>
              <a:t>wallet-sized card</a:t>
            </a:r>
          </a:p>
          <a:p>
            <a:r>
              <a:rPr lang="en-US" sz="2800" dirty="0"/>
              <a:t>Technical Materials</a:t>
            </a:r>
          </a:p>
          <a:p>
            <a:pPr lvl="1">
              <a:buFont typeface="Arial" charset="0"/>
              <a:buChar char="–"/>
            </a:pPr>
            <a:r>
              <a:rPr lang="en-US" sz="2400" dirty="0"/>
              <a:t>Model training materials; Safety Data Preparation guidance; Hazard Classification Guidance</a:t>
            </a:r>
          </a:p>
          <a:p>
            <a:r>
              <a:rPr lang="en-US" sz="2800" dirty="0"/>
              <a:t>Web Applications</a:t>
            </a:r>
          </a:p>
          <a:p>
            <a:pPr lvl="1">
              <a:buFont typeface="Arial" charset="0"/>
              <a:buChar char="–"/>
            </a:pPr>
            <a:r>
              <a:rPr lang="en-US" sz="2400" dirty="0"/>
              <a:t>SDS Electronic Form; Label Elements Application; Acute Toxicity Calculator </a:t>
            </a:r>
          </a:p>
          <a:p>
            <a:endParaRPr lang="en-US" dirty="0">
              <a:latin typeface="Arial" charset="0"/>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dirty="0" smtClean="0"/>
              <a:t>Updated Webpages </a:t>
            </a:r>
          </a:p>
        </p:txBody>
      </p:sp>
      <p:sp>
        <p:nvSpPr>
          <p:cNvPr id="28675" name="Content Placeholder 2"/>
          <p:cNvSpPr>
            <a:spLocks noGrp="1"/>
          </p:cNvSpPr>
          <p:nvPr>
            <p:ph idx="1"/>
          </p:nvPr>
        </p:nvSpPr>
        <p:spPr/>
        <p:txBody>
          <a:bodyPr/>
          <a:lstStyle/>
          <a:p>
            <a:pPr>
              <a:defRPr/>
            </a:pPr>
            <a:r>
              <a:rPr lang="en-US" dirty="0"/>
              <a:t>HazCom 2012 </a:t>
            </a:r>
            <a:r>
              <a:rPr lang="en-US" dirty="0" smtClean="0"/>
              <a:t>Webpage</a:t>
            </a:r>
          </a:p>
          <a:p>
            <a:pPr marL="347472" indent="0">
              <a:buNone/>
              <a:defRPr/>
            </a:pPr>
            <a:r>
              <a:rPr lang="en-US" sz="2800" u="sng" dirty="0">
                <a:solidFill>
                  <a:schemeClr val="accent2"/>
                </a:solidFill>
              </a:rPr>
              <a:t>http://www.osha.gov/dsg/hazcom/index.html</a:t>
            </a:r>
          </a:p>
          <a:p>
            <a:pPr marL="342900" lvl="1" indent="-342900">
              <a:buFontTx/>
              <a:buChar char="•"/>
              <a:defRPr/>
            </a:pPr>
            <a:r>
              <a:rPr lang="en-US" sz="3200" dirty="0" smtClean="0"/>
              <a:t>Safety </a:t>
            </a:r>
            <a:r>
              <a:rPr lang="en-US" sz="3200" dirty="0"/>
              <a:t>&amp; Health Topics </a:t>
            </a:r>
            <a:r>
              <a:rPr lang="en-US" sz="3200" dirty="0" smtClean="0"/>
              <a:t>Webpage</a:t>
            </a:r>
          </a:p>
          <a:p>
            <a:pPr marL="347472" lvl="1" indent="0">
              <a:buNone/>
              <a:defRPr/>
            </a:pPr>
            <a:r>
              <a:rPr lang="en-US" u="sng" dirty="0">
                <a:solidFill>
                  <a:schemeClr val="accent2"/>
                </a:solidFill>
              </a:rPr>
              <a:t>http://www.osha.gov/dsg/hazcom/index2.html</a:t>
            </a:r>
          </a:p>
          <a:p>
            <a:pPr>
              <a:defRPr/>
            </a:pPr>
            <a:r>
              <a:rPr lang="en-US" dirty="0" smtClean="0"/>
              <a:t>UN </a:t>
            </a:r>
            <a:r>
              <a:rPr lang="en-US" dirty="0"/>
              <a:t>GHS Sub-Committee Home </a:t>
            </a:r>
            <a:r>
              <a:rPr lang="en-US" dirty="0" smtClean="0"/>
              <a:t>Page</a:t>
            </a:r>
          </a:p>
          <a:p>
            <a:pPr marL="347472" indent="0">
              <a:buNone/>
              <a:defRPr/>
            </a:pPr>
            <a:r>
              <a:rPr lang="en-US" sz="2800" u="sng" dirty="0">
                <a:solidFill>
                  <a:schemeClr val="accent2"/>
                </a:solidFill>
              </a:rPr>
              <a:t>http://</a:t>
            </a:r>
            <a:r>
              <a:rPr lang="en-US" sz="2800" u="sng" dirty="0" smtClean="0">
                <a:solidFill>
                  <a:schemeClr val="accent2"/>
                </a:solidFill>
              </a:rPr>
              <a:t>www.unece.org/trans/danger/publi/ghs/ghs_welcome_e.html</a:t>
            </a:r>
            <a:endParaRPr lang="en-US" sz="2800" u="sng" dirty="0">
              <a:solidFill>
                <a:schemeClr val="accent2"/>
              </a:solidFill>
            </a:endParaRPr>
          </a:p>
        </p:txBody>
      </p:sp>
    </p:spTree>
    <p:extLst>
      <p:ext uri="{BB962C8B-B14F-4D97-AF65-F5344CB8AC3E}">
        <p14:creationId xmlns:p14="http://schemas.microsoft.com/office/powerpoint/2010/main" val="31168415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r>
              <a:rPr lang="en-US" sz="4000" dirty="0"/>
              <a:t>International Harmonization</a:t>
            </a:r>
          </a:p>
        </p:txBody>
      </p:sp>
      <p:sp>
        <p:nvSpPr>
          <p:cNvPr id="5" name="Content Placeholder 4"/>
          <p:cNvSpPr>
            <a:spLocks noGrp="1"/>
          </p:cNvSpPr>
          <p:nvPr>
            <p:ph idx="1"/>
          </p:nvPr>
        </p:nvSpPr>
        <p:spPr/>
        <p:txBody>
          <a:bodyPr>
            <a:normAutofit fontScale="92500" lnSpcReduction="20000"/>
          </a:bodyPr>
          <a:lstStyle/>
          <a:p>
            <a:pPr marL="273050" indent="-273050">
              <a:lnSpc>
                <a:spcPct val="110000"/>
              </a:lnSpc>
            </a:pPr>
            <a:r>
              <a:rPr lang="en-US" dirty="0"/>
              <a:t>UN </a:t>
            </a:r>
            <a:r>
              <a:rPr lang="en-US" dirty="0" smtClean="0"/>
              <a:t>Sub-committee</a:t>
            </a:r>
            <a:r>
              <a:rPr lang="en-US" dirty="0"/>
              <a:t>: </a:t>
            </a:r>
            <a:r>
              <a:rPr lang="en-US" i="1" dirty="0"/>
              <a:t>Globally Harmonized System of Classification and Labelling of Chemicals (GHS)</a:t>
            </a:r>
          </a:p>
          <a:p>
            <a:pPr marL="546100" lvl="1" indent="-273050">
              <a:lnSpc>
                <a:spcPct val="110000"/>
              </a:lnSpc>
            </a:pPr>
            <a:r>
              <a:rPr lang="en-US" sz="2800" dirty="0"/>
              <a:t>GHS </a:t>
            </a:r>
            <a:r>
              <a:rPr lang="en-US" sz="2800" dirty="0" smtClean="0"/>
              <a:t>allows </a:t>
            </a:r>
            <a:r>
              <a:rPr lang="en-US" sz="2800" dirty="0"/>
              <a:t>choices</a:t>
            </a:r>
          </a:p>
          <a:p>
            <a:pPr marL="546100" lvl="1" indent="-273050">
              <a:lnSpc>
                <a:spcPct val="110000"/>
              </a:lnSpc>
            </a:pPr>
            <a:r>
              <a:rPr lang="en-US" sz="2800" dirty="0"/>
              <a:t>Meets twice a year to discuss issues </a:t>
            </a:r>
          </a:p>
          <a:p>
            <a:pPr marL="820738" lvl="2" indent="-273050">
              <a:lnSpc>
                <a:spcPct val="110000"/>
              </a:lnSpc>
            </a:pPr>
            <a:r>
              <a:rPr lang="en-US" dirty="0"/>
              <a:t>Implementation issues</a:t>
            </a:r>
          </a:p>
          <a:p>
            <a:pPr marL="820738" lvl="2" indent="-273050">
              <a:lnSpc>
                <a:spcPct val="110000"/>
              </a:lnSpc>
            </a:pPr>
            <a:r>
              <a:rPr lang="en-US" dirty="0"/>
              <a:t>Practical classification Issues</a:t>
            </a:r>
          </a:p>
          <a:p>
            <a:pPr marL="820738" lvl="2" indent="-273050">
              <a:lnSpc>
                <a:spcPct val="110000"/>
              </a:lnSpc>
            </a:pPr>
            <a:r>
              <a:rPr lang="en-US" dirty="0"/>
              <a:t>Other harmonization issues</a:t>
            </a:r>
          </a:p>
          <a:p>
            <a:pPr marL="546100" lvl="1" indent="-273050">
              <a:lnSpc>
                <a:spcPct val="110000"/>
              </a:lnSpc>
            </a:pPr>
            <a:r>
              <a:rPr lang="en-US" sz="2800" dirty="0"/>
              <a:t>Works on two year cycles (Biennium</a:t>
            </a:r>
            <a:r>
              <a:rPr lang="en-US" sz="2800" dirty="0" smtClean="0"/>
              <a:t>)</a:t>
            </a:r>
          </a:p>
          <a:p>
            <a:pPr marL="546100" lvl="1" indent="-273050">
              <a:lnSpc>
                <a:spcPct val="110000"/>
              </a:lnSpc>
            </a:pPr>
            <a:r>
              <a:rPr lang="en-US" sz="2800" dirty="0" smtClean="0"/>
              <a:t>Public meeting held June 12, 2013 </a:t>
            </a:r>
            <a:endParaRPr lang="en-US" sz="2800" dirty="0"/>
          </a:p>
          <a:p>
            <a:pPr marL="273050" indent="-273050"/>
            <a:endParaRPr lang="en-US" dirty="0">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Harmonization, cont.</a:t>
            </a:r>
            <a:endParaRPr lang="en-US" dirty="0"/>
          </a:p>
        </p:txBody>
      </p:sp>
      <p:sp>
        <p:nvSpPr>
          <p:cNvPr id="3" name="Content Placeholder 2"/>
          <p:cNvSpPr>
            <a:spLocks noGrp="1"/>
          </p:cNvSpPr>
          <p:nvPr>
            <p:ph idx="1"/>
          </p:nvPr>
        </p:nvSpPr>
        <p:spPr/>
        <p:txBody>
          <a:bodyPr>
            <a:normAutofit fontScale="92500" lnSpcReduction="10000"/>
          </a:bodyPr>
          <a:lstStyle/>
          <a:p>
            <a:pPr marL="273050" indent="-273050">
              <a:lnSpc>
                <a:spcPct val="110000"/>
              </a:lnSpc>
            </a:pPr>
            <a:r>
              <a:rPr lang="en-US" dirty="0"/>
              <a:t>OSHA</a:t>
            </a:r>
          </a:p>
          <a:p>
            <a:pPr marL="546100" lvl="1" indent="-273050">
              <a:lnSpc>
                <a:spcPct val="110000"/>
              </a:lnSpc>
            </a:pPr>
            <a:r>
              <a:rPr lang="en-US" sz="2800" dirty="0"/>
              <a:t>Supported adoption of the international mandate to develop the </a:t>
            </a:r>
            <a:r>
              <a:rPr lang="en-US" sz="2800" dirty="0" smtClean="0"/>
              <a:t>GHS</a:t>
            </a:r>
            <a:endParaRPr lang="en-US" sz="2800" dirty="0"/>
          </a:p>
          <a:p>
            <a:pPr marL="546100" lvl="1" indent="-273050">
              <a:lnSpc>
                <a:spcPct val="110000"/>
              </a:lnSpc>
            </a:pPr>
            <a:r>
              <a:rPr lang="en-US" sz="2800" dirty="0"/>
              <a:t>Helped to negotiate the provisions of the </a:t>
            </a:r>
            <a:r>
              <a:rPr lang="en-US" sz="2800" dirty="0" smtClean="0"/>
              <a:t>GHS</a:t>
            </a:r>
            <a:endParaRPr lang="en-US" sz="2800" dirty="0"/>
          </a:p>
          <a:p>
            <a:pPr marL="546100" lvl="1" indent="-273050">
              <a:lnSpc>
                <a:spcPct val="110000"/>
              </a:lnSpc>
            </a:pPr>
            <a:r>
              <a:rPr lang="en-US" sz="2800" dirty="0"/>
              <a:t>Leads the current US delegation to the United Nations</a:t>
            </a:r>
            <a:r>
              <a:rPr lang="ja-JP" altLang="en-US" sz="2800" dirty="0"/>
              <a:t>’</a:t>
            </a:r>
            <a:r>
              <a:rPr lang="en-US" sz="2800" dirty="0"/>
              <a:t> Committee and </a:t>
            </a:r>
            <a:r>
              <a:rPr lang="en-US" sz="2800" dirty="0" smtClean="0"/>
              <a:t>Sub-committee </a:t>
            </a:r>
            <a:r>
              <a:rPr lang="en-US" sz="2800" dirty="0"/>
              <a:t>on the </a:t>
            </a:r>
            <a:r>
              <a:rPr lang="en-US" sz="2800" dirty="0" smtClean="0"/>
              <a:t>GHS, as well as Chairs the Sub-committee</a:t>
            </a:r>
          </a:p>
          <a:p>
            <a:pPr marL="146050" indent="-273050">
              <a:lnSpc>
                <a:spcPct val="110000"/>
              </a:lnSpc>
            </a:pPr>
            <a:r>
              <a:rPr lang="en-US" sz="3200" dirty="0" smtClean="0"/>
              <a:t>Interagency Group</a:t>
            </a:r>
          </a:p>
          <a:p>
            <a:pPr marL="546100" lvl="1" indent="-273050">
              <a:lnSpc>
                <a:spcPct val="110000"/>
              </a:lnSpc>
            </a:pPr>
            <a:r>
              <a:rPr lang="en-US" sz="2800" dirty="0" smtClean="0"/>
              <a:t>OSHA, EPA, </a:t>
            </a:r>
            <a:r>
              <a:rPr lang="en-US" dirty="0" smtClean="0"/>
              <a:t>State, </a:t>
            </a:r>
            <a:r>
              <a:rPr lang="en-US" sz="2800" dirty="0" smtClean="0"/>
              <a:t>DOT, CPSC, US Coast Guard</a:t>
            </a:r>
            <a:endParaRPr lang="en-US" dirty="0"/>
          </a:p>
        </p:txBody>
      </p:sp>
    </p:spTree>
    <p:extLst>
      <p:ext uri="{BB962C8B-B14F-4D97-AF65-F5344CB8AC3E}">
        <p14:creationId xmlns:p14="http://schemas.microsoft.com/office/powerpoint/2010/main" val="237344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Harmonization, cont.</a:t>
            </a:r>
            <a:endParaRPr lang="en-US" dirty="0"/>
          </a:p>
        </p:txBody>
      </p:sp>
      <p:sp>
        <p:nvSpPr>
          <p:cNvPr id="3" name="Content Placeholder 2"/>
          <p:cNvSpPr>
            <a:spLocks noGrp="1"/>
          </p:cNvSpPr>
          <p:nvPr>
            <p:ph idx="1"/>
          </p:nvPr>
        </p:nvSpPr>
        <p:spPr/>
        <p:txBody>
          <a:bodyPr>
            <a:normAutofit/>
          </a:bodyPr>
          <a:lstStyle/>
          <a:p>
            <a:pPr marL="273050" indent="-273050"/>
            <a:r>
              <a:rPr lang="en-US" dirty="0" smtClean="0"/>
              <a:t>Regulatory Cooperation Council</a:t>
            </a:r>
          </a:p>
          <a:p>
            <a:pPr marL="673100" lvl="1" indent="-273050"/>
            <a:r>
              <a:rPr lang="en-US" dirty="0" smtClean="0"/>
              <a:t>To foster harmonization as Canada and US work to implement GHS, including guidance and future updates</a:t>
            </a:r>
          </a:p>
          <a:p>
            <a:pPr marL="673100" lvl="1" indent="-273050"/>
            <a:r>
              <a:rPr lang="en-US" dirty="0" smtClean="0"/>
              <a:t>Memorandum of Understanding signed June 19, 2013</a:t>
            </a:r>
            <a:endParaRPr lang="en-US" dirty="0"/>
          </a:p>
          <a:p>
            <a:endParaRPr lang="en-US" dirty="0"/>
          </a:p>
        </p:txBody>
      </p:sp>
    </p:spTree>
    <p:extLst>
      <p:ext uri="{BB962C8B-B14F-4D97-AF65-F5344CB8AC3E}">
        <p14:creationId xmlns:p14="http://schemas.microsoft.com/office/powerpoint/2010/main" val="1438375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dirty="0" smtClean="0"/>
              <a:t>International Activities</a:t>
            </a:r>
          </a:p>
        </p:txBody>
      </p:sp>
      <p:sp>
        <p:nvSpPr>
          <p:cNvPr id="44035" name="Content Placeholder 4"/>
          <p:cNvSpPr>
            <a:spLocks noGrp="1"/>
          </p:cNvSpPr>
          <p:nvPr>
            <p:ph idx="1"/>
          </p:nvPr>
        </p:nvSpPr>
        <p:spPr>
          <a:xfrm>
            <a:off x="457200" y="1600200"/>
            <a:ext cx="8229600" cy="4800600"/>
          </a:xfrm>
        </p:spPr>
        <p:txBody>
          <a:bodyPr/>
          <a:lstStyle/>
          <a:p>
            <a:pPr eaLnBrk="1" hangingPunct="1">
              <a:buSzPct val="95000"/>
            </a:pPr>
            <a:r>
              <a:rPr lang="en-US" sz="2800" dirty="0" smtClean="0"/>
              <a:t>UN Sub-Committee – December 2012: End of the Biennium  </a:t>
            </a:r>
          </a:p>
          <a:p>
            <a:pPr lvl="1" eaLnBrk="1" hangingPunct="1"/>
            <a:r>
              <a:rPr lang="en-US" sz="2400" dirty="0" smtClean="0"/>
              <a:t>Notable changes</a:t>
            </a:r>
          </a:p>
          <a:p>
            <a:pPr lvl="2" eaLnBrk="1" hangingPunct="1"/>
            <a:r>
              <a:rPr lang="en-US" sz="2000" dirty="0" smtClean="0"/>
              <a:t>Update of the Skin and Eye Chapters </a:t>
            </a:r>
          </a:p>
          <a:p>
            <a:pPr lvl="2" eaLnBrk="1" hangingPunct="1"/>
            <a:r>
              <a:rPr lang="en-US" sz="2000" dirty="0" smtClean="0"/>
              <a:t>Changes in precautionary statements</a:t>
            </a:r>
          </a:p>
          <a:p>
            <a:pPr lvl="2" eaLnBrk="1" hangingPunct="1"/>
            <a:r>
              <a:rPr lang="en-US" sz="2000" dirty="0" smtClean="0"/>
              <a:t>Guidance on combustible dust information for the Safety Data Sheet</a:t>
            </a:r>
          </a:p>
          <a:p>
            <a:pPr lvl="1" eaLnBrk="1" hangingPunct="1"/>
            <a:r>
              <a:rPr lang="en-US" sz="2400" dirty="0" smtClean="0"/>
              <a:t>Other Work Streams</a:t>
            </a:r>
          </a:p>
          <a:p>
            <a:pPr lvl="2">
              <a:buClr>
                <a:schemeClr val="tx1"/>
              </a:buClr>
            </a:pPr>
            <a:r>
              <a:rPr lang="en-US" sz="2000" dirty="0"/>
              <a:t>Combustible Dust work continues; work on exploring a global list of classifications; streamlining the physical properties section of the </a:t>
            </a:r>
            <a:r>
              <a:rPr lang="en-US" sz="2000" dirty="0" smtClean="0"/>
              <a:t>SDS</a:t>
            </a:r>
            <a:endParaRPr lang="en-US" sz="2000" dirty="0"/>
          </a:p>
        </p:txBody>
      </p:sp>
    </p:spTree>
    <p:extLst>
      <p:ext uri="{BB962C8B-B14F-4D97-AF65-F5344CB8AC3E}">
        <p14:creationId xmlns:p14="http://schemas.microsoft.com/office/powerpoint/2010/main" val="886620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2013 Required Training</a:t>
            </a:r>
            <a:endParaRPr lang="en-US" dirty="0"/>
          </a:p>
        </p:txBody>
      </p:sp>
      <p:sp>
        <p:nvSpPr>
          <p:cNvPr id="5" name="Content Placeholder 4"/>
          <p:cNvSpPr>
            <a:spLocks noGrp="1"/>
          </p:cNvSpPr>
          <p:nvPr>
            <p:ph idx="1"/>
          </p:nvPr>
        </p:nvSpPr>
        <p:spPr/>
        <p:txBody>
          <a:bodyPr/>
          <a:lstStyle/>
          <a:p>
            <a:r>
              <a:rPr lang="en-US" dirty="0" smtClean="0"/>
              <a:t>Employers are already required to provide effective information and training on the hazardous chemicals in their work areas</a:t>
            </a:r>
          </a:p>
          <a:p>
            <a:pPr lvl="1"/>
            <a:r>
              <a:rPr lang="en-US" dirty="0" smtClean="0"/>
              <a:t>Must be done at the time of initial assignment to work with a chemical, and when a new chemical hazard is introduced into the work area</a:t>
            </a:r>
          </a:p>
          <a:p>
            <a:pPr lvl="1"/>
            <a:r>
              <a:rPr lang="en-US" dirty="0" smtClean="0"/>
              <a:t>May be done by chemical, or by hazard (e.g., flammable liquids)</a:t>
            </a:r>
            <a:endParaRPr lang="en-US" dirty="0"/>
          </a:p>
        </p:txBody>
      </p:sp>
    </p:spTree>
    <p:extLst>
      <p:ext uri="{BB962C8B-B14F-4D97-AF65-F5344CB8AC3E}">
        <p14:creationId xmlns:p14="http://schemas.microsoft.com/office/powerpoint/2010/main" val="2665677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20000"/>
          </a:bodyPr>
          <a:lstStyle/>
          <a:p>
            <a:pPr>
              <a:lnSpc>
                <a:spcPct val="110000"/>
              </a:lnSpc>
            </a:pPr>
            <a:r>
              <a:rPr lang="en-US" sz="3100" dirty="0" smtClean="0"/>
              <a:t>By December 1, 2013, employee </a:t>
            </a:r>
            <a:r>
              <a:rPr lang="en-US" sz="3100" dirty="0"/>
              <a:t>training is required on </a:t>
            </a:r>
            <a:r>
              <a:rPr lang="en-US" sz="3100" dirty="0" smtClean="0"/>
              <a:t>label information and SDS format</a:t>
            </a:r>
          </a:p>
          <a:p>
            <a:pPr lvl="1">
              <a:lnSpc>
                <a:spcPct val="110000"/>
              </a:lnSpc>
            </a:pPr>
            <a:r>
              <a:rPr lang="en-US" sz="2600" dirty="0"/>
              <a:t>W</a:t>
            </a:r>
            <a:r>
              <a:rPr lang="en-US" sz="2600" dirty="0" smtClean="0"/>
              <a:t>ith proper planning and consideration, employers should be able to comply on time and conduct effective training programs</a:t>
            </a:r>
          </a:p>
          <a:p>
            <a:pPr>
              <a:lnSpc>
                <a:spcPct val="110000"/>
              </a:lnSpc>
            </a:pPr>
            <a:r>
              <a:rPr lang="en-US" sz="3100" dirty="0" smtClean="0"/>
              <a:t>Implementation of HazCom 2012 is proceeding on course</a:t>
            </a:r>
          </a:p>
          <a:p>
            <a:pPr>
              <a:lnSpc>
                <a:spcPct val="110000"/>
              </a:lnSpc>
            </a:pPr>
            <a:r>
              <a:rPr lang="en-US" sz="3100" dirty="0" smtClean="0"/>
              <a:t>OSHA continues to provide additional guidance and other resources to assist employer implementation</a:t>
            </a:r>
          </a:p>
          <a:p>
            <a:pPr>
              <a:lnSpc>
                <a:spcPct val="110000"/>
              </a:lnSpc>
            </a:pPr>
            <a:r>
              <a:rPr lang="en-US" sz="3100" dirty="0" smtClean="0"/>
              <a:t>OSHA continues to work with other federal agencies and Canada on international issues</a:t>
            </a:r>
          </a:p>
        </p:txBody>
      </p:sp>
    </p:spTree>
    <p:extLst>
      <p:ext uri="{BB962C8B-B14F-4D97-AF65-F5344CB8AC3E}">
        <p14:creationId xmlns:p14="http://schemas.microsoft.com/office/powerpoint/2010/main" val="22819165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609600" y="1676400"/>
            <a:ext cx="7848600" cy="391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3200" b="1" dirty="0">
                <a:solidFill>
                  <a:srgbClr val="000000"/>
                </a:solidFill>
                <a:ea typeface="+mn-ea"/>
              </a:rPr>
              <a:t>Thank you for attending today’s Webinar on the Hazard Communication Standard </a:t>
            </a:r>
            <a:r>
              <a:rPr lang="en-US" sz="3200" b="1" dirty="0" smtClean="0">
                <a:solidFill>
                  <a:srgbClr val="000000"/>
                </a:solidFill>
                <a:ea typeface="+mn-ea"/>
              </a:rPr>
              <a:t>2012</a:t>
            </a:r>
            <a:r>
              <a:rPr lang="en-US" sz="3200" b="1" dirty="0">
                <a:solidFill>
                  <a:srgbClr val="000000"/>
                </a:solidFill>
              </a:rPr>
              <a:t>: </a:t>
            </a:r>
            <a:r>
              <a:rPr lang="en-US" sz="3200" b="1" dirty="0"/>
              <a:t>One Year of Implementation</a:t>
            </a:r>
            <a:endParaRPr lang="en-US" sz="3200" b="1" dirty="0">
              <a:solidFill>
                <a:srgbClr val="000000"/>
              </a:solidFill>
            </a:endParaRPr>
          </a:p>
          <a:p>
            <a:pPr marL="274320" lvl="1" indent="-274320">
              <a:spcBef>
                <a:spcPts val="800"/>
              </a:spcBef>
              <a:spcAft>
                <a:spcPts val="400"/>
              </a:spcAft>
              <a:buClr>
                <a:srgbClr val="F99419"/>
              </a:buClr>
              <a:buFont typeface="Arial" pitchFamily="34" charset="0"/>
              <a:buChar char="•"/>
              <a:defRPr/>
            </a:pPr>
            <a:r>
              <a:rPr lang="en-US" sz="2200" b="1" spc="-50" dirty="0" smtClean="0">
                <a:solidFill>
                  <a:srgbClr val="1E1E1E"/>
                </a:solidFill>
                <a:latin typeface="Arial"/>
                <a:ea typeface="+mn-ea"/>
              </a:rPr>
              <a:t>OSHA’s Hazard Communication Website</a:t>
            </a:r>
          </a:p>
          <a:p>
            <a:pPr marL="548640" lvl="1" indent="-274320">
              <a:spcBef>
                <a:spcPts val="800"/>
              </a:spcBef>
              <a:spcAft>
                <a:spcPts val="400"/>
              </a:spcAft>
              <a:buClr>
                <a:srgbClr val="1E1E1E"/>
              </a:buClr>
              <a:buFont typeface="Arial" pitchFamily="34" charset="0"/>
              <a:buChar char="»"/>
              <a:defRPr/>
            </a:pPr>
            <a:r>
              <a:rPr lang="en-US" sz="2000" b="1" u="sng" spc="-50" dirty="0" smtClean="0">
                <a:solidFill>
                  <a:srgbClr val="0B83C6"/>
                </a:solidFill>
                <a:latin typeface="Arial"/>
                <a:ea typeface="+mn-ea"/>
              </a:rPr>
              <a:t>http://www.osha.gov/dsg/hazcom/index.html</a:t>
            </a:r>
            <a:endParaRPr lang="en-US" sz="2000" b="1" u="sng" spc="-50" dirty="0" smtClean="0">
              <a:solidFill>
                <a:srgbClr val="0B83C6"/>
              </a:solidFill>
              <a:latin typeface="Arial"/>
              <a:ea typeface="+mn-ea"/>
              <a:hlinkClick r:id="rId2"/>
            </a:endParaRPr>
          </a:p>
          <a:p>
            <a:pPr marL="274320" lvl="1" indent="-274320">
              <a:spcBef>
                <a:spcPts val="800"/>
              </a:spcBef>
              <a:spcAft>
                <a:spcPts val="400"/>
              </a:spcAft>
              <a:buClr>
                <a:srgbClr val="F99419"/>
              </a:buClr>
              <a:buFont typeface="Arial" pitchFamily="34" charset="0"/>
              <a:buChar char="•"/>
              <a:defRPr/>
            </a:pPr>
            <a:r>
              <a:rPr lang="en-US" sz="2200" b="1" spc="-50" dirty="0" smtClean="0">
                <a:solidFill>
                  <a:srgbClr val="1E1E1E"/>
                </a:solidFill>
                <a:latin typeface="Arial"/>
                <a:ea typeface="+mn-ea"/>
              </a:rPr>
              <a:t>SCHC Website</a:t>
            </a:r>
          </a:p>
          <a:p>
            <a:pPr marL="548640" lvl="1" indent="-274320">
              <a:spcBef>
                <a:spcPts val="800"/>
              </a:spcBef>
              <a:spcAft>
                <a:spcPts val="400"/>
              </a:spcAft>
              <a:buClr>
                <a:srgbClr val="1E1E1E"/>
              </a:buClr>
              <a:buFont typeface="Arial" pitchFamily="34" charset="0"/>
              <a:buChar char="»"/>
              <a:defRPr/>
            </a:pPr>
            <a:r>
              <a:rPr lang="en-US" sz="2000" b="1" u="sng" spc="-50" dirty="0" smtClean="0">
                <a:solidFill>
                  <a:srgbClr val="0B83C6"/>
                </a:solidFill>
                <a:latin typeface="Arial"/>
                <a:ea typeface="+mn-ea"/>
              </a:rPr>
              <a:t>www.schc.org</a:t>
            </a:r>
            <a:endParaRPr lang="en-US" sz="2000" b="1" u="sng" spc="-50" dirty="0">
              <a:solidFill>
                <a:srgbClr val="0B83C6"/>
              </a:solidFill>
              <a:latin typeface="Arial"/>
              <a:ea typeface="+mn-ea"/>
            </a:endParaRPr>
          </a:p>
        </p:txBody>
      </p:sp>
      <p:sp>
        <p:nvSpPr>
          <p:cNvPr id="26627" name="TextBox 6"/>
          <p:cNvSpPr txBox="1">
            <a:spLocks noChangeArrowheads="1"/>
          </p:cNvSpPr>
          <p:nvPr/>
        </p:nvSpPr>
        <p:spPr bwMode="auto">
          <a:xfrm>
            <a:off x="304800" y="5953125"/>
            <a:ext cx="8458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400" dirty="0">
                <a:solidFill>
                  <a:srgbClr val="000000"/>
                </a:solidFill>
                <a:ea typeface="+mn-ea"/>
                <a:cs typeface="Arial" charset="0"/>
              </a:rPr>
              <a:t>Disclaimer: Comments and opinions expressed by the speakers do not necessarily reflect the opinions or beliefs of OSHA and SCHC.</a:t>
            </a:r>
          </a:p>
        </p:txBody>
      </p:sp>
      <p:sp>
        <p:nvSpPr>
          <p:cNvPr id="26628" name="TextBox 10"/>
          <p:cNvSpPr txBox="1">
            <a:spLocks noChangeArrowheads="1"/>
          </p:cNvSpPr>
          <p:nvPr/>
        </p:nvSpPr>
        <p:spPr bwMode="auto">
          <a:xfrm>
            <a:off x="2362200" y="1566863"/>
            <a:ext cx="457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1100" dirty="0">
                <a:solidFill>
                  <a:srgbClr val="FFFFFF"/>
                </a:solidFill>
                <a:latin typeface="Times New Roman" pitchFamily="18" charset="0"/>
                <a:ea typeface="+mn-ea"/>
              </a:rPr>
              <a:t>TM</a:t>
            </a:r>
            <a:endParaRPr lang="en-US" sz="2400" dirty="0">
              <a:solidFill>
                <a:srgbClr val="FFFFFF"/>
              </a:solidFill>
              <a:latin typeface="Times New Roman" pitchFamily="18" charset="0"/>
              <a:ea typeface="+mn-ea"/>
            </a:endParaRPr>
          </a:p>
        </p:txBody>
      </p:sp>
      <p:pic>
        <p:nvPicPr>
          <p:cNvPr id="26629" name="Picture 6" descr="OSHA side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685800"/>
            <a:ext cx="28384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descr="ALLIANCE logo RG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48400" y="4953000"/>
            <a:ext cx="25146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9" descr="SCHC log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228600"/>
            <a:ext cx="173037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542130"/>
      </p:ext>
    </p:extLst>
  </p:cSld>
  <p:clrMapOvr>
    <a:masterClrMapping/>
  </p:clrMapOvr>
  <p:transition advClick="0" advTm="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Training,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addition, the training required includes the following:</a:t>
            </a:r>
          </a:p>
          <a:p>
            <a:pPr lvl="1"/>
            <a:r>
              <a:rPr lang="en-US" dirty="0" smtClean="0"/>
              <a:t>(h</a:t>
            </a:r>
            <a:r>
              <a:rPr lang="en-US" dirty="0"/>
              <a:t>)(3)(iv) The details of the hazard communication program developed by the employer, including an explanation of the</a:t>
            </a:r>
            <a:r>
              <a:rPr lang="en-US" u="sng" dirty="0"/>
              <a:t> labels received on shipped containers and the workplace</a:t>
            </a:r>
            <a:r>
              <a:rPr lang="en-US" dirty="0"/>
              <a:t> labeling system </a:t>
            </a:r>
            <a:r>
              <a:rPr lang="en-US" u="sng" dirty="0"/>
              <a:t>used by their employer</a:t>
            </a:r>
            <a:r>
              <a:rPr lang="en-US" dirty="0"/>
              <a:t>; </a:t>
            </a:r>
            <a:r>
              <a:rPr lang="en-US" dirty="0" smtClean="0"/>
              <a:t>the </a:t>
            </a:r>
            <a:r>
              <a:rPr lang="en-US" u="sng" dirty="0" smtClean="0"/>
              <a:t>safety </a:t>
            </a:r>
            <a:r>
              <a:rPr lang="en-US" u="sng" dirty="0"/>
              <a:t>data sheet, including the order of information</a:t>
            </a:r>
            <a:r>
              <a:rPr lang="en-US" dirty="0"/>
              <a:t> and how employees can obtain and use the appropriate hazard information.</a:t>
            </a:r>
          </a:p>
        </p:txBody>
      </p:sp>
    </p:spTree>
    <p:extLst>
      <p:ext uri="{BB962C8B-B14F-4D97-AF65-F5344CB8AC3E}">
        <p14:creationId xmlns:p14="http://schemas.microsoft.com/office/powerpoint/2010/main" val="1581327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Training, cont.</a:t>
            </a:r>
            <a:endParaRPr lang="en-US" dirty="0"/>
          </a:p>
        </p:txBody>
      </p:sp>
      <p:sp>
        <p:nvSpPr>
          <p:cNvPr id="3" name="Content Placeholder 2"/>
          <p:cNvSpPr>
            <a:spLocks noGrp="1"/>
          </p:cNvSpPr>
          <p:nvPr>
            <p:ph idx="1"/>
          </p:nvPr>
        </p:nvSpPr>
        <p:spPr/>
        <p:txBody>
          <a:bodyPr>
            <a:normAutofit/>
          </a:bodyPr>
          <a:lstStyle/>
          <a:p>
            <a:r>
              <a:rPr lang="en-US" sz="2800" dirty="0" smtClean="0"/>
              <a:t>Since HazCom 2012 is requiring a new label and SDS, OSHA has specified that employers must provide training on the new approach</a:t>
            </a:r>
          </a:p>
          <a:p>
            <a:r>
              <a:rPr lang="en-US" sz="2800" dirty="0" smtClean="0"/>
              <a:t>This training will help ensure that workers can access and use the information on the new labels and SDSs effectively</a:t>
            </a:r>
          </a:p>
          <a:p>
            <a:r>
              <a:rPr lang="en-US" sz="2800" dirty="0" smtClean="0"/>
              <a:t>New labels and SDSs are already being produced and are coming into American workplaces</a:t>
            </a:r>
            <a:endParaRPr lang="en-US" sz="2800" dirty="0"/>
          </a:p>
        </p:txBody>
      </p:sp>
    </p:spTree>
    <p:extLst>
      <p:ext uri="{BB962C8B-B14F-4D97-AF65-F5344CB8AC3E}">
        <p14:creationId xmlns:p14="http://schemas.microsoft.com/office/powerpoint/2010/main" val="1085833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Required Training, cont.</a:t>
            </a:r>
            <a:endParaRPr lang="en-US" dirty="0"/>
          </a:p>
        </p:txBody>
      </p:sp>
      <p:sp>
        <p:nvSpPr>
          <p:cNvPr id="4" name="Content Placeholder 3"/>
          <p:cNvSpPr>
            <a:spLocks noGrp="1"/>
          </p:cNvSpPr>
          <p:nvPr>
            <p:ph idx="1"/>
          </p:nvPr>
        </p:nvSpPr>
        <p:spPr/>
        <p:txBody>
          <a:bodyPr>
            <a:noAutofit/>
          </a:bodyPr>
          <a:lstStyle/>
          <a:p>
            <a:r>
              <a:rPr lang="en-US" dirty="0" smtClean="0"/>
              <a:t>Specifically, OSHA has stated:</a:t>
            </a:r>
          </a:p>
          <a:p>
            <a:pPr lvl="1"/>
            <a:r>
              <a:rPr lang="en-US" dirty="0" smtClean="0"/>
              <a:t>Employers shall train employees regarding the new label elements and safety data sheet format by December 1, 2013</a:t>
            </a:r>
          </a:p>
          <a:p>
            <a:r>
              <a:rPr lang="en-US" dirty="0" smtClean="0"/>
              <a:t>The 2013 training thus does NOT include a requirement to re-train on all hazards</a:t>
            </a:r>
          </a:p>
          <a:p>
            <a:r>
              <a:rPr lang="en-US" dirty="0" smtClean="0"/>
              <a:t>The training is to ensure that employees understand the new label and SDS approach</a:t>
            </a:r>
          </a:p>
        </p:txBody>
      </p:sp>
    </p:spTree>
    <p:extLst>
      <p:ext uri="{BB962C8B-B14F-4D97-AF65-F5344CB8AC3E}">
        <p14:creationId xmlns:p14="http://schemas.microsoft.com/office/powerpoint/2010/main" val="143371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lassicwhi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4164</TotalTime>
  <Words>2551</Words>
  <Application>Microsoft Office PowerPoint</Application>
  <PresentationFormat>On-screen Show (4:3)</PresentationFormat>
  <Paragraphs>399</Paragraphs>
  <Slides>61</Slides>
  <Notes>56</Notes>
  <HiddenSlides>0</HiddenSlides>
  <MMClips>0</MMClips>
  <ScaleCrop>false</ScaleCrop>
  <HeadingPairs>
    <vt:vector size="4" baseType="variant">
      <vt:variant>
        <vt:lpstr>Theme</vt:lpstr>
      </vt:variant>
      <vt:variant>
        <vt:i4>6</vt:i4>
      </vt:variant>
      <vt:variant>
        <vt:lpstr>Slide Titles</vt:lpstr>
      </vt:variant>
      <vt:variant>
        <vt:i4>61</vt:i4>
      </vt:variant>
    </vt:vector>
  </HeadingPairs>
  <TitlesOfParts>
    <vt:vector size="67" baseType="lpstr">
      <vt:lpstr>Theme1</vt:lpstr>
      <vt:lpstr>1_Default Design</vt:lpstr>
      <vt:lpstr>classicwhite</vt:lpstr>
      <vt:lpstr>2_Default Design</vt:lpstr>
      <vt:lpstr>Office Theme</vt:lpstr>
      <vt:lpstr>3_Default Design</vt:lpstr>
      <vt:lpstr>     Hazard Communication 2012:  One Year of Implementation  </vt:lpstr>
      <vt:lpstr>HazCom 2012 – One Year</vt:lpstr>
      <vt:lpstr>One year, cont.</vt:lpstr>
      <vt:lpstr>What We Will Cover</vt:lpstr>
      <vt:lpstr>REQUIRED TRAINING</vt:lpstr>
      <vt:lpstr>2013 Required Training</vt:lpstr>
      <vt:lpstr>Required Training, cont.</vt:lpstr>
      <vt:lpstr>Required Training, cont.</vt:lpstr>
      <vt:lpstr>Required Training, cont.</vt:lpstr>
      <vt:lpstr>TRAINING PRINCIPLES, &amp; SUBJECTS TO COVER</vt:lpstr>
      <vt:lpstr>Considerations</vt:lpstr>
      <vt:lpstr>Other Factors</vt:lpstr>
      <vt:lpstr>Topics to Address in Training</vt:lpstr>
      <vt:lpstr>Topics to Address in Training, cont.</vt:lpstr>
      <vt:lpstr>Topics to Address in Training, cont.</vt:lpstr>
      <vt:lpstr>Role of Labels</vt:lpstr>
      <vt:lpstr>Training on Label Elements</vt:lpstr>
      <vt:lpstr>What is a label element?</vt:lpstr>
      <vt:lpstr>Example of a Hazard Class w/Categories (Appendix A: A.1):  Acute Toxicity</vt:lpstr>
      <vt:lpstr>Label Requirements</vt:lpstr>
      <vt:lpstr>Signal Word</vt:lpstr>
      <vt:lpstr>Pictogram</vt:lpstr>
      <vt:lpstr>HCS Pictograms and Hazards</vt:lpstr>
      <vt:lpstr>Examples of Transport “Labels”</vt:lpstr>
      <vt:lpstr>Hazard Statement</vt:lpstr>
      <vt:lpstr>Precautionary Statement</vt:lpstr>
      <vt:lpstr>Precautionary Statements, cont.</vt:lpstr>
      <vt:lpstr>Label Example</vt:lpstr>
      <vt:lpstr>Role of the Safety Data Sheet</vt:lpstr>
      <vt:lpstr>Safety Data Sheet Format</vt:lpstr>
      <vt:lpstr>SDS Sections</vt:lpstr>
      <vt:lpstr>SDS Sections, cont.</vt:lpstr>
      <vt:lpstr>PowerPoint Presentation</vt:lpstr>
      <vt:lpstr>SDS Requirements</vt:lpstr>
      <vt:lpstr>Elements of Effective Training</vt:lpstr>
      <vt:lpstr>IMPLEMENTATION ISSUES </vt:lpstr>
      <vt:lpstr>Implementation Issues</vt:lpstr>
      <vt:lpstr>Classification</vt:lpstr>
      <vt:lpstr>Combustible Dust</vt:lpstr>
      <vt:lpstr>Combustible Dust, cont.</vt:lpstr>
      <vt:lpstr>Pesticides</vt:lpstr>
      <vt:lpstr>Labels</vt:lpstr>
      <vt:lpstr>Labels, cont.</vt:lpstr>
      <vt:lpstr>Labels, cont.</vt:lpstr>
      <vt:lpstr>Labels, cont.</vt:lpstr>
      <vt:lpstr>Safety Data Sheets</vt:lpstr>
      <vt:lpstr>Safety Data Sheets, cont.</vt:lpstr>
      <vt:lpstr>Safety Data Sheets, cont.</vt:lpstr>
      <vt:lpstr>Trade Secrets</vt:lpstr>
      <vt:lpstr>Other Standards</vt:lpstr>
      <vt:lpstr>Guidance, Outreach, and International Activities</vt:lpstr>
      <vt:lpstr>Updated HazCom Web Page</vt:lpstr>
      <vt:lpstr>Guidance and Outreach</vt:lpstr>
      <vt:lpstr>Guidance and Outreach, cont.</vt:lpstr>
      <vt:lpstr>Updated Webpages </vt:lpstr>
      <vt:lpstr>International Harmonization</vt:lpstr>
      <vt:lpstr>International Harmonization, cont.</vt:lpstr>
      <vt:lpstr>International Harmonization, cont.</vt:lpstr>
      <vt:lpstr>International Activities</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HazCom 2012</dc:title>
  <dc:creator>Ruskin, Maureen - OSHA</dc:creator>
  <cp:lastModifiedBy>Landkrohn, Kathy A. - OSHA</cp:lastModifiedBy>
  <cp:revision>154</cp:revision>
  <cp:lastPrinted>2013-06-26T16:21:00Z</cp:lastPrinted>
  <dcterms:created xsi:type="dcterms:W3CDTF">2013-04-09T13:46:07Z</dcterms:created>
  <dcterms:modified xsi:type="dcterms:W3CDTF">2013-08-22T15:39:29Z</dcterms:modified>
</cp:coreProperties>
</file>