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handoutMasterIdLst>
    <p:handoutMasterId r:id="rId13"/>
  </p:handoutMasterIdLst>
  <p:sldIdLst>
    <p:sldId id="256" r:id="rId5"/>
    <p:sldId id="257" r:id="rId6"/>
    <p:sldId id="259" r:id="rId7"/>
    <p:sldId id="260" r:id="rId8"/>
    <p:sldId id="261" r:id="rId9"/>
    <p:sldId id="262" r:id="rId10"/>
    <p:sldId id="263"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F35EAE-AF04-4D1E-8BC5-0E95F980E51C}" v="32" dt="2024-04-19T17:03:08.7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8" autoAdjust="0"/>
    <p:restoredTop sz="86385" autoAdjust="0"/>
  </p:normalViewPr>
  <p:slideViewPr>
    <p:cSldViewPr snapToGrid="0">
      <p:cViewPr varScale="1">
        <p:scale>
          <a:sx n="78" d="100"/>
          <a:sy n="78" d="100"/>
        </p:scale>
        <p:origin x="96" y="46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29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B63AD7-A47D-5C59-C7F0-F52CD66AB10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195421-9E92-5C16-7095-0018B107C5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CEF1AB-95E9-4CD4-9ED2-649CEB70C6C6}" type="datetimeFigureOut">
              <a:rPr lang="en-US" smtClean="0"/>
              <a:t>4/19/2024</a:t>
            </a:fld>
            <a:endParaRPr lang="en-US"/>
          </a:p>
        </p:txBody>
      </p:sp>
      <p:sp>
        <p:nvSpPr>
          <p:cNvPr id="4" name="Footer Placeholder 3">
            <a:extLst>
              <a:ext uri="{FF2B5EF4-FFF2-40B4-BE49-F238E27FC236}">
                <a16:creationId xmlns:a16="http://schemas.microsoft.com/office/drawing/2014/main" id="{97B8444A-18DD-7F15-1E96-4748EE83A44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91287E6-9148-39A7-B88D-FFB403030C2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13E6F4-C48C-4824-AF45-D256E40623D3}" type="slidenum">
              <a:rPr lang="en-US" smtClean="0"/>
              <a:t>‹#›</a:t>
            </a:fld>
            <a:endParaRPr lang="en-US"/>
          </a:p>
        </p:txBody>
      </p:sp>
    </p:spTree>
    <p:extLst>
      <p:ext uri="{BB962C8B-B14F-4D97-AF65-F5344CB8AC3E}">
        <p14:creationId xmlns:p14="http://schemas.microsoft.com/office/powerpoint/2010/main" val="39140550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The Safe + Sound Week 2024 logo is at the top of the slide. &#10;&#10;At the bottom is the url: osha.gov/SafeAndSoundWeek and a set of 7 logos. &#10;&#10;Logos from left to right are logo of AIHA (American Industrial Hygiene Association), logo of VPPPA (Voluntary Protection Programs Participants’ Association, logo of the American Society of Safety Professionals, the OSHA logo, the National Safety Council logo, the logo of CPWR (the Center for Construction Research and Training), and the logo for NIOSH (National Institute for Occupational Safety and Health).">
            <a:extLst>
              <a:ext uri="{FF2B5EF4-FFF2-40B4-BE49-F238E27FC236}">
                <a16:creationId xmlns:a16="http://schemas.microsoft.com/office/drawing/2014/main" id="{A9729C32-DB13-D1F9-E60A-CDE8590542BC}"/>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ctrTitle"/>
          </p:nvPr>
        </p:nvSpPr>
        <p:spPr>
          <a:xfrm>
            <a:off x="1524000" y="1122363"/>
            <a:ext cx="9144000" cy="2133599"/>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9699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653563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7630708-7DD1-5834-F756-529E78022E7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452845" y="1"/>
            <a:ext cx="11277601" cy="1323702"/>
          </a:xfrm>
        </p:spPr>
        <p:txBody>
          <a:bodyPr>
            <a:normAutofit/>
          </a:bodyPr>
          <a:lstStyle>
            <a:lvl1pPr>
              <a:defRPr sz="3600" b="1"/>
            </a:lvl1pPr>
          </a:lstStyle>
          <a:p>
            <a:r>
              <a:rPr lang="en-US" dirty="0"/>
              <a:t>Click to edit Master title style</a:t>
            </a:r>
          </a:p>
        </p:txBody>
      </p:sp>
      <p:sp>
        <p:nvSpPr>
          <p:cNvPr id="3" name="Content Placeholder 2"/>
          <p:cNvSpPr>
            <a:spLocks noGrp="1"/>
          </p:cNvSpPr>
          <p:nvPr>
            <p:ph idx="1"/>
          </p:nvPr>
        </p:nvSpPr>
        <p:spPr>
          <a:xfrm>
            <a:off x="452845" y="1698171"/>
            <a:ext cx="11277601" cy="34921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0964093" y="6183733"/>
            <a:ext cx="748938" cy="365125"/>
          </a:xfrm>
        </p:spPr>
        <p:txBody>
          <a:bodyPr/>
          <a:lstStyle/>
          <a:p>
            <a:fld id="{FCB1271D-03DB-A94A-9E06-6E50AD5A3FCB}" type="slidenum">
              <a:rPr lang="en-US" smtClean="0"/>
              <a:t>‹#›</a:t>
            </a:fld>
            <a:endParaRPr lang="en-US" dirty="0"/>
          </a:p>
        </p:txBody>
      </p:sp>
    </p:spTree>
    <p:extLst>
      <p:ext uri="{BB962C8B-B14F-4D97-AF65-F5344CB8AC3E}">
        <p14:creationId xmlns:p14="http://schemas.microsoft.com/office/powerpoint/2010/main" val="1692218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8" name="Picture 7" descr="The Safe + Sound Week 2024 logo.">
            <a:extLst>
              <a:ext uri="{FF2B5EF4-FFF2-40B4-BE49-F238E27FC236}">
                <a16:creationId xmlns:a16="http://schemas.microsoft.com/office/drawing/2014/main" id="{1581B35F-5C1B-69DB-30A7-4171294DBBBF}"/>
              </a:ext>
            </a:extLst>
          </p:cNvPr>
          <p:cNvPicPr>
            <a:picLocks noChangeAspect="1"/>
          </p:cNvPicPr>
          <p:nvPr userDrawn="1"/>
        </p:nvPicPr>
        <p:blipFill rotWithShape="1">
          <a:blip r:embed="rId2"/>
          <a:srcRect b="71645"/>
          <a:stretch/>
        </p:blipFill>
        <p:spPr>
          <a:xfrm>
            <a:off x="0" y="0"/>
            <a:ext cx="12192000" cy="1944547"/>
          </a:xfrm>
          <a:prstGeom prst="rect">
            <a:avLst/>
          </a:prstGeom>
        </p:spPr>
      </p:pic>
      <p:pic>
        <p:nvPicPr>
          <p:cNvPr id="7" name="Picture 6" descr="A line with 3 colors each taking up a third of the line - teal, purple, and yellow. Below the line is the URL: osha.gov/SafeAndSoundWeek">
            <a:extLst>
              <a:ext uri="{FF2B5EF4-FFF2-40B4-BE49-F238E27FC236}">
                <a16:creationId xmlns:a16="http://schemas.microsoft.com/office/drawing/2014/main" id="{B179FDDF-E28C-CE26-BED9-EE99DA19F8E7}"/>
              </a:ext>
            </a:extLst>
          </p:cNvPr>
          <p:cNvPicPr>
            <a:picLocks noChangeAspect="1"/>
          </p:cNvPicPr>
          <p:nvPr userDrawn="1"/>
        </p:nvPicPr>
        <p:blipFill rotWithShape="1">
          <a:blip r:embed="rId2"/>
          <a:srcRect t="61407" b="15442"/>
          <a:stretch/>
        </p:blipFill>
        <p:spPr>
          <a:xfrm>
            <a:off x="0" y="5092859"/>
            <a:ext cx="12192000" cy="1587661"/>
          </a:xfrm>
          <a:prstGeom prst="rect">
            <a:avLst/>
          </a:prstGeom>
        </p:spPr>
      </p:pic>
    </p:spTree>
    <p:extLst>
      <p:ext uri="{BB962C8B-B14F-4D97-AF65-F5344CB8AC3E}">
        <p14:creationId xmlns:p14="http://schemas.microsoft.com/office/powerpoint/2010/main" val="4158495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A7FC86B-C930-C721-B193-AC464AAF2B0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38200" y="365125"/>
            <a:ext cx="10515600" cy="966525"/>
          </a:xfrm>
        </p:spPr>
        <p:txBody>
          <a:bodyPr>
            <a:normAutofit/>
          </a:bodyPr>
          <a:lstStyle>
            <a:lvl1pPr>
              <a:defRPr sz="3600" b="1"/>
            </a:lvl1pPr>
          </a:lstStyle>
          <a:p>
            <a:r>
              <a:rPr lang="en-US" dirty="0"/>
              <a:t>Click to edit Master title style</a:t>
            </a:r>
          </a:p>
        </p:txBody>
      </p:sp>
      <p:sp>
        <p:nvSpPr>
          <p:cNvPr id="3" name="Content Placeholder 2"/>
          <p:cNvSpPr>
            <a:spLocks noGrp="1"/>
          </p:cNvSpPr>
          <p:nvPr>
            <p:ph sz="half" idx="1"/>
          </p:nvPr>
        </p:nvSpPr>
        <p:spPr>
          <a:xfrm>
            <a:off x="838200" y="1692458"/>
            <a:ext cx="5181600" cy="3563121"/>
          </a:xfrm>
        </p:spPr>
        <p:txBody>
          <a:bodyPr>
            <a:norm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692458"/>
            <a:ext cx="5181600" cy="3563121"/>
          </a:xfrm>
        </p:spPr>
        <p:txBody>
          <a:bodyPr>
            <a:norm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94644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9DEAEC7-4933-178B-5B9A-DFCCBD3C8476}"/>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Date Placeholder 1"/>
          <p:cNvSpPr>
            <a:spLocks noGrp="1"/>
          </p:cNvSpPr>
          <p:nvPr>
            <p:ph type="dt" sz="half" idx="10"/>
          </p:nvPr>
        </p:nvSpPr>
        <p:spPr>
          <a:xfrm>
            <a:off x="158925" y="6187673"/>
            <a:ext cx="2743200" cy="365125"/>
          </a:xfrm>
        </p:spPr>
        <p:txBody>
          <a:bodyPr/>
          <a:lstStyle/>
          <a:p>
            <a:fld id="{3D28E866-777F-AA4C-BEAD-2DC4580E3CE0}" type="datetimeFigureOut">
              <a:rPr lang="en-US" smtClean="0"/>
              <a:t>4/19/2024</a:t>
            </a:fld>
            <a:endParaRPr lang="en-US"/>
          </a:p>
        </p:txBody>
      </p:sp>
      <p:sp>
        <p:nvSpPr>
          <p:cNvPr id="4" name="Slide Number Placeholder 3"/>
          <p:cNvSpPr>
            <a:spLocks noGrp="1"/>
          </p:cNvSpPr>
          <p:nvPr>
            <p:ph type="sldNum" sz="quarter" idx="12"/>
          </p:nvPr>
        </p:nvSpPr>
        <p:spPr>
          <a:xfrm>
            <a:off x="9289871" y="6187673"/>
            <a:ext cx="2743200" cy="365125"/>
          </a:xfrm>
        </p:spPr>
        <p:txBody>
          <a:bodyPr/>
          <a:lstStyle/>
          <a:p>
            <a:fld id="{FCB1271D-03DB-A94A-9E06-6E50AD5A3FCB}" type="slidenum">
              <a:rPr lang="en-US" smtClean="0"/>
              <a:t>‹#›</a:t>
            </a:fld>
            <a:endParaRPr lang="en-US"/>
          </a:p>
        </p:txBody>
      </p:sp>
    </p:spTree>
    <p:extLst>
      <p:ext uri="{BB962C8B-B14F-4D97-AF65-F5344CB8AC3E}">
        <p14:creationId xmlns:p14="http://schemas.microsoft.com/office/powerpoint/2010/main" val="29639069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D28E866-777F-AA4C-BEAD-2DC4580E3CE0}" type="datetimeFigureOut">
              <a:rPr lang="en-US" smtClean="0"/>
              <a:t>4/19/2024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CB1271D-03DB-A94A-9E06-6E50AD5A3FCB}" type="slidenum">
              <a:rPr lang="en-US" smtClean="0"/>
              <a:t>‹#›</a:t>
            </a:fld>
            <a:endParaRPr lang="en-US"/>
          </a:p>
        </p:txBody>
      </p:sp>
    </p:spTree>
    <p:extLst>
      <p:ext uri="{BB962C8B-B14F-4D97-AF65-F5344CB8AC3E}">
        <p14:creationId xmlns:p14="http://schemas.microsoft.com/office/powerpoint/2010/main" val="38697523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F9B079-FA6E-7499-BABC-082D7B981C1A}"/>
              </a:ext>
            </a:extLst>
          </p:cNvPr>
          <p:cNvSpPr txBox="1">
            <a:spLocks noGrp="1"/>
          </p:cNvSpPr>
          <p:nvPr>
            <p:ph type="title" idx="4294967295"/>
          </p:nvPr>
        </p:nvSpPr>
        <p:spPr>
          <a:xfrm>
            <a:off x="0" y="2443754"/>
            <a:ext cx="12192000" cy="1776250"/>
          </a:xfrm>
          <a:prstGeom prst="rect">
            <a:avLst/>
          </a:prstGeom>
          <a:noFill/>
          <a:ln>
            <a:noFill/>
            <a:prstDash/>
          </a:ln>
          <a:effectLst/>
        </p:spPr>
        <p:txBody>
          <a:bodyPr rot="0" spcFirstLastPara="0" vertOverflow="overflow" horzOverflow="overflow" vert="horz" wrap="square" lIns="110836" tIns="55418" rIns="110836" bIns="55418" numCol="1" spcCol="0" rtlCol="0" fromWordArt="0" anchor="b" anchorCtr="0" forceAA="0" compatLnSpc="1">
            <a:prstTxWarp prst="textNoShape">
              <a:avLst/>
            </a:prstTxWarp>
            <a:normAutofit/>
          </a:bodyPr>
          <a:lstStyle>
            <a:lvl1pPr algn="ctr" defTabSz="1005840" rtl="0" eaLnBrk="1" latinLnBrk="0" hangingPunct="1">
              <a:lnSpc>
                <a:spcPct val="90000"/>
              </a:lnSpc>
              <a:spcBef>
                <a:spcPct val="0"/>
              </a:spcBef>
              <a:buNone/>
              <a:defRPr sz="6600" kern="1200">
                <a:solidFill>
                  <a:schemeClr val="tx1"/>
                </a:solidFill>
                <a:latin typeface="+mj-lt"/>
                <a:ea typeface="+mj-ea"/>
                <a:cs typeface="+mj-cs"/>
              </a:defRPr>
            </a:lvl1pPr>
          </a:lstStyle>
          <a:p>
            <a:pPr marL="0" marR="0" lvl="0" indent="0" algn="ctr" defTabSz="1005840" rtl="0" eaLnBrk="1" fontAlgn="auto" latinLnBrk="0" hangingPunct="1">
              <a:lnSpc>
                <a:spcPct val="90000"/>
              </a:lnSpc>
              <a:spcBef>
                <a:spcPct val="0"/>
              </a:spcBef>
              <a:spcAft>
                <a:spcPts val="0"/>
              </a:spcAft>
              <a:buClrTx/>
              <a:buSzTx/>
              <a:buFontTx/>
              <a:buNone/>
              <a:tabLst/>
              <a:defRPr/>
            </a:pPr>
            <a:r>
              <a:rPr kumimoji="0" lang="en-US" sz="5400" b="1" i="0" u="none" strike="noStrike" kern="1200" cap="none" spc="0" normalizeH="0" baseline="0" noProof="0" dirty="0">
                <a:ln>
                  <a:noFill/>
                </a:ln>
                <a:solidFill>
                  <a:schemeClr val="tx1"/>
                </a:solidFill>
                <a:effectLst/>
                <a:uLnTx/>
                <a:uFillTx/>
                <a:latin typeface="Acumin Pro Semibold" panose="020B0504020202020204" pitchFamily="34" charset="77"/>
                <a:ea typeface="+mj-ea"/>
                <a:cs typeface="+mj-cs"/>
              </a:rPr>
              <a:t>Safe Workplaces are Sound Businesses</a:t>
            </a:r>
          </a:p>
        </p:txBody>
      </p:sp>
      <p:pic>
        <p:nvPicPr>
          <p:cNvPr id="4" name="Picture 3" descr="The Safe + Sound Week 2024 logo.">
            <a:extLst>
              <a:ext uri="{FF2B5EF4-FFF2-40B4-BE49-F238E27FC236}">
                <a16:creationId xmlns:a16="http://schemas.microsoft.com/office/drawing/2014/main" id="{538ED08F-1E44-F61E-3BCE-3516F97E6A70}"/>
              </a:ext>
            </a:extLst>
          </p:cNvPr>
          <p:cNvPicPr>
            <a:picLocks noGrp="1" noRot="1" noChangeAspect="1" noMove="1" noResize="1" noEditPoints="1" noAdjustHandles="1" noChangeArrowheads="1" noChangeShapeType="1" noCrop="1"/>
          </p:cNvPicPr>
          <p:nvPr/>
        </p:nvPicPr>
        <p:blipFill rotWithShape="1">
          <a:blip r:embed="rId2"/>
          <a:srcRect l="13128" t="22299" r="12653" b="20929"/>
          <a:stretch/>
        </p:blipFill>
        <p:spPr>
          <a:xfrm>
            <a:off x="4738688" y="401592"/>
            <a:ext cx="2714625" cy="1297810"/>
          </a:xfrm>
          <a:prstGeom prst="rect">
            <a:avLst/>
          </a:prstGeom>
        </p:spPr>
      </p:pic>
      <p:sp>
        <p:nvSpPr>
          <p:cNvPr id="2" name="Rectangle 1" descr="A box outlined in red that says &quot;insert your company logo here&quot;.">
            <a:extLst>
              <a:ext uri="{FF2B5EF4-FFF2-40B4-BE49-F238E27FC236}">
                <a16:creationId xmlns:a16="http://schemas.microsoft.com/office/drawing/2014/main" id="{D82E734C-C979-41CC-8696-FFBA8FF5E155}"/>
              </a:ext>
            </a:extLst>
          </p:cNvPr>
          <p:cNvSpPr/>
          <p:nvPr/>
        </p:nvSpPr>
        <p:spPr>
          <a:xfrm>
            <a:off x="4368053" y="2059488"/>
            <a:ext cx="3455894" cy="685800"/>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solidFill>
                  <a:srgbClr val="C00000"/>
                </a:solidFill>
              </a:rPr>
              <a:t>Insert your company logo here.</a:t>
            </a:r>
          </a:p>
        </p:txBody>
      </p:sp>
    </p:spTree>
    <p:extLst>
      <p:ext uri="{BB962C8B-B14F-4D97-AF65-F5344CB8AC3E}">
        <p14:creationId xmlns:p14="http://schemas.microsoft.com/office/powerpoint/2010/main" val="796918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b="1" dirty="0">
                <a:latin typeface="Acumin Pro Semibold" panose="020B0504020202020204" pitchFamily="34" charset="77"/>
              </a:rPr>
              <a:t>It’s Safe + Sound Week!</a:t>
            </a:r>
            <a:endParaRPr lang="en-US" dirty="0"/>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lstStyle/>
          <a:p>
            <a:pPr algn="l" rtl="0" fontAlgn="base">
              <a:lnSpc>
                <a:spcPct val="100000"/>
              </a:lnSpc>
              <a:buFont typeface="Arial" panose="020B0604020202020204" pitchFamily="34" charset="0"/>
              <a:buChar char="•"/>
            </a:pPr>
            <a:r>
              <a:rPr lang="en-US" sz="2800" dirty="0">
                <a:solidFill>
                  <a:srgbClr val="000000"/>
                </a:solidFill>
                <a:ea typeface="Tahoma" panose="020B0604030504040204" pitchFamily="34" charset="0"/>
                <a:cs typeface="Tahoma" panose="020B0604030504040204" pitchFamily="34" charset="0"/>
              </a:rPr>
              <a:t>Safe + Sound Week is a nationwide event to recognize the successes of businesses that have adopted programs to improve workplace safety and health. ​</a:t>
            </a:r>
          </a:p>
          <a:p>
            <a:pPr algn="l" rtl="0" fontAlgn="base">
              <a:lnSpc>
                <a:spcPct val="100000"/>
              </a:lnSpc>
              <a:buFont typeface="Arial" panose="020B0604020202020204" pitchFamily="34" charset="0"/>
              <a:buChar char="•"/>
            </a:pPr>
            <a:r>
              <a:rPr lang="en-US" sz="2800" dirty="0">
                <a:solidFill>
                  <a:srgbClr val="000000"/>
                </a:solidFill>
                <a:ea typeface="Tahoma" panose="020B0604030504040204" pitchFamily="34" charset="0"/>
                <a:cs typeface="Tahoma" panose="020B0604030504040204" pitchFamily="34" charset="0"/>
              </a:rPr>
              <a:t>Last year, more than 3,900 businesses helped to raise awareness about workers' health and safety.​</a:t>
            </a:r>
          </a:p>
          <a:p>
            <a:endParaRPr lang="en-US" dirty="0"/>
          </a:p>
        </p:txBody>
      </p:sp>
    </p:spTree>
    <p:extLst>
      <p:ext uri="{BB962C8B-B14F-4D97-AF65-F5344CB8AC3E}">
        <p14:creationId xmlns:p14="http://schemas.microsoft.com/office/powerpoint/2010/main" val="3129617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a:t>Why are we participating?</a:t>
            </a:r>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lstStyle/>
          <a:p>
            <a:pPr algn="l" rtl="0" fontAlgn="base">
              <a:lnSpc>
                <a:spcPct val="100000"/>
              </a:lnSpc>
              <a:buFont typeface="Arial" panose="020B0604020202020204" pitchFamily="34" charset="0"/>
              <a:buChar char="•"/>
            </a:pPr>
            <a:r>
              <a:rPr lang="en-US" sz="2800" b="0" i="0" u="none" strike="noStrike" dirty="0">
                <a:solidFill>
                  <a:srgbClr val="000000"/>
                </a:solidFill>
                <a:effectLst/>
                <a:ea typeface="Tahoma" panose="020B0604030504040204" pitchFamily="34" charset="0"/>
              </a:rPr>
              <a:t>Successful safety and health programs can proactively identify and manage workplace hazards before they cause injury or illness, improving sustainability and the bottom line.</a:t>
            </a:r>
            <a:r>
              <a:rPr lang="en-US" sz="2800" b="0" i="0" dirty="0">
                <a:solidFill>
                  <a:srgbClr val="000000"/>
                </a:solidFill>
                <a:effectLst/>
                <a:ea typeface="Tahoma" panose="020B0604030504040204" pitchFamily="34" charset="0"/>
              </a:rPr>
              <a:t>​</a:t>
            </a:r>
          </a:p>
          <a:p>
            <a:pPr algn="l" rtl="0" fontAlgn="base">
              <a:lnSpc>
                <a:spcPct val="100000"/>
              </a:lnSpc>
              <a:buFont typeface="Arial" panose="020B0604020202020204" pitchFamily="34" charset="0"/>
              <a:buChar char="•"/>
            </a:pPr>
            <a:r>
              <a:rPr lang="en-US" sz="2800" b="0" i="0" u="none" strike="noStrike" dirty="0">
                <a:solidFill>
                  <a:srgbClr val="000000"/>
                </a:solidFill>
                <a:effectLst/>
                <a:ea typeface="Tahoma" panose="020B0604030504040204" pitchFamily="34" charset="0"/>
              </a:rPr>
              <a:t>Participating in Safe + Sound Week provides an opportunity to energize our program and recognize our safety successes.</a:t>
            </a:r>
            <a:r>
              <a:rPr lang="en-US" sz="2800" b="0" i="0" dirty="0">
                <a:solidFill>
                  <a:srgbClr val="000000"/>
                </a:solidFill>
                <a:effectLst/>
                <a:ea typeface="Tahoma" panose="020B0604030504040204" pitchFamily="34" charset="0"/>
              </a:rPr>
              <a:t>​</a:t>
            </a:r>
          </a:p>
          <a:p>
            <a:pPr algn="l" rtl="0" fontAlgn="base">
              <a:lnSpc>
                <a:spcPct val="100000"/>
              </a:lnSpc>
              <a:buFont typeface="Arial" panose="020B0604020202020204" pitchFamily="34" charset="0"/>
              <a:buChar char="•"/>
            </a:pPr>
            <a:r>
              <a:rPr lang="en-US" sz="2800" b="0" i="0" u="none" strike="noStrike" dirty="0">
                <a:solidFill>
                  <a:srgbClr val="C00000"/>
                </a:solidFill>
                <a:effectLst/>
                <a:ea typeface="Tahoma" panose="020B0604030504040204" pitchFamily="34" charset="0"/>
              </a:rPr>
              <a:t>[Insert your own personal explanation of why you are participating that will resonate with your workers.]</a:t>
            </a:r>
            <a:r>
              <a:rPr lang="en-US" sz="2800" b="0" i="0" dirty="0">
                <a:solidFill>
                  <a:srgbClr val="C00000"/>
                </a:solidFill>
                <a:effectLst/>
                <a:ea typeface="Tahoma" panose="020B0604030504040204" pitchFamily="34" charset="0"/>
              </a:rPr>
              <a:t>​</a:t>
            </a:r>
          </a:p>
          <a:p>
            <a:endParaRPr lang="en-US" dirty="0"/>
          </a:p>
        </p:txBody>
      </p:sp>
    </p:spTree>
    <p:extLst>
      <p:ext uri="{BB962C8B-B14F-4D97-AF65-F5344CB8AC3E}">
        <p14:creationId xmlns:p14="http://schemas.microsoft.com/office/powerpoint/2010/main" val="822112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a:t>Core Elements of Safety &amp; Health Programs</a:t>
            </a:r>
          </a:p>
        </p:txBody>
      </p:sp>
      <p:pic>
        <p:nvPicPr>
          <p:cNvPr id="4" name="Picture 3" descr="A graphic depicting the three core elements of a Safety and Health program, Management Leadership, Worker Participation, and Find and Fix Hazards. These three core elements form a circle together and have the Safe and Sound logo within the circle.">
            <a:extLst>
              <a:ext uri="{FF2B5EF4-FFF2-40B4-BE49-F238E27FC236}">
                <a16:creationId xmlns:a16="http://schemas.microsoft.com/office/drawing/2014/main" id="{40A449E3-FB43-B951-5E76-8E434F571DF4}"/>
              </a:ext>
            </a:extLst>
          </p:cNvPr>
          <p:cNvPicPr>
            <a:picLocks noChangeAspect="1"/>
          </p:cNvPicPr>
          <p:nvPr/>
        </p:nvPicPr>
        <p:blipFill>
          <a:blip r:embed="rId2"/>
          <a:stretch>
            <a:fillRect/>
          </a:stretch>
        </p:blipFill>
        <p:spPr>
          <a:xfrm>
            <a:off x="4401815" y="1793224"/>
            <a:ext cx="3388371" cy="3388371"/>
          </a:xfrm>
          <a:prstGeom prst="rect">
            <a:avLst/>
          </a:prstGeom>
        </p:spPr>
      </p:pic>
    </p:spTree>
    <p:extLst>
      <p:ext uri="{BB962C8B-B14F-4D97-AF65-F5344CB8AC3E}">
        <p14:creationId xmlns:p14="http://schemas.microsoft.com/office/powerpoint/2010/main" val="181292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a:t>Management Leadership</a:t>
            </a:r>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normAutofit fontScale="85000" lnSpcReduction="10000"/>
          </a:bodyPr>
          <a:lstStyle/>
          <a:p>
            <a:pPr marL="0" indent="0">
              <a:buNone/>
            </a:pPr>
            <a:r>
              <a:rPr lang="en-US" sz="3200" b="0" i="0" u="none" strike="noStrike" dirty="0">
                <a:solidFill>
                  <a:srgbClr val="000000"/>
                </a:solidFill>
                <a:effectLst/>
                <a:ea typeface="Tahoma" panose="020B0604030504040204" pitchFamily="34" charset="0"/>
                <a:cs typeface="Tahoma" panose="020B0604030504040204" pitchFamily="34" charset="0"/>
              </a:rPr>
              <a:t>An organization’s management provides the leadership, vision, and resources needed to implement an effective safety and health program. </a:t>
            </a:r>
            <a:endParaRPr lang="en-US" sz="3200" b="0" i="0" dirty="0">
              <a:solidFill>
                <a:srgbClr val="000000"/>
              </a:solidFill>
              <a:effectLst/>
              <a:ea typeface="Tahoma" panose="020B0604030504040204" pitchFamily="34" charset="0"/>
              <a:cs typeface="Tahoma" panose="020B0604030504040204" pitchFamily="34" charset="0"/>
            </a:endParaRPr>
          </a:p>
          <a:p>
            <a:endParaRPr lang="en-US" sz="3200" dirty="0"/>
          </a:p>
          <a:p>
            <a:pPr marL="0" indent="0">
              <a:buNone/>
            </a:pPr>
            <a:r>
              <a:rPr lang="en-US" sz="3200" b="1" dirty="0"/>
              <a:t>What we can do:</a:t>
            </a:r>
          </a:p>
          <a:p>
            <a:r>
              <a:rPr lang="en-US" sz="2800" dirty="0"/>
              <a:t>Deliver a Safety and Health Message​</a:t>
            </a:r>
          </a:p>
          <a:p>
            <a:r>
              <a:rPr lang="en-US" sz="2800" dirty="0"/>
              <a:t>Establish a Visible Presence​</a:t>
            </a:r>
          </a:p>
          <a:p>
            <a:r>
              <a:rPr lang="en-US" sz="2800" dirty="0"/>
              <a:t>Formalize and Publicize Your Commitment to Safety and Health​</a:t>
            </a:r>
          </a:p>
          <a:p>
            <a:r>
              <a:rPr lang="en-US" sz="2800" dirty="0"/>
              <a:t>Take your commitment to health and safety beyond your organization</a:t>
            </a:r>
          </a:p>
          <a:p>
            <a:endParaRPr lang="en-US" dirty="0"/>
          </a:p>
        </p:txBody>
      </p:sp>
    </p:spTree>
    <p:extLst>
      <p:ext uri="{BB962C8B-B14F-4D97-AF65-F5344CB8AC3E}">
        <p14:creationId xmlns:p14="http://schemas.microsoft.com/office/powerpoint/2010/main" val="1902514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a:t>Worker Participation</a:t>
            </a:r>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a:xfrm>
            <a:off x="452845" y="1698171"/>
            <a:ext cx="11277601" cy="3735978"/>
          </a:xfrm>
        </p:spPr>
        <p:txBody>
          <a:bodyPr>
            <a:normAutofit fontScale="40000" lnSpcReduction="20000"/>
          </a:bodyPr>
          <a:lstStyle/>
          <a:p>
            <a:pPr marL="0" indent="0">
              <a:lnSpc>
                <a:spcPct val="120000"/>
              </a:lnSpc>
              <a:buNone/>
            </a:pPr>
            <a:r>
              <a:rPr lang="en-US" sz="6000" b="0" i="0" u="none" strike="noStrike" dirty="0">
                <a:solidFill>
                  <a:srgbClr val="000000"/>
                </a:solidFill>
                <a:effectLst/>
                <a:ea typeface="Tahoma" panose="020B0604030504040204" pitchFamily="34" charset="0"/>
                <a:cs typeface="Tahoma" panose="020B0604030504040204" pitchFamily="34" charset="0"/>
              </a:rPr>
              <a:t>Worker participation is engaging workers at all levels in establishing, implementing, evaluating, and improving safety and health in the workplace so that workers understand they are a valuable partner in making their workplace safer and are encouraged to communicate with management about hazards on the job. </a:t>
            </a:r>
          </a:p>
          <a:p>
            <a:endParaRPr lang="en-US" sz="3600" dirty="0"/>
          </a:p>
          <a:p>
            <a:pPr marL="0" indent="0">
              <a:buNone/>
            </a:pPr>
            <a:r>
              <a:rPr lang="en-US" sz="6000" b="1" dirty="0"/>
              <a:t>What we can do:</a:t>
            </a:r>
          </a:p>
          <a:p>
            <a:r>
              <a:rPr lang="en-US" sz="5100" dirty="0"/>
              <a:t>Listen and ask for feedback​</a:t>
            </a:r>
          </a:p>
          <a:p>
            <a:r>
              <a:rPr lang="en-US" sz="5100" dirty="0"/>
              <a:t>Empower workers with safety and health information​</a:t>
            </a:r>
          </a:p>
          <a:p>
            <a:r>
              <a:rPr lang="en-US" sz="5100" dirty="0"/>
              <a:t>Recognize workers for contributions to worker safety​</a:t>
            </a:r>
          </a:p>
          <a:p>
            <a:r>
              <a:rPr lang="en-US" sz="5100" dirty="0"/>
              <a:t>Partner for safety and health planning</a:t>
            </a:r>
          </a:p>
          <a:p>
            <a:endParaRPr lang="en-US" dirty="0"/>
          </a:p>
        </p:txBody>
      </p:sp>
    </p:spTree>
    <p:extLst>
      <p:ext uri="{BB962C8B-B14F-4D97-AF65-F5344CB8AC3E}">
        <p14:creationId xmlns:p14="http://schemas.microsoft.com/office/powerpoint/2010/main" val="1914628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a:t>Find and Fix Hazards</a:t>
            </a:r>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normAutofit fontScale="85000" lnSpcReduction="20000"/>
          </a:bodyPr>
          <a:lstStyle/>
          <a:p>
            <a:pPr marL="0" indent="0">
              <a:lnSpc>
                <a:spcPct val="120000"/>
              </a:lnSpc>
              <a:buNone/>
            </a:pPr>
            <a:r>
              <a:rPr lang="en-US" sz="3100" b="0" i="0" u="none" strike="noStrike" dirty="0">
                <a:solidFill>
                  <a:srgbClr val="000000"/>
                </a:solidFill>
                <a:effectLst/>
                <a:ea typeface="Tahoma" panose="020B0604030504040204" pitchFamily="34" charset="0"/>
                <a:cs typeface="Tahoma" panose="020B0604030504040204" pitchFamily="34" charset="0"/>
              </a:rPr>
              <a:t>Finding and fixing hazards in the workplace is an ongoing process that helps better identify and control sources of potential injuries or illnesses.</a:t>
            </a:r>
          </a:p>
          <a:p>
            <a:endParaRPr lang="en-US" sz="3600" dirty="0"/>
          </a:p>
          <a:p>
            <a:pPr marL="0" indent="0">
              <a:buNone/>
            </a:pPr>
            <a:r>
              <a:rPr lang="en-US" sz="3100" b="1" dirty="0"/>
              <a:t>What we can do:</a:t>
            </a:r>
          </a:p>
          <a:p>
            <a:r>
              <a:rPr lang="en-US" sz="3100" dirty="0"/>
              <a:t>Spotlight hazards and controls​</a:t>
            </a:r>
          </a:p>
          <a:p>
            <a:r>
              <a:rPr lang="en-US" sz="3100" dirty="0"/>
              <a:t>Create challenges, contests, and competitions​</a:t>
            </a:r>
          </a:p>
          <a:p>
            <a:r>
              <a:rPr lang="en-US" sz="3100" dirty="0"/>
              <a:t>Conduct analysis to identify hazards​</a:t>
            </a:r>
          </a:p>
          <a:p>
            <a:r>
              <a:rPr lang="en-US" sz="3100" dirty="0"/>
              <a:t>Identify safety and health processes and procedures</a:t>
            </a:r>
          </a:p>
          <a:p>
            <a:endParaRPr lang="en-US" dirty="0"/>
          </a:p>
        </p:txBody>
      </p:sp>
    </p:spTree>
    <p:extLst>
      <p:ext uri="{BB962C8B-B14F-4D97-AF65-F5344CB8AC3E}">
        <p14:creationId xmlns:p14="http://schemas.microsoft.com/office/powerpoint/2010/main" val="3428608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87D0-365B-A304-949B-253DF5DD0497}"/>
              </a:ext>
            </a:extLst>
          </p:cNvPr>
          <p:cNvSpPr>
            <a:spLocks noGrp="1"/>
          </p:cNvSpPr>
          <p:nvPr>
            <p:ph type="title"/>
          </p:nvPr>
        </p:nvSpPr>
        <p:spPr/>
        <p:txBody>
          <a:bodyPr/>
          <a:lstStyle/>
          <a:p>
            <a:r>
              <a:rPr lang="en-US" dirty="0"/>
              <a:t>Customize the rest of this presentation to…</a:t>
            </a:r>
          </a:p>
        </p:txBody>
      </p:sp>
      <p:sp>
        <p:nvSpPr>
          <p:cNvPr id="3" name="Content Placeholder 2">
            <a:extLst>
              <a:ext uri="{FF2B5EF4-FFF2-40B4-BE49-F238E27FC236}">
                <a16:creationId xmlns:a16="http://schemas.microsoft.com/office/drawing/2014/main" id="{96C4B7F3-692A-707D-DC81-6A43C0836CC9}"/>
              </a:ext>
            </a:extLst>
          </p:cNvPr>
          <p:cNvSpPr>
            <a:spLocks noGrp="1"/>
          </p:cNvSpPr>
          <p:nvPr>
            <p:ph idx="1"/>
          </p:nvPr>
        </p:nvSpPr>
        <p:spPr/>
        <p:txBody>
          <a:bodyPr>
            <a:normAutofit/>
          </a:bodyPr>
          <a:lstStyle/>
          <a:p>
            <a:r>
              <a:rPr lang="en-US" dirty="0">
                <a:solidFill>
                  <a:srgbClr val="C00000"/>
                </a:solidFill>
              </a:rPr>
              <a:t>Provide an overview of your safety and health program​</a:t>
            </a:r>
          </a:p>
          <a:p>
            <a:r>
              <a:rPr lang="en-US" dirty="0">
                <a:solidFill>
                  <a:srgbClr val="C00000"/>
                </a:solidFill>
              </a:rPr>
              <a:t>Deliver a training on a specific safety topic​</a:t>
            </a:r>
          </a:p>
          <a:p>
            <a:r>
              <a:rPr lang="en-US" dirty="0">
                <a:solidFill>
                  <a:srgbClr val="C00000"/>
                </a:solidFill>
              </a:rPr>
              <a:t>Start a group discussion on identifying hazards in your workplace ​</a:t>
            </a:r>
          </a:p>
          <a:p>
            <a:r>
              <a:rPr lang="en-US" dirty="0">
                <a:solidFill>
                  <a:srgbClr val="C00000"/>
                </a:solidFill>
              </a:rPr>
              <a:t>Explain how you’re #SafeAndSoundAtWork</a:t>
            </a:r>
          </a:p>
          <a:p>
            <a:endParaRPr lang="en-US" dirty="0"/>
          </a:p>
        </p:txBody>
      </p:sp>
    </p:spTree>
    <p:extLst>
      <p:ext uri="{BB962C8B-B14F-4D97-AF65-F5344CB8AC3E}">
        <p14:creationId xmlns:p14="http://schemas.microsoft.com/office/powerpoint/2010/main" val="18125138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4CA10141F8A44AA67BE2D4092743FC" ma:contentTypeVersion="16" ma:contentTypeDescription="Create a new document." ma:contentTypeScope="" ma:versionID="888650c914a0cd9f471d5ff979f71b1c">
  <xsd:schema xmlns:xsd="http://www.w3.org/2001/XMLSchema" xmlns:xs="http://www.w3.org/2001/XMLSchema" xmlns:p="http://schemas.microsoft.com/office/2006/metadata/properties" xmlns:ns2="91e1ac7f-a06e-4275-92f4-7b3f83fafd28" xmlns:ns3="6c854b04-c9c6-4391-adbe-2e73191270e7" targetNamespace="http://schemas.microsoft.com/office/2006/metadata/properties" ma:root="true" ma:fieldsID="5b519cb7a57abd876037178e77be13ed" ns2:_="" ns3:_="">
    <xsd:import namespace="91e1ac7f-a06e-4275-92f4-7b3f83fafd28"/>
    <xsd:import namespace="6c854b04-c9c6-4391-adbe-2e73191270e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e1ac7f-a06e-4275-92f4-7b3f83fafd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654925c-3bd7-4187-ab31-e932ed5cd6bf"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854b04-c9c6-4391-adbe-2e73191270e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7dd88d6-5266-42d4-8ee4-e6e629e5a064}" ma:internalName="TaxCatchAll" ma:showField="CatchAllData" ma:web="4c897256-52db-410f-98c9-5c6e0cd834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c854b04-c9c6-4391-adbe-2e73191270e7" xsi:nil="true"/>
    <lcf76f155ced4ddcb4097134ff3c332f xmlns="91e1ac7f-a06e-4275-92f4-7b3f83fafd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D67D273-9903-44FF-98DA-30BF0EF57243}">
  <ds:schemaRefs>
    <ds:schemaRef ds:uri="http://schemas.microsoft.com/sharepoint/v3/contenttype/forms"/>
  </ds:schemaRefs>
</ds:datastoreItem>
</file>

<file path=customXml/itemProps2.xml><?xml version="1.0" encoding="utf-8"?>
<ds:datastoreItem xmlns:ds="http://schemas.openxmlformats.org/officeDocument/2006/customXml" ds:itemID="{22E8A3D7-3E53-42D2-866C-4CCC122BFA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e1ac7f-a06e-4275-92f4-7b3f83fafd28"/>
    <ds:schemaRef ds:uri="6c854b04-c9c6-4391-adbe-2e73191270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2A71B2-01F8-47B7-917E-5DA3AC074C78}">
  <ds:schemaRefs>
    <ds:schemaRef ds:uri="http://schemas.microsoft.com/office/infopath/2007/PartnerControls"/>
    <ds:schemaRef ds:uri="http://www.w3.org/XML/1998/namespace"/>
    <ds:schemaRef ds:uri="http://schemas.microsoft.com/office/2006/documentManagement/types"/>
    <ds:schemaRef ds:uri="http://purl.org/dc/terms/"/>
    <ds:schemaRef ds:uri="http://purl.org/dc/elements/1.1/"/>
    <ds:schemaRef ds:uri="http://schemas.openxmlformats.org/package/2006/metadata/core-properties"/>
    <ds:schemaRef ds:uri="6c854b04-c9c6-4391-adbe-2e73191270e7"/>
    <ds:schemaRef ds:uri="91e1ac7f-a06e-4275-92f4-7b3f83fafd28"/>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137</TotalTime>
  <Words>387</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Acumin Pro Semibold</vt:lpstr>
      <vt:lpstr>Aptos</vt:lpstr>
      <vt:lpstr>Aptos Display</vt:lpstr>
      <vt:lpstr>Arial</vt:lpstr>
      <vt:lpstr>Tahoma</vt:lpstr>
      <vt:lpstr>Office Theme</vt:lpstr>
      <vt:lpstr>Safe Workplaces are Sound Businesses</vt:lpstr>
      <vt:lpstr>It’s Safe + Sound Week!</vt:lpstr>
      <vt:lpstr>Why are we participating?</vt:lpstr>
      <vt:lpstr>Core Elements of Safety &amp; Health Programs</vt:lpstr>
      <vt:lpstr>Management Leadership</vt:lpstr>
      <vt:lpstr>Worker Participation</vt:lpstr>
      <vt:lpstr>Find and Fix Hazards</vt:lpstr>
      <vt:lpstr>Customize the rest of this presentation 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 Workplaces S+S Week 2024</dc:title>
  <dc:subject>Safe + Sound Week 2024</dc:subject>
  <dc:creator>OSHA</dc:creator>
  <cp:keywords>safe and sound week 2024, workplace safety</cp:keywords>
  <cp:lastModifiedBy>Isabella Garramone</cp:lastModifiedBy>
  <cp:revision>72</cp:revision>
  <dcterms:created xsi:type="dcterms:W3CDTF">2024-02-22T16:06:51Z</dcterms:created>
  <dcterms:modified xsi:type="dcterms:W3CDTF">2024-04-19T17:03:17Z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0x010100A14CA10141F8A44AA67BE2D4092743FC</vt:lpwstr>
  </property>
  <property fmtid="{D5CDD505-2E9C-101B-9397-08002B2CF9AE}" pid="3" name="MediaServiceImageTags">
    <vt:lpwstr/>
  </property>
</Properties>
</file>