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2" r:id="rId6"/>
    <p:sldId id="273" r:id="rId7"/>
    <p:sldId id="258" r:id="rId8"/>
    <p:sldId id="274" r:id="rId9"/>
    <p:sldId id="270" r:id="rId10"/>
    <p:sldId id="261" r:id="rId11"/>
    <p:sldId id="269" r:id="rId12"/>
    <p:sldId id="268" r:id="rId13"/>
    <p:sldId id="260" r:id="rId14"/>
    <p:sldId id="266" r:id="rId15"/>
    <p:sldId id="267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7" autoAdjust="0"/>
    <p:restoredTop sz="75465" autoAdjust="0"/>
  </p:normalViewPr>
  <p:slideViewPr>
    <p:cSldViewPr>
      <p:cViewPr>
        <p:scale>
          <a:sx n="100" d="100"/>
          <a:sy n="100" d="100"/>
        </p:scale>
        <p:origin x="1404" y="72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20403370631308E-2"/>
          <c:y val="5.4802099815467714E-2"/>
          <c:w val="0.88838022067629896"/>
          <c:h val="0.8358822783852339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Active Participants</c:v>
                </c:pt>
              </c:strCache>
            </c:strRef>
          </c:tx>
          <c:spPr>
            <a:solidFill>
              <a:srgbClr val="00CC99"/>
            </a:solidFill>
          </c:spPr>
          <c:invertIfNegative val="0"/>
          <c:dLbls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1.1866098089028343E-16"/>
                  <c:y val="-4.428290228876519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Sheet1!$A$2:$A$27</c:f>
              <c:strCache>
                <c:ptCount val="26"/>
                <c:pt idx="0">
                  <c:v>`82</c:v>
                </c:pt>
                <c:pt idx="1">
                  <c:v>`84</c:v>
                </c:pt>
                <c:pt idx="2">
                  <c:v>`86</c:v>
                </c:pt>
                <c:pt idx="3">
                  <c:v>`88</c:v>
                </c:pt>
                <c:pt idx="4">
                  <c:v>`90</c:v>
                </c:pt>
                <c:pt idx="5">
                  <c:v>`92</c:v>
                </c:pt>
                <c:pt idx="6">
                  <c:v>`94</c:v>
                </c:pt>
                <c:pt idx="7">
                  <c:v>`96</c:v>
                </c:pt>
                <c:pt idx="8">
                  <c:v>`98</c:v>
                </c:pt>
                <c:pt idx="9">
                  <c:v>`00</c:v>
                </c:pt>
                <c:pt idx="10">
                  <c:v>`02</c:v>
                </c:pt>
                <c:pt idx="11">
                  <c:v>`04</c:v>
                </c:pt>
                <c:pt idx="12">
                  <c:v>`06</c:v>
                </c:pt>
                <c:pt idx="13">
                  <c:v>`08</c:v>
                </c:pt>
                <c:pt idx="14">
                  <c:v>`10</c:v>
                </c:pt>
                <c:pt idx="15">
                  <c:v>`12</c:v>
                </c:pt>
                <c:pt idx="16">
                  <c:v>`14</c:v>
                </c:pt>
                <c:pt idx="17">
                  <c:v>`15</c:v>
                </c:pt>
                <c:pt idx="18">
                  <c:v>`16</c:v>
                </c:pt>
                <c:pt idx="19">
                  <c:v>`17</c:v>
                </c:pt>
                <c:pt idx="20">
                  <c:v>`18</c:v>
                </c:pt>
                <c:pt idx="21">
                  <c:v>`19</c:v>
                </c:pt>
                <c:pt idx="22">
                  <c:v>`20</c:v>
                </c:pt>
                <c:pt idx="23">
                  <c:v>`21</c:v>
                </c:pt>
                <c:pt idx="24">
                  <c:v>`22</c:v>
                </c:pt>
                <c:pt idx="25">
                  <c:v>`23</c:v>
                </c:pt>
              </c:strCache>
            </c:strRef>
          </c:cat>
          <c:val>
            <c:numRef>
              <c:f>Sheet1!$B$2:$B$27</c:f>
              <c:numCache>
                <c:formatCode>General</c:formatCode>
                <c:ptCount val="26"/>
                <c:pt idx="0">
                  <c:v>11</c:v>
                </c:pt>
                <c:pt idx="1">
                  <c:v>32</c:v>
                </c:pt>
                <c:pt idx="2">
                  <c:v>46</c:v>
                </c:pt>
                <c:pt idx="3">
                  <c:v>63</c:v>
                </c:pt>
                <c:pt idx="4">
                  <c:v>71</c:v>
                </c:pt>
                <c:pt idx="5">
                  <c:v>104</c:v>
                </c:pt>
                <c:pt idx="6">
                  <c:v>175</c:v>
                </c:pt>
                <c:pt idx="7">
                  <c:v>282</c:v>
                </c:pt>
                <c:pt idx="8">
                  <c:v>391</c:v>
                </c:pt>
                <c:pt idx="9">
                  <c:v>542</c:v>
                </c:pt>
                <c:pt idx="10">
                  <c:v>665</c:v>
                </c:pt>
                <c:pt idx="11">
                  <c:v>890</c:v>
                </c:pt>
                <c:pt idx="12">
                  <c:v>1162</c:v>
                </c:pt>
                <c:pt idx="13">
                  <c:v>1545</c:v>
                </c:pt>
                <c:pt idx="14">
                  <c:v>1720</c:v>
                </c:pt>
                <c:pt idx="15">
                  <c:v>1681</c:v>
                </c:pt>
                <c:pt idx="16">
                  <c:v>1516</c:v>
                </c:pt>
                <c:pt idx="17">
                  <c:v>1437</c:v>
                </c:pt>
                <c:pt idx="18">
                  <c:v>1410</c:v>
                </c:pt>
                <c:pt idx="19">
                  <c:v>1407</c:v>
                </c:pt>
                <c:pt idx="20">
                  <c:v>1386</c:v>
                </c:pt>
                <c:pt idx="21">
                  <c:v>1387</c:v>
                </c:pt>
                <c:pt idx="22">
                  <c:v>1365</c:v>
                </c:pt>
                <c:pt idx="23">
                  <c:v>1265</c:v>
                </c:pt>
                <c:pt idx="24">
                  <c:v>1222</c:v>
                </c:pt>
                <c:pt idx="25">
                  <c:v>1169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0.11033701348646122"/>
          <c:w val="0.96329254727474967"/>
          <c:h val="0.67735849056603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55</c:v>
                </c:pt>
                <c:pt idx="2">
                  <c:v>83</c:v>
                </c:pt>
                <c:pt idx="3">
                  <c:v>3</c:v>
                </c:pt>
                <c:pt idx="4">
                  <c:v>37</c:v>
                </c:pt>
                <c:pt idx="5">
                  <c:v>90</c:v>
                </c:pt>
                <c:pt idx="6">
                  <c:v>20</c:v>
                </c:pt>
                <c:pt idx="7">
                  <c:v>21</c:v>
                </c:pt>
                <c:pt idx="8">
                  <c:v>37</c:v>
                </c:pt>
                <c:pt idx="9">
                  <c:v>39</c:v>
                </c:pt>
                <c:pt idx="10">
                  <c:v>151</c:v>
                </c:pt>
                <c:pt idx="11">
                  <c:v>6</c:v>
                </c:pt>
                <c:pt idx="12">
                  <c:v>10</c:v>
                </c:pt>
                <c:pt idx="13">
                  <c:v>23</c:v>
                </c:pt>
                <c:pt idx="14">
                  <c:v>11</c:v>
                </c:pt>
                <c:pt idx="15">
                  <c:v>44</c:v>
                </c:pt>
                <c:pt idx="16">
                  <c:v>33</c:v>
                </c:pt>
                <c:pt idx="17">
                  <c:v>13</c:v>
                </c:pt>
                <c:pt idx="18">
                  <c:v>37</c:v>
                </c:pt>
                <c:pt idx="19">
                  <c:v>5</c:v>
                </c:pt>
                <c:pt idx="20">
                  <c:v>19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3665791777"/>
          <c:y val="0.18320572183883813"/>
        </c:manualLayout>
      </c:layout>
      <c:overlay val="0"/>
      <c:spPr>
        <a:noFill/>
        <a:ln w="22401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904258589297958E-3"/>
          <c:y val="0"/>
          <c:w val="0.99110957414107015"/>
          <c:h val="0.76770121984179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2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78E-4AC4-84B9-788FC5608BE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78E-4AC4-84B9-788FC5608BE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58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78E-4AC4-84B9-788FC5608BE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78E-4AC4-84B9-788FC5608BEA}"/>
                </c:ext>
              </c:extLst>
            </c:dLbl>
            <c:dLbl>
              <c:idx val="4"/>
              <c:layout>
                <c:manualLayout>
                  <c:x val="1.2756626665769292E-2"/>
                  <c:y val="-2.164502533405347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78E-4AC4-84B9-788FC5608BE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78E-4AC4-84B9-788FC5608BE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D78E-4AC4-84B9-788FC5608BE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78E-4AC4-84B9-788FC5608BEA}"/>
                </c:ext>
              </c:extLst>
            </c:dLbl>
            <c:dLbl>
              <c:idx val="8"/>
              <c:layout>
                <c:manualLayout>
                  <c:x val="2.92397660818713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D78E-4AC4-84B9-788FC5608BEA}"/>
                </c:ext>
              </c:extLst>
            </c:dLbl>
            <c:dLbl>
              <c:idx val="9"/>
              <c:layout>
                <c:manualLayout>
                  <c:x val="3.1891566664424545E-3"/>
                  <c:y val="-7.9364176069795027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D78E-4AC4-84B9-788FC5608BEA}"/>
                </c:ext>
              </c:extLst>
            </c:dLbl>
            <c:numFmt formatCode="General" sourceLinked="0"/>
            <c:spPr>
              <a:noFill/>
              <a:ln w="2240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11</c:v>
                </c:pt>
                <c:pt idx="2">
                  <c:v>58</c:v>
                </c:pt>
                <c:pt idx="3">
                  <c:v>249</c:v>
                </c:pt>
                <c:pt idx="4">
                  <c:v>165</c:v>
                </c:pt>
                <c:pt idx="5">
                  <c:v>6</c:v>
                </c:pt>
                <c:pt idx="6">
                  <c:v>36</c:v>
                </c:pt>
                <c:pt idx="7">
                  <c:v>17</c:v>
                </c:pt>
                <c:pt idx="8">
                  <c:v>149</c:v>
                </c:pt>
                <c:pt idx="9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8E-4AC4-84B9-788FC5608BE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3309824"/>
        <c:axId val="33313152"/>
      </c:barChart>
      <c:catAx>
        <c:axId val="33309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5817857227306052"/>
              <c:y val="0.85119641795347667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20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3131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31315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7797552836484983E-2"/>
              <c:y val="0.38436482084690554"/>
            </c:manualLayout>
          </c:layout>
          <c:overlay val="0"/>
          <c:spPr>
            <a:noFill/>
            <a:ln w="22401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400">
            <a:noFill/>
          </a:ln>
        </c:spPr>
        <c:crossAx val="33309824"/>
        <c:crosses val="autoZero"/>
        <c:crossBetween val="between"/>
      </c:valAx>
      <c:spPr>
        <a:noFill/>
        <a:ln w="224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55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534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200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105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534</c:v>
                </c:pt>
                <c:pt idx="1">
                  <c:v>200</c:v>
                </c:pt>
                <c:pt idx="2">
                  <c:v>105</c:v>
                </c:pt>
                <c:pt idx="3">
                  <c:v>122</c:v>
                </c:pt>
                <c:pt idx="4">
                  <c:v>61</c:v>
                </c:pt>
                <c:pt idx="5">
                  <c:v>43</c:v>
                </c:pt>
                <c:pt idx="6">
                  <c:v>74</c:v>
                </c:pt>
                <c:pt idx="7">
                  <c:v>15</c:v>
                </c:pt>
                <c:pt idx="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1108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1108</c:v>
                </c:pt>
                <c:pt idx="1">
                  <c:v>59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610678531701891"/>
          <c:y val="1.9543973941368076E-2"/>
        </c:manualLayout>
      </c:layout>
      <c:overlay val="0"/>
      <c:spPr>
        <a:noFill/>
        <a:ln w="20344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2.7808676307007785E-2"/>
          <c:y val="0.12052117263843648"/>
          <c:w val="0.95884315906562845"/>
          <c:h val="0.61563517915309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0172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3.0864197530864196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46</a:t>
                    </a:r>
                  </a:p>
                </c:rich>
              </c:tx>
              <c:spPr>
                <a:noFill/>
                <a:ln w="20344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0-AA34-49A5-98DC-56B19C0AAD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71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A34-49A5-98DC-56B19C0AADA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A34-49A5-98DC-56B19C0AADA6}"/>
                </c:ext>
              </c:extLst>
            </c:dLbl>
            <c:dLbl>
              <c:idx val="3"/>
              <c:layout>
                <c:manualLayout>
                  <c:x val="1.5088645794039985E-3"/>
                  <c:y val="4.848484848484848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A34-49A5-98DC-56B19C0AADA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208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A34-49A5-98DC-56B19C0AADA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436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A34-49A5-98DC-56B19C0AADA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A34-49A5-98DC-56B19C0AADA6}"/>
                </c:ext>
              </c:extLst>
            </c:dLbl>
            <c:dLbl>
              <c:idx val="7"/>
              <c:layout>
                <c:manualLayout>
                  <c:x val="-4.5265937382119956E-3"/>
                  <c:y val="7.27272727272736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A34-49A5-98DC-56B19C0AADA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1004966290978328E-2"/>
                      <c:h val="5.756172839506171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AA34-49A5-98DC-56B19C0AADA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A34-49A5-98DC-56B19C0AADA6}"/>
                </c:ext>
              </c:extLst>
            </c:dLbl>
            <c:spPr>
              <a:noFill/>
              <a:ln w="20344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  <c:pt idx="6">
                  <c:v>VII</c:v>
                </c:pt>
                <c:pt idx="7">
                  <c:v>VIII</c:v>
                </c:pt>
                <c:pt idx="8">
                  <c:v>IX</c:v>
                </c:pt>
                <c:pt idx="9">
                  <c:v>X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47</c:v>
                </c:pt>
                <c:pt idx="1">
                  <c:v>71</c:v>
                </c:pt>
                <c:pt idx="2">
                  <c:v>128</c:v>
                </c:pt>
                <c:pt idx="3">
                  <c:v>140</c:v>
                </c:pt>
                <c:pt idx="4">
                  <c:v>208</c:v>
                </c:pt>
                <c:pt idx="5">
                  <c:v>436</c:v>
                </c:pt>
                <c:pt idx="6">
                  <c:v>57</c:v>
                </c:pt>
                <c:pt idx="7">
                  <c:v>57</c:v>
                </c:pt>
                <c:pt idx="8">
                  <c:v>7</c:v>
                </c:pt>
                <c:pt idx="9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A34-49A5-98DC-56B19C0AADA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1101312"/>
        <c:axId val="31104384"/>
      </c:barChart>
      <c:catAx>
        <c:axId val="31101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OSHA Region</a:t>
                </a:r>
              </a:p>
            </c:rich>
          </c:tx>
          <c:layout>
            <c:manualLayout>
              <c:xMode val="edge"/>
              <c:yMode val="edge"/>
              <c:x val="0.46007324527663013"/>
              <c:y val="0.85114597947983772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017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11043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1043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557285873192436E-2"/>
              <c:y val="0.37622149837133551"/>
            </c:manualLayout>
          </c:layout>
          <c:overlay val="0"/>
          <c:spPr>
            <a:noFill/>
            <a:ln w="20344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7629">
            <a:noFill/>
          </a:ln>
        </c:spPr>
        <c:crossAx val="31101312"/>
        <c:crosses val="autoZero"/>
        <c:crossBetween val="between"/>
      </c:valAx>
      <c:spPr>
        <a:noFill/>
        <a:ln w="2034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82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96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5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279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28</c:v>
                </c:pt>
                <c:pt idx="1">
                  <c:v>35</c:v>
                </c:pt>
                <c:pt idx="2">
                  <c:v>6</c:v>
                </c:pt>
                <c:pt idx="3">
                  <c:v>29</c:v>
                </c:pt>
                <c:pt idx="4">
                  <c:v>5</c:v>
                </c:pt>
                <c:pt idx="5">
                  <c:v>2</c:v>
                </c:pt>
                <c:pt idx="6">
                  <c:v>50</c:v>
                </c:pt>
                <c:pt idx="7">
                  <c:v>35</c:v>
                </c:pt>
                <c:pt idx="8">
                  <c:v>10</c:v>
                </c:pt>
                <c:pt idx="9">
                  <c:v>81</c:v>
                </c:pt>
                <c:pt idx="10">
                  <c:v>12</c:v>
                </c:pt>
                <c:pt idx="11">
                  <c:v>81</c:v>
                </c:pt>
                <c:pt idx="12">
                  <c:v>21</c:v>
                </c:pt>
                <c:pt idx="13">
                  <c:v>8</c:v>
                </c:pt>
                <c:pt idx="14">
                  <c:v>29</c:v>
                </c:pt>
                <c:pt idx="15">
                  <c:v>23</c:v>
                </c:pt>
                <c:pt idx="16">
                  <c:v>11</c:v>
                </c:pt>
                <c:pt idx="17">
                  <c:v>11</c:v>
                </c:pt>
                <c:pt idx="18">
                  <c:v>16</c:v>
                </c:pt>
                <c:pt idx="19">
                  <c:v>7</c:v>
                </c:pt>
                <c:pt idx="20">
                  <c:v>34</c:v>
                </c:pt>
                <c:pt idx="21">
                  <c:v>7</c:v>
                </c:pt>
                <c:pt idx="22">
                  <c:v>37</c:v>
                </c:pt>
                <c:pt idx="23">
                  <c:v>95</c:v>
                </c:pt>
                <c:pt idx="24">
                  <c:v>34</c:v>
                </c:pt>
                <c:pt idx="25">
                  <c:v>96</c:v>
                </c:pt>
                <c:pt idx="26">
                  <c:v>5</c:v>
                </c:pt>
                <c:pt idx="27">
                  <c:v>5</c:v>
                </c:pt>
                <c:pt idx="28">
                  <c:v>279</c:v>
                </c:pt>
                <c:pt idx="29">
                  <c:v>6</c:v>
                </c:pt>
                <c:pt idx="30">
                  <c:v>30</c:v>
                </c:pt>
                <c:pt idx="3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272</c:v>
                </c:pt>
                <c:pt idx="1">
                  <c:v>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206</c:v>
                </c:pt>
                <c:pt idx="1">
                  <c:v>47</c:v>
                </c:pt>
                <c:pt idx="2">
                  <c:v>32</c:v>
                </c:pt>
                <c:pt idx="3">
                  <c:v>46</c:v>
                </c:pt>
                <c:pt idx="4">
                  <c:v>26</c:v>
                </c:pt>
                <c:pt idx="5">
                  <c:v>45</c:v>
                </c:pt>
                <c:pt idx="6">
                  <c:v>99</c:v>
                </c:pt>
                <c:pt idx="7">
                  <c:v>31</c:v>
                </c:pt>
                <c:pt idx="8">
                  <c:v>37</c:v>
                </c:pt>
                <c:pt idx="9">
                  <c:v>32</c:v>
                </c:pt>
                <c:pt idx="10">
                  <c:v>53</c:v>
                </c:pt>
                <c:pt idx="11">
                  <c:v>30</c:v>
                </c:pt>
                <c:pt idx="12">
                  <c:v>54</c:v>
                </c:pt>
                <c:pt idx="13">
                  <c:v>68</c:v>
                </c:pt>
                <c:pt idx="14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85311904392246E-2"/>
          <c:y val="1.3543995806045785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7.2685217751800981E-3"/>
                  <c:y val="-7.5119335071350685E-3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Sheet1!$D$1:$AL$1</c:f>
              <c:strCache>
                <c:ptCount val="35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21</c:v>
                </c:pt>
                <c:pt idx="33">
                  <c:v>`22</c:v>
                </c:pt>
                <c:pt idx="34">
                  <c:v>`23</c:v>
                </c:pt>
              </c:strCache>
            </c:strRef>
          </c:cat>
          <c:val>
            <c:numRef>
              <c:f>Sheet1!$D$2:$AL$2</c:f>
              <c:numCache>
                <c:formatCode>General</c:formatCode>
                <c:ptCount val="35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Sheet1!$D$1:$AG$1</c:f>
              <c:strCache>
                <c:ptCount val="30"/>
                <c:pt idx="0">
                  <c:v>'94</c:v>
                </c:pt>
                <c:pt idx="1">
                  <c:v>'95</c:v>
                </c:pt>
                <c:pt idx="2">
                  <c:v>'96</c:v>
                </c:pt>
                <c:pt idx="3">
                  <c:v>'97</c:v>
                </c:pt>
                <c:pt idx="4">
                  <c:v>'98</c:v>
                </c:pt>
                <c:pt idx="5">
                  <c:v>'99</c:v>
                </c:pt>
                <c:pt idx="6">
                  <c:v>'00</c:v>
                </c:pt>
                <c:pt idx="7">
                  <c:v>'01</c:v>
                </c:pt>
                <c:pt idx="8">
                  <c:v>'02</c:v>
                </c:pt>
                <c:pt idx="9">
                  <c:v>'03</c:v>
                </c:pt>
                <c:pt idx="10">
                  <c:v>'04</c:v>
                </c:pt>
                <c:pt idx="11">
                  <c:v>'05</c:v>
                </c:pt>
                <c:pt idx="12">
                  <c:v>'06</c:v>
                </c:pt>
                <c:pt idx="13">
                  <c:v>'07</c:v>
                </c:pt>
                <c:pt idx="14">
                  <c:v>`08</c:v>
                </c:pt>
                <c:pt idx="15">
                  <c:v>`09</c:v>
                </c:pt>
                <c:pt idx="16">
                  <c:v>`10</c:v>
                </c:pt>
                <c:pt idx="17">
                  <c:v>`11</c:v>
                </c:pt>
                <c:pt idx="18">
                  <c:v>`12</c:v>
                </c:pt>
                <c:pt idx="19">
                  <c:v>`13</c:v>
                </c:pt>
                <c:pt idx="20">
                  <c:v>`14</c:v>
                </c:pt>
                <c:pt idx="21">
                  <c:v>`15</c:v>
                </c:pt>
                <c:pt idx="22">
                  <c:v>`16</c:v>
                </c:pt>
                <c:pt idx="23">
                  <c:v>`17</c:v>
                </c:pt>
                <c:pt idx="24">
                  <c:v>`18</c:v>
                </c:pt>
                <c:pt idx="25">
                  <c:v>`19</c:v>
                </c:pt>
                <c:pt idx="26">
                  <c:v>`20</c:v>
                </c:pt>
                <c:pt idx="27">
                  <c:v>`21</c:v>
                </c:pt>
                <c:pt idx="28">
                  <c:v>`22</c:v>
                </c:pt>
                <c:pt idx="29">
                  <c:v>`23</c:v>
                </c:pt>
              </c:strCache>
            </c:strRef>
          </c:cat>
          <c:val>
            <c:numRef>
              <c:f>Sheet1!$D$2:$AG$2</c:f>
              <c:numCache>
                <c:formatCode>General</c:formatCode>
                <c:ptCount val="30"/>
                <c:pt idx="0">
                  <c:v>12</c:v>
                </c:pt>
                <c:pt idx="1">
                  <c:v>21</c:v>
                </c:pt>
                <c:pt idx="2">
                  <c:v>35</c:v>
                </c:pt>
                <c:pt idx="3">
                  <c:v>61</c:v>
                </c:pt>
                <c:pt idx="4">
                  <c:v>89</c:v>
                </c:pt>
                <c:pt idx="5">
                  <c:v>115</c:v>
                </c:pt>
                <c:pt idx="6">
                  <c:v>149</c:v>
                </c:pt>
                <c:pt idx="7">
                  <c:v>197</c:v>
                </c:pt>
                <c:pt idx="8">
                  <c:v>249</c:v>
                </c:pt>
                <c:pt idx="9">
                  <c:v>292</c:v>
                </c:pt>
                <c:pt idx="10">
                  <c:v>333</c:v>
                </c:pt>
                <c:pt idx="11">
                  <c:v>392</c:v>
                </c:pt>
                <c:pt idx="12">
                  <c:v>469</c:v>
                </c:pt>
                <c:pt idx="13">
                  <c:v>528</c:v>
                </c:pt>
                <c:pt idx="14">
                  <c:v>592</c:v>
                </c:pt>
                <c:pt idx="15">
                  <c:v>632</c:v>
                </c:pt>
                <c:pt idx="16">
                  <c:v>720</c:v>
                </c:pt>
                <c:pt idx="17">
                  <c:v>712</c:v>
                </c:pt>
                <c:pt idx="18">
                  <c:v>735</c:v>
                </c:pt>
                <c:pt idx="19">
                  <c:v>743</c:v>
                </c:pt>
                <c:pt idx="20">
                  <c:v>766</c:v>
                </c:pt>
                <c:pt idx="21">
                  <c:v>774</c:v>
                </c:pt>
                <c:pt idx="22">
                  <c:v>793</c:v>
                </c:pt>
                <c:pt idx="23">
                  <c:v>805</c:v>
                </c:pt>
                <c:pt idx="24">
                  <c:v>739</c:v>
                </c:pt>
                <c:pt idx="25">
                  <c:v>755</c:v>
                </c:pt>
                <c:pt idx="26">
                  <c:v>772</c:v>
                </c:pt>
                <c:pt idx="27">
                  <c:v>774</c:v>
                </c:pt>
                <c:pt idx="28">
                  <c:v>766</c:v>
                </c:pt>
                <c:pt idx="29">
                  <c:v>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 dirty="0"/>
              <a:t>December 2023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749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11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= 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E20495-2776-46E7-9043-80E2F62F53A3}" type="slidenum">
              <a:rPr lang="en-US" sz="1200" smtClean="0"/>
              <a:pPr/>
              <a:t>12</a:t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State Plan States Only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58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165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17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53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12/31/23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12/31/23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= 534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200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105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12/31/23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59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1108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59DD88-129A-4BF9-B2DF-15ECF45E38C1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by Region – Federal Only - as of 12/31/23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 Regions – I, II, III, IV, V, VI, VII, VIII, IX, X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Values:5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OSHA Region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 = 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III = 128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IV = 140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 = 208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 = 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 = 57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VIII = 57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IX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X = 18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12/31/23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28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= 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= 50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= 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= 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= 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= 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= 95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= 34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= 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= 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15	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206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53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48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12/31/2023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December 2023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425540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1430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72550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3575" y="565150"/>
            <a:ext cx="7772400" cy="1143000"/>
          </a:xfrm>
        </p:spPr>
        <p:txBody>
          <a:bodyPr/>
          <a:lstStyle/>
          <a:p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 Only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endParaRPr lang="en-US" dirty="0"/>
          </a:p>
        </p:txBody>
      </p:sp>
      <p:graphicFrame>
        <p:nvGraphicFramePr>
          <p:cNvPr id="10" name="Object 6" title="VPP Sites By Region State Plan States Onl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458540"/>
              </p:ext>
            </p:extLst>
          </p:nvPr>
        </p:nvGraphicFramePr>
        <p:xfrm>
          <a:off x="533400" y="1308100"/>
          <a:ext cx="84582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029200" y="6388100"/>
            <a:ext cx="411480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latin typeface="+mj-lt"/>
              </a:rPr>
              <a:t>Source:  OSHA, Office of Partnerships &amp; Recognition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12/31/23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437164"/>
              </p:ext>
            </p:extLst>
          </p:nvPr>
        </p:nvGraphicFramePr>
        <p:xfrm>
          <a:off x="914400" y="1143001"/>
          <a:ext cx="7239000" cy="4189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69767369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297401"/>
              </p:ext>
            </p:extLst>
          </p:nvPr>
        </p:nvGraphicFramePr>
        <p:xfrm>
          <a:off x="679450" y="1524000"/>
          <a:ext cx="7785100" cy="442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54101"/>
            <a:ext cx="7705725" cy="228599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By Region</a:t>
            </a: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br>
              <a:rPr lang="en-US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3" title="VPP Sites By Region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210641"/>
              </p:ext>
            </p:extLst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800600" y="6375301"/>
            <a:ext cx="423955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Constantia" panose="02030602050306030303" pitchFamily="18" charset="0"/>
              </a:rPr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5342029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99418" y="933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3841895659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029013852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108464"/>
              </p:ext>
            </p:extLst>
          </p:nvPr>
        </p:nvGraphicFramePr>
        <p:xfrm>
          <a:off x="-465932" y="989012"/>
          <a:ext cx="9609932" cy="507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12/31/2023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6FD54091677459ACAA69B01436A7A" ma:contentTypeVersion="11" ma:contentTypeDescription="Create a new document." ma:contentTypeScope="" ma:versionID="b4a4db1d129510395a8d43f3326ae325">
  <xsd:schema xmlns:xsd="http://www.w3.org/2001/XMLSchema" xmlns:xs="http://www.w3.org/2001/XMLSchema" xmlns:p="http://schemas.microsoft.com/office/2006/metadata/properties" xmlns:ns3="a3cec0bd-75d7-44ab-a99f-352d066a136c" xmlns:ns4="8c12e1ae-25c2-431f-a248-2b7940ac2556" targetNamespace="http://schemas.microsoft.com/office/2006/metadata/properties" ma:root="true" ma:fieldsID="83797976c69c0878a016a5be34b9e5ce" ns3:_="" ns4:_="">
    <xsd:import namespace="a3cec0bd-75d7-44ab-a99f-352d066a136c"/>
    <xsd:import namespace="8c12e1ae-25c2-431f-a248-2b7940ac255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ec0bd-75d7-44ab-a99f-352d066a13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2e1ae-25c2-431f-a248-2b7940ac255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73F73E-381E-4A31-A4A7-F3C3A7E6FCC1}">
  <ds:schemaRefs>
    <ds:schemaRef ds:uri="http://purl.org/dc/elements/1.1/"/>
    <ds:schemaRef ds:uri="http://purl.org/dc/dcmitype/"/>
    <ds:schemaRef ds:uri="a3cec0bd-75d7-44ab-a99f-352d066a136c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8c12e1ae-25c2-431f-a248-2b7940ac2556"/>
  </ds:schemaRefs>
</ds:datastoreItem>
</file>

<file path=customXml/itemProps3.xml><?xml version="1.0" encoding="utf-8"?>
<ds:datastoreItem xmlns:ds="http://schemas.openxmlformats.org/officeDocument/2006/customXml" ds:itemID="{E55D3763-3859-4C06-A205-E3E9D1560E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cec0bd-75d7-44ab-a99f-352d066a136c"/>
    <ds:schemaRef ds:uri="8c12e1ae-25c2-431f-a248-2b7940ac25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51893</TotalTime>
  <Words>1770</Words>
  <Application>Microsoft Office PowerPoint</Application>
  <PresentationFormat>On-screen Show (4:3)</PresentationFormat>
  <Paragraphs>465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12/31/23</vt:lpstr>
      <vt:lpstr>Size Of VPP Sites Number of Sites by Employment (Federal Only)</vt:lpstr>
      <vt:lpstr>Current VPP Participants Federal Only</vt:lpstr>
      <vt:lpstr>VPP Sites By Region Federal Only As of 12/31/2023   </vt:lpstr>
      <vt:lpstr>Distribution Of VPP Sites By State Federal Only As of 12/31/2023</vt:lpstr>
      <vt:lpstr>Union &amp; Non-Union VPP Sites Federal Only As of 12/31/2023</vt:lpstr>
      <vt:lpstr>Top 15 Industries In The VPP</vt:lpstr>
      <vt:lpstr>Growth of VPP Federal &amp; State</vt:lpstr>
      <vt:lpstr>Growth of VPP State Plan States</vt:lpstr>
      <vt:lpstr>VPP Sites In State Plan States  With VPP Programs As of 12/31/2023  </vt:lpstr>
      <vt:lpstr>VPP Sites By Region State Plan States Only  As of 12/31/2023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2915</cp:revision>
  <cp:lastPrinted>2018-06-04T19:05:46Z</cp:lastPrinted>
  <dcterms:created xsi:type="dcterms:W3CDTF">1999-07-07T19:51:16Z</dcterms:created>
  <dcterms:modified xsi:type="dcterms:W3CDTF">2024-01-22T14:27:46Z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0x010100B936FD54091677459ACAA69B01436A7A</vt:lpwstr>
  </property>
</Properties>
</file>