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8" r:id="rId3"/>
  </p:sldMasterIdLst>
  <p:notesMasterIdLst>
    <p:notesMasterId r:id="rId29"/>
  </p:notesMasterIdLst>
  <p:sldIdLst>
    <p:sldId id="292" r:id="rId4"/>
    <p:sldId id="258" r:id="rId5"/>
    <p:sldId id="293" r:id="rId6"/>
    <p:sldId id="27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75" r:id="rId17"/>
    <p:sldId id="303" r:id="rId18"/>
    <p:sldId id="277" r:id="rId19"/>
    <p:sldId id="304" r:id="rId20"/>
    <p:sldId id="305" r:id="rId21"/>
    <p:sldId id="306" r:id="rId22"/>
    <p:sldId id="307" r:id="rId23"/>
    <p:sldId id="308" r:id="rId24"/>
    <p:sldId id="284" r:id="rId25"/>
    <p:sldId id="309" r:id="rId26"/>
    <p:sldId id="289" r:id="rId27"/>
    <p:sldId id="25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058" autoAdjust="0"/>
  </p:normalViewPr>
  <p:slideViewPr>
    <p:cSldViewPr>
      <p:cViewPr varScale="1">
        <p:scale>
          <a:sx n="57" d="100"/>
          <a:sy n="57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D03F10-184D-4D0C-BBC1-7629C6A97399}" type="datetimeFigureOut">
              <a:rPr lang="en-US"/>
              <a:pPr>
                <a:defRPr/>
              </a:pPr>
              <a:t>8/24/2018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C4709E9-EABE-444A-B1D7-C1CD7D1D3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34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709E9-EABE-444A-B1D7-C1CD7D1D30F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355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257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300" indent="-22542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38" indent="-22542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3588" indent="-22542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79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51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23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67D5105-77A1-472A-A01E-3BD002B184C2}" type="slidenum">
              <a:rPr lang="en-US" altLang="en-US" sz="1100">
                <a:latin typeface="Arial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z="11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257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300" indent="-22542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38" indent="-22542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3588" indent="-22542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79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51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23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C5C048F-05AD-40FC-BBF5-23D61D1B49B2}" type="slidenum">
              <a:rPr lang="en-US" altLang="en-US" sz="1100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z="11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5F8DEA-3559-4A00-B242-06636809A904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A2E3A7-7933-4F56-B0E7-A575397963EF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257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300" indent="-22542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38" indent="-22542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3588" indent="-22542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79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51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23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98F0F59-3CB1-4502-B1FB-FF0F14E3CAA4}" type="slidenum">
              <a:rPr lang="en-US" altLang="en-US" sz="1100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z="11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76CDC59-821B-4B68-8BC2-211273E88C5A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ACF764-A140-4BC0-BCF3-872C45A93B72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3425" indent="-28257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0300" indent="-22542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2738" indent="-22542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3588" indent="-225425" defTabSz="863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79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51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2388" indent="-225425" defTabSz="863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756BD1E-89C1-4522-8D21-0495F085A826}" type="slidenum">
              <a:rPr lang="en-US" altLang="en-US" sz="1100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z="1100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1ED90-569C-42A0-8D60-C62A9E274ED0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9664D3-F851-4E95-9192-6BFF418E0E59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4F8B8C-1236-471E-A0DD-3F19450172C7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3FC6B9-9189-485B-9140-F5B145D36413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05B9A3-29B0-4B76-8575-479A4239B728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3B31AE-9BA4-4B5F-84EC-ED7CF0B643E4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7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5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3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95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29088"/>
            <a:ext cx="4038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29088"/>
            <a:ext cx="4038600" cy="199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34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27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7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01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4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48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0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35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65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01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5588" cy="685958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 flipV="1">
            <a:off x="0" y="6705600"/>
            <a:ext cx="9144000" cy="36513"/>
          </a:xfrm>
          <a:prstGeom prst="rect">
            <a:avLst/>
          </a:prstGeom>
          <a:solidFill>
            <a:srgbClr val="FFB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 flipV="1">
            <a:off x="0" y="-114300"/>
            <a:ext cx="9144000" cy="555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32" name="Picture 22" descr="OSHA_LOGORGB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91200"/>
            <a:ext cx="1905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30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4648200" y="4953000"/>
            <a:ext cx="40655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FFFFFF"/>
                </a:solidFill>
                <a:latin typeface="Calibri" pitchFamily="34" charset="0"/>
              </a:rPr>
              <a:t>So You Want to be a Special Government Employee (SGE)?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Calibri" pitchFamily="34" charset="0"/>
              </a:rPr>
              <a:t>So You Want to be a Special Government Employee (SGE)?</a:t>
            </a:r>
            <a:br>
              <a:rPr lang="en-US" altLang="en-US" dirty="0">
                <a:solidFill>
                  <a:srgbClr val="FFFFFF"/>
                </a:solidFill>
                <a:latin typeface="Calibri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Application Documents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Eligibility Information Sheet</a:t>
            </a:r>
          </a:p>
          <a:p>
            <a:pPr lvl="1"/>
            <a:r>
              <a:rPr lang="en-US" altLang="en-US" sz="2100" smtClean="0"/>
              <a:t>Safety and Health experience </a:t>
            </a:r>
          </a:p>
          <a:p>
            <a:pPr lvl="1"/>
            <a:r>
              <a:rPr lang="en-US" altLang="en-US" sz="2100" smtClean="0"/>
              <a:t>Manager signature </a:t>
            </a:r>
          </a:p>
          <a:p>
            <a:r>
              <a:rPr lang="en-US" altLang="en-US" smtClean="0"/>
              <a:t>One of the two: </a:t>
            </a:r>
          </a:p>
          <a:p>
            <a:pPr lvl="1"/>
            <a:r>
              <a:rPr lang="en-US" altLang="en-US" sz="2100" smtClean="0"/>
              <a:t>Application for Federal Employment (OF-612), or </a:t>
            </a:r>
          </a:p>
          <a:p>
            <a:pPr lvl="1"/>
            <a:r>
              <a:rPr lang="en-US" altLang="en-US" sz="2100" smtClean="0"/>
              <a:t>Current Resume</a:t>
            </a:r>
          </a:p>
          <a:p>
            <a:r>
              <a:rPr lang="en-US" altLang="en-US" smtClean="0"/>
              <a:t>Confidential Financial Disclosure Report (OGE Form 450)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OSHA SGE Training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Required before officially becoming an OSHA SGE</a:t>
            </a:r>
          </a:p>
          <a:p>
            <a:r>
              <a:rPr lang="en-US" altLang="en-US" sz="2400" smtClean="0"/>
              <a:t>At VPP sites offered several times a year</a:t>
            </a:r>
          </a:p>
          <a:p>
            <a:r>
              <a:rPr lang="en-US" altLang="en-US" sz="2400" smtClean="0"/>
              <a:t>Free of charge and all training materials are provided except: </a:t>
            </a:r>
          </a:p>
          <a:p>
            <a:pPr lvl="1"/>
            <a:r>
              <a:rPr lang="en-US" altLang="en-US" sz="2400" smtClean="0"/>
              <a:t>Lodging</a:t>
            </a:r>
          </a:p>
          <a:p>
            <a:pPr lvl="1"/>
            <a:r>
              <a:rPr lang="en-US" altLang="en-US" sz="2400" smtClean="0"/>
              <a:t>Transportation</a:t>
            </a:r>
          </a:p>
          <a:p>
            <a:pPr lvl="1"/>
            <a:r>
              <a:rPr lang="en-US" altLang="en-US" sz="2400" smtClean="0"/>
              <a:t>Meals</a:t>
            </a:r>
          </a:p>
          <a:p>
            <a:r>
              <a:rPr lang="en-US" altLang="en-US" sz="2400" smtClean="0"/>
              <a:t>Conducted by OSHA and experienced SGEs</a:t>
            </a:r>
          </a:p>
          <a:p>
            <a:r>
              <a:rPr lang="en-US" altLang="en-US" sz="2400" smtClean="0"/>
              <a:t>Three full days (Tuesday – Thursday)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OSHA SGE Training: Day One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VPP policies and procedures</a:t>
            </a:r>
          </a:p>
          <a:p>
            <a:r>
              <a:rPr lang="en-US" altLang="en-US" smtClean="0"/>
              <a:t>VPP Application requirements</a:t>
            </a:r>
          </a:p>
          <a:p>
            <a:r>
              <a:rPr lang="en-US" altLang="en-US" smtClean="0"/>
              <a:t>General requirements for VPP participation</a:t>
            </a:r>
          </a:p>
          <a:p>
            <a:pPr lvl="1"/>
            <a:r>
              <a:rPr lang="en-US" altLang="en-US" smtClean="0"/>
              <a:t>Different types of “on-sites”</a:t>
            </a:r>
          </a:p>
          <a:p>
            <a:pPr lvl="1"/>
            <a:r>
              <a:rPr lang="en-US" altLang="en-US" smtClean="0"/>
              <a:t>On-site procedures</a:t>
            </a:r>
          </a:p>
          <a:p>
            <a:pPr lvl="1"/>
            <a:r>
              <a:rPr lang="en-US" altLang="en-US" smtClean="0"/>
              <a:t>Evaluation techniques 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OSHA SGE Training: Day Two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smtClean="0"/>
              <a:t>In depth training on the four VPP elements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/>
              <a:t>How SGE participation in on-sites is coordinated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/>
              <a:t>Writing reports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title="SGE Cou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295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SGE Course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OSHA SGE Training: Day Three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smtClean="0"/>
              <a:t>Report writing continued 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/>
              <a:t>Reaching team consensus with the team leader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/>
              <a:t>Making recommendations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/>
              <a:t>Closing comments/evaluations</a:t>
            </a:r>
          </a:p>
          <a:p>
            <a:pPr>
              <a:lnSpc>
                <a:spcPct val="150000"/>
              </a:lnSpc>
            </a:pPr>
            <a:endParaRPr lang="en-US" alt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i="1" smtClean="0"/>
              <a:t>Congratulations</a:t>
            </a:r>
            <a:br>
              <a:rPr lang="en-US" altLang="en-US" sz="3200" i="1" smtClean="0"/>
            </a:br>
            <a:r>
              <a:rPr lang="en-US" altLang="en-US" sz="3200" i="1" smtClean="0"/>
              <a:t>You’re now an SGE!</a:t>
            </a:r>
          </a:p>
        </p:txBody>
      </p:sp>
      <p:pic>
        <p:nvPicPr>
          <p:cNvPr id="27651" name="Picture 2" title="Curtis Lumber SGE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524000"/>
            <a:ext cx="538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1866900" y="5638800"/>
            <a:ext cx="525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Curtis Lumber SGE Training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Ballston Spa, 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April 2018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Becoming an Official OSHA SGE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28650" y="1593850"/>
            <a:ext cx="7886700" cy="1220788"/>
          </a:xfrm>
        </p:spPr>
        <p:txBody>
          <a:bodyPr/>
          <a:lstStyle/>
          <a:p>
            <a:r>
              <a:rPr lang="en-US" altLang="en-US" smtClean="0"/>
              <a:t>Sworn into government service with the same oath as Federal Employees</a:t>
            </a:r>
          </a:p>
          <a:p>
            <a:r>
              <a:rPr lang="en-US" altLang="en-US" smtClean="0"/>
              <a:t>Three-year term of service</a:t>
            </a:r>
          </a:p>
        </p:txBody>
      </p:sp>
      <p:pic>
        <p:nvPicPr>
          <p:cNvPr id="29700" name="Picture 2" descr="C:\Users\Whymes\AppData\Local\Microsoft\Windows\Temporary Internet Files\Content.Outlook\F1YQN9LM\IMG_0019.jpg" title="Mckee Foods SGE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700463"/>
            <a:ext cx="36861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68875" y="4213225"/>
            <a:ext cx="24003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350"/>
              <a:t>McKee Foods SGE Training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350"/>
              <a:t>Gentry, AR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350"/>
              <a:t>July 2015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What’s Next: How do I volunteer for a VPP On-site Team?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19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smtClean="0"/>
              <a:t>Name is added to the SGE email address list</a:t>
            </a:r>
          </a:p>
          <a:p>
            <a:pPr>
              <a:lnSpc>
                <a:spcPct val="150000"/>
              </a:lnSpc>
            </a:pPr>
            <a:r>
              <a:rPr lang="en-US" altLang="en-US" sz="2400" smtClean="0"/>
              <a:t>All OSHA Regions have access to this list</a:t>
            </a:r>
          </a:p>
          <a:p>
            <a:pPr>
              <a:lnSpc>
                <a:spcPct val="150000"/>
              </a:lnSpc>
            </a:pPr>
            <a:r>
              <a:rPr lang="en-US" altLang="en-US" sz="2400" smtClean="0"/>
              <a:t>OSHA Regional VPP Manager or the team leader for an on-site will ask for volunteers via email </a:t>
            </a:r>
          </a:p>
          <a:p>
            <a:pPr>
              <a:lnSpc>
                <a:spcPct val="150000"/>
              </a:lnSpc>
            </a:pPr>
            <a:r>
              <a:rPr lang="en-US" altLang="en-US" sz="2400" smtClean="0"/>
              <a:t>Reply only if you are available to participate in the on-site</a:t>
            </a:r>
          </a:p>
          <a:p>
            <a:pPr>
              <a:lnSpc>
                <a:spcPct val="150000"/>
              </a:lnSpc>
            </a:pPr>
            <a:r>
              <a:rPr lang="en-US" altLang="en-US" sz="2400" smtClean="0"/>
              <a:t>Or: Check out the available opportunities on the SGE webpage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OSHA SGE Renewal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smtClean="0"/>
              <a:t>Actively involved in VPP during the three-year term of service</a:t>
            </a:r>
          </a:p>
          <a:p>
            <a:pPr>
              <a:lnSpc>
                <a:spcPct val="150000"/>
              </a:lnSpc>
            </a:pPr>
            <a:r>
              <a:rPr lang="en-US" altLang="en-US" sz="2400" smtClean="0"/>
              <a:t>Performed a minimum of three qualifying activities</a:t>
            </a:r>
          </a:p>
          <a:p>
            <a:pPr>
              <a:lnSpc>
                <a:spcPct val="150000"/>
              </a:lnSpc>
            </a:pPr>
            <a:r>
              <a:rPr lang="en-US" altLang="en-US" sz="2400" smtClean="0"/>
              <a:t>Participated in at least one VPP on-site evaluation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OSHA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4" descr="FLAG+LOGO_B_150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60325"/>
            <a:ext cx="99822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OSHA SGE: A Unique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en-US" dirty="0" smtClean="0"/>
              <a:t>Professional development while working with OSHA federal employees</a:t>
            </a:r>
            <a:endParaRPr lang="en-US" altLang="en-US" dirty="0"/>
          </a:p>
          <a:p>
            <a:pPr>
              <a:lnSpc>
                <a:spcPct val="200000"/>
              </a:lnSpc>
              <a:defRPr/>
            </a:pPr>
            <a:r>
              <a:rPr lang="en-US" altLang="en-US" dirty="0"/>
              <a:t>Meet &amp; network with other safety &amp; health professionals</a:t>
            </a:r>
          </a:p>
          <a:p>
            <a:pPr>
              <a:lnSpc>
                <a:spcPct val="200000"/>
              </a:lnSpc>
              <a:defRPr/>
            </a:pPr>
            <a:r>
              <a:rPr lang="en-US" altLang="en-US" dirty="0" smtClean="0"/>
              <a:t>Inspiration from seeing other VPP safety programs</a:t>
            </a:r>
          </a:p>
          <a:p>
            <a:pPr>
              <a:lnSpc>
                <a:spcPct val="200000"/>
              </a:lnSpc>
              <a:defRPr/>
            </a:pPr>
            <a:r>
              <a:rPr lang="en-US" altLang="en-US" dirty="0" smtClean="0"/>
              <a:t>Earn </a:t>
            </a:r>
            <a:r>
              <a:rPr lang="en-US" altLang="en-US" dirty="0"/>
              <a:t>CSP and CIH certification points</a:t>
            </a:r>
          </a:p>
          <a:p>
            <a:pPr>
              <a:lnSpc>
                <a:spcPct val="200000"/>
              </a:lnSpc>
              <a:defRPr/>
            </a:pPr>
            <a:r>
              <a:rPr lang="en-US" altLang="en-US" dirty="0"/>
              <a:t>Free training courses </a:t>
            </a:r>
            <a:r>
              <a:rPr lang="en-US" altLang="en-US" dirty="0" smtClean="0"/>
              <a:t>at OTI after first on-site</a:t>
            </a:r>
            <a:endParaRPr lang="en-US" altLang="en-US" dirty="0"/>
          </a:p>
          <a:p>
            <a:pPr marL="0" indent="0">
              <a:lnSpc>
                <a:spcPct val="200000"/>
              </a:lnSpc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OSHA Values SGEs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sz="2400" smtClean="0"/>
              <a:t>Brings diversified expertise to OSHA </a:t>
            </a:r>
          </a:p>
          <a:p>
            <a:pPr>
              <a:lnSpc>
                <a:spcPct val="200000"/>
              </a:lnSpc>
            </a:pPr>
            <a:r>
              <a:rPr lang="en-US" altLang="en-US" sz="2400" smtClean="0"/>
              <a:t>Adds an industry perspective to the VPP On-site Team</a:t>
            </a:r>
          </a:p>
          <a:p>
            <a:pPr>
              <a:lnSpc>
                <a:spcPct val="200000"/>
              </a:lnSpc>
            </a:pPr>
            <a:r>
              <a:rPr lang="en-US" altLang="en-US" sz="2400" smtClean="0"/>
              <a:t>Serves a critical role for VPP growth and expansion</a:t>
            </a:r>
          </a:p>
          <a:p>
            <a:pPr>
              <a:lnSpc>
                <a:spcPct val="200000"/>
              </a:lnSpc>
            </a:pPr>
            <a:r>
              <a:rPr lang="en-US" altLang="en-US" sz="2400" smtClean="0"/>
              <a:t>Represents VPP to potential future participants</a:t>
            </a:r>
          </a:p>
          <a:p>
            <a:pPr>
              <a:lnSpc>
                <a:spcPct val="200000"/>
              </a:lnSpc>
            </a:pPr>
            <a:endParaRPr lang="en-US" altLang="en-US" sz="2400" smtClean="0"/>
          </a:p>
          <a:p>
            <a:pPr>
              <a:lnSpc>
                <a:spcPct val="200000"/>
              </a:lnSpc>
            </a:pPr>
            <a:endParaRPr lang="en-US" altLang="en-US" sz="24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010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SGE Webpage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4375" y="1371600"/>
            <a:ext cx="7848600" cy="2438400"/>
          </a:xfrm>
        </p:spPr>
        <p:txBody>
          <a:bodyPr/>
          <a:lstStyle/>
          <a:p>
            <a:pPr eaLnBrk="1" hangingPunct="1"/>
            <a:r>
              <a:rPr lang="en-US" altLang="en-US" smtClean="0"/>
              <a:t>How to Get Involved</a:t>
            </a:r>
          </a:p>
          <a:p>
            <a:pPr eaLnBrk="1" hangingPunct="1"/>
            <a:r>
              <a:rPr lang="en-US" altLang="en-US" smtClean="0"/>
              <a:t>SGE Information and Data</a:t>
            </a:r>
          </a:p>
          <a:p>
            <a:pPr eaLnBrk="1" hangingPunct="1"/>
            <a:r>
              <a:rPr lang="en-US" altLang="en-US" smtClean="0"/>
              <a:t>SGE Training Schedule </a:t>
            </a:r>
          </a:p>
          <a:p>
            <a:pPr eaLnBrk="1" hangingPunct="1"/>
            <a:r>
              <a:rPr lang="en-US" altLang="en-US" smtClean="0"/>
              <a:t>List of VPP Evaluations by Region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6868" name="Picture 5" title="Special Government Employee Program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12437" r="56334" b="19176"/>
          <a:stretch>
            <a:fillRect/>
          </a:stretch>
        </p:blipFill>
        <p:spPr bwMode="auto">
          <a:xfrm>
            <a:off x="1295400" y="3663950"/>
            <a:ext cx="44196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OSHA SGE Program 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 smtClean="0"/>
              <a:t>U.S</a:t>
            </a:r>
            <a:r>
              <a:rPr lang="en-US" altLang="en-US" dirty="0"/>
              <a:t>. Department of Labor </a:t>
            </a:r>
            <a:r>
              <a:rPr lang="en-US" altLang="en-US" dirty="0" smtClean="0"/>
              <a:t>– OSHA</a:t>
            </a:r>
          </a:p>
          <a:p>
            <a:pPr marL="0" indent="0">
              <a:buFontTx/>
              <a:buNone/>
              <a:defRPr/>
            </a:pPr>
            <a:r>
              <a:rPr lang="en-US" altLang="en-US" dirty="0" smtClean="0"/>
              <a:t>200 </a:t>
            </a:r>
            <a:r>
              <a:rPr lang="en-US" altLang="en-US" dirty="0"/>
              <a:t>Constitution Ave, NW  Rm # </a:t>
            </a:r>
            <a:r>
              <a:rPr lang="en-US" altLang="en-US" dirty="0" smtClean="0"/>
              <a:t>N-3700</a:t>
            </a:r>
          </a:p>
          <a:p>
            <a:pPr marL="0" indent="0">
              <a:buFontTx/>
              <a:buNone/>
              <a:defRPr/>
            </a:pPr>
            <a:r>
              <a:rPr lang="en-US" altLang="en-US" dirty="0" smtClean="0"/>
              <a:t>Washington </a:t>
            </a:r>
            <a:r>
              <a:rPr lang="en-US" altLang="en-US" dirty="0"/>
              <a:t>DC </a:t>
            </a:r>
            <a:r>
              <a:rPr lang="en-US" altLang="en-US" dirty="0" smtClean="0"/>
              <a:t>20210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dirty="0" smtClean="0"/>
              <a:t>202-693-2213 </a:t>
            </a:r>
          </a:p>
          <a:p>
            <a:pPr marL="0" indent="0">
              <a:buFontTx/>
              <a:buNone/>
              <a:defRPr/>
            </a:pPr>
            <a:r>
              <a:rPr lang="en-US" altLang="en-US" dirty="0" smtClean="0"/>
              <a:t>SGECoordinator@dol.gov</a:t>
            </a:r>
            <a:endParaRPr lang="en-US" alt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3" descr="question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685800"/>
            <a:ext cx="3733800" cy="4778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OSHA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4" name="Picture 4" descr="FLAG+LOGO_B_150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57150"/>
            <a:ext cx="9982200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Special Government Employee (SGE) role in the Federal Government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Qualifications 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Application process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Special training provided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Benefits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Questions &amp; Answers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title="SGE course in Biloxi, MS (June, 2018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80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752600" y="5943600"/>
            <a:ext cx="424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SGE course in Biloxi, MS (June, 2018)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SGE Course</a:t>
            </a: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SGEs in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Created by statue in 1962 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An officer or employee retained, appointed, or employed by the government 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Perform temporary duties, with or without compensation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No more than 130 days during any period of 365 consecutive days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Bring outside expertise to the government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Alleviates concern about conflicts of interest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Any government agency may use SGEs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OSHA SGE History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505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smtClean="0"/>
              <a:t>Early 1990s: OSHA saw an opportunity to use SGEs for VPP 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/>
              <a:t>1990 – 1994: VPPPA assisted in developing SGEs</a:t>
            </a:r>
          </a:p>
          <a:p>
            <a:pPr>
              <a:lnSpc>
                <a:spcPct val="150000"/>
              </a:lnSpc>
            </a:pPr>
            <a:r>
              <a:rPr lang="en-US" altLang="en-US" sz="2800" smtClean="0"/>
              <a:t>1994: SGEs officially used for VPP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04800" y="5287963"/>
            <a:ext cx="647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As of 2018, there are 1,500 active OSHA SGEs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93% of VPP On-site Evaluation Teams in Fiscal Year 2017 had at least one OSHA SGE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OSHA VPP SGE Qualifications for CIHs/CSPs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2 + years experience with occupational safety and health 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Safety and health activities equate to at least 50 percent of daily work duties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Connection to an active OSHA VPP site as an employee: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At an active VPP site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At a corporate office with direct oversight of at least one VPP site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Of a non-VPP site previously employed at a VPP site within the same corporation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OSHA VPP SGE Qualifications w/o certification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192405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FontTx/>
              <a:buNone/>
              <a:defRPr/>
            </a:pPr>
            <a:r>
              <a:rPr lang="en-US" dirty="0" smtClean="0"/>
              <a:t>You do not need a CIH or CSP to be an OSHA SGE if you: 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endParaRPr lang="en-US" dirty="0" smtClean="0"/>
          </a:p>
          <a:p>
            <a:pPr marL="342900" lvl="1" indent="0" algn="ctr">
              <a:lnSpc>
                <a:spcPct val="120000"/>
              </a:lnSpc>
              <a:buFontTx/>
              <a:buNone/>
              <a:defRPr/>
            </a:pPr>
            <a:r>
              <a:rPr lang="en-US" sz="2900" dirty="0" smtClean="0"/>
              <a:t>Are a </a:t>
            </a:r>
            <a:r>
              <a:rPr lang="en-US" sz="2900" b="1" dirty="0" smtClean="0"/>
              <a:t>current employee at a VPP site </a:t>
            </a:r>
            <a:r>
              <a:rPr lang="en-US" sz="2900" dirty="0" smtClean="0"/>
              <a:t>and have worked there for at least </a:t>
            </a:r>
            <a:r>
              <a:rPr lang="en-US" sz="2900" b="1" dirty="0" smtClean="0"/>
              <a:t>two years</a:t>
            </a:r>
          </a:p>
          <a:p>
            <a:pPr marL="342900" lvl="1" indent="0" algn="ctr">
              <a:lnSpc>
                <a:spcPct val="120000"/>
              </a:lnSpc>
              <a:buFontTx/>
              <a:buNone/>
              <a:defRPr/>
            </a:pPr>
            <a:r>
              <a:rPr lang="en-US" sz="2900" dirty="0" smtClean="0"/>
              <a:t>and</a:t>
            </a:r>
          </a:p>
          <a:p>
            <a:pPr marL="342900" lvl="1" indent="0" algn="ctr">
              <a:lnSpc>
                <a:spcPct val="120000"/>
              </a:lnSpc>
              <a:buFontTx/>
              <a:buNone/>
              <a:defRPr/>
            </a:pPr>
            <a:r>
              <a:rPr lang="en-US" sz="2900" b="1" dirty="0" smtClean="0"/>
              <a:t>Have experience </a:t>
            </a:r>
            <a:r>
              <a:rPr lang="en-US" sz="2900" dirty="0" smtClean="0"/>
              <a:t>in at least </a:t>
            </a:r>
            <a:r>
              <a:rPr lang="en-US" sz="2900" b="1" dirty="0" smtClean="0"/>
              <a:t>three</a:t>
            </a:r>
            <a:r>
              <a:rPr lang="en-US" sz="2900" dirty="0" smtClean="0"/>
              <a:t> of the following nine activities: </a:t>
            </a:r>
          </a:p>
          <a:p>
            <a:pPr marL="685800" lvl="2" indent="0">
              <a:lnSpc>
                <a:spcPct val="120000"/>
              </a:lnSpc>
              <a:buFontTx/>
              <a:buNone/>
              <a:defRPr/>
            </a:pPr>
            <a:endParaRPr lang="en-US" dirty="0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04800" y="3886200"/>
            <a:ext cx="42672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1800"/>
              <a:t>Chair S&amp;H Committee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1800"/>
              <a:t>Accident/Incident Coordinator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1800"/>
              <a:t>Lead Inspection Team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1800"/>
              <a:t>Perform Hazard Analyses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1800"/>
              <a:t>Conduct S&amp;H Training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038600" y="3956050"/>
            <a:ext cx="4876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1800"/>
              <a:t>Active Member of Prep Team for VPP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1800"/>
              <a:t>Active Employee Participation in VPP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1800"/>
              <a:t>Coordinate Hazard Abatement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en-US" sz="1800"/>
              <a:t>Knowledge of S&amp;H Management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Applications accepted four times per year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January 15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April 15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July 15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October 15</a:t>
            </a:r>
          </a:p>
          <a:p>
            <a:pPr>
              <a:lnSpc>
                <a:spcPct val="150000"/>
              </a:lnSpc>
              <a:defRPr/>
            </a:pPr>
            <a:r>
              <a:rPr lang="en-US" dirty="0" smtClean="0"/>
              <a:t>Applications are available on the OSHA SGE webpage: h</a:t>
            </a:r>
            <a:r>
              <a:rPr lang="en-US" altLang="en-US" dirty="0" smtClean="0"/>
              <a:t>ttp://www.osha.gov/dcsp/vpp/sge.html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792</Words>
  <Application>Microsoft Office PowerPoint</Application>
  <PresentationFormat>On-screen Show (4:3)</PresentationFormat>
  <Paragraphs>150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Design</vt:lpstr>
      <vt:lpstr>1_Custom Design</vt:lpstr>
      <vt:lpstr>2_Custom Design</vt:lpstr>
      <vt:lpstr>So You Want to be a Special Government Employee (SGE)? </vt:lpstr>
      <vt:lpstr>OSHA</vt:lpstr>
      <vt:lpstr>Overview </vt:lpstr>
      <vt:lpstr>SGE Course</vt:lpstr>
      <vt:lpstr>SGEs in Government</vt:lpstr>
      <vt:lpstr>OSHA SGE History</vt:lpstr>
      <vt:lpstr>OSHA VPP SGE Qualifications for CIHs/CSPs </vt:lpstr>
      <vt:lpstr>OSHA VPP SGE Qualifications w/o certification </vt:lpstr>
      <vt:lpstr>How to Apply</vt:lpstr>
      <vt:lpstr>The Application Documents</vt:lpstr>
      <vt:lpstr>OSHA SGE Training</vt:lpstr>
      <vt:lpstr>OSHA SGE Training: Day One</vt:lpstr>
      <vt:lpstr>OSHA SGE Training: Day Two</vt:lpstr>
      <vt:lpstr>SGE Course</vt:lpstr>
      <vt:lpstr>OSHA SGE Training: Day Three</vt:lpstr>
      <vt:lpstr>Congratulations You’re now an SGE!</vt:lpstr>
      <vt:lpstr>Becoming an Official OSHA SGE</vt:lpstr>
      <vt:lpstr>What’s Next: How do I volunteer for a VPP On-site Team? </vt:lpstr>
      <vt:lpstr>OSHA SGE Renewal </vt:lpstr>
      <vt:lpstr>OSHA SGE: A Unique Experience</vt:lpstr>
      <vt:lpstr>OSHA Values SGEs</vt:lpstr>
      <vt:lpstr>SGE Webpage</vt:lpstr>
      <vt:lpstr>OSHA SGE Program Contact Information </vt:lpstr>
      <vt:lpstr>Questions</vt:lpstr>
      <vt:lpstr>OSHA</vt:lpstr>
    </vt:vector>
  </TitlesOfParts>
  <Company>OSHA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 Template - White</dc:title>
  <dc:creator>Office of Communications</dc:creator>
  <cp:lastModifiedBy>Burt, Laura A. - OSHA CTR</cp:lastModifiedBy>
  <cp:revision>48</cp:revision>
  <dcterms:created xsi:type="dcterms:W3CDTF">2006-10-02T15:43:52Z</dcterms:created>
  <dcterms:modified xsi:type="dcterms:W3CDTF">2018-08-24T16:31:28Z</dcterms:modified>
</cp:coreProperties>
</file>