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82" r:id="rId3"/>
    <p:sldMasterId id="2147483688" r:id="rId4"/>
  </p:sldMasterIdLst>
  <p:sldIdLst>
    <p:sldId id="266" r:id="rId5"/>
    <p:sldId id="273" r:id="rId6"/>
    <p:sldId id="279" r:id="rId7"/>
    <p:sldId id="271" r:id="rId8"/>
    <p:sldId id="274" r:id="rId9"/>
    <p:sldId id="276" r:id="rId10"/>
    <p:sldId id="275" r:id="rId11"/>
    <p:sldId id="28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Fleischer" initials="DF" lastIdx="1" clrIdx="0">
    <p:extLst>
      <p:ext uri="{19B8F6BF-5375-455C-9EA6-DF929625EA0E}">
        <p15:presenceInfo xmlns:p15="http://schemas.microsoft.com/office/powerpoint/2012/main" userId="S-1-5-21-4161449151-3199555679-2224323722-64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+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40" y="0"/>
            <a:ext cx="5753818" cy="3509963"/>
          </a:xfrm>
        </p:spPr>
        <p:txBody>
          <a:bodyPr anchor="ctr"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40" y="4218316"/>
            <a:ext cx="5753818" cy="1846054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0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orker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849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orker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1061" y="2690336"/>
            <a:ext cx="788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90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- Worker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0" y="1357164"/>
            <a:ext cx="8294129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1061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628140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042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ind and 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40" y="0"/>
            <a:ext cx="5753818" cy="3509963"/>
          </a:xfrm>
        </p:spPr>
        <p:txBody>
          <a:bodyPr anchor="ctr"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40" y="4218316"/>
            <a:ext cx="5753818" cy="1846054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ind and 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0493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ind and 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1061" y="2690336"/>
            <a:ext cx="788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6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- Find and 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0" y="1357164"/>
            <a:ext cx="8294129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1061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628140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706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+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7213" y="2611437"/>
            <a:ext cx="7700548" cy="3895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31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+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26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- S+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0" y="1357164"/>
            <a:ext cx="8294129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1061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628140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37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anagement Lead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40" y="0"/>
            <a:ext cx="5753818" cy="3509963"/>
          </a:xfrm>
        </p:spPr>
        <p:txBody>
          <a:bodyPr anchor="ctr"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40" y="4218316"/>
            <a:ext cx="5753818" cy="1846054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6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Management Lead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58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anagement Lead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1061" y="2690336"/>
            <a:ext cx="788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74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- Management Lead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1060" y="1357164"/>
            <a:ext cx="8294129" cy="82531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1061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628140" y="2690336"/>
            <a:ext cx="4037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Click to edit Master text styles</a:t>
            </a:r>
          </a:p>
          <a:p>
            <a:pPr marL="800100" lvl="1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level</a:t>
            </a:r>
          </a:p>
          <a:p>
            <a:pPr marL="1257300" lvl="2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Third level</a:t>
            </a:r>
          </a:p>
          <a:p>
            <a:pPr marL="1714500" lvl="3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Fourth level</a:t>
            </a:r>
          </a:p>
          <a:p>
            <a:pPr marL="2171700" lvl="4" indent="-342900">
              <a:buClr>
                <a:srgbClr val="00953B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00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orker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40" y="0"/>
            <a:ext cx="5753818" cy="3509963"/>
          </a:xfrm>
        </p:spPr>
        <p:txBody>
          <a:bodyPr anchor="ctr">
            <a:normAutofit/>
          </a:bodyPr>
          <a:lstStyle>
            <a:lvl1pPr algn="l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40" y="4218316"/>
            <a:ext cx="5753818" cy="1846054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3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AC57-8A2F-425B-93CA-1915767FBFE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DA46-E8C1-4944-98EA-33233E51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6" r:id="rId3"/>
    <p:sldLayoutId id="21474836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AC57-8A2F-425B-93CA-1915767FBFE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DA46-E8C1-4944-98EA-33233E51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5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AC57-8A2F-425B-93CA-1915767FBFE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DA46-E8C1-4944-98EA-33233E51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1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85" r:id="rId3"/>
    <p:sldLayoutId id="214748368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AC57-8A2F-425B-93CA-1915767FBFE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DA46-E8C1-4944-98EA-33233E512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9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ha.gov/safeandsoun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6752" y="2931459"/>
            <a:ext cx="3455894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Insert your company logo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800" dirty="0"/>
              <a:t>Recognizing Our Safety Successes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8614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e + Sound Organizer logos: AIHA, Voluntary Protection Programs Participants' Association, American Society of Safety Professionals, OSHA, National Safety Council, Center for Construction Research and Training, and the National Institute for Occupational Safety and Health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/>
          <a:stretch/>
        </p:blipFill>
        <p:spPr>
          <a:xfrm>
            <a:off x="1314450" y="6196796"/>
            <a:ext cx="7744892" cy="532344"/>
          </a:xfrm>
          <a:prstGeom prst="rect">
            <a:avLst/>
          </a:prstGeom>
        </p:spPr>
      </p:pic>
      <p:pic>
        <p:nvPicPr>
          <p:cNvPr id="4" name="Picture 3" descr="AIHA logo">
            <a:extLst>
              <a:ext uri="{FF2B5EF4-FFF2-40B4-BE49-F238E27FC236}">
                <a16:creationId xmlns:a16="http://schemas.microsoft.com/office/drawing/2014/main" id="{1CF2D206-C72B-4EE5-8143-64B972963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699"/>
          <a:stretch/>
        </p:blipFill>
        <p:spPr>
          <a:xfrm>
            <a:off x="0" y="6331852"/>
            <a:ext cx="1371600" cy="326123"/>
          </a:xfrm>
          <a:prstGeom prst="rect">
            <a:avLst/>
          </a:prstGeom>
        </p:spPr>
      </p:pic>
      <p:sp>
        <p:nvSpPr>
          <p:cNvPr id="12" name="Oval 11" descr="Decorative Circle">
            <a:extLst>
              <a:ext uri="{FF2B5EF4-FFF2-40B4-BE49-F238E27FC236}">
                <a16:creationId xmlns:a16="http://schemas.microsoft.com/office/drawing/2014/main" id="{011084B4-C0B4-4386-8E68-C30128A865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167202" y="3433911"/>
            <a:ext cx="2194560" cy="21945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55D783-AF82-46AA-A338-B716679CA27E}"/>
              </a:ext>
            </a:extLst>
          </p:cNvPr>
          <p:cNvSpPr txBox="1"/>
          <p:nvPr/>
        </p:nvSpPr>
        <p:spPr>
          <a:xfrm>
            <a:off x="6071952" y="3980135"/>
            <a:ext cx="24690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Myriad Pro" panose="020B0503030403020204" pitchFamily="34" charset="0"/>
              </a:rPr>
              <a:t>78,000+</a:t>
            </a:r>
            <a:r>
              <a:rPr lang="en-US" dirty="0">
                <a:latin typeface="Myriad Pro" panose="020B0503030403020204" pitchFamily="34" charset="0"/>
              </a:rPr>
              <a:t> Participants</a:t>
            </a:r>
          </a:p>
        </p:txBody>
      </p:sp>
      <p:sp>
        <p:nvSpPr>
          <p:cNvPr id="11" name="Oval 10" descr="Decorative Circle">
            <a:extLst>
              <a:ext uri="{FF2B5EF4-FFF2-40B4-BE49-F238E27FC236}">
                <a16:creationId xmlns:a16="http://schemas.microsoft.com/office/drawing/2014/main" id="{0F282683-B62A-425B-B3B6-7FE61F45F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74720" y="3429000"/>
            <a:ext cx="2194560" cy="21945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36BA4-35C1-4755-83EB-C05963110580}"/>
              </a:ext>
            </a:extLst>
          </p:cNvPr>
          <p:cNvSpPr txBox="1"/>
          <p:nvPr/>
        </p:nvSpPr>
        <p:spPr>
          <a:xfrm>
            <a:off x="3650566" y="3972282"/>
            <a:ext cx="1842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Myriad Pro" panose="020B0503030403020204" pitchFamily="34" charset="0"/>
              </a:rPr>
              <a:t>228</a:t>
            </a:r>
            <a:r>
              <a:rPr lang="en-US" dirty="0">
                <a:latin typeface="Myriad Pro" panose="020B0503030403020204" pitchFamily="34" charset="0"/>
              </a:rPr>
              <a:t> Partners</a:t>
            </a:r>
          </a:p>
        </p:txBody>
      </p:sp>
      <p:sp>
        <p:nvSpPr>
          <p:cNvPr id="9" name="Oval 8" descr="Decorative Circle">
            <a:extLst>
              <a:ext uri="{FF2B5EF4-FFF2-40B4-BE49-F238E27FC236}">
                <a16:creationId xmlns:a16="http://schemas.microsoft.com/office/drawing/2014/main" id="{31B2D990-9C64-41F0-A3E6-349742F4D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82238" y="3472883"/>
            <a:ext cx="2194560" cy="21945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547345-46EA-43B9-913C-36A78248383E}"/>
              </a:ext>
            </a:extLst>
          </p:cNvPr>
          <p:cNvSpPr txBox="1"/>
          <p:nvPr/>
        </p:nvSpPr>
        <p:spPr>
          <a:xfrm>
            <a:off x="971550" y="4004851"/>
            <a:ext cx="1842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Myriad Pro" panose="020B0503030403020204" pitchFamily="34" charset="0"/>
              </a:rPr>
              <a:t>7</a:t>
            </a:r>
            <a:r>
              <a:rPr lang="en-US" dirty="0">
                <a:latin typeface="Myriad Pro" panose="020B0503030403020204" pitchFamily="34" charset="0"/>
              </a:rPr>
              <a:t> </a:t>
            </a:r>
          </a:p>
          <a:p>
            <a:pPr algn="ctr"/>
            <a:r>
              <a:rPr lang="en-US" dirty="0">
                <a:latin typeface="Myriad Pro" panose="020B0503030403020204" pitchFamily="34" charset="0"/>
              </a:rPr>
              <a:t>Organizers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7733" y="2465562"/>
            <a:ext cx="8128534" cy="3448154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/>
              <a:t>A year-round campaign to encourage every workplace to have a safety and health program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Safe + Sound?</a:t>
            </a:r>
          </a:p>
        </p:txBody>
      </p:sp>
    </p:spTree>
    <p:extLst>
      <p:ext uri="{BB962C8B-B14F-4D97-AF65-F5344CB8AC3E}">
        <p14:creationId xmlns:p14="http://schemas.microsoft.com/office/powerpoint/2010/main" val="12204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1DD36F-9E5A-412A-8399-0EF3C67406C8}"/>
              </a:ext>
            </a:extLst>
          </p:cNvPr>
          <p:cNvSpPr txBox="1"/>
          <p:nvPr/>
        </p:nvSpPr>
        <p:spPr>
          <a:xfrm>
            <a:off x="773206" y="2731123"/>
            <a:ext cx="7886700" cy="379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Successful safety and health programs can 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proactively identify and manage workplace hazards before they cause injury or illness, 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improving </a:t>
            </a:r>
            <a:r>
              <a:rPr lang="en-US" sz="2800" b="1" dirty="0"/>
              <a:t>sustainability</a:t>
            </a:r>
            <a:r>
              <a:rPr lang="en-US" sz="2800" dirty="0"/>
              <a:t> and the </a:t>
            </a:r>
            <a:r>
              <a:rPr lang="en-US" sz="2800" b="1" dirty="0"/>
              <a:t>bottom line</a:t>
            </a:r>
            <a:r>
              <a:rPr lang="en-US" sz="2800" dirty="0"/>
              <a:t>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2D097-D323-42B8-920B-89F444B9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Safe + Sound?</a:t>
            </a:r>
          </a:p>
        </p:txBody>
      </p:sp>
    </p:spTree>
    <p:extLst>
      <p:ext uri="{BB962C8B-B14F-4D97-AF65-F5344CB8AC3E}">
        <p14:creationId xmlns:p14="http://schemas.microsoft.com/office/powerpoint/2010/main" val="348467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core elements decal showing management leadership, find and fix hazards, and worker participation with the Safe + Sound logo in the cent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40" y="2689425"/>
            <a:ext cx="3387630" cy="3388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1357164"/>
            <a:ext cx="8744755" cy="8253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Core Elements of a Safety and Health Program</a:t>
            </a:r>
          </a:p>
        </p:txBody>
      </p:sp>
    </p:spTree>
    <p:extLst>
      <p:ext uri="{BB962C8B-B14F-4D97-AF65-F5344CB8AC3E}">
        <p14:creationId xmlns:p14="http://schemas.microsoft.com/office/powerpoint/2010/main" val="300784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060" y="2326341"/>
            <a:ext cx="82888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organization’s management provides the leadership, vision, and resources needed to implement an effective safety and health program. </a:t>
            </a:r>
          </a:p>
          <a:p>
            <a:endParaRPr lang="en-US" sz="2800" dirty="0"/>
          </a:p>
          <a:p>
            <a:r>
              <a:rPr lang="en-US" sz="2400" b="1" dirty="0"/>
              <a:t>What You Can 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Deliver a Safety and Health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Establish a Visible 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Formalize and Publicize Your Commitment to Safety and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Take your commitment to health and safety beyond your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Leadership</a:t>
            </a:r>
          </a:p>
        </p:txBody>
      </p:sp>
    </p:spTree>
    <p:extLst>
      <p:ext uri="{BB962C8B-B14F-4D97-AF65-F5344CB8AC3E}">
        <p14:creationId xmlns:p14="http://schemas.microsoft.com/office/powerpoint/2010/main" val="107996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061" y="1960645"/>
            <a:ext cx="828884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Worker participation is engaging workers at all levels in establishing, implementing, evaluating, and improving safety and health in the workplace so that workers understand they are a valuable partner in making their workplace safer and are encouraged to communicate with management about hazards on the job. </a:t>
            </a:r>
          </a:p>
          <a:p>
            <a:endParaRPr lang="en-US" sz="2400" dirty="0"/>
          </a:p>
          <a:p>
            <a:r>
              <a:rPr lang="en-US" sz="2400" b="1" dirty="0"/>
              <a:t>What You Can 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Listen and ask for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Empower workers with safety and health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Recognize workers for contributions to worker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Partner for safety and health planning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08967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060" y="2326341"/>
            <a:ext cx="828884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Finding and fixing hazards in the workplace is an ongoing process that helps better identify and control sources of potential injuries or illnesses.</a:t>
            </a:r>
          </a:p>
          <a:p>
            <a:endParaRPr lang="en-US" sz="2800" dirty="0"/>
          </a:p>
          <a:p>
            <a:r>
              <a:rPr lang="en-US" sz="2400" b="1" dirty="0"/>
              <a:t>What You Can 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Spotlight hazards and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challenges, contests, and competitions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Conduct analysis to identify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safety and health processes and procedures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and Fix Hazards</a:t>
            </a:r>
          </a:p>
        </p:txBody>
      </p:sp>
    </p:spTree>
    <p:extLst>
      <p:ext uri="{BB962C8B-B14F-4D97-AF65-F5344CB8AC3E}">
        <p14:creationId xmlns:p14="http://schemas.microsoft.com/office/powerpoint/2010/main" val="67089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7375" y="4009165"/>
            <a:ext cx="8629249" cy="26790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dirty="0"/>
              <a:t>A nationwide event to recognize the successes of businesses that have adopted programs to improve workplace safety and health.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>
                <a:solidFill>
                  <a:srgbClr val="000000"/>
                </a:solidFill>
              </a:rPr>
              <a:t>Each year more than </a:t>
            </a:r>
            <a:r>
              <a:rPr lang="en-US" sz="2600" dirty="0"/>
              <a:t>3,300 </a:t>
            </a:r>
            <a:r>
              <a:rPr lang="en-US" sz="2600" dirty="0">
                <a:solidFill>
                  <a:srgbClr val="000000"/>
                </a:solidFill>
              </a:rPr>
              <a:t>businesses help to raise awareness about workers' safety and health!</a:t>
            </a:r>
            <a:endParaRPr lang="en-US" sz="2600" dirty="0"/>
          </a:p>
        </p:txBody>
      </p:sp>
      <p:pic>
        <p:nvPicPr>
          <p:cNvPr id="4" name="Picture 2" descr="Safe + Sound Week Card with the text: Save the Date: August 9-15, 2021. Safe + Sound Week August 9-15, 2021">
            <a:extLst>
              <a:ext uri="{FF2B5EF4-FFF2-40B4-BE49-F238E27FC236}">
                <a16:creationId xmlns:a16="http://schemas.microsoft.com/office/drawing/2014/main" id="{2F49C439-AE91-47A2-9489-CF4D4BD4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77" y="1490636"/>
            <a:ext cx="4239268" cy="23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1486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7213" y="2611437"/>
            <a:ext cx="7700548" cy="3895379"/>
          </a:xfrm>
        </p:spPr>
        <p:txBody>
          <a:bodyPr/>
          <a:lstStyle/>
          <a:p>
            <a:r>
              <a:rPr lang="en-US" dirty="0"/>
              <a:t>Find resources and sign up for our mailing list</a:t>
            </a:r>
          </a:p>
          <a:p>
            <a:pPr lvl="1"/>
            <a:r>
              <a:rPr lang="en-US" dirty="0">
                <a:hlinkClick r:id="rId2"/>
              </a:rPr>
              <a:t>www.osha.gov/safeandsound</a:t>
            </a:r>
            <a:endParaRPr lang="en-US" dirty="0"/>
          </a:p>
          <a:p>
            <a:r>
              <a:rPr lang="en-US" dirty="0"/>
              <a:t>Participate in Safe + Sound Week </a:t>
            </a:r>
          </a:p>
          <a:p>
            <a:pPr lvl="1"/>
            <a:r>
              <a:rPr lang="en-US" dirty="0"/>
              <a:t>Register this summer </a:t>
            </a:r>
          </a:p>
          <a:p>
            <a:r>
              <a:rPr lang="en-US" dirty="0"/>
              <a:t>Be part of the conversation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#SafeAndSoundAtWork </a:t>
            </a:r>
            <a:r>
              <a:rPr lang="en-US" dirty="0"/>
              <a:t>on social media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1357164"/>
            <a:ext cx="7886700" cy="825319"/>
          </a:xfrm>
        </p:spPr>
        <p:txBody>
          <a:bodyPr>
            <a:normAutofit fontScale="90000"/>
          </a:bodyPr>
          <a:lstStyle/>
          <a:p>
            <a:r>
              <a:rPr lang="en-US" dirty="0"/>
              <a:t>Ready to show your commitment to workplace safety and health?</a:t>
            </a:r>
          </a:p>
        </p:txBody>
      </p:sp>
    </p:spTree>
    <p:extLst>
      <p:ext uri="{BB962C8B-B14F-4D97-AF65-F5344CB8AC3E}">
        <p14:creationId xmlns:p14="http://schemas.microsoft.com/office/powerpoint/2010/main" val="1612138222"/>
      </p:ext>
    </p:extLst>
  </p:cSld>
  <p:clrMapOvr>
    <a:masterClrMapping/>
  </p:clrMapOvr>
</p:sld>
</file>

<file path=ppt/theme/theme1.xml><?xml version="1.0" encoding="utf-8"?>
<a:theme xmlns:a="http://schemas.openxmlformats.org/drawingml/2006/main" name="Safe + Sound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nagement Leadership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orker Participatio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ind and Fix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3331</TotalTime>
  <Words>350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Safe + Sound template</vt:lpstr>
      <vt:lpstr>Management Leadership template</vt:lpstr>
      <vt:lpstr>Worker Participation Template</vt:lpstr>
      <vt:lpstr>Find and Fix Template</vt:lpstr>
      <vt:lpstr>Recognizing Our Safety Successes</vt:lpstr>
      <vt:lpstr>What is Safe + Sound?</vt:lpstr>
      <vt:lpstr>Why Safe + Sound?</vt:lpstr>
      <vt:lpstr>Core Elements of a Safety and Health Program</vt:lpstr>
      <vt:lpstr>Management Leadership</vt:lpstr>
      <vt:lpstr>Worker Participation</vt:lpstr>
      <vt:lpstr>Find and Fix Hazards</vt:lpstr>
      <vt:lpstr>Title</vt:lpstr>
      <vt:lpstr>Ready to show your commitment to workplace safety and health?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Recognizing Our Safety Successes</dc:title>
  <dc:subject>Safe + Sound</dc:subject>
  <dc:creator>U.S. Occupational Safety and Health Administration</dc:creator>
  <cp:keywords>OSHA, Safe + Sound, Overview, Safe + Sound Week, SafeAndSoundAtWork</cp:keywords>
  <cp:lastModifiedBy>Carter, Jon C - OASAM OCIO CTR</cp:lastModifiedBy>
  <cp:revision>87</cp:revision>
  <dcterms:created xsi:type="dcterms:W3CDTF">2019-03-19T16:25:13Z</dcterms:created>
  <dcterms:modified xsi:type="dcterms:W3CDTF">2021-03-23T20:45:43Z</dcterms:modified>
</cp:coreProperties>
</file>