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95" r:id="rId2"/>
    <p:sldId id="296" r:id="rId3"/>
    <p:sldId id="297" r:id="rId4"/>
    <p:sldId id="298" r:id="rId5"/>
  </p:sldIdLst>
  <p:sldSz cx="12192000" cy="6858000"/>
  <p:notesSz cx="9296400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0C0"/>
    <a:srgbClr val="182C83"/>
    <a:srgbClr val="FF99FF"/>
    <a:srgbClr val="182E67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331" autoAdjust="0"/>
    <p:restoredTop sz="94633"/>
  </p:normalViewPr>
  <p:slideViewPr>
    <p:cSldViewPr>
      <p:cViewPr varScale="1">
        <p:scale>
          <a:sx n="78" d="100"/>
          <a:sy n="78" d="100"/>
        </p:scale>
        <p:origin x="682" y="67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313C6CAE-4051-C34E-A340-EB220B6B11FD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 smtClean="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D1BCEBE-1593-4A43-ABCB-ABC045DA94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7883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738" y="0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6D02FF1-666A-534A-8814-EE75650F9943}" type="datetimeFigureOut">
              <a:rPr lang="en-US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30275" y="3373438"/>
            <a:ext cx="7435850" cy="2760662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7975"/>
            <a:ext cx="4029075" cy="352425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panose="020B0604020202020204" pitchFamily="34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738" y="6657975"/>
            <a:ext cx="4029075" cy="352425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BE2779E-D1FA-B94E-B00B-BB69D64E608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5347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BE2779E-D1FA-B94E-B00B-BB69D64E608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1974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Title Slide">
    <p:bg>
      <p:bgPr>
        <a:gradFill rotWithShape="1">
          <a:gsLst>
            <a:gs pos="52000">
              <a:srgbClr val="0070C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179083" y="914400"/>
            <a:ext cx="5606517" cy="1266624"/>
          </a:xfrm>
        </p:spPr>
        <p:txBody>
          <a:bodyPr>
            <a:noAutofit/>
          </a:bodyPr>
          <a:lstStyle>
            <a:lvl1pPr algn="r">
              <a:defRPr sz="3600" b="1" baseline="0">
                <a:solidFill>
                  <a:srgbClr val="0070C0"/>
                </a:solidFill>
                <a:effectLst/>
                <a:latin typeface="+mn-lt"/>
              </a:defRPr>
            </a:lvl1pPr>
          </a:lstStyle>
          <a:p>
            <a:r>
              <a:rPr lang="en-US" dirty="0"/>
              <a:t>Most Frequently Cited Violations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6516915" y="5486400"/>
            <a:ext cx="5268685" cy="85327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1800" b="1">
                <a:solidFill>
                  <a:srgbClr val="0070C0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OSHA Federal Standards</a:t>
            </a:r>
          </a:p>
          <a:p>
            <a:pPr lvl="0"/>
            <a:r>
              <a:rPr lang="en-US" dirty="0"/>
              <a:t>October 1, 2019 – September 30, 2020</a:t>
            </a:r>
          </a:p>
        </p:txBody>
      </p:sp>
    </p:spTree>
    <p:extLst>
      <p:ext uri="{BB962C8B-B14F-4D97-AF65-F5344CB8AC3E}">
        <p14:creationId xmlns:p14="http://schemas.microsoft.com/office/powerpoint/2010/main" val="16875940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083287" y="1305154"/>
            <a:ext cx="7372350" cy="1666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91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019105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4600"/>
            <a:ext cx="10363200" cy="1085850"/>
          </a:xfrm>
          <a:prstGeom prst="rect">
            <a:avLst/>
          </a:prstGeom>
        </p:spPr>
        <p:txBody>
          <a:bodyPr anchor="ctr"/>
          <a:lstStyle>
            <a:lvl1pPr>
              <a:defRPr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2032000" y="3733800"/>
            <a:ext cx="8128000" cy="0"/>
          </a:xfrm>
          <a:prstGeom prst="line">
            <a:avLst/>
          </a:prstGeom>
          <a:ln w="3175" cmpd="sng">
            <a:solidFill>
              <a:srgbClr val="0070C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0765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6360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362201"/>
            <a:ext cx="10972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0070C0"/>
              </a:buCl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>
                <a:latin typeface="Calibri" panose="020F0502020204030204" pitchFamily="34" charset="0"/>
                <a:cs typeface="Calibri" panose="020F050202020403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80641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18591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8432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362201"/>
            <a:ext cx="5384800" cy="3763963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8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31144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rgbClr val="FFFFFF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2419350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3059112"/>
            <a:ext cx="5386917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2419350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solidFill>
                  <a:srgbClr val="182C83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3059112"/>
            <a:ext cx="5389033" cy="2960688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0070C0"/>
              </a:buClr>
              <a:buFont typeface="Wingdings" charset="2"/>
              <a:buChar char="§"/>
              <a:defRPr sz="2400">
                <a:latin typeface="Calibri" panose="020F0502020204030204" pitchFamily="34" charset="0"/>
                <a:cs typeface="Calibri" panose="020F0502020204030204" pitchFamily="34" charset="0"/>
              </a:defRPr>
            </a:lvl1pPr>
            <a:lvl2pPr>
              <a:defRPr sz="2000">
                <a:latin typeface="Calibri" panose="020F0502020204030204" pitchFamily="34" charset="0"/>
                <a:cs typeface="Calibri" panose="020F0502020204030204" pitchFamily="34" charset="0"/>
              </a:defRPr>
            </a:lvl2pPr>
            <a:lvl3pPr>
              <a:buClr>
                <a:srgbClr val="182C83"/>
              </a:buClr>
              <a:defRPr sz="1800">
                <a:latin typeface="Calibri" panose="020F0502020204030204" pitchFamily="34" charset="0"/>
                <a:cs typeface="Calibri" panose="020F0502020204030204" pitchFamily="34" charset="0"/>
              </a:defRPr>
            </a:lvl3pPr>
            <a:lvl4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4pPr>
            <a:lvl5pPr>
              <a:defRPr sz="1600">
                <a:latin typeface="Calibri" panose="020F0502020204030204" pitchFamily="34" charset="0"/>
                <a:cs typeface="Calibri" panose="020F0502020204030204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40013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042400" cy="1143000"/>
          </a:xfrm>
          <a:prstGeom prst="rect">
            <a:avLst/>
          </a:prstGeom>
        </p:spPr>
        <p:txBody>
          <a:bodyPr anchor="ctr"/>
          <a:lstStyle>
            <a:lvl1pPr algn="l">
              <a:lnSpc>
                <a:spcPct val="90000"/>
              </a:lnSpc>
              <a:defRPr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6302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37B6F6-7BD1-8A4C-9236-10E89A1C01D6}"/>
              </a:ext>
            </a:extLst>
          </p:cNvPr>
          <p:cNvSpPr/>
          <p:nvPr userDrawn="1"/>
        </p:nvSpPr>
        <p:spPr>
          <a:xfrm>
            <a:off x="8991600" y="6019800"/>
            <a:ext cx="2895600" cy="685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93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0" name="Picture 22"/>
          <p:cNvPicPr>
            <a:picLocks noChangeAspect="1" noChangeArrowheads="1"/>
          </p:cNvPicPr>
          <p:nvPr userDrawn="1"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71000" y="6172200"/>
            <a:ext cx="2489200" cy="405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 descr="presentation_top.jpg"/>
          <p:cNvPicPr>
            <a:picLocks noChangeAspect="1"/>
          </p:cNvPicPr>
          <p:nvPr userDrawn="1"/>
        </p:nvPicPr>
        <p:blipFill rotWithShape="1"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2"/>
            <a:ext cx="12192000" cy="2209800"/>
          </a:xfrm>
          <a:prstGeom prst="rect">
            <a:avLst/>
          </a:prstGeom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2377-1800-4CC5-9036-F2723C6C6B56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34000">
              <a:srgbClr val="0070C0"/>
            </a:gs>
            <a:gs pos="82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2" descr="Ship&#10;&#10;Image of a ship in the shipyard" title="Ship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4864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SHA Logo" descr="Image of the OSHA logo" title="OSHA Logo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82200" y="0"/>
            <a:ext cx="2209800" cy="638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Most Frequently Cited Serious Violations</a:t>
            </a:r>
          </a:p>
        </p:txBody>
      </p:sp>
      <p:sp>
        <p:nvSpPr>
          <p:cNvPr id="6" name="Subtitle"/>
          <p:cNvSpPr txBox="1"/>
          <p:nvPr/>
        </p:nvSpPr>
        <p:spPr>
          <a:xfrm>
            <a:off x="6400800" y="2644676"/>
            <a:ext cx="533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solidFill>
                  <a:schemeClr val="bg1"/>
                </a:solidFill>
              </a:rPr>
              <a:t>Maritime Industry FY2024</a:t>
            </a:r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OSHA Federal Standards</a:t>
            </a:r>
          </a:p>
          <a:p>
            <a:r>
              <a:rPr lang="en-US" dirty="0">
                <a:solidFill>
                  <a:schemeClr val="bg1"/>
                </a:solidFill>
              </a:rPr>
              <a:t>October 1, 2023 – September 30, 2024</a:t>
            </a:r>
          </a:p>
        </p:txBody>
      </p:sp>
    </p:spTree>
    <p:extLst>
      <p:ext uri="{BB962C8B-B14F-4D97-AF65-F5344CB8AC3E}">
        <p14:creationId xmlns:p14="http://schemas.microsoft.com/office/powerpoint/2010/main" val="26983151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EE029C1D-8B91-A7A0-35CA-224BEC55EB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2600" y="2222719"/>
            <a:ext cx="79248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9448800" cy="1143000"/>
          </a:xfrm>
        </p:spPr>
        <p:txBody>
          <a:bodyPr/>
          <a:lstStyle/>
          <a:p>
            <a:r>
              <a:rPr lang="en-US" dirty="0"/>
              <a:t>Most Frequently Cited Serious Violations in </a:t>
            </a:r>
            <a:br>
              <a:rPr lang="en-US" dirty="0"/>
            </a:br>
            <a:r>
              <a:rPr lang="en-US" dirty="0"/>
              <a:t>Shipyard Employment  FY 2024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1915</a:t>
            </a:r>
          </a:p>
        </p:txBody>
      </p:sp>
    </p:spTree>
    <p:extLst>
      <p:ext uri="{BB962C8B-B14F-4D97-AF65-F5344CB8AC3E}">
        <p14:creationId xmlns:p14="http://schemas.microsoft.com/office/powerpoint/2010/main" val="2742831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B715D58B-BBFF-A69E-8FE5-06E0F744A3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95400" y="2222717"/>
            <a:ext cx="9144000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72600" cy="1143000"/>
          </a:xfrm>
        </p:spPr>
        <p:txBody>
          <a:bodyPr/>
          <a:lstStyle/>
          <a:p>
            <a:r>
              <a:rPr lang="en-US" dirty="0"/>
              <a:t>Most Frequently Cited Serious Violations in </a:t>
            </a:r>
            <a:br>
              <a:rPr lang="en-US" dirty="0"/>
            </a:br>
            <a:r>
              <a:rPr lang="en-US" dirty="0"/>
              <a:t>Marine Terminals FY 2024</a:t>
            </a:r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CFR 1917</a:t>
            </a:r>
          </a:p>
        </p:txBody>
      </p:sp>
    </p:spTree>
    <p:extLst>
      <p:ext uri="{BB962C8B-B14F-4D97-AF65-F5344CB8AC3E}">
        <p14:creationId xmlns:p14="http://schemas.microsoft.com/office/powerpoint/2010/main" val="28272519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261701D8-989C-F4D8-1DE3-129C24CDE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2222718"/>
            <a:ext cx="7231626" cy="3631763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274638"/>
            <a:ext cx="9372600" cy="1143000"/>
          </a:xfrm>
        </p:spPr>
        <p:txBody>
          <a:bodyPr/>
          <a:lstStyle/>
          <a:p>
            <a:r>
              <a:rPr lang="en-US" dirty="0"/>
              <a:t>Most Frequently Cited Serious Violations in </a:t>
            </a:r>
            <a:br>
              <a:rPr lang="en-US" dirty="0"/>
            </a:br>
            <a:r>
              <a:rPr lang="en-US" dirty="0"/>
              <a:t>Longshoring </a:t>
            </a:r>
            <a:r>
              <a:rPr lang="en-US"/>
              <a:t>FY 2024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 rot="5400000">
            <a:off x="-1523495" y="3746213"/>
            <a:ext cx="3631763" cy="584775"/>
          </a:xfrm>
          <a:prstGeom prst="rect">
            <a:avLst/>
          </a:prstGeom>
          <a:solidFill>
            <a:srgbClr val="0070C0"/>
          </a:solidFill>
        </p:spPr>
        <p:txBody>
          <a:bodyPr vert="horz" wrap="square" rtlCol="0" anchor="ctr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</a:rPr>
              <a:t>29 </a:t>
            </a:r>
            <a:r>
              <a:rPr lang="en-US" sz="3200" b="1">
                <a:solidFill>
                  <a:schemeClr val="bg1"/>
                </a:solidFill>
              </a:rPr>
              <a:t>CFR 1918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8433371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</Words>
  <Application>Microsoft Office PowerPoint</Application>
  <PresentationFormat>Widescreen</PresentationFormat>
  <Paragraphs>11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Wingdings</vt:lpstr>
      <vt:lpstr>Default Design</vt:lpstr>
      <vt:lpstr>Most Frequently Cited Serious Violations</vt:lpstr>
      <vt:lpstr>Most Frequently Cited Serious Violations in  Shipyard Employment  FY 2024</vt:lpstr>
      <vt:lpstr>Most Frequently Cited Serious Violations in  Marine Terminals FY 2024</vt:lpstr>
      <vt:lpstr>Most Frequently Cited Serious Violations in  Longshoring FY 2024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2021-12-08T17:30:43Z</dcterms:created>
  <dcterms:modified xsi:type="dcterms:W3CDTF">2024-11-20T14:56:58Z</dcterms:modified>
</cp:coreProperties>
</file>