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99" r:id="rId5"/>
    <p:sldId id="341" r:id="rId6"/>
    <p:sldId id="342" r:id="rId7"/>
    <p:sldId id="334" r:id="rId8"/>
    <p:sldId id="313" r:id="rId9"/>
    <p:sldId id="270" r:id="rId10"/>
    <p:sldId id="316" r:id="rId11"/>
    <p:sldId id="306" r:id="rId12"/>
    <p:sldId id="326" r:id="rId13"/>
    <p:sldId id="327" r:id="rId14"/>
    <p:sldId id="338" r:id="rId15"/>
    <p:sldId id="337" r:id="rId16"/>
    <p:sldId id="335" r:id="rId17"/>
    <p:sldId id="340" r:id="rId18"/>
    <p:sldId id="339" r:id="rId19"/>
    <p:sldId id="33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2BABA3-201C-7C5C-6D22-0EC55895C4D1}" name="Irving, Timothy - OSHA" initials="IO" userId="S::irving.timothy@dol.gov::8ca69341-4dbe-40a8-afec-8b72a22340c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31" autoAdjust="0"/>
  </p:normalViewPr>
  <p:slideViewPr>
    <p:cSldViewPr snapToGrid="0">
      <p:cViewPr varScale="1">
        <p:scale>
          <a:sx n="34" d="100"/>
          <a:sy n="34" d="100"/>
        </p:scale>
        <p:origin x="258"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t, Laura A - OSHA" userId="ea19e534-2df6-4811-bddf-b03adf7ee9f8" providerId="ADAL" clId="{6426AC7D-BEC6-4EE3-BD4E-14E9220DA1A9}"/>
    <pc:docChg chg="modSld">
      <pc:chgData name="Burt, Laura A - OSHA" userId="ea19e534-2df6-4811-bddf-b03adf7ee9f8" providerId="ADAL" clId="{6426AC7D-BEC6-4EE3-BD4E-14E9220DA1A9}" dt="2024-10-01T13:24:14.447" v="27" actId="20577"/>
      <pc:docMkLst>
        <pc:docMk/>
      </pc:docMkLst>
      <pc:sldChg chg="modSp mod">
        <pc:chgData name="Burt, Laura A - OSHA" userId="ea19e534-2df6-4811-bddf-b03adf7ee9f8" providerId="ADAL" clId="{6426AC7D-BEC6-4EE3-BD4E-14E9220DA1A9}" dt="2024-10-01T13:22:20.565" v="21" actId="13244"/>
        <pc:sldMkLst>
          <pc:docMk/>
          <pc:sldMk cId="3659128345" sldId="299"/>
        </pc:sldMkLst>
        <pc:picChg chg="mod ord">
          <ac:chgData name="Burt, Laura A - OSHA" userId="ea19e534-2df6-4811-bddf-b03adf7ee9f8" providerId="ADAL" clId="{6426AC7D-BEC6-4EE3-BD4E-14E9220DA1A9}" dt="2024-10-01T13:21:17.686" v="13" actId="962"/>
          <ac:picMkLst>
            <pc:docMk/>
            <pc:sldMk cId="3659128345" sldId="299"/>
            <ac:picMk id="3" creationId="{5A1168B1-3FD3-5AD4-A624-97638F7C77BF}"/>
          </ac:picMkLst>
        </pc:picChg>
        <pc:picChg chg="ord">
          <ac:chgData name="Burt, Laura A - OSHA" userId="ea19e534-2df6-4811-bddf-b03adf7ee9f8" providerId="ADAL" clId="{6426AC7D-BEC6-4EE3-BD4E-14E9220DA1A9}" dt="2024-10-01T13:22:14.547" v="20" actId="13244"/>
          <ac:picMkLst>
            <pc:docMk/>
            <pc:sldMk cId="3659128345" sldId="299"/>
            <ac:picMk id="4" creationId="{0618F1C9-6345-7A61-8614-8FBD4513180C}"/>
          </ac:picMkLst>
        </pc:picChg>
        <pc:picChg chg="ord">
          <ac:chgData name="Burt, Laura A - OSHA" userId="ea19e534-2df6-4811-bddf-b03adf7ee9f8" providerId="ADAL" clId="{6426AC7D-BEC6-4EE3-BD4E-14E9220DA1A9}" dt="2024-10-01T13:22:20.565" v="21" actId="13244"/>
          <ac:picMkLst>
            <pc:docMk/>
            <pc:sldMk cId="3659128345" sldId="299"/>
            <ac:picMk id="5" creationId="{D401FF1B-875E-612C-C530-D6498EAE42D1}"/>
          </ac:picMkLst>
        </pc:picChg>
        <pc:picChg chg="mod ord">
          <ac:chgData name="Burt, Laura A - OSHA" userId="ea19e534-2df6-4811-bddf-b03adf7ee9f8" providerId="ADAL" clId="{6426AC7D-BEC6-4EE3-BD4E-14E9220DA1A9}" dt="2024-10-01T13:22:09.713" v="19" actId="962"/>
          <ac:picMkLst>
            <pc:docMk/>
            <pc:sldMk cId="3659128345" sldId="299"/>
            <ac:picMk id="8" creationId="{DB86BF5F-DF6D-A25B-E9BC-260227C578CB}"/>
          </ac:picMkLst>
        </pc:picChg>
        <pc:picChg chg="mod">
          <ac:chgData name="Burt, Laura A - OSHA" userId="ea19e534-2df6-4811-bddf-b03adf7ee9f8" providerId="ADAL" clId="{6426AC7D-BEC6-4EE3-BD4E-14E9220DA1A9}" dt="2024-10-01T13:21:21.013" v="15" actId="962"/>
          <ac:picMkLst>
            <pc:docMk/>
            <pc:sldMk cId="3659128345" sldId="299"/>
            <ac:picMk id="9" creationId="{77A754E2-AD82-C455-5144-5144B52EFEEB}"/>
          </ac:picMkLst>
        </pc:picChg>
      </pc:sldChg>
      <pc:sldChg chg="modSp mod">
        <pc:chgData name="Burt, Laura A - OSHA" userId="ea19e534-2df6-4811-bddf-b03adf7ee9f8" providerId="ADAL" clId="{6426AC7D-BEC6-4EE3-BD4E-14E9220DA1A9}" dt="2024-10-01T13:23:02.357" v="23" actId="13244"/>
        <pc:sldMkLst>
          <pc:docMk/>
          <pc:sldMk cId="1821666766" sldId="313"/>
        </pc:sldMkLst>
        <pc:spChg chg="ord">
          <ac:chgData name="Burt, Laura A - OSHA" userId="ea19e534-2df6-4811-bddf-b03adf7ee9f8" providerId="ADAL" clId="{6426AC7D-BEC6-4EE3-BD4E-14E9220DA1A9}" dt="2024-10-01T13:22:46.972" v="22" actId="13244"/>
          <ac:spMkLst>
            <pc:docMk/>
            <pc:sldMk cId="1821666766" sldId="313"/>
            <ac:spMk id="4" creationId="{9F876606-623F-DE50-40C7-3A8399630553}"/>
          </ac:spMkLst>
        </pc:spChg>
        <pc:spChg chg="ord">
          <ac:chgData name="Burt, Laura A - OSHA" userId="ea19e534-2df6-4811-bddf-b03adf7ee9f8" providerId="ADAL" clId="{6426AC7D-BEC6-4EE3-BD4E-14E9220DA1A9}" dt="2024-10-01T13:23:02.357" v="23" actId="13244"/>
          <ac:spMkLst>
            <pc:docMk/>
            <pc:sldMk cId="1821666766" sldId="313"/>
            <ac:spMk id="6" creationId="{C38EA3F7-0682-09E8-8493-0F4BF58368D1}"/>
          </ac:spMkLst>
        </pc:spChg>
        <pc:spChg chg="mod">
          <ac:chgData name="Burt, Laura A - OSHA" userId="ea19e534-2df6-4811-bddf-b03adf7ee9f8" providerId="ADAL" clId="{6426AC7D-BEC6-4EE3-BD4E-14E9220DA1A9}" dt="2024-10-01T13:20:02.653" v="0" actId="962"/>
          <ac:spMkLst>
            <pc:docMk/>
            <pc:sldMk cId="1821666766" sldId="313"/>
            <ac:spMk id="9" creationId="{37645E1D-6FD7-F866-A90D-6120B5675285}"/>
          </ac:spMkLst>
        </pc:spChg>
        <pc:spChg chg="mod">
          <ac:chgData name="Burt, Laura A - OSHA" userId="ea19e534-2df6-4811-bddf-b03adf7ee9f8" providerId="ADAL" clId="{6426AC7D-BEC6-4EE3-BD4E-14E9220DA1A9}" dt="2024-10-01T13:20:05.840" v="1" actId="962"/>
          <ac:spMkLst>
            <pc:docMk/>
            <pc:sldMk cId="1821666766" sldId="313"/>
            <ac:spMk id="10" creationId="{810BDA87-1B54-8C92-8906-9ACDB7A3FE26}"/>
          </ac:spMkLst>
        </pc:spChg>
      </pc:sldChg>
      <pc:sldChg chg="modSp mod">
        <pc:chgData name="Burt, Laura A - OSHA" userId="ea19e534-2df6-4811-bddf-b03adf7ee9f8" providerId="ADAL" clId="{6426AC7D-BEC6-4EE3-BD4E-14E9220DA1A9}" dt="2024-10-01T13:24:04.311" v="26" actId="20577"/>
        <pc:sldMkLst>
          <pc:docMk/>
          <pc:sldMk cId="1535035900" sldId="316"/>
        </pc:sldMkLst>
        <pc:spChg chg="mod">
          <ac:chgData name="Burt, Laura A - OSHA" userId="ea19e534-2df6-4811-bddf-b03adf7ee9f8" providerId="ADAL" clId="{6426AC7D-BEC6-4EE3-BD4E-14E9220DA1A9}" dt="2024-10-01T13:24:04.311" v="26" actId="20577"/>
          <ac:spMkLst>
            <pc:docMk/>
            <pc:sldMk cId="1535035900" sldId="316"/>
            <ac:spMk id="2" creationId="{00000000-0000-0000-0000-000000000000}"/>
          </ac:spMkLst>
        </pc:spChg>
      </pc:sldChg>
      <pc:sldChg chg="modSp mod">
        <pc:chgData name="Burt, Laura A - OSHA" userId="ea19e534-2df6-4811-bddf-b03adf7ee9f8" providerId="ADAL" clId="{6426AC7D-BEC6-4EE3-BD4E-14E9220DA1A9}" dt="2024-10-01T13:23:44.642" v="25" actId="13244"/>
        <pc:sldMkLst>
          <pc:docMk/>
          <pc:sldMk cId="60227063" sldId="327"/>
        </pc:sldMkLst>
        <pc:spChg chg="ord">
          <ac:chgData name="Burt, Laura A - OSHA" userId="ea19e534-2df6-4811-bddf-b03adf7ee9f8" providerId="ADAL" clId="{6426AC7D-BEC6-4EE3-BD4E-14E9220DA1A9}" dt="2024-10-01T13:23:44.642" v="25" actId="13244"/>
          <ac:spMkLst>
            <pc:docMk/>
            <pc:sldMk cId="60227063" sldId="327"/>
            <ac:spMk id="11" creationId="{044903D1-77AF-2A22-02E7-A1344F6C9C5F}"/>
          </ac:spMkLst>
        </pc:spChg>
        <pc:picChg chg="ord">
          <ac:chgData name="Burt, Laura A - OSHA" userId="ea19e534-2df6-4811-bddf-b03adf7ee9f8" providerId="ADAL" clId="{6426AC7D-BEC6-4EE3-BD4E-14E9220DA1A9}" dt="2024-10-01T13:23:36.503" v="24" actId="13244"/>
          <ac:picMkLst>
            <pc:docMk/>
            <pc:sldMk cId="60227063" sldId="327"/>
            <ac:picMk id="7" creationId="{EF7D6909-25FD-D1E8-1400-68B56CC38281}"/>
          </ac:picMkLst>
        </pc:picChg>
      </pc:sldChg>
      <pc:sldChg chg="modSp mod">
        <pc:chgData name="Burt, Laura A - OSHA" userId="ea19e534-2df6-4811-bddf-b03adf7ee9f8" providerId="ADAL" clId="{6426AC7D-BEC6-4EE3-BD4E-14E9220DA1A9}" dt="2024-10-01T13:24:14.447" v="27" actId="20577"/>
        <pc:sldMkLst>
          <pc:docMk/>
          <pc:sldMk cId="116849985" sldId="338"/>
        </pc:sldMkLst>
        <pc:spChg chg="mod">
          <ac:chgData name="Burt, Laura A - OSHA" userId="ea19e534-2df6-4811-bddf-b03adf7ee9f8" providerId="ADAL" clId="{6426AC7D-BEC6-4EE3-BD4E-14E9220DA1A9}" dt="2024-10-01T13:24:14.447" v="27" actId="20577"/>
          <ac:spMkLst>
            <pc:docMk/>
            <pc:sldMk cId="116849985" sldId="33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7E8BC-1905-46FB-8B1D-FFC16EFE2E69}"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8B6FB-5E43-4FBF-84EE-A104D40EE746}" type="slidenum">
              <a:rPr lang="en-US" smtClean="0"/>
              <a:t>‹#›</a:t>
            </a:fld>
            <a:endParaRPr lang="en-US"/>
          </a:p>
        </p:txBody>
      </p:sp>
    </p:spTree>
    <p:extLst>
      <p:ext uri="{BB962C8B-B14F-4D97-AF65-F5344CB8AC3E}">
        <p14:creationId xmlns:p14="http://schemas.microsoft.com/office/powerpoint/2010/main" val="111176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1</a:t>
            </a:fld>
            <a:endParaRPr lang="en-US"/>
          </a:p>
        </p:txBody>
      </p:sp>
    </p:spTree>
    <p:extLst>
      <p:ext uri="{BB962C8B-B14F-4D97-AF65-F5344CB8AC3E}">
        <p14:creationId xmlns:p14="http://schemas.microsoft.com/office/powerpoint/2010/main" val="34154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 b="1" dirty="0"/>
              <a:t>Ajuste correcto: </a:t>
            </a:r>
            <a:r>
              <a:rPr lang="es-ES" b="0" dirty="0"/>
              <a:t>Inserte los tapones correctamente y asegúrese de que las orejeras formen un sello hermético alrededor de sus oídos.</a:t>
            </a:r>
          </a:p>
          <a:p>
            <a:pPr marL="171450" indent="-171450">
              <a:buFontTx/>
              <a:buChar char="-"/>
            </a:pPr>
            <a:r>
              <a:rPr lang="es-ES" b="1" dirty="0"/>
              <a:t>Uso sistemático: </a:t>
            </a:r>
            <a:r>
              <a:rPr lang="es-ES" b="0" dirty="0"/>
              <a:t>Utilice la protección auditiva de forma constante en entornos ruidosos.</a:t>
            </a:r>
          </a:p>
          <a:p>
            <a:pPr marL="171450" indent="-171450">
              <a:buFontTx/>
              <a:buChar char="-"/>
            </a:pPr>
            <a:r>
              <a:rPr lang="es-ES" b="1" dirty="0"/>
              <a:t>Inspección periódica: </a:t>
            </a:r>
            <a:r>
              <a:rPr lang="es-ES" b="0" dirty="0"/>
              <a:t>Compruebe si hay daños o desgaste y sustituya la protección cuando sea necesario.</a:t>
            </a:r>
            <a:endParaRPr lang="en-US" b="0" dirty="0"/>
          </a:p>
        </p:txBody>
      </p:sp>
      <p:sp>
        <p:nvSpPr>
          <p:cNvPr id="4" name="Slide Number Placeholder 3"/>
          <p:cNvSpPr>
            <a:spLocks noGrp="1"/>
          </p:cNvSpPr>
          <p:nvPr>
            <p:ph type="sldNum" sz="quarter" idx="5"/>
          </p:nvPr>
        </p:nvSpPr>
        <p:spPr/>
        <p:txBody>
          <a:bodyPr/>
          <a:lstStyle/>
          <a:p>
            <a:fld id="{0D08B6FB-5E43-4FBF-84EE-A104D40EE746}" type="slidenum">
              <a:rPr lang="en-US" smtClean="0"/>
              <a:t>10</a:t>
            </a:fld>
            <a:endParaRPr lang="en-US"/>
          </a:p>
        </p:txBody>
      </p:sp>
    </p:spTree>
    <p:extLst>
      <p:ext uri="{BB962C8B-B14F-4D97-AF65-F5344CB8AC3E}">
        <p14:creationId xmlns:p14="http://schemas.microsoft.com/office/powerpoint/2010/main" val="3638486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 b="1" dirty="0"/>
              <a:t>Ajuste correcto: </a:t>
            </a:r>
            <a:r>
              <a:rPr lang="es-ES" b="0" dirty="0"/>
              <a:t>Inserte los tapones correctamente; asegúrese de que las orejeras crean un sello hermético.</a:t>
            </a:r>
          </a:p>
          <a:p>
            <a:pPr marL="171450" indent="-171450">
              <a:buFontTx/>
              <a:buChar char="-"/>
            </a:pPr>
            <a:r>
              <a:rPr lang="es-ES" b="1" dirty="0"/>
              <a:t>Uso sistemático: </a:t>
            </a:r>
            <a:r>
              <a:rPr lang="es-ES" b="0" dirty="0"/>
              <a:t>Utilice la protección de forma constante en entornos ruidosos.</a:t>
            </a:r>
          </a:p>
          <a:p>
            <a:pPr marL="171450" indent="-171450">
              <a:buFontTx/>
              <a:buChar char="-"/>
            </a:pPr>
            <a:r>
              <a:rPr lang="es-ES" b="1" dirty="0"/>
              <a:t>Inspección periódica: </a:t>
            </a:r>
            <a:r>
              <a:rPr lang="es-ES" b="0" dirty="0"/>
              <a:t>Compruebe si hay daños o desgaste y sustitúyalos cuando sea necesario.</a:t>
            </a:r>
            <a:endParaRPr lang="en-US" b="0" dirty="0"/>
          </a:p>
        </p:txBody>
      </p:sp>
      <p:sp>
        <p:nvSpPr>
          <p:cNvPr id="4" name="Slide Number Placeholder 3"/>
          <p:cNvSpPr>
            <a:spLocks noGrp="1"/>
          </p:cNvSpPr>
          <p:nvPr>
            <p:ph type="sldNum" sz="quarter" idx="5"/>
          </p:nvPr>
        </p:nvSpPr>
        <p:spPr/>
        <p:txBody>
          <a:bodyPr/>
          <a:lstStyle/>
          <a:p>
            <a:fld id="{0D08B6FB-5E43-4FBF-84EE-A104D40EE746}" type="slidenum">
              <a:rPr lang="en-US" smtClean="0"/>
              <a:t>11</a:t>
            </a:fld>
            <a:endParaRPr lang="en-US"/>
          </a:p>
        </p:txBody>
      </p:sp>
    </p:spTree>
    <p:extLst>
      <p:ext uri="{BB962C8B-B14F-4D97-AF65-F5344CB8AC3E}">
        <p14:creationId xmlns:p14="http://schemas.microsoft.com/office/powerpoint/2010/main" val="3011068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 b="1" dirty="0"/>
              <a:t>Disponga los equipos: </a:t>
            </a:r>
            <a:r>
              <a:rPr lang="es-ES" b="0" dirty="0"/>
              <a:t>Colocar los equipos y procesos ruidosos lejos de las zonas de trabajo ocupadas por los empleados.</a:t>
            </a:r>
          </a:p>
          <a:p>
            <a:pPr marL="171450" indent="-171450">
              <a:buFontTx/>
              <a:buChar char="-"/>
            </a:pPr>
            <a:r>
              <a:rPr lang="es-ES" b="1" dirty="0"/>
              <a:t>Pausas y rotación: </a:t>
            </a:r>
            <a:r>
              <a:rPr lang="es-ES" b="0" dirty="0"/>
              <a:t>Implemente pausas o rote las tareas para minimizar la exposición prolongada a ruidos fuertes.</a:t>
            </a:r>
            <a:endParaRPr lang="en-US" b="0" dirty="0"/>
          </a:p>
        </p:txBody>
      </p:sp>
      <p:sp>
        <p:nvSpPr>
          <p:cNvPr id="4" name="Slide Number Placeholder 3"/>
          <p:cNvSpPr>
            <a:spLocks noGrp="1"/>
          </p:cNvSpPr>
          <p:nvPr>
            <p:ph type="sldNum" sz="quarter" idx="5"/>
          </p:nvPr>
        </p:nvSpPr>
        <p:spPr/>
        <p:txBody>
          <a:bodyPr/>
          <a:lstStyle/>
          <a:p>
            <a:fld id="{0D08B6FB-5E43-4FBF-84EE-A104D40EE746}" type="slidenum">
              <a:rPr lang="en-US" smtClean="0"/>
              <a:t>12</a:t>
            </a:fld>
            <a:endParaRPr lang="en-US"/>
          </a:p>
        </p:txBody>
      </p:sp>
    </p:spTree>
    <p:extLst>
      <p:ext uri="{BB962C8B-B14F-4D97-AF65-F5344CB8AC3E}">
        <p14:creationId xmlns:p14="http://schemas.microsoft.com/office/powerpoint/2010/main" val="4105896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objetivo de la infografía sobre la pérdida de audición de los CDC es ofrecer un resumen claro y visual de la información clave sobre la pérdida de audición. Estos son los principales objetivos de la infografía:</a:t>
            </a:r>
          </a:p>
          <a:p>
            <a:endParaRPr lang="en-US" dirty="0"/>
          </a:p>
          <a:p>
            <a:pPr>
              <a:buFont typeface="Arial" panose="020B0604020202020204" pitchFamily="34" charset="0"/>
              <a:buChar char="•"/>
            </a:pPr>
            <a:r>
              <a:rPr lang="es-ES" b="1" dirty="0"/>
              <a:t>Sensibilizar: </a:t>
            </a:r>
            <a:r>
              <a:rPr lang="es-ES" b="0" dirty="0"/>
              <a:t>Destacar la prevalencia y el impacto de la pérdida de audición en EE.UU.</a:t>
            </a:r>
          </a:p>
          <a:p>
            <a:pPr>
              <a:buFont typeface="Arial" panose="020B0604020202020204" pitchFamily="34" charset="0"/>
              <a:buChar char="•"/>
            </a:pPr>
            <a:r>
              <a:rPr lang="es-ES" b="1" dirty="0"/>
              <a:t>Educar sobre las causas: </a:t>
            </a:r>
            <a:r>
              <a:rPr lang="es-ES" b="0" dirty="0"/>
              <a:t>Ilustrar las causas comunes de la pérdida de audición, incluida la exposición a ruidos fuertes.</a:t>
            </a:r>
          </a:p>
          <a:p>
            <a:pPr>
              <a:buFont typeface="Arial" panose="020B0604020202020204" pitchFamily="34" charset="0"/>
              <a:buChar char="•"/>
            </a:pPr>
            <a:r>
              <a:rPr lang="es-ES" b="1" dirty="0"/>
              <a:t>Promover la prevención: </a:t>
            </a:r>
            <a:r>
              <a:rPr lang="es-ES" b="0" dirty="0"/>
              <a:t>Ofrezca consejos y estrategias para prevenir la pérdida de audición, como el uso de protectores auditivos y la gestión de la exposición al ruido.</a:t>
            </a:r>
          </a:p>
          <a:p>
            <a:pPr>
              <a:buFont typeface="Arial" panose="020B0604020202020204" pitchFamily="34" charset="0"/>
              <a:buChar char="•"/>
            </a:pPr>
            <a:r>
              <a:rPr lang="es-ES" b="1" dirty="0"/>
              <a:t>Fomentar la acción: </a:t>
            </a:r>
            <a:r>
              <a:rPr lang="es-ES" b="0" dirty="0"/>
              <a:t>Inste a las personas a tomar medidas proactivas para proteger su audición y a someterse a revisiones auditivas periódicas.</a:t>
            </a:r>
          </a:p>
          <a:p>
            <a:pPr>
              <a:buFont typeface="Arial" panose="020B0604020202020204" pitchFamily="34" charset="0"/>
              <a:buChar char="•"/>
            </a:pPr>
            <a:r>
              <a:rPr lang="es-ES" b="1" dirty="0"/>
              <a:t>Atractivo visual: </a:t>
            </a:r>
            <a:r>
              <a:rPr lang="es-ES" b="0" dirty="0"/>
              <a:t>Utilice gráficos atractivos para que la información sea fácilmente comprensible y fácil de recordar.</a:t>
            </a:r>
          </a:p>
          <a:p>
            <a:pPr>
              <a:buFont typeface="Arial" panose="020B0604020202020204" pitchFamily="34" charset="0"/>
              <a:buChar char="•"/>
            </a:pPr>
            <a:r>
              <a:rPr lang="es-ES" b="1" dirty="0"/>
              <a:t>La infografía sirve como herramienta para educar al público y promover la concienciación sobre la salud auditiva de forma eficaz.</a:t>
            </a:r>
          </a:p>
          <a:p>
            <a:pPr>
              <a:buFont typeface="Arial" panose="020B0604020202020204" pitchFamily="34" charset="0"/>
              <a:buChar char="•"/>
            </a:pPr>
            <a:endParaRPr lang="en-US" dirty="0"/>
          </a:p>
          <a:p>
            <a:pPr>
              <a:buFont typeface="Arial" panose="020B0604020202020204" pitchFamily="34" charset="0"/>
              <a:buNone/>
            </a:pPr>
            <a:r>
              <a:rPr lang="es-ES" b="0" dirty="0"/>
              <a:t>El propósito del Programa de Capacitación para la Prevención del Ruido y la Pérdida Auditiva en la Construcción de CPWR es educar a los trabajadores sobre los peligros del ruido en la construcción y promover prácticas seguras.</a:t>
            </a:r>
          </a:p>
          <a:p>
            <a:pPr>
              <a:buFont typeface="Arial" panose="020B0604020202020204" pitchFamily="34" charset="0"/>
              <a:buNone/>
            </a:pPr>
            <a:endParaRPr lang="en-US" dirty="0"/>
          </a:p>
          <a:p>
            <a:pPr marL="171450" indent="-171450">
              <a:buFont typeface="Arial" panose="020B0604020202020204" pitchFamily="34" charset="0"/>
              <a:buChar char="•"/>
            </a:pPr>
            <a:r>
              <a:rPr lang="es-ES" b="1" dirty="0"/>
              <a:t>Peligros del ruido: </a:t>
            </a:r>
            <a:r>
              <a:rPr lang="es-ES" b="0" dirty="0"/>
              <a:t>Comprensión de las fuentes y los efectos del ruido de la construcción.</a:t>
            </a:r>
          </a:p>
          <a:p>
            <a:pPr marL="171450" indent="-171450">
              <a:buFont typeface="Arial" panose="020B0604020202020204" pitchFamily="34" charset="0"/>
              <a:buChar char="•"/>
            </a:pPr>
            <a:r>
              <a:rPr lang="es-ES" b="1" dirty="0"/>
              <a:t>Riesgos para la salud: </a:t>
            </a:r>
            <a:r>
              <a:rPr lang="es-ES" b="0" dirty="0"/>
              <a:t>Daños auditivos a largo plazo y otros efectos sobre la salud.</a:t>
            </a:r>
          </a:p>
          <a:p>
            <a:pPr marL="171450" indent="-171450">
              <a:buFont typeface="Arial" panose="020B0604020202020204" pitchFamily="34" charset="0"/>
              <a:buChar char="•"/>
            </a:pPr>
            <a:r>
              <a:rPr lang="es-ES" b="1" dirty="0"/>
              <a:t>Normativa: </a:t>
            </a:r>
            <a:r>
              <a:rPr lang="es-ES" b="0" dirty="0"/>
              <a:t>Cumplimiento de las normas y directrices sobre ruido de OSHA.</a:t>
            </a:r>
          </a:p>
          <a:p>
            <a:pPr marL="171450" indent="-171450">
              <a:buFont typeface="Arial" panose="020B0604020202020204" pitchFamily="34" charset="0"/>
              <a:buChar char="•"/>
            </a:pPr>
            <a:r>
              <a:rPr lang="es-ES" b="1" dirty="0"/>
              <a:t>Medición del ruido: </a:t>
            </a:r>
            <a:r>
              <a:rPr lang="es-ES" b="0" dirty="0"/>
              <a:t>Uso de sonómetros y dosímetros.</a:t>
            </a:r>
          </a:p>
          <a:p>
            <a:pPr marL="171450" indent="-171450">
              <a:buFont typeface="Arial" panose="020B0604020202020204" pitchFamily="34" charset="0"/>
              <a:buChar char="•"/>
            </a:pPr>
            <a:r>
              <a:rPr lang="es-ES" b="1" dirty="0"/>
              <a:t>Medidas de control: </a:t>
            </a:r>
            <a:r>
              <a:rPr lang="es-ES" b="0" dirty="0"/>
              <a:t>Controles de ingeniería, controles administrativos y equipos de protección individual (EPI).</a:t>
            </a:r>
          </a:p>
          <a:p>
            <a:pPr marL="171450" indent="-171450">
              <a:buFont typeface="Arial" panose="020B0604020202020204" pitchFamily="34" charset="0"/>
              <a:buChar char="•"/>
            </a:pPr>
            <a:r>
              <a:rPr lang="es-ES" b="1" dirty="0"/>
              <a:t>Conservación de la audición: </a:t>
            </a:r>
            <a:r>
              <a:rPr lang="es-ES" b="0" dirty="0"/>
              <a:t>Implantación de programas de conservación de la audición y uso adecuado de protectores auditivos.</a:t>
            </a:r>
          </a:p>
          <a:p>
            <a:pPr marL="171450" indent="-171450">
              <a:buFont typeface="Arial" panose="020B0604020202020204" pitchFamily="34" charset="0"/>
              <a:buChar char="•"/>
            </a:pPr>
            <a:r>
              <a:rPr lang="es-ES" b="1" dirty="0"/>
              <a:t>Buenas prácticas: </a:t>
            </a:r>
            <a:r>
              <a:rPr lang="es-ES" b="0" dirty="0"/>
              <a:t>Reducción del ruido mediante el mantenimiento de los equipos, la planificación del lugar de trabajo y el uso de herramientas más silenciosas.</a:t>
            </a:r>
          </a:p>
          <a:p>
            <a:pPr marL="171450" indent="-171450">
              <a:buFont typeface="Arial" panose="020B0604020202020204" pitchFamily="34" charset="0"/>
              <a:buChar char="•"/>
            </a:pPr>
            <a:r>
              <a:rPr lang="es-ES" b="1" dirty="0"/>
              <a:t>Procedimientos de emergencia: </a:t>
            </a:r>
            <a:r>
              <a:rPr lang="es-ES" b="0" dirty="0"/>
              <a:t>Respuesta a problemas de salud y accidentes relacionados con el ruido.</a:t>
            </a:r>
            <a:endParaRPr lang="en-US" b="0" dirty="0"/>
          </a:p>
        </p:txBody>
      </p:sp>
      <p:sp>
        <p:nvSpPr>
          <p:cNvPr id="4" name="Slide Number Placeholder 3"/>
          <p:cNvSpPr>
            <a:spLocks noGrp="1"/>
          </p:cNvSpPr>
          <p:nvPr>
            <p:ph type="sldNum" sz="quarter" idx="5"/>
          </p:nvPr>
        </p:nvSpPr>
        <p:spPr/>
        <p:txBody>
          <a:bodyPr/>
          <a:lstStyle/>
          <a:p>
            <a:fld id="{0D08B6FB-5E43-4FBF-84EE-A104D40EE746}" type="slidenum">
              <a:rPr lang="en-US" smtClean="0"/>
              <a:t>13</a:t>
            </a:fld>
            <a:endParaRPr lang="en-US"/>
          </a:p>
        </p:txBody>
      </p:sp>
    </p:spTree>
    <p:extLst>
      <p:ext uri="{BB962C8B-B14F-4D97-AF65-F5344CB8AC3E}">
        <p14:creationId xmlns:p14="http://schemas.microsoft.com/office/powerpoint/2010/main" val="140698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Informe a su Supervisor si experimenta dolor, zumbidos en los oídos, pérdida de audición y signos relacionados con daños auditivos. </a:t>
            </a:r>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14</a:t>
            </a:fld>
            <a:endParaRPr lang="en-US"/>
          </a:p>
        </p:txBody>
      </p:sp>
    </p:spTree>
    <p:extLst>
      <p:ext uri="{BB962C8B-B14F-4D97-AF65-F5344CB8AC3E}">
        <p14:creationId xmlns:p14="http://schemas.microsoft.com/office/powerpoint/2010/main" val="3560199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15</a:t>
            </a:fld>
            <a:endParaRPr lang="en-US"/>
          </a:p>
        </p:txBody>
      </p:sp>
    </p:spTree>
    <p:extLst>
      <p:ext uri="{BB962C8B-B14F-4D97-AF65-F5344CB8AC3E}">
        <p14:creationId xmlns:p14="http://schemas.microsoft.com/office/powerpoint/2010/main" val="308726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recursos de concienciación sobre salud mental y prevención del suicidio están aquí para ayudarnos a comprender y abordar los problemas de salud mental con mayor eficacia. Ofrecen información crucial para detectar los signos de crisis de salud mental y comportamiento suicida.</a:t>
            </a:r>
          </a:p>
          <a:p>
            <a:endParaRPr lang="en-US" dirty="0"/>
          </a:p>
          <a:p>
            <a:r>
              <a:rPr lang="es-ES" dirty="0"/>
              <a:t>Estos recursos proporcionan estrategias prácticas de prevención y apoyo, facilitando que las personas busquen ayuda cuando la necesiten. Concienciando y reduciendo el estigma, podemos crear un entorno más solidario y prevenir tragedias.</a:t>
            </a:r>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16</a:t>
            </a:fld>
            <a:endParaRPr lang="en-US"/>
          </a:p>
        </p:txBody>
      </p:sp>
    </p:spTree>
    <p:extLst>
      <p:ext uri="{BB962C8B-B14F-4D97-AF65-F5344CB8AC3E}">
        <p14:creationId xmlns:p14="http://schemas.microsoft.com/office/powerpoint/2010/main" val="258602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2</a:t>
            </a:fld>
            <a:endParaRPr lang="en-US"/>
          </a:p>
        </p:txBody>
      </p:sp>
    </p:spTree>
    <p:extLst>
      <p:ext uri="{BB962C8B-B14F-4D97-AF65-F5344CB8AC3E}">
        <p14:creationId xmlns:p14="http://schemas.microsoft.com/office/powerpoint/2010/main" val="48845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22 millones de trabajadores están expuestos anualmente a ruidos potencialmente perjudiciales (estimación de los CDC).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Industrias de riesgo: Instalaciones deportivas, asfaltos, obras de construcción,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La pérdida de audición es un grave riesgo derivado de la exposición prolongada al ruido.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La prevención es clave: La pérdida de audición puede prevenirse con las medidas adecuadas.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Medidas de protección: Utilizar tapones u orejeras y respetar las normas de seguridad contra el ruido.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Papel del empleador: Implantar programas de conservación de la audición y proporcionar los equipos de protección personal (EPP) necesarios.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s-ES" sz="1200" b="0" i="0" u="none" strike="noStrike" kern="1200" cap="none" spc="0" normalizeH="0" baseline="0" noProof="0" dirty="0">
                <a:ln>
                  <a:noFill/>
                </a:ln>
                <a:solidFill>
                  <a:prstClr val="black"/>
                </a:solidFill>
                <a:effectLst/>
                <a:uLnTx/>
                <a:uFillTx/>
                <a:latin typeface="Aptos" panose="02110004020202020204"/>
                <a:ea typeface="+mn-ea"/>
                <a:cs typeface="+mn-cs"/>
              </a:rPr>
              <a:t>Papel de los trabajadores: Utilizar sistemáticamente protectores auditivos y estar atentos a los niveles de ruido.</a:t>
            </a:r>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3</a:t>
            </a:fld>
            <a:endParaRPr lang="en-US"/>
          </a:p>
        </p:txBody>
      </p:sp>
    </p:spTree>
    <p:extLst>
      <p:ext uri="{BB962C8B-B14F-4D97-AF65-F5344CB8AC3E}">
        <p14:creationId xmlns:p14="http://schemas.microsoft.com/office/powerpoint/2010/main" val="5390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Impactos</a:t>
            </a:r>
            <a:r>
              <a:rPr lang="en-US" b="1" dirty="0"/>
              <a:t> </a:t>
            </a:r>
            <a:r>
              <a:rPr lang="en-US" b="1" dirty="0" err="1"/>
              <a:t>negativos</a:t>
            </a:r>
            <a:r>
              <a:rPr lang="en-US" b="1" dirty="0"/>
              <a:t> del </a:t>
            </a:r>
            <a:r>
              <a:rPr lang="en-US" b="1" dirty="0" err="1"/>
              <a:t>ruido</a:t>
            </a:r>
            <a:r>
              <a:rPr lang="en-US" b="1" dirty="0"/>
              <a:t>:</a:t>
            </a:r>
          </a:p>
          <a:p>
            <a:pPr marL="171450" indent="-171450">
              <a:buFontTx/>
              <a:buChar char="-"/>
            </a:pPr>
            <a:r>
              <a:rPr lang="es-ES" dirty="0"/>
              <a:t>Puede causar pérdida de audición permanente y </a:t>
            </a:r>
            <a:r>
              <a:rPr lang="es-ES" dirty="0" err="1"/>
              <a:t>tinnitus</a:t>
            </a:r>
            <a:r>
              <a:rPr lang="es-ES" dirty="0"/>
              <a:t>.</a:t>
            </a:r>
          </a:p>
          <a:p>
            <a:pPr marL="171450" indent="-171450">
              <a:buFontTx/>
              <a:buChar char="-"/>
            </a:pPr>
            <a:r>
              <a:rPr lang="es-ES" dirty="0"/>
              <a:t>Aumenta el riesgo de estrés y otros problemas de salud.</a:t>
            </a:r>
          </a:p>
          <a:p>
            <a:pPr marL="0" indent="0">
              <a:buFontTx/>
              <a:buNone/>
            </a:pPr>
            <a:r>
              <a:rPr lang="en-US" b="1" dirty="0" err="1"/>
              <a:t>Reconocimiento</a:t>
            </a:r>
            <a:r>
              <a:rPr lang="en-US" b="1" dirty="0"/>
              <a:t> de </a:t>
            </a:r>
            <a:r>
              <a:rPr lang="en-US" b="1" dirty="0" err="1"/>
              <a:t>entornos</a:t>
            </a:r>
            <a:r>
              <a:rPr lang="en-US" b="1" dirty="0"/>
              <a:t> </a:t>
            </a:r>
            <a:r>
              <a:rPr lang="en-US" b="1" dirty="0" err="1"/>
              <a:t>ruidosos</a:t>
            </a:r>
            <a:r>
              <a:rPr lang="en-US" b="1" dirty="0"/>
              <a:t>:</a:t>
            </a:r>
          </a:p>
          <a:p>
            <a:pPr marL="171450" indent="-171450">
              <a:buFontTx/>
              <a:buChar char="-"/>
            </a:pPr>
            <a:r>
              <a:rPr lang="es-ES" dirty="0"/>
              <a:t>Identifique las zonas con niveles de ruido elevados, como zonas de maquinaria o eventos multitudinarios.</a:t>
            </a:r>
          </a:p>
          <a:p>
            <a:pPr marL="171450" indent="-171450">
              <a:buFontTx/>
              <a:buChar char="-"/>
            </a:pPr>
            <a:r>
              <a:rPr lang="es-ES" dirty="0"/>
              <a:t>Utilice herramientas de medición del ruido si es necesario.</a:t>
            </a:r>
          </a:p>
          <a:p>
            <a:pPr marL="0" indent="0">
              <a:buFontTx/>
              <a:buNone/>
            </a:pPr>
            <a:r>
              <a:rPr lang="es-ES" b="1" dirty="0"/>
              <a:t>Técnicas de reducción del ruido:</a:t>
            </a:r>
          </a:p>
          <a:p>
            <a:pPr marL="171450" indent="-171450">
              <a:buFontTx/>
              <a:buChar char="-"/>
            </a:pPr>
            <a:r>
              <a:rPr lang="es-ES" dirty="0"/>
              <a:t>Aplique controles técnicos (por ejemplo, barreras acústicas, equipos más silenciosos).</a:t>
            </a:r>
          </a:p>
          <a:p>
            <a:pPr marL="171450" indent="-171450">
              <a:buFontTx/>
              <a:buChar char="-"/>
            </a:pPr>
            <a:r>
              <a:rPr lang="es-ES" dirty="0"/>
              <a:t>Aplique controles administrativos (por ejemplo, rotación de turnos, limitación del tiempo de exposición).</a:t>
            </a:r>
          </a:p>
          <a:p>
            <a:pPr marL="0" indent="0">
              <a:buFontTx/>
              <a:buNone/>
            </a:pPr>
            <a:r>
              <a:rPr lang="es-ES" b="1" dirty="0"/>
              <a:t>Selección y ajuste de protectores auditivos:</a:t>
            </a:r>
          </a:p>
          <a:p>
            <a:pPr marL="171450" indent="-171450">
              <a:buFontTx/>
              <a:buChar char="-"/>
            </a:pPr>
            <a:r>
              <a:rPr lang="es-ES" dirty="0"/>
              <a:t>Elija los tapones u orejeras adecuados en función del nivel de ruido y la comodidad.- Asegúrese de que se ajustan correctamente para maximizar su eficacia.</a:t>
            </a:r>
          </a:p>
          <a:p>
            <a:pPr marL="0" indent="0">
              <a:buFontTx/>
              <a:buNone/>
            </a:pPr>
            <a:r>
              <a:rPr lang="es-ES" b="1" dirty="0"/>
              <a:t>Asegúrese de que su protección auditiva funciona:</a:t>
            </a:r>
          </a:p>
          <a:p>
            <a:pPr marL="171450" indent="-171450">
              <a:buFontTx/>
              <a:buChar char="-"/>
            </a:pPr>
            <a:r>
              <a:rPr lang="es-ES" dirty="0"/>
              <a:t>Revisar y mantener periódicamente los equipos de protección auditiva.</a:t>
            </a:r>
          </a:p>
          <a:p>
            <a:pPr marL="171450" indent="-171450">
              <a:buFontTx/>
              <a:buChar char="-"/>
            </a:pPr>
            <a:r>
              <a:rPr lang="es-ES" dirty="0"/>
              <a:t>Verificar el uso y el ajuste adecuados para garantizar una protección óptima.</a:t>
            </a:r>
            <a:endParaRPr lang="en-US" dirty="0"/>
          </a:p>
        </p:txBody>
      </p:sp>
      <p:sp>
        <p:nvSpPr>
          <p:cNvPr id="4" name="Slide Number Placeholder 3"/>
          <p:cNvSpPr>
            <a:spLocks noGrp="1"/>
          </p:cNvSpPr>
          <p:nvPr>
            <p:ph type="sldNum" sz="quarter" idx="5"/>
          </p:nvPr>
        </p:nvSpPr>
        <p:spPr/>
        <p:txBody>
          <a:bodyPr/>
          <a:lstStyle/>
          <a:p>
            <a:fld id="{0D08B6FB-5E43-4FBF-84EE-A104D40EE746}" type="slidenum">
              <a:rPr lang="en-US" smtClean="0"/>
              <a:t>4</a:t>
            </a:fld>
            <a:endParaRPr lang="en-US"/>
          </a:p>
        </p:txBody>
      </p:sp>
    </p:spTree>
    <p:extLst>
      <p:ext uri="{BB962C8B-B14F-4D97-AF65-F5344CB8AC3E}">
        <p14:creationId xmlns:p14="http://schemas.microsoft.com/office/powerpoint/2010/main" val="2081467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100" b="1">
                <a:solidFill>
                  <a:srgbClr val="292929"/>
                </a:solidFill>
                <a:latin typeface="Arial" charset="0"/>
                <a:cs typeface="Arial" charset="0"/>
              </a:defRPr>
            </a:lvl1pPr>
            <a:lvl2pPr marL="785372" indent="-302066" eaLnBrk="0" hangingPunct="0">
              <a:defRPr sz="2100" b="1">
                <a:solidFill>
                  <a:srgbClr val="292929"/>
                </a:solidFill>
                <a:latin typeface="Arial" charset="0"/>
                <a:cs typeface="Arial" charset="0"/>
              </a:defRPr>
            </a:lvl2pPr>
            <a:lvl3pPr marL="1208265" indent="-241653" eaLnBrk="0" hangingPunct="0">
              <a:defRPr sz="2100" b="1">
                <a:solidFill>
                  <a:srgbClr val="292929"/>
                </a:solidFill>
                <a:latin typeface="Arial" charset="0"/>
                <a:cs typeface="Arial" charset="0"/>
              </a:defRPr>
            </a:lvl3pPr>
            <a:lvl4pPr marL="1691571" indent="-241653" eaLnBrk="0" hangingPunct="0">
              <a:defRPr sz="2100" b="1">
                <a:solidFill>
                  <a:srgbClr val="292929"/>
                </a:solidFill>
                <a:latin typeface="Arial" charset="0"/>
                <a:cs typeface="Arial" charset="0"/>
              </a:defRPr>
            </a:lvl4pPr>
            <a:lvl5pPr marL="2174878" indent="-241653" eaLnBrk="0" hangingPunct="0">
              <a:defRPr sz="2100" b="1">
                <a:solidFill>
                  <a:srgbClr val="292929"/>
                </a:solidFill>
                <a:latin typeface="Arial" charset="0"/>
                <a:cs typeface="Arial" charset="0"/>
              </a:defRPr>
            </a:lvl5pPr>
            <a:lvl6pPr marL="2658184" indent="-241653" algn="ctr" eaLnBrk="0" fontAlgn="base" hangingPunct="0">
              <a:lnSpc>
                <a:spcPct val="80000"/>
              </a:lnSpc>
              <a:spcBef>
                <a:spcPct val="50000"/>
              </a:spcBef>
              <a:spcAft>
                <a:spcPct val="0"/>
              </a:spcAft>
              <a:defRPr sz="2100" b="1">
                <a:solidFill>
                  <a:srgbClr val="292929"/>
                </a:solidFill>
                <a:latin typeface="Arial" charset="0"/>
                <a:cs typeface="Arial" charset="0"/>
              </a:defRPr>
            </a:lvl6pPr>
            <a:lvl7pPr marL="3141490" indent="-241653" algn="ctr" eaLnBrk="0" fontAlgn="base" hangingPunct="0">
              <a:lnSpc>
                <a:spcPct val="80000"/>
              </a:lnSpc>
              <a:spcBef>
                <a:spcPct val="50000"/>
              </a:spcBef>
              <a:spcAft>
                <a:spcPct val="0"/>
              </a:spcAft>
              <a:defRPr sz="2100" b="1">
                <a:solidFill>
                  <a:srgbClr val="292929"/>
                </a:solidFill>
                <a:latin typeface="Arial" charset="0"/>
                <a:cs typeface="Arial" charset="0"/>
              </a:defRPr>
            </a:lvl7pPr>
            <a:lvl8pPr marL="3624796" indent="-241653" algn="ctr" eaLnBrk="0" fontAlgn="base" hangingPunct="0">
              <a:lnSpc>
                <a:spcPct val="80000"/>
              </a:lnSpc>
              <a:spcBef>
                <a:spcPct val="50000"/>
              </a:spcBef>
              <a:spcAft>
                <a:spcPct val="0"/>
              </a:spcAft>
              <a:defRPr sz="2100" b="1">
                <a:solidFill>
                  <a:srgbClr val="292929"/>
                </a:solidFill>
                <a:latin typeface="Arial" charset="0"/>
                <a:cs typeface="Arial" charset="0"/>
              </a:defRPr>
            </a:lvl8pPr>
            <a:lvl9pPr marL="4108102" indent="-241653" algn="ctr" eaLnBrk="0" fontAlgn="base" hangingPunct="0">
              <a:lnSpc>
                <a:spcPct val="80000"/>
              </a:lnSpc>
              <a:spcBef>
                <a:spcPct val="50000"/>
              </a:spcBef>
              <a:spcAft>
                <a:spcPct val="0"/>
              </a:spcAft>
              <a:defRPr sz="2100" b="1">
                <a:solidFill>
                  <a:srgbClr val="292929"/>
                </a:solidFill>
                <a:latin typeface="Arial" charset="0"/>
                <a:cs typeface="Arial" charset="0"/>
              </a:defRPr>
            </a:lvl9pPr>
          </a:lstStyle>
          <a:p>
            <a:pPr eaLnBrk="1" hangingPunct="1"/>
            <a:fld id="{5EC794F8-DA40-417E-A704-165A2EDBD4F0}" type="slidenum">
              <a:rPr lang="en-US" sz="1300" b="0">
                <a:solidFill>
                  <a:schemeClr val="tx1"/>
                </a:solidFill>
              </a:rPr>
              <a:pPr eaLnBrk="1" hangingPunct="1"/>
              <a:t>5</a:t>
            </a:fld>
            <a:endParaRPr lang="en-US" sz="1300" b="0">
              <a:solidFill>
                <a:schemeClr val="tx1"/>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marL="171450" indent="-171450">
              <a:buFontTx/>
              <a:buChar char="-"/>
            </a:pPr>
            <a:r>
              <a:rPr lang="es-ES" b="1" dirty="0"/>
              <a:t>Distracción: </a:t>
            </a:r>
            <a:r>
              <a:rPr lang="es-ES" b="0" dirty="0"/>
              <a:t>El ruido puede reducir la concentración y la productividad.</a:t>
            </a:r>
          </a:p>
          <a:p>
            <a:pPr marL="171450" indent="-171450">
              <a:buFontTx/>
              <a:buChar char="-"/>
            </a:pPr>
            <a:r>
              <a:rPr lang="es-ES" b="1" dirty="0"/>
              <a:t>Pérdida de alertas: </a:t>
            </a:r>
            <a:r>
              <a:rPr lang="es-ES" b="0" dirty="0"/>
              <a:t>Puede impedirle oír avisos importantes en el lugar de trabajo.</a:t>
            </a:r>
          </a:p>
          <a:p>
            <a:pPr marL="171450" indent="-171450">
              <a:buFontTx/>
              <a:buChar char="-"/>
            </a:pPr>
            <a:r>
              <a:rPr lang="es-ES" b="1" dirty="0"/>
              <a:t>Mayor riesgo de caídas: </a:t>
            </a:r>
            <a:r>
              <a:rPr lang="es-ES" b="0" dirty="0"/>
              <a:t>La pérdida de audición aumenta el riesgo de caídas y accidentes.</a:t>
            </a:r>
          </a:p>
          <a:p>
            <a:pPr marL="171450" indent="-171450">
              <a:buFontTx/>
              <a:buChar char="-"/>
            </a:pPr>
            <a:r>
              <a:rPr lang="es-ES" b="1" dirty="0"/>
              <a:t>Daños permanentes: </a:t>
            </a:r>
            <a:r>
              <a:rPr lang="es-ES" b="0" dirty="0"/>
              <a:t>La exposición prolongada puede provocar sordera irreversible.</a:t>
            </a:r>
          </a:p>
          <a:p>
            <a:pPr marL="171450" indent="-171450">
              <a:buFontTx/>
              <a:buChar char="-"/>
            </a:pPr>
            <a:r>
              <a:rPr lang="es-ES" b="1" dirty="0"/>
              <a:t>Acúfenos: </a:t>
            </a:r>
            <a:r>
              <a:rPr lang="es-ES" b="0" dirty="0"/>
              <a:t>El ruido puede causar zumbidos persistentes en los oídos, lo que altera el sueño y la tranquilidad.</a:t>
            </a:r>
          </a:p>
          <a:p>
            <a:pPr marL="171450" indent="-171450">
              <a:buFontTx/>
              <a:buChar char="-"/>
            </a:pPr>
            <a:r>
              <a:rPr lang="es-ES" b="1" dirty="0"/>
              <a:t>Problemas de salud: </a:t>
            </a:r>
            <a:r>
              <a:rPr lang="es-ES" b="0" dirty="0"/>
              <a:t>La exposición al ruido puede contribuir a la hipertensión y al estrés.</a:t>
            </a:r>
            <a:endParaRPr lang="en-US"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lvl1pPr>
              <a:defRPr sz="3800">
                <a:solidFill>
                  <a:schemeClr val="tx2"/>
                </a:solidFill>
                <a:latin typeface="Helvetica" charset="0"/>
              </a:defRPr>
            </a:lvl1pPr>
            <a:lvl2pPr marL="786710" indent="-302581">
              <a:defRPr sz="3800">
                <a:solidFill>
                  <a:schemeClr val="tx2"/>
                </a:solidFill>
                <a:latin typeface="Helvetica" charset="0"/>
              </a:defRPr>
            </a:lvl2pPr>
            <a:lvl3pPr marL="1210323" indent="-242065">
              <a:defRPr sz="3800">
                <a:solidFill>
                  <a:schemeClr val="tx2"/>
                </a:solidFill>
                <a:latin typeface="Helvetica" charset="0"/>
              </a:defRPr>
            </a:lvl3pPr>
            <a:lvl4pPr marL="1694452" indent="-242065">
              <a:defRPr sz="3800">
                <a:solidFill>
                  <a:schemeClr val="tx2"/>
                </a:solidFill>
                <a:latin typeface="Helvetica" charset="0"/>
              </a:defRPr>
            </a:lvl4pPr>
            <a:lvl5pPr marL="2178581" indent="-242065">
              <a:defRPr sz="3800">
                <a:solidFill>
                  <a:schemeClr val="tx2"/>
                </a:solidFill>
                <a:latin typeface="Helvetica" charset="0"/>
              </a:defRPr>
            </a:lvl5pPr>
            <a:lvl6pPr marL="2662710" indent="-242065" eaLnBrk="0" fontAlgn="base" hangingPunct="0">
              <a:spcBef>
                <a:spcPct val="0"/>
              </a:spcBef>
              <a:spcAft>
                <a:spcPct val="0"/>
              </a:spcAft>
              <a:defRPr sz="3800">
                <a:solidFill>
                  <a:schemeClr val="tx2"/>
                </a:solidFill>
                <a:latin typeface="Helvetica" charset="0"/>
              </a:defRPr>
            </a:lvl6pPr>
            <a:lvl7pPr marL="3146839" indent="-242065" eaLnBrk="0" fontAlgn="base" hangingPunct="0">
              <a:spcBef>
                <a:spcPct val="0"/>
              </a:spcBef>
              <a:spcAft>
                <a:spcPct val="0"/>
              </a:spcAft>
              <a:defRPr sz="3800">
                <a:solidFill>
                  <a:schemeClr val="tx2"/>
                </a:solidFill>
                <a:latin typeface="Helvetica" charset="0"/>
              </a:defRPr>
            </a:lvl7pPr>
            <a:lvl8pPr marL="3630968" indent="-242065" eaLnBrk="0" fontAlgn="base" hangingPunct="0">
              <a:spcBef>
                <a:spcPct val="0"/>
              </a:spcBef>
              <a:spcAft>
                <a:spcPct val="0"/>
              </a:spcAft>
              <a:defRPr sz="3800">
                <a:solidFill>
                  <a:schemeClr val="tx2"/>
                </a:solidFill>
                <a:latin typeface="Helvetica" charset="0"/>
              </a:defRPr>
            </a:lvl8pPr>
            <a:lvl9pPr marL="4115097" indent="-242065" eaLnBrk="0" fontAlgn="base" hangingPunct="0">
              <a:spcBef>
                <a:spcPct val="0"/>
              </a:spcBef>
              <a:spcAft>
                <a:spcPct val="0"/>
              </a:spcAft>
              <a:defRPr sz="3800">
                <a:solidFill>
                  <a:schemeClr val="tx2"/>
                </a:solidFill>
                <a:latin typeface="Helvetica" charset="0"/>
              </a:defRPr>
            </a:lvl9pPr>
          </a:lstStyle>
          <a:p>
            <a:fld id="{43B4E946-5E78-4DA5-B6F3-76FD3AB58260}" type="slidenum">
              <a:rPr lang="en-US" altLang="en-US" sz="1300">
                <a:solidFill>
                  <a:schemeClr val="tx1"/>
                </a:solidFill>
                <a:latin typeface="Times" charset="0"/>
              </a:rPr>
              <a:pPr/>
              <a:t>6</a:t>
            </a:fld>
            <a:endParaRPr lang="en-US" altLang="en-US" sz="1300">
              <a:solidFill>
                <a:schemeClr val="tx1"/>
              </a:solidFill>
              <a:latin typeface="Times" charset="0"/>
            </a:endParaRPr>
          </a:p>
        </p:txBody>
      </p:sp>
      <p:sp>
        <p:nvSpPr>
          <p:cNvPr id="46083" name="Rectangle 1026"/>
          <p:cNvSpPr>
            <a:spLocks noGrp="1" noRot="1" noChangeAspect="1" noChangeArrowheads="1" noTextEdit="1"/>
          </p:cNvSpPr>
          <p:nvPr>
            <p:ph type="sldImg"/>
          </p:nvPr>
        </p:nvSpPr>
        <p:spPr>
          <a:ln/>
        </p:spPr>
      </p:sp>
      <p:sp>
        <p:nvSpPr>
          <p:cNvPr id="46084" name="Rectangle 1027"/>
          <p:cNvSpPr>
            <a:spLocks noGrp="1" noChangeArrowheads="1"/>
          </p:cNvSpPr>
          <p:nvPr>
            <p:ph type="body" idx="1"/>
          </p:nvPr>
        </p:nvSpPr>
        <p:spPr>
          <a:noFill/>
        </p:spPr>
        <p:txBody>
          <a:bodyPr/>
          <a:lstStyle/>
          <a:p>
            <a:r>
              <a:rPr lang="es-ES" dirty="0"/>
              <a:t>El ruido nos rodea.  Tanto en el trabajo como en casa.  Debemos ser conscientes de los peligros potenciales y tomar medidas para minimizarlos. </a:t>
            </a:r>
            <a:endParaRPr lang="en-US" dirty="0"/>
          </a:p>
          <a:p>
            <a:pPr marL="171450" indent="-171450">
              <a:buFontTx/>
              <a:buChar char="-"/>
            </a:pPr>
            <a:r>
              <a:rPr lang="es-ES" b="1" dirty="0"/>
              <a:t>Nivel de voz: </a:t>
            </a:r>
            <a:r>
              <a:rPr lang="es-ES" b="0" dirty="0"/>
              <a:t>Si necesita levantar la voz para que le oigan a un brazo de distancia, el nivel de ruido es demasiado alto.</a:t>
            </a:r>
          </a:p>
          <a:p>
            <a:pPr marL="171450" indent="-171450">
              <a:buFontTx/>
              <a:buChar char="-"/>
            </a:pPr>
            <a:r>
              <a:rPr lang="es-ES" b="1" dirty="0"/>
              <a:t>Señales auditivas: </a:t>
            </a:r>
            <a:r>
              <a:rPr lang="es-ES" b="0" dirty="0"/>
              <a:t>Los zumbidos en los oídos o la dificultad para oír pueden indicar un ruido excesivo.</a:t>
            </a:r>
          </a:p>
          <a:p>
            <a:pPr marL="171450" indent="-171450">
              <a:buFontTx/>
              <a:buChar char="-"/>
            </a:pPr>
            <a:r>
              <a:rPr lang="es-ES" b="1" dirty="0"/>
              <a:t>Presencia de equipos: </a:t>
            </a:r>
            <a:r>
              <a:rPr lang="es-ES" b="0" dirty="0"/>
              <a:t>Los entornos con maquinaria, equipos pesados o procesos ruidosos son probablemente ruidosos.</a:t>
            </a:r>
          </a:p>
          <a:p>
            <a:pPr marL="171450" indent="-171450">
              <a:buFontTx/>
              <a:buChar char="-"/>
            </a:pPr>
            <a:r>
              <a:rPr lang="es-ES" b="1" dirty="0"/>
              <a:t>Calidad del sonido: </a:t>
            </a:r>
            <a:r>
              <a:rPr lang="es-ES" b="0" dirty="0"/>
              <a:t>El ruido que suena amortiguado o distorsionado puede ser señal de niveles peligrosos.</a:t>
            </a:r>
            <a:endParaRPr lang="en-US"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 b="1" dirty="0"/>
              <a:t>NIOSH </a:t>
            </a:r>
            <a:r>
              <a:rPr lang="es-ES" b="1" dirty="0" err="1"/>
              <a:t>Sound</a:t>
            </a:r>
            <a:r>
              <a:rPr lang="es-ES" b="1" dirty="0"/>
              <a:t> </a:t>
            </a:r>
            <a:r>
              <a:rPr lang="es-ES" b="1" dirty="0" err="1"/>
              <a:t>Level</a:t>
            </a:r>
            <a:r>
              <a:rPr lang="es-ES" b="1" dirty="0"/>
              <a:t> Meter App: </a:t>
            </a:r>
            <a:r>
              <a:rPr lang="es-ES" b="0" dirty="0"/>
              <a:t>Una nueva herramienta para evaluar los niveles de ruido.</a:t>
            </a:r>
          </a:p>
          <a:p>
            <a:pPr marL="171450" indent="-171450">
              <a:buFontTx/>
              <a:buChar char="-"/>
            </a:pPr>
            <a:r>
              <a:rPr lang="es-ES" b="0" dirty="0"/>
              <a:t>Herramienta de detección: ayuda a identificar entornos potencialmente ruidosos y a determinar si es necesario tomar más muestras de ruido.</a:t>
            </a:r>
          </a:p>
          <a:p>
            <a:pPr marL="171450" indent="-171450">
              <a:buFontTx/>
              <a:buChar char="-"/>
            </a:pPr>
            <a:r>
              <a:rPr lang="es-ES" b="1" dirty="0"/>
              <a:t>Lectura instantánea: </a:t>
            </a:r>
            <a:r>
              <a:rPr lang="es-ES" b="0" dirty="0"/>
              <a:t>Proporciona lecturas del nivel sonoro en tiempo real utilizando el micrófono integrado del dispositivo.</a:t>
            </a:r>
          </a:p>
          <a:p>
            <a:pPr marL="171450" indent="-171450">
              <a:buFontTx/>
              <a:buChar char="-"/>
            </a:pPr>
            <a:r>
              <a:rPr lang="es-ES" b="1" dirty="0"/>
              <a:t>Recurso educativo: </a:t>
            </a:r>
            <a:r>
              <a:rPr lang="es-ES" b="0" dirty="0"/>
              <a:t>Incluye información básica sobre el ruido y la prevención de la pérdida de audición.</a:t>
            </a:r>
            <a:endParaRPr lang="en-US" b="0" dirty="0"/>
          </a:p>
        </p:txBody>
      </p:sp>
      <p:sp>
        <p:nvSpPr>
          <p:cNvPr id="4" name="Header Placeholder 3"/>
          <p:cNvSpPr>
            <a:spLocks noGrp="1"/>
          </p:cNvSpPr>
          <p:nvPr>
            <p:ph type="hdr" sz="quarter" idx="10"/>
          </p:nvPr>
        </p:nvSpPr>
        <p:spPr/>
        <p:txBody>
          <a:bodyPr/>
          <a:lstStyle/>
          <a:p>
            <a:pPr>
              <a:defRPr/>
            </a:pPr>
            <a:endParaRPr lang="en-US"/>
          </a:p>
          <a:p>
            <a:pPr>
              <a:defRPr/>
            </a:pPr>
            <a:r>
              <a:rPr lang="en-US"/>
              <a:t>INTRODUCTION TO OSHA Instructor Slides with Notes</a:t>
            </a:r>
          </a:p>
        </p:txBody>
      </p:sp>
      <p:sp>
        <p:nvSpPr>
          <p:cNvPr id="5" name="Footer Placeholder 4"/>
          <p:cNvSpPr>
            <a:spLocks noGrp="1"/>
          </p:cNvSpPr>
          <p:nvPr>
            <p:ph type="ftr" sz="quarter" idx="11"/>
          </p:nvPr>
        </p:nvSpPr>
        <p:spPr/>
        <p:txBody>
          <a:bodyPr/>
          <a:lstStyle/>
          <a:p>
            <a:pPr>
              <a:defRPr/>
            </a:pPr>
            <a:r>
              <a:rPr lang="en-US"/>
              <a:t>04.2010</a:t>
            </a:r>
          </a:p>
        </p:txBody>
      </p:sp>
      <p:sp>
        <p:nvSpPr>
          <p:cNvPr id="6" name="Slide Number Placeholder 5"/>
          <p:cNvSpPr>
            <a:spLocks noGrp="1"/>
          </p:cNvSpPr>
          <p:nvPr>
            <p:ph type="sldNum" sz="quarter" idx="12"/>
          </p:nvPr>
        </p:nvSpPr>
        <p:spPr/>
        <p:txBody>
          <a:bodyPr/>
          <a:lstStyle/>
          <a:p>
            <a:pPr>
              <a:defRPr/>
            </a:pPr>
            <a:fld id="{931553A5-E984-41DA-8B33-227A0FD23850}" type="slidenum">
              <a:rPr lang="en-US" smtClean="0"/>
              <a:pPr>
                <a:defRPr/>
              </a:pPr>
              <a:t>7</a:t>
            </a:fld>
            <a:endParaRPr lang="en-US"/>
          </a:p>
        </p:txBody>
      </p:sp>
    </p:spTree>
    <p:extLst>
      <p:ext uri="{BB962C8B-B14F-4D97-AF65-F5344CB8AC3E}">
        <p14:creationId xmlns:p14="http://schemas.microsoft.com/office/powerpoint/2010/main" val="22069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 b="1" dirty="0"/>
              <a:t>Maquinaria más silenciosa: </a:t>
            </a:r>
            <a:r>
              <a:rPr lang="es-ES" b="0" dirty="0"/>
              <a:t>Opte por equipos más silenciosos siempre que sea posible.</a:t>
            </a:r>
          </a:p>
          <a:p>
            <a:pPr marL="171450" indent="-171450">
              <a:buFontTx/>
              <a:buChar char="-"/>
            </a:pPr>
            <a:r>
              <a:rPr lang="es-ES" b="1" dirty="0"/>
              <a:t>Disposición del puesto de trabajo: </a:t>
            </a:r>
            <a:r>
              <a:rPr lang="es-ES" b="0" dirty="0"/>
              <a:t>Diseñar disposiciones que minimicen la exposición al ruido.</a:t>
            </a:r>
          </a:p>
          <a:p>
            <a:pPr marL="171450" indent="-171450">
              <a:buFontTx/>
              <a:buChar char="-"/>
            </a:pPr>
            <a:r>
              <a:rPr lang="es-ES" b="1" dirty="0"/>
              <a:t>Mantenimiento: </a:t>
            </a:r>
            <a:r>
              <a:rPr lang="es-ES" b="0" dirty="0"/>
              <a:t>Mantenga y lubrique regularmente la maquinaria para reducir el ruido.</a:t>
            </a:r>
          </a:p>
          <a:p>
            <a:pPr marL="171450" indent="-171450">
              <a:buFontTx/>
              <a:buChar char="-"/>
            </a:pPr>
            <a:r>
              <a:rPr lang="es-ES" b="1" dirty="0"/>
              <a:t>Barreras acústicas: </a:t>
            </a:r>
            <a:r>
              <a:rPr lang="es-ES" b="0" dirty="0"/>
              <a:t>Instalar barreras o deflectores para desviar el ruido de las zonas sensibles.</a:t>
            </a:r>
          </a:p>
          <a:p>
            <a:pPr marL="171450" indent="-171450">
              <a:buFontTx/>
              <a:buChar char="-"/>
            </a:pPr>
            <a:r>
              <a:rPr lang="es-ES" b="1" dirty="0"/>
              <a:t>Modificaciones acústicas: </a:t>
            </a:r>
            <a:r>
              <a:rPr lang="es-ES" b="0" dirty="0"/>
              <a:t>Equipar la maquinaria con silenciadores o cerramientos acústicos.</a:t>
            </a:r>
          </a:p>
          <a:p>
            <a:pPr marL="171450" indent="-171450">
              <a:buFontTx/>
              <a:buChar char="-"/>
            </a:pPr>
            <a:r>
              <a:rPr lang="es-ES" b="1" dirty="0"/>
              <a:t>Insonorización: </a:t>
            </a:r>
            <a:r>
              <a:rPr lang="es-ES" b="0" dirty="0"/>
              <a:t>Utilice paneles acústicos, espuma o aislamiento para paredes, techos y suelos.</a:t>
            </a:r>
            <a:endParaRPr lang="en-US" b="0" dirty="0"/>
          </a:p>
        </p:txBody>
      </p:sp>
      <p:sp>
        <p:nvSpPr>
          <p:cNvPr id="4" name="Slide Number Placeholder 3"/>
          <p:cNvSpPr>
            <a:spLocks noGrp="1"/>
          </p:cNvSpPr>
          <p:nvPr>
            <p:ph type="sldNum" sz="quarter" idx="5"/>
          </p:nvPr>
        </p:nvSpPr>
        <p:spPr/>
        <p:txBody>
          <a:bodyPr/>
          <a:lstStyle/>
          <a:p>
            <a:fld id="{0D08B6FB-5E43-4FBF-84EE-A104D40EE746}" type="slidenum">
              <a:rPr lang="en-US" smtClean="0"/>
              <a:t>8</a:t>
            </a:fld>
            <a:endParaRPr lang="en-US"/>
          </a:p>
        </p:txBody>
      </p:sp>
    </p:spTree>
    <p:extLst>
      <p:ext uri="{BB962C8B-B14F-4D97-AF65-F5344CB8AC3E}">
        <p14:creationId xmlns:p14="http://schemas.microsoft.com/office/powerpoint/2010/main" val="237746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 b="1" dirty="0"/>
              <a:t>Evalúe los niveles de ruido: </a:t>
            </a:r>
            <a:r>
              <a:rPr lang="es-ES" b="0" dirty="0"/>
              <a:t>Determine el nivel de ruido y cualquier molestia para elegir la protección adecuada.</a:t>
            </a:r>
          </a:p>
          <a:p>
            <a:pPr marL="171450" indent="-171450">
              <a:buFontTx/>
              <a:buChar char="-"/>
            </a:pPr>
            <a:r>
              <a:rPr lang="es-ES" b="1" dirty="0"/>
              <a:t>Elija la protección: </a:t>
            </a:r>
            <a:r>
              <a:rPr lang="es-ES" b="0" dirty="0"/>
              <a:t>Seleccione tapones o protectores sobre la oreja en función del nivel de ruido, la comodidad y el entorno de trabajo.</a:t>
            </a:r>
          </a:p>
          <a:p>
            <a:pPr marL="171450" indent="-171450">
              <a:buFontTx/>
              <a:buChar char="-"/>
            </a:pPr>
            <a:r>
              <a:rPr lang="es-ES" b="1" dirty="0"/>
              <a:t>Asegúrese de que se ajustan correctamente: </a:t>
            </a:r>
            <a:r>
              <a:rPr lang="es-ES" b="0" dirty="0"/>
              <a:t>Compruebe que la protección auditiva se ajusta de forma cómoda y eficaz.</a:t>
            </a:r>
          </a:p>
          <a:p>
            <a:pPr marL="171450" indent="-171450">
              <a:buFontTx/>
              <a:buChar char="-"/>
            </a:pPr>
            <a:r>
              <a:rPr lang="es-ES" b="1" dirty="0"/>
              <a:t>Inspeccione y sustituya: </a:t>
            </a:r>
            <a:r>
              <a:rPr lang="es-ES" b="0" dirty="0"/>
              <a:t>Compruebe periódicamente el desgaste y sustitúyalos si es necesario.</a:t>
            </a:r>
          </a:p>
          <a:p>
            <a:pPr marL="171450" indent="-171450">
              <a:buFontTx/>
              <a:buChar char="-"/>
            </a:pPr>
            <a:r>
              <a:rPr lang="es-ES" b="1" dirty="0"/>
              <a:t>Compruebe la compatibilidad: </a:t>
            </a:r>
            <a:r>
              <a:rPr lang="es-ES" b="0" dirty="0"/>
              <a:t>Asegúrese de que la protección auditiva funciona bien con otros equipos de seguridad.</a:t>
            </a:r>
            <a:endParaRPr lang="en-US" b="0" dirty="0"/>
          </a:p>
        </p:txBody>
      </p:sp>
      <p:sp>
        <p:nvSpPr>
          <p:cNvPr id="4" name="Slide Number Placeholder 3"/>
          <p:cNvSpPr>
            <a:spLocks noGrp="1"/>
          </p:cNvSpPr>
          <p:nvPr>
            <p:ph type="sldNum" sz="quarter" idx="5"/>
          </p:nvPr>
        </p:nvSpPr>
        <p:spPr/>
        <p:txBody>
          <a:bodyPr/>
          <a:lstStyle/>
          <a:p>
            <a:fld id="{0D08B6FB-5E43-4FBF-84EE-A104D40EE746}" type="slidenum">
              <a:rPr lang="en-US" smtClean="0"/>
              <a:t>9</a:t>
            </a:fld>
            <a:endParaRPr lang="en-US"/>
          </a:p>
        </p:txBody>
      </p:sp>
    </p:spTree>
    <p:extLst>
      <p:ext uri="{BB962C8B-B14F-4D97-AF65-F5344CB8AC3E}">
        <p14:creationId xmlns:p14="http://schemas.microsoft.com/office/powerpoint/2010/main" val="188121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3EDC-AFC7-BAEF-EBEA-1F0FB7AE94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B77F32-FFD9-BF56-8C66-794E2AA8D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0E7819-D561-142E-2911-2A74D3360837}"/>
              </a:ext>
            </a:extLst>
          </p:cNvPr>
          <p:cNvSpPr>
            <a:spLocks noGrp="1"/>
          </p:cNvSpPr>
          <p:nvPr>
            <p:ph type="dt" sz="half" idx="10"/>
          </p:nvPr>
        </p:nvSpPr>
        <p:spPr/>
        <p:txBody>
          <a:bodyPr/>
          <a:lstStyle/>
          <a:p>
            <a:fld id="{08A791EF-68BE-4BE2-9F2C-E2BB01D53BAA}" type="datetimeFigureOut">
              <a:rPr lang="en-US" smtClean="0"/>
              <a:t>10/1/2024</a:t>
            </a:fld>
            <a:endParaRPr lang="en-US"/>
          </a:p>
        </p:txBody>
      </p:sp>
      <p:sp>
        <p:nvSpPr>
          <p:cNvPr id="5" name="Footer Placeholder 4">
            <a:extLst>
              <a:ext uri="{FF2B5EF4-FFF2-40B4-BE49-F238E27FC236}">
                <a16:creationId xmlns:a16="http://schemas.microsoft.com/office/drawing/2014/main" id="{3DF062DA-340B-6326-F232-686D65509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04758-0ECB-1CDF-FFBD-3264FDDFD65E}"/>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253527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B107-5132-2E07-712C-E6704781A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A745FB-5CA8-18ED-EA96-BE7CBC788D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3AC5E-706F-6DB6-C77D-5527CBB384C1}"/>
              </a:ext>
            </a:extLst>
          </p:cNvPr>
          <p:cNvSpPr>
            <a:spLocks noGrp="1"/>
          </p:cNvSpPr>
          <p:nvPr>
            <p:ph type="dt" sz="half" idx="10"/>
          </p:nvPr>
        </p:nvSpPr>
        <p:spPr/>
        <p:txBody>
          <a:bodyPr/>
          <a:lstStyle/>
          <a:p>
            <a:fld id="{08A791EF-68BE-4BE2-9F2C-E2BB01D53BAA}" type="datetimeFigureOut">
              <a:rPr lang="en-US" smtClean="0"/>
              <a:t>10/1/2024</a:t>
            </a:fld>
            <a:endParaRPr lang="en-US"/>
          </a:p>
        </p:txBody>
      </p:sp>
      <p:sp>
        <p:nvSpPr>
          <p:cNvPr id="5" name="Footer Placeholder 4">
            <a:extLst>
              <a:ext uri="{FF2B5EF4-FFF2-40B4-BE49-F238E27FC236}">
                <a16:creationId xmlns:a16="http://schemas.microsoft.com/office/drawing/2014/main" id="{6021E054-5FD4-5966-8609-E948173F6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45693-04DA-F0F1-652F-FA203E6EEFCD}"/>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138933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4216C-E3C9-F60C-0DDB-5BF46DA430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F8D441-73AD-56D1-C867-9B1E2407D9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28410-A0BA-C89F-FC45-79544C458BA2}"/>
              </a:ext>
            </a:extLst>
          </p:cNvPr>
          <p:cNvSpPr>
            <a:spLocks noGrp="1"/>
          </p:cNvSpPr>
          <p:nvPr>
            <p:ph type="dt" sz="half" idx="10"/>
          </p:nvPr>
        </p:nvSpPr>
        <p:spPr/>
        <p:txBody>
          <a:bodyPr/>
          <a:lstStyle/>
          <a:p>
            <a:fld id="{08A791EF-68BE-4BE2-9F2C-E2BB01D53BAA}" type="datetimeFigureOut">
              <a:rPr lang="en-US" smtClean="0"/>
              <a:t>10/1/2024</a:t>
            </a:fld>
            <a:endParaRPr lang="en-US"/>
          </a:p>
        </p:txBody>
      </p:sp>
      <p:sp>
        <p:nvSpPr>
          <p:cNvPr id="5" name="Footer Placeholder 4">
            <a:extLst>
              <a:ext uri="{FF2B5EF4-FFF2-40B4-BE49-F238E27FC236}">
                <a16:creationId xmlns:a16="http://schemas.microsoft.com/office/drawing/2014/main" id="{E4B46546-64B6-DD9E-E11D-460171DD8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0AFA9-BD20-C45F-F530-942DA6943B2F}"/>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90238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F34B-6555-EEC5-5981-5945A657F5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AF14D6-AB60-B483-2E55-8FA86055FF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C037F-2CC1-AA3E-298A-CACE4F3F5D7F}"/>
              </a:ext>
            </a:extLst>
          </p:cNvPr>
          <p:cNvSpPr>
            <a:spLocks noGrp="1"/>
          </p:cNvSpPr>
          <p:nvPr>
            <p:ph type="dt" sz="half" idx="10"/>
          </p:nvPr>
        </p:nvSpPr>
        <p:spPr/>
        <p:txBody>
          <a:bodyPr/>
          <a:lstStyle/>
          <a:p>
            <a:fld id="{08A791EF-68BE-4BE2-9F2C-E2BB01D53BAA}" type="datetimeFigureOut">
              <a:rPr lang="en-US" smtClean="0"/>
              <a:t>10/1/2024</a:t>
            </a:fld>
            <a:endParaRPr lang="en-US"/>
          </a:p>
        </p:txBody>
      </p:sp>
      <p:sp>
        <p:nvSpPr>
          <p:cNvPr id="5" name="Footer Placeholder 4">
            <a:extLst>
              <a:ext uri="{FF2B5EF4-FFF2-40B4-BE49-F238E27FC236}">
                <a16:creationId xmlns:a16="http://schemas.microsoft.com/office/drawing/2014/main" id="{6C607E8E-FE7D-017B-9640-B7EF9734D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F3FB5-BDDA-CEDF-12A1-7D0CC8291ECF}"/>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53111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7A6A-517B-B7B4-E2A4-E396182E92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314D89-C85B-B8F7-85E8-F4D6B8661B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E830E2-8B2A-AE3E-FB96-10D4964EC36E}"/>
              </a:ext>
            </a:extLst>
          </p:cNvPr>
          <p:cNvSpPr>
            <a:spLocks noGrp="1"/>
          </p:cNvSpPr>
          <p:nvPr>
            <p:ph type="dt" sz="half" idx="10"/>
          </p:nvPr>
        </p:nvSpPr>
        <p:spPr/>
        <p:txBody>
          <a:bodyPr/>
          <a:lstStyle/>
          <a:p>
            <a:fld id="{08A791EF-68BE-4BE2-9F2C-E2BB01D53BAA}" type="datetimeFigureOut">
              <a:rPr lang="en-US" smtClean="0"/>
              <a:t>10/1/2024</a:t>
            </a:fld>
            <a:endParaRPr lang="en-US"/>
          </a:p>
        </p:txBody>
      </p:sp>
      <p:sp>
        <p:nvSpPr>
          <p:cNvPr id="5" name="Footer Placeholder 4">
            <a:extLst>
              <a:ext uri="{FF2B5EF4-FFF2-40B4-BE49-F238E27FC236}">
                <a16:creationId xmlns:a16="http://schemas.microsoft.com/office/drawing/2014/main" id="{2CE8C49C-4AFB-FB67-8288-1F8B5BB2C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FBCA1-AC7A-46C3-35CD-489050B9DC15}"/>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233489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B0277-F37E-ECEE-48B5-55E67E15E5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C8C06-350F-D7B2-8250-095E0D6234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343A7C-62C3-E73D-7B5B-0CCAE7B348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E10288-1559-4DD7-AC6B-324FF955BCBC}"/>
              </a:ext>
            </a:extLst>
          </p:cNvPr>
          <p:cNvSpPr>
            <a:spLocks noGrp="1"/>
          </p:cNvSpPr>
          <p:nvPr>
            <p:ph type="dt" sz="half" idx="10"/>
          </p:nvPr>
        </p:nvSpPr>
        <p:spPr/>
        <p:txBody>
          <a:bodyPr/>
          <a:lstStyle/>
          <a:p>
            <a:fld id="{08A791EF-68BE-4BE2-9F2C-E2BB01D53BAA}" type="datetimeFigureOut">
              <a:rPr lang="en-US" smtClean="0"/>
              <a:t>10/1/2024</a:t>
            </a:fld>
            <a:endParaRPr lang="en-US"/>
          </a:p>
        </p:txBody>
      </p:sp>
      <p:sp>
        <p:nvSpPr>
          <p:cNvPr id="6" name="Footer Placeholder 5">
            <a:extLst>
              <a:ext uri="{FF2B5EF4-FFF2-40B4-BE49-F238E27FC236}">
                <a16:creationId xmlns:a16="http://schemas.microsoft.com/office/drawing/2014/main" id="{C83E3853-EF1E-50BA-36D0-8B04716F8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B4EFA-3E67-2722-CCDD-59E9C3C31CA4}"/>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375423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EA21-A9D4-49AA-C76B-E59B5C88AE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FCD68-BF61-C7EF-6371-C72C6568C7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52912A-7EBF-1D2A-A386-E93978C077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850A76-F752-C10D-566B-111E2F073C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5347C8-D5DB-CE33-F18F-3592A8321D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91A3AD-CF07-E334-9232-FCF9D8EC3D06}"/>
              </a:ext>
            </a:extLst>
          </p:cNvPr>
          <p:cNvSpPr>
            <a:spLocks noGrp="1"/>
          </p:cNvSpPr>
          <p:nvPr>
            <p:ph type="dt" sz="half" idx="10"/>
          </p:nvPr>
        </p:nvSpPr>
        <p:spPr/>
        <p:txBody>
          <a:bodyPr/>
          <a:lstStyle/>
          <a:p>
            <a:fld id="{08A791EF-68BE-4BE2-9F2C-E2BB01D53BAA}" type="datetimeFigureOut">
              <a:rPr lang="en-US" smtClean="0"/>
              <a:t>10/1/2024</a:t>
            </a:fld>
            <a:endParaRPr lang="en-US"/>
          </a:p>
        </p:txBody>
      </p:sp>
      <p:sp>
        <p:nvSpPr>
          <p:cNvPr id="8" name="Footer Placeholder 7">
            <a:extLst>
              <a:ext uri="{FF2B5EF4-FFF2-40B4-BE49-F238E27FC236}">
                <a16:creationId xmlns:a16="http://schemas.microsoft.com/office/drawing/2014/main" id="{D2706F52-9E2E-BC0F-AFC2-CDA3108B16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F2D15B-2D06-7419-DBA2-CE640CFEC409}"/>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170996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D556C-2C37-EA62-5049-125836868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2CCE1-9058-3034-6658-EA62A1A61BA7}"/>
              </a:ext>
            </a:extLst>
          </p:cNvPr>
          <p:cNvSpPr>
            <a:spLocks noGrp="1"/>
          </p:cNvSpPr>
          <p:nvPr>
            <p:ph type="dt" sz="half" idx="10"/>
          </p:nvPr>
        </p:nvSpPr>
        <p:spPr/>
        <p:txBody>
          <a:bodyPr/>
          <a:lstStyle/>
          <a:p>
            <a:fld id="{08A791EF-68BE-4BE2-9F2C-E2BB01D53BAA}" type="datetimeFigureOut">
              <a:rPr lang="en-US" smtClean="0"/>
              <a:t>10/1/2024</a:t>
            </a:fld>
            <a:endParaRPr lang="en-US"/>
          </a:p>
        </p:txBody>
      </p:sp>
      <p:sp>
        <p:nvSpPr>
          <p:cNvPr id="4" name="Footer Placeholder 3">
            <a:extLst>
              <a:ext uri="{FF2B5EF4-FFF2-40B4-BE49-F238E27FC236}">
                <a16:creationId xmlns:a16="http://schemas.microsoft.com/office/drawing/2014/main" id="{4CC33472-132C-AD08-ED0D-267AE61C8A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82D8ED-AC40-9A87-2AD7-FEC3E93A01A1}"/>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131640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47660-E66B-68D6-9417-41AD92BD5640}"/>
              </a:ext>
            </a:extLst>
          </p:cNvPr>
          <p:cNvSpPr>
            <a:spLocks noGrp="1"/>
          </p:cNvSpPr>
          <p:nvPr>
            <p:ph type="dt" sz="half" idx="10"/>
          </p:nvPr>
        </p:nvSpPr>
        <p:spPr/>
        <p:txBody>
          <a:bodyPr/>
          <a:lstStyle/>
          <a:p>
            <a:fld id="{08A791EF-68BE-4BE2-9F2C-E2BB01D53BAA}" type="datetimeFigureOut">
              <a:rPr lang="en-US" smtClean="0"/>
              <a:t>10/1/2024</a:t>
            </a:fld>
            <a:endParaRPr lang="en-US"/>
          </a:p>
        </p:txBody>
      </p:sp>
      <p:sp>
        <p:nvSpPr>
          <p:cNvPr id="3" name="Footer Placeholder 2">
            <a:extLst>
              <a:ext uri="{FF2B5EF4-FFF2-40B4-BE49-F238E27FC236}">
                <a16:creationId xmlns:a16="http://schemas.microsoft.com/office/drawing/2014/main" id="{D18E1B79-CD74-7CA7-526F-100F8FEBF1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EB8356-26E8-E41B-9A24-0737FFCA0F9E}"/>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12602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E3E7-EA87-5DE9-6ABD-FFDA5D45D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94905C-8A32-0BBF-1B4D-E1C3F52EC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75112D-C4DD-F4BA-8811-71B80F89B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F5692-A73C-9FF2-0C60-5A5404C4AFB3}"/>
              </a:ext>
            </a:extLst>
          </p:cNvPr>
          <p:cNvSpPr>
            <a:spLocks noGrp="1"/>
          </p:cNvSpPr>
          <p:nvPr>
            <p:ph type="dt" sz="half" idx="10"/>
          </p:nvPr>
        </p:nvSpPr>
        <p:spPr/>
        <p:txBody>
          <a:bodyPr/>
          <a:lstStyle/>
          <a:p>
            <a:fld id="{08A791EF-68BE-4BE2-9F2C-E2BB01D53BAA}" type="datetimeFigureOut">
              <a:rPr lang="en-US" smtClean="0"/>
              <a:t>10/1/2024</a:t>
            </a:fld>
            <a:endParaRPr lang="en-US"/>
          </a:p>
        </p:txBody>
      </p:sp>
      <p:sp>
        <p:nvSpPr>
          <p:cNvPr id="6" name="Footer Placeholder 5">
            <a:extLst>
              <a:ext uri="{FF2B5EF4-FFF2-40B4-BE49-F238E27FC236}">
                <a16:creationId xmlns:a16="http://schemas.microsoft.com/office/drawing/2014/main" id="{5F635576-E32E-CB65-8765-AE7B7EB70A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AACCA-D6A9-24CC-32AB-D57673B84BFC}"/>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237061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3C4A-2FDC-CDE9-EFAD-F10881D37F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2FB04-4A69-31E7-111C-79AAA0E01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E05434-8649-94D4-9D32-BA81DF1FF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F38131-63A4-D5B1-133D-FB145B442DB7}"/>
              </a:ext>
            </a:extLst>
          </p:cNvPr>
          <p:cNvSpPr>
            <a:spLocks noGrp="1"/>
          </p:cNvSpPr>
          <p:nvPr>
            <p:ph type="dt" sz="half" idx="10"/>
          </p:nvPr>
        </p:nvSpPr>
        <p:spPr/>
        <p:txBody>
          <a:bodyPr/>
          <a:lstStyle/>
          <a:p>
            <a:fld id="{08A791EF-68BE-4BE2-9F2C-E2BB01D53BAA}" type="datetimeFigureOut">
              <a:rPr lang="en-US" smtClean="0"/>
              <a:t>10/1/2024</a:t>
            </a:fld>
            <a:endParaRPr lang="en-US"/>
          </a:p>
        </p:txBody>
      </p:sp>
      <p:sp>
        <p:nvSpPr>
          <p:cNvPr id="6" name="Footer Placeholder 5">
            <a:extLst>
              <a:ext uri="{FF2B5EF4-FFF2-40B4-BE49-F238E27FC236}">
                <a16:creationId xmlns:a16="http://schemas.microsoft.com/office/drawing/2014/main" id="{D228346B-6461-ED4D-DCB7-01C00A604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E2BB5-F1D8-1442-E6B8-7EED68B063FD}"/>
              </a:ext>
            </a:extLst>
          </p:cNvPr>
          <p:cNvSpPr>
            <a:spLocks noGrp="1"/>
          </p:cNvSpPr>
          <p:nvPr>
            <p:ph type="sldNum" sz="quarter" idx="12"/>
          </p:nvPr>
        </p:nvSpPr>
        <p:spPr/>
        <p:txBody>
          <a:bodyPr/>
          <a:lstStyle/>
          <a:p>
            <a:fld id="{A6B2FC5F-E24C-49DE-8E89-AF8023ABCBD9}" type="slidenum">
              <a:rPr lang="en-US" smtClean="0"/>
              <a:t>‹#›</a:t>
            </a:fld>
            <a:endParaRPr lang="en-US"/>
          </a:p>
        </p:txBody>
      </p:sp>
    </p:spTree>
    <p:extLst>
      <p:ext uri="{BB962C8B-B14F-4D97-AF65-F5344CB8AC3E}">
        <p14:creationId xmlns:p14="http://schemas.microsoft.com/office/powerpoint/2010/main" val="122029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65133-020E-71D3-5021-82971AA934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F535B2-43DB-B930-0B89-3E894D70F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52ED8-62DA-4BCC-FA5A-CDA451BA9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A791EF-68BE-4BE2-9F2C-E2BB01D53BAA}" type="datetimeFigureOut">
              <a:rPr lang="en-US" smtClean="0"/>
              <a:t>10/1/2024</a:t>
            </a:fld>
            <a:endParaRPr lang="en-US"/>
          </a:p>
        </p:txBody>
      </p:sp>
      <p:sp>
        <p:nvSpPr>
          <p:cNvPr id="5" name="Footer Placeholder 4">
            <a:extLst>
              <a:ext uri="{FF2B5EF4-FFF2-40B4-BE49-F238E27FC236}">
                <a16:creationId xmlns:a16="http://schemas.microsoft.com/office/drawing/2014/main" id="{3A7E40E4-FA20-9AC9-7BBA-AF57DF4E4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CCA7C6-7D9F-90E3-B248-9B57DDE127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B2FC5F-E24C-49DE-8E89-AF8023ABCBD9}" type="slidenum">
              <a:rPr lang="en-US" smtClean="0"/>
              <a:t>‹#›</a:t>
            </a:fld>
            <a:endParaRPr lang="en-US"/>
          </a:p>
        </p:txBody>
      </p:sp>
    </p:spTree>
    <p:extLst>
      <p:ext uri="{BB962C8B-B14F-4D97-AF65-F5344CB8AC3E}">
        <p14:creationId xmlns:p14="http://schemas.microsoft.com/office/powerpoint/2010/main" val="1037662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imh.nih.gov/health/statistics/suicid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samhsa.gov/suicide" TargetMode="External"/><Relationship Id="rId4" Type="http://schemas.openxmlformats.org/officeDocument/2006/relationships/hyperlink" Target="https://www.cdc.gov/suicide/facts/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EF53B90-4EC4-2EC6-64EF-50060F6E8594}"/>
              </a:ext>
            </a:extLst>
          </p:cNvPr>
          <p:cNvSpPr>
            <a:spLocks noGrp="1" noChangeArrowheads="1"/>
          </p:cNvSpPr>
          <p:nvPr>
            <p:ph type="title"/>
          </p:nvPr>
        </p:nvSpPr>
        <p:spPr>
          <a:xfrm>
            <a:off x="838200" y="685562"/>
            <a:ext cx="10515600" cy="1325563"/>
          </a:xfrm>
        </p:spPr>
        <p:txBody>
          <a:bodyPr>
            <a:normAutofit/>
          </a:bodyPr>
          <a:lstStyle/>
          <a:p>
            <a:pPr algn="ctr"/>
            <a:r>
              <a:rPr lang="en-US" sz="4000" dirty="0">
                <a:latin typeface="Calibri"/>
                <a:ea typeface="Calibri"/>
                <a:cs typeface="Calibri"/>
              </a:rPr>
              <a:t>#ListenUp</a:t>
            </a:r>
            <a:br>
              <a:rPr lang="en-US" sz="4000" dirty="0">
                <a:latin typeface="Calibri" panose="020F0502020204030204" pitchFamily="34" charset="0"/>
                <a:ea typeface="Calibri" panose="020F0502020204030204" pitchFamily="34" charset="0"/>
                <a:cs typeface="Calibri" panose="020F0502020204030204" pitchFamily="34" charset="0"/>
              </a:rPr>
            </a:br>
            <a:r>
              <a:rPr lang="es-ES" sz="4000" dirty="0">
                <a:latin typeface="Calibri"/>
                <a:ea typeface="Calibri"/>
                <a:cs typeface="Calibri"/>
              </a:rPr>
              <a:t>Protección auditiva en la construcción</a:t>
            </a:r>
            <a:endParaRPr lang="en-US" sz="4000" dirty="0">
              <a:latin typeface="Calibri"/>
              <a:ea typeface="Calibri"/>
              <a:cs typeface="Calibri"/>
            </a:endParaRPr>
          </a:p>
        </p:txBody>
      </p:sp>
      <p:pic>
        <p:nvPicPr>
          <p:cNvPr id="3" name="Picture 2" descr="Picture of a reciprocating saw, circular saw, and a handheld grinder.">
            <a:extLst>
              <a:ext uri="{FF2B5EF4-FFF2-40B4-BE49-F238E27FC236}">
                <a16:creationId xmlns:a16="http://schemas.microsoft.com/office/drawing/2014/main" id="{5A1168B1-3FD3-5AD4-A624-97638F7C77B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9553" y="1248048"/>
            <a:ext cx="2081893" cy="1485213"/>
          </a:xfrm>
          <a:prstGeom prst="rect">
            <a:avLst/>
          </a:prstGeom>
        </p:spPr>
      </p:pic>
      <p:pic>
        <p:nvPicPr>
          <p:cNvPr id="4" name="Picture 3" descr="Picture of Compact Tractor with loader and backhoe attachments. ">
            <a:extLst>
              <a:ext uri="{FF2B5EF4-FFF2-40B4-BE49-F238E27FC236}">
                <a16:creationId xmlns:a16="http://schemas.microsoft.com/office/drawing/2014/main" id="{0618F1C9-6345-7A61-8614-8FBD4513180C}"/>
              </a:ext>
            </a:extLst>
          </p:cNvPr>
          <p:cNvPicPr>
            <a:picLocks noChangeAspect="1"/>
          </p:cNvPicPr>
          <p:nvPr/>
        </p:nvPicPr>
        <p:blipFill>
          <a:blip r:embed="rId4"/>
          <a:stretch>
            <a:fillRect/>
          </a:stretch>
        </p:blipFill>
        <p:spPr>
          <a:xfrm>
            <a:off x="139553" y="3087025"/>
            <a:ext cx="2081893" cy="1563041"/>
          </a:xfrm>
          <a:prstGeom prst="rect">
            <a:avLst/>
          </a:prstGeom>
        </p:spPr>
      </p:pic>
      <p:pic>
        <p:nvPicPr>
          <p:cNvPr id="5" name="Picture 4" descr="Picture of a compact mig welder, jobsite table saw, and a welding helmet. ">
            <a:extLst>
              <a:ext uri="{FF2B5EF4-FFF2-40B4-BE49-F238E27FC236}">
                <a16:creationId xmlns:a16="http://schemas.microsoft.com/office/drawing/2014/main" id="{D401FF1B-875E-612C-C530-D6498EAE42D1}"/>
              </a:ext>
            </a:extLst>
          </p:cNvPr>
          <p:cNvPicPr>
            <a:picLocks noChangeAspect="1"/>
          </p:cNvPicPr>
          <p:nvPr/>
        </p:nvPicPr>
        <p:blipFill>
          <a:blip r:embed="rId5"/>
          <a:stretch>
            <a:fillRect/>
          </a:stretch>
        </p:blipFill>
        <p:spPr>
          <a:xfrm>
            <a:off x="139553" y="4969566"/>
            <a:ext cx="2081893" cy="1563041"/>
          </a:xfrm>
          <a:prstGeom prst="rect">
            <a:avLst/>
          </a:prstGeom>
        </p:spPr>
      </p:pic>
      <p:pic>
        <p:nvPicPr>
          <p:cNvPr id="8" name="Picture 7" descr="A picture of a construction worker, with hard hat, using a pneumatic jackhammer to break concrete.">
            <a:extLst>
              <a:ext uri="{FF2B5EF4-FFF2-40B4-BE49-F238E27FC236}">
                <a16:creationId xmlns:a16="http://schemas.microsoft.com/office/drawing/2014/main" id="{DB86BF5F-DF6D-A25B-E9BC-260227C578CB}"/>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2838283" y="2129790"/>
            <a:ext cx="2672639" cy="3975446"/>
          </a:xfrm>
          <a:prstGeom prst="rect">
            <a:avLst/>
          </a:prstGeom>
        </p:spPr>
      </p:pic>
      <p:pic>
        <p:nvPicPr>
          <p:cNvPr id="9" name="Picture 8" descr="A picture of a construction worker, with hard hat and noise canceling ear muffs, using a pneumatic jackhammer to break concrete. ">
            <a:extLst>
              <a:ext uri="{FF2B5EF4-FFF2-40B4-BE49-F238E27FC236}">
                <a16:creationId xmlns:a16="http://schemas.microsoft.com/office/drawing/2014/main" id="{77A754E2-AD82-C455-5144-5144B52EFEEB}"/>
              </a:ext>
              <a:ext uri="{C183D7F6-B498-43B3-948B-1728B52AA6E4}">
                <adec:decorative xmlns:adec="http://schemas.microsoft.com/office/drawing/2017/decorative" val="0"/>
              </a:ext>
            </a:extLst>
          </p:cNvPr>
          <p:cNvPicPr>
            <a:picLocks noChangeAspect="1"/>
          </p:cNvPicPr>
          <p:nvPr/>
        </p:nvPicPr>
        <p:blipFill rotWithShape="1">
          <a:blip r:embed="rId7"/>
          <a:srcRect t="17740" r="2355" b="-769"/>
          <a:stretch/>
        </p:blipFill>
        <p:spPr>
          <a:xfrm>
            <a:off x="6681080" y="2129790"/>
            <a:ext cx="2787011" cy="4042648"/>
          </a:xfrm>
          <a:prstGeom prst="rect">
            <a:avLst/>
          </a:prstGeom>
        </p:spPr>
      </p:pic>
      <p:pic>
        <p:nvPicPr>
          <p:cNvPr id="6" name="Picture 5" descr="A picture of a compound miter saw. ">
            <a:extLst>
              <a:ext uri="{FF2B5EF4-FFF2-40B4-BE49-F238E27FC236}">
                <a16:creationId xmlns:a16="http://schemas.microsoft.com/office/drawing/2014/main" id="{C6CF70E1-994B-A5CE-BBA1-8E1CA73FD120}"/>
              </a:ext>
            </a:extLst>
          </p:cNvPr>
          <p:cNvPicPr>
            <a:picLocks noChangeAspect="1"/>
          </p:cNvPicPr>
          <p:nvPr/>
        </p:nvPicPr>
        <p:blipFill>
          <a:blip r:embed="rId8"/>
          <a:stretch>
            <a:fillRect/>
          </a:stretch>
        </p:blipFill>
        <p:spPr>
          <a:xfrm>
            <a:off x="10074217" y="1248048"/>
            <a:ext cx="1978230" cy="1485213"/>
          </a:xfrm>
          <a:prstGeom prst="rect">
            <a:avLst/>
          </a:prstGeom>
        </p:spPr>
      </p:pic>
      <p:pic>
        <p:nvPicPr>
          <p:cNvPr id="7" name="Picture 6" descr="A picture of a powder actuated fastner. ">
            <a:extLst>
              <a:ext uri="{FF2B5EF4-FFF2-40B4-BE49-F238E27FC236}">
                <a16:creationId xmlns:a16="http://schemas.microsoft.com/office/drawing/2014/main" id="{1AD44B69-8465-C9BB-522C-68E5636BBE1A}"/>
              </a:ext>
            </a:extLst>
          </p:cNvPr>
          <p:cNvPicPr>
            <a:picLocks noChangeAspect="1"/>
          </p:cNvPicPr>
          <p:nvPr/>
        </p:nvPicPr>
        <p:blipFill>
          <a:blip r:embed="rId9"/>
          <a:stretch>
            <a:fillRect/>
          </a:stretch>
        </p:blipFill>
        <p:spPr>
          <a:xfrm>
            <a:off x="10074217" y="3087025"/>
            <a:ext cx="1978230" cy="1485213"/>
          </a:xfrm>
          <a:prstGeom prst="rect">
            <a:avLst/>
          </a:prstGeom>
        </p:spPr>
      </p:pic>
      <p:pic>
        <p:nvPicPr>
          <p:cNvPr id="10" name="Picture 9" descr="A picture of a vibratory plate compactor. ">
            <a:extLst>
              <a:ext uri="{FF2B5EF4-FFF2-40B4-BE49-F238E27FC236}">
                <a16:creationId xmlns:a16="http://schemas.microsoft.com/office/drawing/2014/main" id="{05828FB8-5B62-DA88-FE0A-54899BBFF97F}"/>
              </a:ext>
            </a:extLst>
          </p:cNvPr>
          <p:cNvPicPr>
            <a:picLocks noChangeAspect="1"/>
          </p:cNvPicPr>
          <p:nvPr/>
        </p:nvPicPr>
        <p:blipFill>
          <a:blip r:embed="rId10"/>
          <a:stretch>
            <a:fillRect/>
          </a:stretch>
        </p:blipFill>
        <p:spPr>
          <a:xfrm>
            <a:off x="10350557" y="4633845"/>
            <a:ext cx="1425550" cy="1898762"/>
          </a:xfrm>
          <a:prstGeom prst="rect">
            <a:avLst/>
          </a:prstGeom>
        </p:spPr>
      </p:pic>
    </p:spTree>
    <p:extLst>
      <p:ext uri="{BB962C8B-B14F-4D97-AF65-F5344CB8AC3E}">
        <p14:creationId xmlns:p14="http://schemas.microsoft.com/office/powerpoint/2010/main" val="3659128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u="sng" dirty="0">
                <a:latin typeface="Calibri"/>
                <a:ea typeface="Calibri"/>
                <a:cs typeface="Calibri"/>
              </a:rPr>
              <a:t>Asegúrese de que su protección auditiva funciona</a:t>
            </a:r>
            <a:endParaRPr lang="en-US" sz="4000" u="sng" dirty="0">
              <a:latin typeface="Calibri"/>
              <a:ea typeface="Calibri"/>
              <a:cs typeface="Calibri"/>
            </a:endParaRPr>
          </a:p>
        </p:txBody>
      </p:sp>
      <p:pic>
        <p:nvPicPr>
          <p:cNvPr id="7" name="Picture 6" descr="A picture with three examples that showcase a poorly-inserted earplug, a semi-inserted earplug, and a properly-inserted ear plug. ">
            <a:extLst>
              <a:ext uri="{FF2B5EF4-FFF2-40B4-BE49-F238E27FC236}">
                <a16:creationId xmlns:a16="http://schemas.microsoft.com/office/drawing/2014/main" id="{EF7D6909-25FD-D1E8-1400-68B56CC38281}"/>
              </a:ext>
            </a:extLst>
          </p:cNvPr>
          <p:cNvPicPr>
            <a:picLocks noChangeAspect="1"/>
          </p:cNvPicPr>
          <p:nvPr/>
        </p:nvPicPr>
        <p:blipFill>
          <a:blip r:embed="rId3"/>
          <a:stretch>
            <a:fillRect/>
          </a:stretch>
        </p:blipFill>
        <p:spPr>
          <a:xfrm>
            <a:off x="1663784" y="1301894"/>
            <a:ext cx="8857678" cy="2949675"/>
          </a:xfrm>
          <a:prstGeom prst="rect">
            <a:avLst/>
          </a:prstGeom>
        </p:spPr>
      </p:pic>
      <p:sp>
        <p:nvSpPr>
          <p:cNvPr id="3" name="Content Placeholder 2"/>
          <p:cNvSpPr>
            <a:spLocks noGrp="1"/>
          </p:cNvSpPr>
          <p:nvPr>
            <p:ph idx="1"/>
          </p:nvPr>
        </p:nvSpPr>
        <p:spPr>
          <a:xfrm>
            <a:off x="1726308" y="4310728"/>
            <a:ext cx="2751908" cy="323795"/>
          </a:xfrm>
        </p:spPr>
        <p:txBody>
          <a:bodyPr>
            <a:normAutofit fontScale="92500" lnSpcReduction="20000"/>
          </a:bodyPr>
          <a:lstStyle/>
          <a:p>
            <a:pPr marL="0" indent="0" algn="ctr">
              <a:buNone/>
            </a:pPr>
            <a:r>
              <a:rPr lang="en-US" sz="2000" dirty="0" err="1">
                <a:latin typeface="Calibri" panose="020F0502020204030204" pitchFamily="34" charset="0"/>
                <a:ea typeface="Calibri" panose="020F0502020204030204" pitchFamily="34" charset="0"/>
                <a:cs typeface="Calibri" panose="020F0502020204030204" pitchFamily="34" charset="0"/>
              </a:rPr>
              <a:t>Tapón</a:t>
            </a:r>
            <a:r>
              <a:rPr lang="en-US" sz="2000" dirty="0">
                <a:latin typeface="Calibri" panose="020F0502020204030204" pitchFamily="34" charset="0"/>
                <a:ea typeface="Calibri" panose="020F0502020204030204" pitchFamily="34" charset="0"/>
                <a:cs typeface="Calibri" panose="020F0502020204030204" pitchFamily="34" charset="0"/>
              </a:rPr>
              <a:t> mal </a:t>
            </a:r>
            <a:r>
              <a:rPr lang="en-US" sz="2000" dirty="0" err="1">
                <a:latin typeface="Calibri" panose="020F0502020204030204" pitchFamily="34" charset="0"/>
                <a:ea typeface="Calibri" panose="020F0502020204030204" pitchFamily="34" charset="0"/>
                <a:cs typeface="Calibri" panose="020F0502020204030204" pitchFamily="34" charset="0"/>
              </a:rPr>
              <a:t>colocado</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044903D1-77AF-2A22-02E7-A1344F6C9C5F}"/>
              </a:ext>
            </a:extLst>
          </p:cNvPr>
          <p:cNvSpPr txBox="1">
            <a:spLocks/>
          </p:cNvSpPr>
          <p:nvPr/>
        </p:nvSpPr>
        <p:spPr>
          <a:xfrm>
            <a:off x="4716669" y="4329750"/>
            <a:ext cx="2751908" cy="3237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err="1">
                <a:latin typeface="Calibri" panose="020F0502020204030204" pitchFamily="34" charset="0"/>
                <a:ea typeface="Calibri" panose="020F0502020204030204" pitchFamily="34" charset="0"/>
                <a:cs typeface="Calibri" panose="020F0502020204030204" pitchFamily="34" charset="0"/>
              </a:rPr>
              <a:t>Tapón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semiinsertado</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id="{D7043B1A-60CA-10E9-4F19-79870161E0A9}"/>
              </a:ext>
            </a:extLst>
          </p:cNvPr>
          <p:cNvSpPr txBox="1">
            <a:spLocks/>
          </p:cNvSpPr>
          <p:nvPr/>
        </p:nvSpPr>
        <p:spPr>
          <a:xfrm>
            <a:off x="7713784" y="4329750"/>
            <a:ext cx="2751908" cy="32379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err="1">
                <a:latin typeface="Calibri" panose="020F0502020204030204" pitchFamily="34" charset="0"/>
                <a:ea typeface="Calibri" panose="020F0502020204030204" pitchFamily="34" charset="0"/>
                <a:cs typeface="Calibri" panose="020F0502020204030204" pitchFamily="34" charset="0"/>
              </a:rPr>
              <a:t>Tapón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correctamente</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insertado</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F6561F9-0554-2488-0BEB-9709F269643A}"/>
              </a:ext>
            </a:extLst>
          </p:cNvPr>
          <p:cNvSpPr txBox="1"/>
          <p:nvPr/>
        </p:nvSpPr>
        <p:spPr>
          <a:xfrm>
            <a:off x="1204514" y="4653545"/>
            <a:ext cx="9776217" cy="2308324"/>
          </a:xfrm>
          <a:prstGeom prst="rect">
            <a:avLst/>
          </a:prstGeom>
          <a:noFill/>
        </p:spPr>
        <p:txBody>
          <a:bodyPr wrap="square" rtlCol="0">
            <a:spAutoFit/>
          </a:bodyPr>
          <a:lstStyle/>
          <a:p>
            <a:pPr algn="ctr"/>
            <a:r>
              <a:rPr lang="es-ES" sz="2400" dirty="0">
                <a:latin typeface="Calibri" panose="020F0502020204030204" pitchFamily="34" charset="0"/>
                <a:ea typeface="Calibri" panose="020F0502020204030204" pitchFamily="34" charset="0"/>
                <a:cs typeface="Calibri" panose="020F0502020204030204" pitchFamily="34" charset="0"/>
              </a:rPr>
              <a:t>Colóquese correctamente los tapones y asegúrese de que las orejeras cierran herméticamente los oídos. Utilice siempre protectores auditivos en entornos ruidosos y compruebe periódicamente si están dañados o desgastados, sustituyéndolos si es necesario. Evite el uso excesivo de la protección en zonas más tranquilas para mantener el conocimiento de la situación y asegúrese de utilizarla sólo cuando sea necesario.</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227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457200" y="762001"/>
            <a:ext cx="4632158" cy="1708242"/>
          </a:xfrm>
        </p:spPr>
        <p:txBody>
          <a:bodyPr vert="horz" lIns="91440" tIns="45720" rIns="91440" bIns="45720" rtlCol="0" anchor="ctr">
            <a:noAutofit/>
          </a:bodyPr>
          <a:lstStyle/>
          <a:p>
            <a:r>
              <a:rPr lang="es-ES" sz="4000" u="sng" kern="1200">
                <a:latin typeface="Calibri"/>
                <a:ea typeface="Calibri"/>
                <a:cs typeface="Calibri"/>
              </a:rPr>
              <a:t> Asegúrese </a:t>
            </a:r>
            <a:r>
              <a:rPr lang="es-ES" sz="4000" u="sng" kern="1200" dirty="0">
                <a:latin typeface="Calibri"/>
                <a:ea typeface="Calibri"/>
                <a:cs typeface="Calibri"/>
              </a:rPr>
              <a:t>de que su protección auditiva funciona</a:t>
            </a:r>
            <a:endParaRPr lang="en-US" sz="4000" u="sng" kern="1200" dirty="0">
              <a:latin typeface="Calibri"/>
              <a:ea typeface="Calibri"/>
              <a:cs typeface="Calibri"/>
            </a:endParaRPr>
          </a:p>
        </p:txBody>
      </p:sp>
      <p:sp>
        <p:nvSpPr>
          <p:cNvPr id="12" name="TextBox 11">
            <a:extLst>
              <a:ext uri="{FF2B5EF4-FFF2-40B4-BE49-F238E27FC236}">
                <a16:creationId xmlns:a16="http://schemas.microsoft.com/office/drawing/2014/main" id="{3F6561F9-0554-2488-0BEB-9709F269643A}"/>
              </a:ext>
            </a:extLst>
          </p:cNvPr>
          <p:cNvSpPr txBox="1"/>
          <p:nvPr/>
        </p:nvSpPr>
        <p:spPr>
          <a:xfrm>
            <a:off x="457200" y="2465643"/>
            <a:ext cx="4632158" cy="3769834"/>
          </a:xfrm>
          <a:prstGeom prst="rect">
            <a:avLst/>
          </a:prstGeom>
        </p:spPr>
        <p:txBody>
          <a:bodyPr vert="horz" lIns="91440" tIns="45720" rIns="91440" bIns="45720" rtlCol="0" anchor="ctr">
            <a:normAutofit fontScale="92500"/>
          </a:bodyPr>
          <a:lstStyle/>
          <a:p>
            <a:pPr algn="ctr">
              <a:lnSpc>
                <a:spcPct val="90000"/>
              </a:lnSpc>
              <a:spcAft>
                <a:spcPts val="600"/>
              </a:spcAft>
            </a:pPr>
            <a:r>
              <a:rPr lang="es-ES" sz="2400" dirty="0">
                <a:latin typeface="Calibri" panose="020F0502020204030204" pitchFamily="34" charset="0"/>
                <a:ea typeface="Calibri" panose="020F0502020204030204" pitchFamily="34" charset="0"/>
                <a:cs typeface="Calibri" panose="020F0502020204030204" pitchFamily="34" charset="0"/>
              </a:rPr>
              <a:t>Colóquese correctamente los tapones y asegúrese de que las orejeras cierran herméticamente los oídos. Utilice siempre protectores auditivos en entornos ruidosos y compruebe periódicamente si están dañados o desgastados, sustituyéndolos si es necesario. Evite el uso excesivo de la protección en zonas más tranquilas para mantener el conocimiento de la situación y asegúrese de utilizarla sólo cuando sea necesario.</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white hard hat with noise canceling ear muffs. &#10;&#10;">
            <a:extLst>
              <a:ext uri="{FF2B5EF4-FFF2-40B4-BE49-F238E27FC236}">
                <a16:creationId xmlns:a16="http://schemas.microsoft.com/office/drawing/2014/main" id="{D8349C5A-CC8D-5D85-2724-6066CDC566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715652"/>
            <a:ext cx="5334197" cy="5426696"/>
          </a:xfrm>
        </p:spPr>
      </p:pic>
    </p:spTree>
    <p:extLst>
      <p:ext uri="{BB962C8B-B14F-4D97-AF65-F5344CB8AC3E}">
        <p14:creationId xmlns:p14="http://schemas.microsoft.com/office/powerpoint/2010/main" val="116849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7401" y="899886"/>
            <a:ext cx="3710651" cy="5544457"/>
          </a:xfrm>
        </p:spPr>
        <p:txBody>
          <a:bodyPr>
            <a:noAutofit/>
          </a:bodyPr>
          <a:lstStyle/>
          <a:p>
            <a:r>
              <a:rPr lang="es-ES" sz="2400" dirty="0">
                <a:latin typeface="Calibri" panose="020F0502020204030204" pitchFamily="34" charset="0"/>
                <a:ea typeface="Calibri" panose="020F0502020204030204" pitchFamily="34" charset="0"/>
                <a:cs typeface="Calibri" panose="020F0502020204030204" pitchFamily="34" charset="0"/>
              </a:rPr>
              <a:t>Lo que puede hacer... </a:t>
            </a:r>
            <a:r>
              <a:rPr lang="es-ES" sz="2400" b="1" dirty="0">
                <a:latin typeface="Calibri" panose="020F0502020204030204" pitchFamily="34" charset="0"/>
                <a:ea typeface="Calibri" panose="020F0502020204030204" pitchFamily="34" charset="0"/>
                <a:cs typeface="Calibri" panose="020F0502020204030204" pitchFamily="34" charset="0"/>
              </a:rPr>
              <a:t>Prevención mediante el diseño</a:t>
            </a:r>
            <a:br>
              <a:rPr lang="es-ES" sz="2400" dirty="0">
                <a:latin typeface="Calibri" panose="020F0502020204030204" pitchFamily="34" charset="0"/>
                <a:ea typeface="Calibri" panose="020F0502020204030204" pitchFamily="34" charset="0"/>
                <a:cs typeface="Calibri" panose="020F0502020204030204" pitchFamily="34" charset="0"/>
              </a:rPr>
            </a:br>
            <a:r>
              <a:rPr lang="es-ES" sz="2400" dirty="0">
                <a:latin typeface="Calibri" panose="020F0502020204030204" pitchFamily="34" charset="0"/>
                <a:ea typeface="Calibri" panose="020F0502020204030204" pitchFamily="34" charset="0"/>
                <a:cs typeface="Calibri" panose="020F0502020204030204" pitchFamily="34" charset="0"/>
              </a:rPr>
              <a:t>Siempre hay algo de ruido en las obras de construcción, por lo que le recomendamos que tome las siguientes medidas para proteger su audición:</a:t>
            </a:r>
            <a:br>
              <a:rPr lang="es-ES" sz="2400" dirty="0">
                <a:latin typeface="Calibri" panose="020F0502020204030204" pitchFamily="34" charset="0"/>
                <a:ea typeface="Calibri" panose="020F0502020204030204" pitchFamily="34" charset="0"/>
                <a:cs typeface="Calibri" panose="020F0502020204030204" pitchFamily="34" charset="0"/>
              </a:rPr>
            </a:br>
            <a:r>
              <a:rPr lang="es-ES" sz="2400" dirty="0">
                <a:latin typeface="Calibri" panose="020F0502020204030204" pitchFamily="34" charset="0"/>
                <a:ea typeface="Calibri" panose="020F0502020204030204" pitchFamily="34" charset="0"/>
                <a:cs typeface="Calibri" panose="020F0502020204030204" pitchFamily="34" charset="0"/>
              </a:rPr>
              <a:t>1. Coloque los equipos y procesos ruidosos lejos de las zonas de trabajo ocupadas por los empleados</a:t>
            </a:r>
            <a:br>
              <a:rPr lang="es-ES" sz="2400" dirty="0">
                <a:latin typeface="Calibri" panose="020F0502020204030204" pitchFamily="34" charset="0"/>
                <a:ea typeface="Calibri" panose="020F0502020204030204" pitchFamily="34" charset="0"/>
                <a:cs typeface="Calibri" panose="020F0502020204030204" pitchFamily="34" charset="0"/>
              </a:rPr>
            </a:br>
            <a:r>
              <a:rPr lang="es-ES" sz="2400" dirty="0">
                <a:latin typeface="Calibri" panose="020F0502020204030204" pitchFamily="34" charset="0"/>
                <a:ea typeface="Calibri" panose="020F0502020204030204" pitchFamily="34" charset="0"/>
                <a:cs typeface="Calibri" panose="020F0502020204030204" pitchFamily="34" charset="0"/>
              </a:rPr>
              <a:t>2. Tómese descansos o alterne las tareas ruidosas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Picture of a cartoon head wearing a hard hat with noise canceling ear muffs. Additionally verbiage in the picture outlining the benefits of buying quiet machinery and preventing hearing loss.">
            <a:extLst>
              <a:ext uri="{FF2B5EF4-FFF2-40B4-BE49-F238E27FC236}">
                <a16:creationId xmlns:a16="http://schemas.microsoft.com/office/drawing/2014/main" id="{665A6850-D4B4-900C-8678-A0BF821DF4DE}"/>
              </a:ext>
            </a:extLst>
          </p:cNvPr>
          <p:cNvPicPr>
            <a:picLocks noChangeAspect="1"/>
          </p:cNvPicPr>
          <p:nvPr/>
        </p:nvPicPr>
        <p:blipFill>
          <a:blip r:embed="rId3"/>
          <a:stretch>
            <a:fillRect/>
          </a:stretch>
        </p:blipFill>
        <p:spPr>
          <a:xfrm>
            <a:off x="4438052" y="1339558"/>
            <a:ext cx="7374501" cy="4178883"/>
          </a:xfrm>
          <a:prstGeom prst="rect">
            <a:avLst/>
          </a:prstGeom>
        </p:spPr>
      </p:pic>
    </p:spTree>
    <p:extLst>
      <p:ext uri="{BB962C8B-B14F-4D97-AF65-F5344CB8AC3E}">
        <p14:creationId xmlns:p14="http://schemas.microsoft.com/office/powerpoint/2010/main" val="2100592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4000" u="sng" dirty="0" err="1">
                <a:latin typeface="Calibri"/>
                <a:ea typeface="Calibri"/>
                <a:cs typeface="Calibri"/>
              </a:rPr>
              <a:t>Recursos</a:t>
            </a:r>
            <a:r>
              <a:rPr lang="en-US" sz="4000" u="sng" dirty="0">
                <a:latin typeface="Calibri"/>
                <a:ea typeface="Calibri"/>
                <a:cs typeface="Calibri"/>
              </a:rPr>
              <a:t> </a:t>
            </a:r>
            <a:r>
              <a:rPr lang="en-US" sz="4000" u="sng" dirty="0" err="1">
                <a:latin typeface="Calibri"/>
                <a:ea typeface="Calibri"/>
                <a:cs typeface="Calibri"/>
              </a:rPr>
              <a:t>adicionales</a:t>
            </a:r>
            <a:endParaRPr lang="en-US" sz="4000" u="sng" dirty="0">
              <a:latin typeface="Calibri"/>
              <a:ea typeface="Calibri"/>
              <a:cs typeface="Calibri"/>
            </a:endParaRPr>
          </a:p>
        </p:txBody>
      </p:sp>
      <p:sp>
        <p:nvSpPr>
          <p:cNvPr id="5123" name="Rectangle 3"/>
          <p:cNvSpPr>
            <a:spLocks noGrp="1" noChangeArrowheads="1"/>
          </p:cNvSpPr>
          <p:nvPr>
            <p:ph type="body" idx="1"/>
          </p:nvPr>
        </p:nvSpPr>
        <p:spPr>
          <a:xfrm>
            <a:off x="633933" y="1376400"/>
            <a:ext cx="4684269" cy="553999"/>
          </a:xfrm>
        </p:spPr>
        <p:txBody>
          <a:bodyPr>
            <a:normAutofit fontScale="25000" lnSpcReduction="20000"/>
          </a:bodyPr>
          <a:lstStyle/>
          <a:p>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4300" dirty="0">
              <a:latin typeface="Calibri" panose="020F0502020204030204" pitchFamily="34" charset="0"/>
              <a:ea typeface="Calibri" panose="020F0502020204030204" pitchFamily="34" charset="0"/>
              <a:cs typeface="Calibri" panose="020F0502020204030204" pitchFamily="34" charset="0"/>
            </a:endParaRPr>
          </a:p>
          <a:p>
            <a:endParaRPr lang="en-US" sz="4300" dirty="0">
              <a:latin typeface="Calibri" panose="020F0502020204030204" pitchFamily="34" charset="0"/>
              <a:ea typeface="Calibri" panose="020F0502020204030204" pitchFamily="34" charset="0"/>
              <a:cs typeface="Calibri" panose="020F0502020204030204" pitchFamily="34" charset="0"/>
            </a:endParaRPr>
          </a:p>
          <a:p>
            <a:endParaRPr lang="en-US" sz="4300" dirty="0">
              <a:latin typeface="Calibri" panose="020F0502020204030204" pitchFamily="34" charset="0"/>
              <a:ea typeface="Calibri" panose="020F0502020204030204" pitchFamily="34" charset="0"/>
              <a:cs typeface="Calibri" panose="020F0502020204030204" pitchFamily="34" charset="0"/>
            </a:endParaRPr>
          </a:p>
          <a:p>
            <a:endParaRPr lang="en-US" sz="43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3800" dirty="0">
                <a:latin typeface="Calibri" panose="020F0502020204030204" pitchFamily="34" charset="0"/>
                <a:ea typeface="Calibri" panose="020F0502020204030204" pitchFamily="34" charset="0"/>
                <a:cs typeface="Calibri" panose="020F0502020204030204" pitchFamily="34" charset="0"/>
              </a:rPr>
              <a:t>https://www.cdc.gov/nceh/hearing_loss/infographic/</a:t>
            </a:r>
          </a:p>
        </p:txBody>
      </p:sp>
      <p:pic>
        <p:nvPicPr>
          <p:cNvPr id="3" name="Picture 2" descr="A picture of a CDC Listen Up Protect Your Hearing website graphic.">
            <a:extLst>
              <a:ext uri="{FF2B5EF4-FFF2-40B4-BE49-F238E27FC236}">
                <a16:creationId xmlns:a16="http://schemas.microsoft.com/office/drawing/2014/main" id="{5B439E67-FB55-16DF-EC14-F88BEFC2D381}"/>
              </a:ext>
            </a:extLst>
          </p:cNvPr>
          <p:cNvPicPr>
            <a:picLocks noChangeAspect="1"/>
          </p:cNvPicPr>
          <p:nvPr/>
        </p:nvPicPr>
        <p:blipFill>
          <a:blip r:embed="rId3"/>
          <a:stretch>
            <a:fillRect/>
          </a:stretch>
        </p:blipFill>
        <p:spPr>
          <a:xfrm>
            <a:off x="1144383" y="1809205"/>
            <a:ext cx="3949337" cy="4789513"/>
          </a:xfrm>
          <a:prstGeom prst="rect">
            <a:avLst/>
          </a:prstGeom>
        </p:spPr>
      </p:pic>
      <p:sp>
        <p:nvSpPr>
          <p:cNvPr id="4" name="TextBox 3">
            <a:extLst>
              <a:ext uri="{FF2B5EF4-FFF2-40B4-BE49-F238E27FC236}">
                <a16:creationId xmlns:a16="http://schemas.microsoft.com/office/drawing/2014/main" id="{D55C437B-9FEC-0499-4263-E3A49F5E4FFF}"/>
              </a:ext>
            </a:extLst>
          </p:cNvPr>
          <p:cNvSpPr txBox="1"/>
          <p:nvPr/>
        </p:nvSpPr>
        <p:spPr>
          <a:xfrm>
            <a:off x="5720283" y="1228538"/>
            <a:ext cx="5731760" cy="553998"/>
          </a:xfrm>
          <a:prstGeom prst="rect">
            <a:avLst/>
          </a:prstGeom>
          <a:noFill/>
        </p:spPr>
        <p:txBody>
          <a:bodyPr wrap="square">
            <a:spAutoFit/>
          </a:bodyPr>
          <a:lstStyle/>
          <a:p>
            <a:pPr algn="ctr"/>
            <a:r>
              <a:rPr lang="en-US" sz="1500" dirty="0"/>
              <a:t>https://www.cpwr.com/research/research-to-practice-r2p/r2p-library/other-resources-for-stakeholders/preventing-hearing-loss/</a:t>
            </a:r>
          </a:p>
        </p:txBody>
      </p:sp>
      <p:pic>
        <p:nvPicPr>
          <p:cNvPr id="6" name="Picture 5" descr="A picture of the CPWR Construction Noise &amp; Hearing Loss Prevention Training Program cover. ">
            <a:extLst>
              <a:ext uri="{FF2B5EF4-FFF2-40B4-BE49-F238E27FC236}">
                <a16:creationId xmlns:a16="http://schemas.microsoft.com/office/drawing/2014/main" id="{17D248FA-B670-768B-8075-5278F6F63828}"/>
              </a:ext>
            </a:extLst>
          </p:cNvPr>
          <p:cNvPicPr>
            <a:picLocks noChangeAspect="1"/>
          </p:cNvPicPr>
          <p:nvPr/>
        </p:nvPicPr>
        <p:blipFill>
          <a:blip r:embed="rId4"/>
          <a:stretch>
            <a:fillRect/>
          </a:stretch>
        </p:blipFill>
        <p:spPr>
          <a:xfrm>
            <a:off x="6873799" y="1782536"/>
            <a:ext cx="3993700" cy="4816182"/>
          </a:xfrm>
          <a:prstGeom prst="rect">
            <a:avLst/>
          </a:prstGeom>
        </p:spPr>
      </p:pic>
    </p:spTree>
    <p:extLst>
      <p:ext uri="{BB962C8B-B14F-4D97-AF65-F5344CB8AC3E}">
        <p14:creationId xmlns:p14="http://schemas.microsoft.com/office/powerpoint/2010/main" val="1907435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latin typeface="Calibri"/>
                <a:ea typeface="Calibri"/>
                <a:cs typeface="Calibri"/>
              </a:rPr>
              <a:t>¡</a:t>
            </a:r>
            <a:r>
              <a:rPr lang="en-US" sz="4000" u="sng" dirty="0" err="1">
                <a:latin typeface="Calibri"/>
                <a:ea typeface="Calibri"/>
                <a:cs typeface="Calibri"/>
              </a:rPr>
              <a:t>Alza</a:t>
            </a:r>
            <a:r>
              <a:rPr lang="en-US" sz="4000" u="sng" dirty="0">
                <a:latin typeface="Calibri"/>
                <a:ea typeface="Calibri"/>
                <a:cs typeface="Calibri"/>
              </a:rPr>
              <a:t> la </a:t>
            </a:r>
            <a:r>
              <a:rPr lang="en-US" sz="4000" u="sng" dirty="0" err="1">
                <a:latin typeface="Calibri"/>
                <a:ea typeface="Calibri"/>
                <a:cs typeface="Calibri"/>
              </a:rPr>
              <a:t>voz</a:t>
            </a:r>
            <a:r>
              <a:rPr lang="en-US" sz="4000" u="sng" dirty="0">
                <a:latin typeface="Calibri"/>
                <a:ea typeface="Calibri"/>
                <a:cs typeface="Calibri"/>
              </a:rPr>
              <a:t>!</a:t>
            </a:r>
          </a:p>
        </p:txBody>
      </p:sp>
      <p:sp>
        <p:nvSpPr>
          <p:cNvPr id="3" name="Content Placeholder 2"/>
          <p:cNvSpPr>
            <a:spLocks noGrp="1"/>
          </p:cNvSpPr>
          <p:nvPr>
            <p:ph idx="1"/>
          </p:nvPr>
        </p:nvSpPr>
        <p:spPr>
          <a:xfrm>
            <a:off x="838200" y="1447799"/>
            <a:ext cx="10515600" cy="4867031"/>
          </a:xfrm>
        </p:spPr>
        <p:txBody>
          <a:bodyPr vert="horz" lIns="91440" tIns="45720" rIns="91440" bIns="45720" rtlCol="0" anchor="t">
            <a:noAutofit/>
          </a:bodyPr>
          <a:lstStyle/>
          <a:p>
            <a:pPr marL="0" indent="0">
              <a:buNone/>
            </a:pPr>
            <a:r>
              <a:rPr lang="es-ES" sz="2600" dirty="0">
                <a:latin typeface="Calibri" panose="020F0502020204030204" pitchFamily="34" charset="0"/>
                <a:ea typeface="Calibri" panose="020F0502020204030204" pitchFamily="34" charset="0"/>
                <a:cs typeface="Calibri" panose="020F0502020204030204" pitchFamily="34" charset="0"/>
              </a:rPr>
              <a:t>Informe a su Supervisor si experimenta dolor, zumbidos en los oídos, pérdida de audición y signos relacionados con daños auditivos. </a:t>
            </a:r>
            <a:endParaRPr lang="en-US" sz="2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picture of a close-up of construction workers.">
            <a:extLst>
              <a:ext uri="{FF2B5EF4-FFF2-40B4-BE49-F238E27FC236}">
                <a16:creationId xmlns:a16="http://schemas.microsoft.com/office/drawing/2014/main" id="{7619D292-D354-2B87-B6A1-4FC2FE132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146" y="2336158"/>
            <a:ext cx="6235707" cy="4156717"/>
          </a:xfrm>
          <a:prstGeom prst="rect">
            <a:avLst/>
          </a:prstGeom>
        </p:spPr>
      </p:pic>
    </p:spTree>
    <p:extLst>
      <p:ext uri="{BB962C8B-B14F-4D97-AF65-F5344CB8AC3E}">
        <p14:creationId xmlns:p14="http://schemas.microsoft.com/office/powerpoint/2010/main" val="2132199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s-ES" sz="4000" u="sng" dirty="0">
                <a:latin typeface="Calibri"/>
                <a:ea typeface="Calibri"/>
                <a:cs typeface="Calibri"/>
              </a:rPr>
              <a:t>Aplicaciones para el control del </a:t>
            </a:r>
            <a:r>
              <a:rPr lang="es-ES" sz="4000" u="sng" dirty="0" err="1">
                <a:latin typeface="Calibri"/>
                <a:ea typeface="Calibri"/>
                <a:cs typeface="Calibri"/>
              </a:rPr>
              <a:t>tinnitus</a:t>
            </a:r>
            <a:endParaRPr lang="en-US" sz="4000" u="sng" dirty="0">
              <a:latin typeface="Calibri"/>
              <a:ea typeface="Calibri"/>
              <a:cs typeface="Calibri"/>
            </a:endParaRPr>
          </a:p>
        </p:txBody>
      </p:sp>
      <p:pic>
        <p:nvPicPr>
          <p:cNvPr id="5" name="Picture 4" descr="Picture of tinnitus management apps, including myNoise, Oticon Tinnitus Sound, Relax Melodies, Resound Relief, Simply Noise, Starkey Relax, Whist Tinnitus Relief, and White  Noise Lite. &#10;">
            <a:extLst>
              <a:ext uri="{FF2B5EF4-FFF2-40B4-BE49-F238E27FC236}">
                <a16:creationId xmlns:a16="http://schemas.microsoft.com/office/drawing/2014/main" id="{4A77326B-2C31-7B39-FED2-DDE570AD0425}"/>
              </a:ext>
            </a:extLst>
          </p:cNvPr>
          <p:cNvPicPr>
            <a:picLocks noChangeAspect="1"/>
          </p:cNvPicPr>
          <p:nvPr/>
        </p:nvPicPr>
        <p:blipFill>
          <a:blip r:embed="rId3"/>
          <a:stretch>
            <a:fillRect/>
          </a:stretch>
        </p:blipFill>
        <p:spPr>
          <a:xfrm>
            <a:off x="1332410" y="1330024"/>
            <a:ext cx="9527180" cy="5029827"/>
          </a:xfrm>
          <a:prstGeom prst="rect">
            <a:avLst/>
          </a:prstGeom>
        </p:spPr>
      </p:pic>
    </p:spTree>
    <p:extLst>
      <p:ext uri="{BB962C8B-B14F-4D97-AF65-F5344CB8AC3E}">
        <p14:creationId xmlns:p14="http://schemas.microsoft.com/office/powerpoint/2010/main" val="2911152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s-ES" sz="4000" u="sng" dirty="0">
                <a:latin typeface="Calibri"/>
                <a:ea typeface="Calibri"/>
                <a:cs typeface="Calibri"/>
              </a:rPr>
              <a:t>La pérdida de audición puede afectar a la salud mental</a:t>
            </a:r>
            <a:endParaRPr lang="en-US" sz="4000" u="sng" dirty="0">
              <a:latin typeface="Calibri"/>
              <a:ea typeface="Calibri"/>
              <a:cs typeface="Calibri"/>
            </a:endParaRPr>
          </a:p>
        </p:txBody>
      </p:sp>
      <p:sp>
        <p:nvSpPr>
          <p:cNvPr id="5123" name="Rectangle 3"/>
          <p:cNvSpPr>
            <a:spLocks noGrp="1" noChangeArrowheads="1"/>
          </p:cNvSpPr>
          <p:nvPr>
            <p:ph type="body" idx="1"/>
          </p:nvPr>
        </p:nvSpPr>
        <p:spPr/>
        <p:txBody>
          <a:bodyPr>
            <a:normAutofit/>
          </a:bodyPr>
          <a:lstStyle/>
          <a:p>
            <a:pPr marL="0" indent="0">
              <a:buNone/>
            </a:pPr>
            <a:r>
              <a:rPr lang="es-ES" sz="3200" dirty="0">
                <a:latin typeface="Calibri" panose="020F0502020204030204" pitchFamily="34" charset="0"/>
                <a:ea typeface="Calibri" panose="020F0502020204030204" pitchFamily="34" charset="0"/>
                <a:cs typeface="Calibri" panose="020F0502020204030204" pitchFamily="34" charset="0"/>
              </a:rPr>
              <a:t>Recursos para la concienciación sobre la salud mental y la prevención del suicidio:</a:t>
            </a:r>
          </a:p>
          <a:p>
            <a:r>
              <a:rPr lang="en-US" sz="3200" dirty="0">
                <a:latin typeface="Calibri" panose="020F0502020204030204" pitchFamily="34" charset="0"/>
                <a:ea typeface="Calibri" panose="020F0502020204030204" pitchFamily="34" charset="0"/>
                <a:cs typeface="Calibri" panose="020F0502020204030204" pitchFamily="34" charset="0"/>
                <a:hlinkClick r:id="rId3"/>
              </a:rPr>
              <a:t>https://www.nimh.nih.gov/health/statistics/suicide</a:t>
            </a: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hlinkClick r:id="rId4"/>
              </a:rPr>
              <a:t>https://www.cdc.gov/suicide/facts/index.html</a:t>
            </a: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hlinkClick r:id="rId5"/>
              </a:rPr>
              <a:t>https://www.samhsa.gov/suicide</a:t>
            </a:r>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of range of moods sticky notes. ">
            <a:extLst>
              <a:ext uri="{FF2B5EF4-FFF2-40B4-BE49-F238E27FC236}">
                <a16:creationId xmlns:a16="http://schemas.microsoft.com/office/drawing/2014/main" id="{43BAEA35-3CA6-4070-FE1A-E41EBDF750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3032" y="4144710"/>
            <a:ext cx="3665936" cy="2445066"/>
          </a:xfrm>
          <a:prstGeom prst="rect">
            <a:avLst/>
          </a:prstGeom>
        </p:spPr>
      </p:pic>
    </p:spTree>
    <p:extLst>
      <p:ext uri="{BB962C8B-B14F-4D97-AF65-F5344CB8AC3E}">
        <p14:creationId xmlns:p14="http://schemas.microsoft.com/office/powerpoint/2010/main" val="2557965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4000" u="sng" dirty="0" err="1">
                <a:latin typeface="Calibri"/>
                <a:ea typeface="Calibri"/>
                <a:cs typeface="Calibri"/>
              </a:rPr>
              <a:t>Hágalo</a:t>
            </a:r>
            <a:r>
              <a:rPr lang="en-US" sz="4000" u="sng" dirty="0">
                <a:latin typeface="Calibri"/>
                <a:ea typeface="Calibri"/>
                <a:cs typeface="Calibri"/>
              </a:rPr>
              <a:t> </a:t>
            </a:r>
            <a:r>
              <a:rPr lang="en-US" sz="4000" u="sng" dirty="0" err="1">
                <a:latin typeface="Calibri"/>
                <a:ea typeface="Calibri"/>
                <a:cs typeface="Calibri"/>
              </a:rPr>
              <a:t>suyo</a:t>
            </a:r>
            <a:endParaRPr lang="en-US" sz="4000" u="sng" dirty="0">
              <a:latin typeface="Calibri"/>
              <a:ea typeface="Calibri"/>
              <a:cs typeface="Calibri"/>
            </a:endParaRPr>
          </a:p>
        </p:txBody>
      </p:sp>
      <p:sp>
        <p:nvSpPr>
          <p:cNvPr id="5123" name="Rectangle 3"/>
          <p:cNvSpPr>
            <a:spLocks noGrp="1" noChangeArrowheads="1"/>
          </p:cNvSpPr>
          <p:nvPr>
            <p:ph type="body" idx="1"/>
          </p:nvPr>
        </p:nvSpPr>
        <p:spPr/>
        <p:txBody>
          <a:bodyPr>
            <a:normAutofit/>
          </a:bodyPr>
          <a:lstStyle/>
          <a:p>
            <a:r>
              <a:rPr lang="es-ES" sz="3200" dirty="0">
                <a:latin typeface="Calibri" panose="020F0502020204030204" pitchFamily="34" charset="0"/>
                <a:ea typeface="Calibri" panose="020F0502020204030204" pitchFamily="34" charset="0"/>
                <a:cs typeface="Calibri" panose="020F0502020204030204" pitchFamily="34" charset="0"/>
              </a:rPr>
              <a:t>Personalice la presentación: Elija su propio fondo.</a:t>
            </a:r>
          </a:p>
          <a:p>
            <a:r>
              <a:rPr lang="es-ES" sz="3200" dirty="0">
                <a:latin typeface="Calibri" panose="020F0502020204030204" pitchFamily="34" charset="0"/>
                <a:ea typeface="Calibri" panose="020F0502020204030204" pitchFamily="34" charset="0"/>
                <a:cs typeface="Calibri" panose="020F0502020204030204" pitchFamily="34" charset="0"/>
              </a:rPr>
              <a:t>Exhiba su marca: Añada su logotipo para darle un toque único.</a:t>
            </a:r>
          </a:p>
          <a:p>
            <a:r>
              <a:rPr lang="es-ES" sz="3200" dirty="0">
                <a:latin typeface="Calibri" panose="020F0502020204030204" pitchFamily="34" charset="0"/>
                <a:ea typeface="Calibri" panose="020F0502020204030204" pitchFamily="34" charset="0"/>
                <a:cs typeface="Calibri" panose="020F0502020204030204" pitchFamily="34" charset="0"/>
              </a:rPr>
              <a:t>A la medida de sus necesidades: ¡Hágalo realmente suyo!</a:t>
            </a:r>
          </a:p>
          <a:p>
            <a:r>
              <a:rPr lang="es-ES" sz="2800" dirty="0">
                <a:latin typeface="Calibri" panose="020F0502020204030204" pitchFamily="34" charset="0"/>
                <a:ea typeface="Calibri" panose="020F0502020204030204" pitchFamily="34" charset="0"/>
                <a:cs typeface="Calibri" panose="020F0502020204030204" pitchFamily="34" charset="0"/>
              </a:rPr>
              <a:t>¿Puede identificar los elementos de conservación de la audición necesarios en su proyecto actual?</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6108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s-ES" sz="4000" u="sng" dirty="0">
                <a:latin typeface="Calibri"/>
                <a:ea typeface="Calibri"/>
                <a:cs typeface="Calibri"/>
              </a:rPr>
              <a:t>¿Se puede prevenir la pérdida de audición?</a:t>
            </a:r>
            <a:endParaRPr lang="en-US" sz="4000" u="sng" dirty="0">
              <a:latin typeface="Calibri"/>
              <a:ea typeface="Calibri"/>
              <a:cs typeface="Calibri"/>
            </a:endParaRPr>
          </a:p>
        </p:txBody>
      </p:sp>
      <p:sp>
        <p:nvSpPr>
          <p:cNvPr id="5123" name="Rectangle 3"/>
          <p:cNvSpPr>
            <a:spLocks noGrp="1" noChangeArrowheads="1"/>
          </p:cNvSpPr>
          <p:nvPr>
            <p:ph type="body" idx="1"/>
          </p:nvPr>
        </p:nvSpPr>
        <p:spPr/>
        <p:txBody>
          <a:bodyPr>
            <a:normAutofit/>
          </a:bodyPr>
          <a:lstStyle/>
          <a:p>
            <a:pPr marL="0" indent="0" algn="ctr">
              <a:buNone/>
            </a:pPr>
            <a:r>
              <a:rPr lang="es-ES" sz="3200" dirty="0">
                <a:latin typeface="Calibri" panose="020F0502020204030204" pitchFamily="34" charset="0"/>
                <a:ea typeface="Calibri" panose="020F0502020204030204" pitchFamily="34" charset="0"/>
                <a:cs typeface="Calibri" panose="020F0502020204030204" pitchFamily="34" charset="0"/>
              </a:rPr>
              <a:t>El Centro para el Control y la Prevención de Enfermedades (CDC) calcula que 22 millones de trabajadores están expuestos cada año a ruidos potencialmente perjudiciales en el trabajo. Tanto si trabaja en un polideportivo como en un asfalto o maneja un martillo neumático, la pérdida de audición puede prevenirse.</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0819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s-ES" sz="4000" u="sng" dirty="0">
                <a:latin typeface="Calibri"/>
                <a:ea typeface="Calibri"/>
                <a:cs typeface="Calibri"/>
              </a:rPr>
              <a:t>Las 5 cosas que debe saber sobre los peligros del ruido</a:t>
            </a:r>
            <a:endParaRPr lang="en-US" sz="4000" u="sng" dirty="0">
              <a:latin typeface="Calibri"/>
              <a:ea typeface="Calibri"/>
              <a:cs typeface="Calibri"/>
            </a:endParaRPr>
          </a:p>
        </p:txBody>
      </p:sp>
      <p:sp>
        <p:nvSpPr>
          <p:cNvPr id="5123" name="Rectangle 3"/>
          <p:cNvSpPr>
            <a:spLocks noGrp="1" noChangeArrowheads="1"/>
          </p:cNvSpPr>
          <p:nvPr>
            <p:ph type="body" idx="1"/>
          </p:nvPr>
        </p:nvSpPr>
        <p:spPr/>
        <p:txBody>
          <a:bodyPr/>
          <a:lstStyle/>
          <a:p>
            <a:r>
              <a:rPr lang="es-ES" dirty="0">
                <a:latin typeface="Calibri" panose="020F0502020204030204" pitchFamily="34" charset="0"/>
                <a:ea typeface="Calibri" panose="020F0502020204030204" pitchFamily="34" charset="0"/>
                <a:cs typeface="Calibri" panose="020F0502020204030204" pitchFamily="34" charset="0"/>
              </a:rPr>
              <a:t>Impactos negativos del ruido</a:t>
            </a:r>
          </a:p>
          <a:p>
            <a:r>
              <a:rPr lang="es-ES" dirty="0">
                <a:latin typeface="Calibri" panose="020F0502020204030204" pitchFamily="34" charset="0"/>
                <a:ea typeface="Calibri" panose="020F0502020204030204" pitchFamily="34" charset="0"/>
                <a:cs typeface="Calibri" panose="020F0502020204030204" pitchFamily="34" charset="0"/>
              </a:rPr>
              <a:t>Reconocimiento de los entornos ruidosos </a:t>
            </a:r>
          </a:p>
          <a:p>
            <a:r>
              <a:rPr lang="es-ES" dirty="0">
                <a:latin typeface="Calibri" panose="020F0502020204030204" pitchFamily="34" charset="0"/>
                <a:ea typeface="Calibri" panose="020F0502020204030204" pitchFamily="34" charset="0"/>
                <a:cs typeface="Calibri" panose="020F0502020204030204" pitchFamily="34" charset="0"/>
              </a:rPr>
              <a:t>Técnicas de reducción del ruido</a:t>
            </a:r>
          </a:p>
          <a:p>
            <a:r>
              <a:rPr lang="es-ES" dirty="0">
                <a:latin typeface="Calibri" panose="020F0502020204030204" pitchFamily="34" charset="0"/>
                <a:ea typeface="Calibri" panose="020F0502020204030204" pitchFamily="34" charset="0"/>
                <a:cs typeface="Calibri" panose="020F0502020204030204" pitchFamily="34" charset="0"/>
              </a:rPr>
              <a:t>Selección y ajuste de la protección auditiva</a:t>
            </a:r>
          </a:p>
          <a:p>
            <a:r>
              <a:rPr lang="es-ES" dirty="0">
                <a:latin typeface="Calibri" panose="020F0502020204030204" pitchFamily="34" charset="0"/>
                <a:ea typeface="Calibri" panose="020F0502020204030204" pitchFamily="34" charset="0"/>
                <a:cs typeface="Calibri" panose="020F0502020204030204" pitchFamily="34" charset="0"/>
              </a:rPr>
              <a:t>Asegúrese de que su protección auditiva funciona</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6108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F876606-623F-DE50-40C7-3A8399630553}"/>
              </a:ext>
            </a:extLst>
          </p:cNvPr>
          <p:cNvSpPr>
            <a:spLocks noGrp="1" noChangeArrowheads="1"/>
          </p:cNvSpPr>
          <p:nvPr>
            <p:ph type="title"/>
          </p:nvPr>
        </p:nvSpPr>
        <p:spPr>
          <a:xfrm>
            <a:off x="838200" y="365125"/>
            <a:ext cx="10515600" cy="1325563"/>
          </a:xfrm>
        </p:spPr>
        <p:txBody>
          <a:bodyPr>
            <a:normAutofit/>
          </a:bodyPr>
          <a:lstStyle/>
          <a:p>
            <a:r>
              <a:rPr lang="es-ES" sz="4000" u="sng" dirty="0">
                <a:latin typeface="Calibri"/>
                <a:ea typeface="Calibri"/>
                <a:cs typeface="Calibri"/>
              </a:rPr>
              <a:t>Efectos negativos del ruido en la audición</a:t>
            </a:r>
            <a:endParaRPr lang="en-US" sz="4000" u="sng" dirty="0">
              <a:latin typeface="Calibri"/>
              <a:ea typeface="Calibri"/>
              <a:cs typeface="Calibri"/>
            </a:endParaRPr>
          </a:p>
        </p:txBody>
      </p:sp>
      <p:sp>
        <p:nvSpPr>
          <p:cNvPr id="5124" name="Rectangle 4"/>
          <p:cNvSpPr>
            <a:spLocks noGrp="1" noChangeArrowheads="1"/>
          </p:cNvSpPr>
          <p:nvPr>
            <p:ph type="body" idx="1"/>
          </p:nvPr>
        </p:nvSpPr>
        <p:spPr>
          <a:xfrm>
            <a:off x="838202" y="1524000"/>
            <a:ext cx="8282772" cy="5103446"/>
          </a:xfrm>
        </p:spPr>
        <p:txBody>
          <a:bodyPr>
            <a:normAutofit/>
          </a:bodyPr>
          <a:lstStyle/>
          <a:p>
            <a:r>
              <a:rPr lang="es-ES" dirty="0">
                <a:solidFill>
                  <a:srgbClr val="292929"/>
                </a:solidFill>
                <a:latin typeface="Calibri" panose="020F0502020204030204" pitchFamily="34" charset="0"/>
                <a:ea typeface="Calibri" panose="020F0502020204030204" pitchFamily="34" charset="0"/>
                <a:cs typeface="Calibri" panose="020F0502020204030204" pitchFamily="34" charset="0"/>
              </a:rPr>
              <a:t>El ruido puede distraer</a:t>
            </a:r>
          </a:p>
          <a:p>
            <a:r>
              <a:rPr lang="es-ES" dirty="0">
                <a:solidFill>
                  <a:srgbClr val="292929"/>
                </a:solidFill>
                <a:latin typeface="Calibri" panose="020F0502020204030204" pitchFamily="34" charset="0"/>
                <a:ea typeface="Calibri" panose="020F0502020204030204" pitchFamily="34" charset="0"/>
                <a:cs typeface="Calibri" panose="020F0502020204030204" pitchFamily="34" charset="0"/>
              </a:rPr>
              <a:t>Es posible que no oiga las advertencias en el lugar de trabajo</a:t>
            </a:r>
          </a:p>
          <a:p>
            <a:r>
              <a:rPr lang="es-ES" dirty="0">
                <a:solidFill>
                  <a:srgbClr val="292929"/>
                </a:solidFill>
                <a:latin typeface="Calibri" panose="020F0502020204030204" pitchFamily="34" charset="0"/>
                <a:ea typeface="Calibri" panose="020F0502020204030204" pitchFamily="34" charset="0"/>
                <a:cs typeface="Calibri" panose="020F0502020204030204" pitchFamily="34" charset="0"/>
              </a:rPr>
              <a:t>La pérdida de audición aumenta el riesgo de caídas</a:t>
            </a:r>
          </a:p>
          <a:p>
            <a:r>
              <a:rPr lang="es-ES" dirty="0">
                <a:solidFill>
                  <a:srgbClr val="292929"/>
                </a:solidFill>
                <a:latin typeface="Calibri" panose="020F0502020204030204" pitchFamily="34" charset="0"/>
                <a:ea typeface="Calibri" panose="020F0502020204030204" pitchFamily="34" charset="0"/>
                <a:cs typeface="Calibri" panose="020F0502020204030204" pitchFamily="34" charset="0"/>
              </a:rPr>
              <a:t>Los años de trabajo en lugares ruidosos pueden provocar diversos grados de pérdida de audición. </a:t>
            </a:r>
          </a:p>
          <a:p>
            <a:r>
              <a:rPr lang="es-ES" dirty="0">
                <a:solidFill>
                  <a:srgbClr val="292929"/>
                </a:solidFill>
                <a:latin typeface="Calibri" panose="020F0502020204030204" pitchFamily="34" charset="0"/>
                <a:ea typeface="Calibri" panose="020F0502020204030204" pitchFamily="34" charset="0"/>
                <a:cs typeface="Calibri" panose="020F0502020204030204" pitchFamily="34" charset="0"/>
              </a:rPr>
              <a:t> El ruido puede causar «</a:t>
            </a:r>
            <a:r>
              <a:rPr lang="es-ES" dirty="0" err="1">
                <a:solidFill>
                  <a:srgbClr val="292929"/>
                </a:solidFill>
                <a:latin typeface="Calibri" panose="020F0502020204030204" pitchFamily="34" charset="0"/>
                <a:ea typeface="Calibri" panose="020F0502020204030204" pitchFamily="34" charset="0"/>
                <a:cs typeface="Calibri" panose="020F0502020204030204" pitchFamily="34" charset="0"/>
              </a:rPr>
              <a:t>tinnitus</a:t>
            </a:r>
            <a:r>
              <a:rPr lang="es-ES" dirty="0">
                <a:solidFill>
                  <a:srgbClr val="292929"/>
                </a:solidFill>
                <a:latin typeface="Calibri" panose="020F0502020204030204" pitchFamily="34" charset="0"/>
                <a:ea typeface="Calibri" panose="020F0502020204030204" pitchFamily="34" charset="0"/>
                <a:cs typeface="Calibri" panose="020F0502020204030204" pitchFamily="34" charset="0"/>
              </a:rPr>
              <a:t>», zumbidos en los oídos, que pueden interferir en el sueño y la tranquilidad</a:t>
            </a:r>
          </a:p>
          <a:p>
            <a:r>
              <a:rPr lang="es-ES" dirty="0">
                <a:solidFill>
                  <a:srgbClr val="292929"/>
                </a:solidFill>
                <a:latin typeface="Calibri" panose="020F0502020204030204" pitchFamily="34" charset="0"/>
                <a:ea typeface="Calibri" panose="020F0502020204030204" pitchFamily="34" charset="0"/>
                <a:cs typeface="Calibri" panose="020F0502020204030204" pitchFamily="34" charset="0"/>
              </a:rPr>
              <a:t>El ruido puede provocar hipertensión y estrés</a:t>
            </a:r>
            <a:endParaRPr lang="en-US" dirty="0">
              <a:solidFill>
                <a:srgbClr val="292929"/>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picture of a healthy cochlea with cilia.">
            <a:extLst>
              <a:ext uri="{FF2B5EF4-FFF2-40B4-BE49-F238E27FC236}">
                <a16:creationId xmlns:a16="http://schemas.microsoft.com/office/drawing/2014/main" id="{D798543B-7E60-A513-96B2-ECF5F7A02FFD}"/>
              </a:ext>
            </a:extLst>
          </p:cNvPr>
          <p:cNvPicPr>
            <a:picLocks noChangeAspect="1"/>
          </p:cNvPicPr>
          <p:nvPr/>
        </p:nvPicPr>
        <p:blipFill>
          <a:blip r:embed="rId3"/>
          <a:stretch>
            <a:fillRect/>
          </a:stretch>
        </p:blipFill>
        <p:spPr>
          <a:xfrm>
            <a:off x="8933921" y="1255919"/>
            <a:ext cx="2493108" cy="1687750"/>
          </a:xfrm>
          <a:prstGeom prst="rect">
            <a:avLst/>
          </a:prstGeom>
        </p:spPr>
      </p:pic>
      <p:sp>
        <p:nvSpPr>
          <p:cNvPr id="6" name="TextBox 5">
            <a:extLst>
              <a:ext uri="{FF2B5EF4-FFF2-40B4-BE49-F238E27FC236}">
                <a16:creationId xmlns:a16="http://schemas.microsoft.com/office/drawing/2014/main" id="{C38EA3F7-0682-09E8-8493-0F4BF58368D1}"/>
              </a:ext>
            </a:extLst>
          </p:cNvPr>
          <p:cNvSpPr txBox="1"/>
          <p:nvPr/>
        </p:nvSpPr>
        <p:spPr>
          <a:xfrm>
            <a:off x="9794543" y="2937169"/>
            <a:ext cx="958917" cy="369332"/>
          </a:xfrm>
          <a:prstGeom prst="rect">
            <a:avLst/>
          </a:prstGeom>
          <a:noFill/>
        </p:spPr>
        <p:txBody>
          <a:bodyPr wrap="none" rtlCol="0">
            <a:spAutoFit/>
          </a:bodyPr>
          <a:lstStyle/>
          <a:p>
            <a:r>
              <a:rPr lang="en-US" dirty="0"/>
              <a:t>Healthy</a:t>
            </a:r>
          </a:p>
        </p:txBody>
      </p:sp>
      <p:pic>
        <p:nvPicPr>
          <p:cNvPr id="5" name="Picture 4" descr="A picture of damaged cochlea with missing cilia. ">
            <a:extLst>
              <a:ext uri="{FF2B5EF4-FFF2-40B4-BE49-F238E27FC236}">
                <a16:creationId xmlns:a16="http://schemas.microsoft.com/office/drawing/2014/main" id="{8A9B6B50-B97B-9283-B980-FFC49D704210}"/>
              </a:ext>
            </a:extLst>
          </p:cNvPr>
          <p:cNvPicPr>
            <a:picLocks noChangeAspect="1"/>
          </p:cNvPicPr>
          <p:nvPr/>
        </p:nvPicPr>
        <p:blipFill>
          <a:blip r:embed="rId4"/>
          <a:stretch>
            <a:fillRect/>
          </a:stretch>
        </p:blipFill>
        <p:spPr>
          <a:xfrm>
            <a:off x="8933921" y="3331053"/>
            <a:ext cx="2493108" cy="1716683"/>
          </a:xfrm>
          <a:prstGeom prst="rect">
            <a:avLst/>
          </a:prstGeom>
        </p:spPr>
      </p:pic>
      <p:sp>
        <p:nvSpPr>
          <p:cNvPr id="7" name="TextBox 6">
            <a:extLst>
              <a:ext uri="{FF2B5EF4-FFF2-40B4-BE49-F238E27FC236}">
                <a16:creationId xmlns:a16="http://schemas.microsoft.com/office/drawing/2014/main" id="{C83F0BE2-2B4F-8944-E52F-279C2FA98697}"/>
              </a:ext>
            </a:extLst>
          </p:cNvPr>
          <p:cNvSpPr txBox="1"/>
          <p:nvPr/>
        </p:nvSpPr>
        <p:spPr>
          <a:xfrm>
            <a:off x="9699324" y="5046235"/>
            <a:ext cx="1149354" cy="369332"/>
          </a:xfrm>
          <a:prstGeom prst="rect">
            <a:avLst/>
          </a:prstGeom>
          <a:noFill/>
        </p:spPr>
        <p:txBody>
          <a:bodyPr wrap="none" rtlCol="0">
            <a:spAutoFit/>
          </a:bodyPr>
          <a:lstStyle/>
          <a:p>
            <a:r>
              <a:rPr lang="en-US"/>
              <a:t>Damaged</a:t>
            </a:r>
          </a:p>
        </p:txBody>
      </p:sp>
      <p:sp>
        <p:nvSpPr>
          <p:cNvPr id="8" name="TextBox 7">
            <a:extLst>
              <a:ext uri="{FF2B5EF4-FFF2-40B4-BE49-F238E27FC236}">
                <a16:creationId xmlns:a16="http://schemas.microsoft.com/office/drawing/2014/main" id="{8C68FD6C-3BD4-E023-B9B4-DFF35EF6FF5E}"/>
              </a:ext>
            </a:extLst>
          </p:cNvPr>
          <p:cNvSpPr txBox="1"/>
          <p:nvPr/>
        </p:nvSpPr>
        <p:spPr>
          <a:xfrm>
            <a:off x="8926701" y="5368790"/>
            <a:ext cx="2493107" cy="923330"/>
          </a:xfrm>
          <a:prstGeom prst="rect">
            <a:avLst/>
          </a:prstGeom>
          <a:no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Cilia (hairs) in the cochlea after prolonged exposure to loud noise</a:t>
            </a:r>
          </a:p>
        </p:txBody>
      </p:sp>
      <p:sp>
        <p:nvSpPr>
          <p:cNvPr id="9" name="Oval 8">
            <a:extLst>
              <a:ext uri="{FF2B5EF4-FFF2-40B4-BE49-F238E27FC236}">
                <a16:creationId xmlns:a16="http://schemas.microsoft.com/office/drawing/2014/main" id="{37645E1D-6FD7-F866-A90D-6120B5675285}"/>
              </a:ext>
              <a:ext uri="{C183D7F6-B498-43B3-948B-1728B52AA6E4}">
                <adec:decorative xmlns:adec="http://schemas.microsoft.com/office/drawing/2017/decorative" val="1"/>
              </a:ext>
            </a:extLst>
          </p:cNvPr>
          <p:cNvSpPr/>
          <p:nvPr/>
        </p:nvSpPr>
        <p:spPr>
          <a:xfrm>
            <a:off x="8936386" y="4069024"/>
            <a:ext cx="2493108" cy="9446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10BDA87-1B54-8C92-8906-9ACDB7A3FE26}"/>
              </a:ext>
              <a:ext uri="{C183D7F6-B498-43B3-948B-1728B52AA6E4}">
                <adec:decorative xmlns:adec="http://schemas.microsoft.com/office/drawing/2017/decorative" val="1"/>
              </a:ext>
            </a:extLst>
          </p:cNvPr>
          <p:cNvSpPr/>
          <p:nvPr/>
        </p:nvSpPr>
        <p:spPr>
          <a:xfrm>
            <a:off x="8926700" y="2000382"/>
            <a:ext cx="2493108" cy="9446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666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1"/>
          </p:nvPr>
        </p:nvSpPr>
        <p:spPr>
          <a:xfrm>
            <a:off x="838200" y="1512713"/>
            <a:ext cx="5517778" cy="5128653"/>
          </a:xfrm>
        </p:spPr>
        <p:txBody>
          <a:bodyPr>
            <a:normAutofit lnSpcReduction="10000"/>
          </a:bodyPr>
          <a:lstStyle/>
          <a:p>
            <a:pPr>
              <a:buClr>
                <a:schemeClr val="tx1"/>
              </a:buClr>
            </a:pPr>
            <a:r>
              <a:rPr lang="es-ES" altLang="en-US" dirty="0">
                <a:latin typeface="Calibri" panose="020F0502020204030204" pitchFamily="34" charset="0"/>
                <a:ea typeface="Calibri" panose="020F0502020204030204" pitchFamily="34" charset="0"/>
                <a:cs typeface="Calibri" panose="020F0502020204030204" pitchFamily="34" charset="0"/>
              </a:rPr>
              <a:t>Si tiene que levantar la voz para que le oiga alguien situado a un brazo de distancia, el entorno es demasiado ruidoso y su audición podría estar en peligro.</a:t>
            </a:r>
          </a:p>
          <a:p>
            <a:pPr>
              <a:buClr>
                <a:schemeClr val="tx1"/>
              </a:buClr>
            </a:pPr>
            <a:r>
              <a:rPr lang="es-ES" altLang="en-US" dirty="0">
                <a:latin typeface="Calibri" panose="020F0502020204030204" pitchFamily="34" charset="0"/>
                <a:ea typeface="Calibri" panose="020F0502020204030204" pitchFamily="34" charset="0"/>
                <a:cs typeface="Calibri" panose="020F0502020204030204" pitchFamily="34" charset="0"/>
              </a:rPr>
              <a:t>Los zumbidos de oídos o los problemas de audición pueden ser una señal de que el ruido es demasiado alto.</a:t>
            </a:r>
          </a:p>
          <a:p>
            <a:pPr>
              <a:buClr>
                <a:schemeClr val="tx1"/>
              </a:buClr>
            </a:pPr>
            <a:r>
              <a:rPr lang="es-ES" altLang="en-US" dirty="0">
                <a:latin typeface="Calibri" panose="020F0502020204030204" pitchFamily="34" charset="0"/>
                <a:ea typeface="Calibri" panose="020F0502020204030204" pitchFamily="34" charset="0"/>
                <a:cs typeface="Calibri" panose="020F0502020204030204" pitchFamily="34" charset="0"/>
              </a:rPr>
              <a:t>En la zona hay maquinaria, equipos pesados o procesos ruidosos.</a:t>
            </a:r>
          </a:p>
          <a:p>
            <a:pPr>
              <a:buClr>
                <a:schemeClr val="tx1"/>
              </a:buClr>
            </a:pPr>
            <a:r>
              <a:rPr lang="es-ES" altLang="en-US" dirty="0">
                <a:latin typeface="Calibri" panose="020F0502020204030204" pitchFamily="34" charset="0"/>
                <a:ea typeface="Calibri" panose="020F0502020204030204" pitchFamily="34" charset="0"/>
                <a:cs typeface="Calibri" panose="020F0502020204030204" pitchFamily="34" charset="0"/>
              </a:rPr>
              <a:t>El ruido suena amortiguado o distorsionado</a:t>
            </a:r>
            <a:endParaRPr lang="en-US" alt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FE1F96B9-09A9-7572-B032-7360D91E51DB}"/>
              </a:ext>
            </a:extLst>
          </p:cNvPr>
          <p:cNvSpPr>
            <a:spLocks noGrp="1" noChangeArrowheads="1"/>
          </p:cNvSpPr>
          <p:nvPr>
            <p:ph type="title"/>
          </p:nvPr>
        </p:nvSpPr>
        <p:spPr>
          <a:xfrm>
            <a:off x="838200" y="365125"/>
            <a:ext cx="10515600" cy="1325563"/>
          </a:xfrm>
        </p:spPr>
        <p:txBody>
          <a:bodyPr>
            <a:normAutofit/>
          </a:bodyPr>
          <a:lstStyle/>
          <a:p>
            <a:r>
              <a:rPr lang="en-US" sz="4000" u="sng" dirty="0" err="1">
                <a:latin typeface="Calibri"/>
                <a:ea typeface="Calibri"/>
                <a:cs typeface="Calibri"/>
              </a:rPr>
              <a:t>Reconocimiento</a:t>
            </a:r>
            <a:r>
              <a:rPr lang="en-US" sz="4000" u="sng" dirty="0">
                <a:latin typeface="Calibri"/>
                <a:ea typeface="Calibri"/>
                <a:cs typeface="Calibri"/>
              </a:rPr>
              <a:t> de </a:t>
            </a:r>
            <a:r>
              <a:rPr lang="en-US" sz="4000" u="sng" dirty="0" err="1">
                <a:latin typeface="Calibri"/>
                <a:ea typeface="Calibri"/>
                <a:cs typeface="Calibri"/>
              </a:rPr>
              <a:t>entornos</a:t>
            </a:r>
            <a:r>
              <a:rPr lang="en-US" sz="4000" u="sng" dirty="0">
                <a:latin typeface="Calibri"/>
                <a:ea typeface="Calibri"/>
                <a:cs typeface="Calibri"/>
              </a:rPr>
              <a:t> </a:t>
            </a:r>
            <a:r>
              <a:rPr lang="en-US" sz="4000" u="sng" dirty="0" err="1">
                <a:latin typeface="Calibri"/>
                <a:ea typeface="Calibri"/>
                <a:cs typeface="Calibri"/>
              </a:rPr>
              <a:t>ruidosos</a:t>
            </a:r>
            <a:endParaRPr lang="en-US" sz="4000" u="sng" dirty="0">
              <a:latin typeface="Calibri"/>
              <a:ea typeface="Calibri"/>
              <a:cs typeface="Calibri"/>
            </a:endParaRPr>
          </a:p>
        </p:txBody>
      </p:sp>
      <p:pic>
        <p:nvPicPr>
          <p:cNvPr id="2" name="Picture 1" descr="A meme containing a picture of a football player standing close and yelling into the ear of his coach.">
            <a:extLst>
              <a:ext uri="{FF2B5EF4-FFF2-40B4-BE49-F238E27FC236}">
                <a16:creationId xmlns:a16="http://schemas.microsoft.com/office/drawing/2014/main" id="{000EDD0B-C5FE-EE20-443B-6F3D69BE74F6}"/>
              </a:ext>
            </a:extLst>
          </p:cNvPr>
          <p:cNvPicPr>
            <a:picLocks noChangeAspect="1"/>
          </p:cNvPicPr>
          <p:nvPr/>
        </p:nvPicPr>
        <p:blipFill>
          <a:blip r:embed="rId3"/>
          <a:stretch>
            <a:fillRect/>
          </a:stretch>
        </p:blipFill>
        <p:spPr>
          <a:xfrm>
            <a:off x="6355978" y="1512712"/>
            <a:ext cx="5053453" cy="5128653"/>
          </a:xfrm>
          <a:prstGeom prst="rect">
            <a:avLst/>
          </a:prstGeom>
        </p:spPr>
      </p:pic>
    </p:spTree>
    <p:extLst>
      <p:ext uri="{BB962C8B-B14F-4D97-AF65-F5344CB8AC3E}">
        <p14:creationId xmlns:p14="http://schemas.microsoft.com/office/powerpoint/2010/main" val="3305977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latin typeface="Calibri"/>
                <a:ea typeface="Calibri"/>
                <a:cs typeface="Calibri"/>
              </a:rPr>
              <a:t> </a:t>
            </a:r>
            <a:r>
              <a:rPr lang="en-US" sz="4000" u="sng" dirty="0" err="1">
                <a:latin typeface="Calibri"/>
                <a:ea typeface="Calibri"/>
                <a:cs typeface="Calibri"/>
              </a:rPr>
              <a:t>Reconocimiento</a:t>
            </a:r>
            <a:r>
              <a:rPr lang="en-US" sz="4000" u="sng" dirty="0">
                <a:latin typeface="Calibri"/>
                <a:ea typeface="Calibri"/>
                <a:cs typeface="Calibri"/>
              </a:rPr>
              <a:t> de </a:t>
            </a:r>
            <a:r>
              <a:rPr lang="en-US" sz="4000" u="sng" dirty="0" err="1">
                <a:latin typeface="Calibri"/>
                <a:ea typeface="Calibri"/>
                <a:cs typeface="Calibri"/>
              </a:rPr>
              <a:t>entornos</a:t>
            </a:r>
            <a:r>
              <a:rPr lang="en-US" sz="4000" u="sng" dirty="0">
                <a:latin typeface="Calibri"/>
                <a:ea typeface="Calibri"/>
                <a:cs typeface="Calibri"/>
              </a:rPr>
              <a:t> </a:t>
            </a:r>
            <a:r>
              <a:rPr lang="en-US" sz="4000" u="sng" dirty="0" err="1">
                <a:latin typeface="Calibri"/>
                <a:ea typeface="Calibri"/>
                <a:cs typeface="Calibri"/>
              </a:rPr>
              <a:t>ruidosos</a:t>
            </a:r>
            <a:endParaRPr lang="en-US" sz="4000" u="sng" dirty="0">
              <a:latin typeface="Calibri"/>
              <a:ea typeface="Calibri"/>
              <a:cs typeface="Calibri"/>
            </a:endParaRPr>
          </a:p>
        </p:txBody>
      </p:sp>
      <p:sp>
        <p:nvSpPr>
          <p:cNvPr id="3" name="Content Placeholder 2"/>
          <p:cNvSpPr>
            <a:spLocks noGrp="1"/>
          </p:cNvSpPr>
          <p:nvPr>
            <p:ph idx="1"/>
          </p:nvPr>
        </p:nvSpPr>
        <p:spPr>
          <a:xfrm>
            <a:off x="838200" y="1393788"/>
            <a:ext cx="7370619" cy="4890172"/>
          </a:xfrm>
        </p:spPr>
        <p:txBody>
          <a:bodyPr>
            <a:normAutofit/>
          </a:bodyPr>
          <a:lstStyle/>
          <a:p>
            <a:pPr marL="109537" indent="0">
              <a:buNone/>
            </a:pPr>
            <a:r>
              <a:rPr lang="es-ES" dirty="0">
                <a:latin typeface="Calibri" panose="020F0502020204030204" pitchFamily="34" charset="0"/>
                <a:ea typeface="Calibri" panose="020F0502020204030204" pitchFamily="34" charset="0"/>
                <a:cs typeface="Calibri" panose="020F0502020204030204" pitchFamily="34" charset="0"/>
              </a:rPr>
              <a:t>Nueva aplicación del sonómetro de NIOSH</a:t>
            </a:r>
          </a:p>
          <a:p>
            <a:pPr marL="566737" indent="-457200"/>
            <a:r>
              <a:rPr lang="es-ES" dirty="0">
                <a:latin typeface="Calibri" panose="020F0502020204030204" pitchFamily="34" charset="0"/>
                <a:ea typeface="Calibri" panose="020F0502020204030204" pitchFamily="34" charset="0"/>
                <a:cs typeface="Calibri" panose="020F0502020204030204" pitchFamily="34" charset="0"/>
              </a:rPr>
              <a:t>Herramienta de detección de entornos potencialmente ruidosos, que puede ayudar a determinar si es necesario tomar muestras de ruido</a:t>
            </a:r>
          </a:p>
          <a:p>
            <a:pPr marL="566737" indent="-457200"/>
            <a:r>
              <a:rPr lang="es-ES" dirty="0">
                <a:latin typeface="Calibri" panose="020F0502020204030204" pitchFamily="34" charset="0"/>
                <a:ea typeface="Calibri" panose="020F0502020204030204" pitchFamily="34" charset="0"/>
                <a:cs typeface="Calibri" panose="020F0502020204030204" pitchFamily="34" charset="0"/>
              </a:rPr>
              <a:t>Proporciona una lectura del nivel sonoro utilizando el micrófono incorporado e informa del nivel sonoro instantáneo.</a:t>
            </a:r>
          </a:p>
          <a:p>
            <a:pPr marL="566737" indent="-457200"/>
            <a:r>
              <a:rPr lang="es-ES" dirty="0">
                <a:latin typeface="Calibri" panose="020F0502020204030204" pitchFamily="34" charset="0"/>
                <a:ea typeface="Calibri" panose="020F0502020204030204" pitchFamily="34" charset="0"/>
                <a:cs typeface="Calibri" panose="020F0502020204030204" pitchFamily="34" charset="0"/>
              </a:rPr>
              <a:t>La aplicación también contiene información básica sobre el ruido y la prevención de la pérdida de audición.</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 picture of the NIOSH app logo.">
            <a:extLst>
              <a:ext uri="{FF2B5EF4-FFF2-40B4-BE49-F238E27FC236}">
                <a16:creationId xmlns:a16="http://schemas.microsoft.com/office/drawing/2014/main" id="{FF5F5D38-CB96-F68B-643E-2DE6D179D361}"/>
              </a:ext>
            </a:extLst>
          </p:cNvPr>
          <p:cNvPicPr>
            <a:picLocks noChangeAspect="1"/>
          </p:cNvPicPr>
          <p:nvPr/>
        </p:nvPicPr>
        <p:blipFill>
          <a:blip r:embed="rId3"/>
          <a:stretch>
            <a:fillRect/>
          </a:stretch>
        </p:blipFill>
        <p:spPr>
          <a:xfrm>
            <a:off x="8208618" y="4194463"/>
            <a:ext cx="2556966" cy="2394163"/>
          </a:xfrm>
          <a:prstGeom prst="rect">
            <a:avLst/>
          </a:prstGeom>
        </p:spPr>
      </p:pic>
      <p:pic>
        <p:nvPicPr>
          <p:cNvPr id="10" name="Picture 9" descr="A picture of the NIOSH app on  cell phone.">
            <a:extLst>
              <a:ext uri="{FF2B5EF4-FFF2-40B4-BE49-F238E27FC236}">
                <a16:creationId xmlns:a16="http://schemas.microsoft.com/office/drawing/2014/main" id="{32755214-2308-AD38-A5B3-10D9C01FD9F6}"/>
              </a:ext>
            </a:extLst>
          </p:cNvPr>
          <p:cNvPicPr>
            <a:picLocks noChangeAspect="1"/>
          </p:cNvPicPr>
          <p:nvPr/>
        </p:nvPicPr>
        <p:blipFill>
          <a:blip r:embed="rId4"/>
          <a:stretch>
            <a:fillRect/>
          </a:stretch>
        </p:blipFill>
        <p:spPr>
          <a:xfrm>
            <a:off x="8293653" y="1393788"/>
            <a:ext cx="2386896" cy="2597726"/>
          </a:xfrm>
          <a:prstGeom prst="rect">
            <a:avLst/>
          </a:prstGeom>
        </p:spPr>
      </p:pic>
    </p:spTree>
    <p:extLst>
      <p:ext uri="{BB962C8B-B14F-4D97-AF65-F5344CB8AC3E}">
        <p14:creationId xmlns:p14="http://schemas.microsoft.com/office/powerpoint/2010/main" val="1535035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85715"/>
            <a:ext cx="10515600" cy="1325563"/>
          </a:xfrm>
        </p:spPr>
        <p:txBody>
          <a:bodyPr>
            <a:normAutofit/>
          </a:bodyPr>
          <a:lstStyle/>
          <a:p>
            <a:r>
              <a:rPr lang="es-ES" sz="4000" u="sng" dirty="0">
                <a:latin typeface="Calibri"/>
                <a:ea typeface="Calibri"/>
                <a:cs typeface="Calibri"/>
              </a:rPr>
              <a:t>Técnicas de reducción del ruido</a:t>
            </a:r>
            <a:endParaRPr lang="en-US" sz="4000" u="sng" dirty="0">
              <a:latin typeface="Calibri"/>
              <a:ea typeface="Calibri"/>
              <a:cs typeface="Calibri"/>
            </a:endParaRPr>
          </a:p>
        </p:txBody>
      </p:sp>
      <p:sp>
        <p:nvSpPr>
          <p:cNvPr id="2" name="TextBox 1"/>
          <p:cNvSpPr txBox="1"/>
          <p:nvPr/>
        </p:nvSpPr>
        <p:spPr>
          <a:xfrm>
            <a:off x="838200" y="1349062"/>
            <a:ext cx="10361247" cy="4401205"/>
          </a:xfrm>
          <a:prstGeom prst="rect">
            <a:avLst/>
          </a:prstGeom>
          <a:noFill/>
        </p:spPr>
        <p:txBody>
          <a:bodyPr wrap="square" rtlCol="0">
            <a:spAutoFit/>
          </a:bodyPr>
          <a:lstStyle/>
          <a:p>
            <a:pPr marL="457200" indent="-457200">
              <a:buFont typeface="Arial" pitchFamily="34" charset="0"/>
              <a:buChar char="•"/>
            </a:pPr>
            <a:r>
              <a:rPr lang="es-ES" sz="2800" dirty="0">
                <a:latin typeface="Calibri" panose="020F0502020204030204" pitchFamily="34" charset="0"/>
                <a:ea typeface="Calibri" panose="020F0502020204030204" pitchFamily="34" charset="0"/>
                <a:cs typeface="Calibri" panose="020F0502020204030204" pitchFamily="34" charset="0"/>
              </a:rPr>
              <a:t>Elija maquinaria más silenciosa siempre que sea posible.</a:t>
            </a:r>
          </a:p>
          <a:p>
            <a:pPr marL="457200" indent="-457200">
              <a:buFont typeface="Arial" pitchFamily="34" charset="0"/>
              <a:buChar char="•"/>
            </a:pPr>
            <a:r>
              <a:rPr lang="es-ES" sz="2800" dirty="0">
                <a:latin typeface="Calibri" panose="020F0502020204030204" pitchFamily="34" charset="0"/>
                <a:ea typeface="Calibri" panose="020F0502020204030204" pitchFamily="34" charset="0"/>
                <a:cs typeface="Calibri" panose="020F0502020204030204" pitchFamily="34" charset="0"/>
              </a:rPr>
              <a:t>Organice los puestos de trabajo y los procesos para minimizar la exposición al ruido.</a:t>
            </a:r>
          </a:p>
          <a:p>
            <a:pPr marL="457200" indent="-457200">
              <a:buFont typeface="Arial" pitchFamily="34" charset="0"/>
              <a:buChar char="•"/>
            </a:pPr>
            <a:r>
              <a:rPr lang="es-ES" sz="2800" dirty="0">
                <a:latin typeface="Calibri" panose="020F0502020204030204" pitchFamily="34" charset="0"/>
                <a:ea typeface="Calibri" panose="020F0502020204030204" pitchFamily="34" charset="0"/>
                <a:cs typeface="Calibri" panose="020F0502020204030204" pitchFamily="34" charset="0"/>
              </a:rPr>
              <a:t>Mantenga y lubrique regularmente la maquinaria</a:t>
            </a:r>
          </a:p>
          <a:p>
            <a:pPr marL="457200" indent="-457200">
              <a:buFont typeface="Arial" pitchFamily="34" charset="0"/>
              <a:buChar char="•"/>
            </a:pPr>
            <a:r>
              <a:rPr lang="es-ES" sz="2800" dirty="0">
                <a:latin typeface="Calibri" panose="020F0502020204030204" pitchFamily="34" charset="0"/>
                <a:ea typeface="Calibri" panose="020F0502020204030204" pitchFamily="34" charset="0"/>
                <a:cs typeface="Calibri" panose="020F0502020204030204" pitchFamily="34" charset="0"/>
              </a:rPr>
              <a:t>Instale barreras o deflectores para desviar el ruido de las zonas sensibles.</a:t>
            </a:r>
          </a:p>
          <a:p>
            <a:pPr marL="457200" indent="-457200">
              <a:buFont typeface="Arial" pitchFamily="34" charset="0"/>
              <a:buChar char="•"/>
            </a:pPr>
            <a:r>
              <a:rPr lang="es-ES" sz="2800" dirty="0">
                <a:latin typeface="Calibri" panose="020F0502020204030204" pitchFamily="34" charset="0"/>
                <a:ea typeface="Calibri" panose="020F0502020204030204" pitchFamily="34" charset="0"/>
                <a:cs typeface="Calibri" panose="020F0502020204030204" pitchFamily="34" charset="0"/>
              </a:rPr>
              <a:t>Modifique la maquinaria con silenciadores o cerramientos acústicos</a:t>
            </a:r>
          </a:p>
          <a:p>
            <a:pPr marL="457200" indent="-457200">
              <a:buFont typeface="Arial" pitchFamily="34" charset="0"/>
              <a:buChar char="•"/>
            </a:pPr>
            <a:r>
              <a:rPr lang="es-ES" sz="2800" dirty="0">
                <a:latin typeface="Calibri" panose="020F0502020204030204" pitchFamily="34" charset="0"/>
                <a:ea typeface="Calibri" panose="020F0502020204030204" pitchFamily="34" charset="0"/>
                <a:cs typeface="Calibri" panose="020F0502020204030204" pitchFamily="34" charset="0"/>
              </a:rPr>
              <a:t>Utilice paneles acústicos, espuma o aislamiento para insonorizar paredes, techos y suelos.</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6066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u="sng" dirty="0">
                <a:latin typeface="Calibri"/>
                <a:ea typeface="Calibri"/>
                <a:cs typeface="Calibri"/>
              </a:rPr>
              <a:t>Selección y ajuste de protectores auditivos</a:t>
            </a:r>
            <a:endParaRPr lang="en-US" sz="4000" u="sng" dirty="0">
              <a:latin typeface="Calibri"/>
              <a:ea typeface="Calibri"/>
              <a:cs typeface="Calibri"/>
            </a:endParaRPr>
          </a:p>
        </p:txBody>
      </p:sp>
      <p:sp>
        <p:nvSpPr>
          <p:cNvPr id="3" name="Content Placeholder 2"/>
          <p:cNvSpPr>
            <a:spLocks noGrp="1"/>
          </p:cNvSpPr>
          <p:nvPr>
            <p:ph idx="1"/>
          </p:nvPr>
        </p:nvSpPr>
        <p:spPr>
          <a:xfrm>
            <a:off x="838200" y="1447799"/>
            <a:ext cx="10515600" cy="4867031"/>
          </a:xfrm>
        </p:spPr>
        <p:txBody>
          <a:bodyPr vert="horz" lIns="91440" tIns="45720" rIns="91440" bIns="45720" rtlCol="0" anchor="t">
            <a:noAutofit/>
          </a:bodyPr>
          <a:lstStyle/>
          <a:p>
            <a:pPr marL="514350" indent="-514350">
              <a:buAutoNum type="arabicPeriod"/>
            </a:pPr>
            <a:r>
              <a:rPr lang="es-ES" sz="2600" dirty="0">
                <a:latin typeface="Calibri" panose="020F0502020204030204" pitchFamily="34" charset="0"/>
                <a:ea typeface="Calibri" panose="020F0502020204030204" pitchFamily="34" charset="0"/>
                <a:cs typeface="Calibri" panose="020F0502020204030204" pitchFamily="34" charset="0"/>
              </a:rPr>
              <a:t>Evaluar los niveles de ruido y las molestias.</a:t>
            </a:r>
          </a:p>
          <a:p>
            <a:pPr marL="514350" indent="-514350">
              <a:buAutoNum type="arabicPeriod"/>
            </a:pPr>
            <a:r>
              <a:rPr lang="es-ES" sz="2600" dirty="0">
                <a:latin typeface="Calibri" panose="020F0502020204030204" pitchFamily="34" charset="0"/>
                <a:ea typeface="Calibri" panose="020F0502020204030204" pitchFamily="34" charset="0"/>
                <a:cs typeface="Calibri" panose="020F0502020204030204" pitchFamily="34" charset="0"/>
              </a:rPr>
              <a:t>Elegir la protección auditiva: tapones o protectores sobre la oreja, en función del ruido, la comodidad y el entorno.</a:t>
            </a:r>
          </a:p>
          <a:p>
            <a:pPr marL="514350" indent="-514350">
              <a:buAutoNum type="arabicPeriod"/>
            </a:pPr>
            <a:r>
              <a:rPr lang="es-ES" sz="2600" dirty="0">
                <a:latin typeface="Calibri" panose="020F0502020204030204" pitchFamily="34" charset="0"/>
                <a:ea typeface="Calibri" panose="020F0502020204030204" pitchFamily="34" charset="0"/>
                <a:cs typeface="Calibri" panose="020F0502020204030204" pitchFamily="34" charset="0"/>
              </a:rPr>
              <a:t>Asegurar un ajuste adecuado para mayor comodidad.</a:t>
            </a:r>
          </a:p>
          <a:p>
            <a:pPr marL="514350" indent="-514350">
              <a:buAutoNum type="arabicPeriod"/>
            </a:pPr>
            <a:r>
              <a:rPr lang="es-ES" sz="2600" dirty="0">
                <a:latin typeface="Calibri" panose="020F0502020204030204" pitchFamily="34" charset="0"/>
                <a:ea typeface="Calibri" panose="020F0502020204030204" pitchFamily="34" charset="0"/>
                <a:cs typeface="Calibri" panose="020F0502020204030204" pitchFamily="34" charset="0"/>
              </a:rPr>
              <a:t>Inspeccionar y sustituir cuando sea necesario</a:t>
            </a:r>
          </a:p>
          <a:p>
            <a:pPr marL="514350" indent="-514350">
              <a:buAutoNum type="arabicPeriod"/>
            </a:pPr>
            <a:r>
              <a:rPr lang="es-ES" sz="2600" dirty="0">
                <a:latin typeface="Calibri" panose="020F0502020204030204" pitchFamily="34" charset="0"/>
                <a:ea typeface="Calibri" panose="020F0502020204030204" pitchFamily="34" charset="0"/>
                <a:cs typeface="Calibri" panose="020F0502020204030204" pitchFamily="34" charset="0"/>
              </a:rPr>
              <a:t>Comprobar la compatibilidad con otros equipos de seguridad.</a:t>
            </a:r>
            <a:endParaRPr lang="en-US" sz="2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0372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7EA977E963B94AB035172B5DE68122" ma:contentTypeVersion="18" ma:contentTypeDescription="Create a new document." ma:contentTypeScope="" ma:versionID="866ed5298ef89709fabfa4c6cb05ca01">
  <xsd:schema xmlns:xsd="http://www.w3.org/2001/XMLSchema" xmlns:xs="http://www.w3.org/2001/XMLSchema" xmlns:p="http://schemas.microsoft.com/office/2006/metadata/properties" xmlns:ns1="http://schemas.microsoft.com/sharepoint/v3" xmlns:ns2="fb0b0fab-7678-48d9-ba14-ab6057eb9e43" xmlns:ns3="5aec0eaa-b523-47ea-b298-40d10bfae06b" targetNamespace="http://schemas.microsoft.com/office/2006/metadata/properties" ma:root="true" ma:fieldsID="ae9970cd68d3e259c2e99e5728902ef9" ns1:_="" ns2:_="" ns3:_="">
    <xsd:import namespace="http://schemas.microsoft.com/sharepoint/v3"/>
    <xsd:import namespace="fb0b0fab-7678-48d9-ba14-ab6057eb9e43"/>
    <xsd:import namespace="5aec0eaa-b523-47ea-b298-40d10bfae06b"/>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Name_x0020_of_x0020_Caller"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0b0fab-7678-48d9-ba14-ab6057eb9e4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09378375-1424-480b-a500-a3572ce1092f}" ma:internalName="TaxCatchAll" ma:showField="CatchAllData" ma:web="fb0b0fab-7678-48d9-ba14-ab6057eb9e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ec0eaa-b523-47ea-b298-40d10bfae06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Name_x0020_of_x0020_Caller" ma:index="14" nillable="true" ma:displayName="Name of Caller" ma:description="Name of person who called the office" ma:internalName="Name_x0020_of_x0020_Caller">
      <xsd:simpleType>
        <xsd:restriction base="dms:Text">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b0b0fab-7678-48d9-ba14-ab6057eb9e43" xsi:nil="true"/>
    <lcf76f155ced4ddcb4097134ff3c332f xmlns="5aec0eaa-b523-47ea-b298-40d10bfae06b">
      <Terms xmlns="http://schemas.microsoft.com/office/infopath/2007/PartnerControls"/>
    </lcf76f155ced4ddcb4097134ff3c332f>
    <PublishingExpirationDate xmlns="http://schemas.microsoft.com/sharepoint/v3" xsi:nil="true"/>
    <Name_x0020_of_x0020_Caller xmlns="5aec0eaa-b523-47ea-b298-40d10bfae06b" xsi:nil="true"/>
    <PublishingStartDate xmlns="http://schemas.microsoft.com/sharepoint/v3" xsi:nil="true"/>
  </documentManagement>
</p:properties>
</file>

<file path=customXml/itemProps1.xml><?xml version="1.0" encoding="utf-8"?>
<ds:datastoreItem xmlns:ds="http://schemas.openxmlformats.org/officeDocument/2006/customXml" ds:itemID="{D16AFFD4-8F2D-4344-89AC-E3FAAFC39F64}">
  <ds:schemaRefs>
    <ds:schemaRef ds:uri="http://schemas.microsoft.com/sharepoint/v3/contenttype/forms"/>
  </ds:schemaRefs>
</ds:datastoreItem>
</file>

<file path=customXml/itemProps2.xml><?xml version="1.0" encoding="utf-8"?>
<ds:datastoreItem xmlns:ds="http://schemas.openxmlformats.org/officeDocument/2006/customXml" ds:itemID="{634B8646-9700-4B54-AE33-E0F5B208875D}">
  <ds:schemaRefs>
    <ds:schemaRef ds:uri="5aec0eaa-b523-47ea-b298-40d10bfae06b"/>
    <ds:schemaRef ds:uri="fb0b0fab-7678-48d9-ba14-ab6057eb9e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3EE629-FB43-421F-8DFF-95E53C85EE04}">
  <ds:schemaRef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5aec0eaa-b523-47ea-b298-40d10bfae06b"/>
    <ds:schemaRef ds:uri="http://schemas.microsoft.com/office/infopath/2007/PartnerControls"/>
    <ds:schemaRef ds:uri="fb0b0fab-7678-48d9-ba14-ab6057eb9e4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4718</TotalTime>
  <Words>2228</Words>
  <Application>Microsoft Office PowerPoint</Application>
  <PresentationFormat>Widescreen</PresentationFormat>
  <Paragraphs>171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Times</vt:lpstr>
      <vt:lpstr>Office Theme</vt:lpstr>
      <vt:lpstr>#ListenUp Protección auditiva en la construcción</vt:lpstr>
      <vt:lpstr>Hágalo suyo</vt:lpstr>
      <vt:lpstr>¿Se puede prevenir la pérdida de audición?</vt:lpstr>
      <vt:lpstr>Las 5 cosas que debe saber sobre los peligros del ruido</vt:lpstr>
      <vt:lpstr>Efectos negativos del ruido en la audición</vt:lpstr>
      <vt:lpstr>Reconocimiento de entornos ruidosos</vt:lpstr>
      <vt:lpstr> Reconocimiento de entornos ruidosos</vt:lpstr>
      <vt:lpstr>Técnicas de reducción del ruido</vt:lpstr>
      <vt:lpstr>Selección y ajuste de protectores auditivos</vt:lpstr>
      <vt:lpstr>Asegúrese de que su protección auditiva funciona</vt:lpstr>
      <vt:lpstr> Asegúrese de que su protección auditiva funciona</vt:lpstr>
      <vt:lpstr>Lo que puede hacer... Prevención mediante el diseño Siempre hay algo de ruido en las obras de construcción, por lo que le recomendamos que tome las siguientes medidas para proteger su audición: 1. Coloque los equipos y procesos ruidosos lejos de las zonas de trabajo ocupadas por los empleados 2. Tómese descansos o alterne las tareas ruidosas</vt:lpstr>
      <vt:lpstr>Recursos adicionales</vt:lpstr>
      <vt:lpstr>¡Alza la voz!</vt:lpstr>
      <vt:lpstr>Aplicaciones para el control del tinnitus</vt:lpstr>
      <vt:lpstr>La pérdida de audición puede afectar a la salud mental</vt:lpstr>
    </vt:vector>
  </TitlesOfParts>
  <Company>U.S.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 Up! Hearing Protection in Construction</dc:title>
  <dc:creator>Gaines, Terra B - OSHA</dc:creator>
  <cp:lastModifiedBy>Burt, Laura A - OSHA</cp:lastModifiedBy>
  <cp:revision>54</cp:revision>
  <dcterms:created xsi:type="dcterms:W3CDTF">2024-08-08T12:32:41Z</dcterms:created>
  <dcterms:modified xsi:type="dcterms:W3CDTF">2024-10-01T13:24:22Z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0x010100847EA977E963B94AB035172B5DE68122</vt:lpwstr>
  </property>
  <property fmtid="{D5CDD505-2E9C-101B-9397-08002B2CF9AE}" pid="3" name="MediaServiceImageTags">
    <vt:lpwstr/>
  </property>
</Properties>
</file>