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9" r:id="rId5"/>
    <p:sldId id="341" r:id="rId6"/>
    <p:sldId id="342" r:id="rId7"/>
    <p:sldId id="334" r:id="rId8"/>
    <p:sldId id="313" r:id="rId9"/>
    <p:sldId id="270" r:id="rId10"/>
    <p:sldId id="316" r:id="rId11"/>
    <p:sldId id="306" r:id="rId12"/>
    <p:sldId id="326" r:id="rId13"/>
    <p:sldId id="327" r:id="rId14"/>
    <p:sldId id="338" r:id="rId15"/>
    <p:sldId id="337" r:id="rId16"/>
    <p:sldId id="335" r:id="rId17"/>
    <p:sldId id="340" r:id="rId18"/>
    <p:sldId id="339" r:id="rId19"/>
    <p:sldId id="33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2BABA3-201C-7C5C-6D22-0EC55895C4D1}" name="Irving, Timothy - OSHA" initials="IO" userId="S::irving.timothy@dol.gov::8ca69341-4dbe-40a8-afec-8b72a22340c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41" autoAdjust="0"/>
  </p:normalViewPr>
  <p:slideViewPr>
    <p:cSldViewPr snapToGrid="0">
      <p:cViewPr varScale="1">
        <p:scale>
          <a:sx n="39" d="100"/>
          <a:sy n="39" d="100"/>
        </p:scale>
        <p:origin x="60" y="1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t, Laura A - OSHA" userId="ea19e534-2df6-4811-bddf-b03adf7ee9f8" providerId="ADAL" clId="{89D93222-7DCB-4B69-B662-6D2A84F62AE6}"/>
    <pc:docChg chg="modSld">
      <pc:chgData name="Burt, Laura A - OSHA" userId="ea19e534-2df6-4811-bddf-b03adf7ee9f8" providerId="ADAL" clId="{89D93222-7DCB-4B69-B662-6D2A84F62AE6}" dt="2024-09-24T14:38:53.147" v="12" actId="20577"/>
      <pc:docMkLst>
        <pc:docMk/>
      </pc:docMkLst>
      <pc:sldChg chg="modSp mod">
        <pc:chgData name="Burt, Laura A - OSHA" userId="ea19e534-2df6-4811-bddf-b03adf7ee9f8" providerId="ADAL" clId="{89D93222-7DCB-4B69-B662-6D2A84F62AE6}" dt="2024-09-24T14:35:31.642" v="5"/>
        <pc:sldMkLst>
          <pc:docMk/>
          <pc:sldMk cId="3659128345" sldId="299"/>
        </pc:sldMkLst>
        <pc:picChg chg="ord">
          <ac:chgData name="Burt, Laura A - OSHA" userId="ea19e534-2df6-4811-bddf-b03adf7ee9f8" providerId="ADAL" clId="{89D93222-7DCB-4B69-B662-6D2A84F62AE6}" dt="2024-09-24T14:35:20.209" v="1"/>
          <ac:picMkLst>
            <pc:docMk/>
            <pc:sldMk cId="3659128345" sldId="299"/>
            <ac:picMk id="3" creationId="{5A1168B1-3FD3-5AD4-A624-97638F7C77BF}"/>
          </ac:picMkLst>
        </pc:picChg>
        <pc:picChg chg="ord">
          <ac:chgData name="Burt, Laura A - OSHA" userId="ea19e534-2df6-4811-bddf-b03adf7ee9f8" providerId="ADAL" clId="{89D93222-7DCB-4B69-B662-6D2A84F62AE6}" dt="2024-09-24T14:35:24.831" v="3"/>
          <ac:picMkLst>
            <pc:docMk/>
            <pc:sldMk cId="3659128345" sldId="299"/>
            <ac:picMk id="4" creationId="{0618F1C9-6345-7A61-8614-8FBD4513180C}"/>
          </ac:picMkLst>
        </pc:picChg>
        <pc:picChg chg="ord">
          <ac:chgData name="Burt, Laura A - OSHA" userId="ea19e534-2df6-4811-bddf-b03adf7ee9f8" providerId="ADAL" clId="{89D93222-7DCB-4B69-B662-6D2A84F62AE6}" dt="2024-09-24T14:35:31.642" v="5"/>
          <ac:picMkLst>
            <pc:docMk/>
            <pc:sldMk cId="3659128345" sldId="299"/>
            <ac:picMk id="5" creationId="{D401FF1B-875E-612C-C530-D6498EAE42D1}"/>
          </ac:picMkLst>
        </pc:picChg>
      </pc:sldChg>
      <pc:sldChg chg="modSp mod">
        <pc:chgData name="Burt, Laura A - OSHA" userId="ea19e534-2df6-4811-bddf-b03adf7ee9f8" providerId="ADAL" clId="{89D93222-7DCB-4B69-B662-6D2A84F62AE6}" dt="2024-09-24T14:38:35.818" v="11" actId="20577"/>
        <pc:sldMkLst>
          <pc:docMk/>
          <pc:sldMk cId="1535035900" sldId="316"/>
        </pc:sldMkLst>
        <pc:spChg chg="mod">
          <ac:chgData name="Burt, Laura A - OSHA" userId="ea19e534-2df6-4811-bddf-b03adf7ee9f8" providerId="ADAL" clId="{89D93222-7DCB-4B69-B662-6D2A84F62AE6}" dt="2024-09-24T14:38:35.818" v="11" actId="20577"/>
          <ac:spMkLst>
            <pc:docMk/>
            <pc:sldMk cId="1535035900" sldId="316"/>
            <ac:spMk id="2" creationId="{00000000-0000-0000-0000-000000000000}"/>
          </ac:spMkLst>
        </pc:spChg>
      </pc:sldChg>
      <pc:sldChg chg="modSp mod">
        <pc:chgData name="Burt, Laura A - OSHA" userId="ea19e534-2df6-4811-bddf-b03adf7ee9f8" providerId="ADAL" clId="{89D93222-7DCB-4B69-B662-6D2A84F62AE6}" dt="2024-09-24T14:36:17.295" v="7"/>
        <pc:sldMkLst>
          <pc:docMk/>
          <pc:sldMk cId="60227063" sldId="327"/>
        </pc:sldMkLst>
        <pc:spChg chg="ord">
          <ac:chgData name="Burt, Laura A - OSHA" userId="ea19e534-2df6-4811-bddf-b03adf7ee9f8" providerId="ADAL" clId="{89D93222-7DCB-4B69-B662-6D2A84F62AE6}" dt="2024-09-24T14:36:17.295" v="7"/>
          <ac:spMkLst>
            <pc:docMk/>
            <pc:sldMk cId="60227063" sldId="327"/>
            <ac:spMk id="11" creationId="{044903D1-77AF-2A22-02E7-A1344F6C9C5F}"/>
          </ac:spMkLst>
        </pc:spChg>
        <pc:picChg chg="ord">
          <ac:chgData name="Burt, Laura A - OSHA" userId="ea19e534-2df6-4811-bddf-b03adf7ee9f8" providerId="ADAL" clId="{89D93222-7DCB-4B69-B662-6D2A84F62AE6}" dt="2024-09-24T14:36:06.361" v="6"/>
          <ac:picMkLst>
            <pc:docMk/>
            <pc:sldMk cId="60227063" sldId="327"/>
            <ac:picMk id="7" creationId="{EF7D6909-25FD-D1E8-1400-68B56CC38281}"/>
          </ac:picMkLst>
        </pc:picChg>
      </pc:sldChg>
      <pc:sldChg chg="modSp mod">
        <pc:chgData name="Burt, Laura A - OSHA" userId="ea19e534-2df6-4811-bddf-b03adf7ee9f8" providerId="ADAL" clId="{89D93222-7DCB-4B69-B662-6D2A84F62AE6}" dt="2024-09-24T14:38:53.147" v="12" actId="20577"/>
        <pc:sldMkLst>
          <pc:docMk/>
          <pc:sldMk cId="116849985" sldId="338"/>
        </pc:sldMkLst>
        <pc:spChg chg="mod">
          <ac:chgData name="Burt, Laura A - OSHA" userId="ea19e534-2df6-4811-bddf-b03adf7ee9f8" providerId="ADAL" clId="{89D93222-7DCB-4B69-B662-6D2A84F62AE6}" dt="2024-09-24T14:38:53.147" v="12" actId="20577"/>
          <ac:spMkLst>
            <pc:docMk/>
            <pc:sldMk cId="116849985" sldId="33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7E8BC-1905-46FB-8B1D-FFC16EFE2E69}"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8B6FB-5E43-4FBF-84EE-A104D40EE746}" type="slidenum">
              <a:rPr lang="en-US" smtClean="0"/>
              <a:t>‹#›</a:t>
            </a:fld>
            <a:endParaRPr lang="en-US"/>
          </a:p>
        </p:txBody>
      </p:sp>
    </p:spTree>
    <p:extLst>
      <p:ext uri="{BB962C8B-B14F-4D97-AF65-F5344CB8AC3E}">
        <p14:creationId xmlns:p14="http://schemas.microsoft.com/office/powerpoint/2010/main" val="111176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nceh/hearing_loss/infographi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1</a:t>
            </a:fld>
            <a:endParaRPr lang="en-US"/>
          </a:p>
        </p:txBody>
      </p:sp>
    </p:spTree>
    <p:extLst>
      <p:ext uri="{BB962C8B-B14F-4D97-AF65-F5344CB8AC3E}">
        <p14:creationId xmlns:p14="http://schemas.microsoft.com/office/powerpoint/2010/main" val="3415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Proper Fit:</a:t>
            </a:r>
            <a:r>
              <a:rPr lang="en-US" dirty="0"/>
              <a:t> Insert earplugs correctly and ensure earmuffs form a tight seal around your ears.</a:t>
            </a:r>
          </a:p>
          <a:p>
            <a:pPr marL="171450" indent="-171450">
              <a:buFontTx/>
              <a:buChar char="-"/>
            </a:pPr>
            <a:r>
              <a:rPr lang="en-US" b="1" dirty="0"/>
              <a:t>Consistent Use:</a:t>
            </a:r>
            <a:r>
              <a:rPr lang="en-US" dirty="0"/>
              <a:t> Wear hearing protection consistently in noisy environments.</a:t>
            </a:r>
          </a:p>
          <a:p>
            <a:pPr marL="171450" indent="-171450">
              <a:buFontTx/>
              <a:buChar char="-"/>
            </a:pPr>
            <a:r>
              <a:rPr lang="en-US" b="1" dirty="0"/>
              <a:t>Regular Inspection:</a:t>
            </a:r>
            <a:r>
              <a:rPr lang="en-US" dirty="0"/>
              <a:t> Check for damage or wear and replace protection as needed.</a:t>
            </a:r>
          </a:p>
        </p:txBody>
      </p:sp>
      <p:sp>
        <p:nvSpPr>
          <p:cNvPr id="4" name="Slide Number Placeholder 3"/>
          <p:cNvSpPr>
            <a:spLocks noGrp="1"/>
          </p:cNvSpPr>
          <p:nvPr>
            <p:ph type="sldNum" sz="quarter" idx="5"/>
          </p:nvPr>
        </p:nvSpPr>
        <p:spPr/>
        <p:txBody>
          <a:bodyPr/>
          <a:lstStyle/>
          <a:p>
            <a:fld id="{0D08B6FB-5E43-4FBF-84EE-A104D40EE746}" type="slidenum">
              <a:rPr lang="en-US" smtClean="0"/>
              <a:t>10</a:t>
            </a:fld>
            <a:endParaRPr lang="en-US"/>
          </a:p>
        </p:txBody>
      </p:sp>
    </p:spTree>
    <p:extLst>
      <p:ext uri="{BB962C8B-B14F-4D97-AF65-F5344CB8AC3E}">
        <p14:creationId xmlns:p14="http://schemas.microsoft.com/office/powerpoint/2010/main" val="363848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Proper Fit:</a:t>
            </a:r>
            <a:r>
              <a:rPr lang="en-US" dirty="0"/>
              <a:t> Insert earplugs correctly; ensure earmuffs create a tight seal.</a:t>
            </a:r>
          </a:p>
          <a:p>
            <a:pPr marL="171450" indent="-171450">
              <a:buFontTx/>
              <a:buChar char="-"/>
            </a:pPr>
            <a:r>
              <a:rPr lang="en-US" b="1" dirty="0"/>
              <a:t>Consistent Use:</a:t>
            </a:r>
            <a:r>
              <a:rPr lang="en-US" dirty="0"/>
              <a:t> Wear protection consistently in noisy environments.</a:t>
            </a:r>
          </a:p>
          <a:p>
            <a:pPr marL="171450" indent="-171450">
              <a:buFontTx/>
              <a:buChar char="-"/>
            </a:pPr>
            <a:r>
              <a:rPr lang="en-US" b="1" dirty="0"/>
              <a:t>Regular Inspection:</a:t>
            </a:r>
            <a:r>
              <a:rPr lang="en-US" dirty="0"/>
              <a:t> Check for damage or wear and replace as needed.</a:t>
            </a:r>
          </a:p>
        </p:txBody>
      </p:sp>
      <p:sp>
        <p:nvSpPr>
          <p:cNvPr id="4" name="Slide Number Placeholder 3"/>
          <p:cNvSpPr>
            <a:spLocks noGrp="1"/>
          </p:cNvSpPr>
          <p:nvPr>
            <p:ph type="sldNum" sz="quarter" idx="5"/>
          </p:nvPr>
        </p:nvSpPr>
        <p:spPr/>
        <p:txBody>
          <a:bodyPr/>
          <a:lstStyle/>
          <a:p>
            <a:fld id="{0D08B6FB-5E43-4FBF-84EE-A104D40EE746}" type="slidenum">
              <a:rPr lang="en-US" smtClean="0"/>
              <a:t>11</a:t>
            </a:fld>
            <a:endParaRPr lang="en-US"/>
          </a:p>
        </p:txBody>
      </p:sp>
    </p:spTree>
    <p:extLst>
      <p:ext uri="{BB962C8B-B14F-4D97-AF65-F5344CB8AC3E}">
        <p14:creationId xmlns:p14="http://schemas.microsoft.com/office/powerpoint/2010/main" val="301106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Arrange Equipment:</a:t>
            </a:r>
            <a:r>
              <a:rPr lang="en-US" dirty="0"/>
              <a:t> Position noisy equipment and processes away from work areas occupied by employees.</a:t>
            </a:r>
          </a:p>
          <a:p>
            <a:r>
              <a:rPr lang="en-US" b="1" dirty="0"/>
              <a:t>- Breaks and Rotation:</a:t>
            </a:r>
            <a:r>
              <a:rPr lang="en-US" dirty="0"/>
              <a:t> Implement breaks or rotate tasks to minimize prolonged exposure to loud noise.</a:t>
            </a:r>
          </a:p>
        </p:txBody>
      </p:sp>
      <p:sp>
        <p:nvSpPr>
          <p:cNvPr id="4" name="Slide Number Placeholder 3"/>
          <p:cNvSpPr>
            <a:spLocks noGrp="1"/>
          </p:cNvSpPr>
          <p:nvPr>
            <p:ph type="sldNum" sz="quarter" idx="5"/>
          </p:nvPr>
        </p:nvSpPr>
        <p:spPr/>
        <p:txBody>
          <a:bodyPr/>
          <a:lstStyle/>
          <a:p>
            <a:fld id="{0D08B6FB-5E43-4FBF-84EE-A104D40EE746}" type="slidenum">
              <a:rPr lang="en-US" smtClean="0"/>
              <a:t>12</a:t>
            </a:fld>
            <a:endParaRPr lang="en-US"/>
          </a:p>
        </p:txBody>
      </p:sp>
    </p:spTree>
    <p:extLst>
      <p:ext uri="{BB962C8B-B14F-4D97-AF65-F5344CB8AC3E}">
        <p14:creationId xmlns:p14="http://schemas.microsoft.com/office/powerpoint/2010/main" val="410589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CDC’s </a:t>
            </a:r>
            <a:r>
              <a:rPr lang="en-US" u="none" dirty="0">
                <a:solidFill>
                  <a:schemeClr val="bg1"/>
                </a:solidFill>
                <a:hlinkClick r:id="rId3">
                  <a:extLst>
                    <a:ext uri="{A12FA001-AC4F-418D-AE19-62706E023703}">
                      <ahyp:hlinkClr xmlns:ahyp="http://schemas.microsoft.com/office/drawing/2018/hyperlinkcolor" val="tx"/>
                    </a:ext>
                  </a:extLst>
                </a:hlinkClick>
              </a:rPr>
              <a:t>Hearing Loss Infographic</a:t>
            </a:r>
            <a:r>
              <a:rPr lang="en-US" u="none" dirty="0">
                <a:solidFill>
                  <a:schemeClr val="bg1"/>
                </a:solidFill>
              </a:rPr>
              <a:t> </a:t>
            </a:r>
            <a:r>
              <a:rPr lang="en-US" dirty="0"/>
              <a:t>is to provide a clear, visual summary of key information about hearing loss. Here are the main objectives of the infographic:</a:t>
            </a:r>
          </a:p>
          <a:p>
            <a:endParaRPr lang="en-US" dirty="0"/>
          </a:p>
          <a:p>
            <a:pPr>
              <a:buFont typeface="Arial" panose="020B0604020202020204" pitchFamily="34" charset="0"/>
              <a:buChar char="•"/>
            </a:pPr>
            <a:r>
              <a:rPr lang="en-US" b="1" dirty="0"/>
              <a:t>Raise Awareness:</a:t>
            </a:r>
            <a:r>
              <a:rPr lang="en-US" dirty="0"/>
              <a:t> Highlight the prevalence and impact of hearing loss in the U.S.</a:t>
            </a:r>
          </a:p>
          <a:p>
            <a:pPr>
              <a:buFont typeface="Arial" panose="020B0604020202020204" pitchFamily="34" charset="0"/>
              <a:buChar char="•"/>
            </a:pPr>
            <a:r>
              <a:rPr lang="en-US" b="1" dirty="0"/>
              <a:t>Educate on Causes:</a:t>
            </a:r>
            <a:r>
              <a:rPr lang="en-US" dirty="0"/>
              <a:t> Illustrate common causes of hearing loss, including exposure to loud noise.</a:t>
            </a:r>
          </a:p>
          <a:p>
            <a:pPr>
              <a:buFont typeface="Arial" panose="020B0604020202020204" pitchFamily="34" charset="0"/>
              <a:buChar char="•"/>
            </a:pPr>
            <a:r>
              <a:rPr lang="en-US" b="1" dirty="0"/>
              <a:t>Promote Prevention:</a:t>
            </a:r>
            <a:r>
              <a:rPr lang="en-US" dirty="0"/>
              <a:t> Offer tips and strategies to prevent hearing loss, such as using hearing protection and managing noise exposure.</a:t>
            </a:r>
          </a:p>
          <a:p>
            <a:pPr>
              <a:buFont typeface="Arial" panose="020B0604020202020204" pitchFamily="34" charset="0"/>
              <a:buChar char="•"/>
            </a:pPr>
            <a:r>
              <a:rPr lang="en-US" b="1" dirty="0"/>
              <a:t>Encourage Action:</a:t>
            </a:r>
            <a:r>
              <a:rPr lang="en-US" dirty="0"/>
              <a:t> Urge individuals to take proactive steps to protect their hearing and to seek regular hearing check-ups.</a:t>
            </a:r>
          </a:p>
          <a:p>
            <a:pPr>
              <a:buFont typeface="Arial" panose="020B0604020202020204" pitchFamily="34" charset="0"/>
              <a:buChar char="•"/>
            </a:pPr>
            <a:r>
              <a:rPr lang="en-US" b="1" dirty="0"/>
              <a:t>Visual Appeal:</a:t>
            </a:r>
            <a:r>
              <a:rPr lang="en-US" dirty="0"/>
              <a:t> Use engaging graphics to make the information easily understandable and memorable.</a:t>
            </a:r>
          </a:p>
          <a:p>
            <a:r>
              <a:rPr lang="en-US" dirty="0"/>
              <a:t>The infographic serves as a tool to educate the public and promote hearing health awareness effectively.</a:t>
            </a:r>
          </a:p>
          <a:p>
            <a:endParaRPr lang="en-US" dirty="0"/>
          </a:p>
          <a:p>
            <a:pPr>
              <a:buFont typeface="Arial" panose="020B0604020202020204" pitchFamily="34" charset="0"/>
              <a:buNone/>
            </a:pPr>
            <a:r>
              <a:rPr lang="en-US" b="0" dirty="0"/>
              <a:t>The Purpose of the CPWR Construction Noise &amp; Hearing Loss Prevention Training Program is to e</a:t>
            </a:r>
            <a:r>
              <a:rPr lang="en-US" dirty="0"/>
              <a:t>ducate workers on noise hazards in construction and promote safe practices.</a:t>
            </a:r>
          </a:p>
          <a:p>
            <a:pPr>
              <a:buFont typeface="Arial" panose="020B0604020202020204" pitchFamily="34" charset="0"/>
              <a:buNone/>
            </a:pPr>
            <a:endParaRPr lang="en-US" dirty="0"/>
          </a:p>
          <a:p>
            <a:pPr>
              <a:buFont typeface="Arial" panose="020B0604020202020204" pitchFamily="34" charset="0"/>
              <a:buNone/>
            </a:pPr>
            <a:r>
              <a:rPr lang="en-US" b="1" dirty="0"/>
              <a:t> Noise Hazards</a:t>
            </a:r>
            <a:r>
              <a:rPr lang="en-US" dirty="0"/>
              <a:t>: Understanding sources and effects of construction noise.</a:t>
            </a:r>
          </a:p>
          <a:p>
            <a:pPr>
              <a:buFont typeface="Arial" panose="020B0604020202020204" pitchFamily="34" charset="0"/>
              <a:buChar char="•"/>
            </a:pPr>
            <a:r>
              <a:rPr lang="en-US" b="1" dirty="0"/>
              <a:t>Health Risks</a:t>
            </a:r>
            <a:r>
              <a:rPr lang="en-US" dirty="0"/>
              <a:t>: Long-term hearing damage and other health impacts.</a:t>
            </a:r>
          </a:p>
          <a:p>
            <a:pPr>
              <a:buFont typeface="Arial" panose="020B0604020202020204" pitchFamily="34" charset="0"/>
              <a:buChar char="•"/>
            </a:pPr>
            <a:r>
              <a:rPr lang="en-US" b="1" dirty="0"/>
              <a:t>Regulations</a:t>
            </a:r>
            <a:r>
              <a:rPr lang="en-US" dirty="0"/>
              <a:t>: Compliance with OSHA noise standards and guidelines.</a:t>
            </a:r>
          </a:p>
          <a:p>
            <a:pPr>
              <a:buFont typeface="Arial" panose="020B0604020202020204" pitchFamily="34" charset="0"/>
              <a:buChar char="•"/>
            </a:pPr>
            <a:r>
              <a:rPr lang="en-US" b="1" dirty="0"/>
              <a:t>Noise Measurement</a:t>
            </a:r>
            <a:r>
              <a:rPr lang="en-US" dirty="0"/>
              <a:t>: Use of sound level meters and dosimeters.</a:t>
            </a:r>
          </a:p>
          <a:p>
            <a:pPr>
              <a:buFont typeface="Arial" panose="020B0604020202020204" pitchFamily="34" charset="0"/>
              <a:buChar char="•"/>
            </a:pPr>
            <a:r>
              <a:rPr lang="en-US" b="1" dirty="0"/>
              <a:t>Control Measures</a:t>
            </a:r>
            <a:r>
              <a:rPr lang="en-US" dirty="0"/>
              <a:t>: Engineering controls, administrative controls, and personal protective equipment (PPE).</a:t>
            </a:r>
          </a:p>
          <a:p>
            <a:pPr>
              <a:buFont typeface="Arial" panose="020B0604020202020204" pitchFamily="34" charset="0"/>
              <a:buChar char="•"/>
            </a:pPr>
            <a:r>
              <a:rPr lang="en-US" b="1" dirty="0"/>
              <a:t>Hearing Conservation</a:t>
            </a:r>
            <a:r>
              <a:rPr lang="en-US" dirty="0"/>
              <a:t>: Implementing hearing conservation programs and proper use of hearing protection.</a:t>
            </a:r>
          </a:p>
          <a:p>
            <a:pPr>
              <a:buFont typeface="Arial" panose="020B0604020202020204" pitchFamily="34" charset="0"/>
              <a:buChar char="•"/>
            </a:pPr>
            <a:r>
              <a:rPr lang="en-US" b="1" dirty="0"/>
              <a:t>Best Practices</a:t>
            </a:r>
            <a:r>
              <a:rPr lang="en-US" dirty="0"/>
              <a:t>: Reducing noise through equipment maintenance, job site planning, and use of quieter tools.</a:t>
            </a:r>
          </a:p>
          <a:p>
            <a:pPr>
              <a:buFont typeface="Arial" panose="020B0604020202020204" pitchFamily="34" charset="0"/>
              <a:buChar char="•"/>
            </a:pPr>
            <a:r>
              <a:rPr lang="en-US" b="1" dirty="0"/>
              <a:t>Emergency Procedures</a:t>
            </a:r>
            <a:r>
              <a:rPr lang="en-US" dirty="0"/>
              <a:t>: Responding to noise-related health issues and accidents.</a:t>
            </a:r>
          </a:p>
          <a:p>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13</a:t>
            </a:fld>
            <a:endParaRPr lang="en-US"/>
          </a:p>
        </p:txBody>
      </p:sp>
    </p:spTree>
    <p:extLst>
      <p:ext uri="{BB962C8B-B14F-4D97-AF65-F5344CB8AC3E}">
        <p14:creationId xmlns:p14="http://schemas.microsoft.com/office/powerpoint/2010/main" val="140698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your Supervisor know if you are experiencing pain, ringing in the ears, loss of hearing, and signs related to hearing damage. </a:t>
            </a:r>
          </a:p>
          <a:p>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14</a:t>
            </a:fld>
            <a:endParaRPr lang="en-US"/>
          </a:p>
        </p:txBody>
      </p:sp>
    </p:spTree>
    <p:extLst>
      <p:ext uri="{BB962C8B-B14F-4D97-AF65-F5344CB8AC3E}">
        <p14:creationId xmlns:p14="http://schemas.microsoft.com/office/powerpoint/2010/main" val="3560199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15</a:t>
            </a:fld>
            <a:endParaRPr lang="en-US"/>
          </a:p>
        </p:txBody>
      </p:sp>
    </p:spTree>
    <p:extLst>
      <p:ext uri="{BB962C8B-B14F-4D97-AF65-F5344CB8AC3E}">
        <p14:creationId xmlns:p14="http://schemas.microsoft.com/office/powerpoint/2010/main" val="308726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Awareness &amp; Suicide Prevention Resources are here to help us understand and address mental health issues more effectively. They offer crucial information on spotting the signs of mental health crises and suicidal behavior. </a:t>
            </a:r>
          </a:p>
          <a:p>
            <a:endParaRPr lang="en-US" dirty="0"/>
          </a:p>
          <a:p>
            <a:r>
              <a:rPr lang="en-US" dirty="0"/>
              <a:t>These resources provide practical strategies for prevention and support, making it easier for people to seek help when they need it. By raising awareness and reducing stigma, we can create a more supportive environment and prevent tragedies.</a:t>
            </a:r>
          </a:p>
          <a:p>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16</a:t>
            </a:fld>
            <a:endParaRPr lang="en-US"/>
          </a:p>
        </p:txBody>
      </p:sp>
    </p:spTree>
    <p:extLst>
      <p:ext uri="{BB962C8B-B14F-4D97-AF65-F5344CB8AC3E}">
        <p14:creationId xmlns:p14="http://schemas.microsoft.com/office/powerpoint/2010/main" val="258602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2</a:t>
            </a:fld>
            <a:endParaRPr lang="en-US"/>
          </a:p>
        </p:txBody>
      </p:sp>
    </p:spTree>
    <p:extLst>
      <p:ext uri="{BB962C8B-B14F-4D97-AF65-F5344CB8AC3E}">
        <p14:creationId xmlns:p14="http://schemas.microsoft.com/office/powerpoint/2010/main" val="48845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22 million workers are exposed to potentially damaging noise annually (CDC estimate).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Industries at risk: Sports venues, tarmacs, construction sites, and more.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Hearing loss is a serious risk from prolonged noise exposure.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Prevention is key: Hearing loss is preventable with the right measures.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Protective steps: Use earplugs or earmuffs and adhere to noise safety guidelines.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Employers’ role: Implement hearing conservation programs and provide necessary PPE.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Workers’ role: Consistently use hearing protection and stay aware of noise levels.</a:t>
            </a:r>
          </a:p>
          <a:p>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3</a:t>
            </a:fld>
            <a:endParaRPr lang="en-US"/>
          </a:p>
        </p:txBody>
      </p:sp>
    </p:spTree>
    <p:extLst>
      <p:ext uri="{BB962C8B-B14F-4D97-AF65-F5344CB8AC3E}">
        <p14:creationId xmlns:p14="http://schemas.microsoft.com/office/powerpoint/2010/main" val="5390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Negative Impacts of Noise:</a:t>
            </a:r>
            <a:endParaRPr lang="en-US" dirty="0"/>
          </a:p>
          <a:p>
            <a:pPr>
              <a:buFont typeface="Arial" panose="020B0604020202020204" pitchFamily="34" charset="0"/>
              <a:buNone/>
            </a:pPr>
            <a:r>
              <a:rPr lang="en-US" dirty="0"/>
              <a:t>- Can cause permanent hearing loss and tinnitus.</a:t>
            </a:r>
          </a:p>
          <a:p>
            <a:pPr>
              <a:buFont typeface="Arial" panose="020B0604020202020204" pitchFamily="34" charset="0"/>
              <a:buNone/>
            </a:pPr>
            <a:r>
              <a:rPr lang="en-US" dirty="0"/>
              <a:t>- Increases risk of stress and other health issues.</a:t>
            </a:r>
          </a:p>
          <a:p>
            <a:r>
              <a:rPr lang="en-US" b="1" dirty="0"/>
              <a:t>Recognition of Loud Environments:</a:t>
            </a:r>
            <a:endParaRPr lang="en-US" dirty="0"/>
          </a:p>
          <a:p>
            <a:pPr>
              <a:buFont typeface="Arial" panose="020B0604020202020204" pitchFamily="34" charset="0"/>
              <a:buNone/>
            </a:pPr>
            <a:r>
              <a:rPr lang="en-US" dirty="0"/>
              <a:t>- Identify areas with high noise levels, such as machinery zones or crowded events.</a:t>
            </a:r>
          </a:p>
          <a:p>
            <a:pPr>
              <a:buFont typeface="Arial" panose="020B0604020202020204" pitchFamily="34" charset="0"/>
              <a:buNone/>
            </a:pPr>
            <a:r>
              <a:rPr lang="en-US" dirty="0"/>
              <a:t>- Use noise measurement tools if necessary.</a:t>
            </a:r>
          </a:p>
          <a:p>
            <a:r>
              <a:rPr lang="en-US" b="1" dirty="0"/>
              <a:t>Noise Reduction Techniques:</a:t>
            </a:r>
            <a:endParaRPr lang="en-US" dirty="0"/>
          </a:p>
          <a:p>
            <a:pPr>
              <a:buFont typeface="Arial" panose="020B0604020202020204" pitchFamily="34" charset="0"/>
              <a:buNone/>
            </a:pPr>
            <a:r>
              <a:rPr lang="en-US" dirty="0"/>
              <a:t>- Implement engineering controls (e.g., sound barriers, quieter equipment).</a:t>
            </a:r>
          </a:p>
          <a:p>
            <a:pPr>
              <a:buFont typeface="Arial" panose="020B0604020202020204" pitchFamily="34" charset="0"/>
              <a:buNone/>
            </a:pPr>
            <a:r>
              <a:rPr lang="en-US" dirty="0"/>
              <a:t>- Apply administrative controls (e.g., rotating shifts, limiting exposure time).</a:t>
            </a:r>
          </a:p>
          <a:p>
            <a:r>
              <a:rPr lang="en-US" b="1" dirty="0"/>
              <a:t>Hearing Protection Selection and Fitting:</a:t>
            </a:r>
            <a:endParaRPr lang="en-US" dirty="0"/>
          </a:p>
          <a:p>
            <a:pPr>
              <a:buFont typeface="Arial" panose="020B0604020202020204" pitchFamily="34" charset="0"/>
              <a:buNone/>
            </a:pPr>
            <a:r>
              <a:rPr lang="en-US" dirty="0"/>
              <a:t>- Choose appropriate earplugs or earmuffs based on noise level and comfort.</a:t>
            </a:r>
          </a:p>
          <a:p>
            <a:pPr>
              <a:buFont typeface="Arial" panose="020B0604020202020204" pitchFamily="34" charset="0"/>
              <a:buNone/>
            </a:pPr>
            <a:r>
              <a:rPr lang="en-US" dirty="0"/>
              <a:t>- Ensure correct fitting to maximize effectiveness.</a:t>
            </a:r>
          </a:p>
          <a:p>
            <a:r>
              <a:rPr lang="en-US" b="1" dirty="0"/>
              <a:t>Ensure Your Hearing Protection Works:</a:t>
            </a:r>
            <a:endParaRPr lang="en-US" dirty="0"/>
          </a:p>
          <a:p>
            <a:pPr>
              <a:buFont typeface="Arial" panose="020B0604020202020204" pitchFamily="34" charset="0"/>
              <a:buNone/>
            </a:pPr>
            <a:r>
              <a:rPr lang="en-US" dirty="0"/>
              <a:t>- Regularly check and maintain hearing protection equipment.</a:t>
            </a:r>
          </a:p>
          <a:p>
            <a:pPr>
              <a:buFont typeface="Arial" panose="020B0604020202020204" pitchFamily="34" charset="0"/>
              <a:buNone/>
            </a:pPr>
            <a:r>
              <a:rPr lang="en-US" dirty="0"/>
              <a:t>- Verify proper usage and fit to ensure optimal protection.</a:t>
            </a:r>
          </a:p>
          <a:p>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4</a:t>
            </a:fld>
            <a:endParaRPr lang="en-US"/>
          </a:p>
        </p:txBody>
      </p:sp>
    </p:spTree>
    <p:extLst>
      <p:ext uri="{BB962C8B-B14F-4D97-AF65-F5344CB8AC3E}">
        <p14:creationId xmlns:p14="http://schemas.microsoft.com/office/powerpoint/2010/main" val="208146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100" b="1">
                <a:solidFill>
                  <a:srgbClr val="292929"/>
                </a:solidFill>
                <a:latin typeface="Arial" charset="0"/>
                <a:cs typeface="Arial" charset="0"/>
              </a:defRPr>
            </a:lvl1pPr>
            <a:lvl2pPr marL="785372" indent="-302066" eaLnBrk="0" hangingPunct="0">
              <a:defRPr sz="2100" b="1">
                <a:solidFill>
                  <a:srgbClr val="292929"/>
                </a:solidFill>
                <a:latin typeface="Arial" charset="0"/>
                <a:cs typeface="Arial" charset="0"/>
              </a:defRPr>
            </a:lvl2pPr>
            <a:lvl3pPr marL="1208265" indent="-241653" eaLnBrk="0" hangingPunct="0">
              <a:defRPr sz="2100" b="1">
                <a:solidFill>
                  <a:srgbClr val="292929"/>
                </a:solidFill>
                <a:latin typeface="Arial" charset="0"/>
                <a:cs typeface="Arial" charset="0"/>
              </a:defRPr>
            </a:lvl3pPr>
            <a:lvl4pPr marL="1691571" indent="-241653" eaLnBrk="0" hangingPunct="0">
              <a:defRPr sz="2100" b="1">
                <a:solidFill>
                  <a:srgbClr val="292929"/>
                </a:solidFill>
                <a:latin typeface="Arial" charset="0"/>
                <a:cs typeface="Arial" charset="0"/>
              </a:defRPr>
            </a:lvl4pPr>
            <a:lvl5pPr marL="2174878" indent="-241653" eaLnBrk="0" hangingPunct="0">
              <a:defRPr sz="2100" b="1">
                <a:solidFill>
                  <a:srgbClr val="292929"/>
                </a:solidFill>
                <a:latin typeface="Arial" charset="0"/>
                <a:cs typeface="Arial" charset="0"/>
              </a:defRPr>
            </a:lvl5pPr>
            <a:lvl6pPr marL="2658184" indent="-241653" algn="ctr" eaLnBrk="0" fontAlgn="base" hangingPunct="0">
              <a:lnSpc>
                <a:spcPct val="80000"/>
              </a:lnSpc>
              <a:spcBef>
                <a:spcPct val="50000"/>
              </a:spcBef>
              <a:spcAft>
                <a:spcPct val="0"/>
              </a:spcAft>
              <a:defRPr sz="2100" b="1">
                <a:solidFill>
                  <a:srgbClr val="292929"/>
                </a:solidFill>
                <a:latin typeface="Arial" charset="0"/>
                <a:cs typeface="Arial" charset="0"/>
              </a:defRPr>
            </a:lvl6pPr>
            <a:lvl7pPr marL="3141490" indent="-241653" algn="ctr" eaLnBrk="0" fontAlgn="base" hangingPunct="0">
              <a:lnSpc>
                <a:spcPct val="80000"/>
              </a:lnSpc>
              <a:spcBef>
                <a:spcPct val="50000"/>
              </a:spcBef>
              <a:spcAft>
                <a:spcPct val="0"/>
              </a:spcAft>
              <a:defRPr sz="2100" b="1">
                <a:solidFill>
                  <a:srgbClr val="292929"/>
                </a:solidFill>
                <a:latin typeface="Arial" charset="0"/>
                <a:cs typeface="Arial" charset="0"/>
              </a:defRPr>
            </a:lvl7pPr>
            <a:lvl8pPr marL="3624796" indent="-241653" algn="ctr" eaLnBrk="0" fontAlgn="base" hangingPunct="0">
              <a:lnSpc>
                <a:spcPct val="80000"/>
              </a:lnSpc>
              <a:spcBef>
                <a:spcPct val="50000"/>
              </a:spcBef>
              <a:spcAft>
                <a:spcPct val="0"/>
              </a:spcAft>
              <a:defRPr sz="2100" b="1">
                <a:solidFill>
                  <a:srgbClr val="292929"/>
                </a:solidFill>
                <a:latin typeface="Arial" charset="0"/>
                <a:cs typeface="Arial" charset="0"/>
              </a:defRPr>
            </a:lvl8pPr>
            <a:lvl9pPr marL="4108102" indent="-241653" algn="ctr" eaLnBrk="0" fontAlgn="base" hangingPunct="0">
              <a:lnSpc>
                <a:spcPct val="80000"/>
              </a:lnSpc>
              <a:spcBef>
                <a:spcPct val="50000"/>
              </a:spcBef>
              <a:spcAft>
                <a:spcPct val="0"/>
              </a:spcAft>
              <a:defRPr sz="2100" b="1">
                <a:solidFill>
                  <a:srgbClr val="292929"/>
                </a:solidFill>
                <a:latin typeface="Arial" charset="0"/>
                <a:cs typeface="Arial" charset="0"/>
              </a:defRPr>
            </a:lvl9pPr>
          </a:lstStyle>
          <a:p>
            <a:pPr eaLnBrk="1" hangingPunct="1"/>
            <a:fld id="{5EC794F8-DA40-417E-A704-165A2EDBD4F0}" type="slidenum">
              <a:rPr lang="en-US" sz="1300" b="0">
                <a:solidFill>
                  <a:schemeClr val="tx1"/>
                </a:solidFill>
              </a:rPr>
              <a:pPr eaLnBrk="1" hangingPunct="1"/>
              <a:t>5</a:t>
            </a:fld>
            <a:endParaRPr lang="en-US" sz="1300" b="0">
              <a:solidFill>
                <a:schemeClr val="tx1"/>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a:buFont typeface="Arial" panose="020B0604020202020204" pitchFamily="34" charset="0"/>
              <a:buNone/>
            </a:pPr>
            <a:r>
              <a:rPr lang="en-US" b="1" dirty="0"/>
              <a:t>- Distraction:</a:t>
            </a:r>
            <a:r>
              <a:rPr lang="en-US" dirty="0"/>
              <a:t> Noise can reduce focus and productivity.</a:t>
            </a:r>
          </a:p>
          <a:p>
            <a:pPr>
              <a:buFont typeface="Arial" panose="020B0604020202020204" pitchFamily="34" charset="0"/>
              <a:buNone/>
            </a:pPr>
            <a:r>
              <a:rPr lang="en-US" b="1" dirty="0"/>
              <a:t>- Missed Warnings:</a:t>
            </a:r>
            <a:r>
              <a:rPr lang="en-US" dirty="0"/>
              <a:t> May prevent you from hearing important workplace alerts.</a:t>
            </a:r>
          </a:p>
          <a:p>
            <a:pPr>
              <a:buFont typeface="Arial" panose="020B0604020202020204" pitchFamily="34" charset="0"/>
              <a:buNone/>
            </a:pPr>
            <a:r>
              <a:rPr lang="en-US" b="1" dirty="0"/>
              <a:t>- Increased Fall Risk:</a:t>
            </a:r>
            <a:r>
              <a:rPr lang="en-US" dirty="0"/>
              <a:t> Hearing loss heightens the risk of falls and accidents.</a:t>
            </a:r>
          </a:p>
          <a:p>
            <a:pPr>
              <a:buFont typeface="Arial" panose="020B0604020202020204" pitchFamily="34" charset="0"/>
              <a:buNone/>
            </a:pPr>
            <a:r>
              <a:rPr lang="en-US" b="1" dirty="0"/>
              <a:t>- Permanent Damage:</a:t>
            </a:r>
            <a:r>
              <a:rPr lang="en-US" dirty="0"/>
              <a:t> Prolonged exposure can lead to irreversible deafness.</a:t>
            </a:r>
          </a:p>
          <a:p>
            <a:pPr>
              <a:buFont typeface="Arial" panose="020B0604020202020204" pitchFamily="34" charset="0"/>
              <a:buNone/>
            </a:pPr>
            <a:r>
              <a:rPr lang="en-US" b="1" dirty="0"/>
              <a:t>- Tinnitus:</a:t>
            </a:r>
            <a:r>
              <a:rPr lang="en-US" dirty="0"/>
              <a:t> Noise can cause persistent ringing in the ears, disrupting sleep and peace of mind.</a:t>
            </a:r>
          </a:p>
          <a:p>
            <a:pPr>
              <a:buFont typeface="Arial" panose="020B0604020202020204" pitchFamily="34" charset="0"/>
              <a:buNone/>
            </a:pPr>
            <a:r>
              <a:rPr lang="en-US" b="1" dirty="0"/>
              <a:t>- Health Issues:</a:t>
            </a:r>
            <a:r>
              <a:rPr lang="en-US" dirty="0"/>
              <a:t> Noise exposure can contribute to high blood pressure and stress.</a:t>
            </a:r>
          </a:p>
          <a:p>
            <a:pPr eaLnBrk="1" hangingPunct="1"/>
            <a:endParaRPr lang="en-US" dirty="0"/>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lvl1pPr>
              <a:defRPr sz="3800">
                <a:solidFill>
                  <a:schemeClr val="tx2"/>
                </a:solidFill>
                <a:latin typeface="Helvetica" charset="0"/>
              </a:defRPr>
            </a:lvl1pPr>
            <a:lvl2pPr marL="786710" indent="-302581">
              <a:defRPr sz="3800">
                <a:solidFill>
                  <a:schemeClr val="tx2"/>
                </a:solidFill>
                <a:latin typeface="Helvetica" charset="0"/>
              </a:defRPr>
            </a:lvl2pPr>
            <a:lvl3pPr marL="1210323" indent="-242065">
              <a:defRPr sz="3800">
                <a:solidFill>
                  <a:schemeClr val="tx2"/>
                </a:solidFill>
                <a:latin typeface="Helvetica" charset="0"/>
              </a:defRPr>
            </a:lvl3pPr>
            <a:lvl4pPr marL="1694452" indent="-242065">
              <a:defRPr sz="3800">
                <a:solidFill>
                  <a:schemeClr val="tx2"/>
                </a:solidFill>
                <a:latin typeface="Helvetica" charset="0"/>
              </a:defRPr>
            </a:lvl4pPr>
            <a:lvl5pPr marL="2178581" indent="-242065">
              <a:defRPr sz="3800">
                <a:solidFill>
                  <a:schemeClr val="tx2"/>
                </a:solidFill>
                <a:latin typeface="Helvetica" charset="0"/>
              </a:defRPr>
            </a:lvl5pPr>
            <a:lvl6pPr marL="2662710" indent="-242065" eaLnBrk="0" fontAlgn="base" hangingPunct="0">
              <a:spcBef>
                <a:spcPct val="0"/>
              </a:spcBef>
              <a:spcAft>
                <a:spcPct val="0"/>
              </a:spcAft>
              <a:defRPr sz="3800">
                <a:solidFill>
                  <a:schemeClr val="tx2"/>
                </a:solidFill>
                <a:latin typeface="Helvetica" charset="0"/>
              </a:defRPr>
            </a:lvl6pPr>
            <a:lvl7pPr marL="3146839" indent="-242065" eaLnBrk="0" fontAlgn="base" hangingPunct="0">
              <a:spcBef>
                <a:spcPct val="0"/>
              </a:spcBef>
              <a:spcAft>
                <a:spcPct val="0"/>
              </a:spcAft>
              <a:defRPr sz="3800">
                <a:solidFill>
                  <a:schemeClr val="tx2"/>
                </a:solidFill>
                <a:latin typeface="Helvetica" charset="0"/>
              </a:defRPr>
            </a:lvl7pPr>
            <a:lvl8pPr marL="3630968" indent="-242065" eaLnBrk="0" fontAlgn="base" hangingPunct="0">
              <a:spcBef>
                <a:spcPct val="0"/>
              </a:spcBef>
              <a:spcAft>
                <a:spcPct val="0"/>
              </a:spcAft>
              <a:defRPr sz="3800">
                <a:solidFill>
                  <a:schemeClr val="tx2"/>
                </a:solidFill>
                <a:latin typeface="Helvetica" charset="0"/>
              </a:defRPr>
            </a:lvl8pPr>
            <a:lvl9pPr marL="4115097" indent="-242065" eaLnBrk="0" fontAlgn="base" hangingPunct="0">
              <a:spcBef>
                <a:spcPct val="0"/>
              </a:spcBef>
              <a:spcAft>
                <a:spcPct val="0"/>
              </a:spcAft>
              <a:defRPr sz="3800">
                <a:solidFill>
                  <a:schemeClr val="tx2"/>
                </a:solidFill>
                <a:latin typeface="Helvetica" charset="0"/>
              </a:defRPr>
            </a:lvl9pPr>
          </a:lstStyle>
          <a:p>
            <a:fld id="{43B4E946-5E78-4DA5-B6F3-76FD3AB58260}" type="slidenum">
              <a:rPr lang="en-US" altLang="en-US" sz="1300">
                <a:solidFill>
                  <a:schemeClr val="tx1"/>
                </a:solidFill>
                <a:latin typeface="Times" charset="0"/>
              </a:rPr>
              <a:pPr/>
              <a:t>6</a:t>
            </a:fld>
            <a:endParaRPr lang="en-US" altLang="en-US" sz="1300">
              <a:solidFill>
                <a:schemeClr val="tx1"/>
              </a:solidFill>
              <a:latin typeface="Times" charset="0"/>
            </a:endParaRPr>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p:spPr>
        <p:txBody>
          <a:bodyPr/>
          <a:lstStyle/>
          <a:p>
            <a:r>
              <a:rPr lang="en-US" dirty="0"/>
              <a:t>Noise is all around us.  Both at work and at home.  We must be aware of the potential hazards and take steps to minimize those hazards.  </a:t>
            </a:r>
          </a:p>
          <a:p>
            <a:endParaRPr lang="en-US" dirty="0"/>
          </a:p>
          <a:p>
            <a:r>
              <a:rPr lang="en-US" b="1" dirty="0"/>
              <a:t>- Voice Level:</a:t>
            </a:r>
            <a:r>
              <a:rPr lang="en-US" dirty="0"/>
              <a:t> If you need to raise your voice to be heard at arm's length, the noise level is too high.</a:t>
            </a:r>
          </a:p>
          <a:p>
            <a:r>
              <a:rPr lang="en-US" b="1" dirty="0"/>
              <a:t>- Hearing Signs:</a:t>
            </a:r>
            <a:r>
              <a:rPr lang="en-US" dirty="0"/>
              <a:t> Ringing in the ears or difficulty hearing may indicate excessive noise.</a:t>
            </a:r>
          </a:p>
          <a:p>
            <a:r>
              <a:rPr lang="en-US" b="1" dirty="0"/>
              <a:t>- Presence of Equipment:</a:t>
            </a:r>
            <a:r>
              <a:rPr lang="en-US" dirty="0"/>
              <a:t> Environments with machinery, heavy equipment, or loud processes are likely noisy.</a:t>
            </a:r>
          </a:p>
          <a:p>
            <a:r>
              <a:rPr lang="en-US" b="1" dirty="0"/>
              <a:t>- Sound Quality:</a:t>
            </a:r>
            <a:r>
              <a:rPr lang="en-US" dirty="0"/>
              <a:t> Noise that sounds muffled or distorted can be a sign of hazardous levels.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NIOSH Sound Level Meter App:</a:t>
            </a:r>
            <a:r>
              <a:rPr lang="en-US" dirty="0"/>
              <a:t> A new tool for assessing noise levels.</a:t>
            </a:r>
          </a:p>
          <a:p>
            <a:r>
              <a:rPr lang="en-US" b="1" dirty="0"/>
              <a:t>- Screening Tool:</a:t>
            </a:r>
            <a:r>
              <a:rPr lang="en-US" dirty="0"/>
              <a:t> Helps identify potentially loud environments and determine if further noise sampling is needed.</a:t>
            </a:r>
          </a:p>
          <a:p>
            <a:r>
              <a:rPr lang="en-US" b="1" dirty="0"/>
              <a:t>- Instant Readout:</a:t>
            </a:r>
            <a:r>
              <a:rPr lang="en-US" dirty="0"/>
              <a:t> Provides real-time sound level readings using the device’s built-in microphone.</a:t>
            </a:r>
          </a:p>
          <a:p>
            <a:r>
              <a:rPr lang="en-US" b="1" dirty="0"/>
              <a:t>- Educational Resource:</a:t>
            </a:r>
            <a:r>
              <a:rPr lang="en-US" dirty="0"/>
              <a:t> Includes basic information on noise and hearing loss prevention.</a:t>
            </a:r>
          </a:p>
        </p:txBody>
      </p:sp>
      <p:sp>
        <p:nvSpPr>
          <p:cNvPr id="4" name="Header Placeholder 3"/>
          <p:cNvSpPr>
            <a:spLocks noGrp="1"/>
          </p:cNvSpPr>
          <p:nvPr>
            <p:ph type="hdr" sz="quarter" idx="10"/>
          </p:nvPr>
        </p:nvSpPr>
        <p:spPr/>
        <p:txBody>
          <a:bodyPr/>
          <a:lstStyle/>
          <a:p>
            <a:pPr>
              <a:defRPr/>
            </a:pPr>
            <a:endParaRPr lang="en-US"/>
          </a:p>
          <a:p>
            <a:pPr>
              <a:defRPr/>
            </a:pPr>
            <a:r>
              <a:rPr lang="en-US"/>
              <a:t>INTRODUCTION TO OSHA Instructor Slides with Notes</a:t>
            </a:r>
          </a:p>
        </p:txBody>
      </p:sp>
      <p:sp>
        <p:nvSpPr>
          <p:cNvPr id="5" name="Footer Placeholder 4"/>
          <p:cNvSpPr>
            <a:spLocks noGrp="1"/>
          </p:cNvSpPr>
          <p:nvPr>
            <p:ph type="ftr" sz="quarter" idx="11"/>
          </p:nvPr>
        </p:nvSpPr>
        <p:spPr/>
        <p:txBody>
          <a:bodyPr/>
          <a:lstStyle/>
          <a:p>
            <a:pPr>
              <a:defRPr/>
            </a:pPr>
            <a:r>
              <a:rPr lang="en-US"/>
              <a:t>04.2010</a:t>
            </a:r>
          </a:p>
        </p:txBody>
      </p:sp>
      <p:sp>
        <p:nvSpPr>
          <p:cNvPr id="6" name="Slide Number Placeholder 5"/>
          <p:cNvSpPr>
            <a:spLocks noGrp="1"/>
          </p:cNvSpPr>
          <p:nvPr>
            <p:ph type="sldNum" sz="quarter" idx="12"/>
          </p:nvPr>
        </p:nvSpPr>
        <p:spPr/>
        <p:txBody>
          <a:bodyPr/>
          <a:lstStyle/>
          <a:p>
            <a:pPr>
              <a:defRPr/>
            </a:pPr>
            <a:fld id="{931553A5-E984-41DA-8B33-227A0FD23850}" type="slidenum">
              <a:rPr lang="en-US" smtClean="0"/>
              <a:pPr>
                <a:defRPr/>
              </a:pPr>
              <a:t>7</a:t>
            </a:fld>
            <a:endParaRPr lang="en-US"/>
          </a:p>
        </p:txBody>
      </p:sp>
    </p:spTree>
    <p:extLst>
      <p:ext uri="{BB962C8B-B14F-4D97-AF65-F5344CB8AC3E}">
        <p14:creationId xmlns:p14="http://schemas.microsoft.com/office/powerpoint/2010/main" val="22069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Quieter Machinery:</a:t>
            </a:r>
            <a:r>
              <a:rPr lang="en-US" dirty="0"/>
              <a:t> </a:t>
            </a:r>
            <a:r>
              <a:rPr lang="en-US" dirty="0" err="1"/>
              <a:t>Opt</a:t>
            </a:r>
            <a:r>
              <a:rPr lang="en-US" dirty="0"/>
              <a:t> for quieter equipment when possible.</a:t>
            </a:r>
          </a:p>
          <a:p>
            <a:r>
              <a:rPr lang="en-US" b="1" dirty="0"/>
              <a:t>- Workstation Arrangement:</a:t>
            </a:r>
            <a:r>
              <a:rPr lang="en-US" dirty="0"/>
              <a:t> Design layouts to minimize noise exposure.</a:t>
            </a:r>
          </a:p>
          <a:p>
            <a:r>
              <a:rPr lang="en-US" b="1" dirty="0"/>
              <a:t>- Maintenance:</a:t>
            </a:r>
            <a:r>
              <a:rPr lang="en-US" dirty="0"/>
              <a:t> Regularly maintain and lubricate machinery to reduce noise.</a:t>
            </a:r>
          </a:p>
          <a:p>
            <a:r>
              <a:rPr lang="en-US" b="1" dirty="0"/>
              <a:t>- Noise Barriers:</a:t>
            </a:r>
            <a:r>
              <a:rPr lang="en-US" dirty="0"/>
              <a:t> Install barriers or baffles to redirect noise from sensitive areas.</a:t>
            </a:r>
          </a:p>
          <a:p>
            <a:r>
              <a:rPr lang="en-US" b="1" dirty="0"/>
              <a:t>- Sound Modifications:</a:t>
            </a:r>
            <a:r>
              <a:rPr lang="en-US" dirty="0"/>
              <a:t> Equip machinery with mufflers or sound enclosures.</a:t>
            </a:r>
          </a:p>
          <a:p>
            <a:r>
              <a:rPr lang="en-US" b="1" dirty="0"/>
              <a:t>- Soundproofing:</a:t>
            </a:r>
            <a:r>
              <a:rPr lang="en-US" dirty="0"/>
              <a:t> Use acoustic panels, foam, or insulation for walls, ceilings, and floors.</a:t>
            </a:r>
          </a:p>
        </p:txBody>
      </p:sp>
      <p:sp>
        <p:nvSpPr>
          <p:cNvPr id="4" name="Slide Number Placeholder 3"/>
          <p:cNvSpPr>
            <a:spLocks noGrp="1"/>
          </p:cNvSpPr>
          <p:nvPr>
            <p:ph type="sldNum" sz="quarter" idx="5"/>
          </p:nvPr>
        </p:nvSpPr>
        <p:spPr/>
        <p:txBody>
          <a:bodyPr/>
          <a:lstStyle/>
          <a:p>
            <a:fld id="{0D08B6FB-5E43-4FBF-84EE-A104D40EE746}" type="slidenum">
              <a:rPr lang="en-US" smtClean="0"/>
              <a:t>8</a:t>
            </a:fld>
            <a:endParaRPr lang="en-US"/>
          </a:p>
        </p:txBody>
      </p:sp>
    </p:spTree>
    <p:extLst>
      <p:ext uri="{BB962C8B-B14F-4D97-AF65-F5344CB8AC3E}">
        <p14:creationId xmlns:p14="http://schemas.microsoft.com/office/powerpoint/2010/main" val="237746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Assess Noise Levels:</a:t>
            </a:r>
            <a:r>
              <a:rPr lang="en-US" dirty="0"/>
              <a:t> Determine the noise level and any discomfort to choose appropriate protection.</a:t>
            </a:r>
          </a:p>
          <a:p>
            <a:r>
              <a:rPr lang="en-US" b="1" dirty="0"/>
              <a:t>- Choose Protection:</a:t>
            </a:r>
            <a:r>
              <a:rPr lang="en-US" dirty="0"/>
              <a:t> Select earplugs or over-ear protection based on noise level, comfort, and work environment.</a:t>
            </a:r>
          </a:p>
          <a:p>
            <a:r>
              <a:rPr lang="en-US" b="1" dirty="0"/>
              <a:t>- Ensure Proper Fit:</a:t>
            </a:r>
            <a:r>
              <a:rPr lang="en-US" dirty="0"/>
              <a:t> Verify that the hearing protection fits comfortably and effectively.</a:t>
            </a:r>
          </a:p>
          <a:p>
            <a:r>
              <a:rPr lang="en-US" b="1" dirty="0"/>
              <a:t>- Inspect and Replace:</a:t>
            </a:r>
            <a:r>
              <a:rPr lang="en-US" dirty="0"/>
              <a:t> Regularly check for wear and replace, as necessary.</a:t>
            </a:r>
          </a:p>
          <a:p>
            <a:r>
              <a:rPr lang="en-US" b="1" dirty="0"/>
              <a:t>- Check Compatibility:</a:t>
            </a:r>
            <a:r>
              <a:rPr lang="en-US" dirty="0"/>
              <a:t> Ensure hearing protection works well with other safety gear.</a:t>
            </a:r>
          </a:p>
        </p:txBody>
      </p:sp>
      <p:sp>
        <p:nvSpPr>
          <p:cNvPr id="4" name="Slide Number Placeholder 3"/>
          <p:cNvSpPr>
            <a:spLocks noGrp="1"/>
          </p:cNvSpPr>
          <p:nvPr>
            <p:ph type="sldNum" sz="quarter" idx="5"/>
          </p:nvPr>
        </p:nvSpPr>
        <p:spPr/>
        <p:txBody>
          <a:bodyPr/>
          <a:lstStyle/>
          <a:p>
            <a:fld id="{0D08B6FB-5E43-4FBF-84EE-A104D40EE746}" type="slidenum">
              <a:rPr lang="en-US" smtClean="0"/>
              <a:t>9</a:t>
            </a:fld>
            <a:endParaRPr lang="en-US"/>
          </a:p>
        </p:txBody>
      </p:sp>
    </p:spTree>
    <p:extLst>
      <p:ext uri="{BB962C8B-B14F-4D97-AF65-F5344CB8AC3E}">
        <p14:creationId xmlns:p14="http://schemas.microsoft.com/office/powerpoint/2010/main" val="188121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3EDC-AFC7-BAEF-EBEA-1F0FB7AE94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B77F32-FFD9-BF56-8C66-794E2AA8D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0E7819-D561-142E-2911-2A74D3360837}"/>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5" name="Footer Placeholder 4">
            <a:extLst>
              <a:ext uri="{FF2B5EF4-FFF2-40B4-BE49-F238E27FC236}">
                <a16:creationId xmlns:a16="http://schemas.microsoft.com/office/drawing/2014/main" id="{3DF062DA-340B-6326-F232-686D65509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04758-0ECB-1CDF-FFBD-3264FDDFD65E}"/>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253527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B107-5132-2E07-712C-E6704781A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745FB-5CA8-18ED-EA96-BE7CBC788D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3AC5E-706F-6DB6-C77D-5527CBB384C1}"/>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5" name="Footer Placeholder 4">
            <a:extLst>
              <a:ext uri="{FF2B5EF4-FFF2-40B4-BE49-F238E27FC236}">
                <a16:creationId xmlns:a16="http://schemas.microsoft.com/office/drawing/2014/main" id="{6021E054-5FD4-5966-8609-E948173F6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45693-04DA-F0F1-652F-FA203E6EEFCD}"/>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38933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4216C-E3C9-F60C-0DDB-5BF46DA430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F8D441-73AD-56D1-C867-9B1E2407D9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28410-A0BA-C89F-FC45-79544C458BA2}"/>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5" name="Footer Placeholder 4">
            <a:extLst>
              <a:ext uri="{FF2B5EF4-FFF2-40B4-BE49-F238E27FC236}">
                <a16:creationId xmlns:a16="http://schemas.microsoft.com/office/drawing/2014/main" id="{E4B46546-64B6-DD9E-E11D-460171DD8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0AFA9-BD20-C45F-F530-942DA6943B2F}"/>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90238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F34B-6555-EEC5-5981-5945A657F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F14D6-AB60-B483-2E55-8FA86055F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C037F-2CC1-AA3E-298A-CACE4F3F5D7F}"/>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5" name="Footer Placeholder 4">
            <a:extLst>
              <a:ext uri="{FF2B5EF4-FFF2-40B4-BE49-F238E27FC236}">
                <a16:creationId xmlns:a16="http://schemas.microsoft.com/office/drawing/2014/main" id="{6C607E8E-FE7D-017B-9640-B7EF9734D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F3FB5-BDDA-CEDF-12A1-7D0CC8291ECF}"/>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53111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7A6A-517B-B7B4-E2A4-E396182E9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314D89-C85B-B8F7-85E8-F4D6B8661B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E830E2-8B2A-AE3E-FB96-10D4964EC36E}"/>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5" name="Footer Placeholder 4">
            <a:extLst>
              <a:ext uri="{FF2B5EF4-FFF2-40B4-BE49-F238E27FC236}">
                <a16:creationId xmlns:a16="http://schemas.microsoft.com/office/drawing/2014/main" id="{2CE8C49C-4AFB-FB67-8288-1F8B5BB2C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FBCA1-AC7A-46C3-35CD-489050B9DC15}"/>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233489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0277-F37E-ECEE-48B5-55E67E15E5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C8C06-350F-D7B2-8250-095E0D623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343A7C-62C3-E73D-7B5B-0CCAE7B348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E10288-1559-4DD7-AC6B-324FF955BCBC}"/>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6" name="Footer Placeholder 5">
            <a:extLst>
              <a:ext uri="{FF2B5EF4-FFF2-40B4-BE49-F238E27FC236}">
                <a16:creationId xmlns:a16="http://schemas.microsoft.com/office/drawing/2014/main" id="{C83E3853-EF1E-50BA-36D0-8B04716F8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B4EFA-3E67-2722-CCDD-59E9C3C31CA4}"/>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375423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EA21-A9D4-49AA-C76B-E59B5C88AE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FCD68-BF61-C7EF-6371-C72C6568C7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52912A-7EBF-1D2A-A386-E93978C077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50A76-F752-C10D-566B-111E2F073C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5347C8-D5DB-CE33-F18F-3592A8321D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1A3AD-CF07-E334-9232-FCF9D8EC3D06}"/>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8" name="Footer Placeholder 7">
            <a:extLst>
              <a:ext uri="{FF2B5EF4-FFF2-40B4-BE49-F238E27FC236}">
                <a16:creationId xmlns:a16="http://schemas.microsoft.com/office/drawing/2014/main" id="{D2706F52-9E2E-BC0F-AFC2-CDA3108B16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F2D15B-2D06-7419-DBA2-CE640CFEC409}"/>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70996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556C-2C37-EA62-5049-125836868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2CCE1-9058-3034-6658-EA62A1A61BA7}"/>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4" name="Footer Placeholder 3">
            <a:extLst>
              <a:ext uri="{FF2B5EF4-FFF2-40B4-BE49-F238E27FC236}">
                <a16:creationId xmlns:a16="http://schemas.microsoft.com/office/drawing/2014/main" id="{4CC33472-132C-AD08-ED0D-267AE61C8A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2D8ED-AC40-9A87-2AD7-FEC3E93A01A1}"/>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31640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47660-E66B-68D6-9417-41AD92BD5640}"/>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3" name="Footer Placeholder 2">
            <a:extLst>
              <a:ext uri="{FF2B5EF4-FFF2-40B4-BE49-F238E27FC236}">
                <a16:creationId xmlns:a16="http://schemas.microsoft.com/office/drawing/2014/main" id="{D18E1B79-CD74-7CA7-526F-100F8FEBF1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EB8356-26E8-E41B-9A24-0737FFCA0F9E}"/>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2602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E3E7-EA87-5DE9-6ABD-FFDA5D45D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94905C-8A32-0BBF-1B4D-E1C3F52E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75112D-C4DD-F4BA-8811-71B80F89B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F5692-A73C-9FF2-0C60-5A5404C4AFB3}"/>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6" name="Footer Placeholder 5">
            <a:extLst>
              <a:ext uri="{FF2B5EF4-FFF2-40B4-BE49-F238E27FC236}">
                <a16:creationId xmlns:a16="http://schemas.microsoft.com/office/drawing/2014/main" id="{5F635576-E32E-CB65-8765-AE7B7EB70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AACCA-D6A9-24CC-32AB-D57673B84BFC}"/>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237061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3C4A-2FDC-CDE9-EFAD-F10881D37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2FB04-4A69-31E7-111C-79AAA0E01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E05434-8649-94D4-9D32-BA81DF1FF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38131-63A4-D5B1-133D-FB145B442DB7}"/>
              </a:ext>
            </a:extLst>
          </p:cNvPr>
          <p:cNvSpPr>
            <a:spLocks noGrp="1"/>
          </p:cNvSpPr>
          <p:nvPr>
            <p:ph type="dt" sz="half" idx="10"/>
          </p:nvPr>
        </p:nvSpPr>
        <p:spPr/>
        <p:txBody>
          <a:bodyPr/>
          <a:lstStyle/>
          <a:p>
            <a:fld id="{08A791EF-68BE-4BE2-9F2C-E2BB01D53BAA}" type="datetimeFigureOut">
              <a:rPr lang="en-US" smtClean="0"/>
              <a:t>9/24/2024</a:t>
            </a:fld>
            <a:endParaRPr lang="en-US"/>
          </a:p>
        </p:txBody>
      </p:sp>
      <p:sp>
        <p:nvSpPr>
          <p:cNvPr id="6" name="Footer Placeholder 5">
            <a:extLst>
              <a:ext uri="{FF2B5EF4-FFF2-40B4-BE49-F238E27FC236}">
                <a16:creationId xmlns:a16="http://schemas.microsoft.com/office/drawing/2014/main" id="{D228346B-6461-ED4D-DCB7-01C00A604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E2BB5-F1D8-1442-E6B8-7EED68B063FD}"/>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22029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65133-020E-71D3-5021-82971AA93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F535B2-43DB-B930-0B89-3E894D70F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52ED8-62DA-4BCC-FA5A-CDA451BA9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A791EF-68BE-4BE2-9F2C-E2BB01D53BAA}" type="datetimeFigureOut">
              <a:rPr lang="en-US" smtClean="0"/>
              <a:t>9/24/2024</a:t>
            </a:fld>
            <a:endParaRPr lang="en-US"/>
          </a:p>
        </p:txBody>
      </p:sp>
      <p:sp>
        <p:nvSpPr>
          <p:cNvPr id="5" name="Footer Placeholder 4">
            <a:extLst>
              <a:ext uri="{FF2B5EF4-FFF2-40B4-BE49-F238E27FC236}">
                <a16:creationId xmlns:a16="http://schemas.microsoft.com/office/drawing/2014/main" id="{3A7E40E4-FA20-9AC9-7BBA-AF57DF4E4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CCA7C6-7D9F-90E3-B248-9B57DDE127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B2FC5F-E24C-49DE-8E89-AF8023ABCBD9}" type="slidenum">
              <a:rPr lang="en-US" smtClean="0"/>
              <a:t>‹#›</a:t>
            </a:fld>
            <a:endParaRPr lang="en-US"/>
          </a:p>
        </p:txBody>
      </p:sp>
    </p:spTree>
    <p:extLst>
      <p:ext uri="{BB962C8B-B14F-4D97-AF65-F5344CB8AC3E}">
        <p14:creationId xmlns:p14="http://schemas.microsoft.com/office/powerpoint/2010/main" val="1037662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imh.nih.gov/health/statistics/suici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samhsa.gov/suicide" TargetMode="External"/><Relationship Id="rId4" Type="http://schemas.openxmlformats.org/officeDocument/2006/relationships/hyperlink" Target="https://www.cdc.gov/suicide/facts/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F53B90-4EC4-2EC6-64EF-50060F6E8594}"/>
              </a:ext>
            </a:extLst>
          </p:cNvPr>
          <p:cNvSpPr>
            <a:spLocks noGrp="1" noChangeArrowheads="1"/>
          </p:cNvSpPr>
          <p:nvPr>
            <p:ph type="title"/>
          </p:nvPr>
        </p:nvSpPr>
        <p:spPr>
          <a:xfrm>
            <a:off x="838200" y="685562"/>
            <a:ext cx="10515600" cy="1325563"/>
          </a:xfrm>
        </p:spPr>
        <p:txBody>
          <a:bodyPr>
            <a:normAutofit/>
          </a:bodyPr>
          <a:lstStyle/>
          <a:p>
            <a:pPr algn="ctr"/>
            <a:r>
              <a:rPr lang="en-US" sz="4000" dirty="0">
                <a:latin typeface="Calibri"/>
                <a:ea typeface="Calibri"/>
                <a:cs typeface="Calibri"/>
              </a:rPr>
              <a:t>#ListenUp</a:t>
            </a:r>
            <a:br>
              <a:rPr lang="en-US" sz="4000">
                <a:latin typeface="Calibri" panose="020F0502020204030204" pitchFamily="34" charset="0"/>
                <a:ea typeface="Calibri" panose="020F0502020204030204" pitchFamily="34" charset="0"/>
                <a:cs typeface="Calibri" panose="020F0502020204030204" pitchFamily="34" charset="0"/>
              </a:rPr>
            </a:br>
            <a:r>
              <a:rPr lang="en-US" sz="4000" dirty="0">
                <a:latin typeface="Calibri"/>
                <a:ea typeface="Calibri"/>
                <a:cs typeface="Calibri"/>
              </a:rPr>
              <a:t>Hearing Protection in Construction</a:t>
            </a:r>
          </a:p>
        </p:txBody>
      </p:sp>
      <p:pic>
        <p:nvPicPr>
          <p:cNvPr id="3" name="Picture 2" descr="Picture of a reciprocating saw, circular saw, and a handheld grinder.">
            <a:extLst>
              <a:ext uri="{FF2B5EF4-FFF2-40B4-BE49-F238E27FC236}">
                <a16:creationId xmlns:a16="http://schemas.microsoft.com/office/drawing/2014/main" id="{5A1168B1-3FD3-5AD4-A624-97638F7C77BF}"/>
              </a:ext>
            </a:extLst>
          </p:cNvPr>
          <p:cNvPicPr>
            <a:picLocks noChangeAspect="1"/>
          </p:cNvPicPr>
          <p:nvPr/>
        </p:nvPicPr>
        <p:blipFill>
          <a:blip r:embed="rId3"/>
          <a:stretch>
            <a:fillRect/>
          </a:stretch>
        </p:blipFill>
        <p:spPr>
          <a:xfrm>
            <a:off x="139553" y="1248048"/>
            <a:ext cx="2081893" cy="1485213"/>
          </a:xfrm>
          <a:prstGeom prst="rect">
            <a:avLst/>
          </a:prstGeom>
        </p:spPr>
      </p:pic>
      <p:pic>
        <p:nvPicPr>
          <p:cNvPr id="4" name="Picture 3" descr="Picture of Compact Tractor with loader and backhoe attachments. ">
            <a:extLst>
              <a:ext uri="{FF2B5EF4-FFF2-40B4-BE49-F238E27FC236}">
                <a16:creationId xmlns:a16="http://schemas.microsoft.com/office/drawing/2014/main" id="{0618F1C9-6345-7A61-8614-8FBD4513180C}"/>
              </a:ext>
            </a:extLst>
          </p:cNvPr>
          <p:cNvPicPr>
            <a:picLocks noChangeAspect="1"/>
          </p:cNvPicPr>
          <p:nvPr/>
        </p:nvPicPr>
        <p:blipFill>
          <a:blip r:embed="rId4"/>
          <a:stretch>
            <a:fillRect/>
          </a:stretch>
        </p:blipFill>
        <p:spPr>
          <a:xfrm>
            <a:off x="139553" y="3087025"/>
            <a:ext cx="2081893" cy="1563041"/>
          </a:xfrm>
          <a:prstGeom prst="rect">
            <a:avLst/>
          </a:prstGeom>
        </p:spPr>
      </p:pic>
      <p:pic>
        <p:nvPicPr>
          <p:cNvPr id="5" name="Picture 4" descr="Picture of a compact mig welder, jobsite table saw, and a welding helmet. ">
            <a:extLst>
              <a:ext uri="{FF2B5EF4-FFF2-40B4-BE49-F238E27FC236}">
                <a16:creationId xmlns:a16="http://schemas.microsoft.com/office/drawing/2014/main" id="{D401FF1B-875E-612C-C530-D6498EAE42D1}"/>
              </a:ext>
            </a:extLst>
          </p:cNvPr>
          <p:cNvPicPr>
            <a:picLocks noChangeAspect="1"/>
          </p:cNvPicPr>
          <p:nvPr/>
        </p:nvPicPr>
        <p:blipFill>
          <a:blip r:embed="rId5"/>
          <a:stretch>
            <a:fillRect/>
          </a:stretch>
        </p:blipFill>
        <p:spPr>
          <a:xfrm>
            <a:off x="139553" y="4969566"/>
            <a:ext cx="2081893" cy="1563041"/>
          </a:xfrm>
          <a:prstGeom prst="rect">
            <a:avLst/>
          </a:prstGeom>
        </p:spPr>
      </p:pic>
      <p:pic>
        <p:nvPicPr>
          <p:cNvPr id="8" name="Picture 7" descr="A picture of a construction worker, with hard hat, using a pneumatic jackhammer to break concrete. ">
            <a:extLst>
              <a:ext uri="{FF2B5EF4-FFF2-40B4-BE49-F238E27FC236}">
                <a16:creationId xmlns:a16="http://schemas.microsoft.com/office/drawing/2014/main" id="{DB86BF5F-DF6D-A25B-E9BC-260227C578CB}"/>
              </a:ext>
            </a:extLst>
          </p:cNvPr>
          <p:cNvPicPr>
            <a:picLocks noChangeAspect="1"/>
          </p:cNvPicPr>
          <p:nvPr/>
        </p:nvPicPr>
        <p:blipFill>
          <a:blip r:embed="rId6"/>
          <a:stretch>
            <a:fillRect/>
          </a:stretch>
        </p:blipFill>
        <p:spPr>
          <a:xfrm>
            <a:off x="2838283" y="2129790"/>
            <a:ext cx="2672639" cy="3975446"/>
          </a:xfrm>
          <a:prstGeom prst="rect">
            <a:avLst/>
          </a:prstGeom>
        </p:spPr>
      </p:pic>
      <p:pic>
        <p:nvPicPr>
          <p:cNvPr id="9" name="Picture 8" descr="A picture of a construction worker, with hard hat and noise canceling ear muffs, using a pneumatic jackhammer to break concrete. ">
            <a:extLst>
              <a:ext uri="{FF2B5EF4-FFF2-40B4-BE49-F238E27FC236}">
                <a16:creationId xmlns:a16="http://schemas.microsoft.com/office/drawing/2014/main" id="{77A754E2-AD82-C455-5144-5144B52EFEEB}"/>
              </a:ext>
            </a:extLst>
          </p:cNvPr>
          <p:cNvPicPr>
            <a:picLocks noChangeAspect="1"/>
          </p:cNvPicPr>
          <p:nvPr/>
        </p:nvPicPr>
        <p:blipFill rotWithShape="1">
          <a:blip r:embed="rId7"/>
          <a:srcRect t="17740" r="2355" b="-769"/>
          <a:stretch/>
        </p:blipFill>
        <p:spPr>
          <a:xfrm>
            <a:off x="6681080" y="2129790"/>
            <a:ext cx="2787011" cy="4042648"/>
          </a:xfrm>
          <a:prstGeom prst="rect">
            <a:avLst/>
          </a:prstGeom>
        </p:spPr>
      </p:pic>
      <p:pic>
        <p:nvPicPr>
          <p:cNvPr id="6" name="Picture 5" descr="A picture of a compound miter saw. ">
            <a:extLst>
              <a:ext uri="{FF2B5EF4-FFF2-40B4-BE49-F238E27FC236}">
                <a16:creationId xmlns:a16="http://schemas.microsoft.com/office/drawing/2014/main" id="{C6CF70E1-994B-A5CE-BBA1-8E1CA73FD120}"/>
              </a:ext>
            </a:extLst>
          </p:cNvPr>
          <p:cNvPicPr>
            <a:picLocks noChangeAspect="1"/>
          </p:cNvPicPr>
          <p:nvPr/>
        </p:nvPicPr>
        <p:blipFill>
          <a:blip r:embed="rId8"/>
          <a:stretch>
            <a:fillRect/>
          </a:stretch>
        </p:blipFill>
        <p:spPr>
          <a:xfrm>
            <a:off x="10074217" y="1248048"/>
            <a:ext cx="1978230" cy="1485213"/>
          </a:xfrm>
          <a:prstGeom prst="rect">
            <a:avLst/>
          </a:prstGeom>
        </p:spPr>
      </p:pic>
      <p:pic>
        <p:nvPicPr>
          <p:cNvPr id="7" name="Picture 6" descr="A picture of a powder actuated fastner. ">
            <a:extLst>
              <a:ext uri="{FF2B5EF4-FFF2-40B4-BE49-F238E27FC236}">
                <a16:creationId xmlns:a16="http://schemas.microsoft.com/office/drawing/2014/main" id="{1AD44B69-8465-C9BB-522C-68E5636BBE1A}"/>
              </a:ext>
            </a:extLst>
          </p:cNvPr>
          <p:cNvPicPr>
            <a:picLocks noChangeAspect="1"/>
          </p:cNvPicPr>
          <p:nvPr/>
        </p:nvPicPr>
        <p:blipFill>
          <a:blip r:embed="rId9"/>
          <a:stretch>
            <a:fillRect/>
          </a:stretch>
        </p:blipFill>
        <p:spPr>
          <a:xfrm>
            <a:off x="10074217" y="3087025"/>
            <a:ext cx="1978230" cy="1485213"/>
          </a:xfrm>
          <a:prstGeom prst="rect">
            <a:avLst/>
          </a:prstGeom>
        </p:spPr>
      </p:pic>
      <p:pic>
        <p:nvPicPr>
          <p:cNvPr id="10" name="Picture 9" descr="A picture of a vibratory plate compactor. ">
            <a:extLst>
              <a:ext uri="{FF2B5EF4-FFF2-40B4-BE49-F238E27FC236}">
                <a16:creationId xmlns:a16="http://schemas.microsoft.com/office/drawing/2014/main" id="{05828FB8-5B62-DA88-FE0A-54899BBFF97F}"/>
              </a:ext>
            </a:extLst>
          </p:cNvPr>
          <p:cNvPicPr>
            <a:picLocks noChangeAspect="1"/>
          </p:cNvPicPr>
          <p:nvPr/>
        </p:nvPicPr>
        <p:blipFill>
          <a:blip r:embed="rId10"/>
          <a:stretch>
            <a:fillRect/>
          </a:stretch>
        </p:blipFill>
        <p:spPr>
          <a:xfrm>
            <a:off x="10350557" y="4633845"/>
            <a:ext cx="1425550" cy="1898762"/>
          </a:xfrm>
          <a:prstGeom prst="rect">
            <a:avLst/>
          </a:prstGeom>
        </p:spPr>
      </p:pic>
    </p:spTree>
    <p:extLst>
      <p:ext uri="{BB962C8B-B14F-4D97-AF65-F5344CB8AC3E}">
        <p14:creationId xmlns:p14="http://schemas.microsoft.com/office/powerpoint/2010/main" val="365912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latin typeface="Calibri"/>
                <a:ea typeface="Calibri"/>
                <a:cs typeface="Calibri"/>
              </a:rPr>
              <a:t>Ensure Your Hearing Protection Works</a:t>
            </a:r>
          </a:p>
        </p:txBody>
      </p:sp>
      <p:pic>
        <p:nvPicPr>
          <p:cNvPr id="7" name="Picture 6" descr="A picture with three examples that showcase a poorly-inserted earplug, a semi-inserted earplug, and a properly-inserted ear plug. ">
            <a:extLst>
              <a:ext uri="{FF2B5EF4-FFF2-40B4-BE49-F238E27FC236}">
                <a16:creationId xmlns:a16="http://schemas.microsoft.com/office/drawing/2014/main" id="{EF7D6909-25FD-D1E8-1400-68B56CC38281}"/>
              </a:ext>
            </a:extLst>
          </p:cNvPr>
          <p:cNvPicPr>
            <a:picLocks noChangeAspect="1"/>
          </p:cNvPicPr>
          <p:nvPr/>
        </p:nvPicPr>
        <p:blipFill>
          <a:blip r:embed="rId3"/>
          <a:stretch>
            <a:fillRect/>
          </a:stretch>
        </p:blipFill>
        <p:spPr>
          <a:xfrm>
            <a:off x="1663784" y="1301894"/>
            <a:ext cx="8857678" cy="2949675"/>
          </a:xfrm>
          <a:prstGeom prst="rect">
            <a:avLst/>
          </a:prstGeom>
        </p:spPr>
      </p:pic>
      <p:sp>
        <p:nvSpPr>
          <p:cNvPr id="3" name="Content Placeholder 2"/>
          <p:cNvSpPr>
            <a:spLocks noGrp="1"/>
          </p:cNvSpPr>
          <p:nvPr>
            <p:ph idx="1"/>
          </p:nvPr>
        </p:nvSpPr>
        <p:spPr>
          <a:xfrm>
            <a:off x="1726308" y="4310728"/>
            <a:ext cx="2751908" cy="323795"/>
          </a:xfrm>
        </p:spPr>
        <p:txBody>
          <a:bodyPr>
            <a:normAutofit fontScale="92500" lnSpcReduction="20000"/>
          </a:bodyPr>
          <a:lstStyle/>
          <a:p>
            <a:pPr marL="0" indent="0" algn="ctr">
              <a:buNone/>
            </a:pPr>
            <a:r>
              <a:rPr lang="en-US" sz="2000">
                <a:latin typeface="Calibri" panose="020F0502020204030204" pitchFamily="34" charset="0"/>
                <a:ea typeface="Calibri" panose="020F0502020204030204" pitchFamily="34" charset="0"/>
                <a:cs typeface="Calibri" panose="020F0502020204030204" pitchFamily="34" charset="0"/>
              </a:rPr>
              <a:t>Poorly-inserted earplug</a:t>
            </a:r>
          </a:p>
        </p:txBody>
      </p:sp>
      <p:sp>
        <p:nvSpPr>
          <p:cNvPr id="11" name="Content Placeholder 2">
            <a:extLst>
              <a:ext uri="{FF2B5EF4-FFF2-40B4-BE49-F238E27FC236}">
                <a16:creationId xmlns:a16="http://schemas.microsoft.com/office/drawing/2014/main" id="{044903D1-77AF-2A22-02E7-A1344F6C9C5F}"/>
              </a:ext>
            </a:extLst>
          </p:cNvPr>
          <p:cNvSpPr txBox="1">
            <a:spLocks/>
          </p:cNvSpPr>
          <p:nvPr/>
        </p:nvSpPr>
        <p:spPr>
          <a:xfrm>
            <a:off x="4716669" y="4329750"/>
            <a:ext cx="2751908" cy="3237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Calibri" panose="020F0502020204030204" pitchFamily="34" charset="0"/>
                <a:ea typeface="Calibri" panose="020F0502020204030204" pitchFamily="34" charset="0"/>
                <a:cs typeface="Calibri" panose="020F0502020204030204" pitchFamily="34" charset="0"/>
              </a:rPr>
              <a:t>Semi-inserted earplug</a:t>
            </a:r>
          </a:p>
        </p:txBody>
      </p:sp>
      <p:sp>
        <p:nvSpPr>
          <p:cNvPr id="10" name="Content Placeholder 2">
            <a:extLst>
              <a:ext uri="{FF2B5EF4-FFF2-40B4-BE49-F238E27FC236}">
                <a16:creationId xmlns:a16="http://schemas.microsoft.com/office/drawing/2014/main" id="{D7043B1A-60CA-10E9-4F19-79870161E0A9}"/>
              </a:ext>
            </a:extLst>
          </p:cNvPr>
          <p:cNvSpPr txBox="1">
            <a:spLocks/>
          </p:cNvSpPr>
          <p:nvPr/>
        </p:nvSpPr>
        <p:spPr>
          <a:xfrm>
            <a:off x="7713784" y="4329750"/>
            <a:ext cx="2751908" cy="3237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Calibri" panose="020F0502020204030204" pitchFamily="34" charset="0"/>
                <a:ea typeface="Calibri" panose="020F0502020204030204" pitchFamily="34" charset="0"/>
                <a:cs typeface="Calibri" panose="020F0502020204030204" pitchFamily="34" charset="0"/>
              </a:rPr>
              <a:t>Properly-inserted earplug</a:t>
            </a:r>
          </a:p>
        </p:txBody>
      </p:sp>
      <p:sp>
        <p:nvSpPr>
          <p:cNvPr id="12" name="TextBox 11">
            <a:extLst>
              <a:ext uri="{FF2B5EF4-FFF2-40B4-BE49-F238E27FC236}">
                <a16:creationId xmlns:a16="http://schemas.microsoft.com/office/drawing/2014/main" id="{3F6561F9-0554-2488-0BEB-9709F269643A}"/>
              </a:ext>
            </a:extLst>
          </p:cNvPr>
          <p:cNvSpPr txBox="1"/>
          <p:nvPr/>
        </p:nvSpPr>
        <p:spPr>
          <a:xfrm>
            <a:off x="1204514" y="4653545"/>
            <a:ext cx="9776217" cy="1938992"/>
          </a:xfrm>
          <a:prstGeom prst="rect">
            <a:avLst/>
          </a:prstGeom>
          <a:noFill/>
        </p:spPr>
        <p:txBody>
          <a:bodyPr wrap="square" rtlCol="0">
            <a:spAutoFit/>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Ensure proper fit by inserting earplugs correctly and making sure earmuffs create a tight seal around your ears. Wear hearing protection consistently in noisy environments and inspect it regularly for damage or wear, replacing it as needed. Avoid overusing protection in quieter areas to maintain situational awareness and ensure you only use it when necessary.</a:t>
            </a:r>
          </a:p>
        </p:txBody>
      </p:sp>
    </p:spTree>
    <p:extLst>
      <p:ext uri="{BB962C8B-B14F-4D97-AF65-F5344CB8AC3E}">
        <p14:creationId xmlns:p14="http://schemas.microsoft.com/office/powerpoint/2010/main" val="60227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57200" y="762001"/>
            <a:ext cx="4632158" cy="1708242"/>
          </a:xfrm>
        </p:spPr>
        <p:txBody>
          <a:bodyPr vert="horz" lIns="91440" tIns="45720" rIns="91440" bIns="45720" rtlCol="0" anchor="ctr">
            <a:noAutofit/>
          </a:bodyPr>
          <a:lstStyle/>
          <a:p>
            <a:r>
              <a:rPr lang="en-US" sz="4000" u="sng" kern="1200">
                <a:latin typeface="Calibri"/>
                <a:ea typeface="Calibri"/>
                <a:cs typeface="Calibri"/>
              </a:rPr>
              <a:t> Ensure </a:t>
            </a:r>
            <a:r>
              <a:rPr lang="en-US" sz="4000" u="sng" kern="1200" dirty="0">
                <a:latin typeface="Calibri"/>
                <a:ea typeface="Calibri"/>
                <a:cs typeface="Calibri"/>
              </a:rPr>
              <a:t>Your Hearing Protection Works</a:t>
            </a:r>
          </a:p>
        </p:txBody>
      </p:sp>
      <p:sp>
        <p:nvSpPr>
          <p:cNvPr id="12" name="TextBox 11">
            <a:extLst>
              <a:ext uri="{FF2B5EF4-FFF2-40B4-BE49-F238E27FC236}">
                <a16:creationId xmlns:a16="http://schemas.microsoft.com/office/drawing/2014/main" id="{3F6561F9-0554-2488-0BEB-9709F269643A}"/>
              </a:ext>
            </a:extLst>
          </p:cNvPr>
          <p:cNvSpPr txBox="1"/>
          <p:nvPr/>
        </p:nvSpPr>
        <p:spPr>
          <a:xfrm>
            <a:off x="457200" y="2465643"/>
            <a:ext cx="4632158" cy="3769834"/>
          </a:xfrm>
          <a:prstGeom prst="rect">
            <a:avLst/>
          </a:prstGeom>
        </p:spPr>
        <p:txBody>
          <a:bodyPr vert="horz" lIns="91440" tIns="45720" rIns="91440" bIns="45720" rtlCol="0" anchor="ctr">
            <a:normAutofit/>
          </a:bodyPr>
          <a:lstStyle/>
          <a:p>
            <a:pPr algn="ctr">
              <a:lnSpc>
                <a:spcPct val="90000"/>
              </a:lnSpc>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Ensure proper fit by inserting earplugs correctly and making sure earmuffs create a tight seal around your ears. Wear hearing protection consistently in noisy environments and inspect it regularly for damage or wear, replacing it as needed. Avoid overusing protection in quieter areas to maintain situational awareness and ensure you only use it when necessary.</a:t>
            </a:r>
          </a:p>
        </p:txBody>
      </p:sp>
      <p:sp>
        <p:nvSpPr>
          <p:cNvPr id="19" name="Rectangle 18">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white hard hat with noise canceling ear muffs. &#10;&#10;">
            <a:extLst>
              <a:ext uri="{FF2B5EF4-FFF2-40B4-BE49-F238E27FC236}">
                <a16:creationId xmlns:a16="http://schemas.microsoft.com/office/drawing/2014/main" id="{D8349C5A-CC8D-5D85-2724-6066CDC566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715652"/>
            <a:ext cx="5334197" cy="5426696"/>
          </a:xfrm>
        </p:spPr>
      </p:pic>
    </p:spTree>
    <p:extLst>
      <p:ext uri="{BB962C8B-B14F-4D97-AF65-F5344CB8AC3E}">
        <p14:creationId xmlns:p14="http://schemas.microsoft.com/office/powerpoint/2010/main" val="116849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7401" y="1339558"/>
            <a:ext cx="3710651" cy="4753129"/>
          </a:xfrm>
        </p:spPr>
        <p:txBody>
          <a:bodyPr>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What You Can Do…</a:t>
            </a:r>
            <a:r>
              <a:rPr lang="en-US" sz="2400" b="1" dirty="0">
                <a:latin typeface="Calibri" panose="020F0502020204030204" pitchFamily="34" charset="0"/>
                <a:ea typeface="Calibri" panose="020F0502020204030204" pitchFamily="34" charset="0"/>
                <a:cs typeface="Calibri" panose="020F0502020204030204" pitchFamily="34" charset="0"/>
              </a:rPr>
              <a:t>Prevention Through Design</a:t>
            </a:r>
            <a:br>
              <a:rPr lang="en-US" sz="2000" dirty="0">
                <a:latin typeface="Calibri" panose="020F0502020204030204" pitchFamily="34" charset="0"/>
                <a:ea typeface="Calibri" panose="020F0502020204030204" pitchFamily="34" charset="0"/>
                <a:cs typeface="Calibri" panose="020F0502020204030204" pitchFamily="34" charset="0"/>
              </a:rPr>
            </a:br>
            <a:br>
              <a:rPr lang="en-US" sz="22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Some noise is always present at construction sites, so we recommend taking these steps to protect your hearing:</a:t>
            </a:r>
            <a:br>
              <a:rPr lang="en-US" sz="2400" dirty="0">
                <a:latin typeface="Calibri" panose="020F0502020204030204" pitchFamily="34" charset="0"/>
                <a:ea typeface="Calibri" panose="020F0502020204030204" pitchFamily="34" charset="0"/>
                <a:cs typeface="Calibri" panose="020F0502020204030204" pitchFamily="34" charset="0"/>
              </a:rPr>
            </a:b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1. Arrange noisy equipment and processes away from employee occupied work areas</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2. Take breaks or rotate off loud tasks</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Picture of a cartoon head wearing a hard hat with noise canceling ear muffs. Additionally verbiage in the picture outlining the benefits of buying quiet machinery and preventing hearing loss.">
            <a:extLst>
              <a:ext uri="{FF2B5EF4-FFF2-40B4-BE49-F238E27FC236}">
                <a16:creationId xmlns:a16="http://schemas.microsoft.com/office/drawing/2014/main" id="{665A6850-D4B4-900C-8678-A0BF821DF4DE}"/>
              </a:ext>
            </a:extLst>
          </p:cNvPr>
          <p:cNvPicPr>
            <a:picLocks noChangeAspect="1"/>
          </p:cNvPicPr>
          <p:nvPr/>
        </p:nvPicPr>
        <p:blipFill>
          <a:blip r:embed="rId3"/>
          <a:stretch>
            <a:fillRect/>
          </a:stretch>
        </p:blipFill>
        <p:spPr>
          <a:xfrm>
            <a:off x="4438052" y="1339558"/>
            <a:ext cx="7374501" cy="4178883"/>
          </a:xfrm>
          <a:prstGeom prst="rect">
            <a:avLst/>
          </a:prstGeom>
        </p:spPr>
      </p:pic>
    </p:spTree>
    <p:extLst>
      <p:ext uri="{BB962C8B-B14F-4D97-AF65-F5344CB8AC3E}">
        <p14:creationId xmlns:p14="http://schemas.microsoft.com/office/powerpoint/2010/main" val="2100592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u="sng" dirty="0">
                <a:latin typeface="Calibri"/>
                <a:ea typeface="Calibri"/>
                <a:cs typeface="Calibri"/>
              </a:rPr>
              <a:t>Additional Resources</a:t>
            </a:r>
          </a:p>
        </p:txBody>
      </p:sp>
      <p:sp>
        <p:nvSpPr>
          <p:cNvPr id="5123" name="Rectangle 3"/>
          <p:cNvSpPr>
            <a:spLocks noGrp="1" noChangeArrowheads="1"/>
          </p:cNvSpPr>
          <p:nvPr>
            <p:ph type="body" idx="1"/>
          </p:nvPr>
        </p:nvSpPr>
        <p:spPr>
          <a:xfrm>
            <a:off x="633934" y="-601366"/>
            <a:ext cx="5086350" cy="2599507"/>
          </a:xfrm>
        </p:spPr>
        <p:txBody>
          <a:bodyPr>
            <a:normAutofit fontScale="40000" lnSpcReduction="20000"/>
          </a:bodyPr>
          <a:lstStyle/>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4300" dirty="0">
              <a:latin typeface="Calibri" panose="020F0502020204030204" pitchFamily="34" charset="0"/>
              <a:ea typeface="Calibri" panose="020F0502020204030204" pitchFamily="34" charset="0"/>
              <a:cs typeface="Calibri" panose="020F0502020204030204" pitchFamily="34" charset="0"/>
            </a:endParaRPr>
          </a:p>
          <a:p>
            <a:endParaRPr lang="en-US" sz="4300" dirty="0">
              <a:latin typeface="Calibri" panose="020F0502020204030204" pitchFamily="34" charset="0"/>
              <a:ea typeface="Calibri" panose="020F0502020204030204" pitchFamily="34" charset="0"/>
              <a:cs typeface="Calibri" panose="020F0502020204030204" pitchFamily="34" charset="0"/>
            </a:endParaRPr>
          </a:p>
          <a:p>
            <a:endParaRPr lang="en-US" sz="4300" dirty="0">
              <a:latin typeface="Calibri" panose="020F0502020204030204" pitchFamily="34" charset="0"/>
              <a:ea typeface="Calibri" panose="020F0502020204030204" pitchFamily="34" charset="0"/>
              <a:cs typeface="Calibri" panose="020F0502020204030204" pitchFamily="34" charset="0"/>
            </a:endParaRPr>
          </a:p>
          <a:p>
            <a:endParaRPr lang="en-US" sz="43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3800" dirty="0">
                <a:latin typeface="Calibri" panose="020F0502020204030204" pitchFamily="34" charset="0"/>
                <a:ea typeface="Calibri" panose="020F0502020204030204" pitchFamily="34" charset="0"/>
                <a:cs typeface="Calibri" panose="020F0502020204030204" pitchFamily="34" charset="0"/>
              </a:rPr>
              <a:t>https://www.cdc.gov/nceh/hearing_loss/infographic/</a:t>
            </a:r>
          </a:p>
        </p:txBody>
      </p:sp>
      <p:pic>
        <p:nvPicPr>
          <p:cNvPr id="3" name="Picture 2" descr="A picture of a CDC Listen Up Protect Your Hearing website graphic.">
            <a:extLst>
              <a:ext uri="{FF2B5EF4-FFF2-40B4-BE49-F238E27FC236}">
                <a16:creationId xmlns:a16="http://schemas.microsoft.com/office/drawing/2014/main" id="{5B439E67-FB55-16DF-EC14-F88BEFC2D381}"/>
              </a:ext>
            </a:extLst>
          </p:cNvPr>
          <p:cNvPicPr>
            <a:picLocks noChangeAspect="1"/>
          </p:cNvPicPr>
          <p:nvPr/>
        </p:nvPicPr>
        <p:blipFill>
          <a:blip r:embed="rId3"/>
          <a:stretch>
            <a:fillRect/>
          </a:stretch>
        </p:blipFill>
        <p:spPr>
          <a:xfrm>
            <a:off x="1202440" y="1809206"/>
            <a:ext cx="3949337" cy="4789513"/>
          </a:xfrm>
          <a:prstGeom prst="rect">
            <a:avLst/>
          </a:prstGeom>
        </p:spPr>
      </p:pic>
      <p:sp>
        <p:nvSpPr>
          <p:cNvPr id="4" name="TextBox 3">
            <a:extLst>
              <a:ext uri="{FF2B5EF4-FFF2-40B4-BE49-F238E27FC236}">
                <a16:creationId xmlns:a16="http://schemas.microsoft.com/office/drawing/2014/main" id="{D55C437B-9FEC-0499-4263-E3A49F5E4FFF}"/>
              </a:ext>
            </a:extLst>
          </p:cNvPr>
          <p:cNvSpPr txBox="1"/>
          <p:nvPr/>
        </p:nvSpPr>
        <p:spPr>
          <a:xfrm>
            <a:off x="5720283" y="1228538"/>
            <a:ext cx="5731760" cy="553998"/>
          </a:xfrm>
          <a:prstGeom prst="rect">
            <a:avLst/>
          </a:prstGeom>
          <a:noFill/>
        </p:spPr>
        <p:txBody>
          <a:bodyPr wrap="square">
            <a:spAutoFit/>
          </a:bodyPr>
          <a:lstStyle/>
          <a:p>
            <a:pPr algn="ctr"/>
            <a:r>
              <a:rPr lang="en-US" sz="1500" dirty="0"/>
              <a:t>https://www.cpwr.com/research/research-to-practice-r2p/r2p-library/other-resources-for-stakeholders/preventing-hearing-loss/</a:t>
            </a:r>
          </a:p>
        </p:txBody>
      </p:sp>
      <p:pic>
        <p:nvPicPr>
          <p:cNvPr id="6" name="Picture 5" descr="A picture of the CPWR Construction Noise &amp; Hearing Loss Prevention Training Program cover. ">
            <a:extLst>
              <a:ext uri="{FF2B5EF4-FFF2-40B4-BE49-F238E27FC236}">
                <a16:creationId xmlns:a16="http://schemas.microsoft.com/office/drawing/2014/main" id="{17D248FA-B670-768B-8075-5278F6F63828}"/>
              </a:ext>
            </a:extLst>
          </p:cNvPr>
          <p:cNvPicPr>
            <a:picLocks noChangeAspect="1"/>
          </p:cNvPicPr>
          <p:nvPr/>
        </p:nvPicPr>
        <p:blipFill>
          <a:blip r:embed="rId4"/>
          <a:stretch>
            <a:fillRect/>
          </a:stretch>
        </p:blipFill>
        <p:spPr>
          <a:xfrm>
            <a:off x="6873799" y="1782536"/>
            <a:ext cx="3993700" cy="4816182"/>
          </a:xfrm>
          <a:prstGeom prst="rect">
            <a:avLst/>
          </a:prstGeom>
        </p:spPr>
      </p:pic>
    </p:spTree>
    <p:extLst>
      <p:ext uri="{BB962C8B-B14F-4D97-AF65-F5344CB8AC3E}">
        <p14:creationId xmlns:p14="http://schemas.microsoft.com/office/powerpoint/2010/main" val="190743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latin typeface="Calibri"/>
                <a:ea typeface="Calibri"/>
                <a:cs typeface="Calibri"/>
              </a:rPr>
              <a:t>Speak-up!</a:t>
            </a:r>
          </a:p>
        </p:txBody>
      </p:sp>
      <p:sp>
        <p:nvSpPr>
          <p:cNvPr id="3" name="Content Placeholder 2"/>
          <p:cNvSpPr>
            <a:spLocks noGrp="1"/>
          </p:cNvSpPr>
          <p:nvPr>
            <p:ph idx="1"/>
          </p:nvPr>
        </p:nvSpPr>
        <p:spPr>
          <a:xfrm>
            <a:off x="838200" y="1447799"/>
            <a:ext cx="10515600" cy="4867031"/>
          </a:xfrm>
        </p:spPr>
        <p:txBody>
          <a:bodyPr vert="horz" lIns="91440" tIns="45720" rIns="91440" bIns="45720" rtlCol="0" anchor="t">
            <a:noAutofit/>
          </a:bodyPr>
          <a:lstStyle/>
          <a:p>
            <a:pPr marL="0" indent="0">
              <a:buNone/>
            </a:pPr>
            <a:r>
              <a:rPr lang="en-US" sz="2600" dirty="0">
                <a:latin typeface="Calibri" panose="020F0502020204030204" pitchFamily="34" charset="0"/>
                <a:ea typeface="Calibri" panose="020F0502020204030204" pitchFamily="34" charset="0"/>
                <a:cs typeface="Calibri" panose="020F0502020204030204" pitchFamily="34" charset="0"/>
              </a:rPr>
              <a:t>Let your Supervisor know if you are experiencing pain, ringing in the ears, loss of hearing, and signs related to hearing damage. </a:t>
            </a:r>
          </a:p>
        </p:txBody>
      </p:sp>
      <p:pic>
        <p:nvPicPr>
          <p:cNvPr id="5" name="Picture 4" descr="A picture of a close-up of construction workers.">
            <a:extLst>
              <a:ext uri="{FF2B5EF4-FFF2-40B4-BE49-F238E27FC236}">
                <a16:creationId xmlns:a16="http://schemas.microsoft.com/office/drawing/2014/main" id="{7619D292-D354-2B87-B6A1-4FC2FE132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146" y="2336158"/>
            <a:ext cx="6235707" cy="4156717"/>
          </a:xfrm>
          <a:prstGeom prst="rect">
            <a:avLst/>
          </a:prstGeom>
        </p:spPr>
      </p:pic>
    </p:spTree>
    <p:extLst>
      <p:ext uri="{BB962C8B-B14F-4D97-AF65-F5344CB8AC3E}">
        <p14:creationId xmlns:p14="http://schemas.microsoft.com/office/powerpoint/2010/main" val="2132199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u="sng">
                <a:latin typeface="Calibri"/>
                <a:ea typeface="Calibri"/>
                <a:cs typeface="Calibri"/>
              </a:rPr>
              <a:t>Tinnitus Management Apps</a:t>
            </a:r>
            <a:endParaRPr lang="en-US" sz="4000" u="sng" dirty="0">
              <a:latin typeface="Calibri"/>
              <a:ea typeface="Calibri"/>
              <a:cs typeface="Calibri"/>
            </a:endParaRPr>
          </a:p>
        </p:txBody>
      </p:sp>
      <p:pic>
        <p:nvPicPr>
          <p:cNvPr id="5" name="Picture 4" descr="Picture of tinnitus management apps, including myNoise, Oticon Tinnitus Sound, Relax Melodies, Resound Relief, Simply Noise, Starkey Relax, Whist Tinnitus Relief, and White  Noise Lite. &#10;">
            <a:extLst>
              <a:ext uri="{FF2B5EF4-FFF2-40B4-BE49-F238E27FC236}">
                <a16:creationId xmlns:a16="http://schemas.microsoft.com/office/drawing/2014/main" id="{4A77326B-2C31-7B39-FED2-DDE570AD0425}"/>
              </a:ext>
            </a:extLst>
          </p:cNvPr>
          <p:cNvPicPr>
            <a:picLocks noChangeAspect="1"/>
          </p:cNvPicPr>
          <p:nvPr/>
        </p:nvPicPr>
        <p:blipFill>
          <a:blip r:embed="rId3"/>
          <a:stretch>
            <a:fillRect/>
          </a:stretch>
        </p:blipFill>
        <p:spPr>
          <a:xfrm>
            <a:off x="1332410" y="1330024"/>
            <a:ext cx="9527180" cy="5029827"/>
          </a:xfrm>
          <a:prstGeom prst="rect">
            <a:avLst/>
          </a:prstGeom>
        </p:spPr>
      </p:pic>
    </p:spTree>
    <p:extLst>
      <p:ext uri="{BB962C8B-B14F-4D97-AF65-F5344CB8AC3E}">
        <p14:creationId xmlns:p14="http://schemas.microsoft.com/office/powerpoint/2010/main" val="2911152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u="sng" dirty="0">
                <a:latin typeface="Calibri"/>
                <a:ea typeface="Calibri"/>
                <a:cs typeface="Calibri"/>
              </a:rPr>
              <a:t>Hearing Loss Can Impact Mental Health</a:t>
            </a:r>
          </a:p>
        </p:txBody>
      </p:sp>
      <p:sp>
        <p:nvSpPr>
          <p:cNvPr id="5123" name="Rectangle 3"/>
          <p:cNvSpPr>
            <a:spLocks noGrp="1" noChangeArrowheads="1"/>
          </p:cNvSpPr>
          <p:nvPr>
            <p:ph type="body" idx="1"/>
          </p:nvPr>
        </p:nvSpPr>
        <p:spPr/>
        <p:txBody>
          <a:bodyPr>
            <a:normAutofit/>
          </a:bodyPr>
          <a:lstStyle/>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Mental Health Awareness &amp; Suicide Prevention Resources</a:t>
            </a:r>
          </a:p>
          <a:p>
            <a:r>
              <a:rPr lang="en-US" sz="3200" dirty="0">
                <a:latin typeface="Calibri" panose="020F0502020204030204" pitchFamily="34" charset="0"/>
                <a:ea typeface="Calibri" panose="020F0502020204030204" pitchFamily="34" charset="0"/>
                <a:cs typeface="Calibri" panose="020F0502020204030204" pitchFamily="34" charset="0"/>
                <a:hlinkClick r:id="rId3"/>
              </a:rPr>
              <a:t>https://www.nimh.nih.gov/health/statistics/suicide</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hlinkClick r:id="rId4"/>
              </a:rPr>
              <a:t>https://www.cdc.gov/suicide/facts/index.html</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hlinkClick r:id="rId5"/>
              </a:rPr>
              <a:t>https://www.samhsa.gov/suicide</a:t>
            </a:r>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of range of moods sticky notes. ">
            <a:extLst>
              <a:ext uri="{FF2B5EF4-FFF2-40B4-BE49-F238E27FC236}">
                <a16:creationId xmlns:a16="http://schemas.microsoft.com/office/drawing/2014/main" id="{43BAEA35-3CA6-4070-FE1A-E41EBDF750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032" y="4144710"/>
            <a:ext cx="3665936" cy="2445066"/>
          </a:xfrm>
          <a:prstGeom prst="rect">
            <a:avLst/>
          </a:prstGeom>
        </p:spPr>
      </p:pic>
    </p:spTree>
    <p:extLst>
      <p:ext uri="{BB962C8B-B14F-4D97-AF65-F5344CB8AC3E}">
        <p14:creationId xmlns:p14="http://schemas.microsoft.com/office/powerpoint/2010/main" val="2557965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u="sng" dirty="0">
                <a:latin typeface="Calibri"/>
                <a:ea typeface="Calibri"/>
                <a:cs typeface="Calibri"/>
              </a:rPr>
              <a:t>Make It Your Own!</a:t>
            </a:r>
          </a:p>
        </p:txBody>
      </p:sp>
      <p:sp>
        <p:nvSpPr>
          <p:cNvPr id="5123" name="Rectangle 3"/>
          <p:cNvSpPr>
            <a:spLocks noGrp="1" noChangeArrowheads="1"/>
          </p:cNvSpPr>
          <p:nvPr>
            <p:ph type="body" idx="1"/>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Personalize the Presentation: Choose your own background.</a:t>
            </a:r>
          </a:p>
          <a:p>
            <a:r>
              <a:rPr lang="en-US" sz="3200" dirty="0">
                <a:latin typeface="Calibri" panose="020F0502020204030204" pitchFamily="34" charset="0"/>
                <a:ea typeface="Calibri" panose="020F0502020204030204" pitchFamily="34" charset="0"/>
                <a:cs typeface="Calibri" panose="020F0502020204030204" pitchFamily="34" charset="0"/>
              </a:rPr>
              <a:t>Showcase Your Brand: Add your logo for a unique touch.</a:t>
            </a:r>
          </a:p>
          <a:p>
            <a:r>
              <a:rPr lang="en-US" sz="3200" dirty="0">
                <a:latin typeface="Calibri" panose="020F0502020204030204" pitchFamily="34" charset="0"/>
                <a:ea typeface="Calibri" panose="020F0502020204030204" pitchFamily="34" charset="0"/>
                <a:cs typeface="Calibri" panose="020F0502020204030204" pitchFamily="34" charset="0"/>
              </a:rPr>
              <a:t>Tailor to Your Needs: Make it truly yours!</a:t>
            </a:r>
          </a:p>
          <a:p>
            <a:pPr lvl="1"/>
            <a:r>
              <a:rPr lang="en-US" sz="2800">
                <a:latin typeface="Calibri" panose="020F0502020204030204" pitchFamily="34" charset="0"/>
                <a:ea typeface="Calibri" panose="020F0502020204030204" pitchFamily="34" charset="0"/>
                <a:cs typeface="Calibri" panose="020F0502020204030204" pitchFamily="34" charset="0"/>
              </a:rPr>
              <a:t>Can you identify the hearing conservation items needed on your current project?</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6108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u="sng" dirty="0">
                <a:latin typeface="Calibri"/>
                <a:ea typeface="Calibri"/>
                <a:cs typeface="Calibri"/>
              </a:rPr>
              <a:t>Is Hearing Loss Preventable?</a:t>
            </a:r>
          </a:p>
        </p:txBody>
      </p:sp>
      <p:sp>
        <p:nvSpPr>
          <p:cNvPr id="5123" name="Rectangle 3"/>
          <p:cNvSpPr>
            <a:spLocks noGrp="1" noChangeArrowheads="1"/>
          </p:cNvSpPr>
          <p:nvPr>
            <p:ph type="body" idx="1"/>
          </p:nvPr>
        </p:nvSpPr>
        <p:spPr/>
        <p:txBody>
          <a:bodyPr>
            <a:normAutofit/>
          </a:bodyPr>
          <a:lstStyle/>
          <a:p>
            <a:pPr marL="0" indent="0" algn="ctr">
              <a:buNone/>
            </a:pPr>
            <a:r>
              <a:rPr lang="en-US" sz="3200" dirty="0">
                <a:latin typeface="Calibri" panose="020F0502020204030204" pitchFamily="34" charset="0"/>
                <a:ea typeface="Calibri" panose="020F0502020204030204" pitchFamily="34" charset="0"/>
                <a:cs typeface="Calibri" panose="020F0502020204030204" pitchFamily="34" charset="0"/>
              </a:rPr>
              <a:t>The Center for Disease Control and Prevention (CDC) estimates that 22 million workers are exposed to potentially damaging noise at work each year. Whether you work at a sports venue, on a tarmac, or operate a jackhammer—hearing loss is preventable.</a:t>
            </a:r>
          </a:p>
        </p:txBody>
      </p:sp>
    </p:spTree>
    <p:extLst>
      <p:ext uri="{BB962C8B-B14F-4D97-AF65-F5344CB8AC3E}">
        <p14:creationId xmlns:p14="http://schemas.microsoft.com/office/powerpoint/2010/main" val="680819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u="sng" dirty="0">
                <a:latin typeface="Calibri"/>
                <a:ea typeface="Calibri"/>
                <a:cs typeface="Calibri"/>
              </a:rPr>
              <a:t>Top 5 “Must Know” About Noise Hazards</a:t>
            </a:r>
          </a:p>
        </p:txBody>
      </p:sp>
      <p:sp>
        <p:nvSpPr>
          <p:cNvPr id="5123" name="Rectangle 3"/>
          <p:cNvSpPr>
            <a:spLocks noGrp="1" noChangeArrowheads="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Negative impacts of noise</a:t>
            </a:r>
          </a:p>
          <a:p>
            <a:r>
              <a:rPr lang="en-US" dirty="0">
                <a:latin typeface="Calibri" panose="020F0502020204030204" pitchFamily="34" charset="0"/>
                <a:ea typeface="Calibri" panose="020F0502020204030204" pitchFamily="34" charset="0"/>
                <a:cs typeface="Calibri" panose="020F0502020204030204" pitchFamily="34" charset="0"/>
              </a:rPr>
              <a:t>Recognition of loud environments </a:t>
            </a:r>
          </a:p>
          <a:p>
            <a:r>
              <a:rPr lang="en-US" dirty="0">
                <a:latin typeface="Calibri" panose="020F0502020204030204" pitchFamily="34" charset="0"/>
                <a:ea typeface="Calibri" panose="020F0502020204030204" pitchFamily="34" charset="0"/>
                <a:cs typeface="Calibri" panose="020F0502020204030204" pitchFamily="34" charset="0"/>
              </a:rPr>
              <a:t>Noise reduction techniques</a:t>
            </a:r>
          </a:p>
          <a:p>
            <a:r>
              <a:rPr lang="en-US" dirty="0">
                <a:latin typeface="Calibri" panose="020F0502020204030204" pitchFamily="34" charset="0"/>
                <a:ea typeface="Calibri" panose="020F0502020204030204" pitchFamily="34" charset="0"/>
                <a:cs typeface="Calibri" panose="020F0502020204030204" pitchFamily="34" charset="0"/>
              </a:rPr>
              <a:t>Hearing protection selection and fitting</a:t>
            </a:r>
          </a:p>
          <a:p>
            <a:pPr>
              <a:lnSpc>
                <a:spcPct val="90000"/>
              </a:lnSpc>
            </a:pPr>
            <a:r>
              <a:rPr lang="en-US" dirty="0">
                <a:latin typeface="Calibri" panose="020F0502020204030204" pitchFamily="34" charset="0"/>
                <a:ea typeface="Calibri" panose="020F0502020204030204" pitchFamily="34" charset="0"/>
                <a:cs typeface="Calibri" panose="020F0502020204030204" pitchFamily="34" charset="0"/>
              </a:rPr>
              <a:t>Ensure your hearing protection works</a:t>
            </a:r>
          </a:p>
        </p:txBody>
      </p:sp>
    </p:spTree>
    <p:extLst>
      <p:ext uri="{BB962C8B-B14F-4D97-AF65-F5344CB8AC3E}">
        <p14:creationId xmlns:p14="http://schemas.microsoft.com/office/powerpoint/2010/main" val="696108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F876606-623F-DE50-40C7-3A8399630553}"/>
              </a:ext>
            </a:extLst>
          </p:cNvPr>
          <p:cNvSpPr>
            <a:spLocks noGrp="1" noChangeArrowheads="1"/>
          </p:cNvSpPr>
          <p:nvPr>
            <p:ph type="title"/>
          </p:nvPr>
        </p:nvSpPr>
        <p:spPr>
          <a:xfrm>
            <a:off x="838200" y="365125"/>
            <a:ext cx="10515600" cy="1325563"/>
          </a:xfrm>
        </p:spPr>
        <p:txBody>
          <a:bodyPr>
            <a:normAutofit/>
          </a:bodyPr>
          <a:lstStyle/>
          <a:p>
            <a:r>
              <a:rPr lang="en-US" sz="4000" u="sng" dirty="0">
                <a:latin typeface="Calibri"/>
                <a:ea typeface="Calibri"/>
                <a:cs typeface="Calibri"/>
              </a:rPr>
              <a:t>Negative Impacts of Noise on Hearing</a:t>
            </a:r>
          </a:p>
        </p:txBody>
      </p:sp>
      <p:sp>
        <p:nvSpPr>
          <p:cNvPr id="5124" name="Rectangle 4"/>
          <p:cNvSpPr>
            <a:spLocks noGrp="1" noChangeArrowheads="1"/>
          </p:cNvSpPr>
          <p:nvPr>
            <p:ph type="body" idx="1"/>
          </p:nvPr>
        </p:nvSpPr>
        <p:spPr>
          <a:xfrm>
            <a:off x="838202" y="1524000"/>
            <a:ext cx="8282772" cy="5103446"/>
          </a:xfrm>
        </p:spPr>
        <p:txBody>
          <a:bodyPr>
            <a:normAutofit/>
          </a:bodyPr>
          <a:lstStyle/>
          <a:p>
            <a:r>
              <a:rPr lang="en-US" dirty="0">
                <a:solidFill>
                  <a:srgbClr val="292929"/>
                </a:solidFill>
                <a:latin typeface="Calibri" panose="020F0502020204030204" pitchFamily="34" charset="0"/>
                <a:ea typeface="Calibri" panose="020F0502020204030204" pitchFamily="34" charset="0"/>
                <a:cs typeface="Calibri" panose="020F0502020204030204" pitchFamily="34" charset="0"/>
              </a:rPr>
              <a:t>Noise can be distracting</a:t>
            </a:r>
          </a:p>
          <a:p>
            <a:r>
              <a:rPr lang="en-US" dirty="0">
                <a:solidFill>
                  <a:srgbClr val="292929"/>
                </a:solidFill>
                <a:latin typeface="Calibri" panose="020F0502020204030204" pitchFamily="34" charset="0"/>
                <a:ea typeface="Calibri" panose="020F0502020204030204" pitchFamily="34" charset="0"/>
                <a:cs typeface="Calibri" panose="020F0502020204030204" pitchFamily="34" charset="0"/>
              </a:rPr>
              <a:t>You may not hear warnings in the workplace</a:t>
            </a:r>
          </a:p>
          <a:p>
            <a:r>
              <a:rPr lang="en-US" dirty="0">
                <a:solidFill>
                  <a:srgbClr val="292929"/>
                </a:solidFill>
                <a:latin typeface="Calibri" panose="020F0502020204030204" pitchFamily="34" charset="0"/>
                <a:ea typeface="Calibri" panose="020F0502020204030204" pitchFamily="34" charset="0"/>
                <a:cs typeface="Calibri" panose="020F0502020204030204" pitchFamily="34" charset="0"/>
              </a:rPr>
              <a:t>Hearing loss increases your risk of falling</a:t>
            </a:r>
          </a:p>
          <a:p>
            <a:r>
              <a:rPr lang="en-US" dirty="0">
                <a:solidFill>
                  <a:srgbClr val="292929"/>
                </a:solidFill>
                <a:latin typeface="Calibri" panose="020F0502020204030204" pitchFamily="34" charset="0"/>
                <a:ea typeface="Calibri" panose="020F0502020204030204" pitchFamily="34" charset="0"/>
                <a:cs typeface="Calibri" panose="020F0502020204030204" pitchFamily="34" charset="0"/>
              </a:rPr>
              <a:t>Years of noisy job sites can lead to various degrees of              hearing loss  </a:t>
            </a:r>
          </a:p>
          <a:p>
            <a:r>
              <a:rPr lang="en-US" dirty="0">
                <a:solidFill>
                  <a:srgbClr val="292929"/>
                </a:solidFill>
                <a:latin typeface="Calibri" panose="020F0502020204030204" pitchFamily="34" charset="0"/>
                <a:ea typeface="Calibri" panose="020F0502020204030204" pitchFamily="34" charset="0"/>
                <a:cs typeface="Calibri" panose="020F0502020204030204" pitchFamily="34" charset="0"/>
              </a:rPr>
              <a:t>Noise can cause “tinnitus”, ringing in the ears, which can interfere with your sleep and peace of mind</a:t>
            </a:r>
          </a:p>
          <a:p>
            <a:r>
              <a:rPr lang="en-US" dirty="0">
                <a:solidFill>
                  <a:srgbClr val="292929"/>
                </a:solidFill>
                <a:latin typeface="Calibri" panose="020F0502020204030204" pitchFamily="34" charset="0"/>
                <a:ea typeface="Calibri" panose="020F0502020204030204" pitchFamily="34" charset="0"/>
                <a:cs typeface="Calibri" panose="020F0502020204030204" pitchFamily="34" charset="0"/>
              </a:rPr>
              <a:t>Noise can cause high blood pressure and stress</a:t>
            </a:r>
          </a:p>
        </p:txBody>
      </p:sp>
      <p:pic>
        <p:nvPicPr>
          <p:cNvPr id="3" name="Picture 2" descr="A picture of a healthy cochlea with cilia.">
            <a:extLst>
              <a:ext uri="{FF2B5EF4-FFF2-40B4-BE49-F238E27FC236}">
                <a16:creationId xmlns:a16="http://schemas.microsoft.com/office/drawing/2014/main" id="{D798543B-7E60-A513-96B2-ECF5F7A02FFD}"/>
              </a:ext>
            </a:extLst>
          </p:cNvPr>
          <p:cNvPicPr>
            <a:picLocks noChangeAspect="1"/>
          </p:cNvPicPr>
          <p:nvPr/>
        </p:nvPicPr>
        <p:blipFill>
          <a:blip r:embed="rId3"/>
          <a:stretch>
            <a:fillRect/>
          </a:stretch>
        </p:blipFill>
        <p:spPr>
          <a:xfrm>
            <a:off x="8933921" y="1255919"/>
            <a:ext cx="2493108" cy="1687750"/>
          </a:xfrm>
          <a:prstGeom prst="rect">
            <a:avLst/>
          </a:prstGeom>
        </p:spPr>
      </p:pic>
      <p:sp>
        <p:nvSpPr>
          <p:cNvPr id="10" name="Oval 9">
            <a:extLst>
              <a:ext uri="{FF2B5EF4-FFF2-40B4-BE49-F238E27FC236}">
                <a16:creationId xmlns:a16="http://schemas.microsoft.com/office/drawing/2014/main" id="{810BDA87-1B54-8C92-8906-9ACDB7A3FE26}"/>
              </a:ext>
              <a:ext uri="{C183D7F6-B498-43B3-948B-1728B52AA6E4}">
                <adec:decorative xmlns:adec="http://schemas.microsoft.com/office/drawing/2017/decorative" val="1"/>
              </a:ext>
            </a:extLst>
          </p:cNvPr>
          <p:cNvSpPr/>
          <p:nvPr/>
        </p:nvSpPr>
        <p:spPr>
          <a:xfrm>
            <a:off x="8926700" y="2000382"/>
            <a:ext cx="2493108" cy="9446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8EA3F7-0682-09E8-8493-0F4BF58368D1}"/>
              </a:ext>
            </a:extLst>
          </p:cNvPr>
          <p:cNvSpPr txBox="1"/>
          <p:nvPr/>
        </p:nvSpPr>
        <p:spPr>
          <a:xfrm>
            <a:off x="9794543" y="2937169"/>
            <a:ext cx="958917" cy="369332"/>
          </a:xfrm>
          <a:prstGeom prst="rect">
            <a:avLst/>
          </a:prstGeom>
          <a:noFill/>
        </p:spPr>
        <p:txBody>
          <a:bodyPr wrap="none" rtlCol="0">
            <a:spAutoFit/>
          </a:bodyPr>
          <a:lstStyle/>
          <a:p>
            <a:r>
              <a:rPr lang="en-US" dirty="0"/>
              <a:t>Healthy</a:t>
            </a:r>
          </a:p>
        </p:txBody>
      </p:sp>
      <p:pic>
        <p:nvPicPr>
          <p:cNvPr id="5" name="Picture 4" descr="A picture of damaged cochlea with missing cilia. ">
            <a:extLst>
              <a:ext uri="{FF2B5EF4-FFF2-40B4-BE49-F238E27FC236}">
                <a16:creationId xmlns:a16="http://schemas.microsoft.com/office/drawing/2014/main" id="{8A9B6B50-B97B-9283-B980-FFC49D704210}"/>
              </a:ext>
            </a:extLst>
          </p:cNvPr>
          <p:cNvPicPr>
            <a:picLocks noChangeAspect="1"/>
          </p:cNvPicPr>
          <p:nvPr/>
        </p:nvPicPr>
        <p:blipFill>
          <a:blip r:embed="rId4"/>
          <a:stretch>
            <a:fillRect/>
          </a:stretch>
        </p:blipFill>
        <p:spPr>
          <a:xfrm>
            <a:off x="8933921" y="3331053"/>
            <a:ext cx="2493108" cy="1716683"/>
          </a:xfrm>
          <a:prstGeom prst="rect">
            <a:avLst/>
          </a:prstGeom>
        </p:spPr>
      </p:pic>
      <p:sp>
        <p:nvSpPr>
          <p:cNvPr id="9" name="Oval 8">
            <a:extLst>
              <a:ext uri="{FF2B5EF4-FFF2-40B4-BE49-F238E27FC236}">
                <a16:creationId xmlns:a16="http://schemas.microsoft.com/office/drawing/2014/main" id="{37645E1D-6FD7-F866-A90D-6120B5675285}"/>
              </a:ext>
              <a:ext uri="{C183D7F6-B498-43B3-948B-1728B52AA6E4}">
                <adec:decorative xmlns:adec="http://schemas.microsoft.com/office/drawing/2017/decorative" val="1"/>
              </a:ext>
            </a:extLst>
          </p:cNvPr>
          <p:cNvSpPr/>
          <p:nvPr/>
        </p:nvSpPr>
        <p:spPr>
          <a:xfrm>
            <a:off x="8936386" y="4069024"/>
            <a:ext cx="2493108" cy="9446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3F0BE2-2B4F-8944-E52F-279C2FA98697}"/>
              </a:ext>
            </a:extLst>
          </p:cNvPr>
          <p:cNvSpPr txBox="1"/>
          <p:nvPr/>
        </p:nvSpPr>
        <p:spPr>
          <a:xfrm>
            <a:off x="9699324" y="5046235"/>
            <a:ext cx="1149354" cy="369332"/>
          </a:xfrm>
          <a:prstGeom prst="rect">
            <a:avLst/>
          </a:prstGeom>
          <a:noFill/>
        </p:spPr>
        <p:txBody>
          <a:bodyPr wrap="none" rtlCol="0">
            <a:spAutoFit/>
          </a:bodyPr>
          <a:lstStyle/>
          <a:p>
            <a:r>
              <a:rPr lang="en-US"/>
              <a:t>Damaged</a:t>
            </a:r>
          </a:p>
        </p:txBody>
      </p:sp>
      <p:sp>
        <p:nvSpPr>
          <p:cNvPr id="8" name="TextBox 7">
            <a:extLst>
              <a:ext uri="{FF2B5EF4-FFF2-40B4-BE49-F238E27FC236}">
                <a16:creationId xmlns:a16="http://schemas.microsoft.com/office/drawing/2014/main" id="{8C68FD6C-3BD4-E023-B9B4-DFF35EF6FF5E}"/>
              </a:ext>
            </a:extLst>
          </p:cNvPr>
          <p:cNvSpPr txBox="1"/>
          <p:nvPr/>
        </p:nvSpPr>
        <p:spPr>
          <a:xfrm>
            <a:off x="8926701" y="5368790"/>
            <a:ext cx="2493107" cy="923330"/>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Cilia (hairs) in the cochlea after prolonged exposure to loud noise</a:t>
            </a:r>
          </a:p>
        </p:txBody>
      </p:sp>
    </p:spTree>
    <p:extLst>
      <p:ext uri="{BB962C8B-B14F-4D97-AF65-F5344CB8AC3E}">
        <p14:creationId xmlns:p14="http://schemas.microsoft.com/office/powerpoint/2010/main" val="1821666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838200" y="1512713"/>
            <a:ext cx="5517778" cy="5128653"/>
          </a:xfrm>
        </p:spPr>
        <p:txBody>
          <a:bodyPr>
            <a:normAutofit/>
          </a:bodyPr>
          <a:lstStyle/>
          <a:p>
            <a:pPr>
              <a:buClr>
                <a:schemeClr val="tx1"/>
              </a:buClr>
            </a:pPr>
            <a:r>
              <a:rPr lang="en-US" altLang="en-US" dirty="0">
                <a:latin typeface="Calibri" panose="020F0502020204030204" pitchFamily="34" charset="0"/>
                <a:ea typeface="Calibri" panose="020F0502020204030204" pitchFamily="34" charset="0"/>
                <a:cs typeface="Calibri" panose="020F0502020204030204" pitchFamily="34" charset="0"/>
              </a:rPr>
              <a:t>If you must raise your voice to be heard by someone an arm’s length away, the environment is too loud, and your hearing could be at risk</a:t>
            </a:r>
          </a:p>
          <a:p>
            <a:pPr>
              <a:buClr>
                <a:schemeClr val="tx1"/>
              </a:buClr>
            </a:pPr>
            <a:r>
              <a:rPr lang="en-US" altLang="en-US" dirty="0">
                <a:latin typeface="Calibri" panose="020F0502020204030204" pitchFamily="34" charset="0"/>
                <a:ea typeface="Calibri" panose="020F0502020204030204" pitchFamily="34" charset="0"/>
                <a:cs typeface="Calibri" panose="020F0502020204030204" pitchFamily="34" charset="0"/>
              </a:rPr>
              <a:t>Ringing of the ears or trouble hearing, could be a sign the noise might be too loud</a:t>
            </a:r>
          </a:p>
          <a:p>
            <a:pPr>
              <a:spcBef>
                <a:spcPct val="40000"/>
              </a:spcBef>
              <a:buClr>
                <a:schemeClr val="tx1"/>
              </a:buClr>
            </a:pPr>
            <a:r>
              <a:rPr lang="en-US" altLang="en-US" dirty="0">
                <a:latin typeface="Calibri" panose="020F0502020204030204" pitchFamily="34" charset="0"/>
                <a:ea typeface="Calibri" panose="020F0502020204030204" pitchFamily="34" charset="0"/>
                <a:cs typeface="Calibri" panose="020F0502020204030204" pitchFamily="34" charset="0"/>
              </a:rPr>
              <a:t>The area has machinery, heavy equipment, or loud processes</a:t>
            </a:r>
          </a:p>
          <a:p>
            <a:pPr>
              <a:spcBef>
                <a:spcPct val="40000"/>
              </a:spcBef>
              <a:buClr>
                <a:schemeClr val="tx1"/>
              </a:buClr>
            </a:pPr>
            <a:r>
              <a:rPr lang="en-US" altLang="en-US" dirty="0">
                <a:latin typeface="Calibri" panose="020F0502020204030204" pitchFamily="34" charset="0"/>
                <a:ea typeface="Calibri" panose="020F0502020204030204" pitchFamily="34" charset="0"/>
                <a:cs typeface="Calibri" panose="020F0502020204030204" pitchFamily="34" charset="0"/>
              </a:rPr>
              <a:t>The noise sounds muffled or distorted</a:t>
            </a:r>
          </a:p>
        </p:txBody>
      </p:sp>
      <p:sp>
        <p:nvSpPr>
          <p:cNvPr id="4" name="Rectangle 2">
            <a:extLst>
              <a:ext uri="{FF2B5EF4-FFF2-40B4-BE49-F238E27FC236}">
                <a16:creationId xmlns:a16="http://schemas.microsoft.com/office/drawing/2014/main" id="{FE1F96B9-09A9-7572-B032-7360D91E51DB}"/>
              </a:ext>
            </a:extLst>
          </p:cNvPr>
          <p:cNvSpPr>
            <a:spLocks noGrp="1" noChangeArrowheads="1"/>
          </p:cNvSpPr>
          <p:nvPr>
            <p:ph type="title"/>
          </p:nvPr>
        </p:nvSpPr>
        <p:spPr>
          <a:xfrm>
            <a:off x="838200" y="365125"/>
            <a:ext cx="10515600" cy="1325563"/>
          </a:xfrm>
        </p:spPr>
        <p:txBody>
          <a:bodyPr>
            <a:normAutofit/>
          </a:bodyPr>
          <a:lstStyle/>
          <a:p>
            <a:r>
              <a:rPr lang="en-US" sz="4000" u="sng" dirty="0">
                <a:latin typeface="Calibri"/>
                <a:ea typeface="Calibri"/>
                <a:cs typeface="Calibri"/>
              </a:rPr>
              <a:t>Recognition of Loud Environments</a:t>
            </a:r>
          </a:p>
        </p:txBody>
      </p:sp>
      <p:pic>
        <p:nvPicPr>
          <p:cNvPr id="2" name="Picture 1" descr="A meme containing a picture of a football player standing close and yelling into the ear of his coach.">
            <a:extLst>
              <a:ext uri="{FF2B5EF4-FFF2-40B4-BE49-F238E27FC236}">
                <a16:creationId xmlns:a16="http://schemas.microsoft.com/office/drawing/2014/main" id="{000EDD0B-C5FE-EE20-443B-6F3D69BE74F6}"/>
              </a:ext>
            </a:extLst>
          </p:cNvPr>
          <p:cNvPicPr>
            <a:picLocks noChangeAspect="1"/>
          </p:cNvPicPr>
          <p:nvPr/>
        </p:nvPicPr>
        <p:blipFill>
          <a:blip r:embed="rId3"/>
          <a:stretch>
            <a:fillRect/>
          </a:stretch>
        </p:blipFill>
        <p:spPr>
          <a:xfrm>
            <a:off x="6355978" y="1512712"/>
            <a:ext cx="5053453" cy="5128653"/>
          </a:xfrm>
          <a:prstGeom prst="rect">
            <a:avLst/>
          </a:prstGeom>
        </p:spPr>
      </p:pic>
    </p:spTree>
    <p:extLst>
      <p:ext uri="{BB962C8B-B14F-4D97-AF65-F5344CB8AC3E}">
        <p14:creationId xmlns:p14="http://schemas.microsoft.com/office/powerpoint/2010/main" val="3305977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latin typeface="Calibri"/>
                <a:ea typeface="Calibri"/>
                <a:cs typeface="Calibri"/>
              </a:rPr>
              <a:t> Recognition of Loud Environments </a:t>
            </a:r>
          </a:p>
        </p:txBody>
      </p:sp>
      <p:sp>
        <p:nvSpPr>
          <p:cNvPr id="3" name="Content Placeholder 2"/>
          <p:cNvSpPr>
            <a:spLocks noGrp="1"/>
          </p:cNvSpPr>
          <p:nvPr>
            <p:ph idx="1"/>
          </p:nvPr>
        </p:nvSpPr>
        <p:spPr>
          <a:xfrm>
            <a:off x="838200" y="1393788"/>
            <a:ext cx="7370619" cy="4890172"/>
          </a:xfrm>
        </p:spPr>
        <p:txBody>
          <a:bodyPr>
            <a:normAutofit/>
          </a:bodyPr>
          <a:lstStyle/>
          <a:p>
            <a:pPr marL="109537" indent="0">
              <a:buNone/>
            </a:pPr>
            <a:r>
              <a:rPr lang="en-US" dirty="0">
                <a:latin typeface="Calibri" panose="020F0502020204030204" pitchFamily="34" charset="0"/>
                <a:ea typeface="Calibri" panose="020F0502020204030204" pitchFamily="34" charset="0"/>
                <a:cs typeface="Calibri" panose="020F0502020204030204" pitchFamily="34" charset="0"/>
              </a:rPr>
              <a:t>New NIOSH Sound Level Meter App</a:t>
            </a:r>
          </a:p>
          <a:p>
            <a:pPr marL="566737" indent="-457200"/>
            <a:r>
              <a:rPr lang="en-US" dirty="0">
                <a:latin typeface="Calibri" panose="020F0502020204030204" pitchFamily="34" charset="0"/>
                <a:ea typeface="Calibri" panose="020F0502020204030204" pitchFamily="34" charset="0"/>
                <a:cs typeface="Calibri" panose="020F0502020204030204" pitchFamily="34" charset="0"/>
              </a:rPr>
              <a:t>Screening tool for potentially loud environments, which can assist in determining if noise sampling </a:t>
            </a:r>
            <a:r>
              <a:rPr lang="en-US">
                <a:latin typeface="Calibri" panose="020F0502020204030204" pitchFamily="34" charset="0"/>
                <a:ea typeface="Calibri" panose="020F0502020204030204" pitchFamily="34" charset="0"/>
                <a:cs typeface="Calibri" panose="020F0502020204030204" pitchFamily="34" charset="0"/>
              </a:rPr>
              <a:t>is needed</a:t>
            </a:r>
            <a:endParaRPr lang="en-US" dirty="0">
              <a:latin typeface="Calibri" panose="020F0502020204030204" pitchFamily="34" charset="0"/>
              <a:ea typeface="Calibri" panose="020F0502020204030204" pitchFamily="34" charset="0"/>
              <a:cs typeface="Calibri" panose="020F0502020204030204" pitchFamily="34" charset="0"/>
            </a:endParaRPr>
          </a:p>
          <a:p>
            <a:pPr marL="566737" indent="-457200"/>
            <a:r>
              <a:rPr lang="en-US" dirty="0">
                <a:latin typeface="Calibri" panose="020F0502020204030204" pitchFamily="34" charset="0"/>
                <a:ea typeface="Calibri" panose="020F0502020204030204" pitchFamily="34" charset="0"/>
                <a:cs typeface="Calibri" panose="020F0502020204030204" pitchFamily="34" charset="0"/>
              </a:rPr>
              <a:t>Provides a readout of the sound level using the built-in microphone and reports the instantaneous sound level</a:t>
            </a:r>
          </a:p>
          <a:p>
            <a:pPr marL="566737" indent="-457200"/>
            <a:r>
              <a:rPr lang="en-US" dirty="0">
                <a:latin typeface="Calibri" panose="020F0502020204030204" pitchFamily="34" charset="0"/>
                <a:ea typeface="Calibri" panose="020F0502020204030204" pitchFamily="34" charset="0"/>
                <a:cs typeface="Calibri" panose="020F0502020204030204" pitchFamily="34" charset="0"/>
              </a:rPr>
              <a:t>The app also contains basic information on noise and hearing loss prevention</a:t>
            </a:r>
          </a:p>
          <a:p>
            <a:pPr marL="109537"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picture of the NIOSH app logo.">
            <a:extLst>
              <a:ext uri="{FF2B5EF4-FFF2-40B4-BE49-F238E27FC236}">
                <a16:creationId xmlns:a16="http://schemas.microsoft.com/office/drawing/2014/main" id="{FF5F5D38-CB96-F68B-643E-2DE6D179D361}"/>
              </a:ext>
            </a:extLst>
          </p:cNvPr>
          <p:cNvPicPr>
            <a:picLocks noChangeAspect="1"/>
          </p:cNvPicPr>
          <p:nvPr/>
        </p:nvPicPr>
        <p:blipFill>
          <a:blip r:embed="rId3"/>
          <a:stretch>
            <a:fillRect/>
          </a:stretch>
        </p:blipFill>
        <p:spPr>
          <a:xfrm>
            <a:off x="8208618" y="4194463"/>
            <a:ext cx="2556966" cy="2394163"/>
          </a:xfrm>
          <a:prstGeom prst="rect">
            <a:avLst/>
          </a:prstGeom>
        </p:spPr>
      </p:pic>
      <p:pic>
        <p:nvPicPr>
          <p:cNvPr id="10" name="Picture 9" descr="A picture of the NIOSH app on  cell phone.">
            <a:extLst>
              <a:ext uri="{FF2B5EF4-FFF2-40B4-BE49-F238E27FC236}">
                <a16:creationId xmlns:a16="http://schemas.microsoft.com/office/drawing/2014/main" id="{32755214-2308-AD38-A5B3-10D9C01FD9F6}"/>
              </a:ext>
            </a:extLst>
          </p:cNvPr>
          <p:cNvPicPr>
            <a:picLocks noChangeAspect="1"/>
          </p:cNvPicPr>
          <p:nvPr/>
        </p:nvPicPr>
        <p:blipFill>
          <a:blip r:embed="rId4"/>
          <a:stretch>
            <a:fillRect/>
          </a:stretch>
        </p:blipFill>
        <p:spPr>
          <a:xfrm>
            <a:off x="8293653" y="1393788"/>
            <a:ext cx="2386896" cy="2597726"/>
          </a:xfrm>
          <a:prstGeom prst="rect">
            <a:avLst/>
          </a:prstGeom>
        </p:spPr>
      </p:pic>
    </p:spTree>
    <p:extLst>
      <p:ext uri="{BB962C8B-B14F-4D97-AF65-F5344CB8AC3E}">
        <p14:creationId xmlns:p14="http://schemas.microsoft.com/office/powerpoint/2010/main" val="153503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85715"/>
            <a:ext cx="10515600" cy="1325563"/>
          </a:xfrm>
        </p:spPr>
        <p:txBody>
          <a:bodyPr>
            <a:normAutofit/>
          </a:bodyPr>
          <a:lstStyle/>
          <a:p>
            <a:r>
              <a:rPr lang="en-US" sz="4000" u="sng" dirty="0">
                <a:latin typeface="Calibri"/>
                <a:ea typeface="Calibri"/>
                <a:cs typeface="Calibri"/>
              </a:rPr>
              <a:t>Noise Reduction Techniques</a:t>
            </a:r>
          </a:p>
        </p:txBody>
      </p:sp>
      <p:sp>
        <p:nvSpPr>
          <p:cNvPr id="2" name="TextBox 1"/>
          <p:cNvSpPr txBox="1"/>
          <p:nvPr/>
        </p:nvSpPr>
        <p:spPr>
          <a:xfrm>
            <a:off x="838200" y="1349062"/>
            <a:ext cx="10361247" cy="3539430"/>
          </a:xfrm>
          <a:prstGeom prst="rect">
            <a:avLst/>
          </a:prstGeom>
          <a:noFill/>
        </p:spPr>
        <p:txBody>
          <a:bodyPr wrap="square" rtlCol="0">
            <a:spAutoFit/>
          </a:bodyPr>
          <a:lstStyle/>
          <a:p>
            <a:pPr marL="457200" indent="-457200">
              <a:buFont typeface="Arial"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Choose quieter machinery where possible</a:t>
            </a:r>
          </a:p>
          <a:p>
            <a:pPr marL="457200" indent="-457200">
              <a:buFont typeface="Arial"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Arrange workstations and processes to minimize noise exposure</a:t>
            </a:r>
          </a:p>
          <a:p>
            <a:pPr marL="457200" indent="-457200">
              <a:buFont typeface="Arial"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Regularly maintain and lubricate machinery</a:t>
            </a:r>
          </a:p>
          <a:p>
            <a:pPr marL="457200" indent="-457200">
              <a:buFont typeface="Arial"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Install barriers or baffles to deflect noise from sensitive areas</a:t>
            </a:r>
          </a:p>
          <a:p>
            <a:pPr marL="457200" indent="-457200">
              <a:buFont typeface="Arial"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Modify machinery with mufflers or sound enclosures</a:t>
            </a:r>
          </a:p>
          <a:p>
            <a:pPr marL="457200" indent="-457200">
              <a:buFont typeface="Arial"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Use acoustic panels, foam, or insulation to soundproof walls, ceilings, and floors</a:t>
            </a:r>
          </a:p>
          <a:p>
            <a:pPr marL="457200" indent="-457200">
              <a:buFont typeface="Arial"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6066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latin typeface="Calibri"/>
                <a:ea typeface="Calibri"/>
                <a:cs typeface="Calibri"/>
              </a:rPr>
              <a:t>Hearing Protection Selection and Fitting</a:t>
            </a:r>
          </a:p>
        </p:txBody>
      </p:sp>
      <p:sp>
        <p:nvSpPr>
          <p:cNvPr id="3" name="Content Placeholder 2"/>
          <p:cNvSpPr>
            <a:spLocks noGrp="1"/>
          </p:cNvSpPr>
          <p:nvPr>
            <p:ph idx="1"/>
          </p:nvPr>
        </p:nvSpPr>
        <p:spPr>
          <a:xfrm>
            <a:off x="838200" y="1447799"/>
            <a:ext cx="10515600" cy="4867031"/>
          </a:xfrm>
        </p:spPr>
        <p:txBody>
          <a:bodyPr vert="horz" lIns="91440" tIns="45720" rIns="91440" bIns="45720" rtlCol="0" anchor="t">
            <a:noAutofit/>
          </a:bodyPr>
          <a:lstStyle/>
          <a:p>
            <a:pPr marL="514350" indent="-514350">
              <a:buAutoNum type="arabicPeriod"/>
            </a:pPr>
            <a:r>
              <a:rPr lang="en-US" sz="2600" dirty="0">
                <a:latin typeface="Calibri" panose="020F0502020204030204" pitchFamily="34" charset="0"/>
                <a:ea typeface="Calibri" panose="020F0502020204030204" pitchFamily="34" charset="0"/>
                <a:cs typeface="Calibri" panose="020F0502020204030204" pitchFamily="34" charset="0"/>
              </a:rPr>
              <a:t>Assess noise levels and discomfort</a:t>
            </a:r>
          </a:p>
          <a:p>
            <a:pPr marL="514350" indent="-514350">
              <a:buAutoNum type="arabicPeriod"/>
            </a:pPr>
            <a:r>
              <a:rPr lang="en-US" sz="2600" dirty="0">
                <a:latin typeface="Calibri" panose="020F0502020204030204" pitchFamily="34" charset="0"/>
                <a:ea typeface="Calibri" panose="020F0502020204030204" pitchFamily="34" charset="0"/>
                <a:cs typeface="Calibri" panose="020F0502020204030204" pitchFamily="34" charset="0"/>
              </a:rPr>
              <a:t>Choose hearing protection: earplugs or over-ear, based on noise, comfort, and environment</a:t>
            </a:r>
          </a:p>
          <a:p>
            <a:pPr marL="514350" indent="-514350">
              <a:buAutoNum type="arabicPeriod"/>
            </a:pPr>
            <a:r>
              <a:rPr lang="en-US" sz="2600" dirty="0">
                <a:latin typeface="Calibri" panose="020F0502020204030204" pitchFamily="34" charset="0"/>
                <a:ea typeface="Calibri" panose="020F0502020204030204" pitchFamily="34" charset="0"/>
                <a:cs typeface="Calibri" panose="020F0502020204030204" pitchFamily="34" charset="0"/>
              </a:rPr>
              <a:t>Ensure a proper fit for comfort</a:t>
            </a:r>
          </a:p>
          <a:p>
            <a:pPr marL="514350" indent="-514350">
              <a:buAutoNum type="arabicPeriod"/>
            </a:pPr>
            <a:r>
              <a:rPr lang="en-US" sz="2600" dirty="0">
                <a:latin typeface="Calibri" panose="020F0502020204030204" pitchFamily="34" charset="0"/>
                <a:ea typeface="Calibri" panose="020F0502020204030204" pitchFamily="34" charset="0"/>
                <a:cs typeface="Calibri" panose="020F0502020204030204" pitchFamily="34" charset="0"/>
              </a:rPr>
              <a:t>Inspect and replace as needed</a:t>
            </a:r>
          </a:p>
          <a:p>
            <a:pPr marL="514350" indent="-514350">
              <a:buAutoNum type="arabicPeriod"/>
            </a:pPr>
            <a:r>
              <a:rPr lang="en-US" sz="2600" dirty="0">
                <a:latin typeface="Calibri" panose="020F0502020204030204" pitchFamily="34" charset="0"/>
                <a:ea typeface="Calibri" panose="020F0502020204030204" pitchFamily="34" charset="0"/>
                <a:cs typeface="Calibri" panose="020F0502020204030204" pitchFamily="34" charset="0"/>
              </a:rPr>
              <a:t>Check compatibility with other safety gear</a:t>
            </a:r>
          </a:p>
        </p:txBody>
      </p:sp>
    </p:spTree>
    <p:extLst>
      <p:ext uri="{BB962C8B-B14F-4D97-AF65-F5344CB8AC3E}">
        <p14:creationId xmlns:p14="http://schemas.microsoft.com/office/powerpoint/2010/main" val="346037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b0b0fab-7678-48d9-ba14-ab6057eb9e43" xsi:nil="true"/>
    <lcf76f155ced4ddcb4097134ff3c332f xmlns="5aec0eaa-b523-47ea-b298-40d10bfae06b">
      <Terms xmlns="http://schemas.microsoft.com/office/infopath/2007/PartnerControls"/>
    </lcf76f155ced4ddcb4097134ff3c332f>
    <PublishingExpirationDate xmlns="http://schemas.microsoft.com/sharepoint/v3" xsi:nil="true"/>
    <Name_x0020_of_x0020_Caller xmlns="5aec0eaa-b523-47ea-b298-40d10bfae06b"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7EA977E963B94AB035172B5DE68122" ma:contentTypeVersion="18" ma:contentTypeDescription="Create a new document." ma:contentTypeScope="" ma:versionID="866ed5298ef89709fabfa4c6cb05ca01">
  <xsd:schema xmlns:xsd="http://www.w3.org/2001/XMLSchema" xmlns:xs="http://www.w3.org/2001/XMLSchema" xmlns:p="http://schemas.microsoft.com/office/2006/metadata/properties" xmlns:ns1="http://schemas.microsoft.com/sharepoint/v3" xmlns:ns2="fb0b0fab-7678-48d9-ba14-ab6057eb9e43" xmlns:ns3="5aec0eaa-b523-47ea-b298-40d10bfae06b" targetNamespace="http://schemas.microsoft.com/office/2006/metadata/properties" ma:root="true" ma:fieldsID="ae9970cd68d3e259c2e99e5728902ef9" ns1:_="" ns2:_="" ns3:_="">
    <xsd:import namespace="http://schemas.microsoft.com/sharepoint/v3"/>
    <xsd:import namespace="fb0b0fab-7678-48d9-ba14-ab6057eb9e43"/>
    <xsd:import namespace="5aec0eaa-b523-47ea-b298-40d10bfae06b"/>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Name_x0020_of_x0020_Caller"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0b0fab-7678-48d9-ba14-ab6057eb9e4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09378375-1424-480b-a500-a3572ce1092f}" ma:internalName="TaxCatchAll" ma:showField="CatchAllData" ma:web="fb0b0fab-7678-48d9-ba14-ab6057eb9e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ec0eaa-b523-47ea-b298-40d10bfae06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Name_x0020_of_x0020_Caller" ma:index="14" nillable="true" ma:displayName="Name of Caller" ma:description="Name of person who called the office" ma:internalName="Name_x0020_of_x0020_Caller">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3EE629-FB43-421F-8DFF-95E53C85EE04}">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5aec0eaa-b523-47ea-b298-40d10bfae06b"/>
    <ds:schemaRef ds:uri="http://schemas.microsoft.com/office/infopath/2007/PartnerControls"/>
    <ds:schemaRef ds:uri="fb0b0fab-7678-48d9-ba14-ab6057eb9e43"/>
    <ds:schemaRef ds:uri="http://www.w3.org/XML/1998/namespace"/>
    <ds:schemaRef ds:uri="http://purl.org/dc/dcmitype/"/>
  </ds:schemaRefs>
</ds:datastoreItem>
</file>

<file path=customXml/itemProps2.xml><?xml version="1.0" encoding="utf-8"?>
<ds:datastoreItem xmlns:ds="http://schemas.openxmlformats.org/officeDocument/2006/customXml" ds:itemID="{D16AFFD4-8F2D-4344-89AC-E3FAAFC39F64}">
  <ds:schemaRefs>
    <ds:schemaRef ds:uri="http://schemas.microsoft.com/sharepoint/v3/contenttype/forms"/>
  </ds:schemaRefs>
</ds:datastoreItem>
</file>

<file path=customXml/itemProps3.xml><?xml version="1.0" encoding="utf-8"?>
<ds:datastoreItem xmlns:ds="http://schemas.openxmlformats.org/officeDocument/2006/customXml" ds:itemID="{634B8646-9700-4B54-AE33-E0F5B208875D}">
  <ds:schemaRefs>
    <ds:schemaRef ds:uri="5aec0eaa-b523-47ea-b298-40d10bfae06b"/>
    <ds:schemaRef ds:uri="fb0b0fab-7678-48d9-ba14-ab6057eb9e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421</TotalTime>
  <Words>1916</Words>
  <Application>Microsoft Office PowerPoint</Application>
  <PresentationFormat>Widescreen</PresentationFormat>
  <Paragraphs>173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Times</vt:lpstr>
      <vt:lpstr>Office Theme</vt:lpstr>
      <vt:lpstr>#ListenUp Hearing Protection in Construction</vt:lpstr>
      <vt:lpstr>Make It Your Own!</vt:lpstr>
      <vt:lpstr>Is Hearing Loss Preventable?</vt:lpstr>
      <vt:lpstr>Top 5 “Must Know” About Noise Hazards</vt:lpstr>
      <vt:lpstr>Negative Impacts of Noise on Hearing</vt:lpstr>
      <vt:lpstr>Recognition of Loud Environments</vt:lpstr>
      <vt:lpstr> Recognition of Loud Environments </vt:lpstr>
      <vt:lpstr>Noise Reduction Techniques</vt:lpstr>
      <vt:lpstr>Hearing Protection Selection and Fitting</vt:lpstr>
      <vt:lpstr>Ensure Your Hearing Protection Works</vt:lpstr>
      <vt:lpstr> Ensure Your Hearing Protection Works</vt:lpstr>
      <vt:lpstr>What You Can Do…Prevention Through Design  Some noise is always present at construction sites, so we recommend taking these steps to protect your hearing:  1. Arrange noisy equipment and processes away from employee occupied work areas 2. Take breaks or rotate off loud tasks </vt:lpstr>
      <vt:lpstr>Additional Resources</vt:lpstr>
      <vt:lpstr>Speak-up!</vt:lpstr>
      <vt:lpstr>Tinnitus Management Apps</vt:lpstr>
      <vt:lpstr>Hearing Loss Can Impact Mental Health</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 Up! Hearing Protection in Construction</dc:title>
  <dc:creator>Gaines, Terra B - OSHA</dc:creator>
  <cp:lastModifiedBy>Burt, Laura A - OSHA</cp:lastModifiedBy>
  <cp:revision>16</cp:revision>
  <dcterms:created xsi:type="dcterms:W3CDTF">2024-08-08T12:32:41Z</dcterms:created>
  <dcterms:modified xsi:type="dcterms:W3CDTF">2024-09-24T14:39:02Z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0x010100847EA977E963B94AB035172B5DE68122</vt:lpwstr>
  </property>
  <property fmtid="{D5CDD505-2E9C-101B-9397-08002B2CF9AE}" pid="3" name="MediaServiceImageTags">
    <vt:lpwstr/>
  </property>
</Properties>
</file>