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90" r:id="rId3"/>
    <p:sldId id="262" r:id="rId4"/>
    <p:sldId id="263" r:id="rId5"/>
    <p:sldId id="265" r:id="rId6"/>
    <p:sldId id="274" r:id="rId7"/>
    <p:sldId id="291" r:id="rId8"/>
    <p:sldId id="294" r:id="rId9"/>
    <p:sldId id="296" r:id="rId10"/>
    <p:sldId id="297" r:id="rId11"/>
    <p:sldId id="282" r:id="rId12"/>
    <p:sldId id="292" r:id="rId13"/>
    <p:sldId id="284" r:id="rId14"/>
    <p:sldId id="285" r:id="rId15"/>
    <p:sldId id="288" r:id="rId16"/>
    <p:sldId id="289" r:id="rId17"/>
    <p:sldId id="293" r:id="rId18"/>
    <p:sldId id="259" r:id="rId19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82C83"/>
    <a:srgbClr val="182E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65707" autoAdjust="0"/>
  </p:normalViewPr>
  <p:slideViewPr>
    <p:cSldViewPr>
      <p:cViewPr varScale="1">
        <p:scale>
          <a:sx n="41" d="100"/>
          <a:sy n="41" d="100"/>
        </p:scale>
        <p:origin x="18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nt.dir.labor.gov\OSHA\Office%20NO\Public\csp\OOSA\2%20-%20Alliances\7%20-%20Growth%20Charts\Charts\FY%202024\Active%20by%20FY%20(FY%202024%20Q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b="1" i="0" u="none" strike="noStrike" baseline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OSHA Alliances by Fiscal Year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 </a:t>
            </a:r>
          </a:p>
          <a:p>
            <a:pPr algn="ctr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(as of September 30, 2024)</a:t>
            </a:r>
          </a:p>
        </c:rich>
      </c:tx>
      <c:layout>
        <c:manualLayout>
          <c:xMode val="edge"/>
          <c:yMode val="edge"/>
          <c:x val="0.22285564304461941"/>
          <c:y val="2.138817588479174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882247992863514E-2"/>
          <c:y val="0.14454664914586071"/>
          <c:w val="0.79571810883140059"/>
          <c:h val="0.71879106438896201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452438759303786E-2"/>
                  <c:y val="-5.1269151839971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C3-4F01-B377-CEF5E1307414}"/>
                </c:ext>
              </c:extLst>
            </c:dLbl>
            <c:dLbl>
              <c:idx val="1"/>
              <c:layout>
                <c:manualLayout>
                  <c:x val="-4.4645014876257126E-2"/>
                  <c:y val="-4.77256856654386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C3-4F01-B377-CEF5E1307414}"/>
                </c:ext>
              </c:extLst>
            </c:dLbl>
            <c:dLbl>
              <c:idx val="2"/>
              <c:layout>
                <c:manualLayout>
                  <c:x val="-4.0273638991920331E-2"/>
                  <c:y val="-5.22970179186317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C3-4F01-B377-CEF5E1307414}"/>
                </c:ext>
              </c:extLst>
            </c:dLbl>
            <c:dLbl>
              <c:idx val="3"/>
              <c:layout>
                <c:manualLayout>
                  <c:x val="-4.6587926509186306E-2"/>
                  <c:y val="-4.1067687639962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C3-4F01-B377-CEF5E1307414}"/>
                </c:ext>
              </c:extLst>
            </c:dLbl>
            <c:dLbl>
              <c:idx val="4"/>
              <c:layout>
                <c:manualLayout>
                  <c:x val="-3.5940867661664704E-2"/>
                  <c:y val="-3.445167048083222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C3-4F01-B377-CEF5E1307414}"/>
                </c:ext>
              </c:extLst>
            </c:dLbl>
            <c:dLbl>
              <c:idx val="5"/>
              <c:layout>
                <c:manualLayout>
                  <c:x val="-2.2707034728405944E-2"/>
                  <c:y val="-4.18174219048307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C3-4F01-B377-CEF5E1307414}"/>
                </c:ext>
              </c:extLst>
            </c:dLbl>
            <c:dLbl>
              <c:idx val="6"/>
              <c:layout>
                <c:manualLayout>
                  <c:x val="-2.1624210224912475E-2"/>
                  <c:y val="-2.93875670799614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C3-4F01-B377-CEF5E1307414}"/>
                </c:ext>
              </c:extLst>
            </c:dLbl>
            <c:dLbl>
              <c:idx val="7"/>
              <c:layout>
                <c:manualLayout>
                  <c:x val="-1.9306997800697799E-2"/>
                  <c:y val="-3.791704935965570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C3-4F01-B377-CEF5E1307414}"/>
                </c:ext>
              </c:extLst>
            </c:dLbl>
            <c:dLbl>
              <c:idx val="8"/>
              <c:layout>
                <c:manualLayout>
                  <c:x val="-2.7402229218230944E-2"/>
                  <c:y val="-4.79983006711317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C3-4F01-B377-CEF5E1307414}"/>
                </c:ext>
              </c:extLst>
            </c:dLbl>
            <c:dLbl>
              <c:idx val="9"/>
              <c:layout>
                <c:manualLayout>
                  <c:x val="-2.6592741134428447E-2"/>
                  <c:y val="-5.06510080735320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C3-4F01-B377-CEF5E1307414}"/>
                </c:ext>
              </c:extLst>
            </c:dLbl>
            <c:dLbl>
              <c:idx val="10"/>
              <c:layout>
                <c:manualLayout>
                  <c:x val="-2.9345140851160294E-2"/>
                  <c:y val="-4.17178357292494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C3-4F01-B377-CEF5E1307414}"/>
                </c:ext>
              </c:extLst>
            </c:dLbl>
            <c:dLbl>
              <c:idx val="11"/>
              <c:layout>
                <c:manualLayout>
                  <c:x val="-3.4139102642993101E-2"/>
                  <c:y val="-3.49563071964404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C3-4F01-B377-CEF5E1307414}"/>
                </c:ext>
              </c:extLst>
            </c:dLbl>
            <c:dLbl>
              <c:idx val="12"/>
              <c:layout>
                <c:manualLayout>
                  <c:x val="-2.5220212522635586E-2"/>
                  <c:y val="-2.83571927650169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6C3-4F01-B377-CEF5E1307414}"/>
                </c:ext>
              </c:extLst>
            </c:dLbl>
            <c:dLbl>
              <c:idx val="13"/>
              <c:layout>
                <c:manualLayout>
                  <c:x val="-2.6618615195972792E-2"/>
                  <c:y val="-3.70398869422255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C3-4F01-B377-CEF5E1307414}"/>
                </c:ext>
              </c:extLst>
            </c:dLbl>
            <c:dLbl>
              <c:idx val="14"/>
              <c:layout>
                <c:manualLayout>
                  <c:x val="-2.8179458657767782E-2"/>
                  <c:y val="-3.055100927441353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6C3-4F01-B377-CEF5E1307414}"/>
                </c:ext>
              </c:extLst>
            </c:dLbl>
            <c:dLbl>
              <c:idx val="15"/>
              <c:layout>
                <c:manualLayout>
                  <c:x val="-3.114571746384872E-2"/>
                  <c:y val="-3.2733224222585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C3-4F01-B377-CEF5E1307414}"/>
                </c:ext>
              </c:extLst>
            </c:dLbl>
            <c:dLbl>
              <c:idx val="16"/>
              <c:layout>
                <c:manualLayout>
                  <c:x val="-2.817945865776789E-2"/>
                  <c:y val="-2.61865793780687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6C3-4F01-B377-CEF5E130741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Data!$B$2:$B$12</c:f>
              <c:numCache>
                <c:formatCode>General</c:formatCode>
                <c:ptCount val="11"/>
                <c:pt idx="0">
                  <c:v>264</c:v>
                </c:pt>
                <c:pt idx="1">
                  <c:v>229</c:v>
                </c:pt>
                <c:pt idx="2">
                  <c:v>237</c:v>
                </c:pt>
                <c:pt idx="3">
                  <c:v>232</c:v>
                </c:pt>
                <c:pt idx="4">
                  <c:v>243</c:v>
                </c:pt>
                <c:pt idx="5">
                  <c:v>239</c:v>
                </c:pt>
                <c:pt idx="6">
                  <c:v>232</c:v>
                </c:pt>
                <c:pt idx="7">
                  <c:v>236</c:v>
                </c:pt>
                <c:pt idx="8">
                  <c:v>244</c:v>
                </c:pt>
                <c:pt idx="9">
                  <c:v>266</c:v>
                </c:pt>
                <c:pt idx="10">
                  <c:v>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6C3-4F01-B377-CEF5E1307414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Regional/Area Office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9639078448527268E-2"/>
                  <c:y val="4.32249129978475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6C3-4F01-B377-CEF5E1307414}"/>
                </c:ext>
              </c:extLst>
            </c:dLbl>
            <c:dLbl>
              <c:idx val="1"/>
              <c:layout>
                <c:manualLayout>
                  <c:x val="-2.9588535304597933E-3"/>
                  <c:y val="2.39945477242451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6C3-4F01-B377-CEF5E1307414}"/>
                </c:ext>
              </c:extLst>
            </c:dLbl>
            <c:dLbl>
              <c:idx val="2"/>
              <c:layout>
                <c:manualLayout>
                  <c:x val="-1.7777777777777833E-2"/>
                  <c:y val="-2.6181819681135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6C3-4F01-B377-CEF5E1307414}"/>
                </c:ext>
              </c:extLst>
            </c:dLbl>
            <c:dLbl>
              <c:idx val="3"/>
              <c:layout>
                <c:manualLayout>
                  <c:x val="-1.6877107028288131E-2"/>
                  <c:y val="2.902969385996807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6C3-4F01-B377-CEF5E1307414}"/>
                </c:ext>
              </c:extLst>
            </c:dLbl>
            <c:dLbl>
              <c:idx val="4"/>
              <c:layout>
                <c:manualLayout>
                  <c:x val="-3.1758167076440698E-2"/>
                  <c:y val="4.19674429884736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6C3-4F01-B377-CEF5E1307414}"/>
                </c:ext>
              </c:extLst>
            </c:dLbl>
            <c:dLbl>
              <c:idx val="5"/>
              <c:layout>
                <c:manualLayout>
                  <c:x val="-2.8894369627904364E-2"/>
                  <c:y val="3.947214743129521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6C3-4F01-B377-CEF5E1307414}"/>
                </c:ext>
              </c:extLst>
            </c:dLbl>
            <c:dLbl>
              <c:idx val="6"/>
              <c:layout>
                <c:manualLayout>
                  <c:x val="-3.2583210046206373E-2"/>
                  <c:y val="3.09270974155753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6C3-4F01-B377-CEF5E1307414}"/>
                </c:ext>
              </c:extLst>
            </c:dLbl>
            <c:dLbl>
              <c:idx val="7"/>
              <c:layout>
                <c:manualLayout>
                  <c:x val="-3.3556248466749906E-2"/>
                  <c:y val="4.58115135960595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6C3-4F01-B377-CEF5E1307414}"/>
                </c:ext>
              </c:extLst>
            </c:dLbl>
            <c:dLbl>
              <c:idx val="8"/>
              <c:layout>
                <c:manualLayout>
                  <c:x val="-2.3834434196350496E-2"/>
                  <c:y val="3.970931379106338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6C3-4F01-B377-CEF5E1307414}"/>
                </c:ext>
              </c:extLst>
            </c:dLbl>
            <c:dLbl>
              <c:idx val="9"/>
              <c:layout>
                <c:manualLayout>
                  <c:x val="-3.2528802895594303E-2"/>
                  <c:y val="3.706985636088671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6C3-4F01-B377-CEF5E1307414}"/>
                </c:ext>
              </c:extLst>
            </c:dLbl>
            <c:dLbl>
              <c:idx val="10"/>
              <c:layout>
                <c:manualLayout>
                  <c:x val="-3.0235612801293658E-2"/>
                  <c:y val="2.72154054137727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6C3-4F01-B377-CEF5E1307414}"/>
                </c:ext>
              </c:extLst>
            </c:dLbl>
            <c:dLbl>
              <c:idx val="11"/>
              <c:layout>
                <c:manualLayout>
                  <c:x val="-3.4136734020594479E-2"/>
                  <c:y val="3.05994647559398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6C3-4F01-B377-CEF5E1307414}"/>
                </c:ext>
              </c:extLst>
            </c:dLbl>
            <c:dLbl>
              <c:idx val="12"/>
              <c:layout>
                <c:manualLayout>
                  <c:x val="-3.5625178958217957E-2"/>
                  <c:y val="4.145148292144688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6C3-4F01-B377-CEF5E1307414}"/>
                </c:ext>
              </c:extLst>
            </c:dLbl>
            <c:dLbl>
              <c:idx val="13"/>
              <c:layout>
                <c:manualLayout>
                  <c:x val="-2.6629681774137895E-2"/>
                  <c:y val="3.700679954947349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6C3-4F01-B377-CEF5E1307414}"/>
                </c:ext>
              </c:extLst>
            </c:dLbl>
            <c:dLbl>
              <c:idx val="14"/>
              <c:layout>
                <c:manualLayout>
                  <c:x val="-2.6696329254727365E-2"/>
                  <c:y val="3.92798690671031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6C3-4F01-B377-CEF5E1307414}"/>
                </c:ext>
              </c:extLst>
            </c:dLbl>
            <c:dLbl>
              <c:idx val="15"/>
              <c:layout>
                <c:manualLayout>
                  <c:x val="-3.1145717463848612E-2"/>
                  <c:y val="3.27332242225860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6C3-4F01-B377-CEF5E1307414}"/>
                </c:ext>
              </c:extLst>
            </c:dLbl>
            <c:dLbl>
              <c:idx val="16"/>
              <c:layout>
                <c:manualLayout>
                  <c:x val="-3.2628846866889133E-2"/>
                  <c:y val="3.709765411893071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6C3-4F01-B377-CEF5E130741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Data!$C$2:$C$12</c:f>
              <c:numCache>
                <c:formatCode>General</c:formatCode>
                <c:ptCount val="11"/>
                <c:pt idx="0">
                  <c:v>230</c:v>
                </c:pt>
                <c:pt idx="1">
                  <c:v>200</c:v>
                </c:pt>
                <c:pt idx="2">
                  <c:v>207</c:v>
                </c:pt>
                <c:pt idx="3">
                  <c:v>201</c:v>
                </c:pt>
                <c:pt idx="4">
                  <c:v>210</c:v>
                </c:pt>
                <c:pt idx="5">
                  <c:v>203</c:v>
                </c:pt>
                <c:pt idx="6">
                  <c:v>195</c:v>
                </c:pt>
                <c:pt idx="7">
                  <c:v>200</c:v>
                </c:pt>
                <c:pt idx="8">
                  <c:v>206</c:v>
                </c:pt>
                <c:pt idx="9">
                  <c:v>226</c:v>
                </c:pt>
                <c:pt idx="10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16C3-4F01-B377-CEF5E1307414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National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1699229975842241E-2"/>
                  <c:y val="3.91959610838321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6C3-4F01-B377-CEF5E1307414}"/>
                </c:ext>
              </c:extLst>
            </c:dLbl>
            <c:dLbl>
              <c:idx val="1"/>
              <c:layout>
                <c:manualLayout>
                  <c:x val="-1.5217243918798836E-2"/>
                  <c:y val="3.91439185071645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6C3-4F01-B377-CEF5E1307414}"/>
                </c:ext>
              </c:extLst>
            </c:dLbl>
            <c:dLbl>
              <c:idx val="2"/>
              <c:layout>
                <c:manualLayout>
                  <c:x val="-1.9515740408438179E-2"/>
                  <c:y val="3.587396173646344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6C3-4F01-B377-CEF5E1307414}"/>
                </c:ext>
              </c:extLst>
            </c:dLbl>
            <c:dLbl>
              <c:idx val="3"/>
              <c:layout>
                <c:manualLayout>
                  <c:x val="-1.722012887861284E-2"/>
                  <c:y val="3.32528763847536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6C3-4F01-B377-CEF5E1307414}"/>
                </c:ext>
              </c:extLst>
            </c:dLbl>
            <c:dLbl>
              <c:idx val="4"/>
              <c:layout>
                <c:manualLayout>
                  <c:x val="-1.7896595911639668E-2"/>
                  <c:y val="3.30472233216434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6C3-4F01-B377-CEF5E1307414}"/>
                </c:ext>
              </c:extLst>
            </c:dLbl>
            <c:dLbl>
              <c:idx val="5"/>
              <c:layout>
                <c:manualLayout>
                  <c:x val="-1.7087199186601287E-2"/>
                  <c:y val="3.34437044994752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6C3-4F01-B377-CEF5E1307414}"/>
                </c:ext>
              </c:extLst>
            </c:dLbl>
            <c:dLbl>
              <c:idx val="6"/>
              <c:layout>
                <c:manualLayout>
                  <c:x val="-1.8642336164447135E-2"/>
                  <c:y val="3.69287740526168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6C3-4F01-B377-CEF5E1307414}"/>
                </c:ext>
              </c:extLst>
            </c:dLbl>
            <c:dLbl>
              <c:idx val="7"/>
              <c:layout>
                <c:manualLayout>
                  <c:x val="-1.8729161720320842E-2"/>
                  <c:y val="3.3618673367083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6C3-4F01-B377-CEF5E1307414}"/>
                </c:ext>
              </c:extLst>
            </c:dLbl>
            <c:dLbl>
              <c:idx val="8"/>
              <c:layout>
                <c:manualLayout>
                  <c:x val="-1.5831973124799097E-2"/>
                  <c:y val="2.74671817014627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6C3-4F01-B377-CEF5E1307414}"/>
                </c:ext>
              </c:extLst>
            </c:dLbl>
            <c:dLbl>
              <c:idx val="9"/>
              <c:layout>
                <c:manualLayout>
                  <c:x val="-2.6592741134428461E-2"/>
                  <c:y val="3.04551380618707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6C3-4F01-B377-CEF5E1307414}"/>
                </c:ext>
              </c:extLst>
            </c:dLbl>
            <c:dLbl>
              <c:idx val="10"/>
              <c:layout>
                <c:manualLayout>
                  <c:x val="-1.8659477449557382E-2"/>
                  <c:y val="2.65232900933254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6C3-4F01-B377-CEF5E1307414}"/>
                </c:ext>
              </c:extLst>
            </c:dLbl>
            <c:dLbl>
              <c:idx val="11"/>
              <c:layout>
                <c:manualLayout>
                  <c:x val="-1.4843088105649237E-2"/>
                  <c:y val="2.84019995971079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6C3-4F01-B377-CEF5E1307414}"/>
                </c:ext>
              </c:extLst>
            </c:dLbl>
            <c:dLbl>
              <c:idx val="12"/>
              <c:layout>
                <c:manualLayout>
                  <c:x val="-2.8187296348828023E-2"/>
                  <c:y val="3.05385152854028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6C3-4F01-B377-CEF5E1307414}"/>
                </c:ext>
              </c:extLst>
            </c:dLbl>
            <c:dLbl>
              <c:idx val="13"/>
              <c:layout>
                <c:manualLayout>
                  <c:x val="-2.6629646822512038E-2"/>
                  <c:y val="-3.06204277656782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6C3-4F01-B377-CEF5E1307414}"/>
                </c:ext>
              </c:extLst>
            </c:dLbl>
            <c:dLbl>
              <c:idx val="14"/>
              <c:layout>
                <c:manualLayout>
                  <c:x val="-3.1145717463848612E-2"/>
                  <c:y val="-2.61865793780687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6C3-4F01-B377-CEF5E1307414}"/>
                </c:ext>
              </c:extLst>
            </c:dLbl>
            <c:dLbl>
              <c:idx val="15"/>
              <c:layout>
                <c:manualLayout>
                  <c:x val="-2.6696329254727477E-2"/>
                  <c:y val="-3.2733224222585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6C3-4F01-B377-CEF5E1307414}"/>
                </c:ext>
              </c:extLst>
            </c:dLbl>
            <c:dLbl>
              <c:idx val="16"/>
              <c:layout>
                <c:manualLayout>
                  <c:x val="-2.817945865776789E-2"/>
                  <c:y val="-2.61865793780687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6C3-4F01-B377-CEF5E130741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Data!$D$2:$D$12</c:f>
              <c:numCache>
                <c:formatCode>General</c:formatCode>
                <c:ptCount val="11"/>
                <c:pt idx="0">
                  <c:v>34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33</c:v>
                </c:pt>
                <c:pt idx="5">
                  <c:v>36</c:v>
                </c:pt>
                <c:pt idx="6">
                  <c:v>37</c:v>
                </c:pt>
                <c:pt idx="7">
                  <c:v>36</c:v>
                </c:pt>
                <c:pt idx="8">
                  <c:v>38</c:v>
                </c:pt>
                <c:pt idx="9">
                  <c:v>40</c:v>
                </c:pt>
                <c:pt idx="1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16C3-4F01-B377-CEF5E1307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328240"/>
        <c:axId val="1"/>
      </c:lineChart>
      <c:catAx>
        <c:axId val="28532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latin typeface="Aptos" panose="020B0004020202020204" pitchFamily="34" charset="0"/>
                  </a:rPr>
                  <a:t>Fiscal Year</a:t>
                </a:r>
              </a:p>
            </c:rich>
          </c:tx>
          <c:layout>
            <c:manualLayout>
              <c:xMode val="edge"/>
              <c:yMode val="edge"/>
              <c:x val="0.42119318384446114"/>
              <c:y val="0.9266055911948336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latin typeface="Aptos" panose="020B0004020202020204" pitchFamily="34" charset="0"/>
                  </a:rPr>
                  <a:t># Active Alliances </a:t>
                </a:r>
              </a:p>
            </c:rich>
          </c:tx>
          <c:layout>
            <c:manualLayout>
              <c:xMode val="edge"/>
              <c:yMode val="edge"/>
              <c:x val="2.671425398097393E-3"/>
              <c:y val="0.365661739149091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  <c:crossAx val="28532824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10" b="1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10" b="1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80307136404697"/>
          <c:y val="0.54664547153302634"/>
          <c:w val="0.23117071748145304"/>
          <c:h val="0.1704421978121642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</cdr:x>
      <cdr:y>0.02725</cdr:y>
    </cdr:from>
    <cdr:to>
      <cdr:x>0.98475</cdr:x>
      <cdr:y>0.131</cdr:y>
    </cdr:to>
    <cdr:pic>
      <cdr:nvPicPr>
        <cdr:cNvPr id="1025" name="Picture 1">
          <a:extLst xmlns:a="http://schemas.openxmlformats.org/drawingml/2006/main">
            <a:ext uri="{FF2B5EF4-FFF2-40B4-BE49-F238E27FC236}">
              <a16:creationId xmlns:a16="http://schemas.microsoft.com/office/drawing/2014/main" id="{8C6C66DA-EB02-4C1C-BBC2-AC9B5A5E690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835111" y="136630"/>
          <a:ext cx="1593790" cy="5189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3C6CAE-4051-C34E-A340-EB220B6B11FD}" type="datetimeFigureOut">
              <a:rPr lang="en-US"/>
              <a:pPr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1BCEBE-1593-4A43-ABCB-ABC045DA9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D02FF1-666A-534A-8814-EE75650F9943}" type="datetimeFigureOut">
              <a:rPr lang="en-US"/>
              <a:pPr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E2779E-D1FA-B94E-B00B-BB69D64E6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8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2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44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22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tabLst>
                <a:tab pos="342900" algn="l"/>
              </a:tabLst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83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5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tabLst>
                <a:tab pos="342900" algn="l"/>
              </a:tabLst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0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6763" indent="-292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9513" indent="-2333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4175" indent="-2333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8838" indent="-2333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60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432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004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6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05CB53-ADB6-3642-827B-3EFBBB2DBE0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6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0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3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7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B5830-73D7-E7FB-8855-FCCAB004B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DF19D-B623-966A-2EB7-97E874659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86AE03-7CC4-D5B1-C457-89C7CA52D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AB714-68D1-4063-AAFA-5260E917CB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48AF5-F0B1-819C-04FB-A1CB0E138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E90F5-395D-8826-57D3-B3DB7B6DE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4EFDE9-BD6E-772A-E925-B401B6D68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E894A-F7D3-1F35-ACB4-55BFC532D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A8208-9EE9-32CF-4D40-847175923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6961B-3944-60AA-C627-45B2104CC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994D5-441F-1AB2-3C00-DF92C51AE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64C1D-2906-DAE4-F88A-4E81C9458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6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0858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82C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0" y="3733800"/>
            <a:ext cx="6096000" cy="0"/>
          </a:xfrm>
          <a:prstGeom prst="line">
            <a:avLst/>
          </a:prstGeom>
          <a:ln w="317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5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34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049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26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/>
            </a:lvl1pPr>
            <a:lvl3pPr>
              <a:buClr>
                <a:srgbClr val="0070C0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182C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59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/>
            </a:lvl1pPr>
            <a:lvl2pPr>
              <a:defRPr sz="2400"/>
            </a:lvl2pPr>
            <a:lvl3pPr>
              <a:buClr>
                <a:srgbClr val="182C83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/>
            </a:lvl1pPr>
            <a:lvl2pPr>
              <a:defRPr sz="2400"/>
            </a:lvl2pPr>
            <a:lvl3pPr>
              <a:buClr>
                <a:srgbClr val="182C83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14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193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59112"/>
            <a:ext cx="4040188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/>
            </a:lvl1pPr>
            <a:lvl2pPr>
              <a:defRPr sz="2000"/>
            </a:lvl2pPr>
            <a:lvl3pPr>
              <a:buClr>
                <a:srgbClr val="182C83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193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59112"/>
            <a:ext cx="4041775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/>
            </a:lvl1pPr>
            <a:lvl2pPr>
              <a:defRPr sz="2000"/>
            </a:lvl2pPr>
            <a:lvl3pPr>
              <a:buClr>
                <a:srgbClr val="182C83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01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30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19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676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OSHA</a:t>
            </a:r>
          </a:p>
        </p:txBody>
      </p:sp>
    </p:spTree>
    <p:extLst>
      <p:ext uri="{BB962C8B-B14F-4D97-AF65-F5344CB8AC3E}">
        <p14:creationId xmlns:p14="http://schemas.microsoft.com/office/powerpoint/2010/main" val="148416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75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6248400"/>
            <a:ext cx="1905000" cy="30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esentation_top.jpg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/>
        </p:blipFill>
        <p:spPr>
          <a:xfrm>
            <a:off x="-2" y="0"/>
            <a:ext cx="9171432" cy="22164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contactus/bysta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1981200"/>
            <a:ext cx="9144000" cy="160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altLang="en-US" sz="54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en-US" sz="5400" dirty="0">
                <a:solidFill>
                  <a:srgbClr val="0070C0"/>
                </a:solidFill>
                <a:latin typeface="Calibri" panose="020F0502020204030204" pitchFamily="34" charset="0"/>
              </a:rPr>
              <a:t>The OSHA Alliance Program</a:t>
            </a:r>
            <a:endParaRPr lang="en-US" altLang="en-US" sz="1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9" descr="alliance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65569-CDEF-062E-FB5F-C3E161CBB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8D3A-78ED-ABEE-135F-CC46C637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382000" cy="1371092"/>
          </a:xfrm>
        </p:spPr>
        <p:txBody>
          <a:bodyPr/>
          <a:lstStyle/>
          <a:p>
            <a:r>
              <a:rPr lang="en-US" sz="3600" dirty="0"/>
              <a:t>Alliances cover a range of safety and health topics </a:t>
            </a:r>
            <a:br>
              <a:rPr lang="en-US" dirty="0"/>
            </a:br>
            <a:endParaRPr lang="en-US" sz="2400" dirty="0"/>
          </a:p>
        </p:txBody>
      </p:sp>
      <p:pic>
        <p:nvPicPr>
          <p:cNvPr id="4" name="Picture 3" descr="Chart Title: OSHA Alliances by Focus Area (as of September 30, 2024)&#10;Chart Type: Column&#10;Chart Elements: 9 categories - Construction, Hispanic Workers, Youth, Chemicals, Small Business, Temporary Workers, Oil and Gas, Ergonomics, and Healthcare with the cumulative number of Total Active Alliances = 296*.&#10;Values:&#10;Number of Active Alliances:&#10; Construction = 160&#10; Hispanic Workers = 68&#10; Youth = 40&#10; Chemicals = 37&#10; Small Business = 25&#10; Temporary Workers= 21&#10; Ergonomics= 19&#10; Healthcare = 17&#10;&#10;*The sum of the focus areas does not equal the total number of Alliances because Alliances can have multiple focus areas and some focus areas are not shown.">
            <a:extLst>
              <a:ext uri="{FF2B5EF4-FFF2-40B4-BE49-F238E27FC236}">
                <a16:creationId xmlns:a16="http://schemas.microsoft.com/office/drawing/2014/main" id="{7902CA0E-93C9-69D5-D7AE-B4913A6CF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" y="1431057"/>
            <a:ext cx="6431280" cy="46649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675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133" y="2645"/>
            <a:ext cx="8445191" cy="1486406"/>
          </a:xfrm>
        </p:spPr>
        <p:txBody>
          <a:bodyPr/>
          <a:lstStyle/>
          <a:p>
            <a:r>
              <a:rPr lang="en-US" sz="3600" dirty="0"/>
              <a:t>In FY 2024, National Alliances helped OSHA reach stakeholders nationwide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41609" y="2362200"/>
            <a:ext cx="8610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Conducted &gt;400 </a:t>
            </a:r>
            <a:r>
              <a:rPr lang="en-US" altLang="en-US" sz="2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 activities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reaching 600,000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Provided </a:t>
            </a:r>
            <a:r>
              <a:rPr lang="en-US" altLang="en-US" sz="2500" b="1" dirty="0">
                <a:solidFill>
                  <a:srgbClr val="0070C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billboard space </a:t>
            </a:r>
            <a:r>
              <a:rPr lang="en-US" altLang="en-US" sz="250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to support OSHA’s outreach initiatives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Conducted &gt;50 </a:t>
            </a:r>
            <a:r>
              <a:rPr lang="en-US" altLang="en-US" sz="2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or training activities 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reaching nearly 20,000 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Provided 10 </a:t>
            </a:r>
            <a:r>
              <a:rPr lang="en-US" altLang="en-US" sz="2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training sessions 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for 150 representatives from federal OSHA, state OSHA agencies, and On-Site Consultation Programs.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58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0569"/>
            <a:ext cx="8839200" cy="1219200"/>
          </a:xfrm>
        </p:spPr>
        <p:txBody>
          <a:bodyPr/>
          <a:lstStyle/>
          <a:p>
            <a:r>
              <a:rPr lang="en-US" sz="3600" dirty="0"/>
              <a:t>In FY 2024, Regional and Area Office Alliances helped train employers and employees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" y="2695341"/>
            <a:ext cx="4343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Regional and Area Offices conducted </a:t>
            </a: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&gt;1,400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outreach and training activities, reaching nearly 500,000, and likely impacting many more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2302927"/>
            <a:ext cx="4267200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Wichita, KS Area Office provided trenching and excavation safety training to small construction businesses through the Missouri Common Ground Alliance.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Boston, MA and Providence, RI Area Offices conducted workplace safety trainings for seafood processing workers through their alliance with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New Bedford (CT) Worker Center.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4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669"/>
            <a:ext cx="8915400" cy="1345606"/>
          </a:xfrm>
        </p:spPr>
        <p:txBody>
          <a:bodyPr/>
          <a:lstStyle/>
          <a:p>
            <a:r>
              <a:rPr lang="en-US" sz="3600" dirty="0"/>
              <a:t>Alliances promote member engagement in OSHA’s national initiatives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07405" y="2336118"/>
            <a:ext cx="64770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Safe + Sound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Heat Illness Prevention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Fall Prevention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Trenching and Excavation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Temporary Workers</a:t>
            </a:r>
          </a:p>
        </p:txBody>
      </p:sp>
      <p:pic>
        <p:nvPicPr>
          <p:cNvPr id="5" name="Picture 1" descr="Logo: OSHA's Safe and Sound Campaig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29" y="2336118"/>
            <a:ext cx="3318084" cy="5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mage depicts a worker working on a construction site wearing a hard had and a fall protection harness; this image represents OSHA's Fall Prevention Campaig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29" y="3207741"/>
            <a:ext cx="16954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Trenching protection inside a trench. (This image represents OSHA's ongoing outreach on preventing trenching fatalities.)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17" y="3037261"/>
            <a:ext cx="12303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Logo: OSHA's Heat Illness Prevention Campaig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77" y="4773820"/>
            <a:ext cx="10175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20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97" y="26020"/>
            <a:ext cx="8458200" cy="1403512"/>
          </a:xfrm>
        </p:spPr>
        <p:txBody>
          <a:bodyPr/>
          <a:lstStyle/>
          <a:p>
            <a:r>
              <a:rPr lang="en-US" sz="3200" dirty="0"/>
              <a:t>Alliances develop innovative and industry-specific resources </a:t>
            </a:r>
          </a:p>
        </p:txBody>
      </p:sp>
      <p:pic>
        <p:nvPicPr>
          <p:cNvPr id="5" name="Picture 1" descr="Screen shot of the hazard alert developed through the OSHA/National STEPS Network and NIOSH Allianc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0" y="2286000"/>
            <a:ext cx="4419107" cy="2686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76671" y="4965864"/>
            <a:ext cx="49149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Hazard alert developed through the OSHA/National STEPS Network/NIOSH Alliance</a:t>
            </a:r>
          </a:p>
        </p:txBody>
      </p:sp>
      <p:pic>
        <p:nvPicPr>
          <p:cNvPr id="6" name="Picture 9" descr="Screenshot of an infographic on risk factors and warning signs of heat exposure developed through the OSHA/CPWR Alliance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r="1927"/>
          <a:stretch>
            <a:fillRect/>
          </a:stretch>
        </p:blipFill>
        <p:spPr bwMode="auto">
          <a:xfrm>
            <a:off x="4826156" y="2286001"/>
            <a:ext cx="4100335" cy="2686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22414" y="4972843"/>
            <a:ext cx="42624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Infographic developed through the OSHA/CPWR Alliance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08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900" kern="1200" dirty="0">
                <a:solidFill>
                  <a:schemeClr val="tx1"/>
                </a:solidFill>
                <a:ea typeface="+mj-ea"/>
              </a:rPr>
              <a:t>Alliances network with one another and cross-collaborate</a:t>
            </a:r>
          </a:p>
        </p:txBody>
      </p:sp>
      <p:pic>
        <p:nvPicPr>
          <p:cNvPr id="1026" name="Picture 2" descr="Group photo from the 2023 Alliance Program Forum.">
            <a:extLst>
              <a:ext uri="{FF2B5EF4-FFF2-40B4-BE49-F238E27FC236}">
                <a16:creationId xmlns:a16="http://schemas.microsoft.com/office/drawing/2014/main" id="{CA096647-BC27-1688-ABE1-B34703E66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167986" y="3752850"/>
            <a:ext cx="5614060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18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>
                <a:latin typeface="+mn-lt"/>
                <a:ea typeface="+mn-ea"/>
              </a:rPr>
              <a:t>The Alliance Program Forum: National Alliances hear OSHA updates and network </a:t>
            </a:r>
          </a:p>
          <a:p>
            <a:pPr indent="-228600" eaLnBrk="1" hangingPunct="1">
              <a:lnSpc>
                <a:spcPct val="90000"/>
              </a:lnSpc>
              <a:spcAft>
                <a:spcPts val="18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>
                <a:latin typeface="+mn-lt"/>
                <a:ea typeface="+mn-ea"/>
              </a:rPr>
              <a:t>Alliance Program Construction Roundtable: National construction-related Alliances collaborate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3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8" y="152400"/>
            <a:ext cx="6446982" cy="925944"/>
          </a:xfrm>
          <a:ln>
            <a:noFill/>
          </a:ln>
        </p:spPr>
        <p:txBody>
          <a:bodyPr/>
          <a:lstStyle/>
          <a:p>
            <a:r>
              <a:rPr lang="en-US" dirty="0"/>
              <a:t>Find out more at </a:t>
            </a:r>
            <a:br>
              <a:rPr lang="en-US" dirty="0"/>
            </a:br>
            <a:r>
              <a:rPr lang="en-US" dirty="0"/>
              <a:t>osha.gov/alliances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of OSHA's Alliance Program webpage, at osha.gov/alliances. There are four boxes on the landing page, with heads for Alliance Listings, Products and Activities, Program Information, and Success Stories">
            <a:extLst>
              <a:ext uri="{FF2B5EF4-FFF2-40B4-BE49-F238E27FC236}">
                <a16:creationId xmlns:a16="http://schemas.microsoft.com/office/drawing/2014/main" id="{0FF3272C-A861-2CA9-A5C8-6ECB3A17E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" y="1499167"/>
            <a:ext cx="9144000" cy="43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0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130"/>
            <a:ext cx="7848600" cy="1186070"/>
          </a:xfrm>
        </p:spPr>
        <p:txBody>
          <a:bodyPr/>
          <a:lstStyle/>
          <a:p>
            <a:r>
              <a:rPr lang="en-US" sz="3600" dirty="0"/>
              <a:t>Contact Us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7700" y="2514600"/>
            <a:ext cx="7124700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j-lt"/>
                <a:ea typeface="Arial Unicode MS" pitchFamily="34" charset="-128"/>
                <a:cs typeface="Calibri" panose="020F0502020204030204" pitchFamily="34" charset="0"/>
              </a:rPr>
              <a:t>National Alliances 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  <a:ea typeface="Arial Unicode MS" pitchFamily="34" charset="-128"/>
                <a:cs typeface="Calibri" panose="020F0502020204030204" pitchFamily="34" charset="0"/>
              </a:rPr>
              <a:t>Contact OSHA’s Office of Outreach Services and Alliances at (202) 693-2340.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j-lt"/>
                <a:ea typeface="Arial Unicode MS" pitchFamily="34" charset="-128"/>
                <a:cs typeface="Calibri" panose="020F0502020204030204" pitchFamily="34" charset="0"/>
              </a:rPr>
              <a:t>Regional and Area Office Alliances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  <a:ea typeface="Arial Unicode MS" pitchFamily="34" charset="-128"/>
                <a:cs typeface="Calibri" panose="020F0502020204030204" pitchFamily="34" charset="0"/>
              </a:rPr>
              <a:t>Contact your local OSHA Regional or Area Office. See </a:t>
            </a:r>
            <a:r>
              <a:rPr lang="en-US" sz="2400" dirty="0">
                <a:latin typeface="+mj-lt"/>
                <a:hlinkClick r:id="rId3"/>
              </a:rPr>
              <a:t>osha.gov/contactus/bystate</a:t>
            </a:r>
            <a:endParaRPr lang="en-US" sz="2400" dirty="0">
              <a:latin typeface="+mj-lt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60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</a:t>
            </a:r>
          </a:p>
        </p:txBody>
      </p:sp>
      <p:pic>
        <p:nvPicPr>
          <p:cNvPr id="4" name="Picture 3" descr="secondary-OSHA logo.jpg" title="OSHA logo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2"/>
          <a:stretch/>
        </p:blipFill>
        <p:spPr>
          <a:xfrm>
            <a:off x="3094387" y="3236912"/>
            <a:ext cx="2955227" cy="918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1392650" y="4303712"/>
            <a:ext cx="6358700" cy="10302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182C83"/>
                </a:solidFill>
                <a:latin typeface="Calibri" charset="0"/>
              </a:rPr>
              <a:t>osha.gov</a:t>
            </a:r>
          </a:p>
          <a:p>
            <a:pPr algn="ctr" eaLnBrk="1" hangingPunct="1"/>
            <a:r>
              <a:rPr lang="en-US" sz="2800" b="1" dirty="0">
                <a:solidFill>
                  <a:srgbClr val="182C83"/>
                </a:solidFill>
                <a:latin typeface="Calibri" charset="0"/>
              </a:rPr>
              <a:t>800-321-OSHA (6742</a:t>
            </a:r>
            <a:r>
              <a:rPr lang="en-US" sz="2800" b="1" dirty="0">
                <a:solidFill>
                  <a:srgbClr val="182C8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)</a:t>
            </a:r>
          </a:p>
        </p:txBody>
      </p:sp>
      <p:sp>
        <p:nvSpPr>
          <p:cNvPr id="2" name="Rounded Rectangle 1" descr="White box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781800" y="6019800"/>
            <a:ext cx="2133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81000" y="76200"/>
            <a:ext cx="76962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OSHA is committed to a balanced approach to meet its worker safety and health mission </a:t>
            </a:r>
          </a:p>
        </p:txBody>
      </p:sp>
      <p:pic>
        <p:nvPicPr>
          <p:cNvPr id="7173" name="Picture 2" descr="Photograph of worke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200400" cy="358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3995532" y="2438400"/>
            <a:ext cx="47244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18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Standards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Enforcement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Compliance Assistance and Training</a:t>
            </a:r>
          </a:p>
        </p:txBody>
      </p:sp>
      <p:pic>
        <p:nvPicPr>
          <p:cNvPr id="5" name="Picture 9" descr="alliance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7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8C8B522-9CA9-8CDE-6C43-4EF0C15A81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600" y="75939"/>
            <a:ext cx="7987545" cy="1697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0"/>
                <a:cs typeface="+mj-cs"/>
              </a:rPr>
              <a:t>OSHA works with stakeholder  groups through its Cooperative Programs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-2460" y="2222480"/>
            <a:ext cx="735975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Alliance Program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SHA Strategic Partnership Program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Voluntary Protection Programs (VPP)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OSHA Challenge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On-Site Consultation Program &amp; Safety and Health Achievement Recognition Program (SHARP) 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lliance logo"/>
          <p:cNvPicPr>
            <a:picLocks noChangeAspect="1" noChangeArrowheads="1"/>
          </p:cNvPicPr>
          <p:nvPr/>
        </p:nvPicPr>
        <p:blipFill>
          <a:blip r:embed="rId4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30" y="2025905"/>
            <a:ext cx="14160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Logo: OSHA Strategic Partnership Progra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6" b="13901"/>
          <a:stretch>
            <a:fillRect/>
          </a:stretch>
        </p:blipFill>
        <p:spPr bwMode="auto">
          <a:xfrm>
            <a:off x="7081955" y="2743021"/>
            <a:ext cx="1295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OSHA Voluntary Protection Program"/>
          <p:cNvPicPr>
            <a:picLocks noChangeAspect="1" noChangeArrowheads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90" y="3288652"/>
            <a:ext cx="9144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OSHA Challenge 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03" y="3965017"/>
            <a:ext cx="8651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Logo: OSHA's Safety and Health Achievement Recognition Program (SHARP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90" y="4742184"/>
            <a:ext cx="10668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4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83" y="228600"/>
            <a:ext cx="9067800" cy="868362"/>
          </a:xfrm>
        </p:spPr>
        <p:txBody>
          <a:bodyPr/>
          <a:lstStyle/>
          <a:p>
            <a:r>
              <a:rPr lang="en-US" sz="3600" dirty="0"/>
              <a:t>Alliances foster collaborative </a:t>
            </a:r>
            <a:br>
              <a:rPr lang="en-US" sz="3600" dirty="0"/>
            </a:br>
            <a:r>
              <a:rPr lang="en-US" sz="3600" dirty="0"/>
              <a:t>relationships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90500" y="2229239"/>
            <a:ext cx="49149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sz="2500" b="1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Between: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OSHA National, Regional, or Area Offices, and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Employer and employee groups (trade or professional associations, unions, consulates, community and faith-based groups, and government agencies)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endParaRPr lang="en-US" altLang="en-US" sz="2500" dirty="0"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2249683"/>
            <a:ext cx="365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sz="25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To:</a:t>
            </a:r>
          </a:p>
          <a:p>
            <a:pPr marL="342900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Build trust </a:t>
            </a:r>
          </a:p>
          <a:p>
            <a:pPr marL="342900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Encourage information sharing </a:t>
            </a:r>
          </a:p>
          <a:p>
            <a:pPr marL="342900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Promote education</a:t>
            </a:r>
          </a:p>
          <a:p>
            <a:endParaRPr lang="en-US" sz="2500" dirty="0"/>
          </a:p>
        </p:txBody>
      </p:sp>
      <p:pic>
        <p:nvPicPr>
          <p:cNvPr id="9" name="Picture 8" descr="Handshake Clipart | Free download best Handshake Clipart ..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43400"/>
            <a:ext cx="2197894" cy="17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6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22" y="78343"/>
            <a:ext cx="8027020" cy="1035169"/>
          </a:xfrm>
        </p:spPr>
        <p:txBody>
          <a:bodyPr/>
          <a:lstStyle/>
          <a:p>
            <a:r>
              <a:rPr lang="en-US" sz="3600" dirty="0"/>
              <a:t>Alliances are formalized through </a:t>
            </a:r>
            <a:br>
              <a:rPr lang="en-US" sz="3600" dirty="0"/>
            </a:br>
            <a:r>
              <a:rPr lang="en-US" sz="3600" dirty="0"/>
              <a:t>an agreement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42710" y="2209800"/>
            <a:ext cx="813929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Initial agreements: two years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Renewals: up to five years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Follow standard template with the following overall goals:</a:t>
            </a:r>
          </a:p>
          <a:p>
            <a:pPr marL="800100" lvl="1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Raising awareness: outreach and communication</a:t>
            </a:r>
          </a:p>
          <a:p>
            <a:pPr marL="800100" lvl="1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Training and education</a:t>
            </a:r>
          </a:p>
          <a:p>
            <a:pPr marL="457200" lvl="1" indent="0" eaLnBrk="1" hangingPunct="1">
              <a:spcAft>
                <a:spcPts val="0"/>
              </a:spcAft>
              <a:buClr>
                <a:srgbClr val="0070C0"/>
              </a:buClr>
              <a:buSzPct val="110000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Participants do not receive enforcement exemptions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63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868362"/>
          </a:xfrm>
        </p:spPr>
        <p:txBody>
          <a:bodyPr/>
          <a:lstStyle/>
          <a:p>
            <a:r>
              <a:rPr lang="en-US" sz="3600" dirty="0"/>
              <a:t>Alliance participants agree to several “fundamental requirements”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1000" y="2286000"/>
            <a:ext cx="8305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Committing time and resources to accomplish Alliance goals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Disseminating information to stakeholders on OSHA’s initiatives and resources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Engaging with and encouraging member participation in OSHA outreach campaigns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Bringing together employer, worker, and agency perspective in Alliance activities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48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304"/>
            <a:ext cx="8229600" cy="1371600"/>
          </a:xfrm>
        </p:spPr>
        <p:txBody>
          <a:bodyPr/>
          <a:lstStyle/>
          <a:p>
            <a:r>
              <a:rPr lang="en-US" sz="3600" dirty="0"/>
              <a:t>Successful Alliances may be promoted to Ambassador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1000" y="2209800"/>
            <a:ext cx="75819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Eligibility after successful completion of an initial agreement and one renewal 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Continued collaboration with OSHA through established relationship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“Evergreen” with no expiration date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Fewer reporting requirements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7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7717A-6DA6-BAFD-3187-116D7E3C2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8D72-EB33-45EC-445F-B1B59F1A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76200"/>
            <a:ext cx="7848600" cy="1447800"/>
          </a:xfrm>
        </p:spPr>
        <p:txBody>
          <a:bodyPr/>
          <a:lstStyle/>
          <a:p>
            <a:r>
              <a:rPr lang="en-US" sz="3600" dirty="0"/>
              <a:t>Number of Active Alliances</a:t>
            </a:r>
            <a:br>
              <a:rPr lang="en-US" dirty="0"/>
            </a:br>
            <a:endParaRPr lang="en-US" sz="2400" dirty="0"/>
          </a:p>
        </p:txBody>
      </p:sp>
      <p:graphicFrame>
        <p:nvGraphicFramePr>
          <p:cNvPr id="3" name="Chart 2" descr="Chart Title: OSHA Alliances by Fiscal Year (as of September 30, 2024)&#10;Chart Type: Line Plot&#10;Chart Elements: 11 plots - 2014, 2015, 2016, 2017, 2018, 2019, 2020, 2021, 2022, 2023, and 2024 with the cumulative number of Total, Regional/Area Office and National Active Alliances.&#10;Values:&#10;Total Alliances&#10;• 2014 = 264&#10;• 2015 = 229&#10;• 2016 = 237&#10;• 2017 = 232&#10;• 2018 = 243&#10;• 2019 = 239&#10;• 2020 = 232&#10;• 2021= 236&#10;• 2022 = 244&#10;• 2023 = 266&#10;• 2024 = 296&#10;&#10;Regional/Area Office Alliances&#10; 2014 = 230&#10; 2015 = 200&#10; 2016 = 207&#10; 2017 = 201&#10; 2018 = 210&#10; 2019 = 203&#10; 2020 = 195&#10; 2021 = 200&#10; 2022 = 206&#10; 2023 = 226&#10;• 2024 = 257&#10;&#10;National Alliances&#10; 2014 = 34&#10; 2015 = 29&#10; 2016 = 30&#10; 2017 = 31&#10; 2018 = 33&#10; 2019 = 36&#10; 2020 = 37&#10; 2021 = 36&#10; 2022 = 38&#10; 2023 = 40&#10;• 2024 = 39">
            <a:extLst>
              <a:ext uri="{FF2B5EF4-FFF2-40B4-BE49-F238E27FC236}">
                <a16:creationId xmlns:a16="http://schemas.microsoft.com/office/drawing/2014/main" id="{DCB9270A-6543-4544-A935-C07067E8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858625"/>
              </p:ext>
            </p:extLst>
          </p:nvPr>
        </p:nvGraphicFramePr>
        <p:xfrm>
          <a:off x="609600" y="1135592"/>
          <a:ext cx="7315200" cy="488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15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022E1-CC7F-5967-11A5-D0EA9B328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8E77-7B77-3599-1384-CDDA9585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02" y="152169"/>
            <a:ext cx="8458200" cy="990600"/>
          </a:xfrm>
        </p:spPr>
        <p:txBody>
          <a:bodyPr/>
          <a:lstStyle/>
          <a:p>
            <a:r>
              <a:rPr lang="en-US" sz="3600" dirty="0"/>
              <a:t>A variety of organizations sign Alliances with OSHA</a:t>
            </a:r>
            <a:endParaRPr lang="en-US" sz="2400" dirty="0"/>
          </a:p>
        </p:txBody>
      </p:sp>
      <p:pic>
        <p:nvPicPr>
          <p:cNvPr id="4" name="Picture 3" descr="Chart Title: OSHA Alliances by Signatory Type (as of September 30, 2024)&#10;Chart Type: Column&#10;Chart Elements: 8 categories - Trade Associations, Consultation Programs, Consulates, Professional Societies, Unions, State Plans, Government Agencies, and Community/Faith-Based Organizations with the cumulative number of Total Active Alliances = 296*.&#10;Values:&#10;Number of Active Alliances:&#10; Trade Associations = 102&#10; Consultation Programs = 64&#10; Consulates = 47&#10; Professional Societies = 31&#10; Unions = 25&#10; State Plans = 23&#10; Government Agencies = 19&#10; Community/Faith-Based Orgs = 12&#10;*The sum of the signatory types does not equal the total number of Alliances because Alliances can have multiple signatory types and some signatory types are not shown.">
            <a:extLst>
              <a:ext uri="{FF2B5EF4-FFF2-40B4-BE49-F238E27FC236}">
                <a16:creationId xmlns:a16="http://schemas.microsoft.com/office/drawing/2014/main" id="{F9C9D361-F983-D434-9E05-EE1F9139F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77" y="1371600"/>
            <a:ext cx="6488723" cy="47066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98124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611</Words>
  <Application>Microsoft Office PowerPoint</Application>
  <PresentationFormat>On-screen Show (4:3)</PresentationFormat>
  <Paragraphs>127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Times New Roman</vt:lpstr>
      <vt:lpstr>Wingdings</vt:lpstr>
      <vt:lpstr>Default Design</vt:lpstr>
      <vt:lpstr> The OSHA Alliance Program</vt:lpstr>
      <vt:lpstr>OSHA is committed to a balanced approach to meet its worker safety and health mission </vt:lpstr>
      <vt:lpstr>OSHA works with stakeholder  groups through its Cooperative Programs </vt:lpstr>
      <vt:lpstr>Alliances foster collaborative  relationships </vt:lpstr>
      <vt:lpstr>Alliances are formalized through  an agreement</vt:lpstr>
      <vt:lpstr>Alliance participants agree to several “fundamental requirements” </vt:lpstr>
      <vt:lpstr>Successful Alliances may be promoted to Ambassador </vt:lpstr>
      <vt:lpstr>Number of Active Alliances </vt:lpstr>
      <vt:lpstr>A variety of organizations sign Alliances with OSHA</vt:lpstr>
      <vt:lpstr>Alliances cover a range of safety and health topics  </vt:lpstr>
      <vt:lpstr>In FY 2024, National Alliances helped OSHA reach stakeholders nationwide</vt:lpstr>
      <vt:lpstr>In FY 2024, Regional and Area Office Alliances helped train employers and employees</vt:lpstr>
      <vt:lpstr>Alliances promote member engagement in OSHA’s national initiatives</vt:lpstr>
      <vt:lpstr>Alliances develop innovative and industry-specific resources </vt:lpstr>
      <vt:lpstr>Alliances network with one another and cross-collaborate</vt:lpstr>
      <vt:lpstr>Find out more at  osha.gov/alliances</vt:lpstr>
      <vt:lpstr>Contact Us</vt:lpstr>
      <vt:lpstr>OSHA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OSHA Alliance Program</dc:title>
  <dc:subject>OSHA Alliance Program</dc:subject>
  <dc:creator>U.S. Department Of Labor (DOL)- Occupational Safety and Health Administration (OSHA)- Directorate of Cooperative and State Programs (DCSP)</dc:creator>
  <cp:keywords/>
  <dc:description/>
  <cp:lastModifiedBy>Morgan, Christina E. - OSHA</cp:lastModifiedBy>
  <cp:revision>184</cp:revision>
  <cp:lastPrinted>2018-12-07T14:42:03Z</cp:lastPrinted>
  <dcterms:created xsi:type="dcterms:W3CDTF">2006-10-02T15:43:52Z</dcterms:created>
  <dcterms:modified xsi:type="dcterms:W3CDTF">2025-02-28T21:45:37Z</dcterms:modified>
  <cp:category/>
</cp:coreProperties>
</file>