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1"/>
  </p:sldMasterIdLst>
  <p:notesMasterIdLst>
    <p:notesMasterId r:id="rId20"/>
  </p:notesMasterIdLst>
  <p:handoutMasterIdLst>
    <p:handoutMasterId r:id="rId21"/>
  </p:handoutMasterIdLst>
  <p:sldIdLst>
    <p:sldId id="256" r:id="rId2"/>
    <p:sldId id="272" r:id="rId3"/>
    <p:sldId id="258" r:id="rId4"/>
    <p:sldId id="260" r:id="rId5"/>
    <p:sldId id="257" r:id="rId6"/>
    <p:sldId id="261" r:id="rId7"/>
    <p:sldId id="263" r:id="rId8"/>
    <p:sldId id="265" r:id="rId9"/>
    <p:sldId id="279" r:id="rId10"/>
    <p:sldId id="264" r:id="rId11"/>
    <p:sldId id="266" r:id="rId12"/>
    <p:sldId id="277" r:id="rId13"/>
    <p:sldId id="267" r:id="rId14"/>
    <p:sldId id="268" r:id="rId15"/>
    <p:sldId id="274" r:id="rId16"/>
    <p:sldId id="278" r:id="rId17"/>
    <p:sldId id="270" r:id="rId18"/>
    <p:sldId id="276" r:id="rId19"/>
  </p:sldIdLst>
  <p:sldSz cx="12192000" cy="6858000"/>
  <p:notesSz cx="6858000" cy="9144000"/>
  <p:defaultText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29" autoAdjust="0"/>
  </p:normalViewPr>
  <p:slideViewPr>
    <p:cSldViewPr snapToGrid="0">
      <p:cViewPr varScale="1">
        <p:scale>
          <a:sx n="80" d="100"/>
          <a:sy n="80" d="100"/>
        </p:scale>
        <p:origin x="149" y="48"/>
      </p:cViewPr>
      <p:guideLst>
        <p:guide orient="horz" pos="2160"/>
        <p:guide pos="3840"/>
      </p:guideLst>
    </p:cSldViewPr>
  </p:slideViewPr>
  <p:notesTextViewPr>
    <p:cViewPr>
      <p:scale>
        <a:sx n="1" d="1"/>
        <a:sy n="1" d="1"/>
      </p:scale>
      <p:origin x="0" y="0"/>
    </p:cViewPr>
  </p:notesTextViewPr>
  <p:notesViewPr>
    <p:cSldViewPr snapToGrid="0">
      <p:cViewPr>
        <p:scale>
          <a:sx n="90" d="100"/>
          <a:sy n="90" d="100"/>
        </p:scale>
        <p:origin x="377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A4BF5E-036F-4F30-B192-AEC132637270}" type="datetimeFigureOut">
              <a:rPr lang="en-US" smtClean="0"/>
              <a:pPr/>
              <a:t>1/5/2022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2C8881-7EF0-4A6A-BF32-1D28F47132FA}" type="slidenum">
              <a:rPr lang="en-US" smtClean="0"/>
              <a:pPr/>
              <a:t>‹#›</a:t>
            </a:fld>
            <a:endParaRPr lang="en-US"/>
          </a:p>
        </p:txBody>
      </p:sp>
    </p:spTree>
    <p:extLst>
      <p:ext uri="{BB962C8B-B14F-4D97-AF65-F5344CB8AC3E}">
        <p14:creationId xmlns:p14="http://schemas.microsoft.com/office/powerpoint/2010/main" val="13305217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EE3A7-5947-4745-80FB-A44EB28E2999}" type="datetimeFigureOut">
              <a:rPr lang="en-US" smtClean="0"/>
              <a:pPr/>
              <a:t>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CAF62-71DB-478F-A1B1-314E60E28098}" type="slidenum">
              <a:rPr lang="en-US" smtClean="0"/>
              <a:pPr/>
              <a:t>‹#›</a:t>
            </a:fld>
            <a:endParaRPr lang="en-US"/>
          </a:p>
        </p:txBody>
      </p:sp>
    </p:spTree>
    <p:extLst>
      <p:ext uri="{BB962C8B-B14F-4D97-AF65-F5344CB8AC3E}">
        <p14:creationId xmlns:p14="http://schemas.microsoft.com/office/powerpoint/2010/main" val="19946656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BCAF62-71DB-478F-A1B1-314E60E28098}" type="slidenum">
              <a:rPr lang="en-US" smtClean="0"/>
              <a:pPr/>
              <a:t>1</a:t>
            </a:fld>
            <a:endParaRPr lang="en-US"/>
          </a:p>
        </p:txBody>
      </p:sp>
    </p:spTree>
    <p:extLst>
      <p:ext uri="{BB962C8B-B14F-4D97-AF65-F5344CB8AC3E}">
        <p14:creationId xmlns:p14="http://schemas.microsoft.com/office/powerpoint/2010/main" val="181204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Utilizando esta hoja de referencia se explican los factores de protección asignados para cada tipo de respirador y las diferencias entre ellos.</a:t>
            </a:r>
          </a:p>
          <a:p>
            <a:endParaRPr lang="es-PR" dirty="0"/>
          </a:p>
          <a:p>
            <a:r>
              <a:rPr lang="es-PR" dirty="0"/>
              <a:t>Es importante enfatizar que el tipo de prueba de ajuste realizada determinara el factor máximo de protección del respirador, sobretodo en los respiradores purificadores.</a:t>
            </a:r>
          </a:p>
          <a:p>
            <a:endParaRPr lang="es-PR" dirty="0"/>
          </a:p>
          <a:p>
            <a:r>
              <a:rPr lang="es-PR" dirty="0"/>
              <a:t>Los respiradores suplidores siempre requieren de hacer la prueba cuantitativa</a:t>
            </a:r>
          </a:p>
        </p:txBody>
      </p:sp>
      <p:sp>
        <p:nvSpPr>
          <p:cNvPr id="4" name="Slide Number Placeholder 3"/>
          <p:cNvSpPr>
            <a:spLocks noGrp="1"/>
          </p:cNvSpPr>
          <p:nvPr>
            <p:ph type="sldNum" sz="quarter" idx="10"/>
          </p:nvPr>
        </p:nvSpPr>
        <p:spPr/>
        <p:txBody>
          <a:bodyPr/>
          <a:lstStyle/>
          <a:p>
            <a:fld id="{95BCAF62-71DB-478F-A1B1-314E60E28098}" type="slidenum">
              <a:rPr lang="en-US" smtClean="0"/>
              <a:pPr/>
              <a:t>11</a:t>
            </a:fld>
            <a:endParaRPr lang="en-US"/>
          </a:p>
        </p:txBody>
      </p:sp>
    </p:spTree>
    <p:extLst>
      <p:ext uri="{BB962C8B-B14F-4D97-AF65-F5344CB8AC3E}">
        <p14:creationId xmlns:p14="http://schemas.microsoft.com/office/powerpoint/2010/main" val="299850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Se discute el concepto de vida útil del cartucho y como se afecta con factores de:</a:t>
            </a:r>
          </a:p>
          <a:p>
            <a:pPr marL="171450" indent="-171450">
              <a:buFont typeface="Arial" panose="020B0604020202020204" pitchFamily="34" charset="0"/>
              <a:buChar char="•"/>
            </a:pPr>
            <a:r>
              <a:rPr lang="es-PR" dirty="0"/>
              <a:t>Humedad</a:t>
            </a:r>
          </a:p>
          <a:p>
            <a:pPr marL="171450" indent="-171450">
              <a:buFont typeface="Arial" panose="020B0604020202020204" pitchFamily="34" charset="0"/>
              <a:buChar char="•"/>
            </a:pPr>
            <a:r>
              <a:rPr lang="es-PR" dirty="0"/>
              <a:t>Temperatura</a:t>
            </a:r>
          </a:p>
          <a:p>
            <a:pPr marL="171450" indent="-171450">
              <a:buFont typeface="Arial" panose="020B0604020202020204" pitchFamily="34" charset="0"/>
              <a:buChar char="•"/>
            </a:pPr>
            <a:r>
              <a:rPr lang="es-PR" dirty="0"/>
              <a:t>Tiempo de uso</a:t>
            </a:r>
          </a:p>
          <a:p>
            <a:pPr marL="171450" indent="-171450">
              <a:buFont typeface="Arial" panose="020B0604020202020204" pitchFamily="34" charset="0"/>
              <a:buChar char="•"/>
            </a:pPr>
            <a:r>
              <a:rPr lang="es-PR" dirty="0"/>
              <a:t>Tipo de trabajo (ligero o fuerte)</a:t>
            </a:r>
          </a:p>
          <a:p>
            <a:pPr marL="171450" indent="-171450">
              <a:buFont typeface="Arial" panose="020B0604020202020204" pitchFamily="34" charset="0"/>
              <a:buChar char="•"/>
            </a:pPr>
            <a:r>
              <a:rPr lang="es-PR" dirty="0"/>
              <a:t>Calidad del ambiente de trabajo entre otros</a:t>
            </a:r>
          </a:p>
        </p:txBody>
      </p:sp>
      <p:sp>
        <p:nvSpPr>
          <p:cNvPr id="4" name="Slide Number Placeholder 3"/>
          <p:cNvSpPr>
            <a:spLocks noGrp="1"/>
          </p:cNvSpPr>
          <p:nvPr>
            <p:ph type="sldNum" sz="quarter" idx="10"/>
          </p:nvPr>
        </p:nvSpPr>
        <p:spPr/>
        <p:txBody>
          <a:bodyPr/>
          <a:lstStyle/>
          <a:p>
            <a:fld id="{95BCAF62-71DB-478F-A1B1-314E60E28098}" type="slidenum">
              <a:rPr lang="en-US" smtClean="0"/>
              <a:pPr/>
              <a:t>12</a:t>
            </a:fld>
            <a:endParaRPr lang="en-US"/>
          </a:p>
        </p:txBody>
      </p:sp>
    </p:spTree>
    <p:extLst>
      <p:ext uri="{BB962C8B-B14F-4D97-AF65-F5344CB8AC3E}">
        <p14:creationId xmlns:p14="http://schemas.microsoft.com/office/powerpoint/2010/main" val="1212092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Aquí los instructores desarman al menos dos respiradores, ya sean marcas diferentes del mismo tipo; o dos tipos diferentes para que los participantes vean como se realiza la inspección y limpieza del equipo.</a:t>
            </a:r>
          </a:p>
          <a:p>
            <a:endParaRPr lang="es-PR" dirty="0"/>
          </a:p>
          <a:p>
            <a:r>
              <a:rPr lang="es-PR" dirty="0"/>
              <a:t>Se da énfasis a lo siguiente:</a:t>
            </a:r>
          </a:p>
          <a:p>
            <a:pPr marL="171450" indent="-171450">
              <a:buFont typeface="Wingdings" panose="05000000000000000000" pitchFamily="2" charset="2"/>
              <a:buChar char="ü"/>
            </a:pPr>
            <a:r>
              <a:rPr lang="es-PR" dirty="0"/>
              <a:t>La limpieza adecuada del equipo evitando solventes o detergentes fuertes.  </a:t>
            </a:r>
          </a:p>
          <a:p>
            <a:pPr marL="171450" indent="-171450">
              <a:buFont typeface="Wingdings" panose="05000000000000000000" pitchFamily="2" charset="2"/>
              <a:buChar char="ü"/>
            </a:pPr>
            <a:r>
              <a:rPr lang="es-PR" dirty="0"/>
              <a:t>Se establece la importancia de no intercambiar piezas entre equipo a menos que este autorizado por el fabricante</a:t>
            </a:r>
          </a:p>
          <a:p>
            <a:pPr marL="171450" indent="-171450">
              <a:buFont typeface="Wingdings" panose="05000000000000000000" pitchFamily="2" charset="2"/>
              <a:buChar char="ü"/>
            </a:pPr>
            <a:r>
              <a:rPr lang="es-PR" dirty="0"/>
              <a:t>El montaje correcto de piezas para asegurar el sellado al momento de uso</a:t>
            </a:r>
          </a:p>
          <a:p>
            <a:pPr marL="171450" indent="-171450">
              <a:buFont typeface="Wingdings" panose="05000000000000000000" pitchFamily="2" charset="2"/>
              <a:buChar char="ü"/>
            </a:pPr>
            <a:r>
              <a:rPr lang="es-PR" dirty="0"/>
              <a:t>La identificación de posible daño en las piezas de equipo, lo que requerirá de un reemplazo inmediato.</a:t>
            </a:r>
          </a:p>
          <a:p>
            <a:pPr marL="171450" indent="-171450">
              <a:buFont typeface="Wingdings" panose="05000000000000000000" pitchFamily="2" charset="2"/>
              <a:buChar char="ü"/>
            </a:pPr>
            <a:r>
              <a:rPr lang="es-PR" dirty="0"/>
              <a:t>El almacenaje adecuado dentro de  bolsas plásticas limpias evitando humedad y calor excesivo</a:t>
            </a:r>
          </a:p>
          <a:p>
            <a:pPr marL="171450" indent="-171450">
              <a:buFont typeface="Wingdings" panose="05000000000000000000" pitchFamily="2" charset="2"/>
              <a:buChar char="ü"/>
            </a:pPr>
            <a:r>
              <a:rPr lang="es-PR" dirty="0"/>
              <a:t>Indicación de guardar por separado filtros o cartuchos de las pieza faciales.</a:t>
            </a:r>
          </a:p>
        </p:txBody>
      </p:sp>
      <p:sp>
        <p:nvSpPr>
          <p:cNvPr id="4" name="Slide Number Placeholder 3"/>
          <p:cNvSpPr>
            <a:spLocks noGrp="1"/>
          </p:cNvSpPr>
          <p:nvPr>
            <p:ph type="sldNum" sz="quarter" idx="10"/>
          </p:nvPr>
        </p:nvSpPr>
        <p:spPr/>
        <p:txBody>
          <a:bodyPr/>
          <a:lstStyle/>
          <a:p>
            <a:fld id="{95BCAF62-71DB-478F-A1B1-314E60E28098}" type="slidenum">
              <a:rPr lang="en-US" smtClean="0"/>
              <a:pPr/>
              <a:t>13</a:t>
            </a:fld>
            <a:endParaRPr lang="en-US"/>
          </a:p>
        </p:txBody>
      </p:sp>
    </p:spTree>
    <p:extLst>
      <p:ext uri="{BB962C8B-B14F-4D97-AF65-F5344CB8AC3E}">
        <p14:creationId xmlns:p14="http://schemas.microsoft.com/office/powerpoint/2010/main" val="259171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Usando los puntos señalados en la transparencia, se resumen los elementos mas importantes del programa de Protección Respiratoria</a:t>
            </a:r>
          </a:p>
        </p:txBody>
      </p:sp>
      <p:sp>
        <p:nvSpPr>
          <p:cNvPr id="4" name="Slide Number Placeholder 3"/>
          <p:cNvSpPr>
            <a:spLocks noGrp="1"/>
          </p:cNvSpPr>
          <p:nvPr>
            <p:ph type="sldNum" sz="quarter" idx="10"/>
          </p:nvPr>
        </p:nvSpPr>
        <p:spPr/>
        <p:txBody>
          <a:bodyPr/>
          <a:lstStyle/>
          <a:p>
            <a:fld id="{95BCAF62-71DB-478F-A1B1-314E60E28098}" type="slidenum">
              <a:rPr lang="en-US" smtClean="0"/>
              <a:pPr/>
              <a:t>14</a:t>
            </a:fld>
            <a:endParaRPr lang="en-US"/>
          </a:p>
        </p:txBody>
      </p:sp>
    </p:spTree>
    <p:extLst>
      <p:ext uri="{BB962C8B-B14F-4D97-AF65-F5344CB8AC3E}">
        <p14:creationId xmlns:p14="http://schemas.microsoft.com/office/powerpoint/2010/main" val="2293161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Se presenta situación donde hay aplicación de pintura en un bote para que  los participantes sugieran que equipo deberían usar.  Se proveen además los datos del FDS (SDS) de la pintura aplicada.</a:t>
            </a:r>
          </a:p>
        </p:txBody>
      </p:sp>
      <p:sp>
        <p:nvSpPr>
          <p:cNvPr id="4" name="Slide Number Placeholder 3"/>
          <p:cNvSpPr>
            <a:spLocks noGrp="1"/>
          </p:cNvSpPr>
          <p:nvPr>
            <p:ph type="sldNum" sz="quarter" idx="10"/>
          </p:nvPr>
        </p:nvSpPr>
        <p:spPr/>
        <p:txBody>
          <a:bodyPr/>
          <a:lstStyle/>
          <a:p>
            <a:fld id="{95BCAF62-71DB-478F-A1B1-314E60E28098}" type="slidenum">
              <a:rPr lang="en-US" smtClean="0"/>
              <a:pPr/>
              <a:t>15</a:t>
            </a:fld>
            <a:endParaRPr lang="en-US"/>
          </a:p>
        </p:txBody>
      </p:sp>
    </p:spTree>
    <p:extLst>
      <p:ext uri="{BB962C8B-B14F-4D97-AF65-F5344CB8AC3E}">
        <p14:creationId xmlns:p14="http://schemas.microsoft.com/office/powerpoint/2010/main" val="3168885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Se plantea situación de como un trabajador encuentra una situación en la que por cuenta propia decide usar un respirador</a:t>
            </a:r>
          </a:p>
          <a:p>
            <a:endParaRPr lang="es-PR" dirty="0"/>
          </a:p>
          <a:p>
            <a:r>
              <a:rPr lang="es-PR" dirty="0"/>
              <a:t>La discusión hace énfasis en cual debería ser el procedimiento correcto de selección de equipo y  cual equipo debe ser utilizado. </a:t>
            </a:r>
          </a:p>
        </p:txBody>
      </p:sp>
      <p:sp>
        <p:nvSpPr>
          <p:cNvPr id="4" name="Slide Number Placeholder 3"/>
          <p:cNvSpPr>
            <a:spLocks noGrp="1"/>
          </p:cNvSpPr>
          <p:nvPr>
            <p:ph type="sldNum" sz="quarter" idx="10"/>
          </p:nvPr>
        </p:nvSpPr>
        <p:spPr/>
        <p:txBody>
          <a:bodyPr/>
          <a:lstStyle/>
          <a:p>
            <a:fld id="{95BCAF62-71DB-478F-A1B1-314E60E28098}" type="slidenum">
              <a:rPr lang="en-US" smtClean="0"/>
              <a:pPr/>
              <a:t>16</a:t>
            </a:fld>
            <a:endParaRPr lang="en-US"/>
          </a:p>
        </p:txBody>
      </p:sp>
    </p:spTree>
    <p:extLst>
      <p:ext uri="{BB962C8B-B14F-4D97-AF65-F5344CB8AC3E}">
        <p14:creationId xmlns:p14="http://schemas.microsoft.com/office/powerpoint/2010/main" val="2091646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Situación orientada al sector de la construcción</a:t>
            </a:r>
          </a:p>
          <a:p>
            <a:r>
              <a:rPr lang="es-PR" dirty="0"/>
              <a:t>Se plantea  la situación de la selección de ciertos equipos, por uso y costumbre (si hay mucho polvo-uso de cara completa). </a:t>
            </a:r>
          </a:p>
          <a:p>
            <a:endParaRPr lang="es-PR" dirty="0"/>
          </a:p>
          <a:p>
            <a:r>
              <a:rPr lang="es-PR" dirty="0"/>
              <a:t>En este caso la tarea involucra exposición a sílice, por lo que se deben referir a la normativa de sílice 29CFR1926.1153 para poder hacer la selección adecuada usando como referencia la tabla I.</a:t>
            </a:r>
          </a:p>
        </p:txBody>
      </p:sp>
      <p:sp>
        <p:nvSpPr>
          <p:cNvPr id="4" name="Slide Number Placeholder 3"/>
          <p:cNvSpPr>
            <a:spLocks noGrp="1"/>
          </p:cNvSpPr>
          <p:nvPr>
            <p:ph type="sldNum" sz="quarter" idx="10"/>
          </p:nvPr>
        </p:nvSpPr>
        <p:spPr/>
        <p:txBody>
          <a:bodyPr/>
          <a:lstStyle/>
          <a:p>
            <a:fld id="{95BCAF62-71DB-478F-A1B1-314E60E28098}" type="slidenum">
              <a:rPr lang="en-US" smtClean="0"/>
              <a:pPr/>
              <a:t>17</a:t>
            </a:fld>
            <a:endParaRPr lang="en-US"/>
          </a:p>
        </p:txBody>
      </p:sp>
    </p:spTree>
    <p:extLst>
      <p:ext uri="{BB962C8B-B14F-4D97-AF65-F5344CB8AC3E}">
        <p14:creationId xmlns:p14="http://schemas.microsoft.com/office/powerpoint/2010/main" val="399595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Para facilitar llenar la Hoja de Evaluación se proyecta la información del encabezado en la pizarra.  Aquí un ejemplo.</a:t>
            </a:r>
          </a:p>
        </p:txBody>
      </p:sp>
      <p:sp>
        <p:nvSpPr>
          <p:cNvPr id="4" name="Slide Number Placeholder 3"/>
          <p:cNvSpPr>
            <a:spLocks noGrp="1"/>
          </p:cNvSpPr>
          <p:nvPr>
            <p:ph type="sldNum" sz="quarter" idx="10"/>
          </p:nvPr>
        </p:nvSpPr>
        <p:spPr/>
        <p:txBody>
          <a:bodyPr/>
          <a:lstStyle/>
          <a:p>
            <a:fld id="{95BCAF62-71DB-478F-A1B1-314E60E28098}" type="slidenum">
              <a:rPr lang="en-US" smtClean="0"/>
              <a:pPr/>
              <a:t>18</a:t>
            </a:fld>
            <a:endParaRPr lang="en-US"/>
          </a:p>
        </p:txBody>
      </p:sp>
    </p:spTree>
    <p:extLst>
      <p:ext uri="{BB962C8B-B14F-4D97-AF65-F5344CB8AC3E}">
        <p14:creationId xmlns:p14="http://schemas.microsoft.com/office/powerpoint/2010/main" val="139515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Se identifica  la fuente de  fondos para el adiestramiento</a:t>
            </a:r>
          </a:p>
        </p:txBody>
      </p:sp>
      <p:sp>
        <p:nvSpPr>
          <p:cNvPr id="4" name="Slide Number Placeholder 3"/>
          <p:cNvSpPr>
            <a:spLocks noGrp="1"/>
          </p:cNvSpPr>
          <p:nvPr>
            <p:ph type="sldNum" sz="quarter" idx="10"/>
          </p:nvPr>
        </p:nvSpPr>
        <p:spPr/>
        <p:txBody>
          <a:bodyPr/>
          <a:lstStyle/>
          <a:p>
            <a:fld id="{95BCAF62-71DB-478F-A1B1-314E60E28098}" type="slidenum">
              <a:rPr lang="en-US" smtClean="0"/>
              <a:pPr/>
              <a:t>2</a:t>
            </a:fld>
            <a:endParaRPr lang="en-US"/>
          </a:p>
        </p:txBody>
      </p:sp>
    </p:spTree>
    <p:extLst>
      <p:ext uri="{BB962C8B-B14F-4D97-AF65-F5344CB8AC3E}">
        <p14:creationId xmlns:p14="http://schemas.microsoft.com/office/powerpoint/2010/main" val="216986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Breve resumen de  las responsabilidades del patrono y de los empleados bajo la  Ley de OSHA</a:t>
            </a:r>
          </a:p>
        </p:txBody>
      </p:sp>
      <p:sp>
        <p:nvSpPr>
          <p:cNvPr id="4" name="Slide Number Placeholder 3"/>
          <p:cNvSpPr>
            <a:spLocks noGrp="1"/>
          </p:cNvSpPr>
          <p:nvPr>
            <p:ph type="sldNum" sz="quarter" idx="10"/>
          </p:nvPr>
        </p:nvSpPr>
        <p:spPr/>
        <p:txBody>
          <a:bodyPr/>
          <a:lstStyle/>
          <a:p>
            <a:fld id="{95BCAF62-71DB-478F-A1B1-314E60E28098}" type="slidenum">
              <a:rPr lang="en-US" smtClean="0"/>
              <a:pPr/>
              <a:t>3</a:t>
            </a:fld>
            <a:endParaRPr lang="en-US"/>
          </a:p>
        </p:txBody>
      </p:sp>
    </p:spTree>
    <p:extLst>
      <p:ext uri="{BB962C8B-B14F-4D97-AF65-F5344CB8AC3E}">
        <p14:creationId xmlns:p14="http://schemas.microsoft.com/office/powerpoint/2010/main" val="113785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Afiches apoyando la discusión de la transparencia anterior</a:t>
            </a:r>
          </a:p>
        </p:txBody>
      </p:sp>
      <p:sp>
        <p:nvSpPr>
          <p:cNvPr id="4" name="Slide Number Placeholder 3"/>
          <p:cNvSpPr>
            <a:spLocks noGrp="1"/>
          </p:cNvSpPr>
          <p:nvPr>
            <p:ph type="sldNum" sz="quarter" idx="10"/>
          </p:nvPr>
        </p:nvSpPr>
        <p:spPr/>
        <p:txBody>
          <a:bodyPr/>
          <a:lstStyle/>
          <a:p>
            <a:fld id="{95BCAF62-71DB-478F-A1B1-314E60E28098}" type="slidenum">
              <a:rPr lang="en-US" smtClean="0"/>
              <a:pPr/>
              <a:t>4</a:t>
            </a:fld>
            <a:endParaRPr lang="en-US"/>
          </a:p>
        </p:txBody>
      </p:sp>
    </p:spTree>
    <p:extLst>
      <p:ext uri="{BB962C8B-B14F-4D97-AF65-F5344CB8AC3E}">
        <p14:creationId xmlns:p14="http://schemas.microsoft.com/office/powerpoint/2010/main" val="224517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BCAF62-71DB-478F-A1B1-314E60E28098}" type="slidenum">
              <a:rPr lang="en-US" smtClean="0"/>
              <a:pPr/>
              <a:t>5</a:t>
            </a:fld>
            <a:endParaRPr lang="en-US"/>
          </a:p>
        </p:txBody>
      </p:sp>
    </p:spTree>
    <p:extLst>
      <p:ext uri="{BB962C8B-B14F-4D97-AF65-F5344CB8AC3E}">
        <p14:creationId xmlns:p14="http://schemas.microsoft.com/office/powerpoint/2010/main" val="67733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En este punto se muestra a los participantes el  Apéndice C de la normativa de OSHA</a:t>
            </a:r>
          </a:p>
          <a:p>
            <a:r>
              <a:rPr lang="es-PR" dirty="0"/>
              <a:t>29CFR 1910.134. </a:t>
            </a:r>
          </a:p>
          <a:p>
            <a:endParaRPr lang="es-PR" dirty="0"/>
          </a:p>
          <a:p>
            <a:r>
              <a:rPr lang="es-PR" dirty="0"/>
              <a:t>Se describe a los participantes el objetivo de las preguntas medicas de cada sección para que entiendan que información es importante para el medico que realiza la evaluación.</a:t>
            </a:r>
          </a:p>
          <a:p>
            <a:endParaRPr lang="es-PR" dirty="0"/>
          </a:p>
          <a:p>
            <a:r>
              <a:rPr lang="es-PR" dirty="0"/>
              <a:t>Esta discusión puede tomar cerca de 10 minutos.</a:t>
            </a:r>
          </a:p>
        </p:txBody>
      </p:sp>
      <p:sp>
        <p:nvSpPr>
          <p:cNvPr id="4" name="Slide Number Placeholder 3"/>
          <p:cNvSpPr>
            <a:spLocks noGrp="1"/>
          </p:cNvSpPr>
          <p:nvPr>
            <p:ph type="sldNum" sz="quarter" idx="10"/>
          </p:nvPr>
        </p:nvSpPr>
        <p:spPr/>
        <p:txBody>
          <a:bodyPr/>
          <a:lstStyle/>
          <a:p>
            <a:fld id="{95BCAF62-71DB-478F-A1B1-314E60E28098}" type="slidenum">
              <a:rPr lang="en-US" smtClean="0"/>
              <a:pPr/>
              <a:t>6</a:t>
            </a:fld>
            <a:endParaRPr lang="en-US"/>
          </a:p>
        </p:txBody>
      </p:sp>
    </p:spTree>
    <p:extLst>
      <p:ext uri="{BB962C8B-B14F-4D97-AF65-F5344CB8AC3E}">
        <p14:creationId xmlns:p14="http://schemas.microsoft.com/office/powerpoint/2010/main" val="269116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En este momento se muestra el  video asociado a los requisitos de las pruebas de ajuste cuantitativas.  El video tiene duración de cerca de 11 minutos y  muestra en detalle los equipos y procedimiento para realizar la prueba.  También se incluye texto que resume la parte hablada del mismo.</a:t>
            </a:r>
          </a:p>
        </p:txBody>
      </p:sp>
      <p:sp>
        <p:nvSpPr>
          <p:cNvPr id="4" name="Slide Number Placeholder 3"/>
          <p:cNvSpPr>
            <a:spLocks noGrp="1"/>
          </p:cNvSpPr>
          <p:nvPr>
            <p:ph type="sldNum" sz="quarter" idx="10"/>
          </p:nvPr>
        </p:nvSpPr>
        <p:spPr/>
        <p:txBody>
          <a:bodyPr/>
          <a:lstStyle/>
          <a:p>
            <a:fld id="{95BCAF62-71DB-478F-A1B1-314E60E28098}" type="slidenum">
              <a:rPr lang="en-US" smtClean="0"/>
              <a:pPr/>
              <a:t>7</a:t>
            </a:fld>
            <a:endParaRPr lang="en-US"/>
          </a:p>
        </p:txBody>
      </p:sp>
    </p:spTree>
    <p:extLst>
      <p:ext uri="{BB962C8B-B14F-4D97-AF65-F5344CB8AC3E}">
        <p14:creationId xmlns:p14="http://schemas.microsoft.com/office/powerpoint/2010/main" val="330189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En este punto los instructores proceden a la demostración de varios aspectos importantes a saber;</a:t>
            </a:r>
          </a:p>
          <a:p>
            <a:pPr marL="171450" indent="-171450">
              <a:buFont typeface="Arial" panose="020B0604020202020204" pitchFamily="34" charset="0"/>
              <a:buChar char="•"/>
            </a:pPr>
            <a:r>
              <a:rPr lang="es-PR" dirty="0"/>
              <a:t>Como colocarse correctamente el respirador, ya sea de particulado, media cara o cara completa</a:t>
            </a:r>
          </a:p>
          <a:p>
            <a:pPr marL="171450" indent="-171450">
              <a:buFont typeface="Arial" panose="020B0604020202020204" pitchFamily="34" charset="0"/>
              <a:buChar char="•"/>
            </a:pPr>
            <a:r>
              <a:rPr lang="es-PR" dirty="0"/>
              <a:t>Como realizar la prueba de verificación de ajuste (</a:t>
            </a:r>
            <a:r>
              <a:rPr lang="es-PR" dirty="0" err="1"/>
              <a:t>fit</a:t>
            </a:r>
            <a:r>
              <a:rPr lang="es-PR" dirty="0"/>
              <a:t> </a:t>
            </a:r>
            <a:r>
              <a:rPr lang="es-PR" dirty="0" err="1"/>
              <a:t>check</a:t>
            </a:r>
            <a:r>
              <a:rPr lang="es-PR" dirty="0"/>
              <a:t>)  en la modalidad de presión negativa y presión positiva</a:t>
            </a:r>
          </a:p>
          <a:p>
            <a:pPr marL="171450" indent="-171450">
              <a:buFont typeface="Arial" panose="020B0604020202020204" pitchFamily="34" charset="0"/>
              <a:buChar char="•"/>
            </a:pPr>
            <a:r>
              <a:rPr lang="es-PR" dirty="0"/>
              <a:t>Como quitar de manera correcta el respirador</a:t>
            </a:r>
          </a:p>
        </p:txBody>
      </p:sp>
      <p:sp>
        <p:nvSpPr>
          <p:cNvPr id="4" name="Slide Number Placeholder 3"/>
          <p:cNvSpPr>
            <a:spLocks noGrp="1"/>
          </p:cNvSpPr>
          <p:nvPr>
            <p:ph type="sldNum" sz="quarter" idx="10"/>
          </p:nvPr>
        </p:nvSpPr>
        <p:spPr/>
        <p:txBody>
          <a:bodyPr/>
          <a:lstStyle/>
          <a:p>
            <a:fld id="{95BCAF62-71DB-478F-A1B1-314E60E28098}" type="slidenum">
              <a:rPr lang="en-US" smtClean="0"/>
              <a:pPr/>
              <a:t>8</a:t>
            </a:fld>
            <a:endParaRPr lang="en-US"/>
          </a:p>
        </p:txBody>
      </p:sp>
    </p:spTree>
    <p:extLst>
      <p:ext uri="{BB962C8B-B14F-4D97-AF65-F5344CB8AC3E}">
        <p14:creationId xmlns:p14="http://schemas.microsoft.com/office/powerpoint/2010/main" val="254437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Se presentan los equipos usados en la prueba de ajuste cualitativa haciendo énfasis de que depende totalmente de la capacidad olfativa del usuario para detectar los olores/sabores de prueba.</a:t>
            </a:r>
          </a:p>
          <a:p>
            <a:endParaRPr lang="es-PR" dirty="0"/>
          </a:p>
          <a:p>
            <a:r>
              <a:rPr lang="es-PR" dirty="0"/>
              <a:t>Si hay tiempo se hace una demostración entre los instructores con el nebulizador y la capucha.</a:t>
            </a:r>
          </a:p>
        </p:txBody>
      </p:sp>
      <p:sp>
        <p:nvSpPr>
          <p:cNvPr id="4" name="Slide Number Placeholder 3"/>
          <p:cNvSpPr>
            <a:spLocks noGrp="1"/>
          </p:cNvSpPr>
          <p:nvPr>
            <p:ph type="sldNum" sz="quarter" idx="10"/>
          </p:nvPr>
        </p:nvSpPr>
        <p:spPr/>
        <p:txBody>
          <a:bodyPr/>
          <a:lstStyle/>
          <a:p>
            <a:fld id="{95BCAF62-71DB-478F-A1B1-314E60E28098}" type="slidenum">
              <a:rPr lang="en-US" smtClean="0"/>
              <a:pPr/>
              <a:t>10</a:t>
            </a:fld>
            <a:endParaRPr lang="en-US"/>
          </a:p>
        </p:txBody>
      </p:sp>
    </p:spTree>
    <p:extLst>
      <p:ext uri="{BB962C8B-B14F-4D97-AF65-F5344CB8AC3E}">
        <p14:creationId xmlns:p14="http://schemas.microsoft.com/office/powerpoint/2010/main" val="93523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7A9AD9-2B4D-4615-AE3F-8CB6BF4322C4}" type="datetime1">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B1F29-6894-4DCD-9AA3-0778D91D2EE7}"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4523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03368-97C5-4242-B329-9E097A6E5D55}" type="datetime1">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B1F29-6894-4DCD-9AA3-0778D91D2EE7}" type="slidenum">
              <a:rPr lang="en-US" smtClean="0"/>
              <a:pPr/>
              <a:t>‹#›</a:t>
            </a:fld>
            <a:endParaRPr lang="en-US"/>
          </a:p>
        </p:txBody>
      </p:sp>
    </p:spTree>
    <p:extLst>
      <p:ext uri="{BB962C8B-B14F-4D97-AF65-F5344CB8AC3E}">
        <p14:creationId xmlns:p14="http://schemas.microsoft.com/office/powerpoint/2010/main" val="386995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023C0-2F29-463C-90A3-C5A0521CA57A}" type="datetime1">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B1F29-6894-4DCD-9AA3-0778D91D2EE7}" type="slidenum">
              <a:rPr lang="en-US" smtClean="0"/>
              <a:pPr/>
              <a:t>‹#›</a:t>
            </a:fld>
            <a:endParaRPr lang="en-US"/>
          </a:p>
        </p:txBody>
      </p:sp>
    </p:spTree>
    <p:extLst>
      <p:ext uri="{BB962C8B-B14F-4D97-AF65-F5344CB8AC3E}">
        <p14:creationId xmlns:p14="http://schemas.microsoft.com/office/powerpoint/2010/main" val="98200159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61D1C-E8EE-4698-AD5F-79CB64E9CDFC}" type="datetime1">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B1F29-6894-4DCD-9AA3-0778D91D2EE7}" type="slidenum">
              <a:rPr lang="en-US" smtClean="0"/>
              <a:pPr/>
              <a:t>‹#›</a:t>
            </a:fld>
            <a:endParaRPr lang="en-US"/>
          </a:p>
        </p:txBody>
      </p:sp>
    </p:spTree>
    <p:extLst>
      <p:ext uri="{BB962C8B-B14F-4D97-AF65-F5344CB8AC3E}">
        <p14:creationId xmlns:p14="http://schemas.microsoft.com/office/powerpoint/2010/main" val="352030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9BFF8-2CF7-40CD-A1B2-DC8AB23AB22D}" type="datetime1">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B1F29-6894-4DCD-9AA3-0778D91D2EE7}"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26539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FB9278-9C42-40F7-96E5-A345B08CD487}" type="datetime1">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B1F29-6894-4DCD-9AA3-0778D91D2EE7}" type="slidenum">
              <a:rPr lang="en-US" smtClean="0"/>
              <a:pPr/>
              <a:t>‹#›</a:t>
            </a:fld>
            <a:endParaRPr lang="en-US"/>
          </a:p>
        </p:txBody>
      </p:sp>
    </p:spTree>
    <p:extLst>
      <p:ext uri="{BB962C8B-B14F-4D97-AF65-F5344CB8AC3E}">
        <p14:creationId xmlns:p14="http://schemas.microsoft.com/office/powerpoint/2010/main" val="25249138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419228-7A32-4944-9203-B9A19DA196C1}" type="datetime1">
              <a:rPr lang="en-US" smtClean="0"/>
              <a:pPr/>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B1F29-6894-4DCD-9AA3-0778D91D2EE7}" type="slidenum">
              <a:rPr lang="en-US" smtClean="0"/>
              <a:pPr/>
              <a:t>‹#›</a:t>
            </a:fld>
            <a:endParaRPr lang="en-US"/>
          </a:p>
        </p:txBody>
      </p:sp>
    </p:spTree>
    <p:extLst>
      <p:ext uri="{BB962C8B-B14F-4D97-AF65-F5344CB8AC3E}">
        <p14:creationId xmlns:p14="http://schemas.microsoft.com/office/powerpoint/2010/main" val="39463360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A9FC88-FCA0-42EF-9657-A883AE1842C9}" type="datetime1">
              <a:rPr lang="en-US" smtClean="0"/>
              <a:pPr/>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B1F29-6894-4DCD-9AA3-0778D91D2EE7}" type="slidenum">
              <a:rPr lang="en-US" smtClean="0"/>
              <a:pPr/>
              <a:t>‹#›</a:t>
            </a:fld>
            <a:endParaRPr lang="en-US"/>
          </a:p>
        </p:txBody>
      </p:sp>
    </p:spTree>
    <p:extLst>
      <p:ext uri="{BB962C8B-B14F-4D97-AF65-F5344CB8AC3E}">
        <p14:creationId xmlns:p14="http://schemas.microsoft.com/office/powerpoint/2010/main" val="3242951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EA9841-0805-4D68-9145-12C5D5715EDB}" type="datetime1">
              <a:rPr lang="en-US" smtClean="0"/>
              <a:pPr/>
              <a:t>1/5/2022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62B1F29-6894-4DCD-9AA3-0778D91D2EE7}" type="slidenum">
              <a:rPr lang="en-US" smtClean="0"/>
              <a:pPr/>
              <a:t>‹#›</a:t>
            </a:fld>
            <a:endParaRPr lang="en-US"/>
          </a:p>
        </p:txBody>
      </p:sp>
    </p:spTree>
    <p:extLst>
      <p:ext uri="{BB962C8B-B14F-4D97-AF65-F5344CB8AC3E}">
        <p14:creationId xmlns:p14="http://schemas.microsoft.com/office/powerpoint/2010/main" val="142503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3C49C19-20E2-4BA8-B145-8824A7FE9FBB}" type="datetime1">
              <a:rPr lang="en-US" smtClean="0"/>
              <a:pPr/>
              <a:t>1/5/2022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62B1F29-6894-4DCD-9AA3-0778D91D2EE7}" type="slidenum">
              <a:rPr lang="en-US" smtClean="0"/>
              <a:pPr/>
              <a:t>‹#›</a:t>
            </a:fld>
            <a:endParaRPr lang="en-US"/>
          </a:p>
        </p:txBody>
      </p:sp>
    </p:spTree>
    <p:extLst>
      <p:ext uri="{BB962C8B-B14F-4D97-AF65-F5344CB8AC3E}">
        <p14:creationId xmlns:p14="http://schemas.microsoft.com/office/powerpoint/2010/main" val="7348710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A53D81-CD6E-4CB9-874B-571CDBA6E557}" type="datetime1">
              <a:rPr lang="en-US" smtClean="0"/>
              <a:pPr/>
              <a:t>1/5/2022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B1F29-6894-4DCD-9AA3-0778D91D2EE7}" type="slidenum">
              <a:rPr lang="en-US" smtClean="0"/>
              <a:pPr/>
              <a:t>‹#›</a:t>
            </a:fld>
            <a:endParaRPr lang="en-US"/>
          </a:p>
        </p:txBody>
      </p:sp>
    </p:spTree>
    <p:extLst>
      <p:ext uri="{BB962C8B-B14F-4D97-AF65-F5344CB8AC3E}">
        <p14:creationId xmlns:p14="http://schemas.microsoft.com/office/powerpoint/2010/main" val="4037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336AC1-E51E-4A3D-90BC-40B51AF1F720}" type="datetime1">
              <a:rPr lang="en-US" smtClean="0"/>
              <a:pPr/>
              <a:t>1/5/2022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62B1F29-6894-4DCD-9AA3-0778D91D2EE7}"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5434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919" y="2278967"/>
            <a:ext cx="9425353" cy="1336430"/>
          </a:xfrm>
        </p:spPr>
        <p:txBody>
          <a:bodyPr>
            <a:normAutofit fontScale="90000"/>
          </a:bodyPr>
          <a:lstStyle/>
          <a:p>
            <a:r>
              <a:rPr lang="es-PR" dirty="0">
                <a:solidFill>
                  <a:schemeClr val="tx1"/>
                </a:solidFill>
              </a:rPr>
              <a:t>Protección Respiratoria</a:t>
            </a:r>
          </a:p>
        </p:txBody>
      </p:sp>
      <p:sp>
        <p:nvSpPr>
          <p:cNvPr id="3" name="TextBox 2"/>
          <p:cNvSpPr txBox="1"/>
          <p:nvPr/>
        </p:nvSpPr>
        <p:spPr>
          <a:xfrm>
            <a:off x="3721995" y="4507606"/>
            <a:ext cx="4481848" cy="369332"/>
          </a:xfrm>
          <a:prstGeom prst="rect">
            <a:avLst/>
          </a:prstGeom>
          <a:noFill/>
        </p:spPr>
        <p:txBody>
          <a:bodyPr wrap="square" rtlCol="0">
            <a:spAutoFit/>
          </a:bodyPr>
          <a:lstStyle/>
          <a:p>
            <a:pPr algn="ctr"/>
            <a:r>
              <a:rPr lang="es-PR" dirty="0"/>
              <a:t>Guía de adiestramiento para el instructor </a:t>
            </a:r>
          </a:p>
        </p:txBody>
      </p:sp>
      <p:sp>
        <p:nvSpPr>
          <p:cNvPr id="4" name="Slide Number Placeholder 3"/>
          <p:cNvSpPr>
            <a:spLocks noGrp="1"/>
          </p:cNvSpPr>
          <p:nvPr>
            <p:ph type="sldNum" sz="quarter" idx="12"/>
          </p:nvPr>
        </p:nvSpPr>
        <p:spPr/>
        <p:txBody>
          <a:bodyPr/>
          <a:lstStyle/>
          <a:p>
            <a:fld id="{662B1F29-6894-4DCD-9AA3-0778D91D2EE7}" type="slidenum">
              <a:rPr lang="en-US" smtClean="0"/>
              <a:pPr/>
              <a:t>1</a:t>
            </a:fld>
            <a:endParaRPr lang="en-US"/>
          </a:p>
        </p:txBody>
      </p:sp>
    </p:spTree>
    <p:extLst>
      <p:ext uri="{BB962C8B-B14F-4D97-AF65-F5344CB8AC3E}">
        <p14:creationId xmlns:p14="http://schemas.microsoft.com/office/powerpoint/2010/main" val="290038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s-PR" dirty="0">
                <a:solidFill>
                  <a:schemeClr val="tx1"/>
                </a:solidFill>
              </a:rPr>
              <a:t>Demostración de Prueba de Ajuste Cualitativo</a:t>
            </a:r>
          </a:p>
        </p:txBody>
      </p:sp>
      <p:pic>
        <p:nvPicPr>
          <p:cNvPr id="4" name="Content Placeholder 3" title="Image equipment used to fit test"/>
          <p:cNvPicPr>
            <a:picLocks noGrp="1" noChangeAspect="1"/>
          </p:cNvPicPr>
          <p:nvPr>
            <p:ph idx="1"/>
          </p:nvPr>
        </p:nvPicPr>
        <p:blipFill>
          <a:blip r:embed="rId3" cstate="print"/>
          <a:stretch>
            <a:fillRect/>
          </a:stretch>
        </p:blipFill>
        <p:spPr>
          <a:xfrm>
            <a:off x="1790678" y="2226704"/>
            <a:ext cx="2952750" cy="2952750"/>
          </a:xfrm>
          <a:prstGeom prst="rect">
            <a:avLst/>
          </a:prstGeom>
        </p:spPr>
      </p:pic>
      <p:sp>
        <p:nvSpPr>
          <p:cNvPr id="5" name="TextBox 4"/>
          <p:cNvSpPr txBox="1"/>
          <p:nvPr/>
        </p:nvSpPr>
        <p:spPr>
          <a:xfrm>
            <a:off x="3267053" y="5048649"/>
            <a:ext cx="2523745" cy="261610"/>
          </a:xfrm>
          <a:prstGeom prst="rect">
            <a:avLst/>
          </a:prstGeom>
          <a:noFill/>
        </p:spPr>
        <p:txBody>
          <a:bodyPr wrap="square" rtlCol="0">
            <a:spAutoFit/>
          </a:bodyPr>
          <a:lstStyle/>
          <a:p>
            <a:r>
              <a:rPr lang="es-PR" sz="1100" dirty="0"/>
              <a:t>Crédito de Foto: solutions.3m.com</a:t>
            </a:r>
          </a:p>
        </p:txBody>
      </p:sp>
      <p:pic>
        <p:nvPicPr>
          <p:cNvPr id="6" name="Picture 5" title="Image Demostracion"/>
          <p:cNvPicPr>
            <a:picLocks noChangeAspect="1"/>
          </p:cNvPicPr>
          <p:nvPr/>
        </p:nvPicPr>
        <p:blipFill>
          <a:blip r:embed="rId4" cstate="print"/>
          <a:stretch>
            <a:fillRect/>
          </a:stretch>
        </p:blipFill>
        <p:spPr>
          <a:xfrm>
            <a:off x="8031788" y="2226704"/>
            <a:ext cx="2619375" cy="2619375"/>
          </a:xfrm>
          <a:prstGeom prst="rect">
            <a:avLst/>
          </a:prstGeom>
        </p:spPr>
      </p:pic>
      <p:sp>
        <p:nvSpPr>
          <p:cNvPr id="7" name="TextBox 6"/>
          <p:cNvSpPr txBox="1"/>
          <p:nvPr/>
        </p:nvSpPr>
        <p:spPr>
          <a:xfrm>
            <a:off x="8952930" y="5013635"/>
            <a:ext cx="2523745" cy="261610"/>
          </a:xfrm>
          <a:prstGeom prst="rect">
            <a:avLst/>
          </a:prstGeom>
          <a:noFill/>
        </p:spPr>
        <p:txBody>
          <a:bodyPr wrap="square" rtlCol="0">
            <a:spAutoFit/>
          </a:bodyPr>
          <a:lstStyle/>
          <a:p>
            <a:r>
              <a:rPr lang="es-PR" sz="1100" dirty="0"/>
              <a:t>Crédito de foto : www.seton.ca</a:t>
            </a:r>
          </a:p>
        </p:txBody>
      </p:sp>
      <p:sp>
        <p:nvSpPr>
          <p:cNvPr id="8" name="TextBox 7"/>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sp>
        <p:nvSpPr>
          <p:cNvPr id="3" name="Slide Number Placeholder 2"/>
          <p:cNvSpPr>
            <a:spLocks noGrp="1"/>
          </p:cNvSpPr>
          <p:nvPr>
            <p:ph type="sldNum" sz="quarter" idx="12"/>
          </p:nvPr>
        </p:nvSpPr>
        <p:spPr/>
        <p:txBody>
          <a:bodyPr/>
          <a:lstStyle/>
          <a:p>
            <a:fld id="{662B1F29-6894-4DCD-9AA3-0778D91D2EE7}" type="slidenum">
              <a:rPr lang="en-US" smtClean="0"/>
              <a:pPr/>
              <a:t>10</a:t>
            </a:fld>
            <a:endParaRPr lang="en-US"/>
          </a:p>
        </p:txBody>
      </p:sp>
    </p:spTree>
    <p:extLst>
      <p:ext uri="{BB962C8B-B14F-4D97-AF65-F5344CB8AC3E}">
        <p14:creationId xmlns:p14="http://schemas.microsoft.com/office/powerpoint/2010/main" val="94168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solidFill>
                  <a:schemeClr val="tx1"/>
                </a:solidFill>
              </a:rPr>
              <a:t>Factor de Protección Asignado (APF)</a:t>
            </a:r>
          </a:p>
        </p:txBody>
      </p:sp>
      <p:pic>
        <p:nvPicPr>
          <p:cNvPr id="8" name="Content Placeholder 7" title="image factor de proteccion asignado"/>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07872" y="1846263"/>
            <a:ext cx="6321425" cy="4022725"/>
          </a:xfrm>
          <a:prstGeom prst="rect">
            <a:avLst/>
          </a:prstGeom>
        </p:spPr>
      </p:pic>
      <p:pic>
        <p:nvPicPr>
          <p:cNvPr id="9" name="Picture 8" title="instructi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4495" y="3092547"/>
            <a:ext cx="1652159" cy="1316850"/>
          </a:xfrm>
          <a:prstGeom prst="rect">
            <a:avLst/>
          </a:prstGeom>
        </p:spPr>
      </p:pic>
      <p:sp>
        <p:nvSpPr>
          <p:cNvPr id="5" name="TextBox 4"/>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sp>
        <p:nvSpPr>
          <p:cNvPr id="3" name="Slide Number Placeholder 2"/>
          <p:cNvSpPr>
            <a:spLocks noGrp="1"/>
          </p:cNvSpPr>
          <p:nvPr>
            <p:ph type="sldNum" sz="quarter" idx="12"/>
          </p:nvPr>
        </p:nvSpPr>
        <p:spPr/>
        <p:txBody>
          <a:bodyPr/>
          <a:lstStyle/>
          <a:p>
            <a:fld id="{662B1F29-6894-4DCD-9AA3-0778D91D2EE7}" type="slidenum">
              <a:rPr lang="en-US" smtClean="0"/>
              <a:pPr/>
              <a:t>11</a:t>
            </a:fld>
            <a:endParaRPr lang="en-US"/>
          </a:p>
        </p:txBody>
      </p:sp>
    </p:spTree>
    <p:extLst>
      <p:ext uri="{BB962C8B-B14F-4D97-AF65-F5344CB8AC3E}">
        <p14:creationId xmlns:p14="http://schemas.microsoft.com/office/powerpoint/2010/main" val="3834093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PR" dirty="0">
                <a:solidFill>
                  <a:schemeClr val="tx1"/>
                </a:solidFill>
              </a:rPr>
              <a:t>Vida Útil del Cartucho o Filtro</a:t>
            </a:r>
          </a:p>
        </p:txBody>
      </p:sp>
      <p:sp>
        <p:nvSpPr>
          <p:cNvPr id="3" name="Slide Number Placeholder 2"/>
          <p:cNvSpPr>
            <a:spLocks noGrp="1"/>
          </p:cNvSpPr>
          <p:nvPr>
            <p:ph type="sldNum" sz="quarter" idx="12"/>
          </p:nvPr>
        </p:nvSpPr>
        <p:spPr/>
        <p:txBody>
          <a:bodyPr/>
          <a:lstStyle/>
          <a:p>
            <a:fld id="{662B1F29-6894-4DCD-9AA3-0778D91D2EE7}" type="slidenum">
              <a:rPr lang="en-US" smtClean="0"/>
              <a:pPr/>
              <a:t>12</a:t>
            </a:fld>
            <a:endParaRPr lang="en-US"/>
          </a:p>
        </p:txBody>
      </p:sp>
      <p:sp>
        <p:nvSpPr>
          <p:cNvPr id="6" name="TextBox 5"/>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pic>
        <p:nvPicPr>
          <p:cNvPr id="8" name="Picture 7" title="Estimating cartridge service life"/>
          <p:cNvPicPr>
            <a:picLocks noChangeAspect="1"/>
          </p:cNvPicPr>
          <p:nvPr/>
        </p:nvPicPr>
        <p:blipFill rotWithShape="1">
          <a:blip r:embed="rId3" cstate="print"/>
          <a:srcRect l="12351" t="8726" r="12793" b="2868"/>
          <a:stretch/>
        </p:blipFill>
        <p:spPr>
          <a:xfrm>
            <a:off x="620763" y="1933276"/>
            <a:ext cx="4919729" cy="4359475"/>
          </a:xfrm>
          <a:prstGeom prst="rect">
            <a:avLst/>
          </a:prstGeom>
        </p:spPr>
      </p:pic>
      <p:pic>
        <p:nvPicPr>
          <p:cNvPr id="9" name="Picture 8" title="CDC information"/>
          <p:cNvPicPr>
            <a:picLocks noChangeAspect="1"/>
          </p:cNvPicPr>
          <p:nvPr/>
        </p:nvPicPr>
        <p:blipFill rotWithShape="1">
          <a:blip r:embed="rId4" cstate="print"/>
          <a:srcRect t="5758" b="3454"/>
          <a:stretch/>
        </p:blipFill>
        <p:spPr>
          <a:xfrm>
            <a:off x="5965494" y="1933276"/>
            <a:ext cx="5895253" cy="4015805"/>
          </a:xfrm>
          <a:prstGeom prst="rect">
            <a:avLst/>
          </a:prstGeom>
        </p:spPr>
      </p:pic>
      <p:sp>
        <p:nvSpPr>
          <p:cNvPr id="10" name="TextBox 9"/>
          <p:cNvSpPr txBox="1"/>
          <p:nvPr/>
        </p:nvSpPr>
        <p:spPr>
          <a:xfrm>
            <a:off x="4636395" y="6455578"/>
            <a:ext cx="6156101" cy="369332"/>
          </a:xfrm>
          <a:prstGeom prst="rect">
            <a:avLst/>
          </a:prstGeom>
          <a:noFill/>
        </p:spPr>
        <p:txBody>
          <a:bodyPr wrap="square" rtlCol="0">
            <a:spAutoFit/>
          </a:bodyPr>
          <a:lstStyle/>
          <a:p>
            <a:r>
              <a:rPr lang="es-PR" dirty="0"/>
              <a:t>Página de referencia: www.osha.gov/STLC/etools/respiratory</a:t>
            </a:r>
          </a:p>
        </p:txBody>
      </p:sp>
    </p:spTree>
    <p:extLst>
      <p:ext uri="{BB962C8B-B14F-4D97-AF65-F5344CB8AC3E}">
        <p14:creationId xmlns:p14="http://schemas.microsoft.com/office/powerpoint/2010/main" val="273480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067" y="2166919"/>
            <a:ext cx="10058400" cy="1450757"/>
          </a:xfrm>
        </p:spPr>
        <p:txBody>
          <a:bodyPr/>
          <a:lstStyle/>
          <a:p>
            <a:pPr algn="ctr"/>
            <a:r>
              <a:rPr lang="es-PR" dirty="0">
                <a:solidFill>
                  <a:schemeClr val="tx1"/>
                </a:solidFill>
              </a:rPr>
              <a:t>Demostración de la limpieza y el mantenimiento del respirador</a:t>
            </a:r>
          </a:p>
        </p:txBody>
      </p:sp>
      <p:sp>
        <p:nvSpPr>
          <p:cNvPr id="4" name="TextBox 3"/>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sp>
        <p:nvSpPr>
          <p:cNvPr id="3" name="Slide Number Placeholder 2"/>
          <p:cNvSpPr>
            <a:spLocks noGrp="1"/>
          </p:cNvSpPr>
          <p:nvPr>
            <p:ph type="sldNum" sz="quarter" idx="12"/>
          </p:nvPr>
        </p:nvSpPr>
        <p:spPr/>
        <p:txBody>
          <a:bodyPr/>
          <a:lstStyle/>
          <a:p>
            <a:fld id="{662B1F29-6894-4DCD-9AA3-0778D91D2EE7}" type="slidenum">
              <a:rPr lang="en-US" smtClean="0"/>
              <a:pPr/>
              <a:t>13</a:t>
            </a:fld>
            <a:endParaRPr lang="en-US"/>
          </a:p>
        </p:txBody>
      </p:sp>
    </p:spTree>
    <p:extLst>
      <p:ext uri="{BB962C8B-B14F-4D97-AF65-F5344CB8AC3E}">
        <p14:creationId xmlns:p14="http://schemas.microsoft.com/office/powerpoint/2010/main" val="76298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PR" dirty="0">
                <a:solidFill>
                  <a:schemeClr val="tx1"/>
                </a:solidFill>
              </a:rPr>
              <a:t>Resumen - Requisitos del Programa de Protección Respiratoria</a:t>
            </a:r>
          </a:p>
        </p:txBody>
      </p:sp>
      <p:sp>
        <p:nvSpPr>
          <p:cNvPr id="4" name="Content Placeholder 3"/>
          <p:cNvSpPr>
            <a:spLocks noGrp="1"/>
          </p:cNvSpPr>
          <p:nvPr>
            <p:ph sz="half" idx="1"/>
          </p:nvPr>
        </p:nvSpPr>
        <p:spPr>
          <a:xfrm>
            <a:off x="1097279" y="1845734"/>
            <a:ext cx="4814124" cy="4023360"/>
          </a:xfrm>
        </p:spPr>
        <p:txBody>
          <a:bodyPr>
            <a:normAutofit fontScale="92500" lnSpcReduction="20000"/>
          </a:bodyPr>
          <a:lstStyle/>
          <a:p>
            <a:pPr>
              <a:buClrTx/>
              <a:buFont typeface="Wingdings" panose="05000000000000000000" pitchFamily="2" charset="2"/>
              <a:buChar char="Ø"/>
            </a:pPr>
            <a:r>
              <a:rPr lang="es-PR" dirty="0">
                <a:solidFill>
                  <a:schemeClr val="tx1"/>
                </a:solidFill>
              </a:rPr>
              <a:t>Seleccionar y proveer un respirador apropiado para los peligros respiratorios expuesto </a:t>
            </a:r>
          </a:p>
          <a:p>
            <a:pPr>
              <a:buClrTx/>
              <a:buFont typeface="Wingdings" panose="05000000000000000000" pitchFamily="2" charset="2"/>
              <a:buChar char="Ø"/>
            </a:pPr>
            <a:endParaRPr lang="es-PR" dirty="0">
              <a:solidFill>
                <a:schemeClr val="tx1"/>
              </a:solidFill>
            </a:endParaRPr>
          </a:p>
          <a:p>
            <a:pPr>
              <a:buClrTx/>
              <a:buFont typeface="Wingdings" panose="05000000000000000000" pitchFamily="2" charset="2"/>
              <a:buChar char="Ø"/>
            </a:pPr>
            <a:r>
              <a:rPr lang="es-PR" dirty="0">
                <a:solidFill>
                  <a:schemeClr val="tx1"/>
                </a:solidFill>
              </a:rPr>
              <a:t>Evaluación medica (Apéndice C)</a:t>
            </a:r>
          </a:p>
          <a:p>
            <a:pPr>
              <a:buClrTx/>
              <a:buFont typeface="Wingdings" panose="05000000000000000000" pitchFamily="2" charset="2"/>
              <a:buChar char="Ø"/>
            </a:pPr>
            <a:endParaRPr lang="es-PR" dirty="0">
              <a:solidFill>
                <a:schemeClr val="tx1"/>
              </a:solidFill>
            </a:endParaRPr>
          </a:p>
          <a:p>
            <a:pPr>
              <a:buClrTx/>
              <a:buFont typeface="Wingdings" panose="05000000000000000000" pitchFamily="2" charset="2"/>
              <a:buChar char="Ø"/>
            </a:pPr>
            <a:r>
              <a:rPr lang="es-PR" dirty="0">
                <a:solidFill>
                  <a:schemeClr val="tx1"/>
                </a:solidFill>
              </a:rPr>
              <a:t>Prueba de Ajustes (Cualitativa o Cuantitativa)</a:t>
            </a:r>
          </a:p>
          <a:p>
            <a:pPr>
              <a:buClrTx/>
              <a:buFont typeface="Wingdings" panose="05000000000000000000" pitchFamily="2" charset="2"/>
              <a:buChar char="Ø"/>
            </a:pPr>
            <a:endParaRPr lang="es-PR" dirty="0">
              <a:solidFill>
                <a:schemeClr val="tx1"/>
              </a:solidFill>
            </a:endParaRPr>
          </a:p>
          <a:p>
            <a:pPr>
              <a:buClrTx/>
              <a:buFont typeface="Wingdings" panose="05000000000000000000" pitchFamily="2" charset="2"/>
              <a:buChar char="Ø"/>
            </a:pPr>
            <a:r>
              <a:rPr lang="es-PR" dirty="0">
                <a:solidFill>
                  <a:schemeClr val="tx1"/>
                </a:solidFill>
              </a:rPr>
              <a:t>Inspección del sellado del ajuste del respirador</a:t>
            </a:r>
          </a:p>
          <a:p>
            <a:pPr>
              <a:buClrTx/>
              <a:buFont typeface="Wingdings" panose="05000000000000000000" pitchFamily="2" charset="2"/>
              <a:buChar char="Ø"/>
            </a:pPr>
            <a:endParaRPr lang="es-PR" dirty="0">
              <a:solidFill>
                <a:schemeClr val="tx1"/>
              </a:solidFill>
            </a:endParaRPr>
          </a:p>
          <a:p>
            <a:pPr>
              <a:buClrTx/>
              <a:buFont typeface="Wingdings" panose="05000000000000000000" pitchFamily="2" charset="2"/>
              <a:buChar char="Ø"/>
            </a:pPr>
            <a:r>
              <a:rPr lang="es-PR" dirty="0">
                <a:solidFill>
                  <a:schemeClr val="tx1"/>
                </a:solidFill>
              </a:rPr>
              <a:t>Mantenimiento y limpieza</a:t>
            </a:r>
          </a:p>
          <a:p>
            <a:pPr>
              <a:buClrTx/>
              <a:buFont typeface="Wingdings" panose="05000000000000000000" pitchFamily="2" charset="2"/>
              <a:buChar char="Ø"/>
            </a:pPr>
            <a:endParaRPr lang="es-PR" dirty="0">
              <a:solidFill>
                <a:schemeClr val="tx1"/>
              </a:solidFill>
            </a:endParaRPr>
          </a:p>
          <a:p>
            <a:pPr marL="0" indent="0">
              <a:buClrTx/>
              <a:buNone/>
            </a:pPr>
            <a:endParaRPr lang="es-PR" dirty="0">
              <a:solidFill>
                <a:schemeClr val="tx1"/>
              </a:solidFill>
            </a:endParaRPr>
          </a:p>
          <a:p>
            <a:pPr>
              <a:buClrTx/>
              <a:buFont typeface="Wingdings" panose="05000000000000000000" pitchFamily="2" charset="2"/>
              <a:buChar char="Ø"/>
            </a:pPr>
            <a:endParaRPr lang="es-PR" dirty="0">
              <a:solidFill>
                <a:schemeClr val="tx1"/>
              </a:solidFill>
            </a:endParaRPr>
          </a:p>
          <a:p>
            <a:pPr>
              <a:buClrTx/>
              <a:buFont typeface="Wingdings" panose="05000000000000000000" pitchFamily="2" charset="2"/>
              <a:buChar char="Ø"/>
            </a:pPr>
            <a:endParaRPr lang="es-PR" dirty="0">
              <a:solidFill>
                <a:schemeClr val="tx1"/>
              </a:solidFill>
            </a:endParaRPr>
          </a:p>
        </p:txBody>
      </p:sp>
      <p:sp>
        <p:nvSpPr>
          <p:cNvPr id="5" name="Content Placeholder 4"/>
          <p:cNvSpPr>
            <a:spLocks noGrp="1"/>
          </p:cNvSpPr>
          <p:nvPr>
            <p:ph sz="half" idx="2"/>
          </p:nvPr>
        </p:nvSpPr>
        <p:spPr>
          <a:xfrm>
            <a:off x="6709893" y="1845734"/>
            <a:ext cx="4445787" cy="4023360"/>
          </a:xfrm>
        </p:spPr>
        <p:txBody>
          <a:bodyPr>
            <a:normAutofit fontScale="92500" lnSpcReduction="20000"/>
          </a:bodyPr>
          <a:lstStyle/>
          <a:p>
            <a:pPr>
              <a:buClrTx/>
              <a:buFont typeface="Wingdings" panose="05000000000000000000" pitchFamily="2" charset="2"/>
              <a:buChar char="Ø"/>
            </a:pPr>
            <a:r>
              <a:rPr lang="es-PR" dirty="0">
                <a:solidFill>
                  <a:schemeClr val="tx1"/>
                </a:solidFill>
              </a:rPr>
              <a:t> Almacenamiento</a:t>
            </a:r>
          </a:p>
          <a:p>
            <a:pPr>
              <a:buClrTx/>
              <a:buFont typeface="Wingdings" panose="05000000000000000000" pitchFamily="2" charset="2"/>
              <a:buChar char="Ø"/>
            </a:pPr>
            <a:endParaRPr lang="es-PR" dirty="0">
              <a:solidFill>
                <a:schemeClr val="tx1"/>
              </a:solidFill>
            </a:endParaRPr>
          </a:p>
          <a:p>
            <a:pPr>
              <a:buClrTx/>
              <a:buFont typeface="Wingdings" panose="05000000000000000000" pitchFamily="2" charset="2"/>
              <a:buChar char="Ø"/>
            </a:pPr>
            <a:r>
              <a:rPr lang="es-PR" dirty="0">
                <a:solidFill>
                  <a:schemeClr val="tx1"/>
                </a:solidFill>
              </a:rPr>
              <a:t>Adiestramiento</a:t>
            </a:r>
          </a:p>
          <a:p>
            <a:pPr>
              <a:buClrTx/>
              <a:buFont typeface="Wingdings" panose="05000000000000000000" pitchFamily="2" charset="2"/>
              <a:buChar char="Ø"/>
            </a:pPr>
            <a:endParaRPr lang="es-PR" dirty="0">
              <a:solidFill>
                <a:schemeClr val="tx1"/>
              </a:solidFill>
            </a:endParaRPr>
          </a:p>
          <a:p>
            <a:pPr>
              <a:buClrTx/>
              <a:buFont typeface="Wingdings" panose="05000000000000000000" pitchFamily="2" charset="2"/>
              <a:buChar char="Ø"/>
            </a:pPr>
            <a:r>
              <a:rPr lang="es-PR" dirty="0">
                <a:solidFill>
                  <a:schemeClr val="tx1"/>
                </a:solidFill>
              </a:rPr>
              <a:t>Evaluación del Programa </a:t>
            </a:r>
          </a:p>
        </p:txBody>
      </p:sp>
      <p:sp>
        <p:nvSpPr>
          <p:cNvPr id="6" name="TextBox 5"/>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sp>
        <p:nvSpPr>
          <p:cNvPr id="2" name="Slide Number Placeholder 1"/>
          <p:cNvSpPr>
            <a:spLocks noGrp="1"/>
          </p:cNvSpPr>
          <p:nvPr>
            <p:ph type="sldNum" sz="quarter" idx="12"/>
          </p:nvPr>
        </p:nvSpPr>
        <p:spPr/>
        <p:txBody>
          <a:bodyPr/>
          <a:lstStyle/>
          <a:p>
            <a:fld id="{662B1F29-6894-4DCD-9AA3-0778D91D2EE7}" type="slidenum">
              <a:rPr lang="en-US" smtClean="0"/>
              <a:pPr/>
              <a:t>14</a:t>
            </a:fld>
            <a:endParaRPr lang="en-US"/>
          </a:p>
        </p:txBody>
      </p:sp>
    </p:spTree>
    <p:extLst>
      <p:ext uri="{BB962C8B-B14F-4D97-AF65-F5344CB8AC3E}">
        <p14:creationId xmlns:p14="http://schemas.microsoft.com/office/powerpoint/2010/main" val="134034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solidFill>
                  <a:schemeClr val="tx1"/>
                </a:solidFill>
              </a:rPr>
              <a:t>Ejercicio: Selección de respirador</a:t>
            </a:r>
          </a:p>
        </p:txBody>
      </p:sp>
      <p:sp>
        <p:nvSpPr>
          <p:cNvPr id="3" name="Content Placeholder 2"/>
          <p:cNvSpPr>
            <a:spLocks noGrp="1"/>
          </p:cNvSpPr>
          <p:nvPr>
            <p:ph idx="1"/>
          </p:nvPr>
        </p:nvSpPr>
        <p:spPr>
          <a:xfrm>
            <a:off x="1097280" y="1737360"/>
            <a:ext cx="10058400" cy="4477793"/>
          </a:xfrm>
        </p:spPr>
        <p:txBody>
          <a:bodyPr>
            <a:noAutofit/>
          </a:bodyPr>
          <a:lstStyle/>
          <a:p>
            <a:r>
              <a:rPr lang="es-PR" sz="1800" dirty="0">
                <a:solidFill>
                  <a:schemeClr val="tx1"/>
                </a:solidFill>
              </a:rPr>
              <a:t>Situación #1</a:t>
            </a:r>
          </a:p>
          <a:p>
            <a:pPr algn="just"/>
            <a:r>
              <a:rPr lang="es-PR" sz="1800" dirty="0">
                <a:solidFill>
                  <a:schemeClr val="tx1"/>
                </a:solidFill>
              </a:rPr>
              <a:t>El área de trabajo es en una espacio afuera usado para reparar botes. La tarea consiste en pintar el casco del bote utilizando una pistola pulverizadora de pintura accionada por aire comprimido. Dos hombres trabajan en la realización de la tarea. Uno de ellos aplica la pintura en el bote, mientras el otro camina alrededor del bote y bajo la niebla de pintura mientras recoge la manga y otras herramientas. </a:t>
            </a:r>
          </a:p>
          <a:p>
            <a:pPr algn="just"/>
            <a:r>
              <a:rPr lang="es-PR" sz="1800" dirty="0">
                <a:solidFill>
                  <a:schemeClr val="tx1"/>
                </a:solidFill>
              </a:rPr>
              <a:t>La pintura usada fue </a:t>
            </a:r>
            <a:r>
              <a:rPr lang="es-PR" sz="1800" i="1" dirty="0" err="1">
                <a:solidFill>
                  <a:schemeClr val="tx1"/>
                </a:solidFill>
              </a:rPr>
              <a:t>Micron</a:t>
            </a:r>
            <a:r>
              <a:rPr lang="es-PR" sz="1800" i="1" dirty="0">
                <a:solidFill>
                  <a:schemeClr val="tx1"/>
                </a:solidFill>
              </a:rPr>
              <a:t> CSC</a:t>
            </a:r>
            <a:r>
              <a:rPr lang="es-PR" sz="1800" dirty="0">
                <a:solidFill>
                  <a:schemeClr val="tx1"/>
                </a:solidFill>
              </a:rPr>
              <a:t>, cual tiene un solvente de base reducida. La hoja de datos de seguridad (SDS) indica que el material es considerado uno irritante e inflamable, que puede ser tóxico para la vida acuática. </a:t>
            </a:r>
          </a:p>
          <a:p>
            <a:pPr algn="just"/>
            <a:r>
              <a:rPr lang="es-PR" sz="1800" dirty="0">
                <a:solidFill>
                  <a:schemeClr val="tx1"/>
                </a:solidFill>
              </a:rPr>
              <a:t>(</a:t>
            </a:r>
            <a:r>
              <a:rPr lang="es-PR" sz="1800" dirty="0" err="1">
                <a:solidFill>
                  <a:schemeClr val="tx1"/>
                </a:solidFill>
              </a:rPr>
              <a:t>Ref:https</a:t>
            </a:r>
            <a:r>
              <a:rPr lang="es-PR" sz="1800" dirty="0">
                <a:solidFill>
                  <a:schemeClr val="tx1"/>
                </a:solidFill>
              </a:rPr>
              <a:t>://www.wholesalemarine.com/topside-boat-paint/)</a:t>
            </a:r>
          </a:p>
          <a:p>
            <a:pPr algn="just"/>
            <a:r>
              <a:rPr lang="es-PR" sz="1800" dirty="0">
                <a:solidFill>
                  <a:schemeClr val="tx1"/>
                </a:solidFill>
              </a:rPr>
              <a:t> </a:t>
            </a:r>
          </a:p>
          <a:p>
            <a:pPr algn="just"/>
            <a:endParaRPr lang="es-PR" sz="1800" dirty="0">
              <a:solidFill>
                <a:schemeClr val="tx1"/>
              </a:solidFill>
            </a:endParaRPr>
          </a:p>
        </p:txBody>
      </p:sp>
      <p:sp>
        <p:nvSpPr>
          <p:cNvPr id="4" name="TextBox 3"/>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pic>
        <p:nvPicPr>
          <p:cNvPr id="8" name="Picture 7" descr="E:\MicronCSC_.jpg" title="Image Micron pai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056" y="4835711"/>
            <a:ext cx="1107584" cy="1010800"/>
          </a:xfrm>
          <a:prstGeom prst="rect">
            <a:avLst/>
          </a:prstGeom>
          <a:noFill/>
          <a:ln>
            <a:noFill/>
          </a:ln>
        </p:spPr>
      </p:pic>
      <p:sp>
        <p:nvSpPr>
          <p:cNvPr id="5" name="Slide Number Placeholder 4"/>
          <p:cNvSpPr>
            <a:spLocks noGrp="1"/>
          </p:cNvSpPr>
          <p:nvPr>
            <p:ph type="sldNum" sz="quarter" idx="12"/>
          </p:nvPr>
        </p:nvSpPr>
        <p:spPr/>
        <p:txBody>
          <a:bodyPr/>
          <a:lstStyle/>
          <a:p>
            <a:fld id="{662B1F29-6894-4DCD-9AA3-0778D91D2EE7}" type="slidenum">
              <a:rPr lang="en-US" smtClean="0"/>
              <a:pPr/>
              <a:t>15</a:t>
            </a:fld>
            <a:endParaRPr lang="en-US"/>
          </a:p>
        </p:txBody>
      </p:sp>
    </p:spTree>
    <p:extLst>
      <p:ext uri="{BB962C8B-B14F-4D97-AF65-F5344CB8AC3E}">
        <p14:creationId xmlns:p14="http://schemas.microsoft.com/office/powerpoint/2010/main" val="271163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solidFill>
                  <a:schemeClr val="tx1"/>
                </a:solidFill>
              </a:rPr>
              <a:t>Ejercicio: Selección de </a:t>
            </a:r>
            <a:r>
              <a:rPr lang="es-PR" dirty="0" smtClean="0">
                <a:solidFill>
                  <a:schemeClr val="tx1"/>
                </a:solidFill>
              </a:rPr>
              <a:t>respirador </a:t>
            </a:r>
            <a:endParaRPr lang="es-PR" dirty="0">
              <a:solidFill>
                <a:schemeClr val="tx1"/>
              </a:solidFill>
            </a:endParaRPr>
          </a:p>
        </p:txBody>
      </p:sp>
      <p:sp>
        <p:nvSpPr>
          <p:cNvPr id="3" name="Content Placeholder 2"/>
          <p:cNvSpPr>
            <a:spLocks noGrp="1"/>
          </p:cNvSpPr>
          <p:nvPr>
            <p:ph idx="1"/>
          </p:nvPr>
        </p:nvSpPr>
        <p:spPr>
          <a:xfrm>
            <a:off x="1097280" y="1845734"/>
            <a:ext cx="10058400" cy="4439156"/>
          </a:xfrm>
        </p:spPr>
        <p:txBody>
          <a:bodyPr>
            <a:normAutofit/>
          </a:bodyPr>
          <a:lstStyle/>
          <a:p>
            <a:r>
              <a:rPr lang="es-PR" dirty="0">
                <a:solidFill>
                  <a:schemeClr val="tx1"/>
                </a:solidFill>
              </a:rPr>
              <a:t>Situación #2</a:t>
            </a:r>
          </a:p>
          <a:p>
            <a:r>
              <a:rPr lang="es-PR" dirty="0">
                <a:solidFill>
                  <a:schemeClr val="tx1"/>
                </a:solidFill>
              </a:rPr>
              <a:t>Mientras limpian un espacio de oficina, un conserje descubrió una mancha en los lados de unas cajas y en la pared adyacente. Luego de inspeccionar detalladamente, el conserje sospecha que la mancha puede ser moho. El decidió usar un respirador para evitar inhalar el moho mientras limpiaba el área. </a:t>
            </a:r>
            <a:r>
              <a:rPr lang="es-PR" dirty="0">
                <a:solidFill>
                  <a:schemeClr val="tx1"/>
                </a:solidFill>
                <a:latin typeface="Calibri" panose="020F0502020204030204" pitchFamily="34" charset="0"/>
              </a:rPr>
              <a:t>¿</a:t>
            </a:r>
            <a:r>
              <a:rPr lang="es-PR" dirty="0">
                <a:solidFill>
                  <a:schemeClr val="tx1"/>
                </a:solidFill>
              </a:rPr>
              <a:t>Qué tipo de respirador debería usar? </a:t>
            </a:r>
          </a:p>
          <a:p>
            <a:endParaRPr lang="es-PR" dirty="0">
              <a:solidFill>
                <a:schemeClr val="tx1"/>
              </a:solidFill>
            </a:endParaRPr>
          </a:p>
          <a:p>
            <a:endParaRPr lang="es-PR" dirty="0">
              <a:solidFill>
                <a:schemeClr val="tx1"/>
              </a:solidFill>
            </a:endParaRPr>
          </a:p>
          <a:p>
            <a:r>
              <a:rPr lang="en-US" dirty="0">
                <a:solidFill>
                  <a:schemeClr val="tx1"/>
                </a:solidFill>
              </a:rPr>
              <a:t>	 </a:t>
            </a:r>
          </a:p>
          <a:p>
            <a:endParaRPr lang="en-US" dirty="0">
              <a:solidFill>
                <a:schemeClr val="tx1"/>
              </a:solidFill>
            </a:endParaRPr>
          </a:p>
          <a:p>
            <a:endParaRPr lang="en-US" dirty="0">
              <a:solidFill>
                <a:schemeClr val="tx1"/>
              </a:solidFill>
            </a:endParaRPr>
          </a:p>
        </p:txBody>
      </p:sp>
      <p:sp>
        <p:nvSpPr>
          <p:cNvPr id="4" name="TextBox 3"/>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sp>
        <p:nvSpPr>
          <p:cNvPr id="5" name="Slide Number Placeholder 4"/>
          <p:cNvSpPr>
            <a:spLocks noGrp="1"/>
          </p:cNvSpPr>
          <p:nvPr>
            <p:ph type="sldNum" sz="quarter" idx="12"/>
          </p:nvPr>
        </p:nvSpPr>
        <p:spPr/>
        <p:txBody>
          <a:bodyPr/>
          <a:lstStyle/>
          <a:p>
            <a:fld id="{662B1F29-6894-4DCD-9AA3-0778D91D2EE7}" type="slidenum">
              <a:rPr lang="en-US" smtClean="0"/>
              <a:pPr/>
              <a:t>16</a:t>
            </a:fld>
            <a:endParaRPr lang="en-US"/>
          </a:p>
        </p:txBody>
      </p:sp>
      <p:pic>
        <p:nvPicPr>
          <p:cNvPr id="9" name="Picture 8" title="Mold"/>
          <p:cNvPicPr>
            <a:picLocks noChangeAspect="1"/>
          </p:cNvPicPr>
          <p:nvPr/>
        </p:nvPicPr>
        <p:blipFill>
          <a:blip r:embed="rId3" cstate="print"/>
          <a:stretch>
            <a:fillRect/>
          </a:stretch>
        </p:blipFill>
        <p:spPr>
          <a:xfrm rot="10800000">
            <a:off x="1607821" y="3591607"/>
            <a:ext cx="2408129" cy="1609483"/>
          </a:xfrm>
          <a:prstGeom prst="rect">
            <a:avLst/>
          </a:prstGeom>
        </p:spPr>
      </p:pic>
      <p:pic>
        <p:nvPicPr>
          <p:cNvPr id="10" name="Picture 9" title="more mold"/>
          <p:cNvPicPr>
            <a:picLocks noChangeAspect="1"/>
          </p:cNvPicPr>
          <p:nvPr/>
        </p:nvPicPr>
        <p:blipFill>
          <a:blip r:embed="rId4" cstate="print"/>
          <a:stretch>
            <a:fillRect/>
          </a:stretch>
        </p:blipFill>
        <p:spPr>
          <a:xfrm>
            <a:off x="7481198" y="3600752"/>
            <a:ext cx="2200847" cy="1591194"/>
          </a:xfrm>
          <a:prstGeom prst="rect">
            <a:avLst/>
          </a:prstGeom>
        </p:spPr>
      </p:pic>
      <p:sp>
        <p:nvSpPr>
          <p:cNvPr id="11" name="Rectangle 10"/>
          <p:cNvSpPr/>
          <p:nvPr/>
        </p:nvSpPr>
        <p:spPr>
          <a:xfrm>
            <a:off x="1607820" y="5201090"/>
            <a:ext cx="3361635" cy="646331"/>
          </a:xfrm>
          <a:prstGeom prst="rect">
            <a:avLst/>
          </a:prstGeom>
        </p:spPr>
        <p:txBody>
          <a:bodyPr wrap="square">
            <a:spAutoFit/>
          </a:bodyPr>
          <a:lstStyle/>
          <a:p>
            <a:r>
              <a:rPr lang="es-PR" sz="1200" dirty="0"/>
              <a:t>Crédito por foto: </a:t>
            </a:r>
            <a:r>
              <a:rPr lang="en-US" sz="1200" dirty="0"/>
              <a:t>https://chicago.suntimes.com/working/mold-toxicity-goes-undiagnosed-for-millions/</a:t>
            </a:r>
          </a:p>
        </p:txBody>
      </p:sp>
      <p:sp>
        <p:nvSpPr>
          <p:cNvPr id="12" name="Rectangle 11"/>
          <p:cNvSpPr/>
          <p:nvPr/>
        </p:nvSpPr>
        <p:spPr>
          <a:xfrm>
            <a:off x="7300194" y="5201090"/>
            <a:ext cx="3855486" cy="646331"/>
          </a:xfrm>
          <a:prstGeom prst="rect">
            <a:avLst/>
          </a:prstGeom>
        </p:spPr>
        <p:txBody>
          <a:bodyPr wrap="square">
            <a:spAutoFit/>
          </a:bodyPr>
          <a:lstStyle/>
          <a:p>
            <a:r>
              <a:rPr lang="es-PR" sz="1200" dirty="0"/>
              <a:t>Crédito por foto:</a:t>
            </a:r>
          </a:p>
          <a:p>
            <a:r>
              <a:rPr lang="en-US" sz="1200" dirty="0"/>
              <a:t>http://www.healthvermont.gov/health-environment/healthy-homes/mold</a:t>
            </a:r>
          </a:p>
        </p:txBody>
      </p:sp>
    </p:spTree>
    <p:extLst>
      <p:ext uri="{BB962C8B-B14F-4D97-AF65-F5344CB8AC3E}">
        <p14:creationId xmlns:p14="http://schemas.microsoft.com/office/powerpoint/2010/main" val="657695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solidFill>
                  <a:schemeClr val="tx1"/>
                </a:solidFill>
              </a:rPr>
              <a:t>Ejercicio: Selección de </a:t>
            </a:r>
            <a:r>
              <a:rPr lang="es-PR" dirty="0" smtClean="0">
                <a:solidFill>
                  <a:schemeClr val="tx1"/>
                </a:solidFill>
              </a:rPr>
              <a:t>respirador  </a:t>
            </a:r>
            <a:endParaRPr lang="es-PR" dirty="0">
              <a:solidFill>
                <a:schemeClr val="tx1"/>
              </a:solidFill>
            </a:endParaRPr>
          </a:p>
        </p:txBody>
      </p:sp>
      <p:sp>
        <p:nvSpPr>
          <p:cNvPr id="3" name="Content Placeholder 2"/>
          <p:cNvSpPr>
            <a:spLocks noGrp="1"/>
          </p:cNvSpPr>
          <p:nvPr>
            <p:ph idx="1"/>
          </p:nvPr>
        </p:nvSpPr>
        <p:spPr>
          <a:xfrm>
            <a:off x="1097280" y="1845734"/>
            <a:ext cx="7322820" cy="4023360"/>
          </a:xfrm>
        </p:spPr>
        <p:txBody>
          <a:bodyPr>
            <a:normAutofit/>
          </a:bodyPr>
          <a:lstStyle/>
          <a:p>
            <a:r>
              <a:rPr lang="es-PR" dirty="0">
                <a:solidFill>
                  <a:schemeClr val="tx1"/>
                </a:solidFill>
              </a:rPr>
              <a:t>Situación #3</a:t>
            </a:r>
          </a:p>
          <a:p>
            <a:r>
              <a:rPr lang="es-PR" dirty="0">
                <a:solidFill>
                  <a:schemeClr val="tx1"/>
                </a:solidFill>
              </a:rPr>
              <a:t>Un trabajador de construcción tiene asignado cortar un porción de un bloque de cemento. Entre los equipos de protección personal provisto por el patrón, el trabajador uso un respirador de cara complete con filtro para particulado. Utilizo un cortador de cemento sin guarda para realizar la tarea. ¿El respirador de cara completa proporcionará la protección adecuada requerida para esta tarea?</a:t>
            </a:r>
          </a:p>
          <a:p>
            <a:endParaRPr lang="es-PR" dirty="0">
              <a:solidFill>
                <a:schemeClr val="tx1"/>
              </a:solidFill>
            </a:endParaRPr>
          </a:p>
        </p:txBody>
      </p:sp>
      <p:sp>
        <p:nvSpPr>
          <p:cNvPr id="4" name="TextBox 3"/>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sp>
        <p:nvSpPr>
          <p:cNvPr id="5" name="Slide Number Placeholder 4"/>
          <p:cNvSpPr>
            <a:spLocks noGrp="1"/>
          </p:cNvSpPr>
          <p:nvPr>
            <p:ph type="sldNum" sz="quarter" idx="12"/>
          </p:nvPr>
        </p:nvSpPr>
        <p:spPr/>
        <p:txBody>
          <a:bodyPr/>
          <a:lstStyle/>
          <a:p>
            <a:fld id="{662B1F29-6894-4DCD-9AA3-0778D91D2EE7}" type="slidenum">
              <a:rPr lang="en-US" smtClean="0"/>
              <a:pPr/>
              <a:t>17</a:t>
            </a:fld>
            <a:endParaRPr lang="en-US"/>
          </a:p>
        </p:txBody>
      </p:sp>
      <p:pic>
        <p:nvPicPr>
          <p:cNvPr id="1026" name="Picture 2" title="dust from cement b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4741" y="1949450"/>
            <a:ext cx="2411159" cy="415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239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endParaRPr lang="es-PR" dirty="0"/>
          </a:p>
        </p:txBody>
      </p:sp>
      <p:sp>
        <p:nvSpPr>
          <p:cNvPr id="2" name="Slide Number Placeholder 1"/>
          <p:cNvSpPr>
            <a:spLocks noGrp="1"/>
          </p:cNvSpPr>
          <p:nvPr>
            <p:ph type="sldNum" sz="quarter" idx="12"/>
          </p:nvPr>
        </p:nvSpPr>
        <p:spPr/>
        <p:txBody>
          <a:bodyPr/>
          <a:lstStyle/>
          <a:p>
            <a:fld id="{662B1F29-6894-4DCD-9AA3-0778D91D2EE7}" type="slidenum">
              <a:rPr lang="en-US" smtClean="0"/>
              <a:pPr/>
              <a:t>18</a:t>
            </a:fld>
            <a:endParaRPr lang="en-US"/>
          </a:p>
        </p:txBody>
      </p:sp>
      <p:sp>
        <p:nvSpPr>
          <p:cNvPr id="5" name="TextBox 4"/>
          <p:cNvSpPr txBox="1"/>
          <p:nvPr/>
        </p:nvSpPr>
        <p:spPr>
          <a:xfrm>
            <a:off x="1755228" y="2007476"/>
            <a:ext cx="9217572" cy="3108543"/>
          </a:xfrm>
          <a:prstGeom prst="rect">
            <a:avLst/>
          </a:prstGeom>
          <a:noFill/>
        </p:spPr>
        <p:txBody>
          <a:bodyPr wrap="square" rtlCol="0">
            <a:spAutoFit/>
          </a:bodyPr>
          <a:lstStyle/>
          <a:p>
            <a:r>
              <a:rPr lang="en-US" sz="2800" b="1" dirty="0"/>
              <a:t>Instructor</a:t>
            </a:r>
            <a:r>
              <a:rPr lang="en-US" sz="2800" b="1" dirty="0" smtClean="0"/>
              <a:t>:</a:t>
            </a:r>
          </a:p>
          <a:p>
            <a:endParaRPr lang="en-US" sz="2800" b="1" dirty="0"/>
          </a:p>
          <a:p>
            <a:r>
              <a:rPr lang="en-US" sz="2800" b="1" dirty="0" err="1"/>
              <a:t>Fecha</a:t>
            </a:r>
            <a:r>
              <a:rPr lang="en-US" sz="2800" b="1" dirty="0" smtClean="0"/>
              <a:t>:</a:t>
            </a:r>
          </a:p>
          <a:p>
            <a:endParaRPr lang="en-US" sz="2800" b="1" dirty="0"/>
          </a:p>
          <a:p>
            <a:r>
              <a:rPr lang="en-US" sz="2800" b="1" dirty="0"/>
              <a:t>Pueblo</a:t>
            </a:r>
            <a:r>
              <a:rPr lang="en-US" sz="2800" b="1" dirty="0" smtClean="0"/>
              <a:t>:</a:t>
            </a:r>
          </a:p>
          <a:p>
            <a:endParaRPr lang="en-US" sz="2800" b="1" dirty="0"/>
          </a:p>
          <a:p>
            <a:r>
              <a:rPr lang="en-US" sz="2800" b="1" dirty="0"/>
              <a:t>Hora</a:t>
            </a:r>
            <a:r>
              <a:rPr lang="en-US" sz="2800" b="1" dirty="0" smtClean="0"/>
              <a:t>:</a:t>
            </a:r>
            <a:endParaRPr lang="en-US" sz="2800" b="1" dirty="0"/>
          </a:p>
        </p:txBody>
      </p:sp>
    </p:spTree>
    <p:extLst>
      <p:ext uri="{BB962C8B-B14F-4D97-AF65-F5344CB8AC3E}">
        <p14:creationId xmlns:p14="http://schemas.microsoft.com/office/powerpoint/2010/main" val="170627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solidFill>
                  <a:schemeClr val="tx1"/>
                </a:solidFill>
              </a:rPr>
              <a:t>Limitación de Responsabilidad</a:t>
            </a:r>
          </a:p>
        </p:txBody>
      </p:sp>
      <p:sp>
        <p:nvSpPr>
          <p:cNvPr id="3" name="Content Placeholder 2"/>
          <p:cNvSpPr>
            <a:spLocks noGrp="1"/>
          </p:cNvSpPr>
          <p:nvPr>
            <p:ph idx="1"/>
          </p:nvPr>
        </p:nvSpPr>
        <p:spPr>
          <a:xfrm>
            <a:off x="1097279" y="1845734"/>
            <a:ext cx="10210371" cy="4023360"/>
          </a:xfrm>
        </p:spPr>
        <p:txBody>
          <a:bodyPr>
            <a:normAutofit/>
          </a:bodyPr>
          <a:lstStyle/>
          <a:p>
            <a:pPr marL="0" indent="0" algn="just">
              <a:lnSpc>
                <a:spcPct val="100000"/>
              </a:lnSpc>
              <a:spcBef>
                <a:spcPts val="0"/>
              </a:spcBef>
              <a:buNone/>
            </a:pPr>
            <a:r>
              <a:rPr lang="es-PR" sz="2800" dirty="0">
                <a:solidFill>
                  <a:schemeClr val="tx1"/>
                </a:solidFill>
              </a:rPr>
              <a:t>Este material de entrenamiento y la guía de adiestramiento para el instructor fue elaborado con el auspicio federal Susan Harwood con número SHG-05034-SH8 de la Administración de Seguridad y Salud Ocupacional del Departamento de Trabajo de los Estados Unidos de América. El contenido de esta presentación no necesariamente refleja el punto de vista o las políticas del Departamento de Trabajo de Estados Unidos, ni la mención de marcas, productos u organizaciones comerciales implica el aval del Gobierno de los Estados Unidos de América</a:t>
            </a:r>
            <a:r>
              <a:rPr lang="es-PR" sz="800" dirty="0">
                <a:solidFill>
                  <a:schemeClr val="tx1"/>
                </a:solidFill>
              </a:rPr>
              <a:t>.</a:t>
            </a:r>
          </a:p>
          <a:p>
            <a:pPr algn="just">
              <a:lnSpc>
                <a:spcPct val="100000"/>
              </a:lnSpc>
              <a:spcBef>
                <a:spcPts val="0"/>
              </a:spcBef>
            </a:pPr>
            <a:endParaRPr lang="es-PR" sz="800" dirty="0">
              <a:solidFill>
                <a:schemeClr val="tx1"/>
              </a:solidFill>
            </a:endParaRPr>
          </a:p>
          <a:p>
            <a:pPr lvl="1">
              <a:lnSpc>
                <a:spcPct val="100000"/>
              </a:lnSpc>
              <a:spcBef>
                <a:spcPts val="0"/>
              </a:spcBef>
              <a:buClr>
                <a:schemeClr val="tx1"/>
              </a:buClr>
              <a:buSzPct val="100000"/>
              <a:buFont typeface="Wingdings" panose="05000000000000000000" pitchFamily="2" charset="2"/>
              <a:buChar char="Ø"/>
            </a:pPr>
            <a:endParaRPr lang="es-PR" sz="2000" dirty="0">
              <a:solidFill>
                <a:schemeClr val="tx1"/>
              </a:solidFill>
            </a:endParaRPr>
          </a:p>
          <a:p>
            <a:pPr marL="201168" lvl="1" indent="0">
              <a:lnSpc>
                <a:spcPct val="100000"/>
              </a:lnSpc>
              <a:spcBef>
                <a:spcPts val="0"/>
              </a:spcBef>
              <a:buClr>
                <a:schemeClr val="tx1"/>
              </a:buClr>
              <a:buSzPct val="100000"/>
              <a:buNone/>
            </a:pPr>
            <a:endParaRPr lang="es-PR" sz="2000" dirty="0">
              <a:solidFill>
                <a:schemeClr val="tx1"/>
              </a:solidFill>
            </a:endParaRPr>
          </a:p>
        </p:txBody>
      </p:sp>
      <p:sp>
        <p:nvSpPr>
          <p:cNvPr id="4" name="TextBox 3"/>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sp>
        <p:nvSpPr>
          <p:cNvPr id="5" name="Slide Number Placeholder 4"/>
          <p:cNvSpPr>
            <a:spLocks noGrp="1"/>
          </p:cNvSpPr>
          <p:nvPr>
            <p:ph type="sldNum" sz="quarter" idx="12"/>
          </p:nvPr>
        </p:nvSpPr>
        <p:spPr/>
        <p:txBody>
          <a:bodyPr/>
          <a:lstStyle/>
          <a:p>
            <a:fld id="{662B1F29-6894-4DCD-9AA3-0778D91D2EE7}" type="slidenum">
              <a:rPr lang="en-US" smtClean="0"/>
              <a:pPr/>
              <a:t>2</a:t>
            </a:fld>
            <a:endParaRPr lang="en-US"/>
          </a:p>
        </p:txBody>
      </p:sp>
    </p:spTree>
    <p:extLst>
      <p:ext uri="{BB962C8B-B14F-4D97-AF65-F5344CB8AC3E}">
        <p14:creationId xmlns:p14="http://schemas.microsoft.com/office/powerpoint/2010/main" val="375618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PR" dirty="0">
                <a:solidFill>
                  <a:schemeClr val="tx1"/>
                </a:solidFill>
              </a:rPr>
              <a:t>DEBERES Y OBLIGACIONES</a:t>
            </a:r>
          </a:p>
        </p:txBody>
      </p:sp>
      <p:sp>
        <p:nvSpPr>
          <p:cNvPr id="7" name="Text Placeholder 6"/>
          <p:cNvSpPr>
            <a:spLocks noGrp="1"/>
          </p:cNvSpPr>
          <p:nvPr>
            <p:ph type="body" idx="1"/>
          </p:nvPr>
        </p:nvSpPr>
        <p:spPr>
          <a:xfrm>
            <a:off x="517730" y="1846052"/>
            <a:ext cx="4937760" cy="736282"/>
          </a:xfrm>
        </p:spPr>
        <p:txBody>
          <a:bodyPr/>
          <a:lstStyle/>
          <a:p>
            <a:pPr algn="ctr"/>
            <a:r>
              <a:rPr lang="en-US" b="1" dirty="0">
                <a:solidFill>
                  <a:schemeClr val="tx1"/>
                </a:solidFill>
              </a:rPr>
              <a:t>EMPLEADOR</a:t>
            </a:r>
          </a:p>
        </p:txBody>
      </p:sp>
      <p:sp>
        <p:nvSpPr>
          <p:cNvPr id="8" name="Content Placeholder 7"/>
          <p:cNvSpPr>
            <a:spLocks noGrp="1"/>
          </p:cNvSpPr>
          <p:nvPr>
            <p:ph sz="half" idx="2"/>
          </p:nvPr>
        </p:nvSpPr>
        <p:spPr>
          <a:xfrm>
            <a:off x="517730" y="2576014"/>
            <a:ext cx="4937760" cy="2614172"/>
          </a:xfrm>
          <a:ln>
            <a:solidFill>
              <a:schemeClr val="tx1">
                <a:lumMod val="85000"/>
                <a:lumOff val="15000"/>
              </a:schemeClr>
            </a:solidFill>
          </a:ln>
        </p:spPr>
        <p:txBody>
          <a:bodyPr/>
          <a:lstStyle/>
          <a:p>
            <a:pPr algn="just"/>
            <a:r>
              <a:rPr lang="es-PR" dirty="0">
                <a:solidFill>
                  <a:schemeClr val="tx1"/>
                </a:solidFill>
              </a:rPr>
              <a:t>La ley de Salud y Seguridad Ocupacional obliga a los empleadores a facilitar un lugar de trabajo sano y seguro, libre de peligros reconocidos, y a respetar las normas establecidas por OSHA. Esto incluye ofrecer capacitación y exámenes médicos a sus empleados, y a no tomar represalias cuando el empleado hace uso de las protecciones de la ley.</a:t>
            </a:r>
          </a:p>
          <a:p>
            <a:endParaRPr lang="en-US" dirty="0"/>
          </a:p>
        </p:txBody>
      </p:sp>
      <p:sp>
        <p:nvSpPr>
          <p:cNvPr id="9" name="Text Placeholder 8"/>
          <p:cNvSpPr>
            <a:spLocks noGrp="1"/>
          </p:cNvSpPr>
          <p:nvPr>
            <p:ph type="body" sz="quarter" idx="3"/>
          </p:nvPr>
        </p:nvSpPr>
        <p:spPr/>
        <p:txBody>
          <a:bodyPr/>
          <a:lstStyle/>
          <a:p>
            <a:pPr algn="ctr"/>
            <a:r>
              <a:rPr lang="en-US" b="1" dirty="0">
                <a:solidFill>
                  <a:schemeClr val="tx1"/>
                </a:solidFill>
              </a:rPr>
              <a:t>TRABAJADOR</a:t>
            </a:r>
          </a:p>
        </p:txBody>
      </p:sp>
      <p:sp>
        <p:nvSpPr>
          <p:cNvPr id="10" name="Content Placeholder 9"/>
          <p:cNvSpPr>
            <a:spLocks noGrp="1"/>
          </p:cNvSpPr>
          <p:nvPr>
            <p:ph sz="quarter" idx="4"/>
          </p:nvPr>
        </p:nvSpPr>
        <p:spPr>
          <a:xfrm>
            <a:off x="6126480" y="2427787"/>
            <a:ext cx="4937760" cy="3110128"/>
          </a:xfrm>
          <a:ln>
            <a:solidFill>
              <a:schemeClr val="tx1"/>
            </a:solidFill>
          </a:ln>
        </p:spPr>
        <p:txBody>
          <a:bodyPr>
            <a:normAutofit lnSpcReduction="10000"/>
          </a:bodyPr>
          <a:lstStyle/>
          <a:p>
            <a:r>
              <a:rPr lang="es-PR" dirty="0">
                <a:solidFill>
                  <a:schemeClr val="tx1"/>
                </a:solidFill>
              </a:rPr>
              <a:t>Obedecer los reglamentos de salud y seguridad impuestos por el empleador y ponerse o usar todo el equipo suministrado mientras trabaja.</a:t>
            </a:r>
          </a:p>
          <a:p>
            <a:r>
              <a:rPr lang="es-PR" dirty="0">
                <a:solidFill>
                  <a:schemeClr val="tx1"/>
                </a:solidFill>
              </a:rPr>
              <a:t>Observar las prácticas laborales de seguridad dictadas por su empleador.</a:t>
            </a:r>
          </a:p>
          <a:p>
            <a:r>
              <a:rPr lang="es-PR" dirty="0">
                <a:solidFill>
                  <a:schemeClr val="tx1"/>
                </a:solidFill>
              </a:rPr>
              <a:t>Reportar cualquier condición peligrosa a un supervisor. </a:t>
            </a:r>
          </a:p>
          <a:p>
            <a:r>
              <a:rPr lang="es-PR" dirty="0">
                <a:solidFill>
                  <a:schemeClr val="tx1"/>
                </a:solidFill>
              </a:rPr>
              <a:t>Reportar cualquier condición peligrosa a OSHA, si los empleadores no la rectifican. </a:t>
            </a:r>
          </a:p>
          <a:p>
            <a:endParaRPr lang="en-US" dirty="0"/>
          </a:p>
        </p:txBody>
      </p:sp>
      <p:sp>
        <p:nvSpPr>
          <p:cNvPr id="11" name="TextBox 10"/>
          <p:cNvSpPr txBox="1"/>
          <p:nvPr/>
        </p:nvSpPr>
        <p:spPr>
          <a:xfrm>
            <a:off x="-141667" y="6488668"/>
            <a:ext cx="4481848" cy="369332"/>
          </a:xfrm>
          <a:prstGeom prst="rect">
            <a:avLst/>
          </a:prstGeom>
          <a:noFill/>
        </p:spPr>
        <p:txBody>
          <a:bodyPr wrap="square" rtlCol="0">
            <a:spAutoFit/>
          </a:bodyPr>
          <a:lstStyle/>
          <a:p>
            <a:pPr algn="ctr"/>
            <a:r>
              <a:rPr lang="es-PR" dirty="0"/>
              <a:t>Guía de adiestramiento para el instructor </a:t>
            </a:r>
          </a:p>
        </p:txBody>
      </p:sp>
      <p:sp>
        <p:nvSpPr>
          <p:cNvPr id="2" name="Slide Number Placeholder 1"/>
          <p:cNvSpPr>
            <a:spLocks noGrp="1"/>
          </p:cNvSpPr>
          <p:nvPr>
            <p:ph type="sldNum" sz="quarter" idx="12"/>
          </p:nvPr>
        </p:nvSpPr>
        <p:spPr/>
        <p:txBody>
          <a:bodyPr/>
          <a:lstStyle/>
          <a:p>
            <a:fld id="{662B1F29-6894-4DCD-9AA3-0778D91D2EE7}" type="slidenum">
              <a:rPr lang="en-US" smtClean="0"/>
              <a:pPr/>
              <a:t>3</a:t>
            </a:fld>
            <a:endParaRPr lang="en-US"/>
          </a:p>
        </p:txBody>
      </p:sp>
    </p:spTree>
    <p:extLst>
      <p:ext uri="{BB962C8B-B14F-4D97-AF65-F5344CB8AC3E}">
        <p14:creationId xmlns:p14="http://schemas.microsoft.com/office/powerpoint/2010/main" val="284509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18322"/>
          </a:xfrm>
        </p:spPr>
        <p:txBody>
          <a:bodyPr/>
          <a:lstStyle/>
          <a:p>
            <a:r>
              <a:rPr lang="es-PR" dirty="0">
                <a:solidFill>
                  <a:schemeClr val="tx1"/>
                </a:solidFill>
              </a:rPr>
              <a:t>Ley de Seguridad y Salud en el </a:t>
            </a:r>
            <a:r>
              <a:rPr lang="es-PR" dirty="0" smtClean="0">
                <a:solidFill>
                  <a:schemeClr val="tx1"/>
                </a:solidFill>
              </a:rPr>
              <a:t>Trabajo</a:t>
            </a:r>
            <a:endParaRPr lang="es-PR" dirty="0">
              <a:solidFill>
                <a:schemeClr val="tx1"/>
              </a:solidFill>
            </a:endParaRPr>
          </a:p>
        </p:txBody>
      </p:sp>
      <p:pic>
        <p:nvPicPr>
          <p:cNvPr id="5" name="Picture 4" title="Image OSHA law"/>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0497" y="1990211"/>
            <a:ext cx="2914489" cy="4047901"/>
          </a:xfrm>
          <a:prstGeom prst="rect">
            <a:avLst/>
          </a:prstGeom>
        </p:spPr>
      </p:pic>
      <p:sp>
        <p:nvSpPr>
          <p:cNvPr id="6" name="TextBox 5"/>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sp>
        <p:nvSpPr>
          <p:cNvPr id="3" name="Slide Number Placeholder 2"/>
          <p:cNvSpPr>
            <a:spLocks noGrp="1"/>
          </p:cNvSpPr>
          <p:nvPr>
            <p:ph type="sldNum" sz="quarter" idx="12"/>
          </p:nvPr>
        </p:nvSpPr>
        <p:spPr/>
        <p:txBody>
          <a:bodyPr/>
          <a:lstStyle/>
          <a:p>
            <a:fld id="{662B1F29-6894-4DCD-9AA3-0778D91D2EE7}" type="slidenum">
              <a:rPr lang="en-US" smtClean="0"/>
              <a:pPr/>
              <a:t>4</a:t>
            </a:fld>
            <a:endParaRPr lang="en-US"/>
          </a:p>
        </p:txBody>
      </p:sp>
    </p:spTree>
    <p:extLst>
      <p:ext uri="{BB962C8B-B14F-4D97-AF65-F5344CB8AC3E}">
        <p14:creationId xmlns:p14="http://schemas.microsoft.com/office/powerpoint/2010/main" val="86191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solidFill>
                  <a:schemeClr val="tx1"/>
                </a:solidFill>
              </a:rPr>
              <a:t>OBJETIVOS</a:t>
            </a:r>
            <a:r>
              <a:rPr lang="es-PR" dirty="0"/>
              <a:t> </a:t>
            </a:r>
          </a:p>
        </p:txBody>
      </p:sp>
      <p:sp>
        <p:nvSpPr>
          <p:cNvPr id="3" name="Content Placeholder 2"/>
          <p:cNvSpPr>
            <a:spLocks noGrp="1"/>
          </p:cNvSpPr>
          <p:nvPr>
            <p:ph idx="1"/>
          </p:nvPr>
        </p:nvSpPr>
        <p:spPr/>
        <p:txBody>
          <a:bodyPr>
            <a:normAutofit/>
          </a:bodyPr>
          <a:lstStyle/>
          <a:p>
            <a:pPr lvl="1">
              <a:buClr>
                <a:schemeClr val="tx1"/>
              </a:buClr>
              <a:buSzPct val="100000"/>
              <a:buFont typeface="Wingdings" panose="05000000000000000000" pitchFamily="2" charset="2"/>
              <a:buChar char="Ø"/>
            </a:pPr>
            <a:r>
              <a:rPr lang="es-PR" sz="2000" dirty="0">
                <a:solidFill>
                  <a:schemeClr val="tx1"/>
                </a:solidFill>
              </a:rPr>
              <a:t>Conocer los requisitos mínimos para establecer un Programa de Protección Respiratoria en base al estándar 1910.134.</a:t>
            </a:r>
          </a:p>
          <a:p>
            <a:pPr marL="201168" lvl="1" indent="0">
              <a:buClr>
                <a:schemeClr val="tx1"/>
              </a:buClr>
              <a:buSzPct val="100000"/>
              <a:buNone/>
            </a:pPr>
            <a:endParaRPr lang="es-PR" sz="2000" dirty="0">
              <a:solidFill>
                <a:schemeClr val="tx1"/>
              </a:solidFill>
            </a:endParaRPr>
          </a:p>
          <a:p>
            <a:pPr lvl="1">
              <a:buClr>
                <a:schemeClr val="tx1"/>
              </a:buClr>
              <a:buSzPct val="100000"/>
              <a:buFont typeface="Wingdings" panose="05000000000000000000" pitchFamily="2" charset="2"/>
              <a:buChar char="Ø"/>
            </a:pPr>
            <a:r>
              <a:rPr lang="es-PR" sz="2000" dirty="0">
                <a:solidFill>
                  <a:schemeClr val="tx1"/>
                </a:solidFill>
              </a:rPr>
              <a:t> Discutir las secciones mandatorias del Apéndice C (cuestionario médico) </a:t>
            </a:r>
          </a:p>
          <a:p>
            <a:pPr lvl="1">
              <a:buClr>
                <a:schemeClr val="tx1"/>
              </a:buClr>
              <a:buSzPct val="100000"/>
              <a:buFont typeface="Wingdings" panose="05000000000000000000" pitchFamily="2" charset="2"/>
              <a:buChar char="Ø"/>
            </a:pPr>
            <a:endParaRPr lang="es-PR" sz="2000" dirty="0">
              <a:solidFill>
                <a:schemeClr val="tx1"/>
              </a:solidFill>
            </a:endParaRPr>
          </a:p>
          <a:p>
            <a:pPr lvl="1">
              <a:buClr>
                <a:schemeClr val="tx1"/>
              </a:buClr>
              <a:buSzPct val="100000"/>
              <a:buFont typeface="Wingdings" panose="05000000000000000000" pitchFamily="2" charset="2"/>
              <a:buChar char="Ø"/>
            </a:pPr>
            <a:r>
              <a:rPr lang="es-PR" sz="2000" dirty="0">
                <a:solidFill>
                  <a:schemeClr val="tx1"/>
                </a:solidFill>
              </a:rPr>
              <a:t>Discutir la diferencia entre una prueba de ajuste cualitativa versus una cuantitativa</a:t>
            </a:r>
          </a:p>
          <a:p>
            <a:pPr lvl="1">
              <a:buClr>
                <a:schemeClr val="tx1"/>
              </a:buClr>
              <a:buSzPct val="100000"/>
              <a:buFont typeface="Wingdings" panose="05000000000000000000" pitchFamily="2" charset="2"/>
              <a:buChar char="Ø"/>
            </a:pPr>
            <a:endParaRPr lang="es-PR" sz="2000" dirty="0">
              <a:solidFill>
                <a:schemeClr val="tx1"/>
              </a:solidFill>
            </a:endParaRPr>
          </a:p>
          <a:p>
            <a:pPr lvl="1">
              <a:buClr>
                <a:schemeClr val="tx1"/>
              </a:buClr>
              <a:buSzPct val="100000"/>
              <a:buFont typeface="Wingdings" panose="05000000000000000000" pitchFamily="2" charset="2"/>
              <a:buChar char="Ø"/>
            </a:pPr>
            <a:r>
              <a:rPr lang="es-PR" sz="2000" dirty="0">
                <a:solidFill>
                  <a:schemeClr val="tx1"/>
                </a:solidFill>
              </a:rPr>
              <a:t>Discutir los diferentes Factores de Protección Asignado (APF) según el respirador correspondiente</a:t>
            </a:r>
          </a:p>
          <a:p>
            <a:pPr lvl="1">
              <a:buClr>
                <a:schemeClr val="tx1"/>
              </a:buClr>
              <a:buSzPct val="100000"/>
              <a:buFont typeface="Wingdings" panose="05000000000000000000" pitchFamily="2" charset="2"/>
              <a:buChar char="Ø"/>
            </a:pPr>
            <a:endParaRPr lang="es-PR" sz="2000" dirty="0">
              <a:solidFill>
                <a:schemeClr val="tx1"/>
              </a:solidFill>
            </a:endParaRPr>
          </a:p>
          <a:p>
            <a:pPr lvl="1">
              <a:buClr>
                <a:schemeClr val="tx1"/>
              </a:buClr>
              <a:buSzPct val="100000"/>
              <a:buFont typeface="Wingdings" panose="05000000000000000000" pitchFamily="2" charset="2"/>
              <a:buChar char="Ø"/>
            </a:pPr>
            <a:r>
              <a:rPr lang="es-PR" sz="2000" dirty="0">
                <a:solidFill>
                  <a:schemeClr val="tx1"/>
                </a:solidFill>
              </a:rPr>
              <a:t>Realizar ejercicio de selección de respirador de acuerdo al contaminante presente </a:t>
            </a:r>
          </a:p>
          <a:p>
            <a:pPr lvl="1">
              <a:buClr>
                <a:schemeClr val="tx1"/>
              </a:buClr>
              <a:buSzPct val="100000"/>
              <a:buFont typeface="Wingdings" panose="05000000000000000000" pitchFamily="2" charset="2"/>
              <a:buChar char="Ø"/>
            </a:pPr>
            <a:endParaRPr lang="es-PR" sz="2000" dirty="0">
              <a:solidFill>
                <a:schemeClr val="tx1"/>
              </a:solidFill>
            </a:endParaRPr>
          </a:p>
          <a:p>
            <a:pPr marL="201168" lvl="1" indent="0">
              <a:buClr>
                <a:schemeClr val="tx1"/>
              </a:buClr>
              <a:buSzPct val="100000"/>
              <a:buNone/>
            </a:pPr>
            <a:endParaRPr lang="es-PR" sz="2000" dirty="0">
              <a:solidFill>
                <a:schemeClr val="tx1"/>
              </a:solidFill>
            </a:endParaRPr>
          </a:p>
        </p:txBody>
      </p:sp>
      <p:sp>
        <p:nvSpPr>
          <p:cNvPr id="4" name="TextBox 3"/>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sp>
        <p:nvSpPr>
          <p:cNvPr id="5" name="Slide Number Placeholder 4"/>
          <p:cNvSpPr>
            <a:spLocks noGrp="1"/>
          </p:cNvSpPr>
          <p:nvPr>
            <p:ph type="sldNum" sz="quarter" idx="12"/>
          </p:nvPr>
        </p:nvSpPr>
        <p:spPr/>
        <p:txBody>
          <a:bodyPr/>
          <a:lstStyle/>
          <a:p>
            <a:fld id="{662B1F29-6894-4DCD-9AA3-0778D91D2EE7}" type="slidenum">
              <a:rPr lang="en-US" smtClean="0"/>
              <a:pPr/>
              <a:t>5</a:t>
            </a:fld>
            <a:endParaRPr lang="en-US"/>
          </a:p>
        </p:txBody>
      </p:sp>
    </p:spTree>
    <p:extLst>
      <p:ext uri="{BB962C8B-B14F-4D97-AF65-F5344CB8AC3E}">
        <p14:creationId xmlns:p14="http://schemas.microsoft.com/office/powerpoint/2010/main" val="67085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solidFill>
                  <a:schemeClr val="tx1"/>
                </a:solidFill>
              </a:rPr>
              <a:t>Cuestionario Médico - Apéndice C</a:t>
            </a:r>
          </a:p>
        </p:txBody>
      </p:sp>
      <p:sp>
        <p:nvSpPr>
          <p:cNvPr id="4" name="Content Placeholder 3"/>
          <p:cNvSpPr>
            <a:spLocks noGrp="1"/>
          </p:cNvSpPr>
          <p:nvPr>
            <p:ph sz="half" idx="1"/>
          </p:nvPr>
        </p:nvSpPr>
        <p:spPr>
          <a:xfrm>
            <a:off x="1218914" y="2000281"/>
            <a:ext cx="5419431" cy="4023360"/>
          </a:xfrm>
        </p:spPr>
        <p:txBody>
          <a:bodyPr>
            <a:normAutofit lnSpcReduction="10000"/>
          </a:bodyPr>
          <a:lstStyle/>
          <a:p>
            <a:pPr algn="just">
              <a:buClrTx/>
              <a:buFont typeface="Wingdings" panose="05000000000000000000" pitchFamily="2" charset="2"/>
              <a:buChar char="Ø"/>
            </a:pPr>
            <a:r>
              <a:rPr lang="es-PR" dirty="0">
                <a:solidFill>
                  <a:schemeClr val="tx1"/>
                </a:solidFill>
              </a:rPr>
              <a:t>Se realiza una evaluación médica para determinar la capacidad del trabajador para usar un respirador.</a:t>
            </a:r>
          </a:p>
          <a:p>
            <a:pPr algn="just">
              <a:buClrTx/>
              <a:buFont typeface="Wingdings" panose="05000000000000000000" pitchFamily="2" charset="2"/>
              <a:buChar char="Ø"/>
            </a:pPr>
            <a:endParaRPr lang="es-PR" dirty="0">
              <a:solidFill>
                <a:schemeClr val="tx1"/>
              </a:solidFill>
            </a:endParaRPr>
          </a:p>
          <a:p>
            <a:pPr algn="just">
              <a:buClrTx/>
              <a:buFont typeface="Wingdings" panose="05000000000000000000" pitchFamily="2" charset="2"/>
              <a:buChar char="Ø"/>
            </a:pPr>
            <a:r>
              <a:rPr lang="es-PR" dirty="0">
                <a:solidFill>
                  <a:schemeClr val="tx1"/>
                </a:solidFill>
              </a:rPr>
              <a:t>El cuestionario médico puede ser sustituido siempre y cuando obtenga la misma información que lo provisto en la Parte A en las secciones 1 y 2. </a:t>
            </a:r>
          </a:p>
          <a:p>
            <a:pPr algn="just">
              <a:buClrTx/>
              <a:buFont typeface="Wingdings" panose="05000000000000000000" pitchFamily="2" charset="2"/>
              <a:buChar char="Ø"/>
            </a:pPr>
            <a:endParaRPr lang="es-PR" dirty="0">
              <a:solidFill>
                <a:schemeClr val="tx1"/>
              </a:solidFill>
            </a:endParaRPr>
          </a:p>
          <a:p>
            <a:pPr algn="just">
              <a:buClrTx/>
              <a:buFont typeface="Wingdings" panose="05000000000000000000" pitchFamily="2" charset="2"/>
              <a:buChar char="Ø"/>
            </a:pPr>
            <a:r>
              <a:rPr lang="es-PR" dirty="0">
                <a:solidFill>
                  <a:schemeClr val="tx1"/>
                </a:solidFill>
              </a:rPr>
              <a:t>Afirmación a cualquiera de las preguntas provista en la Sección 2 de la Parte A, puede conllevar seguimiento de la evaluación médica, esto incluye pruebas médicas adicionales.  </a:t>
            </a:r>
          </a:p>
        </p:txBody>
      </p:sp>
      <p:pic>
        <p:nvPicPr>
          <p:cNvPr id="6" name="Content Placeholder 5" title="Image of Medico Cuestionario"/>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040740" y="1846050"/>
            <a:ext cx="3075755" cy="4022725"/>
          </a:xfrm>
          <a:prstGeom prst="rect">
            <a:avLst/>
          </a:prstGeom>
          <a:ln w="15875">
            <a:solidFill>
              <a:schemeClr val="tx1"/>
            </a:solidFill>
          </a:ln>
        </p:spPr>
      </p:pic>
      <p:sp>
        <p:nvSpPr>
          <p:cNvPr id="7" name="TextBox 6"/>
          <p:cNvSpPr txBox="1"/>
          <p:nvPr/>
        </p:nvSpPr>
        <p:spPr>
          <a:xfrm>
            <a:off x="10589010" y="3257249"/>
            <a:ext cx="1493949" cy="1200329"/>
          </a:xfrm>
          <a:prstGeom prst="rect">
            <a:avLst/>
          </a:prstGeom>
          <a:noFill/>
          <a:ln>
            <a:solidFill>
              <a:srgbClr val="FF0000"/>
            </a:solidFill>
          </a:ln>
        </p:spPr>
        <p:txBody>
          <a:bodyPr wrap="square" rtlCol="0">
            <a:spAutoFit/>
          </a:bodyPr>
          <a:lstStyle/>
          <a:p>
            <a:pPr algn="ctr"/>
            <a:r>
              <a:rPr lang="es-PR" dirty="0"/>
              <a:t>Referirse al documento anejado en el cartapacio. </a:t>
            </a:r>
          </a:p>
        </p:txBody>
      </p:sp>
      <p:cxnSp>
        <p:nvCxnSpPr>
          <p:cNvPr id="9" name="Straight Arrow Connector 8" title="directional arrow"/>
          <p:cNvCxnSpPr/>
          <p:nvPr/>
        </p:nvCxnSpPr>
        <p:spPr>
          <a:xfrm flipH="1">
            <a:off x="10168011" y="3857413"/>
            <a:ext cx="361756" cy="318"/>
          </a:xfrm>
          <a:prstGeom prst="straightConnector1">
            <a:avLst/>
          </a:prstGeom>
          <a:ln>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sp>
        <p:nvSpPr>
          <p:cNvPr id="3" name="Slide Number Placeholder 2"/>
          <p:cNvSpPr>
            <a:spLocks noGrp="1"/>
          </p:cNvSpPr>
          <p:nvPr>
            <p:ph type="sldNum" sz="quarter" idx="12"/>
          </p:nvPr>
        </p:nvSpPr>
        <p:spPr/>
        <p:txBody>
          <a:bodyPr/>
          <a:lstStyle/>
          <a:p>
            <a:fld id="{662B1F29-6894-4DCD-9AA3-0778D91D2EE7}" type="slidenum">
              <a:rPr lang="en-US" smtClean="0"/>
              <a:pPr/>
              <a:t>6</a:t>
            </a:fld>
            <a:endParaRPr lang="en-US"/>
          </a:p>
        </p:txBody>
      </p:sp>
    </p:spTree>
    <p:extLst>
      <p:ext uri="{BB962C8B-B14F-4D97-AF65-F5344CB8AC3E}">
        <p14:creationId xmlns:p14="http://schemas.microsoft.com/office/powerpoint/2010/main" val="189196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8642" y="1481071"/>
            <a:ext cx="10485979" cy="2063500"/>
          </a:xfrm>
        </p:spPr>
        <p:txBody>
          <a:bodyPr/>
          <a:lstStyle/>
          <a:p>
            <a:pPr algn="ctr"/>
            <a:r>
              <a:rPr lang="es-PR" dirty="0">
                <a:solidFill>
                  <a:schemeClr val="tx1"/>
                </a:solidFill>
              </a:rPr>
              <a:t>Pruebas de Ajustes Cuantitativa y Cualitativa</a:t>
            </a:r>
          </a:p>
        </p:txBody>
      </p:sp>
      <p:sp>
        <p:nvSpPr>
          <p:cNvPr id="4" name="TextBox 3"/>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sp>
        <p:nvSpPr>
          <p:cNvPr id="2" name="Slide Number Placeholder 1"/>
          <p:cNvSpPr>
            <a:spLocks noGrp="1"/>
          </p:cNvSpPr>
          <p:nvPr>
            <p:ph type="sldNum" sz="quarter" idx="12"/>
          </p:nvPr>
        </p:nvSpPr>
        <p:spPr/>
        <p:txBody>
          <a:bodyPr/>
          <a:lstStyle/>
          <a:p>
            <a:fld id="{662B1F29-6894-4DCD-9AA3-0778D91D2EE7}" type="slidenum">
              <a:rPr lang="en-US" smtClean="0"/>
              <a:pPr/>
              <a:t>7</a:t>
            </a:fld>
            <a:endParaRPr lang="en-US"/>
          </a:p>
        </p:txBody>
      </p:sp>
    </p:spTree>
    <p:extLst>
      <p:ext uri="{BB962C8B-B14F-4D97-AF65-F5344CB8AC3E}">
        <p14:creationId xmlns:p14="http://schemas.microsoft.com/office/powerpoint/2010/main" val="200589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solidFill>
                  <a:schemeClr val="tx1"/>
                </a:solidFill>
              </a:rPr>
              <a:t>Inspección del sellado del respirador</a:t>
            </a:r>
          </a:p>
        </p:txBody>
      </p:sp>
      <p:sp>
        <p:nvSpPr>
          <p:cNvPr id="6" name="Text Placeholder 5"/>
          <p:cNvSpPr>
            <a:spLocks noGrp="1"/>
          </p:cNvSpPr>
          <p:nvPr>
            <p:ph type="body" idx="1"/>
          </p:nvPr>
        </p:nvSpPr>
        <p:spPr/>
        <p:txBody>
          <a:bodyPr/>
          <a:lstStyle/>
          <a:p>
            <a:r>
              <a:rPr lang="es-PR" dirty="0">
                <a:solidFill>
                  <a:schemeClr val="tx1"/>
                </a:solidFill>
              </a:rPr>
              <a:t>Verificación de presión Negativa</a:t>
            </a:r>
          </a:p>
        </p:txBody>
      </p:sp>
      <p:pic>
        <p:nvPicPr>
          <p:cNvPr id="10" name="Content Placeholder 9" title="Image verificacion negativa"/>
          <p:cNvPicPr>
            <a:picLocks noGrp="1" noChangeAspect="1"/>
          </p:cNvPicPr>
          <p:nvPr>
            <p:ph sz="half" idx="2"/>
          </p:nvPr>
        </p:nvPicPr>
        <p:blipFill>
          <a:blip r:embed="rId3" cstate="print"/>
          <a:stretch>
            <a:fillRect/>
          </a:stretch>
        </p:blipFill>
        <p:spPr>
          <a:xfrm>
            <a:off x="1879856" y="2691026"/>
            <a:ext cx="2524717" cy="2213226"/>
          </a:xfrm>
          <a:prstGeom prst="rect">
            <a:avLst/>
          </a:prstGeom>
        </p:spPr>
      </p:pic>
      <p:sp>
        <p:nvSpPr>
          <p:cNvPr id="8" name="Text Placeholder 7"/>
          <p:cNvSpPr>
            <a:spLocks noGrp="1"/>
          </p:cNvSpPr>
          <p:nvPr>
            <p:ph type="body" sz="quarter" idx="3"/>
          </p:nvPr>
        </p:nvSpPr>
        <p:spPr/>
        <p:txBody>
          <a:bodyPr/>
          <a:lstStyle/>
          <a:p>
            <a:r>
              <a:rPr lang="es-PR" dirty="0">
                <a:solidFill>
                  <a:schemeClr val="tx1"/>
                </a:solidFill>
              </a:rPr>
              <a:t>Verificación de Presión Positiva</a:t>
            </a:r>
          </a:p>
        </p:txBody>
      </p:sp>
      <p:pic>
        <p:nvPicPr>
          <p:cNvPr id="11" name="Content Placeholder 10" title="Image verificacion positiva"/>
          <p:cNvPicPr>
            <a:picLocks noGrp="1" noChangeAspect="1"/>
          </p:cNvPicPr>
          <p:nvPr>
            <p:ph sz="quarter" idx="4"/>
          </p:nvPr>
        </p:nvPicPr>
        <p:blipFill>
          <a:blip r:embed="rId4" cstate="print"/>
          <a:stretch>
            <a:fillRect/>
          </a:stretch>
        </p:blipFill>
        <p:spPr>
          <a:xfrm>
            <a:off x="6932055" y="2559523"/>
            <a:ext cx="2701344" cy="2476232"/>
          </a:xfrm>
          <a:prstGeom prst="rect">
            <a:avLst/>
          </a:prstGeom>
        </p:spPr>
      </p:pic>
      <p:sp>
        <p:nvSpPr>
          <p:cNvPr id="3" name="Rectangle 2"/>
          <p:cNvSpPr/>
          <p:nvPr/>
        </p:nvSpPr>
        <p:spPr>
          <a:xfrm>
            <a:off x="8474580" y="5746627"/>
            <a:ext cx="3219151" cy="261610"/>
          </a:xfrm>
          <a:prstGeom prst="rect">
            <a:avLst/>
          </a:prstGeom>
        </p:spPr>
        <p:txBody>
          <a:bodyPr wrap="none">
            <a:spAutoFit/>
          </a:bodyPr>
          <a:lstStyle/>
          <a:p>
            <a:r>
              <a:rPr lang="es-PR" sz="1100" dirty="0"/>
              <a:t>Crédito de Foto a: hermandadebomberos.ning.com</a:t>
            </a:r>
          </a:p>
        </p:txBody>
      </p:sp>
      <p:sp>
        <p:nvSpPr>
          <p:cNvPr id="13" name="TextBox 12"/>
          <p:cNvSpPr txBox="1"/>
          <p:nvPr/>
        </p:nvSpPr>
        <p:spPr>
          <a:xfrm>
            <a:off x="0" y="6488668"/>
            <a:ext cx="4481848" cy="369332"/>
          </a:xfrm>
          <a:prstGeom prst="rect">
            <a:avLst/>
          </a:prstGeom>
          <a:noFill/>
        </p:spPr>
        <p:txBody>
          <a:bodyPr wrap="square" rtlCol="0">
            <a:spAutoFit/>
          </a:bodyPr>
          <a:lstStyle/>
          <a:p>
            <a:pPr algn="ctr"/>
            <a:r>
              <a:rPr lang="es-PR" dirty="0"/>
              <a:t>Guía de adiestramiento para el instructor </a:t>
            </a:r>
          </a:p>
        </p:txBody>
      </p:sp>
      <p:sp>
        <p:nvSpPr>
          <p:cNvPr id="4" name="Slide Number Placeholder 3"/>
          <p:cNvSpPr>
            <a:spLocks noGrp="1"/>
          </p:cNvSpPr>
          <p:nvPr>
            <p:ph type="sldNum" sz="quarter" idx="12"/>
          </p:nvPr>
        </p:nvSpPr>
        <p:spPr/>
        <p:txBody>
          <a:bodyPr/>
          <a:lstStyle/>
          <a:p>
            <a:fld id="{662B1F29-6894-4DCD-9AA3-0778D91D2EE7}" type="slidenum">
              <a:rPr lang="en-US" smtClean="0"/>
              <a:pPr/>
              <a:t>8</a:t>
            </a:fld>
            <a:endParaRPr lang="en-US"/>
          </a:p>
        </p:txBody>
      </p:sp>
    </p:spTree>
    <p:extLst>
      <p:ext uri="{BB962C8B-B14F-4D97-AF65-F5344CB8AC3E}">
        <p14:creationId xmlns:p14="http://schemas.microsoft.com/office/powerpoint/2010/main" val="221303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Qualitative Fit Test Video</a:t>
            </a:r>
            <a:endParaRPr lang="en-US" dirty="0"/>
          </a:p>
        </p:txBody>
      </p:sp>
      <p:sp>
        <p:nvSpPr>
          <p:cNvPr id="3" name="Slide Number Placeholder 2"/>
          <p:cNvSpPr>
            <a:spLocks noGrp="1"/>
          </p:cNvSpPr>
          <p:nvPr>
            <p:ph type="sldNum" sz="quarter" idx="12"/>
          </p:nvPr>
        </p:nvSpPr>
        <p:spPr/>
        <p:txBody>
          <a:bodyPr/>
          <a:lstStyle/>
          <a:p>
            <a:fld id="{662B1F29-6894-4DCD-9AA3-0778D91D2EE7}" type="slidenum">
              <a:rPr lang="en-US" smtClean="0"/>
              <a:pPr/>
              <a:t>9</a:t>
            </a:fld>
            <a:endParaRPr lang="en-US"/>
          </a:p>
        </p:txBody>
      </p:sp>
    </p:spTree>
    <p:extLst>
      <p:ext uri="{BB962C8B-B14F-4D97-AF65-F5344CB8AC3E}">
        <p14:creationId xmlns:p14="http://schemas.microsoft.com/office/powerpoint/2010/main" val="315535556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1094</TotalTime>
  <Words>1591</Words>
  <Application>Microsoft Office PowerPoint</Application>
  <PresentationFormat>Widescreen</PresentationFormat>
  <Paragraphs>184</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Franklin Gothic Book</vt:lpstr>
      <vt:lpstr>Franklin Gothic Medium</vt:lpstr>
      <vt:lpstr>Wingdings</vt:lpstr>
      <vt:lpstr>Retrospect</vt:lpstr>
      <vt:lpstr>Protección Respiratoria</vt:lpstr>
      <vt:lpstr>Limitación de Responsabilidad</vt:lpstr>
      <vt:lpstr>DEBERES Y OBLIGACIONES</vt:lpstr>
      <vt:lpstr>Ley de Seguridad y Salud en el Trabajo</vt:lpstr>
      <vt:lpstr>OBJETIVOS </vt:lpstr>
      <vt:lpstr>Cuestionario Médico - Apéndice C</vt:lpstr>
      <vt:lpstr>Pruebas de Ajustes Cuantitativa y Cualitativa</vt:lpstr>
      <vt:lpstr>Inspección del sellado del respirador</vt:lpstr>
      <vt:lpstr>Show Qualitative Fit Test Video</vt:lpstr>
      <vt:lpstr>Demostración de Prueba de Ajuste Cualitativo</vt:lpstr>
      <vt:lpstr>Factor de Protección Asignado (APF)</vt:lpstr>
      <vt:lpstr>Vida Útil del Cartucho o Filtro</vt:lpstr>
      <vt:lpstr>Demostración de la limpieza y el mantenimiento del respirador</vt:lpstr>
      <vt:lpstr>Resumen - Requisitos del Programa de Protección Respiratoria</vt:lpstr>
      <vt:lpstr>Ejercicio: Selección de respirador</vt:lpstr>
      <vt:lpstr>Ejercicio: Selección de respirador </vt:lpstr>
      <vt:lpstr>Ejercicio: Selección de respirador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Protección Respiratoria</dc:title>
  <dc:creator>Abi</dc:creator>
  <cp:lastModifiedBy>Robertson, Donna - OSHA</cp:lastModifiedBy>
  <cp:revision>59</cp:revision>
  <dcterms:created xsi:type="dcterms:W3CDTF">2019-03-14T03:32:34Z</dcterms:created>
  <dcterms:modified xsi:type="dcterms:W3CDTF">2022-01-05T17:40:06Z</dcterms:modified>
</cp:coreProperties>
</file>