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7" r:id="rId2"/>
    <p:sldId id="256" r:id="rId3"/>
    <p:sldId id="260" r:id="rId4"/>
    <p:sldId id="391" r:id="rId5"/>
    <p:sldId id="261" r:id="rId6"/>
    <p:sldId id="262" r:id="rId7"/>
    <p:sldId id="263" r:id="rId8"/>
    <p:sldId id="258" r:id="rId9"/>
    <p:sldId id="265" r:id="rId10"/>
    <p:sldId id="268" r:id="rId11"/>
    <p:sldId id="269" r:id="rId12"/>
    <p:sldId id="270" r:id="rId13"/>
    <p:sldId id="275" r:id="rId14"/>
    <p:sldId id="276" r:id="rId15"/>
    <p:sldId id="277" r:id="rId16"/>
    <p:sldId id="278" r:id="rId17"/>
    <p:sldId id="266" r:id="rId18"/>
    <p:sldId id="280" r:id="rId19"/>
    <p:sldId id="281" r:id="rId20"/>
    <p:sldId id="282" r:id="rId21"/>
    <p:sldId id="283" r:id="rId22"/>
    <p:sldId id="284" r:id="rId23"/>
    <p:sldId id="285" r:id="rId24"/>
    <p:sldId id="286" r:id="rId25"/>
    <p:sldId id="290" r:id="rId26"/>
    <p:sldId id="291" r:id="rId27"/>
    <p:sldId id="292"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3" r:id="rId52"/>
    <p:sldId id="324" r:id="rId53"/>
    <p:sldId id="325" r:id="rId54"/>
    <p:sldId id="328" r:id="rId55"/>
    <p:sldId id="322" r:id="rId56"/>
    <p:sldId id="329" r:id="rId57"/>
    <p:sldId id="330" r:id="rId58"/>
    <p:sldId id="333" r:id="rId59"/>
    <p:sldId id="332" r:id="rId60"/>
    <p:sldId id="335" r:id="rId61"/>
    <p:sldId id="336" r:id="rId62"/>
    <p:sldId id="337" r:id="rId63"/>
    <p:sldId id="338" r:id="rId64"/>
    <p:sldId id="339"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54" r:id="rId79"/>
    <p:sldId id="355" r:id="rId80"/>
    <p:sldId id="356" r:id="rId81"/>
    <p:sldId id="357" r:id="rId82"/>
    <p:sldId id="358" r:id="rId83"/>
    <p:sldId id="360" r:id="rId84"/>
    <p:sldId id="361" r:id="rId85"/>
    <p:sldId id="362" r:id="rId86"/>
    <p:sldId id="363" r:id="rId87"/>
    <p:sldId id="364" r:id="rId88"/>
    <p:sldId id="365"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2750" autoAdjust="0"/>
  </p:normalViewPr>
  <p:slideViewPr>
    <p:cSldViewPr snapToGrid="0">
      <p:cViewPr varScale="1">
        <p:scale>
          <a:sx n="60" d="100"/>
          <a:sy n="60" d="100"/>
        </p:scale>
        <p:origin x="1339" y="53"/>
      </p:cViewPr>
      <p:guideLst/>
    </p:cSldViewPr>
  </p:slideViewPr>
  <p:notesTextViewPr>
    <p:cViewPr>
      <p:scale>
        <a:sx n="1" d="1"/>
        <a:sy n="1" d="1"/>
      </p:scale>
      <p:origin x="0" y="0"/>
    </p:cViewPr>
  </p:notesTextViewPr>
  <p:sorterViewPr>
    <p:cViewPr>
      <p:scale>
        <a:sx n="100" d="100"/>
        <a:sy n="100" d="100"/>
      </p:scale>
      <p:origin x="0" y="-31939"/>
    </p:cViewPr>
  </p:sorterViewPr>
  <p:notesViewPr>
    <p:cSldViewPr snapToGrid="0">
      <p:cViewPr varScale="1">
        <p:scale>
          <a:sx n="63" d="100"/>
          <a:sy n="63" d="100"/>
        </p:scale>
        <p:origin x="826"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347D1-F44E-4409-8A5A-DF5C21084BE9}"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BA97B-301E-4302-8FE7-B3775A346B86}" type="slidenum">
              <a:rPr lang="en-US" smtClean="0"/>
              <a:t>‹#›</a:t>
            </a:fld>
            <a:endParaRPr lang="en-US"/>
          </a:p>
        </p:txBody>
      </p:sp>
    </p:spTree>
    <p:extLst>
      <p:ext uri="{BB962C8B-B14F-4D97-AF65-F5344CB8AC3E}">
        <p14:creationId xmlns:p14="http://schemas.microsoft.com/office/powerpoint/2010/main" val="300172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Este material fue producido bajo el número de concesión SH-31209-SH7 por la Administración de Seguridad y Salud Ocupacional, del Departamento de Trabajo de los Estados Unidos. Esto no necesariamente </a:t>
            </a:r>
            <a:r>
              <a:rPr lang="es-ES" dirty="0">
                <a:solidFill>
                  <a:srgbClr val="FF0000"/>
                </a:solidFill>
              </a:rPr>
              <a:t>refleja </a:t>
            </a:r>
            <a:r>
              <a:rPr lang="es-ES" dirty="0"/>
              <a:t>los puntos de vista o las políticas del Departamento de Trabajo de los Estados Unidos, ni menciona marcas registradas, productos comerciales u organizaciones que </a:t>
            </a:r>
            <a:r>
              <a:rPr lang="es-ES" dirty="0">
                <a:solidFill>
                  <a:srgbClr val="FF0000"/>
                </a:solidFill>
              </a:rPr>
              <a:t>impliquen</a:t>
            </a:r>
            <a:r>
              <a:rPr lang="es-ES" dirty="0"/>
              <a:t> respaldo por parte del Gobierno de Estados Unidos.</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a:t>
            </a:fld>
            <a:endParaRPr lang="en-US"/>
          </a:p>
        </p:txBody>
      </p:sp>
    </p:spTree>
    <p:extLst>
      <p:ext uri="{BB962C8B-B14F-4D97-AF65-F5344CB8AC3E}">
        <p14:creationId xmlns:p14="http://schemas.microsoft.com/office/powerpoint/2010/main" val="227300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i="1" kern="1200" dirty="0">
                <a:solidFill>
                  <a:schemeClr val="tx1"/>
                </a:solidFill>
                <a:effectLst/>
                <a:latin typeface="+mn-lt"/>
                <a:ea typeface="+mn-ea"/>
                <a:cs typeface="+mn-cs"/>
              </a:rPr>
              <a:t>Ropa para Flash de Arco (NFPA 70E – 2018).</a:t>
            </a:r>
            <a:r>
              <a:rPr lang="es-MX" sz="1200" kern="1200" dirty="0">
                <a:solidFill>
                  <a:schemeClr val="tx1"/>
                </a:solidFill>
                <a:effectLst/>
                <a:latin typeface="+mn-lt"/>
                <a:ea typeface="+mn-ea"/>
                <a:cs typeface="+mn-cs"/>
              </a:rPr>
              <a:t> Es un sistema completo de ropa clasificada para arco eléctrico y equipo que cubre el cuerpo entero, excepto para las manos y los pies. Ropa para flash de arco puede incluir pantalón u overoles, una chaqueta o un ‘</a:t>
            </a:r>
            <a:r>
              <a:rPr lang="es-MX" sz="1200" kern="1200" dirty="0" err="1">
                <a:solidFill>
                  <a:schemeClr val="tx1"/>
                </a:solidFill>
                <a:effectLst/>
                <a:latin typeface="+mn-lt"/>
                <a:ea typeface="+mn-ea"/>
                <a:cs typeface="+mn-cs"/>
              </a:rPr>
              <a:t>cubretodo</a:t>
            </a:r>
            <a:r>
              <a:rPr lang="es-MX" sz="1200" kern="1200" dirty="0">
                <a:solidFill>
                  <a:schemeClr val="tx1"/>
                </a:solidFill>
                <a:effectLst/>
                <a:latin typeface="+mn-lt"/>
                <a:ea typeface="+mn-ea"/>
                <a:cs typeface="+mn-cs"/>
              </a:rPr>
              <a:t>’, y una capucha tipo apicultor cubierto con una careta facial.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a:t>
            </a:fld>
            <a:endParaRPr lang="en-US"/>
          </a:p>
        </p:txBody>
      </p:sp>
    </p:spTree>
    <p:extLst>
      <p:ext uri="{BB962C8B-B14F-4D97-AF65-F5344CB8AC3E}">
        <p14:creationId xmlns:p14="http://schemas.microsoft.com/office/powerpoint/2010/main" val="34419538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Límite de acercamiento al espacio restringido es un acercamiento límite a una distancia de un conductor eléctrico energizado expuesto o parte de un circuito dentro del cual existe un riesgo de choque eléctrico.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Para que una persona que cruzar el límite de acercamiento y entrar en el espacio limitado, la persona debe cumplir con los siguientes criterios: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Estar calificado para realizar el trabajo/ tarea.</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Ser capaz de identificar los peligros y riesgos asociados con las tareas a realizar.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100</a:t>
            </a:fld>
            <a:endParaRPr lang="en-US"/>
          </a:p>
        </p:txBody>
      </p:sp>
    </p:spTree>
    <p:extLst>
      <p:ext uri="{BB962C8B-B14F-4D97-AF65-F5344CB8AC3E}">
        <p14:creationId xmlns:p14="http://schemas.microsoft.com/office/powerpoint/2010/main" val="35541728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u="sng" kern="1200" dirty="0">
                <a:solidFill>
                  <a:schemeClr val="tx1"/>
                </a:solidFill>
                <a:effectLst/>
                <a:latin typeface="+mn-lt"/>
                <a:ea typeface="+mn-ea"/>
                <a:cs typeface="+mn-cs"/>
              </a:rPr>
              <a:t>Etiquetado del Equipo (NFPA 70E – 2018)</a:t>
            </a:r>
            <a:endParaRPr lang="en-US" sz="11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Equipos eléctricos, tales como paneles para </a:t>
            </a:r>
            <a:r>
              <a:rPr lang="es-MX" sz="1200" kern="1200" dirty="0" err="1">
                <a:solidFill>
                  <a:schemeClr val="tx1"/>
                </a:solidFill>
                <a:effectLst/>
                <a:latin typeface="+mn-lt"/>
                <a:ea typeface="+mn-ea"/>
                <a:cs typeface="+mn-cs"/>
              </a:rPr>
              <a:t>swiches</a:t>
            </a:r>
            <a:r>
              <a:rPr lang="es-MX" sz="1200" kern="1200" dirty="0">
                <a:solidFill>
                  <a:schemeClr val="tx1"/>
                </a:solidFill>
                <a:effectLst/>
                <a:latin typeface="+mn-lt"/>
                <a:ea typeface="+mn-ea"/>
                <a:cs typeface="+mn-cs"/>
              </a:rPr>
              <a:t>, paneles de control, paneles de control industrial, gabinete para receptores y centros de control de motores que están en unidades de vivienda y que es probable requieran un examen, ajuste, servicio o mantenimiento mientras esta energizado deberán ser marcados con una etiqueta que contenga la siguiente información: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Sistema nominal de </a:t>
            </a:r>
            <a:r>
              <a:rPr lang="en-US" sz="1200" kern="1200" dirty="0" err="1">
                <a:solidFill>
                  <a:schemeClr val="tx1"/>
                </a:solidFill>
                <a:effectLst/>
                <a:latin typeface="+mn-lt"/>
                <a:ea typeface="+mn-ea"/>
                <a:cs typeface="+mn-cs"/>
              </a:rPr>
              <a:t>voltaje</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Limite del flash de arco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Al menos uno de los siguientes:</a:t>
            </a:r>
            <a:endParaRPr lang="en-US" sz="12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Energía incidente disponible y la distancia correspondiente al trabajo, o el tipo EPP para el flash de arco en la Tabla 130,7(C)(15)(a) o Tabla de 130,7(C)(15)(b) para equipo, pero no a ambos.</a:t>
            </a:r>
            <a:endParaRPr lang="en-US" sz="12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Mínima clasificación de ropa para arco.</a:t>
            </a:r>
            <a:endParaRPr lang="en-US" sz="12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Lugar-específico para el nivel del EPP.</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101</a:t>
            </a:fld>
            <a:endParaRPr lang="en-US"/>
          </a:p>
        </p:txBody>
      </p:sp>
    </p:spTree>
    <p:extLst>
      <p:ext uri="{BB962C8B-B14F-4D97-AF65-F5344CB8AC3E}">
        <p14:creationId xmlns:p14="http://schemas.microsoft.com/office/powerpoint/2010/main" val="18337885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err="1">
                <a:solidFill>
                  <a:schemeClr val="tx1"/>
                </a:solidFill>
                <a:effectLst/>
                <a:latin typeface="+mn-lt"/>
                <a:ea typeface="+mn-ea"/>
                <a:cs typeface="+mn-cs"/>
              </a:rPr>
              <a:t>Liberación</a:t>
            </a:r>
            <a:r>
              <a:rPr lang="en-US" sz="1200" b="1" i="1" kern="1200" dirty="0">
                <a:solidFill>
                  <a:schemeClr val="tx1"/>
                </a:solidFill>
                <a:effectLst/>
                <a:latin typeface="+mn-lt"/>
                <a:ea typeface="+mn-ea"/>
                <a:cs typeface="+mn-cs"/>
              </a:rPr>
              <a:t> del </a:t>
            </a:r>
            <a:r>
              <a:rPr lang="en-US" sz="1200" b="1" i="1" kern="1200" dirty="0" err="1">
                <a:solidFill>
                  <a:schemeClr val="tx1"/>
                </a:solidFill>
                <a:effectLst/>
                <a:latin typeface="+mn-lt"/>
                <a:ea typeface="+mn-ea"/>
                <a:cs typeface="+mn-cs"/>
              </a:rPr>
              <a:t>Contacto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Trabajadores que están expuestos a riesgos de choque eléctrico, y quienes son responsables de la seguridad de la liberación de las víctimas del contacto con conductores eléctricos energizados o partes del circuito, serán entrenados en métodos para una liberación segura.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kern="1200" dirty="0">
                <a:solidFill>
                  <a:schemeClr val="tx1"/>
                </a:solidFill>
                <a:effectLst/>
                <a:latin typeface="+mn-lt"/>
                <a:ea typeface="+mn-ea"/>
                <a:cs typeface="+mn-cs"/>
              </a:rPr>
              <a:t>Trabajador vigilante (stand-</a:t>
            </a:r>
            <a:r>
              <a:rPr lang="es-MX" sz="1200" b="0" kern="1200" dirty="0" err="1">
                <a:solidFill>
                  <a:schemeClr val="tx1"/>
                </a:solidFill>
                <a:effectLst/>
                <a:latin typeface="+mn-lt"/>
                <a:ea typeface="+mn-ea"/>
                <a:cs typeface="+mn-cs"/>
              </a:rPr>
              <a:t>by</a:t>
            </a:r>
            <a:r>
              <a:rPr lang="es-MX" sz="1200" b="0" kern="1200" dirty="0">
                <a:solidFill>
                  <a:schemeClr val="tx1"/>
                </a:solidFill>
                <a:effectLst/>
                <a:latin typeface="+mn-lt"/>
                <a:ea typeface="+mn-ea"/>
                <a:cs typeface="+mn-cs"/>
              </a:rPr>
              <a:t>) para eléctrico vistiendo ropa calificada para arco y sosteniendo un polo no conductivo para liberación de contacto.</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102</a:t>
            </a:fld>
            <a:endParaRPr lang="en-US"/>
          </a:p>
        </p:txBody>
      </p:sp>
    </p:spTree>
    <p:extLst>
      <p:ext uri="{BB962C8B-B14F-4D97-AF65-F5344CB8AC3E}">
        <p14:creationId xmlns:p14="http://schemas.microsoft.com/office/powerpoint/2010/main" val="28109873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b="1" i="1" dirty="0" err="1">
                <a:solidFill>
                  <a:srgbClr val="FF0000"/>
                </a:solidFill>
              </a:rPr>
              <a:t>Utilizar</a:t>
            </a:r>
            <a:endParaRPr lang="en-US" dirty="0">
              <a:solidFill>
                <a:srgbClr val="FF0000"/>
              </a:solidFill>
            </a:endParaRPr>
          </a:p>
          <a:p>
            <a:r>
              <a:rPr lang="en-US" b="1" dirty="0"/>
              <a:t>29 CFR 1910.334(c)(1).</a:t>
            </a:r>
            <a:r>
              <a:rPr lang="es-ES" b="1" dirty="0"/>
              <a:t> </a:t>
            </a:r>
            <a:r>
              <a:rPr lang="es-ES" dirty="0"/>
              <a:t>Sólo personas cualificadas pueden realizar trabajos de pruebas en circuitos o equipos eléctricos</a:t>
            </a:r>
            <a:r>
              <a:rPr lang="en-US" dirty="0"/>
              <a:t>.</a:t>
            </a:r>
          </a:p>
          <a:p>
            <a:pPr marL="0" lvl="0" indent="0">
              <a:buNone/>
            </a:pPr>
            <a:r>
              <a:rPr lang="en-US" b="1" i="1" dirty="0" err="1">
                <a:solidFill>
                  <a:srgbClr val="FF0000"/>
                </a:solidFill>
              </a:rPr>
              <a:t>Inspección</a:t>
            </a:r>
            <a:r>
              <a:rPr lang="en-US" b="1" i="1" dirty="0">
                <a:solidFill>
                  <a:srgbClr val="FF0000"/>
                </a:solidFill>
              </a:rPr>
              <a:t> Visual</a:t>
            </a:r>
            <a:endParaRPr lang="en-US" dirty="0">
              <a:solidFill>
                <a:srgbClr val="FF0000"/>
              </a:solidFill>
            </a:endParaRPr>
          </a:p>
          <a:p>
            <a:r>
              <a:rPr lang="en-US" b="1" dirty="0"/>
              <a:t>29 CFR 1910.334(c)(2).</a:t>
            </a:r>
            <a:r>
              <a:rPr lang="en-US" dirty="0"/>
              <a:t> </a:t>
            </a:r>
            <a:r>
              <a:rPr lang="es-ES" dirty="0"/>
              <a:t>Instrumentos y equipo de prueba y todos los cables de prueba asociados, cables, cables de alimentación, sondas y los conectores deberán ser inspeccionados visualmente contra defectos externos y daños antes de que se utilice el equipo.</a:t>
            </a:r>
            <a:endParaRPr lang="en-US" dirty="0"/>
          </a:p>
          <a:p>
            <a:pPr marL="0" indent="0">
              <a:buNone/>
            </a:pPr>
            <a:r>
              <a:rPr lang="en-US" b="1" i="1" dirty="0" err="1">
                <a:solidFill>
                  <a:srgbClr val="FF0000"/>
                </a:solidFill>
              </a:rPr>
              <a:t>Clasificación</a:t>
            </a:r>
            <a:r>
              <a:rPr lang="en-US" b="1" i="1" dirty="0">
                <a:solidFill>
                  <a:srgbClr val="FF0000"/>
                </a:solidFill>
              </a:rPr>
              <a:t> del </a:t>
            </a:r>
            <a:r>
              <a:rPr lang="en-US" b="1" i="1" dirty="0" err="1">
                <a:solidFill>
                  <a:srgbClr val="FF0000"/>
                </a:solidFill>
              </a:rPr>
              <a:t>Equipo</a:t>
            </a:r>
            <a:endParaRPr lang="en-US" dirty="0">
              <a:solidFill>
                <a:srgbClr val="FF0000"/>
              </a:solidFill>
            </a:endParaRPr>
          </a:p>
          <a:p>
            <a:r>
              <a:rPr lang="en-US" b="1" dirty="0"/>
              <a:t>29 CFR 1910.334(c)(3).</a:t>
            </a:r>
            <a:r>
              <a:rPr lang="es-ES" b="1" dirty="0"/>
              <a:t> </a:t>
            </a:r>
            <a:r>
              <a:rPr lang="es-ES" dirty="0"/>
              <a:t>Instrumentos de prueba y equipos y sus accesorios deberán estar clasificados para los circuitos y equipos a los que se conectan y estarán diseñados para el entorno en el que se van a utilizar.</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103</a:t>
            </a:fld>
            <a:endParaRPr lang="en-US"/>
          </a:p>
        </p:txBody>
      </p:sp>
    </p:spTree>
    <p:extLst>
      <p:ext uri="{BB962C8B-B14F-4D97-AF65-F5344CB8AC3E}">
        <p14:creationId xmlns:p14="http://schemas.microsoft.com/office/powerpoint/2010/main" val="275485539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u="sng" kern="1200" dirty="0">
                <a:solidFill>
                  <a:schemeClr val="tx1"/>
                </a:solidFill>
                <a:effectLst/>
                <a:latin typeface="+mn-lt"/>
                <a:ea typeface="+mn-ea"/>
                <a:cs typeface="+mn-cs"/>
              </a:rPr>
              <a:t>Lista de Verificación de Seguridad del Multímetro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Verificar fisuras o compartimientos aceitosos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Verificar si se han roto la toma de entrada</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Verificar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clasificación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categoría</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Verificar que cualquier reemplazo de fusibles y cables están aprobados por el fabricante.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104</a:t>
            </a:fld>
            <a:endParaRPr lang="en-US"/>
          </a:p>
        </p:txBody>
      </p:sp>
    </p:spTree>
    <p:extLst>
      <p:ext uri="{BB962C8B-B14F-4D97-AF65-F5344CB8AC3E}">
        <p14:creationId xmlns:p14="http://schemas.microsoft.com/office/powerpoint/2010/main" val="42519716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kern="1200" dirty="0">
                <a:solidFill>
                  <a:schemeClr val="tx1"/>
                </a:solidFill>
                <a:effectLst/>
                <a:latin typeface="+mn-lt"/>
                <a:ea typeface="+mn-ea"/>
                <a:cs typeface="+mn-cs"/>
              </a:rPr>
              <a:t>Referencia: </a:t>
            </a:r>
            <a:r>
              <a:rPr lang="es-MX" sz="1200" kern="1200" dirty="0">
                <a:solidFill>
                  <a:schemeClr val="tx1"/>
                </a:solidFill>
                <a:effectLst/>
                <a:latin typeface="+mn-lt"/>
                <a:ea typeface="+mn-ea"/>
                <a:cs typeface="+mn-cs"/>
              </a:rPr>
              <a:t>De la biblioteca digital de </a:t>
            </a:r>
            <a:r>
              <a:rPr lang="es-MX" sz="1200" kern="1200" dirty="0" err="1">
                <a:solidFill>
                  <a:schemeClr val="tx1"/>
                </a:solidFill>
                <a:effectLst/>
                <a:latin typeface="+mn-lt"/>
                <a:ea typeface="+mn-ea"/>
                <a:cs typeface="+mn-cs"/>
              </a:rPr>
              <a:t>Fluke</a:t>
            </a:r>
            <a:r>
              <a:rPr lang="es-MX" sz="1200" kern="1200" dirty="0">
                <a:solidFill>
                  <a:schemeClr val="tx1"/>
                </a:solidFill>
                <a:effectLst/>
                <a:latin typeface="+mn-lt"/>
                <a:ea typeface="+mn-ea"/>
                <a:cs typeface="+mn-cs"/>
              </a:rPr>
              <a:t> @ www.fluke.com/library</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concepto más importante a entender acerca de la norma de seguridad es la Categoría de Instalación de Sobrevoltaje. La Norma define las categorías I a IV, a menudo abreviado como CAT I, CAT II, etc.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Figura</a:t>
            </a:r>
            <a:r>
              <a:rPr lang="en-US" sz="1200" kern="1200" dirty="0">
                <a:solidFill>
                  <a:schemeClr val="tx1"/>
                </a:solidFill>
                <a:effectLst/>
                <a:latin typeface="+mn-lt"/>
                <a:ea typeface="+mn-ea"/>
                <a:cs typeface="+mn-cs"/>
              </a:rPr>
              <a:t> 1).</a:t>
            </a:r>
          </a:p>
          <a:p>
            <a:pPr lvl="0"/>
            <a:r>
              <a:rPr lang="es-MX" sz="1200" kern="1200" dirty="0">
                <a:solidFill>
                  <a:schemeClr val="tx1"/>
                </a:solidFill>
                <a:effectLst/>
                <a:latin typeface="+mn-lt"/>
                <a:ea typeface="+mn-ea"/>
                <a:cs typeface="+mn-cs"/>
              </a:rPr>
              <a:t>A un mayor número de CAT se refiere a un ambiente eléctrico con mayor potencia disponible y mayor energía. Así, un multímetro diseñado para CAT III estándar es resistente a la mayor energía que uno diseñado para Normas CAT II.</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La regla general práctica es que cuanto más se aproxima a la fuente de alimentación eléctrica, mayor será el número de categoría, y el mayor de los peligros potenciales.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105</a:t>
            </a:fld>
            <a:endParaRPr lang="en-US"/>
          </a:p>
        </p:txBody>
      </p:sp>
    </p:spTree>
    <p:extLst>
      <p:ext uri="{BB962C8B-B14F-4D97-AF65-F5344CB8AC3E}">
        <p14:creationId xmlns:p14="http://schemas.microsoft.com/office/powerpoint/2010/main" val="21579430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000" kern="1200" dirty="0">
                <a:solidFill>
                  <a:schemeClr val="tx1"/>
                </a:solidFill>
                <a:effectLst/>
                <a:latin typeface="+mn-lt"/>
                <a:ea typeface="+mn-ea"/>
                <a:cs typeface="+mn-cs"/>
              </a:rPr>
              <a:t>Cuando el trabajo se realiza en equipo eléctrico energizado, un trabajo eléctrico energizado requerirá permiso y estar documentado bajo cualquiera de las siguientes condiciones:</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Cuando el trabajo se realiza dentro del límite de acercamiento restringido.</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Cuando un empleado interactúa con el equipo y los conductores o partes del circuito no están expuestos, pero un aumento de probabilidad de lesión puede ser causada por la exposición a un flash de arco peligroso existente.</a:t>
            </a:r>
            <a:endParaRPr lang="en-US" sz="1000" kern="1200" dirty="0">
              <a:solidFill>
                <a:schemeClr val="tx1"/>
              </a:solidFill>
              <a:effectLst/>
              <a:latin typeface="+mn-lt"/>
              <a:ea typeface="+mn-ea"/>
              <a:cs typeface="+mn-cs"/>
            </a:endParaRPr>
          </a:p>
          <a:p>
            <a:r>
              <a:rPr lang="es-MX" sz="1000" kern="1200" dirty="0">
                <a:solidFill>
                  <a:schemeClr val="tx1"/>
                </a:solidFill>
                <a:effectLst/>
                <a:latin typeface="+mn-lt"/>
                <a:ea typeface="+mn-ea"/>
                <a:cs typeface="+mn-cs"/>
              </a:rPr>
              <a:t>El permiso de trabajo incluirá, pero no se limita a los siguientes elementos:</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Descripción del circuito y equipo para trabajar en y su ubicación.</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Descripción de los trabajos a realizar.</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Justificación de por qué el trabajo debe realizarse en una condición energizada.</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Descripción de prácticas de trabajo seguras para ser empleadas.</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Resultados de la evaluación del riesgo a choque eléctrico:</a:t>
            </a:r>
            <a:endParaRPr lang="en-US" sz="1000" kern="1200" dirty="0">
              <a:solidFill>
                <a:schemeClr val="tx1"/>
              </a:solidFill>
              <a:effectLst/>
              <a:latin typeface="+mn-lt"/>
              <a:ea typeface="+mn-ea"/>
              <a:cs typeface="+mn-cs"/>
            </a:endParaRPr>
          </a:p>
          <a:p>
            <a:pPr lvl="1"/>
            <a:r>
              <a:rPr lang="es-MX" sz="1000" kern="1200" dirty="0">
                <a:solidFill>
                  <a:schemeClr val="tx1"/>
                </a:solidFill>
                <a:effectLst/>
                <a:latin typeface="+mn-lt"/>
                <a:ea typeface="+mn-ea"/>
                <a:cs typeface="+mn-cs"/>
              </a:rPr>
              <a:t>Voltaje a la que el personal estará expuesto.</a:t>
            </a:r>
            <a:endParaRPr lang="en-US" sz="1000" kern="1200" dirty="0">
              <a:solidFill>
                <a:schemeClr val="tx1"/>
              </a:solidFill>
              <a:effectLst/>
              <a:latin typeface="+mn-lt"/>
              <a:ea typeface="+mn-ea"/>
              <a:cs typeface="+mn-cs"/>
            </a:endParaRPr>
          </a:p>
          <a:p>
            <a:pPr lvl="1"/>
            <a:r>
              <a:rPr lang="es-MX" sz="1000" kern="1200" dirty="0">
                <a:solidFill>
                  <a:schemeClr val="tx1"/>
                </a:solidFill>
                <a:effectLst/>
                <a:latin typeface="+mn-lt"/>
                <a:ea typeface="+mn-ea"/>
                <a:cs typeface="+mn-cs"/>
              </a:rPr>
              <a:t>Límite de acercamiento al borde.</a:t>
            </a:r>
            <a:endParaRPr lang="en-US" sz="1000" kern="1200" dirty="0">
              <a:solidFill>
                <a:schemeClr val="tx1"/>
              </a:solidFill>
              <a:effectLst/>
              <a:latin typeface="+mn-lt"/>
              <a:ea typeface="+mn-ea"/>
              <a:cs typeface="+mn-cs"/>
            </a:endParaRPr>
          </a:p>
          <a:p>
            <a:pPr lvl="1"/>
            <a:r>
              <a:rPr lang="es-MX" sz="1000" kern="1200" dirty="0">
                <a:solidFill>
                  <a:schemeClr val="tx1"/>
                </a:solidFill>
                <a:effectLst/>
                <a:latin typeface="+mn-lt"/>
                <a:ea typeface="+mn-ea"/>
                <a:cs typeface="+mn-cs"/>
              </a:rPr>
              <a:t>Límite de acercamiento al área restringida.</a:t>
            </a:r>
            <a:endParaRPr lang="en-US" sz="1000" kern="1200" dirty="0">
              <a:solidFill>
                <a:schemeClr val="tx1"/>
              </a:solidFill>
              <a:effectLst/>
              <a:latin typeface="+mn-lt"/>
              <a:ea typeface="+mn-ea"/>
              <a:cs typeface="+mn-cs"/>
            </a:endParaRPr>
          </a:p>
          <a:p>
            <a:pPr lvl="1"/>
            <a:r>
              <a:rPr lang="es-MX" sz="1000" kern="1200" dirty="0">
                <a:solidFill>
                  <a:schemeClr val="tx1"/>
                </a:solidFill>
                <a:effectLst/>
                <a:latin typeface="+mn-lt"/>
                <a:ea typeface="+mn-ea"/>
                <a:cs typeface="+mn-cs"/>
              </a:rPr>
              <a:t>Personal y otros equipos de protección requeridos por esta norma para realizar la tarea asignada de forma segura y protegida contra los riesgos de electrocución.</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Resultado de evaluación de riesgo al flash del arco:</a:t>
            </a:r>
            <a:endParaRPr lang="en-US" sz="1000" kern="1200" dirty="0">
              <a:solidFill>
                <a:schemeClr val="tx1"/>
              </a:solidFill>
              <a:effectLst/>
              <a:latin typeface="+mn-lt"/>
              <a:ea typeface="+mn-ea"/>
              <a:cs typeface="+mn-cs"/>
            </a:endParaRPr>
          </a:p>
          <a:p>
            <a:pPr lvl="1"/>
            <a:r>
              <a:rPr lang="es-MX" sz="1000" kern="1200" dirty="0">
                <a:solidFill>
                  <a:schemeClr val="tx1"/>
                </a:solidFill>
                <a:effectLst/>
                <a:latin typeface="+mn-lt"/>
                <a:ea typeface="+mn-ea"/>
                <a:cs typeface="+mn-cs"/>
              </a:rPr>
              <a:t>Incidente de energía disponible a una distancia del trabajo, o categoría del EPP para el flash del arco.</a:t>
            </a:r>
            <a:endParaRPr lang="en-US" sz="1000" kern="1200" dirty="0">
              <a:solidFill>
                <a:schemeClr val="tx1"/>
              </a:solidFill>
              <a:effectLst/>
              <a:latin typeface="+mn-lt"/>
              <a:ea typeface="+mn-ea"/>
              <a:cs typeface="+mn-cs"/>
            </a:endParaRPr>
          </a:p>
          <a:p>
            <a:pPr lvl="1"/>
            <a:r>
              <a:rPr lang="es-MX" sz="1000" kern="1200" dirty="0">
                <a:solidFill>
                  <a:schemeClr val="tx1"/>
                </a:solidFill>
                <a:effectLst/>
                <a:latin typeface="+mn-lt"/>
                <a:ea typeface="+mn-ea"/>
                <a:cs typeface="+mn-cs"/>
              </a:rPr>
              <a:t>Personal y otros equipos de protección requeridos para protegerse contra el peligro al flash del arco.</a:t>
            </a:r>
            <a:endParaRPr lang="en-US" sz="1000" kern="1200" dirty="0">
              <a:solidFill>
                <a:schemeClr val="tx1"/>
              </a:solidFill>
              <a:effectLst/>
              <a:latin typeface="+mn-lt"/>
              <a:ea typeface="+mn-ea"/>
              <a:cs typeface="+mn-cs"/>
            </a:endParaRPr>
          </a:p>
          <a:p>
            <a:pPr lvl="1"/>
            <a:r>
              <a:rPr lang="es-MX" sz="1000" kern="1200" dirty="0">
                <a:solidFill>
                  <a:schemeClr val="tx1"/>
                </a:solidFill>
                <a:effectLst/>
                <a:latin typeface="+mn-lt"/>
                <a:ea typeface="+mn-ea"/>
                <a:cs typeface="+mn-cs"/>
              </a:rPr>
              <a:t>Limite al flash del arco.</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Medios utilizados para restringir el acceso a personas no calificadas al área de trabajo.</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Evidencia de una realización de informe de trabajo, incluyendo una discusión de cualquier trabajo peligroso específico.</a:t>
            </a:r>
            <a:endParaRPr lang="en-US" sz="1000" kern="1200" dirty="0">
              <a:solidFill>
                <a:schemeClr val="tx1"/>
              </a:solidFill>
              <a:effectLst/>
              <a:latin typeface="+mn-lt"/>
              <a:ea typeface="+mn-ea"/>
              <a:cs typeface="+mn-cs"/>
            </a:endParaRPr>
          </a:p>
          <a:p>
            <a:pPr lvl="0"/>
            <a:r>
              <a:rPr lang="es-MX" sz="1000" kern="1200" dirty="0">
                <a:solidFill>
                  <a:schemeClr val="tx1"/>
                </a:solidFill>
                <a:effectLst/>
                <a:latin typeface="+mn-lt"/>
                <a:ea typeface="+mn-ea"/>
                <a:cs typeface="+mn-cs"/>
              </a:rPr>
              <a:t>Aprobación para trabajo energizado (autorización o gestión responsable, oficial de seguridad, o propietario, etc.) la(s) firma(s).</a:t>
            </a:r>
            <a:endParaRPr lang="en-US" sz="1000" kern="1200" dirty="0">
              <a:solidFill>
                <a:schemeClr val="tx1"/>
              </a:solidFill>
              <a:effectLst/>
              <a:latin typeface="+mn-lt"/>
              <a:ea typeface="+mn-ea"/>
              <a:cs typeface="+mn-cs"/>
            </a:endParaRPr>
          </a:p>
          <a:p>
            <a:r>
              <a:rPr lang="es-MX" sz="1000" kern="1200" dirty="0">
                <a:solidFill>
                  <a:schemeClr val="tx1"/>
                </a:solidFill>
                <a:effectLst/>
                <a:latin typeface="+mn-lt"/>
                <a:ea typeface="+mn-ea"/>
                <a:cs typeface="+mn-cs"/>
              </a:rPr>
              <a:t/>
            </a:r>
            <a:br>
              <a:rPr lang="es-MX" sz="1000" kern="1200" dirty="0">
                <a:solidFill>
                  <a:schemeClr val="tx1"/>
                </a:solidFill>
                <a:effectLst/>
                <a:latin typeface="+mn-lt"/>
                <a:ea typeface="+mn-ea"/>
                <a:cs typeface="+mn-cs"/>
              </a:rPr>
            </a:br>
            <a:endParaRPr lang="en-US" sz="1000" dirty="0"/>
          </a:p>
        </p:txBody>
      </p:sp>
      <p:sp>
        <p:nvSpPr>
          <p:cNvPr id="4" name="Slide Number Placeholder 3"/>
          <p:cNvSpPr>
            <a:spLocks noGrp="1"/>
          </p:cNvSpPr>
          <p:nvPr>
            <p:ph type="sldNum" sz="quarter" idx="5"/>
          </p:nvPr>
        </p:nvSpPr>
        <p:spPr/>
        <p:txBody>
          <a:bodyPr/>
          <a:lstStyle/>
          <a:p>
            <a:fld id="{C91BA97B-301E-4302-8FE7-B3775A346B86}" type="slidenum">
              <a:rPr lang="en-US" smtClean="0"/>
              <a:t>106</a:t>
            </a:fld>
            <a:endParaRPr lang="en-US"/>
          </a:p>
        </p:txBody>
      </p:sp>
    </p:spTree>
    <p:extLst>
      <p:ext uri="{BB962C8B-B14F-4D97-AF65-F5344CB8AC3E}">
        <p14:creationId xmlns:p14="http://schemas.microsoft.com/office/powerpoint/2010/main" val="191137061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Puntos a </a:t>
            </a:r>
            <a:r>
              <a:rPr lang="en-US" sz="1200" b="1" i="1" u="sng" kern="1200" dirty="0" err="1">
                <a:solidFill>
                  <a:schemeClr val="tx1"/>
                </a:solidFill>
                <a:effectLst/>
                <a:latin typeface="+mn-lt"/>
                <a:ea typeface="+mn-ea"/>
                <a:cs typeface="+mn-cs"/>
              </a:rPr>
              <a:t>Discusión</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Cuidado a protección personal</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Ropa para flash de arco - Calificada para arco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Categorías del EPP para flash del arco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Cuidado y mantenimiento de ropa evaluada para arco y ropa evaluada para flash del arco</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evaluadas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voltaje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107</a:t>
            </a:fld>
            <a:endParaRPr lang="en-US"/>
          </a:p>
        </p:txBody>
      </p:sp>
    </p:spTree>
    <p:extLst>
      <p:ext uri="{BB962C8B-B14F-4D97-AF65-F5344CB8AC3E}">
        <p14:creationId xmlns:p14="http://schemas.microsoft.com/office/powerpoint/2010/main" val="424662495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El equipo de protección personal, comúnmente llamado (EPP) es un equipo hecho para minimizar la exposición a los peligros que causan graves lesiones en el lugar de trabajo. Estas lesiones se pueden producir por contacto con eléctricos, mecánicos, u otros riesgos en el lugar de trabajo. Equipos de protección personal pueden incluir artículos como guantes, gafas y zapatos, tapones para los oídos y orejeras, cascos duros, y ropa calificada para arco eléctrico.</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108</a:t>
            </a:fld>
            <a:endParaRPr lang="en-US"/>
          </a:p>
        </p:txBody>
      </p:sp>
    </p:spTree>
    <p:extLst>
      <p:ext uri="{BB962C8B-B14F-4D97-AF65-F5344CB8AC3E}">
        <p14:creationId xmlns:p14="http://schemas.microsoft.com/office/powerpoint/2010/main" val="22868661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u="sng" kern="1200" dirty="0">
                <a:solidFill>
                  <a:schemeClr val="tx1"/>
                </a:solidFill>
                <a:effectLst/>
                <a:latin typeface="+mn-lt"/>
                <a:ea typeface="+mn-ea"/>
                <a:cs typeface="+mn-cs"/>
              </a:rPr>
              <a:t>Cuidado a Protección Personal (OSHA) – 29 CFR 1910.335</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El equipo de protección aislante de caucho se mantendrá en una condición segura, fiable y deberán ser inspeccionados periódicamente o a prueba. (Vea: </a:t>
            </a:r>
            <a:r>
              <a:rPr lang="es-MX" sz="1200" i="1" kern="1200" dirty="0">
                <a:solidFill>
                  <a:schemeClr val="tx1"/>
                </a:solidFill>
                <a:effectLst/>
                <a:latin typeface="+mn-lt"/>
                <a:ea typeface="+mn-ea"/>
                <a:cs typeface="+mn-cs"/>
              </a:rPr>
              <a:t>OSHA TABLA I-5-EQUIPOS AISLANTES DE GOMA, INTERVALOS DE PRUEBAS).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Si la capacidad de aislamiento del equipo de protección puede estar sujeto a daños durante el uso, el material aislante debe ser protegido. (Por ejemplo, una cubierta exterior de cuero se utiliza a veces para la protección de material aislante de goma.)</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Empleados tienen que usar protección para la cabeza no conductor dondequiera que haya un peligro de lesión en la cabeza por descarga eléctrica o quemaduras debido al contacto con partes energizadas expuestas.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Los empleados deben llevar equipo de protección para los ojos o la cara siempre que haya peligro de lesiones en los ojos o la cara de arcos eléctricos  o de objetos despedidos resultado de explosión eléctrica.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109</a:t>
            </a:fld>
            <a:endParaRPr lang="en-US"/>
          </a:p>
        </p:txBody>
      </p:sp>
    </p:spTree>
    <p:extLst>
      <p:ext uri="{BB962C8B-B14F-4D97-AF65-F5344CB8AC3E}">
        <p14:creationId xmlns:p14="http://schemas.microsoft.com/office/powerpoint/2010/main" val="322916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i="1" kern="1200" dirty="0">
                <a:solidFill>
                  <a:schemeClr val="tx1"/>
                </a:solidFill>
                <a:effectLst/>
                <a:latin typeface="+mn-lt"/>
                <a:ea typeface="+mn-ea"/>
                <a:cs typeface="+mn-cs"/>
              </a:rPr>
              <a:t>Clasificación de Arco (NFPA 70E – 2018).</a:t>
            </a:r>
            <a:r>
              <a:rPr lang="es-MX" sz="1200" kern="1200" dirty="0">
                <a:solidFill>
                  <a:schemeClr val="tx1"/>
                </a:solidFill>
                <a:effectLst/>
                <a:latin typeface="+mn-lt"/>
                <a:ea typeface="+mn-ea"/>
                <a:cs typeface="+mn-cs"/>
              </a:rPr>
              <a:t> Es el valor atribuido a los materiales que describen su desempeño ante la exposición de una descarga del arco eléctrico. La calificación del arco está expresado en cal/cm² y se deriva del valor determinado al rendimiento del valor térmico (ATPV) o energía de rompimiento al umbral (EBT) (un sistema de materiales deben exhibir la respuesta al rompimiento bajo el valor ATPV). La calificación del arco es reportada para ambos como ATPV o EBT, cualquiera que sea el valor más bajo.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a:t>
            </a:fld>
            <a:endParaRPr lang="en-US"/>
          </a:p>
        </p:txBody>
      </p:sp>
    </p:spTree>
    <p:extLst>
      <p:ext uri="{BB962C8B-B14F-4D97-AF65-F5344CB8AC3E}">
        <p14:creationId xmlns:p14="http://schemas.microsoft.com/office/powerpoint/2010/main" val="13491939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u="sng" kern="1200" dirty="0">
                <a:solidFill>
                  <a:schemeClr val="tx1"/>
                </a:solidFill>
                <a:effectLst/>
                <a:latin typeface="+mn-lt"/>
                <a:ea typeface="+mn-ea"/>
                <a:cs typeface="+mn-cs"/>
              </a:rPr>
              <a:t>OSHA TABLA I-5-Equipos Aislantes de Goma, Intervalos de Prueba</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Los empleadores deberán certificar que el equipo ha sido probado. La certificación deberá identificar el equipo que pasó la prueba y la fecha en la que fue probado y serán puestos a disposición de quien lo solicite de la Secretaria de Asistencia de la Seguridad y Salud Ocupacional y los trabajadores o sus representantes autorizados.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110</a:t>
            </a:fld>
            <a:endParaRPr lang="en-US"/>
          </a:p>
        </p:txBody>
      </p:sp>
    </p:spTree>
    <p:extLst>
      <p:ext uri="{BB962C8B-B14F-4D97-AF65-F5344CB8AC3E}">
        <p14:creationId xmlns:p14="http://schemas.microsoft.com/office/powerpoint/2010/main" val="376779097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kern="1200" dirty="0">
                <a:solidFill>
                  <a:schemeClr val="tx1"/>
                </a:solidFill>
                <a:effectLst/>
                <a:latin typeface="+mn-lt"/>
                <a:ea typeface="+mn-ea"/>
                <a:cs typeface="+mn-cs"/>
              </a:rPr>
              <a:t>Vestimenta para el Flash de Arco (NFPA 70E – 2018) </a:t>
            </a:r>
            <a:r>
              <a:rPr lang="es-MX" sz="1200" kern="1200" dirty="0">
                <a:solidFill>
                  <a:schemeClr val="tx1"/>
                </a:solidFill>
                <a:effectLst/>
                <a:latin typeface="+mn-lt"/>
                <a:ea typeface="+mn-ea"/>
                <a:cs typeface="+mn-cs"/>
              </a:rPr>
              <a:t>es un sistema completa de ropa y equipo evaluado que cubre el cuerpo entero contra el flash del arco eléctrico, excepto para manos y pies. Un traje que puede incluir pantalones u overoles, una chaqueta o un ‘</a:t>
            </a:r>
            <a:r>
              <a:rPr lang="es-MX" sz="1200" kern="1200" dirty="0" err="1">
                <a:solidFill>
                  <a:schemeClr val="tx1"/>
                </a:solidFill>
                <a:effectLst/>
                <a:latin typeface="+mn-lt"/>
                <a:ea typeface="+mn-ea"/>
                <a:cs typeface="+mn-cs"/>
              </a:rPr>
              <a:t>overall</a:t>
            </a:r>
            <a:r>
              <a:rPr lang="es-MX" sz="1200" kern="1200" dirty="0">
                <a:solidFill>
                  <a:schemeClr val="tx1"/>
                </a:solidFill>
                <a:effectLst/>
                <a:latin typeface="+mn-lt"/>
                <a:ea typeface="+mn-ea"/>
                <a:cs typeface="+mn-cs"/>
              </a:rPr>
              <a:t>’ de cuerpo entero, capucha tipo apicultor equipado con un escudo facial.</a:t>
            </a:r>
            <a:endParaRPr lang="en-US" sz="1200" kern="1200" dirty="0">
              <a:solidFill>
                <a:schemeClr val="tx1"/>
              </a:solidFill>
              <a:effectLst/>
              <a:latin typeface="+mn-lt"/>
              <a:ea typeface="+mn-ea"/>
              <a:cs typeface="+mn-cs"/>
            </a:endParaRPr>
          </a:p>
          <a:p>
            <a:r>
              <a:rPr lang="es-MX" sz="1200" b="1" i="1" kern="1200" dirty="0">
                <a:solidFill>
                  <a:schemeClr val="tx1"/>
                </a:solidFill>
                <a:effectLst/>
                <a:latin typeface="+mn-lt"/>
                <a:ea typeface="+mn-ea"/>
                <a:cs typeface="+mn-cs"/>
              </a:rPr>
              <a:t>Clasificación del Arco (NFPA 70E – 2018).</a:t>
            </a:r>
            <a:r>
              <a:rPr lang="es-MX" sz="1200" kern="1200" dirty="0">
                <a:solidFill>
                  <a:schemeClr val="tx1"/>
                </a:solidFill>
                <a:effectLst/>
                <a:latin typeface="+mn-lt"/>
                <a:ea typeface="+mn-ea"/>
                <a:cs typeface="+mn-cs"/>
              </a:rPr>
              <a:t> El valor atribuido a materiales que describen su función durante la exposición a un arco eléctrico. La clasificación del arco es expresada en cal/cm ² y está derivada del valor determinado de la función termal del arco (ATPV) o energía de ‘rompimiento’ al umbral (EBT) (si una exposición material del sistema responde por debajo del valor ATPV). El reporte de clasificación del arco, puede ser ATPV o EBT, cualquier que sea el valor más bajo.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111</a:t>
            </a:fld>
            <a:endParaRPr lang="en-US"/>
          </a:p>
        </p:txBody>
      </p:sp>
    </p:spTree>
    <p:extLst>
      <p:ext uri="{BB962C8B-B14F-4D97-AF65-F5344CB8AC3E}">
        <p14:creationId xmlns:p14="http://schemas.microsoft.com/office/powerpoint/2010/main" val="372847678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Las herramientas aisladas son herramientas manuales usadas para ayudar a protegerlas y reducir incidentes eléctricos tales como: Electrocución, flash del arco, y explosiones (</a:t>
            </a:r>
            <a:r>
              <a:rPr lang="es-MX" sz="1200" kern="1200" dirty="0" err="1">
                <a:solidFill>
                  <a:schemeClr val="tx1"/>
                </a:solidFill>
                <a:effectLst/>
                <a:latin typeface="+mn-lt"/>
                <a:ea typeface="+mn-ea"/>
                <a:cs typeface="+mn-cs"/>
              </a:rPr>
              <a:t>blasts</a:t>
            </a:r>
            <a:r>
              <a:rPr lang="es-MX" sz="1200" kern="1200" dirty="0">
                <a:solidFill>
                  <a:schemeClr val="tx1"/>
                </a:solidFill>
                <a:effectLst/>
                <a:latin typeface="+mn-lt"/>
                <a:ea typeface="+mn-ea"/>
                <a:cs typeface="+mn-cs"/>
              </a:rPr>
              <a:t>) del arco. El uso y aplicación de herramientas aisladas y el apropiado Equipo Personal de Protección (EPP) son requeridos por OSHA. Las herramientas aisladas son evaluadas en 1,000 voltios, pero son sometido a 10,000 voltios antes de su distribución (promulgadas por los estándares de la ASTM F1505). Las herramientas aisladas cumplen con los estándares de la Comisión Electrotécnica Internacional (IEC) 60900 y la Asociación Nacional de Protección Contra Incendios (NFPA) 70E.</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mayoría de las herramientas de mano son fabricados con un recubrimiento de goma en el mango (o agarraderas). Sin embargo, esto no significa que sean herramientas aisladas. Por lo tanto, no son necesariamente adecuadas para trabajos relacionados con la electricidad. El recubrimiento en goma es común en herramientas de mano es para mayor comodidad y agarre. No es para proveer protección contra corriente eléctrica.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112</a:t>
            </a:fld>
            <a:endParaRPr lang="en-US"/>
          </a:p>
        </p:txBody>
      </p:sp>
    </p:spTree>
    <p:extLst>
      <p:ext uri="{BB962C8B-B14F-4D97-AF65-F5344CB8AC3E}">
        <p14:creationId xmlns:p14="http://schemas.microsoft.com/office/powerpoint/2010/main" val="24815464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Pregunte</a:t>
            </a:r>
            <a:r>
              <a:rPr lang="en-US" dirty="0"/>
              <a:t> por las </a:t>
            </a:r>
            <a:r>
              <a:rPr lang="en-US" dirty="0" err="1"/>
              <a:t>preguntas</a:t>
            </a:r>
            <a:r>
              <a:rPr lang="en-US"/>
              <a:t>.</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113</a:t>
            </a:fld>
            <a:endParaRPr lang="en-US"/>
          </a:p>
        </p:txBody>
      </p:sp>
    </p:spTree>
    <p:extLst>
      <p:ext uri="{BB962C8B-B14F-4D97-AF65-F5344CB8AC3E}">
        <p14:creationId xmlns:p14="http://schemas.microsoft.com/office/powerpoint/2010/main" val="4011461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electricidad se produce en una planta generadora. Cuando la electricidad sale de una planta eléctrica, su voltaje es aumentado para transmitirlo a más largas distancias. La potencia de alto voltaje viaja a lo largo de líneas de transmisión para una subestación, entonces lo distribuye a través de más líneas bajando el voltaje a niveles de entre 240 y 480 voltios.</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12</a:t>
            </a:fld>
            <a:endParaRPr lang="en-US"/>
          </a:p>
        </p:txBody>
      </p:sp>
    </p:spTree>
    <p:extLst>
      <p:ext uri="{BB962C8B-B14F-4D97-AF65-F5344CB8AC3E}">
        <p14:creationId xmlns:p14="http://schemas.microsoft.com/office/powerpoint/2010/main" val="2440165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Recuerde, si los voltajes son lo suficientemente altos, entonces cualquier cosa es un conductor de electricidad, como ramas de árbol.</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(Foto) Esta rama de árbol puede hacer arco con 10,000 voltios de electricidad. Una persona tocando esta rama sin guantes de protección, con toda seguridad será herida o muerta.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13</a:t>
            </a:fld>
            <a:endParaRPr lang="en-US"/>
          </a:p>
        </p:txBody>
      </p:sp>
    </p:spTree>
    <p:extLst>
      <p:ext uri="{BB962C8B-B14F-4D97-AF65-F5344CB8AC3E}">
        <p14:creationId xmlns:p14="http://schemas.microsoft.com/office/powerpoint/2010/main" val="402710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kern="1200" dirty="0">
                <a:solidFill>
                  <a:schemeClr val="tx1"/>
                </a:solidFill>
                <a:effectLst/>
                <a:latin typeface="+mn-lt"/>
                <a:ea typeface="+mn-ea"/>
                <a:cs typeface="+mn-cs"/>
              </a:rPr>
              <a:t>Voltaje, nominal (definido por la NFPA 70: Código Eléctrico Nacional)</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Un valor nominal asignado a un circuito o sistema con el fin de designar convenientemente su clase de voltaje (por ejemplo, tensión de 120/240 voltios, 480Y/277 Voltios, 600 Voltios).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14</a:t>
            </a:fld>
            <a:endParaRPr lang="en-US"/>
          </a:p>
        </p:txBody>
      </p:sp>
    </p:spTree>
    <p:extLst>
      <p:ext uri="{BB962C8B-B14F-4D97-AF65-F5344CB8AC3E}">
        <p14:creationId xmlns:p14="http://schemas.microsoft.com/office/powerpoint/2010/main" val="2697115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voltaje es la presión o fuerza fundamental que causa fluya la electricidad a través de un conductor y es medido en voltios (V). El voltaje es sinónimo de presión eléctrica. Mientras más voltaje este presente, más fuerza o más presión está empujando a la electricidad. Una línea aérea eléctrica usa alto voltaje (miles de voltios) para llevar electricidad a grandes distancias, de estaciones generadoras a nuestras comunidades y entonces a nuestras casas y negocios.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15</a:t>
            </a:fld>
            <a:endParaRPr lang="en-US"/>
          </a:p>
        </p:txBody>
      </p:sp>
    </p:spTree>
    <p:extLst>
      <p:ext uri="{BB962C8B-B14F-4D97-AF65-F5344CB8AC3E}">
        <p14:creationId xmlns:p14="http://schemas.microsoft.com/office/powerpoint/2010/main" val="74484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corriente es el flujo de electrones de una fuente de voltaje a través de un conductor y está medida en amperios (</a:t>
            </a:r>
            <a:r>
              <a:rPr lang="es-MX" sz="1200" kern="1200" dirty="0" err="1">
                <a:solidFill>
                  <a:schemeClr val="tx1"/>
                </a:solidFill>
                <a:effectLst/>
                <a:latin typeface="+mn-lt"/>
                <a:ea typeface="+mn-ea"/>
                <a:cs typeface="+mn-cs"/>
              </a:rPr>
              <a:t>Amps</a:t>
            </a:r>
            <a:r>
              <a:rPr lang="es-MX" sz="1200" kern="1200" dirty="0">
                <a:solidFill>
                  <a:schemeClr val="tx1"/>
                </a:solidFill>
                <a:effectLst/>
                <a:latin typeface="+mn-lt"/>
                <a:ea typeface="+mn-ea"/>
                <a:cs typeface="+mn-cs"/>
              </a:rPr>
              <a:t>). Si la corriente fluye hacia atrás y hacia adelante (un ciclo) a través de un conductor, es llamada </a:t>
            </a:r>
            <a:r>
              <a:rPr lang="es-MX" sz="1200" b="1" kern="1200" dirty="0">
                <a:solidFill>
                  <a:schemeClr val="tx1"/>
                </a:solidFill>
                <a:effectLst/>
                <a:latin typeface="+mn-lt"/>
                <a:ea typeface="+mn-ea"/>
                <a:cs typeface="+mn-cs"/>
              </a:rPr>
              <a:t>corriente alterna (CA).</a:t>
            </a:r>
            <a:r>
              <a:rPr lang="es-MX" sz="1200" kern="1200" dirty="0">
                <a:solidFill>
                  <a:schemeClr val="tx1"/>
                </a:solidFill>
                <a:effectLst/>
                <a:latin typeface="+mn-lt"/>
                <a:ea typeface="+mn-ea"/>
                <a:cs typeface="+mn-cs"/>
              </a:rPr>
              <a:t> En cada ciclo los electrones fluyen primero en una dirección, y después hacia el otro. En los Estados Unidos, la tasa normal es de 60 ciclos por segundo [o 60 Hertz (Hz)]. Si la corriente fluye en una sola dirección (operado por batería /herramienta sin cable), es llamada </a:t>
            </a:r>
            <a:r>
              <a:rPr lang="es-MX" sz="1200" b="1" kern="1200" dirty="0">
                <a:solidFill>
                  <a:schemeClr val="tx1"/>
                </a:solidFill>
                <a:effectLst/>
                <a:latin typeface="+mn-lt"/>
                <a:ea typeface="+mn-ea"/>
                <a:cs typeface="+mn-cs"/>
              </a:rPr>
              <a:t>corriente directa (CD)</a:t>
            </a:r>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CA es más ampliamente usada porque es posible subirla y bajarla (incrementa o disminuye) el voltaje a través de un transformador. Por ejemplo, cuando el voltaje de una línea eléctrica aérea corre mediante un transformador montado sobre un poste, se puede bajar el voltaje para una casa normal.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16</a:t>
            </a:fld>
            <a:endParaRPr lang="en-US"/>
          </a:p>
        </p:txBody>
      </p:sp>
    </p:spTree>
    <p:extLst>
      <p:ext uri="{BB962C8B-B14F-4D97-AF65-F5344CB8AC3E}">
        <p14:creationId xmlns:p14="http://schemas.microsoft.com/office/powerpoint/2010/main" val="1700617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Nota: </a:t>
            </a:r>
            <a:r>
              <a:rPr lang="es-MX" sz="1200" kern="1200" dirty="0">
                <a:solidFill>
                  <a:schemeClr val="tx1"/>
                </a:solidFill>
                <a:effectLst/>
                <a:latin typeface="+mn-lt"/>
                <a:ea typeface="+mn-ea"/>
                <a:cs typeface="+mn-cs"/>
              </a:rPr>
              <a:t>	Protección adicional contra choques y demarcaciones de acercamiento para conductores eléctricos energizados expuestos o partes del circuito, están establecidos en NFPA 70E: </a:t>
            </a:r>
            <a:r>
              <a:rPr lang="es-MX" sz="1200" i="1" kern="1200" dirty="0">
                <a:solidFill>
                  <a:schemeClr val="tx1"/>
                </a:solidFill>
                <a:effectLst/>
                <a:latin typeface="+mn-lt"/>
                <a:ea typeface="+mn-ea"/>
                <a:cs typeface="+mn-cs"/>
              </a:rPr>
              <a:t>Norma para la Seguridad Eléctrica en el Lugar de Trabajo.</a:t>
            </a:r>
            <a:endParaRPr lang="en-US" sz="1200" kern="1200" dirty="0">
              <a:solidFill>
                <a:schemeClr val="tx1"/>
              </a:solidFill>
              <a:effectLst/>
              <a:latin typeface="+mn-lt"/>
              <a:ea typeface="+mn-ea"/>
              <a:cs typeface="+mn-cs"/>
            </a:endParaRPr>
          </a:p>
          <a:p>
            <a:r>
              <a:rPr lang="es-MX" sz="1200" i="1" kern="1200" dirty="0">
                <a:solidFill>
                  <a:schemeClr val="tx1"/>
                </a:solidFill>
                <a:effectLst/>
                <a:latin typeface="+mn-lt"/>
                <a:ea typeface="+mn-ea"/>
                <a:cs typeface="+mn-cs"/>
              </a:rPr>
              <a:t/>
            </a:r>
            <a:br>
              <a:rPr lang="es-MX" sz="1200" i="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17</a:t>
            </a:fld>
            <a:endParaRPr lang="en-US"/>
          </a:p>
        </p:txBody>
      </p:sp>
    </p:spTree>
    <p:extLst>
      <p:ext uri="{BB962C8B-B14F-4D97-AF65-F5344CB8AC3E}">
        <p14:creationId xmlns:p14="http://schemas.microsoft.com/office/powerpoint/2010/main" val="156351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resistencia es cualquier cosa que impide (bloquea) el flujo de electricidad a través de un conductor y es medido en Ohmios.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Factores que determinan la sustancia a la resistencia al flujo de electricidad son:</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De lo que está hecho;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Su tamaño y su longitud; Y,</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temperatura</a:t>
            </a:r>
            <a:r>
              <a:rPr lang="en-US" sz="1200" kern="1200" dirty="0">
                <a:solidFill>
                  <a:schemeClr val="tx1"/>
                </a:solidFill>
                <a:effectLst/>
                <a:latin typeface="+mn-lt"/>
                <a:ea typeface="+mn-ea"/>
                <a:cs typeface="+mn-cs"/>
              </a:rPr>
              <a:t>.</a:t>
            </a:r>
          </a:p>
          <a:p>
            <a:pPr lvl="0"/>
            <a:r>
              <a:rPr lang="es-MX" sz="1200" kern="1200" dirty="0">
                <a:solidFill>
                  <a:schemeClr val="tx1"/>
                </a:solidFill>
                <a:effectLst/>
                <a:latin typeface="+mn-lt"/>
                <a:ea typeface="+mn-ea"/>
                <a:cs typeface="+mn-cs"/>
              </a:rPr>
              <a:t>Sustancias con muy poca resistencia para el flujo de corriente eléctrica son llamadas </a:t>
            </a:r>
            <a:r>
              <a:rPr lang="es-MX" sz="1200" i="1" kern="1200" dirty="0">
                <a:solidFill>
                  <a:schemeClr val="tx1"/>
                </a:solidFill>
                <a:effectLst/>
                <a:latin typeface="+mn-lt"/>
                <a:ea typeface="+mn-ea"/>
                <a:cs typeface="+mn-cs"/>
              </a:rPr>
              <a:t>conductores</a:t>
            </a:r>
            <a:r>
              <a:rPr lang="es-MX" sz="1200" kern="1200" dirty="0">
                <a:solidFill>
                  <a:schemeClr val="tx1"/>
                </a:solidFill>
                <a:effectLst/>
                <a:latin typeface="+mn-lt"/>
                <a:ea typeface="+mn-ea"/>
                <a:cs typeface="+mn-cs"/>
              </a:rPr>
              <a:t>. Ejemplos de buenos </a:t>
            </a:r>
            <a:r>
              <a:rPr lang="es-MX" sz="1200" b="1" i="1" kern="1200" dirty="0">
                <a:solidFill>
                  <a:schemeClr val="tx1"/>
                </a:solidFill>
                <a:effectLst/>
                <a:latin typeface="+mn-lt"/>
                <a:ea typeface="+mn-ea"/>
                <a:cs typeface="+mn-cs"/>
              </a:rPr>
              <a:t>conductores</a:t>
            </a:r>
            <a:r>
              <a:rPr lang="es-MX" sz="1200" b="1"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son metales. Oro, plata, aluminio y cobre son los mejores metales conductores de electricidad.</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Sustancias con un alto grado de resistencia pueden utilizarse para prevenir el flujo de corriente eléctrica y son llamados </a:t>
            </a:r>
            <a:r>
              <a:rPr lang="es-MX" sz="1200" b="1" i="1" kern="1200" dirty="0">
                <a:solidFill>
                  <a:schemeClr val="tx1"/>
                </a:solidFill>
                <a:effectLst/>
                <a:latin typeface="+mn-lt"/>
                <a:ea typeface="+mn-ea"/>
                <a:cs typeface="+mn-cs"/>
              </a:rPr>
              <a:t>aislantes</a:t>
            </a:r>
            <a:r>
              <a:rPr lang="es-MX" sz="1200" kern="1200" dirty="0">
                <a:solidFill>
                  <a:schemeClr val="tx1"/>
                </a:solidFill>
                <a:effectLst/>
                <a:latin typeface="+mn-lt"/>
                <a:ea typeface="+mn-ea"/>
                <a:cs typeface="+mn-cs"/>
              </a:rPr>
              <a:t>. Ejemplos de materiales aislantes son vidrio, porcelana, plástico y madera seca.</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18</a:t>
            </a:fld>
            <a:endParaRPr lang="en-US"/>
          </a:p>
        </p:txBody>
      </p:sp>
    </p:spTree>
    <p:extLst>
      <p:ext uri="{BB962C8B-B14F-4D97-AF65-F5344CB8AC3E}">
        <p14:creationId xmlns:p14="http://schemas.microsoft.com/office/powerpoint/2010/main" val="711361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Ley de Ohm es una ecuación matemática que muestra la relación entre el Voltaje, Corriente y la Resistencia en un circuito eléctrico. La Ley de Ohm se expresa como:</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V = I x R</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R = V / I</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I = V / R</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V – es para voltaje (voltios), R- es para resistencia (ohmio), I – para corriente (amperio)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ley de Ohm afirma que un voltio provocará una corriente de un amperio a través de un conductor con la resistencia de un ohmio.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Una forma fácil de recordar esta fórmula es usando los símbolos y la imagen a la derecha.</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Para determinar amperios (I = V/R), cubre la “I” en la figura a la derecha.</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Para determinar resistencia (R=V/I), cubre la “R”.</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Para determinar voltios (V = I x R), cubre la “V”.</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19</a:t>
            </a:fld>
            <a:endParaRPr lang="en-US"/>
          </a:p>
        </p:txBody>
      </p:sp>
    </p:spTree>
    <p:extLst>
      <p:ext uri="{BB962C8B-B14F-4D97-AF65-F5344CB8AC3E}">
        <p14:creationId xmlns:p14="http://schemas.microsoft.com/office/powerpoint/2010/main" val="2020995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Mucho en la vida no sería posible si no fuera por la electricidad. Energiza nuestros relojes despertadores, nuestras cafeteras, nuestra TV y las herramientas mecánicas; de hecho es difícil imaginarse una vida sin electricidad. Sin embargo, puede ser tan peligroso como útil.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a:t>
            </a:fld>
            <a:endParaRPr lang="en-US"/>
          </a:p>
        </p:txBody>
      </p:sp>
    </p:spTree>
    <p:extLst>
      <p:ext uri="{BB962C8B-B14F-4D97-AF65-F5344CB8AC3E}">
        <p14:creationId xmlns:p14="http://schemas.microsoft.com/office/powerpoint/2010/main" val="1003267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Asegurar condiciones de trabajo seguro y saludable para hombres y mujeres; autorizando la aplicación de las normas elaboradas bajo la ley; por asistencia y alentando a los Estados en sus esfuerzos para garantizar condiciones de trabajo seguro y saludable; proporcionado por investigación, información, educación y capacitación en el campo de la salud y seguridad ocupacional; y para otros propósitos.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Promulgada por el Senado y la Cámara de Representantes de los Estados Unidos de América, en asamblea del Congreso, esta ley (</a:t>
            </a:r>
            <a:r>
              <a:rPr lang="es-MX" sz="1200" kern="1200" dirty="0" err="1">
                <a:solidFill>
                  <a:schemeClr val="tx1"/>
                </a:solidFill>
                <a:effectLst/>
                <a:latin typeface="+mn-lt"/>
                <a:ea typeface="+mn-ea"/>
                <a:cs typeface="+mn-cs"/>
              </a:rPr>
              <a:t>Act</a:t>
            </a:r>
            <a:r>
              <a:rPr lang="es-MX" sz="1200" kern="1200" dirty="0">
                <a:solidFill>
                  <a:schemeClr val="tx1"/>
                </a:solidFill>
                <a:effectLst/>
                <a:latin typeface="+mn-lt"/>
                <a:ea typeface="+mn-ea"/>
                <a:cs typeface="+mn-cs"/>
              </a:rPr>
              <a:t>) podrá ser citada como "Ley de Seguridad y Salud Ocupacional </a:t>
            </a:r>
            <a:r>
              <a:rPr lang="es-MX" sz="1200" kern="1200" dirty="0" err="1">
                <a:solidFill>
                  <a:schemeClr val="tx1"/>
                </a:solidFill>
                <a:effectLst/>
                <a:latin typeface="+mn-lt"/>
                <a:ea typeface="+mn-ea"/>
                <a:cs typeface="+mn-cs"/>
              </a:rPr>
              <a:t>Act</a:t>
            </a:r>
            <a:r>
              <a:rPr lang="es-MX" sz="1200" kern="1200" dirty="0">
                <a:solidFill>
                  <a:schemeClr val="tx1"/>
                </a:solidFill>
                <a:effectLst/>
                <a:latin typeface="+mn-lt"/>
                <a:ea typeface="+mn-ea"/>
                <a:cs typeface="+mn-cs"/>
              </a:rPr>
              <a:t> de 1970" (</a:t>
            </a:r>
            <a:r>
              <a:rPr lang="es-MX" sz="1200" kern="1200" dirty="0" err="1">
                <a:solidFill>
                  <a:schemeClr val="tx1"/>
                </a:solidFill>
                <a:effectLst/>
                <a:latin typeface="+mn-lt"/>
                <a:ea typeface="+mn-ea"/>
                <a:cs typeface="+mn-cs"/>
              </a:rPr>
              <a:t>OSHAct</a:t>
            </a:r>
            <a:r>
              <a:rPr lang="es-MX"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20</a:t>
            </a:fld>
            <a:endParaRPr lang="en-US"/>
          </a:p>
        </p:txBody>
      </p:sp>
    </p:spTree>
    <p:extLst>
      <p:ext uri="{BB962C8B-B14F-4D97-AF65-F5344CB8AC3E}">
        <p14:creationId xmlns:p14="http://schemas.microsoft.com/office/powerpoint/2010/main" val="2400510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kern="1200" dirty="0">
                <a:solidFill>
                  <a:schemeClr val="tx1"/>
                </a:solidFill>
                <a:effectLst/>
                <a:latin typeface="+mn-lt"/>
                <a:ea typeface="+mn-ea"/>
                <a:cs typeface="+mn-cs"/>
              </a:rPr>
              <a:t>Cláusula de Deber General…</a:t>
            </a:r>
            <a:endParaRPr lang="en-US" sz="1200" kern="1200" dirty="0">
              <a:solidFill>
                <a:schemeClr val="tx1"/>
              </a:solidFill>
              <a:effectLst/>
              <a:latin typeface="+mn-lt"/>
              <a:ea typeface="+mn-ea"/>
              <a:cs typeface="+mn-cs"/>
            </a:endParaRPr>
          </a:p>
          <a:p>
            <a:r>
              <a:rPr lang="es-MX" sz="1200" b="1" i="1" kern="1200" dirty="0">
                <a:solidFill>
                  <a:schemeClr val="tx1"/>
                </a:solidFill>
                <a:effectLst/>
                <a:latin typeface="+mn-lt"/>
                <a:ea typeface="+mn-ea"/>
                <a:cs typeface="+mn-cs"/>
              </a:rPr>
              <a:t>	(a)	Cada empleador</a:t>
            </a:r>
            <a:endParaRPr lang="en-US" sz="1200" kern="1200" dirty="0">
              <a:solidFill>
                <a:schemeClr val="tx1"/>
              </a:solidFill>
              <a:effectLst/>
              <a:latin typeface="+mn-lt"/>
              <a:ea typeface="+mn-ea"/>
              <a:cs typeface="+mn-cs"/>
            </a:endParaRPr>
          </a:p>
          <a:p>
            <a:pPr lvl="0"/>
            <a:r>
              <a:rPr lang="es-MX" sz="1200" i="1" kern="1200" dirty="0">
                <a:solidFill>
                  <a:schemeClr val="tx1"/>
                </a:solidFill>
                <a:effectLst/>
                <a:latin typeface="+mn-lt"/>
                <a:ea typeface="+mn-ea"/>
                <a:cs typeface="+mn-cs"/>
              </a:rPr>
              <a:t>Deberá proporcionar a cada uno de sus empleados empleo y un lugar de trabajo libre de riesgos reconocidos que causen o puedan causar la muerte o graves daños físicos a sus empleados;</a:t>
            </a:r>
            <a:endParaRPr lang="en-US" sz="1200" kern="1200" dirty="0">
              <a:solidFill>
                <a:schemeClr val="tx1"/>
              </a:solidFill>
              <a:effectLst/>
              <a:latin typeface="+mn-lt"/>
              <a:ea typeface="+mn-ea"/>
              <a:cs typeface="+mn-cs"/>
            </a:endParaRPr>
          </a:p>
          <a:p>
            <a:pPr lvl="0"/>
            <a:r>
              <a:rPr lang="es-MX" sz="1200" i="1" kern="1200" dirty="0">
                <a:solidFill>
                  <a:schemeClr val="tx1"/>
                </a:solidFill>
                <a:effectLst/>
                <a:latin typeface="+mn-lt"/>
                <a:ea typeface="+mn-ea"/>
                <a:cs typeface="+mn-cs"/>
              </a:rPr>
              <a:t>Deberá cumplirá con las normas de seguridad ocupacional y de salud promulgadas bajo esta ley.</a:t>
            </a:r>
            <a:endParaRPr lang="en-US" sz="1200" kern="1200" dirty="0">
              <a:solidFill>
                <a:schemeClr val="tx1"/>
              </a:solidFill>
              <a:effectLst/>
              <a:latin typeface="+mn-lt"/>
              <a:ea typeface="+mn-ea"/>
              <a:cs typeface="+mn-cs"/>
            </a:endParaRPr>
          </a:p>
          <a:p>
            <a:r>
              <a:rPr lang="es-MX" sz="1200" b="1" i="1" kern="1200" dirty="0">
                <a:solidFill>
                  <a:schemeClr val="tx1"/>
                </a:solidFill>
                <a:effectLst/>
                <a:latin typeface="+mn-lt"/>
                <a:ea typeface="+mn-ea"/>
                <a:cs typeface="+mn-cs"/>
              </a:rPr>
              <a:t>(b)	</a:t>
            </a:r>
            <a:r>
              <a:rPr lang="es-MX" sz="1200" i="1" kern="1200" dirty="0">
                <a:solidFill>
                  <a:schemeClr val="tx1"/>
                </a:solidFill>
                <a:effectLst/>
                <a:latin typeface="+mn-lt"/>
                <a:ea typeface="+mn-ea"/>
                <a:cs typeface="+mn-cs"/>
              </a:rPr>
              <a:t> </a:t>
            </a:r>
            <a:r>
              <a:rPr lang="es-MX" sz="1200" b="1" i="1" kern="1200" dirty="0">
                <a:solidFill>
                  <a:schemeClr val="tx1"/>
                </a:solidFill>
                <a:effectLst/>
                <a:latin typeface="+mn-lt"/>
                <a:ea typeface="+mn-ea"/>
                <a:cs typeface="+mn-cs"/>
              </a:rPr>
              <a:t>Cada empleado</a:t>
            </a:r>
            <a:r>
              <a:rPr lang="es-MX" sz="1200" i="1" kern="1200" dirty="0">
                <a:solidFill>
                  <a:schemeClr val="tx1"/>
                </a:solidFill>
                <a:effectLst/>
                <a:latin typeface="+mn-lt"/>
                <a:ea typeface="+mn-ea"/>
                <a:cs typeface="+mn-cs"/>
              </a:rPr>
              <a:t> deberá cumplir con las normas de seguridad ocupacional de salud y todas las reglas, regulaciones, y órdenes expedidas en esta ley que son aplicables a sus propias acciones y conducta.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21</a:t>
            </a:fld>
            <a:endParaRPr lang="en-US"/>
          </a:p>
        </p:txBody>
      </p:sp>
    </p:spTree>
    <p:extLst>
      <p:ext uri="{BB962C8B-B14F-4D97-AF65-F5344CB8AC3E}">
        <p14:creationId xmlns:p14="http://schemas.microsoft.com/office/powerpoint/2010/main" val="753720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anterior norma de OSHA hace referencia a “equipo de protección eléctrica que sea apropiada para partes específicas del cuerpo.” No obstante, OSHA dista en especificar qué es exactamente “apropiado.”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A fin de cumplir con el Deber General de esta norma, el empleador necesita conocer la magnitud del riesgo eléctrico y el nivel de protección de la parte específica y de los equipos que proporcionara a la protección individual. Hacer esto sin una referencia a la norma NFPA 70E será difícil. Además, no proporcionar el nivel de protección como se indica en la norma NFPA 70E el empleador estaría en violación del </a:t>
            </a:r>
            <a:r>
              <a:rPr lang="es-MX" sz="1200" i="1" kern="1200" dirty="0">
                <a:solidFill>
                  <a:schemeClr val="tx1"/>
                </a:solidFill>
                <a:effectLst/>
                <a:latin typeface="+mn-lt"/>
                <a:ea typeface="+mn-ea"/>
                <a:cs typeface="+mn-cs"/>
              </a:rPr>
              <a:t>Deber General</a:t>
            </a:r>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r>
            <a:br>
              <a:rPr lang="es-MX"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22</a:t>
            </a:fld>
            <a:endParaRPr lang="en-US"/>
          </a:p>
        </p:txBody>
      </p:sp>
    </p:spTree>
    <p:extLst>
      <p:ext uri="{BB962C8B-B14F-4D97-AF65-F5344CB8AC3E}">
        <p14:creationId xmlns:p14="http://schemas.microsoft.com/office/powerpoint/2010/main" val="3875685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OSHA Job-site Poster</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23</a:t>
            </a:fld>
            <a:endParaRPr lang="en-US"/>
          </a:p>
        </p:txBody>
      </p:sp>
    </p:spTree>
    <p:extLst>
      <p:ext uri="{BB962C8B-B14F-4D97-AF65-F5344CB8AC3E}">
        <p14:creationId xmlns:p14="http://schemas.microsoft.com/office/powerpoint/2010/main" val="1795604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Los trabajadores tienen el derecho a negarse a realizar una tarea si cree de buena fe están expuestos a un peligro inminente. "Buena fe" significa que, aun en el caso de no existir un peligro inminente, el trabajador tenía motivos razonables para creer que existía.</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24</a:t>
            </a:fld>
            <a:endParaRPr lang="en-US"/>
          </a:p>
        </p:txBody>
      </p:sp>
    </p:spTree>
    <p:extLst>
      <p:ext uri="{BB962C8B-B14F-4D97-AF65-F5344CB8AC3E}">
        <p14:creationId xmlns:p14="http://schemas.microsoft.com/office/powerpoint/2010/main" val="991139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Usted puede presentar una queja con OSHA si su empleador toma represalias contra usted por su decisión personal de participan en actividades protegidas relacionadas a la seguridad y salud en el trabajo, seguridad en el transporte comercial, seguridad en oleoductos, seguridad en compañía aéreas, seguridad nuclear, medio ambiente, asbesto en escuelas, fraude corporativo, reglas SEC o reglamentaciones, seguridad en el transporte ferroviario, o agencia de transporte público o vigilancia.</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25</a:t>
            </a:fld>
            <a:endParaRPr lang="en-US"/>
          </a:p>
        </p:txBody>
      </p:sp>
    </p:spTree>
    <p:extLst>
      <p:ext uri="{BB962C8B-B14F-4D97-AF65-F5344CB8AC3E}">
        <p14:creationId xmlns:p14="http://schemas.microsoft.com/office/powerpoint/2010/main" val="2105262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EPP es un equipo para minimizar la exposición a una variedad de riesgos. Los ejemplos incluyen artículos como sistema personal para detener caídas, guantes, protección a pies y ojos, protección auditiva, cascos y respiradores.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26</a:t>
            </a:fld>
            <a:endParaRPr lang="en-US"/>
          </a:p>
        </p:txBody>
      </p:sp>
    </p:spTree>
    <p:extLst>
      <p:ext uri="{BB962C8B-B14F-4D97-AF65-F5344CB8AC3E}">
        <p14:creationId xmlns:p14="http://schemas.microsoft.com/office/powerpoint/2010/main" val="2607318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OSH Estándar de OSHA, 29 CFR </a:t>
            </a:r>
            <a:r>
              <a:rPr lang="es-MX" sz="1200" kern="1200" dirty="0" err="1">
                <a:solidFill>
                  <a:schemeClr val="tx1"/>
                </a:solidFill>
                <a:effectLst/>
                <a:latin typeface="+mn-lt"/>
                <a:ea typeface="+mn-ea"/>
                <a:cs typeface="+mn-cs"/>
              </a:rPr>
              <a:t>Subparte</a:t>
            </a:r>
            <a:r>
              <a:rPr lang="es-MX" sz="1200" kern="1200" dirty="0">
                <a:solidFill>
                  <a:schemeClr val="tx1"/>
                </a:solidFill>
                <a:effectLst/>
                <a:latin typeface="+mn-lt"/>
                <a:ea typeface="+mn-ea"/>
                <a:cs typeface="+mn-cs"/>
              </a:rPr>
              <a:t> 1904.39, </a:t>
            </a:r>
            <a:r>
              <a:rPr lang="es-MX" sz="1200" i="1" kern="1200" dirty="0">
                <a:solidFill>
                  <a:schemeClr val="tx1"/>
                </a:solidFill>
                <a:effectLst/>
                <a:latin typeface="+mn-lt"/>
                <a:ea typeface="+mn-ea"/>
                <a:cs typeface="+mn-cs"/>
              </a:rPr>
              <a:t>Reportando fatalidades, lesiones y Enfermedades al Gobierno</a:t>
            </a:r>
            <a:r>
              <a:rPr lang="es-MX" sz="1200" kern="1200" dirty="0">
                <a:solidFill>
                  <a:schemeClr val="tx1"/>
                </a:solidFill>
                <a:effectLst/>
                <a:latin typeface="+mn-lt"/>
                <a:ea typeface="+mn-ea"/>
                <a:cs typeface="+mn-cs"/>
              </a:rPr>
              <a:t> requiere que los empleadores informen de todas las muertes relacionadas con el trabajo en un plazo de ocho (8) horas, y todas las hospitalizaciones relacionadas con el trabajo y todas las amputaciones, pérdidas de un ojo dentro de 24 horas. Los empleadores deben notificar verbalmente las fatalidades/hospitalizaciones por teléfono o en persona en la Oficina del área de la OSHA o a la Oficina del Plan de Estado que está más cercana al lugar del incidente. Los empleadores también pueden utilizar el número de teléfono central gratis de OSHA: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1-800-321-OSHA (1-800-321-6742).</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27</a:t>
            </a:fld>
            <a:endParaRPr lang="en-US"/>
          </a:p>
        </p:txBody>
      </p:sp>
    </p:spTree>
    <p:extLst>
      <p:ext uri="{BB962C8B-B14F-4D97-AF65-F5344CB8AC3E}">
        <p14:creationId xmlns:p14="http://schemas.microsoft.com/office/powerpoint/2010/main" val="662058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Salud y Seguridad Ocupacional (OSHA) regulaciones para trabajos eléctricos están referenciados en la industria general y las normas de construcción: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29 CFR 1910 </a:t>
            </a:r>
            <a:r>
              <a:rPr lang="en-US" sz="1200" kern="1200" dirty="0" err="1">
                <a:solidFill>
                  <a:schemeClr val="tx1"/>
                </a:solidFill>
                <a:effectLst/>
                <a:latin typeface="+mn-lt"/>
                <a:ea typeface="+mn-ea"/>
                <a:cs typeface="+mn-cs"/>
              </a:rPr>
              <a:t>Subparte</a:t>
            </a:r>
            <a:r>
              <a:rPr lang="en-US" sz="1200" kern="1200" dirty="0">
                <a:solidFill>
                  <a:schemeClr val="tx1"/>
                </a:solidFill>
                <a:effectLst/>
                <a:latin typeface="+mn-lt"/>
                <a:ea typeface="+mn-ea"/>
                <a:cs typeface="+mn-cs"/>
              </a:rPr>
              <a:t> S</a:t>
            </a:r>
          </a:p>
          <a:p>
            <a:pPr lvl="0"/>
            <a:r>
              <a:rPr lang="en-US" sz="1200" kern="1200" dirty="0">
                <a:solidFill>
                  <a:schemeClr val="tx1"/>
                </a:solidFill>
                <a:effectLst/>
                <a:latin typeface="+mn-lt"/>
                <a:ea typeface="+mn-ea"/>
                <a:cs typeface="+mn-cs"/>
              </a:rPr>
              <a:t>29 CFR 1926 </a:t>
            </a:r>
            <a:r>
              <a:rPr lang="en-US" sz="1200" kern="1200" dirty="0" err="1">
                <a:solidFill>
                  <a:schemeClr val="tx1"/>
                </a:solidFill>
                <a:effectLst/>
                <a:latin typeface="+mn-lt"/>
                <a:ea typeface="+mn-ea"/>
                <a:cs typeface="+mn-cs"/>
              </a:rPr>
              <a:t>Subparte</a:t>
            </a:r>
            <a:r>
              <a:rPr lang="en-US" sz="1200" kern="1200" dirty="0">
                <a:solidFill>
                  <a:schemeClr val="tx1"/>
                </a:solidFill>
                <a:effectLst/>
                <a:latin typeface="+mn-lt"/>
                <a:ea typeface="+mn-ea"/>
                <a:cs typeface="+mn-cs"/>
              </a:rPr>
              <a:t> K</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Originalmente desarrollado a petición de OSHA, NFPA 70E responde a la información más reciente acerca de los efectos del flash del arco, explosión  del arco, y los riesgos de la corriente directa (cd), y a los desarrollos recientes en el diseño eléctrico y equipo de protección personal (EPP). Proporciona información vital que ayuda a los empleadores a cumplir con las normas OSHA 1910 </a:t>
            </a:r>
            <a:r>
              <a:rPr lang="es-MX" sz="1200" kern="1200" dirty="0" err="1">
                <a:solidFill>
                  <a:schemeClr val="tx1"/>
                </a:solidFill>
                <a:effectLst/>
                <a:latin typeface="+mn-lt"/>
                <a:ea typeface="+mn-ea"/>
                <a:cs typeface="+mn-cs"/>
              </a:rPr>
              <a:t>Subparte</a:t>
            </a:r>
            <a:r>
              <a:rPr lang="es-MX" sz="1200" kern="1200" dirty="0">
                <a:solidFill>
                  <a:schemeClr val="tx1"/>
                </a:solidFill>
                <a:effectLst/>
                <a:latin typeface="+mn-lt"/>
                <a:ea typeface="+mn-ea"/>
                <a:cs typeface="+mn-cs"/>
              </a:rPr>
              <a:t> S y OSHA 1926 </a:t>
            </a:r>
            <a:r>
              <a:rPr lang="es-MX" sz="1200" kern="1200" dirty="0" err="1">
                <a:solidFill>
                  <a:schemeClr val="tx1"/>
                </a:solidFill>
                <a:effectLst/>
                <a:latin typeface="+mn-lt"/>
                <a:ea typeface="+mn-ea"/>
                <a:cs typeface="+mn-cs"/>
              </a:rPr>
              <a:t>Subparte</a:t>
            </a:r>
            <a:r>
              <a:rPr lang="es-MX" sz="1200" kern="1200" dirty="0">
                <a:solidFill>
                  <a:schemeClr val="tx1"/>
                </a:solidFill>
                <a:effectLst/>
                <a:latin typeface="+mn-lt"/>
                <a:ea typeface="+mn-ea"/>
                <a:cs typeface="+mn-cs"/>
              </a:rPr>
              <a:t> 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28</a:t>
            </a:fld>
            <a:endParaRPr lang="en-US"/>
          </a:p>
        </p:txBody>
      </p:sp>
    </p:spTree>
    <p:extLst>
      <p:ext uri="{BB962C8B-B14F-4D97-AF65-F5344CB8AC3E}">
        <p14:creationId xmlns:p14="http://schemas.microsoft.com/office/powerpoint/2010/main" val="343558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Es quien ha recibido entrenamiento y ha demostrado habilidades y conocimiento en la construcción y operando equipos eléctricos e instalaciones y los peligros que esto envuelve.</a:t>
            </a:r>
            <a:endParaRPr lang="en-US"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Nota: </a:t>
            </a:r>
            <a:r>
              <a:rPr lang="es-MX" sz="1200" kern="1200" dirty="0">
                <a:solidFill>
                  <a:schemeClr val="tx1"/>
                </a:solidFill>
                <a:effectLst/>
                <a:latin typeface="+mn-lt"/>
                <a:ea typeface="+mn-ea"/>
                <a:cs typeface="+mn-cs"/>
              </a:rPr>
              <a:t>Si un empleado se considera una "persona cualificada" dependerá de diversas circunstancias en el lugar de trabajo. Por ejemplo, es posible y, de hecho, la probabilidad de que un individuo pueda ser considerado "cualificado" con respecto a ciertos equipos en el lugar de trabajo, pero "no cualificado" en otros equipos.</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Nota: </a:t>
            </a:r>
            <a:r>
              <a:rPr lang="es-MX" sz="1200" kern="1200" dirty="0">
                <a:solidFill>
                  <a:schemeClr val="tx1"/>
                </a:solidFill>
                <a:effectLst/>
                <a:latin typeface="+mn-lt"/>
                <a:ea typeface="+mn-ea"/>
                <a:cs typeface="+mn-cs"/>
              </a:rPr>
              <a:t>Un empleado que está en proceso de entrenamiento en el puesto de trabajo y quien, en el transcurso de dicho entrenamiento, ha demostrado su capacidad para desempeñar sus funciones de manera segura para su nivel de formación y que está bajo la supervisión directa de una persona cualificada, se considera una persona cualificada para el desempeño de esas funciones.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29</a:t>
            </a:fld>
            <a:endParaRPr lang="en-US"/>
          </a:p>
        </p:txBody>
      </p:sp>
    </p:spTree>
    <p:extLst>
      <p:ext uri="{BB962C8B-B14F-4D97-AF65-F5344CB8AC3E}">
        <p14:creationId xmlns:p14="http://schemas.microsoft.com/office/powerpoint/2010/main" val="411845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meta de este curso es mejorar la comunicación de los peligros eléctricos entre empleadores y empleados, y prevenir accidentes. Al finalizar el curso, el participante deberá poseer la confianza necesaria para reconocer y evitar condiciones inseguras y comportamientos, así como ser capaz de identificar las regulaciones aplicables a los peligros eléctricos en el sector de la construcción. Los participantes serán capaces de:</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Entrenar a personas competentes.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Ser más consciente de los peligros eléctricos en construcción y función dentro de un sistema de gestión de la seguridad.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a:t>
            </a:fld>
            <a:endParaRPr lang="en-US"/>
          </a:p>
        </p:txBody>
      </p:sp>
    </p:spTree>
    <p:extLst>
      <p:ext uri="{BB962C8B-B14F-4D97-AF65-F5344CB8AC3E}">
        <p14:creationId xmlns:p14="http://schemas.microsoft.com/office/powerpoint/2010/main" val="1469598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Dentro de las normas de OSHA, candado/etiquetado, los términos </a:t>
            </a:r>
            <a:r>
              <a:rPr lang="es-MX" sz="1200" b="1" kern="1200" dirty="0">
                <a:solidFill>
                  <a:schemeClr val="tx1"/>
                </a:solidFill>
                <a:effectLst/>
                <a:latin typeface="+mn-lt"/>
                <a:ea typeface="+mn-ea"/>
                <a:cs typeface="+mn-cs"/>
              </a:rPr>
              <a:t>Empleado Autorizado y Empleado Afectado</a:t>
            </a:r>
            <a:r>
              <a:rPr lang="es-MX" sz="1200" kern="1200" dirty="0">
                <a:solidFill>
                  <a:schemeClr val="tx1"/>
                </a:solidFill>
                <a:effectLst/>
                <a:latin typeface="+mn-lt"/>
                <a:ea typeface="+mn-ea"/>
                <a:cs typeface="+mn-cs"/>
              </a:rPr>
              <a:t> son usados para describir a personas de interés.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30</a:t>
            </a:fld>
            <a:endParaRPr lang="en-US"/>
          </a:p>
        </p:txBody>
      </p:sp>
    </p:spTree>
    <p:extLst>
      <p:ext uri="{BB962C8B-B14F-4D97-AF65-F5344CB8AC3E}">
        <p14:creationId xmlns:p14="http://schemas.microsoft.com/office/powerpoint/2010/main" val="713705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Es quien ha demostrado habilidades y conocimientos relacionados con la construcción y operación de equipos eléctricos e instalaciones y ha recibido entrenamiento en seguridad para identificar los peligros y reducir los riesgos asociados.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Una persona cualificada deberá estar entrenado y con conocimientos en la construcción y en operación de equipo, o en un método específico de trabajo y estar entrenado para identificar y evitar peligros eléctricos, que puedan presentarse con respecto a ese equipo o método de trabajo.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31</a:t>
            </a:fld>
            <a:endParaRPr lang="en-US"/>
          </a:p>
        </p:txBody>
      </p:sp>
    </p:spTree>
    <p:extLst>
      <p:ext uri="{BB962C8B-B14F-4D97-AF65-F5344CB8AC3E}">
        <p14:creationId xmlns:p14="http://schemas.microsoft.com/office/powerpoint/2010/main" val="1903969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u="sng" kern="1200" dirty="0">
                <a:solidFill>
                  <a:schemeClr val="tx1"/>
                </a:solidFill>
                <a:effectLst/>
                <a:latin typeface="+mn-lt"/>
                <a:ea typeface="+mn-ea"/>
                <a:cs typeface="+mn-cs"/>
              </a:rPr>
              <a:t>Acercamiento a los Limites (NFPA 70E – 2018)</a:t>
            </a:r>
            <a:endParaRPr lang="en-US" sz="1200" kern="1200" dirty="0">
              <a:solidFill>
                <a:schemeClr val="tx1"/>
              </a:solidFill>
              <a:effectLst/>
              <a:latin typeface="+mn-lt"/>
              <a:ea typeface="+mn-ea"/>
              <a:cs typeface="+mn-cs"/>
            </a:endParaRPr>
          </a:p>
          <a:p>
            <a:r>
              <a:rPr lang="es-MX" sz="1200" b="1" i="1" kern="1200" dirty="0">
                <a:solidFill>
                  <a:schemeClr val="tx1"/>
                </a:solidFill>
                <a:effectLst/>
                <a:latin typeface="+mn-lt"/>
                <a:ea typeface="+mn-ea"/>
                <a:cs typeface="+mn-cs"/>
              </a:rPr>
              <a:t>Referencia: 	</a:t>
            </a:r>
            <a:r>
              <a:rPr lang="es-MX" sz="1200" kern="1200" dirty="0">
                <a:solidFill>
                  <a:schemeClr val="tx1"/>
                </a:solidFill>
                <a:effectLst/>
                <a:latin typeface="+mn-lt"/>
                <a:ea typeface="+mn-ea"/>
                <a:cs typeface="+mn-cs"/>
              </a:rPr>
              <a:t>Mesa 130.4 (D) (a) Limites de Acercamiento para Protección contra Choque Eléctrico, Conductores Energizados Expuestos o Partes de Circuito en Sistemas de Corriente Alterna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32</a:t>
            </a:fld>
            <a:endParaRPr lang="en-US"/>
          </a:p>
        </p:txBody>
      </p:sp>
    </p:spTree>
    <p:extLst>
      <p:ext uri="{BB962C8B-B14F-4D97-AF65-F5344CB8AC3E}">
        <p14:creationId xmlns:p14="http://schemas.microsoft.com/office/powerpoint/2010/main" val="1670985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Las líneas eléctricas son armas letales. Aunque los operadores de equipo son responsables de mantenerse a salvo de los peligros que están por encima, es solamente a través del compromiso del empleador y supervisión que los peligros de las líneas eléctricas pueden ser adecuadamente administrados.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33</a:t>
            </a:fld>
            <a:endParaRPr lang="en-US"/>
          </a:p>
        </p:txBody>
      </p:sp>
    </p:spTree>
    <p:extLst>
      <p:ext uri="{BB962C8B-B14F-4D97-AF65-F5344CB8AC3E}">
        <p14:creationId xmlns:p14="http://schemas.microsoft.com/office/powerpoint/2010/main" val="1660830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Líneas eléctricas elevadas y enterradas en el lugar son especialmente peligrosos porque llevan extremadamente alto voltaje. Electrocución fatal es el riesgo principal, pero las quemaduras y caídas desde alturas también son un peligro. Usando herramientas y equipos que pueden entrar en contacto con líneas eléctricas aumenta estos riesgos.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34</a:t>
            </a:fld>
            <a:endParaRPr lang="en-US"/>
          </a:p>
        </p:txBody>
      </p:sp>
    </p:spTree>
    <p:extLst>
      <p:ext uri="{BB962C8B-B14F-4D97-AF65-F5344CB8AC3E}">
        <p14:creationId xmlns:p14="http://schemas.microsoft.com/office/powerpoint/2010/main" val="539503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La regla principal en seguridad en líneas eléctricas es </a:t>
            </a:r>
            <a:r>
              <a:rPr lang="es-MX" sz="1200" b="1" kern="1200" dirty="0">
                <a:solidFill>
                  <a:schemeClr val="tx1"/>
                </a:solidFill>
                <a:effectLst/>
                <a:latin typeface="+mn-lt"/>
                <a:ea typeface="+mn-ea"/>
                <a:cs typeface="+mn-cs"/>
              </a:rPr>
              <a:t>¡MANTENERSE ALEJADO!</a:t>
            </a:r>
            <a:r>
              <a:rPr lang="es-MX" sz="1200" kern="1200" dirty="0">
                <a:solidFill>
                  <a:schemeClr val="tx1"/>
                </a:solidFill>
                <a:effectLst/>
                <a:latin typeface="+mn-lt"/>
                <a:ea typeface="+mn-ea"/>
                <a:cs typeface="+mn-cs"/>
              </a:rPr>
              <a:t> NFPA 70E establece 10 pies como distancia mínima de seguridad al límite de acercamiento para trabajar alrededor de conductores móviles expuestos sostenidos por postes (líneas eléctricas). En algunos casos, cuando los voltajes son altos, o cuando se trabaja con grúas, la distancia de seguridad puede ser aún más grande.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También, por </a:t>
            </a:r>
            <a:r>
              <a:rPr lang="es-MX" sz="1200" b="1" kern="1200" dirty="0">
                <a:solidFill>
                  <a:schemeClr val="tx1"/>
                </a:solidFill>
                <a:effectLst/>
                <a:latin typeface="+mn-lt"/>
                <a:ea typeface="+mn-ea"/>
                <a:cs typeface="+mn-cs"/>
              </a:rPr>
              <a:t>29 CFR 1926.416(a)(1),</a:t>
            </a:r>
            <a:r>
              <a:rPr lang="es-MX" sz="1200" kern="1200" dirty="0">
                <a:solidFill>
                  <a:schemeClr val="tx1"/>
                </a:solidFill>
                <a:effectLst/>
                <a:latin typeface="+mn-lt"/>
                <a:ea typeface="+mn-ea"/>
                <a:cs typeface="+mn-cs"/>
              </a:rPr>
              <a:t> ningún empleador permitirá que un empleado trabaje con tal proximidad a cualquier parte de un circuito de alimentación eléctrica donde el empleado puede ponerse en contacto con el circuito de energía eléctrica en el curso del trabajo, a menos que el empleado este protegido contra descargas eléctricas por </a:t>
            </a:r>
            <a:r>
              <a:rPr lang="es-MX" sz="1200" kern="1200" dirty="0" err="1">
                <a:solidFill>
                  <a:schemeClr val="tx1"/>
                </a:solidFill>
                <a:effectLst/>
                <a:latin typeface="+mn-lt"/>
                <a:ea typeface="+mn-ea"/>
                <a:cs typeface="+mn-cs"/>
              </a:rPr>
              <a:t>des-energizar</a:t>
            </a:r>
            <a:r>
              <a:rPr lang="es-MX" sz="1200" kern="1200" dirty="0">
                <a:solidFill>
                  <a:schemeClr val="tx1"/>
                </a:solidFill>
                <a:effectLst/>
                <a:latin typeface="+mn-lt"/>
                <a:ea typeface="+mn-ea"/>
                <a:cs typeface="+mn-cs"/>
              </a:rPr>
              <a:t> el circuito y conexión a tierra o mediante la protección de manera eficaz por un aislamiento u otros medios.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35</a:t>
            </a:fld>
            <a:endParaRPr lang="en-US"/>
          </a:p>
        </p:txBody>
      </p:sp>
    </p:spTree>
    <p:extLst>
      <p:ext uri="{BB962C8B-B14F-4D97-AF65-F5344CB8AC3E}">
        <p14:creationId xmlns:p14="http://schemas.microsoft.com/office/powerpoint/2010/main" val="1691524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solidFill>
                  <a:srgbClr val="FF0000"/>
                </a:solidFill>
              </a:rPr>
              <a:t>Cubiertas</a:t>
            </a:r>
            <a:r>
              <a:rPr lang="en-US" b="0" dirty="0">
                <a:solidFill>
                  <a:srgbClr val="FF0000"/>
                </a:solidFill>
              </a:rPr>
              <a:t> de </a:t>
            </a:r>
            <a:r>
              <a:rPr lang="en-US" b="0" dirty="0" err="1">
                <a:solidFill>
                  <a:srgbClr val="FF0000"/>
                </a:solidFill>
              </a:rPr>
              <a:t>líneas</a:t>
            </a:r>
            <a:r>
              <a:rPr lang="en-US" b="0" dirty="0">
                <a:solidFill>
                  <a:srgbClr val="FF0000"/>
                </a:solidFill>
              </a:rPr>
              <a:t> </a:t>
            </a:r>
            <a:r>
              <a:rPr lang="en-US" b="0" dirty="0" err="1">
                <a:solidFill>
                  <a:srgbClr val="FF0000"/>
                </a:solidFill>
              </a:rPr>
              <a:t>eléctricas</a:t>
            </a:r>
            <a:endParaRPr lang="en-US" b="0" dirty="0"/>
          </a:p>
        </p:txBody>
      </p:sp>
      <p:sp>
        <p:nvSpPr>
          <p:cNvPr id="4" name="Slide Number Placeholder 3"/>
          <p:cNvSpPr>
            <a:spLocks noGrp="1"/>
          </p:cNvSpPr>
          <p:nvPr>
            <p:ph type="sldNum" sz="quarter" idx="5"/>
          </p:nvPr>
        </p:nvSpPr>
        <p:spPr/>
        <p:txBody>
          <a:bodyPr/>
          <a:lstStyle/>
          <a:p>
            <a:fld id="{C91BA97B-301E-4302-8FE7-B3775A346B86}" type="slidenum">
              <a:rPr lang="en-US" smtClean="0"/>
              <a:t>36</a:t>
            </a:fld>
            <a:endParaRPr lang="en-US"/>
          </a:p>
        </p:txBody>
      </p:sp>
    </p:spTree>
    <p:extLst>
      <p:ext uri="{BB962C8B-B14F-4D97-AF65-F5344CB8AC3E}">
        <p14:creationId xmlns:p14="http://schemas.microsoft.com/office/powerpoint/2010/main" val="3110968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energía eléctrica es traído a nosotros por medio de un sistema de tres partes: "líneas de transmisión de alta potencia" que corren desde estaciones generadoras a subestaciones, líneas de "distribución", las mismas líneas que corren a través de la mayoría de nuestros barrios y lugares de trabajo, y "bajan el servicio" que corren desde los postes hasta el servicios al cliente. La mayoría de los contactos de la línea de electricidad OSHA reporto involucramientos de sobrecarga en las líneas de "distribución". Esto es debido a su proximidad a la mayoría de las obras de construcción y frecuencia con el terreno.</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37</a:t>
            </a:fld>
            <a:endParaRPr lang="en-US"/>
          </a:p>
        </p:txBody>
      </p:sp>
    </p:spTree>
    <p:extLst>
      <p:ext uri="{BB962C8B-B14F-4D97-AF65-F5344CB8AC3E}">
        <p14:creationId xmlns:p14="http://schemas.microsoft.com/office/powerpoint/2010/main" val="1811043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29 CFR 1926.651(b)(1). </a:t>
            </a:r>
            <a:r>
              <a:rPr lang="es-ES" dirty="0"/>
              <a:t>La ubicación estimada de instalaciones de servicios públicos o cualquier otra instalación subterránea que pueden ser encontradas durante los trabajos de excavación debe determinarse antes de la apertura de una excavación.</a:t>
            </a:r>
            <a:endParaRPr lang="en-US" dirty="0"/>
          </a:p>
          <a:p>
            <a:r>
              <a:rPr lang="en-US" b="1" dirty="0"/>
              <a:t>29 CFR 1926.416(a)(2).</a:t>
            </a:r>
            <a:r>
              <a:rPr lang="es-ES" b="1" dirty="0"/>
              <a:t> </a:t>
            </a:r>
            <a:r>
              <a:rPr lang="es-ES" dirty="0"/>
              <a:t>En las áreas de trabajo donde la ubicación exacta de líneas eléctricas subterráneas es desconocida, empleados que usan martillo-mecánico, barras o cualquier otra herramienta que puede entrar en contacto con una línea deberán estar provistos con guantes aislantes.</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38</a:t>
            </a:fld>
            <a:endParaRPr lang="en-US"/>
          </a:p>
        </p:txBody>
      </p:sp>
    </p:spTree>
    <p:extLst>
      <p:ext uri="{BB962C8B-B14F-4D97-AF65-F5344CB8AC3E}">
        <p14:creationId xmlns:p14="http://schemas.microsoft.com/office/powerpoint/2010/main" val="1414107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29 CFR 1926.416(a)(3).</a:t>
            </a:r>
            <a:r>
              <a:rPr lang="es-ES" b="1" dirty="0"/>
              <a:t> </a:t>
            </a:r>
            <a:r>
              <a:rPr lang="es-ES" dirty="0"/>
              <a:t>Antes de empezar el trabajo, el empleador deberá cerciorarse por investigación u observación directa, o por instrumentos, si cualquier parte de un circuito eléctrico energizado expuestos u oculto, está situado de modo que el funcionamiento del trabajo puede llevar a cualquier persona, herramienta o máquina a contacto físico o eléctrico con el circuito de alimentación eléctrica. El empleador deberá anunciar y mantener una adecuada advertencia donde existe tal circuito. El empleador deberá asesorar a los empleados de la ubicación de dichas líneas, el peligro envuelto y tomar medidas de protección.</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39</a:t>
            </a:fld>
            <a:endParaRPr lang="en-US"/>
          </a:p>
        </p:txBody>
      </p:sp>
    </p:spTree>
    <p:extLst>
      <p:ext uri="{BB962C8B-B14F-4D97-AF65-F5344CB8AC3E}">
        <p14:creationId xmlns:p14="http://schemas.microsoft.com/office/powerpoint/2010/main" val="175835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Pre-test</a:t>
            </a:r>
          </a:p>
        </p:txBody>
      </p:sp>
      <p:sp>
        <p:nvSpPr>
          <p:cNvPr id="4" name="Slide Number Placeholder 3"/>
          <p:cNvSpPr>
            <a:spLocks noGrp="1"/>
          </p:cNvSpPr>
          <p:nvPr>
            <p:ph type="sldNum" sz="quarter" idx="5"/>
          </p:nvPr>
        </p:nvSpPr>
        <p:spPr/>
        <p:txBody>
          <a:bodyPr/>
          <a:lstStyle/>
          <a:p>
            <a:fld id="{C91BA97B-301E-4302-8FE7-B3775A346B86}" type="slidenum">
              <a:rPr lang="en-US" smtClean="0"/>
              <a:t>4</a:t>
            </a:fld>
            <a:endParaRPr lang="en-US"/>
          </a:p>
        </p:txBody>
      </p:sp>
    </p:spTree>
    <p:extLst>
      <p:ext uri="{BB962C8B-B14F-4D97-AF65-F5344CB8AC3E}">
        <p14:creationId xmlns:p14="http://schemas.microsoft.com/office/powerpoint/2010/main" val="3278290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Se utilizan los códigos de color para identificar la existencia de servicios públicos subterráneos en las zonas de construcción, para protegerlas de daños durante la excavación. Las líneas de colores, banderas, o ambos se usan para marcar la ubicación y denotar el tipo de servicios subterráneos.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40</a:t>
            </a:fld>
            <a:endParaRPr lang="en-US"/>
          </a:p>
        </p:txBody>
      </p:sp>
    </p:spTree>
    <p:extLst>
      <p:ext uri="{BB962C8B-B14F-4D97-AF65-F5344CB8AC3E}">
        <p14:creationId xmlns:p14="http://schemas.microsoft.com/office/powerpoint/2010/main" val="2257482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kern="1200" dirty="0">
                <a:solidFill>
                  <a:schemeClr val="tx1"/>
                </a:solidFill>
                <a:effectLst/>
                <a:latin typeface="+mn-lt"/>
                <a:ea typeface="+mn-ea"/>
                <a:cs typeface="+mn-cs"/>
              </a:rPr>
              <a:t>Cavar a mano o utilizar otros medios no-intrusivo dentro de la “Zona de Tolerancia” requerido (varía por Estado), a 18" - 24" a cada lado de los servicios.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Cuide por donde corren los servicios, los enterrados de un lado a otro y tomar en consideración el diámetro y largo de pipas.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Use el número de teléfono nacional 811 para localizar servicios.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41</a:t>
            </a:fld>
            <a:endParaRPr lang="en-US"/>
          </a:p>
        </p:txBody>
      </p:sp>
    </p:spTree>
    <p:extLst>
      <p:ext uri="{BB962C8B-B14F-4D97-AF65-F5344CB8AC3E}">
        <p14:creationId xmlns:p14="http://schemas.microsoft.com/office/powerpoint/2010/main" val="1703768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solidFill>
                  <a:srgbClr val="FF0000"/>
                </a:solidFill>
              </a:rPr>
              <a:t>Excavación</a:t>
            </a:r>
            <a:r>
              <a:rPr lang="en-US" b="0" dirty="0">
                <a:solidFill>
                  <a:srgbClr val="FF0000"/>
                </a:solidFill>
              </a:rPr>
              <a:t> por </a:t>
            </a:r>
            <a:r>
              <a:rPr lang="en-US" b="0" dirty="0" err="1">
                <a:solidFill>
                  <a:srgbClr val="FF0000"/>
                </a:solidFill>
              </a:rPr>
              <a:t>Vacío</a:t>
            </a:r>
            <a:endParaRPr lang="en-US" b="0" dirty="0"/>
          </a:p>
        </p:txBody>
      </p:sp>
      <p:sp>
        <p:nvSpPr>
          <p:cNvPr id="4" name="Slide Number Placeholder 3"/>
          <p:cNvSpPr>
            <a:spLocks noGrp="1"/>
          </p:cNvSpPr>
          <p:nvPr>
            <p:ph type="sldNum" sz="quarter" idx="5"/>
          </p:nvPr>
        </p:nvSpPr>
        <p:spPr/>
        <p:txBody>
          <a:bodyPr/>
          <a:lstStyle/>
          <a:p>
            <a:fld id="{C91BA97B-301E-4302-8FE7-B3775A346B86}" type="slidenum">
              <a:rPr lang="en-US" smtClean="0"/>
              <a:t>42</a:t>
            </a:fld>
            <a:endParaRPr lang="en-US"/>
          </a:p>
        </p:txBody>
      </p:sp>
    </p:spTree>
    <p:extLst>
      <p:ext uri="{BB962C8B-B14F-4D97-AF65-F5344CB8AC3E}">
        <p14:creationId xmlns:p14="http://schemas.microsoft.com/office/powerpoint/2010/main" val="1793900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Reglas adicionales de OSHA aplican a equipo accionado por electricidad, cuando son usadas en construcción y pueden alzar, abajar y mover horizontalmente una carga suspendida.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Tales equipos incluyen, pero no se le limitan a: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Grúas articuladas (tales como grúas de brazo articulado)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Grúas sobre orugas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Grúa móvil sobre ruedas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43</a:t>
            </a:fld>
            <a:endParaRPr lang="en-US"/>
          </a:p>
        </p:txBody>
      </p:sp>
    </p:spTree>
    <p:extLst>
      <p:ext uri="{BB962C8B-B14F-4D97-AF65-F5344CB8AC3E}">
        <p14:creationId xmlns:p14="http://schemas.microsoft.com/office/powerpoint/2010/main" val="3735067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De conformidad con </a:t>
            </a:r>
            <a:r>
              <a:rPr lang="es-MX" sz="1200" b="1" kern="1200" dirty="0">
                <a:solidFill>
                  <a:schemeClr val="tx1"/>
                </a:solidFill>
                <a:effectLst/>
                <a:latin typeface="+mn-lt"/>
                <a:ea typeface="+mn-ea"/>
                <a:cs typeface="+mn-cs"/>
              </a:rPr>
              <a:t>29 CFR 1926.1408(a) (1),</a:t>
            </a:r>
            <a:r>
              <a:rPr lang="es-MX" sz="1200" kern="1200" dirty="0">
                <a:solidFill>
                  <a:schemeClr val="tx1"/>
                </a:solidFill>
                <a:effectLst/>
                <a:latin typeface="+mn-lt"/>
                <a:ea typeface="+mn-ea"/>
                <a:cs typeface="+mn-cs"/>
              </a:rPr>
              <a:t> antes de comenzar las operaciones de equipamiento (grúa), el empleador debe identificar la zona de trabajo mediante:</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Demarcando límites (por ejemplo, con banderas, o un dispositivo como límite de rango o rango de control de dispositivos de advertencia) y prohibir al operador que el equipo pase más allá de los límites marcados, 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Definición de la zona de trabajo, como el área de 360 grados alrededor del equipo, hasta el radio máximo de trabajo del equipo.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44</a:t>
            </a:fld>
            <a:endParaRPr lang="en-US"/>
          </a:p>
        </p:txBody>
      </p:sp>
    </p:spTree>
    <p:extLst>
      <p:ext uri="{BB962C8B-B14F-4D97-AF65-F5344CB8AC3E}">
        <p14:creationId xmlns:p14="http://schemas.microsoft.com/office/powerpoint/2010/main" val="773607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zonas de trabajo están definidas como 360° Alrededor del Equipo</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45</a:t>
            </a:fld>
            <a:endParaRPr lang="en-US"/>
          </a:p>
        </p:txBody>
      </p:sp>
    </p:spTree>
    <p:extLst>
      <p:ext uri="{BB962C8B-B14F-4D97-AF65-F5344CB8AC3E}">
        <p14:creationId xmlns:p14="http://schemas.microsoft.com/office/powerpoint/2010/main" val="3569536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alguna parte del equipo, línea de carga o carga (incluyendo aparejos y accesorios de elevación), si opera hasta el radio de trabajo máximo del equipo en la zona de trabajo, no esta más cerca de 20 pies de una línea eléctrica, entonces no deberá tomar más precauciones.</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46</a:t>
            </a:fld>
            <a:endParaRPr lang="en-US"/>
          </a:p>
        </p:txBody>
      </p:sp>
    </p:spTree>
    <p:extLst>
      <p:ext uri="{BB962C8B-B14F-4D97-AF65-F5344CB8AC3E}">
        <p14:creationId xmlns:p14="http://schemas.microsoft.com/office/powerpoint/2010/main" val="4203253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Cuando se requieren precauciones de invasión en la Opción (2) u Opción (3) de esta sección, todos los siguientes requisitos deben cumplirse:</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Llevar a cabo una reunión de planificación con el operador y los otros trabajadores que estarán en el área del equipo o de la carga para revisar la situación de la línea (s) de potencia, y los pasos que se implementarán para evitar la invasión / electrocución.</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Si se utilizan líneas de etiqueta, que debe ser no conductor.</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Erigir y mantener una línea elevada de advertencia, barricada, o línea de señalamiento, a vista del operador, equipado con banderas o marcas similares de alta visibilidad, a 20 pies de la línea eléctrica [en caso de utilizar la opción (2) - 20 pies de espacio libre] o en la distancia de acercamiento mínimo en la tabla A (si se utiliza la opción (3) de esta sección [tabla A de espacio libro]). Si el operador no está en posibilidades de ver la línea elevada de advertencia, un vigilante  designado “spotter” deberá ser utilizado.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D8B42A-B5E8-48EA-B809-A77C6E7B9AEA}" type="slidenum">
              <a:rPr lang="en-US" smtClean="0"/>
              <a:t>47</a:t>
            </a:fld>
            <a:endParaRPr lang="en-US" dirty="0"/>
          </a:p>
        </p:txBody>
      </p:sp>
    </p:spTree>
    <p:extLst>
      <p:ext uri="{BB962C8B-B14F-4D97-AF65-F5344CB8AC3E}">
        <p14:creationId xmlns:p14="http://schemas.microsoft.com/office/powerpoint/2010/main" val="31726145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29 CFR 1926.1408(a)(2). </a:t>
            </a:r>
            <a:r>
              <a:rPr lang="es-ES" dirty="0"/>
              <a:t>Si un equipo de accionamiento eléctrico se acerca a menos de 20 pies a una línea eléctrica, entonces el empleador debe cumplir los requisitos de la opción (1), Opción (2) u opción (3) como se indica a continuación:</a:t>
            </a:r>
            <a:endParaRPr lang="en-US" dirty="0"/>
          </a:p>
          <a:p>
            <a:pPr marL="461963" lvl="0"/>
            <a:r>
              <a:rPr lang="en-US" b="1" i="1" dirty="0" err="1"/>
              <a:t>Opción</a:t>
            </a:r>
            <a:r>
              <a:rPr lang="en-US" b="1" i="1" dirty="0"/>
              <a:t> (1)--</a:t>
            </a:r>
            <a:r>
              <a:rPr lang="es-ES" b="1" i="1" dirty="0"/>
              <a:t>Desconectar la Corriente y conectar a tierra</a:t>
            </a:r>
            <a:r>
              <a:rPr lang="en-US" b="1" dirty="0"/>
              <a:t>.</a:t>
            </a:r>
            <a:r>
              <a:rPr lang="en-US" dirty="0"/>
              <a:t> </a:t>
            </a:r>
            <a:r>
              <a:rPr lang="es-ES" dirty="0"/>
              <a:t>Confirmar los servicio del propietario/operador que la línea de alimentación ha sido des energizada y visiblemente puesta a tierra en el lugar de trabajo</a:t>
            </a:r>
            <a:r>
              <a:rPr lang="en-US" dirty="0"/>
              <a:t>.</a:t>
            </a:r>
          </a:p>
          <a:p>
            <a:pPr marL="461963" lvl="0"/>
            <a:r>
              <a:rPr lang="es-MX" b="1" i="1" dirty="0">
                <a:latin typeface="Calibri" panose="020F0502020204030204" pitchFamily="34" charset="0"/>
                <a:ea typeface="Times New Roman" panose="02020603050405020304" pitchFamily="18" charset="0"/>
                <a:cs typeface="Calibri" panose="020F0502020204030204" pitchFamily="34" charset="0"/>
              </a:rPr>
              <a:t>Opción</a:t>
            </a:r>
            <a:r>
              <a:rPr lang="en-US" b="1" i="1" dirty="0"/>
              <a:t> (2)--</a:t>
            </a:r>
            <a:r>
              <a:rPr lang="es-MX" b="1" i="1" dirty="0">
                <a:latin typeface="Calibri" panose="020F0502020204030204" pitchFamily="34" charset="0"/>
                <a:ea typeface="Times New Roman" panose="02020603050405020304" pitchFamily="18" charset="0"/>
                <a:cs typeface="Calibri" panose="020F0502020204030204" pitchFamily="34" charset="0"/>
              </a:rPr>
              <a:t>Espacio libre de 20 pies</a:t>
            </a:r>
            <a:r>
              <a:rPr lang="en-US" b="1" dirty="0"/>
              <a:t>.</a:t>
            </a:r>
            <a:r>
              <a:rPr lang="es-ES" b="1" dirty="0"/>
              <a:t> </a:t>
            </a:r>
            <a:r>
              <a:rPr lang="es-ES" dirty="0"/>
              <a:t>Asegúrese de que ninguna parte del equipo, la línea de carga, o carga (incluyendo aparejos y accesorios de elevación), se acercan a los 20 pies de la línea de energía mediante la aplicación de los procedimientos de </a:t>
            </a:r>
            <a:r>
              <a:rPr lang="es-ES" b="1" i="1" dirty="0"/>
              <a:t>"impedir la intrusión/electrocución“.</a:t>
            </a:r>
            <a:endParaRPr lang="en-US" dirty="0"/>
          </a:p>
          <a:p>
            <a:pPr marL="461963" lvl="0"/>
            <a:r>
              <a:rPr lang="es-MX" b="1" i="1" dirty="0">
                <a:latin typeface="Calibri" panose="020F0502020204030204" pitchFamily="34" charset="0"/>
                <a:ea typeface="Times New Roman" panose="02020603050405020304" pitchFamily="18" charset="0"/>
                <a:cs typeface="Calibri" panose="020F0502020204030204" pitchFamily="34" charset="0"/>
              </a:rPr>
              <a:t>Opción</a:t>
            </a:r>
            <a:r>
              <a:rPr lang="en-US" b="1" i="1" dirty="0"/>
              <a:t> (3)--Table A </a:t>
            </a:r>
            <a:r>
              <a:rPr lang="en-US" b="1" i="1" dirty="0" err="1"/>
              <a:t>Espacio</a:t>
            </a:r>
            <a:r>
              <a:rPr lang="en-US" b="1" i="1" dirty="0"/>
              <a:t> libre</a:t>
            </a:r>
            <a:r>
              <a:rPr lang="en-US" b="1" dirty="0"/>
              <a:t>.</a:t>
            </a:r>
            <a:r>
              <a:rPr lang="es-MX" dirty="0">
                <a:latin typeface="Calibri" panose="020F0502020204030204" pitchFamily="34" charset="0"/>
                <a:ea typeface="Times New Roman" panose="02020603050405020304" pitchFamily="18" charset="0"/>
                <a:cs typeface="Calibri" panose="020F0502020204030204" pitchFamily="34" charset="0"/>
              </a:rPr>
              <a:t> Determinar el voltaje de la línea (debe obtener el voltaje de línea de la compañía de servicios) y la distancia de acercamiento mínima permitida bajo la tabla A. Si se utiliza esta opción, entonces el empleador debe implementar los procedimientos de </a:t>
            </a:r>
            <a:r>
              <a:rPr lang="es-MX" b="1" i="1" dirty="0">
                <a:latin typeface="Calibri" panose="020F0502020204030204" pitchFamily="34" charset="0"/>
                <a:ea typeface="Times New Roman" panose="02020603050405020304" pitchFamily="18" charset="0"/>
                <a:cs typeface="Calibri" panose="020F0502020204030204" pitchFamily="34" charset="0"/>
              </a:rPr>
              <a:t>"prevención de la intrusión/electrocución"</a:t>
            </a:r>
            <a:r>
              <a:rPr lang="en-US" b="1" i="1" dirty="0"/>
              <a: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48</a:t>
            </a:fld>
            <a:endParaRPr lang="en-US"/>
          </a:p>
        </p:txBody>
      </p:sp>
    </p:spTree>
    <p:extLst>
      <p:ext uri="{BB962C8B-B14F-4D97-AF65-F5344CB8AC3E}">
        <p14:creationId xmlns:p14="http://schemas.microsoft.com/office/powerpoint/2010/main" val="1535081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i="1" kern="1200" dirty="0">
                <a:solidFill>
                  <a:schemeClr val="tx1"/>
                </a:solidFill>
                <a:effectLst/>
                <a:latin typeface="+mn-lt"/>
                <a:ea typeface="+mn-ea"/>
                <a:cs typeface="+mn-cs"/>
              </a:rPr>
              <a:t>Desconectar el voltaje y tierra</a:t>
            </a:r>
            <a:r>
              <a:rPr lang="es-MX" sz="1200" kern="1200" dirty="0">
                <a:solidFill>
                  <a:schemeClr val="tx1"/>
                </a:solidFill>
                <a:effectLst/>
                <a:latin typeface="+mn-lt"/>
                <a:ea typeface="+mn-ea"/>
                <a:cs typeface="+mn-cs"/>
              </a:rPr>
              <a:t>. Confirmar la utilidad del propietario / operador que la línea de alimentación ha sido des energizada y visiblemente a tierra en el lugar de trabajo.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49</a:t>
            </a:fld>
            <a:endParaRPr lang="en-US"/>
          </a:p>
        </p:txBody>
      </p:sp>
    </p:spTree>
    <p:extLst>
      <p:ext uri="{BB962C8B-B14F-4D97-AF65-F5344CB8AC3E}">
        <p14:creationId xmlns:p14="http://schemas.microsoft.com/office/powerpoint/2010/main" val="192554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Mucho en la vida no sería posible si no fuera por la electricidad. Energiza nuestros relojes despertadores, nuestras cafeteras, nuestra TV y las herramientas mecánicas; de hecho es difícil imaginarse una vida sin electricidad. Sin embargo, puede ser tan peligroso como útil.</a:t>
            </a:r>
            <a:endParaRPr lang="en-US" sz="1200" kern="1200" dirty="0">
              <a:solidFill>
                <a:schemeClr val="tx1"/>
              </a:solidFill>
              <a:effectLst/>
              <a:latin typeface="+mn-lt"/>
              <a:ea typeface="+mn-ea"/>
              <a:cs typeface="+mn-cs"/>
            </a:endParaRPr>
          </a:p>
          <a:p>
            <a:r>
              <a:rPr lang="es-MX" sz="1200" b="1" i="1" u="sng" kern="1200" dirty="0">
                <a:solidFill>
                  <a:schemeClr val="tx1"/>
                </a:solidFill>
                <a:effectLst/>
                <a:latin typeface="+mn-lt"/>
                <a:ea typeface="+mn-ea"/>
                <a:cs typeface="+mn-cs"/>
              </a:rPr>
              <a:t>Lesiones Eléctricas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Hay cuatro tipos principales de lesiones eléctricas: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Electrocución (muerte debido choque eléctrico); </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Choque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eléctrico</a:t>
            </a:r>
            <a:r>
              <a:rPr lang="en-US" sz="1200" kern="1200" dirty="0">
                <a:solidFill>
                  <a:schemeClr val="tx1"/>
                </a:solidFill>
                <a:effectLst/>
                <a:latin typeface="+mn-lt"/>
                <a:ea typeface="+mn-ea"/>
                <a:cs typeface="+mn-cs"/>
              </a:rPr>
              <a:t>;</a:t>
            </a:r>
          </a:p>
          <a:p>
            <a:pPr lvl="0"/>
            <a:r>
              <a:rPr lang="es-MX" sz="1200" kern="1200" dirty="0">
                <a:solidFill>
                  <a:schemeClr val="tx1"/>
                </a:solidFill>
                <a:effectLst/>
                <a:latin typeface="+mn-lt"/>
                <a:ea typeface="+mn-ea"/>
                <a:cs typeface="+mn-cs"/>
              </a:rPr>
              <a:t>Quemaduras (Explosión  de Arco); Y, </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Caídas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a:t>
            </a:fld>
            <a:endParaRPr lang="en-US"/>
          </a:p>
        </p:txBody>
      </p:sp>
    </p:spTree>
    <p:extLst>
      <p:ext uri="{BB962C8B-B14F-4D97-AF65-F5344CB8AC3E}">
        <p14:creationId xmlns:p14="http://schemas.microsoft.com/office/powerpoint/2010/main" val="37947605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u="none" kern="1200" dirty="0">
                <a:solidFill>
                  <a:schemeClr val="tx1"/>
                </a:solidFill>
                <a:effectLst/>
                <a:latin typeface="+mn-lt"/>
                <a:ea typeface="+mn-ea"/>
                <a:cs typeface="+mn-cs"/>
              </a:rPr>
              <a:t>Grúas y Líneas Eléctricas Tabla A (29 CFR 1926 </a:t>
            </a:r>
            <a:r>
              <a:rPr lang="es-MX" sz="1200" b="0" i="0" u="none" kern="1200" dirty="0" err="1">
                <a:solidFill>
                  <a:schemeClr val="tx1"/>
                </a:solidFill>
                <a:effectLst/>
                <a:latin typeface="+mn-lt"/>
                <a:ea typeface="+mn-ea"/>
                <a:cs typeface="+mn-cs"/>
              </a:rPr>
              <a:t>Subparte</a:t>
            </a:r>
            <a:r>
              <a:rPr lang="es-MX" sz="1200" b="0" i="0" u="none" kern="1200" dirty="0">
                <a:solidFill>
                  <a:schemeClr val="tx1"/>
                </a:solidFill>
                <a:effectLst/>
                <a:latin typeface="+mn-lt"/>
                <a:ea typeface="+mn-ea"/>
                <a:cs typeface="+mn-cs"/>
              </a:rPr>
              <a:t> CC– Grúas)</a:t>
            </a:r>
            <a:endParaRPr lang="en-US" sz="1200" b="0"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50</a:t>
            </a:fld>
            <a:endParaRPr lang="en-US"/>
          </a:p>
        </p:txBody>
      </p:sp>
    </p:spTree>
    <p:extLst>
      <p:ext uri="{BB962C8B-B14F-4D97-AF65-F5344CB8AC3E}">
        <p14:creationId xmlns:p14="http://schemas.microsoft.com/office/powerpoint/2010/main" val="3699559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No </a:t>
            </a:r>
            <a:r>
              <a:rPr lang="en-US" b="0" dirty="0" err="1">
                <a:solidFill>
                  <a:srgbClr val="FF0000"/>
                </a:solidFill>
              </a:rPr>
              <a:t>conductivo</a:t>
            </a:r>
            <a:endParaRPr lang="en-US" b="0" dirty="0"/>
          </a:p>
        </p:txBody>
      </p:sp>
      <p:sp>
        <p:nvSpPr>
          <p:cNvPr id="4" name="Slide Number Placeholder 3"/>
          <p:cNvSpPr>
            <a:spLocks noGrp="1"/>
          </p:cNvSpPr>
          <p:nvPr>
            <p:ph type="sldNum" sz="quarter" idx="5"/>
          </p:nvPr>
        </p:nvSpPr>
        <p:spPr/>
        <p:txBody>
          <a:bodyPr/>
          <a:lstStyle/>
          <a:p>
            <a:fld id="{C91BA97B-301E-4302-8FE7-B3775A346B86}" type="slidenum">
              <a:rPr lang="en-US" smtClean="0"/>
              <a:t>51</a:t>
            </a:fld>
            <a:endParaRPr lang="en-US"/>
          </a:p>
        </p:txBody>
      </p:sp>
    </p:spTree>
    <p:extLst>
      <p:ext uri="{BB962C8B-B14F-4D97-AF65-F5344CB8AC3E}">
        <p14:creationId xmlns:p14="http://schemas.microsoft.com/office/powerpoint/2010/main" val="2965880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kern="1200" dirty="0">
                <a:solidFill>
                  <a:schemeClr val="tx1"/>
                </a:solidFill>
                <a:effectLst/>
                <a:latin typeface="+mn-lt"/>
                <a:ea typeface="+mn-ea"/>
                <a:cs typeface="+mn-cs"/>
              </a:rPr>
              <a:t>El Vigilante designado “spotter” debe:</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Estar equipado con una ayuda visual para asistir en la identificación del margen mínimo de distancia libre.</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Bien posicionado para medir efectivamente la distancia de seguridad.</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Dar información a tiempo al operador de manera que la distancia libre requerida pueda ser mantenida.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52</a:t>
            </a:fld>
            <a:endParaRPr lang="en-US"/>
          </a:p>
        </p:txBody>
      </p:sp>
    </p:spTree>
    <p:extLst>
      <p:ext uri="{BB962C8B-B14F-4D97-AF65-F5344CB8AC3E}">
        <p14:creationId xmlns:p14="http://schemas.microsoft.com/office/powerpoint/2010/main" val="42291377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29 CFR 1926.1408 (g).</a:t>
            </a:r>
            <a:r>
              <a:rPr lang="es-MX" sz="1200" kern="1200" dirty="0">
                <a:solidFill>
                  <a:schemeClr val="tx1"/>
                </a:solidFill>
                <a:effectLst/>
                <a:latin typeface="+mn-lt"/>
                <a:ea typeface="+mn-ea"/>
                <a:cs typeface="+mn-cs"/>
              </a:rPr>
              <a:t> Entrenamiento de seguridad con líneas eléctricas y procedimientos de respuesta a emergencias incluyen:</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Información sobre peligro de electrocución del operador al tocar simultáneamente el equipo y el suelo.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La importancia de seguridad del operador de permanecer dentro de la cabina, excepto cuando hay un peligro inminente de incendio, explosión u otra emergencia que requiera salir de la cabina.</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El medio más seguro de evacuación del equipo que pueda estar energizada.</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El peligro de una zona potencialmente energizada alrededor del equipo (paso posible).</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La necesidad para la tripulación en el área de evitar acercarse o tocar equipo o carga.</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Distancia libre segura de las líneas eléctricas.</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53</a:t>
            </a:fld>
            <a:endParaRPr lang="en-US"/>
          </a:p>
        </p:txBody>
      </p:sp>
    </p:spTree>
    <p:extLst>
      <p:ext uri="{BB962C8B-B14F-4D97-AF65-F5344CB8AC3E}">
        <p14:creationId xmlns:p14="http://schemas.microsoft.com/office/powerpoint/2010/main" val="3985103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err="1">
                <a:solidFill>
                  <a:srgbClr val="FF0000"/>
                </a:solidFill>
              </a:rPr>
              <a:t>Calcomanías</a:t>
            </a:r>
            <a:r>
              <a:rPr lang="en-US" b="0" dirty="0">
                <a:solidFill>
                  <a:srgbClr val="FF0000"/>
                </a:solidFill>
              </a:rPr>
              <a:t> de </a:t>
            </a:r>
            <a:r>
              <a:rPr lang="en-US" b="0" dirty="0" err="1">
                <a:solidFill>
                  <a:srgbClr val="FF0000"/>
                </a:solidFill>
              </a:rPr>
              <a:t>Advertencia</a:t>
            </a:r>
            <a:endParaRPr lang="en-US" b="0" dirty="0"/>
          </a:p>
        </p:txBody>
      </p:sp>
      <p:sp>
        <p:nvSpPr>
          <p:cNvPr id="4" name="Slide Number Placeholder 3"/>
          <p:cNvSpPr>
            <a:spLocks noGrp="1"/>
          </p:cNvSpPr>
          <p:nvPr>
            <p:ph type="sldNum" sz="quarter" idx="5"/>
          </p:nvPr>
        </p:nvSpPr>
        <p:spPr/>
        <p:txBody>
          <a:bodyPr/>
          <a:lstStyle/>
          <a:p>
            <a:fld id="{C91BA97B-301E-4302-8FE7-B3775A346B86}" type="slidenum">
              <a:rPr lang="en-US" smtClean="0"/>
              <a:t>54</a:t>
            </a:fld>
            <a:endParaRPr lang="en-US"/>
          </a:p>
        </p:txBody>
      </p:sp>
    </p:spTree>
    <p:extLst>
      <p:ext uri="{BB962C8B-B14F-4D97-AF65-F5344CB8AC3E}">
        <p14:creationId xmlns:p14="http://schemas.microsoft.com/office/powerpoint/2010/main" val="3770873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Dos trabajadores estaban instalando revestimiento de aluminio (“</a:t>
            </a:r>
            <a:r>
              <a:rPr lang="es-MX" sz="1200" kern="1200" dirty="0" err="1">
                <a:solidFill>
                  <a:schemeClr val="tx1"/>
                </a:solidFill>
                <a:effectLst/>
                <a:latin typeface="+mn-lt"/>
                <a:ea typeface="+mn-ea"/>
                <a:cs typeface="+mn-cs"/>
              </a:rPr>
              <a:t>siding</a:t>
            </a:r>
            <a:r>
              <a:rPr lang="es-MX" sz="1200" kern="1200" dirty="0">
                <a:solidFill>
                  <a:schemeClr val="tx1"/>
                </a:solidFill>
                <a:effectLst/>
                <a:latin typeface="+mn-lt"/>
                <a:ea typeface="+mn-ea"/>
                <a:cs typeface="+mn-cs"/>
              </a:rPr>
              <a:t>”) en una granja cuando fue necesario remover un poste metálico para antena CB con 36 pie de alto. Uno de los trabajadores se situó en una tarima de metal entre dos escaleras y soltó la antena en la parte superior de la casa. El otro empleado, que estaba de pie en el piso, tomó la antena para bajarla al piso. La antena hizo contacto eléctrico con un cable de transmisión eléctrica de 7.200 voltios, justo a 30 pies y 10 pulgadas de la casa y 23 pies 9 pulgadas por encima del suelo. El empleado de abajo que manipulo la antena recibió una descarga fatal y el otro recibió un impacto menor.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55</a:t>
            </a:fld>
            <a:endParaRPr lang="en-US"/>
          </a:p>
        </p:txBody>
      </p:sp>
    </p:spTree>
    <p:extLst>
      <p:ext uri="{BB962C8B-B14F-4D97-AF65-F5344CB8AC3E}">
        <p14:creationId xmlns:p14="http://schemas.microsoft.com/office/powerpoint/2010/main" val="42917178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Dos empleados estaban esparciendo cemento conforme estaba siendo suministrado por un camión con brazo de bombeo de hormigón. El camión fue estacionado al otro lado de la calle del lugar de trabajo. Las líneas eléctricas aéreas estaban perpendicular al brazo del camión de bombeo.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Uno de los trabajadores estaba moviendo la manguera para verter el cemento cuando el brazo del camión de bombeo entro en contacto con la línea eléctrica aérea con 7,620 voltios. El trabajador recibió un choque eléctrico fatal y cayó sobre el otro trabajador que le estaba ayudando. El segundo empleado recibió un golpe masivo de corriente y quemaduras.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56</a:t>
            </a:fld>
            <a:endParaRPr lang="en-US"/>
          </a:p>
        </p:txBody>
      </p:sp>
    </p:spTree>
    <p:extLst>
      <p:ext uri="{BB962C8B-B14F-4D97-AF65-F5344CB8AC3E}">
        <p14:creationId xmlns:p14="http://schemas.microsoft.com/office/powerpoint/2010/main" val="1839625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Trabajadores estaban moviendo un dosel de estructura de acero, usando una "grúa con brazo". El cable del brazo hizo contacto con una línea eléctrica de distribución de energía con 7200 voltios electrocutando al operador de la grúa que era el capataz en el lugar.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57</a:t>
            </a:fld>
            <a:endParaRPr lang="en-US"/>
          </a:p>
        </p:txBody>
      </p:sp>
    </p:spTree>
    <p:extLst>
      <p:ext uri="{BB962C8B-B14F-4D97-AF65-F5344CB8AC3E}">
        <p14:creationId xmlns:p14="http://schemas.microsoft.com/office/powerpoint/2010/main" val="33289725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Debido a la dinámica, a la naturaleza accidentada de trabajos en construcción, el uso común de los equipos eléctricos en el lugar de trabajo, provocan desgastes que se traduce en ruptura de aislamiento, corto-circuitos y cables expuestos. Si no existe la protección de falla a tierra, entonces al uso de cables flexibles y herramientas eléctricas pueden ser el fallo a tierra que enviara corriente eléctrica a través del cuerpo del trabajador, provocando quemaduras, explosiones, incendios, o incluso la muerte.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58</a:t>
            </a:fld>
            <a:endParaRPr lang="en-US"/>
          </a:p>
        </p:txBody>
      </p:sp>
    </p:spTree>
    <p:extLst>
      <p:ext uri="{BB962C8B-B14F-4D97-AF65-F5344CB8AC3E}">
        <p14:creationId xmlns:p14="http://schemas.microsoft.com/office/powerpoint/2010/main" val="37766593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Un interruptor del circuito por falla a tierra (ICFT) es un interruptor de acción rápida sensible a pequeños desequilibrios en el circuito, causado fuga a tierra y, en una fracción de segundo apaga la electricidad. El ICFT (GFCI) continuamente responde a la cantidad de corriente a un dispositivo eléctrico viajando en contra de la cantidad de corriente del dispositivo que regresa a lo largo de la ruta eléctrica. Cada vez que la cantidad "de ida" difiere a la cantidad "regresando" por aproximadamente 5 miliamperios, el ICFT (GFCI) interrumpe la energía eléctrica dentro de un tiempo tan rápido como 1/40 de segundo. (Ver diagrama)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59</a:t>
            </a:fld>
            <a:endParaRPr lang="en-US"/>
          </a:p>
        </p:txBody>
      </p:sp>
    </p:spTree>
    <p:extLst>
      <p:ext uri="{BB962C8B-B14F-4D97-AF65-F5344CB8AC3E}">
        <p14:creationId xmlns:p14="http://schemas.microsoft.com/office/powerpoint/2010/main" val="1294883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Hay cuatro tipos principales de lesiones eléctricas: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Electrocución (muerte debido choque eléctrico); </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Choque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eléctrico</a:t>
            </a:r>
            <a:r>
              <a:rPr lang="en-US" sz="1200" kern="1200" dirty="0">
                <a:solidFill>
                  <a:schemeClr val="tx1"/>
                </a:solidFill>
                <a:effectLst/>
                <a:latin typeface="+mn-lt"/>
                <a:ea typeface="+mn-ea"/>
                <a:cs typeface="+mn-cs"/>
              </a:rPr>
              <a:t>;</a:t>
            </a:r>
          </a:p>
          <a:p>
            <a:pPr lvl="0"/>
            <a:r>
              <a:rPr lang="es-MX" sz="1200" kern="1200" dirty="0">
                <a:solidFill>
                  <a:schemeClr val="tx1"/>
                </a:solidFill>
                <a:effectLst/>
                <a:latin typeface="+mn-lt"/>
                <a:ea typeface="+mn-ea"/>
                <a:cs typeface="+mn-cs"/>
              </a:rPr>
              <a:t>Quemaduras (Explosión  de Arco); Y, </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Caídas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a:t>
            </a:fld>
            <a:endParaRPr lang="en-US"/>
          </a:p>
        </p:txBody>
      </p:sp>
    </p:spTree>
    <p:extLst>
      <p:ext uri="{BB962C8B-B14F-4D97-AF65-F5344CB8AC3E}">
        <p14:creationId xmlns:p14="http://schemas.microsoft.com/office/powerpoint/2010/main" val="2554618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Sin embargo, el ICFT (GFCI), no protege de riesgos a contacto de línea a línea, como cuando un trabajador sostiene dos cables "caliente" o un caliente y un cable neutro en cada mano. Protege contra la forma más común de peligro de choque eléctrico, falla a tierra, y contra incendios, sobrecalentamiento y destrucción del aislamiento del cableado.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Los ICFT (GFCI) pueden ser utilizados con éxito para reducir los peligros eléctricos en obras de construcción. Un tropiezo de ICFT (GFCI)-interrumpe el flujo de corriente- que algunas veces es causada por conectores y herramientas húmedas. Es una buena práctica limitar la exposición de conectores y herramientas a exceso de humedad usando resistentes al agua o conectadores sellados.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Proporcionar más o circuitos cortos pueden prevenir tropiezos-desconexión causada por la fuga acumulativa por varias herramientas o por fugas a través de circuitos muy extensos.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60</a:t>
            </a:fld>
            <a:endParaRPr lang="en-US"/>
          </a:p>
        </p:txBody>
      </p:sp>
    </p:spTree>
    <p:extLst>
      <p:ext uri="{BB962C8B-B14F-4D97-AF65-F5344CB8AC3E}">
        <p14:creationId xmlns:p14="http://schemas.microsoft.com/office/powerpoint/2010/main" val="19621505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29 CFR 1926.404 (b) (1). </a:t>
            </a:r>
            <a:r>
              <a:rPr lang="es-MX" sz="1200" kern="1200" dirty="0">
                <a:solidFill>
                  <a:schemeClr val="tx1"/>
                </a:solidFill>
                <a:effectLst/>
                <a:latin typeface="+mn-lt"/>
                <a:ea typeface="+mn-ea"/>
                <a:cs typeface="+mn-cs"/>
              </a:rPr>
              <a:t>Protección de falla a tierra es necesario en todos los circuitos con 120 voltios, monofásica de 15 y 20 amperios, con receptáculos de salida en sitios de construcción donde las salidas no son parte del cableado permanente del edificio o estructura y que están en uso por parte de empleados de la construcción. Para garantizar que la protección adecuada este en su lugar, realice las siguientes pruebas visuales y manuales: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Determinar si el circuito ramal está equipado con un dispositivo de ICFT (GFCI). Si no hay ningún tipo de tomacorriente de salida ICFT (GFCI) (el que está instalado en la caja de salida) o cordón-conectado ICFT (GFCI) visible, entonces puede haber un ICFT (GFCI) instalado más arriba en el circuito. Use un probador de ICFT (GFCI) externo probado en la salida para ver si hay una lectura </a:t>
            </a:r>
            <a:r>
              <a:rPr lang="es-MX" sz="1200" b="1" kern="1200" dirty="0">
                <a:solidFill>
                  <a:schemeClr val="tx1"/>
                </a:solidFill>
                <a:effectLst/>
                <a:latin typeface="+mn-lt"/>
                <a:ea typeface="+mn-ea"/>
                <a:cs typeface="+mn-cs"/>
              </a:rPr>
              <a:t>positiva</a:t>
            </a:r>
            <a:r>
              <a:rPr lang="es-MX" sz="1200" kern="1200" dirty="0">
                <a:solidFill>
                  <a:schemeClr val="tx1"/>
                </a:solidFill>
                <a:effectLst/>
                <a:latin typeface="+mn-lt"/>
                <a:ea typeface="+mn-ea"/>
                <a:cs typeface="+mn-cs"/>
              </a:rPr>
              <a:t> (indicando que el circuito está protegido por ICFT (GFCI).</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Si es una lectura negativa (la lectura indica que el circuito no está protegido con ICFT), entonces se requiere de más investigación para determinar si el circuito está protegido. La dependencia no debe recaer solamente sobre un probador de ICFT (GFCI) externo negativo leído para establecer una violación a la norma. Esto es debido a que hay algunas circunstancias en que una lectura negativa sobre un probador externo puede resultar incluso aunque existe un funcionamiento ICFT (GFCI) protegiendo el circuito. Consulte a un trabajador eléctrico calificado.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61</a:t>
            </a:fld>
            <a:endParaRPr lang="en-US"/>
          </a:p>
        </p:txBody>
      </p:sp>
    </p:spTree>
    <p:extLst>
      <p:ext uri="{BB962C8B-B14F-4D97-AF65-F5344CB8AC3E}">
        <p14:creationId xmlns:p14="http://schemas.microsoft.com/office/powerpoint/2010/main" val="2814559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Herramientas de mano fabricadas con cubiertas no metálicas son llamadas doble-aislamiento. Si se prueba que no requieren conexión a tierra bajo al Código Nacional Eléctrico. Aunque este método de diseño reduce el riesgo de deficiencias a tierra, un peligro de choque eléctrico todavía puede existir.</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Estas herramientas son a menudo usadas en áreas donde hay humedad considerable o mojada. Aunque el usuario este aislado de los componentes de cableado eléctrico, el agua todavía puede entrar en el alojamiento de la herramienta. El agua es un conductor común de electricidad. Si  entran en contacto con el agua partes energizadas en el interior de la vivienda, se proporciona una ruta de corriente, traspasando el doble aislamiento. Cuando una persona con herramienta en mano bajo estas condiciones hace contacto con otra superficie conductora, entonces ocurre un choque eléctrico.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Si una herramienta eléctrica, incluso cuando es de doble-aislamiento, cae dentro del agua, el equipo no debe de ser rescatado sin antes desconectar primero la fuente de alimentación de corriente.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62</a:t>
            </a:fld>
            <a:endParaRPr lang="en-US"/>
          </a:p>
        </p:txBody>
      </p:sp>
    </p:spTree>
    <p:extLst>
      <p:ext uri="{BB962C8B-B14F-4D97-AF65-F5344CB8AC3E}">
        <p14:creationId xmlns:p14="http://schemas.microsoft.com/office/powerpoint/2010/main" val="20858093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La prueba de aseguramiento del conductor de conexión a tierra del equipo es requerido antes del primer uso, después de cualquier reparación, después de sospechas que se ha producido un daño, y a intervalos de 3 meses.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63</a:t>
            </a:fld>
            <a:endParaRPr lang="en-US"/>
          </a:p>
        </p:txBody>
      </p:sp>
    </p:spTree>
    <p:extLst>
      <p:ext uri="{BB962C8B-B14F-4D97-AF65-F5344CB8AC3E}">
        <p14:creationId xmlns:p14="http://schemas.microsoft.com/office/powerpoint/2010/main" val="378569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Un empleado estaba subiendo una escalera de metal con un taladro eléctrico para entregárselo de mano al obrero instalador que estaba sobre un andamio a unos cinco pies por encima de él. Cuando la víctima alcanzó el tercer peldaño desde la parte inferior de la escalera, recibió una descarga eléctrica que lo mató.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64</a:t>
            </a:fld>
            <a:endParaRPr lang="en-US"/>
          </a:p>
        </p:txBody>
      </p:sp>
    </p:spTree>
    <p:extLst>
      <p:ext uri="{BB962C8B-B14F-4D97-AF65-F5344CB8AC3E}">
        <p14:creationId xmlns:p14="http://schemas.microsoft.com/office/powerpoint/2010/main" val="14683523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u="sng" kern="1200" dirty="0">
                <a:solidFill>
                  <a:schemeClr val="tx1"/>
                </a:solidFill>
                <a:effectLst/>
                <a:latin typeface="+mn-lt"/>
                <a:ea typeface="+mn-ea"/>
                <a:cs typeface="+mn-cs"/>
              </a:rPr>
              <a:t>Puntos a Discusión</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Tipos de cables de extensión, sus marcas de identificación, uso apropiado y cómo inspeccionar para daños.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Faltante de ruta a tierra sin continuidad. sin contacto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Uso inapropiado de cables flexibles y de extensión.</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Abusos comunes de equipos.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65</a:t>
            </a:fld>
            <a:endParaRPr lang="en-US"/>
          </a:p>
        </p:txBody>
      </p:sp>
    </p:spTree>
    <p:extLst>
      <p:ext uri="{BB962C8B-B14F-4D97-AF65-F5344CB8AC3E}">
        <p14:creationId xmlns:p14="http://schemas.microsoft.com/office/powerpoint/2010/main" val="10334871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En los EE.UU., la American Wire Gauge (AWG) indica el grueso del alambre de cobre dentro de un cable. Los cables de uso común van desde el rango #18 AWG a #10 AWG. (Normalmente sólo tamaños pares son utilizados.) Cuanto mayor es el número AWG, cuanto menor es el grueso del cable.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66</a:t>
            </a:fld>
            <a:endParaRPr lang="en-US"/>
          </a:p>
        </p:txBody>
      </p:sp>
    </p:spTree>
    <p:extLst>
      <p:ext uri="{BB962C8B-B14F-4D97-AF65-F5344CB8AC3E}">
        <p14:creationId xmlns:p14="http://schemas.microsoft.com/office/powerpoint/2010/main" val="11187172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effectLst/>
                <a:latin typeface="+mn-lt"/>
                <a:ea typeface="+mn-ea"/>
                <a:cs typeface="+mn-cs"/>
              </a:rPr>
              <a:t>29 CFR 1926.405 (uno) (2) (</a:t>
            </a:r>
            <a:r>
              <a:rPr lang="es-MX" sz="1200" b="1" kern="1200" dirty="0" err="1">
                <a:solidFill>
                  <a:schemeClr val="tx1"/>
                </a:solidFill>
                <a:effectLst/>
                <a:latin typeface="+mn-lt"/>
                <a:ea typeface="+mn-ea"/>
                <a:cs typeface="+mn-cs"/>
              </a:rPr>
              <a:t>ii</a:t>
            </a:r>
            <a:r>
              <a:rPr lang="es-MX" sz="1200" b="1" kern="1200" dirty="0">
                <a:solidFill>
                  <a:schemeClr val="tx1"/>
                </a:solidFill>
                <a:effectLst/>
                <a:latin typeface="+mn-lt"/>
                <a:ea typeface="+mn-ea"/>
                <a:cs typeface="+mn-cs"/>
              </a:rPr>
              <a:t>) (J). </a:t>
            </a:r>
            <a:r>
              <a:rPr lang="es-MX" sz="1200" kern="1200" dirty="0">
                <a:solidFill>
                  <a:schemeClr val="tx1"/>
                </a:solidFill>
                <a:effectLst/>
                <a:latin typeface="+mn-lt"/>
                <a:ea typeface="+mn-ea"/>
                <a:cs typeface="+mn-cs"/>
              </a:rPr>
              <a:t>Los juegos de cables de extensión utilizados con herramientas eléctricas portátiles y aparatos domésticos deberán ser del tipo de tres alambres y estarán diseñados para el uso duro o </a:t>
            </a:r>
            <a:r>
              <a:rPr lang="es-MX" sz="1200" kern="1200" dirty="0" err="1">
                <a:solidFill>
                  <a:schemeClr val="tx1"/>
                </a:solidFill>
                <a:effectLst/>
                <a:latin typeface="+mn-lt"/>
                <a:ea typeface="+mn-ea"/>
                <a:cs typeface="+mn-cs"/>
              </a:rPr>
              <a:t>extra-duro</a:t>
            </a:r>
            <a:r>
              <a:rPr lang="es-MX" sz="1200" kern="1200" dirty="0">
                <a:solidFill>
                  <a:schemeClr val="tx1"/>
                </a:solidFill>
                <a:effectLst/>
                <a:latin typeface="+mn-lt"/>
                <a:ea typeface="+mn-ea"/>
                <a:cs typeface="+mn-cs"/>
              </a:rPr>
              <a:t>. Los cordones flexibles usados ​​con luces temporales y portátiles deben ser diseñados para el uso duro o </a:t>
            </a:r>
            <a:r>
              <a:rPr lang="es-MX" sz="1200" kern="1200" dirty="0" err="1">
                <a:solidFill>
                  <a:schemeClr val="tx1"/>
                </a:solidFill>
                <a:effectLst/>
                <a:latin typeface="+mn-lt"/>
                <a:ea typeface="+mn-ea"/>
                <a:cs typeface="+mn-cs"/>
              </a:rPr>
              <a:t>extra-duro</a:t>
            </a:r>
            <a:r>
              <a:rPr lang="es-MX"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67</a:t>
            </a:fld>
            <a:endParaRPr lang="en-US"/>
          </a:p>
        </p:txBody>
      </p:sp>
    </p:spTree>
    <p:extLst>
      <p:ext uri="{BB962C8B-B14F-4D97-AF65-F5344CB8AC3E}">
        <p14:creationId xmlns:p14="http://schemas.microsoft.com/office/powerpoint/2010/main" val="23090753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Los cables de extensión más largos que el tamaño de un cable para lámpara común están marcadas de forma continua a lo largo de su longitud con varios elementos de información. La marca más importante es la que indica el grueso de los alambres dentro del cable.</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Esta marca aparece generalmente en una forma como "14/3", lo cual indica un cable de tres conductores #14 AWG.</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Los datos marcados que usualmente siguen es el calibre del suministro que indica el tipo del cable, lo que representa físicamente su construcción. Los dos tipos de construcción que probablemente se encuentren son "S" (servicio fuerte) y "SJ" (J es para "junior"), que es un servicio más liviano, menos resistente versión del tipo cable S.</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Letras adicionales pueden seguir después de S o SJ. Las letras adicionales indican otras características de rendimiento.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68</a:t>
            </a:fld>
            <a:endParaRPr lang="en-US"/>
          </a:p>
        </p:txBody>
      </p:sp>
    </p:spTree>
    <p:extLst>
      <p:ext uri="{BB962C8B-B14F-4D97-AF65-F5344CB8AC3E}">
        <p14:creationId xmlns:p14="http://schemas.microsoft.com/office/powerpoint/2010/main" val="38962484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u="sng" kern="1200" dirty="0">
                <a:solidFill>
                  <a:schemeClr val="tx1"/>
                </a:solidFill>
                <a:effectLst/>
                <a:latin typeface="+mn-lt"/>
                <a:ea typeface="+mn-ea"/>
                <a:cs typeface="+mn-cs"/>
              </a:rPr>
              <a:t>No repare </a:t>
            </a:r>
            <a:r>
              <a:rPr lang="es-MX" sz="1200" kern="1200" dirty="0">
                <a:solidFill>
                  <a:schemeClr val="tx1"/>
                </a:solidFill>
                <a:effectLst/>
                <a:latin typeface="+mn-lt"/>
                <a:ea typeface="+mn-ea"/>
                <a:cs typeface="+mn-cs"/>
              </a:rPr>
              <a:t>los cables de extensión sustituyendo los extremos. Esto hará que el cable no mantenga su aprobación para el uso que fue previsto. Por ejemplo, lo que una vez fue "W" (resistente a la humedad y a la luz solar) dejarán de ser resistentes al agua si el enchufe fue reemplazado.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69</a:t>
            </a:fld>
            <a:endParaRPr lang="en-US"/>
          </a:p>
        </p:txBody>
      </p:sp>
    </p:spTree>
    <p:extLst>
      <p:ext uri="{BB962C8B-B14F-4D97-AF65-F5344CB8AC3E}">
        <p14:creationId xmlns:p14="http://schemas.microsoft.com/office/powerpoint/2010/main" val="4006734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seguridad en la construcción es una de preocupaciones principales de OSHA, representan más del 60% de las inspecciones de OSHA. Los cuatro peligros principales han sido identificados por la OSHA como los responsables en la mayor parte de lesiones y fatalidades.</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Caídas</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Quedar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atrapado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Ser </a:t>
            </a:r>
            <a:r>
              <a:rPr lang="en-US" sz="1200" kern="1200" dirty="0" err="1">
                <a:solidFill>
                  <a:schemeClr val="tx1"/>
                </a:solidFill>
                <a:effectLst/>
                <a:latin typeface="+mn-lt"/>
                <a:ea typeface="+mn-ea"/>
                <a:cs typeface="+mn-cs"/>
              </a:rPr>
              <a:t>golpeado</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Electrocutado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a:t>
            </a:fld>
            <a:endParaRPr lang="en-US"/>
          </a:p>
        </p:txBody>
      </p:sp>
    </p:spTree>
    <p:extLst>
      <p:ext uri="{BB962C8B-B14F-4D97-AF65-F5344CB8AC3E}">
        <p14:creationId xmlns:p14="http://schemas.microsoft.com/office/powerpoint/2010/main" val="13916980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u="sng" kern="1200" dirty="0">
                <a:solidFill>
                  <a:schemeClr val="tx1"/>
                </a:solidFill>
                <a:effectLst/>
                <a:latin typeface="+mn-lt"/>
                <a:ea typeface="+mn-ea"/>
                <a:cs typeface="+mn-cs"/>
              </a:rPr>
              <a:t>Nunca </a:t>
            </a:r>
            <a:r>
              <a:rPr lang="es-MX" sz="1200" kern="1200" dirty="0">
                <a:solidFill>
                  <a:schemeClr val="tx1"/>
                </a:solidFill>
                <a:effectLst/>
                <a:latin typeface="+mn-lt"/>
                <a:ea typeface="+mn-ea"/>
                <a:cs typeface="+mn-cs"/>
              </a:rPr>
              <a:t>utilice un adaptador para hacer un cordón de tres clavijas y lo ponga en un receptáculo de dos clavijas.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70</a:t>
            </a:fld>
            <a:endParaRPr lang="en-US"/>
          </a:p>
        </p:txBody>
      </p:sp>
    </p:spTree>
    <p:extLst>
      <p:ext uri="{BB962C8B-B14F-4D97-AF65-F5344CB8AC3E}">
        <p14:creationId xmlns:p14="http://schemas.microsoft.com/office/powerpoint/2010/main" val="3379078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Remover la clavija de tierra de un enchufe para conectarlo a un interruptor sin tierra no sólo hace que el área de trabajo sea inseguro, sino que también hace operar la extensión inadecuadamente para trabajos futuros donde no está conectado a tierra.</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29 CFR 1926.404(f)(6).</a:t>
            </a:r>
            <a:r>
              <a:rPr lang="es-MX" sz="1200" kern="1200" dirty="0">
                <a:solidFill>
                  <a:schemeClr val="tx1"/>
                </a:solidFill>
                <a:effectLst/>
                <a:latin typeface="+mn-lt"/>
                <a:ea typeface="+mn-ea"/>
                <a:cs typeface="+mn-cs"/>
              </a:rPr>
              <a:t> </a:t>
            </a:r>
            <a:r>
              <a:rPr lang="es-MX" sz="1200" b="1" kern="1200" dirty="0">
                <a:solidFill>
                  <a:schemeClr val="tx1"/>
                </a:solidFill>
                <a:effectLst/>
                <a:latin typeface="+mn-lt"/>
                <a:ea typeface="+mn-ea"/>
                <a:cs typeface="+mn-cs"/>
              </a:rPr>
              <a:t>Conexión a tierra.</a:t>
            </a:r>
            <a:r>
              <a:rPr lang="es-MX" sz="1200" kern="1200" dirty="0">
                <a:solidFill>
                  <a:schemeClr val="tx1"/>
                </a:solidFill>
                <a:effectLst/>
                <a:latin typeface="+mn-lt"/>
                <a:ea typeface="+mn-ea"/>
                <a:cs typeface="+mn-cs"/>
              </a:rPr>
              <a:t> La ruta a tierra de los circuitos, equipos y gabinetes deberá ser permanente y continuo.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71</a:t>
            </a:fld>
            <a:endParaRPr lang="en-US"/>
          </a:p>
        </p:txBody>
      </p:sp>
    </p:spTree>
    <p:extLst>
      <p:ext uri="{BB962C8B-B14F-4D97-AF65-F5344CB8AC3E}">
        <p14:creationId xmlns:p14="http://schemas.microsoft.com/office/powerpoint/2010/main" val="8335820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Cada juego de cable, tapa de accesorios, conexión de enchufe y receptáculo de cables, y cualquier equipo conectado por extensión o enchufe, excepto el cable y receptores que son fijos y no están expuestos a daños. Se deberán inspeccionar visualmente cada día antes del uso para checar defectos externos, tales como deformaciones o clavijas faltantes o daños de aislamiento, o por indicaciones de posibles daños internos.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72</a:t>
            </a:fld>
            <a:endParaRPr lang="en-US"/>
          </a:p>
        </p:txBody>
      </p:sp>
    </p:spTree>
    <p:extLst>
      <p:ext uri="{BB962C8B-B14F-4D97-AF65-F5344CB8AC3E}">
        <p14:creationId xmlns:p14="http://schemas.microsoft.com/office/powerpoint/2010/main" val="26924911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Si se utiliza equipo eléctrico de una manera para lo que no fue diseñado, entonces las características de seguridad establecidas por el fabricante no son fiables. Esto puede dañar el equipo y causar lesiones al empleado.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73</a:t>
            </a:fld>
            <a:endParaRPr lang="en-US"/>
          </a:p>
        </p:txBody>
      </p:sp>
    </p:spTree>
    <p:extLst>
      <p:ext uri="{BB962C8B-B14F-4D97-AF65-F5344CB8AC3E}">
        <p14:creationId xmlns:p14="http://schemas.microsoft.com/office/powerpoint/2010/main" val="22564429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u="sng" kern="1200" dirty="0">
                <a:solidFill>
                  <a:schemeClr val="tx1"/>
                </a:solidFill>
                <a:effectLst/>
                <a:latin typeface="+mn-lt"/>
                <a:ea typeface="+mn-ea"/>
                <a:cs typeface="+mn-cs"/>
              </a:rPr>
              <a:t>¡No repare </a:t>
            </a:r>
            <a:r>
              <a:rPr lang="es-MX" sz="1200" kern="1200" dirty="0">
                <a:solidFill>
                  <a:schemeClr val="tx1"/>
                </a:solidFill>
                <a:effectLst/>
                <a:latin typeface="+mn-lt"/>
                <a:ea typeface="+mn-ea"/>
                <a:cs typeface="+mn-cs"/>
              </a:rPr>
              <a:t>cordones eléctricos con cinta! Para cualquier reparación debe devolver el equipo al estado en el cual fue inicialmente aprobado.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74</a:t>
            </a:fld>
            <a:endParaRPr lang="en-US"/>
          </a:p>
        </p:txBody>
      </p:sp>
    </p:spTree>
    <p:extLst>
      <p:ext uri="{BB962C8B-B14F-4D97-AF65-F5344CB8AC3E}">
        <p14:creationId xmlns:p14="http://schemas.microsoft.com/office/powerpoint/2010/main" val="785992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u="sng" kern="1200" dirty="0">
                <a:solidFill>
                  <a:schemeClr val="tx1"/>
                </a:solidFill>
                <a:effectLst/>
                <a:latin typeface="+mn-lt"/>
                <a:ea typeface="+mn-ea"/>
                <a:cs typeface="+mn-cs"/>
              </a:rPr>
              <a:t>No use</a:t>
            </a:r>
            <a:r>
              <a:rPr lang="es-MX" sz="1200" u="sng"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cajas de receptores múltiples diseñado para ser </a:t>
            </a:r>
            <a:r>
              <a:rPr lang="es-MX" sz="1200" i="1" kern="1200" dirty="0">
                <a:solidFill>
                  <a:schemeClr val="tx1"/>
                </a:solidFill>
                <a:effectLst/>
                <a:latin typeface="+mn-lt"/>
                <a:ea typeface="+mn-ea"/>
                <a:cs typeface="+mn-cs"/>
              </a:rPr>
              <a:t>montados</a:t>
            </a:r>
            <a:r>
              <a:rPr lang="es-MX" sz="1200" kern="1200" dirty="0">
                <a:solidFill>
                  <a:schemeClr val="tx1"/>
                </a:solidFill>
                <a:effectLst/>
                <a:latin typeface="+mn-lt"/>
                <a:ea typeface="+mn-ea"/>
                <a:cs typeface="+mn-cs"/>
              </a:rPr>
              <a:t> e instalados con un cable eléctrico y estén puestos en el piso.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75</a:t>
            </a:fld>
            <a:endParaRPr lang="en-US"/>
          </a:p>
        </p:txBody>
      </p:sp>
    </p:spTree>
    <p:extLst>
      <p:ext uri="{BB962C8B-B14F-4D97-AF65-F5344CB8AC3E}">
        <p14:creationId xmlns:p14="http://schemas.microsoft.com/office/powerpoint/2010/main" val="32159884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Calibri" panose="020F0502020204030204" pitchFamily="34" charset="0"/>
                <a:ea typeface="Times New Roman" panose="02020603050405020304" pitchFamily="18" charset="0"/>
                <a:cs typeface="Calibri" panose="020F0502020204030204" pitchFamily="34" charset="0"/>
              </a:rPr>
              <a:t>No se permitirá el uso de cables eléctricos para izar o bajar herramientas</a:t>
            </a:r>
            <a:r>
              <a:rPr lang="en-US" dirty="0"/>
              <a: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76</a:t>
            </a:fld>
            <a:endParaRPr lang="en-US"/>
          </a:p>
        </p:txBody>
      </p:sp>
    </p:spTree>
    <p:extLst>
      <p:ext uri="{BB962C8B-B14F-4D97-AF65-F5344CB8AC3E}">
        <p14:creationId xmlns:p14="http://schemas.microsoft.com/office/powerpoint/2010/main" val="2880591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Calibri" panose="020F0502020204030204" pitchFamily="34" charset="0"/>
                <a:ea typeface="Calibri" panose="020F0502020204030204" pitchFamily="34" charset="0"/>
                <a:cs typeface="Times New Roman" panose="02020603050405020304" pitchFamily="18" charset="0"/>
              </a:rPr>
              <a:t>Los cordones flexibles y cables deberán estar protegidos contra daños. Esquinas afiladas y proyecciones deberán ser evitadas.</a:t>
            </a:r>
            <a:r>
              <a:rPr lang="en-US" dirty="0"/>
              <a:t>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77</a:t>
            </a:fld>
            <a:endParaRPr lang="en-US"/>
          </a:p>
        </p:txBody>
      </p:sp>
    </p:spTree>
    <p:extLst>
      <p:ext uri="{BB962C8B-B14F-4D97-AF65-F5344CB8AC3E}">
        <p14:creationId xmlns:p14="http://schemas.microsoft.com/office/powerpoint/2010/main" val="29791236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OSHA reconoce a organizaciones del sector privado para realizar la certificación a ciertos productos para asegurarse de que satisfacen las necesidades tanto en la construcción como en la industria en general con las normas eléctricas de OSHA. Cada NRTL tiene un ámbito de aplicación de las normas de prueba para que sea reconocida, y cada NRTL utiliza su propia marca de certificación registrada(s) para designar que el producto cumple con las normas aplicables de prueba de seguridad del producto. Después de la certificación de un producto, el NRTL autoriza al fabricante para aplicar una marca de certificación registrada al producto. Si la certificación se realiza bajo el programa NRTL, esta marca indica que el NRTL ha probado y certificado el producto, y que ese producto cumple los requisitos de una o más de las normas de prueba de seguridad de dicho producto.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78</a:t>
            </a:fld>
            <a:endParaRPr lang="en-US"/>
          </a:p>
        </p:txBody>
      </p:sp>
    </p:spTree>
    <p:extLst>
      <p:ext uri="{BB962C8B-B14F-4D97-AF65-F5344CB8AC3E}">
        <p14:creationId xmlns:p14="http://schemas.microsoft.com/office/powerpoint/2010/main" val="17749716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29 CFR 1926.200 (h). Etiquetas de prevención de accidentes</a:t>
            </a:r>
            <a:r>
              <a:rPr lang="es-MX" sz="1200" kern="1200" dirty="0">
                <a:solidFill>
                  <a:schemeClr val="tx1"/>
                </a:solidFill>
                <a:effectLst/>
                <a:latin typeface="+mn-lt"/>
                <a:ea typeface="+mn-ea"/>
                <a:cs typeface="+mn-cs"/>
              </a:rPr>
              <a:t> se pueden utilizar como un medio temporal de advertencia empleados de un peligro existente, tales como herramientas defectuosas, (foto).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Como parte de un programa continuo para prevención de accidentes, los empleadores deberán tener un sistema que permita a los empleados identificar las herramientas que se encuentran descompuestos. Sin este programa, los empleados podrían agarrar una herramienta que este defectuoso cuando intenten utilizarlo.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79</a:t>
            </a:fld>
            <a:endParaRPr lang="en-US"/>
          </a:p>
        </p:txBody>
      </p:sp>
    </p:spTree>
    <p:extLst>
      <p:ext uri="{BB962C8B-B14F-4D97-AF65-F5344CB8AC3E}">
        <p14:creationId xmlns:p14="http://schemas.microsoft.com/office/powerpoint/2010/main" val="422297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electricidad se transporta en circuitos cerrados, normalmente a través de un conductor. El choque es resultado cuando el cuerpo pasa a ser parte del circuito eléctrico; la corriente entra por el cuerpo en un punto y sale por otro.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Típicamente, el choque ocurre cuando: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Una persona hace contacto con un cable de circuito energizado y el suelo.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Una persona hace contacto con una parte metálica que está en contacto con un cable energizado mientras la persona está también en contacto con el suelo.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Una persona hace contacto con ambos cables de un circuito energizado.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a:t>
            </a:fld>
            <a:endParaRPr lang="en-US"/>
          </a:p>
        </p:txBody>
      </p:sp>
    </p:spTree>
    <p:extLst>
      <p:ext uri="{BB962C8B-B14F-4D97-AF65-F5344CB8AC3E}">
        <p14:creationId xmlns:p14="http://schemas.microsoft.com/office/powerpoint/2010/main" val="6522480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Fuentes de energía, incluyendo la electricidad, mecánica, hidráulica, neumática, química, térmica o de otras fuentes en máquinas y equipos pueden ser peligrosas para los trabajadores. Durante el servicio y el mantenimiento de máquinas y equipos, el inesperado inicio o liberación de energía almacenada puede resultar en lesiones graves o la muerte de trabajadores.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80</a:t>
            </a:fld>
            <a:endParaRPr lang="en-US"/>
          </a:p>
        </p:txBody>
      </p:sp>
    </p:spTree>
    <p:extLst>
      <p:ext uri="{BB962C8B-B14F-4D97-AF65-F5344CB8AC3E}">
        <p14:creationId xmlns:p14="http://schemas.microsoft.com/office/powerpoint/2010/main" val="10302480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29 CFR 1926.417(a).</a:t>
            </a:r>
            <a:r>
              <a:rPr lang="es-MX" b="1" dirty="0"/>
              <a:t> Controles</a:t>
            </a:r>
            <a:r>
              <a:rPr lang="es-MX" dirty="0"/>
              <a:t> que han de ser desactivados durante el curso del trabajo en equipo o circuitos energizados o sin corriente deberán ser marcados</a:t>
            </a:r>
            <a:r>
              <a:rPr lang="en-US" dirty="0"/>
              <a:t>.</a:t>
            </a:r>
          </a:p>
          <a:p>
            <a:r>
              <a:rPr lang="en-US" b="1" dirty="0"/>
              <a:t>29 CFR 1926.417(b).</a:t>
            </a:r>
            <a:r>
              <a:rPr lang="es-MX" b="1" dirty="0"/>
              <a:t> Equipos o circuitos</a:t>
            </a:r>
            <a:r>
              <a:rPr lang="es-MX" dirty="0"/>
              <a:t> que están sin corriente deberán dejarse fuera de servicio y tendrán etiquetas atadas en todos los puntos donde dicho equipo o circuitos puede ser energizado</a:t>
            </a:r>
            <a:r>
              <a:rPr lang="en-US" dirty="0"/>
              <a:t>.</a:t>
            </a:r>
          </a:p>
          <a:p>
            <a:r>
              <a:rPr lang="en-US" b="1" dirty="0"/>
              <a:t>29 CFR 1926.417(c).</a:t>
            </a:r>
            <a:r>
              <a:rPr lang="es-MX" b="1" dirty="0"/>
              <a:t> Etiquetas </a:t>
            </a:r>
            <a:r>
              <a:rPr lang="es-MX" dirty="0"/>
              <a:t>se colocarán para identificar claramente el equipo o circuitos en los que se está trabajando</a:t>
            </a:r>
            <a:r>
              <a:rPr lang="en-US" dirty="0"/>
              <a:t>.</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81</a:t>
            </a:fld>
            <a:endParaRPr lang="en-US"/>
          </a:p>
        </p:txBody>
      </p:sp>
    </p:spTree>
    <p:extLst>
      <p:ext uri="{BB962C8B-B14F-4D97-AF65-F5344CB8AC3E}">
        <p14:creationId xmlns:p14="http://schemas.microsoft.com/office/powerpoint/2010/main" val="28621676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Los trabajadores de servicio o mantenimiento de máquinas o equipos pueden resultar gravemente heridos o muertos si la energía peligrosa no está debidamente controlada. Las lesiones pueden incluir electrocuciones, quemaduras, aplastamiento, cortes, laceraciones, amputaciones, o partes fracturadas del cuerpo. Por ejemplo: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Un sistema transportador atorado se libera súbitamente, aplastando a un trabajador que está intentando eliminar el atasco.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Un cableado interno dentro de una máquina de fábrica que funciona eléctricamente se corta, puede golpear a un trabajador que está reparando el equipo.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Artesanos, electricistas, operadores de maquinaria y obreros están entre los 3 millones de trabajadores que dan servicio a equipo de forma rutinaria y enfrentan el mayor riesgo de lesiones. Los trabajadores lesionados en el trabajo a la exposición de energía peligrosa pierden un promedio de 24 días laborables para recuperación.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82</a:t>
            </a:fld>
            <a:endParaRPr lang="en-US"/>
          </a:p>
        </p:txBody>
      </p:sp>
    </p:spTree>
    <p:extLst>
      <p:ext uri="{BB962C8B-B14F-4D97-AF65-F5344CB8AC3E}">
        <p14:creationId xmlns:p14="http://schemas.microsoft.com/office/powerpoint/2010/main" val="24578733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Un dispositivo de aislamiento de energía es capaz de bloquear si tiene un cerrojo u otros medios adjuntos los cuales, o a través del cual, un candado puede ser adherido, o tiene un mecanismo de bloqueo incorporado. Otros dispositivos de aislamiento de energía son capaces de bloquear, si el candado se puede lograr sin la necesidad de desmantelar, reconstruir o reemplazar el dispositivo de aislamiento de la energía o alterar permanentemente su capacidad de control de la energía.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83</a:t>
            </a:fld>
            <a:endParaRPr lang="en-US"/>
          </a:p>
        </p:txBody>
      </p:sp>
    </p:spTree>
    <p:extLst>
      <p:ext uri="{BB962C8B-B14F-4D97-AF65-F5344CB8AC3E}">
        <p14:creationId xmlns:p14="http://schemas.microsoft.com/office/powerpoint/2010/main" val="706445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kern="1200" dirty="0">
                <a:solidFill>
                  <a:schemeClr val="tx1"/>
                </a:solidFill>
                <a:effectLst/>
                <a:latin typeface="+mn-lt"/>
                <a:ea typeface="+mn-ea"/>
                <a:cs typeface="+mn-cs"/>
              </a:rPr>
              <a:t>Dispositivo de bloqueo. </a:t>
            </a:r>
            <a:r>
              <a:rPr lang="es-MX" sz="1200" kern="1200" dirty="0">
                <a:solidFill>
                  <a:schemeClr val="tx1"/>
                </a:solidFill>
                <a:effectLst/>
                <a:latin typeface="+mn-lt"/>
                <a:ea typeface="+mn-ea"/>
                <a:cs typeface="+mn-cs"/>
              </a:rPr>
              <a:t>Un dispositivo que utiliza un medio positivo tal como un bloqueo, ya sea una llave o un tipo de combinación, para sostener un dispositivo de aislamiento de energía en la posición segura y evitar la energización de una máquina o equipo. Se incluyen bridas ciegas y bridas deslizantes atornilladas.</a:t>
            </a:r>
            <a:endParaRPr lang="en-US" sz="1200" kern="1200" dirty="0">
              <a:solidFill>
                <a:schemeClr val="tx1"/>
              </a:solidFill>
              <a:effectLst/>
              <a:latin typeface="+mn-lt"/>
              <a:ea typeface="+mn-ea"/>
              <a:cs typeface="+mn-cs"/>
            </a:endParaRPr>
          </a:p>
          <a:p>
            <a:r>
              <a:rPr lang="es-MX" sz="1200" b="1" i="1" kern="1200" dirty="0">
                <a:solidFill>
                  <a:schemeClr val="tx1"/>
                </a:solidFill>
                <a:effectLst/>
                <a:latin typeface="+mn-lt"/>
                <a:ea typeface="+mn-ea"/>
                <a:cs typeface="+mn-cs"/>
              </a:rPr>
              <a:t>Dispositivo de Etiquetado. </a:t>
            </a:r>
            <a:r>
              <a:rPr lang="es-MX" sz="1200" i="1" kern="1200" dirty="0">
                <a:solidFill>
                  <a:schemeClr val="tx1"/>
                </a:solidFill>
                <a:effectLst/>
                <a:latin typeface="+mn-lt"/>
                <a:ea typeface="+mn-ea"/>
                <a:cs typeface="+mn-cs"/>
              </a:rPr>
              <a:t>Un dispositivo de advertencia prominente, tal como una etiqueta y un medio de fijación, que se puede sostener de forma segura a un dispositivo aislador de energía de acuerdo con un procedimiento establecido para indicar que el dispositivo de aislamiento de energía y el equipo siendo controlado no pueden ser operados hasta que se elimine el dispositivo de etiquetado.</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29 CFR 1910.147(c)(5)(</a:t>
            </a:r>
            <a:r>
              <a:rPr lang="es-MX" sz="1200" b="1" kern="1200" dirty="0" err="1">
                <a:solidFill>
                  <a:schemeClr val="tx1"/>
                </a:solidFill>
                <a:effectLst/>
                <a:latin typeface="+mn-lt"/>
                <a:ea typeface="+mn-ea"/>
                <a:cs typeface="+mn-cs"/>
              </a:rPr>
              <a:t>iii</a:t>
            </a:r>
            <a:r>
              <a:rPr lang="es-MX" sz="1200" b="1" kern="1200" dirty="0">
                <a:solidFill>
                  <a:schemeClr val="tx1"/>
                </a:solidFill>
                <a:effectLst/>
                <a:latin typeface="+mn-lt"/>
                <a:ea typeface="+mn-ea"/>
                <a:cs typeface="+mn-cs"/>
              </a:rPr>
              <a:t>).</a:t>
            </a:r>
            <a:r>
              <a:rPr lang="es-MX" sz="1200" kern="1200" dirty="0">
                <a:solidFill>
                  <a:schemeClr val="tx1"/>
                </a:solidFill>
                <a:effectLst/>
                <a:latin typeface="+mn-lt"/>
                <a:ea typeface="+mn-ea"/>
                <a:cs typeface="+mn-cs"/>
              </a:rPr>
              <a:t> </a:t>
            </a:r>
            <a:r>
              <a:rPr lang="es-MX" sz="1200" b="1" kern="1200" dirty="0">
                <a:solidFill>
                  <a:schemeClr val="tx1"/>
                </a:solidFill>
                <a:effectLst/>
                <a:latin typeface="+mn-lt"/>
                <a:ea typeface="+mn-ea"/>
                <a:cs typeface="+mn-cs"/>
              </a:rPr>
              <a:t>Los dispositivos de rotulación deberán advertir contra condiciones peligrosas si la máquina o el equipo está energizado e incluirán una leyenda como la siguiente:</a:t>
            </a:r>
            <a:r>
              <a:rPr lang="es-MX" sz="1200" kern="1200" dirty="0">
                <a:solidFill>
                  <a:schemeClr val="tx1"/>
                </a:solidFill>
                <a:effectLst/>
                <a:latin typeface="+mn-lt"/>
                <a:ea typeface="+mn-ea"/>
                <a:cs typeface="+mn-cs"/>
              </a:rPr>
              <a:t> </a:t>
            </a:r>
            <a:r>
              <a:rPr lang="es-MX" sz="1200" b="1" i="1" kern="1200" dirty="0">
                <a:solidFill>
                  <a:schemeClr val="tx1"/>
                </a:solidFill>
                <a:effectLst/>
                <a:latin typeface="+mn-lt"/>
                <a:ea typeface="+mn-ea"/>
                <a:cs typeface="+mn-cs"/>
              </a:rPr>
              <a:t>No arranque. No abra. No cierre. No active. No opere</a:t>
            </a:r>
            <a:r>
              <a:rPr lang="es-MX"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84</a:t>
            </a:fld>
            <a:endParaRPr lang="en-US"/>
          </a:p>
        </p:txBody>
      </p:sp>
    </p:spTree>
    <p:extLst>
      <p:ext uri="{BB962C8B-B14F-4D97-AF65-F5344CB8AC3E}">
        <p14:creationId xmlns:p14="http://schemas.microsoft.com/office/powerpoint/2010/main" val="4757384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1" kern="1200" dirty="0">
                <a:solidFill>
                  <a:schemeClr val="tx1"/>
                </a:solidFill>
                <a:effectLst/>
                <a:latin typeface="+mn-lt"/>
                <a:ea typeface="+mn-ea"/>
                <a:cs typeface="+mn-cs"/>
              </a:rPr>
              <a:t>Durable</a:t>
            </a:r>
            <a:endParaRPr lang="en-US" sz="1050" kern="1200" dirty="0">
              <a:solidFill>
                <a:schemeClr val="tx1"/>
              </a:solidFill>
              <a:effectLst/>
              <a:latin typeface="+mn-lt"/>
              <a:ea typeface="+mn-ea"/>
              <a:cs typeface="+mn-cs"/>
            </a:endParaRPr>
          </a:p>
          <a:p>
            <a:pPr lvl="1"/>
            <a:r>
              <a:rPr lang="es-MX" sz="1050" kern="1200" dirty="0">
                <a:solidFill>
                  <a:schemeClr val="tx1"/>
                </a:solidFill>
                <a:effectLst/>
                <a:latin typeface="+mn-lt"/>
                <a:ea typeface="+mn-ea"/>
                <a:cs typeface="+mn-cs"/>
              </a:rPr>
              <a:t>Los dispositivos de candado y etiquetado deberán ser capaces de resistir el medio ambiente a los que están expuestos durante el período máximo de tiempo que se espera dure la exposición.</a:t>
            </a:r>
            <a:endParaRPr lang="en-US" sz="1050" kern="1200" dirty="0">
              <a:solidFill>
                <a:schemeClr val="tx1"/>
              </a:solidFill>
              <a:effectLst/>
              <a:latin typeface="+mn-lt"/>
              <a:ea typeface="+mn-ea"/>
              <a:cs typeface="+mn-cs"/>
            </a:endParaRPr>
          </a:p>
          <a:p>
            <a:pPr lvl="1"/>
            <a:r>
              <a:rPr lang="es-MX" sz="1050" kern="1200" dirty="0">
                <a:solidFill>
                  <a:schemeClr val="tx1"/>
                </a:solidFill>
                <a:effectLst/>
                <a:latin typeface="+mn-lt"/>
                <a:ea typeface="+mn-ea"/>
                <a:cs typeface="+mn-cs"/>
              </a:rPr>
              <a:t>Los dispositivos de etiquetado deberán ser construidos e impresos de modo que la exposición a las condiciones climáticas o localizaciones mojadas y húmedas no haga que las etiquetas se deterioren o el mensaje en la etiqueta resulte ilegibles.</a:t>
            </a:r>
            <a:endParaRPr lang="en-US" sz="1050" kern="1200" dirty="0">
              <a:solidFill>
                <a:schemeClr val="tx1"/>
              </a:solidFill>
              <a:effectLst/>
              <a:latin typeface="+mn-lt"/>
              <a:ea typeface="+mn-ea"/>
              <a:cs typeface="+mn-cs"/>
            </a:endParaRPr>
          </a:p>
          <a:p>
            <a:pPr lvl="1"/>
            <a:r>
              <a:rPr lang="es-MX" sz="1050" kern="1200" dirty="0">
                <a:solidFill>
                  <a:schemeClr val="tx1"/>
                </a:solidFill>
                <a:effectLst/>
                <a:latin typeface="+mn-lt"/>
                <a:ea typeface="+mn-ea"/>
                <a:cs typeface="+mn-cs"/>
              </a:rPr>
              <a:t>Las etiquetas no se deteriorará cuando se usa en ambientes corrosivos tales como las áreas donde los productos químicos ácidos y alcalinos se manipulan y almacenan.</a:t>
            </a:r>
            <a:endParaRPr lang="en-US" sz="1050" kern="1200" dirty="0">
              <a:solidFill>
                <a:schemeClr val="tx1"/>
              </a:solidFill>
              <a:effectLst/>
              <a:latin typeface="+mn-lt"/>
              <a:ea typeface="+mn-ea"/>
              <a:cs typeface="+mn-cs"/>
            </a:endParaRPr>
          </a:p>
          <a:p>
            <a:pPr lvl="0"/>
            <a:r>
              <a:rPr lang="es-MX" sz="1050" b="1" kern="1200" dirty="0">
                <a:solidFill>
                  <a:schemeClr val="tx1"/>
                </a:solidFill>
                <a:effectLst/>
                <a:latin typeface="+mn-lt"/>
                <a:ea typeface="+mn-ea"/>
                <a:cs typeface="+mn-cs"/>
              </a:rPr>
              <a:t>Estandarizado. </a:t>
            </a:r>
            <a:r>
              <a:rPr lang="es-MX" sz="1050" kern="1200" dirty="0">
                <a:solidFill>
                  <a:schemeClr val="tx1"/>
                </a:solidFill>
                <a:effectLst/>
                <a:latin typeface="+mn-lt"/>
                <a:ea typeface="+mn-ea"/>
                <a:cs typeface="+mn-cs"/>
              </a:rPr>
              <a:t>Los dispositivos de candado y etiquetado deberán estar estandarizadas dentro de la instalación en al menos uno de los siguientes criterios: color; forma; o tamaño; y, además, en el caso de dispositivos de etiquetado, impresión y formato deberán ser estandarizados.</a:t>
            </a:r>
            <a:endParaRPr lang="en-US" sz="1050" kern="1200" dirty="0">
              <a:solidFill>
                <a:schemeClr val="tx1"/>
              </a:solidFill>
              <a:effectLst/>
              <a:latin typeface="+mn-lt"/>
              <a:ea typeface="+mn-ea"/>
              <a:cs typeface="+mn-cs"/>
            </a:endParaRPr>
          </a:p>
          <a:p>
            <a:pPr lvl="0"/>
            <a:r>
              <a:rPr lang="en-US" sz="1050" b="1" kern="1200" dirty="0" err="1">
                <a:solidFill>
                  <a:schemeClr val="tx1"/>
                </a:solidFill>
                <a:effectLst/>
                <a:latin typeface="+mn-lt"/>
                <a:ea typeface="+mn-ea"/>
                <a:cs typeface="+mn-cs"/>
              </a:rPr>
              <a:t>Sustantial</a:t>
            </a:r>
            <a:endParaRPr lang="en-US" sz="1050" kern="1200" dirty="0">
              <a:solidFill>
                <a:schemeClr val="tx1"/>
              </a:solidFill>
              <a:effectLst/>
              <a:latin typeface="+mn-lt"/>
              <a:ea typeface="+mn-ea"/>
              <a:cs typeface="+mn-cs"/>
            </a:endParaRPr>
          </a:p>
          <a:p>
            <a:pPr lvl="1"/>
            <a:r>
              <a:rPr lang="es-MX" sz="1050" i="1" kern="1200" dirty="0">
                <a:solidFill>
                  <a:schemeClr val="tx1"/>
                </a:solidFill>
                <a:effectLst/>
                <a:latin typeface="+mn-lt"/>
                <a:ea typeface="+mn-ea"/>
                <a:cs typeface="+mn-cs"/>
              </a:rPr>
              <a:t>Dispositivos de candado.</a:t>
            </a:r>
            <a:r>
              <a:rPr lang="es-MX" sz="1050" kern="1200" dirty="0">
                <a:solidFill>
                  <a:schemeClr val="tx1"/>
                </a:solidFill>
                <a:effectLst/>
                <a:latin typeface="+mn-lt"/>
                <a:ea typeface="+mn-ea"/>
                <a:cs typeface="+mn-cs"/>
              </a:rPr>
              <a:t> Los dispositivos de candado deberán ser lo suficientemente sustancial para evitar la extracción sin el uso de fuerza excesiva o técnicas inusuales, tales como el uso de cortadores de perno u otras herramientas de corte de metal.</a:t>
            </a:r>
            <a:endParaRPr lang="en-US" sz="1050" kern="1200" dirty="0">
              <a:solidFill>
                <a:schemeClr val="tx1"/>
              </a:solidFill>
              <a:effectLst/>
              <a:latin typeface="+mn-lt"/>
              <a:ea typeface="+mn-ea"/>
              <a:cs typeface="+mn-cs"/>
            </a:endParaRPr>
          </a:p>
          <a:p>
            <a:pPr lvl="1"/>
            <a:r>
              <a:rPr lang="es-MX" sz="1050" i="1" kern="1200" dirty="0">
                <a:solidFill>
                  <a:schemeClr val="tx1"/>
                </a:solidFill>
                <a:effectLst/>
                <a:latin typeface="+mn-lt"/>
                <a:ea typeface="+mn-ea"/>
                <a:cs typeface="+mn-cs"/>
              </a:rPr>
              <a:t>Dispositivos de etiquetado.</a:t>
            </a:r>
            <a:r>
              <a:rPr lang="es-MX" sz="1050" kern="1200" dirty="0">
                <a:solidFill>
                  <a:schemeClr val="tx1"/>
                </a:solidFill>
                <a:effectLst/>
                <a:latin typeface="+mn-lt"/>
                <a:ea typeface="+mn-ea"/>
                <a:cs typeface="+mn-cs"/>
              </a:rPr>
              <a:t> Los dispositivos de etiquetado, incluyendo sus medios de fijación, deberán ser sustancialmente suficientes para evitar la retirada inadvertida o accidental. Medios de fijación dispositivo de etiquetado deberán ser de un tipo no reutilizable, acoplable a mano, </a:t>
            </a:r>
            <a:r>
              <a:rPr lang="es-MX" sz="1050" kern="1200" dirty="0" err="1">
                <a:solidFill>
                  <a:schemeClr val="tx1"/>
                </a:solidFill>
                <a:effectLst/>
                <a:latin typeface="+mn-lt"/>
                <a:ea typeface="+mn-ea"/>
                <a:cs typeface="+mn-cs"/>
              </a:rPr>
              <a:t>auto-bloqueo</a:t>
            </a:r>
            <a:r>
              <a:rPr lang="es-MX" sz="1050" kern="1200" dirty="0">
                <a:solidFill>
                  <a:schemeClr val="tx1"/>
                </a:solidFill>
                <a:effectLst/>
                <a:latin typeface="+mn-lt"/>
                <a:ea typeface="+mn-ea"/>
                <a:cs typeface="+mn-cs"/>
              </a:rPr>
              <a:t>, y no liberable con una fuerza de desbloqueo mínimo de no menos de 50 libras y que tenga las características de diseño general y básicas de ser al menos equivalente a una sola pieza, toda atadura de cables de nylon entorno tolerante.</a:t>
            </a:r>
            <a:endParaRPr lang="en-US" sz="1050" kern="1200" dirty="0">
              <a:solidFill>
                <a:schemeClr val="tx1"/>
              </a:solidFill>
              <a:effectLst/>
              <a:latin typeface="+mn-lt"/>
              <a:ea typeface="+mn-ea"/>
              <a:cs typeface="+mn-cs"/>
            </a:endParaRPr>
          </a:p>
          <a:p>
            <a:r>
              <a:rPr lang="es-MX" sz="1050" b="1" i="1" kern="1200" dirty="0">
                <a:solidFill>
                  <a:schemeClr val="tx1"/>
                </a:solidFill>
                <a:effectLst/>
                <a:latin typeface="+mn-lt"/>
                <a:ea typeface="+mn-ea"/>
                <a:cs typeface="+mn-cs"/>
              </a:rPr>
              <a:t>Identificables. </a:t>
            </a:r>
            <a:r>
              <a:rPr lang="es-MX" sz="1050" i="1" kern="1200" dirty="0">
                <a:solidFill>
                  <a:schemeClr val="tx1"/>
                </a:solidFill>
                <a:effectLst/>
                <a:latin typeface="+mn-lt"/>
                <a:ea typeface="+mn-ea"/>
                <a:cs typeface="+mn-cs"/>
              </a:rPr>
              <a:t>Los dispositivos de candado y dispositivos de etiquetado deberán indicar la identidad del empleado aplicar el dispositivo(s).</a:t>
            </a:r>
            <a:endParaRPr lang="en-US" sz="1050" dirty="0"/>
          </a:p>
        </p:txBody>
      </p:sp>
      <p:sp>
        <p:nvSpPr>
          <p:cNvPr id="4" name="Slide Number Placeholder 3"/>
          <p:cNvSpPr>
            <a:spLocks noGrp="1"/>
          </p:cNvSpPr>
          <p:nvPr>
            <p:ph type="sldNum" sz="quarter" idx="5"/>
          </p:nvPr>
        </p:nvSpPr>
        <p:spPr/>
        <p:txBody>
          <a:bodyPr/>
          <a:lstStyle/>
          <a:p>
            <a:fld id="{C91BA97B-301E-4302-8FE7-B3775A346B86}" type="slidenum">
              <a:rPr lang="en-US" smtClean="0"/>
              <a:t>85</a:t>
            </a:fld>
            <a:endParaRPr lang="en-US"/>
          </a:p>
        </p:txBody>
      </p:sp>
    </p:spTree>
    <p:extLst>
      <p:ext uri="{BB962C8B-B14F-4D97-AF65-F5344CB8AC3E}">
        <p14:creationId xmlns:p14="http://schemas.microsoft.com/office/powerpoint/2010/main" val="30605768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El empleado estaba intentando corregir un problema eléctrico en dos lámparas fijas. Se dirigió al área donde pensaba estaba el problema. No había interrumpido la energía en el panel del circuito, ni había probado los cables para ver si estaban vivos. Fue electrocutado cuando agarró los dos alambres en directo con su mano izquierda y luego cayó de la escalera.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86</a:t>
            </a:fld>
            <a:endParaRPr lang="en-US"/>
          </a:p>
        </p:txBody>
      </p:sp>
    </p:spTree>
    <p:extLst>
      <p:ext uri="{BB962C8B-B14F-4D97-AF65-F5344CB8AC3E}">
        <p14:creationId xmlns:p14="http://schemas.microsoft.com/office/powerpoint/2010/main" val="34264026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Puntos a </a:t>
            </a:r>
            <a:r>
              <a:rPr lang="en-US" sz="1200" b="1" i="1" u="sng" kern="1200" dirty="0" err="1">
                <a:solidFill>
                  <a:schemeClr val="tx1"/>
                </a:solidFill>
                <a:effectLst/>
                <a:latin typeface="+mn-lt"/>
                <a:ea typeface="+mn-ea"/>
                <a:cs typeface="+mn-cs"/>
              </a:rPr>
              <a:t>Discusión</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Métodos de Control por Jerarquía de riesgos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Planificación de trabajo seguro e información del trabajo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Responsabilidades de empleadores contratistas y administradores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Evaluación de riesgo a choque eléctrico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Evaluación de riesgo del arco eléctrico y el etiquetado del equipo</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Entrenamiento de respuesta a situaciones de emergencia</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Instrumentos y equipos de pruebas - </a:t>
            </a:r>
            <a:r>
              <a:rPr lang="es-MX" sz="1200" i="1" kern="1200" dirty="0">
                <a:solidFill>
                  <a:schemeClr val="tx1"/>
                </a:solidFill>
                <a:effectLst/>
                <a:latin typeface="+mn-lt"/>
                <a:ea typeface="+mn-ea"/>
                <a:cs typeface="+mn-cs"/>
              </a:rPr>
              <a:t>ABC del multímetro de Seguridad</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Permisos de trabajo en eléctricos energizados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87</a:t>
            </a:fld>
            <a:endParaRPr lang="en-US"/>
          </a:p>
        </p:txBody>
      </p:sp>
    </p:spTree>
    <p:extLst>
      <p:ext uri="{BB962C8B-B14F-4D97-AF65-F5344CB8AC3E}">
        <p14:creationId xmlns:p14="http://schemas.microsoft.com/office/powerpoint/2010/main" val="28536664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Seguridad eléctrica relacionados a prácticas de trabajo que aplican a personas cualificadas (aquellos que tienen entrenamiento para evitar peligros de trabajar en o cerca de partes expuestas energizadas) y personas no cualificadas (aquellos con escasa o ningún entrenamiento) trabajando cerca, o con equipos eléctricos.</a:t>
            </a:r>
            <a:endParaRPr lang="en-US" sz="1200"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29 CFR 1910.333(a). "General."</a:t>
            </a:r>
            <a:r>
              <a:rPr lang="es-MX" sz="1200" kern="1200" dirty="0">
                <a:solidFill>
                  <a:schemeClr val="tx1"/>
                </a:solidFill>
                <a:effectLst/>
                <a:latin typeface="+mn-lt"/>
                <a:ea typeface="+mn-ea"/>
                <a:cs typeface="+mn-cs"/>
              </a:rPr>
              <a:t> Deberán emplearse prácticas de trabajo relacionadas con la seguridad para evitar descargas eléctricas u otras lesiones resultantes de cualquiera de los contactos eléctricos directos o indirectos, cuando se realiza el trabajo cerca de o en el equipo o circuitos que son o pueden ser energizadas. Las prácticas específicas de trabajo relacionadas con la seguridad deberán ser compatibles con la naturaleza y el alcance de los riesgos eléctricos asociados.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88</a:t>
            </a:fld>
            <a:endParaRPr lang="en-US"/>
          </a:p>
        </p:txBody>
      </p:sp>
    </p:spTree>
    <p:extLst>
      <p:ext uri="{BB962C8B-B14F-4D97-AF65-F5344CB8AC3E}">
        <p14:creationId xmlns:p14="http://schemas.microsoft.com/office/powerpoint/2010/main" val="25408117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Las prácticas de trabajo relacionadas a la seguridad deben de incluir métodos de control de riesgos por jerarquía:</a:t>
            </a:r>
            <a:endParaRPr lang="en-US" sz="1200" kern="1200" dirty="0">
              <a:solidFill>
                <a:schemeClr val="tx1"/>
              </a:solidFill>
              <a:effectLst/>
              <a:latin typeface="+mn-lt"/>
              <a:ea typeface="+mn-ea"/>
              <a:cs typeface="+mn-cs"/>
            </a:endParaRPr>
          </a:p>
          <a:p>
            <a:pPr lvl="0"/>
            <a:r>
              <a:rPr lang="es-MX" sz="1200" b="1" i="1" u="sng" kern="1200" dirty="0">
                <a:solidFill>
                  <a:schemeClr val="tx1"/>
                </a:solidFill>
                <a:effectLst/>
                <a:latin typeface="+mn-lt"/>
                <a:ea typeface="+mn-ea"/>
                <a:cs typeface="+mn-cs"/>
              </a:rPr>
              <a:t/>
            </a:r>
            <a:br>
              <a:rPr lang="es-MX" sz="1200" b="1" i="1" u="sng" kern="1200" dirty="0">
                <a:solidFill>
                  <a:schemeClr val="tx1"/>
                </a:solidFill>
                <a:effectLst/>
                <a:latin typeface="+mn-lt"/>
                <a:ea typeface="+mn-ea"/>
                <a:cs typeface="+mn-cs"/>
              </a:rPr>
            </a:br>
            <a:r>
              <a:rPr lang="en-US" sz="1200" kern="1200" dirty="0" err="1">
                <a:solidFill>
                  <a:schemeClr val="tx1"/>
                </a:solidFill>
                <a:effectLst/>
                <a:latin typeface="+mn-lt"/>
                <a:ea typeface="+mn-ea"/>
                <a:cs typeface="+mn-cs"/>
              </a:rPr>
              <a:t>Eliminación</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Sustitución</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Controles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ingeniería</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Concientización</a:t>
            </a:r>
            <a:endParaRPr lang="en-US" sz="12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Controles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administrativos</a:t>
            </a:r>
            <a:r>
              <a:rPr lang="en-US" sz="1200" kern="1200" dirty="0">
                <a:solidFill>
                  <a:schemeClr val="tx1"/>
                </a:solidFill>
                <a:effectLst/>
                <a:latin typeface="+mn-lt"/>
                <a:ea typeface="+mn-ea"/>
                <a:cs typeface="+mn-cs"/>
              </a:rPr>
              <a:t> </a:t>
            </a:r>
          </a:p>
          <a:p>
            <a:pPr lvl="0"/>
            <a:r>
              <a:rPr lang="en-US" sz="1200" kern="1200" dirty="0" err="1">
                <a:solidFill>
                  <a:schemeClr val="tx1"/>
                </a:solidFill>
                <a:effectLst/>
                <a:latin typeface="+mn-lt"/>
                <a:ea typeface="+mn-ea"/>
                <a:cs typeface="+mn-cs"/>
              </a:rPr>
              <a:t>Equipo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Protección</a:t>
            </a:r>
            <a:r>
              <a:rPr lang="en-US" sz="1200" kern="1200" dirty="0">
                <a:solidFill>
                  <a:schemeClr val="tx1"/>
                </a:solidFill>
                <a:effectLst/>
                <a:latin typeface="+mn-lt"/>
                <a:ea typeface="+mn-ea"/>
                <a:cs typeface="+mn-cs"/>
              </a:rPr>
              <a:t> Personal</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s-MX" sz="1200" b="1" kern="1200" dirty="0">
                <a:solidFill>
                  <a:schemeClr val="tx1"/>
                </a:solidFill>
                <a:effectLst/>
                <a:latin typeface="+mn-lt"/>
                <a:ea typeface="+mn-ea"/>
                <a:cs typeface="+mn-cs"/>
              </a:rPr>
              <a:t>Nota:	</a:t>
            </a:r>
            <a:r>
              <a:rPr lang="es-MX" sz="1200" kern="1200" dirty="0">
                <a:solidFill>
                  <a:schemeClr val="tx1"/>
                </a:solidFill>
                <a:effectLst/>
                <a:latin typeface="+mn-lt"/>
                <a:ea typeface="+mn-ea"/>
                <a:cs typeface="+mn-cs"/>
              </a:rPr>
              <a:t>Eliminación, sustitución, y controles de ingeniería son los métodos más eficaces para reducir el riesgo, ya que generalmente se aplican al origen de posibles lesiones o daños a la salud. También son menos propensos a ser afectados por un error humano. Concientización, controles administrativos y equipo de protección personal son los métodos menos eficaces para reducir el riesgo, ya que no se aplica al origen. También son más susceptibles a ser afectados por error humano.</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89</a:t>
            </a:fld>
            <a:endParaRPr lang="en-US"/>
          </a:p>
        </p:txBody>
      </p:sp>
    </p:spTree>
    <p:extLst>
      <p:ext uri="{BB962C8B-B14F-4D97-AF65-F5344CB8AC3E}">
        <p14:creationId xmlns:p14="http://schemas.microsoft.com/office/powerpoint/2010/main" val="1482134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 acuerdo al Asociación Nacional de Protección Contra Incendios (NFPA 70E - 2018), un </a:t>
            </a:r>
            <a:r>
              <a:rPr lang="es-MX" sz="1200" b="1" i="1" kern="1200" dirty="0">
                <a:solidFill>
                  <a:schemeClr val="tx1"/>
                </a:solidFill>
                <a:effectLst/>
                <a:latin typeface="+mn-lt"/>
                <a:ea typeface="+mn-ea"/>
                <a:cs typeface="+mn-cs"/>
              </a:rPr>
              <a:t>Peligro de Arco Eléctrico</a:t>
            </a:r>
            <a:r>
              <a:rPr lang="es-MX" sz="1200" kern="1200" dirty="0">
                <a:solidFill>
                  <a:schemeClr val="tx1"/>
                </a:solidFill>
                <a:effectLst/>
                <a:latin typeface="+mn-lt"/>
                <a:ea typeface="+mn-ea"/>
                <a:cs typeface="+mn-cs"/>
              </a:rPr>
              <a:t> es definido como una fuente de posibles lesiones o daños para la salud asociados con la liberación de energía causada por un arco eléctrico. Los resultados son a menudo violentos y cuando un ser humano se encuentra cerca del flash de arco, pueden ocurrir lesiones graves e incluso la muerte.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a:t>
            </a:fld>
            <a:endParaRPr lang="en-US"/>
          </a:p>
        </p:txBody>
      </p:sp>
    </p:spTree>
    <p:extLst>
      <p:ext uri="{BB962C8B-B14F-4D97-AF65-F5344CB8AC3E}">
        <p14:creationId xmlns:p14="http://schemas.microsoft.com/office/powerpoint/2010/main" val="12898500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29 CFR 1910.333(a)(1).</a:t>
            </a:r>
            <a:r>
              <a:rPr lang="es-ES" b="1" dirty="0"/>
              <a:t> </a:t>
            </a:r>
            <a:r>
              <a:rPr lang="es-ES" dirty="0"/>
              <a:t>Partes vivas a la que un empleado puede estar expuesto serán desactivados antes de que el empleado trabaje en o cerca de ellas, a menos que el empleador pueda demostrar que la </a:t>
            </a:r>
            <a:r>
              <a:rPr lang="es-ES" dirty="0" err="1"/>
              <a:t>des-energización</a:t>
            </a:r>
            <a:r>
              <a:rPr lang="es-ES" dirty="0"/>
              <a:t> introduce riesgos adicionales o aumentados o no es factible debido al diseño del equipo o limitaciones operacionales.</a:t>
            </a:r>
            <a:r>
              <a:rPr lang="en-US" dirty="0"/>
              <a:t> </a:t>
            </a: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90</a:t>
            </a:fld>
            <a:endParaRPr lang="en-US"/>
          </a:p>
        </p:txBody>
      </p:sp>
    </p:spTree>
    <p:extLst>
      <p:ext uri="{BB962C8B-B14F-4D97-AF65-F5344CB8AC3E}">
        <p14:creationId xmlns:p14="http://schemas.microsoft.com/office/powerpoint/2010/main" val="10799589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effectLst/>
                <a:latin typeface="+mn-lt"/>
                <a:ea typeface="+mn-ea"/>
                <a:cs typeface="+mn-cs"/>
              </a:rPr>
              <a:t>Nota 1:	</a:t>
            </a:r>
            <a:r>
              <a:rPr lang="es-MX" sz="1200" kern="1200" dirty="0">
                <a:solidFill>
                  <a:schemeClr val="tx1"/>
                </a:solidFill>
                <a:effectLst/>
                <a:latin typeface="+mn-lt"/>
                <a:ea typeface="+mn-ea"/>
                <a:cs typeface="+mn-cs"/>
              </a:rPr>
              <a:t>Ejemplos de peligros adicionales incluyen el aumento o la interrupción del equipo de soporte vital, la desactivación de los sistemas de alarma de emergencia, el apagado de los equipos de ventilación en lugares peligrosos, o la eliminación de la iluminación de un área.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91</a:t>
            </a:fld>
            <a:endParaRPr lang="en-US"/>
          </a:p>
        </p:txBody>
      </p:sp>
    </p:spTree>
    <p:extLst>
      <p:ext uri="{BB962C8B-B14F-4D97-AF65-F5344CB8AC3E}">
        <p14:creationId xmlns:p14="http://schemas.microsoft.com/office/powerpoint/2010/main" val="406035154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1" kern="1200" dirty="0">
                <a:solidFill>
                  <a:schemeClr val="tx1"/>
                </a:solidFill>
                <a:effectLst/>
                <a:latin typeface="+mn-lt"/>
                <a:ea typeface="+mn-ea"/>
                <a:cs typeface="+mn-cs"/>
              </a:rPr>
              <a:t>Nota 2:</a:t>
            </a:r>
            <a:r>
              <a:rPr lang="es-MX" sz="1200" kern="1200" dirty="0">
                <a:solidFill>
                  <a:schemeClr val="tx1"/>
                </a:solidFill>
                <a:effectLst/>
                <a:latin typeface="+mn-lt"/>
                <a:ea typeface="+mn-ea"/>
                <a:cs typeface="+mn-cs"/>
              </a:rPr>
              <a:t> 	Ejemplos de trabajo que se pueden realizar en o cerca de partes de circuitos energizados a causa de inviabilidad debido a diseño del equipo o limitaciones operacionales incluyen la prueba de los circuitos eléctricos que sólo se pueden realizar con el circuito de energía y trabajar en los circuitos que forman una parte integral de un proceso industrial continuo en una planta química que de otro modo necesitan estar completamente cerrado a fin de permitir el trabajo en un circuito o partes de equipo.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92</a:t>
            </a:fld>
            <a:endParaRPr lang="en-US"/>
          </a:p>
        </p:txBody>
      </p:sp>
    </p:spTree>
    <p:extLst>
      <p:ext uri="{BB962C8B-B14F-4D97-AF65-F5344CB8AC3E}">
        <p14:creationId xmlns:p14="http://schemas.microsoft.com/office/powerpoint/2010/main" val="31005183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29 CFR 1910.333(a)(2).</a:t>
            </a:r>
            <a:r>
              <a:rPr lang="en-US" dirty="0"/>
              <a:t> </a:t>
            </a:r>
            <a:r>
              <a:rPr lang="es-ES" dirty="0"/>
              <a:t>Si las partes vivas expuestas no se desactivan (es decir, por razones de aumento o peligros adicionales o inviabilidad), otras prácticas de trabajo relacionadas con la seguridad se deben utilizar para proteger a los empleados que puedan estar expuestos a los riesgos eléctricos involucrados. Tales prácticas de trabajo deberán proteger a los empleados contra el contacto con partes energizadas de circuitos directamente con cualquier parte de su cuerpo o indirectamente a través de algún otro objeto conductor. Las prácticas de trabajo que se utilizan deben ser adecuadas para las condiciones en las que el trabajo se debe realizar y para el nivel de voltaje de los conductores eléctricos expuestos o partes de circuitos.</a:t>
            </a:r>
            <a:r>
              <a:rPr lang="en-US" dirty="0"/>
              <a:t> </a:t>
            </a:r>
          </a:p>
        </p:txBody>
      </p:sp>
      <p:sp>
        <p:nvSpPr>
          <p:cNvPr id="4" name="Slide Number Placeholder 3"/>
          <p:cNvSpPr>
            <a:spLocks noGrp="1"/>
          </p:cNvSpPr>
          <p:nvPr>
            <p:ph type="sldNum" sz="quarter" idx="5"/>
          </p:nvPr>
        </p:nvSpPr>
        <p:spPr/>
        <p:txBody>
          <a:bodyPr/>
          <a:lstStyle/>
          <a:p>
            <a:fld id="{C91BA97B-301E-4302-8FE7-B3775A346B86}" type="slidenum">
              <a:rPr lang="en-US" smtClean="0"/>
              <a:t>93</a:t>
            </a:fld>
            <a:endParaRPr lang="en-US"/>
          </a:p>
        </p:txBody>
      </p:sp>
    </p:spTree>
    <p:extLst>
      <p:ext uri="{BB962C8B-B14F-4D97-AF65-F5344CB8AC3E}">
        <p14:creationId xmlns:p14="http://schemas.microsoft.com/office/powerpoint/2010/main" val="68053696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Antes de comenzar cada trabajo que implique exposición a peligros eléctricos, el empleado a cargo deberá completar un plan de seguridad en el trabajo y realizar una explicación del trabajo con los empleados involucrados.</a:t>
            </a:r>
            <a:endParaRPr lang="en-US" sz="14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plan de seguridad en el trabajo será el siguiente:</a:t>
            </a:r>
            <a:endParaRPr lang="en-US" sz="14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Ser completada por una persona cualificada</a:t>
            </a:r>
            <a:endParaRPr lang="en-US" sz="14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Estar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documentado</a:t>
            </a:r>
            <a:endParaRPr lang="en-US" sz="14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Incluye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siguiente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Descripción del trabajo y las tareas individuales</a:t>
            </a:r>
            <a:endParaRPr lang="en-US" sz="14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Identificación de los peligros eléctricos asociados con cada tarea</a:t>
            </a:r>
            <a:endParaRPr lang="en-US" sz="14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Evaluación del riesgo a un choque eléctrico en tareas que implican peligro de descarga</a:t>
            </a:r>
            <a:endParaRPr lang="en-US" sz="14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Evaluación del riesgo a un arco eléctrico en tareas que involucran un peligro con el arco eléctrico</a:t>
            </a:r>
            <a:endParaRPr lang="en-US" sz="1400" kern="1200" dirty="0">
              <a:solidFill>
                <a:schemeClr val="tx1"/>
              </a:solidFill>
              <a:effectLst/>
              <a:latin typeface="+mn-lt"/>
              <a:ea typeface="+mn-ea"/>
              <a:cs typeface="+mn-cs"/>
            </a:endParaRPr>
          </a:p>
          <a:p>
            <a:pPr lvl="1"/>
            <a:r>
              <a:rPr lang="es-MX" sz="1200" kern="1200" dirty="0">
                <a:solidFill>
                  <a:schemeClr val="tx1"/>
                </a:solidFill>
                <a:effectLst/>
                <a:latin typeface="+mn-lt"/>
                <a:ea typeface="+mn-ea"/>
                <a:cs typeface="+mn-cs"/>
              </a:rPr>
              <a:t>Procedimientos de trabajos involucrados, precauciones especiales, y control de fuentes de energía</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94</a:t>
            </a:fld>
            <a:endParaRPr lang="en-US"/>
          </a:p>
        </p:txBody>
      </p:sp>
    </p:spTree>
    <p:extLst>
      <p:ext uri="{BB962C8B-B14F-4D97-AF65-F5344CB8AC3E}">
        <p14:creationId xmlns:p14="http://schemas.microsoft.com/office/powerpoint/2010/main" val="27568676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información del Trabajo deberá cubrir el plan de seguridad en el trabajo y la información sobre el permiso de trabajo eléctrico energizado, si el permiso es requerido.</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95</a:t>
            </a:fld>
            <a:endParaRPr lang="en-US"/>
          </a:p>
        </p:txBody>
      </p:sp>
    </p:spTree>
    <p:extLst>
      <p:ext uri="{BB962C8B-B14F-4D97-AF65-F5344CB8AC3E}">
        <p14:creationId xmlns:p14="http://schemas.microsoft.com/office/powerpoint/2010/main" val="4905860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dirty="0"/>
              <a:t>El empleador anfitrión informará a empleadores contratistas de los riesgos conocidos relacionados con el contrato de trabajo del empleador. Información adicional sobre los peligros que podrían no ser reconocidos por el empleador contratista o sus empleados a quienes también se les deberá proporcionar la información de los riesgos.</a:t>
            </a:r>
            <a:endParaRPr lang="en-US" dirty="0"/>
          </a:p>
          <a:p>
            <a:pPr lvl="0"/>
            <a:r>
              <a:rPr lang="es-ES" dirty="0"/>
              <a:t>El empleador anfitrión deberá reportar las violaciones observadas relacionadas con el empleador contratista.</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96</a:t>
            </a:fld>
            <a:endParaRPr lang="en-US"/>
          </a:p>
        </p:txBody>
      </p:sp>
    </p:spTree>
    <p:extLst>
      <p:ext uri="{BB962C8B-B14F-4D97-AF65-F5344CB8AC3E}">
        <p14:creationId xmlns:p14="http://schemas.microsoft.com/office/powerpoint/2010/main" val="1277221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dirty="0"/>
              <a:t>El empleador contratista debe asegurarse de que cada uno de sus empleados sea informado acerca de la comunicación de peligros del contratista al empleador anfitrión. Esto en adición a una persona cualificada que recibió entrenamiento previo.</a:t>
            </a:r>
            <a:endParaRPr lang="en-US" dirty="0"/>
          </a:p>
          <a:p>
            <a:r>
              <a:rPr lang="es-ES" dirty="0"/>
              <a:t>El empleador contratista deberá asegurar que cada uno de sus empleados sigue las prácticas de trabajo y las reglas de trabajo relacionadas con la seguridad requerida por el empleador anfitrión. </a:t>
            </a:r>
            <a:endParaRPr lang="en-US" dirty="0"/>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97</a:t>
            </a:fld>
            <a:endParaRPr lang="en-US"/>
          </a:p>
        </p:txBody>
      </p:sp>
    </p:spTree>
    <p:extLst>
      <p:ext uri="{BB962C8B-B14F-4D97-AF65-F5344CB8AC3E}">
        <p14:creationId xmlns:p14="http://schemas.microsoft.com/office/powerpoint/2010/main" val="188278529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Límite de acercamiento al espacio restringido es un acercamiento límite a una distancia de un conductor eléctrico energizado expuesto o parte de un circuito dentro del cual existe un riesgo de choque eléctrico.</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Para que una persona que cruzar el límite de acercamiento y entrar en el espacio limitado, la persona debe cumplir con los siguientes criterios:</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Estar calificado para realizar el trabajo/ tarea.</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Ser capaz de identificar los peligros y riesgos asociados con las tareas a realizar.</a:t>
            </a:r>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98</a:t>
            </a:fld>
            <a:endParaRPr lang="en-US"/>
          </a:p>
        </p:txBody>
      </p:sp>
    </p:spTree>
    <p:extLst>
      <p:ext uri="{BB962C8B-B14F-4D97-AF65-F5344CB8AC3E}">
        <p14:creationId xmlns:p14="http://schemas.microsoft.com/office/powerpoint/2010/main" val="14082140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i="1" u="sng" kern="1200" dirty="0">
                <a:solidFill>
                  <a:schemeClr val="tx1"/>
                </a:solidFill>
                <a:effectLst/>
                <a:latin typeface="+mn-lt"/>
                <a:ea typeface="+mn-ea"/>
                <a:cs typeface="+mn-cs"/>
              </a:rPr>
              <a:t>Límites de Acercamiento (NFPA 70E – 2018)</a:t>
            </a:r>
            <a:endParaRPr lang="en-US" sz="1200" kern="1200" dirty="0">
              <a:solidFill>
                <a:schemeClr val="tx1"/>
              </a:solidFill>
              <a:effectLst/>
              <a:latin typeface="+mn-lt"/>
              <a:ea typeface="+mn-ea"/>
              <a:cs typeface="+mn-cs"/>
            </a:endParaRPr>
          </a:p>
          <a:p>
            <a:r>
              <a:rPr lang="es-MX" sz="1200" b="1" i="1" kern="1200" dirty="0">
                <a:solidFill>
                  <a:schemeClr val="tx1"/>
                </a:solidFill>
                <a:effectLst/>
                <a:latin typeface="+mn-lt"/>
                <a:ea typeface="+mn-ea"/>
                <a:cs typeface="+mn-cs"/>
              </a:rPr>
              <a:t>Referencia: 	</a:t>
            </a:r>
            <a:r>
              <a:rPr lang="es-MX" sz="1200" kern="1200" dirty="0">
                <a:solidFill>
                  <a:schemeClr val="tx1"/>
                </a:solidFill>
                <a:effectLst/>
                <a:latin typeface="+mn-lt"/>
                <a:ea typeface="+mn-ea"/>
                <a:cs typeface="+mn-cs"/>
              </a:rPr>
              <a:t>Tabla 130.4 (D) (a) Limites de Acercamiento/Protección a Descargas con Conductores Energizados Expuestos o Partes de un Circuito de Sistema de Corriente Alterna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91BA97B-301E-4302-8FE7-B3775A346B86}" type="slidenum">
              <a:rPr lang="en-US" smtClean="0"/>
              <a:t>99</a:t>
            </a:fld>
            <a:endParaRPr lang="en-US"/>
          </a:p>
        </p:txBody>
      </p:sp>
    </p:spTree>
    <p:extLst>
      <p:ext uri="{BB962C8B-B14F-4D97-AF65-F5344CB8AC3E}">
        <p14:creationId xmlns:p14="http://schemas.microsoft.com/office/powerpoint/2010/main" val="166203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1284340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14795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287125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39528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3F68DB-0A53-4B79-8EF6-07B121DEC0B4}"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203148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3F68DB-0A53-4B79-8EF6-07B121DEC0B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70421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3F68DB-0A53-4B79-8EF6-07B121DEC0B4}"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15145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3F68DB-0A53-4B79-8EF6-07B121DEC0B4}"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4155714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F68DB-0A53-4B79-8EF6-07B121DEC0B4}"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13370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3F68DB-0A53-4B79-8EF6-07B121DEC0B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306407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3F68DB-0A53-4B79-8EF6-07B121DEC0B4}"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78BA4-5E0B-43A0-98C9-C9A580104E0A}" type="slidenum">
              <a:rPr lang="en-US" smtClean="0"/>
              <a:t>‹#›</a:t>
            </a:fld>
            <a:endParaRPr lang="en-US"/>
          </a:p>
        </p:txBody>
      </p:sp>
    </p:spTree>
    <p:extLst>
      <p:ext uri="{BB962C8B-B14F-4D97-AF65-F5344CB8AC3E}">
        <p14:creationId xmlns:p14="http://schemas.microsoft.com/office/powerpoint/2010/main" val="79401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F68DB-0A53-4B79-8EF6-07B121DEC0B4}" type="datetimeFigureOut">
              <a:rPr lang="en-US" smtClean="0"/>
              <a:t>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78BA4-5E0B-43A0-98C9-C9A580104E0A}" type="slidenum">
              <a:rPr lang="en-US" smtClean="0"/>
              <a:t>‹#›</a:t>
            </a:fld>
            <a:endParaRPr lang="en-US"/>
          </a:p>
        </p:txBody>
      </p:sp>
    </p:spTree>
    <p:extLst>
      <p:ext uri="{BB962C8B-B14F-4D97-AF65-F5344CB8AC3E}">
        <p14:creationId xmlns:p14="http://schemas.microsoft.com/office/powerpoint/2010/main" val="348270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6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OSHA </a:t>
            </a:r>
            <a:r>
              <a:rPr lang="en-US" b="1" dirty="0" err="1">
                <a:solidFill>
                  <a:srgbClr val="FF0000"/>
                </a:solidFill>
              </a:rPr>
              <a:t>Cláusula</a:t>
            </a:r>
            <a:r>
              <a:rPr lang="en-US" b="1" dirty="0">
                <a:solidFill>
                  <a:srgbClr val="FF0000"/>
                </a:solidFill>
              </a:rPr>
              <a:t> de </a:t>
            </a:r>
            <a:r>
              <a:rPr lang="en-US" b="1" dirty="0" err="1">
                <a:solidFill>
                  <a:srgbClr val="FF0000"/>
                </a:solidFill>
              </a:rPr>
              <a:t>responsabilidad</a:t>
            </a:r>
            <a:endParaRPr lang="en-US" b="1" dirty="0">
              <a:solidFill>
                <a:srgbClr val="FF0000"/>
              </a:solidFill>
            </a:endParaRPr>
          </a:p>
        </p:txBody>
      </p:sp>
      <p:sp>
        <p:nvSpPr>
          <p:cNvPr id="3" name="Content Placeholder 2"/>
          <p:cNvSpPr>
            <a:spLocks noGrp="1"/>
          </p:cNvSpPr>
          <p:nvPr>
            <p:ph idx="1"/>
          </p:nvPr>
        </p:nvSpPr>
        <p:spPr>
          <a:xfrm>
            <a:off x="838200" y="1825625"/>
            <a:ext cx="10833100" cy="4351338"/>
          </a:xfrm>
        </p:spPr>
        <p:txBody>
          <a:bodyPr/>
          <a:lstStyle/>
          <a:p>
            <a:pPr marL="0" indent="0">
              <a:buNone/>
            </a:pPr>
            <a:r>
              <a:rPr lang="es-ES" dirty="0"/>
              <a:t>Este material fue producido bajo el número de concesión SH-31209-SH7 por la Administración de Seguridad y Salud Ocupacional, del Departamento de Trabajo de los Estados Unidos. Esto no necesariamente </a:t>
            </a:r>
            <a:r>
              <a:rPr lang="es-ES" dirty="0">
                <a:solidFill>
                  <a:srgbClr val="FF0000"/>
                </a:solidFill>
              </a:rPr>
              <a:t>refleja </a:t>
            </a:r>
            <a:r>
              <a:rPr lang="es-ES" dirty="0"/>
              <a:t>los puntos de vista o las políticas del Departamento de Trabajo de los Estados Unidos, ni menciona marcas registradas, productos comerciales u organizaciones que </a:t>
            </a:r>
            <a:r>
              <a:rPr lang="es-ES" dirty="0">
                <a:solidFill>
                  <a:srgbClr val="FF0000"/>
                </a:solidFill>
              </a:rPr>
              <a:t>impliquen</a:t>
            </a:r>
            <a:r>
              <a:rPr lang="es-ES" dirty="0"/>
              <a:t> respaldo por parte del Gobierno de Estados Unidos.</a:t>
            </a:r>
            <a:endParaRPr lang="en-US" dirty="0"/>
          </a:p>
        </p:txBody>
      </p:sp>
    </p:spTree>
    <p:extLst>
      <p:ext uri="{BB962C8B-B14F-4D97-AF65-F5344CB8AC3E}">
        <p14:creationId xmlns:p14="http://schemas.microsoft.com/office/powerpoint/2010/main" val="292408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0723-1FA2-4C99-A770-CD9385E6EE9E}"/>
              </a:ext>
            </a:extLst>
          </p:cNvPr>
          <p:cNvSpPr>
            <a:spLocks noGrp="1"/>
          </p:cNvSpPr>
          <p:nvPr>
            <p:ph type="title"/>
          </p:nvPr>
        </p:nvSpPr>
        <p:spPr/>
        <p:txBody>
          <a:bodyPr/>
          <a:lstStyle/>
          <a:p>
            <a:r>
              <a:rPr lang="en-US" b="1" dirty="0" err="1">
                <a:solidFill>
                  <a:srgbClr val="FF0000"/>
                </a:solidFill>
              </a:rPr>
              <a:t>Vestimenta</a:t>
            </a:r>
            <a:r>
              <a:rPr lang="en-US" b="1" dirty="0">
                <a:solidFill>
                  <a:srgbClr val="FF0000"/>
                </a:solidFill>
              </a:rPr>
              <a:t> para el Flash de Arco </a:t>
            </a:r>
          </a:p>
        </p:txBody>
      </p:sp>
      <p:sp>
        <p:nvSpPr>
          <p:cNvPr id="3" name="Content Placeholder 2">
            <a:extLst>
              <a:ext uri="{FF2B5EF4-FFF2-40B4-BE49-F238E27FC236}">
                <a16:creationId xmlns:a16="http://schemas.microsoft.com/office/drawing/2014/main" id="{F0DF2FCB-7CE9-4C17-93B4-0AA09DA701ED}"/>
              </a:ext>
            </a:extLst>
          </p:cNvPr>
          <p:cNvSpPr>
            <a:spLocks noGrp="1"/>
          </p:cNvSpPr>
          <p:nvPr>
            <p:ph idx="1"/>
          </p:nvPr>
        </p:nvSpPr>
        <p:spPr/>
        <p:txBody>
          <a:bodyPr/>
          <a:lstStyle/>
          <a:p>
            <a:r>
              <a:rPr lang="es-ES" dirty="0"/>
              <a:t>Sistema completo de ropa clasificada para arco eléctrico y equipo que cubre el cuerpo entero, excepto para manos y pies.</a:t>
            </a:r>
          </a:p>
          <a:p>
            <a:endParaRPr lang="es-ES" dirty="0"/>
          </a:p>
          <a:p>
            <a:endParaRPr lang="en-US" dirty="0"/>
          </a:p>
        </p:txBody>
      </p:sp>
    </p:spTree>
    <p:extLst>
      <p:ext uri="{BB962C8B-B14F-4D97-AF65-F5344CB8AC3E}">
        <p14:creationId xmlns:p14="http://schemas.microsoft.com/office/powerpoint/2010/main" val="5872823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B325A-8D56-47F3-A02E-0CCED20C7F92}"/>
              </a:ext>
            </a:extLst>
          </p:cNvPr>
          <p:cNvSpPr>
            <a:spLocks noGrp="1"/>
          </p:cNvSpPr>
          <p:nvPr>
            <p:ph type="title"/>
          </p:nvPr>
        </p:nvSpPr>
        <p:spPr/>
        <p:txBody>
          <a:bodyPr/>
          <a:lstStyle/>
          <a:p>
            <a:r>
              <a:rPr lang="es-ES" b="1" dirty="0">
                <a:solidFill>
                  <a:srgbClr val="FF0000"/>
                </a:solidFill>
              </a:rPr>
              <a:t>Evaluación de Riesgo al Flash del Arco </a:t>
            </a:r>
            <a:br>
              <a:rPr lang="es-ES" b="1" dirty="0">
                <a:solidFill>
                  <a:srgbClr val="FF0000"/>
                </a:solidFill>
              </a:rPr>
            </a:br>
            <a:r>
              <a:rPr lang="es-ES" b="1" dirty="0">
                <a:solidFill>
                  <a:srgbClr val="FF0000"/>
                </a:solidFill>
              </a:rPr>
              <a:t>(NFPA 70E – 2018)</a:t>
            </a:r>
            <a:endParaRPr lang="en-US" b="1" dirty="0">
              <a:solidFill>
                <a:srgbClr val="FF0000"/>
              </a:solidFill>
            </a:endParaRPr>
          </a:p>
        </p:txBody>
      </p:sp>
      <p:sp>
        <p:nvSpPr>
          <p:cNvPr id="3" name="Content Placeholder 2">
            <a:extLst>
              <a:ext uri="{FF2B5EF4-FFF2-40B4-BE49-F238E27FC236}">
                <a16:creationId xmlns:a16="http://schemas.microsoft.com/office/drawing/2014/main" id="{688209EF-FC6B-4D9E-81C7-4E11884848D4}"/>
              </a:ext>
            </a:extLst>
          </p:cNvPr>
          <p:cNvSpPr>
            <a:spLocks noGrp="1"/>
          </p:cNvSpPr>
          <p:nvPr>
            <p:ph idx="1"/>
          </p:nvPr>
        </p:nvSpPr>
        <p:spPr/>
        <p:txBody>
          <a:bodyPr/>
          <a:lstStyle/>
          <a:p>
            <a:r>
              <a:rPr lang="es-ES" dirty="0"/>
              <a:t>Un peligro al flash de arco existe cuando se está trabajando dentro de una distancia en la cual la energía de incidente iguala 1.2 cal/cm ² (5 J/cm2).</a:t>
            </a:r>
            <a:endParaRPr lang="en-US" dirty="0"/>
          </a:p>
          <a:p>
            <a:r>
              <a:rPr lang="es-ES" dirty="0"/>
              <a:t>Existen tres razones principales para realizar una evaluación de riesgo al flash de arco:</a:t>
            </a:r>
            <a:endParaRPr lang="en-US" dirty="0"/>
          </a:p>
          <a:p>
            <a:pPr marL="971550" lvl="1" indent="-514350">
              <a:buFont typeface="+mj-lt"/>
              <a:buAutoNum type="arabicPeriod"/>
            </a:pPr>
            <a:r>
              <a:rPr lang="es-ES" dirty="0"/>
              <a:t>Para identificar peligros del flash de arco.</a:t>
            </a:r>
            <a:endParaRPr lang="en-US" dirty="0"/>
          </a:p>
          <a:p>
            <a:pPr marL="971550" lvl="1" indent="-514350">
              <a:buFont typeface="+mj-lt"/>
              <a:buAutoNum type="arabicPeriod"/>
            </a:pPr>
            <a:r>
              <a:rPr lang="es-ES" dirty="0"/>
              <a:t>Para estimar la probabilidad de que ocurran lesiones o daños a la salud y la potencial gravedad en lesiones o daños a la salud.</a:t>
            </a:r>
            <a:endParaRPr lang="en-US" dirty="0"/>
          </a:p>
          <a:p>
            <a:pPr marL="971550" lvl="1" indent="-514350">
              <a:buFont typeface="+mj-lt"/>
              <a:buAutoNum type="arabicPeriod"/>
            </a:pPr>
            <a:r>
              <a:rPr lang="es-ES" dirty="0"/>
              <a:t>Para determinar si son necesarias otras medidas adicionales de protección, incluyendo la utilización del EPP.</a:t>
            </a:r>
            <a:endParaRPr lang="en-US" dirty="0"/>
          </a:p>
          <a:p>
            <a:endParaRPr lang="en-US" dirty="0"/>
          </a:p>
        </p:txBody>
      </p:sp>
    </p:spTree>
    <p:extLst>
      <p:ext uri="{BB962C8B-B14F-4D97-AF65-F5344CB8AC3E}">
        <p14:creationId xmlns:p14="http://schemas.microsoft.com/office/powerpoint/2010/main" val="273775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2312-DBEE-4D01-9114-C54C6FC17DAE}"/>
              </a:ext>
            </a:extLst>
          </p:cNvPr>
          <p:cNvSpPr>
            <a:spLocks noGrp="1"/>
          </p:cNvSpPr>
          <p:nvPr>
            <p:ph type="title"/>
          </p:nvPr>
        </p:nvSpPr>
        <p:spPr/>
        <p:txBody>
          <a:bodyPr/>
          <a:lstStyle/>
          <a:p>
            <a:r>
              <a:rPr lang="en-US" b="1" dirty="0" err="1">
                <a:solidFill>
                  <a:srgbClr val="FF0000"/>
                </a:solidFill>
              </a:rPr>
              <a:t>Etiquetado</a:t>
            </a:r>
            <a:r>
              <a:rPr lang="en-US" b="1" dirty="0">
                <a:solidFill>
                  <a:srgbClr val="FF0000"/>
                </a:solidFill>
              </a:rPr>
              <a:t>/</a:t>
            </a:r>
            <a:r>
              <a:rPr lang="en-US" b="1" dirty="0" err="1">
                <a:solidFill>
                  <a:srgbClr val="FF0000"/>
                </a:solidFill>
              </a:rPr>
              <a:t>calcomanía</a:t>
            </a:r>
            <a:r>
              <a:rPr lang="en-US" b="1" dirty="0">
                <a:solidFill>
                  <a:srgbClr val="FF0000"/>
                </a:solidFill>
              </a:rPr>
              <a:t> del </a:t>
            </a:r>
            <a:r>
              <a:rPr lang="en-US" b="1" dirty="0" err="1">
                <a:solidFill>
                  <a:srgbClr val="FF0000"/>
                </a:solidFill>
              </a:rPr>
              <a:t>Equipo</a:t>
            </a:r>
            <a:r>
              <a:rPr lang="en-US" b="1" dirty="0">
                <a:solidFill>
                  <a:srgbClr val="FF0000"/>
                </a:solidFill>
              </a:rPr>
              <a:t> </a:t>
            </a:r>
            <a:br>
              <a:rPr lang="en-US" b="1" dirty="0">
                <a:solidFill>
                  <a:srgbClr val="FF0000"/>
                </a:solidFill>
              </a:rPr>
            </a:br>
            <a:r>
              <a:rPr lang="en-US" b="1" dirty="0">
                <a:solidFill>
                  <a:srgbClr val="FF0000"/>
                </a:solidFill>
              </a:rPr>
              <a:t>(NFPA 70E – 2018)</a:t>
            </a:r>
          </a:p>
        </p:txBody>
      </p:sp>
      <p:sp>
        <p:nvSpPr>
          <p:cNvPr id="3" name="Content Placeholder 2">
            <a:extLst>
              <a:ext uri="{FF2B5EF4-FFF2-40B4-BE49-F238E27FC236}">
                <a16:creationId xmlns:a16="http://schemas.microsoft.com/office/drawing/2014/main" id="{41244545-5EA5-41A8-ABCD-DBBD713F31E6}"/>
              </a:ext>
            </a:extLst>
          </p:cNvPr>
          <p:cNvSpPr>
            <a:spLocks noGrp="1"/>
          </p:cNvSpPr>
          <p:nvPr>
            <p:ph idx="1"/>
          </p:nvPr>
        </p:nvSpPr>
        <p:spPr/>
        <p:txBody>
          <a:bodyPr/>
          <a:lstStyle/>
          <a:p>
            <a:pPr marL="514350" lvl="0" indent="-514350">
              <a:buFont typeface="+mj-lt"/>
              <a:buAutoNum type="arabicPeriod"/>
            </a:pPr>
            <a:r>
              <a:rPr lang="en-US" dirty="0"/>
              <a:t>Sistema nominal de </a:t>
            </a:r>
            <a:r>
              <a:rPr lang="en-US" dirty="0" err="1"/>
              <a:t>voltaje</a:t>
            </a:r>
            <a:endParaRPr lang="en-US" dirty="0"/>
          </a:p>
          <a:p>
            <a:pPr marL="514350" lvl="0" indent="-514350">
              <a:buFont typeface="+mj-lt"/>
              <a:buAutoNum type="arabicPeriod"/>
            </a:pPr>
            <a:r>
              <a:rPr lang="en-US" u="sng" dirty="0" err="1"/>
              <a:t>Borde</a:t>
            </a:r>
            <a:r>
              <a:rPr lang="en-US" dirty="0"/>
              <a:t> al flash del </a:t>
            </a:r>
            <a:r>
              <a:rPr lang="en-US" dirty="0" err="1"/>
              <a:t>arco</a:t>
            </a:r>
            <a:endParaRPr lang="en-US" dirty="0"/>
          </a:p>
          <a:p>
            <a:pPr marL="514350" lvl="0" indent="-514350">
              <a:buFont typeface="+mj-lt"/>
              <a:buAutoNum type="arabicPeriod"/>
            </a:pPr>
            <a:r>
              <a:rPr lang="es-ES" dirty="0"/>
              <a:t>Al menos uno de los siguientes:</a:t>
            </a:r>
            <a:endParaRPr lang="en-US" dirty="0"/>
          </a:p>
          <a:p>
            <a:pPr marL="914400" lvl="1" indent="-457200">
              <a:buFont typeface="+mj-lt"/>
              <a:buAutoNum type="alphaLcParenR"/>
            </a:pPr>
            <a:r>
              <a:rPr lang="es-ES" dirty="0"/>
              <a:t>Incidencia de energía disponible y la distancia correspondiente al trabajo, o el tipo EPP para el flash de arco en la Tabla 130,7(C)(15)(a) o Tabla de 130,7(C)(15)(b) para equipo, pero no ambos.</a:t>
            </a:r>
            <a:endParaRPr lang="en-US" dirty="0"/>
          </a:p>
          <a:p>
            <a:pPr marL="914400" lvl="1" indent="-457200">
              <a:buFont typeface="+mj-lt"/>
              <a:buAutoNum type="alphaLcParenR"/>
            </a:pPr>
            <a:r>
              <a:rPr lang="es-ES" dirty="0"/>
              <a:t>Mínima clasificación de ropa para arco.</a:t>
            </a:r>
            <a:endParaRPr lang="en-US" dirty="0"/>
          </a:p>
          <a:p>
            <a:pPr marL="914400" lvl="1" indent="-457200">
              <a:buFont typeface="+mj-lt"/>
              <a:buAutoNum type="alphaLcParenR"/>
            </a:pPr>
            <a:r>
              <a:rPr lang="es-ES" dirty="0"/>
              <a:t>Lugar- nivel específico del EPP.</a:t>
            </a:r>
            <a:endParaRPr lang="en-US" dirty="0"/>
          </a:p>
        </p:txBody>
      </p:sp>
    </p:spTree>
    <p:extLst>
      <p:ext uri="{BB962C8B-B14F-4D97-AF65-F5344CB8AC3E}">
        <p14:creationId xmlns:p14="http://schemas.microsoft.com/office/powerpoint/2010/main" val="29255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D3B7-016F-49F3-B358-F8375F24B0D8}"/>
              </a:ext>
            </a:extLst>
          </p:cNvPr>
          <p:cNvSpPr>
            <a:spLocks noGrp="1"/>
          </p:cNvSpPr>
          <p:nvPr>
            <p:ph type="title"/>
          </p:nvPr>
        </p:nvSpPr>
        <p:spPr/>
        <p:txBody>
          <a:bodyPr>
            <a:normAutofit/>
          </a:bodyPr>
          <a:lstStyle/>
          <a:p>
            <a:r>
              <a:rPr lang="es-ES" sz="4000" b="1" dirty="0">
                <a:solidFill>
                  <a:srgbClr val="FF0000"/>
                </a:solidFill>
              </a:rPr>
              <a:t>Entrenamiento para Respuesta en Emergencia (NFPA 70E – 2018)</a:t>
            </a:r>
            <a:endParaRPr lang="en-US" sz="4000" b="1" dirty="0">
              <a:solidFill>
                <a:srgbClr val="FF0000"/>
              </a:solidFill>
            </a:endParaRPr>
          </a:p>
        </p:txBody>
      </p:sp>
      <p:sp>
        <p:nvSpPr>
          <p:cNvPr id="3" name="Content Placeholder 2">
            <a:extLst>
              <a:ext uri="{FF2B5EF4-FFF2-40B4-BE49-F238E27FC236}">
                <a16:creationId xmlns:a16="http://schemas.microsoft.com/office/drawing/2014/main" id="{B93E3D80-530C-4E75-89F1-1BF7FBFA6D60}"/>
              </a:ext>
            </a:extLst>
          </p:cNvPr>
          <p:cNvSpPr>
            <a:spLocks noGrp="1"/>
          </p:cNvSpPr>
          <p:nvPr>
            <p:ph sz="half" idx="1"/>
          </p:nvPr>
        </p:nvSpPr>
        <p:spPr/>
        <p:txBody>
          <a:bodyPr/>
          <a:lstStyle/>
          <a:p>
            <a:r>
              <a:rPr lang="en-US" dirty="0" err="1"/>
              <a:t>Liberación</a:t>
            </a:r>
            <a:r>
              <a:rPr lang="en-US" dirty="0"/>
              <a:t> al </a:t>
            </a:r>
            <a:r>
              <a:rPr lang="en-US" dirty="0" err="1"/>
              <a:t>Contacto</a:t>
            </a:r>
            <a:endParaRPr lang="en-US" dirty="0"/>
          </a:p>
          <a:p>
            <a:r>
              <a:rPr lang="es-ES" dirty="0"/>
              <a:t>Primeros Auxilios, Respuesta de Emergencia y Resucitación</a:t>
            </a:r>
            <a:endParaRPr lang="en-US" dirty="0"/>
          </a:p>
        </p:txBody>
      </p:sp>
      <p:pic>
        <p:nvPicPr>
          <p:cNvPr id="9" name="Content Placeholder 8" title="Entrenamiento para Respuesta en Emergencia ">
            <a:extLst>
              <a:ext uri="{FF2B5EF4-FFF2-40B4-BE49-F238E27FC236}">
                <a16:creationId xmlns:a16="http://schemas.microsoft.com/office/drawing/2014/main" id="{82464E7F-7B33-4329-B287-914F094D4B0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34181"/>
            <a:ext cx="5181600" cy="2934225"/>
          </a:xfrm>
        </p:spPr>
      </p:pic>
    </p:spTree>
    <p:extLst>
      <p:ext uri="{BB962C8B-B14F-4D97-AF65-F5344CB8AC3E}">
        <p14:creationId xmlns:p14="http://schemas.microsoft.com/office/powerpoint/2010/main" val="1411574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CFDD-99E0-4247-9495-D93C86D9A6A8}"/>
              </a:ext>
            </a:extLst>
          </p:cNvPr>
          <p:cNvSpPr>
            <a:spLocks noGrp="1"/>
          </p:cNvSpPr>
          <p:nvPr>
            <p:ph type="title"/>
          </p:nvPr>
        </p:nvSpPr>
        <p:spPr/>
        <p:txBody>
          <a:bodyPr/>
          <a:lstStyle/>
          <a:p>
            <a:r>
              <a:rPr lang="es-ES" b="1" dirty="0">
                <a:solidFill>
                  <a:srgbClr val="FF0000"/>
                </a:solidFill>
              </a:rPr>
              <a:t>Prueba de Instrumentos y Equipo</a:t>
            </a:r>
            <a:endParaRPr lang="en-US" b="1" dirty="0">
              <a:solidFill>
                <a:srgbClr val="FF0000"/>
              </a:solidFill>
            </a:endParaRPr>
          </a:p>
        </p:txBody>
      </p:sp>
      <p:sp>
        <p:nvSpPr>
          <p:cNvPr id="3" name="Content Placeholder 2">
            <a:extLst>
              <a:ext uri="{FF2B5EF4-FFF2-40B4-BE49-F238E27FC236}">
                <a16:creationId xmlns:a16="http://schemas.microsoft.com/office/drawing/2014/main" id="{B3FCFEC7-C3B0-4EDD-BD50-D1E3F2F52647}"/>
              </a:ext>
            </a:extLst>
          </p:cNvPr>
          <p:cNvSpPr>
            <a:spLocks noGrp="1"/>
          </p:cNvSpPr>
          <p:nvPr>
            <p:ph idx="1"/>
          </p:nvPr>
        </p:nvSpPr>
        <p:spPr/>
        <p:txBody>
          <a:bodyPr>
            <a:normAutofit fontScale="92500" lnSpcReduction="20000"/>
          </a:bodyPr>
          <a:lstStyle/>
          <a:p>
            <a:pPr marL="0" lvl="0" indent="0">
              <a:buNone/>
            </a:pPr>
            <a:r>
              <a:rPr lang="en-US" b="1" i="1" dirty="0" err="1">
                <a:solidFill>
                  <a:srgbClr val="FF0000"/>
                </a:solidFill>
              </a:rPr>
              <a:t>Utilizar</a:t>
            </a:r>
            <a:endParaRPr lang="en-US" dirty="0">
              <a:solidFill>
                <a:srgbClr val="FF0000"/>
              </a:solidFill>
            </a:endParaRPr>
          </a:p>
          <a:p>
            <a:r>
              <a:rPr lang="en-US" b="1" dirty="0"/>
              <a:t>29 CFR 1910.334(c)(1).</a:t>
            </a:r>
            <a:r>
              <a:rPr lang="es-ES" b="1" dirty="0"/>
              <a:t> </a:t>
            </a:r>
            <a:r>
              <a:rPr lang="es-ES" dirty="0"/>
              <a:t>Sólo personas cualificadas pueden realizar trabajos de pruebas en circuitos o equipos eléctricos</a:t>
            </a:r>
            <a:r>
              <a:rPr lang="en-US" dirty="0"/>
              <a:t>.</a:t>
            </a:r>
          </a:p>
          <a:p>
            <a:pPr marL="0" lvl="0" indent="0">
              <a:buNone/>
            </a:pPr>
            <a:r>
              <a:rPr lang="en-US" b="1" i="1" dirty="0" err="1">
                <a:solidFill>
                  <a:srgbClr val="FF0000"/>
                </a:solidFill>
              </a:rPr>
              <a:t>Inspección</a:t>
            </a:r>
            <a:r>
              <a:rPr lang="en-US" b="1" i="1" dirty="0">
                <a:solidFill>
                  <a:srgbClr val="FF0000"/>
                </a:solidFill>
              </a:rPr>
              <a:t> Visual</a:t>
            </a:r>
            <a:endParaRPr lang="en-US" dirty="0">
              <a:solidFill>
                <a:srgbClr val="FF0000"/>
              </a:solidFill>
            </a:endParaRPr>
          </a:p>
          <a:p>
            <a:r>
              <a:rPr lang="en-US" b="1" dirty="0"/>
              <a:t>29 CFR 1910.334(c)(2).</a:t>
            </a:r>
            <a:r>
              <a:rPr lang="en-US" dirty="0"/>
              <a:t> </a:t>
            </a:r>
            <a:r>
              <a:rPr lang="es-ES" dirty="0"/>
              <a:t>Instrumentos y equipo de prueba y todos los cables de prueba asociados, cables, cables de alimentación, sondas y los conectores deberán ser inspeccionados visualmente contra defectos externos y daños antes de que se utilice el equipo.</a:t>
            </a:r>
            <a:endParaRPr lang="en-US" dirty="0"/>
          </a:p>
          <a:p>
            <a:pPr marL="0" indent="0">
              <a:buNone/>
            </a:pPr>
            <a:r>
              <a:rPr lang="en-US" b="1" i="1" dirty="0" err="1">
                <a:solidFill>
                  <a:srgbClr val="FF0000"/>
                </a:solidFill>
              </a:rPr>
              <a:t>Clasificación</a:t>
            </a:r>
            <a:r>
              <a:rPr lang="en-US" b="1" i="1" dirty="0">
                <a:solidFill>
                  <a:srgbClr val="FF0000"/>
                </a:solidFill>
              </a:rPr>
              <a:t> del </a:t>
            </a:r>
            <a:r>
              <a:rPr lang="en-US" b="1" i="1" dirty="0" err="1">
                <a:solidFill>
                  <a:srgbClr val="FF0000"/>
                </a:solidFill>
              </a:rPr>
              <a:t>Equipo</a:t>
            </a:r>
            <a:endParaRPr lang="en-US" dirty="0">
              <a:solidFill>
                <a:srgbClr val="FF0000"/>
              </a:solidFill>
            </a:endParaRPr>
          </a:p>
          <a:p>
            <a:r>
              <a:rPr lang="en-US" b="1" dirty="0"/>
              <a:t>29 CFR 1910.334(c)(3).</a:t>
            </a:r>
            <a:r>
              <a:rPr lang="es-ES" b="1" dirty="0"/>
              <a:t> </a:t>
            </a:r>
            <a:r>
              <a:rPr lang="es-ES" dirty="0"/>
              <a:t>Instrumentos de prueba y equipos y sus accesorios deberán estar clasificados para los circuitos y equipos a los que se conectan y estarán diseñados para el entorno en el que se van a utilizar.</a:t>
            </a:r>
            <a:endParaRPr lang="en-US" dirty="0"/>
          </a:p>
          <a:p>
            <a:endParaRPr lang="en-US" dirty="0"/>
          </a:p>
        </p:txBody>
      </p:sp>
    </p:spTree>
    <p:extLst>
      <p:ext uri="{BB962C8B-B14F-4D97-AF65-F5344CB8AC3E}">
        <p14:creationId xmlns:p14="http://schemas.microsoft.com/office/powerpoint/2010/main" val="398565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7778-99F5-4EC8-A5A0-FDA57C308748}"/>
              </a:ext>
            </a:extLst>
          </p:cNvPr>
          <p:cNvSpPr>
            <a:spLocks noGrp="1"/>
          </p:cNvSpPr>
          <p:nvPr>
            <p:ph type="title"/>
          </p:nvPr>
        </p:nvSpPr>
        <p:spPr/>
        <p:txBody>
          <a:bodyPr/>
          <a:lstStyle/>
          <a:p>
            <a:r>
              <a:rPr lang="es-ES" b="1" dirty="0">
                <a:solidFill>
                  <a:srgbClr val="FF0000"/>
                </a:solidFill>
              </a:rPr>
              <a:t>Lista de Verificación de Seguridad del Multímetro</a:t>
            </a:r>
            <a:endParaRPr lang="en-US" b="1" dirty="0">
              <a:solidFill>
                <a:srgbClr val="FF0000"/>
              </a:solidFill>
            </a:endParaRPr>
          </a:p>
        </p:txBody>
      </p:sp>
      <p:sp>
        <p:nvSpPr>
          <p:cNvPr id="3" name="Content Placeholder 2">
            <a:extLst>
              <a:ext uri="{FF2B5EF4-FFF2-40B4-BE49-F238E27FC236}">
                <a16:creationId xmlns:a16="http://schemas.microsoft.com/office/drawing/2014/main" id="{B0CE35C8-F144-4F0D-A6F1-23D22228A757}"/>
              </a:ext>
            </a:extLst>
          </p:cNvPr>
          <p:cNvSpPr>
            <a:spLocks noGrp="1"/>
          </p:cNvSpPr>
          <p:nvPr>
            <p:ph sz="half" idx="1"/>
          </p:nvPr>
        </p:nvSpPr>
        <p:spPr/>
        <p:txBody>
          <a:bodyPr/>
          <a:lstStyle/>
          <a:p>
            <a:pPr marL="461963" lvl="0" indent="-461963">
              <a:buFont typeface="Wingdings" panose="05000000000000000000" pitchFamily="2" charset="2"/>
              <a:buChar char="q"/>
            </a:pPr>
            <a:r>
              <a:rPr lang="pt-BR" dirty="0"/>
              <a:t>Verificar fisuras o </a:t>
            </a:r>
            <a:r>
              <a:rPr lang="pt-BR" u="sng" dirty="0"/>
              <a:t>compartimientos aceitosos</a:t>
            </a:r>
            <a:endParaRPr lang="en-US" u="sng" dirty="0"/>
          </a:p>
          <a:p>
            <a:pPr marL="461963" lvl="0" indent="-461963">
              <a:buFont typeface="Wingdings" panose="05000000000000000000" pitchFamily="2" charset="2"/>
              <a:buChar char="q"/>
            </a:pPr>
            <a:r>
              <a:rPr lang="en-US" dirty="0" err="1"/>
              <a:t>Verificar</a:t>
            </a:r>
            <a:r>
              <a:rPr lang="en-US" dirty="0"/>
              <a:t> </a:t>
            </a:r>
            <a:r>
              <a:rPr lang="en-US" dirty="0" err="1"/>
              <a:t>si</a:t>
            </a:r>
            <a:r>
              <a:rPr lang="en-US" dirty="0"/>
              <a:t> se ha roto la </a:t>
            </a:r>
            <a:r>
              <a:rPr lang="en-US" dirty="0" err="1"/>
              <a:t>toma</a:t>
            </a:r>
            <a:r>
              <a:rPr lang="en-US" dirty="0"/>
              <a:t> de entrada</a:t>
            </a:r>
          </a:p>
          <a:p>
            <a:pPr marL="461963" lvl="0" indent="-461963">
              <a:buFont typeface="Wingdings" panose="05000000000000000000" pitchFamily="2" charset="2"/>
              <a:buChar char="q"/>
            </a:pPr>
            <a:r>
              <a:rPr lang="en-US" dirty="0" err="1"/>
              <a:t>Verificar</a:t>
            </a:r>
            <a:r>
              <a:rPr lang="en-US" dirty="0"/>
              <a:t> </a:t>
            </a:r>
            <a:r>
              <a:rPr lang="en-US" dirty="0" err="1"/>
              <a:t>clasificación</a:t>
            </a:r>
            <a:r>
              <a:rPr lang="en-US" dirty="0"/>
              <a:t> de la </a:t>
            </a:r>
            <a:r>
              <a:rPr lang="en-US" dirty="0" err="1"/>
              <a:t>categoría</a:t>
            </a:r>
            <a:endParaRPr lang="en-US" dirty="0"/>
          </a:p>
          <a:p>
            <a:pPr marL="461963" lvl="0" indent="-461963">
              <a:buFont typeface="Wingdings" panose="05000000000000000000" pitchFamily="2" charset="2"/>
              <a:buChar char="q"/>
            </a:pPr>
            <a:r>
              <a:rPr lang="es-ES" dirty="0"/>
              <a:t>Verificar que cualquier reemplazo de fusibles y cables están aprobados por el fabricante. </a:t>
            </a:r>
            <a:endParaRPr lang="en-US" dirty="0"/>
          </a:p>
        </p:txBody>
      </p:sp>
      <p:pic>
        <p:nvPicPr>
          <p:cNvPr id="7" name="Content Placeholder 6" title="Lista de Verificación de Seguridad del Multímetro">
            <a:extLst>
              <a:ext uri="{FF2B5EF4-FFF2-40B4-BE49-F238E27FC236}">
                <a16:creationId xmlns:a16="http://schemas.microsoft.com/office/drawing/2014/main" id="{39247D23-E54E-41C9-9ACA-A079CF1D0BA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23050" y="2604294"/>
            <a:ext cx="4279900" cy="2794000"/>
          </a:xfrm>
        </p:spPr>
      </p:pic>
    </p:spTree>
    <p:extLst>
      <p:ext uri="{BB962C8B-B14F-4D97-AF65-F5344CB8AC3E}">
        <p14:creationId xmlns:p14="http://schemas.microsoft.com/office/powerpoint/2010/main" val="5628645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5E63-C073-4B53-8F88-233A01D2D95E}"/>
              </a:ext>
            </a:extLst>
          </p:cNvPr>
          <p:cNvSpPr>
            <a:spLocks noGrp="1"/>
          </p:cNvSpPr>
          <p:nvPr>
            <p:ph type="title"/>
          </p:nvPr>
        </p:nvSpPr>
        <p:spPr/>
        <p:txBody>
          <a:bodyPr/>
          <a:lstStyle/>
          <a:p>
            <a:r>
              <a:rPr lang="es-ES" b="1" dirty="0">
                <a:solidFill>
                  <a:srgbClr val="FF0000"/>
                </a:solidFill>
              </a:rPr>
              <a:t>ABC del multímetro de seguridad</a:t>
            </a:r>
            <a:endParaRPr lang="en-US" b="1" dirty="0">
              <a:solidFill>
                <a:srgbClr val="FF0000"/>
              </a:solidFill>
            </a:endParaRPr>
          </a:p>
        </p:txBody>
      </p:sp>
      <p:sp>
        <p:nvSpPr>
          <p:cNvPr id="3" name="Content Placeholder 2">
            <a:extLst>
              <a:ext uri="{FF2B5EF4-FFF2-40B4-BE49-F238E27FC236}">
                <a16:creationId xmlns:a16="http://schemas.microsoft.com/office/drawing/2014/main" id="{06D90EB4-1D5E-4CDE-B292-7A712D2B3F54}"/>
              </a:ext>
            </a:extLst>
          </p:cNvPr>
          <p:cNvSpPr>
            <a:spLocks noGrp="1"/>
          </p:cNvSpPr>
          <p:nvPr>
            <p:ph sz="half" idx="1"/>
          </p:nvPr>
        </p:nvSpPr>
        <p:spPr/>
        <p:txBody>
          <a:bodyPr/>
          <a:lstStyle/>
          <a:p>
            <a:r>
              <a:rPr lang="en-US" b="1" i="1" dirty="0" err="1"/>
              <a:t>Referencia</a:t>
            </a:r>
            <a:r>
              <a:rPr lang="en-US" b="1" i="1" dirty="0"/>
              <a:t>: De la </a:t>
            </a:r>
            <a:r>
              <a:rPr lang="en-US" b="1" i="1" dirty="0" err="1"/>
              <a:t>biblioteca</a:t>
            </a:r>
            <a:r>
              <a:rPr lang="en-US" b="1" i="1" dirty="0"/>
              <a:t> digital de Fluke @ www.fluke.com/library</a:t>
            </a:r>
            <a:endParaRPr lang="en-US" dirty="0"/>
          </a:p>
        </p:txBody>
      </p:sp>
      <p:pic>
        <p:nvPicPr>
          <p:cNvPr id="8" name="Content Placeholder 7" title="ABC del multímetro de seguridad">
            <a:extLst>
              <a:ext uri="{FF2B5EF4-FFF2-40B4-BE49-F238E27FC236}">
                <a16:creationId xmlns:a16="http://schemas.microsoft.com/office/drawing/2014/main" id="{5EF60EC0-82C2-41CD-AFDE-5B840124088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39837"/>
            <a:ext cx="5181600" cy="3722914"/>
          </a:xfrm>
        </p:spPr>
      </p:pic>
    </p:spTree>
    <p:extLst>
      <p:ext uri="{BB962C8B-B14F-4D97-AF65-F5344CB8AC3E}">
        <p14:creationId xmlns:p14="http://schemas.microsoft.com/office/powerpoint/2010/main" val="55510568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04BB-F6C2-4CDD-B195-ED6F17F8F154}"/>
              </a:ext>
            </a:extLst>
          </p:cNvPr>
          <p:cNvSpPr>
            <a:spLocks noGrp="1"/>
          </p:cNvSpPr>
          <p:nvPr>
            <p:ph type="title"/>
          </p:nvPr>
        </p:nvSpPr>
        <p:spPr/>
        <p:txBody>
          <a:bodyPr>
            <a:normAutofit/>
          </a:bodyPr>
          <a:lstStyle/>
          <a:p>
            <a:r>
              <a:rPr lang="es-ES" sz="4000" b="1" dirty="0">
                <a:solidFill>
                  <a:srgbClr val="FF0000"/>
                </a:solidFill>
              </a:rPr>
              <a:t>Permiso de Trabajo en Eléctricos Energizados </a:t>
            </a:r>
            <a:br>
              <a:rPr lang="es-ES" sz="4000" b="1" dirty="0">
                <a:solidFill>
                  <a:srgbClr val="FF0000"/>
                </a:solidFill>
              </a:rPr>
            </a:br>
            <a:r>
              <a:rPr lang="es-ES" sz="4000" b="1" dirty="0">
                <a:solidFill>
                  <a:srgbClr val="FF0000"/>
                </a:solidFill>
              </a:rPr>
              <a:t>(NFPA 70E – 2018)</a:t>
            </a:r>
            <a:endParaRPr lang="en-US" sz="4000" b="1" dirty="0">
              <a:solidFill>
                <a:srgbClr val="FF0000"/>
              </a:solidFill>
            </a:endParaRPr>
          </a:p>
        </p:txBody>
      </p:sp>
      <p:sp>
        <p:nvSpPr>
          <p:cNvPr id="3" name="Content Placeholder 2">
            <a:extLst>
              <a:ext uri="{FF2B5EF4-FFF2-40B4-BE49-F238E27FC236}">
                <a16:creationId xmlns:a16="http://schemas.microsoft.com/office/drawing/2014/main" id="{0CB485F9-1889-4412-A771-2A0B8AF1591E}"/>
              </a:ext>
            </a:extLst>
          </p:cNvPr>
          <p:cNvSpPr>
            <a:spLocks noGrp="1"/>
          </p:cNvSpPr>
          <p:nvPr>
            <p:ph idx="1"/>
          </p:nvPr>
        </p:nvSpPr>
        <p:spPr/>
        <p:txBody>
          <a:bodyPr/>
          <a:lstStyle/>
          <a:p>
            <a:pPr marL="0" indent="0">
              <a:buNone/>
            </a:pPr>
            <a:r>
              <a:rPr lang="es-ES" dirty="0"/>
              <a:t>Cuando el trabajo se realiza en equipo eléctrico energizado, un trabajo eléctrico energizado requerirá permiso y estar documentado bajo cualquiera de las siguientes condiciones:</a:t>
            </a:r>
            <a:endParaRPr lang="en-US" dirty="0"/>
          </a:p>
          <a:p>
            <a:pPr lvl="1"/>
            <a:r>
              <a:rPr lang="es-ES" dirty="0"/>
              <a:t>Cuando el trabajo se realiza dentro del límite de acercamiento restringido.</a:t>
            </a:r>
            <a:endParaRPr lang="en-US" dirty="0"/>
          </a:p>
          <a:p>
            <a:pPr lvl="1"/>
            <a:r>
              <a:rPr lang="es-ES" dirty="0"/>
              <a:t>Cuando un empleado interactúa con el equipo y los conductores o partes del circuito no están expuestos, pero un aumento de probabilidad de lesión puede ser causada por la exposición a un flash de arco peligroso existe.</a:t>
            </a:r>
            <a:endParaRPr lang="en-US" dirty="0"/>
          </a:p>
        </p:txBody>
      </p:sp>
    </p:spTree>
    <p:extLst>
      <p:ext uri="{BB962C8B-B14F-4D97-AF65-F5344CB8AC3E}">
        <p14:creationId xmlns:p14="http://schemas.microsoft.com/office/powerpoint/2010/main" val="327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17FA4-D839-4889-864E-4A88185F3089}"/>
              </a:ext>
            </a:extLst>
          </p:cNvPr>
          <p:cNvSpPr>
            <a:spLocks noGrp="1"/>
          </p:cNvSpPr>
          <p:nvPr>
            <p:ph type="title"/>
          </p:nvPr>
        </p:nvSpPr>
        <p:spPr/>
        <p:txBody>
          <a:bodyPr/>
          <a:lstStyle/>
          <a:p>
            <a:r>
              <a:rPr lang="en-US" b="1" dirty="0" err="1">
                <a:solidFill>
                  <a:srgbClr val="FF0000"/>
                </a:solidFill>
              </a:rPr>
              <a:t>Equipo</a:t>
            </a:r>
            <a:r>
              <a:rPr lang="en-US" b="1" dirty="0">
                <a:solidFill>
                  <a:srgbClr val="FF0000"/>
                </a:solidFill>
              </a:rPr>
              <a:t> de </a:t>
            </a:r>
            <a:r>
              <a:rPr lang="en-US" b="1" dirty="0" err="1">
                <a:solidFill>
                  <a:srgbClr val="FF0000"/>
                </a:solidFill>
              </a:rPr>
              <a:t>Protección</a:t>
            </a:r>
            <a:r>
              <a:rPr lang="en-US" b="1" dirty="0">
                <a:solidFill>
                  <a:srgbClr val="FF0000"/>
                </a:solidFill>
              </a:rPr>
              <a:t> Personal</a:t>
            </a:r>
          </a:p>
        </p:txBody>
      </p:sp>
      <p:sp>
        <p:nvSpPr>
          <p:cNvPr id="3" name="Content Placeholder 2">
            <a:extLst>
              <a:ext uri="{FF2B5EF4-FFF2-40B4-BE49-F238E27FC236}">
                <a16:creationId xmlns:a16="http://schemas.microsoft.com/office/drawing/2014/main" id="{43344FE6-27D5-4E3F-A08C-3BA26BFFD38A}"/>
              </a:ext>
            </a:extLst>
          </p:cNvPr>
          <p:cNvSpPr>
            <a:spLocks noGrp="1"/>
          </p:cNvSpPr>
          <p:nvPr>
            <p:ph idx="1"/>
          </p:nvPr>
        </p:nvSpPr>
        <p:spPr/>
        <p:txBody>
          <a:bodyPr/>
          <a:lstStyle/>
          <a:p>
            <a:pPr lvl="0"/>
            <a:r>
              <a:rPr lang="es-ES" dirty="0"/>
              <a:t>Medidas de seguridad para protección del personal</a:t>
            </a:r>
            <a:endParaRPr lang="en-US" dirty="0"/>
          </a:p>
          <a:p>
            <a:pPr lvl="0"/>
            <a:r>
              <a:rPr lang="en-US" dirty="0" err="1"/>
              <a:t>Vestimenta</a:t>
            </a:r>
            <a:r>
              <a:rPr lang="en-US" dirty="0"/>
              <a:t> para flash de </a:t>
            </a:r>
            <a:r>
              <a:rPr lang="en-US" dirty="0" err="1"/>
              <a:t>arco</a:t>
            </a:r>
            <a:r>
              <a:rPr lang="en-US" dirty="0"/>
              <a:t> - </a:t>
            </a:r>
            <a:r>
              <a:rPr lang="en-US" dirty="0" err="1"/>
              <a:t>Calificada</a:t>
            </a:r>
            <a:r>
              <a:rPr lang="en-US" dirty="0"/>
              <a:t> para </a:t>
            </a:r>
            <a:r>
              <a:rPr lang="en-US" dirty="0" err="1"/>
              <a:t>arco</a:t>
            </a:r>
            <a:endParaRPr lang="en-US" dirty="0"/>
          </a:p>
          <a:p>
            <a:pPr lvl="0"/>
            <a:r>
              <a:rPr lang="es-ES" dirty="0"/>
              <a:t>Categorías del EPP para flash del arco</a:t>
            </a:r>
            <a:endParaRPr lang="en-US" dirty="0"/>
          </a:p>
          <a:p>
            <a:pPr lvl="0"/>
            <a:r>
              <a:rPr lang="es-ES" dirty="0"/>
              <a:t>Cuidado y mantenimiento de ropa evaluada para arco y vestimenta evaluada para flash del arco</a:t>
            </a:r>
            <a:endParaRPr lang="en-US" dirty="0"/>
          </a:p>
          <a:p>
            <a:pPr lvl="0"/>
            <a:r>
              <a:rPr lang="en-US" dirty="0" err="1"/>
              <a:t>Herramientas</a:t>
            </a:r>
            <a:r>
              <a:rPr lang="en-US" dirty="0"/>
              <a:t> </a:t>
            </a:r>
            <a:r>
              <a:rPr lang="en-US" dirty="0" err="1"/>
              <a:t>evaluadas</a:t>
            </a:r>
            <a:r>
              <a:rPr lang="en-US" dirty="0"/>
              <a:t> para </a:t>
            </a:r>
            <a:r>
              <a:rPr lang="en-US" dirty="0" err="1"/>
              <a:t>voltaje</a:t>
            </a:r>
            <a:endParaRPr lang="en-US" dirty="0"/>
          </a:p>
        </p:txBody>
      </p:sp>
    </p:spTree>
    <p:extLst>
      <p:ext uri="{BB962C8B-B14F-4D97-AF65-F5344CB8AC3E}">
        <p14:creationId xmlns:p14="http://schemas.microsoft.com/office/powerpoint/2010/main" val="27617689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33FC-CA42-4B19-99D6-E7E233317EFD}"/>
              </a:ext>
            </a:extLst>
          </p:cNvPr>
          <p:cNvSpPr>
            <a:spLocks noGrp="1"/>
          </p:cNvSpPr>
          <p:nvPr>
            <p:ph type="title"/>
          </p:nvPr>
        </p:nvSpPr>
        <p:spPr/>
        <p:txBody>
          <a:bodyPr>
            <a:normAutofit/>
          </a:bodyPr>
          <a:lstStyle/>
          <a:p>
            <a:r>
              <a:rPr lang="es-ES" sz="3200" b="1" dirty="0">
                <a:solidFill>
                  <a:srgbClr val="FF0000"/>
                </a:solidFill>
              </a:rPr>
              <a:t>Medidas de Seguridad para Protección Personal </a:t>
            </a:r>
            <a:br>
              <a:rPr lang="es-ES" sz="3200" b="1" dirty="0">
                <a:solidFill>
                  <a:srgbClr val="FF0000"/>
                </a:solidFill>
              </a:rPr>
            </a:br>
            <a:r>
              <a:rPr lang="es-ES" sz="3200" b="1" dirty="0">
                <a:solidFill>
                  <a:srgbClr val="FF0000"/>
                </a:solidFill>
              </a:rPr>
              <a:t>(OSHA) – 29 CFR 1910.335</a:t>
            </a:r>
            <a:endParaRPr lang="en-US" sz="3200" dirty="0">
              <a:solidFill>
                <a:srgbClr val="FF0000"/>
              </a:solidFill>
            </a:endParaRPr>
          </a:p>
        </p:txBody>
      </p:sp>
      <p:sp>
        <p:nvSpPr>
          <p:cNvPr id="3" name="Content Placeholder 2">
            <a:extLst>
              <a:ext uri="{FF2B5EF4-FFF2-40B4-BE49-F238E27FC236}">
                <a16:creationId xmlns:a16="http://schemas.microsoft.com/office/drawing/2014/main" id="{24A6CC53-4A69-4463-A044-EC689C7232D7}"/>
              </a:ext>
            </a:extLst>
          </p:cNvPr>
          <p:cNvSpPr>
            <a:spLocks noGrp="1"/>
          </p:cNvSpPr>
          <p:nvPr>
            <p:ph idx="1"/>
          </p:nvPr>
        </p:nvSpPr>
        <p:spPr/>
        <p:txBody>
          <a:bodyPr>
            <a:normAutofit/>
          </a:bodyPr>
          <a:lstStyle/>
          <a:p>
            <a:pPr lvl="0"/>
            <a:r>
              <a:rPr lang="es-ES" dirty="0"/>
              <a:t>El equipo de protección aislante de caucho se mantendrá en una condición segura, fiable y deberán ser inspeccionados periódicamente o probados. (Vea: OSHA TABLA I-5-EQUIPOS AISLANTES DE GOMA, INTERVALOS DE PRUEBAS).</a:t>
            </a:r>
            <a:endParaRPr lang="en-US" dirty="0"/>
          </a:p>
          <a:p>
            <a:pPr lvl="0"/>
            <a:r>
              <a:rPr lang="es-ES" dirty="0"/>
              <a:t>Si la capacidad de aislamiento del equipo de protección puede estar sujeto a daños durante el uso, el material aislante debe ser protegido. (Por ejemplo, una cubierta exterior de cuero se utiliza a veces para la protección de material aislante de goma.)</a:t>
            </a:r>
            <a:endParaRPr lang="en-US" dirty="0"/>
          </a:p>
        </p:txBody>
      </p:sp>
    </p:spTree>
    <p:extLst>
      <p:ext uri="{BB962C8B-B14F-4D97-AF65-F5344CB8AC3E}">
        <p14:creationId xmlns:p14="http://schemas.microsoft.com/office/powerpoint/2010/main" val="24669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C065-D835-49A2-87B6-29F723B6758C}"/>
              </a:ext>
            </a:extLst>
          </p:cNvPr>
          <p:cNvSpPr>
            <a:spLocks noGrp="1"/>
          </p:cNvSpPr>
          <p:nvPr>
            <p:ph type="title"/>
          </p:nvPr>
        </p:nvSpPr>
        <p:spPr/>
        <p:txBody>
          <a:bodyPr>
            <a:normAutofit/>
          </a:bodyPr>
          <a:lstStyle/>
          <a:p>
            <a:r>
              <a:rPr lang="es-ES" sz="3200" b="1" dirty="0">
                <a:solidFill>
                  <a:srgbClr val="FF0000"/>
                </a:solidFill>
              </a:rPr>
              <a:t>Medidas de Seguridad para Protección Personal </a:t>
            </a:r>
            <a:br>
              <a:rPr lang="es-ES" sz="3200" b="1" dirty="0">
                <a:solidFill>
                  <a:srgbClr val="FF0000"/>
                </a:solidFill>
              </a:rPr>
            </a:br>
            <a:r>
              <a:rPr lang="es-ES" sz="3200" b="1" dirty="0">
                <a:solidFill>
                  <a:srgbClr val="FF0000"/>
                </a:solidFill>
              </a:rPr>
              <a:t>(OSHA) – 29 CFR 1910.335 Continuar</a:t>
            </a:r>
            <a:endParaRPr lang="en-US" sz="3200" b="1" dirty="0">
              <a:solidFill>
                <a:srgbClr val="FF0000"/>
              </a:solidFill>
            </a:endParaRPr>
          </a:p>
        </p:txBody>
      </p:sp>
      <p:sp>
        <p:nvSpPr>
          <p:cNvPr id="3" name="Content Placeholder 2">
            <a:extLst>
              <a:ext uri="{FF2B5EF4-FFF2-40B4-BE49-F238E27FC236}">
                <a16:creationId xmlns:a16="http://schemas.microsoft.com/office/drawing/2014/main" id="{5A78ABBA-8A3A-45FE-B772-D528A6854B02}"/>
              </a:ext>
            </a:extLst>
          </p:cNvPr>
          <p:cNvSpPr>
            <a:spLocks noGrp="1"/>
          </p:cNvSpPr>
          <p:nvPr>
            <p:ph idx="1"/>
          </p:nvPr>
        </p:nvSpPr>
        <p:spPr/>
        <p:txBody>
          <a:bodyPr/>
          <a:lstStyle/>
          <a:p>
            <a:r>
              <a:rPr lang="es-ES" dirty="0"/>
              <a:t>Empleados tienen que usar protección para la cabeza no conductor dondequiera que haya un peligro de lesión en la cabeza por descarga eléctrica o quemaduras debido al contacto con partes energizadas expuestas.</a:t>
            </a:r>
          </a:p>
          <a:p>
            <a:r>
              <a:rPr lang="es-ES" dirty="0"/>
              <a:t>Los empleados deben llevar equipo de protección para los ojos o la cara siempre que haya peligro de lesiones en los ojos o la cara de arcos eléctricos o de objetos despedidos resultado de explosión eléctrica</a:t>
            </a:r>
            <a:r>
              <a:rPr lang="en-US" dirty="0"/>
              <a:t>.</a:t>
            </a:r>
          </a:p>
        </p:txBody>
      </p:sp>
    </p:spTree>
    <p:extLst>
      <p:ext uri="{BB962C8B-B14F-4D97-AF65-F5344CB8AC3E}">
        <p14:creationId xmlns:p14="http://schemas.microsoft.com/office/powerpoint/2010/main" val="15059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E7FA5-304F-40D3-9770-FDD2A8EFB97E}"/>
              </a:ext>
            </a:extLst>
          </p:cNvPr>
          <p:cNvSpPr>
            <a:spLocks noGrp="1"/>
          </p:cNvSpPr>
          <p:nvPr>
            <p:ph type="title"/>
          </p:nvPr>
        </p:nvSpPr>
        <p:spPr/>
        <p:txBody>
          <a:bodyPr/>
          <a:lstStyle/>
          <a:p>
            <a:r>
              <a:rPr lang="en-US" b="1" dirty="0" err="1">
                <a:solidFill>
                  <a:srgbClr val="FF0000"/>
                </a:solidFill>
              </a:rPr>
              <a:t>Clasificación</a:t>
            </a:r>
            <a:r>
              <a:rPr lang="en-US" b="1" dirty="0">
                <a:solidFill>
                  <a:srgbClr val="FF0000"/>
                </a:solidFill>
              </a:rPr>
              <a:t> del Arco (</a:t>
            </a:r>
            <a:r>
              <a:rPr lang="en-US" b="1" dirty="0" err="1">
                <a:solidFill>
                  <a:srgbClr val="FF0000"/>
                </a:solidFill>
              </a:rPr>
              <a:t>cal</a:t>
            </a:r>
            <a:r>
              <a:rPr lang="en-US" b="1" dirty="0">
                <a:solidFill>
                  <a:srgbClr val="FF0000"/>
                </a:solidFill>
              </a:rPr>
              <a:t>/cm²)</a:t>
            </a:r>
          </a:p>
        </p:txBody>
      </p:sp>
      <p:sp>
        <p:nvSpPr>
          <p:cNvPr id="6" name="Content Placeholder 5">
            <a:extLst>
              <a:ext uri="{FF2B5EF4-FFF2-40B4-BE49-F238E27FC236}">
                <a16:creationId xmlns:a16="http://schemas.microsoft.com/office/drawing/2014/main" id="{0A1E0C4B-A055-4DD8-AF49-FD2E6016F7EC}"/>
              </a:ext>
            </a:extLst>
          </p:cNvPr>
          <p:cNvSpPr>
            <a:spLocks noGrp="1"/>
          </p:cNvSpPr>
          <p:nvPr>
            <p:ph idx="1"/>
          </p:nvPr>
        </p:nvSpPr>
        <p:spPr/>
        <p:txBody>
          <a:bodyPr/>
          <a:lstStyle/>
          <a:p>
            <a:r>
              <a:rPr lang="en-US" dirty="0"/>
              <a:t>Valor de </a:t>
            </a:r>
            <a:r>
              <a:rPr lang="en-US" dirty="0" err="1"/>
              <a:t>Rendimiento</a:t>
            </a:r>
            <a:r>
              <a:rPr lang="en-US" dirty="0"/>
              <a:t> </a:t>
            </a:r>
            <a:r>
              <a:rPr lang="en-US" dirty="0" err="1"/>
              <a:t>Térmico</a:t>
            </a:r>
            <a:r>
              <a:rPr lang="en-US" dirty="0"/>
              <a:t> (ATPV Arc Thermal Performance Value, </a:t>
            </a:r>
            <a:r>
              <a:rPr lang="en-US" dirty="0" err="1"/>
              <a:t>por</a:t>
            </a:r>
            <a:r>
              <a:rPr lang="en-US" dirty="0"/>
              <a:t> </a:t>
            </a:r>
            <a:r>
              <a:rPr lang="en-US" dirty="0" err="1"/>
              <a:t>sus</a:t>
            </a:r>
            <a:r>
              <a:rPr lang="en-US" dirty="0"/>
              <a:t> </a:t>
            </a:r>
            <a:r>
              <a:rPr lang="en-US" dirty="0" err="1"/>
              <a:t>siglas</a:t>
            </a:r>
            <a:r>
              <a:rPr lang="en-US" dirty="0"/>
              <a:t> </a:t>
            </a:r>
            <a:r>
              <a:rPr lang="en-US" dirty="0" err="1"/>
              <a:t>en</a:t>
            </a:r>
            <a:r>
              <a:rPr lang="en-US" dirty="0"/>
              <a:t> ingles)</a:t>
            </a:r>
          </a:p>
          <a:p>
            <a:r>
              <a:rPr lang="es-ES" dirty="0"/>
              <a:t>Energía de Rompimiento del Umbral</a:t>
            </a:r>
            <a:r>
              <a:rPr lang="en-US" dirty="0"/>
              <a:t> (EBT Energy </a:t>
            </a:r>
            <a:r>
              <a:rPr lang="en-US" dirty="0" err="1"/>
              <a:t>Breakopen</a:t>
            </a:r>
            <a:r>
              <a:rPr lang="en-US" dirty="0"/>
              <a:t> Threshold, </a:t>
            </a:r>
            <a:r>
              <a:rPr lang="en-US" dirty="0" err="1"/>
              <a:t>por</a:t>
            </a:r>
            <a:r>
              <a:rPr lang="en-US" dirty="0"/>
              <a:t> </a:t>
            </a:r>
            <a:r>
              <a:rPr lang="en-US" dirty="0" err="1"/>
              <a:t>sus</a:t>
            </a:r>
            <a:r>
              <a:rPr lang="en-US" dirty="0"/>
              <a:t> </a:t>
            </a:r>
            <a:r>
              <a:rPr lang="en-US" dirty="0" err="1"/>
              <a:t>siglas</a:t>
            </a:r>
            <a:r>
              <a:rPr lang="en-US" dirty="0"/>
              <a:t> </a:t>
            </a:r>
            <a:r>
              <a:rPr lang="en-US" dirty="0" err="1"/>
              <a:t>en</a:t>
            </a:r>
            <a:r>
              <a:rPr lang="en-US" dirty="0"/>
              <a:t> ingles) </a:t>
            </a:r>
          </a:p>
        </p:txBody>
      </p:sp>
    </p:spTree>
    <p:extLst>
      <p:ext uri="{BB962C8B-B14F-4D97-AF65-F5344CB8AC3E}">
        <p14:creationId xmlns:p14="http://schemas.microsoft.com/office/powerpoint/2010/main" val="1360133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7F65-7877-4717-AAF1-446139618106}"/>
              </a:ext>
            </a:extLst>
          </p:cNvPr>
          <p:cNvSpPr>
            <a:spLocks noGrp="1"/>
          </p:cNvSpPr>
          <p:nvPr>
            <p:ph type="title"/>
          </p:nvPr>
        </p:nvSpPr>
        <p:spPr/>
        <p:txBody>
          <a:bodyPr>
            <a:normAutofit/>
          </a:bodyPr>
          <a:lstStyle/>
          <a:p>
            <a:r>
              <a:rPr lang="en-US" sz="3200" b="1" dirty="0">
                <a:solidFill>
                  <a:srgbClr val="FF0000"/>
                </a:solidFill>
              </a:rPr>
              <a:t>OSHA TABLA I-5-Equipos </a:t>
            </a:r>
            <a:r>
              <a:rPr lang="en-US" sz="3200" b="1" dirty="0" err="1">
                <a:solidFill>
                  <a:srgbClr val="FF0000"/>
                </a:solidFill>
              </a:rPr>
              <a:t>Aislantes</a:t>
            </a:r>
            <a:r>
              <a:rPr lang="en-US" sz="3200" b="1" dirty="0">
                <a:solidFill>
                  <a:srgbClr val="FF0000"/>
                </a:solidFill>
              </a:rPr>
              <a:t> de Goma, </a:t>
            </a:r>
            <a:r>
              <a:rPr lang="en-US" sz="3200" b="1" dirty="0" err="1">
                <a:solidFill>
                  <a:srgbClr val="FF0000"/>
                </a:solidFill>
              </a:rPr>
              <a:t>Intervalos</a:t>
            </a:r>
            <a:r>
              <a:rPr lang="en-US" sz="3200" b="1" dirty="0">
                <a:solidFill>
                  <a:srgbClr val="FF0000"/>
                </a:solidFill>
              </a:rPr>
              <a:t> de </a:t>
            </a:r>
            <a:r>
              <a:rPr lang="en-US" sz="3200" b="1" dirty="0" err="1">
                <a:solidFill>
                  <a:srgbClr val="FF0000"/>
                </a:solidFill>
              </a:rPr>
              <a:t>Prueba</a:t>
            </a:r>
            <a:endParaRPr lang="en-US" sz="3200" b="1" dirty="0">
              <a:solidFill>
                <a:srgbClr val="FF0000"/>
              </a:solidFill>
            </a:endParaRPr>
          </a:p>
        </p:txBody>
      </p:sp>
      <p:pic>
        <p:nvPicPr>
          <p:cNvPr id="6" name="Content Placeholder 5" title="OSHA TABLA I-5-Equipos Aislantes de Goma, Intervalos de Prueba">
            <a:extLst>
              <a:ext uri="{FF2B5EF4-FFF2-40B4-BE49-F238E27FC236}">
                <a16:creationId xmlns:a16="http://schemas.microsoft.com/office/drawing/2014/main" id="{AB4A7086-A2C4-4E55-9B88-3962FAA0F4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0763" y="1825625"/>
            <a:ext cx="7750474" cy="4351338"/>
          </a:xfrm>
        </p:spPr>
      </p:pic>
    </p:spTree>
    <p:extLst>
      <p:ext uri="{BB962C8B-B14F-4D97-AF65-F5344CB8AC3E}">
        <p14:creationId xmlns:p14="http://schemas.microsoft.com/office/powerpoint/2010/main" val="8660800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6DD6-F118-4BF1-9516-CD3F5702B714}"/>
              </a:ext>
            </a:extLst>
          </p:cNvPr>
          <p:cNvSpPr>
            <a:spLocks noGrp="1"/>
          </p:cNvSpPr>
          <p:nvPr>
            <p:ph type="title"/>
          </p:nvPr>
        </p:nvSpPr>
        <p:spPr/>
        <p:txBody>
          <a:bodyPr>
            <a:normAutofit/>
          </a:bodyPr>
          <a:lstStyle/>
          <a:p>
            <a:r>
              <a:rPr lang="es-ES" sz="4000" b="1" dirty="0">
                <a:solidFill>
                  <a:srgbClr val="FF0000"/>
                </a:solidFill>
              </a:rPr>
              <a:t>Vestimenta para Flash de Arco – Evaluación del Arco</a:t>
            </a:r>
            <a:endParaRPr lang="en-US" sz="4000" b="1" dirty="0">
              <a:solidFill>
                <a:srgbClr val="FF0000"/>
              </a:solidFill>
            </a:endParaRPr>
          </a:p>
        </p:txBody>
      </p:sp>
      <p:sp>
        <p:nvSpPr>
          <p:cNvPr id="3" name="Content Placeholder 2">
            <a:extLst>
              <a:ext uri="{FF2B5EF4-FFF2-40B4-BE49-F238E27FC236}">
                <a16:creationId xmlns:a16="http://schemas.microsoft.com/office/drawing/2014/main" id="{F0B850A3-9977-4395-A5B3-2A2A36C013A6}"/>
              </a:ext>
            </a:extLst>
          </p:cNvPr>
          <p:cNvSpPr>
            <a:spLocks noGrp="1"/>
          </p:cNvSpPr>
          <p:nvPr>
            <p:ph sz="half" idx="1"/>
          </p:nvPr>
        </p:nvSpPr>
        <p:spPr/>
        <p:txBody>
          <a:bodyPr>
            <a:normAutofit lnSpcReduction="10000"/>
          </a:bodyPr>
          <a:lstStyle/>
          <a:p>
            <a:r>
              <a:rPr lang="en-US" b="1" i="1" dirty="0" err="1"/>
              <a:t>Vestimenta</a:t>
            </a:r>
            <a:r>
              <a:rPr lang="en-US" b="1" i="1" dirty="0"/>
              <a:t> para el Flash de Arco (NFPA 70E – 2018) </a:t>
            </a:r>
            <a:r>
              <a:rPr lang="es-ES" dirty="0"/>
              <a:t>es un sistema completa de ropa y equipo evaluado que cubre el cuerpo entero contra el flash del arco eléctrico, excepto para manos y pies. Un traje que puede incluir pantalones u overoles, una chaqueta o un ‘</a:t>
            </a:r>
            <a:r>
              <a:rPr lang="es-ES" dirty="0" err="1"/>
              <a:t>overall</a:t>
            </a:r>
            <a:r>
              <a:rPr lang="es-ES" dirty="0"/>
              <a:t>’ de cuerpo entero, capucha tipo apicultor equipado con escudo facial</a:t>
            </a:r>
            <a:r>
              <a:rPr lang="es-ES" i="1" dirty="0"/>
              <a:t>.</a:t>
            </a:r>
            <a:endParaRPr lang="en-US" dirty="0"/>
          </a:p>
        </p:txBody>
      </p:sp>
      <p:pic>
        <p:nvPicPr>
          <p:cNvPr id="10" name="Content Placeholder 9" title="Vestimenta para Flash de Arco">
            <a:extLst>
              <a:ext uri="{FF2B5EF4-FFF2-40B4-BE49-F238E27FC236}">
                <a16:creationId xmlns:a16="http://schemas.microsoft.com/office/drawing/2014/main" id="{FAAD7385-A491-4562-8056-BA6FC588A3D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50527" y="1825625"/>
            <a:ext cx="1824946" cy="4351338"/>
          </a:xfrm>
        </p:spPr>
      </p:pic>
    </p:spTree>
    <p:extLst>
      <p:ext uri="{BB962C8B-B14F-4D97-AF65-F5344CB8AC3E}">
        <p14:creationId xmlns:p14="http://schemas.microsoft.com/office/powerpoint/2010/main" val="6918093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D4C6-B724-4EFD-8750-C2FDD042E413}"/>
              </a:ext>
            </a:extLst>
          </p:cNvPr>
          <p:cNvSpPr>
            <a:spLocks noGrp="1"/>
          </p:cNvSpPr>
          <p:nvPr>
            <p:ph type="title"/>
          </p:nvPr>
        </p:nvSpPr>
        <p:spPr/>
        <p:txBody>
          <a:bodyPr/>
          <a:lstStyle/>
          <a:p>
            <a:r>
              <a:rPr lang="es-ES" b="1" dirty="0">
                <a:solidFill>
                  <a:srgbClr val="FF0000"/>
                </a:solidFill>
              </a:rPr>
              <a:t>Voltaje (tensión) Nominal de las Herramientas</a:t>
            </a:r>
            <a:endParaRPr lang="en-US" b="1" dirty="0">
              <a:solidFill>
                <a:srgbClr val="FF0000"/>
              </a:solidFill>
            </a:endParaRPr>
          </a:p>
        </p:txBody>
      </p:sp>
      <p:pic>
        <p:nvPicPr>
          <p:cNvPr id="13" name="Content Placeholder 12" title="Voltaje (tensión) Nominal de las Herramientas">
            <a:extLst>
              <a:ext uri="{FF2B5EF4-FFF2-40B4-BE49-F238E27FC236}">
                <a16:creationId xmlns:a16="http://schemas.microsoft.com/office/drawing/2014/main" id="{BC4180FC-0EE7-4916-8CAF-6FE203FCED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54049" y="1825625"/>
            <a:ext cx="3083901" cy="4351338"/>
          </a:xfrm>
        </p:spPr>
      </p:pic>
    </p:spTree>
    <p:extLst>
      <p:ext uri="{BB962C8B-B14F-4D97-AF65-F5344CB8AC3E}">
        <p14:creationId xmlns:p14="http://schemas.microsoft.com/office/powerpoint/2010/main" val="13160773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49212-F27B-41BC-A549-53E509EC0B46}"/>
              </a:ext>
            </a:extLst>
          </p:cNvPr>
          <p:cNvSpPr>
            <a:spLocks noGrp="1"/>
          </p:cNvSpPr>
          <p:nvPr>
            <p:ph type="title"/>
          </p:nvPr>
        </p:nvSpPr>
        <p:spPr/>
        <p:txBody>
          <a:bodyPr/>
          <a:lstStyle/>
          <a:p>
            <a:r>
              <a:rPr lang="en-US" b="1" dirty="0">
                <a:solidFill>
                  <a:srgbClr val="FF0000"/>
                </a:solidFill>
              </a:rPr>
              <a:t>Thank you</a:t>
            </a:r>
          </a:p>
        </p:txBody>
      </p:sp>
      <p:sp>
        <p:nvSpPr>
          <p:cNvPr id="3" name="Content Placeholder 2">
            <a:extLst>
              <a:ext uri="{FF2B5EF4-FFF2-40B4-BE49-F238E27FC236}">
                <a16:creationId xmlns:a16="http://schemas.microsoft.com/office/drawing/2014/main" id="{0B855A64-389D-42BF-88C3-64F8F0A132A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0321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2745-35CE-4590-8026-6DA51328A6DF}"/>
              </a:ext>
            </a:extLst>
          </p:cNvPr>
          <p:cNvSpPr>
            <a:spLocks noGrp="1"/>
          </p:cNvSpPr>
          <p:nvPr>
            <p:ph type="title"/>
          </p:nvPr>
        </p:nvSpPr>
        <p:spPr/>
        <p:txBody>
          <a:bodyPr/>
          <a:lstStyle/>
          <a:p>
            <a:r>
              <a:rPr lang="en-US" b="1" dirty="0" err="1">
                <a:solidFill>
                  <a:srgbClr val="FF0000"/>
                </a:solidFill>
              </a:rPr>
              <a:t>Conceptos</a:t>
            </a:r>
            <a:r>
              <a:rPr lang="en-US" b="1" dirty="0">
                <a:solidFill>
                  <a:srgbClr val="FF0000"/>
                </a:solidFill>
              </a:rPr>
              <a:t> </a:t>
            </a:r>
            <a:r>
              <a:rPr lang="en-US" b="1" dirty="0" err="1">
                <a:solidFill>
                  <a:srgbClr val="FF0000"/>
                </a:solidFill>
              </a:rPr>
              <a:t>Básicos</a:t>
            </a:r>
            <a:r>
              <a:rPr lang="en-US" b="1" dirty="0">
                <a:solidFill>
                  <a:srgbClr val="FF0000"/>
                </a:solidFill>
              </a:rPr>
              <a:t> de </a:t>
            </a:r>
            <a:r>
              <a:rPr lang="en-US" b="1" dirty="0" err="1">
                <a:solidFill>
                  <a:srgbClr val="FF0000"/>
                </a:solidFill>
              </a:rPr>
              <a:t>Electricidad</a:t>
            </a:r>
            <a:endParaRPr lang="en-US" b="1" dirty="0">
              <a:solidFill>
                <a:srgbClr val="FF0000"/>
              </a:solidFill>
            </a:endParaRPr>
          </a:p>
        </p:txBody>
      </p:sp>
      <p:sp>
        <p:nvSpPr>
          <p:cNvPr id="3" name="Content Placeholder 2">
            <a:extLst>
              <a:ext uri="{FF2B5EF4-FFF2-40B4-BE49-F238E27FC236}">
                <a16:creationId xmlns:a16="http://schemas.microsoft.com/office/drawing/2014/main" id="{B2057152-CDE8-43FC-85B8-FCEC9461F69B}"/>
              </a:ext>
            </a:extLst>
          </p:cNvPr>
          <p:cNvSpPr>
            <a:spLocks noGrp="1"/>
          </p:cNvSpPr>
          <p:nvPr>
            <p:ph idx="1"/>
          </p:nvPr>
        </p:nvSpPr>
        <p:spPr>
          <a:xfrm>
            <a:off x="838200" y="1825625"/>
            <a:ext cx="5331691" cy="4351338"/>
          </a:xfrm>
        </p:spPr>
        <p:txBody>
          <a:bodyPr/>
          <a:lstStyle/>
          <a:p>
            <a:pPr lvl="0"/>
            <a:r>
              <a:rPr lang="en-US" dirty="0" err="1"/>
              <a:t>Voltaje</a:t>
            </a:r>
            <a:endParaRPr lang="en-US" dirty="0"/>
          </a:p>
          <a:p>
            <a:pPr lvl="0"/>
            <a:r>
              <a:rPr lang="en-US" dirty="0" err="1"/>
              <a:t>Curriente</a:t>
            </a:r>
            <a:endParaRPr lang="en-US" dirty="0"/>
          </a:p>
          <a:p>
            <a:pPr lvl="0"/>
            <a:r>
              <a:rPr lang="en-US" dirty="0"/>
              <a:t>Resistencia</a:t>
            </a:r>
          </a:p>
          <a:p>
            <a:pPr lvl="0"/>
            <a:r>
              <a:rPr lang="en-US" dirty="0"/>
              <a:t>Tierra</a:t>
            </a:r>
          </a:p>
        </p:txBody>
      </p:sp>
    </p:spTree>
    <p:extLst>
      <p:ext uri="{BB962C8B-B14F-4D97-AF65-F5344CB8AC3E}">
        <p14:creationId xmlns:p14="http://schemas.microsoft.com/office/powerpoint/2010/main" val="308584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C4C1-B59C-4201-A256-434BEB4F224A}"/>
              </a:ext>
            </a:extLst>
          </p:cNvPr>
          <p:cNvSpPr>
            <a:spLocks noGrp="1"/>
          </p:cNvSpPr>
          <p:nvPr>
            <p:ph type="title"/>
          </p:nvPr>
        </p:nvSpPr>
        <p:spPr/>
        <p:txBody>
          <a:bodyPr/>
          <a:lstStyle/>
          <a:p>
            <a:r>
              <a:rPr lang="en-US" b="1" dirty="0" err="1">
                <a:solidFill>
                  <a:srgbClr val="FF0000"/>
                </a:solidFill>
              </a:rPr>
              <a:t>Voltaje</a:t>
            </a:r>
            <a:endParaRPr lang="en-US" b="1" dirty="0">
              <a:solidFill>
                <a:srgbClr val="FF0000"/>
              </a:solidFill>
            </a:endParaRPr>
          </a:p>
        </p:txBody>
      </p:sp>
      <p:sp>
        <p:nvSpPr>
          <p:cNvPr id="3" name="Content Placeholder 2">
            <a:extLst>
              <a:ext uri="{FF2B5EF4-FFF2-40B4-BE49-F238E27FC236}">
                <a16:creationId xmlns:a16="http://schemas.microsoft.com/office/drawing/2014/main" id="{8CC0C0FA-6B76-4884-82BA-D7C4D4F24E94}"/>
              </a:ext>
            </a:extLst>
          </p:cNvPr>
          <p:cNvSpPr>
            <a:spLocks noGrp="1"/>
          </p:cNvSpPr>
          <p:nvPr>
            <p:ph idx="1"/>
          </p:nvPr>
        </p:nvSpPr>
        <p:spPr/>
        <p:txBody>
          <a:bodyPr/>
          <a:lstStyle/>
          <a:p>
            <a:r>
              <a:rPr lang="es-ES" dirty="0"/>
              <a:t>Fuerza o presión que hace que la electricidad fluya a través de un conductor y se mide en voltios (V).</a:t>
            </a:r>
            <a:endParaRPr lang="en-US" dirty="0"/>
          </a:p>
        </p:txBody>
      </p:sp>
    </p:spTree>
    <p:extLst>
      <p:ext uri="{BB962C8B-B14F-4D97-AF65-F5344CB8AC3E}">
        <p14:creationId xmlns:p14="http://schemas.microsoft.com/office/powerpoint/2010/main" val="370064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51B1-B6C7-4A72-86CB-1FD21C61FCCF}"/>
              </a:ext>
            </a:extLst>
          </p:cNvPr>
          <p:cNvSpPr>
            <a:spLocks noGrp="1"/>
          </p:cNvSpPr>
          <p:nvPr>
            <p:ph type="title"/>
          </p:nvPr>
        </p:nvSpPr>
        <p:spPr/>
        <p:txBody>
          <a:bodyPr/>
          <a:lstStyle/>
          <a:p>
            <a:r>
              <a:rPr lang="en-US" b="1" i="1" dirty="0" err="1">
                <a:solidFill>
                  <a:srgbClr val="FF0000"/>
                </a:solidFill>
              </a:rPr>
              <a:t>Voltaje</a:t>
            </a:r>
            <a:r>
              <a:rPr lang="en-US" b="1" i="1" dirty="0">
                <a:solidFill>
                  <a:srgbClr val="FF0000"/>
                </a:solidFill>
              </a:rPr>
              <a:t>, Nominal </a:t>
            </a:r>
            <a:r>
              <a:rPr lang="en-US" sz="2400" b="1" i="1" dirty="0">
                <a:solidFill>
                  <a:srgbClr val="FF0000"/>
                </a:solidFill>
              </a:rPr>
              <a:t>(</a:t>
            </a:r>
            <a:r>
              <a:rPr lang="en-US" sz="2400" b="1" i="1" dirty="0" err="1">
                <a:solidFill>
                  <a:srgbClr val="FF0000"/>
                </a:solidFill>
              </a:rPr>
              <a:t>definido</a:t>
            </a:r>
            <a:r>
              <a:rPr lang="en-US" sz="2400" b="1" i="1" dirty="0">
                <a:solidFill>
                  <a:srgbClr val="FF0000"/>
                </a:solidFill>
              </a:rPr>
              <a:t> </a:t>
            </a:r>
            <a:r>
              <a:rPr lang="en-US" sz="2400" b="1" i="1" dirty="0" err="1">
                <a:solidFill>
                  <a:srgbClr val="FF0000"/>
                </a:solidFill>
              </a:rPr>
              <a:t>por</a:t>
            </a:r>
            <a:r>
              <a:rPr lang="en-US" sz="2400" b="1" i="1" dirty="0">
                <a:solidFill>
                  <a:srgbClr val="FF0000"/>
                </a:solidFill>
              </a:rPr>
              <a:t> la NFPA 70: </a:t>
            </a:r>
            <a:r>
              <a:rPr lang="en-US" sz="2400" b="1" i="1" dirty="0" err="1">
                <a:solidFill>
                  <a:srgbClr val="FF0000"/>
                </a:solidFill>
              </a:rPr>
              <a:t>Código</a:t>
            </a:r>
            <a:r>
              <a:rPr lang="en-US" sz="2400" b="1" i="1" dirty="0">
                <a:solidFill>
                  <a:srgbClr val="FF0000"/>
                </a:solidFill>
              </a:rPr>
              <a:t> </a:t>
            </a:r>
            <a:r>
              <a:rPr lang="en-US" sz="2400" b="1" i="1" dirty="0" err="1">
                <a:solidFill>
                  <a:srgbClr val="FF0000"/>
                </a:solidFill>
              </a:rPr>
              <a:t>Eléctrico</a:t>
            </a:r>
            <a:r>
              <a:rPr lang="en-US" sz="2400" b="1" i="1" dirty="0">
                <a:solidFill>
                  <a:srgbClr val="FF0000"/>
                </a:solidFill>
              </a:rPr>
              <a:t> Nacional)</a:t>
            </a:r>
            <a:endParaRPr lang="en-US" sz="2400" b="1" dirty="0">
              <a:solidFill>
                <a:srgbClr val="FF0000"/>
              </a:solidFill>
            </a:endParaRPr>
          </a:p>
        </p:txBody>
      </p:sp>
      <p:sp>
        <p:nvSpPr>
          <p:cNvPr id="3" name="Content Placeholder 2">
            <a:extLst>
              <a:ext uri="{FF2B5EF4-FFF2-40B4-BE49-F238E27FC236}">
                <a16:creationId xmlns:a16="http://schemas.microsoft.com/office/drawing/2014/main" id="{75A0C8CC-A5B7-4C38-AB50-246B4C2B2DA1}"/>
              </a:ext>
            </a:extLst>
          </p:cNvPr>
          <p:cNvSpPr>
            <a:spLocks noGrp="1"/>
          </p:cNvSpPr>
          <p:nvPr>
            <p:ph idx="1"/>
          </p:nvPr>
        </p:nvSpPr>
        <p:spPr>
          <a:xfrm>
            <a:off x="838200" y="1825625"/>
            <a:ext cx="10515600" cy="1603375"/>
          </a:xfrm>
        </p:spPr>
        <p:txBody>
          <a:bodyPr>
            <a:normAutofit fontScale="85000" lnSpcReduction="20000"/>
          </a:bodyPr>
          <a:lstStyle/>
          <a:p>
            <a:r>
              <a:rPr lang="es-ES" dirty="0"/>
              <a:t>Un valor nominal asignado a un circuito o sistema con el fin de designar convenientemente su clase de voltaje/tensión (por ejemplo, tensión de 120/240 voltios, 480Y/277 Voltios, 600 Voltios)</a:t>
            </a:r>
            <a:r>
              <a:rPr lang="en-US" dirty="0"/>
              <a:t>.</a:t>
            </a:r>
          </a:p>
          <a:p>
            <a:r>
              <a:rPr lang="es-ES" dirty="0"/>
              <a:t>El voltaje actual en el cual un circuito funciona puede variar de lo nominal dentro de un rango que permite la operación satisfactoria de equipo.</a:t>
            </a:r>
            <a:endParaRPr lang="en-US" dirty="0"/>
          </a:p>
          <a:p>
            <a:endParaRPr lang="en-US" dirty="0"/>
          </a:p>
        </p:txBody>
      </p:sp>
    </p:spTree>
    <p:extLst>
      <p:ext uri="{BB962C8B-B14F-4D97-AF65-F5344CB8AC3E}">
        <p14:creationId xmlns:p14="http://schemas.microsoft.com/office/powerpoint/2010/main" val="87016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Voltage Thresholds"/>
          <p:cNvPicPr>
            <a:picLocks noChangeAspect="1"/>
          </p:cNvPicPr>
          <p:nvPr/>
        </p:nvPicPr>
        <p:blipFill>
          <a:blip r:embed="rId3"/>
          <a:stretch>
            <a:fillRect/>
          </a:stretch>
        </p:blipFill>
        <p:spPr>
          <a:xfrm>
            <a:off x="438151" y="19973"/>
            <a:ext cx="11348848" cy="6838027"/>
          </a:xfrm>
          <a:prstGeom prst="rect">
            <a:avLst/>
          </a:prstGeom>
        </p:spPr>
      </p:pic>
      <p:sp>
        <p:nvSpPr>
          <p:cNvPr id="4" name="Title 3" hidden="1">
            <a:extLst>
              <a:ext uri="{FF2B5EF4-FFF2-40B4-BE49-F238E27FC236}">
                <a16:creationId xmlns:a16="http://schemas.microsoft.com/office/drawing/2014/main" id="{7A281463-4F60-4020-8FA7-6F69A32A4363}"/>
              </a:ext>
            </a:extLst>
          </p:cNvPr>
          <p:cNvSpPr>
            <a:spLocks noGrp="1"/>
          </p:cNvSpPr>
          <p:nvPr>
            <p:ph type="title"/>
          </p:nvPr>
        </p:nvSpPr>
        <p:spPr/>
        <p:txBody>
          <a:bodyPr/>
          <a:lstStyle/>
          <a:p>
            <a:r>
              <a:rPr lang="en-US" dirty="0"/>
              <a:t>Voltage thresholds</a:t>
            </a:r>
          </a:p>
        </p:txBody>
      </p:sp>
    </p:spTree>
    <p:extLst>
      <p:ext uri="{BB962C8B-B14F-4D97-AF65-F5344CB8AC3E}">
        <p14:creationId xmlns:p14="http://schemas.microsoft.com/office/powerpoint/2010/main" val="269121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A44D-9BDF-41E7-B3B0-1AE388AFEFFC}"/>
              </a:ext>
            </a:extLst>
          </p:cNvPr>
          <p:cNvSpPr>
            <a:spLocks noGrp="1"/>
          </p:cNvSpPr>
          <p:nvPr>
            <p:ph type="title"/>
          </p:nvPr>
        </p:nvSpPr>
        <p:spPr/>
        <p:txBody>
          <a:bodyPr/>
          <a:lstStyle/>
          <a:p>
            <a:r>
              <a:rPr lang="en-US" b="1" dirty="0" err="1">
                <a:solidFill>
                  <a:srgbClr val="FF0000"/>
                </a:solidFill>
              </a:rPr>
              <a:t>Corriente</a:t>
            </a:r>
            <a:endParaRPr lang="en-US" b="1" dirty="0">
              <a:solidFill>
                <a:srgbClr val="FF0000"/>
              </a:solidFill>
            </a:endParaRPr>
          </a:p>
        </p:txBody>
      </p:sp>
      <p:sp>
        <p:nvSpPr>
          <p:cNvPr id="3" name="Content Placeholder 2">
            <a:extLst>
              <a:ext uri="{FF2B5EF4-FFF2-40B4-BE49-F238E27FC236}">
                <a16:creationId xmlns:a16="http://schemas.microsoft.com/office/drawing/2014/main" id="{A7066A14-205A-4D99-BD69-85A237616EB2}"/>
              </a:ext>
            </a:extLst>
          </p:cNvPr>
          <p:cNvSpPr>
            <a:spLocks noGrp="1"/>
          </p:cNvSpPr>
          <p:nvPr>
            <p:ph idx="1"/>
          </p:nvPr>
        </p:nvSpPr>
        <p:spPr/>
        <p:txBody>
          <a:bodyPr/>
          <a:lstStyle/>
          <a:p>
            <a:r>
              <a:rPr lang="en-US" dirty="0"/>
              <a:t>L</a:t>
            </a:r>
            <a:r>
              <a:rPr lang="es-ES" dirty="0"/>
              <a:t>a corriente es el flujo de electrones de una fuente de voltaje a través de un conductor y está medida en amperios (</a:t>
            </a:r>
            <a:r>
              <a:rPr lang="es-ES" dirty="0" err="1"/>
              <a:t>Amps</a:t>
            </a:r>
            <a:r>
              <a:rPr lang="es-ES" dirty="0"/>
              <a:t>). </a:t>
            </a:r>
            <a:endParaRPr lang="en-US" dirty="0"/>
          </a:p>
          <a:p>
            <a:r>
              <a:rPr lang="en-US" dirty="0"/>
              <a:t>CA/CD </a:t>
            </a:r>
          </a:p>
          <a:p>
            <a:pPr marL="0" indent="0">
              <a:buNone/>
            </a:pPr>
            <a:r>
              <a:rPr lang="en-US" dirty="0"/>
              <a:t>(AC/DC </a:t>
            </a:r>
            <a:r>
              <a:rPr lang="en-US" sz="1800" dirty="0" err="1"/>
              <a:t>por</a:t>
            </a:r>
            <a:r>
              <a:rPr lang="en-US" sz="1800" dirty="0"/>
              <a:t> </a:t>
            </a:r>
            <a:r>
              <a:rPr lang="en-US" sz="1800" dirty="0" err="1"/>
              <a:t>sus</a:t>
            </a:r>
            <a:r>
              <a:rPr lang="en-US" sz="1800" dirty="0"/>
              <a:t> </a:t>
            </a:r>
            <a:r>
              <a:rPr lang="en-US" sz="1800" dirty="0" err="1"/>
              <a:t>siglas</a:t>
            </a:r>
            <a:r>
              <a:rPr lang="en-US" sz="1800" dirty="0"/>
              <a:t> </a:t>
            </a:r>
            <a:r>
              <a:rPr lang="en-US" sz="1800" dirty="0" err="1"/>
              <a:t>en</a:t>
            </a:r>
            <a:r>
              <a:rPr lang="en-US" sz="1800" dirty="0"/>
              <a:t> ingles</a:t>
            </a:r>
            <a:r>
              <a:rPr lang="en-US" dirty="0"/>
              <a:t>) </a:t>
            </a:r>
          </a:p>
        </p:txBody>
      </p:sp>
    </p:spTree>
    <p:extLst>
      <p:ext uri="{BB962C8B-B14F-4D97-AF65-F5344CB8AC3E}">
        <p14:creationId xmlns:p14="http://schemas.microsoft.com/office/powerpoint/2010/main" val="1287995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NFPA 70E: Norma para la Seguridad Eléctrica en el Lugar de Trabajo.&#10;"/>
          <p:cNvGraphicFramePr>
            <a:graphicFrameLocks noGrp="1"/>
          </p:cNvGraphicFramePr>
          <p:nvPr>
            <p:extLst>
              <p:ext uri="{D42A27DB-BD31-4B8C-83A1-F6EECF244321}">
                <p14:modId xmlns:p14="http://schemas.microsoft.com/office/powerpoint/2010/main" val="4002514175"/>
              </p:ext>
            </p:extLst>
          </p:nvPr>
        </p:nvGraphicFramePr>
        <p:xfrm>
          <a:off x="1885950" y="628651"/>
          <a:ext cx="8686800" cy="5734050"/>
        </p:xfrm>
        <a:graphic>
          <a:graphicData uri="http://schemas.openxmlformats.org/drawingml/2006/table">
            <a:tbl>
              <a:tblPr firstRow="1" firstCol="1" bandRow="1"/>
              <a:tblGrid>
                <a:gridCol w="2086926">
                  <a:extLst>
                    <a:ext uri="{9D8B030D-6E8A-4147-A177-3AD203B41FA5}">
                      <a16:colId xmlns:a16="http://schemas.microsoft.com/office/drawing/2014/main" val="20000"/>
                    </a:ext>
                  </a:extLst>
                </a:gridCol>
                <a:gridCol w="6599874">
                  <a:extLst>
                    <a:ext uri="{9D8B030D-6E8A-4147-A177-3AD203B41FA5}">
                      <a16:colId xmlns:a16="http://schemas.microsoft.com/office/drawing/2014/main" val="20001"/>
                    </a:ext>
                  </a:extLst>
                </a:gridCol>
              </a:tblGrid>
              <a:tr h="590823">
                <a:tc>
                  <a:txBody>
                    <a:bodyPr/>
                    <a:lstStyle/>
                    <a:p>
                      <a:pPr marL="0" marR="0" algn="ctr">
                        <a:spcBef>
                          <a:spcPts val="0"/>
                        </a:spcBef>
                        <a:spcAft>
                          <a:spcPts val="0"/>
                        </a:spcAft>
                      </a:pPr>
                      <a:r>
                        <a:rPr lang="es-MX" sz="1800" b="1" dirty="0">
                          <a:effectLst/>
                          <a:latin typeface="Calibri" panose="020F0502020204030204" pitchFamily="34" charset="0"/>
                          <a:ea typeface="Calibri" panose="020F0502020204030204" pitchFamily="34" charset="0"/>
                        </a:rPr>
                        <a:t>Nivel de Corriente</a:t>
                      </a:r>
                      <a:endParaRPr lang="en-US" sz="1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s-MX" sz="1800" b="1" dirty="0">
                          <a:effectLst/>
                          <a:latin typeface="Calibri" panose="020F0502020204030204" pitchFamily="34" charset="0"/>
                          <a:ea typeface="Calibri" panose="020F0502020204030204" pitchFamily="34" charset="0"/>
                        </a:rPr>
                        <a:t>(en miliamperios)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600"/>
                        </a:spcBef>
                        <a:spcAft>
                          <a:spcPts val="600"/>
                        </a:spcAft>
                      </a:pPr>
                      <a:r>
                        <a:rPr lang="es-MX" sz="1800" b="1" dirty="0">
                          <a:effectLst/>
                          <a:latin typeface="Calibri" panose="020F0502020204030204" pitchFamily="34" charset="0"/>
                          <a:ea typeface="Calibri" panose="020F0502020204030204" pitchFamily="34" charset="0"/>
                        </a:rPr>
                        <a:t>Probable Efecto en el Cuerpo Humano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679445">
                <a:tc>
                  <a:txBody>
                    <a:bodyPr/>
                    <a:lstStyle/>
                    <a:p>
                      <a:pPr marL="0" marR="0" algn="ctr">
                        <a:lnSpc>
                          <a:spcPct val="115000"/>
                        </a:lnSpc>
                        <a:spcBef>
                          <a:spcPts val="600"/>
                        </a:spcBef>
                        <a:spcAft>
                          <a:spcPts val="600"/>
                        </a:spcAft>
                      </a:pPr>
                      <a:r>
                        <a:rPr lang="en-US" sz="1600" b="1" dirty="0">
                          <a:effectLst/>
                          <a:latin typeface="Calibri" panose="020F0502020204030204" pitchFamily="34" charset="0"/>
                          <a:ea typeface="Calibri" panose="020F0502020204030204" pitchFamily="34" charset="0"/>
                        </a:rPr>
                        <a:t>1 mA</a:t>
                      </a:r>
                      <a:endParaRPr lang="en-US" sz="16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s-MX" sz="1600" b="1" dirty="0">
                          <a:effectLst/>
                          <a:latin typeface="Calibri" panose="020F0502020204030204" pitchFamily="34" charset="0"/>
                          <a:ea typeface="Calibri" panose="020F0502020204030204" pitchFamily="34" charset="0"/>
                        </a:rPr>
                        <a:t>Nivel de percepción. Ligera sensación de hormigueo. Aun peligroso bajo ciertas condiciones.</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9167">
                <a:tc>
                  <a:txBody>
                    <a:bodyPr/>
                    <a:lstStyle/>
                    <a:p>
                      <a:pPr marL="0" marR="0" algn="ctr">
                        <a:lnSpc>
                          <a:spcPct val="115000"/>
                        </a:lnSpc>
                        <a:spcBef>
                          <a:spcPts val="600"/>
                        </a:spcBef>
                        <a:spcAft>
                          <a:spcPts val="600"/>
                        </a:spcAft>
                      </a:pPr>
                      <a:r>
                        <a:rPr lang="en-US" sz="1600" b="1" dirty="0">
                          <a:effectLst/>
                          <a:latin typeface="Calibri" panose="020F0502020204030204" pitchFamily="34" charset="0"/>
                          <a:ea typeface="Calibri" panose="020F0502020204030204" pitchFamily="34" charset="0"/>
                        </a:rPr>
                        <a:t>5 mA</a:t>
                      </a:r>
                      <a:endParaRPr lang="en-US" sz="16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s-MX" sz="1600" b="1" dirty="0">
                          <a:effectLst/>
                          <a:latin typeface="Calibri" panose="020F0502020204030204" pitchFamily="34" charset="0"/>
                          <a:ea typeface="Calibri" panose="020F0502020204030204" pitchFamily="34" charset="0"/>
                        </a:rPr>
                        <a:t>Sentir choque leve, no doloroso pero molesto. Un promedio individual lo puede soportar. Sin embargo, una fuerte reacción a las sacudidas involuntarias a este nivel puede provocar lesiones.</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9445">
                <a:tc>
                  <a:txBody>
                    <a:bodyPr/>
                    <a:lstStyle/>
                    <a:p>
                      <a:pPr marL="0" marR="0" algn="ctr">
                        <a:lnSpc>
                          <a:spcPct val="115000"/>
                        </a:lnSpc>
                        <a:spcBef>
                          <a:spcPts val="600"/>
                        </a:spcBef>
                        <a:spcAft>
                          <a:spcPts val="600"/>
                        </a:spcAft>
                      </a:pPr>
                      <a:r>
                        <a:rPr lang="en-US" sz="1600" b="1" dirty="0">
                          <a:effectLst/>
                          <a:latin typeface="Calibri" panose="020F0502020204030204" pitchFamily="34" charset="0"/>
                          <a:ea typeface="Calibri" panose="020F0502020204030204" pitchFamily="34" charset="0"/>
                        </a:rPr>
                        <a:t>6-30 mA</a:t>
                      </a:r>
                      <a:endParaRPr lang="en-US" sz="16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s-MX" sz="1600" b="1" dirty="0">
                          <a:effectLst/>
                          <a:latin typeface="Calibri" panose="020F0502020204030204" pitchFamily="34" charset="0"/>
                          <a:ea typeface="Calibri" panose="020F0502020204030204" pitchFamily="34" charset="0"/>
                        </a:rPr>
                        <a:t>Golpe doloroso, se pierde control muscular. Esto es llamado corriente de congelación o rango "</a:t>
                      </a:r>
                      <a:r>
                        <a:rPr lang="es-MX" sz="1600" b="1" dirty="0" err="1">
                          <a:effectLst/>
                          <a:latin typeface="Calibri" panose="020F0502020204030204" pitchFamily="34" charset="0"/>
                          <a:ea typeface="Calibri" panose="020F0502020204030204" pitchFamily="34" charset="0"/>
                        </a:rPr>
                        <a:t>let-go</a:t>
                      </a:r>
                      <a:r>
                        <a:rPr lang="es-MX" sz="1600" b="1" dirty="0">
                          <a:effectLst/>
                          <a:latin typeface="Calibri" panose="020F0502020204030204" pitchFamily="34" charset="0"/>
                          <a:ea typeface="Calibri" panose="020F0502020204030204" pitchFamily="34" charset="0"/>
                        </a:rPr>
                        <a:t>" (dejar ir).</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9445">
                <a:tc>
                  <a:txBody>
                    <a:bodyPr/>
                    <a:lstStyle/>
                    <a:p>
                      <a:pPr marL="0" marR="0" algn="ctr">
                        <a:lnSpc>
                          <a:spcPct val="115000"/>
                        </a:lnSpc>
                        <a:spcBef>
                          <a:spcPts val="600"/>
                        </a:spcBef>
                        <a:spcAft>
                          <a:spcPts val="600"/>
                        </a:spcAft>
                      </a:pPr>
                      <a:r>
                        <a:rPr lang="en-US" sz="1600" b="1" dirty="0">
                          <a:effectLst/>
                          <a:latin typeface="Calibri" panose="020F0502020204030204" pitchFamily="34" charset="0"/>
                          <a:ea typeface="Calibri" panose="020F0502020204030204" pitchFamily="34" charset="0"/>
                        </a:rPr>
                        <a:t>50-150 mA</a:t>
                      </a:r>
                      <a:endParaRPr lang="en-US" sz="16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s-MX" sz="1600" b="1" dirty="0">
                          <a:effectLst/>
                          <a:latin typeface="Calibri" panose="020F0502020204030204" pitchFamily="34" charset="0"/>
                          <a:ea typeface="Calibri" panose="020F0502020204030204" pitchFamily="34" charset="0"/>
                        </a:rPr>
                        <a:t>Dolor extremo, paro respiratorio, severas contracciones musculares. Un individuo no se puede soltar. La muerte es posible.</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9814">
                <a:tc>
                  <a:txBody>
                    <a:bodyPr/>
                    <a:lstStyle/>
                    <a:p>
                      <a:pPr marL="0" marR="0" algn="ctr">
                        <a:lnSpc>
                          <a:spcPct val="115000"/>
                        </a:lnSpc>
                        <a:spcBef>
                          <a:spcPts val="600"/>
                        </a:spcBef>
                        <a:spcAft>
                          <a:spcPts val="600"/>
                        </a:spcAft>
                      </a:pPr>
                      <a:r>
                        <a:rPr lang="en-US" sz="1600" b="1" dirty="0">
                          <a:effectLst/>
                          <a:latin typeface="Calibri" panose="020F0502020204030204" pitchFamily="34" charset="0"/>
                          <a:ea typeface="Calibri" panose="020F0502020204030204" pitchFamily="34" charset="0"/>
                        </a:rPr>
                        <a:t>1000-4,300 mA</a:t>
                      </a:r>
                      <a:endParaRPr lang="en-US" sz="16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s-MX" sz="1600" b="1" dirty="0">
                          <a:effectLst/>
                          <a:latin typeface="Calibri" panose="020F0502020204030204" pitchFamily="34" charset="0"/>
                          <a:ea typeface="Calibri" panose="020F0502020204030204" pitchFamily="34" charset="0"/>
                        </a:rPr>
                        <a:t>Fibrilación ventricular (la acción rítmica de bombeo del corazón cesa). Contracción muscular y daños nerviosos. La muerte es más probable.</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343">
                <a:tc>
                  <a:txBody>
                    <a:bodyPr/>
                    <a:lstStyle/>
                    <a:p>
                      <a:pPr marL="0" marR="0" algn="ctr">
                        <a:lnSpc>
                          <a:spcPct val="115000"/>
                        </a:lnSpc>
                        <a:spcBef>
                          <a:spcPts val="600"/>
                        </a:spcBef>
                        <a:spcAft>
                          <a:spcPts val="600"/>
                        </a:spcAft>
                      </a:pPr>
                      <a:r>
                        <a:rPr lang="en-US" sz="1600" b="1" dirty="0">
                          <a:effectLst/>
                          <a:latin typeface="Calibri" panose="020F0502020204030204" pitchFamily="34" charset="0"/>
                          <a:ea typeface="Calibri" panose="020F0502020204030204" pitchFamily="34" charset="0"/>
                        </a:rPr>
                        <a:t>10,000 mA</a:t>
                      </a:r>
                      <a:endParaRPr lang="en-US" sz="16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s-MX" sz="1600" b="1" dirty="0">
                          <a:effectLst/>
                          <a:latin typeface="Calibri" panose="020F0502020204030204" pitchFamily="34" charset="0"/>
                          <a:ea typeface="Calibri" panose="020F0502020204030204" pitchFamily="34" charset="0"/>
                        </a:rPr>
                        <a:t>Paro cardíaco, quemaduras severas y muerte probable.</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99568">
                <a:tc>
                  <a:txBody>
                    <a:bodyPr/>
                    <a:lstStyle/>
                    <a:p>
                      <a:pPr marL="0" marR="0" algn="ctr">
                        <a:lnSpc>
                          <a:spcPct val="115000"/>
                        </a:lnSpc>
                        <a:spcBef>
                          <a:spcPts val="600"/>
                        </a:spcBef>
                        <a:spcAft>
                          <a:spcPts val="600"/>
                        </a:spcAft>
                      </a:pPr>
                      <a:r>
                        <a:rPr lang="en-US" sz="1600" b="1" dirty="0">
                          <a:effectLst/>
                          <a:latin typeface="Calibri" panose="020F0502020204030204" pitchFamily="34" charset="0"/>
                          <a:ea typeface="Calibri" panose="020F0502020204030204" pitchFamily="34" charset="0"/>
                        </a:rPr>
                        <a:t>15,000 mA</a:t>
                      </a:r>
                      <a:endParaRPr lang="en-US" sz="1600" dirty="0">
                        <a:effectLst/>
                        <a:latin typeface="Times New Roman" panose="02020603050405020304" pitchFamily="18" charset="0"/>
                        <a:ea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15000"/>
                        </a:lnSpc>
                        <a:spcBef>
                          <a:spcPts val="600"/>
                        </a:spcBef>
                        <a:spcAft>
                          <a:spcPts val="600"/>
                        </a:spcAft>
                      </a:pPr>
                      <a:r>
                        <a:rPr lang="es-MX" sz="1600" b="1" dirty="0">
                          <a:effectLst/>
                          <a:latin typeface="Calibri" panose="020F0502020204030204" pitchFamily="34" charset="0"/>
                          <a:ea typeface="Calibri" panose="020F0502020204030204" pitchFamily="34" charset="0"/>
                        </a:rPr>
                        <a:t>¡</a:t>
                      </a:r>
                      <a:r>
                        <a:rPr lang="es-MX" sz="1600" b="1" dirty="0" err="1">
                          <a:effectLst/>
                          <a:latin typeface="Calibri" panose="020F0502020204030204" pitchFamily="34" charset="0"/>
                          <a:ea typeface="Calibri" panose="020F0502020204030204" pitchFamily="34" charset="0"/>
                        </a:rPr>
                        <a:t>Sobrecorriente</a:t>
                      </a:r>
                      <a:r>
                        <a:rPr lang="es-MX" sz="1600" b="1" dirty="0">
                          <a:effectLst/>
                          <a:latin typeface="Calibri" panose="020F0502020204030204" pitchFamily="34" charset="0"/>
                          <a:ea typeface="Calibri" panose="020F0502020204030204" pitchFamily="34" charset="0"/>
                        </a:rPr>
                        <a:t> menor a la que un típico fusible o interrupción de circuito abre un circuito! </a:t>
                      </a:r>
                      <a:endParaRPr lang="en-US"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Title 1" hidden="1">
            <a:extLst>
              <a:ext uri="{FF2B5EF4-FFF2-40B4-BE49-F238E27FC236}">
                <a16:creationId xmlns:a16="http://schemas.microsoft.com/office/drawing/2014/main" id="{250CDEE8-CCB6-4AEF-B940-4BE839802D55}"/>
              </a:ext>
            </a:extLst>
          </p:cNvPr>
          <p:cNvSpPr>
            <a:spLocks noGrp="1"/>
          </p:cNvSpPr>
          <p:nvPr>
            <p:ph type="title"/>
          </p:nvPr>
        </p:nvSpPr>
        <p:spPr/>
        <p:txBody>
          <a:bodyPr/>
          <a:lstStyle/>
          <a:p>
            <a:r>
              <a:rPr lang="en-US" dirty="0"/>
              <a:t>Effects of Electricity on Body</a:t>
            </a:r>
          </a:p>
        </p:txBody>
      </p:sp>
    </p:spTree>
    <p:extLst>
      <p:ext uri="{BB962C8B-B14F-4D97-AF65-F5344CB8AC3E}">
        <p14:creationId xmlns:p14="http://schemas.microsoft.com/office/powerpoint/2010/main" val="43606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0DD3-9EAA-41B4-82B0-4CF56A523092}"/>
              </a:ext>
            </a:extLst>
          </p:cNvPr>
          <p:cNvSpPr>
            <a:spLocks noGrp="1"/>
          </p:cNvSpPr>
          <p:nvPr>
            <p:ph type="title"/>
          </p:nvPr>
        </p:nvSpPr>
        <p:spPr/>
        <p:txBody>
          <a:bodyPr/>
          <a:lstStyle/>
          <a:p>
            <a:r>
              <a:rPr lang="en-US" b="1" dirty="0">
                <a:solidFill>
                  <a:srgbClr val="FF0000"/>
                </a:solidFill>
              </a:rPr>
              <a:t>Resistencia</a:t>
            </a:r>
          </a:p>
        </p:txBody>
      </p:sp>
      <p:sp>
        <p:nvSpPr>
          <p:cNvPr id="3" name="Content Placeholder 2">
            <a:extLst>
              <a:ext uri="{FF2B5EF4-FFF2-40B4-BE49-F238E27FC236}">
                <a16:creationId xmlns:a16="http://schemas.microsoft.com/office/drawing/2014/main" id="{29011698-9C61-45DD-A2B0-774838AB757B}"/>
              </a:ext>
            </a:extLst>
          </p:cNvPr>
          <p:cNvSpPr>
            <a:spLocks noGrp="1"/>
          </p:cNvSpPr>
          <p:nvPr>
            <p:ph idx="1"/>
          </p:nvPr>
        </p:nvSpPr>
        <p:spPr/>
        <p:txBody>
          <a:bodyPr/>
          <a:lstStyle/>
          <a:p>
            <a:pPr marL="0" indent="0">
              <a:buNone/>
            </a:pPr>
            <a:r>
              <a:rPr lang="es-ES" dirty="0"/>
              <a:t>Factores que determinan la resistencia</a:t>
            </a:r>
            <a:r>
              <a:rPr lang="en-US" dirty="0"/>
              <a:t>:</a:t>
            </a:r>
          </a:p>
          <a:p>
            <a:r>
              <a:rPr lang="es-ES" dirty="0"/>
              <a:t>De qué está hecho</a:t>
            </a:r>
          </a:p>
          <a:p>
            <a:r>
              <a:rPr lang="es-ES" dirty="0"/>
              <a:t>Su tamaño y longitud</a:t>
            </a:r>
          </a:p>
          <a:p>
            <a:r>
              <a:rPr lang="es-ES" dirty="0"/>
              <a:t>Su temperatura</a:t>
            </a:r>
          </a:p>
          <a:p>
            <a:pPr marL="0" indent="0">
              <a:buNone/>
            </a:pPr>
            <a:endParaRPr lang="en-US" dirty="0"/>
          </a:p>
        </p:txBody>
      </p:sp>
    </p:spTree>
    <p:extLst>
      <p:ext uri="{BB962C8B-B14F-4D97-AF65-F5344CB8AC3E}">
        <p14:creationId xmlns:p14="http://schemas.microsoft.com/office/powerpoint/2010/main" val="149733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9D5A-4505-419F-BF4E-FBE8D4924ED9}"/>
              </a:ext>
            </a:extLst>
          </p:cNvPr>
          <p:cNvSpPr>
            <a:spLocks noGrp="1"/>
          </p:cNvSpPr>
          <p:nvPr>
            <p:ph type="title"/>
          </p:nvPr>
        </p:nvSpPr>
        <p:spPr/>
        <p:txBody>
          <a:bodyPr/>
          <a:lstStyle/>
          <a:p>
            <a:r>
              <a:rPr lang="en-US" b="1" dirty="0">
                <a:solidFill>
                  <a:srgbClr val="FF0000"/>
                </a:solidFill>
              </a:rPr>
              <a:t>La ley de Ohm</a:t>
            </a:r>
          </a:p>
        </p:txBody>
      </p:sp>
      <p:sp>
        <p:nvSpPr>
          <p:cNvPr id="3" name="Content Placeholder 2">
            <a:extLst>
              <a:ext uri="{FF2B5EF4-FFF2-40B4-BE49-F238E27FC236}">
                <a16:creationId xmlns:a16="http://schemas.microsoft.com/office/drawing/2014/main" id="{0677BDDE-164A-46EA-A0B7-0AE17F64E961}"/>
              </a:ext>
            </a:extLst>
          </p:cNvPr>
          <p:cNvSpPr>
            <a:spLocks noGrp="1"/>
          </p:cNvSpPr>
          <p:nvPr>
            <p:ph idx="1"/>
          </p:nvPr>
        </p:nvSpPr>
        <p:spPr>
          <a:xfrm>
            <a:off x="838200" y="1825625"/>
            <a:ext cx="2163618" cy="4351338"/>
          </a:xfrm>
        </p:spPr>
        <p:txBody>
          <a:bodyPr/>
          <a:lstStyle/>
          <a:p>
            <a:pPr marL="0" indent="0">
              <a:buNone/>
            </a:pPr>
            <a:r>
              <a:rPr lang="en-US" b="1" dirty="0"/>
              <a:t>V = I x R</a:t>
            </a:r>
            <a:endParaRPr lang="en-US" dirty="0"/>
          </a:p>
          <a:p>
            <a:pPr marL="0" indent="0">
              <a:buNone/>
            </a:pPr>
            <a:r>
              <a:rPr lang="en-US" b="1" dirty="0"/>
              <a:t>R = V / I</a:t>
            </a:r>
            <a:endParaRPr lang="en-US" dirty="0"/>
          </a:p>
          <a:p>
            <a:pPr marL="0" indent="0">
              <a:buNone/>
            </a:pPr>
            <a:r>
              <a:rPr lang="en-US" b="1" dirty="0"/>
              <a:t>I = V / R</a:t>
            </a:r>
            <a:endParaRPr lang="en-US" dirty="0"/>
          </a:p>
        </p:txBody>
      </p:sp>
    </p:spTree>
    <p:extLst>
      <p:ext uri="{BB962C8B-B14F-4D97-AF65-F5344CB8AC3E}">
        <p14:creationId xmlns:p14="http://schemas.microsoft.com/office/powerpoint/2010/main" val="112299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i="1" cap="small" dirty="0">
                <a:latin typeface="Calibri" panose="020F0502020204030204" pitchFamily="34" charset="0"/>
                <a:ea typeface="Times New Roman" panose="02020603050405020304" pitchFamily="18" charset="0"/>
                <a:cs typeface="Arial" panose="020B0604020202020204" pitchFamily="34" charset="0"/>
              </a:rPr>
              <a:t>Peligros Eléctricos en la Construcción</a:t>
            </a:r>
            <a:endParaRPr lang="en-US" b="1" dirty="0"/>
          </a:p>
        </p:txBody>
      </p:sp>
      <p:sp>
        <p:nvSpPr>
          <p:cNvPr id="7" name="Subtitle 6">
            <a:extLst>
              <a:ext uri="{FF2B5EF4-FFF2-40B4-BE49-F238E27FC236}">
                <a16:creationId xmlns:a16="http://schemas.microsoft.com/office/drawing/2014/main" id="{9A90B5BA-86DC-4503-B349-45022FDE64BF}"/>
              </a:ext>
            </a:extLst>
          </p:cNvPr>
          <p:cNvSpPr>
            <a:spLocks noGrp="1"/>
          </p:cNvSpPr>
          <p:nvPr>
            <p:ph type="subTitle" idx="1"/>
          </p:nvPr>
        </p:nvSpPr>
        <p:spPr/>
        <p:txBody>
          <a:bodyPr/>
          <a:lstStyle/>
          <a:p>
            <a:r>
              <a:rPr lang="en-US" dirty="0"/>
              <a:t>Construction Safety Council</a:t>
            </a:r>
          </a:p>
        </p:txBody>
      </p:sp>
    </p:spTree>
    <p:extLst>
      <p:ext uri="{BB962C8B-B14F-4D97-AF65-F5344CB8AC3E}">
        <p14:creationId xmlns:p14="http://schemas.microsoft.com/office/powerpoint/2010/main" val="3915060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B9E8-3A43-4E1E-A895-1B2A0A264E31}"/>
              </a:ext>
            </a:extLst>
          </p:cNvPr>
          <p:cNvSpPr>
            <a:spLocks noGrp="1"/>
          </p:cNvSpPr>
          <p:nvPr>
            <p:ph type="title"/>
          </p:nvPr>
        </p:nvSpPr>
        <p:spPr/>
        <p:txBody>
          <a:bodyPr/>
          <a:lstStyle/>
          <a:p>
            <a:r>
              <a:rPr lang="en-US" b="1" dirty="0" err="1">
                <a:solidFill>
                  <a:srgbClr val="FF0000"/>
                </a:solidFill>
              </a:rPr>
              <a:t>Introducción</a:t>
            </a:r>
            <a:r>
              <a:rPr lang="en-US" b="1" dirty="0">
                <a:solidFill>
                  <a:srgbClr val="FF0000"/>
                </a:solidFill>
              </a:rPr>
              <a:t> a OSHA</a:t>
            </a:r>
          </a:p>
        </p:txBody>
      </p:sp>
      <p:sp>
        <p:nvSpPr>
          <p:cNvPr id="3" name="Content Placeholder 2">
            <a:extLst>
              <a:ext uri="{FF2B5EF4-FFF2-40B4-BE49-F238E27FC236}">
                <a16:creationId xmlns:a16="http://schemas.microsoft.com/office/drawing/2014/main" id="{85BE0FDA-F5A2-4CCC-ADC9-8B0CDF6D7568}"/>
              </a:ext>
            </a:extLst>
          </p:cNvPr>
          <p:cNvSpPr>
            <a:spLocks noGrp="1"/>
          </p:cNvSpPr>
          <p:nvPr>
            <p:ph idx="1"/>
          </p:nvPr>
        </p:nvSpPr>
        <p:spPr/>
        <p:txBody>
          <a:bodyPr>
            <a:normAutofit fontScale="92500" lnSpcReduction="20000"/>
          </a:bodyPr>
          <a:lstStyle/>
          <a:p>
            <a:pPr lvl="0"/>
            <a:r>
              <a:rPr lang="es-MX" dirty="0"/>
              <a:t>Propósito de OSHA y obligación del empleador es proveer un lugar seguro de empleo</a:t>
            </a:r>
            <a:endParaRPr lang="en-US" dirty="0"/>
          </a:p>
          <a:p>
            <a:pPr lvl="0"/>
            <a:r>
              <a:rPr lang="es-MX" dirty="0"/>
              <a:t>Derechos y responsabilidades de empleador/empleado bajo la ley </a:t>
            </a:r>
            <a:r>
              <a:rPr lang="es-MX" dirty="0" err="1"/>
              <a:t>OSHAct</a:t>
            </a:r>
            <a:endParaRPr lang="en-US" dirty="0"/>
          </a:p>
          <a:p>
            <a:pPr lvl="0"/>
            <a:r>
              <a:rPr lang="es-MX" dirty="0"/>
              <a:t>Rehusándose a trabajar por condiciones peligrosas</a:t>
            </a:r>
            <a:endParaRPr lang="en-US" dirty="0"/>
          </a:p>
          <a:p>
            <a:pPr lvl="0"/>
            <a:r>
              <a:rPr lang="es-MX" dirty="0"/>
              <a:t>Política de citación de OSHA en lugares de trabajo con </a:t>
            </a:r>
            <a:r>
              <a:rPr lang="es-MX" dirty="0" err="1"/>
              <a:t>multi</a:t>
            </a:r>
            <a:r>
              <a:rPr lang="es-MX" dirty="0"/>
              <a:t>-empleadores </a:t>
            </a:r>
            <a:endParaRPr lang="en-US" dirty="0"/>
          </a:p>
          <a:p>
            <a:pPr lvl="0"/>
            <a:r>
              <a:rPr lang="es-MX" dirty="0"/>
              <a:t>Derechos </a:t>
            </a:r>
            <a:r>
              <a:rPr lang="es-MX" dirty="0" err="1"/>
              <a:t>whistleblower</a:t>
            </a:r>
            <a:r>
              <a:rPr lang="es-MX" dirty="0"/>
              <a:t> (denunciante)</a:t>
            </a:r>
            <a:endParaRPr lang="en-US" dirty="0"/>
          </a:p>
          <a:p>
            <a:pPr lvl="0"/>
            <a:r>
              <a:rPr lang="es-MX" dirty="0"/>
              <a:t>Política de OSHA para proveer y pagar por equipo de protección personal</a:t>
            </a:r>
            <a:endParaRPr lang="en-US" dirty="0"/>
          </a:p>
          <a:p>
            <a:pPr lvl="0"/>
            <a:r>
              <a:rPr lang="en-US" dirty="0" err="1"/>
              <a:t>Reportando</a:t>
            </a:r>
            <a:r>
              <a:rPr lang="en-US" dirty="0"/>
              <a:t> </a:t>
            </a:r>
            <a:r>
              <a:rPr lang="en-US" dirty="0" err="1"/>
              <a:t>fatalidades</a:t>
            </a:r>
            <a:r>
              <a:rPr lang="en-US" dirty="0"/>
              <a:t> y </a:t>
            </a:r>
            <a:r>
              <a:rPr lang="en-US" dirty="0" err="1"/>
              <a:t>catástrofes</a:t>
            </a:r>
            <a:endParaRPr lang="en-US" dirty="0"/>
          </a:p>
          <a:p>
            <a:pPr lvl="0"/>
            <a:r>
              <a:rPr lang="es-MX" dirty="0"/>
              <a:t>Normas de consenso de OSHA y NFPA en la industria para trabajos eléctricos</a:t>
            </a:r>
            <a:endParaRPr lang="en-US" dirty="0"/>
          </a:p>
          <a:p>
            <a:pPr lvl="0"/>
            <a:r>
              <a:rPr lang="en-US" dirty="0"/>
              <a:t>Persona </a:t>
            </a:r>
            <a:r>
              <a:rPr lang="en-US" dirty="0" err="1"/>
              <a:t>Cualificada</a:t>
            </a:r>
            <a:endParaRPr lang="en-US" dirty="0"/>
          </a:p>
          <a:p>
            <a:pPr lvl="0"/>
            <a:endParaRPr lang="en-US" dirty="0"/>
          </a:p>
        </p:txBody>
      </p:sp>
    </p:spTree>
    <p:extLst>
      <p:ext uri="{BB962C8B-B14F-4D97-AF65-F5344CB8AC3E}">
        <p14:creationId xmlns:p14="http://schemas.microsoft.com/office/powerpoint/2010/main" val="298890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C229-ABA9-4523-B75F-DBDEEAC741F6}"/>
              </a:ext>
            </a:extLst>
          </p:cNvPr>
          <p:cNvSpPr>
            <a:spLocks noGrp="1"/>
          </p:cNvSpPr>
          <p:nvPr>
            <p:ph type="title"/>
          </p:nvPr>
        </p:nvSpPr>
        <p:spPr/>
        <p:txBody>
          <a:bodyPr/>
          <a:lstStyle/>
          <a:p>
            <a:r>
              <a:rPr lang="en-US" b="1" dirty="0" err="1">
                <a:solidFill>
                  <a:srgbClr val="FF0000"/>
                </a:solidFill>
              </a:rPr>
              <a:t>Cláusula</a:t>
            </a:r>
            <a:r>
              <a:rPr lang="en-US" b="1" dirty="0">
                <a:solidFill>
                  <a:srgbClr val="FF0000"/>
                </a:solidFill>
              </a:rPr>
              <a:t> de </a:t>
            </a:r>
            <a:r>
              <a:rPr lang="en-US" b="1" dirty="0" err="1">
                <a:solidFill>
                  <a:srgbClr val="FF0000"/>
                </a:solidFill>
              </a:rPr>
              <a:t>Deber</a:t>
            </a:r>
            <a:r>
              <a:rPr lang="en-US" b="1" dirty="0">
                <a:solidFill>
                  <a:srgbClr val="FF0000"/>
                </a:solidFill>
              </a:rPr>
              <a:t> General…</a:t>
            </a:r>
          </a:p>
        </p:txBody>
      </p:sp>
      <p:sp>
        <p:nvSpPr>
          <p:cNvPr id="3" name="Content Placeholder 2">
            <a:extLst>
              <a:ext uri="{FF2B5EF4-FFF2-40B4-BE49-F238E27FC236}">
                <a16:creationId xmlns:a16="http://schemas.microsoft.com/office/drawing/2014/main" id="{E0C31655-A7E6-4ACE-A155-95272536ADB6}"/>
              </a:ext>
            </a:extLst>
          </p:cNvPr>
          <p:cNvSpPr>
            <a:spLocks noGrp="1"/>
          </p:cNvSpPr>
          <p:nvPr>
            <p:ph idx="1"/>
          </p:nvPr>
        </p:nvSpPr>
        <p:spPr/>
        <p:txBody>
          <a:bodyPr>
            <a:normAutofit lnSpcReduction="10000"/>
          </a:bodyPr>
          <a:lstStyle/>
          <a:p>
            <a:pPr marL="0" indent="0">
              <a:buNone/>
            </a:pPr>
            <a:r>
              <a:rPr lang="en-US" b="1" i="1" dirty="0"/>
              <a:t>(a)	</a:t>
            </a:r>
            <a:r>
              <a:rPr lang="en-US" b="1" i="1" dirty="0" err="1"/>
              <a:t>Cada</a:t>
            </a:r>
            <a:r>
              <a:rPr lang="en-US" b="1" i="1" dirty="0"/>
              <a:t> </a:t>
            </a:r>
            <a:r>
              <a:rPr lang="en-US" b="1" i="1" dirty="0" err="1"/>
              <a:t>empleador</a:t>
            </a:r>
            <a:endParaRPr lang="en-US" dirty="0"/>
          </a:p>
          <a:p>
            <a:pPr marL="1144588" lvl="0"/>
            <a:r>
              <a:rPr lang="es-ES" i="1" dirty="0"/>
              <a:t>Deberá proporcionar a cada uno de sus empleados empleo y un lugar de trabajo libre de riesgos reconocidos que causen o puedan causar la muerte o graves daños físicos a sus empleados</a:t>
            </a:r>
            <a:r>
              <a:rPr lang="en-US" i="1" dirty="0"/>
              <a:t>.</a:t>
            </a:r>
            <a:endParaRPr lang="en-US" dirty="0"/>
          </a:p>
          <a:p>
            <a:pPr marL="1144588" lvl="0"/>
            <a:r>
              <a:rPr lang="es-ES" i="1" dirty="0"/>
              <a:t>Deberá cumplirá con las normas de seguridad ocupacional y de salud promulgadas bajo esta ley</a:t>
            </a:r>
            <a:r>
              <a:rPr lang="en-US" i="1" dirty="0"/>
              <a:t>.</a:t>
            </a:r>
            <a:endParaRPr lang="en-US" dirty="0"/>
          </a:p>
          <a:p>
            <a:pPr marL="914400" indent="-914400">
              <a:buAutoNum type="alphaLcParenBoth" startAt="2"/>
            </a:pPr>
            <a:r>
              <a:rPr lang="en-US" b="1" i="1" dirty="0" err="1"/>
              <a:t>Cada</a:t>
            </a:r>
            <a:r>
              <a:rPr lang="en-US" b="1" i="1" dirty="0"/>
              <a:t> </a:t>
            </a:r>
            <a:r>
              <a:rPr lang="en-US" b="1" i="1" dirty="0" err="1"/>
              <a:t>empleado</a:t>
            </a:r>
            <a:r>
              <a:rPr lang="en-US" b="1" i="1" dirty="0"/>
              <a:t> </a:t>
            </a:r>
            <a:r>
              <a:rPr lang="es-ES" i="1" dirty="0"/>
              <a:t>deberá cumplir con las normas de seguridad ocupacional de salud y todas las reglas, regulaciones, y órdenes expedidas en esta ley que son aplicables a sus propias acciones y conducta.</a:t>
            </a:r>
            <a:r>
              <a:rPr lang="es-ES" b="1" i="1" dirty="0"/>
              <a:t> </a:t>
            </a:r>
          </a:p>
          <a:p>
            <a:pPr marL="914400" indent="-914400">
              <a:buNone/>
            </a:pPr>
            <a:endParaRPr lang="en-US" dirty="0"/>
          </a:p>
          <a:p>
            <a:endParaRPr lang="en-US" dirty="0"/>
          </a:p>
        </p:txBody>
      </p:sp>
    </p:spTree>
    <p:extLst>
      <p:ext uri="{BB962C8B-B14F-4D97-AF65-F5344CB8AC3E}">
        <p14:creationId xmlns:p14="http://schemas.microsoft.com/office/powerpoint/2010/main" val="191618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7A3B-DC93-48F5-A7FE-B80A015532D5}"/>
              </a:ext>
            </a:extLst>
          </p:cNvPr>
          <p:cNvSpPr>
            <a:spLocks noGrp="1"/>
          </p:cNvSpPr>
          <p:nvPr>
            <p:ph type="title"/>
          </p:nvPr>
        </p:nvSpPr>
        <p:spPr/>
        <p:txBody>
          <a:bodyPr>
            <a:normAutofit fontScale="90000"/>
          </a:bodyPr>
          <a:lstStyle/>
          <a:p>
            <a:r>
              <a:rPr lang="en-US" b="1" dirty="0" err="1">
                <a:solidFill>
                  <a:srgbClr val="FF0000"/>
                </a:solidFill>
              </a:rPr>
              <a:t>Referencia</a:t>
            </a:r>
            <a:r>
              <a:rPr lang="en-US" b="1" dirty="0">
                <a:solidFill>
                  <a:srgbClr val="FF0000"/>
                </a:solidFill>
              </a:rPr>
              <a:t> de </a:t>
            </a:r>
            <a:r>
              <a:rPr lang="en-US" b="1" dirty="0" err="1">
                <a:solidFill>
                  <a:srgbClr val="FF0000"/>
                </a:solidFill>
              </a:rPr>
              <a:t>Estándar</a:t>
            </a:r>
            <a:r>
              <a:rPr lang="en-US" b="1" dirty="0">
                <a:solidFill>
                  <a:srgbClr val="FF0000"/>
                </a:solidFill>
              </a:rPr>
              <a:t> de OSHA:1910.335(a)(1)(</a:t>
            </a:r>
            <a:r>
              <a:rPr lang="en-US" b="1" dirty="0" err="1">
                <a:solidFill>
                  <a:srgbClr val="FF0000"/>
                </a:solidFill>
              </a:rPr>
              <a:t>i</a:t>
            </a:r>
            <a:r>
              <a:rPr lang="en-US" b="1" dirty="0">
                <a:solidFill>
                  <a:srgbClr val="FF0000"/>
                </a:solidFill>
              </a:rPr>
              <a:t>)</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1D6415C4-9AA1-4A8D-83A8-0EA6CD17EB9E}"/>
              </a:ext>
            </a:extLst>
          </p:cNvPr>
          <p:cNvSpPr>
            <a:spLocks noGrp="1"/>
          </p:cNvSpPr>
          <p:nvPr>
            <p:ph idx="1"/>
          </p:nvPr>
        </p:nvSpPr>
        <p:spPr>
          <a:xfrm>
            <a:off x="838200" y="1825625"/>
            <a:ext cx="10515600" cy="1878157"/>
          </a:xfrm>
        </p:spPr>
        <p:txBody>
          <a:bodyPr/>
          <a:lstStyle/>
          <a:p>
            <a:pPr marL="0" indent="0">
              <a:buNone/>
            </a:pPr>
            <a:r>
              <a:rPr lang="en-US" dirty="0"/>
              <a:t> </a:t>
            </a:r>
            <a:r>
              <a:rPr lang="es-ES" dirty="0"/>
              <a:t>“Los empleados que trabajan en áreas donde hay posibles peligros eléctricos deberán estar provistos de y deberán usar equipo de protección eléctrico, que sea apropiado para proteger partes específicas del cuerpo y para realizar el trabajo". </a:t>
            </a:r>
            <a:endParaRPr lang="en-US" dirty="0"/>
          </a:p>
        </p:txBody>
      </p:sp>
    </p:spTree>
    <p:extLst>
      <p:ext uri="{BB962C8B-B14F-4D97-AF65-F5344CB8AC3E}">
        <p14:creationId xmlns:p14="http://schemas.microsoft.com/office/powerpoint/2010/main" val="2268708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OSHA Poster"/>
          <p:cNvPicPr>
            <a:picLocks noChangeAspect="1"/>
          </p:cNvPicPr>
          <p:nvPr/>
        </p:nvPicPr>
        <p:blipFill>
          <a:blip r:embed="rId3"/>
          <a:stretch>
            <a:fillRect/>
          </a:stretch>
        </p:blipFill>
        <p:spPr>
          <a:xfrm>
            <a:off x="4046305" y="0"/>
            <a:ext cx="4099389" cy="6858000"/>
          </a:xfrm>
          <a:prstGeom prst="rect">
            <a:avLst/>
          </a:prstGeom>
        </p:spPr>
      </p:pic>
      <p:sp>
        <p:nvSpPr>
          <p:cNvPr id="3" name="Title 2" hidden="1">
            <a:extLst>
              <a:ext uri="{FF2B5EF4-FFF2-40B4-BE49-F238E27FC236}">
                <a16:creationId xmlns:a16="http://schemas.microsoft.com/office/drawing/2014/main" id="{77E90972-D2CC-4626-80C2-6D2755F846EC}"/>
              </a:ext>
            </a:extLst>
          </p:cNvPr>
          <p:cNvSpPr>
            <a:spLocks noGrp="1"/>
          </p:cNvSpPr>
          <p:nvPr>
            <p:ph type="title"/>
          </p:nvPr>
        </p:nvSpPr>
        <p:spPr/>
        <p:txBody>
          <a:bodyPr/>
          <a:lstStyle/>
          <a:p>
            <a:r>
              <a:rPr lang="en-US" dirty="0"/>
              <a:t>OSHA Job Poster</a:t>
            </a:r>
          </a:p>
        </p:txBody>
      </p:sp>
    </p:spTree>
    <p:extLst>
      <p:ext uri="{BB962C8B-B14F-4D97-AF65-F5344CB8AC3E}">
        <p14:creationId xmlns:p14="http://schemas.microsoft.com/office/powerpoint/2010/main" val="87791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3F7F9-1115-46AB-9229-8D3B5982C137}"/>
              </a:ext>
            </a:extLst>
          </p:cNvPr>
          <p:cNvSpPr>
            <a:spLocks noGrp="1"/>
          </p:cNvSpPr>
          <p:nvPr>
            <p:ph type="title"/>
          </p:nvPr>
        </p:nvSpPr>
        <p:spPr/>
        <p:txBody>
          <a:bodyPr>
            <a:normAutofit/>
          </a:bodyPr>
          <a:lstStyle/>
          <a:p>
            <a:r>
              <a:rPr lang="es-ES" sz="3600" b="1" dirty="0">
                <a:solidFill>
                  <a:srgbClr val="FF0000"/>
                </a:solidFill>
              </a:rPr>
              <a:t>Rehusándose a Trabajar Por Condiciones Peligrosas</a:t>
            </a:r>
            <a:endParaRPr lang="en-US" sz="3600" b="1" dirty="0">
              <a:solidFill>
                <a:srgbClr val="FF0000"/>
              </a:solidFill>
            </a:endParaRPr>
          </a:p>
        </p:txBody>
      </p:sp>
      <p:sp>
        <p:nvSpPr>
          <p:cNvPr id="3" name="Content Placeholder 2">
            <a:extLst>
              <a:ext uri="{FF2B5EF4-FFF2-40B4-BE49-F238E27FC236}">
                <a16:creationId xmlns:a16="http://schemas.microsoft.com/office/drawing/2014/main" id="{9D7BAF56-9FFA-476E-A3FE-E747023E5779}"/>
              </a:ext>
            </a:extLst>
          </p:cNvPr>
          <p:cNvSpPr>
            <a:spLocks noGrp="1"/>
          </p:cNvSpPr>
          <p:nvPr>
            <p:ph idx="1"/>
          </p:nvPr>
        </p:nvSpPr>
        <p:spPr>
          <a:xfrm>
            <a:off x="838200" y="2168525"/>
            <a:ext cx="10515600" cy="4351338"/>
          </a:xfrm>
        </p:spPr>
        <p:txBody>
          <a:bodyPr/>
          <a:lstStyle/>
          <a:p>
            <a:pPr lvl="0"/>
            <a:r>
              <a:rPr lang="es-MX" dirty="0"/>
              <a:t>Pídale a su empleador corrija el peligro;</a:t>
            </a:r>
            <a:endParaRPr lang="en-US" dirty="0"/>
          </a:p>
          <a:p>
            <a:pPr lvl="0"/>
            <a:r>
              <a:rPr lang="es-MX" dirty="0"/>
              <a:t>Pídale a su empleador otro trabajo;</a:t>
            </a:r>
            <a:endParaRPr lang="en-US" dirty="0"/>
          </a:p>
          <a:p>
            <a:pPr lvl="0"/>
            <a:r>
              <a:rPr lang="es-MX" dirty="0"/>
              <a:t>Dígale a su empleador que usted no realizará el trabajo a menos que y hasta que el peligro sea corregido; y</a:t>
            </a:r>
            <a:endParaRPr lang="en-US" dirty="0"/>
          </a:p>
          <a:p>
            <a:pPr lvl="0"/>
            <a:r>
              <a:rPr lang="es-MX" dirty="0"/>
              <a:t>Permanezca en el lugar de trabajo hasta que el empleador le ordene se pueda ir.</a:t>
            </a:r>
            <a:endParaRPr lang="en-US" dirty="0"/>
          </a:p>
        </p:txBody>
      </p:sp>
    </p:spTree>
    <p:extLst>
      <p:ext uri="{BB962C8B-B14F-4D97-AF65-F5344CB8AC3E}">
        <p14:creationId xmlns:p14="http://schemas.microsoft.com/office/powerpoint/2010/main" val="34154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8636-3EC8-4F8A-BAEC-8363483D9800}"/>
              </a:ext>
            </a:extLst>
          </p:cNvPr>
          <p:cNvSpPr>
            <a:spLocks noGrp="1"/>
          </p:cNvSpPr>
          <p:nvPr>
            <p:ph type="title"/>
          </p:nvPr>
        </p:nvSpPr>
        <p:spPr/>
        <p:txBody>
          <a:bodyPr/>
          <a:lstStyle/>
          <a:p>
            <a:r>
              <a:rPr lang="en-US" b="1" dirty="0">
                <a:solidFill>
                  <a:srgbClr val="FF0000"/>
                </a:solidFill>
              </a:rPr>
              <a:t>Derechos como </a:t>
            </a:r>
            <a:r>
              <a:rPr lang="en-US" b="1" dirty="0" err="1">
                <a:solidFill>
                  <a:srgbClr val="FF0000"/>
                </a:solidFill>
              </a:rPr>
              <a:t>Denunciante</a:t>
            </a:r>
            <a:r>
              <a:rPr lang="en-US" b="1" dirty="0">
                <a:solidFill>
                  <a:srgbClr val="FF0000"/>
                </a:solidFill>
              </a:rPr>
              <a:t> (Whistleblower)</a:t>
            </a:r>
          </a:p>
        </p:txBody>
      </p:sp>
      <p:sp>
        <p:nvSpPr>
          <p:cNvPr id="3" name="Content Placeholder 2">
            <a:extLst>
              <a:ext uri="{FF2B5EF4-FFF2-40B4-BE49-F238E27FC236}">
                <a16:creationId xmlns:a16="http://schemas.microsoft.com/office/drawing/2014/main" id="{BA7815AF-0659-4EC4-A7BF-199930BB2C0C}"/>
              </a:ext>
            </a:extLst>
          </p:cNvPr>
          <p:cNvSpPr>
            <a:spLocks noGrp="1"/>
          </p:cNvSpPr>
          <p:nvPr>
            <p:ph idx="1"/>
          </p:nvPr>
        </p:nvSpPr>
        <p:spPr>
          <a:xfrm>
            <a:off x="838200" y="2263775"/>
            <a:ext cx="10515600" cy="4351338"/>
          </a:xfrm>
        </p:spPr>
        <p:txBody>
          <a:bodyPr/>
          <a:lstStyle/>
          <a:p>
            <a:r>
              <a:rPr lang="es-ES" dirty="0"/>
              <a:t>Usted puede presentar una queja con OSHA si su empleador toma represalias contra usted por su decisión personal de participan en actividades protegidas relacionadas a la seguridad y salud en el trabajo, seguridad en el transporte comercial, seguridad en oleoductos, seguridad en compañía aéreas, seguridad nuclear, medio ambiente, asbesto en escuelas, fraude corporativo, reglas SEC o reglamentaciones, seguridad en el transporte ferroviario, o agencia de transporte público o vigilancia.</a:t>
            </a:r>
          </a:p>
        </p:txBody>
      </p:sp>
    </p:spTree>
    <p:extLst>
      <p:ext uri="{BB962C8B-B14F-4D97-AF65-F5344CB8AC3E}">
        <p14:creationId xmlns:p14="http://schemas.microsoft.com/office/powerpoint/2010/main" val="653021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Empleadores Deben Proveer y Pagar por la Mayoría de los EPP">
            <a:extLst>
              <a:ext uri="{FF2B5EF4-FFF2-40B4-BE49-F238E27FC236}">
                <a16:creationId xmlns:a16="http://schemas.microsoft.com/office/drawing/2014/main" id="{DC4D7E98-8263-4732-B973-071CB257205B}"/>
              </a:ext>
            </a:extLst>
          </p:cNvPr>
          <p:cNvSpPr>
            <a:spLocks noGrp="1"/>
          </p:cNvSpPr>
          <p:nvPr>
            <p:ph type="title"/>
          </p:nvPr>
        </p:nvSpPr>
        <p:spPr/>
        <p:txBody>
          <a:bodyPr>
            <a:normAutofit/>
          </a:bodyPr>
          <a:lstStyle/>
          <a:p>
            <a:r>
              <a:rPr lang="es-ES" b="1" dirty="0">
                <a:solidFill>
                  <a:srgbClr val="FF0000"/>
                </a:solidFill>
              </a:rPr>
              <a:t>Empleadores Deben Proveer y Pagar por la Mayoría de los EPP</a:t>
            </a:r>
            <a:endParaRPr lang="en-US" b="1" dirty="0">
              <a:solidFill>
                <a:srgbClr val="FF0000"/>
              </a:solidFill>
            </a:endParaRPr>
          </a:p>
        </p:txBody>
      </p:sp>
      <p:pic>
        <p:nvPicPr>
          <p:cNvPr id="7" name="Content Placeholder 6" title="Empleadores Deben Proveer y Pagar por la Mayoría de los EPP">
            <a:extLst>
              <a:ext uri="{FF2B5EF4-FFF2-40B4-BE49-F238E27FC236}">
                <a16:creationId xmlns:a16="http://schemas.microsoft.com/office/drawing/2014/main" id="{7874DF93-ABCC-4131-8874-BDE688F944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816" y="1825758"/>
            <a:ext cx="8174368" cy="4351071"/>
          </a:xfrm>
        </p:spPr>
      </p:pic>
    </p:spTree>
    <p:extLst>
      <p:ext uri="{BB962C8B-B14F-4D97-AF65-F5344CB8AC3E}">
        <p14:creationId xmlns:p14="http://schemas.microsoft.com/office/powerpoint/2010/main" val="563721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533B36-60BC-4441-8B3B-D344341C7F25}"/>
              </a:ext>
            </a:extLst>
          </p:cNvPr>
          <p:cNvSpPr>
            <a:spLocks noGrp="1"/>
          </p:cNvSpPr>
          <p:nvPr>
            <p:ph type="title"/>
          </p:nvPr>
        </p:nvSpPr>
        <p:spPr/>
        <p:txBody>
          <a:bodyPr/>
          <a:lstStyle/>
          <a:p>
            <a:r>
              <a:rPr lang="es-ES" b="1" dirty="0">
                <a:solidFill>
                  <a:srgbClr val="FF0000"/>
                </a:solidFill>
              </a:rPr>
              <a:t>Reporte de Fatalidades y Catástrofes</a:t>
            </a:r>
            <a:endParaRPr lang="en-US" b="1" dirty="0">
              <a:solidFill>
                <a:srgbClr val="FF0000"/>
              </a:solidFill>
            </a:endParaRPr>
          </a:p>
        </p:txBody>
      </p:sp>
      <p:sp>
        <p:nvSpPr>
          <p:cNvPr id="4" name="Content Placeholder 3">
            <a:extLst>
              <a:ext uri="{FF2B5EF4-FFF2-40B4-BE49-F238E27FC236}">
                <a16:creationId xmlns:a16="http://schemas.microsoft.com/office/drawing/2014/main" id="{38577116-11FB-4360-A16E-2C2F95260372}"/>
              </a:ext>
            </a:extLst>
          </p:cNvPr>
          <p:cNvSpPr>
            <a:spLocks noGrp="1"/>
          </p:cNvSpPr>
          <p:nvPr>
            <p:ph idx="1"/>
          </p:nvPr>
        </p:nvSpPr>
        <p:spPr>
          <a:xfrm>
            <a:off x="838200" y="1973262"/>
            <a:ext cx="10515600" cy="4351338"/>
          </a:xfrm>
        </p:spPr>
        <p:txBody>
          <a:bodyPr/>
          <a:lstStyle/>
          <a:p>
            <a:r>
              <a:rPr lang="es-ES" dirty="0"/>
              <a:t>Empleadores deben informar de todos los accidentes mortales relacionados con el trabajo en un plazo de ocho (8) horas</a:t>
            </a:r>
            <a:r>
              <a:rPr lang="en-US" dirty="0"/>
              <a:t>.</a:t>
            </a:r>
          </a:p>
          <a:p>
            <a:r>
              <a:rPr lang="es-ES" dirty="0"/>
              <a:t>Todas las hospitalizaciones relacionadas con el trabajo y todas las amputaciones o pérdidas de un ojo dentro de 24 horas.</a:t>
            </a:r>
            <a:endParaRPr lang="en-US" dirty="0"/>
          </a:p>
        </p:txBody>
      </p:sp>
    </p:spTree>
    <p:extLst>
      <p:ext uri="{BB962C8B-B14F-4D97-AF65-F5344CB8AC3E}">
        <p14:creationId xmlns:p14="http://schemas.microsoft.com/office/powerpoint/2010/main" val="29254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AE7C-9D43-4DE2-A253-D94E31D70087}"/>
              </a:ext>
            </a:extLst>
          </p:cNvPr>
          <p:cNvSpPr>
            <a:spLocks noGrp="1"/>
          </p:cNvSpPr>
          <p:nvPr>
            <p:ph type="title"/>
          </p:nvPr>
        </p:nvSpPr>
        <p:spPr/>
        <p:txBody>
          <a:bodyPr/>
          <a:lstStyle/>
          <a:p>
            <a:r>
              <a:rPr lang="es-ES" b="1" dirty="0">
                <a:solidFill>
                  <a:srgbClr val="FF0000"/>
                </a:solidFill>
              </a:rPr>
              <a:t>OSHA y NFPA Estándares/</a:t>
            </a:r>
            <a:r>
              <a:rPr lang="es-ES" b="1" u="sng" dirty="0">
                <a:solidFill>
                  <a:srgbClr val="FF0000"/>
                </a:solidFill>
              </a:rPr>
              <a:t>Norma</a:t>
            </a:r>
            <a:r>
              <a:rPr lang="es-ES" b="1" dirty="0">
                <a:solidFill>
                  <a:srgbClr val="FF0000"/>
                </a:solidFill>
              </a:rPr>
              <a:t> Eléctricos</a:t>
            </a:r>
            <a:endParaRPr lang="en-US" b="1" dirty="0">
              <a:solidFill>
                <a:srgbClr val="FF0000"/>
              </a:solidFill>
            </a:endParaRPr>
          </a:p>
        </p:txBody>
      </p:sp>
      <p:sp>
        <p:nvSpPr>
          <p:cNvPr id="3" name="Content Placeholder 2">
            <a:extLst>
              <a:ext uri="{FF2B5EF4-FFF2-40B4-BE49-F238E27FC236}">
                <a16:creationId xmlns:a16="http://schemas.microsoft.com/office/drawing/2014/main" id="{7E5E8CE1-D7A7-4649-9AA3-B1C07A30F92C}"/>
              </a:ext>
            </a:extLst>
          </p:cNvPr>
          <p:cNvSpPr>
            <a:spLocks noGrp="1"/>
          </p:cNvSpPr>
          <p:nvPr>
            <p:ph idx="1"/>
          </p:nvPr>
        </p:nvSpPr>
        <p:spPr/>
        <p:txBody>
          <a:bodyPr/>
          <a:lstStyle/>
          <a:p>
            <a:pPr lvl="0"/>
            <a:r>
              <a:rPr lang="en-US" dirty="0"/>
              <a:t>29 CFR 1910 Subpart S</a:t>
            </a:r>
          </a:p>
          <a:p>
            <a:pPr lvl="0"/>
            <a:r>
              <a:rPr lang="en-US" dirty="0"/>
              <a:t>29 CFR 1926 Subpart K</a:t>
            </a:r>
          </a:p>
          <a:p>
            <a:r>
              <a:rPr lang="es-ES" dirty="0"/>
              <a:t>NFPA 70E: Norma para la Seguridad Eléctrica en el Lugar de Trabajo</a:t>
            </a:r>
            <a:endParaRPr lang="en-US" dirty="0"/>
          </a:p>
        </p:txBody>
      </p:sp>
    </p:spTree>
    <p:extLst>
      <p:ext uri="{BB962C8B-B14F-4D97-AF65-F5344CB8AC3E}">
        <p14:creationId xmlns:p14="http://schemas.microsoft.com/office/powerpoint/2010/main" val="181372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F34C-9235-499B-84B2-6507F554965E}"/>
              </a:ext>
            </a:extLst>
          </p:cNvPr>
          <p:cNvSpPr>
            <a:spLocks noGrp="1"/>
          </p:cNvSpPr>
          <p:nvPr>
            <p:ph type="title"/>
          </p:nvPr>
        </p:nvSpPr>
        <p:spPr/>
        <p:txBody>
          <a:bodyPr/>
          <a:lstStyle/>
          <a:p>
            <a:r>
              <a:rPr lang="es-ES" b="1" dirty="0">
                <a:solidFill>
                  <a:srgbClr val="FF0000"/>
                </a:solidFill>
              </a:rPr>
              <a:t>Persona Cualificada (OSHA) - 29 CFR 1910.339</a:t>
            </a:r>
            <a:endParaRPr lang="en-US" b="1" dirty="0">
              <a:solidFill>
                <a:srgbClr val="FF0000"/>
              </a:solidFill>
            </a:endParaRPr>
          </a:p>
        </p:txBody>
      </p:sp>
      <p:sp>
        <p:nvSpPr>
          <p:cNvPr id="3" name="Content Placeholder 2">
            <a:extLst>
              <a:ext uri="{FF2B5EF4-FFF2-40B4-BE49-F238E27FC236}">
                <a16:creationId xmlns:a16="http://schemas.microsoft.com/office/drawing/2014/main" id="{3500084D-1DEA-44E3-9DDA-57A0CD8F5590}"/>
              </a:ext>
            </a:extLst>
          </p:cNvPr>
          <p:cNvSpPr>
            <a:spLocks noGrp="1"/>
          </p:cNvSpPr>
          <p:nvPr>
            <p:ph sz="half" idx="1"/>
          </p:nvPr>
        </p:nvSpPr>
        <p:spPr/>
        <p:txBody>
          <a:bodyPr/>
          <a:lstStyle/>
          <a:p>
            <a:r>
              <a:rPr lang="es-ES" dirty="0"/>
              <a:t>Es quien ha recibido entrenamiento y ha demostrado habilidades y conocimiento en la construcción operando equipos eléctricos e instalaciones y los peligros que esto envuelve.</a:t>
            </a:r>
            <a:endParaRPr lang="en-US" dirty="0"/>
          </a:p>
        </p:txBody>
      </p:sp>
      <p:pic>
        <p:nvPicPr>
          <p:cNvPr id="7" name="Content Placeholder 6" title="PPE Example">
            <a:extLst>
              <a:ext uri="{FF2B5EF4-FFF2-40B4-BE49-F238E27FC236}">
                <a16:creationId xmlns:a16="http://schemas.microsoft.com/office/drawing/2014/main" id="{9F6973BA-264B-4354-A717-BBAC2D291EE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08995" y="1825625"/>
            <a:ext cx="3508010" cy="4351338"/>
          </a:xfrm>
        </p:spPr>
      </p:pic>
    </p:spTree>
    <p:extLst>
      <p:ext uri="{BB962C8B-B14F-4D97-AF65-F5344CB8AC3E}">
        <p14:creationId xmlns:p14="http://schemas.microsoft.com/office/powerpoint/2010/main" val="193101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Topicos</a:t>
            </a:r>
            <a:r>
              <a:rPr lang="en-US" b="1" dirty="0">
                <a:solidFill>
                  <a:srgbClr val="FF0000"/>
                </a:solidFill>
              </a:rPr>
              <a:t> del </a:t>
            </a:r>
            <a:r>
              <a:rPr lang="en-US" b="1" dirty="0" err="1">
                <a:solidFill>
                  <a:srgbClr val="FF0000"/>
                </a:solidFill>
              </a:rPr>
              <a:t>curso</a:t>
            </a:r>
            <a:r>
              <a:rPr lang="en-US" b="1" dirty="0">
                <a:solidFill>
                  <a:srgbClr val="FF0000"/>
                </a:solidFill>
              </a:rPr>
              <a:t>…</a:t>
            </a:r>
          </a:p>
        </p:txBody>
      </p:sp>
      <p:sp>
        <p:nvSpPr>
          <p:cNvPr id="3" name="Content Placeholder 2"/>
          <p:cNvSpPr>
            <a:spLocks noGrp="1"/>
          </p:cNvSpPr>
          <p:nvPr>
            <p:ph idx="1"/>
          </p:nvPr>
        </p:nvSpPr>
        <p:spPr/>
        <p:txBody>
          <a:bodyPr>
            <a:normAutofit fontScale="92500" lnSpcReduction="10000"/>
          </a:bodyPr>
          <a:lstStyle/>
          <a:p>
            <a:r>
              <a:rPr lang="en-US" dirty="0"/>
              <a:t>OSHA</a:t>
            </a:r>
          </a:p>
          <a:p>
            <a:r>
              <a:rPr lang="es-MX" dirty="0">
                <a:effectLst>
                  <a:outerShdw sx="0" sy="0">
                    <a:srgbClr val="000000"/>
                  </a:outerShdw>
                </a:effectLst>
              </a:rPr>
              <a:t>Introducción a los peligros eléctricos y cómo ocurren los choques eléctricos</a:t>
            </a:r>
          </a:p>
          <a:p>
            <a:pPr lvl="0"/>
            <a:r>
              <a:rPr lang="es-MX" dirty="0">
                <a:effectLst>
                  <a:outerShdw sx="0" sy="0">
                    <a:srgbClr val="000000"/>
                  </a:outerShdw>
                </a:effectLst>
              </a:rPr>
              <a:t>Reconocimiento y evadir riesgos eléctricos comunes</a:t>
            </a:r>
            <a:endParaRPr lang="en-US" dirty="0">
              <a:effectLst>
                <a:outerShdw sx="0" sy="0">
                  <a:srgbClr val="000000"/>
                </a:outerShdw>
              </a:effectLst>
            </a:endParaRPr>
          </a:p>
          <a:p>
            <a:pPr lvl="0"/>
            <a:r>
              <a:rPr lang="es-MX" dirty="0">
                <a:effectLst>
                  <a:outerShdw sx="0" sy="0">
                    <a:srgbClr val="000000"/>
                  </a:outerShdw>
                </a:effectLst>
              </a:rPr>
              <a:t>Procedimientos para evitar contacto con líneas eléctricas aéreas y subterráneas</a:t>
            </a:r>
            <a:endParaRPr lang="en-US" dirty="0">
              <a:effectLst>
                <a:outerShdw sx="0" sy="0">
                  <a:srgbClr val="000000"/>
                </a:outerShdw>
              </a:effectLst>
            </a:endParaRPr>
          </a:p>
          <a:p>
            <a:pPr lvl="0"/>
            <a:r>
              <a:rPr lang="es-MX" dirty="0">
                <a:effectLst>
                  <a:outerShdw sx="0" sy="0">
                    <a:srgbClr val="000000"/>
                  </a:outerShdw>
                </a:effectLst>
              </a:rPr>
              <a:t>Requerimientos para protección con falla a tierra en los sitios de trabajo</a:t>
            </a:r>
            <a:endParaRPr lang="en-US" dirty="0">
              <a:effectLst>
                <a:outerShdw sx="0" sy="0">
                  <a:srgbClr val="000000"/>
                </a:outerShdw>
              </a:effectLst>
            </a:endParaRPr>
          </a:p>
          <a:p>
            <a:pPr lvl="0"/>
            <a:r>
              <a:rPr lang="es-MX" dirty="0">
                <a:effectLst>
                  <a:outerShdw sx="0" sy="0">
                    <a:srgbClr val="000000"/>
                  </a:outerShdw>
                </a:effectLst>
              </a:rPr>
              <a:t>Información sobre los cables de extensión y otros equipos eléctricos</a:t>
            </a:r>
            <a:endParaRPr lang="en-US" dirty="0">
              <a:effectLst>
                <a:outerShdw sx="0" sy="0">
                  <a:srgbClr val="000000"/>
                </a:outerShdw>
              </a:effectLst>
            </a:endParaRPr>
          </a:p>
          <a:p>
            <a:pPr lvl="0"/>
            <a:r>
              <a:rPr lang="es-MX" dirty="0">
                <a:effectLst>
                  <a:outerShdw sx="0" sy="0">
                    <a:srgbClr val="000000"/>
                  </a:outerShdw>
                </a:effectLst>
              </a:rPr>
              <a:t>Procedimientos de candado/etiquetado (Lockout/</a:t>
            </a:r>
            <a:r>
              <a:rPr lang="es-MX" dirty="0" err="1">
                <a:effectLst>
                  <a:outerShdw sx="0" sy="0">
                    <a:srgbClr val="000000"/>
                  </a:outerShdw>
                </a:effectLst>
              </a:rPr>
              <a:t>Tagout</a:t>
            </a:r>
            <a:r>
              <a:rPr lang="es-MX" dirty="0">
                <a:effectLst>
                  <a:outerShdw sx="0" sy="0">
                    <a:srgbClr val="000000"/>
                  </a:outerShdw>
                </a:effectLst>
              </a:rPr>
              <a:t>)</a:t>
            </a:r>
            <a:endParaRPr lang="en-US" dirty="0">
              <a:effectLst>
                <a:outerShdw sx="0" sy="0">
                  <a:srgbClr val="000000"/>
                </a:outerShdw>
              </a:effectLst>
            </a:endParaRPr>
          </a:p>
          <a:p>
            <a:pPr lvl="0"/>
            <a:r>
              <a:rPr lang="es-MX" dirty="0">
                <a:effectLst>
                  <a:outerShdw sx="0" sy="0">
                    <a:srgbClr val="000000"/>
                  </a:outerShdw>
                </a:effectLst>
              </a:rPr>
              <a:t>Prácticas de trabajo relacionados con la seguridad eléctrica</a:t>
            </a:r>
            <a:endParaRPr lang="en-US" dirty="0">
              <a:effectLst>
                <a:outerShdw sx="0" sy="0">
                  <a:srgbClr val="000000"/>
                </a:outerShdw>
              </a:effectLst>
            </a:endParaRPr>
          </a:p>
          <a:p>
            <a:r>
              <a:rPr lang="es-MX" dirty="0"/>
              <a:t>Equipo de Protección Personal EPP (PPE por sus siglas en ingles)</a:t>
            </a:r>
            <a:endParaRPr lang="en-US" dirty="0"/>
          </a:p>
        </p:txBody>
      </p:sp>
    </p:spTree>
    <p:extLst>
      <p:ext uri="{BB962C8B-B14F-4D97-AF65-F5344CB8AC3E}">
        <p14:creationId xmlns:p14="http://schemas.microsoft.com/office/powerpoint/2010/main" val="206759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903F-D56E-4786-8870-12D7ABA65C7D}"/>
              </a:ext>
            </a:extLst>
          </p:cNvPr>
          <p:cNvSpPr>
            <a:spLocks noGrp="1"/>
          </p:cNvSpPr>
          <p:nvPr>
            <p:ph type="title"/>
          </p:nvPr>
        </p:nvSpPr>
        <p:spPr/>
        <p:txBody>
          <a:bodyPr>
            <a:normAutofit/>
          </a:bodyPr>
          <a:lstStyle/>
          <a:p>
            <a:r>
              <a:rPr lang="es-ES" sz="3600" b="1" dirty="0">
                <a:solidFill>
                  <a:srgbClr val="FF0000"/>
                </a:solidFill>
              </a:rPr>
              <a:t>Bloqueo(candado)/Etiquetado de OSHA </a:t>
            </a:r>
            <a:br>
              <a:rPr lang="es-ES" sz="3600" b="1" dirty="0">
                <a:solidFill>
                  <a:srgbClr val="FF0000"/>
                </a:solidFill>
              </a:rPr>
            </a:br>
            <a:r>
              <a:rPr lang="es-ES" sz="3600" b="1" dirty="0">
                <a:solidFill>
                  <a:srgbClr val="FF0000"/>
                </a:solidFill>
              </a:rPr>
              <a:t>(Control de Energías Peligrosas) - 29 CFR 1910.147(b)</a:t>
            </a:r>
            <a:endParaRPr lang="en-US" sz="3600" b="1" dirty="0">
              <a:solidFill>
                <a:srgbClr val="FF0000"/>
              </a:solidFill>
            </a:endParaRPr>
          </a:p>
        </p:txBody>
      </p:sp>
      <p:sp>
        <p:nvSpPr>
          <p:cNvPr id="3" name="Content Placeholder 2">
            <a:extLst>
              <a:ext uri="{FF2B5EF4-FFF2-40B4-BE49-F238E27FC236}">
                <a16:creationId xmlns:a16="http://schemas.microsoft.com/office/drawing/2014/main" id="{0ACD8B93-C079-422A-85F9-11DEFF72E3B4}"/>
              </a:ext>
            </a:extLst>
          </p:cNvPr>
          <p:cNvSpPr>
            <a:spLocks noGrp="1"/>
          </p:cNvSpPr>
          <p:nvPr>
            <p:ph idx="1"/>
          </p:nvPr>
        </p:nvSpPr>
        <p:spPr/>
        <p:txBody>
          <a:bodyPr>
            <a:normAutofit/>
          </a:bodyPr>
          <a:lstStyle/>
          <a:p>
            <a:r>
              <a:rPr lang="es-ES" b="1" i="1" dirty="0"/>
              <a:t>Empleado afectado</a:t>
            </a:r>
            <a:r>
              <a:rPr lang="es-ES" dirty="0"/>
              <a:t>. Un empleado cuyo trabajo requiere que él/ella opere o use una máquina o equipo en el que el servicio o el mantenimiento se realiza bajo bloquea/candado o etiquetado, o cuyo trabajo requiere que él/ella trabaje en un área en la que se está realizando tal servicio o mantenimiento.</a:t>
            </a:r>
          </a:p>
          <a:p>
            <a:r>
              <a:rPr lang="es-ES" b="1" i="1" dirty="0"/>
              <a:t>Empleado autorizado</a:t>
            </a:r>
            <a:r>
              <a:rPr lang="es-ES" dirty="0"/>
              <a:t>. Una persona que bloquea o etiqueta las máquinas o el equipo a fin de realizar la reparación o el mantenimiento de la máquina o equipo. Un empleado afectado se convierte en un empleado autorizado cuando sus deberes incluyen labores de reparación o mantenimiento cubiertos bajo esta sección.</a:t>
            </a:r>
          </a:p>
        </p:txBody>
      </p:sp>
    </p:spTree>
    <p:extLst>
      <p:ext uri="{BB962C8B-B14F-4D97-AF65-F5344CB8AC3E}">
        <p14:creationId xmlns:p14="http://schemas.microsoft.com/office/powerpoint/2010/main" val="180498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0F33-D3D2-43E8-8989-1D49D46602C3}"/>
              </a:ext>
            </a:extLst>
          </p:cNvPr>
          <p:cNvSpPr>
            <a:spLocks noGrp="1"/>
          </p:cNvSpPr>
          <p:nvPr>
            <p:ph type="title"/>
          </p:nvPr>
        </p:nvSpPr>
        <p:spPr/>
        <p:txBody>
          <a:bodyPr/>
          <a:lstStyle/>
          <a:p>
            <a:r>
              <a:rPr lang="en-US" b="1" dirty="0">
                <a:solidFill>
                  <a:srgbClr val="FF0000"/>
                </a:solidFill>
              </a:rPr>
              <a:t>Persona </a:t>
            </a:r>
            <a:r>
              <a:rPr lang="en-US" b="1" dirty="0" err="1">
                <a:solidFill>
                  <a:srgbClr val="FF0000"/>
                </a:solidFill>
              </a:rPr>
              <a:t>Cualificada</a:t>
            </a:r>
            <a:r>
              <a:rPr lang="en-US" b="1" dirty="0">
                <a:solidFill>
                  <a:srgbClr val="FF0000"/>
                </a:solidFill>
              </a:rPr>
              <a:t> (NFPA 70E)</a:t>
            </a:r>
          </a:p>
        </p:txBody>
      </p:sp>
      <p:sp>
        <p:nvSpPr>
          <p:cNvPr id="3" name="Content Placeholder 2">
            <a:extLst>
              <a:ext uri="{FF2B5EF4-FFF2-40B4-BE49-F238E27FC236}">
                <a16:creationId xmlns:a16="http://schemas.microsoft.com/office/drawing/2014/main" id="{7E74B1BA-BF2D-40A2-A92F-31D868A162FD}"/>
              </a:ext>
            </a:extLst>
          </p:cNvPr>
          <p:cNvSpPr>
            <a:spLocks noGrp="1"/>
          </p:cNvSpPr>
          <p:nvPr>
            <p:ph idx="1"/>
          </p:nvPr>
        </p:nvSpPr>
        <p:spPr/>
        <p:txBody>
          <a:bodyPr>
            <a:normAutofit fontScale="77500" lnSpcReduction="20000"/>
          </a:bodyPr>
          <a:lstStyle/>
          <a:p>
            <a:pPr marL="342900" marR="0" lvl="0" indent="-342900">
              <a:spcBef>
                <a:spcPts val="600"/>
              </a:spcBef>
              <a:spcAft>
                <a:spcPts val="600"/>
              </a:spcAft>
              <a:buFont typeface="Symbol" panose="05050102010706020507" pitchFamily="18" charset="2"/>
              <a:buChar char=""/>
            </a:pPr>
            <a:r>
              <a:rPr lang="es-MX" dirty="0">
                <a:latin typeface="Calibri" panose="020F0502020204030204" pitchFamily="34" charset="0"/>
                <a:ea typeface="Calibri" panose="020F0502020204030204" pitchFamily="34" charset="0"/>
              </a:rPr>
              <a:t>Estas personas también deberán estar familiarizadas con el uso adecuado en técnicas de precaución especial, procedimientos y políticas aplicables en eléctricos, EPP, aislantes y materiales de blindaje y de herramientas aisladas y equipos de prueba.</a:t>
            </a:r>
            <a:endParaRPr lang="en-US" dirty="0"/>
          </a:p>
          <a:p>
            <a:pPr marL="914400" lvl="0" indent="-461963">
              <a:buFont typeface="+mj-lt"/>
              <a:buAutoNum type="arabicPeriod"/>
            </a:pPr>
            <a:r>
              <a:rPr lang="es-ES" dirty="0"/>
              <a:t>Habilidades y técnicas necesarias para distinguir conductores eléctricos y partes del circuito energizado expuesto con otras partes de equipos eléctricos.</a:t>
            </a:r>
          </a:p>
          <a:p>
            <a:pPr marL="914400" lvl="0" indent="-461963">
              <a:buFont typeface="+mj-lt"/>
              <a:buAutoNum type="arabicPeriod"/>
            </a:pPr>
            <a:r>
              <a:rPr lang="es-ES" dirty="0"/>
              <a:t>Habilidades y técnicas necesarias para determinar el voltaje nominal de conductores eléctricos expuestos energizados y partes del circuito.</a:t>
            </a:r>
          </a:p>
          <a:p>
            <a:pPr marL="914400" lvl="0" indent="-461963">
              <a:buFont typeface="+mj-lt"/>
              <a:buAutoNum type="arabicPeriod"/>
            </a:pPr>
            <a:r>
              <a:rPr lang="es-ES" dirty="0"/>
              <a:t>Distancias de aproximaciones especificadas en la tabla NFPA 70E y los voltajes correspondientes para determinar la exposición de la persona cualificada. </a:t>
            </a:r>
          </a:p>
          <a:p>
            <a:pPr marL="914400" lvl="0" indent="-461963">
              <a:buFont typeface="+mj-lt"/>
              <a:buAutoNum type="arabicPeriod"/>
            </a:pPr>
            <a:r>
              <a:rPr lang="es-ES" dirty="0"/>
              <a:t>Proceso en la toma de decisiones necesarias para ser capaz de hacer lo siguiente</a:t>
            </a:r>
            <a:r>
              <a:rPr lang="en-US" dirty="0"/>
              <a:t>:</a:t>
            </a:r>
          </a:p>
          <a:p>
            <a:pPr marL="919163" lvl="1" indent="0">
              <a:buNone/>
            </a:pPr>
            <a:r>
              <a:rPr lang="es-ES" dirty="0"/>
              <a:t>a. Realizar el trabajo de planificación de seguridad.</a:t>
            </a:r>
          </a:p>
          <a:p>
            <a:pPr marL="919163" lvl="1" indent="0">
              <a:buNone/>
            </a:pPr>
            <a:r>
              <a:rPr lang="es-ES" dirty="0"/>
              <a:t>b. Identificar peligros eléctricos.</a:t>
            </a:r>
          </a:p>
          <a:p>
            <a:pPr marL="919163" lvl="1" indent="0">
              <a:buNone/>
            </a:pPr>
            <a:r>
              <a:rPr lang="es-ES" dirty="0"/>
              <a:t>c. Evaluar los riesgos asociados.</a:t>
            </a:r>
          </a:p>
          <a:p>
            <a:pPr marL="919163" lvl="1" indent="0">
              <a:buNone/>
            </a:pPr>
            <a:r>
              <a:rPr lang="es-ES" dirty="0"/>
              <a:t>d. Seleccionar los métodos de control de riesgos apropiadas por la jerarquía de controles, incluyendo el equipo de protección personal.</a:t>
            </a:r>
          </a:p>
          <a:p>
            <a:pPr marL="1376363" lvl="1" indent="-457200">
              <a:buFont typeface="+mj-lt"/>
              <a:buAutoNum type="alphaLcParenR"/>
            </a:pPr>
            <a:endParaRPr lang="en-US" dirty="0"/>
          </a:p>
        </p:txBody>
      </p:sp>
    </p:spTree>
    <p:extLst>
      <p:ext uri="{BB962C8B-B14F-4D97-AF65-F5344CB8AC3E}">
        <p14:creationId xmlns:p14="http://schemas.microsoft.com/office/powerpoint/2010/main" val="147773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cercamiento a los Limites/Bordes ">
            <a:extLst>
              <a:ext uri="{FF2B5EF4-FFF2-40B4-BE49-F238E27FC236}">
                <a16:creationId xmlns:a16="http://schemas.microsoft.com/office/drawing/2014/main" id="{CB92D2FC-9E28-4C10-80F1-2024A30CDD3E}"/>
              </a:ext>
            </a:extLst>
          </p:cNvPr>
          <p:cNvSpPr>
            <a:spLocks noGrp="1"/>
          </p:cNvSpPr>
          <p:nvPr>
            <p:ph type="title"/>
          </p:nvPr>
        </p:nvSpPr>
        <p:spPr/>
        <p:txBody>
          <a:bodyPr/>
          <a:lstStyle/>
          <a:p>
            <a:r>
              <a:rPr lang="en-US" b="1" dirty="0" err="1">
                <a:solidFill>
                  <a:srgbClr val="FF0000"/>
                </a:solidFill>
              </a:rPr>
              <a:t>Acercamiento</a:t>
            </a:r>
            <a:r>
              <a:rPr lang="en-US" b="1" dirty="0">
                <a:solidFill>
                  <a:srgbClr val="FF0000"/>
                </a:solidFill>
              </a:rPr>
              <a:t> a </a:t>
            </a:r>
            <a:r>
              <a:rPr lang="en-US" b="1" dirty="0" err="1">
                <a:solidFill>
                  <a:srgbClr val="FF0000"/>
                </a:solidFill>
              </a:rPr>
              <a:t>los</a:t>
            </a:r>
            <a:r>
              <a:rPr lang="en-US" b="1" dirty="0">
                <a:solidFill>
                  <a:srgbClr val="FF0000"/>
                </a:solidFill>
              </a:rPr>
              <a:t> </a:t>
            </a:r>
            <a:r>
              <a:rPr lang="en-US" b="1" dirty="0" err="1">
                <a:solidFill>
                  <a:srgbClr val="FF0000"/>
                </a:solidFill>
              </a:rPr>
              <a:t>Limites</a:t>
            </a:r>
            <a:r>
              <a:rPr lang="en-US" b="1" dirty="0">
                <a:solidFill>
                  <a:srgbClr val="FF0000"/>
                </a:solidFill>
              </a:rPr>
              <a:t>/</a:t>
            </a:r>
            <a:r>
              <a:rPr lang="en-US" b="1" dirty="0" err="1">
                <a:solidFill>
                  <a:srgbClr val="FF0000"/>
                </a:solidFill>
              </a:rPr>
              <a:t>Bordes</a:t>
            </a:r>
            <a:r>
              <a:rPr lang="en-US" b="1" dirty="0">
                <a:solidFill>
                  <a:srgbClr val="FF0000"/>
                </a:solidFill>
              </a:rPr>
              <a:t> </a:t>
            </a:r>
            <a:br>
              <a:rPr lang="en-US" b="1" dirty="0">
                <a:solidFill>
                  <a:srgbClr val="FF0000"/>
                </a:solidFill>
              </a:rPr>
            </a:br>
            <a:r>
              <a:rPr lang="en-US" b="1" dirty="0">
                <a:solidFill>
                  <a:srgbClr val="FF0000"/>
                </a:solidFill>
              </a:rPr>
              <a:t>(NFPA 70E – 2018)</a:t>
            </a:r>
          </a:p>
        </p:txBody>
      </p:sp>
      <p:pic>
        <p:nvPicPr>
          <p:cNvPr id="6" name="Content Placeholder 5" title="Acercamiento a los Limites/Bordes ">
            <a:extLst>
              <a:ext uri="{FF2B5EF4-FFF2-40B4-BE49-F238E27FC236}">
                <a16:creationId xmlns:a16="http://schemas.microsoft.com/office/drawing/2014/main" id="{8ADDDECF-FDFF-4BD3-B66B-162DC87D1C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8218" y="1825625"/>
            <a:ext cx="8295564" cy="4351338"/>
          </a:xfrm>
        </p:spPr>
      </p:pic>
    </p:spTree>
    <p:extLst>
      <p:ext uri="{BB962C8B-B14F-4D97-AF65-F5344CB8AC3E}">
        <p14:creationId xmlns:p14="http://schemas.microsoft.com/office/powerpoint/2010/main" val="3455541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660E-5F15-46F1-A835-EEB369EFBC07}"/>
              </a:ext>
            </a:extLst>
          </p:cNvPr>
          <p:cNvSpPr>
            <a:spLocks noGrp="1"/>
          </p:cNvSpPr>
          <p:nvPr>
            <p:ph type="title"/>
          </p:nvPr>
        </p:nvSpPr>
        <p:spPr/>
        <p:txBody>
          <a:bodyPr/>
          <a:lstStyle/>
          <a:p>
            <a:r>
              <a:rPr lang="es-ES" b="1" dirty="0">
                <a:solidFill>
                  <a:srgbClr val="FF0000"/>
                </a:solidFill>
              </a:rPr>
              <a:t>Líneas Eléctricas Aérea y Subterráneas</a:t>
            </a:r>
            <a:endParaRPr lang="en-US" b="1" dirty="0">
              <a:solidFill>
                <a:srgbClr val="FF0000"/>
              </a:solidFill>
            </a:endParaRPr>
          </a:p>
        </p:txBody>
      </p:sp>
      <p:sp>
        <p:nvSpPr>
          <p:cNvPr id="3" name="Content Placeholder 2">
            <a:extLst>
              <a:ext uri="{FF2B5EF4-FFF2-40B4-BE49-F238E27FC236}">
                <a16:creationId xmlns:a16="http://schemas.microsoft.com/office/drawing/2014/main" id="{0A23A457-434D-4C1D-8A8B-5B3FB60E52E9}"/>
              </a:ext>
            </a:extLst>
          </p:cNvPr>
          <p:cNvSpPr>
            <a:spLocks noGrp="1"/>
          </p:cNvSpPr>
          <p:nvPr>
            <p:ph idx="1"/>
          </p:nvPr>
        </p:nvSpPr>
        <p:spPr/>
        <p:txBody>
          <a:bodyPr/>
          <a:lstStyle/>
          <a:p>
            <a:pPr lvl="0"/>
            <a:r>
              <a:rPr lang="es-MX" dirty="0"/>
              <a:t>Identificar las normas de OSHA para seguridad en líneas eléctricas, específicamente aquellas relacionadas a la distancia de seguridad del voltaje conocido y desconocido. </a:t>
            </a:r>
            <a:endParaRPr lang="en-US" dirty="0"/>
          </a:p>
          <a:p>
            <a:pPr lvl="0"/>
            <a:r>
              <a:rPr lang="es-MX" dirty="0"/>
              <a:t>Enumerar las opciones de cumplimiento si se trabaja cerca de una línea eléctrica aérea.</a:t>
            </a:r>
            <a:endParaRPr lang="en-US" dirty="0"/>
          </a:p>
          <a:p>
            <a:pPr lvl="0"/>
            <a:r>
              <a:rPr lang="es-MX" dirty="0"/>
              <a:t>Preparar documentación de planificación que cumpla con los requisitos de prevención de OSHA intrusión/electrocución que incluye los procedimientos a seguir en caso de contacto con una línea eléctrica. </a:t>
            </a:r>
            <a:r>
              <a:rPr lang="en-US" dirty="0"/>
              <a:t> </a:t>
            </a:r>
          </a:p>
        </p:txBody>
      </p:sp>
    </p:spTree>
    <p:extLst>
      <p:ext uri="{BB962C8B-B14F-4D97-AF65-F5344CB8AC3E}">
        <p14:creationId xmlns:p14="http://schemas.microsoft.com/office/powerpoint/2010/main" val="264564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B61D-C6DF-4034-B503-4203858B701E}"/>
              </a:ext>
            </a:extLst>
          </p:cNvPr>
          <p:cNvSpPr>
            <a:spLocks noGrp="1"/>
          </p:cNvSpPr>
          <p:nvPr>
            <p:ph type="title"/>
          </p:nvPr>
        </p:nvSpPr>
        <p:spPr/>
        <p:txBody>
          <a:bodyPr>
            <a:normAutofit/>
          </a:bodyPr>
          <a:lstStyle/>
          <a:p>
            <a:r>
              <a:rPr lang="es-ES" sz="3600" b="1" dirty="0">
                <a:solidFill>
                  <a:srgbClr val="FF0000"/>
                </a:solidFill>
              </a:rPr>
              <a:t>Ejemplos de Equipos que Pueden Hacer Contacto con Líneas Eléctricas:</a:t>
            </a:r>
            <a:endParaRPr lang="en-US" sz="3600" b="1" dirty="0">
              <a:solidFill>
                <a:srgbClr val="FF0000"/>
              </a:solidFill>
            </a:endParaRPr>
          </a:p>
        </p:txBody>
      </p:sp>
      <p:sp>
        <p:nvSpPr>
          <p:cNvPr id="3" name="Content Placeholder 2">
            <a:extLst>
              <a:ext uri="{FF2B5EF4-FFF2-40B4-BE49-F238E27FC236}">
                <a16:creationId xmlns:a16="http://schemas.microsoft.com/office/drawing/2014/main" id="{99F07CA8-221C-479D-B0E0-376168313592}"/>
              </a:ext>
            </a:extLst>
          </p:cNvPr>
          <p:cNvSpPr>
            <a:spLocks noGrp="1"/>
          </p:cNvSpPr>
          <p:nvPr>
            <p:ph sz="half" idx="1"/>
          </p:nvPr>
        </p:nvSpPr>
        <p:spPr/>
        <p:txBody>
          <a:bodyPr>
            <a:normAutofit fontScale="92500" lnSpcReduction="20000"/>
          </a:bodyPr>
          <a:lstStyle/>
          <a:p>
            <a:pPr lvl="0"/>
            <a:r>
              <a:rPr lang="es-MX" dirty="0"/>
              <a:t>Rodillos de aluminio para pintura.</a:t>
            </a:r>
            <a:endParaRPr lang="en-US" dirty="0"/>
          </a:p>
          <a:p>
            <a:pPr lvl="0"/>
            <a:r>
              <a:rPr lang="es-MX" dirty="0"/>
              <a:t>Retroexcavadoras.</a:t>
            </a:r>
            <a:endParaRPr lang="en-US" dirty="0"/>
          </a:p>
          <a:p>
            <a:pPr lvl="0"/>
            <a:r>
              <a:rPr lang="es-MX" dirty="0"/>
              <a:t>Bombeador de concreto.</a:t>
            </a:r>
            <a:endParaRPr lang="en-US" dirty="0"/>
          </a:p>
          <a:p>
            <a:pPr lvl="0"/>
            <a:r>
              <a:rPr lang="es-MX" dirty="0"/>
              <a:t>Grúas.</a:t>
            </a:r>
            <a:endParaRPr lang="en-US" dirty="0"/>
          </a:p>
          <a:p>
            <a:pPr lvl="0"/>
            <a:r>
              <a:rPr lang="es-MX" dirty="0"/>
              <a:t>Espátula manual para acabado en cementos.</a:t>
            </a:r>
            <a:endParaRPr lang="en-US" dirty="0"/>
          </a:p>
          <a:p>
            <a:pPr lvl="0"/>
            <a:r>
              <a:rPr lang="es-MX" dirty="0"/>
              <a:t>Materiales de construcción metálicos.</a:t>
            </a:r>
            <a:endParaRPr lang="en-US" dirty="0"/>
          </a:p>
          <a:p>
            <a:pPr lvl="0"/>
            <a:r>
              <a:rPr lang="es-MX" dirty="0"/>
              <a:t>Escaleras metálicas.</a:t>
            </a:r>
            <a:endParaRPr lang="en-US" dirty="0"/>
          </a:p>
          <a:p>
            <a:pPr lvl="0"/>
            <a:r>
              <a:rPr lang="es-MX" dirty="0"/>
              <a:t>Camiones volteo.</a:t>
            </a:r>
            <a:endParaRPr lang="en-US" dirty="0"/>
          </a:p>
          <a:p>
            <a:pPr lvl="0"/>
            <a:r>
              <a:rPr lang="es-MX" dirty="0"/>
              <a:t>Andamios.</a:t>
            </a:r>
            <a:endParaRPr lang="en-US" dirty="0"/>
          </a:p>
        </p:txBody>
      </p:sp>
      <p:pic>
        <p:nvPicPr>
          <p:cNvPr id="7" name="Content Placeholder 6" title="Power Line Image">
            <a:extLst>
              <a:ext uri="{FF2B5EF4-FFF2-40B4-BE49-F238E27FC236}">
                <a16:creationId xmlns:a16="http://schemas.microsoft.com/office/drawing/2014/main" id="{748094AB-8CA9-4E1A-BC91-24EA3A115BA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10946" y="1825625"/>
            <a:ext cx="4504108" cy="4351338"/>
          </a:xfrm>
        </p:spPr>
      </p:pic>
    </p:spTree>
    <p:extLst>
      <p:ext uri="{BB962C8B-B14F-4D97-AF65-F5344CB8AC3E}">
        <p14:creationId xmlns:p14="http://schemas.microsoft.com/office/powerpoint/2010/main" val="371673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4387-81A2-4BC3-8768-45F701AA8219}"/>
              </a:ext>
            </a:extLst>
          </p:cNvPr>
          <p:cNvSpPr>
            <a:spLocks noGrp="1"/>
          </p:cNvSpPr>
          <p:nvPr>
            <p:ph type="title"/>
          </p:nvPr>
        </p:nvSpPr>
        <p:spPr/>
        <p:txBody>
          <a:bodyPr/>
          <a:lstStyle/>
          <a:p>
            <a:r>
              <a:rPr lang="es-ES" b="1" dirty="0">
                <a:solidFill>
                  <a:srgbClr val="FF0000"/>
                </a:solidFill>
              </a:rPr>
              <a:t>Reglas de Seguridad de OSHA Para Línea Eléctricas</a:t>
            </a:r>
            <a:endParaRPr lang="en-US" b="1" dirty="0">
              <a:solidFill>
                <a:srgbClr val="FF0000"/>
              </a:solidFill>
            </a:endParaRPr>
          </a:p>
        </p:txBody>
      </p:sp>
      <p:sp>
        <p:nvSpPr>
          <p:cNvPr id="3" name="Content Placeholder 2">
            <a:extLst>
              <a:ext uri="{FF2B5EF4-FFF2-40B4-BE49-F238E27FC236}">
                <a16:creationId xmlns:a16="http://schemas.microsoft.com/office/drawing/2014/main" id="{5C4BE006-2E87-4338-A6E0-E9635EA6BCD1}"/>
              </a:ext>
            </a:extLst>
          </p:cNvPr>
          <p:cNvSpPr>
            <a:spLocks noGrp="1"/>
          </p:cNvSpPr>
          <p:nvPr>
            <p:ph sz="half" idx="1"/>
          </p:nvPr>
        </p:nvSpPr>
        <p:spPr/>
        <p:txBody>
          <a:bodyPr>
            <a:normAutofit fontScale="85000" lnSpcReduction="10000"/>
          </a:bodyPr>
          <a:lstStyle/>
          <a:p>
            <a:pPr marL="0" indent="0">
              <a:buNone/>
            </a:pPr>
            <a:r>
              <a:rPr lang="en-US" b="1" dirty="0"/>
              <a:t>¡MANTENGASE ALEJADO!</a:t>
            </a:r>
          </a:p>
          <a:p>
            <a:r>
              <a:rPr lang="en-US" b="1" dirty="0"/>
              <a:t>29 CFR 1926.416(a)(1)</a:t>
            </a:r>
            <a:r>
              <a:rPr lang="en-US" dirty="0"/>
              <a:t>.</a:t>
            </a:r>
            <a:r>
              <a:rPr lang="es-ES" dirty="0"/>
              <a:t> Ningún empleador permitirá que un empleado trabaje con tal proximidad a cualquier parte de un circuito de alimentación eléctrica donde el empleado puede ponerse en contacto con el circuito de energía eléctrica en el curso del trabajo, a menos que el empleado este protegido contra descargas eléctricas por des-energizar el circuito, conexión a tierra o mediante protección de manera eficaz por aislamiento u otros medios</a:t>
            </a:r>
            <a:r>
              <a:rPr lang="en-US" dirty="0"/>
              <a:t>.</a:t>
            </a:r>
            <a:r>
              <a:rPr lang="en-US" b="1" dirty="0"/>
              <a:t> </a:t>
            </a:r>
            <a:endParaRPr lang="en-US" dirty="0"/>
          </a:p>
        </p:txBody>
      </p:sp>
      <p:pic>
        <p:nvPicPr>
          <p:cNvPr id="7" name="Content Placeholder 6" title="Power Line Image">
            <a:extLst>
              <a:ext uri="{FF2B5EF4-FFF2-40B4-BE49-F238E27FC236}">
                <a16:creationId xmlns:a16="http://schemas.microsoft.com/office/drawing/2014/main" id="{A4FE5180-5AFA-4479-B851-245F6446580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98406" y="2351087"/>
            <a:ext cx="4929188" cy="3300413"/>
          </a:xfrm>
        </p:spPr>
      </p:pic>
    </p:spTree>
    <p:extLst>
      <p:ext uri="{BB962C8B-B14F-4D97-AF65-F5344CB8AC3E}">
        <p14:creationId xmlns:p14="http://schemas.microsoft.com/office/powerpoint/2010/main" val="73587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DCD2-757C-4E51-867C-71F2E6E98B36}"/>
              </a:ext>
            </a:extLst>
          </p:cNvPr>
          <p:cNvSpPr>
            <a:spLocks noGrp="1"/>
          </p:cNvSpPr>
          <p:nvPr>
            <p:ph type="title"/>
          </p:nvPr>
        </p:nvSpPr>
        <p:spPr/>
        <p:txBody>
          <a:bodyPr/>
          <a:lstStyle/>
          <a:p>
            <a:r>
              <a:rPr lang="en-US" b="1" dirty="0" err="1">
                <a:solidFill>
                  <a:srgbClr val="FF0000"/>
                </a:solidFill>
              </a:rPr>
              <a:t>Cubiertas</a:t>
            </a:r>
            <a:r>
              <a:rPr lang="en-US" b="1" dirty="0">
                <a:solidFill>
                  <a:srgbClr val="FF0000"/>
                </a:solidFill>
              </a:rPr>
              <a:t> de </a:t>
            </a:r>
            <a:r>
              <a:rPr lang="en-US" b="1" dirty="0" err="1">
                <a:solidFill>
                  <a:srgbClr val="FF0000"/>
                </a:solidFill>
              </a:rPr>
              <a:t>líneas</a:t>
            </a:r>
            <a:r>
              <a:rPr lang="en-US" b="1" dirty="0">
                <a:solidFill>
                  <a:srgbClr val="FF0000"/>
                </a:solidFill>
              </a:rPr>
              <a:t> </a:t>
            </a:r>
            <a:r>
              <a:rPr lang="en-US" b="1" dirty="0" err="1">
                <a:solidFill>
                  <a:srgbClr val="FF0000"/>
                </a:solidFill>
              </a:rPr>
              <a:t>eléctricas</a:t>
            </a:r>
            <a:endParaRPr lang="en-US" b="1" dirty="0">
              <a:solidFill>
                <a:srgbClr val="FF0000"/>
              </a:solidFill>
            </a:endParaRPr>
          </a:p>
        </p:txBody>
      </p:sp>
      <p:pic>
        <p:nvPicPr>
          <p:cNvPr id="6" name="Content Placeholder 5" title="Cubiertas de líneas eléctricas">
            <a:extLst>
              <a:ext uri="{FF2B5EF4-FFF2-40B4-BE49-F238E27FC236}">
                <a16:creationId xmlns:a16="http://schemas.microsoft.com/office/drawing/2014/main" id="{83349CAC-19E5-4116-8C98-7E0D4D00A4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6901" y="1825625"/>
            <a:ext cx="5798198" cy="4351338"/>
          </a:xfrm>
        </p:spPr>
      </p:pic>
    </p:spTree>
    <p:extLst>
      <p:ext uri="{BB962C8B-B14F-4D97-AF65-F5344CB8AC3E}">
        <p14:creationId xmlns:p14="http://schemas.microsoft.com/office/powerpoint/2010/main" val="126817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8BC8-3721-416C-9015-9A727B41973A}"/>
              </a:ext>
            </a:extLst>
          </p:cNvPr>
          <p:cNvSpPr>
            <a:spLocks noGrp="1"/>
          </p:cNvSpPr>
          <p:nvPr>
            <p:ph type="title"/>
          </p:nvPr>
        </p:nvSpPr>
        <p:spPr/>
        <p:txBody>
          <a:bodyPr/>
          <a:lstStyle/>
          <a:p>
            <a:r>
              <a:rPr lang="en-US" b="1" dirty="0" err="1">
                <a:solidFill>
                  <a:srgbClr val="FF0000"/>
                </a:solidFill>
              </a:rPr>
              <a:t>Tipos</a:t>
            </a:r>
            <a:r>
              <a:rPr lang="en-US" b="1" dirty="0">
                <a:solidFill>
                  <a:srgbClr val="FF0000"/>
                </a:solidFill>
              </a:rPr>
              <a:t> de </a:t>
            </a:r>
            <a:r>
              <a:rPr lang="en-US" b="1" dirty="0" err="1">
                <a:solidFill>
                  <a:srgbClr val="FF0000"/>
                </a:solidFill>
              </a:rPr>
              <a:t>Líneas</a:t>
            </a:r>
            <a:r>
              <a:rPr lang="en-US" b="1" dirty="0">
                <a:solidFill>
                  <a:srgbClr val="FF0000"/>
                </a:solidFill>
              </a:rPr>
              <a:t> </a:t>
            </a:r>
            <a:r>
              <a:rPr lang="en-US" b="1" dirty="0" err="1">
                <a:solidFill>
                  <a:srgbClr val="FF0000"/>
                </a:solidFill>
              </a:rPr>
              <a:t>Eléctricas</a:t>
            </a:r>
            <a:endParaRPr lang="en-US" b="1" dirty="0">
              <a:solidFill>
                <a:srgbClr val="FF0000"/>
              </a:solidFill>
            </a:endParaRPr>
          </a:p>
        </p:txBody>
      </p:sp>
      <p:pic>
        <p:nvPicPr>
          <p:cNvPr id="12" name="Content Placeholder 11" title="Tipos de Líneas Eléctricas">
            <a:extLst>
              <a:ext uri="{FF2B5EF4-FFF2-40B4-BE49-F238E27FC236}">
                <a16:creationId xmlns:a16="http://schemas.microsoft.com/office/drawing/2014/main" id="{DA9BD882-FB3D-40C3-AA7F-B56763E0BF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7169" y="1825625"/>
            <a:ext cx="6597661" cy="4351338"/>
          </a:xfrm>
        </p:spPr>
      </p:pic>
    </p:spTree>
    <p:extLst>
      <p:ext uri="{BB962C8B-B14F-4D97-AF65-F5344CB8AC3E}">
        <p14:creationId xmlns:p14="http://schemas.microsoft.com/office/powerpoint/2010/main" val="14879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0DBA-5CC2-43B7-A43D-907F4B93EB0B}"/>
              </a:ext>
            </a:extLst>
          </p:cNvPr>
          <p:cNvSpPr>
            <a:spLocks noGrp="1"/>
          </p:cNvSpPr>
          <p:nvPr>
            <p:ph type="title"/>
          </p:nvPr>
        </p:nvSpPr>
        <p:spPr/>
        <p:txBody>
          <a:bodyPr>
            <a:normAutofit/>
          </a:bodyPr>
          <a:lstStyle/>
          <a:p>
            <a:r>
              <a:rPr lang="es-ES" sz="4000" b="1" dirty="0">
                <a:solidFill>
                  <a:srgbClr val="FF0000"/>
                </a:solidFill>
              </a:rPr>
              <a:t>Líneas eléctricas subterráneas </a:t>
            </a:r>
            <a:r>
              <a:rPr lang="es-ES" sz="3200" b="1" i="1" dirty="0">
                <a:solidFill>
                  <a:srgbClr val="FF0000"/>
                </a:solidFill>
              </a:rPr>
              <a:t/>
            </a:r>
            <a:br>
              <a:rPr lang="es-ES" sz="3200" b="1" i="1" dirty="0">
                <a:solidFill>
                  <a:srgbClr val="FF0000"/>
                </a:solidFill>
              </a:rPr>
            </a:br>
            <a:r>
              <a:rPr lang="es-ES" sz="4000" b="1" i="1" dirty="0">
                <a:solidFill>
                  <a:srgbClr val="FF0000"/>
                </a:solidFill>
              </a:rPr>
              <a:t>¡Llame antes de excavar!</a:t>
            </a:r>
            <a:endParaRPr lang="en-US" sz="4000" b="1" i="1" dirty="0">
              <a:solidFill>
                <a:srgbClr val="FF0000"/>
              </a:solidFill>
            </a:endParaRPr>
          </a:p>
        </p:txBody>
      </p:sp>
      <p:sp>
        <p:nvSpPr>
          <p:cNvPr id="3" name="Content Placeholder 2">
            <a:extLst>
              <a:ext uri="{FF2B5EF4-FFF2-40B4-BE49-F238E27FC236}">
                <a16:creationId xmlns:a16="http://schemas.microsoft.com/office/drawing/2014/main" id="{FD648E29-C293-48B0-940C-6FCC48B6EFED}"/>
              </a:ext>
            </a:extLst>
          </p:cNvPr>
          <p:cNvSpPr>
            <a:spLocks noGrp="1"/>
          </p:cNvSpPr>
          <p:nvPr>
            <p:ph idx="1"/>
          </p:nvPr>
        </p:nvSpPr>
        <p:spPr/>
        <p:txBody>
          <a:bodyPr/>
          <a:lstStyle/>
          <a:p>
            <a:r>
              <a:rPr lang="en-US" b="1" dirty="0"/>
              <a:t>29 CFR 1926.651(b)(1). </a:t>
            </a:r>
            <a:r>
              <a:rPr lang="es-ES" dirty="0"/>
              <a:t>La ubicación estimada de instalaciones de servicios públicos o cualquier otra instalación subterránea que pueden ser encontradas durante los trabajos de excavación debe determinarse antes de la apertura de una excavación.</a:t>
            </a:r>
            <a:endParaRPr lang="en-US" dirty="0"/>
          </a:p>
          <a:p>
            <a:r>
              <a:rPr lang="en-US" b="1" dirty="0"/>
              <a:t>29 CFR 1926.416(a)(2).</a:t>
            </a:r>
            <a:r>
              <a:rPr lang="es-ES" b="1" dirty="0"/>
              <a:t> </a:t>
            </a:r>
            <a:r>
              <a:rPr lang="es-ES" dirty="0"/>
              <a:t>En las áreas de trabajo donde la ubicación exacta de líneas eléctricas subterráneas es desconocida, empleados que usan martillo-mecánico, barras o cualquier otra herramienta que puede entrar en contacto con una línea deberán estar provistos con guantes aislantes.</a:t>
            </a:r>
            <a:endParaRPr lang="en-US" dirty="0"/>
          </a:p>
        </p:txBody>
      </p:sp>
    </p:spTree>
    <p:extLst>
      <p:ext uri="{BB962C8B-B14F-4D97-AF65-F5344CB8AC3E}">
        <p14:creationId xmlns:p14="http://schemas.microsoft.com/office/powerpoint/2010/main" val="253796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1023-91C3-454A-9115-9457D0AA0BD6}"/>
              </a:ext>
            </a:extLst>
          </p:cNvPr>
          <p:cNvSpPr>
            <a:spLocks noGrp="1"/>
          </p:cNvSpPr>
          <p:nvPr>
            <p:ph type="title"/>
          </p:nvPr>
        </p:nvSpPr>
        <p:spPr/>
        <p:txBody>
          <a:bodyPr/>
          <a:lstStyle/>
          <a:p>
            <a:r>
              <a:rPr lang="en-US" b="1" dirty="0" err="1">
                <a:solidFill>
                  <a:srgbClr val="FF0000"/>
                </a:solidFill>
              </a:rPr>
              <a:t>Requisitos</a:t>
            </a:r>
            <a:r>
              <a:rPr lang="en-US" b="1" dirty="0">
                <a:solidFill>
                  <a:srgbClr val="FF0000"/>
                </a:solidFill>
              </a:rPr>
              <a:t> </a:t>
            </a:r>
            <a:r>
              <a:rPr lang="en-US" b="1" dirty="0" err="1">
                <a:solidFill>
                  <a:srgbClr val="FF0000"/>
                </a:solidFill>
              </a:rPr>
              <a:t>Eléctricos</a:t>
            </a:r>
            <a:r>
              <a:rPr lang="en-US" b="1" dirty="0">
                <a:solidFill>
                  <a:srgbClr val="FF0000"/>
                </a:solidFill>
              </a:rPr>
              <a:t> </a:t>
            </a:r>
            <a:r>
              <a:rPr lang="en-US" b="1" dirty="0" err="1">
                <a:solidFill>
                  <a:srgbClr val="FF0000"/>
                </a:solidFill>
              </a:rPr>
              <a:t>Generales</a:t>
            </a:r>
            <a:endParaRPr lang="en-US" b="1" dirty="0">
              <a:solidFill>
                <a:srgbClr val="FF0000"/>
              </a:solidFill>
            </a:endParaRPr>
          </a:p>
        </p:txBody>
      </p:sp>
      <p:sp>
        <p:nvSpPr>
          <p:cNvPr id="3" name="Content Placeholder 2">
            <a:extLst>
              <a:ext uri="{FF2B5EF4-FFF2-40B4-BE49-F238E27FC236}">
                <a16:creationId xmlns:a16="http://schemas.microsoft.com/office/drawing/2014/main" id="{B707B057-00FA-4EA3-BD7D-239F04317C62}"/>
              </a:ext>
            </a:extLst>
          </p:cNvPr>
          <p:cNvSpPr>
            <a:spLocks noGrp="1"/>
          </p:cNvSpPr>
          <p:nvPr>
            <p:ph idx="1"/>
          </p:nvPr>
        </p:nvSpPr>
        <p:spPr/>
        <p:txBody>
          <a:bodyPr/>
          <a:lstStyle/>
          <a:p>
            <a:r>
              <a:rPr lang="en-US" b="1" dirty="0"/>
              <a:t>29 CFR 1926.416(a)(3).</a:t>
            </a:r>
            <a:r>
              <a:rPr lang="es-ES" b="1" dirty="0"/>
              <a:t> </a:t>
            </a:r>
            <a:r>
              <a:rPr lang="es-ES" dirty="0"/>
              <a:t>Antes de empezar el trabajo, el empleador deberá cerciorarse por investigación u observación directa, o por instrumentos, si cualquier parte de un circuito eléctrico energizado expuestos u oculto, está situado de modo que el funcionamiento del trabajo puede llevar a cualquier persona, herramienta o máquina a contacto físico o eléctrico con el circuito de alimentación eléctrica. El empleador deberá anunciar y mantener una adecuada advertencia donde existe tal circuito. El empleador deberá asesorar a los empleados de la ubicación de dichas líneas, el peligro envuelto y tomar medidas de protección.</a:t>
            </a:r>
            <a:endParaRPr lang="en-US" dirty="0"/>
          </a:p>
        </p:txBody>
      </p:sp>
    </p:spTree>
    <p:extLst>
      <p:ext uri="{BB962C8B-B14F-4D97-AF65-F5344CB8AC3E}">
        <p14:creationId xmlns:p14="http://schemas.microsoft.com/office/powerpoint/2010/main" val="1426033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8E642-60FA-444D-9213-919A10AE97E0}"/>
              </a:ext>
            </a:extLst>
          </p:cNvPr>
          <p:cNvSpPr>
            <a:spLocks noGrp="1"/>
          </p:cNvSpPr>
          <p:nvPr>
            <p:ph type="title"/>
          </p:nvPr>
        </p:nvSpPr>
        <p:spPr/>
        <p:txBody>
          <a:bodyPr/>
          <a:lstStyle/>
          <a:p>
            <a:r>
              <a:rPr lang="en-US" b="1" dirty="0">
                <a:solidFill>
                  <a:srgbClr val="FF0000"/>
                </a:solidFill>
              </a:rPr>
              <a:t>Pre-Test</a:t>
            </a:r>
          </a:p>
        </p:txBody>
      </p:sp>
    </p:spTree>
    <p:extLst>
      <p:ext uri="{BB962C8B-B14F-4D97-AF65-F5344CB8AC3E}">
        <p14:creationId xmlns:p14="http://schemas.microsoft.com/office/powerpoint/2010/main" val="604390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C6A4-38E6-41F1-A560-52C20623F5A0}"/>
              </a:ext>
            </a:extLst>
          </p:cNvPr>
          <p:cNvSpPr>
            <a:spLocks noGrp="1"/>
          </p:cNvSpPr>
          <p:nvPr>
            <p:ph type="title"/>
          </p:nvPr>
        </p:nvSpPr>
        <p:spPr/>
        <p:txBody>
          <a:bodyPr/>
          <a:lstStyle/>
          <a:p>
            <a:r>
              <a:rPr lang="en-US" b="1" dirty="0" err="1">
                <a:solidFill>
                  <a:srgbClr val="FF0000"/>
                </a:solidFill>
              </a:rPr>
              <a:t>Servicios</a:t>
            </a:r>
            <a:r>
              <a:rPr lang="en-US" b="1" dirty="0">
                <a:solidFill>
                  <a:srgbClr val="FF0000"/>
                </a:solidFill>
              </a:rPr>
              <a:t> </a:t>
            </a:r>
            <a:r>
              <a:rPr lang="en-US" b="1" dirty="0" err="1">
                <a:solidFill>
                  <a:srgbClr val="FF0000"/>
                </a:solidFill>
              </a:rPr>
              <a:t>Públicos</a:t>
            </a:r>
            <a:r>
              <a:rPr lang="en-US" b="1" dirty="0">
                <a:solidFill>
                  <a:srgbClr val="FF0000"/>
                </a:solidFill>
              </a:rPr>
              <a:t> </a:t>
            </a:r>
            <a:r>
              <a:rPr lang="en-US" b="1" dirty="0" err="1">
                <a:solidFill>
                  <a:srgbClr val="FF0000"/>
                </a:solidFill>
              </a:rPr>
              <a:t>Subterráneos-Marcando</a:t>
            </a:r>
            <a:r>
              <a:rPr lang="en-US" b="1" dirty="0">
                <a:solidFill>
                  <a:srgbClr val="FF0000"/>
                </a:solidFill>
              </a:rPr>
              <a:t> </a:t>
            </a:r>
            <a:r>
              <a:rPr lang="en-US" b="1" dirty="0" err="1">
                <a:solidFill>
                  <a:srgbClr val="FF0000"/>
                </a:solidFill>
              </a:rPr>
              <a:t>Códigos</a:t>
            </a:r>
            <a:r>
              <a:rPr lang="en-US" b="1" dirty="0">
                <a:solidFill>
                  <a:srgbClr val="FF0000"/>
                </a:solidFill>
              </a:rPr>
              <a:t>/</a:t>
            </a:r>
            <a:r>
              <a:rPr lang="en-US" b="1" dirty="0" err="1">
                <a:solidFill>
                  <a:srgbClr val="FF0000"/>
                </a:solidFill>
              </a:rPr>
              <a:t>Colores</a:t>
            </a:r>
            <a:endParaRPr lang="en-US" b="1" dirty="0">
              <a:solidFill>
                <a:srgbClr val="FF0000"/>
              </a:solidFill>
            </a:endParaRPr>
          </a:p>
        </p:txBody>
      </p:sp>
      <p:sp>
        <p:nvSpPr>
          <p:cNvPr id="5" name="Content Placeholder 4">
            <a:extLst>
              <a:ext uri="{FF2B5EF4-FFF2-40B4-BE49-F238E27FC236}">
                <a16:creationId xmlns:a16="http://schemas.microsoft.com/office/drawing/2014/main" id="{259C119A-EDF6-4155-9B0E-08A60AD6D561}"/>
              </a:ext>
            </a:extLst>
          </p:cNvPr>
          <p:cNvSpPr>
            <a:spLocks noGrp="1"/>
          </p:cNvSpPr>
          <p:nvPr>
            <p:ph sz="half" idx="1"/>
          </p:nvPr>
        </p:nvSpPr>
        <p:spPr/>
        <p:txBody>
          <a:bodyPr>
            <a:normAutofit fontScale="92500"/>
          </a:bodyPr>
          <a:lstStyle/>
          <a:p>
            <a:pPr lvl="0"/>
            <a:r>
              <a:rPr lang="es-MX" dirty="0"/>
              <a:t>Cavar a mano o utilizando otros medios no-intrusivo dentro de la “Zona de Tolerancia” requerido (varía por Estado), a 18" - 24" a cada lado de los servicios.</a:t>
            </a:r>
            <a:endParaRPr lang="en-US" dirty="0"/>
          </a:p>
          <a:p>
            <a:pPr lvl="0"/>
            <a:r>
              <a:rPr lang="es-MX" dirty="0"/>
              <a:t>Fíjese por donde corren los servicios, los enterrados de un lado a otro y tomar en consideración el diámetro y largo de pipas.</a:t>
            </a:r>
            <a:endParaRPr lang="en-US" dirty="0"/>
          </a:p>
          <a:p>
            <a:pPr lvl="0"/>
            <a:r>
              <a:rPr lang="es-MX" dirty="0"/>
              <a:t>Use el número de teléfono nacional 811 para localizar servicios.</a:t>
            </a:r>
            <a:endParaRPr lang="en-US" dirty="0"/>
          </a:p>
        </p:txBody>
      </p:sp>
      <p:pic>
        <p:nvPicPr>
          <p:cNvPr id="7" name="Content Placeholder 6" title="Marcando Códigos/Colores">
            <a:extLst>
              <a:ext uri="{FF2B5EF4-FFF2-40B4-BE49-F238E27FC236}">
                <a16:creationId xmlns:a16="http://schemas.microsoft.com/office/drawing/2014/main" id="{6122B19B-822A-4EC8-B9C7-03E3A1D7CD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72409" y="1825625"/>
            <a:ext cx="2581182" cy="4351338"/>
          </a:xfrm>
        </p:spPr>
      </p:pic>
    </p:spTree>
    <p:extLst>
      <p:ext uri="{BB962C8B-B14F-4D97-AF65-F5344CB8AC3E}">
        <p14:creationId xmlns:p14="http://schemas.microsoft.com/office/powerpoint/2010/main" val="1225440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FF82C-6E5C-44AB-B27E-1FEA5355B2E9}"/>
              </a:ext>
            </a:extLst>
          </p:cNvPr>
          <p:cNvSpPr>
            <a:spLocks noGrp="1"/>
          </p:cNvSpPr>
          <p:nvPr>
            <p:ph type="title"/>
          </p:nvPr>
        </p:nvSpPr>
        <p:spPr/>
        <p:txBody>
          <a:bodyPr/>
          <a:lstStyle/>
          <a:p>
            <a:r>
              <a:rPr lang="en-US" b="1" dirty="0" err="1">
                <a:solidFill>
                  <a:srgbClr val="FF0000"/>
                </a:solidFill>
              </a:rPr>
              <a:t>Corredor</a:t>
            </a:r>
            <a:r>
              <a:rPr lang="en-US" b="1" dirty="0">
                <a:solidFill>
                  <a:srgbClr val="FF0000"/>
                </a:solidFill>
              </a:rPr>
              <a:t> de </a:t>
            </a:r>
            <a:r>
              <a:rPr lang="en-US" b="1" dirty="0" err="1">
                <a:solidFill>
                  <a:srgbClr val="FF0000"/>
                </a:solidFill>
              </a:rPr>
              <a:t>Servicios</a:t>
            </a:r>
            <a:endParaRPr lang="en-US" b="1" dirty="0">
              <a:solidFill>
                <a:srgbClr val="FF0000"/>
              </a:solidFill>
            </a:endParaRPr>
          </a:p>
        </p:txBody>
      </p:sp>
      <p:pic>
        <p:nvPicPr>
          <p:cNvPr id="6" name="Content Placeholder 5" title="Corredor de Servicios">
            <a:extLst>
              <a:ext uri="{FF2B5EF4-FFF2-40B4-BE49-F238E27FC236}">
                <a16:creationId xmlns:a16="http://schemas.microsoft.com/office/drawing/2014/main" id="{8054D10D-CC94-47EC-B58B-98E88173CE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61792"/>
            <a:ext cx="10515600" cy="4079004"/>
          </a:xfrm>
        </p:spPr>
      </p:pic>
    </p:spTree>
    <p:extLst>
      <p:ext uri="{BB962C8B-B14F-4D97-AF65-F5344CB8AC3E}">
        <p14:creationId xmlns:p14="http://schemas.microsoft.com/office/powerpoint/2010/main" val="2314045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37AC-1B0F-430A-B1ED-17222ED7B35F}"/>
              </a:ext>
            </a:extLst>
          </p:cNvPr>
          <p:cNvSpPr>
            <a:spLocks noGrp="1"/>
          </p:cNvSpPr>
          <p:nvPr>
            <p:ph type="title"/>
          </p:nvPr>
        </p:nvSpPr>
        <p:spPr/>
        <p:txBody>
          <a:bodyPr/>
          <a:lstStyle/>
          <a:p>
            <a:r>
              <a:rPr lang="en-US" b="1" dirty="0" err="1">
                <a:solidFill>
                  <a:srgbClr val="FF0000"/>
                </a:solidFill>
              </a:rPr>
              <a:t>Excavación</a:t>
            </a:r>
            <a:r>
              <a:rPr lang="en-US" b="1" dirty="0">
                <a:solidFill>
                  <a:srgbClr val="FF0000"/>
                </a:solidFill>
              </a:rPr>
              <a:t> </a:t>
            </a:r>
            <a:r>
              <a:rPr lang="en-US" b="1" dirty="0" err="1">
                <a:solidFill>
                  <a:srgbClr val="FF0000"/>
                </a:solidFill>
              </a:rPr>
              <a:t>por</a:t>
            </a:r>
            <a:r>
              <a:rPr lang="en-US" b="1" dirty="0">
                <a:solidFill>
                  <a:srgbClr val="FF0000"/>
                </a:solidFill>
              </a:rPr>
              <a:t> </a:t>
            </a:r>
            <a:r>
              <a:rPr lang="en-US" b="1" dirty="0" err="1">
                <a:solidFill>
                  <a:srgbClr val="FF0000"/>
                </a:solidFill>
              </a:rPr>
              <a:t>Vacío</a:t>
            </a:r>
            <a:endParaRPr lang="en-US" b="1" dirty="0">
              <a:solidFill>
                <a:srgbClr val="FF0000"/>
              </a:solidFill>
            </a:endParaRPr>
          </a:p>
        </p:txBody>
      </p:sp>
      <p:pic>
        <p:nvPicPr>
          <p:cNvPr id="6" name="Content Placeholder 5" title="Excavación por Vacío">
            <a:extLst>
              <a:ext uri="{FF2B5EF4-FFF2-40B4-BE49-F238E27FC236}">
                <a16:creationId xmlns:a16="http://schemas.microsoft.com/office/drawing/2014/main" id="{62AB50FA-37AE-45EF-8AD9-E2E6A57BBA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65975" y="1825625"/>
            <a:ext cx="3260050" cy="4351338"/>
          </a:xfrm>
        </p:spPr>
      </p:pic>
    </p:spTree>
    <p:extLst>
      <p:ext uri="{BB962C8B-B14F-4D97-AF65-F5344CB8AC3E}">
        <p14:creationId xmlns:p14="http://schemas.microsoft.com/office/powerpoint/2010/main" val="1660785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CEC9-F7A8-4CA6-8FB3-6275973F5AF1}"/>
              </a:ext>
            </a:extLst>
          </p:cNvPr>
          <p:cNvSpPr>
            <a:spLocks noGrp="1"/>
          </p:cNvSpPr>
          <p:nvPr>
            <p:ph type="title"/>
          </p:nvPr>
        </p:nvSpPr>
        <p:spPr/>
        <p:txBody>
          <a:bodyPr/>
          <a:lstStyle/>
          <a:p>
            <a:r>
              <a:rPr lang="es-ES" b="1" dirty="0">
                <a:solidFill>
                  <a:srgbClr val="FF0000"/>
                </a:solidFill>
              </a:rPr>
              <a:t>Grúas Móviles y Líneas Eléctricas</a:t>
            </a:r>
            <a:endParaRPr lang="en-US" b="1" dirty="0">
              <a:solidFill>
                <a:srgbClr val="FF0000"/>
              </a:solidFill>
            </a:endParaRPr>
          </a:p>
        </p:txBody>
      </p:sp>
      <p:sp>
        <p:nvSpPr>
          <p:cNvPr id="3" name="Content Placeholder 2">
            <a:extLst>
              <a:ext uri="{FF2B5EF4-FFF2-40B4-BE49-F238E27FC236}">
                <a16:creationId xmlns:a16="http://schemas.microsoft.com/office/drawing/2014/main" id="{03EF32B0-586B-47ED-B614-9D09485A68DD}"/>
              </a:ext>
            </a:extLst>
          </p:cNvPr>
          <p:cNvSpPr>
            <a:spLocks noGrp="1"/>
          </p:cNvSpPr>
          <p:nvPr>
            <p:ph sz="half" idx="1"/>
          </p:nvPr>
        </p:nvSpPr>
        <p:spPr/>
        <p:txBody>
          <a:bodyPr/>
          <a:lstStyle/>
          <a:p>
            <a:r>
              <a:rPr lang="es-ES" dirty="0"/>
              <a:t>Equipos de construcción que pueden izar, bajar y mover horizontalmente cargas suspendidas.</a:t>
            </a:r>
            <a:endParaRPr lang="en-US" dirty="0"/>
          </a:p>
        </p:txBody>
      </p:sp>
      <p:pic>
        <p:nvPicPr>
          <p:cNvPr id="11" name="Content Placeholder 10" title="Grúas Móviles y Líneas Eléctricas">
            <a:extLst>
              <a:ext uri="{FF2B5EF4-FFF2-40B4-BE49-F238E27FC236}">
                <a16:creationId xmlns:a16="http://schemas.microsoft.com/office/drawing/2014/main" id="{2B0C49D0-171C-4873-A955-7FA4AFD42F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2328049"/>
            <a:ext cx="5181600" cy="3274771"/>
          </a:xfrm>
        </p:spPr>
      </p:pic>
    </p:spTree>
    <p:extLst>
      <p:ext uri="{BB962C8B-B14F-4D97-AF65-F5344CB8AC3E}">
        <p14:creationId xmlns:p14="http://schemas.microsoft.com/office/powerpoint/2010/main" val="439187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AB98-0803-4806-91C0-D8920092EB2D}"/>
              </a:ext>
            </a:extLst>
          </p:cNvPr>
          <p:cNvSpPr>
            <a:spLocks noGrp="1"/>
          </p:cNvSpPr>
          <p:nvPr>
            <p:ph type="title"/>
          </p:nvPr>
        </p:nvSpPr>
        <p:spPr/>
        <p:txBody>
          <a:bodyPr/>
          <a:lstStyle/>
          <a:p>
            <a:r>
              <a:rPr lang="es-ES" b="1" dirty="0">
                <a:solidFill>
                  <a:srgbClr val="FF0000"/>
                </a:solidFill>
              </a:rPr>
              <a:t>Zona de Trabajo para Grúas </a:t>
            </a:r>
            <a:br>
              <a:rPr lang="es-ES" b="1" dirty="0">
                <a:solidFill>
                  <a:srgbClr val="FF0000"/>
                </a:solidFill>
              </a:rPr>
            </a:br>
            <a:r>
              <a:rPr lang="es-ES" b="1" dirty="0">
                <a:solidFill>
                  <a:srgbClr val="FF0000"/>
                </a:solidFill>
              </a:rPr>
              <a:t>(Seguridad en Líneas Eléctricas)</a:t>
            </a:r>
            <a:endParaRPr lang="en-US" b="1" dirty="0">
              <a:solidFill>
                <a:srgbClr val="FF0000"/>
              </a:solidFill>
            </a:endParaRPr>
          </a:p>
        </p:txBody>
      </p:sp>
      <p:sp>
        <p:nvSpPr>
          <p:cNvPr id="3" name="Content Placeholder 2">
            <a:extLst>
              <a:ext uri="{FF2B5EF4-FFF2-40B4-BE49-F238E27FC236}">
                <a16:creationId xmlns:a16="http://schemas.microsoft.com/office/drawing/2014/main" id="{D43A5AD4-EB3A-41EB-ABF7-A9577A03D39E}"/>
              </a:ext>
            </a:extLst>
          </p:cNvPr>
          <p:cNvSpPr>
            <a:spLocks noGrp="1"/>
          </p:cNvSpPr>
          <p:nvPr>
            <p:ph idx="1"/>
          </p:nvPr>
        </p:nvSpPr>
        <p:spPr/>
        <p:txBody>
          <a:bodyPr/>
          <a:lstStyle/>
          <a:p>
            <a:pPr marL="0" indent="0">
              <a:buNone/>
            </a:pPr>
            <a:r>
              <a:rPr lang="en-US" b="1" dirty="0"/>
              <a:t>29 CFR 1926.1408(a)(1). </a:t>
            </a:r>
            <a:r>
              <a:rPr lang="es-ES" b="1" dirty="0"/>
              <a:t>Identificar la Zona de Trabajo Mediante</a:t>
            </a:r>
            <a:r>
              <a:rPr lang="en-US" dirty="0"/>
              <a:t>:</a:t>
            </a:r>
          </a:p>
          <a:p>
            <a:pPr lvl="0"/>
            <a:r>
              <a:rPr lang="es-ES" dirty="0"/>
              <a:t>Demarcando límites (por ejemplo, con banderas, o un dispositivo como límite de rango o rango de control de dispositivos de advertencia) y prohibir al operador que el equipo pase más allá de los límites marcados, o</a:t>
            </a:r>
            <a:endParaRPr lang="en-US" dirty="0"/>
          </a:p>
          <a:p>
            <a:pPr lvl="0"/>
            <a:r>
              <a:rPr lang="es-ES" dirty="0"/>
              <a:t>Definiendo la zona de trabajo, como el área de 360 grados alrededor del equipo, hasta el radio máximo de trabajo del equipo.</a:t>
            </a:r>
          </a:p>
        </p:txBody>
      </p:sp>
    </p:spTree>
    <p:extLst>
      <p:ext uri="{BB962C8B-B14F-4D97-AF65-F5344CB8AC3E}">
        <p14:creationId xmlns:p14="http://schemas.microsoft.com/office/powerpoint/2010/main" val="213958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rgbClr val="FF0000"/>
                </a:solidFill>
              </a:rPr>
              <a:t>Identificar la Zona de Trabajo de la Grúa</a:t>
            </a:r>
            <a:endParaRPr lang="en-US" b="1" dirty="0">
              <a:solidFill>
                <a:srgbClr val="FF0000"/>
              </a:solidFill>
            </a:endParaRPr>
          </a:p>
        </p:txBody>
      </p:sp>
      <p:sp>
        <p:nvSpPr>
          <p:cNvPr id="13" name="Content Placeholder 12">
            <a:extLst>
              <a:ext uri="{FF2B5EF4-FFF2-40B4-BE49-F238E27FC236}">
                <a16:creationId xmlns:a16="http://schemas.microsoft.com/office/drawing/2014/main" id="{41E6CE67-D175-48FE-855F-3F86ED064EB2}"/>
              </a:ext>
            </a:extLst>
          </p:cNvPr>
          <p:cNvSpPr>
            <a:spLocks noGrp="1"/>
          </p:cNvSpPr>
          <p:nvPr>
            <p:ph sz="half" idx="1"/>
          </p:nvPr>
        </p:nvSpPr>
        <p:spPr/>
        <p:txBody>
          <a:bodyPr/>
          <a:lstStyle/>
          <a:p>
            <a:r>
              <a:rPr lang="es-ES" dirty="0"/>
              <a:t>Las zonas de trabajo están definidas como 360° Alrededor del Equipo</a:t>
            </a:r>
            <a:endParaRPr lang="en-US" dirty="0"/>
          </a:p>
          <a:p>
            <a:endParaRPr lang="en-US" dirty="0"/>
          </a:p>
        </p:txBody>
      </p:sp>
      <p:pic>
        <p:nvPicPr>
          <p:cNvPr id="16" name="Content Placeholder 15" title="Identificar la Zona de Trabajo de la Grúa">
            <a:extLst>
              <a:ext uri="{FF2B5EF4-FFF2-40B4-BE49-F238E27FC236}">
                <a16:creationId xmlns:a16="http://schemas.microsoft.com/office/drawing/2014/main" id="{030AE3B7-B3A9-4976-AA43-52DF40A3B1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550249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8F3B-6595-4126-B16C-68E6A098B88C}"/>
              </a:ext>
            </a:extLst>
          </p:cNvPr>
          <p:cNvSpPr>
            <a:spLocks noGrp="1"/>
          </p:cNvSpPr>
          <p:nvPr>
            <p:ph type="title"/>
          </p:nvPr>
        </p:nvSpPr>
        <p:spPr/>
        <p:txBody>
          <a:bodyPr/>
          <a:lstStyle/>
          <a:p>
            <a:r>
              <a:rPr lang="es-ES" b="1" dirty="0">
                <a:solidFill>
                  <a:srgbClr val="FF0000"/>
                </a:solidFill>
              </a:rPr>
              <a:t>Zona de Trabajo para Grúa </a:t>
            </a:r>
            <a:br>
              <a:rPr lang="es-ES" b="1" dirty="0">
                <a:solidFill>
                  <a:srgbClr val="FF0000"/>
                </a:solidFill>
              </a:rPr>
            </a:br>
            <a:r>
              <a:rPr lang="es-ES" b="1" dirty="0">
                <a:solidFill>
                  <a:srgbClr val="FF0000"/>
                </a:solidFill>
              </a:rPr>
              <a:t>(Seguridad en Líneas Eléctricas)</a:t>
            </a:r>
            <a:endParaRPr lang="en-US" b="1" dirty="0">
              <a:solidFill>
                <a:srgbClr val="FF0000"/>
              </a:solidFill>
            </a:endParaRPr>
          </a:p>
        </p:txBody>
      </p:sp>
      <p:sp>
        <p:nvSpPr>
          <p:cNvPr id="3" name="Content Placeholder 2">
            <a:extLst>
              <a:ext uri="{FF2B5EF4-FFF2-40B4-BE49-F238E27FC236}">
                <a16:creationId xmlns:a16="http://schemas.microsoft.com/office/drawing/2014/main" id="{392C9F08-66BA-4CAB-9625-2FD508F24605}"/>
              </a:ext>
            </a:extLst>
          </p:cNvPr>
          <p:cNvSpPr>
            <a:spLocks noGrp="1"/>
          </p:cNvSpPr>
          <p:nvPr>
            <p:ph sz="half" idx="1"/>
          </p:nvPr>
        </p:nvSpPr>
        <p:spPr/>
        <p:txBody>
          <a:bodyPr/>
          <a:lstStyle/>
          <a:p>
            <a:pPr marL="0" indent="0">
              <a:buNone/>
            </a:pPr>
            <a:r>
              <a:rPr lang="es-ES" b="1" i="1" dirty="0"/>
              <a:t>Regla de los 20 Pies</a:t>
            </a:r>
            <a:r>
              <a:rPr lang="en-US" b="1" i="1" dirty="0"/>
              <a:t>…</a:t>
            </a:r>
            <a:endParaRPr lang="en-US" dirty="0"/>
          </a:p>
          <a:p>
            <a:r>
              <a:rPr lang="es-ES" dirty="0"/>
              <a:t>Si alguna parte del equipo, línea de carga o carga (incluyendo aparejos y accesorios de elevación), si opera hasta el radio de trabajo máximo del equipo en la zona de trabajo, no esta más cerca de 20 pies de una línea eléctrica, entonces no deberá tomar más precauciones.</a:t>
            </a:r>
            <a:endParaRPr lang="en-US" dirty="0"/>
          </a:p>
          <a:p>
            <a:endParaRPr lang="en-US" dirty="0"/>
          </a:p>
        </p:txBody>
      </p:sp>
      <p:pic>
        <p:nvPicPr>
          <p:cNvPr id="12" name="Content Placeholder 11" title="Zona de Trabajo para Grúa ">
            <a:extLst>
              <a:ext uri="{FF2B5EF4-FFF2-40B4-BE49-F238E27FC236}">
                <a16:creationId xmlns:a16="http://schemas.microsoft.com/office/drawing/2014/main" id="{79203DB6-B69D-4C95-BDFD-73C0769F663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758685"/>
            <a:ext cx="5181600" cy="2485218"/>
          </a:xfrm>
        </p:spPr>
      </p:pic>
    </p:spTree>
    <p:extLst>
      <p:ext uri="{BB962C8B-B14F-4D97-AF65-F5344CB8AC3E}">
        <p14:creationId xmlns:p14="http://schemas.microsoft.com/office/powerpoint/2010/main" val="28401877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normAutofit/>
          </a:bodyPr>
          <a:lstStyle/>
          <a:p>
            <a:r>
              <a:rPr lang="es-ES" sz="3200" b="1" dirty="0">
                <a:solidFill>
                  <a:srgbClr val="FF0000"/>
                </a:solidFill>
              </a:rPr>
              <a:t>Si el Operador es Capaz de Determinar la Posición del Equipo Con Respecto al Borde de la Línea Demarcada.</a:t>
            </a:r>
            <a:endParaRPr lang="en-US" sz="3200" b="1" dirty="0">
              <a:solidFill>
                <a:srgbClr val="FF0000"/>
              </a:solidFill>
            </a:endParaRPr>
          </a:p>
        </p:txBody>
      </p:sp>
      <p:pic>
        <p:nvPicPr>
          <p:cNvPr id="21" name="Content Placeholder 20" title="Equipo Con Respecto al Borde de la Línea Demarcada">
            <a:extLst>
              <a:ext uri="{FF2B5EF4-FFF2-40B4-BE49-F238E27FC236}">
                <a16:creationId xmlns:a16="http://schemas.microsoft.com/office/drawing/2014/main" id="{1E5DD7AC-1541-4E38-8F99-D2338DCBCC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2169" y="1825625"/>
            <a:ext cx="6787661" cy="4351338"/>
          </a:xfrm>
        </p:spPr>
      </p:pic>
    </p:spTree>
    <p:extLst>
      <p:ext uri="{BB962C8B-B14F-4D97-AF65-F5344CB8AC3E}">
        <p14:creationId xmlns:p14="http://schemas.microsoft.com/office/powerpoint/2010/main" val="1148251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A1BF-B106-43C0-99D0-E50B44595D0C}"/>
              </a:ext>
            </a:extLst>
          </p:cNvPr>
          <p:cNvSpPr>
            <a:spLocks noGrp="1"/>
          </p:cNvSpPr>
          <p:nvPr>
            <p:ph type="title"/>
          </p:nvPr>
        </p:nvSpPr>
        <p:spPr/>
        <p:txBody>
          <a:bodyPr/>
          <a:lstStyle/>
          <a:p>
            <a:r>
              <a:rPr lang="es-ES" b="1" dirty="0">
                <a:solidFill>
                  <a:srgbClr val="FF0000"/>
                </a:solidFill>
              </a:rPr>
              <a:t>Mas Cerca de los 20 pies…</a:t>
            </a:r>
            <a:endParaRPr lang="en-US" dirty="0">
              <a:solidFill>
                <a:srgbClr val="FF0000"/>
              </a:solidFill>
            </a:endParaRPr>
          </a:p>
        </p:txBody>
      </p:sp>
      <p:sp>
        <p:nvSpPr>
          <p:cNvPr id="3" name="Content Placeholder 2">
            <a:extLst>
              <a:ext uri="{FF2B5EF4-FFF2-40B4-BE49-F238E27FC236}">
                <a16:creationId xmlns:a16="http://schemas.microsoft.com/office/drawing/2014/main" id="{E5C8957C-E1B8-4EB5-95C1-2A2018EB7EEE}"/>
              </a:ext>
            </a:extLst>
          </p:cNvPr>
          <p:cNvSpPr>
            <a:spLocks noGrp="1"/>
          </p:cNvSpPr>
          <p:nvPr>
            <p:ph idx="1"/>
          </p:nvPr>
        </p:nvSpPr>
        <p:spPr/>
        <p:txBody>
          <a:bodyPr>
            <a:normAutofit fontScale="85000" lnSpcReduction="20000"/>
          </a:bodyPr>
          <a:lstStyle/>
          <a:p>
            <a:pPr marL="0" indent="0">
              <a:buNone/>
            </a:pPr>
            <a:r>
              <a:rPr lang="en-US" b="1" dirty="0"/>
              <a:t>29 CFR 1926.1408(a)(2). </a:t>
            </a:r>
            <a:r>
              <a:rPr lang="es-ES" dirty="0"/>
              <a:t>Si un equipo de accionamiento eléctrico se acerca a menos de 20 pies a una línea eléctrica, entonces el empleador debe cumplir los requisitos de la opción (1), Opción (2) u opción (3) como se indica a continuación:</a:t>
            </a:r>
            <a:endParaRPr lang="en-US" dirty="0"/>
          </a:p>
          <a:p>
            <a:pPr marL="461963" lvl="0"/>
            <a:r>
              <a:rPr lang="en-US" b="1" i="1" dirty="0" err="1"/>
              <a:t>Opción</a:t>
            </a:r>
            <a:r>
              <a:rPr lang="en-US" b="1" i="1" dirty="0"/>
              <a:t> (1)--</a:t>
            </a:r>
            <a:r>
              <a:rPr lang="es-ES" b="1" i="1" dirty="0"/>
              <a:t>Desconectar la Corriente y conectar a tierra</a:t>
            </a:r>
            <a:r>
              <a:rPr lang="en-US" b="1" dirty="0"/>
              <a:t>.</a:t>
            </a:r>
            <a:r>
              <a:rPr lang="en-US" dirty="0"/>
              <a:t> </a:t>
            </a:r>
            <a:r>
              <a:rPr lang="es-ES" dirty="0"/>
              <a:t>Confirmar los servicio del propietario/operador que la línea de alimentación ha sido des energizada y visiblemente puesta a tierra en el lugar de trabajo</a:t>
            </a:r>
            <a:r>
              <a:rPr lang="en-US" dirty="0"/>
              <a:t>.</a:t>
            </a:r>
          </a:p>
          <a:p>
            <a:pPr marL="461963" lvl="0"/>
            <a:r>
              <a:rPr lang="es-MX" b="1" i="1" dirty="0">
                <a:latin typeface="Calibri" panose="020F0502020204030204" pitchFamily="34" charset="0"/>
                <a:ea typeface="Times New Roman" panose="02020603050405020304" pitchFamily="18" charset="0"/>
                <a:cs typeface="Calibri" panose="020F0502020204030204" pitchFamily="34" charset="0"/>
              </a:rPr>
              <a:t>Opción</a:t>
            </a:r>
            <a:r>
              <a:rPr lang="en-US" b="1" i="1" dirty="0"/>
              <a:t> (2)--</a:t>
            </a:r>
            <a:r>
              <a:rPr lang="es-MX" b="1" i="1" dirty="0">
                <a:latin typeface="Calibri" panose="020F0502020204030204" pitchFamily="34" charset="0"/>
                <a:ea typeface="Times New Roman" panose="02020603050405020304" pitchFamily="18" charset="0"/>
                <a:cs typeface="Calibri" panose="020F0502020204030204" pitchFamily="34" charset="0"/>
              </a:rPr>
              <a:t>Espacio libre de 20 pies</a:t>
            </a:r>
            <a:r>
              <a:rPr lang="en-US" b="1" dirty="0"/>
              <a:t>.</a:t>
            </a:r>
            <a:r>
              <a:rPr lang="es-ES" b="1" dirty="0"/>
              <a:t> </a:t>
            </a:r>
            <a:r>
              <a:rPr lang="es-ES" dirty="0"/>
              <a:t>Asegúrese de que ninguna parte del equipo, la línea de carga, o carga (incluyendo aparejos y accesorios de elevación), se acercan a los 20 pies de la línea de energía mediante la aplicación de los procedimientos de </a:t>
            </a:r>
            <a:r>
              <a:rPr lang="es-ES" b="1" i="1" dirty="0"/>
              <a:t>"impedir la intrusión/electrocución“.</a:t>
            </a:r>
            <a:endParaRPr lang="en-US" dirty="0"/>
          </a:p>
          <a:p>
            <a:pPr marL="461963" lvl="0"/>
            <a:r>
              <a:rPr lang="es-MX" b="1" i="1" dirty="0">
                <a:latin typeface="Calibri" panose="020F0502020204030204" pitchFamily="34" charset="0"/>
                <a:ea typeface="Times New Roman" panose="02020603050405020304" pitchFamily="18" charset="0"/>
                <a:cs typeface="Calibri" panose="020F0502020204030204" pitchFamily="34" charset="0"/>
              </a:rPr>
              <a:t>Opción</a:t>
            </a:r>
            <a:r>
              <a:rPr lang="en-US" b="1" i="1" dirty="0"/>
              <a:t> (3)--Table A </a:t>
            </a:r>
            <a:r>
              <a:rPr lang="en-US" b="1" i="1" dirty="0" err="1"/>
              <a:t>Espacio</a:t>
            </a:r>
            <a:r>
              <a:rPr lang="en-US" b="1" i="1" dirty="0"/>
              <a:t> </a:t>
            </a:r>
            <a:r>
              <a:rPr lang="en-US" b="1" i="1" dirty="0" err="1"/>
              <a:t>libre</a:t>
            </a:r>
            <a:r>
              <a:rPr lang="en-US" b="1" dirty="0"/>
              <a:t>.</a:t>
            </a:r>
            <a:r>
              <a:rPr lang="es-MX" dirty="0">
                <a:latin typeface="Calibri" panose="020F0502020204030204" pitchFamily="34" charset="0"/>
                <a:ea typeface="Times New Roman" panose="02020603050405020304" pitchFamily="18" charset="0"/>
                <a:cs typeface="Calibri" panose="020F0502020204030204" pitchFamily="34" charset="0"/>
              </a:rPr>
              <a:t> Determinar el voltaje de la línea (debe obtener el voltaje de línea de la compañía de servicios) y la distancia de acercamiento mínima permitida bajo la tabla A. Si se utiliza esta opción, entonces el empleador debe implementar los procedimientos de </a:t>
            </a:r>
            <a:r>
              <a:rPr lang="es-MX" b="1" i="1" dirty="0">
                <a:latin typeface="Calibri" panose="020F0502020204030204" pitchFamily="34" charset="0"/>
                <a:ea typeface="Times New Roman" panose="02020603050405020304" pitchFamily="18" charset="0"/>
                <a:cs typeface="Calibri" panose="020F0502020204030204" pitchFamily="34" charset="0"/>
              </a:rPr>
              <a:t>"prevención de la intrusión/electrocución"</a:t>
            </a:r>
            <a:r>
              <a:rPr lang="en-US" b="1" i="1" dirty="0"/>
              <a:t>.</a:t>
            </a:r>
          </a:p>
        </p:txBody>
      </p:sp>
    </p:spTree>
    <p:extLst>
      <p:ext uri="{BB962C8B-B14F-4D97-AF65-F5344CB8AC3E}">
        <p14:creationId xmlns:p14="http://schemas.microsoft.com/office/powerpoint/2010/main" val="41889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FF86A-89E1-4524-A085-9000865A675B}"/>
              </a:ext>
            </a:extLst>
          </p:cNvPr>
          <p:cNvSpPr>
            <a:spLocks noGrp="1"/>
          </p:cNvSpPr>
          <p:nvPr>
            <p:ph type="title"/>
          </p:nvPr>
        </p:nvSpPr>
        <p:spPr/>
        <p:txBody>
          <a:bodyPr/>
          <a:lstStyle/>
          <a:p>
            <a:r>
              <a:rPr lang="es-ES" b="1" dirty="0">
                <a:solidFill>
                  <a:srgbClr val="FF0000"/>
                </a:solidFill>
              </a:rPr>
              <a:t>Línea eléctrica conectada a tierra</a:t>
            </a:r>
            <a:endParaRPr lang="en-US" b="1" dirty="0">
              <a:solidFill>
                <a:srgbClr val="FF0000"/>
              </a:solidFill>
            </a:endParaRPr>
          </a:p>
        </p:txBody>
      </p:sp>
      <p:pic>
        <p:nvPicPr>
          <p:cNvPr id="7" name="Content Placeholder 6" title="Línea eléctrica conectada a tierra">
            <a:extLst>
              <a:ext uri="{FF2B5EF4-FFF2-40B4-BE49-F238E27FC236}">
                <a16:creationId xmlns:a16="http://schemas.microsoft.com/office/drawing/2014/main" id="{3718FDDD-DFB8-482C-B1EF-892B3BB2F34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43171" y="1825625"/>
            <a:ext cx="6505657" cy="4351338"/>
          </a:xfrm>
        </p:spPr>
      </p:pic>
    </p:spTree>
    <p:extLst>
      <p:ext uri="{BB962C8B-B14F-4D97-AF65-F5344CB8AC3E}">
        <p14:creationId xmlns:p14="http://schemas.microsoft.com/office/powerpoint/2010/main" val="162328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Introducción</a:t>
            </a:r>
            <a:r>
              <a:rPr lang="en-US" b="1" dirty="0">
                <a:solidFill>
                  <a:srgbClr val="FF0000"/>
                </a:solidFill>
              </a:rPr>
              <a:t> a </a:t>
            </a:r>
            <a:r>
              <a:rPr lang="en-US" b="1" dirty="0" err="1">
                <a:solidFill>
                  <a:srgbClr val="FF0000"/>
                </a:solidFill>
              </a:rPr>
              <a:t>Peligros</a:t>
            </a:r>
            <a:r>
              <a:rPr lang="en-US" b="1" dirty="0">
                <a:solidFill>
                  <a:srgbClr val="FF0000"/>
                </a:solidFill>
              </a:rPr>
              <a:t> </a:t>
            </a:r>
            <a:r>
              <a:rPr lang="en-US" b="1" dirty="0" err="1">
                <a:solidFill>
                  <a:srgbClr val="FF0000"/>
                </a:solidFill>
              </a:rPr>
              <a:t>Eléctricoss</a:t>
            </a:r>
            <a:endParaRPr lang="en-US" b="1" dirty="0">
              <a:solidFill>
                <a:srgbClr val="FF0000"/>
              </a:solidFill>
            </a:endParaRPr>
          </a:p>
        </p:txBody>
      </p:sp>
      <p:sp>
        <p:nvSpPr>
          <p:cNvPr id="3" name="Content Placeholder 2"/>
          <p:cNvSpPr>
            <a:spLocks noGrp="1"/>
          </p:cNvSpPr>
          <p:nvPr>
            <p:ph idx="1"/>
          </p:nvPr>
        </p:nvSpPr>
        <p:spPr/>
        <p:txBody>
          <a:bodyPr/>
          <a:lstStyle/>
          <a:p>
            <a:r>
              <a:rPr lang="en-US" dirty="0" err="1"/>
              <a:t>Tipos</a:t>
            </a:r>
            <a:r>
              <a:rPr lang="en-US" dirty="0"/>
              <a:t> de </a:t>
            </a:r>
            <a:r>
              <a:rPr lang="en-US" dirty="0" err="1"/>
              <a:t>lesiones</a:t>
            </a:r>
            <a:r>
              <a:rPr lang="en-US" dirty="0"/>
              <a:t> </a:t>
            </a:r>
            <a:r>
              <a:rPr lang="en-US" dirty="0" err="1"/>
              <a:t>eléctricas</a:t>
            </a:r>
            <a:endParaRPr lang="en-US" dirty="0"/>
          </a:p>
          <a:p>
            <a:r>
              <a:rPr lang="en-US" dirty="0"/>
              <a:t>OSHA’s Focus </a:t>
            </a:r>
            <a:r>
              <a:rPr lang="en-US" dirty="0" err="1"/>
              <a:t>Cuatro</a:t>
            </a:r>
            <a:endParaRPr lang="en-US" dirty="0"/>
          </a:p>
          <a:p>
            <a:r>
              <a:rPr lang="es-ES" dirty="0"/>
              <a:t>Cómo se producen los choques eléctricos </a:t>
            </a:r>
            <a:endParaRPr lang="en-US" dirty="0"/>
          </a:p>
          <a:p>
            <a:r>
              <a:rPr lang="es-ES" dirty="0"/>
              <a:t>Factores que afectan la severidad del choque eléctrico</a:t>
            </a:r>
            <a:endParaRPr lang="en-US" dirty="0"/>
          </a:p>
          <a:p>
            <a:r>
              <a:rPr lang="es-ES" dirty="0"/>
              <a:t>Peligros de explosión del arco</a:t>
            </a:r>
            <a:endParaRPr lang="en-US" dirty="0"/>
          </a:p>
          <a:p>
            <a:r>
              <a:rPr lang="es-ES" dirty="0"/>
              <a:t>Conceptos básicos de electricidad</a:t>
            </a:r>
            <a:endParaRPr lang="en-US" dirty="0"/>
          </a:p>
        </p:txBody>
      </p:sp>
    </p:spTree>
    <p:extLst>
      <p:ext uri="{BB962C8B-B14F-4D97-AF65-F5344CB8AC3E}">
        <p14:creationId xmlns:p14="http://schemas.microsoft.com/office/powerpoint/2010/main" val="3218886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C15BC-7647-4C27-BF36-26D04B3E9EE8}"/>
              </a:ext>
            </a:extLst>
          </p:cNvPr>
          <p:cNvSpPr>
            <a:spLocks noGrp="1"/>
          </p:cNvSpPr>
          <p:nvPr>
            <p:ph type="title"/>
          </p:nvPr>
        </p:nvSpPr>
        <p:spPr/>
        <p:txBody>
          <a:bodyPr/>
          <a:lstStyle/>
          <a:p>
            <a:r>
              <a:rPr lang="en-US" b="1" dirty="0" err="1">
                <a:solidFill>
                  <a:srgbClr val="FF0000"/>
                </a:solidFill>
              </a:rPr>
              <a:t>Tabla</a:t>
            </a:r>
            <a:r>
              <a:rPr lang="en-US" b="1" dirty="0">
                <a:solidFill>
                  <a:srgbClr val="FF0000"/>
                </a:solidFill>
              </a:rPr>
              <a:t> A – </a:t>
            </a:r>
            <a:r>
              <a:rPr lang="en-US" b="1" dirty="0" err="1">
                <a:solidFill>
                  <a:srgbClr val="FF0000"/>
                </a:solidFill>
              </a:rPr>
              <a:t>Distancias</a:t>
            </a:r>
            <a:r>
              <a:rPr lang="en-US" b="1" dirty="0">
                <a:solidFill>
                  <a:srgbClr val="FF0000"/>
                </a:solidFill>
              </a:rPr>
              <a:t> M</a:t>
            </a:r>
            <a:r>
              <a:rPr lang="es-ES" b="1" dirty="0" err="1">
                <a:solidFill>
                  <a:srgbClr val="FF0000"/>
                </a:solidFill>
              </a:rPr>
              <a:t>ínimas</a:t>
            </a:r>
            <a:r>
              <a:rPr lang="es-ES" b="1" dirty="0">
                <a:solidFill>
                  <a:srgbClr val="FF0000"/>
                </a:solidFill>
              </a:rPr>
              <a:t> Libres</a:t>
            </a:r>
            <a:endParaRPr lang="en-US" b="1" dirty="0">
              <a:solidFill>
                <a:srgbClr val="FF0000"/>
              </a:solidFill>
            </a:endParaRPr>
          </a:p>
        </p:txBody>
      </p:sp>
      <p:pic>
        <p:nvPicPr>
          <p:cNvPr id="6" name="Content Placeholder 5" title="Tabla A – Distancias Mínimas Libres">
            <a:extLst>
              <a:ext uri="{FF2B5EF4-FFF2-40B4-BE49-F238E27FC236}">
                <a16:creationId xmlns:a16="http://schemas.microsoft.com/office/drawing/2014/main" id="{06010623-FCAC-4516-B9E4-21225E5106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0806" y="1825625"/>
            <a:ext cx="5930388" cy="4351338"/>
          </a:xfrm>
        </p:spPr>
      </p:pic>
    </p:spTree>
    <p:extLst>
      <p:ext uri="{BB962C8B-B14F-4D97-AF65-F5344CB8AC3E}">
        <p14:creationId xmlns:p14="http://schemas.microsoft.com/office/powerpoint/2010/main" val="2882746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No </a:t>
            </a:r>
            <a:r>
              <a:rPr lang="en-US" b="1" dirty="0" err="1">
                <a:solidFill>
                  <a:srgbClr val="FF0000"/>
                </a:solidFill>
              </a:rPr>
              <a:t>conductivo</a:t>
            </a:r>
            <a:endParaRPr lang="en-US" b="1" dirty="0">
              <a:solidFill>
                <a:srgbClr val="FF0000"/>
              </a:solidFill>
            </a:endParaRPr>
          </a:p>
        </p:txBody>
      </p:sp>
      <p:sp>
        <p:nvSpPr>
          <p:cNvPr id="3" name="Content Placeholder 2"/>
          <p:cNvSpPr>
            <a:spLocks noGrp="1"/>
          </p:cNvSpPr>
          <p:nvPr>
            <p:ph sz="half" idx="1"/>
          </p:nvPr>
        </p:nvSpPr>
        <p:spPr/>
        <p:txBody>
          <a:bodyPr>
            <a:normAutofit lnSpcReduction="10000"/>
          </a:bodyPr>
          <a:lstStyle/>
          <a:p>
            <a:pPr lvl="0"/>
            <a:r>
              <a:rPr lang="es-MX" dirty="0">
                <a:solidFill>
                  <a:prstClr val="black"/>
                </a:solidFill>
                <a:latin typeface="Calibri" panose="020F0502020204030204" pitchFamily="34" charset="0"/>
                <a:ea typeface="Calibri" panose="020F0502020204030204" pitchFamily="34" charset="0"/>
                <a:cs typeface="Times New Roman" panose="02020603050405020304" pitchFamily="18" charset="0"/>
              </a:rPr>
              <a:t>Propiedad de no volverse energizada.</a:t>
            </a:r>
            <a:endParaRPr lang="en-US" dirty="0">
              <a:solidFill>
                <a:prstClr val="black"/>
              </a:solidFill>
            </a:endParaRPr>
          </a:p>
          <a:p>
            <a:pPr lvl="0"/>
            <a:r>
              <a:rPr lang="es-ES" dirty="0">
                <a:solidFill>
                  <a:prstClr val="black"/>
                </a:solidFill>
              </a:rPr>
              <a:t>Altas propiedades dieléctricas (conductor pobre de electricidad) que ofrecen alta resistencia al paso de corriente bajo las condiciones de uso</a:t>
            </a:r>
            <a:r>
              <a:rPr lang="en-US" dirty="0"/>
              <a:t>.</a:t>
            </a:r>
          </a:p>
          <a:p>
            <a:pPr lvl="1"/>
            <a:r>
              <a:rPr lang="es-ES" i="1" dirty="0"/>
              <a:t>Cuerda de polipropileno</a:t>
            </a:r>
          </a:p>
          <a:p>
            <a:pPr lvl="1"/>
            <a:r>
              <a:rPr lang="es-ES" i="1" dirty="0"/>
              <a:t>Limpio y seco</a:t>
            </a:r>
          </a:p>
          <a:p>
            <a:pPr lvl="1"/>
            <a:r>
              <a:rPr lang="es-ES" i="1" dirty="0"/>
              <a:t>Guantes de goma</a:t>
            </a:r>
            <a:r>
              <a:rPr lang="en-US" dirty="0"/>
              <a:t> </a:t>
            </a:r>
            <a:r>
              <a:rPr lang="es-ES" i="1" dirty="0"/>
              <a:t>para alta tensión nominal</a:t>
            </a:r>
            <a:endParaRPr lang="en-US" dirty="0"/>
          </a:p>
        </p:txBody>
      </p:sp>
      <p:pic>
        <p:nvPicPr>
          <p:cNvPr id="7" name="Content Placeholder 6" title="No conductivo">
            <a:extLst>
              <a:ext uri="{FF2B5EF4-FFF2-40B4-BE49-F238E27FC236}">
                <a16:creationId xmlns:a16="http://schemas.microsoft.com/office/drawing/2014/main" id="{EF051EDC-151E-48D1-BA2B-CADB37E020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64980"/>
            <a:ext cx="5181600" cy="3872627"/>
          </a:xfrm>
        </p:spPr>
      </p:pic>
    </p:spTree>
    <p:extLst>
      <p:ext uri="{BB962C8B-B14F-4D97-AF65-F5344CB8AC3E}">
        <p14:creationId xmlns:p14="http://schemas.microsoft.com/office/powerpoint/2010/main" val="552316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a:solidFill>
                  <a:srgbClr val="FF0000"/>
                </a:solidFill>
              </a:rPr>
              <a:t>Señalador</a:t>
            </a:r>
            <a:r>
              <a:rPr lang="en-US" b="1" u="sng" dirty="0">
                <a:solidFill>
                  <a:srgbClr val="FF0000"/>
                </a:solidFill>
              </a:rPr>
              <a:t> </a:t>
            </a:r>
            <a:r>
              <a:rPr lang="en-US" b="1" u="sng" dirty="0" err="1">
                <a:solidFill>
                  <a:srgbClr val="FF0000"/>
                </a:solidFill>
              </a:rPr>
              <a:t>Dedicado</a:t>
            </a:r>
            <a:r>
              <a:rPr lang="en-US" b="1" u="sng" dirty="0">
                <a:solidFill>
                  <a:srgbClr val="FF0000"/>
                </a:solidFill>
              </a:rPr>
              <a:t> </a:t>
            </a:r>
            <a:r>
              <a:rPr lang="en-US" b="1" dirty="0">
                <a:solidFill>
                  <a:srgbClr val="FF0000"/>
                </a:solidFill>
              </a:rPr>
              <a:t>“spotter” </a:t>
            </a:r>
          </a:p>
        </p:txBody>
      </p:sp>
      <p:sp>
        <p:nvSpPr>
          <p:cNvPr id="3" name="Content Placeholder 2"/>
          <p:cNvSpPr>
            <a:spLocks noGrp="1"/>
          </p:cNvSpPr>
          <p:nvPr>
            <p:ph sz="half" idx="1"/>
          </p:nvPr>
        </p:nvSpPr>
        <p:spPr/>
        <p:txBody>
          <a:bodyPr>
            <a:normAutofit lnSpcReduction="10000"/>
          </a:bodyPr>
          <a:lstStyle/>
          <a:p>
            <a:pPr lvl="0"/>
            <a:r>
              <a:rPr lang="es-ES" dirty="0"/>
              <a:t>Estar equipado con una ayuda visual para asistir en la identificación del margen mínimo de distancia libre.</a:t>
            </a:r>
          </a:p>
          <a:p>
            <a:pPr lvl="0"/>
            <a:r>
              <a:rPr lang="es-ES" dirty="0"/>
              <a:t>Bien posicionado para indicar efectivamente la distancia libre.</a:t>
            </a:r>
          </a:p>
          <a:p>
            <a:pPr lvl="0"/>
            <a:r>
              <a:rPr lang="es-ES" dirty="0"/>
              <a:t>Dar información a tiempo al operador de manera que la distancia libre requerida pueda ser mantenida.</a:t>
            </a:r>
            <a:endParaRPr lang="en-US" dirty="0"/>
          </a:p>
          <a:p>
            <a:pPr lvl="0"/>
            <a:r>
              <a:rPr lang="en-US" dirty="0"/>
              <a:t>¡</a:t>
            </a:r>
            <a:r>
              <a:rPr lang="en-US" dirty="0" err="1"/>
              <a:t>Entrenamiento</a:t>
            </a:r>
            <a:r>
              <a:rPr lang="en-US" dirty="0"/>
              <a:t>! </a:t>
            </a:r>
          </a:p>
          <a:p>
            <a:endParaRPr lang="en-US" dirty="0"/>
          </a:p>
        </p:txBody>
      </p:sp>
      <p:pic>
        <p:nvPicPr>
          <p:cNvPr id="10" name="Content Placeholder 9" title="Señalador Dedicado “spotter” ">
            <a:extLst>
              <a:ext uri="{FF2B5EF4-FFF2-40B4-BE49-F238E27FC236}">
                <a16:creationId xmlns:a16="http://schemas.microsoft.com/office/drawing/2014/main" id="{EB6C3D4B-5DC6-44AB-841B-E091022C5E8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97040" y="3044222"/>
            <a:ext cx="3931920" cy="1914144"/>
          </a:xfrm>
        </p:spPr>
      </p:pic>
    </p:spTree>
    <p:extLst>
      <p:ext uri="{BB962C8B-B14F-4D97-AF65-F5344CB8AC3E}">
        <p14:creationId xmlns:p14="http://schemas.microsoft.com/office/powerpoint/2010/main" val="30864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rgbClr val="FF0000"/>
                </a:solidFill>
              </a:rPr>
              <a:t>Entrenamiento Para Empleados con Líneas Eléctricas</a:t>
            </a:r>
            <a:endParaRPr lang="en-US" b="1" dirty="0">
              <a:solidFill>
                <a:srgbClr val="FF0000"/>
              </a:solidFill>
            </a:endParaRPr>
          </a:p>
        </p:txBody>
      </p:sp>
      <p:sp>
        <p:nvSpPr>
          <p:cNvPr id="3" name="Content Placeholder 2"/>
          <p:cNvSpPr>
            <a:spLocks noGrp="1"/>
          </p:cNvSpPr>
          <p:nvPr>
            <p:ph sz="half" idx="1"/>
          </p:nvPr>
        </p:nvSpPr>
        <p:spPr/>
        <p:txBody>
          <a:bodyPr>
            <a:normAutofit lnSpcReduction="10000"/>
          </a:bodyPr>
          <a:lstStyle/>
          <a:p>
            <a:pPr lvl="0"/>
            <a:r>
              <a:rPr lang="es-ES" sz="2400" dirty="0"/>
              <a:t>Información acerca del peligro de tocar simultáneamente al equipo y la conexión a tierra.</a:t>
            </a:r>
          </a:p>
          <a:p>
            <a:pPr lvl="0"/>
            <a:r>
              <a:rPr lang="es-ES" sz="2400" dirty="0"/>
              <a:t>La importancia de la seguridad del operador de permanecer dentro de la cabina.</a:t>
            </a:r>
          </a:p>
          <a:p>
            <a:pPr lvl="0"/>
            <a:r>
              <a:rPr lang="es-ES" sz="2400" dirty="0"/>
              <a:t>El medio más seguro de evacuación de los equipos que puedan estar energizados.</a:t>
            </a:r>
          </a:p>
          <a:p>
            <a:pPr lvl="0"/>
            <a:r>
              <a:rPr lang="es-ES" sz="2400" dirty="0"/>
              <a:t>El peligro potencial de la zona activa alrededor del equipo (pasos posibles).</a:t>
            </a:r>
            <a:r>
              <a:rPr lang="en-US" sz="2400" dirty="0"/>
              <a:t> </a:t>
            </a:r>
          </a:p>
        </p:txBody>
      </p:sp>
      <p:sp>
        <p:nvSpPr>
          <p:cNvPr id="4" name="Content Placeholder 3"/>
          <p:cNvSpPr>
            <a:spLocks noGrp="1"/>
          </p:cNvSpPr>
          <p:nvPr>
            <p:ph sz="half" idx="2"/>
          </p:nvPr>
        </p:nvSpPr>
        <p:spPr/>
        <p:txBody>
          <a:bodyPr>
            <a:normAutofit lnSpcReduction="10000"/>
          </a:bodyPr>
          <a:lstStyle/>
          <a:p>
            <a:r>
              <a:rPr lang="es-ES" sz="2400" dirty="0"/>
              <a:t>La necesidad de la tripulación en la zona para evitar acercarse o tocar el equipo y la carga.</a:t>
            </a:r>
          </a:p>
          <a:p>
            <a:r>
              <a:rPr lang="es-ES" sz="2400" dirty="0"/>
              <a:t>Distancia segura de las líneas eléctricas.</a:t>
            </a:r>
          </a:p>
          <a:p>
            <a:r>
              <a:rPr lang="es-ES" sz="2400" dirty="0"/>
              <a:t>Las limitaciones de conexión o dispositivo aislante, proximidad, alarma y gama de controles (similares), si se utiliza algún dispositivo.</a:t>
            </a:r>
          </a:p>
          <a:p>
            <a:r>
              <a:rPr lang="es-ES" sz="2400" dirty="0"/>
              <a:t>Forma correcta de conectar los equipos a tierra, y las limitaciones de hacer tierra.</a:t>
            </a:r>
            <a:r>
              <a:rPr lang="en-US" sz="2400" dirty="0"/>
              <a:t> </a:t>
            </a:r>
          </a:p>
        </p:txBody>
      </p:sp>
    </p:spTree>
    <p:extLst>
      <p:ext uri="{BB962C8B-B14F-4D97-AF65-F5344CB8AC3E}">
        <p14:creationId xmlns:p14="http://schemas.microsoft.com/office/powerpoint/2010/main" val="52497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solidFill>
                  <a:srgbClr val="FF0000"/>
                </a:solidFill>
              </a:rPr>
              <a:t>Calcomanías</a:t>
            </a:r>
            <a:r>
              <a:rPr lang="en-US" b="1" dirty="0">
                <a:solidFill>
                  <a:srgbClr val="FF0000"/>
                </a:solidFill>
              </a:rPr>
              <a:t> de </a:t>
            </a:r>
            <a:r>
              <a:rPr lang="en-US" b="1" dirty="0" err="1">
                <a:solidFill>
                  <a:srgbClr val="FF0000"/>
                </a:solidFill>
              </a:rPr>
              <a:t>Advertencia</a:t>
            </a:r>
            <a:endParaRPr lang="en-US" b="1" dirty="0">
              <a:solidFill>
                <a:srgbClr val="FF0000"/>
              </a:solidFill>
            </a:endParaRPr>
          </a:p>
        </p:txBody>
      </p:sp>
      <p:sp>
        <p:nvSpPr>
          <p:cNvPr id="5" name="Content Placeholder 4"/>
          <p:cNvSpPr>
            <a:spLocks noGrp="1"/>
          </p:cNvSpPr>
          <p:nvPr>
            <p:ph sz="half" idx="1"/>
          </p:nvPr>
        </p:nvSpPr>
        <p:spPr/>
        <p:txBody>
          <a:bodyPr/>
          <a:lstStyle/>
          <a:p>
            <a:r>
              <a:rPr lang="es-ES" dirty="0"/>
              <a:t>Dos en la parte exterior del equipo.</a:t>
            </a:r>
          </a:p>
          <a:p>
            <a:r>
              <a:rPr lang="es-ES" dirty="0"/>
              <a:t>Uno dentro de la cabina</a:t>
            </a:r>
            <a:r>
              <a:rPr lang="en-US" dirty="0"/>
              <a:t>.</a:t>
            </a:r>
          </a:p>
        </p:txBody>
      </p:sp>
      <p:pic>
        <p:nvPicPr>
          <p:cNvPr id="8" name="Content Placeholder 7" title="Calcomanías de Advertencia">
            <a:extLst>
              <a:ext uri="{FF2B5EF4-FFF2-40B4-BE49-F238E27FC236}">
                <a16:creationId xmlns:a16="http://schemas.microsoft.com/office/drawing/2014/main" id="{AF4887D7-3D0C-4D7C-B2AE-62A506692ED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2512" y="2215166"/>
            <a:ext cx="4760976" cy="3572256"/>
          </a:xfrm>
        </p:spPr>
      </p:pic>
    </p:spTree>
    <p:extLst>
      <p:ext uri="{BB962C8B-B14F-4D97-AF65-F5344CB8AC3E}">
        <p14:creationId xmlns:p14="http://schemas.microsoft.com/office/powerpoint/2010/main" val="2844231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82C67-E5B6-46C8-B22B-C8FD54FC592E}"/>
              </a:ext>
            </a:extLst>
          </p:cNvPr>
          <p:cNvSpPr>
            <a:spLocks noGrp="1"/>
          </p:cNvSpPr>
          <p:nvPr>
            <p:ph type="title"/>
          </p:nvPr>
        </p:nvSpPr>
        <p:spPr/>
        <p:txBody>
          <a:bodyPr/>
          <a:lstStyle/>
          <a:p>
            <a:r>
              <a:rPr lang="en-US" b="1" dirty="0" err="1">
                <a:solidFill>
                  <a:srgbClr val="FF0000"/>
                </a:solidFill>
              </a:rPr>
              <a:t>Hecho</a:t>
            </a:r>
            <a:r>
              <a:rPr lang="en-US" b="1" dirty="0">
                <a:solidFill>
                  <a:srgbClr val="FF0000"/>
                </a:solidFill>
              </a:rPr>
              <a:t> Fatal– </a:t>
            </a:r>
            <a:r>
              <a:rPr lang="en-US" b="1" dirty="0" err="1">
                <a:solidFill>
                  <a:srgbClr val="FF0000"/>
                </a:solidFill>
              </a:rPr>
              <a:t>Discusión</a:t>
            </a:r>
            <a:r>
              <a:rPr lang="en-US" b="1" dirty="0">
                <a:solidFill>
                  <a:srgbClr val="FF0000"/>
                </a:solidFill>
              </a:rPr>
              <a:t> #1</a:t>
            </a:r>
          </a:p>
        </p:txBody>
      </p:sp>
      <p:sp>
        <p:nvSpPr>
          <p:cNvPr id="3" name="Content Placeholder 2">
            <a:extLst>
              <a:ext uri="{FF2B5EF4-FFF2-40B4-BE49-F238E27FC236}">
                <a16:creationId xmlns:a16="http://schemas.microsoft.com/office/drawing/2014/main" id="{E0BB15CA-4160-4BBF-9A21-10FA6B94BD6E}"/>
              </a:ext>
            </a:extLst>
          </p:cNvPr>
          <p:cNvSpPr>
            <a:spLocks noGrp="1"/>
          </p:cNvSpPr>
          <p:nvPr>
            <p:ph sz="half" idx="1"/>
          </p:nvPr>
        </p:nvSpPr>
        <p:spPr/>
        <p:txBody>
          <a:bodyPr/>
          <a:lstStyle/>
          <a:p>
            <a:r>
              <a:rPr lang="es-ES" dirty="0"/>
              <a:t>Leer y discutir hecho fatal</a:t>
            </a:r>
            <a:r>
              <a:rPr lang="en-US" dirty="0"/>
              <a:t>.</a:t>
            </a:r>
          </a:p>
        </p:txBody>
      </p:sp>
      <p:pic>
        <p:nvPicPr>
          <p:cNvPr id="7" name="Content Placeholder 6" title="Hecho Fatal– Discusión #1">
            <a:extLst>
              <a:ext uri="{FF2B5EF4-FFF2-40B4-BE49-F238E27FC236}">
                <a16:creationId xmlns:a16="http://schemas.microsoft.com/office/drawing/2014/main" id="{EF13A479-BF6F-4714-819F-96BC2EE7DC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6124" y="1825625"/>
            <a:ext cx="4793751" cy="4351338"/>
          </a:xfrm>
        </p:spPr>
      </p:pic>
    </p:spTree>
    <p:extLst>
      <p:ext uri="{BB962C8B-B14F-4D97-AF65-F5344CB8AC3E}">
        <p14:creationId xmlns:p14="http://schemas.microsoft.com/office/powerpoint/2010/main" val="1123421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1551-5BCC-4737-93F5-8F4065B1FE52}"/>
              </a:ext>
            </a:extLst>
          </p:cNvPr>
          <p:cNvSpPr>
            <a:spLocks noGrp="1"/>
          </p:cNvSpPr>
          <p:nvPr>
            <p:ph type="title"/>
          </p:nvPr>
        </p:nvSpPr>
        <p:spPr/>
        <p:txBody>
          <a:bodyPr/>
          <a:lstStyle/>
          <a:p>
            <a:r>
              <a:rPr lang="en-US" b="1" dirty="0" err="1">
                <a:solidFill>
                  <a:srgbClr val="FF0000"/>
                </a:solidFill>
              </a:rPr>
              <a:t>Hecho</a:t>
            </a:r>
            <a:r>
              <a:rPr lang="en-US" b="1" dirty="0">
                <a:solidFill>
                  <a:srgbClr val="FF0000"/>
                </a:solidFill>
              </a:rPr>
              <a:t> Fatal – </a:t>
            </a:r>
            <a:r>
              <a:rPr lang="en-US" b="1" dirty="0" err="1">
                <a:solidFill>
                  <a:srgbClr val="FF0000"/>
                </a:solidFill>
              </a:rPr>
              <a:t>Discusión</a:t>
            </a:r>
            <a:r>
              <a:rPr lang="en-US" b="1" dirty="0">
                <a:solidFill>
                  <a:srgbClr val="FF0000"/>
                </a:solidFill>
              </a:rPr>
              <a:t> #2</a:t>
            </a:r>
          </a:p>
        </p:txBody>
      </p:sp>
      <p:sp>
        <p:nvSpPr>
          <p:cNvPr id="3" name="Content Placeholder 2">
            <a:extLst>
              <a:ext uri="{FF2B5EF4-FFF2-40B4-BE49-F238E27FC236}">
                <a16:creationId xmlns:a16="http://schemas.microsoft.com/office/drawing/2014/main" id="{E864DB69-370B-4DB4-A4BD-8F049F37044E}"/>
              </a:ext>
            </a:extLst>
          </p:cNvPr>
          <p:cNvSpPr>
            <a:spLocks noGrp="1"/>
          </p:cNvSpPr>
          <p:nvPr>
            <p:ph sz="half" idx="1"/>
          </p:nvPr>
        </p:nvSpPr>
        <p:spPr/>
        <p:txBody>
          <a:bodyPr/>
          <a:lstStyle/>
          <a:p>
            <a:r>
              <a:rPr lang="es-ES" dirty="0"/>
              <a:t>Leer y discutir hecho fatal</a:t>
            </a:r>
            <a:r>
              <a:rPr lang="en-US" dirty="0"/>
              <a:t>.</a:t>
            </a:r>
          </a:p>
        </p:txBody>
      </p:sp>
      <p:pic>
        <p:nvPicPr>
          <p:cNvPr id="7" name="Content Placeholder 6" title="Hecho Fatal – Discusión #2">
            <a:extLst>
              <a:ext uri="{FF2B5EF4-FFF2-40B4-BE49-F238E27FC236}">
                <a16:creationId xmlns:a16="http://schemas.microsoft.com/office/drawing/2014/main" id="{36F2275D-1C53-403C-8836-144C810A69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95829"/>
            <a:ext cx="5181600" cy="3010930"/>
          </a:xfrm>
        </p:spPr>
      </p:pic>
    </p:spTree>
    <p:extLst>
      <p:ext uri="{BB962C8B-B14F-4D97-AF65-F5344CB8AC3E}">
        <p14:creationId xmlns:p14="http://schemas.microsoft.com/office/powerpoint/2010/main" val="3530895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205-F910-4D86-BA09-669AD1791BDE}"/>
              </a:ext>
            </a:extLst>
          </p:cNvPr>
          <p:cNvSpPr>
            <a:spLocks noGrp="1"/>
          </p:cNvSpPr>
          <p:nvPr>
            <p:ph type="title"/>
          </p:nvPr>
        </p:nvSpPr>
        <p:spPr/>
        <p:txBody>
          <a:bodyPr/>
          <a:lstStyle/>
          <a:p>
            <a:r>
              <a:rPr lang="en-US" b="1" dirty="0" err="1">
                <a:solidFill>
                  <a:srgbClr val="FF0000"/>
                </a:solidFill>
              </a:rPr>
              <a:t>Hecho</a:t>
            </a:r>
            <a:r>
              <a:rPr lang="en-US" b="1" dirty="0">
                <a:solidFill>
                  <a:srgbClr val="FF0000"/>
                </a:solidFill>
              </a:rPr>
              <a:t> Fatal – </a:t>
            </a:r>
            <a:r>
              <a:rPr lang="en-US" b="1" dirty="0" err="1">
                <a:solidFill>
                  <a:srgbClr val="FF0000"/>
                </a:solidFill>
              </a:rPr>
              <a:t>Discusión</a:t>
            </a:r>
            <a:r>
              <a:rPr lang="en-US" b="1" dirty="0">
                <a:solidFill>
                  <a:srgbClr val="FF0000"/>
                </a:solidFill>
              </a:rPr>
              <a:t> #3</a:t>
            </a:r>
          </a:p>
        </p:txBody>
      </p:sp>
      <p:sp>
        <p:nvSpPr>
          <p:cNvPr id="3" name="Content Placeholder 2">
            <a:extLst>
              <a:ext uri="{FF2B5EF4-FFF2-40B4-BE49-F238E27FC236}">
                <a16:creationId xmlns:a16="http://schemas.microsoft.com/office/drawing/2014/main" id="{B6D3ACD8-5386-44B7-A4C7-E3D67E142B6A}"/>
              </a:ext>
            </a:extLst>
          </p:cNvPr>
          <p:cNvSpPr>
            <a:spLocks noGrp="1"/>
          </p:cNvSpPr>
          <p:nvPr>
            <p:ph sz="half" idx="1"/>
          </p:nvPr>
        </p:nvSpPr>
        <p:spPr/>
        <p:txBody>
          <a:bodyPr/>
          <a:lstStyle/>
          <a:p>
            <a:r>
              <a:rPr lang="es-ES" dirty="0"/>
              <a:t>Leer y discutir hecho fatal</a:t>
            </a:r>
            <a:r>
              <a:rPr lang="en-US" dirty="0"/>
              <a:t>.</a:t>
            </a:r>
          </a:p>
        </p:txBody>
      </p:sp>
      <p:pic>
        <p:nvPicPr>
          <p:cNvPr id="7" name="Content Placeholder 6" title="Hecho Fatal – Discusión #3">
            <a:extLst>
              <a:ext uri="{FF2B5EF4-FFF2-40B4-BE49-F238E27FC236}">
                <a16:creationId xmlns:a16="http://schemas.microsoft.com/office/drawing/2014/main" id="{25CF5678-F7BC-4955-BCF7-79BD7CF9C4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0789" y="1825625"/>
            <a:ext cx="4324422" cy="4351338"/>
          </a:xfrm>
        </p:spPr>
      </p:pic>
    </p:spTree>
    <p:extLst>
      <p:ext uri="{BB962C8B-B14F-4D97-AF65-F5344CB8AC3E}">
        <p14:creationId xmlns:p14="http://schemas.microsoft.com/office/powerpoint/2010/main" val="2969650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876E-9C51-4E68-83F9-A1A7E67BF549}"/>
              </a:ext>
            </a:extLst>
          </p:cNvPr>
          <p:cNvSpPr>
            <a:spLocks noGrp="1"/>
          </p:cNvSpPr>
          <p:nvPr>
            <p:ph type="title"/>
          </p:nvPr>
        </p:nvSpPr>
        <p:spPr/>
        <p:txBody>
          <a:bodyPr/>
          <a:lstStyle/>
          <a:p>
            <a:r>
              <a:rPr lang="es-ES" b="1" dirty="0">
                <a:solidFill>
                  <a:srgbClr val="FF0000"/>
                </a:solidFill>
              </a:rPr>
              <a:t>Protección de Fallas a Tierra</a:t>
            </a:r>
            <a:endParaRPr lang="en-US" b="1" dirty="0">
              <a:solidFill>
                <a:srgbClr val="FF0000"/>
              </a:solidFill>
            </a:endParaRPr>
          </a:p>
        </p:txBody>
      </p:sp>
      <p:sp>
        <p:nvSpPr>
          <p:cNvPr id="3" name="Content Placeholder 2">
            <a:extLst>
              <a:ext uri="{FF2B5EF4-FFF2-40B4-BE49-F238E27FC236}">
                <a16:creationId xmlns:a16="http://schemas.microsoft.com/office/drawing/2014/main" id="{34F21147-7D01-4054-A59E-A8BD3F1029CF}"/>
              </a:ext>
            </a:extLst>
          </p:cNvPr>
          <p:cNvSpPr>
            <a:spLocks noGrp="1"/>
          </p:cNvSpPr>
          <p:nvPr>
            <p:ph idx="1"/>
          </p:nvPr>
        </p:nvSpPr>
        <p:spPr/>
        <p:txBody>
          <a:bodyPr/>
          <a:lstStyle/>
          <a:p>
            <a:pPr lvl="0"/>
            <a:r>
              <a:rPr lang="es-ES" dirty="0"/>
              <a:t>Explicar qué es una falla a tierra y que lo hace una condición peligrosa.</a:t>
            </a:r>
          </a:p>
          <a:p>
            <a:pPr lvl="0"/>
            <a:r>
              <a:rPr lang="es-ES" dirty="0"/>
              <a:t>Responsabilidad del empleador para proporcionar la protección de fallas a tierra en los lugares de trabajo.</a:t>
            </a:r>
          </a:p>
          <a:p>
            <a:pPr lvl="0"/>
            <a:r>
              <a:rPr lang="es-ES" dirty="0"/>
              <a:t>Requisitos para utilizar el interruptor de circuito de falla a tierra, las limitaciones y las pruebas.</a:t>
            </a:r>
          </a:p>
        </p:txBody>
      </p:sp>
    </p:spTree>
    <p:extLst>
      <p:ext uri="{BB962C8B-B14F-4D97-AF65-F5344CB8AC3E}">
        <p14:creationId xmlns:p14="http://schemas.microsoft.com/office/powerpoint/2010/main" val="1231676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A4F1-11B9-4E76-8D48-216709EAA1BB}"/>
              </a:ext>
            </a:extLst>
          </p:cNvPr>
          <p:cNvSpPr>
            <a:spLocks noGrp="1"/>
          </p:cNvSpPr>
          <p:nvPr>
            <p:ph type="title"/>
          </p:nvPr>
        </p:nvSpPr>
        <p:spPr/>
        <p:txBody>
          <a:bodyPr/>
          <a:lstStyle/>
          <a:p>
            <a:r>
              <a:rPr lang="es-ES" b="1" dirty="0">
                <a:solidFill>
                  <a:srgbClr val="FF0000"/>
                </a:solidFill>
              </a:rPr>
              <a:t>Protección de Fallas a Tierra Continuar</a:t>
            </a:r>
            <a:endParaRPr lang="en-US" dirty="0"/>
          </a:p>
        </p:txBody>
      </p:sp>
      <p:pic>
        <p:nvPicPr>
          <p:cNvPr id="5" name="Content Placeholder 4" title="Protección de Fallas a Tierra Continuar">
            <a:extLst>
              <a:ext uri="{FF2B5EF4-FFF2-40B4-BE49-F238E27FC236}">
                <a16:creationId xmlns:a16="http://schemas.microsoft.com/office/drawing/2014/main" id="{008B9EBB-5152-4CB8-A2CC-9B946E4510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3061" y="1825625"/>
            <a:ext cx="5825877" cy="4351338"/>
          </a:xfrm>
        </p:spPr>
      </p:pic>
    </p:spTree>
    <p:extLst>
      <p:ext uri="{BB962C8B-B14F-4D97-AF65-F5344CB8AC3E}">
        <p14:creationId xmlns:p14="http://schemas.microsoft.com/office/powerpoint/2010/main" val="388150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Lesiones</a:t>
            </a:r>
            <a:r>
              <a:rPr lang="en-US" b="1" dirty="0">
                <a:solidFill>
                  <a:srgbClr val="FF0000"/>
                </a:solidFill>
              </a:rPr>
              <a:t> </a:t>
            </a:r>
            <a:r>
              <a:rPr lang="en-US" b="1" dirty="0" err="1">
                <a:solidFill>
                  <a:srgbClr val="FF0000"/>
                </a:solidFill>
              </a:rPr>
              <a:t>eléctricas</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s-ES" dirty="0"/>
              <a:t>Hay cuatro tipos principales de lesiones eléctricas:</a:t>
            </a:r>
            <a:r>
              <a:rPr lang="en-US" dirty="0"/>
              <a:t> </a:t>
            </a:r>
          </a:p>
          <a:p>
            <a:pPr marL="684213" lvl="0"/>
            <a:r>
              <a:rPr lang="es-ES" dirty="0"/>
              <a:t>Electrocución (muerte debido a choques eléctricos);</a:t>
            </a:r>
            <a:endParaRPr lang="en-US" dirty="0"/>
          </a:p>
          <a:p>
            <a:pPr marL="684213" lvl="0"/>
            <a:r>
              <a:rPr lang="en-US" dirty="0" err="1"/>
              <a:t>Descargas</a:t>
            </a:r>
            <a:r>
              <a:rPr lang="en-US" dirty="0"/>
              <a:t> </a:t>
            </a:r>
            <a:r>
              <a:rPr lang="en-US" dirty="0" err="1"/>
              <a:t>eléctricas</a:t>
            </a:r>
            <a:r>
              <a:rPr lang="en-US" dirty="0"/>
              <a:t>;</a:t>
            </a:r>
          </a:p>
          <a:p>
            <a:pPr marL="684213" lvl="0"/>
            <a:r>
              <a:rPr lang="en-US" dirty="0" err="1"/>
              <a:t>Quemaduras</a:t>
            </a:r>
            <a:r>
              <a:rPr lang="en-US" dirty="0"/>
              <a:t> (explosion del </a:t>
            </a:r>
            <a:r>
              <a:rPr lang="en-US" dirty="0" err="1"/>
              <a:t>arco</a:t>
            </a:r>
            <a:r>
              <a:rPr lang="en-US" dirty="0"/>
              <a:t>), y; </a:t>
            </a:r>
          </a:p>
          <a:p>
            <a:pPr marL="684213" lvl="0"/>
            <a:r>
              <a:rPr lang="en-US" dirty="0" err="1"/>
              <a:t>Caídas</a:t>
            </a:r>
            <a:r>
              <a:rPr lang="en-US" dirty="0"/>
              <a:t>. </a:t>
            </a:r>
          </a:p>
        </p:txBody>
      </p:sp>
    </p:spTree>
    <p:extLst>
      <p:ext uri="{BB962C8B-B14F-4D97-AF65-F5344CB8AC3E}">
        <p14:creationId xmlns:p14="http://schemas.microsoft.com/office/powerpoint/2010/main" val="61120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808E-7D46-4098-ACE5-51201A8CE460}"/>
              </a:ext>
            </a:extLst>
          </p:cNvPr>
          <p:cNvSpPr>
            <a:spLocks noGrp="1"/>
          </p:cNvSpPr>
          <p:nvPr>
            <p:ph type="title"/>
          </p:nvPr>
        </p:nvSpPr>
        <p:spPr/>
        <p:txBody>
          <a:bodyPr/>
          <a:lstStyle/>
          <a:p>
            <a:r>
              <a:rPr lang="es-ES" b="1" dirty="0">
                <a:solidFill>
                  <a:srgbClr val="FF0000"/>
                </a:solidFill>
              </a:rPr>
              <a:t>¿Qué es un ICFT (GFCI)?</a:t>
            </a:r>
            <a:endParaRPr lang="en-US" b="1" dirty="0">
              <a:solidFill>
                <a:srgbClr val="FF0000"/>
              </a:solidFill>
            </a:endParaRPr>
          </a:p>
        </p:txBody>
      </p:sp>
      <p:sp>
        <p:nvSpPr>
          <p:cNvPr id="3" name="Content Placeholder 2">
            <a:extLst>
              <a:ext uri="{FF2B5EF4-FFF2-40B4-BE49-F238E27FC236}">
                <a16:creationId xmlns:a16="http://schemas.microsoft.com/office/drawing/2014/main" id="{B863E953-2D15-45A6-A767-E482AF9DD14C}"/>
              </a:ext>
            </a:extLst>
          </p:cNvPr>
          <p:cNvSpPr>
            <a:spLocks noGrp="1"/>
          </p:cNvSpPr>
          <p:nvPr>
            <p:ph sz="half" idx="1"/>
          </p:nvPr>
        </p:nvSpPr>
        <p:spPr/>
        <p:txBody>
          <a:bodyPr/>
          <a:lstStyle/>
          <a:p>
            <a:r>
              <a:rPr lang="es-ES" dirty="0"/>
              <a:t>Disyuntor de acción rápida que detecta las pequeñas desigualdades en el circuito causado por la fuga de corriente a tierra y, en una fracción de segundo desconecta la corriente</a:t>
            </a:r>
            <a:r>
              <a:rPr lang="en-US" dirty="0"/>
              <a:t>. </a:t>
            </a:r>
          </a:p>
        </p:txBody>
      </p:sp>
      <p:pic>
        <p:nvPicPr>
          <p:cNvPr id="15" name="Content Placeholder 14" title="¿Qué es un ICFT (GFCI)?">
            <a:extLst>
              <a:ext uri="{FF2B5EF4-FFF2-40B4-BE49-F238E27FC236}">
                <a16:creationId xmlns:a16="http://schemas.microsoft.com/office/drawing/2014/main" id="{210C7964-1E41-4E12-9D4E-16E3417E6AD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0238" y="1825625"/>
            <a:ext cx="4765524" cy="4351338"/>
          </a:xfrm>
        </p:spPr>
      </p:pic>
    </p:spTree>
    <p:extLst>
      <p:ext uri="{BB962C8B-B14F-4D97-AF65-F5344CB8AC3E}">
        <p14:creationId xmlns:p14="http://schemas.microsoft.com/office/powerpoint/2010/main" val="2231109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7099-D4B5-4E19-9888-6C4CDA06683B}"/>
              </a:ext>
            </a:extLst>
          </p:cNvPr>
          <p:cNvSpPr>
            <a:spLocks noGrp="1"/>
          </p:cNvSpPr>
          <p:nvPr>
            <p:ph type="title"/>
          </p:nvPr>
        </p:nvSpPr>
        <p:spPr/>
        <p:txBody>
          <a:bodyPr/>
          <a:lstStyle/>
          <a:p>
            <a:r>
              <a:rPr lang="en-US" b="1" dirty="0">
                <a:solidFill>
                  <a:srgbClr val="FF0000"/>
                </a:solidFill>
              </a:rPr>
              <a:t>29 CFR 1926.404(b)(1). </a:t>
            </a:r>
            <a:r>
              <a:rPr lang="es-ES" b="1" dirty="0">
                <a:solidFill>
                  <a:srgbClr val="FF0000"/>
                </a:solidFill>
              </a:rPr>
              <a:t>Protección de Fallas a Tierra</a:t>
            </a:r>
            <a:r>
              <a:rPr lang="en-US" sz="4000" b="1" dirty="0">
                <a:solidFill>
                  <a:srgbClr val="FF0000"/>
                </a:solidFill>
              </a:rPr>
              <a:t> </a:t>
            </a:r>
            <a:endParaRPr lang="en-US" dirty="0">
              <a:solidFill>
                <a:srgbClr val="FF0000"/>
              </a:solidFill>
            </a:endParaRPr>
          </a:p>
        </p:txBody>
      </p:sp>
      <p:sp>
        <p:nvSpPr>
          <p:cNvPr id="3" name="Content Placeholder 2">
            <a:extLst>
              <a:ext uri="{FF2B5EF4-FFF2-40B4-BE49-F238E27FC236}">
                <a16:creationId xmlns:a16="http://schemas.microsoft.com/office/drawing/2014/main" id="{43153729-50D1-4A6E-BEC2-BD7CB20201EA}"/>
              </a:ext>
            </a:extLst>
          </p:cNvPr>
          <p:cNvSpPr>
            <a:spLocks noGrp="1"/>
          </p:cNvSpPr>
          <p:nvPr>
            <p:ph sz="half" idx="1"/>
          </p:nvPr>
        </p:nvSpPr>
        <p:spPr/>
        <p:txBody>
          <a:bodyPr/>
          <a:lstStyle/>
          <a:p>
            <a:r>
              <a:rPr lang="es-ES" dirty="0"/>
              <a:t>Requerido en todos los 120 voltios, monofásica de 15 y 20 amperios </a:t>
            </a:r>
            <a:r>
              <a:rPr lang="es-ES" u="sng" dirty="0"/>
              <a:t>salidas de receptáculos</a:t>
            </a:r>
            <a:r>
              <a:rPr lang="es-ES" dirty="0"/>
              <a:t>. en sitios de construcción, que no son una parte del alambrado permanente del edificio o estructura y que estén en uso por parte de los empleados</a:t>
            </a:r>
            <a:r>
              <a:rPr lang="en-US" dirty="0"/>
              <a:t>. </a:t>
            </a:r>
          </a:p>
        </p:txBody>
      </p:sp>
      <p:pic>
        <p:nvPicPr>
          <p:cNvPr id="9" name="Content Placeholder 8" title="Protección de Fallas a Tierra ">
            <a:extLst>
              <a:ext uri="{FF2B5EF4-FFF2-40B4-BE49-F238E27FC236}">
                <a16:creationId xmlns:a16="http://schemas.microsoft.com/office/drawing/2014/main" id="{E00AE2CE-5239-42D0-80F4-76F690DD95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72184" y="1825625"/>
            <a:ext cx="4781631" cy="4351338"/>
          </a:xfrm>
        </p:spPr>
      </p:pic>
    </p:spTree>
    <p:extLst>
      <p:ext uri="{BB962C8B-B14F-4D97-AF65-F5344CB8AC3E}">
        <p14:creationId xmlns:p14="http://schemas.microsoft.com/office/powerpoint/2010/main" val="4026599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CC37-FDCD-44FF-A3E1-46C682BC1D25}"/>
              </a:ext>
            </a:extLst>
          </p:cNvPr>
          <p:cNvSpPr>
            <a:spLocks noGrp="1"/>
          </p:cNvSpPr>
          <p:nvPr>
            <p:ph type="title"/>
          </p:nvPr>
        </p:nvSpPr>
        <p:spPr/>
        <p:txBody>
          <a:bodyPr/>
          <a:lstStyle/>
          <a:p>
            <a:r>
              <a:rPr lang="en-US" b="1" dirty="0" err="1">
                <a:solidFill>
                  <a:srgbClr val="FF0000"/>
                </a:solidFill>
              </a:rPr>
              <a:t>Herramientas</a:t>
            </a:r>
            <a:r>
              <a:rPr lang="en-US" b="1" dirty="0">
                <a:solidFill>
                  <a:srgbClr val="FF0000"/>
                </a:solidFill>
              </a:rPr>
              <a:t> con </a:t>
            </a:r>
            <a:r>
              <a:rPr lang="en-US" b="1" dirty="0" err="1">
                <a:solidFill>
                  <a:srgbClr val="FF0000"/>
                </a:solidFill>
              </a:rPr>
              <a:t>Doble</a:t>
            </a:r>
            <a:r>
              <a:rPr lang="en-US" b="1" dirty="0">
                <a:solidFill>
                  <a:srgbClr val="FF0000"/>
                </a:solidFill>
              </a:rPr>
              <a:t> </a:t>
            </a:r>
            <a:r>
              <a:rPr lang="en-US" b="1" dirty="0" err="1">
                <a:solidFill>
                  <a:srgbClr val="FF0000"/>
                </a:solidFill>
              </a:rPr>
              <a:t>Aislamiento</a:t>
            </a:r>
            <a:endParaRPr lang="en-US" b="1" dirty="0">
              <a:solidFill>
                <a:srgbClr val="FF0000"/>
              </a:solidFill>
            </a:endParaRPr>
          </a:p>
        </p:txBody>
      </p:sp>
      <p:sp>
        <p:nvSpPr>
          <p:cNvPr id="3" name="Content Placeholder 2">
            <a:extLst>
              <a:ext uri="{FF2B5EF4-FFF2-40B4-BE49-F238E27FC236}">
                <a16:creationId xmlns:a16="http://schemas.microsoft.com/office/drawing/2014/main" id="{10575A84-C8E5-42C3-98B7-2F50940C132E}"/>
              </a:ext>
            </a:extLst>
          </p:cNvPr>
          <p:cNvSpPr>
            <a:spLocks noGrp="1"/>
          </p:cNvSpPr>
          <p:nvPr>
            <p:ph sz="half" idx="1"/>
          </p:nvPr>
        </p:nvSpPr>
        <p:spPr/>
        <p:txBody>
          <a:bodyPr/>
          <a:lstStyle/>
          <a:p>
            <a:r>
              <a:rPr lang="es-ES" u="sng" dirty="0"/>
              <a:t>Cubierta</a:t>
            </a:r>
            <a:r>
              <a:rPr lang="es-ES" dirty="0"/>
              <a:t> de herramienta completamente no conductora.</a:t>
            </a:r>
          </a:p>
          <a:p>
            <a:r>
              <a:rPr lang="es-ES" dirty="0"/>
              <a:t>No hay cable conectado a "Tierra".</a:t>
            </a:r>
          </a:p>
          <a:p>
            <a:r>
              <a:rPr lang="es-ES" dirty="0"/>
              <a:t>Identificado por un símbolo con doble cuadro.</a:t>
            </a:r>
          </a:p>
        </p:txBody>
      </p:sp>
      <p:pic>
        <p:nvPicPr>
          <p:cNvPr id="10" name="Content Placeholder 9" title="Herramientas con Doble Aislamiento">
            <a:extLst>
              <a:ext uri="{FF2B5EF4-FFF2-40B4-BE49-F238E27FC236}">
                <a16:creationId xmlns:a16="http://schemas.microsoft.com/office/drawing/2014/main" id="{977944AA-F1DD-4A46-AAF4-01A762BDC1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24287" y="1825625"/>
            <a:ext cx="5077425" cy="4351338"/>
          </a:xfrm>
        </p:spPr>
      </p:pic>
    </p:spTree>
    <p:extLst>
      <p:ext uri="{BB962C8B-B14F-4D97-AF65-F5344CB8AC3E}">
        <p14:creationId xmlns:p14="http://schemas.microsoft.com/office/powerpoint/2010/main" val="372040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7A5C-FF19-44A1-A0B3-03C33777089A}"/>
              </a:ext>
            </a:extLst>
          </p:cNvPr>
          <p:cNvSpPr>
            <a:spLocks noGrp="1"/>
          </p:cNvSpPr>
          <p:nvPr>
            <p:ph type="title"/>
          </p:nvPr>
        </p:nvSpPr>
        <p:spPr/>
        <p:txBody>
          <a:bodyPr>
            <a:normAutofit/>
          </a:bodyPr>
          <a:lstStyle/>
          <a:p>
            <a:r>
              <a:rPr lang="es-ES" sz="4000" b="1" dirty="0">
                <a:solidFill>
                  <a:srgbClr val="FF0000"/>
                </a:solidFill>
              </a:rPr>
              <a:t>Programa de Aseguramiento de Equipo Conductor con Conexión a Tierra</a:t>
            </a:r>
            <a:endParaRPr lang="en-US" sz="4000" b="1" dirty="0">
              <a:solidFill>
                <a:srgbClr val="FF0000"/>
              </a:solidFill>
            </a:endParaRPr>
          </a:p>
        </p:txBody>
      </p:sp>
      <p:sp>
        <p:nvSpPr>
          <p:cNvPr id="3" name="Content Placeholder 2">
            <a:extLst>
              <a:ext uri="{FF2B5EF4-FFF2-40B4-BE49-F238E27FC236}">
                <a16:creationId xmlns:a16="http://schemas.microsoft.com/office/drawing/2014/main" id="{A2187ACF-6EFA-45D9-AA53-AF9643439423}"/>
              </a:ext>
            </a:extLst>
          </p:cNvPr>
          <p:cNvSpPr>
            <a:spLocks noGrp="1"/>
          </p:cNvSpPr>
          <p:nvPr>
            <p:ph sz="half" idx="1"/>
          </p:nvPr>
        </p:nvSpPr>
        <p:spPr/>
        <p:txBody>
          <a:bodyPr/>
          <a:lstStyle/>
          <a:p>
            <a:r>
              <a:rPr lang="es-ES" dirty="0"/>
              <a:t>Una</a:t>
            </a:r>
            <a:r>
              <a:rPr lang="es-ES" b="1" i="1" dirty="0"/>
              <a:t> prueba de continuidad </a:t>
            </a:r>
            <a:r>
              <a:rPr lang="es-ES" dirty="0"/>
              <a:t>para asegurarse de que el equipo de conexión a tierra el conductor es eléctricamente continúo.</a:t>
            </a:r>
          </a:p>
          <a:p>
            <a:r>
              <a:rPr lang="es-ES" dirty="0"/>
              <a:t>Una</a:t>
            </a:r>
            <a:r>
              <a:rPr lang="es-ES" b="1" i="1" dirty="0"/>
              <a:t> prueba de polaridad </a:t>
            </a:r>
            <a:r>
              <a:rPr lang="es-ES" dirty="0"/>
              <a:t>para garantizar que el equipo de puesta a tierra está conectado a su terminal correctamente.</a:t>
            </a:r>
            <a:r>
              <a:rPr lang="en-US" dirty="0"/>
              <a:t> </a:t>
            </a:r>
          </a:p>
        </p:txBody>
      </p:sp>
      <p:pic>
        <p:nvPicPr>
          <p:cNvPr id="7" name="Content Placeholder 6" title="Programa de Aseguramiento de Equipo Conductor con Conexión a Tierra">
            <a:extLst>
              <a:ext uri="{FF2B5EF4-FFF2-40B4-BE49-F238E27FC236}">
                <a16:creationId xmlns:a16="http://schemas.microsoft.com/office/drawing/2014/main" id="{0951D6AF-C543-4D19-8031-8DCDB08154F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05928" y="2449862"/>
            <a:ext cx="1914144" cy="3102864"/>
          </a:xfrm>
        </p:spPr>
      </p:pic>
    </p:spTree>
    <p:extLst>
      <p:ext uri="{BB962C8B-B14F-4D97-AF65-F5344CB8AC3E}">
        <p14:creationId xmlns:p14="http://schemas.microsoft.com/office/powerpoint/2010/main" val="2501646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205-F910-4D86-BA09-669AD1791BDE}"/>
              </a:ext>
            </a:extLst>
          </p:cNvPr>
          <p:cNvSpPr>
            <a:spLocks noGrp="1"/>
          </p:cNvSpPr>
          <p:nvPr>
            <p:ph type="title"/>
          </p:nvPr>
        </p:nvSpPr>
        <p:spPr/>
        <p:txBody>
          <a:bodyPr/>
          <a:lstStyle/>
          <a:p>
            <a:r>
              <a:rPr lang="en-US" b="1" dirty="0" err="1">
                <a:solidFill>
                  <a:srgbClr val="FF0000"/>
                </a:solidFill>
              </a:rPr>
              <a:t>Hecho</a:t>
            </a:r>
            <a:r>
              <a:rPr lang="en-US" b="1" dirty="0">
                <a:solidFill>
                  <a:srgbClr val="FF0000"/>
                </a:solidFill>
              </a:rPr>
              <a:t> Fatal – </a:t>
            </a:r>
            <a:r>
              <a:rPr lang="en-US" b="1" dirty="0" err="1">
                <a:solidFill>
                  <a:srgbClr val="FF0000"/>
                </a:solidFill>
              </a:rPr>
              <a:t>Discusión</a:t>
            </a:r>
            <a:r>
              <a:rPr lang="en-US" b="1" dirty="0">
                <a:solidFill>
                  <a:srgbClr val="FF0000"/>
                </a:solidFill>
              </a:rPr>
              <a:t> # 4</a:t>
            </a:r>
          </a:p>
        </p:txBody>
      </p:sp>
      <p:sp>
        <p:nvSpPr>
          <p:cNvPr id="3" name="Content Placeholder 2">
            <a:extLst>
              <a:ext uri="{FF2B5EF4-FFF2-40B4-BE49-F238E27FC236}">
                <a16:creationId xmlns:a16="http://schemas.microsoft.com/office/drawing/2014/main" id="{B6D3ACD8-5386-44B7-A4C7-E3D67E142B6A}"/>
              </a:ext>
            </a:extLst>
          </p:cNvPr>
          <p:cNvSpPr>
            <a:spLocks noGrp="1"/>
          </p:cNvSpPr>
          <p:nvPr>
            <p:ph sz="half" idx="1"/>
          </p:nvPr>
        </p:nvSpPr>
        <p:spPr/>
        <p:txBody>
          <a:bodyPr/>
          <a:lstStyle/>
          <a:p>
            <a:r>
              <a:rPr lang="es-ES" dirty="0"/>
              <a:t>Leer y discutir hecho fatal.</a:t>
            </a:r>
            <a:endParaRPr lang="en-US" dirty="0"/>
          </a:p>
        </p:txBody>
      </p:sp>
      <p:pic>
        <p:nvPicPr>
          <p:cNvPr id="7" name="Content Placeholder 6" title="Hecho Fatal – Discusión # 4">
            <a:extLst>
              <a:ext uri="{FF2B5EF4-FFF2-40B4-BE49-F238E27FC236}">
                <a16:creationId xmlns:a16="http://schemas.microsoft.com/office/drawing/2014/main" id="{C977DA25-8257-4B3B-A52A-6327EFB583A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5850" y="1825625"/>
            <a:ext cx="4374300" cy="4351338"/>
          </a:xfrm>
        </p:spPr>
      </p:pic>
    </p:spTree>
    <p:extLst>
      <p:ext uri="{BB962C8B-B14F-4D97-AF65-F5344CB8AC3E}">
        <p14:creationId xmlns:p14="http://schemas.microsoft.com/office/powerpoint/2010/main" val="32190673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270E4-A181-4E48-8EB2-7544D0B8AAA8}"/>
              </a:ext>
            </a:extLst>
          </p:cNvPr>
          <p:cNvSpPr>
            <a:spLocks noGrp="1"/>
          </p:cNvSpPr>
          <p:nvPr>
            <p:ph type="title"/>
          </p:nvPr>
        </p:nvSpPr>
        <p:spPr/>
        <p:txBody>
          <a:bodyPr>
            <a:normAutofit/>
          </a:bodyPr>
          <a:lstStyle/>
          <a:p>
            <a:r>
              <a:rPr lang="es-ES" sz="4000" b="1" dirty="0">
                <a:solidFill>
                  <a:srgbClr val="FF0000"/>
                </a:solidFill>
              </a:rPr>
              <a:t>Cables de Extensión, Herramientas y Otros Equipos</a:t>
            </a:r>
            <a:endParaRPr lang="en-US" sz="4000" b="1" dirty="0">
              <a:solidFill>
                <a:srgbClr val="FF0000"/>
              </a:solidFill>
            </a:endParaRPr>
          </a:p>
        </p:txBody>
      </p:sp>
      <p:sp>
        <p:nvSpPr>
          <p:cNvPr id="3" name="Content Placeholder 2">
            <a:extLst>
              <a:ext uri="{FF2B5EF4-FFF2-40B4-BE49-F238E27FC236}">
                <a16:creationId xmlns:a16="http://schemas.microsoft.com/office/drawing/2014/main" id="{E41996C8-8CC1-46CB-BD66-AC5A08D0B000}"/>
              </a:ext>
            </a:extLst>
          </p:cNvPr>
          <p:cNvSpPr>
            <a:spLocks noGrp="1"/>
          </p:cNvSpPr>
          <p:nvPr>
            <p:ph idx="1"/>
          </p:nvPr>
        </p:nvSpPr>
        <p:spPr/>
        <p:txBody>
          <a:bodyPr/>
          <a:lstStyle/>
          <a:p>
            <a:pPr lvl="0"/>
            <a:r>
              <a:rPr lang="es-ES" dirty="0"/>
              <a:t>Tipos de cables de extensión, sus marcas de identificación, el uso correcto y cómo inspeccionar si hay daños.</a:t>
            </a:r>
          </a:p>
          <a:p>
            <a:pPr lvl="0"/>
            <a:r>
              <a:rPr lang="es-ES" dirty="0"/>
              <a:t>Trayectoria a tierra faltante o discontinua.</a:t>
            </a:r>
          </a:p>
          <a:p>
            <a:pPr lvl="0"/>
            <a:r>
              <a:rPr lang="es-ES" dirty="0"/>
              <a:t>Uso inapropiado de cables flexible y de extensión.</a:t>
            </a:r>
          </a:p>
          <a:p>
            <a:pPr lvl="0"/>
            <a:r>
              <a:rPr lang="es-ES" dirty="0"/>
              <a:t>Abuso común de los equipos.</a:t>
            </a:r>
          </a:p>
        </p:txBody>
      </p:sp>
    </p:spTree>
    <p:extLst>
      <p:ext uri="{BB962C8B-B14F-4D97-AF65-F5344CB8AC3E}">
        <p14:creationId xmlns:p14="http://schemas.microsoft.com/office/powerpoint/2010/main" val="39349635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B0C6-1A82-4612-85FD-EF81C10844C4}"/>
              </a:ext>
            </a:extLst>
          </p:cNvPr>
          <p:cNvSpPr>
            <a:spLocks noGrp="1"/>
          </p:cNvSpPr>
          <p:nvPr>
            <p:ph type="title"/>
          </p:nvPr>
        </p:nvSpPr>
        <p:spPr/>
        <p:txBody>
          <a:bodyPr/>
          <a:lstStyle/>
          <a:p>
            <a:r>
              <a:rPr lang="es-ES" b="1" dirty="0">
                <a:solidFill>
                  <a:srgbClr val="FF0000"/>
                </a:solidFill>
              </a:rPr>
              <a:t>Selección y Uso Correcto de Cable de Extensión </a:t>
            </a:r>
            <a:endParaRPr lang="en-US" b="1" dirty="0">
              <a:solidFill>
                <a:srgbClr val="FF0000"/>
              </a:solidFill>
            </a:endParaRPr>
          </a:p>
        </p:txBody>
      </p:sp>
      <p:sp>
        <p:nvSpPr>
          <p:cNvPr id="3" name="Content Placeholder 2">
            <a:extLst>
              <a:ext uri="{FF2B5EF4-FFF2-40B4-BE49-F238E27FC236}">
                <a16:creationId xmlns:a16="http://schemas.microsoft.com/office/drawing/2014/main" id="{86166935-1AE1-40C5-8067-23FCB327583E}"/>
              </a:ext>
            </a:extLst>
          </p:cNvPr>
          <p:cNvSpPr>
            <a:spLocks noGrp="1"/>
          </p:cNvSpPr>
          <p:nvPr>
            <p:ph idx="1"/>
          </p:nvPr>
        </p:nvSpPr>
        <p:spPr/>
        <p:txBody>
          <a:bodyPr>
            <a:normAutofit fontScale="92500"/>
          </a:bodyPr>
          <a:lstStyle/>
          <a:p>
            <a:r>
              <a:rPr lang="en-US" dirty="0"/>
              <a:t> American Wire Gauge (AWG) (</a:t>
            </a:r>
            <a:r>
              <a:rPr lang="en-US" dirty="0" err="1"/>
              <a:t>calibre</a:t>
            </a:r>
            <a:r>
              <a:rPr lang="en-US" dirty="0"/>
              <a:t> del </a:t>
            </a:r>
            <a:r>
              <a:rPr lang="en-US" dirty="0" err="1"/>
              <a:t>alambre</a:t>
            </a:r>
            <a:r>
              <a:rPr lang="en-US" dirty="0"/>
              <a:t>) </a:t>
            </a:r>
            <a:r>
              <a:rPr lang="en-US" dirty="0" err="1"/>
              <a:t>en</a:t>
            </a:r>
            <a:r>
              <a:rPr lang="en-US" dirty="0"/>
              <a:t> E.U.</a:t>
            </a:r>
          </a:p>
          <a:p>
            <a:pPr marL="0" indent="0">
              <a:buNone/>
            </a:pPr>
            <a:r>
              <a:rPr lang="en-US" b="1" i="1" dirty="0"/>
              <a:t>#18 AWG </a:t>
            </a:r>
            <a:r>
              <a:rPr lang="en-US" dirty="0"/>
              <a:t>- 	</a:t>
            </a:r>
            <a:r>
              <a:rPr lang="es-ES" dirty="0"/>
              <a:t>Cables para lámparas (a veces #16).</a:t>
            </a:r>
            <a:endParaRPr lang="en-US" dirty="0"/>
          </a:p>
          <a:p>
            <a:pPr marL="1828800" indent="-1828800">
              <a:buNone/>
            </a:pPr>
            <a:r>
              <a:rPr lang="en-US" b="1" i="1" dirty="0"/>
              <a:t>#16 AWG </a:t>
            </a:r>
            <a:r>
              <a:rPr lang="en-US" dirty="0"/>
              <a:t>-	</a:t>
            </a:r>
            <a:r>
              <a:rPr lang="es-ES" dirty="0"/>
              <a:t>Más que solo para cables de lámparas. Calibre de cable más comúnmente utilizado para fines generales. (Usado para lámparas de trabajo, serruchos eléctricos, etc.). No para uso con alta potencia eléctrica, no recomendadas para trabajos de construcción</a:t>
            </a:r>
            <a:r>
              <a:rPr lang="en-US" dirty="0"/>
              <a:t>.</a:t>
            </a:r>
          </a:p>
          <a:p>
            <a:pPr marL="0" indent="0">
              <a:buNone/>
            </a:pPr>
            <a:r>
              <a:rPr lang="en-US" b="1" i="1" dirty="0"/>
              <a:t>#14 AWG </a:t>
            </a:r>
            <a:r>
              <a:rPr lang="en-US" dirty="0"/>
              <a:t>- 	</a:t>
            </a:r>
            <a:r>
              <a:rPr lang="es-ES" dirty="0"/>
              <a:t>Medida mínima recomendada para trabajos de construcción</a:t>
            </a:r>
            <a:r>
              <a:rPr lang="en-US" dirty="0"/>
              <a:t>.</a:t>
            </a:r>
          </a:p>
          <a:p>
            <a:pPr marL="0" indent="0">
              <a:buNone/>
            </a:pPr>
            <a:r>
              <a:rPr lang="en-US" b="1" i="1" dirty="0"/>
              <a:t>#12 AWG </a:t>
            </a:r>
            <a:r>
              <a:rPr lang="en-US" dirty="0"/>
              <a:t>- 	Para </a:t>
            </a:r>
            <a:r>
              <a:rPr lang="en-US" dirty="0" err="1"/>
              <a:t>uso</a:t>
            </a:r>
            <a:r>
              <a:rPr lang="en-US" dirty="0"/>
              <a:t> </a:t>
            </a:r>
            <a:r>
              <a:rPr lang="en-US" dirty="0" err="1"/>
              <a:t>pesado</a:t>
            </a:r>
            <a:r>
              <a:rPr lang="en-US" dirty="0"/>
              <a:t>, </a:t>
            </a:r>
            <a:r>
              <a:rPr lang="en-US" dirty="0" err="1"/>
              <a:t>como</a:t>
            </a:r>
            <a:r>
              <a:rPr lang="en-US" dirty="0"/>
              <a:t> </a:t>
            </a:r>
            <a:r>
              <a:rPr lang="en-US" dirty="0" err="1"/>
              <a:t>herramientas</a:t>
            </a:r>
            <a:r>
              <a:rPr lang="en-US" dirty="0"/>
              <a:t> </a:t>
            </a:r>
            <a:r>
              <a:rPr lang="en-US" dirty="0" err="1"/>
              <a:t>mecánicas</a:t>
            </a:r>
            <a:r>
              <a:rPr lang="en-US" dirty="0"/>
              <a:t> </a:t>
            </a:r>
            <a:r>
              <a:rPr lang="en-US" dirty="0" err="1"/>
              <a:t>grandes</a:t>
            </a:r>
            <a:r>
              <a:rPr lang="en-US" dirty="0"/>
              <a:t>.</a:t>
            </a:r>
          </a:p>
          <a:p>
            <a:pPr marL="0" indent="0">
              <a:buNone/>
            </a:pPr>
            <a:r>
              <a:rPr lang="en-US" b="1" i="1" dirty="0"/>
              <a:t>#10 AWG </a:t>
            </a:r>
            <a:r>
              <a:rPr lang="en-US" dirty="0"/>
              <a:t>- 	Para </a:t>
            </a:r>
            <a:r>
              <a:rPr lang="en-US" dirty="0" err="1"/>
              <a:t>grandes</a:t>
            </a:r>
            <a:r>
              <a:rPr lang="en-US" dirty="0"/>
              <a:t> </a:t>
            </a:r>
            <a:r>
              <a:rPr lang="en-US" dirty="0" err="1"/>
              <a:t>cargas</a:t>
            </a:r>
            <a:r>
              <a:rPr lang="en-US" dirty="0"/>
              <a:t>.</a:t>
            </a:r>
          </a:p>
          <a:p>
            <a:endParaRPr lang="en-US" dirty="0"/>
          </a:p>
        </p:txBody>
      </p:sp>
    </p:spTree>
    <p:extLst>
      <p:ext uri="{BB962C8B-B14F-4D97-AF65-F5344CB8AC3E}">
        <p14:creationId xmlns:p14="http://schemas.microsoft.com/office/powerpoint/2010/main" val="7116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CF6E-C52D-4012-9C56-434049E044C3}"/>
              </a:ext>
            </a:extLst>
          </p:cNvPr>
          <p:cNvSpPr>
            <a:spLocks noGrp="1"/>
          </p:cNvSpPr>
          <p:nvPr>
            <p:ph type="title"/>
          </p:nvPr>
        </p:nvSpPr>
        <p:spPr/>
        <p:txBody>
          <a:bodyPr/>
          <a:lstStyle/>
          <a:p>
            <a:r>
              <a:rPr lang="en-US" b="1" dirty="0">
                <a:solidFill>
                  <a:srgbClr val="FF0000"/>
                </a:solidFill>
              </a:rPr>
              <a:t>29 CFR 1926.405(a)(2)(ii)(J). Cables de </a:t>
            </a:r>
            <a:r>
              <a:rPr lang="en-US" b="1" dirty="0" err="1">
                <a:solidFill>
                  <a:srgbClr val="FF0000"/>
                </a:solidFill>
              </a:rPr>
              <a:t>Extensión</a:t>
            </a:r>
            <a:endParaRPr lang="en-US" b="1" dirty="0">
              <a:solidFill>
                <a:srgbClr val="FF0000"/>
              </a:solidFill>
            </a:endParaRPr>
          </a:p>
        </p:txBody>
      </p:sp>
      <p:sp>
        <p:nvSpPr>
          <p:cNvPr id="3" name="Content Placeholder 2">
            <a:extLst>
              <a:ext uri="{FF2B5EF4-FFF2-40B4-BE49-F238E27FC236}">
                <a16:creationId xmlns:a16="http://schemas.microsoft.com/office/drawing/2014/main" id="{EEB9F2E4-9267-4248-9C50-42E90E5DC39C}"/>
              </a:ext>
            </a:extLst>
          </p:cNvPr>
          <p:cNvSpPr>
            <a:spLocks noGrp="1"/>
          </p:cNvSpPr>
          <p:nvPr>
            <p:ph sz="half" idx="1"/>
          </p:nvPr>
        </p:nvSpPr>
        <p:spPr/>
        <p:txBody>
          <a:bodyPr/>
          <a:lstStyle/>
          <a:p>
            <a:r>
              <a:rPr lang="es-ES" dirty="0"/>
              <a:t>Los juegos de cables utilizados para herramientas portátiles y aparatos eléctricos deberán ser de tres cables, con clavija a tierra; y flexibles diseñados para uso pesado o extra pesado</a:t>
            </a:r>
            <a:r>
              <a:rPr lang="en-US" dirty="0"/>
              <a:t>.</a:t>
            </a:r>
          </a:p>
          <a:p>
            <a:pPr lvl="1"/>
            <a:r>
              <a:rPr lang="en-US" dirty="0"/>
              <a:t>“S” (</a:t>
            </a:r>
            <a:r>
              <a:rPr lang="en-US" dirty="0" err="1"/>
              <a:t>Servicio</a:t>
            </a:r>
            <a:r>
              <a:rPr lang="en-US" dirty="0"/>
              <a:t> </a:t>
            </a:r>
            <a:r>
              <a:rPr lang="en-US" dirty="0" err="1"/>
              <a:t>fuerte</a:t>
            </a:r>
            <a:r>
              <a:rPr lang="en-US" dirty="0"/>
              <a:t>) </a:t>
            </a:r>
          </a:p>
          <a:p>
            <a:pPr lvl="1"/>
            <a:r>
              <a:rPr lang="en-US" dirty="0"/>
              <a:t>“SJ” la J </a:t>
            </a:r>
            <a:r>
              <a:rPr lang="en-US" dirty="0" err="1"/>
              <a:t>es</a:t>
            </a:r>
            <a:r>
              <a:rPr lang="en-US" dirty="0"/>
              <a:t> para “junior”</a:t>
            </a:r>
          </a:p>
        </p:txBody>
      </p:sp>
      <p:pic>
        <p:nvPicPr>
          <p:cNvPr id="7" name="Content Placeholder 6" title="Cables de Extensión">
            <a:extLst>
              <a:ext uri="{FF2B5EF4-FFF2-40B4-BE49-F238E27FC236}">
                <a16:creationId xmlns:a16="http://schemas.microsoft.com/office/drawing/2014/main" id="{68109A05-3422-4DA9-9832-70D664B6DD6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89192" y="1934750"/>
            <a:ext cx="4547616" cy="4133088"/>
          </a:xfrm>
        </p:spPr>
      </p:pic>
    </p:spTree>
    <p:extLst>
      <p:ext uri="{BB962C8B-B14F-4D97-AF65-F5344CB8AC3E}">
        <p14:creationId xmlns:p14="http://schemas.microsoft.com/office/powerpoint/2010/main" val="1711643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D418D-523A-43B6-BB27-70D017904F56}"/>
              </a:ext>
            </a:extLst>
          </p:cNvPr>
          <p:cNvSpPr>
            <a:spLocks noGrp="1"/>
          </p:cNvSpPr>
          <p:nvPr>
            <p:ph type="title"/>
          </p:nvPr>
        </p:nvSpPr>
        <p:spPr/>
        <p:txBody>
          <a:bodyPr/>
          <a:lstStyle/>
          <a:p>
            <a:r>
              <a:rPr lang="en-US" b="1" dirty="0" err="1">
                <a:solidFill>
                  <a:srgbClr val="FF0000"/>
                </a:solidFill>
              </a:rPr>
              <a:t>Marcado</a:t>
            </a:r>
            <a:r>
              <a:rPr lang="en-US" b="1" dirty="0">
                <a:solidFill>
                  <a:srgbClr val="FF0000"/>
                </a:solidFill>
              </a:rPr>
              <a:t> </a:t>
            </a:r>
            <a:r>
              <a:rPr lang="en-US" b="1" dirty="0" err="1">
                <a:solidFill>
                  <a:srgbClr val="FF0000"/>
                </a:solidFill>
              </a:rPr>
              <a:t>en</a:t>
            </a:r>
            <a:r>
              <a:rPr lang="en-US" b="1" dirty="0">
                <a:solidFill>
                  <a:srgbClr val="FF0000"/>
                </a:solidFill>
              </a:rPr>
              <a:t> Cables de </a:t>
            </a:r>
            <a:r>
              <a:rPr lang="en-US" b="1" dirty="0" err="1">
                <a:solidFill>
                  <a:srgbClr val="FF0000"/>
                </a:solidFill>
              </a:rPr>
              <a:t>Extensión</a:t>
            </a:r>
            <a:endParaRPr lang="en-US" b="1" dirty="0">
              <a:solidFill>
                <a:srgbClr val="FF0000"/>
              </a:solidFill>
            </a:endParaRPr>
          </a:p>
        </p:txBody>
      </p:sp>
      <p:pic>
        <p:nvPicPr>
          <p:cNvPr id="7" name="Content Placeholder 6" title="Marcado en Cables de Extensión"/>
          <p:cNvPicPr>
            <a:picLocks noGrp="1" noChangeAspect="1"/>
          </p:cNvPicPr>
          <p:nvPr>
            <p:ph sz="half" idx="1"/>
          </p:nvPr>
        </p:nvPicPr>
        <p:blipFill>
          <a:blip r:embed="rId3"/>
          <a:stretch>
            <a:fillRect/>
          </a:stretch>
        </p:blipFill>
        <p:spPr>
          <a:xfrm>
            <a:off x="838200" y="2467627"/>
            <a:ext cx="10681590" cy="2024771"/>
          </a:xfrm>
          <a:prstGeom prst="rect">
            <a:avLst/>
          </a:prstGeom>
        </p:spPr>
      </p:pic>
      <p:pic>
        <p:nvPicPr>
          <p:cNvPr id="9" name="Content Placeholder 8" title="Marcado en Cables de Extensión">
            <a:extLst>
              <a:ext uri="{FF2B5EF4-FFF2-40B4-BE49-F238E27FC236}">
                <a16:creationId xmlns:a16="http://schemas.microsoft.com/office/drawing/2014/main" id="{44EF8E90-41C3-42BC-92D3-DC6684A0194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758135" y="5001695"/>
            <a:ext cx="8067490" cy="785330"/>
          </a:xfrm>
        </p:spPr>
      </p:pic>
    </p:spTree>
    <p:extLst>
      <p:ext uri="{BB962C8B-B14F-4D97-AF65-F5344CB8AC3E}">
        <p14:creationId xmlns:p14="http://schemas.microsoft.com/office/powerpoint/2010/main" val="13946175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69D7-702C-4007-9403-69FC8FB539A2}"/>
              </a:ext>
            </a:extLst>
          </p:cNvPr>
          <p:cNvSpPr>
            <a:spLocks noGrp="1"/>
          </p:cNvSpPr>
          <p:nvPr>
            <p:ph type="title"/>
          </p:nvPr>
        </p:nvSpPr>
        <p:spPr/>
        <p:txBody>
          <a:bodyPr/>
          <a:lstStyle/>
          <a:p>
            <a:r>
              <a:rPr lang="en-US" b="1" dirty="0" err="1">
                <a:solidFill>
                  <a:srgbClr val="FF0000"/>
                </a:solidFill>
              </a:rPr>
              <a:t>Reparación</a:t>
            </a:r>
            <a:r>
              <a:rPr lang="en-US" b="1" dirty="0">
                <a:solidFill>
                  <a:srgbClr val="FF0000"/>
                </a:solidFill>
              </a:rPr>
              <a:t> de Cable</a:t>
            </a:r>
          </a:p>
        </p:txBody>
      </p:sp>
      <p:sp>
        <p:nvSpPr>
          <p:cNvPr id="3" name="Content Placeholder 2">
            <a:extLst>
              <a:ext uri="{FF2B5EF4-FFF2-40B4-BE49-F238E27FC236}">
                <a16:creationId xmlns:a16="http://schemas.microsoft.com/office/drawing/2014/main" id="{728821F3-F477-42C3-98A0-9BD331BCBE34}"/>
              </a:ext>
            </a:extLst>
          </p:cNvPr>
          <p:cNvSpPr>
            <a:spLocks noGrp="1"/>
          </p:cNvSpPr>
          <p:nvPr>
            <p:ph sz="half" idx="1"/>
          </p:nvPr>
        </p:nvSpPr>
        <p:spPr/>
        <p:txBody>
          <a:bodyPr/>
          <a:lstStyle/>
          <a:p>
            <a:r>
              <a:rPr lang="es-ES" b="1" u="sng" dirty="0"/>
              <a:t>No repare </a:t>
            </a:r>
            <a:r>
              <a:rPr lang="es-ES" dirty="0"/>
              <a:t>los cables de extensión sustituyendo los extremos. Esto hará que el cable no mantenga su aprobación para el uso que fue previsto. Por ejemplo, lo que una vez fue "W" </a:t>
            </a:r>
            <a:r>
              <a:rPr lang="es-ES" i="1" dirty="0"/>
              <a:t>resistente a la humedad y a la luz solar</a:t>
            </a:r>
            <a:r>
              <a:rPr lang="es-ES" dirty="0"/>
              <a:t> dejarán de ser resistentes al agua si el enchufe fue reemplazado</a:t>
            </a:r>
            <a:r>
              <a:rPr lang="en-US" dirty="0"/>
              <a:t>.</a:t>
            </a:r>
          </a:p>
        </p:txBody>
      </p:sp>
      <p:pic>
        <p:nvPicPr>
          <p:cNvPr id="9" name="Content Placeholder 8" title="Reparación de Cable">
            <a:extLst>
              <a:ext uri="{FF2B5EF4-FFF2-40B4-BE49-F238E27FC236}">
                <a16:creationId xmlns:a16="http://schemas.microsoft.com/office/drawing/2014/main" id="{92B4BB4A-2A38-4F7A-9FBF-1B76F2660E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67016" y="2614454"/>
            <a:ext cx="2791968" cy="2773680"/>
          </a:xfrm>
        </p:spPr>
      </p:pic>
    </p:spTree>
    <p:extLst>
      <p:ext uri="{BB962C8B-B14F-4D97-AF65-F5344CB8AC3E}">
        <p14:creationId xmlns:p14="http://schemas.microsoft.com/office/powerpoint/2010/main" val="1641522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BCE6-A2B5-492E-B936-1E23D2CC69B4}"/>
              </a:ext>
            </a:extLst>
          </p:cNvPr>
          <p:cNvSpPr>
            <a:spLocks noGrp="1"/>
          </p:cNvSpPr>
          <p:nvPr>
            <p:ph type="title"/>
          </p:nvPr>
        </p:nvSpPr>
        <p:spPr/>
        <p:txBody>
          <a:bodyPr/>
          <a:lstStyle/>
          <a:p>
            <a:r>
              <a:rPr lang="en-US" b="1" dirty="0">
                <a:solidFill>
                  <a:srgbClr val="FF0000"/>
                </a:solidFill>
              </a:rPr>
              <a:t>OSHA Focus </a:t>
            </a:r>
            <a:r>
              <a:rPr lang="en-US" b="1" dirty="0" err="1">
                <a:solidFill>
                  <a:srgbClr val="FF0000"/>
                </a:solidFill>
              </a:rPr>
              <a:t>Cuatro</a:t>
            </a:r>
            <a:endParaRPr lang="en-US" b="1" dirty="0">
              <a:solidFill>
                <a:srgbClr val="FF0000"/>
              </a:solidFill>
            </a:endParaRPr>
          </a:p>
        </p:txBody>
      </p:sp>
      <p:sp>
        <p:nvSpPr>
          <p:cNvPr id="3" name="Content Placeholder 2">
            <a:extLst>
              <a:ext uri="{FF2B5EF4-FFF2-40B4-BE49-F238E27FC236}">
                <a16:creationId xmlns:a16="http://schemas.microsoft.com/office/drawing/2014/main" id="{F74D71C0-DC7E-46A0-B433-50C629FBDAA4}"/>
              </a:ext>
            </a:extLst>
          </p:cNvPr>
          <p:cNvSpPr>
            <a:spLocks noGrp="1"/>
          </p:cNvSpPr>
          <p:nvPr>
            <p:ph idx="1"/>
          </p:nvPr>
        </p:nvSpPr>
        <p:spPr>
          <a:xfrm>
            <a:off x="838200" y="1825625"/>
            <a:ext cx="4130964" cy="4351338"/>
          </a:xfrm>
        </p:spPr>
        <p:txBody>
          <a:bodyPr/>
          <a:lstStyle/>
          <a:p>
            <a:pPr marL="514350" lvl="0" indent="-514350">
              <a:buFont typeface="+mj-lt"/>
              <a:buAutoNum type="arabicPeriod"/>
            </a:pPr>
            <a:r>
              <a:rPr lang="en-US" dirty="0" err="1"/>
              <a:t>Caídas</a:t>
            </a:r>
            <a:r>
              <a:rPr lang="en-US" dirty="0"/>
              <a:t>.</a:t>
            </a:r>
          </a:p>
          <a:p>
            <a:pPr marL="0" lvl="0" indent="0">
              <a:buNone/>
            </a:pPr>
            <a:r>
              <a:rPr lang="pt-BR" dirty="0"/>
              <a:t>2.   Quedar atrapado</a:t>
            </a:r>
          </a:p>
          <a:p>
            <a:pPr marL="0" lvl="0" indent="0">
              <a:buNone/>
            </a:pPr>
            <a:r>
              <a:rPr lang="pt-BR" dirty="0"/>
              <a:t>3.   Ser golpeado</a:t>
            </a:r>
          </a:p>
          <a:p>
            <a:pPr marL="0" lvl="0" indent="0">
              <a:buNone/>
            </a:pPr>
            <a:r>
              <a:rPr lang="pt-BR" dirty="0"/>
              <a:t>4.   Electrocutado </a:t>
            </a:r>
            <a:r>
              <a:rPr lang="en-US" dirty="0"/>
              <a:t/>
            </a:r>
            <a:br>
              <a:rPr lang="en-US" dirty="0"/>
            </a:br>
            <a:endParaRPr lang="en-US" dirty="0"/>
          </a:p>
        </p:txBody>
      </p:sp>
    </p:spTree>
    <p:extLst>
      <p:ext uri="{BB962C8B-B14F-4D97-AF65-F5344CB8AC3E}">
        <p14:creationId xmlns:p14="http://schemas.microsoft.com/office/powerpoint/2010/main" val="1574540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1373-E946-409E-810C-AF0B1C1ECBA5}"/>
              </a:ext>
            </a:extLst>
          </p:cNvPr>
          <p:cNvSpPr>
            <a:spLocks noGrp="1"/>
          </p:cNvSpPr>
          <p:nvPr>
            <p:ph type="title"/>
          </p:nvPr>
        </p:nvSpPr>
        <p:spPr/>
        <p:txBody>
          <a:bodyPr/>
          <a:lstStyle/>
          <a:p>
            <a:r>
              <a:rPr lang="en-US" b="1" dirty="0" err="1">
                <a:solidFill>
                  <a:srgbClr val="FF0000"/>
                </a:solidFill>
              </a:rPr>
              <a:t>Adaptador</a:t>
            </a:r>
            <a:r>
              <a:rPr lang="en-US" b="1" dirty="0">
                <a:solidFill>
                  <a:srgbClr val="FF0000"/>
                </a:solidFill>
              </a:rPr>
              <a:t> de </a:t>
            </a:r>
            <a:r>
              <a:rPr lang="en-US" b="1" dirty="0" err="1">
                <a:solidFill>
                  <a:srgbClr val="FF0000"/>
                </a:solidFill>
              </a:rPr>
              <a:t>Enchufe</a:t>
            </a:r>
            <a:r>
              <a:rPr lang="en-US" b="1" dirty="0">
                <a:solidFill>
                  <a:srgbClr val="FF0000"/>
                </a:solidFill>
              </a:rPr>
              <a:t> de Dos </a:t>
            </a:r>
            <a:r>
              <a:rPr lang="en-US" b="1" dirty="0" err="1">
                <a:solidFill>
                  <a:srgbClr val="FF0000"/>
                </a:solidFill>
              </a:rPr>
              <a:t>Clavijas</a:t>
            </a:r>
            <a:endParaRPr lang="en-US" b="1" dirty="0">
              <a:solidFill>
                <a:srgbClr val="FF0000"/>
              </a:solidFill>
            </a:endParaRPr>
          </a:p>
        </p:txBody>
      </p:sp>
      <p:sp>
        <p:nvSpPr>
          <p:cNvPr id="3" name="Content Placeholder 2">
            <a:extLst>
              <a:ext uri="{FF2B5EF4-FFF2-40B4-BE49-F238E27FC236}">
                <a16:creationId xmlns:a16="http://schemas.microsoft.com/office/drawing/2014/main" id="{AC5390DF-EB9F-48D7-88D0-54477CDC590E}"/>
              </a:ext>
            </a:extLst>
          </p:cNvPr>
          <p:cNvSpPr>
            <a:spLocks noGrp="1"/>
          </p:cNvSpPr>
          <p:nvPr>
            <p:ph sz="half" idx="1"/>
          </p:nvPr>
        </p:nvSpPr>
        <p:spPr/>
        <p:txBody>
          <a:bodyPr>
            <a:normAutofit/>
          </a:bodyPr>
          <a:lstStyle/>
          <a:p>
            <a:r>
              <a:rPr lang="es-ES" b="1" u="sng" dirty="0"/>
              <a:t>Nunca</a:t>
            </a:r>
            <a:r>
              <a:rPr lang="es-ES" dirty="0"/>
              <a:t> utilice un adaptador para hacer un cordón de tres clavijas y lo ponga en un receptáculo de dos clavijas.</a:t>
            </a:r>
            <a:endParaRPr lang="en-US" dirty="0"/>
          </a:p>
        </p:txBody>
      </p:sp>
      <p:pic>
        <p:nvPicPr>
          <p:cNvPr id="9" name="Content Placeholder 8" title="Adaptador de Enchufe de Dos Clavijas">
            <a:extLst>
              <a:ext uri="{FF2B5EF4-FFF2-40B4-BE49-F238E27FC236}">
                <a16:creationId xmlns:a16="http://schemas.microsoft.com/office/drawing/2014/main" id="{73C88192-8B20-439B-B8D5-43C1C6F8DE2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79920" y="2263934"/>
            <a:ext cx="3566160" cy="3474720"/>
          </a:xfrm>
        </p:spPr>
      </p:pic>
    </p:spTree>
    <p:extLst>
      <p:ext uri="{BB962C8B-B14F-4D97-AF65-F5344CB8AC3E}">
        <p14:creationId xmlns:p14="http://schemas.microsoft.com/office/powerpoint/2010/main" val="24300835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AA3E-30EA-4D9D-9AF2-E6DF3E76B8E0}"/>
              </a:ext>
            </a:extLst>
          </p:cNvPr>
          <p:cNvSpPr>
            <a:spLocks noGrp="1"/>
          </p:cNvSpPr>
          <p:nvPr>
            <p:ph type="title"/>
          </p:nvPr>
        </p:nvSpPr>
        <p:spPr/>
        <p:txBody>
          <a:bodyPr/>
          <a:lstStyle/>
          <a:p>
            <a:r>
              <a:rPr lang="en-US" b="1" dirty="0" err="1">
                <a:solidFill>
                  <a:srgbClr val="FF0000"/>
                </a:solidFill>
              </a:rPr>
              <a:t>Ruta</a:t>
            </a:r>
            <a:r>
              <a:rPr lang="en-US" b="1" dirty="0">
                <a:solidFill>
                  <a:srgbClr val="FF0000"/>
                </a:solidFill>
              </a:rPr>
              <a:t> a Tierra </a:t>
            </a:r>
            <a:r>
              <a:rPr lang="en-US" b="1" dirty="0" err="1">
                <a:solidFill>
                  <a:srgbClr val="FF0000"/>
                </a:solidFill>
              </a:rPr>
              <a:t>Faltante</a:t>
            </a:r>
            <a:r>
              <a:rPr lang="en-US" b="1" dirty="0">
                <a:solidFill>
                  <a:srgbClr val="FF0000"/>
                </a:solidFill>
              </a:rPr>
              <a:t> o </a:t>
            </a:r>
            <a:r>
              <a:rPr lang="en-US" b="1" dirty="0" err="1">
                <a:solidFill>
                  <a:srgbClr val="FF0000"/>
                </a:solidFill>
              </a:rPr>
              <a:t>Eliminado</a:t>
            </a:r>
            <a:endParaRPr lang="en-US" b="1" dirty="0">
              <a:solidFill>
                <a:srgbClr val="FF0000"/>
              </a:solidFill>
            </a:endParaRPr>
          </a:p>
        </p:txBody>
      </p:sp>
      <p:sp>
        <p:nvSpPr>
          <p:cNvPr id="3" name="Content Placeholder 2">
            <a:extLst>
              <a:ext uri="{FF2B5EF4-FFF2-40B4-BE49-F238E27FC236}">
                <a16:creationId xmlns:a16="http://schemas.microsoft.com/office/drawing/2014/main" id="{76CE2B98-4DD7-4D37-8978-26590B6EF3F5}"/>
              </a:ext>
            </a:extLst>
          </p:cNvPr>
          <p:cNvSpPr>
            <a:spLocks noGrp="1"/>
          </p:cNvSpPr>
          <p:nvPr>
            <p:ph sz="half" idx="1"/>
          </p:nvPr>
        </p:nvSpPr>
        <p:spPr/>
        <p:txBody>
          <a:bodyPr/>
          <a:lstStyle/>
          <a:p>
            <a:pPr marL="0" indent="0">
              <a:buNone/>
            </a:pPr>
            <a:r>
              <a:rPr lang="en-US" b="1" dirty="0"/>
              <a:t>29 CFR 1926.404(f)(6) – La </a:t>
            </a:r>
            <a:r>
              <a:rPr lang="en-US" b="1" dirty="0" err="1"/>
              <a:t>Ruta</a:t>
            </a:r>
            <a:r>
              <a:rPr lang="en-US" b="1" dirty="0"/>
              <a:t> a Tierra.</a:t>
            </a:r>
            <a:r>
              <a:rPr lang="en-US" dirty="0"/>
              <a:t> </a:t>
            </a:r>
          </a:p>
          <a:p>
            <a:pPr marL="0" indent="0">
              <a:buNone/>
            </a:pPr>
            <a:r>
              <a:rPr lang="es-ES" dirty="0"/>
              <a:t>La ruta a tierra de los circuitos, equipos y gabinetes deberá ser permanente y continuo</a:t>
            </a:r>
            <a:r>
              <a:rPr lang="en-US" dirty="0"/>
              <a:t>.</a:t>
            </a:r>
          </a:p>
        </p:txBody>
      </p:sp>
      <p:pic>
        <p:nvPicPr>
          <p:cNvPr id="11" name="Content Placeholder 10" title="Ruta a Tierra Faltante o Eliminado">
            <a:extLst>
              <a:ext uri="{FF2B5EF4-FFF2-40B4-BE49-F238E27FC236}">
                <a16:creationId xmlns:a16="http://schemas.microsoft.com/office/drawing/2014/main" id="{E6D1FF6C-A4A9-4CBE-A878-E28CFFF6AF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592027"/>
            <a:ext cx="5181600" cy="2818533"/>
          </a:xfrm>
        </p:spPr>
      </p:pic>
    </p:spTree>
    <p:extLst>
      <p:ext uri="{BB962C8B-B14F-4D97-AF65-F5344CB8AC3E}">
        <p14:creationId xmlns:p14="http://schemas.microsoft.com/office/powerpoint/2010/main" val="39446724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D841-A5B4-46B1-B2F6-CBBA619C007D}"/>
              </a:ext>
            </a:extLst>
          </p:cNvPr>
          <p:cNvSpPr>
            <a:spLocks noGrp="1"/>
          </p:cNvSpPr>
          <p:nvPr>
            <p:ph type="title"/>
          </p:nvPr>
        </p:nvSpPr>
        <p:spPr/>
        <p:txBody>
          <a:bodyPr/>
          <a:lstStyle/>
          <a:p>
            <a:r>
              <a:rPr lang="es-ES" b="1" dirty="0">
                <a:solidFill>
                  <a:srgbClr val="FF0000"/>
                </a:solidFill>
              </a:rPr>
              <a:t>Inspección de Herramientas y Extensiones </a:t>
            </a:r>
            <a:endParaRPr lang="en-US" b="1" dirty="0">
              <a:solidFill>
                <a:srgbClr val="FF0000"/>
              </a:solidFill>
            </a:endParaRPr>
          </a:p>
        </p:txBody>
      </p:sp>
      <p:pic>
        <p:nvPicPr>
          <p:cNvPr id="15" name="Content Placeholder 14" title="Inspección de Herramientas y Extensiones ">
            <a:extLst>
              <a:ext uri="{FF2B5EF4-FFF2-40B4-BE49-F238E27FC236}">
                <a16:creationId xmlns:a16="http://schemas.microsoft.com/office/drawing/2014/main" id="{989795C6-D64E-47A0-9C06-E93331C221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6748" y="1825625"/>
            <a:ext cx="9118503" cy="4351338"/>
          </a:xfrm>
        </p:spPr>
      </p:pic>
    </p:spTree>
    <p:extLst>
      <p:ext uri="{BB962C8B-B14F-4D97-AF65-F5344CB8AC3E}">
        <p14:creationId xmlns:p14="http://schemas.microsoft.com/office/powerpoint/2010/main" val="4203657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41999-DAF8-4F0F-BA36-CA86CC5BBF6B}"/>
              </a:ext>
            </a:extLst>
          </p:cNvPr>
          <p:cNvSpPr>
            <a:spLocks noGrp="1"/>
          </p:cNvSpPr>
          <p:nvPr>
            <p:ph type="title"/>
          </p:nvPr>
        </p:nvSpPr>
        <p:spPr/>
        <p:txBody>
          <a:bodyPr/>
          <a:lstStyle/>
          <a:p>
            <a:r>
              <a:rPr lang="en-US" b="1" dirty="0" err="1">
                <a:solidFill>
                  <a:srgbClr val="FF0000"/>
                </a:solidFill>
              </a:rPr>
              <a:t>Equipo</a:t>
            </a:r>
            <a:r>
              <a:rPr lang="en-US" b="1" dirty="0">
                <a:solidFill>
                  <a:srgbClr val="FF0000"/>
                </a:solidFill>
              </a:rPr>
              <a:t> </a:t>
            </a:r>
            <a:r>
              <a:rPr lang="en-US" b="1" dirty="0" err="1">
                <a:solidFill>
                  <a:srgbClr val="FF0000"/>
                </a:solidFill>
              </a:rPr>
              <a:t>dañado</a:t>
            </a:r>
            <a:endParaRPr lang="en-US" b="1" dirty="0">
              <a:solidFill>
                <a:srgbClr val="FF0000"/>
              </a:solidFill>
            </a:endParaRPr>
          </a:p>
        </p:txBody>
      </p:sp>
      <p:pic>
        <p:nvPicPr>
          <p:cNvPr id="9" name="Content Placeholder 8" title="Equipo dañado">
            <a:extLst>
              <a:ext uri="{FF2B5EF4-FFF2-40B4-BE49-F238E27FC236}">
                <a16:creationId xmlns:a16="http://schemas.microsoft.com/office/drawing/2014/main" id="{183FE801-BF20-4955-BED4-31D63A65B18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0598" y="1825625"/>
            <a:ext cx="8600502" cy="4683700"/>
          </a:xfrm>
        </p:spPr>
      </p:pic>
    </p:spTree>
    <p:extLst>
      <p:ext uri="{BB962C8B-B14F-4D97-AF65-F5344CB8AC3E}">
        <p14:creationId xmlns:p14="http://schemas.microsoft.com/office/powerpoint/2010/main" val="3129807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ECA10-A62E-476C-BD27-4CBB537B65AD}"/>
              </a:ext>
            </a:extLst>
          </p:cNvPr>
          <p:cNvSpPr>
            <a:spLocks noGrp="1"/>
          </p:cNvSpPr>
          <p:nvPr>
            <p:ph type="title"/>
          </p:nvPr>
        </p:nvSpPr>
        <p:spPr/>
        <p:txBody>
          <a:bodyPr/>
          <a:lstStyle/>
          <a:p>
            <a:r>
              <a:rPr lang="es-ES" b="1" dirty="0">
                <a:solidFill>
                  <a:srgbClr val="FF0000"/>
                </a:solidFill>
              </a:rPr>
              <a:t>Equipo No Usado en la Forma Prescrita</a:t>
            </a:r>
            <a:endParaRPr lang="en-US" b="1" dirty="0">
              <a:solidFill>
                <a:srgbClr val="FF0000"/>
              </a:solidFill>
            </a:endParaRPr>
          </a:p>
        </p:txBody>
      </p:sp>
      <p:sp>
        <p:nvSpPr>
          <p:cNvPr id="3" name="Content Placeholder 2">
            <a:extLst>
              <a:ext uri="{FF2B5EF4-FFF2-40B4-BE49-F238E27FC236}">
                <a16:creationId xmlns:a16="http://schemas.microsoft.com/office/drawing/2014/main" id="{B034D4B3-E9E2-4E72-901E-C45BF81A41CC}"/>
              </a:ext>
            </a:extLst>
          </p:cNvPr>
          <p:cNvSpPr>
            <a:spLocks noGrp="1"/>
          </p:cNvSpPr>
          <p:nvPr>
            <p:ph sz="half" idx="1"/>
          </p:nvPr>
        </p:nvSpPr>
        <p:spPr/>
        <p:txBody>
          <a:bodyPr/>
          <a:lstStyle/>
          <a:p>
            <a:r>
              <a:rPr lang="es-ES" dirty="0"/>
              <a:t>¡</a:t>
            </a:r>
            <a:r>
              <a:rPr lang="es-ES" b="1" u="sng" dirty="0"/>
              <a:t>No repare </a:t>
            </a:r>
            <a:r>
              <a:rPr lang="es-ES" dirty="0"/>
              <a:t>los cables eléctricos con cinta! Toda reparación de equipo debe devolverse al estado donde fue aprobado inicialmente.</a:t>
            </a:r>
            <a:endParaRPr lang="en-US" dirty="0"/>
          </a:p>
        </p:txBody>
      </p:sp>
      <p:pic>
        <p:nvPicPr>
          <p:cNvPr id="9" name="Content Placeholder 8" title="Equipo No Usado en la Forma Prescrita">
            <a:extLst>
              <a:ext uri="{FF2B5EF4-FFF2-40B4-BE49-F238E27FC236}">
                <a16:creationId xmlns:a16="http://schemas.microsoft.com/office/drawing/2014/main" id="{1B1E6FB5-1E67-4AE8-8077-6C2C17930B2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803865"/>
            <a:ext cx="5181600" cy="2394857"/>
          </a:xfrm>
        </p:spPr>
      </p:pic>
    </p:spTree>
    <p:extLst>
      <p:ext uri="{BB962C8B-B14F-4D97-AF65-F5344CB8AC3E}">
        <p14:creationId xmlns:p14="http://schemas.microsoft.com/office/powerpoint/2010/main" val="18270353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E61E53-8832-404C-81F5-8DAFB0316EB5}"/>
              </a:ext>
            </a:extLst>
          </p:cNvPr>
          <p:cNvSpPr>
            <a:spLocks noGrp="1"/>
          </p:cNvSpPr>
          <p:nvPr>
            <p:ph type="title"/>
          </p:nvPr>
        </p:nvSpPr>
        <p:spPr/>
        <p:txBody>
          <a:bodyPr>
            <a:noAutofit/>
          </a:bodyPr>
          <a:lstStyle/>
          <a:p>
            <a:r>
              <a:rPr lang="es-MX" sz="2800" b="1" u="sng" dirty="0">
                <a:latin typeface="Calibri" panose="020F0502020204030204" pitchFamily="34" charset="0"/>
                <a:ea typeface="Calibri" panose="020F0502020204030204" pitchFamily="34" charset="0"/>
                <a:cs typeface="Times New Roman" panose="02020603050405020304" pitchFamily="18" charset="0"/>
              </a:rPr>
              <a:t>No use</a:t>
            </a:r>
            <a:r>
              <a:rPr lang="es-MX" sz="2800" u="sng" dirty="0">
                <a:latin typeface="Calibri" panose="020F0502020204030204" pitchFamily="34" charset="0"/>
                <a:ea typeface="Calibri" panose="020F0502020204030204" pitchFamily="34" charset="0"/>
                <a:cs typeface="Times New Roman" panose="02020603050405020304" pitchFamily="18" charset="0"/>
              </a:rPr>
              <a:t> </a:t>
            </a:r>
            <a:r>
              <a:rPr lang="es-MX" sz="2800" dirty="0">
                <a:latin typeface="Calibri" panose="020F0502020204030204" pitchFamily="34" charset="0"/>
                <a:ea typeface="Calibri" panose="020F0502020204030204" pitchFamily="34" charset="0"/>
                <a:cs typeface="Times New Roman" panose="02020603050405020304" pitchFamily="18" charset="0"/>
              </a:rPr>
              <a:t>cajas de receptores múltiples diseñado para ser </a:t>
            </a:r>
            <a:r>
              <a:rPr lang="es-MX" sz="2800" i="1" dirty="0">
                <a:latin typeface="Calibri" panose="020F0502020204030204" pitchFamily="34" charset="0"/>
                <a:ea typeface="Calibri" panose="020F0502020204030204" pitchFamily="34" charset="0"/>
                <a:cs typeface="Times New Roman" panose="02020603050405020304" pitchFamily="18" charset="0"/>
              </a:rPr>
              <a:t>montados</a:t>
            </a:r>
            <a:r>
              <a:rPr lang="es-MX" sz="2800" dirty="0">
                <a:latin typeface="Calibri" panose="020F0502020204030204" pitchFamily="34" charset="0"/>
                <a:ea typeface="Calibri" panose="020F0502020204030204" pitchFamily="34" charset="0"/>
                <a:cs typeface="Times New Roman" panose="02020603050405020304" pitchFamily="18" charset="0"/>
              </a:rPr>
              <a:t> e instalados con un cable eléctrico y estén puestos en el piso</a:t>
            </a:r>
            <a:r>
              <a:rPr lang="en-US" sz="2800" dirty="0">
                <a:latin typeface="+mn-lt"/>
              </a:rPr>
              <a:t>.</a:t>
            </a:r>
          </a:p>
        </p:txBody>
      </p:sp>
      <p:pic>
        <p:nvPicPr>
          <p:cNvPr id="10" name="Content Placeholder 9" title="Not approved equipment">
            <a:extLst>
              <a:ext uri="{FF2B5EF4-FFF2-40B4-BE49-F238E27FC236}">
                <a16:creationId xmlns:a16="http://schemas.microsoft.com/office/drawing/2014/main" id="{447F2699-DD46-4737-9E4C-0DB395A2E7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7006" y="1825625"/>
            <a:ext cx="9557987" cy="4351338"/>
          </a:xfrm>
        </p:spPr>
      </p:pic>
    </p:spTree>
    <p:extLst>
      <p:ext uri="{BB962C8B-B14F-4D97-AF65-F5344CB8AC3E}">
        <p14:creationId xmlns:p14="http://schemas.microsoft.com/office/powerpoint/2010/main" val="1724717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2134-EE2E-4BAE-9C79-7A2B6AAEE5E8}"/>
              </a:ext>
            </a:extLst>
          </p:cNvPr>
          <p:cNvSpPr>
            <a:spLocks noGrp="1"/>
          </p:cNvSpPr>
          <p:nvPr>
            <p:ph type="title"/>
          </p:nvPr>
        </p:nvSpPr>
        <p:spPr/>
        <p:txBody>
          <a:bodyPr>
            <a:normAutofit/>
          </a:bodyPr>
          <a:lstStyle/>
          <a:p>
            <a:r>
              <a:rPr lang="en-US" b="1" dirty="0"/>
              <a:t>29 CFR 1926.302(a)(2)</a:t>
            </a:r>
            <a:endParaRPr lang="en-US" dirty="0">
              <a:latin typeface="+mn-lt"/>
            </a:endParaRPr>
          </a:p>
        </p:txBody>
      </p:sp>
      <p:sp>
        <p:nvSpPr>
          <p:cNvPr id="6" name="Content Placeholder 5">
            <a:extLst>
              <a:ext uri="{FF2B5EF4-FFF2-40B4-BE49-F238E27FC236}">
                <a16:creationId xmlns:a16="http://schemas.microsoft.com/office/drawing/2014/main" id="{643CB4A0-B11B-493A-85F4-2AFC13C6E9D8}"/>
              </a:ext>
            </a:extLst>
          </p:cNvPr>
          <p:cNvSpPr>
            <a:spLocks noGrp="1"/>
          </p:cNvSpPr>
          <p:nvPr>
            <p:ph sz="half" idx="1"/>
          </p:nvPr>
        </p:nvSpPr>
        <p:spPr/>
        <p:txBody>
          <a:bodyPr/>
          <a:lstStyle/>
          <a:p>
            <a:r>
              <a:rPr lang="es-MX" dirty="0">
                <a:latin typeface="Calibri" panose="020F0502020204030204" pitchFamily="34" charset="0"/>
                <a:ea typeface="Times New Roman" panose="02020603050405020304" pitchFamily="18" charset="0"/>
                <a:cs typeface="Calibri" panose="020F0502020204030204" pitchFamily="34" charset="0"/>
              </a:rPr>
              <a:t>No se permitirá el uso de cables eléctricos para izar o bajar herramientas</a:t>
            </a:r>
            <a:r>
              <a:rPr lang="en-US" dirty="0"/>
              <a:t>.</a:t>
            </a:r>
          </a:p>
        </p:txBody>
      </p:sp>
      <p:pic>
        <p:nvPicPr>
          <p:cNvPr id="9" name="Content Placeholder 8" title="Do Not use cords to hoist tools">
            <a:extLst>
              <a:ext uri="{FF2B5EF4-FFF2-40B4-BE49-F238E27FC236}">
                <a16:creationId xmlns:a16="http://schemas.microsoft.com/office/drawing/2014/main" id="{490E232B-7F70-40A7-B168-824BDE59DF8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91769" y="1825625"/>
            <a:ext cx="3542462" cy="4351338"/>
          </a:xfrm>
        </p:spPr>
      </p:pic>
    </p:spTree>
    <p:extLst>
      <p:ext uri="{BB962C8B-B14F-4D97-AF65-F5344CB8AC3E}">
        <p14:creationId xmlns:p14="http://schemas.microsoft.com/office/powerpoint/2010/main" val="25372349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9F3FF-50C7-409C-853A-CD863554E44D}"/>
              </a:ext>
            </a:extLst>
          </p:cNvPr>
          <p:cNvSpPr>
            <a:spLocks noGrp="1"/>
          </p:cNvSpPr>
          <p:nvPr>
            <p:ph type="title"/>
          </p:nvPr>
        </p:nvSpPr>
        <p:spPr/>
        <p:txBody>
          <a:bodyPr>
            <a:normAutofit/>
          </a:bodyPr>
          <a:lstStyle/>
          <a:p>
            <a:pPr marL="0" marR="0">
              <a:lnSpc>
                <a:spcPct val="107000"/>
              </a:lnSpc>
              <a:spcBef>
                <a:spcPts val="0"/>
              </a:spcBef>
              <a:spcAft>
                <a:spcPts val="800"/>
              </a:spcAft>
            </a:pPr>
            <a:r>
              <a:rPr lang="en-US" b="1" dirty="0">
                <a:latin typeface="+mn-lt"/>
              </a:rPr>
              <a:t>29 CFR 1926.405(a)(2)(ii)(I)</a:t>
            </a:r>
            <a:endParaRPr lang="en-US" sz="3100" dirty="0">
              <a:latin typeface="+mn-lt"/>
            </a:endParaRPr>
          </a:p>
        </p:txBody>
      </p:sp>
      <p:sp>
        <p:nvSpPr>
          <p:cNvPr id="4" name="Content Placeholder 3">
            <a:extLst>
              <a:ext uri="{FF2B5EF4-FFF2-40B4-BE49-F238E27FC236}">
                <a16:creationId xmlns:a16="http://schemas.microsoft.com/office/drawing/2014/main" id="{FD715335-5F2A-4011-95BD-7CCB436EB9BA}"/>
              </a:ext>
            </a:extLst>
          </p:cNvPr>
          <p:cNvSpPr>
            <a:spLocks noGrp="1"/>
          </p:cNvSpPr>
          <p:nvPr>
            <p:ph sz="half" idx="1"/>
          </p:nvPr>
        </p:nvSpPr>
        <p:spPr/>
        <p:txBody>
          <a:bodyPr/>
          <a:lstStyle/>
          <a:p>
            <a:r>
              <a:rPr lang="es-MX" dirty="0">
                <a:latin typeface="Calibri" panose="020F0502020204030204" pitchFamily="34" charset="0"/>
                <a:ea typeface="Calibri" panose="020F0502020204030204" pitchFamily="34" charset="0"/>
                <a:cs typeface="Times New Roman" panose="02020603050405020304" pitchFamily="18" charset="0"/>
              </a:rPr>
              <a:t>Los cordones flexibles y cables deberán estar protegidos contra daños. Esquinas afiladas y proyecciones deberán ser evitadas.</a:t>
            </a:r>
            <a:r>
              <a:rPr lang="en-US" dirty="0"/>
              <a:t> </a:t>
            </a:r>
          </a:p>
        </p:txBody>
      </p:sp>
      <p:pic>
        <p:nvPicPr>
          <p:cNvPr id="7" name="Content Placeholder 6" title="Los cordones flexibles y cables deberán estar protegidos contra daños.">
            <a:extLst>
              <a:ext uri="{FF2B5EF4-FFF2-40B4-BE49-F238E27FC236}">
                <a16:creationId xmlns:a16="http://schemas.microsoft.com/office/drawing/2014/main" id="{5A511DA6-18A8-4372-AD69-83EA543F5B0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90766"/>
            <a:ext cx="5181600" cy="3421056"/>
          </a:xfrm>
        </p:spPr>
      </p:pic>
    </p:spTree>
    <p:extLst>
      <p:ext uri="{BB962C8B-B14F-4D97-AF65-F5344CB8AC3E}">
        <p14:creationId xmlns:p14="http://schemas.microsoft.com/office/powerpoint/2010/main" val="3470839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1C31-D227-4166-BC46-84169B15A20C}"/>
              </a:ext>
            </a:extLst>
          </p:cNvPr>
          <p:cNvSpPr>
            <a:spLocks noGrp="1"/>
          </p:cNvSpPr>
          <p:nvPr>
            <p:ph type="title"/>
          </p:nvPr>
        </p:nvSpPr>
        <p:spPr/>
        <p:txBody>
          <a:bodyPr>
            <a:normAutofit/>
          </a:bodyPr>
          <a:lstStyle/>
          <a:p>
            <a:r>
              <a:rPr lang="en-US" sz="4000" b="1" dirty="0" err="1">
                <a:solidFill>
                  <a:srgbClr val="FF0000"/>
                </a:solidFill>
              </a:rPr>
              <a:t>Programa</a:t>
            </a:r>
            <a:r>
              <a:rPr lang="en-US" sz="4000" b="1" dirty="0">
                <a:solidFill>
                  <a:srgbClr val="FF0000"/>
                </a:solidFill>
              </a:rPr>
              <a:t> de </a:t>
            </a:r>
            <a:r>
              <a:rPr lang="en-US" sz="4000" b="1" dirty="0" err="1">
                <a:solidFill>
                  <a:srgbClr val="FF0000"/>
                </a:solidFill>
              </a:rPr>
              <a:t>Pruebas</a:t>
            </a:r>
            <a:r>
              <a:rPr lang="en-US" sz="4000" b="1" dirty="0">
                <a:solidFill>
                  <a:srgbClr val="FF0000"/>
                </a:solidFill>
              </a:rPr>
              <a:t> </a:t>
            </a:r>
            <a:r>
              <a:rPr lang="en-US" sz="4000" b="1" dirty="0" err="1">
                <a:solidFill>
                  <a:srgbClr val="FF0000"/>
                </a:solidFill>
              </a:rPr>
              <a:t>en</a:t>
            </a:r>
            <a:r>
              <a:rPr lang="en-US" sz="4000" b="1" dirty="0">
                <a:solidFill>
                  <a:srgbClr val="FF0000"/>
                </a:solidFill>
              </a:rPr>
              <a:t> </a:t>
            </a:r>
            <a:r>
              <a:rPr lang="en-US" sz="4000" b="1" dirty="0" err="1">
                <a:solidFill>
                  <a:srgbClr val="FF0000"/>
                </a:solidFill>
              </a:rPr>
              <a:t>Laboratorio</a:t>
            </a:r>
            <a:r>
              <a:rPr lang="en-US" sz="4000" b="1" dirty="0">
                <a:solidFill>
                  <a:srgbClr val="FF0000"/>
                </a:solidFill>
              </a:rPr>
              <a:t> </a:t>
            </a:r>
            <a:r>
              <a:rPr lang="en-US" sz="4000" b="1" dirty="0" err="1">
                <a:solidFill>
                  <a:srgbClr val="FF0000"/>
                </a:solidFill>
              </a:rPr>
              <a:t>Nacionalmente</a:t>
            </a:r>
            <a:r>
              <a:rPr lang="en-US" sz="4000" b="1" dirty="0">
                <a:solidFill>
                  <a:srgbClr val="FF0000"/>
                </a:solidFill>
              </a:rPr>
              <a:t> </a:t>
            </a:r>
            <a:r>
              <a:rPr lang="en-US" sz="4000" b="1" dirty="0" err="1">
                <a:solidFill>
                  <a:srgbClr val="FF0000"/>
                </a:solidFill>
              </a:rPr>
              <a:t>Reconocido</a:t>
            </a:r>
            <a:r>
              <a:rPr lang="en-US" sz="4000" b="1" dirty="0">
                <a:solidFill>
                  <a:srgbClr val="FF0000"/>
                </a:solidFill>
              </a:rPr>
              <a:t> de OSHA (NRTL)</a:t>
            </a:r>
          </a:p>
        </p:txBody>
      </p:sp>
      <p:sp>
        <p:nvSpPr>
          <p:cNvPr id="3" name="Content Placeholder 2">
            <a:extLst>
              <a:ext uri="{FF2B5EF4-FFF2-40B4-BE49-F238E27FC236}">
                <a16:creationId xmlns:a16="http://schemas.microsoft.com/office/drawing/2014/main" id="{9A6B4CCE-08F4-4463-9767-F2083EE3E28D}"/>
              </a:ext>
            </a:extLst>
          </p:cNvPr>
          <p:cNvSpPr>
            <a:spLocks noGrp="1"/>
          </p:cNvSpPr>
          <p:nvPr>
            <p:ph sz="half" idx="1"/>
          </p:nvPr>
        </p:nvSpPr>
        <p:spPr/>
        <p:txBody>
          <a:bodyPr/>
          <a:lstStyle/>
          <a:p>
            <a:pPr marL="0" indent="0">
              <a:buNone/>
            </a:pPr>
            <a:r>
              <a:rPr lang="en-US" b="1" dirty="0"/>
              <a:t>29 CFR 1926.403(a). </a:t>
            </a:r>
            <a:r>
              <a:rPr lang="en-US" b="1" dirty="0" err="1"/>
              <a:t>Aprobación</a:t>
            </a:r>
            <a:endParaRPr lang="en-US" b="1" dirty="0"/>
          </a:p>
          <a:p>
            <a:r>
              <a:rPr lang="es-ES" dirty="0"/>
              <a:t>Todos los conductores eléctricos y equipo deberán ser aprobados</a:t>
            </a:r>
            <a:r>
              <a:rPr lang="en-US" dirty="0"/>
              <a:t>.</a:t>
            </a:r>
          </a:p>
        </p:txBody>
      </p:sp>
      <p:pic>
        <p:nvPicPr>
          <p:cNvPr id="12" name="Content Placeholder 11" title="NRTL examples">
            <a:extLst>
              <a:ext uri="{FF2B5EF4-FFF2-40B4-BE49-F238E27FC236}">
                <a16:creationId xmlns:a16="http://schemas.microsoft.com/office/drawing/2014/main" id="{CA6B46A1-E9D5-4C61-B562-22212BF420B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40227" y="2876631"/>
            <a:ext cx="5809944" cy="2522087"/>
          </a:xfrm>
        </p:spPr>
      </p:pic>
    </p:spTree>
    <p:extLst>
      <p:ext uri="{BB962C8B-B14F-4D97-AF65-F5344CB8AC3E}">
        <p14:creationId xmlns:p14="http://schemas.microsoft.com/office/powerpoint/2010/main" val="21732310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CA1A-B93E-4D70-8810-8433AB6E8898}"/>
              </a:ext>
            </a:extLst>
          </p:cNvPr>
          <p:cNvSpPr>
            <a:spLocks noGrp="1"/>
          </p:cNvSpPr>
          <p:nvPr>
            <p:ph type="title"/>
          </p:nvPr>
        </p:nvSpPr>
        <p:spPr/>
        <p:txBody>
          <a:bodyPr/>
          <a:lstStyle/>
          <a:p>
            <a:r>
              <a:rPr lang="en-US" b="1" dirty="0" err="1">
                <a:solidFill>
                  <a:srgbClr val="FF0000"/>
                </a:solidFill>
              </a:rPr>
              <a:t>Herramientas</a:t>
            </a:r>
            <a:r>
              <a:rPr lang="en-US" b="1" dirty="0">
                <a:solidFill>
                  <a:srgbClr val="FF0000"/>
                </a:solidFill>
              </a:rPr>
              <a:t> </a:t>
            </a:r>
            <a:r>
              <a:rPr lang="en-US" b="1" dirty="0" err="1">
                <a:solidFill>
                  <a:srgbClr val="FF0000"/>
                </a:solidFill>
              </a:rPr>
              <a:t>Eléctricas</a:t>
            </a:r>
            <a:endParaRPr lang="en-US" b="1" dirty="0">
              <a:solidFill>
                <a:srgbClr val="FF0000"/>
              </a:solidFill>
            </a:endParaRPr>
          </a:p>
        </p:txBody>
      </p:sp>
      <p:sp>
        <p:nvSpPr>
          <p:cNvPr id="3" name="Content Placeholder 2">
            <a:extLst>
              <a:ext uri="{FF2B5EF4-FFF2-40B4-BE49-F238E27FC236}">
                <a16:creationId xmlns:a16="http://schemas.microsoft.com/office/drawing/2014/main" id="{19030BC0-79E8-4179-92B3-9547E2B6FAED}"/>
              </a:ext>
            </a:extLst>
          </p:cNvPr>
          <p:cNvSpPr>
            <a:spLocks noGrp="1"/>
          </p:cNvSpPr>
          <p:nvPr>
            <p:ph sz="half" idx="1"/>
          </p:nvPr>
        </p:nvSpPr>
        <p:spPr/>
        <p:txBody>
          <a:bodyPr/>
          <a:lstStyle/>
          <a:p>
            <a:pPr marL="0" indent="0">
              <a:buNone/>
            </a:pPr>
            <a:r>
              <a:rPr lang="en-US" b="1" dirty="0"/>
              <a:t>29 CFR 1926.200(h). </a:t>
            </a:r>
            <a:r>
              <a:rPr lang="es-ES" b="1" dirty="0"/>
              <a:t>Etiquetado Para Prevención de Accidentes</a:t>
            </a:r>
            <a:r>
              <a:rPr lang="en-US" dirty="0"/>
              <a:t> </a:t>
            </a:r>
          </a:p>
          <a:p>
            <a:r>
              <a:rPr lang="es-ES" dirty="0"/>
              <a:t>Se utilizará como un medio temporal de advertencia a empleados de un peligro existente, por ejemplo de herramientas defectuosas.</a:t>
            </a:r>
            <a:r>
              <a:rPr lang="en-US" dirty="0"/>
              <a:t> </a:t>
            </a:r>
          </a:p>
        </p:txBody>
      </p:sp>
      <p:pic>
        <p:nvPicPr>
          <p:cNvPr id="7" name="Content Placeholder 6" title="Herramientas Eléctricas">
            <a:extLst>
              <a:ext uri="{FF2B5EF4-FFF2-40B4-BE49-F238E27FC236}">
                <a16:creationId xmlns:a16="http://schemas.microsoft.com/office/drawing/2014/main" id="{50B32D75-3A35-41D7-859C-5BF073D134D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26019" y="2240587"/>
            <a:ext cx="4617396" cy="3521413"/>
          </a:xfrm>
        </p:spPr>
      </p:pic>
    </p:spTree>
    <p:extLst>
      <p:ext uri="{BB962C8B-B14F-4D97-AF65-F5344CB8AC3E}">
        <p14:creationId xmlns:p14="http://schemas.microsoft.com/office/powerpoint/2010/main" val="226939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solidFill>
                  <a:srgbClr val="FF0000"/>
                </a:solidFill>
              </a:rPr>
              <a:t>Cómo Ocurren los Choques Eléctricos</a:t>
            </a:r>
            <a:endParaRPr lang="en-US" b="1" dirty="0">
              <a:solidFill>
                <a:srgbClr val="FF0000"/>
              </a:solidFill>
            </a:endParaRPr>
          </a:p>
        </p:txBody>
      </p:sp>
      <p:sp>
        <p:nvSpPr>
          <p:cNvPr id="3" name="Content Placeholder 2"/>
          <p:cNvSpPr>
            <a:spLocks noGrp="1"/>
          </p:cNvSpPr>
          <p:nvPr>
            <p:ph idx="1"/>
          </p:nvPr>
        </p:nvSpPr>
        <p:spPr/>
        <p:txBody>
          <a:bodyPr/>
          <a:lstStyle/>
          <a:p>
            <a:r>
              <a:rPr lang="es-ES" dirty="0"/>
              <a:t>Contacto con un cable de un circuito energizado y el suelo (tierra).</a:t>
            </a:r>
          </a:p>
          <a:p>
            <a:r>
              <a:rPr lang="en-US" dirty="0"/>
              <a:t>C</a:t>
            </a:r>
            <a:r>
              <a:rPr lang="es-ES" dirty="0" err="1"/>
              <a:t>ontacto</a:t>
            </a:r>
            <a:r>
              <a:rPr lang="es-ES" dirty="0"/>
              <a:t> con una parte metálica que está en contacto con un cable energizado mientras la persona está también en contacto con el suelo</a:t>
            </a:r>
            <a:r>
              <a:rPr lang="en-US" dirty="0"/>
              <a:t>.</a:t>
            </a:r>
          </a:p>
          <a:p>
            <a:r>
              <a:rPr lang="en-US" dirty="0"/>
              <a:t>C</a:t>
            </a:r>
            <a:r>
              <a:rPr lang="es-ES" dirty="0" err="1"/>
              <a:t>ontacto</a:t>
            </a:r>
            <a:r>
              <a:rPr lang="es-ES" dirty="0"/>
              <a:t> con ambos cables de un circuito energizado</a:t>
            </a:r>
            <a:r>
              <a:rPr lang="en-US" dirty="0"/>
              <a:t>.</a:t>
            </a:r>
          </a:p>
          <a:p>
            <a:endParaRPr lang="en-US" dirty="0"/>
          </a:p>
          <a:p>
            <a:endParaRPr lang="en-US" dirty="0"/>
          </a:p>
        </p:txBody>
      </p:sp>
    </p:spTree>
    <p:extLst>
      <p:ext uri="{BB962C8B-B14F-4D97-AF65-F5344CB8AC3E}">
        <p14:creationId xmlns:p14="http://schemas.microsoft.com/office/powerpoint/2010/main" val="32490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3BFD-B8AF-48C5-ADA5-041DF8F3FF97}"/>
              </a:ext>
            </a:extLst>
          </p:cNvPr>
          <p:cNvSpPr>
            <a:spLocks noGrp="1"/>
          </p:cNvSpPr>
          <p:nvPr>
            <p:ph type="title"/>
          </p:nvPr>
        </p:nvSpPr>
        <p:spPr/>
        <p:txBody>
          <a:bodyPr/>
          <a:lstStyle/>
          <a:p>
            <a:r>
              <a:rPr lang="en-US" b="1" dirty="0" err="1">
                <a:solidFill>
                  <a:srgbClr val="FF0000"/>
                </a:solidFill>
              </a:rPr>
              <a:t>Candado</a:t>
            </a:r>
            <a:r>
              <a:rPr lang="en-US" b="1" dirty="0">
                <a:solidFill>
                  <a:srgbClr val="FF0000"/>
                </a:solidFill>
              </a:rPr>
              <a:t>/</a:t>
            </a:r>
            <a:r>
              <a:rPr lang="en-US" b="1" dirty="0" err="1">
                <a:solidFill>
                  <a:srgbClr val="FF0000"/>
                </a:solidFill>
              </a:rPr>
              <a:t>Etiquetado</a:t>
            </a:r>
            <a:endParaRPr lang="en-US" b="1" dirty="0">
              <a:solidFill>
                <a:srgbClr val="FF0000"/>
              </a:solidFill>
            </a:endParaRPr>
          </a:p>
        </p:txBody>
      </p:sp>
      <p:sp>
        <p:nvSpPr>
          <p:cNvPr id="3" name="Content Placeholder 2">
            <a:extLst>
              <a:ext uri="{FF2B5EF4-FFF2-40B4-BE49-F238E27FC236}">
                <a16:creationId xmlns:a16="http://schemas.microsoft.com/office/drawing/2014/main" id="{BC8B49CF-701E-47B2-AE55-605B478288A8}"/>
              </a:ext>
            </a:extLst>
          </p:cNvPr>
          <p:cNvSpPr>
            <a:spLocks noGrp="1"/>
          </p:cNvSpPr>
          <p:nvPr>
            <p:ph idx="1"/>
          </p:nvPr>
        </p:nvSpPr>
        <p:spPr/>
        <p:txBody>
          <a:bodyPr/>
          <a:lstStyle/>
          <a:p>
            <a:pPr lvl="0"/>
            <a:r>
              <a:rPr lang="es-MX" dirty="0"/>
              <a:t>¿Qué es la energía peligrosa?</a:t>
            </a:r>
            <a:endParaRPr lang="en-US" dirty="0"/>
          </a:p>
          <a:p>
            <a:pPr lvl="0"/>
            <a:r>
              <a:rPr lang="es-MX" dirty="0"/>
              <a:t>¿Cuáles son los efectos dañinos de la energía peligrosa?</a:t>
            </a:r>
            <a:endParaRPr lang="en-US" dirty="0"/>
          </a:p>
          <a:p>
            <a:pPr lvl="0"/>
            <a:r>
              <a:rPr lang="es-MX" dirty="0"/>
              <a:t>Elementos de un programa de Candado/Etiquetado (Lockout/</a:t>
            </a:r>
            <a:r>
              <a:rPr lang="es-MX" dirty="0" err="1"/>
              <a:t>Tagout</a:t>
            </a:r>
            <a:r>
              <a:rPr lang="es-MX" dirty="0"/>
              <a:t>) (OSHA) </a:t>
            </a:r>
            <a:endParaRPr lang="en-US" dirty="0"/>
          </a:p>
          <a:p>
            <a:r>
              <a:rPr lang="es-MX" dirty="0"/>
              <a:t>Prácticas de Trabajo Eléctrico Relacionado a Seguridad (NFPA 70E)</a:t>
            </a:r>
            <a:r>
              <a:rPr lang="en-US" dirty="0"/>
              <a:t>)</a:t>
            </a:r>
          </a:p>
        </p:txBody>
      </p:sp>
    </p:spTree>
    <p:extLst>
      <p:ext uri="{BB962C8B-B14F-4D97-AF65-F5344CB8AC3E}">
        <p14:creationId xmlns:p14="http://schemas.microsoft.com/office/powerpoint/2010/main" val="11487100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51A1-7D2B-49AA-AA3F-F9977F8C7174}"/>
              </a:ext>
            </a:extLst>
          </p:cNvPr>
          <p:cNvSpPr>
            <a:spLocks noGrp="1"/>
          </p:cNvSpPr>
          <p:nvPr>
            <p:ph type="title"/>
          </p:nvPr>
        </p:nvSpPr>
        <p:spPr>
          <a:xfrm>
            <a:off x="438150" y="365125"/>
            <a:ext cx="11315700" cy="1325563"/>
          </a:xfrm>
        </p:spPr>
        <p:txBody>
          <a:bodyPr/>
          <a:lstStyle/>
          <a:p>
            <a:r>
              <a:rPr lang="es-ES" b="1" dirty="0">
                <a:solidFill>
                  <a:srgbClr val="FF0000"/>
                </a:solidFill>
              </a:rPr>
              <a:t>Normas en la Industria de la Construcción (OSHA)</a:t>
            </a:r>
            <a:endParaRPr lang="en-US" b="1" dirty="0">
              <a:solidFill>
                <a:srgbClr val="FF0000"/>
              </a:solidFill>
            </a:endParaRPr>
          </a:p>
        </p:txBody>
      </p:sp>
      <p:sp>
        <p:nvSpPr>
          <p:cNvPr id="3" name="Content Placeholder 2">
            <a:extLst>
              <a:ext uri="{FF2B5EF4-FFF2-40B4-BE49-F238E27FC236}">
                <a16:creationId xmlns:a16="http://schemas.microsoft.com/office/drawing/2014/main" id="{6C0BC534-D2B9-49C4-A7E2-48EAC8001369}"/>
              </a:ext>
            </a:extLst>
          </p:cNvPr>
          <p:cNvSpPr>
            <a:spLocks noGrp="1"/>
          </p:cNvSpPr>
          <p:nvPr>
            <p:ph idx="1"/>
          </p:nvPr>
        </p:nvSpPr>
        <p:spPr/>
        <p:txBody>
          <a:bodyPr/>
          <a:lstStyle/>
          <a:p>
            <a:r>
              <a:rPr lang="en-US" b="1" dirty="0"/>
              <a:t>29 CFR 1926.417(a).</a:t>
            </a:r>
            <a:r>
              <a:rPr lang="es-MX" b="1" dirty="0"/>
              <a:t> Controles</a:t>
            </a:r>
            <a:r>
              <a:rPr lang="es-MX" dirty="0"/>
              <a:t> que han de ser desactivados durante el curso del trabajo en equipo o circuitos energizados o sin corriente deberán ser marcados</a:t>
            </a:r>
            <a:r>
              <a:rPr lang="en-US" dirty="0"/>
              <a:t>.</a:t>
            </a:r>
          </a:p>
          <a:p>
            <a:r>
              <a:rPr lang="en-US" b="1" dirty="0"/>
              <a:t>29 CFR 1926.417(b).</a:t>
            </a:r>
            <a:r>
              <a:rPr lang="es-MX" b="1" dirty="0"/>
              <a:t> Equipos o circuitos</a:t>
            </a:r>
            <a:r>
              <a:rPr lang="es-MX" dirty="0"/>
              <a:t> que están sin corriente deberán dejarse fuera de servicio y tendrán etiquetas atadas en todos los puntos donde dicho equipo o circuitos puede ser energizado</a:t>
            </a:r>
            <a:r>
              <a:rPr lang="en-US" dirty="0"/>
              <a:t>.</a:t>
            </a:r>
          </a:p>
          <a:p>
            <a:r>
              <a:rPr lang="en-US" b="1" dirty="0"/>
              <a:t>29 CFR 1926.417(c).</a:t>
            </a:r>
            <a:r>
              <a:rPr lang="es-MX" b="1" dirty="0"/>
              <a:t> Etiquetas </a:t>
            </a:r>
            <a:r>
              <a:rPr lang="es-MX" dirty="0"/>
              <a:t>se colocarán para identificar claramente el equipo o circuitos en los que se está trabajando</a:t>
            </a:r>
            <a:r>
              <a:rPr lang="en-US" dirty="0"/>
              <a:t>.</a:t>
            </a:r>
          </a:p>
        </p:txBody>
      </p:sp>
    </p:spTree>
    <p:extLst>
      <p:ext uri="{BB962C8B-B14F-4D97-AF65-F5344CB8AC3E}">
        <p14:creationId xmlns:p14="http://schemas.microsoft.com/office/powerpoint/2010/main" val="167038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1D41-81EE-441C-BF8E-60123731B60D}"/>
              </a:ext>
            </a:extLst>
          </p:cNvPr>
          <p:cNvSpPr>
            <a:spLocks noGrp="1"/>
          </p:cNvSpPr>
          <p:nvPr>
            <p:ph type="title"/>
          </p:nvPr>
        </p:nvSpPr>
        <p:spPr>
          <a:xfrm>
            <a:off x="0" y="365125"/>
            <a:ext cx="12192000" cy="1325563"/>
          </a:xfrm>
        </p:spPr>
        <p:txBody>
          <a:bodyPr>
            <a:normAutofit/>
          </a:bodyPr>
          <a:lstStyle/>
          <a:p>
            <a:r>
              <a:rPr lang="en-US" sz="4000" b="1" dirty="0" err="1">
                <a:solidFill>
                  <a:srgbClr val="FF0000"/>
                </a:solidFill>
              </a:rPr>
              <a:t>Programa</a:t>
            </a:r>
            <a:r>
              <a:rPr lang="en-US" sz="4000" b="1" dirty="0">
                <a:solidFill>
                  <a:srgbClr val="FF0000"/>
                </a:solidFill>
              </a:rPr>
              <a:t> de Control de </a:t>
            </a:r>
            <a:r>
              <a:rPr lang="en-US" sz="4000" b="1" dirty="0" err="1">
                <a:solidFill>
                  <a:srgbClr val="FF0000"/>
                </a:solidFill>
              </a:rPr>
              <a:t>Energía</a:t>
            </a:r>
            <a:r>
              <a:rPr lang="en-US" sz="4000" b="1" dirty="0">
                <a:solidFill>
                  <a:srgbClr val="FF0000"/>
                </a:solidFill>
              </a:rPr>
              <a:t> (OSHA) – 29 CFR 1910.147</a:t>
            </a:r>
          </a:p>
        </p:txBody>
      </p:sp>
      <p:sp>
        <p:nvSpPr>
          <p:cNvPr id="3" name="Content Placeholder 2">
            <a:extLst>
              <a:ext uri="{FF2B5EF4-FFF2-40B4-BE49-F238E27FC236}">
                <a16:creationId xmlns:a16="http://schemas.microsoft.com/office/drawing/2014/main" id="{F1828CA4-5160-4375-9E0E-574222D69315}"/>
              </a:ext>
            </a:extLst>
          </p:cNvPr>
          <p:cNvSpPr>
            <a:spLocks noGrp="1"/>
          </p:cNvSpPr>
          <p:nvPr>
            <p:ph idx="1"/>
          </p:nvPr>
        </p:nvSpPr>
        <p:spPr/>
        <p:txBody>
          <a:bodyPr>
            <a:normAutofit fontScale="85000" lnSpcReduction="20000"/>
          </a:bodyPr>
          <a:lstStyle/>
          <a:p>
            <a:pPr marL="0" indent="0">
              <a:buNone/>
            </a:pPr>
            <a:r>
              <a:rPr lang="en-US" b="1" dirty="0" err="1"/>
              <a:t>Requisitos</a:t>
            </a:r>
            <a:r>
              <a:rPr lang="en-US" b="1" dirty="0"/>
              <a:t> del </a:t>
            </a:r>
            <a:r>
              <a:rPr lang="en-US" b="1" dirty="0" err="1"/>
              <a:t>Programa</a:t>
            </a:r>
            <a:r>
              <a:rPr lang="en-US" b="1" dirty="0"/>
              <a:t> de </a:t>
            </a:r>
            <a:r>
              <a:rPr lang="en-US" b="1" dirty="0" err="1"/>
              <a:t>Candado</a:t>
            </a:r>
            <a:r>
              <a:rPr lang="en-US" b="1" dirty="0"/>
              <a:t>/</a:t>
            </a:r>
            <a:r>
              <a:rPr lang="en-US" b="1" dirty="0" err="1"/>
              <a:t>Etiquetado</a:t>
            </a:r>
            <a:r>
              <a:rPr lang="en-US" b="1" dirty="0"/>
              <a:t>::</a:t>
            </a:r>
            <a:endParaRPr lang="en-US" dirty="0"/>
          </a:p>
          <a:p>
            <a:pPr lvl="0"/>
            <a:r>
              <a:rPr lang="es-MX" dirty="0"/>
              <a:t>Si un dispositivo de aislamiento de energía es capaz de ser bloqueado, el programa de control de energía del empleador deberá utilizar el candado, a menos que el empleador pueda demostrar que la utilización de un sistema de etiquetado proporcionará protección a los empleados.</a:t>
            </a:r>
            <a:endParaRPr lang="en-US" dirty="0"/>
          </a:p>
          <a:p>
            <a:pPr lvl="0"/>
            <a:r>
              <a:rPr lang="es-MX" dirty="0"/>
              <a:t>Si un dispositivo de aislamiento de la energía no es susceptible a ser bloqueada, el empleador deberá utilizar el programa de control de la energía de un sistema de etiquetado.</a:t>
            </a:r>
            <a:endParaRPr lang="en-US" dirty="0"/>
          </a:p>
          <a:p>
            <a:r>
              <a:rPr lang="es-MX" dirty="0"/>
              <a:t>Cuando se utiliza un dispositivo de etiquetado sobre un dispositivo de aislamiento de la energía que es capaz de ser bloqueada, el dispositivo de etiquetado deberá fijarse en la misma ubicación que el dispositivo de bloqueo que habría sido conectado, y el empleador deberá demostrar que la señalización del programa proporcionará un nivel de seguridad equivalente a la que se obtiene mediante un programa de bloqueo</a:t>
            </a:r>
            <a:r>
              <a:rPr lang="en-US" dirty="0"/>
              <a:t>.</a:t>
            </a:r>
          </a:p>
        </p:txBody>
      </p:sp>
    </p:spTree>
    <p:extLst>
      <p:ext uri="{BB962C8B-B14F-4D97-AF65-F5344CB8AC3E}">
        <p14:creationId xmlns:p14="http://schemas.microsoft.com/office/powerpoint/2010/main" val="32613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760A-970C-48E2-BB5D-3D5A5D64574F}"/>
              </a:ext>
            </a:extLst>
          </p:cNvPr>
          <p:cNvSpPr>
            <a:spLocks noGrp="1"/>
          </p:cNvSpPr>
          <p:nvPr>
            <p:ph type="title"/>
          </p:nvPr>
        </p:nvSpPr>
        <p:spPr/>
        <p:txBody>
          <a:bodyPr/>
          <a:lstStyle/>
          <a:p>
            <a:r>
              <a:rPr lang="en-US" b="1" dirty="0" err="1">
                <a:solidFill>
                  <a:srgbClr val="FF0000"/>
                </a:solidFill>
              </a:rPr>
              <a:t>Capacidad</a:t>
            </a:r>
            <a:r>
              <a:rPr lang="en-US" b="1" dirty="0">
                <a:solidFill>
                  <a:srgbClr val="FF0000"/>
                </a:solidFill>
              </a:rPr>
              <a:t> de </a:t>
            </a:r>
            <a:r>
              <a:rPr lang="en-US" b="1" dirty="0" err="1">
                <a:solidFill>
                  <a:srgbClr val="FF0000"/>
                </a:solidFill>
              </a:rPr>
              <a:t>Bloqueo</a:t>
            </a:r>
            <a:r>
              <a:rPr lang="en-US" b="1" dirty="0">
                <a:solidFill>
                  <a:srgbClr val="FF0000"/>
                </a:solidFill>
              </a:rPr>
              <a:t>/</a:t>
            </a:r>
            <a:r>
              <a:rPr lang="en-US" b="1" dirty="0" err="1">
                <a:solidFill>
                  <a:srgbClr val="FF0000"/>
                </a:solidFill>
              </a:rPr>
              <a:t>Candado</a:t>
            </a:r>
            <a:endParaRPr lang="en-US" b="1" dirty="0">
              <a:solidFill>
                <a:srgbClr val="FF0000"/>
              </a:solidFill>
            </a:endParaRPr>
          </a:p>
        </p:txBody>
      </p:sp>
      <p:sp>
        <p:nvSpPr>
          <p:cNvPr id="3" name="Content Placeholder 2">
            <a:extLst>
              <a:ext uri="{FF2B5EF4-FFF2-40B4-BE49-F238E27FC236}">
                <a16:creationId xmlns:a16="http://schemas.microsoft.com/office/drawing/2014/main" id="{5955752A-0475-41A2-B6B5-9CA416A91228}"/>
              </a:ext>
            </a:extLst>
          </p:cNvPr>
          <p:cNvSpPr>
            <a:spLocks noGrp="1"/>
          </p:cNvSpPr>
          <p:nvPr>
            <p:ph sz="half" idx="1"/>
          </p:nvPr>
        </p:nvSpPr>
        <p:spPr/>
        <p:txBody>
          <a:bodyPr/>
          <a:lstStyle/>
          <a:p>
            <a:r>
              <a:rPr lang="es-ES" dirty="0"/>
              <a:t>Un dispositivo de aislamiento de energía es capaz de bloquear si tiene un cerrojo u otros medios adjuntos los cuales, o a través del cual, un candado puede ser adherido, o tiene un mecanismo de bloqueo incorporado</a:t>
            </a:r>
            <a:r>
              <a:rPr lang="en-US" dirty="0"/>
              <a:t>. </a:t>
            </a:r>
          </a:p>
        </p:txBody>
      </p:sp>
      <p:pic>
        <p:nvPicPr>
          <p:cNvPr id="7" name="Content Placeholder 6" title="Capacidad de Bloqueo/Candado">
            <a:extLst>
              <a:ext uri="{FF2B5EF4-FFF2-40B4-BE49-F238E27FC236}">
                <a16:creationId xmlns:a16="http://schemas.microsoft.com/office/drawing/2014/main" id="{FEF75E70-D5C2-49A1-9E5C-A9DBD0F88AD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08308" y="1825625"/>
            <a:ext cx="2909384" cy="4351338"/>
          </a:xfrm>
        </p:spPr>
      </p:pic>
    </p:spTree>
    <p:extLst>
      <p:ext uri="{BB962C8B-B14F-4D97-AF65-F5344CB8AC3E}">
        <p14:creationId xmlns:p14="http://schemas.microsoft.com/office/powerpoint/2010/main" val="1075069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B1E0-4B29-447E-A30E-445009E401A6}"/>
              </a:ext>
            </a:extLst>
          </p:cNvPr>
          <p:cNvSpPr>
            <a:spLocks noGrp="1"/>
          </p:cNvSpPr>
          <p:nvPr>
            <p:ph type="title"/>
          </p:nvPr>
        </p:nvSpPr>
        <p:spPr/>
        <p:txBody>
          <a:bodyPr/>
          <a:lstStyle/>
          <a:p>
            <a:r>
              <a:rPr lang="en-US" b="1" dirty="0" err="1">
                <a:solidFill>
                  <a:srgbClr val="FF0000"/>
                </a:solidFill>
              </a:rPr>
              <a:t>Dispositivos</a:t>
            </a:r>
            <a:r>
              <a:rPr lang="en-US" b="1" dirty="0">
                <a:solidFill>
                  <a:srgbClr val="FF0000"/>
                </a:solidFill>
              </a:rPr>
              <a:t> de </a:t>
            </a:r>
            <a:r>
              <a:rPr lang="en-US" b="1" dirty="0" err="1">
                <a:solidFill>
                  <a:srgbClr val="FF0000"/>
                </a:solidFill>
              </a:rPr>
              <a:t>Candado</a:t>
            </a:r>
            <a:r>
              <a:rPr lang="en-US" b="1" dirty="0">
                <a:solidFill>
                  <a:srgbClr val="FF0000"/>
                </a:solidFill>
              </a:rPr>
              <a:t>/</a:t>
            </a:r>
            <a:r>
              <a:rPr lang="en-US" b="1" dirty="0" err="1">
                <a:solidFill>
                  <a:srgbClr val="FF0000"/>
                </a:solidFill>
              </a:rPr>
              <a:t>Etiquetado</a:t>
            </a:r>
            <a:endParaRPr lang="en-US" b="1" dirty="0">
              <a:solidFill>
                <a:srgbClr val="FF0000"/>
              </a:solidFill>
            </a:endParaRPr>
          </a:p>
        </p:txBody>
      </p:sp>
      <p:pic>
        <p:nvPicPr>
          <p:cNvPr id="10" name="Content Placeholder 9" title="Dispositivos de Candado/Etiquetado">
            <a:extLst>
              <a:ext uri="{FF2B5EF4-FFF2-40B4-BE49-F238E27FC236}">
                <a16:creationId xmlns:a16="http://schemas.microsoft.com/office/drawing/2014/main" id="{E4842DCE-2E8F-4375-8D99-0E757DEE5C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5016" y="1825625"/>
            <a:ext cx="7701967" cy="4351338"/>
          </a:xfrm>
        </p:spPr>
      </p:pic>
    </p:spTree>
    <p:extLst>
      <p:ext uri="{BB962C8B-B14F-4D97-AF65-F5344CB8AC3E}">
        <p14:creationId xmlns:p14="http://schemas.microsoft.com/office/powerpoint/2010/main" val="30390598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691FF-D610-40DE-B008-AD8FEA9B82B6}"/>
              </a:ext>
            </a:extLst>
          </p:cNvPr>
          <p:cNvSpPr>
            <a:spLocks noGrp="1"/>
          </p:cNvSpPr>
          <p:nvPr>
            <p:ph type="title"/>
          </p:nvPr>
        </p:nvSpPr>
        <p:spPr/>
        <p:txBody>
          <a:bodyPr>
            <a:normAutofit/>
          </a:bodyPr>
          <a:lstStyle/>
          <a:p>
            <a:r>
              <a:rPr lang="es-ES" b="1" dirty="0">
                <a:solidFill>
                  <a:srgbClr val="FF0000"/>
                </a:solidFill>
              </a:rPr>
              <a:t>Candado/Etiquetado Para Protección de Materiales y Accesorios metálicos </a:t>
            </a:r>
            <a:endParaRPr lang="en-US" b="1" dirty="0">
              <a:solidFill>
                <a:srgbClr val="FF0000"/>
              </a:solidFill>
            </a:endParaRPr>
          </a:p>
        </p:txBody>
      </p:sp>
      <p:sp>
        <p:nvSpPr>
          <p:cNvPr id="3" name="Content Placeholder 2">
            <a:extLst>
              <a:ext uri="{FF2B5EF4-FFF2-40B4-BE49-F238E27FC236}">
                <a16:creationId xmlns:a16="http://schemas.microsoft.com/office/drawing/2014/main" id="{7EA2C26A-608F-4A73-818F-1C2003802027}"/>
              </a:ext>
            </a:extLst>
          </p:cNvPr>
          <p:cNvSpPr>
            <a:spLocks noGrp="1"/>
          </p:cNvSpPr>
          <p:nvPr>
            <p:ph sz="half" idx="1"/>
          </p:nvPr>
        </p:nvSpPr>
        <p:spPr/>
        <p:txBody>
          <a:bodyPr/>
          <a:lstStyle/>
          <a:p>
            <a:r>
              <a:rPr lang="en-US" dirty="0"/>
              <a:t>Durable</a:t>
            </a:r>
          </a:p>
          <a:p>
            <a:r>
              <a:rPr lang="en-US" dirty="0" err="1"/>
              <a:t>Estandarizado</a:t>
            </a:r>
            <a:endParaRPr lang="en-US" dirty="0"/>
          </a:p>
          <a:p>
            <a:r>
              <a:rPr lang="en-US" dirty="0" err="1"/>
              <a:t>Sustancial</a:t>
            </a:r>
            <a:endParaRPr lang="en-US" dirty="0"/>
          </a:p>
          <a:p>
            <a:r>
              <a:rPr lang="en-US" dirty="0" err="1"/>
              <a:t>Identificable</a:t>
            </a:r>
            <a:endParaRPr lang="en-US" dirty="0"/>
          </a:p>
          <a:p>
            <a:endParaRPr lang="en-US" dirty="0"/>
          </a:p>
        </p:txBody>
      </p:sp>
      <p:pic>
        <p:nvPicPr>
          <p:cNvPr id="10" name="Content Placeholder 9" title="Candado/Etiquetado Para Protección de Materiales y Accesorios metálicos ">
            <a:extLst>
              <a:ext uri="{FF2B5EF4-FFF2-40B4-BE49-F238E27FC236}">
                <a16:creationId xmlns:a16="http://schemas.microsoft.com/office/drawing/2014/main" id="{689D1791-615C-48E3-9ECA-3806A610CE6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7390" y="1825625"/>
            <a:ext cx="4751219" cy="4351338"/>
          </a:xfrm>
        </p:spPr>
      </p:pic>
    </p:spTree>
    <p:extLst>
      <p:ext uri="{BB962C8B-B14F-4D97-AF65-F5344CB8AC3E}">
        <p14:creationId xmlns:p14="http://schemas.microsoft.com/office/powerpoint/2010/main" val="3356702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62205-F910-4D86-BA09-669AD1791BDE}"/>
              </a:ext>
            </a:extLst>
          </p:cNvPr>
          <p:cNvSpPr>
            <a:spLocks noGrp="1"/>
          </p:cNvSpPr>
          <p:nvPr>
            <p:ph type="title"/>
          </p:nvPr>
        </p:nvSpPr>
        <p:spPr/>
        <p:txBody>
          <a:bodyPr/>
          <a:lstStyle/>
          <a:p>
            <a:r>
              <a:rPr lang="en-US" b="1" dirty="0" err="1">
                <a:solidFill>
                  <a:srgbClr val="FF0000"/>
                </a:solidFill>
              </a:rPr>
              <a:t>Hecho</a:t>
            </a:r>
            <a:r>
              <a:rPr lang="en-US" b="1" dirty="0">
                <a:solidFill>
                  <a:srgbClr val="FF0000"/>
                </a:solidFill>
              </a:rPr>
              <a:t> Fatal - </a:t>
            </a:r>
            <a:r>
              <a:rPr lang="en-US" b="1" dirty="0" err="1">
                <a:solidFill>
                  <a:srgbClr val="FF0000"/>
                </a:solidFill>
              </a:rPr>
              <a:t>Discusión</a:t>
            </a:r>
            <a:r>
              <a:rPr lang="en-US" b="1" dirty="0">
                <a:solidFill>
                  <a:srgbClr val="FF0000"/>
                </a:solidFill>
              </a:rPr>
              <a:t> #5</a:t>
            </a:r>
          </a:p>
        </p:txBody>
      </p:sp>
      <p:sp>
        <p:nvSpPr>
          <p:cNvPr id="3" name="Content Placeholder 2">
            <a:extLst>
              <a:ext uri="{FF2B5EF4-FFF2-40B4-BE49-F238E27FC236}">
                <a16:creationId xmlns:a16="http://schemas.microsoft.com/office/drawing/2014/main" id="{B6D3ACD8-5386-44B7-A4C7-E3D67E142B6A}"/>
              </a:ext>
            </a:extLst>
          </p:cNvPr>
          <p:cNvSpPr>
            <a:spLocks noGrp="1"/>
          </p:cNvSpPr>
          <p:nvPr>
            <p:ph sz="half" idx="1"/>
          </p:nvPr>
        </p:nvSpPr>
        <p:spPr/>
        <p:txBody>
          <a:bodyPr/>
          <a:lstStyle/>
          <a:p>
            <a:r>
              <a:rPr lang="es-ES" dirty="0"/>
              <a:t>Leer y discutir el hecho fatal</a:t>
            </a:r>
            <a:r>
              <a:rPr lang="en-US" dirty="0"/>
              <a:t>.</a:t>
            </a:r>
          </a:p>
        </p:txBody>
      </p:sp>
      <p:pic>
        <p:nvPicPr>
          <p:cNvPr id="7" name="Content Placeholder 6" title="Hecho Fatal - Discusión #5">
            <a:extLst>
              <a:ext uri="{FF2B5EF4-FFF2-40B4-BE49-F238E27FC236}">
                <a16:creationId xmlns:a16="http://schemas.microsoft.com/office/drawing/2014/main" id="{180A1E9D-FC85-4915-AE9D-89FA80BA2AB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85630"/>
            <a:ext cx="5181600" cy="4031327"/>
          </a:xfrm>
        </p:spPr>
      </p:pic>
    </p:spTree>
    <p:extLst>
      <p:ext uri="{BB962C8B-B14F-4D97-AF65-F5344CB8AC3E}">
        <p14:creationId xmlns:p14="http://schemas.microsoft.com/office/powerpoint/2010/main" val="7869027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6FF4-038E-44FF-B0FA-D662CEEB10FE}"/>
              </a:ext>
            </a:extLst>
          </p:cNvPr>
          <p:cNvSpPr>
            <a:spLocks noGrp="1"/>
          </p:cNvSpPr>
          <p:nvPr>
            <p:ph type="title"/>
          </p:nvPr>
        </p:nvSpPr>
        <p:spPr/>
        <p:txBody>
          <a:bodyPr/>
          <a:lstStyle/>
          <a:p>
            <a:r>
              <a:rPr lang="es-ES" b="1" dirty="0">
                <a:solidFill>
                  <a:srgbClr val="FF0000"/>
                </a:solidFill>
              </a:rPr>
              <a:t>Seguridad Eléctrica-Relacionada a Prácticas de Trabajo</a:t>
            </a:r>
            <a:endParaRPr lang="en-US" b="1" dirty="0">
              <a:solidFill>
                <a:srgbClr val="FF0000"/>
              </a:solidFill>
            </a:endParaRPr>
          </a:p>
        </p:txBody>
      </p:sp>
      <p:sp>
        <p:nvSpPr>
          <p:cNvPr id="3" name="Content Placeholder 2">
            <a:extLst>
              <a:ext uri="{FF2B5EF4-FFF2-40B4-BE49-F238E27FC236}">
                <a16:creationId xmlns:a16="http://schemas.microsoft.com/office/drawing/2014/main" id="{C64F5147-C2C6-4FA9-988F-E12EBFC276BD}"/>
              </a:ext>
            </a:extLst>
          </p:cNvPr>
          <p:cNvSpPr>
            <a:spLocks noGrp="1"/>
          </p:cNvSpPr>
          <p:nvPr>
            <p:ph idx="1"/>
          </p:nvPr>
        </p:nvSpPr>
        <p:spPr/>
        <p:txBody>
          <a:bodyPr>
            <a:normAutofit lnSpcReduction="10000"/>
          </a:bodyPr>
          <a:lstStyle/>
          <a:p>
            <a:pPr lvl="0"/>
            <a:r>
              <a:rPr lang="es-MX" dirty="0"/>
              <a:t>Métodos de Control por Jerarquía de riesgos</a:t>
            </a:r>
            <a:endParaRPr lang="en-US" dirty="0"/>
          </a:p>
          <a:p>
            <a:pPr lvl="0"/>
            <a:r>
              <a:rPr lang="es-MX" dirty="0"/>
              <a:t>Planificación de trabajo seguro e información del trabajo</a:t>
            </a:r>
            <a:endParaRPr lang="en-US" dirty="0"/>
          </a:p>
          <a:p>
            <a:pPr lvl="0"/>
            <a:r>
              <a:rPr lang="es-MX" dirty="0"/>
              <a:t>Responsabilidades de empleadores contratistas y administradores</a:t>
            </a:r>
            <a:endParaRPr lang="en-US" dirty="0"/>
          </a:p>
          <a:p>
            <a:pPr lvl="0"/>
            <a:r>
              <a:rPr lang="es-MX" dirty="0"/>
              <a:t>Evaluación de riesgo a choque eléctrico</a:t>
            </a:r>
            <a:endParaRPr lang="en-US" dirty="0"/>
          </a:p>
          <a:p>
            <a:pPr lvl="0"/>
            <a:r>
              <a:rPr lang="es-MX" dirty="0"/>
              <a:t>Evaluación de riesgo del arco eléctrico y etiquetado del equipo</a:t>
            </a:r>
            <a:endParaRPr lang="en-US" dirty="0"/>
          </a:p>
          <a:p>
            <a:pPr lvl="0"/>
            <a:r>
              <a:rPr lang="es-MX" dirty="0"/>
              <a:t>Entrenamiento de respuesta a situaciones de emergencia</a:t>
            </a:r>
            <a:endParaRPr lang="en-US" dirty="0"/>
          </a:p>
          <a:p>
            <a:pPr lvl="0"/>
            <a:r>
              <a:rPr lang="es-MX" dirty="0"/>
              <a:t>Instrumentos y equipos de pruebas - </a:t>
            </a:r>
            <a:r>
              <a:rPr lang="es-MX" i="1" dirty="0"/>
              <a:t>ABC del multímetro de Seguridad</a:t>
            </a:r>
            <a:endParaRPr lang="en-US" dirty="0"/>
          </a:p>
          <a:p>
            <a:r>
              <a:rPr lang="es-MX" dirty="0"/>
              <a:t>Permisos de trabajo en eléctricos energizados</a:t>
            </a:r>
            <a:endParaRPr lang="en-US" dirty="0"/>
          </a:p>
        </p:txBody>
      </p:sp>
    </p:spTree>
    <p:extLst>
      <p:ext uri="{BB962C8B-B14F-4D97-AF65-F5344CB8AC3E}">
        <p14:creationId xmlns:p14="http://schemas.microsoft.com/office/powerpoint/2010/main" val="7583849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FC60-AD95-4C54-B456-F07CFA2226EB}"/>
              </a:ext>
            </a:extLst>
          </p:cNvPr>
          <p:cNvSpPr>
            <a:spLocks noGrp="1"/>
          </p:cNvSpPr>
          <p:nvPr>
            <p:ph type="title"/>
          </p:nvPr>
        </p:nvSpPr>
        <p:spPr/>
        <p:txBody>
          <a:bodyPr/>
          <a:lstStyle/>
          <a:p>
            <a:r>
              <a:rPr lang="en-US" b="1" dirty="0">
                <a:solidFill>
                  <a:srgbClr val="FF0000"/>
                </a:solidFill>
              </a:rPr>
              <a:t>29 CFR 1910.333(a). "General"</a:t>
            </a:r>
            <a:r>
              <a:rPr lang="en-US" dirty="0">
                <a:solidFill>
                  <a:srgbClr val="FF0000"/>
                </a:solidFill>
              </a:rPr>
              <a:t> </a:t>
            </a:r>
          </a:p>
        </p:txBody>
      </p:sp>
      <p:sp>
        <p:nvSpPr>
          <p:cNvPr id="3" name="Content Placeholder 2">
            <a:extLst>
              <a:ext uri="{FF2B5EF4-FFF2-40B4-BE49-F238E27FC236}">
                <a16:creationId xmlns:a16="http://schemas.microsoft.com/office/drawing/2014/main" id="{4F9F8965-7889-42BE-A46C-A20C059DDCE2}"/>
              </a:ext>
            </a:extLst>
          </p:cNvPr>
          <p:cNvSpPr>
            <a:spLocks noGrp="1"/>
          </p:cNvSpPr>
          <p:nvPr>
            <p:ph idx="1"/>
          </p:nvPr>
        </p:nvSpPr>
        <p:spPr/>
        <p:txBody>
          <a:bodyPr/>
          <a:lstStyle/>
          <a:p>
            <a:r>
              <a:rPr lang="es-MX" dirty="0"/>
              <a:t>Deberán emplearse prácticas de trabajo relacionadas con la seguridad para evitar descargas eléctricas u otras lesiones resultantes de cualquiera de los contactos eléctricos directos o indirectos, cuando se realiza el trabajo cerca de o en el equipo o en circuitos que están o pueden ser energizadas. Las prácticas específicas de trabajo relacionadas con la seguridad deberán ser compatibles con la naturaleza y el alcance de los riesgos eléctricos asociados.</a:t>
            </a:r>
            <a:endParaRPr lang="en-US" dirty="0"/>
          </a:p>
        </p:txBody>
      </p:sp>
    </p:spTree>
    <p:extLst>
      <p:ext uri="{BB962C8B-B14F-4D97-AF65-F5344CB8AC3E}">
        <p14:creationId xmlns:p14="http://schemas.microsoft.com/office/powerpoint/2010/main" val="18753018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7D64-6CF5-4C02-891B-D2BF9FA9068A}"/>
              </a:ext>
            </a:extLst>
          </p:cNvPr>
          <p:cNvSpPr>
            <a:spLocks noGrp="1"/>
          </p:cNvSpPr>
          <p:nvPr>
            <p:ph type="title"/>
          </p:nvPr>
        </p:nvSpPr>
        <p:spPr/>
        <p:txBody>
          <a:bodyPr/>
          <a:lstStyle/>
          <a:p>
            <a:r>
              <a:rPr lang="es-ES" b="1" dirty="0">
                <a:solidFill>
                  <a:srgbClr val="FF0000"/>
                </a:solidFill>
              </a:rPr>
              <a:t>Método para Jerarquía de Control de Riesgos</a:t>
            </a:r>
            <a:endParaRPr lang="en-US" b="1" dirty="0">
              <a:solidFill>
                <a:srgbClr val="FF0000"/>
              </a:solidFill>
            </a:endParaRPr>
          </a:p>
        </p:txBody>
      </p:sp>
      <p:sp>
        <p:nvSpPr>
          <p:cNvPr id="3" name="Content Placeholder 2">
            <a:extLst>
              <a:ext uri="{FF2B5EF4-FFF2-40B4-BE49-F238E27FC236}">
                <a16:creationId xmlns:a16="http://schemas.microsoft.com/office/drawing/2014/main" id="{FFB88364-E573-4DC4-8326-72D2FF1D8962}"/>
              </a:ext>
            </a:extLst>
          </p:cNvPr>
          <p:cNvSpPr>
            <a:spLocks noGrp="1"/>
          </p:cNvSpPr>
          <p:nvPr>
            <p:ph sz="half" idx="1"/>
          </p:nvPr>
        </p:nvSpPr>
        <p:spPr/>
        <p:txBody>
          <a:bodyPr>
            <a:normAutofit/>
          </a:bodyPr>
          <a:lstStyle/>
          <a:p>
            <a:pPr marL="342900" marR="0" lvl="0" indent="-342900">
              <a:spcBef>
                <a:spcPts val="600"/>
              </a:spcBef>
              <a:spcAft>
                <a:spcPts val="600"/>
              </a:spcAft>
              <a:buFont typeface="+mj-lt"/>
              <a:buAutoNum type="arabicParenR"/>
            </a:pPr>
            <a:r>
              <a:rPr lang="en-US" dirty="0" err="1">
                <a:latin typeface="Calibri" panose="020F0502020204030204" pitchFamily="34" charset="0"/>
                <a:ea typeface="Times New Roman" panose="02020603050405020304" pitchFamily="18" charset="0"/>
                <a:cs typeface="Calibri" panose="020F0502020204030204" pitchFamily="34" charset="0"/>
              </a:rPr>
              <a:t>Eliminación</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mj-lt"/>
              <a:buAutoNum type="arabicParenR"/>
            </a:pPr>
            <a:r>
              <a:rPr lang="en-US" dirty="0" err="1">
                <a:latin typeface="Calibri" panose="020F0502020204030204" pitchFamily="34" charset="0"/>
                <a:ea typeface="Times New Roman" panose="02020603050405020304" pitchFamily="18" charset="0"/>
                <a:cs typeface="Calibri" panose="020F0502020204030204" pitchFamily="34" charset="0"/>
              </a:rPr>
              <a:t>Sustitución</a:t>
            </a:r>
            <a:r>
              <a:rPr lang="en-US" dirty="0">
                <a:latin typeface="Calibri" panose="020F0502020204030204" pitchFamily="34" charset="0"/>
                <a:ea typeface="Times New Roman" panose="02020603050405020304" pitchFamily="18" charset="0"/>
                <a:cs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mj-lt"/>
              <a:buAutoNum type="arabicParenR"/>
            </a:pPr>
            <a:r>
              <a:rPr lang="en-US" dirty="0" err="1">
                <a:latin typeface="Calibri" panose="020F0502020204030204" pitchFamily="34" charset="0"/>
                <a:ea typeface="Times New Roman" panose="02020603050405020304" pitchFamily="18" charset="0"/>
                <a:cs typeface="Calibri" panose="020F0502020204030204" pitchFamily="34" charset="0"/>
              </a:rPr>
              <a:t>Controles</a:t>
            </a:r>
            <a:r>
              <a:rPr lang="en-US" dirty="0">
                <a:latin typeface="Calibri" panose="020F0502020204030204" pitchFamily="34" charset="0"/>
                <a:ea typeface="Times New Roman" panose="02020603050405020304" pitchFamily="18" charset="0"/>
                <a:cs typeface="Calibri" panose="020F0502020204030204" pitchFamily="34" charset="0"/>
              </a:rPr>
              <a:t> de </a:t>
            </a:r>
            <a:r>
              <a:rPr lang="en-US" dirty="0" err="1">
                <a:latin typeface="Calibri" panose="020F0502020204030204" pitchFamily="34" charset="0"/>
                <a:ea typeface="Times New Roman" panose="02020603050405020304" pitchFamily="18" charset="0"/>
                <a:cs typeface="Calibri" panose="020F0502020204030204" pitchFamily="34" charset="0"/>
              </a:rPr>
              <a:t>ingeniería</a:t>
            </a:r>
            <a:endParaRPr lang="en-US"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mj-lt"/>
              <a:buAutoNum type="arabicParenR"/>
            </a:pPr>
            <a:r>
              <a:rPr lang="en-US" dirty="0" err="1">
                <a:latin typeface="Calibri" panose="020F0502020204030204" pitchFamily="34" charset="0"/>
                <a:ea typeface="NewBaskervilleStd-Roman"/>
                <a:cs typeface="Calibri" panose="020F0502020204030204" pitchFamily="34" charset="0"/>
              </a:rPr>
              <a:t>Concientización</a:t>
            </a:r>
            <a:endParaRPr lang="en-US"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mj-lt"/>
              <a:buAutoNum type="arabicParenR"/>
            </a:pPr>
            <a:r>
              <a:rPr lang="en-US" dirty="0" err="1">
                <a:latin typeface="Calibri" panose="020F0502020204030204" pitchFamily="34" charset="0"/>
                <a:ea typeface="NewBaskervilleStd-Roman"/>
                <a:cs typeface="Calibri" panose="020F0502020204030204" pitchFamily="34" charset="0"/>
              </a:rPr>
              <a:t>Controles</a:t>
            </a:r>
            <a:r>
              <a:rPr lang="en-US" dirty="0">
                <a:latin typeface="Calibri" panose="020F0502020204030204" pitchFamily="34" charset="0"/>
                <a:ea typeface="NewBaskervilleStd-Roman"/>
                <a:cs typeface="Calibri" panose="020F0502020204030204" pitchFamily="34" charset="0"/>
              </a:rPr>
              <a:t> </a:t>
            </a:r>
            <a:r>
              <a:rPr lang="en-US" dirty="0" err="1">
                <a:latin typeface="Calibri" panose="020F0502020204030204" pitchFamily="34" charset="0"/>
                <a:ea typeface="NewBaskervilleStd-Roman"/>
                <a:cs typeface="Calibri" panose="020F0502020204030204" pitchFamily="34" charset="0"/>
              </a:rPr>
              <a:t>administrativos</a:t>
            </a:r>
            <a:r>
              <a:rPr lang="en-US" dirty="0">
                <a:latin typeface="Calibri" panose="020F0502020204030204" pitchFamily="34" charset="0"/>
                <a:ea typeface="NewBaskervilleStd-Roman"/>
                <a:cs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mj-lt"/>
              <a:buAutoNum type="arabicParenR"/>
            </a:pPr>
            <a:r>
              <a:rPr lang="en-US" dirty="0" err="1">
                <a:latin typeface="Calibri" panose="020F0502020204030204" pitchFamily="34" charset="0"/>
                <a:ea typeface="NewBaskervilleStd-Roman"/>
                <a:cs typeface="Calibri" panose="020F0502020204030204" pitchFamily="34" charset="0"/>
              </a:rPr>
              <a:t>Equipo</a:t>
            </a:r>
            <a:r>
              <a:rPr lang="en-US" dirty="0">
                <a:latin typeface="Calibri" panose="020F0502020204030204" pitchFamily="34" charset="0"/>
                <a:ea typeface="NewBaskervilleStd-Roman"/>
                <a:cs typeface="Calibri" panose="020F0502020204030204" pitchFamily="34" charset="0"/>
              </a:rPr>
              <a:t> de </a:t>
            </a:r>
            <a:r>
              <a:rPr lang="en-US" dirty="0" err="1">
                <a:latin typeface="Calibri" panose="020F0502020204030204" pitchFamily="34" charset="0"/>
                <a:ea typeface="NewBaskervilleStd-Roman"/>
                <a:cs typeface="Calibri" panose="020F0502020204030204" pitchFamily="34" charset="0"/>
              </a:rPr>
              <a:t>Protección</a:t>
            </a:r>
            <a:r>
              <a:rPr lang="en-US" dirty="0">
                <a:latin typeface="Calibri" panose="020F0502020204030204" pitchFamily="34" charset="0"/>
                <a:ea typeface="NewBaskervilleStd-Roman"/>
                <a:cs typeface="Calibri" panose="020F0502020204030204" pitchFamily="34" charset="0"/>
              </a:rPr>
              <a:t> Personal.</a:t>
            </a:r>
            <a:endParaRPr lang="en-US" dirty="0">
              <a:latin typeface="Times New Roman" panose="02020603050405020304" pitchFamily="18" charset="0"/>
              <a:ea typeface="Times New Roman" panose="02020603050405020304" pitchFamily="18" charset="0"/>
            </a:endParaRPr>
          </a:p>
        </p:txBody>
      </p:sp>
      <p:pic>
        <p:nvPicPr>
          <p:cNvPr id="32" name="Content Placeholder 31" title="Método para Jerarquía de Control de Riesgos">
            <a:extLst>
              <a:ext uri="{FF2B5EF4-FFF2-40B4-BE49-F238E27FC236}">
                <a16:creationId xmlns:a16="http://schemas.microsoft.com/office/drawing/2014/main" id="{418F74F3-77E3-4DAA-A38D-7F35E009DE5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6418" y="1872598"/>
            <a:ext cx="6233351" cy="3723134"/>
          </a:xfrm>
        </p:spPr>
      </p:pic>
    </p:spTree>
    <p:extLst>
      <p:ext uri="{BB962C8B-B14F-4D97-AF65-F5344CB8AC3E}">
        <p14:creationId xmlns:p14="http://schemas.microsoft.com/office/powerpoint/2010/main" val="404151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141C0-0488-41E7-BEC4-622D7CB96716}"/>
              </a:ext>
            </a:extLst>
          </p:cNvPr>
          <p:cNvSpPr>
            <a:spLocks noGrp="1"/>
          </p:cNvSpPr>
          <p:nvPr>
            <p:ph type="title"/>
          </p:nvPr>
        </p:nvSpPr>
        <p:spPr/>
        <p:txBody>
          <a:bodyPr/>
          <a:lstStyle/>
          <a:p>
            <a:r>
              <a:rPr lang="en-US" b="1" dirty="0">
                <a:solidFill>
                  <a:srgbClr val="FF0000"/>
                </a:solidFill>
              </a:rPr>
              <a:t>Flash del Arco </a:t>
            </a:r>
          </a:p>
        </p:txBody>
      </p:sp>
      <p:sp>
        <p:nvSpPr>
          <p:cNvPr id="3" name="Content Placeholder 2">
            <a:extLst>
              <a:ext uri="{FF2B5EF4-FFF2-40B4-BE49-F238E27FC236}">
                <a16:creationId xmlns:a16="http://schemas.microsoft.com/office/drawing/2014/main" id="{8A1A660D-AA6B-4C0F-8D7E-EA6ECC4FD14C}"/>
              </a:ext>
            </a:extLst>
          </p:cNvPr>
          <p:cNvSpPr>
            <a:spLocks noGrp="1"/>
          </p:cNvSpPr>
          <p:nvPr>
            <p:ph sz="half" idx="1"/>
          </p:nvPr>
        </p:nvSpPr>
        <p:spPr/>
        <p:txBody>
          <a:bodyPr>
            <a:normAutofit fontScale="92500" lnSpcReduction="20000"/>
          </a:bodyPr>
          <a:lstStyle/>
          <a:p>
            <a:pPr marL="342900" marR="0" lvl="0" indent="-342900">
              <a:spcBef>
                <a:spcPts val="600"/>
              </a:spcBef>
              <a:spcAft>
                <a:spcPts val="600"/>
              </a:spcAft>
              <a:buFont typeface="Symbol" panose="05050102010706020507" pitchFamily="18" charset="2"/>
              <a:buChar char=""/>
            </a:pPr>
            <a:r>
              <a:rPr lang="en-US" dirty="0" err="1">
                <a:latin typeface="Calibri" panose="020F0502020204030204" pitchFamily="34" charset="0"/>
                <a:ea typeface="Calibri" panose="020F0502020204030204" pitchFamily="34" charset="0"/>
                <a:cs typeface="Calibri" panose="020F0502020204030204" pitchFamily="34" charset="0"/>
              </a:rPr>
              <a:t>Polvo</a:t>
            </a:r>
            <a:endParaRPr lang="en-US" sz="3200"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dirty="0" err="1">
                <a:latin typeface="Calibri" panose="020F0502020204030204" pitchFamily="34" charset="0"/>
                <a:ea typeface="Calibri" panose="020F0502020204030204" pitchFamily="34" charset="0"/>
                <a:cs typeface="Calibri" panose="020F0502020204030204" pitchFamily="34" charset="0"/>
              </a:rPr>
              <a:t>Caída</a:t>
            </a:r>
            <a:r>
              <a:rPr lang="en-US" dirty="0">
                <a:latin typeface="Calibri" panose="020F0502020204030204" pitchFamily="34" charset="0"/>
                <a:ea typeface="Calibri" panose="020F0502020204030204" pitchFamily="34" charset="0"/>
                <a:cs typeface="Calibri" panose="020F0502020204030204" pitchFamily="34" charset="0"/>
              </a:rPr>
              <a:t> de </a:t>
            </a:r>
            <a:r>
              <a:rPr lang="en-US" dirty="0" err="1">
                <a:latin typeface="Calibri" panose="020F0502020204030204" pitchFamily="34" charset="0"/>
                <a:ea typeface="Calibri" panose="020F0502020204030204" pitchFamily="34" charset="0"/>
                <a:cs typeface="Calibri" panose="020F0502020204030204" pitchFamily="34" charset="0"/>
              </a:rPr>
              <a:t>herramientas</a:t>
            </a:r>
            <a:endParaRPr lang="en-US" sz="3200"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dirty="0" err="1">
                <a:latin typeface="Calibri" panose="020F0502020204030204" pitchFamily="34" charset="0"/>
                <a:ea typeface="Calibri" panose="020F0502020204030204" pitchFamily="34" charset="0"/>
                <a:cs typeface="Calibri" panose="020F0502020204030204" pitchFamily="34" charset="0"/>
              </a:rPr>
              <a:t>Contacto</a:t>
            </a:r>
            <a:r>
              <a:rPr lang="en-US" dirty="0">
                <a:latin typeface="Calibri" panose="020F0502020204030204" pitchFamily="34" charset="0"/>
                <a:ea typeface="Calibri" panose="020F0502020204030204" pitchFamily="34" charset="0"/>
                <a:cs typeface="Calibri" panose="020F0502020204030204" pitchFamily="34" charset="0"/>
              </a:rPr>
              <a:t> accidental</a:t>
            </a:r>
            <a:endParaRPr lang="en-US" sz="3200"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dirty="0" err="1">
                <a:latin typeface="Calibri" panose="020F0502020204030204" pitchFamily="34" charset="0"/>
                <a:ea typeface="Calibri" panose="020F0502020204030204" pitchFamily="34" charset="0"/>
                <a:cs typeface="Calibri" panose="020F0502020204030204" pitchFamily="34" charset="0"/>
              </a:rPr>
              <a:t>Condensación</a:t>
            </a:r>
            <a:endParaRPr lang="en-US" sz="3200"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dirty="0" err="1">
                <a:latin typeface="Calibri" panose="020F0502020204030204" pitchFamily="34" charset="0"/>
                <a:ea typeface="Calibri" panose="020F0502020204030204" pitchFamily="34" charset="0"/>
                <a:cs typeface="Calibri" panose="020F0502020204030204" pitchFamily="34" charset="0"/>
              </a:rPr>
              <a:t>Caída</a:t>
            </a:r>
            <a:r>
              <a:rPr lang="en-US" dirty="0">
                <a:latin typeface="Calibri" panose="020F0502020204030204" pitchFamily="34" charset="0"/>
                <a:ea typeface="Calibri" panose="020F0502020204030204" pitchFamily="34" charset="0"/>
                <a:cs typeface="Calibri" panose="020F0502020204030204" pitchFamily="34" charset="0"/>
              </a:rPr>
              <a:t> de </a:t>
            </a:r>
            <a:r>
              <a:rPr lang="en-US" dirty="0" err="1">
                <a:latin typeface="Calibri" panose="020F0502020204030204" pitchFamily="34" charset="0"/>
                <a:ea typeface="Calibri" panose="020F0502020204030204" pitchFamily="34" charset="0"/>
                <a:cs typeface="Calibri" panose="020F0502020204030204" pitchFamily="34" charset="0"/>
              </a:rPr>
              <a:t>materiales</a:t>
            </a:r>
            <a:endParaRPr lang="en-US" sz="3200"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dirty="0" err="1">
                <a:latin typeface="Calibri" panose="020F0502020204030204" pitchFamily="34" charset="0"/>
                <a:ea typeface="Calibri" panose="020F0502020204030204" pitchFamily="34" charset="0"/>
                <a:cs typeface="Calibri" panose="020F0502020204030204" pitchFamily="34" charset="0"/>
              </a:rPr>
              <a:t>Corrosión</a:t>
            </a:r>
            <a:endParaRPr lang="en-US" sz="3200" dirty="0">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dirty="0" err="1">
                <a:latin typeface="Calibri" panose="020F0502020204030204" pitchFamily="34" charset="0"/>
                <a:ea typeface="Calibri" panose="020F0502020204030204" pitchFamily="34" charset="0"/>
                <a:cs typeface="Calibri" panose="020F0502020204030204" pitchFamily="34" charset="0"/>
              </a:rPr>
              <a:t>Instalación</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Defectuosa</a:t>
            </a:r>
            <a:endParaRPr lang="en-US" sz="3200" dirty="0">
              <a:latin typeface="Times New Roman" panose="02020603050405020304" pitchFamily="18" charset="0"/>
              <a:ea typeface="Times New Roman" panose="02020603050405020304" pitchFamily="18" charset="0"/>
            </a:endParaRPr>
          </a:p>
        </p:txBody>
      </p:sp>
      <p:sp>
        <p:nvSpPr>
          <p:cNvPr id="7" name="Content Placeholder 6">
            <a:extLst>
              <a:ext uri="{FF2B5EF4-FFF2-40B4-BE49-F238E27FC236}">
                <a16:creationId xmlns:a16="http://schemas.microsoft.com/office/drawing/2014/main" id="{D1008394-4217-40BC-AF37-45AD46335D95}"/>
              </a:ext>
            </a:extLst>
          </p:cNvPr>
          <p:cNvSpPr>
            <a:spLocks noGrp="1"/>
          </p:cNvSpPr>
          <p:nvPr>
            <p:ph sz="half" idx="2"/>
          </p:nvPr>
        </p:nvSpPr>
        <p:spPr/>
        <p:txBody>
          <a:bodyPr>
            <a:normAutofit fontScale="92500" lnSpcReduction="20000"/>
          </a:bodyPr>
          <a:lstStyle/>
          <a:p>
            <a:pPr lvl="0"/>
            <a:r>
              <a:rPr lang="es-MX" dirty="0"/>
              <a:t>Quemaduras (ropa Non-FR puede quemar la piel)</a:t>
            </a:r>
            <a:endParaRPr lang="en-US" dirty="0"/>
          </a:p>
          <a:p>
            <a:pPr lvl="0"/>
            <a:r>
              <a:rPr lang="es-MX" dirty="0"/>
              <a:t>Fuego (podría propagarse rápidamente en el edificio)</a:t>
            </a:r>
            <a:endParaRPr lang="en-US" dirty="0"/>
          </a:p>
          <a:p>
            <a:pPr lvl="0"/>
            <a:r>
              <a:rPr lang="es-MX" dirty="0"/>
              <a:t>Objetos voladores/despedidos (a menudo metal derretido)</a:t>
            </a:r>
            <a:endParaRPr lang="en-US" dirty="0"/>
          </a:p>
          <a:p>
            <a:pPr lvl="0"/>
            <a:r>
              <a:rPr lang="es-MX" dirty="0"/>
              <a:t>Presión de explosión (más de 2,000 libras / pies ²)</a:t>
            </a:r>
            <a:endParaRPr lang="en-US" dirty="0"/>
          </a:p>
          <a:p>
            <a:pPr lvl="0"/>
            <a:r>
              <a:rPr lang="es-MX" dirty="0"/>
              <a:t>Ruido de la Explosión (puede alcanzar 140 dB – tan fuerte como una pistola)</a:t>
            </a:r>
            <a:endParaRPr lang="en-US" dirty="0"/>
          </a:p>
          <a:p>
            <a:r>
              <a:rPr lang="es-MX" dirty="0"/>
              <a:t>Calentamiento (arriba de 35,000 grados F).</a:t>
            </a:r>
            <a:endParaRPr lang="en-US" dirty="0"/>
          </a:p>
        </p:txBody>
      </p:sp>
    </p:spTree>
    <p:extLst>
      <p:ext uri="{BB962C8B-B14F-4D97-AF65-F5344CB8AC3E}">
        <p14:creationId xmlns:p14="http://schemas.microsoft.com/office/powerpoint/2010/main" val="15752800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AF218-EF88-42B7-AAF1-C67C54146C8E}"/>
              </a:ext>
            </a:extLst>
          </p:cNvPr>
          <p:cNvSpPr>
            <a:spLocks noGrp="1"/>
          </p:cNvSpPr>
          <p:nvPr>
            <p:ph type="title"/>
          </p:nvPr>
        </p:nvSpPr>
        <p:spPr/>
        <p:txBody>
          <a:bodyPr/>
          <a:lstStyle/>
          <a:p>
            <a:r>
              <a:rPr lang="es-MX" b="1" dirty="0">
                <a:solidFill>
                  <a:srgbClr val="FF0000"/>
                </a:solidFill>
              </a:rPr>
              <a:t>Seguridad Eléctrica-Relacionada a Prácticas de Trabajo Continuar</a:t>
            </a:r>
            <a:endParaRPr lang="en-US" dirty="0">
              <a:solidFill>
                <a:srgbClr val="FF0000"/>
              </a:solidFill>
            </a:endParaRPr>
          </a:p>
        </p:txBody>
      </p:sp>
      <p:sp>
        <p:nvSpPr>
          <p:cNvPr id="3" name="Content Placeholder 2">
            <a:extLst>
              <a:ext uri="{FF2B5EF4-FFF2-40B4-BE49-F238E27FC236}">
                <a16:creationId xmlns:a16="http://schemas.microsoft.com/office/drawing/2014/main" id="{33EF8006-F653-4963-85A9-E831A347A77F}"/>
              </a:ext>
            </a:extLst>
          </p:cNvPr>
          <p:cNvSpPr>
            <a:spLocks noGrp="1"/>
          </p:cNvSpPr>
          <p:nvPr>
            <p:ph idx="1"/>
          </p:nvPr>
        </p:nvSpPr>
        <p:spPr/>
        <p:txBody>
          <a:bodyPr/>
          <a:lstStyle/>
          <a:p>
            <a:pPr marL="0" indent="0">
              <a:buNone/>
            </a:pPr>
            <a:r>
              <a:rPr lang="en-US" b="1" dirty="0" err="1"/>
              <a:t>Opción</a:t>
            </a:r>
            <a:r>
              <a:rPr lang="en-US" b="1" dirty="0"/>
              <a:t> 1: Des-</a:t>
            </a:r>
            <a:r>
              <a:rPr lang="en-US" b="1" dirty="0" err="1"/>
              <a:t>energizar</a:t>
            </a:r>
            <a:r>
              <a:rPr lang="en-US" b="1" dirty="0"/>
              <a:t> (</a:t>
            </a:r>
            <a:r>
              <a:rPr lang="en-US" b="1" dirty="0" err="1"/>
              <a:t>Candado</a:t>
            </a:r>
            <a:r>
              <a:rPr lang="en-US" b="1" dirty="0"/>
              <a:t>/</a:t>
            </a:r>
            <a:r>
              <a:rPr lang="en-US" b="1" dirty="0" err="1"/>
              <a:t>Etiquetado</a:t>
            </a:r>
            <a:r>
              <a:rPr lang="en-US" b="1" dirty="0"/>
              <a:t>)</a:t>
            </a:r>
          </a:p>
          <a:p>
            <a:pPr marL="0" indent="0">
              <a:buNone/>
            </a:pPr>
            <a:r>
              <a:rPr lang="en-US" b="1" dirty="0"/>
              <a:t>29 CFR 1910.333(a)(1).</a:t>
            </a:r>
            <a:r>
              <a:rPr lang="es-ES" b="1" dirty="0"/>
              <a:t> </a:t>
            </a:r>
            <a:r>
              <a:rPr lang="es-ES" dirty="0"/>
              <a:t>Partes vivas a la que un empleado puede estar expuesto serán desactivados antes de que el empleado trabaje en o cerca de ellas, a menos que el empleador pueda demostrar que la des-energización introduce riesgos adicionales o aumentados o no es factible debido al diseño del equipo o limitaciones operacionales.</a:t>
            </a:r>
            <a:r>
              <a:rPr lang="en-US" dirty="0"/>
              <a:t> </a:t>
            </a:r>
          </a:p>
        </p:txBody>
      </p:sp>
    </p:spTree>
    <p:extLst>
      <p:ext uri="{BB962C8B-B14F-4D97-AF65-F5344CB8AC3E}">
        <p14:creationId xmlns:p14="http://schemas.microsoft.com/office/powerpoint/2010/main" val="38580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54C9-64E6-44AA-BA20-60701F3FA56E}"/>
              </a:ext>
            </a:extLst>
          </p:cNvPr>
          <p:cNvSpPr>
            <a:spLocks noGrp="1"/>
          </p:cNvSpPr>
          <p:nvPr>
            <p:ph type="title"/>
          </p:nvPr>
        </p:nvSpPr>
        <p:spPr/>
        <p:txBody>
          <a:bodyPr/>
          <a:lstStyle/>
          <a:p>
            <a:r>
              <a:rPr lang="es-ES" b="1" dirty="0">
                <a:solidFill>
                  <a:srgbClr val="FF0000"/>
                </a:solidFill>
              </a:rPr>
              <a:t>Ejemplos de Incrementar o Adherir Peligros</a:t>
            </a:r>
            <a:endParaRPr lang="en-US" b="1" dirty="0">
              <a:solidFill>
                <a:srgbClr val="FF0000"/>
              </a:solidFill>
            </a:endParaRPr>
          </a:p>
        </p:txBody>
      </p:sp>
      <p:sp>
        <p:nvSpPr>
          <p:cNvPr id="3" name="Content Placeholder 2">
            <a:extLst>
              <a:ext uri="{FF2B5EF4-FFF2-40B4-BE49-F238E27FC236}">
                <a16:creationId xmlns:a16="http://schemas.microsoft.com/office/drawing/2014/main" id="{400A26B9-6070-4287-A6E2-6060C27EA238}"/>
              </a:ext>
            </a:extLst>
          </p:cNvPr>
          <p:cNvSpPr>
            <a:spLocks noGrp="1"/>
          </p:cNvSpPr>
          <p:nvPr>
            <p:ph idx="1"/>
          </p:nvPr>
        </p:nvSpPr>
        <p:spPr/>
        <p:txBody>
          <a:bodyPr/>
          <a:lstStyle/>
          <a:p>
            <a:r>
              <a:rPr lang="en-US" dirty="0"/>
              <a:t>I</a:t>
            </a:r>
            <a:r>
              <a:rPr lang="es-ES" dirty="0" err="1"/>
              <a:t>nterrupción</a:t>
            </a:r>
            <a:r>
              <a:rPr lang="es-ES" dirty="0"/>
              <a:t> del equipo de soporte vital</a:t>
            </a:r>
            <a:endParaRPr lang="en-US" dirty="0"/>
          </a:p>
          <a:p>
            <a:r>
              <a:rPr lang="en-US" dirty="0"/>
              <a:t>D</a:t>
            </a:r>
            <a:r>
              <a:rPr lang="es-ES" dirty="0" err="1"/>
              <a:t>esactivación</a:t>
            </a:r>
            <a:r>
              <a:rPr lang="es-ES" dirty="0"/>
              <a:t> de los sistemas de alarma de emergencia</a:t>
            </a:r>
            <a:endParaRPr lang="en-US" dirty="0"/>
          </a:p>
          <a:p>
            <a:r>
              <a:rPr lang="en-US" dirty="0"/>
              <a:t>A</a:t>
            </a:r>
            <a:r>
              <a:rPr lang="es-ES" dirty="0"/>
              <a:t>pagado de los equipos de ventilación en lugares peligrosos</a:t>
            </a:r>
            <a:endParaRPr lang="en-US" dirty="0"/>
          </a:p>
          <a:p>
            <a:r>
              <a:rPr lang="en-US" dirty="0"/>
              <a:t>R</a:t>
            </a:r>
            <a:r>
              <a:rPr lang="es-ES" dirty="0"/>
              <a:t>eliminar iluminación de un área</a:t>
            </a:r>
            <a:endParaRPr lang="en-US" dirty="0"/>
          </a:p>
        </p:txBody>
      </p:sp>
    </p:spTree>
    <p:extLst>
      <p:ext uri="{BB962C8B-B14F-4D97-AF65-F5344CB8AC3E}">
        <p14:creationId xmlns:p14="http://schemas.microsoft.com/office/powerpoint/2010/main" val="18216791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D63E-68C6-4472-8E59-EE08DF9B74A0}"/>
              </a:ext>
            </a:extLst>
          </p:cNvPr>
          <p:cNvSpPr>
            <a:spLocks noGrp="1"/>
          </p:cNvSpPr>
          <p:nvPr>
            <p:ph type="title"/>
          </p:nvPr>
        </p:nvSpPr>
        <p:spPr/>
        <p:txBody>
          <a:bodyPr/>
          <a:lstStyle/>
          <a:p>
            <a:r>
              <a:rPr lang="es-ES" b="1" dirty="0">
                <a:solidFill>
                  <a:srgbClr val="FF0000"/>
                </a:solidFill>
              </a:rPr>
              <a:t>Ejemplos de Incrementar o Adherir Peligros</a:t>
            </a:r>
            <a:r>
              <a:rPr lang="en-US" b="1" dirty="0">
                <a:solidFill>
                  <a:srgbClr val="FF0000"/>
                </a:solidFill>
              </a:rPr>
              <a:t> </a:t>
            </a:r>
            <a:endParaRPr lang="en-US" dirty="0"/>
          </a:p>
        </p:txBody>
      </p:sp>
      <p:sp>
        <p:nvSpPr>
          <p:cNvPr id="3" name="Content Placeholder 2">
            <a:extLst>
              <a:ext uri="{FF2B5EF4-FFF2-40B4-BE49-F238E27FC236}">
                <a16:creationId xmlns:a16="http://schemas.microsoft.com/office/drawing/2014/main" id="{A440ED28-DA2F-421B-B70B-E5DA971EF7C3}"/>
              </a:ext>
            </a:extLst>
          </p:cNvPr>
          <p:cNvSpPr>
            <a:spLocks noGrp="1"/>
          </p:cNvSpPr>
          <p:nvPr>
            <p:ph sz="half" idx="1"/>
          </p:nvPr>
        </p:nvSpPr>
        <p:spPr/>
        <p:txBody>
          <a:bodyPr>
            <a:normAutofit fontScale="92500" lnSpcReduction="10000"/>
          </a:bodyPr>
          <a:lstStyle/>
          <a:p>
            <a:r>
              <a:rPr lang="en-US" dirty="0"/>
              <a:t>I</a:t>
            </a:r>
            <a:r>
              <a:rPr lang="es-ES" dirty="0" err="1"/>
              <a:t>nviabilidad</a:t>
            </a:r>
            <a:r>
              <a:rPr lang="es-ES" dirty="0"/>
              <a:t> debido al diseño del equipo o limitaciones operativas incluyen pruebas de circuitos eléctricos que sólo se pueden realizar con el circuito energizado y trabajar en circuitos que forman parte integral de un proceso industrial continuo en una planta química, que de lo contrario tendría que ser completamente apagado para permitir el trabajo en un circuito o en una parte del aparato.</a:t>
            </a:r>
            <a:endParaRPr lang="en-US" dirty="0"/>
          </a:p>
        </p:txBody>
      </p:sp>
      <p:pic>
        <p:nvPicPr>
          <p:cNvPr id="7" name="Content Placeholder 6" title="Ejemplos de Incrementar o Adherir Peligros ">
            <a:extLst>
              <a:ext uri="{FF2B5EF4-FFF2-40B4-BE49-F238E27FC236}">
                <a16:creationId xmlns:a16="http://schemas.microsoft.com/office/drawing/2014/main" id="{458B4D1C-E364-440C-8AAC-EA9BB5F686C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3011769"/>
            <a:ext cx="5181600" cy="1979049"/>
          </a:xfrm>
        </p:spPr>
      </p:pic>
    </p:spTree>
    <p:extLst>
      <p:ext uri="{BB962C8B-B14F-4D97-AF65-F5344CB8AC3E}">
        <p14:creationId xmlns:p14="http://schemas.microsoft.com/office/powerpoint/2010/main" val="3569480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25D5-95D0-4359-8080-655D7F303DCC}"/>
              </a:ext>
            </a:extLst>
          </p:cNvPr>
          <p:cNvSpPr>
            <a:spLocks noGrp="1"/>
          </p:cNvSpPr>
          <p:nvPr>
            <p:ph type="title"/>
          </p:nvPr>
        </p:nvSpPr>
        <p:spPr/>
        <p:txBody>
          <a:bodyPr/>
          <a:lstStyle/>
          <a:p>
            <a:r>
              <a:rPr lang="es-ES" b="1" dirty="0">
                <a:solidFill>
                  <a:srgbClr val="FF0000"/>
                </a:solidFill>
              </a:rPr>
              <a:t>Prácticas de trabajo relacionadas con la seguridad eléctrica</a:t>
            </a:r>
            <a:endParaRPr lang="en-US" dirty="0"/>
          </a:p>
        </p:txBody>
      </p:sp>
      <p:sp>
        <p:nvSpPr>
          <p:cNvPr id="3" name="Content Placeholder 2">
            <a:extLst>
              <a:ext uri="{FF2B5EF4-FFF2-40B4-BE49-F238E27FC236}">
                <a16:creationId xmlns:a16="http://schemas.microsoft.com/office/drawing/2014/main" id="{C12DFA59-8B11-4A49-A059-05501160A305}"/>
              </a:ext>
            </a:extLst>
          </p:cNvPr>
          <p:cNvSpPr>
            <a:spLocks noGrp="1"/>
          </p:cNvSpPr>
          <p:nvPr>
            <p:ph idx="1"/>
          </p:nvPr>
        </p:nvSpPr>
        <p:spPr/>
        <p:txBody>
          <a:bodyPr>
            <a:normAutofit fontScale="92500" lnSpcReduction="10000"/>
          </a:bodyPr>
          <a:lstStyle/>
          <a:p>
            <a:pPr marL="0" indent="0">
              <a:buNone/>
            </a:pPr>
            <a:r>
              <a:rPr lang="es-ES" b="1" dirty="0"/>
              <a:t>Opción 2: Trabajar En o Cerca de Partes Energizadas</a:t>
            </a:r>
            <a:endParaRPr lang="en-US" b="1" dirty="0"/>
          </a:p>
          <a:p>
            <a:r>
              <a:rPr lang="en-US" b="1" dirty="0"/>
              <a:t>29 CFR 1910.333(a)(2).</a:t>
            </a:r>
            <a:r>
              <a:rPr lang="en-US" dirty="0"/>
              <a:t> </a:t>
            </a:r>
            <a:r>
              <a:rPr lang="es-ES" dirty="0"/>
              <a:t>Si las partes vivas expuestas no se desactivan (es decir, por razones de aumento o peligros adicionales o inviabilidad), otras prácticas de trabajo relacionadas con la seguridad se deben utilizar para proteger a los empleados que puedan estar expuestos a los riesgos eléctricos involucrados. Tales prácticas de trabajo deberán proteger a los empleados contra el contacto con partes energizadas de circuitos directamente con cualquier parte de su cuerpo o indirectamente a través de algún otro objeto conductor. Las prácticas de trabajo que se utilizan deben ser adecuadas para las condiciones en las que el trabajo se debe realizar y para el nivel de voltaje de los conductores eléctricos expuestos o partes de circuitos.</a:t>
            </a:r>
            <a:r>
              <a:rPr lang="en-US" dirty="0"/>
              <a:t> </a:t>
            </a:r>
            <a:br>
              <a:rPr lang="en-US" dirty="0"/>
            </a:br>
            <a:endParaRPr lang="en-US" dirty="0"/>
          </a:p>
        </p:txBody>
      </p:sp>
    </p:spTree>
    <p:extLst>
      <p:ext uri="{BB962C8B-B14F-4D97-AF65-F5344CB8AC3E}">
        <p14:creationId xmlns:p14="http://schemas.microsoft.com/office/powerpoint/2010/main" val="218886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ECC7-913E-4605-AA47-6AC69D84A030}"/>
              </a:ext>
            </a:extLst>
          </p:cNvPr>
          <p:cNvSpPr>
            <a:spLocks noGrp="1"/>
          </p:cNvSpPr>
          <p:nvPr>
            <p:ph type="title"/>
          </p:nvPr>
        </p:nvSpPr>
        <p:spPr/>
        <p:txBody>
          <a:bodyPr/>
          <a:lstStyle/>
          <a:p>
            <a:r>
              <a:rPr lang="es-ES" b="1" dirty="0">
                <a:solidFill>
                  <a:srgbClr val="FF0000"/>
                </a:solidFill>
              </a:rPr>
              <a:t>Planificación de Seguridad en el Trabajo</a:t>
            </a:r>
            <a:endParaRPr lang="en-US" dirty="0">
              <a:solidFill>
                <a:srgbClr val="FF0000"/>
              </a:solidFill>
            </a:endParaRPr>
          </a:p>
        </p:txBody>
      </p:sp>
      <p:sp>
        <p:nvSpPr>
          <p:cNvPr id="3" name="Content Placeholder 2">
            <a:extLst>
              <a:ext uri="{FF2B5EF4-FFF2-40B4-BE49-F238E27FC236}">
                <a16:creationId xmlns:a16="http://schemas.microsoft.com/office/drawing/2014/main" id="{E256E4FB-ECF9-4A7A-B87C-47DDEECD26A4}"/>
              </a:ext>
            </a:extLst>
          </p:cNvPr>
          <p:cNvSpPr>
            <a:spLocks noGrp="1"/>
          </p:cNvSpPr>
          <p:nvPr>
            <p:ph idx="1"/>
          </p:nvPr>
        </p:nvSpPr>
        <p:spPr/>
        <p:txBody>
          <a:bodyPr>
            <a:normAutofit lnSpcReduction="10000"/>
          </a:bodyPr>
          <a:lstStyle/>
          <a:p>
            <a:pPr marL="514350" lvl="0" indent="-514350">
              <a:buFont typeface="+mj-lt"/>
              <a:buAutoNum type="arabicPeriod"/>
            </a:pPr>
            <a:r>
              <a:rPr lang="es-ES" dirty="0"/>
              <a:t>Estar completada por una persona cualificada</a:t>
            </a:r>
            <a:endParaRPr lang="en-US" dirty="0"/>
          </a:p>
          <a:p>
            <a:pPr marL="514350" lvl="0" indent="-514350">
              <a:buFont typeface="+mj-lt"/>
              <a:buAutoNum type="arabicPeriod"/>
            </a:pPr>
            <a:r>
              <a:rPr lang="en-US" dirty="0" err="1"/>
              <a:t>Estar</a:t>
            </a:r>
            <a:r>
              <a:rPr lang="en-US" dirty="0"/>
              <a:t> </a:t>
            </a:r>
            <a:r>
              <a:rPr lang="en-US" dirty="0" err="1"/>
              <a:t>documentado</a:t>
            </a:r>
            <a:endParaRPr lang="en-US" dirty="0"/>
          </a:p>
          <a:p>
            <a:pPr marL="514350" lvl="0" indent="-514350">
              <a:buFont typeface="+mj-lt"/>
              <a:buAutoNum type="arabicPeriod"/>
            </a:pPr>
            <a:r>
              <a:rPr lang="es-ES" dirty="0"/>
              <a:t>Incluye la siguiente información:</a:t>
            </a:r>
            <a:endParaRPr lang="en-US" dirty="0"/>
          </a:p>
          <a:p>
            <a:pPr marL="914400" lvl="1" indent="-457200">
              <a:buFont typeface="+mj-lt"/>
              <a:buAutoNum type="alphaLcParenR"/>
            </a:pPr>
            <a:r>
              <a:rPr lang="es-ES" dirty="0"/>
              <a:t>Descripción del trabajo y las tareas individuales</a:t>
            </a:r>
            <a:endParaRPr lang="en-US" dirty="0"/>
          </a:p>
          <a:p>
            <a:pPr marL="914400" lvl="1" indent="-457200">
              <a:buFont typeface="+mj-lt"/>
              <a:buAutoNum type="alphaLcParenR"/>
            </a:pPr>
            <a:r>
              <a:rPr lang="es-ES" dirty="0"/>
              <a:t>Identificación de los peligros eléctricos asociados con cada tarea</a:t>
            </a:r>
            <a:endParaRPr lang="en-US" dirty="0"/>
          </a:p>
          <a:p>
            <a:pPr marL="914400" lvl="1" indent="-457200">
              <a:buFont typeface="+mj-lt"/>
              <a:buAutoNum type="alphaLcParenR"/>
            </a:pPr>
            <a:r>
              <a:rPr lang="es-ES" dirty="0"/>
              <a:t>Evaluación del riesgo a un choque eléctrico en tareas que implican peligro de descarga</a:t>
            </a:r>
            <a:endParaRPr lang="en-US" dirty="0"/>
          </a:p>
          <a:p>
            <a:pPr marL="914400" lvl="1" indent="-457200">
              <a:buFont typeface="+mj-lt"/>
              <a:buAutoNum type="alphaLcParenR"/>
            </a:pPr>
            <a:r>
              <a:rPr lang="es-ES" dirty="0"/>
              <a:t>Evaluación del riesgo a un arco eléctrico en tareas que involucran un peligro con el arco eléctrico</a:t>
            </a:r>
            <a:endParaRPr lang="en-US" dirty="0"/>
          </a:p>
          <a:p>
            <a:pPr marL="914400" lvl="1" indent="-457200">
              <a:buFont typeface="+mj-lt"/>
              <a:buAutoNum type="alphaLcParenR"/>
            </a:pPr>
            <a:r>
              <a:rPr lang="es-ES" dirty="0"/>
              <a:t>Procedimientos de trabajos involucrados, precauciones especiales, y control de fuentes de energía</a:t>
            </a:r>
            <a:endParaRPr lang="en-US" dirty="0"/>
          </a:p>
        </p:txBody>
      </p:sp>
    </p:spTree>
    <p:extLst>
      <p:ext uri="{BB962C8B-B14F-4D97-AF65-F5344CB8AC3E}">
        <p14:creationId xmlns:p14="http://schemas.microsoft.com/office/powerpoint/2010/main" val="245621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B0009-046C-4562-93F0-EB8F1C883F62}"/>
              </a:ext>
            </a:extLst>
          </p:cNvPr>
          <p:cNvSpPr>
            <a:spLocks noGrp="1"/>
          </p:cNvSpPr>
          <p:nvPr>
            <p:ph type="title"/>
          </p:nvPr>
        </p:nvSpPr>
        <p:spPr/>
        <p:txBody>
          <a:bodyPr/>
          <a:lstStyle/>
          <a:p>
            <a:r>
              <a:rPr lang="en-US" b="1" dirty="0" err="1">
                <a:solidFill>
                  <a:srgbClr val="FF0000"/>
                </a:solidFill>
              </a:rPr>
              <a:t>Información</a:t>
            </a:r>
            <a:r>
              <a:rPr lang="en-US" b="1" dirty="0">
                <a:solidFill>
                  <a:srgbClr val="FF0000"/>
                </a:solidFill>
              </a:rPr>
              <a:t> de </a:t>
            </a:r>
            <a:r>
              <a:rPr lang="en-US" b="1" dirty="0" err="1">
                <a:solidFill>
                  <a:srgbClr val="FF0000"/>
                </a:solidFill>
              </a:rPr>
              <a:t>Trabajo</a:t>
            </a:r>
            <a:endParaRPr lang="en-US" b="1" dirty="0">
              <a:solidFill>
                <a:srgbClr val="FF0000"/>
              </a:solidFill>
            </a:endParaRPr>
          </a:p>
        </p:txBody>
      </p:sp>
      <p:sp>
        <p:nvSpPr>
          <p:cNvPr id="3" name="Content Placeholder 2">
            <a:extLst>
              <a:ext uri="{FF2B5EF4-FFF2-40B4-BE49-F238E27FC236}">
                <a16:creationId xmlns:a16="http://schemas.microsoft.com/office/drawing/2014/main" id="{F7E9DB5D-8478-4A7D-AC8C-CFC825A26E92}"/>
              </a:ext>
            </a:extLst>
          </p:cNvPr>
          <p:cNvSpPr>
            <a:spLocks noGrp="1"/>
          </p:cNvSpPr>
          <p:nvPr>
            <p:ph sz="half" idx="1"/>
          </p:nvPr>
        </p:nvSpPr>
        <p:spPr/>
        <p:txBody>
          <a:bodyPr/>
          <a:lstStyle/>
          <a:p>
            <a:r>
              <a:rPr lang="es-ES" dirty="0"/>
              <a:t>La información del Trabajo deberá cubrir el plan de seguridad en el trabajo y la información sobre el permiso de trabajo eléctrico energizado, si el permiso es requerido.</a:t>
            </a:r>
            <a:endParaRPr lang="en-US" dirty="0"/>
          </a:p>
        </p:txBody>
      </p:sp>
      <p:pic>
        <p:nvPicPr>
          <p:cNvPr id="7" name="Content Placeholder 6" title="Información de Trabajo">
            <a:extLst>
              <a:ext uri="{FF2B5EF4-FFF2-40B4-BE49-F238E27FC236}">
                <a16:creationId xmlns:a16="http://schemas.microsoft.com/office/drawing/2014/main" id="{A9E565A6-EE90-4222-9AE1-F6C5E997BD8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98208" y="2666270"/>
            <a:ext cx="3529584" cy="2670048"/>
          </a:xfrm>
        </p:spPr>
      </p:pic>
    </p:spTree>
    <p:extLst>
      <p:ext uri="{BB962C8B-B14F-4D97-AF65-F5344CB8AC3E}">
        <p14:creationId xmlns:p14="http://schemas.microsoft.com/office/powerpoint/2010/main" val="17161399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5F05-94CA-4E84-9216-CA08D5859346}"/>
              </a:ext>
            </a:extLst>
          </p:cNvPr>
          <p:cNvSpPr>
            <a:spLocks noGrp="1"/>
          </p:cNvSpPr>
          <p:nvPr>
            <p:ph type="title"/>
          </p:nvPr>
        </p:nvSpPr>
        <p:spPr/>
        <p:txBody>
          <a:bodyPr/>
          <a:lstStyle/>
          <a:p>
            <a:r>
              <a:rPr lang="es-ES" b="1" dirty="0">
                <a:solidFill>
                  <a:srgbClr val="FF0000"/>
                </a:solidFill>
              </a:rPr>
              <a:t>Responsabilidades Para Empleadores Contratistas y Anfitriones</a:t>
            </a:r>
            <a:endParaRPr lang="en-US" dirty="0">
              <a:solidFill>
                <a:srgbClr val="FF0000"/>
              </a:solidFill>
            </a:endParaRPr>
          </a:p>
        </p:txBody>
      </p:sp>
      <p:sp>
        <p:nvSpPr>
          <p:cNvPr id="3" name="Content Placeholder 2">
            <a:extLst>
              <a:ext uri="{FF2B5EF4-FFF2-40B4-BE49-F238E27FC236}">
                <a16:creationId xmlns:a16="http://schemas.microsoft.com/office/drawing/2014/main" id="{1B3BAF51-4BE4-42AF-9741-53E5CA7B48E9}"/>
              </a:ext>
            </a:extLst>
          </p:cNvPr>
          <p:cNvSpPr>
            <a:spLocks noGrp="1"/>
          </p:cNvSpPr>
          <p:nvPr>
            <p:ph idx="1"/>
          </p:nvPr>
        </p:nvSpPr>
        <p:spPr/>
        <p:txBody>
          <a:bodyPr/>
          <a:lstStyle/>
          <a:p>
            <a:pPr marL="0" indent="0">
              <a:buNone/>
            </a:pPr>
            <a:r>
              <a:rPr lang="en-US" b="1" i="1" dirty="0" err="1"/>
              <a:t>Empleador</a:t>
            </a:r>
            <a:r>
              <a:rPr lang="en-US" b="1" i="1" dirty="0"/>
              <a:t> </a:t>
            </a:r>
            <a:r>
              <a:rPr lang="en-US" b="1" i="1" dirty="0" err="1"/>
              <a:t>Anfitrión</a:t>
            </a:r>
            <a:endParaRPr lang="en-US" dirty="0"/>
          </a:p>
          <a:p>
            <a:pPr lvl="0"/>
            <a:r>
              <a:rPr lang="es-ES" dirty="0"/>
              <a:t>El empleador anfitrión informará a empleadores contratistas de los riesgos conocidos relacionados con el contrato de trabajo del empleador. Información adicional sobre los peligros que podrían no ser reconocidos por el empleador contratista o sus empleados a quienes también se les deberá proporcionar la información de los riesgos.</a:t>
            </a:r>
            <a:endParaRPr lang="en-US" dirty="0"/>
          </a:p>
          <a:p>
            <a:pPr lvl="0"/>
            <a:r>
              <a:rPr lang="es-ES" dirty="0"/>
              <a:t>El empleador anfitrión deberá reportar las violaciones observadas relacionadas con el empleador contratista.</a:t>
            </a:r>
            <a:endParaRPr lang="en-US" dirty="0"/>
          </a:p>
        </p:txBody>
      </p:sp>
    </p:spTree>
    <p:extLst>
      <p:ext uri="{BB962C8B-B14F-4D97-AF65-F5344CB8AC3E}">
        <p14:creationId xmlns:p14="http://schemas.microsoft.com/office/powerpoint/2010/main" val="63901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C177-8287-4C98-A7E9-F01E5C1FD034}"/>
              </a:ext>
            </a:extLst>
          </p:cNvPr>
          <p:cNvSpPr>
            <a:spLocks noGrp="1"/>
          </p:cNvSpPr>
          <p:nvPr>
            <p:ph type="title"/>
          </p:nvPr>
        </p:nvSpPr>
        <p:spPr/>
        <p:txBody>
          <a:bodyPr/>
          <a:lstStyle/>
          <a:p>
            <a:r>
              <a:rPr lang="es-ES" b="1" dirty="0">
                <a:solidFill>
                  <a:srgbClr val="FF0000"/>
                </a:solidFill>
              </a:rPr>
              <a:t>Responsabilidades Para Empleadores Contratistas y Anfitriones Continuar</a:t>
            </a:r>
            <a:endParaRPr lang="en-US" dirty="0"/>
          </a:p>
        </p:txBody>
      </p:sp>
      <p:sp>
        <p:nvSpPr>
          <p:cNvPr id="3" name="Content Placeholder 2">
            <a:extLst>
              <a:ext uri="{FF2B5EF4-FFF2-40B4-BE49-F238E27FC236}">
                <a16:creationId xmlns:a16="http://schemas.microsoft.com/office/drawing/2014/main" id="{E58BC246-3784-43DB-A30C-8AB438AE9C1F}"/>
              </a:ext>
            </a:extLst>
          </p:cNvPr>
          <p:cNvSpPr>
            <a:spLocks noGrp="1"/>
          </p:cNvSpPr>
          <p:nvPr>
            <p:ph idx="1"/>
          </p:nvPr>
        </p:nvSpPr>
        <p:spPr/>
        <p:txBody>
          <a:bodyPr/>
          <a:lstStyle/>
          <a:p>
            <a:pPr marL="0" indent="0">
              <a:buNone/>
            </a:pPr>
            <a:r>
              <a:rPr lang="en-US" b="1" i="1" dirty="0" err="1"/>
              <a:t>Empleador</a:t>
            </a:r>
            <a:r>
              <a:rPr lang="en-US" b="1" i="1" dirty="0"/>
              <a:t> </a:t>
            </a:r>
            <a:r>
              <a:rPr lang="en-US" b="1" i="1" dirty="0" err="1"/>
              <a:t>Contratista</a:t>
            </a:r>
            <a:endParaRPr lang="en-US" dirty="0"/>
          </a:p>
          <a:p>
            <a:pPr lvl="0"/>
            <a:r>
              <a:rPr lang="es-ES" dirty="0"/>
              <a:t>El empleador contratista debe asegurarse de que cada uno de sus empleados sea informado acerca de la comunicación de peligros del contratista al empleador anfitrión. Esto en adición a una persona cualificada que recibió entrenamiento previo.</a:t>
            </a:r>
            <a:endParaRPr lang="en-US" dirty="0"/>
          </a:p>
          <a:p>
            <a:r>
              <a:rPr lang="es-ES" dirty="0"/>
              <a:t>El empleador contratista deberá asegurar que cada uno de sus empleados sigue las prácticas de trabajo y las reglas de trabajo relacionadas con la seguridad requerida por el empleador anfitrión. </a:t>
            </a:r>
            <a:endParaRPr lang="en-US" dirty="0"/>
          </a:p>
        </p:txBody>
      </p:sp>
    </p:spTree>
    <p:extLst>
      <p:ext uri="{BB962C8B-B14F-4D97-AF65-F5344CB8AC3E}">
        <p14:creationId xmlns:p14="http://schemas.microsoft.com/office/powerpoint/2010/main" val="92292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41A2-A15F-4CFD-974A-40F0A166E678}"/>
              </a:ext>
            </a:extLst>
          </p:cNvPr>
          <p:cNvSpPr>
            <a:spLocks noGrp="1"/>
          </p:cNvSpPr>
          <p:nvPr>
            <p:ph type="title"/>
          </p:nvPr>
        </p:nvSpPr>
        <p:spPr/>
        <p:txBody>
          <a:bodyPr/>
          <a:lstStyle/>
          <a:p>
            <a:r>
              <a:rPr lang="es-ES" b="1" dirty="0">
                <a:solidFill>
                  <a:srgbClr val="FF0000"/>
                </a:solidFill>
              </a:rPr>
              <a:t>Evaluación de Riesgo a Choque Eléctrico </a:t>
            </a:r>
            <a:br>
              <a:rPr lang="es-ES" b="1" dirty="0">
                <a:solidFill>
                  <a:srgbClr val="FF0000"/>
                </a:solidFill>
              </a:rPr>
            </a:br>
            <a:r>
              <a:rPr lang="es-ES" b="1" dirty="0">
                <a:solidFill>
                  <a:srgbClr val="FF0000"/>
                </a:solidFill>
              </a:rPr>
              <a:t>(NFPA 70E – 2018)</a:t>
            </a:r>
            <a:endParaRPr lang="en-US" dirty="0">
              <a:solidFill>
                <a:srgbClr val="FF0000"/>
              </a:solidFill>
            </a:endParaRPr>
          </a:p>
        </p:txBody>
      </p:sp>
      <p:sp>
        <p:nvSpPr>
          <p:cNvPr id="3" name="Content Placeholder 2">
            <a:extLst>
              <a:ext uri="{FF2B5EF4-FFF2-40B4-BE49-F238E27FC236}">
                <a16:creationId xmlns:a16="http://schemas.microsoft.com/office/drawing/2014/main" id="{374BD561-F278-40D3-9270-4F436E715C1D}"/>
              </a:ext>
            </a:extLst>
          </p:cNvPr>
          <p:cNvSpPr>
            <a:spLocks noGrp="1"/>
          </p:cNvSpPr>
          <p:nvPr>
            <p:ph sz="half" idx="1"/>
          </p:nvPr>
        </p:nvSpPr>
        <p:spPr/>
        <p:txBody>
          <a:bodyPr/>
          <a:lstStyle/>
          <a:p>
            <a:r>
              <a:rPr lang="en-US" dirty="0"/>
              <a:t>L</a:t>
            </a:r>
            <a:r>
              <a:rPr lang="es-ES" dirty="0" err="1"/>
              <a:t>ímite</a:t>
            </a:r>
            <a:r>
              <a:rPr lang="es-ES" dirty="0"/>
              <a:t> de Acercamiento al Borde</a:t>
            </a:r>
            <a:endParaRPr lang="en-US" dirty="0"/>
          </a:p>
          <a:p>
            <a:r>
              <a:rPr lang="en-US" dirty="0" err="1"/>
              <a:t>Limite</a:t>
            </a:r>
            <a:r>
              <a:rPr lang="en-US" dirty="0"/>
              <a:t> de </a:t>
            </a:r>
            <a:r>
              <a:rPr lang="en-US" dirty="0" err="1"/>
              <a:t>Acercamiento</a:t>
            </a:r>
            <a:r>
              <a:rPr lang="en-US" dirty="0"/>
              <a:t> </a:t>
            </a:r>
            <a:r>
              <a:rPr lang="en-US" dirty="0" err="1"/>
              <a:t>Restringido</a:t>
            </a:r>
            <a:endParaRPr lang="en-US" dirty="0"/>
          </a:p>
          <a:p>
            <a:r>
              <a:rPr lang="es-ES" dirty="0"/>
              <a:t>Análisis de Riesgos al Flash del Arco </a:t>
            </a:r>
            <a:endParaRPr lang="en-US" dirty="0"/>
          </a:p>
        </p:txBody>
      </p:sp>
      <p:pic>
        <p:nvPicPr>
          <p:cNvPr id="7" name="Content Placeholder 6" title="Evaluación de Riesgo a Choque Eléctrico ">
            <a:extLst>
              <a:ext uri="{FF2B5EF4-FFF2-40B4-BE49-F238E27FC236}">
                <a16:creationId xmlns:a16="http://schemas.microsoft.com/office/drawing/2014/main" id="{898F375A-78AD-4206-8623-2FD6E22D709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05344" y="2550446"/>
            <a:ext cx="2115312" cy="2901696"/>
          </a:xfrm>
        </p:spPr>
      </p:pic>
    </p:spTree>
    <p:extLst>
      <p:ext uri="{BB962C8B-B14F-4D97-AF65-F5344CB8AC3E}">
        <p14:creationId xmlns:p14="http://schemas.microsoft.com/office/powerpoint/2010/main" val="41818117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5F3B-CDD7-46BE-88A9-F12A1B2CB30D}"/>
              </a:ext>
            </a:extLst>
          </p:cNvPr>
          <p:cNvSpPr>
            <a:spLocks noGrp="1"/>
          </p:cNvSpPr>
          <p:nvPr>
            <p:ph type="title"/>
          </p:nvPr>
        </p:nvSpPr>
        <p:spPr/>
        <p:txBody>
          <a:bodyPr/>
          <a:lstStyle/>
          <a:p>
            <a:r>
              <a:rPr lang="en-US" b="1" dirty="0" err="1">
                <a:solidFill>
                  <a:srgbClr val="FF0000"/>
                </a:solidFill>
              </a:rPr>
              <a:t>Límites</a:t>
            </a:r>
            <a:r>
              <a:rPr lang="en-US" b="1" dirty="0">
                <a:solidFill>
                  <a:srgbClr val="FF0000"/>
                </a:solidFill>
              </a:rPr>
              <a:t> de </a:t>
            </a:r>
            <a:r>
              <a:rPr lang="en-US" b="1" dirty="0" err="1">
                <a:solidFill>
                  <a:srgbClr val="FF0000"/>
                </a:solidFill>
              </a:rPr>
              <a:t>Acercamiento</a:t>
            </a:r>
            <a:r>
              <a:rPr lang="en-US" b="1" dirty="0">
                <a:solidFill>
                  <a:srgbClr val="FF0000"/>
                </a:solidFill>
              </a:rPr>
              <a:t> (NFPA 70E – 2018)</a:t>
            </a:r>
          </a:p>
        </p:txBody>
      </p:sp>
      <p:sp>
        <p:nvSpPr>
          <p:cNvPr id="3" name="Content Placeholder 2">
            <a:extLst>
              <a:ext uri="{FF2B5EF4-FFF2-40B4-BE49-F238E27FC236}">
                <a16:creationId xmlns:a16="http://schemas.microsoft.com/office/drawing/2014/main" id="{5CF0368E-B6C1-48B4-9010-C4DE68811B04}"/>
              </a:ext>
            </a:extLst>
          </p:cNvPr>
          <p:cNvSpPr>
            <a:spLocks noGrp="1"/>
          </p:cNvSpPr>
          <p:nvPr>
            <p:ph sz="half" idx="1"/>
          </p:nvPr>
        </p:nvSpPr>
        <p:spPr/>
        <p:txBody>
          <a:bodyPr/>
          <a:lstStyle/>
          <a:p>
            <a:pPr marL="0" indent="0">
              <a:buNone/>
            </a:pPr>
            <a:r>
              <a:rPr lang="en-US" b="1" i="1" dirty="0"/>
              <a:t>R</a:t>
            </a:r>
            <a:r>
              <a:rPr lang="es-ES" b="1" i="1" dirty="0" err="1"/>
              <a:t>eferencia</a:t>
            </a:r>
            <a:r>
              <a:rPr lang="es-ES" b="1" i="1" dirty="0"/>
              <a:t>: 	</a:t>
            </a:r>
          </a:p>
          <a:p>
            <a:r>
              <a:rPr lang="es-ES" dirty="0"/>
              <a:t>Tabla 130.4 (D) (a) Limites de Acercamiento/Protección a Descargas con Conductores Energizados Expuestos o Partes de un Circuito de Sistema de Corriente Alterna</a:t>
            </a:r>
            <a:r>
              <a:rPr lang="en-US" dirty="0"/>
              <a:t>s</a:t>
            </a:r>
          </a:p>
        </p:txBody>
      </p:sp>
      <p:pic>
        <p:nvPicPr>
          <p:cNvPr id="7" name="Content Placeholder 6" title="Límites de Acercamiento ">
            <a:extLst>
              <a:ext uri="{FF2B5EF4-FFF2-40B4-BE49-F238E27FC236}">
                <a16:creationId xmlns:a16="http://schemas.microsoft.com/office/drawing/2014/main" id="{20F3E40C-74F5-4650-BB67-27A8EA4321A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837421"/>
            <a:ext cx="5785140" cy="2598875"/>
          </a:xfrm>
        </p:spPr>
      </p:pic>
    </p:spTree>
    <p:extLst>
      <p:ext uri="{BB962C8B-B14F-4D97-AF65-F5344CB8AC3E}">
        <p14:creationId xmlns:p14="http://schemas.microsoft.com/office/powerpoint/2010/main" val="2747334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29876</TotalTime>
  <Words>15423</Words>
  <Application>Microsoft Office PowerPoint</Application>
  <PresentationFormat>Widescreen</PresentationFormat>
  <Paragraphs>839</Paragraphs>
  <Slides>113</Slides>
  <Notes>113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Arial</vt:lpstr>
      <vt:lpstr>Calibri</vt:lpstr>
      <vt:lpstr>Calibri Light</vt:lpstr>
      <vt:lpstr>NewBaskervilleStd-Roman</vt:lpstr>
      <vt:lpstr>Symbol</vt:lpstr>
      <vt:lpstr>Times New Roman</vt:lpstr>
      <vt:lpstr>Wingdings</vt:lpstr>
      <vt:lpstr>Office Theme</vt:lpstr>
      <vt:lpstr>OSHA Cláusula de responsabilidad</vt:lpstr>
      <vt:lpstr>Peligros Eléctricos en la Construcción</vt:lpstr>
      <vt:lpstr>Topicos del curso…</vt:lpstr>
      <vt:lpstr>Pre-Test</vt:lpstr>
      <vt:lpstr>Introducción a Peligros Eléctricoss</vt:lpstr>
      <vt:lpstr>Lesiones eléctricas</vt:lpstr>
      <vt:lpstr>OSHA Focus Cuatro</vt:lpstr>
      <vt:lpstr>Cómo Ocurren los Choques Eléctricos</vt:lpstr>
      <vt:lpstr>Flash del Arco </vt:lpstr>
      <vt:lpstr>Vestimenta para el Flash de Arco </vt:lpstr>
      <vt:lpstr>Clasificación del Arco (cal/cm²)</vt:lpstr>
      <vt:lpstr>Conceptos Básicos de Electricidad</vt:lpstr>
      <vt:lpstr>Voltaje</vt:lpstr>
      <vt:lpstr>Voltaje, Nominal (definido por la NFPA 70: Código Eléctrico Nacional)</vt:lpstr>
      <vt:lpstr>Voltage thresholds</vt:lpstr>
      <vt:lpstr>Corriente</vt:lpstr>
      <vt:lpstr>Effects of Electricity on Body</vt:lpstr>
      <vt:lpstr>Resistencia</vt:lpstr>
      <vt:lpstr>La ley de Ohm</vt:lpstr>
      <vt:lpstr>Introducción a OSHA</vt:lpstr>
      <vt:lpstr>Cláusula de Deber General…</vt:lpstr>
      <vt:lpstr>Referencia de Estándar de OSHA:1910.335(a)(1)(i) </vt:lpstr>
      <vt:lpstr>OSHA Job Poster</vt:lpstr>
      <vt:lpstr>Rehusándose a Trabajar Por Condiciones Peligrosas</vt:lpstr>
      <vt:lpstr>Derechos como Denunciante (Whistleblower)</vt:lpstr>
      <vt:lpstr>Empleadores Deben Proveer y Pagar por la Mayoría de los EPP</vt:lpstr>
      <vt:lpstr>Reporte de Fatalidades y Catástrofes</vt:lpstr>
      <vt:lpstr>OSHA y NFPA Estándares/Norma Eléctricos</vt:lpstr>
      <vt:lpstr>Persona Cualificada (OSHA) - 29 CFR 1910.339</vt:lpstr>
      <vt:lpstr>Bloqueo(candado)/Etiquetado de OSHA  (Control de Energías Peligrosas) - 29 CFR 1910.147(b)</vt:lpstr>
      <vt:lpstr>Persona Cualificada (NFPA 70E)</vt:lpstr>
      <vt:lpstr>Acercamiento a los Limites/Bordes  (NFPA 70E – 2018)</vt:lpstr>
      <vt:lpstr>Líneas Eléctricas Aérea y Subterráneas</vt:lpstr>
      <vt:lpstr>Ejemplos de Equipos que Pueden Hacer Contacto con Líneas Eléctricas:</vt:lpstr>
      <vt:lpstr>Reglas de Seguridad de OSHA Para Línea Eléctricas</vt:lpstr>
      <vt:lpstr>Cubiertas de líneas eléctricas</vt:lpstr>
      <vt:lpstr>Tipos de Líneas Eléctricas</vt:lpstr>
      <vt:lpstr>Líneas eléctricas subterráneas  ¡Llame antes de excavar!</vt:lpstr>
      <vt:lpstr>Requisitos Eléctricos Generales</vt:lpstr>
      <vt:lpstr>Servicios Públicos Subterráneos-Marcando Códigos/Colores</vt:lpstr>
      <vt:lpstr>Corredor de Servicios</vt:lpstr>
      <vt:lpstr>Excavación por Vacío</vt:lpstr>
      <vt:lpstr>Grúas Móviles y Líneas Eléctricas</vt:lpstr>
      <vt:lpstr>Zona de Trabajo para Grúas  (Seguridad en Líneas Eléctricas)</vt:lpstr>
      <vt:lpstr>Identificar la Zona de Trabajo de la Grúa</vt:lpstr>
      <vt:lpstr>Zona de Trabajo para Grúa  (Seguridad en Líneas Eléctricas)</vt:lpstr>
      <vt:lpstr>Si el Operador es Capaz de Determinar la Posición del Equipo Con Respecto al Borde de la Línea Demarcada.</vt:lpstr>
      <vt:lpstr>Mas Cerca de los 20 pies…</vt:lpstr>
      <vt:lpstr>Línea eléctrica conectada a tierra</vt:lpstr>
      <vt:lpstr>Tabla A – Distancias Mínimas Libres</vt:lpstr>
      <vt:lpstr>No conductivo</vt:lpstr>
      <vt:lpstr>Señalador Dedicado “spotter” </vt:lpstr>
      <vt:lpstr>Entrenamiento Para Empleados con Líneas Eléctricas</vt:lpstr>
      <vt:lpstr>Calcomanías de Advertencia</vt:lpstr>
      <vt:lpstr>Hecho Fatal– Discusión #1</vt:lpstr>
      <vt:lpstr>Hecho Fatal – Discusión #2</vt:lpstr>
      <vt:lpstr>Hecho Fatal – Discusión #3</vt:lpstr>
      <vt:lpstr>Protección de Fallas a Tierra</vt:lpstr>
      <vt:lpstr>Protección de Fallas a Tierra Continuar</vt:lpstr>
      <vt:lpstr>¿Qué es un ICFT (GFCI)?</vt:lpstr>
      <vt:lpstr>29 CFR 1926.404(b)(1). Protección de Fallas a Tierra </vt:lpstr>
      <vt:lpstr>Herramientas con Doble Aislamiento</vt:lpstr>
      <vt:lpstr>Programa de Aseguramiento de Equipo Conductor con Conexión a Tierra</vt:lpstr>
      <vt:lpstr>Hecho Fatal – Discusión # 4</vt:lpstr>
      <vt:lpstr>Cables de Extensión, Herramientas y Otros Equipos</vt:lpstr>
      <vt:lpstr>Selección y Uso Correcto de Cable de Extensión </vt:lpstr>
      <vt:lpstr>29 CFR 1926.405(a)(2)(ii)(J). Cables de Extensión</vt:lpstr>
      <vt:lpstr>Marcado en Cables de Extensión</vt:lpstr>
      <vt:lpstr>Reparación de Cable</vt:lpstr>
      <vt:lpstr>Adaptador de Enchufe de Dos Clavijas</vt:lpstr>
      <vt:lpstr>Ruta a Tierra Faltante o Eliminado</vt:lpstr>
      <vt:lpstr>Inspección de Herramientas y Extensiones </vt:lpstr>
      <vt:lpstr>Equipo dañado</vt:lpstr>
      <vt:lpstr>Equipo No Usado en la Forma Prescrita</vt:lpstr>
      <vt:lpstr>No use cajas de receptores múltiples diseñado para ser montados e instalados con un cable eléctrico y estén puestos en el piso.</vt:lpstr>
      <vt:lpstr>29 CFR 1926.302(a)(2)</vt:lpstr>
      <vt:lpstr>29 CFR 1926.405(a)(2)(ii)(I)</vt:lpstr>
      <vt:lpstr>Programa de Pruebas en Laboratorio Nacionalmente Reconocido de OSHA (NRTL)</vt:lpstr>
      <vt:lpstr>Herramientas Eléctricas</vt:lpstr>
      <vt:lpstr>Candado/Etiquetado</vt:lpstr>
      <vt:lpstr>Normas en la Industria de la Construcción (OSHA)</vt:lpstr>
      <vt:lpstr>Programa de Control de Energía (OSHA) – 29 CFR 1910.147</vt:lpstr>
      <vt:lpstr>Capacidad de Bloqueo/Candado</vt:lpstr>
      <vt:lpstr>Dispositivos de Candado/Etiquetado</vt:lpstr>
      <vt:lpstr>Candado/Etiquetado Para Protección de Materiales y Accesorios metálicos </vt:lpstr>
      <vt:lpstr>Hecho Fatal - Discusión #5</vt:lpstr>
      <vt:lpstr>Seguridad Eléctrica-Relacionada a Prácticas de Trabajo</vt:lpstr>
      <vt:lpstr>29 CFR 1910.333(a). "General" </vt:lpstr>
      <vt:lpstr>Método para Jerarquía de Control de Riesgos</vt:lpstr>
      <vt:lpstr>Seguridad Eléctrica-Relacionada a Prácticas de Trabajo Continuar</vt:lpstr>
      <vt:lpstr>Ejemplos de Incrementar o Adherir Peligros</vt:lpstr>
      <vt:lpstr>Ejemplos de Incrementar o Adherir Peligros </vt:lpstr>
      <vt:lpstr>Prácticas de trabajo relacionadas con la seguridad eléctrica</vt:lpstr>
      <vt:lpstr>Planificación de Seguridad en el Trabajo</vt:lpstr>
      <vt:lpstr>Información de Trabajo</vt:lpstr>
      <vt:lpstr>Responsabilidades Para Empleadores Contratistas y Anfitriones</vt:lpstr>
      <vt:lpstr>Responsabilidades Para Empleadores Contratistas y Anfitriones Continuar</vt:lpstr>
      <vt:lpstr>Evaluación de Riesgo a Choque Eléctrico  (NFPA 70E – 2018)</vt:lpstr>
      <vt:lpstr>Límites de Acercamiento (NFPA 70E – 2018)</vt:lpstr>
      <vt:lpstr>Evaluación de Riesgo al Flash del Arco  (NFPA 70E – 2018)</vt:lpstr>
      <vt:lpstr>Etiquetado/calcomanía del Equipo  (NFPA 70E – 2018)</vt:lpstr>
      <vt:lpstr>Entrenamiento para Respuesta en Emergencia (NFPA 70E – 2018)</vt:lpstr>
      <vt:lpstr>Prueba de Instrumentos y Equipo</vt:lpstr>
      <vt:lpstr>Lista de Verificación de Seguridad del Multímetro</vt:lpstr>
      <vt:lpstr>ABC del multímetro de seguridad</vt:lpstr>
      <vt:lpstr>Permiso de Trabajo en Eléctricos Energizados  (NFPA 70E – 2018)</vt:lpstr>
      <vt:lpstr>Equipo de Protección Personal</vt:lpstr>
      <vt:lpstr>Medidas de Seguridad para Protección Personal  (OSHA) – 29 CFR 1910.335</vt:lpstr>
      <vt:lpstr>Medidas de Seguridad para Protección Personal  (OSHA) – 29 CFR 1910.335 Continuar</vt:lpstr>
      <vt:lpstr>OSHA TABLA I-5-Equipos Aislantes de Goma, Intervalos de Prueba</vt:lpstr>
      <vt:lpstr>Vestimenta para Flash de Arco – Evaluación del Arco</vt:lpstr>
      <vt:lpstr>Voltaje (tensión) Nominal de las Herramientas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Safety in Construction</dc:title>
  <dc:creator>Paul Satti</dc:creator>
  <cp:lastModifiedBy>Robertson, Donna - OSHA</cp:lastModifiedBy>
  <cp:revision>488</cp:revision>
  <dcterms:created xsi:type="dcterms:W3CDTF">2017-10-06T11:01:19Z</dcterms:created>
  <dcterms:modified xsi:type="dcterms:W3CDTF">2022-01-05T19:07:11Z</dcterms:modified>
</cp:coreProperties>
</file>