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8"/>
  </p:notesMasterIdLst>
  <p:handoutMasterIdLst>
    <p:handoutMasterId r:id="rId109"/>
  </p:handoutMasterIdLst>
  <p:sldIdLst>
    <p:sldId id="256" r:id="rId2"/>
    <p:sldId id="484" r:id="rId3"/>
    <p:sldId id="502" r:id="rId4"/>
    <p:sldId id="459" r:id="rId5"/>
    <p:sldId id="418" r:id="rId6"/>
    <p:sldId id="446" r:id="rId7"/>
    <p:sldId id="419" r:id="rId8"/>
    <p:sldId id="382" r:id="rId9"/>
    <p:sldId id="504" r:id="rId10"/>
    <p:sldId id="498" r:id="rId11"/>
    <p:sldId id="503" r:id="rId12"/>
    <p:sldId id="507" r:id="rId13"/>
    <p:sldId id="506" r:id="rId14"/>
    <p:sldId id="509" r:id="rId15"/>
    <p:sldId id="324" r:id="rId16"/>
    <p:sldId id="258" r:id="rId17"/>
    <p:sldId id="497" r:id="rId18"/>
    <p:sldId id="469" r:id="rId19"/>
    <p:sldId id="422" r:id="rId20"/>
    <p:sldId id="423" r:id="rId21"/>
    <p:sldId id="440" r:id="rId22"/>
    <p:sldId id="439" r:id="rId23"/>
    <p:sldId id="441" r:id="rId24"/>
    <p:sldId id="432" r:id="rId25"/>
    <p:sldId id="442" r:id="rId26"/>
    <p:sldId id="436" r:id="rId27"/>
    <p:sldId id="458" r:id="rId28"/>
    <p:sldId id="444" r:id="rId29"/>
    <p:sldId id="437" r:id="rId30"/>
    <p:sldId id="485" r:id="rId31"/>
    <p:sldId id="435" r:id="rId32"/>
    <p:sldId id="291" r:id="rId33"/>
    <p:sldId id="292" r:id="rId34"/>
    <p:sldId id="293" r:id="rId35"/>
    <p:sldId id="294" r:id="rId36"/>
    <p:sldId id="447" r:id="rId37"/>
    <p:sldId id="295" r:id="rId38"/>
    <p:sldId id="450" r:id="rId39"/>
    <p:sldId id="457" r:id="rId40"/>
    <p:sldId id="296" r:id="rId41"/>
    <p:sldId id="449" r:id="rId42"/>
    <p:sldId id="297" r:id="rId43"/>
    <p:sldId id="460" r:id="rId44"/>
    <p:sldId id="451" r:id="rId45"/>
    <p:sldId id="452" r:id="rId46"/>
    <p:sldId id="453" r:id="rId47"/>
    <p:sldId id="455" r:id="rId48"/>
    <p:sldId id="454" r:id="rId49"/>
    <p:sldId id="456" r:id="rId50"/>
    <p:sldId id="479" r:id="rId51"/>
    <p:sldId id="301" r:id="rId52"/>
    <p:sldId id="302" r:id="rId53"/>
    <p:sldId id="461" r:id="rId54"/>
    <p:sldId id="462" r:id="rId55"/>
    <p:sldId id="463" r:id="rId56"/>
    <p:sldId id="471" r:id="rId57"/>
    <p:sldId id="470" r:id="rId58"/>
    <p:sldId id="464" r:id="rId59"/>
    <p:sldId id="475" r:id="rId60"/>
    <p:sldId id="528" r:id="rId61"/>
    <p:sldId id="529" r:id="rId62"/>
    <p:sldId id="472" r:id="rId63"/>
    <p:sldId id="474" r:id="rId64"/>
    <p:sldId id="473" r:id="rId65"/>
    <p:sldId id="530" r:id="rId66"/>
    <p:sldId id="532" r:id="rId67"/>
    <p:sldId id="512" r:id="rId68"/>
    <p:sldId id="511" r:id="rId69"/>
    <p:sldId id="513" r:id="rId70"/>
    <p:sldId id="514" r:id="rId71"/>
    <p:sldId id="516" r:id="rId72"/>
    <p:sldId id="518" r:id="rId73"/>
    <p:sldId id="517" r:id="rId74"/>
    <p:sldId id="519" r:id="rId75"/>
    <p:sldId id="520" r:id="rId76"/>
    <p:sldId id="521" r:id="rId77"/>
    <p:sldId id="522" r:id="rId78"/>
    <p:sldId id="523" r:id="rId79"/>
    <p:sldId id="524" r:id="rId80"/>
    <p:sldId id="525" r:id="rId81"/>
    <p:sldId id="526" r:id="rId82"/>
    <p:sldId id="465" r:id="rId83"/>
    <p:sldId id="489" r:id="rId84"/>
    <p:sldId id="466" r:id="rId85"/>
    <p:sldId id="490" r:id="rId86"/>
    <p:sldId id="467" r:id="rId87"/>
    <p:sldId id="468" r:id="rId88"/>
    <p:sldId id="480" r:id="rId89"/>
    <p:sldId id="481" r:id="rId90"/>
    <p:sldId id="491" r:id="rId91"/>
    <p:sldId id="393" r:id="rId92"/>
    <p:sldId id="391" r:id="rId93"/>
    <p:sldId id="390" r:id="rId94"/>
    <p:sldId id="389" r:id="rId95"/>
    <p:sldId id="388" r:id="rId96"/>
    <p:sldId id="495" r:id="rId97"/>
    <p:sldId id="492" r:id="rId98"/>
    <p:sldId id="399" r:id="rId99"/>
    <p:sldId id="396" r:id="rId100"/>
    <p:sldId id="494" r:id="rId101"/>
    <p:sldId id="483" r:id="rId102"/>
    <p:sldId id="482" r:id="rId103"/>
    <p:sldId id="487" r:id="rId104"/>
    <p:sldId id="486" r:id="rId105"/>
    <p:sldId id="478" r:id="rId106"/>
    <p:sldId id="527" r:id="rId107"/>
  </p:sldIdLst>
  <p:sldSz cx="9144000" cy="6858000" type="screen4x3"/>
  <p:notesSz cx="7010400" cy="9296400"/>
  <p:custDataLst>
    <p:tags r:id="rId110"/>
  </p:custDataLst>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FF"/>
    <a:srgbClr val="FF8F8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09" autoAdjust="0"/>
    <p:restoredTop sz="86340" autoAdjust="0"/>
  </p:normalViewPr>
  <p:slideViewPr>
    <p:cSldViewPr>
      <p:cViewPr varScale="1">
        <p:scale>
          <a:sx n="55" d="100"/>
          <a:sy n="55" d="100"/>
        </p:scale>
        <p:origin x="90" y="816"/>
      </p:cViewPr>
      <p:guideLst>
        <p:guide orient="horz" pos="2160"/>
        <p:guide pos="2880"/>
      </p:guideLst>
    </p:cSldViewPr>
  </p:slideViewPr>
  <p:outlineViewPr>
    <p:cViewPr>
      <p:scale>
        <a:sx n="33" d="100"/>
        <a:sy n="33" d="100"/>
      </p:scale>
      <p:origin x="0" y="-8287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483" y="210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65539" name="Rectangle 1027"/>
          <p:cNvSpPr>
            <a:spLocks noGrp="1" noChangeArrowheads="1"/>
          </p:cNvSpPr>
          <p:nvPr>
            <p:ph type="dt" sz="quarter" idx="1"/>
          </p:nvPr>
        </p:nvSpPr>
        <p:spPr bwMode="auto">
          <a:xfrm>
            <a:off x="3972560" y="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65540" name="Rectangle 1028"/>
          <p:cNvSpPr>
            <a:spLocks noGrp="1" noChangeArrowheads="1"/>
          </p:cNvSpPr>
          <p:nvPr>
            <p:ph type="ftr" sz="quarter" idx="2"/>
          </p:nvPr>
        </p:nvSpPr>
        <p:spPr bwMode="auto">
          <a:xfrm>
            <a:off x="0" y="883158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defRPr sz="1200"/>
            </a:lvl1pPr>
          </a:lstStyle>
          <a:p>
            <a:pPr>
              <a:defRPr/>
            </a:pPr>
            <a:r>
              <a:rPr lang="en-US" dirty="0"/>
              <a:t>CSA - Machinery Safety</a:t>
            </a:r>
          </a:p>
        </p:txBody>
      </p:sp>
      <p:sp>
        <p:nvSpPr>
          <p:cNvPr id="65541" name="Rectangle 1029"/>
          <p:cNvSpPr>
            <a:spLocks noGrp="1" noChangeArrowheads="1"/>
          </p:cNvSpPr>
          <p:nvPr>
            <p:ph type="sldNum" sz="quarter" idx="3"/>
          </p:nvPr>
        </p:nvSpPr>
        <p:spPr bwMode="auto">
          <a:xfrm>
            <a:off x="3972560" y="8831580"/>
            <a:ext cx="3037840" cy="464820"/>
          </a:xfrm>
          <a:prstGeom prst="rect">
            <a:avLst/>
          </a:prstGeom>
          <a:noFill/>
          <a:ln w="12700" cap="sq">
            <a:noFill/>
            <a:miter lim="800000"/>
            <a:headEnd type="none" w="sm" len="sm"/>
            <a:tailEnd type="none" w="sm" len="sm"/>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D869CCF7-AB5D-48C2-B7A8-3BDCDFE31E38}" type="slidenum">
              <a:rPr lang="en-US"/>
              <a:pPr>
                <a:defRPr/>
              </a:pPr>
              <a:t>‹#›</a:t>
            </a:fld>
            <a:endParaRPr lang="en-US" dirty="0"/>
          </a:p>
        </p:txBody>
      </p:sp>
    </p:spTree>
    <p:extLst>
      <p:ext uri="{BB962C8B-B14F-4D97-AF65-F5344CB8AC3E}">
        <p14:creationId xmlns:p14="http://schemas.microsoft.com/office/powerpoint/2010/main" val="160965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r>
              <a:rPr lang="en-US"/>
              <a:t>Machine Safety</a:t>
            </a:r>
          </a:p>
        </p:txBody>
      </p:sp>
      <p:sp>
        <p:nvSpPr>
          <p:cNvPr id="512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03BF1D1C-02E1-4F9E-86B2-51BB7A74E9D9}" type="slidenum">
              <a:rPr lang="en-US"/>
              <a:pPr>
                <a:defRPr/>
              </a:pPr>
              <a:t>‹#›</a:t>
            </a:fld>
            <a:endParaRPr lang="en-US" dirty="0"/>
          </a:p>
        </p:txBody>
      </p:sp>
    </p:spTree>
    <p:extLst>
      <p:ext uri="{BB962C8B-B14F-4D97-AF65-F5344CB8AC3E}">
        <p14:creationId xmlns:p14="http://schemas.microsoft.com/office/powerpoint/2010/main" val="147796882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dirty="0"/>
              <a:t>Machine Safety</a:t>
            </a:r>
          </a:p>
        </p:txBody>
      </p:sp>
      <p:sp>
        <p:nvSpPr>
          <p:cNvPr id="911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dirty="0"/>
          </a:p>
        </p:txBody>
      </p:sp>
      <p:sp>
        <p:nvSpPr>
          <p:cNvPr id="911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E16BCC65-1CED-4A21-A0EA-1CF9D40EC78B}" type="slidenum">
              <a:rPr lang="en-US" altLang="en-US" sz="1200"/>
              <a:pPr/>
              <a:t>1</a:t>
            </a:fld>
            <a:endParaRPr lang="en-US" altLang="en-US" sz="1200" dirty="0"/>
          </a:p>
        </p:txBody>
      </p:sp>
      <p:sp>
        <p:nvSpPr>
          <p:cNvPr id="91141" name="Rectangle 2"/>
          <p:cNvSpPr>
            <a:spLocks noGrp="1" noRot="1" noChangeAspect="1" noChangeArrowheads="1" noTextEdit="1"/>
          </p:cNvSpPr>
          <p:nvPr>
            <p:ph type="sldImg"/>
          </p:nvPr>
        </p:nvSpPr>
        <p:spPr>
          <a:ln/>
        </p:spPr>
      </p:sp>
      <p:sp>
        <p:nvSpPr>
          <p:cNvPr id="911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Bench grinder picture</a:t>
            </a:r>
            <a:r>
              <a:rPr lang="en-US" altLang="en-US" baseline="0" dirty="0"/>
              <a:t> - u</a:t>
            </a:r>
            <a:r>
              <a:rPr lang="en-US" altLang="en-US" dirty="0"/>
              <a:t>nguarded wheel, no tongue guard</a:t>
            </a:r>
          </a:p>
        </p:txBody>
      </p:sp>
    </p:spTree>
    <p:extLst>
      <p:ext uri="{BB962C8B-B14F-4D97-AF65-F5344CB8AC3E}">
        <p14:creationId xmlns:p14="http://schemas.microsoft.com/office/powerpoint/2010/main" val="2831439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7066" indent="-291179" eaLnBrk="0" hangingPunct="0">
              <a:spcBef>
                <a:spcPct val="30000"/>
              </a:spcBef>
              <a:defRPr sz="1200">
                <a:solidFill>
                  <a:schemeClr val="tx1"/>
                </a:solidFill>
                <a:latin typeface="Arial" charset="0"/>
                <a:cs typeface="Arial" charset="0"/>
              </a:defRPr>
            </a:lvl2pPr>
            <a:lvl3pPr marL="1164717" indent="-232943" eaLnBrk="0" hangingPunct="0">
              <a:spcBef>
                <a:spcPct val="30000"/>
              </a:spcBef>
              <a:defRPr sz="1200">
                <a:solidFill>
                  <a:schemeClr val="tx1"/>
                </a:solidFill>
                <a:latin typeface="Arial" charset="0"/>
                <a:cs typeface="Arial" charset="0"/>
              </a:defRPr>
            </a:lvl3pPr>
            <a:lvl4pPr marL="1630604" indent="-232943" eaLnBrk="0" hangingPunct="0">
              <a:spcBef>
                <a:spcPct val="30000"/>
              </a:spcBef>
              <a:defRPr sz="1200">
                <a:solidFill>
                  <a:schemeClr val="tx1"/>
                </a:solidFill>
                <a:latin typeface="Arial" charset="0"/>
                <a:cs typeface="Arial" charset="0"/>
              </a:defRPr>
            </a:lvl4pPr>
            <a:lvl5pPr marL="2096491" indent="-232943" eaLnBrk="0" hangingPunct="0">
              <a:spcBef>
                <a:spcPct val="30000"/>
              </a:spcBef>
              <a:defRPr sz="1200">
                <a:solidFill>
                  <a:schemeClr val="tx1"/>
                </a:solidFill>
                <a:latin typeface="Arial" charset="0"/>
                <a:cs typeface="Arial" charset="0"/>
              </a:defRPr>
            </a:lvl5pPr>
            <a:lvl6pPr marL="2562377" indent="-232943" eaLnBrk="0" fontAlgn="base" hangingPunct="0">
              <a:spcBef>
                <a:spcPct val="30000"/>
              </a:spcBef>
              <a:spcAft>
                <a:spcPct val="0"/>
              </a:spcAft>
              <a:defRPr sz="1200">
                <a:solidFill>
                  <a:schemeClr val="tx1"/>
                </a:solidFill>
                <a:latin typeface="Arial" charset="0"/>
                <a:cs typeface="Arial" charset="0"/>
              </a:defRPr>
            </a:lvl6pPr>
            <a:lvl7pPr marL="3028264" indent="-232943" eaLnBrk="0" fontAlgn="base" hangingPunct="0">
              <a:spcBef>
                <a:spcPct val="30000"/>
              </a:spcBef>
              <a:spcAft>
                <a:spcPct val="0"/>
              </a:spcAft>
              <a:defRPr sz="1200">
                <a:solidFill>
                  <a:schemeClr val="tx1"/>
                </a:solidFill>
                <a:latin typeface="Arial" charset="0"/>
                <a:cs typeface="Arial" charset="0"/>
              </a:defRPr>
            </a:lvl7pPr>
            <a:lvl8pPr marL="3494151" indent="-232943" eaLnBrk="0" fontAlgn="base" hangingPunct="0">
              <a:spcBef>
                <a:spcPct val="30000"/>
              </a:spcBef>
              <a:spcAft>
                <a:spcPct val="0"/>
              </a:spcAft>
              <a:defRPr sz="1200">
                <a:solidFill>
                  <a:schemeClr val="tx1"/>
                </a:solidFill>
                <a:latin typeface="Arial" charset="0"/>
                <a:cs typeface="Arial" charset="0"/>
              </a:defRPr>
            </a:lvl8pPr>
            <a:lvl9pPr marL="3960038" indent="-23294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9A31D56-FF0A-4B6B-AEC0-E49F651A4CFF}" type="slidenum">
              <a:rPr lang="en-US" altLang="en-US" smtClean="0"/>
              <a:pPr eaLnBrk="1" hangingPunct="1">
                <a:spcBef>
                  <a:spcPct val="0"/>
                </a:spcBef>
              </a:pPr>
              <a:t>10</a:t>
            </a:fld>
            <a:endParaRPr lang="en-US" altLang="en-US"/>
          </a:p>
        </p:txBody>
      </p:sp>
      <p:sp>
        <p:nvSpPr>
          <p:cNvPr id="32771" name="Rectangle 2"/>
          <p:cNvSpPr>
            <a:spLocks noGrp="1" noRot="1" noChangeAspect="1" noChangeArrowheads="1" noTextEdit="1"/>
          </p:cNvSpPr>
          <p:nvPr>
            <p:ph type="sldImg"/>
          </p:nvPr>
        </p:nvSpPr>
        <p:spPr>
          <a:xfrm>
            <a:off x="1238250" y="741363"/>
            <a:ext cx="4535488" cy="3400425"/>
          </a:xfrm>
          <a:ln/>
        </p:spPr>
      </p:sp>
      <p:sp>
        <p:nvSpPr>
          <p:cNvPr id="32772" name="Rectangle 3"/>
          <p:cNvSpPr>
            <a:spLocks noGrp="1" noChangeArrowheads="1"/>
          </p:cNvSpPr>
          <p:nvPr>
            <p:ph type="body" idx="1"/>
          </p:nvPr>
        </p:nvSpPr>
        <p:spPr>
          <a:xfrm>
            <a:off x="934720" y="4412563"/>
            <a:ext cx="5140960" cy="41866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868099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p:txBody>
      </p:sp>
      <p:sp>
        <p:nvSpPr>
          <p:cNvPr id="168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89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89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DE66731-72C1-4188-8145-4E285318527C}" type="slidenum">
              <a:rPr lang="en-US" altLang="en-US" sz="1200"/>
              <a:pPr/>
              <a:t>100</a:t>
            </a:fld>
            <a:endParaRPr lang="en-US" altLang="en-US" sz="1200"/>
          </a:p>
        </p:txBody>
      </p:sp>
    </p:spTree>
    <p:extLst>
      <p:ext uri="{BB962C8B-B14F-4D97-AF65-F5344CB8AC3E}">
        <p14:creationId xmlns:p14="http://schemas.microsoft.com/office/powerpoint/2010/main" val="4029620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OSHA 3170</a:t>
            </a:r>
          </a:p>
        </p:txBody>
      </p:sp>
      <p:sp>
        <p:nvSpPr>
          <p:cNvPr id="169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99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99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9C147CE8-73FD-450F-BB32-B0139407DEE6}" type="slidenum">
              <a:rPr lang="en-US" altLang="en-US" sz="1200"/>
              <a:pPr/>
              <a:t>101</a:t>
            </a:fld>
            <a:endParaRPr lang="en-US" altLang="en-US" sz="1200"/>
          </a:p>
        </p:txBody>
      </p:sp>
    </p:spTree>
    <p:extLst>
      <p:ext uri="{BB962C8B-B14F-4D97-AF65-F5344CB8AC3E}">
        <p14:creationId xmlns:p14="http://schemas.microsoft.com/office/powerpoint/2010/main" val="30540488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of picture = NJ AFL-CIO</a:t>
            </a:r>
          </a:p>
        </p:txBody>
      </p:sp>
      <p:sp>
        <p:nvSpPr>
          <p:cNvPr id="1710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710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710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913AE13C-A46F-40C4-A717-919030A967AE}" type="slidenum">
              <a:rPr lang="en-US" altLang="en-US" sz="1200"/>
              <a:pPr/>
              <a:t>102</a:t>
            </a:fld>
            <a:endParaRPr lang="en-US" altLang="en-US" sz="1200"/>
          </a:p>
        </p:txBody>
      </p:sp>
    </p:spTree>
    <p:extLst>
      <p:ext uri="{BB962C8B-B14F-4D97-AF65-F5344CB8AC3E}">
        <p14:creationId xmlns:p14="http://schemas.microsoft.com/office/powerpoint/2010/main" val="38802790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OSHA 3170</a:t>
            </a:r>
          </a:p>
        </p:txBody>
      </p:sp>
      <p:sp>
        <p:nvSpPr>
          <p:cNvPr id="1720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720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720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F62E7C52-05B5-47F6-920C-57FC06DBD4E1}" type="slidenum">
              <a:rPr lang="en-US" altLang="en-US" sz="1200"/>
              <a:pPr/>
              <a:t>103</a:t>
            </a:fld>
            <a:endParaRPr lang="en-US" altLang="en-US" sz="1200"/>
          </a:p>
        </p:txBody>
      </p:sp>
    </p:spTree>
    <p:extLst>
      <p:ext uri="{BB962C8B-B14F-4D97-AF65-F5344CB8AC3E}">
        <p14:creationId xmlns:p14="http://schemas.microsoft.com/office/powerpoint/2010/main" val="31131921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77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771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1A1062C7-43FB-41B6-A73A-198E3D47B665}" type="slidenum">
              <a:rPr lang="en-US" altLang="en-US" sz="1200"/>
              <a:pPr/>
              <a:t>104</a:t>
            </a:fld>
            <a:endParaRPr lang="en-US" altLang="en-US" sz="1200"/>
          </a:p>
        </p:txBody>
      </p:sp>
      <p:sp>
        <p:nvSpPr>
          <p:cNvPr id="177157" name="Rectangle 2"/>
          <p:cNvSpPr>
            <a:spLocks noGrp="1" noRot="1" noChangeAspect="1" noChangeArrowheads="1" noTextEdit="1"/>
          </p:cNvSpPr>
          <p:nvPr>
            <p:ph type="sldImg"/>
          </p:nvPr>
        </p:nvSpPr>
        <p:spPr>
          <a:ln/>
        </p:spPr>
      </p:sp>
      <p:sp>
        <p:nvSpPr>
          <p:cNvPr id="1771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4160867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81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781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781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7D08C502-63BC-4E73-8988-BB9DA436C727}" type="slidenum">
              <a:rPr lang="en-US" altLang="en-US" sz="1200"/>
              <a:pPr/>
              <a:t>105</a:t>
            </a:fld>
            <a:endParaRPr lang="en-US" altLang="en-US" sz="1200"/>
          </a:p>
        </p:txBody>
      </p:sp>
    </p:spTree>
    <p:extLst>
      <p:ext uri="{BB962C8B-B14F-4D97-AF65-F5344CB8AC3E}">
        <p14:creationId xmlns:p14="http://schemas.microsoft.com/office/powerpoint/2010/main" val="15176049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81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781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781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7D08C502-63BC-4E73-8988-BB9DA436C727}" type="slidenum">
              <a:rPr lang="en-US" altLang="en-US" sz="1200"/>
              <a:pPr/>
              <a:t>106</a:t>
            </a:fld>
            <a:endParaRPr lang="en-US" altLang="en-US" sz="1200"/>
          </a:p>
        </p:txBody>
      </p:sp>
    </p:spTree>
    <p:extLst>
      <p:ext uri="{BB962C8B-B14F-4D97-AF65-F5344CB8AC3E}">
        <p14:creationId xmlns:p14="http://schemas.microsoft.com/office/powerpoint/2010/main" val="66990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11</a:t>
            </a:fld>
            <a:endParaRPr lang="en-US" dirty="0"/>
          </a:p>
        </p:txBody>
      </p:sp>
    </p:spTree>
    <p:extLst>
      <p:ext uri="{BB962C8B-B14F-4D97-AF65-F5344CB8AC3E}">
        <p14:creationId xmlns:p14="http://schemas.microsoft.com/office/powerpoint/2010/main" val="4161045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12</a:t>
            </a:fld>
            <a:endParaRPr lang="en-US" dirty="0"/>
          </a:p>
        </p:txBody>
      </p:sp>
    </p:spTree>
    <p:extLst>
      <p:ext uri="{BB962C8B-B14F-4D97-AF65-F5344CB8AC3E}">
        <p14:creationId xmlns:p14="http://schemas.microsoft.com/office/powerpoint/2010/main" val="65628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13</a:t>
            </a:fld>
            <a:endParaRPr lang="en-US" dirty="0"/>
          </a:p>
        </p:txBody>
      </p:sp>
    </p:spTree>
    <p:extLst>
      <p:ext uri="{BB962C8B-B14F-4D97-AF65-F5344CB8AC3E}">
        <p14:creationId xmlns:p14="http://schemas.microsoft.com/office/powerpoint/2010/main" val="1522180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14</a:t>
            </a:fld>
            <a:endParaRPr lang="en-US" dirty="0"/>
          </a:p>
        </p:txBody>
      </p:sp>
    </p:spTree>
    <p:extLst>
      <p:ext uri="{BB962C8B-B14F-4D97-AF65-F5344CB8AC3E}">
        <p14:creationId xmlns:p14="http://schemas.microsoft.com/office/powerpoint/2010/main" val="73205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Safety Sign source – </a:t>
            </a:r>
            <a:r>
              <a:rPr lang="en-US" altLang="en-US"/>
              <a:t>NJ AFL-CIO</a:t>
            </a:r>
            <a:endParaRPr lang="en-US" altLang="en-US" dirty="0"/>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993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993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5464356D-2DA1-431C-A316-5820A8E1EAFD}" type="slidenum">
              <a:rPr lang="en-US" altLang="en-US" sz="1200"/>
              <a:pPr/>
              <a:t>15</a:t>
            </a:fld>
            <a:endParaRPr lang="en-US" altLang="en-US" sz="1200"/>
          </a:p>
        </p:txBody>
      </p:sp>
    </p:spTree>
    <p:extLst>
      <p:ext uri="{BB962C8B-B14F-4D97-AF65-F5344CB8AC3E}">
        <p14:creationId xmlns:p14="http://schemas.microsoft.com/office/powerpoint/2010/main" val="158163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024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024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D71B7539-80F7-42C8-A18F-B26D705F9A2D}" type="slidenum">
              <a:rPr lang="en-US" altLang="en-US" sz="1200"/>
              <a:pPr/>
              <a:t>16</a:t>
            </a:fld>
            <a:endParaRPr lang="en-US" altLang="en-US" sz="1200"/>
          </a:p>
        </p:txBody>
      </p:sp>
      <p:sp>
        <p:nvSpPr>
          <p:cNvPr id="102405" name="Rectangle 2"/>
          <p:cNvSpPr>
            <a:spLocks noGrp="1" noRot="1" noChangeAspect="1" noChangeArrowheads="1" noTextEdit="1"/>
          </p:cNvSpPr>
          <p:nvPr>
            <p:ph type="sldImg"/>
          </p:nvPr>
        </p:nvSpPr>
        <p:spPr>
          <a:ln/>
        </p:spPr>
      </p:sp>
      <p:sp>
        <p:nvSpPr>
          <p:cNvPr id="1024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Point of Operation - The point where work is performed on the material, such as cutting, shaping, boring or forming of stock.</a:t>
            </a:r>
          </a:p>
          <a:p>
            <a:endParaRPr lang="en-US" altLang="en-US" dirty="0"/>
          </a:p>
          <a:p>
            <a:r>
              <a:rPr lang="en-US" altLang="en-US" dirty="0"/>
              <a:t>Power Transmission Apparatus - All components of the mechanical system which transmit energy to the part of the machine performing the work.  Including flywheels, pulleys, belts, connecting rods, couplings, cams, spindles, chains, cranks and gears.</a:t>
            </a:r>
          </a:p>
          <a:p>
            <a:endParaRPr lang="en-US" altLang="en-US" dirty="0"/>
          </a:p>
          <a:p>
            <a:r>
              <a:rPr lang="en-US" altLang="en-US" dirty="0"/>
              <a:t>Other moving parts - all parts which move while machine is working.  Includes reciprocating, rotating and transverse moving parts, feed mechanisms etc.</a:t>
            </a:r>
          </a:p>
        </p:txBody>
      </p:sp>
    </p:spTree>
    <p:extLst>
      <p:ext uri="{BB962C8B-B14F-4D97-AF65-F5344CB8AC3E}">
        <p14:creationId xmlns:p14="http://schemas.microsoft.com/office/powerpoint/2010/main" val="1345011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17</a:t>
            </a:fld>
            <a:endParaRPr lang="en-US" dirty="0"/>
          </a:p>
        </p:txBody>
      </p:sp>
    </p:spTree>
    <p:extLst>
      <p:ext uri="{BB962C8B-B14F-4D97-AF65-F5344CB8AC3E}">
        <p14:creationId xmlns:p14="http://schemas.microsoft.com/office/powerpoint/2010/main" val="3516579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82807CA3-0472-4563-90E6-0A5E0E202748}" type="slidenum">
              <a:rPr lang="en-US" altLang="en-US" sz="1200"/>
              <a:pPr/>
              <a:t>18</a:t>
            </a:fld>
            <a:endParaRPr lang="en-US" alt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a:p>
            <a:r>
              <a:rPr lang="en-US" altLang="en-US" dirty="0"/>
              <a:t>1910.219</a:t>
            </a:r>
          </a:p>
        </p:txBody>
      </p:sp>
    </p:spTree>
    <p:extLst>
      <p:ext uri="{BB962C8B-B14F-4D97-AF65-F5344CB8AC3E}">
        <p14:creationId xmlns:p14="http://schemas.microsoft.com/office/powerpoint/2010/main" val="339375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will be discussed in more detail on the following slides.</a:t>
            </a:r>
          </a:p>
        </p:txBody>
      </p:sp>
      <p:sp>
        <p:nvSpPr>
          <p:cNvPr id="1034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034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034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BBBBE1DF-7F59-4BCD-86FD-142D531CFA45}" type="slidenum">
              <a:rPr lang="en-US" altLang="en-US" sz="1200"/>
              <a:pPr/>
              <a:t>19</a:t>
            </a:fld>
            <a:endParaRPr lang="en-US" altLang="en-US" sz="1200"/>
          </a:p>
        </p:txBody>
      </p:sp>
    </p:spTree>
    <p:extLst>
      <p:ext uri="{BB962C8B-B14F-4D97-AF65-F5344CB8AC3E}">
        <p14:creationId xmlns:p14="http://schemas.microsoft.com/office/powerpoint/2010/main" val="233439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013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013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BD79E48B-BA0B-4D5B-BC0D-5D5F40D439C0}" type="slidenum">
              <a:rPr lang="en-US" altLang="en-US" sz="1200"/>
              <a:pPr/>
              <a:t>2</a:t>
            </a:fld>
            <a:endParaRPr lang="en-US" altLang="en-US" sz="1200"/>
          </a:p>
        </p:txBody>
      </p:sp>
      <p:sp>
        <p:nvSpPr>
          <p:cNvPr id="101381" name="Rectangle 2"/>
          <p:cNvSpPr>
            <a:spLocks noGrp="1" noRot="1" noChangeAspect="1" noChangeArrowheads="1" noTextEdit="1"/>
          </p:cNvSpPr>
          <p:nvPr>
            <p:ph type="sldImg"/>
          </p:nvPr>
        </p:nvSpPr>
        <p:spPr>
          <a:ln/>
        </p:spPr>
      </p:sp>
      <p:sp>
        <p:nvSpPr>
          <p:cNvPr id="1013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09220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044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044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EAEEFF1A-5524-4A0C-8A6B-7E66AE36F867}" type="slidenum">
              <a:rPr lang="en-US" altLang="en-US" sz="1200"/>
              <a:pPr/>
              <a:t>20</a:t>
            </a:fld>
            <a:endParaRPr lang="en-US" altLang="en-US" sz="1200"/>
          </a:p>
        </p:txBody>
      </p:sp>
    </p:spTree>
    <p:extLst>
      <p:ext uri="{BB962C8B-B14F-4D97-AF65-F5344CB8AC3E}">
        <p14:creationId xmlns:p14="http://schemas.microsoft.com/office/powerpoint/2010/main" val="305193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Pictures from OSHA 3067</a:t>
            </a:r>
          </a:p>
          <a:p>
            <a:endParaRPr lang="en-US" altLang="en-US" dirty="0"/>
          </a:p>
        </p:txBody>
      </p:sp>
      <p:sp>
        <p:nvSpPr>
          <p:cNvPr id="1054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054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054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F965FF8F-F7CE-429B-8B2C-748330809890}" type="slidenum">
              <a:rPr lang="en-US" altLang="en-US" sz="1200"/>
              <a:pPr/>
              <a:t>21</a:t>
            </a:fld>
            <a:endParaRPr lang="en-US" altLang="en-US" sz="1200"/>
          </a:p>
        </p:txBody>
      </p:sp>
    </p:spTree>
    <p:extLst>
      <p:ext uri="{BB962C8B-B14F-4D97-AF65-F5344CB8AC3E}">
        <p14:creationId xmlns:p14="http://schemas.microsoft.com/office/powerpoint/2010/main" val="3700404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Pictures from OSHA 3067</a:t>
            </a:r>
          </a:p>
          <a:p>
            <a:r>
              <a:rPr lang="en-US" altLang="en-US" dirty="0"/>
              <a:t>Pressure rollers, belt and pulley; chain and sprocket; and rack and pinion</a:t>
            </a:r>
          </a:p>
          <a:p>
            <a:endParaRPr lang="en-US" altLang="en-US" dirty="0"/>
          </a:p>
          <a:p>
            <a:r>
              <a:rPr lang="en-US" altLang="en-US" dirty="0"/>
              <a:t>In-running nip point hazards are caused by the rotating parts on machinery.  There are three main types of in-running nips.</a:t>
            </a:r>
          </a:p>
          <a:p>
            <a:endParaRPr lang="en-US" altLang="en-US" dirty="0"/>
          </a:p>
          <a:p>
            <a:r>
              <a:rPr lang="en-US" altLang="en-US" dirty="0"/>
              <a:t>Parts can rotate in opposite directions while their axes are parallel to each other.  These parts may be in contact (producing a nip point) or in close proximity to each other (where the stock fed between the rolls produces the nip points).  This danger is common on machinery with intermeshing gears and rotating cylinders.</a:t>
            </a:r>
          </a:p>
          <a:p>
            <a:endParaRPr lang="en-US" altLang="en-US" dirty="0"/>
          </a:p>
          <a:p>
            <a:r>
              <a:rPr lang="en-US" altLang="en-US" dirty="0"/>
              <a:t>Another type of nip point is created between rotating and tangentially moving parts; for example, a chain and a sprocket, a rack and pinion, or the point of contact between a power transmission belt and its pulley.</a:t>
            </a:r>
          </a:p>
          <a:p>
            <a:endParaRPr lang="en-US" altLang="en-US" dirty="0"/>
          </a:p>
          <a:p>
            <a:endParaRPr lang="en-US" altLang="en-US" dirty="0"/>
          </a:p>
        </p:txBody>
      </p:sp>
      <p:sp>
        <p:nvSpPr>
          <p:cNvPr id="1065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065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065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985DEAEB-EE6D-4DC6-AC68-B795A728C340}" type="slidenum">
              <a:rPr lang="en-US" altLang="en-US" sz="1200"/>
              <a:pPr/>
              <a:t>22</a:t>
            </a:fld>
            <a:endParaRPr lang="en-US" altLang="en-US" sz="1200"/>
          </a:p>
        </p:txBody>
      </p:sp>
    </p:spTree>
    <p:extLst>
      <p:ext uri="{BB962C8B-B14F-4D97-AF65-F5344CB8AC3E}">
        <p14:creationId xmlns:p14="http://schemas.microsoft.com/office/powerpoint/2010/main" val="1686000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endParaRPr lang="en-US" altLang="en-US" dirty="0"/>
          </a:p>
          <a:p>
            <a:r>
              <a:rPr lang="en-US" altLang="en-US" dirty="0"/>
              <a:t>Nip points can also occur between rotating and fixed parts which create a shearing, crushing, or abrading action; for example, spoked handwheels or flywheels, screw conveyors, or the periphery of an abrasive wheel and an incorrectly adjusted work rest.</a:t>
            </a:r>
          </a:p>
          <a:p>
            <a:endParaRPr lang="en-US" altLang="en-US" dirty="0"/>
          </a:p>
          <a:p>
            <a:endParaRPr lang="en-US" altLang="en-US" dirty="0"/>
          </a:p>
        </p:txBody>
      </p:sp>
      <p:sp>
        <p:nvSpPr>
          <p:cNvPr id="1075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075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075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F7538E2A-BC4A-477A-A2E3-C85DE8CEBE83}" type="slidenum">
              <a:rPr lang="en-US" altLang="en-US" sz="1200"/>
              <a:pPr/>
              <a:t>23</a:t>
            </a:fld>
            <a:endParaRPr lang="en-US" altLang="en-US" sz="1200"/>
          </a:p>
        </p:txBody>
      </p:sp>
    </p:spTree>
    <p:extLst>
      <p:ext uri="{BB962C8B-B14F-4D97-AF65-F5344CB8AC3E}">
        <p14:creationId xmlns:p14="http://schemas.microsoft.com/office/powerpoint/2010/main" val="232548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r>
              <a:rPr lang="en-US" altLang="en-US" dirty="0"/>
              <a:t>Motion may strike or catch an employee in a pinch or shear point created by the moving part and a fixed object.</a:t>
            </a:r>
          </a:p>
        </p:txBody>
      </p:sp>
      <p:sp>
        <p:nvSpPr>
          <p:cNvPr id="1085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085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085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FB902E3-5152-42E7-B53D-97206C5C02E4}" type="slidenum">
              <a:rPr lang="en-US" altLang="en-US" sz="1200"/>
              <a:pPr/>
              <a:t>24</a:t>
            </a:fld>
            <a:endParaRPr lang="en-US" altLang="en-US" sz="1200"/>
          </a:p>
        </p:txBody>
      </p:sp>
    </p:spTree>
    <p:extLst>
      <p:ext uri="{BB962C8B-B14F-4D97-AF65-F5344CB8AC3E}">
        <p14:creationId xmlns:p14="http://schemas.microsoft.com/office/powerpoint/2010/main" val="4199478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endParaRPr lang="en-US" altLang="en-US" dirty="0"/>
          </a:p>
        </p:txBody>
      </p:sp>
      <p:sp>
        <p:nvSpPr>
          <p:cNvPr id="1095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095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095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BFF142BF-17D6-4D22-BE42-7AC05398AAFE}" type="slidenum">
              <a:rPr lang="en-US" altLang="en-US" sz="1200"/>
              <a:pPr/>
              <a:t>25</a:t>
            </a:fld>
            <a:endParaRPr lang="en-US" altLang="en-US" sz="1200"/>
          </a:p>
        </p:txBody>
      </p:sp>
    </p:spTree>
    <p:extLst>
      <p:ext uri="{BB962C8B-B14F-4D97-AF65-F5344CB8AC3E}">
        <p14:creationId xmlns:p14="http://schemas.microsoft.com/office/powerpoint/2010/main" val="1334089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r>
              <a:rPr lang="en-US" altLang="en-US" dirty="0"/>
              <a:t>The hazard occurs at the point of operation where the employee typically inserts, holds, or withdraws the stock by hand.</a:t>
            </a:r>
          </a:p>
        </p:txBody>
      </p:sp>
      <p:sp>
        <p:nvSpPr>
          <p:cNvPr id="1105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05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05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E08F4525-6FC4-459A-895B-858BF7794FB1}" type="slidenum">
              <a:rPr lang="en-US" altLang="en-US" sz="1200"/>
              <a:pPr/>
              <a:t>26</a:t>
            </a:fld>
            <a:endParaRPr lang="en-US" altLang="en-US" sz="1200"/>
          </a:p>
        </p:txBody>
      </p:sp>
    </p:spTree>
    <p:extLst>
      <p:ext uri="{BB962C8B-B14F-4D97-AF65-F5344CB8AC3E}">
        <p14:creationId xmlns:p14="http://schemas.microsoft.com/office/powerpoint/2010/main" val="133298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Press Brake picture.</a:t>
            </a:r>
            <a:r>
              <a:rPr lang="en-US" altLang="en-US" baseline="0" dirty="0"/>
              <a:t>  Source: NJ AFL-CIO.</a:t>
            </a:r>
            <a:r>
              <a:rPr lang="en-US" altLang="en-US" dirty="0"/>
              <a:t>  The hazard occurs at the point of operation where the employee typically inserts, holds, or withdraws the stock by hand.</a:t>
            </a:r>
          </a:p>
        </p:txBody>
      </p:sp>
      <p:sp>
        <p:nvSpPr>
          <p:cNvPr id="1116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16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16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B9204501-5D68-45D9-9BFF-935B0C6B686B}" type="slidenum">
              <a:rPr lang="en-US" altLang="en-US" sz="1200"/>
              <a:pPr/>
              <a:t>27</a:t>
            </a:fld>
            <a:endParaRPr lang="en-US" altLang="en-US" sz="1200"/>
          </a:p>
        </p:txBody>
      </p:sp>
    </p:spTree>
    <p:extLst>
      <p:ext uri="{BB962C8B-B14F-4D97-AF65-F5344CB8AC3E}">
        <p14:creationId xmlns:p14="http://schemas.microsoft.com/office/powerpoint/2010/main" val="3247113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r>
              <a:rPr lang="en-US" altLang="en-US" dirty="0"/>
              <a:t>The hazard occurs at the point of operation where the employee typically inserts, holds, or withdraws the stock by hand.</a:t>
            </a:r>
          </a:p>
        </p:txBody>
      </p:sp>
      <p:sp>
        <p:nvSpPr>
          <p:cNvPr id="1126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26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26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210D9C1D-6C67-47AB-A7A4-73736B9F8BA5}" type="slidenum">
              <a:rPr lang="en-US" altLang="en-US" sz="1200"/>
              <a:pPr/>
              <a:t>28</a:t>
            </a:fld>
            <a:endParaRPr lang="en-US" altLang="en-US" sz="1200"/>
          </a:p>
        </p:txBody>
      </p:sp>
    </p:spTree>
    <p:extLst>
      <p:ext uri="{BB962C8B-B14F-4D97-AF65-F5344CB8AC3E}">
        <p14:creationId xmlns:p14="http://schemas.microsoft.com/office/powerpoint/2010/main" val="1899765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r>
              <a:rPr lang="en-US" altLang="en-US" dirty="0"/>
              <a:t>The hazard occurs at the point of operation where the employee typically inserts, holds, or withdraws the stock by hand.</a:t>
            </a:r>
          </a:p>
          <a:p>
            <a:endParaRPr lang="en-US" altLang="en-US" dirty="0"/>
          </a:p>
        </p:txBody>
      </p:sp>
      <p:sp>
        <p:nvSpPr>
          <p:cNvPr id="1136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36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36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BF99A5F5-3A0A-4EF5-A325-040B2EEEAC51}" type="slidenum">
              <a:rPr lang="en-US" altLang="en-US" sz="1200"/>
              <a:pPr/>
              <a:t>29</a:t>
            </a:fld>
            <a:endParaRPr lang="en-US" altLang="en-US" sz="1200"/>
          </a:p>
        </p:txBody>
      </p:sp>
    </p:spTree>
    <p:extLst>
      <p:ext uri="{BB962C8B-B14F-4D97-AF65-F5344CB8AC3E}">
        <p14:creationId xmlns:p14="http://schemas.microsoft.com/office/powerpoint/2010/main" val="162027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Machines</a:t>
            </a:r>
            <a:r>
              <a:rPr lang="en-US" altLang="en-US" baseline="0" dirty="0"/>
              <a:t> are fixed and portable powered devices that do work tasks.  They have moving parts that can cause worker injury. </a:t>
            </a:r>
          </a:p>
          <a:p>
            <a:endParaRPr lang="en-US" altLang="en-US" baseline="0" dirty="0"/>
          </a:p>
          <a:p>
            <a:r>
              <a:rPr lang="en-US" altLang="en-US" dirty="0"/>
              <a:t>Data source</a:t>
            </a:r>
            <a:r>
              <a:rPr lang="en-US" altLang="en-US" baseline="0" dirty="0"/>
              <a:t> - </a:t>
            </a:r>
            <a:r>
              <a:rPr lang="en-US" altLang="en-US" dirty="0"/>
              <a:t>https://www.osha.gov/SLTC/etools/machineguarding/index.html</a:t>
            </a:r>
          </a:p>
          <a:p>
            <a:r>
              <a:rPr lang="en-US" altLang="en-US" dirty="0"/>
              <a:t>Source of picture: OSHA 7100 Curriculum Student Manual</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3</a:t>
            </a:fld>
            <a:endParaRPr lang="en-US" dirty="0"/>
          </a:p>
        </p:txBody>
      </p:sp>
    </p:spTree>
    <p:extLst>
      <p:ext uri="{BB962C8B-B14F-4D97-AF65-F5344CB8AC3E}">
        <p14:creationId xmlns:p14="http://schemas.microsoft.com/office/powerpoint/2010/main" val="3690098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NJ AFL-CIO picture and picture from OSHA 7100 Course Manual</a:t>
            </a:r>
          </a:p>
        </p:txBody>
      </p:sp>
      <p:sp>
        <p:nvSpPr>
          <p:cNvPr id="1146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46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46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A2AC316D-2924-4C2C-A33C-8A8FD77C5969}" type="slidenum">
              <a:rPr lang="en-US" altLang="en-US" sz="1200"/>
              <a:pPr/>
              <a:t>30</a:t>
            </a:fld>
            <a:endParaRPr lang="en-US" altLang="en-US" sz="1200"/>
          </a:p>
        </p:txBody>
      </p:sp>
    </p:spTree>
    <p:extLst>
      <p:ext uri="{BB962C8B-B14F-4D97-AF65-F5344CB8AC3E}">
        <p14:creationId xmlns:p14="http://schemas.microsoft.com/office/powerpoint/2010/main" val="2213506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p:txBody>
      </p:sp>
      <p:sp>
        <p:nvSpPr>
          <p:cNvPr id="1157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57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57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F19FA275-4B4C-4D89-8290-383778011F3A}" type="slidenum">
              <a:rPr lang="en-US" altLang="en-US" sz="1200"/>
              <a:pPr/>
              <a:t>31</a:t>
            </a:fld>
            <a:endParaRPr lang="en-US" altLang="en-US" sz="1200"/>
          </a:p>
        </p:txBody>
      </p:sp>
    </p:spTree>
    <p:extLst>
      <p:ext uri="{BB962C8B-B14F-4D97-AF65-F5344CB8AC3E}">
        <p14:creationId xmlns:p14="http://schemas.microsoft.com/office/powerpoint/2010/main" val="855482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Guards: physical barriers that enclose dangerous machine parts and prevent employee contact</a:t>
            </a:r>
          </a:p>
          <a:p>
            <a:r>
              <a:rPr lang="en-US" altLang="en-US" dirty="0"/>
              <a:t>Devices: Controls or attachments that, when properly designed, applied and used, usually prevent inadvertent access by employees to hazardous machine areas.</a:t>
            </a:r>
          </a:p>
          <a:p>
            <a:r>
              <a:rPr lang="en-US" altLang="en-US" dirty="0"/>
              <a:t>Location/distance: may involve an operator holding and supporting a work-piece with both hands at a predetermined minimum safe distance or, if both hands cannot be used to hold the work-piece at a distance so that the operator cannot reach the hazard with the free hand.</a:t>
            </a:r>
          </a:p>
          <a:p>
            <a:endParaRPr lang="en-US" altLang="en-US" dirty="0"/>
          </a:p>
        </p:txBody>
      </p:sp>
      <p:sp>
        <p:nvSpPr>
          <p:cNvPr id="1167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67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67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3147FED-F729-4A87-B537-718B171F226A}" type="slidenum">
              <a:rPr lang="en-US" altLang="en-US" sz="1200"/>
              <a:pPr/>
              <a:t>32</a:t>
            </a:fld>
            <a:endParaRPr lang="en-US" altLang="en-US" sz="1200"/>
          </a:p>
        </p:txBody>
      </p:sp>
    </p:spTree>
    <p:extLst>
      <p:ext uri="{BB962C8B-B14F-4D97-AF65-F5344CB8AC3E}">
        <p14:creationId xmlns:p14="http://schemas.microsoft.com/office/powerpoint/2010/main" val="2324551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77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77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77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85AE5D4A-1583-4B8B-A3CA-E71E06A979E6}" type="slidenum">
              <a:rPr lang="en-US" altLang="en-US" sz="1200"/>
              <a:pPr/>
              <a:t>33</a:t>
            </a:fld>
            <a:endParaRPr lang="en-US" altLang="en-US" sz="1200"/>
          </a:p>
        </p:txBody>
      </p:sp>
    </p:spTree>
    <p:extLst>
      <p:ext uri="{BB962C8B-B14F-4D97-AF65-F5344CB8AC3E}">
        <p14:creationId xmlns:p14="http://schemas.microsoft.com/office/powerpoint/2010/main" val="3231468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endParaRPr lang="en-US" altLang="en-US" dirty="0"/>
          </a:p>
          <a:p>
            <a:r>
              <a:rPr lang="en-US" altLang="en-US" dirty="0"/>
              <a:t>Advantages: Can be constructed to suit many applications; permanently encloses the point of operation or hazard area; provides protection against machine repeat; and allows simple, in-plant construction, with minimal maintenance.</a:t>
            </a:r>
          </a:p>
          <a:p>
            <a:endParaRPr lang="en-US" altLang="en-US" dirty="0"/>
          </a:p>
          <a:p>
            <a:r>
              <a:rPr lang="en-US" altLang="en-US" dirty="0"/>
              <a:t>Disadvantages: Sometimes not practical for changing production runs involving different size stock or feeding methods; machine adjustment and repair often require guard removal; and other means of protecting maintenance personnel often required (lockout/tagout).</a:t>
            </a:r>
          </a:p>
        </p:txBody>
      </p:sp>
      <p:sp>
        <p:nvSpPr>
          <p:cNvPr id="1187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87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87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C18B0E6A-DD01-4A14-9EC1-D8DFAC16175C}" type="slidenum">
              <a:rPr lang="en-US" altLang="en-US" sz="1200"/>
              <a:pPr/>
              <a:t>34</a:t>
            </a:fld>
            <a:endParaRPr lang="en-US" altLang="en-US" sz="1200"/>
          </a:p>
        </p:txBody>
      </p:sp>
    </p:spTree>
    <p:extLst>
      <p:ext uri="{BB962C8B-B14F-4D97-AF65-F5344CB8AC3E}">
        <p14:creationId xmlns:p14="http://schemas.microsoft.com/office/powerpoint/2010/main" val="2066791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Advantages: Allows access for some minor service work, in accordance with the lockout/</a:t>
            </a:r>
            <a:r>
              <a:rPr lang="en-US" altLang="en-US" dirty="0" err="1"/>
              <a:t>tagaout</a:t>
            </a:r>
            <a:r>
              <a:rPr lang="en-US" altLang="en-US" dirty="0"/>
              <a:t> exception, without time-consuming removal of fixed guards.</a:t>
            </a:r>
          </a:p>
          <a:p>
            <a:endParaRPr lang="en-US" altLang="en-US" dirty="0"/>
          </a:p>
          <a:p>
            <a:r>
              <a:rPr lang="en-US" altLang="en-US" dirty="0"/>
              <a:t>Disadvantages: May require periodic maintenance or adjustment; movable section cannot be used for manual feeding; some designs may be easy to defeat; and interlock control circuitry may not be used for all maintenance and servicing work.</a:t>
            </a:r>
          </a:p>
        </p:txBody>
      </p:sp>
      <p:sp>
        <p:nvSpPr>
          <p:cNvPr id="1198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198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198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239380B0-695D-452A-B6F0-B29E1FB15F4D}" type="slidenum">
              <a:rPr lang="en-US" altLang="en-US" sz="1200"/>
              <a:pPr/>
              <a:t>35</a:t>
            </a:fld>
            <a:endParaRPr lang="en-US" altLang="en-US" sz="1200"/>
          </a:p>
        </p:txBody>
      </p:sp>
    </p:spTree>
    <p:extLst>
      <p:ext uri="{BB962C8B-B14F-4D97-AF65-F5344CB8AC3E}">
        <p14:creationId xmlns:p14="http://schemas.microsoft.com/office/powerpoint/2010/main" val="65574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Dough mixing machine.  When cover is lifted to expose mixing bowl and mixing fork, interlock switch shuts off rotating mixing fork.</a:t>
            </a:r>
          </a:p>
          <a:p>
            <a:r>
              <a:rPr lang="en-US" altLang="en-US" dirty="0"/>
              <a:t>Picture from http://www.cdc.gov/niosh/face/stateface/nj/01nj118.html</a:t>
            </a:r>
          </a:p>
        </p:txBody>
      </p:sp>
      <p:sp>
        <p:nvSpPr>
          <p:cNvPr id="1208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208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208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01D5AA3-501A-49B2-9B17-07B21DEAC218}" type="slidenum">
              <a:rPr lang="en-US" altLang="en-US" sz="1200"/>
              <a:pPr/>
              <a:t>36</a:t>
            </a:fld>
            <a:endParaRPr lang="en-US" altLang="en-US" sz="1200"/>
          </a:p>
        </p:txBody>
      </p:sp>
    </p:spTree>
    <p:extLst>
      <p:ext uri="{BB962C8B-B14F-4D97-AF65-F5344CB8AC3E}">
        <p14:creationId xmlns:p14="http://schemas.microsoft.com/office/powerpoint/2010/main" val="1111376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endParaRPr lang="en-US" altLang="en-US" dirty="0"/>
          </a:p>
          <a:p>
            <a:r>
              <a:rPr lang="en-US" altLang="en-US" dirty="0"/>
              <a:t>Advantages: Can be constructed to suit many applications; and can be adjusted admit varying stock sizes.</a:t>
            </a:r>
          </a:p>
          <a:p>
            <a:r>
              <a:rPr lang="en-US" altLang="en-US" dirty="0"/>
              <a:t>Disadvantages: May require frequent maintenance or adjustment; and operator may make guard ineffective</a:t>
            </a:r>
          </a:p>
        </p:txBody>
      </p:sp>
      <p:sp>
        <p:nvSpPr>
          <p:cNvPr id="1218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218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218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F72BD78-5BC3-422C-81CC-FBF5A204F16A}" type="slidenum">
              <a:rPr lang="en-US" altLang="en-US" sz="1200"/>
              <a:pPr/>
              <a:t>37</a:t>
            </a:fld>
            <a:endParaRPr lang="en-US" altLang="en-US" sz="1200"/>
          </a:p>
        </p:txBody>
      </p:sp>
    </p:spTree>
    <p:extLst>
      <p:ext uri="{BB962C8B-B14F-4D97-AF65-F5344CB8AC3E}">
        <p14:creationId xmlns:p14="http://schemas.microsoft.com/office/powerpoint/2010/main" val="481063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p:txBody>
      </p:sp>
      <p:sp>
        <p:nvSpPr>
          <p:cNvPr id="1228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228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228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5D3BBE9C-4880-4220-86C7-C57F5C48BCD5}" type="slidenum">
              <a:rPr lang="en-US" altLang="en-US" sz="1200"/>
              <a:pPr/>
              <a:t>38</a:t>
            </a:fld>
            <a:endParaRPr lang="en-US" altLang="en-US" sz="1200"/>
          </a:p>
        </p:txBody>
      </p:sp>
    </p:spTree>
    <p:extLst>
      <p:ext uri="{BB962C8B-B14F-4D97-AF65-F5344CB8AC3E}">
        <p14:creationId xmlns:p14="http://schemas.microsoft.com/office/powerpoint/2010/main" val="2246622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Scroll Saw picture.</a:t>
            </a:r>
            <a:r>
              <a:rPr lang="en-US" altLang="en-US" baseline="0" dirty="0"/>
              <a:t>  Source of picture = NJ AFL-CIO</a:t>
            </a:r>
            <a:endParaRPr lang="en-US" altLang="en-US" dirty="0"/>
          </a:p>
        </p:txBody>
      </p:sp>
      <p:sp>
        <p:nvSpPr>
          <p:cNvPr id="1239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239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239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03CD98DC-E7EF-45E4-B2B2-B9C0644845AA}" type="slidenum">
              <a:rPr lang="en-US" altLang="en-US" sz="1200"/>
              <a:pPr/>
              <a:t>39</a:t>
            </a:fld>
            <a:endParaRPr lang="en-US" altLang="en-US" sz="1200"/>
          </a:p>
        </p:txBody>
      </p:sp>
    </p:spTree>
    <p:extLst>
      <p:ext uri="{BB962C8B-B14F-4D97-AF65-F5344CB8AC3E}">
        <p14:creationId xmlns:p14="http://schemas.microsoft.com/office/powerpoint/2010/main" val="263688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Data Source – OSHA Quick Card – Amputations</a:t>
            </a:r>
            <a:r>
              <a:rPr lang="en-US" altLang="en-US" baseline="0" dirty="0"/>
              <a:t> (</a:t>
            </a:r>
            <a:r>
              <a:rPr lang="en-US" altLang="en-US" dirty="0"/>
              <a:t>https://www.osha.gov/Publications/amputations-qc.html)</a:t>
            </a:r>
          </a:p>
        </p:txBody>
      </p:sp>
      <p:sp>
        <p:nvSpPr>
          <p:cNvPr id="931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dirty="0"/>
              <a:t>Machine Safety</a:t>
            </a:r>
          </a:p>
        </p:txBody>
      </p:sp>
      <p:sp>
        <p:nvSpPr>
          <p:cNvPr id="931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dirty="0"/>
          </a:p>
        </p:txBody>
      </p:sp>
      <p:sp>
        <p:nvSpPr>
          <p:cNvPr id="931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3CA95E1A-DCF1-4EBA-B3A8-A4F799D2D5F8}" type="slidenum">
              <a:rPr lang="en-US" altLang="en-US" sz="1200"/>
              <a:pPr/>
              <a:t>4</a:t>
            </a:fld>
            <a:endParaRPr lang="en-US" altLang="en-US" sz="1200" dirty="0"/>
          </a:p>
        </p:txBody>
      </p:sp>
    </p:spTree>
    <p:extLst>
      <p:ext uri="{BB962C8B-B14F-4D97-AF65-F5344CB8AC3E}">
        <p14:creationId xmlns:p14="http://schemas.microsoft.com/office/powerpoint/2010/main" val="3858058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Picture from OSHA 3067</a:t>
            </a:r>
          </a:p>
          <a:p>
            <a:r>
              <a:rPr lang="en-US" altLang="en-US"/>
              <a:t>Advantages: Off-the-shelf guards are often commercially available</a:t>
            </a:r>
          </a:p>
          <a:p>
            <a:endParaRPr lang="en-US" altLang="en-US"/>
          </a:p>
          <a:p>
            <a:r>
              <a:rPr lang="en-US" altLang="en-US"/>
              <a:t>Disadvantages: Does not provide maximum protection; and may require frequent maintenance and adjustment.</a:t>
            </a:r>
          </a:p>
        </p:txBody>
      </p:sp>
      <p:sp>
        <p:nvSpPr>
          <p:cNvPr id="1249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249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249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59A6B6D6-78E4-4486-B30F-D2CDF14D2D7F}" type="slidenum">
              <a:rPr lang="en-US" altLang="en-US" sz="1200"/>
              <a:pPr/>
              <a:t>40</a:t>
            </a:fld>
            <a:endParaRPr lang="en-US" altLang="en-US" sz="1200"/>
          </a:p>
        </p:txBody>
      </p:sp>
    </p:spTree>
    <p:extLst>
      <p:ext uri="{BB962C8B-B14F-4D97-AF65-F5344CB8AC3E}">
        <p14:creationId xmlns:p14="http://schemas.microsoft.com/office/powerpoint/2010/main" val="1851219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p:txBody>
      </p:sp>
      <p:sp>
        <p:nvSpPr>
          <p:cNvPr id="1259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259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259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ABECC2DB-93B8-480C-9111-1271C8DDE978}" type="slidenum">
              <a:rPr lang="en-US" altLang="en-US" sz="1200"/>
              <a:pPr/>
              <a:t>41</a:t>
            </a:fld>
            <a:endParaRPr lang="en-US" altLang="en-US" sz="1200"/>
          </a:p>
        </p:txBody>
      </p:sp>
    </p:spTree>
    <p:extLst>
      <p:ext uri="{BB962C8B-B14F-4D97-AF65-F5344CB8AC3E}">
        <p14:creationId xmlns:p14="http://schemas.microsoft.com/office/powerpoint/2010/main" val="2674310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269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269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282CC6D8-BFEC-4537-B33F-192E68235291}" type="slidenum">
              <a:rPr lang="en-US" altLang="en-US" sz="1200"/>
              <a:pPr/>
              <a:t>42</a:t>
            </a:fld>
            <a:endParaRPr lang="en-US" altLang="en-US" sz="1200"/>
          </a:p>
        </p:txBody>
      </p:sp>
      <p:sp>
        <p:nvSpPr>
          <p:cNvPr id="126981" name="Rectangle 2"/>
          <p:cNvSpPr>
            <a:spLocks noGrp="1" noRot="1" noChangeAspect="1" noChangeArrowheads="1" noTextEdit="1"/>
          </p:cNvSpPr>
          <p:nvPr>
            <p:ph type="sldImg"/>
          </p:nvPr>
        </p:nvSpPr>
        <p:spPr>
          <a:ln/>
        </p:spPr>
      </p:sp>
      <p:sp>
        <p:nvSpPr>
          <p:cNvPr id="1269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39690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280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280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998844D-4BDC-42C1-A757-5069534E51D4}" type="slidenum">
              <a:rPr lang="en-US" altLang="en-US" sz="1200"/>
              <a:pPr/>
              <a:t>43</a:t>
            </a:fld>
            <a:endParaRPr lang="en-US" altLang="en-US" sz="1200"/>
          </a:p>
        </p:txBody>
      </p:sp>
      <p:sp>
        <p:nvSpPr>
          <p:cNvPr id="128005" name="Rectangle 2"/>
          <p:cNvSpPr>
            <a:spLocks noGrp="1" noRot="1" noChangeAspect="1" noChangeArrowheads="1" noTextEdit="1"/>
          </p:cNvSpPr>
          <p:nvPr>
            <p:ph type="sldImg"/>
          </p:nvPr>
        </p:nvSpPr>
        <p:spPr>
          <a:ln/>
        </p:spPr>
      </p:sp>
      <p:sp>
        <p:nvSpPr>
          <p:cNvPr id="1280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Animations from http://www.osha.gov/SLTC/etools/machineguarding/presses/psd.html</a:t>
            </a:r>
          </a:p>
          <a:p>
            <a:endParaRPr lang="en-US" altLang="en-US" dirty="0"/>
          </a:p>
          <a:p>
            <a:r>
              <a:rPr lang="en-US" altLang="en-US" dirty="0"/>
              <a:t>Interlocks into the machine’s control system to stop operation when the sensing filed (photoelectric, radio frequency, or electromagnetic) is disturbed.</a:t>
            </a:r>
          </a:p>
          <a:p>
            <a:endParaRPr lang="en-US" altLang="en-US" dirty="0"/>
          </a:p>
          <a:p>
            <a:r>
              <a:rPr lang="en-US" altLang="en-US" dirty="0"/>
              <a:t>Advantages: adjust to fit different stock sizes; allows access to load and unload the machine; and allows access to the guarded area for maintenance and set-up activities.</a:t>
            </a:r>
          </a:p>
          <a:p>
            <a:endParaRPr lang="en-US" altLang="en-US" dirty="0"/>
          </a:p>
          <a:p>
            <a:r>
              <a:rPr lang="en-US" altLang="en-US" dirty="0"/>
              <a:t>Disadvantages: Restricted to machines that stop operating cycle before operator can reach into danger area (e.g., machines with partial revolution clutches or hydraulic machines); Must be carefully maintained and adjusted; does not protect operator in the event of a mechanical failure; and operator may make device ineffective.</a:t>
            </a:r>
          </a:p>
          <a:p>
            <a:endParaRPr lang="en-US" altLang="en-US" dirty="0"/>
          </a:p>
          <a:p>
            <a:r>
              <a:rPr lang="en-US" altLang="en-US" dirty="0"/>
              <a:t>There are also presence-sensing mats that interlock into machine’s control system to stop operation when a predetermined weight is applied to the mat.  A manual reset switch must be located outside the protected zone.</a:t>
            </a:r>
          </a:p>
        </p:txBody>
      </p:sp>
    </p:spTree>
    <p:extLst>
      <p:ext uri="{BB962C8B-B14F-4D97-AF65-F5344CB8AC3E}">
        <p14:creationId xmlns:p14="http://schemas.microsoft.com/office/powerpoint/2010/main" val="1811961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D8E60A2A-A239-4866-BBA1-8E4D157F31CF}" type="slidenum">
              <a:rPr lang="en-US" altLang="en-US" sz="1200"/>
              <a:pPr/>
              <a:t>44</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a:p>
            <a:r>
              <a:rPr lang="en-US" altLang="en-US" dirty="0"/>
              <a:t>Cords connected to operator’s wrists and linked mechanically to the machine automatically withdraw the hands from the point of operation during the machine cycle.</a:t>
            </a:r>
          </a:p>
          <a:p>
            <a:endParaRPr lang="en-US" altLang="en-US" dirty="0"/>
          </a:p>
          <a:p>
            <a:r>
              <a:rPr lang="en-US" altLang="en-US" dirty="0"/>
              <a:t>Advantages: Allows the hands to enter the point of operation for feeding and removal; and provides protection even in the event of mechanical repeat.</a:t>
            </a:r>
          </a:p>
          <a:p>
            <a:endParaRPr lang="en-US" altLang="en-US" dirty="0"/>
          </a:p>
          <a:p>
            <a:r>
              <a:rPr lang="en-US" altLang="en-US" dirty="0"/>
              <a:t>Disadvantages: Close supervision ensures proper use and adjustment;  must be inspected prior to each operator change or machine set-up; limits operator’s movement and may obstruct their work space; and operator may easily make device ineffective by not adjusting the device properly. </a:t>
            </a:r>
          </a:p>
        </p:txBody>
      </p:sp>
    </p:spTree>
    <p:extLst>
      <p:ext uri="{BB962C8B-B14F-4D97-AF65-F5344CB8AC3E}">
        <p14:creationId xmlns:p14="http://schemas.microsoft.com/office/powerpoint/2010/main" val="2873927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8AD7FEC0-0BE1-4238-965A-2AAC02ECCC66}" type="slidenum">
              <a:rPr lang="en-US" altLang="en-US" sz="1200"/>
              <a:pPr/>
              <a:t>45</a:t>
            </a:fld>
            <a:endParaRPr lang="en-US" alt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Pictures form OSHA 10 slide</a:t>
            </a:r>
          </a:p>
        </p:txBody>
      </p:sp>
    </p:spTree>
    <p:extLst>
      <p:ext uri="{BB962C8B-B14F-4D97-AF65-F5344CB8AC3E}">
        <p14:creationId xmlns:p14="http://schemas.microsoft.com/office/powerpoint/2010/main" val="597498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F9D4B0E7-C008-4918-BC8A-87B1102A208A}" type="slidenum">
              <a:rPr lang="en-US" altLang="en-US" sz="1200"/>
              <a:pPr/>
              <a:t>46</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Pictures form OSHA 10 slide and OSHA 3067</a:t>
            </a:r>
          </a:p>
          <a:p>
            <a:r>
              <a:rPr lang="en-US" altLang="en-US" dirty="0"/>
              <a:t>Wrists are connected by cords and secured to a fixed anchor point which limit operator’s hands from reaching the point of operation at any time.</a:t>
            </a:r>
          </a:p>
          <a:p>
            <a:endParaRPr lang="en-US" altLang="en-US" dirty="0"/>
          </a:p>
          <a:p>
            <a:r>
              <a:rPr lang="en-US" altLang="en-US" dirty="0"/>
              <a:t>Advantages: Simple, few moving parts; requires little maintenance; operator cannot reach into the danger area; little risk of mechanical failure; provides protection even in the event of mechanical repeat.</a:t>
            </a:r>
          </a:p>
          <a:p>
            <a:endParaRPr lang="en-US" altLang="en-US" dirty="0"/>
          </a:p>
          <a:p>
            <a:r>
              <a:rPr lang="en-US" altLang="en-US" dirty="0"/>
              <a:t>Disadvantages: Close supervision required to ensure proper use and adjustment;  must be inspected prior to each operator change or machine set-up; operator must use hand tools to enter the point of operation; limits the movement of the operator; may obstruct work space around operator; operator may easily make device ineffective by disconnecting the device.</a:t>
            </a:r>
          </a:p>
        </p:txBody>
      </p:sp>
    </p:spTree>
    <p:extLst>
      <p:ext uri="{BB962C8B-B14F-4D97-AF65-F5344CB8AC3E}">
        <p14:creationId xmlns:p14="http://schemas.microsoft.com/office/powerpoint/2010/main" val="3097602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0EBF2E9D-F11D-4B48-BD51-9669F6862E87}" type="slidenum">
              <a:rPr lang="en-US" altLang="en-US" sz="1200"/>
              <a:pPr/>
              <a:t>47</a:t>
            </a:fld>
            <a:endParaRPr lang="en-US" alt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a:p>
            <a:r>
              <a:rPr lang="en-US" altLang="en-US" dirty="0"/>
              <a:t>This kind of control requires a part-revolution clutch, brake, and brake monitor if used on a power press as shown.</a:t>
            </a:r>
          </a:p>
          <a:p>
            <a:endParaRPr lang="en-US" altLang="en-US" dirty="0"/>
          </a:p>
          <a:p>
            <a:r>
              <a:rPr lang="en-US" altLang="en-US" dirty="0"/>
              <a:t>A similar device, known as a </a:t>
            </a:r>
            <a:r>
              <a:rPr lang="en-US" altLang="en-US" u="sng" dirty="0"/>
              <a:t>two-hand trip</a:t>
            </a:r>
            <a:r>
              <a:rPr lang="en-US" altLang="en-US" i="1" dirty="0"/>
              <a:t>,</a:t>
            </a:r>
            <a:r>
              <a:rPr lang="en-US" altLang="en-US" dirty="0"/>
              <a:t> requires concurrent application of both of the operator’s control buttons to activate the machine cycle, after which the hands are free.  This device is used with machines equipped with full-revolution clutches.  The trips must be placed far enough from the point of operation to make it impossible for the operators to move their hands from the trip buttons or handles into the point of operation before the first half of the cycle is completed to prevent them from being accidentally placed in the danger area prior to the slide/ram or blade reaching the full “down” position. </a:t>
            </a:r>
          </a:p>
          <a:p>
            <a:endParaRPr lang="en-US" altLang="en-US" dirty="0"/>
          </a:p>
          <a:p>
            <a:r>
              <a:rPr lang="en-US" altLang="en-US" dirty="0"/>
              <a:t>Advantages: operator’s hands are at a predetermined safe distance; and operator’s hands are free to pick up new parts after completion of first part of cycle.</a:t>
            </a:r>
          </a:p>
          <a:p>
            <a:endParaRPr lang="en-US" altLang="en-US" dirty="0"/>
          </a:p>
          <a:p>
            <a:r>
              <a:rPr lang="en-US" altLang="en-US" dirty="0"/>
              <a:t>Disadvantages: Requires a partial cycle machine with a brake and anti-repeat feature; operator may make devices without anti-</a:t>
            </a:r>
            <a:r>
              <a:rPr lang="en-US" altLang="en-US" dirty="0" err="1"/>
              <a:t>tiedown</a:t>
            </a:r>
            <a:r>
              <a:rPr lang="en-US" altLang="en-US" dirty="0"/>
              <a:t> ineffective; and protects the operator only.</a:t>
            </a:r>
          </a:p>
        </p:txBody>
      </p:sp>
    </p:spTree>
    <p:extLst>
      <p:ext uri="{BB962C8B-B14F-4D97-AF65-F5344CB8AC3E}">
        <p14:creationId xmlns:p14="http://schemas.microsoft.com/office/powerpoint/2010/main" val="1540985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A5FEBF0F-E567-44C5-936D-281CC5621ABC}" type="slidenum">
              <a:rPr lang="en-US" altLang="en-US" sz="1200"/>
              <a:pPr/>
              <a:t>48</a:t>
            </a:fld>
            <a:endParaRPr lang="en-US" alt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a:p>
            <a:r>
              <a:rPr lang="en-US" altLang="en-US" dirty="0"/>
              <a:t>Safety trip controls provide a quick means for deactivating the machine in an emergency situation. For example a pressure-sensitive body bar, when depressed, will deactivate the machine. If the operator or anyone trips, loses balance, or is drawn toward the machine, applying pressure to the bar will stop the operation. Trip-rods and trip-wires are also used in the same fashion. Tripwire cables must be manually reset to restart the machine.</a:t>
            </a:r>
          </a:p>
        </p:txBody>
      </p:sp>
    </p:spTree>
    <p:extLst>
      <p:ext uri="{BB962C8B-B14F-4D97-AF65-F5344CB8AC3E}">
        <p14:creationId xmlns:p14="http://schemas.microsoft.com/office/powerpoint/2010/main" val="4121100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18B4EA90-0931-4EF1-8541-413E20DBE543}" type="slidenum">
              <a:rPr lang="en-US" altLang="en-US" sz="1200"/>
              <a:pPr/>
              <a:t>49</a:t>
            </a:fld>
            <a:endParaRPr lang="en-US" alt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a:p>
            <a:r>
              <a:rPr lang="en-US" altLang="en-US" dirty="0"/>
              <a:t>Power Press:  Provides barrier between danger area and operator until completion of machine cycle. Another potential application of this type of device is where the gate is a component of a perimeter safeguarding system. Here the gate may provide protection not only to the operator but to pedestrian traffic as well.</a:t>
            </a:r>
          </a:p>
          <a:p>
            <a:endParaRPr lang="en-US" altLang="en-US" dirty="0"/>
          </a:p>
          <a:p>
            <a:r>
              <a:rPr lang="en-US" altLang="en-US" dirty="0"/>
              <a:t>Advantages: prevents operator from reaching into danger area during machine cycle; and provides protection from machine repeat.</a:t>
            </a:r>
          </a:p>
          <a:p>
            <a:endParaRPr lang="en-US" altLang="en-US" dirty="0"/>
          </a:p>
          <a:p>
            <a:r>
              <a:rPr lang="en-US" altLang="en-US" dirty="0"/>
              <a:t>Disadvantages: may require frequent inspection and regular maintenance; and may interfere with operator’s ability to see work.</a:t>
            </a:r>
          </a:p>
          <a:p>
            <a:endParaRPr lang="en-US" altLang="en-US" dirty="0"/>
          </a:p>
          <a:p>
            <a:r>
              <a:rPr lang="en-US" altLang="en-US" dirty="0"/>
              <a:t>On some machines, gate may only prevent access on the </a:t>
            </a:r>
            <a:r>
              <a:rPr lang="en-US" altLang="en-US" dirty="0" err="1"/>
              <a:t>downstroke</a:t>
            </a:r>
            <a:r>
              <a:rPr lang="en-US" altLang="en-US" dirty="0"/>
              <a:t>.  This may increase production by allowing the operator to remove and feed the press on the upstroke.</a:t>
            </a:r>
          </a:p>
        </p:txBody>
      </p:sp>
    </p:spTree>
    <p:extLst>
      <p:ext uri="{BB962C8B-B14F-4D97-AF65-F5344CB8AC3E}">
        <p14:creationId xmlns:p14="http://schemas.microsoft.com/office/powerpoint/2010/main" val="328669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42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dirty="0"/>
              <a:t>Machine Safety</a:t>
            </a:r>
          </a:p>
        </p:txBody>
      </p:sp>
      <p:sp>
        <p:nvSpPr>
          <p:cNvPr id="942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dirty="0"/>
          </a:p>
        </p:txBody>
      </p:sp>
      <p:sp>
        <p:nvSpPr>
          <p:cNvPr id="942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A0D77C11-B555-4616-BE82-DE08F471C001}" type="slidenum">
              <a:rPr lang="en-US" altLang="en-US" sz="1200"/>
              <a:pPr/>
              <a:t>5</a:t>
            </a:fld>
            <a:endParaRPr lang="en-US" altLang="en-US" sz="1200" dirty="0"/>
          </a:p>
        </p:txBody>
      </p:sp>
    </p:spTree>
    <p:extLst>
      <p:ext uri="{BB962C8B-B14F-4D97-AF65-F5344CB8AC3E}">
        <p14:creationId xmlns:p14="http://schemas.microsoft.com/office/powerpoint/2010/main" val="3985843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gate is lifted, interlock switch prevents baler from operating.</a:t>
            </a:r>
          </a:p>
          <a:p>
            <a:r>
              <a:rPr lang="en-US" altLang="en-US" dirty="0"/>
              <a:t>Picture from http://www.cdc.gov/niosh/hc14.html</a:t>
            </a:r>
          </a:p>
        </p:txBody>
      </p:sp>
      <p:sp>
        <p:nvSpPr>
          <p:cNvPr id="1351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351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351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7C758890-D50A-474B-A89A-B3145BEF2509}" type="slidenum">
              <a:rPr lang="en-US" altLang="en-US" sz="1200"/>
              <a:pPr/>
              <a:t>50</a:t>
            </a:fld>
            <a:endParaRPr lang="en-US" altLang="en-US" sz="1200"/>
          </a:p>
        </p:txBody>
      </p:sp>
    </p:spTree>
    <p:extLst>
      <p:ext uri="{BB962C8B-B14F-4D97-AF65-F5344CB8AC3E}">
        <p14:creationId xmlns:p14="http://schemas.microsoft.com/office/powerpoint/2010/main" val="553046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a:p>
            <a:r>
              <a:rPr lang="en-US" altLang="en-US" dirty="0"/>
              <a:t>One approach to safeguarding by location is shown in this photo.  Operator controls may be located at a safe distance from the machine if there is no reason for the operator to tend it.</a:t>
            </a:r>
          </a:p>
          <a:p>
            <a:endParaRPr lang="en-US" altLang="en-US" dirty="0"/>
          </a:p>
          <a:p>
            <a:r>
              <a:rPr lang="en-US" altLang="en-US" dirty="0"/>
              <a:t>Another approach is to locate the machine so that a plant design feature, such as a wall, protects the worker and other personnel. Enclosure walls or fences can also restrict access to machines.  Another possible solution is to have dangerous parts located high enough to be out of the normal reach of any worker.</a:t>
            </a:r>
          </a:p>
          <a:p>
            <a:endParaRPr lang="en-US" altLang="en-US" dirty="0"/>
          </a:p>
          <a:p>
            <a:r>
              <a:rPr lang="en-US" altLang="en-US" dirty="0"/>
              <a:t>Another example of a safe distance safeguarding method is the use of gravity feed methods that reduce or eliminate employee exposure to machine hazards as the part slides down a chute into the point of operation.</a:t>
            </a:r>
          </a:p>
        </p:txBody>
      </p:sp>
      <p:sp>
        <p:nvSpPr>
          <p:cNvPr id="1361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361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361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6206F9FD-7150-4613-B3F7-1BF73B066E70}" type="slidenum">
              <a:rPr lang="en-US" altLang="en-US" sz="1200"/>
              <a:pPr/>
              <a:t>51</a:t>
            </a:fld>
            <a:endParaRPr lang="en-US" altLang="en-US" sz="1200"/>
          </a:p>
        </p:txBody>
      </p:sp>
    </p:spTree>
    <p:extLst>
      <p:ext uri="{BB962C8B-B14F-4D97-AF65-F5344CB8AC3E}">
        <p14:creationId xmlns:p14="http://schemas.microsoft.com/office/powerpoint/2010/main" val="29556731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these devices and employee places the part in a magazine which is then fed into the point of operation.  Automatic and semiautomatic ejection methods include pneumatic (jet of air), magnetic, mechanical *such as an arm), or vacuum.</a:t>
            </a:r>
          </a:p>
        </p:txBody>
      </p:sp>
      <p:sp>
        <p:nvSpPr>
          <p:cNvPr id="1372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372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372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5935337-A271-4120-A095-D6F33788F282}" type="slidenum">
              <a:rPr lang="en-US" altLang="en-US" sz="1200"/>
              <a:pPr/>
              <a:t>52</a:t>
            </a:fld>
            <a:endParaRPr lang="en-US" altLang="en-US" sz="1200"/>
          </a:p>
        </p:txBody>
      </p:sp>
    </p:spTree>
    <p:extLst>
      <p:ext uri="{BB962C8B-B14F-4D97-AF65-F5344CB8AC3E}">
        <p14:creationId xmlns:p14="http://schemas.microsoft.com/office/powerpoint/2010/main" val="2374103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D8C7B114-61A2-4214-87F7-24078B1BCE4D}" type="slidenum">
              <a:rPr lang="en-US" altLang="en-US" sz="1200"/>
              <a:pPr/>
              <a:t>53</a:t>
            </a:fld>
            <a:endParaRPr lang="en-US" altLang="en-US"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3170</a:t>
            </a:r>
          </a:p>
          <a:p>
            <a:r>
              <a:rPr lang="en-US" altLang="en-US" dirty="0"/>
              <a:t>Many feeding and ejection methods do not require operators to place their hands in the danger area. In some cases, no operator involvement is necessary after the machine is set up.  In other situations, operators can manually feed the stock with the </a:t>
            </a:r>
            <a:r>
              <a:rPr lang="en-US" altLang="en-US" u="sng" dirty="0"/>
              <a:t>assistance</a:t>
            </a:r>
            <a:r>
              <a:rPr lang="en-US" altLang="en-US" dirty="0"/>
              <a:t> of a feeding mechanism.  Properly designed ejection methods do not require operator involvement after the machine starts to function.</a:t>
            </a:r>
          </a:p>
          <a:p>
            <a:endParaRPr lang="en-US" altLang="en-US" dirty="0"/>
          </a:p>
          <a:p>
            <a:r>
              <a:rPr lang="en-US" altLang="en-US" dirty="0"/>
              <a:t>Using feeding and ejection methods does not eliminate the need for safeguarding.  Guards and other devices must be used wherever they are necessary to provide protection from hazards.</a:t>
            </a:r>
          </a:p>
          <a:p>
            <a:endParaRPr lang="en-US" altLang="en-US" dirty="0"/>
          </a:p>
          <a:p>
            <a:r>
              <a:rPr lang="en-US" altLang="en-US" dirty="0"/>
              <a:t>Automatic feeds reduce the operator exposure during the work process, and sometimes do not require any effort by the operator after the machine is set up and running.</a:t>
            </a:r>
          </a:p>
          <a:p>
            <a:endParaRPr lang="en-US" altLang="en-US" dirty="0"/>
          </a:p>
          <a:p>
            <a:r>
              <a:rPr lang="en-US" altLang="en-US" dirty="0"/>
              <a:t>The power press shown in the photo above has an automatic feeding mechanism.  Notice the transparent fixed enclosure guard at the danger area.</a:t>
            </a:r>
          </a:p>
        </p:txBody>
      </p:sp>
    </p:spTree>
    <p:extLst>
      <p:ext uri="{BB962C8B-B14F-4D97-AF65-F5344CB8AC3E}">
        <p14:creationId xmlns:p14="http://schemas.microsoft.com/office/powerpoint/2010/main" val="397069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223A68F5-7553-4B4F-AF28-77E861091D50}" type="slidenum">
              <a:rPr lang="en-US" altLang="en-US" sz="1200"/>
              <a:pPr/>
              <a:t>54</a:t>
            </a:fld>
            <a:endParaRPr lang="en-US" alt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Pictures from OSHA 3170</a:t>
            </a:r>
          </a:p>
          <a:p>
            <a:r>
              <a:rPr lang="en-US" altLang="en-US" dirty="0"/>
              <a:t>Robots may create hazards themselves.  If they do, appropriate guards must be used.  The most common technique is to use perimeter guarding with interlocked gates.  </a:t>
            </a:r>
          </a:p>
          <a:p>
            <a:endParaRPr lang="en-US" altLang="en-US" dirty="0"/>
          </a:p>
          <a:p>
            <a:r>
              <a:rPr lang="en-US" altLang="en-US" dirty="0"/>
              <a:t>The American National Standards Institute (ANSI) safety standard for industrial robots, ANSI/RIA R15.06-1999, presents certain basic requirements for protecting the worker.  However, when a robot is used in a workplace, the employer should accomplish a comprehensive operational safety and health hazard analysis and then implement an effective safeguarding system which is fully responsive to the situation.  [Various effective safeguarding techniques are described in ANSI B11.19-1990 (R1997).]</a:t>
            </a:r>
          </a:p>
          <a:p>
            <a:endParaRPr lang="en-US" altLang="en-US" dirty="0"/>
          </a:p>
          <a:p>
            <a:r>
              <a:rPr lang="en-US" altLang="en-US" dirty="0"/>
              <a:t>Studies in Sweden and Japan indicate that many robot accidents did not occur under normal operating conditions, but rather during programming, program touch-up, maintenance, repair, testing, setup, or adjustment.  During these operations, workers may temporarily be within the robot’s working envelope where unintended operation could result in injuries.</a:t>
            </a:r>
          </a:p>
        </p:txBody>
      </p:sp>
    </p:spTree>
    <p:extLst>
      <p:ext uri="{BB962C8B-B14F-4D97-AF65-F5344CB8AC3E}">
        <p14:creationId xmlns:p14="http://schemas.microsoft.com/office/powerpoint/2010/main" val="2292109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0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40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40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D5E30913-4688-48CA-8E6B-093BA44B29FE}" type="slidenum">
              <a:rPr lang="en-US" altLang="en-US" sz="1200"/>
              <a:pPr/>
              <a:t>55</a:t>
            </a:fld>
            <a:endParaRPr lang="en-US" altLang="en-US" sz="1200"/>
          </a:p>
        </p:txBody>
      </p:sp>
    </p:spTree>
    <p:extLst>
      <p:ext uri="{BB962C8B-B14F-4D97-AF65-F5344CB8AC3E}">
        <p14:creationId xmlns:p14="http://schemas.microsoft.com/office/powerpoint/2010/main" val="3748581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13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413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413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6E037E8-1017-4D9A-BAFC-552B58CA1CC4}" type="slidenum">
              <a:rPr lang="en-US" altLang="en-US" sz="1200"/>
              <a:pPr/>
              <a:t>56</a:t>
            </a:fld>
            <a:endParaRPr lang="en-US" altLang="en-US" sz="1200"/>
          </a:p>
        </p:txBody>
      </p:sp>
    </p:spTree>
    <p:extLst>
      <p:ext uri="{BB962C8B-B14F-4D97-AF65-F5344CB8AC3E}">
        <p14:creationId xmlns:p14="http://schemas.microsoft.com/office/powerpoint/2010/main" val="2436943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03B1988B-1E4D-47B4-9AB9-F666E3B7DD15}" type="slidenum">
              <a:rPr lang="en-US" altLang="en-US" sz="1200"/>
              <a:pPr/>
              <a:t>57</a:t>
            </a:fld>
            <a:endParaRPr lang="en-US" alt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a:t>
            </a:r>
            <a:r>
              <a:rPr lang="en-US" altLang="en-US" baseline="0" dirty="0"/>
              <a:t> Source = NJ AFL-CIO</a:t>
            </a:r>
            <a:endParaRPr lang="en-US" altLang="en-US" dirty="0"/>
          </a:p>
          <a:p>
            <a:r>
              <a:rPr lang="en-US" altLang="en-US" dirty="0"/>
              <a:t>Miscellaneous aids, such as these, do not give complete protection from machine hazards, but may provide the operator with an extra margin of safety.  </a:t>
            </a:r>
          </a:p>
        </p:txBody>
      </p:sp>
    </p:spTree>
    <p:extLst>
      <p:ext uri="{BB962C8B-B14F-4D97-AF65-F5344CB8AC3E}">
        <p14:creationId xmlns:p14="http://schemas.microsoft.com/office/powerpoint/2010/main" val="319615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71DCC34D-E41D-4F85-9032-7E00D779AD1F}" type="slidenum">
              <a:rPr lang="en-US" altLang="en-US" sz="1200"/>
              <a:pPr/>
              <a:t>58</a:t>
            </a:fld>
            <a:endParaRPr lang="en-US"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r>
              <a:rPr lang="en-US" altLang="en-US" dirty="0"/>
              <a:t>1910.212(a)(3)(iii) Special </a:t>
            </a:r>
            <a:r>
              <a:rPr lang="en-US" altLang="en-US" dirty="0" err="1"/>
              <a:t>handtools</a:t>
            </a:r>
            <a:r>
              <a:rPr lang="en-US" altLang="en-US" dirty="0"/>
              <a:t> for placing and removing material shall be such as to permit easy handling of material without the operator placing a hand in the danger zone. Such tools shall not be in lieu of other guarding required by this section, but can only be used to supplement protection provided.</a:t>
            </a:r>
          </a:p>
          <a:p>
            <a:endParaRPr lang="en-US" altLang="en-US" dirty="0"/>
          </a:p>
        </p:txBody>
      </p:sp>
    </p:spTree>
    <p:extLst>
      <p:ext uri="{BB962C8B-B14F-4D97-AF65-F5344CB8AC3E}">
        <p14:creationId xmlns:p14="http://schemas.microsoft.com/office/powerpoint/2010/main" val="17400252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C4F00093-E47E-41F7-9443-55694EA3EA51}" type="slidenum">
              <a:rPr lang="en-US" altLang="en-US" sz="1200"/>
              <a:pPr/>
              <a:t>59</a:t>
            </a:fld>
            <a:endParaRPr lang="en-US" altLang="en-US"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u="sng" dirty="0"/>
              <a:t>Fixed Guards</a:t>
            </a:r>
            <a:r>
              <a:rPr lang="en-US" altLang="en-US" sz="1100" u="none" dirty="0"/>
              <a:t> – Offer the best protection because</a:t>
            </a:r>
            <a:r>
              <a:rPr lang="en-US" altLang="en-US" sz="1100" u="none" baseline="0" dirty="0"/>
              <a:t> they don’t require worker adjustment.</a:t>
            </a:r>
            <a:endParaRPr lang="en-US" altLang="en-US" sz="1100" u="sng" dirty="0"/>
          </a:p>
          <a:p>
            <a:r>
              <a:rPr lang="en-US" altLang="en-US" sz="1100" u="sng" dirty="0"/>
              <a:t>Prevent Contact</a:t>
            </a:r>
            <a:r>
              <a:rPr lang="en-US" altLang="en-US" sz="1100" dirty="0"/>
              <a:t> – Prevent worker’s body or clothing from contacting hazardous moving parts. A good safeguarding system eliminates the possibility of the operator or other workers placing parts of their bodies near hazardous moving parts.</a:t>
            </a:r>
          </a:p>
          <a:p>
            <a:r>
              <a:rPr lang="en-US" altLang="en-US" sz="1100" u="sng" dirty="0"/>
              <a:t>Secure</a:t>
            </a:r>
            <a:r>
              <a:rPr lang="en-US" altLang="en-US" sz="1100" dirty="0"/>
              <a:t> – firmly secured to machine and not easily removed. A safeguard that can easily be made ineffective is no safeguard at all.  Guards and safety devices should be made of durable material that will withstand the conditions of normal use and be firmly secured to the machine.</a:t>
            </a:r>
          </a:p>
          <a:p>
            <a:r>
              <a:rPr lang="en-US" altLang="en-US" sz="1100" u="sng" dirty="0"/>
              <a:t>Protect from falling objects</a:t>
            </a:r>
            <a:r>
              <a:rPr lang="en-US" altLang="en-US" sz="1100" dirty="0"/>
              <a:t> – Ensure that no objects can fall into moving parts. A small tool which is dropped into a cycling machine could easily become a projectile that could strike and injure someone.</a:t>
            </a:r>
          </a:p>
          <a:p>
            <a:r>
              <a:rPr lang="en-US" altLang="en-US" sz="1100" u="sng" dirty="0"/>
              <a:t>Create no new hazards</a:t>
            </a:r>
            <a:r>
              <a:rPr lang="en-US" altLang="en-US" sz="1100" dirty="0"/>
              <a:t> – Must not have shear points, jagged edges or unfinished surfaces. A safeguard defeats its own purpose if it creates a hazard of its own such as a shear point, a jagged edge, or an unfinished surface which can cause a laceration.  The edges of guards, for instance, should be  rolled or bolted in such a way that they eliminate sharp edges.</a:t>
            </a:r>
          </a:p>
          <a:p>
            <a:r>
              <a:rPr lang="en-US" altLang="en-US" sz="1100" u="sng" dirty="0"/>
              <a:t>Create no interference</a:t>
            </a:r>
            <a:r>
              <a:rPr lang="en-US" altLang="en-US" sz="1100" dirty="0"/>
              <a:t> – Must not prevent worker from performing the job quickly and comfortably. Any safeguard which impedes a worker from performing a job quickly and comfortably might soon be overridden or disregarded.  Proper safeguarding can actually enhance efficiency since it can relieve the worker’s apprehensions about injury.</a:t>
            </a:r>
          </a:p>
          <a:p>
            <a:r>
              <a:rPr lang="en-US" altLang="en-US" sz="1100" u="sng" dirty="0"/>
              <a:t>Allow safe lubrication</a:t>
            </a:r>
            <a:r>
              <a:rPr lang="en-US" altLang="en-US" sz="1100" dirty="0"/>
              <a:t> – If possible, be able to lubricate the machine without removing the safeguards. Locating oil reservoirs outside the guard, with a line leading to the lubrication point, will reduce the need for the worker to enter the hazardous area.</a:t>
            </a:r>
          </a:p>
          <a:p>
            <a:endParaRPr lang="en-US" altLang="en-US" sz="1100" dirty="0"/>
          </a:p>
          <a:p>
            <a:endParaRPr lang="en-US" altLang="en-US" sz="1100" dirty="0"/>
          </a:p>
          <a:p>
            <a:endParaRPr lang="en-US" altLang="en-US" sz="1100" dirty="0"/>
          </a:p>
        </p:txBody>
      </p:sp>
    </p:spTree>
    <p:extLst>
      <p:ext uri="{BB962C8B-B14F-4D97-AF65-F5344CB8AC3E}">
        <p14:creationId xmlns:p14="http://schemas.microsoft.com/office/powerpoint/2010/main" val="279453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1910.212(a) </a:t>
            </a:r>
            <a:r>
              <a:rPr lang="en-US" altLang="en-US" dirty="0"/>
              <a:t>Machine guarding.</a:t>
            </a:r>
          </a:p>
          <a:p>
            <a:r>
              <a:rPr lang="en-US" altLang="en-US" b="1" dirty="0"/>
              <a:t>1910.212(a)(1) </a:t>
            </a:r>
            <a:r>
              <a:rPr lang="en-US" altLang="en-US" dirty="0"/>
              <a:t>Types of guarding. One or more methods of machine guarding shall be provided to protect the operator and other employees in the machine area from hazards such as those created by point of operation, ingoing nip points, rotating parts, flying chips and sparks. Examples of guarding methods are-barrier guards, two-hand tripping devices, electronic safety devices, etc.</a:t>
            </a:r>
          </a:p>
          <a:p>
            <a:r>
              <a:rPr lang="en-US" altLang="en-US" b="1" dirty="0"/>
              <a:t>1910.212(a)(2) </a:t>
            </a:r>
            <a:r>
              <a:rPr lang="en-US" altLang="en-US" dirty="0"/>
              <a:t>General requirements for machine guards. Guards shall be affixed to the machine where possible and secured elsewhere if for any reason attachment to the machine is not possible. The guard shall be such that it does not offer an accident hazard in itself.</a:t>
            </a:r>
          </a:p>
          <a:p>
            <a:r>
              <a:rPr lang="en-US" altLang="en-US" b="1" dirty="0"/>
              <a:t>1910.212(a)(3) </a:t>
            </a:r>
            <a:r>
              <a:rPr lang="en-US" altLang="en-US" dirty="0"/>
              <a:t>Point of operation guarding.</a:t>
            </a:r>
          </a:p>
          <a:p>
            <a:r>
              <a:rPr lang="en-US" altLang="en-US" b="1" dirty="0"/>
              <a:t>1910.212(a)(3)(</a:t>
            </a:r>
            <a:r>
              <a:rPr lang="en-US" altLang="en-US" b="1" dirty="0" err="1"/>
              <a:t>i</a:t>
            </a:r>
            <a:r>
              <a:rPr lang="en-US" altLang="en-US" b="1" dirty="0"/>
              <a:t>)</a:t>
            </a:r>
            <a:r>
              <a:rPr lang="en-US" altLang="en-US" dirty="0"/>
              <a:t> Point of operation is the area on a machine where work is actually performed upon the material being processed.</a:t>
            </a:r>
          </a:p>
          <a:p>
            <a:r>
              <a:rPr lang="en-US" altLang="en-US" b="1" dirty="0"/>
              <a:t>1910.212(a)(3)(ii)</a:t>
            </a:r>
            <a:r>
              <a:rPr lang="en-US" altLang="en-US" dirty="0"/>
              <a:t> The point of operation of machines whose operation exposes an employee to injury, shall be guarded. The guarding device shall be in conformity with any appropriate standards therefor, or, in the absence of applicable specific standards, shall be so designed and constructed as to prevent the operator from having any part of his body in the danger zone during the operating cycle.</a:t>
            </a:r>
          </a:p>
        </p:txBody>
      </p:sp>
      <p:sp>
        <p:nvSpPr>
          <p:cNvPr id="952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952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952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238D675-96C4-46A6-B399-D29834216163}" type="slidenum">
              <a:rPr lang="en-US" altLang="en-US" sz="1200"/>
              <a:pPr/>
              <a:t>6</a:t>
            </a:fld>
            <a:endParaRPr lang="en-US" altLang="en-US" sz="1200"/>
          </a:p>
        </p:txBody>
      </p:sp>
    </p:spTree>
    <p:extLst>
      <p:ext uri="{BB962C8B-B14F-4D97-AF65-F5344CB8AC3E}">
        <p14:creationId xmlns:p14="http://schemas.microsoft.com/office/powerpoint/2010/main" val="1659684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1910.212(b)</a:t>
            </a:r>
            <a:r>
              <a:rPr lang="en-US" altLang="en-US" dirty="0"/>
              <a:t> Anchoring fixed machinery. Machines designed for a fixed location shall be securely anchored to prevent walking or moving.</a:t>
            </a:r>
          </a:p>
        </p:txBody>
      </p:sp>
      <p:sp>
        <p:nvSpPr>
          <p:cNvPr id="173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730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730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0A0D37B1-CF29-45A1-84E8-94B8F6203C0E}" type="slidenum">
              <a:rPr lang="en-US" altLang="en-US" sz="1200"/>
              <a:pPr/>
              <a:t>60</a:t>
            </a:fld>
            <a:endParaRPr lang="en-US" altLang="en-US" sz="1200"/>
          </a:p>
        </p:txBody>
      </p:sp>
    </p:spTree>
    <p:extLst>
      <p:ext uri="{BB962C8B-B14F-4D97-AF65-F5344CB8AC3E}">
        <p14:creationId xmlns:p14="http://schemas.microsoft.com/office/powerpoint/2010/main" val="23373193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0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740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740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50861356-9206-41F8-B6E8-726938386B2D}" type="slidenum">
              <a:rPr lang="en-US" altLang="en-US" sz="1200"/>
              <a:pPr/>
              <a:t>61</a:t>
            </a:fld>
            <a:endParaRPr lang="en-US" altLang="en-US" sz="1200"/>
          </a:p>
        </p:txBody>
      </p:sp>
    </p:spTree>
    <p:extLst>
      <p:ext uri="{BB962C8B-B14F-4D97-AF65-F5344CB8AC3E}">
        <p14:creationId xmlns:p14="http://schemas.microsoft.com/office/powerpoint/2010/main" val="40248122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8474E18D-A56F-42E7-97F1-7EBB2929C0FB}" type="slidenum">
              <a:rPr lang="en-US" altLang="en-US" sz="1200"/>
              <a:pPr/>
              <a:t>62</a:t>
            </a:fld>
            <a:endParaRPr lang="en-US"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262458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39DF930F-0283-4288-AEBA-372676B9ABB0}" type="slidenum">
              <a:rPr lang="en-US" altLang="en-US" sz="1200"/>
              <a:pPr/>
              <a:t>63</a:t>
            </a:fld>
            <a:endParaRPr lang="en-US" alt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358442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F15D6947-0ACB-4ADE-A2F9-463F7E43F56B}" type="slidenum">
              <a:rPr lang="en-US" altLang="en-US" sz="1200"/>
              <a:pPr/>
              <a:t>64</a:t>
            </a:fld>
            <a:endParaRPr lang="en-US"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55642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E736EA79-6599-4EF4-BEA1-02D92AEA59B7}" type="slidenum">
              <a:rPr lang="en-US" altLang="en-US" sz="1200"/>
              <a:pPr/>
              <a:t>65</a:t>
            </a:fld>
            <a:endParaRPr lang="en-US" altLang="en-US" sz="12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643911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E736EA79-6599-4EF4-BEA1-02D92AEA59B7}" type="slidenum">
              <a:rPr lang="en-US" altLang="en-US" sz="1200"/>
              <a:pPr/>
              <a:t>66</a:t>
            </a:fld>
            <a:endParaRPr lang="en-US" altLang="en-US" sz="12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74171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67</a:t>
            </a:fld>
            <a:endParaRPr lang="en-US" dirty="0"/>
          </a:p>
        </p:txBody>
      </p:sp>
    </p:spTree>
    <p:extLst>
      <p:ext uri="{BB962C8B-B14F-4D97-AF65-F5344CB8AC3E}">
        <p14:creationId xmlns:p14="http://schemas.microsoft.com/office/powerpoint/2010/main" val="3347408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1) a guard needs to be removed to do the work; 2) a steam valve is automatically turned on burning workers who are repairing</a:t>
            </a:r>
            <a:r>
              <a:rPr lang="en-US" baseline="0" dirty="0"/>
              <a:t> a downstream connection in the piping; 3) a jammed conveyor system suddenly releases, crushing a worker who is trying to clear the jam; 4) internal wiring on a piece of factory equipment electrically shorts, shocking worker who is repairing the equipment. [https://www.osha.gov/SLTC/controlhazardousenergy/index.html]</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68</a:t>
            </a:fld>
            <a:endParaRPr lang="en-US" dirty="0"/>
          </a:p>
        </p:txBody>
      </p:sp>
    </p:spTree>
    <p:extLst>
      <p:ext uri="{BB962C8B-B14F-4D97-AF65-F5344CB8AC3E}">
        <p14:creationId xmlns:p14="http://schemas.microsoft.com/office/powerpoint/2010/main" val="14150592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a:t>
            </a:r>
            <a:r>
              <a:rPr lang="en-US" baseline="0" dirty="0"/>
              <a:t> Lockout/</a:t>
            </a:r>
            <a:r>
              <a:rPr lang="en-US" baseline="0" dirty="0" err="1"/>
              <a:t>Tagout</a:t>
            </a:r>
            <a:r>
              <a:rPr lang="en-US" baseline="0" dirty="0"/>
              <a:t> Fact Sheet: https://www.osha.gov/OshDoc/data_General_Facts/factsheet-lockout-tagout.pdf</a:t>
            </a:r>
          </a:p>
          <a:p>
            <a:endParaRPr lang="en-US" baseline="0" dirty="0"/>
          </a:p>
          <a:p>
            <a:r>
              <a:rPr lang="en-US" dirty="0"/>
              <a:t>1910.147(b) Definitions applicable to this section.</a:t>
            </a:r>
          </a:p>
          <a:p>
            <a:r>
              <a:rPr lang="en-US" dirty="0"/>
              <a:t>Energy source. Any source of electrical, mechanical, hydraulic, pneumatic, chemical, thermal, or other energy. </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69</a:t>
            </a:fld>
            <a:endParaRPr lang="en-US" dirty="0"/>
          </a:p>
        </p:txBody>
      </p:sp>
    </p:spTree>
    <p:extLst>
      <p:ext uri="{BB962C8B-B14F-4D97-AF65-F5344CB8AC3E}">
        <p14:creationId xmlns:p14="http://schemas.microsoft.com/office/powerpoint/2010/main" val="84407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a:t>
            </a:r>
            <a:r>
              <a:rPr lang="en-US" altLang="en-US" baseline="0" dirty="0"/>
              <a:t> are numerous OSHA standards that cover machinery safety.  This is list of the General Industry standards:</a:t>
            </a:r>
          </a:p>
          <a:p>
            <a:endParaRPr lang="en-US" altLang="en-US" dirty="0"/>
          </a:p>
          <a:p>
            <a:r>
              <a:rPr lang="en-US" altLang="en-US" dirty="0"/>
              <a:t>1910 Subpart J: General environmental controls</a:t>
            </a:r>
          </a:p>
          <a:p>
            <a:r>
              <a:rPr lang="en-US" altLang="en-US" dirty="0"/>
              <a:t>1910.147 - The control of hazardous energy (lockout/</a:t>
            </a:r>
            <a:r>
              <a:rPr lang="en-US" altLang="en-US" dirty="0" err="1"/>
              <a:t>tagout</a:t>
            </a:r>
            <a:r>
              <a:rPr lang="en-US" altLang="en-US" dirty="0"/>
              <a:t>)</a:t>
            </a:r>
          </a:p>
          <a:p>
            <a:endParaRPr lang="en-US" altLang="en-US" dirty="0"/>
          </a:p>
          <a:p>
            <a:r>
              <a:rPr lang="en-US" altLang="en-US" dirty="0"/>
              <a:t>1910 Subpart O, Machinery and machine guarding. Includes definitions, general requirements, and different kinds of machinery requirements</a:t>
            </a:r>
          </a:p>
          <a:p>
            <a:r>
              <a:rPr lang="en-US" altLang="en-US" dirty="0"/>
              <a:t>1910.211, Definitions</a:t>
            </a:r>
          </a:p>
          <a:p>
            <a:r>
              <a:rPr lang="en-US" altLang="en-US" dirty="0"/>
              <a:t>1910.212, General requirements for all machines</a:t>
            </a:r>
          </a:p>
          <a:p>
            <a:r>
              <a:rPr lang="en-US" altLang="en-US" dirty="0"/>
              <a:t>1910.213, Woodworking machinery requirements</a:t>
            </a:r>
          </a:p>
          <a:p>
            <a:r>
              <a:rPr lang="en-US" altLang="en-US" dirty="0"/>
              <a:t>1910.214, Cooperage machinery [Reserved]</a:t>
            </a:r>
          </a:p>
          <a:p>
            <a:r>
              <a:rPr lang="en-US" altLang="en-US" dirty="0"/>
              <a:t>1910.215, Abrasive wheel machinery</a:t>
            </a:r>
          </a:p>
          <a:p>
            <a:r>
              <a:rPr lang="en-US" altLang="en-US" dirty="0"/>
              <a:t>1910.216, Mills and calendars in the rubber and plastics industries</a:t>
            </a:r>
          </a:p>
          <a:p>
            <a:r>
              <a:rPr lang="en-US" altLang="en-US" dirty="0"/>
              <a:t>1910.217, Mechanical power presses. Includes general requirements in addition to specific requirements for construction, safeguarding, dies, inspection, maintenance, modification, operation, injury reporting, and presence sensing device initiation (PSDI).</a:t>
            </a:r>
          </a:p>
          <a:p>
            <a:r>
              <a:rPr lang="en-US" altLang="en-US" dirty="0"/>
              <a:t>1910.218, Forging machines</a:t>
            </a:r>
          </a:p>
          <a:p>
            <a:r>
              <a:rPr lang="en-US" altLang="en-US" dirty="0"/>
              <a:t>1910.219, Mechanical power-transmission apparatus</a:t>
            </a:r>
          </a:p>
          <a:p>
            <a:endParaRPr lang="en-US" altLang="en-US" dirty="0"/>
          </a:p>
          <a:p>
            <a:r>
              <a:rPr lang="en-US" altLang="en-US" dirty="0"/>
              <a:t>1910 Subpart P - Hand and Portable Powered Tools and Other Hand-Held Equipment</a:t>
            </a:r>
          </a:p>
          <a:p>
            <a:r>
              <a:rPr lang="en-US" altLang="en-US" dirty="0"/>
              <a:t>1910.241 - Definitions.</a:t>
            </a:r>
          </a:p>
          <a:p>
            <a:r>
              <a:rPr lang="en-US" altLang="en-US" dirty="0"/>
              <a:t>1910.243 - Guarding of portable powered tools.</a:t>
            </a:r>
          </a:p>
          <a:p>
            <a:endParaRPr lang="en-US" altLang="en-US" dirty="0"/>
          </a:p>
          <a:p>
            <a:r>
              <a:rPr lang="en-US" altLang="en-US" dirty="0"/>
              <a:t>1910 Subpart R, Special industries</a:t>
            </a:r>
          </a:p>
          <a:p>
            <a:r>
              <a:rPr lang="en-US" altLang="en-US" dirty="0"/>
              <a:t>1910.262, Textiles. Paragraph (c)(3) [reserved] contains a short statement on machine guarding requirements and a reference to 29 CFR 1910.219. [related topic page]</a:t>
            </a:r>
          </a:p>
          <a:p>
            <a:r>
              <a:rPr lang="en-US" altLang="en-US" dirty="0"/>
              <a:t>1910.263, Bakery equipment. Paragraph (c) addresses general requirements for machine guarding.</a:t>
            </a:r>
          </a:p>
          <a:p>
            <a:r>
              <a:rPr lang="en-US" altLang="en-US" dirty="0"/>
              <a:t>1910.268, Telecommunications. Paragraph (b)(1)(v) addresses some general requirements for machine guarding.</a:t>
            </a:r>
          </a:p>
        </p:txBody>
      </p:sp>
      <p:sp>
        <p:nvSpPr>
          <p:cNvPr id="962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962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962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BB4EFE5B-9BB0-486A-B9E7-8F4D95054900}" type="slidenum">
              <a:rPr lang="en-US" altLang="en-US" sz="1200"/>
              <a:pPr/>
              <a:t>7</a:t>
            </a:fld>
            <a:endParaRPr lang="en-US" altLang="en-US" sz="1200"/>
          </a:p>
        </p:txBody>
      </p:sp>
    </p:spTree>
    <p:extLst>
      <p:ext uri="{BB962C8B-B14F-4D97-AF65-F5344CB8AC3E}">
        <p14:creationId xmlns:p14="http://schemas.microsoft.com/office/powerpoint/2010/main" val="33543119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https://www.cdc.gov/niosh/docs/wp-solutions/2011-156/pdfs/2011-156.pdf</a:t>
            </a:r>
          </a:p>
          <a:p>
            <a:endParaRPr lang="en-US" dirty="0"/>
          </a:p>
          <a:p>
            <a:r>
              <a:rPr lang="en-US" dirty="0"/>
              <a:t>1910.147(a)(2) Application.</a:t>
            </a:r>
          </a:p>
          <a:p>
            <a:r>
              <a:rPr lang="en-US" dirty="0"/>
              <a:t>1910.147(a)(2)(</a:t>
            </a:r>
            <a:r>
              <a:rPr lang="en-US" dirty="0" err="1"/>
              <a:t>i</a:t>
            </a:r>
            <a:r>
              <a:rPr lang="en-US" dirty="0"/>
              <a:t>) This standard applies to the control of energy during servicing and/or maintenance of machines and equipment.</a:t>
            </a:r>
          </a:p>
          <a:p>
            <a:endParaRPr lang="en-US" dirty="0"/>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70</a:t>
            </a:fld>
            <a:endParaRPr lang="en-US" dirty="0"/>
          </a:p>
        </p:txBody>
      </p:sp>
    </p:spTree>
    <p:extLst>
      <p:ext uri="{BB962C8B-B14F-4D97-AF65-F5344CB8AC3E}">
        <p14:creationId xmlns:p14="http://schemas.microsoft.com/office/powerpoint/2010/main" val="42830255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1910.147(a)(2)(ii) Normal production operations are not covered by this standard (See Subpart O of this Part). Servicing and/or maintenance which takes place during normal production operations is covered by this standard only if:</a:t>
            </a:r>
          </a:p>
          <a:p>
            <a:pPr lvl="1"/>
            <a:r>
              <a:rPr lang="en-US" dirty="0"/>
              <a:t>1910.147(a)(2)(ii)(A) An employee is required to remove or bypass a guard or other safety device; or</a:t>
            </a:r>
          </a:p>
          <a:p>
            <a:pPr lvl="1"/>
            <a:r>
              <a:rPr lang="en-US" dirty="0"/>
              <a:t>1910.147(a)(2)(ii)(B) An employee is required to place any part of his or her body into an area on a machine or piece of equipment where work is actually performed upon the material being processed (point of operation) or where an associated danger zone exists during a machine operating cycle. </a:t>
            </a:r>
          </a:p>
          <a:p>
            <a:pPr lvl="1"/>
            <a:endParaRPr lang="en-US" dirty="0"/>
          </a:p>
          <a:p>
            <a:pPr lvl="1"/>
            <a:r>
              <a:rPr lang="en-US" dirty="0"/>
              <a:t>Note: Exception to paragraph (a)(2)(ii): Minor tool changes and adjustments, and other minor servicing activities, which take place during normal production operations, are not covered by this standard if they are routine, repetitive, and integral to the use of the equipment for production, provided that the work is performed using alternative measures which provide effective protection (See Subpart O of this Part).</a:t>
            </a:r>
          </a:p>
          <a:p>
            <a:endParaRPr lang="en-US" dirty="0"/>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71</a:t>
            </a:fld>
            <a:endParaRPr lang="en-US" dirty="0"/>
          </a:p>
        </p:txBody>
      </p:sp>
    </p:spTree>
    <p:extLst>
      <p:ext uri="{BB962C8B-B14F-4D97-AF65-F5344CB8AC3E}">
        <p14:creationId xmlns:p14="http://schemas.microsoft.com/office/powerpoint/2010/main" val="31575919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1910.147(a)(2)(iii) This standard does not apply to the following:</a:t>
            </a:r>
          </a:p>
          <a:p>
            <a:r>
              <a:rPr lang="en-US" dirty="0"/>
              <a:t>1910.147(a)(2)(iii)(A) Work on cord and plug connected electric equipment for which exposure to the hazards of unexpected energization or start up of the equipment is controlled by the unplugging of the equipment from the energy source and by the plug being under the exclusive control of the employee performing the servicing or maintenance.</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72</a:t>
            </a:fld>
            <a:endParaRPr lang="en-US" dirty="0"/>
          </a:p>
        </p:txBody>
      </p:sp>
    </p:spTree>
    <p:extLst>
      <p:ext uri="{BB962C8B-B14F-4D97-AF65-F5344CB8AC3E}">
        <p14:creationId xmlns:p14="http://schemas.microsoft.com/office/powerpoint/2010/main" val="10169380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https://blogs.cdc.gov/niosh-science-blog/2014/07/07/loto/</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73</a:t>
            </a:fld>
            <a:endParaRPr lang="en-US" dirty="0"/>
          </a:p>
        </p:txBody>
      </p:sp>
    </p:spTree>
    <p:extLst>
      <p:ext uri="{BB962C8B-B14F-4D97-AF65-F5344CB8AC3E}">
        <p14:creationId xmlns:p14="http://schemas.microsoft.com/office/powerpoint/2010/main" val="15407814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1910.147(b) Definitions applicable to this section.</a:t>
            </a:r>
          </a:p>
          <a:p>
            <a:endParaRPr lang="en-US" dirty="0"/>
          </a:p>
          <a:p>
            <a:r>
              <a:rPr lang="en-US" dirty="0"/>
              <a:t>Authorized employee. A person who locks out or tags out machines or equipment in order to perform servicing or maintenance on that machine or equipment. An affected employee becomes an authorized employee when that employee's duties include performing servicing or maintenance covered under this section. </a:t>
            </a:r>
          </a:p>
          <a:p>
            <a:endParaRPr lang="en-US" dirty="0"/>
          </a:p>
          <a:p>
            <a:r>
              <a:rPr lang="en-US" dirty="0"/>
              <a:t>Affected employee. An employee whose job requires him/her to operate or use a machine or equipment on which servicing or maintenance is being performed under lockout or </a:t>
            </a:r>
            <a:r>
              <a:rPr lang="en-US" dirty="0" err="1"/>
              <a:t>tagout</a:t>
            </a:r>
            <a:r>
              <a:rPr lang="en-US" dirty="0"/>
              <a:t>, or whose job requires him/her to work in an area in which such servicing or maintenance is being performed. </a:t>
            </a:r>
          </a:p>
          <a:p>
            <a:endParaRPr lang="en-US" dirty="0"/>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74</a:t>
            </a:fld>
            <a:endParaRPr lang="en-US" dirty="0"/>
          </a:p>
        </p:txBody>
      </p:sp>
    </p:spTree>
    <p:extLst>
      <p:ext uri="{BB962C8B-B14F-4D97-AF65-F5344CB8AC3E}">
        <p14:creationId xmlns:p14="http://schemas.microsoft.com/office/powerpoint/2010/main" val="19121627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https://www.osha.gov/pls/oshaweb/owadisp.show_document?p_table=STANDARDS&amp;p_id=9805</a:t>
            </a:r>
          </a:p>
          <a:p>
            <a:r>
              <a:rPr lang="en-US" sz="1200" b="0" i="1" kern="1200" dirty="0">
                <a:solidFill>
                  <a:schemeClr val="tx1"/>
                </a:solidFill>
                <a:effectLst/>
                <a:latin typeface="Arial" charset="0"/>
                <a:ea typeface="+mn-ea"/>
                <a:cs typeface="+mn-cs"/>
              </a:rPr>
              <a:t>Sequence of Lockout</a:t>
            </a:r>
            <a:r>
              <a:rPr lang="en-US" sz="1200" b="0" i="0" kern="1200" dirty="0">
                <a:solidFill>
                  <a:schemeClr val="tx1"/>
                </a:solidFill>
                <a:effectLst/>
                <a:latin typeface="Arial" charset="0"/>
                <a:ea typeface="+mn-ea"/>
                <a:cs typeface="+mn-cs"/>
              </a:rPr>
              <a:t>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(1) Notify all affected employees that servicing or maintenance is required on a machine or equipment and that the machine or equipment must be shut down and locked out to perform the servicing or maintenance.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________________________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Name(s)/Job Title(s) of affected employees and how to notify.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(2) The authorized employee shall refer to the company procedure to identify the type and magnitude of the energy that the machine or equipment utilizes, shall understand the hazards of the energy, and shall know the methods to control the energy.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________________________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Type(s) and magnitude(s) of energy, its hazards and the methods to control the energy.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(3) If the machine or equipment is operating, shut it down by the normal stopping procedure (depress the stop button, open switch, close valve, etc.).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________________________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Type(s) and location(s) of machine or equipment operating controls.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(4) De-activate the energy isolating device(s) so that the machine or equipment is isolated from the energy source(s).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________________________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Type(s) and location(s) of energy isolating devices.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(5) Lock out the energy isolating device(s) with assigned individual lock(s).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(6) Stored or residual energy (such as that in capacitors, springs, elevated machine members, rotating flywheels, hydraulic systems, and air, gas, steam, or water pressure, etc.) must be dissipated or restrained by methods such as grounding, repositioning, blocking, bleeding down, etc.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________________________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Type(s) of stored energy - methods to dissipate or restrain.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(7) Ensure that the equipment is disconnected from the energy source(s) by first checking that no personnel are exposed, then verify the isolation of the equipment by operating the push button or other normal operating control(s) or by testing to make certain the equipment will not operate.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Caution: Return operating control(s) to neutral or "off" position after verifying the isolation of the equipment.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________________________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Method of verifying the isolation of the equipment.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(8) The machine or equipment is now locked out. </a:t>
            </a:r>
            <a:r>
              <a:rPr lang="en-US" dirty="0"/>
              <a:t/>
            </a:r>
            <a:br>
              <a:rPr lang="en-US" dirty="0"/>
            </a:br>
            <a:endParaRPr lang="en-US" dirty="0"/>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75</a:t>
            </a:fld>
            <a:endParaRPr lang="en-US" dirty="0"/>
          </a:p>
        </p:txBody>
      </p:sp>
    </p:spTree>
    <p:extLst>
      <p:ext uri="{BB962C8B-B14F-4D97-AF65-F5344CB8AC3E}">
        <p14:creationId xmlns:p14="http://schemas.microsoft.com/office/powerpoint/2010/main" val="15528099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https://www.osha.gov/pls/oshaweb/owadisp.show_document?p_table=STANDARDS&amp;p_id=9805</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76</a:t>
            </a:fld>
            <a:endParaRPr lang="en-US" dirty="0"/>
          </a:p>
        </p:txBody>
      </p:sp>
    </p:spTree>
    <p:extLst>
      <p:ext uri="{BB962C8B-B14F-4D97-AF65-F5344CB8AC3E}">
        <p14:creationId xmlns:p14="http://schemas.microsoft.com/office/powerpoint/2010/main" val="15528099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https://www.osha.gov/pls/oshaweb/owadisp.show_document?p_table=STANDARDS&amp;p_id=9805</a:t>
            </a:r>
          </a:p>
          <a:p>
            <a:r>
              <a:rPr lang="en-US" sz="1200" b="0" i="1" kern="1200" dirty="0">
                <a:solidFill>
                  <a:schemeClr val="tx1"/>
                </a:solidFill>
                <a:effectLst/>
                <a:latin typeface="Arial" charset="0"/>
                <a:ea typeface="+mn-ea"/>
                <a:cs typeface="+mn-cs"/>
              </a:rPr>
              <a:t>Restoring Equipment to Service</a:t>
            </a:r>
            <a:r>
              <a:rPr lang="en-US" sz="1200" b="0" i="0" kern="1200" dirty="0">
                <a:solidFill>
                  <a:schemeClr val="tx1"/>
                </a:solidFill>
                <a:effectLst/>
                <a:latin typeface="Arial" charset="0"/>
                <a:ea typeface="+mn-ea"/>
                <a:cs typeface="+mn-cs"/>
              </a:rPr>
              <a:t>. When the servicing or maintenance is completed and the machine or equipment is ready to return to normal operating condition, the following steps shall be taken.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(1) Check the machine or equipment and the immediate area around the machine to ensure that nonessential items have been removed and that the machine or equipment components are operationally intact.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(2) Check the work area to ensure that all employees have been safely positioned or removed from the area.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(3) Verify that the controls are in neutral.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(4) Remove the lockout devices and reenergize the machine or equipment.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Note: The removal of some forms of blocking may require </a:t>
            </a:r>
            <a:r>
              <a:rPr lang="en-US" sz="1200" b="0" i="0" kern="1200" dirty="0" err="1">
                <a:solidFill>
                  <a:schemeClr val="tx1"/>
                </a:solidFill>
                <a:effectLst/>
                <a:latin typeface="Arial" charset="0"/>
                <a:ea typeface="+mn-ea"/>
                <a:cs typeface="+mn-cs"/>
              </a:rPr>
              <a:t>reenergization</a:t>
            </a:r>
            <a:r>
              <a:rPr lang="en-US" sz="1200" b="0" i="0" kern="1200" dirty="0">
                <a:solidFill>
                  <a:schemeClr val="tx1"/>
                </a:solidFill>
                <a:effectLst/>
                <a:latin typeface="Arial" charset="0"/>
                <a:ea typeface="+mn-ea"/>
                <a:cs typeface="+mn-cs"/>
              </a:rPr>
              <a:t> of </a:t>
            </a:r>
            <a:r>
              <a:rPr lang="en-US" sz="1200" b="0" i="0" kern="1200" dirty="0" err="1">
                <a:solidFill>
                  <a:schemeClr val="tx1"/>
                </a:solidFill>
                <a:effectLst/>
                <a:latin typeface="Arial" charset="0"/>
                <a:ea typeface="+mn-ea"/>
                <a:cs typeface="+mn-cs"/>
              </a:rPr>
              <a:t>of</a:t>
            </a:r>
            <a:r>
              <a:rPr lang="en-US" sz="1200" b="0" i="0" kern="1200" dirty="0">
                <a:solidFill>
                  <a:schemeClr val="tx1"/>
                </a:solidFill>
                <a:effectLst/>
                <a:latin typeface="Arial" charset="0"/>
                <a:ea typeface="+mn-ea"/>
                <a:cs typeface="+mn-cs"/>
              </a:rPr>
              <a:t> the machine before safe removal. </a:t>
            </a:r>
            <a:r>
              <a:rPr lang="en-US" dirty="0"/>
              <a:t/>
            </a:r>
            <a:br>
              <a:rPr lang="en-US" dirty="0"/>
            </a:br>
            <a:r>
              <a:rPr lang="en-US" dirty="0"/>
              <a:t/>
            </a:r>
            <a:br>
              <a:rPr lang="en-US" dirty="0"/>
            </a:br>
            <a:r>
              <a:rPr lang="en-US" sz="1200" b="0" i="0" kern="1200" dirty="0">
                <a:solidFill>
                  <a:schemeClr val="tx1"/>
                </a:solidFill>
                <a:effectLst/>
                <a:latin typeface="Arial" charset="0"/>
                <a:ea typeface="+mn-ea"/>
                <a:cs typeface="+mn-cs"/>
              </a:rPr>
              <a:t>(5) Notify affected employees that the servicing or maintenance is completed and the machine or equipment is ready for use.</a:t>
            </a:r>
            <a:endParaRPr lang="en-US" dirty="0"/>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77</a:t>
            </a:fld>
            <a:endParaRPr lang="en-US" dirty="0"/>
          </a:p>
        </p:txBody>
      </p:sp>
    </p:spTree>
    <p:extLst>
      <p:ext uri="{BB962C8B-B14F-4D97-AF65-F5344CB8AC3E}">
        <p14:creationId xmlns:p14="http://schemas.microsoft.com/office/powerpoint/2010/main" val="15528099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1910.147(b) Definitions applicable to this section.</a:t>
            </a:r>
          </a:p>
          <a:p>
            <a:r>
              <a:rPr lang="en-US" dirty="0"/>
              <a:t>Energy isolating device. A mechanical device that physically prevents the transmission or release of energy, including but not limited to the following: A manually operated electrical circuit breaker; a disconnect switch; a manually operated switch by which the conductors of a circuit can be disconnected from all ungrounded supply conductors, and, in addition, no pole can be operated independently; a line valve; a block; and any similar device used to block or isolate energy. Push buttons, selector switches and other control circuit type devices are not energy isolating devices. </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78</a:t>
            </a:fld>
            <a:endParaRPr lang="en-US" dirty="0"/>
          </a:p>
        </p:txBody>
      </p:sp>
    </p:spTree>
    <p:extLst>
      <p:ext uri="{BB962C8B-B14F-4D97-AF65-F5344CB8AC3E}">
        <p14:creationId xmlns:p14="http://schemas.microsoft.com/office/powerpoint/2010/main" val="15721139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1910.147(b) Definitions applicable to this section.</a:t>
            </a:r>
          </a:p>
          <a:p>
            <a:r>
              <a:rPr lang="en-US" dirty="0"/>
              <a:t>Lockout device. A device that utilizes a positive means such as a lock, either key or combination type, to hold an energy isolating device in the safe position and prevent the energizing of a machine or equipment. Included are blank flanges and bolted slip blinds. </a:t>
            </a:r>
          </a:p>
          <a:p>
            <a:endParaRPr lang="en-US" dirty="0"/>
          </a:p>
          <a:p>
            <a:r>
              <a:rPr lang="en-US" dirty="0" err="1"/>
              <a:t>Tagout</a:t>
            </a:r>
            <a:r>
              <a:rPr lang="en-US" dirty="0"/>
              <a:t> device. A prominent warning device, such as a tag and a means of attachment, which can be securely fastened to an energy isolating device in accordance with an established procedure, to indicate that the energy isolating device and the equipment being controlled may not be operated until the </a:t>
            </a:r>
            <a:r>
              <a:rPr lang="en-US" dirty="0" err="1"/>
              <a:t>tagout</a:t>
            </a:r>
            <a:r>
              <a:rPr lang="en-US" dirty="0"/>
              <a:t> device is removed.</a:t>
            </a:r>
          </a:p>
          <a:p>
            <a:endParaRPr lang="en-US" dirty="0"/>
          </a:p>
          <a:p>
            <a:r>
              <a:rPr lang="en-US" dirty="0"/>
              <a:t>1910.147(c)(5) Protective materials and hardware.</a:t>
            </a:r>
          </a:p>
          <a:p>
            <a:r>
              <a:rPr lang="en-US" dirty="0"/>
              <a:t>1910.147(c)(5)(</a:t>
            </a:r>
            <a:r>
              <a:rPr lang="en-US" dirty="0" err="1"/>
              <a:t>i</a:t>
            </a:r>
            <a:r>
              <a:rPr lang="en-US" dirty="0"/>
              <a:t>) Locks, tags, chains, wedges, key blocks, adapter pins, self-locking fasteners, or other hardware shall be provided by the employer for isolating, securing or blocking of machines or equipment from energy sources.</a:t>
            </a:r>
          </a:p>
          <a:p>
            <a:r>
              <a:rPr lang="en-US" dirty="0"/>
              <a:t>1910.147(c)(5)(ii) Lockout devices and </a:t>
            </a:r>
            <a:r>
              <a:rPr lang="en-US" dirty="0" err="1"/>
              <a:t>tagout</a:t>
            </a:r>
            <a:r>
              <a:rPr lang="en-US" dirty="0"/>
              <a:t> devices shall be singularly identified; shall be the only devices(s) used for controlling energy; shall not be used for other purposes; and shall meet the following requirements:</a:t>
            </a:r>
          </a:p>
          <a:p>
            <a:r>
              <a:rPr lang="en-US" dirty="0"/>
              <a:t>1910.147(c)(5)(ii)(A) Durable.</a:t>
            </a:r>
          </a:p>
          <a:p>
            <a:r>
              <a:rPr lang="en-US" dirty="0"/>
              <a:t>1910.147(c)(5)(ii)(A)(1)Lockout and </a:t>
            </a:r>
            <a:r>
              <a:rPr lang="en-US" dirty="0" err="1"/>
              <a:t>tagout</a:t>
            </a:r>
            <a:r>
              <a:rPr lang="en-US" dirty="0"/>
              <a:t> devices shall be capable of withstanding the environment to which they are exposed for the maximum period of time that exposure is expected.</a:t>
            </a:r>
          </a:p>
          <a:p>
            <a:r>
              <a:rPr lang="en-US" dirty="0"/>
              <a:t>1910.147(c)(5)(ii)(A)(2)</a:t>
            </a:r>
            <a:r>
              <a:rPr lang="en-US" dirty="0" err="1"/>
              <a:t>Tagout</a:t>
            </a:r>
            <a:r>
              <a:rPr lang="en-US" dirty="0"/>
              <a:t> devices shall be constructed and printed so that exposure to weather conditions or wet and damp locations will not cause the tag to deteriorate or the message on the tag to become illegible.</a:t>
            </a:r>
          </a:p>
          <a:p>
            <a:r>
              <a:rPr lang="en-US" dirty="0"/>
              <a:t>1910.147(c)(5)(ii)(A)(3)Tags shall not deteriorate when used in corrosive environments such as areas where acid and alkali chemicals are handled and stored.</a:t>
            </a:r>
          </a:p>
          <a:p>
            <a:r>
              <a:rPr lang="en-US" dirty="0"/>
              <a:t>1910.147(c)(5)(ii)(B) Standardized. Lockout and </a:t>
            </a:r>
            <a:r>
              <a:rPr lang="en-US" dirty="0" err="1"/>
              <a:t>tagout</a:t>
            </a:r>
            <a:r>
              <a:rPr lang="en-US" dirty="0"/>
              <a:t> devices shall be standardized within the facility in at least one of the following criteria: Color; shape; or size; and additionally, in the case of </a:t>
            </a:r>
            <a:r>
              <a:rPr lang="en-US" dirty="0" err="1"/>
              <a:t>tagout</a:t>
            </a:r>
            <a:r>
              <a:rPr lang="en-US" dirty="0"/>
              <a:t> devices, print and format shall be standardized.</a:t>
            </a:r>
          </a:p>
          <a:p>
            <a:r>
              <a:rPr lang="en-US" dirty="0"/>
              <a:t>1910.147(c)(5)(ii)(C) Substantial -</a:t>
            </a:r>
          </a:p>
          <a:p>
            <a:r>
              <a:rPr lang="en-US" dirty="0"/>
              <a:t>1910.147(c)(5)(ii)(C)(1)Lockout devices. Lockout devices shall be substantial enough to prevent removal without the use of excessive force or unusual techniques, such as with the use of bolt cutters or other metal cutting tools.</a:t>
            </a:r>
          </a:p>
          <a:p>
            <a:r>
              <a:rPr lang="en-US" dirty="0"/>
              <a:t>1910.147(c)(5)(ii)(C)(2)</a:t>
            </a:r>
            <a:r>
              <a:rPr lang="en-US" dirty="0" err="1"/>
              <a:t>Tagout</a:t>
            </a:r>
            <a:r>
              <a:rPr lang="en-US" dirty="0"/>
              <a:t> devices. </a:t>
            </a:r>
            <a:r>
              <a:rPr lang="en-US" dirty="0" err="1"/>
              <a:t>Tagout</a:t>
            </a:r>
            <a:r>
              <a:rPr lang="en-US" dirty="0"/>
              <a:t> devices, including their means of attachment, shall be substantial enough to prevent inadvertent or accidental removal. </a:t>
            </a:r>
            <a:r>
              <a:rPr lang="en-US" dirty="0" err="1"/>
              <a:t>Tagout</a:t>
            </a:r>
            <a:r>
              <a:rPr lang="en-US" dirty="0"/>
              <a:t> device attachment means shall be of a non-reusable type, attachable by hand, self-locking, and non-releasable with a minimum unlocking strength of no less than 50 pounds and having the general design and basic characteristics of being at least equivalent to a one-piece, all environment-tolerant nylon cable tie.</a:t>
            </a:r>
          </a:p>
          <a:p>
            <a:r>
              <a:rPr lang="en-US" dirty="0"/>
              <a:t>1910.147(c)(5)(ii)(D)Identifiable. Lockout devices and </a:t>
            </a:r>
            <a:r>
              <a:rPr lang="en-US" dirty="0" err="1"/>
              <a:t>tagout</a:t>
            </a:r>
            <a:r>
              <a:rPr lang="en-US" dirty="0"/>
              <a:t> devices shall indicate the identity of the employee applying the device(s).</a:t>
            </a:r>
          </a:p>
          <a:p>
            <a:r>
              <a:rPr lang="en-US" dirty="0"/>
              <a:t>1910.147(c)(5)(iii)</a:t>
            </a:r>
            <a:r>
              <a:rPr lang="en-US" dirty="0" err="1"/>
              <a:t>Tagout</a:t>
            </a:r>
            <a:r>
              <a:rPr lang="en-US" dirty="0"/>
              <a:t> devices shall warn against hazardous conditions if the machine or equipment is energized and shall include a legend such as the following: Do Not Start. Do Not Open. Do Not Close. Do Not Energize. Do Not Operate. </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79</a:t>
            </a:fld>
            <a:endParaRPr lang="en-US" dirty="0"/>
          </a:p>
        </p:txBody>
      </p:sp>
    </p:spTree>
    <p:extLst>
      <p:ext uri="{BB962C8B-B14F-4D97-AF65-F5344CB8AC3E}">
        <p14:creationId xmlns:p14="http://schemas.microsoft.com/office/powerpoint/2010/main" val="349744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https://https://www.osha.gov/oshstats/commonstats.html</a:t>
            </a:r>
          </a:p>
        </p:txBody>
      </p:sp>
      <p:sp>
        <p:nvSpPr>
          <p:cNvPr id="983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983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983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91CE4CC7-15EE-4FFE-B523-5C4BC02DA0D8}" type="slidenum">
              <a:rPr lang="en-US" altLang="en-US" sz="1200"/>
              <a:pPr/>
              <a:t>8</a:t>
            </a:fld>
            <a:endParaRPr lang="en-US" altLang="en-US" sz="1200"/>
          </a:p>
        </p:txBody>
      </p:sp>
    </p:spTree>
    <p:extLst>
      <p:ext uri="{BB962C8B-B14F-4D97-AF65-F5344CB8AC3E}">
        <p14:creationId xmlns:p14="http://schemas.microsoft.com/office/powerpoint/2010/main" val="10203786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1910.147(c)(7)Training and communication.</a:t>
            </a:r>
          </a:p>
          <a:p>
            <a:r>
              <a:rPr lang="en-US" dirty="0"/>
              <a:t>1910.147(c)(7)(</a:t>
            </a:r>
            <a:r>
              <a:rPr lang="en-US" dirty="0" err="1"/>
              <a:t>i</a:t>
            </a:r>
            <a:r>
              <a:rPr lang="en-US" dirty="0"/>
              <a:t>)The employer shall provide training to ensure that the purpose and function of the energy control program are understood by employees and that the knowledge and skills required for the safe application, usage, and removal of the energy controls are acquired by employees. The training shall include the following:</a:t>
            </a:r>
          </a:p>
          <a:p>
            <a:r>
              <a:rPr lang="en-US" dirty="0"/>
              <a:t>1910.147(c)(7)(</a:t>
            </a:r>
            <a:r>
              <a:rPr lang="en-US" dirty="0" err="1"/>
              <a:t>i</a:t>
            </a:r>
            <a:r>
              <a:rPr lang="en-US" dirty="0"/>
              <a:t>)(A)Each authorized employee shall receive training in the recognition of applicable hazardous energy sources, the type and magnitude of the energy available in the workplace, and the methods and means necessary for energy isolation and control.</a:t>
            </a:r>
          </a:p>
          <a:p>
            <a:r>
              <a:rPr lang="en-US" dirty="0"/>
              <a:t>1910.147(c)(7)(</a:t>
            </a:r>
            <a:r>
              <a:rPr lang="en-US" dirty="0" err="1"/>
              <a:t>i</a:t>
            </a:r>
            <a:r>
              <a:rPr lang="en-US" dirty="0"/>
              <a:t>)(B)Each affected employee shall be instructed in the purpose and use of the energy control procedure.</a:t>
            </a:r>
          </a:p>
          <a:p>
            <a:r>
              <a:rPr lang="en-US" dirty="0"/>
              <a:t>1910.147(c)(7)(</a:t>
            </a:r>
            <a:r>
              <a:rPr lang="en-US" dirty="0" err="1"/>
              <a:t>i</a:t>
            </a:r>
            <a:r>
              <a:rPr lang="en-US" dirty="0"/>
              <a:t>)(C)All other employees whose work operations are or may be in an area where energy control procedures may be utilized, shall be instructed about the procedure, and about the prohibition relating to attempts to restart or reenergize machines or equipment which are locked out or tagged out.</a:t>
            </a:r>
          </a:p>
          <a:p>
            <a:r>
              <a:rPr lang="en-US" dirty="0"/>
              <a:t>1910.147(c)(7)(ii)When </a:t>
            </a:r>
            <a:r>
              <a:rPr lang="en-US" dirty="0" err="1"/>
              <a:t>tagout</a:t>
            </a:r>
            <a:r>
              <a:rPr lang="en-US" dirty="0"/>
              <a:t> systems are used, employees shall also be trained in the following limitations of tags:</a:t>
            </a:r>
          </a:p>
          <a:p>
            <a:r>
              <a:rPr lang="en-US" dirty="0"/>
              <a:t>1910.147(c)(7)(ii)(A)Tags are essentially warning devices affixed to energy isolating devices, and do not provide the physical restraint on those devices that is provided by a lock.</a:t>
            </a:r>
          </a:p>
          <a:p>
            <a:r>
              <a:rPr lang="en-US" dirty="0"/>
              <a:t>1910.147(c)(7)(ii)(B)When a tag is attached to an energy isolating means, it is not to be removed without authorization of the authorized person responsible for it, and it is never to be bypassed, ignored, or otherwise defeated.</a:t>
            </a:r>
          </a:p>
          <a:p>
            <a:r>
              <a:rPr lang="en-US" dirty="0"/>
              <a:t>1910.147(c)(7)(ii)(C)Tags must be legible and understandable by all authorized employees, affected employees, and all other employees whose work operations are or may be in the area, in order to be effective.</a:t>
            </a:r>
          </a:p>
          <a:p>
            <a:r>
              <a:rPr lang="en-US" dirty="0"/>
              <a:t>1910.147(c)(7)(ii)(D)Tags and their means of attachment must be made of materials which will withstand the environmental conditions encountered in the workplace.</a:t>
            </a:r>
          </a:p>
          <a:p>
            <a:r>
              <a:rPr lang="en-US" dirty="0"/>
              <a:t>1910.147(c)(7)(ii)(E)Tags may evoke a false sense of security, and their meaning needs to be understood as part of the overall energy control program.</a:t>
            </a:r>
          </a:p>
          <a:p>
            <a:r>
              <a:rPr lang="en-US" dirty="0"/>
              <a:t>1910.147(c)(7)(ii)(F)Tags must be securely attached to energy isolating devices so that they cannot be inadvertently or accidentally detached during use.</a:t>
            </a:r>
          </a:p>
          <a:p>
            <a:r>
              <a:rPr lang="en-US" dirty="0"/>
              <a:t>1910.147(c)(7)(iv)The employer shall certify that employee training has been accomplished and is being kept up to date. The certification shall contain each employee's name and dates of training.</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80</a:t>
            </a:fld>
            <a:endParaRPr lang="en-US" dirty="0"/>
          </a:p>
        </p:txBody>
      </p:sp>
    </p:spTree>
    <p:extLst>
      <p:ext uri="{BB962C8B-B14F-4D97-AF65-F5344CB8AC3E}">
        <p14:creationId xmlns:p14="http://schemas.microsoft.com/office/powerpoint/2010/main" val="7096568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1910.147(c)(7)Training and communication.</a:t>
            </a:r>
          </a:p>
          <a:p>
            <a:r>
              <a:rPr lang="en-US" dirty="0"/>
              <a:t>1910.147(c)(7)(iii)Employee retraining.</a:t>
            </a:r>
          </a:p>
          <a:p>
            <a:r>
              <a:rPr lang="en-US" dirty="0"/>
              <a:t>1910.147(c)(7)(iii)(A)Retraining shall be provided for all authorized and affected employees whenever there is a change in their job assignments, a change in machines, equipment or processes that present a new hazard, or when there is a change in the energy control procedures.</a:t>
            </a:r>
          </a:p>
          <a:p>
            <a:r>
              <a:rPr lang="en-US" dirty="0"/>
              <a:t>1910.147(c)(7)(iii)(B)Additional retraining shall also be conducted whenever a periodic inspection under paragraph (c)(6) of this section reveals, or whenever the employer has reason to believe that there are deviations from or inadequacies in the employee's knowledge or use of the energy control procedures.</a:t>
            </a:r>
          </a:p>
          <a:p>
            <a:r>
              <a:rPr lang="en-US" dirty="0"/>
              <a:t>1910.147(c)(7)(iii)(C)The retraining shall reestablish employee proficiency and introduce new or revised control methods and procedures, as necessary.</a:t>
            </a:r>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81</a:t>
            </a:fld>
            <a:endParaRPr lang="en-US" dirty="0"/>
          </a:p>
        </p:txBody>
      </p:sp>
    </p:spTree>
    <p:extLst>
      <p:ext uri="{BB962C8B-B14F-4D97-AF65-F5344CB8AC3E}">
        <p14:creationId xmlns:p14="http://schemas.microsoft.com/office/powerpoint/2010/main" val="7096568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ACA023EB-6E6C-466F-ACBE-BDAA888771EB}" type="slidenum">
              <a:rPr lang="en-US" altLang="en-US" sz="1200"/>
              <a:pPr/>
              <a:t>82</a:t>
            </a:fld>
            <a:endParaRPr lang="en-US" alt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278386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F3D70FBE-6F90-4CF9-BB21-1AC05738490E}" type="slidenum">
              <a:rPr lang="en-US" altLang="en-US" sz="1200"/>
              <a:pPr/>
              <a:t>83</a:t>
            </a:fld>
            <a:endParaRPr lang="en-US" alt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source = NJ AFL-CIO</a:t>
            </a:r>
          </a:p>
          <a:p>
            <a:r>
              <a:rPr lang="en-US" altLang="en-US" dirty="0"/>
              <a:t>1910.212(a)(5)</a:t>
            </a:r>
          </a:p>
        </p:txBody>
      </p:sp>
    </p:spTree>
    <p:extLst>
      <p:ext uri="{BB962C8B-B14F-4D97-AF65-F5344CB8AC3E}">
        <p14:creationId xmlns:p14="http://schemas.microsoft.com/office/powerpoint/2010/main" val="21650432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62C09C87-E414-4401-B449-C5ACB66A2515}" type="slidenum">
              <a:rPr lang="en-US" altLang="en-US" sz="1200"/>
              <a:pPr/>
              <a:t>84</a:t>
            </a:fld>
            <a:endParaRPr lang="en-US"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Pictures form OSHA 10 slide</a:t>
            </a:r>
          </a:p>
          <a:p>
            <a:r>
              <a:rPr lang="en-US" altLang="en-US"/>
              <a:t>1910.212(a)(5) Exposure of blades. When the periphery of the blades of a fan is less than seven (7) feet above the floor or working level, the blades shall be guarded. The guard shall have openings no larger than one-half (1/2) inch.</a:t>
            </a:r>
          </a:p>
          <a:p>
            <a:endParaRPr lang="en-US" altLang="en-US"/>
          </a:p>
        </p:txBody>
      </p:sp>
    </p:spTree>
    <p:extLst>
      <p:ext uri="{BB962C8B-B14F-4D97-AF65-F5344CB8AC3E}">
        <p14:creationId xmlns:p14="http://schemas.microsoft.com/office/powerpoint/2010/main" val="41892436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1D0CB1D-EE3A-4AC5-90B1-F2A0328E9DFE}" type="slidenum">
              <a:rPr lang="en-US" altLang="en-US" sz="1200"/>
              <a:pPr/>
              <a:t>85</a:t>
            </a:fld>
            <a:endParaRPr lang="en-US" altLang="en-US"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a:t>
            </a:r>
            <a:r>
              <a:rPr lang="en-US" altLang="en-US" baseline="0" dirty="0"/>
              <a:t> source = NJ AFL-CIO</a:t>
            </a:r>
            <a:endParaRPr lang="en-US" altLang="en-US" dirty="0"/>
          </a:p>
          <a:p>
            <a:r>
              <a:rPr lang="en-US" altLang="en-US" dirty="0"/>
              <a:t>1910.215(a)(4) Work rests. On offhand grinding machines, work rests shall be used to support the work. They shall be of rigid construction and designed to be adjustable to compensate for wheel wear. Work rests shall be kept adjusted closely to the wheel with a maximum opening of one-eighth inch to prevent the work from being jammed between the wheel and the rest, which may cause wheel breakage. The work rest shall be securely clamped after each adjustment. The adjustment shall not be made with the wheel in motion.</a:t>
            </a:r>
          </a:p>
          <a:p>
            <a:endParaRPr lang="en-US" altLang="en-US" dirty="0"/>
          </a:p>
        </p:txBody>
      </p:sp>
    </p:spTree>
    <p:extLst>
      <p:ext uri="{BB962C8B-B14F-4D97-AF65-F5344CB8AC3E}">
        <p14:creationId xmlns:p14="http://schemas.microsoft.com/office/powerpoint/2010/main" val="11071004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5813163B-AC90-40D3-BBCC-F23A042BF2E5}" type="slidenum">
              <a:rPr lang="en-US" altLang="en-US" sz="1200"/>
              <a:pPr/>
              <a:t>86</a:t>
            </a:fld>
            <a:endParaRPr lang="en-US" altLang="en-US" sz="12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a:p>
            <a:r>
              <a:rPr lang="en-US" altLang="en-US" dirty="0"/>
              <a:t>1910.215(a)(4) Work rests. On offhand grinding machines, work rests shall be used to support the work. They shall be of rigid construction and designed to be adjustable to compensate for wheel wear. Work rests shall be kept adjusted closely to the wheel with a maximum opening of one-eighth inch to prevent the work from being jammed between the wheel and the rest, which may cause wheel breakage. The work rest shall be securely clamped after each adjustment. The adjustment shall not be made with the wheel in motion.</a:t>
            </a:r>
          </a:p>
          <a:p>
            <a:endParaRPr lang="en-US" altLang="en-US" dirty="0"/>
          </a:p>
        </p:txBody>
      </p:sp>
    </p:spTree>
    <p:extLst>
      <p:ext uri="{BB962C8B-B14F-4D97-AF65-F5344CB8AC3E}">
        <p14:creationId xmlns:p14="http://schemas.microsoft.com/office/powerpoint/2010/main" val="13509379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DB066713-1FA7-49D3-9D96-DCF12876C5B3}" type="slidenum">
              <a:rPr lang="en-US" altLang="en-US" sz="1200"/>
              <a:pPr/>
              <a:t>87</a:t>
            </a:fld>
            <a:endParaRPr lang="en-US" alt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10 slide</a:t>
            </a:r>
          </a:p>
          <a:p>
            <a:r>
              <a:rPr lang="en-US" altLang="en-US" dirty="0"/>
              <a:t>1910.215(b)(9) Exposure adjustment. Safety guards of the types described in Subparagraphs (3) and (4) of this paragraph, where the operator stands in front of the opening, shall be constructed so that the peripheral protecting member can be adjusted to the constantly decreasing diameter of the wheel. The maximum angular exposure above the horizontal plane of the wheel spindle as specified in paragraphs (b)(3) and (4) of this section shall never be exceeded, and the distance between the wheel periphery and the adjustable tongue or the end of the peripheral member at the top shall never exceed one-fourth inch. (See Figures O-18, O-19, O-20, O-21, O-22, and O-23.)</a:t>
            </a:r>
          </a:p>
          <a:p>
            <a:endParaRPr lang="en-US" altLang="en-US" dirty="0"/>
          </a:p>
        </p:txBody>
      </p:sp>
    </p:spTree>
    <p:extLst>
      <p:ext uri="{BB962C8B-B14F-4D97-AF65-F5344CB8AC3E}">
        <p14:creationId xmlns:p14="http://schemas.microsoft.com/office/powerpoint/2010/main" val="19069947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FD8940E0-5A84-4967-A830-09DC38F8677C}" type="slidenum">
              <a:rPr lang="en-US" altLang="en-US" sz="1200"/>
              <a:pPr/>
              <a:t>88</a:t>
            </a:fld>
            <a:endParaRPr lang="en-US" altLang="en-US"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Movie from OSHA 7100 Machine Guarding Course</a:t>
            </a:r>
          </a:p>
          <a:p>
            <a:r>
              <a:rPr lang="en-US" altLang="en-US" b="1" dirty="0"/>
              <a:t>1910.215(d)(1)</a:t>
            </a:r>
            <a:r>
              <a:rPr lang="en-US" altLang="en-US" dirty="0"/>
              <a:t> Inspection. Immediately before mounting, all wheels shall be closely inspected and sounded by the user (ring test) to make sure they have not been damaged in transit, storage, or otherwise. The spindle speed of the machine shall be checked before mounting of the wheel to be certain that it does not exceed the maximum operating speed marked on the wheel. Wheels should be tapped gently with a light nonmetallic implement, such as the handle of a screwdriver for light wheels, or a wooden mallet for heavier wheels. If they sound cracked (dead), they shall not be used. This is known as the "Ring Test".</a:t>
            </a:r>
          </a:p>
          <a:p>
            <a:r>
              <a:rPr lang="en-US" altLang="en-US" b="1" dirty="0"/>
              <a:t>1910.215(d)(1)(</a:t>
            </a:r>
            <a:r>
              <a:rPr lang="en-US" altLang="en-US" b="1" dirty="0" err="1"/>
              <a:t>i</a:t>
            </a:r>
            <a:r>
              <a:rPr lang="en-US" altLang="en-US" b="1" dirty="0"/>
              <a:t>)</a:t>
            </a:r>
            <a:r>
              <a:rPr lang="en-US" altLang="en-US" dirty="0"/>
              <a:t> Wheels must be dry and free from sawdust when applying the ring test, otherwise the sound will be deadened. It should also be noted that organic bonded wheels do not emit the same clear metallic ring as do vitrified and silicate wheels.</a:t>
            </a:r>
          </a:p>
          <a:p>
            <a:r>
              <a:rPr lang="en-US" altLang="en-US" b="1" dirty="0"/>
              <a:t>910.215(d)(1)(ii)</a:t>
            </a:r>
            <a:r>
              <a:rPr lang="en-US" altLang="en-US" dirty="0"/>
              <a:t> "Tap" wheels about 45 deg. each side of the vertical centerline and about 1 or 2 inches from the periphery as indicated by the spots in Figure O-25 and Figure O-26. Then rotate the wheel 45 deg. and repeat the test. A sound and undamaged wheel will give a clear metallic tone. If cracked, there will be a dead sound and not a clear "ring."</a:t>
            </a:r>
          </a:p>
          <a:p>
            <a:endParaRPr lang="en-US" altLang="en-US" dirty="0"/>
          </a:p>
          <a:p>
            <a:endParaRPr lang="en-US" altLang="en-US" dirty="0"/>
          </a:p>
        </p:txBody>
      </p:sp>
    </p:spTree>
    <p:extLst>
      <p:ext uri="{BB962C8B-B14F-4D97-AF65-F5344CB8AC3E}">
        <p14:creationId xmlns:p14="http://schemas.microsoft.com/office/powerpoint/2010/main" val="15045041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4C09D063-A541-4654-BFF2-D9DBD6CACE13}" type="slidenum">
              <a:rPr lang="en-US" altLang="en-US" sz="1200"/>
              <a:pPr/>
              <a:t>89</a:t>
            </a:fld>
            <a:endParaRPr lang="en-US" altLang="en-US"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2389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Recordkeeping regulations are contained in 29 CFR Part 1904.</a:t>
            </a:r>
          </a:p>
          <a:p>
            <a:pPr eaLnBrk="1" hangingPunct="1"/>
            <a:endParaRPr lang="en-US" altLang="en-US" dirty="0"/>
          </a:p>
          <a:p>
            <a:pPr eaLnBrk="1" hangingPunct="1"/>
            <a:r>
              <a:rPr lang="en-US" altLang="en-US" dirty="0"/>
              <a:t>Some low-hazard employers (for example, retail trade, finance, insurance, real estate) are not required to keep records.</a:t>
            </a:r>
          </a:p>
          <a:p>
            <a:pPr eaLnBrk="1" hangingPunct="1"/>
            <a:endParaRPr lang="en-US" altLang="en-US" dirty="0"/>
          </a:p>
          <a:p>
            <a:pPr eaLnBrk="1" hangingPunct="1"/>
            <a:r>
              <a:rPr lang="en-US" altLang="en-US" dirty="0"/>
              <a:t>While the 1904 regulation exempts many employers from keeping records at all times, these employers are not exempted from all of the 1904 requirements.</a:t>
            </a:r>
          </a:p>
          <a:p>
            <a:pPr eaLnBrk="1" hangingPunct="1"/>
            <a:endParaRPr lang="en-US" altLang="en-US" dirty="0"/>
          </a:p>
          <a:p>
            <a:pPr eaLnBrk="1" hangingPunct="1"/>
            <a:r>
              <a:rPr lang="en-US" altLang="en-US" dirty="0"/>
              <a:t>Employers that are </a:t>
            </a:r>
            <a:r>
              <a:rPr lang="en-US" altLang="en-US" u="sng" dirty="0"/>
              <a:t>partially</a:t>
            </a:r>
            <a:r>
              <a:rPr lang="en-US" altLang="en-US" dirty="0"/>
              <a:t> exempt from the recordkeeping requirements because of their size (10 or less employees) or industry must continue to comply with:</a:t>
            </a:r>
          </a:p>
          <a:p>
            <a:pPr eaLnBrk="1" hangingPunct="1">
              <a:buFontTx/>
              <a:buChar char="-"/>
            </a:pPr>
            <a:r>
              <a:rPr lang="en-US" altLang="en-US" dirty="0"/>
              <a:t> 1904.39, Reporting fatalities, in-patient hospitalizations, amputations or eye loss</a:t>
            </a:r>
          </a:p>
          <a:p>
            <a:pPr eaLnBrk="1" hangingPunct="1">
              <a:buFontTx/>
              <a:buChar char="-"/>
            </a:pPr>
            <a:r>
              <a:rPr lang="en-US" altLang="en-US" dirty="0"/>
              <a:t> 1904.41, Annual OSHA injury and illness survey (if specifically requested to do so by OSHA)</a:t>
            </a:r>
          </a:p>
          <a:p>
            <a:pPr eaLnBrk="1" hangingPunct="1">
              <a:buFontTx/>
              <a:buChar char="-"/>
            </a:pPr>
            <a:r>
              <a:rPr lang="en-US" altLang="en-US" dirty="0"/>
              <a:t> 1904.42, Bureau of Labor Statistics (BLS) Annual Survey (if specifically requested to do so by BLS)</a:t>
            </a:r>
          </a:p>
          <a:p>
            <a:pPr eaLnBrk="1" hangingPunct="1"/>
            <a:endParaRPr lang="en-US" altLang="en-US" dirty="0"/>
          </a:p>
          <a:p>
            <a:endParaRPr lang="en-US" dirty="0"/>
          </a:p>
        </p:txBody>
      </p:sp>
      <p:sp>
        <p:nvSpPr>
          <p:cNvPr id="4" name="Header Placeholder 3"/>
          <p:cNvSpPr>
            <a:spLocks noGrp="1"/>
          </p:cNvSpPr>
          <p:nvPr>
            <p:ph type="hdr" sz="quarter" idx="10"/>
          </p:nvPr>
        </p:nvSpPr>
        <p:spPr/>
        <p:txBody>
          <a:bodyPr/>
          <a:lstStyle/>
          <a:p>
            <a:pPr>
              <a:defRPr/>
            </a:pPr>
            <a:r>
              <a:rPr lang="en-US"/>
              <a:t>Machine Safety</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BF1D1C-02E1-4F9E-86B2-51BB7A74E9D9}" type="slidenum">
              <a:rPr lang="en-US" smtClean="0"/>
              <a:pPr>
                <a:defRPr/>
              </a:pPr>
              <a:t>9</a:t>
            </a:fld>
            <a:endParaRPr lang="en-US" dirty="0"/>
          </a:p>
        </p:txBody>
      </p:sp>
    </p:spTree>
    <p:extLst>
      <p:ext uri="{BB962C8B-B14F-4D97-AF65-F5344CB8AC3E}">
        <p14:creationId xmlns:p14="http://schemas.microsoft.com/office/powerpoint/2010/main" val="7564464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r>
              <a:rPr lang="en-US" altLang="en-US" b="1" dirty="0"/>
              <a:t>1910.243(a)(1)(</a:t>
            </a:r>
            <a:r>
              <a:rPr lang="en-US" altLang="en-US" b="1" dirty="0" err="1"/>
              <a:t>i</a:t>
            </a:r>
            <a:r>
              <a:rPr lang="en-US" altLang="en-US" b="1" dirty="0"/>
              <a:t>) </a:t>
            </a:r>
            <a:r>
              <a:rPr lang="en-US" altLang="en-US" dirty="0"/>
              <a:t>All portable, power-driven circular saws having a blade diameter greater than 2 in. shall be equipped with guards above and below the base plate or shoe. The upper guard shall cover the saw to the depth of the teeth, except for the minimum arc required to permit the base to be tilted for bevel cuts. The lower guard shall cover the saw to the depth of the teeth, except for the minimum arc required to allow proper retraction and contact with the work. When the tool is withdrawn from the work, the lower guard shall automatically and instantly return to covering position.</a:t>
            </a:r>
          </a:p>
          <a:p>
            <a:r>
              <a:rPr lang="en-US" altLang="en-US" b="1" dirty="0"/>
              <a:t>1910.243(a)(2)(</a:t>
            </a:r>
            <a:r>
              <a:rPr lang="en-US" altLang="en-US" b="1" dirty="0" err="1"/>
              <a:t>i</a:t>
            </a:r>
            <a:r>
              <a:rPr lang="en-US" altLang="en-US" b="1" dirty="0"/>
              <a:t>) </a:t>
            </a:r>
            <a:r>
              <a:rPr lang="en-US" altLang="en-US" dirty="0"/>
              <a:t>All hand-held powered circular saws having a blade diameter greater than 2 inches, electric, hydraulic or pneumatic chain saws, and percussion tools without positive accessory holding means shall be equipped with a constant pressure switch or control that will shut off the power when the pressure is released. All hand-held gasoline powered chain saws shall be equipped with a constant pressure throttle control that will shut off the power to the saw chain when the pressure is released.</a:t>
            </a:r>
          </a:p>
          <a:p>
            <a:endParaRPr lang="en-US" altLang="en-US" dirty="0"/>
          </a:p>
        </p:txBody>
      </p:sp>
      <p:sp>
        <p:nvSpPr>
          <p:cNvPr id="158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587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587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C48995A4-17E1-4CEB-86F7-964EBAD2B00B}" type="slidenum">
              <a:rPr lang="en-US" altLang="en-US" sz="1200"/>
              <a:pPr/>
              <a:t>90</a:t>
            </a:fld>
            <a:endParaRPr lang="en-US" altLang="en-US" sz="1200"/>
          </a:p>
        </p:txBody>
      </p:sp>
    </p:spTree>
    <p:extLst>
      <p:ext uri="{BB962C8B-B14F-4D97-AF65-F5344CB8AC3E}">
        <p14:creationId xmlns:p14="http://schemas.microsoft.com/office/powerpoint/2010/main" val="4710052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http://www.osha.gov/SLTC/etools/machineguarding/saws/tablesaws.html</a:t>
            </a:r>
          </a:p>
        </p:txBody>
      </p:sp>
      <p:sp>
        <p:nvSpPr>
          <p:cNvPr id="1597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597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597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AF1E1359-9FD6-45BD-BCC7-34AAAC3C2D57}" type="slidenum">
              <a:rPr lang="en-US" altLang="en-US" sz="1200"/>
              <a:pPr/>
              <a:t>91</a:t>
            </a:fld>
            <a:endParaRPr lang="en-US" altLang="en-US" sz="1200"/>
          </a:p>
        </p:txBody>
      </p:sp>
    </p:spTree>
    <p:extLst>
      <p:ext uri="{BB962C8B-B14F-4D97-AF65-F5344CB8AC3E}">
        <p14:creationId xmlns:p14="http://schemas.microsoft.com/office/powerpoint/2010/main" val="26002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0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07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07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68D5F5F7-91A3-4B61-97FD-32965F65348B}" type="slidenum">
              <a:rPr lang="en-US" altLang="en-US" sz="1200"/>
              <a:pPr/>
              <a:t>92</a:t>
            </a:fld>
            <a:endParaRPr lang="en-US" altLang="en-US" sz="1200"/>
          </a:p>
        </p:txBody>
      </p:sp>
    </p:spTree>
    <p:extLst>
      <p:ext uri="{BB962C8B-B14F-4D97-AF65-F5344CB8AC3E}">
        <p14:creationId xmlns:p14="http://schemas.microsoft.com/office/powerpoint/2010/main" val="4153007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1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1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17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C31AB83F-50BB-429D-BDFF-A728B272A48C}" type="slidenum">
              <a:rPr lang="en-US" altLang="en-US" sz="1200"/>
              <a:pPr/>
              <a:t>93</a:t>
            </a:fld>
            <a:endParaRPr lang="en-US" altLang="en-US" sz="1200"/>
          </a:p>
        </p:txBody>
      </p:sp>
    </p:spTree>
    <p:extLst>
      <p:ext uri="{BB962C8B-B14F-4D97-AF65-F5344CB8AC3E}">
        <p14:creationId xmlns:p14="http://schemas.microsoft.com/office/powerpoint/2010/main" val="33949377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http://www.orosha.org/pdf/pubs/2980.pdf</a:t>
            </a:r>
          </a:p>
          <a:p>
            <a:r>
              <a:rPr lang="en-US" altLang="en-US" dirty="0"/>
              <a:t>OSHA requires splitter and anti-kickback pawls for hand-fed ripsaw</a:t>
            </a:r>
          </a:p>
          <a:p>
            <a:r>
              <a:rPr lang="en-US" altLang="en-US" dirty="0"/>
              <a:t>OSHA does not required a splitter and anti-kickback pawls for hand-fed crosscut saw</a:t>
            </a:r>
          </a:p>
        </p:txBody>
      </p:sp>
      <p:sp>
        <p:nvSpPr>
          <p:cNvPr id="162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2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28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76365A11-42C9-48B4-843E-0C19361E3022}" type="slidenum">
              <a:rPr lang="en-US" altLang="en-US" sz="1200"/>
              <a:pPr/>
              <a:t>94</a:t>
            </a:fld>
            <a:endParaRPr lang="en-US" altLang="en-US" sz="1200"/>
          </a:p>
        </p:txBody>
      </p:sp>
    </p:spTree>
    <p:extLst>
      <p:ext uri="{BB962C8B-B14F-4D97-AF65-F5344CB8AC3E}">
        <p14:creationId xmlns:p14="http://schemas.microsoft.com/office/powerpoint/2010/main" val="25542643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http://www.osha.gov/SLTC/etools/machineguarding/saws/tablesaws.html</a:t>
            </a:r>
          </a:p>
        </p:txBody>
      </p:sp>
      <p:sp>
        <p:nvSpPr>
          <p:cNvPr id="163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384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38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2A12FA99-9F30-4692-8BA0-7F8409DC7870}" type="slidenum">
              <a:rPr lang="en-US" altLang="en-US" sz="1200"/>
              <a:pPr/>
              <a:t>95</a:t>
            </a:fld>
            <a:endParaRPr lang="en-US" altLang="en-US" sz="1200"/>
          </a:p>
        </p:txBody>
      </p:sp>
    </p:spTree>
    <p:extLst>
      <p:ext uri="{BB962C8B-B14F-4D97-AF65-F5344CB8AC3E}">
        <p14:creationId xmlns:p14="http://schemas.microsoft.com/office/powerpoint/2010/main" val="8008480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Source = NJ AFL-CIO</a:t>
            </a:r>
          </a:p>
          <a:p>
            <a:r>
              <a:rPr lang="en-US" altLang="en-US" b="1" dirty="0"/>
              <a:t>1910.213(h)(1) </a:t>
            </a:r>
            <a:r>
              <a:rPr lang="en-US" altLang="en-US" dirty="0"/>
              <a:t>The upper hood shall completely enclose the upper portion of the blade down to a point that will include the end of the saw arbor. The upper hood shall be constructed in such a manner and of such material that it will protect the operator from flying splinters, broken saw teeth, etc., and will deflect sawdust away from the operator. The sides of the lower exposed portion of the blade shall be guarded to the full diameter of the blade by a device that will automatically adjust itself to the thickness of the stock and remain in contact with stock being cut to give maximum protection possible for the operation being performed.</a:t>
            </a:r>
          </a:p>
          <a:p>
            <a:r>
              <a:rPr lang="en-US" altLang="en-US" b="1" dirty="0"/>
              <a:t>1910.213(h)(2)</a:t>
            </a:r>
            <a:r>
              <a:rPr lang="en-US" altLang="en-US" dirty="0"/>
              <a:t> Each radial saw used for ripping shall be provided with </a:t>
            </a:r>
            <a:r>
              <a:rPr lang="en-US" altLang="en-US" dirty="0" err="1"/>
              <a:t>nonkickback</a:t>
            </a:r>
            <a:r>
              <a:rPr lang="en-US" altLang="en-US" dirty="0"/>
              <a:t> fingers or dogs located on both sides of the saw so as to oppose the thrust or tendency of the saw to pick up the material or to throw it back toward the operator. They shall be designed to provide adequate holding power for all the thicknesses of material being cut.</a:t>
            </a:r>
          </a:p>
          <a:p>
            <a:r>
              <a:rPr lang="en-US" altLang="en-US" b="1" dirty="0"/>
              <a:t>1910.213(h)(3)</a:t>
            </a:r>
            <a:r>
              <a:rPr lang="en-US" altLang="en-US" dirty="0"/>
              <a:t> An adjustable stop shall be provided to prevent the forward travel of the blade beyond the position necessary to complete the cut in repetitive operations.</a:t>
            </a:r>
          </a:p>
          <a:p>
            <a:r>
              <a:rPr lang="en-US" altLang="en-US" b="1" dirty="0"/>
              <a:t>1910.213(h)(4)</a:t>
            </a:r>
            <a:r>
              <a:rPr lang="en-US" altLang="en-US" dirty="0"/>
              <a:t> Installation shall be in such a manner that the front end of the unit will be slightly higher than the rear, so as to cause the cutting head to return gently to the starting position when released by the operator.</a:t>
            </a:r>
          </a:p>
          <a:p>
            <a:r>
              <a:rPr lang="en-US" altLang="en-US" b="1" dirty="0"/>
              <a:t>1910.213(h)(5)</a:t>
            </a:r>
            <a:r>
              <a:rPr lang="en-US" altLang="en-US" dirty="0"/>
              <a:t> Ripping and ploughing shall be against the direction in which the saw turns. The direction of the saw rotation shall be conspicuously marked on the hood. In addition, a permanent label not less than 1 1/2 inches by 3/4 inch shall be affixed to the rear of the guard at approximately the level of the arbor, reading as follows: "Danger: Do Not Rip or Plough From This End".</a:t>
            </a:r>
          </a:p>
          <a:p>
            <a:endParaRPr lang="en-US" altLang="en-US" dirty="0"/>
          </a:p>
        </p:txBody>
      </p:sp>
      <p:sp>
        <p:nvSpPr>
          <p:cNvPr id="164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48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48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1D1C8284-5C1B-4C54-BDA7-6D9F7E9798BA}" type="slidenum">
              <a:rPr lang="en-US" altLang="en-US" sz="1200"/>
              <a:pPr/>
              <a:t>96</a:t>
            </a:fld>
            <a:endParaRPr lang="en-US" altLang="en-US" sz="1200"/>
          </a:p>
        </p:txBody>
      </p:sp>
    </p:spTree>
    <p:extLst>
      <p:ext uri="{BB962C8B-B14F-4D97-AF65-F5344CB8AC3E}">
        <p14:creationId xmlns:p14="http://schemas.microsoft.com/office/powerpoint/2010/main" val="32408613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3170</a:t>
            </a:r>
          </a:p>
        </p:txBody>
      </p:sp>
      <p:sp>
        <p:nvSpPr>
          <p:cNvPr id="165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58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58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3A86CC31-3BEE-4FE8-B01F-BD3EE8D4EC89}" type="slidenum">
              <a:rPr lang="en-US" altLang="en-US" sz="1200"/>
              <a:pPr/>
              <a:t>97</a:t>
            </a:fld>
            <a:endParaRPr lang="en-US" altLang="en-US" sz="1200"/>
          </a:p>
        </p:txBody>
      </p:sp>
    </p:spTree>
    <p:extLst>
      <p:ext uri="{BB962C8B-B14F-4D97-AF65-F5344CB8AC3E}">
        <p14:creationId xmlns:p14="http://schemas.microsoft.com/office/powerpoint/2010/main" val="5244284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Picture from OSHA 3067</a:t>
            </a:r>
          </a:p>
          <a:p>
            <a:r>
              <a:rPr lang="en-US" altLang="en-US" b="1" dirty="0"/>
              <a:t>1910.213(j)</a:t>
            </a:r>
            <a:r>
              <a:rPr lang="en-US" altLang="en-US" dirty="0"/>
              <a:t> Jointers.</a:t>
            </a:r>
          </a:p>
          <a:p>
            <a:r>
              <a:rPr lang="en-US" altLang="en-US" b="1" dirty="0"/>
              <a:t>1910.213(j)(1)</a:t>
            </a:r>
            <a:r>
              <a:rPr lang="en-US" altLang="en-US" dirty="0"/>
              <a:t> Each hand-fed planer and jointer with horizontal head shall be equipped with a cylindrical cutting head, the knife projection of which shall not exceed one-eighth inch beyond the cylindrical body of the head.</a:t>
            </a:r>
          </a:p>
          <a:p>
            <a:r>
              <a:rPr lang="en-US" altLang="en-US" b="1" dirty="0"/>
              <a:t>1910.213(j)(2)</a:t>
            </a:r>
            <a:r>
              <a:rPr lang="en-US" altLang="en-US" dirty="0"/>
              <a:t> The opening in the table shall be kept as small as possible. The clearance between the edge of the rear table and the cutter head shall be not more than one-eighth inch. The table throat opening shall be not more than 2 1/2 inches when tables are set or aligned with each other for zero cut.</a:t>
            </a:r>
          </a:p>
          <a:p>
            <a:r>
              <a:rPr lang="en-US" altLang="en-US" b="1" dirty="0"/>
              <a:t>1910.213(j)(3)</a:t>
            </a:r>
            <a:r>
              <a:rPr lang="en-US" altLang="en-US" dirty="0"/>
              <a:t> Each hand-fed jointer with a horizontal cutting head shall have an automatic guard which will cover all the section of the head on the working side of the fence or gage. The guard shall effectively keep the operator's hand from coming in contact with the revolving knives. The guard shall automatically adjust itself to cover the unused portion of the head and shall remain in contact with the material at all times.</a:t>
            </a:r>
          </a:p>
          <a:p>
            <a:r>
              <a:rPr lang="en-US" altLang="en-US" b="1" dirty="0"/>
              <a:t>1910.213(j)(4)</a:t>
            </a:r>
            <a:r>
              <a:rPr lang="en-US" altLang="en-US" dirty="0"/>
              <a:t> Each hand-fed jointer with horizontal cutting head shall have a guard which will cover the section of the head back of the gage or fence.</a:t>
            </a:r>
          </a:p>
          <a:p>
            <a:r>
              <a:rPr lang="en-US" altLang="en-US" b="1" dirty="0"/>
              <a:t>1910.213(j)(5)</a:t>
            </a:r>
            <a:r>
              <a:rPr lang="en-US" altLang="en-US" dirty="0"/>
              <a:t> Each wood jointer with vertical head shall have either an exhaust hood or other guard so arranged as to enclose completely the revolving head, except for a slot of such width as may be necessary and convenient for the application of the material to be jointed.</a:t>
            </a:r>
          </a:p>
          <a:p>
            <a:endParaRPr lang="en-US" altLang="en-US" dirty="0"/>
          </a:p>
        </p:txBody>
      </p:sp>
      <p:sp>
        <p:nvSpPr>
          <p:cNvPr id="166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69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69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5584650C-80E5-454F-A57F-96252DB73F5C}" type="slidenum">
              <a:rPr lang="en-US" altLang="en-US" sz="1200"/>
              <a:pPr/>
              <a:t>98</a:t>
            </a:fld>
            <a:endParaRPr lang="en-US" altLang="en-US" sz="1200"/>
          </a:p>
        </p:txBody>
      </p:sp>
    </p:spTree>
    <p:extLst>
      <p:ext uri="{BB962C8B-B14F-4D97-AF65-F5344CB8AC3E}">
        <p14:creationId xmlns:p14="http://schemas.microsoft.com/office/powerpoint/2010/main" val="35674129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7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r>
              <a:rPr lang="en-US" altLang="en-US" sz="1200"/>
              <a:t>Machine Safety</a:t>
            </a:r>
          </a:p>
        </p:txBody>
      </p:sp>
      <p:sp>
        <p:nvSpPr>
          <p:cNvPr id="1679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endParaRPr lang="en-US" altLang="en-US" sz="1200"/>
          </a:p>
        </p:txBody>
      </p:sp>
      <p:sp>
        <p:nvSpPr>
          <p:cNvPr id="1679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57066" indent="-291179">
              <a:defRPr sz="1600">
                <a:solidFill>
                  <a:schemeClr val="tx1"/>
                </a:solidFill>
                <a:latin typeface="Arial" charset="0"/>
              </a:defRPr>
            </a:lvl2pPr>
            <a:lvl3pPr marL="1164717" indent="-232943">
              <a:defRPr sz="1600">
                <a:solidFill>
                  <a:schemeClr val="tx1"/>
                </a:solidFill>
                <a:latin typeface="Arial" charset="0"/>
              </a:defRPr>
            </a:lvl3pPr>
            <a:lvl4pPr marL="1630604" indent="-232943">
              <a:defRPr sz="1600">
                <a:solidFill>
                  <a:schemeClr val="tx1"/>
                </a:solidFill>
                <a:latin typeface="Arial" charset="0"/>
              </a:defRPr>
            </a:lvl4pPr>
            <a:lvl5pPr marL="2096491" indent="-232943">
              <a:defRPr sz="1600">
                <a:solidFill>
                  <a:schemeClr val="tx1"/>
                </a:solidFill>
                <a:latin typeface="Arial" charset="0"/>
              </a:defRPr>
            </a:lvl5pPr>
            <a:lvl6pPr marL="2562377" indent="-232943" eaLnBrk="0" fontAlgn="base" hangingPunct="0">
              <a:spcBef>
                <a:spcPct val="0"/>
              </a:spcBef>
              <a:spcAft>
                <a:spcPct val="0"/>
              </a:spcAft>
              <a:defRPr sz="1600">
                <a:solidFill>
                  <a:schemeClr val="tx1"/>
                </a:solidFill>
                <a:latin typeface="Arial" charset="0"/>
              </a:defRPr>
            </a:lvl6pPr>
            <a:lvl7pPr marL="3028264" indent="-232943" eaLnBrk="0" fontAlgn="base" hangingPunct="0">
              <a:spcBef>
                <a:spcPct val="0"/>
              </a:spcBef>
              <a:spcAft>
                <a:spcPct val="0"/>
              </a:spcAft>
              <a:defRPr sz="1600">
                <a:solidFill>
                  <a:schemeClr val="tx1"/>
                </a:solidFill>
                <a:latin typeface="Arial" charset="0"/>
              </a:defRPr>
            </a:lvl7pPr>
            <a:lvl8pPr marL="3494151" indent="-232943" eaLnBrk="0" fontAlgn="base" hangingPunct="0">
              <a:spcBef>
                <a:spcPct val="0"/>
              </a:spcBef>
              <a:spcAft>
                <a:spcPct val="0"/>
              </a:spcAft>
              <a:defRPr sz="1600">
                <a:solidFill>
                  <a:schemeClr val="tx1"/>
                </a:solidFill>
                <a:latin typeface="Arial" charset="0"/>
              </a:defRPr>
            </a:lvl8pPr>
            <a:lvl9pPr marL="3960038" indent="-232943" eaLnBrk="0" fontAlgn="base" hangingPunct="0">
              <a:spcBef>
                <a:spcPct val="0"/>
              </a:spcBef>
              <a:spcAft>
                <a:spcPct val="0"/>
              </a:spcAft>
              <a:defRPr sz="1600">
                <a:solidFill>
                  <a:schemeClr val="tx1"/>
                </a:solidFill>
                <a:latin typeface="Arial" charset="0"/>
              </a:defRPr>
            </a:lvl9pPr>
          </a:lstStyle>
          <a:p>
            <a:fld id="{DB2D0486-6E7E-403B-9342-68FBD0E273BF}" type="slidenum">
              <a:rPr lang="en-US" altLang="en-US" sz="1200"/>
              <a:pPr/>
              <a:t>99</a:t>
            </a:fld>
            <a:endParaRPr lang="en-US" altLang="en-US" sz="1200"/>
          </a:p>
        </p:txBody>
      </p:sp>
    </p:spTree>
    <p:extLst>
      <p:ext uri="{BB962C8B-B14F-4D97-AF65-F5344CB8AC3E}">
        <p14:creationId xmlns:p14="http://schemas.microsoft.com/office/powerpoint/2010/main" val="209431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AB6F8-FB86-4FC0-A36E-B94D712CF37F}" type="slidenum">
              <a:rPr lang="en-US"/>
              <a:pPr>
                <a:defRPr/>
              </a:pPr>
              <a:t>‹#›</a:t>
            </a:fld>
            <a:endParaRPr lang="en-US" dirty="0"/>
          </a:p>
        </p:txBody>
      </p:sp>
    </p:spTree>
    <p:extLst>
      <p:ext uri="{BB962C8B-B14F-4D97-AF65-F5344CB8AC3E}">
        <p14:creationId xmlns:p14="http://schemas.microsoft.com/office/powerpoint/2010/main" val="134954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B9092-AC3A-447F-88FB-B4F1A069E056}" type="slidenum">
              <a:rPr lang="en-US"/>
              <a:pPr>
                <a:defRPr/>
              </a:pPr>
              <a:t>‹#›</a:t>
            </a:fld>
            <a:endParaRPr lang="en-US" dirty="0"/>
          </a:p>
        </p:txBody>
      </p:sp>
    </p:spTree>
    <p:extLst>
      <p:ext uri="{BB962C8B-B14F-4D97-AF65-F5344CB8AC3E}">
        <p14:creationId xmlns:p14="http://schemas.microsoft.com/office/powerpoint/2010/main" val="113649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8F602B-01BD-442E-8CB3-F608A8B26F2A}" type="slidenum">
              <a:rPr lang="en-US"/>
              <a:pPr>
                <a:defRPr/>
              </a:pPr>
              <a:t>‹#›</a:t>
            </a:fld>
            <a:endParaRPr lang="en-US" dirty="0"/>
          </a:p>
        </p:txBody>
      </p:sp>
    </p:spTree>
    <p:extLst>
      <p:ext uri="{BB962C8B-B14F-4D97-AF65-F5344CB8AC3E}">
        <p14:creationId xmlns:p14="http://schemas.microsoft.com/office/powerpoint/2010/main" val="1668743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2560CC-EF21-47AC-A316-EE7E6F08C184}" type="slidenum">
              <a:rPr lang="en-US"/>
              <a:pPr>
                <a:defRPr/>
              </a:pPr>
              <a:t>‹#›</a:t>
            </a:fld>
            <a:endParaRPr lang="en-US" dirty="0"/>
          </a:p>
        </p:txBody>
      </p:sp>
    </p:spTree>
    <p:extLst>
      <p:ext uri="{BB962C8B-B14F-4D97-AF65-F5344CB8AC3E}">
        <p14:creationId xmlns:p14="http://schemas.microsoft.com/office/powerpoint/2010/main" val="722922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2CB863-9498-4EA9-9854-10CB86C7524F}" type="slidenum">
              <a:rPr lang="en-US"/>
              <a:pPr>
                <a:defRPr/>
              </a:pPr>
              <a:t>‹#›</a:t>
            </a:fld>
            <a:endParaRPr lang="en-US" dirty="0"/>
          </a:p>
        </p:txBody>
      </p:sp>
    </p:spTree>
    <p:extLst>
      <p:ext uri="{BB962C8B-B14F-4D97-AF65-F5344CB8AC3E}">
        <p14:creationId xmlns:p14="http://schemas.microsoft.com/office/powerpoint/2010/main" val="364390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0DDBE3-308C-4C85-9353-28186CECED00}" type="slidenum">
              <a:rPr lang="en-US"/>
              <a:pPr>
                <a:defRPr/>
              </a:pPr>
              <a:t>‹#›</a:t>
            </a:fld>
            <a:endParaRPr lang="en-US" dirty="0"/>
          </a:p>
        </p:txBody>
      </p:sp>
    </p:spTree>
    <p:extLst>
      <p:ext uri="{BB962C8B-B14F-4D97-AF65-F5344CB8AC3E}">
        <p14:creationId xmlns:p14="http://schemas.microsoft.com/office/powerpoint/2010/main" val="1965302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C61676-906A-4904-9568-69E551FC6AD9}" type="slidenum">
              <a:rPr lang="en-US"/>
              <a:pPr>
                <a:defRPr/>
              </a:pPr>
              <a:t>‹#›</a:t>
            </a:fld>
            <a:endParaRPr lang="en-US" dirty="0"/>
          </a:p>
        </p:txBody>
      </p:sp>
    </p:spTree>
    <p:extLst>
      <p:ext uri="{BB962C8B-B14F-4D97-AF65-F5344CB8AC3E}">
        <p14:creationId xmlns:p14="http://schemas.microsoft.com/office/powerpoint/2010/main" val="137487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A4168E-240D-499A-9684-FDC100E9FA0E}" type="slidenum">
              <a:rPr lang="en-US"/>
              <a:pPr>
                <a:defRPr/>
              </a:pPr>
              <a:t>‹#›</a:t>
            </a:fld>
            <a:endParaRPr lang="en-US" dirty="0"/>
          </a:p>
        </p:txBody>
      </p:sp>
    </p:spTree>
    <p:extLst>
      <p:ext uri="{BB962C8B-B14F-4D97-AF65-F5344CB8AC3E}">
        <p14:creationId xmlns:p14="http://schemas.microsoft.com/office/powerpoint/2010/main" val="3089721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C5C7A9-15AB-4F26-9D84-6FDD30DF1CF9}" type="slidenum">
              <a:rPr lang="en-US"/>
              <a:pPr>
                <a:defRPr/>
              </a:pPr>
              <a:t>‹#›</a:t>
            </a:fld>
            <a:endParaRPr lang="en-US" dirty="0"/>
          </a:p>
        </p:txBody>
      </p:sp>
    </p:spTree>
    <p:extLst>
      <p:ext uri="{BB962C8B-B14F-4D97-AF65-F5344CB8AC3E}">
        <p14:creationId xmlns:p14="http://schemas.microsoft.com/office/powerpoint/2010/main" val="3963556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BF3B0-EC7F-4773-AE40-E68EDB9F9BB2}" type="slidenum">
              <a:rPr lang="en-US"/>
              <a:pPr>
                <a:defRPr/>
              </a:pPr>
              <a:t>‹#›</a:t>
            </a:fld>
            <a:endParaRPr lang="en-US" dirty="0"/>
          </a:p>
        </p:txBody>
      </p:sp>
    </p:spTree>
    <p:extLst>
      <p:ext uri="{BB962C8B-B14F-4D97-AF65-F5344CB8AC3E}">
        <p14:creationId xmlns:p14="http://schemas.microsoft.com/office/powerpoint/2010/main" val="167054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54830-331D-4AF2-BB30-D98D3CC4F38F}" type="slidenum">
              <a:rPr lang="en-US"/>
              <a:pPr>
                <a:defRPr/>
              </a:pPr>
              <a:t>‹#›</a:t>
            </a:fld>
            <a:endParaRPr lang="en-US" dirty="0"/>
          </a:p>
        </p:txBody>
      </p:sp>
    </p:spTree>
    <p:extLst>
      <p:ext uri="{BB962C8B-B14F-4D97-AF65-F5344CB8AC3E}">
        <p14:creationId xmlns:p14="http://schemas.microsoft.com/office/powerpoint/2010/main" val="392075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9BDA4A-27E9-46A8-B9CD-FF687687041D}" type="slidenum">
              <a:rPr lang="en-US"/>
              <a:pPr>
                <a:defRPr/>
              </a:pPr>
              <a:t>‹#›</a:t>
            </a:fld>
            <a:endParaRPr lang="en-US" dirty="0"/>
          </a:p>
        </p:txBody>
      </p:sp>
    </p:spTree>
    <p:extLst>
      <p:ext uri="{BB962C8B-B14F-4D97-AF65-F5344CB8AC3E}">
        <p14:creationId xmlns:p14="http://schemas.microsoft.com/office/powerpoint/2010/main" val="18782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B9DB0C-8536-4B2A-9591-3CFD9A823D48}" type="slidenum">
              <a:rPr lang="en-US"/>
              <a:pPr>
                <a:defRPr/>
              </a:pPr>
              <a:t>‹#›</a:t>
            </a:fld>
            <a:endParaRPr lang="en-US" dirty="0"/>
          </a:p>
        </p:txBody>
      </p:sp>
    </p:spTree>
    <p:extLst>
      <p:ext uri="{BB962C8B-B14F-4D97-AF65-F5344CB8AC3E}">
        <p14:creationId xmlns:p14="http://schemas.microsoft.com/office/powerpoint/2010/main" val="240749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77724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5800" y="3429000"/>
            <a:ext cx="77724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6411786-261F-4394-940F-8431E11733F9}"/>
              </a:ext>
            </a:extLst>
          </p:cNvPr>
          <p:cNvSpPr>
            <a:spLocks noGrp="1"/>
          </p:cNvSpPr>
          <p:nvPr>
            <p:ph sz="half" idx="13"/>
          </p:nvPr>
        </p:nvSpPr>
        <p:spPr>
          <a:xfrm>
            <a:off x="676940" y="4876800"/>
            <a:ext cx="77724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B9DB0C-8536-4B2A-9591-3CFD9A823D48}" type="slidenum">
              <a:rPr lang="en-US"/>
              <a:pPr>
                <a:defRPr/>
              </a:pPr>
              <a:t>‹#›</a:t>
            </a:fld>
            <a:endParaRPr lang="en-US" dirty="0"/>
          </a:p>
        </p:txBody>
      </p:sp>
    </p:spTree>
    <p:extLst>
      <p:ext uri="{BB962C8B-B14F-4D97-AF65-F5344CB8AC3E}">
        <p14:creationId xmlns:p14="http://schemas.microsoft.com/office/powerpoint/2010/main" val="327907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A2660F-6D4C-4B0A-A7E5-EF01556678A6}" type="slidenum">
              <a:rPr lang="en-US"/>
              <a:pPr>
                <a:defRPr/>
              </a:pPr>
              <a:t>‹#›</a:t>
            </a:fld>
            <a:endParaRPr lang="en-US" dirty="0"/>
          </a:p>
        </p:txBody>
      </p:sp>
    </p:spTree>
    <p:extLst>
      <p:ext uri="{BB962C8B-B14F-4D97-AF65-F5344CB8AC3E}">
        <p14:creationId xmlns:p14="http://schemas.microsoft.com/office/powerpoint/2010/main" val="427835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38CCC4-6918-4B92-A59B-4E25F4B26808}" type="slidenum">
              <a:rPr lang="en-US"/>
              <a:pPr>
                <a:defRPr/>
              </a:pPr>
              <a:t>‹#›</a:t>
            </a:fld>
            <a:endParaRPr lang="en-US" dirty="0"/>
          </a:p>
        </p:txBody>
      </p:sp>
    </p:spTree>
    <p:extLst>
      <p:ext uri="{BB962C8B-B14F-4D97-AF65-F5344CB8AC3E}">
        <p14:creationId xmlns:p14="http://schemas.microsoft.com/office/powerpoint/2010/main" val="4021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3E6320-7C14-4338-8428-E4C293830E94}" type="slidenum">
              <a:rPr lang="en-US"/>
              <a:pPr>
                <a:defRPr/>
              </a:pPr>
              <a:t>‹#›</a:t>
            </a:fld>
            <a:endParaRPr lang="en-US" dirty="0"/>
          </a:p>
        </p:txBody>
      </p:sp>
    </p:spTree>
    <p:extLst>
      <p:ext uri="{BB962C8B-B14F-4D97-AF65-F5344CB8AC3E}">
        <p14:creationId xmlns:p14="http://schemas.microsoft.com/office/powerpoint/2010/main" val="223717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1D296D-736A-4A0D-A996-20933CC781F1}" type="slidenum">
              <a:rPr lang="en-US"/>
              <a:pPr>
                <a:defRPr/>
              </a:pPr>
              <a:t>‹#›</a:t>
            </a:fld>
            <a:endParaRPr lang="en-US" dirty="0"/>
          </a:p>
        </p:txBody>
      </p:sp>
    </p:spTree>
    <p:extLst>
      <p:ext uri="{BB962C8B-B14F-4D97-AF65-F5344CB8AC3E}">
        <p14:creationId xmlns:p14="http://schemas.microsoft.com/office/powerpoint/2010/main" val="153068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433ACE8-9044-4E07-ABA8-660304C0185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6"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http://www.osha.gov/SLTC/machineguarding/index.html"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hyperlink" Target="http://www.osha.gov/Publications/osha3170.pdf" TargetMode="External"/><Relationship Id="rId5" Type="http://schemas.openxmlformats.org/officeDocument/2006/relationships/hyperlink" Target="http://www.osha.gov/OshDoc/data_General_Facts/amputation-factsheet.pdf" TargetMode="External"/><Relationship Id="rId4" Type="http://schemas.openxmlformats.org/officeDocument/2006/relationships/hyperlink" Target="http://www.osha.gov/SLTC/etools/machineguarding/index.html"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www.osha.gov/SLTC/controlhazardousenergy/index.html"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hyperlink" Target="https://www.osha.gov/Publications/osha3120.pdf" TargetMode="External"/><Relationship Id="rId5" Type="http://schemas.openxmlformats.org/officeDocument/2006/relationships/hyperlink" Target="https://www.osha.gov/OshDoc/data_General_Facts/factsheet-lockout-tagout.pdf" TargetMode="External"/><Relationship Id="rId4" Type="http://schemas.openxmlformats.org/officeDocument/2006/relationships/hyperlink" Target="https://www.cdc.gov/niosh/docs/wp-solutions/2011-156/pdfs/2011-156.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8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1.png"/><Relationship Id="rId4"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p:cNvSpPr>
            <a:spLocks noGrp="1" noChangeArrowheads="1"/>
          </p:cNvSpPr>
          <p:nvPr>
            <p:ph type="title"/>
          </p:nvPr>
        </p:nvSpPr>
        <p:spPr>
          <a:xfrm>
            <a:off x="685800" y="1219199"/>
            <a:ext cx="3886200" cy="1970031"/>
          </a:xfrm>
        </p:spPr>
        <p:txBody>
          <a:bodyPr/>
          <a:lstStyle/>
          <a:p>
            <a:r>
              <a:rPr lang="en-US" altLang="en-US" sz="6000" dirty="0"/>
              <a:t>Machinery Safety</a:t>
            </a:r>
            <a:endParaRPr lang="en-US" altLang="en-US" dirty="0"/>
          </a:p>
        </p:txBody>
      </p:sp>
      <p:sp>
        <p:nvSpPr>
          <p:cNvPr id="2051" name="Rectangle 3"/>
          <p:cNvSpPr>
            <a:spLocks noGrp="1" noChangeArrowheads="1"/>
          </p:cNvSpPr>
          <p:nvPr>
            <p:ph sz="half" idx="1"/>
          </p:nvPr>
        </p:nvSpPr>
        <p:spPr>
          <a:xfrm>
            <a:off x="609600" y="4267200"/>
            <a:ext cx="8001000" cy="1089950"/>
          </a:xfrm>
        </p:spPr>
        <p:txBody>
          <a:bodyPr/>
          <a:lstStyle/>
          <a:p>
            <a:pPr marL="0" indent="0" algn="ctr">
              <a:buNone/>
            </a:pPr>
            <a:r>
              <a:rPr lang="en-US" altLang="en-US" sz="3200" dirty="0"/>
              <a:t>Machinery and Machine Guarding Hazards for General Industry</a:t>
            </a:r>
            <a:endParaRPr lang="en-US" sz="3200" dirty="0">
              <a:solidFill>
                <a:srgbClr val="333399"/>
              </a:solidFill>
              <a:effectLst/>
            </a:endParaRPr>
          </a:p>
        </p:txBody>
      </p:sp>
      <p:sp>
        <p:nvSpPr>
          <p:cNvPr id="6" name="Content Placeholder 5">
            <a:extLst>
              <a:ext uri="{FF2B5EF4-FFF2-40B4-BE49-F238E27FC236}">
                <a16:creationId xmlns:a16="http://schemas.microsoft.com/office/drawing/2014/main" id="{3EBD7D1C-1305-4408-BCE1-D296026905B8}"/>
              </a:ext>
            </a:extLst>
          </p:cNvPr>
          <p:cNvSpPr>
            <a:spLocks noGrp="1"/>
          </p:cNvSpPr>
          <p:nvPr>
            <p:ph sz="half" idx="2"/>
          </p:nvPr>
        </p:nvSpPr>
        <p:spPr>
          <a:xfrm>
            <a:off x="800100" y="5471451"/>
            <a:ext cx="7772400" cy="1070578"/>
          </a:xfrm>
        </p:spPr>
        <p:txBody>
          <a:bodyPr/>
          <a:lstStyle/>
          <a:p>
            <a:pPr marL="0" indent="0" algn="ctr">
              <a:spcBef>
                <a:spcPct val="0"/>
              </a:spcBef>
              <a:buNone/>
            </a:pPr>
            <a:r>
              <a:rPr lang="en-US" altLang="en-US" sz="1400" dirty="0">
                <a:solidFill>
                  <a:srgbClr val="FFFFFF"/>
                </a:solidFill>
              </a:rPr>
              <a:t>This material was produced under grant [SH-31178-SH7] from the Occupational Safety and Health Administration, U.S. Department of Labor. It does not necessarily reflect the views or policies of the U.S. Department of Labor, nor does mention of trade names, commercial</a:t>
            </a:r>
          </a:p>
          <a:p>
            <a:pPr marL="0" indent="0" algn="ctr">
              <a:spcBef>
                <a:spcPct val="0"/>
              </a:spcBef>
              <a:buNone/>
            </a:pPr>
            <a:r>
              <a:rPr lang="en-US" altLang="en-US" sz="1400" dirty="0">
                <a:solidFill>
                  <a:srgbClr val="FFFFFF"/>
                </a:solidFill>
              </a:rPr>
              <a:t>products, or organizations imply endorsement by the U.S. Government</a:t>
            </a:r>
          </a:p>
        </p:txBody>
      </p:sp>
      <p:sp>
        <p:nvSpPr>
          <p:cNvPr id="11" name="Content Placeholder 6">
            <a:extLst>
              <a:ext uri="{FF2B5EF4-FFF2-40B4-BE49-F238E27FC236}">
                <a16:creationId xmlns:a16="http://schemas.microsoft.com/office/drawing/2014/main" id="{4BCADFBC-F66D-43DB-A7E2-BCAD6257924A}"/>
              </a:ext>
            </a:extLst>
          </p:cNvPr>
          <p:cNvSpPr txBox="1">
            <a:spLocks/>
          </p:cNvSpPr>
          <p:nvPr/>
        </p:nvSpPr>
        <p:spPr bwMode="auto">
          <a:xfrm>
            <a:off x="5993975" y="3757974"/>
            <a:ext cx="1270849" cy="2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lgn="ctr">
              <a:buFontTx/>
              <a:buNone/>
            </a:pPr>
            <a:r>
              <a:rPr lang="en-US" altLang="en-US" sz="900" b="1" kern="0"/>
              <a:t>Source: NJAFL-CIO</a:t>
            </a:r>
            <a:endParaRPr lang="en-US" altLang="en-US" sz="900" b="1" kern="0" dirty="0">
              <a:latin typeface="Times New Roman" charset="0"/>
            </a:endParaRPr>
          </a:p>
        </p:txBody>
      </p:sp>
      <p:sp>
        <p:nvSpPr>
          <p:cNvPr id="2052" name="Line 9" descr="Line "/>
          <p:cNvSpPr>
            <a:spLocks noChangeShapeType="1"/>
          </p:cNvSpPr>
          <p:nvPr/>
        </p:nvSpPr>
        <p:spPr bwMode="auto">
          <a:xfrm>
            <a:off x="533400" y="609600"/>
            <a:ext cx="8001000"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053" name="Line 10" descr="Line "/>
          <p:cNvSpPr>
            <a:spLocks noChangeShapeType="1"/>
          </p:cNvSpPr>
          <p:nvPr/>
        </p:nvSpPr>
        <p:spPr bwMode="auto">
          <a:xfrm>
            <a:off x="533400" y="3962400"/>
            <a:ext cx="7924800"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pic>
        <p:nvPicPr>
          <p:cNvPr id="3" name="Picture 2" descr="Photo of bench grinder with the caption &quot;What is wrong with this picture?&quot; The bench grinder shown is missing wheel and tongue guards.  Source: NJ CS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986" y="756559"/>
            <a:ext cx="4114800" cy="29626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468313"/>
            <a:ext cx="8077200" cy="1143000"/>
          </a:xfrm>
        </p:spPr>
        <p:txBody>
          <a:bodyPr/>
          <a:lstStyle/>
          <a:p>
            <a:pPr eaLnBrk="1" hangingPunct="1"/>
            <a:r>
              <a:rPr lang="en-US" altLang="en-US" b="0" dirty="0"/>
              <a:t>Employers’ responsibilities Under OSHA</a:t>
            </a:r>
          </a:p>
        </p:txBody>
      </p:sp>
      <p:sp>
        <p:nvSpPr>
          <p:cNvPr id="15363" name="Rectangle 3"/>
          <p:cNvSpPr>
            <a:spLocks noGrp="1" noChangeArrowheads="1"/>
          </p:cNvSpPr>
          <p:nvPr>
            <p:ph type="body" idx="1"/>
          </p:nvPr>
        </p:nvSpPr>
        <p:spPr>
          <a:xfrm>
            <a:off x="685800" y="1916113"/>
            <a:ext cx="7620000" cy="3951287"/>
          </a:xfrm>
        </p:spPr>
        <p:txBody>
          <a:bodyPr/>
          <a:lstStyle/>
          <a:p>
            <a:pPr eaLnBrk="1" hangingPunct="1"/>
            <a:r>
              <a:rPr lang="en-US" altLang="en-US" dirty="0"/>
              <a:t>Provide a safe and healthful workplace free of recognized hazards</a:t>
            </a:r>
          </a:p>
          <a:p>
            <a:pPr eaLnBrk="1" hangingPunct="1"/>
            <a:r>
              <a:rPr lang="en-US" altLang="en-US" dirty="0"/>
              <a:t>Follow OSHA standards</a:t>
            </a:r>
          </a:p>
          <a:p>
            <a:pPr eaLnBrk="1" hangingPunct="1"/>
            <a:r>
              <a:rPr lang="en-US" altLang="en-US" dirty="0"/>
              <a:t>Provide worker training in an understandable language</a:t>
            </a:r>
          </a:p>
          <a:p>
            <a:pPr eaLnBrk="1" hangingPunct="1"/>
            <a:r>
              <a:rPr lang="en-US" altLang="en-US" dirty="0"/>
              <a:t>Maintain injury/illness records</a:t>
            </a:r>
          </a:p>
          <a:p>
            <a:pPr eaLnBrk="1" hangingPunct="1"/>
            <a:r>
              <a:rPr lang="en-US" dirty="0"/>
              <a:t>Provide required safety gear</a:t>
            </a:r>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eaLnBrk="1" hangingPunct="1">
              <a:spcBef>
                <a:spcPct val="0"/>
              </a:spcBef>
              <a:buClrTx/>
              <a:buSzTx/>
              <a:buFontTx/>
              <a:buNone/>
            </a:pPr>
            <a:fld id="{16AB7C3D-BAFA-43BB-A63E-B8DF0027728D}" type="slidenum">
              <a:rPr lang="en-US" altLang="en-US" sz="1000" smtClean="0"/>
              <a:pPr eaLnBrk="1" hangingPunct="1">
                <a:spcBef>
                  <a:spcPct val="0"/>
                </a:spcBef>
                <a:buClrTx/>
                <a:buSzTx/>
                <a:buFontTx/>
                <a:buNone/>
              </a:pPr>
              <a:t>10</a:t>
            </a:fld>
            <a:endParaRPr lang="en-US" altLang="en-US" sz="1000"/>
          </a:p>
        </p:txBody>
      </p:sp>
    </p:spTree>
    <p:extLst>
      <p:ext uri="{BB962C8B-B14F-4D97-AF65-F5344CB8AC3E}">
        <p14:creationId xmlns:p14="http://schemas.microsoft.com/office/powerpoint/2010/main" val="42429113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p:cNvSpPr>
            <a:spLocks noGrp="1" noChangeArrowheads="1"/>
          </p:cNvSpPr>
          <p:nvPr>
            <p:ph type="title"/>
          </p:nvPr>
        </p:nvSpPr>
        <p:spPr>
          <a:xfrm>
            <a:off x="685800" y="228600"/>
            <a:ext cx="7772400" cy="1143000"/>
          </a:xfrm>
        </p:spPr>
        <p:txBody>
          <a:bodyPr/>
          <a:lstStyle/>
          <a:p>
            <a:r>
              <a:rPr lang="en-US" altLang="en-US" dirty="0"/>
              <a:t>Jointer </a:t>
            </a:r>
          </a:p>
        </p:txBody>
      </p:sp>
      <p:pic>
        <p:nvPicPr>
          <p:cNvPr id="79877" name="Picture 2" descr="Jointer Diagrams. &#10;&#10;One diagram shows the outline of the jointer with a guard in the rest position.  A second diagram shows a worker with googles using a push stick to move the stock over the jointer.  The guard is shown just wide enough to allow the stock to pas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39863"/>
            <a:ext cx="6781800"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4">
            <a:extLst>
              <a:ext uri="{FF2B5EF4-FFF2-40B4-BE49-F238E27FC236}">
                <a16:creationId xmlns:a16="http://schemas.microsoft.com/office/drawing/2014/main" id="{51B74621-663A-4709-A09C-4B2DE5A10BCA}"/>
              </a:ext>
            </a:extLst>
          </p:cNvPr>
          <p:cNvSpPr txBox="1">
            <a:spLocks/>
          </p:cNvSpPr>
          <p:nvPr/>
        </p:nvSpPr>
        <p:spPr bwMode="auto">
          <a:xfrm>
            <a:off x="4953000" y="3581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buFontTx/>
              <a:buNone/>
            </a:pPr>
            <a:r>
              <a:rPr lang="en-US" altLang="en-US" sz="1800" b="1" kern="0">
                <a:solidFill>
                  <a:schemeClr val="bg2"/>
                </a:solidFill>
              </a:rPr>
              <a:t>Push Stick</a:t>
            </a:r>
            <a:endParaRPr lang="en-US" altLang="en-US" sz="1800" b="1" kern="0" dirty="0">
              <a:solidFill>
                <a:schemeClr val="bg2"/>
              </a:solidFill>
            </a:endParaRPr>
          </a:p>
        </p:txBody>
      </p:sp>
      <p:sp>
        <p:nvSpPr>
          <p:cNvPr id="8" name="Content Placeholder 1">
            <a:extLst>
              <a:ext uri="{FF2B5EF4-FFF2-40B4-BE49-F238E27FC236}">
                <a16:creationId xmlns:a16="http://schemas.microsoft.com/office/drawing/2014/main" id="{35517C75-92C0-4DB6-A134-7FFD533E3D02}"/>
              </a:ext>
            </a:extLst>
          </p:cNvPr>
          <p:cNvSpPr txBox="1">
            <a:spLocks/>
          </p:cNvSpPr>
          <p:nvPr/>
        </p:nvSpPr>
        <p:spPr bwMode="auto">
          <a:xfrm>
            <a:off x="4146554" y="6324599"/>
            <a:ext cx="1003293" cy="21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lgn="ctr">
              <a:spcBef>
                <a:spcPct val="0"/>
              </a:spcBef>
              <a:buFontTx/>
              <a:buNone/>
            </a:pPr>
            <a:r>
              <a:rPr lang="en-US" altLang="en-US" sz="900" b="1" kern="1200">
                <a:solidFill>
                  <a:srgbClr val="FFFFFF"/>
                </a:solidFill>
                <a:latin typeface="Arial" charset="0"/>
              </a:rPr>
              <a:t>Source: OSHA</a:t>
            </a:r>
            <a:endParaRPr lang="en-US" altLang="en-US" sz="900" b="1" kern="1200" dirty="0">
              <a:solidFill>
                <a:srgbClr val="FFFFFF"/>
              </a:solidFill>
              <a:latin typeface="Times New Roman" charset="0"/>
            </a:endParaRPr>
          </a:p>
        </p:txBody>
      </p:sp>
      <p:sp>
        <p:nvSpPr>
          <p:cNvPr id="3" name="Rectangle 2">
            <a:extLst>
              <a:ext uri="{FF2B5EF4-FFF2-40B4-BE49-F238E27FC236}">
                <a16:creationId xmlns:a16="http://schemas.microsoft.com/office/drawing/2014/main" id="{08147BEE-02CF-408D-9D4B-F1B71ABE21FC}"/>
              </a:ext>
            </a:extLst>
          </p:cNvPr>
          <p:cNvSpPr/>
          <p:nvPr/>
        </p:nvSpPr>
        <p:spPr>
          <a:xfrm>
            <a:off x="4038600" y="6541217"/>
            <a:ext cx="1377300" cy="338554"/>
          </a:xfrm>
          <a:prstGeom prst="rect">
            <a:avLst/>
          </a:prstGeom>
        </p:spPr>
        <p:txBody>
          <a:bodyPr wrap="none">
            <a:spAutoFit/>
          </a:bodyPr>
          <a:lstStyle/>
          <a:p>
            <a:r>
              <a:rPr lang="en-US" altLang="en-US" sz="800" dirty="0">
                <a:solidFill>
                  <a:srgbClr val="333399"/>
                </a:solidFill>
              </a:rPr>
              <a:t>Speaker Notes: </a:t>
            </a:r>
          </a:p>
          <a:p>
            <a:r>
              <a:rPr lang="en-US" altLang="en-US" sz="800" dirty="0">
                <a:solidFill>
                  <a:srgbClr val="333399"/>
                </a:solidFill>
              </a:rPr>
              <a:t>Picture from OSHA 3067. </a:t>
            </a:r>
          </a:p>
        </p:txBody>
      </p:sp>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D625500-3034-42B9-986B-843B899A1F08}" type="slidenum">
              <a:rPr lang="en-US" altLang="en-US" sz="1400" smtClean="0"/>
              <a:pPr>
                <a:spcBef>
                  <a:spcPct val="0"/>
                </a:spcBef>
                <a:buFontTx/>
                <a:buNone/>
              </a:pPr>
              <a:t>100</a:t>
            </a:fld>
            <a:endParaRPr lang="en-US" altLang="en-US" sz="14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p:cNvSpPr>
            <a:spLocks noGrp="1" noChangeArrowheads="1"/>
          </p:cNvSpPr>
          <p:nvPr>
            <p:ph type="title"/>
          </p:nvPr>
        </p:nvSpPr>
        <p:spPr/>
        <p:txBody>
          <a:bodyPr/>
          <a:lstStyle/>
          <a:p>
            <a:r>
              <a:rPr lang="en-US" altLang="en-US" dirty="0"/>
              <a:t>Food Slicer</a:t>
            </a:r>
          </a:p>
        </p:txBody>
      </p:sp>
      <p:sp>
        <p:nvSpPr>
          <p:cNvPr id="80900" name="Rectangle 3"/>
          <p:cNvSpPr>
            <a:spLocks noGrp="1" noChangeArrowheads="1"/>
          </p:cNvSpPr>
          <p:nvPr>
            <p:ph type="body" sz="half" idx="1"/>
          </p:nvPr>
        </p:nvSpPr>
        <p:spPr>
          <a:xfrm>
            <a:off x="685800" y="1981200"/>
            <a:ext cx="7696200" cy="2743200"/>
          </a:xfrm>
        </p:spPr>
        <p:txBody>
          <a:bodyPr/>
          <a:lstStyle/>
          <a:p>
            <a:pPr>
              <a:buFontTx/>
              <a:buNone/>
            </a:pPr>
            <a:r>
              <a:rPr lang="en-US" altLang="en-US" sz="2800" b="1" dirty="0"/>
              <a:t>Case History: </a:t>
            </a:r>
            <a:r>
              <a:rPr lang="en-US" altLang="en-US" sz="2800" dirty="0"/>
              <a:t>an employee was cleaning a meat slicer that was turned off but was still plugged in.  He inadvertently turned the machine on by bumping the on/off switch, resulting in an amputation of his right ring fingers.</a:t>
            </a:r>
          </a:p>
        </p:txBody>
      </p:sp>
      <p:sp>
        <p:nvSpPr>
          <p:cNvPr id="2" name="Rectangle 1">
            <a:extLst>
              <a:ext uri="{FF2B5EF4-FFF2-40B4-BE49-F238E27FC236}">
                <a16:creationId xmlns:a16="http://schemas.microsoft.com/office/drawing/2014/main" id="{E898100A-3184-493E-9579-EE8D43F186A8}"/>
              </a:ext>
            </a:extLst>
          </p:cNvPr>
          <p:cNvSpPr/>
          <p:nvPr/>
        </p:nvSpPr>
        <p:spPr>
          <a:xfrm>
            <a:off x="1219200" y="5638800"/>
            <a:ext cx="2088905" cy="584775"/>
          </a:xfrm>
          <a:prstGeom prst="rect">
            <a:avLst/>
          </a:prstGeom>
        </p:spPr>
        <p:txBody>
          <a:bodyPr wrap="none">
            <a:spAutoFit/>
          </a:bodyPr>
          <a:lstStyle/>
          <a:p>
            <a:r>
              <a:rPr lang="en-US" altLang="en-US" dirty="0">
                <a:solidFill>
                  <a:srgbClr val="333399"/>
                </a:solidFill>
              </a:rPr>
              <a:t>Speaker Notes: </a:t>
            </a:r>
          </a:p>
          <a:p>
            <a:r>
              <a:rPr lang="en-US" altLang="en-US" dirty="0">
                <a:solidFill>
                  <a:srgbClr val="333399"/>
                </a:solidFill>
              </a:rPr>
              <a:t>Source OSHA 3170. </a:t>
            </a:r>
          </a:p>
        </p:txBody>
      </p:sp>
      <p:sp>
        <p:nvSpPr>
          <p:cNvPr id="808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8405475-DA83-47D4-BEB0-E40B0A48F2A1}" type="slidenum">
              <a:rPr lang="en-US" altLang="en-US" sz="1400" smtClean="0"/>
              <a:pPr>
                <a:spcBef>
                  <a:spcPct val="0"/>
                </a:spcBef>
                <a:buFontTx/>
                <a:buNone/>
              </a:pPr>
              <a:t>101</a:t>
            </a:fld>
            <a:endParaRPr lang="en-US" altLang="en-US" sz="14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p:cNvSpPr>
            <a:spLocks noGrp="1" noChangeArrowheads="1"/>
          </p:cNvSpPr>
          <p:nvPr>
            <p:ph type="title"/>
          </p:nvPr>
        </p:nvSpPr>
        <p:spPr/>
        <p:txBody>
          <a:bodyPr/>
          <a:lstStyle/>
          <a:p>
            <a:r>
              <a:rPr lang="en-US" altLang="en-US" dirty="0"/>
              <a:t>Food Slicers</a:t>
            </a:r>
          </a:p>
        </p:txBody>
      </p:sp>
      <p:sp>
        <p:nvSpPr>
          <p:cNvPr id="81924" name="Rectangle 3"/>
          <p:cNvSpPr>
            <a:spLocks noGrp="1" noChangeArrowheads="1"/>
          </p:cNvSpPr>
          <p:nvPr>
            <p:ph sz="half" idx="1"/>
          </p:nvPr>
        </p:nvSpPr>
        <p:spPr/>
        <p:txBody>
          <a:bodyPr/>
          <a:lstStyle/>
          <a:p>
            <a:r>
              <a:rPr lang="en-US" altLang="en-US" sz="2800" dirty="0"/>
              <a:t>Never hand-feed slicer</a:t>
            </a:r>
          </a:p>
          <a:p>
            <a:r>
              <a:rPr lang="en-US" altLang="en-US" sz="2800" dirty="0"/>
              <a:t>Retract the slicer blade during cleaning</a:t>
            </a:r>
          </a:p>
          <a:p>
            <a:r>
              <a:rPr lang="en-US" altLang="en-US" sz="2800" dirty="0"/>
              <a:t>Unplug when servicing or use lockout/tagout</a:t>
            </a:r>
          </a:p>
        </p:txBody>
      </p:sp>
      <p:pic>
        <p:nvPicPr>
          <p:cNvPr id="7" name="ClipArt Placeholder 6" descr="Photo of food slicer with disconnected cord.">
            <a:extLst>
              <a:ext uri="{FF2B5EF4-FFF2-40B4-BE49-F238E27FC236}">
                <a16:creationId xmlns:a16="http://schemas.microsoft.com/office/drawing/2014/main" id="{EFE740D9-3D8A-43E0-9FE3-CA0716F67B60}"/>
              </a:ext>
            </a:extLst>
          </p:cNvPr>
          <p:cNvPicPr>
            <a:picLocks noChangeAspect="1"/>
          </p:cNvPicPr>
          <p:nvPr/>
        </p:nvPicPr>
        <p:blipFill>
          <a:blip r:embed="rId3">
            <a:extLst>
              <a:ext uri="{28A0092B-C50C-407E-A947-70E740481C1C}">
                <a14:useLocalDpi xmlns:a14="http://schemas.microsoft.com/office/drawing/2010/main" val="0"/>
              </a:ext>
            </a:extLst>
          </a:blip>
          <a:srcRect l="12000"/>
          <a:stretch>
            <a:fillRect/>
          </a:stretch>
        </p:blipFill>
        <p:spPr bwMode="auto">
          <a:xfrm>
            <a:off x="4114800" y="1828800"/>
            <a:ext cx="46482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a:extLst>
              <a:ext uri="{FF2B5EF4-FFF2-40B4-BE49-F238E27FC236}">
                <a16:creationId xmlns:a16="http://schemas.microsoft.com/office/drawing/2014/main" id="{D104FAF3-2F9C-427A-A1F5-1712226AFF47}"/>
              </a:ext>
            </a:extLst>
          </p:cNvPr>
          <p:cNvSpPr txBox="1">
            <a:spLocks/>
          </p:cNvSpPr>
          <p:nvPr/>
        </p:nvSpPr>
        <p:spPr bwMode="auto">
          <a:xfrm>
            <a:off x="5809309" y="5867400"/>
            <a:ext cx="133538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lgn="ctr">
              <a:spcBef>
                <a:spcPct val="0"/>
              </a:spcBef>
              <a:buFontTx/>
              <a:buNone/>
            </a:pPr>
            <a:r>
              <a:rPr lang="en-US" altLang="en-US" sz="900" b="1" kern="1200">
                <a:solidFill>
                  <a:srgbClr val="FFFFFF"/>
                </a:solidFill>
                <a:latin typeface="Arial" charset="0"/>
              </a:rPr>
              <a:t>Source: NJAFL-CIO</a:t>
            </a:r>
            <a:endParaRPr lang="en-US" altLang="en-US" sz="900" b="1" kern="1200" dirty="0">
              <a:solidFill>
                <a:srgbClr val="FFFFFF"/>
              </a:solidFill>
              <a:latin typeface="Times New Roman" charset="0"/>
            </a:endParaRPr>
          </a:p>
        </p:txBody>
      </p:sp>
      <p:sp>
        <p:nvSpPr>
          <p:cNvPr id="819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F51ABE2-D99B-40AC-830D-B660AA6181C5}" type="slidenum">
              <a:rPr lang="en-US" altLang="en-US" sz="1400" smtClean="0"/>
              <a:pPr>
                <a:spcBef>
                  <a:spcPct val="0"/>
                </a:spcBef>
                <a:buFontTx/>
                <a:buNone/>
              </a:pPr>
              <a:t>102</a:t>
            </a:fld>
            <a:endParaRPr lang="en-US" altLang="en-US" sz="14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p:cNvSpPr>
            <a:spLocks noGrp="1" noChangeArrowheads="1"/>
          </p:cNvSpPr>
          <p:nvPr>
            <p:ph type="title"/>
          </p:nvPr>
        </p:nvSpPr>
        <p:spPr/>
        <p:txBody>
          <a:bodyPr/>
          <a:lstStyle/>
          <a:p>
            <a:r>
              <a:rPr lang="en-US" altLang="en-US" dirty="0"/>
              <a:t>Meat Grinder</a:t>
            </a:r>
          </a:p>
        </p:txBody>
      </p:sp>
      <p:sp>
        <p:nvSpPr>
          <p:cNvPr id="3" name="Content Placeholder 2">
            <a:extLst>
              <a:ext uri="{FF2B5EF4-FFF2-40B4-BE49-F238E27FC236}">
                <a16:creationId xmlns:a16="http://schemas.microsoft.com/office/drawing/2014/main" id="{D638AB22-F257-4EF7-91B5-FD80D8EEC7A0}"/>
              </a:ext>
            </a:extLst>
          </p:cNvPr>
          <p:cNvSpPr>
            <a:spLocks noGrp="1"/>
          </p:cNvSpPr>
          <p:nvPr>
            <p:ph sz="half" idx="1"/>
          </p:nvPr>
        </p:nvSpPr>
        <p:spPr>
          <a:xfrm>
            <a:off x="685800" y="1981200"/>
            <a:ext cx="3810000" cy="4114800"/>
          </a:xfrm>
        </p:spPr>
        <p:txBody>
          <a:bodyPr/>
          <a:lstStyle/>
          <a:p>
            <a:pPr lvl="0"/>
            <a:r>
              <a:rPr lang="en-US" altLang="en-US" sz="2800" dirty="0">
                <a:solidFill>
                  <a:srgbClr val="FFFFFF"/>
                </a:solidFill>
              </a:rPr>
              <a:t>Use properly sized plungers</a:t>
            </a:r>
          </a:p>
          <a:p>
            <a:pPr lvl="0"/>
            <a:r>
              <a:rPr lang="en-US" altLang="en-US" sz="2800" dirty="0">
                <a:solidFill>
                  <a:srgbClr val="FFFFFF"/>
                </a:solidFill>
              </a:rPr>
              <a:t>Operate with feeding tray and throats installed</a:t>
            </a:r>
          </a:p>
          <a:p>
            <a:pPr lvl="0"/>
            <a:r>
              <a:rPr lang="en-US" altLang="en-US" sz="2800" dirty="0">
                <a:solidFill>
                  <a:srgbClr val="FFFFFF"/>
                </a:solidFill>
              </a:rPr>
              <a:t>Follow LOTO procedures</a:t>
            </a:r>
          </a:p>
        </p:txBody>
      </p:sp>
      <p:pic>
        <p:nvPicPr>
          <p:cNvPr id="82950" name="Picture 2" descr="Photo of meat gr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050" y="1981200"/>
            <a:ext cx="41592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 name="Rectangle 3">
            <a:extLst>
              <a:ext uri="{FF2B5EF4-FFF2-40B4-BE49-F238E27FC236}">
                <a16:creationId xmlns:a16="http://schemas.microsoft.com/office/drawing/2014/main" id="{E8FA1F85-5498-4822-8931-6677E98149B3}"/>
              </a:ext>
            </a:extLst>
          </p:cNvPr>
          <p:cNvSpPr txBox="1">
            <a:spLocks noChangeArrowheads="1"/>
          </p:cNvSpPr>
          <p:nvPr/>
        </p:nvSpPr>
        <p:spPr bwMode="auto">
          <a:xfrm>
            <a:off x="5899153" y="5486400"/>
            <a:ext cx="100329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ct val="0"/>
              </a:spcBef>
              <a:buFontTx/>
              <a:buNone/>
            </a:pPr>
            <a:r>
              <a:rPr lang="en-US" altLang="en-US" sz="900" b="1" kern="1200">
                <a:solidFill>
                  <a:srgbClr val="FFFFFF"/>
                </a:solidFill>
                <a:latin typeface="Arial" charset="0"/>
              </a:rPr>
              <a:t>Source: OSHA</a:t>
            </a:r>
            <a:endParaRPr lang="en-US" altLang="en-US" sz="900" b="1" kern="1200" dirty="0">
              <a:solidFill>
                <a:srgbClr val="FFFFFF"/>
              </a:solidFill>
              <a:latin typeface="Times New Roman" charset="0"/>
            </a:endParaRPr>
          </a:p>
        </p:txBody>
      </p:sp>
      <p:sp>
        <p:nvSpPr>
          <p:cNvPr id="4" name="Rectangle 3">
            <a:extLst>
              <a:ext uri="{FF2B5EF4-FFF2-40B4-BE49-F238E27FC236}">
                <a16:creationId xmlns:a16="http://schemas.microsoft.com/office/drawing/2014/main" id="{5FC8DF80-CAED-4E6C-8EE1-78CEB1E8174B}"/>
              </a:ext>
            </a:extLst>
          </p:cNvPr>
          <p:cNvSpPr/>
          <p:nvPr/>
        </p:nvSpPr>
        <p:spPr>
          <a:xfrm>
            <a:off x="990600" y="5786754"/>
            <a:ext cx="1564852" cy="584775"/>
          </a:xfrm>
          <a:prstGeom prst="rect">
            <a:avLst/>
          </a:prstGeom>
        </p:spPr>
        <p:txBody>
          <a:bodyPr wrap="none">
            <a:spAutoFit/>
          </a:bodyPr>
          <a:lstStyle/>
          <a:p>
            <a:r>
              <a:rPr lang="en-US" altLang="en-US" dirty="0">
                <a:solidFill>
                  <a:srgbClr val="333399"/>
                </a:solidFill>
              </a:rPr>
              <a:t>Speaker notes:</a:t>
            </a:r>
          </a:p>
          <a:p>
            <a:r>
              <a:rPr lang="en-US" altLang="en-US" dirty="0">
                <a:solidFill>
                  <a:srgbClr val="333399"/>
                </a:solidFill>
              </a:rPr>
              <a:t>OSHA 3170</a:t>
            </a:r>
          </a:p>
        </p:txBody>
      </p:sp>
      <p:sp>
        <p:nvSpPr>
          <p:cNvPr id="829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56B19BB-FAD2-40D8-BD07-84E8E90A8E08}" type="slidenum">
              <a:rPr lang="en-US" altLang="en-US" sz="1400" smtClean="0"/>
              <a:pPr>
                <a:spcBef>
                  <a:spcPct val="0"/>
                </a:spcBef>
                <a:buFontTx/>
                <a:buNone/>
              </a:pPr>
              <a:t>103</a:t>
            </a:fld>
            <a:endParaRPr lang="en-US" altLang="en-US" sz="14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685800" y="2286000"/>
            <a:ext cx="7772400" cy="1143000"/>
          </a:xfrm>
        </p:spPr>
        <p:txBody>
          <a:bodyPr/>
          <a:lstStyle/>
          <a:p>
            <a:r>
              <a:rPr lang="en-US" altLang="en-US" dirty="0"/>
              <a:t>Quiz</a:t>
            </a:r>
          </a:p>
        </p:txBody>
      </p:sp>
      <p:sp>
        <p:nvSpPr>
          <p:cNvPr id="2" name="Slide Number Placeholder 1"/>
          <p:cNvSpPr>
            <a:spLocks noGrp="1"/>
          </p:cNvSpPr>
          <p:nvPr>
            <p:ph type="sldNum" sz="quarter" idx="12"/>
          </p:nvPr>
        </p:nvSpPr>
        <p:spPr/>
        <p:txBody>
          <a:bodyPr/>
          <a:lstStyle/>
          <a:p>
            <a:pPr>
              <a:defRPr/>
            </a:pPr>
            <a:fld id="{4D4AB6F8-FB86-4FC0-A36E-B94D712CF37F}" type="slidenum">
              <a:rPr lang="en-US" smtClean="0"/>
              <a:pPr>
                <a:defRPr/>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dirty="0"/>
              <a:t>Resources Machine Guarding</a:t>
            </a:r>
          </a:p>
        </p:txBody>
      </p:sp>
      <p:sp>
        <p:nvSpPr>
          <p:cNvPr id="89091" name="Content Placeholder 2"/>
          <p:cNvSpPr>
            <a:spLocks noGrp="1"/>
          </p:cNvSpPr>
          <p:nvPr>
            <p:ph idx="1"/>
          </p:nvPr>
        </p:nvSpPr>
        <p:spPr>
          <a:xfrm>
            <a:off x="685800" y="1676400"/>
            <a:ext cx="7772400" cy="4648200"/>
          </a:xfrm>
        </p:spPr>
        <p:txBody>
          <a:bodyPr/>
          <a:lstStyle/>
          <a:p>
            <a:r>
              <a:rPr lang="en-US" altLang="en-US" dirty="0"/>
              <a:t>OSHA Machine Guarding Website</a:t>
            </a:r>
          </a:p>
          <a:p>
            <a:pPr>
              <a:buFontTx/>
              <a:buNone/>
            </a:pPr>
            <a:r>
              <a:rPr lang="en-US" altLang="en-US" sz="2000" dirty="0"/>
              <a:t>	</a:t>
            </a:r>
            <a:r>
              <a:rPr lang="en-US" altLang="en-US" sz="2000" dirty="0">
                <a:hlinkClick r:id="rId3" tooltip="OSHA Machine Guarding Website">
                  <a:extLst>
                    <a:ext uri="{A12FA001-AC4F-418D-AE19-62706E023703}">
                      <ahyp:hlinkClr xmlns:ahyp="http://schemas.microsoft.com/office/drawing/2018/hyperlinkcolor" xmlns="" val="tx"/>
                    </a:ext>
                  </a:extLst>
                </a:hlinkClick>
              </a:rPr>
              <a:t>http://www.osha.gov/SLTC/machineguarding/index.html</a:t>
            </a:r>
            <a:endParaRPr lang="en-US" altLang="en-US" sz="2000" dirty="0"/>
          </a:p>
          <a:p>
            <a:r>
              <a:rPr lang="en-US" altLang="en-US" dirty="0"/>
              <a:t>OSHA Machine Guarding </a:t>
            </a:r>
            <a:r>
              <a:rPr lang="en-US" altLang="en-US" dirty="0" err="1"/>
              <a:t>eTool</a:t>
            </a:r>
            <a:endParaRPr lang="en-US" altLang="en-US" dirty="0"/>
          </a:p>
          <a:p>
            <a:pPr>
              <a:buFontTx/>
              <a:buNone/>
            </a:pPr>
            <a:r>
              <a:rPr lang="en-US" altLang="en-US" sz="2000" dirty="0"/>
              <a:t>	</a:t>
            </a:r>
            <a:r>
              <a:rPr lang="en-US" altLang="en-US" sz="2000" dirty="0">
                <a:hlinkClick r:id="rId4" tooltip="OSHA Machine Guarding eTool">
                  <a:extLst>
                    <a:ext uri="{A12FA001-AC4F-418D-AE19-62706E023703}">
                      <ahyp:hlinkClr xmlns:ahyp="http://schemas.microsoft.com/office/drawing/2018/hyperlinkcolor" xmlns="" val="tx"/>
                    </a:ext>
                  </a:extLst>
                </a:hlinkClick>
              </a:rPr>
              <a:t>http://www.osha.gov/SLTC/etools/machineguarding/index.html</a:t>
            </a:r>
            <a:endParaRPr lang="en-US" altLang="en-US" sz="2000" dirty="0"/>
          </a:p>
          <a:p>
            <a:r>
              <a:rPr lang="en-US" altLang="en-US" dirty="0"/>
              <a:t>OSHA Amputation Fact Sheet</a:t>
            </a:r>
          </a:p>
          <a:p>
            <a:pPr>
              <a:buFontTx/>
              <a:buNone/>
            </a:pPr>
            <a:r>
              <a:rPr lang="en-US" altLang="en-US" sz="2000" dirty="0"/>
              <a:t>	</a:t>
            </a:r>
            <a:r>
              <a:rPr lang="en-US" altLang="en-US" sz="2000" dirty="0">
                <a:hlinkClick r:id="rId5" tooltip="OSHA Amputation Fact Sheet">
                  <a:extLst>
                    <a:ext uri="{A12FA001-AC4F-418D-AE19-62706E023703}">
                      <ahyp:hlinkClr xmlns:ahyp="http://schemas.microsoft.com/office/drawing/2018/hyperlinkcolor" xmlns="" val="tx"/>
                    </a:ext>
                  </a:extLst>
                </a:hlinkClick>
              </a:rPr>
              <a:t>http://www.osha.gov/OshDoc/data_General_Facts/amputation-factsheet.pdf</a:t>
            </a:r>
            <a:endParaRPr lang="en-US" altLang="en-US" sz="2000" dirty="0"/>
          </a:p>
          <a:p>
            <a:r>
              <a:rPr lang="en-US" altLang="en-US" dirty="0"/>
              <a:t>Safeguarding Equipment and Protecting Employees from Amputations</a:t>
            </a:r>
          </a:p>
          <a:p>
            <a:pPr>
              <a:buFontTx/>
              <a:buNone/>
            </a:pPr>
            <a:r>
              <a:rPr lang="en-US" altLang="en-US" sz="2000" dirty="0"/>
              <a:t>	</a:t>
            </a:r>
            <a:r>
              <a:rPr lang="en-US" altLang="en-US" sz="2000" dirty="0">
                <a:hlinkClick r:id="rId6" tooltip="Safeguarding Equipment and Protecting Employees from Amputations">
                  <a:extLst>
                    <a:ext uri="{A12FA001-AC4F-418D-AE19-62706E023703}">
                      <ahyp:hlinkClr xmlns:ahyp="http://schemas.microsoft.com/office/drawing/2018/hyperlinkcolor" xmlns="" val="tx"/>
                    </a:ext>
                  </a:extLst>
                </a:hlinkClick>
              </a:rPr>
              <a:t>http://www.osha.gov/Publications/osha3170.pdf</a:t>
            </a:r>
            <a:endParaRPr lang="en-US" altLang="en-US" sz="2000" dirty="0"/>
          </a:p>
        </p:txBody>
      </p:sp>
      <p:sp>
        <p:nvSpPr>
          <p:cNvPr id="890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95FD0F6-13F9-4CFE-8AAE-600AA2D9AD20}" type="slidenum">
              <a:rPr lang="en-US" altLang="en-US" sz="1400" smtClean="0"/>
              <a:pPr>
                <a:spcBef>
                  <a:spcPct val="0"/>
                </a:spcBef>
                <a:buFontTx/>
                <a:buNone/>
              </a:pPr>
              <a:t>105</a:t>
            </a:fld>
            <a:endParaRPr lang="en-US" altLang="en-US" sz="14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dirty="0"/>
              <a:t>Resources LOTO</a:t>
            </a:r>
          </a:p>
        </p:txBody>
      </p:sp>
      <p:sp>
        <p:nvSpPr>
          <p:cNvPr id="89091" name="Content Placeholder 2"/>
          <p:cNvSpPr>
            <a:spLocks noGrp="1"/>
          </p:cNvSpPr>
          <p:nvPr>
            <p:ph idx="1"/>
          </p:nvPr>
        </p:nvSpPr>
        <p:spPr>
          <a:xfrm>
            <a:off x="685800" y="1676400"/>
            <a:ext cx="7772400" cy="4648200"/>
          </a:xfrm>
        </p:spPr>
        <p:txBody>
          <a:bodyPr/>
          <a:lstStyle/>
          <a:p>
            <a:r>
              <a:rPr lang="en-US" altLang="en-US" sz="2400" dirty="0"/>
              <a:t>OSHA LOTO Website</a:t>
            </a:r>
          </a:p>
          <a:p>
            <a:pPr>
              <a:buFontTx/>
              <a:buNone/>
            </a:pPr>
            <a:r>
              <a:rPr lang="en-US" altLang="en-US" sz="2400" dirty="0"/>
              <a:t>	</a:t>
            </a:r>
            <a:r>
              <a:rPr lang="en-US" altLang="en-US" sz="2000" dirty="0">
                <a:hlinkClick r:id="rId3" tooltip="OSHA LOTO Website">
                  <a:extLst>
                    <a:ext uri="{A12FA001-AC4F-418D-AE19-62706E023703}">
                      <ahyp:hlinkClr xmlns:ahyp="http://schemas.microsoft.com/office/drawing/2018/hyperlinkcolor" xmlns="" val="tx"/>
                    </a:ext>
                  </a:extLst>
                </a:hlinkClick>
              </a:rPr>
              <a:t>https://www.osha.gov/SLTC/controlhazardousenergy/index.html</a:t>
            </a:r>
            <a:endParaRPr lang="en-US" altLang="en-US" sz="2000" dirty="0"/>
          </a:p>
          <a:p>
            <a:r>
              <a:rPr lang="en-US" altLang="en-US" sz="2400" dirty="0"/>
              <a:t>NIOSH Workplace Solutions: Using Lockout and </a:t>
            </a:r>
            <a:r>
              <a:rPr lang="en-US" altLang="en-US" sz="2400" dirty="0" err="1"/>
              <a:t>Tagout</a:t>
            </a:r>
            <a:r>
              <a:rPr lang="en-US" altLang="en-US" sz="2400" dirty="0"/>
              <a:t> Procedures to Prevent Injury and Death during Machine Maintenance</a:t>
            </a:r>
            <a:br>
              <a:rPr lang="en-US" altLang="en-US" sz="2400" dirty="0"/>
            </a:br>
            <a:r>
              <a:rPr lang="en-US" altLang="en-US" sz="2000" dirty="0">
                <a:hlinkClick r:id="rId4" tooltip="NIOSH Workplace Solutions: Using Lockout and Tagout Procedures to Prevent Injury and Death during Machine Maintenance">
                  <a:extLst>
                    <a:ext uri="{A12FA001-AC4F-418D-AE19-62706E023703}">
                      <ahyp:hlinkClr xmlns:ahyp="http://schemas.microsoft.com/office/drawing/2018/hyperlinkcolor" xmlns="" val="tx"/>
                    </a:ext>
                  </a:extLst>
                </a:hlinkClick>
              </a:rPr>
              <a:t>https://www.cdc.gov/niosh/docs/wp-solutions/2011-156/pdfs/2011-156.pdf</a:t>
            </a:r>
            <a:endParaRPr lang="en-US" altLang="en-US" sz="2000" dirty="0"/>
          </a:p>
          <a:p>
            <a:r>
              <a:rPr lang="en-US" altLang="en-US" sz="2400" dirty="0"/>
              <a:t>OSHA LOTO Fact Sheet</a:t>
            </a:r>
          </a:p>
          <a:p>
            <a:pPr>
              <a:buFontTx/>
              <a:buNone/>
            </a:pPr>
            <a:r>
              <a:rPr lang="en-US" altLang="en-US" sz="2400" dirty="0"/>
              <a:t>	</a:t>
            </a:r>
            <a:r>
              <a:rPr lang="en-US" altLang="en-US" sz="2000" dirty="0">
                <a:hlinkClick r:id="rId5" tooltip="OSHA LOTO Fact Sheet">
                  <a:extLst>
                    <a:ext uri="{A12FA001-AC4F-418D-AE19-62706E023703}">
                      <ahyp:hlinkClr xmlns:ahyp="http://schemas.microsoft.com/office/drawing/2018/hyperlinkcolor" xmlns="" val="tx"/>
                    </a:ext>
                  </a:extLst>
                </a:hlinkClick>
              </a:rPr>
              <a:t>https://www.osha.gov/OshDoc/data_General_Facts/factsheet-lockout-tagout.pdf</a:t>
            </a:r>
            <a:endParaRPr lang="en-US" altLang="en-US" sz="2000" dirty="0"/>
          </a:p>
          <a:p>
            <a:r>
              <a:rPr lang="en-US" altLang="en-US" sz="2400" dirty="0"/>
              <a:t>OSHA 3120: LOTO </a:t>
            </a:r>
            <a:r>
              <a:rPr lang="en-US" altLang="en-US" sz="2000" dirty="0">
                <a:hlinkClick r:id="rId6" tooltip="OSHA 3120: LOTO">
                  <a:extLst>
                    <a:ext uri="{A12FA001-AC4F-418D-AE19-62706E023703}">
                      <ahyp:hlinkClr xmlns:ahyp="http://schemas.microsoft.com/office/drawing/2018/hyperlinkcolor" xmlns="" val="tx"/>
                    </a:ext>
                  </a:extLst>
                </a:hlinkClick>
              </a:rPr>
              <a:t>https://www.osha.gov/Publications/osha3120.pdf</a:t>
            </a:r>
            <a:endParaRPr lang="en-US" altLang="en-US" sz="2000" dirty="0">
              <a:hlinkClick r:id="rId6">
                <a:extLst>
                  <a:ext uri="{A12FA001-AC4F-418D-AE19-62706E023703}">
                    <ahyp:hlinkClr xmlns:ahyp="http://schemas.microsoft.com/office/drawing/2018/hyperlinkcolor" xmlns="" val="tx"/>
                  </a:ext>
                </a:extLst>
              </a:hlinkClick>
            </a:endParaRPr>
          </a:p>
        </p:txBody>
      </p:sp>
      <p:sp>
        <p:nvSpPr>
          <p:cNvPr id="890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95FD0F6-13F9-4CFE-8AAE-600AA2D9AD20}" type="slidenum">
              <a:rPr lang="en-US" altLang="en-US" sz="1400" smtClean="0"/>
              <a:pPr>
                <a:spcBef>
                  <a:spcPct val="0"/>
                </a:spcBef>
                <a:buFontTx/>
                <a:buNone/>
              </a:pPr>
              <a:t>106</a:t>
            </a:fld>
            <a:endParaRPr lang="en-US" altLang="en-US" sz="1400"/>
          </a:p>
        </p:txBody>
      </p:sp>
    </p:spTree>
    <p:extLst>
      <p:ext uri="{BB962C8B-B14F-4D97-AF65-F5344CB8AC3E}">
        <p14:creationId xmlns:p14="http://schemas.microsoft.com/office/powerpoint/2010/main" val="141717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924800" cy="762000"/>
          </a:xfrm>
        </p:spPr>
        <p:txBody>
          <a:bodyPr/>
          <a:lstStyle/>
          <a:p>
            <a:r>
              <a:rPr lang="en-US" altLang="en-US" dirty="0"/>
              <a:t>Employees’ rights under OSHA</a:t>
            </a:r>
            <a:endParaRPr lang="en-US" dirty="0"/>
          </a:p>
        </p:txBody>
      </p:sp>
      <p:sp>
        <p:nvSpPr>
          <p:cNvPr id="3" name="Content Placeholder 2"/>
          <p:cNvSpPr>
            <a:spLocks noGrp="1"/>
          </p:cNvSpPr>
          <p:nvPr>
            <p:ph idx="1"/>
          </p:nvPr>
        </p:nvSpPr>
        <p:spPr>
          <a:xfrm>
            <a:off x="685800" y="1524000"/>
            <a:ext cx="7772400" cy="4114800"/>
          </a:xfrm>
        </p:spPr>
        <p:txBody>
          <a:bodyPr/>
          <a:lstStyle/>
          <a:p>
            <a:pPr eaLnBrk="1" hangingPunct="1"/>
            <a:r>
              <a:rPr lang="en-US" sz="2700" dirty="0"/>
              <a:t>Filing an OSHA complaint</a:t>
            </a:r>
          </a:p>
          <a:p>
            <a:pPr eaLnBrk="1" hangingPunct="1"/>
            <a:r>
              <a:rPr lang="en-US" sz="2700" dirty="0"/>
              <a:t>Participating in OSHA inspections and talking to an inspector</a:t>
            </a:r>
          </a:p>
          <a:p>
            <a:pPr eaLnBrk="1" hangingPunct="1"/>
            <a:r>
              <a:rPr lang="en-US" sz="2700" dirty="0"/>
              <a:t>Accessing employer exposure and injury records</a:t>
            </a:r>
          </a:p>
          <a:p>
            <a:pPr eaLnBrk="1" hangingPunct="1"/>
            <a:r>
              <a:rPr lang="en-US" sz="2700" dirty="0"/>
              <a:t>Reporting an injury</a:t>
            </a:r>
          </a:p>
          <a:p>
            <a:pPr eaLnBrk="1" hangingPunct="1"/>
            <a:r>
              <a:rPr lang="en-US" sz="2700" dirty="0"/>
              <a:t>Complaining to the employer about a safety and health concern</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11</a:t>
            </a:fld>
            <a:endParaRPr lang="en-US" dirty="0"/>
          </a:p>
        </p:txBody>
      </p:sp>
    </p:spTree>
    <p:extLst>
      <p:ext uri="{BB962C8B-B14F-4D97-AF65-F5344CB8AC3E}">
        <p14:creationId xmlns:p14="http://schemas.microsoft.com/office/powerpoint/2010/main" val="155469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Whistleblower Laws</a:t>
            </a:r>
          </a:p>
        </p:txBody>
      </p:sp>
      <p:sp>
        <p:nvSpPr>
          <p:cNvPr id="3" name="Content Placeholder 2"/>
          <p:cNvSpPr>
            <a:spLocks noGrp="1"/>
          </p:cNvSpPr>
          <p:nvPr>
            <p:ph idx="1"/>
          </p:nvPr>
        </p:nvSpPr>
        <p:spPr>
          <a:xfrm>
            <a:off x="685800" y="1981200"/>
            <a:ext cx="7772400" cy="2743200"/>
          </a:xfrm>
        </p:spPr>
        <p:txBody>
          <a:bodyPr/>
          <a:lstStyle/>
          <a:p>
            <a:r>
              <a:rPr lang="en-US" dirty="0"/>
              <a:t>Section 11(c) of the OSHA Act prohibits employers from discriminating against employees who exercise their rights</a:t>
            </a:r>
          </a:p>
          <a:p>
            <a:r>
              <a:rPr lang="en-US" dirty="0"/>
              <a:t>OSHA also enforces anti-discrimination laws for 20 other statutes</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12</a:t>
            </a:fld>
            <a:endParaRPr lang="en-US" dirty="0"/>
          </a:p>
        </p:txBody>
      </p:sp>
    </p:spTree>
    <p:extLst>
      <p:ext uri="{BB962C8B-B14F-4D97-AF65-F5344CB8AC3E}">
        <p14:creationId xmlns:p14="http://schemas.microsoft.com/office/powerpoint/2010/main" val="368171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a:t>
            </a:r>
            <a:br>
              <a:rPr lang="en-US" dirty="0"/>
            </a:br>
            <a:r>
              <a:rPr lang="en-US" dirty="0"/>
              <a:t>Prohibited Retaliatory Actions</a:t>
            </a:r>
          </a:p>
        </p:txBody>
      </p:sp>
      <p:sp>
        <p:nvSpPr>
          <p:cNvPr id="3" name="Content Placeholder 2"/>
          <p:cNvSpPr>
            <a:spLocks noGrp="1"/>
          </p:cNvSpPr>
          <p:nvPr>
            <p:ph idx="1"/>
          </p:nvPr>
        </p:nvSpPr>
        <p:spPr>
          <a:xfrm>
            <a:off x="685800" y="1981200"/>
            <a:ext cx="8077200" cy="4343400"/>
          </a:xfrm>
        </p:spPr>
        <p:txBody>
          <a:bodyPr numCol="2" spcCol="228600"/>
          <a:lstStyle/>
          <a:p>
            <a:r>
              <a:rPr lang="en-US" dirty="0"/>
              <a:t>Firing or laying off</a:t>
            </a:r>
          </a:p>
          <a:p>
            <a:r>
              <a:rPr lang="en-US" dirty="0"/>
              <a:t>Blacklisting</a:t>
            </a:r>
          </a:p>
          <a:p>
            <a:r>
              <a:rPr lang="en-US" dirty="0"/>
              <a:t>Demoting</a:t>
            </a:r>
          </a:p>
          <a:p>
            <a:r>
              <a:rPr lang="en-US" dirty="0"/>
              <a:t>Denying overtime or promotion</a:t>
            </a:r>
          </a:p>
          <a:p>
            <a:r>
              <a:rPr lang="en-US" dirty="0"/>
              <a:t>Disciplining</a:t>
            </a:r>
          </a:p>
          <a:p>
            <a:r>
              <a:rPr lang="en-US" dirty="0"/>
              <a:t>Denial of benefits</a:t>
            </a:r>
          </a:p>
          <a:p>
            <a:pPr rtl="0" eaLnBrk="0" fontAlgn="base" hangingPunct="0"/>
            <a:r>
              <a:rPr lang="en-US" dirty="0">
                <a:effectLst/>
              </a:rPr>
              <a:t>Failure to hire or rehire</a:t>
            </a:r>
          </a:p>
          <a:p>
            <a:pPr rtl="0" eaLnBrk="0" fontAlgn="base" hangingPunct="0"/>
            <a:r>
              <a:rPr lang="en-US" dirty="0">
                <a:effectLst/>
              </a:rPr>
              <a:t>Intimidation and harassment</a:t>
            </a:r>
          </a:p>
          <a:p>
            <a:pPr rtl="0" eaLnBrk="0" fontAlgn="base" hangingPunct="0"/>
            <a:r>
              <a:rPr lang="en-US" dirty="0">
                <a:effectLst/>
              </a:rPr>
              <a:t>Making threats</a:t>
            </a:r>
          </a:p>
          <a:p>
            <a:pPr rtl="0" eaLnBrk="0" fontAlgn="base" hangingPunct="0"/>
            <a:r>
              <a:rPr lang="en-US" dirty="0">
                <a:effectLst/>
              </a:rPr>
              <a:t>Reassignment</a:t>
            </a:r>
          </a:p>
          <a:p>
            <a:pPr rtl="0" eaLnBrk="0" fontAlgn="base" hangingPunct="0"/>
            <a:r>
              <a:rPr lang="en-US" dirty="0">
                <a:effectLst/>
              </a:rPr>
              <a:t>Reducing pay or hours</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13</a:t>
            </a:fld>
            <a:endParaRPr lang="en-US" dirty="0"/>
          </a:p>
        </p:txBody>
      </p:sp>
    </p:spTree>
    <p:extLst>
      <p:ext uri="{BB962C8B-B14F-4D97-AF65-F5344CB8AC3E}">
        <p14:creationId xmlns:p14="http://schemas.microsoft.com/office/powerpoint/2010/main" val="247191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Complaint Procedures</a:t>
            </a:r>
          </a:p>
        </p:txBody>
      </p:sp>
      <p:sp>
        <p:nvSpPr>
          <p:cNvPr id="3" name="Content Placeholder 2"/>
          <p:cNvSpPr>
            <a:spLocks noGrp="1"/>
          </p:cNvSpPr>
          <p:nvPr>
            <p:ph idx="1"/>
          </p:nvPr>
        </p:nvSpPr>
        <p:spPr>
          <a:xfrm>
            <a:off x="685800" y="1676400"/>
            <a:ext cx="7772400" cy="4114800"/>
          </a:xfrm>
        </p:spPr>
        <p:txBody>
          <a:bodyPr/>
          <a:lstStyle/>
          <a:p>
            <a:r>
              <a:rPr lang="en-US" dirty="0"/>
              <a:t>Safety and health complaints should be filed when problem is noticed</a:t>
            </a:r>
          </a:p>
          <a:p>
            <a:r>
              <a:rPr lang="en-US" dirty="0"/>
              <a:t>Whistleblower complaints must be filed within 30 days of alleged reprisal</a:t>
            </a:r>
          </a:p>
          <a:p>
            <a:r>
              <a:rPr lang="en-US" dirty="0"/>
              <a:t>Complaints may be filed online, fax, mail or telephone</a:t>
            </a:r>
          </a:p>
          <a:p>
            <a:r>
              <a:rPr lang="en-US" dirty="0"/>
              <a:t>Complaints are confidential</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14</a:t>
            </a:fld>
            <a:endParaRPr lang="en-US" dirty="0"/>
          </a:p>
        </p:txBody>
      </p:sp>
    </p:spTree>
    <p:extLst>
      <p:ext uri="{BB962C8B-B14F-4D97-AF65-F5344CB8AC3E}">
        <p14:creationId xmlns:p14="http://schemas.microsoft.com/office/powerpoint/2010/main" val="17827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762000"/>
            <a:ext cx="7772400" cy="1143000"/>
          </a:xfrm>
        </p:spPr>
        <p:txBody>
          <a:bodyPr/>
          <a:lstStyle/>
          <a:p>
            <a:r>
              <a:rPr lang="en-US" altLang="en-US" sz="4800" dirty="0"/>
              <a:t>Machine Guarding</a:t>
            </a:r>
            <a:endParaRPr lang="en-US" altLang="en-US" dirty="0"/>
          </a:p>
        </p:txBody>
      </p:sp>
      <p:sp>
        <p:nvSpPr>
          <p:cNvPr id="5" name="Subtitle 1">
            <a:extLst>
              <a:ext uri="{FF2B5EF4-FFF2-40B4-BE49-F238E27FC236}">
                <a16:creationId xmlns:a16="http://schemas.microsoft.com/office/drawing/2014/main" id="{08C42CBC-E94B-4242-9D34-6896A117E2EA}"/>
              </a:ext>
            </a:extLst>
          </p:cNvPr>
          <p:cNvSpPr txBox="1">
            <a:spLocks/>
          </p:cNvSpPr>
          <p:nvPr/>
        </p:nvSpPr>
        <p:spPr bwMode="auto">
          <a:xfrm>
            <a:off x="3869874" y="4862513"/>
            <a:ext cx="1266365" cy="27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altLang="en-US" sz="900" b="1" kern="0"/>
              <a:t>Source: NJAFL-CIO</a:t>
            </a:r>
            <a:endParaRPr lang="en-US" altLang="en-US" sz="900" b="1" kern="0" dirty="0">
              <a:latin typeface="Times New Roman" charset="0"/>
            </a:endParaRPr>
          </a:p>
        </p:txBody>
      </p:sp>
      <p:pic>
        <p:nvPicPr>
          <p:cNvPr id="2" name="Picture 1" descr="Danger Sign.&#10;&#10;Warning sign saying Danger - Do not operate without guards in pl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982" y="1993739"/>
            <a:ext cx="4190035" cy="28705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dirty="0"/>
              <a:t>Basic Areas To Be Safeguarded</a:t>
            </a:r>
          </a:p>
        </p:txBody>
      </p:sp>
      <p:sp>
        <p:nvSpPr>
          <p:cNvPr id="13316" name="Rectangle 3"/>
          <p:cNvSpPr>
            <a:spLocks noGrp="1" noChangeArrowheads="1"/>
          </p:cNvSpPr>
          <p:nvPr>
            <p:ph type="body" idx="1"/>
          </p:nvPr>
        </p:nvSpPr>
        <p:spPr>
          <a:xfrm>
            <a:off x="685800" y="2133600"/>
            <a:ext cx="7772400" cy="4114800"/>
          </a:xfrm>
        </p:spPr>
        <p:txBody>
          <a:bodyPr/>
          <a:lstStyle/>
          <a:p>
            <a:r>
              <a:rPr lang="en-US" altLang="en-US" dirty="0"/>
              <a:t>Point of Operation</a:t>
            </a:r>
          </a:p>
          <a:p>
            <a:r>
              <a:rPr lang="en-US" altLang="en-US" dirty="0"/>
              <a:t>Power Transmission Apparatus</a:t>
            </a:r>
          </a:p>
          <a:p>
            <a:r>
              <a:rPr lang="en-US" altLang="en-US" dirty="0"/>
              <a:t>Other Moving Parts</a:t>
            </a:r>
          </a:p>
        </p:txBody>
      </p:sp>
      <p:sp>
        <p:nvSpPr>
          <p:cNvPr id="2" name="Rectangle 1">
            <a:extLst>
              <a:ext uri="{FF2B5EF4-FFF2-40B4-BE49-F238E27FC236}">
                <a16:creationId xmlns:a16="http://schemas.microsoft.com/office/drawing/2014/main" id="{D9153A7E-8954-4532-89A8-8C6BCEF3911E}"/>
              </a:ext>
            </a:extLst>
          </p:cNvPr>
          <p:cNvSpPr/>
          <p:nvPr/>
        </p:nvSpPr>
        <p:spPr>
          <a:xfrm>
            <a:off x="3924300" y="5181600"/>
            <a:ext cx="4572000" cy="276999"/>
          </a:xfrm>
          <a:prstGeom prst="rect">
            <a:avLst/>
          </a:prstGeom>
        </p:spPr>
        <p:txBody>
          <a:bodyPr>
            <a:spAutoFit/>
          </a:bodyPr>
          <a:lstStyle/>
          <a:p>
            <a:r>
              <a:rPr lang="en-US" altLang="en-US" sz="200" dirty="0">
                <a:solidFill>
                  <a:srgbClr val="333399"/>
                </a:solidFill>
              </a:rPr>
              <a:t>Speaker Notes:				Point of Operation - The point where work is performed on the material, such as cutting, shaping, boring or forming of stock.</a:t>
            </a:r>
          </a:p>
          <a:p>
            <a:endParaRPr lang="en-US" altLang="en-US" sz="200" dirty="0">
              <a:solidFill>
                <a:srgbClr val="333399"/>
              </a:solidFill>
            </a:endParaRPr>
          </a:p>
          <a:p>
            <a:r>
              <a:rPr lang="en-US" altLang="en-US" sz="200" dirty="0">
                <a:solidFill>
                  <a:srgbClr val="333399"/>
                </a:solidFill>
              </a:rPr>
              <a:t>Power Transmission Apparatus - All components of the mechanical system which transmit energy to the part of the machine performing the work.  Including flywheels, pulleys, belts, connecting rods, couplings, cams, spindles, chains, cranks and gears.</a:t>
            </a:r>
          </a:p>
          <a:p>
            <a:endParaRPr lang="en-US" altLang="en-US" sz="200" dirty="0">
              <a:solidFill>
                <a:srgbClr val="333399"/>
              </a:solidFill>
            </a:endParaRPr>
          </a:p>
          <a:p>
            <a:r>
              <a:rPr lang="en-US" altLang="en-US" sz="200" dirty="0">
                <a:solidFill>
                  <a:srgbClr val="333399"/>
                </a:solidFill>
              </a:rPr>
              <a:t>Other moving parts - all parts which move while machine is working.  Includes reciprocating, rotating and transverse moving parts, feed mechanisms etc.</a:t>
            </a:r>
          </a:p>
        </p:txBody>
      </p:sp>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199DD08-DBB3-48C2-9862-6BD80B569B9D}" type="slidenum">
              <a:rPr lang="en-US" altLang="en-US" sz="1400" smtClean="0"/>
              <a:pPr>
                <a:spcBef>
                  <a:spcPct val="0"/>
                </a:spcBef>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Point of Operation</a:t>
            </a:r>
          </a:p>
        </p:txBody>
      </p:sp>
      <p:sp>
        <p:nvSpPr>
          <p:cNvPr id="11" name="Text Placeholder 1">
            <a:extLst>
              <a:ext uri="{FF2B5EF4-FFF2-40B4-BE49-F238E27FC236}">
                <a16:creationId xmlns:a16="http://schemas.microsoft.com/office/drawing/2014/main" id="{74A50588-9F26-4897-A5B9-D28CDA058555}"/>
              </a:ext>
            </a:extLst>
          </p:cNvPr>
          <p:cNvSpPr txBox="1">
            <a:spLocks/>
          </p:cNvSpPr>
          <p:nvPr/>
        </p:nvSpPr>
        <p:spPr bwMode="auto">
          <a:xfrm>
            <a:off x="1312590" y="5861840"/>
            <a:ext cx="1488505" cy="27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900" b="1" kern="0"/>
              <a:t>Source: NJAFL-CIO</a:t>
            </a:r>
            <a:endParaRPr lang="en-US" altLang="en-US" sz="900" b="1" kern="0" dirty="0">
              <a:latin typeface="Times New Roman" charset="0"/>
            </a:endParaRPr>
          </a:p>
        </p:txBody>
      </p:sp>
      <p:sp>
        <p:nvSpPr>
          <p:cNvPr id="10" name="Footer Placeholder 3"/>
          <p:cNvSpPr txBox="1">
            <a:spLocks/>
          </p:cNvSpPr>
          <p:nvPr/>
        </p:nvSpPr>
        <p:spPr>
          <a:xfrm>
            <a:off x="5334000" y="58674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NJAFL-CIO</a:t>
            </a:r>
            <a:endParaRPr lang="en-US" altLang="en-US" sz="900" b="1" dirty="0">
              <a:latin typeface="Times New Roman" charset="0"/>
            </a:endParaRP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17</a:t>
            </a:fld>
            <a:endParaRPr lang="en-US" dirty="0"/>
          </a:p>
        </p:txBody>
      </p:sp>
      <p:pic>
        <p:nvPicPr>
          <p:cNvPr id="3" name="Content Placeholder 2" descr="Two-wheel bench grinder picture.&#10;&#10;Picture of two-wheel bench grinder with arrow identifying the points of operation where grinding takes place"/>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1818"/>
          <a:stretch/>
        </p:blipFill>
        <p:spPr>
          <a:xfrm>
            <a:off x="4419600" y="2438400"/>
            <a:ext cx="3810000" cy="3276600"/>
          </a:xfrm>
        </p:spPr>
      </p:pic>
      <p:pic>
        <p:nvPicPr>
          <p:cNvPr id="9" name="Content Placeholder 8" descr="Band Saw Picture.&#10;&#10;Picture of Band Saw with an adjustable guard.  Arrow identifies point of operation where cutting takes place."/>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281" t="33334" r="16772" b="-11112"/>
          <a:stretch/>
        </p:blipFill>
        <p:spPr>
          <a:xfrm>
            <a:off x="333748" y="2438400"/>
            <a:ext cx="3733800" cy="3886200"/>
          </a:xfrm>
        </p:spPr>
      </p:pic>
    </p:spTree>
    <p:extLst>
      <p:ext uri="{BB962C8B-B14F-4D97-AF65-F5344CB8AC3E}">
        <p14:creationId xmlns:p14="http://schemas.microsoft.com/office/powerpoint/2010/main" val="225744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1026"/>
          <p:cNvSpPr>
            <a:spLocks noGrp="1" noChangeArrowheads="1"/>
          </p:cNvSpPr>
          <p:nvPr>
            <p:ph type="title"/>
          </p:nvPr>
        </p:nvSpPr>
        <p:spPr>
          <a:xfrm>
            <a:off x="259080" y="334283"/>
            <a:ext cx="8549640" cy="1143000"/>
          </a:xfrm>
        </p:spPr>
        <p:txBody>
          <a:bodyPr/>
          <a:lstStyle/>
          <a:p>
            <a:r>
              <a:rPr lang="en-US" altLang="en-US" dirty="0"/>
              <a:t>Power-Transmission Apparatus</a:t>
            </a:r>
          </a:p>
        </p:txBody>
      </p:sp>
      <p:sp>
        <p:nvSpPr>
          <p:cNvPr id="2" name="Text Placeholder 1">
            <a:extLst>
              <a:ext uri="{FF2B5EF4-FFF2-40B4-BE49-F238E27FC236}">
                <a16:creationId xmlns:a16="http://schemas.microsoft.com/office/drawing/2014/main" id="{8E24DA67-A166-49ED-A1B3-0E708E0B18C1}"/>
              </a:ext>
            </a:extLst>
          </p:cNvPr>
          <p:cNvSpPr>
            <a:spLocks noGrp="1"/>
          </p:cNvSpPr>
          <p:nvPr>
            <p:ph sz="half" idx="1"/>
          </p:nvPr>
        </p:nvSpPr>
        <p:spPr>
          <a:xfrm>
            <a:off x="855663" y="1757248"/>
            <a:ext cx="3944937" cy="3576752"/>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dirty="0">
                <a:effectLst/>
              </a:rPr>
              <a:t>Power-transmission apparatus (shafting, flywheels, pulleys, belts, chain drives, etc.) less than 7 feet from the floor or working platform must be guarded.</a:t>
            </a:r>
          </a:p>
        </p:txBody>
      </p:sp>
      <p:pic>
        <p:nvPicPr>
          <p:cNvPr id="68612" name="Picture 1027" descr="Photo of an Unguarded Power Transmission Pul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38350"/>
            <a:ext cx="2611438"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16CD9D3-24B4-4927-9C03-D1500B0484EB}"/>
              </a:ext>
            </a:extLst>
          </p:cNvPr>
          <p:cNvSpPr>
            <a:spLocks noGrp="1"/>
          </p:cNvSpPr>
          <p:nvPr>
            <p:ph sz="half" idx="2"/>
          </p:nvPr>
        </p:nvSpPr>
        <p:spPr>
          <a:xfrm>
            <a:off x="4419600" y="1477282"/>
            <a:ext cx="3906838" cy="484515"/>
          </a:xfrm>
          <a:solidFill>
            <a:srgbClr val="0000FF"/>
          </a:solidFill>
          <a:ln>
            <a:solidFill>
              <a:schemeClr val="tx1"/>
            </a:solidFill>
          </a:ln>
        </p:spPr>
        <p:txBody>
          <a:bodyPr/>
          <a:lstStyle/>
          <a:p>
            <a:pPr>
              <a:spcBef>
                <a:spcPct val="0"/>
              </a:spcBef>
              <a:buFontTx/>
              <a:buNone/>
            </a:pPr>
            <a:r>
              <a:rPr lang="en-US" altLang="en-US" sz="2400" dirty="0"/>
              <a:t>Unguarded </a:t>
            </a:r>
            <a:r>
              <a:rPr lang="en-US" altLang="en-US" sz="2400" dirty="0" smtClean="0"/>
              <a:t>belt and </a:t>
            </a:r>
            <a:r>
              <a:rPr lang="en-US" altLang="en-US" sz="2400" dirty="0"/>
              <a:t>pulley</a:t>
            </a:r>
          </a:p>
        </p:txBody>
      </p:sp>
      <p:sp>
        <p:nvSpPr>
          <p:cNvPr id="8" name="Content Placeholder 3">
            <a:extLst>
              <a:ext uri="{FF2B5EF4-FFF2-40B4-BE49-F238E27FC236}">
                <a16:creationId xmlns:a16="http://schemas.microsoft.com/office/drawing/2014/main" id="{D7247BC5-365C-4055-8F84-9FACCF12CED4}"/>
              </a:ext>
            </a:extLst>
          </p:cNvPr>
          <p:cNvSpPr txBox="1">
            <a:spLocks/>
          </p:cNvSpPr>
          <p:nvPr/>
        </p:nvSpPr>
        <p:spPr bwMode="auto">
          <a:xfrm>
            <a:off x="6495575" y="6071680"/>
            <a:ext cx="1050288" cy="28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lgn="ctr">
              <a:buFontTx/>
              <a:buNone/>
            </a:pPr>
            <a:r>
              <a:rPr lang="en-US" altLang="en-US" sz="900" b="1" kern="0"/>
              <a:t>Source: OSHA</a:t>
            </a:r>
            <a:endParaRPr lang="en-US" altLang="en-US" sz="900" b="1" kern="0" dirty="0">
              <a:latin typeface="Times New Roman" charset="0"/>
            </a:endParaRPr>
          </a:p>
        </p:txBody>
      </p:sp>
      <p:sp>
        <p:nvSpPr>
          <p:cNvPr id="6" name="Rectangle 5">
            <a:extLst>
              <a:ext uri="{FF2B5EF4-FFF2-40B4-BE49-F238E27FC236}">
                <a16:creationId xmlns:a16="http://schemas.microsoft.com/office/drawing/2014/main" id="{E4ACE5EA-71E1-400F-B5AB-D36BC0E013C5}"/>
              </a:ext>
            </a:extLst>
          </p:cNvPr>
          <p:cNvSpPr/>
          <p:nvPr/>
        </p:nvSpPr>
        <p:spPr>
          <a:xfrm>
            <a:off x="542131" y="5779292"/>
            <a:ext cx="4572000" cy="830997"/>
          </a:xfrm>
          <a:prstGeom prst="rect">
            <a:avLst/>
          </a:prstGeom>
        </p:spPr>
        <p:txBody>
          <a:bodyPr>
            <a:spAutoFit/>
          </a:bodyPr>
          <a:lstStyle/>
          <a:p>
            <a:r>
              <a:rPr lang="en-US" altLang="en-US" dirty="0">
                <a:solidFill>
                  <a:srgbClr val="333399"/>
                </a:solidFill>
              </a:rPr>
              <a:t>Speaker notes:</a:t>
            </a:r>
          </a:p>
          <a:p>
            <a:r>
              <a:rPr lang="en-US" altLang="en-US" dirty="0">
                <a:solidFill>
                  <a:srgbClr val="333399"/>
                </a:solidFill>
              </a:rPr>
              <a:t>Picture from OSHA 10 slide</a:t>
            </a:r>
          </a:p>
          <a:p>
            <a:r>
              <a:rPr lang="en-US" altLang="en-US" dirty="0">
                <a:solidFill>
                  <a:srgbClr val="333399"/>
                </a:solidFill>
              </a:rPr>
              <a:t>1910.219</a:t>
            </a:r>
          </a:p>
        </p:txBody>
      </p:sp>
      <p:sp>
        <p:nvSpPr>
          <p:cNvPr id="686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EFA2B72-FA2B-413E-8383-717B163A20A2}" type="slidenum">
              <a:rPr lang="en-US" altLang="en-US" sz="1400" smtClean="0"/>
              <a:pPr>
                <a:spcBef>
                  <a:spcPct val="0"/>
                </a:spcBef>
                <a:buFontTx/>
                <a:buNone/>
              </a:pPr>
              <a:t>18</a:t>
            </a:fld>
            <a:endParaRPr lang="en-US" altLang="en-US" sz="1400">
              <a:latin typeface="Times New Roman"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dirty="0"/>
              <a:t>Hazardous Motions &amp; Actions</a:t>
            </a:r>
          </a:p>
        </p:txBody>
      </p:sp>
      <p:sp>
        <p:nvSpPr>
          <p:cNvPr id="14340" name="Rectangle 3"/>
          <p:cNvSpPr>
            <a:spLocks noGrp="1" noChangeArrowheads="1"/>
          </p:cNvSpPr>
          <p:nvPr>
            <p:ph type="body" sz="half" idx="1"/>
          </p:nvPr>
        </p:nvSpPr>
        <p:spPr>
          <a:xfrm>
            <a:off x="685800" y="1981200"/>
            <a:ext cx="9171432" cy="2743200"/>
          </a:xfrm>
        </p:spPr>
        <p:txBody>
          <a:bodyPr numCol="2"/>
          <a:lstStyle/>
          <a:p>
            <a:r>
              <a:rPr lang="en-US" altLang="en-US" sz="3200" dirty="0"/>
              <a:t>Motions</a:t>
            </a:r>
          </a:p>
          <a:p>
            <a:pPr lvl="1"/>
            <a:r>
              <a:rPr lang="en-US" altLang="en-US" sz="2800" dirty="0"/>
              <a:t>Rotating (including in-running nip points)</a:t>
            </a:r>
          </a:p>
          <a:p>
            <a:pPr lvl="1"/>
            <a:r>
              <a:rPr lang="en-US" altLang="en-US" sz="2800" dirty="0"/>
              <a:t>Transverse</a:t>
            </a:r>
          </a:p>
          <a:p>
            <a:pPr lvl="1"/>
            <a:r>
              <a:rPr lang="en-US" altLang="en-US" sz="2800" dirty="0"/>
              <a:t>Reciprocating</a:t>
            </a:r>
          </a:p>
          <a:p>
            <a:r>
              <a:rPr lang="en-US" altLang="en-US" sz="3200" dirty="0"/>
              <a:t>Actions</a:t>
            </a:r>
          </a:p>
          <a:p>
            <a:pPr lvl="1"/>
            <a:r>
              <a:rPr lang="en-US" altLang="en-US" sz="2800" dirty="0"/>
              <a:t>Cutting</a:t>
            </a:r>
          </a:p>
          <a:p>
            <a:pPr lvl="1"/>
            <a:r>
              <a:rPr lang="en-US" altLang="en-US" sz="2800" dirty="0"/>
              <a:t>Punching</a:t>
            </a:r>
          </a:p>
          <a:p>
            <a:pPr lvl="1"/>
            <a:r>
              <a:rPr lang="en-US" altLang="en-US" sz="2800" dirty="0"/>
              <a:t>Shearing</a:t>
            </a:r>
          </a:p>
          <a:p>
            <a:pPr lvl="1"/>
            <a:r>
              <a:rPr lang="en-US" altLang="en-US" sz="2800" dirty="0"/>
              <a:t>Bending</a:t>
            </a:r>
          </a:p>
        </p:txBody>
      </p:sp>
      <p:sp>
        <p:nvSpPr>
          <p:cNvPr id="2" name="Rectangle 1">
            <a:extLst>
              <a:ext uri="{FF2B5EF4-FFF2-40B4-BE49-F238E27FC236}">
                <a16:creationId xmlns:a16="http://schemas.microsoft.com/office/drawing/2014/main" id="{14FD1F7A-22F8-4D4C-9315-DCAFAFE7162C}"/>
              </a:ext>
            </a:extLst>
          </p:cNvPr>
          <p:cNvSpPr/>
          <p:nvPr/>
        </p:nvSpPr>
        <p:spPr>
          <a:xfrm>
            <a:off x="914400" y="5562600"/>
            <a:ext cx="4572000" cy="830997"/>
          </a:xfrm>
          <a:prstGeom prst="rect">
            <a:avLst/>
          </a:prstGeom>
        </p:spPr>
        <p:txBody>
          <a:bodyPr>
            <a:spAutoFit/>
          </a:bodyPr>
          <a:lstStyle/>
          <a:p>
            <a:r>
              <a:rPr lang="en-US" altLang="en-US" dirty="0">
                <a:solidFill>
                  <a:srgbClr val="333399"/>
                </a:solidFill>
              </a:rPr>
              <a:t>Speaker notes:</a:t>
            </a:r>
          </a:p>
          <a:p>
            <a:r>
              <a:rPr lang="en-US" altLang="en-US" dirty="0">
                <a:solidFill>
                  <a:srgbClr val="333399"/>
                </a:solidFill>
              </a:rPr>
              <a:t>These will be discussed in more detail on the following slides.</a:t>
            </a:r>
          </a:p>
        </p:txBody>
      </p:sp>
      <p:sp>
        <p:nvSpPr>
          <p:cNvPr id="143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16B51F7-D930-4FC0-8B47-DCD371DB7765}" type="slidenum">
              <a:rPr lang="en-US" altLang="en-US" sz="1400" smtClean="0"/>
              <a:pPr>
                <a:spcBef>
                  <a:spcPct val="0"/>
                </a:spcBef>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dirty="0"/>
              <a:t>Machinery </a:t>
            </a:r>
            <a:r>
              <a:rPr lang="en-US" altLang="en-US" dirty="0" smtClean="0"/>
              <a:t>Safety Training</a:t>
            </a:r>
            <a:endParaRPr lang="en-US" altLang="en-US" dirty="0"/>
          </a:p>
        </p:txBody>
      </p:sp>
      <p:sp>
        <p:nvSpPr>
          <p:cNvPr id="12292" name="Rectangle 3"/>
          <p:cNvSpPr>
            <a:spLocks noGrp="1" noChangeArrowheads="1"/>
          </p:cNvSpPr>
          <p:nvPr>
            <p:ph type="body" idx="1"/>
          </p:nvPr>
        </p:nvSpPr>
        <p:spPr>
          <a:xfrm>
            <a:off x="685800" y="3124200"/>
            <a:ext cx="7772400" cy="685800"/>
          </a:xfrm>
        </p:spPr>
        <p:txBody>
          <a:bodyPr/>
          <a:lstStyle/>
          <a:p>
            <a:pPr algn="ctr">
              <a:buFontTx/>
              <a:buNone/>
            </a:pPr>
            <a:r>
              <a:rPr lang="en-US" altLang="en-US" dirty="0"/>
              <a:t>Group Worksheet or Discussion</a:t>
            </a:r>
          </a:p>
        </p:txBody>
      </p:sp>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5FE9FBA-7866-41E7-A630-A00BE2D7C994}" type="slidenum">
              <a:rPr lang="en-US" altLang="en-US" sz="1400" smtClean="0"/>
              <a:pPr>
                <a:spcBef>
                  <a:spcPct val="0"/>
                </a:spcBef>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dirty="0"/>
              <a:t>Rotating Motion</a:t>
            </a:r>
          </a:p>
        </p:txBody>
      </p:sp>
      <p:sp>
        <p:nvSpPr>
          <p:cNvPr id="15364" name="Rectangle 3"/>
          <p:cNvSpPr>
            <a:spLocks noGrp="1" noChangeArrowheads="1"/>
          </p:cNvSpPr>
          <p:nvPr>
            <p:ph type="body" sz="half" idx="1"/>
          </p:nvPr>
        </p:nvSpPr>
        <p:spPr>
          <a:xfrm>
            <a:off x="685800" y="1981200"/>
            <a:ext cx="8077200" cy="3276600"/>
          </a:xfrm>
        </p:spPr>
        <p:txBody>
          <a:bodyPr numCol="2"/>
          <a:lstStyle/>
          <a:p>
            <a:r>
              <a:rPr lang="en-US" altLang="en-US" sz="3200" dirty="0"/>
              <a:t>Hazard – Machinery grips and moves clothing, hair and body parts into danger area</a:t>
            </a:r>
          </a:p>
          <a:p>
            <a:r>
              <a:rPr lang="en-US" altLang="en-US" sz="3200" dirty="0"/>
              <a:t>Danger increases when projections are present </a:t>
            </a:r>
          </a:p>
          <a:p>
            <a:pPr lvl="1"/>
            <a:r>
              <a:rPr lang="en-US" altLang="en-US" sz="2800" dirty="0"/>
              <a:t>Screws, bolts, nicks, abrasions, etc. </a:t>
            </a:r>
          </a:p>
        </p:txBody>
      </p:sp>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C57D72D-B936-4F93-8090-62D218A9DAB8}" type="slidenum">
              <a:rPr lang="en-US" altLang="en-US" sz="1400" smtClean="0"/>
              <a:pPr>
                <a:spcBef>
                  <a:spcPct val="0"/>
                </a:spcBef>
                <a:buFontTx/>
                <a:buNone/>
              </a:pPr>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Grp="1" noChangeArrowheads="1"/>
          </p:cNvSpPr>
          <p:nvPr>
            <p:ph type="title"/>
          </p:nvPr>
        </p:nvSpPr>
        <p:spPr>
          <a:xfrm>
            <a:off x="457200" y="609600"/>
            <a:ext cx="8229600" cy="1143000"/>
          </a:xfrm>
        </p:spPr>
        <p:txBody>
          <a:bodyPr/>
          <a:lstStyle/>
          <a:p>
            <a:r>
              <a:rPr lang="en-US" altLang="en-US" dirty="0"/>
              <a:t>Rotating Parts with Projections</a:t>
            </a:r>
          </a:p>
        </p:txBody>
      </p:sp>
      <p:sp>
        <p:nvSpPr>
          <p:cNvPr id="2" name="Text Placeholder 1">
            <a:extLst>
              <a:ext uri="{FF2B5EF4-FFF2-40B4-BE49-F238E27FC236}">
                <a16:creationId xmlns:a16="http://schemas.microsoft.com/office/drawing/2014/main" id="{40504F2F-B1DF-49FF-BBA2-984A6B12A150}"/>
              </a:ext>
            </a:extLst>
          </p:cNvPr>
          <p:cNvSpPr>
            <a:spLocks noGrp="1"/>
          </p:cNvSpPr>
          <p:nvPr>
            <p:ph type="body" idx="4294967295"/>
          </p:nvPr>
        </p:nvSpPr>
        <p:spPr>
          <a:xfrm>
            <a:off x="1139825" y="1676400"/>
            <a:ext cx="1831975" cy="762000"/>
          </a:xfrm>
        </p:spPr>
        <p:txBody>
          <a:bodyPr/>
          <a:lstStyle/>
          <a:p>
            <a:r>
              <a:rPr lang="en-US" sz="800" dirty="0">
                <a:solidFill>
                  <a:schemeClr val="tx1"/>
                </a:solidFill>
              </a:rPr>
              <a:t>Rotating</a:t>
            </a:r>
            <a:r>
              <a:rPr lang="en-US" sz="800" baseline="0" dirty="0">
                <a:solidFill>
                  <a:schemeClr val="tx1"/>
                </a:solidFill>
              </a:rPr>
              <a:t> pulley with spokes and projecting burr on face of pully</a:t>
            </a:r>
          </a:p>
          <a:p>
            <a:pPr lvl="1"/>
            <a:r>
              <a:rPr lang="en-US" sz="800" baseline="0" dirty="0">
                <a:solidFill>
                  <a:schemeClr val="tx1"/>
                </a:solidFill>
              </a:rPr>
              <a:t>Burr</a:t>
            </a:r>
          </a:p>
          <a:p>
            <a:r>
              <a:rPr lang="en-US" sz="800" baseline="0" dirty="0">
                <a:solidFill>
                  <a:schemeClr val="tx1"/>
                </a:solidFill>
              </a:rPr>
              <a:t>Rotating shaft and pulleys with projecting key and set screw</a:t>
            </a:r>
          </a:p>
          <a:p>
            <a:r>
              <a:rPr lang="en-US" sz="800" baseline="0" dirty="0">
                <a:solidFill>
                  <a:schemeClr val="tx1"/>
                </a:solidFill>
              </a:rPr>
              <a:t>Rotating coupling with projecting bolt heads</a:t>
            </a:r>
          </a:p>
        </p:txBody>
      </p:sp>
      <p:sp>
        <p:nvSpPr>
          <p:cNvPr id="16390" name="TextBox 5"/>
          <p:cNvSpPr txBox="1">
            <a:spLocks noChangeArrowheads="1"/>
          </p:cNvSpPr>
          <p:nvPr/>
        </p:nvSpPr>
        <p:spPr bwMode="auto">
          <a:xfrm>
            <a:off x="1371600" y="5486400"/>
            <a:ext cx="28194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solidFill>
                  <a:schemeClr val="bg2"/>
                </a:solidFill>
              </a:rPr>
              <a:t>Rotating pulley with spokes and projecting burr on face of pulley</a:t>
            </a:r>
          </a:p>
        </p:txBody>
      </p:sp>
      <p:sp>
        <p:nvSpPr>
          <p:cNvPr id="16391" name="TextBox 6"/>
          <p:cNvSpPr txBox="1">
            <a:spLocks noChangeArrowheads="1"/>
          </p:cNvSpPr>
          <p:nvPr/>
        </p:nvSpPr>
        <p:spPr bwMode="auto">
          <a:xfrm>
            <a:off x="5334000" y="5715000"/>
            <a:ext cx="24384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solidFill>
                  <a:schemeClr val="bg2"/>
                </a:solidFill>
              </a:rPr>
              <a:t>Rotating coupling with projecting bolt heads</a:t>
            </a:r>
          </a:p>
        </p:txBody>
      </p:sp>
      <p:sp>
        <p:nvSpPr>
          <p:cNvPr id="16392" name="TextBox 8"/>
          <p:cNvSpPr txBox="1">
            <a:spLocks noChangeArrowheads="1"/>
          </p:cNvSpPr>
          <p:nvPr/>
        </p:nvSpPr>
        <p:spPr bwMode="auto">
          <a:xfrm>
            <a:off x="4953000" y="3124200"/>
            <a:ext cx="28194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solidFill>
                  <a:schemeClr val="bg2"/>
                </a:solidFill>
              </a:rPr>
              <a:t>Rotating shaft and pulleys with projecting key and set screw</a:t>
            </a:r>
          </a:p>
        </p:txBody>
      </p:sp>
      <p:sp>
        <p:nvSpPr>
          <p:cNvPr id="16393" name="TextBox 9"/>
          <p:cNvSpPr txBox="1">
            <a:spLocks noChangeArrowheads="1"/>
          </p:cNvSpPr>
          <p:nvPr/>
        </p:nvSpPr>
        <p:spPr bwMode="auto">
          <a:xfrm>
            <a:off x="4191000" y="3048000"/>
            <a:ext cx="7620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solidFill>
                  <a:schemeClr val="bg2"/>
                </a:solidFill>
              </a:rPr>
              <a:t>BURR</a:t>
            </a:r>
          </a:p>
        </p:txBody>
      </p:sp>
      <p:sp>
        <p:nvSpPr>
          <p:cNvPr id="10" name="Footer Placeholder 3"/>
          <p:cNvSpPr txBox="1">
            <a:spLocks/>
          </p:cNvSpPr>
          <p:nvPr/>
        </p:nvSpPr>
        <p:spPr>
          <a:xfrm>
            <a:off x="3599543" y="63246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 name="Rectangle 2">
            <a:extLst>
              <a:ext uri="{FF2B5EF4-FFF2-40B4-BE49-F238E27FC236}">
                <a16:creationId xmlns:a16="http://schemas.microsoft.com/office/drawing/2014/main" id="{39254B65-5BFF-4F02-8C86-82E599029379}"/>
              </a:ext>
            </a:extLst>
          </p:cNvPr>
          <p:cNvSpPr/>
          <p:nvPr/>
        </p:nvSpPr>
        <p:spPr>
          <a:xfrm>
            <a:off x="1371600" y="231487"/>
            <a:ext cx="4572000" cy="584775"/>
          </a:xfrm>
          <a:prstGeom prst="rect">
            <a:avLst/>
          </a:prstGeom>
        </p:spPr>
        <p:txBody>
          <a:bodyPr>
            <a:spAutoFit/>
          </a:bodyPr>
          <a:lstStyle/>
          <a:p>
            <a:r>
              <a:rPr lang="en-US" altLang="en-US" dirty="0">
                <a:solidFill>
                  <a:srgbClr val="333399"/>
                </a:solidFill>
              </a:rPr>
              <a:t>Speaker notes:</a:t>
            </a:r>
          </a:p>
          <a:p>
            <a:r>
              <a:rPr lang="en-US" altLang="en-US" dirty="0">
                <a:solidFill>
                  <a:srgbClr val="333399"/>
                </a:solidFill>
              </a:rPr>
              <a:t>Pictures from OSHA 3067</a:t>
            </a:r>
          </a:p>
        </p:txBody>
      </p:sp>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7BBE986-BC63-4125-9D22-28073736F3C2}" type="slidenum">
              <a:rPr lang="en-US" altLang="en-US" sz="1400" smtClean="0"/>
              <a:pPr>
                <a:spcBef>
                  <a:spcPct val="0"/>
                </a:spcBef>
                <a:buFontTx/>
                <a:buNone/>
              </a:pPr>
              <a:t>21</a:t>
            </a:fld>
            <a:endParaRPr lang="en-US" altLang="en-US" sz="1400"/>
          </a:p>
        </p:txBody>
      </p:sp>
      <p:pic>
        <p:nvPicPr>
          <p:cNvPr id="5" name="Content Placeholder 4" descr="Diagram showing different types of rotating parts with projections as follow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2043" y="1557338"/>
            <a:ext cx="7543800" cy="47244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title"/>
          </p:nvPr>
        </p:nvSpPr>
        <p:spPr>
          <a:xfrm>
            <a:off x="457200" y="609600"/>
            <a:ext cx="8229600" cy="1143000"/>
          </a:xfrm>
        </p:spPr>
        <p:txBody>
          <a:bodyPr/>
          <a:lstStyle/>
          <a:p>
            <a:r>
              <a:rPr lang="en-US" altLang="en-US" dirty="0"/>
              <a:t>In-Running Nip Point</a:t>
            </a:r>
          </a:p>
        </p:txBody>
      </p:sp>
      <p:sp>
        <p:nvSpPr>
          <p:cNvPr id="13" name="Footer Placeholder 3"/>
          <p:cNvSpPr txBox="1">
            <a:spLocks/>
          </p:cNvSpPr>
          <p:nvPr/>
        </p:nvSpPr>
        <p:spPr>
          <a:xfrm>
            <a:off x="304800" y="59436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 name="Rectangle 2">
            <a:extLst>
              <a:ext uri="{FF2B5EF4-FFF2-40B4-BE49-F238E27FC236}">
                <a16:creationId xmlns:a16="http://schemas.microsoft.com/office/drawing/2014/main" id="{639C8157-7706-4878-8782-34FBEDE1B11D}"/>
              </a:ext>
            </a:extLst>
          </p:cNvPr>
          <p:cNvSpPr/>
          <p:nvPr/>
        </p:nvSpPr>
        <p:spPr>
          <a:xfrm>
            <a:off x="2284413" y="303812"/>
            <a:ext cx="4572000" cy="400110"/>
          </a:xfrm>
          <a:prstGeom prst="rect">
            <a:avLst/>
          </a:prstGeom>
        </p:spPr>
        <p:txBody>
          <a:bodyPr>
            <a:spAutoFit/>
          </a:bodyPr>
          <a:lstStyle/>
          <a:p>
            <a:r>
              <a:rPr lang="en-US" altLang="en-US" sz="200" dirty="0">
                <a:solidFill>
                  <a:srgbClr val="333399"/>
                </a:solidFill>
              </a:rPr>
              <a:t>Speaker Notes: Pictures from OSHA 3067</a:t>
            </a:r>
          </a:p>
          <a:p>
            <a:r>
              <a:rPr lang="en-US" altLang="en-US" sz="200" dirty="0">
                <a:solidFill>
                  <a:srgbClr val="333399"/>
                </a:solidFill>
              </a:rPr>
              <a:t>Pressure rollers, belt and pulley; chain and sprocket; and rack and pinion</a:t>
            </a:r>
          </a:p>
          <a:p>
            <a:endParaRPr lang="en-US" altLang="en-US" sz="200" dirty="0">
              <a:solidFill>
                <a:srgbClr val="333399"/>
              </a:solidFill>
            </a:endParaRPr>
          </a:p>
          <a:p>
            <a:r>
              <a:rPr lang="en-US" altLang="en-US" sz="200" dirty="0">
                <a:solidFill>
                  <a:srgbClr val="333399"/>
                </a:solidFill>
              </a:rPr>
              <a:t>In-running nip point hazards are caused by the rotating parts on machinery.  There are three main types of in-running nips.</a:t>
            </a:r>
          </a:p>
          <a:p>
            <a:endParaRPr lang="en-US" altLang="en-US" sz="200" dirty="0">
              <a:solidFill>
                <a:srgbClr val="333399"/>
              </a:solidFill>
            </a:endParaRPr>
          </a:p>
          <a:p>
            <a:r>
              <a:rPr lang="en-US" altLang="en-US" sz="200" dirty="0">
                <a:solidFill>
                  <a:srgbClr val="333399"/>
                </a:solidFill>
              </a:rPr>
              <a:t>Parts can rotate in opposite directions while their axes are parallel to each other.  These parts may be in contact (producing a nip point) or in close proximity to each other (where the stock fed between the rolls produces the nip points).  This danger is common on machinery with intermeshing gears and rotating cylinders.</a:t>
            </a:r>
          </a:p>
          <a:p>
            <a:endParaRPr lang="en-US" altLang="en-US" sz="200" dirty="0">
              <a:solidFill>
                <a:srgbClr val="333399"/>
              </a:solidFill>
            </a:endParaRPr>
          </a:p>
          <a:p>
            <a:r>
              <a:rPr lang="en-US" altLang="en-US" sz="200" dirty="0">
                <a:solidFill>
                  <a:srgbClr val="333399"/>
                </a:solidFill>
              </a:rPr>
              <a:t>Another type of nip point is created between rotating and tangentially moving parts; for example, a chain and a sprocket, a rack and pinion, or the point of contact between a power transmission belt and its pulley.</a:t>
            </a:r>
          </a:p>
          <a:p>
            <a:endParaRPr lang="en-US" altLang="en-US" sz="200" dirty="0">
              <a:solidFill>
                <a:srgbClr val="333399"/>
              </a:solidFill>
            </a:endParaRPr>
          </a:p>
          <a:p>
            <a:endParaRPr lang="en-US" altLang="en-US" sz="200" dirty="0">
              <a:solidFill>
                <a:srgbClr val="333399"/>
              </a:solidFill>
            </a:endParaRPr>
          </a:p>
        </p:txBody>
      </p:sp>
      <p:sp>
        <p:nvSpPr>
          <p:cNvPr id="17410" name="Slide Number Placeholder 5"/>
          <p:cNvSpPr>
            <a:spLocks noGrp="1"/>
          </p:cNvSpPr>
          <p:nvPr>
            <p:ph type="sldNum" sz="quarter" idx="12"/>
          </p:nvPr>
        </p:nvSpPr>
        <p:spPr>
          <a:xfrm>
            <a:off x="6781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4CEE2DD-97DB-46B6-9C9D-66F2AAEF59C3}" type="slidenum">
              <a:rPr lang="en-US" altLang="en-US" sz="1400" smtClean="0"/>
              <a:pPr>
                <a:spcBef>
                  <a:spcPct val="0"/>
                </a:spcBef>
                <a:buFontTx/>
                <a:buNone/>
              </a:pPr>
              <a:t>22</a:t>
            </a:fld>
            <a:endParaRPr lang="en-US" altLang="en-US" sz="1400"/>
          </a:p>
        </p:txBody>
      </p:sp>
      <p:pic>
        <p:nvPicPr>
          <p:cNvPr id="2" name="Picture 1" descr="Diagram showing in-running nip point involving roll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28" y="2246249"/>
            <a:ext cx="1914144" cy="3389376"/>
          </a:xfrm>
          <a:prstGeom prst="rect">
            <a:avLst/>
          </a:prstGeom>
        </p:spPr>
      </p:pic>
      <p:pic>
        <p:nvPicPr>
          <p:cNvPr id="4" name="Picture 3" descr="Diagram showing different types of in-running nip poi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1597152"/>
            <a:ext cx="6272784" cy="51084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title"/>
          </p:nvPr>
        </p:nvSpPr>
        <p:spPr>
          <a:xfrm>
            <a:off x="381000" y="533400"/>
            <a:ext cx="8229600" cy="1143000"/>
          </a:xfrm>
        </p:spPr>
        <p:txBody>
          <a:bodyPr/>
          <a:lstStyle/>
          <a:p>
            <a:r>
              <a:rPr lang="en-US" altLang="en-US" dirty="0"/>
              <a:t>In-Running Nip Points</a:t>
            </a:r>
          </a:p>
        </p:txBody>
      </p:sp>
      <p:sp>
        <p:nvSpPr>
          <p:cNvPr id="13" name="Footer Placeholder 3"/>
          <p:cNvSpPr txBox="1">
            <a:spLocks/>
          </p:cNvSpPr>
          <p:nvPr/>
        </p:nvSpPr>
        <p:spPr>
          <a:xfrm>
            <a:off x="3683161" y="65532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 name="Rectangle 2">
            <a:extLst>
              <a:ext uri="{FF2B5EF4-FFF2-40B4-BE49-F238E27FC236}">
                <a16:creationId xmlns:a16="http://schemas.microsoft.com/office/drawing/2014/main" id="{7FD3070E-328E-4073-852F-76EF22CE1FB7}"/>
              </a:ext>
            </a:extLst>
          </p:cNvPr>
          <p:cNvSpPr/>
          <p:nvPr/>
        </p:nvSpPr>
        <p:spPr>
          <a:xfrm>
            <a:off x="74416" y="0"/>
            <a:ext cx="4572000" cy="246221"/>
          </a:xfrm>
          <a:prstGeom prst="rect">
            <a:avLst/>
          </a:prstGeom>
        </p:spPr>
        <p:txBody>
          <a:bodyPr>
            <a:spAutoFit/>
          </a:bodyPr>
          <a:lstStyle/>
          <a:p>
            <a:r>
              <a:rPr lang="en-US" altLang="en-US" sz="200" dirty="0">
                <a:solidFill>
                  <a:srgbClr val="333399"/>
                </a:solidFill>
              </a:rPr>
              <a:t>Speaker Notes: Picture from OSHA 3067</a:t>
            </a:r>
          </a:p>
          <a:p>
            <a:endParaRPr lang="en-US" altLang="en-US" sz="200" dirty="0">
              <a:solidFill>
                <a:srgbClr val="333399"/>
              </a:solidFill>
            </a:endParaRPr>
          </a:p>
          <a:p>
            <a:r>
              <a:rPr lang="en-US" altLang="en-US" sz="200" dirty="0">
                <a:solidFill>
                  <a:srgbClr val="333399"/>
                </a:solidFill>
              </a:rPr>
              <a:t>Nip points can also occur between rotating and fixed parts which create a shearing, crushing, or abrading action; for example, spoked handwheels or flywheels, screw conveyors, or the periphery of an abrasive wheel and an incorrectly adjusted work rest.</a:t>
            </a:r>
          </a:p>
          <a:p>
            <a:endParaRPr lang="en-US" altLang="en-US" sz="200" dirty="0">
              <a:solidFill>
                <a:srgbClr val="333399"/>
              </a:solidFill>
            </a:endParaRPr>
          </a:p>
          <a:p>
            <a:endParaRPr lang="en-US" altLang="en-US" sz="200" dirty="0">
              <a:solidFill>
                <a:srgbClr val="333399"/>
              </a:solidFill>
            </a:endParaRPr>
          </a:p>
        </p:txBody>
      </p:sp>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11F7771-2F02-4573-9338-A555714C5A31}" type="slidenum">
              <a:rPr lang="en-US" altLang="en-US" sz="1400" smtClean="0"/>
              <a:pPr>
                <a:spcBef>
                  <a:spcPct val="0"/>
                </a:spcBef>
                <a:buFontTx/>
                <a:buNone/>
              </a:pPr>
              <a:t>23</a:t>
            </a:fld>
            <a:endParaRPr lang="en-US" altLang="en-US" sz="1400"/>
          </a:p>
        </p:txBody>
      </p:sp>
      <p:pic>
        <p:nvPicPr>
          <p:cNvPr id="4" name="Picture 3" descr="Diagram showing different types of in-running nip poi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87424"/>
            <a:ext cx="6848856" cy="494995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dirty="0"/>
              <a:t>Transverse Motion</a:t>
            </a:r>
          </a:p>
        </p:txBody>
      </p:sp>
      <p:sp>
        <p:nvSpPr>
          <p:cNvPr id="19460" name="Rectangle 3"/>
          <p:cNvSpPr>
            <a:spLocks noGrp="1" noChangeArrowheads="1"/>
          </p:cNvSpPr>
          <p:nvPr>
            <p:ph type="body" idx="1"/>
          </p:nvPr>
        </p:nvSpPr>
        <p:spPr>
          <a:xfrm>
            <a:off x="685800" y="1524000"/>
            <a:ext cx="7772400" cy="4114800"/>
          </a:xfrm>
        </p:spPr>
        <p:txBody>
          <a:bodyPr/>
          <a:lstStyle/>
          <a:p>
            <a:r>
              <a:rPr lang="en-US" altLang="en-US" dirty="0"/>
              <a:t>Movement in a straight, continuous line around rotating component </a:t>
            </a:r>
          </a:p>
          <a:p>
            <a:r>
              <a:rPr lang="en-US" altLang="en-US" dirty="0"/>
              <a:t>Hazard may strike or catch employee a pinch or shear point</a:t>
            </a:r>
            <a:endParaRPr lang="en-US" altLang="en-US" sz="800" dirty="0">
              <a:solidFill>
                <a:srgbClr val="333399"/>
              </a:solidFill>
            </a:endParaRPr>
          </a:p>
        </p:txBody>
      </p:sp>
      <p:sp>
        <p:nvSpPr>
          <p:cNvPr id="7" name="Footer Placeholder 3"/>
          <p:cNvSpPr txBox="1">
            <a:spLocks/>
          </p:cNvSpPr>
          <p:nvPr/>
        </p:nvSpPr>
        <p:spPr>
          <a:xfrm>
            <a:off x="3657600" y="6582993"/>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17D3A44D-89DC-4AB0-A738-79E1B9BCD60A}"/>
              </a:ext>
            </a:extLst>
          </p:cNvPr>
          <p:cNvSpPr/>
          <p:nvPr/>
        </p:nvSpPr>
        <p:spPr>
          <a:xfrm>
            <a:off x="0" y="-25314"/>
            <a:ext cx="4572000" cy="153888"/>
          </a:xfrm>
          <a:prstGeom prst="rect">
            <a:avLst/>
          </a:prstGeom>
        </p:spPr>
        <p:txBody>
          <a:bodyPr>
            <a:spAutoFit/>
          </a:bodyPr>
          <a:lstStyle/>
          <a:p>
            <a:r>
              <a:rPr lang="en-US" altLang="en-US" sz="200" dirty="0">
                <a:solidFill>
                  <a:srgbClr val="333399"/>
                </a:solidFill>
              </a:rPr>
              <a:t>Speaker Notes: Picture from OSHA 3067</a:t>
            </a:r>
          </a:p>
          <a:p>
            <a:r>
              <a:rPr lang="en-US" altLang="en-US" sz="200" dirty="0">
                <a:solidFill>
                  <a:srgbClr val="333399"/>
                </a:solidFill>
              </a:rPr>
              <a:t>Motion may strike or catch an employee in a pinch or shear point created by the moving part and a fixed object.</a:t>
            </a:r>
          </a:p>
        </p:txBody>
      </p:sp>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F5D8AFA-7722-4559-A7FC-B8322AE6952E}" type="slidenum">
              <a:rPr lang="en-US" altLang="en-US" sz="1400" smtClean="0"/>
              <a:pPr>
                <a:spcBef>
                  <a:spcPct val="0"/>
                </a:spcBef>
                <a:buFontTx/>
                <a:buNone/>
              </a:pPr>
              <a:t>24</a:t>
            </a:fld>
            <a:endParaRPr lang="en-US" altLang="en-US" sz="1400"/>
          </a:p>
        </p:txBody>
      </p:sp>
      <p:pic>
        <p:nvPicPr>
          <p:cNvPr id="3" name="Picture 2" descr="Diagram showing machine with transverse mo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660" y="3618178"/>
            <a:ext cx="6230679" cy="297968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dirty="0"/>
              <a:t>Reciprocating Motion</a:t>
            </a:r>
          </a:p>
        </p:txBody>
      </p:sp>
      <p:sp>
        <p:nvSpPr>
          <p:cNvPr id="20484" name="Rectangle 3"/>
          <p:cNvSpPr>
            <a:spLocks noGrp="1" noChangeArrowheads="1"/>
          </p:cNvSpPr>
          <p:nvPr>
            <p:ph type="body" idx="1"/>
          </p:nvPr>
        </p:nvSpPr>
        <p:spPr>
          <a:xfrm>
            <a:off x="685800" y="1676400"/>
            <a:ext cx="7772400" cy="4114800"/>
          </a:xfrm>
        </p:spPr>
        <p:txBody>
          <a:bodyPr/>
          <a:lstStyle/>
          <a:p>
            <a:r>
              <a:rPr lang="en-US" altLang="en-US"/>
              <a:t>Back and forth / up and down</a:t>
            </a:r>
          </a:p>
          <a:p>
            <a:r>
              <a:rPr lang="en-US" altLang="en-US"/>
              <a:t>Hazard - Caught between moving part and stationary object</a:t>
            </a:r>
            <a:endParaRPr lang="en-US" altLang="en-US" sz="800" dirty="0">
              <a:solidFill>
                <a:srgbClr val="333399"/>
              </a:solidFill>
            </a:endParaRPr>
          </a:p>
        </p:txBody>
      </p:sp>
      <p:pic>
        <p:nvPicPr>
          <p:cNvPr id="20486" name="Picture 3" descr="Diagram showing machine with reciprocating motion."/>
          <p:cNvPicPr>
            <a:picLocks noChangeAspect="1" noChangeArrowheads="1"/>
          </p:cNvPicPr>
          <p:nvPr/>
        </p:nvPicPr>
        <p:blipFill>
          <a:blip r:embed="rId3">
            <a:extLst>
              <a:ext uri="{28A0092B-C50C-407E-A947-70E740481C1C}">
                <a14:useLocalDpi xmlns:a14="http://schemas.microsoft.com/office/drawing/2010/main" val="0"/>
              </a:ext>
            </a:extLst>
          </a:blip>
          <a:srcRect l="7500" t="14706" b="10783"/>
          <a:stretch>
            <a:fillRect/>
          </a:stretch>
        </p:blipFill>
        <p:spPr bwMode="auto">
          <a:xfrm>
            <a:off x="1143000" y="3352800"/>
            <a:ext cx="64770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a:xfrm>
            <a:off x="7315200" y="4761903"/>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5984089B-5310-4076-AE01-5565E5950002}"/>
              </a:ext>
            </a:extLst>
          </p:cNvPr>
          <p:cNvSpPr/>
          <p:nvPr/>
        </p:nvSpPr>
        <p:spPr>
          <a:xfrm>
            <a:off x="685800" y="76200"/>
            <a:ext cx="4572000" cy="584775"/>
          </a:xfrm>
          <a:prstGeom prst="rect">
            <a:avLst/>
          </a:prstGeom>
        </p:spPr>
        <p:txBody>
          <a:bodyPr>
            <a:spAutoFit/>
          </a:bodyPr>
          <a:lstStyle/>
          <a:p>
            <a:r>
              <a:rPr lang="en-US" altLang="en-US" dirty="0">
                <a:solidFill>
                  <a:srgbClr val="333399"/>
                </a:solidFill>
              </a:rPr>
              <a:t>Speaker notes:</a:t>
            </a:r>
          </a:p>
          <a:p>
            <a:r>
              <a:rPr lang="en-US" altLang="en-US" dirty="0">
                <a:solidFill>
                  <a:srgbClr val="333399"/>
                </a:solidFill>
              </a:rPr>
              <a:t>Picture from OSHA 3067</a:t>
            </a:r>
          </a:p>
        </p:txBody>
      </p:sp>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108FF9F-F511-422F-BC46-49526F15B18E}" type="slidenum">
              <a:rPr lang="en-US" altLang="en-US" sz="1400" smtClean="0"/>
              <a:pPr>
                <a:spcBef>
                  <a:spcPct val="0"/>
                </a:spcBef>
                <a:buFontTx/>
                <a:buNone/>
              </a:pPr>
              <a:t>25</a:t>
            </a:fld>
            <a:endParaRPr lang="en-US" alt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ltLang="en-US" dirty="0"/>
              <a:t>Bending Actions</a:t>
            </a:r>
          </a:p>
        </p:txBody>
      </p:sp>
      <p:sp>
        <p:nvSpPr>
          <p:cNvPr id="21508" name="Rectangle 3"/>
          <p:cNvSpPr>
            <a:spLocks noGrp="1" noChangeArrowheads="1"/>
          </p:cNvSpPr>
          <p:nvPr>
            <p:ph type="body" sz="half" idx="1"/>
          </p:nvPr>
        </p:nvSpPr>
        <p:spPr/>
        <p:txBody>
          <a:bodyPr/>
          <a:lstStyle/>
          <a:p>
            <a:r>
              <a:rPr lang="en-US" altLang="en-US" dirty="0"/>
              <a:t>Power applied to slide to draw or stamp metal or other materials in a bending motion</a:t>
            </a:r>
          </a:p>
          <a:p>
            <a:r>
              <a:rPr lang="en-US" altLang="en-US" dirty="0"/>
              <a:t>Example: Press Brake, Tube Benders</a:t>
            </a:r>
            <a:endParaRPr lang="en-US" altLang="en-US" dirty="0">
              <a:solidFill>
                <a:srgbClr val="333399"/>
              </a:solidFill>
            </a:endParaRPr>
          </a:p>
        </p:txBody>
      </p:sp>
      <p:pic>
        <p:nvPicPr>
          <p:cNvPr id="21510" name="Picture 5" descr="Diagram showing machine with bending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23663"/>
            <a:ext cx="3398838" cy="440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a:xfrm>
            <a:off x="5738019" y="6147948"/>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8EB2A9E3-45C1-4F18-BE92-7E50F4DB926F}"/>
              </a:ext>
            </a:extLst>
          </p:cNvPr>
          <p:cNvSpPr/>
          <p:nvPr/>
        </p:nvSpPr>
        <p:spPr>
          <a:xfrm>
            <a:off x="31668" y="-9662"/>
            <a:ext cx="4572000" cy="153888"/>
          </a:xfrm>
          <a:prstGeom prst="rect">
            <a:avLst/>
          </a:prstGeom>
        </p:spPr>
        <p:txBody>
          <a:bodyPr>
            <a:spAutoFit/>
          </a:bodyPr>
          <a:lstStyle/>
          <a:p>
            <a:r>
              <a:rPr lang="en-US" altLang="en-US" sz="200" dirty="0">
                <a:solidFill>
                  <a:srgbClr val="333399"/>
                </a:solidFill>
              </a:rPr>
              <a:t>Speaker Notes: Picture from OSHA 3067</a:t>
            </a:r>
          </a:p>
          <a:p>
            <a:r>
              <a:rPr lang="en-US" altLang="en-US" sz="200" dirty="0">
                <a:solidFill>
                  <a:srgbClr val="333399"/>
                </a:solidFill>
              </a:rPr>
              <a:t>The hazard occurs at the point of operation where the employee typically inserts, holds, or withdraws the stock by hand.</a:t>
            </a:r>
          </a:p>
        </p:txBody>
      </p:sp>
      <p:sp>
        <p:nvSpPr>
          <p:cNvPr id="215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BD8C777-3D80-437F-B853-9F248415491D}" type="slidenum">
              <a:rPr lang="en-US" altLang="en-US" sz="1400" smtClean="0"/>
              <a:pPr>
                <a:spcBef>
                  <a:spcPct val="0"/>
                </a:spcBef>
                <a:buFontTx/>
                <a:buNone/>
              </a:pPr>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dirty="0"/>
              <a:t>Bending Actions</a:t>
            </a:r>
            <a:br>
              <a:rPr lang="en-US" altLang="en-US" dirty="0"/>
            </a:br>
            <a:r>
              <a:rPr lang="en-US" altLang="en-US" dirty="0"/>
              <a:t>Press Brake</a:t>
            </a:r>
          </a:p>
        </p:txBody>
      </p:sp>
      <p:pic>
        <p:nvPicPr>
          <p:cNvPr id="22533" name="Content Placeholder 8" descr="Press Brake Photo."/>
          <p:cNvPicPr>
            <a:picLocks noGrp="1" noChangeAspect="1"/>
          </p:cNvPicPr>
          <p:nvPr>
            <p:ph sz="half" idx="1"/>
          </p:nvPr>
        </p:nvPicPr>
        <p:blipFill>
          <a:blip r:embed="rId3">
            <a:extLst>
              <a:ext uri="{28A0092B-C50C-407E-A947-70E740481C1C}">
                <a14:useLocalDpi xmlns:a14="http://schemas.microsoft.com/office/drawing/2010/main" val="0"/>
              </a:ext>
            </a:extLst>
          </a:blip>
          <a:srcRect b="10606"/>
          <a:stretch>
            <a:fillRect/>
          </a:stretch>
        </p:blipFill>
        <p:spPr>
          <a:xfrm>
            <a:off x="2743200" y="1828800"/>
            <a:ext cx="3505200" cy="4700588"/>
          </a:xfrm>
        </p:spPr>
      </p:pic>
      <p:sp>
        <p:nvSpPr>
          <p:cNvPr id="6" name="Footer Placeholder 3"/>
          <p:cNvSpPr txBox="1">
            <a:spLocks/>
          </p:cNvSpPr>
          <p:nvPr/>
        </p:nvSpPr>
        <p:spPr>
          <a:xfrm>
            <a:off x="3581400" y="64770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NJAFL-CIO</a:t>
            </a:r>
            <a:endParaRPr lang="en-US" altLang="en-US" sz="900" b="1" dirty="0">
              <a:latin typeface="Times New Roman" charset="0"/>
            </a:endParaRPr>
          </a:p>
        </p:txBody>
      </p:sp>
      <p:sp>
        <p:nvSpPr>
          <p:cNvPr id="3" name="Rectangle 2">
            <a:extLst>
              <a:ext uri="{FF2B5EF4-FFF2-40B4-BE49-F238E27FC236}">
                <a16:creationId xmlns:a16="http://schemas.microsoft.com/office/drawing/2014/main" id="{67679A6B-0C31-411A-9499-FF66C86EBB41}"/>
              </a:ext>
            </a:extLst>
          </p:cNvPr>
          <p:cNvSpPr/>
          <p:nvPr/>
        </p:nvSpPr>
        <p:spPr>
          <a:xfrm>
            <a:off x="0" y="21771"/>
            <a:ext cx="4572000" cy="123111"/>
          </a:xfrm>
          <a:prstGeom prst="rect">
            <a:avLst/>
          </a:prstGeom>
        </p:spPr>
        <p:txBody>
          <a:bodyPr>
            <a:spAutoFit/>
          </a:bodyPr>
          <a:lstStyle/>
          <a:p>
            <a:r>
              <a:rPr lang="en-US" altLang="en-US" sz="200" dirty="0">
                <a:solidFill>
                  <a:srgbClr val="333399"/>
                </a:solidFill>
              </a:rPr>
              <a:t>Speaker Notes: Press Brake picture.  Source: NJ AFL-CIO.  The hazard occurs at the point of operation where the employee typically inserts, holds, or withdraws the stock by hand.</a:t>
            </a:r>
          </a:p>
        </p:txBody>
      </p:sp>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DAC8DDE-1A65-4FAD-BDA9-BCAF7B097579}" type="slidenum">
              <a:rPr lang="en-US" altLang="en-US" sz="1400" smtClean="0"/>
              <a:pPr>
                <a:spcBef>
                  <a:spcPct val="0"/>
                </a:spcBef>
                <a:buFontTx/>
                <a:buNone/>
              </a:pPr>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dirty="0"/>
              <a:t>Punching Actions</a:t>
            </a:r>
          </a:p>
        </p:txBody>
      </p:sp>
      <p:sp>
        <p:nvSpPr>
          <p:cNvPr id="23556" name="Rectangle 3"/>
          <p:cNvSpPr>
            <a:spLocks noGrp="1" noChangeArrowheads="1"/>
          </p:cNvSpPr>
          <p:nvPr>
            <p:ph idx="1"/>
          </p:nvPr>
        </p:nvSpPr>
        <p:spPr>
          <a:xfrm>
            <a:off x="685800" y="1981200"/>
            <a:ext cx="3810000" cy="4114800"/>
          </a:xfrm>
        </p:spPr>
        <p:txBody>
          <a:bodyPr/>
          <a:lstStyle/>
          <a:p>
            <a:r>
              <a:rPr lang="en-US" altLang="en-US" sz="2800" dirty="0"/>
              <a:t>Power applied to slide ram for purpose of blanking, drawing or stamping</a:t>
            </a:r>
          </a:p>
          <a:p>
            <a:r>
              <a:rPr lang="en-US" altLang="en-US" sz="2800" dirty="0"/>
              <a:t>Example: Power press</a:t>
            </a:r>
            <a:endParaRPr lang="en-US" altLang="en-US" sz="2800" dirty="0">
              <a:solidFill>
                <a:srgbClr val="333399"/>
              </a:solidFill>
            </a:endParaRPr>
          </a:p>
        </p:txBody>
      </p:sp>
      <p:pic>
        <p:nvPicPr>
          <p:cNvPr id="23559" name="Picture 7" descr="Diagram showing punching action."/>
          <p:cNvPicPr>
            <a:picLocks noChangeAspect="1"/>
          </p:cNvPicPr>
          <p:nvPr/>
        </p:nvPicPr>
        <p:blipFill>
          <a:blip r:embed="rId3">
            <a:extLst>
              <a:ext uri="{28A0092B-C50C-407E-A947-70E740481C1C}">
                <a14:useLocalDpi xmlns:a14="http://schemas.microsoft.com/office/drawing/2010/main" val="0"/>
              </a:ext>
            </a:extLst>
          </a:blip>
          <a:srcRect l="7607" t="-3893" r="4872" b="6886"/>
          <a:stretch>
            <a:fillRect/>
          </a:stretch>
        </p:blipFill>
        <p:spPr bwMode="auto">
          <a:xfrm>
            <a:off x="4724400" y="1676400"/>
            <a:ext cx="35814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5715000" y="6212602"/>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58C7E273-44FA-426A-9506-8867A89E737C}"/>
              </a:ext>
            </a:extLst>
          </p:cNvPr>
          <p:cNvSpPr/>
          <p:nvPr/>
        </p:nvSpPr>
        <p:spPr>
          <a:xfrm>
            <a:off x="10886" y="-43309"/>
            <a:ext cx="4572000" cy="153888"/>
          </a:xfrm>
          <a:prstGeom prst="rect">
            <a:avLst/>
          </a:prstGeom>
        </p:spPr>
        <p:txBody>
          <a:bodyPr>
            <a:spAutoFit/>
          </a:bodyPr>
          <a:lstStyle/>
          <a:p>
            <a:r>
              <a:rPr lang="en-US" altLang="en-US" sz="200" dirty="0">
                <a:solidFill>
                  <a:srgbClr val="333399"/>
                </a:solidFill>
              </a:rPr>
              <a:t>Speaker Notes: Picture from OSHA 3067</a:t>
            </a:r>
          </a:p>
          <a:p>
            <a:r>
              <a:rPr lang="en-US" altLang="en-US" sz="200" dirty="0">
                <a:solidFill>
                  <a:srgbClr val="333399"/>
                </a:solidFill>
              </a:rPr>
              <a:t>The hazard occurs at the point of operation where the employee typically inserts, holds, or withdraws the stock by hand.</a:t>
            </a:r>
          </a:p>
        </p:txBody>
      </p:sp>
      <p:sp>
        <p:nvSpPr>
          <p:cNvPr id="235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6958FFA-DBE9-4988-A026-6DDE811141EB}" type="slidenum">
              <a:rPr lang="en-US" altLang="en-US" sz="1400" smtClean="0"/>
              <a:pPr>
                <a:spcBef>
                  <a:spcPct val="0"/>
                </a:spcBef>
                <a:buFontTx/>
                <a:buNone/>
              </a:pPr>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Grp="1" noChangeArrowheads="1"/>
          </p:cNvSpPr>
          <p:nvPr>
            <p:ph type="title"/>
          </p:nvPr>
        </p:nvSpPr>
        <p:spPr/>
        <p:txBody>
          <a:bodyPr/>
          <a:lstStyle/>
          <a:p>
            <a:r>
              <a:rPr lang="en-US" altLang="en-US" dirty="0"/>
              <a:t>Shearing Actions</a:t>
            </a:r>
          </a:p>
        </p:txBody>
      </p:sp>
      <p:sp>
        <p:nvSpPr>
          <p:cNvPr id="24581" name="Rectangle 7"/>
          <p:cNvSpPr>
            <a:spLocks noGrp="1" noChangeArrowheads="1"/>
          </p:cNvSpPr>
          <p:nvPr>
            <p:ph type="body" idx="1"/>
          </p:nvPr>
        </p:nvSpPr>
        <p:spPr>
          <a:xfrm>
            <a:off x="533400" y="1676400"/>
            <a:ext cx="7772400" cy="2133600"/>
          </a:xfrm>
        </p:spPr>
        <p:txBody>
          <a:bodyPr/>
          <a:lstStyle/>
          <a:p>
            <a:r>
              <a:rPr lang="en-US" altLang="en-US" dirty="0"/>
              <a:t>Apply power to slide or knife to trim or cut</a:t>
            </a:r>
            <a:endParaRPr lang="en-US" altLang="en-US" sz="800" dirty="0">
              <a:solidFill>
                <a:srgbClr val="333399"/>
              </a:solidFill>
            </a:endParaRPr>
          </a:p>
        </p:txBody>
      </p:sp>
      <p:pic>
        <p:nvPicPr>
          <p:cNvPr id="24579" name="Picture 5" descr="Diagram showing shearing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71800"/>
            <a:ext cx="57150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a:xfrm>
            <a:off x="3543300" y="6243227"/>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E8287EDB-883D-4C80-869C-9F22096CDA37}"/>
              </a:ext>
            </a:extLst>
          </p:cNvPr>
          <p:cNvSpPr/>
          <p:nvPr/>
        </p:nvSpPr>
        <p:spPr>
          <a:xfrm>
            <a:off x="32657" y="0"/>
            <a:ext cx="4572000" cy="184666"/>
          </a:xfrm>
          <a:prstGeom prst="rect">
            <a:avLst/>
          </a:prstGeom>
        </p:spPr>
        <p:txBody>
          <a:bodyPr>
            <a:spAutoFit/>
          </a:bodyPr>
          <a:lstStyle/>
          <a:p>
            <a:r>
              <a:rPr lang="en-US" altLang="en-US" sz="200" dirty="0">
                <a:solidFill>
                  <a:srgbClr val="333399"/>
                </a:solidFill>
              </a:rPr>
              <a:t>Speaker Notes: Picture from OSHA 3067</a:t>
            </a:r>
          </a:p>
          <a:p>
            <a:r>
              <a:rPr lang="en-US" altLang="en-US" sz="200" dirty="0">
                <a:solidFill>
                  <a:srgbClr val="333399"/>
                </a:solidFill>
              </a:rPr>
              <a:t>The hazard occurs at the point of operation where the employee typically inserts, holds, or withdraws the stock by hand.</a:t>
            </a:r>
          </a:p>
          <a:p>
            <a:endParaRPr lang="en-US" altLang="en-US" sz="200" dirty="0">
              <a:solidFill>
                <a:srgbClr val="333399"/>
              </a:solidFill>
            </a:endParaRP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038DFAC-0479-457C-85A8-963FC4032542}" type="slidenum">
              <a:rPr lang="en-US" altLang="en-US" sz="1400" smtClean="0"/>
              <a:pPr>
                <a:spcBef>
                  <a:spcPct val="0"/>
                </a:spcBef>
                <a:buFontTx/>
                <a:buNone/>
              </a:pPr>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a:t>The Problem</a:t>
            </a:r>
          </a:p>
        </p:txBody>
      </p:sp>
      <p:sp>
        <p:nvSpPr>
          <p:cNvPr id="3" name="Content Placeholder 2"/>
          <p:cNvSpPr>
            <a:spLocks noGrp="1"/>
          </p:cNvSpPr>
          <p:nvPr>
            <p:ph idx="1"/>
          </p:nvPr>
        </p:nvSpPr>
        <p:spPr>
          <a:xfrm>
            <a:off x="685800" y="1524000"/>
            <a:ext cx="7772400" cy="4114800"/>
          </a:xfrm>
        </p:spPr>
        <p:txBody>
          <a:bodyPr/>
          <a:lstStyle/>
          <a:p>
            <a:pPr>
              <a:spcBef>
                <a:spcPts val="0"/>
              </a:spcBef>
            </a:pPr>
            <a:r>
              <a:rPr lang="en-US" sz="3200" dirty="0"/>
              <a:t>Machines have the potential to cause</a:t>
            </a:r>
          </a:p>
          <a:p>
            <a:pPr lvl="1">
              <a:spcBef>
                <a:spcPts val="0"/>
              </a:spcBef>
            </a:pPr>
            <a:r>
              <a:rPr lang="en-US" sz="2800" dirty="0"/>
              <a:t>Crushed fingers or hands</a:t>
            </a:r>
          </a:p>
          <a:p>
            <a:pPr lvl="1">
              <a:spcBef>
                <a:spcPts val="0"/>
              </a:spcBef>
            </a:pPr>
            <a:r>
              <a:rPr lang="en-US" sz="2800" dirty="0"/>
              <a:t>Amputations</a:t>
            </a:r>
          </a:p>
          <a:p>
            <a:pPr lvl="1">
              <a:spcBef>
                <a:spcPts val="0"/>
              </a:spcBef>
            </a:pPr>
            <a:r>
              <a:rPr lang="en-US" sz="2800" dirty="0"/>
              <a:t>Burns</a:t>
            </a:r>
          </a:p>
          <a:p>
            <a:pPr lvl="1">
              <a:spcBef>
                <a:spcPts val="0"/>
              </a:spcBef>
            </a:pPr>
            <a:r>
              <a:rPr lang="en-US" sz="2800" dirty="0"/>
              <a:t>Blindness</a:t>
            </a:r>
          </a:p>
          <a:p>
            <a:pPr lvl="1">
              <a:spcBef>
                <a:spcPts val="0"/>
              </a:spcBef>
            </a:pPr>
            <a:r>
              <a:rPr lang="en-US" sz="2800" dirty="0"/>
              <a:t>Fatalities</a:t>
            </a:r>
          </a:p>
          <a:p>
            <a:pPr>
              <a:spcBef>
                <a:spcPts val="0"/>
              </a:spcBef>
            </a:pPr>
            <a:r>
              <a:rPr lang="en-US" altLang="en-US" sz="3200" dirty="0"/>
              <a:t>Each year machinery workers suffer approximately</a:t>
            </a:r>
          </a:p>
          <a:p>
            <a:pPr lvl="1">
              <a:spcBef>
                <a:spcPts val="0"/>
              </a:spcBef>
            </a:pPr>
            <a:r>
              <a:rPr lang="en-US" altLang="en-US" sz="2800" dirty="0"/>
              <a:t>18,000 amputations, lacerations, crushing injuries, and abrasions</a:t>
            </a:r>
          </a:p>
          <a:p>
            <a:pPr lvl="1">
              <a:spcBef>
                <a:spcPts val="0"/>
              </a:spcBef>
            </a:pPr>
            <a:r>
              <a:rPr lang="en-US" altLang="en-US" sz="2800" dirty="0"/>
              <a:t>800 deaths</a:t>
            </a:r>
            <a:endParaRPr lang="en-US" altLang="en-US" sz="2800" baseline="0" dirty="0">
              <a:solidFill>
                <a:srgbClr val="333399"/>
              </a:solidFill>
            </a:endParaRPr>
          </a:p>
        </p:txBody>
      </p:sp>
      <p:sp>
        <p:nvSpPr>
          <p:cNvPr id="8" name="Content Placeholder 10">
            <a:extLst>
              <a:ext uri="{FF2B5EF4-FFF2-40B4-BE49-F238E27FC236}">
                <a16:creationId xmlns:a16="http://schemas.microsoft.com/office/drawing/2014/main" id="{D1132716-16F6-4C2D-9EF6-702FEBEA0BB0}"/>
              </a:ext>
            </a:extLst>
          </p:cNvPr>
          <p:cNvSpPr txBox="1">
            <a:spLocks/>
          </p:cNvSpPr>
          <p:nvPr/>
        </p:nvSpPr>
        <p:spPr bwMode="auto">
          <a:xfrm>
            <a:off x="6432552" y="3977349"/>
            <a:ext cx="1003293" cy="27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lgn="ctr">
              <a:buFontTx/>
              <a:buNone/>
            </a:pPr>
            <a:r>
              <a:rPr lang="en-US" altLang="en-US" sz="900" b="1" kern="0"/>
              <a:t>Source: OSHA</a:t>
            </a:r>
            <a:endParaRPr lang="en-US" altLang="en-US" sz="900" b="1" kern="0" dirty="0">
              <a:latin typeface="Times New Roman" charset="0"/>
            </a:endParaRPr>
          </a:p>
        </p:txBody>
      </p:sp>
      <p:sp>
        <p:nvSpPr>
          <p:cNvPr id="7" name="Rectangle 6">
            <a:extLst>
              <a:ext uri="{FF2B5EF4-FFF2-40B4-BE49-F238E27FC236}">
                <a16:creationId xmlns:a16="http://schemas.microsoft.com/office/drawing/2014/main" id="{C50FC92A-A331-4A81-8D71-28A64712F823}"/>
              </a:ext>
            </a:extLst>
          </p:cNvPr>
          <p:cNvSpPr/>
          <p:nvPr/>
        </p:nvSpPr>
        <p:spPr>
          <a:xfrm>
            <a:off x="3200400" y="82851"/>
            <a:ext cx="4572000" cy="215444"/>
          </a:xfrm>
          <a:prstGeom prst="rect">
            <a:avLst/>
          </a:prstGeom>
        </p:spPr>
        <p:txBody>
          <a:bodyPr>
            <a:spAutoFit/>
          </a:bodyPr>
          <a:lstStyle/>
          <a:p>
            <a:r>
              <a:rPr lang="en-US" altLang="en-US" sz="200" dirty="0">
                <a:solidFill>
                  <a:srgbClr val="333399"/>
                </a:solidFill>
              </a:rPr>
              <a:t>Speaker Notes: Machines are fixed and portable powered devices that do work tasks.  They have moving parts that can cause worker injury. </a:t>
            </a:r>
          </a:p>
          <a:p>
            <a:endParaRPr lang="en-US" altLang="en-US" sz="200" dirty="0">
              <a:solidFill>
                <a:srgbClr val="333399"/>
              </a:solidFill>
            </a:endParaRPr>
          </a:p>
          <a:p>
            <a:r>
              <a:rPr lang="en-US" altLang="en-US" sz="200" dirty="0">
                <a:solidFill>
                  <a:srgbClr val="333399"/>
                </a:solidFill>
              </a:rPr>
              <a:t>Data source - https://www.osha.gov/SLTC/etools/machineguarding/index.html</a:t>
            </a:r>
          </a:p>
          <a:p>
            <a:r>
              <a:rPr lang="en-US" altLang="en-US" sz="200" dirty="0">
                <a:solidFill>
                  <a:srgbClr val="333399"/>
                </a:solidFill>
              </a:rPr>
              <a:t>Source of picture: OSHA 7100 Curriculum Student Manual</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3</a:t>
            </a:fld>
            <a:endParaRPr lang="en-US" dirty="0"/>
          </a:p>
        </p:txBody>
      </p:sp>
      <p:pic>
        <p:nvPicPr>
          <p:cNvPr id="6" name="Picture 5" descr="Hand Injury from Machine.&#10;&#10;Hand shows the tips of two fingers missing as the result of a workplace ampu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057435"/>
            <a:ext cx="2590800" cy="1926336"/>
          </a:xfrm>
          <a:prstGeom prst="rect">
            <a:avLst/>
          </a:prstGeom>
        </p:spPr>
      </p:pic>
    </p:spTree>
    <p:extLst>
      <p:ext uri="{BB962C8B-B14F-4D97-AF65-F5344CB8AC3E}">
        <p14:creationId xmlns:p14="http://schemas.microsoft.com/office/powerpoint/2010/main" val="1639598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6"/>
          <p:cNvSpPr>
            <a:spLocks noGrp="1" noChangeArrowheads="1"/>
          </p:cNvSpPr>
          <p:nvPr>
            <p:ph type="title"/>
          </p:nvPr>
        </p:nvSpPr>
        <p:spPr/>
        <p:txBody>
          <a:bodyPr/>
          <a:lstStyle/>
          <a:p>
            <a:r>
              <a:rPr lang="en-US" altLang="en-US" dirty="0"/>
              <a:t>Shearing Actions</a:t>
            </a:r>
            <a:br>
              <a:rPr lang="en-US" altLang="en-US" dirty="0"/>
            </a:br>
            <a:r>
              <a:rPr lang="en-US" altLang="en-US" dirty="0"/>
              <a:t>Sheet Metal Shear</a:t>
            </a:r>
          </a:p>
        </p:txBody>
      </p:sp>
      <p:pic>
        <p:nvPicPr>
          <p:cNvPr id="25606" name="Picture 7" descr="Sheet Metal Sheer Photo."/>
          <p:cNvPicPr>
            <a:picLocks noChangeAspect="1"/>
          </p:cNvPicPr>
          <p:nvPr/>
        </p:nvPicPr>
        <p:blipFill>
          <a:blip r:embed="rId3">
            <a:extLst>
              <a:ext uri="{28A0092B-C50C-407E-A947-70E740481C1C}">
                <a14:useLocalDpi xmlns:a14="http://schemas.microsoft.com/office/drawing/2010/main" val="0"/>
              </a:ext>
            </a:extLst>
          </a:blip>
          <a:srcRect t="8308" r="14224"/>
          <a:stretch>
            <a:fillRect/>
          </a:stretch>
        </p:blipFill>
        <p:spPr bwMode="auto">
          <a:xfrm>
            <a:off x="212725" y="2209800"/>
            <a:ext cx="48164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a:xfrm>
            <a:off x="1524000" y="56388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NJAFL-CIO</a:t>
            </a:r>
            <a:endParaRPr lang="en-US" altLang="en-US" sz="900" b="1" dirty="0">
              <a:latin typeface="Times New Roman" charset="0"/>
            </a:endParaRPr>
          </a:p>
        </p:txBody>
      </p:sp>
      <p:pic>
        <p:nvPicPr>
          <p:cNvPr id="25605" name="Picture 2" descr="Sheet Metal Shear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713" y="2209800"/>
            <a:ext cx="39163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6172200" y="5652335"/>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4" name="Rectangle 3">
            <a:extLst>
              <a:ext uri="{FF2B5EF4-FFF2-40B4-BE49-F238E27FC236}">
                <a16:creationId xmlns:a16="http://schemas.microsoft.com/office/drawing/2014/main" id="{6FB17C3E-5D18-4E62-9F35-1D8A1EAF77FD}"/>
              </a:ext>
            </a:extLst>
          </p:cNvPr>
          <p:cNvSpPr/>
          <p:nvPr/>
        </p:nvSpPr>
        <p:spPr>
          <a:xfrm>
            <a:off x="2904392" y="5943600"/>
            <a:ext cx="4572000" cy="830997"/>
          </a:xfrm>
          <a:prstGeom prst="rect">
            <a:avLst/>
          </a:prstGeom>
        </p:spPr>
        <p:txBody>
          <a:bodyPr>
            <a:spAutoFit/>
          </a:bodyPr>
          <a:lstStyle/>
          <a:p>
            <a:r>
              <a:rPr lang="en-US" altLang="en-US" dirty="0">
                <a:solidFill>
                  <a:srgbClr val="333399"/>
                </a:solidFill>
              </a:rPr>
              <a:t>Speaker notes:</a:t>
            </a:r>
          </a:p>
          <a:p>
            <a:r>
              <a:rPr lang="en-US" altLang="en-US" dirty="0">
                <a:solidFill>
                  <a:srgbClr val="333399"/>
                </a:solidFill>
              </a:rPr>
              <a:t>NJ AFL-CIO picture and picture from OSHA 7100 Course Manual</a:t>
            </a:r>
          </a:p>
        </p:txBody>
      </p:sp>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FEA95DA-6D32-438D-9717-5D60DED53722}" type="slidenum">
              <a:rPr lang="en-US" altLang="en-US" sz="1400" smtClean="0"/>
              <a:pPr>
                <a:spcBef>
                  <a:spcPct val="0"/>
                </a:spcBef>
                <a:buFontTx/>
                <a:buNone/>
              </a:pPr>
              <a:t>30</a:t>
            </a:fld>
            <a:endParaRPr lang="en-US" alt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altLang="en-US" dirty="0"/>
              <a:t>Cutting Actions</a:t>
            </a:r>
          </a:p>
        </p:txBody>
      </p:sp>
      <p:sp>
        <p:nvSpPr>
          <p:cNvPr id="26628" name="Rectangle 3"/>
          <p:cNvSpPr>
            <a:spLocks noGrp="1" noChangeArrowheads="1"/>
          </p:cNvSpPr>
          <p:nvPr>
            <p:ph sz="half" idx="1"/>
          </p:nvPr>
        </p:nvSpPr>
        <p:spPr/>
        <p:txBody>
          <a:bodyPr/>
          <a:lstStyle/>
          <a:p>
            <a:r>
              <a:rPr lang="en-US" altLang="en-US" sz="3200" dirty="0"/>
              <a:t>Rotating, reciprocating or transverse motion</a:t>
            </a:r>
          </a:p>
          <a:p>
            <a:r>
              <a:rPr lang="en-US" altLang="en-US" sz="3200" dirty="0"/>
              <a:t>Examples: Band saw, circular saws, lathes, drills</a:t>
            </a:r>
            <a:endParaRPr lang="en-US" altLang="en-US" sz="3200" dirty="0">
              <a:solidFill>
                <a:srgbClr val="333399"/>
              </a:solidFill>
            </a:endParaRPr>
          </a:p>
        </p:txBody>
      </p:sp>
      <p:pic>
        <p:nvPicPr>
          <p:cNvPr id="4" name="Content Placeholder 3" descr="Cutting Action Diagrams.&#10;&#10;Five diagrams of band saw, circular saw, drills and lathes showing cutting ac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172744"/>
            <a:ext cx="3810000" cy="3731712"/>
          </a:xfrm>
        </p:spPr>
      </p:pic>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398D992-9020-49FA-B57A-65F11C3F6F98}" type="slidenum">
              <a:rPr lang="en-US" altLang="en-US" sz="1400" smtClean="0"/>
              <a:pPr>
                <a:spcBef>
                  <a:spcPct val="0"/>
                </a:spcBef>
                <a:buFontTx/>
                <a:buNone/>
              </a:pPr>
              <a:t>31</a:t>
            </a:fld>
            <a:endParaRPr lang="en-US" altLang="en-US" sz="1400"/>
          </a:p>
        </p:txBody>
      </p:sp>
      <p:sp>
        <p:nvSpPr>
          <p:cNvPr id="7" name="Footer Placeholder 3"/>
          <p:cNvSpPr txBox="1">
            <a:spLocks/>
          </p:cNvSpPr>
          <p:nvPr/>
        </p:nvSpPr>
        <p:spPr>
          <a:xfrm>
            <a:off x="5715000" y="6184952"/>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5316B7B1-1192-4F01-ACE3-2F931062F629}"/>
              </a:ext>
            </a:extLst>
          </p:cNvPr>
          <p:cNvSpPr/>
          <p:nvPr/>
        </p:nvSpPr>
        <p:spPr>
          <a:xfrm>
            <a:off x="2213027" y="6125308"/>
            <a:ext cx="2431948" cy="584775"/>
          </a:xfrm>
          <a:prstGeom prst="rect">
            <a:avLst/>
          </a:prstGeom>
        </p:spPr>
        <p:txBody>
          <a:bodyPr wrap="none">
            <a:spAutoFit/>
          </a:bodyPr>
          <a:lstStyle/>
          <a:p>
            <a:r>
              <a:rPr lang="en-US" altLang="en-US" dirty="0">
                <a:solidFill>
                  <a:srgbClr val="333399"/>
                </a:solidFill>
              </a:rPr>
              <a:t>Speaker notes:</a:t>
            </a:r>
          </a:p>
          <a:p>
            <a:r>
              <a:rPr lang="en-US" altLang="en-US" dirty="0">
                <a:solidFill>
                  <a:srgbClr val="333399"/>
                </a:solidFill>
              </a:rPr>
              <a:t>Picture from OSHA 3067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altLang="en-US" dirty="0"/>
              <a:t>Types of Safeguards</a:t>
            </a:r>
          </a:p>
        </p:txBody>
      </p:sp>
      <p:sp>
        <p:nvSpPr>
          <p:cNvPr id="27652" name="Rectangle 3"/>
          <p:cNvSpPr>
            <a:spLocks noGrp="1" noChangeArrowheads="1"/>
          </p:cNvSpPr>
          <p:nvPr>
            <p:ph type="body" idx="1"/>
          </p:nvPr>
        </p:nvSpPr>
        <p:spPr/>
        <p:txBody>
          <a:bodyPr/>
          <a:lstStyle/>
          <a:p>
            <a:r>
              <a:rPr lang="en-US" altLang="en-US" dirty="0"/>
              <a:t>Guards</a:t>
            </a:r>
          </a:p>
          <a:p>
            <a:r>
              <a:rPr lang="en-US" altLang="en-US" dirty="0"/>
              <a:t>Devices</a:t>
            </a:r>
          </a:p>
          <a:p>
            <a:r>
              <a:rPr lang="en-US" altLang="en-US" dirty="0"/>
              <a:t>Location/distance</a:t>
            </a:r>
          </a:p>
          <a:p>
            <a:r>
              <a:rPr lang="en-US" altLang="en-US" dirty="0"/>
              <a:t>Automatic/semiautomatic feed or ejection</a:t>
            </a:r>
          </a:p>
          <a:p>
            <a:r>
              <a:rPr lang="en-US" altLang="en-US" dirty="0"/>
              <a:t>Miscellaneous</a:t>
            </a:r>
          </a:p>
        </p:txBody>
      </p:sp>
      <p:sp>
        <p:nvSpPr>
          <p:cNvPr id="2" name="Rectangle 1">
            <a:extLst>
              <a:ext uri="{FF2B5EF4-FFF2-40B4-BE49-F238E27FC236}">
                <a16:creationId xmlns:a16="http://schemas.microsoft.com/office/drawing/2014/main" id="{95324440-15D8-434F-A024-26EB1A7EF39E}"/>
              </a:ext>
            </a:extLst>
          </p:cNvPr>
          <p:cNvSpPr/>
          <p:nvPr/>
        </p:nvSpPr>
        <p:spPr>
          <a:xfrm>
            <a:off x="1975338" y="5988278"/>
            <a:ext cx="4572000" cy="215444"/>
          </a:xfrm>
          <a:prstGeom prst="rect">
            <a:avLst/>
          </a:prstGeom>
        </p:spPr>
        <p:txBody>
          <a:bodyPr>
            <a:spAutoFit/>
          </a:bodyPr>
          <a:lstStyle/>
          <a:p>
            <a:r>
              <a:rPr lang="en-US" altLang="en-US" sz="200" dirty="0">
                <a:solidFill>
                  <a:srgbClr val="333399"/>
                </a:solidFill>
              </a:rPr>
              <a:t>Speaker Notes: Guards: physical barriers that enclose dangerous machine parts and prevent employee contact</a:t>
            </a:r>
          </a:p>
          <a:p>
            <a:r>
              <a:rPr lang="en-US" altLang="en-US" sz="200" dirty="0">
                <a:solidFill>
                  <a:srgbClr val="333399"/>
                </a:solidFill>
              </a:rPr>
              <a:t>Devices: Controls or attachments that, when properly designed, applied and used, usually prevent inadvertent access by employees to hazardous machine areas.</a:t>
            </a:r>
          </a:p>
          <a:p>
            <a:r>
              <a:rPr lang="en-US" altLang="en-US" sz="200" dirty="0">
                <a:solidFill>
                  <a:srgbClr val="333399"/>
                </a:solidFill>
              </a:rPr>
              <a:t>Location/distance: may involve an operator holding and supporting a work-piece with both hands at a predetermined minimum safe distance or, if both hands cannot be used to hold the work-piece at a distance so that the operator cannot reach the hazard with the free hand.</a:t>
            </a:r>
          </a:p>
          <a:p>
            <a:endParaRPr lang="en-US" altLang="en-US" sz="200" dirty="0">
              <a:solidFill>
                <a:srgbClr val="333399"/>
              </a:solidFill>
            </a:endParaRPr>
          </a:p>
        </p:txBody>
      </p:sp>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ED29EB9-3337-4E1C-AD8B-575E77966FEF}" type="slidenum">
              <a:rPr lang="en-US" altLang="en-US" sz="1400" smtClean="0"/>
              <a:pPr>
                <a:spcBef>
                  <a:spcPct val="0"/>
                </a:spcBef>
                <a:buFontTx/>
                <a:buNone/>
              </a:pPr>
              <a:t>32</a:t>
            </a:fld>
            <a:endParaRPr lang="en-US"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5800" y="457200"/>
            <a:ext cx="7772400" cy="762000"/>
          </a:xfrm>
        </p:spPr>
        <p:txBody>
          <a:bodyPr/>
          <a:lstStyle/>
          <a:p>
            <a:r>
              <a:rPr lang="en-US" altLang="en-US" dirty="0"/>
              <a:t>Types of Guards</a:t>
            </a:r>
          </a:p>
        </p:txBody>
      </p:sp>
      <p:sp>
        <p:nvSpPr>
          <p:cNvPr id="28676" name="Rectangle 3"/>
          <p:cNvSpPr>
            <a:spLocks noGrp="1" noChangeArrowheads="1"/>
          </p:cNvSpPr>
          <p:nvPr>
            <p:ph type="body" idx="1"/>
          </p:nvPr>
        </p:nvSpPr>
        <p:spPr>
          <a:xfrm>
            <a:off x="609600" y="1219200"/>
            <a:ext cx="8534400" cy="5105400"/>
          </a:xfrm>
        </p:spPr>
        <p:txBody>
          <a:bodyPr/>
          <a:lstStyle/>
          <a:p>
            <a:r>
              <a:rPr lang="en-US" altLang="en-US" dirty="0"/>
              <a:t>Fixed</a:t>
            </a:r>
          </a:p>
          <a:p>
            <a:pPr lvl="1"/>
            <a:r>
              <a:rPr lang="en-US" altLang="en-US" dirty="0"/>
              <a:t>Provide secure barrier</a:t>
            </a:r>
          </a:p>
          <a:p>
            <a:r>
              <a:rPr lang="en-US" altLang="en-US" dirty="0"/>
              <a:t>Interlocked</a:t>
            </a:r>
          </a:p>
          <a:p>
            <a:pPr lvl="1"/>
            <a:r>
              <a:rPr lang="en-US" altLang="en-US" dirty="0"/>
              <a:t>Cuts off power when guard opened or removed</a:t>
            </a:r>
          </a:p>
          <a:p>
            <a:r>
              <a:rPr lang="en-US" altLang="en-US" dirty="0"/>
              <a:t>Adjustable</a:t>
            </a:r>
          </a:p>
          <a:p>
            <a:pPr lvl="1"/>
            <a:r>
              <a:rPr lang="en-US" altLang="en-US" dirty="0"/>
              <a:t>Barrier manually moved to accommodate stock or operation </a:t>
            </a:r>
          </a:p>
          <a:p>
            <a:r>
              <a:rPr lang="en-US" altLang="en-US" dirty="0"/>
              <a:t>Self-adjusting</a:t>
            </a:r>
          </a:p>
          <a:p>
            <a:pPr lvl="1"/>
            <a:r>
              <a:rPr lang="en-US" altLang="en-US" dirty="0"/>
              <a:t>Barrier automatically moves to accommodate operation</a:t>
            </a:r>
          </a:p>
        </p:txBody>
      </p:sp>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E2F7F8B-0B40-493B-9DA9-69200015DE93}" type="slidenum">
              <a:rPr lang="en-US" altLang="en-US" sz="1400" smtClean="0"/>
              <a:pPr>
                <a:spcBef>
                  <a:spcPct val="0"/>
                </a:spcBef>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dirty="0"/>
              <a:t>Fixed Guards</a:t>
            </a:r>
          </a:p>
        </p:txBody>
      </p:sp>
      <p:sp>
        <p:nvSpPr>
          <p:cNvPr id="29700" name="Rectangle 3"/>
          <p:cNvSpPr>
            <a:spLocks noGrp="1" noChangeArrowheads="1"/>
          </p:cNvSpPr>
          <p:nvPr>
            <p:ph type="body" idx="1"/>
          </p:nvPr>
        </p:nvSpPr>
        <p:spPr>
          <a:xfrm>
            <a:off x="685800" y="1976521"/>
            <a:ext cx="8153400" cy="4576679"/>
          </a:xfrm>
        </p:spPr>
        <p:txBody>
          <a:bodyPr numCol="2" spcCol="0"/>
          <a:lstStyle/>
          <a:p>
            <a:r>
              <a:rPr lang="en-US" altLang="en-US" sz="3200" dirty="0"/>
              <a:t>Advantages</a:t>
            </a:r>
          </a:p>
          <a:p>
            <a:pPr lvl="1"/>
            <a:r>
              <a:rPr lang="en-US" altLang="en-US" sz="2800" dirty="0"/>
              <a:t>Maximum </a:t>
            </a:r>
            <a:br>
              <a:rPr lang="en-US" altLang="en-US" sz="2800" dirty="0"/>
            </a:br>
            <a:r>
              <a:rPr lang="en-US" altLang="en-US" sz="2800" dirty="0"/>
              <a:t>protection</a:t>
            </a:r>
          </a:p>
          <a:p>
            <a:pPr lvl="1"/>
            <a:r>
              <a:rPr lang="en-US" altLang="en-US" sz="2800" dirty="0"/>
              <a:t>Variety of applications</a:t>
            </a:r>
          </a:p>
          <a:p>
            <a:pPr lvl="1"/>
            <a:r>
              <a:rPr lang="en-US" altLang="en-US" sz="2800" dirty="0"/>
              <a:t>In-house </a:t>
            </a:r>
            <a:br>
              <a:rPr lang="en-US" altLang="en-US" sz="2800" dirty="0"/>
            </a:br>
            <a:r>
              <a:rPr lang="en-US" altLang="en-US" sz="2800" dirty="0"/>
              <a:t>fabrication</a:t>
            </a:r>
          </a:p>
          <a:p>
            <a:pPr lvl="1"/>
            <a:r>
              <a:rPr lang="en-US" altLang="en-US" sz="2800" dirty="0"/>
              <a:t>Low cost &amp; maintenance</a:t>
            </a:r>
          </a:p>
          <a:p>
            <a:r>
              <a:rPr lang="en-US" altLang="en-US" dirty="0"/>
              <a:t>Disadvantages</a:t>
            </a:r>
          </a:p>
          <a:p>
            <a:pPr lvl="1"/>
            <a:r>
              <a:rPr lang="en-US" altLang="en-US" dirty="0"/>
              <a:t>Poor visibility</a:t>
            </a:r>
          </a:p>
          <a:p>
            <a:pPr lvl="1"/>
            <a:r>
              <a:rPr lang="en-US" altLang="en-US" dirty="0"/>
              <a:t>Must remove for repairs requiring LOTO</a:t>
            </a:r>
            <a:endParaRPr lang="en-US" altLang="en-US" dirty="0">
              <a:solidFill>
                <a:srgbClr val="333399"/>
              </a:solidFill>
            </a:endParaRPr>
          </a:p>
        </p:txBody>
      </p:sp>
      <p:sp>
        <p:nvSpPr>
          <p:cNvPr id="8" name="Footer Placeholder 3"/>
          <p:cNvSpPr txBox="1">
            <a:spLocks/>
          </p:cNvSpPr>
          <p:nvPr/>
        </p:nvSpPr>
        <p:spPr>
          <a:xfrm>
            <a:off x="5638800" y="628015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602945B3-D9B4-48CD-8E05-D0CD5376144A}"/>
              </a:ext>
            </a:extLst>
          </p:cNvPr>
          <p:cNvSpPr/>
          <p:nvPr/>
        </p:nvSpPr>
        <p:spPr>
          <a:xfrm>
            <a:off x="424962" y="6459379"/>
            <a:ext cx="4572000" cy="246221"/>
          </a:xfrm>
          <a:prstGeom prst="rect">
            <a:avLst/>
          </a:prstGeom>
        </p:spPr>
        <p:txBody>
          <a:bodyPr>
            <a:spAutoFit/>
          </a:bodyPr>
          <a:lstStyle/>
          <a:p>
            <a:r>
              <a:rPr lang="en-US" altLang="en-US" sz="200" dirty="0">
                <a:solidFill>
                  <a:srgbClr val="333399"/>
                </a:solidFill>
              </a:rPr>
              <a:t>Speaker Notes: Picture from OSHA 3067</a:t>
            </a:r>
          </a:p>
          <a:p>
            <a:endParaRPr lang="en-US" altLang="en-US" sz="200" dirty="0">
              <a:solidFill>
                <a:srgbClr val="333399"/>
              </a:solidFill>
            </a:endParaRPr>
          </a:p>
          <a:p>
            <a:r>
              <a:rPr lang="en-US" altLang="en-US" sz="200" dirty="0">
                <a:solidFill>
                  <a:srgbClr val="333399"/>
                </a:solidFill>
              </a:rPr>
              <a:t>Advantages: Can be constructed to suit many applications; permanently encloses the point of operation or hazard area; provides protection against machine repeat; and allows simple, in-plant construction, with minimal maintenance.</a:t>
            </a:r>
          </a:p>
          <a:p>
            <a:endParaRPr lang="en-US" altLang="en-US" sz="200" dirty="0">
              <a:solidFill>
                <a:srgbClr val="333399"/>
              </a:solidFill>
            </a:endParaRPr>
          </a:p>
          <a:p>
            <a:r>
              <a:rPr lang="en-US" altLang="en-US" sz="200" dirty="0">
                <a:solidFill>
                  <a:srgbClr val="333399"/>
                </a:solidFill>
              </a:rPr>
              <a:t>Disadvantages: Sometimes not practical for changing production runs involving different size stock or feeding methods; machine adjustment and repair often require guard removal; and other means of protecting maintenance personnel often required (lockout/tagout).</a:t>
            </a:r>
          </a:p>
        </p:txBody>
      </p:sp>
      <p:sp>
        <p:nvSpPr>
          <p:cNvPr id="296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A85F3A9-E532-405E-B506-A4A5393C07FE}" type="slidenum">
              <a:rPr lang="en-US" altLang="en-US" sz="1400" smtClean="0"/>
              <a:pPr>
                <a:spcBef>
                  <a:spcPct val="0"/>
                </a:spcBef>
                <a:buFontTx/>
                <a:buNone/>
              </a:pPr>
              <a:t>34</a:t>
            </a:fld>
            <a:endParaRPr lang="en-US" altLang="en-US" sz="1400"/>
          </a:p>
        </p:txBody>
      </p:sp>
      <p:pic>
        <p:nvPicPr>
          <p:cNvPr id="3" name="Picture 2" descr="Power transmission belt with fixed gu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888" y="3761132"/>
            <a:ext cx="4384623" cy="254584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dirty="0"/>
              <a:t>Interlocked Guards</a:t>
            </a:r>
          </a:p>
        </p:txBody>
      </p:sp>
      <p:sp>
        <p:nvSpPr>
          <p:cNvPr id="30724" name="Rectangle 3"/>
          <p:cNvSpPr>
            <a:spLocks noGrp="1" noChangeArrowheads="1"/>
          </p:cNvSpPr>
          <p:nvPr>
            <p:ph type="body" idx="1"/>
          </p:nvPr>
        </p:nvSpPr>
        <p:spPr>
          <a:xfrm>
            <a:off x="685800" y="1981200"/>
            <a:ext cx="7772400" cy="4267200"/>
          </a:xfrm>
        </p:spPr>
        <p:txBody>
          <a:bodyPr/>
          <a:lstStyle/>
          <a:p>
            <a:r>
              <a:rPr lang="en-US" altLang="en-US" dirty="0"/>
              <a:t>Switch that when opened stops power</a:t>
            </a:r>
          </a:p>
          <a:p>
            <a:r>
              <a:rPr lang="en-US" altLang="en-US" dirty="0"/>
              <a:t>Advantage</a:t>
            </a:r>
          </a:p>
          <a:p>
            <a:pPr lvl="1"/>
            <a:r>
              <a:rPr lang="en-US" altLang="en-US" dirty="0"/>
              <a:t>Maximum protection</a:t>
            </a:r>
          </a:p>
          <a:p>
            <a:pPr lvl="1"/>
            <a:r>
              <a:rPr lang="en-US" altLang="en-US" dirty="0"/>
              <a:t>Portion of guard easily removed for access</a:t>
            </a:r>
          </a:p>
          <a:p>
            <a:r>
              <a:rPr lang="en-US" altLang="en-US" dirty="0"/>
              <a:t>Disadvantage</a:t>
            </a:r>
          </a:p>
          <a:p>
            <a:pPr lvl="1"/>
            <a:r>
              <a:rPr lang="en-US" altLang="en-US" dirty="0"/>
              <a:t>Can be overridden by employee</a:t>
            </a:r>
          </a:p>
          <a:p>
            <a:pPr lvl="1"/>
            <a:r>
              <a:rPr lang="en-US" altLang="en-US" dirty="0"/>
              <a:t>High cost</a:t>
            </a:r>
          </a:p>
          <a:p>
            <a:pPr lvl="1"/>
            <a:r>
              <a:rPr lang="en-US" altLang="en-US" dirty="0"/>
              <a:t>Maintenance required</a:t>
            </a:r>
          </a:p>
        </p:txBody>
      </p:sp>
      <p:sp>
        <p:nvSpPr>
          <p:cNvPr id="2" name="Rectangle 1">
            <a:extLst>
              <a:ext uri="{FF2B5EF4-FFF2-40B4-BE49-F238E27FC236}">
                <a16:creationId xmlns:a16="http://schemas.microsoft.com/office/drawing/2014/main" id="{16F97A5F-E277-45B5-B7E6-DA44957D08A4}"/>
              </a:ext>
            </a:extLst>
          </p:cNvPr>
          <p:cNvSpPr/>
          <p:nvPr/>
        </p:nvSpPr>
        <p:spPr>
          <a:xfrm>
            <a:off x="1600200" y="6506308"/>
            <a:ext cx="4572000" cy="184666"/>
          </a:xfrm>
          <a:prstGeom prst="rect">
            <a:avLst/>
          </a:prstGeom>
        </p:spPr>
        <p:txBody>
          <a:bodyPr>
            <a:spAutoFit/>
          </a:bodyPr>
          <a:lstStyle/>
          <a:p>
            <a:r>
              <a:rPr lang="en-US" altLang="en-US" sz="200" dirty="0">
                <a:solidFill>
                  <a:srgbClr val="333399"/>
                </a:solidFill>
              </a:rPr>
              <a:t>Speaker Notes: Advantages: Allows access for some minor service work, in accordance with the lockout/</a:t>
            </a:r>
            <a:r>
              <a:rPr lang="en-US" altLang="en-US" sz="200" dirty="0" err="1">
                <a:solidFill>
                  <a:srgbClr val="333399"/>
                </a:solidFill>
              </a:rPr>
              <a:t>tagaout</a:t>
            </a:r>
            <a:r>
              <a:rPr lang="en-US" altLang="en-US" sz="200" dirty="0">
                <a:solidFill>
                  <a:srgbClr val="333399"/>
                </a:solidFill>
              </a:rPr>
              <a:t> exception, without time-consuming removal of fixed guards.</a:t>
            </a:r>
          </a:p>
          <a:p>
            <a:endParaRPr lang="en-US" altLang="en-US" sz="200" dirty="0">
              <a:solidFill>
                <a:srgbClr val="333399"/>
              </a:solidFill>
            </a:endParaRPr>
          </a:p>
          <a:p>
            <a:r>
              <a:rPr lang="en-US" altLang="en-US" sz="200" dirty="0">
                <a:solidFill>
                  <a:srgbClr val="333399"/>
                </a:solidFill>
              </a:rPr>
              <a:t>Disadvantages: May require periodic maintenance or adjustment; movable section cannot be used for manual feeding; some designs may be easy to defeat; and interlock control circuitry may not be used for all maintenance and servicing work.</a:t>
            </a:r>
          </a:p>
        </p:txBody>
      </p:sp>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7009649-CAFD-440C-99B0-E54D14551B4D}" type="slidenum">
              <a:rPr lang="en-US" altLang="en-US" sz="1400" smtClean="0"/>
              <a:pPr>
                <a:spcBef>
                  <a:spcPct val="0"/>
                </a:spcBef>
                <a:buFontTx/>
                <a:buNone/>
              </a:pPr>
              <a:t>35</a:t>
            </a:fld>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85800" y="381000"/>
            <a:ext cx="7772400" cy="1143000"/>
          </a:xfrm>
        </p:spPr>
        <p:txBody>
          <a:bodyPr/>
          <a:lstStyle/>
          <a:p>
            <a:r>
              <a:rPr lang="en-US" altLang="en-US" dirty="0"/>
              <a:t>Interlocked Guards</a:t>
            </a:r>
            <a:br>
              <a:rPr lang="en-US" altLang="en-US" dirty="0"/>
            </a:br>
            <a:r>
              <a:rPr lang="en-US" altLang="en-US" dirty="0"/>
              <a:t>Dough Mixing Machine</a:t>
            </a:r>
          </a:p>
        </p:txBody>
      </p:sp>
      <p:pic>
        <p:nvPicPr>
          <p:cNvPr id="31749" name="Content Placeholder 6" descr="Dough Mixer with interlocked guard."/>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673225"/>
            <a:ext cx="4981575" cy="4886197"/>
          </a:xfrm>
        </p:spPr>
      </p:pic>
      <p:sp>
        <p:nvSpPr>
          <p:cNvPr id="7" name="Footer Placeholder 3"/>
          <p:cNvSpPr txBox="1">
            <a:spLocks/>
          </p:cNvSpPr>
          <p:nvPr/>
        </p:nvSpPr>
        <p:spPr>
          <a:xfrm>
            <a:off x="3581400" y="6580271"/>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NIOSH FACE Report</a:t>
            </a:r>
            <a:endParaRPr lang="en-US" altLang="en-US" sz="900" b="1" dirty="0">
              <a:latin typeface="Times New Roman" charset="0"/>
            </a:endParaRPr>
          </a:p>
        </p:txBody>
      </p:sp>
      <p:sp>
        <p:nvSpPr>
          <p:cNvPr id="3" name="Rectangle 2">
            <a:extLst>
              <a:ext uri="{FF2B5EF4-FFF2-40B4-BE49-F238E27FC236}">
                <a16:creationId xmlns:a16="http://schemas.microsoft.com/office/drawing/2014/main" id="{DE3D3E07-6087-439A-8D89-7F30ACDA0629}"/>
              </a:ext>
            </a:extLst>
          </p:cNvPr>
          <p:cNvSpPr/>
          <p:nvPr/>
        </p:nvSpPr>
        <p:spPr>
          <a:xfrm>
            <a:off x="76200" y="28953"/>
            <a:ext cx="4572000" cy="153888"/>
          </a:xfrm>
          <a:prstGeom prst="rect">
            <a:avLst/>
          </a:prstGeom>
        </p:spPr>
        <p:txBody>
          <a:bodyPr>
            <a:spAutoFit/>
          </a:bodyPr>
          <a:lstStyle/>
          <a:p>
            <a:r>
              <a:rPr lang="en-US" altLang="en-US" sz="200" dirty="0">
                <a:solidFill>
                  <a:srgbClr val="333399"/>
                </a:solidFill>
              </a:rPr>
              <a:t>Dough mixing machine.  When cover is lifted to expose mixing bowl and mixing fork, interlock switch shuts off rotating mixing fork.</a:t>
            </a:r>
          </a:p>
          <a:p>
            <a:r>
              <a:rPr lang="en-US" altLang="en-US" sz="200" dirty="0">
                <a:solidFill>
                  <a:srgbClr val="333399"/>
                </a:solidFill>
              </a:rPr>
              <a:t>Picture from http://www.cdc.gov/niosh/face/stateface/nj/01nj118.html</a:t>
            </a:r>
          </a:p>
        </p:txBody>
      </p:sp>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E120865-ECFB-4D9F-B060-071A3B310448}" type="slidenum">
              <a:rPr lang="en-US" altLang="en-US" sz="1400" smtClean="0"/>
              <a:pPr>
                <a:spcBef>
                  <a:spcPct val="0"/>
                </a:spcBef>
                <a:buFontTx/>
                <a:buNone/>
              </a:pPr>
              <a:t>36</a:t>
            </a:fld>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altLang="en-US" dirty="0"/>
              <a:t>Adjustable Guards</a:t>
            </a:r>
          </a:p>
        </p:txBody>
      </p:sp>
      <p:sp>
        <p:nvSpPr>
          <p:cNvPr id="32772" name="Rectangle 3"/>
          <p:cNvSpPr>
            <a:spLocks noGrp="1" noChangeArrowheads="1"/>
          </p:cNvSpPr>
          <p:nvPr>
            <p:ph sz="half" idx="1"/>
          </p:nvPr>
        </p:nvSpPr>
        <p:spPr/>
        <p:txBody>
          <a:bodyPr/>
          <a:lstStyle/>
          <a:p>
            <a:r>
              <a:rPr lang="en-US" altLang="en-US" sz="3200" dirty="0"/>
              <a:t>Advantage</a:t>
            </a:r>
          </a:p>
          <a:p>
            <a:pPr lvl="1"/>
            <a:r>
              <a:rPr lang="en-US" altLang="en-US" sz="2400" dirty="0"/>
              <a:t>Flexibility</a:t>
            </a:r>
          </a:p>
          <a:p>
            <a:pPr lvl="1"/>
            <a:r>
              <a:rPr lang="en-US" altLang="en-US" sz="2400" dirty="0"/>
              <a:t>In-house fabrication</a:t>
            </a:r>
          </a:p>
          <a:p>
            <a:r>
              <a:rPr lang="en-US" altLang="en-US" sz="3200" dirty="0"/>
              <a:t>Disadvantage</a:t>
            </a:r>
          </a:p>
          <a:p>
            <a:pPr lvl="1"/>
            <a:r>
              <a:rPr lang="en-US" altLang="en-US" sz="2400" dirty="0"/>
              <a:t>Not maximum protection</a:t>
            </a:r>
          </a:p>
          <a:p>
            <a:pPr lvl="1"/>
            <a:r>
              <a:rPr lang="en-US" altLang="en-US" sz="2400" dirty="0"/>
              <a:t>Rely on worker to properly position</a:t>
            </a:r>
          </a:p>
          <a:p>
            <a:pPr lvl="1"/>
            <a:r>
              <a:rPr lang="en-US" altLang="en-US" sz="2400" dirty="0"/>
              <a:t>May prohibit easy access</a:t>
            </a:r>
            <a:endParaRPr lang="en-US" altLang="en-US" dirty="0">
              <a:solidFill>
                <a:srgbClr val="333399"/>
              </a:solidFill>
            </a:endParaRPr>
          </a:p>
        </p:txBody>
      </p:sp>
      <p:pic>
        <p:nvPicPr>
          <p:cNvPr id="5" name="Content Placeholder 4" descr="Bandsaw diagram with adjustable guard, showing wheel guards and blade guard.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528327"/>
            <a:ext cx="4267200" cy="4720073"/>
          </a:xfrm>
        </p:spPr>
      </p:pic>
      <p:sp>
        <p:nvSpPr>
          <p:cNvPr id="327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38091C5-84E8-4090-BD3F-58BB6CECF3FA}" type="slidenum">
              <a:rPr lang="en-US" altLang="en-US" sz="1400" smtClean="0"/>
              <a:pPr>
                <a:spcBef>
                  <a:spcPct val="0"/>
                </a:spcBef>
                <a:buFontTx/>
                <a:buNone/>
              </a:pPr>
              <a:t>37</a:t>
            </a:fld>
            <a:endParaRPr lang="en-US" altLang="en-US" sz="1400"/>
          </a:p>
        </p:txBody>
      </p:sp>
      <p:sp>
        <p:nvSpPr>
          <p:cNvPr id="2" name="Rectangle 1">
            <a:extLst>
              <a:ext uri="{FF2B5EF4-FFF2-40B4-BE49-F238E27FC236}">
                <a16:creationId xmlns:a16="http://schemas.microsoft.com/office/drawing/2014/main" id="{BCA98966-0AF9-4A06-A382-AC3CD4F13AE9}"/>
              </a:ext>
            </a:extLst>
          </p:cNvPr>
          <p:cNvSpPr/>
          <p:nvPr/>
        </p:nvSpPr>
        <p:spPr>
          <a:xfrm>
            <a:off x="0" y="-12865"/>
            <a:ext cx="4572000" cy="215444"/>
          </a:xfrm>
          <a:prstGeom prst="rect">
            <a:avLst/>
          </a:prstGeom>
        </p:spPr>
        <p:txBody>
          <a:bodyPr>
            <a:spAutoFit/>
          </a:bodyPr>
          <a:lstStyle/>
          <a:p>
            <a:r>
              <a:rPr lang="en-US" altLang="en-US" sz="200" dirty="0">
                <a:solidFill>
                  <a:srgbClr val="333399"/>
                </a:solidFill>
              </a:rPr>
              <a:t>Speaker Notes: Picture from OSHA 3067</a:t>
            </a:r>
          </a:p>
          <a:p>
            <a:endParaRPr lang="en-US" altLang="en-US" sz="200" dirty="0">
              <a:solidFill>
                <a:srgbClr val="333399"/>
              </a:solidFill>
            </a:endParaRPr>
          </a:p>
          <a:p>
            <a:r>
              <a:rPr lang="en-US" altLang="en-US" sz="200" dirty="0">
                <a:solidFill>
                  <a:srgbClr val="333399"/>
                </a:solidFill>
              </a:rPr>
              <a:t>Advantages: Can be constructed to suit many applications; and can be adjusted admit varying stock sizes.</a:t>
            </a:r>
          </a:p>
          <a:p>
            <a:r>
              <a:rPr lang="en-US" altLang="en-US" sz="200" dirty="0">
                <a:solidFill>
                  <a:srgbClr val="333399"/>
                </a:solidFill>
              </a:rPr>
              <a:t>Disadvantages: May require frequent maintenance or adjustment; and operator may make guard ineffective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marL="0" indent="0">
              <a:buFont typeface="Arial" panose="020B0604020202020204" pitchFamily="34" charset="0"/>
              <a:buNone/>
            </a:pPr>
            <a:r>
              <a:rPr lang="en-US" altLang="en-US" dirty="0"/>
              <a:t>Adjustable Guards</a:t>
            </a:r>
            <a:br>
              <a:rPr lang="en-US" altLang="en-US" dirty="0"/>
            </a:br>
            <a:r>
              <a:rPr lang="en-US" altLang="en-US" dirty="0"/>
              <a:t>Bandsaw</a:t>
            </a:r>
          </a:p>
        </p:txBody>
      </p:sp>
      <p:pic>
        <p:nvPicPr>
          <p:cNvPr id="33797" name="Picture 3076" descr="Bandsaw with adjustable guard."/>
          <p:cNvPicPr>
            <a:picLocks noChangeAspect="1" noChangeArrowheads="1"/>
          </p:cNvPicPr>
          <p:nvPr/>
        </p:nvPicPr>
        <p:blipFill>
          <a:blip r:embed="rId3">
            <a:extLst>
              <a:ext uri="{28A0092B-C50C-407E-A947-70E740481C1C}">
                <a14:useLocalDpi xmlns:a14="http://schemas.microsoft.com/office/drawing/2010/main" val="0"/>
              </a:ext>
            </a:extLst>
          </a:blip>
          <a:srcRect t="15762" b="19394"/>
          <a:stretch>
            <a:fillRect/>
          </a:stretch>
        </p:blipFill>
        <p:spPr bwMode="auto">
          <a:xfrm>
            <a:off x="2133600" y="1873250"/>
            <a:ext cx="48006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cxnSp>
        <p:nvCxnSpPr>
          <p:cNvPr id="33798" name="Straight Arrow Connector 9" descr="Line "/>
          <p:cNvCxnSpPr>
            <a:cxnSpLocks noChangeShapeType="1"/>
          </p:cNvCxnSpPr>
          <p:nvPr/>
        </p:nvCxnSpPr>
        <p:spPr bwMode="auto">
          <a:xfrm rot="10800000" flipV="1">
            <a:off x="5562600" y="4191000"/>
            <a:ext cx="457200" cy="165100"/>
          </a:xfrm>
          <a:prstGeom prst="straightConnector1">
            <a:avLst/>
          </a:prstGeom>
          <a:noFill/>
          <a:ln w="25400" cap="sq" algn="ctr">
            <a:solidFill>
              <a:schemeClr val="bg2"/>
            </a:solidFill>
            <a:round/>
            <a:headEnd type="none" w="sm" len="sm"/>
            <a:tailEnd type="arrow" w="med" len="med"/>
          </a:ln>
          <a:extLst>
            <a:ext uri="{909E8E84-426E-40DD-AFC4-6F175D3DCCD1}">
              <a14:hiddenFill xmlns:a14="http://schemas.microsoft.com/office/drawing/2010/main">
                <a:noFill/>
              </a14:hiddenFill>
            </a:ext>
          </a:extLst>
        </p:spPr>
      </p:cxnSp>
      <p:sp>
        <p:nvSpPr>
          <p:cNvPr id="2" name="Content Placeholder 1">
            <a:extLst>
              <a:ext uri="{FF2B5EF4-FFF2-40B4-BE49-F238E27FC236}">
                <a16:creationId xmlns:a16="http://schemas.microsoft.com/office/drawing/2014/main" id="{385BBD76-2D50-44D6-AE1A-25B29279D142}"/>
              </a:ext>
            </a:extLst>
          </p:cNvPr>
          <p:cNvSpPr>
            <a:spLocks noGrp="1"/>
          </p:cNvSpPr>
          <p:nvPr>
            <p:ph sz="half" idx="1"/>
          </p:nvPr>
        </p:nvSpPr>
        <p:spPr>
          <a:xfrm>
            <a:off x="6096000" y="3810000"/>
            <a:ext cx="1905000" cy="584200"/>
          </a:xfrm>
          <a:solidFill>
            <a:schemeClr val="tx1"/>
          </a:solidFill>
        </p:spPr>
        <p:txBody>
          <a:bodyPr/>
          <a:lstStyle/>
          <a:p>
            <a:pPr marL="0" indent="0">
              <a:spcBef>
                <a:spcPct val="0"/>
              </a:spcBef>
              <a:buFontTx/>
              <a:buNone/>
            </a:pPr>
            <a:r>
              <a:rPr lang="en-US" altLang="en-US" sz="1600" dirty="0">
                <a:solidFill>
                  <a:schemeClr val="bg2"/>
                </a:solidFill>
              </a:rPr>
              <a:t>Bandsaw blade adjustable guard</a:t>
            </a:r>
          </a:p>
        </p:txBody>
      </p:sp>
      <p:sp>
        <p:nvSpPr>
          <p:cNvPr id="8" name="Footer Placeholder 3"/>
          <p:cNvSpPr txBox="1">
            <a:spLocks/>
          </p:cNvSpPr>
          <p:nvPr/>
        </p:nvSpPr>
        <p:spPr>
          <a:xfrm>
            <a:off x="3619500" y="65532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 name="Rectangle 2">
            <a:extLst>
              <a:ext uri="{FF2B5EF4-FFF2-40B4-BE49-F238E27FC236}">
                <a16:creationId xmlns:a16="http://schemas.microsoft.com/office/drawing/2014/main" id="{EE9CF11A-E49A-46B3-94A1-9B7BDA07F704}"/>
              </a:ext>
            </a:extLst>
          </p:cNvPr>
          <p:cNvSpPr/>
          <p:nvPr/>
        </p:nvSpPr>
        <p:spPr>
          <a:xfrm>
            <a:off x="7117585" y="2252939"/>
            <a:ext cx="1766830" cy="400110"/>
          </a:xfrm>
          <a:prstGeom prst="rect">
            <a:avLst/>
          </a:prstGeom>
        </p:spPr>
        <p:txBody>
          <a:bodyPr wrap="none">
            <a:spAutoFit/>
          </a:bodyPr>
          <a:lstStyle/>
          <a:p>
            <a:r>
              <a:rPr lang="en-US" altLang="en-US" sz="1000" dirty="0">
                <a:solidFill>
                  <a:srgbClr val="333399"/>
                </a:solidFill>
              </a:rPr>
              <a:t>Speaker notes:</a:t>
            </a:r>
          </a:p>
          <a:p>
            <a:r>
              <a:rPr lang="en-US" altLang="en-US" sz="1000" dirty="0">
                <a:solidFill>
                  <a:srgbClr val="333399"/>
                </a:solidFill>
              </a:rPr>
              <a:t>Picture from OSHA 10 Slide</a:t>
            </a:r>
          </a:p>
        </p:txBody>
      </p:sp>
      <p:sp>
        <p:nvSpPr>
          <p:cNvPr id="337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A82FAE4-5F85-4812-8016-C44FFE939920}" type="slidenum">
              <a:rPr lang="en-US" altLang="en-US" sz="1400" smtClean="0"/>
              <a:pPr>
                <a:spcBef>
                  <a:spcPct val="0"/>
                </a:spcBef>
                <a:buFontTx/>
                <a:buNone/>
              </a:pPr>
              <a:t>38</a:t>
            </a:fld>
            <a:endParaRPr lang="en-US"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en-US" dirty="0"/>
              <a:t>Adjustable Guards</a:t>
            </a:r>
            <a:br>
              <a:rPr lang="en-US" altLang="en-US" dirty="0"/>
            </a:br>
            <a:r>
              <a:rPr lang="en-US" altLang="en-US" dirty="0"/>
              <a:t>Scroll Saw</a:t>
            </a:r>
          </a:p>
        </p:txBody>
      </p:sp>
      <p:pic>
        <p:nvPicPr>
          <p:cNvPr id="34821" name="Picture 8" descr="Scroll Saw with adjustable guard and shiel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38175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22" name="Straight Arrow Connector 9" descr="Line "/>
          <p:cNvCxnSpPr>
            <a:cxnSpLocks noChangeShapeType="1"/>
          </p:cNvCxnSpPr>
          <p:nvPr/>
        </p:nvCxnSpPr>
        <p:spPr bwMode="auto">
          <a:xfrm rot="10800000" flipV="1">
            <a:off x="4953000" y="4267200"/>
            <a:ext cx="457200" cy="165100"/>
          </a:xfrm>
          <a:prstGeom prst="straightConnector1">
            <a:avLst/>
          </a:prstGeom>
          <a:noFill/>
          <a:ln w="25400" cap="sq" algn="ctr">
            <a:solidFill>
              <a:schemeClr val="bg2"/>
            </a:solidFill>
            <a:round/>
            <a:headEnd type="none" w="sm" len="sm"/>
            <a:tailEnd type="arrow" w="med" len="med"/>
          </a:ln>
          <a:extLst>
            <a:ext uri="{909E8E84-426E-40DD-AFC4-6F175D3DCCD1}">
              <a14:hiddenFill xmlns:a14="http://schemas.microsoft.com/office/drawing/2010/main">
                <a:noFill/>
              </a14:hiddenFill>
            </a:ext>
          </a:extLst>
        </p:spPr>
      </p:cxnSp>
      <p:sp>
        <p:nvSpPr>
          <p:cNvPr id="2" name="Content Placeholder 1">
            <a:extLst>
              <a:ext uri="{FF2B5EF4-FFF2-40B4-BE49-F238E27FC236}">
                <a16:creationId xmlns:a16="http://schemas.microsoft.com/office/drawing/2014/main" id="{8623E065-CA98-49A0-9D76-51F91FB73CA4}"/>
              </a:ext>
            </a:extLst>
          </p:cNvPr>
          <p:cNvSpPr>
            <a:spLocks noGrp="1"/>
          </p:cNvSpPr>
          <p:nvPr>
            <p:ph sz="half" idx="1"/>
          </p:nvPr>
        </p:nvSpPr>
        <p:spPr>
          <a:xfrm>
            <a:off x="5486400" y="3886200"/>
            <a:ext cx="1905000" cy="584200"/>
          </a:xfrm>
          <a:solidFill>
            <a:schemeClr val="tx1"/>
          </a:solidFill>
        </p:spPr>
        <p:txBody>
          <a:bodyPr/>
          <a:lstStyle/>
          <a:p>
            <a:pPr marL="0" indent="0">
              <a:spcBef>
                <a:spcPct val="0"/>
              </a:spcBef>
              <a:buFontTx/>
              <a:buNone/>
            </a:pPr>
            <a:r>
              <a:rPr lang="en-US" altLang="en-US" sz="1600" dirty="0">
                <a:solidFill>
                  <a:schemeClr val="bg2"/>
                </a:solidFill>
              </a:rPr>
              <a:t>Scroll saw blade adjustable guard</a:t>
            </a:r>
          </a:p>
        </p:txBody>
      </p:sp>
      <p:sp>
        <p:nvSpPr>
          <p:cNvPr id="8" name="Footer Placeholder 3"/>
          <p:cNvSpPr txBox="1">
            <a:spLocks/>
          </p:cNvSpPr>
          <p:nvPr/>
        </p:nvSpPr>
        <p:spPr>
          <a:xfrm>
            <a:off x="3724275" y="64135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NJAFL-CIO</a:t>
            </a:r>
            <a:endParaRPr lang="en-US" altLang="en-US" sz="900" b="1" dirty="0">
              <a:latin typeface="Times New Roman" charset="0"/>
            </a:endParaRPr>
          </a:p>
        </p:txBody>
      </p:sp>
      <p:sp>
        <p:nvSpPr>
          <p:cNvPr id="348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EC53FD8-A2E7-439F-962B-2A20B4BAB789}" type="slidenum">
              <a:rPr lang="en-US" altLang="en-US" sz="1400" smtClean="0"/>
              <a:pPr>
                <a:spcBef>
                  <a:spcPct val="0"/>
                </a:spcBef>
                <a:buFontTx/>
                <a:buNone/>
              </a:pPr>
              <a:t>39</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609600"/>
            <a:ext cx="7772400" cy="762000"/>
          </a:xfrm>
        </p:spPr>
        <p:txBody>
          <a:bodyPr/>
          <a:lstStyle/>
          <a:p>
            <a:r>
              <a:rPr lang="en-US" altLang="en-US" dirty="0"/>
              <a:t>High-Risk Machinery</a:t>
            </a:r>
          </a:p>
        </p:txBody>
      </p:sp>
      <p:sp>
        <p:nvSpPr>
          <p:cNvPr id="4100" name="Rectangle 3"/>
          <p:cNvSpPr>
            <a:spLocks noGrp="1" noChangeArrowheads="1"/>
          </p:cNvSpPr>
          <p:nvPr>
            <p:ph type="body" sz="half" idx="1"/>
          </p:nvPr>
        </p:nvSpPr>
        <p:spPr>
          <a:xfrm>
            <a:off x="685800" y="1524000"/>
            <a:ext cx="6172200" cy="4876800"/>
          </a:xfrm>
        </p:spPr>
        <p:txBody>
          <a:bodyPr/>
          <a:lstStyle/>
          <a:p>
            <a:pPr marL="457200" indent="-457200">
              <a:spcBef>
                <a:spcPct val="0"/>
              </a:spcBef>
              <a:buFontTx/>
              <a:buAutoNum type="arabicPeriod"/>
            </a:pPr>
            <a:r>
              <a:rPr lang="en-US" altLang="en-US" sz="2400" dirty="0"/>
              <a:t>Mechanical power presses</a:t>
            </a:r>
          </a:p>
          <a:p>
            <a:pPr marL="457200" indent="-457200">
              <a:spcBef>
                <a:spcPct val="0"/>
              </a:spcBef>
              <a:buFontTx/>
              <a:buAutoNum type="arabicPeriod"/>
            </a:pPr>
            <a:r>
              <a:rPr lang="en-US" altLang="en-US" sz="2400" dirty="0"/>
              <a:t>Power press brakes</a:t>
            </a:r>
          </a:p>
          <a:p>
            <a:pPr marL="457200" indent="-457200">
              <a:spcBef>
                <a:spcPct val="0"/>
              </a:spcBef>
              <a:buFontTx/>
              <a:buAutoNum type="arabicPeriod"/>
            </a:pPr>
            <a:r>
              <a:rPr lang="en-US" altLang="en-US" sz="2400" dirty="0"/>
              <a:t>Powered and non-powered conveyors</a:t>
            </a:r>
          </a:p>
          <a:p>
            <a:pPr marL="457200" indent="-457200">
              <a:spcBef>
                <a:spcPct val="0"/>
              </a:spcBef>
              <a:buFontTx/>
              <a:buAutoNum type="arabicPeriod"/>
            </a:pPr>
            <a:r>
              <a:rPr lang="en-US" altLang="en-US" sz="2400" dirty="0"/>
              <a:t>Printing presses</a:t>
            </a:r>
          </a:p>
          <a:p>
            <a:pPr marL="457200" indent="-457200">
              <a:spcBef>
                <a:spcPct val="0"/>
              </a:spcBef>
              <a:buFontTx/>
              <a:buAutoNum type="arabicPeriod"/>
            </a:pPr>
            <a:r>
              <a:rPr lang="en-US" altLang="en-US" sz="2400" dirty="0"/>
              <a:t>Roll-forming and roll-bending machines</a:t>
            </a:r>
          </a:p>
          <a:p>
            <a:pPr marL="457200" indent="-457200">
              <a:spcBef>
                <a:spcPct val="0"/>
              </a:spcBef>
              <a:buFontTx/>
              <a:buAutoNum type="arabicPeriod"/>
            </a:pPr>
            <a:r>
              <a:rPr lang="en-US" altLang="en-US" sz="2400" dirty="0"/>
              <a:t>Shearing machines</a:t>
            </a:r>
          </a:p>
          <a:p>
            <a:pPr marL="457200" indent="-457200">
              <a:spcBef>
                <a:spcPct val="0"/>
              </a:spcBef>
              <a:buFontTx/>
              <a:buAutoNum type="arabicPeriod"/>
            </a:pPr>
            <a:r>
              <a:rPr lang="en-US" altLang="en-US" sz="2400" dirty="0"/>
              <a:t>Food slicers</a:t>
            </a:r>
          </a:p>
          <a:p>
            <a:pPr marL="457200" indent="-457200">
              <a:spcBef>
                <a:spcPct val="0"/>
              </a:spcBef>
              <a:buFontTx/>
              <a:buAutoNum type="arabicPeriod"/>
            </a:pPr>
            <a:r>
              <a:rPr lang="en-US" altLang="en-US" sz="2400" dirty="0"/>
              <a:t>Meat grinders</a:t>
            </a:r>
          </a:p>
          <a:p>
            <a:pPr marL="457200" indent="-457200">
              <a:spcBef>
                <a:spcPct val="0"/>
              </a:spcBef>
              <a:buFontTx/>
              <a:buAutoNum type="arabicPeriod"/>
            </a:pPr>
            <a:r>
              <a:rPr lang="en-US" altLang="en-US" sz="2400" dirty="0"/>
              <a:t>Meat-cutting band saws</a:t>
            </a:r>
          </a:p>
          <a:p>
            <a:pPr marL="457200" indent="-457200">
              <a:spcBef>
                <a:spcPct val="0"/>
              </a:spcBef>
              <a:buFontTx/>
              <a:buAutoNum type="arabicPeriod"/>
            </a:pPr>
            <a:r>
              <a:rPr lang="en-US" altLang="en-US" sz="2400" dirty="0"/>
              <a:t>Drill presses</a:t>
            </a:r>
          </a:p>
          <a:p>
            <a:pPr marL="457200" indent="-457200">
              <a:spcBef>
                <a:spcPct val="0"/>
              </a:spcBef>
              <a:buFontTx/>
              <a:buAutoNum type="arabicPeriod"/>
            </a:pPr>
            <a:r>
              <a:rPr lang="en-US" altLang="en-US" sz="2400" dirty="0"/>
              <a:t>Milling machines</a:t>
            </a:r>
          </a:p>
          <a:p>
            <a:pPr marL="457200" indent="-457200">
              <a:spcBef>
                <a:spcPct val="0"/>
              </a:spcBef>
              <a:buFontTx/>
              <a:buAutoNum type="arabicPeriod"/>
            </a:pPr>
            <a:r>
              <a:rPr lang="en-US" altLang="en-US" sz="2400" dirty="0"/>
              <a:t>Shears, grinders, and slitters</a:t>
            </a:r>
          </a:p>
          <a:p>
            <a:pPr marL="457200" indent="-457200">
              <a:spcBef>
                <a:spcPct val="0"/>
              </a:spcBef>
              <a:buFontTx/>
              <a:buAutoNum type="arabicPeriod"/>
            </a:pPr>
            <a:r>
              <a:rPr lang="en-US" altLang="en-US" sz="2400" dirty="0"/>
              <a:t>Table and portable saws</a:t>
            </a:r>
          </a:p>
        </p:txBody>
      </p:sp>
      <p:sp>
        <p:nvSpPr>
          <p:cNvPr id="2" name="Rectangle 1">
            <a:extLst>
              <a:ext uri="{FF2B5EF4-FFF2-40B4-BE49-F238E27FC236}">
                <a16:creationId xmlns:a16="http://schemas.microsoft.com/office/drawing/2014/main" id="{8C50F4A0-0586-4578-9A12-53D9B8B417D5}"/>
              </a:ext>
            </a:extLst>
          </p:cNvPr>
          <p:cNvSpPr/>
          <p:nvPr/>
        </p:nvSpPr>
        <p:spPr>
          <a:xfrm>
            <a:off x="3581400" y="194846"/>
            <a:ext cx="4572000" cy="338554"/>
          </a:xfrm>
          <a:prstGeom prst="rect">
            <a:avLst/>
          </a:prstGeom>
        </p:spPr>
        <p:txBody>
          <a:bodyPr>
            <a:spAutoFit/>
          </a:bodyPr>
          <a:lstStyle/>
          <a:p>
            <a:r>
              <a:rPr lang="en-US" altLang="en-US" sz="800" dirty="0">
                <a:solidFill>
                  <a:srgbClr val="333399"/>
                </a:solidFill>
              </a:rPr>
              <a:t>Speaker Notes: Data Source – OSHA Quick Card – Amputations (https://www.osha.gov/Publications/amputations-qc.html)</a:t>
            </a:r>
          </a:p>
        </p:txBody>
      </p:sp>
      <p:sp>
        <p:nvSpPr>
          <p:cNvPr id="40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78F71C9-771B-4AEE-BD5D-B6B28B27F80A}" type="slidenum">
              <a:rPr lang="en-US" altLang="en-US" sz="1400" smtClean="0"/>
              <a:pPr>
                <a:spcBef>
                  <a:spcPct val="0"/>
                </a:spcBef>
                <a:buFontTx/>
                <a:buNone/>
              </a:pPr>
              <a:t>4</a:t>
            </a:fld>
            <a:endParaRPr lang="en-US" altLang="en-US"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altLang="en-US" dirty="0"/>
              <a:t>Self-adjusting Guards</a:t>
            </a:r>
          </a:p>
        </p:txBody>
      </p:sp>
      <p:sp>
        <p:nvSpPr>
          <p:cNvPr id="35844" name="Rectangle 3"/>
          <p:cNvSpPr>
            <a:spLocks noGrp="1" noChangeArrowheads="1"/>
          </p:cNvSpPr>
          <p:nvPr>
            <p:ph type="body" sz="half" idx="1"/>
          </p:nvPr>
        </p:nvSpPr>
        <p:spPr/>
        <p:txBody>
          <a:bodyPr/>
          <a:lstStyle/>
          <a:p>
            <a:r>
              <a:rPr lang="en-US" altLang="en-US" dirty="0"/>
              <a:t>Advantage</a:t>
            </a:r>
          </a:p>
          <a:p>
            <a:pPr lvl="1"/>
            <a:r>
              <a:rPr lang="en-US" altLang="en-US" dirty="0"/>
              <a:t>Employee not involved in positioning</a:t>
            </a:r>
          </a:p>
          <a:p>
            <a:pPr lvl="1"/>
            <a:r>
              <a:rPr lang="en-US" altLang="en-US" dirty="0"/>
              <a:t>Readily available</a:t>
            </a:r>
          </a:p>
          <a:p>
            <a:r>
              <a:rPr lang="en-US" altLang="en-US" dirty="0"/>
              <a:t>Disadvantage</a:t>
            </a:r>
          </a:p>
          <a:p>
            <a:pPr lvl="1"/>
            <a:r>
              <a:rPr lang="en-US" altLang="en-US" dirty="0"/>
              <a:t>Not maximum protection</a:t>
            </a:r>
          </a:p>
          <a:p>
            <a:pPr lvl="1"/>
            <a:r>
              <a:rPr lang="en-US" altLang="en-US" dirty="0"/>
              <a:t>May need frequent fine tuning</a:t>
            </a:r>
          </a:p>
        </p:txBody>
      </p:sp>
      <p:pic>
        <p:nvPicPr>
          <p:cNvPr id="35845" name="Picture 4" descr="Portable Circular Saws.&#10;&#10;Diagram of two portable circular saws with self-adjusting guards: one with retracted guard while cutting stock and one with guard not retracted."/>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714875" y="1981200"/>
            <a:ext cx="3675063" cy="4114800"/>
          </a:xfrm>
        </p:spPr>
      </p:pic>
      <p:sp>
        <p:nvSpPr>
          <p:cNvPr id="7" name="Footer Placeholder 3"/>
          <p:cNvSpPr txBox="1">
            <a:spLocks/>
          </p:cNvSpPr>
          <p:nvPr/>
        </p:nvSpPr>
        <p:spPr>
          <a:xfrm>
            <a:off x="5791200" y="60960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58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DA64DCD-4C55-4E48-8167-DC70D44FEDAF}" type="slidenum">
              <a:rPr lang="en-US" altLang="en-US" sz="1400" smtClean="0"/>
              <a:pPr>
                <a:spcBef>
                  <a:spcPct val="0"/>
                </a:spcBef>
                <a:buFontTx/>
                <a:buNone/>
              </a:pPr>
              <a:t>40</a:t>
            </a:fld>
            <a:endParaRPr lang="en-US"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altLang="en-US" dirty="0"/>
              <a:t>Self-adjusting Guard Table Circular Saw</a:t>
            </a:r>
          </a:p>
        </p:txBody>
      </p:sp>
      <p:pic>
        <p:nvPicPr>
          <p:cNvPr id="3" name="Content Placeholder 2" descr="Photo of a Table Circular Saw with self-adjusting gua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9328" y="1981200"/>
            <a:ext cx="4045343" cy="4114800"/>
          </a:xfrm>
        </p:spPr>
      </p:pic>
      <p:sp>
        <p:nvSpPr>
          <p:cNvPr id="368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3CC8E89-8ABE-483B-8BBC-EE88572B0F7F}" type="slidenum">
              <a:rPr lang="en-US" altLang="en-US" sz="1400" smtClean="0"/>
              <a:pPr>
                <a:spcBef>
                  <a:spcPct val="0"/>
                </a:spcBef>
                <a:buFontTx/>
                <a:buNone/>
              </a:pPr>
              <a:t>41</a:t>
            </a:fld>
            <a:endParaRPr lang="en-US" altLang="en-US" sz="1400"/>
          </a:p>
        </p:txBody>
      </p:sp>
      <p:sp>
        <p:nvSpPr>
          <p:cNvPr id="6" name="Footer Placeholder 3"/>
          <p:cNvSpPr txBox="1">
            <a:spLocks/>
          </p:cNvSpPr>
          <p:nvPr/>
        </p:nvSpPr>
        <p:spPr>
          <a:xfrm>
            <a:off x="3622675" y="6504039"/>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4" name="Rectangle 3">
            <a:extLst>
              <a:ext uri="{FF2B5EF4-FFF2-40B4-BE49-F238E27FC236}">
                <a16:creationId xmlns:a16="http://schemas.microsoft.com/office/drawing/2014/main" id="{51513052-85DE-4C2D-A9B2-245A5F422AA1}"/>
              </a:ext>
            </a:extLst>
          </p:cNvPr>
          <p:cNvSpPr/>
          <p:nvPr/>
        </p:nvSpPr>
        <p:spPr>
          <a:xfrm>
            <a:off x="7086600" y="3931567"/>
            <a:ext cx="1745991" cy="400110"/>
          </a:xfrm>
          <a:prstGeom prst="rect">
            <a:avLst/>
          </a:prstGeom>
        </p:spPr>
        <p:txBody>
          <a:bodyPr wrap="none">
            <a:spAutoFit/>
          </a:bodyPr>
          <a:lstStyle/>
          <a:p>
            <a:r>
              <a:rPr lang="en-US" altLang="en-US" sz="1000" dirty="0">
                <a:solidFill>
                  <a:srgbClr val="333399"/>
                </a:solidFill>
              </a:rPr>
              <a:t>Speaker notes:</a:t>
            </a:r>
          </a:p>
          <a:p>
            <a:r>
              <a:rPr lang="en-US" altLang="en-US" sz="1000" dirty="0">
                <a:solidFill>
                  <a:srgbClr val="333399"/>
                </a:solidFill>
              </a:rPr>
              <a:t>Picture from OSHA 10 slide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en-US" dirty="0"/>
              <a:t>Devices</a:t>
            </a:r>
          </a:p>
        </p:txBody>
      </p:sp>
      <p:sp>
        <p:nvSpPr>
          <p:cNvPr id="37892" name="Rectangle 3"/>
          <p:cNvSpPr>
            <a:spLocks noGrp="1" noChangeArrowheads="1"/>
          </p:cNvSpPr>
          <p:nvPr>
            <p:ph type="body" sz="half" idx="1"/>
          </p:nvPr>
        </p:nvSpPr>
        <p:spPr>
          <a:xfrm>
            <a:off x="685800" y="1981200"/>
            <a:ext cx="8077200" cy="3124201"/>
          </a:xfrm>
        </p:spPr>
        <p:txBody>
          <a:bodyPr numCol="2"/>
          <a:lstStyle/>
          <a:p>
            <a:r>
              <a:rPr lang="en-US" altLang="en-US" dirty="0"/>
              <a:t>Presence sensing</a:t>
            </a:r>
          </a:p>
          <a:p>
            <a:pPr lvl="1"/>
            <a:r>
              <a:rPr lang="en-US" altLang="en-US" dirty="0"/>
              <a:t>Photoelectrical</a:t>
            </a:r>
          </a:p>
          <a:p>
            <a:pPr lvl="1"/>
            <a:r>
              <a:rPr lang="en-US" altLang="en-US" dirty="0"/>
              <a:t>Radiofrequency</a:t>
            </a:r>
          </a:p>
          <a:p>
            <a:pPr lvl="1"/>
            <a:r>
              <a:rPr lang="en-US" altLang="en-US" dirty="0"/>
              <a:t>Electromechanical</a:t>
            </a:r>
          </a:p>
          <a:p>
            <a:r>
              <a:rPr lang="en-US" altLang="en-US" dirty="0"/>
              <a:t>Pullback</a:t>
            </a:r>
          </a:p>
          <a:p>
            <a:r>
              <a:rPr lang="en-US" altLang="en-US" dirty="0"/>
              <a:t>Restraint</a:t>
            </a:r>
          </a:p>
          <a:p>
            <a:r>
              <a:rPr lang="en-US" altLang="en-US" dirty="0"/>
              <a:t>Safety Controls</a:t>
            </a:r>
          </a:p>
          <a:p>
            <a:pPr lvl="1"/>
            <a:r>
              <a:rPr lang="en-US" altLang="en-US" dirty="0"/>
              <a:t>Safety trip control</a:t>
            </a:r>
          </a:p>
          <a:p>
            <a:pPr lvl="1"/>
            <a:r>
              <a:rPr lang="en-US" altLang="en-US" dirty="0"/>
              <a:t>Two-hand control/trip</a:t>
            </a:r>
          </a:p>
          <a:p>
            <a:r>
              <a:rPr lang="en-US" altLang="en-US" dirty="0"/>
              <a:t>Gates</a:t>
            </a:r>
          </a:p>
        </p:txBody>
      </p:sp>
      <p:sp>
        <p:nvSpPr>
          <p:cNvPr id="378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428CE4B-EE56-44E2-9724-950F54C8888C}" type="slidenum">
              <a:rPr lang="en-US" altLang="en-US" sz="1400" smtClean="0"/>
              <a:pPr>
                <a:spcBef>
                  <a:spcPct val="0"/>
                </a:spcBef>
                <a:buFontTx/>
                <a:buNone/>
              </a:pPr>
              <a:t>42</a:t>
            </a:fld>
            <a:endParaRPr lang="en-US"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ltLang="en-US" dirty="0"/>
              <a:t>Presence-Sensing Device</a:t>
            </a:r>
          </a:p>
        </p:txBody>
      </p:sp>
      <p:pic>
        <p:nvPicPr>
          <p:cNvPr id="4" name="Content Placeholder 3" descr="Punching Press  with presence-sensing devi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4029" y="1781953"/>
            <a:ext cx="7772400" cy="3146389"/>
          </a:xfrm>
        </p:spPr>
      </p:pic>
      <p:sp>
        <p:nvSpPr>
          <p:cNvPr id="389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6306BA2-B63C-4F41-BB67-DD246370166A}" type="slidenum">
              <a:rPr lang="en-US" altLang="en-US" sz="1400" smtClean="0"/>
              <a:pPr>
                <a:spcBef>
                  <a:spcPct val="0"/>
                </a:spcBef>
                <a:buFontTx/>
                <a:buNone/>
              </a:pPr>
              <a:t>43</a:t>
            </a:fld>
            <a:endParaRPr lang="en-US" altLang="en-US" sz="1400"/>
          </a:p>
        </p:txBody>
      </p:sp>
      <p:sp>
        <p:nvSpPr>
          <p:cNvPr id="8" name="Footer Placeholder 3"/>
          <p:cNvSpPr txBox="1">
            <a:spLocks/>
          </p:cNvSpPr>
          <p:nvPr/>
        </p:nvSpPr>
        <p:spPr>
          <a:xfrm>
            <a:off x="1443037" y="52578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7" name="Footer Placeholder 3"/>
          <p:cNvSpPr txBox="1">
            <a:spLocks/>
          </p:cNvSpPr>
          <p:nvPr/>
        </p:nvSpPr>
        <p:spPr>
          <a:xfrm>
            <a:off x="5689600" y="5260975"/>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 name="Rectangle 2">
            <a:extLst>
              <a:ext uri="{FF2B5EF4-FFF2-40B4-BE49-F238E27FC236}">
                <a16:creationId xmlns:a16="http://schemas.microsoft.com/office/drawing/2014/main" id="{F9424188-8CDC-47DA-8648-BB15B77DD456}"/>
              </a:ext>
            </a:extLst>
          </p:cNvPr>
          <p:cNvSpPr/>
          <p:nvPr/>
        </p:nvSpPr>
        <p:spPr>
          <a:xfrm>
            <a:off x="152400" y="63210"/>
            <a:ext cx="4572000" cy="369332"/>
          </a:xfrm>
          <a:prstGeom prst="rect">
            <a:avLst/>
          </a:prstGeom>
        </p:spPr>
        <p:txBody>
          <a:bodyPr>
            <a:spAutoFit/>
          </a:bodyPr>
          <a:lstStyle/>
          <a:p>
            <a:r>
              <a:rPr lang="en-US" altLang="en-US" sz="200" dirty="0">
                <a:solidFill>
                  <a:srgbClr val="333399"/>
                </a:solidFill>
              </a:rPr>
              <a:t>Speaker Notes: Animations from http://www.osha.gov/SLTC/etools/machineguarding/presses/psd.html</a:t>
            </a:r>
          </a:p>
          <a:p>
            <a:endParaRPr lang="en-US" altLang="en-US" sz="200" dirty="0">
              <a:solidFill>
                <a:srgbClr val="333399"/>
              </a:solidFill>
            </a:endParaRPr>
          </a:p>
          <a:p>
            <a:r>
              <a:rPr lang="en-US" altLang="en-US" sz="200" dirty="0">
                <a:solidFill>
                  <a:srgbClr val="333399"/>
                </a:solidFill>
              </a:rPr>
              <a:t>Interlocks into the machine’s control system to stop operation when the sensing filed (photoelectric, radio frequency, or electromagnetic) is disturbed.</a:t>
            </a:r>
          </a:p>
          <a:p>
            <a:endParaRPr lang="en-US" altLang="en-US" sz="200" dirty="0">
              <a:solidFill>
                <a:srgbClr val="333399"/>
              </a:solidFill>
            </a:endParaRPr>
          </a:p>
          <a:p>
            <a:r>
              <a:rPr lang="en-US" altLang="en-US" sz="200" dirty="0">
                <a:solidFill>
                  <a:srgbClr val="333399"/>
                </a:solidFill>
              </a:rPr>
              <a:t>Advantages: adjust to fit different stock sizes; allows access to load and unload the machine; and allows access to the guarded area for maintenance and set-up activities.</a:t>
            </a:r>
          </a:p>
          <a:p>
            <a:endParaRPr lang="en-US" altLang="en-US" sz="200" dirty="0">
              <a:solidFill>
                <a:srgbClr val="333399"/>
              </a:solidFill>
            </a:endParaRPr>
          </a:p>
          <a:p>
            <a:r>
              <a:rPr lang="en-US" altLang="en-US" sz="200" dirty="0">
                <a:solidFill>
                  <a:srgbClr val="333399"/>
                </a:solidFill>
              </a:rPr>
              <a:t>Disadvantages: Restricted to machines that stop operating cycle before operator can reach into danger area (e.g., machines with partial revolution clutches or hydraulic machines); Must be carefully maintained and adjusted; does not protect operator in the event of a mechanical failure; and operator may make device ineffective.</a:t>
            </a:r>
          </a:p>
          <a:p>
            <a:endParaRPr lang="en-US" altLang="en-US" sz="200" dirty="0">
              <a:solidFill>
                <a:srgbClr val="333399"/>
              </a:solidFill>
            </a:endParaRPr>
          </a:p>
          <a:p>
            <a:r>
              <a:rPr lang="en-US" altLang="en-US" sz="200" dirty="0">
                <a:solidFill>
                  <a:srgbClr val="333399"/>
                </a:solidFill>
              </a:rPr>
              <a:t>There are also presence-sensing mats that interlock into machine’s control system to stop operation when a predetermined weight is applied to the mat.  A manual reset switch must be located outside the protected zone.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dirty="0"/>
              <a:t>Pullback Device</a:t>
            </a:r>
          </a:p>
        </p:txBody>
      </p:sp>
      <p:sp>
        <p:nvSpPr>
          <p:cNvPr id="39940" name="Rectangle 3"/>
          <p:cNvSpPr>
            <a:spLocks noGrp="1" noChangeArrowheads="1"/>
          </p:cNvSpPr>
          <p:nvPr>
            <p:ph sz="half" idx="1"/>
          </p:nvPr>
        </p:nvSpPr>
        <p:spPr>
          <a:xfrm>
            <a:off x="381000" y="1981200"/>
            <a:ext cx="4114800" cy="4114800"/>
          </a:xfrm>
        </p:spPr>
        <p:txBody>
          <a:bodyPr/>
          <a:lstStyle/>
          <a:p>
            <a:r>
              <a:rPr lang="en-US" altLang="en-US" sz="2400" dirty="0"/>
              <a:t>Utilizes a series of cables attached to the operator’s hands, wrists, and/or arms</a:t>
            </a:r>
          </a:p>
          <a:p>
            <a:r>
              <a:rPr lang="en-US" altLang="en-US" sz="2400" dirty="0"/>
              <a:t>Primarily used on machines with stroking action</a:t>
            </a:r>
          </a:p>
          <a:p>
            <a:r>
              <a:rPr lang="en-US" altLang="en-US" sz="2400" dirty="0"/>
              <a:t>Allows access to the point of operation when the slide/ram is up</a:t>
            </a:r>
          </a:p>
          <a:p>
            <a:r>
              <a:rPr lang="en-US" altLang="en-US" sz="2400" dirty="0"/>
              <a:t>Withdraws hands when the slide/ram begins to descend</a:t>
            </a:r>
            <a:endParaRPr lang="en-US" altLang="en-US" sz="2400" dirty="0">
              <a:solidFill>
                <a:srgbClr val="333399"/>
              </a:solidFill>
            </a:endParaRPr>
          </a:p>
        </p:txBody>
      </p:sp>
      <p:pic>
        <p:nvPicPr>
          <p:cNvPr id="4" name="Content Placeholder 3" descr="Punch Press with pullback devic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09839" y="1981200"/>
            <a:ext cx="2686722" cy="4114800"/>
          </a:xfrm>
        </p:spPr>
      </p:pic>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1FD0957-B3F5-4150-91EE-6F399EA46AA0}" type="slidenum">
              <a:rPr lang="en-US" altLang="en-US" sz="1400" smtClean="0"/>
              <a:pPr>
                <a:spcBef>
                  <a:spcPct val="0"/>
                </a:spcBef>
                <a:buFontTx/>
                <a:buNone/>
              </a:pPr>
              <a:t>44</a:t>
            </a:fld>
            <a:endParaRPr lang="en-US" altLang="en-US" sz="1400">
              <a:latin typeface="Times New Roman" pitchFamily="18" charset="0"/>
            </a:endParaRPr>
          </a:p>
        </p:txBody>
      </p:sp>
      <p:sp>
        <p:nvSpPr>
          <p:cNvPr id="6" name="Footer Placeholder 3"/>
          <p:cNvSpPr txBox="1">
            <a:spLocks/>
          </p:cNvSpPr>
          <p:nvPr/>
        </p:nvSpPr>
        <p:spPr>
          <a:xfrm>
            <a:off x="6172200" y="5870164"/>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1376346B-9C8D-4632-9020-BAE183A80383}"/>
              </a:ext>
            </a:extLst>
          </p:cNvPr>
          <p:cNvSpPr/>
          <p:nvPr/>
        </p:nvSpPr>
        <p:spPr>
          <a:xfrm>
            <a:off x="0" y="207818"/>
            <a:ext cx="4572000" cy="276999"/>
          </a:xfrm>
          <a:prstGeom prst="rect">
            <a:avLst/>
          </a:prstGeom>
        </p:spPr>
        <p:txBody>
          <a:bodyPr>
            <a:spAutoFit/>
          </a:bodyPr>
          <a:lstStyle/>
          <a:p>
            <a:r>
              <a:rPr lang="en-US" altLang="en-US" sz="200" dirty="0">
                <a:solidFill>
                  <a:srgbClr val="333399"/>
                </a:solidFill>
              </a:rPr>
              <a:t>Speaker Notes: Picture from OSHA 10 slide.</a:t>
            </a:r>
          </a:p>
          <a:p>
            <a:r>
              <a:rPr lang="en-US" altLang="en-US" sz="200" dirty="0">
                <a:solidFill>
                  <a:srgbClr val="333399"/>
                </a:solidFill>
              </a:rPr>
              <a:t>Cords connected to operator’s wrists and linked mechanically to the machine automatically withdraw the hands from the point of operation during the machine cycle.</a:t>
            </a:r>
          </a:p>
          <a:p>
            <a:endParaRPr lang="en-US" altLang="en-US" sz="200" dirty="0">
              <a:solidFill>
                <a:srgbClr val="333399"/>
              </a:solidFill>
            </a:endParaRPr>
          </a:p>
          <a:p>
            <a:r>
              <a:rPr lang="en-US" altLang="en-US" sz="200" dirty="0">
                <a:solidFill>
                  <a:srgbClr val="333399"/>
                </a:solidFill>
              </a:rPr>
              <a:t>Advantages: Allows the hands to enter the point of operation for feeding and removal; and provides protection even in the event of mechanical repeat.</a:t>
            </a:r>
          </a:p>
          <a:p>
            <a:endParaRPr lang="en-US" altLang="en-US" sz="200" dirty="0">
              <a:solidFill>
                <a:srgbClr val="333399"/>
              </a:solidFill>
            </a:endParaRPr>
          </a:p>
          <a:p>
            <a:r>
              <a:rPr lang="en-US" altLang="en-US" sz="200" dirty="0">
                <a:solidFill>
                  <a:srgbClr val="333399"/>
                </a:solidFill>
              </a:rPr>
              <a:t>Disadvantages: Close supervision ensures proper use and adjustment;  must be inspected prior to each operator change or machine set-up; limits operator’s movement and may obstruct their work space; and operator may easily make device ineffective by not adjusting the device properly. </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85800" y="90488"/>
            <a:ext cx="7772400" cy="1144587"/>
          </a:xfrm>
        </p:spPr>
        <p:txBody>
          <a:bodyPr/>
          <a:lstStyle/>
          <a:p>
            <a:r>
              <a:rPr lang="en-US" altLang="en-US" dirty="0"/>
              <a:t>Pullback Device </a:t>
            </a:r>
            <a:r>
              <a:rPr lang="en-US" altLang="en-US" sz="3600" dirty="0"/>
              <a:t>(cont’d)</a:t>
            </a:r>
            <a:endParaRPr lang="en-US" altLang="en-US" dirty="0"/>
          </a:p>
        </p:txBody>
      </p:sp>
      <p:pic>
        <p:nvPicPr>
          <p:cNvPr id="40967" name="Picture 12" descr="Punch Press with pullback device.&#10;&#10;Picture shows hands with pullback device inside point of operation inactivating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1536700"/>
            <a:ext cx="31845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1565275" y="422275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40964" name="Rectangle 6"/>
          <p:cNvSpPr>
            <a:spLocks noGrp="1" noChangeArrowheads="1"/>
          </p:cNvSpPr>
          <p:nvPr>
            <p:ph type="body" sz="half" idx="1"/>
          </p:nvPr>
        </p:nvSpPr>
        <p:spPr>
          <a:xfrm>
            <a:off x="669925" y="4510088"/>
            <a:ext cx="3816350" cy="1966912"/>
          </a:xfrm>
        </p:spPr>
        <p:txBody>
          <a:bodyPr/>
          <a:lstStyle/>
          <a:p>
            <a:r>
              <a:rPr lang="en-US" altLang="en-US" sz="2200" dirty="0"/>
              <a:t>Hands in die, feeding</a:t>
            </a:r>
          </a:p>
          <a:p>
            <a:r>
              <a:rPr lang="en-US" altLang="en-US" sz="2200" dirty="0"/>
              <a:t>Point of operation exposed</a:t>
            </a:r>
          </a:p>
          <a:p>
            <a:r>
              <a:rPr lang="en-US" altLang="en-US" sz="2200" dirty="0"/>
              <a:t>Pullback device attached and properly adjusted</a:t>
            </a:r>
          </a:p>
        </p:txBody>
      </p:sp>
      <p:pic>
        <p:nvPicPr>
          <p:cNvPr id="40966" name="Picture 9" descr="Punch press with pullback device.&#10;&#10;Picture shows hands with pullback device retracted allowing machine to be activ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25" y="1536700"/>
            <a:ext cx="3205163"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txBox="1">
            <a:spLocks/>
          </p:cNvSpPr>
          <p:nvPr/>
        </p:nvSpPr>
        <p:spPr>
          <a:xfrm>
            <a:off x="5739606" y="4243388"/>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40965" name="Rectangle 7"/>
          <p:cNvSpPr>
            <a:spLocks noGrp="1" noChangeArrowheads="1"/>
          </p:cNvSpPr>
          <p:nvPr>
            <p:ph type="body" sz="half" idx="2"/>
          </p:nvPr>
        </p:nvSpPr>
        <p:spPr>
          <a:xfrm>
            <a:off x="4848225" y="4510088"/>
            <a:ext cx="3816350" cy="1662112"/>
          </a:xfrm>
        </p:spPr>
        <p:txBody>
          <a:bodyPr/>
          <a:lstStyle/>
          <a:p>
            <a:r>
              <a:rPr lang="en-US" altLang="en-US" sz="2200" dirty="0"/>
              <a:t>Die closed</a:t>
            </a:r>
          </a:p>
          <a:p>
            <a:r>
              <a:rPr lang="en-US" altLang="en-US" sz="2200" dirty="0"/>
              <a:t>Hands withdrawn from point of operation by pullback device</a:t>
            </a:r>
            <a:endParaRPr lang="en-US" altLang="en-US" sz="2200" dirty="0">
              <a:solidFill>
                <a:srgbClr val="333399"/>
              </a:solidFill>
            </a:endParaRPr>
          </a:p>
        </p:txBody>
      </p:sp>
      <p:sp>
        <p:nvSpPr>
          <p:cNvPr id="2" name="Rectangle 1">
            <a:extLst>
              <a:ext uri="{FF2B5EF4-FFF2-40B4-BE49-F238E27FC236}">
                <a16:creationId xmlns:a16="http://schemas.microsoft.com/office/drawing/2014/main" id="{A064AF8A-BF5C-4FAA-B6F7-28B3F6D4B698}"/>
              </a:ext>
            </a:extLst>
          </p:cNvPr>
          <p:cNvSpPr/>
          <p:nvPr/>
        </p:nvSpPr>
        <p:spPr>
          <a:xfrm>
            <a:off x="4347302" y="6132548"/>
            <a:ext cx="2784608" cy="584775"/>
          </a:xfrm>
          <a:prstGeom prst="rect">
            <a:avLst/>
          </a:prstGeom>
        </p:spPr>
        <p:txBody>
          <a:bodyPr wrap="none">
            <a:spAutoFit/>
          </a:bodyPr>
          <a:lstStyle/>
          <a:p>
            <a:r>
              <a:rPr lang="en-US" altLang="en-US" dirty="0">
                <a:solidFill>
                  <a:srgbClr val="333399"/>
                </a:solidFill>
              </a:rPr>
              <a:t>Speaker notes:</a:t>
            </a:r>
          </a:p>
          <a:p>
            <a:r>
              <a:rPr lang="en-US" altLang="en-US" dirty="0">
                <a:solidFill>
                  <a:srgbClr val="333399"/>
                </a:solidFill>
              </a:rPr>
              <a:t>Pictures form OSHA 10 slide</a:t>
            </a:r>
          </a:p>
        </p:txBody>
      </p:sp>
      <p:sp>
        <p:nvSpPr>
          <p:cNvPr id="409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EDBFB61-37AF-4891-AA81-097254ED109F}" type="slidenum">
              <a:rPr lang="en-US" altLang="en-US" sz="1400" smtClean="0"/>
              <a:pPr>
                <a:spcBef>
                  <a:spcPct val="0"/>
                </a:spcBef>
                <a:buFontTx/>
                <a:buNone/>
              </a:pPr>
              <a:t>45</a:t>
            </a:fld>
            <a:endParaRPr lang="en-US" altLang="en-US" sz="1400">
              <a:latin typeface="Times New Roman" pitchFamily="18"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685800" y="77788"/>
            <a:ext cx="7772400" cy="1143000"/>
          </a:xfrm>
        </p:spPr>
        <p:txBody>
          <a:bodyPr/>
          <a:lstStyle/>
          <a:p>
            <a:r>
              <a:rPr lang="en-US" altLang="en-US" dirty="0"/>
              <a:t>Restraint Device</a:t>
            </a:r>
          </a:p>
        </p:txBody>
      </p:sp>
      <p:sp>
        <p:nvSpPr>
          <p:cNvPr id="41988" name="Rectangle 3"/>
          <p:cNvSpPr>
            <a:spLocks noGrp="1" noChangeArrowheads="1"/>
          </p:cNvSpPr>
          <p:nvPr>
            <p:ph type="body" idx="1"/>
          </p:nvPr>
        </p:nvSpPr>
        <p:spPr>
          <a:xfrm>
            <a:off x="685800" y="1450974"/>
            <a:ext cx="4094163" cy="4721225"/>
          </a:xfrm>
        </p:spPr>
        <p:txBody>
          <a:bodyPr/>
          <a:lstStyle/>
          <a:p>
            <a:r>
              <a:rPr lang="en-US" altLang="en-US" sz="2400" dirty="0"/>
              <a:t>Uses cables or straps attached to the operator’s hands and a fixed point</a:t>
            </a:r>
          </a:p>
          <a:p>
            <a:r>
              <a:rPr lang="en-US" altLang="en-US" sz="2400" dirty="0"/>
              <a:t>Must be adjusted to let the operator’s hands travel within a predetermined safe area</a:t>
            </a:r>
          </a:p>
          <a:p>
            <a:r>
              <a:rPr lang="en-US" altLang="en-US" sz="2400" dirty="0"/>
              <a:t>Hand-feeding tools are often necessary if the operation involves placing material into the danger area</a:t>
            </a:r>
            <a:endParaRPr lang="en-US" altLang="en-US" sz="2400" dirty="0">
              <a:solidFill>
                <a:srgbClr val="333399"/>
              </a:solidFill>
            </a:endParaRPr>
          </a:p>
        </p:txBody>
      </p:sp>
      <p:pic>
        <p:nvPicPr>
          <p:cNvPr id="41989" name="Picture 4" descr="Press Brake.&#10;&#10;Worker operating press brake has hands restrained such that worker can not reach point of op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438525" cy="2624138"/>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6" descr="Punch Press Diagram.&#10;&#10;Diagram of punch press showing worker using restraint devices on hands and hand 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962400"/>
            <a:ext cx="34290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a:xfrm>
            <a:off x="5753100" y="6542088"/>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1A50DBAC-306D-40D9-BD85-8FD1EDB5C940}"/>
              </a:ext>
            </a:extLst>
          </p:cNvPr>
          <p:cNvSpPr/>
          <p:nvPr/>
        </p:nvSpPr>
        <p:spPr>
          <a:xfrm>
            <a:off x="0" y="77788"/>
            <a:ext cx="4572000" cy="276999"/>
          </a:xfrm>
          <a:prstGeom prst="rect">
            <a:avLst/>
          </a:prstGeom>
        </p:spPr>
        <p:txBody>
          <a:bodyPr>
            <a:spAutoFit/>
          </a:bodyPr>
          <a:lstStyle/>
          <a:p>
            <a:r>
              <a:rPr lang="en-US" altLang="en-US" sz="200" dirty="0">
                <a:solidFill>
                  <a:srgbClr val="333399"/>
                </a:solidFill>
              </a:rPr>
              <a:t>Speaker Notes: Pictures form OSHA 10 slide and OSHA 3067</a:t>
            </a:r>
          </a:p>
          <a:p>
            <a:r>
              <a:rPr lang="en-US" altLang="en-US" sz="200" dirty="0">
                <a:solidFill>
                  <a:srgbClr val="333399"/>
                </a:solidFill>
              </a:rPr>
              <a:t>Wrists are connected by cords and secured to a fixed anchor point which limit operator’s hands from reaching the point of operation at any time.</a:t>
            </a:r>
          </a:p>
          <a:p>
            <a:endParaRPr lang="en-US" altLang="en-US" sz="200" dirty="0">
              <a:solidFill>
                <a:srgbClr val="333399"/>
              </a:solidFill>
            </a:endParaRPr>
          </a:p>
          <a:p>
            <a:r>
              <a:rPr lang="en-US" altLang="en-US" sz="200" dirty="0">
                <a:solidFill>
                  <a:srgbClr val="333399"/>
                </a:solidFill>
              </a:rPr>
              <a:t>Advantages: Simple, few moving parts; requires little maintenance; operator cannot reach into the danger area; little risk of mechanical failure; provides protection even in the event of mechanical repeat.</a:t>
            </a:r>
          </a:p>
          <a:p>
            <a:endParaRPr lang="en-US" altLang="en-US" sz="200" dirty="0">
              <a:solidFill>
                <a:srgbClr val="333399"/>
              </a:solidFill>
            </a:endParaRPr>
          </a:p>
          <a:p>
            <a:r>
              <a:rPr lang="en-US" altLang="en-US" sz="200" dirty="0">
                <a:solidFill>
                  <a:srgbClr val="333399"/>
                </a:solidFill>
              </a:rPr>
              <a:t>Disadvantages: Close supervision required to ensure proper use and adjustment;  must be inspected prior to each operator change or machine set-up; operator must use hand tools to enter the point of operation; limits the movement of the operator; may obstruct work space around operator; operator may easily make device ineffective by disconnecting the device.</a:t>
            </a:r>
          </a:p>
        </p:txBody>
      </p:sp>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4D4EED7-3D0D-4013-B5D2-116615D4CBFE}" type="slidenum">
              <a:rPr lang="en-US" altLang="en-US" sz="1400" smtClean="0"/>
              <a:pPr>
                <a:spcBef>
                  <a:spcPct val="0"/>
                </a:spcBef>
                <a:buFontTx/>
                <a:buNone/>
              </a:pPr>
              <a:t>46</a:t>
            </a:fld>
            <a:endParaRPr lang="en-US" altLang="en-US" sz="1400">
              <a:latin typeface="Times New Roman" pitchFamily="18"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685800" y="114300"/>
            <a:ext cx="7772400" cy="1143000"/>
          </a:xfrm>
        </p:spPr>
        <p:txBody>
          <a:bodyPr/>
          <a:lstStyle/>
          <a:p>
            <a:r>
              <a:rPr lang="en-US" altLang="en-US" dirty="0"/>
              <a:t>Two-Hand Control</a:t>
            </a:r>
          </a:p>
        </p:txBody>
      </p:sp>
      <p:sp>
        <p:nvSpPr>
          <p:cNvPr id="43014" name="Rectangle 8"/>
          <p:cNvSpPr>
            <a:spLocks noGrp="1" noChangeArrowheads="1"/>
          </p:cNvSpPr>
          <p:nvPr>
            <p:ph type="body" idx="1"/>
          </p:nvPr>
        </p:nvSpPr>
        <p:spPr>
          <a:xfrm>
            <a:off x="723900" y="1485900"/>
            <a:ext cx="4324350" cy="4114800"/>
          </a:xfrm>
        </p:spPr>
        <p:txBody>
          <a:bodyPr/>
          <a:lstStyle/>
          <a:p>
            <a:r>
              <a:rPr lang="en-US" altLang="en-US" sz="2500" dirty="0"/>
              <a:t>Requires constant, concurrent pressure to activate the machine</a:t>
            </a:r>
          </a:p>
          <a:p>
            <a:r>
              <a:rPr lang="en-US" altLang="en-US" sz="2500" dirty="0"/>
              <a:t>The operator’s hands are required to be at a safe location (on control buttons) and at a safe distance from the danger area while the machine completes its closing cycle</a:t>
            </a:r>
            <a:endParaRPr lang="en-US" altLang="en-US" sz="2500" dirty="0">
              <a:solidFill>
                <a:srgbClr val="333399"/>
              </a:solidFill>
            </a:endParaRPr>
          </a:p>
        </p:txBody>
      </p:sp>
      <p:pic>
        <p:nvPicPr>
          <p:cNvPr id="43013" name="Picture 6" descr="Power Press with two-hand control."/>
          <p:cNvPicPr>
            <a:picLocks noChangeAspect="1" noChangeArrowheads="1"/>
          </p:cNvPicPr>
          <p:nvPr/>
        </p:nvPicPr>
        <p:blipFill>
          <a:blip r:embed="rId3">
            <a:extLst>
              <a:ext uri="{28A0092B-C50C-407E-A947-70E740481C1C}">
                <a14:useLocalDpi xmlns:a14="http://schemas.microsoft.com/office/drawing/2010/main" val="0"/>
              </a:ext>
            </a:extLst>
          </a:blip>
          <a:srcRect b="3267"/>
          <a:stretch>
            <a:fillRect/>
          </a:stretch>
        </p:blipFill>
        <p:spPr bwMode="auto">
          <a:xfrm>
            <a:off x="4999038" y="1600200"/>
            <a:ext cx="34448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7" name="Footer Placeholder 3"/>
          <p:cNvSpPr txBox="1">
            <a:spLocks/>
          </p:cNvSpPr>
          <p:nvPr/>
        </p:nvSpPr>
        <p:spPr>
          <a:xfrm>
            <a:off x="5867400" y="4737935"/>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664B9CC9-2389-4212-A42B-DF82C7D8F67C}"/>
              </a:ext>
            </a:extLst>
          </p:cNvPr>
          <p:cNvSpPr/>
          <p:nvPr/>
        </p:nvSpPr>
        <p:spPr>
          <a:xfrm>
            <a:off x="152400" y="76200"/>
            <a:ext cx="4572000" cy="369332"/>
          </a:xfrm>
          <a:prstGeom prst="rect">
            <a:avLst/>
          </a:prstGeom>
        </p:spPr>
        <p:txBody>
          <a:bodyPr>
            <a:spAutoFit/>
          </a:bodyPr>
          <a:lstStyle/>
          <a:p>
            <a:r>
              <a:rPr lang="en-US" altLang="en-US" sz="200" dirty="0">
                <a:solidFill>
                  <a:srgbClr val="333399"/>
                </a:solidFill>
              </a:rPr>
              <a:t>Speaker Notes: Picture from OSHA 10 Slide</a:t>
            </a:r>
          </a:p>
          <a:p>
            <a:r>
              <a:rPr lang="en-US" altLang="en-US" sz="200" dirty="0">
                <a:solidFill>
                  <a:srgbClr val="333399"/>
                </a:solidFill>
              </a:rPr>
              <a:t>This kind of control requires a part-revolution clutch, brake, and brake monitor if used on a power press as shown.</a:t>
            </a:r>
          </a:p>
          <a:p>
            <a:endParaRPr lang="en-US" altLang="en-US" sz="200" dirty="0">
              <a:solidFill>
                <a:srgbClr val="333399"/>
              </a:solidFill>
            </a:endParaRPr>
          </a:p>
          <a:p>
            <a:r>
              <a:rPr lang="en-US" altLang="en-US" sz="200" dirty="0">
                <a:solidFill>
                  <a:srgbClr val="333399"/>
                </a:solidFill>
              </a:rPr>
              <a:t>A similar device, known as a </a:t>
            </a:r>
            <a:r>
              <a:rPr lang="en-US" altLang="en-US" sz="200" u="sng" dirty="0">
                <a:solidFill>
                  <a:srgbClr val="333399"/>
                </a:solidFill>
              </a:rPr>
              <a:t>two-hand trip</a:t>
            </a:r>
            <a:r>
              <a:rPr lang="en-US" altLang="en-US" sz="200" i="1" dirty="0">
                <a:solidFill>
                  <a:srgbClr val="333399"/>
                </a:solidFill>
              </a:rPr>
              <a:t>,</a:t>
            </a:r>
            <a:r>
              <a:rPr lang="en-US" altLang="en-US" sz="200" dirty="0">
                <a:solidFill>
                  <a:srgbClr val="333399"/>
                </a:solidFill>
              </a:rPr>
              <a:t> requires concurrent application of both of the operator’s control buttons to activate the machine cycle, after which the hands are free.  This device is used with machines equipped with full-revolution clutches.  The trips must be placed far enough from the point of operation to make it impossible for the operators to move their hands from the trip buttons or handles into the point of operation before the first half of the cycle is completed to prevent them from being accidentally placed in the danger area prior to the slide/ram or blade reaching the full “down” position. </a:t>
            </a:r>
          </a:p>
          <a:p>
            <a:endParaRPr lang="en-US" altLang="en-US" sz="200" dirty="0">
              <a:solidFill>
                <a:srgbClr val="333399"/>
              </a:solidFill>
            </a:endParaRPr>
          </a:p>
          <a:p>
            <a:r>
              <a:rPr lang="en-US" altLang="en-US" sz="200" dirty="0">
                <a:solidFill>
                  <a:srgbClr val="333399"/>
                </a:solidFill>
              </a:rPr>
              <a:t>Advantages: operator’s hands are at a predetermined safe distance; and operator’s hands are free to pick up new parts after completion of first part of cycle.</a:t>
            </a:r>
          </a:p>
          <a:p>
            <a:endParaRPr lang="en-US" altLang="en-US" sz="200" dirty="0">
              <a:solidFill>
                <a:srgbClr val="333399"/>
              </a:solidFill>
            </a:endParaRPr>
          </a:p>
          <a:p>
            <a:r>
              <a:rPr lang="en-US" altLang="en-US" sz="200" dirty="0">
                <a:solidFill>
                  <a:srgbClr val="333399"/>
                </a:solidFill>
              </a:rPr>
              <a:t>Disadvantages: Requires a partial cycle machine with a brake and anti-repeat feature; operator may make devices without anti-tiedown ineffective; and protects the operator only.</a:t>
            </a:r>
          </a:p>
        </p:txBody>
      </p:sp>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32B2DA3-2870-4E96-904A-9EA2ACB9ED99}" type="slidenum">
              <a:rPr lang="en-US" altLang="en-US" sz="1400" smtClean="0"/>
              <a:pPr>
                <a:spcBef>
                  <a:spcPct val="0"/>
                </a:spcBef>
                <a:buFontTx/>
                <a:buNone/>
              </a:pPr>
              <a:t>47</a:t>
            </a:fld>
            <a:endParaRPr lang="en-US" altLang="en-US" sz="1400">
              <a:latin typeface="Times New Roman" pitchFamily="18"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en-US" dirty="0"/>
              <a:t>Safety Tripwire Cables</a:t>
            </a:r>
          </a:p>
        </p:txBody>
      </p:sp>
      <p:sp>
        <p:nvSpPr>
          <p:cNvPr id="44036" name="Rectangle 3"/>
          <p:cNvSpPr>
            <a:spLocks noGrp="1" noChangeArrowheads="1"/>
          </p:cNvSpPr>
          <p:nvPr>
            <p:ph sz="half" idx="1"/>
          </p:nvPr>
        </p:nvSpPr>
        <p:spPr/>
        <p:txBody>
          <a:bodyPr/>
          <a:lstStyle/>
          <a:p>
            <a:r>
              <a:rPr lang="en-US" altLang="en-US" sz="2600" dirty="0"/>
              <a:t>Device located around the perimeter of or near the danger area</a:t>
            </a:r>
          </a:p>
          <a:p>
            <a:r>
              <a:rPr lang="en-US" altLang="en-US" sz="2600" dirty="0"/>
              <a:t>Operator must be able to reach the cable to stop the machine</a:t>
            </a:r>
            <a:endParaRPr lang="en-US" altLang="en-US" sz="2600" dirty="0">
              <a:solidFill>
                <a:srgbClr val="333399"/>
              </a:solidFill>
            </a:endParaRPr>
          </a:p>
        </p:txBody>
      </p:sp>
      <p:pic>
        <p:nvPicPr>
          <p:cNvPr id="4" name="Content Placeholder 3" descr="Calender Machine with Safety Tripwire Cabl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25568" y="1592579"/>
            <a:ext cx="3255264" cy="3901440"/>
          </a:xfrm>
        </p:spPr>
      </p:pic>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6B5AA-C523-4FE2-98FA-AC7E2A159905}" type="slidenum">
              <a:rPr lang="en-US" altLang="en-US" sz="1400" smtClean="0"/>
              <a:pPr>
                <a:spcBef>
                  <a:spcPct val="0"/>
                </a:spcBef>
                <a:buFontTx/>
                <a:buNone/>
              </a:pPr>
              <a:t>48</a:t>
            </a:fld>
            <a:endParaRPr lang="en-US" altLang="en-US" sz="1400">
              <a:latin typeface="Times New Roman" pitchFamily="18" charset="0"/>
            </a:endParaRPr>
          </a:p>
        </p:txBody>
      </p:sp>
      <p:sp>
        <p:nvSpPr>
          <p:cNvPr id="6" name="Footer Placeholder 3"/>
          <p:cNvSpPr txBox="1">
            <a:spLocks/>
          </p:cNvSpPr>
          <p:nvPr/>
        </p:nvSpPr>
        <p:spPr>
          <a:xfrm>
            <a:off x="5715000" y="5791199"/>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828E258F-F76B-437C-B03E-0D161ADEBBDF}"/>
              </a:ext>
            </a:extLst>
          </p:cNvPr>
          <p:cNvSpPr/>
          <p:nvPr/>
        </p:nvSpPr>
        <p:spPr>
          <a:xfrm>
            <a:off x="71005" y="254803"/>
            <a:ext cx="4572000" cy="184666"/>
          </a:xfrm>
          <a:prstGeom prst="rect">
            <a:avLst/>
          </a:prstGeom>
        </p:spPr>
        <p:txBody>
          <a:bodyPr>
            <a:spAutoFit/>
          </a:bodyPr>
          <a:lstStyle/>
          <a:p>
            <a:r>
              <a:rPr lang="en-US" altLang="en-US" sz="200" dirty="0">
                <a:solidFill>
                  <a:srgbClr val="333399"/>
                </a:solidFill>
              </a:rPr>
              <a:t>Speaker Notes: Picture from OSHA 10 Slide</a:t>
            </a:r>
          </a:p>
          <a:p>
            <a:r>
              <a:rPr lang="en-US" altLang="en-US" sz="200" dirty="0">
                <a:solidFill>
                  <a:srgbClr val="333399"/>
                </a:solidFill>
              </a:rPr>
              <a:t>Safety trip controls provide a quick means for deactivating the machine in an emergency situation. For example a pressure-sensitive body bar, when depressed, will deactivate the machine. If the operator or anyone trips, loses balance, or is drawn toward the machine, applying pressure to the bar will stop the operation. Trip-rods and trip-wires are also used in the same fashion. Tripwire cables must be manually reset to restart the machine.</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85800" y="-39688"/>
            <a:ext cx="7772400" cy="1143001"/>
          </a:xfrm>
        </p:spPr>
        <p:txBody>
          <a:bodyPr/>
          <a:lstStyle/>
          <a:p>
            <a:r>
              <a:rPr lang="en-US" altLang="en-US" dirty="0"/>
              <a:t>Gate</a:t>
            </a:r>
          </a:p>
        </p:txBody>
      </p:sp>
      <p:sp>
        <p:nvSpPr>
          <p:cNvPr id="45060" name="Rectangle 7"/>
          <p:cNvSpPr>
            <a:spLocks noGrp="1" noChangeArrowheads="1"/>
          </p:cNvSpPr>
          <p:nvPr>
            <p:ph type="body" idx="1"/>
          </p:nvPr>
        </p:nvSpPr>
        <p:spPr>
          <a:xfrm>
            <a:off x="552450" y="1062038"/>
            <a:ext cx="8120063" cy="1549400"/>
          </a:xfrm>
        </p:spPr>
        <p:txBody>
          <a:bodyPr/>
          <a:lstStyle/>
          <a:p>
            <a:pPr>
              <a:spcBef>
                <a:spcPct val="50000"/>
              </a:spcBef>
            </a:pPr>
            <a:r>
              <a:rPr lang="en-US" altLang="en-US" sz="2400" dirty="0"/>
              <a:t>Movable barrier device which protects the operator at the point of operation before the machine cycle can be started</a:t>
            </a:r>
          </a:p>
          <a:p>
            <a:pPr>
              <a:spcBef>
                <a:spcPct val="50000"/>
              </a:spcBef>
            </a:pPr>
            <a:r>
              <a:rPr lang="en-US" altLang="en-US" sz="2400" dirty="0"/>
              <a:t>If the gate does not fully close, machine will not function</a:t>
            </a:r>
            <a:endParaRPr lang="en-US" altLang="en-US" sz="2400" dirty="0">
              <a:solidFill>
                <a:srgbClr val="333399"/>
              </a:solidFill>
            </a:endParaRPr>
          </a:p>
        </p:txBody>
      </p:sp>
      <p:pic>
        <p:nvPicPr>
          <p:cNvPr id="45063" name="Picture 13" descr="Power Press with Gate Open.&#10;&#10;Point of operation guarded by gate.  Gate has interlock with machine which prevents machine from operating when gate is 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2894013"/>
            <a:ext cx="30607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11"/>
          <p:cNvSpPr txBox="1">
            <a:spLocks noChangeArrowheads="1"/>
          </p:cNvSpPr>
          <p:nvPr/>
        </p:nvSpPr>
        <p:spPr bwMode="auto">
          <a:xfrm>
            <a:off x="1822450" y="6010275"/>
            <a:ext cx="1703388" cy="466725"/>
          </a:xfrm>
          <a:prstGeom prst="rect">
            <a:avLst/>
          </a:prstGeom>
          <a:solidFill>
            <a:schemeClr val="bg1"/>
          </a:solidFill>
          <a:ln w="9525">
            <a:solidFill>
              <a:schemeClr val="tx1"/>
            </a:solidFill>
            <a:miter lim="800000"/>
            <a:headEnd type="none" w="sm" len="sm"/>
            <a:tailEnd type="none" w="sm" len="sm"/>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Gate Open </a:t>
            </a:r>
          </a:p>
        </p:txBody>
      </p:sp>
      <p:sp>
        <p:nvSpPr>
          <p:cNvPr id="10" name="Footer Placeholder 3"/>
          <p:cNvSpPr txBox="1">
            <a:spLocks/>
          </p:cNvSpPr>
          <p:nvPr/>
        </p:nvSpPr>
        <p:spPr>
          <a:xfrm>
            <a:off x="1759744" y="6504071"/>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pic>
        <p:nvPicPr>
          <p:cNvPr id="45064" name="Picture 14" descr="Power Press with Gate Closed.&#10;&#10;Machine with point of operation protected by closed g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2924175"/>
            <a:ext cx="30892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12"/>
          <p:cNvSpPr txBox="1">
            <a:spLocks noChangeArrowheads="1"/>
          </p:cNvSpPr>
          <p:nvPr/>
        </p:nvSpPr>
        <p:spPr bwMode="auto">
          <a:xfrm>
            <a:off x="5562600" y="6019800"/>
            <a:ext cx="1908175" cy="466725"/>
          </a:xfrm>
          <a:prstGeom prst="rect">
            <a:avLst/>
          </a:prstGeom>
          <a:solidFill>
            <a:schemeClr val="bg1"/>
          </a:solidFill>
          <a:ln w="9525">
            <a:solidFill>
              <a:schemeClr val="tx1"/>
            </a:solidFill>
            <a:miter lim="800000"/>
            <a:headEnd type="none" w="sm" len="sm"/>
            <a:tailEnd type="none" w="sm" len="sm"/>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t>Gate Closed</a:t>
            </a:r>
          </a:p>
        </p:txBody>
      </p:sp>
      <p:sp>
        <p:nvSpPr>
          <p:cNvPr id="9" name="Footer Placeholder 3"/>
          <p:cNvSpPr txBox="1">
            <a:spLocks/>
          </p:cNvSpPr>
          <p:nvPr/>
        </p:nvSpPr>
        <p:spPr>
          <a:xfrm>
            <a:off x="5602287" y="6501989"/>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7A67B1CC-2C8A-495A-8CEC-E005A65B791B}"/>
              </a:ext>
            </a:extLst>
          </p:cNvPr>
          <p:cNvSpPr/>
          <p:nvPr/>
        </p:nvSpPr>
        <p:spPr>
          <a:xfrm>
            <a:off x="0" y="142504"/>
            <a:ext cx="4572000" cy="338554"/>
          </a:xfrm>
          <a:prstGeom prst="rect">
            <a:avLst/>
          </a:prstGeom>
        </p:spPr>
        <p:txBody>
          <a:bodyPr>
            <a:spAutoFit/>
          </a:bodyPr>
          <a:lstStyle/>
          <a:p>
            <a:r>
              <a:rPr lang="en-US" altLang="en-US" sz="200" dirty="0">
                <a:solidFill>
                  <a:srgbClr val="333399"/>
                </a:solidFill>
              </a:rPr>
              <a:t>Speaker Notes: Picture from OSHA 10 slide</a:t>
            </a:r>
          </a:p>
          <a:p>
            <a:r>
              <a:rPr lang="en-US" altLang="en-US" sz="200" dirty="0">
                <a:solidFill>
                  <a:srgbClr val="333399"/>
                </a:solidFill>
              </a:rPr>
              <a:t>Power Press:  Provides barrier between danger area and operator until completion of machine cycle. Another potential application of this type of device is where the gate is a component of a perimeter safeguarding system. Here the gate may provide protection not only to the operator but to pedestrian traffic as well.</a:t>
            </a:r>
          </a:p>
          <a:p>
            <a:endParaRPr lang="en-US" altLang="en-US" sz="200" dirty="0">
              <a:solidFill>
                <a:srgbClr val="333399"/>
              </a:solidFill>
            </a:endParaRPr>
          </a:p>
          <a:p>
            <a:r>
              <a:rPr lang="en-US" altLang="en-US" sz="200" dirty="0">
                <a:solidFill>
                  <a:srgbClr val="333399"/>
                </a:solidFill>
              </a:rPr>
              <a:t>Advantages: prevents operator from reaching into danger area during machine cycle; and provides protection from machine repeat.</a:t>
            </a:r>
          </a:p>
          <a:p>
            <a:endParaRPr lang="en-US" altLang="en-US" sz="200" dirty="0">
              <a:solidFill>
                <a:srgbClr val="333399"/>
              </a:solidFill>
            </a:endParaRPr>
          </a:p>
          <a:p>
            <a:r>
              <a:rPr lang="en-US" altLang="en-US" sz="200" dirty="0">
                <a:solidFill>
                  <a:srgbClr val="333399"/>
                </a:solidFill>
              </a:rPr>
              <a:t>Disadvantages: may require frequent inspection and regular maintenance; and may interfere with operator’s ability to see work.</a:t>
            </a:r>
          </a:p>
          <a:p>
            <a:endParaRPr lang="en-US" altLang="en-US" sz="200" dirty="0">
              <a:solidFill>
                <a:srgbClr val="333399"/>
              </a:solidFill>
            </a:endParaRPr>
          </a:p>
          <a:p>
            <a:r>
              <a:rPr lang="en-US" altLang="en-US" sz="200" dirty="0">
                <a:solidFill>
                  <a:srgbClr val="333399"/>
                </a:solidFill>
              </a:rPr>
              <a:t>On some machines, gate may only prevent access on the downstroke.  This may increase production by allowing the operator to remove and feed the press on the upstroke.</a:t>
            </a:r>
          </a:p>
        </p:txBody>
      </p:sp>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8DB6951-4296-40A5-94FE-8B8F6AE3BF0A}" type="slidenum">
              <a:rPr lang="en-US" altLang="en-US" sz="1400" smtClean="0"/>
              <a:pPr>
                <a:spcBef>
                  <a:spcPct val="0"/>
                </a:spcBef>
                <a:buFontTx/>
                <a:buNone/>
              </a:pPr>
              <a:t>49</a:t>
            </a:fld>
            <a:endParaRPr lang="en-US" altLang="en-US" sz="1400">
              <a:latin typeface="Times New Roman"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685800" y="609600"/>
            <a:ext cx="7772400" cy="838200"/>
          </a:xfrm>
        </p:spPr>
        <p:txBody>
          <a:bodyPr/>
          <a:lstStyle/>
          <a:p>
            <a:r>
              <a:rPr lang="en-US" altLang="en-US" dirty="0"/>
              <a:t>Causes of Machine Incidents</a:t>
            </a:r>
          </a:p>
        </p:txBody>
      </p:sp>
      <p:sp>
        <p:nvSpPr>
          <p:cNvPr id="5124" name="Rectangle 1027"/>
          <p:cNvSpPr>
            <a:spLocks noGrp="1" noChangeArrowheads="1"/>
          </p:cNvSpPr>
          <p:nvPr>
            <p:ph type="body" idx="1"/>
          </p:nvPr>
        </p:nvSpPr>
        <p:spPr>
          <a:xfrm>
            <a:off x="685800" y="1981200"/>
            <a:ext cx="8077200" cy="4114800"/>
          </a:xfrm>
        </p:spPr>
        <p:txBody>
          <a:bodyPr/>
          <a:lstStyle/>
          <a:p>
            <a:r>
              <a:rPr lang="en-US" altLang="en-US" dirty="0"/>
              <a:t>Reaching in to “clear” powered equipment</a:t>
            </a:r>
          </a:p>
          <a:p>
            <a:r>
              <a:rPr lang="en-US" altLang="en-US" dirty="0"/>
              <a:t>Performing maintenance on powered equipment</a:t>
            </a:r>
          </a:p>
          <a:p>
            <a:r>
              <a:rPr lang="en-US" altLang="en-US" dirty="0"/>
              <a:t>Unauthorized person doing maintenance or using the machine</a:t>
            </a:r>
          </a:p>
          <a:p>
            <a:r>
              <a:rPr lang="en-US" altLang="en-US" dirty="0"/>
              <a:t>Missing or loose machine guards</a:t>
            </a:r>
          </a:p>
          <a:p>
            <a:r>
              <a:rPr lang="en-US" altLang="en-US" dirty="0"/>
              <a:t>Lack of worker training</a:t>
            </a:r>
          </a:p>
        </p:txBody>
      </p:sp>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D16417C-6F36-4F21-B129-BFFE6B29E3A5}" type="slidenum">
              <a:rPr lang="en-US" altLang="en-US" sz="1400" smtClean="0"/>
              <a:pPr>
                <a:spcBef>
                  <a:spcPct val="0"/>
                </a:spcBef>
                <a:buFontTx/>
                <a:buNone/>
              </a:pPr>
              <a:t>5</a:t>
            </a:fld>
            <a:endParaRPr lang="en-US" altLang="en-US"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685800" y="381000"/>
            <a:ext cx="7772400" cy="1143000"/>
          </a:xfrm>
        </p:spPr>
        <p:txBody>
          <a:bodyPr/>
          <a:lstStyle/>
          <a:p>
            <a:r>
              <a:rPr lang="en-US" altLang="en-US" dirty="0"/>
              <a:t>Gate</a:t>
            </a:r>
            <a:br>
              <a:rPr lang="en-US" altLang="en-US" dirty="0"/>
            </a:br>
            <a:r>
              <a:rPr lang="en-US" altLang="en-US" dirty="0"/>
              <a:t>Vertical Downstroke Baler</a:t>
            </a:r>
          </a:p>
        </p:txBody>
      </p:sp>
      <p:pic>
        <p:nvPicPr>
          <p:cNvPr id="46085" name="Content Placeholder 7" descr="Baler.&#10;&#10;Diagram of baler with interlocked sliding gate and safety interlock switch."/>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82763" y="1981200"/>
            <a:ext cx="5532437" cy="4446588"/>
          </a:xfrm>
        </p:spPr>
      </p:pic>
      <p:sp>
        <p:nvSpPr>
          <p:cNvPr id="6" name="Footer Placeholder 3"/>
          <p:cNvSpPr txBox="1">
            <a:spLocks/>
          </p:cNvSpPr>
          <p:nvPr/>
        </p:nvSpPr>
        <p:spPr>
          <a:xfrm>
            <a:off x="3429000" y="64008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NIOSH</a:t>
            </a:r>
            <a:endParaRPr lang="en-US" altLang="en-US" sz="900" b="1" dirty="0">
              <a:latin typeface="Times New Roman" charset="0"/>
            </a:endParaRPr>
          </a:p>
        </p:txBody>
      </p:sp>
      <p:sp>
        <p:nvSpPr>
          <p:cNvPr id="3" name="Rectangle 2">
            <a:extLst>
              <a:ext uri="{FF2B5EF4-FFF2-40B4-BE49-F238E27FC236}">
                <a16:creationId xmlns:a16="http://schemas.microsoft.com/office/drawing/2014/main" id="{EE49C898-ED5E-4A02-AA90-EDE9513C662B}"/>
              </a:ext>
            </a:extLst>
          </p:cNvPr>
          <p:cNvSpPr/>
          <p:nvPr/>
        </p:nvSpPr>
        <p:spPr>
          <a:xfrm>
            <a:off x="0" y="14713"/>
            <a:ext cx="4572000" cy="153888"/>
          </a:xfrm>
          <a:prstGeom prst="rect">
            <a:avLst/>
          </a:prstGeom>
        </p:spPr>
        <p:txBody>
          <a:bodyPr>
            <a:spAutoFit/>
          </a:bodyPr>
          <a:lstStyle/>
          <a:p>
            <a:r>
              <a:rPr lang="en-US" altLang="en-US" sz="200" dirty="0">
                <a:solidFill>
                  <a:srgbClr val="333399"/>
                </a:solidFill>
              </a:rPr>
              <a:t>Speaker Notes: When gate is lifted, interlock switch prevents baler from operating.</a:t>
            </a:r>
          </a:p>
          <a:p>
            <a:r>
              <a:rPr lang="en-US" altLang="en-US" sz="200" dirty="0">
                <a:solidFill>
                  <a:srgbClr val="333399"/>
                </a:solidFill>
              </a:rPr>
              <a:t>Picture from http://www.cdc.gov/niosh/hc14.html</a:t>
            </a:r>
          </a:p>
        </p:txBody>
      </p:sp>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E1F529E-802D-43A1-965D-D9DFAC2AB4BE}" type="slidenum">
              <a:rPr lang="en-US" altLang="en-US" sz="1400" smtClean="0"/>
              <a:pPr>
                <a:spcBef>
                  <a:spcPct val="0"/>
                </a:spcBef>
                <a:buFontTx/>
                <a:buNone/>
              </a:pPr>
              <a:t>50</a:t>
            </a:fld>
            <a:endParaRPr lang="en-US" altLang="en-US"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altLang="en-US" dirty="0"/>
              <a:t>Safeguard by location/distance</a:t>
            </a:r>
          </a:p>
        </p:txBody>
      </p:sp>
      <p:sp>
        <p:nvSpPr>
          <p:cNvPr id="47108" name="Rectangle 3"/>
          <p:cNvSpPr>
            <a:spLocks noGrp="1" noChangeArrowheads="1"/>
          </p:cNvSpPr>
          <p:nvPr>
            <p:ph type="body" idx="1"/>
          </p:nvPr>
        </p:nvSpPr>
        <p:spPr>
          <a:xfrm>
            <a:off x="685800" y="1981200"/>
            <a:ext cx="3962400" cy="4114800"/>
          </a:xfrm>
        </p:spPr>
        <p:txBody>
          <a:bodyPr/>
          <a:lstStyle/>
          <a:p>
            <a:r>
              <a:rPr lang="en-US" altLang="en-US" sz="2400" dirty="0"/>
              <a:t>Position dangerous parts of machine in inaccessible areas during normal operation</a:t>
            </a:r>
          </a:p>
          <a:p>
            <a:pPr lvl="1"/>
            <a:r>
              <a:rPr lang="en-US" altLang="en-US" sz="2400" dirty="0"/>
              <a:t>Moving parts more than 7 feet above floor</a:t>
            </a:r>
          </a:p>
          <a:p>
            <a:pPr lvl="1"/>
            <a:r>
              <a:rPr lang="en-US" altLang="en-US" sz="2400" dirty="0"/>
              <a:t>Controlled access room</a:t>
            </a:r>
          </a:p>
          <a:p>
            <a:pPr lvl="1"/>
            <a:r>
              <a:rPr lang="en-US" altLang="en-US" sz="2400" dirty="0"/>
              <a:t>Control station at safe distance from machine</a:t>
            </a:r>
            <a:endParaRPr lang="en-US" altLang="en-US" sz="2400" dirty="0">
              <a:solidFill>
                <a:srgbClr val="333399"/>
              </a:solidFill>
            </a:endParaRPr>
          </a:p>
        </p:txBody>
      </p:sp>
      <p:pic>
        <p:nvPicPr>
          <p:cNvPr id="47110" name="Picture 5" descr="Wood Cutting Machine.&#10;&#10;Picture of wood cuting machine with stock being conveyed on rollers.  The operator of the machine is standing at a control station at a safe distance from the point of operation."/>
          <p:cNvPicPr>
            <a:picLocks noChangeAspect="1" noChangeArrowheads="1"/>
          </p:cNvPicPr>
          <p:nvPr/>
        </p:nvPicPr>
        <p:blipFill>
          <a:blip r:embed="rId3">
            <a:extLst>
              <a:ext uri="{28A0092B-C50C-407E-A947-70E740481C1C}">
                <a14:useLocalDpi xmlns:a14="http://schemas.microsoft.com/office/drawing/2010/main" val="0"/>
              </a:ext>
            </a:extLst>
          </a:blip>
          <a:srcRect l="8511"/>
          <a:stretch>
            <a:fillRect/>
          </a:stretch>
        </p:blipFill>
        <p:spPr bwMode="auto">
          <a:xfrm>
            <a:off x="4759325" y="2133600"/>
            <a:ext cx="38512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a:xfrm>
            <a:off x="5770562" y="5930064"/>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91ECADD6-BED2-4A06-98F0-39E4E4FC7D4D}"/>
              </a:ext>
            </a:extLst>
          </p:cNvPr>
          <p:cNvSpPr/>
          <p:nvPr/>
        </p:nvSpPr>
        <p:spPr>
          <a:xfrm>
            <a:off x="0" y="57577"/>
            <a:ext cx="4572000" cy="276999"/>
          </a:xfrm>
          <a:prstGeom prst="rect">
            <a:avLst/>
          </a:prstGeom>
        </p:spPr>
        <p:txBody>
          <a:bodyPr>
            <a:spAutoFit/>
          </a:bodyPr>
          <a:lstStyle/>
          <a:p>
            <a:r>
              <a:rPr lang="en-US" altLang="en-US" sz="200" dirty="0">
                <a:solidFill>
                  <a:srgbClr val="333399"/>
                </a:solidFill>
              </a:rPr>
              <a:t>Speaker Notes: Picture from OSHA 10 slide</a:t>
            </a:r>
          </a:p>
          <a:p>
            <a:r>
              <a:rPr lang="en-US" altLang="en-US" sz="200" dirty="0">
                <a:solidFill>
                  <a:srgbClr val="333399"/>
                </a:solidFill>
              </a:rPr>
              <a:t>One approach to safeguarding by location is shown in this photo.  Operator controls may be located at a safe distance from the machine if there is no reason for the operator to tend it.</a:t>
            </a:r>
          </a:p>
          <a:p>
            <a:endParaRPr lang="en-US" altLang="en-US" sz="200" dirty="0">
              <a:solidFill>
                <a:srgbClr val="333399"/>
              </a:solidFill>
            </a:endParaRPr>
          </a:p>
          <a:p>
            <a:r>
              <a:rPr lang="en-US" altLang="en-US" sz="200" dirty="0">
                <a:solidFill>
                  <a:srgbClr val="333399"/>
                </a:solidFill>
              </a:rPr>
              <a:t>Another approach is to locate the machine so that a plant design feature, such as a wall, protects the worker and other personnel. Enclosure walls or fences can also restrict access to machines.  Another possible solution is to have dangerous parts located high enough to be out of the normal reach of any worker.</a:t>
            </a:r>
          </a:p>
          <a:p>
            <a:endParaRPr lang="en-US" altLang="en-US" sz="200" dirty="0">
              <a:solidFill>
                <a:srgbClr val="333399"/>
              </a:solidFill>
            </a:endParaRPr>
          </a:p>
          <a:p>
            <a:r>
              <a:rPr lang="en-US" altLang="en-US" sz="200" dirty="0">
                <a:solidFill>
                  <a:srgbClr val="333399"/>
                </a:solidFill>
              </a:rPr>
              <a:t>Another example of a safe distance safeguarding method is the use of gravity feed methods that reduce or eliminate employee exposure to machine hazards as the part slides down a chute into the point of operation.</a:t>
            </a:r>
          </a:p>
        </p:txBody>
      </p:sp>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669E4CE-ACAA-48E8-8D49-1E8DBB7CAB8F}" type="slidenum">
              <a:rPr lang="en-US" altLang="en-US" sz="1400" smtClean="0"/>
              <a:pPr>
                <a:spcBef>
                  <a:spcPct val="0"/>
                </a:spcBef>
                <a:buFontTx/>
                <a:buNone/>
              </a:pPr>
              <a:t>51</a:t>
            </a:fld>
            <a:endParaRPr lang="en-US"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altLang="en-US" dirty="0"/>
              <a:t>Feeding and Ejection Methods</a:t>
            </a:r>
          </a:p>
        </p:txBody>
      </p:sp>
      <p:sp>
        <p:nvSpPr>
          <p:cNvPr id="48132" name="Rectangle 3"/>
          <p:cNvSpPr>
            <a:spLocks noGrp="1" noChangeArrowheads="1"/>
          </p:cNvSpPr>
          <p:nvPr>
            <p:ph type="body" idx="1"/>
          </p:nvPr>
        </p:nvSpPr>
        <p:spPr/>
        <p:txBody>
          <a:bodyPr/>
          <a:lstStyle/>
          <a:p>
            <a:r>
              <a:rPr lang="en-US" altLang="en-US" dirty="0"/>
              <a:t>Automatic / semiautomatic feed</a:t>
            </a:r>
          </a:p>
          <a:p>
            <a:r>
              <a:rPr lang="en-US" altLang="en-US" dirty="0"/>
              <a:t>Automatic / semiautomatic ejection</a:t>
            </a:r>
          </a:p>
          <a:p>
            <a:r>
              <a:rPr lang="en-US" altLang="en-US" dirty="0"/>
              <a:t>Robots</a:t>
            </a:r>
          </a:p>
        </p:txBody>
      </p:sp>
      <p:sp>
        <p:nvSpPr>
          <p:cNvPr id="2" name="Rectangle 1">
            <a:extLst>
              <a:ext uri="{FF2B5EF4-FFF2-40B4-BE49-F238E27FC236}">
                <a16:creationId xmlns:a16="http://schemas.microsoft.com/office/drawing/2014/main" id="{D5F4159A-A08B-48BE-A3FA-A30FD5811E9F}"/>
              </a:ext>
            </a:extLst>
          </p:cNvPr>
          <p:cNvSpPr/>
          <p:nvPr/>
        </p:nvSpPr>
        <p:spPr>
          <a:xfrm>
            <a:off x="0" y="6927"/>
            <a:ext cx="4572000" cy="461665"/>
          </a:xfrm>
          <a:prstGeom prst="rect">
            <a:avLst/>
          </a:prstGeom>
        </p:spPr>
        <p:txBody>
          <a:bodyPr>
            <a:spAutoFit/>
          </a:bodyPr>
          <a:lstStyle/>
          <a:p>
            <a:r>
              <a:rPr lang="en-US" altLang="en-US" sz="800" dirty="0">
                <a:solidFill>
                  <a:srgbClr val="333399"/>
                </a:solidFill>
              </a:rPr>
              <a:t>Speaker Notes: In these devices and employee places the part in a magazine which is then fed into the point of operation.  Automatic and semiautomatic ejection methods include pneumatic (jet of air), magnetic, mechanical *such as an arm), or vacuum.</a:t>
            </a:r>
          </a:p>
        </p:txBody>
      </p:sp>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F29AF8A-445E-4E26-A7BE-1AB12B56A6E0}" type="slidenum">
              <a:rPr lang="en-US" altLang="en-US" sz="1400" smtClean="0"/>
              <a:pPr>
                <a:spcBef>
                  <a:spcPct val="0"/>
                </a:spcBef>
                <a:buFontTx/>
                <a:buNone/>
              </a:pPr>
              <a:t>52</a:t>
            </a:fld>
            <a:endParaRPr lang="en-US" alt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85800" y="215900"/>
            <a:ext cx="7772400" cy="1143000"/>
          </a:xfrm>
        </p:spPr>
        <p:txBody>
          <a:bodyPr/>
          <a:lstStyle/>
          <a:p>
            <a:r>
              <a:rPr lang="en-US" altLang="en-US" dirty="0"/>
              <a:t>Automatic Feed</a:t>
            </a:r>
            <a:br>
              <a:rPr lang="en-US" altLang="en-US" dirty="0"/>
            </a:br>
            <a:r>
              <a:rPr lang="en-US" altLang="en-US" sz="3600" dirty="0"/>
              <a:t>(shown on power press)</a:t>
            </a:r>
            <a:endParaRPr lang="en-US" altLang="en-US" dirty="0"/>
          </a:p>
        </p:txBody>
      </p:sp>
      <p:grpSp>
        <p:nvGrpSpPr>
          <p:cNvPr id="4" name="Group 3" descr="Power Press.&#10;&#10;Diagram of power press with automatic feed and transparent enclosure guard. Diagram shows transparent enclosure guard, stock feed roll, and completed work. ">
            <a:extLst>
              <a:ext uri="{FF2B5EF4-FFF2-40B4-BE49-F238E27FC236}">
                <a16:creationId xmlns:a16="http://schemas.microsoft.com/office/drawing/2014/main" id="{F15C8EDD-1E07-4110-BFFE-FA10E05EF2AC}"/>
              </a:ext>
            </a:extLst>
          </p:cNvPr>
          <p:cNvGrpSpPr/>
          <p:nvPr/>
        </p:nvGrpSpPr>
        <p:grpSpPr>
          <a:xfrm>
            <a:off x="2590800" y="1839913"/>
            <a:ext cx="3859213" cy="4179887"/>
            <a:chOff x="2590800" y="1839913"/>
            <a:chExt cx="3859213" cy="4179887"/>
          </a:xfrm>
        </p:grpSpPr>
        <p:pic>
          <p:nvPicPr>
            <p:cNvPr id="49156" name="Picture 4" descr="Power Press.&#10;&#10;Diagram of power press with automatic feed and transparent enclosure guard. "/>
            <p:cNvPicPr>
              <a:picLocks noChangeAspect="1" noChangeArrowheads="1"/>
            </p:cNvPicPr>
            <p:nvPr/>
          </p:nvPicPr>
          <p:blipFill>
            <a:blip r:embed="rId3">
              <a:extLst>
                <a:ext uri="{28A0092B-C50C-407E-A947-70E740481C1C}">
                  <a14:useLocalDpi xmlns:a14="http://schemas.microsoft.com/office/drawing/2010/main" val="0"/>
                </a:ext>
              </a:extLst>
            </a:blip>
            <a:srcRect b="4207"/>
            <a:stretch>
              <a:fillRect/>
            </a:stretch>
          </p:blipFill>
          <p:spPr bwMode="auto">
            <a:xfrm>
              <a:off x="2663825" y="1839913"/>
              <a:ext cx="3786188"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9158" name="Line 6" descr="Line "/>
            <p:cNvSpPr>
              <a:spLocks noChangeShapeType="1"/>
            </p:cNvSpPr>
            <p:nvPr/>
          </p:nvSpPr>
          <p:spPr bwMode="auto">
            <a:xfrm>
              <a:off x="3784600" y="2562225"/>
              <a:ext cx="571500" cy="914400"/>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7" name="Text Box 5"/>
            <p:cNvSpPr txBox="1">
              <a:spLocks noChangeArrowheads="1"/>
            </p:cNvSpPr>
            <p:nvPr/>
          </p:nvSpPr>
          <p:spPr bwMode="auto">
            <a:xfrm>
              <a:off x="2971800" y="2057400"/>
              <a:ext cx="1190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buFontTx/>
                <a:buNone/>
              </a:pPr>
              <a:r>
                <a:rPr lang="en-US" altLang="en-US" sz="1400">
                  <a:solidFill>
                    <a:schemeClr val="bg2"/>
                  </a:solidFill>
                </a:rPr>
                <a:t>Transparent </a:t>
              </a:r>
            </a:p>
            <a:p>
              <a:pPr>
                <a:lnSpc>
                  <a:spcPct val="80000"/>
                </a:lnSpc>
                <a:spcBef>
                  <a:spcPct val="0"/>
                </a:spcBef>
                <a:buFontTx/>
                <a:buNone/>
              </a:pPr>
              <a:r>
                <a:rPr lang="en-US" altLang="en-US" sz="1400">
                  <a:solidFill>
                    <a:schemeClr val="bg2"/>
                  </a:solidFill>
                </a:rPr>
                <a:t>Enclosure</a:t>
              </a:r>
            </a:p>
            <a:p>
              <a:pPr>
                <a:lnSpc>
                  <a:spcPct val="80000"/>
                </a:lnSpc>
                <a:spcBef>
                  <a:spcPct val="0"/>
                </a:spcBef>
                <a:buFontTx/>
                <a:buNone/>
              </a:pPr>
              <a:r>
                <a:rPr lang="en-US" altLang="en-US" sz="1400">
                  <a:solidFill>
                    <a:schemeClr val="bg2"/>
                  </a:solidFill>
                </a:rPr>
                <a:t>Guard</a:t>
              </a:r>
            </a:p>
          </p:txBody>
        </p:sp>
        <p:sp>
          <p:nvSpPr>
            <p:cNvPr id="49160" name="Line 8" descr="Line "/>
            <p:cNvSpPr>
              <a:spLocks noChangeShapeType="1"/>
            </p:cNvSpPr>
            <p:nvPr/>
          </p:nvSpPr>
          <p:spPr bwMode="auto">
            <a:xfrm flipH="1">
              <a:off x="3090863" y="3190875"/>
              <a:ext cx="120650" cy="677863"/>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9" name="Text Box 7"/>
            <p:cNvSpPr txBox="1">
              <a:spLocks noChangeArrowheads="1"/>
            </p:cNvSpPr>
            <p:nvPr/>
          </p:nvSpPr>
          <p:spPr bwMode="auto">
            <a:xfrm>
              <a:off x="2743200" y="2879725"/>
              <a:ext cx="1090613" cy="396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70000"/>
                </a:lnSpc>
                <a:spcBef>
                  <a:spcPct val="0"/>
                </a:spcBef>
                <a:buFontTx/>
                <a:buNone/>
              </a:pPr>
              <a:r>
                <a:rPr lang="en-US" altLang="en-US" sz="1400">
                  <a:solidFill>
                    <a:schemeClr val="bg2"/>
                  </a:solidFill>
                </a:rPr>
                <a:t>Stock Feed</a:t>
              </a:r>
            </a:p>
            <a:p>
              <a:pPr>
                <a:lnSpc>
                  <a:spcPct val="70000"/>
                </a:lnSpc>
                <a:spcBef>
                  <a:spcPct val="0"/>
                </a:spcBef>
                <a:buFontTx/>
                <a:buNone/>
              </a:pPr>
              <a:r>
                <a:rPr lang="en-US" altLang="en-US" sz="1400">
                  <a:solidFill>
                    <a:schemeClr val="bg2"/>
                  </a:solidFill>
                </a:rPr>
                <a:t>Roll</a:t>
              </a:r>
            </a:p>
          </p:txBody>
        </p:sp>
        <p:sp>
          <p:nvSpPr>
            <p:cNvPr id="49162" name="Line 10" descr="Line "/>
            <p:cNvSpPr>
              <a:spLocks noChangeShapeType="1"/>
            </p:cNvSpPr>
            <p:nvPr/>
          </p:nvSpPr>
          <p:spPr bwMode="auto">
            <a:xfrm flipV="1">
              <a:off x="4214813" y="3779838"/>
              <a:ext cx="482600" cy="5445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1" name="Text Box 9"/>
            <p:cNvSpPr txBox="1">
              <a:spLocks noChangeArrowheads="1"/>
            </p:cNvSpPr>
            <p:nvPr/>
          </p:nvSpPr>
          <p:spPr bwMode="auto">
            <a:xfrm>
              <a:off x="3786188" y="4267200"/>
              <a:ext cx="6191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spcBef>
                  <a:spcPct val="0"/>
                </a:spcBef>
                <a:buFontTx/>
                <a:buNone/>
              </a:pPr>
              <a:r>
                <a:rPr lang="en-US" altLang="en-US" sz="1200"/>
                <a:t>Danger</a:t>
              </a:r>
              <a:endParaRPr lang="en-US" altLang="en-US" sz="1200" b="1"/>
            </a:p>
            <a:p>
              <a:pPr algn="ctr">
                <a:lnSpc>
                  <a:spcPct val="80000"/>
                </a:lnSpc>
                <a:spcBef>
                  <a:spcPct val="0"/>
                </a:spcBef>
                <a:buFontTx/>
                <a:buNone/>
              </a:pPr>
              <a:r>
                <a:rPr lang="en-US" altLang="en-US" sz="1200"/>
                <a:t>Area</a:t>
              </a:r>
              <a:endParaRPr lang="en-US" altLang="en-US" sz="1200" b="1"/>
            </a:p>
          </p:txBody>
        </p:sp>
        <p:sp>
          <p:nvSpPr>
            <p:cNvPr id="49164" name="Line 14" descr="Line "/>
            <p:cNvSpPr>
              <a:spLocks noChangeShapeType="1"/>
            </p:cNvSpPr>
            <p:nvPr/>
          </p:nvSpPr>
          <p:spPr bwMode="auto">
            <a:xfrm flipV="1">
              <a:off x="4086225" y="5481638"/>
              <a:ext cx="644525" cy="131762"/>
            </a:xfrm>
            <a:prstGeom prst="line">
              <a:avLst/>
            </a:prstGeom>
            <a:noFill/>
            <a:ln w="254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3" name="Text Box 11"/>
            <p:cNvSpPr txBox="1">
              <a:spLocks noChangeArrowheads="1"/>
            </p:cNvSpPr>
            <p:nvPr/>
          </p:nvSpPr>
          <p:spPr bwMode="auto">
            <a:xfrm>
              <a:off x="2590800" y="5483225"/>
              <a:ext cx="151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a:solidFill>
                    <a:schemeClr val="bg2"/>
                  </a:solidFill>
                </a:rPr>
                <a:t>Completed Work</a:t>
              </a:r>
            </a:p>
          </p:txBody>
        </p:sp>
      </p:grpSp>
      <p:sp>
        <p:nvSpPr>
          <p:cNvPr id="13" name="Footer Placeholder 3"/>
          <p:cNvSpPr txBox="1">
            <a:spLocks/>
          </p:cNvSpPr>
          <p:nvPr/>
        </p:nvSpPr>
        <p:spPr>
          <a:xfrm>
            <a:off x="3578687" y="6007904"/>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 name="Rectangle 2">
            <a:extLst>
              <a:ext uri="{FF2B5EF4-FFF2-40B4-BE49-F238E27FC236}">
                <a16:creationId xmlns:a16="http://schemas.microsoft.com/office/drawing/2014/main" id="{C654D758-8C96-4108-A1E4-6ECA019E6E7D}"/>
              </a:ext>
            </a:extLst>
          </p:cNvPr>
          <p:cNvSpPr/>
          <p:nvPr/>
        </p:nvSpPr>
        <p:spPr>
          <a:xfrm>
            <a:off x="457200" y="1488043"/>
            <a:ext cx="4572000" cy="369332"/>
          </a:xfrm>
          <a:prstGeom prst="rect">
            <a:avLst/>
          </a:prstGeom>
        </p:spPr>
        <p:txBody>
          <a:bodyPr>
            <a:spAutoFit/>
          </a:bodyPr>
          <a:lstStyle/>
          <a:p>
            <a:r>
              <a:rPr lang="en-US" altLang="en-US" sz="200" dirty="0">
                <a:solidFill>
                  <a:srgbClr val="333399"/>
                </a:solidFill>
              </a:rPr>
              <a:t>Speaker Notes: Picture from OSHA 3170</a:t>
            </a:r>
          </a:p>
          <a:p>
            <a:r>
              <a:rPr lang="en-US" altLang="en-US" sz="200" dirty="0">
                <a:solidFill>
                  <a:srgbClr val="333399"/>
                </a:solidFill>
              </a:rPr>
              <a:t>Many feeding and ejection methods do not require operators to place their hands in the danger area. In some cases, no operator involvement is necessary after the machine is set up.  In other situations, operators can manually feed the stock with the </a:t>
            </a:r>
            <a:r>
              <a:rPr lang="en-US" altLang="en-US" sz="200" u="sng" dirty="0">
                <a:solidFill>
                  <a:srgbClr val="333399"/>
                </a:solidFill>
              </a:rPr>
              <a:t>assistance</a:t>
            </a:r>
            <a:r>
              <a:rPr lang="en-US" altLang="en-US" sz="200" dirty="0">
                <a:solidFill>
                  <a:srgbClr val="333399"/>
                </a:solidFill>
              </a:rPr>
              <a:t> of a feeding mechanism.  Properly designed ejection methods do not require operator involvement after the machine starts to function.</a:t>
            </a:r>
          </a:p>
          <a:p>
            <a:endParaRPr lang="en-US" altLang="en-US" sz="200" dirty="0">
              <a:solidFill>
                <a:srgbClr val="333399"/>
              </a:solidFill>
            </a:endParaRPr>
          </a:p>
          <a:p>
            <a:r>
              <a:rPr lang="en-US" altLang="en-US" sz="200" dirty="0">
                <a:solidFill>
                  <a:srgbClr val="333399"/>
                </a:solidFill>
              </a:rPr>
              <a:t>Using feeding and ejection methods does not eliminate the need for safeguarding.  Guards and other devices must be used wherever they are necessary to provide protection from hazards.</a:t>
            </a:r>
          </a:p>
          <a:p>
            <a:endParaRPr lang="en-US" altLang="en-US" sz="200" dirty="0">
              <a:solidFill>
                <a:srgbClr val="333399"/>
              </a:solidFill>
            </a:endParaRPr>
          </a:p>
          <a:p>
            <a:r>
              <a:rPr lang="en-US" altLang="en-US" sz="200" dirty="0">
                <a:solidFill>
                  <a:srgbClr val="333399"/>
                </a:solidFill>
              </a:rPr>
              <a:t>Automatic feeds reduce the operator exposure during the work process, and sometimes do not require any effort by the operator after the machine is set up and running.</a:t>
            </a:r>
          </a:p>
          <a:p>
            <a:endParaRPr lang="en-US" altLang="en-US" sz="200" dirty="0">
              <a:solidFill>
                <a:srgbClr val="333399"/>
              </a:solidFill>
            </a:endParaRPr>
          </a:p>
          <a:p>
            <a:r>
              <a:rPr lang="en-US" altLang="en-US" sz="200" dirty="0">
                <a:solidFill>
                  <a:srgbClr val="333399"/>
                </a:solidFill>
              </a:rPr>
              <a:t>The power press shown in the photo above has an automatic feeding mechanism.  Notice the transparent fixed enclosure guard at the danger area.</a:t>
            </a:r>
          </a:p>
        </p:txBody>
      </p:sp>
      <p:sp>
        <p:nvSpPr>
          <p:cNvPr id="491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2CD49BD-F092-4E5C-A946-8E43D24F9B0F}" type="slidenum">
              <a:rPr lang="en-US" altLang="en-US" sz="1400" smtClean="0"/>
              <a:pPr>
                <a:spcBef>
                  <a:spcPct val="0"/>
                </a:spcBef>
                <a:buFontTx/>
                <a:buNone/>
              </a:pPr>
              <a:t>53</a:t>
            </a:fld>
            <a:endParaRPr lang="en-US" altLang="en-US" sz="1400">
              <a:latin typeface="Times New Roman" pitchFamily="18" charset="0"/>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altLang="en-US" dirty="0"/>
              <a:t>Robots</a:t>
            </a:r>
          </a:p>
        </p:txBody>
      </p:sp>
      <p:sp>
        <p:nvSpPr>
          <p:cNvPr id="50180" name="Rectangle 3"/>
          <p:cNvSpPr>
            <a:spLocks noGrp="1" noChangeArrowheads="1"/>
          </p:cNvSpPr>
          <p:nvPr>
            <p:ph sz="half" idx="1"/>
          </p:nvPr>
        </p:nvSpPr>
        <p:spPr/>
        <p:txBody>
          <a:bodyPr/>
          <a:lstStyle/>
          <a:p>
            <a:r>
              <a:rPr lang="en-US" altLang="en-US" sz="2400" dirty="0"/>
              <a:t>Machines that load and unload stock, assemble parts, transfer objects, or perform other tasks</a:t>
            </a:r>
          </a:p>
          <a:p>
            <a:r>
              <a:rPr lang="en-US" altLang="en-US" sz="2400" dirty="0"/>
              <a:t>Best used in high-production processes requiring repeated routines where they prevent other hazards to employees</a:t>
            </a:r>
            <a:endParaRPr lang="en-US" altLang="en-US" sz="800" dirty="0">
              <a:solidFill>
                <a:srgbClr val="333399"/>
              </a:solidFill>
            </a:endParaRPr>
          </a:p>
        </p:txBody>
      </p:sp>
      <p:pic>
        <p:nvPicPr>
          <p:cNvPr id="5" name="Content Placeholder 4" descr="Robot.&#10;&#10;Picture of robot showing fixed barrier around robot. Diagram also shows press and stock conveyor.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133600"/>
            <a:ext cx="3810000" cy="3810000"/>
          </a:xfrm>
        </p:spPr>
      </p:pic>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8938EEF-E956-48CA-8B84-C9A2420B1670}" type="slidenum">
              <a:rPr lang="en-US" altLang="en-US" sz="1400" smtClean="0"/>
              <a:pPr>
                <a:spcBef>
                  <a:spcPct val="0"/>
                </a:spcBef>
                <a:buFontTx/>
                <a:buNone/>
              </a:pPr>
              <a:t>54</a:t>
            </a:fld>
            <a:endParaRPr lang="en-US" altLang="en-US" sz="1400">
              <a:latin typeface="Times New Roman" pitchFamily="18" charset="0"/>
            </a:endParaRPr>
          </a:p>
        </p:txBody>
      </p:sp>
      <p:sp>
        <p:nvSpPr>
          <p:cNvPr id="14" name="Footer Placeholder 3"/>
          <p:cNvSpPr txBox="1">
            <a:spLocks/>
          </p:cNvSpPr>
          <p:nvPr/>
        </p:nvSpPr>
        <p:spPr>
          <a:xfrm>
            <a:off x="5638800" y="54102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2E32F531-1281-44CE-83C6-0B267EB50F1B}"/>
              </a:ext>
            </a:extLst>
          </p:cNvPr>
          <p:cNvSpPr/>
          <p:nvPr/>
        </p:nvSpPr>
        <p:spPr>
          <a:xfrm>
            <a:off x="2286000" y="58847"/>
            <a:ext cx="4572000" cy="307777"/>
          </a:xfrm>
          <a:prstGeom prst="rect">
            <a:avLst/>
          </a:prstGeom>
        </p:spPr>
        <p:txBody>
          <a:bodyPr>
            <a:spAutoFit/>
          </a:bodyPr>
          <a:lstStyle/>
          <a:p>
            <a:r>
              <a:rPr lang="en-US" altLang="en-US" sz="200" dirty="0">
                <a:solidFill>
                  <a:srgbClr val="333399"/>
                </a:solidFill>
              </a:rPr>
              <a:t>Speaker Notes: Pictures from OSHA 3170</a:t>
            </a:r>
          </a:p>
          <a:p>
            <a:r>
              <a:rPr lang="en-US" altLang="en-US" sz="200" dirty="0">
                <a:solidFill>
                  <a:srgbClr val="333399"/>
                </a:solidFill>
              </a:rPr>
              <a:t>Robots may create hazards themselves.  If they do, appropriate guards must be used.  The most common technique is to use perimeter guarding with interlocked gates.  </a:t>
            </a:r>
          </a:p>
          <a:p>
            <a:endParaRPr lang="en-US" altLang="en-US" sz="200" dirty="0">
              <a:solidFill>
                <a:srgbClr val="333399"/>
              </a:solidFill>
            </a:endParaRPr>
          </a:p>
          <a:p>
            <a:r>
              <a:rPr lang="en-US" altLang="en-US" sz="200" dirty="0">
                <a:solidFill>
                  <a:srgbClr val="333399"/>
                </a:solidFill>
              </a:rPr>
              <a:t>The American National Standards Institute (ANSI) safety standard for industrial robots, ANSI/RIA R15.06-1999, presents certain basic requirements for protecting the worker.  However, when a robot is used in a workplace, the employer should accomplish a comprehensive operational safety and health hazard analysis and then implement an effective safeguarding system which is fully responsive to the situation.  [Various effective safeguarding techniques are described in ANSI B11.19-1990 (R1997).]</a:t>
            </a:r>
          </a:p>
          <a:p>
            <a:endParaRPr lang="en-US" altLang="en-US" sz="200" dirty="0">
              <a:solidFill>
                <a:srgbClr val="333399"/>
              </a:solidFill>
            </a:endParaRPr>
          </a:p>
          <a:p>
            <a:r>
              <a:rPr lang="en-US" altLang="en-US" sz="200" dirty="0">
                <a:solidFill>
                  <a:srgbClr val="333399"/>
                </a:solidFill>
              </a:rPr>
              <a:t>Studies in Sweden and Japan indicate that many robot accidents did not occur under normal operating conditions, but rather during programming, program touch-up, maintenance, repair, testing, setup, or adjustment.  During these operations, workers may temporarily be within the robot’s working envelope where unintended operation could result in injuries.</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en-US" dirty="0"/>
              <a:t>Miscellaneous</a:t>
            </a:r>
          </a:p>
        </p:txBody>
      </p:sp>
      <p:sp>
        <p:nvSpPr>
          <p:cNvPr id="51204" name="Rectangle 3"/>
          <p:cNvSpPr>
            <a:spLocks noGrp="1" noChangeArrowheads="1"/>
          </p:cNvSpPr>
          <p:nvPr>
            <p:ph type="body" idx="1"/>
          </p:nvPr>
        </p:nvSpPr>
        <p:spPr/>
        <p:txBody>
          <a:bodyPr/>
          <a:lstStyle/>
          <a:p>
            <a:r>
              <a:rPr lang="en-US" altLang="en-US"/>
              <a:t>Awareness Barriers</a:t>
            </a:r>
          </a:p>
          <a:p>
            <a:r>
              <a:rPr lang="en-US" altLang="en-US"/>
              <a:t>Protective Shields</a:t>
            </a:r>
          </a:p>
          <a:p>
            <a:r>
              <a:rPr lang="en-US" altLang="en-US"/>
              <a:t>Hand tools</a:t>
            </a:r>
          </a:p>
        </p:txBody>
      </p:sp>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F810E2C-0A1A-438A-9250-F373FEF90044}" type="slidenum">
              <a:rPr lang="en-US" altLang="en-US" sz="1400" smtClean="0"/>
              <a:pPr>
                <a:spcBef>
                  <a:spcPct val="0"/>
                </a:spcBef>
                <a:buFontTx/>
                <a:buNone/>
              </a:pPr>
              <a:t>55</a:t>
            </a:fld>
            <a:endParaRPr lang="en-US" altLang="en-US"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altLang="en-US" dirty="0"/>
              <a:t>Awareness Devices</a:t>
            </a:r>
          </a:p>
        </p:txBody>
      </p:sp>
      <p:sp>
        <p:nvSpPr>
          <p:cNvPr id="52228" name="Rectangle 3"/>
          <p:cNvSpPr>
            <a:spLocks noGrp="1" noChangeArrowheads="1"/>
          </p:cNvSpPr>
          <p:nvPr>
            <p:ph type="body" idx="1"/>
          </p:nvPr>
        </p:nvSpPr>
        <p:spPr>
          <a:xfrm>
            <a:off x="685800" y="1981200"/>
            <a:ext cx="5334000" cy="3429000"/>
          </a:xfrm>
        </p:spPr>
        <p:txBody>
          <a:bodyPr/>
          <a:lstStyle/>
          <a:p>
            <a:r>
              <a:rPr lang="en-US" altLang="en-US" dirty="0"/>
              <a:t>Alert employees to hazard</a:t>
            </a:r>
          </a:p>
          <a:p>
            <a:pPr lvl="1"/>
            <a:r>
              <a:rPr lang="en-US" altLang="en-US" dirty="0"/>
              <a:t>Signs</a:t>
            </a:r>
          </a:p>
          <a:p>
            <a:pPr lvl="1"/>
            <a:r>
              <a:rPr lang="en-US" altLang="en-US" dirty="0"/>
              <a:t>Awareness signals (audible or visual)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dirty="0">
                <a:solidFill>
                  <a:srgbClr val="333399"/>
                </a:solidFill>
                <a:effectLst/>
                <a:latin typeface="+mn-lt"/>
              </a:rPr>
              <a:t>Awareness barriers (allows access to machine danger areas, but is designed to contact employee, creating an awareness that employee is close to danger point)</a:t>
            </a:r>
            <a:endParaRPr lang="en-US" sz="2000" dirty="0">
              <a:solidFill>
                <a:srgbClr val="333399"/>
              </a:solidFill>
              <a:effectLst/>
            </a:endParaRPr>
          </a:p>
        </p:txBody>
      </p:sp>
      <p:sp>
        <p:nvSpPr>
          <p:cNvPr id="8" name="Rectangle 3"/>
          <p:cNvSpPr txBox="1">
            <a:spLocks noChangeArrowheads="1"/>
          </p:cNvSpPr>
          <p:nvPr/>
        </p:nvSpPr>
        <p:spPr bwMode="auto">
          <a:xfrm>
            <a:off x="685800" y="4038600"/>
            <a:ext cx="7924800" cy="3429000"/>
          </a:xfrm>
          <a:prstGeom prst="rect">
            <a:avLst/>
          </a:prstGeom>
          <a:noFill/>
          <a:ln w="9525">
            <a:noFill/>
            <a:miter lim="800000"/>
            <a:headEnd/>
            <a:tailEnd/>
          </a:ln>
        </p:spPr>
        <p:txBody>
          <a:bodyPr/>
          <a:lstStyle/>
          <a:p>
            <a:pPr marL="742950" lvl="1" indent="-285750">
              <a:spcBef>
                <a:spcPct val="20000"/>
              </a:spcBef>
              <a:buFontTx/>
              <a:buChar char="–"/>
              <a:defRPr/>
            </a:pPr>
            <a:r>
              <a:rPr lang="en-US" sz="2800" kern="0" dirty="0">
                <a:latin typeface="+mn-lt"/>
              </a:rPr>
              <a:t>Awareness barriers (allows access to machine danger areas, but is designed to contact employee, creating an awareness that employee is close to danger point)</a:t>
            </a:r>
          </a:p>
        </p:txBody>
      </p:sp>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562A2BF-0CEC-4BD4-8C26-A198D9E91E4C}" type="slidenum">
              <a:rPr lang="en-US" altLang="en-US" sz="1400" smtClean="0"/>
              <a:pPr>
                <a:spcBef>
                  <a:spcPct val="0"/>
                </a:spcBef>
                <a:buFontTx/>
                <a:buNone/>
              </a:pPr>
              <a:t>56</a:t>
            </a:fld>
            <a:endParaRPr lang="en-US" altLang="en-US" sz="1400"/>
          </a:p>
        </p:txBody>
      </p:sp>
      <p:pic>
        <p:nvPicPr>
          <p:cNvPr id="2" name="Picture 1" descr="Danger Warning Sign.&#10;&#10;Picture of warning sign saying &quot;Danger-DO NOT OPERATE Without Guards in Place&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922930"/>
            <a:ext cx="2781620" cy="189795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026"/>
          <p:cNvSpPr>
            <a:spLocks noGrp="1" noChangeArrowheads="1"/>
          </p:cNvSpPr>
          <p:nvPr>
            <p:ph type="title"/>
          </p:nvPr>
        </p:nvSpPr>
        <p:spPr>
          <a:xfrm>
            <a:off x="685800" y="84138"/>
            <a:ext cx="7772400" cy="1144587"/>
          </a:xfrm>
        </p:spPr>
        <p:txBody>
          <a:bodyPr/>
          <a:lstStyle/>
          <a:p>
            <a:r>
              <a:rPr lang="en-US" altLang="en-US" dirty="0"/>
              <a:t>Protective Shields</a:t>
            </a:r>
          </a:p>
        </p:txBody>
      </p:sp>
      <p:sp>
        <p:nvSpPr>
          <p:cNvPr id="2" name="Text Placeholder 1">
            <a:extLst>
              <a:ext uri="{FF2B5EF4-FFF2-40B4-BE49-F238E27FC236}">
                <a16:creationId xmlns:a16="http://schemas.microsoft.com/office/drawing/2014/main" id="{7ED7E145-2CFB-44E0-855E-A9035A90D4B4}"/>
              </a:ext>
            </a:extLst>
          </p:cNvPr>
          <p:cNvSpPr>
            <a:spLocks noGrp="1"/>
          </p:cNvSpPr>
          <p:nvPr>
            <p:ph type="body" idx="4294967295"/>
          </p:nvPr>
        </p:nvSpPr>
        <p:spPr>
          <a:xfrm>
            <a:off x="701675" y="1274763"/>
            <a:ext cx="8001000" cy="1371600"/>
          </a:xfrm>
        </p:spPr>
        <p:txBody>
          <a:bodyPr/>
          <a:lstStyle/>
          <a:p>
            <a:pPr marL="0" indent="0">
              <a:spcBef>
                <a:spcPct val="50000"/>
              </a:spcBef>
              <a:buFontTx/>
              <a:buNone/>
            </a:pPr>
            <a:r>
              <a:rPr lang="en-US" altLang="en-US" sz="2600" dirty="0"/>
              <a:t>These do not give complete protection from machine hazards, but do provide some protection from flying particles, splashing cutting oils, or coolants.</a:t>
            </a:r>
          </a:p>
        </p:txBody>
      </p:sp>
      <p:pic>
        <p:nvPicPr>
          <p:cNvPr id="53253" name="Picture 8" descr="Bench Grinder with Shield.&#10;&#10;Picture of right wheel of bench grinder with protective shield over abrasive whe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2335213"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a:xfrm>
            <a:off x="1015206" y="6105525"/>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NJAFL-CIO</a:t>
            </a:r>
            <a:endParaRPr lang="en-US" altLang="en-US" sz="900" b="1" dirty="0">
              <a:latin typeface="Times New Roman" charset="0"/>
            </a:endParaRPr>
          </a:p>
        </p:txBody>
      </p:sp>
      <p:pic>
        <p:nvPicPr>
          <p:cNvPr id="53254" name="Picture 9" descr="Lathe with Protective Shield.&#10;&#10;Picture of lathe with protective shield over operating area of lath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743200"/>
            <a:ext cx="52419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5135562" y="60960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NJAFL-CIO</a:t>
            </a:r>
            <a:endParaRPr lang="en-US" altLang="en-US" sz="900" b="1" dirty="0">
              <a:latin typeface="Times New Roman" charset="0"/>
            </a:endParaRPr>
          </a:p>
        </p:txBody>
      </p:sp>
      <p:sp>
        <p:nvSpPr>
          <p:cNvPr id="532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F6D1E8D-0570-457D-9039-C90B569FF2A8}" type="slidenum">
              <a:rPr lang="en-US" altLang="en-US" sz="1400" smtClean="0"/>
              <a:pPr>
                <a:spcBef>
                  <a:spcPct val="0"/>
                </a:spcBef>
                <a:buFontTx/>
                <a:buNone/>
              </a:pPr>
              <a:t>57</a:t>
            </a:fld>
            <a:endParaRPr lang="en-US" altLang="en-US" sz="1400">
              <a:latin typeface="Times New Roman" pitchFamily="18"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685800" y="390525"/>
            <a:ext cx="7772400" cy="1143000"/>
          </a:xfrm>
        </p:spPr>
        <p:txBody>
          <a:bodyPr/>
          <a:lstStyle/>
          <a:p>
            <a:r>
              <a:rPr lang="en-US" altLang="en-US" dirty="0"/>
              <a:t>Holding Tools</a:t>
            </a:r>
          </a:p>
        </p:txBody>
      </p:sp>
      <p:sp>
        <p:nvSpPr>
          <p:cNvPr id="54276" name="Rectangle 3"/>
          <p:cNvSpPr>
            <a:spLocks noGrp="1" noChangeArrowheads="1"/>
          </p:cNvSpPr>
          <p:nvPr>
            <p:ph type="body" idx="1"/>
          </p:nvPr>
        </p:nvSpPr>
        <p:spPr>
          <a:xfrm>
            <a:off x="685800" y="1762125"/>
            <a:ext cx="4284663" cy="4114800"/>
          </a:xfrm>
        </p:spPr>
        <p:txBody>
          <a:bodyPr/>
          <a:lstStyle/>
          <a:p>
            <a:r>
              <a:rPr lang="en-US" altLang="en-US" dirty="0"/>
              <a:t>Used to place and remove stock in the danger area</a:t>
            </a:r>
          </a:p>
          <a:p>
            <a:r>
              <a:rPr lang="en-US" altLang="en-US" dirty="0"/>
              <a:t>Not to be used </a:t>
            </a:r>
            <a:r>
              <a:rPr lang="en-US" altLang="en-US" u="sng" dirty="0"/>
              <a:t>instead</a:t>
            </a:r>
            <a:r>
              <a:rPr lang="en-US" altLang="en-US" dirty="0"/>
              <a:t> of other machine safeguards, but as a supplement</a:t>
            </a:r>
            <a:endParaRPr lang="en-US" altLang="en-US" sz="1800" dirty="0">
              <a:solidFill>
                <a:srgbClr val="333399"/>
              </a:solidFill>
            </a:endParaRPr>
          </a:p>
        </p:txBody>
      </p:sp>
      <p:pic>
        <p:nvPicPr>
          <p:cNvPr id="54277" name="Picture 4" descr="Holding Tools.&#10;&#10;Diagram showing 10 different shapes of holding tools used to push stock through the danger area of a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13" y="1885950"/>
            <a:ext cx="303847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 name="Footer Placeholder 3"/>
          <p:cNvSpPr txBox="1">
            <a:spLocks/>
          </p:cNvSpPr>
          <p:nvPr/>
        </p:nvSpPr>
        <p:spPr>
          <a:xfrm>
            <a:off x="5943600" y="5756275"/>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9378422D-1515-455B-8B37-AF12013F9334}"/>
              </a:ext>
            </a:extLst>
          </p:cNvPr>
          <p:cNvSpPr/>
          <p:nvPr/>
        </p:nvSpPr>
        <p:spPr>
          <a:xfrm>
            <a:off x="228600" y="298192"/>
            <a:ext cx="4572000" cy="184666"/>
          </a:xfrm>
          <a:prstGeom prst="rect">
            <a:avLst/>
          </a:prstGeom>
        </p:spPr>
        <p:txBody>
          <a:bodyPr>
            <a:spAutoFit/>
          </a:bodyPr>
          <a:lstStyle/>
          <a:p>
            <a:r>
              <a:rPr lang="en-US" altLang="en-US" sz="200" dirty="0">
                <a:solidFill>
                  <a:srgbClr val="333399"/>
                </a:solidFill>
              </a:rPr>
              <a:t>Speaker Notes: Picture from OSHA 3067</a:t>
            </a:r>
          </a:p>
          <a:p>
            <a:r>
              <a:rPr lang="en-US" altLang="en-US" sz="200" dirty="0">
                <a:solidFill>
                  <a:srgbClr val="333399"/>
                </a:solidFill>
              </a:rPr>
              <a:t>1910.212(a)(3)(iii) Special </a:t>
            </a:r>
            <a:r>
              <a:rPr lang="en-US" altLang="en-US" sz="200" dirty="0" err="1">
                <a:solidFill>
                  <a:srgbClr val="333399"/>
                </a:solidFill>
              </a:rPr>
              <a:t>handtools</a:t>
            </a:r>
            <a:r>
              <a:rPr lang="en-US" altLang="en-US" sz="200" dirty="0">
                <a:solidFill>
                  <a:srgbClr val="333399"/>
                </a:solidFill>
              </a:rPr>
              <a:t> for placing and removing material shall be such as to permit easy handling of material without the operator placing a hand in the danger zone. Such tools shall not be in lieu of other guarding required by this section, but can only be used to supplement protection provided.</a:t>
            </a:r>
          </a:p>
          <a:p>
            <a:endParaRPr lang="en-US" altLang="en-US" sz="200" dirty="0">
              <a:solidFill>
                <a:srgbClr val="333399"/>
              </a:solidFill>
            </a:endParaRPr>
          </a:p>
        </p:txBody>
      </p:sp>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641638B-5F42-41A2-9C31-81744BF3F08F}" type="slidenum">
              <a:rPr lang="en-US" altLang="en-US" sz="1400" smtClean="0"/>
              <a:pPr>
                <a:spcBef>
                  <a:spcPct val="0"/>
                </a:spcBef>
                <a:buFontTx/>
                <a:buNone/>
              </a:pPr>
              <a:t>58</a:t>
            </a:fld>
            <a:endParaRPr lang="en-US" altLang="en-US" sz="1400">
              <a:latin typeface="Times New Roman" pitchFamily="18" charset="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85800" y="73025"/>
            <a:ext cx="7772400" cy="1143000"/>
          </a:xfrm>
        </p:spPr>
        <p:txBody>
          <a:bodyPr/>
          <a:lstStyle/>
          <a:p>
            <a:r>
              <a:rPr lang="en-US" altLang="en-US" dirty="0"/>
              <a:t>General Requirements for Safeguards</a:t>
            </a:r>
          </a:p>
        </p:txBody>
      </p:sp>
      <p:sp>
        <p:nvSpPr>
          <p:cNvPr id="55300" name="Rectangle 3"/>
          <p:cNvSpPr>
            <a:spLocks noGrp="1" noChangeArrowheads="1"/>
          </p:cNvSpPr>
          <p:nvPr>
            <p:ph type="body" idx="1"/>
          </p:nvPr>
        </p:nvSpPr>
        <p:spPr>
          <a:xfrm>
            <a:off x="628650" y="1392238"/>
            <a:ext cx="7924800" cy="4114800"/>
          </a:xfrm>
        </p:spPr>
        <p:txBody>
          <a:bodyPr/>
          <a:lstStyle/>
          <a:p>
            <a:pPr>
              <a:lnSpc>
                <a:spcPct val="90000"/>
              </a:lnSpc>
            </a:pPr>
            <a:r>
              <a:rPr lang="en-US" altLang="en-US" dirty="0"/>
              <a:t>Fixed guards should  be used whenever possible</a:t>
            </a:r>
          </a:p>
          <a:p>
            <a:pPr>
              <a:lnSpc>
                <a:spcPct val="90000"/>
              </a:lnSpc>
            </a:pPr>
            <a:r>
              <a:rPr lang="en-US" altLang="en-US" dirty="0"/>
              <a:t>Prevent contact</a:t>
            </a:r>
          </a:p>
          <a:p>
            <a:pPr>
              <a:lnSpc>
                <a:spcPct val="90000"/>
              </a:lnSpc>
            </a:pPr>
            <a:r>
              <a:rPr lang="en-US" altLang="en-US" dirty="0"/>
              <a:t>Secure, tamper-resistant, and durable</a:t>
            </a:r>
          </a:p>
          <a:p>
            <a:pPr>
              <a:lnSpc>
                <a:spcPct val="90000"/>
              </a:lnSpc>
            </a:pPr>
            <a:r>
              <a:rPr lang="en-US" altLang="en-US" dirty="0"/>
              <a:t>Protect from falling objects</a:t>
            </a:r>
          </a:p>
          <a:p>
            <a:pPr>
              <a:lnSpc>
                <a:spcPct val="90000"/>
              </a:lnSpc>
            </a:pPr>
            <a:r>
              <a:rPr lang="en-US" altLang="en-US" dirty="0"/>
              <a:t>Create no new hazards</a:t>
            </a:r>
          </a:p>
          <a:p>
            <a:pPr>
              <a:lnSpc>
                <a:spcPct val="90000"/>
              </a:lnSpc>
            </a:pPr>
            <a:r>
              <a:rPr lang="en-US" altLang="en-US" dirty="0"/>
              <a:t>Create no interference</a:t>
            </a:r>
          </a:p>
          <a:p>
            <a:pPr>
              <a:lnSpc>
                <a:spcPct val="90000"/>
              </a:lnSpc>
            </a:pPr>
            <a:r>
              <a:rPr lang="en-US" altLang="en-US" dirty="0"/>
              <a:t>Allow safe lubrication and maintenance</a:t>
            </a:r>
          </a:p>
        </p:txBody>
      </p:sp>
      <p:sp>
        <p:nvSpPr>
          <p:cNvPr id="2" name="Rectangle 1">
            <a:extLst>
              <a:ext uri="{FF2B5EF4-FFF2-40B4-BE49-F238E27FC236}">
                <a16:creationId xmlns:a16="http://schemas.microsoft.com/office/drawing/2014/main" id="{31C4B87E-52F2-400D-B0D5-C31411DA1667}"/>
              </a:ext>
            </a:extLst>
          </p:cNvPr>
          <p:cNvSpPr/>
          <p:nvPr/>
        </p:nvSpPr>
        <p:spPr>
          <a:xfrm>
            <a:off x="1752600" y="5839284"/>
            <a:ext cx="4572000" cy="430887"/>
          </a:xfrm>
          <a:prstGeom prst="rect">
            <a:avLst/>
          </a:prstGeom>
        </p:spPr>
        <p:txBody>
          <a:bodyPr>
            <a:spAutoFit/>
          </a:bodyPr>
          <a:lstStyle/>
          <a:p>
            <a:r>
              <a:rPr lang="en-US" altLang="en-US" sz="200" u="sng" dirty="0">
                <a:solidFill>
                  <a:srgbClr val="333399"/>
                </a:solidFill>
              </a:rPr>
              <a:t>Speaker Notes: </a:t>
            </a:r>
          </a:p>
          <a:p>
            <a:r>
              <a:rPr lang="en-US" altLang="en-US" sz="200" u="sng" dirty="0">
                <a:solidFill>
                  <a:srgbClr val="333399"/>
                </a:solidFill>
              </a:rPr>
              <a:t>Fixed Guards</a:t>
            </a:r>
            <a:r>
              <a:rPr lang="en-US" altLang="en-US" sz="200" dirty="0">
                <a:solidFill>
                  <a:srgbClr val="333399"/>
                </a:solidFill>
              </a:rPr>
              <a:t> – Offer the best protection because they don’t require worker adjustment.</a:t>
            </a:r>
            <a:endParaRPr lang="en-US" altLang="en-US" sz="200" u="sng" dirty="0">
              <a:solidFill>
                <a:srgbClr val="333399"/>
              </a:solidFill>
            </a:endParaRPr>
          </a:p>
          <a:p>
            <a:r>
              <a:rPr lang="en-US" altLang="en-US" sz="200" u="sng" dirty="0">
                <a:solidFill>
                  <a:srgbClr val="333399"/>
                </a:solidFill>
              </a:rPr>
              <a:t>Prevent Contact</a:t>
            </a:r>
            <a:r>
              <a:rPr lang="en-US" altLang="en-US" sz="200" dirty="0">
                <a:solidFill>
                  <a:srgbClr val="333399"/>
                </a:solidFill>
              </a:rPr>
              <a:t> – Prevent worker’s body or clothing from contacting hazardous moving parts. A good safeguarding system eliminates the possibility of the operator or other workers placing parts of their bodies near hazardous moving parts.</a:t>
            </a:r>
          </a:p>
          <a:p>
            <a:r>
              <a:rPr lang="en-US" altLang="en-US" sz="200" u="sng" dirty="0">
                <a:solidFill>
                  <a:srgbClr val="333399"/>
                </a:solidFill>
              </a:rPr>
              <a:t>Secure</a:t>
            </a:r>
            <a:r>
              <a:rPr lang="en-US" altLang="en-US" sz="200" dirty="0">
                <a:solidFill>
                  <a:srgbClr val="333399"/>
                </a:solidFill>
              </a:rPr>
              <a:t> – firmly secured to machine and not easily removed. A safeguard that can easily be made ineffective is no safeguard at all.  Guards and safety devices should be made of durable material that will withstand the conditions of normal use and be firmly secured to the machine.</a:t>
            </a:r>
          </a:p>
          <a:p>
            <a:r>
              <a:rPr lang="en-US" altLang="en-US" sz="200" u="sng" dirty="0">
                <a:solidFill>
                  <a:srgbClr val="333399"/>
                </a:solidFill>
              </a:rPr>
              <a:t>Protect from falling objects</a:t>
            </a:r>
            <a:r>
              <a:rPr lang="en-US" altLang="en-US" sz="200" dirty="0">
                <a:solidFill>
                  <a:srgbClr val="333399"/>
                </a:solidFill>
              </a:rPr>
              <a:t> – Ensure that no objects can fall into moving parts. A small tool which is dropped into a cycling machine could easily become a projectile that could strike and injure someone.</a:t>
            </a:r>
          </a:p>
          <a:p>
            <a:r>
              <a:rPr lang="en-US" altLang="en-US" sz="200" u="sng" dirty="0">
                <a:solidFill>
                  <a:srgbClr val="333399"/>
                </a:solidFill>
              </a:rPr>
              <a:t>Create no new hazards</a:t>
            </a:r>
            <a:r>
              <a:rPr lang="en-US" altLang="en-US" sz="200" dirty="0">
                <a:solidFill>
                  <a:srgbClr val="333399"/>
                </a:solidFill>
              </a:rPr>
              <a:t> – Must not have shear points, jagged edges or unfinished surfaces. A safeguard defeats its own purpose if it creates a hazard of its own such as a shear point, a jagged edge, or an unfinished surface which can cause a laceration.  The edges of guards, for instance, should be  rolled or bolted in such a way that they eliminate sharp edges.</a:t>
            </a:r>
          </a:p>
          <a:p>
            <a:r>
              <a:rPr lang="en-US" altLang="en-US" sz="200" u="sng" dirty="0">
                <a:solidFill>
                  <a:srgbClr val="333399"/>
                </a:solidFill>
              </a:rPr>
              <a:t>Create no interference</a:t>
            </a:r>
            <a:r>
              <a:rPr lang="en-US" altLang="en-US" sz="200" dirty="0">
                <a:solidFill>
                  <a:srgbClr val="333399"/>
                </a:solidFill>
              </a:rPr>
              <a:t> – Must not prevent worker from performing the job quickly and comfortably. Any safeguard which impedes a worker from performing a job quickly and comfortably might soon be overridden or disregarded.  Proper safeguarding can actually enhance efficiency since it can relieve the worker’s apprehensions about injury.</a:t>
            </a:r>
          </a:p>
          <a:p>
            <a:r>
              <a:rPr lang="en-US" altLang="en-US" sz="200" u="sng" dirty="0">
                <a:solidFill>
                  <a:srgbClr val="333399"/>
                </a:solidFill>
              </a:rPr>
              <a:t>Allow safe lubrication</a:t>
            </a:r>
            <a:r>
              <a:rPr lang="en-US" altLang="en-US" sz="200" dirty="0">
                <a:solidFill>
                  <a:srgbClr val="333399"/>
                </a:solidFill>
              </a:rPr>
              <a:t> – If possible, be able to lubricate the machine without removing the safeguards. Locating oil reservoirs outside the guard, with a line leading to the lubrication point, will reduce the need for the worker to enter the hazardous area.</a:t>
            </a:r>
          </a:p>
          <a:p>
            <a:endParaRPr lang="en-US" altLang="en-US" sz="200" dirty="0">
              <a:solidFill>
                <a:srgbClr val="333399"/>
              </a:solidFill>
            </a:endParaRPr>
          </a:p>
          <a:p>
            <a:endParaRPr lang="en-US" altLang="en-US" sz="200" dirty="0">
              <a:solidFill>
                <a:srgbClr val="333399"/>
              </a:solidFill>
            </a:endParaRPr>
          </a:p>
          <a:p>
            <a:endParaRPr lang="en-US" altLang="en-US" sz="200" dirty="0">
              <a:solidFill>
                <a:srgbClr val="333399"/>
              </a:solidFill>
            </a:endParaRPr>
          </a:p>
        </p:txBody>
      </p:sp>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5E2DF16-29F2-4B8E-B653-BA6E57268507}" type="slidenum">
              <a:rPr lang="en-US" altLang="en-US" sz="1400" smtClean="0"/>
              <a:pPr>
                <a:spcBef>
                  <a:spcPct val="0"/>
                </a:spcBef>
                <a:buFontTx/>
                <a:buNone/>
              </a:pPr>
              <a:t>59</a:t>
            </a:fld>
            <a:endParaRPr lang="en-US" altLang="en-US" sz="1400">
              <a:latin typeface="Times New Roman"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p:nvPr>
        </p:nvSpPr>
        <p:spPr/>
        <p:txBody>
          <a:bodyPr/>
          <a:lstStyle/>
          <a:p>
            <a:r>
              <a:rPr lang="en-US" altLang="en-US" dirty="0"/>
              <a:t>Prevention</a:t>
            </a:r>
          </a:p>
        </p:txBody>
      </p:sp>
      <p:sp>
        <p:nvSpPr>
          <p:cNvPr id="6148" name="Rectangle 1027"/>
          <p:cNvSpPr>
            <a:spLocks noGrp="1" noChangeArrowheads="1"/>
          </p:cNvSpPr>
          <p:nvPr>
            <p:ph type="body" idx="1"/>
          </p:nvPr>
        </p:nvSpPr>
        <p:spPr>
          <a:xfrm>
            <a:off x="685800" y="1981200"/>
            <a:ext cx="7924800" cy="4114800"/>
          </a:xfrm>
        </p:spPr>
        <p:txBody>
          <a:bodyPr/>
          <a:lstStyle/>
          <a:p>
            <a:r>
              <a:rPr lang="en-US" altLang="en-US" dirty="0"/>
              <a:t>Safeguarding any machine part, function, or process which may cause injury</a:t>
            </a:r>
          </a:p>
          <a:p>
            <a:r>
              <a:rPr lang="en-US" altLang="en-US" dirty="0"/>
              <a:t>Controlling or eliminating all hazards where the operation of a machine can injure the operator or other workers</a:t>
            </a:r>
          </a:p>
          <a:p>
            <a:r>
              <a:rPr lang="en-US" altLang="en-US" dirty="0"/>
              <a:t>Training workers on the hazards of machines and how to safely operate and repair machinery</a:t>
            </a:r>
          </a:p>
        </p:txBody>
      </p:sp>
      <p:sp>
        <p:nvSpPr>
          <p:cNvPr id="2" name="Rectangle 1">
            <a:extLst>
              <a:ext uri="{FF2B5EF4-FFF2-40B4-BE49-F238E27FC236}">
                <a16:creationId xmlns:a16="http://schemas.microsoft.com/office/drawing/2014/main" id="{64DF14A7-5DCB-4D97-94B1-A2ADDB10ED40}"/>
              </a:ext>
            </a:extLst>
          </p:cNvPr>
          <p:cNvSpPr/>
          <p:nvPr/>
        </p:nvSpPr>
        <p:spPr>
          <a:xfrm>
            <a:off x="4267200" y="159319"/>
            <a:ext cx="4572000" cy="307777"/>
          </a:xfrm>
          <a:prstGeom prst="rect">
            <a:avLst/>
          </a:prstGeom>
        </p:spPr>
        <p:txBody>
          <a:bodyPr>
            <a:spAutoFit/>
          </a:bodyPr>
          <a:lstStyle/>
          <a:p>
            <a:r>
              <a:rPr lang="en-US" altLang="en-US" sz="200" b="1" dirty="0">
                <a:solidFill>
                  <a:srgbClr val="333399"/>
                </a:solidFill>
              </a:rPr>
              <a:t>Speaker Notes: 1910.212(a) </a:t>
            </a:r>
            <a:r>
              <a:rPr lang="en-US" altLang="en-US" sz="200" dirty="0">
                <a:solidFill>
                  <a:srgbClr val="333399"/>
                </a:solidFill>
              </a:rPr>
              <a:t>Machine guarding.</a:t>
            </a:r>
          </a:p>
          <a:p>
            <a:r>
              <a:rPr lang="en-US" altLang="en-US" sz="200" b="1" dirty="0">
                <a:solidFill>
                  <a:srgbClr val="333399"/>
                </a:solidFill>
              </a:rPr>
              <a:t>1910.212(a)(1) </a:t>
            </a:r>
            <a:r>
              <a:rPr lang="en-US" altLang="en-US" sz="200" dirty="0">
                <a:solidFill>
                  <a:srgbClr val="333399"/>
                </a:solidFill>
              </a:rPr>
              <a:t>Types of guarding. One or more methods of machine guarding shall be provided to protect the operator and other employees in the machine area from hazards such as those created by point of operation, ingoing nip points, rotating parts, flying chips and sparks. Examples of guarding methods are-barrier guards, two-hand tripping devices, electronic safety devices, etc.</a:t>
            </a:r>
          </a:p>
          <a:p>
            <a:r>
              <a:rPr lang="en-US" altLang="en-US" sz="200" b="1" dirty="0">
                <a:solidFill>
                  <a:srgbClr val="333399"/>
                </a:solidFill>
              </a:rPr>
              <a:t>1910.212(a)(2) </a:t>
            </a:r>
            <a:r>
              <a:rPr lang="en-US" altLang="en-US" sz="200" dirty="0">
                <a:solidFill>
                  <a:srgbClr val="333399"/>
                </a:solidFill>
              </a:rPr>
              <a:t>General requirements for machine guards. Guards shall be affixed to the machine where possible and secured elsewhere if for any reason attachment to the machine is not possible. The guard shall be such that it does not offer an accident hazard in itself.</a:t>
            </a:r>
          </a:p>
          <a:p>
            <a:r>
              <a:rPr lang="en-US" altLang="en-US" sz="200" b="1" dirty="0">
                <a:solidFill>
                  <a:srgbClr val="333399"/>
                </a:solidFill>
              </a:rPr>
              <a:t>1910.212(a)(3) </a:t>
            </a:r>
            <a:r>
              <a:rPr lang="en-US" altLang="en-US" sz="200" dirty="0">
                <a:solidFill>
                  <a:srgbClr val="333399"/>
                </a:solidFill>
              </a:rPr>
              <a:t>Point of operation guarding.</a:t>
            </a:r>
          </a:p>
          <a:p>
            <a:r>
              <a:rPr lang="en-US" altLang="en-US" sz="200" b="1" dirty="0">
                <a:solidFill>
                  <a:srgbClr val="333399"/>
                </a:solidFill>
              </a:rPr>
              <a:t>1910.212(a)(3)(</a:t>
            </a:r>
            <a:r>
              <a:rPr lang="en-US" altLang="en-US" sz="200" b="1" dirty="0" err="1">
                <a:solidFill>
                  <a:srgbClr val="333399"/>
                </a:solidFill>
              </a:rPr>
              <a:t>i</a:t>
            </a:r>
            <a:r>
              <a:rPr lang="en-US" altLang="en-US" sz="200" b="1" dirty="0">
                <a:solidFill>
                  <a:srgbClr val="333399"/>
                </a:solidFill>
              </a:rPr>
              <a:t>)</a:t>
            </a:r>
            <a:r>
              <a:rPr lang="en-US" altLang="en-US" sz="200" dirty="0">
                <a:solidFill>
                  <a:srgbClr val="333399"/>
                </a:solidFill>
              </a:rPr>
              <a:t> Point of operation is the area on a machine where work is actually performed upon the material being processed.</a:t>
            </a:r>
          </a:p>
          <a:p>
            <a:r>
              <a:rPr lang="en-US" altLang="en-US" sz="200" b="1" dirty="0">
                <a:solidFill>
                  <a:srgbClr val="333399"/>
                </a:solidFill>
              </a:rPr>
              <a:t>1910.212(a)(3)(ii)</a:t>
            </a:r>
            <a:r>
              <a:rPr lang="en-US" altLang="en-US" sz="200" dirty="0">
                <a:solidFill>
                  <a:srgbClr val="333399"/>
                </a:solidFill>
              </a:rPr>
              <a:t> The point of operation of machines whose operation exposes an employee to injury, shall be guarded. The guarding device shall be in conformity with any appropriate standards therefor, or, in the absence of applicable specific standards, shall be so designed and constructed as to prevent the operator from having any part of his body in the danger zone during the operating cycle.</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83B3CD7-0782-48B9-9BF2-F44D55E7AC96}" type="slidenum">
              <a:rPr lang="en-US" altLang="en-US" sz="1400" smtClean="0"/>
              <a:pPr>
                <a:spcBef>
                  <a:spcPct val="0"/>
                </a:spcBef>
                <a:buFontTx/>
                <a:buNone/>
              </a:pPr>
              <a:t>6</a:t>
            </a:fld>
            <a:endParaRPr lang="en-US" altLang="en-US" sz="1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altLang="en-US" dirty="0"/>
              <a:t>Machinery: General Safety Principles</a:t>
            </a:r>
          </a:p>
        </p:txBody>
      </p:sp>
      <p:sp>
        <p:nvSpPr>
          <p:cNvPr id="83972" name="Rectangle 3"/>
          <p:cNvSpPr>
            <a:spLocks noGrp="1" noChangeArrowheads="1"/>
          </p:cNvSpPr>
          <p:nvPr>
            <p:ph type="body" idx="1"/>
          </p:nvPr>
        </p:nvSpPr>
        <p:spPr/>
        <p:txBody>
          <a:bodyPr/>
          <a:lstStyle/>
          <a:p>
            <a:r>
              <a:rPr lang="en-US" altLang="en-US" dirty="0"/>
              <a:t>Securely fasten equipment to eliminate movement or “walking”</a:t>
            </a:r>
          </a:p>
          <a:p>
            <a:r>
              <a:rPr lang="en-US" altLang="en-US" dirty="0"/>
              <a:t>No loose clothing, long hair, jewelry, or gloves around rotating machine parts</a:t>
            </a:r>
          </a:p>
          <a:p>
            <a:r>
              <a:rPr lang="en-US" altLang="en-US" dirty="0"/>
              <a:t>Respect machine guards</a:t>
            </a:r>
          </a:p>
          <a:p>
            <a:r>
              <a:rPr lang="en-US" altLang="en-US" dirty="0"/>
              <a:t>Keep electrical cords and plugs intact</a:t>
            </a:r>
          </a:p>
          <a:p>
            <a:r>
              <a:rPr lang="en-US" altLang="en-US" dirty="0"/>
              <a:t>Inspect machinery before each use</a:t>
            </a:r>
          </a:p>
        </p:txBody>
      </p:sp>
      <p:sp>
        <p:nvSpPr>
          <p:cNvPr id="2" name="Rectangle 1">
            <a:extLst>
              <a:ext uri="{FF2B5EF4-FFF2-40B4-BE49-F238E27FC236}">
                <a16:creationId xmlns:a16="http://schemas.microsoft.com/office/drawing/2014/main" id="{1803A101-6FDD-4D32-9EB6-0393B01926FF}"/>
              </a:ext>
            </a:extLst>
          </p:cNvPr>
          <p:cNvSpPr/>
          <p:nvPr/>
        </p:nvSpPr>
        <p:spPr>
          <a:xfrm>
            <a:off x="304801" y="6415444"/>
            <a:ext cx="4572000" cy="123111"/>
          </a:xfrm>
          <a:prstGeom prst="rect">
            <a:avLst/>
          </a:prstGeom>
        </p:spPr>
        <p:txBody>
          <a:bodyPr>
            <a:spAutoFit/>
          </a:bodyPr>
          <a:lstStyle/>
          <a:p>
            <a:r>
              <a:rPr lang="en-US" altLang="en-US" sz="200" b="1" dirty="0">
                <a:solidFill>
                  <a:srgbClr val="333399"/>
                </a:solidFill>
              </a:rPr>
              <a:t>Speaker Notes: 1910.212(b)</a:t>
            </a:r>
            <a:r>
              <a:rPr lang="en-US" altLang="en-US" sz="200" dirty="0">
                <a:solidFill>
                  <a:srgbClr val="333399"/>
                </a:solidFill>
              </a:rPr>
              <a:t> Anchoring fixed machinery. Machines designed for a fixed location shall be securely anchored to prevent walking or moving.</a:t>
            </a:r>
          </a:p>
        </p:txBody>
      </p:sp>
      <p:sp>
        <p:nvSpPr>
          <p:cNvPr id="83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14A2CC1-835A-4D2A-9F81-6899921D46B4}" type="slidenum">
              <a:rPr lang="en-US" altLang="en-US" sz="1400" smtClean="0"/>
              <a:pPr>
                <a:spcBef>
                  <a:spcPct val="0"/>
                </a:spcBef>
                <a:buFontTx/>
                <a:buNone/>
              </a:pPr>
              <a:t>60</a:t>
            </a:fld>
            <a:endParaRPr lang="en-US" altLang="en-US" sz="1400"/>
          </a:p>
        </p:txBody>
      </p:sp>
    </p:spTree>
    <p:extLst>
      <p:ext uri="{BB962C8B-B14F-4D97-AF65-F5344CB8AC3E}">
        <p14:creationId xmlns:p14="http://schemas.microsoft.com/office/powerpoint/2010/main" val="42014493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685800" y="533400"/>
            <a:ext cx="7772400" cy="1143000"/>
          </a:xfrm>
        </p:spPr>
        <p:txBody>
          <a:bodyPr/>
          <a:lstStyle/>
          <a:p>
            <a:r>
              <a:rPr lang="en-US" altLang="en-US" dirty="0"/>
              <a:t>Machinery: General Safety </a:t>
            </a:r>
            <a:r>
              <a:rPr lang="en-US" altLang="en-US" dirty="0" smtClean="0"/>
              <a:t>Principles cont.</a:t>
            </a:r>
            <a:endParaRPr lang="en-US" altLang="en-US" dirty="0"/>
          </a:p>
        </p:txBody>
      </p:sp>
      <p:sp>
        <p:nvSpPr>
          <p:cNvPr id="84996" name="Rectangle 3"/>
          <p:cNvSpPr>
            <a:spLocks noGrp="1" noChangeArrowheads="1"/>
          </p:cNvSpPr>
          <p:nvPr>
            <p:ph type="body" idx="1"/>
          </p:nvPr>
        </p:nvSpPr>
        <p:spPr>
          <a:xfrm>
            <a:off x="762000" y="1676400"/>
            <a:ext cx="7772400" cy="4876800"/>
          </a:xfrm>
        </p:spPr>
        <p:txBody>
          <a:bodyPr/>
          <a:lstStyle/>
          <a:p>
            <a:r>
              <a:rPr lang="en-US" altLang="en-US" dirty="0"/>
              <a:t>Do not leave machines running and unattended</a:t>
            </a:r>
          </a:p>
          <a:p>
            <a:r>
              <a:rPr lang="en-US" altLang="en-US" dirty="0"/>
              <a:t>Never attend to brush debris from the table surface while the machine is running</a:t>
            </a:r>
          </a:p>
          <a:p>
            <a:r>
              <a:rPr lang="en-US" altLang="en-US" dirty="0"/>
              <a:t>An active brake mechanism adds greatly to safety</a:t>
            </a:r>
          </a:p>
          <a:p>
            <a:r>
              <a:rPr lang="en-US" altLang="en-US" dirty="0"/>
              <a:t>Easily reached “off” switch increases safety</a:t>
            </a:r>
          </a:p>
        </p:txBody>
      </p:sp>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714AFFE-CCAC-4883-9C3C-0676D8E61648}" type="slidenum">
              <a:rPr lang="en-US" altLang="en-US" sz="1400" smtClean="0"/>
              <a:pPr>
                <a:spcBef>
                  <a:spcPct val="0"/>
                </a:spcBef>
                <a:buFontTx/>
                <a:buNone/>
              </a:pPr>
              <a:t>61</a:t>
            </a:fld>
            <a:endParaRPr lang="en-US" altLang="en-US" sz="1400"/>
          </a:p>
        </p:txBody>
      </p:sp>
    </p:spTree>
    <p:extLst>
      <p:ext uri="{BB962C8B-B14F-4D97-AF65-F5344CB8AC3E}">
        <p14:creationId xmlns:p14="http://schemas.microsoft.com/office/powerpoint/2010/main" val="686862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552450" y="457200"/>
            <a:ext cx="8001000" cy="1143000"/>
          </a:xfrm>
        </p:spPr>
        <p:txBody>
          <a:bodyPr/>
          <a:lstStyle/>
          <a:p>
            <a:r>
              <a:rPr lang="en-US" altLang="en-US" dirty="0"/>
              <a:t>Machine Safety Responsibilities</a:t>
            </a:r>
          </a:p>
        </p:txBody>
      </p:sp>
      <p:sp>
        <p:nvSpPr>
          <p:cNvPr id="57348" name="Rectangle 3"/>
          <p:cNvSpPr>
            <a:spLocks noGrp="1" noChangeArrowheads="1"/>
          </p:cNvSpPr>
          <p:nvPr>
            <p:ph type="body" idx="1"/>
          </p:nvPr>
        </p:nvSpPr>
        <p:spPr>
          <a:xfrm>
            <a:off x="838200" y="1906588"/>
            <a:ext cx="7961313" cy="4113212"/>
          </a:xfrm>
        </p:spPr>
        <p:txBody>
          <a:bodyPr/>
          <a:lstStyle/>
          <a:p>
            <a:r>
              <a:rPr lang="en-US" altLang="en-US" dirty="0"/>
              <a:t>Management</a:t>
            </a:r>
          </a:p>
          <a:p>
            <a:pPr lvl="1"/>
            <a:r>
              <a:rPr lang="en-US" altLang="en-US" dirty="0"/>
              <a:t>ensure all machinery is properly guarded</a:t>
            </a:r>
          </a:p>
          <a:p>
            <a:r>
              <a:rPr lang="en-US" altLang="en-US" dirty="0"/>
              <a:t>Supervisors</a:t>
            </a:r>
          </a:p>
          <a:p>
            <a:pPr lvl="1"/>
            <a:r>
              <a:rPr lang="en-US" altLang="en-US" dirty="0"/>
              <a:t>train employees on specific guard rules in their areas</a:t>
            </a:r>
          </a:p>
          <a:p>
            <a:pPr lvl="1"/>
            <a:r>
              <a:rPr lang="en-US" altLang="en-US" dirty="0"/>
              <a:t>ensure machine guards remain in place and are functional</a:t>
            </a:r>
          </a:p>
          <a:p>
            <a:pPr lvl="1"/>
            <a:r>
              <a:rPr lang="en-US" altLang="en-US" dirty="0"/>
              <a:t>immediately correct machine guard deficiencies</a:t>
            </a:r>
          </a:p>
        </p:txBody>
      </p:sp>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5EDE3B8-8D9F-432C-A7BE-8EAA9958FC1B}" type="slidenum">
              <a:rPr lang="en-US" altLang="en-US" sz="1400" smtClean="0"/>
              <a:pPr>
                <a:spcBef>
                  <a:spcPct val="0"/>
                </a:spcBef>
                <a:buFontTx/>
                <a:buNone/>
              </a:pPr>
              <a:t>62</a:t>
            </a:fld>
            <a:endParaRPr lang="en-US" altLang="en-US" sz="1400">
              <a:latin typeface="Times New Roman" pitchFamily="18"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552450" y="457200"/>
            <a:ext cx="8001000" cy="1143000"/>
          </a:xfrm>
        </p:spPr>
        <p:txBody>
          <a:bodyPr/>
          <a:lstStyle/>
          <a:p>
            <a:r>
              <a:rPr lang="en-US" altLang="en-US" dirty="0"/>
              <a:t>Machine Safety </a:t>
            </a:r>
            <a:r>
              <a:rPr lang="en-US" altLang="en-US" dirty="0" smtClean="0"/>
              <a:t>Responsibilities cont.</a:t>
            </a:r>
            <a:endParaRPr lang="en-US" altLang="en-US" dirty="0"/>
          </a:p>
        </p:txBody>
      </p:sp>
      <p:sp>
        <p:nvSpPr>
          <p:cNvPr id="58372" name="Rectangle 3"/>
          <p:cNvSpPr>
            <a:spLocks noGrp="1" noChangeArrowheads="1"/>
          </p:cNvSpPr>
          <p:nvPr>
            <p:ph type="body" idx="1"/>
          </p:nvPr>
        </p:nvSpPr>
        <p:spPr>
          <a:xfrm>
            <a:off x="762000" y="1905000"/>
            <a:ext cx="7961313" cy="4113213"/>
          </a:xfrm>
        </p:spPr>
        <p:txBody>
          <a:bodyPr/>
          <a:lstStyle/>
          <a:p>
            <a:r>
              <a:rPr lang="en-US" altLang="en-US" dirty="0"/>
              <a:t>Employees</a:t>
            </a:r>
          </a:p>
          <a:p>
            <a:pPr lvl="1"/>
            <a:r>
              <a:rPr lang="en-US" altLang="en-US" dirty="0"/>
              <a:t>do not remove guards unless machine is locked and tagged</a:t>
            </a:r>
          </a:p>
          <a:p>
            <a:pPr lvl="1"/>
            <a:r>
              <a:rPr lang="en-US" altLang="en-US" dirty="0"/>
              <a:t>report machine guard problems to supervisors immediately</a:t>
            </a:r>
          </a:p>
          <a:p>
            <a:pPr lvl="1"/>
            <a:r>
              <a:rPr lang="en-US" altLang="en-US" dirty="0"/>
              <a:t>do not operate equipment unless guards are in place</a:t>
            </a:r>
          </a:p>
        </p:txBody>
      </p:sp>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646A9E1-C64A-42EF-A04D-3EEEBFCC2542}" type="slidenum">
              <a:rPr lang="en-US" altLang="en-US" sz="1400" smtClean="0"/>
              <a:pPr>
                <a:spcBef>
                  <a:spcPct val="0"/>
                </a:spcBef>
                <a:buFontTx/>
                <a:buNone/>
              </a:pPr>
              <a:t>63</a:t>
            </a:fld>
            <a:endParaRPr lang="en-US" altLang="en-US" sz="1400">
              <a:latin typeface="Times New Roman" pitchFamily="18" charset="0"/>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146"/>
          <p:cNvSpPr>
            <a:spLocks noGrp="1" noChangeArrowheads="1"/>
          </p:cNvSpPr>
          <p:nvPr>
            <p:ph type="title"/>
          </p:nvPr>
        </p:nvSpPr>
        <p:spPr>
          <a:xfrm>
            <a:off x="685800" y="179388"/>
            <a:ext cx="7772400" cy="1143000"/>
          </a:xfrm>
        </p:spPr>
        <p:txBody>
          <a:bodyPr/>
          <a:lstStyle/>
          <a:p>
            <a:r>
              <a:rPr lang="en-US" altLang="en-US" dirty="0"/>
              <a:t>Employee Training </a:t>
            </a:r>
          </a:p>
        </p:txBody>
      </p:sp>
      <p:sp>
        <p:nvSpPr>
          <p:cNvPr id="59396" name="Rectangle 6147"/>
          <p:cNvSpPr>
            <a:spLocks noGrp="1" noChangeArrowheads="1"/>
          </p:cNvSpPr>
          <p:nvPr>
            <p:ph type="body" idx="1"/>
          </p:nvPr>
        </p:nvSpPr>
        <p:spPr>
          <a:xfrm>
            <a:off x="685800" y="1295400"/>
            <a:ext cx="7772400" cy="3463925"/>
          </a:xfrm>
        </p:spPr>
        <p:txBody>
          <a:bodyPr/>
          <a:lstStyle/>
          <a:p>
            <a:r>
              <a:rPr lang="en-US" altLang="en-US" sz="2800" dirty="0"/>
              <a:t>Hazards associated with particular machines</a:t>
            </a:r>
          </a:p>
          <a:p>
            <a:r>
              <a:rPr lang="en-US" altLang="en-US" sz="2800" dirty="0"/>
              <a:t>How the safeguards provide protection and the hazards for which they are intended</a:t>
            </a:r>
          </a:p>
          <a:p>
            <a:r>
              <a:rPr lang="en-US" altLang="en-US" sz="2800" dirty="0"/>
              <a:t>How and why to use the safeguards </a:t>
            </a:r>
          </a:p>
          <a:p>
            <a:r>
              <a:rPr lang="en-US" altLang="en-US" sz="2800" dirty="0"/>
              <a:t>How and when safeguards can be removed and by whom </a:t>
            </a:r>
          </a:p>
          <a:p>
            <a:r>
              <a:rPr lang="en-US" altLang="en-US" sz="2800" dirty="0"/>
              <a:t>What to do if a safeguard is damaged, missing, or unable to provide adequate protection</a:t>
            </a:r>
          </a:p>
        </p:txBody>
      </p:sp>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F0E9485-6B07-4CE7-8A6A-DF1A58C84B2A}" type="slidenum">
              <a:rPr lang="en-US" altLang="en-US" sz="1400" smtClean="0"/>
              <a:pPr>
                <a:spcBef>
                  <a:spcPct val="0"/>
                </a:spcBef>
                <a:buFontTx/>
                <a:buNone/>
              </a:pPr>
              <a:t>64</a:t>
            </a:fld>
            <a:endParaRPr lang="en-US" altLang="en-US" sz="1400">
              <a:latin typeface="Times New Roman" pitchFamily="18" charset="0"/>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685800" y="260350"/>
            <a:ext cx="7772400" cy="1143000"/>
          </a:xfrm>
        </p:spPr>
        <p:txBody>
          <a:bodyPr/>
          <a:lstStyle/>
          <a:p>
            <a:r>
              <a:rPr lang="en-US" altLang="en-US" dirty="0"/>
              <a:t>Machine </a:t>
            </a:r>
            <a:r>
              <a:rPr lang="en-US" altLang="en-US" dirty="0" smtClean="0"/>
              <a:t>Guarding Checklist</a:t>
            </a:r>
            <a:endParaRPr lang="en-US" altLang="en-US" dirty="0"/>
          </a:p>
        </p:txBody>
      </p:sp>
      <p:sp>
        <p:nvSpPr>
          <p:cNvPr id="2" name="Text Placeholder 1">
            <a:extLst>
              <a:ext uri="{FF2B5EF4-FFF2-40B4-BE49-F238E27FC236}">
                <a16:creationId xmlns:a16="http://schemas.microsoft.com/office/drawing/2014/main" id="{485ABD91-8874-4BD3-B04F-4F676B30BC0B}"/>
              </a:ext>
            </a:extLst>
          </p:cNvPr>
          <p:cNvSpPr>
            <a:spLocks noGrp="1"/>
          </p:cNvSpPr>
          <p:nvPr>
            <p:ph type="body" idx="4294967295"/>
          </p:nvPr>
        </p:nvSpPr>
        <p:spPr>
          <a:xfrm>
            <a:off x="3209911" y="2692400"/>
            <a:ext cx="2724178" cy="1498600"/>
          </a:xfrm>
        </p:spPr>
        <p:txBody>
          <a:bodyPr/>
          <a:lstStyle/>
          <a:p>
            <a:pPr marL="0" indent="0" algn="ctr">
              <a:spcBef>
                <a:spcPct val="0"/>
              </a:spcBef>
              <a:buFontTx/>
              <a:buNone/>
            </a:pPr>
            <a:r>
              <a:rPr lang="en-US" altLang="en-US" sz="3600" dirty="0"/>
              <a:t>Checklist (Optional)</a:t>
            </a:r>
          </a:p>
        </p:txBody>
      </p:sp>
      <p:sp>
        <p:nvSpPr>
          <p:cNvPr id="860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834AFF6-9D09-4B6A-8C44-1CCE27557843}" type="slidenum">
              <a:rPr lang="en-US" altLang="en-US" sz="1400" smtClean="0"/>
              <a:pPr>
                <a:spcBef>
                  <a:spcPct val="0"/>
                </a:spcBef>
                <a:buFontTx/>
                <a:buNone/>
              </a:pPr>
              <a:t>65</a:t>
            </a:fld>
            <a:endParaRPr lang="en-US" altLang="en-US" sz="1400">
              <a:latin typeface="Times New Roman" pitchFamily="18" charset="0"/>
            </a:endParaRPr>
          </a:p>
        </p:txBody>
      </p:sp>
    </p:spTree>
    <p:extLst>
      <p:ext uri="{BB962C8B-B14F-4D97-AF65-F5344CB8AC3E}">
        <p14:creationId xmlns:p14="http://schemas.microsoft.com/office/powerpoint/2010/main" val="3808251578"/>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685800" y="260350"/>
            <a:ext cx="7772400" cy="1143000"/>
          </a:xfrm>
        </p:spPr>
        <p:txBody>
          <a:bodyPr/>
          <a:lstStyle/>
          <a:p>
            <a:r>
              <a:rPr lang="en-US" altLang="en-US" dirty="0"/>
              <a:t>Machine </a:t>
            </a:r>
            <a:r>
              <a:rPr lang="en-US" altLang="en-US" dirty="0" smtClean="0"/>
              <a:t>Guarding </a:t>
            </a:r>
            <a:br>
              <a:rPr lang="en-US" altLang="en-US" dirty="0" smtClean="0"/>
            </a:br>
            <a:r>
              <a:rPr lang="en-US" altLang="en-US" dirty="0" smtClean="0"/>
              <a:t>Case Studies</a:t>
            </a:r>
            <a:endParaRPr lang="en-US" altLang="en-US" dirty="0"/>
          </a:p>
        </p:txBody>
      </p:sp>
      <p:sp>
        <p:nvSpPr>
          <p:cNvPr id="86020" name="Text Box 3"/>
          <p:cNvSpPr txBox="1">
            <a:spLocks noChangeArrowheads="1"/>
          </p:cNvSpPr>
          <p:nvPr/>
        </p:nvSpPr>
        <p:spPr bwMode="auto">
          <a:xfrm>
            <a:off x="879475" y="2692400"/>
            <a:ext cx="7377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231775" indent="-2317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3600" dirty="0"/>
              <a:t>Case Studies</a:t>
            </a:r>
          </a:p>
          <a:p>
            <a:pPr algn="ctr">
              <a:spcBef>
                <a:spcPct val="0"/>
              </a:spcBef>
              <a:buFontTx/>
              <a:buNone/>
            </a:pPr>
            <a:r>
              <a:rPr lang="en-US" altLang="en-US" sz="3600" dirty="0"/>
              <a:t>(Optional)</a:t>
            </a:r>
          </a:p>
        </p:txBody>
      </p:sp>
      <p:sp>
        <p:nvSpPr>
          <p:cNvPr id="2" name="Text Placeholder 1">
            <a:extLst>
              <a:ext uri="{FF2B5EF4-FFF2-40B4-BE49-F238E27FC236}">
                <a16:creationId xmlns:a16="http://schemas.microsoft.com/office/drawing/2014/main" id="{A09F2D72-4F27-4C74-B932-D866ABE110E4}"/>
              </a:ext>
            </a:extLst>
          </p:cNvPr>
          <p:cNvSpPr>
            <a:spLocks noGrp="1"/>
          </p:cNvSpPr>
          <p:nvPr>
            <p:ph type="body" idx="4294967295"/>
          </p:nvPr>
        </p:nvSpPr>
        <p:spPr/>
        <p:txBody>
          <a:bodyPr/>
          <a:lstStyle/>
          <a:p>
            <a:pPr marL="0" indent="0">
              <a:buNone/>
            </a:pPr>
            <a:r>
              <a:rPr lang="en-US" sz="800" dirty="0">
                <a:solidFill>
                  <a:srgbClr val="333399"/>
                </a:solidFill>
              </a:rPr>
              <a:t>Case</a:t>
            </a:r>
            <a:r>
              <a:rPr lang="en-US" sz="800" baseline="0" dirty="0">
                <a:solidFill>
                  <a:srgbClr val="333399"/>
                </a:solidFill>
              </a:rPr>
              <a:t> Studies (Optional) </a:t>
            </a:r>
            <a:endParaRPr lang="en-US" sz="800" dirty="0">
              <a:solidFill>
                <a:srgbClr val="333399"/>
              </a:solidFill>
            </a:endParaRPr>
          </a:p>
        </p:txBody>
      </p:sp>
      <p:sp>
        <p:nvSpPr>
          <p:cNvPr id="860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834AFF6-9D09-4B6A-8C44-1CCE27557843}" type="slidenum">
              <a:rPr lang="en-US" altLang="en-US" sz="1400" smtClean="0"/>
              <a:pPr>
                <a:spcBef>
                  <a:spcPct val="0"/>
                </a:spcBef>
                <a:buFontTx/>
                <a:buNone/>
              </a:pPr>
              <a:t>66</a:t>
            </a:fld>
            <a:endParaRPr lang="en-US" altLang="en-US" sz="1400">
              <a:latin typeface="Times New Roman" pitchFamily="18" charset="0"/>
            </a:endParaRPr>
          </a:p>
        </p:txBody>
      </p:sp>
    </p:spTree>
    <p:extLst>
      <p:ext uri="{BB962C8B-B14F-4D97-AF65-F5344CB8AC3E}">
        <p14:creationId xmlns:p14="http://schemas.microsoft.com/office/powerpoint/2010/main" val="1205923883"/>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Control of Hazardous Energy</a:t>
            </a:r>
            <a:br>
              <a:rPr lang="en-US" dirty="0"/>
            </a:br>
            <a:r>
              <a:rPr lang="en-US" dirty="0"/>
              <a:t>Lockout/</a:t>
            </a:r>
            <a:r>
              <a:rPr lang="en-US" dirty="0" err="1"/>
              <a:t>Tagout</a:t>
            </a:r>
            <a:r>
              <a:rPr lang="en-US" dirty="0"/>
              <a:t> (LOTO)</a:t>
            </a:r>
          </a:p>
        </p:txBody>
      </p:sp>
      <p:sp>
        <p:nvSpPr>
          <p:cNvPr id="3" name="Subtitle 2"/>
          <p:cNvSpPr>
            <a:spLocks noGrp="1"/>
          </p:cNvSpPr>
          <p:nvPr>
            <p:ph type="subTitle" idx="1"/>
          </p:nvPr>
        </p:nvSpPr>
        <p:spPr/>
        <p:txBody>
          <a:bodyPr/>
          <a:lstStyle/>
          <a:p>
            <a:r>
              <a:rPr lang="en-US" dirty="0"/>
              <a:t>29 CFR 1910.147</a:t>
            </a:r>
          </a:p>
        </p:txBody>
      </p:sp>
      <p:sp>
        <p:nvSpPr>
          <p:cNvPr id="4" name="Slide Number Placeholder 3"/>
          <p:cNvSpPr>
            <a:spLocks noGrp="1"/>
          </p:cNvSpPr>
          <p:nvPr>
            <p:ph type="sldNum" sz="quarter" idx="12"/>
          </p:nvPr>
        </p:nvSpPr>
        <p:spPr/>
        <p:txBody>
          <a:bodyPr/>
          <a:lstStyle/>
          <a:p>
            <a:pPr>
              <a:defRPr/>
            </a:pPr>
            <a:fld id="{4D4AB6F8-FB86-4FC0-A36E-B94D712CF37F}" type="slidenum">
              <a:rPr lang="en-US" smtClean="0"/>
              <a:pPr>
                <a:defRPr/>
              </a:pPr>
              <a:t>67</a:t>
            </a:fld>
            <a:endParaRPr lang="en-US" dirty="0"/>
          </a:p>
        </p:txBody>
      </p:sp>
    </p:spTree>
    <p:extLst>
      <p:ext uri="{BB962C8B-B14F-4D97-AF65-F5344CB8AC3E}">
        <p14:creationId xmlns:p14="http://schemas.microsoft.com/office/powerpoint/2010/main" val="3153454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LOTO Purpose</a:t>
            </a:r>
          </a:p>
        </p:txBody>
      </p:sp>
      <p:sp>
        <p:nvSpPr>
          <p:cNvPr id="3" name="Content Placeholder 2"/>
          <p:cNvSpPr>
            <a:spLocks noGrp="1"/>
          </p:cNvSpPr>
          <p:nvPr>
            <p:ph idx="1"/>
          </p:nvPr>
        </p:nvSpPr>
        <p:spPr/>
        <p:txBody>
          <a:bodyPr/>
          <a:lstStyle/>
          <a:p>
            <a:r>
              <a:rPr lang="en-US" dirty="0"/>
              <a:t>To prevent serious injury or death from the unexpected release of stored energy during servicing and maintenance of machines</a:t>
            </a:r>
          </a:p>
          <a:p>
            <a:r>
              <a:rPr lang="en-US" dirty="0"/>
              <a:t>To establish procedures to physically isolate stored energy from the equipment being serviced or repaired</a:t>
            </a:r>
          </a:p>
        </p:txBody>
      </p:sp>
      <p:sp>
        <p:nvSpPr>
          <p:cNvPr id="5" name="Rectangle 4">
            <a:extLst>
              <a:ext uri="{FF2B5EF4-FFF2-40B4-BE49-F238E27FC236}">
                <a16:creationId xmlns:a16="http://schemas.microsoft.com/office/drawing/2014/main" id="{35F1D449-C8B7-4DFE-97CA-28A425580D85}"/>
              </a:ext>
            </a:extLst>
          </p:cNvPr>
          <p:cNvSpPr/>
          <p:nvPr/>
        </p:nvSpPr>
        <p:spPr>
          <a:xfrm>
            <a:off x="694706" y="6058395"/>
            <a:ext cx="4572000" cy="707886"/>
          </a:xfrm>
          <a:prstGeom prst="rect">
            <a:avLst/>
          </a:prstGeom>
        </p:spPr>
        <p:txBody>
          <a:bodyPr>
            <a:spAutoFit/>
          </a:bodyPr>
          <a:lstStyle/>
          <a:p>
            <a:r>
              <a:rPr lang="en-US" sz="800" dirty="0">
                <a:solidFill>
                  <a:srgbClr val="333399"/>
                </a:solidFill>
              </a:rPr>
              <a:t>Speaker Notes: Examples: 1) a guard needs to be removed to do the work; 2) a steam valve is automatically turned on burning workers who are repairing a downstream connection in the piping; 3) a jammed conveyor system suddenly releases, crushing a worker who is trying to clear the jam; 4) internal wiring on a piece of factory equipment electrically shorts, shocking worker who is repairing the equipment. [https://www.osha.gov/SLTC/controlhazardousenergy/index.html]</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68</a:t>
            </a:fld>
            <a:endParaRPr lang="en-US" dirty="0"/>
          </a:p>
        </p:txBody>
      </p:sp>
    </p:spTree>
    <p:extLst>
      <p:ext uri="{BB962C8B-B14F-4D97-AF65-F5344CB8AC3E}">
        <p14:creationId xmlns:p14="http://schemas.microsoft.com/office/powerpoint/2010/main" val="2757028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Stored Energy</a:t>
            </a:r>
            <a:br>
              <a:rPr lang="en-US" dirty="0"/>
            </a:br>
            <a:r>
              <a:rPr lang="en-US" dirty="0"/>
              <a:t>Needing Isolation</a:t>
            </a:r>
          </a:p>
        </p:txBody>
      </p:sp>
      <p:sp>
        <p:nvSpPr>
          <p:cNvPr id="3" name="Content Placeholder 2"/>
          <p:cNvSpPr>
            <a:spLocks noGrp="1"/>
          </p:cNvSpPr>
          <p:nvPr>
            <p:ph idx="1"/>
          </p:nvPr>
        </p:nvSpPr>
        <p:spPr/>
        <p:txBody>
          <a:bodyPr/>
          <a:lstStyle/>
          <a:p>
            <a:r>
              <a:rPr lang="en-US" dirty="0"/>
              <a:t>Electrical</a:t>
            </a:r>
          </a:p>
          <a:p>
            <a:r>
              <a:rPr lang="en-US" dirty="0"/>
              <a:t>Mechanical</a:t>
            </a:r>
          </a:p>
          <a:p>
            <a:r>
              <a:rPr lang="en-US" dirty="0"/>
              <a:t>Hydraulic</a:t>
            </a:r>
          </a:p>
          <a:p>
            <a:r>
              <a:rPr lang="en-US" dirty="0"/>
              <a:t>Pneumatic</a:t>
            </a:r>
          </a:p>
          <a:p>
            <a:r>
              <a:rPr lang="en-US" dirty="0"/>
              <a:t>Chemicals</a:t>
            </a:r>
          </a:p>
          <a:p>
            <a:r>
              <a:rPr lang="en-US" dirty="0"/>
              <a:t>Thermal</a:t>
            </a:r>
          </a:p>
          <a:p>
            <a:r>
              <a:rPr lang="en-US" dirty="0"/>
              <a:t>Other energy sources</a:t>
            </a:r>
          </a:p>
        </p:txBody>
      </p:sp>
      <p:sp>
        <p:nvSpPr>
          <p:cNvPr id="5" name="Rectangle 4">
            <a:extLst>
              <a:ext uri="{FF2B5EF4-FFF2-40B4-BE49-F238E27FC236}">
                <a16:creationId xmlns:a16="http://schemas.microsoft.com/office/drawing/2014/main" id="{66586EF0-E7B1-4809-9C35-D2C5CFCC7AD0}"/>
              </a:ext>
            </a:extLst>
          </p:cNvPr>
          <p:cNvSpPr/>
          <p:nvPr/>
        </p:nvSpPr>
        <p:spPr>
          <a:xfrm>
            <a:off x="3657600" y="2274838"/>
            <a:ext cx="4572000" cy="830997"/>
          </a:xfrm>
          <a:prstGeom prst="rect">
            <a:avLst/>
          </a:prstGeom>
        </p:spPr>
        <p:txBody>
          <a:bodyPr>
            <a:spAutoFit/>
          </a:bodyPr>
          <a:lstStyle/>
          <a:p>
            <a:r>
              <a:rPr lang="en-US" sz="800" dirty="0">
                <a:solidFill>
                  <a:srgbClr val="333399"/>
                </a:solidFill>
              </a:rPr>
              <a:t>Speaker Notes: OSHA Lockout/Tagout Fact Sheet: https://www.osha.gov/OshDoc/data_General_Facts/factsheet-lockout-tagout.pdf</a:t>
            </a:r>
          </a:p>
          <a:p>
            <a:endParaRPr lang="en-US" sz="800" dirty="0">
              <a:solidFill>
                <a:srgbClr val="333399"/>
              </a:solidFill>
            </a:endParaRPr>
          </a:p>
          <a:p>
            <a:r>
              <a:rPr lang="en-US" sz="800" dirty="0">
                <a:solidFill>
                  <a:srgbClr val="333399"/>
                </a:solidFill>
              </a:rPr>
              <a:t>1910.147(b) Definitions applicable to this section.</a:t>
            </a:r>
          </a:p>
          <a:p>
            <a:r>
              <a:rPr lang="en-US" sz="800" dirty="0">
                <a:solidFill>
                  <a:srgbClr val="333399"/>
                </a:solidFill>
              </a:rPr>
              <a:t>Energy source. Any source of electrical, mechanical, hydraulic, pneumatic, chemical, thermal, or other energy. </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69</a:t>
            </a:fld>
            <a:endParaRPr lang="en-US" dirty="0"/>
          </a:p>
        </p:txBody>
      </p:sp>
    </p:spTree>
    <p:extLst>
      <p:ext uri="{BB962C8B-B14F-4D97-AF65-F5344CB8AC3E}">
        <p14:creationId xmlns:p14="http://schemas.microsoft.com/office/powerpoint/2010/main" val="184453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609600"/>
            <a:ext cx="7772400" cy="762000"/>
          </a:xfrm>
        </p:spPr>
        <p:txBody>
          <a:bodyPr/>
          <a:lstStyle/>
          <a:p>
            <a:r>
              <a:rPr lang="en-US" altLang="en-US" dirty="0"/>
              <a:t>Applicable OSHA Standards</a:t>
            </a:r>
          </a:p>
        </p:txBody>
      </p:sp>
      <p:sp>
        <p:nvSpPr>
          <p:cNvPr id="5124" name="Rectangle 3"/>
          <p:cNvSpPr>
            <a:spLocks noGrp="1" noChangeArrowheads="1"/>
          </p:cNvSpPr>
          <p:nvPr>
            <p:ph type="body" idx="1"/>
          </p:nvPr>
        </p:nvSpPr>
        <p:spPr>
          <a:xfrm>
            <a:off x="609600" y="1828800"/>
            <a:ext cx="7924800" cy="4419600"/>
          </a:xfrm>
        </p:spPr>
        <p:txBody>
          <a:bodyPr/>
          <a:lstStyle/>
          <a:p>
            <a:pPr>
              <a:defRPr/>
            </a:pPr>
            <a:r>
              <a:rPr lang="en-US" dirty="0"/>
              <a:t>29 CFR Part 1910</a:t>
            </a:r>
          </a:p>
          <a:p>
            <a:pPr lvl="1">
              <a:defRPr/>
            </a:pPr>
            <a:r>
              <a:rPr lang="en-US" dirty="0"/>
              <a:t>Subpart J (1910.147): The control of hazardous energy (Lockout/</a:t>
            </a:r>
            <a:r>
              <a:rPr lang="en-US" dirty="0" err="1"/>
              <a:t>Tagout</a:t>
            </a:r>
            <a:r>
              <a:rPr lang="en-US" dirty="0"/>
              <a:t>)</a:t>
            </a:r>
          </a:p>
          <a:p>
            <a:pPr lvl="1">
              <a:defRPr/>
            </a:pPr>
            <a:r>
              <a:rPr lang="en-US" dirty="0"/>
              <a:t>Subpart O: Machinery and machine guarding</a:t>
            </a:r>
          </a:p>
          <a:p>
            <a:pPr lvl="1">
              <a:defRPr/>
            </a:pPr>
            <a:r>
              <a:rPr lang="en-US" dirty="0"/>
              <a:t>Subpart P (1910.243): Guarding of portable powered tools</a:t>
            </a:r>
          </a:p>
          <a:p>
            <a:pPr lvl="1">
              <a:defRPr/>
            </a:pPr>
            <a:r>
              <a:rPr lang="en-US" dirty="0"/>
              <a:t>Subpart R: Special industries (e.g., Bakery equipment)</a:t>
            </a:r>
          </a:p>
        </p:txBody>
      </p:sp>
      <p:sp>
        <p:nvSpPr>
          <p:cNvPr id="2" name="Rectangle 1">
            <a:extLst>
              <a:ext uri="{FF2B5EF4-FFF2-40B4-BE49-F238E27FC236}">
                <a16:creationId xmlns:a16="http://schemas.microsoft.com/office/drawing/2014/main" id="{4413B52D-C72F-4659-BF15-7CC2A97B8A33}"/>
              </a:ext>
            </a:extLst>
          </p:cNvPr>
          <p:cNvSpPr/>
          <p:nvPr/>
        </p:nvSpPr>
        <p:spPr>
          <a:xfrm>
            <a:off x="226962" y="224135"/>
            <a:ext cx="8418043" cy="461665"/>
          </a:xfrm>
          <a:prstGeom prst="rect">
            <a:avLst/>
          </a:prstGeom>
        </p:spPr>
        <p:txBody>
          <a:bodyPr wrap="square">
            <a:spAutoFit/>
          </a:bodyPr>
          <a:lstStyle/>
          <a:p>
            <a:r>
              <a:rPr lang="en-US" altLang="en-US" sz="100" dirty="0">
                <a:solidFill>
                  <a:srgbClr val="333399"/>
                </a:solidFill>
              </a:rPr>
              <a:t>Speaker Notes: 		There are numerous OSHA standards that cover machinery safety.  This is list of the General Industry standards:</a:t>
            </a:r>
          </a:p>
          <a:p>
            <a:endParaRPr lang="en-US" altLang="en-US" sz="100" dirty="0">
              <a:solidFill>
                <a:srgbClr val="333399"/>
              </a:solidFill>
            </a:endParaRPr>
          </a:p>
          <a:p>
            <a:r>
              <a:rPr lang="en-US" altLang="en-US" sz="100" dirty="0">
                <a:solidFill>
                  <a:srgbClr val="333399"/>
                </a:solidFill>
              </a:rPr>
              <a:t>1910 Subpart J: General environmental controls</a:t>
            </a:r>
          </a:p>
          <a:p>
            <a:r>
              <a:rPr lang="en-US" altLang="en-US" sz="100" dirty="0">
                <a:solidFill>
                  <a:srgbClr val="333399"/>
                </a:solidFill>
              </a:rPr>
              <a:t>1910.147 - The control of hazardous energy (lockout/tagout)</a:t>
            </a:r>
          </a:p>
          <a:p>
            <a:endParaRPr lang="en-US" altLang="en-US" sz="100" dirty="0">
              <a:solidFill>
                <a:srgbClr val="333399"/>
              </a:solidFill>
            </a:endParaRPr>
          </a:p>
          <a:p>
            <a:r>
              <a:rPr lang="en-US" altLang="en-US" sz="100" dirty="0">
                <a:solidFill>
                  <a:srgbClr val="333399"/>
                </a:solidFill>
              </a:rPr>
              <a:t>1910 Subpart O, Machinery and machine guarding. Includes definitions, general requirements, and different kinds of machinery requirements</a:t>
            </a:r>
          </a:p>
          <a:p>
            <a:r>
              <a:rPr lang="en-US" altLang="en-US" sz="100" dirty="0">
                <a:solidFill>
                  <a:srgbClr val="333399"/>
                </a:solidFill>
              </a:rPr>
              <a:t>1910.211, Definitions</a:t>
            </a:r>
          </a:p>
          <a:p>
            <a:r>
              <a:rPr lang="en-US" altLang="en-US" sz="100" dirty="0">
                <a:solidFill>
                  <a:srgbClr val="333399"/>
                </a:solidFill>
              </a:rPr>
              <a:t>1910.212, General requirements for all machines</a:t>
            </a:r>
          </a:p>
          <a:p>
            <a:r>
              <a:rPr lang="en-US" altLang="en-US" sz="100" dirty="0">
                <a:solidFill>
                  <a:srgbClr val="333399"/>
                </a:solidFill>
              </a:rPr>
              <a:t>1910.213, Woodworking machinery requirements</a:t>
            </a:r>
          </a:p>
          <a:p>
            <a:r>
              <a:rPr lang="en-US" altLang="en-US" sz="100" dirty="0">
                <a:solidFill>
                  <a:srgbClr val="333399"/>
                </a:solidFill>
              </a:rPr>
              <a:t>1910.214, Cooperage machinery [Reserved]</a:t>
            </a:r>
          </a:p>
          <a:p>
            <a:r>
              <a:rPr lang="en-US" altLang="en-US" sz="100" dirty="0">
                <a:solidFill>
                  <a:srgbClr val="333399"/>
                </a:solidFill>
              </a:rPr>
              <a:t>1910.215, Abrasive wheel machinery</a:t>
            </a:r>
          </a:p>
          <a:p>
            <a:r>
              <a:rPr lang="en-US" altLang="en-US" sz="100" dirty="0">
                <a:solidFill>
                  <a:srgbClr val="333399"/>
                </a:solidFill>
              </a:rPr>
              <a:t>1910.216, Mills and calendars in the rubber and plastics industries</a:t>
            </a:r>
          </a:p>
          <a:p>
            <a:r>
              <a:rPr lang="en-US" altLang="en-US" sz="100" dirty="0">
                <a:solidFill>
                  <a:srgbClr val="333399"/>
                </a:solidFill>
              </a:rPr>
              <a:t>1910.217, Mechanical power presses. Includes general requirements in addition to specific requirements for construction, safeguarding, dies, inspection, maintenance, modification, operation, injury reporting, and presence sensing device initiation (PSDI).</a:t>
            </a:r>
          </a:p>
          <a:p>
            <a:r>
              <a:rPr lang="en-US" altLang="en-US" sz="100" dirty="0">
                <a:solidFill>
                  <a:srgbClr val="333399"/>
                </a:solidFill>
              </a:rPr>
              <a:t>1910.218, Forging machines</a:t>
            </a:r>
          </a:p>
          <a:p>
            <a:r>
              <a:rPr lang="en-US" altLang="en-US" sz="100" dirty="0">
                <a:solidFill>
                  <a:srgbClr val="333399"/>
                </a:solidFill>
              </a:rPr>
              <a:t>1910.219, Mechanical power-transmission apparatus</a:t>
            </a:r>
          </a:p>
          <a:p>
            <a:endParaRPr lang="en-US" altLang="en-US" sz="100" dirty="0">
              <a:solidFill>
                <a:srgbClr val="333399"/>
              </a:solidFill>
            </a:endParaRPr>
          </a:p>
          <a:p>
            <a:r>
              <a:rPr lang="en-US" altLang="en-US" sz="100" dirty="0">
                <a:solidFill>
                  <a:srgbClr val="333399"/>
                </a:solidFill>
              </a:rPr>
              <a:t>1910 Subpart P - Hand and Portable Powered Tools and Other Hand-Held Equipment</a:t>
            </a:r>
          </a:p>
          <a:p>
            <a:r>
              <a:rPr lang="en-US" altLang="en-US" sz="100" dirty="0">
                <a:solidFill>
                  <a:srgbClr val="333399"/>
                </a:solidFill>
              </a:rPr>
              <a:t>1910.241 - Definitions.</a:t>
            </a:r>
          </a:p>
          <a:p>
            <a:r>
              <a:rPr lang="en-US" altLang="en-US" sz="100" dirty="0">
                <a:solidFill>
                  <a:srgbClr val="333399"/>
                </a:solidFill>
              </a:rPr>
              <a:t>1910.243 - Guarding of portable powered tools.</a:t>
            </a:r>
          </a:p>
          <a:p>
            <a:endParaRPr lang="en-US" altLang="en-US" sz="100" dirty="0">
              <a:solidFill>
                <a:srgbClr val="333399"/>
              </a:solidFill>
            </a:endParaRPr>
          </a:p>
          <a:p>
            <a:r>
              <a:rPr lang="en-US" altLang="en-US" sz="100" dirty="0">
                <a:solidFill>
                  <a:srgbClr val="333399"/>
                </a:solidFill>
              </a:rPr>
              <a:t>1910 Subpart R, Special industries</a:t>
            </a:r>
          </a:p>
          <a:p>
            <a:r>
              <a:rPr lang="en-US" altLang="en-US" sz="100" dirty="0">
                <a:solidFill>
                  <a:srgbClr val="333399"/>
                </a:solidFill>
              </a:rPr>
              <a:t>1910.262, Textiles. Paragraph (c)(3) [reserved] contains a short statement on machine guarding requirements and a reference to 29 CFR 1910.219. [related topic page]</a:t>
            </a:r>
          </a:p>
          <a:p>
            <a:r>
              <a:rPr lang="en-US" altLang="en-US" sz="100" dirty="0">
                <a:solidFill>
                  <a:srgbClr val="333399"/>
                </a:solidFill>
              </a:rPr>
              <a:t>1910.263, Bakery equipment. Paragraph (c) addresses general requirements for machine guarding.</a:t>
            </a:r>
          </a:p>
          <a:p>
            <a:r>
              <a:rPr lang="en-US" altLang="en-US" sz="100" dirty="0">
                <a:solidFill>
                  <a:srgbClr val="333399"/>
                </a:solidFill>
              </a:rPr>
              <a:t>1910.268, Telecommunications. Paragraph (b)(1)(v) addresses some general requirements for machine guarding.</a:t>
            </a:r>
          </a:p>
        </p:txBody>
      </p:sp>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FD03924-9960-4D95-9D03-F3F287174241}" type="slidenum">
              <a:rPr lang="en-US" altLang="en-US" sz="1400" smtClean="0"/>
              <a:pPr>
                <a:spcBef>
                  <a:spcPct val="0"/>
                </a:spcBef>
                <a:buFontTx/>
                <a:buNone/>
              </a:pPr>
              <a:t>7</a:t>
            </a:fld>
            <a:endParaRPr lang="en-US" alt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LOTO Applies</a:t>
            </a:r>
          </a:p>
        </p:txBody>
      </p:sp>
      <p:sp>
        <p:nvSpPr>
          <p:cNvPr id="3" name="Content Placeholder 2"/>
          <p:cNvSpPr>
            <a:spLocks noGrp="1"/>
          </p:cNvSpPr>
          <p:nvPr>
            <p:ph idx="1"/>
          </p:nvPr>
        </p:nvSpPr>
        <p:spPr>
          <a:xfrm>
            <a:off x="685800" y="1752600"/>
            <a:ext cx="7772400" cy="4114800"/>
          </a:xfrm>
        </p:spPr>
        <p:txBody>
          <a:bodyPr/>
          <a:lstStyle/>
          <a:p>
            <a:r>
              <a:rPr lang="en-US" sz="2800" dirty="0"/>
              <a:t>When servicing and maintaining equipment, and unexpected startup of the machine or released of stored energy could occur</a:t>
            </a:r>
          </a:p>
          <a:p>
            <a:r>
              <a:rPr lang="en-US" sz="2800" dirty="0"/>
              <a:t>When, during normal production, workers must remove or bypass a guard or safety device</a:t>
            </a:r>
          </a:p>
          <a:p>
            <a:r>
              <a:rPr lang="en-US" sz="2800" dirty="0"/>
              <a:t>When, during normal production, workers place and part of their body into the danger zone or near the machine’s point of operation</a:t>
            </a:r>
          </a:p>
          <a:p>
            <a:r>
              <a:rPr lang="en-US" sz="2800" dirty="0"/>
              <a:t>During all set up activities</a:t>
            </a:r>
          </a:p>
        </p:txBody>
      </p:sp>
      <p:sp>
        <p:nvSpPr>
          <p:cNvPr id="5" name="Rectangle 4">
            <a:extLst>
              <a:ext uri="{FF2B5EF4-FFF2-40B4-BE49-F238E27FC236}">
                <a16:creationId xmlns:a16="http://schemas.microsoft.com/office/drawing/2014/main" id="{36C81391-ABDD-4B0D-9F66-7E98E64B78B6}"/>
              </a:ext>
            </a:extLst>
          </p:cNvPr>
          <p:cNvSpPr/>
          <p:nvPr/>
        </p:nvSpPr>
        <p:spPr>
          <a:xfrm>
            <a:off x="0" y="0"/>
            <a:ext cx="4572000" cy="246221"/>
          </a:xfrm>
          <a:prstGeom prst="rect">
            <a:avLst/>
          </a:prstGeom>
        </p:spPr>
        <p:txBody>
          <a:bodyPr>
            <a:spAutoFit/>
          </a:bodyPr>
          <a:lstStyle/>
          <a:p>
            <a:r>
              <a:rPr lang="en-US" sz="200" dirty="0">
                <a:solidFill>
                  <a:srgbClr val="333399"/>
                </a:solidFill>
              </a:rPr>
              <a:t>Speaker Notes: https://www.cdc.gov/niosh/docs/wp-solutions/2011-156/pdfs/2011-156.pdf</a:t>
            </a:r>
          </a:p>
          <a:p>
            <a:endParaRPr lang="en-US" sz="200" dirty="0">
              <a:solidFill>
                <a:srgbClr val="333399"/>
              </a:solidFill>
            </a:endParaRPr>
          </a:p>
          <a:p>
            <a:r>
              <a:rPr lang="en-US" sz="200" dirty="0">
                <a:solidFill>
                  <a:srgbClr val="333399"/>
                </a:solidFill>
              </a:rPr>
              <a:t>1910.147(a)(2) Application.</a:t>
            </a:r>
          </a:p>
          <a:p>
            <a:r>
              <a:rPr lang="en-US" sz="200" dirty="0">
                <a:solidFill>
                  <a:srgbClr val="333399"/>
                </a:solidFill>
              </a:rPr>
              <a:t>1910.147(a)(2)(</a:t>
            </a:r>
            <a:r>
              <a:rPr lang="en-US" sz="200" dirty="0" err="1">
                <a:solidFill>
                  <a:srgbClr val="333399"/>
                </a:solidFill>
              </a:rPr>
              <a:t>i</a:t>
            </a:r>
            <a:r>
              <a:rPr lang="en-US" sz="200" dirty="0">
                <a:solidFill>
                  <a:srgbClr val="333399"/>
                </a:solidFill>
              </a:rPr>
              <a:t>) This standard applies to the control of energy during servicing and/or maintenance of machines and equipment.</a:t>
            </a:r>
          </a:p>
          <a:p>
            <a:endParaRPr lang="en-US" sz="200" dirty="0">
              <a:solidFill>
                <a:srgbClr val="333399"/>
              </a:solidFill>
            </a:endParaRP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70</a:t>
            </a:fld>
            <a:endParaRPr lang="en-US" dirty="0"/>
          </a:p>
        </p:txBody>
      </p:sp>
    </p:spTree>
    <p:extLst>
      <p:ext uri="{BB962C8B-B14F-4D97-AF65-F5344CB8AC3E}">
        <p14:creationId xmlns:p14="http://schemas.microsoft.com/office/powerpoint/2010/main" val="2554117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lstStyle/>
          <a:p>
            <a:r>
              <a:rPr lang="en-US" dirty="0"/>
              <a:t>LOTO Exemption</a:t>
            </a:r>
            <a:br>
              <a:rPr lang="en-US" dirty="0"/>
            </a:br>
            <a:r>
              <a:rPr lang="en-US" dirty="0"/>
              <a:t>Normal Production Operations</a:t>
            </a:r>
          </a:p>
        </p:txBody>
      </p:sp>
      <p:sp>
        <p:nvSpPr>
          <p:cNvPr id="3" name="Content Placeholder 2"/>
          <p:cNvSpPr>
            <a:spLocks noGrp="1"/>
          </p:cNvSpPr>
          <p:nvPr>
            <p:ph idx="1"/>
          </p:nvPr>
        </p:nvSpPr>
        <p:spPr/>
        <p:txBody>
          <a:bodyPr/>
          <a:lstStyle/>
          <a:p>
            <a:r>
              <a:rPr lang="en-US" dirty="0"/>
              <a:t>Routine, repetitive, &amp; integral to production</a:t>
            </a:r>
          </a:p>
          <a:p>
            <a:r>
              <a:rPr lang="en-US" dirty="0"/>
              <a:t>Guards/safety devices not bypassed</a:t>
            </a:r>
          </a:p>
          <a:p>
            <a:r>
              <a:rPr lang="en-US" dirty="0"/>
              <a:t>Body part not placed in the point of operation or other dangerous area during machine cycle</a:t>
            </a:r>
          </a:p>
          <a:p>
            <a:r>
              <a:rPr lang="en-US" dirty="0"/>
              <a:t>Need to use alternative measures for protection</a:t>
            </a:r>
          </a:p>
        </p:txBody>
      </p:sp>
      <p:sp>
        <p:nvSpPr>
          <p:cNvPr id="5" name="Rectangle 4">
            <a:extLst>
              <a:ext uri="{FF2B5EF4-FFF2-40B4-BE49-F238E27FC236}">
                <a16:creationId xmlns:a16="http://schemas.microsoft.com/office/drawing/2014/main" id="{F11ABBF2-C71B-48BD-8636-D0D3590F93A0}"/>
              </a:ext>
            </a:extLst>
          </p:cNvPr>
          <p:cNvSpPr/>
          <p:nvPr/>
        </p:nvSpPr>
        <p:spPr>
          <a:xfrm>
            <a:off x="0" y="227111"/>
            <a:ext cx="4572000" cy="307777"/>
          </a:xfrm>
          <a:prstGeom prst="rect">
            <a:avLst/>
          </a:prstGeom>
        </p:spPr>
        <p:txBody>
          <a:bodyPr>
            <a:spAutoFit/>
          </a:bodyPr>
          <a:lstStyle/>
          <a:p>
            <a:r>
              <a:rPr lang="en-US" sz="200" dirty="0">
                <a:solidFill>
                  <a:srgbClr val="333399"/>
                </a:solidFill>
              </a:rPr>
              <a:t>Speaker Notes: 1910.147(a)(2)(ii) Normal production operations are not covered by this standard (See Subpart O of this Part). Servicing and/or maintenance which takes place during normal production operations is covered by this standard only if:</a:t>
            </a:r>
          </a:p>
          <a:p>
            <a:pPr lvl="1"/>
            <a:r>
              <a:rPr lang="en-US" sz="200" dirty="0">
                <a:solidFill>
                  <a:srgbClr val="333399"/>
                </a:solidFill>
              </a:rPr>
              <a:t>1910.147(a)(2)(ii)(A) An employee is required to remove or bypass a guard or other safety device; or</a:t>
            </a:r>
          </a:p>
          <a:p>
            <a:pPr lvl="1"/>
            <a:r>
              <a:rPr lang="en-US" sz="200" dirty="0">
                <a:solidFill>
                  <a:srgbClr val="333399"/>
                </a:solidFill>
              </a:rPr>
              <a:t>1910.147(a)(2)(ii)(B) An employee is required to place any part of his or her body into an area on a machine or piece of equipment where work is actually performed upon the material being processed (point of operation) or where an associated danger zone exists during a machine operating cycle. </a:t>
            </a:r>
          </a:p>
          <a:p>
            <a:pPr lvl="1"/>
            <a:endParaRPr lang="en-US" sz="200" dirty="0">
              <a:solidFill>
                <a:srgbClr val="333399"/>
              </a:solidFill>
            </a:endParaRPr>
          </a:p>
          <a:p>
            <a:pPr lvl="1"/>
            <a:r>
              <a:rPr lang="en-US" sz="200" dirty="0">
                <a:solidFill>
                  <a:srgbClr val="333399"/>
                </a:solidFill>
              </a:rPr>
              <a:t>Note: Exception to paragraph (a)(2)(ii): Minor tool changes and adjustments, and other minor servicing activities, which take place during normal production operations, are not covered by this standard if they are routine, repetitive, and integral to the use of the equipment for production, provided that the work is performed using alternative measures which provide effective protection (See Subpart O of this Part).</a:t>
            </a:r>
          </a:p>
          <a:p>
            <a:endParaRPr lang="en-US" sz="200" dirty="0">
              <a:solidFill>
                <a:srgbClr val="333399"/>
              </a:solidFill>
            </a:endParaRP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71</a:t>
            </a:fld>
            <a:endParaRPr lang="en-US" dirty="0"/>
          </a:p>
        </p:txBody>
      </p:sp>
    </p:spTree>
    <p:extLst>
      <p:ext uri="{BB962C8B-B14F-4D97-AF65-F5344CB8AC3E}">
        <p14:creationId xmlns:p14="http://schemas.microsoft.com/office/powerpoint/2010/main" val="2071372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143000"/>
          </a:xfrm>
        </p:spPr>
        <p:txBody>
          <a:bodyPr/>
          <a:lstStyle/>
          <a:p>
            <a:r>
              <a:rPr lang="en-US" sz="4200" dirty="0"/>
              <a:t>LOTO Exemption</a:t>
            </a:r>
            <a:br>
              <a:rPr lang="en-US" sz="4200" dirty="0"/>
            </a:br>
            <a:r>
              <a:rPr lang="en-US" sz="4200" dirty="0"/>
              <a:t>Cord &amp; Plug Connected Equipment</a:t>
            </a:r>
          </a:p>
        </p:txBody>
      </p:sp>
      <p:sp>
        <p:nvSpPr>
          <p:cNvPr id="3" name="Content Placeholder 2"/>
          <p:cNvSpPr>
            <a:spLocks noGrp="1"/>
          </p:cNvSpPr>
          <p:nvPr>
            <p:ph idx="1"/>
          </p:nvPr>
        </p:nvSpPr>
        <p:spPr/>
        <p:txBody>
          <a:bodyPr/>
          <a:lstStyle/>
          <a:p>
            <a:r>
              <a:rPr lang="en-US" dirty="0"/>
              <a:t>Plug is only source of energy</a:t>
            </a:r>
          </a:p>
          <a:p>
            <a:r>
              <a:rPr lang="en-US" dirty="0"/>
              <a:t>Plug is under continuous control of one person</a:t>
            </a:r>
          </a:p>
          <a:p>
            <a:r>
              <a:rPr lang="en-US" dirty="0"/>
              <a:t>Cord is unplugged from energy source</a:t>
            </a:r>
          </a:p>
        </p:txBody>
      </p:sp>
      <p:sp>
        <p:nvSpPr>
          <p:cNvPr id="5" name="Rectangle 4">
            <a:extLst>
              <a:ext uri="{FF2B5EF4-FFF2-40B4-BE49-F238E27FC236}">
                <a16:creationId xmlns:a16="http://schemas.microsoft.com/office/drawing/2014/main" id="{7D3B016F-ABD2-458E-BFC5-4E0060946518}"/>
              </a:ext>
            </a:extLst>
          </p:cNvPr>
          <p:cNvSpPr/>
          <p:nvPr/>
        </p:nvSpPr>
        <p:spPr>
          <a:xfrm>
            <a:off x="457200" y="5381187"/>
            <a:ext cx="4572000" cy="707886"/>
          </a:xfrm>
          <a:prstGeom prst="rect">
            <a:avLst/>
          </a:prstGeom>
        </p:spPr>
        <p:txBody>
          <a:bodyPr>
            <a:spAutoFit/>
          </a:bodyPr>
          <a:lstStyle/>
          <a:p>
            <a:r>
              <a:rPr lang="en-US" sz="800" dirty="0">
                <a:solidFill>
                  <a:srgbClr val="333399"/>
                </a:solidFill>
              </a:rPr>
              <a:t>Speaker Notes: 1910.147(a)(2)(iii) This standard does not apply to the following:</a:t>
            </a:r>
          </a:p>
          <a:p>
            <a:r>
              <a:rPr lang="en-US" sz="800" dirty="0">
                <a:solidFill>
                  <a:srgbClr val="333399"/>
                </a:solidFill>
              </a:rPr>
              <a:t>1910.147(a)(2)(iii)(A) Work on cord and plug connected electric equipment for which exposure to the hazards of unexpected energization or start up of the equipment is controlled by the unplugging of the equipment from the energy source and by the plug being under the exclusive control of the employee performing the servicing or maintenance.</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72</a:t>
            </a:fld>
            <a:endParaRPr lang="en-US" dirty="0"/>
          </a:p>
        </p:txBody>
      </p:sp>
    </p:spTree>
    <p:extLst>
      <p:ext uri="{BB962C8B-B14F-4D97-AF65-F5344CB8AC3E}">
        <p14:creationId xmlns:p14="http://schemas.microsoft.com/office/powerpoint/2010/main" val="256389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LOTO Elements</a:t>
            </a:r>
          </a:p>
        </p:txBody>
      </p:sp>
      <p:sp>
        <p:nvSpPr>
          <p:cNvPr id="3" name="Content Placeholder 2"/>
          <p:cNvSpPr>
            <a:spLocks noGrp="1"/>
          </p:cNvSpPr>
          <p:nvPr>
            <p:ph idx="1"/>
          </p:nvPr>
        </p:nvSpPr>
        <p:spPr/>
        <p:txBody>
          <a:bodyPr/>
          <a:lstStyle/>
          <a:p>
            <a:r>
              <a:rPr lang="en-US" sz="2800" dirty="0"/>
              <a:t>Written procedures</a:t>
            </a:r>
          </a:p>
          <a:p>
            <a:r>
              <a:rPr lang="en-US" sz="2800" dirty="0"/>
              <a:t>Documentation of each source of energy</a:t>
            </a:r>
          </a:p>
          <a:p>
            <a:r>
              <a:rPr lang="en-US" sz="2800" dirty="0"/>
              <a:t>Locking and tagging devices</a:t>
            </a:r>
          </a:p>
          <a:p>
            <a:r>
              <a:rPr lang="en-US" sz="2800" dirty="0"/>
              <a:t>Verification of energy isolation</a:t>
            </a:r>
          </a:p>
          <a:p>
            <a:r>
              <a:rPr lang="en-US" sz="2800" dirty="0"/>
              <a:t>Proper locks at proper places (isolation points)</a:t>
            </a:r>
          </a:p>
          <a:p>
            <a:r>
              <a:rPr lang="en-US" sz="2800" dirty="0"/>
              <a:t>Training (including skills demonstration) in the primary language(s) of employees.</a:t>
            </a:r>
          </a:p>
          <a:p>
            <a:r>
              <a:rPr lang="en-US" sz="2800" dirty="0"/>
              <a:t>Auditing of work process</a:t>
            </a:r>
          </a:p>
        </p:txBody>
      </p:sp>
      <p:sp>
        <p:nvSpPr>
          <p:cNvPr id="5" name="Rectangle 4">
            <a:extLst>
              <a:ext uri="{FF2B5EF4-FFF2-40B4-BE49-F238E27FC236}">
                <a16:creationId xmlns:a16="http://schemas.microsoft.com/office/drawing/2014/main" id="{6722EF44-8972-4C0C-8336-B65FF5FC7399}"/>
              </a:ext>
            </a:extLst>
          </p:cNvPr>
          <p:cNvSpPr/>
          <p:nvPr/>
        </p:nvSpPr>
        <p:spPr>
          <a:xfrm>
            <a:off x="4038600" y="88612"/>
            <a:ext cx="4572000" cy="584775"/>
          </a:xfrm>
          <a:prstGeom prst="rect">
            <a:avLst/>
          </a:prstGeom>
        </p:spPr>
        <p:txBody>
          <a:bodyPr>
            <a:spAutoFit/>
          </a:bodyPr>
          <a:lstStyle/>
          <a:p>
            <a:r>
              <a:rPr lang="en-US" dirty="0">
                <a:solidFill>
                  <a:srgbClr val="333399"/>
                </a:solidFill>
              </a:rPr>
              <a:t>Speaker Notes: https://blogs.cdc.gov/niosh-science-blog/2014/07/07/loto/</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73</a:t>
            </a:fld>
            <a:endParaRPr lang="en-US" dirty="0"/>
          </a:p>
        </p:txBody>
      </p:sp>
    </p:spTree>
    <p:extLst>
      <p:ext uri="{BB962C8B-B14F-4D97-AF65-F5344CB8AC3E}">
        <p14:creationId xmlns:p14="http://schemas.microsoft.com/office/powerpoint/2010/main" val="1683992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 Categories</a:t>
            </a:r>
          </a:p>
        </p:txBody>
      </p:sp>
      <p:sp>
        <p:nvSpPr>
          <p:cNvPr id="3" name="Content Placeholder 2"/>
          <p:cNvSpPr>
            <a:spLocks noGrp="1"/>
          </p:cNvSpPr>
          <p:nvPr>
            <p:ph idx="1"/>
          </p:nvPr>
        </p:nvSpPr>
        <p:spPr>
          <a:xfrm>
            <a:off x="685800" y="1905000"/>
            <a:ext cx="7772400" cy="4114800"/>
          </a:xfrm>
        </p:spPr>
        <p:txBody>
          <a:bodyPr/>
          <a:lstStyle/>
          <a:p>
            <a:r>
              <a:rPr lang="en-US" sz="2800" dirty="0"/>
              <a:t>Authorized employee – Person who does LOTO to perform servicing</a:t>
            </a:r>
          </a:p>
          <a:p>
            <a:r>
              <a:rPr lang="en-US" sz="2800" dirty="0"/>
              <a:t>Affected employee – Person required to use machines/equipment on which servicing is performed under LOTO or who must work in such an area</a:t>
            </a:r>
          </a:p>
          <a:p>
            <a:r>
              <a:rPr lang="en-US" sz="2800" dirty="0"/>
              <a:t>Other employees – All employees who are or may be in an area were LOTO may be utilized</a:t>
            </a:r>
          </a:p>
        </p:txBody>
      </p:sp>
      <p:sp>
        <p:nvSpPr>
          <p:cNvPr id="5" name="Rectangle 4">
            <a:extLst>
              <a:ext uri="{FF2B5EF4-FFF2-40B4-BE49-F238E27FC236}">
                <a16:creationId xmlns:a16="http://schemas.microsoft.com/office/drawing/2014/main" id="{9CBBC331-C33F-4EA2-8628-9C203876ECE1}"/>
              </a:ext>
            </a:extLst>
          </p:cNvPr>
          <p:cNvSpPr/>
          <p:nvPr/>
        </p:nvSpPr>
        <p:spPr>
          <a:xfrm>
            <a:off x="1371600" y="301923"/>
            <a:ext cx="4572000" cy="276999"/>
          </a:xfrm>
          <a:prstGeom prst="rect">
            <a:avLst/>
          </a:prstGeom>
        </p:spPr>
        <p:txBody>
          <a:bodyPr>
            <a:spAutoFit/>
          </a:bodyPr>
          <a:lstStyle/>
          <a:p>
            <a:r>
              <a:rPr lang="en-US" sz="200" dirty="0">
                <a:solidFill>
                  <a:srgbClr val="333399"/>
                </a:solidFill>
              </a:rPr>
              <a:t>Speaker Notes: 1910.147(b) Definitions applicable to this section.</a:t>
            </a:r>
          </a:p>
          <a:p>
            <a:endParaRPr lang="en-US" sz="200" dirty="0">
              <a:solidFill>
                <a:srgbClr val="333399"/>
              </a:solidFill>
            </a:endParaRPr>
          </a:p>
          <a:p>
            <a:r>
              <a:rPr lang="en-US" sz="200" dirty="0">
                <a:solidFill>
                  <a:srgbClr val="333399"/>
                </a:solidFill>
              </a:rPr>
              <a:t>Authorized employee. A person who locks out or tags out machines or equipment in order to perform servicing or maintenance on that machine or equipment. An affected employee becomes an authorized employee when that employee's duties include performing servicing or maintenance covered under this section. </a:t>
            </a:r>
          </a:p>
          <a:p>
            <a:endParaRPr lang="en-US" sz="200" dirty="0">
              <a:solidFill>
                <a:srgbClr val="333399"/>
              </a:solidFill>
            </a:endParaRPr>
          </a:p>
          <a:p>
            <a:r>
              <a:rPr lang="en-US" sz="200" dirty="0">
                <a:solidFill>
                  <a:srgbClr val="333399"/>
                </a:solidFill>
              </a:rPr>
              <a:t>Affected employee. An employee whose job requires him/her to operate or use a machine or equipment on which servicing or maintenance is being performed under lockout or tagout, or whose job requires him/her to work in an area in which such servicing or maintenance is being performed. </a:t>
            </a:r>
          </a:p>
          <a:p>
            <a:endParaRPr lang="en-US" sz="200" dirty="0">
              <a:solidFill>
                <a:srgbClr val="333399"/>
              </a:solidFill>
            </a:endParaRP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74</a:t>
            </a:fld>
            <a:endParaRPr lang="en-US" dirty="0"/>
          </a:p>
        </p:txBody>
      </p:sp>
    </p:spTree>
    <p:extLst>
      <p:ext uri="{BB962C8B-B14F-4D97-AF65-F5344CB8AC3E}">
        <p14:creationId xmlns:p14="http://schemas.microsoft.com/office/powerpoint/2010/main" val="36111289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LOTO Steps Shutdown</a:t>
            </a:r>
          </a:p>
        </p:txBody>
      </p:sp>
      <p:sp>
        <p:nvSpPr>
          <p:cNvPr id="3" name="Content Placeholder 2"/>
          <p:cNvSpPr>
            <a:spLocks noGrp="1"/>
          </p:cNvSpPr>
          <p:nvPr>
            <p:ph idx="1"/>
          </p:nvPr>
        </p:nvSpPr>
        <p:spPr/>
        <p:txBody>
          <a:bodyPr/>
          <a:lstStyle/>
          <a:p>
            <a:pPr marL="514350" indent="-514350">
              <a:buFont typeface="+mj-lt"/>
              <a:buAutoNum type="arabicPeriod"/>
            </a:pPr>
            <a:r>
              <a:rPr lang="en-US" dirty="0"/>
              <a:t>Notify affected employees</a:t>
            </a:r>
          </a:p>
          <a:p>
            <a:pPr marL="514350" indent="-514350">
              <a:buFont typeface="+mj-lt"/>
              <a:buAutoNum type="arabicPeriod"/>
            </a:pPr>
            <a:r>
              <a:rPr lang="en-US" dirty="0"/>
              <a:t>Prepare for LOTO: review LOTO procedures, identify energy sources, confirm LOTO methods to be used and obtain necessary LOTO equipment</a:t>
            </a:r>
          </a:p>
          <a:p>
            <a:pPr marL="514350" indent="-514350">
              <a:buFont typeface="+mj-lt"/>
              <a:buAutoNum type="arabicPeriod"/>
            </a:pPr>
            <a:r>
              <a:rPr lang="en-US" dirty="0"/>
              <a:t>Shutdown machine following normal procedures</a:t>
            </a:r>
          </a:p>
          <a:p>
            <a:pPr marL="514350" indent="-514350">
              <a:buFont typeface="+mj-lt"/>
              <a:buAutoNum type="arabicPeriod"/>
            </a:pPr>
            <a:r>
              <a:rPr lang="en-US" dirty="0"/>
              <a:t>De-activate energy isolating devices</a:t>
            </a:r>
          </a:p>
        </p:txBody>
      </p:sp>
      <p:sp>
        <p:nvSpPr>
          <p:cNvPr id="5" name="Rectangle 4">
            <a:extLst>
              <a:ext uri="{FF2B5EF4-FFF2-40B4-BE49-F238E27FC236}">
                <a16:creationId xmlns:a16="http://schemas.microsoft.com/office/drawing/2014/main" id="{7A24A8AD-0B46-4CCA-9F6E-1500B8D3D4B5}"/>
              </a:ext>
            </a:extLst>
          </p:cNvPr>
          <p:cNvSpPr/>
          <p:nvPr/>
        </p:nvSpPr>
        <p:spPr>
          <a:xfrm>
            <a:off x="34636" y="102885"/>
            <a:ext cx="4572000" cy="784830"/>
          </a:xfrm>
          <a:prstGeom prst="rect">
            <a:avLst/>
          </a:prstGeom>
        </p:spPr>
        <p:txBody>
          <a:bodyPr>
            <a:spAutoFit/>
          </a:bodyPr>
          <a:lstStyle/>
          <a:p>
            <a:r>
              <a:rPr lang="en-US" sz="100" dirty="0">
                <a:solidFill>
                  <a:srgbClr val="333399"/>
                </a:solidFill>
              </a:rPr>
              <a:t>Speaker Notes: https://www.osha.gov/pls/oshaweb/owadisp.show_document?p_table=STANDARDS&amp;p_id=9805</a:t>
            </a:r>
          </a:p>
          <a:p>
            <a:r>
              <a:rPr lang="en-US" sz="100" i="1" dirty="0">
                <a:solidFill>
                  <a:srgbClr val="333399"/>
                </a:solidFill>
              </a:rPr>
              <a:t>Sequence of Lockout</a:t>
            </a:r>
            <a:r>
              <a:rPr lang="en-US" sz="100" dirty="0">
                <a:solidFill>
                  <a:srgbClr val="333399"/>
                </a:solidFill>
              </a:rPr>
              <a:t>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(1) Notify all affected employees that servicing or maintenance is required on a machine or equipment and that the machine or equipment must be shut down and locked out to perform the servicing or maintenance.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________________________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Name(s)/Job Title(s) of affected employees and how to notify.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(2) The authorized employee shall refer to the company procedure to identify the type and magnitude of the energy that the machine or equipment utilizes, shall understand the hazards of the energy, and shall know the methods to control the energy.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________________________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Type(s) and magnitude(s) of energy, its hazards and the methods to control the energy.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(3) If the machine or equipment is operating, shut it down by the normal stopping procedure (depress the stop button, open switch, close valve, etc.).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________________________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Type(s) and location(s) of machine or equipment operating controls.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(4) De-activate the energy isolating device(s) so that the machine or equipment is isolated from the energy source(s).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________________________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Type(s) and location(s) of energy isolating devices.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(5) Lock out the energy isolating device(s) with assigned individual lock(s).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(6) Stored or residual energy (such as that in capacitors, springs, elevated machine members, rotating flywheels, hydraulic systems, and air, gas, steam, or water pressure, etc.) must be dissipated or restrained by methods such as grounding, repositioning, blocking, bleeding down, etc.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________________________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Type(s) of stored energy - methods to dissipate or restrain.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(7) Ensure that the equipment is disconnected from the energy source(s) by first checking that no personnel are exposed, then verify the isolation of the equipment by operating the push button or other normal operating control(s) or by testing to make certain the equipment will not operate.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Caution: Return operating control(s) to neutral or "off" position after verifying the isolation of the equipment.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________________________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Method of verifying the isolation of the equipment. </a:t>
            </a:r>
            <a:br>
              <a:rPr lang="en-US" sz="100" dirty="0">
                <a:solidFill>
                  <a:srgbClr val="333399"/>
                </a:solidFill>
              </a:rPr>
            </a:br>
            <a:r>
              <a:rPr lang="en-US" sz="100" dirty="0">
                <a:solidFill>
                  <a:srgbClr val="333399"/>
                </a:solidFill>
              </a:rPr>
              <a:t/>
            </a:r>
            <a:br>
              <a:rPr lang="en-US" sz="100" dirty="0">
                <a:solidFill>
                  <a:srgbClr val="333399"/>
                </a:solidFill>
              </a:rPr>
            </a:br>
            <a:r>
              <a:rPr lang="en-US" sz="100" dirty="0">
                <a:solidFill>
                  <a:srgbClr val="333399"/>
                </a:solidFill>
              </a:rPr>
              <a:t>(8) The machine or equipment is now locked out. </a:t>
            </a:r>
            <a:br>
              <a:rPr lang="en-US" sz="100" dirty="0">
                <a:solidFill>
                  <a:srgbClr val="333399"/>
                </a:solidFill>
              </a:rPr>
            </a:br>
            <a:endParaRPr lang="en-US" sz="100" dirty="0">
              <a:solidFill>
                <a:srgbClr val="333399"/>
              </a:solidFill>
            </a:endParaRP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75</a:t>
            </a:fld>
            <a:endParaRPr lang="en-US" dirty="0"/>
          </a:p>
        </p:txBody>
      </p:sp>
    </p:spTree>
    <p:extLst>
      <p:ext uri="{BB962C8B-B14F-4D97-AF65-F5344CB8AC3E}">
        <p14:creationId xmlns:p14="http://schemas.microsoft.com/office/powerpoint/2010/main" val="3720771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LOTO Steps </a:t>
            </a:r>
            <a:r>
              <a:rPr lang="en-US" dirty="0" smtClean="0"/>
              <a:t>Shutdown cont.</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5"/>
            </a:pPr>
            <a:r>
              <a:rPr lang="en-US"/>
              <a:t>Lock out the energy isolating device(s)</a:t>
            </a:r>
          </a:p>
          <a:p>
            <a:pPr marL="514350" indent="-514350">
              <a:buFont typeface="+mj-lt"/>
              <a:buAutoNum type="arabicPeriod" startAt="5"/>
            </a:pPr>
            <a:r>
              <a:rPr lang="en-US"/>
              <a:t>Dissipate or restrain stored or residual energy</a:t>
            </a:r>
          </a:p>
          <a:p>
            <a:pPr marL="514350" indent="-514350">
              <a:buFont typeface="+mj-lt"/>
              <a:buAutoNum type="arabicPeriod" startAt="5"/>
            </a:pPr>
            <a:r>
              <a:rPr lang="en-US"/>
              <a:t>Verify machine is disconnected from the energy source(s)</a:t>
            </a:r>
            <a:endParaRPr lang="en-US" dirty="0"/>
          </a:p>
        </p:txBody>
      </p:sp>
      <p:sp>
        <p:nvSpPr>
          <p:cNvPr id="5" name="Rectangle 4">
            <a:extLst>
              <a:ext uri="{FF2B5EF4-FFF2-40B4-BE49-F238E27FC236}">
                <a16:creationId xmlns:a16="http://schemas.microsoft.com/office/drawing/2014/main" id="{90CA2CE5-17DA-49FB-8C2E-8885AAD00EE3}"/>
              </a:ext>
            </a:extLst>
          </p:cNvPr>
          <p:cNvSpPr/>
          <p:nvPr/>
        </p:nvSpPr>
        <p:spPr>
          <a:xfrm>
            <a:off x="1143000" y="5295038"/>
            <a:ext cx="4572000" cy="830997"/>
          </a:xfrm>
          <a:prstGeom prst="rect">
            <a:avLst/>
          </a:prstGeom>
        </p:spPr>
        <p:txBody>
          <a:bodyPr>
            <a:spAutoFit/>
          </a:bodyPr>
          <a:lstStyle/>
          <a:p>
            <a:r>
              <a:rPr lang="en-US" dirty="0">
                <a:solidFill>
                  <a:srgbClr val="333399"/>
                </a:solidFill>
              </a:rPr>
              <a:t>Speaker Notes: https://www.osha.gov/pls/oshaweb/owadisp.show_document?p_table=STANDARDS&amp;p_id=9805</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76</a:t>
            </a:fld>
            <a:endParaRPr lang="en-US" dirty="0"/>
          </a:p>
        </p:txBody>
      </p:sp>
    </p:spTree>
    <p:extLst>
      <p:ext uri="{BB962C8B-B14F-4D97-AF65-F5344CB8AC3E}">
        <p14:creationId xmlns:p14="http://schemas.microsoft.com/office/powerpoint/2010/main" val="42488503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LOTO Steps Startup</a:t>
            </a:r>
          </a:p>
        </p:txBody>
      </p:sp>
      <p:sp>
        <p:nvSpPr>
          <p:cNvPr id="3" name="Content Placeholder 2"/>
          <p:cNvSpPr>
            <a:spLocks noGrp="1"/>
          </p:cNvSpPr>
          <p:nvPr>
            <p:ph idx="1"/>
          </p:nvPr>
        </p:nvSpPr>
        <p:spPr>
          <a:xfrm>
            <a:off x="685800" y="1981200"/>
            <a:ext cx="7924800" cy="4114800"/>
          </a:xfrm>
        </p:spPr>
        <p:txBody>
          <a:bodyPr/>
          <a:lstStyle/>
          <a:p>
            <a:pPr marL="514350" indent="-514350">
              <a:buFont typeface="+mj-lt"/>
              <a:buAutoNum type="arabicPeriod"/>
            </a:pPr>
            <a:r>
              <a:rPr lang="en-US" sz="2800" dirty="0"/>
              <a:t>Inspect machine and surrounding area to ensure machine ready for normal operation</a:t>
            </a:r>
          </a:p>
          <a:p>
            <a:pPr marL="514350" indent="-514350">
              <a:buFont typeface="+mj-lt"/>
              <a:buAutoNum type="arabicPeriod"/>
            </a:pPr>
            <a:r>
              <a:rPr lang="en-US" sz="2800" dirty="0"/>
              <a:t>Ensure affected employees are away from hazards</a:t>
            </a:r>
          </a:p>
          <a:p>
            <a:pPr marL="514350" indent="-514350">
              <a:buFont typeface="+mj-lt"/>
              <a:buAutoNum type="arabicPeriod"/>
            </a:pPr>
            <a:r>
              <a:rPr lang="en-US" sz="2800" dirty="0"/>
              <a:t>Remove locks and tags from isolation devices and reenergize machine</a:t>
            </a:r>
          </a:p>
          <a:p>
            <a:pPr marL="514350" indent="-514350">
              <a:buFont typeface="+mj-lt"/>
              <a:buAutoNum type="arabicPeriod"/>
            </a:pPr>
            <a:r>
              <a:rPr lang="en-US" sz="2800" dirty="0"/>
              <a:t>Notify affected employees of restart and verify machine is working properly</a:t>
            </a:r>
          </a:p>
        </p:txBody>
      </p:sp>
      <p:sp>
        <p:nvSpPr>
          <p:cNvPr id="5" name="Rectangle 4">
            <a:extLst>
              <a:ext uri="{FF2B5EF4-FFF2-40B4-BE49-F238E27FC236}">
                <a16:creationId xmlns:a16="http://schemas.microsoft.com/office/drawing/2014/main" id="{BBA489DF-6495-4B95-9C8D-F07969198010}"/>
              </a:ext>
            </a:extLst>
          </p:cNvPr>
          <p:cNvSpPr/>
          <p:nvPr/>
        </p:nvSpPr>
        <p:spPr>
          <a:xfrm>
            <a:off x="304800" y="195590"/>
            <a:ext cx="4572000" cy="523220"/>
          </a:xfrm>
          <a:prstGeom prst="rect">
            <a:avLst/>
          </a:prstGeom>
        </p:spPr>
        <p:txBody>
          <a:bodyPr>
            <a:spAutoFit/>
          </a:bodyPr>
          <a:lstStyle/>
          <a:p>
            <a:r>
              <a:rPr lang="en-US" sz="200" dirty="0">
                <a:solidFill>
                  <a:srgbClr val="333399"/>
                </a:solidFill>
              </a:rPr>
              <a:t>Speaker Notes: https://www.osha.gov/pls/oshaweb/owadisp.show_document?p_table=STANDARDS&amp;p_id=9805</a:t>
            </a:r>
          </a:p>
          <a:p>
            <a:r>
              <a:rPr lang="en-US" sz="200" i="1" dirty="0">
                <a:solidFill>
                  <a:srgbClr val="333399"/>
                </a:solidFill>
              </a:rPr>
              <a:t>Restoring Equipment to Service</a:t>
            </a:r>
            <a:r>
              <a:rPr lang="en-US" sz="200" dirty="0">
                <a:solidFill>
                  <a:srgbClr val="333399"/>
                </a:solidFill>
              </a:rPr>
              <a:t>. When the servicing or maintenance is completed and the machine or equipment is ready to return to normal operating condition, the following steps shall be taken. </a:t>
            </a:r>
            <a:br>
              <a:rPr lang="en-US" sz="200" dirty="0">
                <a:solidFill>
                  <a:srgbClr val="333399"/>
                </a:solidFill>
              </a:rPr>
            </a:br>
            <a:r>
              <a:rPr lang="en-US" sz="200" dirty="0">
                <a:solidFill>
                  <a:srgbClr val="333399"/>
                </a:solidFill>
              </a:rPr>
              <a:t/>
            </a:r>
            <a:br>
              <a:rPr lang="en-US" sz="200" dirty="0">
                <a:solidFill>
                  <a:srgbClr val="333399"/>
                </a:solidFill>
              </a:rPr>
            </a:br>
            <a:r>
              <a:rPr lang="en-US" sz="200" dirty="0">
                <a:solidFill>
                  <a:srgbClr val="333399"/>
                </a:solidFill>
              </a:rPr>
              <a:t>(1) Check the machine or equipment and the immediate area around the machine to ensure that nonessential items have been removed and that the machine or equipment components are operationally intact. </a:t>
            </a:r>
            <a:br>
              <a:rPr lang="en-US" sz="200" dirty="0">
                <a:solidFill>
                  <a:srgbClr val="333399"/>
                </a:solidFill>
              </a:rPr>
            </a:br>
            <a:r>
              <a:rPr lang="en-US" sz="200" dirty="0">
                <a:solidFill>
                  <a:srgbClr val="333399"/>
                </a:solidFill>
              </a:rPr>
              <a:t/>
            </a:r>
            <a:br>
              <a:rPr lang="en-US" sz="200" dirty="0">
                <a:solidFill>
                  <a:srgbClr val="333399"/>
                </a:solidFill>
              </a:rPr>
            </a:br>
            <a:r>
              <a:rPr lang="en-US" sz="200" dirty="0">
                <a:solidFill>
                  <a:srgbClr val="333399"/>
                </a:solidFill>
              </a:rPr>
              <a:t>(2) Check the work area to ensure that all employees have been safely positioned or removed from the area. </a:t>
            </a:r>
            <a:br>
              <a:rPr lang="en-US" sz="200" dirty="0">
                <a:solidFill>
                  <a:srgbClr val="333399"/>
                </a:solidFill>
              </a:rPr>
            </a:br>
            <a:r>
              <a:rPr lang="en-US" sz="200" dirty="0">
                <a:solidFill>
                  <a:srgbClr val="333399"/>
                </a:solidFill>
              </a:rPr>
              <a:t/>
            </a:r>
            <a:br>
              <a:rPr lang="en-US" sz="200" dirty="0">
                <a:solidFill>
                  <a:srgbClr val="333399"/>
                </a:solidFill>
              </a:rPr>
            </a:br>
            <a:r>
              <a:rPr lang="en-US" sz="200" dirty="0">
                <a:solidFill>
                  <a:srgbClr val="333399"/>
                </a:solidFill>
              </a:rPr>
              <a:t>(3) Verify that the controls are in neutral. </a:t>
            </a:r>
            <a:br>
              <a:rPr lang="en-US" sz="200" dirty="0">
                <a:solidFill>
                  <a:srgbClr val="333399"/>
                </a:solidFill>
              </a:rPr>
            </a:br>
            <a:r>
              <a:rPr lang="en-US" sz="200" dirty="0">
                <a:solidFill>
                  <a:srgbClr val="333399"/>
                </a:solidFill>
              </a:rPr>
              <a:t/>
            </a:r>
            <a:br>
              <a:rPr lang="en-US" sz="200" dirty="0">
                <a:solidFill>
                  <a:srgbClr val="333399"/>
                </a:solidFill>
              </a:rPr>
            </a:br>
            <a:r>
              <a:rPr lang="en-US" sz="200" dirty="0">
                <a:solidFill>
                  <a:srgbClr val="333399"/>
                </a:solidFill>
              </a:rPr>
              <a:t>(4) Remove the lockout devices and reenergize the machine or equipment. </a:t>
            </a:r>
            <a:br>
              <a:rPr lang="en-US" sz="200" dirty="0">
                <a:solidFill>
                  <a:srgbClr val="333399"/>
                </a:solidFill>
              </a:rPr>
            </a:br>
            <a:r>
              <a:rPr lang="en-US" sz="200" dirty="0">
                <a:solidFill>
                  <a:srgbClr val="333399"/>
                </a:solidFill>
              </a:rPr>
              <a:t/>
            </a:r>
            <a:br>
              <a:rPr lang="en-US" sz="200" dirty="0">
                <a:solidFill>
                  <a:srgbClr val="333399"/>
                </a:solidFill>
              </a:rPr>
            </a:br>
            <a:r>
              <a:rPr lang="en-US" sz="200" dirty="0">
                <a:solidFill>
                  <a:srgbClr val="333399"/>
                </a:solidFill>
              </a:rPr>
              <a:t>Note: The removal of some forms of blocking may require reenergization of </a:t>
            </a:r>
            <a:r>
              <a:rPr lang="en-US" sz="200" dirty="0" err="1">
                <a:solidFill>
                  <a:srgbClr val="333399"/>
                </a:solidFill>
              </a:rPr>
              <a:t>of</a:t>
            </a:r>
            <a:r>
              <a:rPr lang="en-US" sz="200" dirty="0">
                <a:solidFill>
                  <a:srgbClr val="333399"/>
                </a:solidFill>
              </a:rPr>
              <a:t> the machine before safe removal. </a:t>
            </a:r>
            <a:br>
              <a:rPr lang="en-US" sz="200" dirty="0">
                <a:solidFill>
                  <a:srgbClr val="333399"/>
                </a:solidFill>
              </a:rPr>
            </a:br>
            <a:r>
              <a:rPr lang="en-US" sz="200" dirty="0">
                <a:solidFill>
                  <a:srgbClr val="333399"/>
                </a:solidFill>
              </a:rPr>
              <a:t/>
            </a:r>
            <a:br>
              <a:rPr lang="en-US" sz="200" dirty="0">
                <a:solidFill>
                  <a:srgbClr val="333399"/>
                </a:solidFill>
              </a:rPr>
            </a:br>
            <a:r>
              <a:rPr lang="en-US" sz="200" dirty="0">
                <a:solidFill>
                  <a:srgbClr val="333399"/>
                </a:solidFill>
              </a:rPr>
              <a:t>(5) Notify affected employees that the servicing or maintenance is completed and the machine or equipment is ready for use.</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77</a:t>
            </a:fld>
            <a:endParaRPr lang="en-US" dirty="0"/>
          </a:p>
        </p:txBody>
      </p:sp>
    </p:spTree>
    <p:extLst>
      <p:ext uri="{BB962C8B-B14F-4D97-AF65-F5344CB8AC3E}">
        <p14:creationId xmlns:p14="http://schemas.microsoft.com/office/powerpoint/2010/main" val="3682103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Isolating Devices</a:t>
            </a:r>
          </a:p>
        </p:txBody>
      </p:sp>
      <p:sp>
        <p:nvSpPr>
          <p:cNvPr id="3" name="Content Placeholder 2"/>
          <p:cNvSpPr>
            <a:spLocks noGrp="1"/>
          </p:cNvSpPr>
          <p:nvPr>
            <p:ph idx="1"/>
          </p:nvPr>
        </p:nvSpPr>
        <p:spPr/>
        <p:txBody>
          <a:bodyPr/>
          <a:lstStyle/>
          <a:p>
            <a:r>
              <a:rPr lang="en-US" dirty="0"/>
              <a:t>Device that physically prevents the transmission or release of energy</a:t>
            </a:r>
          </a:p>
          <a:p>
            <a:r>
              <a:rPr lang="en-US" dirty="0"/>
              <a:t>Includes: electrical circuit breakers, disconnect switches, line valves and a blocks</a:t>
            </a:r>
          </a:p>
          <a:p>
            <a:r>
              <a:rPr lang="en-US" dirty="0"/>
              <a:t>Excludes: push buttons and selector switches</a:t>
            </a:r>
          </a:p>
        </p:txBody>
      </p:sp>
      <p:sp>
        <p:nvSpPr>
          <p:cNvPr id="5" name="Rectangle 4">
            <a:extLst>
              <a:ext uri="{FF2B5EF4-FFF2-40B4-BE49-F238E27FC236}">
                <a16:creationId xmlns:a16="http://schemas.microsoft.com/office/drawing/2014/main" id="{9256CA9F-6091-42FB-8870-41F8EF5790DD}"/>
              </a:ext>
            </a:extLst>
          </p:cNvPr>
          <p:cNvSpPr/>
          <p:nvPr/>
        </p:nvSpPr>
        <p:spPr>
          <a:xfrm>
            <a:off x="2286000" y="1536174"/>
            <a:ext cx="4572000" cy="184666"/>
          </a:xfrm>
          <a:prstGeom prst="rect">
            <a:avLst/>
          </a:prstGeom>
        </p:spPr>
        <p:txBody>
          <a:bodyPr>
            <a:spAutoFit/>
          </a:bodyPr>
          <a:lstStyle/>
          <a:p>
            <a:r>
              <a:rPr lang="en-US" sz="200" dirty="0">
                <a:solidFill>
                  <a:srgbClr val="333399"/>
                </a:solidFill>
              </a:rPr>
              <a:t>Speaker notes: 1910.147(b) Definitions applicable to this section.</a:t>
            </a:r>
          </a:p>
          <a:p>
            <a:r>
              <a:rPr lang="en-US" sz="200" dirty="0">
                <a:solidFill>
                  <a:srgbClr val="333399"/>
                </a:solidFill>
              </a:rPr>
              <a:t>Energy isolating device. A mechanical device that physically prevents the transmission or release of energy, including but not limited to the following: A manually operated electrical circuit breaker; a disconnect switch; a manually operated switch by which the conductors of a circuit can be disconnected from all ungrounded supply conductors, and, in addition, no pole can be operated independently; a line valve; a block; and any similar device used to block or isolate energy. Push buttons, selector switches and other control circuit type devices are not energy isolating devices. </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78</a:t>
            </a:fld>
            <a:endParaRPr lang="en-US" dirty="0"/>
          </a:p>
        </p:txBody>
      </p:sp>
    </p:spTree>
    <p:extLst>
      <p:ext uri="{BB962C8B-B14F-4D97-AF65-F5344CB8AC3E}">
        <p14:creationId xmlns:p14="http://schemas.microsoft.com/office/powerpoint/2010/main" val="2344432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LOTO Devices</a:t>
            </a:r>
          </a:p>
        </p:txBody>
      </p:sp>
      <p:sp>
        <p:nvSpPr>
          <p:cNvPr id="3" name="Content Placeholder 2"/>
          <p:cNvSpPr>
            <a:spLocks noGrp="1"/>
          </p:cNvSpPr>
          <p:nvPr>
            <p:ph idx="1"/>
          </p:nvPr>
        </p:nvSpPr>
        <p:spPr>
          <a:xfrm>
            <a:off x="685800" y="1676400"/>
            <a:ext cx="7772400" cy="4114800"/>
          </a:xfrm>
        </p:spPr>
        <p:txBody>
          <a:bodyPr/>
          <a:lstStyle/>
          <a:p>
            <a:r>
              <a:rPr lang="en-US" sz="3000" dirty="0"/>
              <a:t>Includes locks, tags, chains, wedges, key blocks, and self-locking fasteners</a:t>
            </a:r>
          </a:p>
          <a:p>
            <a:r>
              <a:rPr lang="en-US" sz="3000" dirty="0"/>
              <a:t>Uniquely identified and used only for controlling energy</a:t>
            </a:r>
          </a:p>
          <a:p>
            <a:r>
              <a:rPr lang="en-US" sz="3000" dirty="0"/>
              <a:t>Durable</a:t>
            </a:r>
          </a:p>
          <a:p>
            <a:r>
              <a:rPr lang="en-US" sz="3000" dirty="0"/>
              <a:t>Standardized</a:t>
            </a:r>
          </a:p>
          <a:p>
            <a:r>
              <a:rPr lang="en-US" sz="3000" dirty="0"/>
              <a:t>Substantial</a:t>
            </a:r>
          </a:p>
          <a:p>
            <a:r>
              <a:rPr lang="en-US" sz="3000" dirty="0"/>
              <a:t>Identify employee applying device</a:t>
            </a:r>
          </a:p>
          <a:p>
            <a:r>
              <a:rPr lang="en-US" sz="3000" dirty="0"/>
              <a:t>Tags must have special warnings</a:t>
            </a:r>
          </a:p>
        </p:txBody>
      </p:sp>
      <p:sp>
        <p:nvSpPr>
          <p:cNvPr id="5" name="Rectangle 4">
            <a:extLst>
              <a:ext uri="{FF2B5EF4-FFF2-40B4-BE49-F238E27FC236}">
                <a16:creationId xmlns:a16="http://schemas.microsoft.com/office/drawing/2014/main" id="{8FA93D2C-0975-41EA-800A-9551EB411BC6}"/>
              </a:ext>
            </a:extLst>
          </p:cNvPr>
          <p:cNvSpPr/>
          <p:nvPr/>
        </p:nvSpPr>
        <p:spPr>
          <a:xfrm>
            <a:off x="0" y="224947"/>
            <a:ext cx="4572000" cy="369332"/>
          </a:xfrm>
          <a:prstGeom prst="rect">
            <a:avLst/>
          </a:prstGeom>
        </p:spPr>
        <p:txBody>
          <a:bodyPr>
            <a:spAutoFit/>
          </a:bodyPr>
          <a:lstStyle/>
          <a:p>
            <a:r>
              <a:rPr lang="en-US" sz="100" dirty="0">
                <a:solidFill>
                  <a:srgbClr val="333399"/>
                </a:solidFill>
              </a:rPr>
              <a:t>Speaker Notes: 1910.147(b) Definitions applicable to this section.</a:t>
            </a:r>
          </a:p>
          <a:p>
            <a:r>
              <a:rPr lang="en-US" sz="100" dirty="0">
                <a:solidFill>
                  <a:srgbClr val="333399"/>
                </a:solidFill>
              </a:rPr>
              <a:t>Lockout device. A device that utilizes a positive means such as a lock, either key or combination type, to hold an energy isolating device in the safe position and prevent the energizing of a machine or equipment. Included are blank flanges and bolted slip blinds. </a:t>
            </a:r>
          </a:p>
          <a:p>
            <a:endParaRPr lang="en-US" sz="100" dirty="0">
              <a:solidFill>
                <a:srgbClr val="333399"/>
              </a:solidFill>
            </a:endParaRPr>
          </a:p>
          <a:p>
            <a:r>
              <a:rPr lang="en-US" sz="100" dirty="0">
                <a:solidFill>
                  <a:srgbClr val="333399"/>
                </a:solidFill>
              </a:rPr>
              <a:t>Tagout device. A prominent warning device, such as a tag and a means of attachment, which can be securely fastened to an energy isolating device in accordance with an established procedure, to indicate that the energy isolating device and the equipment being controlled may not be operated until the tagout device is removed.</a:t>
            </a:r>
          </a:p>
          <a:p>
            <a:endParaRPr lang="en-US" sz="100" dirty="0">
              <a:solidFill>
                <a:srgbClr val="333399"/>
              </a:solidFill>
            </a:endParaRPr>
          </a:p>
          <a:p>
            <a:r>
              <a:rPr lang="en-US" sz="100" dirty="0">
                <a:solidFill>
                  <a:srgbClr val="333399"/>
                </a:solidFill>
              </a:rPr>
              <a:t>1910.147(c)(5) Protective materials and hardware.</a:t>
            </a:r>
          </a:p>
          <a:p>
            <a:r>
              <a:rPr lang="en-US" sz="100" dirty="0">
                <a:solidFill>
                  <a:srgbClr val="333399"/>
                </a:solidFill>
              </a:rPr>
              <a:t>1910.147(c)(5)(</a:t>
            </a:r>
            <a:r>
              <a:rPr lang="en-US" sz="100" dirty="0" err="1">
                <a:solidFill>
                  <a:srgbClr val="333399"/>
                </a:solidFill>
              </a:rPr>
              <a:t>i</a:t>
            </a:r>
            <a:r>
              <a:rPr lang="en-US" sz="100" dirty="0">
                <a:solidFill>
                  <a:srgbClr val="333399"/>
                </a:solidFill>
              </a:rPr>
              <a:t>) Locks, tags, chains, wedges, key blocks, adapter pins, self-locking fasteners, or other hardware shall be provided by the employer for isolating, securing or blocking of machines or equipment from energy sources.</a:t>
            </a:r>
          </a:p>
          <a:p>
            <a:r>
              <a:rPr lang="en-US" sz="100" dirty="0">
                <a:solidFill>
                  <a:srgbClr val="333399"/>
                </a:solidFill>
              </a:rPr>
              <a:t>1910.147(c)(5)(ii) Lockout devices and tagout devices shall be singularly identified; shall be the only devices(s) used for controlling energy; shall not be used for other purposes; and shall meet the following requirements:</a:t>
            </a:r>
          </a:p>
          <a:p>
            <a:r>
              <a:rPr lang="en-US" sz="100" dirty="0">
                <a:solidFill>
                  <a:srgbClr val="333399"/>
                </a:solidFill>
              </a:rPr>
              <a:t>1910.147(c)(5)(ii)(A) Durable.</a:t>
            </a:r>
          </a:p>
          <a:p>
            <a:r>
              <a:rPr lang="en-US" sz="100" dirty="0">
                <a:solidFill>
                  <a:srgbClr val="333399"/>
                </a:solidFill>
              </a:rPr>
              <a:t>1910.147(c)(5)(ii)(A)(1)Lockout and tagout devices shall be capable of withstanding the environment to which they are exposed for the maximum period of time that exposure is expected.</a:t>
            </a:r>
          </a:p>
          <a:p>
            <a:r>
              <a:rPr lang="en-US" sz="100" dirty="0">
                <a:solidFill>
                  <a:srgbClr val="333399"/>
                </a:solidFill>
              </a:rPr>
              <a:t>1910.147(c)(5)(ii)(A)(2)Tagout devices shall be constructed and printed so that exposure to weather conditions or wet and damp locations will not cause the tag to deteriorate or the message on the tag to become illegible.</a:t>
            </a:r>
          </a:p>
          <a:p>
            <a:r>
              <a:rPr lang="en-US" sz="100" dirty="0">
                <a:solidFill>
                  <a:srgbClr val="333399"/>
                </a:solidFill>
              </a:rPr>
              <a:t>1910.147(c)(5)(ii)(A)(3)Tags shall not deteriorate when used in corrosive environments such as areas where acid and alkali chemicals are handled and stored.</a:t>
            </a:r>
          </a:p>
          <a:p>
            <a:r>
              <a:rPr lang="en-US" sz="100" dirty="0">
                <a:solidFill>
                  <a:srgbClr val="333399"/>
                </a:solidFill>
              </a:rPr>
              <a:t>1910.147(c)(5)(ii)(B) Standardized. Lockout and tagout devices shall be standardized within the facility in at least one of the following criteria: Color; shape; or size; and additionally, in the case of tagout devices, print and format shall be standardized.</a:t>
            </a:r>
          </a:p>
          <a:p>
            <a:r>
              <a:rPr lang="en-US" sz="100" dirty="0">
                <a:solidFill>
                  <a:srgbClr val="333399"/>
                </a:solidFill>
              </a:rPr>
              <a:t>1910.147(c)(5)(ii)(C) Substantial -</a:t>
            </a:r>
          </a:p>
          <a:p>
            <a:r>
              <a:rPr lang="en-US" sz="100" dirty="0">
                <a:solidFill>
                  <a:srgbClr val="333399"/>
                </a:solidFill>
              </a:rPr>
              <a:t>1910.147(c)(5)(ii)(C)(1)Lockout devices. Lockout devices shall be substantial enough to prevent removal without the use of excessive force or unusual techniques, such as with the use of bolt cutters or other metal cutting tools.</a:t>
            </a:r>
          </a:p>
          <a:p>
            <a:r>
              <a:rPr lang="en-US" sz="100" dirty="0">
                <a:solidFill>
                  <a:srgbClr val="333399"/>
                </a:solidFill>
              </a:rPr>
              <a:t>1910.147(c)(5)(ii)(C)(2)Tagout devices. Tagout devices, including their means of attachment, shall be substantial enough to prevent inadvertent or accidental removal. Tagout device attachment means shall be of a non-reusable type, attachable by hand, self-locking, and non-releasable with a minimum unlocking strength of no less than 50 pounds and having the general design and basic characteristics of being at least equivalent to a one-piece, all environment-tolerant nylon cable tie.</a:t>
            </a:r>
          </a:p>
          <a:p>
            <a:r>
              <a:rPr lang="en-US" sz="100" dirty="0">
                <a:solidFill>
                  <a:srgbClr val="333399"/>
                </a:solidFill>
              </a:rPr>
              <a:t>1910.147(c)(5)(ii)(D)Identifiable. Lockout devices and tagout devices shall indicate the identity of the employee applying the device(s).</a:t>
            </a:r>
          </a:p>
          <a:p>
            <a:r>
              <a:rPr lang="en-US" sz="100" dirty="0">
                <a:solidFill>
                  <a:srgbClr val="333399"/>
                </a:solidFill>
              </a:rPr>
              <a:t>1910.147(c)(5)(iii)Tagout devices shall warn against hazardous conditions if the machine or equipment is energized and shall include a legend such as the following: Do Not Start. Do Not Open. Do Not Close. Do Not Energize. Do Not Operate. </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79</a:t>
            </a:fld>
            <a:endParaRPr lang="en-US" dirty="0"/>
          </a:p>
        </p:txBody>
      </p:sp>
    </p:spTree>
    <p:extLst>
      <p:ext uri="{BB962C8B-B14F-4D97-AF65-F5344CB8AC3E}">
        <p14:creationId xmlns:p14="http://schemas.microsoft.com/office/powerpoint/2010/main" val="173137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378342" y="609600"/>
            <a:ext cx="4387317" cy="1143000"/>
          </a:xfrm>
        </p:spPr>
        <p:txBody>
          <a:bodyPr/>
          <a:lstStyle/>
          <a:p>
            <a:r>
              <a:rPr lang="en-US" altLang="en-US" dirty="0"/>
              <a:t>OSHA Citations</a:t>
            </a:r>
            <a:br>
              <a:rPr lang="en-US" altLang="en-US" dirty="0"/>
            </a:br>
            <a:r>
              <a:rPr lang="en-US" altLang="en-US" dirty="0"/>
              <a:t>Fiscal Year 2016</a:t>
            </a:r>
          </a:p>
        </p:txBody>
      </p:sp>
      <p:sp>
        <p:nvSpPr>
          <p:cNvPr id="9220" name="Rectangle 3"/>
          <p:cNvSpPr>
            <a:spLocks noGrp="1" noChangeArrowheads="1"/>
          </p:cNvSpPr>
          <p:nvPr>
            <p:ph type="body" idx="1"/>
          </p:nvPr>
        </p:nvSpPr>
        <p:spPr>
          <a:xfrm>
            <a:off x="685800" y="1981200"/>
            <a:ext cx="6400800" cy="2819400"/>
          </a:xfrm>
        </p:spPr>
        <p:txBody>
          <a:bodyPr/>
          <a:lstStyle/>
          <a:p>
            <a:r>
              <a:rPr lang="en-US" altLang="en-US" dirty="0"/>
              <a:t>Lockout/</a:t>
            </a:r>
            <a:r>
              <a:rPr lang="en-US" altLang="en-US" dirty="0" err="1"/>
              <a:t>Tagout</a:t>
            </a:r>
            <a:r>
              <a:rPr lang="en-US" altLang="en-US" dirty="0"/>
              <a:t> (1910.147)</a:t>
            </a:r>
          </a:p>
          <a:p>
            <a:pPr lvl="1"/>
            <a:r>
              <a:rPr lang="en-US" altLang="en-US" dirty="0"/>
              <a:t>5</a:t>
            </a:r>
            <a:r>
              <a:rPr lang="en-US" altLang="en-US" baseline="30000" dirty="0"/>
              <a:t>th</a:t>
            </a:r>
            <a:r>
              <a:rPr lang="en-US" altLang="en-US" dirty="0"/>
              <a:t> most frequently cited standard</a:t>
            </a:r>
          </a:p>
          <a:p>
            <a:r>
              <a:rPr lang="en-US" altLang="en-US" dirty="0"/>
              <a:t>Machines, general requirements (1910.212)</a:t>
            </a:r>
          </a:p>
          <a:p>
            <a:pPr lvl="1"/>
            <a:r>
              <a:rPr lang="en-US" altLang="en-US" dirty="0"/>
              <a:t>8</a:t>
            </a:r>
            <a:r>
              <a:rPr lang="en-US" altLang="en-US" baseline="30000" dirty="0"/>
              <a:t>th</a:t>
            </a:r>
            <a:r>
              <a:rPr lang="en-US" altLang="en-US" dirty="0"/>
              <a:t> most frequently cited standard</a:t>
            </a:r>
          </a:p>
        </p:txBody>
      </p:sp>
      <p:sp>
        <p:nvSpPr>
          <p:cNvPr id="3" name="Rectangle 2">
            <a:extLst>
              <a:ext uri="{FF2B5EF4-FFF2-40B4-BE49-F238E27FC236}">
                <a16:creationId xmlns:a16="http://schemas.microsoft.com/office/drawing/2014/main" id="{DE421717-8278-4376-BF24-C23297AEBBA5}"/>
              </a:ext>
            </a:extLst>
          </p:cNvPr>
          <p:cNvSpPr/>
          <p:nvPr/>
        </p:nvSpPr>
        <p:spPr>
          <a:xfrm>
            <a:off x="4191000" y="24825"/>
            <a:ext cx="4572000" cy="123111"/>
          </a:xfrm>
          <a:prstGeom prst="rect">
            <a:avLst/>
          </a:prstGeom>
        </p:spPr>
        <p:txBody>
          <a:bodyPr>
            <a:spAutoFit/>
          </a:bodyPr>
          <a:lstStyle/>
          <a:p>
            <a:r>
              <a:rPr lang="en-US" altLang="en-US" sz="200" dirty="0">
                <a:solidFill>
                  <a:srgbClr val="333399"/>
                </a:solidFill>
              </a:rPr>
              <a:t>Speaker Notes: https://https://www.osha.gov/oshstats/commonstats.html</a:t>
            </a:r>
          </a:p>
        </p:txBody>
      </p:sp>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92E2478-0878-4D20-B646-B125CE28D798}" type="slidenum">
              <a:rPr lang="en-US" altLang="en-US" sz="1400" smtClean="0"/>
              <a:pPr>
                <a:spcBef>
                  <a:spcPct val="0"/>
                </a:spcBef>
                <a:buFontTx/>
                <a:buNone/>
              </a:pPr>
              <a:t>8</a:t>
            </a:fld>
            <a:endParaRPr lang="en-US" alt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p:txBody>
          <a:bodyPr/>
          <a:lstStyle/>
          <a:p>
            <a:r>
              <a:rPr lang="en-US" dirty="0"/>
              <a:t>All employees must be trained based on worker categories</a:t>
            </a:r>
          </a:p>
          <a:p>
            <a:r>
              <a:rPr lang="en-US" dirty="0"/>
              <a:t>Must ensure employees understand LOTO program</a:t>
            </a:r>
          </a:p>
          <a:p>
            <a:r>
              <a:rPr lang="en-US" dirty="0"/>
              <a:t>Must address limitations of tags if they are used as part of LOTO</a:t>
            </a:r>
          </a:p>
        </p:txBody>
      </p:sp>
      <p:sp>
        <p:nvSpPr>
          <p:cNvPr id="5" name="Rectangle 4">
            <a:extLst>
              <a:ext uri="{FF2B5EF4-FFF2-40B4-BE49-F238E27FC236}">
                <a16:creationId xmlns:a16="http://schemas.microsoft.com/office/drawing/2014/main" id="{988F8A07-1E2E-4ED3-B384-5AEDD2E28DC9}"/>
              </a:ext>
            </a:extLst>
          </p:cNvPr>
          <p:cNvSpPr/>
          <p:nvPr/>
        </p:nvSpPr>
        <p:spPr>
          <a:xfrm>
            <a:off x="228600" y="280747"/>
            <a:ext cx="4572000" cy="492443"/>
          </a:xfrm>
          <a:prstGeom prst="rect">
            <a:avLst/>
          </a:prstGeom>
        </p:spPr>
        <p:txBody>
          <a:bodyPr>
            <a:spAutoFit/>
          </a:bodyPr>
          <a:lstStyle/>
          <a:p>
            <a:r>
              <a:rPr lang="en-US" sz="200" dirty="0">
                <a:solidFill>
                  <a:srgbClr val="333399"/>
                </a:solidFill>
              </a:rPr>
              <a:t>Speaker Notes: 1910.147(c)(7)Training and communication.</a:t>
            </a:r>
          </a:p>
          <a:p>
            <a:r>
              <a:rPr lang="en-US" sz="200" dirty="0">
                <a:solidFill>
                  <a:srgbClr val="333399"/>
                </a:solidFill>
              </a:rPr>
              <a:t>1910.147(c)(7)(</a:t>
            </a:r>
            <a:r>
              <a:rPr lang="en-US" sz="200" dirty="0" err="1">
                <a:solidFill>
                  <a:srgbClr val="333399"/>
                </a:solidFill>
              </a:rPr>
              <a:t>i</a:t>
            </a:r>
            <a:r>
              <a:rPr lang="en-US" sz="200" dirty="0">
                <a:solidFill>
                  <a:srgbClr val="333399"/>
                </a:solidFill>
              </a:rPr>
              <a:t>)The employer shall provide training to ensure that the purpose and function of the energy control program are understood by employees and that the knowledge and skills required for the safe application, usage, and removal of the energy controls are acquired by employees. The training shall include the following:</a:t>
            </a:r>
          </a:p>
          <a:p>
            <a:r>
              <a:rPr lang="en-US" sz="200" dirty="0">
                <a:solidFill>
                  <a:srgbClr val="333399"/>
                </a:solidFill>
              </a:rPr>
              <a:t>1910.147(c)(7)(</a:t>
            </a:r>
            <a:r>
              <a:rPr lang="en-US" sz="200" dirty="0" err="1">
                <a:solidFill>
                  <a:srgbClr val="333399"/>
                </a:solidFill>
              </a:rPr>
              <a:t>i</a:t>
            </a:r>
            <a:r>
              <a:rPr lang="en-US" sz="200" dirty="0">
                <a:solidFill>
                  <a:srgbClr val="333399"/>
                </a:solidFill>
              </a:rPr>
              <a:t>)(A)Each authorized employee shall receive training in the recognition of applicable hazardous energy sources, the type and magnitude of the energy available in the workplace, and the methods and means necessary for energy isolation and control.</a:t>
            </a:r>
          </a:p>
          <a:p>
            <a:r>
              <a:rPr lang="en-US" sz="200" dirty="0">
                <a:solidFill>
                  <a:srgbClr val="333399"/>
                </a:solidFill>
              </a:rPr>
              <a:t>1910.147(c)(7)(</a:t>
            </a:r>
            <a:r>
              <a:rPr lang="en-US" sz="200" dirty="0" err="1">
                <a:solidFill>
                  <a:srgbClr val="333399"/>
                </a:solidFill>
              </a:rPr>
              <a:t>i</a:t>
            </a:r>
            <a:r>
              <a:rPr lang="en-US" sz="200" dirty="0">
                <a:solidFill>
                  <a:srgbClr val="333399"/>
                </a:solidFill>
              </a:rPr>
              <a:t>)(B)Each affected employee shall be instructed in the purpose and use of the energy control procedure.</a:t>
            </a:r>
          </a:p>
          <a:p>
            <a:r>
              <a:rPr lang="en-US" sz="200" dirty="0">
                <a:solidFill>
                  <a:srgbClr val="333399"/>
                </a:solidFill>
              </a:rPr>
              <a:t>1910.147(c)(7)(</a:t>
            </a:r>
            <a:r>
              <a:rPr lang="en-US" sz="200" dirty="0" err="1">
                <a:solidFill>
                  <a:srgbClr val="333399"/>
                </a:solidFill>
              </a:rPr>
              <a:t>i</a:t>
            </a:r>
            <a:r>
              <a:rPr lang="en-US" sz="200" dirty="0">
                <a:solidFill>
                  <a:srgbClr val="333399"/>
                </a:solidFill>
              </a:rPr>
              <a:t>)(C)All other employees whose work operations are or may be in an area where energy control procedures may be utilized, shall be instructed about the procedure, and about the prohibition relating to attempts to restart or reenergize machines or equipment which are locked out or tagged out.</a:t>
            </a:r>
          </a:p>
          <a:p>
            <a:r>
              <a:rPr lang="en-US" sz="200" dirty="0">
                <a:solidFill>
                  <a:srgbClr val="333399"/>
                </a:solidFill>
              </a:rPr>
              <a:t>1910.147(c)(7)(ii)When tagout systems are used, employees shall also be trained in the following limitations of tags:</a:t>
            </a:r>
          </a:p>
          <a:p>
            <a:r>
              <a:rPr lang="en-US" sz="200" dirty="0">
                <a:solidFill>
                  <a:srgbClr val="333399"/>
                </a:solidFill>
              </a:rPr>
              <a:t>1910.147(c)(7)(ii)(A)Tags are essentially warning devices affixed to energy isolating devices, and do not provide the physical restraint on those devices that is provided by a lock.</a:t>
            </a:r>
          </a:p>
          <a:p>
            <a:r>
              <a:rPr lang="en-US" sz="200" dirty="0">
                <a:solidFill>
                  <a:srgbClr val="333399"/>
                </a:solidFill>
              </a:rPr>
              <a:t>1910.147(c)(7)(ii)(B)When a tag is attached to an energy isolating means, it is not to be removed without authorization of the authorized person responsible for it, and it is never to be bypassed, ignored, or otherwise defeated.</a:t>
            </a:r>
          </a:p>
          <a:p>
            <a:r>
              <a:rPr lang="en-US" sz="200" dirty="0">
                <a:solidFill>
                  <a:srgbClr val="333399"/>
                </a:solidFill>
              </a:rPr>
              <a:t>1910.147(c)(7)(ii)(C)Tags must be legible and understandable by all authorized employees, affected employees, and all other employees whose work operations are or may be in the area, in order to be effective.</a:t>
            </a:r>
          </a:p>
          <a:p>
            <a:r>
              <a:rPr lang="en-US" sz="200" dirty="0">
                <a:solidFill>
                  <a:srgbClr val="333399"/>
                </a:solidFill>
              </a:rPr>
              <a:t>1910.147(c)(7)(ii)(D)Tags and their means of attachment must be made of materials which will withstand the environmental conditions encountered in the workplace.</a:t>
            </a:r>
          </a:p>
          <a:p>
            <a:r>
              <a:rPr lang="en-US" sz="200" dirty="0">
                <a:solidFill>
                  <a:srgbClr val="333399"/>
                </a:solidFill>
              </a:rPr>
              <a:t>1910.147(c)(7)(ii)(E)Tags may evoke a false sense of security, and their meaning needs to be understood as part of the overall energy control program.</a:t>
            </a:r>
          </a:p>
          <a:p>
            <a:r>
              <a:rPr lang="en-US" sz="200" dirty="0">
                <a:solidFill>
                  <a:srgbClr val="333399"/>
                </a:solidFill>
              </a:rPr>
              <a:t>1910.147(c)(7)(ii)(F)Tags must be securely attached to energy isolating devices so that they cannot be inadvertently or accidentally detached during use.</a:t>
            </a:r>
          </a:p>
          <a:p>
            <a:r>
              <a:rPr lang="en-US" sz="200" dirty="0">
                <a:solidFill>
                  <a:srgbClr val="333399"/>
                </a:solidFill>
              </a:rPr>
              <a:t>1910.147(c)(7)(iv)The employer shall certify that employee training has been accomplished and is being kept up to date. The certification shall contain each employee's name and dates of training.</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80</a:t>
            </a:fld>
            <a:endParaRPr lang="en-US" dirty="0"/>
          </a:p>
        </p:txBody>
      </p:sp>
    </p:spTree>
    <p:extLst>
      <p:ext uri="{BB962C8B-B14F-4D97-AF65-F5344CB8AC3E}">
        <p14:creationId xmlns:p14="http://schemas.microsoft.com/office/powerpoint/2010/main" val="3123393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Retraining</a:t>
            </a:r>
          </a:p>
        </p:txBody>
      </p:sp>
      <p:sp>
        <p:nvSpPr>
          <p:cNvPr id="3" name="Content Placeholder 2"/>
          <p:cNvSpPr>
            <a:spLocks noGrp="1"/>
          </p:cNvSpPr>
          <p:nvPr>
            <p:ph idx="1"/>
          </p:nvPr>
        </p:nvSpPr>
        <p:spPr/>
        <p:txBody>
          <a:bodyPr/>
          <a:lstStyle/>
          <a:p>
            <a:r>
              <a:rPr lang="en-US" dirty="0"/>
              <a:t>Authorized/Affected Employees: when change in job, change in machines and change in LOTO program</a:t>
            </a:r>
          </a:p>
          <a:p>
            <a:r>
              <a:rPr lang="en-US" dirty="0"/>
              <a:t>When evidence indicates employees lack knowledge of LOTO program</a:t>
            </a:r>
          </a:p>
        </p:txBody>
      </p:sp>
      <p:sp>
        <p:nvSpPr>
          <p:cNvPr id="5" name="Rectangle 4">
            <a:extLst>
              <a:ext uri="{FF2B5EF4-FFF2-40B4-BE49-F238E27FC236}">
                <a16:creationId xmlns:a16="http://schemas.microsoft.com/office/drawing/2014/main" id="{1F34015A-3A5F-4A67-9227-98132731FF94}"/>
              </a:ext>
            </a:extLst>
          </p:cNvPr>
          <p:cNvSpPr/>
          <p:nvPr/>
        </p:nvSpPr>
        <p:spPr>
          <a:xfrm>
            <a:off x="457200" y="210979"/>
            <a:ext cx="4572000" cy="246221"/>
          </a:xfrm>
          <a:prstGeom prst="rect">
            <a:avLst/>
          </a:prstGeom>
        </p:spPr>
        <p:txBody>
          <a:bodyPr>
            <a:spAutoFit/>
          </a:bodyPr>
          <a:lstStyle/>
          <a:p>
            <a:r>
              <a:rPr lang="en-US" sz="200" dirty="0">
                <a:solidFill>
                  <a:srgbClr val="333399"/>
                </a:solidFill>
              </a:rPr>
              <a:t>Speaker Notes: 1910.147(c)(7)Training and communication.</a:t>
            </a:r>
          </a:p>
          <a:p>
            <a:r>
              <a:rPr lang="en-US" sz="200" dirty="0">
                <a:solidFill>
                  <a:srgbClr val="333399"/>
                </a:solidFill>
              </a:rPr>
              <a:t>1910.147(c)(7)(iii)Employee retraining.</a:t>
            </a:r>
          </a:p>
          <a:p>
            <a:r>
              <a:rPr lang="en-US" sz="200" dirty="0">
                <a:solidFill>
                  <a:srgbClr val="333399"/>
                </a:solidFill>
              </a:rPr>
              <a:t>1910.147(c)(7)(iii)(A)Retraining shall be provided for all authorized and affected employees whenever there is a change in their job assignments, a change in machines, equipment or processes that present a new hazard, or when there is a change in the energy control procedures.</a:t>
            </a:r>
          </a:p>
          <a:p>
            <a:r>
              <a:rPr lang="en-US" sz="200" dirty="0">
                <a:solidFill>
                  <a:srgbClr val="333399"/>
                </a:solidFill>
              </a:rPr>
              <a:t>1910.147(c)(7)(iii)(B)Additional retraining shall also be conducted whenever a periodic inspection under paragraph (c)(6) of this section reveals, or whenever the employer has reason to believe that there are deviations from or inadequacies in the employee's knowledge or use of the energy control procedures.</a:t>
            </a:r>
          </a:p>
          <a:p>
            <a:r>
              <a:rPr lang="en-US" sz="200" dirty="0">
                <a:solidFill>
                  <a:srgbClr val="333399"/>
                </a:solidFill>
              </a:rPr>
              <a:t>1910.147(c)(7)(iii)(C)The retraining shall reestablish employee proficiency and introduce new or revised control methods and procedures, as necessary.</a:t>
            </a: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81</a:t>
            </a:fld>
            <a:endParaRPr lang="en-US" dirty="0"/>
          </a:p>
        </p:txBody>
      </p:sp>
    </p:spTree>
    <p:extLst>
      <p:ext uri="{BB962C8B-B14F-4D97-AF65-F5344CB8AC3E}">
        <p14:creationId xmlns:p14="http://schemas.microsoft.com/office/powerpoint/2010/main" val="37885112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DDE4-E6EB-483C-9BFE-9A81954E5F76}"/>
              </a:ext>
            </a:extLst>
          </p:cNvPr>
          <p:cNvSpPr>
            <a:spLocks noGrp="1"/>
          </p:cNvSpPr>
          <p:nvPr>
            <p:ph type="title" idx="4294967295"/>
          </p:nvPr>
        </p:nvSpPr>
        <p:spPr>
          <a:xfrm>
            <a:off x="685800" y="2514600"/>
            <a:ext cx="7772400" cy="1143000"/>
          </a:xfrm>
        </p:spPr>
        <p:txBody>
          <a:bodyPr/>
          <a:lstStyle/>
          <a:p>
            <a:pPr rtl="0" eaLnBrk="0" fontAlgn="base" hangingPunct="0"/>
            <a:r>
              <a:rPr lang="en-US" sz="3600" b="1" i="1" kern="1200" dirty="0">
                <a:solidFill>
                  <a:srgbClr val="FFFF00"/>
                </a:solidFill>
                <a:effectLst/>
                <a:latin typeface="Arial" panose="020B0604020202020204" pitchFamily="34" charset="0"/>
                <a:ea typeface="+mn-ea"/>
                <a:cs typeface="+mn-cs"/>
              </a:rPr>
              <a:t>Some Examples of Machine Guarding</a:t>
            </a:r>
            <a:endParaRPr lang="en-US" dirty="0">
              <a:effectLst/>
            </a:endParaRPr>
          </a:p>
        </p:txBody>
      </p:sp>
      <p:sp>
        <p:nvSpPr>
          <p:cNvPr id="604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4A90B35-5E00-485B-9DAD-C0C976D29FA8}" type="slidenum">
              <a:rPr lang="en-US" altLang="en-US" sz="1400" smtClean="0"/>
              <a:pPr>
                <a:spcBef>
                  <a:spcPct val="0"/>
                </a:spcBef>
                <a:buFontTx/>
                <a:buNone/>
              </a:pPr>
              <a:t>82</a:t>
            </a:fld>
            <a:endParaRPr lang="en-US" altLang="en-US" sz="1400">
              <a:latin typeface="Times New Roman" pitchFamily="18" charset="0"/>
            </a:endParaR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685800" y="155575"/>
            <a:ext cx="7772400" cy="1144588"/>
          </a:xfrm>
        </p:spPr>
        <p:txBody>
          <a:bodyPr/>
          <a:lstStyle/>
          <a:p>
            <a:r>
              <a:rPr lang="en-US" altLang="en-US" dirty="0"/>
              <a:t>Unguarded Fan Blade</a:t>
            </a:r>
          </a:p>
        </p:txBody>
      </p:sp>
      <p:pic>
        <p:nvPicPr>
          <p:cNvPr id="61444" name="Picture 6" descr="Fan Picture.&#10;&#10;Pedestal fan with blade enclosed in metal gage that has openings larger than the required 1/2 inc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219200"/>
            <a:ext cx="7861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txBox="1">
            <a:spLocks/>
          </p:cNvSpPr>
          <p:nvPr/>
        </p:nvSpPr>
        <p:spPr>
          <a:xfrm>
            <a:off x="3429000" y="62484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NJAFL-CIO</a:t>
            </a:r>
            <a:endParaRPr lang="en-US" altLang="en-US" sz="900" b="1" dirty="0">
              <a:latin typeface="Times New Roman" charset="0"/>
            </a:endParaRPr>
          </a:p>
        </p:txBody>
      </p:sp>
      <p:sp>
        <p:nvSpPr>
          <p:cNvPr id="2" name="Rectangle 1">
            <a:extLst>
              <a:ext uri="{FF2B5EF4-FFF2-40B4-BE49-F238E27FC236}">
                <a16:creationId xmlns:a16="http://schemas.microsoft.com/office/drawing/2014/main" id="{F396CD76-1227-42E1-AA93-0096316DB6C9}"/>
              </a:ext>
            </a:extLst>
          </p:cNvPr>
          <p:cNvSpPr/>
          <p:nvPr/>
        </p:nvSpPr>
        <p:spPr>
          <a:xfrm>
            <a:off x="228600" y="6412468"/>
            <a:ext cx="1295400" cy="369332"/>
          </a:xfrm>
          <a:prstGeom prst="rect">
            <a:avLst/>
          </a:prstGeom>
        </p:spPr>
        <p:txBody>
          <a:bodyPr wrap="square">
            <a:spAutoFit/>
          </a:bodyPr>
          <a:lstStyle/>
          <a:p>
            <a:r>
              <a:rPr lang="en-US" altLang="en-US" sz="600" dirty="0">
                <a:solidFill>
                  <a:srgbClr val="333399"/>
                </a:solidFill>
              </a:rPr>
              <a:t>Speaker notes:</a:t>
            </a:r>
          </a:p>
          <a:p>
            <a:r>
              <a:rPr lang="en-US" altLang="en-US" sz="600" dirty="0">
                <a:solidFill>
                  <a:srgbClr val="333399"/>
                </a:solidFill>
              </a:rPr>
              <a:t>Picture source = NJ AFL-CIO</a:t>
            </a:r>
          </a:p>
          <a:p>
            <a:r>
              <a:rPr lang="en-US" altLang="en-US" sz="600" dirty="0">
                <a:solidFill>
                  <a:srgbClr val="333399"/>
                </a:solidFill>
              </a:rPr>
              <a:t>1910.212(a)(5)</a:t>
            </a:r>
          </a:p>
        </p:txBody>
      </p:sp>
      <p:sp>
        <p:nvSpPr>
          <p:cNvPr id="614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5629C61-C59B-4174-94B3-29289826D0D4}" type="slidenum">
              <a:rPr lang="en-US" altLang="en-US" sz="1400" smtClean="0"/>
              <a:pPr>
                <a:spcBef>
                  <a:spcPct val="0"/>
                </a:spcBef>
                <a:buFontTx/>
                <a:buNone/>
              </a:pPr>
              <a:t>83</a:t>
            </a:fld>
            <a:endParaRPr lang="en-US" altLang="en-US" sz="1400">
              <a:latin typeface="Times New Roman" pitchFamily="18" charset="0"/>
            </a:endParaRP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155575"/>
            <a:ext cx="7772400" cy="1144588"/>
          </a:xfrm>
        </p:spPr>
        <p:txBody>
          <a:bodyPr/>
          <a:lstStyle/>
          <a:p>
            <a:r>
              <a:rPr lang="en-US" altLang="en-US" dirty="0"/>
              <a:t>Guarding Fan Blades</a:t>
            </a:r>
          </a:p>
        </p:txBody>
      </p:sp>
      <p:sp>
        <p:nvSpPr>
          <p:cNvPr id="2" name="Text Placeholder 1">
            <a:extLst>
              <a:ext uri="{FF2B5EF4-FFF2-40B4-BE49-F238E27FC236}">
                <a16:creationId xmlns:a16="http://schemas.microsoft.com/office/drawing/2014/main" id="{1F00202C-CCB6-44BD-9E6A-EFEFA760CDE7}"/>
              </a:ext>
            </a:extLst>
          </p:cNvPr>
          <p:cNvSpPr>
            <a:spLocks noGrp="1"/>
          </p:cNvSpPr>
          <p:nvPr>
            <p:ph type="body" idx="4294967295"/>
          </p:nvPr>
        </p:nvSpPr>
        <p:spPr>
          <a:xfrm>
            <a:off x="1039812" y="1317626"/>
            <a:ext cx="7134226" cy="1782080"/>
          </a:xfrm>
        </p:spPr>
        <p:txBody>
          <a:bodyPr/>
          <a:lstStyle/>
          <a:p>
            <a:pPr marL="0" indent="0">
              <a:spcBef>
                <a:spcPct val="50000"/>
              </a:spcBef>
              <a:buFontTx/>
              <a:buNone/>
            </a:pPr>
            <a:r>
              <a:rPr lang="en-US" altLang="en-US" sz="2500" dirty="0"/>
              <a:t>When the periphery of the blades of a fan is less than 7 feet above the floor or working level, the blades must be guarded with a guard having openings no larger than 1/2 inch.</a:t>
            </a:r>
          </a:p>
        </p:txBody>
      </p:sp>
      <p:pic>
        <p:nvPicPr>
          <p:cNvPr id="62469" name="Picture 4" descr="Fan Picture.&#10;&#10;Picture of fan blade enclosed in protective cage."/>
          <p:cNvPicPr>
            <a:picLocks noChangeAspect="1" noChangeArrowheads="1"/>
          </p:cNvPicPr>
          <p:nvPr/>
        </p:nvPicPr>
        <p:blipFill>
          <a:blip r:embed="rId3">
            <a:extLst>
              <a:ext uri="{28A0092B-C50C-407E-A947-70E740481C1C}">
                <a14:useLocalDpi xmlns:a14="http://schemas.microsoft.com/office/drawing/2010/main" val="0"/>
              </a:ext>
            </a:extLst>
          </a:blip>
          <a:srcRect b="9599"/>
          <a:stretch>
            <a:fillRect/>
          </a:stretch>
        </p:blipFill>
        <p:spPr bwMode="auto">
          <a:xfrm>
            <a:off x="1039813" y="3103563"/>
            <a:ext cx="2846387"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8" name="Footer Placeholder 3"/>
          <p:cNvSpPr txBox="1">
            <a:spLocks/>
          </p:cNvSpPr>
          <p:nvPr/>
        </p:nvSpPr>
        <p:spPr>
          <a:xfrm>
            <a:off x="1447800" y="6026832"/>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pic>
        <p:nvPicPr>
          <p:cNvPr id="62470" name="Picture 6" descr="Fan Picture.&#10;&#10;Picture of fan blade enclosed in protective cage."/>
          <p:cNvPicPr>
            <a:picLocks noChangeAspect="1" noChangeArrowheads="1"/>
          </p:cNvPicPr>
          <p:nvPr/>
        </p:nvPicPr>
        <p:blipFill>
          <a:blip r:embed="rId4">
            <a:extLst>
              <a:ext uri="{28A0092B-C50C-407E-A947-70E740481C1C}">
                <a14:useLocalDpi xmlns:a14="http://schemas.microsoft.com/office/drawing/2010/main" val="0"/>
              </a:ext>
            </a:extLst>
          </a:blip>
          <a:srcRect l="1210" r="5811" b="25861"/>
          <a:stretch>
            <a:fillRect/>
          </a:stretch>
        </p:blipFill>
        <p:spPr bwMode="auto">
          <a:xfrm>
            <a:off x="4648200" y="3187700"/>
            <a:ext cx="3525838"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7" name="Footer Placeholder 3"/>
          <p:cNvSpPr txBox="1">
            <a:spLocks/>
          </p:cNvSpPr>
          <p:nvPr/>
        </p:nvSpPr>
        <p:spPr>
          <a:xfrm>
            <a:off x="5638800" y="6042296"/>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624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B4584EB-7D84-49A4-ACDD-296F792BB812}" type="slidenum">
              <a:rPr lang="en-US" altLang="en-US" sz="1400" smtClean="0"/>
              <a:pPr>
                <a:spcBef>
                  <a:spcPct val="0"/>
                </a:spcBef>
                <a:buFontTx/>
                <a:buNone/>
              </a:pPr>
              <a:t>84</a:t>
            </a:fld>
            <a:endParaRPr lang="en-US" altLang="en-US" sz="1400">
              <a:latin typeface="Times New Roman" pitchFamily="18" charset="0"/>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692150" y="233363"/>
            <a:ext cx="7773988" cy="1144587"/>
          </a:xfrm>
        </p:spPr>
        <p:txBody>
          <a:bodyPr/>
          <a:lstStyle/>
          <a:p>
            <a:r>
              <a:rPr lang="en-US" altLang="en-US" dirty="0"/>
              <a:t>Abrasive Wheel Machinery</a:t>
            </a:r>
            <a:br>
              <a:rPr lang="en-US" altLang="en-US" dirty="0"/>
            </a:br>
            <a:r>
              <a:rPr lang="en-US" altLang="en-US" sz="3200" dirty="0"/>
              <a:t>Improper Work Rest and Tongue</a:t>
            </a:r>
          </a:p>
        </p:txBody>
      </p:sp>
      <p:pic>
        <p:nvPicPr>
          <p:cNvPr id="63493" name="Picture 9" descr="Abrasive Wheel Bench Grinder.&#10;&#10;Picture of bench grinder with work rest too far from grinder and missing tongue guard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200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txBox="1">
            <a:spLocks/>
          </p:cNvSpPr>
          <p:nvPr/>
        </p:nvSpPr>
        <p:spPr>
          <a:xfrm>
            <a:off x="3276600" y="62484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NJAFL-CIO</a:t>
            </a:r>
            <a:endParaRPr lang="en-US" altLang="en-US" sz="900" b="1" dirty="0">
              <a:latin typeface="Times New Roman" charset="0"/>
            </a:endParaRPr>
          </a:p>
        </p:txBody>
      </p:sp>
      <p:sp>
        <p:nvSpPr>
          <p:cNvPr id="3" name="Rectangle 2">
            <a:extLst>
              <a:ext uri="{FF2B5EF4-FFF2-40B4-BE49-F238E27FC236}">
                <a16:creationId xmlns:a16="http://schemas.microsoft.com/office/drawing/2014/main" id="{0A25B6AC-E77B-404D-987B-6C13143DDA63}"/>
              </a:ext>
            </a:extLst>
          </p:cNvPr>
          <p:cNvSpPr/>
          <p:nvPr/>
        </p:nvSpPr>
        <p:spPr>
          <a:xfrm>
            <a:off x="1039813" y="6597878"/>
            <a:ext cx="4572000" cy="215444"/>
          </a:xfrm>
          <a:prstGeom prst="rect">
            <a:avLst/>
          </a:prstGeom>
        </p:spPr>
        <p:txBody>
          <a:bodyPr>
            <a:spAutoFit/>
          </a:bodyPr>
          <a:lstStyle/>
          <a:p>
            <a:r>
              <a:rPr lang="en-US" altLang="en-US" sz="200" dirty="0">
                <a:solidFill>
                  <a:srgbClr val="333399"/>
                </a:solidFill>
              </a:rPr>
              <a:t>Speaker Notes: Picture source = NJ AFL-CIO</a:t>
            </a:r>
          </a:p>
          <a:p>
            <a:r>
              <a:rPr lang="en-US" altLang="en-US" sz="200" dirty="0">
                <a:solidFill>
                  <a:srgbClr val="333399"/>
                </a:solidFill>
              </a:rPr>
              <a:t>1910.215(a)(4) Work rests. On offhand grinding machines, work rests shall be used to support the work. They shall be of rigid construction and designed to be adjustable to compensate for wheel wear. Work rests shall be kept adjusted closely to the wheel with a maximum opening of one-eighth inch to prevent the work from being jammed between the wheel and the rest, which may cause wheel breakage. The work rest shall be securely clamped after each adjustment. The adjustment shall not be made with the wheel in motion.</a:t>
            </a:r>
          </a:p>
          <a:p>
            <a:endParaRPr lang="en-US" altLang="en-US" sz="200" dirty="0">
              <a:solidFill>
                <a:srgbClr val="333399"/>
              </a:solidFill>
            </a:endParaRPr>
          </a:p>
        </p:txBody>
      </p:sp>
      <p:sp>
        <p:nvSpPr>
          <p:cNvPr id="634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E493BEA-7264-464D-A244-E92314201612}" type="slidenum">
              <a:rPr lang="en-US" altLang="en-US" sz="1400" smtClean="0"/>
              <a:pPr>
                <a:spcBef>
                  <a:spcPct val="0"/>
                </a:spcBef>
                <a:buFontTx/>
                <a:buNone/>
              </a:pPr>
              <a:t>85</a:t>
            </a:fld>
            <a:endParaRPr lang="en-US" altLang="en-US" sz="1400">
              <a:latin typeface="Times New Roman" pitchFamily="18" charset="0"/>
            </a:endParaRP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altLang="en-US" dirty="0"/>
              <a:t>Abrasive Wheel Machinery</a:t>
            </a:r>
          </a:p>
        </p:txBody>
      </p:sp>
      <p:sp>
        <p:nvSpPr>
          <p:cNvPr id="2" name="Text Placeholder 1">
            <a:extLst>
              <a:ext uri="{FF2B5EF4-FFF2-40B4-BE49-F238E27FC236}">
                <a16:creationId xmlns:a16="http://schemas.microsoft.com/office/drawing/2014/main" id="{49354384-4838-4DAF-A143-E3B1C071E6FF}"/>
              </a:ext>
            </a:extLst>
          </p:cNvPr>
          <p:cNvSpPr>
            <a:spLocks noGrp="1"/>
          </p:cNvSpPr>
          <p:nvPr>
            <p:ph sz="half" idx="1"/>
          </p:nvPr>
        </p:nvSpPr>
        <p:spPr/>
        <p:txBody>
          <a:bodyPr/>
          <a:lstStyle/>
          <a:p>
            <a:pPr marL="0" indent="0">
              <a:spcBef>
                <a:spcPct val="50000"/>
              </a:spcBef>
              <a:buFontTx/>
              <a:buNone/>
            </a:pPr>
            <a:r>
              <a:rPr lang="en-US" altLang="en-US" sz="2400" dirty="0"/>
              <a:t>Work rests on offhand grinding machines must be kept adjusted closely to the wheel with a maximum opening of 1/8-inch to prevent the work from being jammed between the wheel and the rest, which may result in wheel breakage.</a:t>
            </a:r>
          </a:p>
        </p:txBody>
      </p:sp>
      <p:pic>
        <p:nvPicPr>
          <p:cNvPr id="6" name="Content Placeholder 5" descr="Abrasive Wheel Grinder.&#10;&#10;Picture of abrasive wheel grinder with arrows pointing to work rests."/>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6000"/>
          <a:stretch/>
        </p:blipFill>
        <p:spPr>
          <a:xfrm>
            <a:off x="4572000" y="1981200"/>
            <a:ext cx="4405438" cy="3809999"/>
          </a:xfrm>
        </p:spPr>
      </p:pic>
      <p:sp>
        <p:nvSpPr>
          <p:cNvPr id="645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0859332-4BF0-49DF-B2BA-B4E8F329DF94}" type="slidenum">
              <a:rPr lang="en-US" altLang="en-US" sz="1400" smtClean="0"/>
              <a:pPr>
                <a:spcBef>
                  <a:spcPct val="0"/>
                </a:spcBef>
                <a:buFontTx/>
                <a:buNone/>
              </a:pPr>
              <a:t>86</a:t>
            </a:fld>
            <a:endParaRPr lang="en-US" altLang="en-US" sz="1400">
              <a:latin typeface="Times New Roman" pitchFamily="18" charset="0"/>
            </a:endParaRPr>
          </a:p>
        </p:txBody>
      </p:sp>
      <p:sp>
        <p:nvSpPr>
          <p:cNvPr id="10" name="Footer Placeholder 3"/>
          <p:cNvSpPr txBox="1">
            <a:spLocks/>
          </p:cNvSpPr>
          <p:nvPr/>
        </p:nvSpPr>
        <p:spPr>
          <a:xfrm>
            <a:off x="3818894" y="66294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 name="Rectangle 2">
            <a:extLst>
              <a:ext uri="{FF2B5EF4-FFF2-40B4-BE49-F238E27FC236}">
                <a16:creationId xmlns:a16="http://schemas.microsoft.com/office/drawing/2014/main" id="{4D4FC315-AB8F-4F06-9B96-7971EF735087}"/>
              </a:ext>
            </a:extLst>
          </p:cNvPr>
          <p:cNvSpPr/>
          <p:nvPr/>
        </p:nvSpPr>
        <p:spPr>
          <a:xfrm>
            <a:off x="119479" y="3400285"/>
            <a:ext cx="2353306" cy="1107996"/>
          </a:xfrm>
          <a:prstGeom prst="rect">
            <a:avLst/>
          </a:prstGeom>
        </p:spPr>
        <p:txBody>
          <a:bodyPr wrap="square">
            <a:spAutoFit/>
          </a:bodyPr>
          <a:lstStyle/>
          <a:p>
            <a:r>
              <a:rPr lang="en-US" altLang="en-US" sz="600" dirty="0">
                <a:solidFill>
                  <a:srgbClr val="333399"/>
                </a:solidFill>
              </a:rPr>
              <a:t>Speaker notes:</a:t>
            </a:r>
          </a:p>
          <a:p>
            <a:r>
              <a:rPr lang="en-US" altLang="en-US" sz="600" dirty="0">
                <a:solidFill>
                  <a:srgbClr val="333399"/>
                </a:solidFill>
              </a:rPr>
              <a:t>Picture from OSHA 10 slide.</a:t>
            </a:r>
          </a:p>
          <a:p>
            <a:r>
              <a:rPr lang="en-US" altLang="en-US" sz="600" dirty="0">
                <a:solidFill>
                  <a:srgbClr val="333399"/>
                </a:solidFill>
              </a:rPr>
              <a:t>1910.215(a)(4) Work rests. On offhand grinding machines, work rests shall be used to support the work. They shall be of rigid construction and designed to be adjustable to compensate for wheel wear. Work rests shall be kept adjusted closely to the wheel with a maximum opening of one-eighth inch to prevent the work from being jammed between the wheel and the rest, which may cause wheel breakage. The work rest shall be securely clamped after each adjustment. The adjustment shall not be made with the wheel in motion.</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685800" y="260350"/>
            <a:ext cx="7772400" cy="1143000"/>
          </a:xfrm>
        </p:spPr>
        <p:txBody>
          <a:bodyPr/>
          <a:lstStyle/>
          <a:p>
            <a:r>
              <a:rPr lang="en-US" altLang="en-US" dirty="0"/>
              <a:t>Abrasive Wheel </a:t>
            </a:r>
            <a:r>
              <a:rPr lang="en-US" altLang="en-US" dirty="0" smtClean="0"/>
              <a:t>Machinery cont.</a:t>
            </a:r>
            <a:endParaRPr lang="en-US" altLang="en-US" dirty="0"/>
          </a:p>
        </p:txBody>
      </p:sp>
      <p:sp>
        <p:nvSpPr>
          <p:cNvPr id="2" name="Text Placeholder 1">
            <a:extLst>
              <a:ext uri="{FF2B5EF4-FFF2-40B4-BE49-F238E27FC236}">
                <a16:creationId xmlns:a16="http://schemas.microsoft.com/office/drawing/2014/main" id="{843877BD-FC25-47AD-BE2B-E9AAAFECEA97}"/>
              </a:ext>
            </a:extLst>
          </p:cNvPr>
          <p:cNvSpPr>
            <a:spLocks noGrp="1"/>
          </p:cNvSpPr>
          <p:nvPr>
            <p:ph type="body" idx="4294967295"/>
          </p:nvPr>
        </p:nvSpPr>
        <p:spPr>
          <a:xfrm>
            <a:off x="883443" y="1316162"/>
            <a:ext cx="7377113" cy="927364"/>
          </a:xfrm>
        </p:spPr>
        <p:txBody>
          <a:bodyPr/>
          <a:lstStyle/>
          <a:p>
            <a:pPr marL="0" indent="0">
              <a:spcBef>
                <a:spcPct val="50000"/>
              </a:spcBef>
              <a:buFontTx/>
              <a:buNone/>
            </a:pPr>
            <a:r>
              <a:rPr lang="en-US" altLang="en-US" sz="2500" dirty="0"/>
              <a:t>The distance between the wheel periphery and the adjustable tongue must never exceed 1/4-inch.</a:t>
            </a:r>
          </a:p>
        </p:txBody>
      </p:sp>
      <p:sp>
        <p:nvSpPr>
          <p:cNvPr id="8" name="Footer Placeholder 3"/>
          <p:cNvSpPr txBox="1">
            <a:spLocks/>
          </p:cNvSpPr>
          <p:nvPr/>
        </p:nvSpPr>
        <p:spPr>
          <a:xfrm>
            <a:off x="3545681" y="66294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 name="Rectangle 2">
            <a:extLst>
              <a:ext uri="{FF2B5EF4-FFF2-40B4-BE49-F238E27FC236}">
                <a16:creationId xmlns:a16="http://schemas.microsoft.com/office/drawing/2014/main" id="{65DDFC54-F344-42C1-8D6B-D71F6B1DC74D}"/>
              </a:ext>
            </a:extLst>
          </p:cNvPr>
          <p:cNvSpPr/>
          <p:nvPr/>
        </p:nvSpPr>
        <p:spPr>
          <a:xfrm>
            <a:off x="2286000" y="1166843"/>
            <a:ext cx="4572000" cy="215444"/>
          </a:xfrm>
          <a:prstGeom prst="rect">
            <a:avLst/>
          </a:prstGeom>
        </p:spPr>
        <p:txBody>
          <a:bodyPr>
            <a:spAutoFit/>
          </a:bodyPr>
          <a:lstStyle/>
          <a:p>
            <a:r>
              <a:rPr lang="en-US" altLang="en-US" sz="200" dirty="0">
                <a:solidFill>
                  <a:srgbClr val="333399"/>
                </a:solidFill>
              </a:rPr>
              <a:t>Speaker Notes: Picture from OSHA 10 slide</a:t>
            </a:r>
          </a:p>
          <a:p>
            <a:r>
              <a:rPr lang="en-US" altLang="en-US" sz="200" dirty="0">
                <a:solidFill>
                  <a:srgbClr val="333399"/>
                </a:solidFill>
              </a:rPr>
              <a:t>1910.215(b)(9) Exposure adjustment. Safety guards of the types described in Subparagraphs (3) and (4) of this paragraph, where the operator stands in front of the opening, shall be constructed so that the peripheral protecting member can be adjusted to the constantly decreasing diameter of the wheel. The maximum angular exposure above the horizontal plane of the wheel spindle as specified in paragraphs (b)(3) and (4) of this section shall never be exceeded, and the distance between the wheel periphery and the adjustable tongue or the end of the peripheral member at the top shall never exceed one-fourth inch. (See Figures O-18, O-19, O-20, O-21, O-22, and O-23.)</a:t>
            </a:r>
          </a:p>
          <a:p>
            <a:endParaRPr lang="en-US" altLang="en-US" sz="200" dirty="0">
              <a:solidFill>
                <a:srgbClr val="333399"/>
              </a:solidFill>
            </a:endParaRPr>
          </a:p>
        </p:txBody>
      </p:sp>
      <p:sp>
        <p:nvSpPr>
          <p:cNvPr id="655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596F7C6-9782-4252-963E-8B5143381377}" type="slidenum">
              <a:rPr lang="en-US" altLang="en-US" sz="1400" smtClean="0"/>
              <a:pPr>
                <a:spcBef>
                  <a:spcPct val="0"/>
                </a:spcBef>
                <a:buFontTx/>
                <a:buNone/>
              </a:pPr>
              <a:t>87</a:t>
            </a:fld>
            <a:endParaRPr lang="en-US" altLang="en-US" sz="1400">
              <a:latin typeface="Times New Roman" pitchFamily="18" charset="0"/>
            </a:endParaRPr>
          </a:p>
        </p:txBody>
      </p:sp>
      <p:pic>
        <p:nvPicPr>
          <p:cNvPr id="6" name="Picture 5" descr="Abrasive Wheel Grinder.&#10;&#10;Close up picture of tongue guard of abrasive wheel grin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243526"/>
            <a:ext cx="3657600" cy="4206240"/>
          </a:xfrm>
          <a:prstGeom prst="rect">
            <a:avLst/>
          </a:prstGeom>
        </p:spPr>
      </p:pic>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685800" y="228600"/>
            <a:ext cx="7772400" cy="1143000"/>
          </a:xfrm>
        </p:spPr>
        <p:txBody>
          <a:bodyPr/>
          <a:lstStyle/>
          <a:p>
            <a:r>
              <a:rPr lang="en-US" altLang="en-US" dirty="0"/>
              <a:t>Abrasive Wheel </a:t>
            </a:r>
            <a:r>
              <a:rPr lang="en-US" altLang="en-US" dirty="0" smtClean="0"/>
              <a:t>Machinery Video</a:t>
            </a:r>
            <a:endParaRPr lang="en-US" altLang="en-US" dirty="0"/>
          </a:p>
        </p:txBody>
      </p:sp>
      <p:sp>
        <p:nvSpPr>
          <p:cNvPr id="2" name="Text Placeholder 1">
            <a:extLst>
              <a:ext uri="{FF2B5EF4-FFF2-40B4-BE49-F238E27FC236}">
                <a16:creationId xmlns:a16="http://schemas.microsoft.com/office/drawing/2014/main" id="{02B9EC3A-1F39-4764-ACE3-05916B9D8CD4}"/>
              </a:ext>
            </a:extLst>
          </p:cNvPr>
          <p:cNvSpPr>
            <a:spLocks noGrp="1"/>
          </p:cNvSpPr>
          <p:nvPr>
            <p:ph sz="half" idx="1"/>
          </p:nvPr>
        </p:nvSpPr>
        <p:spPr>
          <a:xfrm>
            <a:off x="887412" y="1472365"/>
            <a:ext cx="7772400" cy="1295400"/>
          </a:xfrm>
        </p:spPr>
        <p:txBody>
          <a:bodyPr/>
          <a:lstStyle/>
          <a:p>
            <a:pPr marL="233363" indent="-233363">
              <a:spcBef>
                <a:spcPct val="0"/>
              </a:spcBef>
            </a:pPr>
            <a:r>
              <a:rPr lang="en-US" altLang="en-US" sz="2500" dirty="0"/>
              <a:t>When installing new abrasive wheel</a:t>
            </a:r>
          </a:p>
          <a:p>
            <a:pPr marL="690563" lvl="1" indent="-233363">
              <a:spcBef>
                <a:spcPct val="0"/>
              </a:spcBef>
            </a:pPr>
            <a:r>
              <a:rPr lang="en-US" altLang="en-US" sz="2500" dirty="0"/>
              <a:t>Inspect for condition and compatibility</a:t>
            </a:r>
          </a:p>
          <a:p>
            <a:pPr marL="690563" lvl="1" indent="-233363">
              <a:spcBef>
                <a:spcPct val="0"/>
              </a:spcBef>
            </a:pPr>
            <a:r>
              <a:rPr lang="en-US" altLang="en-US" sz="2500" dirty="0"/>
              <a:t>Conduct ring test</a:t>
            </a:r>
          </a:p>
        </p:txBody>
      </p:sp>
      <p:sp>
        <p:nvSpPr>
          <p:cNvPr id="6" name="Content Placeholder 5">
            <a:extLst>
              <a:ext uri="{FF2B5EF4-FFF2-40B4-BE49-F238E27FC236}">
                <a16:creationId xmlns:a16="http://schemas.microsoft.com/office/drawing/2014/main" id="{F3EE6180-1F03-4ABF-8038-AD0E29894E5B}"/>
              </a:ext>
            </a:extLst>
          </p:cNvPr>
          <p:cNvSpPr>
            <a:spLocks noGrp="1"/>
          </p:cNvSpPr>
          <p:nvPr>
            <p:ph sz="half" idx="2"/>
          </p:nvPr>
        </p:nvSpPr>
        <p:spPr>
          <a:xfrm>
            <a:off x="6400800" y="4191000"/>
            <a:ext cx="2057400" cy="685800"/>
          </a:xfrm>
        </p:spPr>
        <p:txBody>
          <a:bodyPr/>
          <a:lstStyle/>
          <a:p>
            <a:pPr marL="0" indent="0">
              <a:spcBef>
                <a:spcPct val="0"/>
              </a:spcBef>
              <a:buFontTx/>
              <a:buNone/>
            </a:pPr>
            <a:r>
              <a:rPr lang="en-US" altLang="en-US" sz="1800" dirty="0"/>
              <a:t>Click on picture for video</a:t>
            </a:r>
          </a:p>
        </p:txBody>
      </p:sp>
      <p:pic>
        <p:nvPicPr>
          <p:cNvPr id="5" name="Machinery Safet Slides Nov 2017 slide 88 CONVERT" descr="Movie from OSHA 7100 Machine Guarding Course&#10;1910.215(d)(1) Inspection. Immediately before mounting, all wheels shall be closely inspected and sounded by the user (ring test) to make sure they have not been damaged in transit, storage, or otherwise. The spindle speed of the machine shall be checked before mounting of the wheel to be certain that it does not exceed the maximum operating speed marked on the wheel. Wheels should be tapped gently with a light nonmetallic implement, such as the handle of a screwdriver for light wheels, or a wooden mallet for heavier wheels. If they sound cracked (dead), they shall not be used. This is known as the &quot;Ring Test&quot;.&#10;1910.215(d)(1)(i) Wheels must be dry and free from sawdust when applying the ring test, otherwise the sound will be deadened. It should also be noted that organic bonded wheels do not emit the same clear metallic ring as do vitrified and silicate wheels.&#10;910.215(d)(1)(ii) &quot;Tap&quot; wheels about 45 deg. each side of the vertical centerline and about 1 or 2 inches from the periphery as indicated by the spots in Figure O-25 and Figure O-26. Then rotate the wheel 45 deg. and repeat the test. A sound and undamaged wheel will give a clear metallic tone. If cracked, there will be a dead sound and not a clear &quot;ring.&quot;">
            <a:hlinkClick r:id="" action="ppaction://media"/>
            <a:extLst>
              <a:ext uri="{FF2B5EF4-FFF2-40B4-BE49-F238E27FC236}">
                <a16:creationId xmlns:a16="http://schemas.microsoft.com/office/drawing/2014/main" id="{D6E225E7-72EC-485C-BECD-0C817D40993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98648" y="3429000"/>
            <a:ext cx="3352800" cy="2286000"/>
          </a:xfrm>
          <a:prstGeom prst="rect">
            <a:avLst/>
          </a:prstGeom>
        </p:spPr>
      </p:pic>
      <p:sp>
        <p:nvSpPr>
          <p:cNvPr id="9" name="Content Placeholder 6">
            <a:extLst>
              <a:ext uri="{FF2B5EF4-FFF2-40B4-BE49-F238E27FC236}">
                <a16:creationId xmlns:a16="http://schemas.microsoft.com/office/drawing/2014/main" id="{288DD690-D221-4FEE-A9AA-828E8019B3F2}"/>
              </a:ext>
            </a:extLst>
          </p:cNvPr>
          <p:cNvSpPr txBox="1">
            <a:spLocks/>
          </p:cNvSpPr>
          <p:nvPr/>
        </p:nvSpPr>
        <p:spPr bwMode="auto">
          <a:xfrm>
            <a:off x="4114800" y="5753612"/>
            <a:ext cx="1066800" cy="41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lgn="ctr">
              <a:buFontTx/>
              <a:buNone/>
            </a:pPr>
            <a:r>
              <a:rPr lang="en-US" altLang="en-US" sz="900" b="1" kern="0"/>
              <a:t>Source: OSHA</a:t>
            </a:r>
            <a:endParaRPr lang="en-US" altLang="en-US" sz="900" b="1" kern="0" dirty="0">
              <a:latin typeface="Times New Roman" charset="0"/>
            </a:endParaRPr>
          </a:p>
        </p:txBody>
      </p:sp>
      <p:sp>
        <p:nvSpPr>
          <p:cNvPr id="3" name="Rectangle 2">
            <a:extLst>
              <a:ext uri="{FF2B5EF4-FFF2-40B4-BE49-F238E27FC236}">
                <a16:creationId xmlns:a16="http://schemas.microsoft.com/office/drawing/2014/main" id="{CFAC10A0-47DA-484A-BD70-1664A7EB9526}"/>
              </a:ext>
            </a:extLst>
          </p:cNvPr>
          <p:cNvSpPr/>
          <p:nvPr/>
        </p:nvSpPr>
        <p:spPr>
          <a:xfrm>
            <a:off x="2514600" y="6019800"/>
            <a:ext cx="4572000" cy="646331"/>
          </a:xfrm>
          <a:prstGeom prst="rect">
            <a:avLst/>
          </a:prstGeom>
        </p:spPr>
        <p:txBody>
          <a:bodyPr>
            <a:spAutoFit/>
          </a:bodyPr>
          <a:lstStyle/>
          <a:p>
            <a:r>
              <a:rPr lang="en-US" altLang="en-US" sz="400" dirty="0">
                <a:solidFill>
                  <a:srgbClr val="333399"/>
                </a:solidFill>
              </a:rPr>
              <a:t>Speaker Notes: Movie from OSHA 7100 Machine Guarding Course</a:t>
            </a:r>
          </a:p>
          <a:p>
            <a:r>
              <a:rPr lang="en-US" altLang="en-US" sz="400" b="1" dirty="0">
                <a:solidFill>
                  <a:srgbClr val="333399"/>
                </a:solidFill>
              </a:rPr>
              <a:t>1910.215(d)(1)</a:t>
            </a:r>
            <a:r>
              <a:rPr lang="en-US" altLang="en-US" sz="400" dirty="0">
                <a:solidFill>
                  <a:srgbClr val="333399"/>
                </a:solidFill>
              </a:rPr>
              <a:t> Inspection. Immediately before mounting, all wheels shall be closely inspected and sounded by the user (ring test) to make sure they have not been damaged in transit, storage, or otherwise. The spindle speed of the machine shall be checked before mounting of the wheel to be certain that it does not exceed the maximum operating speed marked on the wheel. Wheels should be tapped gently with a light nonmetallic implement, such as the handle of a screwdriver for light wheels, or a wooden mallet for heavier wheels. If they sound cracked (dead), they shall not be used. This is known as the "Ring Test".</a:t>
            </a:r>
          </a:p>
          <a:p>
            <a:r>
              <a:rPr lang="en-US" altLang="en-US" sz="400" b="1" dirty="0">
                <a:solidFill>
                  <a:srgbClr val="333399"/>
                </a:solidFill>
              </a:rPr>
              <a:t>1910.215(d)(1)(</a:t>
            </a:r>
            <a:r>
              <a:rPr lang="en-US" altLang="en-US" sz="400" b="1" dirty="0" err="1">
                <a:solidFill>
                  <a:srgbClr val="333399"/>
                </a:solidFill>
              </a:rPr>
              <a:t>i</a:t>
            </a:r>
            <a:r>
              <a:rPr lang="en-US" altLang="en-US" sz="400" b="1" dirty="0">
                <a:solidFill>
                  <a:srgbClr val="333399"/>
                </a:solidFill>
              </a:rPr>
              <a:t>)</a:t>
            </a:r>
            <a:r>
              <a:rPr lang="en-US" altLang="en-US" sz="400" dirty="0">
                <a:solidFill>
                  <a:srgbClr val="333399"/>
                </a:solidFill>
              </a:rPr>
              <a:t> Wheels must be dry and free from sawdust when applying the ring test, otherwise the sound will be deadened. It should also be noted that organic bonded wheels do not emit the same clear metallic ring as do vitrified and silicate wheels.</a:t>
            </a:r>
          </a:p>
          <a:p>
            <a:r>
              <a:rPr lang="en-US" altLang="en-US" sz="400" b="1" dirty="0">
                <a:solidFill>
                  <a:srgbClr val="333399"/>
                </a:solidFill>
              </a:rPr>
              <a:t>910.215(d)(1)(ii)</a:t>
            </a:r>
            <a:r>
              <a:rPr lang="en-US" altLang="en-US" sz="400" dirty="0">
                <a:solidFill>
                  <a:srgbClr val="333399"/>
                </a:solidFill>
              </a:rPr>
              <a:t> "Tap" wheels about 45 deg. each side of the vertical centerline and about 1 or 2 inches from the periphery as indicated by the spots in Figure O-25 and Figure O-26. Then rotate the wheel 45 deg. and repeat the test. A sound and undamaged wheel will give a clear metallic tone. If cracked, there will be a dead sound and not a clear "ring."</a:t>
            </a:r>
          </a:p>
        </p:txBody>
      </p:sp>
      <p:sp>
        <p:nvSpPr>
          <p:cNvPr id="665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B9BDFF4-A781-40CC-98D1-2125902D8764}" type="slidenum">
              <a:rPr lang="en-US" altLang="en-US" sz="1400" smtClean="0"/>
              <a:pPr>
                <a:spcBef>
                  <a:spcPct val="0"/>
                </a:spcBef>
                <a:buFontTx/>
                <a:buNone/>
              </a:pPr>
              <a:t>88</a:t>
            </a:fld>
            <a:endParaRPr lang="en-US" altLang="en-US" sz="1400">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685800" y="260350"/>
            <a:ext cx="7772400" cy="1143000"/>
          </a:xfrm>
        </p:spPr>
        <p:txBody>
          <a:bodyPr/>
          <a:lstStyle/>
          <a:p>
            <a:r>
              <a:rPr lang="en-US" altLang="en-US" dirty="0"/>
              <a:t>Abrasive Wheel </a:t>
            </a:r>
            <a:r>
              <a:rPr lang="en-US" altLang="en-US" dirty="0" smtClean="0"/>
              <a:t>Machinery</a:t>
            </a:r>
            <a:br>
              <a:rPr lang="en-US" altLang="en-US" dirty="0" smtClean="0"/>
            </a:br>
            <a:r>
              <a:rPr lang="en-US" altLang="en-US" dirty="0" smtClean="0"/>
              <a:t>Checklist</a:t>
            </a:r>
            <a:endParaRPr lang="en-US" altLang="en-US" dirty="0"/>
          </a:p>
        </p:txBody>
      </p:sp>
      <p:sp>
        <p:nvSpPr>
          <p:cNvPr id="2" name="Text Placeholder 1">
            <a:extLst>
              <a:ext uri="{FF2B5EF4-FFF2-40B4-BE49-F238E27FC236}">
                <a16:creationId xmlns:a16="http://schemas.microsoft.com/office/drawing/2014/main" id="{C714095D-9ABB-484C-B72D-29B297AE18A2}"/>
              </a:ext>
            </a:extLst>
          </p:cNvPr>
          <p:cNvSpPr>
            <a:spLocks noGrp="1"/>
          </p:cNvSpPr>
          <p:nvPr>
            <p:ph type="body" idx="4294967295"/>
          </p:nvPr>
        </p:nvSpPr>
        <p:spPr>
          <a:xfrm>
            <a:off x="1330569" y="2362200"/>
            <a:ext cx="6482862" cy="4114800"/>
          </a:xfrm>
        </p:spPr>
        <p:txBody>
          <a:bodyPr/>
          <a:lstStyle/>
          <a:p>
            <a:pPr marL="0" indent="0" algn="ctr">
              <a:buNone/>
            </a:pPr>
            <a:r>
              <a:rPr lang="en-US" sz="3600" dirty="0"/>
              <a:t>Checklist</a:t>
            </a:r>
          </a:p>
        </p:txBody>
      </p:sp>
      <p:sp>
        <p:nvSpPr>
          <p:cNvPr id="675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ADDF7C4-7E9E-4E14-A5F6-436485257225}" type="slidenum">
              <a:rPr lang="en-US" altLang="en-US" sz="1400" smtClean="0"/>
              <a:pPr>
                <a:spcBef>
                  <a:spcPct val="0"/>
                </a:spcBef>
                <a:buFontTx/>
                <a:buNone/>
              </a:pPr>
              <a:t>89</a:t>
            </a:fld>
            <a:endParaRPr lang="en-US" altLang="en-US" sz="1400">
              <a:latin typeface="Times New Roman" pitchFamily="18"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OSHA Requirements for Recordkeeping and Reporting</a:t>
            </a:r>
            <a:endParaRPr lang="en-US" dirty="0"/>
          </a:p>
        </p:txBody>
      </p:sp>
      <p:sp>
        <p:nvSpPr>
          <p:cNvPr id="3" name="Content Placeholder 2">
            <a:extLst>
              <a:ext uri="{FF2B5EF4-FFF2-40B4-BE49-F238E27FC236}">
                <a16:creationId xmlns:a16="http://schemas.microsoft.com/office/drawing/2014/main" id="{9F241E98-D48A-44BA-8768-2EFFE67D20BC}"/>
              </a:ext>
            </a:extLst>
          </p:cNvPr>
          <p:cNvSpPr>
            <a:spLocks noGrp="1"/>
          </p:cNvSpPr>
          <p:nvPr>
            <p:ph idx="1"/>
          </p:nvPr>
        </p:nvSpPr>
        <p:spPr>
          <a:xfrm>
            <a:off x="560388" y="2057400"/>
            <a:ext cx="7604818" cy="4114800"/>
          </a:xfrm>
        </p:spPr>
        <p:txBody>
          <a:bodyPr/>
          <a:lstStyle/>
          <a:p>
            <a:pPr rtl="0" eaLnBrk="1" fontAlgn="base" hangingPunct="1"/>
            <a:r>
              <a:rPr lang="en-US" sz="2800" dirty="0">
                <a:solidFill>
                  <a:schemeClr val="tx1"/>
                </a:solidFill>
                <a:effectLst/>
              </a:rPr>
              <a:t>Employers of 11 or more employees must maintain records of occupational injuries  and illnesses</a:t>
            </a:r>
            <a:endParaRPr lang="en-US" sz="2800" dirty="0">
              <a:effectLst/>
            </a:endParaRPr>
          </a:p>
          <a:p>
            <a:pPr rtl="0" eaLnBrk="1" fontAlgn="base" hangingPunct="1"/>
            <a:r>
              <a:rPr lang="en-US" sz="2800" u="sng" dirty="0">
                <a:solidFill>
                  <a:schemeClr val="tx1"/>
                </a:solidFill>
                <a:effectLst/>
              </a:rPr>
              <a:t>All</a:t>
            </a:r>
            <a:r>
              <a:rPr lang="en-US" sz="2800" dirty="0">
                <a:solidFill>
                  <a:schemeClr val="tx1"/>
                </a:solidFill>
                <a:effectLst/>
              </a:rPr>
              <a:t> employers must display the OSHA poster</a:t>
            </a:r>
            <a:endParaRPr lang="en-US" sz="2800" dirty="0">
              <a:effectLst/>
            </a:endParaRPr>
          </a:p>
          <a:p>
            <a:pPr rtl="0" eaLnBrk="1" fontAlgn="base" hangingPunct="1"/>
            <a:r>
              <a:rPr lang="en-US" sz="2800" u="sng" dirty="0">
                <a:solidFill>
                  <a:schemeClr val="tx1"/>
                </a:solidFill>
                <a:effectLst/>
              </a:rPr>
              <a:t>All</a:t>
            </a:r>
            <a:r>
              <a:rPr lang="en-US" sz="2800" dirty="0">
                <a:solidFill>
                  <a:schemeClr val="tx1"/>
                </a:solidFill>
                <a:effectLst/>
              </a:rPr>
              <a:t> employers must report to OSHA within 8 hours any accident that results in a fatality, any in-patient hospitalization, any amputation, and any loss of an eye</a:t>
            </a:r>
            <a:endParaRPr lang="en-US" sz="2800" dirty="0">
              <a:effectLst/>
            </a:endParaRPr>
          </a:p>
        </p:txBody>
      </p:sp>
      <p:sp>
        <p:nvSpPr>
          <p:cNvPr id="5" name="Rectangle 4">
            <a:extLst>
              <a:ext uri="{FF2B5EF4-FFF2-40B4-BE49-F238E27FC236}">
                <a16:creationId xmlns:a16="http://schemas.microsoft.com/office/drawing/2014/main" id="{AC9121B1-D723-4D77-B91D-8B6B816810CC}"/>
              </a:ext>
            </a:extLst>
          </p:cNvPr>
          <p:cNvSpPr/>
          <p:nvPr/>
        </p:nvSpPr>
        <p:spPr>
          <a:xfrm>
            <a:off x="3589248" y="109835"/>
            <a:ext cx="4572000" cy="461665"/>
          </a:xfrm>
          <a:prstGeom prst="rect">
            <a:avLst/>
          </a:prstGeom>
        </p:spPr>
        <p:txBody>
          <a:bodyPr>
            <a:spAutoFit/>
          </a:bodyPr>
          <a:lstStyle/>
          <a:p>
            <a:pPr eaLnBrk="1" hangingPunct="1"/>
            <a:r>
              <a:rPr lang="en-US" altLang="en-US" sz="200" dirty="0">
                <a:solidFill>
                  <a:srgbClr val="333399"/>
                </a:solidFill>
              </a:rPr>
              <a:t>Speaker Notes: 		Recordkeeping regulations are contained in 29 CFR Part 1904.</a:t>
            </a:r>
          </a:p>
          <a:p>
            <a:pPr eaLnBrk="1" hangingPunct="1"/>
            <a:endParaRPr lang="en-US" altLang="en-US" sz="200" dirty="0">
              <a:solidFill>
                <a:srgbClr val="333399"/>
              </a:solidFill>
            </a:endParaRPr>
          </a:p>
          <a:p>
            <a:pPr eaLnBrk="1" hangingPunct="1"/>
            <a:r>
              <a:rPr lang="en-US" altLang="en-US" sz="200" dirty="0">
                <a:solidFill>
                  <a:srgbClr val="333399"/>
                </a:solidFill>
              </a:rPr>
              <a:t>Some low-hazard employers (for example, retail trade, finance, insurance, real estate) are not required to keep records.</a:t>
            </a:r>
          </a:p>
          <a:p>
            <a:pPr eaLnBrk="1" hangingPunct="1"/>
            <a:endParaRPr lang="en-US" altLang="en-US" sz="200" dirty="0">
              <a:solidFill>
                <a:srgbClr val="333399"/>
              </a:solidFill>
            </a:endParaRPr>
          </a:p>
          <a:p>
            <a:pPr eaLnBrk="1" hangingPunct="1"/>
            <a:r>
              <a:rPr lang="en-US" altLang="en-US" sz="200" dirty="0">
                <a:solidFill>
                  <a:srgbClr val="333399"/>
                </a:solidFill>
              </a:rPr>
              <a:t>While the 1904 regulation exempts many employers from keeping records at all times, these employers are not exempted from all of the 1904 requirements.</a:t>
            </a:r>
          </a:p>
          <a:p>
            <a:pPr eaLnBrk="1" hangingPunct="1"/>
            <a:endParaRPr lang="en-US" altLang="en-US" sz="200" dirty="0">
              <a:solidFill>
                <a:srgbClr val="333399"/>
              </a:solidFill>
            </a:endParaRPr>
          </a:p>
          <a:p>
            <a:pPr eaLnBrk="1" hangingPunct="1"/>
            <a:r>
              <a:rPr lang="en-US" altLang="en-US" sz="200" dirty="0">
                <a:solidFill>
                  <a:srgbClr val="333399"/>
                </a:solidFill>
              </a:rPr>
              <a:t>Employers that are </a:t>
            </a:r>
            <a:r>
              <a:rPr lang="en-US" altLang="en-US" sz="200" u="sng" dirty="0">
                <a:solidFill>
                  <a:srgbClr val="333399"/>
                </a:solidFill>
              </a:rPr>
              <a:t>partially</a:t>
            </a:r>
            <a:r>
              <a:rPr lang="en-US" altLang="en-US" sz="200" dirty="0">
                <a:solidFill>
                  <a:srgbClr val="333399"/>
                </a:solidFill>
              </a:rPr>
              <a:t> exempt from the recordkeeping requirements because of their size (10 or less employees) or industry must continue to comply with:</a:t>
            </a:r>
          </a:p>
          <a:p>
            <a:pPr eaLnBrk="1" hangingPunct="1">
              <a:buFontTx/>
              <a:buChar char="-"/>
            </a:pPr>
            <a:r>
              <a:rPr lang="en-US" altLang="en-US" sz="200" dirty="0">
                <a:solidFill>
                  <a:srgbClr val="333399"/>
                </a:solidFill>
              </a:rPr>
              <a:t> 1904.39, Reporting fatalities, in-patient hospitalizations, amputations or eye loss</a:t>
            </a:r>
          </a:p>
          <a:p>
            <a:pPr eaLnBrk="1" hangingPunct="1">
              <a:buFontTx/>
              <a:buChar char="-"/>
            </a:pPr>
            <a:r>
              <a:rPr lang="en-US" altLang="en-US" sz="200" dirty="0">
                <a:solidFill>
                  <a:srgbClr val="333399"/>
                </a:solidFill>
              </a:rPr>
              <a:t> 1904.41, Annual OSHA injury and illness survey (if specifically requested to do so by OSHA)</a:t>
            </a:r>
          </a:p>
          <a:p>
            <a:pPr eaLnBrk="1" hangingPunct="1">
              <a:buFontTx/>
              <a:buChar char="-"/>
            </a:pPr>
            <a:r>
              <a:rPr lang="en-US" altLang="en-US" sz="200" dirty="0">
                <a:solidFill>
                  <a:srgbClr val="333399"/>
                </a:solidFill>
              </a:rPr>
              <a:t> 1904.42, Bureau of Labor Statistics (BLS) Annual Survey (if specifically requested to do so by BLS)</a:t>
            </a:r>
          </a:p>
          <a:p>
            <a:pPr eaLnBrk="1" hangingPunct="1"/>
            <a:endParaRPr lang="en-US" altLang="en-US" sz="200" dirty="0">
              <a:solidFill>
                <a:srgbClr val="333399"/>
              </a:solidFill>
            </a:endParaRPr>
          </a:p>
          <a:p>
            <a:endParaRPr lang="en-US" sz="200" dirty="0">
              <a:solidFill>
                <a:srgbClr val="333399"/>
              </a:solidFill>
            </a:endParaRPr>
          </a:p>
        </p:txBody>
      </p:sp>
      <p:sp>
        <p:nvSpPr>
          <p:cNvPr id="4" name="Slide Number Placeholder 3"/>
          <p:cNvSpPr>
            <a:spLocks noGrp="1"/>
          </p:cNvSpPr>
          <p:nvPr>
            <p:ph type="sldNum" sz="quarter" idx="12"/>
          </p:nvPr>
        </p:nvSpPr>
        <p:spPr/>
        <p:txBody>
          <a:bodyPr/>
          <a:lstStyle/>
          <a:p>
            <a:pPr>
              <a:defRPr/>
            </a:pPr>
            <a:fld id="{20A54830-331D-4AF2-BB30-D98D3CC4F38F}" type="slidenum">
              <a:rPr lang="en-US" smtClean="0"/>
              <a:pPr>
                <a:defRPr/>
              </a:pPr>
              <a:t>9</a:t>
            </a:fld>
            <a:endParaRPr lang="en-US" dirty="0"/>
          </a:p>
        </p:txBody>
      </p:sp>
    </p:spTree>
    <p:extLst>
      <p:ext uri="{BB962C8B-B14F-4D97-AF65-F5344CB8AC3E}">
        <p14:creationId xmlns:p14="http://schemas.microsoft.com/office/powerpoint/2010/main" val="38974324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685800" y="457200"/>
            <a:ext cx="7772400" cy="1143000"/>
          </a:xfrm>
        </p:spPr>
        <p:txBody>
          <a:bodyPr/>
          <a:lstStyle/>
          <a:p>
            <a:r>
              <a:rPr lang="en-US" altLang="en-US" dirty="0"/>
              <a:t>Portable Circular Saws</a:t>
            </a:r>
          </a:p>
        </p:txBody>
      </p:sp>
      <p:grpSp>
        <p:nvGrpSpPr>
          <p:cNvPr id="3" name="Group 2" descr="Diagrams of Portable Circular Saws.&#10;&#10;Diagram shows a portable circular saw being pushed over stock with the guard retracted.  A second diagram shows the portable circular saw with the guard over the blade.">
            <a:extLst>
              <a:ext uri="{FF2B5EF4-FFF2-40B4-BE49-F238E27FC236}">
                <a16:creationId xmlns:a16="http://schemas.microsoft.com/office/drawing/2014/main" id="{BC57B9F3-224F-4112-954D-20DFAD4F2219}"/>
              </a:ext>
            </a:extLst>
          </p:cNvPr>
          <p:cNvGrpSpPr/>
          <p:nvPr/>
        </p:nvGrpSpPr>
        <p:grpSpPr>
          <a:xfrm>
            <a:off x="2286000" y="1524000"/>
            <a:ext cx="4362450" cy="4910138"/>
            <a:chOff x="2286000" y="1524000"/>
            <a:chExt cx="4362450" cy="4910138"/>
          </a:xfrm>
        </p:grpSpPr>
        <p:pic>
          <p:nvPicPr>
            <p:cNvPr id="69638" name="Picture 8" descr="Diagrams of Portable Circular Saws.&#10;&#10;Diagram shows a portable circular saw being pushed over stock with the guard retracted.  A second diagram shows the portable circular saw with the guard over the bl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0"/>
              <a:ext cx="436245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TextBox 11"/>
            <p:cNvSpPr txBox="1">
              <a:spLocks noChangeArrowheads="1"/>
            </p:cNvSpPr>
            <p:nvPr/>
          </p:nvSpPr>
          <p:spPr bwMode="auto">
            <a:xfrm>
              <a:off x="2667000" y="2438400"/>
              <a:ext cx="1905000"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solidFill>
                    <a:schemeClr val="bg2"/>
                  </a:solidFill>
                </a:rPr>
                <a:t>Guard Retracted</a:t>
              </a:r>
            </a:p>
          </p:txBody>
        </p:sp>
        <p:sp>
          <p:nvSpPr>
            <p:cNvPr id="69639" name="TextBox 7"/>
            <p:cNvSpPr txBox="1">
              <a:spLocks noChangeArrowheads="1"/>
            </p:cNvSpPr>
            <p:nvPr/>
          </p:nvSpPr>
          <p:spPr bwMode="auto">
            <a:xfrm>
              <a:off x="5486400" y="3581400"/>
              <a:ext cx="838200" cy="338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solidFill>
                    <a:schemeClr val="bg2"/>
                  </a:solidFill>
                </a:rPr>
                <a:t>Stock</a:t>
              </a:r>
            </a:p>
          </p:txBody>
        </p:sp>
        <p:sp>
          <p:nvSpPr>
            <p:cNvPr id="69640" name="Rectangle 8" descr="Box"/>
            <p:cNvSpPr>
              <a:spLocks noChangeArrowheads="1"/>
            </p:cNvSpPr>
            <p:nvPr/>
          </p:nvSpPr>
          <p:spPr bwMode="auto">
            <a:xfrm>
              <a:off x="5334000" y="5715000"/>
              <a:ext cx="381000" cy="152400"/>
            </a:xfrm>
            <a:prstGeom prst="rect">
              <a:avLst/>
            </a:prstGeom>
            <a:solidFill>
              <a:schemeClr val="tx1"/>
            </a:solidFill>
            <a:ln w="12700" cap="sq" algn="ctr">
              <a:solidFill>
                <a:schemeClr val="tx1"/>
              </a:solidFill>
              <a:round/>
              <a:headEnd type="none" w="sm" len="sm"/>
              <a:tailEnd type="none" w="sm" len="sm"/>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600"/>
            </a:p>
          </p:txBody>
        </p:sp>
        <p:sp>
          <p:nvSpPr>
            <p:cNvPr id="69643" name="TextBox 10"/>
            <p:cNvSpPr txBox="1">
              <a:spLocks noChangeArrowheads="1"/>
            </p:cNvSpPr>
            <p:nvPr/>
          </p:nvSpPr>
          <p:spPr bwMode="auto">
            <a:xfrm>
              <a:off x="5410200" y="56388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solidFill>
                    <a:schemeClr val="bg2"/>
                  </a:solidFill>
                </a:rPr>
                <a:t>Blade</a:t>
              </a:r>
            </a:p>
          </p:txBody>
        </p:sp>
        <p:sp>
          <p:nvSpPr>
            <p:cNvPr id="69641" name="Rectangle 9" descr="Box"/>
            <p:cNvSpPr>
              <a:spLocks noChangeArrowheads="1"/>
            </p:cNvSpPr>
            <p:nvPr/>
          </p:nvSpPr>
          <p:spPr bwMode="auto">
            <a:xfrm>
              <a:off x="4648200" y="6248400"/>
              <a:ext cx="381000" cy="152400"/>
            </a:xfrm>
            <a:prstGeom prst="rect">
              <a:avLst/>
            </a:prstGeom>
            <a:solidFill>
              <a:schemeClr val="tx1"/>
            </a:solidFill>
            <a:ln w="12700" cap="sq" algn="ctr">
              <a:solidFill>
                <a:schemeClr val="tx1"/>
              </a:solidFill>
              <a:round/>
              <a:headEnd type="none" w="sm" len="sm"/>
              <a:tailEnd type="none" w="sm" len="sm"/>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600"/>
            </a:p>
          </p:txBody>
        </p:sp>
        <p:sp>
          <p:nvSpPr>
            <p:cNvPr id="69642" name="TextBox 6"/>
            <p:cNvSpPr txBox="1">
              <a:spLocks noChangeArrowheads="1"/>
            </p:cNvSpPr>
            <p:nvPr/>
          </p:nvSpPr>
          <p:spPr bwMode="auto">
            <a:xfrm>
              <a:off x="4648200" y="60960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solidFill>
                    <a:schemeClr val="bg2"/>
                  </a:solidFill>
                </a:rPr>
                <a:t>Guard</a:t>
              </a:r>
            </a:p>
          </p:txBody>
        </p:sp>
      </p:grpSp>
      <p:sp>
        <p:nvSpPr>
          <p:cNvPr id="14" name="Rectangle 3">
            <a:extLst>
              <a:ext uri="{FF2B5EF4-FFF2-40B4-BE49-F238E27FC236}">
                <a16:creationId xmlns:a16="http://schemas.microsoft.com/office/drawing/2014/main" id="{581C6700-9BE9-4181-AB56-85CEA270D581}"/>
              </a:ext>
            </a:extLst>
          </p:cNvPr>
          <p:cNvSpPr txBox="1">
            <a:spLocks noChangeArrowheads="1"/>
          </p:cNvSpPr>
          <p:nvPr/>
        </p:nvSpPr>
        <p:spPr bwMode="auto">
          <a:xfrm>
            <a:off x="3848100" y="6400800"/>
            <a:ext cx="1447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900" b="1" kern="0"/>
              <a:t>Source: OSHA</a:t>
            </a:r>
            <a:endParaRPr lang="en-US" altLang="en-US" sz="900" b="1" kern="0" dirty="0">
              <a:latin typeface="Times New Roman" charset="0"/>
            </a:endParaRPr>
          </a:p>
        </p:txBody>
      </p:sp>
      <p:sp>
        <p:nvSpPr>
          <p:cNvPr id="2" name="Rectangle 1">
            <a:extLst>
              <a:ext uri="{FF2B5EF4-FFF2-40B4-BE49-F238E27FC236}">
                <a16:creationId xmlns:a16="http://schemas.microsoft.com/office/drawing/2014/main" id="{0C587B55-53AA-440E-8361-BB63563CE1F3}"/>
              </a:ext>
            </a:extLst>
          </p:cNvPr>
          <p:cNvSpPr/>
          <p:nvPr/>
        </p:nvSpPr>
        <p:spPr>
          <a:xfrm>
            <a:off x="2286000" y="181958"/>
            <a:ext cx="4572000" cy="276999"/>
          </a:xfrm>
          <a:prstGeom prst="rect">
            <a:avLst/>
          </a:prstGeom>
        </p:spPr>
        <p:txBody>
          <a:bodyPr>
            <a:spAutoFit/>
          </a:bodyPr>
          <a:lstStyle/>
          <a:p>
            <a:r>
              <a:rPr lang="en-US" altLang="en-US" sz="200" dirty="0">
                <a:solidFill>
                  <a:srgbClr val="333399"/>
                </a:solidFill>
              </a:rPr>
              <a:t>Speaker Notes: Picture from OSHA 3067</a:t>
            </a:r>
          </a:p>
          <a:p>
            <a:r>
              <a:rPr lang="en-US" altLang="en-US" sz="200" b="1" dirty="0">
                <a:solidFill>
                  <a:srgbClr val="333399"/>
                </a:solidFill>
              </a:rPr>
              <a:t>1910.243(a)(1)(</a:t>
            </a:r>
            <a:r>
              <a:rPr lang="en-US" altLang="en-US" sz="200" b="1" dirty="0" err="1">
                <a:solidFill>
                  <a:srgbClr val="333399"/>
                </a:solidFill>
              </a:rPr>
              <a:t>i</a:t>
            </a:r>
            <a:r>
              <a:rPr lang="en-US" altLang="en-US" sz="200" b="1" dirty="0">
                <a:solidFill>
                  <a:srgbClr val="333399"/>
                </a:solidFill>
              </a:rPr>
              <a:t>) </a:t>
            </a:r>
            <a:r>
              <a:rPr lang="en-US" altLang="en-US" sz="200" dirty="0">
                <a:solidFill>
                  <a:srgbClr val="333399"/>
                </a:solidFill>
              </a:rPr>
              <a:t>All portable, power-driven circular saws having a blade diameter greater than 2 in. shall be equipped with guards above and below the base plate or shoe. The upper guard shall cover the saw to the depth of the teeth, except for the minimum arc required to permit the base to be tilted for bevel cuts. The lower guard shall cover the saw to the depth of the teeth, except for the minimum arc required to allow proper retraction and contact with the work. When the tool is withdrawn from the work, the lower guard shall automatically and instantly return to covering position.</a:t>
            </a:r>
          </a:p>
          <a:p>
            <a:r>
              <a:rPr lang="en-US" altLang="en-US" sz="200" b="1" dirty="0">
                <a:solidFill>
                  <a:srgbClr val="333399"/>
                </a:solidFill>
              </a:rPr>
              <a:t>1910.243(a)(2)(</a:t>
            </a:r>
            <a:r>
              <a:rPr lang="en-US" altLang="en-US" sz="200" b="1" dirty="0" err="1">
                <a:solidFill>
                  <a:srgbClr val="333399"/>
                </a:solidFill>
              </a:rPr>
              <a:t>i</a:t>
            </a:r>
            <a:r>
              <a:rPr lang="en-US" altLang="en-US" sz="200" b="1" dirty="0">
                <a:solidFill>
                  <a:srgbClr val="333399"/>
                </a:solidFill>
              </a:rPr>
              <a:t>) </a:t>
            </a:r>
            <a:r>
              <a:rPr lang="en-US" altLang="en-US" sz="200" dirty="0">
                <a:solidFill>
                  <a:srgbClr val="333399"/>
                </a:solidFill>
              </a:rPr>
              <a:t>All hand-held powered circular saws having a blade diameter greater than 2 inches, electric, hydraulic or pneumatic chain saws, and percussion tools without positive accessory holding means shall be equipped with a constant pressure switch or control that will shut off the power when the pressure is released. All hand-held gasoline powered chain saws shall be equipped with a constant pressure throttle control that will shut off the power to the saw chain when the pressure is released.</a:t>
            </a:r>
          </a:p>
          <a:p>
            <a:endParaRPr lang="en-US" altLang="en-US" sz="200" dirty="0">
              <a:solidFill>
                <a:srgbClr val="333399"/>
              </a:solidFill>
            </a:endParaRPr>
          </a:p>
        </p:txBody>
      </p:sp>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5B70FF3-F341-48E6-AA92-5F33B7B428FB}" type="slidenum">
              <a:rPr lang="en-US" altLang="en-US" sz="1400" smtClean="0"/>
              <a:pPr>
                <a:spcBef>
                  <a:spcPct val="0"/>
                </a:spcBef>
                <a:buFontTx/>
                <a:buNone/>
              </a:pPr>
              <a:t>90</a:t>
            </a:fld>
            <a:endParaRPr lang="en-US" altLang="en-US" sz="1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026"/>
          <p:cNvSpPr>
            <a:spLocks noGrp="1" noChangeArrowheads="1"/>
          </p:cNvSpPr>
          <p:nvPr>
            <p:ph type="title"/>
          </p:nvPr>
        </p:nvSpPr>
        <p:spPr>
          <a:xfrm>
            <a:off x="685800" y="304800"/>
            <a:ext cx="7772400" cy="1143000"/>
          </a:xfrm>
        </p:spPr>
        <p:txBody>
          <a:bodyPr/>
          <a:lstStyle/>
          <a:p>
            <a:r>
              <a:rPr lang="en-US" altLang="en-US" dirty="0"/>
              <a:t>Table Saw</a:t>
            </a:r>
          </a:p>
        </p:txBody>
      </p:sp>
      <p:sp>
        <p:nvSpPr>
          <p:cNvPr id="70660" name="Rectangle 1027"/>
          <p:cNvSpPr>
            <a:spLocks noGrp="1" noChangeArrowheads="1"/>
          </p:cNvSpPr>
          <p:nvPr>
            <p:ph type="body" sz="half" idx="2"/>
          </p:nvPr>
        </p:nvSpPr>
        <p:spPr>
          <a:xfrm>
            <a:off x="4953000" y="1524000"/>
            <a:ext cx="3810000" cy="4572000"/>
          </a:xfrm>
        </p:spPr>
        <p:txBody>
          <a:bodyPr/>
          <a:lstStyle/>
          <a:p>
            <a:r>
              <a:rPr lang="en-US" altLang="en-US" sz="2800" dirty="0"/>
              <a:t>On/off switch should be located at knee height -- so you can turn off machine while your hands are on the material</a:t>
            </a:r>
          </a:p>
          <a:p>
            <a:r>
              <a:rPr lang="en-US" altLang="en-US" sz="2800" dirty="0"/>
              <a:t>Blade must be guarded</a:t>
            </a:r>
          </a:p>
          <a:p>
            <a:r>
              <a:rPr lang="en-US" altLang="en-US" sz="2800" dirty="0"/>
              <a:t>Automatic brake a good safety feature</a:t>
            </a:r>
            <a:endParaRPr lang="en-US" altLang="en-US" sz="300" dirty="0">
              <a:solidFill>
                <a:srgbClr val="333399"/>
              </a:solidFill>
            </a:endParaRPr>
          </a:p>
        </p:txBody>
      </p:sp>
      <p:grpSp>
        <p:nvGrpSpPr>
          <p:cNvPr id="3" name="Group 2" descr="Table Saw.&#10;&#10;Picture of table saw with an arrow pointing to a guard.">
            <a:extLst>
              <a:ext uri="{FF2B5EF4-FFF2-40B4-BE49-F238E27FC236}">
                <a16:creationId xmlns:a16="http://schemas.microsoft.com/office/drawing/2014/main" id="{25ACACF1-8FE2-489C-B90F-CFD7013750EB}"/>
              </a:ext>
            </a:extLst>
          </p:cNvPr>
          <p:cNvGrpSpPr/>
          <p:nvPr/>
        </p:nvGrpSpPr>
        <p:grpSpPr>
          <a:xfrm>
            <a:off x="152400" y="1905000"/>
            <a:ext cx="4800600" cy="3581400"/>
            <a:chOff x="152400" y="1905000"/>
            <a:chExt cx="4800600" cy="3581400"/>
          </a:xfrm>
        </p:grpSpPr>
        <p:pic>
          <p:nvPicPr>
            <p:cNvPr id="70661" name="Picture 11" descr="Table Saw.&#10;&#10;Picture of table saw with an arrow pointing to a gua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781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Box 12"/>
            <p:cNvSpPr txBox="1">
              <a:spLocks noChangeArrowheads="1"/>
            </p:cNvSpPr>
            <p:nvPr/>
          </p:nvSpPr>
          <p:spPr bwMode="auto">
            <a:xfrm>
              <a:off x="3657600" y="2514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dirty="0"/>
                <a:t>Guard</a:t>
              </a:r>
            </a:p>
          </p:txBody>
        </p:sp>
        <p:cxnSp>
          <p:nvCxnSpPr>
            <p:cNvPr id="70663" name="Straight Arrow Connector 14" descr="Arrow"/>
            <p:cNvCxnSpPr>
              <a:cxnSpLocks noChangeShapeType="1"/>
              <a:stCxn id="70662" idx="1"/>
            </p:cNvCxnSpPr>
            <p:nvPr/>
          </p:nvCxnSpPr>
          <p:spPr bwMode="auto">
            <a:xfrm rot="10800000" flipV="1">
              <a:off x="2743200" y="2698750"/>
              <a:ext cx="914400" cy="196850"/>
            </a:xfrm>
            <a:prstGeom prst="straightConnector1">
              <a:avLst/>
            </a:prstGeom>
            <a:noFill/>
            <a:ln w="5715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8" name="Footer Placeholder 3"/>
          <p:cNvSpPr txBox="1">
            <a:spLocks/>
          </p:cNvSpPr>
          <p:nvPr/>
        </p:nvSpPr>
        <p:spPr>
          <a:xfrm>
            <a:off x="1600200" y="54864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FE9354FC-65F9-471C-AFDD-B8386D620F72}"/>
              </a:ext>
            </a:extLst>
          </p:cNvPr>
          <p:cNvSpPr/>
          <p:nvPr/>
        </p:nvSpPr>
        <p:spPr>
          <a:xfrm>
            <a:off x="457199" y="324592"/>
            <a:ext cx="4572000" cy="123111"/>
          </a:xfrm>
          <a:prstGeom prst="rect">
            <a:avLst/>
          </a:prstGeom>
        </p:spPr>
        <p:txBody>
          <a:bodyPr>
            <a:spAutoFit/>
          </a:bodyPr>
          <a:lstStyle/>
          <a:p>
            <a:r>
              <a:rPr lang="en-US" altLang="en-US" sz="200" dirty="0">
                <a:solidFill>
                  <a:srgbClr val="333399"/>
                </a:solidFill>
              </a:rPr>
              <a:t>Speaker Notes: Picture from http://www.osha.gov/SLTC/etools/machineguarding/saws/tablesaws.html</a:t>
            </a:r>
          </a:p>
        </p:txBody>
      </p:sp>
      <p:sp>
        <p:nvSpPr>
          <p:cNvPr id="706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D74FA29-C2BD-4C95-A225-4F35FA57B908}" type="slidenum">
              <a:rPr lang="en-US" altLang="en-US" sz="1400" smtClean="0"/>
              <a:pPr>
                <a:spcBef>
                  <a:spcPct val="0"/>
                </a:spcBef>
                <a:buFontTx/>
                <a:buNone/>
              </a:pPr>
              <a:t>91</a:t>
            </a:fld>
            <a:endParaRPr lang="en-US" altLang="en-US" sz="14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altLang="en-US" dirty="0"/>
              <a:t>Table Saw -- Kickback</a:t>
            </a:r>
          </a:p>
        </p:txBody>
      </p:sp>
      <p:sp>
        <p:nvSpPr>
          <p:cNvPr id="71684" name="Rectangle 3"/>
          <p:cNvSpPr>
            <a:spLocks noGrp="1" noChangeArrowheads="1"/>
          </p:cNvSpPr>
          <p:nvPr>
            <p:ph type="body" idx="1"/>
          </p:nvPr>
        </p:nvSpPr>
        <p:spPr/>
        <p:txBody>
          <a:bodyPr/>
          <a:lstStyle/>
          <a:p>
            <a:r>
              <a:rPr lang="en-US" altLang="en-US" dirty="0"/>
              <a:t>Back of the blade, as it rises out of table, is the critical “kickback zone”</a:t>
            </a:r>
          </a:p>
          <a:p>
            <a:r>
              <a:rPr lang="en-US" altLang="en-US" dirty="0"/>
              <a:t>Material tends to be lifted off of the table</a:t>
            </a:r>
          </a:p>
          <a:p>
            <a:r>
              <a:rPr lang="en-US" altLang="en-US" dirty="0"/>
              <a:t>If wood moves sideways at this point, it will be caught by the rotational motion and will be flung back toward the operator!</a:t>
            </a:r>
          </a:p>
        </p:txBody>
      </p:sp>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54DDFA5-D8F1-4904-AAFD-DFAE6A8044C1}" type="slidenum">
              <a:rPr lang="en-US" altLang="en-US" sz="1400" smtClean="0"/>
              <a:pPr>
                <a:spcBef>
                  <a:spcPct val="0"/>
                </a:spcBef>
                <a:buFontTx/>
                <a:buNone/>
              </a:pPr>
              <a:t>92</a:t>
            </a:fld>
            <a:endParaRPr lang="en-US" altLang="en-US" sz="14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altLang="en-US" dirty="0"/>
              <a:t>Preventing Kickbacks</a:t>
            </a:r>
          </a:p>
        </p:txBody>
      </p:sp>
      <p:sp>
        <p:nvSpPr>
          <p:cNvPr id="72708" name="Rectangle 3"/>
          <p:cNvSpPr>
            <a:spLocks noGrp="1" noChangeArrowheads="1"/>
          </p:cNvSpPr>
          <p:nvPr>
            <p:ph type="body" idx="1"/>
          </p:nvPr>
        </p:nvSpPr>
        <p:spPr/>
        <p:txBody>
          <a:bodyPr/>
          <a:lstStyle/>
          <a:p>
            <a:r>
              <a:rPr lang="en-US" altLang="en-US" dirty="0"/>
              <a:t>Use a splitter or wedge inserted into the saw kerf to separate material</a:t>
            </a:r>
          </a:p>
          <a:p>
            <a:r>
              <a:rPr lang="en-US" altLang="en-US" dirty="0"/>
              <a:t>Make sure rip fence is perfectly parallel to the blade</a:t>
            </a:r>
          </a:p>
        </p:txBody>
      </p:sp>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A59379F-3C96-439D-B419-F911A14A3487}" type="slidenum">
              <a:rPr lang="en-US" altLang="en-US" sz="1400" smtClean="0"/>
              <a:pPr>
                <a:spcBef>
                  <a:spcPct val="0"/>
                </a:spcBef>
                <a:buFontTx/>
                <a:buNone/>
              </a:pPr>
              <a:t>93</a:t>
            </a:fld>
            <a:endParaRPr lang="en-US" altLang="en-US" sz="1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altLang="en-US" dirty="0"/>
              <a:t>Table Saw - Splitters</a:t>
            </a:r>
          </a:p>
        </p:txBody>
      </p:sp>
      <p:pic>
        <p:nvPicPr>
          <p:cNvPr id="6" name="Content Placeholder 5" descr="Table Saw.&#10;&#10;Picture of a table saw with the blade exposed.  A splitter and anti-kickback pawl is identified in the pictu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6440" y="2971800"/>
            <a:ext cx="5151120" cy="3505200"/>
          </a:xfrm>
        </p:spPr>
      </p:pic>
      <p:sp>
        <p:nvSpPr>
          <p:cNvPr id="737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859544-84F3-43AC-A7CB-B976B4184B72}" type="slidenum">
              <a:rPr lang="en-US" altLang="en-US" sz="1400" smtClean="0"/>
              <a:pPr>
                <a:spcBef>
                  <a:spcPct val="0"/>
                </a:spcBef>
                <a:buFontTx/>
                <a:buNone/>
              </a:pPr>
              <a:t>94</a:t>
            </a:fld>
            <a:endParaRPr lang="en-US" altLang="en-US" sz="1400"/>
          </a:p>
        </p:txBody>
      </p:sp>
      <p:sp>
        <p:nvSpPr>
          <p:cNvPr id="73732" name="Rectangle 3"/>
          <p:cNvSpPr>
            <a:spLocks noGrp="1" noChangeArrowheads="1"/>
          </p:cNvSpPr>
          <p:nvPr>
            <p:ph type="body" sz="half" idx="4294967295"/>
          </p:nvPr>
        </p:nvSpPr>
        <p:spPr>
          <a:xfrm>
            <a:off x="419100" y="1524000"/>
            <a:ext cx="8001000" cy="1981200"/>
          </a:xfrm>
        </p:spPr>
        <p:txBody>
          <a:bodyPr/>
          <a:lstStyle/>
          <a:p>
            <a:r>
              <a:rPr lang="en-US" altLang="en-US" sz="2800" dirty="0"/>
              <a:t>Metal fins, secured behind and in line with the blade -- must move freely &amp; not stick open</a:t>
            </a:r>
          </a:p>
          <a:p>
            <a:r>
              <a:rPr lang="en-US" altLang="en-US" sz="2800" dirty="0"/>
              <a:t>Anti-kickback pawls also attached</a:t>
            </a:r>
            <a:endParaRPr lang="en-US" altLang="en-US" sz="800" dirty="0">
              <a:solidFill>
                <a:srgbClr val="333399"/>
              </a:solidFill>
            </a:endParaRPr>
          </a:p>
        </p:txBody>
      </p:sp>
      <p:sp>
        <p:nvSpPr>
          <p:cNvPr id="8" name="Footer Placeholder 3"/>
          <p:cNvSpPr txBox="1">
            <a:spLocks/>
          </p:cNvSpPr>
          <p:nvPr/>
        </p:nvSpPr>
        <p:spPr>
          <a:xfrm>
            <a:off x="3505200" y="647700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Oregon OSHA</a:t>
            </a:r>
            <a:endParaRPr lang="en-US" altLang="en-US" sz="900" b="1" dirty="0">
              <a:latin typeface="Times New Roman" charset="0"/>
            </a:endParaRPr>
          </a:p>
        </p:txBody>
      </p:sp>
      <p:sp>
        <p:nvSpPr>
          <p:cNvPr id="2" name="Rectangle 1">
            <a:extLst>
              <a:ext uri="{FF2B5EF4-FFF2-40B4-BE49-F238E27FC236}">
                <a16:creationId xmlns:a16="http://schemas.microsoft.com/office/drawing/2014/main" id="{3077B519-A5BE-47D5-B4EA-60C8A7EDDB7B}"/>
              </a:ext>
            </a:extLst>
          </p:cNvPr>
          <p:cNvSpPr/>
          <p:nvPr/>
        </p:nvSpPr>
        <p:spPr>
          <a:xfrm>
            <a:off x="3733800" y="316737"/>
            <a:ext cx="4572000" cy="184666"/>
          </a:xfrm>
          <a:prstGeom prst="rect">
            <a:avLst/>
          </a:prstGeom>
        </p:spPr>
        <p:txBody>
          <a:bodyPr>
            <a:spAutoFit/>
          </a:bodyPr>
          <a:lstStyle/>
          <a:p>
            <a:r>
              <a:rPr lang="en-US" altLang="en-US" sz="200" dirty="0">
                <a:solidFill>
                  <a:srgbClr val="333399"/>
                </a:solidFill>
              </a:rPr>
              <a:t>Speaker Notes: Picture from http://www.orosha.org/pdf/pubs/2980.pdf</a:t>
            </a:r>
          </a:p>
          <a:p>
            <a:r>
              <a:rPr lang="en-US" altLang="en-US" sz="200" dirty="0">
                <a:solidFill>
                  <a:srgbClr val="333399"/>
                </a:solidFill>
              </a:rPr>
              <a:t>OSHA requires splitter and anti-kickback pawls for hand-fed ripsaw</a:t>
            </a:r>
          </a:p>
          <a:p>
            <a:r>
              <a:rPr lang="en-US" altLang="en-US" sz="200" dirty="0">
                <a:solidFill>
                  <a:srgbClr val="333399"/>
                </a:solidFill>
              </a:rPr>
              <a:t>OSHA does not required a splitter and anti-kickback pawls for hand-fed crosscut saw</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altLang="en-US" dirty="0"/>
              <a:t>Table Saw - Push Sticks</a:t>
            </a:r>
          </a:p>
        </p:txBody>
      </p:sp>
      <p:grpSp>
        <p:nvGrpSpPr>
          <p:cNvPr id="4" name="Group 3" descr="Table Saw Picture.&#10;&#10;Picture of table saw with hand of person using a push stick to push stock through blade.">
            <a:extLst>
              <a:ext uri="{FF2B5EF4-FFF2-40B4-BE49-F238E27FC236}">
                <a16:creationId xmlns:a16="http://schemas.microsoft.com/office/drawing/2014/main" id="{9F67CC21-09CD-436B-AC09-1209521768E0}"/>
              </a:ext>
            </a:extLst>
          </p:cNvPr>
          <p:cNvGrpSpPr/>
          <p:nvPr/>
        </p:nvGrpSpPr>
        <p:grpSpPr>
          <a:xfrm>
            <a:off x="1981200" y="1905000"/>
            <a:ext cx="5024438" cy="4286250"/>
            <a:chOff x="1981200" y="1905000"/>
            <a:chExt cx="5024438" cy="4286250"/>
          </a:xfrm>
        </p:grpSpPr>
        <p:pic>
          <p:nvPicPr>
            <p:cNvPr id="74756" name="Picture 4" descr="Table Saw Picture.&#10;&#10;Picture of table saw with hand of person using a push stick to push stock through bla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02443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5"/>
            <p:cNvSpPr txBox="1">
              <a:spLocks noChangeArrowheads="1"/>
            </p:cNvSpPr>
            <p:nvPr/>
          </p:nvSpPr>
          <p:spPr bwMode="auto">
            <a:xfrm>
              <a:off x="3429000" y="5181600"/>
              <a:ext cx="2286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dirty="0">
                  <a:solidFill>
                    <a:schemeClr val="bg2"/>
                  </a:solidFill>
                </a:rPr>
                <a:t>Push stick</a:t>
              </a:r>
            </a:p>
          </p:txBody>
        </p:sp>
      </p:grpSp>
      <p:sp>
        <p:nvSpPr>
          <p:cNvPr id="6" name="Footer Placeholder 3"/>
          <p:cNvSpPr txBox="1">
            <a:spLocks/>
          </p:cNvSpPr>
          <p:nvPr/>
        </p:nvSpPr>
        <p:spPr>
          <a:xfrm>
            <a:off x="3579019" y="6191250"/>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OSHA</a:t>
            </a:r>
            <a:endParaRPr lang="en-US" altLang="en-US" sz="900" b="1" dirty="0">
              <a:latin typeface="Times New Roman" charset="0"/>
            </a:endParaRPr>
          </a:p>
        </p:txBody>
      </p:sp>
      <p:sp>
        <p:nvSpPr>
          <p:cNvPr id="3" name="Rectangle 2">
            <a:extLst>
              <a:ext uri="{FF2B5EF4-FFF2-40B4-BE49-F238E27FC236}">
                <a16:creationId xmlns:a16="http://schemas.microsoft.com/office/drawing/2014/main" id="{8390187F-2B47-4C61-8D14-2859A3BC5191}"/>
              </a:ext>
            </a:extLst>
          </p:cNvPr>
          <p:cNvSpPr/>
          <p:nvPr/>
        </p:nvSpPr>
        <p:spPr>
          <a:xfrm>
            <a:off x="36616" y="17381"/>
            <a:ext cx="4572000" cy="123111"/>
          </a:xfrm>
          <a:prstGeom prst="rect">
            <a:avLst/>
          </a:prstGeom>
        </p:spPr>
        <p:txBody>
          <a:bodyPr>
            <a:spAutoFit/>
          </a:bodyPr>
          <a:lstStyle/>
          <a:p>
            <a:r>
              <a:rPr lang="en-US" altLang="en-US" sz="200" dirty="0">
                <a:solidFill>
                  <a:srgbClr val="333399"/>
                </a:solidFill>
              </a:rPr>
              <a:t>Speaker Notes: Picture from http://www.osha.gov/SLTC/etools/machineguarding/saws/tablesaws.html</a:t>
            </a:r>
          </a:p>
        </p:txBody>
      </p:sp>
      <p:sp>
        <p:nvSpPr>
          <p:cNvPr id="747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9433ABC-D4A9-4590-A389-71C23BBFF616}" type="slidenum">
              <a:rPr lang="en-US" altLang="en-US" sz="1400" smtClean="0"/>
              <a:pPr>
                <a:spcBef>
                  <a:spcPct val="0"/>
                </a:spcBef>
                <a:buFontTx/>
                <a:buNone/>
              </a:pPr>
              <a:t>95</a:t>
            </a:fld>
            <a:endParaRPr lang="en-US" altLang="en-US" sz="14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r>
              <a:rPr lang="en-US" altLang="en-US" dirty="0"/>
              <a:t>Radial Arm Saw</a:t>
            </a:r>
          </a:p>
        </p:txBody>
      </p:sp>
      <p:grpSp>
        <p:nvGrpSpPr>
          <p:cNvPr id="4" name="Group 3" descr="Radial Arm Saw.&#10;&#10;Picture of radial arm saw with arrows pointing to anti-kickback device and lower blade guard.">
            <a:extLst>
              <a:ext uri="{FF2B5EF4-FFF2-40B4-BE49-F238E27FC236}">
                <a16:creationId xmlns:a16="http://schemas.microsoft.com/office/drawing/2014/main" id="{88EFC22B-DB4C-4A03-8864-FC1429FCF7B8}"/>
              </a:ext>
            </a:extLst>
          </p:cNvPr>
          <p:cNvGrpSpPr/>
          <p:nvPr/>
        </p:nvGrpSpPr>
        <p:grpSpPr>
          <a:xfrm>
            <a:off x="2057400" y="1493838"/>
            <a:ext cx="5105400" cy="5119687"/>
            <a:chOff x="2057400" y="1493838"/>
            <a:chExt cx="5105400" cy="5119687"/>
          </a:xfrm>
        </p:grpSpPr>
        <p:pic>
          <p:nvPicPr>
            <p:cNvPr id="75780" name="Picture 6" descr="Radial Arm Saw.&#10;&#10;Picture of radial arm saw with arrows pointing to anti-kickback device and lower blade guard."/>
            <p:cNvPicPr>
              <a:picLocks noChangeAspect="1"/>
            </p:cNvPicPr>
            <p:nvPr/>
          </p:nvPicPr>
          <p:blipFill>
            <a:blip r:embed="rId3">
              <a:extLst>
                <a:ext uri="{28A0092B-C50C-407E-A947-70E740481C1C}">
                  <a14:useLocalDpi xmlns:a14="http://schemas.microsoft.com/office/drawing/2010/main" val="0"/>
                </a:ext>
              </a:extLst>
            </a:blip>
            <a:srcRect l="20555" t="10001" r="29443" b="10001"/>
            <a:stretch>
              <a:fillRect/>
            </a:stretch>
          </p:blipFill>
          <p:spPr bwMode="auto">
            <a:xfrm>
              <a:off x="2057400" y="1493838"/>
              <a:ext cx="48006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8"/>
            <p:cNvSpPr txBox="1">
              <a:spLocks noChangeArrowheads="1"/>
            </p:cNvSpPr>
            <p:nvPr/>
          </p:nvSpPr>
          <p:spPr bwMode="auto">
            <a:xfrm>
              <a:off x="2209800" y="51816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t>Anti-Kickback Device</a:t>
              </a:r>
            </a:p>
          </p:txBody>
        </p:sp>
        <p:sp>
          <p:nvSpPr>
            <p:cNvPr id="75782" name="TextBox 10"/>
            <p:cNvSpPr txBox="1">
              <a:spLocks noChangeArrowheads="1"/>
            </p:cNvSpPr>
            <p:nvPr/>
          </p:nvSpPr>
          <p:spPr bwMode="auto">
            <a:xfrm>
              <a:off x="4800600" y="61722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t>Lower Blade Guard</a:t>
              </a:r>
            </a:p>
          </p:txBody>
        </p:sp>
        <p:cxnSp>
          <p:nvCxnSpPr>
            <p:cNvPr id="75783" name="Straight Arrow Connector 12" descr="Arrow"/>
            <p:cNvCxnSpPr>
              <a:cxnSpLocks noChangeShapeType="1"/>
            </p:cNvCxnSpPr>
            <p:nvPr/>
          </p:nvCxnSpPr>
          <p:spPr bwMode="auto">
            <a:xfrm>
              <a:off x="3352800" y="5562600"/>
              <a:ext cx="685800" cy="30480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75784" name="Straight Arrow Connector 15" descr="Arrow"/>
            <p:cNvCxnSpPr>
              <a:cxnSpLocks noChangeShapeType="1"/>
            </p:cNvCxnSpPr>
            <p:nvPr/>
          </p:nvCxnSpPr>
          <p:spPr bwMode="auto">
            <a:xfrm rot="16200000" flipV="1">
              <a:off x="4838700" y="6057900"/>
              <a:ext cx="228600" cy="15240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9" name="Footer Placeholder 3"/>
          <p:cNvSpPr txBox="1">
            <a:spLocks/>
          </p:cNvSpPr>
          <p:nvPr/>
        </p:nvSpPr>
        <p:spPr>
          <a:xfrm>
            <a:off x="3483429" y="6580271"/>
            <a:ext cx="1828800" cy="277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900" b="1" dirty="0"/>
              <a:t>Source: NJAFL-CIO</a:t>
            </a:r>
            <a:endParaRPr lang="en-US" altLang="en-US" sz="900" b="1" dirty="0">
              <a:latin typeface="Times New Roman" charset="0"/>
            </a:endParaRPr>
          </a:p>
        </p:txBody>
      </p:sp>
      <p:sp>
        <p:nvSpPr>
          <p:cNvPr id="3" name="Rectangle 2">
            <a:extLst>
              <a:ext uri="{FF2B5EF4-FFF2-40B4-BE49-F238E27FC236}">
                <a16:creationId xmlns:a16="http://schemas.microsoft.com/office/drawing/2014/main" id="{CFA40BB2-6632-4F2A-9DAB-2BDB2F70CD6C}"/>
              </a:ext>
            </a:extLst>
          </p:cNvPr>
          <p:cNvSpPr/>
          <p:nvPr/>
        </p:nvSpPr>
        <p:spPr>
          <a:xfrm>
            <a:off x="457200" y="274163"/>
            <a:ext cx="4572000" cy="338554"/>
          </a:xfrm>
          <a:prstGeom prst="rect">
            <a:avLst/>
          </a:prstGeom>
        </p:spPr>
        <p:txBody>
          <a:bodyPr>
            <a:spAutoFit/>
          </a:bodyPr>
          <a:lstStyle/>
          <a:p>
            <a:r>
              <a:rPr lang="en-US" altLang="en-US" sz="200" dirty="0">
                <a:solidFill>
                  <a:srgbClr val="333399"/>
                </a:solidFill>
              </a:rPr>
              <a:t>Speaker Notes: Picture Source = NJ AFL-CIO</a:t>
            </a:r>
          </a:p>
          <a:p>
            <a:r>
              <a:rPr lang="en-US" altLang="en-US" sz="200" b="1" dirty="0">
                <a:solidFill>
                  <a:srgbClr val="333399"/>
                </a:solidFill>
              </a:rPr>
              <a:t>1910.213(h)(1) </a:t>
            </a:r>
            <a:r>
              <a:rPr lang="en-US" altLang="en-US" sz="200" dirty="0">
                <a:solidFill>
                  <a:srgbClr val="333399"/>
                </a:solidFill>
              </a:rPr>
              <a:t>The upper hood shall completely enclose the upper portion of the blade down to a point that will include the end of the saw arbor. The upper hood shall be constructed in such a manner and of such material that it will protect the operator from flying splinters, broken saw teeth, etc., and will deflect sawdust away from the operator. The sides of the lower exposed portion of the blade shall be guarded to the full diameter of the blade by a device that will automatically adjust itself to the thickness of the stock and remain in contact with stock being cut to give maximum protection possible for the operation being performed.</a:t>
            </a:r>
          </a:p>
          <a:p>
            <a:r>
              <a:rPr lang="en-US" altLang="en-US" sz="200" b="1" dirty="0">
                <a:solidFill>
                  <a:srgbClr val="333399"/>
                </a:solidFill>
              </a:rPr>
              <a:t>1910.213(h)(2)</a:t>
            </a:r>
            <a:r>
              <a:rPr lang="en-US" altLang="en-US" sz="200" dirty="0">
                <a:solidFill>
                  <a:srgbClr val="333399"/>
                </a:solidFill>
              </a:rPr>
              <a:t> Each radial saw used for ripping shall be provided with </a:t>
            </a:r>
            <a:r>
              <a:rPr lang="en-US" altLang="en-US" sz="200" dirty="0" err="1">
                <a:solidFill>
                  <a:srgbClr val="333399"/>
                </a:solidFill>
              </a:rPr>
              <a:t>nonkickback</a:t>
            </a:r>
            <a:r>
              <a:rPr lang="en-US" altLang="en-US" sz="200" dirty="0">
                <a:solidFill>
                  <a:srgbClr val="333399"/>
                </a:solidFill>
              </a:rPr>
              <a:t> fingers or dogs located on both sides of the saw so as to oppose the thrust or tendency of the saw to pick up the material or to throw it back toward the operator. They shall be designed to provide adequate holding power for all the thicknesses of material being cut.</a:t>
            </a:r>
          </a:p>
          <a:p>
            <a:r>
              <a:rPr lang="en-US" altLang="en-US" sz="200" b="1" dirty="0">
                <a:solidFill>
                  <a:srgbClr val="333399"/>
                </a:solidFill>
              </a:rPr>
              <a:t>1910.213(h)(3)</a:t>
            </a:r>
            <a:r>
              <a:rPr lang="en-US" altLang="en-US" sz="200" dirty="0">
                <a:solidFill>
                  <a:srgbClr val="333399"/>
                </a:solidFill>
              </a:rPr>
              <a:t> An adjustable stop shall be provided to prevent the forward travel of the blade beyond the position necessary to complete the cut in repetitive operations.</a:t>
            </a:r>
          </a:p>
          <a:p>
            <a:r>
              <a:rPr lang="en-US" altLang="en-US" sz="200" b="1" dirty="0">
                <a:solidFill>
                  <a:srgbClr val="333399"/>
                </a:solidFill>
              </a:rPr>
              <a:t>1910.213(h)(4)</a:t>
            </a:r>
            <a:r>
              <a:rPr lang="en-US" altLang="en-US" sz="200" dirty="0">
                <a:solidFill>
                  <a:srgbClr val="333399"/>
                </a:solidFill>
              </a:rPr>
              <a:t> Installation shall be in such a manner that the front end of the unit will be slightly higher than the rear, so as to cause the cutting head to return gently to the starting position when released by the operator.</a:t>
            </a:r>
          </a:p>
          <a:p>
            <a:r>
              <a:rPr lang="en-US" altLang="en-US" sz="200" b="1" dirty="0">
                <a:solidFill>
                  <a:srgbClr val="333399"/>
                </a:solidFill>
              </a:rPr>
              <a:t>1910.213(h)(5)</a:t>
            </a:r>
            <a:r>
              <a:rPr lang="en-US" altLang="en-US" sz="200" dirty="0">
                <a:solidFill>
                  <a:srgbClr val="333399"/>
                </a:solidFill>
              </a:rPr>
              <a:t> Ripping and ploughing shall be against the direction in which the saw turns. The direction of the saw rotation shall be conspicuously marked on the hood. In addition, a permanent label not less than 1 1/2 inches by 3/4 inch shall be affixed to the rear of the guard at approximately the level of the arbor, reading as follows: "Danger: Do Not Rip or Plough From This End".</a:t>
            </a:r>
          </a:p>
          <a:p>
            <a:endParaRPr lang="en-US" altLang="en-US" sz="200" dirty="0">
              <a:solidFill>
                <a:srgbClr val="333399"/>
              </a:solidFill>
            </a:endParaRPr>
          </a:p>
        </p:txBody>
      </p:sp>
      <p:sp>
        <p:nvSpPr>
          <p:cNvPr id="757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A5FDAD-08FE-4440-9E07-74B4B0BA987C}" type="slidenum">
              <a:rPr lang="en-US" altLang="en-US" sz="1400" smtClean="0"/>
              <a:pPr>
                <a:spcBef>
                  <a:spcPct val="0"/>
                </a:spcBef>
                <a:buFontTx/>
                <a:buNone/>
              </a:pPr>
              <a:t>96</a:t>
            </a:fld>
            <a:endParaRPr lang="en-US" altLang="en-US" sz="14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p:cNvSpPr>
            <a:spLocks noGrp="1" noChangeArrowheads="1"/>
          </p:cNvSpPr>
          <p:nvPr>
            <p:ph type="title"/>
          </p:nvPr>
        </p:nvSpPr>
        <p:spPr/>
        <p:txBody>
          <a:bodyPr/>
          <a:lstStyle/>
          <a:p>
            <a:r>
              <a:rPr lang="en-US" altLang="en-US" dirty="0"/>
              <a:t>Meat Cutting Band Saw</a:t>
            </a:r>
          </a:p>
        </p:txBody>
      </p:sp>
      <p:sp>
        <p:nvSpPr>
          <p:cNvPr id="3" name="Content Placeholder 2">
            <a:extLst>
              <a:ext uri="{FF2B5EF4-FFF2-40B4-BE49-F238E27FC236}">
                <a16:creationId xmlns:a16="http://schemas.microsoft.com/office/drawing/2014/main" id="{1DDE57E3-A232-446F-8B7D-9C0271689AC6}"/>
              </a:ext>
            </a:extLst>
          </p:cNvPr>
          <p:cNvSpPr>
            <a:spLocks noGrp="1"/>
          </p:cNvSpPr>
          <p:nvPr>
            <p:ph idx="1"/>
          </p:nvPr>
        </p:nvSpPr>
        <p:spPr>
          <a:xfrm>
            <a:off x="685800" y="1981200"/>
            <a:ext cx="4648200" cy="4114800"/>
          </a:xfrm>
        </p:spPr>
        <p:txBody>
          <a:bodyPr/>
          <a:lstStyle/>
          <a:p>
            <a:pPr>
              <a:spcBef>
                <a:spcPct val="0"/>
              </a:spcBef>
              <a:spcAft>
                <a:spcPts val="600"/>
              </a:spcAft>
            </a:pPr>
            <a:r>
              <a:rPr lang="en-US" altLang="en-US" sz="2600" dirty="0">
                <a:solidFill>
                  <a:srgbClr val="FFFFFF"/>
                </a:solidFill>
                <a:latin typeface="Arial" charset="0"/>
              </a:rPr>
              <a:t>Follow LOTO procedures</a:t>
            </a:r>
          </a:p>
          <a:p>
            <a:pPr>
              <a:spcBef>
                <a:spcPct val="0"/>
              </a:spcBef>
              <a:spcAft>
                <a:spcPts val="600"/>
              </a:spcAft>
            </a:pPr>
            <a:r>
              <a:rPr lang="en-US" altLang="en-US" sz="2600" dirty="0">
                <a:solidFill>
                  <a:srgbClr val="FFFFFF"/>
                </a:solidFill>
                <a:latin typeface="Arial" charset="0"/>
              </a:rPr>
              <a:t>Install brake </a:t>
            </a:r>
          </a:p>
          <a:p>
            <a:pPr>
              <a:spcBef>
                <a:spcPct val="0"/>
              </a:spcBef>
              <a:spcAft>
                <a:spcPts val="600"/>
              </a:spcAft>
            </a:pPr>
            <a:r>
              <a:rPr lang="en-US" altLang="en-US" sz="2600" dirty="0">
                <a:solidFill>
                  <a:srgbClr val="FFFFFF"/>
                </a:solidFill>
                <a:latin typeface="Arial" charset="0"/>
              </a:rPr>
              <a:t>Use pushing guard or fence</a:t>
            </a:r>
          </a:p>
          <a:p>
            <a:pPr>
              <a:spcBef>
                <a:spcPct val="0"/>
              </a:spcBef>
              <a:spcAft>
                <a:spcPts val="600"/>
              </a:spcAft>
            </a:pPr>
            <a:r>
              <a:rPr lang="en-US" altLang="en-US" sz="2600" dirty="0">
                <a:solidFill>
                  <a:srgbClr val="FFFFFF"/>
                </a:solidFill>
                <a:latin typeface="Arial" charset="0"/>
              </a:rPr>
              <a:t>Adjust  blade guard</a:t>
            </a:r>
          </a:p>
          <a:p>
            <a:pPr>
              <a:spcBef>
                <a:spcPct val="0"/>
              </a:spcBef>
              <a:spcAft>
                <a:spcPts val="600"/>
              </a:spcAft>
            </a:pPr>
            <a:r>
              <a:rPr lang="en-US" altLang="en-US" sz="2600" dirty="0">
                <a:solidFill>
                  <a:srgbClr val="FFFFFF"/>
                </a:solidFill>
                <a:latin typeface="Arial" charset="0"/>
              </a:rPr>
              <a:t>Use only sharp blades</a:t>
            </a:r>
          </a:p>
          <a:p>
            <a:pPr>
              <a:spcBef>
                <a:spcPct val="0"/>
              </a:spcBef>
              <a:spcAft>
                <a:spcPts val="600"/>
              </a:spcAft>
            </a:pPr>
            <a:r>
              <a:rPr lang="en-US" altLang="en-US" sz="2600" dirty="0">
                <a:solidFill>
                  <a:srgbClr val="FFFFFF"/>
                </a:solidFill>
                <a:latin typeface="Arial" charset="0"/>
              </a:rPr>
              <a:t>Only remove meat from  saw when blade stopped</a:t>
            </a:r>
          </a:p>
          <a:p>
            <a:pPr>
              <a:spcBef>
                <a:spcPct val="0"/>
              </a:spcBef>
              <a:spcAft>
                <a:spcPts val="600"/>
              </a:spcAft>
            </a:pPr>
            <a:r>
              <a:rPr lang="en-US" altLang="en-US" sz="2600" dirty="0">
                <a:solidFill>
                  <a:srgbClr val="FFFFFF"/>
                </a:solidFill>
                <a:latin typeface="Arial" charset="0"/>
              </a:rPr>
              <a:t>Unplug when not in use</a:t>
            </a:r>
          </a:p>
        </p:txBody>
      </p:sp>
      <p:grpSp>
        <p:nvGrpSpPr>
          <p:cNvPr id="4" name="Group 3" descr="Meat Cutting Band Saw. &#10;&#10;Photo of meat cutting band saw showing adjustable guard, sliding table and pushing guard, and operator control. ">
            <a:extLst>
              <a:ext uri="{FF2B5EF4-FFF2-40B4-BE49-F238E27FC236}">
                <a16:creationId xmlns:a16="http://schemas.microsoft.com/office/drawing/2014/main" id="{35E37705-C9E8-46B9-9E05-3D74DAD0397A}"/>
              </a:ext>
            </a:extLst>
          </p:cNvPr>
          <p:cNvGrpSpPr/>
          <p:nvPr/>
        </p:nvGrpSpPr>
        <p:grpSpPr>
          <a:xfrm>
            <a:off x="5181600" y="1600200"/>
            <a:ext cx="2667000" cy="4851400"/>
            <a:chOff x="5181600" y="1600200"/>
            <a:chExt cx="2667000" cy="4851400"/>
          </a:xfrm>
        </p:grpSpPr>
        <p:pic>
          <p:nvPicPr>
            <p:cNvPr id="76805" name="Picture 2" descr="Meat Cutting Band Saw. &#10;&#10;Photo of meat cutting band saw showing adjustable guard, sliding table and pushing guard, and operator contro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1600200"/>
              <a:ext cx="258127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6806" name="TextBox 5"/>
            <p:cNvSpPr txBox="1">
              <a:spLocks noChangeArrowheads="1"/>
            </p:cNvSpPr>
            <p:nvPr/>
          </p:nvSpPr>
          <p:spPr bwMode="auto">
            <a:xfrm>
              <a:off x="5334000" y="2752725"/>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a:solidFill>
                    <a:schemeClr val="bg2"/>
                  </a:solidFill>
                </a:rPr>
                <a:t>Adjustable guard</a:t>
              </a:r>
            </a:p>
          </p:txBody>
        </p:sp>
        <p:sp>
          <p:nvSpPr>
            <p:cNvPr id="76808" name="TextBox 7"/>
            <p:cNvSpPr txBox="1">
              <a:spLocks noChangeArrowheads="1"/>
            </p:cNvSpPr>
            <p:nvPr/>
          </p:nvSpPr>
          <p:spPr bwMode="auto">
            <a:xfrm>
              <a:off x="5257800" y="342423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solidFill>
                    <a:schemeClr val="bg2"/>
                  </a:solidFill>
                </a:rPr>
                <a:t>Sliding Table &amp; Pushing Guard</a:t>
              </a:r>
            </a:p>
          </p:txBody>
        </p:sp>
        <p:sp>
          <p:nvSpPr>
            <p:cNvPr id="76807" name="TextBox 6"/>
            <p:cNvSpPr txBox="1">
              <a:spLocks noChangeArrowheads="1"/>
            </p:cNvSpPr>
            <p:nvPr/>
          </p:nvSpPr>
          <p:spPr bwMode="auto">
            <a:xfrm>
              <a:off x="5181600" y="4733925"/>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a:solidFill>
                    <a:schemeClr val="bg2"/>
                  </a:solidFill>
                </a:rPr>
                <a:t>Operator Control</a:t>
              </a:r>
            </a:p>
          </p:txBody>
        </p:sp>
        <p:cxnSp>
          <p:nvCxnSpPr>
            <p:cNvPr id="76809" name="Straight Arrow Connector 9" descr="Arrow"/>
            <p:cNvCxnSpPr>
              <a:cxnSpLocks noChangeShapeType="1"/>
              <a:stCxn id="76808" idx="2"/>
            </p:cNvCxnSpPr>
            <p:nvPr/>
          </p:nvCxnSpPr>
          <p:spPr bwMode="auto">
            <a:xfrm rot="5400000">
              <a:off x="5829300" y="3924300"/>
              <a:ext cx="152400" cy="76200"/>
            </a:xfrm>
            <a:prstGeom prst="straightConnector1">
              <a:avLst/>
            </a:prstGeom>
            <a:noFill/>
            <a:ln w="28575" cap="sq" algn="ctr">
              <a:solidFill>
                <a:schemeClr val="bg2"/>
              </a:solidFill>
              <a:round/>
              <a:headEnd type="none" w="sm" len="sm"/>
              <a:tailEnd type="arrow" w="med" len="med"/>
            </a:ln>
            <a:extLst>
              <a:ext uri="{909E8E84-426E-40DD-AFC4-6F175D3DCCD1}">
                <a14:hiddenFill xmlns:a14="http://schemas.microsoft.com/office/drawing/2010/main">
                  <a:noFill/>
                </a14:hiddenFill>
              </a:ext>
            </a:extLst>
          </p:spPr>
        </p:cxnSp>
        <p:cxnSp>
          <p:nvCxnSpPr>
            <p:cNvPr id="76810" name="Straight Arrow Connector 11" descr="Arrow"/>
            <p:cNvCxnSpPr>
              <a:cxnSpLocks noChangeShapeType="1"/>
            </p:cNvCxnSpPr>
            <p:nvPr/>
          </p:nvCxnSpPr>
          <p:spPr bwMode="auto">
            <a:xfrm>
              <a:off x="6019800" y="3124200"/>
              <a:ext cx="304800" cy="1588"/>
            </a:xfrm>
            <a:prstGeom prst="straightConnector1">
              <a:avLst/>
            </a:prstGeom>
            <a:noFill/>
            <a:ln w="28575" cap="sq" algn="ctr">
              <a:solidFill>
                <a:schemeClr val="bg2"/>
              </a:solidFill>
              <a:round/>
              <a:headEnd type="none" w="sm" len="sm"/>
              <a:tailEnd type="arrow" w="med" len="med"/>
            </a:ln>
            <a:extLst>
              <a:ext uri="{909E8E84-426E-40DD-AFC4-6F175D3DCCD1}">
                <a14:hiddenFill xmlns:a14="http://schemas.microsoft.com/office/drawing/2010/main">
                  <a:noFill/>
                </a14:hiddenFill>
              </a:ext>
            </a:extLst>
          </p:spPr>
        </p:cxnSp>
        <p:cxnSp>
          <p:nvCxnSpPr>
            <p:cNvPr id="76811" name="Straight Arrow Connector 14" descr="Arrow"/>
            <p:cNvCxnSpPr>
              <a:cxnSpLocks noChangeShapeType="1"/>
            </p:cNvCxnSpPr>
            <p:nvPr/>
          </p:nvCxnSpPr>
          <p:spPr bwMode="auto">
            <a:xfrm flipV="1">
              <a:off x="5638800" y="4648200"/>
              <a:ext cx="381000" cy="152400"/>
            </a:xfrm>
            <a:prstGeom prst="straightConnector1">
              <a:avLst/>
            </a:prstGeom>
            <a:noFill/>
            <a:ln w="28575" cap="sq" algn="ctr">
              <a:solidFill>
                <a:schemeClr val="bg2"/>
              </a:solidFill>
              <a:round/>
              <a:headEnd type="none" w="sm" len="sm"/>
              <a:tailEnd type="arrow" w="med" len="med"/>
            </a:ln>
            <a:extLst>
              <a:ext uri="{909E8E84-426E-40DD-AFC4-6F175D3DCCD1}">
                <a14:hiddenFill xmlns:a14="http://schemas.microsoft.com/office/drawing/2010/main">
                  <a:noFill/>
                </a14:hiddenFill>
              </a:ext>
            </a:extLst>
          </p:spPr>
        </p:cxnSp>
      </p:grpSp>
      <p:sp>
        <p:nvSpPr>
          <p:cNvPr id="15" name="Rectangle 3">
            <a:extLst>
              <a:ext uri="{FF2B5EF4-FFF2-40B4-BE49-F238E27FC236}">
                <a16:creationId xmlns:a16="http://schemas.microsoft.com/office/drawing/2014/main" id="{FBE3A698-3E2C-461B-91DC-9507335349C7}"/>
              </a:ext>
            </a:extLst>
          </p:cNvPr>
          <p:cNvSpPr txBox="1">
            <a:spLocks noChangeArrowheads="1"/>
          </p:cNvSpPr>
          <p:nvPr/>
        </p:nvSpPr>
        <p:spPr bwMode="auto">
          <a:xfrm>
            <a:off x="6051554" y="6477000"/>
            <a:ext cx="100329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ct val="0"/>
              </a:spcBef>
              <a:buFontTx/>
              <a:buNone/>
            </a:pPr>
            <a:r>
              <a:rPr lang="en-US" altLang="en-US" sz="900" b="1" kern="1200">
                <a:solidFill>
                  <a:srgbClr val="FFFFFF"/>
                </a:solidFill>
                <a:latin typeface="Arial" charset="0"/>
              </a:rPr>
              <a:t>Source: OSHA</a:t>
            </a:r>
            <a:endParaRPr lang="en-US" altLang="en-US" sz="900" b="1" kern="1200" dirty="0">
              <a:solidFill>
                <a:srgbClr val="FFFFFF"/>
              </a:solidFill>
              <a:latin typeface="Times New Roman" charset="0"/>
            </a:endParaRPr>
          </a:p>
        </p:txBody>
      </p:sp>
      <p:sp>
        <p:nvSpPr>
          <p:cNvPr id="5" name="Rectangle 4">
            <a:extLst>
              <a:ext uri="{FF2B5EF4-FFF2-40B4-BE49-F238E27FC236}">
                <a16:creationId xmlns:a16="http://schemas.microsoft.com/office/drawing/2014/main" id="{AF03E119-CBE7-4400-A9EF-2DE448316E36}"/>
              </a:ext>
            </a:extLst>
          </p:cNvPr>
          <p:cNvSpPr/>
          <p:nvPr/>
        </p:nvSpPr>
        <p:spPr>
          <a:xfrm>
            <a:off x="1600200" y="6486789"/>
            <a:ext cx="2431948" cy="338554"/>
          </a:xfrm>
          <a:prstGeom prst="rect">
            <a:avLst/>
          </a:prstGeom>
        </p:spPr>
        <p:txBody>
          <a:bodyPr wrap="none">
            <a:spAutoFit/>
          </a:bodyPr>
          <a:lstStyle/>
          <a:p>
            <a:r>
              <a:rPr lang="en-US" altLang="en-US" dirty="0">
                <a:solidFill>
                  <a:srgbClr val="333399"/>
                </a:solidFill>
              </a:rPr>
              <a:t>Picture from OSHA 3170</a:t>
            </a:r>
          </a:p>
        </p:txBody>
      </p:sp>
      <p:sp>
        <p:nvSpPr>
          <p:cNvPr id="768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B4E6AFF-907A-4EE5-8F0E-25734A285613}" type="slidenum">
              <a:rPr lang="en-US" altLang="en-US" sz="1400" smtClean="0"/>
              <a:pPr>
                <a:spcBef>
                  <a:spcPct val="0"/>
                </a:spcBef>
                <a:buFontTx/>
                <a:buNone/>
              </a:pPr>
              <a:t>97</a:t>
            </a:fld>
            <a:endParaRPr lang="en-US" altLang="en-US" sz="1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p:cNvSpPr>
            <a:spLocks noGrp="1" noChangeArrowheads="1"/>
          </p:cNvSpPr>
          <p:nvPr>
            <p:ph type="title"/>
          </p:nvPr>
        </p:nvSpPr>
        <p:spPr>
          <a:xfrm>
            <a:off x="685800" y="228600"/>
            <a:ext cx="7772400" cy="1143000"/>
          </a:xfrm>
        </p:spPr>
        <p:txBody>
          <a:bodyPr/>
          <a:lstStyle/>
          <a:p>
            <a:r>
              <a:rPr lang="en-US" altLang="en-US" dirty="0"/>
              <a:t>Jointer</a:t>
            </a:r>
          </a:p>
        </p:txBody>
      </p:sp>
      <p:pic>
        <p:nvPicPr>
          <p:cNvPr id="8" name="Picture 4" descr="Jointer Diagram.&#10;&#10;Diagram of jointer shown feed, stock, guard, operating control, point of operation (rotating cutter) and power transmission (enclosed).">
            <a:extLst>
              <a:ext uri="{FF2B5EF4-FFF2-40B4-BE49-F238E27FC236}">
                <a16:creationId xmlns:a16="http://schemas.microsoft.com/office/drawing/2014/main" id="{2209908F-7FD0-491C-AF67-61BFC62A4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510"/>
          <a:stretch>
            <a:fillRect/>
          </a:stretch>
        </p:blipFill>
        <p:spPr bwMode="auto">
          <a:xfrm>
            <a:off x="381000" y="1371600"/>
            <a:ext cx="44196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244189C1-F40E-4F2A-913E-F8BF97319AF6}"/>
              </a:ext>
            </a:extLst>
          </p:cNvPr>
          <p:cNvSpPr txBox="1">
            <a:spLocks noChangeArrowheads="1"/>
          </p:cNvSpPr>
          <p:nvPr/>
        </p:nvSpPr>
        <p:spPr bwMode="auto">
          <a:xfrm>
            <a:off x="1907608" y="5943600"/>
            <a:ext cx="121398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ct val="0"/>
              </a:spcBef>
              <a:buFontTx/>
              <a:buNone/>
            </a:pPr>
            <a:r>
              <a:rPr lang="en-US" altLang="en-US" sz="900" b="1" kern="1200">
                <a:solidFill>
                  <a:srgbClr val="FFFFFF"/>
                </a:solidFill>
                <a:latin typeface="Arial" charset="0"/>
              </a:rPr>
              <a:t>Source: OSHA</a:t>
            </a:r>
            <a:endParaRPr lang="en-US" altLang="en-US" sz="900" b="1" kern="1200" dirty="0">
              <a:solidFill>
                <a:srgbClr val="FFFFFF"/>
              </a:solidFill>
              <a:latin typeface="Times New Roman" charset="0"/>
            </a:endParaRPr>
          </a:p>
        </p:txBody>
      </p:sp>
      <p:sp>
        <p:nvSpPr>
          <p:cNvPr id="3" name="Content Placeholder 2">
            <a:extLst>
              <a:ext uri="{FF2B5EF4-FFF2-40B4-BE49-F238E27FC236}">
                <a16:creationId xmlns:a16="http://schemas.microsoft.com/office/drawing/2014/main" id="{CA445965-1781-40C9-9763-20DABA408952}"/>
              </a:ext>
            </a:extLst>
          </p:cNvPr>
          <p:cNvSpPr>
            <a:spLocks noGrp="1"/>
          </p:cNvSpPr>
          <p:nvPr>
            <p:ph sz="half" idx="1"/>
          </p:nvPr>
        </p:nvSpPr>
        <p:spPr>
          <a:xfrm>
            <a:off x="4876800" y="1905000"/>
            <a:ext cx="3810000" cy="2971800"/>
          </a:xfrm>
        </p:spPr>
        <p:txBody>
          <a:bodyPr/>
          <a:lstStyle/>
          <a:p>
            <a:pPr>
              <a:spcBef>
                <a:spcPct val="0"/>
              </a:spcBef>
              <a:spcAft>
                <a:spcPts val="600"/>
              </a:spcAft>
            </a:pPr>
            <a:r>
              <a:rPr lang="en-US" altLang="en-US" sz="2800" dirty="0">
                <a:solidFill>
                  <a:srgbClr val="FFFFFF"/>
                </a:solidFill>
                <a:latin typeface="Arial" charset="0"/>
              </a:rPr>
              <a:t>Large, high-speed cutterheads are main hazard</a:t>
            </a:r>
          </a:p>
          <a:p>
            <a:pPr>
              <a:spcBef>
                <a:spcPct val="0"/>
              </a:spcBef>
            </a:pPr>
            <a:r>
              <a:rPr lang="en-US" altLang="en-US" sz="2800" dirty="0">
                <a:solidFill>
                  <a:srgbClr val="FFFFFF"/>
                </a:solidFill>
                <a:latin typeface="Arial" charset="0"/>
              </a:rPr>
              <a:t>Knives rotating at high speed become invisible</a:t>
            </a:r>
          </a:p>
        </p:txBody>
      </p:sp>
      <p:sp>
        <p:nvSpPr>
          <p:cNvPr id="2" name="Rectangle 1">
            <a:extLst>
              <a:ext uri="{FF2B5EF4-FFF2-40B4-BE49-F238E27FC236}">
                <a16:creationId xmlns:a16="http://schemas.microsoft.com/office/drawing/2014/main" id="{F4C7190A-05EC-49C9-B002-A25A17BE688F}"/>
              </a:ext>
            </a:extLst>
          </p:cNvPr>
          <p:cNvSpPr/>
          <p:nvPr/>
        </p:nvSpPr>
        <p:spPr>
          <a:xfrm>
            <a:off x="1828800" y="6400800"/>
            <a:ext cx="4572000" cy="369332"/>
          </a:xfrm>
          <a:prstGeom prst="rect">
            <a:avLst/>
          </a:prstGeom>
        </p:spPr>
        <p:txBody>
          <a:bodyPr>
            <a:spAutoFit/>
          </a:bodyPr>
          <a:lstStyle/>
          <a:p>
            <a:r>
              <a:rPr lang="en-US" altLang="en-US" sz="200" dirty="0">
                <a:solidFill>
                  <a:srgbClr val="333399"/>
                </a:solidFill>
              </a:rPr>
              <a:t>Speaker Notes: Picture from OSHA 3067</a:t>
            </a:r>
          </a:p>
          <a:p>
            <a:r>
              <a:rPr lang="en-US" altLang="en-US" sz="200" b="1" dirty="0">
                <a:solidFill>
                  <a:srgbClr val="333399"/>
                </a:solidFill>
              </a:rPr>
              <a:t>1910.213(j)</a:t>
            </a:r>
            <a:r>
              <a:rPr lang="en-US" altLang="en-US" sz="200" dirty="0">
                <a:solidFill>
                  <a:srgbClr val="333399"/>
                </a:solidFill>
              </a:rPr>
              <a:t> Jointers.</a:t>
            </a:r>
          </a:p>
          <a:p>
            <a:r>
              <a:rPr lang="en-US" altLang="en-US" sz="200" b="1" dirty="0">
                <a:solidFill>
                  <a:srgbClr val="333399"/>
                </a:solidFill>
              </a:rPr>
              <a:t>1910.213(j)(1)</a:t>
            </a:r>
            <a:r>
              <a:rPr lang="en-US" altLang="en-US" sz="200" dirty="0">
                <a:solidFill>
                  <a:srgbClr val="333399"/>
                </a:solidFill>
              </a:rPr>
              <a:t> Each hand-fed planer and jointer with horizontal head shall be equipped with a cylindrical cutting head, the knife projection of which shall not exceed one-eighth inch beyond the cylindrical body of the head.</a:t>
            </a:r>
          </a:p>
          <a:p>
            <a:r>
              <a:rPr lang="en-US" altLang="en-US" sz="200" b="1" dirty="0">
                <a:solidFill>
                  <a:srgbClr val="333399"/>
                </a:solidFill>
              </a:rPr>
              <a:t>1910.213(j)(2)</a:t>
            </a:r>
            <a:r>
              <a:rPr lang="en-US" altLang="en-US" sz="200" dirty="0">
                <a:solidFill>
                  <a:srgbClr val="333399"/>
                </a:solidFill>
              </a:rPr>
              <a:t> The opening in the table shall be kept as small as possible. The clearance between the edge of the rear table and the cutter head shall be not more than one-eighth inch. The table throat opening shall be not more than 2 1/2 inches when tables are set or aligned with each other for zero cut.</a:t>
            </a:r>
          </a:p>
          <a:p>
            <a:r>
              <a:rPr lang="en-US" altLang="en-US" sz="200" b="1" dirty="0">
                <a:solidFill>
                  <a:srgbClr val="333399"/>
                </a:solidFill>
              </a:rPr>
              <a:t>1910.213(j)(3)</a:t>
            </a:r>
            <a:r>
              <a:rPr lang="en-US" altLang="en-US" sz="200" dirty="0">
                <a:solidFill>
                  <a:srgbClr val="333399"/>
                </a:solidFill>
              </a:rPr>
              <a:t> Each hand-fed jointer with a horizontal cutting head shall have an automatic guard which will cover all the section of the head on the working side of the fence or gage. The guard shall effectively keep the operator's hand from coming in contact with the revolving knives. The guard shall automatically adjust itself to cover the unused portion of the head and shall remain in contact with the material at all times.</a:t>
            </a:r>
          </a:p>
          <a:p>
            <a:r>
              <a:rPr lang="en-US" altLang="en-US" sz="200" b="1" dirty="0">
                <a:solidFill>
                  <a:srgbClr val="333399"/>
                </a:solidFill>
              </a:rPr>
              <a:t>1910.213(j)(4)</a:t>
            </a:r>
            <a:r>
              <a:rPr lang="en-US" altLang="en-US" sz="200" dirty="0">
                <a:solidFill>
                  <a:srgbClr val="333399"/>
                </a:solidFill>
              </a:rPr>
              <a:t> Each hand-fed jointer with horizontal cutting head shall have a guard which will cover the section of the head back of the gage or fence.</a:t>
            </a:r>
          </a:p>
          <a:p>
            <a:r>
              <a:rPr lang="en-US" altLang="en-US" sz="200" b="1" dirty="0">
                <a:solidFill>
                  <a:srgbClr val="333399"/>
                </a:solidFill>
              </a:rPr>
              <a:t>1910.213(j)(5)</a:t>
            </a:r>
            <a:r>
              <a:rPr lang="en-US" altLang="en-US" sz="200" dirty="0">
                <a:solidFill>
                  <a:srgbClr val="333399"/>
                </a:solidFill>
              </a:rPr>
              <a:t> Each wood jointer with vertical head shall have either an exhaust hood or other guard so arranged as to enclose completely the revolving head, except for a slot of such width as may be necessary and convenient for the application of the material to be jointed.</a:t>
            </a:r>
          </a:p>
          <a:p>
            <a:endParaRPr lang="en-US" altLang="en-US" sz="200" dirty="0">
              <a:solidFill>
                <a:srgbClr val="333399"/>
              </a:solidFill>
            </a:endParaRPr>
          </a:p>
        </p:txBody>
      </p:sp>
      <p:sp>
        <p:nvSpPr>
          <p:cNvPr id="7782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250A447-2D6E-462D-B9A4-1EA3448544D6}" type="slidenum">
              <a:rPr lang="en-US" altLang="en-US" sz="1400" smtClean="0"/>
              <a:pPr>
                <a:spcBef>
                  <a:spcPct val="0"/>
                </a:spcBef>
                <a:buFontTx/>
                <a:buNone/>
              </a:pPr>
              <a:t>98</a:t>
            </a:fld>
            <a:endParaRPr lang="en-US" altLang="en-US" sz="14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r>
              <a:rPr lang="en-US" altLang="en-US" dirty="0" smtClean="0"/>
              <a:t>Jointer cont.</a:t>
            </a:r>
            <a:endParaRPr lang="en-US" altLang="en-US" dirty="0"/>
          </a:p>
        </p:txBody>
      </p:sp>
      <p:sp>
        <p:nvSpPr>
          <p:cNvPr id="78852" name="Rectangle 3"/>
          <p:cNvSpPr>
            <a:spLocks noGrp="1" noChangeArrowheads="1"/>
          </p:cNvSpPr>
          <p:nvPr>
            <p:ph type="body" idx="1"/>
          </p:nvPr>
        </p:nvSpPr>
        <p:spPr/>
        <p:txBody>
          <a:bodyPr/>
          <a:lstStyle/>
          <a:p>
            <a:r>
              <a:rPr lang="en-US" altLang="en-US" dirty="0"/>
              <a:t>Do not pass material over planing head by hand</a:t>
            </a:r>
          </a:p>
          <a:p>
            <a:pPr lvl="1"/>
            <a:r>
              <a:rPr lang="en-US" altLang="en-US" dirty="0"/>
              <a:t>Only one layer of material between your hands and the cutters</a:t>
            </a:r>
          </a:p>
          <a:p>
            <a:r>
              <a:rPr lang="en-US" altLang="en-US" dirty="0"/>
              <a:t>Keep guards in place -- open cover only enough to allow material to pass through</a:t>
            </a:r>
          </a:p>
        </p:txBody>
      </p:sp>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C7134FD-365B-48C8-9E5D-71BCA9299448}" type="slidenum">
              <a:rPr lang="en-US" altLang="en-US" sz="1400" smtClean="0"/>
              <a:pPr>
                <a:spcBef>
                  <a:spcPct val="0"/>
                </a:spcBef>
                <a:buFontTx/>
                <a:buNone/>
              </a:pPr>
              <a:t>99</a:t>
            </a:fld>
            <a:endParaRPr lang="en-US" altLang="en-US" sz="14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achinery Safety&amp;quot;&quot;/&gt;&lt;property id=&quot;20307&quot; value=&quot;256&quot;/&gt;&lt;/object&gt;&lt;object type=&quot;3&quot; unique_id=&quot;10008&quot;&gt;&lt;property id=&quot;20148&quot; value=&quot;5&quot;/&gt;&lt;property id=&quot;20300&quot; value=&quot;Slide 8 - &amp;quot;OSHA Citations&amp;#x0D;&amp;#x0A;Fiscal Year 2010&amp;quot;&quot;/&gt;&lt;property id=&quot;20307&quot; value=&quot;382&quot;/&gt;&lt;/object&gt;&lt;object type=&quot;3&quot; unique_id=&quot;10078&quot;&gt;&lt;property id=&quot;20148&quot; value=&quot;5&quot;/&gt;&lt;property id=&quot;20300&quot; value=&quot;Slide 9 - &amp;quot;Machine Guarding&amp;quot;&quot;/&gt;&lt;property id=&quot;20307&quot; value=&quot;324&quot;/&gt;&lt;/object&gt;&lt;object type=&quot;3&quot; unique_id=&quot;10079&quot;&gt;&lt;property id=&quot;20148&quot; value=&quot;5&quot;/&gt;&lt;property id=&quot;20300&quot; value=&quot;Slide 10 - &amp;quot;Objectives&amp;quot;&quot;/&gt;&lt;property id=&quot;20307&quot; value=&quot;257&quot;/&gt;&lt;/object&gt;&lt;object type=&quot;3&quot; unique_id=&quot;10080&quot;&gt;&lt;property id=&quot;20148&quot; value=&quot;5&quot;/&gt;&lt;property id=&quot;20300&quot; value=&quot;Slide 12 - &amp;quot;3 Basic Areas To Be Safeguarded&amp;quot;&quot;/&gt;&lt;property id=&quot;20307&quot; value=&quot;258&quot;/&gt;&lt;/object&gt;&lt;object type=&quot;3&quot; unique_id=&quot;10081&quot;&gt;&lt;property id=&quot;20148&quot; value=&quot;5&quot;/&gt;&lt;property id=&quot;20300&quot; value=&quot;Slide 26 - &amp;quot;Classification of Safeguards&amp;quot;&quot;/&gt;&lt;property id=&quot;20307&quot; value=&quot;291&quot;/&gt;&lt;/object&gt;&lt;object type=&quot;3&quot; unique_id=&quot;10082&quot;&gt;&lt;property id=&quot;20148&quot; value=&quot;5&quot;/&gt;&lt;property id=&quot;20300&quot; value=&quot;Slide 27 - &amp;quot;Types of Guards&amp;quot;&quot;/&gt;&lt;property id=&quot;20307&quot; value=&quot;292&quot;/&gt;&lt;/object&gt;&lt;object type=&quot;3&quot; unique_id=&quot;10083&quot;&gt;&lt;property id=&quot;20148&quot; value=&quot;5&quot;/&gt;&lt;property id=&quot;20300&quot; value=&quot;Slide 28 - &amp;quot;Fixed Guards&amp;quot;&quot;/&gt;&lt;property id=&quot;20307&quot; value=&quot;293&quot;/&gt;&lt;/object&gt;&lt;object type=&quot;3&quot; unique_id=&quot;10084&quot;&gt;&lt;property id=&quot;20148&quot; value=&quot;5&quot;/&gt;&lt;property id=&quot;20300&quot; value=&quot;Slide 29 - &amp;quot;Interlocked Guards&amp;quot;&quot;/&gt;&lt;property id=&quot;20307&quot; value=&quot;294&quot;/&gt;&lt;/object&gt;&lt;object type=&quot;3&quot; unique_id=&quot;10085&quot;&gt;&lt;property id=&quot;20148&quot; value=&quot;5&quot;/&gt;&lt;property id=&quot;20300&quot; value=&quot;Slide 31 - &amp;quot;Adjustable Guards&amp;quot;&quot;/&gt;&lt;property id=&quot;20307&quot; value=&quot;295&quot;/&gt;&lt;/object&gt;&lt;object type=&quot;3&quot; unique_id=&quot;10086&quot;&gt;&lt;property id=&quot;20148&quot; value=&quot;5&quot;/&gt;&lt;property id=&quot;20300&quot; value=&quot;Slide 34 - &amp;quot;Self-adjusting Guards&amp;quot;&quot;/&gt;&lt;property id=&quot;20307&quot; value=&quot;296&quot;/&gt;&lt;/object&gt;&lt;object type=&quot;3&quot; unique_id=&quot;10087&quot;&gt;&lt;property id=&quot;20148&quot; value=&quot;5&quot;/&gt;&lt;property id=&quot;20300&quot; value=&quot;Slide 36 - &amp;quot;Devices&amp;quot;&quot;/&gt;&lt;property id=&quot;20307&quot; value=&quot;297&quot;/&gt;&lt;/object&gt;&lt;object type=&quot;3&quot; unique_id=&quot;10091&quot;&gt;&lt;property id=&quot;20148&quot; value=&quot;5&quot;/&gt;&lt;property id=&quot;20300&quot; value=&quot;Slide 45 - &amp;quot;Safeguard by location/distance&amp;quot;&quot;/&gt;&lt;property id=&quot;20307&quot; value=&quot;301&quot;/&gt;&lt;/object&gt;&lt;object type=&quot;3&quot; unique_id=&quot;10092&quot;&gt;&lt;property id=&quot;20148&quot; value=&quot;5&quot;/&gt;&lt;property id=&quot;20300&quot; value=&quot;Slide 46 - &amp;quot;Feeding and Ejection Methods&amp;quot;&quot;/&gt;&lt;property id=&quot;20307&quot; value=&quot;302&quot;/&gt;&lt;/object&gt;&lt;object type=&quot;3&quot; unique_id=&quot;10117&quot;&gt;&lt;property id=&quot;20148&quot; value=&quot;5&quot;/&gt;&lt;property id=&quot;20300&quot; value=&quot;Slide 68 - &amp;quot;Table Saw&amp;quot;&quot;/&gt;&lt;property id=&quot;20307&quot; value=&quot;393&quot;/&gt;&lt;/object&gt;&lt;object type=&quot;3&quot; unique_id=&quot;10118&quot;&gt;&lt;property id=&quot;20148&quot; value=&quot;5&quot;/&gt;&lt;property id=&quot;20300&quot; value=&quot;Slide 69 - &amp;quot;Table Saw -- Kickback&amp;quot;&quot;/&gt;&lt;property id=&quot;20307&quot; value=&quot;391&quot;/&gt;&lt;/object&gt;&lt;object type=&quot;3&quot; unique_id=&quot;10119&quot;&gt;&lt;property id=&quot;20148&quot; value=&quot;5&quot;/&gt;&lt;property id=&quot;20300&quot; value=&quot;Slide 70 - &amp;quot;Preventing Kickbacks&amp;quot;&quot;/&gt;&lt;property id=&quot;20307&quot; value=&quot;390&quot;/&gt;&lt;/object&gt;&lt;object type=&quot;3&quot; unique_id=&quot;10120&quot;&gt;&lt;property id=&quot;20148&quot; value=&quot;5&quot;/&gt;&lt;property id=&quot;20300&quot; value=&quot;Slide 71 - &amp;quot;Table Saw - Splitters&amp;quot;&quot;/&gt;&lt;property id=&quot;20307&quot; value=&quot;389&quot;/&gt;&lt;/object&gt;&lt;object type=&quot;3&quot; unique_id=&quot;10121&quot;&gt;&lt;property id=&quot;20148&quot; value=&quot;5&quot;/&gt;&lt;property id=&quot;20300&quot; value=&quot;Slide 72 - &amp;quot;Table Saw - Push Sticks&amp;quot;&quot;/&gt;&lt;property id=&quot;20307&quot; value=&quot;388&quot;/&gt;&lt;/object&gt;&lt;object type=&quot;3&quot; unique_id=&quot;10123&quot;&gt;&lt;property id=&quot;20148&quot; value=&quot;5&quot;/&gt;&lt;property id=&quot;20300&quot; value=&quot;Slide 75 - &amp;quot;Jointer&amp;quot;&quot;/&gt;&lt;property id=&quot;20307&quot; value=&quot;399&quot;/&gt;&lt;/object&gt;&lt;object type=&quot;3&quot; unique_id=&quot;10126&quot;&gt;&lt;property id=&quot;20148&quot; value=&quot;5&quot;/&gt;&lt;property id=&quot;20300&quot; value=&quot;Slide 76 - &amp;quot;Jointer&amp;quot;&quot;/&gt;&lt;property id=&quot;20307&quot; value=&quot;396&quot;/&gt;&lt;/object&gt;&lt;object type=&quot;3&quot; unique_id=&quot;10138&quot;&gt;&lt;property id=&quot;20148&quot; value=&quot;5&quot;/&gt;&lt;property id=&quot;20300&quot; value=&quot;Slide 81 - &amp;quot;Machinery: General Safety Principles&amp;quot;&quot;/&gt;&lt;property id=&quot;20307&quot; value=&quot;384&quot;/&gt;&lt;/object&gt;&lt;object type=&quot;3&quot; unique_id=&quot;10139&quot;&gt;&lt;property id=&quot;20148&quot; value=&quot;5&quot;/&gt;&lt;property id=&quot;20300&quot; value=&quot;Slide 82 - &amp;quot;Machinery: General Safety Principles&amp;quot;&quot;/&gt;&lt;property id=&quot;20307&quot; value=&quot;385&quot;/&gt;&lt;/object&gt;&lt;object type=&quot;3&quot; unique_id=&quot;10140&quot;&gt;&lt;property id=&quot;20148&quot; value=&quot;5&quot;/&gt;&lt;property id=&quot;20300&quot; value=&quot;Slide 84 - &amp;quot;Case Studies&amp;quot;&quot;/&gt;&lt;property id=&quot;20307&quot; value=&quot;283&quot;/&gt;&lt;/object&gt;&lt;object type=&quot;3&quot; unique_id=&quot;12993&quot;&gt;&lt;property id=&quot;20148&quot; value=&quot;5&quot;/&gt;&lt;property id=&quot;20300&quot; value=&quot;Slide 4 - &amp;quot;Causes of Machine Incidents&amp;quot;&quot;/&gt;&lt;property id=&quot;20307&quot; value=&quot;418&quot;/&gt;&lt;/object&gt;&lt;object type=&quot;3&quot; unique_id=&quot;13610&quot;&gt;&lt;property id=&quot;20148&quot; value=&quot;5&quot;/&gt;&lt;property id=&quot;20300&quot; value=&quot;Slide 2 - &amp;quot;The Problem&amp;quot;&quot;/&gt;&lt;property id=&quot;20307&quot; value=&quot;420&quot;/&gt;&lt;/object&gt;&lt;object type=&quot;3&quot; unique_id=&quot;13611&quot;&gt;&lt;property id=&quot;20148&quot; value=&quot;5&quot;/&gt;&lt;property id=&quot;20300&quot; value=&quot;Slide 6 - &amp;quot;Machinery and Machine Guarding Standards&amp;quot;&quot;/&gt;&lt;property id=&quot;20307&quot; value=&quot;419&quot;/&gt;&lt;/object&gt;&lt;object type=&quot;3&quot; unique_id=&quot;13882&quot;&gt;&lt;property id=&quot;20148&quot; value=&quot;5&quot;/&gt;&lt;property id=&quot;20300&quot; value=&quot;Slide 7 - &amp;quot;Control of Hazardous Energy Standard (Lockout/Tagout)&amp;quot;&quot;/&gt;&lt;property id=&quot;20307&quot; value=&quot;421&quot;/&gt;&lt;/object&gt;&lt;object type=&quot;3&quot; unique_id=&quot;15885&quot;&gt;&lt;property id=&quot;20148&quot; value=&quot;5&quot;/&gt;&lt;property id=&quot;20300&quot; value=&quot;Slide 13 - &amp;quot;Hazard Identification&amp;quot;&quot;/&gt;&lt;property id=&quot;20307&quot; value=&quot;422&quot;/&gt;&lt;/object&gt;&lt;object type=&quot;3&quot; unique_id=&quot;15886&quot;&gt;&lt;property id=&quot;20148&quot; value=&quot;5&quot;/&gt;&lt;property id=&quot;20300&quot; value=&quot;Slide 14 - &amp;quot;Rotating Motion&amp;quot;&quot;/&gt;&lt;property id=&quot;20307&quot; value=&quot;423&quot;/&gt;&lt;/object&gt;&lt;object type=&quot;3&quot; unique_id=&quot;15887&quot;&gt;&lt;property id=&quot;20148&quot; value=&quot;5&quot;/&gt;&lt;property id=&quot;20300&quot; value=&quot;Slide 16 - &amp;quot;In-Running Nip Points&amp;quot;&quot;/&gt;&lt;property id=&quot;20307&quot; value=&quot;439&quot;/&gt;&lt;/object&gt;&lt;object type=&quot;3&quot; unique_id=&quot;15893&quot;&gt;&lt;property id=&quot;20148&quot; value=&quot;5&quot;/&gt;&lt;property id=&quot;20300&quot; value=&quot;Slide 18 - &amp;quot;Transverse Motion&amp;quot;&quot;/&gt;&lt;property id=&quot;20307&quot; value=&quot;432&quot;/&gt;&lt;/object&gt;&lt;object type=&quot;3&quot; unique_id=&quot;15896&quot;&gt;&lt;property id=&quot;20148&quot; value=&quot;5&quot;/&gt;&lt;property id=&quot;20300&quot; value=&quot;Slide 25 - &amp;quot;Cutting Actions&amp;quot;&quot;/&gt;&lt;property id=&quot;20307&quot; value=&quot;435&quot;/&gt;&lt;/object&gt;&lt;object type=&quot;3&quot; unique_id=&quot;15897&quot;&gt;&lt;property id=&quot;20148&quot; value=&quot;5&quot;/&gt;&lt;property id=&quot;20300&quot; value=&quot;Slide 20 - &amp;quot;Bending Actions&amp;quot;&quot;/&gt;&lt;property id=&quot;20307&quot; value=&quot;436&quot;/&gt;&lt;/object&gt;&lt;object type=&quot;3&quot; unique_id=&quot;15898&quot;&gt;&lt;property id=&quot;20148&quot; value=&quot;5&quot;/&gt;&lt;property id=&quot;20300&quot; value=&quot;Slide 23 - &amp;quot;Shearing Actions&amp;quot;&quot;/&gt;&lt;property id=&quot;20307&quot; value=&quot;437&quot;/&gt;&lt;/object&gt;&lt;object type=&quot;3&quot; unique_id=&quot;16451&quot;&gt;&lt;property id=&quot;20148&quot; value=&quot;5&quot;/&gt;&lt;property id=&quot;20300&quot; value=&quot;Slide 15 - &amp;quot;Rotating Parts with Projections&amp;quot;&quot;/&gt;&lt;property id=&quot;20307&quot; value=&quot;440&quot;/&gt;&lt;/object&gt;&lt;object type=&quot;3&quot; unique_id=&quot;16452&quot;&gt;&lt;property id=&quot;20148&quot; value=&quot;5&quot;/&gt;&lt;property id=&quot;20300&quot; value=&quot;Slide 17 - &amp;quot;In-Running Nip Points&amp;quot;&quot;/&gt;&lt;property id=&quot;20307&quot; value=&quot;441&quot;/&gt;&lt;/object&gt;&lt;object type=&quot;3&quot; unique_id=&quot;16892&quot;&gt;&lt;property id=&quot;20148&quot; value=&quot;5&quot;/&gt;&lt;property id=&quot;20300&quot; value=&quot;Slide 19 - &amp;quot;Reciprocating Motion&amp;quot;&quot;/&gt;&lt;property id=&quot;20307&quot; value=&quot;442&quot;/&gt;&lt;/object&gt;&lt;object type=&quot;3&quot; unique_id=&quot;17155&quot;&gt;&lt;property id=&quot;20148&quot; value=&quot;5&quot;/&gt;&lt;property id=&quot;20300&quot; value=&quot;Slide 22 - &amp;quot;Punching Actions&amp;quot;&quot;/&gt;&lt;property id=&quot;20307&quot; value=&quot;444&quot;/&gt;&lt;/object&gt;&lt;object type=&quot;3&quot; unique_id=&quot;17411&quot;&gt;&lt;property id=&quot;20148&quot; value=&quot;5&quot;/&gt;&lt;property id=&quot;20300&quot; value=&quot;Slide 5 - &amp;quot;Prevention&amp;quot;&quot;/&gt;&lt;property id=&quot;20307&quot; value=&quot;446&quot;/&gt;&lt;/object&gt;&lt;object type=&quot;3&quot; unique_id=&quot;17413&quot;&gt;&lt;property id=&quot;20148&quot; value=&quot;5&quot;/&gt;&lt;property id=&quot;20300&quot; value=&quot;Slide 30 - &amp;quot;Interlocked Guards&amp;#x0D;&amp;#x0A;Dough Mixing Machine&amp;quot;&quot;/&gt;&lt;property id=&quot;20307&quot; value=&quot;447&quot;/&gt;&lt;/object&gt;&lt;object type=&quot;3&quot; unique_id=&quot;19367&quot;&gt;&lt;property id=&quot;20148&quot; value=&quot;5&quot;/&gt;&lt;property id=&quot;20300&quot; value=&quot;Slide 32 - &amp;quot;Adjustable Guards&amp;#x0D;&amp;#x0A;Bandsaw&amp;quot;&quot;/&gt;&lt;property id=&quot;20307&quot; value=&quot;450&quot;/&gt;&lt;/object&gt;&lt;object type=&quot;3&quot; unique_id=&quot;19368&quot;&gt;&lt;property id=&quot;20148&quot; value=&quot;5&quot;/&gt;&lt;property id=&quot;20300&quot; value=&quot;Slide 35 - &amp;quot;Self-adjusting Guard&amp;#x0D;&amp;#x0A;Table Circular Saw&amp;quot;&quot;/&gt;&lt;property id=&quot;20307&quot; value=&quot;449&quot;/&gt;&lt;/object&gt;&lt;object type=&quot;3&quot; unique_id=&quot;19369&quot;&gt;&lt;property id=&quot;20148&quot; value=&quot;5&quot;/&gt;&lt;property id=&quot;20300&quot; value=&quot;Slide 38 - &amp;quot;Pullback Device&amp;quot;&quot;/&gt;&lt;property id=&quot;20307&quot; value=&quot;451&quot;/&gt;&lt;/object&gt;&lt;object type=&quot;3&quot; unique_id=&quot;19370&quot;&gt;&lt;property id=&quot;20148&quot; value=&quot;5&quot;/&gt;&lt;property id=&quot;20300&quot; value=&quot;Slide 39 - &amp;quot;Pullback Device (cont’d)&amp;quot;&quot;/&gt;&lt;property id=&quot;20307&quot; value=&quot;452&quot;/&gt;&lt;/object&gt;&lt;object type=&quot;3&quot; unique_id=&quot;19371&quot;&gt;&lt;property id=&quot;20148&quot; value=&quot;5&quot;/&gt;&lt;property id=&quot;20300&quot; value=&quot;Slide 40 - &amp;quot;Restraint Device&amp;quot;&quot;/&gt;&lt;property id=&quot;20307&quot; value=&quot;453&quot;/&gt;&lt;/object&gt;&lt;object type=&quot;3&quot; unique_id=&quot;19372&quot;&gt;&lt;property id=&quot;20148&quot; value=&quot;5&quot;/&gt;&lt;property id=&quot;20300&quot; value=&quot;Slide 42 - &amp;quot;Safety Tripwire Cables&amp;quot;&quot;/&gt;&lt;property id=&quot;20307&quot; value=&quot;454&quot;/&gt;&lt;/object&gt;&lt;object type=&quot;3&quot; unique_id=&quot;19373&quot;&gt;&lt;property id=&quot;20148&quot; value=&quot;5&quot;/&gt;&lt;property id=&quot;20300&quot; value=&quot;Slide 41 - &amp;quot;Two-Hand Control&amp;quot;&quot;/&gt;&lt;property id=&quot;20307&quot; value=&quot;455&quot;/&gt;&lt;/object&gt;&lt;object type=&quot;3&quot; unique_id=&quot;19374&quot;&gt;&lt;property id=&quot;20148&quot; value=&quot;5&quot;/&gt;&lt;property id=&quot;20300&quot; value=&quot;Slide 43 - &amp;quot;Gate&amp;quot;&quot;/&gt;&lt;property id=&quot;20307&quot; value=&quot;456&quot;/&gt;&lt;/object&gt;&lt;object type=&quot;3&quot; unique_id=&quot;19763&quot;&gt;&lt;property id=&quot;20148&quot; value=&quot;5&quot;/&gt;&lt;property id=&quot;20300&quot; value=&quot;Slide 33 - &amp;quot;Adjustable Guards&amp;#x0D;&amp;#x0A;Scroll Saw&amp;quot;&quot;/&gt;&lt;property id=&quot;20307&quot; value=&quot;457&quot;/&gt;&lt;/object&gt;&lt;object type=&quot;3&quot; unique_id=&quot;20342&quot;&gt;&lt;property id=&quot;20148&quot; value=&quot;5&quot;/&gt;&lt;property id=&quot;20300&quot; value=&quot;Slide 3 - &amp;quot;The Problem: Machinery Associated with Amputations&amp;quot;&quot;/&gt;&lt;property id=&quot;20307&quot; value=&quot;459&quot;/&gt;&lt;/object&gt;&lt;object type=&quot;3&quot; unique_id=&quot;20343&quot;&gt;&lt;property id=&quot;20148&quot; value=&quot;5&quot;/&gt;&lt;property id=&quot;20300&quot; value=&quot;Slide 21 - &amp;quot;Bending Actions&amp;#x0D;&amp;#x0A;Press Brake&amp;quot;&quot;/&gt;&lt;property id=&quot;20307&quot; value=&quot;458&quot;/&gt;&lt;/object&gt;&lt;object type=&quot;3&quot; unique_id=&quot;20736&quot;&gt;&lt;property id=&quot;20148&quot; value=&quot;5&quot;/&gt;&lt;property id=&quot;20300&quot; value=&quot;Slide 37 - &amp;quot;Presence-Sensing Device&amp;quot;&quot;/&gt;&lt;property id=&quot;20307&quot; value=&quot;460&quot;/&gt;&lt;/object&gt;&lt;object type=&quot;3&quot; unique_id=&quot;22208&quot;&gt;&lt;property id=&quot;20148&quot; value=&quot;5&quot;/&gt;&lt;property id=&quot;20300&quot; value=&quot;Slide 47 - &amp;quot;Automatic Feed&amp;#x0D;&amp;#x0A;(shown on power press)&amp;quot;&quot;/&gt;&lt;property id=&quot;20307&quot; value=&quot;461&quot;/&gt;&lt;/object&gt;&lt;object type=&quot;3&quot; unique_id=&quot;22209&quot;&gt;&lt;property id=&quot;20148&quot; value=&quot;5&quot;/&gt;&lt;property id=&quot;20300&quot; value=&quot;Slide 48 - &amp;quot;Robots&amp;quot;&quot;/&gt;&lt;property id=&quot;20307&quot; value=&quot;462&quot;/&gt;&lt;/object&gt;&lt;object type=&quot;3&quot; unique_id=&quot;22210&quot;&gt;&lt;property id=&quot;20148&quot; value=&quot;5&quot;/&gt;&lt;property id=&quot;20300&quot; value=&quot;Slide 49 - &amp;quot;Miscellaneous&amp;quot;&quot;/&gt;&lt;property id=&quot;20307&quot; value=&quot;463&quot;/&gt;&lt;/object&gt;&lt;object type=&quot;3&quot; unique_id=&quot;22211&quot;&gt;&lt;property id=&quot;20148&quot; value=&quot;5&quot;/&gt;&lt;property id=&quot;20300&quot; value=&quot;Slide 51 - &amp;quot;Protective Shields&amp;quot;&quot;/&gt;&lt;property id=&quot;20307&quot; value=&quot;470&quot;/&gt;&lt;/object&gt;&lt;object type=&quot;3&quot; unique_id=&quot;22212&quot;&gt;&lt;property id=&quot;20148&quot; value=&quot;5&quot;/&gt;&lt;property id=&quot;20300&quot; value=&quot;Slide 52 - &amp;quot;Holding Tools&amp;quot;&quot;/&gt;&lt;property id=&quot;20307&quot; value=&quot;464&quot;/&gt;&lt;/object&gt;&lt;object type=&quot;3&quot; unique_id=&quot;22213&quot;&gt;&lt;property id=&quot;20148&quot; value=&quot;5&quot;/&gt;&lt;property id=&quot;20300&quot; value=&quot;Slide 58&quot;/&gt;&lt;property id=&quot;20307&quot; value=&quot;465&quot;/&gt;&lt;/object&gt;&lt;object type=&quot;3&quot; unique_id=&quot;22214&quot;&gt;&lt;property id=&quot;20148&quot; value=&quot;5&quot;/&gt;&lt;property id=&quot;20300&quot; value=&quot;Slide 60 - &amp;quot;Guarding Fan Blades&amp;quot;&quot;/&gt;&lt;property id=&quot;20307&quot; value=&quot;466&quot;/&gt;&lt;/object&gt;&lt;object type=&quot;3&quot; unique_id=&quot;22215&quot;&gt;&lt;property id=&quot;20148&quot; value=&quot;5&quot;/&gt;&lt;property id=&quot;20300&quot; value=&quot;Slide 62 - &amp;quot;Abrasive Wheel Machinery&amp;quot;&quot;/&gt;&lt;property id=&quot;20307&quot; value=&quot;467&quot;/&gt;&lt;/object&gt;&lt;object type=&quot;3&quot; unique_id=&quot;22216&quot;&gt;&lt;property id=&quot;20148&quot; value=&quot;5&quot;/&gt;&lt;property id=&quot;20300&quot; value=&quot;Slide 63 - &amp;quot;Abrasive Wheel Machinery&amp;quot;&quot;/&gt;&lt;property id=&quot;20307&quot; value=&quot;468&quot;/&gt;&lt;/object&gt;&lt;object type=&quot;3&quot; unique_id=&quot;22217&quot;&gt;&lt;property id=&quot;20148&quot; value=&quot;5&quot;/&gt;&lt;property id=&quot;20300&quot; value=&quot;Slide 66 - &amp;quot;Power-Transmission Apparatus&amp;quot;&quot;/&gt;&lt;property id=&quot;20307&quot; value=&quot;469&quot;/&gt;&lt;/object&gt;&lt;object type=&quot;3&quot; unique_id=&quot;22787&quot;&gt;&lt;property id=&quot;20148&quot; value=&quot;5&quot;/&gt;&lt;property id=&quot;20300&quot; value=&quot;Slide 50 - &amp;quot;Awareness Devices&amp;quot;&quot;/&gt;&lt;property id=&quot;20307&quot; value=&quot;471&quot;/&gt;&lt;/object&gt;&lt;object type=&quot;3&quot; unique_id=&quot;24179&quot;&gt;&lt;property id=&quot;20148&quot; value=&quot;5&quot;/&gt;&lt;property id=&quot;20300&quot; value=&quot;Slide 55 - &amp;quot;Machine Safety Responsibilities&amp;quot;&quot;/&gt;&lt;property id=&quot;20307&quot; value=&quot;472&quot;/&gt;&lt;/object&gt;&lt;object type=&quot;3&quot; unique_id=&quot;24180&quot;&gt;&lt;property id=&quot;20148&quot; value=&quot;5&quot;/&gt;&lt;property id=&quot;20300&quot; value=&quot;Slide 56 - &amp;quot;Machine Safety Responsibilities&amp;quot;&quot;/&gt;&lt;property id=&quot;20307&quot; value=&quot;474&quot;/&gt;&lt;/object&gt;&lt;object type=&quot;3&quot; unique_id=&quot;24181&quot;&gt;&lt;property id=&quot;20148&quot; value=&quot;5&quot;/&gt;&lt;property id=&quot;20300&quot; value=&quot;Slide 57 - &amp;quot;Employee Training &amp;quot;&quot;/&gt;&lt;property id=&quot;20307&quot; value=&quot;473&quot;/&gt;&lt;/object&gt;&lt;object type=&quot;3&quot; unique_id=&quot;25923&quot;&gt;&lt;property id=&quot;20148&quot; value=&quot;5&quot;/&gt;&lt;property id=&quot;20300&quot; value=&quot;Slide 53 - &amp;quot;Requirements for Safeguards&amp;quot;&quot;/&gt;&lt;property id=&quot;20307&quot; value=&quot;475&quot;/&gt;&lt;/object&gt;&lt;object type=&quot;3&quot; unique_id=&quot;25924&quot;&gt;&lt;property id=&quot;20148&quot; value=&quot;5&quot;/&gt;&lt;property id=&quot;20300&quot; value=&quot;Slide 54 - &amp;quot;Requirements of Safeguards&amp;quot;&quot;/&gt;&lt;property id=&quot;20307&quot; value=&quot;476&quot;/&gt;&lt;/object&gt;&lt;object type=&quot;3&quot; unique_id=&quot;25925&quot;&gt;&lt;property id=&quot;20148&quot; value=&quot;5&quot;/&gt;&lt;property id=&quot;20300&quot; value=&quot;Slide 86 - &amp;quot;Resources&amp;quot;&quot;/&gt;&lt;property id=&quot;20307&quot; value=&quot;478&quot;/&gt;&lt;/object&gt;&lt;object type=&quot;3&quot; unique_id=&quot;26142&quot;&gt;&lt;property id=&quot;20148&quot; value=&quot;5&quot;/&gt;&lt;property id=&quot;20300&quot; value=&quot;Slide 44 - &amp;quot;Gate&amp;#x0D;&amp;#x0A;Vertical Downstroke Baler&amp;quot;&quot;/&gt;&lt;property id=&quot;20307&quot; value=&quot;479&quot;/&gt;&lt;/object&gt;&lt;object type=&quot;3&quot; unique_id=&quot;26143&quot;&gt;&lt;property id=&quot;20148&quot; value=&quot;5&quot;/&gt;&lt;property id=&quot;20300&quot; value=&quot;Slide 64 - &amp;quot;Abrasive Wheel Machinery&amp;quot;&quot;/&gt;&lt;property id=&quot;20307&quot; value=&quot;480&quot;/&gt;&lt;/object&gt;&lt;object type=&quot;3&quot; unique_id=&quot;26800&quot;&gt;&lt;property id=&quot;20148&quot; value=&quot;5&quot;/&gt;&lt;property id=&quot;20300&quot; value=&quot;Slide 65 - &amp;quot;Abrasive Wheel Machinery&amp;quot;&quot;/&gt;&lt;property id=&quot;20307&quot; value=&quot;481&quot;/&gt;&lt;/object&gt;&lt;object type=&quot;3&quot; unique_id=&quot;27755&quot;&gt;&lt;property id=&quot;20148&quot; value=&quot;5&quot;/&gt;&lt;property id=&quot;20300&quot; value=&quot;Slide 79 - &amp;quot;Food Slicers&amp;quot;&quot;/&gt;&lt;property id=&quot;20307&quot; value=&quot;482&quot;/&gt;&lt;/object&gt;&lt;object type=&quot;3&quot; unique_id=&quot;28030&quot;&gt;&lt;property id=&quot;20148&quot; value=&quot;5&quot;/&gt;&lt;property id=&quot;20300&quot; value=&quot;Slide 78 - &amp;quot;Food Slicer&amp;quot;&quot;/&gt;&lt;property id=&quot;20307&quot; value=&quot;483&quot;/&gt;&lt;/object&gt;&lt;object type=&quot;3&quot; unique_id=&quot;28301&quot;&gt;&lt;property id=&quot;20148&quot; value=&quot;5&quot;/&gt;&lt;property id=&quot;20300&quot; value=&quot;Slide 11 - &amp;quot;Machine Guarding&amp;quot;&quot;/&gt;&lt;property id=&quot;20307&quot; value=&quot;484&quot;/&gt;&lt;/object&gt;&lt;object type=&quot;3&quot; unique_id=&quot;29202&quot;&gt;&lt;property id=&quot;20148&quot; value=&quot;5&quot;/&gt;&lt;property id=&quot;20300&quot; value=&quot;Slide 24 - &amp;quot;Shearing Actions&amp;#x0D;&amp;#x0A;Sheet Metal Shear&amp;quot;&quot;/&gt;&lt;property id=&quot;20307&quot; value=&quot;485&quot;/&gt;&lt;/object&gt;&lt;object type=&quot;3&quot; unique_id=&quot;29476&quot;&gt;&lt;property id=&quot;20148&quot; value=&quot;5&quot;/&gt;&lt;property id=&quot;20300&quot; value=&quot;Slide 85 - &amp;quot;Quiz&amp;quot;&quot;/&gt;&lt;property id=&quot;20307&quot; value=&quot;486&quot;/&gt;&lt;/object&gt;&lt;object type=&quot;3&quot; unique_id=&quot;30121&quot;&gt;&lt;property id=&quot;20148&quot; value=&quot;5&quot;/&gt;&lt;property id=&quot;20300&quot; value=&quot;Slide 80 - &amp;quot;Meat Grinder&amp;quot;&quot;/&gt;&lt;property id=&quot;20307&quot; value=&quot;487&quot;/&gt;&lt;/object&gt;&lt;object type=&quot;3&quot; unique_id=&quot;30499&quot;&gt;&lt;property id=&quot;20148&quot; value=&quot;5&quot;/&gt;&lt;property id=&quot;20300&quot; value=&quot;Slide 59 - &amp;quot;Unguarded Fan Blades&amp;quot;&quot;/&gt;&lt;property id=&quot;20307&quot; value=&quot;489&quot;/&gt;&lt;/object&gt;&lt;object type=&quot;3&quot; unique_id=&quot;30500&quot;&gt;&lt;property id=&quot;20148&quot; value=&quot;5&quot;/&gt;&lt;property id=&quot;20300&quot; value=&quot;Slide 61 - &amp;quot;Abrasive Wheel Machinery&amp;#x0D;&amp;#x0A;Improper Work Rest and Tongue&amp;quot;&quot;/&gt;&lt;property id=&quot;20307&quot; value=&quot;490&quot;/&gt;&lt;/object&gt;&lt;object type=&quot;3&quot; unique_id=&quot;30501&quot;&gt;&lt;property id=&quot;20148&quot; value=&quot;5&quot;/&gt;&lt;property id=&quot;20300&quot; value=&quot;Slide 67 - &amp;quot;Portable Circular Saws&amp;quot;&quot;/&gt;&lt;property id=&quot;20307&quot; value=&quot;491&quot;/&gt;&lt;/object&gt;&lt;object type=&quot;3&quot; unique_id=&quot;30502&quot;&gt;&lt;property id=&quot;20148&quot; value=&quot;5&quot;/&gt;&lt;property id=&quot;20300&quot; value=&quot;Slide 74 - &amp;quot;Meat Cutting Band Saw&amp;quot;&quot;/&gt;&lt;property id=&quot;20307&quot; value=&quot;492&quot;/&gt;&lt;/object&gt;&lt;object type=&quot;3&quot; unique_id=&quot;30881&quot;&gt;&lt;property id=&quot;20148&quot; value=&quot;5&quot;/&gt;&lt;property id=&quot;20300&quot; value=&quot;Slide 83 - &amp;quot;Machine Guarding&amp;quot;&quot;/&gt;&lt;property id=&quot;20307&quot; value=&quot;493&quot;/&gt;&lt;/object&gt;&lt;object type=&quot;3&quot; unique_id=&quot;33706&quot;&gt;&lt;property id=&quot;20148&quot; value=&quot;5&quot;/&gt;&lt;property id=&quot;20300&quot; value=&quot;Slide 77 - &amp;quot;Jointer &amp;quot;&quot;/&gt;&lt;property id=&quot;20307&quot; value=&quot;494&quot;/&gt;&lt;/object&gt;&lt;object type=&quot;3&quot; unique_id=&quot;34591&quot;&gt;&lt;property id=&quot;20148&quot; value=&quot;5&quot;/&gt;&lt;property id=&quot;20300&quot; value=&quot;Slide 73 - &amp;quot;Radial Arm Saw&amp;quot;&quot;/&gt;&lt;property id=&quot;20307&quot; value=&quot;495&quot;/&gt;&lt;/object&gt;&lt;/object&gt;&lt;/object&gt;&lt;/database&gt;"/>
  <p:tag name="SECTOMILLISECCONVERTED" val="1"/>
</p:tagLst>
</file>

<file path=ppt/theme/theme1.xml><?xml version="1.0" encoding="utf-8"?>
<a:theme xmlns:a="http://schemas.openxmlformats.org/drawingml/2006/main" name="Office Theme">
  <a:themeElements>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Designs\Contemporary.pot</Template>
  <TotalTime>9494</TotalTime>
  <Words>18057</Words>
  <Application>Microsoft Office PowerPoint</Application>
  <PresentationFormat>On-screen Show (4:3)</PresentationFormat>
  <Paragraphs>1393</Paragraphs>
  <Slides>106</Slides>
  <Notes>106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106</vt:i4>
      </vt:variant>
    </vt:vector>
  </HeadingPairs>
  <TitlesOfParts>
    <vt:vector size="109" baseType="lpstr">
      <vt:lpstr>Arial</vt:lpstr>
      <vt:lpstr>Times New Roman</vt:lpstr>
      <vt:lpstr>Office Theme</vt:lpstr>
      <vt:lpstr>Machinery Safety</vt:lpstr>
      <vt:lpstr>Machinery Safety Training</vt:lpstr>
      <vt:lpstr>The Problem</vt:lpstr>
      <vt:lpstr>High-Risk Machinery</vt:lpstr>
      <vt:lpstr>Causes of Machine Incidents</vt:lpstr>
      <vt:lpstr>Prevention</vt:lpstr>
      <vt:lpstr>Applicable OSHA Standards</vt:lpstr>
      <vt:lpstr>OSHA Citations Fiscal Year 2016</vt:lpstr>
      <vt:lpstr>OSHA Requirements for Recordkeeping and Reporting</vt:lpstr>
      <vt:lpstr>Employers’ responsibilities Under OSHA</vt:lpstr>
      <vt:lpstr>Employees’ rights under OSHA</vt:lpstr>
      <vt:lpstr>Whistleblower Laws</vt:lpstr>
      <vt:lpstr>Employer Prohibited Retaliatory Actions</vt:lpstr>
      <vt:lpstr>Complaint Procedures</vt:lpstr>
      <vt:lpstr>Machine Guarding</vt:lpstr>
      <vt:lpstr>Basic Areas To Be Safeguarded</vt:lpstr>
      <vt:lpstr>Point of Operation</vt:lpstr>
      <vt:lpstr>Power-Transmission Apparatus</vt:lpstr>
      <vt:lpstr>Hazardous Motions &amp; Actions</vt:lpstr>
      <vt:lpstr>Rotating Motion</vt:lpstr>
      <vt:lpstr>Rotating Parts with Projections</vt:lpstr>
      <vt:lpstr>In-Running Nip Point</vt:lpstr>
      <vt:lpstr>In-Running Nip Points</vt:lpstr>
      <vt:lpstr>Transverse Motion</vt:lpstr>
      <vt:lpstr>Reciprocating Motion</vt:lpstr>
      <vt:lpstr>Bending Actions</vt:lpstr>
      <vt:lpstr>Bending Actions Press Brake</vt:lpstr>
      <vt:lpstr>Punching Actions</vt:lpstr>
      <vt:lpstr>Shearing Actions</vt:lpstr>
      <vt:lpstr>Shearing Actions Sheet Metal Shear</vt:lpstr>
      <vt:lpstr>Cutting Actions</vt:lpstr>
      <vt:lpstr>Types of Safeguards</vt:lpstr>
      <vt:lpstr>Types of Guards</vt:lpstr>
      <vt:lpstr>Fixed Guards</vt:lpstr>
      <vt:lpstr>Interlocked Guards</vt:lpstr>
      <vt:lpstr>Interlocked Guards Dough Mixing Machine</vt:lpstr>
      <vt:lpstr>Adjustable Guards</vt:lpstr>
      <vt:lpstr>Adjustable Guards Bandsaw</vt:lpstr>
      <vt:lpstr>Adjustable Guards Scroll Saw</vt:lpstr>
      <vt:lpstr>Self-adjusting Guards</vt:lpstr>
      <vt:lpstr>Self-adjusting Guard Table Circular Saw</vt:lpstr>
      <vt:lpstr>Devices</vt:lpstr>
      <vt:lpstr>Presence-Sensing Device</vt:lpstr>
      <vt:lpstr>Pullback Device</vt:lpstr>
      <vt:lpstr>Pullback Device (cont’d)</vt:lpstr>
      <vt:lpstr>Restraint Device</vt:lpstr>
      <vt:lpstr>Two-Hand Control</vt:lpstr>
      <vt:lpstr>Safety Tripwire Cables</vt:lpstr>
      <vt:lpstr>Gate</vt:lpstr>
      <vt:lpstr>Gate Vertical Downstroke Baler</vt:lpstr>
      <vt:lpstr>Safeguard by location/distance</vt:lpstr>
      <vt:lpstr>Feeding and Ejection Methods</vt:lpstr>
      <vt:lpstr>Automatic Feed (shown on power press)</vt:lpstr>
      <vt:lpstr>Robots</vt:lpstr>
      <vt:lpstr>Miscellaneous</vt:lpstr>
      <vt:lpstr>Awareness Devices</vt:lpstr>
      <vt:lpstr>Protective Shields</vt:lpstr>
      <vt:lpstr>Holding Tools</vt:lpstr>
      <vt:lpstr>General Requirements for Safeguards</vt:lpstr>
      <vt:lpstr>Machinery: General Safety Principles</vt:lpstr>
      <vt:lpstr>Machinery: General Safety Principles cont.</vt:lpstr>
      <vt:lpstr>Machine Safety Responsibilities</vt:lpstr>
      <vt:lpstr>Machine Safety Responsibilities cont.</vt:lpstr>
      <vt:lpstr>Employee Training </vt:lpstr>
      <vt:lpstr>Machine Guarding Checklist</vt:lpstr>
      <vt:lpstr>Machine Guarding  Case Studies</vt:lpstr>
      <vt:lpstr>Control of Hazardous Energy Lockout/Tagout (LOTO)</vt:lpstr>
      <vt:lpstr>LOTO Purpose</vt:lpstr>
      <vt:lpstr>Types of Stored Energy Needing Isolation</vt:lpstr>
      <vt:lpstr>LOTO Applies</vt:lpstr>
      <vt:lpstr>LOTO Exemption Normal Production Operations</vt:lpstr>
      <vt:lpstr>LOTO Exemption Cord &amp; Plug Connected Equipment</vt:lpstr>
      <vt:lpstr>Important LOTO Elements</vt:lpstr>
      <vt:lpstr>Worker Categories</vt:lpstr>
      <vt:lpstr>LOTO Steps Shutdown</vt:lpstr>
      <vt:lpstr>LOTO Steps Shutdown cont.</vt:lpstr>
      <vt:lpstr>LOTO Steps Startup</vt:lpstr>
      <vt:lpstr>Energy Isolating Devices</vt:lpstr>
      <vt:lpstr>LOTO Devices</vt:lpstr>
      <vt:lpstr>Training</vt:lpstr>
      <vt:lpstr>Retraining</vt:lpstr>
      <vt:lpstr>Some Examples of Machine Guarding</vt:lpstr>
      <vt:lpstr>Unguarded Fan Blade</vt:lpstr>
      <vt:lpstr>Guarding Fan Blades</vt:lpstr>
      <vt:lpstr>Abrasive Wheel Machinery Improper Work Rest and Tongue</vt:lpstr>
      <vt:lpstr>Abrasive Wheel Machinery</vt:lpstr>
      <vt:lpstr>Abrasive Wheel Machinery cont.</vt:lpstr>
      <vt:lpstr>Abrasive Wheel Machinery Video</vt:lpstr>
      <vt:lpstr>Abrasive Wheel Machinery Checklist</vt:lpstr>
      <vt:lpstr>Portable Circular Saws</vt:lpstr>
      <vt:lpstr>Table Saw</vt:lpstr>
      <vt:lpstr>Table Saw -- Kickback</vt:lpstr>
      <vt:lpstr>Preventing Kickbacks</vt:lpstr>
      <vt:lpstr>Table Saw - Splitters</vt:lpstr>
      <vt:lpstr>Table Saw - Push Sticks</vt:lpstr>
      <vt:lpstr>Radial Arm Saw</vt:lpstr>
      <vt:lpstr>Meat Cutting Band Saw</vt:lpstr>
      <vt:lpstr>Jointer</vt:lpstr>
      <vt:lpstr>Jointer cont.</vt:lpstr>
      <vt:lpstr>Jointer </vt:lpstr>
      <vt:lpstr>Food Slicer</vt:lpstr>
      <vt:lpstr>Food Slicers</vt:lpstr>
      <vt:lpstr>Meat Grinder</vt:lpstr>
      <vt:lpstr>Quiz</vt:lpstr>
      <vt:lpstr>Resources Machine Guarding</vt:lpstr>
      <vt:lpstr>Resources LOTO</vt:lpstr>
    </vt:vector>
  </TitlesOfParts>
  <Company>Emilcott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Machinery Safety</dc:title>
  <dc:creator>Kratzer</dc:creator>
  <cp:keywords>Industrial Machinery Safety</cp:keywords>
  <cp:lastModifiedBy>Washington, L. Sherea - OSHA</cp:lastModifiedBy>
  <cp:revision>487</cp:revision>
  <cp:lastPrinted>2017-11-14T19:23:38Z</cp:lastPrinted>
  <dcterms:created xsi:type="dcterms:W3CDTF">1999-02-03T13:23:32Z</dcterms:created>
  <dcterms:modified xsi:type="dcterms:W3CDTF">2021-07-22T17:10:34Z</dcterms:modified>
  <cp:category>Industrial Machinery Safety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