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1"/>
  </p:notesMasterIdLst>
  <p:handoutMasterIdLst>
    <p:handoutMasterId r:id="rId42"/>
  </p:handoutMasterIdLst>
  <p:sldIdLst>
    <p:sldId id="256" r:id="rId2"/>
    <p:sldId id="299" r:id="rId3"/>
    <p:sldId id="258" r:id="rId4"/>
    <p:sldId id="259" r:id="rId5"/>
    <p:sldId id="260" r:id="rId6"/>
    <p:sldId id="261" r:id="rId7"/>
    <p:sldId id="262" r:id="rId8"/>
    <p:sldId id="263" r:id="rId9"/>
    <p:sldId id="264" r:id="rId10"/>
    <p:sldId id="265" r:id="rId11"/>
    <p:sldId id="266" r:id="rId12"/>
    <p:sldId id="295" r:id="rId13"/>
    <p:sldId id="267" r:id="rId14"/>
    <p:sldId id="296" r:id="rId15"/>
    <p:sldId id="268" r:id="rId16"/>
    <p:sldId id="293" r:id="rId17"/>
    <p:sldId id="278" r:id="rId18"/>
    <p:sldId id="270" r:id="rId19"/>
    <p:sldId id="269" r:id="rId20"/>
    <p:sldId id="271" r:id="rId21"/>
    <p:sldId id="272" r:id="rId22"/>
    <p:sldId id="273" r:id="rId23"/>
    <p:sldId id="274" r:id="rId24"/>
    <p:sldId id="298" r:id="rId25"/>
    <p:sldId id="275" r:id="rId26"/>
    <p:sldId id="276" r:id="rId27"/>
    <p:sldId id="277" r:id="rId28"/>
    <p:sldId id="279" r:id="rId29"/>
    <p:sldId id="280" r:id="rId30"/>
    <p:sldId id="282" r:id="rId31"/>
    <p:sldId id="283" r:id="rId32"/>
    <p:sldId id="284" r:id="rId33"/>
    <p:sldId id="285" r:id="rId34"/>
    <p:sldId id="286" r:id="rId35"/>
    <p:sldId id="287" r:id="rId36"/>
    <p:sldId id="294" r:id="rId37"/>
    <p:sldId id="288" r:id="rId38"/>
    <p:sldId id="297" r:id="rId39"/>
    <p:sldId id="292" r:id="rId4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74532" autoAdjust="0"/>
  </p:normalViewPr>
  <p:slideViewPr>
    <p:cSldViewPr snapToGrid="0">
      <p:cViewPr varScale="1">
        <p:scale>
          <a:sx n="62" d="100"/>
          <a:sy n="62" d="100"/>
        </p:scale>
        <p:origin x="141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02FC9B1-A53E-4A7E-B6D7-5D4198EE9D7C}" type="datetimeFigureOut">
              <a:rPr lang="en-US" smtClean="0"/>
              <a:t>1/5/2022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88C2422-AF76-4EBC-A325-D0E564506FFC}" type="slidenum">
              <a:rPr lang="en-US" smtClean="0"/>
              <a:t>‹#›</a:t>
            </a:fld>
            <a:endParaRPr lang="en-US"/>
          </a:p>
        </p:txBody>
      </p:sp>
    </p:spTree>
    <p:extLst>
      <p:ext uri="{BB962C8B-B14F-4D97-AF65-F5344CB8AC3E}">
        <p14:creationId xmlns:p14="http://schemas.microsoft.com/office/powerpoint/2010/main" val="1932294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622" y="-1606"/>
            <a:ext cx="3039462" cy="464578"/>
          </a:xfrm>
          <a:prstGeom prst="rect">
            <a:avLst/>
          </a:prstGeom>
          <a:noFill/>
          <a:ln>
            <a:noFill/>
          </a:ln>
        </p:spPr>
        <p:txBody>
          <a:bodyPr wrap="square" lIns="92952" tIns="92952" rIns="92952" bIns="92952" anchor="t" anchorCtr="0"/>
          <a:lstStyle>
            <a:lvl1pPr marL="0" marR="0" lvl="0"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1pPr>
            <a:lvl2pPr marL="464835"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2967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94506"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59341"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324176"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53847"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648352"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507693"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4" name="Shape 4"/>
          <p:cNvSpPr txBox="1">
            <a:spLocks noGrp="1"/>
          </p:cNvSpPr>
          <p:nvPr>
            <p:ph type="dt" idx="10"/>
          </p:nvPr>
        </p:nvSpPr>
        <p:spPr>
          <a:xfrm>
            <a:off x="3972561" y="-1606"/>
            <a:ext cx="3039462" cy="464578"/>
          </a:xfrm>
          <a:prstGeom prst="rect">
            <a:avLst/>
          </a:prstGeom>
          <a:noFill/>
          <a:ln>
            <a:noFill/>
          </a:ln>
        </p:spPr>
        <p:txBody>
          <a:bodyPr wrap="square" lIns="92952" tIns="92952" rIns="92952" bIns="92952" anchor="t" anchorCtr="0"/>
          <a:lstStyle>
            <a:lvl1pPr marL="0" marR="0" lvl="0"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1pPr>
            <a:lvl2pPr marL="464835"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2967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94506"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59341"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324176"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53847"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648352"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507693"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5" name="Shape 5"/>
          <p:cNvSpPr txBox="1">
            <a:spLocks noGrp="1"/>
          </p:cNvSpPr>
          <p:nvPr>
            <p:ph type="ftr" idx="11"/>
          </p:nvPr>
        </p:nvSpPr>
        <p:spPr>
          <a:xfrm>
            <a:off x="-1622" y="8831821"/>
            <a:ext cx="3039462" cy="464578"/>
          </a:xfrm>
          <a:prstGeom prst="rect">
            <a:avLst/>
          </a:prstGeom>
          <a:noFill/>
          <a:ln>
            <a:noFill/>
          </a:ln>
        </p:spPr>
        <p:txBody>
          <a:bodyPr wrap="square" lIns="92952" tIns="92952" rIns="92952" bIns="92952" anchor="b" anchorCtr="0"/>
          <a:lstStyle>
            <a:lvl1pPr marL="0" marR="0" lvl="0"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1pPr>
            <a:lvl2pPr marL="464835"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2967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94506"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59341"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324176"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53847"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648352"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507693"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6" name="Shape 6"/>
          <p:cNvSpPr txBox="1">
            <a:spLocks noGrp="1"/>
          </p:cNvSpPr>
          <p:nvPr>
            <p:ph type="sldNum" idx="12"/>
          </p:nvPr>
        </p:nvSpPr>
        <p:spPr>
          <a:xfrm>
            <a:off x="3972561" y="8831821"/>
            <a:ext cx="3039462" cy="464578"/>
          </a:xfrm>
          <a:prstGeom prst="rect">
            <a:avLst/>
          </a:prstGeom>
          <a:noFill/>
          <a:ln>
            <a:noFill/>
          </a:ln>
        </p:spPr>
        <p:txBody>
          <a:bodyPr wrap="square" lIns="19368" tIns="0" rIns="19368" bIns="0" anchor="b" anchorCtr="0">
            <a:noAutofit/>
          </a:bodyPr>
          <a:lstStyle/>
          <a:p>
            <a:pPr indent="-64560" algn="r">
              <a:buClr>
                <a:srgbClr val="000000"/>
              </a:buClr>
              <a:buSzPts val="1000"/>
            </a:pPr>
            <a:fld id="{00000000-1234-1234-1234-123412341234}" type="slidenum">
              <a:rPr lang="en-US" sz="1000" i="1" smtClean="0">
                <a:latin typeface="Times New Roman"/>
                <a:ea typeface="Times New Roman"/>
                <a:cs typeface="Times New Roman"/>
                <a:sym typeface="Times New Roman"/>
              </a:rPr>
              <a:pPr indent="-64560" algn="r">
                <a:buClr>
                  <a:srgbClr val="000000"/>
                </a:buClr>
                <a:buSzPts val="1000"/>
              </a:pPr>
              <a:t>‹#›</a:t>
            </a:fld>
            <a:endParaRPr lang="en-US" sz="1000" i="1">
              <a:latin typeface="Times New Roman"/>
              <a:ea typeface="Times New Roman"/>
              <a:cs typeface="Times New Roman"/>
              <a:sym typeface="Times New Roman"/>
            </a:endParaRPr>
          </a:p>
        </p:txBody>
      </p:sp>
      <p:sp>
        <p:nvSpPr>
          <p:cNvPr id="7" name="Shape 7"/>
          <p:cNvSpPr txBox="1">
            <a:spLocks noGrp="1"/>
          </p:cNvSpPr>
          <p:nvPr>
            <p:ph type="body" idx="1"/>
          </p:nvPr>
        </p:nvSpPr>
        <p:spPr>
          <a:xfrm>
            <a:off x="934720" y="4414303"/>
            <a:ext cx="5140960" cy="4184424"/>
          </a:xfrm>
          <a:prstGeom prst="rect">
            <a:avLst/>
          </a:prstGeom>
          <a:noFill/>
          <a:ln>
            <a:noFill/>
          </a:ln>
        </p:spPr>
        <p:txBody>
          <a:bodyPr wrap="square" lIns="92952" tIns="92952" rIns="92952" bIns="92952" anchor="t" anchorCtr="0"/>
          <a:lstStyle>
            <a:lvl1pPr marL="0" marR="0" lvl="0" indent="0" algn="l" rtl="0">
              <a:spcBef>
                <a:spcPts val="0"/>
              </a:spcBef>
              <a:buSzPts val="1400"/>
              <a:buNone/>
              <a:defRPr sz="1800" b="0" i="0" u="none" strike="noStrike" cap="none"/>
            </a:lvl1pPr>
            <a:lvl2pPr marL="0" marR="0" lvl="1" indent="0" algn="l" rtl="0">
              <a:spcBef>
                <a:spcPts val="0"/>
              </a:spcBef>
              <a:buSzPts val="1400"/>
              <a:buNone/>
              <a:defRPr sz="1800" b="0" i="0" u="none" strike="noStrike" cap="none"/>
            </a:lvl2pPr>
            <a:lvl3pPr marL="0" marR="0" lvl="2" indent="0" algn="l" rtl="0">
              <a:spcBef>
                <a:spcPts val="0"/>
              </a:spcBef>
              <a:buSzPts val="1400"/>
              <a:buNone/>
              <a:defRPr sz="1800" b="0" i="0" u="none" strike="noStrike" cap="none"/>
            </a:lvl3pPr>
            <a:lvl4pPr marL="0" marR="0" lvl="3" indent="0" algn="l" rtl="0">
              <a:spcBef>
                <a:spcPts val="0"/>
              </a:spcBef>
              <a:buSzPts val="1400"/>
              <a:buNone/>
              <a:defRPr sz="1800" b="0" i="0" u="none" strike="noStrike" cap="none"/>
            </a:lvl4pPr>
            <a:lvl5pPr marL="0" marR="0" lvl="4" indent="0" algn="l" rtl="0">
              <a:spcBef>
                <a:spcPts val="0"/>
              </a:spcBef>
              <a:buSzPts val="1400"/>
              <a:buNone/>
              <a:defRPr sz="1800" b="0" i="0" u="none" strike="noStrike" cap="none"/>
            </a:lvl5pPr>
            <a:lvl6pPr marL="0" marR="0" lvl="5" indent="0" algn="l" rtl="0">
              <a:spcBef>
                <a:spcPts val="0"/>
              </a:spcBef>
              <a:buSzPts val="1400"/>
              <a:buNone/>
              <a:defRPr sz="1800" b="0" i="0" u="none" strike="noStrike" cap="none"/>
            </a:lvl6pPr>
            <a:lvl7pPr marL="0" marR="0" lvl="6" indent="0" algn="l" rtl="0">
              <a:spcBef>
                <a:spcPts val="0"/>
              </a:spcBef>
              <a:buSzPts val="1400"/>
              <a:buNone/>
              <a:defRPr sz="1800" b="0" i="0" u="none" strike="noStrike" cap="none"/>
            </a:lvl7pPr>
            <a:lvl8pPr marL="0" marR="0" lvl="7" indent="0" algn="l" rtl="0">
              <a:spcBef>
                <a:spcPts val="0"/>
              </a:spcBef>
              <a:buSzPts val="1400"/>
              <a:buNone/>
              <a:defRPr sz="1800" b="0" i="0" u="none" strike="noStrike" cap="none"/>
            </a:lvl8pPr>
            <a:lvl9pPr marL="0" marR="0" lvl="8" indent="0" algn="l" rtl="0">
              <a:spcBef>
                <a:spcPts val="0"/>
              </a:spcBef>
              <a:buSzPts val="1400"/>
              <a:buNone/>
              <a:defRPr sz="1800" b="0" i="0" u="none" strike="noStrike" cap="none"/>
            </a:lvl9pPr>
          </a:lstStyle>
          <a:p>
            <a:endParaRPr/>
          </a:p>
        </p:txBody>
      </p:sp>
      <p:sp>
        <p:nvSpPr>
          <p:cNvPr id="8" name="Shape 8"/>
          <p:cNvSpPr>
            <a:spLocks noGrp="1" noRot="1" noChangeAspect="1"/>
          </p:cNvSpPr>
          <p:nvPr>
            <p:ph type="sldImg" idx="3"/>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300458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r>
              <a:rPr lang="en-US" sz="1200" dirty="0"/>
              <a:t>The photo in this slide depicts unsafe chemical storage. </a:t>
            </a:r>
          </a:p>
          <a:p>
            <a:r>
              <a:rPr lang="en-US" sz="1200" dirty="0"/>
              <a:t>Visible issues include:</a:t>
            </a:r>
          </a:p>
          <a:p>
            <a:r>
              <a:rPr lang="en-US" sz="1200" dirty="0"/>
              <a:t>-Different types of chemicals stored together</a:t>
            </a:r>
          </a:p>
          <a:p>
            <a:r>
              <a:rPr lang="en-US" sz="1200" dirty="0"/>
              <a:t>-Containers that are unlabeled or have labels worn off</a:t>
            </a:r>
          </a:p>
          <a:p>
            <a:r>
              <a:rPr lang="en-US" sz="1200" dirty="0"/>
              <a:t>-Damaged or rusted containers</a:t>
            </a:r>
          </a:p>
          <a:p>
            <a:r>
              <a:rPr lang="en-US" sz="1200" dirty="0"/>
              <a:t>-Visible mist suggests presence of a leak</a:t>
            </a:r>
          </a:p>
          <a:p>
            <a:r>
              <a:rPr lang="en-US" sz="1200" dirty="0"/>
              <a:t>-----------------------------------------------------------------------------------------</a:t>
            </a:r>
          </a:p>
          <a:p>
            <a:r>
              <a:rPr lang="en-US" sz="1200" dirty="0"/>
              <a:t>This PowerPoint is designed to focus on chemical safety and hazards identification. It briefly covers the hierarchy of hazard controls and OSHA’s Right to Know law. The main goal of this training initiative is to create safer work practices and a safer work environment in order to prevent workplace illnesses and injuries. </a:t>
            </a:r>
          </a:p>
          <a:p>
            <a:endParaRPr sz="1200" dirty="0"/>
          </a:p>
        </p:txBody>
      </p:sp>
      <p:sp>
        <p:nvSpPr>
          <p:cNvPr id="101" name="Shape 101"/>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485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Flammable:</a:t>
            </a:r>
            <a:r>
              <a:rPr lang="en-US" sz="1100" dirty="0">
                <a:solidFill>
                  <a:schemeClr val="dk1"/>
                </a:solidFill>
                <a:latin typeface="Calibri"/>
                <a:ea typeface="Calibri"/>
                <a:cs typeface="Calibri"/>
                <a:sym typeface="Calibri"/>
              </a:rPr>
              <a:t> Material that will burn or ignite, causing fire or combustion. An ignitable chemical has a flashpoint less than 100° F. A combustible material will burn, but require a flame or elevated temperature plus a spark to start them; and has a flashpoint greater than 100° F but less than 200° F.</a:t>
            </a:r>
          </a:p>
          <a:p>
            <a:pPr indent="-71016">
              <a:lnSpc>
                <a:spcPct val="115000"/>
              </a:lnSpc>
              <a:spcBef>
                <a:spcPts val="407"/>
              </a:spcBef>
              <a:buClr>
                <a:schemeClr val="dk1"/>
              </a:buClr>
              <a:buSzPts val="1100"/>
            </a:pPr>
            <a:endParaRPr lang="en-US"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Corrosive:</a:t>
            </a:r>
            <a:r>
              <a:rPr lang="en-US" sz="1100" dirty="0">
                <a:solidFill>
                  <a:schemeClr val="dk1"/>
                </a:solidFill>
                <a:latin typeface="Calibri"/>
                <a:ea typeface="Calibri"/>
                <a:cs typeface="Calibri"/>
                <a:sym typeface="Calibri"/>
              </a:rPr>
              <a:t> Chemical that causes visible destruction of, or irreversible alterations in, living tissue by chemical action at the site of </a:t>
            </a:r>
            <a:r>
              <a:rPr lang="en-US" sz="1100" dirty="0" err="1">
                <a:solidFill>
                  <a:schemeClr val="dk1"/>
                </a:solidFill>
                <a:latin typeface="Calibri"/>
                <a:ea typeface="Calibri"/>
                <a:cs typeface="Calibri"/>
                <a:sym typeface="Calibri"/>
              </a:rPr>
              <a:t>contact.pH</a:t>
            </a:r>
            <a:r>
              <a:rPr lang="en-US" sz="1100" dirty="0">
                <a:solidFill>
                  <a:schemeClr val="dk1"/>
                </a:solidFill>
                <a:latin typeface="Calibri"/>
                <a:ea typeface="Calibri"/>
                <a:cs typeface="Calibri"/>
                <a:sym typeface="Calibri"/>
              </a:rPr>
              <a:t> &lt; 2 and pH &gt; 12.5</a:t>
            </a:r>
          </a:p>
          <a:p>
            <a:pPr indent="-71016">
              <a:lnSpc>
                <a:spcPct val="115000"/>
              </a:lnSpc>
              <a:spcBef>
                <a:spcPts val="407"/>
              </a:spcBef>
              <a:buClr>
                <a:schemeClr val="dk1"/>
              </a:buClr>
              <a:buSzPts val="1100"/>
            </a:pPr>
            <a:endParaRPr lang="en-US"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Reactive: </a:t>
            </a:r>
            <a:r>
              <a:rPr lang="en-US" sz="1100" dirty="0">
                <a:solidFill>
                  <a:schemeClr val="dk1"/>
                </a:solidFill>
                <a:latin typeface="Calibri"/>
                <a:ea typeface="Calibri"/>
                <a:cs typeface="Calibri"/>
                <a:sym typeface="Calibri"/>
              </a:rPr>
              <a:t>Material that reacts violently or explodes under either ambient conditions or when in contact with air, water, or other chemicals.</a:t>
            </a:r>
          </a:p>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Oxidizers:</a:t>
            </a:r>
            <a:r>
              <a:rPr lang="en-US" sz="1100" dirty="0">
                <a:solidFill>
                  <a:schemeClr val="dk1"/>
                </a:solidFill>
                <a:latin typeface="Calibri"/>
                <a:ea typeface="Calibri"/>
                <a:cs typeface="Calibri"/>
                <a:sym typeface="Calibri"/>
              </a:rPr>
              <a:t> materials that react strongly with organic materials, sometimes strongly enough to start fires</a:t>
            </a:r>
          </a:p>
        </p:txBody>
      </p:sp>
      <p:sp>
        <p:nvSpPr>
          <p:cNvPr id="181" name="Shape 181"/>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21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Organic Peroxides:</a:t>
            </a:r>
            <a:r>
              <a:rPr lang="en-US" sz="1100" dirty="0">
                <a:solidFill>
                  <a:schemeClr val="dk1"/>
                </a:solidFill>
                <a:latin typeface="Calibri"/>
                <a:ea typeface="Calibri"/>
                <a:cs typeface="Calibri"/>
                <a:sym typeface="Calibri"/>
              </a:rPr>
              <a:t>  form friction and shock-sensitive explosives</a:t>
            </a:r>
          </a:p>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Water Reactive:</a:t>
            </a:r>
            <a:r>
              <a:rPr lang="en-US" sz="1100" dirty="0">
                <a:solidFill>
                  <a:schemeClr val="dk1"/>
                </a:solidFill>
                <a:latin typeface="Calibri"/>
                <a:ea typeface="Calibri"/>
                <a:cs typeface="Calibri"/>
                <a:sym typeface="Calibri"/>
              </a:rPr>
              <a:t>  react violently with water</a:t>
            </a:r>
          </a:p>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Air Reactive (pyrophoric):</a:t>
            </a:r>
            <a:r>
              <a:rPr lang="en-US" sz="1100" dirty="0">
                <a:solidFill>
                  <a:schemeClr val="dk1"/>
                </a:solidFill>
                <a:latin typeface="Calibri"/>
                <a:ea typeface="Calibri"/>
                <a:cs typeface="Calibri"/>
                <a:sym typeface="Calibri"/>
              </a:rPr>
              <a:t>  react violently with air</a:t>
            </a:r>
          </a:p>
          <a:p>
            <a:endParaRPr lang="en-US" sz="1100" dirty="0">
              <a:latin typeface="Calibri"/>
              <a:ea typeface="Calibri"/>
              <a:cs typeface="Calibri"/>
              <a:sym typeface="Calibri"/>
            </a:endParaRPr>
          </a:p>
        </p:txBody>
      </p:sp>
      <p:sp>
        <p:nvSpPr>
          <p:cNvPr id="189" name="Shape 189"/>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43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Toxic: </a:t>
            </a:r>
            <a:r>
              <a:rPr lang="en-US" sz="1100" dirty="0">
                <a:solidFill>
                  <a:schemeClr val="dk1"/>
                </a:solidFill>
                <a:latin typeface="Calibri"/>
                <a:ea typeface="Calibri"/>
                <a:cs typeface="Calibri"/>
                <a:sym typeface="Calibri"/>
              </a:rPr>
              <a:t>Material that may cause harm to an individual if it enters the body.</a:t>
            </a:r>
          </a:p>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Carcinogen:</a:t>
            </a:r>
            <a:r>
              <a:rPr lang="en-US" sz="1100" dirty="0">
                <a:solidFill>
                  <a:schemeClr val="dk1"/>
                </a:solidFill>
                <a:latin typeface="Calibri"/>
                <a:ea typeface="Calibri"/>
                <a:cs typeface="Calibri"/>
                <a:sym typeface="Calibri"/>
              </a:rPr>
              <a:t>  a substance or agent that may cause cancer</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*IARC classifies formaldehyde as a human carcinogen; EPA classifies it as a probable human carcinogen</a:t>
            </a:r>
          </a:p>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Mutagen:</a:t>
            </a:r>
            <a:r>
              <a:rPr lang="en-US" sz="1100" dirty="0">
                <a:solidFill>
                  <a:schemeClr val="dk1"/>
                </a:solidFill>
                <a:latin typeface="Calibri"/>
                <a:ea typeface="Calibri"/>
                <a:cs typeface="Calibri"/>
                <a:sym typeface="Calibri"/>
              </a:rPr>
              <a:t> An agent that can induce or increase the frequency of mutation in an organism</a:t>
            </a:r>
          </a:p>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Poison:</a:t>
            </a:r>
            <a:r>
              <a:rPr lang="en-US" sz="1100" dirty="0">
                <a:solidFill>
                  <a:schemeClr val="dk1"/>
                </a:solidFill>
                <a:latin typeface="Calibri"/>
                <a:ea typeface="Calibri"/>
                <a:cs typeface="Calibri"/>
                <a:sym typeface="Calibri"/>
              </a:rPr>
              <a:t>  any substance that can impair function, cause structural damage, or otherwise injure the body</a:t>
            </a:r>
          </a:p>
        </p:txBody>
      </p:sp>
      <p:sp>
        <p:nvSpPr>
          <p:cNvPr id="189" name="Shape 189"/>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43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Sensitizer:</a:t>
            </a:r>
            <a:r>
              <a:rPr lang="en-US" sz="1100" dirty="0">
                <a:solidFill>
                  <a:schemeClr val="dk1"/>
                </a:solidFill>
                <a:latin typeface="Calibri"/>
                <a:ea typeface="Calibri"/>
                <a:cs typeface="Calibri"/>
                <a:sym typeface="Calibri"/>
              </a:rPr>
              <a:t>  a substance that causes hypersensitivity or reactivity to an antigen, such as pollen, especially by a second or repeated exposure.</a:t>
            </a:r>
          </a:p>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Teratogen:</a:t>
            </a:r>
            <a:r>
              <a:rPr lang="en-US" sz="1100" dirty="0">
                <a:solidFill>
                  <a:schemeClr val="dk1"/>
                </a:solidFill>
                <a:latin typeface="Calibri"/>
                <a:ea typeface="Calibri"/>
                <a:cs typeface="Calibri"/>
                <a:sym typeface="Calibri"/>
              </a:rPr>
              <a:t>  An agent that causes malformation of an embryo or fetus.</a:t>
            </a:r>
          </a:p>
          <a:p>
            <a:pPr indent="-71016">
              <a:lnSpc>
                <a:spcPct val="115000"/>
              </a:lnSpc>
              <a:spcBef>
                <a:spcPts val="407"/>
              </a:spcBef>
              <a:buClr>
                <a:schemeClr val="dk1"/>
              </a:buClr>
              <a:buSzPts val="1100"/>
            </a:pPr>
            <a:endParaRPr lang="en-US"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Irritant: </a:t>
            </a:r>
            <a:r>
              <a:rPr lang="en-US" sz="1100" dirty="0">
                <a:solidFill>
                  <a:schemeClr val="dk1"/>
                </a:solidFill>
                <a:latin typeface="Calibri"/>
                <a:ea typeface="Calibri"/>
                <a:cs typeface="Calibri"/>
                <a:sym typeface="Calibri"/>
              </a:rPr>
              <a:t>Material that can cause harm to an individual in the following ways:</a:t>
            </a:r>
          </a:p>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Irritant</a:t>
            </a:r>
            <a:r>
              <a:rPr lang="en-US" sz="1100" dirty="0">
                <a:solidFill>
                  <a:schemeClr val="dk1"/>
                </a:solidFill>
                <a:latin typeface="Calibri"/>
                <a:ea typeface="Calibri"/>
                <a:cs typeface="Calibri"/>
                <a:sym typeface="Calibri"/>
              </a:rPr>
              <a:t>: a substance that can irritate the skin or eyes</a:t>
            </a:r>
          </a:p>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Skin Sensitizer</a:t>
            </a:r>
            <a:r>
              <a:rPr lang="en-US" sz="1100" dirty="0">
                <a:solidFill>
                  <a:schemeClr val="dk1"/>
                </a:solidFill>
                <a:latin typeface="Calibri"/>
                <a:ea typeface="Calibri"/>
                <a:cs typeface="Calibri"/>
                <a:sym typeface="Calibri"/>
              </a:rPr>
              <a:t>: a substance which can cause an allergic response following skin contact</a:t>
            </a:r>
          </a:p>
          <a:p>
            <a:pPr indent="-71016">
              <a:lnSpc>
                <a:spcPct val="115000"/>
              </a:lnSpc>
              <a:spcBef>
                <a:spcPts val="407"/>
              </a:spcBef>
              <a:buClr>
                <a:schemeClr val="dk1"/>
              </a:buClr>
              <a:buSzPts val="1100"/>
            </a:pPr>
            <a:r>
              <a:rPr lang="en-US" sz="1100" u="sng" dirty="0">
                <a:solidFill>
                  <a:schemeClr val="dk1"/>
                </a:solidFill>
                <a:latin typeface="Calibri"/>
                <a:ea typeface="Calibri"/>
                <a:cs typeface="Calibri"/>
                <a:sym typeface="Calibri"/>
              </a:rPr>
              <a:t>Acute Toxicity (harmful)</a:t>
            </a:r>
            <a:r>
              <a:rPr lang="en-US" sz="1100" dirty="0">
                <a:solidFill>
                  <a:schemeClr val="dk1"/>
                </a:solidFill>
                <a:latin typeface="Calibri"/>
                <a:ea typeface="Calibri"/>
                <a:cs typeface="Calibri"/>
                <a:sym typeface="Calibri"/>
              </a:rPr>
              <a:t>: a substance that may be fatal or cause organ damage from a single short-term exposure</a:t>
            </a:r>
          </a:p>
          <a:p>
            <a:endParaRPr sz="1100" dirty="0">
              <a:latin typeface="Calibri"/>
              <a:ea typeface="Calibri"/>
              <a:cs typeface="Calibri"/>
              <a:sym typeface="Calibri"/>
            </a:endParaRPr>
          </a:p>
        </p:txBody>
      </p:sp>
      <p:sp>
        <p:nvSpPr>
          <p:cNvPr id="189" name="Shape 189"/>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43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a:p>
        </p:txBody>
      </p:sp>
      <p:sp>
        <p:nvSpPr>
          <p:cNvPr id="197" name="Shape 197"/>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24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r>
              <a:rPr lang="en-US" sz="1100" b="1" dirty="0"/>
              <a:t>Eliminating</a:t>
            </a:r>
            <a:r>
              <a:rPr lang="en-US" sz="1100" dirty="0"/>
              <a:t> the hazard is the most effective method of controlling hazards. Next best is </a:t>
            </a:r>
            <a:r>
              <a:rPr lang="en-US" sz="1100" b="1" dirty="0"/>
              <a:t>substituting</a:t>
            </a:r>
            <a:r>
              <a:rPr lang="en-US" sz="1100" dirty="0"/>
              <a:t> the hazard for a non- or less hazardous chemical or process. However, for existing operations, elimination and substitution may be the most difficult to implement, as major changes may be needed to remove the hazardous substance or process. </a:t>
            </a:r>
          </a:p>
          <a:p>
            <a:endParaRPr lang="en-US" sz="1100" dirty="0"/>
          </a:p>
          <a:p>
            <a:r>
              <a:rPr lang="en-US" sz="1100" b="1" dirty="0"/>
              <a:t>Engineering controls</a:t>
            </a:r>
            <a:r>
              <a:rPr lang="en-US" sz="1100" dirty="0"/>
              <a:t> are designed to remove the hazard at the source, before it comes in contact with the worker. This is preferable to administrative controls or personal protective equipment (PPE) because it is not dependent on human action or behavior. The initial cost of engineering controls can be higher than the cost of administrative controls or PPE, but may lower operating costs in the long term.</a:t>
            </a:r>
          </a:p>
          <a:p>
            <a:endParaRPr lang="en-US" sz="1100" dirty="0"/>
          </a:p>
          <a:p>
            <a:r>
              <a:rPr lang="en-US" sz="1100" b="1" dirty="0"/>
              <a:t>Administrative Controls</a:t>
            </a:r>
            <a:r>
              <a:rPr lang="en-US" sz="1100" dirty="0"/>
              <a:t> are aimed at changing the human element of the work process or schedule. For example, limiting an employee’s time in an area of exposure, rotating shifts, etc. </a:t>
            </a:r>
          </a:p>
          <a:p>
            <a:r>
              <a:rPr lang="en-US" sz="1100" b="1" dirty="0"/>
              <a:t>PPE</a:t>
            </a:r>
            <a:r>
              <a:rPr lang="en-US" sz="1100" dirty="0"/>
              <a:t> is safety equipment worn by the employees to protect them from the hazard(s) they come into contact with. Administrative controls and PPE rely heavily on the employees for implementation.</a:t>
            </a:r>
          </a:p>
          <a:p>
            <a:endParaRPr lang="en-US" sz="1100" dirty="0"/>
          </a:p>
          <a:p>
            <a:r>
              <a:rPr lang="en-US" sz="1100" dirty="0"/>
              <a:t>Administrative controls and PPE have been demonstrated to be less effective than other measures.  They may be relatively inexpensive to establish (particularly when compared to the up-front cost of an engineering control) but, over the long term, can be very costly to sustain (</a:t>
            </a:r>
            <a:r>
              <a:rPr lang="en-US" sz="1100" dirty="0" err="1"/>
              <a:t>eg</a:t>
            </a:r>
            <a:r>
              <a:rPr lang="en-US" sz="1100" dirty="0"/>
              <a:t>, continuously purchasing PPE). </a:t>
            </a:r>
            <a:endParaRPr lang="en-US" sz="1100" b="1" dirty="0"/>
          </a:p>
        </p:txBody>
      </p:sp>
      <p:sp>
        <p:nvSpPr>
          <p:cNvPr id="197" name="Shape 197"/>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8932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Chemical manufacturers and importers must review scientific evidence on the hazards of chemicals they produce or import and report findings to their employees and to employers who distribute or use their products.</a:t>
            </a:r>
          </a:p>
          <a:p>
            <a:endParaRPr sz="1100" dirty="0">
              <a:latin typeface="Calibri"/>
              <a:ea typeface="Calibri"/>
              <a:cs typeface="Calibri"/>
              <a:sym typeface="Calibri"/>
            </a:endParaRPr>
          </a:p>
        </p:txBody>
      </p:sp>
      <p:sp>
        <p:nvSpPr>
          <p:cNvPr id="303" name="Shape 303"/>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837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a:p>
        </p:txBody>
      </p:sp>
      <p:sp>
        <p:nvSpPr>
          <p:cNvPr id="213" name="Shape 213"/>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37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a:lnSpc>
                <a:spcPct val="115000"/>
              </a:lnSpc>
              <a:spcBef>
                <a:spcPts val="407"/>
              </a:spcBef>
            </a:pPr>
            <a:r>
              <a:rPr lang="en-US" sz="1100" dirty="0">
                <a:solidFill>
                  <a:schemeClr val="dk1"/>
                </a:solidFill>
                <a:latin typeface="Calibri"/>
                <a:ea typeface="Calibri"/>
                <a:cs typeface="Calibri"/>
                <a:sym typeface="Calibri"/>
              </a:rPr>
              <a:t>It is the employer’s responsibility to obtain Safety Data Sheets (SDSs) and labels for each hazardous chemical if they are not provided by the manufacturer, importer, or distributor</a:t>
            </a:r>
          </a:p>
          <a:p>
            <a:pPr indent="-71016">
              <a:lnSpc>
                <a:spcPct val="115000"/>
              </a:lnSpc>
              <a:spcBef>
                <a:spcPts val="407"/>
              </a:spcBef>
              <a:buClr>
                <a:schemeClr val="dk1"/>
              </a:buClr>
              <a:buSzPts val="1100"/>
            </a:pPr>
            <a:endParaRPr sz="1100" dirty="0">
              <a:solidFill>
                <a:schemeClr val="dk1"/>
              </a:solidFill>
              <a:latin typeface="Calibri"/>
              <a:ea typeface="Calibri"/>
              <a:cs typeface="Calibri"/>
              <a:sym typeface="Calibri"/>
            </a:endParaRPr>
          </a:p>
          <a:p>
            <a:pPr>
              <a:lnSpc>
                <a:spcPct val="115000"/>
              </a:lnSpc>
              <a:spcBef>
                <a:spcPts val="407"/>
              </a:spcBef>
            </a:pPr>
            <a:r>
              <a:rPr lang="en-US" sz="1100" dirty="0">
                <a:solidFill>
                  <a:schemeClr val="dk1"/>
                </a:solidFill>
                <a:latin typeface="Calibri"/>
                <a:ea typeface="Calibri"/>
                <a:cs typeface="Calibri"/>
                <a:sym typeface="Calibri"/>
              </a:rPr>
              <a:t>Written </a:t>
            </a:r>
            <a:r>
              <a:rPr lang="en-US" sz="1100" dirty="0" err="1">
                <a:solidFill>
                  <a:schemeClr val="dk1"/>
                </a:solidFill>
                <a:latin typeface="Calibri"/>
                <a:ea typeface="Calibri"/>
                <a:cs typeface="Calibri"/>
                <a:sym typeface="Calibri"/>
              </a:rPr>
              <a:t>HazCom</a:t>
            </a:r>
            <a:r>
              <a:rPr lang="en-US" sz="1100" dirty="0">
                <a:solidFill>
                  <a:schemeClr val="dk1"/>
                </a:solidFill>
                <a:latin typeface="Calibri"/>
                <a:ea typeface="Calibri"/>
                <a:cs typeface="Calibri"/>
                <a:sym typeface="Calibri"/>
              </a:rPr>
              <a:t> program includes labels, SDSs, and employee training</a:t>
            </a:r>
          </a:p>
          <a:p>
            <a:pPr indent="-71016">
              <a:lnSpc>
                <a:spcPct val="115000"/>
              </a:lnSpc>
              <a:spcBef>
                <a:spcPts val="407"/>
              </a:spcBef>
              <a:buClr>
                <a:schemeClr val="dk1"/>
              </a:buClr>
              <a:buSzPts val="1100"/>
            </a:pPr>
            <a:endParaRPr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Communicate hazard information to employees through labels, SDSs, and formal training programs. Employees should know where to find information on hazards, and it should be accessible to them.</a:t>
            </a:r>
          </a:p>
          <a:p>
            <a:endParaRPr sz="1100" dirty="0">
              <a:latin typeface="Calibri"/>
              <a:ea typeface="Calibri"/>
              <a:cs typeface="Calibri"/>
              <a:sym typeface="Calibri"/>
            </a:endParaRPr>
          </a:p>
        </p:txBody>
      </p:sp>
      <p:sp>
        <p:nvSpPr>
          <p:cNvPr id="205" name="Shape 205"/>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701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1910.1200(h)</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Training is not satisfied solely by giving the employee the data sheets to read. An employer's training program is to be a forum for explaining to employees not only the hazards of the chemicals in their work area, but also how to use the information generated in the hazard communication program. This can be accomplished in many ways (audiovisuals, classroom instruction, interactive video), and should include an opportunity for employees to ask questions to ensure that they understand the information presented to them.  Training must be carried out in a language that is comprehensible to the employees.</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Training need not be conducted on each specific chemical found in the workplace, but may be conducted by categories of hazard (e.g., carcinogens, sensitizers, acutely toxic agents, irritants, flammables) that are or may be encountered by an employee during the course of his duties.</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Employees who have been previously trained by another employer, union, or other entity, do not have to be retrained if the previous training is sufficient to meet the standard’s training requirements for the current work being performed.  However, employees must have information about where to find SDSs in the workplace, who in the company is responsible for the </a:t>
            </a:r>
            <a:r>
              <a:rPr lang="en-US" sz="1100" dirty="0" err="1">
                <a:solidFill>
                  <a:schemeClr val="dk1"/>
                </a:solidFill>
                <a:latin typeface="Calibri"/>
                <a:ea typeface="Calibri"/>
                <a:cs typeface="Calibri"/>
                <a:sym typeface="Calibri"/>
              </a:rPr>
              <a:t>HazCom</a:t>
            </a:r>
            <a:r>
              <a:rPr lang="en-US" sz="1100" dirty="0">
                <a:solidFill>
                  <a:schemeClr val="dk1"/>
                </a:solidFill>
                <a:latin typeface="Calibri"/>
                <a:ea typeface="Calibri"/>
                <a:cs typeface="Calibri"/>
                <a:sym typeface="Calibri"/>
              </a:rPr>
              <a:t> program, and where to get copies.</a:t>
            </a:r>
          </a:p>
          <a:p>
            <a:endParaRPr sz="1100" dirty="0">
              <a:latin typeface="Calibri"/>
              <a:ea typeface="Calibri"/>
              <a:cs typeface="Calibri"/>
              <a:sym typeface="Calibri"/>
            </a:endParaRPr>
          </a:p>
        </p:txBody>
      </p:sp>
      <p:sp>
        <p:nvSpPr>
          <p:cNvPr id="221" name="Shape 221"/>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13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a:p>
        </p:txBody>
      </p:sp>
      <p:sp>
        <p:nvSpPr>
          <p:cNvPr id="119" name="Shape 119"/>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75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a:p>
        </p:txBody>
      </p:sp>
      <p:sp>
        <p:nvSpPr>
          <p:cNvPr id="230" name="Shape 230"/>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306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a:p>
        </p:txBody>
      </p:sp>
      <p:sp>
        <p:nvSpPr>
          <p:cNvPr id="238" name="Shape 238"/>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563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a:p>
        </p:txBody>
      </p:sp>
      <p:sp>
        <p:nvSpPr>
          <p:cNvPr id="246" name="Shape 246"/>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303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a:lnSpc>
                <a:spcPct val="115000"/>
              </a:lnSpc>
              <a:spcBef>
                <a:spcPts val="407"/>
              </a:spcBef>
            </a:pPr>
            <a:r>
              <a:rPr lang="en-US" sz="1100" dirty="0">
                <a:solidFill>
                  <a:schemeClr val="dk1"/>
                </a:solidFill>
                <a:latin typeface="Calibri"/>
                <a:ea typeface="Calibri"/>
                <a:cs typeface="Calibri"/>
                <a:sym typeface="Calibri"/>
              </a:rPr>
              <a:t>It is the employer’s responsibility to obtain Safety Data Sheets (SDSs) and labels for each hazardous chemical if they are not provided by the manufacturer, importer, or distributor</a:t>
            </a:r>
          </a:p>
          <a:p>
            <a:pPr indent="-71016">
              <a:lnSpc>
                <a:spcPct val="115000"/>
              </a:lnSpc>
              <a:spcBef>
                <a:spcPts val="407"/>
              </a:spcBef>
              <a:buClr>
                <a:schemeClr val="dk1"/>
              </a:buClr>
              <a:buSzPts val="1100"/>
            </a:pPr>
            <a:endParaRPr sz="1100" dirty="0">
              <a:solidFill>
                <a:schemeClr val="dk1"/>
              </a:solidFill>
              <a:latin typeface="Calibri"/>
              <a:ea typeface="Calibri"/>
              <a:cs typeface="Calibri"/>
              <a:sym typeface="Calibri"/>
            </a:endParaRPr>
          </a:p>
          <a:p>
            <a:pPr>
              <a:lnSpc>
                <a:spcPct val="115000"/>
              </a:lnSpc>
              <a:spcBef>
                <a:spcPts val="407"/>
              </a:spcBef>
            </a:pPr>
            <a:r>
              <a:rPr lang="en-US" sz="1100" dirty="0">
                <a:solidFill>
                  <a:schemeClr val="dk1"/>
                </a:solidFill>
                <a:latin typeface="Calibri"/>
                <a:ea typeface="Calibri"/>
                <a:cs typeface="Calibri"/>
                <a:sym typeface="Calibri"/>
              </a:rPr>
              <a:t>Written </a:t>
            </a:r>
            <a:r>
              <a:rPr lang="en-US" sz="1100" dirty="0" err="1">
                <a:solidFill>
                  <a:schemeClr val="dk1"/>
                </a:solidFill>
                <a:latin typeface="Calibri"/>
                <a:ea typeface="Calibri"/>
                <a:cs typeface="Calibri"/>
                <a:sym typeface="Calibri"/>
              </a:rPr>
              <a:t>HazCom</a:t>
            </a:r>
            <a:r>
              <a:rPr lang="en-US" sz="1100" dirty="0">
                <a:solidFill>
                  <a:schemeClr val="dk1"/>
                </a:solidFill>
                <a:latin typeface="Calibri"/>
                <a:ea typeface="Calibri"/>
                <a:cs typeface="Calibri"/>
                <a:sym typeface="Calibri"/>
              </a:rPr>
              <a:t> program includes labels, SDSs, and employee training</a:t>
            </a:r>
          </a:p>
          <a:p>
            <a:pPr indent="-71016">
              <a:lnSpc>
                <a:spcPct val="115000"/>
              </a:lnSpc>
              <a:spcBef>
                <a:spcPts val="407"/>
              </a:spcBef>
              <a:buClr>
                <a:schemeClr val="dk1"/>
              </a:buClr>
              <a:buSzPts val="1100"/>
            </a:pPr>
            <a:endParaRPr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Communicate hazard information to employees through labels, SDSs, and formal training programs. Employees should know where to find information on hazards, and it should be accessible to them.</a:t>
            </a:r>
          </a:p>
          <a:p>
            <a:endParaRPr sz="1100" dirty="0">
              <a:latin typeface="Calibri"/>
              <a:ea typeface="Calibri"/>
              <a:cs typeface="Calibri"/>
              <a:sym typeface="Calibri"/>
            </a:endParaRPr>
          </a:p>
        </p:txBody>
      </p:sp>
      <p:sp>
        <p:nvSpPr>
          <p:cNvPr id="205" name="Shape 205"/>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330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dirty="0"/>
          </a:p>
        </p:txBody>
      </p:sp>
      <p:sp>
        <p:nvSpPr>
          <p:cNvPr id="254" name="Shape 254"/>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12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29 CFR 1910.1200</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The Hazard Communication (</a:t>
            </a:r>
            <a:r>
              <a:rPr lang="en-US" sz="1100" dirty="0" err="1">
                <a:solidFill>
                  <a:schemeClr val="dk1"/>
                </a:solidFill>
                <a:latin typeface="Calibri"/>
                <a:ea typeface="Calibri"/>
                <a:cs typeface="Calibri"/>
                <a:sym typeface="Calibri"/>
              </a:rPr>
              <a:t>HazCom</a:t>
            </a:r>
            <a:r>
              <a:rPr lang="en-US" sz="1100" dirty="0">
                <a:solidFill>
                  <a:schemeClr val="dk1"/>
                </a:solidFill>
                <a:latin typeface="Calibri"/>
                <a:ea typeface="Calibri"/>
                <a:cs typeface="Calibri"/>
                <a:sym typeface="Calibri"/>
              </a:rPr>
              <a:t>) standard establishes uniform requirements to make sure that the hazards of all chemicals imported into, produced, or used in U.S. workplaces are evaluated, and that this hazard information is transmitted to affected employers and exposed employees.</a:t>
            </a:r>
          </a:p>
          <a:p>
            <a:pPr indent="-71016">
              <a:lnSpc>
                <a:spcPct val="115000"/>
              </a:lnSpc>
              <a:spcBef>
                <a:spcPts val="407"/>
              </a:spcBef>
              <a:buClr>
                <a:schemeClr val="dk1"/>
              </a:buClr>
              <a:buSzPts val="1100"/>
            </a:pPr>
            <a:endParaRPr lang="en-US"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The </a:t>
            </a:r>
            <a:r>
              <a:rPr lang="en-US" sz="1100" dirty="0" err="1">
                <a:solidFill>
                  <a:schemeClr val="dk1"/>
                </a:solidFill>
                <a:latin typeface="Calibri"/>
                <a:ea typeface="Calibri"/>
                <a:cs typeface="Calibri"/>
                <a:sym typeface="Calibri"/>
              </a:rPr>
              <a:t>HazCom</a:t>
            </a:r>
            <a:r>
              <a:rPr lang="en-US" sz="1100" dirty="0">
                <a:solidFill>
                  <a:schemeClr val="dk1"/>
                </a:solidFill>
                <a:latin typeface="Calibri"/>
                <a:ea typeface="Calibri"/>
                <a:cs typeface="Calibri"/>
                <a:sym typeface="Calibri"/>
              </a:rPr>
              <a:t> standard is different from other OSHA health rules because it covers all hazardous chemicals.  The rule also incorporates a “downstream flow of information,” which means that producers of chemicals have the primary responsibility for generating and disseminating information, whereas users of chemicals must obtain the information and transmit it to their employees.</a:t>
            </a:r>
          </a:p>
          <a:p>
            <a:endParaRPr sz="1100" dirty="0">
              <a:latin typeface="Calibri"/>
              <a:ea typeface="Calibri"/>
              <a:cs typeface="Calibri"/>
              <a:sym typeface="Calibri"/>
            </a:endParaRPr>
          </a:p>
        </p:txBody>
      </p:sp>
      <p:sp>
        <p:nvSpPr>
          <p:cNvPr id="262" name="Shape 262"/>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904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1910.1200(b)</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Does the standard apply to an office environment?</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Office workers who encounter hazardous chemicals only in isolated instances are not covered by the rule.  OSHA considers most office products (such as pens, pencils, adhesive tape) to be exempt under the provisions of the rule. OSHA has stated that intermittent or occasional use of a copying machine does not result in coverage under the rule. However, if an employee handles the chemicals to service the machine, or operates it for long periods of time, then the standard would apply.</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“Hazardous Chemical” is any chemical which is a physical or health hazard.</a:t>
            </a:r>
          </a:p>
          <a:p>
            <a:endParaRPr sz="1100" dirty="0">
              <a:latin typeface="Calibri"/>
              <a:ea typeface="Calibri"/>
              <a:cs typeface="Calibri"/>
              <a:sym typeface="Calibri"/>
            </a:endParaRPr>
          </a:p>
        </p:txBody>
      </p:sp>
      <p:sp>
        <p:nvSpPr>
          <p:cNvPr id="295" name="Shape 295"/>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346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200">
                <a:solidFill>
                  <a:schemeClr val="dk1"/>
                </a:solidFill>
              </a:rPr>
              <a:t>1910.1200(e)</a:t>
            </a:r>
          </a:p>
          <a:p>
            <a:endParaRPr/>
          </a:p>
        </p:txBody>
      </p:sp>
      <p:sp>
        <p:nvSpPr>
          <p:cNvPr id="311" name="Shape 311"/>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388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200" dirty="0">
                <a:solidFill>
                  <a:schemeClr val="dk1"/>
                </a:solidFill>
                <a:latin typeface="Calibri"/>
                <a:ea typeface="Calibri"/>
                <a:cs typeface="Calibri"/>
                <a:sym typeface="Calibri"/>
              </a:rPr>
              <a:t>Employer also required to describe how they will inform employees of the hazards of non-routine tasks (for example, cleaning reactor vessels), and the hazards associated with chemicals in unlabeled pipes.</a:t>
            </a:r>
          </a:p>
          <a:p>
            <a:endParaRPr dirty="0">
              <a:latin typeface="Calibri"/>
              <a:ea typeface="Calibri"/>
              <a:cs typeface="Calibri"/>
              <a:sym typeface="Calibri"/>
            </a:endParaRPr>
          </a:p>
        </p:txBody>
      </p:sp>
      <p:sp>
        <p:nvSpPr>
          <p:cNvPr id="323" name="Shape 323"/>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365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p:nvPr/>
        </p:nvSpPr>
        <p:spPr>
          <a:xfrm>
            <a:off x="3972561" y="8831821"/>
            <a:ext cx="3039462" cy="464578"/>
          </a:xfrm>
          <a:prstGeom prst="rect">
            <a:avLst/>
          </a:prstGeom>
          <a:noFill/>
          <a:ln>
            <a:noFill/>
          </a:ln>
        </p:spPr>
        <p:txBody>
          <a:bodyPr wrap="square" lIns="19368" tIns="0" rIns="19368" bIns="0" anchor="b" anchorCtr="0">
            <a:noAutofit/>
          </a:bodyPr>
          <a:lstStyle/>
          <a:p>
            <a:pPr indent="-64560" algn="r">
              <a:buClr>
                <a:srgbClr val="FFFFFF"/>
              </a:buClr>
              <a:buSzPts val="1000"/>
            </a:pPr>
            <a:fld id="{00000000-1234-1234-1234-123412341234}" type="slidenum">
              <a:rPr lang="en-US" sz="1000" i="1">
                <a:solidFill>
                  <a:srgbClr val="FFFFFF"/>
                </a:solidFill>
                <a:latin typeface="Times New Roman"/>
                <a:ea typeface="Times New Roman"/>
                <a:cs typeface="Times New Roman"/>
                <a:sym typeface="Times New Roman"/>
              </a:rPr>
              <a:pPr indent="-64560" algn="r">
                <a:buClr>
                  <a:srgbClr val="FFFFFF"/>
                </a:buClr>
                <a:buSzPts val="1000"/>
              </a:pPr>
              <a:t>30</a:t>
            </a:fld>
            <a:endParaRPr lang="en-US" sz="1000" i="1">
              <a:solidFill>
                <a:srgbClr val="FFFFFF"/>
              </a:solidFill>
              <a:latin typeface="Times New Roman"/>
              <a:ea typeface="Times New Roman"/>
              <a:cs typeface="Times New Roman"/>
              <a:sym typeface="Times New Roman"/>
            </a:endParaRPr>
          </a:p>
        </p:txBody>
      </p:sp>
      <p:sp>
        <p:nvSpPr>
          <p:cNvPr id="341" name="Shape 341"/>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2" name="Shape 342"/>
          <p:cNvSpPr txBox="1">
            <a:spLocks noGrp="1"/>
          </p:cNvSpPr>
          <p:nvPr>
            <p:ph type="body" idx="1"/>
          </p:nvPr>
        </p:nvSpPr>
        <p:spPr>
          <a:xfrm>
            <a:off x="934720" y="4414303"/>
            <a:ext cx="5140960" cy="4184424"/>
          </a:xfrm>
          <a:prstGeom prst="rect">
            <a:avLst/>
          </a:prstGeom>
          <a:noFill/>
          <a:ln>
            <a:noFill/>
          </a:ln>
        </p:spPr>
        <p:txBody>
          <a:bodyPr wrap="square" lIns="93613" tIns="46794" rIns="93613" bIns="46794" anchor="t" anchorCtr="0">
            <a:noAutofit/>
          </a:bodyPr>
          <a:lstStyle/>
          <a:p>
            <a:pPr indent="-71016">
              <a:lnSpc>
                <a:spcPct val="90000"/>
              </a:lnSpc>
              <a:spcBef>
                <a:spcPts val="407"/>
              </a:spcBef>
              <a:buClr>
                <a:schemeClr val="dk1"/>
              </a:buClr>
              <a:buSzPts val="1100"/>
            </a:pPr>
            <a:r>
              <a:rPr lang="en-US" sz="1100" dirty="0">
                <a:solidFill>
                  <a:schemeClr val="dk1"/>
                </a:solidFill>
                <a:latin typeface="Calibri"/>
                <a:ea typeface="Calibri"/>
                <a:cs typeface="Calibri"/>
                <a:sym typeface="Calibri"/>
              </a:rPr>
              <a:t>1910.1200(f)</a:t>
            </a:r>
          </a:p>
          <a:p>
            <a:pPr indent="-71016">
              <a:lnSpc>
                <a:spcPct val="90000"/>
              </a:lnSpc>
              <a:spcBef>
                <a:spcPts val="407"/>
              </a:spcBef>
              <a:buClr>
                <a:schemeClr val="dk1"/>
              </a:buClr>
              <a:buSzPts val="1100"/>
            </a:pPr>
            <a:r>
              <a:rPr lang="en-US" sz="1100" dirty="0">
                <a:solidFill>
                  <a:schemeClr val="dk1"/>
                </a:solidFill>
                <a:latin typeface="Calibri"/>
                <a:ea typeface="Calibri"/>
                <a:cs typeface="Calibri"/>
                <a:sym typeface="Calibri"/>
              </a:rPr>
              <a:t>Chemical manufacturers and importers must convey the hazard information to downstream employers by means of labels on containers and Safety Data Sheets (SDSs)</a:t>
            </a:r>
          </a:p>
          <a:p>
            <a:pPr indent="-71016">
              <a:lnSpc>
                <a:spcPct val="90000"/>
              </a:lnSpc>
              <a:spcBef>
                <a:spcPts val="407"/>
              </a:spcBef>
              <a:buClr>
                <a:schemeClr val="dk1"/>
              </a:buClr>
              <a:buSzPts val="1100"/>
            </a:pPr>
            <a:endParaRPr lang="en-US" sz="1100" dirty="0">
              <a:solidFill>
                <a:schemeClr val="dk1"/>
              </a:solidFill>
              <a:latin typeface="Calibri"/>
              <a:ea typeface="Calibri"/>
              <a:cs typeface="Calibri"/>
              <a:sym typeface="Calibri"/>
            </a:endParaRPr>
          </a:p>
          <a:p>
            <a:pPr indent="-71016">
              <a:lnSpc>
                <a:spcPct val="90000"/>
              </a:lnSpc>
              <a:spcBef>
                <a:spcPts val="407"/>
              </a:spcBef>
              <a:buClr>
                <a:schemeClr val="dk1"/>
              </a:buClr>
              <a:buSzPts val="1100"/>
            </a:pPr>
            <a:r>
              <a:rPr lang="en-US" sz="1100" dirty="0">
                <a:solidFill>
                  <a:schemeClr val="dk1"/>
                </a:solidFill>
                <a:latin typeface="Calibri"/>
                <a:ea typeface="Calibri"/>
                <a:cs typeface="Calibri"/>
                <a:sym typeface="Calibri"/>
              </a:rPr>
              <a:t>Chemical manufacturers, importers, and distributors must be sure that containers of hazardous chemicals leaving the workplace are labeled, tagged, or marked with the appropriate information. Consumer products having labels meeting requirements of the Consumer Product Safety Act do not have to have additional labeling under the </a:t>
            </a:r>
            <a:r>
              <a:rPr lang="en-US" sz="1100" dirty="0" err="1">
                <a:solidFill>
                  <a:schemeClr val="dk1"/>
                </a:solidFill>
                <a:latin typeface="Calibri"/>
                <a:ea typeface="Calibri"/>
                <a:cs typeface="Calibri"/>
                <a:sym typeface="Calibri"/>
              </a:rPr>
              <a:t>HazCom</a:t>
            </a:r>
            <a:r>
              <a:rPr lang="en-US" sz="1100" dirty="0">
                <a:solidFill>
                  <a:schemeClr val="dk1"/>
                </a:solidFill>
                <a:latin typeface="Calibri"/>
                <a:ea typeface="Calibri"/>
                <a:cs typeface="Calibri"/>
                <a:sym typeface="Calibri"/>
              </a:rPr>
              <a:t> Standard.</a:t>
            </a:r>
          </a:p>
          <a:p>
            <a:pPr indent="-71016">
              <a:lnSpc>
                <a:spcPct val="90000"/>
              </a:lnSpc>
              <a:spcBef>
                <a:spcPts val="407"/>
              </a:spcBef>
              <a:buClr>
                <a:schemeClr val="dk1"/>
              </a:buClr>
              <a:buSzPts val="1100"/>
            </a:pPr>
            <a:r>
              <a:rPr lang="en-US" sz="1100" dirty="0">
                <a:solidFill>
                  <a:schemeClr val="dk1"/>
                </a:solidFill>
                <a:latin typeface="Calibri"/>
                <a:ea typeface="Calibri"/>
                <a:cs typeface="Calibri"/>
                <a:sym typeface="Calibri"/>
              </a:rPr>
              <a:t>Various other chemical products (for example, pesticides, foods, drugs, cosmetics, beverage alcohols) that are subject to labeling laws administered by other Federal agencies are also exempt from the labeling requirements of the </a:t>
            </a:r>
            <a:r>
              <a:rPr lang="en-US" sz="1100" dirty="0" err="1">
                <a:solidFill>
                  <a:schemeClr val="dk1"/>
                </a:solidFill>
                <a:latin typeface="Calibri"/>
                <a:ea typeface="Calibri"/>
                <a:cs typeface="Calibri"/>
                <a:sym typeface="Calibri"/>
              </a:rPr>
              <a:t>HazCom</a:t>
            </a:r>
            <a:r>
              <a:rPr lang="en-US" sz="1100" dirty="0">
                <a:solidFill>
                  <a:schemeClr val="dk1"/>
                </a:solidFill>
                <a:latin typeface="Calibri"/>
                <a:ea typeface="Calibri"/>
                <a:cs typeface="Calibri"/>
                <a:sym typeface="Calibri"/>
              </a:rPr>
              <a:t> Standard.</a:t>
            </a:r>
          </a:p>
          <a:p>
            <a:pPr indent="-71016">
              <a:lnSpc>
                <a:spcPct val="115000"/>
              </a:lnSpc>
              <a:spcBef>
                <a:spcPts val="407"/>
              </a:spcBef>
              <a:buClr>
                <a:schemeClr val="dk1"/>
              </a:buClr>
              <a:buSzPts val="1100"/>
            </a:pPr>
            <a:endParaRPr lang="en-US" sz="1100" b="1"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endParaRPr lang="en-US" sz="1100" b="1"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1- Signal Word – </a:t>
            </a:r>
            <a:r>
              <a:rPr lang="en-US" sz="1100" dirty="0">
                <a:solidFill>
                  <a:schemeClr val="dk1"/>
                </a:solidFill>
                <a:latin typeface="Calibri"/>
                <a:ea typeface="Calibri"/>
                <a:cs typeface="Calibri"/>
                <a:sym typeface="Calibri"/>
              </a:rPr>
              <a:t>The signal word indicates hazard level. "Danger" is used for the most severe instances, while "Warning" is less severe.</a:t>
            </a: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2- GHS Symbol (Pictogram)- </a:t>
            </a:r>
            <a:r>
              <a:rPr lang="en-US" sz="1100" dirty="0">
                <a:solidFill>
                  <a:schemeClr val="dk1"/>
                </a:solidFill>
                <a:latin typeface="Calibri"/>
                <a:ea typeface="Calibri"/>
                <a:cs typeface="Calibri"/>
                <a:sym typeface="Calibri"/>
              </a:rPr>
              <a:t>These pictograms are used to identify hazardous products and are commonly grouped by chemical/physical risk, health risk and environmental risk</a:t>
            </a: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3- Manufacturer Information- </a:t>
            </a:r>
            <a:r>
              <a:rPr lang="en-US" sz="1100" dirty="0">
                <a:solidFill>
                  <a:schemeClr val="dk1"/>
                </a:solidFill>
                <a:latin typeface="Calibri"/>
                <a:ea typeface="Calibri"/>
                <a:cs typeface="Calibri"/>
                <a:sym typeface="Calibri"/>
              </a:rPr>
              <a:t>This identifies the manufacturer's company name, address and telephone number.</a:t>
            </a: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4- Precautionary Statements/First Aid- </a:t>
            </a:r>
            <a:r>
              <a:rPr lang="en-US" sz="1100" dirty="0">
                <a:solidFill>
                  <a:schemeClr val="dk1"/>
                </a:solidFill>
                <a:latin typeface="Calibri"/>
                <a:ea typeface="Calibri"/>
                <a:cs typeface="Calibri"/>
                <a:sym typeface="Calibri"/>
              </a:rPr>
              <a:t>These are phrases that are tied to each hazard statement. They describe general preventative, response, storage, or disposal precautions. These statements are found on the chemical's Safety Data Sheet. Similar to Hazard Statements, Precautionary Statements can be identified by a P-Code (like P100).</a:t>
            </a: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5- Hazard Statements- </a:t>
            </a:r>
            <a:r>
              <a:rPr lang="en-US" sz="1100" dirty="0">
                <a:solidFill>
                  <a:schemeClr val="dk1"/>
                </a:solidFill>
                <a:latin typeface="Calibri"/>
                <a:ea typeface="Calibri"/>
                <a:cs typeface="Calibri"/>
                <a:sym typeface="Calibri"/>
              </a:rPr>
              <a:t>These are phrases that describe the nature of hazardous products and the degree of hazard. Hazard statements are on the chemical's Safety Data Sheet (SDS) and identified by an H-Code (like H100).</a:t>
            </a: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6- Product Name or Identifiers- </a:t>
            </a:r>
            <a:r>
              <a:rPr lang="en-US" sz="1100" dirty="0">
                <a:solidFill>
                  <a:schemeClr val="dk1"/>
                </a:solidFill>
                <a:latin typeface="Calibri"/>
                <a:ea typeface="Calibri"/>
                <a:cs typeface="Calibri"/>
                <a:sym typeface="Calibri"/>
              </a:rPr>
              <a:t>This identifies the product or chemical name. Additional identifiers can be noted to the right of the Manufacturer's information (#1).</a:t>
            </a:r>
          </a:p>
          <a:p>
            <a:pPr indent="-116209">
              <a:buSzPts val="1800"/>
            </a:pPr>
            <a:endParaRPr sz="1100" dirty="0">
              <a:latin typeface="Calibri"/>
              <a:ea typeface="Calibri"/>
              <a:cs typeface="Calibri"/>
              <a:sym typeface="Calibri"/>
            </a:endParaRPr>
          </a:p>
        </p:txBody>
      </p:sp>
    </p:spTree>
    <p:extLst>
      <p:ext uri="{BB962C8B-B14F-4D97-AF65-F5344CB8AC3E}">
        <p14:creationId xmlns:p14="http://schemas.microsoft.com/office/powerpoint/2010/main" val="352992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200" baseline="30000" dirty="0"/>
              <a:t>1 </a:t>
            </a:r>
            <a:r>
              <a:rPr lang="en-US" sz="1200" dirty="0">
                <a:solidFill>
                  <a:schemeClr val="dk1"/>
                </a:solidFill>
                <a:latin typeface="Calibri"/>
                <a:sym typeface="Calibri"/>
              </a:rPr>
              <a:t>OSHA 3084; </a:t>
            </a:r>
            <a:r>
              <a:rPr lang="en-US" sz="1200" dirty="0"/>
              <a:t>Chemical Hazard Communication. </a:t>
            </a:r>
            <a:r>
              <a:rPr lang="en-US" sz="1200" dirty="0">
                <a:solidFill>
                  <a:schemeClr val="dk1"/>
                </a:solidFill>
                <a:latin typeface="Calibri"/>
                <a:sym typeface="Calibri"/>
              </a:rPr>
              <a:t>https://www.osha.gov/Publications/osha3084.html</a:t>
            </a:r>
          </a:p>
          <a:p>
            <a:pPr indent="-71016">
              <a:lnSpc>
                <a:spcPct val="115000"/>
              </a:lnSpc>
              <a:spcBef>
                <a:spcPts val="407"/>
              </a:spcBef>
              <a:buClr>
                <a:schemeClr val="dk1"/>
              </a:buClr>
              <a:buSzPts val="1100"/>
            </a:pPr>
            <a:r>
              <a:rPr lang="en-US" sz="1200" dirty="0">
                <a:solidFill>
                  <a:schemeClr val="dk1"/>
                </a:solidFill>
                <a:latin typeface="Calibri"/>
                <a:sym typeface="Calibri"/>
              </a:rPr>
              <a:t>Revised in 1998. We expect both the number of workers and the number of chemicals has increased since then.</a:t>
            </a:r>
            <a:endParaRPr lang="en-US" sz="1200" baseline="30000" dirty="0"/>
          </a:p>
          <a:p>
            <a:pPr indent="-71016">
              <a:lnSpc>
                <a:spcPct val="115000"/>
              </a:lnSpc>
              <a:spcBef>
                <a:spcPts val="407"/>
              </a:spcBef>
              <a:buClr>
                <a:schemeClr val="dk1"/>
              </a:buClr>
              <a:buSzPts val="1100"/>
            </a:pPr>
            <a:endParaRPr lang="en-US" sz="12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200" dirty="0">
                <a:solidFill>
                  <a:schemeClr val="dk1"/>
                </a:solidFill>
                <a:latin typeface="Calibri"/>
                <a:ea typeface="Calibri"/>
                <a:cs typeface="Calibri"/>
                <a:sym typeface="Calibri"/>
              </a:rPr>
              <a:t>This is one of the most frequently cited OSHA standards.</a:t>
            </a:r>
          </a:p>
          <a:p>
            <a:pPr indent="-71016">
              <a:lnSpc>
                <a:spcPct val="115000"/>
              </a:lnSpc>
              <a:spcBef>
                <a:spcPts val="407"/>
              </a:spcBef>
              <a:buClr>
                <a:schemeClr val="dk1"/>
              </a:buClr>
              <a:buSzPts val="1100"/>
            </a:pPr>
            <a:endParaRPr lang="en-US" sz="12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200" dirty="0">
                <a:solidFill>
                  <a:schemeClr val="dk1"/>
                </a:solidFill>
                <a:latin typeface="Calibri"/>
                <a:ea typeface="Calibri"/>
                <a:cs typeface="Calibri"/>
                <a:sym typeface="Calibri"/>
              </a:rPr>
              <a:t>This program is intended for workplaces that do not manufacture, import, or distribute hazardous chemicals.  Notes have been provided that highlight some of the requirements for these employers.  For complete requirements, consult 29 CFR 1910.1200.</a:t>
            </a:r>
          </a:p>
          <a:p>
            <a:endParaRPr sz="1200" dirty="0"/>
          </a:p>
        </p:txBody>
      </p:sp>
      <p:sp>
        <p:nvSpPr>
          <p:cNvPr id="126" name="Shape 126"/>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2459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a:p>
        </p:txBody>
      </p:sp>
      <p:sp>
        <p:nvSpPr>
          <p:cNvPr id="357" name="Shape 357"/>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659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dirty="0"/>
          </a:p>
        </p:txBody>
      </p:sp>
      <p:sp>
        <p:nvSpPr>
          <p:cNvPr id="363" name="Shape 363"/>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512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1910.1200(g)</a:t>
            </a:r>
          </a:p>
          <a:p>
            <a:pPr indent="-71016">
              <a:lnSpc>
                <a:spcPct val="90000"/>
              </a:lnSpc>
              <a:spcBef>
                <a:spcPts val="407"/>
              </a:spcBef>
              <a:buClr>
                <a:schemeClr val="dk1"/>
              </a:buClr>
              <a:buSzPts val="1100"/>
            </a:pPr>
            <a:r>
              <a:rPr lang="en-US" sz="1100" dirty="0">
                <a:solidFill>
                  <a:schemeClr val="dk1"/>
                </a:solidFill>
                <a:latin typeface="Calibri"/>
                <a:ea typeface="Calibri"/>
                <a:cs typeface="Calibri"/>
                <a:sym typeface="Calibri"/>
              </a:rPr>
              <a:t>Chemical manufacturers and importers must develop an SDS for each hazardous chemical they produce or import, and must provide the SDS at the time of the initial shipment to a downstream distributor or user.  Distributors also must ensure that downstream employers are similarly provided an SDS.</a:t>
            </a:r>
          </a:p>
          <a:p>
            <a:pPr indent="-71016">
              <a:lnSpc>
                <a:spcPct val="90000"/>
              </a:lnSpc>
              <a:spcBef>
                <a:spcPts val="407"/>
              </a:spcBef>
              <a:buClr>
                <a:schemeClr val="dk1"/>
              </a:buClr>
              <a:buSzPts val="1100"/>
            </a:pPr>
            <a:endParaRPr lang="en-US"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dirty="0"/>
              <a:t>Employers who become newly aware of “any significant information” regarding the hazards of a chemical must revise the labels for the chemical within six months of becoming aware of the new information and labels on containers of hazardous chemicals after that time must contain the new information.</a:t>
            </a:r>
          </a:p>
          <a:p>
            <a:pPr indent="-71016">
              <a:lnSpc>
                <a:spcPct val="115000"/>
              </a:lnSpc>
              <a:spcBef>
                <a:spcPts val="407"/>
              </a:spcBef>
              <a:buClr>
                <a:schemeClr val="dk1"/>
              </a:buClr>
              <a:buSzPts val="1100"/>
            </a:pPr>
            <a:endParaRPr lang="en-US"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OSHA does not require that SDSs be provided to purchasers of household consumer products (such as "</a:t>
            </a:r>
            <a:r>
              <a:rPr lang="en-US" sz="1100" dirty="0" err="1">
                <a:solidFill>
                  <a:schemeClr val="dk1"/>
                </a:solidFill>
                <a:latin typeface="Calibri"/>
                <a:ea typeface="Calibri"/>
                <a:cs typeface="Calibri"/>
                <a:sym typeface="Calibri"/>
              </a:rPr>
              <a:t>windex</a:t>
            </a:r>
            <a:r>
              <a:rPr lang="en-US" sz="1100" dirty="0">
                <a:solidFill>
                  <a:schemeClr val="dk1"/>
                </a:solidFill>
                <a:latin typeface="Calibri"/>
                <a:ea typeface="Calibri"/>
                <a:cs typeface="Calibri"/>
                <a:sym typeface="Calibri"/>
              </a:rPr>
              <a:t>" and "white‑out“) when the products are used in the workplace in the same manner that a consumer would use them, i.e.; where the duration and frequency of use (and therefore exposure) is not greater than what the typical consumer would experience. Employees who are required to work with hazardous chemicals in a greater duration and frequency of exposure than a normal consumer have a right to know about the properties of those hazardous chemicals. </a:t>
            </a:r>
          </a:p>
          <a:p>
            <a:endParaRPr sz="1100" dirty="0">
              <a:latin typeface="Calibri"/>
              <a:ea typeface="Calibri"/>
              <a:cs typeface="Calibri"/>
              <a:sym typeface="Calibri"/>
            </a:endParaRPr>
          </a:p>
        </p:txBody>
      </p:sp>
      <p:sp>
        <p:nvSpPr>
          <p:cNvPr id="372" name="Shape 372"/>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4900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In the absence of other employee exposure records, SDSs that indicate a health hazard are considered employee exposure records under the </a:t>
            </a:r>
            <a:r>
              <a:rPr lang="en-US" sz="1100" i="1" dirty="0">
                <a:solidFill>
                  <a:schemeClr val="dk1"/>
                </a:solidFill>
                <a:latin typeface="Calibri"/>
                <a:ea typeface="Calibri"/>
                <a:cs typeface="Calibri"/>
                <a:sym typeface="Calibri"/>
              </a:rPr>
              <a:t>Access to Employee Medical Records</a:t>
            </a:r>
            <a:r>
              <a:rPr lang="en-US" sz="1100" dirty="0">
                <a:solidFill>
                  <a:schemeClr val="dk1"/>
                </a:solidFill>
                <a:latin typeface="Calibri"/>
                <a:ea typeface="Calibri"/>
                <a:cs typeface="Calibri"/>
                <a:sym typeface="Calibri"/>
              </a:rPr>
              <a:t> standard, 29 CFR 1910.1020 and must be preserved and maintained for at least thirty years, with some exceptions.</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[See 29 CFR 1910.1020(d)]</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Electronic access is acceptable provided:</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 A back-up procedure is available if the electronic system fails</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 It can be accessed in the employee’s work area</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The telephone number provided must be that of a person who can provide additional information about the hazardous chemical and appropriate emergency procedures.</a:t>
            </a:r>
          </a:p>
          <a:p>
            <a:endParaRPr sz="1100" dirty="0">
              <a:latin typeface="Calibri"/>
              <a:ea typeface="Calibri"/>
              <a:cs typeface="Calibri"/>
              <a:sym typeface="Calibri"/>
            </a:endParaRPr>
          </a:p>
        </p:txBody>
      </p:sp>
      <p:sp>
        <p:nvSpPr>
          <p:cNvPr id="380" name="Shape 380"/>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936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a:p>
        </p:txBody>
      </p:sp>
      <p:sp>
        <p:nvSpPr>
          <p:cNvPr id="388" name="Shape 388"/>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700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r>
              <a:rPr lang="en-US" sz="1100" b="1" dirty="0">
                <a:latin typeface="Calibri" panose="020F0502020204030204" pitchFamily="34" charset="0"/>
              </a:rPr>
              <a:t>Section 1, Identification</a:t>
            </a:r>
            <a:r>
              <a:rPr lang="en-US" sz="1100" dirty="0">
                <a:latin typeface="Calibri" panose="020F0502020204030204" pitchFamily="34" charset="0"/>
              </a:rPr>
              <a:t> includes product identifier; manufacturer or distributor name, address, phone number; emergency phone number; recommended use; restrictions on use.</a:t>
            </a:r>
          </a:p>
          <a:p>
            <a:r>
              <a:rPr lang="en-US" sz="1100" b="1" dirty="0">
                <a:latin typeface="Calibri" panose="020F0502020204030204" pitchFamily="34" charset="0"/>
              </a:rPr>
              <a:t>Section 2, Hazard(s) identification</a:t>
            </a:r>
            <a:r>
              <a:rPr lang="en-US" sz="1100" dirty="0">
                <a:latin typeface="Calibri" panose="020F0502020204030204" pitchFamily="34" charset="0"/>
              </a:rPr>
              <a:t> includes all hazards regarding the chemical; required label elements.</a:t>
            </a:r>
          </a:p>
          <a:p>
            <a:r>
              <a:rPr lang="en-US" sz="1100" b="1" dirty="0">
                <a:latin typeface="Calibri" panose="020F0502020204030204" pitchFamily="34" charset="0"/>
              </a:rPr>
              <a:t>Section 3, Composition/information on ingredients</a:t>
            </a:r>
            <a:r>
              <a:rPr lang="en-US" sz="1100" dirty="0">
                <a:latin typeface="Calibri" panose="020F0502020204030204" pitchFamily="34" charset="0"/>
              </a:rPr>
              <a:t> includes information on chemical ingredients; trade secret claims.</a:t>
            </a:r>
          </a:p>
          <a:p>
            <a:r>
              <a:rPr lang="en-US" sz="1100" b="1" dirty="0">
                <a:latin typeface="Calibri" panose="020F0502020204030204" pitchFamily="34" charset="0"/>
              </a:rPr>
              <a:t>Section 4, First-aid measures</a:t>
            </a:r>
            <a:r>
              <a:rPr lang="en-US" sz="1100" dirty="0">
                <a:latin typeface="Calibri" panose="020F0502020204030204" pitchFamily="34" charset="0"/>
              </a:rPr>
              <a:t> includes important symptoms/effects, acute, delayed; required treatment.</a:t>
            </a:r>
          </a:p>
          <a:p>
            <a:r>
              <a:rPr lang="en-US" sz="1100" b="1" dirty="0">
                <a:latin typeface="Calibri" panose="020F0502020204030204" pitchFamily="34" charset="0"/>
              </a:rPr>
              <a:t>Section 5, Fire-fighting measures</a:t>
            </a:r>
            <a:r>
              <a:rPr lang="en-US" sz="1100" dirty="0">
                <a:latin typeface="Calibri" panose="020F0502020204030204" pitchFamily="34" charset="0"/>
              </a:rPr>
              <a:t> lists suitable extinguishing techniques, equipment; chemical hazards from fire.</a:t>
            </a:r>
          </a:p>
          <a:p>
            <a:r>
              <a:rPr lang="en-US" sz="1100" b="1" dirty="0">
                <a:latin typeface="Calibri" panose="020F0502020204030204" pitchFamily="34" charset="0"/>
              </a:rPr>
              <a:t>Section 6, Accidental release measures</a:t>
            </a:r>
            <a:r>
              <a:rPr lang="en-US" sz="1100" dirty="0">
                <a:latin typeface="Calibri" panose="020F0502020204030204" pitchFamily="34" charset="0"/>
              </a:rPr>
              <a:t> lists emergency procedures; protective equipment; proper methods of containment and cleanup.</a:t>
            </a:r>
          </a:p>
          <a:p>
            <a:r>
              <a:rPr lang="en-US" sz="1100" b="1" dirty="0">
                <a:latin typeface="Calibri" panose="020F0502020204030204" pitchFamily="34" charset="0"/>
              </a:rPr>
              <a:t>Section 7, Handling and storage</a:t>
            </a:r>
            <a:r>
              <a:rPr lang="en-US" sz="1100" dirty="0">
                <a:latin typeface="Calibri" panose="020F0502020204030204" pitchFamily="34" charset="0"/>
              </a:rPr>
              <a:t> lists precautions for safe handling and storage, including incompatibilities.</a:t>
            </a:r>
          </a:p>
          <a:p>
            <a:r>
              <a:rPr lang="en-US" sz="1100" b="1" dirty="0">
                <a:latin typeface="Calibri" panose="020F0502020204030204" pitchFamily="34" charset="0"/>
              </a:rPr>
              <a:t>Section 8, Exposure controls/personal protection</a:t>
            </a:r>
            <a:r>
              <a:rPr lang="en-US" sz="1100" dirty="0">
                <a:latin typeface="Calibri" panose="020F0502020204030204" pitchFamily="34" charset="0"/>
              </a:rPr>
              <a:t> lists OSHA’s Permissible Exposure Limits (PELs); ACGIH Threshold Limit Values (TLVs); and any other exposure limit used or recommended by the chemical manufacturer, importer, or employer preparing the SDS where available as well as appropriate engineering controls; personal protective equipment (PPE).</a:t>
            </a:r>
          </a:p>
          <a:p>
            <a:r>
              <a:rPr lang="en-US" sz="1100" b="1" dirty="0">
                <a:latin typeface="Calibri" panose="020F0502020204030204" pitchFamily="34" charset="0"/>
              </a:rPr>
              <a:t>Section 9, Physical and chemical properties</a:t>
            </a:r>
            <a:r>
              <a:rPr lang="en-US" sz="1100" dirty="0">
                <a:latin typeface="Calibri" panose="020F0502020204030204" pitchFamily="34" charset="0"/>
              </a:rPr>
              <a:t> lists the chemical's characteristics.</a:t>
            </a:r>
          </a:p>
          <a:p>
            <a:r>
              <a:rPr lang="en-US" sz="1100" b="1" dirty="0">
                <a:latin typeface="Calibri" panose="020F0502020204030204" pitchFamily="34" charset="0"/>
              </a:rPr>
              <a:t>Section 10, Stability and reactivity</a:t>
            </a:r>
            <a:r>
              <a:rPr lang="en-US" sz="1100" dirty="0">
                <a:latin typeface="Calibri" panose="020F0502020204030204" pitchFamily="34" charset="0"/>
              </a:rPr>
              <a:t> lists chemical stability and possibility of hazardous reactions.</a:t>
            </a:r>
          </a:p>
          <a:p>
            <a:r>
              <a:rPr lang="en-US" sz="1100" b="1" dirty="0">
                <a:latin typeface="Calibri" panose="020F0502020204030204" pitchFamily="34" charset="0"/>
              </a:rPr>
              <a:t>Section 11, Toxicological information</a:t>
            </a:r>
            <a:r>
              <a:rPr lang="en-US" sz="1100" dirty="0">
                <a:latin typeface="Calibri" panose="020F0502020204030204" pitchFamily="34" charset="0"/>
              </a:rPr>
              <a:t> includes routes of exposure; related symptoms, acute and chronic effects; numerical measures of toxicity.</a:t>
            </a:r>
          </a:p>
          <a:p>
            <a:r>
              <a:rPr lang="en-US" sz="1100" dirty="0">
                <a:latin typeface="Calibri" panose="020F0502020204030204" pitchFamily="34" charset="0"/>
              </a:rPr>
              <a:t>Section 12, Ecological information*</a:t>
            </a:r>
            <a:br>
              <a:rPr lang="en-US" sz="1100" dirty="0">
                <a:latin typeface="Calibri" panose="020F0502020204030204" pitchFamily="34" charset="0"/>
              </a:rPr>
            </a:br>
            <a:r>
              <a:rPr lang="en-US" sz="1100" dirty="0">
                <a:latin typeface="Calibri" panose="020F0502020204030204" pitchFamily="34" charset="0"/>
              </a:rPr>
              <a:t>Section 13, Disposal considerations*</a:t>
            </a:r>
            <a:br>
              <a:rPr lang="en-US" sz="1100" dirty="0">
                <a:latin typeface="Calibri" panose="020F0502020204030204" pitchFamily="34" charset="0"/>
              </a:rPr>
            </a:br>
            <a:r>
              <a:rPr lang="en-US" sz="1100" dirty="0">
                <a:latin typeface="Calibri" panose="020F0502020204030204" pitchFamily="34" charset="0"/>
              </a:rPr>
              <a:t>Section 14, Transport information*</a:t>
            </a:r>
            <a:br>
              <a:rPr lang="en-US" sz="1100" dirty="0">
                <a:latin typeface="Calibri" panose="020F0502020204030204" pitchFamily="34" charset="0"/>
              </a:rPr>
            </a:br>
            <a:r>
              <a:rPr lang="en-US" sz="1100" dirty="0">
                <a:latin typeface="Calibri" panose="020F0502020204030204" pitchFamily="34" charset="0"/>
              </a:rPr>
              <a:t>Section 15, Regulatory information*</a:t>
            </a:r>
          </a:p>
          <a:p>
            <a:r>
              <a:rPr lang="en-US" sz="1100" b="1" dirty="0">
                <a:latin typeface="Calibri" panose="020F0502020204030204" pitchFamily="34" charset="0"/>
              </a:rPr>
              <a:t>Section 16, Other information,</a:t>
            </a:r>
            <a:r>
              <a:rPr lang="en-US" sz="1100" dirty="0">
                <a:latin typeface="Calibri" panose="020F0502020204030204" pitchFamily="34" charset="0"/>
              </a:rPr>
              <a:t> includes the date of preparation or last revision.</a:t>
            </a:r>
          </a:p>
          <a:p>
            <a:r>
              <a:rPr lang="en-US" sz="1100" dirty="0">
                <a:latin typeface="Calibri" panose="020F0502020204030204" pitchFamily="34" charset="0"/>
              </a:rPr>
              <a:t>*Note: Since other Agencies regulate this information, OSHA will not be enforcing Sections 12 through 15 (29 CFR 1910.1200(g)(2)).</a:t>
            </a:r>
          </a:p>
          <a:p>
            <a:r>
              <a:rPr lang="en-US" sz="1100" b="1" dirty="0">
                <a:latin typeface="Calibri" panose="020F0502020204030204" pitchFamily="34" charset="0"/>
              </a:rPr>
              <a:t>Employers must ensure that SDSs are readily accessible to employees.</a:t>
            </a:r>
            <a:endParaRPr lang="en-US" sz="1100" dirty="0">
              <a:latin typeface="Calibri" panose="020F0502020204030204" pitchFamily="34" charset="0"/>
            </a:endParaRPr>
          </a:p>
          <a:p>
            <a:endParaRPr sz="1100" dirty="0">
              <a:latin typeface="Calibri" panose="020F0502020204030204" pitchFamily="34" charset="0"/>
              <a:ea typeface="Calibri"/>
              <a:cs typeface="Calibri"/>
              <a:sym typeface="Calibri"/>
            </a:endParaRPr>
          </a:p>
        </p:txBody>
      </p:sp>
      <p:sp>
        <p:nvSpPr>
          <p:cNvPr id="380" name="Shape 380"/>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5328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a:solidFill>
                  <a:schemeClr val="dk1"/>
                </a:solidFill>
                <a:latin typeface="Calibri"/>
                <a:ea typeface="Calibri"/>
                <a:cs typeface="Calibri"/>
                <a:sym typeface="Calibri"/>
              </a:rPr>
              <a:t>See www.osha.gov for more information on hazard communication, including the following publications:</a:t>
            </a:r>
          </a:p>
          <a:p>
            <a:pPr indent="-71016">
              <a:lnSpc>
                <a:spcPct val="115000"/>
              </a:lnSpc>
              <a:spcBef>
                <a:spcPts val="407"/>
              </a:spcBef>
              <a:buClr>
                <a:schemeClr val="dk1"/>
              </a:buClr>
              <a:buSzPts val="1100"/>
            </a:pPr>
            <a:r>
              <a:rPr lang="en-US" sz="1100" i="1">
                <a:solidFill>
                  <a:schemeClr val="dk1"/>
                </a:solidFill>
                <a:latin typeface="Calibri"/>
                <a:ea typeface="Calibri"/>
                <a:cs typeface="Calibri"/>
                <a:sym typeface="Calibri"/>
              </a:rPr>
              <a:t>Hazard Communication Guidelines for Compliance</a:t>
            </a:r>
            <a:r>
              <a:rPr lang="en-US" sz="1100">
                <a:solidFill>
                  <a:schemeClr val="dk1"/>
                </a:solidFill>
                <a:latin typeface="Calibri"/>
                <a:ea typeface="Calibri"/>
                <a:cs typeface="Calibri"/>
                <a:sym typeface="Calibri"/>
              </a:rPr>
              <a:t> – OSHA 3111</a:t>
            </a:r>
          </a:p>
          <a:p>
            <a:pPr indent="-71016">
              <a:lnSpc>
                <a:spcPct val="115000"/>
              </a:lnSpc>
              <a:spcBef>
                <a:spcPts val="407"/>
              </a:spcBef>
              <a:buClr>
                <a:schemeClr val="dk1"/>
              </a:buClr>
              <a:buSzPts val="1100"/>
            </a:pPr>
            <a:r>
              <a:rPr lang="en-US" sz="1100">
                <a:solidFill>
                  <a:schemeClr val="dk1"/>
                </a:solidFill>
                <a:latin typeface="Calibri"/>
                <a:ea typeface="Calibri"/>
                <a:cs typeface="Calibri"/>
                <a:sym typeface="Calibri"/>
              </a:rPr>
              <a:t>(This is the same information that is contained in Appendix E to 1910.1200 and is also available in Spanish.)</a:t>
            </a:r>
          </a:p>
          <a:p>
            <a:pPr indent="-71016">
              <a:lnSpc>
                <a:spcPct val="115000"/>
              </a:lnSpc>
              <a:spcBef>
                <a:spcPts val="407"/>
              </a:spcBef>
              <a:buClr>
                <a:schemeClr val="dk1"/>
              </a:buClr>
              <a:buSzPts val="1100"/>
            </a:pPr>
            <a:r>
              <a:rPr lang="en-US" sz="1100" i="1">
                <a:solidFill>
                  <a:schemeClr val="dk1"/>
                </a:solidFill>
                <a:latin typeface="Calibri"/>
                <a:ea typeface="Calibri"/>
                <a:cs typeface="Calibri"/>
                <a:sym typeface="Calibri"/>
              </a:rPr>
              <a:t>Chemical Hazard Communication</a:t>
            </a:r>
            <a:r>
              <a:rPr lang="en-US" sz="1100">
                <a:solidFill>
                  <a:schemeClr val="dk1"/>
                </a:solidFill>
                <a:latin typeface="Calibri"/>
                <a:ea typeface="Calibri"/>
                <a:cs typeface="Calibri"/>
                <a:sym typeface="Calibri"/>
              </a:rPr>
              <a:t> – OSHA 3084</a:t>
            </a:r>
          </a:p>
          <a:p>
            <a:pPr indent="-71016">
              <a:lnSpc>
                <a:spcPct val="115000"/>
              </a:lnSpc>
              <a:spcBef>
                <a:spcPts val="407"/>
              </a:spcBef>
              <a:buClr>
                <a:schemeClr val="dk1"/>
              </a:buClr>
              <a:buSzPts val="1100"/>
            </a:pPr>
            <a:r>
              <a:rPr lang="en-US" sz="1100">
                <a:solidFill>
                  <a:schemeClr val="dk1"/>
                </a:solidFill>
                <a:latin typeface="Calibri"/>
                <a:ea typeface="Calibri"/>
                <a:cs typeface="Calibri"/>
                <a:sym typeface="Calibri"/>
              </a:rPr>
              <a:t>(This is also available in Spanish.)</a:t>
            </a:r>
          </a:p>
          <a:p>
            <a:endParaRPr sz="1100">
              <a:latin typeface="Calibri"/>
              <a:ea typeface="Calibri"/>
              <a:cs typeface="Calibri"/>
              <a:sym typeface="Calibri"/>
            </a:endParaRPr>
          </a:p>
        </p:txBody>
      </p:sp>
      <p:sp>
        <p:nvSpPr>
          <p:cNvPr id="397" name="Shape 397"/>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100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a:solidFill>
                  <a:schemeClr val="dk1"/>
                </a:solidFill>
                <a:latin typeface="Calibri"/>
                <a:ea typeface="Calibri"/>
                <a:cs typeface="Calibri"/>
                <a:sym typeface="Calibri"/>
              </a:rPr>
              <a:t>See www.osha.gov for more information on hazard communication, including the following publications:</a:t>
            </a:r>
          </a:p>
          <a:p>
            <a:pPr indent="-71016">
              <a:lnSpc>
                <a:spcPct val="115000"/>
              </a:lnSpc>
              <a:spcBef>
                <a:spcPts val="407"/>
              </a:spcBef>
              <a:buClr>
                <a:schemeClr val="dk1"/>
              </a:buClr>
              <a:buSzPts val="1100"/>
            </a:pPr>
            <a:r>
              <a:rPr lang="en-US" sz="1100" i="1">
                <a:solidFill>
                  <a:schemeClr val="dk1"/>
                </a:solidFill>
                <a:latin typeface="Calibri"/>
                <a:ea typeface="Calibri"/>
                <a:cs typeface="Calibri"/>
                <a:sym typeface="Calibri"/>
              </a:rPr>
              <a:t>Hazard Communication Guidelines for Compliance</a:t>
            </a:r>
            <a:r>
              <a:rPr lang="en-US" sz="1100">
                <a:solidFill>
                  <a:schemeClr val="dk1"/>
                </a:solidFill>
                <a:latin typeface="Calibri"/>
                <a:ea typeface="Calibri"/>
                <a:cs typeface="Calibri"/>
                <a:sym typeface="Calibri"/>
              </a:rPr>
              <a:t> – OSHA 3111</a:t>
            </a:r>
          </a:p>
          <a:p>
            <a:pPr indent="-71016">
              <a:lnSpc>
                <a:spcPct val="115000"/>
              </a:lnSpc>
              <a:spcBef>
                <a:spcPts val="407"/>
              </a:spcBef>
              <a:buClr>
                <a:schemeClr val="dk1"/>
              </a:buClr>
              <a:buSzPts val="1100"/>
            </a:pPr>
            <a:r>
              <a:rPr lang="en-US" sz="1100">
                <a:solidFill>
                  <a:schemeClr val="dk1"/>
                </a:solidFill>
                <a:latin typeface="Calibri"/>
                <a:ea typeface="Calibri"/>
                <a:cs typeface="Calibri"/>
                <a:sym typeface="Calibri"/>
              </a:rPr>
              <a:t>(This is the same information that is contained in Appendix E to 1910.1200 and is also available in Spanish.)</a:t>
            </a:r>
          </a:p>
          <a:p>
            <a:pPr indent="-71016">
              <a:lnSpc>
                <a:spcPct val="115000"/>
              </a:lnSpc>
              <a:spcBef>
                <a:spcPts val="407"/>
              </a:spcBef>
              <a:buClr>
                <a:schemeClr val="dk1"/>
              </a:buClr>
              <a:buSzPts val="1100"/>
            </a:pPr>
            <a:r>
              <a:rPr lang="en-US" sz="1100" i="1">
                <a:solidFill>
                  <a:schemeClr val="dk1"/>
                </a:solidFill>
                <a:latin typeface="Calibri"/>
                <a:ea typeface="Calibri"/>
                <a:cs typeface="Calibri"/>
                <a:sym typeface="Calibri"/>
              </a:rPr>
              <a:t>Chemical Hazard Communication</a:t>
            </a:r>
            <a:r>
              <a:rPr lang="en-US" sz="1100">
                <a:solidFill>
                  <a:schemeClr val="dk1"/>
                </a:solidFill>
                <a:latin typeface="Calibri"/>
                <a:ea typeface="Calibri"/>
                <a:cs typeface="Calibri"/>
                <a:sym typeface="Calibri"/>
              </a:rPr>
              <a:t> – OSHA 3084</a:t>
            </a:r>
          </a:p>
          <a:p>
            <a:pPr indent="-71016">
              <a:lnSpc>
                <a:spcPct val="115000"/>
              </a:lnSpc>
              <a:spcBef>
                <a:spcPts val="407"/>
              </a:spcBef>
              <a:buClr>
                <a:schemeClr val="dk1"/>
              </a:buClr>
              <a:buSzPts val="1100"/>
            </a:pPr>
            <a:r>
              <a:rPr lang="en-US" sz="1100">
                <a:solidFill>
                  <a:schemeClr val="dk1"/>
                </a:solidFill>
                <a:latin typeface="Calibri"/>
                <a:ea typeface="Calibri"/>
                <a:cs typeface="Calibri"/>
                <a:sym typeface="Calibri"/>
              </a:rPr>
              <a:t>(This is also available in Spanish.)</a:t>
            </a:r>
          </a:p>
          <a:p>
            <a:endParaRPr sz="1100">
              <a:latin typeface="Calibri"/>
              <a:ea typeface="Calibri"/>
              <a:cs typeface="Calibri"/>
              <a:sym typeface="Calibri"/>
            </a:endParaRPr>
          </a:p>
        </p:txBody>
      </p:sp>
      <p:sp>
        <p:nvSpPr>
          <p:cNvPr id="397" name="Shape 397"/>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209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a:p>
        </p:txBody>
      </p:sp>
      <p:sp>
        <p:nvSpPr>
          <p:cNvPr id="429" name="Shape 429"/>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48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a:p>
        </p:txBody>
      </p:sp>
      <p:sp>
        <p:nvSpPr>
          <p:cNvPr id="133" name="Shape 133"/>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06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There are 4 main ways a chemical can enter the body:</a:t>
            </a:r>
          </a:p>
          <a:p>
            <a:pPr indent="-71016">
              <a:lnSpc>
                <a:spcPct val="115000"/>
              </a:lnSpc>
              <a:spcBef>
                <a:spcPts val="407"/>
              </a:spcBef>
              <a:buClr>
                <a:schemeClr val="dk1"/>
              </a:buClr>
              <a:buSzPts val="1100"/>
            </a:pPr>
            <a:endParaRPr lang="en-US"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Inhalation</a:t>
            </a:r>
            <a:r>
              <a:rPr lang="en-US" sz="1100" dirty="0">
                <a:solidFill>
                  <a:schemeClr val="dk1"/>
                </a:solidFill>
                <a:latin typeface="Calibri"/>
                <a:ea typeface="Calibri"/>
                <a:cs typeface="Calibri"/>
                <a:sym typeface="Calibri"/>
              </a:rPr>
              <a:t>: For most chemicals in the form of vapors, gases, mists, or particulates, inhalation is the major route of entry. Once inhaled, chemicals are either exhaled or deposited in the respiratory tract. If deposited, damage can occur through direct contact with tissue or the chemical may diffuse into the blood through the lung-blood interface.</a:t>
            </a: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Upon contact with tissue in the upper respiratory tract or lungs, chemicals may cause health effects ranging from simple irritation to severe tissue destruction. Substances absorbed into the blood are circulated and distributed to organs that have an affinity for that particular chemical. Health effects can then occur in the organs, which are sensitive to the toxicant.</a:t>
            </a:r>
          </a:p>
          <a:p>
            <a:pPr indent="-71016">
              <a:lnSpc>
                <a:spcPct val="115000"/>
              </a:lnSpc>
              <a:spcBef>
                <a:spcPts val="407"/>
              </a:spcBef>
              <a:buClr>
                <a:schemeClr val="dk1"/>
              </a:buClr>
              <a:buSzPts val="1100"/>
            </a:pPr>
            <a:endParaRPr lang="en-US"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 </a:t>
            </a:r>
            <a:r>
              <a:rPr lang="en-US" sz="1100" b="1" dirty="0">
                <a:solidFill>
                  <a:schemeClr val="dk1"/>
                </a:solidFill>
                <a:latin typeface="Calibri"/>
                <a:ea typeface="Calibri"/>
                <a:cs typeface="Calibri"/>
                <a:sym typeface="Calibri"/>
              </a:rPr>
              <a:t>Skin (or eye) absorption</a:t>
            </a:r>
            <a:r>
              <a:rPr lang="en-US" sz="1100" dirty="0">
                <a:solidFill>
                  <a:schemeClr val="dk1"/>
                </a:solidFill>
                <a:latin typeface="Calibri"/>
                <a:ea typeface="Calibri"/>
                <a:cs typeface="Calibri"/>
                <a:sym typeface="Calibri"/>
              </a:rPr>
              <a:t>: Skin (dermal) contact can cause effects that are relatively mild such as redness or irritation (dermatitis); more severe effects include destruction of skin tissue or other debilitating conditions. Many chemicals can also cross the skin barrier and be absorbed into the blood system. Once absorbed, they may produce systemic damage to internal organs. The eyes are particularly sensitive to chemicals. Even a short exposure can cause severe effects to the eyes or the substance can be absorbed through the eyes and be transported to other parts of the body causing harmful effects.</a:t>
            </a:r>
          </a:p>
          <a:p>
            <a:pPr indent="-71016">
              <a:lnSpc>
                <a:spcPct val="115000"/>
              </a:lnSpc>
              <a:spcBef>
                <a:spcPts val="407"/>
              </a:spcBef>
              <a:buClr>
                <a:schemeClr val="dk1"/>
              </a:buClr>
              <a:buSzPts val="1100"/>
            </a:pPr>
            <a:endParaRPr lang="en-US"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 </a:t>
            </a:r>
            <a:r>
              <a:rPr lang="en-US" sz="1100" b="1" dirty="0">
                <a:solidFill>
                  <a:schemeClr val="dk1"/>
                </a:solidFill>
                <a:latin typeface="Calibri"/>
                <a:ea typeface="Calibri"/>
                <a:cs typeface="Calibri"/>
                <a:sym typeface="Calibri"/>
              </a:rPr>
              <a:t>Ingestion</a:t>
            </a:r>
            <a:r>
              <a:rPr lang="en-US" sz="1100" dirty="0">
                <a:solidFill>
                  <a:schemeClr val="dk1"/>
                </a:solidFill>
                <a:latin typeface="Calibri"/>
                <a:ea typeface="Calibri"/>
                <a:cs typeface="Calibri"/>
                <a:sym typeface="Calibri"/>
              </a:rPr>
              <a:t>: Chemicals that inadvertently get into the mouth and are swallowed do not generally harm the gastrointestinal tract itself unless they are irritating or corrosive. Chemicals that are insoluble in the fluids of the gastrointestinal tract (stomach, small, and large intestines) are generally excreted. Others that are soluble are absorbed through the lining of the gastrointestinal tract. They are then transported by the blood to internal organs where they can cause damage.</a:t>
            </a:r>
          </a:p>
          <a:p>
            <a:pPr indent="-71016">
              <a:lnSpc>
                <a:spcPct val="115000"/>
              </a:lnSpc>
              <a:spcBef>
                <a:spcPts val="407"/>
              </a:spcBef>
              <a:buClr>
                <a:schemeClr val="dk1"/>
              </a:buClr>
              <a:buSzPts val="1100"/>
            </a:pPr>
            <a:endParaRPr lang="en-US" sz="1100" dirty="0">
              <a:solidFill>
                <a:schemeClr val="dk1"/>
              </a:solidFill>
              <a:latin typeface="Calibri"/>
              <a:ea typeface="Calibri"/>
              <a:cs typeface="Calibri"/>
              <a:sym typeface="Calibri"/>
            </a:endParaRPr>
          </a:p>
          <a:p>
            <a:pPr indent="-71016">
              <a:lnSpc>
                <a:spcPct val="115000"/>
              </a:lnSpc>
              <a:spcBef>
                <a:spcPts val="407"/>
              </a:spcBef>
              <a:buClr>
                <a:schemeClr val="dk1"/>
              </a:buClr>
              <a:buSzPts val="1100"/>
            </a:pPr>
            <a:r>
              <a:rPr lang="en-US" sz="1100" dirty="0">
                <a:solidFill>
                  <a:schemeClr val="dk1"/>
                </a:solidFill>
                <a:latin typeface="Calibri"/>
                <a:ea typeface="Calibri"/>
                <a:cs typeface="Calibri"/>
                <a:sym typeface="Calibri"/>
              </a:rPr>
              <a:t>• </a:t>
            </a:r>
            <a:r>
              <a:rPr lang="en-US" sz="1100" b="1" dirty="0">
                <a:solidFill>
                  <a:schemeClr val="dk1"/>
                </a:solidFill>
                <a:latin typeface="Calibri"/>
                <a:ea typeface="Calibri"/>
                <a:cs typeface="Calibri"/>
                <a:sym typeface="Calibri"/>
              </a:rPr>
              <a:t>Injection</a:t>
            </a:r>
            <a:r>
              <a:rPr lang="en-US" sz="1100" dirty="0">
                <a:solidFill>
                  <a:schemeClr val="dk1"/>
                </a:solidFill>
                <a:latin typeface="Calibri"/>
                <a:ea typeface="Calibri"/>
                <a:cs typeface="Calibri"/>
                <a:sym typeface="Calibri"/>
              </a:rPr>
              <a:t>: Substances may enter the body if the skin is penetrated or punctured by contaminated objects. Effects can then occur as the substance is circulated in the blood and deposited in the target organs.</a:t>
            </a:r>
          </a:p>
          <a:p>
            <a:endParaRPr sz="1100" dirty="0">
              <a:latin typeface="Calibri"/>
              <a:ea typeface="Calibri"/>
              <a:cs typeface="Calibri"/>
              <a:sym typeface="Calibri"/>
            </a:endParaRPr>
          </a:p>
        </p:txBody>
      </p:sp>
      <p:sp>
        <p:nvSpPr>
          <p:cNvPr id="141" name="Shape 141"/>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198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endParaRPr dirty="0"/>
          </a:p>
        </p:txBody>
      </p:sp>
      <p:sp>
        <p:nvSpPr>
          <p:cNvPr id="149" name="Shape 149"/>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81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r>
              <a:rPr lang="en-US" sz="1100" b="1" dirty="0"/>
              <a:t>Neurologic symptoms</a:t>
            </a:r>
            <a:r>
              <a:rPr lang="en-US" sz="1100" dirty="0"/>
              <a:t> can include:</a:t>
            </a:r>
          </a:p>
          <a:p>
            <a:pPr marL="290522" lvl="7" indent="-290522">
              <a:buFont typeface="Arial" panose="020B0604020202020204" pitchFamily="34" charset="0"/>
              <a:buChar char="•"/>
            </a:pPr>
            <a:r>
              <a:rPr lang="en-US" sz="1100" dirty="0"/>
              <a:t>muscle weakness, </a:t>
            </a:r>
          </a:p>
          <a:p>
            <a:pPr marL="290522" lvl="5" indent="-290522">
              <a:buFont typeface="Arial" panose="020B0604020202020204" pitchFamily="34" charset="0"/>
              <a:buChar char="•"/>
            </a:pPr>
            <a:r>
              <a:rPr lang="en-US" sz="1100" dirty="0"/>
              <a:t>partial or complete loss of sensation, </a:t>
            </a:r>
          </a:p>
          <a:p>
            <a:pPr marL="290522" lvl="5" indent="-290522">
              <a:buFont typeface="Arial" panose="020B0604020202020204" pitchFamily="34" charset="0"/>
              <a:buChar char="•"/>
            </a:pPr>
            <a:r>
              <a:rPr lang="en-US" sz="1100" dirty="0"/>
              <a:t>partial or complete paralysis,</a:t>
            </a:r>
          </a:p>
          <a:p>
            <a:pPr marL="290522" lvl="5" indent="-290522">
              <a:buFont typeface="Arial" panose="020B0604020202020204" pitchFamily="34" charset="0"/>
              <a:buChar char="•"/>
            </a:pPr>
            <a:r>
              <a:rPr lang="en-US" sz="1100" dirty="0"/>
              <a:t>seizures, </a:t>
            </a:r>
          </a:p>
          <a:p>
            <a:pPr marL="290522" lvl="5" indent="-290522">
              <a:buFont typeface="Arial" panose="020B0604020202020204" pitchFamily="34" charset="0"/>
              <a:buChar char="•"/>
            </a:pPr>
            <a:r>
              <a:rPr lang="en-US" sz="1100" dirty="0"/>
              <a:t>loss of cognitive abilities, </a:t>
            </a:r>
          </a:p>
          <a:p>
            <a:pPr marL="290522" lvl="5" indent="-290522">
              <a:buFont typeface="Arial" panose="020B0604020202020204" pitchFamily="34" charset="0"/>
              <a:buChar char="•"/>
            </a:pPr>
            <a:r>
              <a:rPr lang="en-US" sz="1100" dirty="0"/>
              <a:t>unexplained pain</a:t>
            </a:r>
          </a:p>
          <a:p>
            <a:pPr marL="290522" lvl="5" indent="-290522">
              <a:buFont typeface="Arial" panose="020B0604020202020204" pitchFamily="34" charset="0"/>
              <a:buChar char="•"/>
            </a:pPr>
            <a:r>
              <a:rPr lang="en-US" sz="1100" dirty="0"/>
              <a:t>decreased alertness</a:t>
            </a:r>
          </a:p>
          <a:p>
            <a:endParaRPr lang="en-US" sz="1100" b="1" dirty="0"/>
          </a:p>
          <a:p>
            <a:pPr defTabSz="929670">
              <a:defRPr/>
            </a:pPr>
            <a:r>
              <a:rPr lang="en-US" sz="1100" b="1" dirty="0"/>
              <a:t>Respiratory symptoms</a:t>
            </a:r>
            <a:r>
              <a:rPr lang="en-US" sz="1100" dirty="0"/>
              <a:t> can include:</a:t>
            </a:r>
          </a:p>
          <a:p>
            <a:pPr marL="290522" indent="-290522" defTabSz="929670">
              <a:buFont typeface="Arial" panose="020B0604020202020204" pitchFamily="34" charset="0"/>
              <a:buChar char="•"/>
              <a:defRPr/>
            </a:pPr>
            <a:r>
              <a:rPr lang="en-US" sz="1100" dirty="0"/>
              <a:t>sore throat</a:t>
            </a:r>
          </a:p>
          <a:p>
            <a:pPr marL="290522" indent="-290522" defTabSz="929670">
              <a:buFont typeface="Arial" panose="020B0604020202020204" pitchFamily="34" charset="0"/>
              <a:buChar char="•"/>
              <a:defRPr/>
            </a:pPr>
            <a:r>
              <a:rPr lang="en-US" sz="1100" dirty="0"/>
              <a:t>coughing/wheezing</a:t>
            </a:r>
          </a:p>
          <a:p>
            <a:pPr marL="290522" indent="-290522" defTabSz="929670">
              <a:buFont typeface="Arial" panose="020B0604020202020204" pitchFamily="34" charset="0"/>
              <a:buChar char="•"/>
              <a:defRPr/>
            </a:pPr>
            <a:r>
              <a:rPr lang="en-US" sz="1100" dirty="0"/>
              <a:t>shortness of breath</a:t>
            </a:r>
          </a:p>
          <a:p>
            <a:pPr marL="290522" indent="-290522" defTabSz="929670">
              <a:buFont typeface="Arial" panose="020B0604020202020204" pitchFamily="34" charset="0"/>
              <a:buChar char="•"/>
              <a:defRPr/>
            </a:pPr>
            <a:r>
              <a:rPr lang="en-US" sz="1100" dirty="0"/>
              <a:t>decreased lung capacity/decreased lung function</a:t>
            </a:r>
          </a:p>
          <a:p>
            <a:pPr marL="290522" indent="-290522" defTabSz="929670">
              <a:buFont typeface="Arial" panose="020B0604020202020204" pitchFamily="34" charset="0"/>
              <a:buChar char="•"/>
              <a:defRPr/>
            </a:pPr>
            <a:r>
              <a:rPr lang="en-US" sz="1100" dirty="0"/>
              <a:t>suffocation/asphyxiation</a:t>
            </a:r>
          </a:p>
          <a:p>
            <a:pPr marL="290522" indent="-290522" defTabSz="929670">
              <a:buFont typeface="Arial" panose="020B0604020202020204" pitchFamily="34" charset="0"/>
              <a:buChar char="•"/>
              <a:defRPr/>
            </a:pPr>
            <a:r>
              <a:rPr lang="en-US" sz="1100" dirty="0"/>
              <a:t>lung cancer</a:t>
            </a:r>
          </a:p>
          <a:p>
            <a:pPr defTabSz="929670">
              <a:defRPr/>
            </a:pPr>
            <a:endParaRPr lang="en-US" sz="1100" dirty="0"/>
          </a:p>
          <a:p>
            <a:pPr defTabSz="929670">
              <a:defRPr/>
            </a:pPr>
            <a:r>
              <a:rPr lang="en-US" sz="1100" b="1" dirty="0"/>
              <a:t>Respiratory symptoms</a:t>
            </a:r>
            <a:r>
              <a:rPr lang="en-US" sz="1100" dirty="0"/>
              <a:t> can include:</a:t>
            </a:r>
          </a:p>
          <a:p>
            <a:pPr marL="290522" indent="-290522" defTabSz="929670">
              <a:buFont typeface="Arial" panose="020B0604020202020204" pitchFamily="34" charset="0"/>
              <a:buChar char="•"/>
              <a:defRPr/>
            </a:pPr>
            <a:r>
              <a:rPr lang="en-US" sz="1100" dirty="0"/>
              <a:t>heart failure</a:t>
            </a:r>
          </a:p>
          <a:p>
            <a:pPr marL="290522" indent="-290522" defTabSz="929670">
              <a:buFont typeface="Arial" panose="020B0604020202020204" pitchFamily="34" charset="0"/>
              <a:buChar char="•"/>
              <a:defRPr/>
            </a:pPr>
            <a:r>
              <a:rPr lang="en-US" sz="1100" dirty="0"/>
              <a:t>inability of blood to carry oxygen throughout the body</a:t>
            </a:r>
          </a:p>
          <a:p>
            <a:pPr defTabSz="929670">
              <a:defRPr/>
            </a:pPr>
            <a:endParaRPr lang="en-US" sz="1100" dirty="0"/>
          </a:p>
          <a:p>
            <a:endParaRPr sz="1100" b="1" dirty="0"/>
          </a:p>
        </p:txBody>
      </p:sp>
      <p:sp>
        <p:nvSpPr>
          <p:cNvPr id="157" name="Shape 157"/>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123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934720" y="4414303"/>
            <a:ext cx="5140960" cy="4184361"/>
          </a:xfrm>
          <a:prstGeom prst="rect">
            <a:avLst/>
          </a:prstGeom>
        </p:spPr>
        <p:txBody>
          <a:bodyPr wrap="square" lIns="92952" tIns="92952" rIns="92952" bIns="92952" anchor="t" anchorCtr="0">
            <a:noAutofit/>
          </a:bodyPr>
          <a:lstStyle/>
          <a:p>
            <a:pPr defTabSz="929670">
              <a:defRPr/>
            </a:pPr>
            <a:r>
              <a:rPr lang="en-US" sz="1100" b="1" dirty="0"/>
              <a:t>Immunologic symptoms</a:t>
            </a:r>
            <a:r>
              <a:rPr lang="en-US" sz="1100" dirty="0"/>
              <a:t> can include:</a:t>
            </a:r>
          </a:p>
          <a:p>
            <a:pPr marL="290522" indent="-290522" defTabSz="929670">
              <a:buFont typeface="Arial" panose="020B0604020202020204" pitchFamily="34" charset="0"/>
              <a:buChar char="•"/>
              <a:defRPr/>
            </a:pPr>
            <a:r>
              <a:rPr lang="en-US" sz="1100" dirty="0"/>
              <a:t>allergy</a:t>
            </a:r>
          </a:p>
          <a:p>
            <a:pPr marL="290522" indent="-290522" defTabSz="929670">
              <a:buFont typeface="Arial" panose="020B0604020202020204" pitchFamily="34" charset="0"/>
              <a:buChar char="•"/>
              <a:defRPr/>
            </a:pPr>
            <a:r>
              <a:rPr lang="en-US" sz="1100" dirty="0"/>
              <a:t>immune system slow down or failure</a:t>
            </a:r>
          </a:p>
          <a:p>
            <a:pPr marL="290522" indent="-290522" defTabSz="929670">
              <a:buFont typeface="Arial" panose="020B0604020202020204" pitchFamily="34" charset="0"/>
              <a:buChar char="•"/>
              <a:defRPr/>
            </a:pPr>
            <a:r>
              <a:rPr lang="en-US" sz="1100" dirty="0"/>
              <a:t>autoimmune disorders (body attacks itself)</a:t>
            </a:r>
          </a:p>
          <a:p>
            <a:pPr marL="290522" indent="-290522" defTabSz="929670">
              <a:buFont typeface="Arial" panose="020B0604020202020204" pitchFamily="34" charset="0"/>
              <a:buChar char="•"/>
              <a:defRPr/>
            </a:pPr>
            <a:endParaRPr lang="en-US" sz="1100" dirty="0"/>
          </a:p>
          <a:p>
            <a:pPr defTabSz="929670">
              <a:defRPr/>
            </a:pPr>
            <a:r>
              <a:rPr lang="en-US" sz="1100" b="1" dirty="0"/>
              <a:t>Mutagens </a:t>
            </a:r>
            <a:r>
              <a:rPr lang="en-US" sz="1100" dirty="0"/>
              <a:t>can cause a permanent change to the DNA, which may harm cells and cause certain diseases (such as cancer).</a:t>
            </a:r>
          </a:p>
          <a:p>
            <a:pPr defTabSz="929670">
              <a:defRPr/>
            </a:pPr>
            <a:r>
              <a:rPr lang="en-US" sz="1100" dirty="0"/>
              <a:t>Mutations can be passed down to offspring</a:t>
            </a:r>
          </a:p>
          <a:p>
            <a:pPr defTabSz="929670">
              <a:defRPr/>
            </a:pPr>
            <a:endParaRPr lang="en-US" sz="1100" dirty="0"/>
          </a:p>
          <a:p>
            <a:pPr defTabSz="929670">
              <a:defRPr/>
            </a:pPr>
            <a:r>
              <a:rPr lang="en-US" sz="1100" b="1" dirty="0"/>
              <a:t>Teratogens</a:t>
            </a:r>
            <a:r>
              <a:rPr lang="en-US" sz="1100" dirty="0"/>
              <a:t> can affect the development of an embryo or fetus, which may cause birth defects</a:t>
            </a:r>
          </a:p>
          <a:p>
            <a:pPr defTabSz="929670">
              <a:defRPr/>
            </a:pPr>
            <a:endParaRPr lang="en-US" sz="1100" dirty="0"/>
          </a:p>
          <a:p>
            <a:pPr defTabSz="929670">
              <a:defRPr/>
            </a:pPr>
            <a:r>
              <a:rPr lang="en-US" sz="1100" b="1" dirty="0"/>
              <a:t>Carcinogens</a:t>
            </a:r>
            <a:r>
              <a:rPr lang="en-US" sz="1100" dirty="0"/>
              <a:t> can affect the DNA directly (similar to mutagens), but can also cause cells to divide at a faster rate, which could increase the likelihood of cell division error, which could result in changes to the DNA code (mutation)</a:t>
            </a:r>
            <a:endParaRPr sz="1100" b="1" dirty="0"/>
          </a:p>
        </p:txBody>
      </p:sp>
      <p:sp>
        <p:nvSpPr>
          <p:cNvPr id="165" name="Shape 165"/>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20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934720" y="4414303"/>
            <a:ext cx="5140960" cy="4184424"/>
          </a:xfrm>
          <a:prstGeom prst="rect">
            <a:avLst/>
          </a:prstGeom>
        </p:spPr>
        <p:txBody>
          <a:bodyPr wrap="square" lIns="92952" tIns="92952" rIns="92952" bIns="92952" anchor="t" anchorCtr="0">
            <a:noAutofit/>
          </a:bodyPr>
          <a:lstStyle/>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biological</a:t>
            </a:r>
            <a:r>
              <a:rPr lang="en-US" sz="1100" dirty="0">
                <a:solidFill>
                  <a:schemeClr val="dk1"/>
                </a:solidFill>
                <a:latin typeface="Calibri"/>
                <a:ea typeface="Calibri"/>
                <a:cs typeface="Calibri"/>
                <a:sym typeface="Calibri"/>
              </a:rPr>
              <a:t> - bacteria, viruses, insects, plants, birds, animals, and humans, etc.,</a:t>
            </a: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chemical</a:t>
            </a:r>
            <a:r>
              <a:rPr lang="en-US" sz="1100" dirty="0">
                <a:solidFill>
                  <a:schemeClr val="dk1"/>
                </a:solidFill>
                <a:latin typeface="Calibri"/>
                <a:ea typeface="Calibri"/>
                <a:cs typeface="Calibri"/>
                <a:sym typeface="Calibri"/>
              </a:rPr>
              <a:t> - depends on the physical, chemical and toxic properties of the chemical,</a:t>
            </a: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ergonomic</a:t>
            </a:r>
            <a:r>
              <a:rPr lang="en-US" sz="1100" dirty="0">
                <a:solidFill>
                  <a:schemeClr val="dk1"/>
                </a:solidFill>
                <a:latin typeface="Calibri"/>
                <a:ea typeface="Calibri"/>
                <a:cs typeface="Calibri"/>
                <a:sym typeface="Calibri"/>
              </a:rPr>
              <a:t> - repetitive movements, improper set up of workstation, etc.,</a:t>
            </a: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physical</a:t>
            </a:r>
            <a:r>
              <a:rPr lang="en-US" sz="1100" dirty="0">
                <a:solidFill>
                  <a:schemeClr val="dk1"/>
                </a:solidFill>
                <a:latin typeface="Calibri"/>
                <a:ea typeface="Calibri"/>
                <a:cs typeface="Calibri"/>
                <a:sym typeface="Calibri"/>
              </a:rPr>
              <a:t> - radiation, magnetic fields, pressure extremes (high pressure or vacuum), noise, etc.,</a:t>
            </a: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psychosocial</a:t>
            </a:r>
            <a:r>
              <a:rPr lang="en-US" sz="1100" dirty="0">
                <a:solidFill>
                  <a:schemeClr val="dk1"/>
                </a:solidFill>
                <a:latin typeface="Calibri"/>
                <a:ea typeface="Calibri"/>
                <a:cs typeface="Calibri"/>
                <a:sym typeface="Calibri"/>
              </a:rPr>
              <a:t> - stress, violence, etc.,</a:t>
            </a:r>
          </a:p>
          <a:p>
            <a:pPr indent="-71016">
              <a:lnSpc>
                <a:spcPct val="115000"/>
              </a:lnSpc>
              <a:spcBef>
                <a:spcPts val="407"/>
              </a:spcBef>
              <a:buClr>
                <a:schemeClr val="dk1"/>
              </a:buClr>
              <a:buSzPts val="1100"/>
            </a:pPr>
            <a:r>
              <a:rPr lang="en-US" sz="1100" b="1" dirty="0">
                <a:solidFill>
                  <a:schemeClr val="dk1"/>
                </a:solidFill>
                <a:latin typeface="Calibri"/>
                <a:ea typeface="Calibri"/>
                <a:cs typeface="Calibri"/>
                <a:sym typeface="Calibri"/>
              </a:rPr>
              <a:t>safety</a:t>
            </a:r>
            <a:r>
              <a:rPr lang="en-US" sz="1100" dirty="0">
                <a:solidFill>
                  <a:schemeClr val="dk1"/>
                </a:solidFill>
                <a:latin typeface="Calibri"/>
                <a:ea typeface="Calibri"/>
                <a:cs typeface="Calibri"/>
                <a:sym typeface="Calibri"/>
              </a:rPr>
              <a:t> - slipping/tripping hazards, inappropriate machine guarding, equipment malfunctions or breakdowns.</a:t>
            </a:r>
          </a:p>
          <a:p>
            <a:endParaRPr sz="1100" dirty="0">
              <a:latin typeface="Calibri"/>
              <a:ea typeface="Calibri"/>
              <a:cs typeface="Calibri"/>
              <a:sym typeface="Calibri"/>
            </a:endParaRPr>
          </a:p>
        </p:txBody>
      </p:sp>
      <p:sp>
        <p:nvSpPr>
          <p:cNvPr id="173" name="Shape 173"/>
          <p:cNvSpPr>
            <a:spLocks noGrp="1" noRot="1" noChangeAspect="1"/>
          </p:cNvSpPr>
          <p:nvPr>
            <p:ph type="sldImg" idx="2"/>
          </p:nvPr>
        </p:nvSpPr>
        <p:spPr>
          <a:xfrm>
            <a:off x="1238250" y="741363"/>
            <a:ext cx="4533900" cy="34004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65970" y="927098"/>
            <a:ext cx="6343672" cy="70986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74" name="Shape 74"/>
          <p:cNvSpPr txBox="1">
            <a:spLocks noGrp="1"/>
          </p:cNvSpPr>
          <p:nvPr>
            <p:ph type="body" idx="1"/>
          </p:nvPr>
        </p:nvSpPr>
        <p:spPr>
          <a:xfrm>
            <a:off x="863600" y="2489200"/>
            <a:ext cx="6346825" cy="3530600"/>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b="0" i="0" u="none" strike="noStrike" cap="none">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7573962" y="6365875"/>
            <a:ext cx="9906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28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76" name="Shape 76"/>
          <p:cNvSpPr txBox="1">
            <a:spLocks noGrp="1"/>
          </p:cNvSpPr>
          <p:nvPr>
            <p:ph type="ftr" idx="11"/>
          </p:nvPr>
        </p:nvSpPr>
        <p:spPr>
          <a:xfrm>
            <a:off x="590550" y="6365875"/>
            <a:ext cx="38608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900" b="1" i="0" u="none">
                <a:solidFill>
                  <a:schemeClr val="accen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lt1"/>
                </a:solidFill>
                <a:latin typeface="Arial"/>
                <a:ea typeface="Arial"/>
                <a:cs typeface="Arial"/>
                <a:sym typeface="Arial"/>
              </a:rPr>
              <a:t>‹#›</a:t>
            </a:fld>
            <a:endParaRPr lang="en-US" sz="2800" b="0" i="0" u="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66775" y="927100"/>
            <a:ext cx="6345237" cy="70961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80" name="Shape 80"/>
          <p:cNvSpPr txBox="1">
            <a:spLocks noGrp="1"/>
          </p:cNvSpPr>
          <p:nvPr>
            <p:ph type="dt" idx="10"/>
          </p:nvPr>
        </p:nvSpPr>
        <p:spPr>
          <a:xfrm>
            <a:off x="7573962" y="6365875"/>
            <a:ext cx="9906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28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81" name="Shape 81"/>
          <p:cNvSpPr txBox="1">
            <a:spLocks noGrp="1"/>
          </p:cNvSpPr>
          <p:nvPr>
            <p:ph type="ftr" idx="11"/>
          </p:nvPr>
        </p:nvSpPr>
        <p:spPr>
          <a:xfrm>
            <a:off x="590550" y="6365875"/>
            <a:ext cx="38608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900" b="1" i="0" u="none">
                <a:solidFill>
                  <a:schemeClr val="accen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lt1"/>
                </a:solidFill>
                <a:latin typeface="Arial"/>
                <a:ea typeface="Arial"/>
                <a:cs typeface="Arial"/>
                <a:sym typeface="Arial"/>
              </a:rPr>
              <a:t>‹#›</a:t>
            </a:fld>
            <a:endParaRPr lang="en-US" sz="2800" b="0" i="0" u="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66775" y="927100"/>
            <a:ext cx="6345237" cy="70961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85" name="Shape 85"/>
          <p:cNvSpPr txBox="1">
            <a:spLocks noGrp="1"/>
          </p:cNvSpPr>
          <p:nvPr>
            <p:ph type="body" idx="1"/>
          </p:nvPr>
        </p:nvSpPr>
        <p:spPr>
          <a:xfrm>
            <a:off x="869918" y="2489200"/>
            <a:ext cx="3633502" cy="759290"/>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ts val="1920"/>
              <a:buFont typeface="Noto Sans Symbols"/>
              <a:buNone/>
              <a:defRPr sz="2400" b="0">
                <a:solidFill>
                  <a:srgbClr val="FFDE6A"/>
                </a:solidFill>
                <a:latin typeface="Calibri"/>
                <a:ea typeface="Calibri"/>
                <a:cs typeface="Calibri"/>
                <a:sym typeface="Calibri"/>
              </a:defRPr>
            </a:lvl1pPr>
            <a:lvl2pPr marL="457200" marR="0" lvl="1" indent="0" algn="l" rtl="0">
              <a:spcBef>
                <a:spcPts val="1000"/>
              </a:spcBef>
              <a:spcAft>
                <a:spcPts val="0"/>
              </a:spcAft>
              <a:buClr>
                <a:schemeClr val="accent1"/>
              </a:buClr>
              <a:buSzPts val="1600"/>
              <a:buFont typeface="Noto Sans Symbols"/>
              <a:buNone/>
              <a:defRPr sz="2000" b="1" i="0" u="none" strike="noStrike" cap="none">
                <a:solidFill>
                  <a:srgbClr val="404040"/>
                </a:solidFill>
                <a:latin typeface="Calibri"/>
                <a:ea typeface="Calibri"/>
                <a:cs typeface="Calibri"/>
                <a:sym typeface="Calibri"/>
              </a:defRPr>
            </a:lvl2pPr>
            <a:lvl3pPr marL="914400" marR="0" lvl="2" indent="0" algn="l" rtl="0">
              <a:spcBef>
                <a:spcPts val="1000"/>
              </a:spcBef>
              <a:spcAft>
                <a:spcPts val="0"/>
              </a:spcAft>
              <a:buClr>
                <a:schemeClr val="accent1"/>
              </a:buClr>
              <a:buSzPts val="1440"/>
              <a:buFont typeface="Noto Sans Symbols"/>
              <a:buNone/>
              <a:defRPr sz="1800" b="1" i="0" u="none" strike="noStrike" cap="none">
                <a:solidFill>
                  <a:srgbClr val="404040"/>
                </a:solidFill>
                <a:latin typeface="Calibri"/>
                <a:ea typeface="Calibri"/>
                <a:cs typeface="Calibri"/>
                <a:sym typeface="Calibri"/>
              </a:defRPr>
            </a:lvl3pPr>
            <a:lvl4pPr marL="1371600" marR="0" lvl="3" indent="0" algn="l" rtl="0">
              <a:spcBef>
                <a:spcPts val="1000"/>
              </a:spcBef>
              <a:spcAft>
                <a:spcPts val="0"/>
              </a:spcAft>
              <a:buClr>
                <a:schemeClr val="accent1"/>
              </a:buClr>
              <a:buSzPts val="1280"/>
              <a:buFont typeface="Noto Sans Symbols"/>
              <a:buNone/>
              <a:defRPr sz="1600" b="1" i="0" u="none" strike="noStrike" cap="none">
                <a:solidFill>
                  <a:srgbClr val="404040"/>
                </a:solidFill>
                <a:latin typeface="Calibri"/>
                <a:ea typeface="Calibri"/>
                <a:cs typeface="Calibri"/>
                <a:sym typeface="Calibri"/>
              </a:defRPr>
            </a:lvl4pPr>
            <a:lvl5pPr marL="1828800" marR="0" lvl="4" indent="0" algn="l" rtl="0">
              <a:spcBef>
                <a:spcPts val="1000"/>
              </a:spcBef>
              <a:spcAft>
                <a:spcPts val="0"/>
              </a:spcAft>
              <a:buClr>
                <a:schemeClr val="accent1"/>
              </a:buClr>
              <a:buSzPts val="1280"/>
              <a:buFont typeface="Noto Sans Symbols"/>
              <a:buNone/>
              <a:defRPr sz="1600" b="1" i="0" u="none" strike="noStrike" cap="none">
                <a:solidFill>
                  <a:srgbClr val="404040"/>
                </a:solidFill>
                <a:latin typeface="Calibri"/>
                <a:ea typeface="Calibri"/>
                <a:cs typeface="Calibri"/>
                <a:sym typeface="Calibri"/>
              </a:defRPr>
            </a:lvl5pPr>
            <a:lvl6pPr marL="2286000" marR="0" lvl="5"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6pPr>
            <a:lvl7pPr marL="2743200" marR="0" lvl="6"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7pPr>
            <a:lvl8pPr marL="3200400" marR="0" lvl="7"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8pPr>
            <a:lvl9pPr marL="3657600" marR="0" lvl="8"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866440" y="3248490"/>
            <a:ext cx="3636980" cy="2771311"/>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87" name="Shape 87"/>
          <p:cNvSpPr txBox="1">
            <a:spLocks noGrp="1"/>
          </p:cNvSpPr>
          <p:nvPr>
            <p:ph type="body" idx="3"/>
          </p:nvPr>
        </p:nvSpPr>
        <p:spPr>
          <a:xfrm>
            <a:off x="4640581" y="2489200"/>
            <a:ext cx="3636979" cy="756635"/>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ts val="1920"/>
              <a:buFont typeface="Noto Sans Symbols"/>
              <a:buNone/>
              <a:defRPr sz="2400" b="0">
                <a:solidFill>
                  <a:srgbClr val="FFDE6A"/>
                </a:solidFill>
                <a:latin typeface="Calibri"/>
                <a:ea typeface="Calibri"/>
                <a:cs typeface="Calibri"/>
                <a:sym typeface="Calibri"/>
              </a:defRPr>
            </a:lvl1pPr>
            <a:lvl2pPr marL="457200" marR="0" lvl="1" indent="0" algn="l" rtl="0">
              <a:spcBef>
                <a:spcPts val="1000"/>
              </a:spcBef>
              <a:spcAft>
                <a:spcPts val="0"/>
              </a:spcAft>
              <a:buClr>
                <a:schemeClr val="accent1"/>
              </a:buClr>
              <a:buSzPts val="1600"/>
              <a:buFont typeface="Noto Sans Symbols"/>
              <a:buNone/>
              <a:defRPr sz="2000" b="1" i="0" u="none" strike="noStrike" cap="none">
                <a:solidFill>
                  <a:srgbClr val="404040"/>
                </a:solidFill>
                <a:latin typeface="Calibri"/>
                <a:ea typeface="Calibri"/>
                <a:cs typeface="Calibri"/>
                <a:sym typeface="Calibri"/>
              </a:defRPr>
            </a:lvl2pPr>
            <a:lvl3pPr marL="914400" marR="0" lvl="2" indent="0" algn="l" rtl="0">
              <a:spcBef>
                <a:spcPts val="1000"/>
              </a:spcBef>
              <a:spcAft>
                <a:spcPts val="0"/>
              </a:spcAft>
              <a:buClr>
                <a:schemeClr val="accent1"/>
              </a:buClr>
              <a:buSzPts val="1440"/>
              <a:buFont typeface="Noto Sans Symbols"/>
              <a:buNone/>
              <a:defRPr sz="1800" b="1" i="0" u="none" strike="noStrike" cap="none">
                <a:solidFill>
                  <a:srgbClr val="404040"/>
                </a:solidFill>
                <a:latin typeface="Calibri"/>
                <a:ea typeface="Calibri"/>
                <a:cs typeface="Calibri"/>
                <a:sym typeface="Calibri"/>
              </a:defRPr>
            </a:lvl3pPr>
            <a:lvl4pPr marL="1371600" marR="0" lvl="3" indent="0" algn="l" rtl="0">
              <a:spcBef>
                <a:spcPts val="1000"/>
              </a:spcBef>
              <a:spcAft>
                <a:spcPts val="0"/>
              </a:spcAft>
              <a:buClr>
                <a:schemeClr val="accent1"/>
              </a:buClr>
              <a:buSzPts val="1280"/>
              <a:buFont typeface="Noto Sans Symbols"/>
              <a:buNone/>
              <a:defRPr sz="1600" b="1" i="0" u="none" strike="noStrike" cap="none">
                <a:solidFill>
                  <a:srgbClr val="404040"/>
                </a:solidFill>
                <a:latin typeface="Calibri"/>
                <a:ea typeface="Calibri"/>
                <a:cs typeface="Calibri"/>
                <a:sym typeface="Calibri"/>
              </a:defRPr>
            </a:lvl4pPr>
            <a:lvl5pPr marL="1828800" marR="0" lvl="4" indent="0" algn="l" rtl="0">
              <a:spcBef>
                <a:spcPts val="1000"/>
              </a:spcBef>
              <a:spcAft>
                <a:spcPts val="0"/>
              </a:spcAft>
              <a:buClr>
                <a:schemeClr val="accent1"/>
              </a:buClr>
              <a:buSzPts val="1280"/>
              <a:buFont typeface="Noto Sans Symbols"/>
              <a:buNone/>
              <a:defRPr sz="1600" b="1" i="0" u="none" strike="noStrike" cap="none">
                <a:solidFill>
                  <a:srgbClr val="404040"/>
                </a:solidFill>
                <a:latin typeface="Calibri"/>
                <a:ea typeface="Calibri"/>
                <a:cs typeface="Calibri"/>
                <a:sym typeface="Calibri"/>
              </a:defRPr>
            </a:lvl5pPr>
            <a:lvl6pPr marL="2286000" marR="0" lvl="5"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6pPr>
            <a:lvl7pPr marL="2743200" marR="0" lvl="6"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7pPr>
            <a:lvl8pPr marL="3200400" marR="0" lvl="7"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8pPr>
            <a:lvl9pPr marL="3657600" marR="0" lvl="8"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9pPr>
          </a:lstStyle>
          <a:p>
            <a:endParaRPr/>
          </a:p>
        </p:txBody>
      </p:sp>
      <p:sp>
        <p:nvSpPr>
          <p:cNvPr id="88" name="Shape 88"/>
          <p:cNvSpPr txBox="1">
            <a:spLocks noGrp="1"/>
          </p:cNvSpPr>
          <p:nvPr>
            <p:ph type="body" idx="4"/>
          </p:nvPr>
        </p:nvSpPr>
        <p:spPr>
          <a:xfrm>
            <a:off x="4640581" y="3245835"/>
            <a:ext cx="3636980" cy="2773967"/>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7573962" y="6365875"/>
            <a:ext cx="9906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28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90" name="Shape 90"/>
          <p:cNvSpPr txBox="1">
            <a:spLocks noGrp="1"/>
          </p:cNvSpPr>
          <p:nvPr>
            <p:ph type="ftr" idx="11"/>
          </p:nvPr>
        </p:nvSpPr>
        <p:spPr>
          <a:xfrm>
            <a:off x="590550" y="6365875"/>
            <a:ext cx="38608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900" b="1" i="0" u="none">
                <a:solidFill>
                  <a:schemeClr val="accen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lt1"/>
                </a:solidFill>
                <a:latin typeface="Arial"/>
                <a:ea typeface="Arial"/>
                <a:cs typeface="Arial"/>
                <a:sym typeface="Arial"/>
              </a:rPr>
              <a:t>‹#›</a:t>
            </a:fld>
            <a:endParaRPr lang="en-US" sz="2800" b="0" i="0" u="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866775" y="927100"/>
            <a:ext cx="6345237" cy="70961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866440" y="2489200"/>
            <a:ext cx="3636980" cy="3530603"/>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95" name="Shape 95"/>
          <p:cNvSpPr txBox="1">
            <a:spLocks noGrp="1"/>
          </p:cNvSpPr>
          <p:nvPr>
            <p:ph type="body" idx="2"/>
          </p:nvPr>
        </p:nvSpPr>
        <p:spPr>
          <a:xfrm>
            <a:off x="4640581" y="2489203"/>
            <a:ext cx="3636980" cy="3530600"/>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7573962" y="6365875"/>
            <a:ext cx="9906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28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97" name="Shape 97"/>
          <p:cNvSpPr txBox="1">
            <a:spLocks noGrp="1"/>
          </p:cNvSpPr>
          <p:nvPr>
            <p:ph type="ftr" idx="11"/>
          </p:nvPr>
        </p:nvSpPr>
        <p:spPr>
          <a:xfrm>
            <a:off x="590550" y="6365875"/>
            <a:ext cx="38608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900" b="1" i="0" u="none">
                <a:solidFill>
                  <a:schemeClr val="accen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lt1"/>
                </a:solidFill>
                <a:latin typeface="Arial"/>
                <a:ea typeface="Arial"/>
                <a:cs typeface="Arial"/>
                <a:sym typeface="Arial"/>
              </a:rPr>
              <a:t>‹#›</a:t>
            </a:fld>
            <a:endParaRPr lang="en-US" sz="2800" b="0" i="0" u="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grpSp>
        <p:nvGrpSpPr>
          <p:cNvPr id="44" name="Shape 44"/>
          <p:cNvGrpSpPr/>
          <p:nvPr/>
        </p:nvGrpSpPr>
        <p:grpSpPr>
          <a:xfrm>
            <a:off x="1" y="0"/>
            <a:ext cx="9144000" cy="6864095"/>
            <a:chOff x="0" y="0"/>
            <a:chExt cx="2147483647" cy="2147483647"/>
          </a:xfrm>
        </p:grpSpPr>
        <p:grpSp>
          <p:nvGrpSpPr>
            <p:cNvPr id="45" name="Shape 45"/>
            <p:cNvGrpSpPr/>
            <p:nvPr/>
          </p:nvGrpSpPr>
          <p:grpSpPr>
            <a:xfrm>
              <a:off x="0" y="0"/>
              <a:ext cx="2141756937" cy="2145694810"/>
              <a:chOff x="0" y="0"/>
              <a:chExt cx="2147483647" cy="2147483647"/>
            </a:xfrm>
          </p:grpSpPr>
          <p:pic>
            <p:nvPicPr>
              <p:cNvPr id="46" name="Shape 4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2147483647" cy="2147365534"/>
              </a:xfrm>
              <a:prstGeom prst="rect">
                <a:avLst/>
              </a:prstGeom>
              <a:noFill/>
              <a:ln>
                <a:noFill/>
              </a:ln>
            </p:spPr>
          </p:pic>
          <p:sp>
            <p:nvSpPr>
              <p:cNvPr id="47" name="Shape 47"/>
              <p:cNvSpPr/>
              <p:nvPr/>
            </p:nvSpPr>
            <p:spPr>
              <a:xfrm>
                <a:off x="0" y="0"/>
                <a:ext cx="2147298987" cy="214748364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grpSp>
          <p:nvGrpSpPr>
            <p:cNvPr id="48" name="Shape 48"/>
            <p:cNvGrpSpPr/>
            <p:nvPr/>
          </p:nvGrpSpPr>
          <p:grpSpPr>
            <a:xfrm>
              <a:off x="0" y="905910209"/>
              <a:ext cx="555482414" cy="739985597"/>
              <a:chOff x="0" y="0"/>
              <a:chExt cx="2147483647" cy="2147483647"/>
            </a:xfrm>
          </p:grpSpPr>
          <p:pic>
            <p:nvPicPr>
              <p:cNvPr id="49" name="Shape 4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0"/>
                <a:ext cx="2147483647" cy="2147483647"/>
              </a:xfrm>
              <a:prstGeom prst="rect">
                <a:avLst/>
              </a:prstGeom>
              <a:noFill/>
              <a:ln>
                <a:noFill/>
              </a:ln>
            </p:spPr>
          </p:pic>
          <p:sp>
            <p:nvSpPr>
              <p:cNvPr id="50" name="Shape 50"/>
              <p:cNvSpPr/>
              <p:nvPr/>
            </p:nvSpPr>
            <p:spPr>
              <a:xfrm>
                <a:off x="314086261" y="314247888"/>
                <a:ext cx="1516543742" cy="15166273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grpSp>
          <p:nvGrpSpPr>
            <p:cNvPr id="51" name="Shape 51"/>
            <p:cNvGrpSpPr/>
            <p:nvPr/>
          </p:nvGrpSpPr>
          <p:grpSpPr>
            <a:xfrm>
              <a:off x="1478900374" y="524474378"/>
              <a:ext cx="662856592" cy="883024103"/>
              <a:chOff x="0" y="0"/>
              <a:chExt cx="2147483647" cy="2147483647"/>
            </a:xfrm>
          </p:grpSpPr>
          <p:pic>
            <p:nvPicPr>
              <p:cNvPr id="52" name="Shape 5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0" y="0"/>
                <a:ext cx="2147483647" cy="2147483647"/>
              </a:xfrm>
              <a:prstGeom prst="rect">
                <a:avLst/>
              </a:prstGeom>
              <a:noFill/>
              <a:ln>
                <a:noFill/>
              </a:ln>
            </p:spPr>
          </p:pic>
          <p:sp>
            <p:nvSpPr>
              <p:cNvPr id="53" name="Shape 53"/>
              <p:cNvSpPr/>
              <p:nvPr/>
            </p:nvSpPr>
            <p:spPr>
              <a:xfrm>
                <a:off x="315874913" y="314239127"/>
                <a:ext cx="1516859667" cy="151694426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grpSp>
          <p:nvGrpSpPr>
            <p:cNvPr id="54" name="Shape 54"/>
            <p:cNvGrpSpPr/>
            <p:nvPr/>
          </p:nvGrpSpPr>
          <p:grpSpPr>
            <a:xfrm>
              <a:off x="1335734804" y="0"/>
              <a:ext cx="376525450" cy="501588205"/>
              <a:chOff x="0" y="0"/>
              <a:chExt cx="2147483646" cy="2147483646"/>
            </a:xfrm>
          </p:grpSpPr>
          <p:pic>
            <p:nvPicPr>
              <p:cNvPr id="55" name="Shape 5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0" y="0"/>
                <a:ext cx="2147483646" cy="2147483646"/>
              </a:xfrm>
              <a:prstGeom prst="rect">
                <a:avLst/>
              </a:prstGeom>
              <a:noFill/>
              <a:ln>
                <a:noFill/>
              </a:ln>
            </p:spPr>
          </p:pic>
          <p:sp>
            <p:nvSpPr>
              <p:cNvPr id="56" name="Shape 56"/>
              <p:cNvSpPr/>
              <p:nvPr/>
            </p:nvSpPr>
            <p:spPr>
              <a:xfrm>
                <a:off x="316926520" y="313911389"/>
                <a:ext cx="1515612977" cy="151569609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grpSp>
          <p:nvGrpSpPr>
            <p:cNvPr id="57" name="Shape 57"/>
            <p:cNvGrpSpPr/>
            <p:nvPr/>
          </p:nvGrpSpPr>
          <p:grpSpPr>
            <a:xfrm>
              <a:off x="1478900374" y="1836613538"/>
              <a:ext cx="233359880" cy="310870108"/>
              <a:chOff x="0" y="0"/>
              <a:chExt cx="2147483647" cy="2147483647"/>
            </a:xfrm>
          </p:grpSpPr>
          <p:pic>
            <p:nvPicPr>
              <p:cNvPr id="58" name="Shape 58"/>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0" y="0"/>
                <a:ext cx="2147483647" cy="2147483647"/>
              </a:xfrm>
              <a:prstGeom prst="rect">
                <a:avLst/>
              </a:prstGeom>
              <a:noFill/>
              <a:ln>
                <a:noFill/>
              </a:ln>
            </p:spPr>
          </p:pic>
          <p:sp>
            <p:nvSpPr>
              <p:cNvPr id="59" name="Shape 59"/>
              <p:cNvSpPr/>
              <p:nvPr/>
            </p:nvSpPr>
            <p:spPr>
              <a:xfrm>
                <a:off x="318420061" y="313702017"/>
                <a:ext cx="1513842370" cy="151392450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grpSp>
          <p:nvGrpSpPr>
            <p:cNvPr id="60" name="Shape 60"/>
            <p:cNvGrpSpPr/>
            <p:nvPr/>
          </p:nvGrpSpPr>
          <p:grpSpPr>
            <a:xfrm>
              <a:off x="0" y="835344502"/>
              <a:ext cx="983547470" cy="1310232308"/>
              <a:chOff x="0" y="0"/>
              <a:chExt cx="2147483647" cy="2147483647"/>
            </a:xfrm>
          </p:grpSpPr>
          <p:pic>
            <p:nvPicPr>
              <p:cNvPr id="61" name="Shape 6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0" y="0"/>
                <a:ext cx="2147483647" cy="2147483647"/>
              </a:xfrm>
              <a:prstGeom prst="rect">
                <a:avLst/>
              </a:prstGeom>
              <a:noFill/>
              <a:ln>
                <a:noFill/>
              </a:ln>
            </p:spPr>
          </p:pic>
          <p:sp>
            <p:nvSpPr>
              <p:cNvPr id="62" name="Shape 62"/>
              <p:cNvSpPr/>
              <p:nvPr/>
            </p:nvSpPr>
            <p:spPr>
              <a:xfrm>
                <a:off x="313906438" y="313250117"/>
                <a:ext cx="1519605200" cy="151968930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sp>
          <p:nvSpPr>
            <p:cNvPr id="63" name="Shape 63"/>
            <p:cNvSpPr/>
            <p:nvPr/>
          </p:nvSpPr>
          <p:spPr>
            <a:xfrm rot="-600000">
              <a:off x="1493643886" y="560137406"/>
              <a:ext cx="558404426" cy="99415313"/>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19607"/>
              </a:schemeClr>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64" name="Shape 64"/>
            <p:cNvSpPr/>
            <p:nvPr/>
          </p:nvSpPr>
          <p:spPr>
            <a:xfrm>
              <a:off x="113908453" y="580836247"/>
              <a:ext cx="1919666558" cy="1418957462"/>
            </a:xfrm>
            <a:custGeom>
              <a:avLst/>
              <a:gdLst/>
              <a:ahLst/>
              <a:cxnLst/>
              <a:rect l="0" t="0" r="0" b="0"/>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close/>
                </a:path>
              </a:pathLst>
            </a:custGeom>
            <a:solidFill>
              <a:schemeClr val="lt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65" name="Shape 65"/>
            <p:cNvSpPr/>
            <p:nvPr/>
          </p:nvSpPr>
          <p:spPr>
            <a:xfrm>
              <a:off x="0" y="0"/>
              <a:ext cx="2147483647" cy="2145694656"/>
            </a:xfrm>
            <a:custGeom>
              <a:avLst/>
              <a:gdLst/>
              <a:ahLst/>
              <a:cxnLst/>
              <a:rect l="0" t="0" r="0" b="0"/>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sp>
        <p:nvSpPr>
          <p:cNvPr id="66" name="Shape 66"/>
          <p:cNvSpPr txBox="1">
            <a:spLocks noGrp="1"/>
          </p:cNvSpPr>
          <p:nvPr>
            <p:ph type="title"/>
          </p:nvPr>
        </p:nvSpPr>
        <p:spPr>
          <a:xfrm>
            <a:off x="866775" y="927100"/>
            <a:ext cx="6345237" cy="70961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67" name="Shape 67"/>
          <p:cNvSpPr txBox="1">
            <a:spLocks noGrp="1"/>
          </p:cNvSpPr>
          <p:nvPr>
            <p:ph type="body" idx="1"/>
          </p:nvPr>
        </p:nvSpPr>
        <p:spPr>
          <a:xfrm>
            <a:off x="863600" y="2489200"/>
            <a:ext cx="6346825" cy="3530600"/>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b="0" i="0" u="none" strike="noStrike" cap="none">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7573962" y="6365875"/>
            <a:ext cx="9906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28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69" name="Shape 69"/>
          <p:cNvSpPr txBox="1">
            <a:spLocks noGrp="1"/>
          </p:cNvSpPr>
          <p:nvPr>
            <p:ph type="ftr" idx="11"/>
          </p:nvPr>
        </p:nvSpPr>
        <p:spPr>
          <a:xfrm>
            <a:off x="590550" y="6365875"/>
            <a:ext cx="38608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900" b="1" i="0" u="none">
                <a:solidFill>
                  <a:schemeClr val="accen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70" name="Shape 70"/>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71" name="Shape 71"/>
          <p:cNvSpPr txBox="1">
            <a:spLocks noGrp="1"/>
          </p:cNvSpPr>
          <p:nvPr>
            <p:ph type="sldNum" idx="12"/>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lt1"/>
                </a:solidFill>
                <a:latin typeface="Arial"/>
                <a:ea typeface="Arial"/>
                <a:cs typeface="Arial"/>
                <a:sym typeface="Arial"/>
              </a:rPr>
              <a:t>‹#›</a:t>
            </a:fld>
            <a:endParaRPr lang="en-US" sz="2800" b="0" i="0" u="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4" name="Shape 10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rgbClr val="FFFFFF"/>
                </a:solidFill>
                <a:latin typeface="Arial"/>
                <a:ea typeface="Arial"/>
                <a:cs typeface="Arial"/>
                <a:sym typeface="Arial"/>
              </a:rPr>
              <a:t>1</a:t>
            </a:fld>
            <a:endParaRPr lang="en-US" sz="1200" b="0" i="0" u="none">
              <a:solidFill>
                <a:srgbClr val="FFFFFF"/>
              </a:solidFill>
              <a:latin typeface="Arial"/>
              <a:ea typeface="Arial"/>
              <a:cs typeface="Arial"/>
              <a:sym typeface="Arial"/>
            </a:endParaRPr>
          </a:p>
        </p:txBody>
      </p:sp>
      <p:pic>
        <p:nvPicPr>
          <p:cNvPr id="105" name="Shape 105" descr="The photo in this slide depicts unsafe chemical storage:&#10;Sulfuric acid, anti-freeze, drain cleaner, and a variety of unlabeled containers are being stored together on what appears to be an open work surface. Some containers appear damaged or rusted, and show evidence of their contents having leaked out. There is also a visible mist covering the surface of the table. A stained and possibly damaged rubber glove is also depicted on the table. &#10;This is an example of how not to store chemicals. &#10;" title="Unsafe chemical storage"/>
          <p:cNvPicPr preferRelativeResize="0"/>
          <p:nvPr/>
        </p:nvPicPr>
        <p:blipFill rotWithShape="1">
          <a:blip r:embed="rId3">
            <a:alphaModFix/>
          </a:blip>
          <a:srcRect/>
          <a:stretch/>
        </p:blipFill>
        <p:spPr>
          <a:xfrm>
            <a:off x="1771650" y="2307907"/>
            <a:ext cx="5638800" cy="4157662"/>
          </a:xfrm>
          <a:prstGeom prst="rect">
            <a:avLst/>
          </a:prstGeom>
          <a:noFill/>
          <a:ln>
            <a:noFill/>
          </a:ln>
        </p:spPr>
      </p:pic>
      <p:pic>
        <p:nvPicPr>
          <p:cNvPr id="2" name="Picture 1" descr="There is a &quot;DON'T DO IT&quot; image superimposed over the first image" title="DON'T DO IT"/>
          <p:cNvPicPr>
            <a:picLocks noChangeAspect="1"/>
          </p:cNvPicPr>
          <p:nvPr/>
        </p:nvPicPr>
        <p:blipFill>
          <a:blip r:embed="rId4">
            <a:alphaModFix amt="20000"/>
          </a:blip>
          <a:stretch>
            <a:fillRect/>
          </a:stretch>
        </p:blipFill>
        <p:spPr>
          <a:xfrm>
            <a:off x="2521937" y="2280773"/>
            <a:ext cx="4235870" cy="4235870"/>
          </a:xfrm>
          <a:prstGeom prst="rect">
            <a:avLst/>
          </a:prstGeom>
        </p:spPr>
      </p:pic>
      <p:sp>
        <p:nvSpPr>
          <p:cNvPr id="8" name="Shape 106" title="Chemical Safety Training"/>
          <p:cNvSpPr txBox="1"/>
          <p:nvPr/>
        </p:nvSpPr>
        <p:spPr>
          <a:xfrm>
            <a:off x="696912" y="758825"/>
            <a:ext cx="7772400" cy="1143000"/>
          </a:xfrm>
          <a:prstGeom prst="rect">
            <a:avLst/>
          </a:prstGeom>
          <a:noFill/>
          <a:ln>
            <a:noFill/>
          </a:ln>
        </p:spPr>
        <p:txBody>
          <a:bodyPr wrap="square" lIns="92075" tIns="46025" rIns="92075" bIns="46025" anchor="ctr" anchorCtr="0">
            <a:noAutofit/>
          </a:bodyPr>
          <a:lstStyle/>
          <a:p>
            <a:pPr marL="0" marR="0" lvl="0" indent="-266700" algn="ctr" rtl="0">
              <a:lnSpc>
                <a:spcPct val="80000"/>
              </a:lnSpc>
              <a:spcBef>
                <a:spcPts val="0"/>
              </a:spcBef>
              <a:spcAft>
                <a:spcPts val="0"/>
              </a:spcAft>
              <a:buClr>
                <a:srgbClr val="FFFF00"/>
              </a:buClr>
              <a:buSzPts val="4200"/>
              <a:buFont typeface="Arial"/>
              <a:buNone/>
            </a:pPr>
            <a:r>
              <a:rPr lang="en-US" sz="4200" b="1" i="0" u="none" dirty="0">
                <a:solidFill>
                  <a:schemeClr val="tx1"/>
                </a:solidFill>
                <a:latin typeface="Arial"/>
                <a:ea typeface="Arial"/>
                <a:cs typeface="Arial"/>
                <a:sym typeface="Arial"/>
              </a:rPr>
              <a:t>Chemical Safety Training</a:t>
            </a:r>
          </a:p>
        </p:txBody>
      </p:sp>
      <p:sp>
        <p:nvSpPr>
          <p:cNvPr id="3" name="Title 2"/>
          <p:cNvSpPr>
            <a:spLocks noGrp="1"/>
          </p:cNvSpPr>
          <p:nvPr>
            <p:ph type="title"/>
          </p:nvPr>
        </p:nvSpPr>
        <p:spPr>
          <a:xfrm>
            <a:off x="0" y="6185979"/>
            <a:ext cx="6345237" cy="709612"/>
          </a:xfrm>
        </p:spPr>
        <p:txBody>
          <a:bodyPr/>
          <a:lstStyle/>
          <a:p>
            <a:r>
              <a:rPr lang="en-US" sz="800" dirty="0" smtClean="0"/>
              <a:t>Chemical safety training</a:t>
            </a:r>
            <a:endParaRPr lang="en-US" sz="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800350" y="881062"/>
            <a:ext cx="6343650" cy="7112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Types of Hazards</a:t>
            </a:r>
          </a:p>
        </p:txBody>
      </p:sp>
      <p:sp>
        <p:nvSpPr>
          <p:cNvPr id="176" name="Shape 176"/>
          <p:cNvSpPr txBox="1">
            <a:spLocks noGrp="1"/>
          </p:cNvSpPr>
          <p:nvPr>
            <p:ph type="body" idx="1"/>
          </p:nvPr>
        </p:nvSpPr>
        <p:spPr>
          <a:xfrm>
            <a:off x="609600" y="2441575"/>
            <a:ext cx="8229600" cy="418782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Biological</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1" i="0" u="none" dirty="0">
                <a:solidFill>
                  <a:srgbClr val="404040"/>
                </a:solidFill>
                <a:latin typeface="Calibri"/>
                <a:ea typeface="Calibri"/>
                <a:cs typeface="Calibri"/>
                <a:sym typeface="Calibri"/>
              </a:rPr>
              <a:t>Chemical</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Ergonomic</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Physical</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Psychosocial</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Safety</a:t>
            </a:r>
          </a:p>
        </p:txBody>
      </p:sp>
      <p:sp>
        <p:nvSpPr>
          <p:cNvPr id="178" name="Shape 178"/>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10</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803574" y="871403"/>
            <a:ext cx="6343800" cy="7113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Types of </a:t>
            </a:r>
            <a:r>
              <a:rPr lang="en-US" sz="3200" b="0" i="0" u="none" strike="noStrike" cap="none" dirty="0" smtClean="0">
                <a:solidFill>
                  <a:schemeClr val="tx1"/>
                </a:solidFill>
                <a:latin typeface="Calibri"/>
                <a:ea typeface="Calibri"/>
                <a:cs typeface="Calibri"/>
                <a:sym typeface="Calibri"/>
              </a:rPr>
              <a:t>Chemicals</a:t>
            </a:r>
            <a:endParaRPr lang="en-US" sz="3200" b="0" i="0" u="none" strike="noStrike" cap="none" dirty="0">
              <a:solidFill>
                <a:schemeClr val="tx1"/>
              </a:solidFill>
              <a:latin typeface="Calibri"/>
              <a:ea typeface="Calibri"/>
              <a:cs typeface="Calibri"/>
              <a:sym typeface="Calibri"/>
            </a:endParaRPr>
          </a:p>
        </p:txBody>
      </p:sp>
      <p:sp>
        <p:nvSpPr>
          <p:cNvPr id="184" name="Shape 184"/>
          <p:cNvSpPr txBox="1">
            <a:spLocks noGrp="1"/>
          </p:cNvSpPr>
          <p:nvPr>
            <p:ph type="body" idx="1"/>
          </p:nvPr>
        </p:nvSpPr>
        <p:spPr>
          <a:xfrm>
            <a:off x="533400" y="2178050"/>
            <a:ext cx="8229600" cy="418782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680"/>
              <a:buFont typeface="Noto Sans Symbols"/>
              <a:buChar char="▶"/>
            </a:pPr>
            <a:r>
              <a:rPr lang="en-US" sz="2100" b="0" i="0" u="none" dirty="0">
                <a:solidFill>
                  <a:srgbClr val="404040"/>
                </a:solidFill>
                <a:latin typeface="Calibri"/>
                <a:ea typeface="Calibri"/>
                <a:cs typeface="Calibri"/>
                <a:sym typeface="Calibri"/>
              </a:rPr>
              <a:t>Flammable</a:t>
            </a:r>
          </a:p>
          <a:p>
            <a:pPr marL="685800" marR="0" lvl="1" indent="-282574" algn="l" rtl="0">
              <a:lnSpc>
                <a:spcPct val="100000"/>
              </a:lnSpc>
              <a:spcBef>
                <a:spcPts val="1000"/>
              </a:spcBef>
              <a:spcAft>
                <a:spcPts val="0"/>
              </a:spcAft>
              <a:buClr>
                <a:schemeClr val="accent1"/>
              </a:buClr>
              <a:buSzPts val="1680"/>
              <a:buFont typeface="Noto Sans Symbols"/>
              <a:buChar char="▶"/>
            </a:pPr>
            <a:r>
              <a:rPr lang="en-US" sz="2100" b="0" i="0" u="none" strike="noStrike" cap="none" dirty="0" smtClean="0">
                <a:solidFill>
                  <a:srgbClr val="404040"/>
                </a:solidFill>
                <a:latin typeface="Calibri"/>
                <a:ea typeface="Calibri"/>
                <a:cs typeface="Calibri"/>
                <a:sym typeface="Calibri"/>
              </a:rPr>
              <a:t>Uses: solvents, adhesives, fuel</a:t>
            </a:r>
          </a:p>
          <a:p>
            <a:pPr marL="685800" marR="0" lvl="1" indent="-282574" algn="l" rtl="0">
              <a:lnSpc>
                <a:spcPct val="100000"/>
              </a:lnSpc>
              <a:spcBef>
                <a:spcPts val="1000"/>
              </a:spcBef>
              <a:spcAft>
                <a:spcPts val="0"/>
              </a:spcAft>
              <a:buClr>
                <a:schemeClr val="accent1"/>
              </a:buClr>
              <a:buSzPts val="1680"/>
              <a:buFont typeface="Noto Sans Symbols"/>
              <a:buChar char="▶"/>
            </a:pPr>
            <a:r>
              <a:rPr lang="en-US" sz="2100" b="0" i="0" u="none" strike="noStrike" cap="none" dirty="0" smtClean="0">
                <a:solidFill>
                  <a:srgbClr val="404040"/>
                </a:solidFill>
                <a:latin typeface="Calibri"/>
                <a:ea typeface="Calibri"/>
                <a:cs typeface="Calibri"/>
                <a:sym typeface="Calibri"/>
              </a:rPr>
              <a:t>Examples: Methanol</a:t>
            </a:r>
            <a:r>
              <a:rPr lang="en-US" sz="2100" b="0" i="0" u="none" strike="noStrike" cap="none" dirty="0">
                <a:solidFill>
                  <a:srgbClr val="404040"/>
                </a:solidFill>
                <a:latin typeface="Calibri"/>
                <a:ea typeface="Calibri"/>
                <a:cs typeface="Calibri"/>
                <a:sym typeface="Calibri"/>
              </a:rPr>
              <a:t>, </a:t>
            </a:r>
            <a:r>
              <a:rPr lang="en-US" sz="2100" b="0" i="0" u="none" strike="noStrike" cap="none" dirty="0" smtClean="0">
                <a:solidFill>
                  <a:srgbClr val="404040"/>
                </a:solidFill>
                <a:latin typeface="Calibri"/>
                <a:ea typeface="Calibri"/>
                <a:cs typeface="Calibri"/>
                <a:sym typeface="Calibri"/>
              </a:rPr>
              <a:t>acetonitrile,  diesel </a:t>
            </a:r>
            <a:r>
              <a:rPr lang="en-US" sz="2100" b="0" i="0" u="none" strike="noStrike" cap="none" dirty="0">
                <a:solidFill>
                  <a:srgbClr val="404040"/>
                </a:solidFill>
                <a:latin typeface="Calibri"/>
                <a:ea typeface="Calibri"/>
                <a:cs typeface="Calibri"/>
                <a:sym typeface="Calibri"/>
              </a:rPr>
              <a:t>fuel, mineral spirits</a:t>
            </a:r>
          </a:p>
          <a:p>
            <a:pPr marL="342900" marR="0" lvl="0" indent="-342900" algn="l" rtl="0">
              <a:lnSpc>
                <a:spcPct val="100000"/>
              </a:lnSpc>
              <a:spcBef>
                <a:spcPts val="1000"/>
              </a:spcBef>
              <a:spcAft>
                <a:spcPts val="0"/>
              </a:spcAft>
              <a:buClr>
                <a:schemeClr val="accent1"/>
              </a:buClr>
              <a:buSzPts val="1680"/>
              <a:buFont typeface="Noto Sans Symbols"/>
              <a:buChar char="▶"/>
            </a:pPr>
            <a:r>
              <a:rPr lang="en-US" sz="2100" b="0" i="0" u="none" dirty="0">
                <a:solidFill>
                  <a:srgbClr val="404040"/>
                </a:solidFill>
                <a:latin typeface="Calibri"/>
                <a:ea typeface="Calibri"/>
                <a:cs typeface="Calibri"/>
                <a:sym typeface="Calibri"/>
              </a:rPr>
              <a:t>Corrosive</a:t>
            </a:r>
          </a:p>
          <a:p>
            <a:pPr marL="685800" marR="0" lvl="1" indent="-282574" algn="l" rtl="0">
              <a:lnSpc>
                <a:spcPct val="100000"/>
              </a:lnSpc>
              <a:spcBef>
                <a:spcPts val="1000"/>
              </a:spcBef>
              <a:spcAft>
                <a:spcPts val="0"/>
              </a:spcAft>
              <a:buClr>
                <a:schemeClr val="accent1"/>
              </a:buClr>
              <a:buSzPts val="1680"/>
              <a:buFont typeface="Noto Sans Symbols"/>
              <a:buChar char="▶"/>
            </a:pPr>
            <a:r>
              <a:rPr lang="en-US" sz="2100" b="0" i="0" u="none" strike="noStrike" cap="none" dirty="0" smtClean="0">
                <a:solidFill>
                  <a:srgbClr val="404040"/>
                </a:solidFill>
                <a:latin typeface="Calibri"/>
                <a:ea typeface="Calibri"/>
                <a:cs typeface="Calibri"/>
                <a:sym typeface="Calibri"/>
              </a:rPr>
              <a:t>Uses: cleaning agents, degreasers, chemical reactants</a:t>
            </a:r>
            <a:endParaRPr lang="en-US" sz="2100" dirty="0"/>
          </a:p>
          <a:p>
            <a:pPr marL="685800" marR="0" lvl="1" indent="-282574" algn="l" rtl="0">
              <a:lnSpc>
                <a:spcPct val="100000"/>
              </a:lnSpc>
              <a:spcBef>
                <a:spcPts val="1000"/>
              </a:spcBef>
              <a:spcAft>
                <a:spcPts val="0"/>
              </a:spcAft>
              <a:buClr>
                <a:schemeClr val="accent1"/>
              </a:buClr>
              <a:buSzPts val="1680"/>
              <a:buFont typeface="Noto Sans Symbols"/>
              <a:buChar char="▶"/>
            </a:pPr>
            <a:r>
              <a:rPr lang="en-US" sz="2100" b="0" i="0" u="none" strike="noStrike" cap="none" dirty="0" smtClean="0">
                <a:solidFill>
                  <a:srgbClr val="404040"/>
                </a:solidFill>
                <a:latin typeface="Calibri"/>
                <a:ea typeface="Calibri"/>
                <a:cs typeface="Calibri"/>
                <a:sym typeface="Calibri"/>
              </a:rPr>
              <a:t>Examples: Acetic acid, sodium hydroxide,  ammonia; phenol</a:t>
            </a:r>
          </a:p>
          <a:p>
            <a:pPr marL="342900" marR="0" lvl="0" indent="-342900" algn="l" rtl="0">
              <a:lnSpc>
                <a:spcPct val="100000"/>
              </a:lnSpc>
              <a:spcBef>
                <a:spcPts val="1000"/>
              </a:spcBef>
              <a:spcAft>
                <a:spcPts val="0"/>
              </a:spcAft>
              <a:buClr>
                <a:schemeClr val="accent1"/>
              </a:buClr>
              <a:buSzPts val="1680"/>
              <a:buFont typeface="Noto Sans Symbols"/>
              <a:buChar char="▶"/>
            </a:pPr>
            <a:r>
              <a:rPr lang="en-US" sz="2100" b="0" i="0" u="none" dirty="0" smtClean="0">
                <a:solidFill>
                  <a:srgbClr val="404040"/>
                </a:solidFill>
                <a:latin typeface="Calibri"/>
                <a:ea typeface="Calibri"/>
                <a:cs typeface="Calibri"/>
                <a:sym typeface="Calibri"/>
              </a:rPr>
              <a:t>Reactive</a:t>
            </a:r>
          </a:p>
          <a:p>
            <a:pPr marL="685800" marR="0" lvl="1" indent="-282574" algn="l" rtl="0">
              <a:lnSpc>
                <a:spcPct val="100000"/>
              </a:lnSpc>
              <a:spcBef>
                <a:spcPts val="1000"/>
              </a:spcBef>
              <a:spcAft>
                <a:spcPts val="0"/>
              </a:spcAft>
              <a:buClr>
                <a:schemeClr val="accent1"/>
              </a:buClr>
              <a:buSzPts val="1680"/>
              <a:buFont typeface="Noto Sans Symbols"/>
              <a:buChar char="▶"/>
            </a:pPr>
            <a:r>
              <a:rPr lang="en-US" sz="2100" b="0" i="0" u="none" strike="noStrike" cap="none" dirty="0" smtClean="0">
                <a:solidFill>
                  <a:srgbClr val="404040"/>
                </a:solidFill>
                <a:latin typeface="Calibri"/>
                <a:ea typeface="Calibri"/>
                <a:cs typeface="Calibri"/>
                <a:sym typeface="Calibri"/>
              </a:rPr>
              <a:t>Oxidizers </a:t>
            </a:r>
            <a:endParaRPr lang="en-US" sz="2100" dirty="0"/>
          </a:p>
          <a:p>
            <a:pPr lvl="2" indent="-282574">
              <a:buSzPts val="1680"/>
            </a:pPr>
            <a:r>
              <a:rPr lang="en-US" sz="1900" dirty="0" smtClean="0"/>
              <a:t>Uses: disinfectants, cleaning agents; chlorine</a:t>
            </a:r>
          </a:p>
          <a:p>
            <a:pPr lvl="2" indent="-282574">
              <a:buSzPts val="1680"/>
            </a:pPr>
            <a:r>
              <a:rPr lang="en-US" sz="1900" b="0" i="0" u="none" strike="noStrike" cap="none" dirty="0" smtClean="0">
                <a:solidFill>
                  <a:srgbClr val="404040"/>
                </a:solidFill>
                <a:latin typeface="Calibri"/>
                <a:ea typeface="Calibri"/>
                <a:cs typeface="Calibri"/>
                <a:sym typeface="Calibri"/>
              </a:rPr>
              <a:t>Examples: </a:t>
            </a:r>
            <a:r>
              <a:rPr lang="en-US" sz="1900" b="0" i="0" u="none" strike="noStrike" cap="none" dirty="0">
                <a:solidFill>
                  <a:srgbClr val="404040"/>
                </a:solidFill>
                <a:latin typeface="Calibri"/>
                <a:ea typeface="Calibri"/>
                <a:cs typeface="Calibri"/>
                <a:sym typeface="Calibri"/>
              </a:rPr>
              <a:t>nitric </a:t>
            </a:r>
            <a:r>
              <a:rPr lang="en-US" sz="1900" b="0" i="0" u="none" strike="noStrike" cap="none" dirty="0" smtClean="0">
                <a:solidFill>
                  <a:srgbClr val="404040"/>
                </a:solidFill>
                <a:latin typeface="Calibri"/>
                <a:ea typeface="Calibri"/>
                <a:cs typeface="Calibri"/>
                <a:sym typeface="Calibri"/>
              </a:rPr>
              <a:t>acid, hydrogen peroxide</a:t>
            </a:r>
            <a:endParaRPr lang="en-US" sz="1900" b="0" i="0" u="none" strike="noStrike" cap="none" dirty="0">
              <a:solidFill>
                <a:srgbClr val="404040"/>
              </a:solidFill>
              <a:latin typeface="Calibri"/>
              <a:ea typeface="Calibri"/>
              <a:cs typeface="Calibri"/>
              <a:sym typeface="Calibri"/>
            </a:endParaRPr>
          </a:p>
        </p:txBody>
      </p:sp>
      <p:sp>
        <p:nvSpPr>
          <p:cNvPr id="186" name="Shape 186"/>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11</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337585" y="869475"/>
            <a:ext cx="7271700" cy="7113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Types of Chemicals </a:t>
            </a:r>
            <a:r>
              <a:rPr lang="en-US" sz="3200" b="0" i="0" u="none" strike="noStrike" cap="none" dirty="0" smtClean="0">
                <a:solidFill>
                  <a:schemeClr val="tx1"/>
                </a:solidFill>
                <a:latin typeface="Calibri"/>
                <a:ea typeface="Calibri"/>
                <a:cs typeface="Calibri"/>
                <a:sym typeface="Calibri"/>
              </a:rPr>
              <a:t>(</a:t>
            </a:r>
            <a:r>
              <a:rPr lang="en-US" sz="3200" b="0" i="0" u="none" strike="noStrike" cap="none" dirty="0">
                <a:solidFill>
                  <a:schemeClr val="tx1"/>
                </a:solidFill>
                <a:latin typeface="Calibri"/>
                <a:ea typeface="Calibri"/>
                <a:cs typeface="Calibri"/>
                <a:sym typeface="Calibri"/>
              </a:rPr>
              <a:t>cont.)</a:t>
            </a:r>
          </a:p>
        </p:txBody>
      </p:sp>
      <p:sp>
        <p:nvSpPr>
          <p:cNvPr id="192" name="Shape 192"/>
          <p:cNvSpPr txBox="1">
            <a:spLocks noGrp="1"/>
          </p:cNvSpPr>
          <p:nvPr>
            <p:ph type="body" idx="1"/>
          </p:nvPr>
        </p:nvSpPr>
        <p:spPr>
          <a:xfrm>
            <a:off x="590550" y="2178050"/>
            <a:ext cx="8096250" cy="4187825"/>
          </a:xfrm>
          <a:prstGeom prst="rect">
            <a:avLst/>
          </a:prstGeom>
          <a:noFill/>
          <a:ln>
            <a:noFill/>
          </a:ln>
        </p:spPr>
        <p:txBody>
          <a:bodyPr wrap="square" lIns="91425" tIns="45700" rIns="91425" bIns="45700" anchor="t" anchorCtr="0">
            <a:noAutofit/>
          </a:bodyPr>
          <a:lstStyle/>
          <a:p>
            <a:pPr lvl="1" indent="-282574">
              <a:buSzPts val="1680"/>
            </a:pPr>
            <a:r>
              <a:rPr lang="en-US" sz="2100" dirty="0"/>
              <a:t>Organic peroxides </a:t>
            </a:r>
            <a:endParaRPr lang="en-US" sz="2100" dirty="0" smtClean="0"/>
          </a:p>
          <a:p>
            <a:pPr lvl="2" indent="-282574">
              <a:buSzPts val="1680"/>
            </a:pPr>
            <a:r>
              <a:rPr lang="en-US" sz="1900" dirty="0" smtClean="0"/>
              <a:t>Uses: Bleaching agents, disinfectants, chemical synthesis reactions</a:t>
            </a:r>
          </a:p>
          <a:p>
            <a:pPr lvl="2" indent="-282574">
              <a:buSzPts val="1680"/>
            </a:pPr>
            <a:r>
              <a:rPr lang="en-US" sz="1900" dirty="0" smtClean="0"/>
              <a:t>Examples: </a:t>
            </a:r>
            <a:r>
              <a:rPr lang="en-US" sz="1900" dirty="0"/>
              <a:t>benzoyl peroxide, methyl ethyl </a:t>
            </a:r>
            <a:r>
              <a:rPr lang="en-US" sz="1900" dirty="0" smtClean="0"/>
              <a:t>ketone peroxide; hydrogen peroxide</a:t>
            </a:r>
            <a:endParaRPr lang="en-US" sz="1900" dirty="0"/>
          </a:p>
          <a:p>
            <a:pPr lvl="1" indent="-282574">
              <a:buSzPts val="1680"/>
            </a:pPr>
            <a:r>
              <a:rPr lang="en-US" sz="2100" dirty="0"/>
              <a:t>Water reactive </a:t>
            </a:r>
          </a:p>
          <a:p>
            <a:pPr lvl="2" indent="-282574">
              <a:buSzPts val="1680"/>
            </a:pPr>
            <a:r>
              <a:rPr lang="en-US" sz="1900" dirty="0" smtClean="0"/>
              <a:t>Uses: Additives, neutralizers, </a:t>
            </a:r>
            <a:r>
              <a:rPr lang="en-US" sz="1900" dirty="0"/>
              <a:t>chemical synthesis reactions</a:t>
            </a:r>
            <a:endParaRPr lang="en-US" sz="1900" dirty="0" smtClean="0"/>
          </a:p>
          <a:p>
            <a:pPr lvl="2" indent="-282574">
              <a:buSzPts val="1680"/>
            </a:pPr>
            <a:r>
              <a:rPr lang="en-US" sz="1900" dirty="0" smtClean="0"/>
              <a:t>Examples: sodium </a:t>
            </a:r>
            <a:r>
              <a:rPr lang="en-US" sz="1900" dirty="0"/>
              <a:t>metal, sodium </a:t>
            </a:r>
            <a:r>
              <a:rPr lang="en-US" sz="1900" dirty="0" smtClean="0"/>
              <a:t>borohydride, sodium hydroxide</a:t>
            </a:r>
            <a:endParaRPr lang="en-US" sz="1900" dirty="0"/>
          </a:p>
          <a:p>
            <a:pPr lvl="1" indent="-282574">
              <a:buSzPts val="1680"/>
            </a:pPr>
            <a:r>
              <a:rPr lang="en-US" sz="2100" dirty="0"/>
              <a:t>Air reactive </a:t>
            </a:r>
          </a:p>
          <a:p>
            <a:pPr lvl="2" indent="-282574">
              <a:buSzPts val="1680"/>
            </a:pPr>
            <a:r>
              <a:rPr lang="en-US" sz="1900" dirty="0" smtClean="0"/>
              <a:t>Uses: Adhesives, coating agents, chemical synthesis reactions</a:t>
            </a:r>
          </a:p>
          <a:p>
            <a:pPr lvl="2" indent="-282574">
              <a:buSzPts val="1680"/>
            </a:pPr>
            <a:r>
              <a:rPr lang="en-US" sz="1900" dirty="0" smtClean="0"/>
              <a:t>Examples: </a:t>
            </a:r>
            <a:r>
              <a:rPr lang="en-US" sz="1900" dirty="0" err="1"/>
              <a:t>silane</a:t>
            </a:r>
            <a:r>
              <a:rPr lang="en-US" sz="1900" dirty="0"/>
              <a:t>, t-butyl lithium</a:t>
            </a:r>
          </a:p>
          <a:p>
            <a:pPr marL="342900" marR="0" lvl="0" indent="-342900" algn="l" rtl="0">
              <a:lnSpc>
                <a:spcPct val="100000"/>
              </a:lnSpc>
              <a:spcBef>
                <a:spcPts val="0"/>
              </a:spcBef>
              <a:spcAft>
                <a:spcPts val="0"/>
              </a:spcAft>
              <a:buClr>
                <a:schemeClr val="accent1"/>
              </a:buClr>
              <a:buSzPts val="1680"/>
              <a:buFont typeface="Noto Sans Symbols"/>
              <a:buChar char="▶"/>
            </a:pPr>
            <a:endParaRPr lang="en-US" sz="2100" b="0" i="0" u="none" dirty="0">
              <a:solidFill>
                <a:srgbClr val="404040"/>
              </a:solidFill>
              <a:latin typeface="Calibri"/>
              <a:ea typeface="Calibri"/>
              <a:cs typeface="Calibri"/>
              <a:sym typeface="Calibri"/>
            </a:endParaRPr>
          </a:p>
        </p:txBody>
      </p:sp>
      <p:sp>
        <p:nvSpPr>
          <p:cNvPr id="194" name="Shape 19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12</a:t>
            </a:fld>
            <a:endParaRPr lang="en-US" sz="2800" b="0" i="0" u="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96198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337585" y="869475"/>
            <a:ext cx="7271700" cy="7113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Types of Chemicals </a:t>
            </a:r>
            <a:r>
              <a:rPr lang="en-US" sz="3200" b="0" i="0" u="none" strike="noStrike" cap="none" dirty="0" smtClean="0">
                <a:solidFill>
                  <a:schemeClr val="tx1"/>
                </a:solidFill>
                <a:latin typeface="Calibri"/>
                <a:ea typeface="Calibri"/>
                <a:cs typeface="Calibri"/>
                <a:sym typeface="Calibri"/>
              </a:rPr>
              <a:t>( cont</a:t>
            </a:r>
            <a:r>
              <a:rPr lang="en-US" sz="3200" b="0" i="0" u="none" strike="noStrike" cap="none" dirty="0">
                <a:solidFill>
                  <a:schemeClr val="tx1"/>
                </a:solidFill>
                <a:latin typeface="Calibri"/>
                <a:ea typeface="Calibri"/>
                <a:cs typeface="Calibri"/>
                <a:sym typeface="Calibri"/>
              </a:rPr>
              <a:t>.)</a:t>
            </a:r>
          </a:p>
        </p:txBody>
      </p:sp>
      <p:sp>
        <p:nvSpPr>
          <p:cNvPr id="192" name="Shape 192"/>
          <p:cNvSpPr txBox="1">
            <a:spLocks noGrp="1"/>
          </p:cNvSpPr>
          <p:nvPr>
            <p:ph type="body" idx="1"/>
          </p:nvPr>
        </p:nvSpPr>
        <p:spPr>
          <a:xfrm>
            <a:off x="590550" y="2178050"/>
            <a:ext cx="8096250" cy="418782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680"/>
              <a:buFont typeface="Noto Sans Symbols"/>
              <a:buChar char="▶"/>
            </a:pPr>
            <a:r>
              <a:rPr lang="en-US" sz="2100" b="0" i="0" u="none" dirty="0">
                <a:solidFill>
                  <a:srgbClr val="404040"/>
                </a:solidFill>
                <a:latin typeface="Calibri"/>
                <a:ea typeface="Calibri"/>
                <a:cs typeface="Calibri"/>
                <a:sym typeface="Calibri"/>
              </a:rPr>
              <a:t>Toxic</a:t>
            </a:r>
          </a:p>
          <a:p>
            <a:pPr marL="685800" marR="0" lvl="1" indent="-282574" algn="l" rtl="0">
              <a:lnSpc>
                <a:spcPct val="100000"/>
              </a:lnSpc>
              <a:spcBef>
                <a:spcPts val="1000"/>
              </a:spcBef>
              <a:spcAft>
                <a:spcPts val="0"/>
              </a:spcAft>
              <a:buClr>
                <a:schemeClr val="accent1"/>
              </a:buClr>
              <a:buSzPts val="1680"/>
              <a:buFont typeface="Noto Sans Symbols"/>
              <a:buChar char="▶"/>
            </a:pPr>
            <a:r>
              <a:rPr lang="en-US" sz="2100" b="0" i="0" u="none" strike="noStrike" cap="none" dirty="0" smtClean="0">
                <a:solidFill>
                  <a:srgbClr val="404040"/>
                </a:solidFill>
                <a:latin typeface="Calibri"/>
                <a:ea typeface="Calibri"/>
                <a:cs typeface="Calibri"/>
                <a:sym typeface="Calibri"/>
              </a:rPr>
              <a:t>Carcinogen</a:t>
            </a:r>
          </a:p>
          <a:p>
            <a:pPr lvl="2" indent="-282574">
              <a:buSzPts val="1680"/>
            </a:pPr>
            <a:r>
              <a:rPr lang="en-US" sz="1900" dirty="0" smtClean="0"/>
              <a:t>Uses: </a:t>
            </a:r>
            <a:r>
              <a:rPr lang="en-US" sz="1900" dirty="0"/>
              <a:t>S</a:t>
            </a:r>
            <a:r>
              <a:rPr lang="en-US" sz="1900" dirty="0" smtClean="0"/>
              <a:t>olvent, cleaning fluid, degreaser, disinfectant</a:t>
            </a:r>
          </a:p>
          <a:p>
            <a:pPr lvl="2" indent="-282574">
              <a:buSzPts val="1680"/>
            </a:pPr>
            <a:r>
              <a:rPr lang="en-US" sz="1900" b="0" i="0" u="none" strike="noStrike" cap="none" dirty="0" smtClean="0">
                <a:solidFill>
                  <a:srgbClr val="404040"/>
                </a:solidFill>
                <a:latin typeface="Calibri"/>
                <a:ea typeface="Calibri"/>
                <a:cs typeface="Calibri"/>
                <a:sym typeface="Calibri"/>
              </a:rPr>
              <a:t>Examples: benzene</a:t>
            </a:r>
            <a:r>
              <a:rPr lang="en-US" sz="1900" b="0" i="0" u="none" strike="noStrike" cap="none" dirty="0">
                <a:solidFill>
                  <a:srgbClr val="404040"/>
                </a:solidFill>
                <a:latin typeface="Calibri"/>
                <a:ea typeface="Calibri"/>
                <a:cs typeface="Calibri"/>
                <a:sym typeface="Calibri"/>
              </a:rPr>
              <a:t>, carbon </a:t>
            </a:r>
            <a:r>
              <a:rPr lang="en-US" sz="1900" b="0" i="0" u="none" strike="noStrike" cap="none" dirty="0" smtClean="0">
                <a:solidFill>
                  <a:srgbClr val="404040"/>
                </a:solidFill>
                <a:latin typeface="Calibri"/>
                <a:ea typeface="Calibri"/>
                <a:cs typeface="Calibri"/>
                <a:sym typeface="Calibri"/>
              </a:rPr>
              <a:t>tetrachloride, formaldehyde*</a:t>
            </a:r>
            <a:endParaRPr lang="en-US" sz="1900" b="0" i="0" u="none" strike="noStrike" cap="none" dirty="0">
              <a:solidFill>
                <a:srgbClr val="404040"/>
              </a:solidFill>
              <a:latin typeface="Calibri"/>
              <a:ea typeface="Calibri"/>
              <a:cs typeface="Calibri"/>
              <a:sym typeface="Calibri"/>
            </a:endParaRPr>
          </a:p>
          <a:p>
            <a:pPr marL="685800" marR="0" lvl="1" indent="-282574" algn="l" rtl="0">
              <a:lnSpc>
                <a:spcPct val="100000"/>
              </a:lnSpc>
              <a:spcBef>
                <a:spcPts val="1000"/>
              </a:spcBef>
              <a:spcAft>
                <a:spcPts val="0"/>
              </a:spcAft>
              <a:buClr>
                <a:schemeClr val="accent1"/>
              </a:buClr>
              <a:buSzPts val="1680"/>
              <a:buFont typeface="Noto Sans Symbols"/>
              <a:buChar char="▶"/>
            </a:pPr>
            <a:r>
              <a:rPr lang="en-US" sz="2100" b="0" i="0" u="none" strike="noStrike" cap="none" dirty="0">
                <a:solidFill>
                  <a:srgbClr val="404040"/>
                </a:solidFill>
                <a:latin typeface="Calibri"/>
                <a:ea typeface="Calibri"/>
                <a:cs typeface="Calibri"/>
                <a:sym typeface="Calibri"/>
              </a:rPr>
              <a:t>Mutagen: </a:t>
            </a:r>
            <a:endParaRPr lang="en-US" sz="2100" b="0" i="0" u="none" strike="noStrike" cap="none" dirty="0" smtClean="0">
              <a:solidFill>
                <a:srgbClr val="404040"/>
              </a:solidFill>
              <a:latin typeface="Calibri"/>
              <a:ea typeface="Calibri"/>
              <a:cs typeface="Calibri"/>
              <a:sym typeface="Calibri"/>
            </a:endParaRPr>
          </a:p>
          <a:p>
            <a:pPr lvl="2" indent="-282574">
              <a:buSzPts val="1680"/>
            </a:pPr>
            <a:r>
              <a:rPr lang="en-US" sz="1900" dirty="0" smtClean="0"/>
              <a:t>Uses: Disinfectant, solvent</a:t>
            </a:r>
          </a:p>
          <a:p>
            <a:pPr lvl="2" indent="-282574">
              <a:buSzPts val="1680"/>
            </a:pPr>
            <a:r>
              <a:rPr lang="en-US" sz="1900" b="0" i="0" u="none" strike="noStrike" cap="none" dirty="0" smtClean="0">
                <a:solidFill>
                  <a:srgbClr val="404040"/>
                </a:solidFill>
                <a:latin typeface="Calibri"/>
                <a:ea typeface="Calibri"/>
                <a:cs typeface="Calibri"/>
                <a:sym typeface="Calibri"/>
              </a:rPr>
              <a:t>Examples: bromine, benzene; phenol</a:t>
            </a:r>
            <a:endParaRPr lang="en-US" sz="1900" b="0" i="0" u="none" strike="noStrike" cap="none" dirty="0">
              <a:solidFill>
                <a:srgbClr val="404040"/>
              </a:solidFill>
              <a:latin typeface="Calibri"/>
              <a:ea typeface="Calibri"/>
              <a:cs typeface="Calibri"/>
              <a:sym typeface="Calibri"/>
            </a:endParaRPr>
          </a:p>
          <a:p>
            <a:pPr marL="685800" marR="0" lvl="1" indent="-282574" algn="l" rtl="0">
              <a:lnSpc>
                <a:spcPct val="100000"/>
              </a:lnSpc>
              <a:spcBef>
                <a:spcPts val="1000"/>
              </a:spcBef>
              <a:spcAft>
                <a:spcPts val="0"/>
              </a:spcAft>
              <a:buClr>
                <a:schemeClr val="accent1"/>
              </a:buClr>
              <a:buSzPts val="1680"/>
              <a:buFont typeface="Noto Sans Symbols"/>
              <a:buChar char="▶"/>
            </a:pPr>
            <a:r>
              <a:rPr lang="en-US" sz="2100" b="0" i="0" u="none" strike="noStrike" cap="none" dirty="0">
                <a:solidFill>
                  <a:srgbClr val="404040"/>
                </a:solidFill>
                <a:latin typeface="Calibri"/>
                <a:ea typeface="Calibri"/>
                <a:cs typeface="Calibri"/>
                <a:sym typeface="Calibri"/>
              </a:rPr>
              <a:t>Poison: </a:t>
            </a:r>
            <a:endParaRPr lang="en-US" sz="2100" b="0" i="0" u="none" strike="noStrike" cap="none" dirty="0" smtClean="0">
              <a:solidFill>
                <a:srgbClr val="404040"/>
              </a:solidFill>
              <a:latin typeface="Calibri"/>
              <a:ea typeface="Calibri"/>
              <a:cs typeface="Calibri"/>
              <a:sym typeface="Calibri"/>
            </a:endParaRPr>
          </a:p>
          <a:p>
            <a:pPr lvl="2" indent="-282574">
              <a:buSzPts val="1680"/>
            </a:pPr>
            <a:r>
              <a:rPr lang="en-US" sz="1900" dirty="0" smtClean="0"/>
              <a:t>Uses: Chemical preservative, pigment</a:t>
            </a:r>
          </a:p>
          <a:p>
            <a:pPr lvl="2" indent="-282574">
              <a:buSzPts val="1680"/>
            </a:pPr>
            <a:r>
              <a:rPr lang="en-US" sz="1900" b="0" i="0" u="none" strike="noStrike" cap="none" dirty="0" smtClean="0">
                <a:solidFill>
                  <a:srgbClr val="404040"/>
                </a:solidFill>
                <a:latin typeface="Calibri"/>
                <a:ea typeface="Calibri"/>
                <a:cs typeface="Calibri"/>
                <a:sym typeface="Calibri"/>
              </a:rPr>
              <a:t>Examples: sodium </a:t>
            </a:r>
            <a:r>
              <a:rPr lang="en-US" sz="1900" b="0" i="0" u="none" strike="noStrike" cap="none" dirty="0" err="1">
                <a:solidFill>
                  <a:srgbClr val="404040"/>
                </a:solidFill>
                <a:latin typeface="Calibri"/>
                <a:ea typeface="Calibri"/>
                <a:cs typeface="Calibri"/>
                <a:sym typeface="Calibri"/>
              </a:rPr>
              <a:t>azide</a:t>
            </a:r>
            <a:r>
              <a:rPr lang="en-US" sz="1900" b="0" i="0" u="none" strike="noStrike" cap="none" dirty="0">
                <a:solidFill>
                  <a:srgbClr val="404040"/>
                </a:solidFill>
                <a:latin typeface="Calibri"/>
                <a:ea typeface="Calibri"/>
                <a:cs typeface="Calibri"/>
                <a:sym typeface="Calibri"/>
              </a:rPr>
              <a:t>, powdered </a:t>
            </a:r>
            <a:r>
              <a:rPr lang="en-US" sz="1900" b="0" i="0" u="none" strike="noStrike" cap="none" dirty="0" smtClean="0">
                <a:solidFill>
                  <a:srgbClr val="404040"/>
                </a:solidFill>
                <a:latin typeface="Calibri"/>
                <a:ea typeface="Calibri"/>
                <a:cs typeface="Calibri"/>
                <a:sym typeface="Calibri"/>
              </a:rPr>
              <a:t>pigments/inks</a:t>
            </a:r>
            <a:endParaRPr lang="en-US" sz="1900" b="0" i="0" u="none" strike="noStrike" cap="none" dirty="0">
              <a:solidFill>
                <a:srgbClr val="404040"/>
              </a:solidFill>
              <a:latin typeface="Calibri"/>
              <a:ea typeface="Calibri"/>
              <a:cs typeface="Calibri"/>
              <a:sym typeface="Calibri"/>
            </a:endParaRPr>
          </a:p>
        </p:txBody>
      </p:sp>
      <p:sp>
        <p:nvSpPr>
          <p:cNvPr id="194" name="Shape 19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13</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337585" y="869475"/>
            <a:ext cx="7271700" cy="7113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Types of </a:t>
            </a:r>
            <a:r>
              <a:rPr lang="en-US" sz="3200" b="0" i="0" u="none" strike="noStrike" cap="none" dirty="0" smtClean="0">
                <a:solidFill>
                  <a:schemeClr val="tx1"/>
                </a:solidFill>
                <a:latin typeface="Calibri"/>
                <a:ea typeface="Calibri"/>
                <a:cs typeface="Calibri"/>
                <a:sym typeface="Calibri"/>
              </a:rPr>
              <a:t> Chemicals (</a:t>
            </a:r>
            <a:r>
              <a:rPr lang="en-US" sz="3200" b="0" i="0" u="none" strike="noStrike" cap="none" dirty="0">
                <a:solidFill>
                  <a:schemeClr val="tx1"/>
                </a:solidFill>
                <a:latin typeface="Calibri"/>
                <a:ea typeface="Calibri"/>
                <a:cs typeface="Calibri"/>
                <a:sym typeface="Calibri"/>
              </a:rPr>
              <a:t>cont.)</a:t>
            </a:r>
          </a:p>
        </p:txBody>
      </p:sp>
      <p:sp>
        <p:nvSpPr>
          <p:cNvPr id="192" name="Shape 192"/>
          <p:cNvSpPr txBox="1">
            <a:spLocks noGrp="1"/>
          </p:cNvSpPr>
          <p:nvPr>
            <p:ph type="body" idx="1"/>
          </p:nvPr>
        </p:nvSpPr>
        <p:spPr>
          <a:xfrm>
            <a:off x="590550" y="2178050"/>
            <a:ext cx="8096250" cy="4187825"/>
          </a:xfrm>
          <a:prstGeom prst="rect">
            <a:avLst/>
          </a:prstGeom>
          <a:noFill/>
          <a:ln>
            <a:noFill/>
          </a:ln>
        </p:spPr>
        <p:txBody>
          <a:bodyPr wrap="square" lIns="91425" tIns="45700" rIns="91425" bIns="45700" anchor="t" anchorCtr="0">
            <a:noAutofit/>
          </a:bodyPr>
          <a:lstStyle/>
          <a:p>
            <a:pPr lvl="1" indent="-282574">
              <a:buSzPts val="1680"/>
            </a:pPr>
            <a:r>
              <a:rPr lang="en-US" sz="2100" dirty="0"/>
              <a:t>Sensitizer: </a:t>
            </a:r>
            <a:endParaRPr lang="en-US" sz="2100" dirty="0" smtClean="0"/>
          </a:p>
          <a:p>
            <a:pPr lvl="2" indent="-282574">
              <a:buSzPts val="1680"/>
            </a:pPr>
            <a:r>
              <a:rPr lang="en-US" sz="1900" dirty="0" smtClean="0"/>
              <a:t>Uses: Disinfectants, biocides</a:t>
            </a:r>
          </a:p>
          <a:p>
            <a:pPr lvl="2" indent="-282574">
              <a:buSzPts val="1680"/>
            </a:pPr>
            <a:r>
              <a:rPr lang="en-US" sz="1900" dirty="0" smtClean="0"/>
              <a:t>Examples: </a:t>
            </a:r>
            <a:r>
              <a:rPr lang="en-US" sz="1900" dirty="0" err="1" smtClean="0"/>
              <a:t>formaldeyde</a:t>
            </a:r>
            <a:r>
              <a:rPr lang="en-US" sz="1900" dirty="0"/>
              <a:t>, phenol</a:t>
            </a:r>
          </a:p>
          <a:p>
            <a:pPr lvl="1" indent="-282574">
              <a:buSzPts val="1680"/>
            </a:pPr>
            <a:r>
              <a:rPr lang="en-US" sz="2100" dirty="0"/>
              <a:t>Teratogen: </a:t>
            </a:r>
            <a:endParaRPr lang="en-US" sz="2100" dirty="0" smtClean="0"/>
          </a:p>
          <a:p>
            <a:pPr lvl="2" indent="-282574">
              <a:buSzPts val="1680"/>
            </a:pPr>
            <a:r>
              <a:rPr lang="en-US" sz="1900" dirty="0" smtClean="0"/>
              <a:t>Uses: Electrical equipment, insulation; conductors</a:t>
            </a:r>
          </a:p>
          <a:p>
            <a:pPr lvl="2" indent="-282574">
              <a:buSzPts val="1680"/>
            </a:pPr>
            <a:r>
              <a:rPr lang="en-US" sz="1900" dirty="0" smtClean="0"/>
              <a:t>Examples: PCBs</a:t>
            </a:r>
            <a:r>
              <a:rPr lang="en-US" sz="1900" dirty="0"/>
              <a:t>, mercury</a:t>
            </a:r>
          </a:p>
          <a:p>
            <a:pPr lvl="0" indent="-342900">
              <a:buSzPts val="1680"/>
            </a:pPr>
            <a:r>
              <a:rPr lang="en-US" sz="2100" dirty="0"/>
              <a:t>Irritant</a:t>
            </a:r>
          </a:p>
          <a:p>
            <a:pPr lvl="1" indent="-282574">
              <a:buSzPts val="1680"/>
            </a:pPr>
            <a:r>
              <a:rPr lang="en-US" sz="2100" dirty="0"/>
              <a:t>Powdered </a:t>
            </a:r>
            <a:r>
              <a:rPr lang="en-US" sz="2100" dirty="0" smtClean="0"/>
              <a:t>substances</a:t>
            </a:r>
          </a:p>
          <a:p>
            <a:pPr lvl="2" indent="-282574">
              <a:buSzPts val="1680"/>
            </a:pPr>
            <a:r>
              <a:rPr lang="en-US" sz="1900" dirty="0" smtClean="0"/>
              <a:t>Uses: Filler, casting</a:t>
            </a:r>
          </a:p>
          <a:p>
            <a:pPr lvl="2" indent="-282574">
              <a:buSzPts val="1680"/>
            </a:pPr>
            <a:r>
              <a:rPr lang="en-US" sz="1900" dirty="0" smtClean="0"/>
              <a:t>Examples: silica</a:t>
            </a:r>
          </a:p>
          <a:p>
            <a:pPr marL="342900" marR="0" lvl="0" indent="-342900" algn="l" rtl="0">
              <a:lnSpc>
                <a:spcPct val="100000"/>
              </a:lnSpc>
              <a:spcBef>
                <a:spcPts val="0"/>
              </a:spcBef>
              <a:spcAft>
                <a:spcPts val="0"/>
              </a:spcAft>
              <a:buClr>
                <a:schemeClr val="accent1"/>
              </a:buClr>
              <a:buSzPts val="1680"/>
              <a:buFont typeface="Noto Sans Symbols"/>
              <a:buChar char="▶"/>
            </a:pPr>
            <a:endParaRPr lang="en-US" sz="2100" b="0" i="0" u="none" dirty="0">
              <a:solidFill>
                <a:srgbClr val="404040"/>
              </a:solidFill>
              <a:latin typeface="Calibri"/>
              <a:ea typeface="Calibri"/>
              <a:cs typeface="Calibri"/>
              <a:sym typeface="Calibri"/>
            </a:endParaRPr>
          </a:p>
        </p:txBody>
      </p:sp>
      <p:sp>
        <p:nvSpPr>
          <p:cNvPr id="194" name="Shape 19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14</a:t>
            </a:fld>
            <a:endParaRPr lang="en-US" sz="2800" b="0" i="0" u="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830699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20950" y="881062"/>
            <a:ext cx="6343650" cy="7112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Protective Measures</a:t>
            </a:r>
          </a:p>
        </p:txBody>
      </p:sp>
      <p:sp>
        <p:nvSpPr>
          <p:cNvPr id="200" name="Shape 200"/>
          <p:cNvSpPr txBox="1">
            <a:spLocks noGrp="1"/>
          </p:cNvSpPr>
          <p:nvPr>
            <p:ph type="body" idx="1"/>
          </p:nvPr>
        </p:nvSpPr>
        <p:spPr>
          <a:xfrm>
            <a:off x="579425" y="2420924"/>
            <a:ext cx="7878900" cy="3897900"/>
          </a:xfrm>
          <a:prstGeom prst="rect">
            <a:avLst/>
          </a:prstGeom>
          <a:noFill/>
          <a:ln>
            <a:noFill/>
          </a:ln>
        </p:spPr>
        <p:txBody>
          <a:bodyPr wrap="square" lIns="91425" tIns="45700" rIns="91425" bIns="45700" anchor="t" anchorCtr="0">
            <a:noAutofit/>
          </a:bodyPr>
          <a:lstStyle/>
          <a:p>
            <a:pPr marL="342900" marR="0" lvl="0" indent="-342900" algn="l" rtl="0">
              <a:lnSpc>
                <a:spcPct val="115000"/>
              </a:lnSpc>
              <a:spcBef>
                <a:spcPts val="0"/>
              </a:spcBef>
              <a:spcAft>
                <a:spcPts val="0"/>
              </a:spcAft>
              <a:buClr>
                <a:schemeClr val="accent1"/>
              </a:buClr>
              <a:buSzPts val="1920"/>
              <a:buFont typeface="Noto Sans Symbols"/>
              <a:buChar char="▶"/>
            </a:pPr>
            <a:r>
              <a:rPr lang="en-US" sz="2400" dirty="0"/>
              <a:t>Substitute a safe(r) chemical, if possible</a:t>
            </a:r>
          </a:p>
          <a:p>
            <a:pPr marL="342900" marR="0" lvl="0" indent="-342900" algn="l" rtl="0">
              <a:lnSpc>
                <a:spcPct val="115000"/>
              </a:lnSpc>
              <a:spcBef>
                <a:spcPts val="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Use appropriate engineering controls, including ventilation</a:t>
            </a:r>
          </a:p>
          <a:p>
            <a:pPr marL="342900" marR="0" lvl="0" indent="-342900" algn="l" rtl="0">
              <a:lnSpc>
                <a:spcPct val="115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Wear appropriate personal protective equipment (PPE) when handling hazardous materials</a:t>
            </a:r>
          </a:p>
          <a:p>
            <a:pPr marL="342900" marR="0" lvl="0" indent="-342900" algn="l" rtl="0">
              <a:lnSpc>
                <a:spcPct val="115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Remove PPE when entering common areas and hallways</a:t>
            </a:r>
          </a:p>
          <a:p>
            <a:pPr marL="342900" marR="0" lvl="0" indent="-342900" algn="l" rtl="0">
              <a:lnSpc>
                <a:spcPct val="115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Label areas that require PPE</a:t>
            </a:r>
          </a:p>
          <a:p>
            <a:pPr marL="342900" marR="0" lvl="0" indent="-342900" algn="l" rtl="0">
              <a:lnSpc>
                <a:spcPct val="115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Do not eat, drink, smoke, store food, or apply make up in work areas</a:t>
            </a:r>
          </a:p>
          <a:p>
            <a:pPr marL="342900" marR="0" lvl="0" indent="-342900" algn="l" rtl="0">
              <a:lnSpc>
                <a:spcPct val="115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342900" algn="l" rtl="0">
              <a:lnSpc>
                <a:spcPct val="115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202" name="Shape 202"/>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15</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20950" y="881062"/>
            <a:ext cx="6343650" cy="7112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smtClean="0">
                <a:solidFill>
                  <a:schemeClr val="tx1"/>
                </a:solidFill>
                <a:latin typeface="Calibri"/>
                <a:ea typeface="Calibri"/>
                <a:cs typeface="Calibri"/>
                <a:sym typeface="Calibri"/>
              </a:rPr>
              <a:t>Hierarchy of Controls</a:t>
            </a:r>
            <a:endParaRPr lang="en-US" sz="3200" b="0" i="0" u="none" strike="noStrike" cap="none" dirty="0">
              <a:solidFill>
                <a:schemeClr val="tx1"/>
              </a:solidFill>
              <a:latin typeface="Calibri"/>
              <a:ea typeface="Calibri"/>
              <a:cs typeface="Calibri"/>
              <a:sym typeface="Calibri"/>
            </a:endParaRPr>
          </a:p>
        </p:txBody>
      </p:sp>
      <p:sp>
        <p:nvSpPr>
          <p:cNvPr id="202" name="Shape 202"/>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16</a:t>
            </a:fld>
            <a:endParaRPr lang="en-US" sz="2800" b="0" i="0" u="none" dirty="0">
              <a:solidFill>
                <a:schemeClr val="tx1"/>
              </a:solidFill>
              <a:latin typeface="Arial"/>
              <a:ea typeface="Arial"/>
              <a:cs typeface="Arial"/>
              <a:sym typeface="Arial"/>
            </a:endParaRPr>
          </a:p>
        </p:txBody>
      </p:sp>
      <p:pic>
        <p:nvPicPr>
          <p:cNvPr id="2" name="Picture 1" descr="This is an inverted pyramic, standing on its point, which is being used to describe the hierarchy of controls. There is an image key which depicts that the longest side of the pyramid, at the top of the image, is the most effective control method, and the point of the pyramid, at the bottom of the pyramic, is the least effective control method.&#10; At the top of the pyramid, along the broadest end, which is the most effective method, is  &quot;Elimination,&quot; which is the act of physically removing the hazard. Directly underneath &quot;Elimination,&quot; is the next most effective method, &quot;Substitution,&quot; which is the act of replacing the hazard for a non- or less hazardous material or process.&#10;Underneath &quot;Substitution&quot; is the next most effective method, which is &quot;Engineering Controls,&quot; or the practice of isolating the people from the hazard. Underneath &quot;Engineering Controls&quot; is &quot;Administrative Controls,&quot; which is the practice of changing the way people work. Lastly, underneath &quot;Administrative Controls&quot; is &quot;PPE,&quot; which is the abbreviation for Personal Protective Equipment. This is depicted in the image as the least effective method of hazard control." title="Hierarchy of Controls"/>
          <p:cNvPicPr>
            <a:picLocks noChangeAspect="1"/>
          </p:cNvPicPr>
          <p:nvPr/>
        </p:nvPicPr>
        <p:blipFill>
          <a:blip r:embed="rId3"/>
          <a:stretch>
            <a:fillRect/>
          </a:stretch>
        </p:blipFill>
        <p:spPr>
          <a:xfrm>
            <a:off x="1531095" y="2240375"/>
            <a:ext cx="6938217" cy="4617625"/>
          </a:xfrm>
          <a:prstGeom prst="rect">
            <a:avLst/>
          </a:prstGeom>
        </p:spPr>
      </p:pic>
      <p:sp>
        <p:nvSpPr>
          <p:cNvPr id="3" name="Rectangle 2"/>
          <p:cNvSpPr/>
          <p:nvPr/>
        </p:nvSpPr>
        <p:spPr>
          <a:xfrm>
            <a:off x="6521610" y="6611779"/>
            <a:ext cx="3104827" cy="246221"/>
          </a:xfrm>
          <a:prstGeom prst="rect">
            <a:avLst/>
          </a:prstGeom>
        </p:spPr>
        <p:txBody>
          <a:bodyPr wrap="square">
            <a:spAutoFit/>
          </a:bodyPr>
          <a:lstStyle/>
          <a:p>
            <a:r>
              <a:rPr lang="en-US" sz="1000" dirty="0">
                <a:solidFill>
                  <a:schemeClr val="tx1"/>
                </a:solidFill>
              </a:rPr>
              <a:t>https://www.cdc.gov/niosh/topics/hierarchy</a:t>
            </a:r>
            <a:r>
              <a:rPr lang="en-US" sz="1000" dirty="0">
                <a:solidFill>
                  <a:srgbClr val="FFCA08"/>
                </a:solidFill>
              </a:rPr>
              <a:t>/</a:t>
            </a:r>
          </a:p>
        </p:txBody>
      </p:sp>
    </p:spTree>
    <p:extLst>
      <p:ext uri="{BB962C8B-B14F-4D97-AF65-F5344CB8AC3E}">
        <p14:creationId xmlns:p14="http://schemas.microsoft.com/office/powerpoint/2010/main" val="105807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826625" y="692362"/>
            <a:ext cx="8534400" cy="11430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How can workplace hazards be minimized?</a:t>
            </a:r>
          </a:p>
        </p:txBody>
      </p:sp>
      <p:sp>
        <p:nvSpPr>
          <p:cNvPr id="306" name="Shape 306"/>
          <p:cNvSpPr txBox="1">
            <a:spLocks noGrp="1"/>
          </p:cNvSpPr>
          <p:nvPr>
            <p:ph type="body" idx="1"/>
          </p:nvPr>
        </p:nvSpPr>
        <p:spPr>
          <a:xfrm>
            <a:off x="468312" y="2395537"/>
            <a:ext cx="80010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The first step in minimizing workplace hazards is to perform a thorough hazard assessment</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Employers can rely on the evaluations performed by the manufacturers or importers to establish the hazards of the chemicals they use</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This information is obtained from SDSs and labels</a:t>
            </a:r>
          </a:p>
        </p:txBody>
      </p:sp>
      <p:sp>
        <p:nvSpPr>
          <p:cNvPr id="307" name="Shape 307"/>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17</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2667000" y="895350"/>
            <a:ext cx="6345237" cy="709612"/>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General Duty Clause</a:t>
            </a:r>
          </a:p>
        </p:txBody>
      </p:sp>
      <p:sp>
        <p:nvSpPr>
          <p:cNvPr id="216" name="Shape 216"/>
          <p:cNvSpPr txBox="1">
            <a:spLocks noGrp="1"/>
          </p:cNvSpPr>
          <p:nvPr>
            <p:ph type="body" idx="1"/>
          </p:nvPr>
        </p:nvSpPr>
        <p:spPr>
          <a:xfrm>
            <a:off x="623887" y="2413000"/>
            <a:ext cx="7605712" cy="33020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Provide a workplace free of recognized hazards</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a:solidFill>
                  <a:srgbClr val="404040"/>
                </a:solidFill>
                <a:latin typeface="Calibri"/>
                <a:ea typeface="Calibri"/>
                <a:cs typeface="Calibri"/>
                <a:sym typeface="Calibri"/>
              </a:rPr>
              <a:t>Employer has a legal obligation to provide workplace without conditions or activities that are recognized as hazardous and that cause, or are likely to cause, death or serious physical harm to employees</a:t>
            </a: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r>
              <a:rPr lang="en-US" sz="2400" b="0" i="0" u="none" dirty="0">
                <a:solidFill>
                  <a:srgbClr val="404040"/>
                </a:solidFill>
                <a:latin typeface="Calibri"/>
                <a:ea typeface="Calibri"/>
                <a:cs typeface="Calibri"/>
                <a:sym typeface="Calibri"/>
              </a:rPr>
              <a:t>				</a:t>
            </a:r>
          </a:p>
        </p:txBody>
      </p:sp>
      <p:sp>
        <p:nvSpPr>
          <p:cNvPr id="217" name="Shape 217"/>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18</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2339489" y="736600"/>
            <a:ext cx="7772400" cy="10541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Employer </a:t>
            </a:r>
            <a:r>
              <a:rPr lang="en-US" sz="3200" b="0" i="0" u="none" strike="noStrike" cap="none" dirty="0" smtClean="0">
                <a:solidFill>
                  <a:schemeClr val="tx1"/>
                </a:solidFill>
                <a:latin typeface="Calibri"/>
                <a:ea typeface="Calibri"/>
                <a:cs typeface="Calibri"/>
                <a:sym typeface="Calibri"/>
              </a:rPr>
              <a:t>Responsibilities</a:t>
            </a:r>
            <a:endParaRPr lang="en-US" sz="3200" b="0" i="0" u="none" strike="noStrike" cap="none" dirty="0">
              <a:solidFill>
                <a:schemeClr val="tx1"/>
              </a:solidFill>
              <a:latin typeface="Calibri"/>
              <a:ea typeface="Calibri"/>
              <a:cs typeface="Calibri"/>
              <a:sym typeface="Calibri"/>
            </a:endParaRPr>
          </a:p>
        </p:txBody>
      </p:sp>
      <p:sp>
        <p:nvSpPr>
          <p:cNvPr id="208" name="Shape 208"/>
          <p:cNvSpPr txBox="1">
            <a:spLocks noGrp="1"/>
          </p:cNvSpPr>
          <p:nvPr>
            <p:ph type="body" idx="1"/>
          </p:nvPr>
        </p:nvSpPr>
        <p:spPr>
          <a:xfrm>
            <a:off x="609600" y="2438400"/>
            <a:ext cx="7772400" cy="4876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Provide a workplace free of recognized hazards</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Identify and list hazardous chemicals in their workplaces</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Implement a written </a:t>
            </a:r>
            <a:r>
              <a:rPr lang="en-US" sz="2400" b="0" i="0" u="none" dirty="0" err="1">
                <a:solidFill>
                  <a:srgbClr val="404040"/>
                </a:solidFill>
                <a:latin typeface="Calibri"/>
                <a:ea typeface="Calibri"/>
                <a:cs typeface="Calibri"/>
                <a:sym typeface="Calibri"/>
              </a:rPr>
              <a:t>HazCom</a:t>
            </a:r>
            <a:r>
              <a:rPr lang="en-US" sz="2400" b="0" i="0" u="none" dirty="0">
                <a:solidFill>
                  <a:srgbClr val="404040"/>
                </a:solidFill>
                <a:latin typeface="Calibri"/>
                <a:ea typeface="Calibri"/>
                <a:cs typeface="Calibri"/>
                <a:sym typeface="Calibri"/>
              </a:rPr>
              <a:t> program</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Communicate hazard information to employees </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Provide training</a:t>
            </a:r>
          </a:p>
          <a:p>
            <a:pPr marL="342900" marR="0" lvl="0" indent="-342900"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209" name="Shape 209"/>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19</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52" y="729390"/>
            <a:ext cx="8043252" cy="709865"/>
          </a:xfrm>
        </p:spPr>
        <p:txBody>
          <a:bodyPr/>
          <a:lstStyle/>
          <a:p>
            <a:pPr lvl="0" indent="-266700" algn="ctr">
              <a:lnSpc>
                <a:spcPct val="80000"/>
              </a:lnSpc>
              <a:buClr>
                <a:srgbClr val="FFFF00"/>
              </a:buClr>
              <a:buSzPts val="4200"/>
            </a:pPr>
            <a:r>
              <a:rPr lang="en-US" dirty="0" smtClean="0"/>
              <a:t>  </a:t>
            </a:r>
            <a:r>
              <a:rPr lang="en-US" sz="4200" b="1" dirty="0">
                <a:solidFill>
                  <a:srgbClr val="000000"/>
                </a:solidFill>
                <a:latin typeface="Arial"/>
                <a:ea typeface="Arial"/>
                <a:cs typeface="Arial"/>
                <a:sym typeface="Arial"/>
              </a:rPr>
              <a:t>Chemical Safety </a:t>
            </a:r>
            <a:r>
              <a:rPr lang="en-US" sz="4200" b="1" dirty="0" smtClean="0">
                <a:solidFill>
                  <a:srgbClr val="000000"/>
                </a:solidFill>
                <a:latin typeface="Arial"/>
                <a:ea typeface="Arial"/>
                <a:cs typeface="Arial"/>
                <a:sym typeface="Arial"/>
              </a:rPr>
              <a:t>Training</a:t>
            </a:r>
            <a:endParaRPr lang="en-US" dirty="0"/>
          </a:p>
        </p:txBody>
      </p:sp>
      <p:sp>
        <p:nvSpPr>
          <p:cNvPr id="3" name="Text Placeholder 2"/>
          <p:cNvSpPr>
            <a:spLocks noGrp="1"/>
          </p:cNvSpPr>
          <p:nvPr>
            <p:ph type="body" idx="1"/>
          </p:nvPr>
        </p:nvSpPr>
        <p:spPr>
          <a:xfrm>
            <a:off x="271849" y="2489200"/>
            <a:ext cx="8377881" cy="3071340"/>
          </a:xfrm>
        </p:spPr>
        <p:txBody>
          <a:bodyPr/>
          <a:lstStyle/>
          <a:p>
            <a:pPr marL="91441" indent="0">
              <a:buNone/>
            </a:pPr>
            <a:r>
              <a:rPr lang="en-US" sz="2400" dirty="0"/>
              <a:t>This material was produced under a grant from the Occupational Safety and Health Administration </a:t>
            </a:r>
            <a:r>
              <a:rPr lang="en-US" sz="2400" dirty="0" smtClean="0"/>
              <a:t>(SH-31179-SH7</a:t>
            </a:r>
            <a:r>
              <a:rPr lang="en-US" sz="2400" dirty="0"/>
              <a:t>), U.S. Department of Labor. It does not necessarily reflect the views or the policies of the U.S. Department of Labor, nor does the mention of trade names, commercial products, or organization imply endorsement by the US government. </a:t>
            </a:r>
          </a:p>
          <a:p>
            <a:endParaRPr lang="en-US" dirty="0"/>
          </a:p>
        </p:txBody>
      </p:sp>
    </p:spTree>
    <p:extLst>
      <p:ext uri="{BB962C8B-B14F-4D97-AF65-F5344CB8AC3E}">
        <p14:creationId xmlns:p14="http://schemas.microsoft.com/office/powerpoint/2010/main" val="3504408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633787" y="609600"/>
            <a:ext cx="7772400" cy="11430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Training </a:t>
            </a:r>
          </a:p>
        </p:txBody>
      </p:sp>
      <p:sp>
        <p:nvSpPr>
          <p:cNvPr id="224" name="Shape 224"/>
          <p:cNvSpPr txBox="1">
            <a:spLocks noGrp="1"/>
          </p:cNvSpPr>
          <p:nvPr>
            <p:ph type="body" idx="1"/>
          </p:nvPr>
        </p:nvSpPr>
        <p:spPr>
          <a:xfrm>
            <a:off x="533400" y="2438400"/>
            <a:ext cx="8096250" cy="3086099"/>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Training is required for employees who are exposed to hazardous chemicals in their work area:</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a:solidFill>
                  <a:srgbClr val="404040"/>
                </a:solidFill>
                <a:latin typeface="Calibri"/>
                <a:ea typeface="Calibri"/>
                <a:cs typeface="Calibri"/>
                <a:sym typeface="Calibri"/>
              </a:rPr>
              <a:t>At the time of initial assignment</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a:solidFill>
                  <a:srgbClr val="404040"/>
                </a:solidFill>
                <a:latin typeface="Calibri"/>
                <a:ea typeface="Calibri"/>
                <a:cs typeface="Calibri"/>
                <a:sym typeface="Calibri"/>
              </a:rPr>
              <a:t>Whenever a new hazard is introduced into their work area</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Training must be provided in the language that the employee can understand</a:t>
            </a:r>
          </a:p>
          <a:p>
            <a:pPr marL="342900" marR="0" lvl="0" indent="-342900" algn="l"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225" name="Shape 225"/>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20</a:t>
            </a:fld>
            <a:endParaRPr lang="en-US" sz="1200" b="0" i="0" u="none" dirty="0">
              <a:solidFill>
                <a:schemeClr val="tx1"/>
              </a:solidFill>
              <a:latin typeface="Arial"/>
              <a:ea typeface="Arial"/>
              <a:cs typeface="Arial"/>
              <a:sym typeface="Arial"/>
            </a:endParaRPr>
          </a:p>
        </p:txBody>
      </p:sp>
      <p:sp>
        <p:nvSpPr>
          <p:cNvPr id="7" name="TextBox 6"/>
          <p:cNvSpPr txBox="1"/>
          <p:nvPr/>
        </p:nvSpPr>
        <p:spPr>
          <a:xfrm>
            <a:off x="6011991" y="6657945"/>
            <a:ext cx="3015991" cy="200055"/>
          </a:xfrm>
          <a:prstGeom prst="rect">
            <a:avLst/>
          </a:prstGeom>
          <a:noFill/>
        </p:spPr>
        <p:txBody>
          <a:bodyPr wrap="square" rtlCol="0">
            <a:spAutoFit/>
          </a:bodyPr>
          <a:lstStyle/>
          <a:p>
            <a:r>
              <a:rPr lang="en-US" sz="700" dirty="0">
                <a:solidFill>
                  <a:srgbClr val="FFCA08"/>
                </a:solidFill>
              </a:rPr>
              <a:t>https://www.arlo.co/features/training-company-software</a:t>
            </a:r>
          </a:p>
        </p:txBody>
      </p:sp>
      <p:pic>
        <p:nvPicPr>
          <p:cNvPr id="1028" name="Picture 4" descr="This image shows different methods of training. From right to left:&#10;-One person making a presentation&#10;-One person watching two other people engaged in discussion&#10;-One instructor presenting material to a group&#10;-One person learning through a webinar&#10;-An image of a computer and mouse, to depics online training" title="Training Ty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4922019"/>
            <a:ext cx="7523162" cy="24315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95350" y="685800"/>
            <a:ext cx="8229600" cy="1144587"/>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What training is needed to protect workers?</a:t>
            </a:r>
          </a:p>
        </p:txBody>
      </p:sp>
      <p:sp>
        <p:nvSpPr>
          <p:cNvPr id="233" name="Shape 233"/>
          <p:cNvSpPr txBox="1">
            <a:spLocks noGrp="1"/>
          </p:cNvSpPr>
          <p:nvPr>
            <p:ph type="body" idx="1"/>
          </p:nvPr>
        </p:nvSpPr>
        <p:spPr>
          <a:xfrm>
            <a:off x="593500" y="2479675"/>
            <a:ext cx="8042400" cy="4225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Explanation of the HazCom program, including information on labels, SDSs, and how to obtain and use available hazard information</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How to detect the presence or release of a hazardous chemical (using monitoring devices, observation, or smell)</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Hazards and potential health effects of chemicals </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Protective measures such as engineering controls, work practices, and the use of PPE</a:t>
            </a:r>
          </a:p>
        </p:txBody>
      </p:sp>
      <p:sp>
        <p:nvSpPr>
          <p:cNvPr id="234" name="Shape 23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21</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550862" y="838200"/>
            <a:ext cx="8105775" cy="1144587"/>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What information must be provided </a:t>
            </a:r>
            <a:br>
              <a:rPr lang="en-US" sz="3200" b="0" i="0" u="none" strike="noStrike" cap="none" dirty="0">
                <a:solidFill>
                  <a:schemeClr val="tx1"/>
                </a:solidFill>
                <a:latin typeface="Calibri"/>
                <a:ea typeface="Calibri"/>
                <a:cs typeface="Calibri"/>
                <a:sym typeface="Calibri"/>
              </a:rPr>
            </a:br>
            <a:r>
              <a:rPr lang="en-US" sz="3200" b="0" i="0" u="none" strike="noStrike" cap="none" dirty="0">
                <a:solidFill>
                  <a:schemeClr val="tx1"/>
                </a:solidFill>
                <a:latin typeface="Calibri"/>
                <a:ea typeface="Calibri"/>
                <a:cs typeface="Calibri"/>
                <a:sym typeface="Calibri"/>
              </a:rPr>
              <a:t>to workers?</a:t>
            </a:r>
          </a:p>
        </p:txBody>
      </p:sp>
      <p:sp>
        <p:nvSpPr>
          <p:cNvPr id="241" name="Shape 241"/>
          <p:cNvSpPr txBox="1">
            <a:spLocks noGrp="1"/>
          </p:cNvSpPr>
          <p:nvPr>
            <p:ph type="body" idx="1"/>
          </p:nvPr>
        </p:nvSpPr>
        <p:spPr>
          <a:xfrm>
            <a:off x="550862" y="2382837"/>
            <a:ext cx="7918450" cy="325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Employees must be informed of:</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a:solidFill>
                  <a:srgbClr val="404040"/>
                </a:solidFill>
                <a:latin typeface="Calibri"/>
                <a:ea typeface="Calibri"/>
                <a:cs typeface="Calibri"/>
                <a:sym typeface="Calibri"/>
              </a:rPr>
              <a:t>The </a:t>
            </a:r>
            <a:r>
              <a:rPr lang="en-US" sz="2400" b="0" i="0" u="none" strike="noStrike" cap="none" dirty="0" err="1">
                <a:solidFill>
                  <a:srgbClr val="404040"/>
                </a:solidFill>
                <a:latin typeface="Calibri"/>
                <a:ea typeface="Calibri"/>
                <a:cs typeface="Calibri"/>
                <a:sym typeface="Calibri"/>
              </a:rPr>
              <a:t>HazCom</a:t>
            </a:r>
            <a:r>
              <a:rPr lang="en-US" sz="2400" b="0" i="0" u="none" strike="noStrike" cap="none" dirty="0">
                <a:solidFill>
                  <a:srgbClr val="404040"/>
                </a:solidFill>
                <a:latin typeface="Calibri"/>
                <a:ea typeface="Calibri"/>
                <a:cs typeface="Calibri"/>
                <a:sym typeface="Calibri"/>
              </a:rPr>
              <a:t> standard and its requirements</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a:solidFill>
                  <a:srgbClr val="404040"/>
                </a:solidFill>
                <a:latin typeface="Calibri"/>
                <a:ea typeface="Calibri"/>
                <a:cs typeface="Calibri"/>
                <a:sym typeface="Calibri"/>
              </a:rPr>
              <a:t>Operations in their work areas where hazardous chemicals are present</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a:solidFill>
                  <a:srgbClr val="404040"/>
                </a:solidFill>
                <a:latin typeface="Calibri"/>
                <a:ea typeface="Calibri"/>
                <a:cs typeface="Calibri"/>
                <a:sym typeface="Calibri"/>
              </a:rPr>
              <a:t>Location and availability of the written hazard evaluation procedures, communications program, lists of hazardous chemicals, and the required SDSs </a:t>
            </a:r>
          </a:p>
        </p:txBody>
      </p:sp>
      <p:sp>
        <p:nvSpPr>
          <p:cNvPr id="242" name="Shape 242"/>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22</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276600" y="857250"/>
            <a:ext cx="6345237" cy="709612"/>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Recordkeeping</a:t>
            </a:r>
          </a:p>
        </p:txBody>
      </p:sp>
      <p:sp>
        <p:nvSpPr>
          <p:cNvPr id="249" name="Shape 249"/>
          <p:cNvSpPr txBox="1">
            <a:spLocks noGrp="1"/>
          </p:cNvSpPr>
          <p:nvPr>
            <p:ph type="body" idx="1"/>
          </p:nvPr>
        </p:nvSpPr>
        <p:spPr>
          <a:xfrm>
            <a:off x="468312" y="2362200"/>
            <a:ext cx="8142287" cy="38862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Employers are responsible for</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a:solidFill>
                  <a:srgbClr val="404040"/>
                </a:solidFill>
                <a:latin typeface="Calibri"/>
                <a:ea typeface="Calibri"/>
                <a:cs typeface="Calibri"/>
                <a:sym typeface="Calibri"/>
              </a:rPr>
              <a:t>Keeping records of work-related injuries and </a:t>
            </a:r>
            <a:r>
              <a:rPr lang="en-US" sz="2400" b="0" i="0" u="none" strike="noStrike" cap="none" dirty="0" smtClean="0">
                <a:solidFill>
                  <a:srgbClr val="404040"/>
                </a:solidFill>
                <a:latin typeface="Calibri"/>
                <a:ea typeface="Calibri"/>
                <a:cs typeface="Calibri"/>
                <a:sym typeface="Calibri"/>
              </a:rPr>
              <a:t>illnesses</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smtClean="0">
                <a:solidFill>
                  <a:srgbClr val="404040"/>
                </a:solidFill>
                <a:latin typeface="Calibri"/>
                <a:ea typeface="Calibri"/>
                <a:cs typeface="Calibri"/>
                <a:sym typeface="Calibri"/>
              </a:rPr>
              <a:t>Providing employees, former employees, and designated representatives with access to work-related injuries and illnesses log (OSHA 300 Log)</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smtClean="0">
                <a:solidFill>
                  <a:srgbClr val="404040"/>
                </a:solidFill>
                <a:latin typeface="Calibri"/>
                <a:ea typeface="Calibri"/>
                <a:cs typeface="Calibri"/>
                <a:sym typeface="Calibri"/>
              </a:rPr>
              <a:t>Providing </a:t>
            </a:r>
            <a:r>
              <a:rPr lang="en-US" sz="2400" b="0" i="0" u="none" strike="noStrike" cap="none" dirty="0">
                <a:solidFill>
                  <a:srgbClr val="404040"/>
                </a:solidFill>
                <a:latin typeface="Calibri"/>
                <a:ea typeface="Calibri"/>
                <a:cs typeface="Calibri"/>
                <a:sym typeface="Calibri"/>
              </a:rPr>
              <a:t>employees, former employees, and their designated representatives with access to their medical records and exposure records</a:t>
            </a:r>
          </a:p>
          <a:p>
            <a:pPr marL="342900" marR="0" lvl="0" indent="-342900"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250" name="Shape 250"/>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23</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06155" y="603250"/>
            <a:ext cx="7772400" cy="13572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dirty="0" smtClean="0">
                <a:solidFill>
                  <a:schemeClr val="tx1"/>
                </a:solidFill>
              </a:rPr>
              <a:t>Employee Rights</a:t>
            </a:r>
            <a:endParaRPr lang="en-US" sz="3200" b="0" i="0" u="none" strike="noStrike" cap="none" dirty="0">
              <a:solidFill>
                <a:schemeClr val="tx1"/>
              </a:solidFill>
              <a:sym typeface="Calibri"/>
            </a:endParaRPr>
          </a:p>
        </p:txBody>
      </p:sp>
      <p:sp>
        <p:nvSpPr>
          <p:cNvPr id="208" name="Shape 208"/>
          <p:cNvSpPr txBox="1">
            <a:spLocks noGrp="1"/>
          </p:cNvSpPr>
          <p:nvPr>
            <p:ph type="body" idx="1"/>
          </p:nvPr>
        </p:nvSpPr>
        <p:spPr>
          <a:xfrm>
            <a:off x="609600" y="2438400"/>
            <a:ext cx="8229600" cy="4876800"/>
          </a:xfrm>
          <a:prstGeom prst="rect">
            <a:avLst/>
          </a:prstGeom>
          <a:noFill/>
          <a:ln>
            <a:noFill/>
          </a:ln>
        </p:spPr>
        <p:txBody>
          <a:bodyPr wrap="square" lIns="91425" tIns="45700" rIns="91425" bIns="45700" anchor="t" anchorCtr="0">
            <a:noAutofit/>
          </a:bodyPr>
          <a:lstStyle/>
          <a:p>
            <a:pPr>
              <a:spcAft>
                <a:spcPts val="600"/>
              </a:spcAft>
            </a:pPr>
            <a:r>
              <a:rPr lang="en-US" sz="2400" dirty="0">
                <a:solidFill>
                  <a:schemeClr val="tx1"/>
                </a:solidFill>
                <a:latin typeface="Calibri" panose="020F0502020204030204" pitchFamily="34" charset="0"/>
                <a:cs typeface="Times New Roman" pitchFamily="18" charset="0"/>
              </a:rPr>
              <a:t>Receive information and training about hazards and about methods to prevent harm. </a:t>
            </a:r>
          </a:p>
          <a:p>
            <a:pPr lvl="1">
              <a:spcAft>
                <a:spcPts val="600"/>
              </a:spcAft>
            </a:pPr>
            <a:r>
              <a:rPr lang="en-US" sz="2400" dirty="0">
                <a:solidFill>
                  <a:schemeClr val="tx1"/>
                </a:solidFill>
                <a:latin typeface="Calibri" panose="020F0502020204030204" pitchFamily="34" charset="0"/>
                <a:cs typeface="Times New Roman" pitchFamily="18" charset="0"/>
              </a:rPr>
              <a:t>The training must be in a language workers can understand</a:t>
            </a:r>
          </a:p>
          <a:p>
            <a:pPr>
              <a:spcAft>
                <a:spcPts val="600"/>
              </a:spcAft>
            </a:pPr>
            <a:r>
              <a:rPr lang="en-US" sz="2400" dirty="0">
                <a:solidFill>
                  <a:schemeClr val="tx1"/>
                </a:solidFill>
                <a:latin typeface="Calibri" panose="020F0502020204030204" pitchFamily="34" charset="0"/>
                <a:cs typeface="Times New Roman" pitchFamily="18" charset="0"/>
              </a:rPr>
              <a:t>Get copies of test results done to find hazards in the </a:t>
            </a:r>
            <a:r>
              <a:rPr lang="en-US" sz="2400" dirty="0" smtClean="0">
                <a:solidFill>
                  <a:schemeClr val="tx1"/>
                </a:solidFill>
                <a:latin typeface="Calibri" panose="020F0502020204030204" pitchFamily="34" charset="0"/>
                <a:cs typeface="Times New Roman" pitchFamily="18" charset="0"/>
              </a:rPr>
              <a:t>workplace</a:t>
            </a:r>
            <a:endParaRPr lang="en-US" sz="2400" dirty="0">
              <a:solidFill>
                <a:schemeClr val="tx1"/>
              </a:solidFill>
              <a:latin typeface="Calibri" panose="020F0502020204030204" pitchFamily="34" charset="0"/>
              <a:cs typeface="Times New Roman" pitchFamily="18" charset="0"/>
            </a:endParaRPr>
          </a:p>
          <a:p>
            <a:pPr>
              <a:spcAft>
                <a:spcPts val="600"/>
              </a:spcAft>
            </a:pPr>
            <a:r>
              <a:rPr lang="en-US" sz="2400" dirty="0">
                <a:solidFill>
                  <a:schemeClr val="tx1"/>
                </a:solidFill>
                <a:latin typeface="Calibri" panose="020F0502020204030204" pitchFamily="34" charset="0"/>
                <a:cs typeface="Times New Roman" pitchFamily="18" charset="0"/>
              </a:rPr>
              <a:t>Review records of work-related injuries and illnesses </a:t>
            </a:r>
          </a:p>
          <a:p>
            <a:pPr>
              <a:spcAft>
                <a:spcPts val="600"/>
              </a:spcAft>
            </a:pPr>
            <a:r>
              <a:rPr lang="en-US" sz="2400" dirty="0">
                <a:solidFill>
                  <a:schemeClr val="tx1"/>
                </a:solidFill>
                <a:latin typeface="Calibri" panose="020F0502020204030204" pitchFamily="34" charset="0"/>
                <a:cs typeface="Times New Roman" pitchFamily="18" charset="0"/>
              </a:rPr>
              <a:t>Workers may file a complaint to have OSHA inspect their workplace if they believe that their employer is not following OSHA standards or that there are serious hazards. </a:t>
            </a:r>
          </a:p>
          <a:p>
            <a:pPr marL="342900" marR="0" lvl="0" indent="-342900" algn="l" rtl="0">
              <a:lnSpc>
                <a:spcPct val="100000"/>
              </a:lnSpc>
              <a:spcBef>
                <a:spcPts val="1000"/>
              </a:spcBef>
              <a:spcAft>
                <a:spcPts val="0"/>
              </a:spcAft>
              <a:buClr>
                <a:schemeClr val="accent1"/>
              </a:buClr>
              <a:buSzPts val="1920"/>
              <a:buFont typeface="Noto Sans Symbols"/>
              <a:buNone/>
            </a:pPr>
            <a:endParaRPr sz="2400" b="0" i="0" u="none" dirty="0">
              <a:solidFill>
                <a:schemeClr val="tx1"/>
              </a:solidFill>
              <a:latin typeface="Calibri" panose="020F0502020204030204" pitchFamily="34" charset="0"/>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dirty="0">
              <a:solidFill>
                <a:schemeClr val="tx1"/>
              </a:solidFill>
              <a:latin typeface="Calibri" panose="020F0502020204030204" pitchFamily="34" charset="0"/>
              <a:sym typeface="Calibri"/>
            </a:endParaRPr>
          </a:p>
        </p:txBody>
      </p:sp>
      <p:sp>
        <p:nvSpPr>
          <p:cNvPr id="209" name="Shape 209"/>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24</a:t>
            </a:fld>
            <a:endParaRPr lang="en-US" sz="1200" b="0" i="0" u="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4069606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600200" y="876300"/>
            <a:ext cx="6345237" cy="709612"/>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Anti-Retaliation Provisions</a:t>
            </a:r>
          </a:p>
        </p:txBody>
      </p:sp>
      <p:sp>
        <p:nvSpPr>
          <p:cNvPr id="257" name="Shape 257"/>
          <p:cNvSpPr txBox="1">
            <a:spLocks noGrp="1"/>
          </p:cNvSpPr>
          <p:nvPr>
            <p:ph type="body" idx="1"/>
          </p:nvPr>
        </p:nvSpPr>
        <p:spPr>
          <a:xfrm>
            <a:off x="492125" y="2286000"/>
            <a:ext cx="7996237" cy="3733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Employer must not discriminate against employees who exercise their rights under OSHA  (Whistleblower Protection Program)</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File a complaint</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Participate in an inspection/talking to an inspector</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Request access to exposure and injury records</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Report an injury</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Raise health &amp; safety concerns</a:t>
            </a:r>
          </a:p>
          <a:p>
            <a:pPr marL="342900" marR="0" lvl="0" indent="-342900" algn="l" rtl="0">
              <a:lnSpc>
                <a:spcPct val="100000"/>
              </a:lnSpc>
              <a:spcBef>
                <a:spcPts val="1000"/>
              </a:spcBef>
              <a:spcAft>
                <a:spcPts val="0"/>
              </a:spcAft>
              <a:buClr>
                <a:schemeClr val="accent1"/>
              </a:buClr>
              <a:buSzPts val="1920"/>
              <a:buFont typeface="Noto Sans Symbols"/>
              <a:buNone/>
            </a:pPr>
            <a:endParaRPr sz="2400" b="0" i="0" u="none">
              <a:solidFill>
                <a:srgbClr val="404040"/>
              </a:solidFill>
              <a:latin typeface="Calibri"/>
              <a:ea typeface="Calibri"/>
              <a:cs typeface="Calibri"/>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a:solidFill>
                <a:srgbClr val="404040"/>
              </a:solidFill>
              <a:latin typeface="Calibri"/>
              <a:ea typeface="Calibri"/>
              <a:cs typeface="Calibri"/>
              <a:sym typeface="Calibri"/>
            </a:endParaRPr>
          </a:p>
        </p:txBody>
      </p:sp>
      <p:sp>
        <p:nvSpPr>
          <p:cNvPr id="258" name="Shape 258"/>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25</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696912" y="690562"/>
            <a:ext cx="7772400" cy="1143000"/>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Purpose of OSHA’s Hazard </a:t>
            </a:r>
            <a:br>
              <a:rPr lang="en-US" sz="3200" b="0" i="0" u="none" strike="noStrike" cap="none" dirty="0">
                <a:solidFill>
                  <a:schemeClr val="tx1"/>
                </a:solidFill>
                <a:latin typeface="Calibri"/>
                <a:ea typeface="Calibri"/>
                <a:cs typeface="Calibri"/>
                <a:sym typeface="Calibri"/>
              </a:rPr>
            </a:br>
            <a:r>
              <a:rPr lang="en-US" sz="3200" b="0" i="0" u="none" strike="noStrike" cap="none" dirty="0">
                <a:solidFill>
                  <a:schemeClr val="tx1"/>
                </a:solidFill>
                <a:latin typeface="Calibri"/>
                <a:ea typeface="Calibri"/>
                <a:cs typeface="Calibri"/>
                <a:sym typeface="Calibri"/>
              </a:rPr>
              <a:t>Communication Standard</a:t>
            </a:r>
          </a:p>
        </p:txBody>
      </p:sp>
      <p:sp>
        <p:nvSpPr>
          <p:cNvPr id="265" name="Shape 265"/>
          <p:cNvSpPr txBox="1"/>
          <p:nvPr/>
        </p:nvSpPr>
        <p:spPr>
          <a:xfrm>
            <a:off x="7678737" y="20638"/>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26</a:t>
            </a:fld>
            <a:endParaRPr lang="en-US" sz="1200" b="0" i="0" u="none" dirty="0">
              <a:solidFill>
                <a:schemeClr val="tx1"/>
              </a:solidFill>
              <a:latin typeface="Arial"/>
              <a:ea typeface="Arial"/>
              <a:cs typeface="Arial"/>
              <a:sym typeface="Arial"/>
            </a:endParaRPr>
          </a:p>
        </p:txBody>
      </p:sp>
      <p:sp>
        <p:nvSpPr>
          <p:cNvPr id="266" name="Shape 266" descr="This image shows a graphic of a sample written program, with long dashes standing in for text, and the word &quot;Program&quot; used as a generic example." title="Hazard Communication Program Image"/>
          <p:cNvSpPr txBox="1"/>
          <p:nvPr/>
        </p:nvSpPr>
        <p:spPr>
          <a:xfrm>
            <a:off x="411162" y="3903662"/>
            <a:ext cx="2460625" cy="2954337"/>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67" name="Shape 267" descr="This image shows a graphic of a sample Safety Data Sheet, with long dashes standing in for text, and the word &quot;Safety Data Sheet&quot; used as a generic example." title="Safety Data Sheet Program Image"/>
          <p:cNvSpPr txBox="1"/>
          <p:nvPr/>
        </p:nvSpPr>
        <p:spPr>
          <a:xfrm>
            <a:off x="6262687" y="3903662"/>
            <a:ext cx="2460625" cy="2954337"/>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68" name="Shape 268" descr="This image shows a graphic of a sample container, depicted as a brown drum, with the word &quot;Label&quot; written across it, to depict a generic image of how a label may be affixed to a container." title="Container Labeling Image"/>
          <p:cNvSpPr txBox="1"/>
          <p:nvPr/>
        </p:nvSpPr>
        <p:spPr>
          <a:xfrm>
            <a:off x="3352800" y="3903662"/>
            <a:ext cx="2460625" cy="2954337"/>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69" name="Shape 269" descr="N/A" title="N/A"/>
          <p:cNvSpPr txBox="1"/>
          <p:nvPr/>
        </p:nvSpPr>
        <p:spPr>
          <a:xfrm>
            <a:off x="436562" y="4029075"/>
            <a:ext cx="2301875" cy="796925"/>
          </a:xfrm>
          <a:prstGeom prst="rect">
            <a:avLst/>
          </a:prstGeom>
          <a:noFill/>
          <a:ln>
            <a:noFill/>
          </a:ln>
        </p:spPr>
        <p:txBody>
          <a:bodyPr wrap="square" lIns="92075" tIns="46025" rIns="92075" bIns="46025" anchor="t" anchorCtr="0">
            <a:noAutofit/>
          </a:bodyPr>
          <a:lstStyle/>
          <a:p>
            <a:pPr marL="0" marR="0" lvl="0" indent="-139700" algn="ctr" rtl="0">
              <a:lnSpc>
                <a:spcPct val="70000"/>
              </a:lnSpc>
              <a:spcBef>
                <a:spcPts val="0"/>
              </a:spcBef>
              <a:spcAft>
                <a:spcPts val="0"/>
              </a:spcAft>
              <a:buClr>
                <a:schemeClr val="dk1"/>
              </a:buClr>
              <a:buSzPts val="2200"/>
              <a:buFont typeface="Arial"/>
              <a:buNone/>
            </a:pPr>
            <a:r>
              <a:rPr lang="en-US" sz="2200" b="0" i="0" u="none" dirty="0">
                <a:solidFill>
                  <a:schemeClr val="dk1"/>
                </a:solidFill>
                <a:latin typeface="Arial"/>
                <a:ea typeface="Arial"/>
                <a:cs typeface="Arial"/>
                <a:sym typeface="Arial"/>
              </a:rPr>
              <a:t>Hazard Communication</a:t>
            </a:r>
          </a:p>
          <a:p>
            <a:pPr marL="0" marR="0" lvl="0" indent="-139700" algn="ctr" rtl="0">
              <a:lnSpc>
                <a:spcPct val="70000"/>
              </a:lnSpc>
              <a:spcBef>
                <a:spcPts val="0"/>
              </a:spcBef>
              <a:spcAft>
                <a:spcPts val="0"/>
              </a:spcAft>
              <a:buClr>
                <a:schemeClr val="dk1"/>
              </a:buClr>
              <a:buSzPts val="2200"/>
              <a:buFont typeface="Arial"/>
              <a:buNone/>
            </a:pPr>
            <a:r>
              <a:rPr lang="en-US" sz="2200" b="0" i="0" u="none" dirty="0">
                <a:solidFill>
                  <a:schemeClr val="dk1"/>
                </a:solidFill>
                <a:latin typeface="Arial"/>
                <a:ea typeface="Arial"/>
                <a:cs typeface="Arial"/>
                <a:sym typeface="Arial"/>
              </a:rPr>
              <a:t>Program</a:t>
            </a:r>
          </a:p>
        </p:txBody>
      </p:sp>
      <p:sp>
        <p:nvSpPr>
          <p:cNvPr id="270" name="Shape 270" descr="N/A" title="N/A"/>
          <p:cNvSpPr txBox="1"/>
          <p:nvPr/>
        </p:nvSpPr>
        <p:spPr>
          <a:xfrm>
            <a:off x="885825" y="5118100"/>
            <a:ext cx="1511300" cy="1436687"/>
          </a:xfrm>
          <a:prstGeom prst="rect">
            <a:avLst/>
          </a:prstGeom>
          <a:solidFill>
            <a:srgbClr val="FFFFFF"/>
          </a:solid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72" name="Shape 272" descr="N/A" title="N/A"/>
          <p:cNvSpPr txBox="1"/>
          <p:nvPr/>
        </p:nvSpPr>
        <p:spPr>
          <a:xfrm>
            <a:off x="3859212" y="4037012"/>
            <a:ext cx="1474787" cy="561975"/>
          </a:xfrm>
          <a:prstGeom prst="rect">
            <a:avLst/>
          </a:prstGeom>
          <a:noFill/>
          <a:ln>
            <a:noFill/>
          </a:ln>
        </p:spPr>
        <p:txBody>
          <a:bodyPr wrap="square" lIns="92075" tIns="46025" rIns="92075" bIns="46025" anchor="t" anchorCtr="0">
            <a:noAutofit/>
          </a:bodyPr>
          <a:lstStyle/>
          <a:p>
            <a:pPr marL="0" marR="0" lvl="0" indent="-139700" algn="ctr" rtl="0">
              <a:lnSpc>
                <a:spcPct val="70000"/>
              </a:lnSpc>
              <a:spcBef>
                <a:spcPts val="0"/>
              </a:spcBef>
              <a:spcAft>
                <a:spcPts val="0"/>
              </a:spcAft>
              <a:buClr>
                <a:schemeClr val="dk1"/>
              </a:buClr>
              <a:buSzPts val="2200"/>
              <a:buFont typeface="Arial"/>
              <a:buNone/>
            </a:pPr>
            <a:r>
              <a:rPr lang="en-US" sz="2200" b="0" i="0" u="none" dirty="0">
                <a:solidFill>
                  <a:schemeClr val="dk1"/>
                </a:solidFill>
                <a:latin typeface="Arial"/>
                <a:ea typeface="Arial"/>
                <a:cs typeface="Arial"/>
                <a:sym typeface="Arial"/>
              </a:rPr>
              <a:t>Container </a:t>
            </a:r>
          </a:p>
          <a:p>
            <a:pPr marL="0" marR="0" lvl="0" indent="-139700" algn="ctr" rtl="0">
              <a:lnSpc>
                <a:spcPct val="70000"/>
              </a:lnSpc>
              <a:spcBef>
                <a:spcPts val="0"/>
              </a:spcBef>
              <a:spcAft>
                <a:spcPts val="0"/>
              </a:spcAft>
              <a:buClr>
                <a:schemeClr val="dk1"/>
              </a:buClr>
              <a:buSzPts val="2200"/>
              <a:buFont typeface="Arial"/>
              <a:buNone/>
            </a:pPr>
            <a:r>
              <a:rPr lang="en-US" sz="2200" b="0" i="0" u="none" dirty="0">
                <a:solidFill>
                  <a:schemeClr val="dk1"/>
                </a:solidFill>
                <a:latin typeface="Arial"/>
                <a:ea typeface="Arial"/>
                <a:cs typeface="Arial"/>
                <a:sym typeface="Arial"/>
              </a:rPr>
              <a:t>Labeling</a:t>
            </a:r>
          </a:p>
        </p:txBody>
      </p:sp>
      <p:sp>
        <p:nvSpPr>
          <p:cNvPr id="273" name="Shape 273" descr="N/A" title="N/A"/>
          <p:cNvSpPr txBox="1"/>
          <p:nvPr/>
        </p:nvSpPr>
        <p:spPr>
          <a:xfrm>
            <a:off x="6684962" y="4065587"/>
            <a:ext cx="1614487" cy="566737"/>
          </a:xfrm>
          <a:prstGeom prst="rect">
            <a:avLst/>
          </a:prstGeom>
          <a:noFill/>
          <a:ln>
            <a:noFill/>
          </a:ln>
        </p:spPr>
        <p:txBody>
          <a:bodyPr wrap="square" lIns="92075" tIns="46025" rIns="92075" bIns="46025" anchor="t" anchorCtr="0">
            <a:noAutofit/>
          </a:bodyPr>
          <a:lstStyle/>
          <a:p>
            <a:pPr marL="0" marR="0" lvl="0" indent="-139700" algn="ctr" rtl="0">
              <a:lnSpc>
                <a:spcPct val="70000"/>
              </a:lnSpc>
              <a:spcBef>
                <a:spcPts val="0"/>
              </a:spcBef>
              <a:spcAft>
                <a:spcPts val="0"/>
              </a:spcAft>
              <a:buClr>
                <a:schemeClr val="dk1"/>
              </a:buClr>
              <a:buSzPts val="2200"/>
              <a:buFont typeface="Arial"/>
              <a:buNone/>
            </a:pPr>
            <a:r>
              <a:rPr lang="en-US" sz="2200" b="0" i="0" u="none" dirty="0">
                <a:solidFill>
                  <a:schemeClr val="dk1"/>
                </a:solidFill>
                <a:latin typeface="Arial"/>
                <a:ea typeface="Arial"/>
                <a:cs typeface="Arial"/>
                <a:sym typeface="Arial"/>
              </a:rPr>
              <a:t>Safety</a:t>
            </a:r>
          </a:p>
          <a:p>
            <a:pPr marL="0" marR="0" lvl="0" indent="-139700" algn="ctr" rtl="0">
              <a:lnSpc>
                <a:spcPct val="70000"/>
              </a:lnSpc>
              <a:spcBef>
                <a:spcPts val="0"/>
              </a:spcBef>
              <a:spcAft>
                <a:spcPts val="0"/>
              </a:spcAft>
              <a:buClr>
                <a:schemeClr val="dk1"/>
              </a:buClr>
              <a:buSzPts val="2200"/>
              <a:buFont typeface="Arial"/>
              <a:buNone/>
            </a:pPr>
            <a:r>
              <a:rPr lang="en-US" sz="2200" b="0" i="0" u="none" dirty="0">
                <a:solidFill>
                  <a:schemeClr val="dk1"/>
                </a:solidFill>
                <a:latin typeface="Arial"/>
                <a:ea typeface="Arial"/>
                <a:cs typeface="Arial"/>
                <a:sym typeface="Arial"/>
              </a:rPr>
              <a:t>Data Sheet</a:t>
            </a:r>
          </a:p>
        </p:txBody>
      </p:sp>
      <p:sp>
        <p:nvSpPr>
          <p:cNvPr id="274" name="Shape 274" descr="N/A" title="N/A"/>
          <p:cNvSpPr txBox="1"/>
          <p:nvPr/>
        </p:nvSpPr>
        <p:spPr>
          <a:xfrm>
            <a:off x="6623050" y="5072062"/>
            <a:ext cx="1739900" cy="1482725"/>
          </a:xfrm>
          <a:prstGeom prst="rect">
            <a:avLst/>
          </a:prstGeom>
          <a:solidFill>
            <a:srgbClr val="FFFFFF"/>
          </a:solid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75" name="Shape 275"/>
          <p:cNvSpPr txBox="1"/>
          <p:nvPr/>
        </p:nvSpPr>
        <p:spPr>
          <a:xfrm>
            <a:off x="7158037" y="5216525"/>
            <a:ext cx="660400" cy="369887"/>
          </a:xfrm>
          <a:prstGeom prst="rect">
            <a:avLst/>
          </a:prstGeom>
          <a:noFill/>
          <a:ln>
            <a:noFill/>
          </a:ln>
        </p:spPr>
        <p:txBody>
          <a:bodyPr wrap="square" lIns="92075" tIns="46025" rIns="92075" bIns="46025" anchor="t" anchorCtr="0">
            <a:noAutofit/>
          </a:bodyPr>
          <a:lstStyle/>
          <a:p>
            <a:pPr marL="0" marR="0" lvl="0" indent="-11430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SDS</a:t>
            </a:r>
          </a:p>
        </p:txBody>
      </p:sp>
      <p:sp>
        <p:nvSpPr>
          <p:cNvPr id="276" name="Shape 276"/>
          <p:cNvSpPr txBox="1"/>
          <p:nvPr/>
        </p:nvSpPr>
        <p:spPr>
          <a:xfrm>
            <a:off x="1138237" y="5229225"/>
            <a:ext cx="1060450" cy="366712"/>
          </a:xfrm>
          <a:prstGeom prst="rect">
            <a:avLst/>
          </a:prstGeom>
          <a:noFill/>
          <a:ln>
            <a:noFill/>
          </a:ln>
        </p:spPr>
        <p:txBody>
          <a:bodyPr wrap="square" lIns="92075" tIns="46025" rIns="92075" bIns="46025" anchor="t" anchorCtr="0">
            <a:noAutofit/>
          </a:bodyPr>
          <a:lstStyle/>
          <a:p>
            <a:pPr marL="0" marR="0" lvl="0" indent="-11430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Program</a:t>
            </a:r>
          </a:p>
        </p:txBody>
      </p:sp>
      <p:sp>
        <p:nvSpPr>
          <p:cNvPr id="277" name="Shape 277" descr="N/A" title="N/A"/>
          <p:cNvSpPr txBox="1"/>
          <p:nvPr/>
        </p:nvSpPr>
        <p:spPr>
          <a:xfrm>
            <a:off x="4040175" y="4967275"/>
            <a:ext cx="1060500" cy="1509600"/>
          </a:xfrm>
          <a:prstGeom prst="rect">
            <a:avLst/>
          </a:prstGeom>
          <a:solidFill>
            <a:srgbClr val="663300"/>
          </a:solidFill>
          <a:ln w="12700" cap="flat" cmpd="sng">
            <a:solidFill>
              <a:srgbClr val="CC3300"/>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78" name="Shape 278" descr="N/A" title="N/A"/>
          <p:cNvSpPr/>
          <p:nvPr/>
        </p:nvSpPr>
        <p:spPr>
          <a:xfrm>
            <a:off x="4040187" y="4738687"/>
            <a:ext cx="1054100" cy="444500"/>
          </a:xfrm>
          <a:prstGeom prst="ellipse">
            <a:avLst/>
          </a:prstGeom>
          <a:solidFill>
            <a:srgbClr val="993300"/>
          </a:solid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79" name="Shape 279" descr="N/A" title="N/A"/>
          <p:cNvSpPr/>
          <p:nvPr/>
        </p:nvSpPr>
        <p:spPr>
          <a:xfrm>
            <a:off x="4040187" y="6261100"/>
            <a:ext cx="1054100" cy="369887"/>
          </a:xfrm>
          <a:prstGeom prst="ellipse">
            <a:avLst/>
          </a:prstGeom>
          <a:solidFill>
            <a:srgbClr val="66330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80" name="Shape 280" descr="N/A" title="N/A"/>
          <p:cNvSpPr txBox="1"/>
          <p:nvPr/>
        </p:nvSpPr>
        <p:spPr>
          <a:xfrm>
            <a:off x="4246562" y="5545137"/>
            <a:ext cx="742950" cy="366712"/>
          </a:xfrm>
          <a:prstGeom prst="rect">
            <a:avLst/>
          </a:prstGeom>
          <a:noFill/>
          <a:ln>
            <a:noFill/>
          </a:ln>
        </p:spPr>
        <p:txBody>
          <a:bodyPr wrap="square" lIns="92075" tIns="46025" rIns="92075" bIns="46025" anchor="t" anchorCtr="0">
            <a:noAutofit/>
          </a:bodyPr>
          <a:lstStyle/>
          <a:p>
            <a:pPr marL="0" marR="0" lvl="0" indent="-114300" algn="l" rtl="0">
              <a:lnSpc>
                <a:spcPct val="100000"/>
              </a:lnSpc>
              <a:spcBef>
                <a:spcPts val="0"/>
              </a:spcBef>
              <a:spcAft>
                <a:spcPts val="0"/>
              </a:spcAft>
              <a:buClr>
                <a:srgbClr val="CCECFF"/>
              </a:buClr>
              <a:buSzPts val="1800"/>
              <a:buFont typeface="Arial"/>
              <a:buNone/>
            </a:pPr>
            <a:r>
              <a:rPr lang="en-US" sz="1800" b="0" i="0" u="none" dirty="0">
                <a:solidFill>
                  <a:srgbClr val="CCECFF"/>
                </a:solidFill>
                <a:latin typeface="Arial"/>
                <a:ea typeface="Arial"/>
                <a:cs typeface="Arial"/>
                <a:sym typeface="Arial"/>
              </a:rPr>
              <a:t>Label</a:t>
            </a:r>
          </a:p>
        </p:txBody>
      </p:sp>
      <p:sp>
        <p:nvSpPr>
          <p:cNvPr id="281" name="Shape 281"/>
          <p:cNvSpPr txBox="1"/>
          <p:nvPr/>
        </p:nvSpPr>
        <p:spPr>
          <a:xfrm>
            <a:off x="463550" y="2339975"/>
            <a:ext cx="8451850" cy="1201737"/>
          </a:xfrm>
          <a:prstGeom prst="rect">
            <a:avLst/>
          </a:prstGeom>
          <a:noFill/>
          <a:ln>
            <a:noFill/>
          </a:ln>
        </p:spPr>
        <p:txBody>
          <a:bodyPr wrap="square" lIns="91425" tIns="45700" rIns="91425" bIns="45700" anchor="t" anchorCtr="0">
            <a:noAutofit/>
          </a:bodyPr>
          <a:lstStyle/>
          <a:p>
            <a:pPr marL="0" marR="0" lvl="0" indent="-152400" algn="just" rtl="0">
              <a:lnSpc>
                <a:spcPct val="100000"/>
              </a:lnSpc>
              <a:spcBef>
                <a:spcPts val="0"/>
              </a:spcBef>
              <a:spcAft>
                <a:spcPts val="0"/>
              </a:spcAft>
              <a:buClr>
                <a:schemeClr val="dk1"/>
              </a:buClr>
              <a:buSzPts val="2400"/>
              <a:buFont typeface="Calibri"/>
              <a:buNone/>
            </a:pPr>
            <a:r>
              <a:rPr lang="en-US" sz="2400" b="0" i="0" u="none" dirty="0">
                <a:solidFill>
                  <a:schemeClr val="dk1"/>
                </a:solidFill>
                <a:latin typeface="Calibri"/>
                <a:ea typeface="Calibri"/>
                <a:cs typeface="Calibri"/>
                <a:sym typeface="Calibri"/>
              </a:rPr>
              <a:t>To ensure that employers and employees know about work hazards and how to protect themselves so that the incidence of illnesses and injuries due to hazardous chemicals is reduced.</a:t>
            </a:r>
          </a:p>
        </p:txBody>
      </p:sp>
      <p:cxnSp>
        <p:nvCxnSpPr>
          <p:cNvPr id="282" name="Shape 282" descr="N/A" title="N/A"/>
          <p:cNvCxnSpPr/>
          <p:nvPr/>
        </p:nvCxnSpPr>
        <p:spPr>
          <a:xfrm>
            <a:off x="1062037" y="56594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3" name="Shape 283" descr="N/A" title="N/A"/>
          <p:cNvCxnSpPr/>
          <p:nvPr/>
        </p:nvCxnSpPr>
        <p:spPr>
          <a:xfrm>
            <a:off x="1062037" y="58118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4" name="Shape 284" descr="N/A" title="N/A"/>
          <p:cNvCxnSpPr/>
          <p:nvPr/>
        </p:nvCxnSpPr>
        <p:spPr>
          <a:xfrm>
            <a:off x="1062037" y="59642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5" name="Shape 285" descr="N/A" title="N/A"/>
          <p:cNvCxnSpPr/>
          <p:nvPr/>
        </p:nvCxnSpPr>
        <p:spPr>
          <a:xfrm>
            <a:off x="1062037" y="61166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6" name="Shape 286" descr="N/A" title="N/A"/>
          <p:cNvCxnSpPr/>
          <p:nvPr/>
        </p:nvCxnSpPr>
        <p:spPr>
          <a:xfrm>
            <a:off x="1062037" y="62690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7" name="Shape 287" descr="N/A" title="N/A"/>
          <p:cNvCxnSpPr/>
          <p:nvPr/>
        </p:nvCxnSpPr>
        <p:spPr>
          <a:xfrm>
            <a:off x="6929437" y="56594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8" name="Shape 288" descr="N/A" title="N/A"/>
          <p:cNvCxnSpPr/>
          <p:nvPr/>
        </p:nvCxnSpPr>
        <p:spPr>
          <a:xfrm>
            <a:off x="6929437" y="58118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9" name="Shape 289" descr="N/A" title="N/A"/>
          <p:cNvCxnSpPr/>
          <p:nvPr/>
        </p:nvCxnSpPr>
        <p:spPr>
          <a:xfrm>
            <a:off x="6929437" y="59642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90" name="Shape 290" descr="N/A" title="N/A"/>
          <p:cNvCxnSpPr/>
          <p:nvPr/>
        </p:nvCxnSpPr>
        <p:spPr>
          <a:xfrm>
            <a:off x="6929437" y="61166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91" name="Shape 291" descr="N/A" title="N/A"/>
          <p:cNvCxnSpPr/>
          <p:nvPr/>
        </p:nvCxnSpPr>
        <p:spPr>
          <a:xfrm>
            <a:off x="6929437" y="6269037"/>
            <a:ext cx="1143000" cy="0"/>
          </a:xfrm>
          <a:prstGeom prst="straightConnector1">
            <a:avLst/>
          </a:prstGeom>
          <a:noFill/>
          <a:ln w="9525" cap="flat" cmpd="sng">
            <a:solidFill>
              <a:schemeClr val="dk1"/>
            </a:solidFill>
            <a:prstDash val="solid"/>
            <a:miter lim="800000"/>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419225" y="914400"/>
            <a:ext cx="6345237" cy="709612"/>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Who is covered?</a:t>
            </a:r>
          </a:p>
        </p:txBody>
      </p:sp>
      <p:sp>
        <p:nvSpPr>
          <p:cNvPr id="298" name="Shape 298"/>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27</a:t>
            </a:fld>
            <a:endParaRPr lang="en-US" sz="1200" b="0" i="0" u="none" dirty="0">
              <a:solidFill>
                <a:schemeClr val="tx1"/>
              </a:solidFill>
              <a:latin typeface="Arial"/>
              <a:ea typeface="Arial"/>
              <a:cs typeface="Arial"/>
              <a:sym typeface="Arial"/>
            </a:endParaRPr>
          </a:p>
        </p:txBody>
      </p:sp>
      <p:sp>
        <p:nvSpPr>
          <p:cNvPr id="300" name="Shape 300"/>
          <p:cNvSpPr txBox="1"/>
          <p:nvPr/>
        </p:nvSpPr>
        <p:spPr>
          <a:xfrm>
            <a:off x="711200" y="2243137"/>
            <a:ext cx="7866855" cy="4114800"/>
          </a:xfrm>
          <a:prstGeom prst="rect">
            <a:avLst/>
          </a:prstGeom>
          <a:noFill/>
          <a:ln>
            <a:noFill/>
          </a:ln>
        </p:spPr>
        <p:txBody>
          <a:bodyPr wrap="square" lIns="91425" tIns="45700" rIns="91425" bIns="45700" anchor="t" anchorCtr="0">
            <a:noAutofit/>
          </a:bodyPr>
          <a:lstStyle/>
          <a:p>
            <a:pPr marL="0" marR="0" lvl="0" indent="-133350" algn="l" rtl="0">
              <a:lnSpc>
                <a:spcPct val="100000"/>
              </a:lnSpc>
              <a:spcBef>
                <a:spcPts val="0"/>
              </a:spcBef>
              <a:spcAft>
                <a:spcPts val="0"/>
              </a:spcAft>
              <a:buClr>
                <a:srgbClr val="404040"/>
              </a:buClr>
              <a:buSzPts val="2100"/>
              <a:buFont typeface="Calibri"/>
              <a:buNone/>
            </a:pPr>
            <a:r>
              <a:rPr lang="en-US" sz="2100" b="0" i="0" u="none" dirty="0">
                <a:solidFill>
                  <a:srgbClr val="404040"/>
                </a:solidFill>
                <a:latin typeface="Calibri"/>
                <a:ea typeface="Calibri"/>
                <a:cs typeface="Calibri"/>
                <a:sym typeface="Calibri"/>
              </a:rPr>
              <a:t>OSHA’s Hazard Communication (</a:t>
            </a:r>
            <a:r>
              <a:rPr lang="en-US" sz="2100" b="0" i="0" u="none" dirty="0" err="1">
                <a:solidFill>
                  <a:srgbClr val="404040"/>
                </a:solidFill>
                <a:latin typeface="Calibri"/>
                <a:ea typeface="Calibri"/>
                <a:cs typeface="Calibri"/>
                <a:sym typeface="Calibri"/>
              </a:rPr>
              <a:t>HazCom</a:t>
            </a:r>
            <a:r>
              <a:rPr lang="en-US" sz="2100" b="0" i="0" u="none" dirty="0">
                <a:solidFill>
                  <a:srgbClr val="404040"/>
                </a:solidFill>
                <a:latin typeface="Calibri"/>
                <a:ea typeface="Calibri"/>
                <a:cs typeface="Calibri"/>
                <a:sym typeface="Calibri"/>
              </a:rPr>
              <a:t>) Standard applies to:</a:t>
            </a:r>
          </a:p>
          <a:p>
            <a:pPr lvl="3">
              <a:spcBef>
                <a:spcPts val="1000"/>
              </a:spcBef>
              <a:buClr>
                <a:schemeClr val="accent1"/>
              </a:buClr>
              <a:buSzPts val="1680"/>
              <a:buFont typeface="Noto Sans Symbols"/>
              <a:buChar char="▶"/>
            </a:pPr>
            <a:r>
              <a:rPr lang="en-US" sz="2100" b="0" i="0" u="none" dirty="0">
                <a:solidFill>
                  <a:srgbClr val="404040"/>
                </a:solidFill>
                <a:latin typeface="Calibri"/>
                <a:ea typeface="Calibri"/>
                <a:cs typeface="Calibri"/>
                <a:sym typeface="Calibri"/>
              </a:rPr>
              <a:t>General industry</a:t>
            </a:r>
          </a:p>
          <a:p>
            <a:pPr lvl="3">
              <a:spcBef>
                <a:spcPts val="1000"/>
              </a:spcBef>
              <a:buClr>
                <a:schemeClr val="accent1"/>
              </a:buClr>
              <a:buSzPts val="1680"/>
              <a:buFont typeface="Noto Sans Symbols"/>
              <a:buChar char="▶"/>
            </a:pPr>
            <a:r>
              <a:rPr lang="en-US" sz="2100" b="0" i="0" u="none" dirty="0">
                <a:solidFill>
                  <a:srgbClr val="404040"/>
                </a:solidFill>
                <a:latin typeface="Calibri"/>
                <a:ea typeface="Calibri"/>
                <a:cs typeface="Calibri"/>
                <a:sym typeface="Calibri"/>
              </a:rPr>
              <a:t>Shipyard</a:t>
            </a:r>
          </a:p>
          <a:p>
            <a:pPr lvl="3">
              <a:spcBef>
                <a:spcPts val="1000"/>
              </a:spcBef>
              <a:buClr>
                <a:schemeClr val="accent1"/>
              </a:buClr>
              <a:buSzPts val="1680"/>
              <a:buFont typeface="Noto Sans Symbols"/>
              <a:buChar char="▶"/>
            </a:pPr>
            <a:r>
              <a:rPr lang="en-US" sz="2100" b="0" i="0" u="none" dirty="0">
                <a:solidFill>
                  <a:srgbClr val="404040"/>
                </a:solidFill>
                <a:latin typeface="Calibri"/>
                <a:ea typeface="Calibri"/>
                <a:cs typeface="Calibri"/>
                <a:sym typeface="Calibri"/>
              </a:rPr>
              <a:t>Marin</a:t>
            </a:r>
            <a:r>
              <a:rPr lang="en-US" sz="2100" dirty="0">
                <a:solidFill>
                  <a:srgbClr val="404040"/>
                </a:solidFill>
                <a:latin typeface="Calibri"/>
                <a:ea typeface="Calibri"/>
                <a:cs typeface="Calibri"/>
                <a:sym typeface="Calibri"/>
              </a:rPr>
              <a:t>e</a:t>
            </a:r>
            <a:r>
              <a:rPr lang="en-US" sz="2100" b="0" i="0" u="none" dirty="0">
                <a:solidFill>
                  <a:srgbClr val="404040"/>
                </a:solidFill>
                <a:latin typeface="Calibri"/>
                <a:ea typeface="Calibri"/>
                <a:cs typeface="Calibri"/>
                <a:sym typeface="Calibri"/>
              </a:rPr>
              <a:t> terminals</a:t>
            </a:r>
          </a:p>
          <a:p>
            <a:pPr lvl="3">
              <a:spcBef>
                <a:spcPts val="1000"/>
              </a:spcBef>
              <a:buClr>
                <a:schemeClr val="accent1"/>
              </a:buClr>
              <a:buSzPts val="1680"/>
              <a:buFont typeface="Noto Sans Symbols"/>
              <a:buChar char="▶"/>
            </a:pPr>
            <a:r>
              <a:rPr lang="en-US" sz="2100" b="0" i="0" u="none" dirty="0" err="1">
                <a:solidFill>
                  <a:srgbClr val="404040"/>
                </a:solidFill>
                <a:latin typeface="Calibri"/>
                <a:ea typeface="Calibri"/>
                <a:cs typeface="Calibri"/>
                <a:sym typeface="Calibri"/>
              </a:rPr>
              <a:t>Longshoring</a:t>
            </a:r>
            <a:endParaRPr lang="en-US" sz="2100" b="0" i="0" u="none" dirty="0">
              <a:solidFill>
                <a:srgbClr val="404040"/>
              </a:solidFill>
              <a:latin typeface="Calibri"/>
              <a:ea typeface="Calibri"/>
              <a:cs typeface="Calibri"/>
              <a:sym typeface="Calibri"/>
            </a:endParaRPr>
          </a:p>
          <a:p>
            <a:pPr lvl="3">
              <a:spcBef>
                <a:spcPts val="1000"/>
              </a:spcBef>
              <a:buClr>
                <a:schemeClr val="accent1"/>
              </a:buClr>
              <a:buSzPts val="1680"/>
              <a:buFont typeface="Noto Sans Symbols"/>
              <a:buChar char="▶"/>
            </a:pPr>
            <a:r>
              <a:rPr lang="en-US" sz="2100" b="0" i="0" u="none" dirty="0">
                <a:solidFill>
                  <a:srgbClr val="404040"/>
                </a:solidFill>
                <a:latin typeface="Calibri"/>
                <a:ea typeface="Calibri"/>
                <a:cs typeface="Calibri"/>
                <a:sym typeface="Calibri"/>
              </a:rPr>
              <a:t>Construction</a:t>
            </a:r>
          </a:p>
          <a:p>
            <a:pPr lvl="3">
              <a:spcBef>
                <a:spcPts val="1000"/>
              </a:spcBef>
              <a:buClr>
                <a:schemeClr val="accent1"/>
              </a:buClr>
              <a:buSzPts val="1680"/>
              <a:buFont typeface="Noto Sans Symbols"/>
              <a:buChar char="▶"/>
            </a:pPr>
            <a:r>
              <a:rPr lang="en-US" sz="2100" b="0" i="0" u="none" dirty="0">
                <a:solidFill>
                  <a:srgbClr val="404040"/>
                </a:solidFill>
                <a:latin typeface="Calibri"/>
                <a:ea typeface="Calibri"/>
                <a:cs typeface="Calibri"/>
                <a:sym typeface="Calibri"/>
              </a:rPr>
              <a:t>Chemical manufacturers</a:t>
            </a:r>
          </a:p>
          <a:p>
            <a:pPr lvl="3">
              <a:spcBef>
                <a:spcPts val="1000"/>
              </a:spcBef>
              <a:buClr>
                <a:schemeClr val="accent1"/>
              </a:buClr>
              <a:buSzPts val="1680"/>
              <a:buFont typeface="Noto Sans Symbols"/>
              <a:buChar char="▶"/>
            </a:pPr>
            <a:r>
              <a:rPr lang="en-US" sz="2100" b="0" i="0" u="none" dirty="0">
                <a:solidFill>
                  <a:srgbClr val="404040"/>
                </a:solidFill>
                <a:latin typeface="Calibri"/>
                <a:ea typeface="Calibri"/>
                <a:cs typeface="Calibri"/>
                <a:sym typeface="Calibri"/>
              </a:rPr>
              <a:t>Importers</a:t>
            </a:r>
          </a:p>
          <a:p>
            <a:pPr lvl="3">
              <a:spcBef>
                <a:spcPts val="1000"/>
              </a:spcBef>
              <a:buClr>
                <a:schemeClr val="accent1"/>
              </a:buClr>
              <a:buSzPts val="1680"/>
              <a:buFont typeface="Noto Sans Symbols"/>
              <a:buChar char="▶"/>
            </a:pPr>
            <a:r>
              <a:rPr lang="en-US" sz="2100" b="0" i="0" u="none" dirty="0">
                <a:solidFill>
                  <a:srgbClr val="404040"/>
                </a:solidFill>
                <a:latin typeface="Calibri"/>
                <a:ea typeface="Calibri"/>
                <a:cs typeface="Calibri"/>
                <a:sym typeface="Calibri"/>
              </a:rPr>
              <a:t>Employers</a:t>
            </a:r>
          </a:p>
          <a:p>
            <a:pPr lvl="3">
              <a:spcBef>
                <a:spcPts val="1000"/>
              </a:spcBef>
              <a:buClr>
                <a:schemeClr val="accent1"/>
              </a:buClr>
              <a:buSzPts val="1680"/>
              <a:buFont typeface="Noto Sans Symbols"/>
              <a:buChar char="▶"/>
            </a:pPr>
            <a:r>
              <a:rPr lang="en-US" sz="2100" b="0" i="0" u="none" dirty="0">
                <a:solidFill>
                  <a:srgbClr val="404040"/>
                </a:solidFill>
                <a:latin typeface="Calibri"/>
                <a:ea typeface="Calibri"/>
                <a:cs typeface="Calibri"/>
                <a:sym typeface="Calibri"/>
              </a:rPr>
              <a:t>Employees</a:t>
            </a:r>
          </a:p>
          <a:p>
            <a:pPr marL="0" marR="0" lvl="0" indent="0" algn="l" rtl="0">
              <a:lnSpc>
                <a:spcPct val="100000"/>
              </a:lnSpc>
              <a:spcBef>
                <a:spcPts val="0"/>
              </a:spcBef>
              <a:spcAft>
                <a:spcPts val="0"/>
              </a:spcAft>
              <a:buNone/>
            </a:pPr>
            <a:endParaRPr sz="2100" b="0" i="0" u="none" dirty="0">
              <a:solidFill>
                <a:srgbClr val="40404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676400" y="685800"/>
            <a:ext cx="8243887" cy="11430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Why is a written program required?</a:t>
            </a:r>
          </a:p>
        </p:txBody>
      </p:sp>
      <p:sp>
        <p:nvSpPr>
          <p:cNvPr id="314" name="Shape 314"/>
          <p:cNvSpPr txBox="1">
            <a:spLocks noGrp="1"/>
          </p:cNvSpPr>
          <p:nvPr>
            <p:ph type="body" idx="1"/>
          </p:nvPr>
        </p:nvSpPr>
        <p:spPr>
          <a:xfrm>
            <a:off x="533400" y="2570162"/>
            <a:ext cx="4433887" cy="2819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Ensures that all employers receive the information they need to inform and train their employees</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Provides necessary hazard information to employees</a:t>
            </a:r>
          </a:p>
        </p:txBody>
      </p:sp>
      <p:sp>
        <p:nvSpPr>
          <p:cNvPr id="315" name="Shape 315"/>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28</a:t>
            </a:fld>
            <a:endParaRPr lang="en-US" sz="1200" b="0" i="0" u="none" dirty="0">
              <a:solidFill>
                <a:schemeClr val="tx1"/>
              </a:solidFill>
              <a:latin typeface="Arial"/>
              <a:ea typeface="Arial"/>
              <a:cs typeface="Arial"/>
              <a:sym typeface="Arial"/>
            </a:endParaRPr>
          </a:p>
        </p:txBody>
      </p:sp>
      <p:grpSp>
        <p:nvGrpSpPr>
          <p:cNvPr id="316" name="Shape 316" descr="This is an image of a cartoon-style drawn male instructor at a chalkboard, with the HazCom Program components written out. The components as written are:&#10;(f) &quot;Labels and other forms of warning&quot;&#10;(g) &quot;Safety data sheets&quot;&#10;(h) &quot;Employee information and training&quot;" title="HazCom Program Steps"/>
          <p:cNvGrpSpPr/>
          <p:nvPr/>
        </p:nvGrpSpPr>
        <p:grpSpPr>
          <a:xfrm>
            <a:off x="5283200" y="2571750"/>
            <a:ext cx="3225800" cy="2909887"/>
            <a:chOff x="5294312" y="1636712"/>
            <a:chExt cx="3225800" cy="2909887"/>
          </a:xfrm>
        </p:grpSpPr>
        <p:pic>
          <p:nvPicPr>
            <p:cNvPr id="317" name="Shape 317" descr="N/A" title="N/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94312" y="1636712"/>
              <a:ext cx="3225800" cy="2909887"/>
            </a:xfrm>
            <a:prstGeom prst="rect">
              <a:avLst/>
            </a:prstGeom>
            <a:noFill/>
            <a:ln>
              <a:noFill/>
            </a:ln>
          </p:spPr>
        </p:pic>
        <p:sp>
          <p:nvSpPr>
            <p:cNvPr id="318" name="Shape 318"/>
            <p:cNvSpPr txBox="1"/>
            <p:nvPr/>
          </p:nvSpPr>
          <p:spPr>
            <a:xfrm>
              <a:off x="5413375" y="2057400"/>
              <a:ext cx="2276475" cy="1631950"/>
            </a:xfrm>
            <a:prstGeom prst="rect">
              <a:avLst/>
            </a:prstGeom>
            <a:noFill/>
            <a:ln>
              <a:noFill/>
            </a:ln>
          </p:spPr>
          <p:txBody>
            <a:bodyPr wrap="square" lIns="92075" tIns="46025" rIns="92075" bIns="46025" anchor="t" anchorCtr="0">
              <a:noAutofit/>
            </a:bodyPr>
            <a:lstStyle/>
            <a:p>
              <a:pPr marL="0" marR="0" lvl="0" indent="-63500" algn="l" rtl="0">
                <a:lnSpc>
                  <a:spcPct val="100000"/>
                </a:lnSpc>
                <a:spcBef>
                  <a:spcPts val="0"/>
                </a:spcBef>
                <a:spcAft>
                  <a:spcPts val="0"/>
                </a:spcAft>
                <a:buClr>
                  <a:srgbClr val="FFFFFF"/>
                </a:buClr>
                <a:buSzPts val="1000"/>
                <a:buFont typeface="Arial"/>
                <a:buNone/>
              </a:pPr>
              <a:endParaRPr sz="1000" b="0" i="0" u="none">
                <a:solidFill>
                  <a:srgbClr val="FFFFFF"/>
                </a:solidFill>
                <a:latin typeface="Times New Roman"/>
                <a:ea typeface="Times New Roman"/>
                <a:cs typeface="Times New Roman"/>
                <a:sym typeface="Times New Roman"/>
              </a:endParaRPr>
            </a:p>
            <a:p>
              <a:pPr marL="0" marR="0" lvl="0" indent="-95250" algn="l" rtl="0">
                <a:lnSpc>
                  <a:spcPct val="100000"/>
                </a:lnSpc>
                <a:spcBef>
                  <a:spcPts val="0"/>
                </a:spcBef>
                <a:spcAft>
                  <a:spcPts val="0"/>
                </a:spcAft>
                <a:buClr>
                  <a:srgbClr val="FFFFFF"/>
                </a:buClr>
                <a:buSzPts val="1500"/>
                <a:buFont typeface="Arial"/>
                <a:buNone/>
              </a:pPr>
              <a:r>
                <a:rPr lang="en-US" sz="1500" b="0" i="0" u="none">
                  <a:solidFill>
                    <a:srgbClr val="FFFFFF"/>
                  </a:solidFill>
                  <a:latin typeface="Arial"/>
                  <a:ea typeface="Arial"/>
                  <a:cs typeface="Arial"/>
                  <a:sym typeface="Arial"/>
                </a:rPr>
                <a:t>(f)  "Labels and other forms of warning."</a:t>
              </a:r>
            </a:p>
            <a:p>
              <a:pPr marL="0" marR="0" lvl="0" indent="-95250" algn="l" rtl="0">
                <a:lnSpc>
                  <a:spcPct val="100000"/>
                </a:lnSpc>
                <a:spcBef>
                  <a:spcPts val="0"/>
                </a:spcBef>
                <a:spcAft>
                  <a:spcPts val="0"/>
                </a:spcAft>
                <a:buClr>
                  <a:srgbClr val="FFFFFF"/>
                </a:buClr>
                <a:buSzPts val="1500"/>
                <a:buFont typeface="Arial"/>
                <a:buNone/>
              </a:pPr>
              <a:r>
                <a:rPr lang="en-US" sz="1500" b="0" i="0" u="none">
                  <a:solidFill>
                    <a:srgbClr val="FFFFFF"/>
                  </a:solidFill>
                  <a:latin typeface="Arial"/>
                  <a:ea typeface="Arial"/>
                  <a:cs typeface="Arial"/>
                  <a:sym typeface="Arial"/>
                </a:rPr>
                <a:t>(g) “Safety data sheets."</a:t>
              </a:r>
            </a:p>
            <a:p>
              <a:pPr marL="0" marR="0" lvl="0" indent="-95250" algn="l" rtl="0">
                <a:lnSpc>
                  <a:spcPct val="100000"/>
                </a:lnSpc>
                <a:spcBef>
                  <a:spcPts val="0"/>
                </a:spcBef>
                <a:spcAft>
                  <a:spcPts val="0"/>
                </a:spcAft>
                <a:buClr>
                  <a:srgbClr val="FFFFFF"/>
                </a:buClr>
                <a:buSzPts val="1500"/>
                <a:buFont typeface="Arial"/>
                <a:buNone/>
              </a:pPr>
              <a:r>
                <a:rPr lang="en-US" sz="1500" b="0" i="0" u="none">
                  <a:solidFill>
                    <a:srgbClr val="FFFFFF"/>
                  </a:solidFill>
                  <a:latin typeface="Arial"/>
                  <a:ea typeface="Arial"/>
                  <a:cs typeface="Arial"/>
                  <a:sym typeface="Arial"/>
                </a:rPr>
                <a:t>(h) "Employee  information and training." </a:t>
              </a:r>
            </a:p>
          </p:txBody>
        </p:sp>
        <p:sp>
          <p:nvSpPr>
            <p:cNvPr id="319" name="Shape 319"/>
            <p:cNvSpPr txBox="1"/>
            <p:nvPr/>
          </p:nvSpPr>
          <p:spPr>
            <a:xfrm>
              <a:off x="5470525" y="1725612"/>
              <a:ext cx="1993900" cy="379412"/>
            </a:xfrm>
            <a:prstGeom prst="rect">
              <a:avLst/>
            </a:prstGeom>
            <a:solidFill>
              <a:schemeClr val="accent1"/>
            </a:solidFill>
            <a:ln w="12700" cap="flat" cmpd="sng">
              <a:solidFill>
                <a:schemeClr val="dk2"/>
              </a:solidFill>
              <a:prstDash val="solid"/>
              <a:miter lim="800000"/>
              <a:headEnd type="none" w="med" len="med"/>
              <a:tailEnd type="none" w="med" len="med"/>
            </a:ln>
          </p:spPr>
          <p:txBody>
            <a:bodyPr wrap="square" lIns="92075" tIns="46025" rIns="92075" bIns="46025" anchor="t" anchorCtr="0">
              <a:noAutofit/>
            </a:bodyPr>
            <a:lstStyle/>
            <a:p>
              <a:pPr marL="0" marR="0" lvl="0" indent="-114300" algn="l" rtl="0">
                <a:lnSpc>
                  <a:spcPct val="100000"/>
                </a:lnSpc>
                <a:spcBef>
                  <a:spcPts val="0"/>
                </a:spcBef>
                <a:spcAft>
                  <a:spcPts val="0"/>
                </a:spcAft>
                <a:buClr>
                  <a:srgbClr val="FFFFFF"/>
                </a:buClr>
                <a:buSzPts val="1800"/>
                <a:buFont typeface="Times New Roman"/>
                <a:buNone/>
              </a:pPr>
              <a:r>
                <a:rPr lang="en-US" sz="1800" b="1" i="0" u="none">
                  <a:solidFill>
                    <a:srgbClr val="FFFFFF"/>
                  </a:solidFill>
                  <a:latin typeface="Times New Roman"/>
                  <a:ea typeface="Times New Roman"/>
                  <a:cs typeface="Times New Roman"/>
                  <a:sym typeface="Times New Roman"/>
                </a:rPr>
                <a:t>HazCom Program</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219200" y="685800"/>
            <a:ext cx="7772400" cy="1144587"/>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Written </a:t>
            </a:r>
            <a:r>
              <a:rPr lang="en-US" sz="3200" b="0" i="0" u="none" strike="noStrike" cap="none" dirty="0" err="1">
                <a:solidFill>
                  <a:schemeClr val="tx1"/>
                </a:solidFill>
                <a:latin typeface="Calibri"/>
                <a:ea typeface="Calibri"/>
                <a:cs typeface="Calibri"/>
                <a:sym typeface="Calibri"/>
              </a:rPr>
              <a:t>HazCom</a:t>
            </a:r>
            <a:r>
              <a:rPr lang="en-US" sz="3200" b="0" i="0" u="none" strike="noStrike" cap="none" dirty="0">
                <a:solidFill>
                  <a:schemeClr val="tx1"/>
                </a:solidFill>
                <a:latin typeface="Calibri"/>
                <a:ea typeface="Calibri"/>
                <a:cs typeface="Calibri"/>
                <a:sym typeface="Calibri"/>
              </a:rPr>
              <a:t> Program Requirements</a:t>
            </a:r>
          </a:p>
        </p:txBody>
      </p:sp>
      <p:sp>
        <p:nvSpPr>
          <p:cNvPr id="326" name="Shape 326"/>
          <p:cNvSpPr txBox="1">
            <a:spLocks noGrp="1"/>
          </p:cNvSpPr>
          <p:nvPr>
            <p:ph type="body" idx="1"/>
          </p:nvPr>
        </p:nvSpPr>
        <p:spPr>
          <a:xfrm>
            <a:off x="496887" y="2514600"/>
            <a:ext cx="7972425"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List known hazardous chemicals</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Provide Safety Data Sheets (SDS)</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smtClean="0">
                <a:solidFill>
                  <a:srgbClr val="404040"/>
                </a:solidFill>
                <a:latin typeface="Calibri"/>
                <a:ea typeface="Calibri"/>
                <a:cs typeface="Calibri"/>
                <a:sym typeface="Calibri"/>
              </a:rPr>
              <a:t>Inform employees of hazardous operations in their area</a:t>
            </a:r>
            <a:endParaRPr lang="en-US" sz="2400" b="0" i="0" u="none" dirty="0">
              <a:solidFill>
                <a:srgbClr val="404040"/>
              </a:solidFill>
              <a:latin typeface="Calibri"/>
              <a:ea typeface="Calibri"/>
              <a:cs typeface="Calibri"/>
              <a:sym typeface="Calibri"/>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Inform employees about hazards of non-routine tasks</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Written </a:t>
            </a:r>
            <a:r>
              <a:rPr lang="en-US" sz="2400" b="0" i="0" u="none" dirty="0" err="1">
                <a:solidFill>
                  <a:srgbClr val="404040"/>
                </a:solidFill>
                <a:latin typeface="Calibri"/>
                <a:ea typeface="Calibri"/>
                <a:cs typeface="Calibri"/>
                <a:sym typeface="Calibri"/>
              </a:rPr>
              <a:t>HazCom</a:t>
            </a:r>
            <a:r>
              <a:rPr lang="en-US" sz="2400" b="0" i="0" u="none" dirty="0">
                <a:solidFill>
                  <a:srgbClr val="404040"/>
                </a:solidFill>
                <a:latin typeface="Calibri"/>
                <a:ea typeface="Calibri"/>
                <a:cs typeface="Calibri"/>
                <a:sym typeface="Calibri"/>
              </a:rPr>
              <a:t> must be available upon request to employees or their designated representative</a:t>
            </a:r>
          </a:p>
        </p:txBody>
      </p:sp>
      <p:sp>
        <p:nvSpPr>
          <p:cNvPr id="327" name="Shape 327"/>
          <p:cNvSpPr txBox="1"/>
          <p:nvPr/>
        </p:nvSpPr>
        <p:spPr>
          <a:xfrm>
            <a:off x="7678737" y="30162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29</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048000" y="838200"/>
            <a:ext cx="6345237" cy="709612"/>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Course </a:t>
            </a:r>
            <a:r>
              <a:rPr lang="en-US" sz="3200" b="0" i="0" u="none" strike="noStrike" cap="none" dirty="0" smtClean="0">
                <a:solidFill>
                  <a:schemeClr val="tx1"/>
                </a:solidFill>
                <a:latin typeface="Calibri"/>
                <a:ea typeface="Calibri"/>
                <a:cs typeface="Calibri"/>
                <a:sym typeface="Calibri"/>
              </a:rPr>
              <a:t>Objectives</a:t>
            </a:r>
            <a:endParaRPr lang="en-US" sz="3200" b="0" i="0" u="none" strike="noStrike" cap="none" dirty="0">
              <a:solidFill>
                <a:schemeClr val="tx1"/>
              </a:solidFill>
              <a:latin typeface="Calibri"/>
              <a:ea typeface="Calibri"/>
              <a:cs typeface="Calibri"/>
              <a:sym typeface="Calibri"/>
            </a:endParaRPr>
          </a:p>
        </p:txBody>
      </p:sp>
      <p:sp>
        <p:nvSpPr>
          <p:cNvPr id="122" name="Shape 122"/>
          <p:cNvSpPr txBox="1">
            <a:spLocks noGrp="1"/>
          </p:cNvSpPr>
          <p:nvPr>
            <p:ph type="body" idx="1"/>
          </p:nvPr>
        </p:nvSpPr>
        <p:spPr>
          <a:xfrm>
            <a:off x="533400" y="2286000"/>
            <a:ext cx="8113643" cy="38862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n-US" sz="2400" dirty="0"/>
              <a:t>Provide participants with training to</a:t>
            </a:r>
          </a:p>
          <a:p>
            <a:pPr lvl="1" indent="-342900">
              <a:spcBef>
                <a:spcPts val="0"/>
              </a:spcBef>
              <a:buSzPts val="1920"/>
            </a:pPr>
            <a:r>
              <a:rPr lang="en-US" sz="2200" dirty="0"/>
              <a:t>Identify hazards that exist in their workplaces</a:t>
            </a:r>
          </a:p>
          <a:p>
            <a:pPr lvl="1" indent="-342900">
              <a:spcBef>
                <a:spcPts val="0"/>
              </a:spcBef>
              <a:buSzPts val="1920"/>
            </a:pPr>
            <a:r>
              <a:rPr lang="en-US" sz="2200" dirty="0"/>
              <a:t>Identify potential health effects of workplace hazards</a:t>
            </a:r>
          </a:p>
          <a:p>
            <a:pPr lvl="1" indent="-342900">
              <a:spcBef>
                <a:spcPts val="0"/>
              </a:spcBef>
              <a:buSzPts val="1920"/>
            </a:pPr>
            <a:r>
              <a:rPr lang="en-US" sz="2200" dirty="0"/>
              <a:t>Understand ways that chemicals can enter the body</a:t>
            </a:r>
          </a:p>
          <a:p>
            <a:pPr lvl="1" indent="-342900">
              <a:spcBef>
                <a:spcPts val="0"/>
              </a:spcBef>
              <a:buSzPts val="1920"/>
            </a:pPr>
            <a:r>
              <a:rPr lang="en-US" sz="2200" dirty="0"/>
              <a:t>Understand principles of hazard prevention and control</a:t>
            </a:r>
          </a:p>
          <a:p>
            <a:pPr lvl="1" indent="-342900">
              <a:spcBef>
                <a:spcPts val="0"/>
              </a:spcBef>
              <a:buSzPts val="1920"/>
            </a:pPr>
            <a:r>
              <a:rPr lang="en-US" sz="2200" dirty="0"/>
              <a:t>Apply principles of hazard control in the work place</a:t>
            </a:r>
          </a:p>
          <a:p>
            <a:pPr lvl="1" indent="-342900">
              <a:spcBef>
                <a:spcPts val="0"/>
              </a:spcBef>
              <a:buSzPts val="1920"/>
            </a:pPr>
            <a:r>
              <a:rPr lang="en-US" sz="2200" dirty="0"/>
              <a:t>Understand employer responsibilities regarding exposure to hazardous chemicals</a:t>
            </a:r>
          </a:p>
          <a:p>
            <a:pPr lvl="1" indent="-342900">
              <a:spcBef>
                <a:spcPts val="0"/>
              </a:spcBef>
              <a:buSzPts val="1920"/>
            </a:pPr>
            <a:r>
              <a:rPr lang="en-US" sz="2200" dirty="0"/>
              <a:t>Discuss and analyze strategies to create safer workplaces</a:t>
            </a:r>
          </a:p>
          <a:p>
            <a:pPr lvl="0" indent="-342900">
              <a:buSzPts val="1920"/>
              <a:buNone/>
            </a:pPr>
            <a:endParaRPr lang="en-US" sz="2400" dirty="0"/>
          </a:p>
          <a:p>
            <a:pPr lvl="0" indent="-342900">
              <a:buSzPts val="1920"/>
              <a:buNone/>
            </a:pPr>
            <a:endParaRPr lang="en-US" sz="2400" dirty="0"/>
          </a:p>
        </p:txBody>
      </p:sp>
      <p:sp>
        <p:nvSpPr>
          <p:cNvPr id="123" name="Shape 123"/>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a:t>
            </a:fld>
            <a:endParaRPr lang="en-US" sz="1200" b="0" i="0" u="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604962" y="685800"/>
            <a:ext cx="7775575" cy="1144587"/>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Container Labeling in the Workplace</a:t>
            </a:r>
          </a:p>
        </p:txBody>
      </p:sp>
      <p:sp>
        <p:nvSpPr>
          <p:cNvPr id="345" name="Shape 345"/>
          <p:cNvSpPr txBox="1">
            <a:spLocks noGrp="1"/>
          </p:cNvSpPr>
          <p:nvPr>
            <p:ph type="body" idx="1"/>
          </p:nvPr>
        </p:nvSpPr>
        <p:spPr>
          <a:xfrm>
            <a:off x="762000" y="2220912"/>
            <a:ext cx="7848600" cy="9525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Effective 2012, all chemicals must be labeled using the Globally Harmonized System (GHS)</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There are 6 elements of a GHS label:</a:t>
            </a:r>
          </a:p>
        </p:txBody>
      </p:sp>
      <p:sp>
        <p:nvSpPr>
          <p:cNvPr id="346" name="Shape 346"/>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30</a:t>
            </a:fld>
            <a:endParaRPr lang="en-US" sz="1200" b="0" i="0" u="none" dirty="0">
              <a:solidFill>
                <a:schemeClr val="tx1"/>
              </a:solidFill>
              <a:latin typeface="Arial"/>
              <a:ea typeface="Arial"/>
              <a:cs typeface="Arial"/>
              <a:sym typeface="Arial"/>
            </a:endParaRPr>
          </a:p>
        </p:txBody>
      </p:sp>
      <p:pic>
        <p:nvPicPr>
          <p:cNvPr id="348" name="Shape 348" descr="Six Elements of a GHS Label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200" y="3619500"/>
            <a:ext cx="6637337" cy="3009900"/>
          </a:xfrm>
          <a:prstGeom prst="rect">
            <a:avLst/>
          </a:prstGeom>
          <a:noFill/>
          <a:ln>
            <a:noFill/>
          </a:ln>
        </p:spPr>
      </p:pic>
      <p:sp>
        <p:nvSpPr>
          <p:cNvPr id="349" name="Shape 349"/>
          <p:cNvSpPr txBox="1"/>
          <p:nvPr/>
        </p:nvSpPr>
        <p:spPr>
          <a:xfrm>
            <a:off x="800100" y="4110037"/>
            <a:ext cx="1179512" cy="339725"/>
          </a:xfrm>
          <a:prstGeom prst="rect">
            <a:avLst/>
          </a:prstGeom>
          <a:noFill/>
          <a:ln>
            <a:noFill/>
          </a:ln>
        </p:spPr>
        <p:txBody>
          <a:bodyPr wrap="square" lIns="91425" tIns="45700" rIns="91425" bIns="45700" anchor="t" anchorCtr="0">
            <a:noAutofit/>
          </a:bodyPr>
          <a:lstStyle/>
          <a:p>
            <a:pPr marL="0" marR="0" lvl="0" indent="-10160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Signal Word</a:t>
            </a:r>
          </a:p>
        </p:txBody>
      </p:sp>
      <p:sp>
        <p:nvSpPr>
          <p:cNvPr id="350" name="Shape 350"/>
          <p:cNvSpPr txBox="1"/>
          <p:nvPr/>
        </p:nvSpPr>
        <p:spPr>
          <a:xfrm>
            <a:off x="5943600" y="6357937"/>
            <a:ext cx="2370137" cy="339725"/>
          </a:xfrm>
          <a:prstGeom prst="rect">
            <a:avLst/>
          </a:prstGeom>
          <a:noFill/>
          <a:ln>
            <a:noFill/>
          </a:ln>
        </p:spPr>
        <p:txBody>
          <a:bodyPr wrap="square" lIns="91425" tIns="45700" rIns="91425" bIns="45700" anchor="t" anchorCtr="0">
            <a:noAutofit/>
          </a:bodyPr>
          <a:lstStyle/>
          <a:p>
            <a:pPr marL="0" marR="0" lvl="0" indent="-10160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Manufacturer Information</a:t>
            </a:r>
          </a:p>
        </p:txBody>
      </p:sp>
      <p:sp>
        <p:nvSpPr>
          <p:cNvPr id="351" name="Shape 351"/>
          <p:cNvSpPr txBox="1"/>
          <p:nvPr/>
        </p:nvSpPr>
        <p:spPr>
          <a:xfrm>
            <a:off x="606425" y="6019800"/>
            <a:ext cx="1195387" cy="338137"/>
          </a:xfrm>
          <a:prstGeom prst="rect">
            <a:avLst/>
          </a:prstGeom>
          <a:noFill/>
          <a:ln>
            <a:noFill/>
          </a:ln>
        </p:spPr>
        <p:txBody>
          <a:bodyPr wrap="square" lIns="91425" tIns="45700" rIns="91425" bIns="45700" anchor="t" anchorCtr="0">
            <a:noAutofit/>
          </a:bodyPr>
          <a:lstStyle/>
          <a:p>
            <a:pPr marL="0" marR="0" lvl="0" indent="-10160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GHS Symbol</a:t>
            </a:r>
          </a:p>
        </p:txBody>
      </p:sp>
      <p:sp>
        <p:nvSpPr>
          <p:cNvPr id="352" name="Shape 352"/>
          <p:cNvSpPr txBox="1"/>
          <p:nvPr/>
        </p:nvSpPr>
        <p:spPr>
          <a:xfrm>
            <a:off x="6934200" y="5834062"/>
            <a:ext cx="2262187" cy="338137"/>
          </a:xfrm>
          <a:prstGeom prst="rect">
            <a:avLst/>
          </a:prstGeom>
          <a:noFill/>
          <a:ln>
            <a:noFill/>
          </a:ln>
        </p:spPr>
        <p:txBody>
          <a:bodyPr wrap="square" lIns="91425" tIns="45700" rIns="91425" bIns="45700" anchor="t" anchorCtr="0">
            <a:noAutofit/>
          </a:bodyPr>
          <a:lstStyle/>
          <a:p>
            <a:pPr marL="0" marR="0" lvl="0" indent="-10160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Precautionary Statement</a:t>
            </a:r>
          </a:p>
        </p:txBody>
      </p:sp>
      <p:sp>
        <p:nvSpPr>
          <p:cNvPr id="353" name="Shape 353"/>
          <p:cNvSpPr txBox="1"/>
          <p:nvPr/>
        </p:nvSpPr>
        <p:spPr>
          <a:xfrm>
            <a:off x="7256462" y="4419600"/>
            <a:ext cx="1676400" cy="338137"/>
          </a:xfrm>
          <a:prstGeom prst="rect">
            <a:avLst/>
          </a:prstGeom>
          <a:noFill/>
          <a:ln>
            <a:noFill/>
          </a:ln>
        </p:spPr>
        <p:txBody>
          <a:bodyPr wrap="square" lIns="91425" tIns="45700" rIns="91425" bIns="45700" anchor="t" anchorCtr="0">
            <a:noAutofit/>
          </a:bodyPr>
          <a:lstStyle/>
          <a:p>
            <a:pPr marL="0" marR="0" lvl="0" indent="-10160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Hazard Statement</a:t>
            </a:r>
          </a:p>
        </p:txBody>
      </p:sp>
      <p:sp>
        <p:nvSpPr>
          <p:cNvPr id="354" name="Shape 354"/>
          <p:cNvSpPr txBox="1"/>
          <p:nvPr/>
        </p:nvSpPr>
        <p:spPr>
          <a:xfrm>
            <a:off x="7010400" y="3505200"/>
            <a:ext cx="1382712" cy="338137"/>
          </a:xfrm>
          <a:prstGeom prst="rect">
            <a:avLst/>
          </a:prstGeom>
          <a:noFill/>
          <a:ln>
            <a:noFill/>
          </a:ln>
        </p:spPr>
        <p:txBody>
          <a:bodyPr wrap="square" lIns="91425" tIns="45700" rIns="91425" bIns="45700" anchor="t" anchorCtr="0">
            <a:noAutofit/>
          </a:bodyPr>
          <a:lstStyle/>
          <a:p>
            <a:pPr marL="0" marR="0" lvl="0" indent="-10160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Product Name</a:t>
            </a:r>
          </a:p>
        </p:txBody>
      </p:sp>
      <p:sp>
        <p:nvSpPr>
          <p:cNvPr id="2" name="TextBox 1"/>
          <p:cNvSpPr txBox="1"/>
          <p:nvPr/>
        </p:nvSpPr>
        <p:spPr>
          <a:xfrm>
            <a:off x="2470409" y="6019800"/>
            <a:ext cx="3015991" cy="200055"/>
          </a:xfrm>
          <a:prstGeom prst="rect">
            <a:avLst/>
          </a:prstGeom>
          <a:noFill/>
        </p:spPr>
        <p:txBody>
          <a:bodyPr wrap="square" rtlCol="0">
            <a:spAutoFit/>
          </a:bodyPr>
          <a:lstStyle/>
          <a:p>
            <a:r>
              <a:rPr lang="en-US" sz="700" dirty="0">
                <a:solidFill>
                  <a:srgbClr val="FFCA08"/>
                </a:solidFill>
              </a:rPr>
              <a:t>https://www.bradyid.com/en-us/applications/ghs-labeling-requirements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1139825" y="685800"/>
            <a:ext cx="7773987" cy="1144587"/>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Primary vs Secondary Container Labeling</a:t>
            </a:r>
          </a:p>
        </p:txBody>
      </p:sp>
      <p:sp>
        <p:nvSpPr>
          <p:cNvPr id="360" name="Shape 360"/>
          <p:cNvSpPr txBox="1">
            <a:spLocks noGrp="1"/>
          </p:cNvSpPr>
          <p:nvPr>
            <p:ph type="body" idx="1"/>
          </p:nvPr>
        </p:nvSpPr>
        <p:spPr>
          <a:xfrm>
            <a:off x="533400" y="2286000"/>
            <a:ext cx="80772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Primary containers must be labeled following GHS guidelines</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a:solidFill>
                  <a:srgbClr val="404040"/>
                </a:solidFill>
                <a:latin typeface="Calibri"/>
                <a:ea typeface="Calibri"/>
                <a:cs typeface="Calibri"/>
                <a:sym typeface="Calibri"/>
              </a:rPr>
              <a:t>Bags, barrels, bottles, boxes, cans, cylinders, drums</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a:solidFill>
                  <a:srgbClr val="404040"/>
                </a:solidFill>
                <a:latin typeface="Calibri"/>
                <a:ea typeface="Calibri"/>
                <a:cs typeface="Calibri"/>
                <a:sym typeface="Calibri"/>
              </a:rPr>
              <a:t>Received from manufacturer</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Secondary containers hold chemicals transferred from primary containers</a:t>
            </a:r>
          </a:p>
          <a:p>
            <a:pPr marL="685800" marR="0" lvl="1" indent="-282575" algn="l" rtl="0">
              <a:lnSpc>
                <a:spcPct val="100000"/>
              </a:lnSpc>
              <a:spcBef>
                <a:spcPts val="1000"/>
              </a:spcBef>
              <a:spcAft>
                <a:spcPts val="0"/>
              </a:spcAft>
              <a:buClr>
                <a:schemeClr val="accent1"/>
              </a:buClr>
              <a:buSzPts val="1760"/>
              <a:buFont typeface="Noto Sans Symbols"/>
              <a:buChar char="▶"/>
            </a:pPr>
            <a:r>
              <a:rPr lang="en-US" sz="2200" b="0" i="0" u="none" strike="noStrike" cap="none" dirty="0">
                <a:solidFill>
                  <a:srgbClr val="404040"/>
                </a:solidFill>
                <a:latin typeface="Calibri"/>
                <a:ea typeface="Calibri"/>
                <a:cs typeface="Calibri"/>
                <a:sym typeface="Calibri"/>
              </a:rPr>
              <a:t>Spray bottles, jugs, jars</a:t>
            </a:r>
          </a:p>
          <a:p>
            <a:pPr marL="685800" marR="0" lvl="1" indent="-282575" algn="l" rtl="0">
              <a:lnSpc>
                <a:spcPct val="100000"/>
              </a:lnSpc>
              <a:spcBef>
                <a:spcPts val="1000"/>
              </a:spcBef>
              <a:spcAft>
                <a:spcPts val="0"/>
              </a:spcAft>
              <a:buClr>
                <a:schemeClr val="accent1"/>
              </a:buClr>
              <a:buSzPts val="1760"/>
              <a:buFont typeface="Noto Sans Symbols"/>
              <a:buChar char="▶"/>
            </a:pPr>
            <a:r>
              <a:rPr lang="en-US" sz="2200" b="0" i="0" u="none" strike="noStrike" cap="none" dirty="0">
                <a:solidFill>
                  <a:srgbClr val="404040"/>
                </a:solidFill>
                <a:latin typeface="Calibri"/>
                <a:ea typeface="Calibri"/>
                <a:cs typeface="Calibri"/>
                <a:sym typeface="Calibri"/>
              </a:rPr>
              <a:t>Must comply with GHS except when:</a:t>
            </a:r>
          </a:p>
          <a:p>
            <a:pPr marL="958850" marR="0" lvl="2" indent="-228600"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Calibri"/>
                <a:ea typeface="Calibri"/>
                <a:cs typeface="Calibri"/>
                <a:sym typeface="Calibri"/>
              </a:rPr>
              <a:t>Container stays within the work area and in possession of the worker who filled it</a:t>
            </a:r>
          </a:p>
          <a:p>
            <a:pPr marL="958850" marR="0" lvl="2" indent="-228600"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Calibri"/>
                <a:ea typeface="Calibri"/>
                <a:cs typeface="Calibri"/>
                <a:sym typeface="Calibri"/>
              </a:rPr>
              <a:t>Material is used within the work shift of the individual who filled 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728787" y="914400"/>
            <a:ext cx="6345237" cy="709612"/>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Globally Harmonized System (GHS)</a:t>
            </a:r>
          </a:p>
        </p:txBody>
      </p:sp>
      <p:pic>
        <p:nvPicPr>
          <p:cNvPr id="366" name="Shape 366" descr="This is an image of the new Globally Harmonized System, or GHS. labels, which are required to be used following the 2012 update to the HazCom Standard. The labels are as follows: &#10;In the top-left corner, Health Hazard, shown as a silhouette of a torso with a starburst forming from beneath the throat, to indicate a carcinogen, mutagenicity, reproductive toxicity, respiratory sensitizer, target organ toxicity, or aspiration toxicity.&#10;&#10;In the top row center, a Flame to denote flammables, pyrophorics, self-heating, self-reactives, organic peroxides, or a substance that emits a flammable gas&#10;&#10;In the top right corner, an Exclamation Mark to designate an irritant (to the skin and eye), skin sensitizer, acute toxicity that is harmful, narcotic effects, respiratory tract irritant, or hazardous to the ozone layer.&#10;&#10;In the center row, left, a Gas Cylinder, to designate gas under pressure.&#10;&#10;In the center row, middle, a test tube spillind drops over a surface, and shown to be eating through the surface, and a test tube shown dripping over an image of hands, to depict Corrosion. These chemicals can cause skin corrosion and burns, eye damage, and corrosion to materials.&#10;&#10;In the center row, right, an Exploding Bomb, to designate explosives, self-reactives, and organic peroxides&#10;&#10;In the lower left corner, a Flame Over a Circle, to designate oxidizers&#10;&#10;In the bottom, center, a barren tree and a dead fish in the water to depict Environmental Hazard&#10;&#10;In the bottom left corner, a Skull over Crossbones, to depict acute toxicity that is fatal or tocix" title="The GHS Label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5153025" y="2352675"/>
            <a:ext cx="3295650" cy="4114800"/>
          </a:xfrm>
          <a:prstGeom prst="rect">
            <a:avLst/>
          </a:prstGeom>
          <a:noFill/>
          <a:ln>
            <a:noFill/>
          </a:ln>
        </p:spPr>
      </p:pic>
      <p:sp>
        <p:nvSpPr>
          <p:cNvPr id="367" name="Shape 367"/>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32</a:t>
            </a:fld>
            <a:endParaRPr lang="en-US" sz="1200" b="0" i="0" u="none" dirty="0">
              <a:solidFill>
                <a:schemeClr val="tx1"/>
              </a:solidFill>
              <a:latin typeface="Arial"/>
              <a:ea typeface="Arial"/>
              <a:cs typeface="Arial"/>
              <a:sym typeface="Arial"/>
            </a:endParaRPr>
          </a:p>
        </p:txBody>
      </p:sp>
      <p:sp>
        <p:nvSpPr>
          <p:cNvPr id="369" name="Shape 369"/>
          <p:cNvSpPr txBox="1"/>
          <p:nvPr/>
        </p:nvSpPr>
        <p:spPr>
          <a:xfrm>
            <a:off x="496887" y="2352675"/>
            <a:ext cx="4656137" cy="427672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The purpose of the GHS is to standardize hazard communication worldwide</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OSHA’s HazCom standard incorporates GHS classifications and labeling</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New SDS must incorporate GHS system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2895600" y="685800"/>
            <a:ext cx="7772400" cy="1144587"/>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Safety Data Sheets</a:t>
            </a:r>
          </a:p>
        </p:txBody>
      </p:sp>
      <p:sp>
        <p:nvSpPr>
          <p:cNvPr id="375" name="Shape 375"/>
          <p:cNvSpPr txBox="1">
            <a:spLocks noGrp="1"/>
          </p:cNvSpPr>
          <p:nvPr>
            <p:ph type="body" idx="1"/>
          </p:nvPr>
        </p:nvSpPr>
        <p:spPr>
          <a:xfrm>
            <a:off x="573087" y="2430462"/>
            <a:ext cx="7896225" cy="36576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Prepared by the chemical manufacturer or importer</a:t>
            </a:r>
          </a:p>
          <a:p>
            <a:pPr marL="342900" marR="0" lvl="0" indent="-342900" algn="l" rtl="0">
              <a:lnSpc>
                <a:spcPct val="9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Must describe:</a:t>
            </a:r>
          </a:p>
          <a:p>
            <a:pPr marL="685800" marR="0" lvl="1" indent="-282575" algn="l" rtl="0">
              <a:lnSpc>
                <a:spcPct val="9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Physical hazards, such as fire and explosion</a:t>
            </a:r>
          </a:p>
          <a:p>
            <a:pPr marL="685800" marR="0" lvl="1" indent="-282575" algn="l" rtl="0">
              <a:lnSpc>
                <a:spcPct val="9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Health hazards, such as signs of exposure</a:t>
            </a:r>
          </a:p>
          <a:p>
            <a:pPr marL="685800" marR="0" lvl="1" indent="-282575" algn="l" rtl="0">
              <a:lnSpc>
                <a:spcPct val="9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Routes of exposure</a:t>
            </a:r>
          </a:p>
          <a:p>
            <a:pPr marL="685800" marR="0" lvl="1" indent="-282575" algn="l" rtl="0">
              <a:lnSpc>
                <a:spcPct val="9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Precautions for safe handling and use</a:t>
            </a:r>
          </a:p>
          <a:p>
            <a:pPr marL="685800" marR="0" lvl="1" indent="-282575" algn="l" rtl="0">
              <a:lnSpc>
                <a:spcPct val="9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Emergency and first-aid procedures</a:t>
            </a:r>
          </a:p>
          <a:p>
            <a:pPr marL="685800" marR="0" lvl="1" indent="-282575" algn="l" rtl="0">
              <a:lnSpc>
                <a:spcPct val="9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Control measures</a:t>
            </a:r>
          </a:p>
        </p:txBody>
      </p:sp>
      <p:sp>
        <p:nvSpPr>
          <p:cNvPr id="376" name="Shape 376"/>
          <p:cNvSpPr txBox="1"/>
          <p:nvPr/>
        </p:nvSpPr>
        <p:spPr>
          <a:xfrm>
            <a:off x="7859041" y="30162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33</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2514600" y="685800"/>
            <a:ext cx="7772400" cy="1144587"/>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Safety Data Sheets (cont’d)</a:t>
            </a:r>
          </a:p>
        </p:txBody>
      </p:sp>
      <p:sp>
        <p:nvSpPr>
          <p:cNvPr id="383" name="Shape 383"/>
          <p:cNvSpPr txBox="1">
            <a:spLocks noGrp="1"/>
          </p:cNvSpPr>
          <p:nvPr>
            <p:ph type="body" idx="1"/>
          </p:nvPr>
        </p:nvSpPr>
        <p:spPr>
          <a:xfrm>
            <a:off x="679450" y="2362200"/>
            <a:ext cx="8215312" cy="42672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Must be in English and include information regarding the specific chemical identity and common names </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Must provide information about the:</a:t>
            </a:r>
          </a:p>
          <a:p>
            <a:pPr marL="685800" marR="0" lvl="1" indent="-282575"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Calibri"/>
                <a:ea typeface="Calibri"/>
                <a:cs typeface="Calibri"/>
                <a:sym typeface="Calibri"/>
              </a:rPr>
              <a:t>Physical and chemical characteristics</a:t>
            </a:r>
          </a:p>
          <a:p>
            <a:pPr marL="685800" marR="0" lvl="1" indent="-282575"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Calibri"/>
                <a:ea typeface="Calibri"/>
                <a:cs typeface="Calibri"/>
                <a:sym typeface="Calibri"/>
              </a:rPr>
              <a:t>Health effects</a:t>
            </a:r>
          </a:p>
          <a:p>
            <a:pPr marL="685800" marR="0" lvl="1" indent="-282575"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Calibri"/>
                <a:ea typeface="Calibri"/>
                <a:cs typeface="Calibri"/>
                <a:sym typeface="Calibri"/>
              </a:rPr>
              <a:t>Exposure limits</a:t>
            </a:r>
          </a:p>
          <a:p>
            <a:pPr marL="685800" marR="0" lvl="1" indent="-282575"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Calibri"/>
                <a:ea typeface="Calibri"/>
                <a:cs typeface="Calibri"/>
                <a:sym typeface="Calibri"/>
              </a:rPr>
              <a:t>Carcinogenicity (cancer-causing)</a:t>
            </a:r>
          </a:p>
          <a:p>
            <a:pPr marL="685800" marR="0" lvl="1" indent="-282575"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Calibri"/>
                <a:ea typeface="Calibri"/>
                <a:cs typeface="Calibri"/>
                <a:sym typeface="Calibri"/>
              </a:rPr>
              <a:t>Identification (name, address, and telephone number) of the organization responsible for preparing the sheet</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Must be readily accessible to employees in their work area</a:t>
            </a:r>
          </a:p>
          <a:p>
            <a:pPr marL="342900" marR="0" lvl="0" indent="-342900" algn="l"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384" name="Shape 38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34</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2514600" y="685800"/>
            <a:ext cx="7772400" cy="1144587"/>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Safety Data Sheets (</a:t>
            </a:r>
            <a:r>
              <a:rPr lang="en-US" sz="3200" b="0" i="0" u="none" strike="noStrike" cap="none" dirty="0" smtClean="0">
                <a:solidFill>
                  <a:schemeClr val="tx1"/>
                </a:solidFill>
                <a:latin typeface="Calibri"/>
                <a:ea typeface="Calibri"/>
                <a:cs typeface="Calibri"/>
                <a:sym typeface="Calibri"/>
              </a:rPr>
              <a:t>cont’d.)</a:t>
            </a:r>
            <a:endParaRPr lang="en-US" sz="3200" b="0" i="0" u="none" strike="noStrike" cap="none" dirty="0">
              <a:solidFill>
                <a:schemeClr val="tx1"/>
              </a:solidFill>
              <a:latin typeface="Calibri"/>
              <a:ea typeface="Calibri"/>
              <a:cs typeface="Calibri"/>
              <a:sym typeface="Calibri"/>
            </a:endParaRPr>
          </a:p>
        </p:txBody>
      </p:sp>
      <p:sp>
        <p:nvSpPr>
          <p:cNvPr id="391" name="Shape 391"/>
          <p:cNvSpPr txBox="1">
            <a:spLocks noGrp="1"/>
          </p:cNvSpPr>
          <p:nvPr>
            <p:ph type="body" idx="1"/>
          </p:nvPr>
        </p:nvSpPr>
        <p:spPr>
          <a:xfrm>
            <a:off x="533400" y="2514600"/>
            <a:ext cx="4876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If no SDS has been received for a hazardous chemical,  employer must contact the supplier, manufacturer, or importer to obtain one and maintain a record of the contact</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As of 2012, SDS have new format and requirements</a:t>
            </a:r>
          </a:p>
        </p:txBody>
      </p:sp>
      <p:sp>
        <p:nvSpPr>
          <p:cNvPr id="392" name="Shape 392"/>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35</a:t>
            </a:fld>
            <a:endParaRPr lang="en-US" sz="1200" b="0" i="0" u="none" dirty="0">
              <a:solidFill>
                <a:schemeClr val="tx1"/>
              </a:solidFill>
              <a:latin typeface="Arial"/>
              <a:ea typeface="Arial"/>
              <a:cs typeface="Arial"/>
              <a:sym typeface="Arial"/>
            </a:endParaRPr>
          </a:p>
        </p:txBody>
      </p:sp>
      <p:pic>
        <p:nvPicPr>
          <p:cNvPr id="393" name="Shape 393" descr="An example of a Safety Data Sheet, this one of a product designated as &quot;Solvent Wipe #120&quot; " title="Safety Data Sheet Exampl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91200" y="2286000"/>
            <a:ext cx="3062287" cy="39941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857363" y="491331"/>
            <a:ext cx="7772400" cy="1144587"/>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Safety Data </a:t>
            </a:r>
            <a:r>
              <a:rPr lang="en-US" sz="3200" b="0" i="0" u="none" strike="noStrike" cap="none">
                <a:solidFill>
                  <a:schemeClr val="tx1"/>
                </a:solidFill>
                <a:latin typeface="Calibri"/>
                <a:ea typeface="Calibri"/>
                <a:cs typeface="Calibri"/>
                <a:sym typeface="Calibri"/>
              </a:rPr>
              <a:t>Sheets </a:t>
            </a:r>
            <a:r>
              <a:rPr lang="en-US" sz="3200" b="0" i="0" u="none" strike="noStrike" cap="none" smtClean="0">
                <a:solidFill>
                  <a:schemeClr val="tx1"/>
                </a:solidFill>
                <a:latin typeface="Calibri"/>
                <a:ea typeface="Calibri"/>
                <a:cs typeface="Calibri"/>
                <a:sym typeface="Calibri"/>
              </a:rPr>
              <a:t>( cont’d</a:t>
            </a:r>
            <a:r>
              <a:rPr lang="en-US" sz="3200" b="0" i="0" u="none" strike="noStrike" cap="none" dirty="0">
                <a:solidFill>
                  <a:schemeClr val="tx1"/>
                </a:solidFill>
                <a:latin typeface="Calibri"/>
                <a:ea typeface="Calibri"/>
                <a:cs typeface="Calibri"/>
                <a:sym typeface="Calibri"/>
              </a:rPr>
              <a:t>)</a:t>
            </a:r>
          </a:p>
        </p:txBody>
      </p:sp>
      <p:sp>
        <p:nvSpPr>
          <p:cNvPr id="383" name="Shape 383"/>
          <p:cNvSpPr txBox="1">
            <a:spLocks noGrp="1"/>
          </p:cNvSpPr>
          <p:nvPr>
            <p:ph type="body" idx="1"/>
          </p:nvPr>
        </p:nvSpPr>
        <p:spPr>
          <a:xfrm>
            <a:off x="635907" y="2096293"/>
            <a:ext cx="8215312" cy="4267200"/>
          </a:xfrm>
          <a:prstGeom prst="rect">
            <a:avLst/>
          </a:prstGeom>
          <a:noFill/>
          <a:ln>
            <a:noFill/>
          </a:ln>
        </p:spPr>
        <p:txBody>
          <a:bodyPr wrap="square" lIns="91425" tIns="45700" rIns="91425" bIns="45700" anchor="t" anchorCtr="0">
            <a:noAutofit/>
          </a:bodyPr>
          <a:lstStyle/>
          <a:p>
            <a:pPr marL="514350" indent="-514350">
              <a:spcBef>
                <a:spcPts val="0"/>
              </a:spcBef>
              <a:buFont typeface="+mj-lt"/>
              <a:buAutoNum type="arabicPeriod"/>
              <a:defRPr/>
            </a:pPr>
            <a:r>
              <a:rPr lang="en-US" dirty="0"/>
              <a:t>Identification (product, manufacturer, contact)</a:t>
            </a:r>
          </a:p>
          <a:p>
            <a:pPr marL="514350" indent="-514350">
              <a:spcBef>
                <a:spcPts val="0"/>
              </a:spcBef>
              <a:buFont typeface="+mj-lt"/>
              <a:buAutoNum type="arabicPeriod"/>
              <a:defRPr/>
            </a:pPr>
            <a:r>
              <a:rPr lang="en-US" dirty="0"/>
              <a:t>Hazard Identification</a:t>
            </a:r>
          </a:p>
          <a:p>
            <a:pPr marL="514350" indent="-514350">
              <a:spcBef>
                <a:spcPts val="0"/>
              </a:spcBef>
              <a:buFont typeface="+mj-lt"/>
              <a:buAutoNum type="arabicPeriod"/>
              <a:defRPr/>
            </a:pPr>
            <a:r>
              <a:rPr lang="en-US" dirty="0"/>
              <a:t>Ingredients</a:t>
            </a:r>
          </a:p>
          <a:p>
            <a:pPr marL="514350" indent="-514350">
              <a:spcBef>
                <a:spcPts val="0"/>
              </a:spcBef>
              <a:buFont typeface="+mj-lt"/>
              <a:buAutoNum type="arabicPeriod"/>
              <a:defRPr/>
            </a:pPr>
            <a:r>
              <a:rPr lang="en-US" dirty="0"/>
              <a:t>First Aid Measures</a:t>
            </a:r>
          </a:p>
          <a:p>
            <a:pPr marL="514350" indent="-514350">
              <a:spcBef>
                <a:spcPts val="0"/>
              </a:spcBef>
              <a:buFont typeface="+mj-lt"/>
              <a:buAutoNum type="arabicPeriod"/>
              <a:defRPr/>
            </a:pPr>
            <a:r>
              <a:rPr lang="en-US" dirty="0"/>
              <a:t>Fire Fighting Measures</a:t>
            </a:r>
          </a:p>
          <a:p>
            <a:pPr marL="514350" indent="-514350">
              <a:spcBef>
                <a:spcPts val="0"/>
              </a:spcBef>
              <a:buFont typeface="+mj-lt"/>
              <a:buAutoNum type="arabicPeriod"/>
              <a:defRPr/>
            </a:pPr>
            <a:r>
              <a:rPr lang="en-US" dirty="0"/>
              <a:t>Accidental Release Measures</a:t>
            </a:r>
          </a:p>
          <a:p>
            <a:pPr marL="514350" indent="-514350">
              <a:spcBef>
                <a:spcPts val="0"/>
              </a:spcBef>
              <a:buFont typeface="+mj-lt"/>
              <a:buAutoNum type="arabicPeriod"/>
              <a:defRPr/>
            </a:pPr>
            <a:r>
              <a:rPr lang="en-US" dirty="0"/>
              <a:t>Handling and Storage</a:t>
            </a:r>
          </a:p>
          <a:p>
            <a:pPr marL="514350" indent="-514350">
              <a:spcBef>
                <a:spcPts val="0"/>
              </a:spcBef>
              <a:buFont typeface="+mj-lt"/>
              <a:buAutoNum type="arabicPeriod"/>
              <a:defRPr/>
            </a:pPr>
            <a:r>
              <a:rPr lang="en-US" dirty="0"/>
              <a:t>Exposure Controls/Personal Protection</a:t>
            </a:r>
          </a:p>
          <a:p>
            <a:pPr marL="514350" indent="-514350">
              <a:spcBef>
                <a:spcPts val="0"/>
              </a:spcBef>
              <a:buFont typeface="+mj-lt"/>
              <a:buAutoNum type="arabicPeriod"/>
              <a:defRPr/>
            </a:pPr>
            <a:r>
              <a:rPr lang="en-US" dirty="0"/>
              <a:t>Physical and Chemical Properties</a:t>
            </a:r>
          </a:p>
          <a:p>
            <a:pPr marL="514350" indent="-514350">
              <a:spcBef>
                <a:spcPts val="0"/>
              </a:spcBef>
              <a:buFont typeface="+mj-lt"/>
              <a:buAutoNum type="arabicPeriod"/>
              <a:defRPr/>
            </a:pPr>
            <a:r>
              <a:rPr lang="en-US" dirty="0"/>
              <a:t>Stability and Reactivity</a:t>
            </a:r>
          </a:p>
          <a:p>
            <a:pPr marL="514350" indent="-514350">
              <a:spcBef>
                <a:spcPts val="0"/>
              </a:spcBef>
              <a:buFont typeface="+mj-lt"/>
              <a:buAutoNum type="arabicPeriod"/>
              <a:defRPr/>
            </a:pPr>
            <a:r>
              <a:rPr lang="en-US" dirty="0"/>
              <a:t>Toxicological Information</a:t>
            </a:r>
          </a:p>
          <a:p>
            <a:pPr marL="514350" indent="-514350">
              <a:spcBef>
                <a:spcPts val="0"/>
              </a:spcBef>
              <a:buFont typeface="+mj-lt"/>
              <a:buAutoNum type="arabicPeriod"/>
              <a:defRPr/>
            </a:pPr>
            <a:r>
              <a:rPr lang="en-US" dirty="0"/>
              <a:t>Ecological Information (non-mandatory)</a:t>
            </a:r>
          </a:p>
          <a:p>
            <a:pPr marL="514350" indent="-514350">
              <a:spcBef>
                <a:spcPts val="0"/>
              </a:spcBef>
              <a:buFont typeface="+mj-lt"/>
              <a:buAutoNum type="arabicPeriod"/>
              <a:defRPr/>
            </a:pPr>
            <a:r>
              <a:rPr lang="en-US" dirty="0"/>
              <a:t>Disposal Considerations (non-mandatory)</a:t>
            </a:r>
          </a:p>
          <a:p>
            <a:pPr marL="514350" indent="-514350">
              <a:spcBef>
                <a:spcPts val="0"/>
              </a:spcBef>
              <a:buFont typeface="+mj-lt"/>
              <a:buAutoNum type="arabicPeriod"/>
              <a:defRPr/>
            </a:pPr>
            <a:r>
              <a:rPr lang="en-US" dirty="0"/>
              <a:t>Transport Information (non-mandatory)</a:t>
            </a:r>
          </a:p>
          <a:p>
            <a:pPr marL="514350" indent="-514350">
              <a:spcBef>
                <a:spcPts val="0"/>
              </a:spcBef>
              <a:buFont typeface="+mj-lt"/>
              <a:buAutoNum type="arabicPeriod"/>
              <a:defRPr/>
            </a:pPr>
            <a:r>
              <a:rPr lang="en-US" dirty="0"/>
              <a:t>Regulatory Information (non-mandatory)</a:t>
            </a:r>
          </a:p>
          <a:p>
            <a:pPr marL="514350" indent="-514350">
              <a:spcBef>
                <a:spcPts val="0"/>
              </a:spcBef>
              <a:buFont typeface="+mj-lt"/>
              <a:buAutoNum type="arabicPeriod"/>
              <a:defRPr/>
            </a:pPr>
            <a:r>
              <a:rPr lang="en-US" dirty="0"/>
              <a:t>Other Information</a:t>
            </a:r>
          </a:p>
          <a:p>
            <a:pPr>
              <a:spcBef>
                <a:spcPts val="0"/>
              </a:spcBef>
              <a:defRPr/>
            </a:pPr>
            <a:endParaRPr lang="en-US" dirty="0"/>
          </a:p>
          <a:p>
            <a:pPr marL="342900" marR="0" lvl="0" indent="-342900" algn="l" rtl="0">
              <a:spcBef>
                <a:spcPts val="0"/>
              </a:spcBef>
              <a:spcAft>
                <a:spcPts val="0"/>
              </a:spcAft>
              <a:buClr>
                <a:schemeClr val="accent1"/>
              </a:buClr>
              <a:buSzPts val="1920"/>
              <a:buFont typeface="Noto Sans Symbols"/>
              <a:buNone/>
            </a:pPr>
            <a:endParaRPr b="0" i="0" u="none" dirty="0">
              <a:solidFill>
                <a:srgbClr val="404040"/>
              </a:solidFill>
              <a:sym typeface="Calibri"/>
            </a:endParaRPr>
          </a:p>
        </p:txBody>
      </p:sp>
      <p:sp>
        <p:nvSpPr>
          <p:cNvPr id="384" name="Shape 38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36</a:t>
            </a:fld>
            <a:endParaRPr lang="en-US" sz="1200" b="0" i="0" u="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4173464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696912" y="609600"/>
            <a:ext cx="7772400" cy="1144587"/>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Summary</a:t>
            </a:r>
          </a:p>
        </p:txBody>
      </p:sp>
      <p:sp>
        <p:nvSpPr>
          <p:cNvPr id="400" name="Shape 400"/>
          <p:cNvSpPr txBox="1">
            <a:spLocks noGrp="1"/>
          </p:cNvSpPr>
          <p:nvPr>
            <p:ph type="body" idx="1"/>
          </p:nvPr>
        </p:nvSpPr>
        <p:spPr>
          <a:xfrm>
            <a:off x="533400" y="2286000"/>
            <a:ext cx="77724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OSHA’s Hazard Communication Standard is based on a simple concept - that employees have both a need and a right to know the hazards and identities of the chemicals they are exposed to when working</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Employees also need to know what protective measures are available to prevent adverse effects from occurring.</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Reporting injury or incident is protected by law</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Disciplinary action against employee for reporting an injury or incident is in violation of OSH Act </a:t>
            </a:r>
          </a:p>
          <a:p>
            <a:pPr marL="342900" marR="0" lvl="0" indent="-342900" algn="l" rtl="0">
              <a:spcBef>
                <a:spcPts val="1000"/>
              </a:spcBef>
              <a:spcAft>
                <a:spcPts val="0"/>
              </a:spcAft>
              <a:buClr>
                <a:schemeClr val="accent1"/>
              </a:buClr>
              <a:buSzPts val="1920"/>
              <a:buFont typeface="Noto Sans Symbols"/>
              <a:buNone/>
            </a:pPr>
            <a:endParaRPr sz="2400" b="0" i="0" u="none">
              <a:solidFill>
                <a:srgbClr val="404040"/>
              </a:solidFill>
              <a:latin typeface="Calibri"/>
              <a:ea typeface="Calibri"/>
              <a:cs typeface="Calibri"/>
              <a:sym typeface="Calibri"/>
            </a:endParaRPr>
          </a:p>
        </p:txBody>
      </p:sp>
      <p:sp>
        <p:nvSpPr>
          <p:cNvPr id="401" name="Shape 401"/>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37</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696912" y="609600"/>
            <a:ext cx="7772400" cy="1144587"/>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chemeClr val="lt1"/>
              </a:buClr>
              <a:buSzPts val="3200"/>
              <a:buFont typeface="Calibri"/>
              <a:buNone/>
            </a:pPr>
            <a:r>
              <a:rPr lang="en-US" sz="3200" b="0" i="0" u="none" strike="noStrike" cap="none" dirty="0" smtClean="0">
                <a:solidFill>
                  <a:schemeClr val="tx1"/>
                </a:solidFill>
                <a:latin typeface="Calibri"/>
                <a:ea typeface="Calibri"/>
                <a:cs typeface="Calibri"/>
                <a:sym typeface="Calibri"/>
              </a:rPr>
              <a:t>Activity</a:t>
            </a:r>
            <a:endParaRPr lang="en-US" sz="3200" b="0" i="0" u="none" strike="noStrike" cap="none" dirty="0">
              <a:solidFill>
                <a:schemeClr val="tx1"/>
              </a:solidFill>
              <a:latin typeface="Calibri"/>
              <a:ea typeface="Calibri"/>
              <a:cs typeface="Calibri"/>
              <a:sym typeface="Calibri"/>
            </a:endParaRPr>
          </a:p>
        </p:txBody>
      </p:sp>
      <p:sp>
        <p:nvSpPr>
          <p:cNvPr id="400" name="Shape 400"/>
          <p:cNvSpPr txBox="1">
            <a:spLocks noGrp="1"/>
          </p:cNvSpPr>
          <p:nvPr>
            <p:ph type="body" idx="1"/>
          </p:nvPr>
        </p:nvSpPr>
        <p:spPr>
          <a:xfrm>
            <a:off x="1788160" y="3088640"/>
            <a:ext cx="5303520" cy="1930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dirty="0" smtClean="0"/>
              <a:t>Please r</a:t>
            </a:r>
            <a:r>
              <a:rPr lang="en-US" sz="2400" b="0" i="0" u="none" dirty="0" smtClean="0">
                <a:solidFill>
                  <a:srgbClr val="404040"/>
                </a:solidFill>
                <a:latin typeface="Calibri"/>
                <a:ea typeface="Calibri"/>
                <a:cs typeface="Calibri"/>
                <a:sym typeface="Calibri"/>
              </a:rPr>
              <a:t>efer to instructions for Hazard Mapping Exercise</a:t>
            </a:r>
          </a:p>
          <a:p>
            <a:pPr marL="342900" marR="0" lvl="0" indent="-342900" algn="l"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401" name="Shape 401"/>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38</a:t>
            </a:fld>
            <a:endParaRPr lang="en-US" sz="1200" b="0" i="0" u="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265980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2874962" y="838200"/>
            <a:ext cx="6345237" cy="709612"/>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Acknowledgements</a:t>
            </a:r>
          </a:p>
        </p:txBody>
      </p:sp>
      <p:sp>
        <p:nvSpPr>
          <p:cNvPr id="432" name="Shape 432"/>
          <p:cNvSpPr txBox="1">
            <a:spLocks noGrp="1"/>
          </p:cNvSpPr>
          <p:nvPr>
            <p:ph type="body" idx="1"/>
          </p:nvPr>
        </p:nvSpPr>
        <p:spPr>
          <a:xfrm>
            <a:off x="889686" y="2286000"/>
            <a:ext cx="7500552" cy="3733800"/>
          </a:xfrm>
          <a:prstGeom prst="rect">
            <a:avLst/>
          </a:prstGeom>
          <a:noFill/>
          <a:ln>
            <a:noFill/>
          </a:ln>
        </p:spPr>
        <p:txBody>
          <a:bodyPr wrap="square" lIns="91425" tIns="45700" rIns="91425" bIns="45700" anchor="t" anchorCtr="0">
            <a:noAutofit/>
          </a:bodyPr>
          <a:lstStyle/>
          <a:p>
            <a:pPr marL="342900" marR="0" lvl="0" indent="-342900" algn="just" rtl="0">
              <a:lnSpc>
                <a:spcPct val="100000"/>
              </a:lnSpc>
              <a:spcBef>
                <a:spcPts val="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61913" marR="0" lvl="0" indent="3175" algn="just" rtl="0">
              <a:lnSpc>
                <a:spcPct val="100000"/>
              </a:lnSpc>
              <a:spcBef>
                <a:spcPts val="1000"/>
              </a:spcBef>
              <a:spcAft>
                <a:spcPts val="0"/>
              </a:spcAft>
              <a:buClr>
                <a:schemeClr val="accent1"/>
              </a:buClr>
              <a:buSzPts val="1920"/>
              <a:buFont typeface="Noto Sans Symbols"/>
              <a:buNone/>
            </a:pPr>
            <a:r>
              <a:rPr lang="en-US" sz="2400" b="0" i="0" u="none" dirty="0" smtClean="0">
                <a:solidFill>
                  <a:srgbClr val="404040"/>
                </a:solidFill>
                <a:latin typeface="Calibri"/>
                <a:ea typeface="Calibri"/>
                <a:cs typeface="Calibri"/>
                <a:sym typeface="Calibri"/>
              </a:rPr>
              <a:t>This </a:t>
            </a:r>
            <a:r>
              <a:rPr lang="en-US" sz="2400" b="0" i="0" u="none" dirty="0">
                <a:solidFill>
                  <a:srgbClr val="404040"/>
                </a:solidFill>
                <a:latin typeface="Calibri"/>
                <a:ea typeface="Calibri"/>
                <a:cs typeface="Calibri"/>
                <a:sym typeface="Calibri"/>
              </a:rPr>
              <a:t>material was produced under a grant from </a:t>
            </a:r>
            <a:r>
              <a:rPr lang="en-US" sz="2400" b="0" i="0" u="none" dirty="0" smtClean="0">
                <a:solidFill>
                  <a:srgbClr val="404040"/>
                </a:solidFill>
                <a:latin typeface="Calibri"/>
                <a:ea typeface="Calibri"/>
                <a:cs typeface="Calibri"/>
                <a:sym typeface="Calibri"/>
              </a:rPr>
              <a:t>the Occupational </a:t>
            </a:r>
            <a:r>
              <a:rPr lang="en-US" sz="2400" b="0" i="0" u="none" dirty="0">
                <a:solidFill>
                  <a:srgbClr val="404040"/>
                </a:solidFill>
                <a:latin typeface="Calibri"/>
                <a:ea typeface="Calibri"/>
                <a:cs typeface="Calibri"/>
                <a:sym typeface="Calibri"/>
              </a:rPr>
              <a:t>Safety and Health Administration (#SH31179-SH7), U.S. Department of Labor. It does not necessarily reflect the views or the policies of the U.S. Department of Labor, nor does the mention of trade names, commercial products, or organization imply endorsement by the US government. </a:t>
            </a:r>
            <a:endParaRPr lang="en-US" sz="2400" b="0" i="0" u="none" dirty="0" smtClean="0">
              <a:solidFill>
                <a:srgbClr val="404040"/>
              </a:solidFill>
              <a:latin typeface="Calibri"/>
              <a:ea typeface="Calibri"/>
              <a:cs typeface="Calibri"/>
              <a:sym typeface="Calibri"/>
            </a:endParaRPr>
          </a:p>
          <a:p>
            <a:pPr marL="342900" marR="0" lvl="0" indent="-464819" algn="just" rtl="0">
              <a:lnSpc>
                <a:spcPct val="100000"/>
              </a:lnSpc>
              <a:spcBef>
                <a:spcPts val="1000"/>
              </a:spcBef>
              <a:spcAft>
                <a:spcPts val="0"/>
              </a:spcAft>
              <a:buClr>
                <a:schemeClr val="accent1"/>
              </a:buClr>
              <a:buSzPts val="1920"/>
              <a:buFont typeface="Noto Sans Symbols"/>
              <a:buNone/>
            </a:pPr>
            <a:endParaRPr lang="en-US" sz="2400" b="0" i="0" u="none" dirty="0">
              <a:solidFill>
                <a:srgbClr val="404040"/>
              </a:solidFill>
              <a:latin typeface="Calibri"/>
              <a:ea typeface="Calibri"/>
              <a:cs typeface="Calibri"/>
              <a:sym typeface="Calibri"/>
            </a:endParaRPr>
          </a:p>
          <a:p>
            <a:pPr marL="342900" marR="0" lvl="0" indent="-342900" algn="just"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433" name="Shape 433"/>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39</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429000" y="646112"/>
            <a:ext cx="7772400" cy="11430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Introduction</a:t>
            </a:r>
          </a:p>
        </p:txBody>
      </p:sp>
      <p:sp>
        <p:nvSpPr>
          <p:cNvPr id="129" name="Shape 129"/>
          <p:cNvSpPr txBox="1">
            <a:spLocks noGrp="1"/>
          </p:cNvSpPr>
          <p:nvPr>
            <p:ph type="body" idx="1"/>
          </p:nvPr>
        </p:nvSpPr>
        <p:spPr>
          <a:xfrm>
            <a:off x="392100" y="2232955"/>
            <a:ext cx="8153400" cy="4540200"/>
          </a:xfrm>
          <a:prstGeom prst="rect">
            <a:avLst/>
          </a:prstGeom>
          <a:noFill/>
          <a:ln>
            <a:noFill/>
          </a:ln>
        </p:spPr>
        <p:txBody>
          <a:bodyPr wrap="square" lIns="91425" tIns="45700" rIns="91425" bIns="45700" anchor="t" anchorCtr="0">
            <a:noAutofit/>
          </a:bodyPr>
          <a:lstStyle/>
          <a:p>
            <a:pPr lvl="0" indent="-342900" algn="just">
              <a:lnSpc>
                <a:spcPct val="90000"/>
              </a:lnSpc>
              <a:spcBef>
                <a:spcPts val="0"/>
              </a:spcBef>
              <a:buSzPts val="1920"/>
            </a:pPr>
            <a:r>
              <a:rPr lang="en-US" sz="2400" dirty="0"/>
              <a:t>About 32 million workers are potentially exposed to one or more chemical </a:t>
            </a:r>
            <a:r>
              <a:rPr lang="en-US" sz="2400" dirty="0" smtClean="0"/>
              <a:t>hazards</a:t>
            </a:r>
            <a:r>
              <a:rPr lang="en-US" sz="2400" baseline="30000" dirty="0" smtClean="0"/>
              <a:t>1</a:t>
            </a:r>
            <a:endParaRPr lang="en-US" sz="2400" baseline="30000" dirty="0"/>
          </a:p>
          <a:p>
            <a:pPr lvl="0" indent="-342900" algn="just">
              <a:lnSpc>
                <a:spcPct val="90000"/>
              </a:lnSpc>
              <a:buSzPts val="1920"/>
            </a:pPr>
            <a:r>
              <a:rPr lang="en-US" sz="2400" dirty="0"/>
              <a:t>There are approximately 650,000 existing chemical products, and hundreds of new ones being introduced </a:t>
            </a:r>
            <a:r>
              <a:rPr lang="en-US" sz="2400" dirty="0" smtClean="0"/>
              <a:t>annually</a:t>
            </a:r>
            <a:r>
              <a:rPr lang="en-US" sz="2400" baseline="30000" dirty="0"/>
              <a:t>1</a:t>
            </a:r>
            <a:endParaRPr lang="en-US" sz="2400" dirty="0"/>
          </a:p>
          <a:p>
            <a:pPr marL="342900" marR="0" lvl="0" indent="-342900" algn="just" rtl="0">
              <a:lnSpc>
                <a:spcPct val="90000"/>
              </a:lnSpc>
              <a:spcBef>
                <a:spcPts val="1000"/>
              </a:spcBef>
              <a:spcAft>
                <a:spcPts val="0"/>
              </a:spcAft>
              <a:buClr>
                <a:schemeClr val="accent1"/>
              </a:buClr>
              <a:buSzPts val="1920"/>
              <a:buFont typeface="Noto Sans Symbols"/>
              <a:buChar char="▶"/>
            </a:pPr>
            <a:r>
              <a:rPr lang="en-US" sz="2400" b="0" i="0" u="none" dirty="0" smtClean="0">
                <a:solidFill>
                  <a:srgbClr val="404040"/>
                </a:solidFill>
                <a:latin typeface="Calibri"/>
                <a:ea typeface="Calibri"/>
                <a:cs typeface="Calibri"/>
                <a:sym typeface="Calibri"/>
              </a:rPr>
              <a:t>Chemical </a:t>
            </a:r>
            <a:r>
              <a:rPr lang="en-US" sz="2400" b="0" i="0" u="none" dirty="0">
                <a:solidFill>
                  <a:srgbClr val="404040"/>
                </a:solidFill>
                <a:latin typeface="Calibri"/>
                <a:ea typeface="Calibri"/>
                <a:cs typeface="Calibri"/>
                <a:sym typeface="Calibri"/>
              </a:rPr>
              <a:t>exposure may cause or contribute to many serious health effects such as heart ailments, central nervous system damage, kidney and lung damage, sterility, cancer, burns, and rashes</a:t>
            </a:r>
          </a:p>
          <a:p>
            <a:pPr marL="342900" marR="0" lvl="0" indent="-342900" algn="just" rtl="0">
              <a:lnSpc>
                <a:spcPct val="90000"/>
              </a:lnSpc>
              <a:spcBef>
                <a:spcPts val="1000"/>
              </a:spcBef>
              <a:spcAft>
                <a:spcPts val="0"/>
              </a:spcAft>
              <a:buClr>
                <a:schemeClr val="accent1"/>
              </a:buClr>
              <a:buSzPts val="1920"/>
              <a:buFont typeface="Noto Sans Symbols"/>
              <a:buChar char="▶"/>
            </a:pPr>
            <a:r>
              <a:rPr lang="en-US" sz="2400" b="0" i="0" u="none" dirty="0">
                <a:solidFill>
                  <a:srgbClr val="404040"/>
                </a:solidFill>
                <a:latin typeface="Calibri"/>
                <a:ea typeface="Calibri"/>
                <a:cs typeface="Calibri"/>
                <a:sym typeface="Calibri"/>
              </a:rPr>
              <a:t>Some chemicals may also be safety hazards and have the potential to cause fires and explosions and other serious accidents</a:t>
            </a:r>
          </a:p>
        </p:txBody>
      </p:sp>
      <p:sp>
        <p:nvSpPr>
          <p:cNvPr id="130" name="Shape 130"/>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4</a:t>
            </a:fld>
            <a:endParaRPr lang="en-US" sz="1200" b="0" i="0" u="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664557" y="908904"/>
            <a:ext cx="6345237" cy="7112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Hazard Identification</a:t>
            </a:r>
          </a:p>
        </p:txBody>
      </p:sp>
      <p:sp>
        <p:nvSpPr>
          <p:cNvPr id="136" name="Shape 136"/>
          <p:cNvSpPr txBox="1">
            <a:spLocks noGrp="1"/>
          </p:cNvSpPr>
          <p:nvPr>
            <p:ph type="body" idx="1"/>
          </p:nvPr>
        </p:nvSpPr>
        <p:spPr>
          <a:xfrm>
            <a:off x="1524000" y="2968625"/>
            <a:ext cx="6346825" cy="35306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240"/>
              <a:buFont typeface="Noto Sans Symbols"/>
              <a:buChar char="▶"/>
            </a:pPr>
            <a:r>
              <a:rPr lang="en-US" sz="2800" b="0" i="0" u="none">
                <a:solidFill>
                  <a:srgbClr val="404040"/>
                </a:solidFill>
                <a:latin typeface="Calibri"/>
                <a:ea typeface="Calibri"/>
                <a:cs typeface="Calibri"/>
                <a:sym typeface="Calibri"/>
              </a:rPr>
              <a:t>What are some hazards that can be found in your workplace?</a:t>
            </a:r>
          </a:p>
        </p:txBody>
      </p:sp>
      <p:sp>
        <p:nvSpPr>
          <p:cNvPr id="138" name="Shape 138"/>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5</a:t>
            </a:fld>
            <a:endParaRPr lang="en-US" sz="2800" b="0" i="0" u="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259012" y="881062"/>
            <a:ext cx="6343650" cy="7112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Hazard Identification (cont.)</a:t>
            </a:r>
            <a:r>
              <a:rPr lang="en-US" sz="3200" b="0" i="0" u="none" strike="noStrike" cap="none" dirty="0">
                <a:solidFill>
                  <a:schemeClr val="lt1"/>
                </a:solidFill>
                <a:latin typeface="Calibri"/>
                <a:ea typeface="Calibri"/>
                <a:cs typeface="Calibri"/>
                <a:sym typeface="Calibri"/>
              </a:rPr>
              <a:t>	</a:t>
            </a:r>
          </a:p>
        </p:txBody>
      </p:sp>
      <p:sp>
        <p:nvSpPr>
          <p:cNvPr id="144" name="Shape 144"/>
          <p:cNvSpPr txBox="1">
            <a:spLocks noGrp="1"/>
          </p:cNvSpPr>
          <p:nvPr>
            <p:ph type="body" idx="1"/>
          </p:nvPr>
        </p:nvSpPr>
        <p:spPr>
          <a:xfrm>
            <a:off x="590550" y="2514600"/>
            <a:ext cx="6346825" cy="35306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Routes of exposure</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Inhalation</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Absorption</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Ingestion </a:t>
            </a:r>
          </a:p>
          <a:p>
            <a:pPr marL="685800" marR="0" lvl="1" indent="-313055" algn="l" rtl="0">
              <a:lnSpc>
                <a:spcPct val="100000"/>
              </a:lnSpc>
              <a:spcBef>
                <a:spcPts val="1000"/>
              </a:spcBef>
              <a:spcAft>
                <a:spcPts val="0"/>
              </a:spcAft>
              <a:buClr>
                <a:schemeClr val="accent1"/>
              </a:buClr>
              <a:buSzPts val="2400"/>
              <a:buFont typeface="Noto Sans Symbols"/>
              <a:buChar char="▶"/>
            </a:pPr>
            <a:r>
              <a:rPr lang="en-US" sz="2400"/>
              <a:t>Injection</a:t>
            </a:r>
          </a:p>
          <a:p>
            <a:pPr marL="457200" marR="0" lvl="0" indent="0" algn="l" rtl="0">
              <a:lnSpc>
                <a:spcPct val="100000"/>
              </a:lnSpc>
              <a:spcBef>
                <a:spcPts val="1000"/>
              </a:spcBef>
              <a:spcAft>
                <a:spcPts val="0"/>
              </a:spcAft>
              <a:buNone/>
            </a:pPr>
            <a:endParaRPr/>
          </a:p>
          <a:p>
            <a:pPr marL="685800" marR="0" lvl="1" indent="-282575" algn="l" rtl="0">
              <a:lnSpc>
                <a:spcPct val="10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Calibri"/>
              <a:ea typeface="Calibri"/>
              <a:cs typeface="Calibri"/>
              <a:sym typeface="Calibri"/>
            </a:endParaRPr>
          </a:p>
          <a:p>
            <a:pPr marL="685800" marR="0" lvl="1" indent="-282575" algn="l" rtl="0">
              <a:lnSpc>
                <a:spcPct val="10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Calibri"/>
              <a:ea typeface="Calibri"/>
              <a:cs typeface="Calibri"/>
              <a:sym typeface="Calibri"/>
            </a:endParaRPr>
          </a:p>
          <a:p>
            <a:pPr marL="685800" marR="0" lvl="1" indent="-282575" algn="l" rtl="0">
              <a:lnSpc>
                <a:spcPct val="10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Calibri"/>
              <a:ea typeface="Calibri"/>
              <a:cs typeface="Calibri"/>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strike="noStrike" cap="none">
              <a:solidFill>
                <a:srgbClr val="404040"/>
              </a:solidFill>
              <a:latin typeface="Calibri"/>
              <a:ea typeface="Calibri"/>
              <a:cs typeface="Calibri"/>
              <a:sym typeface="Calibri"/>
            </a:endParaRPr>
          </a:p>
        </p:txBody>
      </p:sp>
      <p:sp>
        <p:nvSpPr>
          <p:cNvPr id="146" name="Shape 146"/>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6</a:t>
            </a:fld>
            <a:endParaRPr lang="en-US" sz="2800" b="0" i="0" u="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239962" y="881062"/>
            <a:ext cx="6343650" cy="7112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Hazard Identification (cont</a:t>
            </a:r>
            <a:r>
              <a:rPr lang="en-US" sz="3200" b="0" i="0" u="none" strike="noStrike" cap="none" dirty="0" smtClean="0">
                <a:solidFill>
                  <a:schemeClr val="tx1"/>
                </a:solidFill>
                <a:latin typeface="Calibri"/>
                <a:ea typeface="Calibri"/>
                <a:cs typeface="Calibri"/>
                <a:sym typeface="Calibri"/>
              </a:rPr>
              <a:t>. )</a:t>
            </a:r>
            <a:r>
              <a:rPr lang="en-US" sz="3200" b="0" i="0" u="none" strike="noStrike" cap="none" dirty="0">
                <a:solidFill>
                  <a:schemeClr val="lt1"/>
                </a:solidFill>
                <a:latin typeface="Calibri"/>
                <a:ea typeface="Calibri"/>
                <a:cs typeface="Calibri"/>
                <a:sym typeface="Calibri"/>
              </a:rPr>
              <a:t>	</a:t>
            </a:r>
          </a:p>
        </p:txBody>
      </p:sp>
      <p:sp>
        <p:nvSpPr>
          <p:cNvPr id="152" name="Shape 152"/>
          <p:cNvSpPr txBox="1">
            <a:spLocks noGrp="1"/>
          </p:cNvSpPr>
          <p:nvPr>
            <p:ph type="body" idx="1"/>
          </p:nvPr>
        </p:nvSpPr>
        <p:spPr>
          <a:xfrm>
            <a:off x="590550" y="2514600"/>
            <a:ext cx="6346825" cy="35306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Calibri"/>
                <a:ea typeface="Calibri"/>
                <a:cs typeface="Calibri"/>
                <a:sym typeface="Calibri"/>
              </a:rPr>
              <a:t>Severity of health effects depend on </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Duration of exposure</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Frequency of exposure</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Route of exposure</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Personal health</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a:solidFill>
                  <a:srgbClr val="404040"/>
                </a:solidFill>
                <a:latin typeface="Calibri"/>
                <a:ea typeface="Calibri"/>
                <a:cs typeface="Calibri"/>
                <a:sym typeface="Calibri"/>
              </a:rPr>
              <a:t>Type of chemical</a:t>
            </a:r>
          </a:p>
          <a:p>
            <a:pPr marL="342900" marR="0" lvl="0" indent="-342900" algn="l" rtl="0">
              <a:spcBef>
                <a:spcPts val="1000"/>
              </a:spcBef>
              <a:spcAft>
                <a:spcPts val="0"/>
              </a:spcAft>
              <a:buClr>
                <a:schemeClr val="accent1"/>
              </a:buClr>
              <a:buSzPts val="1920"/>
              <a:buFont typeface="Noto Sans Symbols"/>
              <a:buNone/>
            </a:pPr>
            <a:endParaRPr sz="2400" b="0" i="0" u="none" strike="noStrike" cap="none">
              <a:solidFill>
                <a:srgbClr val="404040"/>
              </a:solidFill>
              <a:latin typeface="Calibri"/>
              <a:ea typeface="Calibri"/>
              <a:cs typeface="Calibri"/>
              <a:sym typeface="Calibri"/>
            </a:endParaRPr>
          </a:p>
        </p:txBody>
      </p:sp>
      <p:sp>
        <p:nvSpPr>
          <p:cNvPr id="154" name="Shape 15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7</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2520950" y="881062"/>
            <a:ext cx="6343650" cy="7112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Types of Health Effects</a:t>
            </a:r>
          </a:p>
        </p:txBody>
      </p:sp>
      <p:sp>
        <p:nvSpPr>
          <p:cNvPr id="160" name="Shape 160"/>
          <p:cNvSpPr txBox="1">
            <a:spLocks noGrp="1"/>
          </p:cNvSpPr>
          <p:nvPr>
            <p:ph type="body" idx="1"/>
          </p:nvPr>
        </p:nvSpPr>
        <p:spPr>
          <a:xfrm>
            <a:off x="578979" y="2499078"/>
            <a:ext cx="8083757" cy="38499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dirty="0"/>
              <a:t>May be acute or long-term</a:t>
            </a:r>
          </a:p>
          <a:p>
            <a:pPr marL="0" marR="0" lvl="0" indent="0" algn="l" rtl="0">
              <a:lnSpc>
                <a:spcPct val="100000"/>
              </a:lnSpc>
              <a:spcBef>
                <a:spcPts val="0"/>
              </a:spcBef>
              <a:spcAft>
                <a:spcPts val="0"/>
              </a:spcAft>
              <a:buNone/>
            </a:pPr>
            <a:endParaRPr sz="2400" dirty="0"/>
          </a:p>
          <a:p>
            <a:pPr marL="342900" marR="0" lvl="0" indent="-342900" algn="l" rtl="0">
              <a:lnSpc>
                <a:spcPct val="100000"/>
              </a:lnSpc>
              <a:spcBef>
                <a:spcPts val="0"/>
              </a:spcBef>
              <a:spcAft>
                <a:spcPts val="0"/>
              </a:spcAft>
              <a:buClr>
                <a:schemeClr val="accent1"/>
              </a:buClr>
              <a:buSzPts val="1920"/>
              <a:buFont typeface="Noto Sans Symbols"/>
              <a:buChar char="▶"/>
            </a:pPr>
            <a:r>
              <a:rPr lang="en-US" sz="2400" dirty="0"/>
              <a:t>Neurologi</a:t>
            </a:r>
            <a:r>
              <a:rPr lang="en-US" sz="2400" b="0" i="0" u="none" dirty="0">
                <a:solidFill>
                  <a:srgbClr val="404040"/>
                </a:solidFill>
                <a:latin typeface="Calibri"/>
                <a:ea typeface="Calibri"/>
                <a:cs typeface="Calibri"/>
                <a:sym typeface="Calibri"/>
              </a:rPr>
              <a:t>c</a:t>
            </a: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dirty="0" smtClean="0"/>
              <a:t>Affect the brain, spinal cord, or nerves</a:t>
            </a:r>
            <a:endParaRPr lang="en-US" sz="2400" dirty="0"/>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dirty="0" smtClean="0"/>
              <a:t>Respiratory</a:t>
            </a:r>
          </a:p>
          <a:p>
            <a:pPr lvl="1" indent="-342900">
              <a:buSzPts val="1920"/>
            </a:pPr>
            <a:r>
              <a:rPr lang="en-US" sz="2200" dirty="0" smtClean="0"/>
              <a:t>Affects lung function</a:t>
            </a:r>
            <a:endParaRPr lang="en-US" sz="2200" dirty="0"/>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smtClean="0">
                <a:solidFill>
                  <a:srgbClr val="404040"/>
                </a:solidFill>
                <a:latin typeface="Calibri"/>
                <a:ea typeface="Calibri"/>
                <a:cs typeface="Calibri"/>
                <a:sym typeface="Calibri"/>
              </a:rPr>
              <a:t>Cardiovascular</a:t>
            </a:r>
          </a:p>
          <a:p>
            <a:pPr lvl="1" indent="-342900">
              <a:buSzPts val="1920"/>
            </a:pPr>
            <a:r>
              <a:rPr lang="en-US" sz="2200" b="0" i="0" u="none" dirty="0" smtClean="0">
                <a:solidFill>
                  <a:srgbClr val="404040"/>
                </a:solidFill>
                <a:latin typeface="Calibri"/>
                <a:ea typeface="Calibri"/>
                <a:cs typeface="Calibri"/>
                <a:sym typeface="Calibri"/>
              </a:rPr>
              <a:t>Affects movemen</a:t>
            </a:r>
            <a:r>
              <a:rPr lang="en-US" sz="2200" dirty="0" smtClean="0"/>
              <a:t>t of nutrients &amp; wastes; body temperature</a:t>
            </a:r>
            <a:endParaRPr lang="en-US" sz="2200" b="0" i="0" u="none" dirty="0">
              <a:solidFill>
                <a:srgbClr val="404040"/>
              </a:solidFill>
              <a:latin typeface="Calibri"/>
              <a:ea typeface="Calibri"/>
              <a:cs typeface="Calibri"/>
              <a:sym typeface="Calibri"/>
            </a:endParaRPr>
          </a:p>
          <a:p>
            <a:pPr marL="685800" marR="0" lvl="1" indent="-282575" algn="l" rtl="0">
              <a:lnSpc>
                <a:spcPct val="100000"/>
              </a:lnSpc>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p:txBody>
      </p:sp>
      <p:sp>
        <p:nvSpPr>
          <p:cNvPr id="162" name="Shape 162"/>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8</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125425" y="853812"/>
            <a:ext cx="6343800" cy="711300"/>
          </a:xfrm>
          <a:prstGeom prst="rect">
            <a:avLst/>
          </a:prstGeom>
          <a:noFill/>
          <a:ln>
            <a:noFill/>
          </a:ln>
        </p:spPr>
        <p:txBody>
          <a:bodyPr wrap="square" lIns="91425" tIns="45700" rIns="91425" bIns="45700" anchor="ctr" anchorCtr="0">
            <a:noAutofit/>
          </a:bodyPr>
          <a:lstStyle/>
          <a:p>
            <a:pPr marL="0" marR="0" lvl="0" indent="-203200" algn="l" rtl="0">
              <a:lnSpc>
                <a:spcPct val="100000"/>
              </a:lnSpc>
              <a:spcBef>
                <a:spcPts val="0"/>
              </a:spcBef>
              <a:spcAft>
                <a:spcPts val="0"/>
              </a:spcAft>
              <a:buClr>
                <a:schemeClr val="lt1"/>
              </a:buClr>
              <a:buSzPts val="3200"/>
              <a:buFont typeface="Calibri"/>
              <a:buNone/>
            </a:pPr>
            <a:r>
              <a:rPr lang="en-US" sz="3200" b="0" i="0" u="none" strike="noStrike" cap="none" dirty="0">
                <a:solidFill>
                  <a:schemeClr val="tx1"/>
                </a:solidFill>
                <a:latin typeface="Calibri"/>
                <a:ea typeface="Calibri"/>
                <a:cs typeface="Calibri"/>
                <a:sym typeface="Calibri"/>
              </a:rPr>
              <a:t>Types of Health Effects (cont.)</a:t>
            </a:r>
          </a:p>
        </p:txBody>
      </p:sp>
      <p:sp>
        <p:nvSpPr>
          <p:cNvPr id="168" name="Shape 168"/>
          <p:cNvSpPr txBox="1">
            <a:spLocks noGrp="1"/>
          </p:cNvSpPr>
          <p:nvPr>
            <p:ph type="body" idx="1"/>
          </p:nvPr>
        </p:nvSpPr>
        <p:spPr>
          <a:xfrm>
            <a:off x="590549" y="2489200"/>
            <a:ext cx="7878687" cy="4031916"/>
          </a:xfrm>
          <a:prstGeom prst="rect">
            <a:avLst/>
          </a:prstGeom>
          <a:noFill/>
          <a:ln>
            <a:noFill/>
          </a:ln>
        </p:spPr>
        <p:txBody>
          <a:bodyPr wrap="square" lIns="91425" tIns="45700" rIns="91425" bIns="45700" anchor="t" anchorCtr="0">
            <a:noAutofit/>
          </a:bodyPr>
          <a:lstStyle/>
          <a:p>
            <a:pPr lvl="0" indent="-373380">
              <a:buSzPts val="2400"/>
            </a:pPr>
            <a:r>
              <a:rPr lang="en-US" sz="2400" dirty="0"/>
              <a:t>Immunologic</a:t>
            </a:r>
          </a:p>
          <a:p>
            <a:pPr lvl="1" indent="-373380">
              <a:buSzPts val="2400"/>
            </a:pPr>
            <a:r>
              <a:rPr lang="en-US" sz="2200" dirty="0"/>
              <a:t>Affects body’s ability to fight infection</a:t>
            </a:r>
          </a:p>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dirty="0" smtClean="0">
                <a:solidFill>
                  <a:srgbClr val="404040"/>
                </a:solidFill>
                <a:latin typeface="Calibri"/>
                <a:ea typeface="Calibri"/>
                <a:cs typeface="Calibri"/>
                <a:sym typeface="Calibri"/>
              </a:rPr>
              <a:t>Mutagenic</a:t>
            </a:r>
            <a:endParaRPr lang="en-US" sz="2400" b="0" i="0" u="none" dirty="0">
              <a:solidFill>
                <a:srgbClr val="404040"/>
              </a:solidFill>
              <a:latin typeface="Calibri"/>
              <a:ea typeface="Calibri"/>
              <a:cs typeface="Calibri"/>
              <a:sym typeface="Calibri"/>
            </a:endParaRP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a:solidFill>
                  <a:srgbClr val="404040"/>
                </a:solidFill>
                <a:latin typeface="Calibri"/>
                <a:ea typeface="Calibri"/>
                <a:cs typeface="Calibri"/>
                <a:sym typeface="Calibri"/>
              </a:rPr>
              <a:t>Cause changes in the genetic code</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smtClean="0">
                <a:solidFill>
                  <a:srgbClr val="404040"/>
                </a:solidFill>
                <a:latin typeface="Calibri"/>
                <a:ea typeface="Calibri"/>
                <a:cs typeface="Calibri"/>
                <a:sym typeface="Calibri"/>
              </a:rPr>
              <a:t>Teratogenic</a:t>
            </a:r>
            <a:endParaRPr lang="en-US" sz="2400" b="0" i="0" u="none" dirty="0">
              <a:solidFill>
                <a:srgbClr val="404040"/>
              </a:solidFill>
              <a:latin typeface="Calibri"/>
              <a:ea typeface="Calibri"/>
              <a:cs typeface="Calibri"/>
              <a:sym typeface="Calibri"/>
            </a:endParaRPr>
          </a:p>
          <a:p>
            <a:pPr marL="685800" marR="0" lvl="1" indent="-282575" algn="l" rtl="0">
              <a:lnSpc>
                <a:spcPct val="100000"/>
              </a:lnSpc>
              <a:spcBef>
                <a:spcPts val="1000"/>
              </a:spcBef>
              <a:spcAft>
                <a:spcPts val="0"/>
              </a:spcAft>
              <a:buClr>
                <a:schemeClr val="accent1"/>
              </a:buClr>
              <a:buSzPts val="1920"/>
              <a:buFont typeface="Noto Sans Symbols"/>
              <a:buChar char="▶"/>
            </a:pPr>
            <a:r>
              <a:rPr lang="en-US" sz="2400" b="0" i="0" u="none" strike="noStrike" cap="none" dirty="0" smtClean="0">
                <a:solidFill>
                  <a:srgbClr val="404040"/>
                </a:solidFill>
                <a:latin typeface="Calibri"/>
                <a:ea typeface="Calibri"/>
                <a:cs typeface="Calibri"/>
                <a:sym typeface="Calibri"/>
              </a:rPr>
              <a:t>Affect developing fetus or embryo</a:t>
            </a: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dirty="0" smtClean="0">
                <a:solidFill>
                  <a:srgbClr val="404040"/>
                </a:solidFill>
                <a:latin typeface="Calibri"/>
                <a:ea typeface="Calibri"/>
                <a:cs typeface="Calibri"/>
                <a:sym typeface="Calibri"/>
              </a:rPr>
              <a:t>Carcinogenic</a:t>
            </a:r>
          </a:p>
          <a:p>
            <a:pPr lvl="1" indent="-342900">
              <a:buSzPts val="1920"/>
            </a:pPr>
            <a:r>
              <a:rPr lang="en-US" sz="2200" dirty="0" smtClean="0"/>
              <a:t>Affect rate of cell division </a:t>
            </a:r>
            <a:endParaRPr lang="en-US" sz="2200" b="0" i="0" u="none" dirty="0">
              <a:solidFill>
                <a:srgbClr val="404040"/>
              </a:solidFill>
              <a:latin typeface="Calibri"/>
              <a:ea typeface="Calibri"/>
              <a:cs typeface="Calibri"/>
              <a:sym typeface="Calibri"/>
            </a:endParaRPr>
          </a:p>
          <a:p>
            <a:pPr marL="685800" marR="0" lvl="1" indent="-282575" algn="l" rtl="0">
              <a:lnSpc>
                <a:spcPct val="100000"/>
              </a:lnSpc>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p:txBody>
      </p:sp>
      <p:sp>
        <p:nvSpPr>
          <p:cNvPr id="170" name="Shape 170"/>
          <p:cNvSpPr txBox="1"/>
          <p:nvPr/>
        </p:nvSpPr>
        <p:spPr>
          <a:xfrm>
            <a:off x="7678737" y="295275"/>
            <a:ext cx="790500" cy="76830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9</a:t>
            </a:fld>
            <a:endParaRPr lang="en-US" sz="2800" b="0" i="0" u="none" dirty="0">
              <a:solidFill>
                <a:schemeClr val="tx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on Boardroom">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2999</TotalTime>
  <Words>5001</Words>
  <Application>Microsoft Office PowerPoint</Application>
  <PresentationFormat>On-screen Show (4:3)</PresentationFormat>
  <Paragraphs>477</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Noto Sans Symbols</vt:lpstr>
      <vt:lpstr>Times New Roman</vt:lpstr>
      <vt:lpstr>Ion Boardroom</vt:lpstr>
      <vt:lpstr>Chemical safety training</vt:lpstr>
      <vt:lpstr>  Chemical Safety Training</vt:lpstr>
      <vt:lpstr>Course Objectives</vt:lpstr>
      <vt:lpstr>Introduction</vt:lpstr>
      <vt:lpstr>Hazard Identification</vt:lpstr>
      <vt:lpstr>Hazard Identification (cont.) </vt:lpstr>
      <vt:lpstr>Hazard Identification (cont. ) </vt:lpstr>
      <vt:lpstr>Types of Health Effects</vt:lpstr>
      <vt:lpstr>Types of Health Effects (cont.)</vt:lpstr>
      <vt:lpstr>Types of Hazards</vt:lpstr>
      <vt:lpstr>Types of Chemicals</vt:lpstr>
      <vt:lpstr>Types of Chemicals (cont.)</vt:lpstr>
      <vt:lpstr>Types of Chemicals ( cont.)</vt:lpstr>
      <vt:lpstr>Types of  Chemicals (cont.)</vt:lpstr>
      <vt:lpstr>Protective Measures</vt:lpstr>
      <vt:lpstr>Hierarchy of Controls</vt:lpstr>
      <vt:lpstr>How can workplace hazards be minimized?</vt:lpstr>
      <vt:lpstr>General Duty Clause</vt:lpstr>
      <vt:lpstr>Employer Responsibilities</vt:lpstr>
      <vt:lpstr>Training </vt:lpstr>
      <vt:lpstr>What training is needed to protect workers?</vt:lpstr>
      <vt:lpstr>What information must be provided  to workers?</vt:lpstr>
      <vt:lpstr>Recordkeeping</vt:lpstr>
      <vt:lpstr>Employee Rights</vt:lpstr>
      <vt:lpstr>Anti-Retaliation Provisions</vt:lpstr>
      <vt:lpstr>Purpose of OSHA’s Hazard  Communication Standard</vt:lpstr>
      <vt:lpstr>Who is covered?</vt:lpstr>
      <vt:lpstr>Why is a written program required?</vt:lpstr>
      <vt:lpstr>Written HazCom Program Requirements</vt:lpstr>
      <vt:lpstr>Container Labeling in the Workplace</vt:lpstr>
      <vt:lpstr>Primary vs Secondary Container Labeling</vt:lpstr>
      <vt:lpstr>Globally Harmonized System (GHS)</vt:lpstr>
      <vt:lpstr>Safety Data Sheets</vt:lpstr>
      <vt:lpstr>Safety Data Sheets (cont’d)</vt:lpstr>
      <vt:lpstr>Safety Data Sheets (cont’d.)</vt:lpstr>
      <vt:lpstr>Safety Data Sheets ( cont’d)</vt:lpstr>
      <vt:lpstr>Summary</vt:lpstr>
      <vt:lpstr>Activity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Jabsky</dc:creator>
  <cp:lastModifiedBy>Robertson, Donna - OSHA</cp:lastModifiedBy>
  <cp:revision>66</cp:revision>
  <cp:lastPrinted>2018-05-21T13:42:30Z</cp:lastPrinted>
  <dcterms:modified xsi:type="dcterms:W3CDTF">2022-01-05T16:15:55Z</dcterms:modified>
</cp:coreProperties>
</file>