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69" r:id="rId2"/>
  </p:sldMasterIdLst>
  <p:notesMasterIdLst>
    <p:notesMasterId r:id="rId43"/>
  </p:notesMasterIdLst>
  <p:sldIdLst>
    <p:sldId id="256" r:id="rId3"/>
    <p:sldId id="417" r:id="rId4"/>
    <p:sldId id="277" r:id="rId5"/>
    <p:sldId id="418" r:id="rId6"/>
    <p:sldId id="294" r:id="rId7"/>
    <p:sldId id="438" r:id="rId8"/>
    <p:sldId id="424" r:id="rId9"/>
    <p:sldId id="421" r:id="rId10"/>
    <p:sldId id="434" r:id="rId11"/>
    <p:sldId id="437" r:id="rId12"/>
    <p:sldId id="439" r:id="rId13"/>
    <p:sldId id="441" r:id="rId14"/>
    <p:sldId id="443" r:id="rId15"/>
    <p:sldId id="440" r:id="rId16"/>
    <p:sldId id="427" r:id="rId17"/>
    <p:sldId id="444" r:id="rId18"/>
    <p:sldId id="452" r:id="rId19"/>
    <p:sldId id="453" r:id="rId20"/>
    <p:sldId id="420" r:id="rId21"/>
    <p:sldId id="428" r:id="rId22"/>
    <p:sldId id="429" r:id="rId23"/>
    <p:sldId id="445" r:id="rId24"/>
    <p:sldId id="446" r:id="rId25"/>
    <p:sldId id="448" r:id="rId26"/>
    <p:sldId id="449" r:id="rId27"/>
    <p:sldId id="447" r:id="rId28"/>
    <p:sldId id="454" r:id="rId29"/>
    <p:sldId id="450" r:id="rId30"/>
    <p:sldId id="451" r:id="rId31"/>
    <p:sldId id="430" r:id="rId32"/>
    <p:sldId id="419" r:id="rId33"/>
    <p:sldId id="431" r:id="rId34"/>
    <p:sldId id="456" r:id="rId35"/>
    <p:sldId id="406" r:id="rId36"/>
    <p:sldId id="436" r:id="rId37"/>
    <p:sldId id="455" r:id="rId38"/>
    <p:sldId id="408" r:id="rId39"/>
    <p:sldId id="409" r:id="rId40"/>
    <p:sldId id="433" r:id="rId41"/>
    <p:sldId id="387"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7766"/>
    <a:srgbClr val="37495F"/>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837FBE-1E3E-4E84-B2A1-088B827CC634}" v="247" dt="2019-09-24T19:53:22.371"/>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1" autoAdjust="0"/>
    <p:restoredTop sz="86432" autoAdjust="0"/>
  </p:normalViewPr>
  <p:slideViewPr>
    <p:cSldViewPr snapToGrid="0">
      <p:cViewPr varScale="1">
        <p:scale>
          <a:sx n="56" d="100"/>
          <a:sy n="56" d="100"/>
        </p:scale>
        <p:origin x="403" y="53"/>
      </p:cViewPr>
      <p:guideLst/>
    </p:cSldViewPr>
  </p:slideViewPr>
  <p:outlineViewPr>
    <p:cViewPr>
      <p:scale>
        <a:sx n="33" d="100"/>
        <a:sy n="33" d="100"/>
      </p:scale>
      <p:origin x="0" y="-3249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6035B2-A3A9-4055-8C9E-E15FCE83DB42}" type="datetimeFigureOut">
              <a:rPr lang="en-US" smtClean="0"/>
              <a:t>7/8/2021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520813-3316-4E30-9CB4-C93EBDB560A9}" type="slidenum">
              <a:rPr lang="en-US" smtClean="0"/>
              <a:t>‹#›</a:t>
            </a:fld>
            <a:endParaRPr lang="en-US"/>
          </a:p>
        </p:txBody>
      </p:sp>
    </p:spTree>
    <p:extLst>
      <p:ext uri="{BB962C8B-B14F-4D97-AF65-F5344CB8AC3E}">
        <p14:creationId xmlns:p14="http://schemas.microsoft.com/office/powerpoint/2010/main" val="455259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altLang="en-US" dirty="0">
                <a:ea typeface="ＭＳ Ｐゴシック" panose="020B0600070205080204" pitchFamily="34" charset="-128"/>
              </a:rPr>
              <a:t>El Sistema Globalmente Armonizado (GHS) es un enfoque internacional para la comunicación de peligros, que proporciona criterios acordados para la clasificación de peligros químicos y un enfoque estandarizado para los elementos de la etiqueta y las hojas de datos de seguridad. El GHS fue negociado en un proceso de varios años por expertos en comunicación de peligros de muchos países diferentes, organizaciones internacionales y grupos de partes interesadas. Se basa en los principales sistemas existentes en todo el mundo, incluido el Estándar de Comunicación de Riesgos de OSHA y los sistemas de clasificación y etiquetado de productos químicos de otras agencias de los EE. UU.</a:t>
            </a:r>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r>
              <a:rPr lang="es-ES" dirty="0"/>
              <a:t>El resultado de este proceso de negociación es el documento de las Naciones Unidas titulado "Sistema Globalmente Armonizado de Clasificación y Etiquetado de Productos Químicos", comúnmente denominado </a:t>
            </a:r>
            <a:r>
              <a:rPr lang="es-ES" dirty="0" err="1"/>
              <a:t>The</a:t>
            </a:r>
            <a:r>
              <a:rPr lang="es-ES" dirty="0"/>
              <a:t> </a:t>
            </a:r>
            <a:r>
              <a:rPr lang="es-ES" dirty="0" err="1"/>
              <a:t>Purple</a:t>
            </a:r>
            <a:r>
              <a:rPr lang="es-ES" dirty="0"/>
              <a:t> Book. Este documento proporciona criterios de clasificación armonizados para los peligros para la salud, físicos y ambientales de los productos químicos. También incluye elementos de etiqueta estandarizados que se asignan a estas clases y categorías de peligro, y proporcionan las palabras de señal, pictogramas y declaraciones de precaución y precaución adecuadas para transmitir los peligros a los usuarios. También se proporciona un orden estandarizado de información para las hojas de datos de seguridad. Estas recomendaciones pueden ser utilizadas por las autoridades reguladoras como OSHA para establecer requisitos obligatorios para la comunicación de peligros, pero no constituyen un modelo de regulación.</a:t>
            </a:r>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1</a:t>
            </a:fld>
            <a:endParaRPr lang="en-US"/>
          </a:p>
        </p:txBody>
      </p:sp>
    </p:spTree>
    <p:extLst>
      <p:ext uri="{BB962C8B-B14F-4D97-AF65-F5344CB8AC3E}">
        <p14:creationId xmlns:p14="http://schemas.microsoft.com/office/powerpoint/2010/main" val="13843637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Un Sistema Armonizado puede definirse como el ajuste de diferencias e inconsistencias entre diferentes sistemas para hacerlos uniformes o mutuamente compatibles. El sistema GHS está compuesto de varios elementos de tal manera que el resultado final es un sistema alineado basado en un enfoque común</a:t>
            </a:r>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12</a:t>
            </a:fld>
            <a:endParaRPr lang="en-US"/>
          </a:p>
        </p:txBody>
      </p:sp>
    </p:spTree>
    <p:extLst>
      <p:ext uri="{BB962C8B-B14F-4D97-AF65-F5344CB8AC3E}">
        <p14:creationId xmlns:p14="http://schemas.microsoft.com/office/powerpoint/2010/main" val="1139255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Un Sistema Armonizado puede definirse como el ajuste de diferencias e inconsistencias entre diferentes sistemas para hacerlos uniformes o mutuamente compatibles. El sistema GHS está compuesto de varios elementos de tal manera que el resultado final es un sistema alineado basado en un enfoque común</a:t>
            </a:r>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13</a:t>
            </a:fld>
            <a:endParaRPr lang="en-US"/>
          </a:p>
        </p:txBody>
      </p:sp>
    </p:spTree>
    <p:extLst>
      <p:ext uri="{BB962C8B-B14F-4D97-AF65-F5344CB8AC3E}">
        <p14:creationId xmlns:p14="http://schemas.microsoft.com/office/powerpoint/2010/main" val="10074679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14</a:t>
            </a:fld>
            <a:endParaRPr lang="en-US"/>
          </a:p>
        </p:txBody>
      </p:sp>
    </p:spTree>
    <p:extLst>
      <p:ext uri="{BB962C8B-B14F-4D97-AF65-F5344CB8AC3E}">
        <p14:creationId xmlns:p14="http://schemas.microsoft.com/office/powerpoint/2010/main" val="39785098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b="1" dirty="0"/>
              <a:t>Etiquetas</a:t>
            </a:r>
            <a:r>
              <a:rPr lang="es-ES" dirty="0"/>
              <a:t>: Los fabricantes e importadores de productos químicos deberán proporcionar una etiqueta que incluya una palabra de señal, pictograma y declaración de peligro armonizados para cada clase y categoría de peligro. También deben proporcionarse declaraciones de precaución.</a:t>
            </a:r>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15</a:t>
            </a:fld>
            <a:endParaRPr lang="en-US"/>
          </a:p>
        </p:txBody>
      </p:sp>
    </p:spTree>
    <p:extLst>
      <p:ext uri="{BB962C8B-B14F-4D97-AF65-F5344CB8AC3E}">
        <p14:creationId xmlns:p14="http://schemas.microsoft.com/office/powerpoint/2010/main" val="972697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Un Sistema Armonizado puede definirse como el ajuste de diferencias e inconsistencias entre diferentes sistemas para hacerlos uniformes o mutuamente compatibles. El sistema GHS está compuesto de varios elementos de tal manera que el resultado final es un sistema alineado basado en un enfoque común</a:t>
            </a:r>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16</a:t>
            </a:fld>
            <a:endParaRPr lang="en-US"/>
          </a:p>
        </p:txBody>
      </p:sp>
    </p:spTree>
    <p:extLst>
      <p:ext uri="{BB962C8B-B14F-4D97-AF65-F5344CB8AC3E}">
        <p14:creationId xmlns:p14="http://schemas.microsoft.com/office/powerpoint/2010/main" val="41311544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Un Sistema Armonizado puede definirse como el ajuste de diferencias e inconsistencias entre diferentes sistemas para hacerlos uniformes o mutuamente compatibles. El sistema GHS está compuesto de varios elementos de tal manera que el resultado final es un sistema alineado basado en un enfoque común</a:t>
            </a:r>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17</a:t>
            </a:fld>
            <a:endParaRPr lang="en-US"/>
          </a:p>
        </p:txBody>
      </p:sp>
    </p:spTree>
    <p:extLst>
      <p:ext uri="{BB962C8B-B14F-4D97-AF65-F5344CB8AC3E}">
        <p14:creationId xmlns:p14="http://schemas.microsoft.com/office/powerpoint/2010/main" val="12703807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Un Sistema Armonizado puede definirse como el ajuste de diferencias e inconsistencias entre diferentes sistemas para hacerlos uniformes o mutuamente compatibles. El sistema GHS está compuesto de varios elementos de tal manera que el resultado final es un sistema alineado basado en un enfoque común</a:t>
            </a:r>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18</a:t>
            </a:fld>
            <a:endParaRPr lang="en-US"/>
          </a:p>
        </p:txBody>
      </p:sp>
    </p:spTree>
    <p:extLst>
      <p:ext uri="{BB962C8B-B14F-4D97-AF65-F5344CB8AC3E}">
        <p14:creationId xmlns:p14="http://schemas.microsoft.com/office/powerpoint/2010/main" val="16183017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19</a:t>
            </a:fld>
            <a:endParaRPr lang="en-US"/>
          </a:p>
        </p:txBody>
      </p:sp>
    </p:spTree>
    <p:extLst>
      <p:ext uri="{BB962C8B-B14F-4D97-AF65-F5344CB8AC3E}">
        <p14:creationId xmlns:p14="http://schemas.microsoft.com/office/powerpoint/2010/main" val="7054868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noProof="0" dirty="0"/>
              <a:t>Hay nueve pictogramas bajo el GHS para transmitir los peligros para la salud, físicos y ambientales. El Estándar de Comunicación de Riesgos (HCS) final requiere ocho de estos pictogramas, con la excepción del pictograma ambiental, ya que los peligros ambientales no están dentro de la jurisdicción de OSHA. Los pictogramas de peligro y sus riesgos correspondientes se muestran en esta diapositiva.</a:t>
            </a:r>
          </a:p>
          <a:p>
            <a:endParaRPr lang="es-PR" noProof="0" dirty="0"/>
          </a:p>
          <a:p>
            <a:r>
              <a:rPr lang="es-PR" noProof="0" dirty="0"/>
              <a:t>Poner fuera las fronteras rojas y explicar el razonamiento.</a:t>
            </a:r>
          </a:p>
          <a:p>
            <a:r>
              <a:rPr lang="es-PR" noProof="0" dirty="0"/>
              <a:t>Bajo la Norma de Comunicación de Riesgos (HCS) revisada, los pictogramas deben tener bordes rojos. OSHA cree que el uso del marco rojo aumentará el reconocimiento y la comprensibilidad. Por lo tanto, se requiere el marco rojo independientemente de si el envío es nacional o internacional.</a:t>
            </a:r>
          </a:p>
          <a:p>
            <a:r>
              <a:rPr lang="es-PR" noProof="0" dirty="0"/>
              <a:t>¿OSHA permitirá bordes rojos en blanco?</a:t>
            </a:r>
          </a:p>
          <a:p>
            <a:r>
              <a:rPr lang="es-PR" noProof="0" dirty="0"/>
              <a:t>A. La Norma de Comunicación de Riesgos (HCS) revisada requiere que todos los bordes rojos impresos en la etiqueta tengan un símbolo impreso en su interior. Si OSHA permitiera que los bordes rojos en blanco, los trabajadores pueden estar confundidos acerca de lo que significan y preocupados de que falta información. OSHA ha determinado que prohibir el uso de bordes rojos en blanco en las etiquetas es necesario para proporcionar el máximo reconocimiento e impacto de las etiquetas de advertencia y para garantizar que los usuarios no queden insensibles a las advertencias colocadas en las etiquetas.</a:t>
            </a:r>
          </a:p>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20</a:t>
            </a:fld>
            <a:endParaRPr lang="en-US"/>
          </a:p>
        </p:txBody>
      </p:sp>
    </p:spTree>
    <p:extLst>
      <p:ext uri="{BB962C8B-B14F-4D97-AF65-F5344CB8AC3E}">
        <p14:creationId xmlns:p14="http://schemas.microsoft.com/office/powerpoint/2010/main" val="35569537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21</a:t>
            </a:fld>
            <a:endParaRPr lang="en-US"/>
          </a:p>
        </p:txBody>
      </p:sp>
    </p:spTree>
    <p:extLst>
      <p:ext uri="{BB962C8B-B14F-4D97-AF65-F5344CB8AC3E}">
        <p14:creationId xmlns:p14="http://schemas.microsoft.com/office/powerpoint/2010/main" val="127648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Este material fue producido bajo el</a:t>
            </a:r>
          </a:p>
          <a:p>
            <a:r>
              <a:rPr lang="es-ES" dirty="0"/>
              <a:t>número de concesión </a:t>
            </a:r>
            <a:r>
              <a:rPr lang="es-ES" dirty="0" smtClean="0"/>
              <a:t>SH-05073-SH8 </a:t>
            </a:r>
            <a:r>
              <a:rPr lang="es-ES" dirty="0"/>
              <a:t>de</a:t>
            </a:r>
          </a:p>
          <a:p>
            <a:r>
              <a:rPr lang="es-ES" dirty="0"/>
              <a:t>la Administración de Seguridad y Salud Ocupacional,            Departamento de Trabajo de los Estados Unidos.</a:t>
            </a:r>
          </a:p>
          <a:p>
            <a:endParaRPr lang="es-ES" dirty="0"/>
          </a:p>
          <a:p>
            <a:r>
              <a:rPr lang="es-ES" dirty="0"/>
              <a:t>No refleja necesariamente los puntos de vista o las políticas del Departamento de Trabajo de los Estados Unidos, ni la mención de nombres comerciales, productos comerciales u organizaciones implica el respaldo del Gobierno de los Estados Unidos.</a:t>
            </a:r>
            <a:endParaRPr lang="en-US" dirty="0"/>
          </a:p>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2</a:t>
            </a:fld>
            <a:endParaRPr lang="en-US"/>
          </a:p>
        </p:txBody>
      </p:sp>
    </p:spTree>
    <p:extLst>
      <p:ext uri="{BB962C8B-B14F-4D97-AF65-F5344CB8AC3E}">
        <p14:creationId xmlns:p14="http://schemas.microsoft.com/office/powerpoint/2010/main" val="17041264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22</a:t>
            </a:fld>
            <a:endParaRPr lang="en-US"/>
          </a:p>
        </p:txBody>
      </p:sp>
    </p:spTree>
    <p:extLst>
      <p:ext uri="{BB962C8B-B14F-4D97-AF65-F5344CB8AC3E}">
        <p14:creationId xmlns:p14="http://schemas.microsoft.com/office/powerpoint/2010/main" val="42099563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23</a:t>
            </a:fld>
            <a:endParaRPr lang="en-US"/>
          </a:p>
        </p:txBody>
      </p:sp>
    </p:spTree>
    <p:extLst>
      <p:ext uri="{BB962C8B-B14F-4D97-AF65-F5344CB8AC3E}">
        <p14:creationId xmlns:p14="http://schemas.microsoft.com/office/powerpoint/2010/main" val="35850853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24</a:t>
            </a:fld>
            <a:endParaRPr lang="en-US"/>
          </a:p>
        </p:txBody>
      </p:sp>
    </p:spTree>
    <p:extLst>
      <p:ext uri="{BB962C8B-B14F-4D97-AF65-F5344CB8AC3E}">
        <p14:creationId xmlns:p14="http://schemas.microsoft.com/office/powerpoint/2010/main" val="20311811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25</a:t>
            </a:fld>
            <a:endParaRPr lang="en-US"/>
          </a:p>
        </p:txBody>
      </p:sp>
    </p:spTree>
    <p:extLst>
      <p:ext uri="{BB962C8B-B14F-4D97-AF65-F5344CB8AC3E}">
        <p14:creationId xmlns:p14="http://schemas.microsoft.com/office/powerpoint/2010/main" val="29612276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26</a:t>
            </a:fld>
            <a:endParaRPr lang="en-US"/>
          </a:p>
        </p:txBody>
      </p:sp>
    </p:spTree>
    <p:extLst>
      <p:ext uri="{BB962C8B-B14F-4D97-AF65-F5344CB8AC3E}">
        <p14:creationId xmlns:p14="http://schemas.microsoft.com/office/powerpoint/2010/main" val="5623383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27</a:t>
            </a:fld>
            <a:endParaRPr lang="en-US"/>
          </a:p>
        </p:txBody>
      </p:sp>
    </p:spTree>
    <p:extLst>
      <p:ext uri="{BB962C8B-B14F-4D97-AF65-F5344CB8AC3E}">
        <p14:creationId xmlns:p14="http://schemas.microsoft.com/office/powerpoint/2010/main" val="38585068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28</a:t>
            </a:fld>
            <a:endParaRPr lang="en-US"/>
          </a:p>
        </p:txBody>
      </p:sp>
    </p:spTree>
    <p:extLst>
      <p:ext uri="{BB962C8B-B14F-4D97-AF65-F5344CB8AC3E}">
        <p14:creationId xmlns:p14="http://schemas.microsoft.com/office/powerpoint/2010/main" val="28174695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29</a:t>
            </a:fld>
            <a:endParaRPr lang="en-US"/>
          </a:p>
        </p:txBody>
      </p:sp>
    </p:spTree>
    <p:extLst>
      <p:ext uri="{BB962C8B-B14F-4D97-AF65-F5344CB8AC3E}">
        <p14:creationId xmlns:p14="http://schemas.microsoft.com/office/powerpoint/2010/main" val="15907106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31</a:t>
            </a:fld>
            <a:endParaRPr lang="en-US"/>
          </a:p>
        </p:txBody>
      </p:sp>
    </p:spTree>
    <p:extLst>
      <p:ext uri="{BB962C8B-B14F-4D97-AF65-F5344CB8AC3E}">
        <p14:creationId xmlns:p14="http://schemas.microsoft.com/office/powerpoint/2010/main" val="276900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32</a:t>
            </a:fld>
            <a:endParaRPr lang="en-US"/>
          </a:p>
        </p:txBody>
      </p:sp>
    </p:spTree>
    <p:extLst>
      <p:ext uri="{BB962C8B-B14F-4D97-AF65-F5344CB8AC3E}">
        <p14:creationId xmlns:p14="http://schemas.microsoft.com/office/powerpoint/2010/main" val="2686629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noProof="0" dirty="0"/>
              <a:t>Pregunte y prepárese para los siguientes temas;</a:t>
            </a:r>
          </a:p>
          <a:p>
            <a:endParaRPr lang="es-PR" noProof="0" dirty="0"/>
          </a:p>
          <a:p>
            <a:pPr marL="285750" indent="-285750">
              <a:spcBef>
                <a:spcPts val="1200"/>
              </a:spcBef>
              <a:buFont typeface="Arial" panose="020B0604020202020204" pitchFamily="34" charset="0"/>
              <a:buChar char="•"/>
            </a:pPr>
            <a:r>
              <a:rPr lang="es-PR" sz="1200" b="1" noProof="0" dirty="0">
                <a:solidFill>
                  <a:srgbClr val="1B3049"/>
                </a:solidFill>
              </a:rPr>
              <a:t>¿Qué es HAZCOM?</a:t>
            </a:r>
          </a:p>
          <a:p>
            <a:pPr marL="285750" indent="-285750">
              <a:spcBef>
                <a:spcPts val="1200"/>
              </a:spcBef>
              <a:buFont typeface="Arial" panose="020B0604020202020204" pitchFamily="34" charset="0"/>
              <a:buChar char="•"/>
            </a:pPr>
            <a:r>
              <a:rPr lang="es-PR" sz="100" b="1" noProof="0" dirty="0">
                <a:solidFill>
                  <a:srgbClr val="1B3049"/>
                </a:solidFill>
              </a:rPr>
              <a:t>¿Qué cambios vinieron con G.H.S.?</a:t>
            </a:r>
          </a:p>
          <a:p>
            <a:pPr marL="285750" indent="-285750">
              <a:spcBef>
                <a:spcPts val="600"/>
              </a:spcBef>
              <a:buFont typeface="Arial" panose="020B0604020202020204" pitchFamily="34" charset="0"/>
              <a:buChar char="•"/>
            </a:pPr>
            <a:r>
              <a:rPr lang="es-PR" sz="1200" b="1" noProof="0" dirty="0">
                <a:solidFill>
                  <a:srgbClr val="1B3049"/>
                </a:solidFill>
              </a:rPr>
              <a:t>Pictogramas, ¿qué son?</a:t>
            </a:r>
          </a:p>
          <a:p>
            <a:pPr marL="285750" indent="-285750">
              <a:spcBef>
                <a:spcPts val="600"/>
              </a:spcBef>
              <a:buFont typeface="Arial" panose="020B0604020202020204" pitchFamily="34" charset="0"/>
              <a:buChar char="•"/>
            </a:pPr>
            <a:r>
              <a:rPr lang="es-PR" sz="1200" b="1" noProof="0" dirty="0">
                <a:solidFill>
                  <a:srgbClr val="1B3049"/>
                </a:solidFill>
              </a:rPr>
              <a:t>Peligros químicos.</a:t>
            </a:r>
          </a:p>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3</a:t>
            </a:fld>
            <a:endParaRPr lang="en-US"/>
          </a:p>
        </p:txBody>
      </p:sp>
    </p:spTree>
    <p:extLst>
      <p:ext uri="{BB962C8B-B14F-4D97-AF65-F5344CB8AC3E}">
        <p14:creationId xmlns:p14="http://schemas.microsoft.com/office/powerpoint/2010/main" val="38263282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R" dirty="0" err="1"/>
              <a:t>This</a:t>
            </a:r>
            <a:r>
              <a:rPr lang="es-PR" dirty="0"/>
              <a:t> </a:t>
            </a:r>
            <a:r>
              <a:rPr lang="es-PR" dirty="0" err="1"/>
              <a:t>photo</a:t>
            </a:r>
            <a:r>
              <a:rPr lang="es-PR" dirty="0"/>
              <a:t> –</a:t>
            </a:r>
            <a:r>
              <a:rPr lang="es-PR" dirty="0" err="1"/>
              <a:t>licensed</a:t>
            </a:r>
            <a:r>
              <a:rPr lang="es-PR" dirty="0"/>
              <a:t> </a:t>
            </a:r>
            <a:r>
              <a:rPr lang="es-PR" dirty="0" err="1"/>
              <a:t>under</a:t>
            </a:r>
            <a:r>
              <a:rPr lang="es-PR" dirty="0"/>
              <a:t> CC BY-NC-ND</a:t>
            </a:r>
          </a:p>
        </p:txBody>
      </p:sp>
      <p:sp>
        <p:nvSpPr>
          <p:cNvPr id="4" name="Slide Number Placeholder 3"/>
          <p:cNvSpPr>
            <a:spLocks noGrp="1"/>
          </p:cNvSpPr>
          <p:nvPr>
            <p:ph type="sldNum" sz="quarter" idx="5"/>
          </p:nvPr>
        </p:nvSpPr>
        <p:spPr/>
        <p:txBody>
          <a:bodyPr/>
          <a:lstStyle/>
          <a:p>
            <a:fld id="{87520813-3316-4E30-9CB4-C93EBDB560A9}" type="slidenum">
              <a:rPr lang="en-US" smtClean="0"/>
              <a:t>33</a:t>
            </a:fld>
            <a:endParaRPr lang="en-US"/>
          </a:p>
        </p:txBody>
      </p:sp>
    </p:spTree>
    <p:extLst>
      <p:ext uri="{BB962C8B-B14F-4D97-AF65-F5344CB8AC3E}">
        <p14:creationId xmlns:p14="http://schemas.microsoft.com/office/powerpoint/2010/main" val="30838626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959649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92818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39</a:t>
            </a:fld>
            <a:endParaRPr lang="en-US"/>
          </a:p>
        </p:txBody>
      </p:sp>
    </p:spTree>
    <p:extLst>
      <p:ext uri="{BB962C8B-B14F-4D97-AF65-F5344CB8AC3E}">
        <p14:creationId xmlns:p14="http://schemas.microsoft.com/office/powerpoint/2010/main" val="270636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4</a:t>
            </a:fld>
            <a:endParaRPr lang="en-US"/>
          </a:p>
        </p:txBody>
      </p:sp>
    </p:spTree>
    <p:extLst>
      <p:ext uri="{BB962C8B-B14F-4D97-AF65-F5344CB8AC3E}">
        <p14:creationId xmlns:p14="http://schemas.microsoft.com/office/powerpoint/2010/main" val="1371154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a:extLst>
              <a:ext uri="{FF2B5EF4-FFF2-40B4-BE49-F238E27FC236}">
                <a16:creationId xmlns:a16="http://schemas.microsoft.com/office/drawing/2014/main" id="{170F3AE5-3CA1-4474-8604-492DC0D71D91}"/>
              </a:ext>
            </a:extLst>
          </p:cNvPr>
          <p:cNvSpPr>
            <a:spLocks noGrp="1" noRot="1" noChangeAspect="1" noChangeArrowheads="1" noTextEdit="1"/>
          </p:cNvSpPr>
          <p:nvPr>
            <p:ph type="sldImg"/>
          </p:nvPr>
        </p:nvSpPr>
        <p:spPr>
          <a:ln/>
        </p:spPr>
      </p:sp>
      <p:sp>
        <p:nvSpPr>
          <p:cNvPr id="135171" name="Notes Placeholder 2">
            <a:extLst>
              <a:ext uri="{FF2B5EF4-FFF2-40B4-BE49-F238E27FC236}">
                <a16:creationId xmlns:a16="http://schemas.microsoft.com/office/drawing/2014/main" id="{2077B8D4-BF8C-4ED2-B620-728D4529657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35172" name="Slide Number Placeholder 3">
            <a:extLst>
              <a:ext uri="{FF2B5EF4-FFF2-40B4-BE49-F238E27FC236}">
                <a16:creationId xmlns:a16="http://schemas.microsoft.com/office/drawing/2014/main" id="{93A46811-2A79-45A9-B2CA-06715775D82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8850">
              <a:spcBef>
                <a:spcPct val="30000"/>
              </a:spcBef>
              <a:defRPr sz="1200">
                <a:solidFill>
                  <a:schemeClr val="tx1"/>
                </a:solidFill>
                <a:latin typeface="Times New Roman" panose="02020603050405020304" pitchFamily="18" charset="0"/>
              </a:defRPr>
            </a:lvl1pPr>
            <a:lvl2pPr marL="742950" indent="-285750" defTabSz="958850">
              <a:spcBef>
                <a:spcPct val="30000"/>
              </a:spcBef>
              <a:defRPr sz="1200">
                <a:solidFill>
                  <a:schemeClr val="tx1"/>
                </a:solidFill>
                <a:latin typeface="Times New Roman" panose="02020603050405020304" pitchFamily="18" charset="0"/>
              </a:defRPr>
            </a:lvl2pPr>
            <a:lvl3pPr marL="1143000" indent="-228600" defTabSz="958850">
              <a:spcBef>
                <a:spcPct val="30000"/>
              </a:spcBef>
              <a:defRPr sz="1200">
                <a:solidFill>
                  <a:schemeClr val="tx1"/>
                </a:solidFill>
                <a:latin typeface="Times New Roman" panose="02020603050405020304" pitchFamily="18" charset="0"/>
              </a:defRPr>
            </a:lvl3pPr>
            <a:lvl4pPr marL="1600200" indent="-228600" defTabSz="958850">
              <a:spcBef>
                <a:spcPct val="30000"/>
              </a:spcBef>
              <a:defRPr sz="1200">
                <a:solidFill>
                  <a:schemeClr val="tx1"/>
                </a:solidFill>
                <a:latin typeface="Times New Roman" panose="02020603050405020304" pitchFamily="18" charset="0"/>
              </a:defRPr>
            </a:lvl4pPr>
            <a:lvl5pPr marL="2057400" indent="-228600" defTabSz="958850">
              <a:spcBef>
                <a:spcPct val="30000"/>
              </a:spcBef>
              <a:defRPr sz="1200">
                <a:solidFill>
                  <a:schemeClr val="tx1"/>
                </a:solidFill>
                <a:latin typeface="Times New Roman" panose="02020603050405020304" pitchFamily="18" charset="0"/>
              </a:defRPr>
            </a:lvl5pPr>
            <a:lvl6pPr marL="2514600" indent="-228600" defTabSz="9588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588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588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58850"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58850" rtl="0" eaLnBrk="1" fontAlgn="base" latinLnBrk="0" hangingPunct="1">
              <a:lnSpc>
                <a:spcPct val="100000"/>
              </a:lnSpc>
              <a:spcBef>
                <a:spcPct val="0"/>
              </a:spcBef>
              <a:spcAft>
                <a:spcPct val="0"/>
              </a:spcAft>
              <a:buClrTx/>
              <a:buSzTx/>
              <a:buFontTx/>
              <a:buNone/>
              <a:tabLst/>
              <a:defRPr/>
            </a:pPr>
            <a:fld id="{755BC82D-24A7-4466-9F17-1F70AD629CD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pPr marL="0" marR="0" lvl="0" indent="0" algn="r" defTabSz="95885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8</a:t>
            </a:fld>
            <a:endParaRPr lang="en-US"/>
          </a:p>
        </p:txBody>
      </p:sp>
    </p:spTree>
    <p:extLst>
      <p:ext uri="{BB962C8B-B14F-4D97-AF65-F5344CB8AC3E}">
        <p14:creationId xmlns:p14="http://schemas.microsoft.com/office/powerpoint/2010/main" val="1629702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También se proporciona un orden estandarizada de información para las hojas de datos de seguridad.</a:t>
            </a:r>
          </a:p>
          <a:p>
            <a:r>
              <a:rPr lang="es-ES" dirty="0"/>
              <a:t>Estas recomendaciones pueden ser utilizadas por las autoridades reguladoras como OSHA para establecer requisitos obligatorios para la comunicación de peligros.</a:t>
            </a:r>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9</a:t>
            </a:fld>
            <a:endParaRPr lang="en-US"/>
          </a:p>
        </p:txBody>
      </p:sp>
    </p:spTree>
    <p:extLst>
      <p:ext uri="{BB962C8B-B14F-4D97-AF65-F5344CB8AC3E}">
        <p14:creationId xmlns:p14="http://schemas.microsoft.com/office/powerpoint/2010/main" val="21641788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Los elementos de clasificación y comunicación de GHS son la base de los programas para garantizar el uso seguro de los productos químicos.</a:t>
            </a:r>
          </a:p>
          <a:p>
            <a:endParaRPr lang="en-US" dirty="0"/>
          </a:p>
          <a:p>
            <a:r>
              <a:rPr lang="es-ES" dirty="0"/>
              <a:t>El objetivo general de estos sistemas es minimizar la exposición, lo que reduce el riesgo. Los sistemas varían en enfoque e incluyen actividades como establecer límites de exposición, recomendar métodos de monitoreo de exposición y crear controles de ingeniería. Sin embargo, las audiencias objetivo de tales sistemas generalmente se limitan a la configuración del lugar de trabajo. Con o sin sistemas formales de gestión de riesgos, el GHS está diseñado para promover el uso seguro de los productos químicos.</a:t>
            </a:r>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10</a:t>
            </a:fld>
            <a:endParaRPr lang="en-US"/>
          </a:p>
        </p:txBody>
      </p:sp>
    </p:spTree>
    <p:extLst>
      <p:ext uri="{BB962C8B-B14F-4D97-AF65-F5344CB8AC3E}">
        <p14:creationId xmlns:p14="http://schemas.microsoft.com/office/powerpoint/2010/main" val="23010222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11</a:t>
            </a:fld>
            <a:endParaRPr lang="en-US"/>
          </a:p>
        </p:txBody>
      </p:sp>
    </p:spTree>
    <p:extLst>
      <p:ext uri="{BB962C8B-B14F-4D97-AF65-F5344CB8AC3E}">
        <p14:creationId xmlns:p14="http://schemas.microsoft.com/office/powerpoint/2010/main" val="3746272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E88451DE-7BCD-49A9-AF67-1C384F74456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132A265-8E71-45E8-8019-97080A8D26F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C705AC3-3E6A-4732-A256-8B961259A4FF}"/>
              </a:ext>
            </a:extLst>
          </p:cNvPr>
          <p:cNvSpPr>
            <a:spLocks noGrp="1" noChangeArrowheads="1"/>
          </p:cNvSpPr>
          <p:nvPr>
            <p:ph type="sldNum" sz="quarter" idx="12"/>
          </p:nvPr>
        </p:nvSpPr>
        <p:spPr>
          <a:ln/>
        </p:spPr>
        <p:txBody>
          <a:bodyPr/>
          <a:lstStyle>
            <a:lvl1pPr>
              <a:defRPr/>
            </a:lvl1pPr>
          </a:lstStyle>
          <a:p>
            <a:pPr>
              <a:defRPr/>
            </a:pPr>
            <a:fld id="{E6A9716B-539B-4884-91AB-AA88909FC509}" type="slidenum">
              <a:rPr lang="en-US" altLang="en-US"/>
              <a:pPr>
                <a:defRPr/>
              </a:pPr>
              <a:t>‹#›</a:t>
            </a:fld>
            <a:endParaRPr lang="en-US" altLang="en-US"/>
          </a:p>
        </p:txBody>
      </p:sp>
    </p:spTree>
    <p:extLst>
      <p:ext uri="{BB962C8B-B14F-4D97-AF65-F5344CB8AC3E}">
        <p14:creationId xmlns:p14="http://schemas.microsoft.com/office/powerpoint/2010/main" val="5344950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245CDEF-AC7C-4606-9CA7-35115AE0D58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B7BAB29-82EC-4165-984E-A6C454F161E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FBA6D67-2C3D-4DA8-96FE-4A115142D862}"/>
              </a:ext>
            </a:extLst>
          </p:cNvPr>
          <p:cNvSpPr>
            <a:spLocks noGrp="1" noChangeArrowheads="1"/>
          </p:cNvSpPr>
          <p:nvPr>
            <p:ph type="sldNum" sz="quarter" idx="12"/>
          </p:nvPr>
        </p:nvSpPr>
        <p:spPr>
          <a:ln/>
        </p:spPr>
        <p:txBody>
          <a:bodyPr/>
          <a:lstStyle>
            <a:lvl1pPr>
              <a:defRPr/>
            </a:lvl1pPr>
          </a:lstStyle>
          <a:p>
            <a:pPr>
              <a:defRPr/>
            </a:pPr>
            <a:fld id="{8CB3AAA2-5273-41CB-96DE-EA620DC95CEF}" type="slidenum">
              <a:rPr lang="en-US" altLang="en-US"/>
              <a:pPr>
                <a:defRPr/>
              </a:pPr>
              <a:t>‹#›</a:t>
            </a:fld>
            <a:endParaRPr lang="en-US" altLang="en-US"/>
          </a:p>
        </p:txBody>
      </p:sp>
    </p:spTree>
    <p:extLst>
      <p:ext uri="{BB962C8B-B14F-4D97-AF65-F5344CB8AC3E}">
        <p14:creationId xmlns:p14="http://schemas.microsoft.com/office/powerpoint/2010/main" val="25471372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F4F6C872-FCD2-44A0-B0EB-930ECC9CC9A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607ADC0-280B-4663-859F-DB747503276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59FC38F-A9E9-419C-8A83-26AB1FB2025F}"/>
              </a:ext>
            </a:extLst>
          </p:cNvPr>
          <p:cNvSpPr>
            <a:spLocks noGrp="1" noChangeArrowheads="1"/>
          </p:cNvSpPr>
          <p:nvPr>
            <p:ph type="sldNum" sz="quarter" idx="12"/>
          </p:nvPr>
        </p:nvSpPr>
        <p:spPr>
          <a:ln/>
        </p:spPr>
        <p:txBody>
          <a:bodyPr/>
          <a:lstStyle>
            <a:lvl1pPr>
              <a:defRPr/>
            </a:lvl1pPr>
          </a:lstStyle>
          <a:p>
            <a:pPr>
              <a:defRPr/>
            </a:pPr>
            <a:fld id="{83A59CE3-0DAD-46D4-B544-5143B9E2CD3A}" type="slidenum">
              <a:rPr lang="en-US" altLang="en-US"/>
              <a:pPr>
                <a:defRPr/>
              </a:pPr>
              <a:t>‹#›</a:t>
            </a:fld>
            <a:endParaRPr lang="en-US" altLang="en-US"/>
          </a:p>
        </p:txBody>
      </p:sp>
    </p:spTree>
    <p:extLst>
      <p:ext uri="{BB962C8B-B14F-4D97-AF65-F5344CB8AC3E}">
        <p14:creationId xmlns:p14="http://schemas.microsoft.com/office/powerpoint/2010/main" val="1020984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2F0E0D86-3A8C-4A73-A4C4-9459CACFD9E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1CD679F-E344-4B21-B6FF-2DB2B6E710C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15BB424-DB69-4A1D-947B-59BE0C183AF8}"/>
              </a:ext>
            </a:extLst>
          </p:cNvPr>
          <p:cNvSpPr>
            <a:spLocks noGrp="1" noChangeArrowheads="1"/>
          </p:cNvSpPr>
          <p:nvPr>
            <p:ph type="sldNum" sz="quarter" idx="12"/>
          </p:nvPr>
        </p:nvSpPr>
        <p:spPr>
          <a:ln/>
        </p:spPr>
        <p:txBody>
          <a:bodyPr/>
          <a:lstStyle>
            <a:lvl1pPr>
              <a:defRPr/>
            </a:lvl1pPr>
          </a:lstStyle>
          <a:p>
            <a:pPr>
              <a:defRPr/>
            </a:pPr>
            <a:fld id="{4AD01EBE-D7EA-451D-B661-A7347B4EE3F4}" type="slidenum">
              <a:rPr lang="en-US" altLang="en-US"/>
              <a:pPr>
                <a:defRPr/>
              </a:pPr>
              <a:t>‹#›</a:t>
            </a:fld>
            <a:endParaRPr lang="en-US" altLang="en-US"/>
          </a:p>
        </p:txBody>
      </p:sp>
    </p:spTree>
    <p:extLst>
      <p:ext uri="{BB962C8B-B14F-4D97-AF65-F5344CB8AC3E}">
        <p14:creationId xmlns:p14="http://schemas.microsoft.com/office/powerpoint/2010/main" val="24378136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DFC2EB90-82C2-43C9-977C-2DA97E9BB7A7}"/>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4E9BAEF6-B4E1-4C8F-B33F-4BD95CCC7BB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27DE20C6-6865-44BB-BE3A-62FA2FE9204B}"/>
              </a:ext>
            </a:extLst>
          </p:cNvPr>
          <p:cNvSpPr>
            <a:spLocks noGrp="1" noChangeArrowheads="1"/>
          </p:cNvSpPr>
          <p:nvPr>
            <p:ph type="sldNum" sz="quarter" idx="12"/>
          </p:nvPr>
        </p:nvSpPr>
        <p:spPr>
          <a:ln/>
        </p:spPr>
        <p:txBody>
          <a:bodyPr/>
          <a:lstStyle>
            <a:lvl1pPr>
              <a:defRPr/>
            </a:lvl1pPr>
          </a:lstStyle>
          <a:p>
            <a:pPr>
              <a:defRPr/>
            </a:pPr>
            <a:fld id="{3CDE691E-EB76-4CD3-9155-8EE509258755}" type="slidenum">
              <a:rPr lang="en-US" altLang="en-US"/>
              <a:pPr>
                <a:defRPr/>
              </a:pPr>
              <a:t>‹#›</a:t>
            </a:fld>
            <a:endParaRPr lang="en-US" altLang="en-US"/>
          </a:p>
        </p:txBody>
      </p:sp>
    </p:spTree>
    <p:extLst>
      <p:ext uri="{BB962C8B-B14F-4D97-AF65-F5344CB8AC3E}">
        <p14:creationId xmlns:p14="http://schemas.microsoft.com/office/powerpoint/2010/main" val="34719095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BB2372D9-43CE-4CE7-BB0D-EC4CC65413F9}"/>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9FD9548A-A05C-4997-B38B-8D145F51277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5A6341F-A017-4F4A-BB79-A53161F56B74}"/>
              </a:ext>
            </a:extLst>
          </p:cNvPr>
          <p:cNvSpPr>
            <a:spLocks noGrp="1" noChangeArrowheads="1"/>
          </p:cNvSpPr>
          <p:nvPr>
            <p:ph type="sldNum" sz="quarter" idx="12"/>
          </p:nvPr>
        </p:nvSpPr>
        <p:spPr>
          <a:ln/>
        </p:spPr>
        <p:txBody>
          <a:bodyPr/>
          <a:lstStyle>
            <a:lvl1pPr>
              <a:defRPr/>
            </a:lvl1pPr>
          </a:lstStyle>
          <a:p>
            <a:pPr>
              <a:defRPr/>
            </a:pPr>
            <a:fld id="{2AE9166C-0E0D-45E0-9FA5-C0F5ED62EA7F}" type="slidenum">
              <a:rPr lang="en-US" altLang="en-US"/>
              <a:pPr>
                <a:defRPr/>
              </a:pPr>
              <a:t>‹#›</a:t>
            </a:fld>
            <a:endParaRPr lang="en-US" altLang="en-US"/>
          </a:p>
        </p:txBody>
      </p:sp>
    </p:spTree>
    <p:extLst>
      <p:ext uri="{BB962C8B-B14F-4D97-AF65-F5344CB8AC3E}">
        <p14:creationId xmlns:p14="http://schemas.microsoft.com/office/powerpoint/2010/main" val="3239874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19704B1-FB29-4A17-BC02-1861E287D92B}"/>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DF5451E3-AF2C-40E6-A186-D2CF07E90DB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A156E2A-2A05-49EE-B949-EEC1528C2DF5}"/>
              </a:ext>
            </a:extLst>
          </p:cNvPr>
          <p:cNvSpPr>
            <a:spLocks noGrp="1" noChangeArrowheads="1"/>
          </p:cNvSpPr>
          <p:nvPr>
            <p:ph type="sldNum" sz="quarter" idx="12"/>
          </p:nvPr>
        </p:nvSpPr>
        <p:spPr>
          <a:ln/>
        </p:spPr>
        <p:txBody>
          <a:bodyPr/>
          <a:lstStyle>
            <a:lvl1pPr>
              <a:defRPr/>
            </a:lvl1pPr>
          </a:lstStyle>
          <a:p>
            <a:pPr>
              <a:defRPr/>
            </a:pPr>
            <a:fld id="{96F63DFF-9BD1-4D7E-8BBC-68C4A072438C}" type="slidenum">
              <a:rPr lang="en-US" altLang="en-US"/>
              <a:pPr>
                <a:defRPr/>
              </a:pPr>
              <a:t>‹#›</a:t>
            </a:fld>
            <a:endParaRPr lang="en-US" altLang="en-US"/>
          </a:p>
        </p:txBody>
      </p:sp>
    </p:spTree>
    <p:extLst>
      <p:ext uri="{BB962C8B-B14F-4D97-AF65-F5344CB8AC3E}">
        <p14:creationId xmlns:p14="http://schemas.microsoft.com/office/powerpoint/2010/main" val="6123602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707CD60-05D7-4CD1-AC80-1D3AC285228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5F02907-AF48-4ABC-8D96-858BFD05BED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DC4E243-533D-48A2-8E68-696932B62A01}"/>
              </a:ext>
            </a:extLst>
          </p:cNvPr>
          <p:cNvSpPr>
            <a:spLocks noGrp="1" noChangeArrowheads="1"/>
          </p:cNvSpPr>
          <p:nvPr>
            <p:ph type="sldNum" sz="quarter" idx="12"/>
          </p:nvPr>
        </p:nvSpPr>
        <p:spPr>
          <a:ln/>
        </p:spPr>
        <p:txBody>
          <a:bodyPr/>
          <a:lstStyle>
            <a:lvl1pPr>
              <a:defRPr/>
            </a:lvl1pPr>
          </a:lstStyle>
          <a:p>
            <a:pPr>
              <a:defRPr/>
            </a:pPr>
            <a:fld id="{6256FF9C-F280-43FB-8877-36A79ADBC4B3}" type="slidenum">
              <a:rPr lang="en-US" altLang="en-US"/>
              <a:pPr>
                <a:defRPr/>
              </a:pPr>
              <a:t>‹#›</a:t>
            </a:fld>
            <a:endParaRPr lang="en-US" altLang="en-US"/>
          </a:p>
        </p:txBody>
      </p:sp>
    </p:spTree>
    <p:extLst>
      <p:ext uri="{BB962C8B-B14F-4D97-AF65-F5344CB8AC3E}">
        <p14:creationId xmlns:p14="http://schemas.microsoft.com/office/powerpoint/2010/main" val="8939209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F944DA7-A771-4ED0-9C8E-F166A4A1643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72875F6-CE3C-4A02-B5E9-C5293B0EB07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F0C6463-16A0-4CCE-9CEB-7F0071620E76}"/>
              </a:ext>
            </a:extLst>
          </p:cNvPr>
          <p:cNvSpPr>
            <a:spLocks noGrp="1" noChangeArrowheads="1"/>
          </p:cNvSpPr>
          <p:nvPr>
            <p:ph type="sldNum" sz="quarter" idx="12"/>
          </p:nvPr>
        </p:nvSpPr>
        <p:spPr>
          <a:ln/>
        </p:spPr>
        <p:txBody>
          <a:bodyPr/>
          <a:lstStyle>
            <a:lvl1pPr>
              <a:defRPr/>
            </a:lvl1pPr>
          </a:lstStyle>
          <a:p>
            <a:pPr>
              <a:defRPr/>
            </a:pPr>
            <a:fld id="{DD9BEF8B-6DD6-445E-A28A-61869C8082D6}" type="slidenum">
              <a:rPr lang="en-US" altLang="en-US"/>
              <a:pPr>
                <a:defRPr/>
              </a:pPr>
              <a:t>‹#›</a:t>
            </a:fld>
            <a:endParaRPr lang="en-US" altLang="en-US"/>
          </a:p>
        </p:txBody>
      </p:sp>
    </p:spTree>
    <p:extLst>
      <p:ext uri="{BB962C8B-B14F-4D97-AF65-F5344CB8AC3E}">
        <p14:creationId xmlns:p14="http://schemas.microsoft.com/office/powerpoint/2010/main" val="25288090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856DF2C-AF9C-4018-B5B5-F654DC2E604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0FC50ED-53EC-4996-AAE2-6148088EECC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73C4C61-02EC-4B67-8377-368197BD11F7}"/>
              </a:ext>
            </a:extLst>
          </p:cNvPr>
          <p:cNvSpPr>
            <a:spLocks noGrp="1" noChangeArrowheads="1"/>
          </p:cNvSpPr>
          <p:nvPr>
            <p:ph type="sldNum" sz="quarter" idx="12"/>
          </p:nvPr>
        </p:nvSpPr>
        <p:spPr>
          <a:ln/>
        </p:spPr>
        <p:txBody>
          <a:bodyPr/>
          <a:lstStyle>
            <a:lvl1pPr>
              <a:defRPr/>
            </a:lvl1pPr>
          </a:lstStyle>
          <a:p>
            <a:pPr>
              <a:defRPr/>
            </a:pPr>
            <a:fld id="{37F01C23-28FB-40C1-B03E-83D451D6CACE}" type="slidenum">
              <a:rPr lang="en-US" altLang="en-US"/>
              <a:pPr>
                <a:defRPr/>
              </a:pPr>
              <a:t>‹#›</a:t>
            </a:fld>
            <a:endParaRPr lang="en-US" altLang="en-US"/>
          </a:p>
        </p:txBody>
      </p:sp>
    </p:spTree>
    <p:extLst>
      <p:ext uri="{BB962C8B-B14F-4D97-AF65-F5344CB8AC3E}">
        <p14:creationId xmlns:p14="http://schemas.microsoft.com/office/powerpoint/2010/main" val="29347691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604B9CF-D643-4AA9-9F7D-43CC78FE609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32571A7-A1E8-48AC-A15E-094078BF988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D43F52E-17EF-4365-8C09-F305BA0C2841}"/>
              </a:ext>
            </a:extLst>
          </p:cNvPr>
          <p:cNvSpPr>
            <a:spLocks noGrp="1" noChangeArrowheads="1"/>
          </p:cNvSpPr>
          <p:nvPr>
            <p:ph type="sldNum" sz="quarter" idx="12"/>
          </p:nvPr>
        </p:nvSpPr>
        <p:spPr>
          <a:ln/>
        </p:spPr>
        <p:txBody>
          <a:bodyPr/>
          <a:lstStyle>
            <a:lvl1pPr>
              <a:defRPr/>
            </a:lvl1pPr>
          </a:lstStyle>
          <a:p>
            <a:pPr>
              <a:defRPr/>
            </a:pPr>
            <a:fld id="{81A46513-25A3-442E-92E4-CB3C6C268C87}" type="slidenum">
              <a:rPr lang="en-US" altLang="en-US"/>
              <a:pPr>
                <a:defRPr/>
              </a:pPr>
              <a:t>‹#›</a:t>
            </a:fld>
            <a:endParaRPr lang="en-US" altLang="en-US"/>
          </a:p>
        </p:txBody>
      </p:sp>
    </p:spTree>
    <p:extLst>
      <p:ext uri="{BB962C8B-B14F-4D97-AF65-F5344CB8AC3E}">
        <p14:creationId xmlns:p14="http://schemas.microsoft.com/office/powerpoint/2010/main" val="362570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7/8/2021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8DF896A-D6BD-499D-9FC5-06DE92AC481D}"/>
              </a:ext>
            </a:extLst>
          </p:cNvPr>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E1CB2D16-1D47-43B1-811E-5BF111A8A296}"/>
              </a:ext>
            </a:extLst>
          </p:cNvPr>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A41E0011-B34B-49F4-905F-D41126DDF28F}"/>
              </a:ext>
            </a:extLst>
          </p:cNvPr>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a:extLst>
              <a:ext uri="{FF2B5EF4-FFF2-40B4-BE49-F238E27FC236}">
                <a16:creationId xmlns:a16="http://schemas.microsoft.com/office/drawing/2014/main" id="{07258A57-72FF-4DF0-B261-F3A78A82489F}"/>
              </a:ext>
            </a:extLst>
          </p:cNvPr>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a:extLst>
              <a:ext uri="{FF2B5EF4-FFF2-40B4-BE49-F238E27FC236}">
                <a16:creationId xmlns:a16="http://schemas.microsoft.com/office/drawing/2014/main" id="{DEA61BB8-2BC2-4E85-AA9A-AFFE141B6229}"/>
              </a:ext>
            </a:extLst>
          </p:cNvPr>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D7EE225-CD34-492B-ADE6-4AEC64ACC713}" type="slidenum">
              <a:rPr lang="en-US" altLang="en-US"/>
              <a:pPr>
                <a:defRPr/>
              </a:pPr>
              <a:t>‹#›</a:t>
            </a:fld>
            <a:endParaRPr lang="en-US" altLang="en-US"/>
          </a:p>
        </p:txBody>
      </p:sp>
    </p:spTree>
    <p:extLst>
      <p:ext uri="{BB962C8B-B14F-4D97-AF65-F5344CB8AC3E}">
        <p14:creationId xmlns:p14="http://schemas.microsoft.com/office/powerpoint/2010/main" val="321743561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doveranalyst.blogspot.com/2015/01/getting-things-right-like-right-now.html"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Fall Protection and Prevention">
            <a:extLst>
              <a:ext uri="{FF2B5EF4-FFF2-40B4-BE49-F238E27FC236}">
                <a16:creationId xmlns:a16="http://schemas.microsoft.com/office/drawing/2014/main" id="{695FE91F-E91F-4CC9-9C9A-D4CBA3C4C57C}"/>
              </a:ext>
            </a:extLst>
          </p:cNvPr>
          <p:cNvSpPr>
            <a:spLocks noGrp="1"/>
          </p:cNvSpPr>
          <p:nvPr>
            <p:ph type="title"/>
          </p:nvPr>
        </p:nvSpPr>
        <p:spPr>
          <a:xfrm>
            <a:off x="677334" y="609599"/>
            <a:ext cx="10295466" cy="5250873"/>
          </a:xfrm>
        </p:spPr>
        <p:txBody>
          <a:bodyPr>
            <a:normAutofit fontScale="90000"/>
          </a:bodyPr>
          <a:lstStyle/>
          <a:p>
            <a:pPr algn="ctr">
              <a:lnSpc>
                <a:spcPct val="90000"/>
              </a:lnSpc>
            </a:pPr>
            <a:r>
              <a:rPr lang="en-US" sz="1200" dirty="0"/>
              <a:t>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7300" b="1" dirty="0"/>
              <a:t>HAZCOM</a:t>
            </a:r>
            <a:r>
              <a:rPr lang="en-US" sz="800" b="1" dirty="0"/>
              <a:t> </a:t>
            </a:r>
            <a:br>
              <a:rPr lang="en-US" sz="800" b="1" dirty="0"/>
            </a:br>
            <a:r>
              <a:rPr lang="en-US" sz="800" b="1" dirty="0"/>
              <a:t/>
            </a:r>
            <a:br>
              <a:rPr lang="en-US" sz="800" b="1" dirty="0"/>
            </a:br>
            <a:r>
              <a:rPr lang="en-US" sz="800" b="1" dirty="0"/>
              <a:t/>
            </a:r>
            <a:br>
              <a:rPr lang="en-US" sz="800" b="1" dirty="0"/>
            </a:br>
            <a:r>
              <a:rPr lang="en-US" sz="6000" dirty="0"/>
              <a:t>Y</a:t>
            </a:r>
            <a:r>
              <a:rPr lang="en-US" sz="6700" dirty="0"/>
              <a:t> </a:t>
            </a:r>
            <a:br>
              <a:rPr lang="en-US" sz="6700" dirty="0"/>
            </a:br>
            <a:r>
              <a:rPr lang="en-US" sz="800" dirty="0"/>
              <a:t> </a:t>
            </a:r>
            <a:br>
              <a:rPr lang="en-US" sz="800" dirty="0"/>
            </a:br>
            <a:r>
              <a:rPr lang="en-US" sz="800" dirty="0"/>
              <a:t/>
            </a:r>
            <a:br>
              <a:rPr lang="en-US" sz="800" dirty="0"/>
            </a:br>
            <a:r>
              <a:rPr lang="en-US" sz="800" dirty="0"/>
              <a:t/>
            </a:r>
            <a:br>
              <a:rPr lang="en-US" sz="800" dirty="0"/>
            </a:br>
            <a:r>
              <a:rPr lang="en-US" sz="7300" b="1" dirty="0"/>
              <a:t>G.H.S.</a:t>
            </a:r>
            <a:r>
              <a:rPr lang="en-US" sz="3100" dirty="0"/>
              <a:t/>
            </a:r>
            <a:br>
              <a:rPr lang="en-US" sz="3100" dirty="0"/>
            </a:br>
            <a:r>
              <a:rPr lang="en-US" sz="3100" dirty="0"/>
              <a:t> </a:t>
            </a:r>
            <a:br>
              <a:rPr lang="en-US" sz="3100" dirty="0"/>
            </a:br>
            <a:r>
              <a:rPr lang="en-US" sz="3100" dirty="0"/>
              <a:t/>
            </a:r>
            <a:br>
              <a:rPr lang="en-US" sz="3100" dirty="0"/>
            </a:br>
            <a:r>
              <a:rPr lang="es-PR" sz="2200" dirty="0"/>
              <a:t>(Peligros químicos)</a:t>
            </a:r>
            <a:r>
              <a:rPr lang="en-US" sz="3100" dirty="0"/>
              <a:t/>
            </a:r>
            <a:br>
              <a:rPr lang="en-US" sz="3100" dirty="0"/>
            </a:br>
            <a:endParaRPr lang="en-US" sz="1200" dirty="0"/>
          </a:p>
        </p:txBody>
      </p:sp>
    </p:spTree>
    <p:extLst>
      <p:ext uri="{BB962C8B-B14F-4D97-AF65-F5344CB8AC3E}">
        <p14:creationId xmlns:p14="http://schemas.microsoft.com/office/powerpoint/2010/main" val="1620515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Fall Protection and Prevention">
            <a:extLst>
              <a:ext uri="{FF2B5EF4-FFF2-40B4-BE49-F238E27FC236}">
                <a16:creationId xmlns:a16="http://schemas.microsoft.com/office/drawing/2014/main" id="{368DF61B-48A9-4A9F-8D69-CF883A80C566}"/>
              </a:ext>
            </a:extLst>
          </p:cNvPr>
          <p:cNvSpPr txBox="1"/>
          <p:nvPr/>
        </p:nvSpPr>
        <p:spPr>
          <a:xfrm>
            <a:off x="6612074" y="120564"/>
            <a:ext cx="4746812" cy="769441"/>
          </a:xfrm>
          <a:prstGeom prst="rect">
            <a:avLst/>
          </a:prstGeom>
          <a:noFill/>
          <a:ln w="25400">
            <a:solidFill>
              <a:schemeClr val="accent1"/>
            </a:solidFill>
          </a:ln>
        </p:spPr>
        <p:txBody>
          <a:bodyPr wrap="none" rtlCol="0">
            <a:spAutoFit/>
          </a:bodyPr>
          <a:lstStyle/>
          <a:p>
            <a:r>
              <a:rPr lang="en-US" sz="4400" dirty="0">
                <a:solidFill>
                  <a:srgbClr val="37495F"/>
                </a:solidFill>
              </a:rPr>
              <a:t>HAZCOM y G.H.S. </a:t>
            </a:r>
          </a:p>
        </p:txBody>
      </p:sp>
      <p:sp>
        <p:nvSpPr>
          <p:cNvPr id="2" name="Title 1">
            <a:extLst>
              <a:ext uri="{FF2B5EF4-FFF2-40B4-BE49-F238E27FC236}">
                <a16:creationId xmlns:a16="http://schemas.microsoft.com/office/drawing/2014/main" id="{E0B34B4B-8A53-4A85-9AA0-255B8D176DB7}"/>
              </a:ext>
            </a:extLst>
          </p:cNvPr>
          <p:cNvSpPr>
            <a:spLocks noGrp="1"/>
          </p:cNvSpPr>
          <p:nvPr>
            <p:ph type="title"/>
          </p:nvPr>
        </p:nvSpPr>
        <p:spPr/>
        <p:txBody>
          <a:bodyPr>
            <a:noAutofit/>
          </a:bodyPr>
          <a:lstStyle/>
          <a:p>
            <a:pPr marL="342900" indent="-342900" fontAlgn="base">
              <a:spcBef>
                <a:spcPts val="1000"/>
              </a:spcBef>
              <a:buClr>
                <a:srgbClr val="90C226"/>
              </a:buClr>
              <a:buSzPct val="80000"/>
              <a:buFont typeface="Wingdings 3" charset="2"/>
              <a:buChar char=""/>
            </a:pPr>
            <a:r>
              <a:rPr lang="en-US" sz="3200" b="1" dirty="0">
                <a:solidFill>
                  <a:prstClr val="black">
                    <a:lumMod val="75000"/>
                    <a:lumOff val="25000"/>
                  </a:prstClr>
                </a:solidFill>
                <a:latin typeface="+mn-lt"/>
                <a:ea typeface="+mn-ea"/>
                <a:cs typeface="+mn-cs"/>
              </a:rPr>
              <a:t> Sistema Global </a:t>
            </a:r>
            <a:r>
              <a:rPr lang="en-US" sz="3200" b="1" dirty="0" err="1">
                <a:solidFill>
                  <a:prstClr val="black">
                    <a:lumMod val="75000"/>
                    <a:lumOff val="25000"/>
                  </a:prstClr>
                </a:solidFill>
                <a:latin typeface="+mn-lt"/>
                <a:ea typeface="+mn-ea"/>
                <a:cs typeface="+mn-cs"/>
              </a:rPr>
              <a:t>Armonizado</a:t>
            </a:r>
            <a:endParaRPr lang="en-US" sz="3200" b="1" dirty="0">
              <a:solidFill>
                <a:prstClr val="black">
                  <a:lumMod val="75000"/>
                  <a:lumOff val="25000"/>
                </a:prstClr>
              </a:solidFill>
              <a:latin typeface="+mn-lt"/>
              <a:ea typeface="+mn-ea"/>
              <a:cs typeface="+mn-cs"/>
            </a:endParaRPr>
          </a:p>
        </p:txBody>
      </p:sp>
      <p:sp>
        <p:nvSpPr>
          <p:cNvPr id="11" name="Content Placeholder 6">
            <a:extLst>
              <a:ext uri="{FF2B5EF4-FFF2-40B4-BE49-F238E27FC236}">
                <a16:creationId xmlns:a16="http://schemas.microsoft.com/office/drawing/2014/main" id="{1DCF5321-DC06-4B73-BC4F-13F8C9087280}"/>
              </a:ext>
            </a:extLst>
          </p:cNvPr>
          <p:cNvSpPr txBox="1">
            <a:spLocks/>
          </p:cNvSpPr>
          <p:nvPr/>
        </p:nvSpPr>
        <p:spPr>
          <a:xfrm>
            <a:off x="1138989" y="2240799"/>
            <a:ext cx="9255411" cy="4576847"/>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lvl="1">
              <a:buFont typeface="Arial" panose="020B0604020202020204" pitchFamily="34" charset="0"/>
              <a:buChar char="•"/>
            </a:pPr>
            <a:r>
              <a:rPr lang="es-PR" altLang="en-US" sz="2800" dirty="0">
                <a:latin typeface="Times New Roman" panose="02020603050405020304" pitchFamily="18" charset="0"/>
                <a:cs typeface="Times New Roman" panose="02020603050405020304" pitchFamily="18" charset="0"/>
              </a:rPr>
              <a:t>Criterios de clasificación armonizados para los peligros para la salud, físicos y ambientales de los productos químicos</a:t>
            </a:r>
            <a:r>
              <a:rPr lang="es-PR" altLang="en-US" sz="800" dirty="0">
                <a:latin typeface="Times New Roman" panose="02020603050405020304" pitchFamily="18" charset="0"/>
                <a:cs typeface="Times New Roman" panose="02020603050405020304" pitchFamily="18" charset="0"/>
              </a:rPr>
              <a:t> </a:t>
            </a:r>
          </a:p>
          <a:p>
            <a:pPr lvl="1"/>
            <a:endParaRPr lang="es-PR" altLang="en-US" sz="80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s-PR" altLang="en-US" sz="2800" dirty="0">
                <a:latin typeface="Times New Roman" panose="02020603050405020304" pitchFamily="18" charset="0"/>
                <a:cs typeface="Times New Roman" panose="02020603050405020304" pitchFamily="18" charset="0"/>
              </a:rPr>
              <a:t> Etiquetado estandarizado</a:t>
            </a:r>
          </a:p>
          <a:p>
            <a:pPr lvl="1"/>
            <a:endParaRPr lang="es-PR" altLang="en-US" sz="80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s-PR" altLang="en-US" sz="2800" dirty="0">
                <a:latin typeface="Times New Roman" panose="02020603050405020304" pitchFamily="18" charset="0"/>
                <a:cs typeface="Times New Roman" panose="02020603050405020304" pitchFamily="18" charset="0"/>
              </a:rPr>
              <a:t>Palabras de advertencia, pictogramas, frases de precaución</a:t>
            </a:r>
          </a:p>
          <a:p>
            <a:pPr lvl="1"/>
            <a:endParaRPr lang="es-PR" altLang="en-US" sz="80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s-PR" altLang="en-US" sz="2800" dirty="0">
                <a:latin typeface="Times New Roman" panose="02020603050405020304" pitchFamily="18" charset="0"/>
                <a:cs typeface="Times New Roman" panose="02020603050405020304" pitchFamily="18" charset="0"/>
              </a:rPr>
              <a:t> Un orden de información estandarizado para las hojas de datos de seguridad, SDS</a:t>
            </a:r>
          </a:p>
          <a:p>
            <a:pPr marL="0" indent="0" algn="ctr">
              <a:buFont typeface="Wingdings 3" charset="2"/>
              <a:buNone/>
            </a:pPr>
            <a:endParaRPr lang="en-US" sz="1400" dirty="0">
              <a:latin typeface="+mj-lt"/>
            </a:endParaRPr>
          </a:p>
        </p:txBody>
      </p:sp>
    </p:spTree>
    <p:extLst>
      <p:ext uri="{BB962C8B-B14F-4D97-AF65-F5344CB8AC3E}">
        <p14:creationId xmlns:p14="http://schemas.microsoft.com/office/powerpoint/2010/main" val="38186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Fall Protection and Prevention">
            <a:extLst>
              <a:ext uri="{FF2B5EF4-FFF2-40B4-BE49-F238E27FC236}">
                <a16:creationId xmlns:a16="http://schemas.microsoft.com/office/drawing/2014/main" id="{368DF61B-48A9-4A9F-8D69-CF883A80C566}"/>
              </a:ext>
            </a:extLst>
          </p:cNvPr>
          <p:cNvSpPr txBox="1"/>
          <p:nvPr/>
        </p:nvSpPr>
        <p:spPr>
          <a:xfrm>
            <a:off x="6612074" y="120564"/>
            <a:ext cx="4746812" cy="769441"/>
          </a:xfrm>
          <a:prstGeom prst="rect">
            <a:avLst/>
          </a:prstGeom>
          <a:noFill/>
          <a:ln w="25400">
            <a:solidFill>
              <a:schemeClr val="accent1"/>
            </a:solidFill>
          </a:ln>
        </p:spPr>
        <p:txBody>
          <a:bodyPr wrap="none" rtlCol="0">
            <a:spAutoFit/>
          </a:bodyPr>
          <a:lstStyle/>
          <a:p>
            <a:r>
              <a:rPr lang="en-US" sz="4400" dirty="0">
                <a:solidFill>
                  <a:srgbClr val="37495F"/>
                </a:solidFill>
              </a:rPr>
              <a:t>HAZCOM y G.H.S. </a:t>
            </a:r>
          </a:p>
        </p:txBody>
      </p:sp>
      <p:sp>
        <p:nvSpPr>
          <p:cNvPr id="2" name="Title 1">
            <a:extLst>
              <a:ext uri="{FF2B5EF4-FFF2-40B4-BE49-F238E27FC236}">
                <a16:creationId xmlns:a16="http://schemas.microsoft.com/office/drawing/2014/main" id="{9105BE5A-E5D8-4F37-9F57-9DBC1BD2CA3E}"/>
              </a:ext>
            </a:extLst>
          </p:cNvPr>
          <p:cNvSpPr>
            <a:spLocks noGrp="1"/>
          </p:cNvSpPr>
          <p:nvPr>
            <p:ph type="title"/>
          </p:nvPr>
        </p:nvSpPr>
        <p:spPr/>
        <p:txBody>
          <a:bodyPr>
            <a:normAutofit/>
          </a:bodyPr>
          <a:lstStyle/>
          <a:p>
            <a:pPr marL="342900" indent="-342900" fontAlgn="base">
              <a:spcBef>
                <a:spcPts val="1000"/>
              </a:spcBef>
              <a:buClr>
                <a:srgbClr val="90C226"/>
              </a:buClr>
              <a:buSzPct val="80000"/>
              <a:buFont typeface="Wingdings 3" charset="2"/>
              <a:buChar char=""/>
            </a:pPr>
            <a:r>
              <a:rPr lang="en-US" sz="3200" b="1" dirty="0">
                <a:solidFill>
                  <a:prstClr val="black">
                    <a:lumMod val="75000"/>
                    <a:lumOff val="25000"/>
                  </a:prstClr>
                </a:solidFill>
                <a:latin typeface="+mn-lt"/>
                <a:ea typeface="+mn-ea"/>
                <a:cs typeface="+mn-cs"/>
              </a:rPr>
              <a:t> Sistema Global </a:t>
            </a:r>
            <a:r>
              <a:rPr lang="en-US" sz="3200" b="1" dirty="0" err="1">
                <a:solidFill>
                  <a:prstClr val="black">
                    <a:lumMod val="75000"/>
                    <a:lumOff val="25000"/>
                  </a:prstClr>
                </a:solidFill>
                <a:latin typeface="+mn-lt"/>
                <a:ea typeface="+mn-ea"/>
                <a:cs typeface="+mn-cs"/>
              </a:rPr>
              <a:t>Armonizado</a:t>
            </a:r>
            <a:r>
              <a:rPr lang="en-US" sz="3200" b="1" dirty="0">
                <a:solidFill>
                  <a:prstClr val="black">
                    <a:lumMod val="75000"/>
                    <a:lumOff val="25000"/>
                  </a:prstClr>
                </a:solidFill>
                <a:latin typeface="+mn-lt"/>
                <a:ea typeface="+mn-ea"/>
                <a:cs typeface="+mn-cs"/>
              </a:rPr>
              <a:t> 2</a:t>
            </a:r>
          </a:p>
        </p:txBody>
      </p:sp>
      <p:sp>
        <p:nvSpPr>
          <p:cNvPr id="11" name="Content Placeholder 6">
            <a:extLst>
              <a:ext uri="{FF2B5EF4-FFF2-40B4-BE49-F238E27FC236}">
                <a16:creationId xmlns:a16="http://schemas.microsoft.com/office/drawing/2014/main" id="{1DCF5321-DC06-4B73-BC4F-13F8C9087280}"/>
              </a:ext>
            </a:extLst>
          </p:cNvPr>
          <p:cNvSpPr txBox="1">
            <a:spLocks/>
          </p:cNvSpPr>
          <p:nvPr/>
        </p:nvSpPr>
        <p:spPr>
          <a:xfrm>
            <a:off x="1100130" y="1457314"/>
            <a:ext cx="10258756" cy="4673322"/>
          </a:xfrm>
          <a:prstGeom prst="rect">
            <a:avLst/>
          </a:prstGeom>
        </p:spPr>
        <p:txBody>
          <a:bodyPr vert="horz" lIns="91440" tIns="45720" rIns="91440" bIns="45720" rtlCol="0">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457200" lvl="1" indent="0">
              <a:buNone/>
            </a:pPr>
            <a:r>
              <a:rPr lang="es-PR" sz="3200" i="1" u="sng" dirty="0">
                <a:latin typeface="Verdana" panose="020B0604030504040204" pitchFamily="34" charset="0"/>
                <a:ea typeface="Verdana" panose="020B0604030504040204" pitchFamily="34" charset="0"/>
              </a:rPr>
              <a:t>GHS establece:</a:t>
            </a:r>
            <a:r>
              <a:rPr lang="es-PR" sz="900" i="1" u="sng" dirty="0">
                <a:latin typeface="Verdana" panose="020B0604030504040204" pitchFamily="34" charset="0"/>
                <a:ea typeface="Verdana" panose="020B0604030504040204" pitchFamily="34" charset="0"/>
              </a:rPr>
              <a:t> </a:t>
            </a:r>
          </a:p>
          <a:p>
            <a:pPr marL="457200" lvl="1" indent="0">
              <a:buNone/>
            </a:pPr>
            <a:r>
              <a:rPr lang="es-PR" sz="800" i="1" dirty="0">
                <a:latin typeface="Verdana" panose="020B0604030504040204" pitchFamily="34" charset="0"/>
                <a:ea typeface="Verdana" panose="020B0604030504040204" pitchFamily="34" charset="0"/>
              </a:rPr>
              <a:t> </a:t>
            </a:r>
            <a:endParaRPr lang="es-PR" sz="2800" i="1" dirty="0">
              <a:latin typeface="Verdana" panose="020B0604030504040204" pitchFamily="34" charset="0"/>
              <a:ea typeface="Verdana" panose="020B0604030504040204" pitchFamily="34" charset="0"/>
            </a:endParaRPr>
          </a:p>
          <a:p>
            <a:pPr lvl="2">
              <a:buFont typeface="Arial" panose="020B0604020202020204" pitchFamily="34" charset="0"/>
              <a:buChar char="•"/>
            </a:pPr>
            <a:r>
              <a:rPr lang="es-PR" sz="2400" b="1" dirty="0">
                <a:latin typeface="Verdana" panose="020B0604030504040204" pitchFamily="34" charset="0"/>
                <a:ea typeface="Verdana" panose="020B0604030504040204" pitchFamily="34" charset="0"/>
              </a:rPr>
              <a:t>Definiciones armonizadas de peligros.</a:t>
            </a:r>
          </a:p>
          <a:p>
            <a:pPr lvl="3">
              <a:buFont typeface="Times New Roman" pitchFamily="18" charset="0"/>
              <a:buChar char="–"/>
            </a:pPr>
            <a:r>
              <a:rPr lang="es-PR" sz="2000" dirty="0">
                <a:latin typeface="Verdana" panose="020B0604030504040204" pitchFamily="34" charset="0"/>
                <a:ea typeface="Verdana" panose="020B0604030504040204" pitchFamily="34" charset="0"/>
              </a:rPr>
              <a:t>Físico, sanitario, ambiental.</a:t>
            </a:r>
          </a:p>
          <a:p>
            <a:pPr lvl="3">
              <a:buFont typeface="Times New Roman" pitchFamily="18" charset="0"/>
              <a:buChar char="–"/>
            </a:pPr>
            <a:endParaRPr lang="es-PR" sz="2400" dirty="0">
              <a:latin typeface="Verdana" panose="020B0604030504040204" pitchFamily="34" charset="0"/>
              <a:ea typeface="Verdana" panose="020B0604030504040204" pitchFamily="34" charset="0"/>
            </a:endParaRPr>
          </a:p>
          <a:p>
            <a:pPr lvl="2">
              <a:buFont typeface="Arial" panose="020B0604020202020204" pitchFamily="34" charset="0"/>
              <a:buChar char="•"/>
            </a:pPr>
            <a:r>
              <a:rPr lang="es-PR" sz="2400" b="1" dirty="0">
                <a:latin typeface="Verdana" panose="020B0604030504040204" pitchFamily="34" charset="0"/>
                <a:ea typeface="Verdana" panose="020B0604030504040204" pitchFamily="34" charset="0"/>
              </a:rPr>
              <a:t>Criterios específicos para las etiquetas.</a:t>
            </a:r>
          </a:p>
          <a:p>
            <a:pPr lvl="3">
              <a:buFont typeface="Times New Roman" pitchFamily="18" charset="0"/>
              <a:buChar char="–"/>
            </a:pPr>
            <a:r>
              <a:rPr lang="es-PR" sz="2000" dirty="0">
                <a:latin typeface="Verdana" panose="020B0604030504040204" pitchFamily="34" charset="0"/>
                <a:ea typeface="Verdana" panose="020B0604030504040204" pitchFamily="34" charset="0"/>
              </a:rPr>
              <a:t>Pictogramas, palabras de advertencia, declaraciones de peligro y precaución.</a:t>
            </a:r>
          </a:p>
          <a:p>
            <a:pPr lvl="3">
              <a:buFont typeface="Times New Roman" pitchFamily="18" charset="0"/>
              <a:buChar char="–"/>
            </a:pPr>
            <a:endParaRPr lang="es-PR" sz="2400" dirty="0">
              <a:latin typeface="Verdana" panose="020B0604030504040204" pitchFamily="34" charset="0"/>
              <a:ea typeface="Verdana" panose="020B0604030504040204" pitchFamily="34" charset="0"/>
            </a:endParaRPr>
          </a:p>
          <a:p>
            <a:pPr lvl="2">
              <a:buFont typeface="Arial" panose="020B0604020202020204" pitchFamily="34" charset="0"/>
              <a:buChar char="•"/>
            </a:pPr>
            <a:r>
              <a:rPr lang="es-PR" sz="2400" b="1" dirty="0">
                <a:latin typeface="Verdana" panose="020B0604030504040204" pitchFamily="34" charset="0"/>
                <a:ea typeface="Verdana" panose="020B0604030504040204" pitchFamily="34" charset="0"/>
              </a:rPr>
              <a:t>Formato armonizado de las hojas de datos de seguridad.</a:t>
            </a:r>
          </a:p>
          <a:p>
            <a:pPr lvl="3">
              <a:buFont typeface="Times New Roman" pitchFamily="18" charset="0"/>
              <a:buChar char="–"/>
            </a:pPr>
            <a:r>
              <a:rPr lang="es-PR" sz="2000" dirty="0">
                <a:latin typeface="Verdana" panose="020B0604030504040204" pitchFamily="34" charset="0"/>
                <a:ea typeface="Verdana" panose="020B0604030504040204" pitchFamily="34" charset="0"/>
              </a:rPr>
              <a:t>16 secciones (formato ANSI)</a:t>
            </a:r>
            <a:endParaRPr lang="es-PR" sz="1100" dirty="0">
              <a:latin typeface="Verdana" panose="020B0604030504040204" pitchFamily="34" charset="0"/>
              <a:ea typeface="Verdana" panose="020B0604030504040204" pitchFamily="34" charset="0"/>
            </a:endParaRPr>
          </a:p>
          <a:p>
            <a:pPr marL="0" indent="0" algn="ctr">
              <a:buFont typeface="Wingdings 3" charset="2"/>
              <a:buNone/>
            </a:pPr>
            <a:endParaRPr lang="en-US" sz="1400" dirty="0">
              <a:latin typeface="+mj-lt"/>
            </a:endParaRPr>
          </a:p>
        </p:txBody>
      </p:sp>
    </p:spTree>
    <p:extLst>
      <p:ext uri="{BB962C8B-B14F-4D97-AF65-F5344CB8AC3E}">
        <p14:creationId xmlns:p14="http://schemas.microsoft.com/office/powerpoint/2010/main" val="3202650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Fall Protection and Prevention">
            <a:extLst>
              <a:ext uri="{FF2B5EF4-FFF2-40B4-BE49-F238E27FC236}">
                <a16:creationId xmlns:a16="http://schemas.microsoft.com/office/drawing/2014/main" id="{368DF61B-48A9-4A9F-8D69-CF883A80C566}"/>
              </a:ext>
            </a:extLst>
          </p:cNvPr>
          <p:cNvSpPr txBox="1"/>
          <p:nvPr/>
        </p:nvSpPr>
        <p:spPr>
          <a:xfrm>
            <a:off x="6612074" y="120564"/>
            <a:ext cx="4746812" cy="769441"/>
          </a:xfrm>
          <a:prstGeom prst="rect">
            <a:avLst/>
          </a:prstGeom>
          <a:noFill/>
          <a:ln w="25400">
            <a:solidFill>
              <a:schemeClr val="accent1"/>
            </a:solidFill>
          </a:ln>
        </p:spPr>
        <p:txBody>
          <a:bodyPr wrap="none" rtlCol="0">
            <a:spAutoFit/>
          </a:bodyPr>
          <a:lstStyle/>
          <a:p>
            <a:r>
              <a:rPr lang="en-US" sz="4400" dirty="0">
                <a:solidFill>
                  <a:srgbClr val="37495F"/>
                </a:solidFill>
              </a:rPr>
              <a:t>HAZCOM y G.H.S. </a:t>
            </a:r>
          </a:p>
        </p:txBody>
      </p:sp>
      <p:sp>
        <p:nvSpPr>
          <p:cNvPr id="2" name="Title 1">
            <a:extLst>
              <a:ext uri="{FF2B5EF4-FFF2-40B4-BE49-F238E27FC236}">
                <a16:creationId xmlns:a16="http://schemas.microsoft.com/office/drawing/2014/main" id="{D5E03CB4-BC32-44B3-B803-2A9740D02B39}"/>
              </a:ext>
            </a:extLst>
          </p:cNvPr>
          <p:cNvSpPr>
            <a:spLocks noGrp="1"/>
          </p:cNvSpPr>
          <p:nvPr>
            <p:ph type="title"/>
          </p:nvPr>
        </p:nvSpPr>
        <p:spPr>
          <a:xfrm>
            <a:off x="614989" y="1232020"/>
            <a:ext cx="8596668" cy="1320800"/>
          </a:xfrm>
        </p:spPr>
        <p:txBody>
          <a:bodyPr>
            <a:normAutofit/>
          </a:bodyPr>
          <a:lstStyle/>
          <a:p>
            <a:pPr marL="342900" indent="-342900" fontAlgn="base">
              <a:spcBef>
                <a:spcPts val="1000"/>
              </a:spcBef>
              <a:buClr>
                <a:srgbClr val="90C226"/>
              </a:buClr>
              <a:buSzPct val="80000"/>
              <a:buFont typeface="Wingdings 3" charset="2"/>
              <a:buChar char=""/>
            </a:pPr>
            <a:r>
              <a:rPr lang="en-US" b="1" u="sng" dirty="0" err="1">
                <a:solidFill>
                  <a:prstClr val="black">
                    <a:lumMod val="75000"/>
                    <a:lumOff val="25000"/>
                  </a:prstClr>
                </a:solidFill>
                <a:latin typeface="+mn-lt"/>
                <a:ea typeface="+mn-ea"/>
                <a:cs typeface="+mn-cs"/>
              </a:rPr>
              <a:t>Definiciones</a:t>
            </a:r>
            <a:r>
              <a:rPr lang="en-US" b="1" u="sng" dirty="0">
                <a:solidFill>
                  <a:prstClr val="black">
                    <a:lumMod val="75000"/>
                    <a:lumOff val="25000"/>
                  </a:prstClr>
                </a:solidFill>
                <a:latin typeface="+mn-lt"/>
                <a:ea typeface="+mn-ea"/>
                <a:cs typeface="+mn-cs"/>
              </a:rPr>
              <a:t> </a:t>
            </a:r>
            <a:r>
              <a:rPr lang="en-US" b="1" u="sng" dirty="0" err="1">
                <a:solidFill>
                  <a:prstClr val="black">
                    <a:lumMod val="75000"/>
                    <a:lumOff val="25000"/>
                  </a:prstClr>
                </a:solidFill>
                <a:latin typeface="+mn-lt"/>
                <a:ea typeface="+mn-ea"/>
                <a:cs typeface="+mn-cs"/>
              </a:rPr>
              <a:t>armonizadas</a:t>
            </a:r>
            <a:r>
              <a:rPr lang="en-US" b="1" u="sng" dirty="0">
                <a:solidFill>
                  <a:prstClr val="black">
                    <a:lumMod val="75000"/>
                    <a:lumOff val="25000"/>
                  </a:prstClr>
                </a:solidFill>
                <a:latin typeface="+mn-lt"/>
                <a:ea typeface="+mn-ea"/>
                <a:cs typeface="+mn-cs"/>
              </a:rPr>
              <a:t> de </a:t>
            </a:r>
            <a:br>
              <a:rPr lang="en-US" b="1" u="sng" dirty="0">
                <a:solidFill>
                  <a:prstClr val="black">
                    <a:lumMod val="75000"/>
                    <a:lumOff val="25000"/>
                  </a:prstClr>
                </a:solidFill>
                <a:latin typeface="+mn-lt"/>
                <a:ea typeface="+mn-ea"/>
                <a:cs typeface="+mn-cs"/>
              </a:rPr>
            </a:br>
            <a:r>
              <a:rPr lang="en-US" b="1" u="sng" dirty="0" err="1">
                <a:solidFill>
                  <a:prstClr val="black">
                    <a:lumMod val="75000"/>
                    <a:lumOff val="25000"/>
                  </a:prstClr>
                </a:solidFill>
                <a:latin typeface="+mn-lt"/>
                <a:ea typeface="+mn-ea"/>
                <a:cs typeface="+mn-cs"/>
              </a:rPr>
              <a:t>peligros</a:t>
            </a:r>
            <a:r>
              <a:rPr lang="en-US" b="1" u="sng" dirty="0">
                <a:solidFill>
                  <a:prstClr val="black">
                    <a:lumMod val="75000"/>
                    <a:lumOff val="25000"/>
                  </a:prstClr>
                </a:solidFill>
                <a:latin typeface="+mn-lt"/>
                <a:ea typeface="+mn-ea"/>
                <a:cs typeface="+mn-cs"/>
              </a:rPr>
              <a:t>:</a:t>
            </a:r>
          </a:p>
          <a:p>
            <a:endParaRPr lang="en-US" dirty="0"/>
          </a:p>
        </p:txBody>
      </p:sp>
      <p:sp>
        <p:nvSpPr>
          <p:cNvPr id="4" name="Rectangle 3">
            <a:extLst>
              <a:ext uri="{FF2B5EF4-FFF2-40B4-BE49-F238E27FC236}">
                <a16:creationId xmlns:a16="http://schemas.microsoft.com/office/drawing/2014/main" id="{E6E4B6D2-B248-48E7-86E7-F5ACD0A572AB}"/>
              </a:ext>
            </a:extLst>
          </p:cNvPr>
          <p:cNvSpPr/>
          <p:nvPr/>
        </p:nvSpPr>
        <p:spPr>
          <a:xfrm>
            <a:off x="1301260" y="2894835"/>
            <a:ext cx="10058402" cy="3046988"/>
          </a:xfrm>
          <a:prstGeom prst="rect">
            <a:avLst/>
          </a:prstGeom>
        </p:spPr>
        <p:txBody>
          <a:bodyPr wrap="square">
            <a:spAutoFit/>
          </a:bodyPr>
          <a:lstStyle/>
          <a:p>
            <a:pPr marL="1828800" lvl="3" indent="-457200">
              <a:buFont typeface="Wingdings" panose="05000000000000000000" pitchFamily="2" charset="2"/>
              <a:buChar char="q"/>
            </a:pPr>
            <a:r>
              <a:rPr lang="es-PR" sz="3200" dirty="0">
                <a:latin typeface="Verdana" panose="020B0604030504040204" pitchFamily="34" charset="0"/>
                <a:ea typeface="Verdana" panose="020B0604030504040204" pitchFamily="34" charset="0"/>
              </a:rPr>
              <a:t> físico,</a:t>
            </a:r>
          </a:p>
          <a:p>
            <a:pPr marL="1828800" lvl="3" indent="-457200">
              <a:buFont typeface="Wingdings" panose="05000000000000000000" pitchFamily="2" charset="2"/>
              <a:buChar char="q"/>
            </a:pPr>
            <a:endParaRPr lang="es-PR" sz="3200" dirty="0">
              <a:latin typeface="Verdana" panose="020B0604030504040204" pitchFamily="34" charset="0"/>
              <a:ea typeface="Verdana" panose="020B0604030504040204" pitchFamily="34" charset="0"/>
            </a:endParaRPr>
          </a:p>
          <a:p>
            <a:pPr marL="1828800" lvl="3" indent="-457200">
              <a:buFont typeface="Wingdings" panose="05000000000000000000" pitchFamily="2" charset="2"/>
              <a:buChar char="q"/>
            </a:pPr>
            <a:r>
              <a:rPr lang="es-PR" sz="3200" dirty="0">
                <a:latin typeface="Verdana" panose="020B0604030504040204" pitchFamily="34" charset="0"/>
                <a:ea typeface="Verdana" panose="020B0604030504040204" pitchFamily="34" charset="0"/>
              </a:rPr>
              <a:t> salud,</a:t>
            </a:r>
          </a:p>
          <a:p>
            <a:pPr lvl="3"/>
            <a:endParaRPr lang="es-PR" sz="3200" dirty="0">
              <a:latin typeface="Verdana" panose="020B0604030504040204" pitchFamily="34" charset="0"/>
              <a:ea typeface="Verdana" panose="020B0604030504040204" pitchFamily="34" charset="0"/>
            </a:endParaRPr>
          </a:p>
          <a:p>
            <a:pPr marL="1828800" lvl="3" indent="-457200">
              <a:buFont typeface="Wingdings" panose="05000000000000000000" pitchFamily="2" charset="2"/>
              <a:buChar char="q"/>
            </a:pPr>
            <a:r>
              <a:rPr lang="es-PR" sz="3200" dirty="0">
                <a:latin typeface="Verdana" panose="020B0604030504040204" pitchFamily="34" charset="0"/>
                <a:ea typeface="Verdana" panose="020B0604030504040204" pitchFamily="34" charset="0"/>
              </a:rPr>
              <a:t>ambiental</a:t>
            </a:r>
          </a:p>
          <a:p>
            <a:pPr marL="1828800" lvl="3" indent="-457200">
              <a:buFont typeface="Wingdings" panose="05000000000000000000" pitchFamily="2" charset="2"/>
              <a:buChar char="q"/>
            </a:pPr>
            <a:endParaRPr lang="en-US"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16665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Fall Protection and Prevention">
            <a:extLst>
              <a:ext uri="{FF2B5EF4-FFF2-40B4-BE49-F238E27FC236}">
                <a16:creationId xmlns:a16="http://schemas.microsoft.com/office/drawing/2014/main" id="{368DF61B-48A9-4A9F-8D69-CF883A80C566}"/>
              </a:ext>
            </a:extLst>
          </p:cNvPr>
          <p:cNvSpPr txBox="1"/>
          <p:nvPr/>
        </p:nvSpPr>
        <p:spPr>
          <a:xfrm>
            <a:off x="6612074" y="120564"/>
            <a:ext cx="4746812" cy="769441"/>
          </a:xfrm>
          <a:prstGeom prst="rect">
            <a:avLst/>
          </a:prstGeom>
          <a:noFill/>
          <a:ln w="25400">
            <a:solidFill>
              <a:schemeClr val="accent1"/>
            </a:solidFill>
          </a:ln>
        </p:spPr>
        <p:txBody>
          <a:bodyPr wrap="none" rtlCol="0">
            <a:spAutoFit/>
          </a:bodyPr>
          <a:lstStyle/>
          <a:p>
            <a:r>
              <a:rPr lang="en-US" sz="4400" dirty="0">
                <a:solidFill>
                  <a:srgbClr val="37495F"/>
                </a:solidFill>
              </a:rPr>
              <a:t>HAZCOM y G.H.S. </a:t>
            </a:r>
          </a:p>
        </p:txBody>
      </p:sp>
      <p:sp>
        <p:nvSpPr>
          <p:cNvPr id="2" name="Title 1">
            <a:extLst>
              <a:ext uri="{FF2B5EF4-FFF2-40B4-BE49-F238E27FC236}">
                <a16:creationId xmlns:a16="http://schemas.microsoft.com/office/drawing/2014/main" id="{9E59CFC8-B027-477D-B765-20FF7F6E1CE1}"/>
              </a:ext>
            </a:extLst>
          </p:cNvPr>
          <p:cNvSpPr>
            <a:spLocks noGrp="1"/>
          </p:cNvSpPr>
          <p:nvPr>
            <p:ph type="title"/>
          </p:nvPr>
        </p:nvSpPr>
        <p:spPr/>
        <p:txBody>
          <a:bodyPr>
            <a:normAutofit fontScale="90000"/>
          </a:bodyPr>
          <a:lstStyle/>
          <a:p>
            <a:pPr marL="342900" indent="-342900" fontAlgn="base">
              <a:spcBef>
                <a:spcPts val="1000"/>
              </a:spcBef>
              <a:buClr>
                <a:srgbClr val="90C226"/>
              </a:buClr>
              <a:buSzPct val="80000"/>
              <a:buFont typeface="Wingdings 3" charset="2"/>
              <a:buChar char=""/>
            </a:pPr>
            <a:r>
              <a:rPr lang="es-ES" sz="3200" b="1" u="sng" dirty="0">
                <a:solidFill>
                  <a:prstClr val="black">
                    <a:lumMod val="75000"/>
                    <a:lumOff val="25000"/>
                  </a:prstClr>
                </a:solidFill>
                <a:latin typeface="+mn-lt"/>
                <a:ea typeface="+mn-ea"/>
                <a:cs typeface="+mn-cs"/>
              </a:rPr>
              <a:t>Criterios </a:t>
            </a:r>
            <a:br>
              <a:rPr lang="es-ES" sz="3200" b="1" u="sng" dirty="0">
                <a:solidFill>
                  <a:prstClr val="black">
                    <a:lumMod val="75000"/>
                    <a:lumOff val="25000"/>
                  </a:prstClr>
                </a:solidFill>
                <a:latin typeface="+mn-lt"/>
                <a:ea typeface="+mn-ea"/>
                <a:cs typeface="+mn-cs"/>
              </a:rPr>
            </a:br>
            <a:r>
              <a:rPr lang="es-ES" sz="3200" b="1" u="sng" dirty="0">
                <a:solidFill>
                  <a:prstClr val="black">
                    <a:lumMod val="75000"/>
                    <a:lumOff val="25000"/>
                  </a:prstClr>
                </a:solidFill>
                <a:latin typeface="+mn-lt"/>
                <a:ea typeface="+mn-ea"/>
                <a:cs typeface="+mn-cs"/>
              </a:rPr>
              <a:t>específicos para </a:t>
            </a:r>
            <a:br>
              <a:rPr lang="es-ES" sz="3200" b="1" u="sng" dirty="0">
                <a:solidFill>
                  <a:prstClr val="black">
                    <a:lumMod val="75000"/>
                    <a:lumOff val="25000"/>
                  </a:prstClr>
                </a:solidFill>
                <a:latin typeface="+mn-lt"/>
                <a:ea typeface="+mn-ea"/>
                <a:cs typeface="+mn-cs"/>
              </a:rPr>
            </a:br>
            <a:r>
              <a:rPr lang="es-ES" sz="3200" b="1" u="sng" dirty="0">
                <a:solidFill>
                  <a:prstClr val="black">
                    <a:lumMod val="75000"/>
                    <a:lumOff val="25000"/>
                  </a:prstClr>
                </a:solidFill>
                <a:latin typeface="+mn-lt"/>
                <a:ea typeface="+mn-ea"/>
                <a:cs typeface="+mn-cs"/>
              </a:rPr>
              <a:t>las etiquetas:</a:t>
            </a:r>
          </a:p>
          <a:p>
            <a:endParaRPr lang="en-US" dirty="0"/>
          </a:p>
        </p:txBody>
      </p:sp>
      <p:sp>
        <p:nvSpPr>
          <p:cNvPr id="4" name="Rectangle 3">
            <a:extLst>
              <a:ext uri="{FF2B5EF4-FFF2-40B4-BE49-F238E27FC236}">
                <a16:creationId xmlns:a16="http://schemas.microsoft.com/office/drawing/2014/main" id="{E6E4B6D2-B248-48E7-86E7-F5ACD0A572AB}"/>
              </a:ext>
            </a:extLst>
          </p:cNvPr>
          <p:cNvSpPr/>
          <p:nvPr/>
        </p:nvSpPr>
        <p:spPr>
          <a:xfrm>
            <a:off x="2215664" y="2279377"/>
            <a:ext cx="10058402" cy="4031873"/>
          </a:xfrm>
          <a:prstGeom prst="rect">
            <a:avLst/>
          </a:prstGeom>
        </p:spPr>
        <p:txBody>
          <a:bodyPr wrap="square">
            <a:spAutoFit/>
          </a:bodyPr>
          <a:lstStyle/>
          <a:p>
            <a:pPr marL="1828800" lvl="3" indent="-457200">
              <a:buFont typeface="Wingdings" panose="05000000000000000000" pitchFamily="2" charset="2"/>
              <a:buChar char="q"/>
            </a:pPr>
            <a:r>
              <a:rPr lang="es-PR" sz="3200" dirty="0">
                <a:latin typeface="Verdana" panose="020B0604030504040204" pitchFamily="34" charset="0"/>
                <a:ea typeface="Verdana" panose="020B0604030504040204" pitchFamily="34" charset="0"/>
              </a:rPr>
              <a:t>Pictogramas</a:t>
            </a:r>
          </a:p>
          <a:p>
            <a:pPr marL="1828800" lvl="3" indent="-457200">
              <a:buFont typeface="Wingdings" panose="05000000000000000000" pitchFamily="2" charset="2"/>
              <a:buChar char="q"/>
            </a:pPr>
            <a:endParaRPr lang="es-PR" sz="3200" dirty="0">
              <a:latin typeface="Verdana" panose="020B0604030504040204" pitchFamily="34" charset="0"/>
              <a:ea typeface="Verdana" panose="020B0604030504040204" pitchFamily="34" charset="0"/>
            </a:endParaRPr>
          </a:p>
          <a:p>
            <a:pPr marL="1828800" lvl="3" indent="-457200">
              <a:buFont typeface="Wingdings" panose="05000000000000000000" pitchFamily="2" charset="2"/>
              <a:buChar char="q"/>
            </a:pPr>
            <a:r>
              <a:rPr lang="es-PR" sz="3200" dirty="0">
                <a:latin typeface="Verdana" panose="020B0604030504040204" pitchFamily="34" charset="0"/>
                <a:ea typeface="Verdana" panose="020B0604030504040204" pitchFamily="34" charset="0"/>
              </a:rPr>
              <a:t>Palabras de advertencia</a:t>
            </a:r>
          </a:p>
          <a:p>
            <a:pPr marL="1828800" lvl="3" indent="-457200">
              <a:buFont typeface="Wingdings" panose="05000000000000000000" pitchFamily="2" charset="2"/>
              <a:buChar char="q"/>
            </a:pPr>
            <a:endParaRPr lang="es-PR" sz="3200" dirty="0">
              <a:latin typeface="Verdana" panose="020B0604030504040204" pitchFamily="34" charset="0"/>
              <a:ea typeface="Verdana" panose="020B0604030504040204" pitchFamily="34" charset="0"/>
            </a:endParaRPr>
          </a:p>
          <a:p>
            <a:pPr marL="1828800" lvl="3" indent="-457200">
              <a:buFont typeface="Wingdings" panose="05000000000000000000" pitchFamily="2" charset="2"/>
              <a:buChar char="q"/>
            </a:pPr>
            <a:r>
              <a:rPr lang="es-PR" sz="3200" dirty="0">
                <a:latin typeface="Verdana" panose="020B0604030504040204" pitchFamily="34" charset="0"/>
                <a:ea typeface="Verdana" panose="020B0604030504040204" pitchFamily="34" charset="0"/>
              </a:rPr>
              <a:t> Peligro</a:t>
            </a:r>
          </a:p>
          <a:p>
            <a:pPr marL="1828800" lvl="3" indent="-457200">
              <a:buFont typeface="Wingdings" panose="05000000000000000000" pitchFamily="2" charset="2"/>
              <a:buChar char="q"/>
            </a:pPr>
            <a:endParaRPr lang="es-PR" sz="3200" dirty="0">
              <a:latin typeface="Verdana" panose="020B0604030504040204" pitchFamily="34" charset="0"/>
              <a:ea typeface="Verdana" panose="020B0604030504040204" pitchFamily="34" charset="0"/>
            </a:endParaRPr>
          </a:p>
          <a:p>
            <a:pPr marL="1828800" lvl="3" indent="-457200">
              <a:buFont typeface="Wingdings" panose="05000000000000000000" pitchFamily="2" charset="2"/>
              <a:buChar char="q"/>
            </a:pPr>
            <a:r>
              <a:rPr lang="es-PR" sz="3200" dirty="0">
                <a:latin typeface="Verdana" panose="020B0604030504040204" pitchFamily="34" charset="0"/>
                <a:ea typeface="Verdana" panose="020B0604030504040204" pitchFamily="34" charset="0"/>
              </a:rPr>
              <a:t>Declaraciones de </a:t>
            </a:r>
            <a:r>
              <a:rPr lang="es-PR" sz="3200" dirty="0" err="1">
                <a:latin typeface="Verdana" panose="020B0604030504040204" pitchFamily="34" charset="0"/>
                <a:ea typeface="Verdana" panose="020B0604030504040204" pitchFamily="34" charset="0"/>
              </a:rPr>
              <a:t>precaucion</a:t>
            </a:r>
            <a:endParaRPr lang="es-PR" sz="3200" dirty="0">
              <a:latin typeface="Verdana" panose="020B0604030504040204" pitchFamily="34" charset="0"/>
              <a:ea typeface="Verdana" panose="020B0604030504040204" pitchFamily="34" charset="0"/>
            </a:endParaRPr>
          </a:p>
          <a:p>
            <a:pPr marL="1828800" lvl="3" indent="-457200">
              <a:buFont typeface="Wingdings" panose="05000000000000000000" pitchFamily="2" charset="2"/>
              <a:buChar char="q"/>
            </a:pPr>
            <a:endParaRPr lang="en-US"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5270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 name="Rectangle 42" descr="Botellas">
            <a:extLst>
              <a:ext uri="{FF2B5EF4-FFF2-40B4-BE49-F238E27FC236}">
                <a16:creationId xmlns:a16="http://schemas.microsoft.com/office/drawing/2014/main" id="{D94A7024-D948-494D-8920-BBA2DA07D1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Imagen de varias botellas que contienen líquidos, sin etiquetas">
            <a:extLst>
              <a:ext uri="{FF2B5EF4-FFF2-40B4-BE49-F238E27FC236}">
                <a16:creationId xmlns:a16="http://schemas.microsoft.com/office/drawing/2014/main" id="{3729A662-8F0E-43A1-B9E1-0BE9BD0FC7E9}"/>
              </a:ext>
            </a:extLst>
          </p:cNvPr>
          <p:cNvPicPr>
            <a:picLocks noGrp="1" noChangeAspect="1"/>
          </p:cNvPicPr>
          <p:nvPr>
            <p:ph idx="1"/>
          </p:nvPr>
        </p:nvPicPr>
        <p:blipFill rotWithShape="1">
          <a:blip r:embed="rId3">
            <a:duotone>
              <a:prstClr val="black"/>
              <a:schemeClr val="tx2">
                <a:tint val="45000"/>
                <a:satMod val="400000"/>
              </a:schemeClr>
            </a:duotone>
            <a:alphaModFix amt="40000"/>
          </a:blip>
          <a:srcRect/>
          <a:stretch/>
        </p:blipFill>
        <p:spPr>
          <a:xfrm>
            <a:off x="20" y="10"/>
            <a:ext cx="12191980" cy="6857990"/>
          </a:xfrm>
          <a:prstGeom prst="rect">
            <a:avLst/>
          </a:prstGeom>
        </p:spPr>
      </p:pic>
      <p:sp>
        <p:nvSpPr>
          <p:cNvPr id="2" name="Title 1" title="Botellas">
            <a:extLst>
              <a:ext uri="{FF2B5EF4-FFF2-40B4-BE49-F238E27FC236}">
                <a16:creationId xmlns:a16="http://schemas.microsoft.com/office/drawing/2014/main" id="{3CDFBA28-9580-4986-99B4-91D6FFF5E12F}"/>
              </a:ext>
            </a:extLst>
          </p:cNvPr>
          <p:cNvSpPr>
            <a:spLocks noGrp="1"/>
          </p:cNvSpPr>
          <p:nvPr>
            <p:ph type="title"/>
          </p:nvPr>
        </p:nvSpPr>
        <p:spPr>
          <a:xfrm>
            <a:off x="760461" y="4232755"/>
            <a:ext cx="8596668" cy="1320800"/>
          </a:xfrm>
        </p:spPr>
        <p:txBody>
          <a:bodyPr/>
          <a:lstStyle/>
          <a:p>
            <a:r>
              <a:rPr lang="en-US" dirty="0"/>
              <a:t>Botellas</a:t>
            </a:r>
          </a:p>
        </p:txBody>
      </p:sp>
      <p:sp>
        <p:nvSpPr>
          <p:cNvPr id="9" name="Fall Protection and Prevention" title="Botellas">
            <a:extLst>
              <a:ext uri="{FF2B5EF4-FFF2-40B4-BE49-F238E27FC236}">
                <a16:creationId xmlns:a16="http://schemas.microsoft.com/office/drawing/2014/main" id="{368DF61B-48A9-4A9F-8D69-CF883A80C566}"/>
              </a:ext>
            </a:extLst>
          </p:cNvPr>
          <p:cNvSpPr txBox="1"/>
          <p:nvPr/>
        </p:nvSpPr>
        <p:spPr>
          <a:xfrm>
            <a:off x="677334" y="5052644"/>
            <a:ext cx="9955224" cy="1645867"/>
          </a:xfrm>
          <a:prstGeom prst="rect">
            <a:avLst/>
          </a:prstGeom>
        </p:spPr>
        <p:txBody>
          <a:bodyPr vert="horz" lIns="91440" tIns="45720" rIns="91440" bIns="45720" rtlCol="0">
            <a:normAutofit/>
          </a:bodyPr>
          <a:lstStyle/>
          <a:p>
            <a:pPr marL="0" marR="0" lvl="0" indent="0" fontAlgn="auto">
              <a:spcBef>
                <a:spcPts val="1000"/>
              </a:spcBef>
              <a:buClr>
                <a:schemeClr val="accent1"/>
              </a:buClr>
              <a:buSzPct val="80000"/>
              <a:buFont typeface="Wingdings 3" charset="2"/>
              <a:buChar char=""/>
              <a:tabLst/>
              <a:defRPr/>
            </a:pPr>
            <a:r>
              <a:rPr lang="es-PR" sz="4000" dirty="0">
                <a:solidFill>
                  <a:schemeClr val="bg1"/>
                </a:solidFill>
              </a:rPr>
              <a:t>Botellas sin etiqueta</a:t>
            </a:r>
            <a:r>
              <a:rPr kumimoji="0" lang="es-PR" sz="4000" b="0" i="0" u="none" strike="noStrike" cap="none" spc="0" normalizeH="0" baseline="0" noProof="0" dirty="0">
                <a:ln>
                  <a:noFill/>
                </a:ln>
                <a:solidFill>
                  <a:schemeClr val="bg1"/>
                </a:solidFill>
                <a:effectLst/>
                <a:uLnTx/>
                <a:uFillTx/>
              </a:rPr>
              <a:t> </a:t>
            </a:r>
          </a:p>
        </p:txBody>
      </p:sp>
    </p:spTree>
    <p:extLst>
      <p:ext uri="{BB962C8B-B14F-4D97-AF65-F5344CB8AC3E}">
        <p14:creationId xmlns:p14="http://schemas.microsoft.com/office/powerpoint/2010/main" val="1471033728"/>
      </p:ext>
    </p:extLst>
  </p:cSld>
  <p:clrMapOvr>
    <a:overrideClrMapping bg1="dk1" tx1="lt1" bg2="dk2" tx2="lt2" accent1="accent1" accent2="accent2" accent3="accent3" accent4="accent4" accent5="accent5" accent6="accent6" hlink="hlink" folHlink="folHlink"/>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Fall Protection and Prevention">
            <a:extLst>
              <a:ext uri="{FF2B5EF4-FFF2-40B4-BE49-F238E27FC236}">
                <a16:creationId xmlns:a16="http://schemas.microsoft.com/office/drawing/2014/main" id="{368DF61B-48A9-4A9F-8D69-CF883A80C566}"/>
              </a:ext>
            </a:extLst>
          </p:cNvPr>
          <p:cNvSpPr txBox="1"/>
          <p:nvPr/>
        </p:nvSpPr>
        <p:spPr>
          <a:xfrm>
            <a:off x="6612074" y="120564"/>
            <a:ext cx="4746812" cy="769441"/>
          </a:xfrm>
          <a:prstGeom prst="rect">
            <a:avLst/>
          </a:prstGeom>
          <a:noFill/>
          <a:ln w="25400">
            <a:solidFill>
              <a:schemeClr val="accent1"/>
            </a:solidFill>
          </a:ln>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37495F"/>
                </a:solidFill>
                <a:effectLst/>
                <a:uLnTx/>
                <a:uFillTx/>
                <a:latin typeface="Trebuchet MS" panose="020B0603020202020204"/>
                <a:ea typeface="+mn-ea"/>
                <a:cs typeface="+mn-cs"/>
              </a:rPr>
              <a:t>HAZCOM </a:t>
            </a:r>
            <a:r>
              <a:rPr lang="en-US" sz="4400" dirty="0">
                <a:solidFill>
                  <a:srgbClr val="37495F"/>
                </a:solidFill>
                <a:latin typeface="Trebuchet MS" panose="020B0603020202020204"/>
              </a:rPr>
              <a:t>y</a:t>
            </a:r>
            <a:r>
              <a:rPr kumimoji="0" lang="en-US" sz="4400" b="0" i="0" u="none" strike="noStrike" kern="1200" cap="none" spc="0" normalizeH="0" baseline="0" noProof="0" dirty="0">
                <a:ln>
                  <a:noFill/>
                </a:ln>
                <a:solidFill>
                  <a:srgbClr val="37495F"/>
                </a:solidFill>
                <a:effectLst/>
                <a:uLnTx/>
                <a:uFillTx/>
                <a:latin typeface="Trebuchet MS" panose="020B0603020202020204"/>
                <a:ea typeface="+mn-ea"/>
                <a:cs typeface="+mn-cs"/>
              </a:rPr>
              <a:t> G.H.S. </a:t>
            </a:r>
          </a:p>
        </p:txBody>
      </p:sp>
      <p:sp>
        <p:nvSpPr>
          <p:cNvPr id="2" name="Title 1" descr="Criterios específicos para &#10;las etiquetas 2:">
            <a:extLst>
              <a:ext uri="{FF2B5EF4-FFF2-40B4-BE49-F238E27FC236}">
                <a16:creationId xmlns:a16="http://schemas.microsoft.com/office/drawing/2014/main" id="{B8660330-4DA4-4058-B107-21A2D8D6B068}"/>
              </a:ext>
            </a:extLst>
          </p:cNvPr>
          <p:cNvSpPr>
            <a:spLocks noGrp="1"/>
          </p:cNvSpPr>
          <p:nvPr>
            <p:ph type="title"/>
          </p:nvPr>
        </p:nvSpPr>
        <p:spPr/>
        <p:txBody>
          <a:bodyPr>
            <a:normAutofit/>
          </a:bodyPr>
          <a:lstStyle/>
          <a:p>
            <a:pPr marL="342900" indent="-342900" fontAlgn="base">
              <a:spcBef>
                <a:spcPts val="1000"/>
              </a:spcBef>
              <a:buClr>
                <a:srgbClr val="90C226"/>
              </a:buClr>
              <a:buSzPct val="80000"/>
              <a:buFont typeface="Wingdings 3" charset="2"/>
              <a:buChar char=""/>
            </a:pPr>
            <a:r>
              <a:rPr lang="es-ES" sz="2800" b="1" u="sng" dirty="0">
                <a:solidFill>
                  <a:prstClr val="black">
                    <a:lumMod val="75000"/>
                    <a:lumOff val="25000"/>
                  </a:prstClr>
                </a:solidFill>
                <a:latin typeface="+mn-lt"/>
                <a:ea typeface="+mn-ea"/>
                <a:cs typeface="+mn-cs"/>
              </a:rPr>
              <a:t>Criterios específicos para </a:t>
            </a:r>
            <a:br>
              <a:rPr lang="es-ES" sz="2800" b="1" u="sng" dirty="0">
                <a:solidFill>
                  <a:prstClr val="black">
                    <a:lumMod val="75000"/>
                    <a:lumOff val="25000"/>
                  </a:prstClr>
                </a:solidFill>
                <a:latin typeface="+mn-lt"/>
                <a:ea typeface="+mn-ea"/>
                <a:cs typeface="+mn-cs"/>
              </a:rPr>
            </a:br>
            <a:r>
              <a:rPr lang="es-ES" sz="2800" b="1" u="sng" dirty="0">
                <a:solidFill>
                  <a:prstClr val="black">
                    <a:lumMod val="75000"/>
                    <a:lumOff val="25000"/>
                  </a:prstClr>
                </a:solidFill>
                <a:latin typeface="+mn-lt"/>
                <a:ea typeface="+mn-ea"/>
                <a:cs typeface="+mn-cs"/>
              </a:rPr>
              <a:t>las etiquetas 2:</a:t>
            </a:r>
          </a:p>
        </p:txBody>
      </p:sp>
      <p:pic>
        <p:nvPicPr>
          <p:cNvPr id="18" name="Content Placeholder 3" descr="Criterios específicos para &#10;las etiquetas 2:">
            <a:extLst>
              <a:ext uri="{FF2B5EF4-FFF2-40B4-BE49-F238E27FC236}">
                <a16:creationId xmlns:a16="http://schemas.microsoft.com/office/drawing/2014/main" id="{375AC883-9BEB-484A-94AF-8154229B71F8}"/>
              </a:ext>
              <a:ext uri="{C183D7F6-B498-43B3-948B-1728B52AA6E4}">
                <adec:decorative xmlns="" xmlns:adec="http://schemas.microsoft.com/office/drawing/2017/decorative" val="1"/>
              </a:ext>
            </a:extLst>
          </p:cNvPr>
          <p:cNvPicPr>
            <a:picLocks noGrp="1" noChangeAspect="1"/>
          </p:cNvPicPr>
          <p:nvPr>
            <p:ph idx="4294967295"/>
          </p:nvPr>
        </p:nvPicPr>
        <p:blipFill>
          <a:blip r:embed="rId3" cstate="email">
            <a:extLst>
              <a:ext uri="{28A0092B-C50C-407E-A947-70E740481C1C}">
                <a14:useLocalDpi xmlns:a14="http://schemas.microsoft.com/office/drawing/2010/main"/>
              </a:ext>
            </a:extLst>
          </a:blip>
          <a:stretch>
            <a:fillRect/>
          </a:stretch>
        </p:blipFill>
        <p:spPr>
          <a:xfrm>
            <a:off x="3363659" y="1611890"/>
            <a:ext cx="8140700" cy="489585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900772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Fall Protection and Prevention">
            <a:extLst>
              <a:ext uri="{FF2B5EF4-FFF2-40B4-BE49-F238E27FC236}">
                <a16:creationId xmlns:a16="http://schemas.microsoft.com/office/drawing/2014/main" id="{368DF61B-48A9-4A9F-8D69-CF883A80C566}"/>
              </a:ext>
            </a:extLst>
          </p:cNvPr>
          <p:cNvSpPr txBox="1"/>
          <p:nvPr/>
        </p:nvSpPr>
        <p:spPr>
          <a:xfrm>
            <a:off x="6612074" y="120564"/>
            <a:ext cx="4746812" cy="769441"/>
          </a:xfrm>
          <a:prstGeom prst="rect">
            <a:avLst/>
          </a:prstGeom>
          <a:noFill/>
          <a:ln w="25400">
            <a:solidFill>
              <a:schemeClr val="accent1"/>
            </a:solidFill>
          </a:ln>
        </p:spPr>
        <p:txBody>
          <a:bodyPr wrap="none" rtlCol="0">
            <a:spAutoFit/>
          </a:bodyPr>
          <a:lstStyle/>
          <a:p>
            <a:r>
              <a:rPr lang="en-US" sz="4400" dirty="0">
                <a:solidFill>
                  <a:srgbClr val="37495F"/>
                </a:solidFill>
              </a:rPr>
              <a:t>HAZCOM y G.H.S. </a:t>
            </a:r>
          </a:p>
        </p:txBody>
      </p:sp>
      <p:sp>
        <p:nvSpPr>
          <p:cNvPr id="2" name="Title 1">
            <a:extLst>
              <a:ext uri="{FF2B5EF4-FFF2-40B4-BE49-F238E27FC236}">
                <a16:creationId xmlns:a16="http://schemas.microsoft.com/office/drawing/2014/main" id="{9C4C0116-4D44-467E-86FB-9F2E111B2E01}"/>
              </a:ext>
            </a:extLst>
          </p:cNvPr>
          <p:cNvSpPr>
            <a:spLocks noGrp="1"/>
          </p:cNvSpPr>
          <p:nvPr>
            <p:ph type="title"/>
          </p:nvPr>
        </p:nvSpPr>
        <p:spPr>
          <a:xfrm>
            <a:off x="594206" y="1316182"/>
            <a:ext cx="8596668" cy="1320800"/>
          </a:xfrm>
        </p:spPr>
        <p:txBody>
          <a:bodyPr>
            <a:normAutofit/>
          </a:bodyPr>
          <a:lstStyle/>
          <a:p>
            <a:pPr marL="342900" indent="-342900" fontAlgn="base">
              <a:spcBef>
                <a:spcPts val="1000"/>
              </a:spcBef>
              <a:buClr>
                <a:srgbClr val="90C226"/>
              </a:buClr>
              <a:buSzPct val="80000"/>
              <a:buFont typeface="Wingdings 3" charset="2"/>
              <a:buChar char=""/>
            </a:pPr>
            <a:r>
              <a:rPr lang="es-ES" sz="3200" b="1" u="sng" dirty="0">
                <a:solidFill>
                  <a:prstClr val="black">
                    <a:lumMod val="75000"/>
                    <a:lumOff val="25000"/>
                  </a:prstClr>
                </a:solidFill>
                <a:latin typeface="+mn-lt"/>
                <a:ea typeface="+mn-ea"/>
                <a:cs typeface="+mn-cs"/>
              </a:rPr>
              <a:t>Formato armonizado de las hojas de datos de seguridad:</a:t>
            </a:r>
          </a:p>
        </p:txBody>
      </p:sp>
      <p:sp>
        <p:nvSpPr>
          <p:cNvPr id="4" name="Rectangle 3">
            <a:extLst>
              <a:ext uri="{FF2B5EF4-FFF2-40B4-BE49-F238E27FC236}">
                <a16:creationId xmlns:a16="http://schemas.microsoft.com/office/drawing/2014/main" id="{E6E4B6D2-B248-48E7-86E7-F5ACD0A572AB}"/>
              </a:ext>
            </a:extLst>
          </p:cNvPr>
          <p:cNvSpPr/>
          <p:nvPr/>
        </p:nvSpPr>
        <p:spPr>
          <a:xfrm>
            <a:off x="1159366" y="3509092"/>
            <a:ext cx="10058402" cy="1138773"/>
          </a:xfrm>
          <a:prstGeom prst="rect">
            <a:avLst/>
          </a:prstGeom>
        </p:spPr>
        <p:txBody>
          <a:bodyPr wrap="square">
            <a:spAutoFit/>
          </a:bodyPr>
          <a:lstStyle/>
          <a:p>
            <a:pPr marL="1828800" lvl="3" indent="-457200">
              <a:buFont typeface="Wingdings" panose="05000000000000000000" pitchFamily="2" charset="2"/>
              <a:buChar char="q"/>
            </a:pPr>
            <a:r>
              <a:rPr lang="es-PR" sz="3600" dirty="0">
                <a:latin typeface="Verdana" panose="020B0604030504040204" pitchFamily="34" charset="0"/>
                <a:ea typeface="Verdana" panose="020B0604030504040204" pitchFamily="34" charset="0"/>
              </a:rPr>
              <a:t>16 secciones (formato ANSI)</a:t>
            </a:r>
          </a:p>
          <a:p>
            <a:pPr lvl="3"/>
            <a:endParaRPr lang="en-US"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3997638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Fall Protection and Prevention">
            <a:extLst>
              <a:ext uri="{FF2B5EF4-FFF2-40B4-BE49-F238E27FC236}">
                <a16:creationId xmlns:a16="http://schemas.microsoft.com/office/drawing/2014/main" id="{368DF61B-48A9-4A9F-8D69-CF883A80C566}"/>
              </a:ext>
            </a:extLst>
          </p:cNvPr>
          <p:cNvSpPr txBox="1"/>
          <p:nvPr/>
        </p:nvSpPr>
        <p:spPr>
          <a:xfrm>
            <a:off x="6612074" y="120564"/>
            <a:ext cx="4746812" cy="769441"/>
          </a:xfrm>
          <a:prstGeom prst="rect">
            <a:avLst/>
          </a:prstGeom>
          <a:noFill/>
          <a:ln w="25400">
            <a:solidFill>
              <a:schemeClr val="accent1"/>
            </a:solidFill>
          </a:ln>
        </p:spPr>
        <p:txBody>
          <a:bodyPr wrap="none" rtlCol="0">
            <a:spAutoFit/>
          </a:bodyPr>
          <a:lstStyle/>
          <a:p>
            <a:r>
              <a:rPr lang="en-US" sz="4400" dirty="0">
                <a:solidFill>
                  <a:srgbClr val="37495F"/>
                </a:solidFill>
              </a:rPr>
              <a:t>HAZCOM y G.H.S. </a:t>
            </a:r>
          </a:p>
        </p:txBody>
      </p:sp>
      <p:sp>
        <p:nvSpPr>
          <p:cNvPr id="3" name="Title 2">
            <a:extLst>
              <a:ext uri="{FF2B5EF4-FFF2-40B4-BE49-F238E27FC236}">
                <a16:creationId xmlns:a16="http://schemas.microsoft.com/office/drawing/2014/main" id="{88D1ECB5-17DA-4687-985B-156FF666527F}"/>
              </a:ext>
            </a:extLst>
          </p:cNvPr>
          <p:cNvSpPr>
            <a:spLocks noGrp="1"/>
          </p:cNvSpPr>
          <p:nvPr>
            <p:ph type="title"/>
          </p:nvPr>
        </p:nvSpPr>
        <p:spPr/>
        <p:txBody>
          <a:bodyPr/>
          <a:lstStyle/>
          <a:p>
            <a:pPr marL="342900" indent="-342900" fontAlgn="base">
              <a:spcBef>
                <a:spcPts val="1000"/>
              </a:spcBef>
              <a:buClr>
                <a:srgbClr val="90C226"/>
              </a:buClr>
              <a:buSzPct val="80000"/>
              <a:buFont typeface="Wingdings 3" charset="2"/>
              <a:buChar char=""/>
            </a:pPr>
            <a:r>
              <a:rPr lang="en-US" sz="3200" b="1" u="sng" dirty="0">
                <a:solidFill>
                  <a:prstClr val="black">
                    <a:lumMod val="75000"/>
                    <a:lumOff val="25000"/>
                  </a:prstClr>
                </a:solidFill>
                <a:latin typeface="+mn-lt"/>
                <a:ea typeface="+mn-ea"/>
                <a:cs typeface="+mn-cs"/>
              </a:rPr>
              <a:t>16 </a:t>
            </a:r>
            <a:r>
              <a:rPr lang="en-US" sz="3200" b="1" u="sng" dirty="0" err="1">
                <a:solidFill>
                  <a:prstClr val="black">
                    <a:lumMod val="75000"/>
                    <a:lumOff val="25000"/>
                  </a:prstClr>
                </a:solidFill>
                <a:latin typeface="+mn-lt"/>
                <a:ea typeface="+mn-ea"/>
                <a:cs typeface="+mn-cs"/>
              </a:rPr>
              <a:t>secciones</a:t>
            </a:r>
            <a:r>
              <a:rPr lang="en-US" sz="3200" b="1" u="sng" dirty="0">
                <a:solidFill>
                  <a:prstClr val="black">
                    <a:lumMod val="75000"/>
                    <a:lumOff val="25000"/>
                  </a:prstClr>
                </a:solidFill>
                <a:latin typeface="+mn-lt"/>
                <a:ea typeface="+mn-ea"/>
                <a:cs typeface="+mn-cs"/>
              </a:rPr>
              <a:t> (</a:t>
            </a:r>
            <a:r>
              <a:rPr lang="en-US" sz="3200" b="1" u="sng" dirty="0" err="1">
                <a:solidFill>
                  <a:prstClr val="black">
                    <a:lumMod val="75000"/>
                    <a:lumOff val="25000"/>
                  </a:prstClr>
                </a:solidFill>
                <a:latin typeface="+mn-lt"/>
                <a:ea typeface="+mn-ea"/>
                <a:cs typeface="+mn-cs"/>
              </a:rPr>
              <a:t>Formato</a:t>
            </a:r>
            <a:r>
              <a:rPr lang="en-US" sz="3200" b="1" u="sng" dirty="0">
                <a:solidFill>
                  <a:prstClr val="black">
                    <a:lumMod val="75000"/>
                    <a:lumOff val="25000"/>
                  </a:prstClr>
                </a:solidFill>
                <a:latin typeface="+mn-lt"/>
                <a:ea typeface="+mn-ea"/>
                <a:cs typeface="+mn-cs"/>
              </a:rPr>
              <a:t> ANSI)</a:t>
            </a:r>
          </a:p>
          <a:p>
            <a:endParaRPr lang="en-US" dirty="0"/>
          </a:p>
        </p:txBody>
      </p:sp>
      <p:sp>
        <p:nvSpPr>
          <p:cNvPr id="2" name="Rectangle 1">
            <a:extLst>
              <a:ext uri="{FF2B5EF4-FFF2-40B4-BE49-F238E27FC236}">
                <a16:creationId xmlns:a16="http://schemas.microsoft.com/office/drawing/2014/main" id="{F1EC13CE-AC56-478C-B0E1-367021559E35}"/>
              </a:ext>
            </a:extLst>
          </p:cNvPr>
          <p:cNvSpPr/>
          <p:nvPr/>
        </p:nvSpPr>
        <p:spPr>
          <a:xfrm>
            <a:off x="478086" y="1379041"/>
            <a:ext cx="11333363" cy="5170646"/>
          </a:xfrm>
          <a:prstGeom prst="rect">
            <a:avLst/>
          </a:prstGeom>
        </p:spPr>
        <p:txBody>
          <a:bodyPr wrap="square">
            <a:spAutoFit/>
          </a:bodyPr>
          <a:lstStyle/>
          <a:p>
            <a:pPr>
              <a:buFont typeface="Arial" panose="020B0604020202020204" pitchFamily="34" charset="0"/>
              <a:buChar char="•"/>
            </a:pPr>
            <a:r>
              <a:rPr lang="es-PR" b="1" dirty="0">
                <a:solidFill>
                  <a:srgbClr val="B2BB1E"/>
                </a:solidFill>
                <a:latin typeface="Tahoma" panose="020B0604030504040204" pitchFamily="34" charset="0"/>
              </a:rPr>
              <a:t>La </a:t>
            </a:r>
            <a:r>
              <a:rPr lang="es-PR" b="1" dirty="0" err="1">
                <a:solidFill>
                  <a:srgbClr val="B2BB1E"/>
                </a:solidFill>
                <a:latin typeface="Tahoma" panose="020B0604030504040204" pitchFamily="34" charset="0"/>
              </a:rPr>
              <a:t>Seccion</a:t>
            </a:r>
            <a:r>
              <a:rPr lang="es-PR" b="1" dirty="0">
                <a:solidFill>
                  <a:srgbClr val="B2BB1E"/>
                </a:solidFill>
                <a:latin typeface="Tahoma" panose="020B0604030504040204" pitchFamily="34" charset="0"/>
              </a:rPr>
              <a:t> 1,</a:t>
            </a:r>
            <a:r>
              <a:rPr lang="es-PR" dirty="0">
                <a:solidFill>
                  <a:srgbClr val="B2BB1E"/>
                </a:solidFill>
                <a:latin typeface="Tahoma" panose="020B0604030504040204" pitchFamily="34" charset="0"/>
              </a:rPr>
              <a:t> </a:t>
            </a:r>
            <a:r>
              <a:rPr lang="es-PR" dirty="0" err="1">
                <a:solidFill>
                  <a:srgbClr val="B2BB1E"/>
                </a:solidFill>
                <a:latin typeface="Tahoma" panose="020B0604030504040204" pitchFamily="34" charset="0"/>
              </a:rPr>
              <a:t>Identificacion</a:t>
            </a:r>
            <a:r>
              <a:rPr lang="es-PR" dirty="0">
                <a:solidFill>
                  <a:srgbClr val="B2BB1E"/>
                </a:solidFill>
                <a:latin typeface="Tahoma" panose="020B0604030504040204" pitchFamily="34" charset="0"/>
              </a:rPr>
              <a:t> </a:t>
            </a:r>
            <a:r>
              <a:rPr lang="es-PR" dirty="0">
                <a:solidFill>
                  <a:srgbClr val="333333"/>
                </a:solidFill>
                <a:latin typeface="Tahoma" panose="020B0604030504040204" pitchFamily="34" charset="0"/>
              </a:rPr>
              <a:t>incluye el identificador del producto; nombre, dirección y número de teléfono del fabricante o distribuidor, junto con un número de teléfono de emergencia; uso recomendado; y restricciones de uso.</a:t>
            </a:r>
          </a:p>
          <a:p>
            <a:pPr>
              <a:buFont typeface="Arial" panose="020B0604020202020204" pitchFamily="34" charset="0"/>
              <a:buChar char="•"/>
            </a:pPr>
            <a:endParaRPr lang="es-PR" sz="1000" b="1" dirty="0">
              <a:solidFill>
                <a:srgbClr val="B2BB1E"/>
              </a:solidFill>
              <a:latin typeface="Tahoma" panose="020B0604030504040204" pitchFamily="34" charset="0"/>
            </a:endParaRPr>
          </a:p>
          <a:p>
            <a:pPr>
              <a:buFont typeface="Arial" panose="020B0604020202020204" pitchFamily="34" charset="0"/>
              <a:buChar char="•"/>
            </a:pPr>
            <a:r>
              <a:rPr lang="es-PR" b="1" dirty="0">
                <a:solidFill>
                  <a:srgbClr val="B2BB1E"/>
                </a:solidFill>
                <a:latin typeface="Tahoma" panose="020B0604030504040204" pitchFamily="34" charset="0"/>
              </a:rPr>
              <a:t>La  </a:t>
            </a:r>
            <a:r>
              <a:rPr lang="es-PR" b="1" dirty="0" err="1">
                <a:solidFill>
                  <a:srgbClr val="B2BB1E"/>
                </a:solidFill>
                <a:latin typeface="Tahoma" panose="020B0604030504040204" pitchFamily="34" charset="0"/>
              </a:rPr>
              <a:t>Seccion</a:t>
            </a:r>
            <a:r>
              <a:rPr lang="es-PR" b="1" dirty="0">
                <a:solidFill>
                  <a:srgbClr val="B2BB1E"/>
                </a:solidFill>
                <a:latin typeface="Tahoma" panose="020B0604030504040204" pitchFamily="34" charset="0"/>
              </a:rPr>
              <a:t> 2,</a:t>
            </a:r>
            <a:r>
              <a:rPr lang="es-PR" dirty="0">
                <a:solidFill>
                  <a:srgbClr val="B2BB1E"/>
                </a:solidFill>
                <a:latin typeface="Tahoma" panose="020B0604030504040204" pitchFamily="34" charset="0"/>
              </a:rPr>
              <a:t> </a:t>
            </a:r>
            <a:r>
              <a:rPr lang="es-PR" dirty="0" err="1">
                <a:solidFill>
                  <a:srgbClr val="B2BB1E"/>
                </a:solidFill>
                <a:latin typeface="Tahoma" panose="020B0604030504040204" pitchFamily="34" charset="0"/>
              </a:rPr>
              <a:t>Identificacion</a:t>
            </a:r>
            <a:r>
              <a:rPr lang="es-PR" dirty="0">
                <a:solidFill>
                  <a:srgbClr val="B2BB1E"/>
                </a:solidFill>
                <a:latin typeface="Tahoma" panose="020B0604030504040204" pitchFamily="34" charset="0"/>
              </a:rPr>
              <a:t> de </a:t>
            </a:r>
            <a:r>
              <a:rPr lang="es-PR" dirty="0" err="1">
                <a:solidFill>
                  <a:srgbClr val="B2BB1E"/>
                </a:solidFill>
                <a:latin typeface="Tahoma" panose="020B0604030504040204" pitchFamily="34" charset="0"/>
              </a:rPr>
              <a:t>peligo</a:t>
            </a:r>
            <a:r>
              <a:rPr lang="es-PR" dirty="0">
                <a:solidFill>
                  <a:srgbClr val="B2BB1E"/>
                </a:solidFill>
                <a:latin typeface="Tahoma" panose="020B0604030504040204" pitchFamily="34" charset="0"/>
              </a:rPr>
              <a:t> (s)</a:t>
            </a:r>
            <a:r>
              <a:rPr lang="es-PR" dirty="0">
                <a:solidFill>
                  <a:srgbClr val="333333"/>
                </a:solidFill>
                <a:latin typeface="Tahoma" panose="020B0604030504040204" pitchFamily="34" charset="0"/>
              </a:rPr>
              <a:t> incluye todos los peligros relacionados con el producto químico y los elementos de etiqueta requeridos.</a:t>
            </a:r>
          </a:p>
          <a:p>
            <a:pPr>
              <a:buFont typeface="Arial" panose="020B0604020202020204" pitchFamily="34" charset="0"/>
              <a:buChar char="•"/>
            </a:pPr>
            <a:endParaRPr lang="es-PR" sz="1000" b="1" dirty="0">
              <a:solidFill>
                <a:srgbClr val="B2BB1E"/>
              </a:solidFill>
              <a:latin typeface="Tahoma" panose="020B0604030504040204" pitchFamily="34" charset="0"/>
            </a:endParaRPr>
          </a:p>
          <a:p>
            <a:pPr>
              <a:buFont typeface="Arial" panose="020B0604020202020204" pitchFamily="34" charset="0"/>
              <a:buChar char="•"/>
            </a:pPr>
            <a:r>
              <a:rPr lang="es-PR" b="1" dirty="0">
                <a:solidFill>
                  <a:srgbClr val="B2BB1E"/>
                </a:solidFill>
                <a:latin typeface="Tahoma" panose="020B0604030504040204" pitchFamily="34" charset="0"/>
              </a:rPr>
              <a:t>La </a:t>
            </a:r>
            <a:r>
              <a:rPr lang="es-PR" b="1" dirty="0" err="1">
                <a:solidFill>
                  <a:srgbClr val="B2BB1E"/>
                </a:solidFill>
                <a:latin typeface="Tahoma" panose="020B0604030504040204" pitchFamily="34" charset="0"/>
              </a:rPr>
              <a:t>Seccion</a:t>
            </a:r>
            <a:r>
              <a:rPr lang="es-PR" b="1" dirty="0">
                <a:solidFill>
                  <a:srgbClr val="B2BB1E"/>
                </a:solidFill>
                <a:latin typeface="Tahoma" panose="020B0604030504040204" pitchFamily="34" charset="0"/>
              </a:rPr>
              <a:t> 3,</a:t>
            </a:r>
            <a:r>
              <a:rPr lang="es-PR" dirty="0">
                <a:solidFill>
                  <a:srgbClr val="B2BB1E"/>
                </a:solidFill>
                <a:latin typeface="Tahoma" panose="020B0604030504040204" pitchFamily="34" charset="0"/>
              </a:rPr>
              <a:t> </a:t>
            </a:r>
            <a:r>
              <a:rPr lang="es-PR" dirty="0" err="1">
                <a:solidFill>
                  <a:srgbClr val="B2BB1E"/>
                </a:solidFill>
                <a:latin typeface="Tahoma" panose="020B0604030504040204" pitchFamily="34" charset="0"/>
              </a:rPr>
              <a:t>Composicion</a:t>
            </a:r>
            <a:r>
              <a:rPr lang="es-PR" dirty="0">
                <a:solidFill>
                  <a:srgbClr val="B2BB1E"/>
                </a:solidFill>
                <a:latin typeface="Tahoma" panose="020B0604030504040204" pitchFamily="34" charset="0"/>
              </a:rPr>
              <a:t>/</a:t>
            </a:r>
            <a:r>
              <a:rPr lang="es-PR" dirty="0" err="1">
                <a:solidFill>
                  <a:srgbClr val="B2BB1E"/>
                </a:solidFill>
                <a:latin typeface="Tahoma" panose="020B0604030504040204" pitchFamily="34" charset="0"/>
              </a:rPr>
              <a:t>informacion</a:t>
            </a:r>
            <a:r>
              <a:rPr lang="es-PR" dirty="0">
                <a:solidFill>
                  <a:srgbClr val="B2BB1E"/>
                </a:solidFill>
                <a:latin typeface="Tahoma" panose="020B0604030504040204" pitchFamily="34" charset="0"/>
              </a:rPr>
              <a:t> sobre los ingredientes</a:t>
            </a:r>
            <a:r>
              <a:rPr lang="es-PR" dirty="0">
                <a:solidFill>
                  <a:srgbClr val="333333"/>
                </a:solidFill>
                <a:latin typeface="Tahoma" panose="020B0604030504040204" pitchFamily="34" charset="0"/>
              </a:rPr>
              <a:t> incluye información sobre los ingredientes químicos, junto con declaraciones de secretos comerciales.</a:t>
            </a:r>
          </a:p>
          <a:p>
            <a:pPr>
              <a:buFont typeface="Arial" panose="020B0604020202020204" pitchFamily="34" charset="0"/>
              <a:buChar char="•"/>
            </a:pPr>
            <a:endParaRPr lang="es-PR" sz="1000" b="1" dirty="0">
              <a:solidFill>
                <a:srgbClr val="B2BB1E"/>
              </a:solidFill>
              <a:latin typeface="Tahoma" panose="020B0604030504040204" pitchFamily="34" charset="0"/>
            </a:endParaRPr>
          </a:p>
          <a:p>
            <a:pPr>
              <a:buFont typeface="Arial" panose="020B0604020202020204" pitchFamily="34" charset="0"/>
              <a:buChar char="•"/>
            </a:pPr>
            <a:r>
              <a:rPr lang="es-PR" b="1" dirty="0">
                <a:solidFill>
                  <a:srgbClr val="B2BB1E"/>
                </a:solidFill>
                <a:latin typeface="Tahoma" panose="020B0604030504040204" pitchFamily="34" charset="0"/>
              </a:rPr>
              <a:t>La </a:t>
            </a:r>
            <a:r>
              <a:rPr lang="es-PR" b="1" dirty="0" err="1">
                <a:solidFill>
                  <a:srgbClr val="B2BB1E"/>
                </a:solidFill>
                <a:latin typeface="Tahoma" panose="020B0604030504040204" pitchFamily="34" charset="0"/>
              </a:rPr>
              <a:t>Seccion</a:t>
            </a:r>
            <a:r>
              <a:rPr lang="es-PR" b="1" dirty="0">
                <a:solidFill>
                  <a:srgbClr val="B2BB1E"/>
                </a:solidFill>
                <a:latin typeface="Tahoma" panose="020B0604030504040204" pitchFamily="34" charset="0"/>
              </a:rPr>
              <a:t> 4,</a:t>
            </a:r>
            <a:r>
              <a:rPr lang="es-PR" dirty="0">
                <a:solidFill>
                  <a:srgbClr val="B2BB1E"/>
                </a:solidFill>
                <a:latin typeface="Tahoma" panose="020B0604030504040204" pitchFamily="34" charset="0"/>
              </a:rPr>
              <a:t> Medidas de primeros auxilios</a:t>
            </a:r>
            <a:r>
              <a:rPr lang="es-PR" dirty="0">
                <a:solidFill>
                  <a:srgbClr val="333333"/>
                </a:solidFill>
                <a:latin typeface="Tahoma" panose="020B0604030504040204" pitchFamily="34" charset="0"/>
              </a:rPr>
              <a:t> incluye síntomas importantes, incluidos los efectos, agudos y retardados, y los tratamientos requeridos.</a:t>
            </a:r>
          </a:p>
          <a:p>
            <a:pPr>
              <a:buFont typeface="Arial" panose="020B0604020202020204" pitchFamily="34" charset="0"/>
              <a:buChar char="•"/>
            </a:pPr>
            <a:endParaRPr lang="es-PR" sz="1000" b="1" dirty="0">
              <a:solidFill>
                <a:srgbClr val="B2BB1E"/>
              </a:solidFill>
              <a:latin typeface="Tahoma" panose="020B0604030504040204" pitchFamily="34" charset="0"/>
            </a:endParaRPr>
          </a:p>
          <a:p>
            <a:pPr>
              <a:buFont typeface="Arial" panose="020B0604020202020204" pitchFamily="34" charset="0"/>
              <a:buChar char="•"/>
            </a:pPr>
            <a:r>
              <a:rPr lang="es-PR" b="1" dirty="0">
                <a:solidFill>
                  <a:srgbClr val="B2BB1E"/>
                </a:solidFill>
                <a:latin typeface="Tahoma" panose="020B0604030504040204" pitchFamily="34" charset="0"/>
              </a:rPr>
              <a:t>La </a:t>
            </a:r>
            <a:r>
              <a:rPr lang="es-PR" b="1" dirty="0" err="1">
                <a:solidFill>
                  <a:srgbClr val="B2BB1E"/>
                </a:solidFill>
                <a:latin typeface="Tahoma" panose="020B0604030504040204" pitchFamily="34" charset="0"/>
              </a:rPr>
              <a:t>Seccion</a:t>
            </a:r>
            <a:r>
              <a:rPr lang="es-PR" b="1" dirty="0">
                <a:solidFill>
                  <a:srgbClr val="B2BB1E"/>
                </a:solidFill>
                <a:latin typeface="Tahoma" panose="020B0604030504040204" pitchFamily="34" charset="0"/>
              </a:rPr>
              <a:t> 5,</a:t>
            </a:r>
            <a:r>
              <a:rPr lang="es-PR" dirty="0">
                <a:solidFill>
                  <a:srgbClr val="B2BB1E"/>
                </a:solidFill>
                <a:latin typeface="Tahoma" panose="020B0604030504040204" pitchFamily="34" charset="0"/>
              </a:rPr>
              <a:t> Medidas de lucha </a:t>
            </a:r>
            <a:r>
              <a:rPr lang="es-PR" dirty="0">
                <a:solidFill>
                  <a:srgbClr val="333333"/>
                </a:solidFill>
                <a:latin typeface="Tahoma" panose="020B0604030504040204" pitchFamily="34" charset="0"/>
              </a:rPr>
              <a:t>contra incendios enumera técnicas y equipos de extinción adecuados; Incluye los peligros químicos del fuego.</a:t>
            </a:r>
          </a:p>
          <a:p>
            <a:pPr>
              <a:buFont typeface="Arial" panose="020B0604020202020204" pitchFamily="34" charset="0"/>
              <a:buChar char="•"/>
            </a:pPr>
            <a:endParaRPr lang="es-PR" sz="1000" b="1" dirty="0">
              <a:solidFill>
                <a:srgbClr val="B2BB1E"/>
              </a:solidFill>
              <a:latin typeface="Tahoma" panose="020B0604030504040204" pitchFamily="34" charset="0"/>
            </a:endParaRPr>
          </a:p>
          <a:p>
            <a:pPr>
              <a:buFont typeface="Arial" panose="020B0604020202020204" pitchFamily="34" charset="0"/>
              <a:buChar char="•"/>
            </a:pPr>
            <a:r>
              <a:rPr lang="es-PR" b="1" dirty="0">
                <a:solidFill>
                  <a:srgbClr val="B2BB1E"/>
                </a:solidFill>
                <a:latin typeface="Tahoma" panose="020B0604030504040204" pitchFamily="34" charset="0"/>
              </a:rPr>
              <a:t>La </a:t>
            </a:r>
            <a:r>
              <a:rPr lang="es-PR" b="1" dirty="0" err="1">
                <a:solidFill>
                  <a:srgbClr val="B2BB1E"/>
                </a:solidFill>
                <a:latin typeface="Tahoma" panose="020B0604030504040204" pitchFamily="34" charset="0"/>
              </a:rPr>
              <a:t>Seccion</a:t>
            </a:r>
            <a:r>
              <a:rPr lang="es-PR" b="1" dirty="0">
                <a:solidFill>
                  <a:srgbClr val="B2BB1E"/>
                </a:solidFill>
                <a:latin typeface="Tahoma" panose="020B0604030504040204" pitchFamily="34" charset="0"/>
              </a:rPr>
              <a:t> 6,</a:t>
            </a:r>
            <a:r>
              <a:rPr lang="es-PR" dirty="0">
                <a:solidFill>
                  <a:srgbClr val="B2BB1E"/>
                </a:solidFill>
                <a:latin typeface="Tahoma" panose="020B0604030504040204" pitchFamily="34" charset="0"/>
              </a:rPr>
              <a:t> Medidas de </a:t>
            </a:r>
            <a:r>
              <a:rPr lang="es-PR" dirty="0" err="1">
                <a:solidFill>
                  <a:srgbClr val="B2BB1E"/>
                </a:solidFill>
                <a:latin typeface="Tahoma" panose="020B0604030504040204" pitchFamily="34" charset="0"/>
              </a:rPr>
              <a:t>liberaciion</a:t>
            </a:r>
            <a:r>
              <a:rPr lang="es-PR" dirty="0">
                <a:solidFill>
                  <a:srgbClr val="B2BB1E"/>
                </a:solidFill>
                <a:latin typeface="Tahoma" panose="020B0604030504040204" pitchFamily="34" charset="0"/>
              </a:rPr>
              <a:t> accidental </a:t>
            </a:r>
            <a:r>
              <a:rPr lang="es-PR" dirty="0">
                <a:latin typeface="Tahoma" panose="020B0604030504040204" pitchFamily="34" charset="0"/>
              </a:rPr>
              <a:t>enumera los procedimientos de emergencia; equipo de </a:t>
            </a:r>
            <a:r>
              <a:rPr lang="es-PR" dirty="0" err="1">
                <a:latin typeface="Tahoma" panose="020B0604030504040204" pitchFamily="34" charset="0"/>
              </a:rPr>
              <a:t>proteccion</a:t>
            </a:r>
            <a:r>
              <a:rPr lang="es-PR" dirty="0">
                <a:latin typeface="Tahoma" panose="020B0604030504040204" pitchFamily="34" charset="0"/>
              </a:rPr>
              <a:t>; y métodos adecuados de contención y limpieza.</a:t>
            </a:r>
          </a:p>
          <a:p>
            <a:pPr>
              <a:buFont typeface="Arial" panose="020B0604020202020204" pitchFamily="34" charset="0"/>
              <a:buChar char="•"/>
            </a:pPr>
            <a:endParaRPr lang="es-PR" sz="1000" b="1" dirty="0">
              <a:solidFill>
                <a:srgbClr val="B2BB1E"/>
              </a:solidFill>
              <a:latin typeface="Tahoma" panose="020B0604030504040204" pitchFamily="34" charset="0"/>
            </a:endParaRPr>
          </a:p>
          <a:p>
            <a:pPr>
              <a:buFont typeface="Arial" panose="020B0604020202020204" pitchFamily="34" charset="0"/>
              <a:buChar char="•"/>
            </a:pPr>
            <a:r>
              <a:rPr lang="es-PR" b="1" dirty="0">
                <a:solidFill>
                  <a:srgbClr val="B2BB1E"/>
                </a:solidFill>
                <a:latin typeface="Tahoma" panose="020B0604030504040204" pitchFamily="34" charset="0"/>
              </a:rPr>
              <a:t> La </a:t>
            </a:r>
            <a:r>
              <a:rPr lang="es-PR" b="1" dirty="0" err="1">
                <a:solidFill>
                  <a:srgbClr val="B2BB1E"/>
                </a:solidFill>
                <a:latin typeface="Tahoma" panose="020B0604030504040204" pitchFamily="34" charset="0"/>
              </a:rPr>
              <a:t>Seccion</a:t>
            </a:r>
            <a:r>
              <a:rPr lang="es-PR" b="1" dirty="0">
                <a:solidFill>
                  <a:srgbClr val="B2BB1E"/>
                </a:solidFill>
                <a:latin typeface="Tahoma" panose="020B0604030504040204" pitchFamily="34" charset="0"/>
              </a:rPr>
              <a:t> 7,</a:t>
            </a:r>
            <a:r>
              <a:rPr lang="es-PR" dirty="0">
                <a:solidFill>
                  <a:srgbClr val="B2BB1E"/>
                </a:solidFill>
                <a:latin typeface="Tahoma" panose="020B0604030504040204" pitchFamily="34" charset="0"/>
              </a:rPr>
              <a:t> </a:t>
            </a:r>
            <a:r>
              <a:rPr lang="es-PR" dirty="0" err="1">
                <a:solidFill>
                  <a:srgbClr val="B2BB1E"/>
                </a:solidFill>
                <a:latin typeface="Tahoma" panose="020B0604030504040204" pitchFamily="34" charset="0"/>
              </a:rPr>
              <a:t>Manipulacion</a:t>
            </a:r>
            <a:r>
              <a:rPr lang="es-PR" dirty="0">
                <a:solidFill>
                  <a:srgbClr val="B2BB1E"/>
                </a:solidFill>
                <a:latin typeface="Tahoma" panose="020B0604030504040204" pitchFamily="34" charset="0"/>
              </a:rPr>
              <a:t> y almacenamiento </a:t>
            </a:r>
            <a:r>
              <a:rPr lang="es-PR" dirty="0">
                <a:latin typeface="Tahoma" panose="020B0604030504040204" pitchFamily="34" charset="0"/>
              </a:rPr>
              <a:t>enumera las precauciones para una manipulación y almacenamiento seguros, incluidas las incompatibilidades.</a:t>
            </a:r>
          </a:p>
        </p:txBody>
      </p:sp>
    </p:spTree>
    <p:extLst>
      <p:ext uri="{BB962C8B-B14F-4D97-AF65-F5344CB8AC3E}">
        <p14:creationId xmlns:p14="http://schemas.microsoft.com/office/powerpoint/2010/main" val="1379478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Fall Protection and Prevention">
            <a:extLst>
              <a:ext uri="{FF2B5EF4-FFF2-40B4-BE49-F238E27FC236}">
                <a16:creationId xmlns:a16="http://schemas.microsoft.com/office/drawing/2014/main" id="{368DF61B-48A9-4A9F-8D69-CF883A80C566}"/>
              </a:ext>
            </a:extLst>
          </p:cNvPr>
          <p:cNvSpPr txBox="1"/>
          <p:nvPr/>
        </p:nvSpPr>
        <p:spPr>
          <a:xfrm>
            <a:off x="6612074" y="120564"/>
            <a:ext cx="4746812" cy="769441"/>
          </a:xfrm>
          <a:prstGeom prst="rect">
            <a:avLst/>
          </a:prstGeom>
          <a:noFill/>
          <a:ln w="25400">
            <a:solidFill>
              <a:schemeClr val="accent1"/>
            </a:solidFill>
          </a:ln>
        </p:spPr>
        <p:txBody>
          <a:bodyPr wrap="none" rtlCol="0">
            <a:spAutoFit/>
          </a:bodyPr>
          <a:lstStyle/>
          <a:p>
            <a:r>
              <a:rPr lang="en-US" sz="4400" dirty="0">
                <a:solidFill>
                  <a:srgbClr val="37495F"/>
                </a:solidFill>
              </a:rPr>
              <a:t>HAZCOM y G.H.S. </a:t>
            </a:r>
          </a:p>
        </p:txBody>
      </p:sp>
      <p:sp>
        <p:nvSpPr>
          <p:cNvPr id="3" name="Title 2">
            <a:extLst>
              <a:ext uri="{FF2B5EF4-FFF2-40B4-BE49-F238E27FC236}">
                <a16:creationId xmlns:a16="http://schemas.microsoft.com/office/drawing/2014/main" id="{AA4BAE82-CCAA-410D-943C-F3868130384C}"/>
              </a:ext>
            </a:extLst>
          </p:cNvPr>
          <p:cNvSpPr>
            <a:spLocks noGrp="1"/>
          </p:cNvSpPr>
          <p:nvPr>
            <p:ph type="title"/>
          </p:nvPr>
        </p:nvSpPr>
        <p:spPr/>
        <p:txBody>
          <a:bodyPr>
            <a:normAutofit/>
          </a:bodyPr>
          <a:lstStyle/>
          <a:p>
            <a:pPr marL="342900" indent="-342900" fontAlgn="base">
              <a:spcBef>
                <a:spcPts val="1000"/>
              </a:spcBef>
              <a:buClr>
                <a:srgbClr val="90C226"/>
              </a:buClr>
              <a:buSzPct val="80000"/>
              <a:buFont typeface="Wingdings 3" charset="2"/>
              <a:buChar char=""/>
            </a:pPr>
            <a:r>
              <a:rPr lang="en-US" sz="3200" b="1" u="sng" dirty="0">
                <a:solidFill>
                  <a:prstClr val="black">
                    <a:lumMod val="75000"/>
                    <a:lumOff val="25000"/>
                  </a:prstClr>
                </a:solidFill>
                <a:latin typeface="+mn-lt"/>
                <a:ea typeface="+mn-ea"/>
                <a:cs typeface="+mn-cs"/>
              </a:rPr>
              <a:t>16 sections  (ANSI Format)</a:t>
            </a:r>
          </a:p>
        </p:txBody>
      </p:sp>
      <p:sp>
        <p:nvSpPr>
          <p:cNvPr id="2" name="Rectangle 1">
            <a:extLst>
              <a:ext uri="{FF2B5EF4-FFF2-40B4-BE49-F238E27FC236}">
                <a16:creationId xmlns:a16="http://schemas.microsoft.com/office/drawing/2014/main" id="{F1EC13CE-AC56-478C-B0E1-367021559E35}"/>
              </a:ext>
            </a:extLst>
          </p:cNvPr>
          <p:cNvSpPr/>
          <p:nvPr/>
        </p:nvSpPr>
        <p:spPr>
          <a:xfrm>
            <a:off x="344626" y="1379577"/>
            <a:ext cx="11014260" cy="5478423"/>
          </a:xfrm>
          <a:prstGeom prst="rect">
            <a:avLst/>
          </a:prstGeom>
        </p:spPr>
        <p:txBody>
          <a:bodyPr wrap="square">
            <a:spAutoFit/>
          </a:bodyPr>
          <a:lstStyle/>
          <a:p>
            <a:pPr>
              <a:buFont typeface="Arial" panose="020B0604020202020204" pitchFamily="34" charset="0"/>
              <a:buChar char="•"/>
            </a:pPr>
            <a:r>
              <a:rPr lang="es-PR" sz="2000" b="1" dirty="0">
                <a:solidFill>
                  <a:srgbClr val="B2BB1E"/>
                </a:solidFill>
                <a:latin typeface="Tahoma" panose="020B0604030504040204" pitchFamily="34" charset="0"/>
              </a:rPr>
              <a:t>La Sección 8, </a:t>
            </a:r>
            <a:r>
              <a:rPr lang="es-PR" sz="2000" dirty="0">
                <a:solidFill>
                  <a:srgbClr val="B2BB1E"/>
                </a:solidFill>
                <a:latin typeface="Tahoma" panose="020B0604030504040204" pitchFamily="34" charset="0"/>
              </a:rPr>
              <a:t>Controles de exposición / protección personal </a:t>
            </a:r>
            <a:r>
              <a:rPr lang="es-PR" sz="2000" dirty="0">
                <a:latin typeface="Tahoma" panose="020B0604030504040204" pitchFamily="34" charset="0"/>
              </a:rPr>
              <a:t>enumera los Límites de Exposición Permisibles (PEL) de OSHA; Valores límite de umbral (TLV); controles de ingeniería apropiados; y equipo de protección personal (EPP).</a:t>
            </a:r>
          </a:p>
          <a:p>
            <a:pPr>
              <a:buFont typeface="Arial" panose="020B0604020202020204" pitchFamily="34" charset="0"/>
              <a:buChar char="•"/>
            </a:pPr>
            <a:endParaRPr lang="es-PR" sz="1000" b="1" dirty="0">
              <a:solidFill>
                <a:srgbClr val="B2BB1E"/>
              </a:solidFill>
              <a:latin typeface="Tahoma" panose="020B0604030504040204" pitchFamily="34" charset="0"/>
            </a:endParaRPr>
          </a:p>
          <a:p>
            <a:pPr>
              <a:buFont typeface="Arial" panose="020B0604020202020204" pitchFamily="34" charset="0"/>
              <a:buChar char="•"/>
            </a:pPr>
            <a:r>
              <a:rPr lang="es-PR" sz="2000" b="1" dirty="0">
                <a:solidFill>
                  <a:srgbClr val="B2BB1E"/>
                </a:solidFill>
                <a:latin typeface="Tahoma" panose="020B0604030504040204" pitchFamily="34" charset="0"/>
              </a:rPr>
              <a:t>La Sección 9, </a:t>
            </a:r>
            <a:r>
              <a:rPr lang="es-PR" sz="2000" dirty="0">
                <a:solidFill>
                  <a:srgbClr val="B2BB1E"/>
                </a:solidFill>
                <a:latin typeface="Tahoma" panose="020B0604030504040204" pitchFamily="34" charset="0"/>
              </a:rPr>
              <a:t>Propiedades físicas y químicas</a:t>
            </a:r>
            <a:r>
              <a:rPr lang="es-PR" sz="2000" dirty="0">
                <a:solidFill>
                  <a:srgbClr val="333333"/>
                </a:solidFill>
                <a:latin typeface="Tahoma" panose="020B0604030504040204" pitchFamily="34" charset="0"/>
              </a:rPr>
              <a:t> enumera las características de la sustancia química.</a:t>
            </a:r>
          </a:p>
          <a:p>
            <a:pPr>
              <a:buFont typeface="Arial" panose="020B0604020202020204" pitchFamily="34" charset="0"/>
              <a:buChar char="•"/>
            </a:pPr>
            <a:endParaRPr lang="es-PR" sz="1000" b="1" dirty="0">
              <a:solidFill>
                <a:srgbClr val="B2BB1E"/>
              </a:solidFill>
              <a:latin typeface="Tahoma" panose="020B0604030504040204" pitchFamily="34" charset="0"/>
            </a:endParaRPr>
          </a:p>
          <a:p>
            <a:pPr>
              <a:buFont typeface="Arial" panose="020B0604020202020204" pitchFamily="34" charset="0"/>
              <a:buChar char="•"/>
            </a:pPr>
            <a:r>
              <a:rPr lang="es-PR" sz="2000" b="1" dirty="0">
                <a:solidFill>
                  <a:srgbClr val="B2BB1E"/>
                </a:solidFill>
                <a:latin typeface="Tahoma" panose="020B0604030504040204" pitchFamily="34" charset="0"/>
              </a:rPr>
              <a:t>La Sección 10, </a:t>
            </a:r>
            <a:r>
              <a:rPr lang="es-PR" sz="2000" dirty="0">
                <a:solidFill>
                  <a:srgbClr val="B2BB1E"/>
                </a:solidFill>
                <a:latin typeface="Tahoma" panose="020B0604030504040204" pitchFamily="34" charset="0"/>
              </a:rPr>
              <a:t>Estabilidad y reactividad</a:t>
            </a:r>
            <a:r>
              <a:rPr lang="es-PR" sz="2000" dirty="0">
                <a:latin typeface="Tahoma" panose="020B0604030504040204" pitchFamily="34" charset="0"/>
              </a:rPr>
              <a:t> enumera la estabilidad química y la posibilidad de reacciones peligrosas.</a:t>
            </a:r>
          </a:p>
          <a:p>
            <a:pPr>
              <a:buFont typeface="Arial" panose="020B0604020202020204" pitchFamily="34" charset="0"/>
              <a:buChar char="•"/>
            </a:pPr>
            <a:endParaRPr lang="es-PR" sz="1000" b="1" dirty="0">
              <a:solidFill>
                <a:srgbClr val="B2BB1E"/>
              </a:solidFill>
              <a:latin typeface="Tahoma" panose="020B0604030504040204" pitchFamily="34" charset="0"/>
            </a:endParaRPr>
          </a:p>
          <a:p>
            <a:pPr>
              <a:buFont typeface="Arial" panose="020B0604020202020204" pitchFamily="34" charset="0"/>
              <a:buChar char="•"/>
            </a:pPr>
            <a:r>
              <a:rPr lang="es-PR" sz="2000" b="1" dirty="0">
                <a:solidFill>
                  <a:srgbClr val="B2BB1E"/>
                </a:solidFill>
                <a:latin typeface="Tahoma" panose="020B0604030504040204" pitchFamily="34" charset="0"/>
              </a:rPr>
              <a:t>La Sección 11, </a:t>
            </a:r>
            <a:r>
              <a:rPr lang="es-PR" sz="2000" dirty="0">
                <a:solidFill>
                  <a:srgbClr val="B2BB1E"/>
                </a:solidFill>
                <a:latin typeface="Tahoma" panose="020B0604030504040204" pitchFamily="34" charset="0"/>
              </a:rPr>
              <a:t>Información toxicológica</a:t>
            </a:r>
            <a:r>
              <a:rPr lang="es-PR" sz="2000" dirty="0">
                <a:solidFill>
                  <a:srgbClr val="333333"/>
                </a:solidFill>
                <a:latin typeface="Tahoma" panose="020B0604030504040204" pitchFamily="34" charset="0"/>
              </a:rPr>
              <a:t>  incluye rutas de exposición; síntomas relacionados, efectos agudos y crónicos; y medidas numéricas de toxicidad.</a:t>
            </a:r>
          </a:p>
          <a:p>
            <a:endParaRPr lang="es-PR" sz="2000" dirty="0">
              <a:solidFill>
                <a:srgbClr val="333333"/>
              </a:solidFill>
              <a:latin typeface="Tahoma" panose="020B0604030504040204" pitchFamily="34" charset="0"/>
            </a:endParaRPr>
          </a:p>
          <a:p>
            <a:pPr>
              <a:buFont typeface="Arial" panose="020B0604020202020204" pitchFamily="34" charset="0"/>
              <a:buChar char="•"/>
            </a:pPr>
            <a:r>
              <a:rPr lang="es-PR" sz="2000" dirty="0">
                <a:solidFill>
                  <a:srgbClr val="333333"/>
                </a:solidFill>
                <a:latin typeface="Tahoma" panose="020B0604030504040204" pitchFamily="34" charset="0"/>
              </a:rPr>
              <a:t>Sección 12, Información ecológica *</a:t>
            </a:r>
          </a:p>
          <a:p>
            <a:pPr>
              <a:buFont typeface="Arial" panose="020B0604020202020204" pitchFamily="34" charset="0"/>
              <a:buChar char="•"/>
            </a:pPr>
            <a:r>
              <a:rPr lang="es-PR" sz="2000" dirty="0">
                <a:solidFill>
                  <a:srgbClr val="333333"/>
                </a:solidFill>
                <a:latin typeface="Tahoma" panose="020B0604030504040204" pitchFamily="34" charset="0"/>
              </a:rPr>
              <a:t>Sección 13, Consideraciones de eliminación *</a:t>
            </a:r>
          </a:p>
          <a:p>
            <a:pPr>
              <a:buFont typeface="Arial" panose="020B0604020202020204" pitchFamily="34" charset="0"/>
              <a:buChar char="•"/>
            </a:pPr>
            <a:r>
              <a:rPr lang="es-PR" sz="2000" dirty="0">
                <a:solidFill>
                  <a:srgbClr val="333333"/>
                </a:solidFill>
                <a:latin typeface="Tahoma" panose="020B0604030504040204" pitchFamily="34" charset="0"/>
              </a:rPr>
              <a:t>Sección 14, Información de transporte *</a:t>
            </a:r>
          </a:p>
          <a:p>
            <a:pPr>
              <a:buFont typeface="Arial" panose="020B0604020202020204" pitchFamily="34" charset="0"/>
              <a:buChar char="•"/>
            </a:pPr>
            <a:r>
              <a:rPr lang="es-PR" sz="2000" dirty="0">
                <a:solidFill>
                  <a:srgbClr val="333333"/>
                </a:solidFill>
                <a:latin typeface="Tahoma" panose="020B0604030504040204" pitchFamily="34" charset="0"/>
              </a:rPr>
              <a:t>Sección 15, Información reglamentaria </a:t>
            </a:r>
          </a:p>
          <a:p>
            <a:pPr>
              <a:buFont typeface="Arial" panose="020B0604020202020204" pitchFamily="34" charset="0"/>
              <a:buChar char="•"/>
            </a:pPr>
            <a:endParaRPr lang="es-PR" sz="1000" dirty="0">
              <a:solidFill>
                <a:srgbClr val="333333"/>
              </a:solidFill>
              <a:latin typeface="Tahoma" panose="020B0604030504040204" pitchFamily="34" charset="0"/>
            </a:endParaRPr>
          </a:p>
          <a:p>
            <a:endParaRPr lang="es-PR" sz="1000" b="1" dirty="0">
              <a:solidFill>
                <a:srgbClr val="B2BB1E"/>
              </a:solidFill>
              <a:latin typeface="Tahoma" panose="020B0604030504040204" pitchFamily="34" charset="0"/>
            </a:endParaRPr>
          </a:p>
          <a:p>
            <a:pPr>
              <a:buFont typeface="Arial" panose="020B0604020202020204" pitchFamily="34" charset="0"/>
              <a:buChar char="•"/>
            </a:pPr>
            <a:r>
              <a:rPr lang="es-PR" sz="2000" b="1" dirty="0">
                <a:solidFill>
                  <a:srgbClr val="B2BB1E"/>
                </a:solidFill>
                <a:latin typeface="Tahoma" panose="020B0604030504040204" pitchFamily="34" charset="0"/>
              </a:rPr>
              <a:t>La Sección 16, </a:t>
            </a:r>
            <a:r>
              <a:rPr lang="es-PR" sz="2000" dirty="0">
                <a:solidFill>
                  <a:srgbClr val="B2BB1E"/>
                </a:solidFill>
                <a:latin typeface="Tahoma" panose="020B0604030504040204" pitchFamily="34" charset="0"/>
              </a:rPr>
              <a:t>Otra información</a:t>
            </a:r>
            <a:r>
              <a:rPr lang="es-PR" sz="2000" dirty="0">
                <a:solidFill>
                  <a:srgbClr val="333333"/>
                </a:solidFill>
                <a:latin typeface="Tahoma" panose="020B0604030504040204" pitchFamily="34" charset="0"/>
              </a:rPr>
              <a:t> incluye la fecha de preparación o última revisión.</a:t>
            </a:r>
          </a:p>
        </p:txBody>
      </p:sp>
    </p:spTree>
    <p:extLst>
      <p:ext uri="{BB962C8B-B14F-4D97-AF65-F5344CB8AC3E}">
        <p14:creationId xmlns:p14="http://schemas.microsoft.com/office/powerpoint/2010/main" val="2063090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Fall Protection and Prevention">
            <a:extLst>
              <a:ext uri="{FF2B5EF4-FFF2-40B4-BE49-F238E27FC236}">
                <a16:creationId xmlns:a16="http://schemas.microsoft.com/office/drawing/2014/main" id="{E72F2395-42A0-4EC0-A764-F48442A171C9}"/>
              </a:ext>
            </a:extLst>
          </p:cNvPr>
          <p:cNvSpPr txBox="1"/>
          <p:nvPr/>
        </p:nvSpPr>
        <p:spPr>
          <a:xfrm>
            <a:off x="137541" y="120564"/>
            <a:ext cx="4746812" cy="769441"/>
          </a:xfrm>
          <a:prstGeom prst="rect">
            <a:avLst/>
          </a:prstGeom>
          <a:noFill/>
          <a:ln w="25400">
            <a:solidFill>
              <a:schemeClr val="accent1"/>
            </a:solidFill>
          </a:ln>
        </p:spPr>
        <p:txBody>
          <a:bodyPr wrap="none" rtlCol="0">
            <a:spAutoFit/>
          </a:bodyPr>
          <a:lstStyle/>
          <a:p>
            <a:r>
              <a:rPr lang="en-US" sz="4400" dirty="0">
                <a:solidFill>
                  <a:srgbClr val="37495F"/>
                </a:solidFill>
              </a:rPr>
              <a:t>HAZCOM y G.H.S. </a:t>
            </a:r>
          </a:p>
        </p:txBody>
      </p:sp>
      <p:sp>
        <p:nvSpPr>
          <p:cNvPr id="2" name="WELCOME">
            <a:extLst>
              <a:ext uri="{FF2B5EF4-FFF2-40B4-BE49-F238E27FC236}">
                <a16:creationId xmlns:a16="http://schemas.microsoft.com/office/drawing/2014/main" id="{1614FE59-6FF3-46F3-8E1D-82CA1A9A1C26}"/>
              </a:ext>
            </a:extLst>
          </p:cNvPr>
          <p:cNvSpPr>
            <a:spLocks noGrp="1"/>
          </p:cNvSpPr>
          <p:nvPr>
            <p:ph type="title"/>
          </p:nvPr>
        </p:nvSpPr>
        <p:spPr>
          <a:xfrm>
            <a:off x="442452" y="2453378"/>
            <a:ext cx="3536206" cy="1951244"/>
          </a:xfrm>
        </p:spPr>
        <p:txBody>
          <a:bodyPr anchor="ctr">
            <a:normAutofit/>
          </a:bodyPr>
          <a:lstStyle/>
          <a:p>
            <a:r>
              <a:rPr lang="en-US" sz="5400" dirty="0"/>
              <a:t>Módulo- 3</a:t>
            </a:r>
          </a:p>
        </p:txBody>
      </p:sp>
      <p:sp>
        <p:nvSpPr>
          <p:cNvPr id="37" name="Seriousness of Falls">
            <a:extLst>
              <a:ext uri="{FF2B5EF4-FFF2-40B4-BE49-F238E27FC236}">
                <a16:creationId xmlns:a16="http://schemas.microsoft.com/office/drawing/2014/main" id="{2DF76C95-E94B-4F6B-8630-320D9D59F0DE}"/>
              </a:ext>
            </a:extLst>
          </p:cNvPr>
          <p:cNvSpPr>
            <a:spLocks noGrp="1"/>
          </p:cNvSpPr>
          <p:nvPr>
            <p:ph idx="1"/>
          </p:nvPr>
        </p:nvSpPr>
        <p:spPr>
          <a:xfrm>
            <a:off x="4100056" y="1482515"/>
            <a:ext cx="7108707" cy="5228000"/>
          </a:xfrm>
        </p:spPr>
        <p:txBody>
          <a:bodyPr anchor="ctr">
            <a:normAutofit/>
          </a:bodyPr>
          <a:lstStyle/>
          <a:p>
            <a:pPr marL="285750" indent="-285750">
              <a:buFont typeface="Arial" panose="020B0604020202020204" pitchFamily="34" charset="0"/>
              <a:buChar char="•"/>
            </a:pPr>
            <a:r>
              <a:rPr lang="en-US" sz="3600" b="1" dirty="0">
                <a:solidFill>
                  <a:schemeClr val="bg2">
                    <a:lumMod val="90000"/>
                  </a:schemeClr>
                </a:solidFill>
              </a:rPr>
              <a:t>¿</a:t>
            </a:r>
            <a:r>
              <a:rPr lang="es-PR" sz="3600" b="1" dirty="0">
                <a:solidFill>
                  <a:schemeClr val="bg2">
                    <a:lumMod val="90000"/>
                  </a:schemeClr>
                </a:solidFill>
              </a:rPr>
              <a:t>Qué es HAZCOM?</a:t>
            </a:r>
            <a:endParaRPr lang="es-PR" sz="4000" b="1" dirty="0">
              <a:solidFill>
                <a:schemeClr val="bg2">
                  <a:lumMod val="90000"/>
                </a:schemeClr>
              </a:solidFill>
            </a:endParaRPr>
          </a:p>
          <a:p>
            <a:pPr marL="285750" indent="-285750">
              <a:buFont typeface="Arial" panose="020B0604020202020204" pitchFamily="34" charset="0"/>
              <a:buChar char="•"/>
            </a:pPr>
            <a:endParaRPr lang="es-PR" sz="800" b="1" dirty="0">
              <a:solidFill>
                <a:schemeClr val="bg2">
                  <a:lumMod val="90000"/>
                </a:schemeClr>
              </a:solidFill>
            </a:endParaRPr>
          </a:p>
          <a:p>
            <a:pPr marL="285750" indent="-285750">
              <a:buFont typeface="Arial" panose="020B0604020202020204" pitchFamily="34" charset="0"/>
              <a:buChar char="•"/>
            </a:pPr>
            <a:endParaRPr lang="es-PR" sz="800" b="1" dirty="0">
              <a:solidFill>
                <a:schemeClr val="bg2">
                  <a:lumMod val="90000"/>
                </a:schemeClr>
              </a:solidFill>
            </a:endParaRPr>
          </a:p>
          <a:p>
            <a:pPr marL="285750" indent="-285750">
              <a:spcBef>
                <a:spcPts val="1200"/>
              </a:spcBef>
              <a:buFont typeface="Arial" panose="020B0604020202020204" pitchFamily="34" charset="0"/>
              <a:buChar char="•"/>
            </a:pPr>
            <a:r>
              <a:rPr lang="es-PR" sz="4000" b="1" dirty="0">
                <a:solidFill>
                  <a:schemeClr val="bg2">
                    <a:lumMod val="90000"/>
                  </a:schemeClr>
                </a:solidFill>
              </a:rPr>
              <a:t>¿Qué cambios vinieron con G.H.S.?</a:t>
            </a:r>
          </a:p>
          <a:p>
            <a:pPr marL="285750" indent="-285750">
              <a:spcBef>
                <a:spcPts val="1200"/>
              </a:spcBef>
              <a:buFont typeface="Arial" panose="020B0604020202020204" pitchFamily="34" charset="0"/>
              <a:buChar char="•"/>
            </a:pPr>
            <a:endParaRPr lang="es-PR" sz="800" b="1" dirty="0">
              <a:solidFill>
                <a:srgbClr val="1B3049"/>
              </a:solidFill>
            </a:endParaRPr>
          </a:p>
          <a:p>
            <a:pPr marL="285750" indent="-285750">
              <a:spcBef>
                <a:spcPts val="1200"/>
              </a:spcBef>
              <a:buFont typeface="Arial" panose="020B0604020202020204" pitchFamily="34" charset="0"/>
              <a:buChar char="•"/>
            </a:pPr>
            <a:endParaRPr lang="es-PR" sz="800" b="1" dirty="0">
              <a:solidFill>
                <a:srgbClr val="1B3049"/>
              </a:solidFill>
            </a:endParaRPr>
          </a:p>
          <a:p>
            <a:pPr marL="285750" indent="-285750">
              <a:spcBef>
                <a:spcPts val="600"/>
              </a:spcBef>
              <a:buFont typeface="Arial" panose="020B0604020202020204" pitchFamily="34" charset="0"/>
              <a:buChar char="•"/>
            </a:pPr>
            <a:r>
              <a:rPr lang="es-PR" sz="3600" b="1" dirty="0">
                <a:solidFill>
                  <a:srgbClr val="1B3049"/>
                </a:solidFill>
              </a:rPr>
              <a:t>Pictogramas, ¿qué son?</a:t>
            </a:r>
          </a:p>
          <a:p>
            <a:pPr marL="285750" indent="-285750">
              <a:spcBef>
                <a:spcPts val="600"/>
              </a:spcBef>
              <a:buFont typeface="Arial" panose="020B0604020202020204" pitchFamily="34" charset="0"/>
              <a:buChar char="•"/>
            </a:pPr>
            <a:endParaRPr lang="es-PR" sz="800" b="1" dirty="0">
              <a:solidFill>
                <a:srgbClr val="1B3049"/>
              </a:solidFill>
            </a:endParaRPr>
          </a:p>
          <a:p>
            <a:pPr marL="285750" indent="-285750">
              <a:spcBef>
                <a:spcPts val="600"/>
              </a:spcBef>
              <a:buFont typeface="Arial" panose="020B0604020202020204" pitchFamily="34" charset="0"/>
              <a:buChar char="•"/>
            </a:pPr>
            <a:r>
              <a:rPr lang="es-PR" sz="800" b="1" dirty="0">
                <a:solidFill>
                  <a:srgbClr val="1B3049"/>
                </a:solidFill>
              </a:rPr>
              <a:t> </a:t>
            </a:r>
          </a:p>
          <a:p>
            <a:pPr marL="285750" indent="-285750">
              <a:spcBef>
                <a:spcPts val="600"/>
              </a:spcBef>
              <a:buFont typeface="Arial" panose="020B0604020202020204" pitchFamily="34" charset="0"/>
              <a:buChar char="•"/>
            </a:pPr>
            <a:r>
              <a:rPr lang="es-PR" sz="3600" b="1" dirty="0">
                <a:solidFill>
                  <a:schemeClr val="bg2">
                    <a:lumMod val="90000"/>
                  </a:schemeClr>
                </a:solidFill>
              </a:rPr>
              <a:t>Peligros químicos.</a:t>
            </a:r>
          </a:p>
          <a:p>
            <a:pPr marL="285750" indent="-285750">
              <a:spcBef>
                <a:spcPts val="600"/>
              </a:spcBef>
              <a:buFont typeface="Arial" panose="020B0604020202020204" pitchFamily="34" charset="0"/>
              <a:buChar char="•"/>
            </a:pPr>
            <a:endParaRPr lang="en-US" sz="3600" b="1" dirty="0">
              <a:solidFill>
                <a:srgbClr val="1B3049"/>
              </a:solidFill>
            </a:endParaRPr>
          </a:p>
          <a:p>
            <a:pPr marL="285750" indent="-285750">
              <a:spcBef>
                <a:spcPts val="600"/>
              </a:spcBef>
              <a:buFont typeface="Arial" panose="020B0604020202020204" pitchFamily="34" charset="0"/>
              <a:buChar char="•"/>
            </a:pPr>
            <a:endParaRPr lang="en-US" sz="800" b="1" dirty="0">
              <a:solidFill>
                <a:srgbClr val="1B3049"/>
              </a:solidFill>
            </a:endParaRPr>
          </a:p>
          <a:p>
            <a:endParaRPr lang="en-US" dirty="0"/>
          </a:p>
        </p:txBody>
      </p:sp>
    </p:spTree>
    <p:extLst>
      <p:ext uri="{BB962C8B-B14F-4D97-AF65-F5344CB8AC3E}">
        <p14:creationId xmlns:p14="http://schemas.microsoft.com/office/powerpoint/2010/main" val="1813376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Fall Protection and Prevention">
            <a:extLst>
              <a:ext uri="{FF2B5EF4-FFF2-40B4-BE49-F238E27FC236}">
                <a16:creationId xmlns:a16="http://schemas.microsoft.com/office/drawing/2014/main" id="{E72F2395-42A0-4EC0-A764-F48442A171C9}"/>
              </a:ext>
            </a:extLst>
          </p:cNvPr>
          <p:cNvSpPr txBox="1"/>
          <p:nvPr/>
        </p:nvSpPr>
        <p:spPr>
          <a:xfrm>
            <a:off x="137541" y="120564"/>
            <a:ext cx="4576894" cy="769441"/>
          </a:xfrm>
          <a:prstGeom prst="rect">
            <a:avLst/>
          </a:prstGeom>
          <a:noFill/>
          <a:ln w="25400">
            <a:solidFill>
              <a:schemeClr val="accent1"/>
            </a:solidFill>
          </a:ln>
        </p:spPr>
        <p:txBody>
          <a:bodyPr wrap="none" rtlCol="0">
            <a:spAutoFit/>
          </a:bodyPr>
          <a:lstStyle/>
          <a:p>
            <a:r>
              <a:rPr lang="es-ES" sz="4400" dirty="0">
                <a:solidFill>
                  <a:srgbClr val="37495F"/>
                </a:solidFill>
              </a:rPr>
              <a:t>HAZCOM y G.H.S.</a:t>
            </a:r>
            <a:endParaRPr lang="en-US" sz="4400" dirty="0">
              <a:solidFill>
                <a:srgbClr val="37495F"/>
              </a:solidFill>
            </a:endParaRPr>
          </a:p>
        </p:txBody>
      </p:sp>
      <p:sp>
        <p:nvSpPr>
          <p:cNvPr id="2" name="Module- 1">
            <a:extLst>
              <a:ext uri="{FF2B5EF4-FFF2-40B4-BE49-F238E27FC236}">
                <a16:creationId xmlns:a16="http://schemas.microsoft.com/office/drawing/2014/main" id="{1614FE59-6FF3-46F3-8E1D-82CA1A9A1C26}"/>
              </a:ext>
            </a:extLst>
          </p:cNvPr>
          <p:cNvSpPr>
            <a:spLocks noGrp="1"/>
          </p:cNvSpPr>
          <p:nvPr>
            <p:ph type="title"/>
          </p:nvPr>
        </p:nvSpPr>
        <p:spPr>
          <a:xfrm>
            <a:off x="416101" y="1699913"/>
            <a:ext cx="8596668" cy="1320800"/>
          </a:xfrm>
        </p:spPr>
        <p:txBody>
          <a:bodyPr anchor="ctr">
            <a:normAutofit/>
          </a:bodyPr>
          <a:lstStyle/>
          <a:p>
            <a:r>
              <a:rPr lang="es-PR" altLang="en-US" sz="5400" b="1" dirty="0"/>
              <a:t>Renuncia</a:t>
            </a:r>
            <a:endParaRPr lang="es-PR" sz="5400" dirty="0"/>
          </a:p>
        </p:txBody>
      </p:sp>
      <p:sp>
        <p:nvSpPr>
          <p:cNvPr id="4" name="TextBox 3">
            <a:extLst>
              <a:ext uri="{FF2B5EF4-FFF2-40B4-BE49-F238E27FC236}">
                <a16:creationId xmlns:a16="http://schemas.microsoft.com/office/drawing/2014/main" id="{C7A2FF7A-53E2-4EB9-BB5B-E6665E350428}"/>
              </a:ext>
            </a:extLst>
          </p:cNvPr>
          <p:cNvSpPr txBox="1"/>
          <p:nvPr/>
        </p:nvSpPr>
        <p:spPr>
          <a:xfrm>
            <a:off x="4714435" y="890005"/>
            <a:ext cx="6824871" cy="5693866"/>
          </a:xfrm>
          <a:prstGeom prst="rect">
            <a:avLst/>
          </a:prstGeom>
          <a:solidFill>
            <a:schemeClr val="accent1">
              <a:alpha val="54000"/>
            </a:schemeClr>
          </a:solidFill>
          <a:effectLst>
            <a:softEdge rad="101600"/>
          </a:effectLst>
        </p:spPr>
        <p:txBody>
          <a:bodyPr wrap="square" lIns="274320" rtlCol="0">
            <a:spAutoFit/>
          </a:bodyPr>
          <a:lstStyle/>
          <a:p>
            <a:r>
              <a:rPr lang="es-ES" altLang="en-US" sz="2800" dirty="0">
                <a:latin typeface="Calibri" panose="020F0502020204030204" pitchFamily="34" charset="0"/>
                <a:ea typeface="Times New Roman" panose="02020603050405020304" pitchFamily="18" charset="0"/>
                <a:cs typeface="Arial" panose="020B0604020202020204" pitchFamily="34" charset="0"/>
              </a:rPr>
              <a:t>Este material fue producido bajo el</a:t>
            </a:r>
          </a:p>
          <a:p>
            <a:r>
              <a:rPr lang="es-ES" altLang="en-US" sz="2800" dirty="0">
                <a:latin typeface="Calibri" panose="020F0502020204030204" pitchFamily="34" charset="0"/>
                <a:ea typeface="Times New Roman" panose="02020603050405020304" pitchFamily="18" charset="0"/>
                <a:cs typeface="Arial" panose="020B0604020202020204" pitchFamily="34" charset="0"/>
              </a:rPr>
              <a:t>número de concesión </a:t>
            </a:r>
            <a:r>
              <a:rPr lang="es-ES" altLang="en-US" sz="2800" dirty="0" smtClean="0">
                <a:latin typeface="Calibri" panose="020F0502020204030204" pitchFamily="34" charset="0"/>
                <a:ea typeface="Times New Roman" panose="02020603050405020304" pitchFamily="18" charset="0"/>
                <a:cs typeface="Arial" panose="020B0604020202020204" pitchFamily="34" charset="0"/>
              </a:rPr>
              <a:t>SH-05073-SH8 </a:t>
            </a:r>
            <a:r>
              <a:rPr lang="es-ES" altLang="en-US" sz="2800" dirty="0" smtClean="0">
                <a:latin typeface="Calibri" panose="020F0502020204030204" pitchFamily="34" charset="0"/>
                <a:ea typeface="Times New Roman" panose="02020603050405020304" pitchFamily="18" charset="0"/>
                <a:cs typeface="Arial" panose="020B0604020202020204" pitchFamily="34" charset="0"/>
              </a:rPr>
              <a:t>de la </a:t>
            </a:r>
            <a:r>
              <a:rPr lang="es-ES" altLang="en-US" sz="2800" dirty="0">
                <a:latin typeface="Calibri" panose="020F0502020204030204" pitchFamily="34" charset="0"/>
                <a:ea typeface="Times New Roman" panose="02020603050405020304" pitchFamily="18" charset="0"/>
                <a:cs typeface="Arial" panose="020B0604020202020204" pitchFamily="34" charset="0"/>
              </a:rPr>
              <a:t>Administración de Seguridad y Salud Ocupacional, Departamento de Trabajo de los Estados Unidos.</a:t>
            </a:r>
            <a:r>
              <a:rPr lang="en-US" altLang="en-US" sz="2800" dirty="0">
                <a:latin typeface="Calibri" panose="020F0502020204030204" pitchFamily="34" charset="0"/>
                <a:ea typeface="Times New Roman" panose="02020603050405020304" pitchFamily="18" charset="0"/>
                <a:cs typeface="Arial" panose="020B0604020202020204" pitchFamily="34" charset="0"/>
              </a:rPr>
              <a:t>                      </a:t>
            </a:r>
          </a:p>
          <a:p>
            <a:endParaRPr lang="en-US" altLang="en-US" sz="2800" dirty="0">
              <a:latin typeface="Calibri" panose="020F0502020204030204" pitchFamily="34" charset="0"/>
              <a:ea typeface="Times New Roman" panose="02020603050405020304" pitchFamily="18" charset="0"/>
              <a:cs typeface="Arial" panose="020B0604020202020204" pitchFamily="34" charset="0"/>
            </a:endParaRPr>
          </a:p>
          <a:p>
            <a:r>
              <a:rPr lang="es-ES" altLang="en-US" sz="2800" dirty="0">
                <a:ea typeface="Times New Roman" panose="02020603050405020304" pitchFamily="18" charset="0"/>
                <a:cs typeface="Arial" panose="020B0604020202020204" pitchFamily="34" charset="0"/>
              </a:rPr>
              <a:t>No refleja necesariamente los puntos de vista o las políticas del Departamento de Trabajo de los Estados Unidos, ni la mención de nombres comerciales, productos comerciales u organizaciones implica el respaldo del Gobierno de los Estados Unidos.</a:t>
            </a:r>
            <a:endParaRPr lang="en-US" altLang="en-US" sz="2800" dirty="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62624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Fall Protection and Prevention">
            <a:extLst>
              <a:ext uri="{FF2B5EF4-FFF2-40B4-BE49-F238E27FC236}">
                <a16:creationId xmlns:a16="http://schemas.microsoft.com/office/drawing/2014/main" id="{368DF61B-48A9-4A9F-8D69-CF883A80C566}"/>
              </a:ext>
            </a:extLst>
          </p:cNvPr>
          <p:cNvSpPr txBox="1"/>
          <p:nvPr/>
        </p:nvSpPr>
        <p:spPr>
          <a:xfrm>
            <a:off x="6612074" y="120564"/>
            <a:ext cx="4746812" cy="769441"/>
          </a:xfrm>
          <a:prstGeom prst="rect">
            <a:avLst/>
          </a:prstGeom>
          <a:noFill/>
          <a:ln w="25400">
            <a:solidFill>
              <a:schemeClr val="accent1"/>
            </a:solidFill>
          </a:ln>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37495F"/>
                </a:solidFill>
                <a:effectLst/>
                <a:uLnTx/>
                <a:uFillTx/>
                <a:latin typeface="Trebuchet MS" panose="020B0603020202020204"/>
                <a:ea typeface="+mn-ea"/>
                <a:cs typeface="+mn-cs"/>
              </a:rPr>
              <a:t>HAZCOM </a:t>
            </a:r>
            <a:r>
              <a:rPr lang="en-US" sz="4400" dirty="0">
                <a:solidFill>
                  <a:srgbClr val="37495F"/>
                </a:solidFill>
                <a:latin typeface="Trebuchet MS" panose="020B0603020202020204"/>
              </a:rPr>
              <a:t>y</a:t>
            </a:r>
            <a:r>
              <a:rPr kumimoji="0" lang="en-US" sz="4400" b="0" i="0" u="none" strike="noStrike" kern="1200" cap="none" spc="0" normalizeH="0" baseline="0" noProof="0" dirty="0">
                <a:ln>
                  <a:noFill/>
                </a:ln>
                <a:solidFill>
                  <a:srgbClr val="37495F"/>
                </a:solidFill>
                <a:effectLst/>
                <a:uLnTx/>
                <a:uFillTx/>
                <a:latin typeface="Trebuchet MS" panose="020B0603020202020204"/>
                <a:ea typeface="+mn-ea"/>
                <a:cs typeface="+mn-cs"/>
              </a:rPr>
              <a:t> G.H.S. </a:t>
            </a:r>
          </a:p>
        </p:txBody>
      </p:sp>
      <p:sp>
        <p:nvSpPr>
          <p:cNvPr id="2" name="Title 1">
            <a:extLst>
              <a:ext uri="{FF2B5EF4-FFF2-40B4-BE49-F238E27FC236}">
                <a16:creationId xmlns:a16="http://schemas.microsoft.com/office/drawing/2014/main" id="{1A65109D-B9E1-4E5E-80CB-294E73B88A08}"/>
              </a:ext>
            </a:extLst>
          </p:cNvPr>
          <p:cNvSpPr>
            <a:spLocks noGrp="1"/>
          </p:cNvSpPr>
          <p:nvPr>
            <p:ph type="title"/>
          </p:nvPr>
        </p:nvSpPr>
        <p:spPr/>
        <p:txBody>
          <a:bodyPr/>
          <a:lstStyle/>
          <a:p>
            <a:r>
              <a:rPr lang="en-US" dirty="0"/>
              <a:t>9 </a:t>
            </a:r>
            <a:r>
              <a:rPr lang="en-US" dirty="0" err="1"/>
              <a:t>pictogramas</a:t>
            </a:r>
            <a:endParaRPr lang="en-US" dirty="0"/>
          </a:p>
        </p:txBody>
      </p:sp>
      <p:pic>
        <p:nvPicPr>
          <p:cNvPr id="8" name="Content Placeholder 7" descr="Imagen de nueve pictogramas de GHS">
            <a:extLst>
              <a:ext uri="{FF2B5EF4-FFF2-40B4-BE49-F238E27FC236}">
                <a16:creationId xmlns:a16="http://schemas.microsoft.com/office/drawing/2014/main" id="{AD232735-8272-4C84-B918-5BAF13010C98}"/>
              </a:ext>
            </a:extLst>
          </p:cNvPr>
          <p:cNvPicPr>
            <a:picLocks noGrp="1" noChangeAspect="1"/>
          </p:cNvPicPr>
          <p:nvPr>
            <p:ph idx="4294967295"/>
          </p:nvPr>
        </p:nvPicPr>
        <p:blipFill rotWithShape="1">
          <a:blip r:embed="rId3" cstate="email">
            <a:extLst>
              <a:ext uri="{28A0092B-C50C-407E-A947-70E740481C1C}">
                <a14:useLocalDpi xmlns:a14="http://schemas.microsoft.com/office/drawing/2010/main"/>
              </a:ext>
            </a:extLst>
          </a:blip>
          <a:srcRect/>
          <a:stretch/>
        </p:blipFill>
        <p:spPr>
          <a:xfrm>
            <a:off x="136849" y="2108057"/>
            <a:ext cx="11222037" cy="2778125"/>
          </a:xfrm>
        </p:spPr>
      </p:pic>
    </p:spTree>
    <p:extLst>
      <p:ext uri="{BB962C8B-B14F-4D97-AF65-F5344CB8AC3E}">
        <p14:creationId xmlns:p14="http://schemas.microsoft.com/office/powerpoint/2010/main" val="2099727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5225A-5037-4424-9B22-166D7C96F262}"/>
              </a:ext>
            </a:extLst>
          </p:cNvPr>
          <p:cNvSpPr>
            <a:spLocks noGrp="1"/>
          </p:cNvSpPr>
          <p:nvPr>
            <p:ph type="title"/>
          </p:nvPr>
        </p:nvSpPr>
        <p:spPr>
          <a:xfrm>
            <a:off x="5126748" y="609600"/>
            <a:ext cx="4147254" cy="1320800"/>
          </a:xfrm>
        </p:spPr>
        <p:txBody>
          <a:bodyPr/>
          <a:lstStyle/>
          <a:p>
            <a:r>
              <a:rPr lang="en-US" dirty="0" err="1"/>
              <a:t>Salud</a:t>
            </a:r>
            <a:endParaRPr lang="en-US" dirty="0"/>
          </a:p>
        </p:txBody>
      </p:sp>
      <p:pic>
        <p:nvPicPr>
          <p:cNvPr id="3" name="Content Placeholder 2" descr="Imagen de un pictograma (Peligro de salud)">
            <a:extLst>
              <a:ext uri="{FF2B5EF4-FFF2-40B4-BE49-F238E27FC236}">
                <a16:creationId xmlns:a16="http://schemas.microsoft.com/office/drawing/2014/main" id="{9A96519B-A9F1-4757-9864-2BC3A1BD7A3F}"/>
              </a:ext>
            </a:extLst>
          </p:cNvPr>
          <p:cNvPicPr>
            <a:picLocks noGrp="1" noChangeAspect="1"/>
          </p:cNvPicPr>
          <p:nvPr>
            <p:ph idx="4294967295"/>
          </p:nvPr>
        </p:nvPicPr>
        <p:blipFill>
          <a:blip r:embed="rId3" cstate="email">
            <a:extLst>
              <a:ext uri="{28A0092B-C50C-407E-A947-70E740481C1C}">
                <a14:useLocalDpi xmlns:a14="http://schemas.microsoft.com/office/drawing/2010/main"/>
              </a:ext>
            </a:extLst>
          </a:blip>
          <a:stretch>
            <a:fillRect/>
          </a:stretch>
        </p:blipFill>
        <p:spPr>
          <a:xfrm>
            <a:off x="7291388" y="215900"/>
            <a:ext cx="4900612" cy="4900613"/>
          </a:xfrm>
          <a:prstGeom prst="rect">
            <a:avLst/>
          </a:prstGeom>
        </p:spPr>
      </p:pic>
      <p:sp>
        <p:nvSpPr>
          <p:cNvPr id="9" name="Fall Protection and Prevention">
            <a:extLst>
              <a:ext uri="{FF2B5EF4-FFF2-40B4-BE49-F238E27FC236}">
                <a16:creationId xmlns:a16="http://schemas.microsoft.com/office/drawing/2014/main" id="{368DF61B-48A9-4A9F-8D69-CF883A80C566}"/>
              </a:ext>
            </a:extLst>
          </p:cNvPr>
          <p:cNvSpPr txBox="1"/>
          <p:nvPr/>
        </p:nvSpPr>
        <p:spPr>
          <a:xfrm>
            <a:off x="474160" y="609600"/>
            <a:ext cx="4809205" cy="5975131"/>
          </a:xfrm>
          <a:prstGeom prst="rect">
            <a:avLst/>
          </a:prstGeom>
        </p:spPr>
        <p:txBody>
          <a:bodyPr vert="horz" lIns="91440" tIns="45720" rIns="91440" bIns="45720" rtlCol="0">
            <a:normAutofit lnSpcReduction="10000"/>
          </a:bodyPr>
          <a:lstStyle/>
          <a:p>
            <a:pPr lvl="0">
              <a:spcBef>
                <a:spcPts val="1000"/>
              </a:spcBef>
              <a:buClr>
                <a:schemeClr val="accent1"/>
              </a:buClr>
              <a:buSzPct val="80000"/>
              <a:buFont typeface="Wingdings 3" charset="2"/>
              <a:buChar char=""/>
              <a:defRPr/>
            </a:pPr>
            <a:r>
              <a:rPr lang="es-PR" sz="2800" dirty="0"/>
              <a:t>Carcinógeno</a:t>
            </a:r>
          </a:p>
          <a:p>
            <a:pPr lvl="0">
              <a:spcBef>
                <a:spcPts val="1000"/>
              </a:spcBef>
              <a:buClr>
                <a:schemeClr val="accent1"/>
              </a:buClr>
              <a:buSzPct val="80000"/>
              <a:buFont typeface="Wingdings 3" charset="2"/>
              <a:buChar char=""/>
              <a:defRPr/>
            </a:pPr>
            <a:endParaRPr lang="es-PR" sz="2800" dirty="0"/>
          </a:p>
          <a:p>
            <a:pPr lvl="0">
              <a:spcBef>
                <a:spcPts val="1000"/>
              </a:spcBef>
              <a:buClr>
                <a:schemeClr val="accent1"/>
              </a:buClr>
              <a:buSzPct val="80000"/>
              <a:buFont typeface="Wingdings 3" charset="2"/>
              <a:buChar char=""/>
              <a:defRPr/>
            </a:pPr>
            <a:r>
              <a:rPr lang="es-PR" sz="2800" dirty="0"/>
              <a:t>Mutagenicidad</a:t>
            </a:r>
          </a:p>
          <a:p>
            <a:pPr lvl="0">
              <a:spcBef>
                <a:spcPts val="1000"/>
              </a:spcBef>
              <a:buClr>
                <a:schemeClr val="accent1"/>
              </a:buClr>
              <a:buSzPct val="80000"/>
              <a:buFont typeface="Wingdings 3" charset="2"/>
              <a:buChar char=""/>
              <a:defRPr/>
            </a:pPr>
            <a:endParaRPr lang="es-PR" sz="2800" dirty="0"/>
          </a:p>
          <a:p>
            <a:pPr lvl="0">
              <a:spcBef>
                <a:spcPts val="1000"/>
              </a:spcBef>
              <a:buClr>
                <a:schemeClr val="accent1"/>
              </a:buClr>
              <a:buSzPct val="80000"/>
              <a:buFont typeface="Wingdings 3" charset="2"/>
              <a:buChar char=""/>
              <a:defRPr/>
            </a:pPr>
            <a:r>
              <a:rPr lang="es-PR" sz="2800" dirty="0"/>
              <a:t>Toxicidad Reproductiva</a:t>
            </a:r>
          </a:p>
          <a:p>
            <a:pPr lvl="0">
              <a:spcBef>
                <a:spcPts val="1000"/>
              </a:spcBef>
              <a:buClr>
                <a:schemeClr val="accent1"/>
              </a:buClr>
              <a:buSzPct val="80000"/>
              <a:buFont typeface="Wingdings 3" charset="2"/>
              <a:buChar char=""/>
              <a:defRPr/>
            </a:pPr>
            <a:endParaRPr lang="es-PR" sz="2800" dirty="0"/>
          </a:p>
          <a:p>
            <a:pPr lvl="0">
              <a:spcBef>
                <a:spcPts val="1000"/>
              </a:spcBef>
              <a:buClr>
                <a:schemeClr val="accent1"/>
              </a:buClr>
              <a:buSzPct val="80000"/>
              <a:buFont typeface="Wingdings 3" charset="2"/>
              <a:buChar char=""/>
              <a:defRPr/>
            </a:pPr>
            <a:r>
              <a:rPr lang="es-PR" sz="2800" dirty="0"/>
              <a:t>Sensibilizante Respiratorio</a:t>
            </a:r>
          </a:p>
          <a:p>
            <a:pPr lvl="0">
              <a:spcBef>
                <a:spcPts val="1000"/>
              </a:spcBef>
              <a:buClr>
                <a:schemeClr val="accent1"/>
              </a:buClr>
              <a:buSzPct val="80000"/>
              <a:buFont typeface="Wingdings 3" charset="2"/>
              <a:buChar char=""/>
              <a:defRPr/>
            </a:pPr>
            <a:endParaRPr lang="es-PR" sz="2800" dirty="0"/>
          </a:p>
          <a:p>
            <a:pPr lvl="0">
              <a:spcBef>
                <a:spcPts val="1000"/>
              </a:spcBef>
              <a:buClr>
                <a:schemeClr val="accent1"/>
              </a:buClr>
              <a:buSzPct val="80000"/>
              <a:buFont typeface="Wingdings 3" charset="2"/>
              <a:buChar char=""/>
              <a:defRPr/>
            </a:pPr>
            <a:r>
              <a:rPr lang="es-PR" sz="2800" dirty="0"/>
              <a:t>Toxicidad del órgano diana</a:t>
            </a:r>
          </a:p>
          <a:p>
            <a:pPr lvl="0">
              <a:spcBef>
                <a:spcPts val="1000"/>
              </a:spcBef>
              <a:buClr>
                <a:schemeClr val="accent1"/>
              </a:buClr>
              <a:buSzPct val="80000"/>
              <a:buFont typeface="Wingdings 3" charset="2"/>
              <a:buChar char=""/>
              <a:defRPr/>
            </a:pPr>
            <a:endParaRPr lang="es-PR" sz="2800" dirty="0"/>
          </a:p>
          <a:p>
            <a:pPr lvl="0">
              <a:spcBef>
                <a:spcPts val="1000"/>
              </a:spcBef>
              <a:buClr>
                <a:schemeClr val="accent1"/>
              </a:buClr>
              <a:buSzPct val="80000"/>
              <a:buFont typeface="Wingdings 3" charset="2"/>
              <a:buChar char=""/>
              <a:defRPr/>
            </a:pPr>
            <a:r>
              <a:rPr lang="es-PR" sz="2800" dirty="0"/>
              <a:t>Toxicidad por aspiración</a:t>
            </a:r>
            <a:endParaRPr kumimoji="0" lang="es-PR" sz="2800" b="0" i="0" u="none" strike="noStrike" cap="none" spc="0" normalizeH="0" baseline="0" dirty="0">
              <a:ln>
                <a:noFill/>
              </a:ln>
              <a:effectLst/>
              <a:uLnTx/>
              <a:uFillTx/>
            </a:endParaRPr>
          </a:p>
        </p:txBody>
      </p:sp>
      <p:sp>
        <p:nvSpPr>
          <p:cNvPr id="4" name="Rectangle 3">
            <a:extLst>
              <a:ext uri="{FF2B5EF4-FFF2-40B4-BE49-F238E27FC236}">
                <a16:creationId xmlns:a16="http://schemas.microsoft.com/office/drawing/2014/main" id="{261C0449-6B39-4361-A895-C45F4609959E}"/>
              </a:ext>
            </a:extLst>
          </p:cNvPr>
          <p:cNvSpPr/>
          <p:nvPr/>
        </p:nvSpPr>
        <p:spPr>
          <a:xfrm>
            <a:off x="6365685" y="5330626"/>
            <a:ext cx="4698722" cy="646331"/>
          </a:xfrm>
          <a:prstGeom prst="rect">
            <a:avLst/>
          </a:prstGeom>
        </p:spPr>
        <p:txBody>
          <a:bodyPr wrap="none">
            <a:spAutoFit/>
          </a:bodyPr>
          <a:lstStyle/>
          <a:p>
            <a:pPr algn="ctr"/>
            <a:r>
              <a:rPr lang="es-PR" sz="3600" b="1" dirty="0">
                <a:solidFill>
                  <a:srgbClr val="000000"/>
                </a:solidFill>
                <a:latin typeface="Helvetica Neue"/>
              </a:rPr>
              <a:t>Peligro para la salud</a:t>
            </a:r>
          </a:p>
        </p:txBody>
      </p:sp>
    </p:spTree>
    <p:extLst>
      <p:ext uri="{BB962C8B-B14F-4D97-AF65-F5344CB8AC3E}">
        <p14:creationId xmlns:p14="http://schemas.microsoft.com/office/powerpoint/2010/main" val="2061052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F7CE9-2F39-477F-BF9A-D9A3D1F0A53C}"/>
              </a:ext>
            </a:extLst>
          </p:cNvPr>
          <p:cNvSpPr>
            <a:spLocks noGrp="1"/>
          </p:cNvSpPr>
          <p:nvPr>
            <p:ph type="title"/>
          </p:nvPr>
        </p:nvSpPr>
        <p:spPr>
          <a:xfrm>
            <a:off x="3699164" y="609600"/>
            <a:ext cx="5574838" cy="1320800"/>
          </a:xfrm>
        </p:spPr>
        <p:txBody>
          <a:bodyPr/>
          <a:lstStyle/>
          <a:p>
            <a:r>
              <a:rPr lang="en-US" dirty="0"/>
              <a:t>Fuego</a:t>
            </a:r>
          </a:p>
        </p:txBody>
      </p:sp>
      <p:sp>
        <p:nvSpPr>
          <p:cNvPr id="9" name="Fall Protection and Prevention">
            <a:extLst>
              <a:ext uri="{FF2B5EF4-FFF2-40B4-BE49-F238E27FC236}">
                <a16:creationId xmlns:a16="http://schemas.microsoft.com/office/drawing/2014/main" id="{368DF61B-48A9-4A9F-8D69-CF883A80C566}"/>
              </a:ext>
            </a:extLst>
          </p:cNvPr>
          <p:cNvSpPr txBox="1"/>
          <p:nvPr/>
        </p:nvSpPr>
        <p:spPr>
          <a:xfrm>
            <a:off x="623884" y="609600"/>
            <a:ext cx="4508938" cy="5964620"/>
          </a:xfrm>
          <a:prstGeom prst="rect">
            <a:avLst/>
          </a:prstGeom>
        </p:spPr>
        <p:txBody>
          <a:bodyPr vert="horz" lIns="91440" tIns="45720" rIns="91440" bIns="45720" rtlCol="0">
            <a:normAutofit lnSpcReduction="10000"/>
          </a:bodyPr>
          <a:lstStyle/>
          <a:p>
            <a:pPr lvl="0">
              <a:spcBef>
                <a:spcPts val="1000"/>
              </a:spcBef>
              <a:buClr>
                <a:schemeClr val="accent1"/>
              </a:buClr>
              <a:buSzPct val="80000"/>
              <a:buFont typeface="Wingdings 3" charset="2"/>
              <a:buChar char=""/>
              <a:defRPr/>
            </a:pPr>
            <a:r>
              <a:rPr lang="es-PR" sz="2800" dirty="0"/>
              <a:t>Inflamables</a:t>
            </a:r>
          </a:p>
          <a:p>
            <a:pPr lvl="0">
              <a:spcBef>
                <a:spcPts val="1000"/>
              </a:spcBef>
              <a:buClr>
                <a:schemeClr val="accent1"/>
              </a:buClr>
              <a:buSzPct val="80000"/>
              <a:defRPr/>
            </a:pPr>
            <a:endParaRPr lang="es-PR" sz="2800" dirty="0"/>
          </a:p>
          <a:p>
            <a:pPr lvl="0">
              <a:spcBef>
                <a:spcPts val="1000"/>
              </a:spcBef>
              <a:buClr>
                <a:schemeClr val="accent1"/>
              </a:buClr>
              <a:buSzPct val="80000"/>
              <a:buFont typeface="Wingdings 3" charset="2"/>
              <a:buChar char=""/>
              <a:defRPr/>
            </a:pPr>
            <a:r>
              <a:rPr lang="es-PR" sz="2800" dirty="0"/>
              <a:t>Piroforica</a:t>
            </a:r>
          </a:p>
          <a:p>
            <a:pPr lvl="0">
              <a:spcBef>
                <a:spcPts val="1000"/>
              </a:spcBef>
              <a:buClr>
                <a:schemeClr val="accent1"/>
              </a:buClr>
              <a:buSzPct val="80000"/>
              <a:buFont typeface="Wingdings 3" charset="2"/>
              <a:buChar char=""/>
              <a:defRPr/>
            </a:pPr>
            <a:endParaRPr lang="es-PR" sz="2800" dirty="0"/>
          </a:p>
          <a:p>
            <a:pPr lvl="0">
              <a:spcBef>
                <a:spcPts val="1000"/>
              </a:spcBef>
              <a:buClr>
                <a:schemeClr val="accent1"/>
              </a:buClr>
              <a:buSzPct val="80000"/>
              <a:buFont typeface="Wingdings 3" charset="2"/>
              <a:buChar char=""/>
              <a:defRPr/>
            </a:pPr>
            <a:r>
              <a:rPr lang="es-PR" sz="2800" dirty="0"/>
              <a:t>Auto-calentamiento</a:t>
            </a:r>
          </a:p>
          <a:p>
            <a:pPr lvl="0">
              <a:spcBef>
                <a:spcPts val="1000"/>
              </a:spcBef>
              <a:buClr>
                <a:schemeClr val="accent1"/>
              </a:buClr>
              <a:buSzPct val="80000"/>
              <a:buFont typeface="Wingdings 3" charset="2"/>
              <a:buChar char=""/>
              <a:defRPr/>
            </a:pPr>
            <a:endParaRPr lang="es-PR" sz="2800" dirty="0"/>
          </a:p>
          <a:p>
            <a:pPr lvl="0">
              <a:spcBef>
                <a:spcPts val="1000"/>
              </a:spcBef>
              <a:buClr>
                <a:schemeClr val="accent1"/>
              </a:buClr>
              <a:buSzPct val="80000"/>
              <a:buFont typeface="Wingdings 3" charset="2"/>
              <a:buChar char=""/>
              <a:defRPr/>
            </a:pPr>
            <a:r>
              <a:rPr lang="es-PR" sz="2800" dirty="0"/>
              <a:t>Emite gas inflamable</a:t>
            </a:r>
          </a:p>
          <a:p>
            <a:pPr lvl="0">
              <a:spcBef>
                <a:spcPts val="1000"/>
              </a:spcBef>
              <a:buClr>
                <a:schemeClr val="accent1"/>
              </a:buClr>
              <a:buSzPct val="80000"/>
              <a:buFont typeface="Wingdings 3" charset="2"/>
              <a:buChar char=""/>
              <a:defRPr/>
            </a:pPr>
            <a:endParaRPr lang="es-PR" sz="2800" dirty="0"/>
          </a:p>
          <a:p>
            <a:pPr lvl="0">
              <a:spcBef>
                <a:spcPts val="1000"/>
              </a:spcBef>
              <a:buClr>
                <a:schemeClr val="accent1"/>
              </a:buClr>
              <a:buSzPct val="80000"/>
              <a:buFont typeface="Wingdings 3" charset="2"/>
              <a:buChar char=""/>
              <a:defRPr/>
            </a:pPr>
            <a:r>
              <a:rPr lang="es-PR" sz="2800" dirty="0"/>
              <a:t>Auto-reactivos</a:t>
            </a:r>
          </a:p>
          <a:p>
            <a:pPr lvl="0">
              <a:spcBef>
                <a:spcPts val="1000"/>
              </a:spcBef>
              <a:buClr>
                <a:schemeClr val="accent1"/>
              </a:buClr>
              <a:buSzPct val="80000"/>
              <a:buFont typeface="Wingdings 3" charset="2"/>
              <a:buChar char=""/>
              <a:defRPr/>
            </a:pPr>
            <a:endParaRPr lang="es-PR" sz="2800" dirty="0"/>
          </a:p>
          <a:p>
            <a:pPr lvl="0">
              <a:spcBef>
                <a:spcPts val="1000"/>
              </a:spcBef>
              <a:buClr>
                <a:schemeClr val="accent1"/>
              </a:buClr>
              <a:buSzPct val="80000"/>
              <a:buFont typeface="Wingdings 3" charset="2"/>
              <a:buChar char=""/>
              <a:defRPr/>
            </a:pPr>
            <a:r>
              <a:rPr lang="es-PR" sz="2800" dirty="0"/>
              <a:t>Peróxidos orgánicos</a:t>
            </a:r>
            <a:endParaRPr kumimoji="0" lang="es-PR" sz="2800" b="0" i="0" u="none" strike="noStrike" cap="none" spc="0" normalizeH="0" baseline="0" dirty="0">
              <a:ln>
                <a:noFill/>
              </a:ln>
              <a:effectLst/>
              <a:uLnTx/>
              <a:uFillTx/>
            </a:endParaRPr>
          </a:p>
        </p:txBody>
      </p:sp>
      <p:pic>
        <p:nvPicPr>
          <p:cNvPr id="5" name="Picture 4" descr="Imagen de un pictograma (Fuego)">
            <a:extLst>
              <a:ext uri="{FF2B5EF4-FFF2-40B4-BE49-F238E27FC236}">
                <a16:creationId xmlns:a16="http://schemas.microsoft.com/office/drawing/2014/main" id="{78D50AC6-6E4C-490D-8B9F-E863130B15F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231848" y="312842"/>
            <a:ext cx="4900269" cy="4900269"/>
          </a:xfrm>
          <a:prstGeom prst="rect">
            <a:avLst/>
          </a:prstGeom>
        </p:spPr>
      </p:pic>
      <p:sp>
        <p:nvSpPr>
          <p:cNvPr id="4" name="Rectangle 3">
            <a:extLst>
              <a:ext uri="{FF2B5EF4-FFF2-40B4-BE49-F238E27FC236}">
                <a16:creationId xmlns:a16="http://schemas.microsoft.com/office/drawing/2014/main" id="{261C0449-6B39-4361-A895-C45F4609959E}"/>
              </a:ext>
            </a:extLst>
          </p:cNvPr>
          <p:cNvSpPr/>
          <p:nvPr/>
        </p:nvSpPr>
        <p:spPr>
          <a:xfrm>
            <a:off x="7854877" y="5330626"/>
            <a:ext cx="1720344" cy="707886"/>
          </a:xfrm>
          <a:prstGeom prst="rect">
            <a:avLst/>
          </a:prstGeom>
        </p:spPr>
        <p:txBody>
          <a:bodyPr wrap="none">
            <a:spAutoFit/>
          </a:bodyPr>
          <a:lstStyle/>
          <a:p>
            <a:pPr algn="ctr"/>
            <a:r>
              <a:rPr lang="en-US" sz="4000" b="1" dirty="0">
                <a:solidFill>
                  <a:srgbClr val="000000"/>
                </a:solidFill>
                <a:latin typeface="Helvetica Neue"/>
              </a:rPr>
              <a:t>Fuego</a:t>
            </a:r>
          </a:p>
        </p:txBody>
      </p:sp>
    </p:spTree>
    <p:extLst>
      <p:ext uri="{BB962C8B-B14F-4D97-AF65-F5344CB8AC3E}">
        <p14:creationId xmlns:p14="http://schemas.microsoft.com/office/powerpoint/2010/main" val="3732321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ED265-3C7B-4D6E-B2BE-3C0865CF8E1A}"/>
              </a:ext>
            </a:extLst>
          </p:cNvPr>
          <p:cNvSpPr>
            <a:spLocks noGrp="1"/>
          </p:cNvSpPr>
          <p:nvPr>
            <p:ph type="title"/>
          </p:nvPr>
        </p:nvSpPr>
        <p:spPr/>
        <p:txBody>
          <a:bodyPr/>
          <a:lstStyle/>
          <a:p>
            <a:r>
              <a:rPr lang="en-US" dirty="0" err="1"/>
              <a:t>Cilindro</a:t>
            </a:r>
            <a:r>
              <a:rPr lang="en-US" dirty="0"/>
              <a:t> de gas</a:t>
            </a:r>
          </a:p>
        </p:txBody>
      </p:sp>
      <p:sp>
        <p:nvSpPr>
          <p:cNvPr id="9" name="Fall Protection and Prevention">
            <a:extLst>
              <a:ext uri="{FF2B5EF4-FFF2-40B4-BE49-F238E27FC236}">
                <a16:creationId xmlns:a16="http://schemas.microsoft.com/office/drawing/2014/main" id="{368DF61B-48A9-4A9F-8D69-CF883A80C566}"/>
              </a:ext>
            </a:extLst>
          </p:cNvPr>
          <p:cNvSpPr txBox="1"/>
          <p:nvPr/>
        </p:nvSpPr>
        <p:spPr>
          <a:xfrm>
            <a:off x="677334" y="873566"/>
            <a:ext cx="4880574" cy="5527234"/>
          </a:xfrm>
          <a:prstGeom prst="rect">
            <a:avLst/>
          </a:prstGeom>
        </p:spPr>
        <p:txBody>
          <a:bodyPr vert="horz" lIns="91440" tIns="45720" rIns="91440" bIns="45720" rtlCol="0">
            <a:normAutofit/>
          </a:bodyPr>
          <a:lstStyle/>
          <a:p>
            <a:pPr lvl="0">
              <a:spcBef>
                <a:spcPts val="1000"/>
              </a:spcBef>
              <a:buClr>
                <a:schemeClr val="accent1"/>
              </a:buClr>
              <a:buSzPct val="80000"/>
              <a:buFont typeface="Wingdings 3" charset="2"/>
              <a:buChar char=""/>
              <a:defRPr/>
            </a:pPr>
            <a:endParaRPr lang="en-US" sz="3200" dirty="0">
              <a:solidFill>
                <a:schemeClr val="bg1"/>
              </a:solidFill>
            </a:endParaRPr>
          </a:p>
          <a:p>
            <a:pPr lvl="0">
              <a:spcBef>
                <a:spcPts val="1000"/>
              </a:spcBef>
              <a:buClr>
                <a:schemeClr val="accent1"/>
              </a:buClr>
              <a:buSzPct val="80000"/>
              <a:buFont typeface="Wingdings 3" charset="2"/>
              <a:buChar char=""/>
              <a:defRPr/>
            </a:pPr>
            <a:r>
              <a:rPr lang="en-US" sz="2800" dirty="0"/>
              <a:t>P</a:t>
            </a:r>
            <a:r>
              <a:rPr lang="es-PR" sz="2800" dirty="0"/>
              <a:t>ara gases a presión.</a:t>
            </a:r>
          </a:p>
          <a:p>
            <a:pPr lvl="0">
              <a:spcBef>
                <a:spcPts val="1000"/>
              </a:spcBef>
              <a:buClr>
                <a:schemeClr val="accent1"/>
              </a:buClr>
              <a:buSzPct val="80000"/>
              <a:defRPr/>
            </a:pPr>
            <a:endParaRPr kumimoji="0" lang="es-PR" sz="2800" b="0" i="0" u="none" strike="noStrike" cap="none" spc="0" normalizeH="0" baseline="0" noProof="0" dirty="0">
              <a:ln>
                <a:noFill/>
              </a:ln>
              <a:effectLst/>
              <a:uLnTx/>
              <a:uFillTx/>
            </a:endParaRPr>
          </a:p>
          <a:p>
            <a:pPr lvl="0">
              <a:spcBef>
                <a:spcPts val="1000"/>
              </a:spcBef>
              <a:buClr>
                <a:schemeClr val="accent1"/>
              </a:buClr>
              <a:buSzPct val="80000"/>
              <a:buFont typeface="Wingdings 3" charset="2"/>
              <a:buChar char=""/>
              <a:defRPr/>
            </a:pPr>
            <a:r>
              <a:rPr lang="es-PR" sz="2800" dirty="0"/>
              <a:t>Puede explotar si se calienta pinchado o se cae.</a:t>
            </a:r>
          </a:p>
          <a:p>
            <a:pPr lvl="0">
              <a:spcBef>
                <a:spcPts val="1000"/>
              </a:spcBef>
              <a:buClr>
                <a:schemeClr val="accent1"/>
              </a:buClr>
              <a:buSzPct val="80000"/>
              <a:buFont typeface="Wingdings 3" charset="2"/>
              <a:buChar char=""/>
              <a:defRPr/>
            </a:pPr>
            <a:endParaRPr lang="es-PR" sz="2800" dirty="0"/>
          </a:p>
          <a:p>
            <a:pPr lvl="0">
              <a:spcBef>
                <a:spcPts val="1000"/>
              </a:spcBef>
              <a:buClr>
                <a:schemeClr val="accent1"/>
              </a:buClr>
              <a:buSzPct val="80000"/>
              <a:buFont typeface="Wingdings 3" charset="2"/>
              <a:buChar char=""/>
              <a:defRPr/>
            </a:pPr>
            <a:r>
              <a:rPr lang="es-PR" sz="2800" dirty="0"/>
              <a:t>Gases licuados</a:t>
            </a:r>
          </a:p>
          <a:p>
            <a:pPr lvl="0">
              <a:spcBef>
                <a:spcPts val="1000"/>
              </a:spcBef>
              <a:buClr>
                <a:schemeClr val="accent1"/>
              </a:buClr>
              <a:buSzPct val="80000"/>
              <a:defRPr/>
            </a:pPr>
            <a:endParaRPr lang="es-PR" sz="2800" dirty="0"/>
          </a:p>
          <a:p>
            <a:pPr lvl="0">
              <a:spcBef>
                <a:spcPts val="1000"/>
              </a:spcBef>
              <a:buClr>
                <a:schemeClr val="accent1"/>
              </a:buClr>
              <a:buSzPct val="80000"/>
              <a:buFont typeface="Wingdings 3" charset="2"/>
              <a:buChar char=""/>
              <a:defRPr/>
            </a:pPr>
            <a:r>
              <a:rPr lang="es-PR" sz="2800" dirty="0"/>
              <a:t>Gases disueltos</a:t>
            </a:r>
            <a:endParaRPr kumimoji="0" lang="es-PR" sz="2800" b="0" i="0" u="none" strike="noStrike" cap="none" spc="0" normalizeH="0" baseline="0" noProof="0" dirty="0">
              <a:ln>
                <a:noFill/>
              </a:ln>
              <a:effectLst/>
              <a:uLnTx/>
              <a:uFillTx/>
            </a:endParaRPr>
          </a:p>
        </p:txBody>
      </p:sp>
      <p:pic>
        <p:nvPicPr>
          <p:cNvPr id="7" name="Picture 6" descr="Imagen de un pictograma (Cilindro de gas)">
            <a:extLst>
              <a:ext uri="{FF2B5EF4-FFF2-40B4-BE49-F238E27FC236}">
                <a16:creationId xmlns:a16="http://schemas.microsoft.com/office/drawing/2014/main" id="{3D7E69F2-EDC0-4DE0-817D-A623947A7CF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358343" y="415576"/>
            <a:ext cx="4787509" cy="4787509"/>
          </a:xfrm>
          <a:prstGeom prst="rect">
            <a:avLst/>
          </a:prstGeom>
        </p:spPr>
      </p:pic>
      <p:sp>
        <p:nvSpPr>
          <p:cNvPr id="4" name="Rectangle 3">
            <a:extLst>
              <a:ext uri="{FF2B5EF4-FFF2-40B4-BE49-F238E27FC236}">
                <a16:creationId xmlns:a16="http://schemas.microsoft.com/office/drawing/2014/main" id="{261C0449-6B39-4361-A895-C45F4609959E}"/>
              </a:ext>
            </a:extLst>
          </p:cNvPr>
          <p:cNvSpPr/>
          <p:nvPr/>
        </p:nvSpPr>
        <p:spPr>
          <a:xfrm>
            <a:off x="6771245" y="5330626"/>
            <a:ext cx="3887603" cy="707886"/>
          </a:xfrm>
          <a:prstGeom prst="rect">
            <a:avLst/>
          </a:prstGeom>
        </p:spPr>
        <p:txBody>
          <a:bodyPr wrap="none">
            <a:spAutoFit/>
          </a:bodyPr>
          <a:lstStyle/>
          <a:p>
            <a:pPr algn="ctr"/>
            <a:r>
              <a:rPr lang="en-US" sz="4000" b="1" dirty="0" err="1">
                <a:solidFill>
                  <a:srgbClr val="000000"/>
                </a:solidFill>
                <a:latin typeface="Helvetica Neue"/>
              </a:rPr>
              <a:t>Cilindro</a:t>
            </a:r>
            <a:r>
              <a:rPr lang="en-US" sz="4000" b="1" dirty="0">
                <a:solidFill>
                  <a:srgbClr val="000000"/>
                </a:solidFill>
                <a:latin typeface="Helvetica Neue"/>
              </a:rPr>
              <a:t> de gas</a:t>
            </a:r>
          </a:p>
        </p:txBody>
      </p:sp>
    </p:spTree>
    <p:extLst>
      <p:ext uri="{BB962C8B-B14F-4D97-AF65-F5344CB8AC3E}">
        <p14:creationId xmlns:p14="http://schemas.microsoft.com/office/powerpoint/2010/main" val="3287715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4FC87-3D93-4468-8EBA-51699629F91A}"/>
              </a:ext>
            </a:extLst>
          </p:cNvPr>
          <p:cNvSpPr>
            <a:spLocks noGrp="1"/>
          </p:cNvSpPr>
          <p:nvPr>
            <p:ph type="title"/>
          </p:nvPr>
        </p:nvSpPr>
        <p:spPr/>
        <p:txBody>
          <a:bodyPr/>
          <a:lstStyle/>
          <a:p>
            <a:r>
              <a:rPr lang="en-US" dirty="0"/>
              <a:t>Corrosion</a:t>
            </a:r>
          </a:p>
        </p:txBody>
      </p:sp>
      <p:sp>
        <p:nvSpPr>
          <p:cNvPr id="9" name="Fall Protection and Prevention">
            <a:extLst>
              <a:ext uri="{FF2B5EF4-FFF2-40B4-BE49-F238E27FC236}">
                <a16:creationId xmlns:a16="http://schemas.microsoft.com/office/drawing/2014/main" id="{368DF61B-48A9-4A9F-8D69-CF883A80C566}"/>
              </a:ext>
            </a:extLst>
          </p:cNvPr>
          <p:cNvSpPr txBox="1"/>
          <p:nvPr/>
        </p:nvSpPr>
        <p:spPr>
          <a:xfrm>
            <a:off x="520066" y="1596617"/>
            <a:ext cx="4508938" cy="5975131"/>
          </a:xfrm>
          <a:prstGeom prst="rect">
            <a:avLst/>
          </a:prstGeom>
        </p:spPr>
        <p:txBody>
          <a:bodyPr vert="horz" lIns="91440" tIns="45720" rIns="91440" bIns="45720" rtlCol="0">
            <a:normAutofit/>
          </a:bodyPr>
          <a:lstStyle/>
          <a:p>
            <a:pPr lvl="0">
              <a:spcBef>
                <a:spcPts val="1000"/>
              </a:spcBef>
              <a:buClr>
                <a:schemeClr val="accent1"/>
              </a:buClr>
              <a:buSzPct val="80000"/>
              <a:buFont typeface="Wingdings 3" charset="2"/>
              <a:buChar char=""/>
              <a:defRPr/>
            </a:pPr>
            <a:r>
              <a:rPr lang="es-PR" sz="2800" dirty="0"/>
              <a:t>Corrosión / quemaduras de la piel</a:t>
            </a:r>
          </a:p>
          <a:p>
            <a:pPr lvl="0">
              <a:spcBef>
                <a:spcPts val="1000"/>
              </a:spcBef>
              <a:buClr>
                <a:schemeClr val="accent1"/>
              </a:buClr>
              <a:buSzPct val="80000"/>
              <a:buFont typeface="Wingdings 3" charset="2"/>
              <a:buChar char=""/>
              <a:defRPr/>
            </a:pPr>
            <a:endParaRPr lang="es-PR" sz="2800" dirty="0"/>
          </a:p>
          <a:p>
            <a:pPr lvl="0">
              <a:spcBef>
                <a:spcPts val="1000"/>
              </a:spcBef>
              <a:buClr>
                <a:schemeClr val="accent1"/>
              </a:buClr>
              <a:buSzPct val="80000"/>
              <a:buFont typeface="Wingdings 3" charset="2"/>
              <a:buChar char=""/>
              <a:defRPr/>
            </a:pPr>
            <a:r>
              <a:rPr lang="es-PR" sz="2800" dirty="0"/>
              <a:t>Daño ocular</a:t>
            </a:r>
          </a:p>
          <a:p>
            <a:pPr lvl="0">
              <a:spcBef>
                <a:spcPts val="1000"/>
              </a:spcBef>
              <a:buClr>
                <a:schemeClr val="accent1"/>
              </a:buClr>
              <a:buSzPct val="80000"/>
              <a:buFont typeface="Wingdings 3" charset="2"/>
              <a:buChar char=""/>
              <a:defRPr/>
            </a:pPr>
            <a:endParaRPr lang="es-PR" sz="2800" dirty="0"/>
          </a:p>
          <a:p>
            <a:pPr lvl="0">
              <a:spcBef>
                <a:spcPts val="1000"/>
              </a:spcBef>
              <a:buClr>
                <a:schemeClr val="accent1"/>
              </a:buClr>
              <a:buSzPct val="80000"/>
              <a:buFont typeface="Wingdings 3" charset="2"/>
              <a:buChar char=""/>
              <a:defRPr/>
            </a:pPr>
            <a:r>
              <a:rPr lang="es-PR" sz="2800" dirty="0"/>
              <a:t>Corrosivo para los metales</a:t>
            </a:r>
            <a:endParaRPr kumimoji="0" lang="es-PR" sz="2800" b="0" i="0" u="none" strike="noStrike" cap="none" spc="0" normalizeH="0" baseline="0" dirty="0">
              <a:ln>
                <a:noFill/>
              </a:ln>
              <a:effectLst/>
              <a:uLnTx/>
              <a:uFillTx/>
            </a:endParaRPr>
          </a:p>
        </p:txBody>
      </p:sp>
      <p:pic>
        <p:nvPicPr>
          <p:cNvPr id="3" name="Picture 2" descr="Imagen de un pictograma (Corrosión)">
            <a:extLst>
              <a:ext uri="{FF2B5EF4-FFF2-40B4-BE49-F238E27FC236}">
                <a16:creationId xmlns:a16="http://schemas.microsoft.com/office/drawing/2014/main" id="{06B8C248-94F6-4189-BE1B-72DA987A01B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322320" y="337829"/>
            <a:ext cx="4849325" cy="4849325"/>
          </a:xfrm>
          <a:prstGeom prst="rect">
            <a:avLst/>
          </a:prstGeom>
        </p:spPr>
      </p:pic>
      <p:sp>
        <p:nvSpPr>
          <p:cNvPr id="4" name="Rectangle 3">
            <a:extLst>
              <a:ext uri="{FF2B5EF4-FFF2-40B4-BE49-F238E27FC236}">
                <a16:creationId xmlns:a16="http://schemas.microsoft.com/office/drawing/2014/main" id="{261C0449-6B39-4361-A895-C45F4609959E}"/>
              </a:ext>
            </a:extLst>
          </p:cNvPr>
          <p:cNvSpPr/>
          <p:nvPr/>
        </p:nvSpPr>
        <p:spPr>
          <a:xfrm>
            <a:off x="7398019" y="5330626"/>
            <a:ext cx="2634054" cy="707886"/>
          </a:xfrm>
          <a:prstGeom prst="rect">
            <a:avLst/>
          </a:prstGeom>
        </p:spPr>
        <p:txBody>
          <a:bodyPr wrap="none">
            <a:spAutoFit/>
          </a:bodyPr>
          <a:lstStyle/>
          <a:p>
            <a:pPr algn="ctr"/>
            <a:r>
              <a:rPr lang="en-US" sz="4000" b="1" dirty="0" err="1">
                <a:solidFill>
                  <a:srgbClr val="000000"/>
                </a:solidFill>
                <a:latin typeface="Helvetica Neue"/>
              </a:rPr>
              <a:t>Corrosión</a:t>
            </a:r>
            <a:endParaRPr lang="en-US" sz="4000" b="1" dirty="0">
              <a:solidFill>
                <a:srgbClr val="000000"/>
              </a:solidFill>
              <a:latin typeface="Helvetica Neue"/>
            </a:endParaRPr>
          </a:p>
        </p:txBody>
      </p:sp>
    </p:spTree>
    <p:extLst>
      <p:ext uri="{BB962C8B-B14F-4D97-AF65-F5344CB8AC3E}">
        <p14:creationId xmlns:p14="http://schemas.microsoft.com/office/powerpoint/2010/main" val="2417189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D4507-1A79-4120-BDED-E5347CE9A319}"/>
              </a:ext>
            </a:extLst>
          </p:cNvPr>
          <p:cNvSpPr>
            <a:spLocks noGrp="1"/>
          </p:cNvSpPr>
          <p:nvPr>
            <p:ph type="title"/>
          </p:nvPr>
        </p:nvSpPr>
        <p:spPr/>
        <p:txBody>
          <a:bodyPr/>
          <a:lstStyle/>
          <a:p>
            <a:r>
              <a:rPr lang="en-US" dirty="0" err="1"/>
              <a:t>Explosivos</a:t>
            </a:r>
            <a:endParaRPr lang="en-US" dirty="0"/>
          </a:p>
        </p:txBody>
      </p:sp>
      <p:sp>
        <p:nvSpPr>
          <p:cNvPr id="9" name="Fall Protection and Prevention">
            <a:extLst>
              <a:ext uri="{FF2B5EF4-FFF2-40B4-BE49-F238E27FC236}">
                <a16:creationId xmlns:a16="http://schemas.microsoft.com/office/drawing/2014/main" id="{368DF61B-48A9-4A9F-8D69-CF883A80C566}"/>
              </a:ext>
            </a:extLst>
          </p:cNvPr>
          <p:cNvSpPr txBox="1"/>
          <p:nvPr/>
        </p:nvSpPr>
        <p:spPr>
          <a:xfrm>
            <a:off x="650399" y="1841699"/>
            <a:ext cx="4508938" cy="5439103"/>
          </a:xfrm>
          <a:prstGeom prst="rect">
            <a:avLst/>
          </a:prstGeom>
        </p:spPr>
        <p:txBody>
          <a:bodyPr vert="horz" lIns="91440" tIns="45720" rIns="91440" bIns="45720" rtlCol="0">
            <a:normAutofit/>
          </a:bodyPr>
          <a:lstStyle/>
          <a:p>
            <a:pPr lvl="0">
              <a:spcBef>
                <a:spcPts val="1000"/>
              </a:spcBef>
              <a:buClr>
                <a:schemeClr val="accent1"/>
              </a:buClr>
              <a:buSzPct val="80000"/>
              <a:buFont typeface="Wingdings 3" charset="2"/>
              <a:buChar char=""/>
              <a:defRPr/>
            </a:pPr>
            <a:r>
              <a:rPr lang="es-PR" sz="2800" dirty="0"/>
              <a:t>Explosivos</a:t>
            </a:r>
          </a:p>
          <a:p>
            <a:pPr lvl="0">
              <a:spcBef>
                <a:spcPts val="1000"/>
              </a:spcBef>
              <a:buClr>
                <a:schemeClr val="accent1"/>
              </a:buClr>
              <a:buSzPct val="80000"/>
              <a:buFont typeface="Wingdings 3" charset="2"/>
              <a:buChar char=""/>
              <a:defRPr/>
            </a:pPr>
            <a:endParaRPr lang="es-PR" sz="2800" dirty="0"/>
          </a:p>
          <a:p>
            <a:pPr lvl="0">
              <a:spcBef>
                <a:spcPts val="1000"/>
              </a:spcBef>
              <a:buClr>
                <a:schemeClr val="accent1"/>
              </a:buClr>
              <a:buSzPct val="80000"/>
              <a:buFont typeface="Wingdings 3" charset="2"/>
              <a:buChar char=""/>
              <a:defRPr/>
            </a:pPr>
            <a:r>
              <a:rPr lang="es-PR" sz="2800" dirty="0"/>
              <a:t>Auto-reactivos</a:t>
            </a:r>
          </a:p>
          <a:p>
            <a:pPr lvl="0">
              <a:spcBef>
                <a:spcPts val="1000"/>
              </a:spcBef>
              <a:buClr>
                <a:schemeClr val="accent1"/>
              </a:buClr>
              <a:buSzPct val="80000"/>
              <a:buFont typeface="Wingdings 3" charset="2"/>
              <a:buChar char=""/>
              <a:defRPr/>
            </a:pPr>
            <a:endParaRPr lang="es-PR" sz="2800" dirty="0"/>
          </a:p>
          <a:p>
            <a:pPr lvl="0">
              <a:spcBef>
                <a:spcPts val="1000"/>
              </a:spcBef>
              <a:buClr>
                <a:schemeClr val="accent1"/>
              </a:buClr>
              <a:buSzPct val="80000"/>
              <a:buFont typeface="Wingdings 3" charset="2"/>
              <a:buChar char=""/>
              <a:defRPr/>
            </a:pPr>
            <a:r>
              <a:rPr lang="es-PR" sz="2800" dirty="0"/>
              <a:t>Peróxidos orgánicos</a:t>
            </a:r>
            <a:endParaRPr kumimoji="0" lang="es-PR" sz="2800" b="0" i="0" u="none" strike="noStrike" cap="none" spc="0" normalizeH="0" baseline="0" dirty="0">
              <a:ln>
                <a:noFill/>
              </a:ln>
              <a:effectLst/>
              <a:uLnTx/>
              <a:uFillTx/>
            </a:endParaRPr>
          </a:p>
        </p:txBody>
      </p:sp>
      <p:pic>
        <p:nvPicPr>
          <p:cNvPr id="3" name="Picture 2" descr="Imagen de un pictograma (Bomba explosiva)">
            <a:extLst>
              <a:ext uri="{FF2B5EF4-FFF2-40B4-BE49-F238E27FC236}">
                <a16:creationId xmlns:a16="http://schemas.microsoft.com/office/drawing/2014/main" id="{D755C964-96E7-46C4-8BBF-535405C922F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216083" y="288465"/>
            <a:ext cx="4900268" cy="4900268"/>
          </a:xfrm>
          <a:prstGeom prst="rect">
            <a:avLst/>
          </a:prstGeom>
        </p:spPr>
      </p:pic>
      <p:sp>
        <p:nvSpPr>
          <p:cNvPr id="4" name="Rectangle 3">
            <a:extLst>
              <a:ext uri="{FF2B5EF4-FFF2-40B4-BE49-F238E27FC236}">
                <a16:creationId xmlns:a16="http://schemas.microsoft.com/office/drawing/2014/main" id="{261C0449-6B39-4361-A895-C45F4609959E}"/>
              </a:ext>
            </a:extLst>
          </p:cNvPr>
          <p:cNvSpPr/>
          <p:nvPr/>
        </p:nvSpPr>
        <p:spPr>
          <a:xfrm>
            <a:off x="6513962" y="5330626"/>
            <a:ext cx="4402167" cy="707886"/>
          </a:xfrm>
          <a:prstGeom prst="rect">
            <a:avLst/>
          </a:prstGeom>
        </p:spPr>
        <p:txBody>
          <a:bodyPr wrap="none">
            <a:spAutoFit/>
          </a:bodyPr>
          <a:lstStyle/>
          <a:p>
            <a:pPr algn="ctr"/>
            <a:r>
              <a:rPr lang="es-PR" sz="4000" b="1" dirty="0">
                <a:solidFill>
                  <a:srgbClr val="000000"/>
                </a:solidFill>
                <a:latin typeface="Helvetica Neue"/>
              </a:rPr>
              <a:t>Bomba explosiva</a:t>
            </a:r>
          </a:p>
        </p:txBody>
      </p:sp>
    </p:spTree>
    <p:extLst>
      <p:ext uri="{BB962C8B-B14F-4D97-AF65-F5344CB8AC3E}">
        <p14:creationId xmlns:p14="http://schemas.microsoft.com/office/powerpoint/2010/main" val="3437012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190D6-185F-4A57-B7BE-E6703FDDA4EA}"/>
              </a:ext>
            </a:extLst>
          </p:cNvPr>
          <p:cNvSpPr>
            <a:spLocks noGrp="1"/>
          </p:cNvSpPr>
          <p:nvPr>
            <p:ph type="title"/>
          </p:nvPr>
        </p:nvSpPr>
        <p:spPr/>
        <p:txBody>
          <a:bodyPr/>
          <a:lstStyle/>
          <a:p>
            <a:r>
              <a:rPr lang="en-US" dirty="0" err="1"/>
              <a:t>Toxicidad</a:t>
            </a:r>
            <a:endParaRPr lang="en-US" dirty="0"/>
          </a:p>
        </p:txBody>
      </p:sp>
      <p:sp>
        <p:nvSpPr>
          <p:cNvPr id="9" name="Fall Protection and Prevention">
            <a:extLst>
              <a:ext uri="{FF2B5EF4-FFF2-40B4-BE49-F238E27FC236}">
                <a16:creationId xmlns:a16="http://schemas.microsoft.com/office/drawing/2014/main" id="{368DF61B-48A9-4A9F-8D69-CF883A80C566}"/>
              </a:ext>
            </a:extLst>
          </p:cNvPr>
          <p:cNvSpPr txBox="1"/>
          <p:nvPr/>
        </p:nvSpPr>
        <p:spPr>
          <a:xfrm>
            <a:off x="543308" y="1930400"/>
            <a:ext cx="4250844" cy="3943257"/>
          </a:xfrm>
          <a:prstGeom prst="rect">
            <a:avLst/>
          </a:prstGeom>
        </p:spPr>
        <p:txBody>
          <a:bodyPr vert="horz" lIns="91440" tIns="45720" rIns="91440" bIns="45720" rtlCol="0">
            <a:normAutofit/>
          </a:bodyPr>
          <a:lstStyle/>
          <a:p>
            <a:pPr lvl="0">
              <a:spcBef>
                <a:spcPts val="1000"/>
              </a:spcBef>
              <a:buClr>
                <a:schemeClr val="accent1"/>
              </a:buClr>
              <a:buSzPct val="80000"/>
              <a:buFont typeface="Wingdings 3" charset="2"/>
              <a:buChar char=""/>
              <a:defRPr/>
            </a:pPr>
            <a:r>
              <a:rPr lang="es-PR" sz="2800" dirty="0"/>
              <a:t>Toxicidad aguda</a:t>
            </a:r>
          </a:p>
          <a:p>
            <a:pPr lvl="0">
              <a:spcBef>
                <a:spcPts val="1000"/>
              </a:spcBef>
              <a:buClr>
                <a:schemeClr val="accent1"/>
              </a:buClr>
              <a:buSzPct val="80000"/>
              <a:defRPr/>
            </a:pPr>
            <a:r>
              <a:rPr lang="es-PR" sz="2800" dirty="0"/>
              <a:t> (fatal o tóxico)</a:t>
            </a:r>
          </a:p>
          <a:p>
            <a:pPr lvl="0">
              <a:spcBef>
                <a:spcPts val="1000"/>
              </a:spcBef>
              <a:buClr>
                <a:schemeClr val="accent1"/>
              </a:buClr>
              <a:buSzPct val="80000"/>
              <a:buFont typeface="Wingdings 3" charset="2"/>
              <a:buChar char=""/>
              <a:defRPr/>
            </a:pPr>
            <a:endParaRPr kumimoji="0" lang="es-PR" sz="2800" b="0" i="0" u="none" strike="noStrike" cap="none" spc="0" normalizeH="0" baseline="0" noProof="0" dirty="0">
              <a:ln>
                <a:noFill/>
              </a:ln>
              <a:effectLst/>
              <a:uLnTx/>
              <a:uFillTx/>
            </a:endParaRPr>
          </a:p>
          <a:p>
            <a:pPr lvl="0">
              <a:spcBef>
                <a:spcPts val="1000"/>
              </a:spcBef>
              <a:buClr>
                <a:schemeClr val="accent1"/>
              </a:buClr>
              <a:buSzPct val="80000"/>
              <a:buFont typeface="Wingdings 3" charset="2"/>
              <a:buChar char=""/>
              <a:defRPr/>
            </a:pPr>
            <a:r>
              <a:rPr lang="es-PR" sz="2800" dirty="0"/>
              <a:t>Mortal</a:t>
            </a:r>
          </a:p>
          <a:p>
            <a:pPr lvl="0">
              <a:spcBef>
                <a:spcPts val="1000"/>
              </a:spcBef>
              <a:buClr>
                <a:schemeClr val="accent1"/>
              </a:buClr>
              <a:buSzPct val="80000"/>
              <a:defRPr/>
            </a:pPr>
            <a:r>
              <a:rPr lang="es-PR" sz="2800" dirty="0"/>
              <a:t>(oral, dérmica, inhalación)</a:t>
            </a:r>
          </a:p>
        </p:txBody>
      </p:sp>
      <p:pic>
        <p:nvPicPr>
          <p:cNvPr id="3" name="Picture 2" descr="Imagen de un pictograma (Calavera y tibias cruzadas)">
            <a:extLst>
              <a:ext uri="{FF2B5EF4-FFF2-40B4-BE49-F238E27FC236}">
                <a16:creationId xmlns:a16="http://schemas.microsoft.com/office/drawing/2014/main" id="{A6B0D8F9-9632-4DFC-9F4E-2B6950E19FE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219419" y="319995"/>
            <a:ext cx="4900269" cy="4900269"/>
          </a:xfrm>
          <a:prstGeom prst="rect">
            <a:avLst/>
          </a:prstGeom>
        </p:spPr>
      </p:pic>
      <p:sp>
        <p:nvSpPr>
          <p:cNvPr id="4" name="Rectangle 3">
            <a:extLst>
              <a:ext uri="{FF2B5EF4-FFF2-40B4-BE49-F238E27FC236}">
                <a16:creationId xmlns:a16="http://schemas.microsoft.com/office/drawing/2014/main" id="{261C0449-6B39-4361-A895-C45F4609959E}"/>
              </a:ext>
            </a:extLst>
          </p:cNvPr>
          <p:cNvSpPr/>
          <p:nvPr/>
        </p:nvSpPr>
        <p:spPr>
          <a:xfrm>
            <a:off x="4984093" y="5331246"/>
            <a:ext cx="6818213" cy="707886"/>
          </a:xfrm>
          <a:prstGeom prst="rect">
            <a:avLst/>
          </a:prstGeom>
        </p:spPr>
        <p:txBody>
          <a:bodyPr wrap="none">
            <a:spAutoFit/>
          </a:bodyPr>
          <a:lstStyle/>
          <a:p>
            <a:pPr algn="ctr"/>
            <a:r>
              <a:rPr lang="es-PR" sz="4000" b="1" dirty="0">
                <a:solidFill>
                  <a:srgbClr val="000000"/>
                </a:solidFill>
                <a:latin typeface="Helvetica Neue"/>
              </a:rPr>
              <a:t>Calavera y Tibias Cruzadas</a:t>
            </a:r>
          </a:p>
        </p:txBody>
      </p:sp>
    </p:spTree>
    <p:extLst>
      <p:ext uri="{BB962C8B-B14F-4D97-AF65-F5344CB8AC3E}">
        <p14:creationId xmlns:p14="http://schemas.microsoft.com/office/powerpoint/2010/main" val="906411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1E24B-2813-4A52-A389-0CAACA9EA13C}"/>
              </a:ext>
            </a:extLst>
          </p:cNvPr>
          <p:cNvSpPr>
            <a:spLocks noGrp="1"/>
          </p:cNvSpPr>
          <p:nvPr>
            <p:ph type="title"/>
          </p:nvPr>
        </p:nvSpPr>
        <p:spPr/>
        <p:txBody>
          <a:bodyPr/>
          <a:lstStyle/>
          <a:p>
            <a:r>
              <a:rPr lang="en-US" dirty="0" err="1"/>
              <a:t>Perjudicial</a:t>
            </a:r>
            <a:endParaRPr lang="en-US" dirty="0"/>
          </a:p>
        </p:txBody>
      </p:sp>
      <p:sp>
        <p:nvSpPr>
          <p:cNvPr id="9" name="Fall Protection and Prevention">
            <a:extLst>
              <a:ext uri="{FF2B5EF4-FFF2-40B4-BE49-F238E27FC236}">
                <a16:creationId xmlns:a16="http://schemas.microsoft.com/office/drawing/2014/main" id="{368DF61B-48A9-4A9F-8D69-CF883A80C566}"/>
              </a:ext>
            </a:extLst>
          </p:cNvPr>
          <p:cNvSpPr txBox="1"/>
          <p:nvPr/>
        </p:nvSpPr>
        <p:spPr>
          <a:xfrm>
            <a:off x="683838" y="1661828"/>
            <a:ext cx="4291830" cy="4209393"/>
          </a:xfrm>
          <a:prstGeom prst="rect">
            <a:avLst/>
          </a:prstGeom>
        </p:spPr>
        <p:txBody>
          <a:bodyPr vert="horz" lIns="91440" tIns="45720" rIns="91440" bIns="45720" rtlCol="0">
            <a:normAutofit lnSpcReduction="10000"/>
          </a:bodyPr>
          <a:lstStyle/>
          <a:p>
            <a:pPr lvl="0">
              <a:spcBef>
                <a:spcPts val="1000"/>
              </a:spcBef>
              <a:buClr>
                <a:schemeClr val="accent1"/>
              </a:buClr>
              <a:buSzPct val="80000"/>
              <a:buFont typeface="Wingdings 3" charset="2"/>
              <a:buChar char=""/>
              <a:defRPr/>
            </a:pPr>
            <a:r>
              <a:rPr lang="es-PR" sz="2800" dirty="0"/>
              <a:t>Toxicidad aguda</a:t>
            </a:r>
          </a:p>
          <a:p>
            <a:pPr lvl="0">
              <a:spcBef>
                <a:spcPts val="1000"/>
              </a:spcBef>
              <a:buClr>
                <a:schemeClr val="accent1"/>
              </a:buClr>
              <a:buSzPct val="80000"/>
              <a:buFont typeface="Wingdings 3" charset="2"/>
              <a:buChar char=""/>
              <a:defRPr/>
            </a:pPr>
            <a:endParaRPr lang="es-PR" sz="2800" dirty="0"/>
          </a:p>
          <a:p>
            <a:pPr lvl="0">
              <a:spcBef>
                <a:spcPts val="1000"/>
              </a:spcBef>
              <a:buClr>
                <a:schemeClr val="accent1"/>
              </a:buClr>
              <a:buSzPct val="80000"/>
              <a:buFont typeface="Wingdings 3" charset="2"/>
              <a:buChar char=""/>
              <a:defRPr/>
            </a:pPr>
            <a:r>
              <a:rPr lang="es-PR" sz="2800" dirty="0"/>
              <a:t>Irritación de la piel</a:t>
            </a:r>
          </a:p>
          <a:p>
            <a:pPr lvl="0">
              <a:spcBef>
                <a:spcPts val="1000"/>
              </a:spcBef>
              <a:buClr>
                <a:schemeClr val="accent1"/>
              </a:buClr>
              <a:buSzPct val="80000"/>
              <a:buFont typeface="Wingdings 3" charset="2"/>
              <a:buChar char=""/>
              <a:defRPr/>
            </a:pPr>
            <a:endParaRPr lang="es-PR" sz="2800" dirty="0"/>
          </a:p>
          <a:p>
            <a:pPr lvl="0">
              <a:spcBef>
                <a:spcPts val="1000"/>
              </a:spcBef>
              <a:buClr>
                <a:schemeClr val="accent1"/>
              </a:buClr>
              <a:buSzPct val="80000"/>
              <a:buFont typeface="Wingdings 3" charset="2"/>
              <a:buChar char=""/>
              <a:defRPr/>
            </a:pPr>
            <a:r>
              <a:rPr lang="es-PR" sz="2800" dirty="0"/>
              <a:t>Irritación de ojo</a:t>
            </a:r>
          </a:p>
          <a:p>
            <a:pPr lvl="0">
              <a:spcBef>
                <a:spcPts val="1000"/>
              </a:spcBef>
              <a:buClr>
                <a:schemeClr val="accent1"/>
              </a:buClr>
              <a:buSzPct val="80000"/>
              <a:buFont typeface="Wingdings 3" charset="2"/>
              <a:buChar char=""/>
              <a:defRPr/>
            </a:pPr>
            <a:endParaRPr lang="es-PR" sz="2800" dirty="0"/>
          </a:p>
          <a:p>
            <a:pPr lvl="0">
              <a:spcBef>
                <a:spcPts val="1000"/>
              </a:spcBef>
              <a:buClr>
                <a:schemeClr val="accent1"/>
              </a:buClr>
              <a:buSzPct val="80000"/>
              <a:buFont typeface="Wingdings 3" charset="2"/>
              <a:buChar char=""/>
              <a:defRPr/>
            </a:pPr>
            <a:r>
              <a:rPr lang="es-PR" sz="2800" dirty="0"/>
              <a:t>Sensibilización de la piel</a:t>
            </a:r>
          </a:p>
        </p:txBody>
      </p:sp>
      <p:pic>
        <p:nvPicPr>
          <p:cNvPr id="5" name="Picture 4" descr="Imagen de un pictograma (Perjudicial)">
            <a:extLst>
              <a:ext uri="{FF2B5EF4-FFF2-40B4-BE49-F238E27FC236}">
                <a16:creationId xmlns:a16="http://schemas.microsoft.com/office/drawing/2014/main" id="{C0B9FA5E-F6EA-46DF-A7C2-9F05EAA49C5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143298" y="276991"/>
            <a:ext cx="5060923" cy="5060923"/>
          </a:xfrm>
          <a:prstGeom prst="rect">
            <a:avLst/>
          </a:prstGeom>
        </p:spPr>
      </p:pic>
      <p:sp>
        <p:nvSpPr>
          <p:cNvPr id="4" name="Rectangle 3">
            <a:extLst>
              <a:ext uri="{FF2B5EF4-FFF2-40B4-BE49-F238E27FC236}">
                <a16:creationId xmlns:a16="http://schemas.microsoft.com/office/drawing/2014/main" id="{261C0449-6B39-4361-A895-C45F4609959E}"/>
              </a:ext>
            </a:extLst>
          </p:cNvPr>
          <p:cNvSpPr/>
          <p:nvPr/>
        </p:nvSpPr>
        <p:spPr>
          <a:xfrm>
            <a:off x="7325883" y="5330626"/>
            <a:ext cx="2778325" cy="707886"/>
          </a:xfrm>
          <a:prstGeom prst="rect">
            <a:avLst/>
          </a:prstGeom>
        </p:spPr>
        <p:txBody>
          <a:bodyPr wrap="none">
            <a:spAutoFit/>
          </a:bodyPr>
          <a:lstStyle/>
          <a:p>
            <a:pPr algn="ctr"/>
            <a:r>
              <a:rPr lang="es-PR" sz="4000" b="1" dirty="0">
                <a:solidFill>
                  <a:srgbClr val="000000"/>
                </a:solidFill>
                <a:latin typeface="Helvetica Neue"/>
              </a:rPr>
              <a:t>Perjudicial</a:t>
            </a:r>
          </a:p>
        </p:txBody>
      </p:sp>
    </p:spTree>
    <p:extLst>
      <p:ext uri="{BB962C8B-B14F-4D97-AF65-F5344CB8AC3E}">
        <p14:creationId xmlns:p14="http://schemas.microsoft.com/office/powerpoint/2010/main" val="3851126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D1025-318F-4CE8-A2C2-8A925496CA90}"/>
              </a:ext>
            </a:extLst>
          </p:cNvPr>
          <p:cNvSpPr>
            <a:spLocks noGrp="1"/>
          </p:cNvSpPr>
          <p:nvPr>
            <p:ph type="title"/>
          </p:nvPr>
        </p:nvSpPr>
        <p:spPr/>
        <p:txBody>
          <a:bodyPr/>
          <a:lstStyle/>
          <a:p>
            <a:r>
              <a:rPr lang="en-US" dirty="0" err="1"/>
              <a:t>Oxidantes</a:t>
            </a:r>
            <a:endParaRPr lang="en-US" dirty="0"/>
          </a:p>
        </p:txBody>
      </p:sp>
      <p:sp>
        <p:nvSpPr>
          <p:cNvPr id="9" name="Fall Protection and Prevention">
            <a:extLst>
              <a:ext uri="{FF2B5EF4-FFF2-40B4-BE49-F238E27FC236}">
                <a16:creationId xmlns:a16="http://schemas.microsoft.com/office/drawing/2014/main" id="{368DF61B-48A9-4A9F-8D69-CF883A80C566}"/>
              </a:ext>
            </a:extLst>
          </p:cNvPr>
          <p:cNvSpPr txBox="1"/>
          <p:nvPr/>
        </p:nvSpPr>
        <p:spPr>
          <a:xfrm>
            <a:off x="620031" y="1940035"/>
            <a:ext cx="4508938" cy="4146330"/>
          </a:xfrm>
          <a:prstGeom prst="rect">
            <a:avLst/>
          </a:prstGeom>
        </p:spPr>
        <p:txBody>
          <a:bodyPr vert="horz" lIns="91440" tIns="45720" rIns="91440" bIns="45720" rtlCol="0">
            <a:normAutofit/>
          </a:bodyPr>
          <a:lstStyle/>
          <a:p>
            <a:pPr lvl="0">
              <a:spcBef>
                <a:spcPts val="1000"/>
              </a:spcBef>
              <a:buClr>
                <a:schemeClr val="accent1"/>
              </a:buClr>
              <a:buSzPct val="80000"/>
              <a:buFont typeface="Wingdings 3" charset="2"/>
              <a:buChar char=""/>
              <a:defRPr/>
            </a:pPr>
            <a:r>
              <a:rPr lang="es-PR" sz="2800" dirty="0"/>
              <a:t>Oxidantes</a:t>
            </a:r>
          </a:p>
          <a:p>
            <a:pPr lvl="0">
              <a:spcBef>
                <a:spcPts val="1000"/>
              </a:spcBef>
              <a:buClr>
                <a:schemeClr val="accent1"/>
              </a:buClr>
              <a:buSzPct val="80000"/>
              <a:buFont typeface="Wingdings 3" charset="2"/>
              <a:buChar char=""/>
              <a:defRPr/>
            </a:pPr>
            <a:endParaRPr kumimoji="0" lang="es-PR" sz="2800" b="0" i="0" u="none" strike="noStrike" cap="none" spc="0" normalizeH="0" baseline="0" noProof="0" dirty="0">
              <a:ln>
                <a:noFill/>
              </a:ln>
              <a:effectLst/>
              <a:uLnTx/>
              <a:uFillTx/>
            </a:endParaRPr>
          </a:p>
          <a:p>
            <a:pPr lvl="0">
              <a:spcBef>
                <a:spcPts val="1000"/>
              </a:spcBef>
              <a:buClr>
                <a:schemeClr val="accent1"/>
              </a:buClr>
              <a:buSzPct val="80000"/>
              <a:buFont typeface="Wingdings 3" charset="2"/>
              <a:buChar char=""/>
              <a:defRPr/>
            </a:pPr>
            <a:r>
              <a:rPr lang="es-PR" sz="2800" dirty="0"/>
              <a:t> Reacciona con oxígeno</a:t>
            </a:r>
            <a:endParaRPr kumimoji="0" lang="es-PR" sz="2800" b="0" i="0" u="none" strike="noStrike" cap="none" spc="0" normalizeH="0" baseline="0" noProof="0" dirty="0">
              <a:ln>
                <a:noFill/>
              </a:ln>
              <a:effectLst/>
              <a:uLnTx/>
              <a:uFillTx/>
            </a:endParaRPr>
          </a:p>
        </p:txBody>
      </p:sp>
      <p:pic>
        <p:nvPicPr>
          <p:cNvPr id="3" name="Picture 2" descr="Imagen de un pictograma (Llama sobre circulo) ">
            <a:extLst>
              <a:ext uri="{FF2B5EF4-FFF2-40B4-BE49-F238E27FC236}">
                <a16:creationId xmlns:a16="http://schemas.microsoft.com/office/drawing/2014/main" id="{751EAADD-AE04-4EB7-9351-96FA5F7C2C3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185715" y="302518"/>
            <a:ext cx="4978905" cy="4978905"/>
          </a:xfrm>
          <a:prstGeom prst="rect">
            <a:avLst/>
          </a:prstGeom>
        </p:spPr>
      </p:pic>
      <p:sp>
        <p:nvSpPr>
          <p:cNvPr id="4" name="Rectangle 3">
            <a:extLst>
              <a:ext uri="{FF2B5EF4-FFF2-40B4-BE49-F238E27FC236}">
                <a16:creationId xmlns:a16="http://schemas.microsoft.com/office/drawing/2014/main" id="{261C0449-6B39-4361-A895-C45F4609959E}"/>
              </a:ext>
            </a:extLst>
          </p:cNvPr>
          <p:cNvSpPr/>
          <p:nvPr/>
        </p:nvSpPr>
        <p:spPr>
          <a:xfrm>
            <a:off x="6199775" y="5330626"/>
            <a:ext cx="5030543" cy="707886"/>
          </a:xfrm>
          <a:prstGeom prst="rect">
            <a:avLst/>
          </a:prstGeom>
        </p:spPr>
        <p:txBody>
          <a:bodyPr wrap="none">
            <a:spAutoFit/>
          </a:bodyPr>
          <a:lstStyle/>
          <a:p>
            <a:pPr algn="ctr"/>
            <a:r>
              <a:rPr lang="es-PR" sz="4000" b="1" dirty="0">
                <a:solidFill>
                  <a:srgbClr val="000000"/>
                </a:solidFill>
                <a:latin typeface="Helvetica Neue"/>
              </a:rPr>
              <a:t>Llama sobre circulo</a:t>
            </a:r>
          </a:p>
        </p:txBody>
      </p:sp>
    </p:spTree>
    <p:extLst>
      <p:ext uri="{BB962C8B-B14F-4D97-AF65-F5344CB8AC3E}">
        <p14:creationId xmlns:p14="http://schemas.microsoft.com/office/powerpoint/2010/main" val="2984247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764A1-0EC3-4987-99A1-C6F5FBC7531D}"/>
              </a:ext>
            </a:extLst>
          </p:cNvPr>
          <p:cNvSpPr>
            <a:spLocks noGrp="1"/>
          </p:cNvSpPr>
          <p:nvPr>
            <p:ph type="title"/>
          </p:nvPr>
        </p:nvSpPr>
        <p:spPr/>
        <p:txBody>
          <a:bodyPr/>
          <a:lstStyle/>
          <a:p>
            <a:r>
              <a:rPr lang="en-US" dirty="0" err="1"/>
              <a:t>Ambiente</a:t>
            </a:r>
            <a:endParaRPr lang="en-US" dirty="0"/>
          </a:p>
        </p:txBody>
      </p:sp>
      <p:sp>
        <p:nvSpPr>
          <p:cNvPr id="9" name="Fall Protection and Prevention">
            <a:extLst>
              <a:ext uri="{FF2B5EF4-FFF2-40B4-BE49-F238E27FC236}">
                <a16:creationId xmlns:a16="http://schemas.microsoft.com/office/drawing/2014/main" id="{368DF61B-48A9-4A9F-8D69-CF883A80C566}"/>
              </a:ext>
            </a:extLst>
          </p:cNvPr>
          <p:cNvSpPr txBox="1"/>
          <p:nvPr/>
        </p:nvSpPr>
        <p:spPr>
          <a:xfrm>
            <a:off x="623884" y="1644118"/>
            <a:ext cx="4036242" cy="3123825"/>
          </a:xfrm>
          <a:prstGeom prst="rect">
            <a:avLst/>
          </a:prstGeom>
        </p:spPr>
        <p:txBody>
          <a:bodyPr vert="horz" lIns="91440" tIns="45720" rIns="91440" bIns="45720" rtlCol="0">
            <a:normAutofit/>
          </a:bodyPr>
          <a:lstStyle/>
          <a:p>
            <a:pPr lvl="0">
              <a:spcBef>
                <a:spcPts val="1000"/>
              </a:spcBef>
              <a:buClr>
                <a:schemeClr val="accent1"/>
              </a:buClr>
              <a:buSzPct val="80000"/>
              <a:buFont typeface="Wingdings 3" charset="2"/>
              <a:buChar char=""/>
              <a:defRPr/>
            </a:pPr>
            <a:r>
              <a:rPr lang="es-PR" sz="2800" dirty="0"/>
              <a:t>Toxicidad acuática</a:t>
            </a:r>
            <a:endParaRPr kumimoji="0" lang="es-PR" sz="2800" b="0" i="0" u="none" strike="noStrike" cap="none" spc="0" normalizeH="0" baseline="0" dirty="0">
              <a:ln>
                <a:noFill/>
              </a:ln>
              <a:effectLst/>
              <a:uLnTx/>
              <a:uFillTx/>
            </a:endParaRPr>
          </a:p>
        </p:txBody>
      </p:sp>
      <p:pic>
        <p:nvPicPr>
          <p:cNvPr id="3" name="Picture 2" descr="Imagen de un pictograma (Ambiente)">
            <a:extLst>
              <a:ext uri="{FF2B5EF4-FFF2-40B4-BE49-F238E27FC236}">
                <a16:creationId xmlns:a16="http://schemas.microsoft.com/office/drawing/2014/main" id="{3CE841D0-8513-4059-AF5E-7FD38CEC8A7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241256" y="324860"/>
            <a:ext cx="4900269" cy="4900269"/>
          </a:xfrm>
          <a:prstGeom prst="rect">
            <a:avLst/>
          </a:prstGeom>
        </p:spPr>
      </p:pic>
      <p:sp>
        <p:nvSpPr>
          <p:cNvPr id="4" name="Rectangle 3">
            <a:extLst>
              <a:ext uri="{FF2B5EF4-FFF2-40B4-BE49-F238E27FC236}">
                <a16:creationId xmlns:a16="http://schemas.microsoft.com/office/drawing/2014/main" id="{261C0449-6B39-4361-A895-C45F4609959E}"/>
              </a:ext>
            </a:extLst>
          </p:cNvPr>
          <p:cNvSpPr/>
          <p:nvPr/>
        </p:nvSpPr>
        <p:spPr>
          <a:xfrm>
            <a:off x="6571672" y="5330626"/>
            <a:ext cx="4286751" cy="1323439"/>
          </a:xfrm>
          <a:prstGeom prst="rect">
            <a:avLst/>
          </a:prstGeom>
        </p:spPr>
        <p:txBody>
          <a:bodyPr wrap="none">
            <a:spAutoFit/>
          </a:bodyPr>
          <a:lstStyle/>
          <a:p>
            <a:pPr algn="ctr"/>
            <a:r>
              <a:rPr lang="es-PR" sz="4000" b="1" dirty="0">
                <a:solidFill>
                  <a:srgbClr val="000000"/>
                </a:solidFill>
                <a:latin typeface="Helvetica Neue"/>
              </a:rPr>
              <a:t>Ambiente</a:t>
            </a:r>
          </a:p>
          <a:p>
            <a:pPr algn="ctr"/>
            <a:r>
              <a:rPr lang="es-PR" sz="4000" b="1" dirty="0">
                <a:solidFill>
                  <a:srgbClr val="000000"/>
                </a:solidFill>
                <a:latin typeface="Helvetica Neue"/>
              </a:rPr>
              <a:t>  (No obligatorio)</a:t>
            </a:r>
          </a:p>
        </p:txBody>
      </p:sp>
    </p:spTree>
    <p:extLst>
      <p:ext uri="{BB962C8B-B14F-4D97-AF65-F5344CB8AC3E}">
        <p14:creationId xmlns:p14="http://schemas.microsoft.com/office/powerpoint/2010/main" val="2911901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Fall Protection and Prevention">
            <a:extLst>
              <a:ext uri="{FF2B5EF4-FFF2-40B4-BE49-F238E27FC236}">
                <a16:creationId xmlns:a16="http://schemas.microsoft.com/office/drawing/2014/main" id="{E72F2395-42A0-4EC0-A764-F48442A171C9}"/>
              </a:ext>
            </a:extLst>
          </p:cNvPr>
          <p:cNvSpPr txBox="1"/>
          <p:nvPr/>
        </p:nvSpPr>
        <p:spPr>
          <a:xfrm>
            <a:off x="137541" y="120564"/>
            <a:ext cx="4746812" cy="769441"/>
          </a:xfrm>
          <a:prstGeom prst="rect">
            <a:avLst/>
          </a:prstGeom>
          <a:noFill/>
          <a:ln w="25400">
            <a:solidFill>
              <a:schemeClr val="accent1"/>
            </a:solidFill>
          </a:ln>
        </p:spPr>
        <p:txBody>
          <a:bodyPr wrap="none" rtlCol="0">
            <a:spAutoFit/>
          </a:bodyPr>
          <a:lstStyle/>
          <a:p>
            <a:r>
              <a:rPr lang="en-US" sz="4400" dirty="0">
                <a:solidFill>
                  <a:srgbClr val="37495F"/>
                </a:solidFill>
              </a:rPr>
              <a:t>HAZCOM y G.H.S. </a:t>
            </a:r>
          </a:p>
        </p:txBody>
      </p:sp>
      <p:sp>
        <p:nvSpPr>
          <p:cNvPr id="2" name="WELCOME">
            <a:extLst>
              <a:ext uri="{FF2B5EF4-FFF2-40B4-BE49-F238E27FC236}">
                <a16:creationId xmlns:a16="http://schemas.microsoft.com/office/drawing/2014/main" id="{1614FE59-6FF3-46F3-8E1D-82CA1A9A1C26}"/>
              </a:ext>
            </a:extLst>
          </p:cNvPr>
          <p:cNvSpPr>
            <a:spLocks noGrp="1"/>
          </p:cNvSpPr>
          <p:nvPr>
            <p:ph type="title"/>
          </p:nvPr>
        </p:nvSpPr>
        <p:spPr/>
        <p:txBody>
          <a:bodyPr anchor="ctr">
            <a:normAutofit/>
          </a:bodyPr>
          <a:lstStyle/>
          <a:p>
            <a:r>
              <a:rPr lang="es-PR" sz="5400" dirty="0"/>
              <a:t>Bienvenido</a:t>
            </a:r>
          </a:p>
        </p:txBody>
      </p:sp>
      <p:sp>
        <p:nvSpPr>
          <p:cNvPr id="37" name="Seriousness of Falls">
            <a:extLst>
              <a:ext uri="{FF2B5EF4-FFF2-40B4-BE49-F238E27FC236}">
                <a16:creationId xmlns:a16="http://schemas.microsoft.com/office/drawing/2014/main" id="{2DF76C95-E94B-4F6B-8630-320D9D59F0DE}"/>
              </a:ext>
            </a:extLst>
          </p:cNvPr>
          <p:cNvSpPr>
            <a:spLocks noGrp="1"/>
          </p:cNvSpPr>
          <p:nvPr>
            <p:ph idx="4294967295"/>
          </p:nvPr>
        </p:nvSpPr>
        <p:spPr>
          <a:xfrm>
            <a:off x="5083175" y="1541463"/>
            <a:ext cx="7108825" cy="5227637"/>
          </a:xfrm>
        </p:spPr>
        <p:txBody>
          <a:bodyPr anchor="ctr">
            <a:normAutofit/>
          </a:bodyPr>
          <a:lstStyle/>
          <a:p>
            <a:pPr marL="285750" indent="-285750">
              <a:buFont typeface="Arial" panose="020B0604020202020204" pitchFamily="34" charset="0"/>
              <a:buChar char="•"/>
            </a:pPr>
            <a:r>
              <a:rPr lang="es-PR" sz="3600" b="1" dirty="0">
                <a:solidFill>
                  <a:srgbClr val="1B3049"/>
                </a:solidFill>
              </a:rPr>
              <a:t>¿Qué es HAZCOM?</a:t>
            </a:r>
            <a:endParaRPr lang="es-PR" sz="4000" b="1" dirty="0">
              <a:solidFill>
                <a:srgbClr val="1B3049"/>
              </a:solidFill>
            </a:endParaRPr>
          </a:p>
          <a:p>
            <a:pPr marL="285750" indent="-285750">
              <a:buFont typeface="Arial" panose="020B0604020202020204" pitchFamily="34" charset="0"/>
              <a:buChar char="•"/>
            </a:pPr>
            <a:endParaRPr lang="es-PR" sz="800" b="1" dirty="0">
              <a:solidFill>
                <a:srgbClr val="1B3049"/>
              </a:solidFill>
            </a:endParaRPr>
          </a:p>
          <a:p>
            <a:pPr marL="285750" indent="-285750">
              <a:buFont typeface="Arial" panose="020B0604020202020204" pitchFamily="34" charset="0"/>
              <a:buChar char="•"/>
            </a:pPr>
            <a:endParaRPr lang="es-PR" sz="800" b="1" dirty="0">
              <a:solidFill>
                <a:srgbClr val="1B3049"/>
              </a:solidFill>
            </a:endParaRPr>
          </a:p>
          <a:p>
            <a:pPr marL="285750" indent="-285750">
              <a:spcBef>
                <a:spcPts val="1200"/>
              </a:spcBef>
              <a:buFont typeface="Arial" panose="020B0604020202020204" pitchFamily="34" charset="0"/>
              <a:buChar char="•"/>
            </a:pPr>
            <a:r>
              <a:rPr lang="es-PR" sz="4000" b="1" dirty="0">
                <a:solidFill>
                  <a:srgbClr val="1B3049"/>
                </a:solidFill>
              </a:rPr>
              <a:t>¿Qué cambios vinieron con G.H.S.?</a:t>
            </a:r>
          </a:p>
          <a:p>
            <a:pPr marL="285750" indent="-285750">
              <a:spcBef>
                <a:spcPts val="1200"/>
              </a:spcBef>
              <a:buFont typeface="Arial" panose="020B0604020202020204" pitchFamily="34" charset="0"/>
              <a:buChar char="•"/>
            </a:pPr>
            <a:endParaRPr lang="es-PR" sz="800" b="1" dirty="0">
              <a:solidFill>
                <a:srgbClr val="1B3049"/>
              </a:solidFill>
            </a:endParaRPr>
          </a:p>
          <a:p>
            <a:pPr marL="285750" indent="-285750">
              <a:spcBef>
                <a:spcPts val="1200"/>
              </a:spcBef>
              <a:buFont typeface="Arial" panose="020B0604020202020204" pitchFamily="34" charset="0"/>
              <a:buChar char="•"/>
            </a:pPr>
            <a:endParaRPr lang="es-PR" sz="800" b="1" dirty="0">
              <a:solidFill>
                <a:srgbClr val="1B3049"/>
              </a:solidFill>
            </a:endParaRPr>
          </a:p>
          <a:p>
            <a:pPr marL="285750" indent="-285750">
              <a:spcBef>
                <a:spcPts val="600"/>
              </a:spcBef>
              <a:buFont typeface="Arial" panose="020B0604020202020204" pitchFamily="34" charset="0"/>
              <a:buChar char="•"/>
            </a:pPr>
            <a:r>
              <a:rPr lang="es-PR" sz="3600" b="1" dirty="0">
                <a:solidFill>
                  <a:srgbClr val="1B3049"/>
                </a:solidFill>
              </a:rPr>
              <a:t>Pictogramas, ¿qué son?</a:t>
            </a:r>
            <a:endParaRPr lang="es-PR" sz="3600" b="1" dirty="0">
              <a:solidFill>
                <a:schemeClr val="bg1"/>
              </a:solidFill>
            </a:endParaRPr>
          </a:p>
          <a:p>
            <a:pPr marL="285750" indent="-285750">
              <a:spcBef>
                <a:spcPts val="600"/>
              </a:spcBef>
              <a:buFont typeface="Arial" panose="020B0604020202020204" pitchFamily="34" charset="0"/>
              <a:buChar char="•"/>
            </a:pPr>
            <a:endParaRPr lang="es-PR" sz="800" b="1" dirty="0">
              <a:solidFill>
                <a:schemeClr val="bg1"/>
              </a:solidFill>
            </a:endParaRPr>
          </a:p>
          <a:p>
            <a:pPr marL="0" indent="0">
              <a:spcBef>
                <a:spcPts val="600"/>
              </a:spcBef>
              <a:buNone/>
            </a:pPr>
            <a:r>
              <a:rPr lang="es-PR" sz="800" b="1" dirty="0">
                <a:solidFill>
                  <a:schemeClr val="bg1"/>
                </a:solidFill>
              </a:rPr>
              <a:t> </a:t>
            </a:r>
          </a:p>
          <a:p>
            <a:pPr marL="285750" indent="-285750">
              <a:spcBef>
                <a:spcPts val="600"/>
              </a:spcBef>
              <a:buFont typeface="Arial" panose="020B0604020202020204" pitchFamily="34" charset="0"/>
              <a:buChar char="•"/>
            </a:pPr>
            <a:r>
              <a:rPr lang="es-PR" sz="3600" b="1" dirty="0">
                <a:solidFill>
                  <a:srgbClr val="1B3049"/>
                </a:solidFill>
              </a:rPr>
              <a:t>Peligros químicos.</a:t>
            </a:r>
          </a:p>
          <a:p>
            <a:pPr marL="285750" indent="-285750">
              <a:spcBef>
                <a:spcPts val="600"/>
              </a:spcBef>
              <a:buFont typeface="Arial" panose="020B0604020202020204" pitchFamily="34" charset="0"/>
              <a:buChar char="•"/>
            </a:pPr>
            <a:endParaRPr lang="en-US" sz="3600" b="1" dirty="0">
              <a:solidFill>
                <a:srgbClr val="1B3049"/>
              </a:solidFill>
            </a:endParaRPr>
          </a:p>
          <a:p>
            <a:pPr marL="285750" indent="-285750">
              <a:spcBef>
                <a:spcPts val="600"/>
              </a:spcBef>
              <a:buFont typeface="Arial" panose="020B0604020202020204" pitchFamily="34" charset="0"/>
              <a:buChar char="•"/>
            </a:pPr>
            <a:endParaRPr lang="en-US" sz="800" b="1" dirty="0">
              <a:solidFill>
                <a:srgbClr val="1B3049"/>
              </a:solidFill>
            </a:endParaRPr>
          </a:p>
          <a:p>
            <a:endParaRPr lang="en-US" dirty="0"/>
          </a:p>
        </p:txBody>
      </p:sp>
    </p:spTree>
    <p:extLst>
      <p:ext uri="{BB962C8B-B14F-4D97-AF65-F5344CB8AC3E}">
        <p14:creationId xmlns:p14="http://schemas.microsoft.com/office/powerpoint/2010/main" val="36992416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Fall Protection and Prevention">
            <a:extLst>
              <a:ext uri="{FF2B5EF4-FFF2-40B4-BE49-F238E27FC236}">
                <a16:creationId xmlns:a16="http://schemas.microsoft.com/office/drawing/2014/main" id="{368DF61B-48A9-4A9F-8D69-CF883A80C566}"/>
              </a:ext>
            </a:extLst>
          </p:cNvPr>
          <p:cNvSpPr txBox="1"/>
          <p:nvPr/>
        </p:nvSpPr>
        <p:spPr>
          <a:xfrm>
            <a:off x="6612074" y="120564"/>
            <a:ext cx="4746812" cy="769441"/>
          </a:xfrm>
          <a:prstGeom prst="rect">
            <a:avLst/>
          </a:prstGeom>
          <a:noFill/>
          <a:ln w="25400">
            <a:solidFill>
              <a:schemeClr val="accent1"/>
            </a:solidFill>
          </a:ln>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37495F"/>
                </a:solidFill>
                <a:effectLst/>
                <a:uLnTx/>
                <a:uFillTx/>
                <a:latin typeface="Trebuchet MS" panose="020B0603020202020204"/>
                <a:ea typeface="+mn-ea"/>
                <a:cs typeface="+mn-cs"/>
              </a:rPr>
              <a:t>HAZCOM </a:t>
            </a:r>
            <a:r>
              <a:rPr lang="en-US" sz="4400" dirty="0">
                <a:solidFill>
                  <a:srgbClr val="37495F"/>
                </a:solidFill>
                <a:latin typeface="Trebuchet MS" panose="020B0603020202020204"/>
              </a:rPr>
              <a:t>y</a:t>
            </a:r>
            <a:r>
              <a:rPr kumimoji="0" lang="en-US" sz="4400" b="0" i="0" u="none" strike="noStrike" kern="1200" cap="none" spc="0" normalizeH="0" baseline="0" noProof="0" dirty="0">
                <a:ln>
                  <a:noFill/>
                </a:ln>
                <a:solidFill>
                  <a:srgbClr val="37495F"/>
                </a:solidFill>
                <a:effectLst/>
                <a:uLnTx/>
                <a:uFillTx/>
                <a:latin typeface="Trebuchet MS" panose="020B0603020202020204"/>
                <a:ea typeface="+mn-ea"/>
                <a:cs typeface="+mn-cs"/>
              </a:rPr>
              <a:t> G.H.S. </a:t>
            </a:r>
          </a:p>
        </p:txBody>
      </p:sp>
      <p:sp>
        <p:nvSpPr>
          <p:cNvPr id="2" name="Title 1">
            <a:extLst>
              <a:ext uri="{FF2B5EF4-FFF2-40B4-BE49-F238E27FC236}">
                <a16:creationId xmlns:a16="http://schemas.microsoft.com/office/drawing/2014/main" id="{3F9F86C9-D19D-498A-9978-9E099DEDA7CD}"/>
              </a:ext>
            </a:extLst>
          </p:cNvPr>
          <p:cNvSpPr>
            <a:spLocks noGrp="1"/>
          </p:cNvSpPr>
          <p:nvPr>
            <p:ph type="title"/>
          </p:nvPr>
        </p:nvSpPr>
        <p:spPr/>
        <p:txBody>
          <a:bodyPr>
            <a:normAutofit/>
          </a:bodyPr>
          <a:lstStyle/>
          <a:p>
            <a:r>
              <a:rPr lang="en-US" dirty="0" err="1"/>
              <a:t>Etiquetas</a:t>
            </a:r>
            <a:r>
              <a:rPr lang="en-US" dirty="0"/>
              <a:t>: </a:t>
            </a:r>
          </a:p>
        </p:txBody>
      </p:sp>
      <p:sp>
        <p:nvSpPr>
          <p:cNvPr id="7" name="Content Placeholder 6">
            <a:extLst>
              <a:ext uri="{FF2B5EF4-FFF2-40B4-BE49-F238E27FC236}">
                <a16:creationId xmlns:a16="http://schemas.microsoft.com/office/drawing/2014/main" id="{15AB9AD4-5262-42ED-80E8-8B852E360662}"/>
              </a:ext>
            </a:extLst>
          </p:cNvPr>
          <p:cNvSpPr>
            <a:spLocks noGrp="1"/>
          </p:cNvSpPr>
          <p:nvPr>
            <p:ph idx="4294967295"/>
          </p:nvPr>
        </p:nvSpPr>
        <p:spPr>
          <a:xfrm>
            <a:off x="677334" y="927955"/>
            <a:ext cx="10577512" cy="5751512"/>
          </a:xfrm>
        </p:spPr>
        <p:txBody>
          <a:bodyPr vert="horz" lIns="91440" tIns="45720" rIns="91440" bIns="45720" rtlCol="0">
            <a:normAutofit lnSpcReduction="10000"/>
          </a:bodyPr>
          <a:lstStyle/>
          <a:p>
            <a:pPr marL="0" indent="0" algn="ctr">
              <a:buNone/>
            </a:pPr>
            <a:r>
              <a:rPr lang="en-US" sz="800" b="1" dirty="0">
                <a:latin typeface="Verdana" panose="020B0604030504040204" pitchFamily="34" charset="0"/>
                <a:ea typeface="Verdana" panose="020B0604030504040204" pitchFamily="34" charset="0"/>
              </a:rPr>
              <a:t> </a:t>
            </a:r>
          </a:p>
          <a:p>
            <a:pPr marL="0" indent="0" algn="ctr">
              <a:buNone/>
            </a:pPr>
            <a:r>
              <a:rPr lang="es-PR" sz="2400" b="1" dirty="0">
                <a:latin typeface="Verdana" panose="020B0604030504040204" pitchFamily="34" charset="0"/>
                <a:ea typeface="Verdana" panose="020B0604030504040204" pitchFamily="34" charset="0"/>
              </a:rPr>
              <a:t> </a:t>
            </a:r>
          </a:p>
          <a:p>
            <a:pPr marL="0" indent="0">
              <a:buNone/>
            </a:pPr>
            <a:r>
              <a:rPr lang="es-ES" sz="2400" dirty="0">
                <a:latin typeface="Verdana" panose="020B0604030504040204" pitchFamily="34" charset="0"/>
                <a:ea typeface="Verdana" panose="020B0604030504040204" pitchFamily="34" charset="0"/>
              </a:rPr>
              <a:t>Los fabricantes e importadores de productos químicos deberán proporcionar una etiqueta que incluya una palabra de señal, pictograma y declaración de peligro armonizados para cada clase y categoría de peligro.</a:t>
            </a:r>
          </a:p>
          <a:p>
            <a:pPr marL="0" indent="0">
              <a:buNone/>
            </a:pPr>
            <a:r>
              <a:rPr lang="es-ES" sz="2400" dirty="0">
                <a:latin typeface="Verdana" panose="020B0604030504040204" pitchFamily="34" charset="0"/>
                <a:ea typeface="Verdana" panose="020B0604030504040204" pitchFamily="34" charset="0"/>
              </a:rPr>
              <a:t>Entendiendo el Peligro, asegúrese de emparejar correctamente el E.P.P.</a:t>
            </a:r>
          </a:p>
          <a:p>
            <a:pPr marL="0" indent="0" algn="ctr">
              <a:buNone/>
            </a:pPr>
            <a:r>
              <a:rPr lang="en-US" sz="800" b="1" dirty="0">
                <a:latin typeface="Verdana" panose="020B0604030504040204" pitchFamily="34" charset="0"/>
                <a:ea typeface="Verdana" panose="020B0604030504040204" pitchFamily="34" charset="0"/>
              </a:rPr>
              <a:t> </a:t>
            </a:r>
          </a:p>
          <a:p>
            <a:pPr marL="0" indent="0" algn="ctr">
              <a:buNone/>
            </a:pPr>
            <a:r>
              <a:rPr lang="es-ES" sz="2400" b="1" dirty="0">
                <a:latin typeface="Verdana" panose="020B0604030504040204" pitchFamily="34" charset="0"/>
                <a:ea typeface="Verdana" panose="020B0604030504040204" pitchFamily="34" charset="0"/>
              </a:rPr>
              <a:t>Hojas de datos de seguridad:</a:t>
            </a:r>
            <a:endParaRPr lang="en-US" sz="2400" b="1" dirty="0">
              <a:latin typeface="Verdana" panose="020B0604030504040204" pitchFamily="34" charset="0"/>
              <a:ea typeface="Verdana" panose="020B0604030504040204" pitchFamily="34" charset="0"/>
            </a:endParaRPr>
          </a:p>
          <a:p>
            <a:pPr marL="0" indent="0">
              <a:buNone/>
            </a:pPr>
            <a:r>
              <a:rPr lang="es-ES" sz="2400" dirty="0">
                <a:latin typeface="Verdana" panose="020B0604030504040204" pitchFamily="34" charset="0"/>
                <a:ea typeface="Verdana" panose="020B0604030504040204" pitchFamily="34" charset="0"/>
              </a:rPr>
              <a:t>Ahora tendrá un formato especificado de 16 secciones.</a:t>
            </a:r>
          </a:p>
          <a:p>
            <a:pPr marL="0" indent="0">
              <a:buNone/>
            </a:pPr>
            <a:r>
              <a:rPr lang="es-ES" sz="2400" dirty="0">
                <a:latin typeface="Verdana" panose="020B0604030504040204" pitchFamily="34" charset="0"/>
                <a:ea typeface="Verdana" panose="020B0604030504040204" pitchFamily="34" charset="0"/>
              </a:rPr>
              <a:t>Información y capacitación: los empleadores debían capacitar a los trabajadores antes del 1 de diciembre de 2013 sobre los elementos de la nueva etiqueta y el formato de las hojas de datos de seguridad para facilitar el reconocimiento y la comprensión.</a:t>
            </a:r>
            <a:endParaRPr lang="en-US"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0242607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Fall Protection and Prevention">
            <a:extLst>
              <a:ext uri="{FF2B5EF4-FFF2-40B4-BE49-F238E27FC236}">
                <a16:creationId xmlns:a16="http://schemas.microsoft.com/office/drawing/2014/main" id="{E72F2395-42A0-4EC0-A764-F48442A171C9}"/>
              </a:ext>
            </a:extLst>
          </p:cNvPr>
          <p:cNvSpPr txBox="1"/>
          <p:nvPr/>
        </p:nvSpPr>
        <p:spPr>
          <a:xfrm>
            <a:off x="137541" y="120564"/>
            <a:ext cx="4746812" cy="769441"/>
          </a:xfrm>
          <a:prstGeom prst="rect">
            <a:avLst/>
          </a:prstGeom>
          <a:noFill/>
          <a:ln w="25400">
            <a:solidFill>
              <a:schemeClr val="accent1"/>
            </a:solidFill>
          </a:ln>
        </p:spPr>
        <p:txBody>
          <a:bodyPr wrap="none" rtlCol="0">
            <a:spAutoFit/>
          </a:bodyPr>
          <a:lstStyle/>
          <a:p>
            <a:r>
              <a:rPr lang="en-US" sz="4400" dirty="0">
                <a:solidFill>
                  <a:srgbClr val="37495F"/>
                </a:solidFill>
              </a:rPr>
              <a:t>HAZCOM y G.H.S. </a:t>
            </a:r>
          </a:p>
        </p:txBody>
      </p:sp>
      <p:sp>
        <p:nvSpPr>
          <p:cNvPr id="2" name="WELCOME">
            <a:extLst>
              <a:ext uri="{FF2B5EF4-FFF2-40B4-BE49-F238E27FC236}">
                <a16:creationId xmlns:a16="http://schemas.microsoft.com/office/drawing/2014/main" id="{1614FE59-6FF3-46F3-8E1D-82CA1A9A1C26}"/>
              </a:ext>
            </a:extLst>
          </p:cNvPr>
          <p:cNvSpPr>
            <a:spLocks noGrp="1"/>
          </p:cNvSpPr>
          <p:nvPr>
            <p:ph type="title"/>
          </p:nvPr>
        </p:nvSpPr>
        <p:spPr>
          <a:xfrm>
            <a:off x="442452" y="2453378"/>
            <a:ext cx="3536206" cy="1951244"/>
          </a:xfrm>
        </p:spPr>
        <p:txBody>
          <a:bodyPr anchor="ctr">
            <a:normAutofit/>
          </a:bodyPr>
          <a:lstStyle/>
          <a:p>
            <a:r>
              <a:rPr lang="en-US" altLang="en-US" sz="5400" b="1" dirty="0"/>
              <a:t>Módulo- 4</a:t>
            </a:r>
            <a:endParaRPr lang="en-US" sz="5400" dirty="0"/>
          </a:p>
        </p:txBody>
      </p:sp>
      <p:sp>
        <p:nvSpPr>
          <p:cNvPr id="37" name="Seriousness of Falls">
            <a:extLst>
              <a:ext uri="{FF2B5EF4-FFF2-40B4-BE49-F238E27FC236}">
                <a16:creationId xmlns:a16="http://schemas.microsoft.com/office/drawing/2014/main" id="{2DF76C95-E94B-4F6B-8630-320D9D59F0DE}"/>
              </a:ext>
            </a:extLst>
          </p:cNvPr>
          <p:cNvSpPr>
            <a:spLocks noGrp="1"/>
          </p:cNvSpPr>
          <p:nvPr>
            <p:ph idx="1"/>
          </p:nvPr>
        </p:nvSpPr>
        <p:spPr>
          <a:xfrm>
            <a:off x="4100056" y="1482515"/>
            <a:ext cx="7108707" cy="5228000"/>
          </a:xfrm>
        </p:spPr>
        <p:txBody>
          <a:bodyPr anchor="ctr">
            <a:normAutofit/>
          </a:bodyPr>
          <a:lstStyle/>
          <a:p>
            <a:pPr marL="285750" indent="-285750">
              <a:buFont typeface="Arial" panose="020B0604020202020204" pitchFamily="34" charset="0"/>
              <a:buChar char="•"/>
            </a:pPr>
            <a:r>
              <a:rPr lang="es-PR" sz="4000" b="1" dirty="0">
                <a:solidFill>
                  <a:schemeClr val="bg2">
                    <a:lumMod val="90000"/>
                  </a:schemeClr>
                </a:solidFill>
              </a:rPr>
              <a:t>¿Qué es HAZCOM?</a:t>
            </a:r>
          </a:p>
          <a:p>
            <a:pPr marL="285750" indent="-285750">
              <a:buFont typeface="Arial" panose="020B0604020202020204" pitchFamily="34" charset="0"/>
              <a:buChar char="•"/>
            </a:pPr>
            <a:endParaRPr lang="es-PR" sz="800" b="1" dirty="0">
              <a:solidFill>
                <a:schemeClr val="bg2">
                  <a:lumMod val="90000"/>
                </a:schemeClr>
              </a:solidFill>
            </a:endParaRPr>
          </a:p>
          <a:p>
            <a:pPr marL="285750" indent="-285750">
              <a:buFont typeface="Arial" panose="020B0604020202020204" pitchFamily="34" charset="0"/>
              <a:buChar char="•"/>
            </a:pPr>
            <a:endParaRPr lang="es-PR" sz="800" b="1" dirty="0">
              <a:solidFill>
                <a:schemeClr val="bg2">
                  <a:lumMod val="90000"/>
                </a:schemeClr>
              </a:solidFill>
            </a:endParaRPr>
          </a:p>
          <a:p>
            <a:pPr marL="285750" indent="-285750">
              <a:spcBef>
                <a:spcPts val="1200"/>
              </a:spcBef>
              <a:buFont typeface="Arial" panose="020B0604020202020204" pitchFamily="34" charset="0"/>
              <a:buChar char="•"/>
            </a:pPr>
            <a:r>
              <a:rPr lang="es-PR" sz="4000" b="1" dirty="0">
                <a:solidFill>
                  <a:schemeClr val="bg2">
                    <a:lumMod val="90000"/>
                  </a:schemeClr>
                </a:solidFill>
              </a:rPr>
              <a:t>¿Qué cambios vinieron con G.H.S.?</a:t>
            </a:r>
          </a:p>
          <a:p>
            <a:pPr marL="285750" indent="-285750">
              <a:spcBef>
                <a:spcPts val="1200"/>
              </a:spcBef>
              <a:buFont typeface="Arial" panose="020B0604020202020204" pitchFamily="34" charset="0"/>
              <a:buChar char="•"/>
            </a:pPr>
            <a:endParaRPr lang="es-PR" sz="800" b="1" dirty="0">
              <a:solidFill>
                <a:schemeClr val="bg2">
                  <a:lumMod val="90000"/>
                </a:schemeClr>
              </a:solidFill>
            </a:endParaRPr>
          </a:p>
          <a:p>
            <a:pPr marL="285750" indent="-285750">
              <a:spcBef>
                <a:spcPts val="1200"/>
              </a:spcBef>
              <a:buFont typeface="Arial" panose="020B0604020202020204" pitchFamily="34" charset="0"/>
              <a:buChar char="•"/>
            </a:pPr>
            <a:endParaRPr lang="es-PR" sz="800" b="1" dirty="0">
              <a:solidFill>
                <a:schemeClr val="bg2">
                  <a:lumMod val="90000"/>
                </a:schemeClr>
              </a:solidFill>
            </a:endParaRPr>
          </a:p>
          <a:p>
            <a:pPr marL="285750" indent="-285750">
              <a:spcBef>
                <a:spcPts val="600"/>
              </a:spcBef>
              <a:buFont typeface="Arial" panose="020B0604020202020204" pitchFamily="34" charset="0"/>
              <a:buChar char="•"/>
            </a:pPr>
            <a:r>
              <a:rPr lang="es-PR" sz="3600" b="1" dirty="0">
                <a:solidFill>
                  <a:schemeClr val="bg2">
                    <a:lumMod val="90000"/>
                  </a:schemeClr>
                </a:solidFill>
              </a:rPr>
              <a:t>Pictogramas, ¿qué son?</a:t>
            </a:r>
          </a:p>
          <a:p>
            <a:pPr marL="285750" indent="-285750">
              <a:spcBef>
                <a:spcPts val="600"/>
              </a:spcBef>
              <a:buFont typeface="Arial" panose="020B0604020202020204" pitchFamily="34" charset="0"/>
              <a:buChar char="•"/>
            </a:pPr>
            <a:endParaRPr lang="es-PR" sz="800" b="1" dirty="0">
              <a:solidFill>
                <a:srgbClr val="1B3049"/>
              </a:solidFill>
            </a:endParaRPr>
          </a:p>
          <a:p>
            <a:pPr marL="285750" indent="-285750">
              <a:spcBef>
                <a:spcPts val="600"/>
              </a:spcBef>
              <a:buFont typeface="Arial" panose="020B0604020202020204" pitchFamily="34" charset="0"/>
              <a:buChar char="•"/>
            </a:pPr>
            <a:r>
              <a:rPr lang="es-PR" sz="800" b="1" dirty="0">
                <a:solidFill>
                  <a:srgbClr val="1B3049"/>
                </a:solidFill>
              </a:rPr>
              <a:t> </a:t>
            </a:r>
          </a:p>
          <a:p>
            <a:pPr marL="285750" indent="-285750">
              <a:spcBef>
                <a:spcPts val="600"/>
              </a:spcBef>
              <a:buFont typeface="Arial" panose="020B0604020202020204" pitchFamily="34" charset="0"/>
              <a:buChar char="•"/>
            </a:pPr>
            <a:r>
              <a:rPr lang="es-PR" sz="3600" b="1" dirty="0">
                <a:solidFill>
                  <a:srgbClr val="1B3049"/>
                </a:solidFill>
              </a:rPr>
              <a:t>Peligros químicos.</a:t>
            </a:r>
          </a:p>
          <a:p>
            <a:pPr marL="285750" indent="-285750">
              <a:spcBef>
                <a:spcPts val="600"/>
              </a:spcBef>
              <a:buFont typeface="Arial" panose="020B0604020202020204" pitchFamily="34" charset="0"/>
              <a:buChar char="•"/>
            </a:pPr>
            <a:endParaRPr lang="en-US" sz="3600" b="1" dirty="0">
              <a:solidFill>
                <a:srgbClr val="1B3049"/>
              </a:solidFill>
            </a:endParaRPr>
          </a:p>
          <a:p>
            <a:pPr marL="285750" indent="-285750">
              <a:spcBef>
                <a:spcPts val="600"/>
              </a:spcBef>
              <a:buFont typeface="Arial" panose="020B0604020202020204" pitchFamily="34" charset="0"/>
              <a:buChar char="•"/>
            </a:pPr>
            <a:endParaRPr lang="en-US" sz="800" b="1" dirty="0">
              <a:solidFill>
                <a:srgbClr val="1B3049"/>
              </a:solidFill>
            </a:endParaRPr>
          </a:p>
          <a:p>
            <a:endParaRPr lang="en-US" dirty="0"/>
          </a:p>
        </p:txBody>
      </p:sp>
    </p:spTree>
    <p:extLst>
      <p:ext uri="{BB962C8B-B14F-4D97-AF65-F5344CB8AC3E}">
        <p14:creationId xmlns:p14="http://schemas.microsoft.com/office/powerpoint/2010/main" val="20647169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Fall Protection and Prevention">
            <a:extLst>
              <a:ext uri="{FF2B5EF4-FFF2-40B4-BE49-F238E27FC236}">
                <a16:creationId xmlns:a16="http://schemas.microsoft.com/office/drawing/2014/main" id="{368DF61B-48A9-4A9F-8D69-CF883A80C566}"/>
              </a:ext>
            </a:extLst>
          </p:cNvPr>
          <p:cNvSpPr txBox="1"/>
          <p:nvPr/>
        </p:nvSpPr>
        <p:spPr>
          <a:xfrm>
            <a:off x="6612074" y="120564"/>
            <a:ext cx="4746812" cy="769441"/>
          </a:xfrm>
          <a:prstGeom prst="rect">
            <a:avLst/>
          </a:prstGeom>
          <a:noFill/>
          <a:ln w="25400">
            <a:solidFill>
              <a:schemeClr val="accent1"/>
            </a:solidFill>
          </a:ln>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37495F"/>
                </a:solidFill>
                <a:effectLst/>
                <a:uLnTx/>
                <a:uFillTx/>
                <a:latin typeface="Trebuchet MS" panose="020B0603020202020204"/>
                <a:ea typeface="+mn-ea"/>
                <a:cs typeface="+mn-cs"/>
              </a:rPr>
              <a:t>HAZCOM </a:t>
            </a:r>
            <a:r>
              <a:rPr lang="en-US" sz="4400" dirty="0">
                <a:solidFill>
                  <a:srgbClr val="37495F"/>
                </a:solidFill>
                <a:latin typeface="Trebuchet MS" panose="020B0603020202020204"/>
              </a:rPr>
              <a:t>y</a:t>
            </a:r>
            <a:r>
              <a:rPr kumimoji="0" lang="en-US" sz="4400" b="0" i="0" u="none" strike="noStrike" kern="1200" cap="none" spc="0" normalizeH="0" baseline="0" noProof="0" dirty="0">
                <a:ln>
                  <a:noFill/>
                </a:ln>
                <a:solidFill>
                  <a:srgbClr val="37495F"/>
                </a:solidFill>
                <a:effectLst/>
                <a:uLnTx/>
                <a:uFillTx/>
                <a:latin typeface="Trebuchet MS" panose="020B0603020202020204"/>
                <a:ea typeface="+mn-ea"/>
                <a:cs typeface="+mn-cs"/>
              </a:rPr>
              <a:t> G.H.S. </a:t>
            </a:r>
          </a:p>
        </p:txBody>
      </p:sp>
      <p:sp>
        <p:nvSpPr>
          <p:cNvPr id="2" name="Title 1">
            <a:extLst>
              <a:ext uri="{FF2B5EF4-FFF2-40B4-BE49-F238E27FC236}">
                <a16:creationId xmlns:a16="http://schemas.microsoft.com/office/drawing/2014/main" id="{43849CE6-BB15-464F-9F7B-127624956A08}"/>
              </a:ext>
            </a:extLst>
          </p:cNvPr>
          <p:cNvSpPr>
            <a:spLocks noGrp="1"/>
          </p:cNvSpPr>
          <p:nvPr>
            <p:ph type="title"/>
          </p:nvPr>
        </p:nvSpPr>
        <p:spPr>
          <a:xfrm>
            <a:off x="552642" y="890005"/>
            <a:ext cx="10420157" cy="1320800"/>
          </a:xfrm>
        </p:spPr>
        <p:txBody>
          <a:bodyPr>
            <a:normAutofit fontScale="90000"/>
          </a:bodyPr>
          <a:lstStyle/>
          <a:p>
            <a:pPr marL="342900" indent="-342900">
              <a:spcBef>
                <a:spcPts val="1000"/>
              </a:spcBef>
              <a:buClr>
                <a:schemeClr val="accent1"/>
              </a:buClr>
              <a:buSzPct val="80000"/>
              <a:buFont typeface="Wingdings 3" charset="2"/>
              <a:buChar char=""/>
            </a:pPr>
            <a:r>
              <a:rPr lang="es-ES" b="1" dirty="0">
                <a:solidFill>
                  <a:schemeClr val="tx1">
                    <a:lumMod val="75000"/>
                    <a:lumOff val="25000"/>
                  </a:schemeClr>
                </a:solidFill>
                <a:latin typeface="Verdana" panose="020B0604030504040204" pitchFamily="34" charset="0"/>
                <a:ea typeface="Verdana" panose="020B0604030504040204" pitchFamily="34" charset="0"/>
                <a:cs typeface="+mn-cs"/>
              </a:rPr>
              <a:t>¿Cómo ha cambiado la evaluación de riesgos químicos según el Estándar de Comunicación de Riesgos revisado?</a:t>
            </a:r>
          </a:p>
          <a:p>
            <a:endParaRPr lang="en-US" dirty="0"/>
          </a:p>
        </p:txBody>
      </p:sp>
      <p:sp>
        <p:nvSpPr>
          <p:cNvPr id="7" name="Content Placeholder 6">
            <a:extLst>
              <a:ext uri="{FF2B5EF4-FFF2-40B4-BE49-F238E27FC236}">
                <a16:creationId xmlns:a16="http://schemas.microsoft.com/office/drawing/2014/main" id="{15AB9AD4-5262-42ED-80E8-8B852E360662}"/>
              </a:ext>
            </a:extLst>
          </p:cNvPr>
          <p:cNvSpPr>
            <a:spLocks noGrp="1"/>
          </p:cNvSpPr>
          <p:nvPr>
            <p:ph idx="4294967295"/>
          </p:nvPr>
        </p:nvSpPr>
        <p:spPr>
          <a:xfrm>
            <a:off x="394855" y="936625"/>
            <a:ext cx="10964031" cy="5848350"/>
          </a:xfrm>
        </p:spPr>
        <p:txBody>
          <a:bodyPr vert="horz" lIns="91440" tIns="45720" rIns="91440" bIns="45720" rtlCol="0">
            <a:normAutofit/>
          </a:bodyPr>
          <a:lstStyle/>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r>
              <a:rPr lang="es-ES" sz="2400" dirty="0">
                <a:latin typeface="Verdana" panose="020B0604030504040204" pitchFamily="34" charset="0"/>
                <a:ea typeface="Verdana" panose="020B0604030504040204" pitchFamily="34" charset="0"/>
              </a:rPr>
              <a:t>La HCS revisada tiene criterios específicos para cada peligro físico y de salud.</a:t>
            </a:r>
            <a:endParaRPr lang="en-US" sz="2400" dirty="0">
              <a:latin typeface="Verdana" panose="020B0604030504040204" pitchFamily="34" charset="0"/>
              <a:ea typeface="Verdana" panose="020B0604030504040204" pitchFamily="34" charset="0"/>
            </a:endParaRPr>
          </a:p>
          <a:p>
            <a:pPr marL="0" indent="0">
              <a:buNone/>
            </a:pPr>
            <a:r>
              <a:rPr lang="es-ES" sz="2400" dirty="0">
                <a:latin typeface="Verdana" panose="020B0604030504040204" pitchFamily="34" charset="0"/>
                <a:ea typeface="Verdana" panose="020B0604030504040204" pitchFamily="34" charset="0"/>
              </a:rPr>
              <a:t>Proporciona instrucciones detalladas para la evaluación de peligros y determinaciones para clasificar sustancias químicas y mezclas.</a:t>
            </a:r>
          </a:p>
          <a:p>
            <a:pPr marL="0" indent="0">
              <a:buNone/>
            </a:pPr>
            <a:r>
              <a:rPr lang="es-ES" sz="2400" dirty="0">
                <a:latin typeface="Verdana" panose="020B0604030504040204" pitchFamily="34" charset="0"/>
                <a:ea typeface="Verdana" panose="020B0604030504040204" pitchFamily="34" charset="0"/>
              </a:rPr>
              <a:t>Clases de peligro y categorías de peligro: para la mayoría de los efectos, las clases se dividen en categorías que reflejan la gravedad relativa del efecto. Los fabricantes e importadores de productos químicos son responsables de clasificar los peligros de los productos químicos que fabrican o importan.</a:t>
            </a:r>
            <a:endParaRPr lang="en-US" sz="2400" dirty="0">
              <a:latin typeface="Verdana" panose="020B0604030504040204" pitchFamily="34" charset="0"/>
              <a:ea typeface="Verdana" panose="020B0604030504040204" pitchFamily="34" charset="0"/>
            </a:endParaRPr>
          </a:p>
          <a:p>
            <a:pPr marL="0" indent="0" algn="ctr">
              <a:buNone/>
            </a:pPr>
            <a:endParaRPr lang="en-US" sz="1400" dirty="0">
              <a:latin typeface="+mj-lt"/>
            </a:endParaRPr>
          </a:p>
        </p:txBody>
      </p:sp>
    </p:spTree>
    <p:extLst>
      <p:ext uri="{BB962C8B-B14F-4D97-AF65-F5344CB8AC3E}">
        <p14:creationId xmlns:p14="http://schemas.microsoft.com/office/powerpoint/2010/main" val="22281699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Personal Protective Equipment">
            <a:extLst>
              <a:ext uri="{FF2B5EF4-FFF2-40B4-BE49-F238E27FC236}">
                <a16:creationId xmlns:a16="http://schemas.microsoft.com/office/drawing/2014/main" id="{376BA6D5-0365-4A75-80E7-64EE8144DD30}"/>
              </a:ext>
            </a:extLst>
          </p:cNvPr>
          <p:cNvSpPr txBox="1"/>
          <p:nvPr/>
        </p:nvSpPr>
        <p:spPr>
          <a:xfrm>
            <a:off x="4439484" y="620801"/>
            <a:ext cx="5220132" cy="769441"/>
          </a:xfrm>
          <a:prstGeom prst="rect">
            <a:avLst/>
          </a:prstGeom>
          <a:noFill/>
          <a:ln w="25400">
            <a:solidFill>
              <a:schemeClr val="accent1"/>
            </a:solidFill>
          </a:ln>
        </p:spPr>
        <p:txBody>
          <a:bodyPr wrap="square" rtlCol="0">
            <a:spAutoFit/>
          </a:bodyPr>
          <a:lstStyle/>
          <a:p>
            <a:r>
              <a:rPr lang="en-US" sz="4400" dirty="0">
                <a:solidFill>
                  <a:srgbClr val="37495F"/>
                </a:solidFill>
              </a:rPr>
              <a:t>  HAZCOM y G.H.S.</a:t>
            </a:r>
          </a:p>
        </p:txBody>
      </p:sp>
      <p:sp>
        <p:nvSpPr>
          <p:cNvPr id="2" name="Title 1">
            <a:extLst>
              <a:ext uri="{FF2B5EF4-FFF2-40B4-BE49-F238E27FC236}">
                <a16:creationId xmlns:a16="http://schemas.microsoft.com/office/drawing/2014/main" id="{A7B33594-3825-45F5-BD15-DA2949CA330A}"/>
              </a:ext>
            </a:extLst>
          </p:cNvPr>
          <p:cNvSpPr>
            <a:spLocks noGrp="1"/>
          </p:cNvSpPr>
          <p:nvPr>
            <p:ph type="title"/>
          </p:nvPr>
        </p:nvSpPr>
        <p:spPr>
          <a:xfrm>
            <a:off x="2308707" y="2656609"/>
            <a:ext cx="8596668" cy="1320800"/>
          </a:xfrm>
        </p:spPr>
        <p:txBody>
          <a:bodyPr>
            <a:noAutofit/>
          </a:bodyPr>
          <a:lstStyle/>
          <a:p>
            <a:r>
              <a:rPr lang="en-US" sz="8800" dirty="0" err="1">
                <a:latin typeface="Times New Roman" panose="02020603050405020304" pitchFamily="18" charset="0"/>
                <a:ea typeface="+mn-ea"/>
                <a:cs typeface="Times New Roman" panose="02020603050405020304" pitchFamily="18" charset="0"/>
              </a:rPr>
              <a:t>Repaso</a:t>
            </a:r>
            <a:r>
              <a:rPr lang="en-US" sz="8800" dirty="0">
                <a:latin typeface="Times New Roman" panose="02020603050405020304" pitchFamily="18" charset="0"/>
                <a:ea typeface="+mn-ea"/>
                <a:cs typeface="Times New Roman" panose="02020603050405020304" pitchFamily="18" charset="0"/>
              </a:rPr>
              <a:t>!</a:t>
            </a:r>
          </a:p>
        </p:txBody>
      </p:sp>
      <p:pic>
        <p:nvPicPr>
          <p:cNvPr id="12" name="Picture 11" descr="Imagen de un carácter y la palabra “Repaso” ">
            <a:extLst>
              <a:ext uri="{FF2B5EF4-FFF2-40B4-BE49-F238E27FC236}">
                <a16:creationId xmlns:a16="http://schemas.microsoft.com/office/drawing/2014/main" id="{5695979B-62B9-4F44-86D8-A1BB9051966F}"/>
              </a:ext>
            </a:extLst>
          </p:cNvPr>
          <p:cNvPicPr>
            <a:picLocks noChangeAspect="1"/>
          </p:cNvPicPr>
          <p:nvPr/>
        </p:nvPicPr>
        <p:blipFill>
          <a:blip r:embed="rId3" cstate="email">
            <a:extLst>
              <a:ext uri="{28A0092B-C50C-407E-A947-70E740481C1C}">
                <a14:useLocalDpi xmlns:a14="http://schemas.microsoft.com/office/drawing/2010/main"/>
              </a:ext>
              <a:ext uri="{837473B0-CC2E-450A-ABE3-18F120FF3D39}">
                <a1611:picAttrSrcUrl xmlns="" xmlns:a1611="http://schemas.microsoft.com/office/drawing/2016/11/main" r:id="rId4"/>
              </a:ext>
            </a:extLst>
          </a:blip>
          <a:stretch>
            <a:fillRect/>
          </a:stretch>
        </p:blipFill>
        <p:spPr>
          <a:xfrm>
            <a:off x="6096000" y="2196410"/>
            <a:ext cx="2948761" cy="1967376"/>
          </a:xfrm>
          <a:prstGeom prst="rect">
            <a:avLst/>
          </a:prstGeom>
        </p:spPr>
      </p:pic>
    </p:spTree>
    <p:extLst>
      <p:ext uri="{BB962C8B-B14F-4D97-AF65-F5344CB8AC3E}">
        <p14:creationId xmlns:p14="http://schemas.microsoft.com/office/powerpoint/2010/main" val="24866095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13945" y="398206"/>
            <a:ext cx="7173311" cy="1320800"/>
          </a:xfrm>
        </p:spPr>
        <p:txBody>
          <a:bodyPr>
            <a:normAutofit/>
          </a:bodyPr>
          <a:lstStyle/>
          <a:p>
            <a:pPr algn="ctr"/>
            <a:r>
              <a:rPr lang="en-US" sz="4000" b="1" dirty="0" err="1"/>
              <a:t>Verificación</a:t>
            </a:r>
            <a:r>
              <a:rPr lang="en-US" sz="4000" b="1" dirty="0"/>
              <a:t> de </a:t>
            </a:r>
            <a:r>
              <a:rPr lang="en-US" sz="4000" b="1" dirty="0" err="1"/>
              <a:t>conocimiento</a:t>
            </a:r>
            <a:endParaRPr lang="en-US" sz="4000" b="1" dirty="0"/>
          </a:p>
        </p:txBody>
      </p:sp>
      <p:sp>
        <p:nvSpPr>
          <p:cNvPr id="3" name="Content Placeholder 2"/>
          <p:cNvSpPr>
            <a:spLocks noGrp="1"/>
          </p:cNvSpPr>
          <p:nvPr>
            <p:ph idx="1"/>
          </p:nvPr>
        </p:nvSpPr>
        <p:spPr>
          <a:xfrm>
            <a:off x="910845" y="1294040"/>
            <a:ext cx="9037196" cy="5165754"/>
          </a:xfrm>
        </p:spPr>
        <p:txBody>
          <a:bodyPr>
            <a:normAutofit/>
          </a:bodyPr>
          <a:lstStyle/>
          <a:p>
            <a:pPr marL="514350" indent="-514350">
              <a:buFont typeface="+mj-lt"/>
              <a:buAutoNum type="arabicPeriod"/>
            </a:pPr>
            <a:r>
              <a:rPr lang="en-US" sz="3600" b="1" dirty="0"/>
              <a:t>¿</a:t>
            </a:r>
            <a:r>
              <a:rPr lang="en-US" sz="3600" b="1" dirty="0" err="1"/>
              <a:t>Qué</a:t>
            </a:r>
            <a:r>
              <a:rPr lang="en-US" sz="3600" b="1" dirty="0"/>
              <a:t> es HAZCOM?</a:t>
            </a:r>
          </a:p>
          <a:p>
            <a:pPr marL="0" indent="0">
              <a:buNone/>
            </a:pPr>
            <a:endParaRPr lang="en-US" sz="3200" b="1" dirty="0">
              <a:solidFill>
                <a:srgbClr val="FF0000"/>
              </a:solidFill>
            </a:endParaRPr>
          </a:p>
          <a:p>
            <a:pPr marL="0" indent="0">
              <a:buNone/>
            </a:pPr>
            <a:r>
              <a:rPr lang="en-US" sz="2800" dirty="0">
                <a:solidFill>
                  <a:srgbClr val="FF0000"/>
                </a:solidFill>
              </a:rPr>
              <a:t> </a:t>
            </a:r>
            <a:r>
              <a:rPr lang="es-ES" sz="2800" b="1" dirty="0">
                <a:solidFill>
                  <a:srgbClr val="FF0000"/>
                </a:solidFill>
              </a:rPr>
              <a:t>Norma de Comunicación de Riesgos,</a:t>
            </a:r>
            <a:endParaRPr lang="en-US" sz="2800" b="1" dirty="0">
              <a:solidFill>
                <a:srgbClr val="FF0000"/>
              </a:solidFill>
            </a:endParaRPr>
          </a:p>
          <a:p>
            <a:pPr marL="0" indent="0">
              <a:buNone/>
            </a:pPr>
            <a:r>
              <a:rPr lang="en-US" sz="2800" dirty="0">
                <a:solidFill>
                  <a:srgbClr val="FF0000"/>
                </a:solidFill>
              </a:rPr>
              <a:t> </a:t>
            </a:r>
            <a:r>
              <a:rPr lang="es-ES" sz="2800" dirty="0">
                <a:solidFill>
                  <a:srgbClr val="FF0000"/>
                </a:solidFill>
              </a:rPr>
              <a:t>También conocida como la Ley del derecho a saber y       más comúnmente como HAZCOM.</a:t>
            </a:r>
            <a:endParaRPr lang="en-US" sz="2400" dirty="0">
              <a:solidFill>
                <a:srgbClr val="FF0000"/>
              </a:solidFill>
            </a:endParaRPr>
          </a:p>
          <a:p>
            <a:pPr marL="0" indent="0">
              <a:buNone/>
            </a:pPr>
            <a:r>
              <a:rPr lang="es-ES" sz="2800" dirty="0">
                <a:solidFill>
                  <a:srgbClr val="FF0000"/>
                </a:solidFill>
              </a:rPr>
              <a:t>El objetivo es comunicar los peligros a los trabajadores.</a:t>
            </a:r>
            <a:endParaRPr lang="en-US" sz="2800" dirty="0">
              <a:solidFill>
                <a:srgbClr val="FF0000"/>
              </a:solidFill>
            </a:endParaRPr>
          </a:p>
          <a:p>
            <a:pPr marL="0" indent="0">
              <a:buNone/>
            </a:pPr>
            <a:endParaRPr lang="en-US" sz="2400" dirty="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12684053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additive="base">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337780" y="398206"/>
            <a:ext cx="7677807" cy="1320800"/>
          </a:xfrm>
        </p:spPr>
        <p:txBody>
          <a:bodyPr>
            <a:normAutofit/>
          </a:bodyPr>
          <a:lstStyle/>
          <a:p>
            <a:pPr algn="ctr"/>
            <a:r>
              <a:rPr lang="es-PR" sz="4000" b="1" dirty="0"/>
              <a:t>Verificación de conocimiento 2</a:t>
            </a:r>
          </a:p>
        </p:txBody>
      </p:sp>
      <p:sp>
        <p:nvSpPr>
          <p:cNvPr id="3" name="Content Placeholder 2"/>
          <p:cNvSpPr>
            <a:spLocks noGrp="1"/>
          </p:cNvSpPr>
          <p:nvPr>
            <p:ph idx="1"/>
          </p:nvPr>
        </p:nvSpPr>
        <p:spPr>
          <a:xfrm>
            <a:off x="737420" y="1294040"/>
            <a:ext cx="8878528" cy="5165754"/>
          </a:xfrm>
        </p:spPr>
        <p:txBody>
          <a:bodyPr>
            <a:normAutofit/>
          </a:bodyPr>
          <a:lstStyle/>
          <a:p>
            <a:pPr marL="514350" lvl="0" indent="-514350">
              <a:buClr>
                <a:srgbClr val="90C226"/>
              </a:buClr>
              <a:buFont typeface="+mj-lt"/>
              <a:buAutoNum type="arabicPeriod" startAt="2"/>
            </a:pPr>
            <a:r>
              <a:rPr lang="es-ES" sz="3600" b="1" dirty="0">
                <a:solidFill>
                  <a:prstClr val="black">
                    <a:lumMod val="75000"/>
                    <a:lumOff val="25000"/>
                  </a:prstClr>
                </a:solidFill>
              </a:rPr>
              <a:t>¿Qué es G.H.S.?</a:t>
            </a:r>
            <a:endParaRPr lang="en-US" sz="3600" b="1" dirty="0">
              <a:solidFill>
                <a:prstClr val="black">
                  <a:lumMod val="75000"/>
                  <a:lumOff val="25000"/>
                </a:prstClr>
              </a:solidFill>
            </a:endParaRPr>
          </a:p>
          <a:p>
            <a:pPr marL="0" lvl="0" indent="0">
              <a:buClr>
                <a:srgbClr val="90C226"/>
              </a:buClr>
              <a:buNone/>
            </a:pPr>
            <a:endParaRPr lang="en-US" sz="3200" dirty="0">
              <a:solidFill>
                <a:srgbClr val="FF0000"/>
              </a:solidFill>
            </a:endParaRPr>
          </a:p>
          <a:p>
            <a:pPr marL="0" lvl="0" indent="0">
              <a:buClr>
                <a:srgbClr val="90C226"/>
              </a:buClr>
              <a:buNone/>
            </a:pPr>
            <a:r>
              <a:rPr lang="en-US" sz="2800" dirty="0">
                <a:solidFill>
                  <a:srgbClr val="FF0000"/>
                </a:solidFill>
              </a:rPr>
              <a:t> </a:t>
            </a:r>
            <a:r>
              <a:rPr lang="es-ES" sz="2800" dirty="0">
                <a:solidFill>
                  <a:srgbClr val="FF0000"/>
                </a:solidFill>
              </a:rPr>
              <a:t>"Sistema Globalmente Armonizado de Clasificación y Etiquetado de Productos Químicos"</a:t>
            </a:r>
            <a:endParaRPr lang="en-US" sz="2800" dirty="0">
              <a:solidFill>
                <a:srgbClr val="FF0000"/>
              </a:solidFill>
            </a:endParaRPr>
          </a:p>
          <a:p>
            <a:pPr marL="0" lvl="0" indent="0">
              <a:buClr>
                <a:srgbClr val="90C226"/>
              </a:buClr>
              <a:buNone/>
            </a:pPr>
            <a:endParaRPr lang="en-US" sz="2000" dirty="0">
              <a:solidFill>
                <a:srgbClr val="FF0000"/>
              </a:solidFill>
            </a:endParaRPr>
          </a:p>
          <a:p>
            <a:pPr marL="0" lvl="0" indent="0">
              <a:buClr>
                <a:srgbClr val="90C226"/>
              </a:buClr>
              <a:buNone/>
            </a:pPr>
            <a:r>
              <a:rPr lang="es-ES" sz="2800" dirty="0">
                <a:solidFill>
                  <a:srgbClr val="FF0000"/>
                </a:solidFill>
              </a:rPr>
              <a:t>El objetivo es proporcionar información armonizada a los usuarios de productos químicos con el objetivo de mejorar la protección de la salud humana y el medio ambiente.</a:t>
            </a:r>
            <a:endParaRPr lang="en-US" sz="2800" b="1" dirty="0">
              <a:solidFill>
                <a:srgbClr val="FF0000"/>
              </a:solidFill>
            </a:endParaRPr>
          </a:p>
          <a:p>
            <a:pPr marL="0" indent="0">
              <a:buNone/>
            </a:pPr>
            <a:endParaRPr lang="en-US" sz="2400" dirty="0"/>
          </a:p>
        </p:txBody>
      </p:sp>
    </p:spTree>
    <p:extLst>
      <p:ext uri="{BB962C8B-B14F-4D97-AF65-F5344CB8AC3E}">
        <p14:creationId xmlns:p14="http://schemas.microsoft.com/office/powerpoint/2010/main" val="4294754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98179" y="438119"/>
            <a:ext cx="8434552" cy="1320800"/>
          </a:xfrm>
        </p:spPr>
        <p:txBody>
          <a:bodyPr>
            <a:normAutofit/>
          </a:bodyPr>
          <a:lstStyle/>
          <a:p>
            <a:pPr algn="ctr"/>
            <a:r>
              <a:rPr lang="es-PR" sz="4000" b="1" dirty="0"/>
              <a:t>Verificación de conocimiento 3</a:t>
            </a:r>
          </a:p>
        </p:txBody>
      </p:sp>
      <p:sp>
        <p:nvSpPr>
          <p:cNvPr id="3" name="Content Placeholder 2"/>
          <p:cNvSpPr>
            <a:spLocks noGrp="1"/>
          </p:cNvSpPr>
          <p:nvPr>
            <p:ph idx="1"/>
          </p:nvPr>
        </p:nvSpPr>
        <p:spPr>
          <a:xfrm>
            <a:off x="599090" y="1323535"/>
            <a:ext cx="9033641" cy="4903843"/>
          </a:xfrm>
        </p:spPr>
        <p:txBody>
          <a:bodyPr>
            <a:normAutofit/>
          </a:bodyPr>
          <a:lstStyle/>
          <a:p>
            <a:pPr marL="514350" indent="-514350">
              <a:buFont typeface="+mj-lt"/>
              <a:buAutoNum type="arabicPeriod" startAt="3"/>
            </a:pPr>
            <a:r>
              <a:rPr lang="es-PR" sz="3600" dirty="0"/>
              <a:t>¿Qué es un PICTOGRAMA?</a:t>
            </a:r>
          </a:p>
          <a:p>
            <a:pPr marL="514350" indent="-514350">
              <a:buFont typeface="+mj-lt"/>
              <a:buAutoNum type="arabicPeriod" startAt="3"/>
            </a:pPr>
            <a:endParaRPr lang="en-US" sz="2400" dirty="0"/>
          </a:p>
          <a:p>
            <a:pPr marL="800100" lvl="2" indent="0">
              <a:buNone/>
            </a:pPr>
            <a:r>
              <a:rPr lang="es-ES" sz="2800" dirty="0">
                <a:solidFill>
                  <a:srgbClr val="FF0000"/>
                </a:solidFill>
              </a:rPr>
              <a:t>Un pictograma consiste en un símbolo sobre un fondo blanco enmarcado dentro de un borde rojo y representa un peligro (s) distinto (s).</a:t>
            </a:r>
            <a:endParaRPr lang="en-US" sz="2800" dirty="0">
              <a:solidFill>
                <a:srgbClr val="FF0000"/>
              </a:solidFill>
            </a:endParaRPr>
          </a:p>
          <a:p>
            <a:pPr marL="800100" lvl="2" indent="0">
              <a:buNone/>
            </a:pPr>
            <a:endParaRPr lang="en-US" sz="2400" dirty="0">
              <a:solidFill>
                <a:srgbClr val="FF0000"/>
              </a:solidFill>
            </a:endParaRPr>
          </a:p>
          <a:p>
            <a:pPr marL="800100" lvl="2" indent="0">
              <a:buNone/>
            </a:pPr>
            <a:r>
              <a:rPr lang="es-ES" sz="2800" dirty="0">
                <a:solidFill>
                  <a:srgbClr val="FF0000"/>
                </a:solidFill>
              </a:rPr>
              <a:t>Los pictogramas GHS representan gráficamente los peligros de un producto químico. Y está determinado por la clasificación de peligros químicos.</a:t>
            </a:r>
            <a:endParaRPr lang="en-US" sz="2800" dirty="0">
              <a:solidFill>
                <a:srgbClr val="FF0000"/>
              </a:solidFill>
            </a:endParaRPr>
          </a:p>
        </p:txBody>
      </p:sp>
    </p:spTree>
    <p:extLst>
      <p:ext uri="{BB962C8B-B14F-4D97-AF65-F5344CB8AC3E}">
        <p14:creationId xmlns:p14="http://schemas.microsoft.com/office/powerpoint/2010/main" val="1100603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03586" y="438119"/>
            <a:ext cx="7803931" cy="1320800"/>
          </a:xfrm>
        </p:spPr>
        <p:txBody>
          <a:bodyPr>
            <a:normAutofit/>
          </a:bodyPr>
          <a:lstStyle/>
          <a:p>
            <a:pPr algn="ctr"/>
            <a:r>
              <a:rPr lang="es-PR" sz="4000" b="1" dirty="0"/>
              <a:t>Verificación de conocimiento 4</a:t>
            </a:r>
          </a:p>
        </p:txBody>
      </p:sp>
      <p:sp>
        <p:nvSpPr>
          <p:cNvPr id="7" name="Content Placeholder 2">
            <a:extLst>
              <a:ext uri="{FF2B5EF4-FFF2-40B4-BE49-F238E27FC236}">
                <a16:creationId xmlns:a16="http://schemas.microsoft.com/office/drawing/2014/main" id="{43AD947B-0B33-43DD-A944-877ACB47107F}"/>
              </a:ext>
            </a:extLst>
          </p:cNvPr>
          <p:cNvSpPr txBox="1">
            <a:spLocks/>
          </p:cNvSpPr>
          <p:nvPr/>
        </p:nvSpPr>
        <p:spPr>
          <a:xfrm>
            <a:off x="818272" y="1263751"/>
            <a:ext cx="7632045" cy="4190999"/>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742950" indent="-742950">
              <a:buFont typeface="+mj-lt"/>
              <a:buAutoNum type="arabicPeriod" startAt="4"/>
            </a:pPr>
            <a:r>
              <a:rPr lang="en-US" sz="3600" dirty="0"/>
              <a:t> </a:t>
            </a:r>
            <a:r>
              <a:rPr lang="es-ES" sz="3600" dirty="0"/>
              <a:t>¿Cuáles son las dos palabras de señal que deben aparecer en una etiqueta?</a:t>
            </a:r>
            <a:endParaRPr lang="en-US" sz="3600" dirty="0"/>
          </a:p>
          <a:p>
            <a:pPr marL="514350" indent="-514350">
              <a:buFont typeface="+mj-lt"/>
              <a:buAutoNum type="arabicPeriod" startAt="4"/>
            </a:pPr>
            <a:endParaRPr lang="en-US" sz="2400" dirty="0"/>
          </a:p>
          <a:p>
            <a:pPr marL="514350" indent="-514350">
              <a:buFont typeface="+mj-lt"/>
              <a:buAutoNum type="arabicPeriod" startAt="4"/>
            </a:pPr>
            <a:endParaRPr lang="en-US" sz="2400" dirty="0"/>
          </a:p>
          <a:p>
            <a:pPr marL="800100" lvl="2" indent="0" algn="ctr">
              <a:buNone/>
            </a:pPr>
            <a:r>
              <a:rPr lang="en-US" sz="3600" b="1" dirty="0">
                <a:solidFill>
                  <a:srgbClr val="FF0000"/>
                </a:solidFill>
              </a:rPr>
              <a:t>ADVERTENCIA</a:t>
            </a:r>
          </a:p>
          <a:p>
            <a:pPr marL="800100" lvl="2" indent="0" algn="ctr">
              <a:buNone/>
            </a:pPr>
            <a:r>
              <a:rPr lang="en-US" sz="3600" b="1" dirty="0">
                <a:solidFill>
                  <a:srgbClr val="FF0000"/>
                </a:solidFill>
              </a:rPr>
              <a:t>o</a:t>
            </a:r>
          </a:p>
          <a:p>
            <a:pPr marL="800100" lvl="2" indent="0" algn="ctr">
              <a:buNone/>
            </a:pPr>
            <a:r>
              <a:rPr lang="en-US" sz="3600" b="1" dirty="0">
                <a:solidFill>
                  <a:srgbClr val="FF0000"/>
                </a:solidFill>
              </a:rPr>
              <a:t>PELIGRO</a:t>
            </a:r>
          </a:p>
          <a:p>
            <a:pPr marL="400050" lvl="1" indent="0">
              <a:buFont typeface="Wingdings 3" charset="2"/>
              <a:buNone/>
            </a:pPr>
            <a:endParaRPr lang="en-US" dirty="0"/>
          </a:p>
        </p:txBody>
      </p:sp>
    </p:spTree>
    <p:extLst>
      <p:ext uri="{BB962C8B-B14F-4D97-AF65-F5344CB8AC3E}">
        <p14:creationId xmlns:p14="http://schemas.microsoft.com/office/powerpoint/2010/main" val="1621789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 calcmode="lin" valueType="num">
                                      <p:cBhvr additive="base">
                                        <p:cTn id="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anim calcmode="lin" valueType="num">
                                      <p:cBhvr additive="base">
                                        <p:cTn id="1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5" end="5"/>
                                            </p:txEl>
                                          </p:spTgt>
                                        </p:tgtEl>
                                        <p:attrNameLst>
                                          <p:attrName>style.visibility</p:attrName>
                                        </p:attrNameLst>
                                      </p:cBhvr>
                                      <p:to>
                                        <p:strVal val="visible"/>
                                      </p:to>
                                    </p:set>
                                    <p:anim calcmode="lin" valueType="num">
                                      <p:cBhvr additive="base">
                                        <p:cTn id="15"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332193" y="422353"/>
            <a:ext cx="7863762" cy="1320800"/>
          </a:xfrm>
        </p:spPr>
        <p:txBody>
          <a:bodyPr>
            <a:normAutofit/>
          </a:bodyPr>
          <a:lstStyle/>
          <a:p>
            <a:pPr algn="ctr"/>
            <a:r>
              <a:rPr lang="es-PR" sz="4000" b="1" dirty="0"/>
              <a:t>Verificación de conocimiento 5</a:t>
            </a:r>
          </a:p>
        </p:txBody>
      </p:sp>
      <p:sp>
        <p:nvSpPr>
          <p:cNvPr id="7" name="Content Placeholder 2">
            <a:extLst>
              <a:ext uri="{FF2B5EF4-FFF2-40B4-BE49-F238E27FC236}">
                <a16:creationId xmlns:a16="http://schemas.microsoft.com/office/drawing/2014/main" id="{43AD947B-0B33-43DD-A944-877ACB47107F}"/>
              </a:ext>
            </a:extLst>
          </p:cNvPr>
          <p:cNvSpPr txBox="1">
            <a:spLocks/>
          </p:cNvSpPr>
          <p:nvPr/>
        </p:nvSpPr>
        <p:spPr>
          <a:xfrm>
            <a:off x="818271" y="1263751"/>
            <a:ext cx="8229599" cy="419099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514350" indent="-514350">
              <a:buFont typeface="+mj-lt"/>
              <a:buAutoNum type="arabicPeriod" startAt="5"/>
            </a:pPr>
            <a:r>
              <a:rPr lang="es-ES" sz="3600" dirty="0"/>
              <a:t>Además de los pictogramas y las palabras de señal ... ¿qué más debe aparecer en las etiquetas?</a:t>
            </a:r>
            <a:endParaRPr lang="en-US" sz="3600" dirty="0"/>
          </a:p>
          <a:p>
            <a:pPr marL="514350" indent="-514350">
              <a:buFont typeface="+mj-lt"/>
              <a:buAutoNum type="arabicPeriod" startAt="5"/>
            </a:pPr>
            <a:endParaRPr lang="en-US" sz="4400" dirty="0"/>
          </a:p>
          <a:p>
            <a:pPr marL="800100" lvl="2" indent="0" algn="ctr">
              <a:buNone/>
            </a:pPr>
            <a:r>
              <a:rPr lang="es-ES" sz="3200" dirty="0">
                <a:solidFill>
                  <a:srgbClr val="FF0000"/>
                </a:solidFill>
              </a:rPr>
              <a:t>Declaraciones de peligro</a:t>
            </a:r>
          </a:p>
          <a:p>
            <a:pPr marL="800100" lvl="2" indent="0" algn="ctr">
              <a:buNone/>
            </a:pPr>
            <a:r>
              <a:rPr lang="es-ES" sz="3200" dirty="0">
                <a:solidFill>
                  <a:srgbClr val="FF0000"/>
                </a:solidFill>
              </a:rPr>
              <a:t>Declaraciones de </a:t>
            </a:r>
            <a:r>
              <a:rPr lang="es-ES" sz="3200" dirty="0" err="1">
                <a:solidFill>
                  <a:srgbClr val="FF0000"/>
                </a:solidFill>
              </a:rPr>
              <a:t>precaucion</a:t>
            </a:r>
            <a:endParaRPr lang="en-US" sz="3200" dirty="0">
              <a:solidFill>
                <a:srgbClr val="FF0000"/>
              </a:solidFill>
            </a:endParaRPr>
          </a:p>
          <a:p>
            <a:pPr marL="400050" lvl="1" indent="0">
              <a:buFont typeface="Wingdings 3" charset="2"/>
              <a:buNone/>
            </a:pPr>
            <a:endParaRPr lang="en-US" dirty="0"/>
          </a:p>
        </p:txBody>
      </p:sp>
    </p:spTree>
    <p:extLst>
      <p:ext uri="{BB962C8B-B14F-4D97-AF65-F5344CB8AC3E}">
        <p14:creationId xmlns:p14="http://schemas.microsoft.com/office/powerpoint/2010/main" val="3174282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anim calcmode="lin" valueType="num">
                                      <p:cBhvr additive="base">
                                        <p:cTn id="14"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7">
                                            <p:txEl>
                                              <p:pRg st="2" end="2"/>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7">
                                            <p:txEl>
                                              <p:pRg st="3" end="3"/>
                                            </p:txEl>
                                          </p:spTgt>
                                        </p:tgtEl>
                                        <p:attrNameLst>
                                          <p:attrName>style.visibility</p:attrName>
                                        </p:attrNameLst>
                                      </p:cBhvr>
                                      <p:to>
                                        <p:strVal val="visible"/>
                                      </p:to>
                                    </p:set>
                                    <p:anim calcmode="lin" valueType="num">
                                      <p:cBhvr additive="base">
                                        <p:cTn id="18"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36B90D1-F756-4203-9EF5-2529363D5F50}"/>
              </a:ext>
            </a:extLst>
          </p:cNvPr>
          <p:cNvSpPr>
            <a:spLocks noGrp="1"/>
          </p:cNvSpPr>
          <p:nvPr>
            <p:ph type="title"/>
          </p:nvPr>
        </p:nvSpPr>
        <p:spPr/>
        <p:txBody>
          <a:bodyPr/>
          <a:lstStyle/>
          <a:p>
            <a:r>
              <a:rPr lang="es-PR" sz="4000" b="1" kern="1200" dirty="0">
                <a:solidFill>
                  <a:srgbClr val="90C226"/>
                </a:solidFill>
                <a:effectLst/>
                <a:latin typeface="Trebuchet MS" panose="020B0603020202020204" pitchFamily="34" charset="0"/>
                <a:ea typeface="+mj-ea"/>
                <a:cs typeface="+mj-cs"/>
              </a:rPr>
              <a:t>Verificación de </a:t>
            </a:r>
            <a:br>
              <a:rPr lang="es-PR" sz="4000" b="1" kern="1200" dirty="0">
                <a:solidFill>
                  <a:srgbClr val="90C226"/>
                </a:solidFill>
                <a:effectLst/>
                <a:latin typeface="Trebuchet MS" panose="020B0603020202020204" pitchFamily="34" charset="0"/>
                <a:ea typeface="+mj-ea"/>
                <a:cs typeface="+mj-cs"/>
              </a:rPr>
            </a:br>
            <a:r>
              <a:rPr lang="es-PR" sz="4000" b="1" kern="1200" dirty="0">
                <a:solidFill>
                  <a:srgbClr val="90C226"/>
                </a:solidFill>
                <a:effectLst/>
                <a:latin typeface="Trebuchet MS" panose="020B0603020202020204" pitchFamily="34" charset="0"/>
                <a:ea typeface="+mj-ea"/>
                <a:cs typeface="+mj-cs"/>
              </a:rPr>
              <a:t>conocimiento 6 </a:t>
            </a:r>
            <a:endParaRPr lang="en-US" dirty="0"/>
          </a:p>
        </p:txBody>
      </p:sp>
      <p:pic>
        <p:nvPicPr>
          <p:cNvPr id="3" name="Content Placeholder 2" title="Pictogramas">
            <a:extLst>
              <a:ext uri="{FF2B5EF4-FFF2-40B4-BE49-F238E27FC236}">
                <a16:creationId xmlns:a16="http://schemas.microsoft.com/office/drawing/2014/main" id="{1742DB9B-268E-40B6-A4D6-FD46A24A586D}"/>
              </a:ext>
              <a:ext uri="{C183D7F6-B498-43B3-948B-1728B52AA6E4}">
                <adec:decorative xmlns="" xmlns:adec="http://schemas.microsoft.com/office/drawing/2017/decorative" val="1"/>
              </a:ext>
            </a:extLst>
          </p:cNvPr>
          <p:cNvPicPr>
            <a:picLocks noGrp="1" noChangeAspect="1"/>
          </p:cNvPicPr>
          <p:nvPr>
            <p:ph idx="4294967295"/>
          </p:nvPr>
        </p:nvPicPr>
        <p:blipFill>
          <a:blip r:embed="rId3" cstate="email">
            <a:extLst>
              <a:ext uri="{28A0092B-C50C-407E-A947-70E740481C1C}">
                <a14:useLocalDpi xmlns:a14="http://schemas.microsoft.com/office/drawing/2010/main"/>
              </a:ext>
            </a:extLst>
          </a:blip>
          <a:stretch>
            <a:fillRect/>
          </a:stretch>
        </p:blipFill>
        <p:spPr>
          <a:xfrm>
            <a:off x="5511800" y="314325"/>
            <a:ext cx="6680200" cy="3473450"/>
          </a:xfrm>
          <a:prstGeom prst="rect">
            <a:avLst/>
          </a:prstGeom>
        </p:spPr>
      </p:pic>
      <p:sp>
        <p:nvSpPr>
          <p:cNvPr id="6" name="Rectangle 5">
            <a:extLst>
              <a:ext uri="{FF2B5EF4-FFF2-40B4-BE49-F238E27FC236}">
                <a16:creationId xmlns:a16="http://schemas.microsoft.com/office/drawing/2014/main" id="{E1D2CDA4-DDC9-476D-874E-9363366E5C02}"/>
              </a:ext>
            </a:extLst>
          </p:cNvPr>
          <p:cNvSpPr/>
          <p:nvPr/>
        </p:nvSpPr>
        <p:spPr>
          <a:xfrm>
            <a:off x="184873" y="2789285"/>
            <a:ext cx="5326928" cy="4005199"/>
          </a:xfrm>
          <a:prstGeom prst="rect">
            <a:avLst/>
          </a:prstGeom>
        </p:spPr>
        <p:txBody>
          <a:bodyPr wrap="square">
            <a:spAutoFit/>
          </a:bodyPr>
          <a:lstStyle/>
          <a:p>
            <a:pPr marL="342900" lvl="0" indent="-342900">
              <a:lnSpc>
                <a:spcPct val="90000"/>
              </a:lnSpc>
              <a:spcBef>
                <a:spcPts val="1000"/>
              </a:spcBef>
              <a:buClr>
                <a:srgbClr val="90C226"/>
              </a:buClr>
              <a:buSzPct val="80000"/>
              <a:buFont typeface="Wingdings 3" charset="2"/>
              <a:buChar char=""/>
            </a:pPr>
            <a:r>
              <a:rPr lang="es-ES" sz="2400" dirty="0"/>
              <a:t>OSHA mantiene el enfoque en la HCS actual que permite a los empleadores utilizar sistemas de etiquetado específicos para el lugar de trabajo siempre que proporcionen la información requerida y se aseguren de que la información sea coherente con las nuevas clasificaciones.</a:t>
            </a:r>
            <a:endParaRPr lang="en-US" sz="2400" dirty="0"/>
          </a:p>
          <a:p>
            <a:pPr marL="342900" lvl="0" indent="-342900">
              <a:lnSpc>
                <a:spcPct val="90000"/>
              </a:lnSpc>
              <a:spcBef>
                <a:spcPts val="1000"/>
              </a:spcBef>
              <a:buClr>
                <a:srgbClr val="90C226"/>
              </a:buClr>
              <a:buSzPct val="80000"/>
              <a:buFont typeface="Wingdings 3" charset="2"/>
              <a:buChar char=""/>
            </a:pPr>
            <a:endParaRPr lang="en-US" sz="2400" dirty="0"/>
          </a:p>
          <a:p>
            <a:pPr marL="342900" lvl="0" indent="-342900">
              <a:lnSpc>
                <a:spcPct val="90000"/>
              </a:lnSpc>
              <a:spcBef>
                <a:spcPts val="1000"/>
              </a:spcBef>
              <a:buClr>
                <a:srgbClr val="90C226"/>
              </a:buClr>
              <a:buSzPct val="80000"/>
              <a:buFont typeface="Wingdings 3" charset="2"/>
              <a:buChar char=""/>
            </a:pPr>
            <a:endParaRPr lang="en-US" sz="2400" dirty="0"/>
          </a:p>
        </p:txBody>
      </p:sp>
      <p:sp>
        <p:nvSpPr>
          <p:cNvPr id="2" name="TextBox 1">
            <a:extLst>
              <a:ext uri="{FF2B5EF4-FFF2-40B4-BE49-F238E27FC236}">
                <a16:creationId xmlns:a16="http://schemas.microsoft.com/office/drawing/2014/main" id="{A7EC60A6-9459-454B-A9B3-8ED8C69F3726}"/>
              </a:ext>
            </a:extLst>
          </p:cNvPr>
          <p:cNvSpPr txBox="1"/>
          <p:nvPr/>
        </p:nvSpPr>
        <p:spPr>
          <a:xfrm>
            <a:off x="6475130" y="4061428"/>
            <a:ext cx="4639412" cy="2400657"/>
          </a:xfrm>
          <a:prstGeom prst="rect">
            <a:avLst/>
          </a:prstGeom>
          <a:noFill/>
        </p:spPr>
        <p:txBody>
          <a:bodyPr wrap="none" rtlCol="0">
            <a:spAutoFit/>
          </a:bodyPr>
          <a:lstStyle/>
          <a:p>
            <a:pPr marL="342900" indent="-342900">
              <a:buClr>
                <a:schemeClr val="accent1"/>
              </a:buClr>
              <a:buFont typeface="Wingdings" panose="05000000000000000000" pitchFamily="2" charset="2"/>
              <a:buChar char="§"/>
            </a:pPr>
            <a:r>
              <a:rPr lang="es-PR" sz="2500" dirty="0"/>
              <a:t>Pictogramas</a:t>
            </a:r>
          </a:p>
          <a:p>
            <a:pPr marL="342900" indent="-342900">
              <a:buClr>
                <a:schemeClr val="accent1"/>
              </a:buClr>
              <a:buFont typeface="Wingdings" panose="05000000000000000000" pitchFamily="2" charset="2"/>
              <a:buChar char="§"/>
            </a:pPr>
            <a:r>
              <a:rPr lang="es-PR" sz="2500" dirty="0"/>
              <a:t>Dos palabras de señal</a:t>
            </a:r>
          </a:p>
          <a:p>
            <a:pPr marL="342900" indent="-342900">
              <a:buClr>
                <a:schemeClr val="accent1"/>
              </a:buClr>
              <a:buFont typeface="Wingdings" panose="05000000000000000000" pitchFamily="2" charset="2"/>
              <a:buChar char="§"/>
            </a:pPr>
            <a:r>
              <a:rPr lang="es-PR" sz="2500" dirty="0"/>
              <a:t>     Peligro</a:t>
            </a:r>
          </a:p>
          <a:p>
            <a:pPr marL="342900" indent="-342900">
              <a:buClr>
                <a:schemeClr val="accent1"/>
              </a:buClr>
              <a:buFont typeface="Wingdings" panose="05000000000000000000" pitchFamily="2" charset="2"/>
              <a:buChar char="§"/>
            </a:pPr>
            <a:r>
              <a:rPr lang="es-PR" sz="2500" dirty="0"/>
              <a:t>     Advertencia</a:t>
            </a:r>
          </a:p>
          <a:p>
            <a:pPr marL="342900" indent="-342900">
              <a:buClr>
                <a:schemeClr val="accent1"/>
              </a:buClr>
              <a:buFont typeface="Wingdings" panose="05000000000000000000" pitchFamily="2" charset="2"/>
              <a:buChar char="§"/>
            </a:pPr>
            <a:r>
              <a:rPr lang="es-PR" sz="2500" dirty="0"/>
              <a:t>Declaraciones de peligro</a:t>
            </a:r>
          </a:p>
          <a:p>
            <a:pPr marL="342900" indent="-342900">
              <a:buClr>
                <a:schemeClr val="accent1"/>
              </a:buClr>
              <a:buFont typeface="Wingdings" panose="05000000000000000000" pitchFamily="2" charset="2"/>
              <a:buChar char="§"/>
            </a:pPr>
            <a:r>
              <a:rPr lang="es-PR" sz="2500" dirty="0"/>
              <a:t>Declaraciones de precaución</a:t>
            </a:r>
          </a:p>
        </p:txBody>
      </p:sp>
    </p:spTree>
    <p:extLst>
      <p:ext uri="{BB962C8B-B14F-4D97-AF65-F5344CB8AC3E}">
        <p14:creationId xmlns:p14="http://schemas.microsoft.com/office/powerpoint/2010/main" val="3079319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Fall Protection and Prevention">
            <a:extLst>
              <a:ext uri="{FF2B5EF4-FFF2-40B4-BE49-F238E27FC236}">
                <a16:creationId xmlns:a16="http://schemas.microsoft.com/office/drawing/2014/main" id="{E72F2395-42A0-4EC0-A764-F48442A171C9}"/>
              </a:ext>
            </a:extLst>
          </p:cNvPr>
          <p:cNvSpPr txBox="1"/>
          <p:nvPr/>
        </p:nvSpPr>
        <p:spPr>
          <a:xfrm>
            <a:off x="137541" y="120564"/>
            <a:ext cx="4746812" cy="769441"/>
          </a:xfrm>
          <a:prstGeom prst="rect">
            <a:avLst/>
          </a:prstGeom>
          <a:noFill/>
          <a:ln w="25400">
            <a:solidFill>
              <a:schemeClr val="accent1"/>
            </a:solidFill>
          </a:ln>
        </p:spPr>
        <p:txBody>
          <a:bodyPr wrap="none" rtlCol="0">
            <a:spAutoFit/>
          </a:bodyPr>
          <a:lstStyle/>
          <a:p>
            <a:r>
              <a:rPr lang="en-US" sz="4400" dirty="0">
                <a:solidFill>
                  <a:srgbClr val="37495F"/>
                </a:solidFill>
              </a:rPr>
              <a:t>HAZCOM y G.H.S. </a:t>
            </a:r>
          </a:p>
        </p:txBody>
      </p:sp>
      <p:sp>
        <p:nvSpPr>
          <p:cNvPr id="2" name="WELCOME">
            <a:extLst>
              <a:ext uri="{FF2B5EF4-FFF2-40B4-BE49-F238E27FC236}">
                <a16:creationId xmlns:a16="http://schemas.microsoft.com/office/drawing/2014/main" id="{1614FE59-6FF3-46F3-8E1D-82CA1A9A1C26}"/>
              </a:ext>
            </a:extLst>
          </p:cNvPr>
          <p:cNvSpPr>
            <a:spLocks noGrp="1"/>
          </p:cNvSpPr>
          <p:nvPr>
            <p:ph type="title"/>
          </p:nvPr>
        </p:nvSpPr>
        <p:spPr>
          <a:xfrm>
            <a:off x="442452" y="2453378"/>
            <a:ext cx="3536206" cy="1951244"/>
          </a:xfrm>
        </p:spPr>
        <p:txBody>
          <a:bodyPr anchor="ctr">
            <a:normAutofit/>
          </a:bodyPr>
          <a:lstStyle/>
          <a:p>
            <a:r>
              <a:rPr lang="en-US" altLang="en-US" sz="5400" b="1" dirty="0"/>
              <a:t>Módulo 1</a:t>
            </a:r>
            <a:endParaRPr lang="en-US" sz="5400" dirty="0"/>
          </a:p>
        </p:txBody>
      </p:sp>
      <p:sp>
        <p:nvSpPr>
          <p:cNvPr id="37" name="Seriousness of Falls">
            <a:extLst>
              <a:ext uri="{FF2B5EF4-FFF2-40B4-BE49-F238E27FC236}">
                <a16:creationId xmlns:a16="http://schemas.microsoft.com/office/drawing/2014/main" id="{2DF76C95-E94B-4F6B-8630-320D9D59F0DE}"/>
              </a:ext>
            </a:extLst>
          </p:cNvPr>
          <p:cNvSpPr>
            <a:spLocks noGrp="1"/>
          </p:cNvSpPr>
          <p:nvPr>
            <p:ph idx="1"/>
          </p:nvPr>
        </p:nvSpPr>
        <p:spPr>
          <a:xfrm>
            <a:off x="4705596" y="1343181"/>
            <a:ext cx="7108707" cy="5228000"/>
          </a:xfrm>
        </p:spPr>
        <p:txBody>
          <a:bodyPr anchor="ctr">
            <a:normAutofit/>
          </a:bodyPr>
          <a:lstStyle/>
          <a:p>
            <a:pPr marL="285750" indent="-285750">
              <a:buFont typeface="Arial" panose="020B0604020202020204" pitchFamily="34" charset="0"/>
              <a:buChar char="•"/>
            </a:pPr>
            <a:r>
              <a:rPr lang="es-PR" sz="4000" b="1" dirty="0">
                <a:solidFill>
                  <a:srgbClr val="1B3049"/>
                </a:solidFill>
              </a:rPr>
              <a:t>¿Qué es HAZCOM?</a:t>
            </a:r>
          </a:p>
          <a:p>
            <a:pPr marL="285750" indent="-285750">
              <a:buFont typeface="Arial" panose="020B0604020202020204" pitchFamily="34" charset="0"/>
              <a:buChar char="•"/>
            </a:pPr>
            <a:endParaRPr lang="es-PR" sz="800" b="1" dirty="0">
              <a:solidFill>
                <a:srgbClr val="1B3049"/>
              </a:solidFill>
            </a:endParaRPr>
          </a:p>
          <a:p>
            <a:pPr marL="285750" indent="-285750">
              <a:buFont typeface="Arial" panose="020B0604020202020204" pitchFamily="34" charset="0"/>
              <a:buChar char="•"/>
            </a:pPr>
            <a:endParaRPr lang="es-PR" sz="800" b="1" dirty="0">
              <a:solidFill>
                <a:srgbClr val="1B3049"/>
              </a:solidFill>
            </a:endParaRPr>
          </a:p>
          <a:p>
            <a:pPr marL="285750" indent="-285750">
              <a:spcBef>
                <a:spcPts val="1200"/>
              </a:spcBef>
              <a:buFont typeface="Arial" panose="020B0604020202020204" pitchFamily="34" charset="0"/>
              <a:buChar char="•"/>
            </a:pPr>
            <a:r>
              <a:rPr lang="es-PR" sz="4000" b="1" dirty="0">
                <a:solidFill>
                  <a:schemeClr val="bg2">
                    <a:lumMod val="90000"/>
                  </a:schemeClr>
                </a:solidFill>
              </a:rPr>
              <a:t>¿Qué cambios vinieron con G.H.S.</a:t>
            </a:r>
          </a:p>
          <a:p>
            <a:pPr marL="285750" indent="-285750">
              <a:spcBef>
                <a:spcPts val="1200"/>
              </a:spcBef>
              <a:buFont typeface="Arial" panose="020B0604020202020204" pitchFamily="34" charset="0"/>
              <a:buChar char="•"/>
            </a:pPr>
            <a:endParaRPr lang="es-PR" sz="800" b="1" dirty="0">
              <a:solidFill>
                <a:schemeClr val="bg2">
                  <a:lumMod val="90000"/>
                </a:schemeClr>
              </a:solidFill>
            </a:endParaRPr>
          </a:p>
          <a:p>
            <a:pPr marL="285750" indent="-285750">
              <a:spcBef>
                <a:spcPts val="1200"/>
              </a:spcBef>
              <a:buFont typeface="Arial" panose="020B0604020202020204" pitchFamily="34" charset="0"/>
              <a:buChar char="•"/>
            </a:pPr>
            <a:endParaRPr lang="es-PR" sz="800" b="1" dirty="0">
              <a:solidFill>
                <a:schemeClr val="bg2">
                  <a:lumMod val="90000"/>
                </a:schemeClr>
              </a:solidFill>
            </a:endParaRPr>
          </a:p>
          <a:p>
            <a:pPr marL="285750" indent="-285750">
              <a:spcBef>
                <a:spcPts val="600"/>
              </a:spcBef>
              <a:buFont typeface="Arial" panose="020B0604020202020204" pitchFamily="34" charset="0"/>
              <a:buChar char="•"/>
            </a:pPr>
            <a:r>
              <a:rPr lang="es-PR" sz="3600" b="1" dirty="0">
                <a:solidFill>
                  <a:schemeClr val="bg2">
                    <a:lumMod val="90000"/>
                  </a:schemeClr>
                </a:solidFill>
              </a:rPr>
              <a:t>Pictogramas, ¿qué son?</a:t>
            </a:r>
          </a:p>
          <a:p>
            <a:pPr marL="285750" indent="-285750">
              <a:spcBef>
                <a:spcPts val="600"/>
              </a:spcBef>
              <a:buFont typeface="Arial" panose="020B0604020202020204" pitchFamily="34" charset="0"/>
              <a:buChar char="•"/>
            </a:pPr>
            <a:endParaRPr lang="es-PR" sz="800" b="1" dirty="0">
              <a:solidFill>
                <a:schemeClr val="bg2">
                  <a:lumMod val="90000"/>
                </a:schemeClr>
              </a:solidFill>
            </a:endParaRPr>
          </a:p>
          <a:p>
            <a:pPr marL="285750" indent="-285750">
              <a:spcBef>
                <a:spcPts val="600"/>
              </a:spcBef>
              <a:buFont typeface="Arial" panose="020B0604020202020204" pitchFamily="34" charset="0"/>
              <a:buChar char="•"/>
            </a:pPr>
            <a:r>
              <a:rPr lang="es-PR" sz="800" b="1" dirty="0">
                <a:solidFill>
                  <a:schemeClr val="bg2">
                    <a:lumMod val="90000"/>
                  </a:schemeClr>
                </a:solidFill>
              </a:rPr>
              <a:t> </a:t>
            </a:r>
          </a:p>
          <a:p>
            <a:pPr marL="285750" indent="-285750">
              <a:spcBef>
                <a:spcPts val="600"/>
              </a:spcBef>
              <a:buFont typeface="Arial" panose="020B0604020202020204" pitchFamily="34" charset="0"/>
              <a:buChar char="•"/>
            </a:pPr>
            <a:r>
              <a:rPr lang="es-PR" sz="3600" b="1" dirty="0">
                <a:solidFill>
                  <a:schemeClr val="bg2">
                    <a:lumMod val="90000"/>
                  </a:schemeClr>
                </a:solidFill>
              </a:rPr>
              <a:t>Peligros químicos.</a:t>
            </a:r>
          </a:p>
          <a:p>
            <a:pPr marL="285750" indent="-285750">
              <a:spcBef>
                <a:spcPts val="600"/>
              </a:spcBef>
              <a:buFont typeface="Arial" panose="020B0604020202020204" pitchFamily="34" charset="0"/>
              <a:buChar char="•"/>
            </a:pPr>
            <a:endParaRPr lang="en-US" sz="3600" b="1" dirty="0">
              <a:solidFill>
                <a:srgbClr val="1B3049"/>
              </a:solidFill>
            </a:endParaRPr>
          </a:p>
          <a:p>
            <a:pPr marL="285750" indent="-285750">
              <a:spcBef>
                <a:spcPts val="600"/>
              </a:spcBef>
              <a:buFont typeface="Arial" panose="020B0604020202020204" pitchFamily="34" charset="0"/>
              <a:buChar char="•"/>
            </a:pPr>
            <a:endParaRPr lang="en-US" sz="800" b="1" dirty="0">
              <a:solidFill>
                <a:srgbClr val="1B3049"/>
              </a:solidFill>
            </a:endParaRPr>
          </a:p>
          <a:p>
            <a:endParaRPr lang="en-US" dirty="0"/>
          </a:p>
        </p:txBody>
      </p:sp>
    </p:spTree>
    <p:extLst>
      <p:ext uri="{BB962C8B-B14F-4D97-AF65-F5344CB8AC3E}">
        <p14:creationId xmlns:p14="http://schemas.microsoft.com/office/powerpoint/2010/main" val="40875664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AA3C4-1B8A-40A0-9DE8-AA42F2AE6C42}"/>
              </a:ext>
            </a:extLst>
          </p:cNvPr>
          <p:cNvSpPr>
            <a:spLocks noGrp="1"/>
          </p:cNvSpPr>
          <p:nvPr>
            <p:ph type="title"/>
          </p:nvPr>
        </p:nvSpPr>
        <p:spPr/>
        <p:txBody>
          <a:bodyPr>
            <a:normAutofit/>
          </a:bodyPr>
          <a:lstStyle/>
          <a:p>
            <a:pPr algn="ctr"/>
            <a:r>
              <a:rPr lang="es-PR" sz="4400" u="sng" dirty="0">
                <a:latin typeface="Arial Black" panose="020B0A04020102020204" pitchFamily="34" charset="0"/>
              </a:rPr>
              <a:t>Recursos Adicionales</a:t>
            </a:r>
          </a:p>
        </p:txBody>
      </p:sp>
      <p:sp>
        <p:nvSpPr>
          <p:cNvPr id="3" name="Content Placeholder 2">
            <a:extLst>
              <a:ext uri="{FF2B5EF4-FFF2-40B4-BE49-F238E27FC236}">
                <a16:creationId xmlns:a16="http://schemas.microsoft.com/office/drawing/2014/main" id="{56D2816A-1992-451C-B850-EEB85CE11716}"/>
              </a:ext>
            </a:extLst>
          </p:cNvPr>
          <p:cNvSpPr>
            <a:spLocks noGrp="1"/>
          </p:cNvSpPr>
          <p:nvPr>
            <p:ph idx="1"/>
          </p:nvPr>
        </p:nvSpPr>
        <p:spPr>
          <a:xfrm>
            <a:off x="731521" y="1631853"/>
            <a:ext cx="8795700" cy="5092504"/>
          </a:xfrm>
        </p:spPr>
        <p:txBody>
          <a:bodyPr>
            <a:normAutofit fontScale="92500" lnSpcReduction="10000"/>
          </a:bodyPr>
          <a:lstStyle/>
          <a:p>
            <a:r>
              <a:rPr lang="en-US" sz="2400" dirty="0"/>
              <a:t>OSHA website: </a:t>
            </a:r>
            <a:r>
              <a:rPr lang="en-US" sz="2400" u="sng" dirty="0">
                <a:solidFill>
                  <a:srgbClr val="0070C0"/>
                </a:solidFill>
              </a:rPr>
              <a:t>http://www.osha.gov </a:t>
            </a:r>
            <a:r>
              <a:rPr lang="en-US" sz="2400" dirty="0"/>
              <a:t>and OSHA offices: Call or Write (800-321-OSHA) </a:t>
            </a:r>
          </a:p>
          <a:p>
            <a:endParaRPr lang="en-US" sz="2400" dirty="0"/>
          </a:p>
          <a:p>
            <a:r>
              <a:rPr lang="fi-FI" sz="2400" dirty="0"/>
              <a:t>OSHA’s website on GHS</a:t>
            </a:r>
          </a:p>
          <a:p>
            <a:pPr marL="0" indent="0">
              <a:buNone/>
            </a:pPr>
            <a:r>
              <a:rPr lang="fi-FI" sz="2400" dirty="0"/>
              <a:t>            </a:t>
            </a:r>
            <a:r>
              <a:rPr lang="fi-FI" sz="2400" u="sng" dirty="0"/>
              <a:t>http://www.osha.gov/dsg/hazcom/global.html </a:t>
            </a:r>
          </a:p>
          <a:p>
            <a:endParaRPr lang="en-US" sz="2400" dirty="0"/>
          </a:p>
          <a:p>
            <a:r>
              <a:rPr lang="es-ES" sz="2400" dirty="0"/>
              <a:t>Instituto Nacional de Seguridad y Salud Ocupacional (NIOSH) - agencia hermana de OSHA</a:t>
            </a:r>
            <a:endParaRPr lang="en-US" sz="2400" dirty="0"/>
          </a:p>
          <a:p>
            <a:endParaRPr lang="en-US" sz="2400" dirty="0"/>
          </a:p>
          <a:p>
            <a:r>
              <a:rPr lang="en-US" sz="2400" dirty="0"/>
              <a:t>OSHA Training Institute Education Centers</a:t>
            </a:r>
          </a:p>
          <a:p>
            <a:endParaRPr lang="en-US" sz="2400" dirty="0"/>
          </a:p>
          <a:p>
            <a:r>
              <a:rPr lang="es-PR" sz="2400" dirty="0"/>
              <a:t>Bibliotecas Públicas</a:t>
            </a:r>
          </a:p>
          <a:p>
            <a:pPr marL="0" indent="0">
              <a:buNone/>
            </a:pPr>
            <a:endParaRPr lang="en-US" dirty="0"/>
          </a:p>
        </p:txBody>
      </p:sp>
    </p:spTree>
    <p:extLst>
      <p:ext uri="{BB962C8B-B14F-4D97-AF65-F5344CB8AC3E}">
        <p14:creationId xmlns:p14="http://schemas.microsoft.com/office/powerpoint/2010/main" val="671650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Fall Protection and Prevention">
            <a:extLst>
              <a:ext uri="{FF2B5EF4-FFF2-40B4-BE49-F238E27FC236}">
                <a16:creationId xmlns:a16="http://schemas.microsoft.com/office/drawing/2014/main" id="{368DF61B-48A9-4A9F-8D69-CF883A80C566}"/>
              </a:ext>
            </a:extLst>
          </p:cNvPr>
          <p:cNvSpPr txBox="1"/>
          <p:nvPr/>
        </p:nvSpPr>
        <p:spPr>
          <a:xfrm>
            <a:off x="6612074" y="120564"/>
            <a:ext cx="4746812" cy="769441"/>
          </a:xfrm>
          <a:prstGeom prst="rect">
            <a:avLst/>
          </a:prstGeom>
          <a:noFill/>
          <a:ln w="25400">
            <a:solidFill>
              <a:schemeClr val="accent1"/>
            </a:solidFill>
          </a:ln>
        </p:spPr>
        <p:txBody>
          <a:bodyPr wrap="none" rtlCol="0">
            <a:spAutoFit/>
          </a:bodyPr>
          <a:lstStyle/>
          <a:p>
            <a:r>
              <a:rPr lang="en-US" sz="4400" dirty="0">
                <a:solidFill>
                  <a:srgbClr val="37495F"/>
                </a:solidFill>
              </a:rPr>
              <a:t>HAZCOM y G.H.S. </a:t>
            </a:r>
          </a:p>
        </p:txBody>
      </p:sp>
      <p:sp>
        <p:nvSpPr>
          <p:cNvPr id="2" name="Title 1">
            <a:extLst>
              <a:ext uri="{FF2B5EF4-FFF2-40B4-BE49-F238E27FC236}">
                <a16:creationId xmlns:a16="http://schemas.microsoft.com/office/drawing/2014/main" id="{A4B3BF8E-A054-472C-B1CA-75DF1AAD1FEA}"/>
              </a:ext>
            </a:extLst>
          </p:cNvPr>
          <p:cNvSpPr>
            <a:spLocks noGrp="1"/>
          </p:cNvSpPr>
          <p:nvPr>
            <p:ph type="title"/>
          </p:nvPr>
        </p:nvSpPr>
        <p:spPr/>
        <p:txBody>
          <a:bodyPr/>
          <a:lstStyle/>
          <a:p>
            <a:pPr marL="342900" indent="-342900" fontAlgn="base">
              <a:spcBef>
                <a:spcPts val="1000"/>
              </a:spcBef>
              <a:buClr>
                <a:srgbClr val="90C226"/>
              </a:buClr>
              <a:buSzPct val="80000"/>
              <a:buFont typeface="Wingdings 3" charset="2"/>
              <a:buChar char=""/>
            </a:pPr>
            <a:r>
              <a:rPr lang="en-US" sz="3200" b="1" dirty="0">
                <a:solidFill>
                  <a:prstClr val="black">
                    <a:lumMod val="75000"/>
                    <a:lumOff val="25000"/>
                  </a:prstClr>
                </a:solidFill>
                <a:latin typeface="+mn-lt"/>
                <a:ea typeface="+mn-ea"/>
                <a:cs typeface="+mn-cs"/>
              </a:rPr>
              <a:t>¿</a:t>
            </a:r>
            <a:r>
              <a:rPr lang="en-US" sz="3200" b="1" dirty="0" err="1">
                <a:solidFill>
                  <a:prstClr val="black">
                    <a:lumMod val="75000"/>
                    <a:lumOff val="25000"/>
                  </a:prstClr>
                </a:solidFill>
                <a:latin typeface="+mn-lt"/>
                <a:ea typeface="+mn-ea"/>
                <a:cs typeface="+mn-cs"/>
              </a:rPr>
              <a:t>Qué</a:t>
            </a:r>
            <a:r>
              <a:rPr lang="en-US" sz="3200" b="1" dirty="0">
                <a:solidFill>
                  <a:prstClr val="black">
                    <a:lumMod val="75000"/>
                    <a:lumOff val="25000"/>
                  </a:prstClr>
                </a:solidFill>
                <a:latin typeface="+mn-lt"/>
                <a:ea typeface="+mn-ea"/>
                <a:cs typeface="+mn-cs"/>
              </a:rPr>
              <a:t> es HAZCOM?</a:t>
            </a:r>
          </a:p>
          <a:p>
            <a:endParaRPr lang="en-US" dirty="0"/>
          </a:p>
        </p:txBody>
      </p:sp>
      <p:sp>
        <p:nvSpPr>
          <p:cNvPr id="7" name="Content Placeholder 6">
            <a:extLst>
              <a:ext uri="{FF2B5EF4-FFF2-40B4-BE49-F238E27FC236}">
                <a16:creationId xmlns:a16="http://schemas.microsoft.com/office/drawing/2014/main" id="{15AB9AD4-5262-42ED-80E8-8B852E360662}"/>
              </a:ext>
            </a:extLst>
          </p:cNvPr>
          <p:cNvSpPr>
            <a:spLocks noGrp="1"/>
          </p:cNvSpPr>
          <p:nvPr>
            <p:ph idx="4294967295"/>
          </p:nvPr>
        </p:nvSpPr>
        <p:spPr>
          <a:xfrm>
            <a:off x="1891145" y="2098242"/>
            <a:ext cx="8936038" cy="4329112"/>
          </a:xfrm>
        </p:spPr>
        <p:txBody>
          <a:bodyPr vert="horz" lIns="91440" tIns="45720" rIns="91440" bIns="45720" rtlCol="0">
            <a:normAutofit lnSpcReduction="10000"/>
          </a:bodyPr>
          <a:lstStyle/>
          <a:p>
            <a:pPr marL="0" indent="0" algn="ctr">
              <a:buNone/>
            </a:pPr>
            <a:r>
              <a:rPr lang="es-ES" sz="2800" b="1" u="sng" dirty="0">
                <a:latin typeface="Verdana" panose="020B0604030504040204" pitchFamily="34" charset="0"/>
                <a:ea typeface="Verdana" panose="020B0604030504040204" pitchFamily="34" charset="0"/>
              </a:rPr>
              <a:t>Norma de Comunicación de Riesgos,</a:t>
            </a:r>
            <a:r>
              <a:rPr lang="en-US" sz="2800" dirty="0">
                <a:latin typeface="Verdana" panose="020B0604030504040204" pitchFamily="34" charset="0"/>
                <a:ea typeface="Verdana" panose="020B0604030504040204" pitchFamily="34" charset="0"/>
              </a:rPr>
              <a:t> </a:t>
            </a:r>
          </a:p>
          <a:p>
            <a:pPr marL="0" indent="0" algn="ctr">
              <a:buNone/>
            </a:pPr>
            <a:r>
              <a:rPr lang="es-ES" sz="2800" dirty="0">
                <a:latin typeface="Verdana" panose="020B0604030504040204" pitchFamily="34" charset="0"/>
                <a:ea typeface="Verdana" panose="020B0604030504040204" pitchFamily="34" charset="0"/>
              </a:rPr>
              <a:t>También conocida como la Ley del derecho a saber y, más comúnmente como HAZCOM, es un </a:t>
            </a:r>
            <a:r>
              <a:rPr lang="es-ES" sz="2800" b="1" dirty="0">
                <a:latin typeface="Verdana" panose="020B0604030504040204" pitchFamily="34" charset="0"/>
                <a:ea typeface="Verdana" panose="020B0604030504040204" pitchFamily="34" charset="0"/>
              </a:rPr>
              <a:t>reglamento federal diseñado para proteger a los trabajadores de productos químicos peligrosos en el lugar de trabajo.</a:t>
            </a:r>
            <a:endParaRPr lang="en-US" sz="2800" b="1" i="1" dirty="0">
              <a:latin typeface="Verdana" panose="020B0604030504040204" pitchFamily="34" charset="0"/>
              <a:ea typeface="Verdana" panose="020B0604030504040204" pitchFamily="34" charset="0"/>
            </a:endParaRPr>
          </a:p>
          <a:p>
            <a:pPr marL="0" indent="0" algn="ctr">
              <a:buNone/>
            </a:pPr>
            <a:r>
              <a:rPr lang="en-US" sz="800" i="1" dirty="0">
                <a:latin typeface="Verdana" panose="020B0604030504040204" pitchFamily="34" charset="0"/>
                <a:ea typeface="Verdana" panose="020B0604030504040204" pitchFamily="34" charset="0"/>
              </a:rPr>
              <a:t> </a:t>
            </a:r>
          </a:p>
          <a:p>
            <a:pPr marL="0" indent="0" algn="just">
              <a:buNone/>
            </a:pPr>
            <a:r>
              <a:rPr lang="es-ES" sz="2400" dirty="0">
                <a:latin typeface="Verdana" panose="020B0604030504040204" pitchFamily="34" charset="0"/>
                <a:ea typeface="Verdana" panose="020B0604030504040204" pitchFamily="34" charset="0"/>
              </a:rPr>
              <a:t>El objetivo de HAZCOM es ayudar a los empleadores y empleados a reconocer los materiales peligrosos en su entorno de trabajo y los peligros que estos materiales presentan.</a:t>
            </a:r>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18670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0" name="Rectangle 89" title="Actividad OSHA HCS">
            <a:extLst>
              <a:ext uri="{FF2B5EF4-FFF2-40B4-BE49-F238E27FC236}">
                <a16:creationId xmlns:a16="http://schemas.microsoft.com/office/drawing/2014/main" id="{823AC064-BC96-4F32-8AE1-B2FD3875482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34348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4146" name="Title 1" title="Actividad OSHA HCS">
            <a:extLst>
              <a:ext uri="{FF2B5EF4-FFF2-40B4-BE49-F238E27FC236}">
                <a16:creationId xmlns:a16="http://schemas.microsoft.com/office/drawing/2014/main" id="{E71700CD-4D22-4D33-889E-70D5374DFB7F}"/>
              </a:ext>
            </a:extLst>
          </p:cNvPr>
          <p:cNvSpPr>
            <a:spLocks noGrp="1" noChangeArrowheads="1"/>
          </p:cNvSpPr>
          <p:nvPr>
            <p:ph type="title"/>
          </p:nvPr>
        </p:nvSpPr>
        <p:spPr>
          <a:xfrm>
            <a:off x="526073" y="466578"/>
            <a:ext cx="11139854" cy="930447"/>
          </a:xfrm>
        </p:spPr>
        <p:txBody>
          <a:bodyPr vert="horz" lIns="91440" tIns="45720" rIns="91440" bIns="45720" rtlCol="0" anchor="b">
            <a:normAutofit/>
          </a:bodyPr>
          <a:lstStyle/>
          <a:p>
            <a:pPr eaLnBrk="1" hangingPunct="1">
              <a:lnSpc>
                <a:spcPct val="90000"/>
              </a:lnSpc>
            </a:pPr>
            <a:r>
              <a:rPr lang="es-PR" altLang="en-US" sz="5400" b="1" kern="1200" dirty="0">
                <a:solidFill>
                  <a:srgbClr val="FFFFFF"/>
                </a:solidFill>
              </a:rPr>
              <a:t>Actividad OSHA HCS</a:t>
            </a:r>
            <a:endParaRPr lang="es-PR" altLang="en-US" sz="5400" kern="1200" dirty="0">
              <a:solidFill>
                <a:srgbClr val="FFFFFF"/>
              </a:solidFill>
              <a:latin typeface="+mj-lt"/>
              <a:ea typeface="+mj-ea"/>
              <a:cs typeface="+mj-cs"/>
            </a:endParaRPr>
          </a:p>
        </p:txBody>
      </p:sp>
      <p:sp>
        <p:nvSpPr>
          <p:cNvPr id="134165" name="Content Placeholder 10" descr="Período de introducción de la nueva norma">
            <a:extLst>
              <a:ext uri="{FF2B5EF4-FFF2-40B4-BE49-F238E27FC236}">
                <a16:creationId xmlns:a16="http://schemas.microsoft.com/office/drawing/2014/main" id="{BE489BA3-ABDE-476E-BEA0-F87B52512F89}"/>
              </a:ext>
            </a:extLst>
          </p:cNvPr>
          <p:cNvSpPr>
            <a:spLocks noGrp="1" noChangeArrowheads="1"/>
          </p:cNvSpPr>
          <p:nvPr>
            <p:ph sz="half" idx="4294967295"/>
          </p:nvPr>
        </p:nvSpPr>
        <p:spPr>
          <a:xfrm>
            <a:off x="1524000" y="1525638"/>
            <a:ext cx="9144000" cy="420001"/>
          </a:xfrm>
        </p:spPr>
        <p:txBody>
          <a:bodyPr vert="horz" lIns="91440" tIns="45720" rIns="91440" bIns="45720" rtlCol="0">
            <a:normAutofit/>
          </a:bodyPr>
          <a:lstStyle/>
          <a:p>
            <a:pPr marL="0" indent="0" algn="ctr" eaLnBrk="1" hangingPunct="1">
              <a:lnSpc>
                <a:spcPct val="90000"/>
              </a:lnSpc>
              <a:spcBef>
                <a:spcPts val="1000"/>
              </a:spcBef>
              <a:buNone/>
            </a:pPr>
            <a:r>
              <a:rPr lang="es-ES" altLang="en-US" sz="2000" kern="1200" dirty="0">
                <a:solidFill>
                  <a:srgbClr val="E7E6E6"/>
                </a:solidFill>
              </a:rPr>
              <a:t>Período de introducción de la nueva norma.</a:t>
            </a:r>
            <a:endParaRPr lang="en-US" altLang="en-US" sz="2000" kern="1200" dirty="0">
              <a:solidFill>
                <a:srgbClr val="E7E6E6"/>
              </a:solidFill>
              <a:latin typeface="+mn-lt"/>
              <a:ea typeface="+mn-ea"/>
              <a:cs typeface="+mn-cs"/>
            </a:endParaRPr>
          </a:p>
        </p:txBody>
      </p:sp>
      <p:cxnSp>
        <p:nvCxnSpPr>
          <p:cNvPr id="92" name="Straight Connector 91" title="Actividad OSHA HCS">
            <a:extLst>
              <a:ext uri="{FF2B5EF4-FFF2-40B4-BE49-F238E27FC236}">
                <a16:creationId xmlns:a16="http://schemas.microsoft.com/office/drawing/2014/main" id="{7E7C77BC-7138-40B1-A15B-20F57A494629}"/>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144863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
        <p:nvSpPr>
          <p:cNvPr id="134164" name="Slide Number Placeholder 4">
            <a:extLst>
              <a:ext uri="{FF2B5EF4-FFF2-40B4-BE49-F238E27FC236}">
                <a16:creationId xmlns:a16="http://schemas.microsoft.com/office/drawing/2014/main" id="{628F2D84-CC64-45DE-9142-D3DEA9496230}"/>
              </a:ext>
            </a:extLst>
          </p:cNvPr>
          <p:cNvSpPr>
            <a:spLocks noGrp="1"/>
          </p:cNvSpPr>
          <p:nvPr>
            <p:ph type="sldNum" sz="quarter" idx="12"/>
          </p:nvPr>
        </p:nvSpPr>
        <p:spPr>
          <a:xfrm>
            <a:off x="8610600" y="6522430"/>
            <a:ext cx="2743200" cy="34747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914400" fontAlgn="base">
              <a:spcBef>
                <a:spcPct val="0"/>
              </a:spcBef>
              <a:spcAft>
                <a:spcPts val="600"/>
              </a:spcAft>
              <a:buNone/>
            </a:pPr>
            <a:fld id="{CD92FD4B-07F0-470D-AC94-C3F2C4F93054}" type="slidenum">
              <a:rPr lang="en-US" altLang="en-US" sz="1200">
                <a:solidFill>
                  <a:srgbClr val="898989"/>
                </a:solidFill>
                <a:latin typeface="+mn-lt"/>
              </a:rPr>
              <a:pPr defTabSz="914400" fontAlgn="base">
                <a:spcBef>
                  <a:spcPct val="0"/>
                </a:spcBef>
                <a:spcAft>
                  <a:spcPts val="600"/>
                </a:spcAft>
                <a:buNone/>
              </a:pPr>
              <a:t>6</a:t>
            </a:fld>
            <a:endParaRPr lang="en-US" altLang="en-US" sz="1200">
              <a:solidFill>
                <a:srgbClr val="898989"/>
              </a:solidFill>
              <a:latin typeface="+mn-lt"/>
            </a:endParaRPr>
          </a:p>
        </p:txBody>
      </p:sp>
      <p:graphicFrame>
        <p:nvGraphicFramePr>
          <p:cNvPr id="7" name="Content Placeholder 6" descr="Período de introducción de la nueva norma">
            <a:extLst>
              <a:ext uri="{FF2B5EF4-FFF2-40B4-BE49-F238E27FC236}">
                <a16:creationId xmlns:a16="http://schemas.microsoft.com/office/drawing/2014/main" id="{AE6072F6-C20E-49E7-86DD-8C5F96FDC67D}"/>
              </a:ext>
            </a:extLst>
          </p:cNvPr>
          <p:cNvGraphicFramePr>
            <a:graphicFrameLocks noGrp="1"/>
          </p:cNvGraphicFramePr>
          <p:nvPr>
            <p:ph idx="1"/>
            <p:extLst>
              <p:ext uri="{D42A27DB-BD31-4B8C-83A1-F6EECF244321}">
                <p14:modId xmlns:p14="http://schemas.microsoft.com/office/powerpoint/2010/main" val="536224937"/>
              </p:ext>
            </p:extLst>
          </p:nvPr>
        </p:nvGraphicFramePr>
        <p:xfrm>
          <a:off x="526073" y="2509911"/>
          <a:ext cx="10889984" cy="3997640"/>
        </p:xfrm>
        <a:graphic>
          <a:graphicData uri="http://schemas.openxmlformats.org/drawingml/2006/table">
            <a:tbl>
              <a:tblPr firstRow="1">
                <a:noFill/>
              </a:tblPr>
              <a:tblGrid>
                <a:gridCol w="3478368">
                  <a:extLst>
                    <a:ext uri="{9D8B030D-6E8A-4147-A177-3AD203B41FA5}">
                      <a16:colId xmlns:a16="http://schemas.microsoft.com/office/drawing/2014/main" val="20000"/>
                    </a:ext>
                  </a:extLst>
                </a:gridCol>
                <a:gridCol w="7411616">
                  <a:extLst>
                    <a:ext uri="{9D8B030D-6E8A-4147-A177-3AD203B41FA5}">
                      <a16:colId xmlns:a16="http://schemas.microsoft.com/office/drawing/2014/main" val="20001"/>
                    </a:ext>
                  </a:extLst>
                </a:gridCol>
              </a:tblGrid>
              <a:tr h="751622">
                <a:tc>
                  <a:txBody>
                    <a:bodyPr/>
                    <a:lstStyle/>
                    <a:p>
                      <a:r>
                        <a:rPr lang="es-PR" sz="2200" b="1" noProof="0" dirty="0">
                          <a:solidFill>
                            <a:schemeClr val="tx1">
                              <a:lumMod val="85000"/>
                              <a:lumOff val="15000"/>
                            </a:schemeClr>
                          </a:solidFill>
                          <a:effectLst/>
                          <a:latin typeface="Tahoma"/>
                        </a:rPr>
                        <a:t>Fecha</a:t>
                      </a:r>
                    </a:p>
                  </a:txBody>
                  <a:tcPr marL="309734" marR="185841" marT="185841" marB="185841" anchor="ctr">
                    <a:lnL w="12700" cmpd="sng">
                      <a:noFill/>
                      <a:prstDash val="solid"/>
                    </a:lnL>
                    <a:lnR w="38100" cap="flat" cmpd="sng" algn="ctr">
                      <a:solidFill>
                        <a:srgbClr val="FFFFFF"/>
                      </a:solidFill>
                      <a:prstDash val="solid"/>
                    </a:lnR>
                    <a:lnT w="12700" cmpd="sng">
                      <a:noFill/>
                      <a:prstDash val="solid"/>
                    </a:lnT>
                    <a:lnB w="38100" cap="flat" cmpd="sng" algn="ctr">
                      <a:solidFill>
                        <a:srgbClr val="FFFFFF"/>
                      </a:solidFill>
                      <a:prstDash val="solid"/>
                    </a:lnB>
                    <a:solidFill>
                      <a:srgbClr val="878E8B">
                        <a:alpha val="30196"/>
                      </a:srgbClr>
                    </a:solidFill>
                  </a:tcPr>
                </a:tc>
                <a:tc>
                  <a:txBody>
                    <a:bodyPr/>
                    <a:lstStyle/>
                    <a:p>
                      <a:r>
                        <a:rPr lang="es-PR" sz="2200" b="1" noProof="0" dirty="0">
                          <a:solidFill>
                            <a:schemeClr val="tx1">
                              <a:lumMod val="85000"/>
                              <a:lumOff val="15000"/>
                            </a:schemeClr>
                          </a:solidFill>
                          <a:effectLst/>
                          <a:latin typeface="Tahoma"/>
                        </a:rPr>
                        <a:t>Requisito (s)</a:t>
                      </a:r>
                    </a:p>
                  </a:txBody>
                  <a:tcPr marL="309734" marR="185841" marT="185841" marB="185841" anchor="ctr">
                    <a:lnL w="38100" cap="flat" cmpd="sng" algn="ctr">
                      <a:solidFill>
                        <a:srgbClr val="FFFFFF"/>
                      </a:solidFill>
                      <a:prstDash val="solid"/>
                    </a:lnL>
                    <a:lnR w="12700" cmpd="sng">
                      <a:noFill/>
                      <a:prstDash val="solid"/>
                    </a:lnR>
                    <a:lnT w="12700" cmpd="sng">
                      <a:no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10000"/>
                  </a:ext>
                </a:extLst>
              </a:tr>
              <a:tr h="1082006">
                <a:tc>
                  <a:txBody>
                    <a:bodyPr/>
                    <a:lstStyle/>
                    <a:p>
                      <a:r>
                        <a:rPr lang="es-PR" sz="2200" noProof="0">
                          <a:solidFill>
                            <a:schemeClr val="tx1">
                              <a:lumMod val="85000"/>
                              <a:lumOff val="15000"/>
                            </a:schemeClr>
                          </a:solidFill>
                          <a:effectLst/>
                          <a:latin typeface="Tahoma"/>
                        </a:rPr>
                        <a:t>1 de Diciembre de 2013</a:t>
                      </a:r>
                    </a:p>
                  </a:txBody>
                  <a:tcPr marL="309734" marR="185841" marT="185841" marB="185841" anchor="ctr">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r>
                        <a:rPr lang="es-PR" sz="2200" noProof="0" dirty="0">
                          <a:solidFill>
                            <a:schemeClr val="tx1">
                              <a:lumMod val="85000"/>
                              <a:lumOff val="15000"/>
                            </a:schemeClr>
                          </a:solidFill>
                          <a:effectLst/>
                          <a:latin typeface="Tahoma"/>
                        </a:rPr>
                        <a:t>Capacitar a los empleados en los nuevos elementos de etiqueta y formato SDS.</a:t>
                      </a:r>
                    </a:p>
                  </a:txBody>
                  <a:tcPr marL="309734" marR="185841" marT="185841" marB="185841" anchor="ctr">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10001"/>
                  </a:ext>
                </a:extLst>
              </a:tr>
              <a:tr h="1082006">
                <a:tc>
                  <a:txBody>
                    <a:bodyPr/>
                    <a:lstStyle/>
                    <a:p>
                      <a:r>
                        <a:rPr lang="es-PR" sz="2200" noProof="0">
                          <a:solidFill>
                            <a:schemeClr val="tx1">
                              <a:lumMod val="85000"/>
                              <a:lumOff val="15000"/>
                            </a:schemeClr>
                          </a:solidFill>
                          <a:effectLst/>
                          <a:latin typeface="Tahoma"/>
                        </a:rPr>
                        <a:t>1 de Junio de 2015</a:t>
                      </a:r>
                    </a:p>
                  </a:txBody>
                  <a:tcPr marL="309734" marR="185841" marT="185841" marB="185841" anchor="ctr">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r>
                        <a:rPr lang="es-PR" sz="2200" noProof="0">
                          <a:solidFill>
                            <a:schemeClr val="tx1">
                              <a:lumMod val="85000"/>
                              <a:lumOff val="15000"/>
                            </a:schemeClr>
                          </a:solidFill>
                          <a:effectLst/>
                          <a:latin typeface="Tahoma"/>
                        </a:rPr>
                        <a:t>Cumplir con todas las disposiciones modificadas de esta regla final.</a:t>
                      </a:r>
                    </a:p>
                  </a:txBody>
                  <a:tcPr marL="309734" marR="185841" marT="185841" marB="185841" anchor="ctr">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10002"/>
                  </a:ext>
                </a:extLst>
              </a:tr>
              <a:tr h="1082006">
                <a:tc>
                  <a:txBody>
                    <a:bodyPr/>
                    <a:lstStyle/>
                    <a:p>
                      <a:r>
                        <a:rPr lang="es-PR" sz="2200" noProof="0">
                          <a:solidFill>
                            <a:schemeClr val="tx1">
                              <a:lumMod val="85000"/>
                              <a:lumOff val="15000"/>
                            </a:schemeClr>
                          </a:solidFill>
                          <a:effectLst/>
                          <a:latin typeface="Tahoma"/>
                        </a:rPr>
                        <a:t>Periodo de transicion</a:t>
                      </a:r>
                    </a:p>
                  </a:txBody>
                  <a:tcPr marL="309734" marR="185841" marT="185841" marB="185841" anchor="ctr">
                    <a:lnL w="12700" cmpd="sng">
                      <a:no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30196"/>
                      </a:srgbClr>
                    </a:solidFill>
                  </a:tcPr>
                </a:tc>
                <a:tc>
                  <a:txBody>
                    <a:bodyPr/>
                    <a:lstStyle/>
                    <a:p>
                      <a:r>
                        <a:rPr lang="es-PR" sz="2200" noProof="0" dirty="0">
                          <a:solidFill>
                            <a:schemeClr val="tx1">
                              <a:lumMod val="85000"/>
                              <a:lumOff val="15000"/>
                            </a:schemeClr>
                          </a:solidFill>
                          <a:effectLst/>
                          <a:latin typeface="Tahoma"/>
                        </a:rPr>
                        <a:t>Cumpla con 29 CFR 1910.1200 (este estándar final), el estándar actual o ambos.</a:t>
                      </a:r>
                    </a:p>
                  </a:txBody>
                  <a:tcPr marL="309734" marR="185841" marT="185841" marB="185841" anchor="ctr">
                    <a:lnL w="38100" cap="flat" cmpd="sng" algn="ctr">
                      <a:solidFill>
                        <a:srgbClr val="FFFFFF"/>
                      </a:solidFill>
                      <a:prstDash val="solid"/>
                    </a:lnL>
                    <a:lnR w="12700" cmpd="sng">
                      <a:noFill/>
                      <a:prstDash val="solid"/>
                    </a:lnR>
                    <a:lnT w="38100" cap="flat" cmpd="sng" algn="ctr">
                      <a:solidFill>
                        <a:srgbClr val="FFFFFF"/>
                      </a:solidFill>
                      <a:prstDash val="solid"/>
                    </a:lnT>
                    <a:lnB w="12700" cmpd="sng">
                      <a:noFill/>
                      <a:prstDash val="solid"/>
                    </a:lnB>
                    <a:solidFill>
                      <a:srgbClr val="878E8B">
                        <a:alpha val="30196"/>
                      </a:srgb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Fall Protection and Prevention">
            <a:extLst>
              <a:ext uri="{FF2B5EF4-FFF2-40B4-BE49-F238E27FC236}">
                <a16:creationId xmlns:a16="http://schemas.microsoft.com/office/drawing/2014/main" id="{368DF61B-48A9-4A9F-8D69-CF883A80C566}"/>
              </a:ext>
            </a:extLst>
          </p:cNvPr>
          <p:cNvSpPr txBox="1"/>
          <p:nvPr/>
        </p:nvSpPr>
        <p:spPr>
          <a:xfrm>
            <a:off x="6612074" y="120564"/>
            <a:ext cx="4746812" cy="769441"/>
          </a:xfrm>
          <a:prstGeom prst="rect">
            <a:avLst/>
          </a:prstGeom>
          <a:noFill/>
          <a:ln w="25400">
            <a:noFill/>
          </a:ln>
        </p:spPr>
        <p:txBody>
          <a:bodyPr wrap="none" rtlCol="0">
            <a:spAutoFit/>
          </a:bodyPr>
          <a:lstStyle/>
          <a:p>
            <a:r>
              <a:rPr lang="en-US" sz="4400" dirty="0">
                <a:solidFill>
                  <a:srgbClr val="37495F"/>
                </a:solidFill>
              </a:rPr>
              <a:t>HAZCOM y G.H.S. </a:t>
            </a:r>
          </a:p>
        </p:txBody>
      </p:sp>
      <p:sp>
        <p:nvSpPr>
          <p:cNvPr id="3" name="Title 2">
            <a:extLst>
              <a:ext uri="{FF2B5EF4-FFF2-40B4-BE49-F238E27FC236}">
                <a16:creationId xmlns:a16="http://schemas.microsoft.com/office/drawing/2014/main" id="{0A135E97-EF33-4A97-B2A9-054836A35FB5}"/>
              </a:ext>
            </a:extLst>
          </p:cNvPr>
          <p:cNvSpPr>
            <a:spLocks noGrp="1"/>
          </p:cNvSpPr>
          <p:nvPr>
            <p:ph type="title"/>
          </p:nvPr>
        </p:nvSpPr>
        <p:spPr/>
        <p:txBody>
          <a:bodyPr>
            <a:normAutofit/>
          </a:bodyPr>
          <a:lstStyle/>
          <a:p>
            <a:r>
              <a:rPr lang="es-ES" sz="2800" b="1" dirty="0">
                <a:solidFill>
                  <a:srgbClr val="92D050"/>
                </a:solidFill>
                <a:latin typeface="+mn-lt"/>
                <a:ea typeface="+mn-ea"/>
                <a:cs typeface="+mn-cs"/>
              </a:rPr>
              <a:t>Principales violaciones de OSHA de 2018</a:t>
            </a:r>
          </a:p>
          <a:p>
            <a:endParaRPr lang="en-US" dirty="0"/>
          </a:p>
        </p:txBody>
      </p:sp>
      <p:sp>
        <p:nvSpPr>
          <p:cNvPr id="7" name="Content Placeholder 6">
            <a:extLst>
              <a:ext uri="{FF2B5EF4-FFF2-40B4-BE49-F238E27FC236}">
                <a16:creationId xmlns:a16="http://schemas.microsoft.com/office/drawing/2014/main" id="{15AB9AD4-5262-42ED-80E8-8B852E360662}"/>
              </a:ext>
            </a:extLst>
          </p:cNvPr>
          <p:cNvSpPr>
            <a:spLocks noGrp="1"/>
          </p:cNvSpPr>
          <p:nvPr>
            <p:ph idx="4294967295"/>
          </p:nvPr>
        </p:nvSpPr>
        <p:spPr>
          <a:xfrm>
            <a:off x="1122219" y="1336675"/>
            <a:ext cx="9684326" cy="5400675"/>
          </a:xfrm>
        </p:spPr>
        <p:txBody>
          <a:bodyPr vert="horz" lIns="91440" tIns="45720" rIns="91440" bIns="45720" rtlCol="0">
            <a:normAutofit fontScale="70000" lnSpcReduction="20000"/>
          </a:bodyPr>
          <a:lstStyle/>
          <a:p>
            <a:pPr marL="0" indent="0">
              <a:buNone/>
            </a:pPr>
            <a:r>
              <a:rPr lang="en-US" dirty="0"/>
              <a:t/>
            </a:r>
            <a:br>
              <a:rPr lang="en-US" dirty="0"/>
            </a:br>
            <a:r>
              <a:rPr lang="en-US" sz="2400" dirty="0">
                <a:solidFill>
                  <a:schemeClr val="tx1"/>
                </a:solidFill>
              </a:rPr>
              <a:t>1. </a:t>
            </a:r>
            <a:r>
              <a:rPr lang="es-PR" sz="2400" b="1" u="sng" dirty="0">
                <a:solidFill>
                  <a:schemeClr val="tx1"/>
                </a:solidFill>
              </a:rPr>
              <a:t>Protección contra Caídas </a:t>
            </a:r>
            <a:r>
              <a:rPr lang="es-PR" sz="2400" dirty="0">
                <a:solidFill>
                  <a:schemeClr val="tx1"/>
                </a:solidFill>
              </a:rPr>
              <a:t>(1926.501)</a:t>
            </a:r>
            <a:endParaRPr lang="es-PR" sz="800" dirty="0">
              <a:solidFill>
                <a:schemeClr val="tx1"/>
              </a:solidFill>
            </a:endParaRPr>
          </a:p>
          <a:p>
            <a:pPr marL="0" indent="0">
              <a:buNone/>
            </a:pPr>
            <a:r>
              <a:rPr lang="es-PR" sz="2400" dirty="0">
                <a:solidFill>
                  <a:schemeClr val="tx1"/>
                </a:solidFill>
              </a:rPr>
              <a:t/>
            </a:r>
            <a:br>
              <a:rPr lang="es-PR" sz="2400" dirty="0">
                <a:solidFill>
                  <a:schemeClr val="tx1"/>
                </a:solidFill>
              </a:rPr>
            </a:br>
            <a:r>
              <a:rPr lang="es-PR" sz="2400" dirty="0">
                <a:solidFill>
                  <a:schemeClr val="tx1"/>
                </a:solidFill>
                <a:highlight>
                  <a:srgbClr val="FFFF00"/>
                </a:highlight>
              </a:rPr>
              <a:t>2. </a:t>
            </a:r>
            <a:r>
              <a:rPr lang="es-PR" sz="2400" b="1" u="sng" dirty="0">
                <a:solidFill>
                  <a:schemeClr val="tx1"/>
                </a:solidFill>
                <a:highlight>
                  <a:srgbClr val="FFFF00"/>
                </a:highlight>
              </a:rPr>
              <a:t>Comunicación de Riesgos </a:t>
            </a:r>
            <a:r>
              <a:rPr lang="es-PR" sz="2400" b="1" dirty="0">
                <a:solidFill>
                  <a:schemeClr val="tx1"/>
                </a:solidFill>
              </a:rPr>
              <a:t>(1910.1200)</a:t>
            </a:r>
            <a:endParaRPr lang="es-PR" sz="2400" dirty="0">
              <a:solidFill>
                <a:schemeClr val="tx1"/>
              </a:solidFill>
              <a:highlight>
                <a:srgbClr val="FFFF00"/>
              </a:highlight>
            </a:endParaRPr>
          </a:p>
          <a:p>
            <a:pPr marL="0" indent="0">
              <a:buNone/>
            </a:pPr>
            <a:r>
              <a:rPr lang="es-PR" dirty="0">
                <a:solidFill>
                  <a:schemeClr val="tx1"/>
                </a:solidFill>
              </a:rPr>
              <a:t/>
            </a:r>
            <a:br>
              <a:rPr lang="es-PR" dirty="0">
                <a:solidFill>
                  <a:schemeClr val="tx1"/>
                </a:solidFill>
              </a:rPr>
            </a:br>
            <a:r>
              <a:rPr lang="es-PR" sz="2400" dirty="0">
                <a:solidFill>
                  <a:schemeClr val="tx1"/>
                </a:solidFill>
              </a:rPr>
              <a:t>3. </a:t>
            </a:r>
            <a:r>
              <a:rPr lang="es-PR" sz="2400" b="1" u="sng" dirty="0">
                <a:solidFill>
                  <a:schemeClr val="tx1"/>
                </a:solidFill>
              </a:rPr>
              <a:t>Andamios - Requisitos Generales </a:t>
            </a:r>
            <a:r>
              <a:rPr lang="es-PR" sz="2400" dirty="0">
                <a:solidFill>
                  <a:schemeClr val="tx1"/>
                </a:solidFill>
              </a:rPr>
              <a:t>(1926.451)</a:t>
            </a:r>
          </a:p>
          <a:p>
            <a:pPr marL="0" indent="0">
              <a:buNone/>
            </a:pPr>
            <a:r>
              <a:rPr lang="es-PR" dirty="0">
                <a:solidFill>
                  <a:schemeClr val="tx1"/>
                </a:solidFill>
              </a:rPr>
              <a:t/>
            </a:r>
            <a:br>
              <a:rPr lang="es-PR" dirty="0">
                <a:solidFill>
                  <a:schemeClr val="tx1"/>
                </a:solidFill>
              </a:rPr>
            </a:br>
            <a:r>
              <a:rPr lang="es-PR" sz="2400" dirty="0">
                <a:solidFill>
                  <a:schemeClr val="tx1"/>
                </a:solidFill>
              </a:rPr>
              <a:t>4. </a:t>
            </a:r>
            <a:r>
              <a:rPr lang="es-PR" sz="2400" b="1" u="sng" dirty="0">
                <a:solidFill>
                  <a:schemeClr val="tx1"/>
                </a:solidFill>
              </a:rPr>
              <a:t>Protección respiratoria </a:t>
            </a:r>
            <a:r>
              <a:rPr lang="es-PR" sz="2400" dirty="0">
                <a:solidFill>
                  <a:schemeClr val="tx1"/>
                </a:solidFill>
              </a:rPr>
              <a:t>(1910.134)</a:t>
            </a:r>
          </a:p>
          <a:p>
            <a:pPr marL="0" indent="0">
              <a:buNone/>
            </a:pPr>
            <a:r>
              <a:rPr lang="es-PR" dirty="0">
                <a:solidFill>
                  <a:schemeClr val="tx1"/>
                </a:solidFill>
              </a:rPr>
              <a:t/>
            </a:r>
            <a:br>
              <a:rPr lang="es-PR" dirty="0">
                <a:solidFill>
                  <a:schemeClr val="tx1"/>
                </a:solidFill>
              </a:rPr>
            </a:br>
            <a:r>
              <a:rPr lang="es-PR" sz="2400" dirty="0">
                <a:solidFill>
                  <a:schemeClr val="tx1"/>
                </a:solidFill>
              </a:rPr>
              <a:t>5. </a:t>
            </a:r>
            <a:r>
              <a:rPr lang="es-PR" sz="2400" b="1" u="sng" dirty="0">
                <a:solidFill>
                  <a:schemeClr val="tx1"/>
                </a:solidFill>
              </a:rPr>
              <a:t>Protección Respiratoria </a:t>
            </a:r>
            <a:r>
              <a:rPr lang="es-PR" sz="2400" dirty="0">
                <a:solidFill>
                  <a:schemeClr val="tx1"/>
                </a:solidFill>
              </a:rPr>
              <a:t>(1910.134)</a:t>
            </a:r>
            <a:endParaRPr lang="es-PR" sz="2400" b="1" dirty="0">
              <a:solidFill>
                <a:schemeClr val="tx1"/>
              </a:solidFill>
            </a:endParaRPr>
          </a:p>
          <a:p>
            <a:pPr marL="0" indent="0">
              <a:buNone/>
            </a:pPr>
            <a:r>
              <a:rPr lang="es-PR" dirty="0">
                <a:solidFill>
                  <a:schemeClr val="tx1"/>
                </a:solidFill>
              </a:rPr>
              <a:t/>
            </a:r>
            <a:br>
              <a:rPr lang="es-PR" dirty="0">
                <a:solidFill>
                  <a:schemeClr val="tx1"/>
                </a:solidFill>
              </a:rPr>
            </a:br>
            <a:r>
              <a:rPr lang="es-PR" sz="2400" dirty="0">
                <a:solidFill>
                  <a:schemeClr val="tx1"/>
                </a:solidFill>
              </a:rPr>
              <a:t>6. </a:t>
            </a:r>
            <a:r>
              <a:rPr lang="es-PR" sz="2400" b="1" u="sng" dirty="0">
                <a:solidFill>
                  <a:schemeClr val="tx1"/>
                </a:solidFill>
              </a:rPr>
              <a:t>Escaleras</a:t>
            </a:r>
            <a:r>
              <a:rPr lang="es-PR" sz="2400" dirty="0">
                <a:solidFill>
                  <a:schemeClr val="tx1"/>
                </a:solidFill>
              </a:rPr>
              <a:t> (1926.1053)</a:t>
            </a:r>
          </a:p>
          <a:p>
            <a:pPr marL="0" indent="0">
              <a:buNone/>
            </a:pPr>
            <a:r>
              <a:rPr lang="es-PR" dirty="0">
                <a:solidFill>
                  <a:schemeClr val="tx1"/>
                </a:solidFill>
              </a:rPr>
              <a:t/>
            </a:r>
            <a:br>
              <a:rPr lang="es-PR" dirty="0">
                <a:solidFill>
                  <a:schemeClr val="tx1"/>
                </a:solidFill>
              </a:rPr>
            </a:br>
            <a:r>
              <a:rPr lang="es-PR" sz="2400" dirty="0">
                <a:solidFill>
                  <a:schemeClr val="tx1"/>
                </a:solidFill>
              </a:rPr>
              <a:t>7. </a:t>
            </a:r>
            <a:r>
              <a:rPr lang="es-PR" sz="2400" b="1" u="sng" dirty="0">
                <a:solidFill>
                  <a:schemeClr val="tx1"/>
                </a:solidFill>
              </a:rPr>
              <a:t>Camiones Industriales Motorizados </a:t>
            </a:r>
            <a:r>
              <a:rPr lang="es-PR" sz="2400" dirty="0">
                <a:solidFill>
                  <a:schemeClr val="tx1"/>
                </a:solidFill>
              </a:rPr>
              <a:t>(1910.178)</a:t>
            </a:r>
          </a:p>
          <a:p>
            <a:pPr marL="0" indent="0">
              <a:buNone/>
            </a:pPr>
            <a:r>
              <a:rPr lang="es-PR" dirty="0">
                <a:solidFill>
                  <a:schemeClr val="tx1"/>
                </a:solidFill>
              </a:rPr>
              <a:t/>
            </a:r>
            <a:br>
              <a:rPr lang="es-PR" dirty="0">
                <a:solidFill>
                  <a:schemeClr val="tx1"/>
                </a:solidFill>
              </a:rPr>
            </a:br>
            <a:r>
              <a:rPr lang="es-PR" sz="2400" dirty="0">
                <a:solidFill>
                  <a:schemeClr val="tx1"/>
                </a:solidFill>
              </a:rPr>
              <a:t>8. </a:t>
            </a:r>
            <a:r>
              <a:rPr lang="es-PR" sz="2400" b="1" u="sng" dirty="0">
                <a:solidFill>
                  <a:schemeClr val="tx1"/>
                </a:solidFill>
              </a:rPr>
              <a:t>Protección Contra Caídas - Requisitos de Entrenamiento </a:t>
            </a:r>
            <a:r>
              <a:rPr lang="es-PR" sz="2400" dirty="0">
                <a:solidFill>
                  <a:schemeClr val="tx1"/>
                </a:solidFill>
              </a:rPr>
              <a:t>(1926.503)</a:t>
            </a:r>
          </a:p>
          <a:p>
            <a:pPr marL="0" indent="0">
              <a:buNone/>
            </a:pPr>
            <a:r>
              <a:rPr lang="es-PR" dirty="0">
                <a:solidFill>
                  <a:schemeClr val="tx1"/>
                </a:solidFill>
              </a:rPr>
              <a:t/>
            </a:r>
            <a:br>
              <a:rPr lang="es-PR" dirty="0">
                <a:solidFill>
                  <a:schemeClr val="tx1"/>
                </a:solidFill>
              </a:rPr>
            </a:br>
            <a:r>
              <a:rPr lang="es-PR" sz="2400" dirty="0">
                <a:solidFill>
                  <a:schemeClr val="tx1"/>
                </a:solidFill>
              </a:rPr>
              <a:t>9. </a:t>
            </a:r>
            <a:r>
              <a:rPr lang="es-PR" sz="2400" b="1" u="sng" dirty="0">
                <a:solidFill>
                  <a:schemeClr val="tx1"/>
                </a:solidFill>
              </a:rPr>
              <a:t>Protección de Máquinas: Requisito General </a:t>
            </a:r>
            <a:r>
              <a:rPr lang="es-PR" sz="2400" dirty="0">
                <a:solidFill>
                  <a:schemeClr val="tx1"/>
                </a:solidFill>
              </a:rPr>
              <a:t>(1910.212)</a:t>
            </a:r>
          </a:p>
          <a:p>
            <a:pPr marL="0" indent="0">
              <a:buNone/>
            </a:pPr>
            <a:r>
              <a:rPr lang="es-PR" dirty="0">
                <a:solidFill>
                  <a:schemeClr val="tx1"/>
                </a:solidFill>
              </a:rPr>
              <a:t/>
            </a:r>
            <a:br>
              <a:rPr lang="es-PR" dirty="0">
                <a:solidFill>
                  <a:schemeClr val="tx1"/>
                </a:solidFill>
              </a:rPr>
            </a:br>
            <a:r>
              <a:rPr lang="es-PR" sz="2400" dirty="0">
                <a:solidFill>
                  <a:schemeClr val="tx1"/>
                </a:solidFill>
              </a:rPr>
              <a:t>10. </a:t>
            </a:r>
            <a:r>
              <a:rPr lang="es-PR" sz="2400" b="1" u="sng" dirty="0">
                <a:solidFill>
                  <a:schemeClr val="tx1"/>
                </a:solidFill>
              </a:rPr>
              <a:t>Equipo de Protección Personal y Salvamento - Protección Para Ojos y Cara </a:t>
            </a:r>
            <a:r>
              <a:rPr lang="es-PR" sz="2400" dirty="0">
                <a:solidFill>
                  <a:schemeClr val="tx1"/>
                </a:solidFill>
              </a:rPr>
              <a:t>(1926.102)</a:t>
            </a:r>
            <a:endParaRPr lang="es-PR" dirty="0">
              <a:solidFill>
                <a:schemeClr val="tx1"/>
              </a:solidFill>
              <a:latin typeface="+mj-lt"/>
            </a:endParaRPr>
          </a:p>
        </p:txBody>
      </p:sp>
    </p:spTree>
    <p:extLst>
      <p:ext uri="{BB962C8B-B14F-4D97-AF65-F5344CB8AC3E}">
        <p14:creationId xmlns:p14="http://schemas.microsoft.com/office/powerpoint/2010/main" val="4070377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Fall Protection and Prevention">
            <a:extLst>
              <a:ext uri="{FF2B5EF4-FFF2-40B4-BE49-F238E27FC236}">
                <a16:creationId xmlns:a16="http://schemas.microsoft.com/office/drawing/2014/main" id="{E72F2395-42A0-4EC0-A764-F48442A171C9}"/>
              </a:ext>
            </a:extLst>
          </p:cNvPr>
          <p:cNvSpPr txBox="1"/>
          <p:nvPr/>
        </p:nvSpPr>
        <p:spPr>
          <a:xfrm>
            <a:off x="137541" y="120564"/>
            <a:ext cx="4746812" cy="769441"/>
          </a:xfrm>
          <a:prstGeom prst="rect">
            <a:avLst/>
          </a:prstGeom>
          <a:noFill/>
          <a:ln w="25400">
            <a:solidFill>
              <a:schemeClr val="accent1"/>
            </a:solidFill>
          </a:ln>
        </p:spPr>
        <p:txBody>
          <a:bodyPr wrap="none" rtlCol="0">
            <a:spAutoFit/>
          </a:bodyPr>
          <a:lstStyle/>
          <a:p>
            <a:r>
              <a:rPr lang="en-US" sz="4400" dirty="0">
                <a:solidFill>
                  <a:srgbClr val="37495F"/>
                </a:solidFill>
              </a:rPr>
              <a:t>HAZCOM y G.H.S. </a:t>
            </a:r>
          </a:p>
        </p:txBody>
      </p:sp>
      <p:sp>
        <p:nvSpPr>
          <p:cNvPr id="2" name="WELCOME">
            <a:extLst>
              <a:ext uri="{FF2B5EF4-FFF2-40B4-BE49-F238E27FC236}">
                <a16:creationId xmlns:a16="http://schemas.microsoft.com/office/drawing/2014/main" id="{1614FE59-6FF3-46F3-8E1D-82CA1A9A1C26}"/>
              </a:ext>
            </a:extLst>
          </p:cNvPr>
          <p:cNvSpPr>
            <a:spLocks noGrp="1"/>
          </p:cNvSpPr>
          <p:nvPr>
            <p:ph type="title"/>
          </p:nvPr>
        </p:nvSpPr>
        <p:spPr>
          <a:xfrm>
            <a:off x="442452" y="2453378"/>
            <a:ext cx="3536206" cy="1951244"/>
          </a:xfrm>
        </p:spPr>
        <p:txBody>
          <a:bodyPr anchor="ctr">
            <a:normAutofit/>
          </a:bodyPr>
          <a:lstStyle/>
          <a:p>
            <a:r>
              <a:rPr lang="en-US" altLang="en-US" sz="5400" b="1" dirty="0"/>
              <a:t>Módulo- 2</a:t>
            </a:r>
            <a:endParaRPr lang="en-US" sz="5400" dirty="0"/>
          </a:p>
        </p:txBody>
      </p:sp>
      <p:sp>
        <p:nvSpPr>
          <p:cNvPr id="37" name="Seriousness of Falls">
            <a:extLst>
              <a:ext uri="{FF2B5EF4-FFF2-40B4-BE49-F238E27FC236}">
                <a16:creationId xmlns:a16="http://schemas.microsoft.com/office/drawing/2014/main" id="{2DF76C95-E94B-4F6B-8630-320D9D59F0DE}"/>
              </a:ext>
            </a:extLst>
          </p:cNvPr>
          <p:cNvSpPr>
            <a:spLocks noGrp="1"/>
          </p:cNvSpPr>
          <p:nvPr>
            <p:ph idx="1"/>
          </p:nvPr>
        </p:nvSpPr>
        <p:spPr>
          <a:xfrm>
            <a:off x="4100056" y="1482515"/>
            <a:ext cx="7108707" cy="5228000"/>
          </a:xfrm>
        </p:spPr>
        <p:txBody>
          <a:bodyPr anchor="ctr">
            <a:normAutofit/>
          </a:bodyPr>
          <a:lstStyle/>
          <a:p>
            <a:pPr marL="285750" indent="-285750">
              <a:buFont typeface="Arial" panose="020B0604020202020204" pitchFamily="34" charset="0"/>
              <a:buChar char="•"/>
            </a:pPr>
            <a:r>
              <a:rPr lang="es-PR" sz="3600" b="1" dirty="0">
                <a:solidFill>
                  <a:schemeClr val="bg2">
                    <a:lumMod val="90000"/>
                  </a:schemeClr>
                </a:solidFill>
              </a:rPr>
              <a:t>¿Qué es HAZCOM?</a:t>
            </a:r>
            <a:endParaRPr lang="es-PR" sz="4000" b="1" dirty="0">
              <a:solidFill>
                <a:schemeClr val="bg2">
                  <a:lumMod val="90000"/>
                </a:schemeClr>
              </a:solidFill>
            </a:endParaRPr>
          </a:p>
          <a:p>
            <a:pPr marL="285750" indent="-285750">
              <a:buFont typeface="Arial" panose="020B0604020202020204" pitchFamily="34" charset="0"/>
              <a:buChar char="•"/>
            </a:pPr>
            <a:endParaRPr lang="es-PR" sz="800" b="1" dirty="0">
              <a:solidFill>
                <a:srgbClr val="1B3049"/>
              </a:solidFill>
            </a:endParaRPr>
          </a:p>
          <a:p>
            <a:pPr marL="285750" indent="-285750">
              <a:buFont typeface="Arial" panose="020B0604020202020204" pitchFamily="34" charset="0"/>
              <a:buChar char="•"/>
            </a:pPr>
            <a:endParaRPr lang="es-PR" sz="800" b="1" dirty="0">
              <a:solidFill>
                <a:srgbClr val="1B3049"/>
              </a:solidFill>
            </a:endParaRPr>
          </a:p>
          <a:p>
            <a:pPr marL="285750" indent="-285750">
              <a:spcBef>
                <a:spcPts val="1200"/>
              </a:spcBef>
              <a:buFont typeface="Arial" panose="020B0604020202020204" pitchFamily="34" charset="0"/>
              <a:buChar char="•"/>
            </a:pPr>
            <a:r>
              <a:rPr lang="es-PR" sz="4000" b="1" dirty="0">
                <a:solidFill>
                  <a:srgbClr val="1B3049"/>
                </a:solidFill>
              </a:rPr>
              <a:t>¿Qué cambios vinieron con G.H.S.?</a:t>
            </a:r>
          </a:p>
          <a:p>
            <a:pPr marL="285750" indent="-285750">
              <a:spcBef>
                <a:spcPts val="1200"/>
              </a:spcBef>
              <a:buFont typeface="Arial" panose="020B0604020202020204" pitchFamily="34" charset="0"/>
              <a:buChar char="•"/>
            </a:pPr>
            <a:endParaRPr lang="es-PR" sz="800" b="1" dirty="0">
              <a:solidFill>
                <a:srgbClr val="1B3049"/>
              </a:solidFill>
            </a:endParaRPr>
          </a:p>
          <a:p>
            <a:pPr marL="285750" indent="-285750">
              <a:spcBef>
                <a:spcPts val="1200"/>
              </a:spcBef>
              <a:buFont typeface="Arial" panose="020B0604020202020204" pitchFamily="34" charset="0"/>
              <a:buChar char="•"/>
            </a:pPr>
            <a:endParaRPr lang="es-PR" sz="800" b="1" dirty="0">
              <a:solidFill>
                <a:schemeClr val="bg2">
                  <a:lumMod val="90000"/>
                </a:schemeClr>
              </a:solidFill>
            </a:endParaRPr>
          </a:p>
          <a:p>
            <a:pPr marL="285750" indent="-285750">
              <a:spcBef>
                <a:spcPts val="600"/>
              </a:spcBef>
              <a:buFont typeface="Arial" panose="020B0604020202020204" pitchFamily="34" charset="0"/>
              <a:buChar char="•"/>
            </a:pPr>
            <a:r>
              <a:rPr lang="es-PR" sz="3600" b="1" dirty="0">
                <a:solidFill>
                  <a:schemeClr val="bg2">
                    <a:lumMod val="90000"/>
                  </a:schemeClr>
                </a:solidFill>
              </a:rPr>
              <a:t>Pictogramas, ¿qué son?</a:t>
            </a:r>
          </a:p>
          <a:p>
            <a:pPr marL="285750" indent="-285750">
              <a:spcBef>
                <a:spcPts val="600"/>
              </a:spcBef>
              <a:buFont typeface="Arial" panose="020B0604020202020204" pitchFamily="34" charset="0"/>
              <a:buChar char="•"/>
            </a:pPr>
            <a:endParaRPr lang="es-PR" sz="800" b="1" dirty="0">
              <a:solidFill>
                <a:schemeClr val="bg2">
                  <a:lumMod val="90000"/>
                </a:schemeClr>
              </a:solidFill>
            </a:endParaRPr>
          </a:p>
          <a:p>
            <a:pPr marL="285750" indent="-285750">
              <a:spcBef>
                <a:spcPts val="600"/>
              </a:spcBef>
              <a:buFont typeface="Arial" panose="020B0604020202020204" pitchFamily="34" charset="0"/>
              <a:buChar char="•"/>
            </a:pPr>
            <a:r>
              <a:rPr lang="es-PR" sz="800" b="1" dirty="0">
                <a:solidFill>
                  <a:schemeClr val="bg2">
                    <a:lumMod val="90000"/>
                  </a:schemeClr>
                </a:solidFill>
              </a:rPr>
              <a:t> </a:t>
            </a:r>
          </a:p>
          <a:p>
            <a:pPr marL="285750" indent="-285750">
              <a:spcBef>
                <a:spcPts val="600"/>
              </a:spcBef>
              <a:buFont typeface="Arial" panose="020B0604020202020204" pitchFamily="34" charset="0"/>
              <a:buChar char="•"/>
            </a:pPr>
            <a:r>
              <a:rPr lang="es-PR" sz="3600" b="1" dirty="0">
                <a:solidFill>
                  <a:schemeClr val="bg2">
                    <a:lumMod val="90000"/>
                  </a:schemeClr>
                </a:solidFill>
              </a:rPr>
              <a:t>Peligros químicos.</a:t>
            </a:r>
          </a:p>
          <a:p>
            <a:pPr marL="285750" indent="-285750">
              <a:spcBef>
                <a:spcPts val="600"/>
              </a:spcBef>
              <a:buFont typeface="Arial" panose="020B0604020202020204" pitchFamily="34" charset="0"/>
              <a:buChar char="•"/>
            </a:pPr>
            <a:endParaRPr lang="en-US" sz="3600" b="1" dirty="0">
              <a:solidFill>
                <a:srgbClr val="1B3049"/>
              </a:solidFill>
            </a:endParaRPr>
          </a:p>
          <a:p>
            <a:pPr marL="285750" indent="-285750">
              <a:spcBef>
                <a:spcPts val="600"/>
              </a:spcBef>
              <a:buFont typeface="Arial" panose="020B0604020202020204" pitchFamily="34" charset="0"/>
              <a:buChar char="•"/>
            </a:pPr>
            <a:endParaRPr lang="en-US" sz="800" b="1" dirty="0">
              <a:solidFill>
                <a:srgbClr val="1B3049"/>
              </a:solidFill>
            </a:endParaRPr>
          </a:p>
          <a:p>
            <a:endParaRPr lang="en-US" dirty="0"/>
          </a:p>
        </p:txBody>
      </p:sp>
    </p:spTree>
    <p:extLst>
      <p:ext uri="{BB962C8B-B14F-4D97-AF65-F5344CB8AC3E}">
        <p14:creationId xmlns:p14="http://schemas.microsoft.com/office/powerpoint/2010/main" val="2660399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Fall Protection and Prevention">
            <a:extLst>
              <a:ext uri="{FF2B5EF4-FFF2-40B4-BE49-F238E27FC236}">
                <a16:creationId xmlns:a16="http://schemas.microsoft.com/office/drawing/2014/main" id="{368DF61B-48A9-4A9F-8D69-CF883A80C566}"/>
              </a:ext>
            </a:extLst>
          </p:cNvPr>
          <p:cNvSpPr txBox="1"/>
          <p:nvPr/>
        </p:nvSpPr>
        <p:spPr>
          <a:xfrm>
            <a:off x="6612074" y="120564"/>
            <a:ext cx="4746812" cy="769441"/>
          </a:xfrm>
          <a:prstGeom prst="rect">
            <a:avLst/>
          </a:prstGeom>
          <a:noFill/>
          <a:ln w="25400">
            <a:solidFill>
              <a:schemeClr val="accent1"/>
            </a:solidFill>
          </a:ln>
        </p:spPr>
        <p:txBody>
          <a:bodyPr wrap="none" rtlCol="0">
            <a:spAutoFit/>
          </a:bodyPr>
          <a:lstStyle/>
          <a:p>
            <a:r>
              <a:rPr lang="en-US" sz="4400" dirty="0">
                <a:solidFill>
                  <a:srgbClr val="37495F"/>
                </a:solidFill>
              </a:rPr>
              <a:t>HAZCOM y G.H.S. </a:t>
            </a:r>
          </a:p>
        </p:txBody>
      </p:sp>
      <p:sp>
        <p:nvSpPr>
          <p:cNvPr id="2" name="Title 1">
            <a:extLst>
              <a:ext uri="{FF2B5EF4-FFF2-40B4-BE49-F238E27FC236}">
                <a16:creationId xmlns:a16="http://schemas.microsoft.com/office/drawing/2014/main" id="{10AB9657-79A9-4F69-8F53-12D670E6B486}"/>
              </a:ext>
            </a:extLst>
          </p:cNvPr>
          <p:cNvSpPr>
            <a:spLocks noGrp="1"/>
          </p:cNvSpPr>
          <p:nvPr>
            <p:ph type="title"/>
          </p:nvPr>
        </p:nvSpPr>
        <p:spPr/>
        <p:txBody>
          <a:bodyPr/>
          <a:lstStyle/>
          <a:p>
            <a:r>
              <a:rPr lang="en-US" dirty="0"/>
              <a:t>Libro</a:t>
            </a:r>
          </a:p>
        </p:txBody>
      </p:sp>
      <p:sp>
        <p:nvSpPr>
          <p:cNvPr id="7" name="Content Placeholder 6">
            <a:extLst>
              <a:ext uri="{FF2B5EF4-FFF2-40B4-BE49-F238E27FC236}">
                <a16:creationId xmlns:a16="http://schemas.microsoft.com/office/drawing/2014/main" id="{15AB9AD4-5262-42ED-80E8-8B852E360662}"/>
              </a:ext>
            </a:extLst>
          </p:cNvPr>
          <p:cNvSpPr>
            <a:spLocks noGrp="1"/>
          </p:cNvSpPr>
          <p:nvPr>
            <p:ph idx="4294967295"/>
          </p:nvPr>
        </p:nvSpPr>
        <p:spPr>
          <a:xfrm>
            <a:off x="394854" y="2419436"/>
            <a:ext cx="8202613" cy="4329112"/>
          </a:xfrm>
        </p:spPr>
        <p:txBody>
          <a:bodyPr vert="horz" lIns="91440" tIns="45720" rIns="91440" bIns="45720" rtlCol="0">
            <a:normAutofit/>
          </a:bodyPr>
          <a:lstStyle/>
          <a:p>
            <a:pPr marL="0" indent="0" algn="ctr">
              <a:buNone/>
            </a:pPr>
            <a:r>
              <a:rPr lang="es-PR" altLang="en-US" sz="2800" b="1" u="sng" dirty="0">
                <a:latin typeface="Times New Roman" panose="02020603050405020304" pitchFamily="18" charset="0"/>
                <a:cs typeface="Times New Roman" panose="02020603050405020304" pitchFamily="18" charset="0"/>
              </a:rPr>
              <a:t>"Sistema Global Armonizado </a:t>
            </a:r>
            <a:endParaRPr lang="es-PR" altLang="en-US" sz="800" b="1" u="sng" dirty="0">
              <a:latin typeface="Times New Roman" panose="02020603050405020304" pitchFamily="18" charset="0"/>
              <a:cs typeface="Times New Roman" panose="02020603050405020304" pitchFamily="18" charset="0"/>
            </a:endParaRPr>
          </a:p>
          <a:p>
            <a:pPr marL="0" indent="0" algn="ctr">
              <a:buNone/>
            </a:pPr>
            <a:endParaRPr lang="es-PR" altLang="en-US" sz="800" b="1" u="sng" dirty="0">
              <a:latin typeface="Times New Roman" panose="02020603050405020304" pitchFamily="18" charset="0"/>
              <a:cs typeface="Times New Roman" panose="02020603050405020304" pitchFamily="18" charset="0"/>
            </a:endParaRPr>
          </a:p>
          <a:p>
            <a:pPr marL="0" indent="0" algn="ctr">
              <a:buNone/>
            </a:pPr>
            <a:r>
              <a:rPr lang="es-PR" altLang="en-US" sz="2800" dirty="0">
                <a:latin typeface="Times New Roman" panose="02020603050405020304" pitchFamily="18" charset="0"/>
                <a:cs typeface="Times New Roman" panose="02020603050405020304" pitchFamily="18" charset="0"/>
              </a:rPr>
              <a:t>de Clasificación y Etiquetado de Productos Químicos ", comúnmente denominado </a:t>
            </a:r>
            <a:r>
              <a:rPr lang="es-PR" altLang="en-US" sz="2800" dirty="0" err="1">
                <a:solidFill>
                  <a:srgbClr val="7030A0"/>
                </a:solidFill>
                <a:latin typeface="Times New Roman" panose="02020603050405020304" pitchFamily="18" charset="0"/>
                <a:cs typeface="Times New Roman" panose="02020603050405020304" pitchFamily="18" charset="0"/>
              </a:rPr>
              <a:t>The</a:t>
            </a:r>
            <a:r>
              <a:rPr lang="es-PR" altLang="en-US" sz="2800" dirty="0">
                <a:solidFill>
                  <a:srgbClr val="7030A0"/>
                </a:solidFill>
                <a:latin typeface="Times New Roman" panose="02020603050405020304" pitchFamily="18" charset="0"/>
                <a:cs typeface="Times New Roman" panose="02020603050405020304" pitchFamily="18" charset="0"/>
              </a:rPr>
              <a:t> </a:t>
            </a:r>
            <a:r>
              <a:rPr lang="es-PR" altLang="en-US" sz="2800" dirty="0" err="1">
                <a:solidFill>
                  <a:srgbClr val="7030A0"/>
                </a:solidFill>
                <a:latin typeface="Times New Roman" panose="02020603050405020304" pitchFamily="18" charset="0"/>
                <a:cs typeface="Times New Roman" panose="02020603050405020304" pitchFamily="18" charset="0"/>
              </a:rPr>
              <a:t>Purple</a:t>
            </a:r>
            <a:r>
              <a:rPr lang="es-PR" altLang="en-US" sz="2800" dirty="0">
                <a:solidFill>
                  <a:srgbClr val="7030A0"/>
                </a:solidFill>
                <a:latin typeface="Times New Roman" panose="02020603050405020304" pitchFamily="18" charset="0"/>
                <a:cs typeface="Times New Roman" panose="02020603050405020304" pitchFamily="18" charset="0"/>
              </a:rPr>
              <a:t> Book</a:t>
            </a:r>
            <a:r>
              <a:rPr lang="es-PR" altLang="en-US" sz="2800" dirty="0">
                <a:latin typeface="Times New Roman" panose="02020603050405020304" pitchFamily="18" charset="0"/>
                <a:cs typeface="Times New Roman" panose="02020603050405020304" pitchFamily="18" charset="0"/>
              </a:rPr>
              <a:t>.</a:t>
            </a:r>
          </a:p>
          <a:p>
            <a:pPr marL="0" indent="0" algn="ctr">
              <a:buNone/>
            </a:pPr>
            <a:endParaRPr lang="es-PR" altLang="en-US" sz="2800" dirty="0">
              <a:latin typeface="Times New Roman" panose="02020603050405020304" pitchFamily="18" charset="0"/>
              <a:cs typeface="Times New Roman" panose="02020603050405020304" pitchFamily="18" charset="0"/>
            </a:endParaRPr>
          </a:p>
          <a:p>
            <a:pPr marL="0" indent="0" algn="ctr">
              <a:buNone/>
            </a:pPr>
            <a:r>
              <a:rPr lang="es-PR" sz="2000" dirty="0">
                <a:latin typeface="Verdana" panose="020B0604030504040204" pitchFamily="34" charset="0"/>
                <a:ea typeface="Verdana" panose="020B0604030504040204" pitchFamily="34" charset="0"/>
              </a:rPr>
              <a:t>El </a:t>
            </a:r>
            <a:r>
              <a:rPr lang="es-PR" sz="2000" b="1" dirty="0">
                <a:latin typeface="Verdana" panose="020B0604030504040204" pitchFamily="34" charset="0"/>
                <a:ea typeface="Verdana" panose="020B0604030504040204" pitchFamily="34" charset="0"/>
              </a:rPr>
              <a:t>propósito </a:t>
            </a:r>
            <a:r>
              <a:rPr lang="es-PR" sz="2000" dirty="0">
                <a:latin typeface="Verdana" panose="020B0604030504040204" pitchFamily="34" charset="0"/>
                <a:ea typeface="Verdana" panose="020B0604030504040204" pitchFamily="34" charset="0"/>
              </a:rPr>
              <a:t>de la clasificación bajo el GHS es proporcionar información armonizada a los usuarios de productos químicos con el objetivo de mejorar la protección de la salud humana y el medio </a:t>
            </a:r>
            <a:r>
              <a:rPr lang="es-PR" sz="2000" b="1" dirty="0">
                <a:latin typeface="Verdana" panose="020B0604030504040204" pitchFamily="34" charset="0"/>
                <a:ea typeface="Verdana" panose="020B0604030504040204" pitchFamily="34" charset="0"/>
              </a:rPr>
              <a:t>ambiente</a:t>
            </a:r>
            <a:r>
              <a:rPr lang="es-PR" sz="2000" dirty="0">
                <a:latin typeface="Verdana" panose="020B0604030504040204" pitchFamily="34" charset="0"/>
                <a:ea typeface="Verdana" panose="020B0604030504040204" pitchFamily="34" charset="0"/>
              </a:rPr>
              <a:t>.</a:t>
            </a:r>
            <a:endParaRPr lang="es-PR" altLang="en-US" sz="3200" dirty="0">
              <a:solidFill>
                <a:srgbClr val="000000"/>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8EBEF023-7E5A-46C9-8BA1-90EDF936D827}"/>
              </a:ext>
            </a:extLst>
          </p:cNvPr>
          <p:cNvSpPr txBox="1"/>
          <p:nvPr/>
        </p:nvSpPr>
        <p:spPr>
          <a:xfrm>
            <a:off x="1519931" y="1405907"/>
            <a:ext cx="6462794" cy="584775"/>
          </a:xfrm>
          <a:prstGeom prst="rect">
            <a:avLst/>
          </a:prstGeom>
          <a:noFill/>
        </p:spPr>
        <p:txBody>
          <a:bodyPr wrap="square" rtlCol="0">
            <a:spAutoFit/>
          </a:bodyPr>
          <a:lstStyle/>
          <a:p>
            <a:pPr marL="342900" lvl="0" indent="-342900" fontAlgn="base">
              <a:spcBef>
                <a:spcPts val="1000"/>
              </a:spcBef>
              <a:buClr>
                <a:srgbClr val="90C226"/>
              </a:buClr>
              <a:buSzPct val="80000"/>
              <a:buFont typeface="Wingdings 3" charset="2"/>
              <a:buChar char=""/>
            </a:pPr>
            <a:r>
              <a:rPr lang="es-ES" sz="3200" b="1" dirty="0">
                <a:solidFill>
                  <a:prstClr val="black">
                    <a:lumMod val="75000"/>
                    <a:lumOff val="25000"/>
                  </a:prstClr>
                </a:solidFill>
              </a:rPr>
              <a:t>¿Qué es G.H.S.?</a:t>
            </a:r>
            <a:endParaRPr lang="en-US" sz="3200" b="1" dirty="0">
              <a:solidFill>
                <a:prstClr val="black">
                  <a:lumMod val="75000"/>
                  <a:lumOff val="25000"/>
                </a:prstClr>
              </a:solidFill>
            </a:endParaRPr>
          </a:p>
        </p:txBody>
      </p:sp>
      <p:pic>
        <p:nvPicPr>
          <p:cNvPr id="3" name="Picture 2" descr="Imagen de un libro color violeta, se titula “GHS”">
            <a:extLst>
              <a:ext uri="{FF2B5EF4-FFF2-40B4-BE49-F238E27FC236}">
                <a16:creationId xmlns:a16="http://schemas.microsoft.com/office/drawing/2014/main" id="{30C2D10E-9059-487B-912B-FDE7015016E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389745">
            <a:off x="8753686" y="1615071"/>
            <a:ext cx="3402456" cy="3570715"/>
          </a:xfrm>
          <a:prstGeom prst="rect">
            <a:avLst/>
          </a:prstGeom>
        </p:spPr>
      </p:pic>
    </p:spTree>
    <p:extLst>
      <p:ext uri="{BB962C8B-B14F-4D97-AF65-F5344CB8AC3E}">
        <p14:creationId xmlns:p14="http://schemas.microsoft.com/office/powerpoint/2010/main" val="183267097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Default Design">
  <a:themeElements>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2839</Words>
  <Application>Microsoft Office PowerPoint</Application>
  <PresentationFormat>Widescreen</PresentationFormat>
  <Paragraphs>397</Paragraphs>
  <Slides>40</Slides>
  <Notes>36</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40</vt:i4>
      </vt:variant>
    </vt:vector>
  </HeadingPairs>
  <TitlesOfParts>
    <vt:vector size="53" baseType="lpstr">
      <vt:lpstr>ＭＳ Ｐゴシック</vt:lpstr>
      <vt:lpstr>Arial</vt:lpstr>
      <vt:lpstr>Arial Black</vt:lpstr>
      <vt:lpstr>Calibri</vt:lpstr>
      <vt:lpstr>Helvetica Neue</vt:lpstr>
      <vt:lpstr>Tahoma</vt:lpstr>
      <vt:lpstr>Times New Roman</vt:lpstr>
      <vt:lpstr>Trebuchet MS</vt:lpstr>
      <vt:lpstr>Verdana</vt:lpstr>
      <vt:lpstr>Wingdings</vt:lpstr>
      <vt:lpstr>Wingdings 3</vt:lpstr>
      <vt:lpstr>Facet</vt:lpstr>
      <vt:lpstr>Default Design</vt:lpstr>
      <vt:lpstr>     HAZCOM    Y      G.H.S.    (Peligros químicos) </vt:lpstr>
      <vt:lpstr>Renuncia</vt:lpstr>
      <vt:lpstr>Bienvenido</vt:lpstr>
      <vt:lpstr>Módulo 1</vt:lpstr>
      <vt:lpstr>¿Qué es HAZCOM? </vt:lpstr>
      <vt:lpstr>Actividad OSHA HCS</vt:lpstr>
      <vt:lpstr>Principales violaciones de OSHA de 2018 </vt:lpstr>
      <vt:lpstr>Módulo- 2</vt:lpstr>
      <vt:lpstr>Libro</vt:lpstr>
      <vt:lpstr> Sistema Global Armonizado</vt:lpstr>
      <vt:lpstr> Sistema Global Armonizado 2</vt:lpstr>
      <vt:lpstr>Definiciones armonizadas de  peligros: </vt:lpstr>
      <vt:lpstr>Criterios  específicos para  las etiquetas: </vt:lpstr>
      <vt:lpstr>Botellas</vt:lpstr>
      <vt:lpstr>Criterios específicos para  las etiquetas 2:</vt:lpstr>
      <vt:lpstr>Formato armonizado de las hojas de datos de seguridad:</vt:lpstr>
      <vt:lpstr>16 secciones (Formato ANSI) </vt:lpstr>
      <vt:lpstr>16 sections  (ANSI Format)</vt:lpstr>
      <vt:lpstr>Módulo- 3</vt:lpstr>
      <vt:lpstr>9 pictogramas</vt:lpstr>
      <vt:lpstr>Salud</vt:lpstr>
      <vt:lpstr>Fuego</vt:lpstr>
      <vt:lpstr>Cilindro de gas</vt:lpstr>
      <vt:lpstr>Corrosion</vt:lpstr>
      <vt:lpstr>Explosivos</vt:lpstr>
      <vt:lpstr>Toxicidad</vt:lpstr>
      <vt:lpstr>Perjudicial</vt:lpstr>
      <vt:lpstr>Oxidantes</vt:lpstr>
      <vt:lpstr>Ambiente</vt:lpstr>
      <vt:lpstr>Etiquetas: </vt:lpstr>
      <vt:lpstr>Módulo- 4</vt:lpstr>
      <vt:lpstr>¿Cómo ha cambiado la evaluación de riesgos químicos según el Estándar de Comunicación de Riesgos revisado? </vt:lpstr>
      <vt:lpstr>Repaso!</vt:lpstr>
      <vt:lpstr>Verificación de conocimiento</vt:lpstr>
      <vt:lpstr>Verificación de conocimiento 2</vt:lpstr>
      <vt:lpstr>Verificación de conocimiento 3</vt:lpstr>
      <vt:lpstr>Verificación de conocimiento 4</vt:lpstr>
      <vt:lpstr>Verificación de conocimiento 5</vt:lpstr>
      <vt:lpstr>Verificación de  conocimiento 6 </vt:lpstr>
      <vt:lpstr>Recursos Adicionales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2019-04-22T00:21:10Z</dcterms:created>
  <dcterms:modified xsi:type="dcterms:W3CDTF">2021-07-08T15:31:45Z</dcterms:modified>
</cp:coreProperties>
</file>