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48" r:id="rId1"/>
  </p:sldMasterIdLst>
  <p:notesMasterIdLst>
    <p:notesMasterId r:id="rId44"/>
  </p:notesMasterIdLst>
  <p:sldIdLst>
    <p:sldId id="256" r:id="rId2"/>
    <p:sldId id="417" r:id="rId3"/>
    <p:sldId id="277" r:id="rId4"/>
    <p:sldId id="282" r:id="rId5"/>
    <p:sldId id="287" r:id="rId6"/>
    <p:sldId id="294" r:id="rId7"/>
    <p:sldId id="292" r:id="rId8"/>
    <p:sldId id="293" r:id="rId9"/>
    <p:sldId id="284" r:id="rId10"/>
    <p:sldId id="384" r:id="rId11"/>
    <p:sldId id="388" r:id="rId12"/>
    <p:sldId id="291" r:id="rId13"/>
    <p:sldId id="386" r:id="rId14"/>
    <p:sldId id="295" r:id="rId15"/>
    <p:sldId id="398" r:id="rId16"/>
    <p:sldId id="389" r:id="rId17"/>
    <p:sldId id="297" r:id="rId18"/>
    <p:sldId id="397" r:id="rId19"/>
    <p:sldId id="399" r:id="rId20"/>
    <p:sldId id="385" r:id="rId21"/>
    <p:sldId id="296" r:id="rId22"/>
    <p:sldId id="390" r:id="rId23"/>
    <p:sldId id="392" r:id="rId24"/>
    <p:sldId id="391" r:id="rId25"/>
    <p:sldId id="393" r:id="rId26"/>
    <p:sldId id="405" r:id="rId27"/>
    <p:sldId id="413" r:id="rId28"/>
    <p:sldId id="266" r:id="rId29"/>
    <p:sldId id="285" r:id="rId30"/>
    <p:sldId id="394" r:id="rId31"/>
    <p:sldId id="400" r:id="rId32"/>
    <p:sldId id="401" r:id="rId33"/>
    <p:sldId id="402" r:id="rId34"/>
    <p:sldId id="396" r:id="rId35"/>
    <p:sldId id="395" r:id="rId36"/>
    <p:sldId id="406" r:id="rId37"/>
    <p:sldId id="407" r:id="rId38"/>
    <p:sldId id="408" r:id="rId39"/>
    <p:sldId id="409" r:id="rId40"/>
    <p:sldId id="410" r:id="rId41"/>
    <p:sldId id="411" r:id="rId42"/>
    <p:sldId id="387" r:id="rId4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D7766"/>
    <a:srgbClr val="37495F"/>
  </p:clrMru>
  <p:extLst>
    <p:ext uri="{E76CE94A-603C-4142-B9EB-6D1370010A27}">
      <p14:discardImageEditData xmlns:p14="http://schemas.microsoft.com/office/powerpoint/2010/main" val="1"/>
    </p:ext>
    <p:ext uri="{D31A062A-798A-4329-ABDD-BBA856620510}">
      <p14:defaultImageDpi xmlns:p14="http://schemas.microsoft.com/office/powerpoint/2010/main" val="96"/>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A14DD64-BAF5-485D-8D75-99C81D80FA76}" v="526" dt="2019-08-26T02:13:05.50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97" autoAdjust="0"/>
    <p:restoredTop sz="86432" autoAdjust="0"/>
  </p:normalViewPr>
  <p:slideViewPr>
    <p:cSldViewPr snapToGrid="0">
      <p:cViewPr varScale="1">
        <p:scale>
          <a:sx n="56" d="100"/>
          <a:sy n="56" d="100"/>
        </p:scale>
        <p:origin x="403" y="53"/>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F6035B2-A3A9-4055-8C9E-E15FCE83DB42}" type="datetimeFigureOut">
              <a:rPr lang="en-US" smtClean="0"/>
              <a:t>7/8/2021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520813-3316-4E30-9CB4-C93EBDB560A9}" type="slidenum">
              <a:rPr lang="en-US" smtClean="0"/>
              <a:t>‹#›</a:t>
            </a:fld>
            <a:endParaRPr lang="en-US"/>
          </a:p>
        </p:txBody>
      </p:sp>
    </p:spTree>
    <p:extLst>
      <p:ext uri="{BB962C8B-B14F-4D97-AF65-F5344CB8AC3E}">
        <p14:creationId xmlns:p14="http://schemas.microsoft.com/office/powerpoint/2010/main" val="4552593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s://www.pksafety.com/fallprotection.html" TargetMode="External"/><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s://www.pksafety.com/fallprotection.html" TargetMode="External"/><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520813-3316-4E30-9CB4-C93EBDB560A9}" type="slidenum">
              <a:rPr lang="en-US" smtClean="0"/>
              <a:t>5</a:t>
            </a:fld>
            <a:endParaRPr lang="en-US"/>
          </a:p>
        </p:txBody>
      </p:sp>
    </p:spTree>
    <p:extLst>
      <p:ext uri="{BB962C8B-B14F-4D97-AF65-F5344CB8AC3E}">
        <p14:creationId xmlns:p14="http://schemas.microsoft.com/office/powerpoint/2010/main" val="426658316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520813-3316-4E30-9CB4-C93EBDB560A9}" type="slidenum">
              <a:rPr lang="en-US" smtClean="0"/>
              <a:t>25</a:t>
            </a:fld>
            <a:endParaRPr lang="en-US"/>
          </a:p>
        </p:txBody>
      </p:sp>
    </p:spTree>
    <p:extLst>
      <p:ext uri="{BB962C8B-B14F-4D97-AF65-F5344CB8AC3E}">
        <p14:creationId xmlns:p14="http://schemas.microsoft.com/office/powerpoint/2010/main" val="8454414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more scientific study into the matter was performed in 1987 by Wright-Patterson Air Force Base, looking into how long a physically fit person could dangle in a </a:t>
            </a:r>
            <a:r>
              <a:rPr lang="en-US" u="sng" dirty="0">
                <a:hlinkClick r:id="rId3"/>
              </a:rPr>
              <a:t>fall protection harness</a:t>
            </a:r>
            <a:r>
              <a:rPr lang="en-US" dirty="0"/>
              <a:t> without extreme discomfort. </a:t>
            </a:r>
          </a:p>
        </p:txBody>
      </p:sp>
      <p:sp>
        <p:nvSpPr>
          <p:cNvPr id="4" name="Slide Number Placeholder 3"/>
          <p:cNvSpPr>
            <a:spLocks noGrp="1"/>
          </p:cNvSpPr>
          <p:nvPr>
            <p:ph type="sldNum" sz="quarter" idx="5"/>
          </p:nvPr>
        </p:nvSpPr>
        <p:spPr/>
        <p:txBody>
          <a:bodyPr/>
          <a:lstStyle/>
          <a:p>
            <a:fld id="{87520813-3316-4E30-9CB4-C93EBDB560A9}" type="slidenum">
              <a:rPr lang="en-US" smtClean="0"/>
              <a:t>26</a:t>
            </a:fld>
            <a:endParaRPr lang="en-US"/>
          </a:p>
        </p:txBody>
      </p:sp>
    </p:spTree>
    <p:extLst>
      <p:ext uri="{BB962C8B-B14F-4D97-AF65-F5344CB8AC3E}">
        <p14:creationId xmlns:p14="http://schemas.microsoft.com/office/powerpoint/2010/main" val="35928254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more scientific study into the matter was performed in 1987 by Wright-Patterson Air Force Base, looking into how long a physically fit person could dangle in a </a:t>
            </a:r>
            <a:r>
              <a:rPr lang="en-US" u="sng" dirty="0">
                <a:hlinkClick r:id="rId3"/>
              </a:rPr>
              <a:t>fall protection harness</a:t>
            </a:r>
            <a:r>
              <a:rPr lang="en-US" dirty="0"/>
              <a:t> without extreme discomfort. </a:t>
            </a:r>
          </a:p>
        </p:txBody>
      </p:sp>
      <p:sp>
        <p:nvSpPr>
          <p:cNvPr id="4" name="Slide Number Placeholder 3"/>
          <p:cNvSpPr>
            <a:spLocks noGrp="1"/>
          </p:cNvSpPr>
          <p:nvPr>
            <p:ph type="sldNum" sz="quarter" idx="5"/>
          </p:nvPr>
        </p:nvSpPr>
        <p:spPr/>
        <p:txBody>
          <a:bodyPr/>
          <a:lstStyle/>
          <a:p>
            <a:fld id="{87520813-3316-4E30-9CB4-C93EBDB560A9}" type="slidenum">
              <a:rPr lang="en-US" smtClean="0"/>
              <a:t>27</a:t>
            </a:fld>
            <a:endParaRPr lang="en-US"/>
          </a:p>
        </p:txBody>
      </p:sp>
    </p:spTree>
    <p:extLst>
      <p:ext uri="{BB962C8B-B14F-4D97-AF65-F5344CB8AC3E}">
        <p14:creationId xmlns:p14="http://schemas.microsoft.com/office/powerpoint/2010/main" val="1542100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Careful consideration must be given to the selection, materials, construction and inspection/maintenance of fall Protection equipment</a:t>
            </a:r>
          </a:p>
          <a:p>
            <a:endParaRPr lang="en-US" dirty="0"/>
          </a:p>
        </p:txBody>
      </p:sp>
      <p:sp>
        <p:nvSpPr>
          <p:cNvPr id="4" name="Slide Number Placeholder 3"/>
          <p:cNvSpPr>
            <a:spLocks noGrp="1"/>
          </p:cNvSpPr>
          <p:nvPr>
            <p:ph type="sldNum" sz="quarter" idx="5"/>
          </p:nvPr>
        </p:nvSpPr>
        <p:spPr/>
        <p:txBody>
          <a:bodyPr/>
          <a:lstStyle/>
          <a:p>
            <a:fld id="{87520813-3316-4E30-9CB4-C93EBDB560A9}" type="slidenum">
              <a:rPr lang="en-US" smtClean="0"/>
              <a:t>34</a:t>
            </a:fld>
            <a:endParaRPr lang="en-US"/>
          </a:p>
        </p:txBody>
      </p:sp>
    </p:spTree>
    <p:extLst>
      <p:ext uri="{BB962C8B-B14F-4D97-AF65-F5344CB8AC3E}">
        <p14:creationId xmlns:p14="http://schemas.microsoft.com/office/powerpoint/2010/main" val="27060947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dirty="0"/>
              <a:t>Hierarchy of Fall</a:t>
            </a:r>
            <a:r>
              <a:rPr lang="en-US" b="1" u="sng" baseline="0" dirty="0"/>
              <a:t> Protection</a:t>
            </a:r>
            <a:r>
              <a:rPr lang="en-US" b="1" u="none" dirty="0"/>
              <a:t>: </a:t>
            </a:r>
            <a:r>
              <a:rPr lang="en-US" dirty="0"/>
              <a:t>A series of fall protection solutions ranging from the best solution to the worst. </a:t>
            </a:r>
          </a:p>
          <a:p>
            <a:endParaRPr lang="en-US" baseline="0" dirty="0"/>
          </a:p>
          <a:p>
            <a:pPr marL="232852" indent="-232852">
              <a:buAutoNum type="arabicPeriod"/>
            </a:pPr>
            <a:r>
              <a:rPr lang="en-US" b="1" dirty="0"/>
              <a:t>Eliminate the Fall</a:t>
            </a:r>
            <a:r>
              <a:rPr lang="en-US" b="1" baseline="0" dirty="0"/>
              <a:t> Hazard (Most Effective)</a:t>
            </a:r>
          </a:p>
          <a:p>
            <a:pPr marL="232852" indent="-232852">
              <a:buAutoNum type="arabicPeriod"/>
            </a:pPr>
            <a:r>
              <a:rPr lang="en-US" baseline="0" dirty="0"/>
              <a:t>Passive Fall Restraint </a:t>
            </a:r>
          </a:p>
          <a:p>
            <a:pPr marL="232852" indent="-232852">
              <a:buAutoNum type="arabicPeriod"/>
            </a:pPr>
            <a:r>
              <a:rPr lang="en-US" baseline="0" dirty="0"/>
              <a:t>Active Fall Restraint </a:t>
            </a:r>
          </a:p>
          <a:p>
            <a:pPr marL="232852" indent="-232852">
              <a:buAutoNum type="arabicPeriod"/>
            </a:pPr>
            <a:r>
              <a:rPr lang="en-US" baseline="0" dirty="0"/>
              <a:t>Active Fall Arrest </a:t>
            </a:r>
          </a:p>
          <a:p>
            <a:pPr marL="232852" indent="-232852">
              <a:buAutoNum type="arabicPeriod"/>
            </a:pPr>
            <a:r>
              <a:rPr lang="en-US" baseline="0" dirty="0"/>
              <a:t>Administrative Controls (Least Effective)</a:t>
            </a:r>
            <a:endParaRPr lang="en-US" dirty="0"/>
          </a:p>
          <a:p>
            <a:endParaRPr lang="en-US" dirty="0"/>
          </a:p>
        </p:txBody>
      </p:sp>
      <p:sp>
        <p:nvSpPr>
          <p:cNvPr id="4" name="Slide Number Placeholder 3"/>
          <p:cNvSpPr>
            <a:spLocks noGrp="1"/>
          </p:cNvSpPr>
          <p:nvPr>
            <p:ph type="sldNum" sz="quarter" idx="10"/>
          </p:nvPr>
        </p:nvSpPr>
        <p:spPr/>
        <p:txBody>
          <a:bodyPr/>
          <a:lstStyle/>
          <a:p>
            <a:fld id="{C17C8784-C6A9-44EF-B6BA-2C166E10B80E}" type="slidenum">
              <a:rPr lang="en-US" smtClean="0"/>
              <a:t>10</a:t>
            </a:fld>
            <a:endParaRPr lang="en-US" dirty="0"/>
          </a:p>
        </p:txBody>
      </p:sp>
    </p:spTree>
    <p:extLst>
      <p:ext uri="{BB962C8B-B14F-4D97-AF65-F5344CB8AC3E}">
        <p14:creationId xmlns:p14="http://schemas.microsoft.com/office/powerpoint/2010/main" val="281575346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dirty="0"/>
              <a:t>Hierarchy of Fall</a:t>
            </a:r>
            <a:r>
              <a:rPr lang="en-US" b="1" u="sng" baseline="0" dirty="0"/>
              <a:t> Protection</a:t>
            </a:r>
            <a:r>
              <a:rPr lang="en-US" b="1" u="none" dirty="0"/>
              <a:t>: </a:t>
            </a:r>
            <a:r>
              <a:rPr lang="en-US" dirty="0"/>
              <a:t>A series of fall protection solutions ranging from the best solution to the worst. </a:t>
            </a:r>
          </a:p>
          <a:p>
            <a:endParaRPr lang="en-US" baseline="0" dirty="0"/>
          </a:p>
          <a:p>
            <a:pPr marL="232852" indent="-232852">
              <a:buAutoNum type="arabicPeriod"/>
            </a:pPr>
            <a:r>
              <a:rPr lang="en-US" b="1" dirty="0"/>
              <a:t>Eliminate the Fall</a:t>
            </a:r>
            <a:r>
              <a:rPr lang="en-US" b="1" baseline="0" dirty="0"/>
              <a:t> Hazard (Most Effective)</a:t>
            </a:r>
          </a:p>
          <a:p>
            <a:pPr marL="232852" indent="-232852">
              <a:buAutoNum type="arabicPeriod"/>
            </a:pPr>
            <a:r>
              <a:rPr lang="en-US" baseline="0" dirty="0"/>
              <a:t>Passive Fall Restraint </a:t>
            </a:r>
          </a:p>
          <a:p>
            <a:pPr marL="232852" indent="-232852">
              <a:buAutoNum type="arabicPeriod"/>
            </a:pPr>
            <a:r>
              <a:rPr lang="en-US" baseline="0" dirty="0"/>
              <a:t>Active Fall Restraint </a:t>
            </a:r>
          </a:p>
          <a:p>
            <a:pPr marL="232852" indent="-232852">
              <a:buAutoNum type="arabicPeriod"/>
            </a:pPr>
            <a:r>
              <a:rPr lang="en-US" baseline="0" dirty="0"/>
              <a:t>Active Fall Arrest </a:t>
            </a:r>
          </a:p>
          <a:p>
            <a:pPr marL="232852" indent="-232852">
              <a:buAutoNum type="arabicPeriod"/>
            </a:pPr>
            <a:r>
              <a:rPr lang="en-US" baseline="0" dirty="0"/>
              <a:t>Administrative Controls (Least Effective)</a:t>
            </a:r>
            <a:endParaRPr lang="en-US" dirty="0"/>
          </a:p>
          <a:p>
            <a:endParaRPr lang="en-US" dirty="0"/>
          </a:p>
        </p:txBody>
      </p:sp>
      <p:sp>
        <p:nvSpPr>
          <p:cNvPr id="4" name="Slide Number Placeholder 3"/>
          <p:cNvSpPr>
            <a:spLocks noGrp="1"/>
          </p:cNvSpPr>
          <p:nvPr>
            <p:ph type="sldNum" sz="quarter" idx="10"/>
          </p:nvPr>
        </p:nvSpPr>
        <p:spPr/>
        <p:txBody>
          <a:bodyPr/>
          <a:lstStyle/>
          <a:p>
            <a:fld id="{C17C8784-C6A9-44EF-B6BA-2C166E10B80E}" type="slidenum">
              <a:rPr lang="en-US" smtClean="0"/>
              <a:t>11</a:t>
            </a:fld>
            <a:endParaRPr lang="en-US" dirty="0"/>
          </a:p>
        </p:txBody>
      </p:sp>
    </p:spTree>
    <p:extLst>
      <p:ext uri="{BB962C8B-B14F-4D97-AF65-F5344CB8AC3E}">
        <p14:creationId xmlns:p14="http://schemas.microsoft.com/office/powerpoint/2010/main" val="26231136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dirty="0"/>
              <a:t>Hierarchy of Fall</a:t>
            </a:r>
            <a:r>
              <a:rPr lang="en-US" b="1" u="sng" baseline="0" dirty="0"/>
              <a:t> Protection</a:t>
            </a:r>
            <a:r>
              <a:rPr lang="en-US" b="1" u="none" dirty="0"/>
              <a:t>: </a:t>
            </a:r>
            <a:r>
              <a:rPr lang="en-US" dirty="0"/>
              <a:t>A series of fall protection solutions ranging from the best solution to the worst. </a:t>
            </a:r>
          </a:p>
          <a:p>
            <a:endParaRPr lang="en-US" baseline="0" dirty="0"/>
          </a:p>
          <a:p>
            <a:pPr marL="232852" indent="-232852">
              <a:buAutoNum type="arabicPeriod"/>
            </a:pPr>
            <a:r>
              <a:rPr lang="en-US" b="1" dirty="0"/>
              <a:t>Eliminate the Fall</a:t>
            </a:r>
            <a:r>
              <a:rPr lang="en-US" b="1" baseline="0" dirty="0"/>
              <a:t> Hazard (Most Effective)</a:t>
            </a:r>
          </a:p>
          <a:p>
            <a:pPr marL="232852" indent="-232852">
              <a:buAutoNum type="arabicPeriod"/>
            </a:pPr>
            <a:r>
              <a:rPr lang="en-US" baseline="0" dirty="0"/>
              <a:t>Passive Fall Restraint </a:t>
            </a:r>
          </a:p>
          <a:p>
            <a:pPr marL="232852" indent="-232852">
              <a:buAutoNum type="arabicPeriod"/>
            </a:pPr>
            <a:r>
              <a:rPr lang="en-US" baseline="0" dirty="0"/>
              <a:t>Active Fall Restraint </a:t>
            </a:r>
          </a:p>
          <a:p>
            <a:pPr marL="232852" indent="-232852">
              <a:buAutoNum type="arabicPeriod"/>
            </a:pPr>
            <a:r>
              <a:rPr lang="en-US" baseline="0" dirty="0"/>
              <a:t>Active Fall Arrest </a:t>
            </a:r>
          </a:p>
          <a:p>
            <a:pPr marL="232852" indent="-232852">
              <a:buAutoNum type="arabicPeriod"/>
            </a:pPr>
            <a:r>
              <a:rPr lang="en-US" baseline="0" dirty="0"/>
              <a:t>Administrative Controls (Least Effective)</a:t>
            </a:r>
            <a:endParaRPr lang="en-US" dirty="0"/>
          </a:p>
          <a:p>
            <a:endParaRPr lang="en-US" dirty="0"/>
          </a:p>
        </p:txBody>
      </p:sp>
      <p:sp>
        <p:nvSpPr>
          <p:cNvPr id="4" name="Slide Number Placeholder 3"/>
          <p:cNvSpPr>
            <a:spLocks noGrp="1"/>
          </p:cNvSpPr>
          <p:nvPr>
            <p:ph type="sldNum" sz="quarter" idx="10"/>
          </p:nvPr>
        </p:nvSpPr>
        <p:spPr/>
        <p:txBody>
          <a:bodyPr/>
          <a:lstStyle/>
          <a:p>
            <a:fld id="{C17C8784-C6A9-44EF-B6BA-2C166E10B80E}" type="slidenum">
              <a:rPr lang="en-US" smtClean="0"/>
              <a:t>13</a:t>
            </a:fld>
            <a:endParaRPr lang="en-US" dirty="0"/>
          </a:p>
        </p:txBody>
      </p:sp>
    </p:spTree>
    <p:extLst>
      <p:ext uri="{BB962C8B-B14F-4D97-AF65-F5344CB8AC3E}">
        <p14:creationId xmlns:p14="http://schemas.microsoft.com/office/powerpoint/2010/main" val="15403645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520813-3316-4E30-9CB4-C93EBDB560A9}" type="slidenum">
              <a:rPr lang="en-US" smtClean="0"/>
              <a:t>14</a:t>
            </a:fld>
            <a:endParaRPr lang="en-US"/>
          </a:p>
        </p:txBody>
      </p:sp>
    </p:spTree>
    <p:extLst>
      <p:ext uri="{BB962C8B-B14F-4D97-AF65-F5344CB8AC3E}">
        <p14:creationId xmlns:p14="http://schemas.microsoft.com/office/powerpoint/2010/main" val="33777862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520813-3316-4E30-9CB4-C93EBDB560A9}" type="slidenum">
              <a:rPr lang="en-US" smtClean="0"/>
              <a:t>15</a:t>
            </a:fld>
            <a:endParaRPr lang="en-US"/>
          </a:p>
        </p:txBody>
      </p:sp>
    </p:spTree>
    <p:extLst>
      <p:ext uri="{BB962C8B-B14F-4D97-AF65-F5344CB8AC3E}">
        <p14:creationId xmlns:p14="http://schemas.microsoft.com/office/powerpoint/2010/main" val="40472569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dirty="0"/>
              <a:t>Hierarchy of Fall</a:t>
            </a:r>
            <a:r>
              <a:rPr lang="en-US" b="1" u="sng" baseline="0" dirty="0"/>
              <a:t> Protection</a:t>
            </a:r>
            <a:r>
              <a:rPr lang="en-US" b="1" u="none" dirty="0"/>
              <a:t>: </a:t>
            </a:r>
            <a:r>
              <a:rPr lang="en-US" dirty="0"/>
              <a:t>A series of fall protection solutions ranging from the best solution to the worst. </a:t>
            </a:r>
          </a:p>
          <a:p>
            <a:endParaRPr lang="en-US" baseline="0" dirty="0"/>
          </a:p>
          <a:p>
            <a:pPr marL="232852" indent="-232852">
              <a:buAutoNum type="arabicPeriod"/>
            </a:pPr>
            <a:r>
              <a:rPr lang="en-US" b="1" dirty="0"/>
              <a:t>Eliminate the Fall</a:t>
            </a:r>
            <a:r>
              <a:rPr lang="en-US" b="1" baseline="0" dirty="0"/>
              <a:t> Hazard (Most Effective)</a:t>
            </a:r>
          </a:p>
          <a:p>
            <a:pPr marL="232852" indent="-232852">
              <a:buAutoNum type="arabicPeriod"/>
            </a:pPr>
            <a:r>
              <a:rPr lang="en-US" baseline="0" dirty="0"/>
              <a:t>Passive Fall Restraint </a:t>
            </a:r>
          </a:p>
          <a:p>
            <a:pPr marL="232852" indent="-232852">
              <a:buAutoNum type="arabicPeriod"/>
            </a:pPr>
            <a:r>
              <a:rPr lang="en-US" baseline="0" dirty="0"/>
              <a:t>Active Fall Restraint </a:t>
            </a:r>
          </a:p>
          <a:p>
            <a:pPr marL="232852" indent="-232852">
              <a:buAutoNum type="arabicPeriod"/>
            </a:pPr>
            <a:r>
              <a:rPr lang="en-US" baseline="0" dirty="0"/>
              <a:t>Active Fall Arrest </a:t>
            </a:r>
          </a:p>
          <a:p>
            <a:pPr marL="232852" indent="-232852">
              <a:buAutoNum type="arabicPeriod"/>
            </a:pPr>
            <a:r>
              <a:rPr lang="en-US" baseline="0" dirty="0"/>
              <a:t>Administrative Controls (Least Effective)</a:t>
            </a:r>
            <a:endParaRPr lang="en-US" dirty="0"/>
          </a:p>
          <a:p>
            <a:endParaRPr lang="en-US" dirty="0"/>
          </a:p>
        </p:txBody>
      </p:sp>
      <p:sp>
        <p:nvSpPr>
          <p:cNvPr id="4" name="Slide Number Placeholder 3"/>
          <p:cNvSpPr>
            <a:spLocks noGrp="1"/>
          </p:cNvSpPr>
          <p:nvPr>
            <p:ph type="sldNum" sz="quarter" idx="10"/>
          </p:nvPr>
        </p:nvSpPr>
        <p:spPr/>
        <p:txBody>
          <a:bodyPr/>
          <a:lstStyle/>
          <a:p>
            <a:fld id="{C17C8784-C6A9-44EF-B6BA-2C166E10B80E}" type="slidenum">
              <a:rPr lang="en-US" smtClean="0"/>
              <a:t>16</a:t>
            </a:fld>
            <a:endParaRPr lang="en-US" dirty="0"/>
          </a:p>
        </p:txBody>
      </p:sp>
    </p:spTree>
    <p:extLst>
      <p:ext uri="{BB962C8B-B14F-4D97-AF65-F5344CB8AC3E}">
        <p14:creationId xmlns:p14="http://schemas.microsoft.com/office/powerpoint/2010/main" val="17574023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dirty="0"/>
              <a:t>Hierarchy of Fall</a:t>
            </a:r>
            <a:r>
              <a:rPr lang="en-US" b="1" u="sng" baseline="0" dirty="0"/>
              <a:t> Protection</a:t>
            </a:r>
            <a:r>
              <a:rPr lang="en-US" b="1" u="none" dirty="0"/>
              <a:t>: </a:t>
            </a:r>
            <a:r>
              <a:rPr lang="en-US" dirty="0"/>
              <a:t>A series of fall protection solutions ranging from the best solution to the worst. </a:t>
            </a:r>
          </a:p>
          <a:p>
            <a:endParaRPr lang="en-US" baseline="0" dirty="0"/>
          </a:p>
          <a:p>
            <a:pPr marL="232852" indent="-232852">
              <a:buAutoNum type="arabicPeriod"/>
            </a:pPr>
            <a:r>
              <a:rPr lang="en-US" b="1" dirty="0"/>
              <a:t>Eliminate the Fall</a:t>
            </a:r>
            <a:r>
              <a:rPr lang="en-US" b="1" baseline="0" dirty="0"/>
              <a:t> Hazard (Most Effective)</a:t>
            </a:r>
          </a:p>
          <a:p>
            <a:pPr marL="232852" indent="-232852">
              <a:buAutoNum type="arabicPeriod"/>
            </a:pPr>
            <a:r>
              <a:rPr lang="en-US" baseline="0" dirty="0"/>
              <a:t>Passive Fall Restraint </a:t>
            </a:r>
          </a:p>
          <a:p>
            <a:pPr marL="232852" indent="-232852">
              <a:buAutoNum type="arabicPeriod"/>
            </a:pPr>
            <a:r>
              <a:rPr lang="en-US" baseline="0" dirty="0"/>
              <a:t>Active Fall Restraint </a:t>
            </a:r>
          </a:p>
          <a:p>
            <a:pPr marL="232852" indent="-232852">
              <a:buAutoNum type="arabicPeriod"/>
            </a:pPr>
            <a:r>
              <a:rPr lang="en-US" baseline="0" dirty="0"/>
              <a:t>Active Fall Arrest </a:t>
            </a:r>
          </a:p>
          <a:p>
            <a:pPr marL="232852" indent="-232852">
              <a:buAutoNum type="arabicPeriod"/>
            </a:pPr>
            <a:r>
              <a:rPr lang="en-US" baseline="0" dirty="0"/>
              <a:t>Administrative Controls (Least Effective)</a:t>
            </a:r>
            <a:endParaRPr lang="en-US" dirty="0"/>
          </a:p>
          <a:p>
            <a:endParaRPr lang="en-US" dirty="0"/>
          </a:p>
        </p:txBody>
      </p:sp>
      <p:sp>
        <p:nvSpPr>
          <p:cNvPr id="4" name="Slide Number Placeholder 3"/>
          <p:cNvSpPr>
            <a:spLocks noGrp="1"/>
          </p:cNvSpPr>
          <p:nvPr>
            <p:ph type="sldNum" sz="quarter" idx="10"/>
          </p:nvPr>
        </p:nvSpPr>
        <p:spPr/>
        <p:txBody>
          <a:bodyPr/>
          <a:lstStyle/>
          <a:p>
            <a:fld id="{C17C8784-C6A9-44EF-B6BA-2C166E10B80E}" type="slidenum">
              <a:rPr lang="en-US" smtClean="0"/>
              <a:t>20</a:t>
            </a:fld>
            <a:endParaRPr lang="en-US" dirty="0"/>
          </a:p>
        </p:txBody>
      </p:sp>
    </p:spTree>
    <p:extLst>
      <p:ext uri="{BB962C8B-B14F-4D97-AF65-F5344CB8AC3E}">
        <p14:creationId xmlns:p14="http://schemas.microsoft.com/office/powerpoint/2010/main" val="4217243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dirty="0"/>
              <a:t>Hierarchy of Fall</a:t>
            </a:r>
            <a:r>
              <a:rPr lang="en-US" b="1" u="sng" baseline="0" dirty="0"/>
              <a:t> Protection</a:t>
            </a:r>
            <a:r>
              <a:rPr lang="en-US" b="1" u="none" dirty="0"/>
              <a:t>: </a:t>
            </a:r>
            <a:r>
              <a:rPr lang="en-US" dirty="0"/>
              <a:t>A series of fall protection solutions ranging from the best solution to the worst. </a:t>
            </a:r>
          </a:p>
          <a:p>
            <a:endParaRPr lang="en-US" baseline="0" dirty="0"/>
          </a:p>
          <a:p>
            <a:pPr marL="232852" indent="-232852">
              <a:buAutoNum type="arabicPeriod"/>
            </a:pPr>
            <a:r>
              <a:rPr lang="en-US" b="1" dirty="0"/>
              <a:t>Eliminate the Fall</a:t>
            </a:r>
            <a:r>
              <a:rPr lang="en-US" b="1" baseline="0" dirty="0"/>
              <a:t> Hazard (Most Effective)</a:t>
            </a:r>
          </a:p>
          <a:p>
            <a:pPr marL="232852" indent="-232852">
              <a:buAutoNum type="arabicPeriod"/>
            </a:pPr>
            <a:r>
              <a:rPr lang="en-US" baseline="0" dirty="0"/>
              <a:t>Passive Fall Restraint </a:t>
            </a:r>
          </a:p>
          <a:p>
            <a:pPr marL="232852" indent="-232852">
              <a:buAutoNum type="arabicPeriod"/>
            </a:pPr>
            <a:r>
              <a:rPr lang="en-US" baseline="0" dirty="0"/>
              <a:t>Active Fall Restraint </a:t>
            </a:r>
          </a:p>
          <a:p>
            <a:pPr marL="232852" indent="-232852">
              <a:buAutoNum type="arabicPeriod"/>
            </a:pPr>
            <a:r>
              <a:rPr lang="en-US" baseline="0" dirty="0"/>
              <a:t>Active Fall Arrest </a:t>
            </a:r>
          </a:p>
          <a:p>
            <a:pPr marL="232852" indent="-232852">
              <a:buAutoNum type="arabicPeriod"/>
            </a:pPr>
            <a:r>
              <a:rPr lang="en-US" baseline="0" dirty="0"/>
              <a:t>Administrative Controls (Least Effective)</a:t>
            </a:r>
            <a:endParaRPr lang="en-US" dirty="0"/>
          </a:p>
          <a:p>
            <a:endParaRPr lang="en-US" dirty="0"/>
          </a:p>
        </p:txBody>
      </p:sp>
      <p:sp>
        <p:nvSpPr>
          <p:cNvPr id="4" name="Slide Number Placeholder 3"/>
          <p:cNvSpPr>
            <a:spLocks noGrp="1"/>
          </p:cNvSpPr>
          <p:nvPr>
            <p:ph type="sldNum" sz="quarter" idx="10"/>
          </p:nvPr>
        </p:nvSpPr>
        <p:spPr/>
        <p:txBody>
          <a:bodyPr/>
          <a:lstStyle/>
          <a:p>
            <a:fld id="{C17C8784-C6A9-44EF-B6BA-2C166E10B80E}" type="slidenum">
              <a:rPr lang="en-US" smtClean="0"/>
              <a:t>22</a:t>
            </a:fld>
            <a:endParaRPr lang="en-US" dirty="0"/>
          </a:p>
        </p:txBody>
      </p:sp>
    </p:spTree>
    <p:extLst>
      <p:ext uri="{BB962C8B-B14F-4D97-AF65-F5344CB8AC3E}">
        <p14:creationId xmlns:p14="http://schemas.microsoft.com/office/powerpoint/2010/main" val="42382155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7/8/2021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cSld name="04A Big Bullets">
    <p:spTree>
      <p:nvGrpSpPr>
        <p:cNvPr id="1" name=""/>
        <p:cNvGrpSpPr/>
        <p:nvPr/>
      </p:nvGrpSpPr>
      <p:grpSpPr>
        <a:xfrm>
          <a:off x="0" y="0"/>
          <a:ext cx="0" cy="0"/>
          <a:chOff x="0" y="0"/>
          <a:chExt cx="0" cy="0"/>
        </a:xfrm>
      </p:grpSpPr>
      <p:sp>
        <p:nvSpPr>
          <p:cNvPr id="14" name="Rectangle 13"/>
          <p:cNvSpPr/>
          <p:nvPr userDrawn="1"/>
        </p:nvSpPr>
        <p:spPr>
          <a:xfrm>
            <a:off x="0" y="-1"/>
            <a:ext cx="12192000" cy="889001"/>
          </a:xfrm>
          <a:prstGeom prst="rect">
            <a:avLst/>
          </a:prstGeom>
          <a:solidFill>
            <a:srgbClr val="D3D3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prstClr val="white"/>
              </a:solidFill>
            </a:endParaRPr>
          </a:p>
        </p:txBody>
      </p:sp>
      <p:sp>
        <p:nvSpPr>
          <p:cNvPr id="19" name="Rectangle 18"/>
          <p:cNvSpPr/>
          <p:nvPr/>
        </p:nvSpPr>
        <p:spPr>
          <a:xfrm>
            <a:off x="0" y="-1"/>
            <a:ext cx="12192000" cy="889001"/>
          </a:xfrm>
          <a:prstGeom prst="rect">
            <a:avLst/>
          </a:prstGeom>
          <a:solidFill>
            <a:srgbClr val="D3D3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prstClr val="white"/>
              </a:solidFill>
            </a:endParaRPr>
          </a:p>
        </p:txBody>
      </p:sp>
      <p:sp>
        <p:nvSpPr>
          <p:cNvPr id="3" name="Content Placeholder 2"/>
          <p:cNvSpPr>
            <a:spLocks noGrp="1"/>
          </p:cNvSpPr>
          <p:nvPr>
            <p:ph idx="1"/>
          </p:nvPr>
        </p:nvSpPr>
        <p:spPr>
          <a:xfrm>
            <a:off x="609600" y="1325880"/>
            <a:ext cx="10972800" cy="4823301"/>
          </a:xfrm>
        </p:spPr>
        <p:txBody>
          <a:bodyPr anchor="t"/>
          <a:lstStyle>
            <a:lvl1pPr marL="304792" indent="-304792">
              <a:buClr>
                <a:schemeClr val="accent5">
                  <a:lumMod val="50000"/>
                </a:schemeClr>
              </a:buClr>
              <a:buFont typeface="Wingdings" panose="05000000000000000000" pitchFamily="2" charset="2"/>
              <a:buChar char="§"/>
              <a:defRPr i="0">
                <a:solidFill>
                  <a:schemeClr val="tx1">
                    <a:lumMod val="65000"/>
                    <a:lumOff val="35000"/>
                  </a:schemeClr>
                </a:solidFill>
              </a:defRPr>
            </a:lvl1pPr>
            <a:lvl2pPr marL="609585" indent="-304792">
              <a:buClr>
                <a:schemeClr val="tx1">
                  <a:lumMod val="65000"/>
                  <a:lumOff val="35000"/>
                </a:schemeClr>
              </a:buClr>
              <a:buFont typeface="Wingdings" panose="05000000000000000000" pitchFamily="2" charset="2"/>
              <a:buChar char="§"/>
              <a:defRPr sz="3200">
                <a:solidFill>
                  <a:schemeClr val="tx1">
                    <a:lumMod val="65000"/>
                    <a:lumOff val="35000"/>
                  </a:schemeClr>
                </a:solidFill>
              </a:defRPr>
            </a:lvl2pPr>
            <a:lvl3pPr marL="908028" indent="-304792">
              <a:buClr>
                <a:schemeClr val="bg1">
                  <a:lumMod val="50000"/>
                </a:schemeClr>
              </a:buClr>
              <a:buFont typeface="Wingdings" panose="05000000000000000000" pitchFamily="2" charset="2"/>
              <a:buChar char="§"/>
              <a:defRPr sz="2667">
                <a:solidFill>
                  <a:schemeClr val="tx1">
                    <a:lumMod val="65000"/>
                    <a:lumOff val="35000"/>
                  </a:schemeClr>
                </a:solidFill>
              </a:defRPr>
            </a:lvl3pPr>
            <a:lvl4pPr marL="1219170" indent="-304792" defTabSz="1140855">
              <a:buClr>
                <a:schemeClr val="accent5">
                  <a:lumMod val="50000"/>
                </a:schemeClr>
              </a:buClr>
              <a:buFont typeface="Wingdings" panose="05000000000000000000" pitchFamily="2" charset="2"/>
              <a:buChar char="§"/>
              <a:defRPr>
                <a:solidFill>
                  <a:schemeClr val="tx1">
                    <a:lumMod val="65000"/>
                    <a:lumOff val="35000"/>
                  </a:schemeClr>
                </a:solidFill>
              </a:defRPr>
            </a:lvl4pPr>
            <a:lvl5pPr marL="1526079" indent="-304792">
              <a:buClr>
                <a:schemeClr val="tx1">
                  <a:lumMod val="65000"/>
                  <a:lumOff val="35000"/>
                </a:schemeClr>
              </a:buClr>
              <a:buFont typeface="Wingdings" panose="05000000000000000000" pitchFamily="2" charset="2"/>
              <a:buChar char="§"/>
              <a:defRPr>
                <a:solidFill>
                  <a:schemeClr val="tx1">
                    <a:lumMod val="65000"/>
                    <a:lumOff val="35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3" name="Title 1"/>
          <p:cNvSpPr txBox="1">
            <a:spLocks/>
          </p:cNvSpPr>
          <p:nvPr/>
        </p:nvSpPr>
        <p:spPr>
          <a:xfrm>
            <a:off x="4876800" y="228601"/>
            <a:ext cx="2438400" cy="313932"/>
          </a:xfrm>
          <a:prstGeom prst="rect">
            <a:avLst/>
          </a:prstGeom>
        </p:spPr>
        <p:txBody>
          <a:bodyPr vert="horz" lIns="121920" tIns="60960" rIns="121920" bIns="60960" rtlCol="0" anchor="ctr">
            <a:noAutofit/>
          </a:bodyPr>
          <a:lstStyle>
            <a:lvl1pPr algn="ctr" defTabSz="914400" rtl="0" eaLnBrk="1" latinLnBrk="0" hangingPunct="1">
              <a:spcBef>
                <a:spcPct val="0"/>
              </a:spcBef>
              <a:buNone/>
              <a:defRPr sz="2400" b="1" kern="1200">
                <a:solidFill>
                  <a:schemeClr val="tx1">
                    <a:lumMod val="65000"/>
                    <a:lumOff val="35000"/>
                  </a:schemeClr>
                </a:solidFill>
                <a:latin typeface="+mj-lt"/>
                <a:ea typeface="Malgun Gothic" panose="020B0503020000020004" pitchFamily="34" charset="-127"/>
                <a:cs typeface="+mj-cs"/>
              </a:defRPr>
            </a:lvl1pPr>
          </a:lstStyle>
          <a:p>
            <a:endParaRPr lang="en-US" sz="1333" b="0" dirty="0">
              <a:solidFill>
                <a:prstClr val="white"/>
              </a:solidFill>
            </a:endParaRPr>
          </a:p>
        </p:txBody>
      </p:sp>
      <p:sp>
        <p:nvSpPr>
          <p:cNvPr id="33" name="Rectangle 32"/>
          <p:cNvSpPr/>
          <p:nvPr/>
        </p:nvSpPr>
        <p:spPr>
          <a:xfrm>
            <a:off x="0" y="-908292"/>
            <a:ext cx="406400" cy="371119"/>
          </a:xfrm>
          <a:prstGeom prst="rect">
            <a:avLst/>
          </a:prstGeom>
          <a:solidFill>
            <a:srgbClr val="43A7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prstClr val="white"/>
              </a:solidFill>
            </a:endParaRPr>
          </a:p>
        </p:txBody>
      </p:sp>
      <p:sp>
        <p:nvSpPr>
          <p:cNvPr id="34" name="Rectangle 33"/>
          <p:cNvSpPr/>
          <p:nvPr/>
        </p:nvSpPr>
        <p:spPr>
          <a:xfrm>
            <a:off x="406400" y="-908292"/>
            <a:ext cx="406400" cy="371119"/>
          </a:xfrm>
          <a:prstGeom prst="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prstClr val="white"/>
              </a:solidFill>
            </a:endParaRPr>
          </a:p>
        </p:txBody>
      </p:sp>
      <p:sp>
        <p:nvSpPr>
          <p:cNvPr id="35" name="Rectangle 34"/>
          <p:cNvSpPr/>
          <p:nvPr/>
        </p:nvSpPr>
        <p:spPr>
          <a:xfrm>
            <a:off x="812800" y="-908292"/>
            <a:ext cx="406400" cy="371119"/>
          </a:xfrm>
          <a:prstGeom prst="rect">
            <a:avLst/>
          </a:prstGeom>
          <a:solidFill>
            <a:srgbClr val="A7C4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prstClr val="white"/>
              </a:solidFill>
            </a:endParaRPr>
          </a:p>
        </p:txBody>
      </p:sp>
      <p:sp>
        <p:nvSpPr>
          <p:cNvPr id="36" name="Rectangle 35"/>
          <p:cNvSpPr/>
          <p:nvPr/>
        </p:nvSpPr>
        <p:spPr>
          <a:xfrm>
            <a:off x="1219200" y="-908292"/>
            <a:ext cx="406400" cy="371119"/>
          </a:xfrm>
          <a:prstGeom prst="rect">
            <a:avLst/>
          </a:prstGeom>
          <a:solidFill>
            <a:srgbClr val="927A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prstClr val="white"/>
              </a:solidFill>
            </a:endParaRPr>
          </a:p>
        </p:txBody>
      </p:sp>
      <p:sp>
        <p:nvSpPr>
          <p:cNvPr id="37" name="Rectangle 36"/>
          <p:cNvSpPr/>
          <p:nvPr/>
        </p:nvSpPr>
        <p:spPr>
          <a:xfrm>
            <a:off x="1625600" y="-908292"/>
            <a:ext cx="406400" cy="371119"/>
          </a:xfrm>
          <a:prstGeom prst="rect">
            <a:avLst/>
          </a:prstGeom>
          <a:solidFill>
            <a:srgbClr val="FF5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prstClr val="white"/>
              </a:solidFill>
            </a:endParaRPr>
          </a:p>
        </p:txBody>
      </p:sp>
      <p:sp>
        <p:nvSpPr>
          <p:cNvPr id="38" name="Rectangle 37"/>
          <p:cNvSpPr/>
          <p:nvPr/>
        </p:nvSpPr>
        <p:spPr>
          <a:xfrm>
            <a:off x="2032000" y="-908292"/>
            <a:ext cx="406400" cy="371119"/>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prstClr val="white"/>
              </a:solidFill>
            </a:endParaRPr>
          </a:p>
        </p:txBody>
      </p:sp>
      <p:sp>
        <p:nvSpPr>
          <p:cNvPr id="15" name="Title 1"/>
          <p:cNvSpPr>
            <a:spLocks noGrp="1"/>
          </p:cNvSpPr>
          <p:nvPr>
            <p:ph type="title" hasCustomPrompt="1"/>
          </p:nvPr>
        </p:nvSpPr>
        <p:spPr>
          <a:xfrm>
            <a:off x="0" y="0"/>
            <a:ext cx="12192000" cy="444499"/>
          </a:xfrm>
        </p:spPr>
        <p:txBody>
          <a:bodyPr lIns="0" tIns="0" rIns="0" bIns="0" anchor="ctr">
            <a:normAutofit/>
          </a:bodyPr>
          <a:lstStyle>
            <a:lvl1pPr algn="r">
              <a:tabLst>
                <a:tab pos="9448564" algn="l"/>
              </a:tabLst>
              <a:defRPr sz="2400" b="0" spc="400" baseline="0">
                <a:solidFill>
                  <a:schemeClr val="bg1"/>
                </a:solidFill>
                <a:latin typeface="Segoe UI Light" panose="020B0502040204020203" pitchFamily="34" charset="0"/>
                <a:ea typeface="Segoe UI Black" panose="020B0A02040204020203" pitchFamily="34" charset="0"/>
                <a:cs typeface="Segoe UI Light" panose="020B0502040204020203" pitchFamily="34" charset="0"/>
              </a:defRPr>
            </a:lvl1pPr>
          </a:lstStyle>
          <a:p>
            <a:r>
              <a:rPr lang="en-US" dirty="0"/>
              <a:t>SECTION HEADING</a:t>
            </a:r>
          </a:p>
        </p:txBody>
      </p:sp>
      <p:cxnSp>
        <p:nvCxnSpPr>
          <p:cNvPr id="17" name="Straight Connector 16"/>
          <p:cNvCxnSpPr/>
          <p:nvPr/>
        </p:nvCxnSpPr>
        <p:spPr>
          <a:xfrm>
            <a:off x="0" y="889000"/>
            <a:ext cx="12192000"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18" name="Text Placeholder 4"/>
          <p:cNvSpPr>
            <a:spLocks noGrp="1"/>
          </p:cNvSpPr>
          <p:nvPr>
            <p:ph type="body" sz="quarter" idx="10" hasCustomPrompt="1"/>
          </p:nvPr>
        </p:nvSpPr>
        <p:spPr>
          <a:xfrm>
            <a:off x="609600" y="288637"/>
            <a:ext cx="10972800" cy="701964"/>
          </a:xfrm>
        </p:spPr>
        <p:txBody>
          <a:bodyPr anchor="ctr">
            <a:noAutofit/>
          </a:bodyPr>
          <a:lstStyle>
            <a:lvl1pPr marL="0" indent="0">
              <a:buNone/>
              <a:defRPr sz="4267" b="1" i="0" cap="all" spc="0" baseline="0">
                <a:solidFill>
                  <a:schemeClr val="accent5">
                    <a:lumMod val="50000"/>
                  </a:schemeClr>
                </a:solidFill>
                <a:latin typeface="+mn-lt"/>
                <a:cs typeface="Segoe UI Semibold" panose="020B0702040204020203" pitchFamily="34" charset="0"/>
              </a:defRPr>
            </a:lvl1pPr>
          </a:lstStyle>
          <a:p>
            <a:pPr lvl="0"/>
            <a:r>
              <a:rPr lang="en-US" dirty="0"/>
              <a:t>SUBHEADING/SLIDE TOPIC</a:t>
            </a:r>
          </a:p>
        </p:txBody>
      </p:sp>
      <p:sp>
        <p:nvSpPr>
          <p:cNvPr id="16" name="Title 1"/>
          <p:cNvSpPr txBox="1">
            <a:spLocks/>
          </p:cNvSpPr>
          <p:nvPr userDrawn="1"/>
        </p:nvSpPr>
        <p:spPr>
          <a:xfrm>
            <a:off x="4876800" y="228601"/>
            <a:ext cx="2438400" cy="313932"/>
          </a:xfrm>
          <a:prstGeom prst="rect">
            <a:avLst/>
          </a:prstGeom>
        </p:spPr>
        <p:txBody>
          <a:bodyPr vert="horz" lIns="121920" tIns="60960" rIns="121920" bIns="60960" rtlCol="0" anchor="ctr">
            <a:noAutofit/>
          </a:bodyPr>
          <a:lstStyle>
            <a:lvl1pPr algn="ctr" defTabSz="914400" rtl="0" eaLnBrk="1" latinLnBrk="0" hangingPunct="1">
              <a:spcBef>
                <a:spcPct val="0"/>
              </a:spcBef>
              <a:buNone/>
              <a:defRPr sz="2400" b="1" kern="1200">
                <a:solidFill>
                  <a:schemeClr val="tx1">
                    <a:lumMod val="65000"/>
                    <a:lumOff val="35000"/>
                  </a:schemeClr>
                </a:solidFill>
                <a:latin typeface="+mj-lt"/>
                <a:ea typeface="Malgun Gothic" panose="020B0503020000020004" pitchFamily="34" charset="-127"/>
                <a:cs typeface="+mj-cs"/>
              </a:defRPr>
            </a:lvl1pPr>
          </a:lstStyle>
          <a:p>
            <a:endParaRPr lang="en-US" sz="1333" b="0" dirty="0">
              <a:solidFill>
                <a:prstClr val="white"/>
              </a:solidFill>
            </a:endParaRPr>
          </a:p>
        </p:txBody>
      </p:sp>
      <p:sp>
        <p:nvSpPr>
          <p:cNvPr id="20" name="Rectangle 19"/>
          <p:cNvSpPr/>
          <p:nvPr userDrawn="1"/>
        </p:nvSpPr>
        <p:spPr>
          <a:xfrm>
            <a:off x="0" y="-908292"/>
            <a:ext cx="406400" cy="371119"/>
          </a:xfrm>
          <a:prstGeom prst="rect">
            <a:avLst/>
          </a:prstGeom>
          <a:solidFill>
            <a:srgbClr val="43A7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prstClr val="white"/>
              </a:solidFill>
            </a:endParaRPr>
          </a:p>
        </p:txBody>
      </p:sp>
      <p:sp>
        <p:nvSpPr>
          <p:cNvPr id="21" name="Rectangle 20"/>
          <p:cNvSpPr/>
          <p:nvPr userDrawn="1"/>
        </p:nvSpPr>
        <p:spPr>
          <a:xfrm>
            <a:off x="406400" y="-908292"/>
            <a:ext cx="406400" cy="371119"/>
          </a:xfrm>
          <a:prstGeom prst="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prstClr val="white"/>
              </a:solidFill>
            </a:endParaRPr>
          </a:p>
        </p:txBody>
      </p:sp>
      <p:sp>
        <p:nvSpPr>
          <p:cNvPr id="22" name="Rectangle 21"/>
          <p:cNvSpPr/>
          <p:nvPr userDrawn="1"/>
        </p:nvSpPr>
        <p:spPr>
          <a:xfrm>
            <a:off x="812800" y="-908292"/>
            <a:ext cx="406400" cy="371119"/>
          </a:xfrm>
          <a:prstGeom prst="rect">
            <a:avLst/>
          </a:prstGeom>
          <a:solidFill>
            <a:srgbClr val="A7C4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prstClr val="white"/>
              </a:solidFill>
            </a:endParaRPr>
          </a:p>
        </p:txBody>
      </p:sp>
      <p:sp>
        <p:nvSpPr>
          <p:cNvPr id="24" name="Rectangle 23"/>
          <p:cNvSpPr/>
          <p:nvPr userDrawn="1"/>
        </p:nvSpPr>
        <p:spPr>
          <a:xfrm>
            <a:off x="1219200" y="-908292"/>
            <a:ext cx="406400" cy="371119"/>
          </a:xfrm>
          <a:prstGeom prst="rect">
            <a:avLst/>
          </a:prstGeom>
          <a:solidFill>
            <a:srgbClr val="927A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prstClr val="white"/>
              </a:solidFill>
            </a:endParaRPr>
          </a:p>
        </p:txBody>
      </p:sp>
      <p:sp>
        <p:nvSpPr>
          <p:cNvPr id="25" name="Rectangle 24"/>
          <p:cNvSpPr/>
          <p:nvPr userDrawn="1"/>
        </p:nvSpPr>
        <p:spPr>
          <a:xfrm>
            <a:off x="1625600" y="-908292"/>
            <a:ext cx="406400" cy="371119"/>
          </a:xfrm>
          <a:prstGeom prst="rect">
            <a:avLst/>
          </a:prstGeom>
          <a:solidFill>
            <a:srgbClr val="FF5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prstClr val="white"/>
              </a:solidFill>
            </a:endParaRPr>
          </a:p>
        </p:txBody>
      </p:sp>
      <p:sp>
        <p:nvSpPr>
          <p:cNvPr id="26" name="Rectangle 25"/>
          <p:cNvSpPr/>
          <p:nvPr userDrawn="1"/>
        </p:nvSpPr>
        <p:spPr>
          <a:xfrm>
            <a:off x="2032000" y="-908292"/>
            <a:ext cx="406400" cy="371119"/>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prstClr val="white"/>
              </a:solidFill>
            </a:endParaRPr>
          </a:p>
        </p:txBody>
      </p:sp>
      <p:cxnSp>
        <p:nvCxnSpPr>
          <p:cNvPr id="27" name="Straight Connector 26"/>
          <p:cNvCxnSpPr/>
          <p:nvPr userDrawn="1"/>
        </p:nvCxnSpPr>
        <p:spPr>
          <a:xfrm>
            <a:off x="0" y="889000"/>
            <a:ext cx="12192000"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692056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7/8/2021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7/8/2021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7/8/2021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7/8/2021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7/8/2021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7/8/2021</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 id="2147483668" r:id="rId17"/>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9.xml"/><Relationship Id="rId1" Type="http://schemas.openxmlformats.org/officeDocument/2006/relationships/slideLayout" Target="../slideLayouts/slideLayout1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Fall Protection and Prevention">
            <a:extLst>
              <a:ext uri="{FF2B5EF4-FFF2-40B4-BE49-F238E27FC236}">
                <a16:creationId xmlns:a16="http://schemas.microsoft.com/office/drawing/2014/main" id="{695FE91F-E91F-4CC9-9C9A-D4CBA3C4C57C}"/>
              </a:ext>
            </a:extLst>
          </p:cNvPr>
          <p:cNvSpPr>
            <a:spLocks noGrp="1"/>
          </p:cNvSpPr>
          <p:nvPr>
            <p:ph type="title"/>
          </p:nvPr>
        </p:nvSpPr>
        <p:spPr>
          <a:xfrm>
            <a:off x="677334" y="609600"/>
            <a:ext cx="5037666" cy="3255818"/>
          </a:xfrm>
        </p:spPr>
        <p:txBody>
          <a:bodyPr>
            <a:normAutofit fontScale="90000"/>
          </a:bodyPr>
          <a:lstStyle/>
          <a:p>
            <a:pPr algn="ctr"/>
            <a:r>
              <a:rPr lang="en-US" sz="6700" dirty="0"/>
              <a:t>Fall Protection</a:t>
            </a:r>
            <a:br>
              <a:rPr lang="en-US" sz="6700" dirty="0"/>
            </a:br>
            <a:r>
              <a:rPr lang="en-US" sz="4400" dirty="0"/>
              <a:t>and </a:t>
            </a:r>
            <a:r>
              <a:rPr lang="en-US" sz="6700" dirty="0"/>
              <a:t>Prevention</a:t>
            </a:r>
            <a:endParaRPr lang="en-US" sz="4800" dirty="0"/>
          </a:p>
        </p:txBody>
      </p:sp>
      <p:sp>
        <p:nvSpPr>
          <p:cNvPr id="3" name="A. B. C's to life">
            <a:extLst>
              <a:ext uri="{FF2B5EF4-FFF2-40B4-BE49-F238E27FC236}">
                <a16:creationId xmlns:a16="http://schemas.microsoft.com/office/drawing/2014/main" id="{2114679A-16E4-43D4-B957-6EBCAE30EB6D}"/>
              </a:ext>
            </a:extLst>
          </p:cNvPr>
          <p:cNvSpPr>
            <a:spLocks noGrp="1"/>
          </p:cNvSpPr>
          <p:nvPr>
            <p:ph type="subTitle" idx="4294967295"/>
          </p:nvPr>
        </p:nvSpPr>
        <p:spPr>
          <a:xfrm>
            <a:off x="0" y="4475019"/>
            <a:ext cx="4696691" cy="1706706"/>
          </a:xfrm>
        </p:spPr>
        <p:txBody>
          <a:bodyPr>
            <a:normAutofit/>
          </a:bodyPr>
          <a:lstStyle/>
          <a:p>
            <a:pPr algn="ctr"/>
            <a:r>
              <a:rPr lang="en-US" sz="2800" dirty="0"/>
              <a:t>A, B, C’s to life</a:t>
            </a:r>
          </a:p>
        </p:txBody>
      </p:sp>
      <p:pic>
        <p:nvPicPr>
          <p:cNvPr id="5" name="Picture- Construction site" descr="A picture of a construction site showing. sky, cranes, blueprints and a hard hat.&#10;">
            <a:extLst>
              <a:ext uri="{FF2B5EF4-FFF2-40B4-BE49-F238E27FC236}">
                <a16:creationId xmlns:a16="http://schemas.microsoft.com/office/drawing/2014/main" id="{9F020046-31A2-415B-B0ED-476BA8FD4F25}"/>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4533900" y="-1"/>
            <a:ext cx="7658100" cy="6858001"/>
          </a:xfrm>
          <a:custGeom>
            <a:avLst/>
            <a:gdLst>
              <a:gd name="connsiteX0" fmla="*/ 379987 w 7922146"/>
              <a:gd name="connsiteY0" fmla="*/ 0 h 6858001"/>
              <a:gd name="connsiteX1" fmla="*/ 5304971 w 7922146"/>
              <a:gd name="connsiteY1" fmla="*/ 0 h 6858001"/>
              <a:gd name="connsiteX2" fmla="*/ 7065281 w 7922146"/>
              <a:gd name="connsiteY2" fmla="*/ 0 h 6858001"/>
              <a:gd name="connsiteX3" fmla="*/ 7397540 w 7922146"/>
              <a:gd name="connsiteY3" fmla="*/ 0 h 6858001"/>
              <a:gd name="connsiteX4" fmla="*/ 7397540 w 7922146"/>
              <a:gd name="connsiteY4" fmla="*/ 1 h 6858001"/>
              <a:gd name="connsiteX5" fmla="*/ 7922146 w 7922146"/>
              <a:gd name="connsiteY5" fmla="*/ 1 h 6858001"/>
              <a:gd name="connsiteX6" fmla="*/ 7922146 w 7922146"/>
              <a:gd name="connsiteY6" fmla="*/ 6858001 h 6858001"/>
              <a:gd name="connsiteX7" fmla="*/ 7065281 w 7922146"/>
              <a:gd name="connsiteY7" fmla="*/ 6858001 h 6858001"/>
              <a:gd name="connsiteX8" fmla="*/ 7065281 w 7922146"/>
              <a:gd name="connsiteY8" fmla="*/ 6858000 h 6858001"/>
              <a:gd name="connsiteX9" fmla="*/ 5932989 w 7922146"/>
              <a:gd name="connsiteY9" fmla="*/ 6858000 h 6858001"/>
              <a:gd name="connsiteX10" fmla="*/ 5932989 w 7922146"/>
              <a:gd name="connsiteY10" fmla="*/ 6858001 h 6858001"/>
              <a:gd name="connsiteX11" fmla="*/ 27809 w 7922146"/>
              <a:gd name="connsiteY11" fmla="*/ 6858001 h 6858001"/>
              <a:gd name="connsiteX12" fmla="*/ 1803228 w 7922146"/>
              <a:gd name="connsiteY12" fmla="*/ 4521201 h 6858001"/>
              <a:gd name="connsiteX13" fmla="*/ 0 w 7922146"/>
              <a:gd name="connsiteY13" fmla="*/ 0 h 6858001"/>
              <a:gd name="connsiteX14" fmla="*/ 379987 w 7922146"/>
              <a:gd name="connsiteY14" fmla="*/ 0 h 6858001"/>
              <a:gd name="connsiteX15" fmla="*/ 0 w 7922146"/>
              <a:gd name="connsiteY15" fmla="*/ 407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7922146" h="6858001">
                <a:moveTo>
                  <a:pt x="379987" y="0"/>
                </a:moveTo>
                <a:lnTo>
                  <a:pt x="5304971" y="0"/>
                </a:lnTo>
                <a:lnTo>
                  <a:pt x="7065281" y="0"/>
                </a:lnTo>
                <a:lnTo>
                  <a:pt x="7397540" y="0"/>
                </a:lnTo>
                <a:lnTo>
                  <a:pt x="7397540" y="1"/>
                </a:lnTo>
                <a:lnTo>
                  <a:pt x="7922146" y="1"/>
                </a:lnTo>
                <a:lnTo>
                  <a:pt x="7922146" y="6858001"/>
                </a:lnTo>
                <a:lnTo>
                  <a:pt x="7065281" y="6858001"/>
                </a:lnTo>
                <a:lnTo>
                  <a:pt x="7065281" y="6858000"/>
                </a:lnTo>
                <a:lnTo>
                  <a:pt x="5932989" y="6858000"/>
                </a:lnTo>
                <a:lnTo>
                  <a:pt x="5932989" y="6858001"/>
                </a:lnTo>
                <a:lnTo>
                  <a:pt x="27809" y="6858001"/>
                </a:lnTo>
                <a:lnTo>
                  <a:pt x="1803228" y="4521201"/>
                </a:lnTo>
                <a:close/>
                <a:moveTo>
                  <a:pt x="0" y="0"/>
                </a:moveTo>
                <a:lnTo>
                  <a:pt x="379987" y="0"/>
                </a:lnTo>
                <a:lnTo>
                  <a:pt x="0" y="407"/>
                </a:lnTo>
                <a:close/>
              </a:path>
            </a:pathLst>
          </a:custGeom>
        </p:spPr>
      </p:pic>
    </p:spTree>
    <p:extLst>
      <p:ext uri="{BB962C8B-B14F-4D97-AF65-F5344CB8AC3E}">
        <p14:creationId xmlns:p14="http://schemas.microsoft.com/office/powerpoint/2010/main" val="16205155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 name="Title 12">
            <a:extLst>
              <a:ext uri="{FF2B5EF4-FFF2-40B4-BE49-F238E27FC236}">
                <a16:creationId xmlns:a16="http://schemas.microsoft.com/office/drawing/2014/main" id="{1B141D4A-EE70-414B-B21B-E89DB36AB180}"/>
              </a:ext>
            </a:extLst>
          </p:cNvPr>
          <p:cNvSpPr>
            <a:spLocks noGrp="1"/>
          </p:cNvSpPr>
          <p:nvPr>
            <p:ph type="title"/>
          </p:nvPr>
        </p:nvSpPr>
        <p:spPr>
          <a:xfrm>
            <a:off x="465806" y="311561"/>
            <a:ext cx="12192000" cy="444499"/>
          </a:xfrm>
        </p:spPr>
        <p:txBody>
          <a:bodyPr vert="horz" lIns="91440" tIns="45720" rIns="91440" bIns="45720" rtlCol="0" anchor="ctr">
            <a:noAutofit/>
          </a:bodyPr>
          <a:lstStyle/>
          <a:p>
            <a:pPr algn="l">
              <a:spcBef>
                <a:spcPts val="1000"/>
              </a:spcBef>
              <a:buClr>
                <a:schemeClr val="accent1"/>
              </a:buClr>
              <a:buSzPct val="80000"/>
              <a:buFont typeface="Wingdings 3" charset="2"/>
            </a:pPr>
            <a:r>
              <a:rPr lang="en-US" sz="4267" b="1" cap="all" spc="0" dirty="0">
                <a:solidFill>
                  <a:schemeClr val="tx1">
                    <a:lumMod val="50000"/>
                    <a:lumOff val="50000"/>
                  </a:schemeClr>
                </a:solidFill>
                <a:latin typeface="+mn-lt"/>
                <a:ea typeface="+mn-ea"/>
                <a:cs typeface="Segoe UI Semibold" panose="020B0702040204020203" pitchFamily="34" charset="0"/>
              </a:rPr>
              <a:t>HIERARCHY OF FALL PROTECTION</a:t>
            </a:r>
          </a:p>
        </p:txBody>
      </p:sp>
      <p:pic>
        <p:nvPicPr>
          <p:cNvPr id="4" name="Picture 3" descr="hierarchy"/>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65806" y="1652570"/>
            <a:ext cx="11319994" cy="4311812"/>
          </a:xfrm>
          <a:prstGeom prst="rect">
            <a:avLst/>
          </a:prstGeom>
        </p:spPr>
      </p:pic>
    </p:spTree>
    <p:extLst>
      <p:ext uri="{BB962C8B-B14F-4D97-AF65-F5344CB8AC3E}">
        <p14:creationId xmlns:p14="http://schemas.microsoft.com/office/powerpoint/2010/main" val="27531239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entagon 4" descr="passive">
            <a:extLst>
              <a:ext uri="{C183D7F6-B498-43B3-948B-1728B52AA6E4}">
                <adec:decorative xmlns:adec="http://schemas.microsoft.com/office/drawing/2017/decorative" xmlns="" val="1"/>
              </a:ext>
            </a:extLst>
          </p:cNvPr>
          <p:cNvSpPr/>
          <p:nvPr/>
        </p:nvSpPr>
        <p:spPr>
          <a:xfrm>
            <a:off x="539752" y="2517770"/>
            <a:ext cx="8302547" cy="859693"/>
          </a:xfrm>
          <a:prstGeom prst="homePlate">
            <a:avLst/>
          </a:prstGeom>
          <a:solidFill>
            <a:schemeClr val="bg2">
              <a:lumMod val="90000"/>
            </a:schemeClr>
          </a:solidFill>
          <a:ln w="9525" cap="flat" cmpd="sng" algn="ctr">
            <a:solidFill>
              <a:srgbClr val="A6A6A6"/>
            </a:solidFill>
            <a:prstDash val="solid"/>
          </a:ln>
          <a:effectLst/>
        </p:spPr>
        <p:txBody>
          <a:bodyPr rtlCol="0" anchor="ctr"/>
          <a:lstStyle/>
          <a:p>
            <a:pPr algn="ctr" defTabSz="1219170">
              <a:defRPr/>
            </a:pPr>
            <a:endParaRPr lang="en-US" sz="2400" kern="0" dirty="0">
              <a:solidFill>
                <a:prstClr val="white"/>
              </a:solidFill>
            </a:endParaRPr>
          </a:p>
        </p:txBody>
      </p:sp>
      <p:sp>
        <p:nvSpPr>
          <p:cNvPr id="7" name="Pentagon 6" descr="active">
            <a:extLst>
              <a:ext uri="{C183D7F6-B498-43B3-948B-1728B52AA6E4}">
                <adec:decorative xmlns:adec="http://schemas.microsoft.com/office/drawing/2017/decorative" xmlns="" val="1"/>
              </a:ext>
            </a:extLst>
          </p:cNvPr>
          <p:cNvSpPr/>
          <p:nvPr/>
        </p:nvSpPr>
        <p:spPr>
          <a:xfrm>
            <a:off x="539753" y="3377462"/>
            <a:ext cx="7807572" cy="859693"/>
          </a:xfrm>
          <a:prstGeom prst="homePlate">
            <a:avLst/>
          </a:prstGeom>
          <a:solidFill>
            <a:schemeClr val="bg2">
              <a:lumMod val="90000"/>
            </a:schemeClr>
          </a:solidFill>
          <a:ln w="9525" cap="flat" cmpd="sng" algn="ctr">
            <a:solidFill>
              <a:srgbClr val="A6A6A6"/>
            </a:solidFill>
            <a:prstDash val="solid"/>
          </a:ln>
          <a:effectLst/>
        </p:spPr>
        <p:txBody>
          <a:bodyPr rtlCol="0" anchor="ctr"/>
          <a:lstStyle/>
          <a:p>
            <a:pPr algn="ctr" defTabSz="1219170">
              <a:defRPr/>
            </a:pPr>
            <a:endParaRPr lang="en-US" sz="2400" kern="0" dirty="0">
              <a:solidFill>
                <a:prstClr val="white"/>
              </a:solidFill>
            </a:endParaRPr>
          </a:p>
        </p:txBody>
      </p:sp>
      <p:sp>
        <p:nvSpPr>
          <p:cNvPr id="9" name="Pentagon 8" descr="fall arrest">
            <a:extLst>
              <a:ext uri="{C183D7F6-B498-43B3-948B-1728B52AA6E4}">
                <adec:decorative xmlns:adec="http://schemas.microsoft.com/office/drawing/2017/decorative" xmlns="" val="1"/>
              </a:ext>
            </a:extLst>
          </p:cNvPr>
          <p:cNvSpPr/>
          <p:nvPr/>
        </p:nvSpPr>
        <p:spPr>
          <a:xfrm>
            <a:off x="539751" y="4237155"/>
            <a:ext cx="7481931" cy="859693"/>
          </a:xfrm>
          <a:prstGeom prst="homePlate">
            <a:avLst/>
          </a:prstGeom>
          <a:solidFill>
            <a:schemeClr val="bg2">
              <a:lumMod val="90000"/>
            </a:schemeClr>
          </a:solidFill>
          <a:ln w="12700" cap="flat" cmpd="sng" algn="ctr">
            <a:solidFill>
              <a:srgbClr val="A6A6A6"/>
            </a:solidFill>
            <a:prstDash val="solid"/>
          </a:ln>
          <a:effectLst/>
        </p:spPr>
        <p:txBody>
          <a:bodyPr rtlCol="0" anchor="ctr"/>
          <a:lstStyle/>
          <a:p>
            <a:pPr algn="ctr" defTabSz="1219170">
              <a:defRPr/>
            </a:pPr>
            <a:endParaRPr lang="en-US" sz="2400" kern="0" dirty="0">
              <a:solidFill>
                <a:prstClr val="white"/>
              </a:solidFill>
            </a:endParaRPr>
          </a:p>
        </p:txBody>
      </p:sp>
      <p:sp>
        <p:nvSpPr>
          <p:cNvPr id="11" name="Pentagon 10" descr="elimination">
            <a:extLst>
              <a:ext uri="{C183D7F6-B498-43B3-948B-1728B52AA6E4}">
                <adec:decorative xmlns:adec="http://schemas.microsoft.com/office/drawing/2017/decorative" xmlns="" val="1"/>
              </a:ext>
            </a:extLst>
          </p:cNvPr>
          <p:cNvSpPr/>
          <p:nvPr/>
        </p:nvSpPr>
        <p:spPr>
          <a:xfrm>
            <a:off x="539753" y="1658076"/>
            <a:ext cx="8784495" cy="859693"/>
          </a:xfrm>
          <a:prstGeom prst="homePlate">
            <a:avLst/>
          </a:prstGeom>
          <a:solidFill>
            <a:schemeClr val="accent2">
              <a:lumMod val="50000"/>
            </a:schemeClr>
          </a:solidFill>
          <a:ln w="9525" cap="flat" cmpd="sng" algn="ctr">
            <a:solidFill>
              <a:srgbClr val="A6A6A6"/>
            </a:solidFill>
            <a:prstDash val="solid"/>
          </a:ln>
          <a:effectLst/>
        </p:spPr>
        <p:txBody>
          <a:bodyPr rtlCol="0" anchor="ctr"/>
          <a:lstStyle/>
          <a:p>
            <a:pPr algn="ctr" defTabSz="1219170">
              <a:defRPr/>
            </a:pPr>
            <a:endParaRPr lang="en-US" sz="2400" kern="0" dirty="0">
              <a:solidFill>
                <a:prstClr val="white"/>
              </a:solidFill>
            </a:endParaRPr>
          </a:p>
        </p:txBody>
      </p:sp>
      <p:sp>
        <p:nvSpPr>
          <p:cNvPr id="2" name="Title 1">
            <a:extLst>
              <a:ext uri="{FF2B5EF4-FFF2-40B4-BE49-F238E27FC236}">
                <a16:creationId xmlns:a16="http://schemas.microsoft.com/office/drawing/2014/main" id="{2CE8C0D9-0FFE-45B2-BA20-FD116D38F139}"/>
              </a:ext>
            </a:extLst>
          </p:cNvPr>
          <p:cNvSpPr>
            <a:spLocks noGrp="1"/>
          </p:cNvSpPr>
          <p:nvPr>
            <p:ph type="title"/>
          </p:nvPr>
        </p:nvSpPr>
        <p:spPr>
          <a:xfrm>
            <a:off x="-4366260" y="391971"/>
            <a:ext cx="12192000" cy="444499"/>
          </a:xfrm>
        </p:spPr>
        <p:txBody>
          <a:bodyPr>
            <a:noAutofit/>
          </a:bodyPr>
          <a:lstStyle/>
          <a:p>
            <a:r>
              <a:rPr lang="en-US" sz="4267" b="1" cap="all" spc="0" dirty="0">
                <a:solidFill>
                  <a:schemeClr val="tx1">
                    <a:lumMod val="50000"/>
                    <a:lumOff val="50000"/>
                  </a:schemeClr>
                </a:solidFill>
                <a:latin typeface="+mn-lt"/>
                <a:ea typeface="+mn-ea"/>
                <a:cs typeface="Segoe UI Semibold" panose="020B0702040204020203" pitchFamily="34" charset="0"/>
              </a:rPr>
              <a:t>FALL PROTECTION PLANNING</a:t>
            </a:r>
          </a:p>
        </p:txBody>
      </p:sp>
      <p:sp>
        <p:nvSpPr>
          <p:cNvPr id="19" name="Content Placeholder 1"/>
          <p:cNvSpPr>
            <a:spLocks noGrp="1"/>
          </p:cNvSpPr>
          <p:nvPr>
            <p:ph idx="1"/>
          </p:nvPr>
        </p:nvSpPr>
        <p:spPr>
          <a:xfrm>
            <a:off x="9480875" y="1809713"/>
            <a:ext cx="2633557" cy="496257"/>
          </a:xfrm>
        </p:spPr>
        <p:txBody>
          <a:bodyPr anchor="ctr">
            <a:noAutofit/>
          </a:bodyPr>
          <a:lstStyle/>
          <a:p>
            <a:pPr marL="0" indent="0" algn="ctr">
              <a:buNone/>
            </a:pPr>
            <a:r>
              <a:rPr lang="en-US" sz="2667" b="1" dirty="0">
                <a:solidFill>
                  <a:srgbClr val="1B3049"/>
                </a:solidFill>
                <a:latin typeface="Arial" panose="020B0604020202020204" pitchFamily="34" charset="0"/>
                <a:cs typeface="Arial" panose="020B0604020202020204" pitchFamily="34" charset="0"/>
              </a:rPr>
              <a:t>Most Effective</a:t>
            </a:r>
            <a:endParaRPr lang="en-US" sz="2400" b="1" dirty="0">
              <a:solidFill>
                <a:schemeClr val="bg1"/>
              </a:solidFill>
              <a:latin typeface="Arial" panose="020B0604020202020204" pitchFamily="34" charset="0"/>
              <a:cs typeface="Arial" panose="020B0604020202020204" pitchFamily="34" charset="0"/>
            </a:endParaRPr>
          </a:p>
        </p:txBody>
      </p:sp>
      <p:sp>
        <p:nvSpPr>
          <p:cNvPr id="20" name="Content Placeholder 1"/>
          <p:cNvSpPr txBox="1">
            <a:spLocks/>
          </p:cNvSpPr>
          <p:nvPr/>
        </p:nvSpPr>
        <p:spPr>
          <a:xfrm>
            <a:off x="7729319" y="5384891"/>
            <a:ext cx="3307278" cy="496257"/>
          </a:xfrm>
          <a:prstGeom prst="rect">
            <a:avLst/>
          </a:prstGeom>
        </p:spPr>
        <p:txBody>
          <a:bodyPr vert="horz" lIns="121920" tIns="60960" rIns="121920" bIns="60960" rtlCol="0" anchor="ctr">
            <a:noAutofit/>
          </a:bodyPr>
          <a:lstStyle>
            <a:lvl1pPr marL="228600" indent="-228600" algn="l" defTabSz="914400" rtl="0" eaLnBrk="1" latinLnBrk="0" hangingPunct="1">
              <a:spcBef>
                <a:spcPct val="20000"/>
              </a:spcBef>
              <a:buClr>
                <a:schemeClr val="accent5">
                  <a:lumMod val="50000"/>
                </a:schemeClr>
              </a:buClr>
              <a:buFont typeface="Wingdings" panose="05000000000000000000" pitchFamily="2" charset="2"/>
              <a:buChar char="§"/>
              <a:defRPr sz="2800" i="0" kern="120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defRPr>
            </a:lvl1pPr>
            <a:lvl2pPr marL="457200" indent="-228600" algn="l" defTabSz="914400" rtl="0" eaLnBrk="1" latinLnBrk="0" hangingPunct="1">
              <a:spcBef>
                <a:spcPct val="20000"/>
              </a:spcBef>
              <a:buClr>
                <a:schemeClr val="tx1">
                  <a:lumMod val="65000"/>
                  <a:lumOff val="35000"/>
                </a:schemeClr>
              </a:buClr>
              <a:buFont typeface="Wingdings" panose="05000000000000000000" pitchFamily="2" charset="2"/>
              <a:buChar char="§"/>
              <a:defRPr sz="2400" kern="120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defRPr>
            </a:lvl2pPr>
            <a:lvl3pPr marL="681038" indent="-228600" algn="l" defTabSz="914400" rtl="0" eaLnBrk="1" latinLnBrk="0" hangingPunct="1">
              <a:spcBef>
                <a:spcPct val="20000"/>
              </a:spcBef>
              <a:buClr>
                <a:schemeClr val="bg1">
                  <a:lumMod val="50000"/>
                </a:schemeClr>
              </a:buClr>
              <a:buFont typeface="Wingdings" panose="05000000000000000000" pitchFamily="2" charset="2"/>
              <a:buChar char="§"/>
              <a:defRPr sz="2000" kern="120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defRPr>
            </a:lvl3pPr>
            <a:lvl4pPr marL="914400" indent="-228600" algn="l" defTabSz="855663" rtl="0" eaLnBrk="1" latinLnBrk="0" hangingPunct="1">
              <a:spcBef>
                <a:spcPct val="20000"/>
              </a:spcBef>
              <a:buClr>
                <a:schemeClr val="accent5">
                  <a:lumMod val="50000"/>
                </a:schemeClr>
              </a:buClr>
              <a:buFont typeface="Wingdings" panose="05000000000000000000" pitchFamily="2" charset="2"/>
              <a:buChar char="§"/>
              <a:defRPr sz="1600" kern="120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defRPr>
            </a:lvl4pPr>
            <a:lvl5pPr marL="1144588" indent="-228600" algn="l" defTabSz="914400" rtl="0" eaLnBrk="1" latinLnBrk="0" hangingPunct="1">
              <a:spcBef>
                <a:spcPct val="20000"/>
              </a:spcBef>
              <a:buClr>
                <a:schemeClr val="tx1">
                  <a:lumMod val="65000"/>
                  <a:lumOff val="35000"/>
                </a:schemeClr>
              </a:buClr>
              <a:buFont typeface="Wingdings" panose="05000000000000000000" pitchFamily="2" charset="2"/>
              <a:buChar char="§"/>
              <a:defRPr sz="1600" kern="120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US" sz="2667" b="1" dirty="0">
                <a:solidFill>
                  <a:srgbClr val="1B3049"/>
                </a:solidFill>
                <a:latin typeface="Arial" panose="020B0604020202020204" pitchFamily="34" charset="0"/>
                <a:ea typeface="+mn-ea"/>
                <a:cs typeface="Arial" panose="020B0604020202020204" pitchFamily="34" charset="0"/>
              </a:rPr>
              <a:t>Least Effective</a:t>
            </a:r>
            <a:endParaRPr lang="en-US" sz="2400" b="1" dirty="0">
              <a:solidFill>
                <a:schemeClr val="bg1"/>
              </a:solidFill>
              <a:latin typeface="Arial" panose="020B0604020202020204" pitchFamily="34" charset="0"/>
              <a:cs typeface="Arial" panose="020B0604020202020204" pitchFamily="34" charset="0"/>
            </a:endParaRPr>
          </a:p>
        </p:txBody>
      </p:sp>
      <p:sp>
        <p:nvSpPr>
          <p:cNvPr id="12" name="TextBox 11"/>
          <p:cNvSpPr txBox="1"/>
          <p:nvPr/>
        </p:nvSpPr>
        <p:spPr>
          <a:xfrm>
            <a:off x="762823" y="1761957"/>
            <a:ext cx="5910592" cy="666786"/>
          </a:xfrm>
          <a:prstGeom prst="rect">
            <a:avLst/>
          </a:prstGeom>
          <a:noFill/>
        </p:spPr>
        <p:txBody>
          <a:bodyPr wrap="none" rtlCol="0">
            <a:spAutoFit/>
          </a:bodyPr>
          <a:lstStyle/>
          <a:p>
            <a:r>
              <a:rPr lang="en-US" sz="3733" dirty="0">
                <a:solidFill>
                  <a:schemeClr val="bg1"/>
                </a:solidFill>
                <a:cs typeface="Century Gothic"/>
              </a:rPr>
              <a:t>Elimination or Substitution</a:t>
            </a:r>
          </a:p>
        </p:txBody>
      </p:sp>
      <p:sp>
        <p:nvSpPr>
          <p:cNvPr id="6" name="TextBox 5"/>
          <p:cNvSpPr txBox="1"/>
          <p:nvPr/>
        </p:nvSpPr>
        <p:spPr>
          <a:xfrm>
            <a:off x="765198" y="2604824"/>
            <a:ext cx="4910319" cy="666786"/>
          </a:xfrm>
          <a:prstGeom prst="rect">
            <a:avLst/>
          </a:prstGeom>
          <a:noFill/>
        </p:spPr>
        <p:txBody>
          <a:bodyPr wrap="none" rtlCol="0">
            <a:spAutoFit/>
          </a:bodyPr>
          <a:lstStyle/>
          <a:p>
            <a:r>
              <a:rPr lang="en-US" sz="3733" dirty="0">
                <a:cs typeface="Century Gothic"/>
              </a:rPr>
              <a:t>Passive</a:t>
            </a:r>
            <a:r>
              <a:rPr lang="en-US" sz="2667" dirty="0">
                <a:cs typeface="Century Gothic"/>
              </a:rPr>
              <a:t> </a:t>
            </a:r>
            <a:r>
              <a:rPr lang="en-US" sz="3733" dirty="0">
                <a:cs typeface="Century Gothic"/>
              </a:rPr>
              <a:t>Fall</a:t>
            </a:r>
            <a:r>
              <a:rPr lang="en-US" sz="2667" dirty="0">
                <a:cs typeface="Century Gothic"/>
              </a:rPr>
              <a:t> </a:t>
            </a:r>
            <a:r>
              <a:rPr lang="en-US" sz="3733" dirty="0">
                <a:cs typeface="Century Gothic"/>
              </a:rPr>
              <a:t>Protection</a:t>
            </a:r>
          </a:p>
        </p:txBody>
      </p:sp>
      <p:sp>
        <p:nvSpPr>
          <p:cNvPr id="8" name="TextBox 7"/>
          <p:cNvSpPr txBox="1"/>
          <p:nvPr/>
        </p:nvSpPr>
        <p:spPr>
          <a:xfrm>
            <a:off x="767995" y="3460224"/>
            <a:ext cx="6054671" cy="666786"/>
          </a:xfrm>
          <a:prstGeom prst="rect">
            <a:avLst/>
          </a:prstGeom>
          <a:noFill/>
        </p:spPr>
        <p:txBody>
          <a:bodyPr wrap="none" rtlCol="0">
            <a:spAutoFit/>
          </a:bodyPr>
          <a:lstStyle/>
          <a:p>
            <a:r>
              <a:rPr lang="en-US" sz="3733" dirty="0">
                <a:cs typeface="Century Gothic"/>
              </a:rPr>
              <a:t>Active</a:t>
            </a:r>
            <a:r>
              <a:rPr lang="en-US" sz="2667" dirty="0">
                <a:cs typeface="Century Gothic"/>
              </a:rPr>
              <a:t> </a:t>
            </a:r>
            <a:r>
              <a:rPr lang="en-US" sz="3733" dirty="0">
                <a:cs typeface="Century Gothic"/>
              </a:rPr>
              <a:t>Fall</a:t>
            </a:r>
            <a:r>
              <a:rPr lang="en-US" sz="2667" dirty="0">
                <a:cs typeface="Century Gothic"/>
              </a:rPr>
              <a:t> </a:t>
            </a:r>
            <a:r>
              <a:rPr lang="en-US" sz="3733" dirty="0">
                <a:cs typeface="Century Gothic"/>
              </a:rPr>
              <a:t>Restraint</a:t>
            </a:r>
            <a:r>
              <a:rPr lang="en-US" sz="2667" dirty="0">
                <a:cs typeface="Century Gothic"/>
              </a:rPr>
              <a:t> </a:t>
            </a:r>
            <a:r>
              <a:rPr lang="en-US" sz="3733" dirty="0">
                <a:cs typeface="Century Gothic"/>
              </a:rPr>
              <a:t>System</a:t>
            </a:r>
          </a:p>
        </p:txBody>
      </p:sp>
      <p:sp>
        <p:nvSpPr>
          <p:cNvPr id="10" name="TextBox 9"/>
          <p:cNvSpPr txBox="1"/>
          <p:nvPr/>
        </p:nvSpPr>
        <p:spPr>
          <a:xfrm>
            <a:off x="770089" y="4314269"/>
            <a:ext cx="5424883" cy="666786"/>
          </a:xfrm>
          <a:prstGeom prst="rect">
            <a:avLst/>
          </a:prstGeom>
          <a:noFill/>
          <a:ln w="12700" cmpd="sng">
            <a:noFill/>
          </a:ln>
        </p:spPr>
        <p:txBody>
          <a:bodyPr wrap="none" rtlCol="0">
            <a:spAutoFit/>
          </a:bodyPr>
          <a:lstStyle/>
          <a:p>
            <a:r>
              <a:rPr lang="en-US" sz="3733" dirty="0">
                <a:cs typeface="Century Gothic"/>
              </a:rPr>
              <a:t>Active</a:t>
            </a:r>
            <a:r>
              <a:rPr lang="en-US" sz="2667" dirty="0">
                <a:cs typeface="Century Gothic"/>
              </a:rPr>
              <a:t> </a:t>
            </a:r>
            <a:r>
              <a:rPr lang="en-US" sz="3733" dirty="0">
                <a:cs typeface="Century Gothic"/>
              </a:rPr>
              <a:t>Fall</a:t>
            </a:r>
            <a:r>
              <a:rPr lang="en-US" sz="2667" dirty="0">
                <a:cs typeface="Century Gothic"/>
              </a:rPr>
              <a:t> </a:t>
            </a:r>
            <a:r>
              <a:rPr lang="en-US" sz="3733" dirty="0">
                <a:cs typeface="Century Gothic"/>
              </a:rPr>
              <a:t>Arrest</a:t>
            </a:r>
            <a:r>
              <a:rPr lang="en-US" sz="2667" dirty="0">
                <a:cs typeface="Century Gothic"/>
              </a:rPr>
              <a:t> </a:t>
            </a:r>
            <a:r>
              <a:rPr lang="en-US" sz="3733" dirty="0">
                <a:cs typeface="Century Gothic"/>
              </a:rPr>
              <a:t>System</a:t>
            </a:r>
          </a:p>
        </p:txBody>
      </p:sp>
      <p:sp>
        <p:nvSpPr>
          <p:cNvPr id="14" name="Pentagon 13" descr="least effective">
            <a:extLst>
              <a:ext uri="{C183D7F6-B498-43B3-948B-1728B52AA6E4}">
                <adec:decorative xmlns:adec="http://schemas.microsoft.com/office/drawing/2017/decorative" xmlns="" val="1"/>
              </a:ext>
            </a:extLst>
          </p:cNvPr>
          <p:cNvSpPr/>
          <p:nvPr/>
        </p:nvSpPr>
        <p:spPr>
          <a:xfrm>
            <a:off x="539753" y="5096848"/>
            <a:ext cx="7133580" cy="859693"/>
          </a:xfrm>
          <a:prstGeom prst="homePlate">
            <a:avLst/>
          </a:prstGeom>
          <a:solidFill>
            <a:schemeClr val="bg2">
              <a:lumMod val="90000"/>
            </a:schemeClr>
          </a:solidFill>
          <a:ln w="12700" cap="flat" cmpd="sng" algn="ctr">
            <a:solidFill>
              <a:sysClr val="window" lastClr="FFFFFF">
                <a:lumMod val="65000"/>
              </a:sysClr>
            </a:solidFill>
            <a:prstDash val="solid"/>
          </a:ln>
          <a:effectLst/>
        </p:spPr>
        <p:txBody>
          <a:bodyPr rtlCol="0" anchor="ctr"/>
          <a:lstStyle/>
          <a:p>
            <a:pPr algn="ctr" defTabSz="1219170">
              <a:defRPr/>
            </a:pPr>
            <a:endParaRPr lang="en-US" sz="2400" kern="0" dirty="0">
              <a:solidFill>
                <a:srgbClr val="595959"/>
              </a:solidFill>
            </a:endParaRPr>
          </a:p>
        </p:txBody>
      </p:sp>
      <p:sp>
        <p:nvSpPr>
          <p:cNvPr id="15" name="TextBox 14"/>
          <p:cNvSpPr txBox="1"/>
          <p:nvPr/>
        </p:nvSpPr>
        <p:spPr>
          <a:xfrm>
            <a:off x="772583" y="5177881"/>
            <a:ext cx="5179623" cy="666786"/>
          </a:xfrm>
          <a:prstGeom prst="rect">
            <a:avLst/>
          </a:prstGeom>
          <a:noFill/>
        </p:spPr>
        <p:txBody>
          <a:bodyPr wrap="none" rtlCol="0">
            <a:spAutoFit/>
          </a:bodyPr>
          <a:lstStyle/>
          <a:p>
            <a:pPr defTabSz="1219170">
              <a:defRPr/>
            </a:pPr>
            <a:r>
              <a:rPr lang="en-US" sz="3733" dirty="0">
                <a:cs typeface="Century Gothic"/>
              </a:rPr>
              <a:t>Administrative</a:t>
            </a:r>
            <a:r>
              <a:rPr lang="en-US" sz="2667" kern="0" dirty="0">
                <a:cs typeface="Century Gothic"/>
              </a:rPr>
              <a:t> </a:t>
            </a:r>
            <a:r>
              <a:rPr lang="en-US" sz="3733" dirty="0">
                <a:cs typeface="Century Gothic"/>
              </a:rPr>
              <a:t>Controls</a:t>
            </a:r>
          </a:p>
        </p:txBody>
      </p:sp>
      <p:cxnSp>
        <p:nvCxnSpPr>
          <p:cNvPr id="3" name="Straight Arrow Connector 2" descr="arrow">
            <a:extLst>
              <a:ext uri="{C183D7F6-B498-43B3-948B-1728B52AA6E4}">
                <adec:decorative xmlns:adec="http://schemas.microsoft.com/office/drawing/2017/decorative" xmlns="" val="1"/>
              </a:ext>
            </a:extLst>
          </p:cNvPr>
          <p:cNvCxnSpPr>
            <a:cxnSpLocks/>
            <a:stCxn id="19" idx="2"/>
          </p:cNvCxnSpPr>
          <p:nvPr/>
        </p:nvCxnSpPr>
        <p:spPr>
          <a:xfrm flipH="1">
            <a:off x="9324248" y="2305970"/>
            <a:ext cx="1473406" cy="2972596"/>
          </a:xfrm>
          <a:prstGeom prst="straightConnector1">
            <a:avLst/>
          </a:prstGeom>
          <a:ln w="31750">
            <a:solidFill>
              <a:srgbClr val="1B3049"/>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75969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9">
                                            <p:txEl>
                                              <p:pRg st="0" end="0"/>
                                            </p:txEl>
                                          </p:spTgt>
                                        </p:tgtEl>
                                        <p:attrNameLst>
                                          <p:attrName>style.visibility</p:attrName>
                                        </p:attrNameLst>
                                      </p:cBhvr>
                                      <p:to>
                                        <p:strVal val="visible"/>
                                      </p:to>
                                    </p:set>
                                    <p:animEffect transition="in" filter="wipe(up)">
                                      <p:cBhvr>
                                        <p:cTn id="7" dur="250"/>
                                        <p:tgtEl>
                                          <p:spTgt spid="19">
                                            <p:txEl>
                                              <p:pRg st="0" end="0"/>
                                            </p:txEl>
                                          </p:spTgt>
                                        </p:tgtEl>
                                      </p:cBhvr>
                                    </p:animEffect>
                                  </p:childTnLst>
                                </p:cTn>
                              </p:par>
                            </p:childTnLst>
                          </p:cTn>
                        </p:par>
                        <p:par>
                          <p:cTn id="8" fill="hold">
                            <p:stCondLst>
                              <p:cond delay="250"/>
                            </p:stCondLst>
                            <p:childTnLst>
                              <p:par>
                                <p:cTn id="9" presetID="22" presetClass="entr" presetSubtype="1"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wipe(up)">
                                      <p:cBhvr>
                                        <p:cTn id="11" dur="500"/>
                                        <p:tgtEl>
                                          <p:spTgt spid="3"/>
                                        </p:tgtEl>
                                      </p:cBhvr>
                                    </p:animEffect>
                                  </p:childTnLst>
                                </p:cTn>
                              </p:par>
                            </p:childTnLst>
                          </p:cTn>
                        </p:par>
                        <p:par>
                          <p:cTn id="12" fill="hold">
                            <p:stCondLst>
                              <p:cond delay="750"/>
                            </p:stCondLst>
                            <p:childTnLst>
                              <p:par>
                                <p:cTn id="13" presetID="22" presetClass="entr" presetSubtype="1" fill="hold" grpId="0" nodeType="after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wipe(up)">
                                      <p:cBhvr>
                                        <p:cTn id="15" dur="25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build="p"/>
      <p:bldP spid="20" grpId="0"/>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178E65-687A-4ACC-9BDB-63DBB2633D6A}"/>
              </a:ext>
            </a:extLst>
          </p:cNvPr>
          <p:cNvSpPr>
            <a:spLocks noGrp="1"/>
          </p:cNvSpPr>
          <p:nvPr>
            <p:ph type="title"/>
          </p:nvPr>
        </p:nvSpPr>
        <p:spPr>
          <a:xfrm>
            <a:off x="656551" y="313315"/>
            <a:ext cx="10149993" cy="769441"/>
          </a:xfrm>
          <a:noFill/>
          <a:ln w="25400">
            <a:solidFill>
              <a:schemeClr val="accent1"/>
            </a:solidFill>
          </a:ln>
        </p:spPr>
        <p:txBody>
          <a:bodyPr wrap="square" rtlCol="0">
            <a:spAutoFit/>
          </a:bodyPr>
          <a:lstStyle/>
          <a:p>
            <a:pPr>
              <a:spcBef>
                <a:spcPts val="0"/>
              </a:spcBef>
            </a:pPr>
            <a:r>
              <a:rPr lang="en-US" sz="4400" dirty="0">
                <a:solidFill>
                  <a:srgbClr val="37495F"/>
                </a:solidFill>
                <a:latin typeface="Trebuchet MS" panose="020B0603020202020204"/>
                <a:ea typeface="+mn-ea"/>
                <a:cs typeface="+mn-cs"/>
              </a:rPr>
              <a:t>Fall Protection and Prevention – Part 4</a:t>
            </a:r>
          </a:p>
        </p:txBody>
      </p:sp>
      <p:sp>
        <p:nvSpPr>
          <p:cNvPr id="7" name="Content Placeholder 6">
            <a:extLst>
              <a:ext uri="{FF2B5EF4-FFF2-40B4-BE49-F238E27FC236}">
                <a16:creationId xmlns:a16="http://schemas.microsoft.com/office/drawing/2014/main" id="{15AB9AD4-5262-42ED-80E8-8B852E360662}"/>
              </a:ext>
            </a:extLst>
          </p:cNvPr>
          <p:cNvSpPr>
            <a:spLocks noGrp="1"/>
          </p:cNvSpPr>
          <p:nvPr>
            <p:ph idx="4294967295"/>
          </p:nvPr>
        </p:nvSpPr>
        <p:spPr>
          <a:xfrm>
            <a:off x="656552" y="1634115"/>
            <a:ext cx="9886950" cy="4819650"/>
          </a:xfrm>
        </p:spPr>
        <p:txBody>
          <a:bodyPr vert="horz" lIns="91440" tIns="45720" rIns="91440" bIns="45720" rtlCol="0">
            <a:normAutofit/>
          </a:bodyPr>
          <a:lstStyle/>
          <a:p>
            <a:pPr fontAlgn="base"/>
            <a:r>
              <a:rPr lang="en-US" sz="2400" b="1" dirty="0"/>
              <a:t>Elimination or Substitution</a:t>
            </a:r>
          </a:p>
          <a:p>
            <a:pPr marL="0" indent="0" fontAlgn="base">
              <a:buNone/>
            </a:pPr>
            <a:r>
              <a:rPr lang="en-US" sz="2400" dirty="0"/>
              <a:t>The preferred solution to all fall hazards is elimination. The reason for exposure to the fall hazard is challenged and evaluated to determine if a change in the procedure, practice, location or equipment will eliminate exposure to the fall hazard. Specifying equipment be located on the ground, or in an equipment room rather than by the edge of the roof, is an example of hazard elimination.</a:t>
            </a:r>
          </a:p>
          <a:p>
            <a:pPr marL="0" indent="0" fontAlgn="base">
              <a:buNone/>
            </a:pPr>
            <a:endParaRPr lang="en-US" sz="2400" dirty="0"/>
          </a:p>
          <a:p>
            <a:pPr marL="0" indent="0" algn="ctr" fontAlgn="base">
              <a:buNone/>
            </a:pPr>
            <a:r>
              <a:rPr lang="en-US" sz="2000" b="1" dirty="0"/>
              <a:t>Best Practice</a:t>
            </a:r>
            <a:r>
              <a:rPr lang="en-US" sz="2000" dirty="0"/>
              <a:t/>
            </a:r>
            <a:br>
              <a:rPr lang="en-US" sz="2000" dirty="0"/>
            </a:br>
            <a:r>
              <a:rPr lang="en-US" sz="2000" dirty="0"/>
              <a:t>The hierarchy should be applied to any hazard before buying inappropriate equipment or systems. By evaluating a fall hazard using the hierarchy, the best solution is often very evident.</a:t>
            </a:r>
          </a:p>
          <a:p>
            <a:endParaRPr lang="en-US" dirty="0"/>
          </a:p>
        </p:txBody>
      </p:sp>
    </p:spTree>
    <p:extLst>
      <p:ext uri="{BB962C8B-B14F-4D97-AF65-F5344CB8AC3E}">
        <p14:creationId xmlns:p14="http://schemas.microsoft.com/office/powerpoint/2010/main" val="16099779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entagon 4" title="passive">
            <a:extLst>
              <a:ext uri="{C183D7F6-B498-43B3-948B-1728B52AA6E4}">
                <adec:decorative xmlns:adec="http://schemas.microsoft.com/office/drawing/2017/decorative" xmlns="" val="1"/>
              </a:ext>
            </a:extLst>
          </p:cNvPr>
          <p:cNvSpPr/>
          <p:nvPr/>
        </p:nvSpPr>
        <p:spPr>
          <a:xfrm>
            <a:off x="539752" y="2517770"/>
            <a:ext cx="8302547" cy="859693"/>
          </a:xfrm>
          <a:prstGeom prst="homePlate">
            <a:avLst/>
          </a:prstGeom>
          <a:solidFill>
            <a:schemeClr val="accent2">
              <a:lumMod val="75000"/>
            </a:schemeClr>
          </a:solidFill>
          <a:ln w="9525" cap="flat" cmpd="sng" algn="ctr">
            <a:solidFill>
              <a:srgbClr val="A6A6A6"/>
            </a:solidFill>
            <a:prstDash val="solid"/>
          </a:ln>
          <a:effectLst/>
        </p:spPr>
        <p:txBody>
          <a:bodyPr rtlCol="0" anchor="ctr"/>
          <a:lstStyle/>
          <a:p>
            <a:pPr algn="ctr" defTabSz="1219170">
              <a:defRPr/>
            </a:pPr>
            <a:endParaRPr lang="en-US" sz="2400" kern="0" dirty="0">
              <a:solidFill>
                <a:prstClr val="white"/>
              </a:solidFill>
            </a:endParaRPr>
          </a:p>
        </p:txBody>
      </p:sp>
      <p:sp>
        <p:nvSpPr>
          <p:cNvPr id="7" name="Pentagon 6" title="restraint">
            <a:extLst>
              <a:ext uri="{C183D7F6-B498-43B3-948B-1728B52AA6E4}">
                <adec:decorative xmlns:adec="http://schemas.microsoft.com/office/drawing/2017/decorative" xmlns="" val="1"/>
              </a:ext>
            </a:extLst>
          </p:cNvPr>
          <p:cNvSpPr/>
          <p:nvPr/>
        </p:nvSpPr>
        <p:spPr>
          <a:xfrm>
            <a:off x="539753" y="3377462"/>
            <a:ext cx="7807572" cy="859693"/>
          </a:xfrm>
          <a:prstGeom prst="homePlate">
            <a:avLst/>
          </a:prstGeom>
          <a:solidFill>
            <a:schemeClr val="bg2">
              <a:lumMod val="90000"/>
            </a:schemeClr>
          </a:solidFill>
          <a:ln w="9525" cap="flat" cmpd="sng" algn="ctr">
            <a:solidFill>
              <a:srgbClr val="A6A6A6"/>
            </a:solidFill>
            <a:prstDash val="solid"/>
          </a:ln>
          <a:effectLst/>
        </p:spPr>
        <p:txBody>
          <a:bodyPr rtlCol="0" anchor="ctr"/>
          <a:lstStyle/>
          <a:p>
            <a:pPr algn="ctr" defTabSz="1219170">
              <a:defRPr/>
            </a:pPr>
            <a:endParaRPr lang="en-US" sz="2400" kern="0" dirty="0">
              <a:solidFill>
                <a:prstClr val="white"/>
              </a:solidFill>
            </a:endParaRPr>
          </a:p>
        </p:txBody>
      </p:sp>
      <p:sp>
        <p:nvSpPr>
          <p:cNvPr id="9" name="Pentagon 8" descr="active">
            <a:extLst>
              <a:ext uri="{C183D7F6-B498-43B3-948B-1728B52AA6E4}">
                <adec:decorative xmlns:adec="http://schemas.microsoft.com/office/drawing/2017/decorative" xmlns="" val="1"/>
              </a:ext>
            </a:extLst>
          </p:cNvPr>
          <p:cNvSpPr/>
          <p:nvPr/>
        </p:nvSpPr>
        <p:spPr>
          <a:xfrm>
            <a:off x="539751" y="4237155"/>
            <a:ext cx="7481931" cy="859693"/>
          </a:xfrm>
          <a:prstGeom prst="homePlate">
            <a:avLst/>
          </a:prstGeom>
          <a:solidFill>
            <a:schemeClr val="bg2">
              <a:lumMod val="90000"/>
            </a:schemeClr>
          </a:solidFill>
          <a:ln w="12700" cap="flat" cmpd="sng" algn="ctr">
            <a:solidFill>
              <a:srgbClr val="A6A6A6"/>
            </a:solidFill>
            <a:prstDash val="solid"/>
          </a:ln>
          <a:effectLst/>
        </p:spPr>
        <p:txBody>
          <a:bodyPr rtlCol="0" anchor="ctr"/>
          <a:lstStyle/>
          <a:p>
            <a:pPr algn="ctr" defTabSz="1219170">
              <a:defRPr/>
            </a:pPr>
            <a:endParaRPr lang="en-US" sz="2400" kern="0" dirty="0">
              <a:solidFill>
                <a:prstClr val="white"/>
              </a:solidFill>
            </a:endParaRPr>
          </a:p>
        </p:txBody>
      </p:sp>
      <p:sp>
        <p:nvSpPr>
          <p:cNvPr id="2" name="Title 1">
            <a:extLst>
              <a:ext uri="{FF2B5EF4-FFF2-40B4-BE49-F238E27FC236}">
                <a16:creationId xmlns:a16="http://schemas.microsoft.com/office/drawing/2014/main" id="{CBA2A3A2-9EF7-47B9-852B-03D8C69EEEE5}"/>
              </a:ext>
            </a:extLst>
          </p:cNvPr>
          <p:cNvSpPr>
            <a:spLocks noGrp="1"/>
          </p:cNvSpPr>
          <p:nvPr>
            <p:ph type="title"/>
          </p:nvPr>
        </p:nvSpPr>
        <p:spPr>
          <a:xfrm>
            <a:off x="539751" y="361500"/>
            <a:ext cx="12192000" cy="444499"/>
          </a:xfrm>
        </p:spPr>
        <p:txBody>
          <a:bodyPr>
            <a:noAutofit/>
          </a:bodyPr>
          <a:lstStyle/>
          <a:p>
            <a:pPr algn="l">
              <a:spcBef>
                <a:spcPts val="1000"/>
              </a:spcBef>
              <a:buClr>
                <a:srgbClr val="90C226"/>
              </a:buClr>
              <a:buSzPct val="80000"/>
            </a:pPr>
            <a:r>
              <a:rPr lang="en-US" sz="4267" b="1" cap="all" spc="0" dirty="0">
                <a:solidFill>
                  <a:prstClr val="black">
                    <a:lumMod val="50000"/>
                    <a:lumOff val="50000"/>
                  </a:prstClr>
                </a:solidFill>
                <a:latin typeface="+mn-lt"/>
                <a:ea typeface="+mn-ea"/>
                <a:cs typeface="Segoe UI Semibold" panose="020B0702040204020203" pitchFamily="34" charset="0"/>
              </a:rPr>
              <a:t>Fall Protection Planning – PART 2</a:t>
            </a:r>
          </a:p>
        </p:txBody>
      </p:sp>
      <p:sp>
        <p:nvSpPr>
          <p:cNvPr id="19" name="Content Placeholder 1"/>
          <p:cNvSpPr>
            <a:spLocks noGrp="1"/>
          </p:cNvSpPr>
          <p:nvPr>
            <p:ph idx="1"/>
          </p:nvPr>
        </p:nvSpPr>
        <p:spPr>
          <a:xfrm>
            <a:off x="9480875" y="1809713"/>
            <a:ext cx="2633557" cy="496257"/>
          </a:xfrm>
        </p:spPr>
        <p:txBody>
          <a:bodyPr anchor="ctr">
            <a:noAutofit/>
          </a:bodyPr>
          <a:lstStyle/>
          <a:p>
            <a:pPr marL="0" indent="0" algn="ctr">
              <a:buNone/>
            </a:pPr>
            <a:r>
              <a:rPr lang="en-US" sz="2667" b="1" dirty="0">
                <a:solidFill>
                  <a:srgbClr val="1B3049"/>
                </a:solidFill>
                <a:latin typeface="Arial" panose="020B0604020202020204" pitchFamily="34" charset="0"/>
                <a:cs typeface="Arial" panose="020B0604020202020204" pitchFamily="34" charset="0"/>
              </a:rPr>
              <a:t>Most Effective</a:t>
            </a:r>
            <a:endParaRPr lang="en-US" sz="2400" b="1" dirty="0">
              <a:solidFill>
                <a:schemeClr val="bg1"/>
              </a:solidFill>
              <a:latin typeface="Arial" panose="020B0604020202020204" pitchFamily="34" charset="0"/>
              <a:cs typeface="Arial" panose="020B0604020202020204" pitchFamily="34" charset="0"/>
            </a:endParaRPr>
          </a:p>
        </p:txBody>
      </p:sp>
      <p:sp>
        <p:nvSpPr>
          <p:cNvPr id="20" name="Content Placeholder 1"/>
          <p:cNvSpPr txBox="1">
            <a:spLocks/>
          </p:cNvSpPr>
          <p:nvPr/>
        </p:nvSpPr>
        <p:spPr>
          <a:xfrm>
            <a:off x="7729319" y="5384891"/>
            <a:ext cx="3307278" cy="496257"/>
          </a:xfrm>
          <a:prstGeom prst="rect">
            <a:avLst/>
          </a:prstGeom>
        </p:spPr>
        <p:txBody>
          <a:bodyPr vert="horz" lIns="121920" tIns="60960" rIns="121920" bIns="60960" rtlCol="0" anchor="ctr">
            <a:noAutofit/>
          </a:bodyPr>
          <a:lstStyle>
            <a:lvl1pPr marL="228600" indent="-228600" algn="l" defTabSz="914400" rtl="0" eaLnBrk="1" latinLnBrk="0" hangingPunct="1">
              <a:spcBef>
                <a:spcPct val="20000"/>
              </a:spcBef>
              <a:buClr>
                <a:schemeClr val="accent5">
                  <a:lumMod val="50000"/>
                </a:schemeClr>
              </a:buClr>
              <a:buFont typeface="Wingdings" panose="05000000000000000000" pitchFamily="2" charset="2"/>
              <a:buChar char="§"/>
              <a:defRPr sz="2800" i="0" kern="120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defRPr>
            </a:lvl1pPr>
            <a:lvl2pPr marL="457200" indent="-228600" algn="l" defTabSz="914400" rtl="0" eaLnBrk="1" latinLnBrk="0" hangingPunct="1">
              <a:spcBef>
                <a:spcPct val="20000"/>
              </a:spcBef>
              <a:buClr>
                <a:schemeClr val="tx1">
                  <a:lumMod val="65000"/>
                  <a:lumOff val="35000"/>
                </a:schemeClr>
              </a:buClr>
              <a:buFont typeface="Wingdings" panose="05000000000000000000" pitchFamily="2" charset="2"/>
              <a:buChar char="§"/>
              <a:defRPr sz="2400" kern="120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defRPr>
            </a:lvl2pPr>
            <a:lvl3pPr marL="681038" indent="-228600" algn="l" defTabSz="914400" rtl="0" eaLnBrk="1" latinLnBrk="0" hangingPunct="1">
              <a:spcBef>
                <a:spcPct val="20000"/>
              </a:spcBef>
              <a:buClr>
                <a:schemeClr val="bg1">
                  <a:lumMod val="50000"/>
                </a:schemeClr>
              </a:buClr>
              <a:buFont typeface="Wingdings" panose="05000000000000000000" pitchFamily="2" charset="2"/>
              <a:buChar char="§"/>
              <a:defRPr sz="2000" kern="120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defRPr>
            </a:lvl3pPr>
            <a:lvl4pPr marL="914400" indent="-228600" algn="l" defTabSz="855663" rtl="0" eaLnBrk="1" latinLnBrk="0" hangingPunct="1">
              <a:spcBef>
                <a:spcPct val="20000"/>
              </a:spcBef>
              <a:buClr>
                <a:schemeClr val="accent5">
                  <a:lumMod val="50000"/>
                </a:schemeClr>
              </a:buClr>
              <a:buFont typeface="Wingdings" panose="05000000000000000000" pitchFamily="2" charset="2"/>
              <a:buChar char="§"/>
              <a:defRPr sz="1600" kern="120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defRPr>
            </a:lvl4pPr>
            <a:lvl5pPr marL="1144588" indent="-228600" algn="l" defTabSz="914400" rtl="0" eaLnBrk="1" latinLnBrk="0" hangingPunct="1">
              <a:spcBef>
                <a:spcPct val="20000"/>
              </a:spcBef>
              <a:buClr>
                <a:schemeClr val="tx1">
                  <a:lumMod val="65000"/>
                  <a:lumOff val="35000"/>
                </a:schemeClr>
              </a:buClr>
              <a:buFont typeface="Wingdings" panose="05000000000000000000" pitchFamily="2" charset="2"/>
              <a:buChar char="§"/>
              <a:defRPr sz="1600" kern="120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US" sz="2667" b="1" dirty="0">
                <a:solidFill>
                  <a:srgbClr val="1B3049"/>
                </a:solidFill>
                <a:latin typeface="Arial" panose="020B0604020202020204" pitchFamily="34" charset="0"/>
                <a:ea typeface="+mn-ea"/>
                <a:cs typeface="Arial" panose="020B0604020202020204" pitchFamily="34" charset="0"/>
              </a:rPr>
              <a:t>Least Effective</a:t>
            </a:r>
            <a:endParaRPr lang="en-US" sz="2400" b="1" dirty="0">
              <a:solidFill>
                <a:schemeClr val="bg1"/>
              </a:solidFill>
              <a:latin typeface="Arial" panose="020B0604020202020204" pitchFamily="34" charset="0"/>
              <a:cs typeface="Arial" panose="020B0604020202020204" pitchFamily="34" charset="0"/>
            </a:endParaRPr>
          </a:p>
        </p:txBody>
      </p:sp>
      <p:sp>
        <p:nvSpPr>
          <p:cNvPr id="11" name="Pentagon 10" title="elimination">
            <a:extLst>
              <a:ext uri="{C183D7F6-B498-43B3-948B-1728B52AA6E4}">
                <adec:decorative xmlns:adec="http://schemas.microsoft.com/office/drawing/2017/decorative" xmlns="" val="1"/>
              </a:ext>
            </a:extLst>
          </p:cNvPr>
          <p:cNvSpPr/>
          <p:nvPr/>
        </p:nvSpPr>
        <p:spPr>
          <a:xfrm>
            <a:off x="539753" y="1658076"/>
            <a:ext cx="8784495" cy="859693"/>
          </a:xfrm>
          <a:prstGeom prst="homePlate">
            <a:avLst/>
          </a:prstGeom>
          <a:solidFill>
            <a:schemeClr val="bg2">
              <a:lumMod val="90000"/>
            </a:schemeClr>
          </a:solidFill>
          <a:ln w="9525" cap="flat" cmpd="sng" algn="ctr">
            <a:solidFill>
              <a:srgbClr val="A6A6A6"/>
            </a:solidFill>
            <a:prstDash val="solid"/>
          </a:ln>
          <a:effectLst/>
        </p:spPr>
        <p:txBody>
          <a:bodyPr rtlCol="0" anchor="ctr"/>
          <a:lstStyle/>
          <a:p>
            <a:pPr algn="ctr" defTabSz="1219170">
              <a:defRPr/>
            </a:pPr>
            <a:endParaRPr lang="en-US" sz="2400" kern="0" dirty="0">
              <a:solidFill>
                <a:prstClr val="white"/>
              </a:solidFill>
            </a:endParaRPr>
          </a:p>
        </p:txBody>
      </p:sp>
      <p:sp>
        <p:nvSpPr>
          <p:cNvPr id="12" name="TextBox 11"/>
          <p:cNvSpPr txBox="1"/>
          <p:nvPr/>
        </p:nvSpPr>
        <p:spPr>
          <a:xfrm>
            <a:off x="762823" y="1761957"/>
            <a:ext cx="5910592" cy="666786"/>
          </a:xfrm>
          <a:prstGeom prst="rect">
            <a:avLst/>
          </a:prstGeom>
          <a:noFill/>
        </p:spPr>
        <p:txBody>
          <a:bodyPr wrap="none" rtlCol="0">
            <a:spAutoFit/>
          </a:bodyPr>
          <a:lstStyle/>
          <a:p>
            <a:r>
              <a:rPr lang="en-US" sz="3733" dirty="0">
                <a:cs typeface="Century Gothic"/>
              </a:rPr>
              <a:t>Elimination or Substitution</a:t>
            </a:r>
          </a:p>
        </p:txBody>
      </p:sp>
      <p:sp>
        <p:nvSpPr>
          <p:cNvPr id="6" name="TextBox 5"/>
          <p:cNvSpPr txBox="1"/>
          <p:nvPr/>
        </p:nvSpPr>
        <p:spPr>
          <a:xfrm>
            <a:off x="765198" y="2604824"/>
            <a:ext cx="4910319" cy="666786"/>
          </a:xfrm>
          <a:prstGeom prst="rect">
            <a:avLst/>
          </a:prstGeom>
          <a:noFill/>
        </p:spPr>
        <p:txBody>
          <a:bodyPr wrap="none" rtlCol="0">
            <a:spAutoFit/>
          </a:bodyPr>
          <a:lstStyle/>
          <a:p>
            <a:r>
              <a:rPr lang="en-US" sz="3733" dirty="0">
                <a:solidFill>
                  <a:prstClr val="white">
                    <a:lumMod val="85000"/>
                  </a:prstClr>
                </a:solidFill>
                <a:cs typeface="Century Gothic"/>
              </a:rPr>
              <a:t>Passive</a:t>
            </a:r>
            <a:r>
              <a:rPr lang="en-US" sz="2667" dirty="0">
                <a:solidFill>
                  <a:prstClr val="white">
                    <a:lumMod val="85000"/>
                  </a:prstClr>
                </a:solidFill>
                <a:cs typeface="Century Gothic"/>
              </a:rPr>
              <a:t> </a:t>
            </a:r>
            <a:r>
              <a:rPr lang="en-US" sz="3733" dirty="0">
                <a:solidFill>
                  <a:prstClr val="white">
                    <a:lumMod val="85000"/>
                  </a:prstClr>
                </a:solidFill>
                <a:cs typeface="Century Gothic"/>
              </a:rPr>
              <a:t>Fall</a:t>
            </a:r>
            <a:r>
              <a:rPr lang="en-US" sz="2667" dirty="0">
                <a:solidFill>
                  <a:prstClr val="white">
                    <a:lumMod val="85000"/>
                  </a:prstClr>
                </a:solidFill>
                <a:cs typeface="Century Gothic"/>
              </a:rPr>
              <a:t> </a:t>
            </a:r>
            <a:r>
              <a:rPr lang="en-US" sz="3733" dirty="0">
                <a:solidFill>
                  <a:prstClr val="white">
                    <a:lumMod val="85000"/>
                  </a:prstClr>
                </a:solidFill>
                <a:cs typeface="Century Gothic"/>
              </a:rPr>
              <a:t>Protection</a:t>
            </a:r>
          </a:p>
        </p:txBody>
      </p:sp>
      <p:sp>
        <p:nvSpPr>
          <p:cNvPr id="8" name="TextBox 7"/>
          <p:cNvSpPr txBox="1"/>
          <p:nvPr/>
        </p:nvSpPr>
        <p:spPr>
          <a:xfrm>
            <a:off x="767995" y="3460224"/>
            <a:ext cx="6054671" cy="666786"/>
          </a:xfrm>
          <a:prstGeom prst="rect">
            <a:avLst/>
          </a:prstGeom>
          <a:noFill/>
        </p:spPr>
        <p:txBody>
          <a:bodyPr wrap="none" rtlCol="0">
            <a:spAutoFit/>
          </a:bodyPr>
          <a:lstStyle/>
          <a:p>
            <a:r>
              <a:rPr lang="en-US" sz="3733" dirty="0">
                <a:cs typeface="Century Gothic"/>
              </a:rPr>
              <a:t>Active</a:t>
            </a:r>
            <a:r>
              <a:rPr lang="en-US" sz="2667" dirty="0">
                <a:cs typeface="Century Gothic"/>
              </a:rPr>
              <a:t> </a:t>
            </a:r>
            <a:r>
              <a:rPr lang="en-US" sz="3733" dirty="0">
                <a:cs typeface="Century Gothic"/>
              </a:rPr>
              <a:t>Fall</a:t>
            </a:r>
            <a:r>
              <a:rPr lang="en-US" sz="2667" dirty="0">
                <a:cs typeface="Century Gothic"/>
              </a:rPr>
              <a:t> </a:t>
            </a:r>
            <a:r>
              <a:rPr lang="en-US" sz="3733" dirty="0">
                <a:cs typeface="Century Gothic"/>
              </a:rPr>
              <a:t>Restraint</a:t>
            </a:r>
            <a:r>
              <a:rPr lang="en-US" sz="2667" dirty="0">
                <a:cs typeface="Century Gothic"/>
              </a:rPr>
              <a:t> </a:t>
            </a:r>
            <a:r>
              <a:rPr lang="en-US" sz="3733" dirty="0">
                <a:cs typeface="Century Gothic"/>
              </a:rPr>
              <a:t>System</a:t>
            </a:r>
          </a:p>
        </p:txBody>
      </p:sp>
      <p:sp>
        <p:nvSpPr>
          <p:cNvPr id="10" name="TextBox 9" title="fall arrest"/>
          <p:cNvSpPr txBox="1"/>
          <p:nvPr/>
        </p:nvSpPr>
        <p:spPr>
          <a:xfrm>
            <a:off x="770089" y="4314269"/>
            <a:ext cx="5424883" cy="666786"/>
          </a:xfrm>
          <a:prstGeom prst="rect">
            <a:avLst/>
          </a:prstGeom>
          <a:noFill/>
          <a:ln w="12700" cmpd="sng">
            <a:noFill/>
          </a:ln>
        </p:spPr>
        <p:txBody>
          <a:bodyPr wrap="none" rtlCol="0">
            <a:spAutoFit/>
          </a:bodyPr>
          <a:lstStyle/>
          <a:p>
            <a:r>
              <a:rPr lang="en-US" sz="3733" dirty="0">
                <a:cs typeface="Century Gothic"/>
              </a:rPr>
              <a:t>Active</a:t>
            </a:r>
            <a:r>
              <a:rPr lang="en-US" sz="2667" dirty="0">
                <a:cs typeface="Century Gothic"/>
              </a:rPr>
              <a:t> </a:t>
            </a:r>
            <a:r>
              <a:rPr lang="en-US" sz="3733" dirty="0">
                <a:cs typeface="Century Gothic"/>
              </a:rPr>
              <a:t>Fall</a:t>
            </a:r>
            <a:r>
              <a:rPr lang="en-US" sz="2667" dirty="0">
                <a:cs typeface="Century Gothic"/>
              </a:rPr>
              <a:t> </a:t>
            </a:r>
            <a:r>
              <a:rPr lang="en-US" sz="3733" dirty="0">
                <a:cs typeface="Century Gothic"/>
              </a:rPr>
              <a:t>Arrest</a:t>
            </a:r>
            <a:r>
              <a:rPr lang="en-US" sz="2667" dirty="0">
                <a:cs typeface="Century Gothic"/>
              </a:rPr>
              <a:t> </a:t>
            </a:r>
            <a:r>
              <a:rPr lang="en-US" sz="3733" dirty="0">
                <a:cs typeface="Century Gothic"/>
              </a:rPr>
              <a:t>System</a:t>
            </a:r>
          </a:p>
        </p:txBody>
      </p:sp>
      <p:sp>
        <p:nvSpPr>
          <p:cNvPr id="14" name="Pentagon 13" title="least">
            <a:extLst>
              <a:ext uri="{C183D7F6-B498-43B3-948B-1728B52AA6E4}">
                <adec:decorative xmlns:adec="http://schemas.microsoft.com/office/drawing/2017/decorative" xmlns="" val="1"/>
              </a:ext>
            </a:extLst>
          </p:cNvPr>
          <p:cNvSpPr/>
          <p:nvPr/>
        </p:nvSpPr>
        <p:spPr>
          <a:xfrm>
            <a:off x="539753" y="5096848"/>
            <a:ext cx="7133580" cy="859693"/>
          </a:xfrm>
          <a:prstGeom prst="homePlate">
            <a:avLst/>
          </a:prstGeom>
          <a:solidFill>
            <a:schemeClr val="bg2">
              <a:lumMod val="90000"/>
            </a:schemeClr>
          </a:solidFill>
          <a:ln w="12700" cap="flat" cmpd="sng" algn="ctr">
            <a:solidFill>
              <a:sysClr val="window" lastClr="FFFFFF">
                <a:lumMod val="65000"/>
              </a:sysClr>
            </a:solidFill>
            <a:prstDash val="solid"/>
          </a:ln>
          <a:effectLst/>
        </p:spPr>
        <p:txBody>
          <a:bodyPr rtlCol="0" anchor="ctr"/>
          <a:lstStyle/>
          <a:p>
            <a:pPr algn="ctr" defTabSz="1219170">
              <a:defRPr/>
            </a:pPr>
            <a:endParaRPr lang="en-US" sz="2400" kern="0" dirty="0">
              <a:solidFill>
                <a:srgbClr val="595959"/>
              </a:solidFill>
            </a:endParaRPr>
          </a:p>
        </p:txBody>
      </p:sp>
      <p:sp>
        <p:nvSpPr>
          <p:cNvPr id="15" name="TextBox 14" title="controls"/>
          <p:cNvSpPr txBox="1"/>
          <p:nvPr/>
        </p:nvSpPr>
        <p:spPr>
          <a:xfrm>
            <a:off x="772583" y="5177881"/>
            <a:ext cx="5179623" cy="666786"/>
          </a:xfrm>
          <a:prstGeom prst="rect">
            <a:avLst/>
          </a:prstGeom>
          <a:noFill/>
        </p:spPr>
        <p:txBody>
          <a:bodyPr wrap="none" rtlCol="0">
            <a:spAutoFit/>
          </a:bodyPr>
          <a:lstStyle/>
          <a:p>
            <a:pPr defTabSz="1219170">
              <a:defRPr/>
            </a:pPr>
            <a:r>
              <a:rPr lang="en-US" sz="3733" dirty="0">
                <a:cs typeface="Century Gothic"/>
              </a:rPr>
              <a:t>Administrative</a:t>
            </a:r>
            <a:r>
              <a:rPr lang="en-US" sz="2667" kern="0" dirty="0">
                <a:cs typeface="Century Gothic"/>
              </a:rPr>
              <a:t> </a:t>
            </a:r>
            <a:r>
              <a:rPr lang="en-US" sz="3733" dirty="0">
                <a:cs typeface="Century Gothic"/>
              </a:rPr>
              <a:t>Controls</a:t>
            </a:r>
          </a:p>
        </p:txBody>
      </p:sp>
      <p:cxnSp>
        <p:nvCxnSpPr>
          <p:cNvPr id="3" name="Straight Arrow Connector 2" descr="arrow">
            <a:extLst>
              <a:ext uri="{C183D7F6-B498-43B3-948B-1728B52AA6E4}">
                <adec:decorative xmlns:adec="http://schemas.microsoft.com/office/drawing/2017/decorative" xmlns="" val="1"/>
              </a:ext>
            </a:extLst>
          </p:cNvPr>
          <p:cNvCxnSpPr>
            <a:cxnSpLocks/>
            <a:stCxn id="19" idx="2"/>
          </p:cNvCxnSpPr>
          <p:nvPr/>
        </p:nvCxnSpPr>
        <p:spPr>
          <a:xfrm flipH="1">
            <a:off x="9324248" y="2305970"/>
            <a:ext cx="1473406" cy="2972596"/>
          </a:xfrm>
          <a:prstGeom prst="straightConnector1">
            <a:avLst/>
          </a:prstGeom>
          <a:ln w="31750">
            <a:solidFill>
              <a:srgbClr val="1B3049"/>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398282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9">
                                            <p:txEl>
                                              <p:pRg st="0" end="0"/>
                                            </p:txEl>
                                          </p:spTgt>
                                        </p:tgtEl>
                                        <p:attrNameLst>
                                          <p:attrName>style.visibility</p:attrName>
                                        </p:attrNameLst>
                                      </p:cBhvr>
                                      <p:to>
                                        <p:strVal val="visible"/>
                                      </p:to>
                                    </p:set>
                                    <p:animEffect transition="in" filter="wipe(up)">
                                      <p:cBhvr>
                                        <p:cTn id="7" dur="250"/>
                                        <p:tgtEl>
                                          <p:spTgt spid="19">
                                            <p:txEl>
                                              <p:pRg st="0" end="0"/>
                                            </p:txEl>
                                          </p:spTgt>
                                        </p:tgtEl>
                                      </p:cBhvr>
                                    </p:animEffect>
                                  </p:childTnLst>
                                </p:cTn>
                              </p:par>
                            </p:childTnLst>
                          </p:cTn>
                        </p:par>
                        <p:par>
                          <p:cTn id="8" fill="hold">
                            <p:stCondLst>
                              <p:cond delay="250"/>
                            </p:stCondLst>
                            <p:childTnLst>
                              <p:par>
                                <p:cTn id="9" presetID="22" presetClass="entr" presetSubtype="1"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wipe(up)">
                                      <p:cBhvr>
                                        <p:cTn id="11" dur="500"/>
                                        <p:tgtEl>
                                          <p:spTgt spid="3"/>
                                        </p:tgtEl>
                                      </p:cBhvr>
                                    </p:animEffect>
                                  </p:childTnLst>
                                </p:cTn>
                              </p:par>
                            </p:childTnLst>
                          </p:cTn>
                        </p:par>
                        <p:par>
                          <p:cTn id="12" fill="hold">
                            <p:stCondLst>
                              <p:cond delay="750"/>
                            </p:stCondLst>
                            <p:childTnLst>
                              <p:par>
                                <p:cTn id="13" presetID="22" presetClass="entr" presetSubtype="1" fill="hold" grpId="0" nodeType="after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wipe(up)">
                                      <p:cBhvr>
                                        <p:cTn id="15" dur="25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build="p"/>
      <p:bldP spid="20" grpId="0"/>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2C6254-2464-45C6-B7F3-EB62495448B3}"/>
              </a:ext>
            </a:extLst>
          </p:cNvPr>
          <p:cNvSpPr>
            <a:spLocks noGrp="1"/>
          </p:cNvSpPr>
          <p:nvPr>
            <p:ph type="title"/>
          </p:nvPr>
        </p:nvSpPr>
        <p:spPr>
          <a:xfrm>
            <a:off x="677334" y="609600"/>
            <a:ext cx="10731884" cy="769441"/>
          </a:xfrm>
          <a:noFill/>
          <a:ln w="25400">
            <a:solidFill>
              <a:schemeClr val="accent1"/>
            </a:solidFill>
          </a:ln>
        </p:spPr>
        <p:txBody>
          <a:bodyPr wrap="square" rtlCol="0">
            <a:spAutoFit/>
          </a:bodyPr>
          <a:lstStyle/>
          <a:p>
            <a:pPr>
              <a:spcBef>
                <a:spcPts val="0"/>
              </a:spcBef>
            </a:pPr>
            <a:r>
              <a:rPr lang="en-US" sz="4400" dirty="0">
                <a:solidFill>
                  <a:srgbClr val="37495F"/>
                </a:solidFill>
                <a:latin typeface="Trebuchet MS" panose="020B0603020202020204"/>
                <a:ea typeface="+mn-ea"/>
                <a:cs typeface="+mn-cs"/>
              </a:rPr>
              <a:t>Fall Protection and Prevention – Part 5</a:t>
            </a:r>
          </a:p>
        </p:txBody>
      </p:sp>
      <p:sp>
        <p:nvSpPr>
          <p:cNvPr id="7" name="Content Placeholder 6">
            <a:extLst>
              <a:ext uri="{FF2B5EF4-FFF2-40B4-BE49-F238E27FC236}">
                <a16:creationId xmlns:a16="http://schemas.microsoft.com/office/drawing/2014/main" id="{15AB9AD4-5262-42ED-80E8-8B852E360662}"/>
              </a:ext>
            </a:extLst>
          </p:cNvPr>
          <p:cNvSpPr>
            <a:spLocks noGrp="1"/>
          </p:cNvSpPr>
          <p:nvPr>
            <p:ph idx="4294967295"/>
          </p:nvPr>
        </p:nvSpPr>
        <p:spPr>
          <a:xfrm>
            <a:off x="805320" y="1621847"/>
            <a:ext cx="10475912" cy="4800600"/>
          </a:xfrm>
        </p:spPr>
        <p:txBody>
          <a:bodyPr vert="horz" lIns="91440" tIns="45720" rIns="91440" bIns="45720" rtlCol="0">
            <a:normAutofit/>
          </a:bodyPr>
          <a:lstStyle/>
          <a:p>
            <a:pPr fontAlgn="base"/>
            <a:r>
              <a:rPr lang="en-US" sz="2400" b="1" dirty="0"/>
              <a:t>Active Fall Restraint System</a:t>
            </a:r>
          </a:p>
          <a:p>
            <a:pPr marL="0" indent="0" fontAlgn="base">
              <a:buNone/>
            </a:pPr>
            <a:r>
              <a:rPr lang="en-US" sz="2400" dirty="0"/>
              <a:t>Physical barriers like guardrails around unprotected edges and covers over holes are examples of passive fall protection.</a:t>
            </a:r>
          </a:p>
          <a:p>
            <a:pPr marL="0" indent="0" fontAlgn="base">
              <a:buNone/>
            </a:pPr>
            <a:r>
              <a:rPr lang="en-US" sz="2400" dirty="0"/>
              <a:t>Passive protection is generally considered to provide a higher level of safety since the opportunity for error is less than using personal protective equipment (PPE). The initial costs of passive protection, while possibly high, are often more efficient than the long-term costs of PPE. </a:t>
            </a:r>
          </a:p>
          <a:p>
            <a:pPr marL="0" indent="0" fontAlgn="base">
              <a:buNone/>
            </a:pPr>
            <a:endParaRPr lang="en-US" sz="2400" dirty="0"/>
          </a:p>
          <a:p>
            <a:pPr marL="0" indent="0" algn="ctr" fontAlgn="base">
              <a:buNone/>
            </a:pPr>
            <a:r>
              <a:rPr lang="en-US" sz="2400" dirty="0"/>
              <a:t>A thorough hazard assessment provides the information needed to make these kinds of decisions to maximize cost-effectiveness.</a:t>
            </a:r>
          </a:p>
          <a:p>
            <a:endParaRPr lang="en-US" dirty="0"/>
          </a:p>
        </p:txBody>
      </p:sp>
    </p:spTree>
    <p:extLst>
      <p:ext uri="{BB962C8B-B14F-4D97-AF65-F5344CB8AC3E}">
        <p14:creationId xmlns:p14="http://schemas.microsoft.com/office/powerpoint/2010/main" val="8105806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B04198-EE1B-4E07-8319-F5D87DE4AA16}"/>
              </a:ext>
            </a:extLst>
          </p:cNvPr>
          <p:cNvSpPr>
            <a:spLocks noGrp="1"/>
          </p:cNvSpPr>
          <p:nvPr>
            <p:ph type="title"/>
          </p:nvPr>
        </p:nvSpPr>
        <p:spPr>
          <a:xfrm>
            <a:off x="677334" y="609600"/>
            <a:ext cx="10295466" cy="769441"/>
          </a:xfrm>
          <a:noFill/>
          <a:ln w="25400">
            <a:solidFill>
              <a:schemeClr val="accent1"/>
            </a:solidFill>
          </a:ln>
        </p:spPr>
        <p:txBody>
          <a:bodyPr wrap="square" rtlCol="0">
            <a:spAutoFit/>
          </a:bodyPr>
          <a:lstStyle/>
          <a:p>
            <a:pPr>
              <a:spcBef>
                <a:spcPts val="0"/>
              </a:spcBef>
            </a:pPr>
            <a:r>
              <a:rPr lang="en-US" sz="4400" dirty="0">
                <a:solidFill>
                  <a:srgbClr val="37495F"/>
                </a:solidFill>
                <a:latin typeface="Trebuchet MS" panose="020B0603020202020204"/>
                <a:ea typeface="+mn-ea"/>
                <a:cs typeface="+mn-cs"/>
              </a:rPr>
              <a:t>Fall Protection and Prevention – Part 6</a:t>
            </a:r>
          </a:p>
        </p:txBody>
      </p:sp>
      <p:pic>
        <p:nvPicPr>
          <p:cNvPr id="5" name="Content Placeholder 4" descr="Picture of a Guard Rail meeting OSHA specifications.&#10;">
            <a:extLst>
              <a:ext uri="{FF2B5EF4-FFF2-40B4-BE49-F238E27FC236}">
                <a16:creationId xmlns:a16="http://schemas.microsoft.com/office/drawing/2014/main" id="{DBC86EA6-5D20-4009-9532-62B807DB62F2}"/>
              </a:ext>
            </a:extLst>
          </p:cNvPr>
          <p:cNvPicPr>
            <a:picLocks noGrp="1" noChangeAspect="1"/>
          </p:cNvPicPr>
          <p:nvPr>
            <p:ph idx="4294967295"/>
          </p:nvPr>
        </p:nvPicPr>
        <p:blipFill>
          <a:blip r:embed="rId3"/>
          <a:stretch>
            <a:fillRect/>
          </a:stretch>
        </p:blipFill>
        <p:spPr>
          <a:xfrm>
            <a:off x="0" y="2767013"/>
            <a:ext cx="10669588" cy="3324225"/>
          </a:xfrm>
        </p:spPr>
      </p:pic>
      <p:sp>
        <p:nvSpPr>
          <p:cNvPr id="6" name="TextBox 5">
            <a:extLst>
              <a:ext uri="{FF2B5EF4-FFF2-40B4-BE49-F238E27FC236}">
                <a16:creationId xmlns:a16="http://schemas.microsoft.com/office/drawing/2014/main" id="{8CB4BAAE-3A69-4286-842C-0318F8B7DD98}"/>
              </a:ext>
            </a:extLst>
          </p:cNvPr>
          <p:cNvSpPr txBox="1"/>
          <p:nvPr/>
        </p:nvSpPr>
        <p:spPr>
          <a:xfrm>
            <a:off x="1706880" y="1706880"/>
            <a:ext cx="8220712" cy="523220"/>
          </a:xfrm>
          <a:prstGeom prst="rect">
            <a:avLst/>
          </a:prstGeom>
          <a:noFill/>
        </p:spPr>
        <p:txBody>
          <a:bodyPr wrap="none" rtlCol="0">
            <a:spAutoFit/>
          </a:bodyPr>
          <a:lstStyle/>
          <a:p>
            <a:pPr marL="342900" lvl="0" indent="-342900" fontAlgn="base">
              <a:spcBef>
                <a:spcPts val="1000"/>
              </a:spcBef>
              <a:buClr>
                <a:srgbClr val="90C226"/>
              </a:buClr>
              <a:buSzPct val="80000"/>
              <a:buFont typeface="Wingdings 3" charset="2"/>
              <a:buChar char=""/>
            </a:pPr>
            <a:r>
              <a:rPr lang="en-US" sz="2800" b="1" dirty="0">
                <a:solidFill>
                  <a:prstClr val="black">
                    <a:lumMod val="75000"/>
                    <a:lumOff val="25000"/>
                  </a:prstClr>
                </a:solidFill>
              </a:rPr>
              <a:t>Active Fall Restraint System- OSHA structured</a:t>
            </a:r>
          </a:p>
        </p:txBody>
      </p:sp>
    </p:spTree>
    <p:extLst>
      <p:ext uri="{BB962C8B-B14F-4D97-AF65-F5344CB8AC3E}">
        <p14:creationId xmlns:p14="http://schemas.microsoft.com/office/powerpoint/2010/main" val="32295281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entagon 4" descr="passive">
            <a:extLst>
              <a:ext uri="{C183D7F6-B498-43B3-948B-1728B52AA6E4}">
                <adec:decorative xmlns:adec="http://schemas.microsoft.com/office/drawing/2017/decorative" xmlns="" val="1"/>
              </a:ext>
            </a:extLst>
          </p:cNvPr>
          <p:cNvSpPr/>
          <p:nvPr/>
        </p:nvSpPr>
        <p:spPr>
          <a:xfrm>
            <a:off x="539752" y="2517770"/>
            <a:ext cx="8302547" cy="859693"/>
          </a:xfrm>
          <a:prstGeom prst="homePlate">
            <a:avLst/>
          </a:prstGeom>
          <a:solidFill>
            <a:schemeClr val="bg2">
              <a:lumMod val="90000"/>
            </a:schemeClr>
          </a:solidFill>
          <a:ln w="9525" cap="flat" cmpd="sng" algn="ctr">
            <a:solidFill>
              <a:srgbClr val="A6A6A6"/>
            </a:solidFill>
            <a:prstDash val="solid"/>
          </a:ln>
          <a:effectLst/>
        </p:spPr>
        <p:txBody>
          <a:bodyPr rtlCol="0" anchor="ctr"/>
          <a:lstStyle/>
          <a:p>
            <a:pPr algn="ctr" defTabSz="1219170">
              <a:defRPr/>
            </a:pPr>
            <a:endParaRPr lang="en-US" sz="2400" kern="0" dirty="0">
              <a:solidFill>
                <a:prstClr val="white"/>
              </a:solidFill>
            </a:endParaRPr>
          </a:p>
        </p:txBody>
      </p:sp>
      <p:sp>
        <p:nvSpPr>
          <p:cNvPr id="7" name="Pentagon 6" descr="active">
            <a:extLst>
              <a:ext uri="{C183D7F6-B498-43B3-948B-1728B52AA6E4}">
                <adec:decorative xmlns:adec="http://schemas.microsoft.com/office/drawing/2017/decorative" xmlns="" val="1"/>
              </a:ext>
            </a:extLst>
          </p:cNvPr>
          <p:cNvSpPr/>
          <p:nvPr/>
        </p:nvSpPr>
        <p:spPr>
          <a:xfrm>
            <a:off x="539753" y="3377462"/>
            <a:ext cx="7807572" cy="859693"/>
          </a:xfrm>
          <a:prstGeom prst="homePlate">
            <a:avLst/>
          </a:prstGeom>
          <a:solidFill>
            <a:schemeClr val="accent2">
              <a:lumMod val="60000"/>
              <a:lumOff val="40000"/>
            </a:schemeClr>
          </a:solidFill>
          <a:ln w="9525" cap="flat" cmpd="sng" algn="ctr">
            <a:solidFill>
              <a:srgbClr val="A6A6A6"/>
            </a:solidFill>
            <a:prstDash val="solid"/>
          </a:ln>
          <a:effectLst/>
        </p:spPr>
        <p:txBody>
          <a:bodyPr rtlCol="0" anchor="ctr"/>
          <a:lstStyle/>
          <a:p>
            <a:pPr algn="ctr" defTabSz="1219170">
              <a:defRPr/>
            </a:pPr>
            <a:endParaRPr lang="en-US" sz="2400" kern="0" dirty="0">
              <a:solidFill>
                <a:prstClr val="white"/>
              </a:solidFill>
            </a:endParaRPr>
          </a:p>
        </p:txBody>
      </p:sp>
      <p:sp>
        <p:nvSpPr>
          <p:cNvPr id="9" name="Pentagon 8" descr="active">
            <a:extLst>
              <a:ext uri="{C183D7F6-B498-43B3-948B-1728B52AA6E4}">
                <adec:decorative xmlns:adec="http://schemas.microsoft.com/office/drawing/2017/decorative" xmlns="" val="1"/>
              </a:ext>
            </a:extLst>
          </p:cNvPr>
          <p:cNvSpPr/>
          <p:nvPr/>
        </p:nvSpPr>
        <p:spPr>
          <a:xfrm>
            <a:off x="539751" y="4237155"/>
            <a:ext cx="7481931" cy="859693"/>
          </a:xfrm>
          <a:prstGeom prst="homePlate">
            <a:avLst/>
          </a:prstGeom>
          <a:solidFill>
            <a:schemeClr val="bg2">
              <a:lumMod val="90000"/>
            </a:schemeClr>
          </a:solidFill>
          <a:ln w="12700" cap="flat" cmpd="sng" algn="ctr">
            <a:solidFill>
              <a:srgbClr val="A6A6A6"/>
            </a:solidFill>
            <a:prstDash val="solid"/>
          </a:ln>
          <a:effectLst/>
        </p:spPr>
        <p:txBody>
          <a:bodyPr rtlCol="0" anchor="ctr"/>
          <a:lstStyle/>
          <a:p>
            <a:pPr algn="ctr" defTabSz="1219170">
              <a:defRPr/>
            </a:pPr>
            <a:endParaRPr lang="en-US" sz="2400" kern="0" dirty="0">
              <a:solidFill>
                <a:prstClr val="white"/>
              </a:solidFill>
            </a:endParaRPr>
          </a:p>
        </p:txBody>
      </p:sp>
      <p:sp>
        <p:nvSpPr>
          <p:cNvPr id="2" name="Title 1">
            <a:extLst>
              <a:ext uri="{FF2B5EF4-FFF2-40B4-BE49-F238E27FC236}">
                <a16:creationId xmlns:a16="http://schemas.microsoft.com/office/drawing/2014/main" id="{321BE692-FEE1-4C63-A796-C2E879242FEC}"/>
              </a:ext>
            </a:extLst>
          </p:cNvPr>
          <p:cNvSpPr>
            <a:spLocks noGrp="1"/>
          </p:cNvSpPr>
          <p:nvPr>
            <p:ph type="title"/>
          </p:nvPr>
        </p:nvSpPr>
        <p:spPr>
          <a:xfrm>
            <a:off x="539751" y="361500"/>
            <a:ext cx="12192000" cy="444499"/>
          </a:xfrm>
        </p:spPr>
        <p:txBody>
          <a:bodyPr vert="horz" lIns="91440" tIns="45720" rIns="91440" bIns="45720" rtlCol="0" anchor="ctr">
            <a:noAutofit/>
          </a:bodyPr>
          <a:lstStyle/>
          <a:p>
            <a:pPr algn="l">
              <a:spcBef>
                <a:spcPts val="1000"/>
              </a:spcBef>
              <a:buClr>
                <a:schemeClr val="accent1"/>
              </a:buClr>
              <a:buSzPct val="80000"/>
              <a:buFont typeface="Wingdings 3" charset="2"/>
            </a:pPr>
            <a:r>
              <a:rPr lang="en-US" sz="4267" b="1" cap="all" spc="0" dirty="0">
                <a:solidFill>
                  <a:schemeClr val="tx1">
                    <a:lumMod val="50000"/>
                    <a:lumOff val="50000"/>
                  </a:schemeClr>
                </a:solidFill>
                <a:latin typeface="+mn-lt"/>
                <a:ea typeface="+mn-ea"/>
                <a:cs typeface="Segoe UI Semibold" panose="020B0702040204020203" pitchFamily="34" charset="0"/>
              </a:rPr>
              <a:t>Fall Protection Planning – PART 3</a:t>
            </a:r>
          </a:p>
        </p:txBody>
      </p:sp>
      <p:sp>
        <p:nvSpPr>
          <p:cNvPr id="19" name="Content Placeholder 1"/>
          <p:cNvSpPr>
            <a:spLocks noGrp="1"/>
          </p:cNvSpPr>
          <p:nvPr>
            <p:ph idx="1"/>
          </p:nvPr>
        </p:nvSpPr>
        <p:spPr>
          <a:xfrm>
            <a:off x="9480875" y="1809713"/>
            <a:ext cx="2633557" cy="496257"/>
          </a:xfrm>
        </p:spPr>
        <p:txBody>
          <a:bodyPr anchor="ctr">
            <a:noAutofit/>
          </a:bodyPr>
          <a:lstStyle/>
          <a:p>
            <a:pPr marL="0" indent="0" algn="ctr">
              <a:buNone/>
            </a:pPr>
            <a:r>
              <a:rPr lang="en-US" sz="2667" b="1" dirty="0">
                <a:solidFill>
                  <a:srgbClr val="1B3049"/>
                </a:solidFill>
                <a:latin typeface="Arial" panose="020B0604020202020204" pitchFamily="34" charset="0"/>
                <a:cs typeface="Arial" panose="020B0604020202020204" pitchFamily="34" charset="0"/>
              </a:rPr>
              <a:t>Most Effective</a:t>
            </a:r>
            <a:endParaRPr lang="en-US" sz="2400" b="1" dirty="0">
              <a:solidFill>
                <a:schemeClr val="bg1"/>
              </a:solidFill>
              <a:latin typeface="Arial" panose="020B0604020202020204" pitchFamily="34" charset="0"/>
              <a:cs typeface="Arial" panose="020B0604020202020204" pitchFamily="34" charset="0"/>
            </a:endParaRPr>
          </a:p>
        </p:txBody>
      </p:sp>
      <p:sp>
        <p:nvSpPr>
          <p:cNvPr id="20" name="Content Placeholder 1"/>
          <p:cNvSpPr txBox="1">
            <a:spLocks/>
          </p:cNvSpPr>
          <p:nvPr/>
        </p:nvSpPr>
        <p:spPr>
          <a:xfrm>
            <a:off x="7729319" y="5384891"/>
            <a:ext cx="3307278" cy="496257"/>
          </a:xfrm>
          <a:prstGeom prst="rect">
            <a:avLst/>
          </a:prstGeom>
        </p:spPr>
        <p:txBody>
          <a:bodyPr vert="horz" lIns="121920" tIns="60960" rIns="121920" bIns="60960" rtlCol="0" anchor="ctr">
            <a:noAutofit/>
          </a:bodyPr>
          <a:lstStyle>
            <a:lvl1pPr marL="228600" indent="-228600" algn="l" defTabSz="914400" rtl="0" eaLnBrk="1" latinLnBrk="0" hangingPunct="1">
              <a:spcBef>
                <a:spcPct val="20000"/>
              </a:spcBef>
              <a:buClr>
                <a:schemeClr val="accent5">
                  <a:lumMod val="50000"/>
                </a:schemeClr>
              </a:buClr>
              <a:buFont typeface="Wingdings" panose="05000000000000000000" pitchFamily="2" charset="2"/>
              <a:buChar char="§"/>
              <a:defRPr sz="2800" i="0" kern="120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defRPr>
            </a:lvl1pPr>
            <a:lvl2pPr marL="457200" indent="-228600" algn="l" defTabSz="914400" rtl="0" eaLnBrk="1" latinLnBrk="0" hangingPunct="1">
              <a:spcBef>
                <a:spcPct val="20000"/>
              </a:spcBef>
              <a:buClr>
                <a:schemeClr val="tx1">
                  <a:lumMod val="65000"/>
                  <a:lumOff val="35000"/>
                </a:schemeClr>
              </a:buClr>
              <a:buFont typeface="Wingdings" panose="05000000000000000000" pitchFamily="2" charset="2"/>
              <a:buChar char="§"/>
              <a:defRPr sz="2400" kern="120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defRPr>
            </a:lvl2pPr>
            <a:lvl3pPr marL="681038" indent="-228600" algn="l" defTabSz="914400" rtl="0" eaLnBrk="1" latinLnBrk="0" hangingPunct="1">
              <a:spcBef>
                <a:spcPct val="20000"/>
              </a:spcBef>
              <a:buClr>
                <a:schemeClr val="bg1">
                  <a:lumMod val="50000"/>
                </a:schemeClr>
              </a:buClr>
              <a:buFont typeface="Wingdings" panose="05000000000000000000" pitchFamily="2" charset="2"/>
              <a:buChar char="§"/>
              <a:defRPr sz="2000" kern="120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defRPr>
            </a:lvl3pPr>
            <a:lvl4pPr marL="914400" indent="-228600" algn="l" defTabSz="855663" rtl="0" eaLnBrk="1" latinLnBrk="0" hangingPunct="1">
              <a:spcBef>
                <a:spcPct val="20000"/>
              </a:spcBef>
              <a:buClr>
                <a:schemeClr val="accent5">
                  <a:lumMod val="50000"/>
                </a:schemeClr>
              </a:buClr>
              <a:buFont typeface="Wingdings" panose="05000000000000000000" pitchFamily="2" charset="2"/>
              <a:buChar char="§"/>
              <a:defRPr sz="1600" kern="120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defRPr>
            </a:lvl4pPr>
            <a:lvl5pPr marL="1144588" indent="-228600" algn="l" defTabSz="914400" rtl="0" eaLnBrk="1" latinLnBrk="0" hangingPunct="1">
              <a:spcBef>
                <a:spcPct val="20000"/>
              </a:spcBef>
              <a:buClr>
                <a:schemeClr val="tx1">
                  <a:lumMod val="65000"/>
                  <a:lumOff val="35000"/>
                </a:schemeClr>
              </a:buClr>
              <a:buFont typeface="Wingdings" panose="05000000000000000000" pitchFamily="2" charset="2"/>
              <a:buChar char="§"/>
              <a:defRPr sz="1600" kern="120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US" sz="2667" b="1" dirty="0">
                <a:solidFill>
                  <a:srgbClr val="1B3049"/>
                </a:solidFill>
                <a:latin typeface="Arial" panose="020B0604020202020204" pitchFamily="34" charset="0"/>
                <a:ea typeface="+mn-ea"/>
                <a:cs typeface="Arial" panose="020B0604020202020204" pitchFamily="34" charset="0"/>
              </a:rPr>
              <a:t>Least Effective</a:t>
            </a:r>
            <a:endParaRPr lang="en-US" sz="2400" b="1" dirty="0">
              <a:solidFill>
                <a:schemeClr val="bg1"/>
              </a:solidFill>
              <a:latin typeface="Arial" panose="020B0604020202020204" pitchFamily="34" charset="0"/>
              <a:cs typeface="Arial" panose="020B0604020202020204" pitchFamily="34" charset="0"/>
            </a:endParaRPr>
          </a:p>
        </p:txBody>
      </p:sp>
      <p:sp>
        <p:nvSpPr>
          <p:cNvPr id="11" name="Pentagon 10" descr="elimination">
            <a:extLst>
              <a:ext uri="{C183D7F6-B498-43B3-948B-1728B52AA6E4}">
                <adec:decorative xmlns:adec="http://schemas.microsoft.com/office/drawing/2017/decorative" xmlns="" val="1"/>
              </a:ext>
            </a:extLst>
          </p:cNvPr>
          <p:cNvSpPr/>
          <p:nvPr/>
        </p:nvSpPr>
        <p:spPr>
          <a:xfrm>
            <a:off x="539753" y="1658076"/>
            <a:ext cx="8784495" cy="859693"/>
          </a:xfrm>
          <a:prstGeom prst="homePlate">
            <a:avLst/>
          </a:prstGeom>
          <a:solidFill>
            <a:schemeClr val="bg2">
              <a:lumMod val="90000"/>
            </a:schemeClr>
          </a:solidFill>
          <a:ln w="9525" cap="flat" cmpd="sng" algn="ctr">
            <a:solidFill>
              <a:srgbClr val="A6A6A6"/>
            </a:solidFill>
            <a:prstDash val="solid"/>
          </a:ln>
          <a:effectLst/>
        </p:spPr>
        <p:txBody>
          <a:bodyPr rtlCol="0" anchor="ctr"/>
          <a:lstStyle/>
          <a:p>
            <a:pPr algn="ctr" defTabSz="1219170">
              <a:defRPr/>
            </a:pPr>
            <a:endParaRPr lang="en-US" sz="2400" kern="0" dirty="0">
              <a:solidFill>
                <a:prstClr val="white"/>
              </a:solidFill>
            </a:endParaRPr>
          </a:p>
        </p:txBody>
      </p:sp>
      <p:sp>
        <p:nvSpPr>
          <p:cNvPr id="12" name="TextBox 11"/>
          <p:cNvSpPr txBox="1"/>
          <p:nvPr/>
        </p:nvSpPr>
        <p:spPr>
          <a:xfrm>
            <a:off x="762823" y="1761957"/>
            <a:ext cx="5910592" cy="666786"/>
          </a:xfrm>
          <a:prstGeom prst="rect">
            <a:avLst/>
          </a:prstGeom>
          <a:noFill/>
        </p:spPr>
        <p:txBody>
          <a:bodyPr wrap="none" rtlCol="0">
            <a:spAutoFit/>
          </a:bodyPr>
          <a:lstStyle/>
          <a:p>
            <a:r>
              <a:rPr lang="en-US" sz="3733" dirty="0">
                <a:cs typeface="Century Gothic"/>
              </a:rPr>
              <a:t>Elimination or Substitution</a:t>
            </a:r>
          </a:p>
        </p:txBody>
      </p:sp>
      <p:sp>
        <p:nvSpPr>
          <p:cNvPr id="6" name="TextBox 5"/>
          <p:cNvSpPr txBox="1"/>
          <p:nvPr/>
        </p:nvSpPr>
        <p:spPr>
          <a:xfrm>
            <a:off x="765198" y="2604824"/>
            <a:ext cx="4910319" cy="666786"/>
          </a:xfrm>
          <a:prstGeom prst="rect">
            <a:avLst/>
          </a:prstGeom>
          <a:noFill/>
        </p:spPr>
        <p:txBody>
          <a:bodyPr wrap="none" rtlCol="0">
            <a:spAutoFit/>
          </a:bodyPr>
          <a:lstStyle/>
          <a:p>
            <a:r>
              <a:rPr lang="en-US" sz="3733" dirty="0">
                <a:cs typeface="Century Gothic"/>
              </a:rPr>
              <a:t>Passive</a:t>
            </a:r>
            <a:r>
              <a:rPr lang="en-US" sz="2667" dirty="0">
                <a:cs typeface="Century Gothic"/>
              </a:rPr>
              <a:t> </a:t>
            </a:r>
            <a:r>
              <a:rPr lang="en-US" sz="3733" dirty="0">
                <a:cs typeface="Century Gothic"/>
              </a:rPr>
              <a:t>Fall</a:t>
            </a:r>
            <a:r>
              <a:rPr lang="en-US" sz="2667" dirty="0">
                <a:cs typeface="Century Gothic"/>
              </a:rPr>
              <a:t> </a:t>
            </a:r>
            <a:r>
              <a:rPr lang="en-US" sz="3733" dirty="0">
                <a:cs typeface="Century Gothic"/>
              </a:rPr>
              <a:t>Protection</a:t>
            </a:r>
          </a:p>
        </p:txBody>
      </p:sp>
      <p:sp>
        <p:nvSpPr>
          <p:cNvPr id="8" name="TextBox 7"/>
          <p:cNvSpPr txBox="1"/>
          <p:nvPr/>
        </p:nvSpPr>
        <p:spPr>
          <a:xfrm>
            <a:off x="767995" y="3460224"/>
            <a:ext cx="6054671" cy="666786"/>
          </a:xfrm>
          <a:prstGeom prst="rect">
            <a:avLst/>
          </a:prstGeom>
          <a:noFill/>
        </p:spPr>
        <p:txBody>
          <a:bodyPr wrap="none" rtlCol="0">
            <a:spAutoFit/>
          </a:bodyPr>
          <a:lstStyle/>
          <a:p>
            <a:r>
              <a:rPr lang="en-US" sz="3733" dirty="0">
                <a:cs typeface="Century Gothic"/>
              </a:rPr>
              <a:t>Active</a:t>
            </a:r>
            <a:r>
              <a:rPr lang="en-US" sz="2667" dirty="0">
                <a:cs typeface="Century Gothic"/>
              </a:rPr>
              <a:t> </a:t>
            </a:r>
            <a:r>
              <a:rPr lang="en-US" sz="3733" dirty="0">
                <a:cs typeface="Century Gothic"/>
              </a:rPr>
              <a:t>Fall</a:t>
            </a:r>
            <a:r>
              <a:rPr lang="en-US" sz="2667" dirty="0">
                <a:cs typeface="Century Gothic"/>
              </a:rPr>
              <a:t> </a:t>
            </a:r>
            <a:r>
              <a:rPr lang="en-US" sz="3733" dirty="0">
                <a:cs typeface="Century Gothic"/>
              </a:rPr>
              <a:t>Restraint</a:t>
            </a:r>
            <a:r>
              <a:rPr lang="en-US" sz="2667" dirty="0">
                <a:cs typeface="Century Gothic"/>
              </a:rPr>
              <a:t> </a:t>
            </a:r>
            <a:r>
              <a:rPr lang="en-US" sz="3733" dirty="0">
                <a:cs typeface="Century Gothic"/>
              </a:rPr>
              <a:t>System</a:t>
            </a:r>
          </a:p>
        </p:txBody>
      </p:sp>
      <p:sp>
        <p:nvSpPr>
          <p:cNvPr id="10" name="TextBox 9"/>
          <p:cNvSpPr txBox="1"/>
          <p:nvPr/>
        </p:nvSpPr>
        <p:spPr>
          <a:xfrm>
            <a:off x="770089" y="4314269"/>
            <a:ext cx="5424883" cy="666786"/>
          </a:xfrm>
          <a:prstGeom prst="rect">
            <a:avLst/>
          </a:prstGeom>
          <a:noFill/>
          <a:ln w="12700" cmpd="sng">
            <a:noFill/>
          </a:ln>
        </p:spPr>
        <p:txBody>
          <a:bodyPr wrap="none" rtlCol="0">
            <a:spAutoFit/>
          </a:bodyPr>
          <a:lstStyle/>
          <a:p>
            <a:r>
              <a:rPr lang="en-US" sz="3733" dirty="0">
                <a:cs typeface="Century Gothic"/>
              </a:rPr>
              <a:t>Active</a:t>
            </a:r>
            <a:r>
              <a:rPr lang="en-US" sz="2667" dirty="0">
                <a:cs typeface="Century Gothic"/>
              </a:rPr>
              <a:t> </a:t>
            </a:r>
            <a:r>
              <a:rPr lang="en-US" sz="3733" dirty="0">
                <a:cs typeface="Century Gothic"/>
              </a:rPr>
              <a:t>Fall</a:t>
            </a:r>
            <a:r>
              <a:rPr lang="en-US" sz="2667" dirty="0">
                <a:cs typeface="Century Gothic"/>
              </a:rPr>
              <a:t> </a:t>
            </a:r>
            <a:r>
              <a:rPr lang="en-US" sz="3733" dirty="0">
                <a:cs typeface="Century Gothic"/>
              </a:rPr>
              <a:t>Arrest</a:t>
            </a:r>
            <a:r>
              <a:rPr lang="en-US" sz="2667" dirty="0">
                <a:cs typeface="Century Gothic"/>
              </a:rPr>
              <a:t> </a:t>
            </a:r>
            <a:r>
              <a:rPr lang="en-US" sz="3733" dirty="0">
                <a:cs typeface="Century Gothic"/>
              </a:rPr>
              <a:t>System</a:t>
            </a:r>
          </a:p>
        </p:txBody>
      </p:sp>
      <p:sp>
        <p:nvSpPr>
          <p:cNvPr id="14" name="Pentagon 13" descr="administrative">
            <a:extLst>
              <a:ext uri="{C183D7F6-B498-43B3-948B-1728B52AA6E4}">
                <adec:decorative xmlns:adec="http://schemas.microsoft.com/office/drawing/2017/decorative" xmlns="" val="1"/>
              </a:ext>
            </a:extLst>
          </p:cNvPr>
          <p:cNvSpPr/>
          <p:nvPr/>
        </p:nvSpPr>
        <p:spPr>
          <a:xfrm>
            <a:off x="539753" y="5096848"/>
            <a:ext cx="7133580" cy="859693"/>
          </a:xfrm>
          <a:prstGeom prst="homePlate">
            <a:avLst/>
          </a:prstGeom>
          <a:solidFill>
            <a:schemeClr val="bg2">
              <a:lumMod val="90000"/>
            </a:schemeClr>
          </a:solidFill>
          <a:ln w="12700" cap="flat" cmpd="sng" algn="ctr">
            <a:solidFill>
              <a:sysClr val="window" lastClr="FFFFFF">
                <a:lumMod val="65000"/>
              </a:sysClr>
            </a:solidFill>
            <a:prstDash val="solid"/>
          </a:ln>
          <a:effectLst/>
        </p:spPr>
        <p:txBody>
          <a:bodyPr rtlCol="0" anchor="ctr"/>
          <a:lstStyle/>
          <a:p>
            <a:pPr algn="ctr" defTabSz="1219170">
              <a:defRPr/>
            </a:pPr>
            <a:endParaRPr lang="en-US" sz="2400" kern="0" dirty="0">
              <a:solidFill>
                <a:srgbClr val="595959"/>
              </a:solidFill>
            </a:endParaRPr>
          </a:p>
        </p:txBody>
      </p:sp>
      <p:sp>
        <p:nvSpPr>
          <p:cNvPr id="15" name="TextBox 14"/>
          <p:cNvSpPr txBox="1"/>
          <p:nvPr/>
        </p:nvSpPr>
        <p:spPr>
          <a:xfrm>
            <a:off x="772583" y="5177881"/>
            <a:ext cx="5179623" cy="666786"/>
          </a:xfrm>
          <a:prstGeom prst="rect">
            <a:avLst/>
          </a:prstGeom>
          <a:noFill/>
        </p:spPr>
        <p:txBody>
          <a:bodyPr wrap="none" rtlCol="0">
            <a:spAutoFit/>
          </a:bodyPr>
          <a:lstStyle/>
          <a:p>
            <a:pPr defTabSz="1219170">
              <a:defRPr/>
            </a:pPr>
            <a:r>
              <a:rPr lang="en-US" sz="3733" dirty="0">
                <a:cs typeface="Century Gothic"/>
              </a:rPr>
              <a:t>Administrative</a:t>
            </a:r>
            <a:r>
              <a:rPr lang="en-US" sz="2667" kern="0" dirty="0">
                <a:cs typeface="Century Gothic"/>
              </a:rPr>
              <a:t> </a:t>
            </a:r>
            <a:r>
              <a:rPr lang="en-US" sz="3733" dirty="0">
                <a:cs typeface="Century Gothic"/>
              </a:rPr>
              <a:t>Controls</a:t>
            </a:r>
          </a:p>
        </p:txBody>
      </p:sp>
      <p:cxnSp>
        <p:nvCxnSpPr>
          <p:cNvPr id="3" name="Straight Arrow Connector 2" descr="arrow">
            <a:extLst>
              <a:ext uri="{C183D7F6-B498-43B3-948B-1728B52AA6E4}">
                <adec:decorative xmlns:adec="http://schemas.microsoft.com/office/drawing/2017/decorative" xmlns="" val="1"/>
              </a:ext>
            </a:extLst>
          </p:cNvPr>
          <p:cNvCxnSpPr>
            <a:cxnSpLocks/>
            <a:stCxn id="19" idx="2"/>
          </p:cNvCxnSpPr>
          <p:nvPr/>
        </p:nvCxnSpPr>
        <p:spPr>
          <a:xfrm flipH="1">
            <a:off x="9324248" y="2305970"/>
            <a:ext cx="1473406" cy="2972596"/>
          </a:xfrm>
          <a:prstGeom prst="straightConnector1">
            <a:avLst/>
          </a:prstGeom>
          <a:ln w="31750">
            <a:solidFill>
              <a:srgbClr val="1B3049"/>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87720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9">
                                            <p:txEl>
                                              <p:pRg st="0" end="0"/>
                                            </p:txEl>
                                          </p:spTgt>
                                        </p:tgtEl>
                                        <p:attrNameLst>
                                          <p:attrName>style.visibility</p:attrName>
                                        </p:attrNameLst>
                                      </p:cBhvr>
                                      <p:to>
                                        <p:strVal val="visible"/>
                                      </p:to>
                                    </p:set>
                                    <p:animEffect transition="in" filter="wipe(up)">
                                      <p:cBhvr>
                                        <p:cTn id="7" dur="250"/>
                                        <p:tgtEl>
                                          <p:spTgt spid="19">
                                            <p:txEl>
                                              <p:pRg st="0" end="0"/>
                                            </p:txEl>
                                          </p:spTgt>
                                        </p:tgtEl>
                                      </p:cBhvr>
                                    </p:animEffect>
                                  </p:childTnLst>
                                </p:cTn>
                              </p:par>
                            </p:childTnLst>
                          </p:cTn>
                        </p:par>
                        <p:par>
                          <p:cTn id="8" fill="hold">
                            <p:stCondLst>
                              <p:cond delay="250"/>
                            </p:stCondLst>
                            <p:childTnLst>
                              <p:par>
                                <p:cTn id="9" presetID="22" presetClass="entr" presetSubtype="1"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wipe(up)">
                                      <p:cBhvr>
                                        <p:cTn id="11" dur="500"/>
                                        <p:tgtEl>
                                          <p:spTgt spid="3"/>
                                        </p:tgtEl>
                                      </p:cBhvr>
                                    </p:animEffect>
                                  </p:childTnLst>
                                </p:cTn>
                              </p:par>
                            </p:childTnLst>
                          </p:cTn>
                        </p:par>
                        <p:par>
                          <p:cTn id="12" fill="hold">
                            <p:stCondLst>
                              <p:cond delay="750"/>
                            </p:stCondLst>
                            <p:childTnLst>
                              <p:par>
                                <p:cTn id="13" presetID="22" presetClass="entr" presetSubtype="1" fill="hold" grpId="0" nodeType="after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wipe(up)">
                                      <p:cBhvr>
                                        <p:cTn id="15" dur="25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build="p"/>
      <p:bldP spid="20" grpId="0"/>
    </p:bld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376EED-89E1-42FA-A533-56CF69E4FAF8}"/>
              </a:ext>
            </a:extLst>
          </p:cNvPr>
          <p:cNvSpPr>
            <a:spLocks noGrp="1"/>
          </p:cNvSpPr>
          <p:nvPr>
            <p:ph type="title"/>
          </p:nvPr>
        </p:nvSpPr>
        <p:spPr>
          <a:xfrm>
            <a:off x="677334" y="609600"/>
            <a:ext cx="10773448" cy="769441"/>
          </a:xfrm>
          <a:noFill/>
          <a:ln w="25400">
            <a:solidFill>
              <a:schemeClr val="accent1"/>
            </a:solidFill>
          </a:ln>
        </p:spPr>
        <p:txBody>
          <a:bodyPr wrap="square" rtlCol="0">
            <a:spAutoFit/>
          </a:bodyPr>
          <a:lstStyle/>
          <a:p>
            <a:pPr>
              <a:spcBef>
                <a:spcPts val="0"/>
              </a:spcBef>
            </a:pPr>
            <a:r>
              <a:rPr lang="en-US" sz="4400" dirty="0">
                <a:solidFill>
                  <a:srgbClr val="37495F"/>
                </a:solidFill>
                <a:latin typeface="Trebuchet MS" panose="020B0603020202020204"/>
                <a:ea typeface="+mn-ea"/>
                <a:cs typeface="+mn-cs"/>
              </a:rPr>
              <a:t>Fall Protection and Prevention – Part 7</a:t>
            </a:r>
          </a:p>
        </p:txBody>
      </p:sp>
      <p:sp>
        <p:nvSpPr>
          <p:cNvPr id="7" name="Content Placeholder 6">
            <a:extLst>
              <a:ext uri="{FF2B5EF4-FFF2-40B4-BE49-F238E27FC236}">
                <a16:creationId xmlns:a16="http://schemas.microsoft.com/office/drawing/2014/main" id="{15AB9AD4-5262-42ED-80E8-8B852E360662}"/>
              </a:ext>
            </a:extLst>
          </p:cNvPr>
          <p:cNvSpPr>
            <a:spLocks noGrp="1"/>
          </p:cNvSpPr>
          <p:nvPr>
            <p:ph idx="4294967295"/>
          </p:nvPr>
        </p:nvSpPr>
        <p:spPr>
          <a:xfrm>
            <a:off x="677334" y="1619682"/>
            <a:ext cx="10042525" cy="5072063"/>
          </a:xfrm>
        </p:spPr>
        <p:txBody>
          <a:bodyPr vert="horz" lIns="91440" tIns="45720" rIns="91440" bIns="45720" rtlCol="0">
            <a:normAutofit lnSpcReduction="10000"/>
          </a:bodyPr>
          <a:lstStyle/>
          <a:p>
            <a:pPr fontAlgn="base"/>
            <a:r>
              <a:rPr lang="en-US" sz="2400" b="1" dirty="0"/>
              <a:t>Active Fall Restraint System</a:t>
            </a:r>
          </a:p>
          <a:p>
            <a:pPr marL="0" indent="0" fontAlgn="base">
              <a:buNone/>
            </a:pPr>
            <a:r>
              <a:rPr lang="en-US" sz="2400" dirty="0"/>
              <a:t>Fall restraint systems are set up in such a manner that a fall cannot occur. Fall restraint systems use PPE to restrict the worker’s range of movement so they cannot physically travel to the fall hazard.</a:t>
            </a:r>
          </a:p>
          <a:p>
            <a:pPr marL="0" indent="0" fontAlgn="base">
              <a:buNone/>
            </a:pPr>
            <a:endParaRPr lang="en-US" sz="500" dirty="0"/>
          </a:p>
          <a:p>
            <a:pPr marL="0" indent="0" fontAlgn="base">
              <a:buNone/>
            </a:pPr>
            <a:r>
              <a:rPr lang="en-US" sz="2400" dirty="0"/>
              <a:t>Fall restraint systems are often underutilized because they are not specifically mentioned in many regulations, but they are preferred over fall arrest systems. Free fall distance is not an issue for fall restraint systems, therefore arresting forces, clearance requirements, secondary injuries, and rescue issues are virtually eliminated.</a:t>
            </a:r>
          </a:p>
          <a:p>
            <a:pPr marL="0" indent="0" algn="ctr" fontAlgn="base">
              <a:buNone/>
            </a:pPr>
            <a:r>
              <a:rPr lang="en-US" sz="2200" dirty="0"/>
              <a:t/>
            </a:r>
            <a:br>
              <a:rPr lang="en-US" sz="2200" dirty="0"/>
            </a:br>
            <a:r>
              <a:rPr lang="en-US" sz="2200" b="1" u="sng" dirty="0"/>
              <a:t>Fall restraint is always better than fall arrest.</a:t>
            </a:r>
            <a:r>
              <a:rPr lang="en-US" sz="2200" b="1" dirty="0"/>
              <a:t> </a:t>
            </a:r>
            <a:r>
              <a:rPr lang="en-US" sz="2200" dirty="0"/>
              <a:t>Fall restraint systems prevent most secondary injuries due to the fall and make rescue easy since the worker is still accessible.</a:t>
            </a:r>
          </a:p>
          <a:p>
            <a:endParaRPr lang="en-US" dirty="0"/>
          </a:p>
        </p:txBody>
      </p:sp>
    </p:spTree>
    <p:extLst>
      <p:ext uri="{BB962C8B-B14F-4D97-AF65-F5344CB8AC3E}">
        <p14:creationId xmlns:p14="http://schemas.microsoft.com/office/powerpoint/2010/main" val="8989800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141BC3-4829-4BD9-AB9B-7D2874FD1611}"/>
              </a:ext>
            </a:extLst>
          </p:cNvPr>
          <p:cNvSpPr>
            <a:spLocks noGrp="1"/>
          </p:cNvSpPr>
          <p:nvPr>
            <p:ph type="title"/>
          </p:nvPr>
        </p:nvSpPr>
        <p:spPr>
          <a:xfrm>
            <a:off x="677333" y="609600"/>
            <a:ext cx="10378593" cy="769441"/>
          </a:xfrm>
          <a:noFill/>
          <a:ln w="25400">
            <a:solidFill>
              <a:schemeClr val="accent1"/>
            </a:solidFill>
          </a:ln>
        </p:spPr>
        <p:txBody>
          <a:bodyPr wrap="square" rtlCol="0">
            <a:spAutoFit/>
          </a:bodyPr>
          <a:lstStyle/>
          <a:p>
            <a:pPr>
              <a:spcBef>
                <a:spcPts val="0"/>
              </a:spcBef>
            </a:pPr>
            <a:r>
              <a:rPr lang="en-US" sz="4400" dirty="0">
                <a:solidFill>
                  <a:srgbClr val="37495F"/>
                </a:solidFill>
                <a:latin typeface="Trebuchet MS" panose="020B0603020202020204"/>
                <a:ea typeface="+mn-ea"/>
                <a:cs typeface="+mn-cs"/>
              </a:rPr>
              <a:t>Fall Protection and Prevention – Part 8</a:t>
            </a:r>
          </a:p>
        </p:txBody>
      </p:sp>
      <p:pic>
        <p:nvPicPr>
          <p:cNvPr id="9" name="Picture 2" descr="DSC00074">
            <a:extLst>
              <a:ext uri="{FF2B5EF4-FFF2-40B4-BE49-F238E27FC236}">
                <a16:creationId xmlns:a16="http://schemas.microsoft.com/office/drawing/2014/main" id="{2A07D64F-102D-462B-BFF8-E9840EA64396}"/>
              </a:ext>
            </a:extLst>
          </p:cNvPr>
          <p:cNvPicPr>
            <a:picLocks noGrp="1" noChangeAspect="1" noChangeArrowheads="1"/>
          </p:cNvPicPr>
          <p:nvPr>
            <p:ph idx="4294967295"/>
          </p:nvPr>
        </p:nvPicPr>
        <p:blipFill rotWithShape="1">
          <a:blip r:embed="rId2" cstate="email">
            <a:extLst>
              <a:ext uri="{28A0092B-C50C-407E-A947-70E740481C1C}">
                <a14:useLocalDpi xmlns:a14="http://schemas.microsoft.com/office/drawing/2010/main"/>
              </a:ext>
            </a:extLst>
          </a:blip>
          <a:srcRect r="-51"/>
          <a:stretch/>
        </p:blipFill>
        <p:spPr bwMode="auto">
          <a:xfrm>
            <a:off x="2922877" y="2626159"/>
            <a:ext cx="7939087" cy="3881437"/>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EAC9806B-BEE2-420D-AEAE-77AA1278738E}"/>
              </a:ext>
            </a:extLst>
          </p:cNvPr>
          <p:cNvSpPr txBox="1"/>
          <p:nvPr/>
        </p:nvSpPr>
        <p:spPr>
          <a:xfrm>
            <a:off x="1487837" y="1565329"/>
            <a:ext cx="6462794" cy="523220"/>
          </a:xfrm>
          <a:prstGeom prst="rect">
            <a:avLst/>
          </a:prstGeom>
          <a:noFill/>
        </p:spPr>
        <p:txBody>
          <a:bodyPr wrap="square" rtlCol="0">
            <a:spAutoFit/>
          </a:bodyPr>
          <a:lstStyle/>
          <a:p>
            <a:pPr marL="342900" lvl="0" indent="-342900" fontAlgn="base">
              <a:spcBef>
                <a:spcPts val="1000"/>
              </a:spcBef>
              <a:buClr>
                <a:srgbClr val="90C226"/>
              </a:buClr>
              <a:buSzPct val="80000"/>
              <a:buFont typeface="Wingdings 3" charset="2"/>
              <a:buChar char=""/>
            </a:pPr>
            <a:r>
              <a:rPr lang="en-US" sz="2800" b="1" dirty="0">
                <a:solidFill>
                  <a:prstClr val="black">
                    <a:lumMod val="75000"/>
                    <a:lumOff val="25000"/>
                  </a:prstClr>
                </a:solidFill>
              </a:rPr>
              <a:t>NOT an Active Fall Restraint System</a:t>
            </a:r>
          </a:p>
        </p:txBody>
      </p:sp>
    </p:spTree>
    <p:extLst>
      <p:ext uri="{BB962C8B-B14F-4D97-AF65-F5344CB8AC3E}">
        <p14:creationId xmlns:p14="http://schemas.microsoft.com/office/powerpoint/2010/main" val="5220648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015591-FBCE-484D-8F22-4E1A9AA0B425}"/>
              </a:ext>
            </a:extLst>
          </p:cNvPr>
          <p:cNvSpPr>
            <a:spLocks noGrp="1"/>
          </p:cNvSpPr>
          <p:nvPr>
            <p:ph type="title"/>
          </p:nvPr>
        </p:nvSpPr>
        <p:spPr>
          <a:noFill/>
          <a:ln w="25400">
            <a:solidFill>
              <a:schemeClr val="accent1"/>
            </a:solidFill>
          </a:ln>
        </p:spPr>
        <p:txBody>
          <a:bodyPr wrap="none" rtlCol="0">
            <a:spAutoFit/>
          </a:bodyPr>
          <a:lstStyle/>
          <a:p>
            <a:pPr>
              <a:spcBef>
                <a:spcPts val="0"/>
              </a:spcBef>
            </a:pPr>
            <a:r>
              <a:rPr lang="en-US" sz="4400" dirty="0">
                <a:solidFill>
                  <a:srgbClr val="37495F"/>
                </a:solidFill>
                <a:latin typeface="Trebuchet MS" panose="020B0603020202020204"/>
                <a:ea typeface="+mn-ea"/>
                <a:cs typeface="+mn-cs"/>
              </a:rPr>
              <a:t>Fall Protection and Prevention – Part 9</a:t>
            </a:r>
          </a:p>
        </p:txBody>
      </p:sp>
      <p:pic>
        <p:nvPicPr>
          <p:cNvPr id="6" name="Content Placeholder 5" descr="Picture- Good example of an Active Fall Restraint System. ">
            <a:extLst>
              <a:ext uri="{FF2B5EF4-FFF2-40B4-BE49-F238E27FC236}">
                <a16:creationId xmlns:a16="http://schemas.microsoft.com/office/drawing/2014/main" id="{5DA8520A-AB81-455E-9016-23D1119FBD4E}"/>
              </a:ext>
              <a:ext uri="{C183D7F6-B498-43B3-948B-1728B52AA6E4}">
                <adec:decorative xmlns:adec="http://schemas.microsoft.com/office/drawing/2017/decorative" xmlns="" val="0"/>
              </a:ext>
            </a:extLst>
          </p:cNvPr>
          <p:cNvPicPr>
            <a:picLocks noGrp="1" noChangeAspect="1"/>
          </p:cNvPicPr>
          <p:nvPr>
            <p:ph idx="4294967295"/>
          </p:nvPr>
        </p:nvPicPr>
        <p:blipFill>
          <a:blip r:embed="rId2" cstate="email">
            <a:extLst>
              <a:ext uri="{28A0092B-C50C-407E-A947-70E740481C1C}">
                <a14:useLocalDpi xmlns:a14="http://schemas.microsoft.com/office/drawing/2010/main"/>
              </a:ext>
            </a:extLst>
          </a:blip>
          <a:stretch>
            <a:fillRect/>
          </a:stretch>
        </p:blipFill>
        <p:spPr>
          <a:xfrm>
            <a:off x="4106718" y="2265363"/>
            <a:ext cx="6464300" cy="4306887"/>
          </a:xfrm>
          <a:prstGeom prst="rect">
            <a:avLst/>
          </a:prstGeom>
          <a:ln>
            <a:noFill/>
          </a:ln>
          <a:effectLst>
            <a:softEdge rad="112500"/>
          </a:effectLst>
        </p:spPr>
      </p:pic>
      <p:sp>
        <p:nvSpPr>
          <p:cNvPr id="4" name="TextBox 3">
            <a:extLst>
              <a:ext uri="{FF2B5EF4-FFF2-40B4-BE49-F238E27FC236}">
                <a16:creationId xmlns:a16="http://schemas.microsoft.com/office/drawing/2014/main" id="{EAC9806B-BEE2-420D-AEAE-77AA1278738E}"/>
              </a:ext>
            </a:extLst>
          </p:cNvPr>
          <p:cNvSpPr txBox="1"/>
          <p:nvPr/>
        </p:nvSpPr>
        <p:spPr>
          <a:xfrm>
            <a:off x="1487836" y="1565329"/>
            <a:ext cx="8753443" cy="523220"/>
          </a:xfrm>
          <a:prstGeom prst="rect">
            <a:avLst/>
          </a:prstGeom>
          <a:noFill/>
        </p:spPr>
        <p:txBody>
          <a:bodyPr wrap="square" rtlCol="0">
            <a:spAutoFit/>
          </a:bodyPr>
          <a:lstStyle/>
          <a:p>
            <a:pPr marL="342900" lvl="0" indent="-342900" fontAlgn="base">
              <a:spcBef>
                <a:spcPts val="1000"/>
              </a:spcBef>
              <a:buClr>
                <a:srgbClr val="90C226"/>
              </a:buClr>
              <a:buSzPct val="80000"/>
              <a:buFont typeface="Wingdings 3" charset="2"/>
              <a:buChar char=""/>
            </a:pPr>
            <a:r>
              <a:rPr lang="en-US" sz="2800" b="1" dirty="0">
                <a:solidFill>
                  <a:prstClr val="black">
                    <a:lumMod val="75000"/>
                    <a:lumOff val="25000"/>
                  </a:prstClr>
                </a:solidFill>
              </a:rPr>
              <a:t>Active Fall Restraint System- </a:t>
            </a:r>
            <a:r>
              <a:rPr lang="en-US" sz="2400" dirty="0">
                <a:solidFill>
                  <a:prstClr val="black">
                    <a:lumMod val="75000"/>
                    <a:lumOff val="25000"/>
                  </a:prstClr>
                </a:solidFill>
              </a:rPr>
              <a:t>Good Example</a:t>
            </a:r>
            <a:endParaRPr lang="en-US" sz="2800" dirty="0">
              <a:solidFill>
                <a:prstClr val="black">
                  <a:lumMod val="75000"/>
                  <a:lumOff val="25000"/>
                </a:prstClr>
              </a:solidFill>
            </a:endParaRPr>
          </a:p>
        </p:txBody>
      </p:sp>
    </p:spTree>
    <p:extLst>
      <p:ext uri="{BB962C8B-B14F-4D97-AF65-F5344CB8AC3E}">
        <p14:creationId xmlns:p14="http://schemas.microsoft.com/office/powerpoint/2010/main" val="37587868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Fall Protection and Prevention">
            <a:extLst>
              <a:ext uri="{FF2B5EF4-FFF2-40B4-BE49-F238E27FC236}">
                <a16:creationId xmlns:a16="http://schemas.microsoft.com/office/drawing/2014/main" id="{E72F2395-42A0-4EC0-A764-F48442A171C9}"/>
              </a:ext>
            </a:extLst>
          </p:cNvPr>
          <p:cNvSpPr txBox="1"/>
          <p:nvPr/>
        </p:nvSpPr>
        <p:spPr>
          <a:xfrm>
            <a:off x="531679" y="224879"/>
            <a:ext cx="7858177" cy="769441"/>
          </a:xfrm>
          <a:prstGeom prst="rect">
            <a:avLst/>
          </a:prstGeom>
          <a:noFill/>
          <a:ln w="25400">
            <a:solidFill>
              <a:schemeClr val="accent1"/>
            </a:solidFill>
          </a:ln>
        </p:spPr>
        <p:txBody>
          <a:bodyPr wrap="none" rtlCol="0">
            <a:spAutoFit/>
          </a:bodyPr>
          <a:lstStyle/>
          <a:p>
            <a:r>
              <a:rPr lang="en-US" sz="4400" dirty="0">
                <a:solidFill>
                  <a:srgbClr val="37495F"/>
                </a:solidFill>
              </a:rPr>
              <a:t>Fall Protection and Prevention</a:t>
            </a:r>
          </a:p>
        </p:txBody>
      </p:sp>
      <p:sp>
        <p:nvSpPr>
          <p:cNvPr id="2" name="Module- 1">
            <a:extLst>
              <a:ext uri="{FF2B5EF4-FFF2-40B4-BE49-F238E27FC236}">
                <a16:creationId xmlns:a16="http://schemas.microsoft.com/office/drawing/2014/main" id="{1614FE59-6FF3-46F3-8E1D-82CA1A9A1C26}"/>
              </a:ext>
            </a:extLst>
          </p:cNvPr>
          <p:cNvSpPr>
            <a:spLocks noGrp="1"/>
          </p:cNvSpPr>
          <p:nvPr>
            <p:ph type="title"/>
          </p:nvPr>
        </p:nvSpPr>
        <p:spPr>
          <a:xfrm>
            <a:off x="267430" y="1539766"/>
            <a:ext cx="4824832" cy="1320800"/>
          </a:xfrm>
        </p:spPr>
        <p:txBody>
          <a:bodyPr anchor="ctr">
            <a:normAutofit/>
          </a:bodyPr>
          <a:lstStyle/>
          <a:p>
            <a:r>
              <a:rPr lang="en-US" altLang="en-US" sz="5400" b="1" dirty="0"/>
              <a:t>Disclaimer</a:t>
            </a:r>
            <a:endParaRPr lang="en-US" sz="5400" dirty="0"/>
          </a:p>
        </p:txBody>
      </p:sp>
      <p:sp>
        <p:nvSpPr>
          <p:cNvPr id="4" name="TextBox 3">
            <a:extLst>
              <a:ext uri="{FF2B5EF4-FFF2-40B4-BE49-F238E27FC236}">
                <a16:creationId xmlns:a16="http://schemas.microsoft.com/office/drawing/2014/main" id="{C7A2FF7A-53E2-4EB9-BB5B-E6665E350428}"/>
              </a:ext>
            </a:extLst>
          </p:cNvPr>
          <p:cNvSpPr txBox="1"/>
          <p:nvPr/>
        </p:nvSpPr>
        <p:spPr>
          <a:xfrm>
            <a:off x="3829877" y="1413800"/>
            <a:ext cx="6824871" cy="4401205"/>
          </a:xfrm>
          <a:prstGeom prst="rect">
            <a:avLst/>
          </a:prstGeom>
          <a:solidFill>
            <a:schemeClr val="accent1">
              <a:alpha val="54000"/>
            </a:schemeClr>
          </a:solidFill>
          <a:effectLst>
            <a:softEdge rad="101600"/>
          </a:effectLst>
        </p:spPr>
        <p:txBody>
          <a:bodyPr wrap="square" lIns="274320" rtlCol="0">
            <a:spAutoFit/>
          </a:bodyPr>
          <a:lstStyle/>
          <a:p>
            <a:r>
              <a:rPr lang="en-US" altLang="en-US" sz="2800" dirty="0">
                <a:latin typeface="Calibri" panose="020F0502020204030204" pitchFamily="34" charset="0"/>
                <a:ea typeface="Times New Roman" panose="02020603050405020304" pitchFamily="18" charset="0"/>
                <a:cs typeface="Arial" panose="020B0604020202020204" pitchFamily="34" charset="0"/>
              </a:rPr>
              <a:t>This material was produced under </a:t>
            </a:r>
          </a:p>
          <a:p>
            <a:r>
              <a:rPr lang="en-US" altLang="en-US" sz="2800" dirty="0">
                <a:latin typeface="Calibri" panose="020F0502020204030204" pitchFamily="34" charset="0"/>
                <a:ea typeface="Times New Roman" panose="02020603050405020304" pitchFamily="18" charset="0"/>
                <a:cs typeface="Arial" panose="020B0604020202020204" pitchFamily="34" charset="0"/>
              </a:rPr>
              <a:t>grant number SH-05073-SH8 from </a:t>
            </a:r>
          </a:p>
          <a:p>
            <a:r>
              <a:rPr lang="en-US" altLang="en-US" sz="2800" dirty="0">
                <a:latin typeface="Calibri" panose="020F0502020204030204" pitchFamily="34" charset="0"/>
                <a:ea typeface="Times New Roman" panose="02020603050405020304" pitchFamily="18" charset="0"/>
                <a:cs typeface="Arial" panose="020B0604020202020204" pitchFamily="34" charset="0"/>
              </a:rPr>
              <a:t>the Occupational Safety and Health                                        Administration, U.S. Department of Labor. </a:t>
            </a:r>
          </a:p>
          <a:p>
            <a:endParaRPr lang="en-US" altLang="en-US" sz="2800" dirty="0">
              <a:latin typeface="Calibri" panose="020F0502020204030204" pitchFamily="34" charset="0"/>
              <a:ea typeface="Times New Roman" panose="02020603050405020304" pitchFamily="18" charset="0"/>
              <a:cs typeface="Arial" panose="020B0604020202020204" pitchFamily="34" charset="0"/>
            </a:endParaRPr>
          </a:p>
          <a:p>
            <a:r>
              <a:rPr lang="en-US" altLang="en-US" sz="2800" dirty="0">
                <a:latin typeface="Calibri" panose="020F0502020204030204" pitchFamily="34" charset="0"/>
                <a:ea typeface="Times New Roman" panose="02020603050405020304" pitchFamily="18" charset="0"/>
                <a:cs typeface="Arial" panose="020B0604020202020204" pitchFamily="34" charset="0"/>
              </a:rPr>
              <a:t>It does not necessarily reflect the views or policies of the U.S. Department of Labor, nor does mention of trade names, commercial products, or organizations imply endorsement by the U.S. Government.</a:t>
            </a:r>
            <a:endParaRPr lang="en-US" altLang="en-US" sz="2800" dirty="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562624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entagon 4" descr="passive">
            <a:extLst>
              <a:ext uri="{C183D7F6-B498-43B3-948B-1728B52AA6E4}">
                <adec:decorative xmlns:adec="http://schemas.microsoft.com/office/drawing/2017/decorative" xmlns="" val="1"/>
              </a:ext>
            </a:extLst>
          </p:cNvPr>
          <p:cNvSpPr/>
          <p:nvPr/>
        </p:nvSpPr>
        <p:spPr>
          <a:xfrm>
            <a:off x="539752" y="2517770"/>
            <a:ext cx="8302547" cy="859693"/>
          </a:xfrm>
          <a:prstGeom prst="homePlate">
            <a:avLst/>
          </a:prstGeom>
          <a:solidFill>
            <a:schemeClr val="bg2">
              <a:lumMod val="90000"/>
            </a:schemeClr>
          </a:solidFill>
          <a:ln w="9525" cap="flat" cmpd="sng" algn="ctr">
            <a:solidFill>
              <a:srgbClr val="A6A6A6"/>
            </a:solidFill>
            <a:prstDash val="solid"/>
          </a:ln>
          <a:effectLst/>
        </p:spPr>
        <p:txBody>
          <a:bodyPr rtlCol="0" anchor="ctr"/>
          <a:lstStyle/>
          <a:p>
            <a:pPr algn="ctr" defTabSz="1219170">
              <a:defRPr/>
            </a:pPr>
            <a:endParaRPr lang="en-US" sz="2400" kern="0" dirty="0">
              <a:solidFill>
                <a:prstClr val="white"/>
              </a:solidFill>
            </a:endParaRPr>
          </a:p>
        </p:txBody>
      </p:sp>
      <p:sp>
        <p:nvSpPr>
          <p:cNvPr id="7" name="Pentagon 6" descr="active">
            <a:extLst>
              <a:ext uri="{C183D7F6-B498-43B3-948B-1728B52AA6E4}">
                <adec:decorative xmlns:adec="http://schemas.microsoft.com/office/drawing/2017/decorative" xmlns="" val="1"/>
              </a:ext>
            </a:extLst>
          </p:cNvPr>
          <p:cNvSpPr/>
          <p:nvPr/>
        </p:nvSpPr>
        <p:spPr>
          <a:xfrm>
            <a:off x="539753" y="3377462"/>
            <a:ext cx="7807572" cy="859693"/>
          </a:xfrm>
          <a:prstGeom prst="homePlate">
            <a:avLst/>
          </a:prstGeom>
          <a:solidFill>
            <a:schemeClr val="bg2">
              <a:lumMod val="90000"/>
            </a:schemeClr>
          </a:solidFill>
          <a:ln w="9525" cap="flat" cmpd="sng" algn="ctr">
            <a:solidFill>
              <a:srgbClr val="A6A6A6"/>
            </a:solidFill>
            <a:prstDash val="solid"/>
          </a:ln>
          <a:effectLst/>
        </p:spPr>
        <p:txBody>
          <a:bodyPr rtlCol="0" anchor="ctr"/>
          <a:lstStyle/>
          <a:p>
            <a:pPr algn="ctr" defTabSz="1219170">
              <a:defRPr/>
            </a:pPr>
            <a:endParaRPr lang="en-US" sz="2400" kern="0" dirty="0">
              <a:solidFill>
                <a:prstClr val="white"/>
              </a:solidFill>
            </a:endParaRPr>
          </a:p>
        </p:txBody>
      </p:sp>
      <p:sp>
        <p:nvSpPr>
          <p:cNvPr id="9" name="Pentagon 8" title="arrest system">
            <a:extLst>
              <a:ext uri="{C183D7F6-B498-43B3-948B-1728B52AA6E4}">
                <adec:decorative xmlns:adec="http://schemas.microsoft.com/office/drawing/2017/decorative" xmlns="" val="1"/>
              </a:ext>
            </a:extLst>
          </p:cNvPr>
          <p:cNvSpPr/>
          <p:nvPr/>
        </p:nvSpPr>
        <p:spPr>
          <a:xfrm>
            <a:off x="539751" y="4237155"/>
            <a:ext cx="7481931" cy="859693"/>
          </a:xfrm>
          <a:prstGeom prst="homePlate">
            <a:avLst/>
          </a:prstGeom>
          <a:solidFill>
            <a:schemeClr val="accent2">
              <a:lumMod val="40000"/>
              <a:lumOff val="60000"/>
            </a:schemeClr>
          </a:solidFill>
          <a:ln w="12700" cap="flat" cmpd="sng" algn="ctr">
            <a:solidFill>
              <a:srgbClr val="A6A6A6"/>
            </a:solidFill>
            <a:prstDash val="solid"/>
          </a:ln>
          <a:effectLst/>
        </p:spPr>
        <p:txBody>
          <a:bodyPr rtlCol="0" anchor="ctr"/>
          <a:lstStyle/>
          <a:p>
            <a:pPr algn="ctr" defTabSz="1219170">
              <a:defRPr/>
            </a:pPr>
            <a:endParaRPr lang="en-US" sz="2400" kern="0" dirty="0">
              <a:solidFill>
                <a:prstClr val="white"/>
              </a:solidFill>
            </a:endParaRPr>
          </a:p>
        </p:txBody>
      </p:sp>
      <p:sp>
        <p:nvSpPr>
          <p:cNvPr id="13" name="Title 12">
            <a:extLst>
              <a:ext uri="{FF2B5EF4-FFF2-40B4-BE49-F238E27FC236}">
                <a16:creationId xmlns:a16="http://schemas.microsoft.com/office/drawing/2014/main" id="{9FDA1212-6F0D-4FC0-B560-616A47622F12}"/>
              </a:ext>
            </a:extLst>
          </p:cNvPr>
          <p:cNvSpPr>
            <a:spLocks noGrp="1"/>
          </p:cNvSpPr>
          <p:nvPr>
            <p:ph type="title"/>
          </p:nvPr>
        </p:nvSpPr>
        <p:spPr>
          <a:xfrm>
            <a:off x="457200" y="361504"/>
            <a:ext cx="9692640" cy="444499"/>
          </a:xfrm>
        </p:spPr>
        <p:txBody>
          <a:bodyPr>
            <a:noAutofit/>
          </a:bodyPr>
          <a:lstStyle/>
          <a:p>
            <a:r>
              <a:rPr lang="en-US" sz="4267" b="1" cap="all" spc="0" dirty="0">
                <a:solidFill>
                  <a:schemeClr val="tx1">
                    <a:lumMod val="50000"/>
                    <a:lumOff val="50000"/>
                  </a:schemeClr>
                </a:solidFill>
                <a:latin typeface="+mn-lt"/>
                <a:ea typeface="+mn-ea"/>
                <a:cs typeface="Segoe UI Semibold" panose="020B0702040204020203" pitchFamily="34" charset="0"/>
              </a:rPr>
              <a:t>Fall Protection Planning – PART 4</a:t>
            </a:r>
          </a:p>
        </p:txBody>
      </p:sp>
      <p:sp>
        <p:nvSpPr>
          <p:cNvPr id="19" name="Content Placeholder 1"/>
          <p:cNvSpPr>
            <a:spLocks noGrp="1"/>
          </p:cNvSpPr>
          <p:nvPr>
            <p:ph idx="1"/>
          </p:nvPr>
        </p:nvSpPr>
        <p:spPr>
          <a:xfrm>
            <a:off x="9480875" y="1809713"/>
            <a:ext cx="2633557" cy="496257"/>
          </a:xfrm>
        </p:spPr>
        <p:txBody>
          <a:bodyPr anchor="ctr">
            <a:noAutofit/>
          </a:bodyPr>
          <a:lstStyle/>
          <a:p>
            <a:pPr marL="0" indent="0" algn="ctr">
              <a:buNone/>
            </a:pPr>
            <a:r>
              <a:rPr lang="en-US" sz="2667" b="1" dirty="0">
                <a:solidFill>
                  <a:srgbClr val="1B3049"/>
                </a:solidFill>
                <a:latin typeface="Arial" panose="020B0604020202020204" pitchFamily="34" charset="0"/>
                <a:cs typeface="Arial" panose="020B0604020202020204" pitchFamily="34" charset="0"/>
              </a:rPr>
              <a:t>Most Effective</a:t>
            </a:r>
            <a:endParaRPr lang="en-US" sz="2400" b="1" dirty="0">
              <a:solidFill>
                <a:schemeClr val="bg1"/>
              </a:solidFill>
              <a:latin typeface="Arial" panose="020B0604020202020204" pitchFamily="34" charset="0"/>
              <a:cs typeface="Arial" panose="020B0604020202020204" pitchFamily="34" charset="0"/>
            </a:endParaRPr>
          </a:p>
        </p:txBody>
      </p:sp>
      <p:sp>
        <p:nvSpPr>
          <p:cNvPr id="20" name="Content Placeholder 1"/>
          <p:cNvSpPr txBox="1">
            <a:spLocks/>
          </p:cNvSpPr>
          <p:nvPr/>
        </p:nvSpPr>
        <p:spPr>
          <a:xfrm>
            <a:off x="7729319" y="5384891"/>
            <a:ext cx="3307278" cy="496257"/>
          </a:xfrm>
          <a:prstGeom prst="rect">
            <a:avLst/>
          </a:prstGeom>
        </p:spPr>
        <p:txBody>
          <a:bodyPr vert="horz" lIns="121920" tIns="60960" rIns="121920" bIns="60960" rtlCol="0" anchor="ctr">
            <a:noAutofit/>
          </a:bodyPr>
          <a:lstStyle>
            <a:lvl1pPr marL="228600" indent="-228600" algn="l" defTabSz="914400" rtl="0" eaLnBrk="1" latinLnBrk="0" hangingPunct="1">
              <a:spcBef>
                <a:spcPct val="20000"/>
              </a:spcBef>
              <a:buClr>
                <a:schemeClr val="accent5">
                  <a:lumMod val="50000"/>
                </a:schemeClr>
              </a:buClr>
              <a:buFont typeface="Wingdings" panose="05000000000000000000" pitchFamily="2" charset="2"/>
              <a:buChar char="§"/>
              <a:defRPr sz="2800" i="0" kern="120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defRPr>
            </a:lvl1pPr>
            <a:lvl2pPr marL="457200" indent="-228600" algn="l" defTabSz="914400" rtl="0" eaLnBrk="1" latinLnBrk="0" hangingPunct="1">
              <a:spcBef>
                <a:spcPct val="20000"/>
              </a:spcBef>
              <a:buClr>
                <a:schemeClr val="tx1">
                  <a:lumMod val="65000"/>
                  <a:lumOff val="35000"/>
                </a:schemeClr>
              </a:buClr>
              <a:buFont typeface="Wingdings" panose="05000000000000000000" pitchFamily="2" charset="2"/>
              <a:buChar char="§"/>
              <a:defRPr sz="2400" kern="120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defRPr>
            </a:lvl2pPr>
            <a:lvl3pPr marL="681038" indent="-228600" algn="l" defTabSz="914400" rtl="0" eaLnBrk="1" latinLnBrk="0" hangingPunct="1">
              <a:spcBef>
                <a:spcPct val="20000"/>
              </a:spcBef>
              <a:buClr>
                <a:schemeClr val="bg1">
                  <a:lumMod val="50000"/>
                </a:schemeClr>
              </a:buClr>
              <a:buFont typeface="Wingdings" panose="05000000000000000000" pitchFamily="2" charset="2"/>
              <a:buChar char="§"/>
              <a:defRPr sz="2000" kern="120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defRPr>
            </a:lvl3pPr>
            <a:lvl4pPr marL="914400" indent="-228600" algn="l" defTabSz="855663" rtl="0" eaLnBrk="1" latinLnBrk="0" hangingPunct="1">
              <a:spcBef>
                <a:spcPct val="20000"/>
              </a:spcBef>
              <a:buClr>
                <a:schemeClr val="accent5">
                  <a:lumMod val="50000"/>
                </a:schemeClr>
              </a:buClr>
              <a:buFont typeface="Wingdings" panose="05000000000000000000" pitchFamily="2" charset="2"/>
              <a:buChar char="§"/>
              <a:defRPr sz="1600" kern="120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defRPr>
            </a:lvl4pPr>
            <a:lvl5pPr marL="1144588" indent="-228600" algn="l" defTabSz="914400" rtl="0" eaLnBrk="1" latinLnBrk="0" hangingPunct="1">
              <a:spcBef>
                <a:spcPct val="20000"/>
              </a:spcBef>
              <a:buClr>
                <a:schemeClr val="tx1">
                  <a:lumMod val="65000"/>
                  <a:lumOff val="35000"/>
                </a:schemeClr>
              </a:buClr>
              <a:buFont typeface="Wingdings" panose="05000000000000000000" pitchFamily="2" charset="2"/>
              <a:buChar char="§"/>
              <a:defRPr sz="1600" kern="120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US" sz="2667" b="1" dirty="0">
                <a:solidFill>
                  <a:srgbClr val="1B3049"/>
                </a:solidFill>
                <a:latin typeface="Arial" panose="020B0604020202020204" pitchFamily="34" charset="0"/>
                <a:ea typeface="+mn-ea"/>
                <a:cs typeface="Arial" panose="020B0604020202020204" pitchFamily="34" charset="0"/>
              </a:rPr>
              <a:t>Least Effective</a:t>
            </a:r>
            <a:endParaRPr lang="en-US" sz="2400" b="1" dirty="0">
              <a:solidFill>
                <a:schemeClr val="bg1"/>
              </a:solidFill>
              <a:latin typeface="Arial" panose="020B0604020202020204" pitchFamily="34" charset="0"/>
              <a:cs typeface="Arial" panose="020B0604020202020204" pitchFamily="34" charset="0"/>
            </a:endParaRPr>
          </a:p>
        </p:txBody>
      </p:sp>
      <p:sp>
        <p:nvSpPr>
          <p:cNvPr id="11" name="Pentagon 10" title="most">
            <a:extLst>
              <a:ext uri="{C183D7F6-B498-43B3-948B-1728B52AA6E4}">
                <adec:decorative xmlns:adec="http://schemas.microsoft.com/office/drawing/2017/decorative" xmlns="" val="1"/>
              </a:ext>
            </a:extLst>
          </p:cNvPr>
          <p:cNvSpPr/>
          <p:nvPr/>
        </p:nvSpPr>
        <p:spPr>
          <a:xfrm>
            <a:off x="539753" y="1658076"/>
            <a:ext cx="8784495" cy="859693"/>
          </a:xfrm>
          <a:prstGeom prst="homePlate">
            <a:avLst/>
          </a:prstGeom>
          <a:solidFill>
            <a:schemeClr val="bg2">
              <a:lumMod val="90000"/>
            </a:schemeClr>
          </a:solidFill>
          <a:ln w="9525" cap="flat" cmpd="sng" algn="ctr">
            <a:solidFill>
              <a:srgbClr val="A6A6A6"/>
            </a:solidFill>
            <a:prstDash val="solid"/>
          </a:ln>
          <a:effectLst/>
        </p:spPr>
        <p:txBody>
          <a:bodyPr rtlCol="0" anchor="ctr"/>
          <a:lstStyle/>
          <a:p>
            <a:pPr algn="ctr" defTabSz="1219170">
              <a:defRPr/>
            </a:pPr>
            <a:r>
              <a:rPr lang="en-US" sz="2400" kern="0" dirty="0" smtClean="0">
                <a:solidFill>
                  <a:prstClr val="white"/>
                </a:solidFill>
              </a:rPr>
              <a:t>elimination</a:t>
            </a:r>
            <a:endParaRPr lang="en-US" sz="2400" kern="0" dirty="0">
              <a:solidFill>
                <a:prstClr val="white"/>
              </a:solidFill>
            </a:endParaRPr>
          </a:p>
        </p:txBody>
      </p:sp>
      <p:sp>
        <p:nvSpPr>
          <p:cNvPr id="12" name="TextBox 11"/>
          <p:cNvSpPr txBox="1"/>
          <p:nvPr/>
        </p:nvSpPr>
        <p:spPr>
          <a:xfrm>
            <a:off x="762823" y="1761957"/>
            <a:ext cx="5910592" cy="666786"/>
          </a:xfrm>
          <a:prstGeom prst="rect">
            <a:avLst/>
          </a:prstGeom>
          <a:noFill/>
        </p:spPr>
        <p:txBody>
          <a:bodyPr wrap="none" rtlCol="0">
            <a:spAutoFit/>
          </a:bodyPr>
          <a:lstStyle/>
          <a:p>
            <a:r>
              <a:rPr lang="en-US" sz="3733" dirty="0">
                <a:cs typeface="Century Gothic"/>
              </a:rPr>
              <a:t>Elimination or Substitution</a:t>
            </a:r>
          </a:p>
        </p:txBody>
      </p:sp>
      <p:sp>
        <p:nvSpPr>
          <p:cNvPr id="6" name="TextBox 5"/>
          <p:cNvSpPr txBox="1"/>
          <p:nvPr/>
        </p:nvSpPr>
        <p:spPr>
          <a:xfrm>
            <a:off x="765198" y="2604824"/>
            <a:ext cx="4910319" cy="666786"/>
          </a:xfrm>
          <a:prstGeom prst="rect">
            <a:avLst/>
          </a:prstGeom>
          <a:noFill/>
        </p:spPr>
        <p:txBody>
          <a:bodyPr wrap="none" rtlCol="0">
            <a:spAutoFit/>
          </a:bodyPr>
          <a:lstStyle/>
          <a:p>
            <a:r>
              <a:rPr lang="en-US" sz="3733" dirty="0">
                <a:cs typeface="Century Gothic"/>
              </a:rPr>
              <a:t>Passive</a:t>
            </a:r>
            <a:r>
              <a:rPr lang="en-US" sz="2667" dirty="0">
                <a:cs typeface="Century Gothic"/>
              </a:rPr>
              <a:t> </a:t>
            </a:r>
            <a:r>
              <a:rPr lang="en-US" sz="3733" dirty="0">
                <a:cs typeface="Century Gothic"/>
              </a:rPr>
              <a:t>Fall</a:t>
            </a:r>
            <a:r>
              <a:rPr lang="en-US" sz="2667" dirty="0">
                <a:cs typeface="Century Gothic"/>
              </a:rPr>
              <a:t> </a:t>
            </a:r>
            <a:r>
              <a:rPr lang="en-US" sz="3733" dirty="0">
                <a:cs typeface="Century Gothic"/>
              </a:rPr>
              <a:t>Protection</a:t>
            </a:r>
          </a:p>
        </p:txBody>
      </p:sp>
      <p:sp>
        <p:nvSpPr>
          <p:cNvPr id="8" name="TextBox 7"/>
          <p:cNvSpPr txBox="1"/>
          <p:nvPr/>
        </p:nvSpPr>
        <p:spPr>
          <a:xfrm>
            <a:off x="767995" y="3460224"/>
            <a:ext cx="6054671" cy="666786"/>
          </a:xfrm>
          <a:prstGeom prst="rect">
            <a:avLst/>
          </a:prstGeom>
          <a:noFill/>
        </p:spPr>
        <p:txBody>
          <a:bodyPr wrap="none" rtlCol="0">
            <a:spAutoFit/>
          </a:bodyPr>
          <a:lstStyle/>
          <a:p>
            <a:r>
              <a:rPr lang="en-US" sz="3733" dirty="0">
                <a:cs typeface="Century Gothic"/>
              </a:rPr>
              <a:t>Active</a:t>
            </a:r>
            <a:r>
              <a:rPr lang="en-US" sz="2667" dirty="0">
                <a:cs typeface="Century Gothic"/>
              </a:rPr>
              <a:t> </a:t>
            </a:r>
            <a:r>
              <a:rPr lang="en-US" sz="3733" dirty="0">
                <a:cs typeface="Century Gothic"/>
              </a:rPr>
              <a:t>Fall</a:t>
            </a:r>
            <a:r>
              <a:rPr lang="en-US" sz="2667" dirty="0">
                <a:cs typeface="Century Gothic"/>
              </a:rPr>
              <a:t> </a:t>
            </a:r>
            <a:r>
              <a:rPr lang="en-US" sz="3733" dirty="0">
                <a:cs typeface="Century Gothic"/>
              </a:rPr>
              <a:t>Restraint</a:t>
            </a:r>
            <a:r>
              <a:rPr lang="en-US" sz="2667" dirty="0">
                <a:cs typeface="Century Gothic"/>
              </a:rPr>
              <a:t> </a:t>
            </a:r>
            <a:r>
              <a:rPr lang="en-US" sz="3733" dirty="0">
                <a:cs typeface="Century Gothic"/>
              </a:rPr>
              <a:t>System</a:t>
            </a:r>
          </a:p>
        </p:txBody>
      </p:sp>
      <p:sp>
        <p:nvSpPr>
          <p:cNvPr id="10" name="TextBox 9"/>
          <p:cNvSpPr txBox="1"/>
          <p:nvPr/>
        </p:nvSpPr>
        <p:spPr>
          <a:xfrm>
            <a:off x="770089" y="4314269"/>
            <a:ext cx="5424883" cy="666786"/>
          </a:xfrm>
          <a:prstGeom prst="rect">
            <a:avLst/>
          </a:prstGeom>
          <a:noFill/>
          <a:ln w="12700" cmpd="sng">
            <a:noFill/>
          </a:ln>
        </p:spPr>
        <p:txBody>
          <a:bodyPr wrap="none" rtlCol="0">
            <a:spAutoFit/>
          </a:bodyPr>
          <a:lstStyle/>
          <a:p>
            <a:r>
              <a:rPr lang="en-US" sz="3733" dirty="0">
                <a:cs typeface="Century Gothic"/>
              </a:rPr>
              <a:t>Active</a:t>
            </a:r>
            <a:r>
              <a:rPr lang="en-US" sz="2667" dirty="0">
                <a:cs typeface="Century Gothic"/>
              </a:rPr>
              <a:t> </a:t>
            </a:r>
            <a:r>
              <a:rPr lang="en-US" sz="3733" dirty="0">
                <a:cs typeface="Century Gothic"/>
              </a:rPr>
              <a:t>Fall</a:t>
            </a:r>
            <a:r>
              <a:rPr lang="en-US" sz="2667" dirty="0">
                <a:cs typeface="Century Gothic"/>
              </a:rPr>
              <a:t> </a:t>
            </a:r>
            <a:r>
              <a:rPr lang="en-US" sz="3733" dirty="0">
                <a:cs typeface="Century Gothic"/>
              </a:rPr>
              <a:t>Arrest</a:t>
            </a:r>
            <a:r>
              <a:rPr lang="en-US" sz="2667" dirty="0">
                <a:cs typeface="Century Gothic"/>
              </a:rPr>
              <a:t> </a:t>
            </a:r>
            <a:r>
              <a:rPr lang="en-US" sz="3733" dirty="0">
                <a:cs typeface="Century Gothic"/>
              </a:rPr>
              <a:t>System</a:t>
            </a:r>
          </a:p>
        </p:txBody>
      </p:sp>
      <p:sp>
        <p:nvSpPr>
          <p:cNvPr id="14" name="Pentagon 13" title="least">
            <a:extLst>
              <a:ext uri="{C183D7F6-B498-43B3-948B-1728B52AA6E4}">
                <adec:decorative xmlns:adec="http://schemas.microsoft.com/office/drawing/2017/decorative" xmlns="" val="1"/>
              </a:ext>
            </a:extLst>
          </p:cNvPr>
          <p:cNvSpPr/>
          <p:nvPr/>
        </p:nvSpPr>
        <p:spPr>
          <a:xfrm>
            <a:off x="539753" y="5096848"/>
            <a:ext cx="7133580" cy="859693"/>
          </a:xfrm>
          <a:prstGeom prst="homePlate">
            <a:avLst/>
          </a:prstGeom>
          <a:solidFill>
            <a:schemeClr val="bg2">
              <a:lumMod val="90000"/>
            </a:schemeClr>
          </a:solidFill>
          <a:ln w="12700" cap="flat" cmpd="sng" algn="ctr">
            <a:solidFill>
              <a:sysClr val="window" lastClr="FFFFFF">
                <a:lumMod val="65000"/>
              </a:sysClr>
            </a:solidFill>
            <a:prstDash val="solid"/>
          </a:ln>
          <a:effectLst/>
        </p:spPr>
        <p:txBody>
          <a:bodyPr rtlCol="0" anchor="ctr"/>
          <a:lstStyle/>
          <a:p>
            <a:pPr algn="ctr" defTabSz="1219170">
              <a:defRPr/>
            </a:pPr>
            <a:endParaRPr lang="en-US" sz="2400" kern="0" dirty="0">
              <a:solidFill>
                <a:srgbClr val="595959"/>
              </a:solidFill>
            </a:endParaRPr>
          </a:p>
        </p:txBody>
      </p:sp>
      <p:sp>
        <p:nvSpPr>
          <p:cNvPr id="15" name="TextBox 14"/>
          <p:cNvSpPr txBox="1"/>
          <p:nvPr/>
        </p:nvSpPr>
        <p:spPr>
          <a:xfrm>
            <a:off x="772583" y="5177881"/>
            <a:ext cx="5179623" cy="666786"/>
          </a:xfrm>
          <a:prstGeom prst="rect">
            <a:avLst/>
          </a:prstGeom>
          <a:noFill/>
        </p:spPr>
        <p:txBody>
          <a:bodyPr wrap="none" rtlCol="0">
            <a:spAutoFit/>
          </a:bodyPr>
          <a:lstStyle/>
          <a:p>
            <a:pPr defTabSz="1219170">
              <a:defRPr/>
            </a:pPr>
            <a:r>
              <a:rPr lang="en-US" sz="3733" dirty="0">
                <a:cs typeface="Century Gothic"/>
              </a:rPr>
              <a:t>Administrative</a:t>
            </a:r>
            <a:r>
              <a:rPr lang="en-US" sz="2667" kern="0" dirty="0">
                <a:cs typeface="Century Gothic"/>
              </a:rPr>
              <a:t> </a:t>
            </a:r>
            <a:r>
              <a:rPr lang="en-US" sz="3733" dirty="0">
                <a:cs typeface="Century Gothic"/>
              </a:rPr>
              <a:t>Controls</a:t>
            </a:r>
          </a:p>
        </p:txBody>
      </p:sp>
      <p:cxnSp>
        <p:nvCxnSpPr>
          <p:cNvPr id="3" name="Straight Arrow Connector 2" title="arrow">
            <a:extLst>
              <a:ext uri="{C183D7F6-B498-43B3-948B-1728B52AA6E4}">
                <adec:decorative xmlns:adec="http://schemas.microsoft.com/office/drawing/2017/decorative" xmlns="" val="1"/>
              </a:ext>
            </a:extLst>
          </p:cNvPr>
          <p:cNvCxnSpPr>
            <a:cxnSpLocks/>
            <a:stCxn id="19" idx="2"/>
          </p:cNvCxnSpPr>
          <p:nvPr/>
        </p:nvCxnSpPr>
        <p:spPr>
          <a:xfrm flipH="1">
            <a:off x="9324248" y="2305970"/>
            <a:ext cx="1473406" cy="2972596"/>
          </a:xfrm>
          <a:prstGeom prst="straightConnector1">
            <a:avLst/>
          </a:prstGeom>
          <a:ln w="31750">
            <a:solidFill>
              <a:srgbClr val="1B3049"/>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14948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9">
                                            <p:txEl>
                                              <p:pRg st="0" end="0"/>
                                            </p:txEl>
                                          </p:spTgt>
                                        </p:tgtEl>
                                        <p:attrNameLst>
                                          <p:attrName>style.visibility</p:attrName>
                                        </p:attrNameLst>
                                      </p:cBhvr>
                                      <p:to>
                                        <p:strVal val="visible"/>
                                      </p:to>
                                    </p:set>
                                    <p:animEffect transition="in" filter="wipe(up)">
                                      <p:cBhvr>
                                        <p:cTn id="7" dur="250"/>
                                        <p:tgtEl>
                                          <p:spTgt spid="19">
                                            <p:txEl>
                                              <p:pRg st="0" end="0"/>
                                            </p:txEl>
                                          </p:spTgt>
                                        </p:tgtEl>
                                      </p:cBhvr>
                                    </p:animEffect>
                                  </p:childTnLst>
                                </p:cTn>
                              </p:par>
                            </p:childTnLst>
                          </p:cTn>
                        </p:par>
                        <p:par>
                          <p:cTn id="8" fill="hold">
                            <p:stCondLst>
                              <p:cond delay="250"/>
                            </p:stCondLst>
                            <p:childTnLst>
                              <p:par>
                                <p:cTn id="9" presetID="22" presetClass="entr" presetSubtype="1"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wipe(up)">
                                      <p:cBhvr>
                                        <p:cTn id="11" dur="500"/>
                                        <p:tgtEl>
                                          <p:spTgt spid="3"/>
                                        </p:tgtEl>
                                      </p:cBhvr>
                                    </p:animEffect>
                                  </p:childTnLst>
                                </p:cTn>
                              </p:par>
                            </p:childTnLst>
                          </p:cTn>
                        </p:par>
                        <p:par>
                          <p:cTn id="12" fill="hold">
                            <p:stCondLst>
                              <p:cond delay="750"/>
                            </p:stCondLst>
                            <p:childTnLst>
                              <p:par>
                                <p:cTn id="13" presetID="22" presetClass="entr" presetSubtype="1" fill="hold" grpId="0" nodeType="after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wipe(up)">
                                      <p:cBhvr>
                                        <p:cTn id="15" dur="25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build="p"/>
      <p:bldP spid="20" grpId="0"/>
    </p:bld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95BE2E-3FD4-4E18-B286-1440C06CFBF2}"/>
              </a:ext>
            </a:extLst>
          </p:cNvPr>
          <p:cNvSpPr>
            <a:spLocks noGrp="1"/>
          </p:cNvSpPr>
          <p:nvPr>
            <p:ph type="title"/>
          </p:nvPr>
        </p:nvSpPr>
        <p:spPr>
          <a:xfrm>
            <a:off x="677334" y="609600"/>
            <a:ext cx="10731884" cy="769441"/>
          </a:xfrm>
          <a:noFill/>
          <a:ln w="25400">
            <a:solidFill>
              <a:schemeClr val="accent1"/>
            </a:solidFill>
          </a:ln>
        </p:spPr>
        <p:txBody>
          <a:bodyPr wrap="square" rtlCol="0">
            <a:spAutoFit/>
          </a:bodyPr>
          <a:lstStyle/>
          <a:p>
            <a:pPr>
              <a:spcBef>
                <a:spcPts val="0"/>
              </a:spcBef>
            </a:pPr>
            <a:r>
              <a:rPr lang="en-US" sz="4400" dirty="0">
                <a:solidFill>
                  <a:srgbClr val="37495F"/>
                </a:solidFill>
                <a:latin typeface="Trebuchet MS" panose="020B0603020202020204"/>
                <a:ea typeface="+mn-ea"/>
                <a:cs typeface="+mn-cs"/>
              </a:rPr>
              <a:t>Fall Protection and Prevention – Part 10</a:t>
            </a:r>
          </a:p>
        </p:txBody>
      </p:sp>
      <p:sp>
        <p:nvSpPr>
          <p:cNvPr id="7" name="Content Placeholder 6">
            <a:extLst>
              <a:ext uri="{FF2B5EF4-FFF2-40B4-BE49-F238E27FC236}">
                <a16:creationId xmlns:a16="http://schemas.microsoft.com/office/drawing/2014/main" id="{15AB9AD4-5262-42ED-80E8-8B852E360662}"/>
              </a:ext>
            </a:extLst>
          </p:cNvPr>
          <p:cNvSpPr>
            <a:spLocks noGrp="1"/>
          </p:cNvSpPr>
          <p:nvPr>
            <p:ph idx="4294967295"/>
          </p:nvPr>
        </p:nvSpPr>
        <p:spPr>
          <a:xfrm>
            <a:off x="677334" y="1518372"/>
            <a:ext cx="10337800" cy="4819650"/>
          </a:xfrm>
        </p:spPr>
        <p:txBody>
          <a:bodyPr vert="horz" lIns="91440" tIns="45720" rIns="91440" bIns="45720" rtlCol="0">
            <a:normAutofit/>
          </a:bodyPr>
          <a:lstStyle/>
          <a:p>
            <a:pPr fontAlgn="base"/>
            <a:r>
              <a:rPr lang="en-US" sz="2400" b="1" dirty="0"/>
              <a:t>Active Fall Arrest System</a:t>
            </a:r>
          </a:p>
          <a:p>
            <a:pPr marL="0" indent="0" fontAlgn="base">
              <a:buNone/>
            </a:pPr>
            <a:r>
              <a:rPr lang="en-US" sz="2400" dirty="0"/>
              <a:t>Fall arrest systems are erected in such a manner that a fall can occur, but the fall is arrested within acceptable force and clearance margins.</a:t>
            </a:r>
          </a:p>
          <a:p>
            <a:pPr marL="0" indent="0" fontAlgn="base">
              <a:buNone/>
            </a:pPr>
            <a:r>
              <a:rPr lang="en-US" sz="2400" dirty="0"/>
              <a:t>Fall arrest systems have a higher risk associated with them, since we must stop the falling worker within an acceptable level of force and prevent him/her from contacting the surrounding structure or the ground.</a:t>
            </a:r>
          </a:p>
          <a:p>
            <a:pPr marL="0" indent="0" fontAlgn="base">
              <a:buNone/>
            </a:pPr>
            <a:r>
              <a:rPr lang="en-US" sz="2400" dirty="0"/>
              <a:t>Training for both fall restraint and fall arrest systems is key.</a:t>
            </a:r>
          </a:p>
          <a:p>
            <a:pPr marL="0" indent="0" fontAlgn="base">
              <a:buNone/>
            </a:pPr>
            <a:endParaRPr lang="en-US" sz="2400" dirty="0"/>
          </a:p>
          <a:p>
            <a:pPr marL="0" indent="0" algn="ctr" fontAlgn="base">
              <a:buNone/>
            </a:pPr>
            <a:r>
              <a:rPr lang="en-US" sz="2000" b="1" u="sng" dirty="0"/>
              <a:t>ANSI Z359.2-2007</a:t>
            </a:r>
            <a:r>
              <a:rPr lang="en-US" sz="2000" b="1" dirty="0"/>
              <a:t> </a:t>
            </a:r>
            <a:r>
              <a:rPr lang="en-US" sz="2000" dirty="0"/>
              <a:t>includes specific information about fall protection training for authorized persons, competent persons, qualified persons, rescuers and trainers.</a:t>
            </a:r>
          </a:p>
          <a:p>
            <a:endParaRPr lang="en-US" dirty="0"/>
          </a:p>
        </p:txBody>
      </p:sp>
    </p:spTree>
    <p:extLst>
      <p:ext uri="{BB962C8B-B14F-4D97-AF65-F5344CB8AC3E}">
        <p14:creationId xmlns:p14="http://schemas.microsoft.com/office/powerpoint/2010/main" val="20835944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155ED2-CD4B-4109-B58D-7FA3921B625C}"/>
              </a:ext>
            </a:extLst>
          </p:cNvPr>
          <p:cNvSpPr>
            <a:spLocks noGrp="1"/>
          </p:cNvSpPr>
          <p:nvPr>
            <p:ph type="title"/>
          </p:nvPr>
        </p:nvSpPr>
        <p:spPr>
          <a:xfrm>
            <a:off x="-1985576" y="397526"/>
            <a:ext cx="12192000" cy="444499"/>
          </a:xfrm>
        </p:spPr>
        <p:txBody>
          <a:bodyPr>
            <a:noAutofit/>
          </a:bodyPr>
          <a:lstStyle/>
          <a:p>
            <a:r>
              <a:rPr lang="en-US" sz="4267" b="1" cap="all" spc="0" dirty="0">
                <a:solidFill>
                  <a:schemeClr val="tx1">
                    <a:lumMod val="50000"/>
                    <a:lumOff val="50000"/>
                  </a:schemeClr>
                </a:solidFill>
                <a:latin typeface="+mn-lt"/>
                <a:ea typeface="+mn-ea"/>
                <a:cs typeface="Segoe UI Semibold" panose="020B0702040204020203" pitchFamily="34" charset="0"/>
              </a:rPr>
              <a:t>Fall Protection Planning – PART 5</a:t>
            </a:r>
          </a:p>
        </p:txBody>
      </p:sp>
      <p:pic>
        <p:nvPicPr>
          <p:cNvPr id="13" name="Picture 12" descr="fall plannin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806058" y="1839606"/>
            <a:ext cx="10058400" cy="3831268"/>
          </a:xfrm>
          <a:prstGeom prst="rect">
            <a:avLst/>
          </a:prstGeom>
        </p:spPr>
      </p:pic>
    </p:spTree>
    <p:extLst>
      <p:ext uri="{BB962C8B-B14F-4D97-AF65-F5344CB8AC3E}">
        <p14:creationId xmlns:p14="http://schemas.microsoft.com/office/powerpoint/2010/main" val="321485649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8E034A-9217-4D4E-9C53-960CE77A263B}"/>
              </a:ext>
            </a:extLst>
          </p:cNvPr>
          <p:cNvSpPr>
            <a:spLocks noGrp="1"/>
          </p:cNvSpPr>
          <p:nvPr>
            <p:ph type="title"/>
          </p:nvPr>
        </p:nvSpPr>
        <p:spPr>
          <a:xfrm>
            <a:off x="531862" y="198438"/>
            <a:ext cx="8596668" cy="1320800"/>
          </a:xfrm>
          <a:noFill/>
          <a:ln w="25400">
            <a:solidFill>
              <a:schemeClr val="accent1"/>
            </a:solidFill>
          </a:ln>
        </p:spPr>
        <p:txBody>
          <a:bodyPr wrap="none" rtlCol="0">
            <a:spAutoFit/>
          </a:bodyPr>
          <a:lstStyle/>
          <a:p>
            <a:pPr>
              <a:spcBef>
                <a:spcPts val="0"/>
              </a:spcBef>
            </a:pPr>
            <a:r>
              <a:rPr lang="en-US" sz="4400" dirty="0">
                <a:solidFill>
                  <a:srgbClr val="37495F"/>
                </a:solidFill>
                <a:latin typeface="Trebuchet MS" panose="020B0603020202020204"/>
                <a:ea typeface="+mn-ea"/>
                <a:cs typeface="+mn-cs"/>
              </a:rPr>
              <a:t>Fall Protection and Prevention – Part 11</a:t>
            </a:r>
          </a:p>
        </p:txBody>
      </p:sp>
      <p:sp>
        <p:nvSpPr>
          <p:cNvPr id="7" name="Content Placeholder 6">
            <a:extLst>
              <a:ext uri="{FF2B5EF4-FFF2-40B4-BE49-F238E27FC236}">
                <a16:creationId xmlns:a16="http://schemas.microsoft.com/office/drawing/2014/main" id="{15AB9AD4-5262-42ED-80E8-8B852E360662}"/>
              </a:ext>
            </a:extLst>
          </p:cNvPr>
          <p:cNvSpPr>
            <a:spLocks noGrp="1"/>
          </p:cNvSpPr>
          <p:nvPr>
            <p:ph idx="4294967295"/>
          </p:nvPr>
        </p:nvSpPr>
        <p:spPr>
          <a:xfrm>
            <a:off x="919018" y="1519238"/>
            <a:ext cx="10337800" cy="5032375"/>
          </a:xfrm>
        </p:spPr>
        <p:txBody>
          <a:bodyPr vert="horz" lIns="91440" tIns="45720" rIns="91440" bIns="45720" rtlCol="0">
            <a:normAutofit lnSpcReduction="10000"/>
          </a:bodyPr>
          <a:lstStyle/>
          <a:p>
            <a:pPr fontAlgn="base"/>
            <a:r>
              <a:rPr lang="en-US" sz="2400" b="1" dirty="0"/>
              <a:t>Administrative Controls</a:t>
            </a:r>
          </a:p>
          <a:p>
            <a:pPr marL="0" indent="0" fontAlgn="base">
              <a:buNone/>
            </a:pPr>
            <a:r>
              <a:rPr lang="en-US" sz="2400" dirty="0"/>
              <a:t>Administrative controls are work practices or procedures that increase a worker’s awareness of a fall hazard. Please note that administrative controls are the least preferred method of protection because they do not provide a physical or positive means of protection.</a:t>
            </a:r>
          </a:p>
          <a:p>
            <a:pPr marL="0" indent="0" fontAlgn="base">
              <a:buNone/>
            </a:pPr>
            <a:r>
              <a:rPr lang="en-US" sz="2400" u="sng" dirty="0"/>
              <a:t>Administrative controls</a:t>
            </a:r>
            <a:r>
              <a:rPr lang="en-US" sz="2400" dirty="0"/>
              <a:t> are preventive measures taken to reduce the likelihood of a fall. These methods include Training, safety monitors, warning lines, designated areas, or control lines. </a:t>
            </a:r>
          </a:p>
          <a:p>
            <a:pPr marL="0" indent="0" fontAlgn="base">
              <a:buNone/>
            </a:pPr>
            <a:endParaRPr lang="en-US" sz="800" dirty="0"/>
          </a:p>
          <a:p>
            <a:pPr marL="0" indent="0" fontAlgn="base">
              <a:buNone/>
            </a:pPr>
            <a:endParaRPr lang="en-US" sz="800" dirty="0"/>
          </a:p>
          <a:p>
            <a:pPr marL="0" indent="0" algn="ctr" fontAlgn="base">
              <a:buNone/>
            </a:pPr>
            <a:r>
              <a:rPr lang="en-US" sz="2400" b="1" dirty="0"/>
              <a:t>OSHA regulates the use of many administrative controls </a:t>
            </a:r>
          </a:p>
          <a:p>
            <a:pPr marL="0" indent="0" algn="ctr" fontAlgn="base">
              <a:buNone/>
            </a:pPr>
            <a:r>
              <a:rPr lang="en-US" sz="2400" dirty="0"/>
              <a:t>It is mandatory on the fall protection program administrator to understand the jurisdictions and regulations that apply.</a:t>
            </a:r>
          </a:p>
          <a:p>
            <a:endParaRPr lang="en-US" dirty="0"/>
          </a:p>
        </p:txBody>
      </p:sp>
    </p:spTree>
    <p:extLst>
      <p:ext uri="{BB962C8B-B14F-4D97-AF65-F5344CB8AC3E}">
        <p14:creationId xmlns:p14="http://schemas.microsoft.com/office/powerpoint/2010/main" val="40339136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72F2395-42A0-4EC0-A764-F48442A171C9}"/>
              </a:ext>
            </a:extLst>
          </p:cNvPr>
          <p:cNvSpPr txBox="1"/>
          <p:nvPr/>
        </p:nvSpPr>
        <p:spPr>
          <a:xfrm>
            <a:off x="137541" y="120564"/>
            <a:ext cx="7858177" cy="769441"/>
          </a:xfrm>
          <a:prstGeom prst="rect">
            <a:avLst/>
          </a:prstGeom>
          <a:noFill/>
          <a:ln w="25400">
            <a:solidFill>
              <a:schemeClr val="accent1"/>
            </a:solidFill>
          </a:ln>
        </p:spPr>
        <p:txBody>
          <a:bodyPr wrap="none" rtlCol="0">
            <a:spAutoFit/>
          </a:bodyPr>
          <a:lstStyle/>
          <a:p>
            <a:r>
              <a:rPr lang="en-US" sz="4400" dirty="0">
                <a:solidFill>
                  <a:srgbClr val="37495F"/>
                </a:solidFill>
              </a:rPr>
              <a:t>Fall Protection and Prevention</a:t>
            </a:r>
          </a:p>
        </p:txBody>
      </p:sp>
      <p:sp>
        <p:nvSpPr>
          <p:cNvPr id="37" name="Content Placeholder 2">
            <a:extLst>
              <a:ext uri="{FF2B5EF4-FFF2-40B4-BE49-F238E27FC236}">
                <a16:creationId xmlns:a16="http://schemas.microsoft.com/office/drawing/2014/main" id="{2DF76C95-E94B-4F6B-8630-320D9D59F0DE}"/>
              </a:ext>
            </a:extLst>
          </p:cNvPr>
          <p:cNvSpPr>
            <a:spLocks noGrp="1"/>
          </p:cNvSpPr>
          <p:nvPr>
            <p:ph idx="1"/>
          </p:nvPr>
        </p:nvSpPr>
        <p:spPr>
          <a:xfrm>
            <a:off x="3881634" y="1376437"/>
            <a:ext cx="6833941" cy="5040932"/>
          </a:xfrm>
        </p:spPr>
        <p:txBody>
          <a:bodyPr anchor="ctr">
            <a:normAutofit/>
          </a:bodyPr>
          <a:lstStyle/>
          <a:p>
            <a:pPr marL="285750" indent="-285750">
              <a:buFont typeface="Arial" panose="020B0604020202020204" pitchFamily="34" charset="0"/>
              <a:buChar char="•"/>
            </a:pPr>
            <a:r>
              <a:rPr lang="en-US" sz="3600" b="1" dirty="0">
                <a:solidFill>
                  <a:schemeClr val="tx2">
                    <a:lumMod val="20000"/>
                    <a:lumOff val="80000"/>
                  </a:schemeClr>
                </a:solidFill>
              </a:rPr>
              <a:t>Seriousness of Falls</a:t>
            </a:r>
          </a:p>
          <a:p>
            <a:pPr marL="285750" indent="-285750">
              <a:buFont typeface="Arial" panose="020B0604020202020204" pitchFamily="34" charset="0"/>
              <a:buChar char="•"/>
            </a:pPr>
            <a:endParaRPr lang="en-US" sz="3200" b="1" dirty="0">
              <a:solidFill>
                <a:srgbClr val="1B3049"/>
              </a:solidFill>
            </a:endParaRPr>
          </a:p>
          <a:p>
            <a:pPr marL="285750" indent="-285750">
              <a:spcBef>
                <a:spcPts val="1200"/>
              </a:spcBef>
              <a:buFont typeface="Arial" panose="020B0604020202020204" pitchFamily="34" charset="0"/>
              <a:buChar char="•"/>
            </a:pPr>
            <a:r>
              <a:rPr lang="en-US" sz="3600" b="1" dirty="0">
                <a:solidFill>
                  <a:schemeClr val="tx1">
                    <a:lumMod val="50000"/>
                    <a:lumOff val="50000"/>
                  </a:schemeClr>
                </a:solidFill>
              </a:rPr>
              <a:t>Fall Protection Planning</a:t>
            </a:r>
          </a:p>
          <a:p>
            <a:pPr marL="0" indent="0">
              <a:spcBef>
                <a:spcPts val="1200"/>
              </a:spcBef>
              <a:buNone/>
            </a:pPr>
            <a:r>
              <a:rPr lang="en-US" sz="3200" b="1" dirty="0">
                <a:solidFill>
                  <a:srgbClr val="1B3049"/>
                </a:solidFill>
              </a:rPr>
              <a:t>  </a:t>
            </a:r>
            <a:r>
              <a:rPr lang="en-US" sz="3200" b="1" u="sng" dirty="0">
                <a:solidFill>
                  <a:srgbClr val="1B3049"/>
                </a:solidFill>
              </a:rPr>
              <a:t>MUST INLUDE RESCUE TRAINING</a:t>
            </a:r>
          </a:p>
          <a:p>
            <a:pPr marL="285750" indent="-285750">
              <a:spcBef>
                <a:spcPts val="600"/>
              </a:spcBef>
              <a:buFont typeface="Arial" panose="020B0604020202020204" pitchFamily="34" charset="0"/>
              <a:buChar char="•"/>
            </a:pPr>
            <a:r>
              <a:rPr lang="en-US" sz="3600" b="1" dirty="0">
                <a:solidFill>
                  <a:schemeClr val="tx2">
                    <a:lumMod val="20000"/>
                    <a:lumOff val="80000"/>
                  </a:schemeClr>
                </a:solidFill>
              </a:rPr>
              <a:t>Components of a Fall Arrest System</a:t>
            </a:r>
          </a:p>
          <a:p>
            <a:endParaRPr lang="en-US" dirty="0"/>
          </a:p>
        </p:txBody>
      </p:sp>
      <p:sp>
        <p:nvSpPr>
          <p:cNvPr id="2" name="Title 1">
            <a:extLst>
              <a:ext uri="{FF2B5EF4-FFF2-40B4-BE49-F238E27FC236}">
                <a16:creationId xmlns:a16="http://schemas.microsoft.com/office/drawing/2014/main" id="{1614FE59-6FF3-46F3-8E1D-82CA1A9A1C26}"/>
              </a:ext>
            </a:extLst>
          </p:cNvPr>
          <p:cNvSpPr>
            <a:spLocks noGrp="1"/>
          </p:cNvSpPr>
          <p:nvPr>
            <p:ph type="title"/>
          </p:nvPr>
        </p:nvSpPr>
        <p:spPr>
          <a:xfrm>
            <a:off x="565468" y="2537786"/>
            <a:ext cx="3300646" cy="1951244"/>
          </a:xfrm>
        </p:spPr>
        <p:txBody>
          <a:bodyPr anchor="ctr">
            <a:normAutofit/>
          </a:bodyPr>
          <a:lstStyle/>
          <a:p>
            <a:r>
              <a:rPr lang="en-US" altLang="en-US" sz="4800" b="1" dirty="0"/>
              <a:t>Module-2b</a:t>
            </a:r>
            <a:endParaRPr lang="en-US" sz="4800" dirty="0"/>
          </a:p>
        </p:txBody>
      </p:sp>
    </p:spTree>
    <p:extLst>
      <p:ext uri="{BB962C8B-B14F-4D97-AF65-F5344CB8AC3E}">
        <p14:creationId xmlns:p14="http://schemas.microsoft.com/office/powerpoint/2010/main" val="12267003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826EAB9-D286-4C1F-A9D1-E598A04FE3CA}"/>
              </a:ext>
            </a:extLst>
          </p:cNvPr>
          <p:cNvSpPr>
            <a:spLocks noGrp="1"/>
          </p:cNvSpPr>
          <p:nvPr>
            <p:ph type="title"/>
          </p:nvPr>
        </p:nvSpPr>
        <p:spPr>
          <a:noFill/>
          <a:ln w="25400">
            <a:solidFill>
              <a:schemeClr val="accent1"/>
            </a:solidFill>
          </a:ln>
        </p:spPr>
        <p:txBody>
          <a:bodyPr wrap="none" rtlCol="0">
            <a:spAutoFit/>
          </a:bodyPr>
          <a:lstStyle/>
          <a:p>
            <a:pPr>
              <a:spcBef>
                <a:spcPts val="0"/>
              </a:spcBef>
            </a:pPr>
            <a:r>
              <a:rPr lang="en-US" sz="4400" dirty="0">
                <a:solidFill>
                  <a:srgbClr val="37495F"/>
                </a:solidFill>
                <a:latin typeface="Trebuchet MS" panose="020B0603020202020204"/>
                <a:ea typeface="+mn-ea"/>
                <a:cs typeface="+mn-cs"/>
              </a:rPr>
              <a:t>Fall Protection and Prevention – Part 12</a:t>
            </a:r>
          </a:p>
        </p:txBody>
      </p:sp>
      <p:sp>
        <p:nvSpPr>
          <p:cNvPr id="3" name="Content Placeholder 2">
            <a:extLst>
              <a:ext uri="{FF2B5EF4-FFF2-40B4-BE49-F238E27FC236}">
                <a16:creationId xmlns:a16="http://schemas.microsoft.com/office/drawing/2014/main" id="{3B84EE7A-AA42-4447-AB93-B4621E7AF0A3}"/>
              </a:ext>
            </a:extLst>
          </p:cNvPr>
          <p:cNvSpPr>
            <a:spLocks noGrp="1"/>
          </p:cNvSpPr>
          <p:nvPr>
            <p:ph idx="4294967295"/>
          </p:nvPr>
        </p:nvSpPr>
        <p:spPr>
          <a:xfrm>
            <a:off x="677334" y="2158582"/>
            <a:ext cx="8596313" cy="3881437"/>
          </a:xfrm>
        </p:spPr>
        <p:txBody>
          <a:bodyPr/>
          <a:lstStyle/>
          <a:p>
            <a:r>
              <a:rPr lang="en-US" sz="2000" b="1" u="sng" dirty="0"/>
              <a:t>OSHA 1926.502 (d)(20)</a:t>
            </a:r>
            <a:r>
              <a:rPr lang="en-US" sz="2000" b="1" dirty="0"/>
              <a:t>  </a:t>
            </a:r>
            <a:r>
              <a:rPr lang="en-US" dirty="0"/>
              <a:t>states that:</a:t>
            </a:r>
          </a:p>
          <a:p>
            <a:pPr marL="0" indent="0">
              <a:buNone/>
            </a:pPr>
            <a:endParaRPr lang="en-US" dirty="0"/>
          </a:p>
          <a:p>
            <a:pPr marL="0" indent="0" algn="ctr">
              <a:buNone/>
            </a:pPr>
            <a:r>
              <a:rPr lang="en-US" dirty="0"/>
              <a:t> “The employer shall provide for prompt rescue of employees in the event of a fall or shall assure that employees are able to rescue themselves.”</a:t>
            </a:r>
          </a:p>
          <a:p>
            <a:endParaRPr lang="en-US" dirty="0"/>
          </a:p>
        </p:txBody>
      </p:sp>
      <p:sp>
        <p:nvSpPr>
          <p:cNvPr id="2" name="TextBox 1">
            <a:extLst>
              <a:ext uri="{FF2B5EF4-FFF2-40B4-BE49-F238E27FC236}">
                <a16:creationId xmlns:a16="http://schemas.microsoft.com/office/drawing/2014/main" id="{5BB150E0-9426-4F0F-93FC-C809D9E7C100}"/>
              </a:ext>
            </a:extLst>
          </p:cNvPr>
          <p:cNvSpPr txBox="1"/>
          <p:nvPr/>
        </p:nvSpPr>
        <p:spPr>
          <a:xfrm>
            <a:off x="845656" y="1343951"/>
            <a:ext cx="4549066" cy="584775"/>
          </a:xfrm>
          <a:prstGeom prst="rect">
            <a:avLst/>
          </a:prstGeom>
          <a:noFill/>
        </p:spPr>
        <p:txBody>
          <a:bodyPr wrap="none" rtlCol="0">
            <a:spAutoFit/>
          </a:bodyPr>
          <a:lstStyle/>
          <a:p>
            <a:r>
              <a:rPr lang="en-US" sz="3200" dirty="0"/>
              <a:t>Employer Requirements</a:t>
            </a:r>
          </a:p>
        </p:txBody>
      </p:sp>
      <p:sp>
        <p:nvSpPr>
          <p:cNvPr id="4" name="TextBox 3">
            <a:extLst>
              <a:ext uri="{FF2B5EF4-FFF2-40B4-BE49-F238E27FC236}">
                <a16:creationId xmlns:a16="http://schemas.microsoft.com/office/drawing/2014/main" id="{6EC269AC-6CDD-4DA6-BA98-CC1F181C63B2}"/>
              </a:ext>
            </a:extLst>
          </p:cNvPr>
          <p:cNvSpPr txBox="1"/>
          <p:nvPr/>
        </p:nvSpPr>
        <p:spPr>
          <a:xfrm>
            <a:off x="842597" y="4100975"/>
            <a:ext cx="10498551" cy="2431435"/>
          </a:xfrm>
          <a:prstGeom prst="rect">
            <a:avLst/>
          </a:prstGeom>
          <a:noFill/>
        </p:spPr>
        <p:txBody>
          <a:bodyPr wrap="square" rtlCol="0">
            <a:spAutoFit/>
          </a:bodyPr>
          <a:lstStyle/>
          <a:p>
            <a:pPr algn="ctr"/>
            <a:r>
              <a:rPr lang="en-US" sz="2800" b="1" dirty="0">
                <a:solidFill>
                  <a:srgbClr val="FF0000"/>
                </a:solidFill>
              </a:rPr>
              <a:t>    </a:t>
            </a:r>
            <a:r>
              <a:rPr lang="en-US" sz="3600" b="1" u="sng" dirty="0">
                <a:solidFill>
                  <a:srgbClr val="FF0000"/>
                </a:solidFill>
              </a:rPr>
              <a:t>Rescue</a:t>
            </a:r>
          </a:p>
          <a:p>
            <a:endParaRPr lang="en-US" sz="2000" b="1" u="sng" dirty="0">
              <a:solidFill>
                <a:srgbClr val="FF0000"/>
              </a:solidFill>
            </a:endParaRPr>
          </a:p>
          <a:p>
            <a:pPr marL="457200" indent="-457200">
              <a:buFont typeface="Arial" panose="020B0604020202020204" pitchFamily="34" charset="0"/>
              <a:buChar char="•"/>
            </a:pPr>
            <a:r>
              <a:rPr lang="en-US" sz="2400" dirty="0"/>
              <a:t>Personal Fall Arrest Systems require a rescue plan</a:t>
            </a:r>
          </a:p>
          <a:p>
            <a:endParaRPr lang="en-US" sz="2400" dirty="0"/>
          </a:p>
          <a:p>
            <a:pPr marL="457200" indent="-457200">
              <a:buFont typeface="Arial" panose="020B0604020202020204" pitchFamily="34" charset="0"/>
              <a:buChar char="•"/>
            </a:pPr>
            <a:r>
              <a:rPr lang="en-US" sz="2400" dirty="0"/>
              <a:t>Employer must develop and communicate the rescue plan to all involved</a:t>
            </a:r>
          </a:p>
        </p:txBody>
      </p:sp>
    </p:spTree>
    <p:extLst>
      <p:ext uri="{BB962C8B-B14F-4D97-AF65-F5344CB8AC3E}">
        <p14:creationId xmlns:p14="http://schemas.microsoft.com/office/powerpoint/2010/main" val="23842659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1D0038-B0C1-4B1B-B319-AEDCD1827026}"/>
              </a:ext>
            </a:extLst>
          </p:cNvPr>
          <p:cNvSpPr>
            <a:spLocks noGrp="1"/>
          </p:cNvSpPr>
          <p:nvPr>
            <p:ph type="title"/>
          </p:nvPr>
        </p:nvSpPr>
        <p:spPr>
          <a:xfrm>
            <a:off x="677334" y="173181"/>
            <a:ext cx="8596668" cy="1320800"/>
          </a:xfrm>
          <a:noFill/>
          <a:ln w="25400">
            <a:solidFill>
              <a:schemeClr val="accent1"/>
            </a:solidFill>
          </a:ln>
        </p:spPr>
        <p:txBody>
          <a:bodyPr wrap="none" rtlCol="0">
            <a:spAutoFit/>
          </a:bodyPr>
          <a:lstStyle/>
          <a:p>
            <a:pPr>
              <a:spcBef>
                <a:spcPts val="0"/>
              </a:spcBef>
            </a:pPr>
            <a:r>
              <a:rPr lang="en-US" sz="4400" dirty="0">
                <a:solidFill>
                  <a:srgbClr val="37495F"/>
                </a:solidFill>
                <a:latin typeface="Trebuchet MS" panose="020B0603020202020204"/>
                <a:ea typeface="+mn-ea"/>
                <a:cs typeface="+mn-cs"/>
              </a:rPr>
              <a:t>Fall Protection and Prevention – Part 13</a:t>
            </a:r>
          </a:p>
        </p:txBody>
      </p:sp>
      <p:pic>
        <p:nvPicPr>
          <p:cNvPr id="4" name="Content Placeholder 3" descr="Picture- man hanging with his fall protection gear on.">
            <a:extLst>
              <a:ext uri="{FF2B5EF4-FFF2-40B4-BE49-F238E27FC236}">
                <a16:creationId xmlns:a16="http://schemas.microsoft.com/office/drawing/2014/main" id="{0BCA74E8-3CA3-4A8E-BF74-0C3914EC1BD1}"/>
              </a:ext>
            </a:extLst>
          </p:cNvPr>
          <p:cNvPicPr>
            <a:picLocks noGrp="1" noChangeAspect="1"/>
          </p:cNvPicPr>
          <p:nvPr>
            <p:ph idx="4294967295"/>
          </p:nvPr>
        </p:nvPicPr>
        <p:blipFill>
          <a:blip r:embed="rId3" cstate="email">
            <a:extLst>
              <a:ext uri="{28A0092B-C50C-407E-A947-70E740481C1C}">
                <a14:useLocalDpi xmlns:a14="http://schemas.microsoft.com/office/drawing/2010/main"/>
              </a:ext>
            </a:extLst>
          </a:blip>
          <a:stretch>
            <a:fillRect/>
          </a:stretch>
        </p:blipFill>
        <p:spPr>
          <a:xfrm>
            <a:off x="0" y="1325563"/>
            <a:ext cx="2287588" cy="5284787"/>
          </a:xfrm>
        </p:spPr>
      </p:pic>
      <p:sp>
        <p:nvSpPr>
          <p:cNvPr id="5" name="TextBox 4">
            <a:extLst>
              <a:ext uri="{FF2B5EF4-FFF2-40B4-BE49-F238E27FC236}">
                <a16:creationId xmlns:a16="http://schemas.microsoft.com/office/drawing/2014/main" id="{C863290D-A5CF-4957-B9BC-F850CA777F57}"/>
              </a:ext>
            </a:extLst>
          </p:cNvPr>
          <p:cNvSpPr txBox="1"/>
          <p:nvPr/>
        </p:nvSpPr>
        <p:spPr>
          <a:xfrm>
            <a:off x="4106782" y="1171073"/>
            <a:ext cx="7549525" cy="5170646"/>
          </a:xfrm>
          <a:prstGeom prst="rect">
            <a:avLst/>
          </a:prstGeom>
          <a:noFill/>
        </p:spPr>
        <p:txBody>
          <a:bodyPr wrap="square" rtlCol="0">
            <a:spAutoFit/>
          </a:bodyPr>
          <a:lstStyle/>
          <a:p>
            <a:r>
              <a:rPr lang="en-US" b="1" dirty="0"/>
              <a:t>How long is too long while suspended in a full-body harness? </a:t>
            </a:r>
          </a:p>
          <a:p>
            <a:endParaRPr lang="en-US" b="1" dirty="0"/>
          </a:p>
          <a:p>
            <a:r>
              <a:rPr lang="en-US" dirty="0"/>
              <a:t>A recent survey found that almost all workers would not want to be left for longer than 15 minutes. </a:t>
            </a:r>
          </a:p>
          <a:p>
            <a:endParaRPr lang="en-US" dirty="0"/>
          </a:p>
          <a:p>
            <a:r>
              <a:rPr lang="en-US" dirty="0"/>
              <a:t>Average times were between 17 and 28 minutes (although they ranged from 3.5 right up to 60 minutes). This tells us that tolerance varies greatly from person to person, and that negative effects from the suspension can set in quickly.</a:t>
            </a:r>
          </a:p>
          <a:p>
            <a:pPr algn="ctr"/>
            <a:endParaRPr lang="en-US" sz="2000" dirty="0"/>
          </a:p>
          <a:p>
            <a:pPr algn="ctr"/>
            <a:endParaRPr lang="en-US" sz="2000" dirty="0"/>
          </a:p>
          <a:p>
            <a:pPr algn="ctr"/>
            <a:r>
              <a:rPr lang="en-US" sz="2000" dirty="0"/>
              <a:t>While OSHA Standards don’t specify a time rescues need to be carried out within, they have previously stated "research indicates that suspension . . . </a:t>
            </a:r>
          </a:p>
          <a:p>
            <a:pPr algn="ctr"/>
            <a:endParaRPr lang="en-US" sz="2000" dirty="0"/>
          </a:p>
          <a:p>
            <a:pPr algn="ctr"/>
            <a:r>
              <a:rPr lang="en-US" sz="2400" b="1" dirty="0"/>
              <a:t>can result in unconsciousness, followed by death, in less than 30 minutes." </a:t>
            </a:r>
          </a:p>
        </p:txBody>
      </p:sp>
    </p:spTree>
    <p:extLst>
      <p:ext uri="{BB962C8B-B14F-4D97-AF65-F5344CB8AC3E}">
        <p14:creationId xmlns:p14="http://schemas.microsoft.com/office/powerpoint/2010/main" val="24818115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B923E3-75A4-4F3C-ABA2-0D39944EB978}"/>
              </a:ext>
            </a:extLst>
          </p:cNvPr>
          <p:cNvSpPr>
            <a:spLocks noGrp="1"/>
          </p:cNvSpPr>
          <p:nvPr>
            <p:ph type="title"/>
          </p:nvPr>
        </p:nvSpPr>
        <p:spPr>
          <a:xfrm>
            <a:off x="677334" y="193963"/>
            <a:ext cx="8596668" cy="1320800"/>
          </a:xfrm>
          <a:solidFill>
            <a:schemeClr val="bg1"/>
          </a:solidFill>
          <a:ln w="25400">
            <a:solidFill>
              <a:schemeClr val="accent1"/>
            </a:solidFill>
          </a:ln>
        </p:spPr>
        <p:txBody>
          <a:bodyPr wrap="none" rtlCol="0">
            <a:spAutoFit/>
          </a:bodyPr>
          <a:lstStyle/>
          <a:p>
            <a:pPr>
              <a:spcBef>
                <a:spcPts val="0"/>
              </a:spcBef>
            </a:pPr>
            <a:r>
              <a:rPr lang="en-US" sz="4400" dirty="0">
                <a:solidFill>
                  <a:srgbClr val="37495F"/>
                </a:solidFill>
                <a:latin typeface="Trebuchet MS" panose="020B0603020202020204"/>
                <a:ea typeface="+mn-ea"/>
                <a:cs typeface="+mn-cs"/>
              </a:rPr>
              <a:t>Fall Protection and Prevention – Part 14</a:t>
            </a:r>
          </a:p>
        </p:txBody>
      </p:sp>
      <p:pic>
        <p:nvPicPr>
          <p:cNvPr id="7" name="Content Placeholder 6" descr="A screenshot of a person suffering from Harness Suspension trauma.">
            <a:extLst>
              <a:ext uri="{FF2B5EF4-FFF2-40B4-BE49-F238E27FC236}">
                <a16:creationId xmlns:a16="http://schemas.microsoft.com/office/drawing/2014/main" id="{02908856-1B93-46E0-8733-78B39431E2AD}"/>
              </a:ext>
            </a:extLst>
          </p:cNvPr>
          <p:cNvPicPr>
            <a:picLocks noGrp="1" noChangeAspect="1"/>
          </p:cNvPicPr>
          <p:nvPr>
            <p:ph idx="4294967295"/>
          </p:nvPr>
        </p:nvPicPr>
        <p:blipFill>
          <a:blip r:embed="rId3" cstate="email">
            <a:extLst>
              <a:ext uri="{28A0092B-C50C-407E-A947-70E740481C1C}">
                <a14:useLocalDpi xmlns:a14="http://schemas.microsoft.com/office/drawing/2010/main"/>
              </a:ext>
            </a:extLst>
          </a:blip>
          <a:stretch>
            <a:fillRect/>
          </a:stretch>
        </p:blipFill>
        <p:spPr>
          <a:xfrm rot="797144">
            <a:off x="935181" y="1731378"/>
            <a:ext cx="4506913" cy="4541837"/>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
        <p:nvSpPr>
          <p:cNvPr id="10" name="Rectangle 9">
            <a:extLst>
              <a:ext uri="{FF2B5EF4-FFF2-40B4-BE49-F238E27FC236}">
                <a16:creationId xmlns:a16="http://schemas.microsoft.com/office/drawing/2014/main" id="{4DC2348C-84E7-45CE-A169-8F0448480564}"/>
              </a:ext>
            </a:extLst>
          </p:cNvPr>
          <p:cNvSpPr/>
          <p:nvPr/>
        </p:nvSpPr>
        <p:spPr>
          <a:xfrm>
            <a:off x="7063409" y="1097986"/>
            <a:ext cx="4837043" cy="5632311"/>
          </a:xfrm>
          <a:prstGeom prst="rect">
            <a:avLst/>
          </a:prstGeom>
        </p:spPr>
        <p:txBody>
          <a:bodyPr wrap="square">
            <a:spAutoFit/>
          </a:bodyPr>
          <a:lstStyle/>
          <a:p>
            <a:pPr algn="ctr"/>
            <a:r>
              <a:rPr lang="en-US" b="1" dirty="0">
                <a:solidFill>
                  <a:srgbClr val="FF0000"/>
                </a:solidFill>
                <a:latin typeface="proxima-nova-condensed"/>
              </a:rPr>
              <a:t>After Rescue</a:t>
            </a:r>
          </a:p>
          <a:p>
            <a:endParaRPr lang="en-US" dirty="0">
              <a:solidFill>
                <a:srgbClr val="1C384C"/>
              </a:solidFill>
              <a:latin typeface="proxima-nova-condensed"/>
            </a:endParaRPr>
          </a:p>
          <a:p>
            <a:r>
              <a:rPr lang="en-US" dirty="0">
                <a:solidFill>
                  <a:srgbClr val="1C384C"/>
                </a:solidFill>
                <a:latin typeface="proxima-nova-condensed"/>
              </a:rPr>
              <a:t>After a fallen worker has been rescued, it is important to follow these steps to prevent the pooled blood from rushing back into their heart and brain all at once:</a:t>
            </a:r>
          </a:p>
          <a:p>
            <a:endParaRPr lang="en-US" dirty="0">
              <a:solidFill>
                <a:srgbClr val="1C384C"/>
              </a:solidFill>
              <a:latin typeface="proxima-nova-condensed"/>
            </a:endParaRPr>
          </a:p>
          <a:p>
            <a:pPr>
              <a:buFont typeface="Arial" panose="020B0604020202020204" pitchFamily="34" charset="0"/>
              <a:buChar char="•"/>
            </a:pPr>
            <a:r>
              <a:rPr lang="en-US" dirty="0">
                <a:solidFill>
                  <a:srgbClr val="1C384C"/>
                </a:solidFill>
                <a:latin typeface="proxima-nova-condensed"/>
              </a:rPr>
              <a:t>Whatever plan you have written, it is vital that the lowering system can be controlled to prevent the worker’s body from being laid flat as it reaches the ground.</a:t>
            </a:r>
          </a:p>
          <a:p>
            <a:pPr>
              <a:buFont typeface="Arial" panose="020B0604020202020204" pitchFamily="34" charset="0"/>
              <a:buChar char="•"/>
            </a:pPr>
            <a:endParaRPr lang="en-US" dirty="0">
              <a:solidFill>
                <a:srgbClr val="1C384C"/>
              </a:solidFill>
              <a:latin typeface="proxima-nova-condensed"/>
            </a:endParaRPr>
          </a:p>
          <a:p>
            <a:pPr>
              <a:buFont typeface="Arial" panose="020B0604020202020204" pitchFamily="34" charset="0"/>
              <a:buChar char="•"/>
            </a:pPr>
            <a:r>
              <a:rPr lang="en-US" dirty="0">
                <a:solidFill>
                  <a:srgbClr val="1C384C"/>
                </a:solidFill>
                <a:latin typeface="proxima-nova-condensed"/>
              </a:rPr>
              <a:t>Anyone released from immobile suspension should be kept in a sitting position for </a:t>
            </a:r>
            <a:r>
              <a:rPr lang="en-US" b="1" dirty="0">
                <a:solidFill>
                  <a:srgbClr val="1C384C"/>
                </a:solidFill>
                <a:latin typeface="proxima-nova-condensed"/>
              </a:rPr>
              <a:t>at least 30 minutes</a:t>
            </a:r>
          </a:p>
          <a:p>
            <a:pPr>
              <a:buFont typeface="Arial" panose="020B0604020202020204" pitchFamily="34" charset="0"/>
              <a:buChar char="•"/>
            </a:pPr>
            <a:endParaRPr lang="en-US" dirty="0">
              <a:solidFill>
                <a:srgbClr val="1C384C"/>
              </a:solidFill>
              <a:latin typeface="proxima-nova-condensed"/>
            </a:endParaRPr>
          </a:p>
          <a:p>
            <a:pPr>
              <a:buFont typeface="Arial" panose="020B0604020202020204" pitchFamily="34" charset="0"/>
              <a:buChar char="•"/>
            </a:pPr>
            <a:r>
              <a:rPr lang="en-US" dirty="0">
                <a:solidFill>
                  <a:srgbClr val="1C384C"/>
                </a:solidFill>
                <a:latin typeface="proxima-nova-condensed"/>
              </a:rPr>
              <a:t>Keep the harness on and do not release the leg straps</a:t>
            </a:r>
          </a:p>
          <a:p>
            <a:pPr>
              <a:buFont typeface="Arial" panose="020B0604020202020204" pitchFamily="34" charset="0"/>
              <a:buChar char="•"/>
            </a:pPr>
            <a:endParaRPr lang="en-US" dirty="0">
              <a:solidFill>
                <a:srgbClr val="1C384C"/>
              </a:solidFill>
              <a:latin typeface="proxima-nova-condensed"/>
            </a:endParaRPr>
          </a:p>
          <a:p>
            <a:pPr>
              <a:buFont typeface="Arial" panose="020B0604020202020204" pitchFamily="34" charset="0"/>
              <a:buChar char="•"/>
            </a:pPr>
            <a:r>
              <a:rPr lang="en-US" dirty="0">
                <a:solidFill>
                  <a:srgbClr val="1C384C"/>
                </a:solidFill>
                <a:latin typeface="proxima-nova-condensed"/>
              </a:rPr>
              <a:t>Get Medical attention IMMEDIATELY </a:t>
            </a:r>
            <a:endParaRPr lang="en-US" b="0" i="0" dirty="0">
              <a:solidFill>
                <a:srgbClr val="1C384C"/>
              </a:solidFill>
              <a:effectLst/>
              <a:latin typeface="proxima-nova-condensed"/>
            </a:endParaRPr>
          </a:p>
        </p:txBody>
      </p:sp>
    </p:spTree>
    <p:extLst>
      <p:ext uri="{BB962C8B-B14F-4D97-AF65-F5344CB8AC3E}">
        <p14:creationId xmlns:p14="http://schemas.microsoft.com/office/powerpoint/2010/main" val="4666955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723328" y="215560"/>
            <a:ext cx="9253185" cy="1143000"/>
          </a:xfrm>
        </p:spPr>
        <p:txBody>
          <a:bodyPr>
            <a:normAutofit/>
          </a:bodyPr>
          <a:lstStyle/>
          <a:p>
            <a:r>
              <a:rPr lang="en-US" sz="4000" u="sng" dirty="0"/>
              <a:t>How Do You Prepare For A Fall? </a:t>
            </a:r>
          </a:p>
        </p:txBody>
      </p:sp>
      <p:sp>
        <p:nvSpPr>
          <p:cNvPr id="3" name="Content Placeholder 2"/>
          <p:cNvSpPr>
            <a:spLocks noGrp="1"/>
          </p:cNvSpPr>
          <p:nvPr>
            <p:ph sz="half" idx="4294967295"/>
          </p:nvPr>
        </p:nvSpPr>
        <p:spPr>
          <a:xfrm>
            <a:off x="928047" y="1495041"/>
            <a:ext cx="4219434" cy="4955926"/>
          </a:xfrm>
          <a:prstGeom prst="rect">
            <a:avLst/>
          </a:prstGeom>
        </p:spPr>
        <p:txBody>
          <a:bodyPr>
            <a:normAutofit/>
          </a:bodyPr>
          <a:lstStyle/>
          <a:p>
            <a:r>
              <a:rPr lang="en-US" sz="2800" dirty="0"/>
              <a:t>Develop a Fall Rescue Plan</a:t>
            </a:r>
            <a:endParaRPr lang="en-US" sz="500" dirty="0"/>
          </a:p>
          <a:p>
            <a:endParaRPr lang="en-US" sz="1000" dirty="0"/>
          </a:p>
          <a:p>
            <a:r>
              <a:rPr lang="en-US" sz="2800" dirty="0"/>
              <a:t>Locate rescue equipment</a:t>
            </a:r>
          </a:p>
          <a:p>
            <a:endParaRPr lang="en-US" sz="1000" dirty="0"/>
          </a:p>
          <a:p>
            <a:r>
              <a:rPr lang="en-US" sz="2800" dirty="0"/>
              <a:t>Train workers</a:t>
            </a:r>
          </a:p>
          <a:p>
            <a:endParaRPr lang="en-US" sz="1000" dirty="0"/>
          </a:p>
          <a:p>
            <a:r>
              <a:rPr lang="en-US" sz="2800" dirty="0"/>
              <a:t>Practice the plan </a:t>
            </a:r>
          </a:p>
        </p:txBody>
      </p:sp>
      <p:pic>
        <p:nvPicPr>
          <p:cNvPr id="13315" name="Picture 3" descr="Picture of a rescue after a man has fallen."/>
          <p:cNvPicPr>
            <a:picLocks noChangeAspect="1" noChangeArrowheads="1"/>
          </p:cNvPicPr>
          <p:nvPr/>
        </p:nvPicPr>
        <p:blipFill>
          <a:blip r:embed="rId3" cstate="print">
            <a:extLst>
              <a:ext uri="{28A0092B-C50C-407E-A947-70E740481C1C}">
                <a14:useLocalDpi xmlns:a14="http://schemas.microsoft.com/office/drawing/2010/main"/>
              </a:ext>
            </a:extLst>
          </a:blip>
          <a:srcRect/>
          <a:stretch>
            <a:fillRect/>
          </a:stretch>
        </p:blipFill>
        <p:spPr bwMode="auto">
          <a:xfrm flipH="1">
            <a:off x="6454346" y="1241854"/>
            <a:ext cx="3048000" cy="4572000"/>
          </a:xfrm>
          <a:prstGeom prst="rect">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TextBox 6"/>
          <p:cNvSpPr txBox="1"/>
          <p:nvPr/>
        </p:nvSpPr>
        <p:spPr>
          <a:xfrm>
            <a:off x="6324600" y="5913287"/>
            <a:ext cx="2743200" cy="307777"/>
          </a:xfrm>
          <a:prstGeom prst="rect">
            <a:avLst/>
          </a:prstGeom>
          <a:noFill/>
        </p:spPr>
        <p:txBody>
          <a:bodyPr wrap="square" rtlCol="0">
            <a:spAutoFit/>
          </a:bodyPr>
          <a:lstStyle/>
          <a:p>
            <a:r>
              <a:rPr lang="en-US" sz="1400" dirty="0"/>
              <a:t>Photo: Fall Rescue</a:t>
            </a:r>
          </a:p>
        </p:txBody>
      </p:sp>
    </p:spTree>
    <p:extLst>
      <p:ext uri="{BB962C8B-B14F-4D97-AF65-F5344CB8AC3E}">
        <p14:creationId xmlns:p14="http://schemas.microsoft.com/office/powerpoint/2010/main" val="687273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72F2395-42A0-4EC0-A764-F48442A171C9}"/>
              </a:ext>
            </a:extLst>
          </p:cNvPr>
          <p:cNvSpPr txBox="1"/>
          <p:nvPr/>
        </p:nvSpPr>
        <p:spPr>
          <a:xfrm>
            <a:off x="137541" y="120564"/>
            <a:ext cx="7858177" cy="769441"/>
          </a:xfrm>
          <a:prstGeom prst="rect">
            <a:avLst/>
          </a:prstGeom>
          <a:noFill/>
          <a:ln w="25400">
            <a:solidFill>
              <a:schemeClr val="accent1"/>
            </a:solidFill>
          </a:ln>
        </p:spPr>
        <p:txBody>
          <a:bodyPr wrap="none" rtlCol="0">
            <a:spAutoFit/>
          </a:bodyPr>
          <a:lstStyle/>
          <a:p>
            <a:r>
              <a:rPr lang="en-US" sz="4400" dirty="0">
                <a:solidFill>
                  <a:srgbClr val="37495F"/>
                </a:solidFill>
              </a:rPr>
              <a:t>Fall Protection and Prevention</a:t>
            </a:r>
          </a:p>
        </p:txBody>
      </p:sp>
      <p:sp>
        <p:nvSpPr>
          <p:cNvPr id="2" name="Title 1">
            <a:extLst>
              <a:ext uri="{FF2B5EF4-FFF2-40B4-BE49-F238E27FC236}">
                <a16:creationId xmlns:a16="http://schemas.microsoft.com/office/drawing/2014/main" id="{1614FE59-6FF3-46F3-8E1D-82CA1A9A1C26}"/>
              </a:ext>
            </a:extLst>
          </p:cNvPr>
          <p:cNvSpPr>
            <a:spLocks noGrp="1"/>
          </p:cNvSpPr>
          <p:nvPr>
            <p:ph type="title"/>
          </p:nvPr>
        </p:nvSpPr>
        <p:spPr>
          <a:xfrm>
            <a:off x="565468" y="2537786"/>
            <a:ext cx="3300646" cy="1951244"/>
          </a:xfrm>
        </p:spPr>
        <p:txBody>
          <a:bodyPr anchor="ctr">
            <a:normAutofit/>
          </a:bodyPr>
          <a:lstStyle/>
          <a:p>
            <a:r>
              <a:rPr lang="en-US" altLang="en-US" sz="5400" b="1" dirty="0"/>
              <a:t>Module-3</a:t>
            </a:r>
            <a:endParaRPr lang="en-US" sz="5400" dirty="0"/>
          </a:p>
        </p:txBody>
      </p:sp>
      <p:sp>
        <p:nvSpPr>
          <p:cNvPr id="37" name="Content Placeholder 2">
            <a:extLst>
              <a:ext uri="{FF2B5EF4-FFF2-40B4-BE49-F238E27FC236}">
                <a16:creationId xmlns:a16="http://schemas.microsoft.com/office/drawing/2014/main" id="{2DF76C95-E94B-4F6B-8630-320D9D59F0DE}"/>
              </a:ext>
            </a:extLst>
          </p:cNvPr>
          <p:cNvSpPr>
            <a:spLocks noGrp="1"/>
          </p:cNvSpPr>
          <p:nvPr>
            <p:ph idx="1"/>
          </p:nvPr>
        </p:nvSpPr>
        <p:spPr>
          <a:xfrm>
            <a:off x="3881634" y="1376437"/>
            <a:ext cx="6833941" cy="5040932"/>
          </a:xfrm>
        </p:spPr>
        <p:txBody>
          <a:bodyPr anchor="ctr">
            <a:normAutofit/>
          </a:bodyPr>
          <a:lstStyle/>
          <a:p>
            <a:pPr marL="285750" indent="-285750">
              <a:buFont typeface="Arial" panose="020B0604020202020204" pitchFamily="34" charset="0"/>
              <a:buChar char="•"/>
            </a:pPr>
            <a:r>
              <a:rPr lang="en-US" sz="3600" b="1" dirty="0">
                <a:solidFill>
                  <a:schemeClr val="tx2">
                    <a:lumMod val="20000"/>
                    <a:lumOff val="80000"/>
                  </a:schemeClr>
                </a:solidFill>
              </a:rPr>
              <a:t>Seriousness of Falls</a:t>
            </a:r>
          </a:p>
          <a:p>
            <a:pPr marL="285750" indent="-285750">
              <a:buFont typeface="Arial" panose="020B0604020202020204" pitchFamily="34" charset="0"/>
              <a:buChar char="•"/>
            </a:pPr>
            <a:endParaRPr lang="en-US" sz="3200" b="1" dirty="0">
              <a:solidFill>
                <a:schemeClr val="tx2">
                  <a:lumMod val="20000"/>
                  <a:lumOff val="80000"/>
                </a:schemeClr>
              </a:solidFill>
            </a:endParaRPr>
          </a:p>
          <a:p>
            <a:pPr marL="285750" indent="-285750">
              <a:spcBef>
                <a:spcPts val="1200"/>
              </a:spcBef>
              <a:buFont typeface="Arial" panose="020B0604020202020204" pitchFamily="34" charset="0"/>
              <a:buChar char="•"/>
            </a:pPr>
            <a:r>
              <a:rPr lang="en-US" sz="3600" b="1" dirty="0">
                <a:solidFill>
                  <a:schemeClr val="tx2">
                    <a:lumMod val="20000"/>
                    <a:lumOff val="80000"/>
                  </a:schemeClr>
                </a:solidFill>
              </a:rPr>
              <a:t>Fall Protection Planning</a:t>
            </a:r>
          </a:p>
          <a:p>
            <a:pPr marL="285750" indent="-285750">
              <a:spcBef>
                <a:spcPts val="1200"/>
              </a:spcBef>
              <a:buFont typeface="Arial" panose="020B0604020202020204" pitchFamily="34" charset="0"/>
              <a:buChar char="•"/>
            </a:pPr>
            <a:endParaRPr lang="en-US" sz="3200" b="1" dirty="0">
              <a:solidFill>
                <a:srgbClr val="1B3049"/>
              </a:solidFill>
            </a:endParaRPr>
          </a:p>
          <a:p>
            <a:pPr marL="285750" indent="-285750">
              <a:spcBef>
                <a:spcPts val="600"/>
              </a:spcBef>
              <a:buFont typeface="Arial" panose="020B0604020202020204" pitchFamily="34" charset="0"/>
              <a:buChar char="•"/>
            </a:pPr>
            <a:r>
              <a:rPr lang="en-US" sz="3600" b="1" dirty="0">
                <a:solidFill>
                  <a:srgbClr val="1B3049"/>
                </a:solidFill>
              </a:rPr>
              <a:t>Components of a Fall Arrest System</a:t>
            </a:r>
          </a:p>
          <a:p>
            <a:endParaRPr lang="en-US" dirty="0"/>
          </a:p>
        </p:txBody>
      </p:sp>
    </p:spTree>
    <p:extLst>
      <p:ext uri="{BB962C8B-B14F-4D97-AF65-F5344CB8AC3E}">
        <p14:creationId xmlns:p14="http://schemas.microsoft.com/office/powerpoint/2010/main" val="16059436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Fall Protection and Prevention">
            <a:extLst>
              <a:ext uri="{FF2B5EF4-FFF2-40B4-BE49-F238E27FC236}">
                <a16:creationId xmlns:a16="http://schemas.microsoft.com/office/drawing/2014/main" id="{E72F2395-42A0-4EC0-A764-F48442A171C9}"/>
              </a:ext>
            </a:extLst>
          </p:cNvPr>
          <p:cNvSpPr txBox="1"/>
          <p:nvPr/>
        </p:nvSpPr>
        <p:spPr>
          <a:xfrm>
            <a:off x="1428724" y="620127"/>
            <a:ext cx="7858177" cy="769441"/>
          </a:xfrm>
          <a:prstGeom prst="rect">
            <a:avLst/>
          </a:prstGeom>
          <a:noFill/>
          <a:ln w="25400">
            <a:solidFill>
              <a:schemeClr val="accent1"/>
            </a:solidFill>
          </a:ln>
        </p:spPr>
        <p:txBody>
          <a:bodyPr wrap="none" rtlCol="0">
            <a:spAutoFit/>
          </a:bodyPr>
          <a:lstStyle/>
          <a:p>
            <a:r>
              <a:rPr lang="en-US" sz="4400" dirty="0">
                <a:solidFill>
                  <a:srgbClr val="37495F"/>
                </a:solidFill>
              </a:rPr>
              <a:t>Fall Protection and Prevention</a:t>
            </a:r>
          </a:p>
        </p:txBody>
      </p:sp>
      <p:sp>
        <p:nvSpPr>
          <p:cNvPr id="2" name="WELCOME">
            <a:extLst>
              <a:ext uri="{FF2B5EF4-FFF2-40B4-BE49-F238E27FC236}">
                <a16:creationId xmlns:a16="http://schemas.microsoft.com/office/drawing/2014/main" id="{1614FE59-6FF3-46F3-8E1D-82CA1A9A1C26}"/>
              </a:ext>
            </a:extLst>
          </p:cNvPr>
          <p:cNvSpPr>
            <a:spLocks noGrp="1"/>
          </p:cNvSpPr>
          <p:nvPr>
            <p:ph type="title"/>
          </p:nvPr>
        </p:nvSpPr>
        <p:spPr>
          <a:xfrm>
            <a:off x="677334" y="1669473"/>
            <a:ext cx="4680479" cy="1320800"/>
          </a:xfrm>
        </p:spPr>
        <p:txBody>
          <a:bodyPr anchor="ctr">
            <a:normAutofit/>
          </a:bodyPr>
          <a:lstStyle/>
          <a:p>
            <a:r>
              <a:rPr lang="en-US" altLang="en-US" sz="5400" b="1" dirty="0"/>
              <a:t>Welcome</a:t>
            </a:r>
            <a:endParaRPr lang="en-US" sz="5400" dirty="0"/>
          </a:p>
        </p:txBody>
      </p:sp>
      <p:sp>
        <p:nvSpPr>
          <p:cNvPr id="37" name="Seriousness of Falls">
            <a:extLst>
              <a:ext uri="{FF2B5EF4-FFF2-40B4-BE49-F238E27FC236}">
                <a16:creationId xmlns:a16="http://schemas.microsoft.com/office/drawing/2014/main" id="{2DF76C95-E94B-4F6B-8630-320D9D59F0DE}"/>
              </a:ext>
            </a:extLst>
          </p:cNvPr>
          <p:cNvSpPr>
            <a:spLocks noGrp="1"/>
          </p:cNvSpPr>
          <p:nvPr>
            <p:ph idx="4294967295"/>
          </p:nvPr>
        </p:nvSpPr>
        <p:spPr>
          <a:xfrm>
            <a:off x="5357813" y="1109663"/>
            <a:ext cx="6834187" cy="5040312"/>
          </a:xfrm>
        </p:spPr>
        <p:txBody>
          <a:bodyPr anchor="ctr">
            <a:normAutofit/>
          </a:bodyPr>
          <a:lstStyle/>
          <a:p>
            <a:pPr marL="285750" indent="-285750">
              <a:buFont typeface="Arial" panose="020B0604020202020204" pitchFamily="34" charset="0"/>
              <a:buChar char="•"/>
            </a:pPr>
            <a:r>
              <a:rPr lang="en-US" sz="3600" b="1" dirty="0">
                <a:solidFill>
                  <a:srgbClr val="1B3049"/>
                </a:solidFill>
              </a:rPr>
              <a:t>Seriousness of Falls</a:t>
            </a:r>
          </a:p>
          <a:p>
            <a:pPr marL="285750" indent="-285750">
              <a:buFont typeface="Arial" panose="020B0604020202020204" pitchFamily="34" charset="0"/>
              <a:buChar char="•"/>
            </a:pPr>
            <a:endParaRPr lang="en-US" sz="3200" b="1" dirty="0">
              <a:solidFill>
                <a:srgbClr val="1B3049"/>
              </a:solidFill>
            </a:endParaRPr>
          </a:p>
          <a:p>
            <a:pPr marL="285750" indent="-285750">
              <a:spcBef>
                <a:spcPts val="1200"/>
              </a:spcBef>
              <a:buFont typeface="Arial" panose="020B0604020202020204" pitchFamily="34" charset="0"/>
              <a:buChar char="•"/>
            </a:pPr>
            <a:r>
              <a:rPr lang="en-US" sz="3600" b="1" dirty="0">
                <a:solidFill>
                  <a:srgbClr val="1B3049"/>
                </a:solidFill>
              </a:rPr>
              <a:t>Fall Protection Planning</a:t>
            </a:r>
          </a:p>
          <a:p>
            <a:pPr marL="285750" indent="-285750">
              <a:spcBef>
                <a:spcPts val="1200"/>
              </a:spcBef>
              <a:buFont typeface="Arial" panose="020B0604020202020204" pitchFamily="34" charset="0"/>
              <a:buChar char="•"/>
            </a:pPr>
            <a:endParaRPr lang="en-US" sz="3200" b="1" dirty="0">
              <a:solidFill>
                <a:srgbClr val="1B3049"/>
              </a:solidFill>
            </a:endParaRPr>
          </a:p>
          <a:p>
            <a:pPr marL="285750" indent="-285750">
              <a:spcBef>
                <a:spcPts val="600"/>
              </a:spcBef>
              <a:buFont typeface="Arial" panose="020B0604020202020204" pitchFamily="34" charset="0"/>
              <a:buChar char="•"/>
            </a:pPr>
            <a:r>
              <a:rPr lang="en-US" sz="3600" b="1" dirty="0">
                <a:solidFill>
                  <a:srgbClr val="1B3049"/>
                </a:solidFill>
              </a:rPr>
              <a:t>Components of a Fall Arrest System</a:t>
            </a:r>
          </a:p>
          <a:p>
            <a:endParaRPr lang="en-US" dirty="0"/>
          </a:p>
        </p:txBody>
      </p:sp>
    </p:spTree>
    <p:extLst>
      <p:ext uri="{BB962C8B-B14F-4D97-AF65-F5344CB8AC3E}">
        <p14:creationId xmlns:p14="http://schemas.microsoft.com/office/powerpoint/2010/main" val="369924164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F2543A5-07ED-4BAB-BCED-31F89E17B4B3}"/>
              </a:ext>
            </a:extLst>
          </p:cNvPr>
          <p:cNvSpPr>
            <a:spLocks noGrp="1"/>
          </p:cNvSpPr>
          <p:nvPr>
            <p:ph type="title"/>
          </p:nvPr>
        </p:nvSpPr>
        <p:spPr>
          <a:xfrm>
            <a:off x="781243" y="237152"/>
            <a:ext cx="8596668" cy="1320800"/>
          </a:xfrm>
          <a:noFill/>
          <a:ln w="25400">
            <a:solidFill>
              <a:schemeClr val="accent1"/>
            </a:solidFill>
          </a:ln>
        </p:spPr>
        <p:txBody>
          <a:bodyPr wrap="none" rtlCol="0">
            <a:spAutoFit/>
          </a:bodyPr>
          <a:lstStyle/>
          <a:p>
            <a:pPr>
              <a:spcBef>
                <a:spcPts val="0"/>
              </a:spcBef>
            </a:pPr>
            <a:r>
              <a:rPr lang="en-US" sz="4400" dirty="0">
                <a:solidFill>
                  <a:srgbClr val="37495F"/>
                </a:solidFill>
                <a:latin typeface="Trebuchet MS" panose="020B0603020202020204"/>
                <a:ea typeface="+mn-ea"/>
                <a:cs typeface="+mn-cs"/>
              </a:rPr>
              <a:t>Fall Protection and Prevention – Part 15</a:t>
            </a:r>
          </a:p>
        </p:txBody>
      </p:sp>
      <p:sp>
        <p:nvSpPr>
          <p:cNvPr id="3" name="Content Placeholder 2">
            <a:extLst>
              <a:ext uri="{FF2B5EF4-FFF2-40B4-BE49-F238E27FC236}">
                <a16:creationId xmlns:a16="http://schemas.microsoft.com/office/drawing/2014/main" id="{3B84EE7A-AA42-4447-AB93-B4621E7AF0A3}"/>
              </a:ext>
            </a:extLst>
          </p:cNvPr>
          <p:cNvSpPr>
            <a:spLocks noGrp="1"/>
          </p:cNvSpPr>
          <p:nvPr>
            <p:ph idx="4294967295"/>
          </p:nvPr>
        </p:nvSpPr>
        <p:spPr>
          <a:xfrm>
            <a:off x="781243" y="2206755"/>
            <a:ext cx="8596313" cy="4240213"/>
          </a:xfrm>
        </p:spPr>
        <p:txBody>
          <a:bodyPr>
            <a:normAutofit/>
          </a:bodyPr>
          <a:lstStyle/>
          <a:p>
            <a:r>
              <a:rPr lang="en-US" sz="2400" dirty="0"/>
              <a:t>A PFAS consists of the following components:</a:t>
            </a:r>
          </a:p>
          <a:p>
            <a:pPr lvl="1"/>
            <a:endParaRPr lang="en-US" sz="2000" dirty="0"/>
          </a:p>
          <a:p>
            <a:pPr lvl="1"/>
            <a:r>
              <a:rPr lang="en-US" sz="4800" b="1" dirty="0"/>
              <a:t>A</a:t>
            </a:r>
            <a:r>
              <a:rPr lang="en-US" sz="2000" dirty="0"/>
              <a:t>nchorage Point</a:t>
            </a:r>
          </a:p>
          <a:p>
            <a:pPr lvl="1"/>
            <a:endParaRPr lang="en-US" dirty="0"/>
          </a:p>
          <a:p>
            <a:pPr lvl="1"/>
            <a:r>
              <a:rPr lang="en-US" sz="4800" b="1" dirty="0"/>
              <a:t>B</a:t>
            </a:r>
            <a:r>
              <a:rPr lang="en-US" sz="2000" dirty="0"/>
              <a:t>ody Harness</a:t>
            </a:r>
          </a:p>
          <a:p>
            <a:pPr lvl="1">
              <a:buNone/>
            </a:pPr>
            <a:endParaRPr lang="en-US" dirty="0"/>
          </a:p>
          <a:p>
            <a:pPr lvl="1"/>
            <a:r>
              <a:rPr lang="en-US" sz="4800" b="1" dirty="0"/>
              <a:t>C</a:t>
            </a:r>
            <a:r>
              <a:rPr lang="en-US" sz="2000" dirty="0"/>
              <a:t>onnector</a:t>
            </a:r>
          </a:p>
          <a:p>
            <a:endParaRPr lang="en-US" dirty="0"/>
          </a:p>
        </p:txBody>
      </p:sp>
      <p:sp>
        <p:nvSpPr>
          <p:cNvPr id="2" name="Rectangle 1">
            <a:extLst>
              <a:ext uri="{FF2B5EF4-FFF2-40B4-BE49-F238E27FC236}">
                <a16:creationId xmlns:a16="http://schemas.microsoft.com/office/drawing/2014/main" id="{F15917AC-979E-40E0-9B5D-506CC196231D}"/>
              </a:ext>
            </a:extLst>
          </p:cNvPr>
          <p:cNvSpPr/>
          <p:nvPr/>
        </p:nvSpPr>
        <p:spPr>
          <a:xfrm>
            <a:off x="1364635" y="1483480"/>
            <a:ext cx="9949128" cy="723275"/>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100" b="1" i="0" u="none" strike="noStrike" kern="0" cap="none" spc="0" normalizeH="0" baseline="0" noProof="0" dirty="0">
                <a:ln>
                  <a:noFill/>
                </a:ln>
                <a:solidFill>
                  <a:srgbClr val="464646"/>
                </a:solidFill>
                <a:effectLst>
                  <a:outerShdw blurRad="31750" dist="25400" dir="5400000" algn="tl" rotWithShape="0">
                    <a:srgbClr val="000000">
                      <a:alpha val="25000"/>
                    </a:srgbClr>
                  </a:outerShdw>
                </a:effectLst>
                <a:uLnTx/>
                <a:uFillTx/>
                <a:latin typeface="Lucida Sans Unicode"/>
                <a:ea typeface="+mj-ea"/>
                <a:cs typeface="+mj-cs"/>
              </a:rPr>
              <a:t>Personal Fall Arrest Systems (PFAS)</a:t>
            </a:r>
            <a:endParaRPr kumimoji="0" lang="en-US" sz="1800" b="0" i="0" u="none" strike="noStrike" kern="0" cap="none" spc="0" normalizeH="0" baseline="0" noProof="0" dirty="0">
              <a:ln>
                <a:noFill/>
              </a:ln>
              <a:solidFill>
                <a:sysClr val="windowText" lastClr="000000"/>
              </a:solidFill>
              <a:effectLst/>
              <a:uLnTx/>
              <a:uFillTx/>
            </a:endParaRPr>
          </a:p>
        </p:txBody>
      </p:sp>
      <p:pic>
        <p:nvPicPr>
          <p:cNvPr id="4" name="Picture 3" descr="A+B+C= PFAS">
            <a:extLst>
              <a:ext uri="{FF2B5EF4-FFF2-40B4-BE49-F238E27FC236}">
                <a16:creationId xmlns:a16="http://schemas.microsoft.com/office/drawing/2014/main" id="{753C2D15-87EB-43BA-8667-FF181BFA5DA8}"/>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420048" y="3961301"/>
            <a:ext cx="5432015" cy="1442492"/>
          </a:xfrm>
          <a:prstGeom prst="rect">
            <a:avLst/>
          </a:prstGeom>
        </p:spPr>
      </p:pic>
    </p:spTree>
    <p:extLst>
      <p:ext uri="{BB962C8B-B14F-4D97-AF65-F5344CB8AC3E}">
        <p14:creationId xmlns:p14="http://schemas.microsoft.com/office/powerpoint/2010/main" val="210488594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C039939-DBB3-47BF-B41B-CD727474307D}"/>
              </a:ext>
            </a:extLst>
          </p:cNvPr>
          <p:cNvSpPr>
            <a:spLocks noGrp="1"/>
          </p:cNvSpPr>
          <p:nvPr>
            <p:ph type="title"/>
          </p:nvPr>
        </p:nvSpPr>
        <p:spPr>
          <a:noFill/>
          <a:ln w="25400">
            <a:solidFill>
              <a:schemeClr val="accent1"/>
            </a:solidFill>
          </a:ln>
        </p:spPr>
        <p:txBody>
          <a:bodyPr wrap="none" rtlCol="0">
            <a:spAutoFit/>
          </a:bodyPr>
          <a:lstStyle/>
          <a:p>
            <a:pPr>
              <a:spcBef>
                <a:spcPts val="0"/>
              </a:spcBef>
            </a:pPr>
            <a:r>
              <a:rPr lang="en-US" sz="4400" dirty="0">
                <a:solidFill>
                  <a:srgbClr val="37495F"/>
                </a:solidFill>
                <a:latin typeface="Trebuchet MS" panose="020B0603020202020204"/>
                <a:ea typeface="+mn-ea"/>
                <a:cs typeface="+mn-cs"/>
              </a:rPr>
              <a:t>Fall Protection and Prevention – Part 16</a:t>
            </a:r>
          </a:p>
        </p:txBody>
      </p:sp>
      <p:sp>
        <p:nvSpPr>
          <p:cNvPr id="3" name="Content Placeholder 2">
            <a:extLst>
              <a:ext uri="{FF2B5EF4-FFF2-40B4-BE49-F238E27FC236}">
                <a16:creationId xmlns:a16="http://schemas.microsoft.com/office/drawing/2014/main" id="{3B84EE7A-AA42-4447-AB93-B4621E7AF0A3}"/>
              </a:ext>
            </a:extLst>
          </p:cNvPr>
          <p:cNvSpPr>
            <a:spLocks noGrp="1"/>
          </p:cNvSpPr>
          <p:nvPr>
            <p:ph idx="4294967295"/>
          </p:nvPr>
        </p:nvSpPr>
        <p:spPr>
          <a:xfrm>
            <a:off x="273122" y="2233190"/>
            <a:ext cx="8596313" cy="4240213"/>
          </a:xfrm>
        </p:spPr>
        <p:txBody>
          <a:bodyPr>
            <a:normAutofit/>
          </a:bodyPr>
          <a:lstStyle/>
          <a:p>
            <a:r>
              <a:rPr lang="en-US" sz="2400" dirty="0"/>
              <a:t>A PFAS consists of the following components:</a:t>
            </a:r>
          </a:p>
          <a:p>
            <a:pPr lvl="1"/>
            <a:endParaRPr lang="en-US" sz="2000" dirty="0"/>
          </a:p>
          <a:p>
            <a:pPr lvl="1"/>
            <a:r>
              <a:rPr lang="en-US" sz="4800" b="1" dirty="0"/>
              <a:t>A</a:t>
            </a:r>
            <a:r>
              <a:rPr lang="en-US" sz="2000" dirty="0"/>
              <a:t>nchorage Point</a:t>
            </a:r>
          </a:p>
          <a:p>
            <a:pPr lvl="1"/>
            <a:endParaRPr lang="en-US" dirty="0"/>
          </a:p>
          <a:p>
            <a:pPr lvl="1"/>
            <a:r>
              <a:rPr lang="en-US" sz="4800" b="1" dirty="0">
                <a:solidFill>
                  <a:schemeClr val="bg2">
                    <a:lumMod val="90000"/>
                  </a:schemeClr>
                </a:solidFill>
              </a:rPr>
              <a:t>B</a:t>
            </a:r>
            <a:r>
              <a:rPr lang="en-US" sz="2000" dirty="0">
                <a:solidFill>
                  <a:schemeClr val="bg2">
                    <a:lumMod val="90000"/>
                  </a:schemeClr>
                </a:solidFill>
              </a:rPr>
              <a:t>ody Harness</a:t>
            </a:r>
          </a:p>
          <a:p>
            <a:pPr lvl="1">
              <a:buNone/>
            </a:pPr>
            <a:endParaRPr lang="en-US" dirty="0"/>
          </a:p>
          <a:p>
            <a:pPr lvl="1"/>
            <a:r>
              <a:rPr lang="en-US" sz="4800" b="1" dirty="0">
                <a:solidFill>
                  <a:schemeClr val="bg2">
                    <a:lumMod val="90000"/>
                  </a:schemeClr>
                </a:solidFill>
              </a:rPr>
              <a:t>C</a:t>
            </a:r>
            <a:r>
              <a:rPr lang="en-US" sz="2000" dirty="0">
                <a:solidFill>
                  <a:schemeClr val="bg2">
                    <a:lumMod val="90000"/>
                  </a:schemeClr>
                </a:solidFill>
              </a:rPr>
              <a:t>onnector</a:t>
            </a:r>
          </a:p>
          <a:p>
            <a:endParaRPr lang="en-US" dirty="0"/>
          </a:p>
        </p:txBody>
      </p:sp>
      <p:sp>
        <p:nvSpPr>
          <p:cNvPr id="2" name="Rectangle 1">
            <a:extLst>
              <a:ext uri="{FF2B5EF4-FFF2-40B4-BE49-F238E27FC236}">
                <a16:creationId xmlns:a16="http://schemas.microsoft.com/office/drawing/2014/main" id="{F15917AC-979E-40E0-9B5D-506CC196231D}"/>
              </a:ext>
            </a:extLst>
          </p:cNvPr>
          <p:cNvSpPr/>
          <p:nvPr/>
        </p:nvSpPr>
        <p:spPr>
          <a:xfrm>
            <a:off x="1364635" y="1483480"/>
            <a:ext cx="9949128" cy="723275"/>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100" b="1" i="0" u="none" strike="noStrike" kern="0" cap="none" spc="0" normalizeH="0" baseline="0" noProof="0" dirty="0">
                <a:ln>
                  <a:noFill/>
                </a:ln>
                <a:solidFill>
                  <a:srgbClr val="464646"/>
                </a:solidFill>
                <a:effectLst>
                  <a:outerShdw blurRad="31750" dist="25400" dir="5400000" algn="tl" rotWithShape="0">
                    <a:srgbClr val="000000">
                      <a:alpha val="25000"/>
                    </a:srgbClr>
                  </a:outerShdw>
                </a:effectLst>
                <a:uLnTx/>
                <a:uFillTx/>
                <a:latin typeface="Lucida Sans Unicode"/>
                <a:ea typeface="+mj-ea"/>
                <a:cs typeface="+mj-cs"/>
              </a:rPr>
              <a:t>Personal Fall Arrest Systems (PFAS)</a:t>
            </a:r>
            <a:endParaRPr kumimoji="0" lang="en-US" sz="1800" b="0" i="0" u="none" strike="noStrike" kern="0" cap="none" spc="0" normalizeH="0" baseline="0" noProof="0" dirty="0">
              <a:ln>
                <a:noFill/>
              </a:ln>
              <a:solidFill>
                <a:sysClr val="windowText" lastClr="000000"/>
              </a:solidFill>
              <a:effectLst/>
              <a:uLnTx/>
              <a:uFillTx/>
            </a:endParaRPr>
          </a:p>
        </p:txBody>
      </p:sp>
      <p:pic>
        <p:nvPicPr>
          <p:cNvPr id="7" name="Picture 6" descr="A close up of a fall protection reusable  Anchor point.">
            <a:extLst>
              <a:ext uri="{FF2B5EF4-FFF2-40B4-BE49-F238E27FC236}">
                <a16:creationId xmlns:a16="http://schemas.microsoft.com/office/drawing/2014/main" id="{751B3ABB-0AA8-424D-9035-A4F2E42F5E64}"/>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7456707" y="2233190"/>
            <a:ext cx="4286560" cy="2860304"/>
          </a:xfrm>
          <a:prstGeom prst="rect">
            <a:avLst/>
          </a:prstGeom>
        </p:spPr>
      </p:pic>
      <p:sp useBgFill="1">
        <p:nvSpPr>
          <p:cNvPr id="5" name="Rectangle 4">
            <a:extLst>
              <a:ext uri="{FF2B5EF4-FFF2-40B4-BE49-F238E27FC236}">
                <a16:creationId xmlns:a16="http://schemas.microsoft.com/office/drawing/2014/main" id="{9BA4D705-8A66-46D8-AF31-0DBFD66F628A}"/>
              </a:ext>
            </a:extLst>
          </p:cNvPr>
          <p:cNvSpPr/>
          <p:nvPr/>
        </p:nvSpPr>
        <p:spPr>
          <a:xfrm>
            <a:off x="5109273" y="4924518"/>
            <a:ext cx="6096000" cy="1754326"/>
          </a:xfrm>
          <a:prstGeom prst="rect">
            <a:avLst/>
          </a:prstGeom>
        </p:spPr>
        <p:txBody>
          <a:bodyPr>
            <a:spAutoFit/>
          </a:bodyPr>
          <a:lstStyle/>
          <a:p>
            <a:r>
              <a:rPr lang="en-US" b="1" dirty="0"/>
              <a:t>1926.502(d)(15)</a:t>
            </a:r>
          </a:p>
          <a:p>
            <a:r>
              <a:rPr lang="en-US" dirty="0"/>
              <a:t>Anchorages used for attachment of personal fall arrest equipment shall be independent of any anchorage being used to support or suspend platforms and capable of supporting at least 5,000 pounds (22.2 </a:t>
            </a:r>
            <a:r>
              <a:rPr lang="en-US" dirty="0" err="1"/>
              <a:t>kN</a:t>
            </a:r>
            <a:r>
              <a:rPr lang="en-US" dirty="0"/>
              <a:t>) per employee attached.</a:t>
            </a:r>
          </a:p>
        </p:txBody>
      </p:sp>
    </p:spTree>
    <p:extLst>
      <p:ext uri="{BB962C8B-B14F-4D97-AF65-F5344CB8AC3E}">
        <p14:creationId xmlns:p14="http://schemas.microsoft.com/office/powerpoint/2010/main" val="36477392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AE43922-DDC2-4EF8-878A-5FC73E4ED094}"/>
              </a:ext>
            </a:extLst>
          </p:cNvPr>
          <p:cNvSpPr>
            <a:spLocks noGrp="1"/>
          </p:cNvSpPr>
          <p:nvPr>
            <p:ph type="title"/>
          </p:nvPr>
        </p:nvSpPr>
        <p:spPr>
          <a:noFill/>
          <a:ln w="25400">
            <a:solidFill>
              <a:schemeClr val="accent1"/>
            </a:solidFill>
          </a:ln>
        </p:spPr>
        <p:txBody>
          <a:bodyPr wrap="none" rtlCol="0">
            <a:spAutoFit/>
          </a:bodyPr>
          <a:lstStyle/>
          <a:p>
            <a:pPr>
              <a:spcBef>
                <a:spcPts val="0"/>
              </a:spcBef>
            </a:pPr>
            <a:r>
              <a:rPr lang="en-US" sz="4400" dirty="0">
                <a:solidFill>
                  <a:srgbClr val="37495F"/>
                </a:solidFill>
                <a:latin typeface="Trebuchet MS" panose="020B0603020202020204"/>
                <a:ea typeface="+mn-ea"/>
                <a:cs typeface="+mn-cs"/>
              </a:rPr>
              <a:t>Fall Protection and Prevention – Part 17</a:t>
            </a:r>
          </a:p>
        </p:txBody>
      </p:sp>
      <p:sp>
        <p:nvSpPr>
          <p:cNvPr id="3" name="Content Placeholder 2">
            <a:extLst>
              <a:ext uri="{FF2B5EF4-FFF2-40B4-BE49-F238E27FC236}">
                <a16:creationId xmlns:a16="http://schemas.microsoft.com/office/drawing/2014/main" id="{3B84EE7A-AA42-4447-AB93-B4621E7AF0A3}"/>
              </a:ext>
            </a:extLst>
          </p:cNvPr>
          <p:cNvSpPr>
            <a:spLocks noGrp="1"/>
          </p:cNvSpPr>
          <p:nvPr>
            <p:ph idx="4294967295"/>
          </p:nvPr>
        </p:nvSpPr>
        <p:spPr>
          <a:xfrm>
            <a:off x="0" y="2435225"/>
            <a:ext cx="8596313" cy="4240213"/>
          </a:xfrm>
        </p:spPr>
        <p:txBody>
          <a:bodyPr>
            <a:normAutofit/>
          </a:bodyPr>
          <a:lstStyle/>
          <a:p>
            <a:r>
              <a:rPr lang="en-US" sz="2400" dirty="0"/>
              <a:t>A PFAS consists of the following components:</a:t>
            </a:r>
          </a:p>
          <a:p>
            <a:pPr lvl="1"/>
            <a:endParaRPr lang="en-US" sz="2000" dirty="0"/>
          </a:p>
          <a:p>
            <a:pPr lvl="1"/>
            <a:r>
              <a:rPr lang="en-US" sz="4800" b="1" dirty="0">
                <a:solidFill>
                  <a:schemeClr val="bg2">
                    <a:lumMod val="90000"/>
                  </a:schemeClr>
                </a:solidFill>
              </a:rPr>
              <a:t>A</a:t>
            </a:r>
            <a:r>
              <a:rPr lang="en-US" sz="2000" dirty="0">
                <a:solidFill>
                  <a:schemeClr val="bg2">
                    <a:lumMod val="90000"/>
                  </a:schemeClr>
                </a:solidFill>
              </a:rPr>
              <a:t>nchorage Point</a:t>
            </a:r>
          </a:p>
          <a:p>
            <a:pPr lvl="1"/>
            <a:endParaRPr lang="en-US" dirty="0"/>
          </a:p>
          <a:p>
            <a:pPr lvl="1"/>
            <a:r>
              <a:rPr lang="en-US" sz="4800" b="1" dirty="0"/>
              <a:t>B</a:t>
            </a:r>
            <a:r>
              <a:rPr lang="en-US" sz="2000" dirty="0"/>
              <a:t>ody Harness</a:t>
            </a:r>
          </a:p>
          <a:p>
            <a:pPr lvl="1">
              <a:buNone/>
            </a:pPr>
            <a:endParaRPr lang="en-US" dirty="0"/>
          </a:p>
          <a:p>
            <a:pPr lvl="1"/>
            <a:r>
              <a:rPr lang="en-US" sz="4800" b="1" dirty="0">
                <a:solidFill>
                  <a:schemeClr val="bg2">
                    <a:lumMod val="90000"/>
                  </a:schemeClr>
                </a:solidFill>
              </a:rPr>
              <a:t>C</a:t>
            </a:r>
            <a:r>
              <a:rPr lang="en-US" sz="2000" dirty="0">
                <a:solidFill>
                  <a:schemeClr val="bg2">
                    <a:lumMod val="90000"/>
                  </a:schemeClr>
                </a:solidFill>
              </a:rPr>
              <a:t>onnector</a:t>
            </a:r>
          </a:p>
          <a:p>
            <a:endParaRPr lang="en-US" dirty="0"/>
          </a:p>
        </p:txBody>
      </p:sp>
      <p:sp>
        <p:nvSpPr>
          <p:cNvPr id="2" name="Rectangle 1">
            <a:extLst>
              <a:ext uri="{FF2B5EF4-FFF2-40B4-BE49-F238E27FC236}">
                <a16:creationId xmlns:a16="http://schemas.microsoft.com/office/drawing/2014/main" id="{F15917AC-979E-40E0-9B5D-506CC196231D}"/>
              </a:ext>
            </a:extLst>
          </p:cNvPr>
          <p:cNvSpPr/>
          <p:nvPr/>
        </p:nvSpPr>
        <p:spPr>
          <a:xfrm>
            <a:off x="1395631" y="1483480"/>
            <a:ext cx="9949128" cy="723275"/>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100" b="1" i="0" u="none" strike="noStrike" kern="0" cap="none" spc="0" normalizeH="0" baseline="0" noProof="0" dirty="0">
                <a:ln>
                  <a:noFill/>
                </a:ln>
                <a:solidFill>
                  <a:srgbClr val="464646"/>
                </a:solidFill>
                <a:effectLst>
                  <a:outerShdw blurRad="31750" dist="25400" dir="5400000" algn="tl" rotWithShape="0">
                    <a:srgbClr val="000000">
                      <a:alpha val="25000"/>
                    </a:srgbClr>
                  </a:outerShdw>
                </a:effectLst>
                <a:uLnTx/>
                <a:uFillTx/>
                <a:latin typeface="Lucida Sans Unicode"/>
                <a:ea typeface="+mj-ea"/>
                <a:cs typeface="+mj-cs"/>
              </a:rPr>
              <a:t>Personal Fall Arrest Systems (PFAS)</a:t>
            </a:r>
            <a:endParaRPr kumimoji="0" lang="en-US" sz="1800" b="0" i="0" u="none" strike="noStrike" kern="0" cap="none" spc="0" normalizeH="0" baseline="0" noProof="0" dirty="0">
              <a:ln>
                <a:noFill/>
              </a:ln>
              <a:solidFill>
                <a:sysClr val="windowText" lastClr="000000"/>
              </a:solidFill>
              <a:effectLst/>
              <a:uLnTx/>
              <a:uFillTx/>
            </a:endParaRPr>
          </a:p>
        </p:txBody>
      </p:sp>
      <p:pic>
        <p:nvPicPr>
          <p:cNvPr id="7" name="Picture 6" descr="Picture of a Full Body Harness">
            <a:extLst>
              <a:ext uri="{FF2B5EF4-FFF2-40B4-BE49-F238E27FC236}">
                <a16:creationId xmlns:a16="http://schemas.microsoft.com/office/drawing/2014/main" id="{2085889E-0D8F-4D37-A7E0-90CDA7FC4C14}"/>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rot="2174975">
            <a:off x="9305676" y="2355891"/>
            <a:ext cx="1774852" cy="2340932"/>
          </a:xfrm>
          <a:prstGeom prst="rect">
            <a:avLst/>
          </a:prstGeom>
        </p:spPr>
      </p:pic>
      <p:sp>
        <p:nvSpPr>
          <p:cNvPr id="5" name="Rectangle 4">
            <a:extLst>
              <a:ext uri="{FF2B5EF4-FFF2-40B4-BE49-F238E27FC236}">
                <a16:creationId xmlns:a16="http://schemas.microsoft.com/office/drawing/2014/main" id="{722D8CD3-D663-44B3-9893-554EBF6E5AB4}"/>
              </a:ext>
            </a:extLst>
          </p:cNvPr>
          <p:cNvSpPr/>
          <p:nvPr/>
        </p:nvSpPr>
        <p:spPr>
          <a:xfrm>
            <a:off x="5031766" y="4892390"/>
            <a:ext cx="6173508" cy="1754326"/>
          </a:xfrm>
          <a:prstGeom prst="rect">
            <a:avLst/>
          </a:prstGeom>
        </p:spPr>
        <p:txBody>
          <a:bodyPr wrap="square">
            <a:spAutoFit/>
          </a:bodyPr>
          <a:lstStyle/>
          <a:p>
            <a:r>
              <a:rPr lang="en-US" b="1" dirty="0"/>
              <a:t>OSHA</a:t>
            </a:r>
            <a:r>
              <a:rPr lang="en-US" dirty="0"/>
              <a:t> defines a Body Harness as:       </a:t>
            </a:r>
          </a:p>
          <a:p>
            <a:r>
              <a:rPr lang="en-US" dirty="0"/>
              <a:t>“… straps which may be secured about the employee in a manner that will distribute the fall arrest forces over at least the thighs, pelvis, waist, chest and shoulders with means for attaching it to other components of a personal fall arrest system”</a:t>
            </a:r>
          </a:p>
        </p:txBody>
      </p:sp>
    </p:spTree>
    <p:extLst>
      <p:ext uri="{BB962C8B-B14F-4D97-AF65-F5344CB8AC3E}">
        <p14:creationId xmlns:p14="http://schemas.microsoft.com/office/powerpoint/2010/main" val="121140054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BFDCED1-4010-46AF-B554-F347398D4C9F}"/>
              </a:ext>
            </a:extLst>
          </p:cNvPr>
          <p:cNvSpPr>
            <a:spLocks noGrp="1"/>
          </p:cNvSpPr>
          <p:nvPr>
            <p:ph type="title"/>
          </p:nvPr>
        </p:nvSpPr>
        <p:spPr>
          <a:noFill/>
          <a:ln w="25400">
            <a:solidFill>
              <a:schemeClr val="accent1"/>
            </a:solidFill>
          </a:ln>
        </p:spPr>
        <p:txBody>
          <a:bodyPr wrap="none" rtlCol="0">
            <a:spAutoFit/>
          </a:bodyPr>
          <a:lstStyle/>
          <a:p>
            <a:pPr>
              <a:spcBef>
                <a:spcPts val="0"/>
              </a:spcBef>
            </a:pPr>
            <a:r>
              <a:rPr lang="en-US" sz="4400" dirty="0">
                <a:solidFill>
                  <a:srgbClr val="37495F"/>
                </a:solidFill>
                <a:latin typeface="Trebuchet MS" panose="020B0603020202020204"/>
                <a:ea typeface="+mn-ea"/>
                <a:cs typeface="+mn-cs"/>
              </a:rPr>
              <a:t>Fall Protection and Prevention – Part 18</a:t>
            </a:r>
          </a:p>
        </p:txBody>
      </p:sp>
      <p:sp>
        <p:nvSpPr>
          <p:cNvPr id="3" name="Content Placeholder 2">
            <a:extLst>
              <a:ext uri="{FF2B5EF4-FFF2-40B4-BE49-F238E27FC236}">
                <a16:creationId xmlns:a16="http://schemas.microsoft.com/office/drawing/2014/main" id="{3B84EE7A-AA42-4447-AB93-B4621E7AF0A3}"/>
              </a:ext>
            </a:extLst>
          </p:cNvPr>
          <p:cNvSpPr>
            <a:spLocks noGrp="1"/>
          </p:cNvSpPr>
          <p:nvPr>
            <p:ph idx="4294967295"/>
          </p:nvPr>
        </p:nvSpPr>
        <p:spPr>
          <a:xfrm>
            <a:off x="705028" y="2319038"/>
            <a:ext cx="8596313" cy="4240213"/>
          </a:xfrm>
        </p:spPr>
        <p:txBody>
          <a:bodyPr>
            <a:normAutofit/>
          </a:bodyPr>
          <a:lstStyle/>
          <a:p>
            <a:r>
              <a:rPr lang="en-US" sz="2400" dirty="0"/>
              <a:t>A PFAS consists of the following components:</a:t>
            </a:r>
          </a:p>
          <a:p>
            <a:pPr lvl="1"/>
            <a:endParaRPr lang="en-US" sz="2000" dirty="0"/>
          </a:p>
          <a:p>
            <a:pPr lvl="1"/>
            <a:r>
              <a:rPr lang="en-US" sz="4800" b="1" dirty="0">
                <a:solidFill>
                  <a:schemeClr val="bg2">
                    <a:lumMod val="90000"/>
                  </a:schemeClr>
                </a:solidFill>
              </a:rPr>
              <a:t>A</a:t>
            </a:r>
            <a:r>
              <a:rPr lang="en-US" sz="2000" dirty="0">
                <a:solidFill>
                  <a:schemeClr val="bg2">
                    <a:lumMod val="90000"/>
                  </a:schemeClr>
                </a:solidFill>
              </a:rPr>
              <a:t>nchorage Point</a:t>
            </a:r>
          </a:p>
          <a:p>
            <a:pPr lvl="1"/>
            <a:endParaRPr lang="en-US" dirty="0"/>
          </a:p>
          <a:p>
            <a:pPr lvl="1"/>
            <a:r>
              <a:rPr lang="en-US" sz="4800" b="1" dirty="0">
                <a:solidFill>
                  <a:schemeClr val="bg2">
                    <a:lumMod val="90000"/>
                  </a:schemeClr>
                </a:solidFill>
              </a:rPr>
              <a:t>B</a:t>
            </a:r>
            <a:r>
              <a:rPr lang="en-US" sz="2000" dirty="0">
                <a:solidFill>
                  <a:schemeClr val="bg2">
                    <a:lumMod val="90000"/>
                  </a:schemeClr>
                </a:solidFill>
              </a:rPr>
              <a:t>ody Harness</a:t>
            </a:r>
          </a:p>
          <a:p>
            <a:pPr lvl="1">
              <a:buNone/>
            </a:pPr>
            <a:endParaRPr lang="en-US" dirty="0"/>
          </a:p>
          <a:p>
            <a:pPr lvl="1"/>
            <a:r>
              <a:rPr lang="en-US" sz="4800" b="1" dirty="0"/>
              <a:t>C</a:t>
            </a:r>
            <a:r>
              <a:rPr lang="en-US" sz="2000" dirty="0"/>
              <a:t>onnector</a:t>
            </a:r>
          </a:p>
          <a:p>
            <a:endParaRPr lang="en-US" dirty="0"/>
          </a:p>
        </p:txBody>
      </p:sp>
      <p:sp>
        <p:nvSpPr>
          <p:cNvPr id="2" name="Rectangle 1">
            <a:extLst>
              <a:ext uri="{FF2B5EF4-FFF2-40B4-BE49-F238E27FC236}">
                <a16:creationId xmlns:a16="http://schemas.microsoft.com/office/drawing/2014/main" id="{F15917AC-979E-40E0-9B5D-506CC196231D}"/>
              </a:ext>
            </a:extLst>
          </p:cNvPr>
          <p:cNvSpPr/>
          <p:nvPr/>
        </p:nvSpPr>
        <p:spPr>
          <a:xfrm>
            <a:off x="1364635" y="1483480"/>
            <a:ext cx="9949128" cy="723275"/>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100" b="1" i="0" u="none" strike="noStrike" kern="0" cap="none" spc="0" normalizeH="0" baseline="0" noProof="0" dirty="0">
                <a:ln>
                  <a:noFill/>
                </a:ln>
                <a:solidFill>
                  <a:srgbClr val="464646"/>
                </a:solidFill>
                <a:effectLst>
                  <a:outerShdw blurRad="31750" dist="25400" dir="5400000" algn="tl" rotWithShape="0">
                    <a:srgbClr val="000000">
                      <a:alpha val="25000"/>
                    </a:srgbClr>
                  </a:outerShdw>
                </a:effectLst>
                <a:uLnTx/>
                <a:uFillTx/>
                <a:latin typeface="Lucida Sans Unicode"/>
                <a:ea typeface="+mj-ea"/>
                <a:cs typeface="+mj-cs"/>
              </a:rPr>
              <a:t>Personal Fall Arrest Systems (PFAS)</a:t>
            </a:r>
            <a:endParaRPr kumimoji="0" lang="en-US" sz="1800" b="0" i="0" u="none" strike="noStrike" kern="0" cap="none" spc="0" normalizeH="0" baseline="0" noProof="0" dirty="0">
              <a:ln>
                <a:noFill/>
              </a:ln>
              <a:solidFill>
                <a:sysClr val="windowText" lastClr="000000"/>
              </a:solidFill>
              <a:effectLst/>
              <a:uLnTx/>
              <a:uFillTx/>
            </a:endParaRPr>
          </a:p>
        </p:txBody>
      </p:sp>
      <p:pic>
        <p:nvPicPr>
          <p:cNvPr id="7" name="Picture 6" descr="Picture of a 6 foot connecting lanyard.">
            <a:extLst>
              <a:ext uri="{FF2B5EF4-FFF2-40B4-BE49-F238E27FC236}">
                <a16:creationId xmlns:a16="http://schemas.microsoft.com/office/drawing/2014/main" id="{0DCE6998-F02B-47CA-969B-52E562EE512B}"/>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rot="21123453">
            <a:off x="8775760" y="2038322"/>
            <a:ext cx="2583910" cy="2567914"/>
          </a:xfrm>
          <a:prstGeom prst="rect">
            <a:avLst/>
          </a:prstGeom>
        </p:spPr>
      </p:pic>
      <p:sp>
        <p:nvSpPr>
          <p:cNvPr id="5" name="Rectangle 4">
            <a:extLst>
              <a:ext uri="{FF2B5EF4-FFF2-40B4-BE49-F238E27FC236}">
                <a16:creationId xmlns:a16="http://schemas.microsoft.com/office/drawing/2014/main" id="{039C0DDF-8734-4805-92E6-D3D07712BD30}"/>
              </a:ext>
            </a:extLst>
          </p:cNvPr>
          <p:cNvSpPr/>
          <p:nvPr/>
        </p:nvSpPr>
        <p:spPr>
          <a:xfrm>
            <a:off x="5003185" y="4081495"/>
            <a:ext cx="6338095" cy="2616101"/>
          </a:xfrm>
          <a:prstGeom prst="rect">
            <a:avLst/>
          </a:prstGeom>
        </p:spPr>
        <p:txBody>
          <a:bodyPr wrap="square">
            <a:spAutoFit/>
          </a:bodyPr>
          <a:lstStyle/>
          <a:p>
            <a:r>
              <a:rPr lang="en-US" sz="2400" b="1" dirty="0">
                <a:latin typeface="nimbus-sans"/>
              </a:rPr>
              <a:t>Connector</a:t>
            </a:r>
          </a:p>
          <a:p>
            <a:r>
              <a:rPr lang="en-US" sz="2000" dirty="0">
                <a:latin typeface="nimbus-sans"/>
              </a:rPr>
              <a:t>The connecting subsystem is the critical link which joins the body wear to the anchorage/anchorage connector. It can be an energy-absorbing lanyard, fall limiter, self-retracting lanyard, rope grab, or retrieval system. Connecting means will vary depending on whether the worker is equipped for personal fall arrest or work positioning and travel restriction</a:t>
            </a:r>
            <a:endParaRPr lang="en-US" sz="2000" b="0" i="0" dirty="0">
              <a:effectLst/>
              <a:latin typeface="nimbus-sans"/>
            </a:endParaRPr>
          </a:p>
        </p:txBody>
      </p:sp>
    </p:spTree>
    <p:extLst>
      <p:ext uri="{BB962C8B-B14F-4D97-AF65-F5344CB8AC3E}">
        <p14:creationId xmlns:p14="http://schemas.microsoft.com/office/powerpoint/2010/main" val="29570996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8211D-ABDD-4F1D-9609-284AE483050F}"/>
              </a:ext>
            </a:extLst>
          </p:cNvPr>
          <p:cNvSpPr>
            <a:spLocks noGrp="1"/>
          </p:cNvSpPr>
          <p:nvPr>
            <p:ph type="title"/>
          </p:nvPr>
        </p:nvSpPr>
        <p:spPr>
          <a:xfrm>
            <a:off x="760461" y="379413"/>
            <a:ext cx="8596668" cy="1320800"/>
          </a:xfrm>
          <a:noFill/>
          <a:ln w="25400">
            <a:solidFill>
              <a:schemeClr val="accent1"/>
            </a:solidFill>
          </a:ln>
        </p:spPr>
        <p:txBody>
          <a:bodyPr wrap="none" rtlCol="0">
            <a:spAutoFit/>
          </a:bodyPr>
          <a:lstStyle/>
          <a:p>
            <a:pPr>
              <a:spcBef>
                <a:spcPts val="0"/>
              </a:spcBef>
            </a:pPr>
            <a:r>
              <a:rPr lang="en-US" sz="4400" dirty="0">
                <a:solidFill>
                  <a:srgbClr val="37495F"/>
                </a:solidFill>
                <a:latin typeface="Trebuchet MS" panose="020B0603020202020204"/>
                <a:ea typeface="+mn-ea"/>
                <a:cs typeface="+mn-cs"/>
              </a:rPr>
              <a:t>Fall Protection and Prevention – Part 19</a:t>
            </a:r>
          </a:p>
        </p:txBody>
      </p:sp>
      <p:sp>
        <p:nvSpPr>
          <p:cNvPr id="3" name="Content Placeholder 2">
            <a:extLst>
              <a:ext uri="{FF2B5EF4-FFF2-40B4-BE49-F238E27FC236}">
                <a16:creationId xmlns:a16="http://schemas.microsoft.com/office/drawing/2014/main" id="{3B84EE7A-AA42-4447-AB93-B4621E7AF0A3}"/>
              </a:ext>
            </a:extLst>
          </p:cNvPr>
          <p:cNvSpPr>
            <a:spLocks noGrp="1"/>
          </p:cNvSpPr>
          <p:nvPr>
            <p:ph idx="4294967295"/>
          </p:nvPr>
        </p:nvSpPr>
        <p:spPr>
          <a:xfrm>
            <a:off x="760461" y="1700213"/>
            <a:ext cx="9448800" cy="4891087"/>
          </a:xfrm>
        </p:spPr>
        <p:txBody>
          <a:bodyPr>
            <a:normAutofit/>
          </a:bodyPr>
          <a:lstStyle/>
          <a:p>
            <a:pPr algn="ctr"/>
            <a:r>
              <a:rPr lang="en-US" sz="2400" b="1" u="sng" dirty="0"/>
              <a:t>In almost every industry, there are areas where workers are subjected to fall hazards</a:t>
            </a:r>
            <a:r>
              <a:rPr lang="en-US" sz="2400" b="1" dirty="0"/>
              <a:t>. </a:t>
            </a:r>
          </a:p>
          <a:p>
            <a:pPr marL="0" indent="0" algn="ctr">
              <a:buNone/>
            </a:pPr>
            <a:r>
              <a:rPr lang="en-US" sz="2000" dirty="0"/>
              <a:t>When selecting fall protection equipment, three components make up a complete fall protection system. These are the ABC’s of fall protection:</a:t>
            </a:r>
          </a:p>
          <a:p>
            <a:pPr marL="0" indent="0" algn="ctr">
              <a:buNone/>
            </a:pPr>
            <a:r>
              <a:rPr lang="en-US" sz="2400" b="1" dirty="0"/>
              <a:t>        Anchorage... Body support… Means of Connection</a:t>
            </a:r>
          </a:p>
          <a:p>
            <a:pPr marL="0" indent="0">
              <a:buNone/>
            </a:pPr>
            <a:endParaRPr lang="en-US" sz="2000" dirty="0"/>
          </a:p>
          <a:p>
            <a:pPr marL="0" indent="0" algn="ctr">
              <a:buNone/>
            </a:pPr>
            <a:r>
              <a:rPr lang="en-US" sz="2000" dirty="0"/>
              <a:t>Each one must be in place and properly used to provide maximum worker protection.</a:t>
            </a:r>
          </a:p>
          <a:p>
            <a:pPr marL="0" indent="0" algn="ctr">
              <a:buNone/>
            </a:pPr>
            <a:endParaRPr lang="en-US" sz="2000" dirty="0"/>
          </a:p>
          <a:p>
            <a:pPr marL="0" indent="0" algn="ctr">
              <a:buNone/>
            </a:pPr>
            <a:r>
              <a:rPr lang="en-US" sz="2000" b="1" dirty="0"/>
              <a:t>The connecting device is the most critical link in assembling a safe fall protection system</a:t>
            </a:r>
            <a:r>
              <a:rPr lang="en-US" sz="2000" dirty="0"/>
              <a:t> since it bears the greatest force during a fall. </a:t>
            </a:r>
            <a:endParaRPr lang="en-US" dirty="0"/>
          </a:p>
        </p:txBody>
      </p:sp>
    </p:spTree>
    <p:extLst>
      <p:ext uri="{BB962C8B-B14F-4D97-AF65-F5344CB8AC3E}">
        <p14:creationId xmlns:p14="http://schemas.microsoft.com/office/powerpoint/2010/main" val="213786786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755882-A186-446B-9A76-03850DE161E0}"/>
              </a:ext>
            </a:extLst>
          </p:cNvPr>
          <p:cNvSpPr>
            <a:spLocks noGrp="1"/>
          </p:cNvSpPr>
          <p:nvPr>
            <p:ph type="title"/>
          </p:nvPr>
        </p:nvSpPr>
        <p:spPr>
          <a:xfrm>
            <a:off x="677333" y="609600"/>
            <a:ext cx="10856575" cy="769441"/>
          </a:xfrm>
          <a:noFill/>
          <a:ln w="25400">
            <a:solidFill>
              <a:schemeClr val="accent1"/>
            </a:solidFill>
          </a:ln>
        </p:spPr>
        <p:txBody>
          <a:bodyPr wrap="square" rtlCol="0">
            <a:spAutoFit/>
          </a:bodyPr>
          <a:lstStyle/>
          <a:p>
            <a:pPr>
              <a:spcBef>
                <a:spcPts val="0"/>
              </a:spcBef>
            </a:pPr>
            <a:r>
              <a:rPr lang="en-US" sz="4400" dirty="0">
                <a:solidFill>
                  <a:srgbClr val="37495F"/>
                </a:solidFill>
                <a:latin typeface="Trebuchet MS" panose="020B0603020202020204"/>
                <a:ea typeface="+mn-ea"/>
                <a:cs typeface="+mn-cs"/>
              </a:rPr>
              <a:t>Fall Protection and Prevention – Review</a:t>
            </a:r>
          </a:p>
        </p:txBody>
      </p:sp>
      <p:pic>
        <p:nvPicPr>
          <p:cNvPr id="7" name="Content Placeholder 6" descr="REVIEW">
            <a:extLst>
              <a:ext uri="{FF2B5EF4-FFF2-40B4-BE49-F238E27FC236}">
                <a16:creationId xmlns:a16="http://schemas.microsoft.com/office/drawing/2014/main" id="{FEBF9A3A-4790-4C88-B69D-193FFA475F6A}"/>
              </a:ext>
            </a:extLst>
          </p:cNvPr>
          <p:cNvPicPr>
            <a:picLocks noGrp="1" noChangeAspect="1"/>
          </p:cNvPicPr>
          <p:nvPr>
            <p:ph idx="4294967295"/>
          </p:nvPr>
        </p:nvPicPr>
        <p:blipFill>
          <a:blip r:embed="rId2" cstate="email">
            <a:extLst>
              <a:ext uri="{28A0092B-C50C-407E-A947-70E740481C1C}">
                <a14:useLocalDpi xmlns:a14="http://schemas.microsoft.com/office/drawing/2010/main"/>
              </a:ext>
            </a:extLst>
          </a:blip>
          <a:stretch>
            <a:fillRect/>
          </a:stretch>
        </p:blipFill>
        <p:spPr>
          <a:xfrm>
            <a:off x="1870363" y="1460500"/>
            <a:ext cx="8099425" cy="5397500"/>
          </a:xfrm>
        </p:spPr>
      </p:pic>
    </p:spTree>
    <p:extLst>
      <p:ext uri="{BB962C8B-B14F-4D97-AF65-F5344CB8AC3E}">
        <p14:creationId xmlns:p14="http://schemas.microsoft.com/office/powerpoint/2010/main" val="270165042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997611" y="201636"/>
            <a:ext cx="4983359" cy="1320800"/>
          </a:xfrm>
        </p:spPr>
        <p:txBody>
          <a:bodyPr>
            <a:normAutofit/>
          </a:bodyPr>
          <a:lstStyle/>
          <a:p>
            <a:pPr algn="ctr"/>
            <a:r>
              <a:rPr lang="en-US" sz="4000" b="1" dirty="0"/>
              <a:t>Knowledge Check</a:t>
            </a:r>
          </a:p>
        </p:txBody>
      </p:sp>
      <p:sp>
        <p:nvSpPr>
          <p:cNvPr id="3" name="Content Placeholder 2"/>
          <p:cNvSpPr>
            <a:spLocks noGrp="1"/>
          </p:cNvSpPr>
          <p:nvPr>
            <p:ph idx="1"/>
          </p:nvPr>
        </p:nvSpPr>
        <p:spPr>
          <a:xfrm>
            <a:off x="994117" y="1323536"/>
            <a:ext cx="8077200" cy="3595055"/>
          </a:xfrm>
        </p:spPr>
        <p:txBody>
          <a:bodyPr>
            <a:normAutofit/>
          </a:bodyPr>
          <a:lstStyle/>
          <a:p>
            <a:pPr marL="514350" indent="-514350">
              <a:buFont typeface="+mj-lt"/>
              <a:buAutoNum type="arabicPeriod"/>
            </a:pPr>
            <a:r>
              <a:rPr lang="en-US" sz="2400" dirty="0"/>
              <a:t>What is the first line of defense when it comes to falls in the workplace?</a:t>
            </a:r>
          </a:p>
          <a:p>
            <a:pPr marL="1314450" lvl="2" indent="-514350">
              <a:buFont typeface="+mj-lt"/>
              <a:buAutoNum type="alphaLcPeriod"/>
            </a:pPr>
            <a:r>
              <a:rPr lang="en-US" sz="2800" dirty="0"/>
              <a:t>Control the fall itself once it occurs</a:t>
            </a:r>
          </a:p>
          <a:p>
            <a:pPr marL="1314450" lvl="2" indent="-514350">
              <a:buFont typeface="+mj-lt"/>
              <a:buAutoNum type="alphaLcPeriod"/>
            </a:pPr>
            <a:r>
              <a:rPr lang="en-US" sz="2800" dirty="0"/>
              <a:t>Eliminate the fall hazard completely</a:t>
            </a:r>
          </a:p>
          <a:p>
            <a:pPr marL="1314450" lvl="2" indent="-514350">
              <a:buFont typeface="+mj-lt"/>
              <a:buAutoNum type="alphaLcPeriod"/>
            </a:pPr>
            <a:r>
              <a:rPr lang="en-US" sz="2800" dirty="0"/>
              <a:t>With the fall hazard present, prevent the fall.</a:t>
            </a:r>
          </a:p>
          <a:p>
            <a:pPr marL="1314450" lvl="2" indent="-514350">
              <a:buFont typeface="+mj-lt"/>
              <a:buAutoNum type="alphaLcPeriod"/>
            </a:pPr>
            <a:r>
              <a:rPr lang="en-US" sz="2800" dirty="0"/>
              <a:t>Use personal protective equipment</a:t>
            </a:r>
          </a:p>
        </p:txBody>
      </p:sp>
    </p:spTree>
    <p:extLst>
      <p:ext uri="{BB962C8B-B14F-4D97-AF65-F5344CB8AC3E}">
        <p14:creationId xmlns:p14="http://schemas.microsoft.com/office/powerpoint/2010/main" val="126840533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997611" y="201636"/>
            <a:ext cx="6300569" cy="1320800"/>
          </a:xfrm>
        </p:spPr>
        <p:txBody>
          <a:bodyPr>
            <a:normAutofit/>
          </a:bodyPr>
          <a:lstStyle/>
          <a:p>
            <a:pPr algn="ctr"/>
            <a:r>
              <a:rPr lang="en-US" sz="4000" b="1" dirty="0"/>
              <a:t>Knowledge Check – Part 2</a:t>
            </a:r>
          </a:p>
        </p:txBody>
      </p:sp>
      <p:sp>
        <p:nvSpPr>
          <p:cNvPr id="3" name="Content Placeholder 2"/>
          <p:cNvSpPr>
            <a:spLocks noGrp="1"/>
          </p:cNvSpPr>
          <p:nvPr>
            <p:ph idx="1"/>
          </p:nvPr>
        </p:nvSpPr>
        <p:spPr>
          <a:xfrm>
            <a:off x="994117" y="1323536"/>
            <a:ext cx="8077200" cy="3595055"/>
          </a:xfrm>
        </p:spPr>
        <p:txBody>
          <a:bodyPr>
            <a:normAutofit/>
          </a:bodyPr>
          <a:lstStyle/>
          <a:p>
            <a:pPr marL="514350" indent="-514350">
              <a:buFont typeface="+mj-lt"/>
              <a:buAutoNum type="arabicPeriod"/>
            </a:pPr>
            <a:r>
              <a:rPr lang="en-US" sz="2400" dirty="0"/>
              <a:t>What is the first line of defense when it comes to falls in the workplace?</a:t>
            </a:r>
          </a:p>
          <a:p>
            <a:pPr marL="1314450" lvl="2" indent="-514350">
              <a:buFont typeface="+mj-lt"/>
              <a:buAutoNum type="alphaLcPeriod"/>
            </a:pPr>
            <a:r>
              <a:rPr lang="en-US" sz="2800" dirty="0"/>
              <a:t>Control the fall itself once it occurs</a:t>
            </a:r>
          </a:p>
          <a:p>
            <a:pPr marL="1314450" lvl="2" indent="-514350">
              <a:buFont typeface="+mj-lt"/>
              <a:buAutoNum type="alphaLcPeriod"/>
            </a:pPr>
            <a:r>
              <a:rPr lang="en-US" sz="2800" dirty="0"/>
              <a:t>Eliminate the fall hazard completely</a:t>
            </a:r>
          </a:p>
          <a:p>
            <a:pPr marL="1314450" lvl="2" indent="-514350">
              <a:buFont typeface="+mj-lt"/>
              <a:buAutoNum type="alphaLcPeriod"/>
            </a:pPr>
            <a:r>
              <a:rPr lang="en-US" sz="2800" dirty="0"/>
              <a:t>With the fall hazard present, prevent the fall.</a:t>
            </a:r>
          </a:p>
          <a:p>
            <a:pPr marL="1314450" lvl="2" indent="-514350">
              <a:buFont typeface="+mj-lt"/>
              <a:buAutoNum type="alphaLcPeriod"/>
            </a:pPr>
            <a:r>
              <a:rPr lang="en-US" sz="2800" dirty="0"/>
              <a:t>Use personal protective equipment</a:t>
            </a:r>
          </a:p>
        </p:txBody>
      </p:sp>
      <p:sp>
        <p:nvSpPr>
          <p:cNvPr id="7" name="Content Placeholder 2"/>
          <p:cNvSpPr txBox="1">
            <a:spLocks/>
          </p:cNvSpPr>
          <p:nvPr/>
        </p:nvSpPr>
        <p:spPr>
          <a:xfrm>
            <a:off x="1555653" y="5307388"/>
            <a:ext cx="7086600" cy="109810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Tahoma" panose="020B0604030504040204" pitchFamily="34" charset="0"/>
                <a:ea typeface="Tahoma" panose="020B0604030504040204" pitchFamily="34" charset="0"/>
                <a:cs typeface="Tahoma" panose="020B0604030504040204"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Tahoma" panose="020B0604030504040204" pitchFamily="34" charset="0"/>
                <a:ea typeface="Tahoma" panose="020B0604030504040204" pitchFamily="34" charset="0"/>
                <a:cs typeface="Tahoma" panose="020B0604030504040204"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Tahoma" panose="020B0604030504040204" pitchFamily="34" charset="0"/>
                <a:ea typeface="Tahoma" panose="020B0604030504040204" pitchFamily="34" charset="0"/>
                <a:cs typeface="Tahoma" panose="020B0604030504040204"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Tahoma" panose="020B0604030504040204" pitchFamily="34" charset="0"/>
                <a:ea typeface="Tahoma" panose="020B0604030504040204" pitchFamily="34" charset="0"/>
                <a:cs typeface="Tahoma" panose="020B060403050404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14300" lvl="1" indent="0" algn="ctr">
              <a:buNone/>
            </a:pPr>
            <a:r>
              <a:rPr lang="en-US" sz="3200" b="1" dirty="0"/>
              <a:t>Answer: </a:t>
            </a:r>
            <a:r>
              <a:rPr lang="en-US" sz="3200" b="1" dirty="0">
                <a:solidFill>
                  <a:srgbClr val="FF0000"/>
                </a:solidFill>
              </a:rPr>
              <a:t>b. Eliminate the fall hazard completely</a:t>
            </a:r>
          </a:p>
        </p:txBody>
      </p:sp>
    </p:spTree>
    <p:extLst>
      <p:ext uri="{BB962C8B-B14F-4D97-AF65-F5344CB8AC3E}">
        <p14:creationId xmlns:p14="http://schemas.microsoft.com/office/powerpoint/2010/main" val="173032865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997611" y="201636"/>
            <a:ext cx="6331049" cy="1320800"/>
          </a:xfrm>
        </p:spPr>
        <p:txBody>
          <a:bodyPr>
            <a:normAutofit/>
          </a:bodyPr>
          <a:lstStyle/>
          <a:p>
            <a:pPr algn="ctr"/>
            <a:r>
              <a:rPr lang="en-US" sz="4000" b="1" dirty="0"/>
              <a:t>Knowledge Check – Part 3</a:t>
            </a:r>
          </a:p>
        </p:txBody>
      </p:sp>
      <p:sp>
        <p:nvSpPr>
          <p:cNvPr id="7" name="Content Placeholder 2">
            <a:extLst>
              <a:ext uri="{FF2B5EF4-FFF2-40B4-BE49-F238E27FC236}">
                <a16:creationId xmlns:a16="http://schemas.microsoft.com/office/drawing/2014/main" id="{43AD947B-0B33-43DD-A944-877ACB47107F}"/>
              </a:ext>
            </a:extLst>
          </p:cNvPr>
          <p:cNvSpPr txBox="1">
            <a:spLocks/>
          </p:cNvSpPr>
          <p:nvPr/>
        </p:nvSpPr>
        <p:spPr>
          <a:xfrm>
            <a:off x="818272" y="1263751"/>
            <a:ext cx="7696200" cy="4190999"/>
          </a:xfrm>
          <a:prstGeom prst="rect">
            <a:avLst/>
          </a:prstGeom>
        </p:spPr>
        <p:txBody>
          <a:bodyPr vert="horz" lIns="91440" tIns="45720" rIns="91440" bIns="45720" rtlCol="0">
            <a:normAutofit lnSpcReduction="1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514350" indent="-514350">
              <a:buFont typeface="+mj-lt"/>
              <a:buAutoNum type="arabicPeriod" startAt="2"/>
            </a:pPr>
            <a:r>
              <a:rPr lang="en-US" sz="2400" dirty="0"/>
              <a:t>A worker is required to remove a section of guardrail in order to receive materials from a fork truck; which of the following provides the best protections to prevent a fall? </a:t>
            </a:r>
          </a:p>
          <a:p>
            <a:pPr marL="514350" indent="-514350">
              <a:buFont typeface="+mj-lt"/>
              <a:buAutoNum type="arabicPeriod" startAt="2"/>
            </a:pPr>
            <a:endParaRPr lang="en-US" sz="2400" dirty="0"/>
          </a:p>
          <a:p>
            <a:pPr marL="1314450" lvl="2" indent="-514350">
              <a:buFont typeface="+mj-lt"/>
              <a:buAutoNum type="alphaLcPeriod"/>
            </a:pPr>
            <a:r>
              <a:rPr lang="en-US" sz="2800" dirty="0"/>
              <a:t>Avoid the edge</a:t>
            </a:r>
          </a:p>
          <a:p>
            <a:pPr marL="1314450" lvl="2" indent="-514350">
              <a:buFont typeface="+mj-lt"/>
              <a:buAutoNum type="alphaLcPeriod"/>
            </a:pPr>
            <a:r>
              <a:rPr lang="en-US" sz="2800" dirty="0"/>
              <a:t>Use a personal fall arrest system</a:t>
            </a:r>
          </a:p>
          <a:p>
            <a:pPr marL="1314450" lvl="2" indent="-514350">
              <a:buFont typeface="+mj-lt"/>
              <a:buAutoNum type="alphaLcPeriod"/>
            </a:pPr>
            <a:r>
              <a:rPr lang="en-US" sz="2800" dirty="0"/>
              <a:t>Use a fall restraint system</a:t>
            </a:r>
          </a:p>
          <a:p>
            <a:pPr marL="1314450" lvl="2" indent="-514350">
              <a:buFont typeface="+mj-lt"/>
              <a:buAutoNum type="alphaLcPeriod"/>
            </a:pPr>
            <a:r>
              <a:rPr lang="en-US" sz="2800" dirty="0"/>
              <a:t>Use grab handles</a:t>
            </a:r>
          </a:p>
          <a:p>
            <a:pPr marL="400050" lvl="1" indent="0">
              <a:buFont typeface="Wingdings 3" charset="2"/>
              <a:buNone/>
            </a:pPr>
            <a:endParaRPr lang="en-US" dirty="0"/>
          </a:p>
        </p:txBody>
      </p:sp>
    </p:spTree>
    <p:extLst>
      <p:ext uri="{BB962C8B-B14F-4D97-AF65-F5344CB8AC3E}">
        <p14:creationId xmlns:p14="http://schemas.microsoft.com/office/powerpoint/2010/main" val="162178973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997611" y="201636"/>
            <a:ext cx="6460589" cy="1320800"/>
          </a:xfrm>
        </p:spPr>
        <p:txBody>
          <a:bodyPr>
            <a:normAutofit/>
          </a:bodyPr>
          <a:lstStyle/>
          <a:p>
            <a:pPr algn="ctr"/>
            <a:r>
              <a:rPr lang="en-US" sz="4000" b="1" dirty="0"/>
              <a:t>Knowledge Check – Part 4</a:t>
            </a:r>
          </a:p>
        </p:txBody>
      </p:sp>
      <p:sp>
        <p:nvSpPr>
          <p:cNvPr id="7" name="Content Placeholder 2">
            <a:extLst>
              <a:ext uri="{FF2B5EF4-FFF2-40B4-BE49-F238E27FC236}">
                <a16:creationId xmlns:a16="http://schemas.microsoft.com/office/drawing/2014/main" id="{43AD947B-0B33-43DD-A944-877ACB47107F}"/>
              </a:ext>
            </a:extLst>
          </p:cNvPr>
          <p:cNvSpPr txBox="1">
            <a:spLocks/>
          </p:cNvSpPr>
          <p:nvPr/>
        </p:nvSpPr>
        <p:spPr>
          <a:xfrm>
            <a:off x="818272" y="1263751"/>
            <a:ext cx="7696200" cy="4190999"/>
          </a:xfrm>
          <a:prstGeom prst="rect">
            <a:avLst/>
          </a:prstGeom>
        </p:spPr>
        <p:txBody>
          <a:bodyPr vert="horz" lIns="91440" tIns="45720" rIns="91440" bIns="45720" rtlCol="0">
            <a:normAutofit lnSpcReduction="1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514350" indent="-514350">
              <a:buFont typeface="+mj-lt"/>
              <a:buAutoNum type="arabicPeriod" startAt="2"/>
            </a:pPr>
            <a:r>
              <a:rPr lang="en-US" sz="2400" dirty="0"/>
              <a:t>A worker is required to remove a section of guardrail in order to receive materials from a fork truck; which of the following provides the best protections to prevent a fall? </a:t>
            </a:r>
          </a:p>
          <a:p>
            <a:pPr marL="514350" indent="-514350">
              <a:buFont typeface="+mj-lt"/>
              <a:buAutoNum type="arabicPeriod" startAt="2"/>
            </a:pPr>
            <a:endParaRPr lang="en-US" sz="2400" dirty="0"/>
          </a:p>
          <a:p>
            <a:pPr marL="1314450" lvl="2" indent="-514350">
              <a:buFont typeface="+mj-lt"/>
              <a:buAutoNum type="alphaLcPeriod"/>
            </a:pPr>
            <a:r>
              <a:rPr lang="en-US" sz="2800" dirty="0"/>
              <a:t>Avoid the edge</a:t>
            </a:r>
          </a:p>
          <a:p>
            <a:pPr marL="1314450" lvl="2" indent="-514350">
              <a:buFont typeface="+mj-lt"/>
              <a:buAutoNum type="alphaLcPeriod"/>
            </a:pPr>
            <a:r>
              <a:rPr lang="en-US" sz="2800" dirty="0"/>
              <a:t>Use a personal fall arrest system</a:t>
            </a:r>
          </a:p>
          <a:p>
            <a:pPr marL="1314450" lvl="2" indent="-514350">
              <a:buFont typeface="+mj-lt"/>
              <a:buAutoNum type="alphaLcPeriod"/>
            </a:pPr>
            <a:r>
              <a:rPr lang="en-US" sz="2800" dirty="0"/>
              <a:t>Use a fall restraint system</a:t>
            </a:r>
          </a:p>
          <a:p>
            <a:pPr marL="1314450" lvl="2" indent="-514350">
              <a:buFont typeface="+mj-lt"/>
              <a:buAutoNum type="alphaLcPeriod"/>
            </a:pPr>
            <a:r>
              <a:rPr lang="en-US" sz="2800" dirty="0"/>
              <a:t>Use grab handles</a:t>
            </a:r>
          </a:p>
          <a:p>
            <a:pPr marL="400050" lvl="1" indent="0">
              <a:buFont typeface="Wingdings 3" charset="2"/>
              <a:buNone/>
            </a:pPr>
            <a:endParaRPr lang="en-US" dirty="0"/>
          </a:p>
        </p:txBody>
      </p:sp>
      <p:sp>
        <p:nvSpPr>
          <p:cNvPr id="8" name="Content Placeholder 2">
            <a:extLst>
              <a:ext uri="{FF2B5EF4-FFF2-40B4-BE49-F238E27FC236}">
                <a16:creationId xmlns:a16="http://schemas.microsoft.com/office/drawing/2014/main" id="{048ABC32-B7D9-4FBE-9854-5D8244145C18}"/>
              </a:ext>
            </a:extLst>
          </p:cNvPr>
          <p:cNvSpPr txBox="1">
            <a:spLocks/>
          </p:cNvSpPr>
          <p:nvPr/>
        </p:nvSpPr>
        <p:spPr>
          <a:xfrm>
            <a:off x="457200" y="5609494"/>
            <a:ext cx="8229600" cy="869507"/>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Tahoma" panose="020B0604030504040204" pitchFamily="34" charset="0"/>
                <a:ea typeface="Tahoma" panose="020B0604030504040204" pitchFamily="34" charset="0"/>
                <a:cs typeface="Tahoma" panose="020B0604030504040204"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Tahoma" panose="020B0604030504040204" pitchFamily="34" charset="0"/>
                <a:ea typeface="Tahoma" panose="020B0604030504040204" pitchFamily="34" charset="0"/>
                <a:cs typeface="Tahoma" panose="020B0604030504040204"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Tahoma" panose="020B0604030504040204" pitchFamily="34" charset="0"/>
                <a:ea typeface="Tahoma" panose="020B0604030504040204" pitchFamily="34" charset="0"/>
                <a:cs typeface="Tahoma" panose="020B0604030504040204"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Tahoma" panose="020B0604030504040204" pitchFamily="34" charset="0"/>
                <a:ea typeface="Tahoma" panose="020B0604030504040204" pitchFamily="34" charset="0"/>
                <a:cs typeface="Tahoma" panose="020B060403050404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14300" lvl="1" indent="0" algn="ctr">
              <a:buNone/>
            </a:pPr>
            <a:r>
              <a:rPr lang="en-US" sz="3200" b="1" dirty="0"/>
              <a:t>Answer: </a:t>
            </a:r>
            <a:r>
              <a:rPr lang="en-US" sz="3200" b="1" dirty="0">
                <a:solidFill>
                  <a:srgbClr val="FF0000"/>
                </a:solidFill>
              </a:rPr>
              <a:t>c. Use a fall restraint system</a:t>
            </a:r>
          </a:p>
        </p:txBody>
      </p:sp>
    </p:spTree>
    <p:extLst>
      <p:ext uri="{BB962C8B-B14F-4D97-AF65-F5344CB8AC3E}">
        <p14:creationId xmlns:p14="http://schemas.microsoft.com/office/powerpoint/2010/main" val="31742824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Fall Protection and Prevention">
            <a:extLst>
              <a:ext uri="{FF2B5EF4-FFF2-40B4-BE49-F238E27FC236}">
                <a16:creationId xmlns:a16="http://schemas.microsoft.com/office/drawing/2014/main" id="{E72F2395-42A0-4EC0-A764-F48442A171C9}"/>
              </a:ext>
            </a:extLst>
          </p:cNvPr>
          <p:cNvSpPr txBox="1"/>
          <p:nvPr/>
        </p:nvSpPr>
        <p:spPr>
          <a:xfrm>
            <a:off x="137541" y="120564"/>
            <a:ext cx="7858177" cy="769441"/>
          </a:xfrm>
          <a:prstGeom prst="rect">
            <a:avLst/>
          </a:prstGeom>
          <a:noFill/>
          <a:ln w="25400">
            <a:solidFill>
              <a:schemeClr val="accent1"/>
            </a:solidFill>
          </a:ln>
        </p:spPr>
        <p:txBody>
          <a:bodyPr wrap="none" rtlCol="0">
            <a:spAutoFit/>
          </a:bodyPr>
          <a:lstStyle/>
          <a:p>
            <a:r>
              <a:rPr lang="en-US" sz="4400" dirty="0">
                <a:solidFill>
                  <a:srgbClr val="37495F"/>
                </a:solidFill>
              </a:rPr>
              <a:t>Fall Protection and Prevention</a:t>
            </a:r>
          </a:p>
        </p:txBody>
      </p:sp>
      <p:sp>
        <p:nvSpPr>
          <p:cNvPr id="2" name="Module- 1">
            <a:extLst>
              <a:ext uri="{FF2B5EF4-FFF2-40B4-BE49-F238E27FC236}">
                <a16:creationId xmlns:a16="http://schemas.microsoft.com/office/drawing/2014/main" id="{1614FE59-6FF3-46F3-8E1D-82CA1A9A1C26}"/>
              </a:ext>
            </a:extLst>
          </p:cNvPr>
          <p:cNvSpPr>
            <a:spLocks noGrp="1"/>
          </p:cNvSpPr>
          <p:nvPr>
            <p:ph type="title"/>
          </p:nvPr>
        </p:nvSpPr>
        <p:spPr>
          <a:xfrm>
            <a:off x="565468" y="2537786"/>
            <a:ext cx="3300646" cy="1951244"/>
          </a:xfrm>
        </p:spPr>
        <p:txBody>
          <a:bodyPr anchor="ctr">
            <a:normAutofit/>
          </a:bodyPr>
          <a:lstStyle/>
          <a:p>
            <a:r>
              <a:rPr lang="en-US" altLang="en-US" sz="5400" b="1" dirty="0"/>
              <a:t>Module-1</a:t>
            </a:r>
            <a:endParaRPr lang="en-US" sz="5400" dirty="0"/>
          </a:p>
        </p:txBody>
      </p:sp>
      <p:sp>
        <p:nvSpPr>
          <p:cNvPr id="37" name="Seriousness of Falls">
            <a:extLst>
              <a:ext uri="{FF2B5EF4-FFF2-40B4-BE49-F238E27FC236}">
                <a16:creationId xmlns:a16="http://schemas.microsoft.com/office/drawing/2014/main" id="{2DF76C95-E94B-4F6B-8630-320D9D59F0DE}"/>
              </a:ext>
            </a:extLst>
          </p:cNvPr>
          <p:cNvSpPr>
            <a:spLocks noGrp="1"/>
          </p:cNvSpPr>
          <p:nvPr>
            <p:ph idx="1"/>
          </p:nvPr>
        </p:nvSpPr>
        <p:spPr>
          <a:xfrm>
            <a:off x="3881634" y="1376437"/>
            <a:ext cx="6833941" cy="5040932"/>
          </a:xfrm>
        </p:spPr>
        <p:txBody>
          <a:bodyPr anchor="ctr">
            <a:normAutofit/>
          </a:bodyPr>
          <a:lstStyle/>
          <a:p>
            <a:pPr marL="285750" indent="-285750">
              <a:buFont typeface="Arial" panose="020B0604020202020204" pitchFamily="34" charset="0"/>
              <a:buChar char="•"/>
            </a:pPr>
            <a:r>
              <a:rPr lang="en-US" sz="3600" b="1" dirty="0">
                <a:solidFill>
                  <a:srgbClr val="1B3049"/>
                </a:solidFill>
              </a:rPr>
              <a:t>Seriousness of Falls</a:t>
            </a:r>
          </a:p>
          <a:p>
            <a:pPr marL="285750" indent="-285750">
              <a:buFont typeface="Arial" panose="020B0604020202020204" pitchFamily="34" charset="0"/>
              <a:buChar char="•"/>
            </a:pPr>
            <a:endParaRPr lang="en-US" sz="3200" b="1" dirty="0">
              <a:solidFill>
                <a:srgbClr val="1B3049"/>
              </a:solidFill>
            </a:endParaRPr>
          </a:p>
          <a:p>
            <a:pPr marL="285750" indent="-285750">
              <a:spcBef>
                <a:spcPts val="1200"/>
              </a:spcBef>
              <a:buFont typeface="Arial" panose="020B0604020202020204" pitchFamily="34" charset="0"/>
              <a:buChar char="•"/>
            </a:pPr>
            <a:r>
              <a:rPr lang="en-US" sz="3600" b="1" dirty="0">
                <a:solidFill>
                  <a:schemeClr val="tx2">
                    <a:lumMod val="20000"/>
                    <a:lumOff val="80000"/>
                  </a:schemeClr>
                </a:solidFill>
              </a:rPr>
              <a:t>Fall Protection Planning</a:t>
            </a:r>
          </a:p>
          <a:p>
            <a:pPr marL="285750" indent="-285750">
              <a:spcBef>
                <a:spcPts val="1200"/>
              </a:spcBef>
              <a:buFont typeface="Arial" panose="020B0604020202020204" pitchFamily="34" charset="0"/>
              <a:buChar char="•"/>
            </a:pPr>
            <a:endParaRPr lang="en-US" sz="3200" b="1" dirty="0">
              <a:solidFill>
                <a:schemeClr val="tx2">
                  <a:lumMod val="20000"/>
                  <a:lumOff val="80000"/>
                </a:schemeClr>
              </a:solidFill>
            </a:endParaRPr>
          </a:p>
          <a:p>
            <a:pPr marL="285750" indent="-285750">
              <a:spcBef>
                <a:spcPts val="600"/>
              </a:spcBef>
              <a:buFont typeface="Arial" panose="020B0604020202020204" pitchFamily="34" charset="0"/>
              <a:buChar char="•"/>
            </a:pPr>
            <a:r>
              <a:rPr lang="en-US" sz="3600" b="1" dirty="0">
                <a:solidFill>
                  <a:schemeClr val="tx2">
                    <a:lumMod val="20000"/>
                    <a:lumOff val="80000"/>
                  </a:schemeClr>
                </a:solidFill>
              </a:rPr>
              <a:t>Components of a Fall Arrest System</a:t>
            </a:r>
          </a:p>
          <a:p>
            <a:endParaRPr lang="en-US" dirty="0"/>
          </a:p>
        </p:txBody>
      </p:sp>
    </p:spTree>
    <p:extLst>
      <p:ext uri="{BB962C8B-B14F-4D97-AF65-F5344CB8AC3E}">
        <p14:creationId xmlns:p14="http://schemas.microsoft.com/office/powerpoint/2010/main" val="49728193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997611" y="201636"/>
            <a:ext cx="6529169" cy="1320800"/>
          </a:xfrm>
        </p:spPr>
        <p:txBody>
          <a:bodyPr>
            <a:normAutofit/>
          </a:bodyPr>
          <a:lstStyle/>
          <a:p>
            <a:pPr algn="ctr"/>
            <a:r>
              <a:rPr lang="en-US" sz="4000" b="1" dirty="0"/>
              <a:t>Knowledge Check – Part 5</a:t>
            </a:r>
          </a:p>
        </p:txBody>
      </p:sp>
      <p:sp>
        <p:nvSpPr>
          <p:cNvPr id="5" name="Content Placeholder 2">
            <a:extLst>
              <a:ext uri="{FF2B5EF4-FFF2-40B4-BE49-F238E27FC236}">
                <a16:creationId xmlns:a16="http://schemas.microsoft.com/office/drawing/2014/main" id="{1DE09D47-700C-484B-B463-293238766176}"/>
              </a:ext>
            </a:extLst>
          </p:cNvPr>
          <p:cNvSpPr>
            <a:spLocks noGrp="1"/>
          </p:cNvSpPr>
          <p:nvPr>
            <p:ph idx="1"/>
          </p:nvPr>
        </p:nvSpPr>
        <p:spPr>
          <a:xfrm>
            <a:off x="914399" y="1295398"/>
            <a:ext cx="7540283" cy="4392639"/>
          </a:xfrm>
        </p:spPr>
        <p:txBody>
          <a:bodyPr>
            <a:normAutofit/>
          </a:bodyPr>
          <a:lstStyle/>
          <a:p>
            <a:pPr marL="514350" indent="-514350">
              <a:buFont typeface="+mj-lt"/>
              <a:buAutoNum type="arabicPeriod" startAt="3"/>
            </a:pPr>
            <a:r>
              <a:rPr lang="en-US" sz="2800" dirty="0"/>
              <a:t>A personal fall arrest system (PFAS) anchorage point must be capable of handling ___ pounds.</a:t>
            </a:r>
          </a:p>
          <a:p>
            <a:pPr marL="514350" indent="-514350">
              <a:buFont typeface="+mj-lt"/>
              <a:buAutoNum type="arabicPeriod" startAt="3"/>
            </a:pPr>
            <a:endParaRPr lang="en-US" sz="2800" dirty="0"/>
          </a:p>
          <a:p>
            <a:pPr marL="1314450" lvl="2" indent="-514350">
              <a:buFont typeface="+mj-lt"/>
              <a:buAutoNum type="alphaLcPeriod"/>
            </a:pPr>
            <a:r>
              <a:rPr lang="en-US" sz="2800" dirty="0"/>
              <a:t>2,000</a:t>
            </a:r>
          </a:p>
          <a:p>
            <a:pPr marL="1314450" lvl="2" indent="-514350">
              <a:buFont typeface="+mj-lt"/>
              <a:buAutoNum type="alphaLcPeriod"/>
            </a:pPr>
            <a:r>
              <a:rPr lang="en-US" sz="2800" dirty="0"/>
              <a:t>3,000</a:t>
            </a:r>
          </a:p>
          <a:p>
            <a:pPr marL="1314450" lvl="2" indent="-514350">
              <a:buFont typeface="+mj-lt"/>
              <a:buAutoNum type="alphaLcPeriod"/>
            </a:pPr>
            <a:r>
              <a:rPr lang="en-US" sz="2800" dirty="0"/>
              <a:t>4,000</a:t>
            </a:r>
          </a:p>
          <a:p>
            <a:pPr marL="1314450" lvl="2" indent="-514350">
              <a:buFont typeface="+mj-lt"/>
              <a:buAutoNum type="alphaLcPeriod"/>
            </a:pPr>
            <a:r>
              <a:rPr lang="en-US" sz="2800" dirty="0"/>
              <a:t>5,000</a:t>
            </a:r>
          </a:p>
        </p:txBody>
      </p:sp>
    </p:spTree>
    <p:extLst>
      <p:ext uri="{BB962C8B-B14F-4D97-AF65-F5344CB8AC3E}">
        <p14:creationId xmlns:p14="http://schemas.microsoft.com/office/powerpoint/2010/main" val="108065817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997611" y="201636"/>
            <a:ext cx="6536789" cy="1320800"/>
          </a:xfrm>
        </p:spPr>
        <p:txBody>
          <a:bodyPr>
            <a:normAutofit/>
          </a:bodyPr>
          <a:lstStyle/>
          <a:p>
            <a:pPr algn="ctr"/>
            <a:r>
              <a:rPr lang="en-US" sz="4000" b="1" dirty="0"/>
              <a:t>Knowledge Check – Part 6</a:t>
            </a:r>
          </a:p>
        </p:txBody>
      </p:sp>
      <p:sp>
        <p:nvSpPr>
          <p:cNvPr id="5" name="Content Placeholder 2">
            <a:extLst>
              <a:ext uri="{FF2B5EF4-FFF2-40B4-BE49-F238E27FC236}">
                <a16:creationId xmlns:a16="http://schemas.microsoft.com/office/drawing/2014/main" id="{1DE09D47-700C-484B-B463-293238766176}"/>
              </a:ext>
            </a:extLst>
          </p:cNvPr>
          <p:cNvSpPr>
            <a:spLocks noGrp="1"/>
          </p:cNvSpPr>
          <p:nvPr>
            <p:ph idx="1"/>
          </p:nvPr>
        </p:nvSpPr>
        <p:spPr>
          <a:xfrm>
            <a:off x="914399" y="1295398"/>
            <a:ext cx="7540283" cy="4392639"/>
          </a:xfrm>
        </p:spPr>
        <p:txBody>
          <a:bodyPr>
            <a:normAutofit/>
          </a:bodyPr>
          <a:lstStyle/>
          <a:p>
            <a:pPr marL="514350" indent="-514350">
              <a:buFont typeface="+mj-lt"/>
              <a:buAutoNum type="arabicPeriod" startAt="3"/>
            </a:pPr>
            <a:r>
              <a:rPr lang="en-US" sz="2800" dirty="0"/>
              <a:t>A personal fall arrest system (PFAS) anchorage point must be capable of handling ___ pounds.</a:t>
            </a:r>
          </a:p>
          <a:p>
            <a:pPr marL="514350" indent="-514350">
              <a:buFont typeface="+mj-lt"/>
              <a:buAutoNum type="arabicPeriod" startAt="3"/>
            </a:pPr>
            <a:endParaRPr lang="en-US" sz="2800" dirty="0"/>
          </a:p>
          <a:p>
            <a:pPr marL="1314450" lvl="2" indent="-514350">
              <a:buFont typeface="+mj-lt"/>
              <a:buAutoNum type="alphaLcPeriod"/>
            </a:pPr>
            <a:r>
              <a:rPr lang="en-US" sz="2800" dirty="0"/>
              <a:t>2,000</a:t>
            </a:r>
          </a:p>
          <a:p>
            <a:pPr marL="1314450" lvl="2" indent="-514350">
              <a:buFont typeface="+mj-lt"/>
              <a:buAutoNum type="alphaLcPeriod"/>
            </a:pPr>
            <a:r>
              <a:rPr lang="en-US" sz="2800" dirty="0"/>
              <a:t>3,000</a:t>
            </a:r>
          </a:p>
          <a:p>
            <a:pPr marL="1314450" lvl="2" indent="-514350">
              <a:buFont typeface="+mj-lt"/>
              <a:buAutoNum type="alphaLcPeriod"/>
            </a:pPr>
            <a:r>
              <a:rPr lang="en-US" sz="2800" dirty="0"/>
              <a:t>4,000</a:t>
            </a:r>
          </a:p>
          <a:p>
            <a:pPr marL="1314450" lvl="2" indent="-514350">
              <a:buFont typeface="+mj-lt"/>
              <a:buAutoNum type="alphaLcPeriod"/>
            </a:pPr>
            <a:r>
              <a:rPr lang="en-US" sz="2800" dirty="0"/>
              <a:t>5,000</a:t>
            </a:r>
          </a:p>
        </p:txBody>
      </p:sp>
      <p:sp>
        <p:nvSpPr>
          <p:cNvPr id="6" name="Content Placeholder 2">
            <a:extLst>
              <a:ext uri="{FF2B5EF4-FFF2-40B4-BE49-F238E27FC236}">
                <a16:creationId xmlns:a16="http://schemas.microsoft.com/office/drawing/2014/main" id="{95B9664F-686A-47DB-AA58-1F72556E7BBD}"/>
              </a:ext>
            </a:extLst>
          </p:cNvPr>
          <p:cNvSpPr txBox="1">
            <a:spLocks/>
          </p:cNvSpPr>
          <p:nvPr/>
        </p:nvSpPr>
        <p:spPr>
          <a:xfrm>
            <a:off x="-49237" y="5688037"/>
            <a:ext cx="8229600" cy="8310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Tahoma" panose="020B0604030504040204" pitchFamily="34" charset="0"/>
                <a:ea typeface="Tahoma" panose="020B0604030504040204" pitchFamily="34" charset="0"/>
                <a:cs typeface="Tahoma" panose="020B0604030504040204"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Tahoma" panose="020B0604030504040204" pitchFamily="34" charset="0"/>
                <a:ea typeface="Tahoma" panose="020B0604030504040204" pitchFamily="34" charset="0"/>
                <a:cs typeface="Tahoma" panose="020B0604030504040204"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Tahoma" panose="020B0604030504040204" pitchFamily="34" charset="0"/>
                <a:ea typeface="Tahoma" panose="020B0604030504040204" pitchFamily="34" charset="0"/>
                <a:cs typeface="Tahoma" panose="020B0604030504040204"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Tahoma" panose="020B0604030504040204" pitchFamily="34" charset="0"/>
                <a:ea typeface="Tahoma" panose="020B0604030504040204" pitchFamily="34" charset="0"/>
                <a:cs typeface="Tahoma" panose="020B060403050404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14300" lvl="1" indent="0" algn="ctr">
              <a:spcBef>
                <a:spcPts val="0"/>
              </a:spcBef>
              <a:buNone/>
            </a:pPr>
            <a:r>
              <a:rPr lang="en-US" sz="3200" b="1" dirty="0">
                <a:solidFill>
                  <a:prstClr val="black"/>
                </a:solidFill>
              </a:rPr>
              <a:t>Answer: </a:t>
            </a:r>
            <a:r>
              <a:rPr lang="en-US" sz="3200" b="1" dirty="0">
                <a:solidFill>
                  <a:srgbClr val="FF0000"/>
                </a:solidFill>
              </a:rPr>
              <a:t>d. 5,000</a:t>
            </a:r>
          </a:p>
        </p:txBody>
      </p:sp>
    </p:spTree>
    <p:extLst>
      <p:ext uri="{BB962C8B-B14F-4D97-AF65-F5344CB8AC3E}">
        <p14:creationId xmlns:p14="http://schemas.microsoft.com/office/powerpoint/2010/main" val="207993595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1AA3C4-1B8A-40A0-9DE8-AA42F2AE6C42}"/>
              </a:ext>
            </a:extLst>
          </p:cNvPr>
          <p:cNvSpPr>
            <a:spLocks noGrp="1"/>
          </p:cNvSpPr>
          <p:nvPr>
            <p:ph type="title"/>
          </p:nvPr>
        </p:nvSpPr>
        <p:spPr/>
        <p:txBody>
          <a:bodyPr>
            <a:normAutofit/>
          </a:bodyPr>
          <a:lstStyle/>
          <a:p>
            <a:pPr algn="ctr"/>
            <a:r>
              <a:rPr lang="en-US" sz="4400" u="sng" dirty="0">
                <a:latin typeface="Arial Black" panose="020B0A04020102020204" pitchFamily="34" charset="0"/>
              </a:rPr>
              <a:t>Additional Resources</a:t>
            </a:r>
          </a:p>
        </p:txBody>
      </p:sp>
      <p:sp>
        <p:nvSpPr>
          <p:cNvPr id="3" name="Content Placeholder 2">
            <a:extLst>
              <a:ext uri="{FF2B5EF4-FFF2-40B4-BE49-F238E27FC236}">
                <a16:creationId xmlns:a16="http://schemas.microsoft.com/office/drawing/2014/main" id="{56D2816A-1992-451C-B850-EEB85CE11716}"/>
              </a:ext>
            </a:extLst>
          </p:cNvPr>
          <p:cNvSpPr>
            <a:spLocks noGrp="1"/>
          </p:cNvSpPr>
          <p:nvPr>
            <p:ph idx="1"/>
          </p:nvPr>
        </p:nvSpPr>
        <p:spPr>
          <a:xfrm>
            <a:off x="1375757" y="1444817"/>
            <a:ext cx="8795700" cy="5092504"/>
          </a:xfrm>
        </p:spPr>
        <p:txBody>
          <a:bodyPr>
            <a:normAutofit lnSpcReduction="10000"/>
          </a:bodyPr>
          <a:lstStyle/>
          <a:p>
            <a:r>
              <a:rPr lang="en-US" sz="2400" dirty="0"/>
              <a:t>OSHA website: </a:t>
            </a:r>
            <a:r>
              <a:rPr lang="en-US" sz="2400" dirty="0">
                <a:solidFill>
                  <a:srgbClr val="0070C0"/>
                </a:solidFill>
              </a:rPr>
              <a:t>http://www.osha.gov </a:t>
            </a:r>
            <a:r>
              <a:rPr lang="en-US" sz="2400" dirty="0"/>
              <a:t>and OSHA offices: Call or Write (800-321-OSHA) </a:t>
            </a:r>
          </a:p>
          <a:p>
            <a:endParaRPr lang="en-US" sz="2400" dirty="0"/>
          </a:p>
          <a:p>
            <a:r>
              <a:rPr lang="en-US" sz="2400" dirty="0"/>
              <a:t>Compliance Assistance Specialists in the area offices </a:t>
            </a:r>
          </a:p>
          <a:p>
            <a:endParaRPr lang="en-US" sz="2400" dirty="0"/>
          </a:p>
          <a:p>
            <a:r>
              <a:rPr lang="en-US" sz="2400" dirty="0"/>
              <a:t>National Institute for Occupational Safety and Health (NIOSH) – OSHA’s sister agency</a:t>
            </a:r>
          </a:p>
          <a:p>
            <a:endParaRPr lang="en-US" sz="2400" dirty="0"/>
          </a:p>
          <a:p>
            <a:r>
              <a:rPr lang="en-US" sz="2400" dirty="0"/>
              <a:t>OSHA Training Institute Education Centers</a:t>
            </a:r>
          </a:p>
          <a:p>
            <a:endParaRPr lang="en-US" sz="2400" dirty="0"/>
          </a:p>
          <a:p>
            <a:r>
              <a:rPr lang="en-US" sz="2400" dirty="0"/>
              <a:t>Public libraries</a:t>
            </a:r>
          </a:p>
          <a:p>
            <a:pPr marL="0" indent="0">
              <a:buNone/>
            </a:pPr>
            <a:endParaRPr lang="en-US" dirty="0"/>
          </a:p>
        </p:txBody>
      </p:sp>
    </p:spTree>
    <p:extLst>
      <p:ext uri="{BB962C8B-B14F-4D97-AF65-F5344CB8AC3E}">
        <p14:creationId xmlns:p14="http://schemas.microsoft.com/office/powerpoint/2010/main" val="6716502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Fall Protection and Prevention">
            <a:extLst>
              <a:ext uri="{FF2B5EF4-FFF2-40B4-BE49-F238E27FC236}">
                <a16:creationId xmlns:a16="http://schemas.microsoft.com/office/drawing/2014/main" id="{E72F2395-42A0-4EC0-A764-F48442A171C9}"/>
              </a:ext>
            </a:extLst>
          </p:cNvPr>
          <p:cNvSpPr txBox="1"/>
          <p:nvPr/>
        </p:nvSpPr>
        <p:spPr>
          <a:xfrm>
            <a:off x="137541" y="120564"/>
            <a:ext cx="7858177" cy="769441"/>
          </a:xfrm>
          <a:prstGeom prst="rect">
            <a:avLst/>
          </a:prstGeom>
          <a:noFill/>
          <a:ln w="25400">
            <a:solidFill>
              <a:schemeClr val="accent1"/>
            </a:solidFill>
          </a:ln>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4400" b="0" i="0" u="none" strike="noStrike" kern="1200" cap="none" spc="0" normalizeH="0" baseline="0" noProof="0" dirty="0">
                <a:ln>
                  <a:noFill/>
                </a:ln>
                <a:solidFill>
                  <a:srgbClr val="37495F"/>
                </a:solidFill>
                <a:effectLst/>
                <a:uLnTx/>
                <a:uFillTx/>
                <a:latin typeface="Trebuchet MS" panose="020B0603020202020204"/>
                <a:ea typeface="+mn-ea"/>
                <a:cs typeface="+mn-cs"/>
              </a:rPr>
              <a:t>Fall Protection and Prevention</a:t>
            </a:r>
          </a:p>
        </p:txBody>
      </p:sp>
      <p:sp>
        <p:nvSpPr>
          <p:cNvPr id="5" name="Title 4">
            <a:extLst>
              <a:ext uri="{FF2B5EF4-FFF2-40B4-BE49-F238E27FC236}">
                <a16:creationId xmlns:a16="http://schemas.microsoft.com/office/drawing/2014/main" id="{8A1C2EA5-2584-4775-A3AC-B5322B679541}"/>
              </a:ext>
            </a:extLst>
          </p:cNvPr>
          <p:cNvSpPr>
            <a:spLocks noGrp="1"/>
          </p:cNvSpPr>
          <p:nvPr>
            <p:ph type="title"/>
          </p:nvPr>
        </p:nvSpPr>
        <p:spPr>
          <a:xfrm>
            <a:off x="474457" y="1707278"/>
            <a:ext cx="4809067" cy="1320800"/>
          </a:xfrm>
        </p:spPr>
        <p:txBody>
          <a:bodyPr>
            <a:noAutofit/>
          </a:bodyPr>
          <a:lstStyle/>
          <a:p>
            <a:pPr algn="ctr"/>
            <a:r>
              <a:rPr lang="en-US" sz="5400" dirty="0"/>
              <a:t>Deaths in construction from falls</a:t>
            </a:r>
            <a:r>
              <a:rPr lang="en-US" sz="4000" dirty="0"/>
              <a:t/>
            </a:r>
            <a:br>
              <a:rPr lang="en-US" sz="4000" dirty="0"/>
            </a:br>
            <a:endParaRPr lang="en-US" sz="4000" dirty="0"/>
          </a:p>
        </p:txBody>
      </p:sp>
      <p:sp>
        <p:nvSpPr>
          <p:cNvPr id="8" name="TextBox 7">
            <a:extLst>
              <a:ext uri="{FF2B5EF4-FFF2-40B4-BE49-F238E27FC236}">
                <a16:creationId xmlns:a16="http://schemas.microsoft.com/office/drawing/2014/main" id="{43B84807-3DC5-42B1-8E38-D4C2AA16644D}"/>
              </a:ext>
            </a:extLst>
          </p:cNvPr>
          <p:cNvSpPr txBox="1"/>
          <p:nvPr/>
        </p:nvSpPr>
        <p:spPr>
          <a:xfrm>
            <a:off x="5283524" y="1707278"/>
            <a:ext cx="5424388" cy="4832092"/>
          </a:xfrm>
          <a:prstGeom prst="rect">
            <a:avLst/>
          </a:prstGeom>
          <a:noFill/>
        </p:spPr>
        <p:txBody>
          <a:bodyPr wrap="square" rtlCol="0">
            <a:spAutoFit/>
          </a:bodyPr>
          <a:lstStyle/>
          <a:p>
            <a:r>
              <a:rPr lang="en-US" sz="4400" b="1" dirty="0">
                <a:solidFill>
                  <a:schemeClr val="accent1">
                    <a:lumMod val="75000"/>
                  </a:schemeClr>
                </a:solidFill>
              </a:rPr>
              <a:t>Falls — </a:t>
            </a:r>
          </a:p>
          <a:p>
            <a:r>
              <a:rPr lang="en-US" sz="4400" b="1" dirty="0">
                <a:solidFill>
                  <a:schemeClr val="accent1">
                    <a:lumMod val="75000"/>
                  </a:schemeClr>
                </a:solidFill>
              </a:rPr>
              <a:t>384 out of 991 total deaths in construction in  2016 </a:t>
            </a:r>
          </a:p>
          <a:p>
            <a:endParaRPr lang="en-US" sz="4400" b="1" dirty="0">
              <a:solidFill>
                <a:schemeClr val="accent1">
                  <a:lumMod val="75000"/>
                </a:schemeClr>
              </a:solidFill>
            </a:endParaRPr>
          </a:p>
          <a:p>
            <a:r>
              <a:rPr lang="en-US" sz="4400" b="1" dirty="0">
                <a:solidFill>
                  <a:schemeClr val="accent1">
                    <a:lumMod val="75000"/>
                  </a:schemeClr>
                </a:solidFill>
              </a:rPr>
              <a:t>(38.7%)</a:t>
            </a:r>
          </a:p>
        </p:txBody>
      </p:sp>
      <p:sp>
        <p:nvSpPr>
          <p:cNvPr id="10" name="TextBox 9">
            <a:extLst>
              <a:ext uri="{FF2B5EF4-FFF2-40B4-BE49-F238E27FC236}">
                <a16:creationId xmlns:a16="http://schemas.microsoft.com/office/drawing/2014/main" id="{C998279D-E67C-4807-A5CB-7153FD7AEC6C}"/>
              </a:ext>
            </a:extLst>
          </p:cNvPr>
          <p:cNvSpPr txBox="1"/>
          <p:nvPr/>
        </p:nvSpPr>
        <p:spPr>
          <a:xfrm>
            <a:off x="8291596" y="5811865"/>
            <a:ext cx="3129383" cy="369332"/>
          </a:xfrm>
          <a:prstGeom prst="rect">
            <a:avLst/>
          </a:prstGeom>
          <a:noFill/>
        </p:spPr>
        <p:txBody>
          <a:bodyPr wrap="square" rtlCol="0">
            <a:spAutoFit/>
          </a:bodyPr>
          <a:lstStyle/>
          <a:p>
            <a:r>
              <a:rPr lang="en-US" dirty="0"/>
              <a:t>SOURCE- osha.gov/</a:t>
            </a:r>
            <a:r>
              <a:rPr lang="en-US" dirty="0" err="1"/>
              <a:t>oshstats</a:t>
            </a:r>
            <a:r>
              <a:rPr lang="en-US" dirty="0"/>
              <a:t>/</a:t>
            </a:r>
          </a:p>
        </p:txBody>
      </p:sp>
    </p:spTree>
    <p:extLst>
      <p:ext uri="{BB962C8B-B14F-4D97-AF65-F5344CB8AC3E}">
        <p14:creationId xmlns:p14="http://schemas.microsoft.com/office/powerpoint/2010/main" val="12611422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3D797B-B49F-4888-B3DF-64B415FA1CDF}"/>
              </a:ext>
            </a:extLst>
          </p:cNvPr>
          <p:cNvSpPr>
            <a:spLocks noGrp="1"/>
          </p:cNvSpPr>
          <p:nvPr>
            <p:ph type="title"/>
          </p:nvPr>
        </p:nvSpPr>
        <p:spPr>
          <a:noFill/>
          <a:ln w="25400">
            <a:solidFill>
              <a:schemeClr val="accent1"/>
            </a:solidFill>
          </a:ln>
        </p:spPr>
        <p:txBody>
          <a:bodyPr wrap="none" rtlCol="0">
            <a:spAutoFit/>
          </a:bodyPr>
          <a:lstStyle/>
          <a:p>
            <a:pPr>
              <a:spcBef>
                <a:spcPts val="0"/>
              </a:spcBef>
            </a:pPr>
            <a:r>
              <a:rPr lang="en-US" sz="4400" dirty="0">
                <a:solidFill>
                  <a:srgbClr val="37495F"/>
                </a:solidFill>
                <a:latin typeface="Trebuchet MS" panose="020B0603020202020204"/>
                <a:ea typeface="+mn-ea"/>
                <a:cs typeface="+mn-cs"/>
              </a:rPr>
              <a:t>Fall Protection and Prevention</a:t>
            </a:r>
          </a:p>
        </p:txBody>
      </p:sp>
      <p:sp>
        <p:nvSpPr>
          <p:cNvPr id="7" name="Content Placeholder 6">
            <a:extLst>
              <a:ext uri="{FF2B5EF4-FFF2-40B4-BE49-F238E27FC236}">
                <a16:creationId xmlns:a16="http://schemas.microsoft.com/office/drawing/2014/main" id="{15AB9AD4-5262-42ED-80E8-8B852E360662}"/>
              </a:ext>
            </a:extLst>
          </p:cNvPr>
          <p:cNvSpPr>
            <a:spLocks noGrp="1"/>
          </p:cNvSpPr>
          <p:nvPr>
            <p:ph idx="4294967295"/>
          </p:nvPr>
        </p:nvSpPr>
        <p:spPr>
          <a:xfrm>
            <a:off x="1995055" y="2160588"/>
            <a:ext cx="8597900" cy="3881437"/>
          </a:xfrm>
        </p:spPr>
        <p:txBody>
          <a:bodyPr vert="horz" lIns="91440" tIns="45720" rIns="91440" bIns="45720" rtlCol="0">
            <a:normAutofit fontScale="92500"/>
          </a:bodyPr>
          <a:lstStyle/>
          <a:p>
            <a:pPr marL="0" indent="0" algn="ctr">
              <a:buNone/>
            </a:pPr>
            <a:r>
              <a:rPr lang="en-US" sz="4000" b="1" u="sng" dirty="0"/>
              <a:t>According to the CDC</a:t>
            </a:r>
          </a:p>
          <a:p>
            <a:pPr marL="0" indent="0" algn="ctr">
              <a:buNone/>
            </a:pPr>
            <a:r>
              <a:rPr lang="en-US" sz="2000" b="1" dirty="0"/>
              <a:t> </a:t>
            </a:r>
          </a:p>
          <a:p>
            <a:pPr marL="0" indent="0" algn="ctr">
              <a:buNone/>
            </a:pPr>
            <a:r>
              <a:rPr lang="en-US" sz="4000" b="1" dirty="0"/>
              <a:t>Trauma to the brain (TBI) was the cause of death in 41% of fall fatalities</a:t>
            </a:r>
          </a:p>
          <a:p>
            <a:pPr marL="0" indent="0" algn="ctr">
              <a:buNone/>
            </a:pPr>
            <a:endParaRPr lang="en-US" dirty="0">
              <a:latin typeface="+mj-lt"/>
            </a:endParaRPr>
          </a:p>
          <a:p>
            <a:pPr marL="0" indent="0" algn="ctr">
              <a:buNone/>
            </a:pPr>
            <a:endParaRPr lang="en-US" dirty="0">
              <a:latin typeface="+mj-lt"/>
            </a:endParaRPr>
          </a:p>
          <a:p>
            <a:pPr marL="0" indent="0" algn="ctr">
              <a:buNone/>
            </a:pPr>
            <a:endParaRPr lang="en-US" dirty="0">
              <a:latin typeface="+mj-lt"/>
            </a:endParaRPr>
          </a:p>
          <a:p>
            <a:pPr marL="0" indent="0" algn="ctr">
              <a:buNone/>
            </a:pPr>
            <a:r>
              <a:rPr lang="en-US" dirty="0">
                <a:latin typeface="+mj-lt"/>
              </a:rPr>
              <a:t>                                      https://www.cdc.gov/traumaticbraininjury/severe.html </a:t>
            </a:r>
            <a:endParaRPr lang="en-US" sz="1400" dirty="0">
              <a:latin typeface="+mj-lt"/>
            </a:endParaRPr>
          </a:p>
        </p:txBody>
      </p:sp>
    </p:spTree>
    <p:extLst>
      <p:ext uri="{BB962C8B-B14F-4D97-AF65-F5344CB8AC3E}">
        <p14:creationId xmlns:p14="http://schemas.microsoft.com/office/powerpoint/2010/main" val="38186702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B3B897-F0D3-4059-9D7D-345F5B56C8A4}"/>
              </a:ext>
            </a:extLst>
          </p:cNvPr>
          <p:cNvSpPr>
            <a:spLocks noGrp="1"/>
          </p:cNvSpPr>
          <p:nvPr>
            <p:ph type="title"/>
          </p:nvPr>
        </p:nvSpPr>
        <p:spPr>
          <a:xfrm>
            <a:off x="802025" y="414338"/>
            <a:ext cx="8596668" cy="1320800"/>
          </a:xfrm>
          <a:noFill/>
          <a:ln w="25400">
            <a:solidFill>
              <a:schemeClr val="accent1"/>
            </a:solidFill>
          </a:ln>
        </p:spPr>
        <p:txBody>
          <a:bodyPr wrap="none" rtlCol="0">
            <a:spAutoFit/>
          </a:bodyPr>
          <a:lstStyle/>
          <a:p>
            <a:pPr>
              <a:spcBef>
                <a:spcPts val="0"/>
              </a:spcBef>
            </a:pPr>
            <a:r>
              <a:rPr lang="en-US" sz="4400" dirty="0">
                <a:solidFill>
                  <a:srgbClr val="37495F"/>
                </a:solidFill>
                <a:latin typeface="Trebuchet MS" panose="020B0603020202020204"/>
                <a:ea typeface="+mn-ea"/>
                <a:cs typeface="+mn-cs"/>
              </a:rPr>
              <a:t>Fall Protection and Prevention – Part 2</a:t>
            </a:r>
          </a:p>
        </p:txBody>
      </p:sp>
      <p:sp>
        <p:nvSpPr>
          <p:cNvPr id="7" name="Content Placeholder 6">
            <a:extLst>
              <a:ext uri="{FF2B5EF4-FFF2-40B4-BE49-F238E27FC236}">
                <a16:creationId xmlns:a16="http://schemas.microsoft.com/office/drawing/2014/main" id="{15AB9AD4-5262-42ED-80E8-8B852E360662}"/>
              </a:ext>
            </a:extLst>
          </p:cNvPr>
          <p:cNvSpPr>
            <a:spLocks noGrp="1"/>
          </p:cNvSpPr>
          <p:nvPr>
            <p:ph idx="4294967295"/>
          </p:nvPr>
        </p:nvSpPr>
        <p:spPr>
          <a:xfrm>
            <a:off x="1169122" y="1735138"/>
            <a:ext cx="10212387" cy="4278312"/>
          </a:xfrm>
        </p:spPr>
        <p:txBody>
          <a:bodyPr vert="horz" lIns="91440" tIns="45720" rIns="91440" bIns="45720" rtlCol="0">
            <a:noAutofit/>
          </a:bodyPr>
          <a:lstStyle/>
          <a:p>
            <a:r>
              <a:rPr lang="en-US" sz="3200" dirty="0"/>
              <a:t>The median lethal distance for falls is four </a:t>
            </a:r>
            <a:r>
              <a:rPr lang="en-US" sz="3200" b="1" dirty="0"/>
              <a:t>stories</a:t>
            </a:r>
            <a:r>
              <a:rPr lang="en-US" sz="3200" dirty="0"/>
              <a:t> or 48 feet… according to the reference book “Trauma Anesthesia”.</a:t>
            </a:r>
          </a:p>
          <a:p>
            <a:r>
              <a:rPr lang="en-US" sz="3200" dirty="0"/>
              <a:t> This means that 50% of people who </a:t>
            </a:r>
            <a:r>
              <a:rPr lang="en-US" sz="3200" b="1" dirty="0"/>
              <a:t>fall</a:t>
            </a:r>
            <a:r>
              <a:rPr lang="en-US" sz="3200" dirty="0"/>
              <a:t> four </a:t>
            </a:r>
            <a:r>
              <a:rPr lang="en-US" sz="3200" b="1" dirty="0"/>
              <a:t>stories </a:t>
            </a:r>
            <a:r>
              <a:rPr lang="en-US" sz="4400" b="1" dirty="0"/>
              <a:t>will die. ... </a:t>
            </a:r>
          </a:p>
          <a:p>
            <a:pPr marL="0" indent="0">
              <a:buNone/>
            </a:pPr>
            <a:endParaRPr lang="en-US" sz="1100" b="1" dirty="0"/>
          </a:p>
          <a:p>
            <a:r>
              <a:rPr lang="en-US" sz="3200" dirty="0"/>
              <a:t>It doesn't take much of a </a:t>
            </a:r>
            <a:r>
              <a:rPr lang="en-US" sz="3200" b="1" dirty="0"/>
              <a:t>fall</a:t>
            </a:r>
            <a:r>
              <a:rPr lang="en-US" sz="3200" dirty="0"/>
              <a:t> to cause damage. "From a height of </a:t>
            </a:r>
            <a:r>
              <a:rPr lang="en-US" sz="3200" b="1" dirty="0"/>
              <a:t>3</a:t>
            </a:r>
            <a:r>
              <a:rPr lang="en-US" sz="3200" dirty="0"/>
              <a:t> meters (roughly 10   feet) </a:t>
            </a:r>
            <a:r>
              <a:rPr lang="en-US" sz="3200" b="1" dirty="0"/>
              <a:t>you</a:t>
            </a:r>
            <a:r>
              <a:rPr lang="en-US" sz="3200" dirty="0"/>
              <a:t> could fracture your spine"</a:t>
            </a:r>
          </a:p>
        </p:txBody>
      </p:sp>
    </p:spTree>
    <p:extLst>
      <p:ext uri="{BB962C8B-B14F-4D97-AF65-F5344CB8AC3E}">
        <p14:creationId xmlns:p14="http://schemas.microsoft.com/office/powerpoint/2010/main" val="38750572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51958B-A2B1-46C4-B77A-28EE7B8194C6}"/>
              </a:ext>
            </a:extLst>
          </p:cNvPr>
          <p:cNvSpPr>
            <a:spLocks noGrp="1"/>
          </p:cNvSpPr>
          <p:nvPr>
            <p:ph type="title"/>
          </p:nvPr>
        </p:nvSpPr>
        <p:spPr>
          <a:xfrm>
            <a:off x="698116" y="214745"/>
            <a:ext cx="8596668" cy="1320800"/>
          </a:xfrm>
          <a:noFill/>
          <a:ln w="25400">
            <a:solidFill>
              <a:schemeClr val="accent1"/>
            </a:solidFill>
          </a:ln>
        </p:spPr>
        <p:txBody>
          <a:bodyPr wrap="none" rtlCol="0">
            <a:spAutoFit/>
          </a:bodyPr>
          <a:lstStyle/>
          <a:p>
            <a:pPr>
              <a:spcBef>
                <a:spcPts val="0"/>
              </a:spcBef>
            </a:pPr>
            <a:r>
              <a:rPr lang="en-US" sz="4400" dirty="0">
                <a:solidFill>
                  <a:srgbClr val="37495F"/>
                </a:solidFill>
                <a:latin typeface="Trebuchet MS" panose="020B0603020202020204"/>
                <a:ea typeface="+mn-ea"/>
                <a:cs typeface="+mn-cs"/>
              </a:rPr>
              <a:t>Fall Protection and Prevention – Part 3</a:t>
            </a:r>
          </a:p>
        </p:txBody>
      </p:sp>
      <p:sp>
        <p:nvSpPr>
          <p:cNvPr id="7" name="Content Placeholder 6">
            <a:extLst>
              <a:ext uri="{FF2B5EF4-FFF2-40B4-BE49-F238E27FC236}">
                <a16:creationId xmlns:a16="http://schemas.microsoft.com/office/drawing/2014/main" id="{15AB9AD4-5262-42ED-80E8-8B852E360662}"/>
              </a:ext>
            </a:extLst>
          </p:cNvPr>
          <p:cNvSpPr>
            <a:spLocks noGrp="1"/>
          </p:cNvSpPr>
          <p:nvPr>
            <p:ph idx="4294967295"/>
          </p:nvPr>
        </p:nvSpPr>
        <p:spPr>
          <a:xfrm>
            <a:off x="960438" y="1798927"/>
            <a:ext cx="10088562" cy="4514850"/>
          </a:xfrm>
        </p:spPr>
        <p:txBody>
          <a:bodyPr vert="horz" lIns="91440" tIns="45720" rIns="91440" bIns="45720" rtlCol="0">
            <a:normAutofit fontScale="77500" lnSpcReduction="20000"/>
          </a:bodyPr>
          <a:lstStyle/>
          <a:p>
            <a:r>
              <a:rPr lang="en-US" sz="4700" dirty="0"/>
              <a:t> Prevention strategies should emphasize  </a:t>
            </a:r>
          </a:p>
          <a:p>
            <a:pPr marL="0" indent="0">
              <a:buNone/>
            </a:pPr>
            <a:r>
              <a:rPr lang="en-US" sz="1200" dirty="0"/>
              <a:t>  </a:t>
            </a:r>
          </a:p>
          <a:p>
            <a:r>
              <a:rPr lang="en-US" sz="4700" dirty="0"/>
              <a:t> Education, training, creating safer   environments </a:t>
            </a:r>
          </a:p>
          <a:p>
            <a:pPr marL="0" indent="0">
              <a:buNone/>
            </a:pPr>
            <a:endParaRPr lang="en-US" sz="1200" dirty="0"/>
          </a:p>
          <a:p>
            <a:r>
              <a:rPr lang="en-US" sz="4700" dirty="0"/>
              <a:t> Prioritizing fall-related research</a:t>
            </a:r>
          </a:p>
          <a:p>
            <a:pPr marL="0" indent="0">
              <a:buNone/>
            </a:pPr>
            <a:endParaRPr lang="en-US" sz="1300" dirty="0"/>
          </a:p>
          <a:p>
            <a:r>
              <a:rPr lang="en-US" sz="4700" dirty="0"/>
              <a:t> Establishing effective policies to reduce risk</a:t>
            </a:r>
            <a:r>
              <a:rPr lang="en-US" sz="3300" dirty="0"/>
              <a:t>.</a:t>
            </a:r>
            <a:r>
              <a:rPr lang="en-US" dirty="0"/>
              <a:t> </a:t>
            </a:r>
          </a:p>
          <a:p>
            <a:pPr marL="0" indent="0">
              <a:buNone/>
            </a:pPr>
            <a:r>
              <a:rPr lang="en-US" dirty="0"/>
              <a:t>                                                    </a:t>
            </a:r>
          </a:p>
          <a:p>
            <a:pPr marL="0" indent="0">
              <a:buNone/>
            </a:pPr>
            <a:r>
              <a:rPr lang="en-US" dirty="0"/>
              <a:t>   </a:t>
            </a:r>
          </a:p>
          <a:p>
            <a:pPr marL="0" indent="0">
              <a:buNone/>
            </a:pPr>
            <a:r>
              <a:rPr lang="en-US" dirty="0"/>
              <a:t>                                                                                         source- www.who.int/en/news-room/fact-sheets/detail/falls</a:t>
            </a:r>
          </a:p>
        </p:txBody>
      </p:sp>
    </p:spTree>
    <p:extLst>
      <p:ext uri="{BB962C8B-B14F-4D97-AF65-F5344CB8AC3E}">
        <p14:creationId xmlns:p14="http://schemas.microsoft.com/office/powerpoint/2010/main" val="3809601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14FE59-6FF3-46F3-8E1D-82CA1A9A1C26}"/>
              </a:ext>
            </a:extLst>
          </p:cNvPr>
          <p:cNvSpPr>
            <a:spLocks noGrp="1"/>
          </p:cNvSpPr>
          <p:nvPr>
            <p:ph type="title"/>
          </p:nvPr>
        </p:nvSpPr>
        <p:spPr>
          <a:xfrm>
            <a:off x="565468" y="2537786"/>
            <a:ext cx="3300646" cy="1951244"/>
          </a:xfrm>
        </p:spPr>
        <p:txBody>
          <a:bodyPr anchor="ctr">
            <a:normAutofit/>
          </a:bodyPr>
          <a:lstStyle/>
          <a:p>
            <a:r>
              <a:rPr lang="en-US" altLang="en-US" sz="5400" b="1" dirty="0"/>
              <a:t>Module-2</a:t>
            </a:r>
            <a:endParaRPr lang="en-US" sz="5400" dirty="0"/>
          </a:p>
        </p:txBody>
      </p:sp>
      <p:sp>
        <p:nvSpPr>
          <p:cNvPr id="37" name="Content Placeholder 2">
            <a:extLst>
              <a:ext uri="{FF2B5EF4-FFF2-40B4-BE49-F238E27FC236}">
                <a16:creationId xmlns:a16="http://schemas.microsoft.com/office/drawing/2014/main" id="{2DF76C95-E94B-4F6B-8630-320D9D59F0DE}"/>
              </a:ext>
            </a:extLst>
          </p:cNvPr>
          <p:cNvSpPr>
            <a:spLocks noGrp="1"/>
          </p:cNvSpPr>
          <p:nvPr>
            <p:ph idx="1"/>
          </p:nvPr>
        </p:nvSpPr>
        <p:spPr>
          <a:xfrm>
            <a:off x="3881634" y="1376437"/>
            <a:ext cx="6833941" cy="5040932"/>
          </a:xfrm>
        </p:spPr>
        <p:txBody>
          <a:bodyPr anchor="ctr">
            <a:normAutofit/>
          </a:bodyPr>
          <a:lstStyle/>
          <a:p>
            <a:pPr marL="285750" indent="-285750">
              <a:buFont typeface="Arial" panose="020B0604020202020204" pitchFamily="34" charset="0"/>
              <a:buChar char="•"/>
            </a:pPr>
            <a:r>
              <a:rPr lang="en-US" sz="3600" b="1" dirty="0">
                <a:solidFill>
                  <a:schemeClr val="tx2">
                    <a:lumMod val="20000"/>
                    <a:lumOff val="80000"/>
                  </a:schemeClr>
                </a:solidFill>
              </a:rPr>
              <a:t>Seriousness of Falls</a:t>
            </a:r>
          </a:p>
          <a:p>
            <a:pPr marL="285750" indent="-285750">
              <a:buFont typeface="Arial" panose="020B0604020202020204" pitchFamily="34" charset="0"/>
              <a:buChar char="•"/>
            </a:pPr>
            <a:endParaRPr lang="en-US" sz="3200" b="1" dirty="0">
              <a:solidFill>
                <a:srgbClr val="1B3049"/>
              </a:solidFill>
            </a:endParaRPr>
          </a:p>
          <a:p>
            <a:pPr marL="285750" indent="-285750">
              <a:spcBef>
                <a:spcPts val="1200"/>
              </a:spcBef>
              <a:buFont typeface="Arial" panose="020B0604020202020204" pitchFamily="34" charset="0"/>
              <a:buChar char="•"/>
            </a:pPr>
            <a:r>
              <a:rPr lang="en-US" sz="3600" b="1" dirty="0">
                <a:solidFill>
                  <a:srgbClr val="1B3049"/>
                </a:solidFill>
              </a:rPr>
              <a:t>Fall Protection Planning</a:t>
            </a:r>
          </a:p>
          <a:p>
            <a:pPr marL="285750" indent="-285750">
              <a:spcBef>
                <a:spcPts val="1200"/>
              </a:spcBef>
              <a:buFont typeface="Arial" panose="020B0604020202020204" pitchFamily="34" charset="0"/>
              <a:buChar char="•"/>
            </a:pPr>
            <a:endParaRPr lang="en-US" sz="3200" b="1" dirty="0">
              <a:solidFill>
                <a:srgbClr val="1B3049"/>
              </a:solidFill>
            </a:endParaRPr>
          </a:p>
          <a:p>
            <a:pPr marL="285750" indent="-285750">
              <a:spcBef>
                <a:spcPts val="600"/>
              </a:spcBef>
              <a:buFont typeface="Arial" panose="020B0604020202020204" pitchFamily="34" charset="0"/>
              <a:buChar char="•"/>
            </a:pPr>
            <a:r>
              <a:rPr lang="en-US" sz="3600" b="1" dirty="0">
                <a:solidFill>
                  <a:schemeClr val="tx2">
                    <a:lumMod val="20000"/>
                    <a:lumOff val="80000"/>
                  </a:schemeClr>
                </a:solidFill>
              </a:rPr>
              <a:t>Components of a Fall Arrest System</a:t>
            </a:r>
          </a:p>
          <a:p>
            <a:endParaRPr lang="en-US" dirty="0"/>
          </a:p>
        </p:txBody>
      </p:sp>
      <p:sp>
        <p:nvSpPr>
          <p:cNvPr id="3" name="TextBox 2">
            <a:extLst>
              <a:ext uri="{FF2B5EF4-FFF2-40B4-BE49-F238E27FC236}">
                <a16:creationId xmlns:a16="http://schemas.microsoft.com/office/drawing/2014/main" id="{E72F2395-42A0-4EC0-A764-F48442A171C9}"/>
              </a:ext>
            </a:extLst>
          </p:cNvPr>
          <p:cNvSpPr txBox="1"/>
          <p:nvPr/>
        </p:nvSpPr>
        <p:spPr>
          <a:xfrm>
            <a:off x="137541" y="120564"/>
            <a:ext cx="7858177" cy="769441"/>
          </a:xfrm>
          <a:prstGeom prst="rect">
            <a:avLst/>
          </a:prstGeom>
          <a:noFill/>
          <a:ln w="25400">
            <a:solidFill>
              <a:schemeClr val="accent1"/>
            </a:solidFill>
          </a:ln>
        </p:spPr>
        <p:txBody>
          <a:bodyPr wrap="none" rtlCol="0">
            <a:spAutoFit/>
          </a:bodyPr>
          <a:lstStyle/>
          <a:p>
            <a:r>
              <a:rPr lang="en-US" sz="4400" dirty="0">
                <a:solidFill>
                  <a:srgbClr val="37495F"/>
                </a:solidFill>
              </a:rPr>
              <a:t>Fall Protection and Prevention</a:t>
            </a:r>
          </a:p>
        </p:txBody>
      </p:sp>
    </p:spTree>
    <p:extLst>
      <p:ext uri="{BB962C8B-B14F-4D97-AF65-F5344CB8AC3E}">
        <p14:creationId xmlns:p14="http://schemas.microsoft.com/office/powerpoint/2010/main" val="1553537235"/>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2443</Words>
  <Application>Microsoft Office PowerPoint</Application>
  <PresentationFormat>Widescreen</PresentationFormat>
  <Paragraphs>352</Paragraphs>
  <Slides>42</Slides>
  <Notes>20</Notes>
  <HiddenSlides>0</HiddenSlides>
  <MMClips>0</MMClips>
  <ScaleCrop>false</ScaleCrop>
  <HeadingPairs>
    <vt:vector size="6" baseType="variant">
      <vt:variant>
        <vt:lpstr>Fonts Used</vt:lpstr>
      </vt:variant>
      <vt:variant>
        <vt:i4>17</vt:i4>
      </vt:variant>
      <vt:variant>
        <vt:lpstr>Theme</vt:lpstr>
      </vt:variant>
      <vt:variant>
        <vt:i4>1</vt:i4>
      </vt:variant>
      <vt:variant>
        <vt:lpstr>Slide Titles</vt:lpstr>
      </vt:variant>
      <vt:variant>
        <vt:i4>42</vt:i4>
      </vt:variant>
    </vt:vector>
  </HeadingPairs>
  <TitlesOfParts>
    <vt:vector size="60" baseType="lpstr">
      <vt:lpstr>Malgun Gothic</vt:lpstr>
      <vt:lpstr>Arial</vt:lpstr>
      <vt:lpstr>Arial Black</vt:lpstr>
      <vt:lpstr>Calibri</vt:lpstr>
      <vt:lpstr>Century Gothic</vt:lpstr>
      <vt:lpstr>Lucida Sans Unicode</vt:lpstr>
      <vt:lpstr>nimbus-sans</vt:lpstr>
      <vt:lpstr>proxima-nova-condensed</vt:lpstr>
      <vt:lpstr>Segoe UI</vt:lpstr>
      <vt:lpstr>Segoe UI Black</vt:lpstr>
      <vt:lpstr>Segoe UI Light</vt:lpstr>
      <vt:lpstr>Segoe UI Semibold</vt:lpstr>
      <vt:lpstr>Tahoma</vt:lpstr>
      <vt:lpstr>Times New Roman</vt:lpstr>
      <vt:lpstr>Trebuchet MS</vt:lpstr>
      <vt:lpstr>Wingdings</vt:lpstr>
      <vt:lpstr>Wingdings 3</vt:lpstr>
      <vt:lpstr>Facet</vt:lpstr>
      <vt:lpstr>Fall Protection and Prevention</vt:lpstr>
      <vt:lpstr>Disclaimer</vt:lpstr>
      <vt:lpstr>Welcome</vt:lpstr>
      <vt:lpstr>Module-1</vt:lpstr>
      <vt:lpstr>Deaths in construction from falls </vt:lpstr>
      <vt:lpstr>Fall Protection and Prevention</vt:lpstr>
      <vt:lpstr>Fall Protection and Prevention – Part 2</vt:lpstr>
      <vt:lpstr>Fall Protection and Prevention – Part 3</vt:lpstr>
      <vt:lpstr>Module-2</vt:lpstr>
      <vt:lpstr>HIERARCHY OF FALL PROTECTION</vt:lpstr>
      <vt:lpstr>FALL PROTECTION PLANNING</vt:lpstr>
      <vt:lpstr>Fall Protection and Prevention – Part 4</vt:lpstr>
      <vt:lpstr>Fall Protection Planning – PART 2</vt:lpstr>
      <vt:lpstr>Fall Protection and Prevention – Part 5</vt:lpstr>
      <vt:lpstr>Fall Protection and Prevention – Part 6</vt:lpstr>
      <vt:lpstr>Fall Protection Planning – PART 3</vt:lpstr>
      <vt:lpstr>Fall Protection and Prevention – Part 7</vt:lpstr>
      <vt:lpstr>Fall Protection and Prevention – Part 8</vt:lpstr>
      <vt:lpstr>Fall Protection and Prevention – Part 9</vt:lpstr>
      <vt:lpstr>Fall Protection Planning – PART 4</vt:lpstr>
      <vt:lpstr>Fall Protection and Prevention – Part 10</vt:lpstr>
      <vt:lpstr>Fall Protection Planning – PART 5</vt:lpstr>
      <vt:lpstr>Fall Protection and Prevention – Part 11</vt:lpstr>
      <vt:lpstr>Module-2b</vt:lpstr>
      <vt:lpstr>Fall Protection and Prevention – Part 12</vt:lpstr>
      <vt:lpstr>Fall Protection and Prevention – Part 13</vt:lpstr>
      <vt:lpstr>Fall Protection and Prevention – Part 14</vt:lpstr>
      <vt:lpstr>How Do You Prepare For A Fall? </vt:lpstr>
      <vt:lpstr>Module-3</vt:lpstr>
      <vt:lpstr>Fall Protection and Prevention – Part 15</vt:lpstr>
      <vt:lpstr>Fall Protection and Prevention – Part 16</vt:lpstr>
      <vt:lpstr>Fall Protection and Prevention – Part 17</vt:lpstr>
      <vt:lpstr>Fall Protection and Prevention – Part 18</vt:lpstr>
      <vt:lpstr>Fall Protection and Prevention – Part 19</vt:lpstr>
      <vt:lpstr>Fall Protection and Prevention – Review</vt:lpstr>
      <vt:lpstr>Knowledge Check</vt:lpstr>
      <vt:lpstr>Knowledge Check – Part 2</vt:lpstr>
      <vt:lpstr>Knowledge Check – Part 3</vt:lpstr>
      <vt:lpstr>Knowledge Check – Part 4</vt:lpstr>
      <vt:lpstr>Knowledge Check – Part 5</vt:lpstr>
      <vt:lpstr>Knowledge Check – Part 6</vt:lpstr>
      <vt:lpstr>Additional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2018-12-21T03:20:16Z</dcterms:created>
  <dcterms:modified xsi:type="dcterms:W3CDTF">2021-07-08T14:31:02Z</dcterms:modified>
  <cp:contentStatus/>
</cp:coreProperties>
</file>