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9"/>
  </p:notesMasterIdLst>
  <p:sldIdLst>
    <p:sldId id="256" r:id="rId2"/>
    <p:sldId id="417" r:id="rId3"/>
    <p:sldId id="277" r:id="rId4"/>
    <p:sldId id="282" r:id="rId5"/>
    <p:sldId id="294" r:id="rId6"/>
    <p:sldId id="463" r:id="rId7"/>
    <p:sldId id="462" r:id="rId8"/>
    <p:sldId id="292" r:id="rId9"/>
    <p:sldId id="293" r:id="rId10"/>
    <p:sldId id="291" r:id="rId11"/>
    <p:sldId id="461" r:id="rId12"/>
    <p:sldId id="418" r:id="rId13"/>
    <p:sldId id="464" r:id="rId14"/>
    <p:sldId id="419" r:id="rId15"/>
    <p:sldId id="425" r:id="rId16"/>
    <p:sldId id="426" r:id="rId17"/>
    <p:sldId id="427" r:id="rId18"/>
    <p:sldId id="428" r:id="rId19"/>
    <p:sldId id="429" r:id="rId20"/>
    <p:sldId id="430" r:id="rId21"/>
    <p:sldId id="447" r:id="rId22"/>
    <p:sldId id="460" r:id="rId23"/>
    <p:sldId id="420" r:id="rId24"/>
    <p:sldId id="422" r:id="rId25"/>
    <p:sldId id="421" r:id="rId26"/>
    <p:sldId id="431" r:id="rId27"/>
    <p:sldId id="432" r:id="rId28"/>
    <p:sldId id="435" r:id="rId29"/>
    <p:sldId id="436" r:id="rId30"/>
    <p:sldId id="451" r:id="rId31"/>
    <p:sldId id="433" r:id="rId32"/>
    <p:sldId id="452" r:id="rId33"/>
    <p:sldId id="454" r:id="rId34"/>
    <p:sldId id="434" r:id="rId35"/>
    <p:sldId id="465" r:id="rId36"/>
    <p:sldId id="443" r:id="rId37"/>
    <p:sldId id="442" r:id="rId38"/>
    <p:sldId id="395" r:id="rId39"/>
    <p:sldId id="444" r:id="rId40"/>
    <p:sldId id="458" r:id="rId41"/>
    <p:sldId id="445" r:id="rId42"/>
    <p:sldId id="457" r:id="rId43"/>
    <p:sldId id="446" r:id="rId44"/>
    <p:sldId id="456" r:id="rId45"/>
    <p:sldId id="449" r:id="rId46"/>
    <p:sldId id="455" r:id="rId47"/>
    <p:sldId id="45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7766"/>
    <a:srgbClr val="37495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938A3-FCF6-4969-BDA9-864D2BC24AD1}" v="394" dt="2019-09-24T03:46:45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6432" autoAdjust="0"/>
  </p:normalViewPr>
  <p:slideViewPr>
    <p:cSldViewPr snapToGrid="0">
      <p:cViewPr varScale="1">
        <p:scale>
          <a:sx n="56" d="100"/>
          <a:sy n="56" d="100"/>
        </p:scale>
        <p:origin x="403" y="34"/>
      </p:cViewPr>
      <p:guideLst/>
    </p:cSldViewPr>
  </p:slideViewPr>
  <p:outlineViewPr>
    <p:cViewPr>
      <p:scale>
        <a:sx n="33" d="100"/>
        <a:sy n="33" d="100"/>
      </p:scale>
      <p:origin x="0" y="-31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35B2-A3A9-4055-8C9E-E15FCE83DB4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20813-3316-4E30-9CB4-C93EBDB56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5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1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3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0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4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5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0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0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8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6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2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0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65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2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74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999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739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71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4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55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73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251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3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6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57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20813-3316-4E30-9CB4-C93EBDB560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- Construction site" title="Capacitación en Espacios Confinados">
            <a:extLst>
              <a:ext uri="{FF2B5EF4-FFF2-40B4-BE49-F238E27FC236}">
                <a16:creationId xmlns:a16="http://schemas.microsoft.com/office/drawing/2014/main" id="{9F020046-31A2-415B-B0ED-476BA8FD4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5897982" cy="6857990"/>
          </a:xfrm>
          <a:custGeom>
            <a:avLst/>
            <a:gdLst>
              <a:gd name="connsiteX0" fmla="*/ 0 w 5898002"/>
              <a:gd name="connsiteY0" fmla="*/ 0 h 6858000"/>
              <a:gd name="connsiteX1" fmla="*/ 5898002 w 5898002"/>
              <a:gd name="connsiteY1" fmla="*/ 0 h 6858000"/>
              <a:gd name="connsiteX2" fmla="*/ 4873624 w 5898002"/>
              <a:gd name="connsiteY2" fmla="*/ 6858000 h 6858000"/>
              <a:gd name="connsiteX3" fmla="*/ 0 w 58980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8002" h="6858000">
                <a:moveTo>
                  <a:pt x="0" y="0"/>
                </a:moveTo>
                <a:lnTo>
                  <a:pt x="5898002" y="0"/>
                </a:lnTo>
                <a:lnTo>
                  <a:pt x="4873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Picture 7" descr="Imagen de un letrero que dice Espacio Confinado, peligro&#10;">
            <a:extLst>
              <a:ext uri="{FF2B5EF4-FFF2-40B4-BE49-F238E27FC236}">
                <a16:creationId xmlns:a16="http://schemas.microsoft.com/office/drawing/2014/main" id="{29810F38-3577-496D-9825-5D47BF9605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095" y="10"/>
            <a:ext cx="7312272" cy="6857990"/>
          </a:xfrm>
          <a:custGeom>
            <a:avLst/>
            <a:gdLst>
              <a:gd name="connsiteX0" fmla="*/ 1024379 w 7312272"/>
              <a:gd name="connsiteY0" fmla="*/ 0 h 6858000"/>
              <a:gd name="connsiteX1" fmla="*/ 7312272 w 7312272"/>
              <a:gd name="connsiteY1" fmla="*/ 0 h 6858000"/>
              <a:gd name="connsiteX2" fmla="*/ 7312272 w 7312272"/>
              <a:gd name="connsiteY2" fmla="*/ 6858000 h 6858000"/>
              <a:gd name="connsiteX3" fmla="*/ 0 w 73122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2272" h="6858000">
                <a:moveTo>
                  <a:pt x="1024379" y="0"/>
                </a:moveTo>
                <a:lnTo>
                  <a:pt x="7312272" y="0"/>
                </a:lnTo>
                <a:lnTo>
                  <a:pt x="731227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Fall Protection and Prevention" descr="Confined Space Training">
            <a:extLst>
              <a:ext uri="{FF2B5EF4-FFF2-40B4-BE49-F238E27FC236}">
                <a16:creationId xmlns:a16="http://schemas.microsoft.com/office/drawing/2014/main" id="{695FE91F-E91F-4CC9-9C9A-D4CBA3C4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4716"/>
            <a:ext cx="8596668" cy="1725684"/>
          </a:xfrm>
          <a:gradFill>
            <a:gsLst>
              <a:gs pos="0">
                <a:schemeClr val="bg1">
                  <a:lumMod val="8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path path="rect">
              <a:fillToRect l="50000" t="50000" r="50000" b="50000"/>
            </a:path>
          </a:gradFill>
          <a:effectLst>
            <a:softEdge rad="63500"/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tx1"/>
                </a:solidFill>
              </a:rPr>
              <a:t>Capacitación </a:t>
            </a:r>
            <a:r>
              <a:rPr lang="en-US" sz="6600" dirty="0" err="1">
                <a:solidFill>
                  <a:schemeClr val="tx1"/>
                </a:solidFill>
              </a:rPr>
              <a:t>en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Espacios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Confinados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2051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74741" y="182556"/>
            <a:ext cx="9443611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BFFE3-3020-447C-8DBC-F59061AA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Permiso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requerido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B0170-00DE-4689-B798-FD54774E45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0702" y="2235200"/>
            <a:ext cx="2962275" cy="4204123"/>
          </a:xfrm>
        </p:spPr>
        <p:txBody>
          <a:bodyPr>
            <a:normAutofit/>
          </a:bodyPr>
          <a:lstStyle/>
          <a:p>
            <a:r>
              <a:rPr lang="en-US" sz="20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Permiso-requerido</a:t>
            </a:r>
            <a:r>
              <a:rPr lang="en-US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sz="2000" dirty="0"/>
              <a:t>entrada de </a:t>
            </a:r>
            <a:r>
              <a:rPr lang="en-US" sz="2000" dirty="0" err="1"/>
              <a:t>espacio</a:t>
            </a:r>
            <a:r>
              <a:rPr lang="en-US" sz="2000" dirty="0"/>
              <a:t> </a:t>
            </a:r>
            <a:r>
              <a:rPr lang="en-US" sz="2000" dirty="0" err="1"/>
              <a:t>confinado</a:t>
            </a:r>
            <a:endParaRPr lang="en-US" sz="2000" dirty="0"/>
          </a:p>
          <a:p>
            <a:endParaRPr lang="en-US" sz="2000" dirty="0"/>
          </a:p>
          <a:p>
            <a:r>
              <a:rPr lang="es-ES" sz="2000" dirty="0"/>
              <a:t>Se requiere permiso siempre que exista un peligro</a:t>
            </a:r>
          </a:p>
          <a:p>
            <a:endParaRPr lang="en-US" sz="2000" dirty="0"/>
          </a:p>
          <a:p>
            <a:r>
              <a:rPr lang="en-US" sz="2000" dirty="0"/>
              <a:t>O </a:t>
            </a:r>
            <a:r>
              <a:rPr lang="en-US" sz="2000" dirty="0" err="1"/>
              <a:t>peligro</a:t>
            </a:r>
            <a:r>
              <a:rPr lang="en-US" sz="2000" dirty="0"/>
              <a:t> un </a:t>
            </a:r>
            <a:r>
              <a:rPr lang="en-US" sz="2000" dirty="0" err="1"/>
              <a:t>potencial</a:t>
            </a:r>
            <a:endParaRPr lang="en-US" dirty="0"/>
          </a:p>
        </p:txBody>
      </p:sp>
      <p:pic>
        <p:nvPicPr>
          <p:cNvPr id="11" name="Picture 2" descr="Ejemplo de un permiso utilizado en espacios confinados. página 1 de 2.">
            <a:extLst>
              <a:ext uri="{FF2B5EF4-FFF2-40B4-BE49-F238E27FC236}">
                <a16:creationId xmlns:a16="http://schemas.microsoft.com/office/drawing/2014/main" id="{BE0E206B-5560-462B-9542-9944D9946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24"/>
          <a:stretch/>
        </p:blipFill>
        <p:spPr bwMode="auto">
          <a:xfrm>
            <a:off x="5631872" y="1232756"/>
            <a:ext cx="4001673" cy="5206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Module- 1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5" y="2537786"/>
            <a:ext cx="3300646" cy="1951244"/>
          </a:xfrm>
        </p:spPr>
        <p:txBody>
          <a:bodyPr anchor="ctr">
            <a:normAutofit/>
          </a:bodyPr>
          <a:lstStyle/>
          <a:p>
            <a:r>
              <a:rPr lang="en-US" altLang="en-US" sz="5400" b="1" dirty="0"/>
              <a:t>Modulo-3</a:t>
            </a:r>
            <a:endParaRPr lang="en-US" sz="5400" dirty="0"/>
          </a:p>
        </p:txBody>
      </p:sp>
      <p:sp>
        <p:nvSpPr>
          <p:cNvPr id="5" name="Seriousness of Falls">
            <a:extLst>
              <a:ext uri="{FF2B5EF4-FFF2-40B4-BE49-F238E27FC236}">
                <a16:creationId xmlns:a16="http://schemas.microsoft.com/office/drawing/2014/main" id="{C8C34949-6AA3-44CD-A77B-5C3DF12F7DB3}"/>
              </a:ext>
            </a:extLst>
          </p:cNvPr>
          <p:cNvSpPr txBox="1">
            <a:spLocks/>
          </p:cNvSpPr>
          <p:nvPr/>
        </p:nvSpPr>
        <p:spPr>
          <a:xfrm>
            <a:off x="3525678" y="1207119"/>
            <a:ext cx="6905255" cy="5379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¿Qué es un espacio confinado?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¿Cuándo se convierte en permiso requerido?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1B3049"/>
                </a:solidFill>
              </a:rPr>
              <a:t>¿</a:t>
            </a:r>
            <a:r>
              <a:rPr lang="en-US" sz="4000" b="1" dirty="0" err="1">
                <a:solidFill>
                  <a:srgbClr val="1B3049"/>
                </a:solidFill>
              </a:rPr>
              <a:t>Cuáles</a:t>
            </a:r>
            <a:r>
              <a:rPr lang="en-US" sz="4000" b="1" dirty="0">
                <a:solidFill>
                  <a:srgbClr val="1B3049"/>
                </a:solidFill>
              </a:rPr>
              <a:t> son los </a:t>
            </a:r>
            <a:r>
              <a:rPr lang="en-US" sz="4000" b="1" dirty="0" err="1">
                <a:solidFill>
                  <a:srgbClr val="1B3049"/>
                </a:solidFill>
              </a:rPr>
              <a:t>peligros</a:t>
            </a:r>
            <a:endParaRPr lang="en-US" sz="4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Entrenamiento</a:t>
            </a:r>
            <a:endParaRPr 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4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E8D2-A32F-4C7B-B592-7909FA1B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324" y="177006"/>
            <a:ext cx="8596668" cy="1320800"/>
          </a:xfr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5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50CDD91-6D50-45EE-B4C5-C31D1B93BC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47750"/>
            <a:ext cx="9837738" cy="900113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Peligros potenciales en espacios confinados</a:t>
            </a:r>
            <a:endParaRPr lang="en-US" sz="3600" dirty="0"/>
          </a:p>
        </p:txBody>
      </p:sp>
      <p:sp>
        <p:nvSpPr>
          <p:cNvPr id="9" name="Rectangle 2" descr="Asphyxiating - Oxygen Deficiency&#10;&lt;19.5% or &gt;23.5% oxygen concentration&#10;CO2&#10;CO2 is toxic in higher concentrations:&#10;1% (10,000 ppm) will make some people feel drowsy.&#10;Concentrations of 7% to 10% cause dizziness, headache, visual and hearing dysfunction, and unconsciousness within a few minutes to an hour.&#10;">
            <a:extLst>
              <a:ext uri="{FF2B5EF4-FFF2-40B4-BE49-F238E27FC236}">
                <a16:creationId xmlns:a16="http://schemas.microsoft.com/office/drawing/2014/main" id="{006FE25E-24F8-467F-ADBC-5097B75DE1E2}"/>
              </a:ext>
            </a:extLst>
          </p:cNvPr>
          <p:cNvSpPr txBox="1">
            <a:spLocks noChangeArrowheads="1"/>
          </p:cNvSpPr>
          <p:nvPr/>
        </p:nvSpPr>
        <p:spPr>
          <a:xfrm>
            <a:off x="1659834" y="1792354"/>
            <a:ext cx="3810000" cy="4953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2160" tIns="46080" rIns="92160" bIns="4608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spcBef>
                <a:spcPts val="70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 err="1">
                <a:solidFill>
                  <a:srgbClr val="C00000"/>
                </a:solidFill>
                <a:latin typeface="+mj-lt"/>
              </a:rPr>
              <a:t>Deficiencia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Oxigeno-asfixia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&lt;19.5% or &gt;23.5%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concentración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de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oxígeno</a:t>
            </a:r>
            <a:endParaRPr lang="en-GB" dirty="0">
              <a:solidFill>
                <a:srgbClr val="002060"/>
              </a:solidFill>
              <a:latin typeface="+mj-lt"/>
            </a:endParaRPr>
          </a:p>
          <a:p>
            <a:pPr marL="323850" indent="-323850">
              <a:spcBef>
                <a:spcPts val="70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>
                <a:solidFill>
                  <a:srgbClr val="C00000"/>
                </a:solidFill>
                <a:latin typeface="+mj-lt"/>
              </a:rPr>
              <a:t>CO2</a:t>
            </a:r>
          </a:p>
          <a:p>
            <a:pPr marL="723900" lvl="1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2000" dirty="0">
                <a:solidFill>
                  <a:srgbClr val="002060"/>
                </a:solidFill>
              </a:rPr>
              <a:t>CO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es tóxico en concentraciones más altas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marL="1123950" lvl="2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1600" dirty="0">
                <a:solidFill>
                  <a:srgbClr val="002060"/>
                </a:solidFill>
              </a:rPr>
              <a:t>1% (10,000 ppm) </a:t>
            </a:r>
            <a:r>
              <a:rPr lang="es-ES" sz="1600" dirty="0">
                <a:solidFill>
                  <a:srgbClr val="002060"/>
                </a:solidFill>
              </a:rPr>
              <a:t>hará que algunas personas se sientan soñolienta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pPr marL="1123950" lvl="2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1600" dirty="0">
                <a:solidFill>
                  <a:srgbClr val="002060"/>
                </a:solidFill>
              </a:rPr>
              <a:t>Las </a:t>
            </a:r>
            <a:r>
              <a:rPr lang="en-US" sz="1600" dirty="0" err="1">
                <a:solidFill>
                  <a:srgbClr val="002060"/>
                </a:solidFill>
              </a:rPr>
              <a:t>concentraciones</a:t>
            </a:r>
            <a:r>
              <a:rPr lang="en-US" sz="1600" dirty="0">
                <a:solidFill>
                  <a:srgbClr val="002060"/>
                </a:solidFill>
              </a:rPr>
              <a:t> de 7% a 10% </a:t>
            </a:r>
            <a:r>
              <a:rPr lang="en-US" sz="1600" dirty="0" err="1">
                <a:solidFill>
                  <a:srgbClr val="002060"/>
                </a:solidFill>
              </a:rPr>
              <a:t>causar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mareos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s-ES" sz="1600" dirty="0">
                <a:solidFill>
                  <a:srgbClr val="002060"/>
                </a:solidFill>
              </a:rPr>
              <a:t>dolor de cabeza, disfunción visual y auditiva, e inconsciencia dentro de unos minutos a una hora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Rectangle 3" descr="Toxic Materials&#10;Carbon Monoxide&#10;Hydrogen Sulphide&#10;Welding fumes&#10;Corrosives&#10;Mechanical Hazards&#10;Mixers&#10;Crushers&#10;Engulfment&#10;Soil around an excavation&#10;Grain in a silo&#10;Powdered material in a bin">
            <a:extLst>
              <a:ext uri="{FF2B5EF4-FFF2-40B4-BE49-F238E27FC236}">
                <a16:creationId xmlns:a16="http://schemas.microsoft.com/office/drawing/2014/main" id="{3DB346A5-BEF4-4387-B5F4-A60A0292134B}"/>
              </a:ext>
            </a:extLst>
          </p:cNvPr>
          <p:cNvSpPr txBox="1">
            <a:spLocks noChangeArrowheads="1"/>
          </p:cNvSpPr>
          <p:nvPr/>
        </p:nvSpPr>
        <p:spPr>
          <a:xfrm>
            <a:off x="6549888" y="1792352"/>
            <a:ext cx="4114800" cy="495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3850" indent="-323850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 err="1">
                <a:solidFill>
                  <a:srgbClr val="C00000"/>
                </a:solidFill>
                <a:latin typeface="+mj-lt"/>
              </a:rPr>
              <a:t>Materiales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Tóxicos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Monóxido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Carbono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7239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imes New Roman" pitchFamily="16" charset="0"/>
              <a:buChar char="–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Sulfuro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hidrógeno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Humos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soldadura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Corrosivos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Peligros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Mecánicos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Mezcladores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Trituradoras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656082" lvl="1" indent="-342900">
              <a:spcBef>
                <a:spcPts val="0"/>
              </a:spcBef>
              <a:buClrTx/>
              <a:buFont typeface="Wingdings" panose="05000000000000000000" pitchFamily="2" charset="2"/>
              <a:buChar char="q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000" dirty="0" err="1">
                <a:solidFill>
                  <a:srgbClr val="C00000"/>
                </a:solidFill>
                <a:latin typeface="+mj-lt"/>
              </a:rPr>
              <a:t>Inmersión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Suelo alrededor de una excavación
Grano en un silo
Material pulverizado en un recipiente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787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 descr="Asphyxiating - Oxygen Deficiency&#10;&lt;19.5% or &gt;23.5% oxygen concentration&#10;CO2&#10;CO2 is toxic in higher concentrations:&#10;1% (10,000 ppm) will make some people feel drowsy.&#10;Concentrations of 7% to 10% cause dizziness, headache, visual and hearing dysfunction, and unconsciousness within a few minutes to an hour.&#10;">
            <a:extLst>
              <a:ext uri="{FF2B5EF4-FFF2-40B4-BE49-F238E27FC236}">
                <a16:creationId xmlns:a16="http://schemas.microsoft.com/office/drawing/2014/main" id="{006FE25E-24F8-467F-ADBC-5097B75DE1E2}"/>
              </a:ext>
            </a:extLst>
          </p:cNvPr>
          <p:cNvSpPr txBox="1">
            <a:spLocks noChangeArrowheads="1"/>
          </p:cNvSpPr>
          <p:nvPr/>
        </p:nvSpPr>
        <p:spPr>
          <a:xfrm>
            <a:off x="1659834" y="1741555"/>
            <a:ext cx="3810000" cy="49530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2160" tIns="46080" rIns="92160" bIns="4608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spcBef>
                <a:spcPts val="70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 err="1">
                <a:solidFill>
                  <a:srgbClr val="C00000"/>
                </a:solidFill>
                <a:latin typeface="+mj-lt"/>
              </a:rPr>
              <a:t>Deficiencia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de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Oxigeno-asfixia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&lt;19.5% or &gt;23.5%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concentración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de </a:t>
            </a:r>
            <a:r>
              <a:rPr lang="en-GB" dirty="0" err="1">
                <a:solidFill>
                  <a:srgbClr val="002060"/>
                </a:solidFill>
                <a:latin typeface="+mj-lt"/>
              </a:rPr>
              <a:t>oxígeno</a:t>
            </a:r>
            <a:endParaRPr lang="en-GB" dirty="0">
              <a:solidFill>
                <a:srgbClr val="002060"/>
              </a:solidFill>
              <a:latin typeface="+mj-lt"/>
            </a:endParaRPr>
          </a:p>
          <a:p>
            <a:pPr marL="323850" indent="-323850">
              <a:spcBef>
                <a:spcPts val="70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>
                <a:solidFill>
                  <a:srgbClr val="C00000"/>
                </a:solidFill>
                <a:latin typeface="+mj-lt"/>
              </a:rPr>
              <a:t>CO2</a:t>
            </a:r>
          </a:p>
          <a:p>
            <a:pPr marL="723900" lvl="1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2000" dirty="0">
                <a:solidFill>
                  <a:srgbClr val="002060"/>
                </a:solidFill>
              </a:rPr>
              <a:t>CO</a:t>
            </a:r>
            <a:r>
              <a:rPr lang="en-US" sz="2000" baseline="-25000" dirty="0">
                <a:solidFill>
                  <a:srgbClr val="002060"/>
                </a:solidFill>
              </a:rPr>
              <a:t>2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es tóxico en concentraciones más altas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  <a:p>
            <a:pPr marL="1123950" lvl="2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1600" dirty="0">
                <a:solidFill>
                  <a:srgbClr val="002060"/>
                </a:solidFill>
              </a:rPr>
              <a:t>1% (10,000 ppm) </a:t>
            </a:r>
            <a:r>
              <a:rPr lang="es-ES" sz="1600" dirty="0">
                <a:solidFill>
                  <a:srgbClr val="002060"/>
                </a:solidFill>
              </a:rPr>
              <a:t>hará que algunas personas se sientan soñolienta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  <a:p>
            <a:pPr marL="1123950" lvl="2" indent="-323850">
              <a:buClrTx/>
              <a:buSzPct val="75000"/>
              <a:buFont typeface="Monotype Sorts" charset="2"/>
              <a:buChar char=""/>
              <a:defRPr/>
            </a:pPr>
            <a:r>
              <a:rPr lang="en-US" sz="1600" dirty="0">
                <a:solidFill>
                  <a:srgbClr val="002060"/>
                </a:solidFill>
              </a:rPr>
              <a:t>Las </a:t>
            </a:r>
            <a:r>
              <a:rPr lang="en-US" sz="1600" dirty="0" err="1">
                <a:solidFill>
                  <a:srgbClr val="002060"/>
                </a:solidFill>
              </a:rPr>
              <a:t>concentraciones</a:t>
            </a:r>
            <a:r>
              <a:rPr lang="en-US" sz="1600" dirty="0">
                <a:solidFill>
                  <a:srgbClr val="002060"/>
                </a:solidFill>
              </a:rPr>
              <a:t> de 7% a 10% </a:t>
            </a:r>
            <a:r>
              <a:rPr lang="en-US" sz="1600" dirty="0" err="1">
                <a:solidFill>
                  <a:srgbClr val="002060"/>
                </a:solidFill>
              </a:rPr>
              <a:t>causar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mareos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s-ES" sz="1600" dirty="0">
                <a:solidFill>
                  <a:srgbClr val="002060"/>
                </a:solidFill>
              </a:rPr>
              <a:t>dolor de cabeza, disfunción visual y auditiva, e inconsciencia dentro de unos minutos a una hora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Rectangle 3" descr="Toxic Materials&#10;Carbon Monoxide&#10;Hydrogen Sulphide&#10;Welding fumes&#10;Corrosives&#10;Mechanical Hazards&#10;Mixers&#10;Crushers&#10;Engulfment&#10;Soil around an excavation&#10;Grain in a silo&#10;Powdered material in a bin">
            <a:extLst>
              <a:ext uri="{FF2B5EF4-FFF2-40B4-BE49-F238E27FC236}">
                <a16:creationId xmlns:a16="http://schemas.microsoft.com/office/drawing/2014/main" id="{3DB346A5-BEF4-4387-B5F4-A60A0292134B}"/>
              </a:ext>
            </a:extLst>
          </p:cNvPr>
          <p:cNvSpPr txBox="1">
            <a:spLocks noChangeArrowheads="1"/>
          </p:cNvSpPr>
          <p:nvPr/>
        </p:nvSpPr>
        <p:spPr>
          <a:xfrm>
            <a:off x="6532955" y="1724620"/>
            <a:ext cx="4114800" cy="495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3850" indent="-323850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400" dirty="0" err="1">
                <a:solidFill>
                  <a:srgbClr val="C00000"/>
                </a:solidFill>
                <a:latin typeface="+mj-lt"/>
              </a:rPr>
              <a:t>Materiales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Tóxicos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Monóxido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Carbono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723900" lvl="1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imes New Roman" pitchFamily="16" charset="0"/>
              <a:buChar char="–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Sulfuro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hidrógeno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Humos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de 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soldadura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Corrosivos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Peligros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Mecánicos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Mezcladores</a:t>
            </a: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
</a:t>
            </a:r>
            <a:r>
              <a:rPr lang="en-GB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Trituradoras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656082" lvl="1" indent="-342900">
              <a:spcBef>
                <a:spcPts val="0"/>
              </a:spcBef>
              <a:buClrTx/>
              <a:buFont typeface="Wingdings" panose="05000000000000000000" pitchFamily="2" charset="2"/>
              <a:buChar char="q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2000" dirty="0" err="1">
                <a:solidFill>
                  <a:srgbClr val="C00000"/>
                </a:solidFill>
                <a:latin typeface="+mj-lt"/>
              </a:rPr>
              <a:t>Inmersión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
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Suelo alrededor de una excavación
Grano en un silo
Material pulverizado en un recipiente</a:t>
            </a:r>
            <a:endParaRPr lang="en-GB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654AE-B285-4103-A138-531FE962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00" y="251423"/>
            <a:ext cx="8596668" cy="1320800"/>
          </a:xfr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6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50CDD91-6D50-45EE-B4C5-C31D1B93BC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54263" y="1055688"/>
            <a:ext cx="9837737" cy="900112"/>
          </a:xfrm>
        </p:spPr>
        <p:txBody>
          <a:bodyPr>
            <a:no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</a:rPr>
              <a:t>Peligros potenciales en espacios confinados</a:t>
            </a:r>
            <a:endParaRPr lang="en-US" sz="3600" dirty="0"/>
          </a:p>
        </p:txBody>
      </p:sp>
      <p:sp>
        <p:nvSpPr>
          <p:cNvPr id="12" name="Content Placeholder 1" descr="Electricity&#10;Flammable -Combustibles&#10;Methane&#10;Hydrogen&#10;Acetylene&#10;Propane&#10;Gasoline fumes">
            <a:extLst>
              <a:ext uri="{FF2B5EF4-FFF2-40B4-BE49-F238E27FC236}">
                <a16:creationId xmlns:a16="http://schemas.microsoft.com/office/drawing/2014/main" id="{3A2C09F9-D0DD-4515-B92D-5C16CB62BA0A}"/>
              </a:ext>
            </a:extLst>
          </p:cNvPr>
          <p:cNvSpPr txBox="1">
            <a:spLocks/>
          </p:cNvSpPr>
          <p:nvPr/>
        </p:nvSpPr>
        <p:spPr>
          <a:xfrm>
            <a:off x="1883611" y="1877017"/>
            <a:ext cx="4038600" cy="495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3200" dirty="0" err="1">
                <a:solidFill>
                  <a:srgbClr val="C00000"/>
                </a:solidFill>
              </a:rPr>
              <a:t>Electricidad</a:t>
            </a:r>
            <a:r>
              <a:rPr lang="en-GB" sz="3200" dirty="0">
                <a:solidFill>
                  <a:srgbClr val="C00000"/>
                </a:solidFill>
              </a:rPr>
              <a:t>
</a:t>
            </a:r>
            <a:r>
              <a:rPr lang="en-GB" sz="3200" dirty="0" err="1">
                <a:solidFill>
                  <a:srgbClr val="C00000"/>
                </a:solidFill>
              </a:rPr>
              <a:t>Inflamable</a:t>
            </a:r>
            <a:r>
              <a:rPr lang="en-GB" sz="3200" dirty="0">
                <a:solidFill>
                  <a:srgbClr val="C00000"/>
                </a:solidFill>
              </a:rPr>
              <a:t>-combustibles</a:t>
            </a:r>
          </a:p>
          <a:p>
            <a:pPr marL="723900" lvl="1" indent="-266700">
              <a:spcBef>
                <a:spcPts val="0"/>
              </a:spcBef>
              <a:buClrTx/>
              <a:buFont typeface="Times New Roman" pitchFamily="16" charset="0"/>
              <a:buChar char="–"/>
              <a:tabLst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3200" dirty="0" err="1">
                <a:solidFill>
                  <a:srgbClr val="002060"/>
                </a:solidFill>
              </a:rPr>
              <a:t>Metano</a:t>
            </a:r>
            <a:r>
              <a:rPr lang="en-GB" sz="3200" dirty="0">
                <a:solidFill>
                  <a:srgbClr val="002060"/>
                </a:solidFill>
              </a:rPr>
              <a:t>
</a:t>
            </a:r>
            <a:r>
              <a:rPr lang="en-GB" sz="3200" dirty="0" err="1">
                <a:solidFill>
                  <a:srgbClr val="002060"/>
                </a:solidFill>
              </a:rPr>
              <a:t>Hidrógeno</a:t>
            </a:r>
            <a:endParaRPr lang="en-GB" sz="3200" dirty="0">
              <a:solidFill>
                <a:srgbClr val="002060"/>
              </a:solidFill>
            </a:endParaRPr>
          </a:p>
          <a:p>
            <a:pPr marL="723900" lvl="1" indent="-266700">
              <a:spcBef>
                <a:spcPts val="0"/>
              </a:spcBef>
              <a:buClrTx/>
              <a:buFont typeface="Times New Roman" pitchFamily="16" charset="0"/>
              <a:buChar char="–"/>
              <a:tabLst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3200" dirty="0" err="1">
                <a:solidFill>
                  <a:srgbClr val="002060"/>
                </a:solidFill>
              </a:rPr>
              <a:t>Acetileno</a:t>
            </a:r>
            <a:r>
              <a:rPr lang="en-GB" sz="3200" dirty="0">
                <a:solidFill>
                  <a:srgbClr val="002060"/>
                </a:solidFill>
              </a:rPr>
              <a:t>
</a:t>
            </a:r>
            <a:r>
              <a:rPr lang="en-GB" sz="3200" dirty="0" err="1">
                <a:solidFill>
                  <a:srgbClr val="002060"/>
                </a:solidFill>
              </a:rPr>
              <a:t>Propano</a:t>
            </a:r>
            <a:endParaRPr lang="en-GB" sz="3200" dirty="0">
              <a:solidFill>
                <a:srgbClr val="002060"/>
              </a:solidFill>
            </a:endParaRPr>
          </a:p>
          <a:p>
            <a:pPr marL="723900" lvl="1" indent="-266700">
              <a:spcBef>
                <a:spcPts val="0"/>
              </a:spcBef>
              <a:buClrTx/>
              <a:buFont typeface="Times New Roman" pitchFamily="16" charset="0"/>
              <a:buChar char="–"/>
              <a:tabLst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n-GB" sz="3200" dirty="0" err="1">
                <a:solidFill>
                  <a:srgbClr val="002060"/>
                </a:solidFill>
              </a:rPr>
              <a:t>Humos</a:t>
            </a:r>
            <a:r>
              <a:rPr lang="en-GB" sz="3200" dirty="0">
                <a:solidFill>
                  <a:srgbClr val="002060"/>
                </a:solidFill>
              </a:rPr>
              <a:t> de </a:t>
            </a:r>
            <a:r>
              <a:rPr lang="en-GB" sz="3200" dirty="0" err="1">
                <a:solidFill>
                  <a:srgbClr val="002060"/>
                </a:solidFill>
              </a:rPr>
              <a:t>gasolina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1" name="Rectangle 3" descr="Oxygen could be removed from the air in a confined space by:&#10;&#10;Material in the space could displace the oxygen&#10;Rusting could create a chemical reaction that uses up the oxygen&#10;The space could be purged with a gas to prevent explosions.&#10;">
            <a:extLst>
              <a:ext uri="{FF2B5EF4-FFF2-40B4-BE49-F238E27FC236}">
                <a16:creationId xmlns:a16="http://schemas.microsoft.com/office/drawing/2014/main" id="{3EB40418-ED9C-49D8-AE5B-0F984CC7259A}"/>
              </a:ext>
            </a:extLst>
          </p:cNvPr>
          <p:cNvSpPr txBox="1">
            <a:spLocks noChangeArrowheads="1"/>
          </p:cNvSpPr>
          <p:nvPr/>
        </p:nvSpPr>
        <p:spPr>
          <a:xfrm>
            <a:off x="6753086" y="1877017"/>
            <a:ext cx="4321519" cy="4953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3850" indent="-323850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s-ES" sz="2400" dirty="0">
                <a:latin typeface="+mj-lt"/>
              </a:rPr>
              <a:t>El oxígeno podría eliminarse del aire en un espacio confinado</a:t>
            </a:r>
            <a:r>
              <a:rPr lang="en-US" sz="2400" dirty="0">
                <a:latin typeface="+mj-lt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SzPct val="75000"/>
              <a:buNone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endParaRPr lang="en-US" sz="2400" dirty="0">
              <a:latin typeface="+mj-lt"/>
            </a:endParaRPr>
          </a:p>
          <a:p>
            <a:pPr marL="323850" indent="-323850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s-ES" sz="2800" dirty="0">
                <a:solidFill>
                  <a:srgbClr val="C00000"/>
                </a:solidFill>
                <a:latin typeface="+mj-lt"/>
              </a:rPr>
              <a:t>El material en el espacio podría desplazar el oxígeno
Aherrumbrar podría crear una reacción química que utilice el oxígeno</a:t>
            </a:r>
            <a:endParaRPr lang="en-US" sz="2800" dirty="0">
              <a:solidFill>
                <a:srgbClr val="C00000"/>
              </a:solidFill>
              <a:latin typeface="+mj-lt"/>
            </a:endParaRPr>
          </a:p>
          <a:p>
            <a:pPr marL="323850" indent="-323850">
              <a:lnSpc>
                <a:spcPct val="100000"/>
              </a:lnSpc>
              <a:spcBef>
                <a:spcPts val="0"/>
              </a:spcBef>
              <a:buClrTx/>
              <a:buSzPct val="75000"/>
              <a:buFont typeface="Monotype Sorts" charset="2"/>
              <a:buChar char=""/>
              <a:tabLst>
                <a:tab pos="323850" algn="l"/>
                <a:tab pos="436563" algn="l"/>
                <a:tab pos="893763" algn="l"/>
                <a:tab pos="1350963" algn="l"/>
                <a:tab pos="1808163" algn="l"/>
                <a:tab pos="2265363" algn="l"/>
                <a:tab pos="2722563" algn="l"/>
                <a:tab pos="3179763" algn="l"/>
                <a:tab pos="3636963" algn="l"/>
                <a:tab pos="4094163" algn="l"/>
                <a:tab pos="4551363" algn="l"/>
                <a:tab pos="5008563" algn="l"/>
                <a:tab pos="5465763" algn="l"/>
                <a:tab pos="5922963" algn="l"/>
                <a:tab pos="6380163" algn="l"/>
                <a:tab pos="6837363" algn="l"/>
                <a:tab pos="7294563" algn="l"/>
                <a:tab pos="7751763" algn="l"/>
                <a:tab pos="8208963" algn="l"/>
                <a:tab pos="8666163" algn="l"/>
                <a:tab pos="9123363" algn="l"/>
              </a:tabLst>
              <a:defRPr/>
            </a:pPr>
            <a:r>
              <a:rPr lang="es-ES" sz="2800" dirty="0">
                <a:solidFill>
                  <a:srgbClr val="C00000"/>
                </a:solidFill>
                <a:latin typeface="+mj-lt"/>
              </a:rPr>
              <a:t>El espacio podría ser purgado con un gas para evitar explosiones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72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92844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C61F5-D670-482C-B43D-DEF5544A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Gases</a:t>
            </a:r>
          </a:p>
        </p:txBody>
      </p:sp>
      <p:pic>
        <p:nvPicPr>
          <p:cNvPr id="4" name="Content Placeholder 3" descr="Imagen de gases de espacio confinado">
            <a:extLst>
              <a:ext uri="{FF2B5EF4-FFF2-40B4-BE49-F238E27FC236}">
                <a16:creationId xmlns:a16="http://schemas.microsoft.com/office/drawing/2014/main" id="{98ECBACA-1E5D-439A-A41F-22DA2C605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56766" y="1775691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51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439007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 descr="Combustibilidad">
            <a:extLst>
              <a:ext uri="{FF2B5EF4-FFF2-40B4-BE49-F238E27FC236}">
                <a16:creationId xmlns:a16="http://schemas.microsoft.com/office/drawing/2014/main" id="{29E6754C-1FD7-466A-BE3E-87AC2A6A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Combustibilidad</a:t>
            </a:r>
          </a:p>
        </p:txBody>
      </p:sp>
      <p:pic>
        <p:nvPicPr>
          <p:cNvPr id="4" name="Content Placeholder 3" descr="Combustibilidad">
            <a:extLst>
              <a:ext uri="{FF2B5EF4-FFF2-40B4-BE49-F238E27FC236}">
                <a16:creationId xmlns:a16="http://schemas.microsoft.com/office/drawing/2014/main" id="{98ECBACA-1E5D-439A-A41F-22DA2C605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n de un tanque comercial en llamas. ">
            <a:extLst>
              <a:ext uri="{FF2B5EF4-FFF2-40B4-BE49-F238E27FC236}">
                <a16:creationId xmlns:a16="http://schemas.microsoft.com/office/drawing/2014/main" id="{F583DBAF-13B4-4975-9133-855C9ADBE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315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395100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 descr="Inmersion">
            <a:extLst>
              <a:ext uri="{FF2B5EF4-FFF2-40B4-BE49-F238E27FC236}">
                <a16:creationId xmlns:a16="http://schemas.microsoft.com/office/drawing/2014/main" id="{F8802FC5-4EF2-4D61-B89C-0F7B47A4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Inmersion</a:t>
            </a:r>
          </a:p>
        </p:txBody>
      </p:sp>
      <p:pic>
        <p:nvPicPr>
          <p:cNvPr id="4" name="Content Placeholder 3" descr="Confined Space Gases">
            <a:extLst>
              <a:ext uri="{FF2B5EF4-FFF2-40B4-BE49-F238E27FC236}">
                <a16:creationId xmlns:a16="http://schemas.microsoft.com/office/drawing/2014/main" id="{98ECBACA-1E5D-439A-A41F-22DA2C605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nmersion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n de un hombre embarrado en un tanque">
            <a:extLst>
              <a:ext uri="{FF2B5EF4-FFF2-40B4-BE49-F238E27FC236}">
                <a16:creationId xmlns:a16="http://schemas.microsoft.com/office/drawing/2014/main" id="{C903C0E0-7B93-4B29-B50F-8994F48E5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367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370777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 descr="Mecánica">
            <a:extLst>
              <a:ext uri="{FF2B5EF4-FFF2-40B4-BE49-F238E27FC236}">
                <a16:creationId xmlns:a16="http://schemas.microsoft.com/office/drawing/2014/main" id="{93C78DC1-C2F0-4C8B-B8B3-B8644DAE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Mecánica</a:t>
            </a:r>
          </a:p>
        </p:txBody>
      </p:sp>
      <p:pic>
        <p:nvPicPr>
          <p:cNvPr id="4" name="Content Placeholder 3" descr="Confined Space Gases">
            <a:extLst>
              <a:ext uri="{FF2B5EF4-FFF2-40B4-BE49-F238E27FC236}">
                <a16:creationId xmlns:a16="http://schemas.microsoft.com/office/drawing/2014/main" id="{98ECBACA-1E5D-439A-A41F-22DA2C605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Mecánica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ecánica">
            <a:extLst>
              <a:ext uri="{FF2B5EF4-FFF2-40B4-BE49-F238E27FC236}">
                <a16:creationId xmlns:a16="http://schemas.microsoft.com/office/drawing/2014/main" id="{C903C0E0-7B93-4B29-B50F-8994F48E5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n de engranajes">
            <a:extLst>
              <a:ext uri="{FF2B5EF4-FFF2-40B4-BE49-F238E27FC236}">
                <a16:creationId xmlns:a16="http://schemas.microsoft.com/office/drawing/2014/main" id="{34DC7F75-18E9-4C54-A518-F0237D305F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12" y="2030279"/>
            <a:ext cx="7030771" cy="46871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3462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405409" y="152534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75F71-ABB5-41C0-B5B8-30C7CF82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Biológico</a:t>
            </a:r>
          </a:p>
        </p:txBody>
      </p:sp>
      <p:pic>
        <p:nvPicPr>
          <p:cNvPr id="4" name="Content Placeholder 3" descr="Confined Space Gases">
            <a:extLst>
              <a:ext uri="{FF2B5EF4-FFF2-40B4-BE49-F238E27FC236}">
                <a16:creationId xmlns:a16="http://schemas.microsoft.com/office/drawing/2014/main" id="{98ECBACA-1E5D-439A-A41F-22DA2C605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Biológico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ológico">
            <a:extLst>
              <a:ext uri="{FF2B5EF4-FFF2-40B4-BE49-F238E27FC236}">
                <a16:creationId xmlns:a16="http://schemas.microsoft.com/office/drawing/2014/main" id="{C903C0E0-7B93-4B29-B50F-8994F48E5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Biológico">
            <a:extLst>
              <a:ext uri="{FF2B5EF4-FFF2-40B4-BE49-F238E27FC236}">
                <a16:creationId xmlns:a16="http://schemas.microsoft.com/office/drawing/2014/main" id="{34DC7F75-18E9-4C54-A518-F0237D305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12" y="2030279"/>
            <a:ext cx="7030771" cy="46871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8" descr="Imagen de un letrero que dicen Peligros biológicos">
            <a:extLst>
              <a:ext uri="{FF2B5EF4-FFF2-40B4-BE49-F238E27FC236}">
                <a16:creationId xmlns:a16="http://schemas.microsoft.com/office/drawing/2014/main" id="{15560C90-CF05-4FAE-AA94-C0E2C40D0C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028" y="1115382"/>
            <a:ext cx="5491605" cy="380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596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384430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729BA-E622-4381-BA66-30ABEBF9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Química</a:t>
            </a:r>
          </a:p>
        </p:txBody>
      </p:sp>
      <p:pic>
        <p:nvPicPr>
          <p:cNvPr id="4" name="Content Placeholder 3" descr="Confined Space Gases">
            <a:extLst>
              <a:ext uri="{FF2B5EF4-FFF2-40B4-BE49-F238E27FC236}">
                <a16:creationId xmlns:a16="http://schemas.microsoft.com/office/drawing/2014/main" id="{98ECBACA-1E5D-439A-A41F-22DA2C6051D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Química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Química">
            <a:extLst>
              <a:ext uri="{FF2B5EF4-FFF2-40B4-BE49-F238E27FC236}">
                <a16:creationId xmlns:a16="http://schemas.microsoft.com/office/drawing/2014/main" id="{C903C0E0-7B93-4B29-B50F-8994F48E5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Química">
            <a:extLst>
              <a:ext uri="{FF2B5EF4-FFF2-40B4-BE49-F238E27FC236}">
                <a16:creationId xmlns:a16="http://schemas.microsoft.com/office/drawing/2014/main" id="{34DC7F75-18E9-4C54-A518-F0237D305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12" y="2030279"/>
            <a:ext cx="7030771" cy="46871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8" descr="Química">
            <a:extLst>
              <a:ext uri="{FF2B5EF4-FFF2-40B4-BE49-F238E27FC236}">
                <a16:creationId xmlns:a16="http://schemas.microsoft.com/office/drawing/2014/main" id="{15560C90-CF05-4FAE-AA94-C0E2C40D0C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028" y="1115382"/>
            <a:ext cx="5491605" cy="380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Imagen de quimicos Peligrosos">
            <a:extLst>
              <a:ext uri="{FF2B5EF4-FFF2-40B4-BE49-F238E27FC236}">
                <a16:creationId xmlns:a16="http://schemas.microsoft.com/office/drawing/2014/main" id="{6FD44A86-CFD8-4330-9052-F094088ADF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8139" y="2296046"/>
            <a:ext cx="4332231" cy="442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177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33140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36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Module- 1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4" y="2571652"/>
            <a:ext cx="3555255" cy="1951244"/>
          </a:xfrm>
        </p:spPr>
        <p:txBody>
          <a:bodyPr anchor="ctr">
            <a:normAutofit/>
          </a:bodyPr>
          <a:lstStyle/>
          <a:p>
            <a:r>
              <a:rPr lang="en-US" altLang="en-US" sz="5400" b="1" dirty="0" err="1"/>
              <a:t>Exención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2FF7A-53E2-4EB9-BB5B-E6665E350428}"/>
              </a:ext>
            </a:extLst>
          </p:cNvPr>
          <p:cNvSpPr txBox="1"/>
          <p:nvPr/>
        </p:nvSpPr>
        <p:spPr>
          <a:xfrm>
            <a:off x="3333356" y="961260"/>
            <a:ext cx="6824871" cy="5693866"/>
          </a:xfrm>
          <a:prstGeom prst="rect">
            <a:avLst/>
          </a:prstGeom>
          <a:solidFill>
            <a:schemeClr val="accent1">
              <a:alpha val="54000"/>
            </a:schemeClr>
          </a:solidFill>
          <a:effectLst>
            <a:softEdge rad="101600"/>
          </a:effectLst>
        </p:spPr>
        <p:txBody>
          <a:bodyPr wrap="square" lIns="274320" rtlCol="0">
            <a:spAutoFit/>
          </a:bodyPr>
          <a:lstStyle/>
          <a:p>
            <a:r>
              <a:rPr lang="es-E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material fue producido bajo 
número de subvención SH-05073-SH8 de 
la administración de seguridad y salud ocupacional, Departamento de trabajo de los EE. UU.</a:t>
            </a:r>
            <a:r>
              <a:rPr lang="en-U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en-US" altLang="en-US" sz="2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s-ES" alt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refleja necesariamente las opiniones o políticas del Departamento de trabajo de los Estados Unidos, ni menciona nombres comerciales, productos comerciales u organizaciones que implican el respaldo del gobierno de los Estados Unidos.
</a:t>
            </a:r>
            <a:endParaRPr lang="en-US" altLang="en-US" sz="28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ological Hazards">
            <a:extLst>
              <a:ext uri="{FF2B5EF4-FFF2-40B4-BE49-F238E27FC236}">
                <a16:creationId xmlns:a16="http://schemas.microsoft.com/office/drawing/2014/main" id="{15560C90-CF05-4FAE-AA94-C0E2C40D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028" y="1115382"/>
            <a:ext cx="5491605" cy="380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425362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2" name="Title 1" descr="Temperaturas &#10;Extremo">
            <a:extLst>
              <a:ext uri="{FF2B5EF4-FFF2-40B4-BE49-F238E27FC236}">
                <a16:creationId xmlns:a16="http://schemas.microsoft.com/office/drawing/2014/main" id="{212B3CE2-E81C-4626-80EE-CF54FFB0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2" y="98770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Temperaturas </a:t>
            </a:r>
            <a:b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Extremo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Temperaturas &#10;Extremo">
            <a:extLst>
              <a:ext uri="{FF2B5EF4-FFF2-40B4-BE49-F238E27FC236}">
                <a16:creationId xmlns:a16="http://schemas.microsoft.com/office/drawing/2014/main" id="{98ECBACA-1E5D-439A-A41F-22DA2C605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Temperaturas &#10;Extremo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298449" y="941671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emperaturas &#10;Extremo">
            <a:extLst>
              <a:ext uri="{FF2B5EF4-FFF2-40B4-BE49-F238E27FC236}">
                <a16:creationId xmlns:a16="http://schemas.microsoft.com/office/drawing/2014/main" id="{C903C0E0-7B93-4B29-B50F-8994F48E5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Temperaturas &#10;Extremo">
            <a:extLst>
              <a:ext uri="{FF2B5EF4-FFF2-40B4-BE49-F238E27FC236}">
                <a16:creationId xmlns:a16="http://schemas.microsoft.com/office/drawing/2014/main" id="{6FD44A86-CFD8-4330-9052-F094088AD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75436" y="2079969"/>
            <a:ext cx="4332231" cy="442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Imagen de un termómetro caliente">
            <a:extLst>
              <a:ext uri="{FF2B5EF4-FFF2-40B4-BE49-F238E27FC236}">
                <a16:creationId xmlns:a16="http://schemas.microsoft.com/office/drawing/2014/main" id="{335F18DA-8D5E-4F8A-BE9A-B5F4DF4EB9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31" y="2651901"/>
            <a:ext cx="3886967" cy="3886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646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3443805" y="182556"/>
            <a:ext cx="8602035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37495F"/>
                </a:solidFill>
              </a:rPr>
              <a:t>Capacitación </a:t>
            </a:r>
            <a:r>
              <a:rPr lang="en-US" sz="4000" dirty="0" err="1">
                <a:solidFill>
                  <a:srgbClr val="37495F"/>
                </a:solidFill>
              </a:rPr>
              <a:t>en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Espacios</a:t>
            </a:r>
            <a:r>
              <a:rPr lang="en-US" sz="4000" dirty="0">
                <a:solidFill>
                  <a:srgbClr val="37495F"/>
                </a:solidFill>
              </a:rPr>
              <a:t> </a:t>
            </a:r>
            <a:r>
              <a:rPr lang="en-US" sz="4000" dirty="0" err="1">
                <a:solidFill>
                  <a:srgbClr val="37495F"/>
                </a:solidFill>
              </a:rPr>
              <a:t>Confinados</a:t>
            </a:r>
            <a:endParaRPr lang="en-US" sz="4000" dirty="0">
              <a:solidFill>
                <a:srgbClr val="37495F"/>
              </a:solidFill>
            </a:endParaRPr>
          </a:p>
        </p:txBody>
      </p:sp>
      <p:sp>
        <p:nvSpPr>
          <p:cNvPr id="12" name="Title 11" descr="Peligros &#10;De Animales">
            <a:extLst>
              <a:ext uri="{FF2B5EF4-FFF2-40B4-BE49-F238E27FC236}">
                <a16:creationId xmlns:a16="http://schemas.microsoft.com/office/drawing/2014/main" id="{7362A621-616B-48BC-B7CF-DF179C6E4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20" y="42403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Peligros </a:t>
            </a:r>
            <a:b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Animales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 descr="Peligros &#10;De Animales">
            <a:extLst>
              <a:ext uri="{FF2B5EF4-FFF2-40B4-BE49-F238E27FC236}">
                <a16:creationId xmlns:a16="http://schemas.microsoft.com/office/drawing/2014/main" id="{98ECBACA-1E5D-439A-A41F-22DA2C6051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146675" y="2336800"/>
            <a:ext cx="7045325" cy="451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eligros &#10;De Animales">
            <a:extLst>
              <a:ext uri="{FF2B5EF4-FFF2-40B4-BE49-F238E27FC236}">
                <a16:creationId xmlns:a16="http://schemas.microsoft.com/office/drawing/2014/main" id="{F583DBAF-13B4-4975-9133-855C9ADBE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8975" flipH="1">
            <a:off x="532466" y="1079435"/>
            <a:ext cx="4891610" cy="566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eligros &#10;De Animales">
            <a:extLst>
              <a:ext uri="{FF2B5EF4-FFF2-40B4-BE49-F238E27FC236}">
                <a16:creationId xmlns:a16="http://schemas.microsoft.com/office/drawing/2014/main" id="{C903C0E0-7B93-4B29-B50F-8994F48E56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8739" flipH="1">
            <a:off x="6684866" y="1354878"/>
            <a:ext cx="4931858" cy="4977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Picture of Gears">
            <a:extLst>
              <a:ext uri="{FF2B5EF4-FFF2-40B4-BE49-F238E27FC236}">
                <a16:creationId xmlns:a16="http://schemas.microsoft.com/office/drawing/2014/main" id="{34DC7F75-18E9-4C54-A518-F0237D305F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812" y="2030279"/>
            <a:ext cx="7030771" cy="46871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8" descr="Peligros &#10;De Animales">
            <a:extLst>
              <a:ext uri="{FF2B5EF4-FFF2-40B4-BE49-F238E27FC236}">
                <a16:creationId xmlns:a16="http://schemas.microsoft.com/office/drawing/2014/main" id="{15560C90-CF05-4FAE-AA94-C0E2C40D0C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6028" y="1115382"/>
            <a:ext cx="5491605" cy="3808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Peligros &#10;De Animales">
            <a:extLst>
              <a:ext uri="{FF2B5EF4-FFF2-40B4-BE49-F238E27FC236}">
                <a16:creationId xmlns:a16="http://schemas.microsoft.com/office/drawing/2014/main" id="{6FD44A86-CFD8-4330-9052-F094088AD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8139" y="2296046"/>
            <a:ext cx="4332231" cy="442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eligros &#10;De Animales">
            <a:extLst>
              <a:ext uri="{FF2B5EF4-FFF2-40B4-BE49-F238E27FC236}">
                <a16:creationId xmlns:a16="http://schemas.microsoft.com/office/drawing/2014/main" id="{335F18DA-8D5E-4F8A-BE9A-B5F4DF4EB9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31" y="2651901"/>
            <a:ext cx="3886967" cy="38869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Imagen de Animales Peligrosos">
            <a:extLst>
              <a:ext uri="{FF2B5EF4-FFF2-40B4-BE49-F238E27FC236}">
                <a16:creationId xmlns:a16="http://schemas.microsoft.com/office/drawing/2014/main" id="{06B25B79-E06A-4AD3-8E42-D7A1245355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050">
            <a:off x="2662402" y="1035795"/>
            <a:ext cx="5666153" cy="5666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24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Module- 1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5" y="2537786"/>
            <a:ext cx="3300646" cy="1951244"/>
          </a:xfrm>
        </p:spPr>
        <p:txBody>
          <a:bodyPr anchor="ctr">
            <a:normAutofit/>
          </a:bodyPr>
          <a:lstStyle/>
          <a:p>
            <a:r>
              <a:rPr lang="en-US" altLang="en-US" sz="5400" b="1" dirty="0"/>
              <a:t>Modulo-4</a:t>
            </a:r>
            <a:endParaRPr lang="en-US" sz="5400" dirty="0"/>
          </a:p>
        </p:txBody>
      </p:sp>
      <p:sp>
        <p:nvSpPr>
          <p:cNvPr id="5" name="Seriousness of Falls">
            <a:extLst>
              <a:ext uri="{FF2B5EF4-FFF2-40B4-BE49-F238E27FC236}">
                <a16:creationId xmlns:a16="http://schemas.microsoft.com/office/drawing/2014/main" id="{C8C34949-6AA3-44CD-A77B-5C3DF12F7DB3}"/>
              </a:ext>
            </a:extLst>
          </p:cNvPr>
          <p:cNvSpPr txBox="1">
            <a:spLocks/>
          </p:cNvSpPr>
          <p:nvPr/>
        </p:nvSpPr>
        <p:spPr>
          <a:xfrm>
            <a:off x="3525678" y="1207119"/>
            <a:ext cx="6905255" cy="5379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¿Qué es un espacio confinado?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¿Cuándo se convierte en permiso requerido?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¿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Cuáles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 son los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peligros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1B3049"/>
                </a:solidFill>
              </a:rPr>
              <a:t>Entrenamiento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9548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0AF8-BA5F-4B62-907F-A31A88421C5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4954" y="2170546"/>
            <a:ext cx="9990137" cy="435927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OSHA 1910.146(g) </a:t>
            </a:r>
            <a:r>
              <a:rPr lang="en-US" sz="32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Entrenamiento</a:t>
            </a:r>
            <a:endParaRPr lang="en-US" sz="32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endParaRPr lang="en-US" sz="32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800" dirty="0"/>
              <a:t>El empleador proporcionará capacitación para que todos los empleados cuyo trabajo esté regulado por esta sección adquieran el entendimiento, conocimiento y habilidades necesarias para el desempeño seguro de los deberes asignados bajo esta sección. 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2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CAEF-082D-4C12-9EC9-999FF930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44" y="306387"/>
            <a:ext cx="8596668" cy="1320800"/>
          </a:xfr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1244" y="1357024"/>
            <a:ext cx="10463213" cy="52308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OSHA 1910.146(g) </a:t>
            </a:r>
            <a:r>
              <a:rPr lang="en-US" sz="32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Entrenamiento</a:t>
            </a:r>
            <a:endParaRPr lang="en-US" sz="32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pPr algn="ctr"/>
            <a:endParaRPr lang="en-US" sz="20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600" dirty="0">
                <a:solidFill>
                  <a:schemeClr val="tx1"/>
                </a:solidFill>
              </a:rPr>
              <a:t>Se proporcionará capacitación a cada empleado afectado: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600" dirty="0">
                <a:solidFill>
                  <a:schemeClr val="tx1"/>
                </a:solidFill>
              </a:rPr>
              <a:t>
</a:t>
            </a:r>
            <a:r>
              <a:rPr lang="es-ES" sz="2100" dirty="0">
                <a:solidFill>
                  <a:schemeClr val="tx1"/>
                </a:solidFill>
              </a:rPr>
              <a:t>Antes de que el empleado se asigne primero deberes bajo esta sección;</a:t>
            </a: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100" dirty="0">
                <a:solidFill>
                  <a:schemeClr val="tx1"/>
                </a:solidFill>
              </a:rPr>
              <a:t>Antes de que haya un cambio en los deberes asignados;</a:t>
            </a: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100" dirty="0">
                <a:solidFill>
                  <a:schemeClr val="tx1"/>
                </a:solidFill>
              </a:rPr>
              <a:t>Siempre que haya un cambio en las operaciones espaciales de permiso que presenta un peligro sobre el cual un empleado no ha sido previamente entrenado;</a:t>
            </a: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n-US" sz="1800" dirty="0">
              <a:solidFill>
                <a:schemeClr val="tx1"/>
              </a:solidFill>
            </a:endParaRPr>
          </a:p>
          <a:p>
            <a:pPr marL="1147763" lvl="1" indent="-2333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ES" sz="2100" dirty="0">
                <a:solidFill>
                  <a:schemeClr val="tx1"/>
                </a:solidFill>
              </a:rPr>
              <a:t>Cada vez que el empleador tiene razones para creer que hay desviaciones de los procedimientos de entrada de espacio de permiso.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79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219A4C-A783-4B1C-8767-2F5FACBAFC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20982" y="2318760"/>
            <a:ext cx="8597900" cy="4200525"/>
          </a:xfrm>
        </p:spPr>
        <p:txBody>
          <a:bodyPr>
            <a:normAutofit lnSpcReduction="10000"/>
          </a:bodyPr>
          <a:lstStyle/>
          <a:p>
            <a:r>
              <a:rPr lang="en-US" altLang="en-US" sz="3200" b="1" i="1" u="sng" dirty="0"/>
              <a:t>Entrada</a:t>
            </a:r>
            <a:r>
              <a:rPr lang="en-US" altLang="en-US" sz="2800" i="1" u="sng" dirty="0"/>
              <a:t>:</a:t>
            </a:r>
            <a:r>
              <a:rPr lang="en-US" altLang="en-US" sz="2800" dirty="0"/>
              <a:t>  </a:t>
            </a:r>
          </a:p>
          <a:p>
            <a:endParaRPr lang="en-US" altLang="en-US" sz="2800" dirty="0"/>
          </a:p>
          <a:p>
            <a:pPr marL="0" indent="0">
              <a:buNone/>
            </a:pPr>
            <a:r>
              <a:rPr lang="es-ES" altLang="en-US" sz="2800" dirty="0"/>
              <a:t>La acción por la cual una persona pasa a través de una abertura en un permiso-espacio confinado requerido;  La entrada incluye las actividades de trabajo subsiguientes en ese espacio y se considera que ocurrió tan pronto como cualquier parte del cuerpo del participante rompe el plano de una abertura en el espacio</a:t>
            </a:r>
            <a:r>
              <a:rPr lang="en-US" altLang="en-US" sz="2800" dirty="0"/>
              <a:t>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176AC-E0C0-4AC2-A438-62376F2AAEBD}"/>
              </a:ext>
            </a:extLst>
          </p:cNvPr>
          <p:cNvSpPr txBox="1"/>
          <p:nvPr/>
        </p:nvSpPr>
        <p:spPr>
          <a:xfrm>
            <a:off x="1069388" y="1364019"/>
            <a:ext cx="3749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Confined Space Entry</a:t>
            </a:r>
          </a:p>
        </p:txBody>
      </p:sp>
    </p:spTree>
    <p:extLst>
      <p:ext uri="{BB962C8B-B14F-4D97-AF65-F5344CB8AC3E}">
        <p14:creationId xmlns:p14="http://schemas.microsoft.com/office/powerpoint/2010/main" val="3233421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69FF8C-DEA9-419A-8697-B8349582597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8120" y="1930400"/>
            <a:ext cx="8728075" cy="45275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 err="1"/>
              <a:t>Participante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Autorizado</a:t>
            </a:r>
            <a:endParaRPr lang="en-US" altLang="en-US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3200" b="1" dirty="0"/>
              <a:t>   </a:t>
            </a:r>
            <a:r>
              <a:rPr lang="es-ES" altLang="en-US" sz="2400" dirty="0"/>
              <a:t>Entra en el espacio confinado
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3200" b="1" dirty="0" err="1"/>
              <a:t>Asistente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Autorizado</a:t>
            </a:r>
            <a:endParaRPr lang="en-US" altLang="en-US" sz="32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    </a:t>
            </a:r>
            <a:r>
              <a:rPr lang="es-ES" altLang="en-US" sz="2400" dirty="0"/>
              <a:t>Stands de vigilancia fuera del punto de entrada del espacio</a:t>
            </a:r>
            <a:endParaRPr lang="en-US" altLang="en-US" sz="24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Supervisor de Entrada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ES" altLang="en-US" sz="2400" dirty="0"/>
              <a:t>    Supervisa la entrada, asegura la conformidad para permitir                  y condiciones aceptables para la entrada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176AC-E0C0-4AC2-A438-62376F2AAEBD}"/>
              </a:ext>
            </a:extLst>
          </p:cNvPr>
          <p:cNvSpPr txBox="1"/>
          <p:nvPr/>
        </p:nvSpPr>
        <p:spPr>
          <a:xfrm>
            <a:off x="1058997" y="1207039"/>
            <a:ext cx="452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Confined Space Personnel</a:t>
            </a:r>
          </a:p>
        </p:txBody>
      </p:sp>
    </p:spTree>
    <p:extLst>
      <p:ext uri="{BB962C8B-B14F-4D97-AF65-F5344CB8AC3E}">
        <p14:creationId xmlns:p14="http://schemas.microsoft.com/office/powerpoint/2010/main" val="3165672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79196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176AC-E0C0-4AC2-A438-62376F2AAEBD}"/>
              </a:ext>
            </a:extLst>
          </p:cNvPr>
          <p:cNvSpPr txBox="1"/>
          <p:nvPr/>
        </p:nvSpPr>
        <p:spPr>
          <a:xfrm>
            <a:off x="876921" y="1749577"/>
            <a:ext cx="452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Confined Space Personnel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766A8-073E-4D7F-9680-9852A41F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66" y="951997"/>
            <a:ext cx="8596668" cy="1320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Participante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Autorizado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053" y="3070377"/>
            <a:ext cx="4957545" cy="295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empleado que entrará físicamente en el espacio confinado para realizar el trabajo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Picture 4" descr="Imagen de un hombre que desciende para trabajar en un espacio confinado.&#10;">
            <a:extLst>
              <a:ext uri="{FF2B5EF4-FFF2-40B4-BE49-F238E27FC236}">
                <a16:creationId xmlns:a16="http://schemas.microsoft.com/office/drawing/2014/main" id="{A2914691-61D6-46ED-83E5-2F064EFE46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5834465" y="1835149"/>
            <a:ext cx="5446937" cy="408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89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79202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176AC-E0C0-4AC2-A438-62376F2AAEBD}"/>
              </a:ext>
            </a:extLst>
          </p:cNvPr>
          <p:cNvSpPr txBox="1"/>
          <p:nvPr/>
        </p:nvSpPr>
        <p:spPr>
          <a:xfrm>
            <a:off x="1028933" y="1263402"/>
            <a:ext cx="528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Personal de </a:t>
            </a:r>
            <a:r>
              <a:rPr lang="en-US" sz="2800" b="1" dirty="0" err="1"/>
              <a:t>Espacio</a:t>
            </a:r>
            <a:r>
              <a:rPr lang="en-US" sz="2800" b="1" dirty="0"/>
              <a:t> </a:t>
            </a:r>
            <a:r>
              <a:rPr lang="en-US" sz="2800" b="1" dirty="0" err="1"/>
              <a:t>Confinado</a:t>
            </a:r>
            <a:endParaRPr lang="en-US" sz="2800" b="1" dirty="0"/>
          </a:p>
        </p:txBody>
      </p:sp>
      <p:pic>
        <p:nvPicPr>
          <p:cNvPr id="7" name="Picture 6" descr="Imagen de un hombre que monitorea gases">
            <a:extLst>
              <a:ext uri="{FF2B5EF4-FFF2-40B4-BE49-F238E27FC236}">
                <a16:creationId xmlns:a16="http://schemas.microsoft.com/office/drawing/2014/main" id="{A53391B2-1EAA-41D0-8C42-1E530BDC45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11918" y="1966868"/>
            <a:ext cx="5168348" cy="387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C58028-D008-4C06-9544-400D98F4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Asistente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Autorizado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851150"/>
            <a:ext cx="4986338" cy="4514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sz="2400" dirty="0">
                <a:solidFill>
                  <a:schemeClr val="tx1"/>
                </a:solidFill>
              </a:rPr>
              <a:t>El empleado que permanece fuera del espacio confinado y;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supervisa el (los) participante (s)
protege el espacio contra la entrada no autorizada
advierte a los participantes de cualquier condición inusual
y convoca al personal de rescate si es necesario.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3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65552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F176AC-E0C0-4AC2-A438-62376F2AAEBD}"/>
              </a:ext>
            </a:extLst>
          </p:cNvPr>
          <p:cNvSpPr txBox="1"/>
          <p:nvPr/>
        </p:nvSpPr>
        <p:spPr>
          <a:xfrm>
            <a:off x="1090170" y="1160790"/>
            <a:ext cx="528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Personal de </a:t>
            </a:r>
            <a:r>
              <a:rPr lang="en-US" sz="2800" b="1" dirty="0" err="1"/>
              <a:t>Espacio</a:t>
            </a:r>
            <a:r>
              <a:rPr lang="en-US" sz="2800" b="1" dirty="0"/>
              <a:t> </a:t>
            </a:r>
            <a:r>
              <a:rPr lang="en-US" sz="2800" b="1" dirty="0" err="1"/>
              <a:t>Confinado</a:t>
            </a:r>
            <a:endParaRPr lang="en-US" sz="28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CEB72-3BA9-45DF-A18C-FB3A1B18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Supervisor de Entrada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4440E-E0DD-44FB-A4A9-3C59CF12CA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70175"/>
            <a:ext cx="4986338" cy="4514850"/>
          </a:xfrm>
        </p:spPr>
        <p:txBody>
          <a:bodyPr>
            <a:normAutofit/>
          </a:bodyPr>
          <a:lstStyle/>
          <a:p>
            <a:pPr marL="4572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400" dirty="0">
                <a:solidFill>
                  <a:schemeClr val="tx1"/>
                </a:solidFill>
              </a:rPr>
              <a:t>El empleado que permanece fuera del espacio confinado y;
</a:t>
            </a:r>
            <a:endParaRPr lang="en-GB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advierte a los participantes de cualquier condición inusual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Completa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permisos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endParaRPr lang="en-US" altLang="en-US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s-ES" altLang="en-US" sz="2000" dirty="0">
                <a:solidFill>
                  <a:schemeClr val="tx1"/>
                </a:solidFill>
              </a:rPr>
              <a:t>garantiza la conformidad para permitir y condiciones aceptables para la entrada</a:t>
            </a:r>
            <a:endParaRPr lang="en-GB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Imagen de un supervisor hablando con un empleado ">
            <a:extLst>
              <a:ext uri="{FF2B5EF4-FFF2-40B4-BE49-F238E27FC236}">
                <a16:creationId xmlns:a16="http://schemas.microsoft.com/office/drawing/2014/main" id="{2D97E9E6-5BFF-460B-921B-8A8171A34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085" y="1821700"/>
            <a:ext cx="5577983" cy="361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38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WELCOME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5400" b="1" dirty="0" err="1"/>
              <a:t>Bienvenido</a:t>
            </a:r>
            <a:endParaRPr lang="en-US" sz="5400" dirty="0"/>
          </a:p>
        </p:txBody>
      </p:sp>
      <p:sp>
        <p:nvSpPr>
          <p:cNvPr id="37" name="Seriousness of Falls">
            <a:extLst>
              <a:ext uri="{FF2B5EF4-FFF2-40B4-BE49-F238E27FC236}">
                <a16:creationId xmlns:a16="http://schemas.microsoft.com/office/drawing/2014/main" id="{2DF76C95-E94B-4F6B-8630-320D9D59F0D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57813" y="1206500"/>
            <a:ext cx="6834187" cy="5530850"/>
          </a:xfrm>
        </p:spPr>
        <p:txBody>
          <a:bodyPr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rgbClr val="1B3049"/>
                </a:solidFill>
              </a:rPr>
              <a:t>¿Qué es un espacio confinado?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rgbClr val="1B3049"/>
                </a:solidFill>
              </a:rPr>
              <a:t>¿Cuándo se convierte en permiso requerido?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1B3049"/>
                </a:solidFill>
              </a:rPr>
              <a:t>¿</a:t>
            </a:r>
            <a:r>
              <a:rPr lang="en-US" sz="4000" b="1" dirty="0" err="1">
                <a:solidFill>
                  <a:srgbClr val="1B3049"/>
                </a:solidFill>
              </a:rPr>
              <a:t>Cuáles</a:t>
            </a:r>
            <a:r>
              <a:rPr lang="en-US" sz="4000" b="1" dirty="0">
                <a:solidFill>
                  <a:srgbClr val="1B3049"/>
                </a:solidFill>
              </a:rPr>
              <a:t> son los </a:t>
            </a:r>
            <a:r>
              <a:rPr lang="en-US" sz="4000" b="1" dirty="0" err="1">
                <a:solidFill>
                  <a:srgbClr val="1B3049"/>
                </a:solidFill>
              </a:rPr>
              <a:t>peligros</a:t>
            </a:r>
            <a:endParaRPr lang="en-US" sz="4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1B3049"/>
                </a:solidFill>
              </a:rPr>
              <a:t>Entrenamiento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924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98921" y="165623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D175D0-7C07-4A79-82FC-2D88132A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6" y="1153237"/>
            <a:ext cx="8596668" cy="1320800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endParaRPr lang="en-US" sz="28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30&#10;Imagen de un letrero que dice Permiso de Peligro Espacio Confinado Requerido. Sin entrada&#10;&#10;&#10;">
            <a:extLst>
              <a:ext uri="{FF2B5EF4-FFF2-40B4-BE49-F238E27FC236}">
                <a16:creationId xmlns:a16="http://schemas.microsoft.com/office/drawing/2014/main" id="{EA25858A-7237-463A-9C6A-D64B3A3E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66" y="1813637"/>
            <a:ext cx="6717378" cy="482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14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98921" y="165623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 descr="Permisos de Espacio Confinado 2">
            <a:extLst>
              <a:ext uri="{FF2B5EF4-FFF2-40B4-BE49-F238E27FC236}">
                <a16:creationId xmlns:a16="http://schemas.microsoft.com/office/drawing/2014/main" id="{4FF27044-510A-45DD-BEDA-C17F3EFB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07" y="964851"/>
            <a:ext cx="8596668" cy="1320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</a:t>
            </a:r>
          </a:p>
        </p:txBody>
      </p:sp>
      <p:pic>
        <p:nvPicPr>
          <p:cNvPr id="5" name="Picture 4" descr="Permisos de Espacio Confinado 2">
            <a:extLst>
              <a:ext uri="{FF2B5EF4-FFF2-40B4-BE49-F238E27FC236}">
                <a16:creationId xmlns:a16="http://schemas.microsoft.com/office/drawing/2014/main" id="{EA25858A-7237-463A-9C6A-D64B3A3E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66" y="1560879"/>
            <a:ext cx="7069245" cy="5078074"/>
          </a:xfrm>
          <a:prstGeom prst="rect">
            <a:avLst/>
          </a:prstGeom>
          <a:noFill/>
        </p:spPr>
      </p:pic>
      <p:sp>
        <p:nvSpPr>
          <p:cNvPr id="6" name="TextBox 5" descr="Permisos de Espacio Confinado 2">
            <a:extLst>
              <a:ext uri="{FF2B5EF4-FFF2-40B4-BE49-F238E27FC236}">
                <a16:creationId xmlns:a16="http://schemas.microsoft.com/office/drawing/2014/main" id="{941E8B60-CEB1-42E1-B20A-016896C0076A}"/>
              </a:ext>
            </a:extLst>
          </p:cNvPr>
          <p:cNvSpPr txBox="1"/>
          <p:nvPr/>
        </p:nvSpPr>
        <p:spPr>
          <a:xfrm>
            <a:off x="2449453" y="3010423"/>
            <a:ext cx="8557214" cy="24006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Requerido para trabajo en cualquier espacio con un peligro.</a:t>
            </a:r>
          </a:p>
          <a:p>
            <a:endParaRPr lang="es-ES" sz="10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Establece los peligros.</a:t>
            </a:r>
          </a:p>
          <a:p>
            <a:endParaRPr lang="es-ES" sz="10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Organiza la protección.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78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98921" y="165623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33B289-2387-4058-A3E7-C4655B48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8" y="793046"/>
            <a:ext cx="8596668" cy="1320800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</a:t>
            </a:r>
          </a:p>
        </p:txBody>
      </p:sp>
      <p:pic>
        <p:nvPicPr>
          <p:cNvPr id="9" name="Picture 2" descr="Permiso de espacio confinado página 1 y 2">
            <a:extLst>
              <a:ext uri="{FF2B5EF4-FFF2-40B4-BE49-F238E27FC236}">
                <a16:creationId xmlns:a16="http://schemas.microsoft.com/office/drawing/2014/main" id="{12BD0111-9076-43A7-AEC8-C59F31E8156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1"/>
          <a:stretch/>
        </p:blipFill>
        <p:spPr bwMode="auto">
          <a:xfrm>
            <a:off x="526868" y="1379041"/>
            <a:ext cx="3938588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ermisos de Espacio Confinado 3">
            <a:extLst>
              <a:ext uri="{FF2B5EF4-FFF2-40B4-BE49-F238E27FC236}">
                <a16:creationId xmlns:a16="http://schemas.microsoft.com/office/drawing/2014/main" id="{EA25858A-7237-463A-9C6A-D64B3A3E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66" y="1560879"/>
            <a:ext cx="7069245" cy="5078074"/>
          </a:xfrm>
          <a:prstGeom prst="rect">
            <a:avLst/>
          </a:prstGeom>
        </p:spPr>
      </p:pic>
      <p:pic>
        <p:nvPicPr>
          <p:cNvPr id="10" name="Picture 3" descr="Permisos de Espacio Confinado 3">
            <a:extLst>
              <a:ext uri="{FF2B5EF4-FFF2-40B4-BE49-F238E27FC236}">
                <a16:creationId xmlns:a16="http://schemas.microsoft.com/office/drawing/2014/main" id="{0091C4E9-6E98-45C5-8385-D2839EDC5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0"/>
          <a:stretch/>
        </p:blipFill>
        <p:spPr bwMode="auto">
          <a:xfrm>
            <a:off x="8253577" y="1270000"/>
            <a:ext cx="3938423" cy="518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8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98921" y="165623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CA4CA-3E5B-4E73-A575-CF6519BE218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</a:t>
            </a:r>
          </a:p>
        </p:txBody>
      </p:sp>
      <p:pic>
        <p:nvPicPr>
          <p:cNvPr id="9" name="Picture 2" descr="permit">
            <a:extLst>
              <a:ext uri="{FF2B5EF4-FFF2-40B4-BE49-F238E27FC236}">
                <a16:creationId xmlns:a16="http://schemas.microsoft.com/office/drawing/2014/main" id="{12BD0111-9076-43A7-AEC8-C59F31E81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1"/>
          <a:stretch/>
        </p:blipFill>
        <p:spPr bwMode="auto">
          <a:xfrm>
            <a:off x="1128770" y="1260528"/>
            <a:ext cx="3938588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PE">
            <a:extLst>
              <a:ext uri="{FF2B5EF4-FFF2-40B4-BE49-F238E27FC236}">
                <a16:creationId xmlns:a16="http://schemas.microsoft.com/office/drawing/2014/main" id="{0091C4E9-6E98-45C5-8385-D2839EDC5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0"/>
          <a:stretch/>
        </p:blipFill>
        <p:spPr bwMode="auto">
          <a:xfrm>
            <a:off x="6849364" y="977024"/>
            <a:ext cx="3938423" cy="518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de los diferentes gases que necesitan ser medidos y grabados.">
            <a:extLst>
              <a:ext uri="{FF2B5EF4-FFF2-40B4-BE49-F238E27FC236}">
                <a16:creationId xmlns:a16="http://schemas.microsoft.com/office/drawing/2014/main" id="{BB6E3E92-6756-4AD8-B54A-FD1567C2F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9294" y="2255864"/>
            <a:ext cx="9760140" cy="435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4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58482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2A353-569F-480E-A2FA-1FFAF95E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26794"/>
            <a:ext cx="8596668" cy="90360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E27BC-AB6D-4A70-9C15-EBE1AFE210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9873" y="2646364"/>
            <a:ext cx="10287001" cy="3588182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Antes de cada entrada cuando el espacio está vacante;</a:t>
            </a:r>
          </a:p>
          <a:p>
            <a:endParaRPr lang="en-US" sz="800" dirty="0"/>
          </a:p>
          <a:p>
            <a:r>
              <a:rPr lang="es-ES" sz="2400" dirty="0"/>
              <a:t>Después de un período de ventilación de 10 minutos (si la ventilación es necesaria);</a:t>
            </a:r>
          </a:p>
          <a:p>
            <a:endParaRPr lang="en-US" sz="800" dirty="0"/>
          </a:p>
          <a:p>
            <a:r>
              <a:rPr lang="es-ES" sz="2400" dirty="0"/>
              <a:t>Por lo menos por hora para espacios confinados requeridos por el permiso. Nota: una buena práctica es volver a probar la atmósfera después de los descansos o haber estado fuera del espacio confinado por un período de tiempo;</a:t>
            </a:r>
          </a:p>
          <a:p>
            <a:r>
              <a:rPr lang="es-ES" sz="2400" dirty="0"/>
              <a:t>Más frecuentemente, si las condiciones o sospechas justifican.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CE26-E071-4EAE-98E4-AB866EE8318D}"/>
              </a:ext>
            </a:extLst>
          </p:cNvPr>
          <p:cNvSpPr txBox="1"/>
          <p:nvPr/>
        </p:nvSpPr>
        <p:spPr>
          <a:xfrm>
            <a:off x="1423150" y="1863680"/>
            <a:ext cx="1007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464646"/>
                </a:solidFill>
                <a:latin typeface="Lucida Sans Unicode"/>
                <a:ea typeface="+mj-ea"/>
                <a:cs typeface="+mj-cs"/>
              </a:rPr>
              <a:t>Se deben realizar Pruebas de Atmósfera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3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1463252" y="1396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CA4CA-3E5B-4E73-A575-CF6519BE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29" y="864057"/>
            <a:ext cx="8596668" cy="523220"/>
          </a:xfr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Permisos de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Espacio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Confinado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</a:t>
            </a:r>
          </a:p>
        </p:txBody>
      </p:sp>
      <p:pic>
        <p:nvPicPr>
          <p:cNvPr id="5" name="Picture 4" descr="Permisos de Espacio Confinado 6">
            <a:extLst>
              <a:ext uri="{FF2B5EF4-FFF2-40B4-BE49-F238E27FC236}">
                <a16:creationId xmlns:a16="http://schemas.microsoft.com/office/drawing/2014/main" id="{EA25858A-7237-463A-9C6A-D64B3A3E2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666" y="1560879"/>
            <a:ext cx="7069245" cy="5078074"/>
          </a:xfrm>
          <a:prstGeom prst="rect">
            <a:avLst/>
          </a:prstGeom>
        </p:spPr>
      </p:pic>
      <p:pic>
        <p:nvPicPr>
          <p:cNvPr id="9" name="Picture 2" descr="Permisos de Espacio Confinado 6">
            <a:extLst>
              <a:ext uri="{FF2B5EF4-FFF2-40B4-BE49-F238E27FC236}">
                <a16:creationId xmlns:a16="http://schemas.microsoft.com/office/drawing/2014/main" id="{12BD0111-9076-43A7-AEC8-C59F31E81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1"/>
          <a:stretch/>
        </p:blipFill>
        <p:spPr bwMode="auto">
          <a:xfrm>
            <a:off x="1742033" y="1485553"/>
            <a:ext cx="3938423" cy="519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Permisos de Espacio Confinado 6">
            <a:extLst>
              <a:ext uri="{FF2B5EF4-FFF2-40B4-BE49-F238E27FC236}">
                <a16:creationId xmlns:a16="http://schemas.microsoft.com/office/drawing/2014/main" id="{0091C4E9-6E98-45C5-8385-D2839EDC5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0"/>
          <a:stretch/>
        </p:blipFill>
        <p:spPr bwMode="auto">
          <a:xfrm>
            <a:off x="6994277" y="1514322"/>
            <a:ext cx="3938423" cy="518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 de los diferentes gases que necesitan ser medidos y grabados.">
            <a:extLst>
              <a:ext uri="{FF2B5EF4-FFF2-40B4-BE49-F238E27FC236}">
                <a16:creationId xmlns:a16="http://schemas.microsoft.com/office/drawing/2014/main" id="{BB6E3E92-6756-4AD8-B54A-FD1567C2F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252" y="1897397"/>
            <a:ext cx="9760140" cy="4352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65554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B97DCD-F74C-4413-A0A2-2D9AAB02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70" y="951997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464646"/>
                </a:solidFill>
                <a:latin typeface="Lucida Sans Unicode"/>
                <a:ea typeface="+mn-ea"/>
                <a:cs typeface="+mn-cs"/>
              </a:rPr>
              <a:t>Evacuación</a:t>
            </a:r>
            <a:r>
              <a:rPr lang="en-US" sz="4000" b="1" dirty="0">
                <a:solidFill>
                  <a:srgbClr val="464646"/>
                </a:solidFill>
                <a:latin typeface="Lucida Sans Unicode"/>
                <a:ea typeface="+mn-ea"/>
                <a:cs typeface="+mn-cs"/>
              </a:rPr>
              <a:t> y </a:t>
            </a:r>
            <a:r>
              <a:rPr lang="en-US" sz="4000" b="1" dirty="0" err="1">
                <a:solidFill>
                  <a:srgbClr val="464646"/>
                </a:solidFill>
                <a:latin typeface="Lucida Sans Unicode"/>
                <a:ea typeface="+mn-ea"/>
                <a:cs typeface="+mn-cs"/>
              </a:rPr>
              <a:t>Rescate</a:t>
            </a:r>
            <a:endParaRPr lang="en-US" sz="4000" b="1" dirty="0">
              <a:solidFill>
                <a:srgbClr val="464646"/>
              </a:solidFill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E27BC-AB6D-4A70-9C15-EBE1AFE210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268" y="2272797"/>
            <a:ext cx="9348787" cy="4308475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 err="1"/>
              <a:t>Procedimientos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claramente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descritos</a:t>
            </a:r>
            <a:r>
              <a:rPr lang="en-US" altLang="en-US" sz="2600" dirty="0"/>
              <a:t>.</a:t>
            </a:r>
          </a:p>
          <a:p>
            <a:pPr marL="457200" lvl="1" indent="0">
              <a:buNone/>
            </a:pPr>
            <a:endParaRPr lang="en-US" altLang="en-US" sz="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 err="1"/>
              <a:t>Equipos</a:t>
            </a:r>
            <a:r>
              <a:rPr lang="en-US" altLang="en-US" sz="2600" dirty="0"/>
              <a:t> de </a:t>
            </a:r>
            <a:r>
              <a:rPr lang="en-US" altLang="en-US" sz="2600" dirty="0" err="1"/>
              <a:t>rescate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disponibles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medios</a:t>
            </a:r>
            <a:r>
              <a:rPr lang="en-US" altLang="en-US" sz="2600" dirty="0"/>
              <a:t> de </a:t>
            </a:r>
            <a:r>
              <a:rPr lang="en-US" altLang="en-US" sz="2600" dirty="0" err="1"/>
              <a:t>contacto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proporcionados</a:t>
            </a:r>
            <a:r>
              <a:rPr lang="en-US" altLang="en-US" sz="26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n-US" sz="2600" dirty="0"/>
              <a:t>Equipo adecuado disponible; sistemas de recuperación para el rescate sin entrada;  vertical &gt; 5 pies</a:t>
            </a:r>
            <a:r>
              <a:rPr lang="en-US" altLang="en-US" sz="26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s-ES" altLang="en-US" sz="2600" dirty="0"/>
              <a:t>Los equipos de rescate internos son </a:t>
            </a:r>
            <a:r>
              <a:rPr lang="es-ES" altLang="en-US" sz="2600" cap="all" dirty="0"/>
              <a:t>opcionales</a:t>
            </a:r>
            <a:r>
              <a:rPr lang="en-US" altLang="en-US" sz="2600" dirty="0"/>
              <a:t>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600" dirty="0"/>
              <a:t>Dial 911 &amp; notify of confined space emergency, you may attempt retrieval at that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33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65058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6E51D-77D6-4A93-99E0-6DC4CD02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52" y="1104648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464646"/>
                </a:solidFill>
                <a:latin typeface="Lucida Sans Unicode"/>
              </a:rPr>
              <a:t>Entrenamiento</a:t>
            </a:r>
            <a:r>
              <a:rPr lang="en-US" b="1" dirty="0">
                <a:solidFill>
                  <a:srgbClr val="464646"/>
                </a:solidFill>
                <a:latin typeface="Lucida Sans Unicode"/>
              </a:rPr>
              <a:t>: debe ser </a:t>
            </a:r>
            <a:r>
              <a:rPr lang="en-US" b="1" dirty="0" err="1">
                <a:solidFill>
                  <a:srgbClr val="464646"/>
                </a:solidFill>
                <a:latin typeface="Lucida Sans Unicode"/>
              </a:rPr>
              <a:t>certificado</a:t>
            </a:r>
            <a:r>
              <a:rPr lang="en-US" b="1" dirty="0">
                <a:solidFill>
                  <a:srgbClr val="464646"/>
                </a:solidFill>
                <a:latin typeface="Lucida Sans Unicode"/>
              </a:rPr>
              <a:t> por </a:t>
            </a:r>
            <a:r>
              <a:rPr lang="en-US" b="1" dirty="0" err="1">
                <a:solidFill>
                  <a:srgbClr val="464646"/>
                </a:solidFill>
                <a:latin typeface="Lucida Sans Unicode"/>
              </a:rPr>
              <a:t>escrito</a:t>
            </a:r>
            <a:endParaRPr lang="en-US" b="1" dirty="0">
              <a:solidFill>
                <a:srgbClr val="464646"/>
              </a:solidFill>
              <a:latin typeface="Lucida Sans Unicode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E27BC-AB6D-4A70-9C15-EBE1AFE210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6304" y="2578099"/>
            <a:ext cx="9348787" cy="4097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3200" dirty="0"/>
              <a:t>para </a:t>
            </a:r>
            <a:r>
              <a:rPr lang="en-US" altLang="en-US" sz="3200" dirty="0" err="1"/>
              <a:t>cada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empleado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afectado</a:t>
            </a:r>
            <a:endParaRPr lang="en-US" alt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altLang="en-US" sz="3200" dirty="0"/>
              <a:t>antes de la primera asignación y con los cambios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altLang="en-US" sz="3200" dirty="0"/>
              <a:t>desviaciones de los procedimientos de entrada de espacio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1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altLang="en-US" sz="3200" dirty="0"/>
              <a:t>establecerá el dominio de los empleados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20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48581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413B0D-D553-47EA-AAC3-512E4F6F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Repaso</a:t>
            </a:r>
            <a:r>
              <a:rPr lang="en-US" dirty="0"/>
              <a:t>!</a:t>
            </a:r>
          </a:p>
        </p:txBody>
      </p:sp>
      <p:pic>
        <p:nvPicPr>
          <p:cNvPr id="7" name="Content Placeholder 6" descr="Imagen de una mano escribiendo “Repaso”">
            <a:extLst>
              <a:ext uri="{FF2B5EF4-FFF2-40B4-BE49-F238E27FC236}">
                <a16:creationId xmlns:a16="http://schemas.microsoft.com/office/drawing/2014/main" id="{FEBF9A3A-4790-4C88-B69D-193FFA475F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252" y="1530350"/>
            <a:ext cx="7651750" cy="50990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BCA41B-A0C8-4F2D-98CA-A9A51DDC1DD6}"/>
              </a:ext>
            </a:extLst>
          </p:cNvPr>
          <p:cNvSpPr txBox="1"/>
          <p:nvPr/>
        </p:nvSpPr>
        <p:spPr>
          <a:xfrm>
            <a:off x="2107769" y="4757977"/>
            <a:ext cx="54244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5A7F0"/>
                </a:solidFill>
                <a:latin typeface="Viner Hand ITC" panose="03070502030502020203" pitchFamily="66" charset="0"/>
                <a:cs typeface="Browallia New" panose="020B0502040204020203" pitchFamily="34" charset="-34"/>
              </a:rPr>
              <a:t>REPASO</a:t>
            </a:r>
          </a:p>
        </p:txBody>
      </p:sp>
    </p:spTree>
    <p:extLst>
      <p:ext uri="{BB962C8B-B14F-4D97-AF65-F5344CB8AC3E}">
        <p14:creationId xmlns:p14="http://schemas.microsoft.com/office/powerpoint/2010/main" val="2701650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3" y="201636"/>
            <a:ext cx="8365066" cy="8990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116" y="1623788"/>
            <a:ext cx="8556283" cy="50325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4000" dirty="0"/>
              <a:t>¿Qué es un espacio confinado?</a:t>
            </a:r>
          </a:p>
          <a:p>
            <a:pPr marL="0" indent="0"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Module- 1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5" y="2537786"/>
            <a:ext cx="3300646" cy="1951244"/>
          </a:xfrm>
        </p:spPr>
        <p:txBody>
          <a:bodyPr anchor="ctr">
            <a:normAutofit/>
          </a:bodyPr>
          <a:lstStyle/>
          <a:p>
            <a:r>
              <a:rPr lang="en-US" altLang="en-US" sz="5400" b="1" dirty="0"/>
              <a:t>Modulo-1</a:t>
            </a:r>
            <a:endParaRPr lang="en-US" sz="5400" dirty="0"/>
          </a:p>
        </p:txBody>
      </p:sp>
      <p:sp>
        <p:nvSpPr>
          <p:cNvPr id="5" name="Seriousness of Falls">
            <a:extLst>
              <a:ext uri="{FF2B5EF4-FFF2-40B4-BE49-F238E27FC236}">
                <a16:creationId xmlns:a16="http://schemas.microsoft.com/office/drawing/2014/main" id="{C8C34949-6AA3-44CD-A77B-5C3DF12F7DB3}"/>
              </a:ext>
            </a:extLst>
          </p:cNvPr>
          <p:cNvSpPr txBox="1">
            <a:spLocks/>
          </p:cNvSpPr>
          <p:nvPr/>
        </p:nvSpPr>
        <p:spPr>
          <a:xfrm>
            <a:off x="3525678" y="1207119"/>
            <a:ext cx="6905255" cy="5379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rgbClr val="1B3049"/>
                </a:solidFill>
              </a:rPr>
              <a:t>¿Qué es un espacio confinado?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¿Cuándo se convierte en permiso requerido?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¿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Cuáles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 son los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peligros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Entrenamiento</a:t>
            </a:r>
            <a:endParaRPr 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1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3" y="201636"/>
            <a:ext cx="8365066" cy="8990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116" y="1623788"/>
            <a:ext cx="8556283" cy="50325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4000" dirty="0"/>
              <a:t>¿Qué es un espacio confinado?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s-ES" sz="2400" dirty="0">
                <a:solidFill>
                  <a:srgbClr val="FF0000"/>
                </a:solidFill>
              </a:rPr>
              <a:t>Un espacio confinado se define como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marL="0" lvl="0" indent="0">
              <a:buClr>
                <a:srgbClr val="90C226"/>
              </a:buClr>
              <a:buNone/>
            </a:pPr>
            <a:endParaRPr lang="en-US" sz="600" dirty="0">
              <a:solidFill>
                <a:srgbClr val="FF0000"/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FF0000"/>
                </a:solidFill>
              </a:rPr>
              <a:t>Lo suficientemente grande y configurado de modo que un trabajador puede entrar en el cuerpo, y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§"/>
            </a:pPr>
            <a:endParaRPr lang="en-US" sz="1000" b="1" dirty="0">
              <a:solidFill>
                <a:srgbClr val="FF0000"/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Tiene </a:t>
            </a:r>
            <a:r>
              <a:rPr lang="en-US" sz="2400" dirty="0" err="1">
                <a:solidFill>
                  <a:srgbClr val="FF0000"/>
                </a:solidFill>
              </a:rPr>
              <a:t>medios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limitados</a:t>
            </a:r>
            <a:r>
              <a:rPr lang="en-US" sz="2400" dirty="0">
                <a:solidFill>
                  <a:srgbClr val="FF0000"/>
                </a:solidFill>
              </a:rPr>
              <a:t> o </a:t>
            </a:r>
            <a:r>
              <a:rPr lang="en-US" sz="2400" dirty="0" err="1">
                <a:solidFill>
                  <a:srgbClr val="FF0000"/>
                </a:solidFill>
              </a:rPr>
              <a:t>restringidos</a:t>
            </a:r>
            <a:r>
              <a:rPr lang="en-US" sz="2400" dirty="0">
                <a:solidFill>
                  <a:srgbClr val="FF0000"/>
                </a:solidFill>
              </a:rPr>
              <a:t> de entrada o </a:t>
            </a:r>
            <a:r>
              <a:rPr lang="en-US" sz="2400" dirty="0" err="1">
                <a:solidFill>
                  <a:srgbClr val="FF0000"/>
                </a:solidFill>
              </a:rPr>
              <a:t>salida</a:t>
            </a:r>
            <a:r>
              <a:rPr lang="en-US" sz="2400" dirty="0">
                <a:solidFill>
                  <a:srgbClr val="FF0000"/>
                </a:solidFill>
              </a:rPr>
              <a:t>, y</a:t>
            </a: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§"/>
            </a:pPr>
            <a:endParaRPr lang="en-US" sz="1000" dirty="0">
              <a:solidFill>
                <a:srgbClr val="FF0000"/>
              </a:solidFill>
            </a:endParaRPr>
          </a:p>
          <a:p>
            <a:pPr lvl="0">
              <a:buClr>
                <a:srgbClr val="90C226"/>
              </a:buClr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FF0000"/>
                </a:solidFill>
              </a:rPr>
              <a:t>No está designado para la ocupación continua del trabajador.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2116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9" y="184703"/>
            <a:ext cx="9377023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baseline="0" dirty="0"/>
              <a:t> 3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33" y="1071810"/>
            <a:ext cx="9377023" cy="568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accent1"/>
                </a:solidFill>
              </a:rPr>
              <a:t>2. </a:t>
            </a:r>
            <a:r>
              <a:rPr lang="es-ES" sz="3900" dirty="0"/>
              <a:t>¿Qué es un Permiso Requerido Espacio Confinado?</a:t>
            </a:r>
          </a:p>
          <a:p>
            <a:pPr marL="0" indent="0">
              <a:buNone/>
            </a:pPr>
            <a:endParaRPr lang="es-ES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10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9" y="184703"/>
            <a:ext cx="9377023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33" y="1071810"/>
            <a:ext cx="9377023" cy="568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>
                <a:solidFill>
                  <a:schemeClr val="accent1"/>
                </a:solidFill>
              </a:rPr>
              <a:t>2. </a:t>
            </a:r>
            <a:r>
              <a:rPr lang="es-ES" sz="3900" dirty="0"/>
              <a:t>¿Qué es un Permiso Requerido Espacio Confinado?</a:t>
            </a:r>
          </a:p>
          <a:p>
            <a:pPr marL="0" indent="0">
              <a:buNone/>
            </a:pPr>
            <a:endParaRPr lang="es-ES" sz="14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2400" b="1" u="sng" dirty="0">
                <a:solidFill>
                  <a:srgbClr val="FF0000"/>
                </a:solidFill>
              </a:rPr>
              <a:t>Permitir espacio confinado requerido tiene una o más de las siguientes características:</a:t>
            </a:r>
          </a:p>
          <a:p>
            <a:pPr marL="0" indent="0">
              <a:buNone/>
            </a:pPr>
            <a:r>
              <a:rPr lang="es-ES" sz="2400" b="1" u="sng" dirty="0">
                <a:solidFill>
                  <a:srgbClr val="FF0000"/>
                </a:solidFill>
              </a:rPr>
              <a:t>
</a:t>
            </a:r>
            <a:r>
              <a:rPr lang="en-US" sz="26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s-ES" sz="2200" dirty="0">
                <a:solidFill>
                  <a:srgbClr val="FF0000"/>
                </a:solidFill>
              </a:rPr>
              <a:t>Contiene o tiene el potencial de contener una atmósfera peligrosa;</a:t>
            </a:r>
          </a:p>
          <a:p>
            <a:pPr marL="0" indent="0">
              <a:buNone/>
            </a:pPr>
            <a:r>
              <a:rPr lang="es-ES" sz="2200" dirty="0">
                <a:solidFill>
                  <a:srgbClr val="FF0000"/>
                </a:solidFill>
              </a:rPr>
              <a:t>2. contiene un material que tiene el potencial de engullir a un participante;</a:t>
            </a:r>
            <a:endParaRPr lang="en-US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3.  Tiene una </a:t>
            </a:r>
            <a:r>
              <a:rPr lang="en-US" sz="2200" dirty="0" err="1">
                <a:solidFill>
                  <a:srgbClr val="FF0000"/>
                </a:solidFill>
              </a:rPr>
              <a:t>configuración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interna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tal</a:t>
            </a:r>
            <a:r>
              <a:rPr lang="en-US" sz="2200" dirty="0">
                <a:solidFill>
                  <a:srgbClr val="FF0000"/>
                </a:solidFill>
              </a:rPr>
              <a:t> que un </a:t>
            </a:r>
            <a:r>
              <a:rPr lang="en-US" sz="2200" dirty="0" err="1">
                <a:solidFill>
                  <a:srgbClr val="FF0000"/>
                </a:solidFill>
              </a:rPr>
              <a:t>participante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podría</a:t>
            </a:r>
            <a:r>
              <a:rPr lang="en-US" sz="2200" dirty="0">
                <a:solidFill>
                  <a:srgbClr val="FF0000"/>
                </a:solidFill>
              </a:rPr>
              <a:t> ser </a:t>
            </a:r>
            <a:r>
              <a:rPr lang="en-US" sz="2200" dirty="0" err="1">
                <a:solidFill>
                  <a:srgbClr val="FF0000"/>
                </a:solidFill>
              </a:rPr>
              <a:t>atrapado</a:t>
            </a:r>
            <a:r>
              <a:rPr lang="en-US" sz="2200" dirty="0">
                <a:solidFill>
                  <a:srgbClr val="FF0000"/>
                </a:solidFill>
              </a:rPr>
              <a:t> o </a:t>
            </a:r>
            <a:r>
              <a:rPr lang="en-US" sz="2200" dirty="0" err="1">
                <a:solidFill>
                  <a:srgbClr val="FF0000"/>
                </a:solidFill>
              </a:rPr>
              <a:t>asfixiado</a:t>
            </a:r>
            <a:r>
              <a:rPr lang="en-US" sz="2200" dirty="0">
                <a:solidFill>
                  <a:srgbClr val="FF0000"/>
                </a:solidFill>
              </a:rPr>
              <a:t> por </a:t>
            </a:r>
            <a:r>
              <a:rPr lang="en-US" sz="2200" dirty="0" err="1">
                <a:solidFill>
                  <a:srgbClr val="FF0000"/>
                </a:solidFill>
              </a:rPr>
              <a:t>paredes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convergentes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internamente</a:t>
            </a:r>
            <a:r>
              <a:rPr lang="en-US" sz="2200" dirty="0">
                <a:solidFill>
                  <a:srgbClr val="FF0000"/>
                </a:solidFill>
              </a:rPr>
              <a:t> o por </a:t>
            </a:r>
            <a:r>
              <a:rPr lang="en-US" sz="2200" dirty="0" err="1">
                <a:solidFill>
                  <a:srgbClr val="FF0000"/>
                </a:solidFill>
              </a:rPr>
              <a:t>pisos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inclinados</a:t>
            </a:r>
            <a:r>
              <a:rPr lang="en-US" sz="2200" dirty="0">
                <a:solidFill>
                  <a:srgbClr val="FF0000"/>
                </a:solidFill>
              </a:rPr>
              <a:t>/</a:t>
            </a:r>
            <a:r>
              <a:rPr lang="en-US" sz="2200" dirty="0" err="1">
                <a:solidFill>
                  <a:srgbClr val="FF0000"/>
                </a:solidFill>
              </a:rPr>
              <a:t>cónicos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506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70" y="184703"/>
            <a:ext cx="8991600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D947B-0B33-43DD-A944-877ACB47107F}"/>
              </a:ext>
            </a:extLst>
          </p:cNvPr>
          <p:cNvSpPr txBox="1">
            <a:spLocks/>
          </p:cNvSpPr>
          <p:nvPr/>
        </p:nvSpPr>
        <p:spPr>
          <a:xfrm>
            <a:off x="818271" y="1263751"/>
            <a:ext cx="8749062" cy="540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accent1"/>
                </a:solidFill>
              </a:rPr>
              <a:t>3. </a:t>
            </a:r>
            <a:r>
              <a:rPr lang="es-ES" sz="3600" dirty="0">
                <a:solidFill>
                  <a:schemeClr val="tx1"/>
                </a:solidFill>
              </a:rPr>
              <a:t>¿Quiénes son los trabajadores cualificados?</a:t>
            </a:r>
            <a:r>
              <a:rPr lang="es-ES" sz="3200" dirty="0">
                <a:solidFill>
                  <a:schemeClr val="accent1"/>
                </a:solidFill>
              </a:rPr>
              <a:t>
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9367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70" y="184703"/>
            <a:ext cx="8991600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6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D947B-0B33-43DD-A944-877ACB47107F}"/>
              </a:ext>
            </a:extLst>
          </p:cNvPr>
          <p:cNvSpPr txBox="1">
            <a:spLocks/>
          </p:cNvSpPr>
          <p:nvPr/>
        </p:nvSpPr>
        <p:spPr>
          <a:xfrm>
            <a:off x="818271" y="1263751"/>
            <a:ext cx="8749062" cy="5409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accent1"/>
                </a:solidFill>
              </a:rPr>
              <a:t>3. </a:t>
            </a:r>
            <a:r>
              <a:rPr lang="es-ES" sz="3600" dirty="0">
                <a:solidFill>
                  <a:schemeClr val="tx1"/>
                </a:solidFill>
              </a:rPr>
              <a:t>¿Quiénes son los trabajadores cualificados?</a:t>
            </a:r>
            <a:r>
              <a:rPr lang="es-ES" sz="3200" dirty="0">
                <a:solidFill>
                  <a:schemeClr val="accent1"/>
                </a:solidFill>
              </a:rPr>
              <a:t>
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s-ES" sz="2400" b="1" i="1" dirty="0">
                <a:solidFill>
                  <a:srgbClr val="FF0000"/>
                </a:solidFill>
              </a:rPr>
              <a:t>El Supervisor </a:t>
            </a:r>
            <a:r>
              <a:rPr lang="es-ES" sz="2400" dirty="0">
                <a:solidFill>
                  <a:srgbClr val="FF0000"/>
                </a:solidFill>
              </a:rPr>
              <a:t>– capacitado, competente, llena de permisos, supervisa el trabajo y termina la entrada si es necesario o cuando se completa</a:t>
            </a:r>
          </a:p>
          <a:p>
            <a:pPr>
              <a:spcAft>
                <a:spcPts val="1200"/>
              </a:spcAft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2400" b="1" i="1" dirty="0">
                <a:solidFill>
                  <a:srgbClr val="FF0000"/>
                </a:solidFill>
              </a:rPr>
              <a:t>El Participante </a:t>
            </a:r>
            <a:r>
              <a:rPr lang="es-ES" sz="2400" dirty="0">
                <a:solidFill>
                  <a:srgbClr val="FF0000"/>
                </a:solidFill>
              </a:rPr>
              <a:t>– entrenado y autorizado para entrar. Realiza el trabajo.</a:t>
            </a:r>
          </a:p>
          <a:p>
            <a:pPr>
              <a:spcAft>
                <a:spcPts val="1200"/>
              </a:spcAft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s-ES" sz="2400" b="1" i="1" dirty="0">
                <a:solidFill>
                  <a:srgbClr val="FF0000"/>
                </a:solidFill>
              </a:rPr>
              <a:t>El Asistente </a:t>
            </a:r>
            <a:r>
              <a:rPr lang="es-ES" sz="2400" dirty="0">
                <a:solidFill>
                  <a:srgbClr val="FF0000"/>
                </a:solidFill>
              </a:rPr>
              <a:t>– entrenado y autorizado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73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2" y="184703"/>
            <a:ext cx="8652934" cy="8651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7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D947B-0B33-43DD-A944-877ACB47107F}"/>
              </a:ext>
            </a:extLst>
          </p:cNvPr>
          <p:cNvSpPr txBox="1">
            <a:spLocks/>
          </p:cNvSpPr>
          <p:nvPr/>
        </p:nvSpPr>
        <p:spPr>
          <a:xfrm>
            <a:off x="818271" y="1263751"/>
            <a:ext cx="8652934" cy="5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accent1"/>
                </a:solidFill>
              </a:rPr>
              <a:t>4. </a:t>
            </a:r>
            <a:r>
              <a:rPr lang="es-ES" sz="3200" dirty="0">
                <a:solidFill>
                  <a:schemeClr val="tx1"/>
                </a:solidFill>
              </a:rPr>
              <a:t>¿Cuál es la razón principal para usar un sistema de recuperación para trabajar en un espacio confinado requerido?</a:t>
            </a:r>
            <a:r>
              <a:rPr lang="es-ES" sz="3200" dirty="0">
                <a:solidFill>
                  <a:schemeClr val="accent1"/>
                </a:solidFill>
              </a:rPr>
              <a:t>
</a:t>
            </a:r>
            <a:endParaRPr lang="en-US" sz="3200" dirty="0"/>
          </a:p>
          <a:p>
            <a:pPr marL="0" indent="0">
              <a:spcAft>
                <a:spcPts val="1200"/>
              </a:spcAft>
              <a:buNone/>
            </a:pPr>
            <a:r>
              <a:rPr lang="es-ES" sz="2400" b="1" u="sng" dirty="0">
                <a:solidFill>
                  <a:srgbClr val="FF0000"/>
                </a:solidFill>
              </a:rPr>
              <a:t>
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76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2" y="184703"/>
            <a:ext cx="8652934" cy="8651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Comprobación de </a:t>
            </a:r>
            <a:r>
              <a:rPr lang="en-US" sz="4000" b="1" dirty="0" err="1"/>
              <a:t>Conocimientos</a:t>
            </a:r>
            <a:r>
              <a:rPr lang="en-US" sz="4000" b="1" dirty="0"/>
              <a:t> 8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AD947B-0B33-43DD-A944-877ACB47107F}"/>
              </a:ext>
            </a:extLst>
          </p:cNvPr>
          <p:cNvSpPr txBox="1">
            <a:spLocks/>
          </p:cNvSpPr>
          <p:nvPr/>
        </p:nvSpPr>
        <p:spPr>
          <a:xfrm>
            <a:off x="818271" y="1263751"/>
            <a:ext cx="8652934" cy="5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dirty="0">
                <a:solidFill>
                  <a:schemeClr val="accent1"/>
                </a:solidFill>
              </a:rPr>
              <a:t>4. </a:t>
            </a:r>
            <a:r>
              <a:rPr lang="es-ES" sz="3200" dirty="0">
                <a:solidFill>
                  <a:schemeClr val="tx1"/>
                </a:solidFill>
              </a:rPr>
              <a:t>¿Cuál es la razón principal para usar un sistema de recuperación para trabajar en un espacio confinado requerido?</a:t>
            </a:r>
            <a:r>
              <a:rPr lang="es-ES" sz="3200" dirty="0">
                <a:solidFill>
                  <a:schemeClr val="accent1"/>
                </a:solidFill>
              </a:rPr>
              <a:t>
</a:t>
            </a:r>
            <a:endParaRPr lang="en-US" sz="3200" dirty="0"/>
          </a:p>
          <a:p>
            <a:pPr>
              <a:spcAft>
                <a:spcPts val="1200"/>
              </a:spcAft>
            </a:pPr>
            <a:r>
              <a:rPr lang="es-ES" sz="2400" dirty="0">
                <a:solidFill>
                  <a:srgbClr val="FF0000"/>
                </a:solidFill>
              </a:rPr>
              <a:t>Para permitir que el asistente realice un rescate de no entrada si se desarrollan problemas durante la entrada.
</a:t>
            </a:r>
            <a:r>
              <a:rPr lang="en-US" sz="4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s-ES" sz="2400" b="1" u="sng" dirty="0">
                <a:solidFill>
                  <a:srgbClr val="FF0000"/>
                </a:solidFill>
              </a:rPr>
              <a:t>Nota:</a:t>
            </a:r>
            <a:r>
              <a:rPr lang="es-ES" sz="2400" b="1" dirty="0">
                <a:solidFill>
                  <a:srgbClr val="FF0000"/>
                </a:solidFill>
              </a:rPr>
              <a:t>  Debido a los peligros inherentes de este trabajo, sólo un equipo de rescate capacitado y autorizado puede entrar para ayudar al participante (trabajador)</a:t>
            </a:r>
            <a:r>
              <a:rPr lang="es-ES" sz="2400" b="1" u="sng" dirty="0">
                <a:solidFill>
                  <a:srgbClr val="FF0000"/>
                </a:solidFill>
              </a:rPr>
              <a:t>
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82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AA3C4-1B8A-40A0-9DE8-AA42F2AE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u="sng" dirty="0" err="1">
                <a:latin typeface="Arial Black" panose="020B0A04020102020204" pitchFamily="34" charset="0"/>
              </a:rPr>
              <a:t>Recursos</a:t>
            </a:r>
            <a:r>
              <a:rPr lang="en-US" sz="4400" u="sng" dirty="0">
                <a:latin typeface="Arial Black" panose="020B0A04020102020204" pitchFamily="34" charset="0"/>
              </a:rPr>
              <a:t> </a:t>
            </a:r>
            <a:r>
              <a:rPr lang="en-US" sz="4400" u="sng" dirty="0" err="1">
                <a:latin typeface="Arial Black" panose="020B0A04020102020204" pitchFamily="34" charset="0"/>
              </a:rPr>
              <a:t>Adicionales</a:t>
            </a:r>
            <a:endParaRPr lang="en-US" sz="4400" u="sn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2816A-1992-451C-B850-EEB85CE117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64105" y="1497038"/>
            <a:ext cx="8794750" cy="50927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OSHA website: </a:t>
            </a:r>
            <a:r>
              <a:rPr lang="en-US" sz="2400" u="sng" dirty="0">
                <a:solidFill>
                  <a:srgbClr val="0070C0"/>
                </a:solidFill>
              </a:rPr>
              <a:t>http://www.osha.gov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Oficinas</a:t>
            </a:r>
            <a:r>
              <a:rPr lang="en-US" sz="2400" dirty="0"/>
              <a:t> de OSHA: </a:t>
            </a:r>
            <a:r>
              <a:rPr lang="en-US" sz="2400" dirty="0" err="1"/>
              <a:t>Llame</a:t>
            </a:r>
            <a:r>
              <a:rPr lang="en-US" sz="2400" dirty="0"/>
              <a:t> o </a:t>
            </a:r>
            <a:r>
              <a:rPr lang="en-US" sz="2400" dirty="0" err="1"/>
              <a:t>escriba</a:t>
            </a:r>
            <a:r>
              <a:rPr lang="en-US" sz="2400" dirty="0"/>
              <a:t> (800-321-OSHA)</a:t>
            </a:r>
          </a:p>
          <a:p>
            <a:endParaRPr lang="en-US" sz="2400" dirty="0"/>
          </a:p>
          <a:p>
            <a:r>
              <a:rPr lang="es-ES" sz="2400" dirty="0"/>
              <a:t>Especialistas en asistencia de cumplimiento en las oficinas de área </a:t>
            </a:r>
          </a:p>
          <a:p>
            <a:endParaRPr lang="en-US" sz="1400" dirty="0"/>
          </a:p>
          <a:p>
            <a:r>
              <a:rPr lang="en-US" sz="2400" dirty="0"/>
              <a:t>National Institute for Occupational Safety and Health (NIOSH) – OSHA’s sister agency</a:t>
            </a:r>
          </a:p>
          <a:p>
            <a:endParaRPr lang="en-US" sz="2400" dirty="0"/>
          </a:p>
          <a:p>
            <a:r>
              <a:rPr lang="en-US" sz="2400" dirty="0"/>
              <a:t>OSHA </a:t>
            </a:r>
            <a:r>
              <a:rPr lang="es-ES" sz="2400" dirty="0"/>
              <a:t>Centros educativos del Instituto de formación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Bibliotecas</a:t>
            </a:r>
            <a:r>
              <a:rPr lang="en-US" sz="2400" dirty="0"/>
              <a:t> </a:t>
            </a:r>
            <a:r>
              <a:rPr lang="en-US" sz="2400" dirty="0" err="1"/>
              <a:t>públicas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7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01DB-DCFD-4E2D-9563-B475BCC4A3A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2</a:t>
            </a:r>
          </a:p>
        </p:txBody>
      </p:sp>
      <p:sp>
        <p:nvSpPr>
          <p:cNvPr id="7" name="Content Placeholder 6" descr="OSHA standard 29 CFR 1910.146b&#10;">
            <a:extLst>
              <a:ext uri="{FF2B5EF4-FFF2-40B4-BE49-F238E27FC236}">
                <a16:creationId xmlns:a16="http://schemas.microsoft.com/office/drawing/2014/main" id="{15AB9AD4-5262-42ED-80E8-8B852E3606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335" y="1392238"/>
            <a:ext cx="10212338" cy="496699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u="sng" dirty="0" err="1"/>
              <a:t>Según</a:t>
            </a:r>
            <a:r>
              <a:rPr lang="en-US" sz="3600" b="1" u="sng" dirty="0"/>
              <a:t> OSHA 
</a:t>
            </a:r>
            <a:r>
              <a:rPr lang="en-US" altLang="en-US" sz="3600" dirty="0"/>
              <a:t>29 CFR 1910.146b</a:t>
            </a:r>
            <a:endParaRPr lang="en-US" sz="3600" b="1" u="sng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s-ES" sz="2600" dirty="0"/>
              <a:t>Un espacio confinado se define como:
</a:t>
            </a:r>
            <a:endParaRPr lang="en-US" sz="700" dirty="0"/>
          </a:p>
          <a:p>
            <a:pPr marL="514350" indent="-514350">
              <a:buAutoNum type="arabicPeriod"/>
            </a:pPr>
            <a:r>
              <a:rPr lang="es-ES" sz="2600" dirty="0"/>
              <a:t>Lo suficientemente grande y configurado de modo que un trabajador puede entrar en el cuerpo, y</a:t>
            </a:r>
          </a:p>
          <a:p>
            <a:pPr marL="514350" indent="-514350">
              <a:buAutoNum type="arabicPeriod"/>
            </a:pPr>
            <a:endParaRPr lang="es-ES" sz="1200" dirty="0"/>
          </a:p>
          <a:p>
            <a:pPr marL="514350" indent="-514350">
              <a:buAutoNum type="arabicPeriod"/>
            </a:pPr>
            <a:r>
              <a:rPr lang="en-US" sz="2600" dirty="0"/>
              <a:t>Tiene </a:t>
            </a:r>
            <a:r>
              <a:rPr lang="en-US" sz="2600" dirty="0" err="1"/>
              <a:t>medios</a:t>
            </a:r>
            <a:r>
              <a:rPr lang="en-US" sz="2600" dirty="0"/>
              <a:t> </a:t>
            </a:r>
            <a:r>
              <a:rPr lang="en-US" sz="2600" dirty="0" err="1"/>
              <a:t>limitados</a:t>
            </a:r>
            <a:r>
              <a:rPr lang="en-US" sz="2600" dirty="0"/>
              <a:t> o </a:t>
            </a:r>
            <a:r>
              <a:rPr lang="en-US" sz="2600" dirty="0" err="1"/>
              <a:t>restringidos</a:t>
            </a:r>
            <a:r>
              <a:rPr lang="en-US" sz="2600" dirty="0"/>
              <a:t> de entrada o </a:t>
            </a:r>
            <a:r>
              <a:rPr lang="en-US" sz="2600" dirty="0" err="1"/>
              <a:t>salida</a:t>
            </a:r>
            <a:r>
              <a:rPr lang="en-US" sz="2600" dirty="0"/>
              <a:t>, y</a:t>
            </a:r>
          </a:p>
          <a:p>
            <a:pPr marL="514350" indent="-514350">
              <a:buAutoNum type="arabicPeriod"/>
            </a:pPr>
            <a:endParaRPr lang="es-ES" sz="1200" dirty="0"/>
          </a:p>
          <a:p>
            <a:pPr marL="514350" indent="-514350">
              <a:buAutoNum type="arabicPeriod"/>
            </a:pPr>
            <a:r>
              <a:rPr lang="es-ES" sz="2600" dirty="0"/>
              <a:t>No está designado para la ocupación continua del trabajador.</a:t>
            </a:r>
          </a:p>
          <a:p>
            <a:pPr marL="0" indent="0">
              <a:buNone/>
            </a:pPr>
            <a:endParaRPr lang="en-US" sz="1700" dirty="0">
              <a:latin typeface="+mj-lt"/>
            </a:endParaRPr>
          </a:p>
          <a:p>
            <a:pPr marL="0" indent="0" algn="r">
              <a:buNone/>
            </a:pPr>
            <a:r>
              <a:rPr lang="en-US" sz="1700" dirty="0">
                <a:latin typeface="+mj-lt"/>
              </a:rPr>
              <a:t>https://www.osha.gov/laws-regs/regulations/standardnumber/1910/1910.146</a:t>
            </a:r>
          </a:p>
        </p:txBody>
      </p:sp>
    </p:spTree>
    <p:extLst>
      <p:ext uri="{BB962C8B-B14F-4D97-AF65-F5344CB8AC3E}">
        <p14:creationId xmlns:p14="http://schemas.microsoft.com/office/powerpoint/2010/main" val="381867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C0A35-7FAE-4782-A789-57E3BA4F92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B9AD4-5262-42ED-80E8-8B852E3606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334" y="1392238"/>
            <a:ext cx="10004522" cy="455136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u="sng" dirty="0" err="1"/>
              <a:t>Según</a:t>
            </a:r>
            <a:r>
              <a:rPr lang="en-US" sz="3600" b="1" u="sng" dirty="0"/>
              <a:t> OSHA 
</a:t>
            </a:r>
            <a:r>
              <a:rPr lang="en-US" altLang="en-US" sz="3600" dirty="0"/>
              <a:t>29 CFR 1910.146b</a:t>
            </a:r>
            <a:endParaRPr lang="en-US" sz="3600" b="1" u="sng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s-ES" sz="2600" dirty="0"/>
              <a:t>Un espacio confinado se define como:
</a:t>
            </a:r>
            <a:endParaRPr lang="en-US" sz="700" dirty="0"/>
          </a:p>
          <a:p>
            <a:pPr marL="514350" indent="-514350">
              <a:buAutoNum type="arabicPeriod"/>
            </a:pPr>
            <a:r>
              <a:rPr lang="es-ES" sz="2600" dirty="0"/>
              <a:t>Lo suficientemente grande y configurado de modo que un trabajador puede entrar en el cuerpo, y</a:t>
            </a:r>
          </a:p>
          <a:p>
            <a:pPr marL="514350" indent="-514350">
              <a:buAutoNum type="arabicPeriod"/>
            </a:pPr>
            <a:endParaRPr lang="es-ES" sz="1200" dirty="0"/>
          </a:p>
          <a:p>
            <a:pPr marL="514350" indent="-514350">
              <a:buAutoNum type="arabicPeriod"/>
            </a:pPr>
            <a:r>
              <a:rPr lang="en-US" sz="2600" dirty="0"/>
              <a:t>Tiene </a:t>
            </a:r>
            <a:r>
              <a:rPr lang="en-US" sz="2600" dirty="0" err="1"/>
              <a:t>medios</a:t>
            </a:r>
            <a:r>
              <a:rPr lang="en-US" sz="2600" dirty="0"/>
              <a:t> </a:t>
            </a:r>
            <a:r>
              <a:rPr lang="en-US" sz="2600" dirty="0" err="1"/>
              <a:t>limitados</a:t>
            </a:r>
            <a:r>
              <a:rPr lang="en-US" sz="2600" dirty="0"/>
              <a:t> o </a:t>
            </a:r>
            <a:r>
              <a:rPr lang="en-US" sz="2600" dirty="0" err="1"/>
              <a:t>restringidos</a:t>
            </a:r>
            <a:r>
              <a:rPr lang="en-US" sz="2600" dirty="0"/>
              <a:t> de entrada o </a:t>
            </a:r>
            <a:r>
              <a:rPr lang="en-US" sz="2600" dirty="0" err="1"/>
              <a:t>salida</a:t>
            </a:r>
            <a:r>
              <a:rPr lang="en-US" sz="2600" dirty="0"/>
              <a:t>, y</a:t>
            </a:r>
          </a:p>
          <a:p>
            <a:pPr marL="514350" indent="-514350">
              <a:buAutoNum type="arabicPeriod"/>
            </a:pPr>
            <a:endParaRPr lang="es-ES" sz="1200" dirty="0"/>
          </a:p>
          <a:p>
            <a:pPr marL="514350" indent="-514350">
              <a:buAutoNum type="arabicPeriod"/>
            </a:pPr>
            <a:r>
              <a:rPr lang="es-ES" sz="2600" dirty="0"/>
              <a:t>No está designado para la ocupación continua del trabajador.</a:t>
            </a:r>
          </a:p>
          <a:p>
            <a:pPr marL="0" indent="0">
              <a:buNone/>
            </a:pPr>
            <a:endParaRPr lang="en-US" sz="1700" dirty="0">
              <a:latin typeface="+mj-lt"/>
            </a:endParaRPr>
          </a:p>
          <a:p>
            <a:pPr marL="0" indent="0" algn="r">
              <a:buNone/>
            </a:pPr>
            <a:r>
              <a:rPr lang="en-US" sz="1700" dirty="0">
                <a:latin typeface="+mj-lt"/>
              </a:rPr>
              <a:t>https://www.osha.gov/laws-regs/regulations/standardnumber/1910/1910.146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57DC3-4DE7-4EA0-9D96-6994FBE38FE0}"/>
              </a:ext>
            </a:extLst>
          </p:cNvPr>
          <p:cNvSpPr txBox="1"/>
          <p:nvPr/>
        </p:nvSpPr>
        <p:spPr>
          <a:xfrm rot="21286695">
            <a:off x="2159147" y="3114574"/>
            <a:ext cx="7791526" cy="20621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u="sng" dirty="0">
                <a:solidFill>
                  <a:srgbClr val="FF0000"/>
                </a:solidFill>
              </a:rPr>
              <a:t>NOTA</a:t>
            </a:r>
            <a:r>
              <a:rPr lang="es-ES" sz="3200" b="1" dirty="0">
                <a:solidFill>
                  <a:srgbClr val="FF0000"/>
                </a:solidFill>
              </a:rPr>
              <a:t>: </a:t>
            </a:r>
            <a:r>
              <a:rPr lang="es-ES" sz="3200" b="1" i="1" dirty="0">
                <a:solidFill>
                  <a:srgbClr val="FF0000"/>
                </a:solidFill>
              </a:rPr>
              <a:t>¿</a:t>
            </a:r>
            <a:r>
              <a:rPr lang="es-ES" sz="3200" i="1" dirty="0">
                <a:solidFill>
                  <a:srgbClr val="FF0000"/>
                </a:solidFill>
              </a:rPr>
              <a:t>qué se considera ENTRY?
Si rompes el plano de un espacio confinado, ¡ has entrado en el espacio confinado</a:t>
            </a:r>
            <a:r>
              <a:rPr lang="es-ES" sz="3200" b="1" i="1" dirty="0">
                <a:solidFill>
                  <a:srgbClr val="FF0000"/>
                </a:solidFill>
              </a:rPr>
              <a:t>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9721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ll Protection and Prevention">
            <a:extLst>
              <a:ext uri="{FF2B5EF4-FFF2-40B4-BE49-F238E27FC236}">
                <a16:creationId xmlns:a16="http://schemas.microsoft.com/office/drawing/2014/main" id="{E72F2395-42A0-4EC0-A764-F48442A171C9}"/>
              </a:ext>
            </a:extLst>
          </p:cNvPr>
          <p:cNvSpPr txBox="1"/>
          <p:nvPr/>
        </p:nvSpPr>
        <p:spPr>
          <a:xfrm>
            <a:off x="137541" y="120564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Module- 1">
            <a:extLst>
              <a:ext uri="{FF2B5EF4-FFF2-40B4-BE49-F238E27FC236}">
                <a16:creationId xmlns:a16="http://schemas.microsoft.com/office/drawing/2014/main" id="{1614FE59-6FF3-46F3-8E1D-82CA1A9A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75" y="2537786"/>
            <a:ext cx="3300646" cy="1951244"/>
          </a:xfrm>
        </p:spPr>
        <p:txBody>
          <a:bodyPr anchor="ctr">
            <a:normAutofit/>
          </a:bodyPr>
          <a:lstStyle/>
          <a:p>
            <a:r>
              <a:rPr lang="en-US" altLang="en-US" sz="5400" b="1" dirty="0"/>
              <a:t>Modulo-2</a:t>
            </a:r>
            <a:endParaRPr lang="en-US" sz="5400" dirty="0"/>
          </a:p>
        </p:txBody>
      </p:sp>
      <p:sp>
        <p:nvSpPr>
          <p:cNvPr id="5" name="Seriousness of Falls">
            <a:extLst>
              <a:ext uri="{FF2B5EF4-FFF2-40B4-BE49-F238E27FC236}">
                <a16:creationId xmlns:a16="http://schemas.microsoft.com/office/drawing/2014/main" id="{C8C34949-6AA3-44CD-A77B-5C3DF12F7DB3}"/>
              </a:ext>
            </a:extLst>
          </p:cNvPr>
          <p:cNvSpPr txBox="1">
            <a:spLocks/>
          </p:cNvSpPr>
          <p:nvPr/>
        </p:nvSpPr>
        <p:spPr>
          <a:xfrm>
            <a:off x="3525678" y="1207119"/>
            <a:ext cx="6905255" cy="5379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chemeClr val="bg2">
                    <a:lumMod val="90000"/>
                  </a:schemeClr>
                </a:solidFill>
              </a:rPr>
              <a:t>¿Qué es un espacio confinado?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4000" b="1" dirty="0">
                <a:solidFill>
                  <a:srgbClr val="1B3049"/>
                </a:solidFill>
              </a:rPr>
              <a:t>¿Cuándo se convierte en permiso requerido?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1B3049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¿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Cuáles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</a:rPr>
              <a:t> son los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peligros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</a:rPr>
              <a:t>Entrenamiento</a:t>
            </a:r>
            <a:endParaRPr lang="en-US" sz="4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2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513F-ADD1-4F38-B547-C935B952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79" y="277091"/>
            <a:ext cx="8596668" cy="1320800"/>
          </a:xfr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Espacios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dirty="0" err="1">
                <a:solidFill>
                  <a:srgbClr val="37495F"/>
                </a:solidFill>
                <a:latin typeface="+mn-lt"/>
                <a:ea typeface="+mn-ea"/>
                <a:cs typeface="+mn-cs"/>
              </a:rPr>
              <a:t>Confinados</a:t>
            </a:r>
            <a:r>
              <a:rPr lang="en-US" sz="4400" dirty="0">
                <a:solidFill>
                  <a:srgbClr val="37495F"/>
                </a:solidFill>
                <a:latin typeface="+mn-lt"/>
                <a:ea typeface="+mn-ea"/>
                <a:cs typeface="+mn-cs"/>
              </a:rPr>
              <a:t>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AB9AD4-5262-42ED-80E8-8B852E3606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5637" y="1235076"/>
            <a:ext cx="10744199" cy="508259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s-ES" sz="2800" b="1" u="sng" dirty="0"/>
              <a:t>Espacio confinado Permiso requerido tiene una o más de las siguientes características</a:t>
            </a:r>
            <a:r>
              <a:rPr lang="en-US" sz="2800" u="sng" dirty="0"/>
              <a:t>:</a:t>
            </a:r>
          </a:p>
          <a:p>
            <a:pPr marL="0" indent="0" algn="ctr">
              <a:buNone/>
            </a:pPr>
            <a:endParaRPr lang="en-US" u="sng" dirty="0"/>
          </a:p>
          <a:p>
            <a:r>
              <a:rPr lang="en-US" sz="3200" dirty="0"/>
              <a:t>1</a:t>
            </a:r>
            <a:r>
              <a:rPr lang="en-US" sz="2800" dirty="0"/>
              <a:t>. </a:t>
            </a:r>
            <a:r>
              <a:rPr lang="es-ES" sz="2800" dirty="0"/>
              <a:t>Contiene o tiene el potencial de contener una atmósfera peligrosa</a:t>
            </a:r>
            <a:r>
              <a:rPr lang="en-US" sz="2800" dirty="0"/>
              <a:t>;</a:t>
            </a:r>
          </a:p>
          <a:p>
            <a:endParaRPr lang="en-US" sz="1050" dirty="0"/>
          </a:p>
          <a:p>
            <a:r>
              <a:rPr lang="en-US" sz="2800" dirty="0"/>
              <a:t>2. </a:t>
            </a:r>
            <a:r>
              <a:rPr lang="es-ES" sz="2800" dirty="0"/>
              <a:t>Contiene un material que tiene el potencial de engullir a un participante</a:t>
            </a:r>
            <a:r>
              <a:rPr lang="en-US" sz="2800" dirty="0"/>
              <a:t>;</a:t>
            </a:r>
          </a:p>
          <a:p>
            <a:endParaRPr lang="en-US" sz="1050" dirty="0"/>
          </a:p>
          <a:p>
            <a:r>
              <a:rPr lang="en-US" sz="2800" dirty="0"/>
              <a:t>3. Tiene una </a:t>
            </a:r>
            <a:r>
              <a:rPr lang="en-US" sz="2800" dirty="0" err="1"/>
              <a:t>configuración</a:t>
            </a:r>
            <a:r>
              <a:rPr lang="en-US" sz="2800" dirty="0"/>
              <a:t> </a:t>
            </a:r>
            <a:r>
              <a:rPr lang="en-US" sz="2800" dirty="0" err="1"/>
              <a:t>interna</a:t>
            </a:r>
            <a:r>
              <a:rPr lang="en-US" sz="2800" dirty="0"/>
              <a:t> </a:t>
            </a:r>
            <a:r>
              <a:rPr lang="en-US" sz="2800" dirty="0" err="1"/>
              <a:t>tal</a:t>
            </a:r>
            <a:r>
              <a:rPr lang="en-US" sz="2800" dirty="0"/>
              <a:t> que un </a:t>
            </a:r>
            <a:r>
              <a:rPr lang="en-US" sz="2800" dirty="0" err="1"/>
              <a:t>participante</a:t>
            </a:r>
            <a:r>
              <a:rPr lang="en-US" sz="2800" dirty="0"/>
              <a:t> </a:t>
            </a:r>
            <a:r>
              <a:rPr lang="en-US" sz="2800" dirty="0" err="1"/>
              <a:t>podría</a:t>
            </a:r>
            <a:r>
              <a:rPr lang="en-US" sz="2800" dirty="0"/>
              <a:t> ser </a:t>
            </a:r>
            <a:r>
              <a:rPr lang="en-US" sz="2800" dirty="0" err="1"/>
              <a:t>atrapado</a:t>
            </a:r>
            <a:r>
              <a:rPr lang="en-US" sz="2800" dirty="0"/>
              <a:t> o </a:t>
            </a:r>
            <a:r>
              <a:rPr lang="en-US" sz="2800" dirty="0" err="1"/>
              <a:t>asfixiado</a:t>
            </a:r>
            <a:r>
              <a:rPr lang="en-US" sz="2800" dirty="0"/>
              <a:t> por </a:t>
            </a:r>
            <a:r>
              <a:rPr lang="en-US" sz="2800" dirty="0" err="1"/>
              <a:t>paredes</a:t>
            </a:r>
            <a:r>
              <a:rPr lang="en-US" sz="2800" dirty="0"/>
              <a:t> </a:t>
            </a:r>
            <a:r>
              <a:rPr lang="en-US" sz="2800" dirty="0" err="1"/>
              <a:t>convergentes</a:t>
            </a:r>
            <a:r>
              <a:rPr lang="en-US" sz="2800" dirty="0"/>
              <a:t> </a:t>
            </a:r>
            <a:r>
              <a:rPr lang="en-US" sz="2800" dirty="0" err="1"/>
              <a:t>internamente</a:t>
            </a:r>
            <a:r>
              <a:rPr lang="en-US" sz="2800" dirty="0"/>
              <a:t> o por </a:t>
            </a:r>
            <a:r>
              <a:rPr lang="en-US" sz="2800" dirty="0" err="1"/>
              <a:t>pisos</a:t>
            </a:r>
            <a:r>
              <a:rPr lang="en-US" sz="2800" dirty="0"/>
              <a:t> </a:t>
            </a:r>
            <a:r>
              <a:rPr lang="en-US" sz="2800" dirty="0" err="1"/>
              <a:t>inclinados</a:t>
            </a:r>
            <a:r>
              <a:rPr lang="en-US" sz="2800" dirty="0"/>
              <a:t>/</a:t>
            </a:r>
            <a:r>
              <a:rPr lang="en-US" sz="2800" dirty="0" err="1"/>
              <a:t>cónicos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05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E1EF56-A0D6-470C-AEC3-C69B3C36E7DD}"/>
              </a:ext>
            </a:extLst>
          </p:cNvPr>
          <p:cNvSpPr txBox="1"/>
          <p:nvPr/>
        </p:nvSpPr>
        <p:spPr>
          <a:xfrm>
            <a:off x="2584198" y="182556"/>
            <a:ext cx="9443611" cy="7694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7495F"/>
                </a:solidFill>
              </a:rPr>
              <a:t>Capacitación </a:t>
            </a:r>
            <a:r>
              <a:rPr lang="en-US" sz="4400" dirty="0" err="1">
                <a:solidFill>
                  <a:srgbClr val="37495F"/>
                </a:solidFill>
              </a:rPr>
              <a:t>en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Espacios</a:t>
            </a:r>
            <a:r>
              <a:rPr lang="en-US" sz="4400" dirty="0">
                <a:solidFill>
                  <a:srgbClr val="37495F"/>
                </a:solidFill>
              </a:rPr>
              <a:t> </a:t>
            </a:r>
            <a:r>
              <a:rPr lang="en-US" sz="4400" dirty="0" err="1">
                <a:solidFill>
                  <a:srgbClr val="37495F"/>
                </a:solidFill>
              </a:rPr>
              <a:t>Confinados</a:t>
            </a:r>
            <a:endParaRPr lang="en-US" sz="4400" dirty="0">
              <a:solidFill>
                <a:srgbClr val="37495F"/>
              </a:solidFill>
            </a:endParaRPr>
          </a:p>
        </p:txBody>
      </p:sp>
      <p:sp>
        <p:nvSpPr>
          <p:cNvPr id="2" name="Title 1" descr="Imagen de un ejemplo de un tanque que es un espacio confinado.">
            <a:extLst>
              <a:ext uri="{FF2B5EF4-FFF2-40B4-BE49-F238E27FC236}">
                <a16:creationId xmlns:a16="http://schemas.microsoft.com/office/drawing/2014/main" id="{548380D8-AFC5-48FC-A46E-B7F29CF0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70" y="1161372"/>
            <a:ext cx="5100011" cy="1320800"/>
          </a:xfrm>
        </p:spPr>
        <p:txBody>
          <a:bodyPr/>
          <a:lstStyle/>
          <a:p>
            <a:r>
              <a:rPr lang="en-US" dirty="0"/>
              <a:t>Tanque Blanco</a:t>
            </a:r>
          </a:p>
        </p:txBody>
      </p:sp>
      <p:pic>
        <p:nvPicPr>
          <p:cNvPr id="9" name="Picture 4" descr="Picture- Example of a tank that is a &#10;permit-required confined space. &#10;">
            <a:extLst>
              <a:ext uri="{FF2B5EF4-FFF2-40B4-BE49-F238E27FC236}">
                <a16:creationId xmlns:a16="http://schemas.microsoft.com/office/drawing/2014/main" id="{D615EBD1-06A0-46B6-9E26-E7AC0948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71" y="1161372"/>
            <a:ext cx="7462144" cy="5544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 descr="Picture- Example of a tank that is &#10;permit-required confined space. &#10;&#10;">
            <a:extLst>
              <a:ext uri="{FF2B5EF4-FFF2-40B4-BE49-F238E27FC236}">
                <a16:creationId xmlns:a16="http://schemas.microsoft.com/office/drawing/2014/main" id="{6818B7F8-F0E8-4CF3-B93D-6BAA3EF00F03}"/>
              </a:ext>
            </a:extLst>
          </p:cNvPr>
          <p:cNvSpPr txBox="1"/>
          <p:nvPr/>
        </p:nvSpPr>
        <p:spPr>
          <a:xfrm>
            <a:off x="894080" y="3048000"/>
            <a:ext cx="320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n-US" sz="2400" dirty="0"/>
              <a:t>Ejemplo de un
Espacio Confinado permiso requerido</a:t>
            </a:r>
            <a:r>
              <a:rPr lang="en-US" altLang="en-US" sz="2400" dirty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60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Widescreen</PresentationFormat>
  <Paragraphs>303</Paragraphs>
  <Slides>47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Black</vt:lpstr>
      <vt:lpstr>Browallia New</vt:lpstr>
      <vt:lpstr>Calibri</vt:lpstr>
      <vt:lpstr>Lucida Sans Unicode</vt:lpstr>
      <vt:lpstr>Monotype Sorts</vt:lpstr>
      <vt:lpstr>Segoe UI Black</vt:lpstr>
      <vt:lpstr>Times New Roman</vt:lpstr>
      <vt:lpstr>Trebuchet MS</vt:lpstr>
      <vt:lpstr>Viner Hand ITC</vt:lpstr>
      <vt:lpstr>Wingdings</vt:lpstr>
      <vt:lpstr>Wingdings 3</vt:lpstr>
      <vt:lpstr>Facet</vt:lpstr>
      <vt:lpstr>Capacitación en Espacios Confinados </vt:lpstr>
      <vt:lpstr>Exención</vt:lpstr>
      <vt:lpstr>Bienvenido</vt:lpstr>
      <vt:lpstr>Modulo-1</vt:lpstr>
      <vt:lpstr>Capacitación en Espacios Confinados 2</vt:lpstr>
      <vt:lpstr>Capacitación en Espacios Confinados 3</vt:lpstr>
      <vt:lpstr>Modulo-2</vt:lpstr>
      <vt:lpstr>Capacitación en Espacios Confinados 4</vt:lpstr>
      <vt:lpstr>Tanque Blanco</vt:lpstr>
      <vt:lpstr>Permiso- requerido</vt:lpstr>
      <vt:lpstr>Modulo-3</vt:lpstr>
      <vt:lpstr>Capacitación en Espacios Confinados 5</vt:lpstr>
      <vt:lpstr>Capacitación en Espacios Confinados 6</vt:lpstr>
      <vt:lpstr>Gases</vt:lpstr>
      <vt:lpstr>Combustibilidad</vt:lpstr>
      <vt:lpstr>Inmersion</vt:lpstr>
      <vt:lpstr>Mecánica</vt:lpstr>
      <vt:lpstr>Biológico</vt:lpstr>
      <vt:lpstr>Química</vt:lpstr>
      <vt:lpstr>Temperaturas  Extremo</vt:lpstr>
      <vt:lpstr>Peligros  De Animales</vt:lpstr>
      <vt:lpstr>Modulo-4</vt:lpstr>
      <vt:lpstr>Capacitación en Espacios Confinados 7</vt:lpstr>
      <vt:lpstr>Capacitación en Espacios Confinados 8</vt:lpstr>
      <vt:lpstr>Capacitación en Espacios Confinados 9</vt:lpstr>
      <vt:lpstr>Capacitación en Espacios Confinados 10</vt:lpstr>
      <vt:lpstr>Participante Autorizado</vt:lpstr>
      <vt:lpstr>Asistente Autorizado</vt:lpstr>
      <vt:lpstr>Supervisor de Entrada</vt:lpstr>
      <vt:lpstr>Permisos de Espacio confinado</vt:lpstr>
      <vt:lpstr>Permisos de Espacio Confinado 2</vt:lpstr>
      <vt:lpstr>Permisos de Espacio Confinado 3</vt:lpstr>
      <vt:lpstr>Permisos de Espacio Confinado 4</vt:lpstr>
      <vt:lpstr>Permisos de Espacio Confinado 5</vt:lpstr>
      <vt:lpstr>Permisos de Espacio Confinado 6</vt:lpstr>
      <vt:lpstr>Evacuación y Rescate</vt:lpstr>
      <vt:lpstr>Entrenamiento: debe ser certificado por escrito</vt:lpstr>
      <vt:lpstr>Repaso!</vt:lpstr>
      <vt:lpstr>Comprobación de Conocimientos</vt:lpstr>
      <vt:lpstr>Comprobación de Conocimientos 2</vt:lpstr>
      <vt:lpstr>Comprobación de Conocimientos 3</vt:lpstr>
      <vt:lpstr>Comprobación de Conocimientos 4</vt:lpstr>
      <vt:lpstr>Comprobación de Conocimientos 5</vt:lpstr>
      <vt:lpstr>Comprobación de Conocimientos 6</vt:lpstr>
      <vt:lpstr>Comprobación de Conocimientos 7</vt:lpstr>
      <vt:lpstr>Comprobación de Conocimientos 8</vt:lpstr>
      <vt:lpstr>Recursos Adicionales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2018-12-17T23:12:37Z</dcterms:created>
  <dcterms:modified xsi:type="dcterms:W3CDTF">2021-07-08T15:37:30Z</dcterms:modified>
  <cp:contentStatus/>
</cp:coreProperties>
</file>