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9"/>
  </p:notesMasterIdLst>
  <p:sldIdLst>
    <p:sldId id="256" r:id="rId2"/>
    <p:sldId id="465" r:id="rId3"/>
    <p:sldId id="277" r:id="rId4"/>
    <p:sldId id="282" r:id="rId5"/>
    <p:sldId id="422" r:id="rId6"/>
    <p:sldId id="421" r:id="rId7"/>
    <p:sldId id="428" r:id="rId8"/>
    <p:sldId id="429" r:id="rId9"/>
    <p:sldId id="424" r:id="rId10"/>
    <p:sldId id="468" r:id="rId11"/>
    <p:sldId id="425" r:id="rId12"/>
    <p:sldId id="452" r:id="rId13"/>
    <p:sldId id="423" r:id="rId14"/>
    <p:sldId id="451" r:id="rId15"/>
    <p:sldId id="453" r:id="rId16"/>
    <p:sldId id="450" r:id="rId17"/>
    <p:sldId id="467" r:id="rId18"/>
    <p:sldId id="448" r:id="rId19"/>
    <p:sldId id="454" r:id="rId20"/>
    <p:sldId id="456" r:id="rId21"/>
    <p:sldId id="449" r:id="rId22"/>
    <p:sldId id="457" r:id="rId23"/>
    <p:sldId id="455" r:id="rId24"/>
    <p:sldId id="466" r:id="rId25"/>
    <p:sldId id="458" r:id="rId26"/>
    <p:sldId id="459" r:id="rId27"/>
    <p:sldId id="446" r:id="rId28"/>
    <p:sldId id="447" r:id="rId29"/>
    <p:sldId id="469" r:id="rId30"/>
    <p:sldId id="396" r:id="rId31"/>
    <p:sldId id="287" r:id="rId32"/>
    <p:sldId id="470" r:id="rId33"/>
    <p:sldId id="476" r:id="rId34"/>
    <p:sldId id="477" r:id="rId35"/>
    <p:sldId id="401" r:id="rId36"/>
    <p:sldId id="478" r:id="rId37"/>
    <p:sldId id="479" r:id="rId38"/>
    <p:sldId id="482" r:id="rId39"/>
    <p:sldId id="427" r:id="rId40"/>
    <p:sldId id="480" r:id="rId41"/>
    <p:sldId id="460" r:id="rId42"/>
    <p:sldId id="483" r:id="rId43"/>
    <p:sldId id="461" r:id="rId44"/>
    <p:sldId id="484" r:id="rId45"/>
    <p:sldId id="463" r:id="rId46"/>
    <p:sldId id="485" r:id="rId47"/>
    <p:sldId id="464"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95F"/>
    <a:srgbClr val="6D776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2E505E-2339-484D-9311-58D4A57A4B3F}" v="395" dt="2019-09-24T02:33:26.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32" autoAdjust="0"/>
  </p:normalViewPr>
  <p:slideViewPr>
    <p:cSldViewPr snapToGrid="0">
      <p:cViewPr varScale="1">
        <p:scale>
          <a:sx n="56" d="100"/>
          <a:sy n="56" d="100"/>
        </p:scale>
        <p:origin x="403" y="53"/>
      </p:cViewPr>
      <p:guideLst/>
    </p:cSldViewPr>
  </p:slideViewPr>
  <p:outlineViewPr>
    <p:cViewPr>
      <p:scale>
        <a:sx n="33" d="100"/>
        <a:sy n="33" d="100"/>
      </p:scale>
      <p:origin x="0" y="-30662"/>
    </p:cViewPr>
  </p:outlineViewPr>
  <p:notesTextViewPr>
    <p:cViewPr>
      <p:scale>
        <a:sx n="1" d="1"/>
        <a:sy n="1" d="1"/>
      </p:scale>
      <p:origin x="0" y="0"/>
    </p:cViewPr>
  </p:notesTextViewPr>
  <p:notesViewPr>
    <p:cSldViewPr snapToGrid="0">
      <p:cViewPr varScale="1">
        <p:scale>
          <a:sx n="62" d="100"/>
          <a:sy n="62" d="100"/>
        </p:scale>
        <p:origin x="2718"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a:t>
            </a:fld>
            <a:endParaRPr lang="en-US"/>
          </a:p>
        </p:txBody>
      </p:sp>
    </p:spTree>
    <p:extLst>
      <p:ext uri="{BB962C8B-B14F-4D97-AF65-F5344CB8AC3E}">
        <p14:creationId xmlns:p14="http://schemas.microsoft.com/office/powerpoint/2010/main" val="2700454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11</a:t>
            </a:fld>
            <a:endParaRPr lang="en-US"/>
          </a:p>
        </p:txBody>
      </p:sp>
    </p:spTree>
    <p:extLst>
      <p:ext uri="{BB962C8B-B14F-4D97-AF65-F5344CB8AC3E}">
        <p14:creationId xmlns:p14="http://schemas.microsoft.com/office/powerpoint/2010/main" val="2081351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2712278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13</a:t>
            </a:fld>
            <a:endParaRPr lang="en-US"/>
          </a:p>
        </p:txBody>
      </p:sp>
    </p:spTree>
    <p:extLst>
      <p:ext uri="{BB962C8B-B14F-4D97-AF65-F5344CB8AC3E}">
        <p14:creationId xmlns:p14="http://schemas.microsoft.com/office/powerpoint/2010/main" val="4145283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14</a:t>
            </a:fld>
            <a:endParaRPr lang="en-US"/>
          </a:p>
        </p:txBody>
      </p:sp>
    </p:spTree>
    <p:extLst>
      <p:ext uri="{BB962C8B-B14F-4D97-AF65-F5344CB8AC3E}">
        <p14:creationId xmlns:p14="http://schemas.microsoft.com/office/powerpoint/2010/main" val="34321349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15</a:t>
            </a:fld>
            <a:endParaRPr lang="en-US"/>
          </a:p>
        </p:txBody>
      </p:sp>
    </p:spTree>
    <p:extLst>
      <p:ext uri="{BB962C8B-B14F-4D97-AF65-F5344CB8AC3E}">
        <p14:creationId xmlns:p14="http://schemas.microsoft.com/office/powerpoint/2010/main" val="86484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16</a:t>
            </a:fld>
            <a:endParaRPr lang="en-US"/>
          </a:p>
        </p:txBody>
      </p:sp>
    </p:spTree>
    <p:extLst>
      <p:ext uri="{BB962C8B-B14F-4D97-AF65-F5344CB8AC3E}">
        <p14:creationId xmlns:p14="http://schemas.microsoft.com/office/powerpoint/2010/main" val="3551821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17</a:t>
            </a:fld>
            <a:endParaRPr lang="en-US"/>
          </a:p>
        </p:txBody>
      </p:sp>
    </p:spTree>
    <p:extLst>
      <p:ext uri="{BB962C8B-B14F-4D97-AF65-F5344CB8AC3E}">
        <p14:creationId xmlns:p14="http://schemas.microsoft.com/office/powerpoint/2010/main" val="853819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18</a:t>
            </a:fld>
            <a:endParaRPr lang="en-US"/>
          </a:p>
        </p:txBody>
      </p:sp>
    </p:spTree>
    <p:extLst>
      <p:ext uri="{BB962C8B-B14F-4D97-AF65-F5344CB8AC3E}">
        <p14:creationId xmlns:p14="http://schemas.microsoft.com/office/powerpoint/2010/main" val="1593441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19</a:t>
            </a:fld>
            <a:endParaRPr lang="en-US"/>
          </a:p>
        </p:txBody>
      </p:sp>
    </p:spTree>
    <p:extLst>
      <p:ext uri="{BB962C8B-B14F-4D97-AF65-F5344CB8AC3E}">
        <p14:creationId xmlns:p14="http://schemas.microsoft.com/office/powerpoint/2010/main" val="166434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20</a:t>
            </a:fld>
            <a:endParaRPr lang="en-US"/>
          </a:p>
        </p:txBody>
      </p:sp>
    </p:spTree>
    <p:extLst>
      <p:ext uri="{BB962C8B-B14F-4D97-AF65-F5344CB8AC3E}">
        <p14:creationId xmlns:p14="http://schemas.microsoft.com/office/powerpoint/2010/main" val="775021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3</a:t>
            </a:fld>
            <a:endParaRPr lang="en-US"/>
          </a:p>
        </p:txBody>
      </p:sp>
    </p:spTree>
    <p:extLst>
      <p:ext uri="{BB962C8B-B14F-4D97-AF65-F5344CB8AC3E}">
        <p14:creationId xmlns:p14="http://schemas.microsoft.com/office/powerpoint/2010/main" val="548694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1052524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22</a:t>
            </a:fld>
            <a:endParaRPr lang="en-US"/>
          </a:p>
        </p:txBody>
      </p:sp>
    </p:spTree>
    <p:extLst>
      <p:ext uri="{BB962C8B-B14F-4D97-AF65-F5344CB8AC3E}">
        <p14:creationId xmlns:p14="http://schemas.microsoft.com/office/powerpoint/2010/main" val="33504736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23</a:t>
            </a:fld>
            <a:endParaRPr lang="en-US"/>
          </a:p>
        </p:txBody>
      </p:sp>
    </p:spTree>
    <p:extLst>
      <p:ext uri="{BB962C8B-B14F-4D97-AF65-F5344CB8AC3E}">
        <p14:creationId xmlns:p14="http://schemas.microsoft.com/office/powerpoint/2010/main" val="3070917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10145102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17136936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26</a:t>
            </a:fld>
            <a:endParaRPr lang="en-US"/>
          </a:p>
        </p:txBody>
      </p:sp>
    </p:spTree>
    <p:extLst>
      <p:ext uri="{BB962C8B-B14F-4D97-AF65-F5344CB8AC3E}">
        <p14:creationId xmlns:p14="http://schemas.microsoft.com/office/powerpoint/2010/main" val="5059571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27</a:t>
            </a:fld>
            <a:endParaRPr lang="en-US"/>
          </a:p>
        </p:txBody>
      </p:sp>
    </p:spTree>
    <p:extLst>
      <p:ext uri="{BB962C8B-B14F-4D97-AF65-F5344CB8AC3E}">
        <p14:creationId xmlns:p14="http://schemas.microsoft.com/office/powerpoint/2010/main" val="2059865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28</a:t>
            </a:fld>
            <a:endParaRPr lang="en-US"/>
          </a:p>
        </p:txBody>
      </p:sp>
    </p:spTree>
    <p:extLst>
      <p:ext uri="{BB962C8B-B14F-4D97-AF65-F5344CB8AC3E}">
        <p14:creationId xmlns:p14="http://schemas.microsoft.com/office/powerpoint/2010/main" val="8443019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29</a:t>
            </a:fld>
            <a:endParaRPr lang="en-US"/>
          </a:p>
        </p:txBody>
      </p:sp>
    </p:spTree>
    <p:extLst>
      <p:ext uri="{BB962C8B-B14F-4D97-AF65-F5344CB8AC3E}">
        <p14:creationId xmlns:p14="http://schemas.microsoft.com/office/powerpoint/2010/main" val="38932429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dirty="0"/>
              <a:t>Se debe considerar detenidamente la selección, los materiales, la construcción y la inspección/mantenimiento del equipo de protección contra caídas
</a:t>
            </a:r>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30</a:t>
            </a:fld>
            <a:endParaRPr lang="en-US"/>
          </a:p>
        </p:txBody>
      </p:sp>
    </p:spTree>
    <p:extLst>
      <p:ext uri="{BB962C8B-B14F-4D97-AF65-F5344CB8AC3E}">
        <p14:creationId xmlns:p14="http://schemas.microsoft.com/office/powerpoint/2010/main" val="2706094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4</a:t>
            </a:fld>
            <a:endParaRPr lang="en-US"/>
          </a:p>
        </p:txBody>
      </p:sp>
    </p:spTree>
    <p:extLst>
      <p:ext uri="{BB962C8B-B14F-4D97-AF65-F5344CB8AC3E}">
        <p14:creationId xmlns:p14="http://schemas.microsoft.com/office/powerpoint/2010/main" val="3443932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31</a:t>
            </a:fld>
            <a:endParaRPr lang="en-US"/>
          </a:p>
        </p:txBody>
      </p:sp>
    </p:spTree>
    <p:extLst>
      <p:ext uri="{BB962C8B-B14F-4D97-AF65-F5344CB8AC3E}">
        <p14:creationId xmlns:p14="http://schemas.microsoft.com/office/powerpoint/2010/main" val="42665831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u="none" dirty="0"/>
              <a:t>Jerarquía de protección contra caídas: </a:t>
            </a:r>
            <a:r>
              <a:rPr lang="es-ES" b="0" u="none" dirty="0"/>
              <a:t>una serie de soluciones de protección contra caídas que van desde la mejor solución a la peor. </a:t>
            </a:r>
          </a:p>
          <a:p>
            <a:r>
              <a:rPr lang="es-ES" b="0" u="none" dirty="0"/>
              <a:t>
1) Elimine el peligro de caídas (más eficaz)</a:t>
            </a:r>
          </a:p>
          <a:p>
            <a:r>
              <a:rPr lang="es-ES" b="0" u="none" dirty="0"/>
              <a:t>2) Restricción pasiva de caídas 
3) Restricción de caída activa 
4) Detención de caídas activa 
5) Controles administrativos (menos efectivos)</a:t>
            </a:r>
            <a:endParaRPr lang="en-US" dirty="0"/>
          </a:p>
        </p:txBody>
      </p:sp>
      <p:sp>
        <p:nvSpPr>
          <p:cNvPr id="4" name="Slide Number Placeholder 3"/>
          <p:cNvSpPr>
            <a:spLocks noGrp="1"/>
          </p:cNvSpPr>
          <p:nvPr>
            <p:ph type="sldNum" sz="quarter" idx="10"/>
          </p:nvPr>
        </p:nvSpPr>
        <p:spPr/>
        <p:txBody>
          <a:bodyPr/>
          <a:lstStyle/>
          <a:p>
            <a:fld id="{C17C8784-C6A9-44EF-B6BA-2C166E10B80E}" type="slidenum">
              <a:rPr lang="en-US" smtClean="0"/>
              <a:t>32</a:t>
            </a:fld>
            <a:endParaRPr lang="en-US" dirty="0"/>
          </a:p>
        </p:txBody>
      </p:sp>
    </p:spTree>
    <p:extLst>
      <p:ext uri="{BB962C8B-B14F-4D97-AF65-F5344CB8AC3E}">
        <p14:creationId xmlns:p14="http://schemas.microsoft.com/office/powerpoint/2010/main" val="2815753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s-ES" dirty="0"/>
              <a:t>Se debe considerar detenidamente la selección, los materiales, la construcción y la inspección/mantenimiento del equipo de protección contra caídas
</a:t>
            </a:r>
            <a:endParaRPr lang="en-US" dirty="0"/>
          </a:p>
        </p:txBody>
      </p:sp>
      <p:sp>
        <p:nvSpPr>
          <p:cNvPr id="4" name="Slide Number Placeholder 3"/>
          <p:cNvSpPr>
            <a:spLocks noGrp="1"/>
          </p:cNvSpPr>
          <p:nvPr>
            <p:ph type="sldNum" sz="quarter" idx="5"/>
          </p:nvPr>
        </p:nvSpPr>
        <p:spPr/>
        <p:txBody>
          <a:bodyPr/>
          <a:lstStyle/>
          <a:p>
            <a:pPr defTabSz="465887">
              <a:defRPr/>
            </a:pPr>
            <a:fld id="{87520813-3316-4E30-9CB4-C93EBDB560A9}" type="slidenum">
              <a:rPr lang="en-US">
                <a:solidFill>
                  <a:prstClr val="black"/>
                </a:solidFill>
                <a:latin typeface="Calibri" panose="020F0502020204030204"/>
              </a:rPr>
              <a:pPr defTabSz="465887">
                <a:defRPr/>
              </a:pPr>
              <a:t>37</a:t>
            </a:fld>
            <a:endParaRPr lang="en-US">
              <a:solidFill>
                <a:prstClr val="black"/>
              </a:solidFill>
              <a:latin typeface="Calibri" panose="020F0502020204030204"/>
            </a:endParaRPr>
          </a:p>
        </p:txBody>
      </p:sp>
    </p:spTree>
    <p:extLst>
      <p:ext uri="{BB962C8B-B14F-4D97-AF65-F5344CB8AC3E}">
        <p14:creationId xmlns:p14="http://schemas.microsoft.com/office/powerpoint/2010/main" val="27060947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5289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7183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3094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65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9189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9746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381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5</a:t>
            </a:fld>
            <a:endParaRPr lang="en-US"/>
          </a:p>
        </p:txBody>
      </p:sp>
    </p:spTree>
    <p:extLst>
      <p:ext uri="{BB962C8B-B14F-4D97-AF65-F5344CB8AC3E}">
        <p14:creationId xmlns:p14="http://schemas.microsoft.com/office/powerpoint/2010/main" val="2175397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724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47</a:t>
            </a:fld>
            <a:endParaRPr lang="en-US"/>
          </a:p>
        </p:txBody>
      </p:sp>
    </p:spTree>
    <p:extLst>
      <p:ext uri="{BB962C8B-B14F-4D97-AF65-F5344CB8AC3E}">
        <p14:creationId xmlns:p14="http://schemas.microsoft.com/office/powerpoint/2010/main" val="4097734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6</a:t>
            </a:fld>
            <a:endParaRPr lang="en-US"/>
          </a:p>
        </p:txBody>
      </p:sp>
    </p:spTree>
    <p:extLst>
      <p:ext uri="{BB962C8B-B14F-4D97-AF65-F5344CB8AC3E}">
        <p14:creationId xmlns:p14="http://schemas.microsoft.com/office/powerpoint/2010/main" val="1233138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7</a:t>
            </a:fld>
            <a:endParaRPr lang="en-US"/>
          </a:p>
        </p:txBody>
      </p:sp>
    </p:spTree>
    <p:extLst>
      <p:ext uri="{BB962C8B-B14F-4D97-AF65-F5344CB8AC3E}">
        <p14:creationId xmlns:p14="http://schemas.microsoft.com/office/powerpoint/2010/main" val="131226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8</a:t>
            </a:fld>
            <a:endParaRPr lang="en-US"/>
          </a:p>
        </p:txBody>
      </p:sp>
    </p:spTree>
    <p:extLst>
      <p:ext uri="{BB962C8B-B14F-4D97-AF65-F5344CB8AC3E}">
        <p14:creationId xmlns:p14="http://schemas.microsoft.com/office/powerpoint/2010/main" val="1072613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9</a:t>
            </a:fld>
            <a:endParaRPr lang="en-US"/>
          </a:p>
        </p:txBody>
      </p:sp>
    </p:spTree>
    <p:extLst>
      <p:ext uri="{BB962C8B-B14F-4D97-AF65-F5344CB8AC3E}">
        <p14:creationId xmlns:p14="http://schemas.microsoft.com/office/powerpoint/2010/main" val="1108206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20813-3316-4E30-9CB4-C93EBDB560A9}" type="slidenum">
              <a:rPr lang="en-US" smtClean="0"/>
              <a:t>10</a:t>
            </a:fld>
            <a:endParaRPr lang="en-US"/>
          </a:p>
        </p:txBody>
      </p:sp>
    </p:spTree>
    <p:extLst>
      <p:ext uri="{BB962C8B-B14F-4D97-AF65-F5344CB8AC3E}">
        <p14:creationId xmlns:p14="http://schemas.microsoft.com/office/powerpoint/2010/main" val="4045359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04A Big Bullets">
    <p:spTree>
      <p:nvGrpSpPr>
        <p:cNvPr id="1" name=""/>
        <p:cNvGrpSpPr/>
        <p:nvPr/>
      </p:nvGrpSpPr>
      <p:grpSpPr>
        <a:xfrm>
          <a:off x="0" y="0"/>
          <a:ext cx="0" cy="0"/>
          <a:chOff x="0" y="0"/>
          <a:chExt cx="0" cy="0"/>
        </a:xfrm>
      </p:grpSpPr>
      <p:sp>
        <p:nvSpPr>
          <p:cNvPr id="14" name="Rectangle 13"/>
          <p:cNvSpPr/>
          <p:nvPr userDrawn="1"/>
        </p:nvSpPr>
        <p:spPr>
          <a:xfrm>
            <a:off x="0" y="-1"/>
            <a:ext cx="12192000" cy="889001"/>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9" name="Rectangle 18"/>
          <p:cNvSpPr/>
          <p:nvPr/>
        </p:nvSpPr>
        <p:spPr>
          <a:xfrm>
            <a:off x="0" y="-1"/>
            <a:ext cx="12192000" cy="889001"/>
          </a:xfrm>
          <a:prstGeom prst="rect">
            <a:avLst/>
          </a:pr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 name="Content Placeholder 2"/>
          <p:cNvSpPr>
            <a:spLocks noGrp="1"/>
          </p:cNvSpPr>
          <p:nvPr>
            <p:ph idx="1"/>
          </p:nvPr>
        </p:nvSpPr>
        <p:spPr>
          <a:xfrm>
            <a:off x="609600" y="1325880"/>
            <a:ext cx="10972800" cy="4823301"/>
          </a:xfrm>
        </p:spPr>
        <p:txBody>
          <a:bodyPr anchor="t"/>
          <a:lstStyle>
            <a:lvl1pPr marL="304792" indent="-304792">
              <a:buClr>
                <a:schemeClr val="accent5">
                  <a:lumMod val="50000"/>
                </a:schemeClr>
              </a:buClr>
              <a:buFont typeface="Wingdings" panose="05000000000000000000" pitchFamily="2" charset="2"/>
              <a:buChar char="§"/>
              <a:defRPr i="0">
                <a:solidFill>
                  <a:schemeClr val="tx1">
                    <a:lumMod val="65000"/>
                    <a:lumOff val="35000"/>
                  </a:schemeClr>
                </a:solidFill>
              </a:defRPr>
            </a:lvl1pPr>
            <a:lvl2pPr marL="609585" indent="-304792">
              <a:buClr>
                <a:schemeClr val="tx1">
                  <a:lumMod val="65000"/>
                  <a:lumOff val="35000"/>
                </a:schemeClr>
              </a:buClr>
              <a:buFont typeface="Wingdings" panose="05000000000000000000" pitchFamily="2" charset="2"/>
              <a:buChar char="§"/>
              <a:defRPr sz="3200">
                <a:solidFill>
                  <a:schemeClr val="tx1">
                    <a:lumMod val="65000"/>
                    <a:lumOff val="35000"/>
                  </a:schemeClr>
                </a:solidFill>
              </a:defRPr>
            </a:lvl2pPr>
            <a:lvl3pPr marL="908028" indent="-304792">
              <a:buClr>
                <a:schemeClr val="bg1">
                  <a:lumMod val="50000"/>
                </a:schemeClr>
              </a:buClr>
              <a:buFont typeface="Wingdings" panose="05000000000000000000" pitchFamily="2" charset="2"/>
              <a:buChar char="§"/>
              <a:defRPr sz="2667">
                <a:solidFill>
                  <a:schemeClr val="tx1">
                    <a:lumMod val="65000"/>
                    <a:lumOff val="35000"/>
                  </a:schemeClr>
                </a:solidFill>
              </a:defRPr>
            </a:lvl3pPr>
            <a:lvl4pPr marL="1219170" indent="-304792" defTabSz="1140855">
              <a:buClr>
                <a:schemeClr val="accent5">
                  <a:lumMod val="50000"/>
                </a:schemeClr>
              </a:buClr>
              <a:buFont typeface="Wingdings" panose="05000000000000000000" pitchFamily="2" charset="2"/>
              <a:buChar char="§"/>
              <a:defRPr>
                <a:solidFill>
                  <a:schemeClr val="tx1">
                    <a:lumMod val="65000"/>
                    <a:lumOff val="35000"/>
                  </a:schemeClr>
                </a:solidFill>
              </a:defRPr>
            </a:lvl4pPr>
            <a:lvl5pPr marL="1526079" indent="-304792">
              <a:buClr>
                <a:schemeClr val="tx1">
                  <a:lumMod val="65000"/>
                  <a:lumOff val="35000"/>
                </a:schemeClr>
              </a:buClr>
              <a:buFont typeface="Wingdings" panose="05000000000000000000" pitchFamily="2" charset="2"/>
              <a:buChar cha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itle 1"/>
          <p:cNvSpPr txBox="1">
            <a:spLocks/>
          </p:cNvSpPr>
          <p:nvPr/>
        </p:nvSpPr>
        <p:spPr>
          <a:xfrm>
            <a:off x="4876800" y="228601"/>
            <a:ext cx="2438400" cy="31393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2400" b="1" kern="1200">
                <a:solidFill>
                  <a:schemeClr val="tx1">
                    <a:lumMod val="65000"/>
                    <a:lumOff val="35000"/>
                  </a:schemeClr>
                </a:solidFill>
                <a:latin typeface="+mj-lt"/>
                <a:ea typeface="Malgun Gothic" panose="020B0503020000020004" pitchFamily="34" charset="-127"/>
                <a:cs typeface="+mj-cs"/>
              </a:defRPr>
            </a:lvl1pPr>
          </a:lstStyle>
          <a:p>
            <a:endParaRPr lang="en-US" sz="1333" b="0" dirty="0">
              <a:solidFill>
                <a:prstClr val="white"/>
              </a:solidFill>
            </a:endParaRPr>
          </a:p>
        </p:txBody>
      </p:sp>
      <p:sp>
        <p:nvSpPr>
          <p:cNvPr id="33" name="Rectangle 32"/>
          <p:cNvSpPr/>
          <p:nvPr/>
        </p:nvSpPr>
        <p:spPr>
          <a:xfrm>
            <a:off x="0" y="-908292"/>
            <a:ext cx="406400" cy="371119"/>
          </a:xfrm>
          <a:prstGeom prst="rect">
            <a:avLst/>
          </a:prstGeom>
          <a:solidFill>
            <a:srgbClr val="43A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4" name="Rectangle 33"/>
          <p:cNvSpPr/>
          <p:nvPr/>
        </p:nvSpPr>
        <p:spPr>
          <a:xfrm>
            <a:off x="406400" y="-908292"/>
            <a:ext cx="406400" cy="3711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5" name="Rectangle 34"/>
          <p:cNvSpPr/>
          <p:nvPr/>
        </p:nvSpPr>
        <p:spPr>
          <a:xfrm>
            <a:off x="812800" y="-908292"/>
            <a:ext cx="406400" cy="371119"/>
          </a:xfrm>
          <a:prstGeom prst="rect">
            <a:avLst/>
          </a:prstGeom>
          <a:solidFill>
            <a:srgbClr val="A7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6" name="Rectangle 35"/>
          <p:cNvSpPr/>
          <p:nvPr/>
        </p:nvSpPr>
        <p:spPr>
          <a:xfrm>
            <a:off x="1219200" y="-908292"/>
            <a:ext cx="406400" cy="371119"/>
          </a:xfrm>
          <a:prstGeom prst="rect">
            <a:avLst/>
          </a:prstGeom>
          <a:solidFill>
            <a:srgbClr val="92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7" name="Rectangle 36"/>
          <p:cNvSpPr/>
          <p:nvPr/>
        </p:nvSpPr>
        <p:spPr>
          <a:xfrm>
            <a:off x="1625600" y="-908292"/>
            <a:ext cx="406400" cy="37111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38" name="Rectangle 37"/>
          <p:cNvSpPr/>
          <p:nvPr/>
        </p:nvSpPr>
        <p:spPr>
          <a:xfrm>
            <a:off x="2032000" y="-908292"/>
            <a:ext cx="406400" cy="3711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5" name="Title 1"/>
          <p:cNvSpPr>
            <a:spLocks noGrp="1"/>
          </p:cNvSpPr>
          <p:nvPr>
            <p:ph type="title" hasCustomPrompt="1"/>
          </p:nvPr>
        </p:nvSpPr>
        <p:spPr>
          <a:xfrm>
            <a:off x="0" y="0"/>
            <a:ext cx="12192000" cy="444499"/>
          </a:xfrm>
        </p:spPr>
        <p:txBody>
          <a:bodyPr lIns="0" tIns="0" rIns="0" bIns="0" anchor="ctr">
            <a:normAutofit/>
          </a:bodyPr>
          <a:lstStyle>
            <a:lvl1pPr algn="r">
              <a:tabLst>
                <a:tab pos="9448564" algn="l"/>
              </a:tabLst>
              <a:defRPr sz="2400" b="0" spc="400" baseline="0">
                <a:solidFill>
                  <a:schemeClr val="bg1"/>
                </a:solidFill>
                <a:latin typeface="Segoe UI Light" panose="020B0502040204020203" pitchFamily="34" charset="0"/>
                <a:ea typeface="Segoe UI Black" panose="020B0A02040204020203" pitchFamily="34" charset="0"/>
                <a:cs typeface="Segoe UI Light" panose="020B0502040204020203" pitchFamily="34" charset="0"/>
              </a:defRPr>
            </a:lvl1pPr>
          </a:lstStyle>
          <a:p>
            <a:r>
              <a:rPr lang="en-US" dirty="0"/>
              <a:t>SECTION HEADING</a:t>
            </a:r>
          </a:p>
        </p:txBody>
      </p:sp>
      <p:cxnSp>
        <p:nvCxnSpPr>
          <p:cNvPr id="17" name="Straight Connector 16"/>
          <p:cNvCxnSpPr/>
          <p:nvPr/>
        </p:nvCxnSpPr>
        <p:spPr>
          <a:xfrm>
            <a:off x="0" y="889000"/>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8" name="Text Placeholder 4"/>
          <p:cNvSpPr>
            <a:spLocks noGrp="1"/>
          </p:cNvSpPr>
          <p:nvPr>
            <p:ph type="body" sz="quarter" idx="10" hasCustomPrompt="1"/>
          </p:nvPr>
        </p:nvSpPr>
        <p:spPr>
          <a:xfrm>
            <a:off x="609600" y="288637"/>
            <a:ext cx="10972800" cy="701964"/>
          </a:xfrm>
        </p:spPr>
        <p:txBody>
          <a:bodyPr anchor="ctr">
            <a:noAutofit/>
          </a:bodyPr>
          <a:lstStyle>
            <a:lvl1pPr marL="0" indent="0">
              <a:buNone/>
              <a:defRPr sz="4267" b="1" i="0" cap="all" spc="0" baseline="0">
                <a:solidFill>
                  <a:schemeClr val="accent5">
                    <a:lumMod val="50000"/>
                  </a:schemeClr>
                </a:solidFill>
                <a:latin typeface="+mn-lt"/>
                <a:cs typeface="Segoe UI Semibold" panose="020B0702040204020203" pitchFamily="34" charset="0"/>
              </a:defRPr>
            </a:lvl1pPr>
          </a:lstStyle>
          <a:p>
            <a:pPr lvl="0"/>
            <a:r>
              <a:rPr lang="en-US" dirty="0"/>
              <a:t>SUBHEADING/SLIDE TOPIC</a:t>
            </a:r>
          </a:p>
        </p:txBody>
      </p:sp>
      <p:sp>
        <p:nvSpPr>
          <p:cNvPr id="16" name="Title 1"/>
          <p:cNvSpPr txBox="1">
            <a:spLocks/>
          </p:cNvSpPr>
          <p:nvPr userDrawn="1"/>
        </p:nvSpPr>
        <p:spPr>
          <a:xfrm>
            <a:off x="4876800" y="228601"/>
            <a:ext cx="2438400" cy="313932"/>
          </a:xfrm>
          <a:prstGeom prst="rect">
            <a:avLst/>
          </a:prstGeom>
        </p:spPr>
        <p:txBody>
          <a:bodyPr vert="horz" lIns="121920" tIns="60960" rIns="121920" bIns="60960" rtlCol="0" anchor="ctr">
            <a:noAutofit/>
          </a:bodyPr>
          <a:lstStyle>
            <a:lvl1pPr algn="ctr" defTabSz="914400" rtl="0" eaLnBrk="1" latinLnBrk="0" hangingPunct="1">
              <a:spcBef>
                <a:spcPct val="0"/>
              </a:spcBef>
              <a:buNone/>
              <a:defRPr sz="2400" b="1" kern="1200">
                <a:solidFill>
                  <a:schemeClr val="tx1">
                    <a:lumMod val="65000"/>
                    <a:lumOff val="35000"/>
                  </a:schemeClr>
                </a:solidFill>
                <a:latin typeface="+mj-lt"/>
                <a:ea typeface="Malgun Gothic" panose="020B0503020000020004" pitchFamily="34" charset="-127"/>
                <a:cs typeface="+mj-cs"/>
              </a:defRPr>
            </a:lvl1pPr>
          </a:lstStyle>
          <a:p>
            <a:endParaRPr lang="en-US" sz="1333" b="0" dirty="0">
              <a:solidFill>
                <a:prstClr val="white"/>
              </a:solidFill>
            </a:endParaRPr>
          </a:p>
        </p:txBody>
      </p:sp>
      <p:sp>
        <p:nvSpPr>
          <p:cNvPr id="20" name="Rectangle 19"/>
          <p:cNvSpPr/>
          <p:nvPr userDrawn="1"/>
        </p:nvSpPr>
        <p:spPr>
          <a:xfrm>
            <a:off x="0" y="-908292"/>
            <a:ext cx="406400" cy="371119"/>
          </a:xfrm>
          <a:prstGeom prst="rect">
            <a:avLst/>
          </a:prstGeom>
          <a:solidFill>
            <a:srgbClr val="43A7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1" name="Rectangle 20"/>
          <p:cNvSpPr/>
          <p:nvPr userDrawn="1"/>
        </p:nvSpPr>
        <p:spPr>
          <a:xfrm>
            <a:off x="406400" y="-908292"/>
            <a:ext cx="406400" cy="371119"/>
          </a:xfrm>
          <a:prstGeom prst="rect">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2" name="Rectangle 21"/>
          <p:cNvSpPr/>
          <p:nvPr userDrawn="1"/>
        </p:nvSpPr>
        <p:spPr>
          <a:xfrm>
            <a:off x="812800" y="-908292"/>
            <a:ext cx="406400" cy="371119"/>
          </a:xfrm>
          <a:prstGeom prst="rect">
            <a:avLst/>
          </a:prstGeom>
          <a:solidFill>
            <a:srgbClr val="A7C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4" name="Rectangle 23"/>
          <p:cNvSpPr/>
          <p:nvPr userDrawn="1"/>
        </p:nvSpPr>
        <p:spPr>
          <a:xfrm>
            <a:off x="1219200" y="-908292"/>
            <a:ext cx="406400" cy="371119"/>
          </a:xfrm>
          <a:prstGeom prst="rect">
            <a:avLst/>
          </a:prstGeom>
          <a:solidFill>
            <a:srgbClr val="927A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5" name="Rectangle 24"/>
          <p:cNvSpPr/>
          <p:nvPr userDrawn="1"/>
        </p:nvSpPr>
        <p:spPr>
          <a:xfrm>
            <a:off x="1625600" y="-908292"/>
            <a:ext cx="406400" cy="371119"/>
          </a:xfrm>
          <a:prstGeom prst="rect">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6" name="Rectangle 25"/>
          <p:cNvSpPr/>
          <p:nvPr userDrawn="1"/>
        </p:nvSpPr>
        <p:spPr>
          <a:xfrm>
            <a:off x="2032000" y="-908292"/>
            <a:ext cx="406400" cy="3711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cxnSp>
        <p:nvCxnSpPr>
          <p:cNvPr id="27" name="Straight Connector 26"/>
          <p:cNvCxnSpPr/>
          <p:nvPr userDrawn="1"/>
        </p:nvCxnSpPr>
        <p:spPr>
          <a:xfrm>
            <a:off x="0" y="889000"/>
            <a:ext cx="121920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05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81000"/>
            <a:ext cx="109728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651FEAF-96D3-48BE-9D5D-ED25463ADE8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9502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 id="2147483669"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osha.gov/pls/oshaweb/owalink.query_links?src_doc_type=STANDARDS&amp;src_unique_file=1926_0503&amp;src_anchor_name=1926.503(a)(1)"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all Protection and Prevention">
            <a:extLst>
              <a:ext uri="{FF2B5EF4-FFF2-40B4-BE49-F238E27FC236}">
                <a16:creationId xmlns:a16="http://schemas.microsoft.com/office/drawing/2014/main" id="{695FE91F-E91F-4CC9-9C9A-D4CBA3C4C57C}"/>
              </a:ext>
            </a:extLst>
          </p:cNvPr>
          <p:cNvSpPr>
            <a:spLocks noGrp="1"/>
          </p:cNvSpPr>
          <p:nvPr>
            <p:ph type="title"/>
          </p:nvPr>
        </p:nvSpPr>
        <p:spPr>
          <a:xfrm>
            <a:off x="677334" y="1560576"/>
            <a:ext cx="4406730" cy="2828544"/>
          </a:xfrm>
        </p:spPr>
        <p:txBody>
          <a:bodyPr>
            <a:noAutofit/>
          </a:bodyPr>
          <a:lstStyle/>
          <a:p>
            <a:pPr algn="ctr"/>
            <a:r>
              <a:rPr lang="en-US" b="1" dirty="0"/>
              <a:t>Ascensores </a:t>
            </a:r>
            <a:r>
              <a:rPr lang="en-US" b="1" dirty="0" err="1"/>
              <a:t>Aéreos</a:t>
            </a:r>
            <a:r>
              <a:rPr lang="en-US" b="1" dirty="0"/>
              <a:t/>
            </a:r>
            <a:br>
              <a:rPr lang="en-US" b="1" dirty="0"/>
            </a:br>
            <a:r>
              <a:rPr lang="en-US" b="1" dirty="0"/>
              <a:t> </a:t>
            </a:r>
            <a:r>
              <a:rPr lang="en-US" b="1" dirty="0" err="1"/>
              <a:t>En</a:t>
            </a:r>
            <a:r>
              <a:rPr lang="en-US" b="1" dirty="0"/>
              <a:t/>
            </a:r>
            <a:br>
              <a:rPr lang="en-US" b="1" dirty="0"/>
            </a:br>
            <a:r>
              <a:rPr lang="en-US" b="1" dirty="0"/>
              <a:t>Construcción</a:t>
            </a:r>
          </a:p>
        </p:txBody>
      </p:sp>
      <p:pic>
        <p:nvPicPr>
          <p:cNvPr id="12" name="Picture 11" descr="Imagen de una grua movil en un sitio de construcción.">
            <a:extLst>
              <a:ext uri="{FF2B5EF4-FFF2-40B4-BE49-F238E27FC236}">
                <a16:creationId xmlns:a16="http://schemas.microsoft.com/office/drawing/2014/main" id="{5FFAD1DE-6964-4F28-B9E1-57413F3877F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69854" y="-1"/>
            <a:ext cx="792214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185831" cy="707886"/>
          </a:xfrm>
          <a:prstGeom prst="rect">
            <a:avLst/>
          </a:prstGeom>
          <a:noFill/>
          <a:ln w="25400">
            <a:solidFill>
              <a:schemeClr val="accent1"/>
            </a:solidFill>
          </a:ln>
        </p:spPr>
        <p:txBody>
          <a:bodyPr wrap="none" rtlCol="0">
            <a:spAutoFit/>
          </a:bodyPr>
          <a:lstStyle/>
          <a:p>
            <a:r>
              <a:rPr lang="es-ES" sz="4000" dirty="0">
                <a:solidFill>
                  <a:srgbClr val="37495F"/>
                </a:solidFill>
              </a:rPr>
              <a:t>Ascensores Aéreos en Construcción</a:t>
            </a:r>
            <a:endParaRPr lang="en-US" sz="4000" dirty="0">
              <a:solidFill>
                <a:srgbClr val="37495F"/>
              </a:solidFill>
            </a:endParaRP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565468" y="2537786"/>
            <a:ext cx="3300646" cy="1951244"/>
          </a:xfrm>
        </p:spPr>
        <p:txBody>
          <a:bodyPr anchor="ctr">
            <a:normAutofit/>
          </a:bodyPr>
          <a:lstStyle/>
          <a:p>
            <a:r>
              <a:rPr lang="en-US" altLang="en-US" sz="5400" b="1" dirty="0"/>
              <a:t>Modulo-2</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76437"/>
            <a:ext cx="6833941" cy="5040932"/>
          </a:xfrm>
        </p:spPr>
        <p:txBody>
          <a:bodyPr anchor="ctr">
            <a:normAutofit/>
          </a:bodyPr>
          <a:lstStyle/>
          <a:p>
            <a:pPr marL="285750" indent="-285750">
              <a:buFont typeface="Arial" panose="020B0604020202020204" pitchFamily="34" charset="0"/>
              <a:buChar char="•"/>
            </a:pPr>
            <a:r>
              <a:rPr lang="en-US" sz="4800" b="1" dirty="0">
                <a:solidFill>
                  <a:schemeClr val="bg2">
                    <a:lumMod val="90000"/>
                  </a:schemeClr>
                </a:solidFill>
              </a:rPr>
              <a:t>Tipos de Ascensores</a:t>
            </a:r>
          </a:p>
          <a:p>
            <a:pPr marL="285750" indent="-285750">
              <a:buFont typeface="Arial" panose="020B0604020202020204" pitchFamily="34" charset="0"/>
              <a:buChar char="•"/>
            </a:pPr>
            <a:endParaRPr lang="en-US" sz="3600" b="1" dirty="0">
              <a:solidFill>
                <a:srgbClr val="1B3049"/>
              </a:solidFill>
            </a:endParaRPr>
          </a:p>
          <a:p>
            <a:pPr marL="285750" indent="-285750">
              <a:spcBef>
                <a:spcPts val="1200"/>
              </a:spcBef>
              <a:buFont typeface="Arial" panose="020B0604020202020204" pitchFamily="34" charset="0"/>
              <a:buChar char="•"/>
            </a:pPr>
            <a:r>
              <a:rPr lang="en-US" sz="4800" b="1" dirty="0" err="1">
                <a:solidFill>
                  <a:srgbClr val="1B3049"/>
                </a:solidFill>
              </a:rPr>
              <a:t>Cuidado</a:t>
            </a:r>
            <a:r>
              <a:rPr lang="en-US" sz="4800" b="1" dirty="0">
                <a:solidFill>
                  <a:srgbClr val="1B3049"/>
                </a:solidFill>
              </a:rPr>
              <a:t>/</a:t>
            </a:r>
            <a:r>
              <a:rPr lang="en-US" sz="4800" b="1" dirty="0" err="1">
                <a:solidFill>
                  <a:srgbClr val="1B3049"/>
                </a:solidFill>
              </a:rPr>
              <a:t>inspecciones</a:t>
            </a:r>
            <a:endParaRPr lang="en-US" sz="4800" b="1" dirty="0">
              <a:solidFill>
                <a:srgbClr val="1B3049"/>
              </a:solidFill>
            </a:endParaRPr>
          </a:p>
          <a:p>
            <a:pPr marL="285750" indent="-285750">
              <a:spcBef>
                <a:spcPts val="12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r>
              <a:rPr lang="en-US" sz="4800" b="1" dirty="0" err="1">
                <a:solidFill>
                  <a:schemeClr val="bg2">
                    <a:lumMod val="90000"/>
                  </a:schemeClr>
                </a:solidFill>
              </a:rPr>
              <a:t>Funcionamiento</a:t>
            </a:r>
            <a:r>
              <a:rPr lang="en-US" sz="4800" b="1" dirty="0">
                <a:solidFill>
                  <a:schemeClr val="bg2">
                    <a:lumMod val="90000"/>
                  </a:schemeClr>
                </a:solidFill>
              </a:rPr>
              <a:t> </a:t>
            </a:r>
            <a:r>
              <a:rPr lang="en-US" sz="4800" b="1" dirty="0" err="1">
                <a:solidFill>
                  <a:schemeClr val="bg2">
                    <a:lumMod val="90000"/>
                  </a:schemeClr>
                </a:solidFill>
              </a:rPr>
              <a:t>seguro</a:t>
            </a:r>
            <a:endParaRPr lang="en-US" sz="4800" dirty="0">
              <a:solidFill>
                <a:schemeClr val="bg2">
                  <a:lumMod val="90000"/>
                </a:schemeClr>
              </a:solidFill>
            </a:endParaRPr>
          </a:p>
          <a:p>
            <a:endParaRPr lang="en-US" dirty="0"/>
          </a:p>
        </p:txBody>
      </p:sp>
    </p:spTree>
    <p:extLst>
      <p:ext uri="{BB962C8B-B14F-4D97-AF65-F5344CB8AC3E}">
        <p14:creationId xmlns:p14="http://schemas.microsoft.com/office/powerpoint/2010/main" val="140471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64184"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3" name="Title 2">
            <a:extLst>
              <a:ext uri="{FF2B5EF4-FFF2-40B4-BE49-F238E27FC236}">
                <a16:creationId xmlns:a16="http://schemas.microsoft.com/office/drawing/2014/main" id="{70828B4A-E87D-47F7-B0CD-6B18B6D10A8E}"/>
              </a:ext>
            </a:extLst>
          </p:cNvPr>
          <p:cNvSpPr>
            <a:spLocks noGrp="1"/>
          </p:cNvSpPr>
          <p:nvPr>
            <p:ph type="title"/>
          </p:nvPr>
        </p:nvSpPr>
        <p:spPr>
          <a:xfrm>
            <a:off x="469516" y="941388"/>
            <a:ext cx="8596668" cy="1320800"/>
          </a:xfrm>
        </p:spPr>
        <p:txBody>
          <a:bodyPr>
            <a:noAutofit/>
          </a:bodyPr>
          <a:lstStyle/>
          <a:p>
            <a:r>
              <a:rPr lang="en-US" sz="3200" b="1" dirty="0" err="1">
                <a:solidFill>
                  <a:schemeClr val="tx1"/>
                </a:solidFill>
                <a:latin typeface="+mn-lt"/>
                <a:ea typeface="+mn-ea"/>
                <a:cs typeface="+mn-cs"/>
              </a:rPr>
              <a:t>Cuidado</a:t>
            </a:r>
            <a:r>
              <a:rPr lang="en-US" sz="3200" b="1" dirty="0">
                <a:solidFill>
                  <a:schemeClr val="tx1"/>
                </a:solidFill>
                <a:latin typeface="+mn-lt"/>
                <a:ea typeface="+mn-ea"/>
                <a:cs typeface="+mn-cs"/>
              </a:rPr>
              <a:t> e </a:t>
            </a:r>
            <a:r>
              <a:rPr lang="en-US" sz="3200" b="1" dirty="0" err="1">
                <a:solidFill>
                  <a:schemeClr val="tx1"/>
                </a:solidFill>
                <a:latin typeface="+mn-lt"/>
                <a:ea typeface="+mn-ea"/>
                <a:cs typeface="+mn-cs"/>
              </a:rPr>
              <a:t>Inspecciones</a:t>
            </a:r>
            <a:endParaRPr lang="en-US" sz="3200" b="1" dirty="0">
              <a:solidFill>
                <a:schemeClr val="tx1"/>
              </a:solidFill>
              <a:latin typeface="+mn-lt"/>
              <a:ea typeface="+mn-ea"/>
              <a:cs typeface="+mn-cs"/>
            </a:endParaRPr>
          </a:p>
        </p:txBody>
      </p:sp>
      <p:pic>
        <p:nvPicPr>
          <p:cNvPr id="5" name="Content Placeholder 4" descr="Imagen de una lista de inspección para un elevador de tijera">
            <a:extLst>
              <a:ext uri="{FF2B5EF4-FFF2-40B4-BE49-F238E27FC236}">
                <a16:creationId xmlns:a16="http://schemas.microsoft.com/office/drawing/2014/main" id="{152F6567-347F-4E55-8813-B02C86E438A1}"/>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864184" y="1601788"/>
            <a:ext cx="7972425" cy="448468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AD49AECC-B0AF-46F8-8992-B28CDE44DAE4}"/>
              </a:ext>
            </a:extLst>
          </p:cNvPr>
          <p:cNvSpPr txBox="1"/>
          <p:nvPr/>
        </p:nvSpPr>
        <p:spPr>
          <a:xfrm>
            <a:off x="722675" y="2064777"/>
            <a:ext cx="2782670" cy="4154984"/>
          </a:xfrm>
          <a:prstGeom prst="rect">
            <a:avLst/>
          </a:prstGeom>
          <a:noFill/>
        </p:spPr>
        <p:txBody>
          <a:bodyPr wrap="square" rtlCol="0">
            <a:spAutoFit/>
          </a:bodyPr>
          <a:lstStyle/>
          <a:p>
            <a:r>
              <a:rPr lang="es-ES" sz="2400" dirty="0"/>
              <a:t>Siga siempre las instrucciones del fabricante para las operaciones</a:t>
            </a:r>
            <a:r>
              <a:rPr lang="en-US" sz="2400" dirty="0"/>
              <a:t>.</a:t>
            </a:r>
          </a:p>
          <a:p>
            <a:endParaRPr lang="en-US" sz="2400" dirty="0"/>
          </a:p>
          <a:p>
            <a:r>
              <a:rPr lang="es-ES" sz="2400" dirty="0"/>
              <a:t>Situado en el compartimiento, también debe encontrar una lista de artículos a inspeccionar</a:t>
            </a:r>
            <a:r>
              <a:rPr lang="en-US" sz="2400" dirty="0"/>
              <a:t>.</a:t>
            </a:r>
          </a:p>
        </p:txBody>
      </p:sp>
    </p:spTree>
    <p:extLst>
      <p:ext uri="{BB962C8B-B14F-4D97-AF65-F5344CB8AC3E}">
        <p14:creationId xmlns:p14="http://schemas.microsoft.com/office/powerpoint/2010/main" val="2411905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15652" y="201195"/>
            <a:ext cx="8185831" cy="707886"/>
          </a:xfrm>
          <a:prstGeom prst="rect">
            <a:avLst/>
          </a:prstGeom>
          <a:solidFill>
            <a:schemeClr val="bg1"/>
          </a:solid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3" name="Title 2">
            <a:extLst>
              <a:ext uri="{FF2B5EF4-FFF2-40B4-BE49-F238E27FC236}">
                <a16:creationId xmlns:a16="http://schemas.microsoft.com/office/drawing/2014/main" id="{BF9FF2B7-47FD-4E67-BCF5-FF3E9ECBF522}"/>
              </a:ext>
            </a:extLst>
          </p:cNvPr>
          <p:cNvSpPr>
            <a:spLocks noGrp="1"/>
          </p:cNvSpPr>
          <p:nvPr>
            <p:ph type="title"/>
          </p:nvPr>
        </p:nvSpPr>
        <p:spPr>
          <a:xfrm>
            <a:off x="8782243" y="201195"/>
            <a:ext cx="5785811" cy="1320800"/>
          </a:xfrm>
        </p:spPr>
        <p:txBody>
          <a:bodyPr/>
          <a:lstStyle/>
          <a:p>
            <a:r>
              <a:rPr lang="en-US" dirty="0" err="1"/>
              <a:t>Inspección</a:t>
            </a:r>
            <a:r>
              <a:rPr lang="en-US" dirty="0"/>
              <a:t> </a:t>
            </a:r>
          </a:p>
        </p:txBody>
      </p:sp>
      <p:sp>
        <p:nvSpPr>
          <p:cNvPr id="43" name="Content Placeholder 42">
            <a:extLst>
              <a:ext uri="{FF2B5EF4-FFF2-40B4-BE49-F238E27FC236}">
                <a16:creationId xmlns:a16="http://schemas.microsoft.com/office/drawing/2014/main" id="{74B029FD-5D09-4D4F-B4DA-258A672249EB}"/>
              </a:ext>
            </a:extLst>
          </p:cNvPr>
          <p:cNvSpPr>
            <a:spLocks noGrp="1"/>
          </p:cNvSpPr>
          <p:nvPr>
            <p:ph idx="4294967295"/>
          </p:nvPr>
        </p:nvSpPr>
        <p:spPr>
          <a:xfrm>
            <a:off x="315652" y="1181017"/>
            <a:ext cx="5850505" cy="5413514"/>
          </a:xfrm>
        </p:spPr>
        <p:txBody>
          <a:bodyPr>
            <a:normAutofit fontScale="92500" lnSpcReduction="10000"/>
          </a:bodyPr>
          <a:lstStyle/>
          <a:p>
            <a:pPr>
              <a:lnSpc>
                <a:spcPct val="90000"/>
              </a:lnSpc>
            </a:pPr>
            <a:r>
              <a:rPr lang="es-ES" b="1" u="sng" dirty="0"/>
              <a:t>Inspección previa a la </a:t>
            </a:r>
          </a:p>
          <a:p>
            <a:pPr marL="0" indent="0">
              <a:lnSpc>
                <a:spcPct val="90000"/>
              </a:lnSpc>
              <a:buNone/>
            </a:pPr>
            <a:r>
              <a:rPr lang="es-ES" b="1" dirty="0"/>
              <a:t>     </a:t>
            </a:r>
            <a:r>
              <a:rPr lang="es-ES" b="1" u="sng" dirty="0"/>
              <a:t>puesta en marcha</a:t>
            </a:r>
          </a:p>
          <a:p>
            <a:pPr marL="0" indent="0">
              <a:lnSpc>
                <a:spcPct val="90000"/>
              </a:lnSpc>
              <a:buNone/>
            </a:pPr>
            <a:r>
              <a:rPr lang="es-ES" dirty="0"/>
              <a:t>Antes de cada turno de trabajo, realice una inspección previa al inicio para verificar que el equipo y todos sus componentes estén en condiciones de funcionamiento seguras. Siga las recomendaciones del fabricante e incluya un cheque de:
Controles de funcionamiento y de emergencia</a:t>
            </a:r>
            <a:endParaRPr lang="en-US" dirty="0"/>
          </a:p>
          <a:p>
            <a:pPr>
              <a:lnSpc>
                <a:spcPct val="90000"/>
              </a:lnSpc>
              <a:buFont typeface="Arial" panose="020B0604020202020204" pitchFamily="34" charset="0"/>
              <a:buChar char="•"/>
            </a:pPr>
            <a:endParaRPr lang="en-US" dirty="0"/>
          </a:p>
          <a:p>
            <a:pPr>
              <a:lnSpc>
                <a:spcPct val="90000"/>
              </a:lnSpc>
              <a:buFont typeface="Arial" panose="020B0604020202020204" pitchFamily="34" charset="0"/>
              <a:buChar char="•"/>
            </a:pPr>
            <a:r>
              <a:rPr lang="en-US" dirty="0" err="1"/>
              <a:t>Barandillas</a:t>
            </a:r>
            <a:r>
              <a:rPr lang="en-US" dirty="0"/>
              <a:t>
Sistema </a:t>
            </a:r>
            <a:r>
              <a:rPr lang="en-US" dirty="0" err="1"/>
              <a:t>hidráulico</a:t>
            </a:r>
            <a:endParaRPr lang="en-US" dirty="0"/>
          </a:p>
          <a:p>
            <a:pPr>
              <a:lnSpc>
                <a:spcPct val="90000"/>
              </a:lnSpc>
              <a:buFont typeface="Arial" panose="020B0604020202020204" pitchFamily="34" charset="0"/>
              <a:buChar char="•"/>
            </a:pPr>
            <a:r>
              <a:rPr lang="en-US" dirty="0" err="1"/>
              <a:t>Estabilizadores</a:t>
            </a:r>
            <a:r>
              <a:rPr lang="en-US" dirty="0"/>
              <a:t>
</a:t>
            </a:r>
            <a:r>
              <a:rPr lang="en-US" dirty="0" err="1"/>
              <a:t>Botones</a:t>
            </a:r>
            <a:r>
              <a:rPr lang="en-US" dirty="0"/>
              <a:t> de </a:t>
            </a:r>
            <a:r>
              <a:rPr lang="en-US" dirty="0" err="1"/>
              <a:t>parada</a:t>
            </a:r>
            <a:r>
              <a:rPr lang="en-US" dirty="0"/>
              <a:t> de </a:t>
            </a:r>
            <a:r>
              <a:rPr lang="en-US" dirty="0" err="1"/>
              <a:t>emergencia</a:t>
            </a:r>
            <a:endParaRPr lang="en-US" dirty="0"/>
          </a:p>
          <a:p>
            <a:pPr>
              <a:lnSpc>
                <a:spcPct val="90000"/>
              </a:lnSpc>
              <a:buFont typeface="Arial" panose="020B0604020202020204" pitchFamily="34" charset="0"/>
              <a:buChar char="•"/>
            </a:pPr>
            <a:r>
              <a:rPr lang="en-US" dirty="0" err="1"/>
              <a:t>Neumáticos</a:t>
            </a:r>
            <a:r>
              <a:rPr lang="en-US" dirty="0"/>
              <a:t>
</a:t>
            </a:r>
            <a:r>
              <a:rPr lang="es-ES" dirty="0"/>
              <a:t>Protectores de seguridad y sensores</a:t>
            </a:r>
            <a:endParaRPr lang="en-US" dirty="0"/>
          </a:p>
          <a:p>
            <a:pPr>
              <a:lnSpc>
                <a:spcPct val="90000"/>
              </a:lnSpc>
              <a:buFont typeface="Arial" panose="020B0604020202020204" pitchFamily="34" charset="0"/>
              <a:buChar char="•"/>
            </a:pPr>
            <a:r>
              <a:rPr lang="en-US" dirty="0"/>
              <a:t>Sistema de </a:t>
            </a:r>
            <a:r>
              <a:rPr lang="en-US" dirty="0" err="1"/>
              <a:t>descenso</a:t>
            </a:r>
            <a:r>
              <a:rPr lang="en-US" dirty="0"/>
              <a:t> de </a:t>
            </a:r>
            <a:r>
              <a:rPr lang="en-US" dirty="0" err="1"/>
              <a:t>emergencia</a:t>
            </a:r>
            <a:r>
              <a:rPr lang="en-US" dirty="0"/>
              <a:t>
</a:t>
            </a:r>
          </a:p>
        </p:txBody>
      </p:sp>
      <p:pic>
        <p:nvPicPr>
          <p:cNvPr id="41" name="Content Placeholder 4" descr="Imagen de una lista de inspección para un elevador de tijera">
            <a:extLst>
              <a:ext uri="{FF2B5EF4-FFF2-40B4-BE49-F238E27FC236}">
                <a16:creationId xmlns:a16="http://schemas.microsoft.com/office/drawing/2014/main" id="{152F6567-347F-4E55-8813-B02C86E438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897451" y="909081"/>
            <a:ext cx="6233349" cy="5957386"/>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42683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42634"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43A10411-0BDE-47AD-B09C-3B3220C50FE8}"/>
              </a:ext>
            </a:extLst>
          </p:cNvPr>
          <p:cNvSpPr>
            <a:spLocks noGrp="1"/>
          </p:cNvSpPr>
          <p:nvPr>
            <p:ph type="title"/>
          </p:nvPr>
        </p:nvSpPr>
        <p:spPr>
          <a:xfrm>
            <a:off x="7027069" y="1081088"/>
            <a:ext cx="3429000" cy="1320800"/>
          </a:xfrm>
        </p:spPr>
        <p:txBody>
          <a:bodyPr/>
          <a:lstStyle/>
          <a:p>
            <a:r>
              <a:rPr lang="en-US" dirty="0" err="1"/>
              <a:t>elevador</a:t>
            </a:r>
            <a:r>
              <a:rPr lang="en-US" dirty="0"/>
              <a:t> </a:t>
            </a:r>
            <a:br>
              <a:rPr lang="en-US" dirty="0"/>
            </a:br>
            <a:r>
              <a:rPr lang="en-US" dirty="0" err="1"/>
              <a:t>cargado</a:t>
            </a:r>
            <a:r>
              <a:rPr lang="en-US" dirty="0"/>
              <a:t> </a:t>
            </a:r>
          </a:p>
        </p:txBody>
      </p:sp>
      <p:pic>
        <p:nvPicPr>
          <p:cNvPr id="4" name="Content Placeholder 3" descr="Imagen del panel de control de carga en un elevador de tijera">
            <a:extLst>
              <a:ext uri="{FF2B5EF4-FFF2-40B4-BE49-F238E27FC236}">
                <a16:creationId xmlns:a16="http://schemas.microsoft.com/office/drawing/2014/main" id="{DE884E1E-341B-4518-9B2D-DD1CBC5AB3E1}"/>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4709248" y="2550798"/>
            <a:ext cx="6900862" cy="3881437"/>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343A5BDE-733D-48A8-81B7-BE6B3AA0DEFA}"/>
              </a:ext>
            </a:extLst>
          </p:cNvPr>
          <p:cNvSpPr txBox="1"/>
          <p:nvPr/>
        </p:nvSpPr>
        <p:spPr>
          <a:xfrm>
            <a:off x="880818" y="1388543"/>
            <a:ext cx="4934364" cy="1754326"/>
          </a:xfrm>
          <a:prstGeom prst="rect">
            <a:avLst/>
          </a:prstGeom>
          <a:noFill/>
        </p:spPr>
        <p:txBody>
          <a:bodyPr wrap="none" rtlCol="0">
            <a:spAutoFit/>
          </a:bodyPr>
          <a:lstStyle/>
          <a:p>
            <a:r>
              <a:rPr lang="es-ES" b="1" dirty="0"/>
              <a:t>Asegúrese de que el elevador esté siempre </a:t>
            </a:r>
          </a:p>
          <a:p>
            <a:r>
              <a:rPr lang="es-ES" b="1" dirty="0"/>
              <a:t>completamente cargado antes de cada uso. 
¿</a:t>
            </a:r>
            <a:r>
              <a:rPr lang="es-ES" dirty="0"/>
              <a:t>Drenan las pilas?  </a:t>
            </a:r>
            <a:br>
              <a:rPr lang="es-ES" dirty="0"/>
            </a:br>
            <a:r>
              <a:rPr lang="es-ES" dirty="0"/>
              <a:t>Nada arruina las baterías </a:t>
            </a:r>
          </a:p>
          <a:p>
            <a:r>
              <a:rPr lang="es-ES" dirty="0"/>
              <a:t>más que ejecutarlas muertas.. </a:t>
            </a:r>
            <a:r>
              <a:rPr lang="es-ES" b="1" dirty="0"/>
              <a:t>
</a:t>
            </a:r>
            <a:endParaRPr lang="en-US" dirty="0"/>
          </a:p>
        </p:txBody>
      </p:sp>
      <p:sp>
        <p:nvSpPr>
          <p:cNvPr id="6" name="TextBox 5">
            <a:extLst>
              <a:ext uri="{FF2B5EF4-FFF2-40B4-BE49-F238E27FC236}">
                <a16:creationId xmlns:a16="http://schemas.microsoft.com/office/drawing/2014/main" id="{C1580263-15EC-4ABE-926B-87285B2F5146}"/>
              </a:ext>
            </a:extLst>
          </p:cNvPr>
          <p:cNvSpPr txBox="1"/>
          <p:nvPr/>
        </p:nvSpPr>
        <p:spPr>
          <a:xfrm>
            <a:off x="842597" y="3015915"/>
            <a:ext cx="2558329" cy="3416320"/>
          </a:xfrm>
          <a:prstGeom prst="rect">
            <a:avLst/>
          </a:prstGeom>
          <a:noFill/>
        </p:spPr>
        <p:txBody>
          <a:bodyPr wrap="square" rtlCol="0">
            <a:spAutoFit/>
          </a:bodyPr>
          <a:lstStyle/>
          <a:p>
            <a:r>
              <a:rPr lang="es-ES" dirty="0"/>
              <a:t>Aproximadamente el 50% de las fallas prematuras de la batería es causada por la pérdida de agua para la carga de recarga normal debido a la falta de mantenimiento, evaporación del calor bajo del capó.
</a:t>
            </a:r>
            <a:endParaRPr lang="en-US" dirty="0"/>
          </a:p>
        </p:txBody>
      </p:sp>
    </p:spTree>
    <p:extLst>
      <p:ext uri="{BB962C8B-B14F-4D97-AF65-F5344CB8AC3E}">
        <p14:creationId xmlns:p14="http://schemas.microsoft.com/office/powerpoint/2010/main" val="500821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42641"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30285D7A-C634-463B-B3B3-F20428570CD2}"/>
              </a:ext>
            </a:extLst>
          </p:cNvPr>
          <p:cNvSpPr>
            <a:spLocks noGrp="1"/>
          </p:cNvSpPr>
          <p:nvPr>
            <p:ph type="title"/>
          </p:nvPr>
        </p:nvSpPr>
        <p:spPr>
          <a:xfrm>
            <a:off x="448734" y="992115"/>
            <a:ext cx="8596668" cy="1320800"/>
          </a:xfrm>
        </p:spPr>
        <p:txBody>
          <a:bodyPr>
            <a:normAutofit/>
          </a:bodyPr>
          <a:lstStyle/>
          <a:p>
            <a:r>
              <a:rPr lang="en-US" sz="2800" b="1" u="sng" dirty="0" err="1">
                <a:solidFill>
                  <a:schemeClr val="tx1"/>
                </a:solidFill>
                <a:latin typeface="+mn-lt"/>
                <a:ea typeface="+mn-ea"/>
                <a:cs typeface="+mn-cs"/>
              </a:rPr>
              <a:t>fugas</a:t>
            </a:r>
            <a:r>
              <a:rPr lang="en-US" sz="2800" b="1" u="sng" dirty="0">
                <a:solidFill>
                  <a:schemeClr val="tx1"/>
                </a:solidFill>
                <a:latin typeface="+mn-lt"/>
                <a:ea typeface="+mn-ea"/>
                <a:cs typeface="+mn-cs"/>
              </a:rPr>
              <a:t> de </a:t>
            </a:r>
            <a:r>
              <a:rPr lang="en-US" sz="2800" b="1" u="sng" dirty="0" err="1">
                <a:solidFill>
                  <a:schemeClr val="tx1"/>
                </a:solidFill>
                <a:latin typeface="+mn-lt"/>
                <a:ea typeface="+mn-ea"/>
                <a:cs typeface="+mn-cs"/>
              </a:rPr>
              <a:t>aceite</a:t>
            </a:r>
            <a:r>
              <a:rPr lang="en-US" sz="2800" b="1" u="sng" dirty="0">
                <a:solidFill>
                  <a:schemeClr val="tx1"/>
                </a:solidFill>
                <a:latin typeface="+mn-lt"/>
                <a:ea typeface="+mn-ea"/>
                <a:cs typeface="+mn-cs"/>
              </a:rPr>
              <a:t> </a:t>
            </a:r>
            <a:r>
              <a:rPr lang="en-US" sz="2800" b="1" u="sng" dirty="0" err="1">
                <a:solidFill>
                  <a:schemeClr val="tx1"/>
                </a:solidFill>
                <a:latin typeface="+mn-lt"/>
                <a:ea typeface="+mn-ea"/>
                <a:cs typeface="+mn-cs"/>
              </a:rPr>
              <a:t>hidráulico</a:t>
            </a:r>
            <a:r>
              <a:rPr lang="en-US" sz="2800" b="1" u="sng" dirty="0">
                <a:solidFill>
                  <a:schemeClr val="tx1"/>
                </a:solidFill>
                <a:latin typeface="+mn-lt"/>
                <a:ea typeface="+mn-ea"/>
                <a:cs typeface="+mn-cs"/>
              </a:rPr>
              <a:t>.</a:t>
            </a:r>
          </a:p>
        </p:txBody>
      </p:sp>
      <p:pic>
        <p:nvPicPr>
          <p:cNvPr id="11" name="Content Placeholder 10" descr="Imagen de un accesorio hidráulico con fugas">
            <a:extLst>
              <a:ext uri="{FF2B5EF4-FFF2-40B4-BE49-F238E27FC236}">
                <a16:creationId xmlns:a16="http://schemas.microsoft.com/office/drawing/2014/main" id="{04715E09-F0F6-4528-B082-A20576D3A3EF}"/>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flipH="1">
            <a:off x="6166784" y="1786931"/>
            <a:ext cx="5757236" cy="4508789"/>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8A1373AA-9DAA-463B-8514-DE07916B54F4}"/>
              </a:ext>
            </a:extLst>
          </p:cNvPr>
          <p:cNvSpPr txBox="1"/>
          <p:nvPr/>
        </p:nvSpPr>
        <p:spPr>
          <a:xfrm>
            <a:off x="986593" y="2202292"/>
            <a:ext cx="4955459" cy="4093428"/>
          </a:xfrm>
          <a:prstGeom prst="rect">
            <a:avLst/>
          </a:prstGeom>
          <a:noFill/>
        </p:spPr>
        <p:txBody>
          <a:bodyPr wrap="square" rtlCol="0">
            <a:spAutoFit/>
          </a:bodyPr>
          <a:lstStyle/>
          <a:p>
            <a:r>
              <a:rPr lang="es-ES" sz="2000" b="1" u="sng" dirty="0"/>
              <a:t>Inspeccione las fugas de aceite hidráulico.
</a:t>
            </a:r>
            <a:endParaRPr lang="en-US" sz="2000" b="1" u="sng" dirty="0"/>
          </a:p>
          <a:p>
            <a:endParaRPr lang="en-US" sz="2000" b="1" u="sng" dirty="0"/>
          </a:p>
          <a:p>
            <a:r>
              <a:rPr lang="en-US" b="1" dirty="0" err="1"/>
              <a:t>Evalúe</a:t>
            </a:r>
            <a:r>
              <a:rPr lang="en-US" b="1" dirty="0"/>
              <a:t> una </a:t>
            </a:r>
            <a:r>
              <a:rPr lang="en-US" b="1" dirty="0" err="1"/>
              <a:t>fuga</a:t>
            </a:r>
            <a:r>
              <a:rPr lang="en-US" b="1" dirty="0"/>
              <a:t> tan pronto </a:t>
            </a:r>
            <a:r>
              <a:rPr lang="en-US" b="1" dirty="0" err="1"/>
              <a:t>como</a:t>
            </a:r>
            <a:r>
              <a:rPr lang="en-US" b="1" dirty="0"/>
              <a:t> se note</a:t>
            </a:r>
            <a:r>
              <a:rPr lang="en-US" dirty="0"/>
              <a:t>. </a:t>
            </a:r>
          </a:p>
          <a:p>
            <a:endParaRPr lang="en-US" dirty="0"/>
          </a:p>
          <a:p>
            <a:r>
              <a:rPr lang="es-ES" dirty="0"/>
              <a:t>Una fuga menor podría ser un signo de un problema más severo dentro de su sistema hidráulico. Resolver el problema lo antes posible puede ayudar a prevenir más problemas de rendimiento e ineficiencias. 
¡ El tiempo es esencial en cuanto a fugas hidráulicas!
</a:t>
            </a:r>
            <a:endParaRPr lang="en-US" dirty="0"/>
          </a:p>
        </p:txBody>
      </p:sp>
    </p:spTree>
    <p:extLst>
      <p:ext uri="{BB962C8B-B14F-4D97-AF65-F5344CB8AC3E}">
        <p14:creationId xmlns:p14="http://schemas.microsoft.com/office/powerpoint/2010/main" val="184361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57385"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3" name="Title 2">
            <a:extLst>
              <a:ext uri="{FF2B5EF4-FFF2-40B4-BE49-F238E27FC236}">
                <a16:creationId xmlns:a16="http://schemas.microsoft.com/office/drawing/2014/main" id="{B620FC35-7C70-4311-957C-4A65D4B3B29A}"/>
              </a:ext>
            </a:extLst>
          </p:cNvPr>
          <p:cNvSpPr>
            <a:spLocks noGrp="1"/>
          </p:cNvSpPr>
          <p:nvPr>
            <p:ph type="title"/>
          </p:nvPr>
        </p:nvSpPr>
        <p:spPr>
          <a:xfrm>
            <a:off x="-330113" y="820905"/>
            <a:ext cx="7469139" cy="1320800"/>
          </a:xfrm>
        </p:spPr>
        <p:txBody>
          <a:bodyPr>
            <a:noAutofit/>
          </a:bodyPr>
          <a:lstStyle/>
          <a:p>
            <a:pPr algn="ctr"/>
            <a:r>
              <a:rPr lang="en-US" sz="4800" b="1" u="sng" dirty="0">
                <a:solidFill>
                  <a:srgbClr val="FF0000"/>
                </a:solidFill>
                <a:latin typeface="+mn-lt"/>
                <a:ea typeface="+mn-ea"/>
                <a:cs typeface="+mn-cs"/>
              </a:rPr>
              <a:t>¡</a:t>
            </a:r>
            <a:r>
              <a:rPr lang="en-US" sz="4800" b="1" u="sng" dirty="0" err="1">
                <a:solidFill>
                  <a:srgbClr val="FF0000"/>
                </a:solidFill>
                <a:latin typeface="+mn-lt"/>
                <a:ea typeface="+mn-ea"/>
                <a:cs typeface="+mn-cs"/>
              </a:rPr>
              <a:t>Precaución</a:t>
            </a:r>
            <a:r>
              <a:rPr lang="en-US" sz="4800" b="1" u="sng" dirty="0">
                <a:solidFill>
                  <a:srgbClr val="FF0000"/>
                </a:solidFill>
                <a:latin typeface="+mn-lt"/>
                <a:ea typeface="+mn-ea"/>
                <a:cs typeface="+mn-cs"/>
              </a:rPr>
              <a:t>!</a:t>
            </a:r>
          </a:p>
        </p:txBody>
      </p:sp>
      <p:pic>
        <p:nvPicPr>
          <p:cNvPr id="6" name="Picture 5" descr="Imagen de manos desnudas inspeccionando un accesorio hidráulico suelto">
            <a:extLst>
              <a:ext uri="{FF2B5EF4-FFF2-40B4-BE49-F238E27FC236}">
                <a16:creationId xmlns:a16="http://schemas.microsoft.com/office/drawing/2014/main" id="{2D327A68-E5C6-4B05-B1FF-E599CE676C0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flipH="1">
            <a:off x="6387910" y="1933516"/>
            <a:ext cx="5240210" cy="3735613"/>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8A1373AA-9DAA-463B-8514-DE07916B54F4}"/>
              </a:ext>
            </a:extLst>
          </p:cNvPr>
          <p:cNvSpPr txBox="1"/>
          <p:nvPr/>
        </p:nvSpPr>
        <p:spPr>
          <a:xfrm>
            <a:off x="842598" y="1523267"/>
            <a:ext cx="4981432" cy="5139869"/>
          </a:xfrm>
          <a:prstGeom prst="rect">
            <a:avLst/>
          </a:prstGeom>
          <a:noFill/>
        </p:spPr>
        <p:txBody>
          <a:bodyPr wrap="square" rtlCol="0">
            <a:spAutoFit/>
          </a:bodyPr>
          <a:lstStyle/>
          <a:p>
            <a:endParaRPr lang="en-US" sz="2800" b="1" dirty="0"/>
          </a:p>
          <a:p>
            <a:r>
              <a:rPr lang="es-ES" sz="2000" b="1" dirty="0"/>
              <a:t>¡ Nunca use su mano para comprobar si hay una fuga hidráulica! 
</a:t>
            </a:r>
            <a:endParaRPr lang="en-US" sz="2000" dirty="0"/>
          </a:p>
          <a:p>
            <a:r>
              <a:rPr lang="es-ES" sz="2000" dirty="0"/>
              <a:t>El fluido hidráulico puede alcanzar temperaturas de 300 grados Fahrenheit o más, lo que resultaría en una quemadura severa si alguna vez se reuniera con la piel. 
Estas fugas pueden tener una velocidad de más de 600 pies por segundo y se han sabido para inyectar fluido a través de la piel, incluyendo lo que está cubierto con guantes de cuero gruesos. Quemaduras como estas requerirían atención médica inmediata, posible amputación</a:t>
            </a:r>
            <a:endParaRPr lang="en-US" sz="2800" b="1" dirty="0"/>
          </a:p>
        </p:txBody>
      </p:sp>
      <p:sp>
        <p:nvSpPr>
          <p:cNvPr id="2" name="Multiplication Sign 1" title="x">
            <a:extLst>
              <a:ext uri="{FF2B5EF4-FFF2-40B4-BE49-F238E27FC236}">
                <a16:creationId xmlns:a16="http://schemas.microsoft.com/office/drawing/2014/main" id="{741CE294-1E94-44E6-9101-328804C2E371}"/>
              </a:ext>
              <a:ext uri="{C183D7F6-B498-43B3-948B-1728B52AA6E4}">
                <adec:decorative xmlns:adec="http://schemas.microsoft.com/office/drawing/2017/decorative" xmlns="" val="1"/>
              </a:ext>
            </a:extLst>
          </p:cNvPr>
          <p:cNvSpPr/>
          <p:nvPr/>
        </p:nvSpPr>
        <p:spPr>
          <a:xfrm>
            <a:off x="7139026" y="1342653"/>
            <a:ext cx="4029719" cy="4832092"/>
          </a:xfrm>
          <a:prstGeom prst="mathMultiply">
            <a:avLst>
              <a:gd name="adj1" fmla="val 4825"/>
            </a:avLst>
          </a:prstGeom>
          <a:solidFill>
            <a:srgbClr val="FF0000">
              <a:alpha val="7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46909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Picture of a tire gash">
            <a:extLst>
              <a:ext uri="{FF2B5EF4-FFF2-40B4-BE49-F238E27FC236}">
                <a16:creationId xmlns:a16="http://schemas.microsoft.com/office/drawing/2014/main" id="{32295BAC-2175-42AC-BA7B-C894261D51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0" y="2816372"/>
            <a:ext cx="6604125" cy="3714820"/>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F2806B9F-22CC-4CB7-9F2D-1E020644635C}"/>
              </a:ext>
            </a:extLst>
          </p:cNvPr>
          <p:cNvSpPr>
            <a:spLocks noGrp="1"/>
          </p:cNvSpPr>
          <p:nvPr>
            <p:ph type="title"/>
          </p:nvPr>
        </p:nvSpPr>
        <p:spPr/>
        <p:txBody>
          <a:bodyPr>
            <a:normAutofit/>
          </a:bodyPr>
          <a:lstStyle/>
          <a:p>
            <a:r>
              <a:rPr lang="en-US" sz="3200" b="1" dirty="0" err="1">
                <a:solidFill>
                  <a:schemeClr val="tx1"/>
                </a:solidFill>
                <a:latin typeface="+mn-lt"/>
                <a:ea typeface="+mn-ea"/>
                <a:cs typeface="+mn-cs"/>
              </a:rPr>
              <a:t>Inspección</a:t>
            </a:r>
            <a:r>
              <a:rPr lang="en-US" sz="3200" b="1" dirty="0">
                <a:solidFill>
                  <a:schemeClr val="tx1"/>
                </a:solidFill>
                <a:latin typeface="+mn-lt"/>
                <a:ea typeface="+mn-ea"/>
                <a:cs typeface="+mn-cs"/>
              </a:rPr>
              <a:t> de las </a:t>
            </a:r>
            <a:r>
              <a:rPr lang="en-US" sz="3200" b="1" dirty="0" err="1">
                <a:solidFill>
                  <a:schemeClr val="tx1"/>
                </a:solidFill>
                <a:latin typeface="+mn-lt"/>
                <a:ea typeface="+mn-ea"/>
                <a:cs typeface="+mn-cs"/>
              </a:rPr>
              <a:t>llantas</a:t>
            </a:r>
            <a:endParaRPr lang="en-US" sz="3200" b="1" dirty="0">
              <a:solidFill>
                <a:schemeClr val="tx1"/>
              </a:solidFill>
              <a:latin typeface="+mn-lt"/>
              <a:ea typeface="+mn-ea"/>
              <a:cs typeface="+mn-cs"/>
            </a:endParaRPr>
          </a:p>
        </p:txBody>
      </p:sp>
      <p:pic>
        <p:nvPicPr>
          <p:cNvPr id="4" name="Content Placeholder 3" descr="Imagen de una llanta de un elevador de tijera ">
            <a:extLst>
              <a:ext uri="{FF2B5EF4-FFF2-40B4-BE49-F238E27FC236}">
                <a16:creationId xmlns:a16="http://schemas.microsoft.com/office/drawing/2014/main" id="{08C9EA5E-C001-4048-8739-A4A1FAB53E12}"/>
              </a:ext>
            </a:extLst>
          </p:cNvPr>
          <p:cNvPicPr>
            <a:picLocks noGrp="1" noChangeAspect="1"/>
          </p:cNvPicPr>
          <p:nvPr>
            <p:ph idx="4294967295"/>
          </p:nvPr>
        </p:nvPicPr>
        <p:blipFill>
          <a:blip r:embed="rId4" cstate="email">
            <a:alphaModFix amt="35000"/>
            <a:extLst>
              <a:ext uri="{28A0092B-C50C-407E-A947-70E740481C1C}">
                <a14:useLocalDpi xmlns:a14="http://schemas.microsoft.com/office/drawing/2010/main"/>
              </a:ext>
            </a:extLst>
          </a:blip>
          <a:stretch>
            <a:fillRect/>
          </a:stretch>
        </p:blipFill>
        <p:spPr>
          <a:xfrm>
            <a:off x="-74613" y="0"/>
            <a:ext cx="12266613" cy="6858000"/>
          </a:xfrm>
        </p:spPr>
      </p:pic>
      <p:sp>
        <p:nvSpPr>
          <p:cNvPr id="8" name="TextBox 7">
            <a:extLst>
              <a:ext uri="{FF2B5EF4-FFF2-40B4-BE49-F238E27FC236}">
                <a16:creationId xmlns:a16="http://schemas.microsoft.com/office/drawing/2014/main" id="{BFE1EF56-A0D6-470C-AEC3-C69B3C36E7DD}"/>
              </a:ext>
            </a:extLst>
          </p:cNvPr>
          <p:cNvSpPr txBox="1"/>
          <p:nvPr/>
        </p:nvSpPr>
        <p:spPr>
          <a:xfrm>
            <a:off x="3886884" y="182556"/>
            <a:ext cx="8185831" cy="707886"/>
          </a:xfrm>
          <a:prstGeom prst="rect">
            <a:avLst/>
          </a:prstGeom>
          <a:solidFill>
            <a:schemeClr val="bg1"/>
          </a:solid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7" name="TextBox 6">
            <a:extLst>
              <a:ext uri="{FF2B5EF4-FFF2-40B4-BE49-F238E27FC236}">
                <a16:creationId xmlns:a16="http://schemas.microsoft.com/office/drawing/2014/main" id="{353EFDE9-E679-4761-A2E1-5C31E1CED49D}"/>
              </a:ext>
            </a:extLst>
          </p:cNvPr>
          <p:cNvSpPr txBox="1"/>
          <p:nvPr/>
        </p:nvSpPr>
        <p:spPr>
          <a:xfrm>
            <a:off x="4681968" y="2090172"/>
            <a:ext cx="6221185" cy="3046988"/>
          </a:xfrm>
          <a:prstGeom prst="rect">
            <a:avLst/>
          </a:prstGeom>
          <a:solidFill>
            <a:schemeClr val="bg1"/>
          </a:solidFill>
        </p:spPr>
        <p:txBody>
          <a:bodyPr wrap="square" rtlCol="0">
            <a:spAutoFit/>
          </a:bodyPr>
          <a:lstStyle/>
          <a:p>
            <a:pPr algn="ctr"/>
            <a:r>
              <a:rPr lang="es-ES" sz="2400" b="1" u="sng" dirty="0"/>
              <a:t>Debe inspeccionar rutinariamente todas las llantas para:
</a:t>
            </a:r>
            <a:r>
              <a:rPr lang="es-ES" sz="2400" dirty="0"/>
              <a:t>Cortes, trozos perdidos en el área de la banda de rodadura y las paredes laterales.  Además, los neumáticos de caucho sólido se deben comprobar con frecuencia para asegurarse de que están completamente Unidos a la llanta</a:t>
            </a:r>
            <a:r>
              <a:rPr lang="en-US" dirty="0"/>
              <a:t>.</a:t>
            </a:r>
          </a:p>
        </p:txBody>
      </p:sp>
    </p:spTree>
    <p:extLst>
      <p:ext uri="{BB962C8B-B14F-4D97-AF65-F5344CB8AC3E}">
        <p14:creationId xmlns:p14="http://schemas.microsoft.com/office/powerpoint/2010/main" val="10188911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185831" cy="707886"/>
          </a:xfrm>
          <a:prstGeom prst="rect">
            <a:avLst/>
          </a:prstGeom>
          <a:noFill/>
          <a:ln w="25400">
            <a:solidFill>
              <a:schemeClr val="accent1"/>
            </a:solidFill>
          </a:ln>
        </p:spPr>
        <p:txBody>
          <a:bodyPr wrap="none" rtlCol="0">
            <a:spAutoFit/>
          </a:bodyPr>
          <a:lstStyle/>
          <a:p>
            <a:r>
              <a:rPr lang="es-ES" sz="4000" dirty="0">
                <a:solidFill>
                  <a:srgbClr val="37495F"/>
                </a:solidFill>
              </a:rPr>
              <a:t>Ascensores Aéreos en Construcción</a:t>
            </a:r>
            <a:endParaRPr lang="en-US" sz="4000" dirty="0">
              <a:solidFill>
                <a:srgbClr val="37495F"/>
              </a:solidFill>
            </a:endParaRP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565468" y="2537786"/>
            <a:ext cx="3300646" cy="1951244"/>
          </a:xfrm>
        </p:spPr>
        <p:txBody>
          <a:bodyPr anchor="ctr">
            <a:normAutofit/>
          </a:bodyPr>
          <a:lstStyle/>
          <a:p>
            <a:r>
              <a:rPr lang="en-US" altLang="en-US" sz="5400" b="1" dirty="0"/>
              <a:t>Modulo-3</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76437"/>
            <a:ext cx="6833941" cy="5040932"/>
          </a:xfrm>
        </p:spPr>
        <p:txBody>
          <a:bodyPr anchor="ctr">
            <a:normAutofit/>
          </a:bodyPr>
          <a:lstStyle/>
          <a:p>
            <a:pPr marL="285750" indent="-285750">
              <a:buFont typeface="Arial" panose="020B0604020202020204" pitchFamily="34" charset="0"/>
              <a:buChar char="•"/>
            </a:pPr>
            <a:r>
              <a:rPr lang="en-US" sz="4800" b="1" dirty="0">
                <a:solidFill>
                  <a:schemeClr val="bg2">
                    <a:lumMod val="90000"/>
                  </a:schemeClr>
                </a:solidFill>
              </a:rPr>
              <a:t>Tipos de Ascensores</a:t>
            </a:r>
          </a:p>
          <a:p>
            <a:pPr marL="285750" indent="-285750">
              <a:buFont typeface="Arial" panose="020B0604020202020204" pitchFamily="34" charset="0"/>
              <a:buChar char="•"/>
            </a:pPr>
            <a:endParaRPr lang="en-US" sz="3600" b="1" dirty="0">
              <a:solidFill>
                <a:schemeClr val="bg2">
                  <a:lumMod val="90000"/>
                </a:schemeClr>
              </a:solidFill>
            </a:endParaRPr>
          </a:p>
          <a:p>
            <a:pPr marL="285750" indent="-285750">
              <a:spcBef>
                <a:spcPts val="1200"/>
              </a:spcBef>
              <a:buFont typeface="Arial" panose="020B0604020202020204" pitchFamily="34" charset="0"/>
              <a:buChar char="•"/>
            </a:pPr>
            <a:r>
              <a:rPr lang="en-US" sz="4800" b="1" dirty="0" err="1">
                <a:solidFill>
                  <a:schemeClr val="bg2">
                    <a:lumMod val="90000"/>
                  </a:schemeClr>
                </a:solidFill>
              </a:rPr>
              <a:t>Cuidado</a:t>
            </a:r>
            <a:r>
              <a:rPr lang="en-US" sz="4800" b="1" dirty="0">
                <a:solidFill>
                  <a:schemeClr val="bg2">
                    <a:lumMod val="90000"/>
                  </a:schemeClr>
                </a:solidFill>
              </a:rPr>
              <a:t>/</a:t>
            </a:r>
            <a:r>
              <a:rPr lang="en-US" sz="4800" b="1" dirty="0" err="1">
                <a:solidFill>
                  <a:schemeClr val="bg2">
                    <a:lumMod val="90000"/>
                  </a:schemeClr>
                </a:solidFill>
              </a:rPr>
              <a:t>inspecciones</a:t>
            </a:r>
            <a:endParaRPr lang="en-US" sz="4800" b="1" dirty="0">
              <a:solidFill>
                <a:schemeClr val="bg2">
                  <a:lumMod val="90000"/>
                </a:schemeClr>
              </a:solidFill>
            </a:endParaRPr>
          </a:p>
          <a:p>
            <a:pPr marL="285750" indent="-285750">
              <a:spcBef>
                <a:spcPts val="12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r>
              <a:rPr lang="en-US" sz="4800" b="1" dirty="0" err="1">
                <a:solidFill>
                  <a:srgbClr val="1B3049"/>
                </a:solidFill>
              </a:rPr>
              <a:t>Funcionamiento</a:t>
            </a:r>
            <a:r>
              <a:rPr lang="en-US" sz="4800" b="1" dirty="0">
                <a:solidFill>
                  <a:srgbClr val="1B3049"/>
                </a:solidFill>
              </a:rPr>
              <a:t> </a:t>
            </a:r>
            <a:r>
              <a:rPr lang="en-US" sz="4800" b="1" dirty="0" err="1">
                <a:solidFill>
                  <a:srgbClr val="1B3049"/>
                </a:solidFill>
              </a:rPr>
              <a:t>seguro</a:t>
            </a:r>
            <a:endParaRPr lang="en-US" sz="4800" dirty="0"/>
          </a:p>
          <a:p>
            <a:endParaRPr lang="en-US" dirty="0"/>
          </a:p>
        </p:txBody>
      </p:sp>
    </p:spTree>
    <p:extLst>
      <p:ext uri="{BB962C8B-B14F-4D97-AF65-F5344CB8AC3E}">
        <p14:creationId xmlns:p14="http://schemas.microsoft.com/office/powerpoint/2010/main" val="3601856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57388"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4" name="Title 3">
            <a:extLst>
              <a:ext uri="{FF2B5EF4-FFF2-40B4-BE49-F238E27FC236}">
                <a16:creationId xmlns:a16="http://schemas.microsoft.com/office/drawing/2014/main" id="{CBE0B2E9-9EE2-4F06-8203-CDEAF285A574}"/>
              </a:ext>
            </a:extLst>
          </p:cNvPr>
          <p:cNvSpPr>
            <a:spLocks noGrp="1"/>
          </p:cNvSpPr>
          <p:nvPr>
            <p:ph type="title"/>
          </p:nvPr>
        </p:nvSpPr>
        <p:spPr>
          <a:xfrm>
            <a:off x="390884" y="1006404"/>
            <a:ext cx="9003838" cy="584775"/>
          </a:xfrm>
          <a:noFill/>
        </p:spPr>
        <p:txBody>
          <a:bodyPr wrap="square" rtlCol="0">
            <a:spAutoFit/>
          </a:bodyPr>
          <a:lstStyle/>
          <a:p>
            <a:r>
              <a:rPr lang="es-ES" sz="3200" b="1" dirty="0">
                <a:solidFill>
                  <a:schemeClr val="tx1"/>
                </a:solidFill>
                <a:latin typeface="+mn-lt"/>
                <a:ea typeface="+mn-ea"/>
                <a:cs typeface="+mn-cs"/>
              </a:rPr>
              <a:t>inspección de Lugar de Trabajo</a:t>
            </a:r>
            <a:endParaRPr lang="en-US" sz="3200" b="1" dirty="0">
              <a:solidFill>
                <a:schemeClr val="tx1"/>
              </a:solidFill>
              <a:latin typeface="+mn-lt"/>
              <a:ea typeface="+mn-ea"/>
              <a:cs typeface="+mn-cs"/>
            </a:endParaRP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997526" y="2160588"/>
            <a:ext cx="8751311" cy="4514850"/>
          </a:xfrm>
        </p:spPr>
        <p:txBody>
          <a:bodyPr>
            <a:normAutofit fontScale="92500"/>
          </a:bodyPr>
          <a:lstStyle/>
          <a:p>
            <a:pPr marL="0" lvl="0" indent="0" defTabSz="914400">
              <a:spcBef>
                <a:spcPts val="0"/>
              </a:spcBef>
              <a:buClrTx/>
              <a:buSzTx/>
              <a:buNone/>
            </a:pPr>
            <a:r>
              <a:rPr lang="es-ES" sz="2400" dirty="0">
                <a:solidFill>
                  <a:srgbClr val="99CB38">
                    <a:lumMod val="50000"/>
                  </a:srgbClr>
                </a:solidFill>
                <a:latin typeface="Calibri" panose="020F0502020204030204"/>
              </a:rPr>
              <a:t>Es necesario inspeccionar el sitio de trabajo también. Los artículos a inspeccionar incluyen</a:t>
            </a:r>
            <a:r>
              <a:rPr lang="es-ES" sz="2800" dirty="0">
                <a:solidFill>
                  <a:srgbClr val="99CB38">
                    <a:lumMod val="50000"/>
                  </a:srgbClr>
                </a:solidFill>
                <a:latin typeface="Calibri" panose="020F0502020204030204"/>
              </a:rPr>
              <a:t>:
</a:t>
            </a: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r>
              <a:rPr lang="es-ES" sz="2800" dirty="0">
                <a:solidFill>
                  <a:srgbClr val="99CB38">
                    <a:lumMod val="50000"/>
                  </a:srgbClr>
                </a:solidFill>
                <a:latin typeface="Calibri" panose="020F0502020204030204"/>
              </a:rPr>
              <a:t>La superficie en la que se utilizará el elevador</a:t>
            </a:r>
            <a:r>
              <a:rPr lang="en-US" sz="2800" dirty="0">
                <a:solidFill>
                  <a:srgbClr val="99CB38">
                    <a:lumMod val="50000"/>
                  </a:srgbClr>
                </a:solidFill>
                <a:latin typeface="Calibri" panose="020F0502020204030204"/>
              </a:rPr>
              <a:t>,</a:t>
            </a:r>
          </a:p>
          <a:p>
            <a:pPr lvl="0" defTabSz="914400">
              <a:spcBef>
                <a:spcPts val="0"/>
              </a:spcBef>
              <a:buClrTx/>
              <a:buSzTx/>
              <a:buFont typeface="Arial" panose="020B0604020202020204" pitchFamily="34" charset="0"/>
              <a:buChar char="•"/>
            </a:pPr>
            <a:r>
              <a:rPr lang="es-ES" sz="2800" dirty="0">
                <a:solidFill>
                  <a:srgbClr val="99CB38">
                    <a:lumMod val="50000"/>
                  </a:srgbClr>
                </a:solidFill>
                <a:latin typeface="Calibri" panose="020F0502020204030204"/>
              </a:rPr>
              <a:t>Peligros que pueden crear condiciones de conducción peligrosas</a:t>
            </a:r>
            <a:r>
              <a:rPr lang="en-US" sz="2800" dirty="0">
                <a:solidFill>
                  <a:srgbClr val="99CB38">
                    <a:lumMod val="50000"/>
                  </a:srgbClr>
                </a:solidFill>
                <a:latin typeface="Calibri" panose="020F0502020204030204"/>
              </a:rPr>
              <a:t>,</a:t>
            </a:r>
          </a:p>
          <a:p>
            <a:pPr lvl="0" defTabSz="914400">
              <a:spcBef>
                <a:spcPts val="0"/>
              </a:spcBef>
              <a:buClrTx/>
              <a:buSzTx/>
              <a:buFont typeface="Arial" panose="020B0604020202020204" pitchFamily="34" charset="0"/>
              <a:buChar char="•"/>
            </a:pPr>
            <a:r>
              <a:rPr lang="es-ES" sz="2800" dirty="0">
                <a:solidFill>
                  <a:srgbClr val="99CB38">
                    <a:lumMod val="50000"/>
                  </a:srgbClr>
                </a:solidFill>
                <a:latin typeface="Calibri" panose="020F0502020204030204"/>
              </a:rPr>
              <a:t>Por encima de los peligros que pueden afectar personal mientras el elevador se extiende</a:t>
            </a:r>
            <a:r>
              <a:rPr lang="en-US" sz="2800" dirty="0">
                <a:solidFill>
                  <a:srgbClr val="99CB38">
                    <a:lumMod val="50000"/>
                  </a:srgbClr>
                </a:solidFill>
                <a:latin typeface="Calibri" panose="020F0502020204030204"/>
              </a:rPr>
              <a:t>,</a:t>
            </a:r>
          </a:p>
          <a:p>
            <a:pPr lvl="0" defTabSz="914400">
              <a:spcBef>
                <a:spcPts val="0"/>
              </a:spcBef>
              <a:buClrTx/>
              <a:buSzTx/>
              <a:buFont typeface="Arial" panose="020B0604020202020204" pitchFamily="34" charset="0"/>
              <a:buChar char="•"/>
            </a:pPr>
            <a:r>
              <a:rPr lang="en-US" sz="2800" dirty="0" err="1">
                <a:solidFill>
                  <a:srgbClr val="99CB38">
                    <a:lumMod val="50000"/>
                  </a:srgbClr>
                </a:solidFill>
                <a:latin typeface="Calibri" panose="020F0502020204030204"/>
              </a:rPr>
              <a:t>Condiciones</a:t>
            </a:r>
            <a:r>
              <a:rPr lang="en-US" sz="2800" dirty="0">
                <a:solidFill>
                  <a:srgbClr val="99CB38">
                    <a:lumMod val="50000"/>
                  </a:srgbClr>
                </a:solidFill>
                <a:latin typeface="Calibri" panose="020F0502020204030204"/>
              </a:rPr>
              <a:t> </a:t>
            </a:r>
            <a:r>
              <a:rPr lang="en-US" sz="2800" dirty="0" err="1">
                <a:solidFill>
                  <a:srgbClr val="99CB38">
                    <a:lumMod val="50000"/>
                  </a:srgbClr>
                </a:solidFill>
                <a:latin typeface="Calibri" panose="020F0502020204030204"/>
              </a:rPr>
              <a:t>meteorológicas</a:t>
            </a: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endParaRPr lang="en-US" sz="2800" dirty="0">
              <a:solidFill>
                <a:srgbClr val="99CB38">
                  <a:lumMod val="50000"/>
                </a:srgbClr>
              </a:solidFill>
              <a:latin typeface="Calibri" panose="020F0502020204030204"/>
            </a:endParaRPr>
          </a:p>
          <a:p>
            <a:pPr lvl="0" defTabSz="914400">
              <a:spcBef>
                <a:spcPts val="0"/>
              </a:spcBef>
              <a:buClrTx/>
              <a:buSzTx/>
              <a:buFont typeface="Arial" panose="020B0604020202020204" pitchFamily="34" charset="0"/>
              <a:buChar char="•"/>
            </a:pPr>
            <a:endParaRPr lang="en-US" sz="1050" dirty="0">
              <a:solidFill>
                <a:srgbClr val="99CB38">
                  <a:lumMod val="50000"/>
                </a:srgbClr>
              </a:solidFill>
              <a:latin typeface="Calibri" panose="020F0502020204030204"/>
            </a:endParaRPr>
          </a:p>
          <a:p>
            <a:pPr marL="0" lvl="0" indent="0" defTabSz="914400">
              <a:spcBef>
                <a:spcPts val="0"/>
              </a:spcBef>
              <a:buClrTx/>
              <a:buSzTx/>
              <a:buNone/>
            </a:pPr>
            <a:r>
              <a:rPr lang="en-US" sz="2400" dirty="0">
                <a:solidFill>
                  <a:srgbClr val="99CB38">
                    <a:lumMod val="50000"/>
                  </a:srgbClr>
                </a:solidFill>
                <a:latin typeface="Calibri" panose="020F0502020204030204"/>
              </a:rPr>
              <a:t>(</a:t>
            </a:r>
            <a:r>
              <a:rPr lang="es-ES" sz="2400" dirty="0">
                <a:solidFill>
                  <a:srgbClr val="99CB38">
                    <a:lumMod val="50000"/>
                  </a:srgbClr>
                </a:solidFill>
                <a:latin typeface="Calibri" panose="020F0502020204030204"/>
              </a:rPr>
              <a:t>El fabricante de ascensores puede requerir inspecciones adicionales</a:t>
            </a:r>
            <a:r>
              <a:rPr lang="en-US" sz="2400" dirty="0">
                <a:solidFill>
                  <a:srgbClr val="99CB38">
                    <a:lumMod val="50000"/>
                  </a:srgbClr>
                </a:solidFill>
                <a:latin typeface="Calibri" panose="020F0502020204030204"/>
              </a:rPr>
              <a:t>.)</a:t>
            </a:r>
            <a:endParaRPr lang="en-US" sz="2800" dirty="0">
              <a:solidFill>
                <a:srgbClr val="99CB38">
                  <a:lumMod val="50000"/>
                </a:srgbClr>
              </a:solidFill>
              <a:latin typeface="Calibri" panose="020F0502020204030204"/>
            </a:endParaRPr>
          </a:p>
        </p:txBody>
      </p:sp>
      <p:sp>
        <p:nvSpPr>
          <p:cNvPr id="2" name="TextBox 1">
            <a:extLst>
              <a:ext uri="{FF2B5EF4-FFF2-40B4-BE49-F238E27FC236}">
                <a16:creationId xmlns:a16="http://schemas.microsoft.com/office/drawing/2014/main" id="{6F3B4354-1E79-428F-8687-297E7F83F699}"/>
              </a:ext>
            </a:extLst>
          </p:cNvPr>
          <p:cNvSpPr txBox="1"/>
          <p:nvPr/>
        </p:nvSpPr>
        <p:spPr>
          <a:xfrm>
            <a:off x="842597" y="1698924"/>
            <a:ext cx="7380290" cy="461665"/>
          </a:xfrm>
          <a:prstGeom prst="rect">
            <a:avLst/>
          </a:prstGeom>
          <a:noFill/>
        </p:spPr>
        <p:txBody>
          <a:bodyPr wrap="none" rtlCol="0">
            <a:spAutoFit/>
          </a:bodyPr>
          <a:lstStyle/>
          <a:p>
            <a:r>
              <a:rPr lang="es-ES" sz="2400" b="1" dirty="0"/>
              <a:t>Comience con una inspección de Lugar de Trabajo</a:t>
            </a:r>
            <a:endParaRPr lang="en-US" sz="2400" b="1" dirty="0"/>
          </a:p>
        </p:txBody>
      </p:sp>
      <p:pic>
        <p:nvPicPr>
          <p:cNvPr id="5" name="Picture 4" descr="Carácter de un inspector">
            <a:extLst>
              <a:ext uri="{FF2B5EF4-FFF2-40B4-BE49-F238E27FC236}">
                <a16:creationId xmlns:a16="http://schemas.microsoft.com/office/drawing/2014/main" id="{04302874-4B48-44BD-A061-6FA443332A5F}"/>
              </a:ext>
            </a:extLst>
          </p:cNvPr>
          <p:cNvPicPr>
            <a:picLocks noChangeAspect="1"/>
          </p:cNvPicPr>
          <p:nvPr/>
        </p:nvPicPr>
        <p:blipFill>
          <a:blip r:embed="rId3"/>
          <a:stretch>
            <a:fillRect/>
          </a:stretch>
        </p:blipFill>
        <p:spPr>
          <a:xfrm>
            <a:off x="9394722" y="1707142"/>
            <a:ext cx="2782529" cy="4548365"/>
          </a:xfrm>
          <a:prstGeom prst="rect">
            <a:avLst/>
          </a:prstGeom>
        </p:spPr>
      </p:pic>
    </p:spTree>
    <p:extLst>
      <p:ext uri="{BB962C8B-B14F-4D97-AF65-F5344CB8AC3E}">
        <p14:creationId xmlns:p14="http://schemas.microsoft.com/office/powerpoint/2010/main" val="186955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57383" y="182556"/>
            <a:ext cx="8185831" cy="707886"/>
          </a:xfrm>
          <a:prstGeom prst="rect">
            <a:avLst/>
          </a:prstGeom>
          <a:noFill/>
          <a:ln w="25400">
            <a:no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129A9E85-53A4-45EC-B22D-3B3536D53E19}"/>
              </a:ext>
            </a:extLst>
          </p:cNvPr>
          <p:cNvSpPr>
            <a:spLocks noGrp="1"/>
          </p:cNvSpPr>
          <p:nvPr>
            <p:ph type="title"/>
          </p:nvPr>
        </p:nvSpPr>
        <p:spPr>
          <a:xfrm>
            <a:off x="677334" y="1246908"/>
            <a:ext cx="8596668" cy="683491"/>
          </a:xfrm>
        </p:spPr>
        <p:txBody>
          <a:bodyPr>
            <a:normAutofit/>
          </a:bodyPr>
          <a:lstStyle/>
          <a:p>
            <a:r>
              <a:rPr lang="en-US" sz="2400" dirty="0">
                <a:solidFill>
                  <a:schemeClr val="tx1"/>
                </a:solidFill>
                <a:latin typeface="+mn-lt"/>
                <a:ea typeface="+mn-ea"/>
                <a:cs typeface="+mn-cs"/>
              </a:rPr>
              <a:t>Falta de </a:t>
            </a:r>
            <a:r>
              <a:rPr lang="en-US" sz="2400" dirty="0" err="1">
                <a:solidFill>
                  <a:schemeClr val="tx1"/>
                </a:solidFill>
                <a:latin typeface="+mn-lt"/>
                <a:ea typeface="+mn-ea"/>
                <a:cs typeface="+mn-cs"/>
              </a:rPr>
              <a:t>acordonamiento</a:t>
            </a:r>
            <a:r>
              <a:rPr lang="en-US" sz="2400" dirty="0">
                <a:solidFill>
                  <a:schemeClr val="tx1"/>
                </a:solidFill>
                <a:latin typeface="+mn-lt"/>
                <a:ea typeface="+mn-ea"/>
                <a:cs typeface="+mn-cs"/>
              </a:rPr>
              <a:t>:</a:t>
            </a:r>
          </a:p>
        </p:txBody>
      </p:sp>
      <p:pic>
        <p:nvPicPr>
          <p:cNvPr id="4" name="Content Placeholder 3" descr="Imagen de la vista elevada desde un elevador de tijera">
            <a:extLst>
              <a:ext uri="{FF2B5EF4-FFF2-40B4-BE49-F238E27FC236}">
                <a16:creationId xmlns:a16="http://schemas.microsoft.com/office/drawing/2014/main" id="{0A151C3D-4037-4606-A537-FDD4F00F3625}"/>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flipH="1">
            <a:off x="7112000" y="1998663"/>
            <a:ext cx="5080000" cy="3881437"/>
          </a:xfrm>
          <a:prstGeom prst="rect">
            <a:avLst/>
          </a:prstGeom>
          <a:ln>
            <a:noFill/>
          </a:ln>
          <a:effectLst>
            <a:softEdge rad="112500"/>
          </a:effectLst>
        </p:spPr>
      </p:pic>
      <p:sp>
        <p:nvSpPr>
          <p:cNvPr id="5" name="TextBox 4">
            <a:extLst>
              <a:ext uri="{FF2B5EF4-FFF2-40B4-BE49-F238E27FC236}">
                <a16:creationId xmlns:a16="http://schemas.microsoft.com/office/drawing/2014/main" id="{92992BBC-0A00-4B8A-8AE2-BA4779D83FEC}"/>
              </a:ext>
            </a:extLst>
          </p:cNvPr>
          <p:cNvSpPr txBox="1"/>
          <p:nvPr/>
        </p:nvSpPr>
        <p:spPr>
          <a:xfrm>
            <a:off x="775257" y="1502776"/>
            <a:ext cx="5320743" cy="5078313"/>
          </a:xfrm>
          <a:prstGeom prst="rect">
            <a:avLst/>
          </a:prstGeom>
          <a:noFill/>
        </p:spPr>
        <p:txBody>
          <a:bodyPr wrap="square" rtlCol="0">
            <a:spAutoFit/>
          </a:bodyPr>
          <a:lstStyle/>
          <a:p>
            <a:r>
              <a:rPr lang="es-ES" sz="2400" dirty="0"/>
              <a:t>
</a:t>
            </a:r>
            <a:r>
              <a:rPr lang="es-ES" sz="2000" dirty="0"/>
              <a:t>• Los ascensores aéreos han sido golpeados por
equipo de construcción o tráfico que se acerca cuando el trabajo
la zona no está debidamente marcada o acordonada.
• Los trabajadores pueden lesionarse si inadvertidamente
entrar en un área sin marcar y son golpeados por caer
materiales, herramientas o desechos.
• En áreas sin marcar, los trabajadores pueden lesionarse
por el balanceo de los auges y pellizcado por Mecanismos</a:t>
            </a:r>
            <a:endParaRPr lang="en-US" dirty="0"/>
          </a:p>
        </p:txBody>
      </p:sp>
    </p:spTree>
    <p:extLst>
      <p:ext uri="{BB962C8B-B14F-4D97-AF65-F5344CB8AC3E}">
        <p14:creationId xmlns:p14="http://schemas.microsoft.com/office/powerpoint/2010/main" val="408847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900952" cy="707886"/>
          </a:xfrm>
          <a:prstGeom prst="rect">
            <a:avLst/>
          </a:prstGeom>
          <a:noFill/>
          <a:ln w="25400">
            <a:solidFill>
              <a:schemeClr val="accent1"/>
            </a:solidFill>
          </a:ln>
        </p:spPr>
        <p:txBody>
          <a:bodyPr wrap="square" rtlCol="0">
            <a:spAutoFit/>
          </a:bodyPr>
          <a:lstStyle/>
          <a:p>
            <a:r>
              <a:rPr lang="es-ES" sz="4000" dirty="0">
                <a:solidFill>
                  <a:srgbClr val="37495F"/>
                </a:solidFill>
              </a:rPr>
              <a:t>Ascensores Aéreos en Construcción</a:t>
            </a:r>
            <a:endParaRPr lang="en-US" sz="4000" dirty="0">
              <a:solidFill>
                <a:srgbClr val="37495F"/>
              </a:solidFill>
            </a:endParaRP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4" y="2537786"/>
            <a:ext cx="3555255" cy="1951244"/>
          </a:xfrm>
        </p:spPr>
        <p:txBody>
          <a:bodyPr anchor="ctr">
            <a:normAutofit/>
          </a:bodyPr>
          <a:lstStyle/>
          <a:p>
            <a:r>
              <a:rPr lang="en-US" altLang="en-US" sz="5400" b="1" dirty="0" err="1"/>
              <a:t>Exención</a:t>
            </a:r>
            <a:endParaRPr lang="en-US" sz="5400" dirty="0"/>
          </a:p>
        </p:txBody>
      </p:sp>
      <p:sp>
        <p:nvSpPr>
          <p:cNvPr id="4" name="TextBox 3">
            <a:extLst>
              <a:ext uri="{FF2B5EF4-FFF2-40B4-BE49-F238E27FC236}">
                <a16:creationId xmlns:a16="http://schemas.microsoft.com/office/drawing/2014/main" id="{C7A2FF7A-53E2-4EB9-BB5B-E6665E350428}"/>
              </a:ext>
            </a:extLst>
          </p:cNvPr>
          <p:cNvSpPr txBox="1"/>
          <p:nvPr/>
        </p:nvSpPr>
        <p:spPr>
          <a:xfrm>
            <a:off x="3410777" y="1413800"/>
            <a:ext cx="6824871" cy="5078313"/>
          </a:xfrm>
          <a:prstGeom prst="rect">
            <a:avLst/>
          </a:prstGeom>
          <a:solidFill>
            <a:schemeClr val="accent1">
              <a:alpha val="54000"/>
            </a:schemeClr>
          </a:solidFill>
          <a:effectLst>
            <a:softEdge rad="101600"/>
          </a:effectLst>
        </p:spPr>
        <p:txBody>
          <a:bodyPr wrap="square" lIns="274320" rtlCol="0">
            <a:spAutoFit/>
          </a:bodyPr>
          <a:lstStyle/>
          <a:p>
            <a:r>
              <a:rPr lang="es-ES" altLang="en-US" sz="2700" dirty="0">
                <a:latin typeface="Calibri" panose="020F0502020204030204" pitchFamily="34" charset="0"/>
                <a:ea typeface="Times New Roman" panose="02020603050405020304" pitchFamily="18" charset="0"/>
                <a:cs typeface="Arial" panose="020B0604020202020204" pitchFamily="34" charset="0"/>
              </a:rPr>
              <a:t>Este material fue producido bajo 
número de subvención </a:t>
            </a:r>
            <a:r>
              <a:rPr lang="es-ES" altLang="en-US" sz="2700" dirty="0" smtClean="0">
                <a:latin typeface="Calibri" panose="020F0502020204030204" pitchFamily="34" charset="0"/>
                <a:ea typeface="Times New Roman" panose="02020603050405020304" pitchFamily="18" charset="0"/>
                <a:cs typeface="Arial" panose="020B0604020202020204" pitchFamily="34" charset="0"/>
              </a:rPr>
              <a:t>SH-05073-SH8 de la </a:t>
            </a:r>
            <a:r>
              <a:rPr lang="es-ES" altLang="en-US" sz="2700" dirty="0">
                <a:latin typeface="Calibri" panose="020F0502020204030204" pitchFamily="34" charset="0"/>
                <a:ea typeface="Times New Roman" panose="02020603050405020304" pitchFamily="18" charset="0"/>
                <a:cs typeface="Arial" panose="020B0604020202020204" pitchFamily="34" charset="0"/>
              </a:rPr>
              <a:t>administración de seguridad y salud ocupacional, Departamento de trabajo de los Estados Unidos. 
No refleja necesariamente las opiniones o políticas del Departamento de trabajo de los Estados Unidos, ni menciona nombres comerciales, productos comerciales u organizaciones que implican el respaldo del gobierno de los Estados Unidos.
</a:t>
            </a:r>
            <a:endParaRPr lang="en-US" altLang="en-US" sz="27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771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57385" y="71159"/>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48D4DF0A-E874-473D-9D37-2971EFD2A229}"/>
              </a:ext>
            </a:extLst>
          </p:cNvPr>
          <p:cNvSpPr>
            <a:spLocks noGrp="1"/>
          </p:cNvSpPr>
          <p:nvPr>
            <p:ph type="title"/>
          </p:nvPr>
        </p:nvSpPr>
        <p:spPr/>
        <p:txBody>
          <a:bodyPr>
            <a:normAutofit/>
          </a:bodyPr>
          <a:lstStyle/>
          <a:p>
            <a:r>
              <a:rPr lang="en-US" sz="3200" dirty="0" err="1">
                <a:solidFill>
                  <a:schemeClr val="tx1"/>
                </a:solidFill>
                <a:latin typeface="+mn-lt"/>
                <a:ea typeface="+mn-ea"/>
                <a:cs typeface="+mn-cs"/>
              </a:rPr>
              <a:t>información</a:t>
            </a:r>
            <a:r>
              <a:rPr lang="en-US" sz="3200" dirty="0">
                <a:solidFill>
                  <a:schemeClr val="tx1"/>
                </a:solidFill>
                <a:latin typeface="+mn-lt"/>
                <a:ea typeface="+mn-ea"/>
                <a:cs typeface="+mn-cs"/>
              </a:rPr>
              <a:t> </a:t>
            </a:r>
            <a:r>
              <a:rPr lang="en-US" sz="3200" dirty="0" err="1">
                <a:solidFill>
                  <a:schemeClr val="tx1"/>
                </a:solidFill>
                <a:latin typeface="+mn-lt"/>
                <a:ea typeface="+mn-ea"/>
                <a:cs typeface="+mn-cs"/>
              </a:rPr>
              <a:t>adecuada</a:t>
            </a:r>
            <a:endParaRPr lang="en-US" sz="3200" dirty="0">
              <a:solidFill>
                <a:schemeClr val="tx1"/>
              </a:solidFill>
              <a:latin typeface="+mn-lt"/>
              <a:ea typeface="+mn-ea"/>
              <a:cs typeface="+mn-cs"/>
            </a:endParaRPr>
          </a:p>
        </p:txBody>
      </p:sp>
      <p:pic>
        <p:nvPicPr>
          <p:cNvPr id="4" name="Content Placeholder 3" descr="Imagen de un trabajador cerrando la cadena de la puerta antes de empezar">
            <a:extLst>
              <a:ext uri="{FF2B5EF4-FFF2-40B4-BE49-F238E27FC236}">
                <a16:creationId xmlns:a16="http://schemas.microsoft.com/office/drawing/2014/main" id="{8B44CF66-FEE0-429D-8A04-4ECFEE918DCC}"/>
              </a:ext>
            </a:extLst>
          </p:cNvPr>
          <p:cNvPicPr>
            <a:picLocks noGrp="1" noChangeAspect="1"/>
          </p:cNvPicPr>
          <p:nvPr>
            <p:ph idx="4294967295"/>
          </p:nvPr>
        </p:nvPicPr>
        <p:blipFill rotWithShape="1">
          <a:blip r:embed="rId3" cstate="email">
            <a:alphaModFix amt="70000"/>
            <a:extLst>
              <a:ext uri="{28A0092B-C50C-407E-A947-70E740481C1C}">
                <a14:useLocalDpi xmlns:a14="http://schemas.microsoft.com/office/drawing/2010/main"/>
              </a:ext>
            </a:extLst>
          </a:blip>
          <a:srcRect/>
          <a:stretch/>
        </p:blipFill>
        <p:spPr>
          <a:xfrm flipH="1">
            <a:off x="7250113" y="2100263"/>
            <a:ext cx="4941887" cy="4595812"/>
          </a:xfrm>
          <a:prstGeom prst="rect">
            <a:avLst/>
          </a:prstGeom>
          <a:ln>
            <a:noFill/>
          </a:ln>
          <a:effectLst>
            <a:softEdge rad="112500"/>
          </a:effectLst>
        </p:spPr>
      </p:pic>
      <p:sp>
        <p:nvSpPr>
          <p:cNvPr id="6" name="TextBox 5">
            <a:extLst>
              <a:ext uri="{FF2B5EF4-FFF2-40B4-BE49-F238E27FC236}">
                <a16:creationId xmlns:a16="http://schemas.microsoft.com/office/drawing/2014/main" id="{B3237E15-A93B-40C8-9B41-348E4599387E}"/>
              </a:ext>
            </a:extLst>
          </p:cNvPr>
          <p:cNvSpPr txBox="1"/>
          <p:nvPr/>
        </p:nvSpPr>
        <p:spPr>
          <a:xfrm>
            <a:off x="851824" y="1340839"/>
            <a:ext cx="7643106" cy="1569660"/>
          </a:xfrm>
          <a:prstGeom prst="rect">
            <a:avLst/>
          </a:prstGeom>
          <a:noFill/>
        </p:spPr>
        <p:txBody>
          <a:bodyPr wrap="square" rtlCol="0">
            <a:spAutoFit/>
          </a:bodyPr>
          <a:lstStyle/>
          <a:p>
            <a:r>
              <a:rPr lang="es-ES" sz="2400" dirty="0"/>
              <a:t>Asegúrese de que ha recibido la formación adecuada (tanto en la formación general como en el entrenamiento práctico) 
</a:t>
            </a:r>
            <a:endParaRPr lang="en-US" sz="2400" dirty="0"/>
          </a:p>
        </p:txBody>
      </p:sp>
      <p:sp>
        <p:nvSpPr>
          <p:cNvPr id="5" name="TextBox 4">
            <a:extLst>
              <a:ext uri="{FF2B5EF4-FFF2-40B4-BE49-F238E27FC236}">
                <a16:creationId xmlns:a16="http://schemas.microsoft.com/office/drawing/2014/main" id="{7834C7C3-F1B6-4D46-826F-A7861118E938}"/>
              </a:ext>
            </a:extLst>
          </p:cNvPr>
          <p:cNvSpPr txBox="1"/>
          <p:nvPr/>
        </p:nvSpPr>
        <p:spPr>
          <a:xfrm rot="10800000" flipV="1">
            <a:off x="859357" y="2764571"/>
            <a:ext cx="5832387" cy="3785652"/>
          </a:xfrm>
          <a:prstGeom prst="rect">
            <a:avLst/>
          </a:prstGeom>
          <a:noFill/>
        </p:spPr>
        <p:txBody>
          <a:bodyPr wrap="square" rtlCol="0">
            <a:spAutoFit/>
          </a:bodyPr>
          <a:lstStyle/>
          <a:p>
            <a:r>
              <a:rPr lang="es-ES" sz="2000" dirty="0"/>
              <a:t>Lea detenidamente el manual del operador y las señales de seguridad en la máquina, y comprenda la función y la ubicación de todos los dispositivos de seguridad y los controles antes de comenzar la operación. 
</a:t>
            </a:r>
          </a:p>
          <a:p>
            <a:r>
              <a:rPr lang="es-ES" sz="2000" dirty="0"/>
              <a:t>Las muertes causadas por caídas de la elevación continúan siendo una de las principales causas de muerte para los trabajadores de la construcción. Por favor asegúrese de que las puertas de la plataforma cierren y o cadenas estén conectadas.</a:t>
            </a:r>
            <a:endParaRPr lang="en-US" sz="2000" dirty="0"/>
          </a:p>
        </p:txBody>
      </p:sp>
    </p:spTree>
    <p:extLst>
      <p:ext uri="{BB962C8B-B14F-4D97-AF65-F5344CB8AC3E}">
        <p14:creationId xmlns:p14="http://schemas.microsoft.com/office/powerpoint/2010/main" val="3924706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57382"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0026EFB7-3FC7-4E2C-935D-789687D156CE}"/>
              </a:ext>
            </a:extLst>
          </p:cNvPr>
          <p:cNvSpPr>
            <a:spLocks noGrp="1"/>
          </p:cNvSpPr>
          <p:nvPr>
            <p:ph type="title"/>
          </p:nvPr>
        </p:nvSpPr>
        <p:spPr/>
        <p:txBody>
          <a:bodyPr>
            <a:normAutofit/>
          </a:bodyPr>
          <a:lstStyle/>
          <a:p>
            <a:r>
              <a:rPr lang="en-US" sz="3200" dirty="0" err="1">
                <a:solidFill>
                  <a:schemeClr val="tx1"/>
                </a:solidFill>
                <a:latin typeface="+mn-lt"/>
                <a:ea typeface="+mn-ea"/>
                <a:cs typeface="+mn-cs"/>
              </a:rPr>
              <a:t>Boton</a:t>
            </a:r>
            <a:r>
              <a:rPr lang="en-US" sz="3200" dirty="0">
                <a:solidFill>
                  <a:schemeClr val="tx1"/>
                </a:solidFill>
                <a:latin typeface="+mn-lt"/>
                <a:ea typeface="+mn-ea"/>
                <a:cs typeface="+mn-cs"/>
              </a:rPr>
              <a:t> </a:t>
            </a:r>
            <a:r>
              <a:rPr lang="en-US" sz="3200" dirty="0" err="1">
                <a:solidFill>
                  <a:schemeClr val="tx1"/>
                </a:solidFill>
                <a:latin typeface="+mn-lt"/>
                <a:ea typeface="+mn-ea"/>
                <a:cs typeface="+mn-cs"/>
              </a:rPr>
              <a:t>Rojo</a:t>
            </a:r>
            <a:endParaRPr lang="en-US" sz="3200" dirty="0">
              <a:solidFill>
                <a:schemeClr val="tx1"/>
              </a:solidFill>
              <a:latin typeface="+mn-lt"/>
              <a:ea typeface="+mn-ea"/>
              <a:cs typeface="+mn-cs"/>
            </a:endParaRPr>
          </a:p>
        </p:txBody>
      </p:sp>
      <p:pic>
        <p:nvPicPr>
          <p:cNvPr id="4" name="Content Placeholder 3" descr="Imagen del panel de control en un elevador de tijera">
            <a:extLst>
              <a:ext uri="{FF2B5EF4-FFF2-40B4-BE49-F238E27FC236}">
                <a16:creationId xmlns:a16="http://schemas.microsoft.com/office/drawing/2014/main" id="{21E5184E-A848-47F7-8C29-CFE12FA03C6A}"/>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flipH="1">
            <a:off x="647457" y="1930400"/>
            <a:ext cx="6419850" cy="38735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61686CF9-DE35-4530-A90C-86295A48A951}"/>
              </a:ext>
            </a:extLst>
          </p:cNvPr>
          <p:cNvSpPr txBox="1"/>
          <p:nvPr/>
        </p:nvSpPr>
        <p:spPr>
          <a:xfrm>
            <a:off x="7784148" y="1814049"/>
            <a:ext cx="3616355" cy="3693319"/>
          </a:xfrm>
          <a:prstGeom prst="rect">
            <a:avLst/>
          </a:prstGeom>
          <a:noFill/>
        </p:spPr>
        <p:txBody>
          <a:bodyPr wrap="square" rtlCol="0">
            <a:spAutoFit/>
          </a:bodyPr>
          <a:lstStyle/>
          <a:p>
            <a:r>
              <a:rPr lang="en-US" dirty="0"/>
              <a:t>When you have reached your work area, Push the Emergency Stop Button, to be sure the lift does not move. </a:t>
            </a:r>
          </a:p>
          <a:p>
            <a:endParaRPr lang="en-US" dirty="0"/>
          </a:p>
          <a:p>
            <a:r>
              <a:rPr lang="en-US" dirty="0"/>
              <a:t>Pushing in the Red Emergency Stop button to the off position will stop all functions and turns the engine off. </a:t>
            </a:r>
          </a:p>
          <a:p>
            <a:endParaRPr lang="en-US" dirty="0"/>
          </a:p>
          <a:p>
            <a:r>
              <a:rPr lang="en-US" dirty="0"/>
              <a:t>Pull out the red Emergency Stop button to the on position to run the machine again. </a:t>
            </a:r>
          </a:p>
        </p:txBody>
      </p:sp>
    </p:spTree>
    <p:extLst>
      <p:ext uri="{BB962C8B-B14F-4D97-AF65-F5344CB8AC3E}">
        <p14:creationId xmlns:p14="http://schemas.microsoft.com/office/powerpoint/2010/main" val="200363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57388"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078F44D0-C57B-4D05-8678-A05220AFE824}"/>
              </a:ext>
            </a:extLst>
          </p:cNvPr>
          <p:cNvSpPr>
            <a:spLocks noGrp="1"/>
          </p:cNvSpPr>
          <p:nvPr>
            <p:ph type="title"/>
          </p:nvPr>
        </p:nvSpPr>
        <p:spPr/>
        <p:txBody>
          <a:bodyPr/>
          <a:lstStyle/>
          <a:p>
            <a:r>
              <a:rPr lang="en-US" dirty="0" err="1">
                <a:solidFill>
                  <a:schemeClr val="tx1"/>
                </a:solidFill>
              </a:rPr>
              <a:t>Escaleras</a:t>
            </a:r>
            <a:endParaRPr lang="en-US" dirty="0">
              <a:solidFill>
                <a:schemeClr val="tx1"/>
              </a:solidFill>
            </a:endParaRP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1039091" y="1798787"/>
            <a:ext cx="4217988" cy="3540125"/>
          </a:xfrm>
        </p:spPr>
        <p:txBody>
          <a:bodyPr>
            <a:normAutofit/>
          </a:bodyPr>
          <a:lstStyle/>
          <a:p>
            <a:r>
              <a:rPr lang="es-ES" sz="2000" dirty="0"/>
              <a:t>Siempre ten cuidado con los peatones</a:t>
            </a:r>
            <a:r>
              <a:rPr lang="en-US" sz="2000" dirty="0"/>
              <a:t>.</a:t>
            </a:r>
          </a:p>
          <a:p>
            <a:endParaRPr lang="en-US" sz="2000" dirty="0"/>
          </a:p>
          <a:p>
            <a:r>
              <a:rPr lang="es-ES" sz="2000" dirty="0"/>
              <a:t>Asegúrese de emitir un pitido y comunicar claramente sus movimientos</a:t>
            </a:r>
            <a:r>
              <a:rPr lang="en-US" sz="2000" dirty="0"/>
              <a:t>.</a:t>
            </a:r>
          </a:p>
          <a:p>
            <a:endParaRPr lang="en-US" sz="2000" dirty="0"/>
          </a:p>
          <a:p>
            <a:r>
              <a:rPr lang="es-ES" sz="2000" dirty="0"/>
              <a:t>Nunca permita que nadie suba los lados del elevador</a:t>
            </a:r>
            <a:r>
              <a:rPr lang="en-US" sz="2000" dirty="0"/>
              <a:t>.</a:t>
            </a:r>
          </a:p>
          <a:p>
            <a:endParaRPr lang="en-US" dirty="0"/>
          </a:p>
        </p:txBody>
      </p:sp>
      <p:pic>
        <p:nvPicPr>
          <p:cNvPr id="6" name="Picture 5" descr="Imagen de escaleras y un tablón encima de un elevador de tijera">
            <a:extLst>
              <a:ext uri="{FF2B5EF4-FFF2-40B4-BE49-F238E27FC236}">
                <a16:creationId xmlns:a16="http://schemas.microsoft.com/office/drawing/2014/main" id="{D2050766-FC1F-46D7-A53F-8012FAA92878}"/>
              </a:ext>
            </a:extLst>
          </p:cNvPr>
          <p:cNvPicPr>
            <a:picLocks noChangeAspect="1"/>
          </p:cNvPicPr>
          <p:nvPr/>
        </p:nvPicPr>
        <p:blipFill>
          <a:blip r:embed="rId3"/>
          <a:stretch>
            <a:fillRect/>
          </a:stretch>
        </p:blipFill>
        <p:spPr>
          <a:xfrm flipH="1">
            <a:off x="6508239" y="1605087"/>
            <a:ext cx="5235028" cy="4816225"/>
          </a:xfrm>
          <a:prstGeom prst="rect">
            <a:avLst/>
          </a:prstGeom>
          <a:ln>
            <a:noFill/>
          </a:ln>
          <a:effectLst>
            <a:softEdge rad="112500"/>
          </a:effectLst>
        </p:spPr>
      </p:pic>
      <p:sp>
        <p:nvSpPr>
          <p:cNvPr id="7" name="TextBox 6">
            <a:extLst>
              <a:ext uri="{FF2B5EF4-FFF2-40B4-BE49-F238E27FC236}">
                <a16:creationId xmlns:a16="http://schemas.microsoft.com/office/drawing/2014/main" id="{D5100DE2-A90A-4FA3-B126-D769F689E79C}"/>
              </a:ext>
            </a:extLst>
          </p:cNvPr>
          <p:cNvSpPr txBox="1"/>
          <p:nvPr/>
        </p:nvSpPr>
        <p:spPr>
          <a:xfrm>
            <a:off x="501444" y="5338912"/>
            <a:ext cx="5840362" cy="923330"/>
          </a:xfrm>
          <a:prstGeom prst="rect">
            <a:avLst/>
          </a:prstGeom>
          <a:noFill/>
        </p:spPr>
        <p:txBody>
          <a:bodyPr wrap="square" rtlCol="0">
            <a:spAutoFit/>
          </a:bodyPr>
          <a:lstStyle/>
          <a:p>
            <a:r>
              <a:rPr lang="es-ES" dirty="0"/>
              <a:t>Las escaleras no deben utilizarse </a:t>
            </a:r>
            <a:r>
              <a:rPr lang="es-ES" b="1" dirty="0"/>
              <a:t>NUNCA</a:t>
            </a:r>
            <a:r>
              <a:rPr lang="es-ES" dirty="0"/>
              <a:t> en la plataforma. Sólo un paso en la escalera, hace que los rieles de guardia más bajos e ineficaces</a:t>
            </a:r>
            <a:r>
              <a:rPr lang="en-US" dirty="0"/>
              <a:t>.</a:t>
            </a:r>
          </a:p>
        </p:txBody>
      </p:sp>
    </p:spTree>
    <p:extLst>
      <p:ext uri="{BB962C8B-B14F-4D97-AF65-F5344CB8AC3E}">
        <p14:creationId xmlns:p14="http://schemas.microsoft.com/office/powerpoint/2010/main" val="2956030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29016"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28858CD1-DB17-49EE-BE57-9F15171062A3}"/>
              </a:ext>
            </a:extLst>
          </p:cNvPr>
          <p:cNvSpPr>
            <a:spLocks noGrp="1"/>
          </p:cNvSpPr>
          <p:nvPr>
            <p:ph type="title"/>
          </p:nvPr>
        </p:nvSpPr>
        <p:spPr>
          <a:xfrm>
            <a:off x="677334" y="1780458"/>
            <a:ext cx="8596668" cy="4814455"/>
          </a:xfrm>
        </p:spPr>
        <p:txBody>
          <a:bodyPr>
            <a:noAutofit/>
          </a:bodyPr>
          <a:lstStyle/>
          <a:p>
            <a:pPr>
              <a:spcBef>
                <a:spcPts val="1000"/>
              </a:spcBef>
              <a:buClr>
                <a:schemeClr val="accent1"/>
              </a:buClr>
              <a:buSzPct val="80000"/>
            </a:pPr>
            <a:r>
              <a:rPr lang="en-US" sz="3700" b="1" dirty="0" err="1">
                <a:solidFill>
                  <a:schemeClr val="tx1">
                    <a:lumMod val="75000"/>
                    <a:lumOff val="25000"/>
                  </a:schemeClr>
                </a:solidFill>
                <a:latin typeface="+mn-lt"/>
                <a:ea typeface="+mn-ea"/>
                <a:cs typeface="+mn-cs"/>
              </a:rPr>
              <a:t>Operadores</a:t>
            </a:r>
            <a:r>
              <a:rPr lang="en-US" sz="3700" b="1" dirty="0">
                <a:solidFill>
                  <a:schemeClr val="tx1">
                    <a:lumMod val="75000"/>
                    <a:lumOff val="25000"/>
                  </a:schemeClr>
                </a:solidFill>
                <a:latin typeface="+mn-lt"/>
                <a:ea typeface="+mn-ea"/>
                <a:cs typeface="+mn-cs"/>
              </a:rPr>
              <a:t> </a:t>
            </a:r>
            <a:br>
              <a:rPr lang="en-US" sz="3700" b="1" dirty="0">
                <a:solidFill>
                  <a:schemeClr val="tx1">
                    <a:lumMod val="75000"/>
                    <a:lumOff val="25000"/>
                  </a:schemeClr>
                </a:solidFill>
                <a:latin typeface="+mn-lt"/>
                <a:ea typeface="+mn-ea"/>
                <a:cs typeface="+mn-cs"/>
              </a:rPr>
            </a:br>
            <a:r>
              <a:rPr lang="en-US" sz="3700" b="1" dirty="0" err="1">
                <a:solidFill>
                  <a:schemeClr val="tx1">
                    <a:lumMod val="75000"/>
                    <a:lumOff val="25000"/>
                  </a:schemeClr>
                </a:solidFill>
                <a:latin typeface="+mn-lt"/>
                <a:ea typeface="+mn-ea"/>
                <a:cs typeface="+mn-cs"/>
              </a:rPr>
              <a:t>Autorizados</a:t>
            </a:r>
            <a:r>
              <a:rPr lang="en-US" sz="3700" b="1" dirty="0">
                <a:solidFill>
                  <a:schemeClr val="tx1">
                    <a:lumMod val="75000"/>
                    <a:lumOff val="25000"/>
                  </a:schemeClr>
                </a:solidFill>
                <a:latin typeface="+mn-lt"/>
                <a:ea typeface="+mn-ea"/>
                <a:cs typeface="+mn-cs"/>
              </a:rPr>
              <a:t> </a:t>
            </a:r>
            <a:br>
              <a:rPr lang="en-US" sz="3700" b="1" dirty="0">
                <a:solidFill>
                  <a:schemeClr val="tx1">
                    <a:lumMod val="75000"/>
                    <a:lumOff val="25000"/>
                  </a:schemeClr>
                </a:solidFill>
                <a:latin typeface="+mn-lt"/>
                <a:ea typeface="+mn-ea"/>
                <a:cs typeface="+mn-cs"/>
              </a:rPr>
            </a:br>
            <a:r>
              <a:rPr lang="en-US" sz="2000" b="1" dirty="0">
                <a:solidFill>
                  <a:prstClr val="black">
                    <a:lumMod val="75000"/>
                    <a:lumOff val="25000"/>
                  </a:prstClr>
                </a:solidFill>
                <a:latin typeface="+mn-lt"/>
                <a:ea typeface="+mn-ea"/>
                <a:cs typeface="+mn-cs"/>
              </a:rPr>
              <a:t>y</a:t>
            </a:r>
          </a:p>
          <a:p>
            <a:pPr>
              <a:spcBef>
                <a:spcPts val="1000"/>
              </a:spcBef>
              <a:buClr>
                <a:schemeClr val="accent1"/>
              </a:buClr>
              <a:buSzPct val="80000"/>
            </a:pPr>
            <a:r>
              <a:rPr lang="en-US" sz="3700" b="1" dirty="0" err="1">
                <a:solidFill>
                  <a:schemeClr val="tx1">
                    <a:lumMod val="75000"/>
                    <a:lumOff val="25000"/>
                  </a:schemeClr>
                </a:solidFill>
                <a:latin typeface="+mn-lt"/>
                <a:ea typeface="+mn-ea"/>
                <a:cs typeface="+mn-cs"/>
              </a:rPr>
              <a:t>Capacitados</a:t>
            </a:r>
            <a:endParaRPr lang="en-US" sz="3700" b="1" dirty="0">
              <a:solidFill>
                <a:schemeClr val="tx1">
                  <a:lumMod val="75000"/>
                  <a:lumOff val="25000"/>
                </a:schemeClr>
              </a:solidFill>
              <a:latin typeface="+mn-lt"/>
              <a:ea typeface="+mn-ea"/>
              <a:cs typeface="+mn-cs"/>
            </a:endParaRPr>
          </a:p>
        </p:txBody>
      </p:sp>
      <p:pic>
        <p:nvPicPr>
          <p:cNvPr id="5" name="Picture 4" descr="Imagen de una clase de entrenamiento práctico de elevación de tijera">
            <a:extLst>
              <a:ext uri="{FF2B5EF4-FFF2-40B4-BE49-F238E27FC236}">
                <a16:creationId xmlns:a16="http://schemas.microsoft.com/office/drawing/2014/main" id="{82BA50D7-07CE-4F01-810A-EAE67C23B57D}"/>
              </a:ext>
            </a:extLst>
          </p:cNvPr>
          <p:cNvPicPr>
            <a:picLocks noChangeAspect="1"/>
          </p:cNvPicPr>
          <p:nvPr/>
        </p:nvPicPr>
        <p:blipFill>
          <a:blip r:embed="rId3">
            <a:alphaModFix amt="85000"/>
          </a:blip>
          <a:stretch>
            <a:fillRect/>
          </a:stretch>
        </p:blipFill>
        <p:spPr>
          <a:xfrm flipH="1">
            <a:off x="5275384" y="1297530"/>
            <a:ext cx="6503052" cy="4890295"/>
          </a:xfrm>
          <a:prstGeom prst="rect">
            <a:avLst/>
          </a:prstGeom>
          <a:ln>
            <a:noFill/>
          </a:ln>
          <a:effectLst>
            <a:softEdge rad="112500"/>
          </a:effectLst>
        </p:spPr>
      </p:pic>
    </p:spTree>
    <p:extLst>
      <p:ext uri="{BB962C8B-B14F-4D97-AF65-F5344CB8AC3E}">
        <p14:creationId xmlns:p14="http://schemas.microsoft.com/office/powerpoint/2010/main" val="3530443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29016"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6" name="Title 5">
            <a:extLst>
              <a:ext uri="{FF2B5EF4-FFF2-40B4-BE49-F238E27FC236}">
                <a16:creationId xmlns:a16="http://schemas.microsoft.com/office/drawing/2014/main" id="{DBA285F5-6D4F-434E-B018-B465CDD7FA87}"/>
              </a:ext>
            </a:extLst>
          </p:cNvPr>
          <p:cNvSpPr>
            <a:spLocks noGrp="1"/>
          </p:cNvSpPr>
          <p:nvPr>
            <p:ph type="title"/>
          </p:nvPr>
        </p:nvSpPr>
        <p:spPr>
          <a:xfrm>
            <a:off x="663677" y="182556"/>
            <a:ext cx="8596668" cy="2632364"/>
          </a:xfrm>
        </p:spPr>
        <p:txBody>
          <a:bodyPr>
            <a:noAutofit/>
          </a:bodyPr>
          <a:lstStyle/>
          <a:p>
            <a:r>
              <a:rPr lang="en-US" sz="3700" b="1" dirty="0" err="1">
                <a:solidFill>
                  <a:schemeClr val="tx1">
                    <a:lumMod val="75000"/>
                    <a:lumOff val="25000"/>
                  </a:schemeClr>
                </a:solidFill>
                <a:latin typeface="+mn-lt"/>
                <a:ea typeface="+mn-ea"/>
                <a:cs typeface="+mn-cs"/>
              </a:rPr>
              <a:t>Operadores</a:t>
            </a:r>
            <a:r>
              <a:rPr lang="en-US" sz="3700" b="1" dirty="0">
                <a:solidFill>
                  <a:schemeClr val="tx1">
                    <a:lumMod val="75000"/>
                    <a:lumOff val="25000"/>
                  </a:schemeClr>
                </a:solidFill>
                <a:latin typeface="+mn-lt"/>
                <a:ea typeface="+mn-ea"/>
                <a:cs typeface="+mn-cs"/>
              </a:rPr>
              <a:t> </a:t>
            </a:r>
          </a:p>
          <a:p>
            <a:r>
              <a:rPr lang="en-US" sz="3700" b="1" dirty="0" err="1">
                <a:solidFill>
                  <a:schemeClr val="tx1">
                    <a:lumMod val="75000"/>
                    <a:lumOff val="25000"/>
                  </a:schemeClr>
                </a:solidFill>
                <a:latin typeface="+mn-lt"/>
                <a:ea typeface="+mn-ea"/>
                <a:cs typeface="+mn-cs"/>
              </a:rPr>
              <a:t>Autorizados</a:t>
            </a:r>
            <a:endParaRPr lang="en-US" sz="3700" b="1" dirty="0">
              <a:solidFill>
                <a:schemeClr val="tx1">
                  <a:lumMod val="75000"/>
                  <a:lumOff val="25000"/>
                </a:schemeClr>
              </a:solidFill>
              <a:latin typeface="+mn-lt"/>
              <a:ea typeface="+mn-ea"/>
              <a:cs typeface="+mn-cs"/>
            </a:endParaRPr>
          </a:p>
          <a:p>
            <a:r>
              <a:rPr lang="en-US" sz="3700" b="1" dirty="0">
                <a:solidFill>
                  <a:schemeClr val="tx1">
                    <a:lumMod val="75000"/>
                    <a:lumOff val="25000"/>
                  </a:schemeClr>
                </a:solidFill>
                <a:latin typeface="+mn-lt"/>
                <a:ea typeface="+mn-ea"/>
                <a:cs typeface="+mn-cs"/>
              </a:rPr>
              <a:t>y</a:t>
            </a:r>
          </a:p>
          <a:p>
            <a:r>
              <a:rPr lang="en-US" sz="3700" b="1" dirty="0" err="1">
                <a:solidFill>
                  <a:schemeClr val="tx1">
                    <a:lumMod val="75000"/>
                    <a:lumOff val="25000"/>
                  </a:schemeClr>
                </a:solidFill>
                <a:latin typeface="+mn-lt"/>
                <a:ea typeface="+mn-ea"/>
                <a:cs typeface="+mn-cs"/>
              </a:rPr>
              <a:t>Capacitados</a:t>
            </a:r>
            <a:r>
              <a:rPr lang="en-US" sz="3700" b="1" dirty="0">
                <a:solidFill>
                  <a:schemeClr val="tx1">
                    <a:lumMod val="75000"/>
                    <a:lumOff val="25000"/>
                  </a:schemeClr>
                </a:solidFill>
                <a:latin typeface="+mn-lt"/>
                <a:ea typeface="+mn-ea"/>
                <a:cs typeface="+mn-cs"/>
              </a:rPr>
              <a:t> 2</a:t>
            </a:r>
          </a:p>
        </p:txBody>
      </p:sp>
      <p:sp>
        <p:nvSpPr>
          <p:cNvPr id="2" name="TextBox 1">
            <a:extLst>
              <a:ext uri="{FF2B5EF4-FFF2-40B4-BE49-F238E27FC236}">
                <a16:creationId xmlns:a16="http://schemas.microsoft.com/office/drawing/2014/main" id="{E57C5863-5288-476B-9A53-8B3BDE48ABB0}"/>
              </a:ext>
            </a:extLst>
          </p:cNvPr>
          <p:cNvSpPr txBox="1"/>
          <p:nvPr/>
        </p:nvSpPr>
        <p:spPr>
          <a:xfrm>
            <a:off x="663677" y="2684206"/>
            <a:ext cx="8350363" cy="3939540"/>
          </a:xfrm>
          <a:prstGeom prst="rect">
            <a:avLst/>
          </a:prstGeom>
          <a:solidFill>
            <a:schemeClr val="bg1"/>
          </a:solidFill>
          <a:effectLst>
            <a:glow rad="228600">
              <a:schemeClr val="accent6">
                <a:satMod val="175000"/>
                <a:alpha val="40000"/>
              </a:schemeClr>
            </a:glow>
          </a:effectLst>
        </p:spPr>
        <p:txBody>
          <a:bodyPr wrap="none" rtlCol="0">
            <a:spAutoFit/>
          </a:bodyPr>
          <a:lstStyle/>
          <a:p>
            <a:pPr marL="285750" indent="-285750">
              <a:buFont typeface="Arial" panose="020B0604020202020204" pitchFamily="34" charset="0"/>
              <a:buChar char="•"/>
            </a:pPr>
            <a:r>
              <a:rPr lang="es-ES" sz="1600" dirty="0"/>
              <a:t>Sólo opere ascensores aéreos si están capacitados y autorizados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 dirty="0"/>
              <a:t>Comprender las instrucciones de funcionamiento y las normas de seguridad</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 dirty="0"/>
              <a:t>Recibir capacitación práctica de una persona calificada</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 dirty="0"/>
              <a:t>Sepa cómo inspeccionar el equipo y el área de trabajo</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 dirty="0"/>
              <a:t>Demuestre cómo operar con seguridad el equipo</a:t>
            </a:r>
            <a:r>
              <a:rPr lang="en-US" dirty="0"/>
              <a: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s-ES" dirty="0"/>
              <a:t>Mantenga al menos 10 pies de distancia de las líneas eléctricas.</a:t>
            </a:r>
          </a:p>
          <a:p>
            <a:pPr marL="285750" indent="-285750">
              <a:buFont typeface="Arial" panose="020B0604020202020204" pitchFamily="34" charset="0"/>
              <a:buChar char="•"/>
            </a:pPr>
            <a:endParaRPr lang="es-ES" dirty="0"/>
          </a:p>
          <a:p>
            <a:pPr marL="285750" indent="-285750">
              <a:buFont typeface="Arial" panose="020B0604020202020204" pitchFamily="34" charset="0"/>
              <a:buChar char="•"/>
            </a:pPr>
            <a:r>
              <a:rPr lang="en-US" dirty="0" err="1"/>
              <a:t>Nunca</a:t>
            </a:r>
            <a:r>
              <a:rPr lang="en-US" dirty="0"/>
              <a:t> </a:t>
            </a:r>
            <a:r>
              <a:rPr lang="en-US" dirty="0" err="1"/>
              <a:t>desactive</a:t>
            </a:r>
            <a:r>
              <a:rPr lang="en-US" dirty="0"/>
              <a:t> un </a:t>
            </a:r>
            <a:r>
              <a:rPr lang="en-US" dirty="0" err="1"/>
              <a:t>dispositivo</a:t>
            </a:r>
            <a:r>
              <a:rPr lang="en-US" dirty="0"/>
              <a:t> de </a:t>
            </a:r>
            <a:r>
              <a:rPr lang="en-US" dirty="0" err="1"/>
              <a:t>seguridad</a:t>
            </a:r>
            <a:r>
              <a:rPr lang="en-US" dirty="0"/>
              <a:t> o ADVERTENCIA.</a:t>
            </a:r>
          </a:p>
          <a:p>
            <a:endParaRPr lang="en-US" dirty="0"/>
          </a:p>
        </p:txBody>
      </p:sp>
    </p:spTree>
    <p:extLst>
      <p:ext uri="{BB962C8B-B14F-4D97-AF65-F5344CB8AC3E}">
        <p14:creationId xmlns:p14="http://schemas.microsoft.com/office/powerpoint/2010/main" val="2108623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72737" y="162556"/>
            <a:ext cx="6255328" cy="2316489"/>
          </a:xfrm>
          <a:prstGeom prst="rect">
            <a:avLst/>
          </a:prstGeom>
          <a:solidFill>
            <a:schemeClr val="bg1"/>
          </a:solidFill>
          <a:ln>
            <a:solidFill>
              <a:schemeClr val="bg1">
                <a:lumMod val="50000"/>
              </a:schemeClr>
            </a:solidFill>
          </a:ln>
        </p:spPr>
        <p:txBody>
          <a:bodyPr vert="horz" lIns="91440" tIns="45720" rIns="91440" bIns="45720" rtlCol="0" anchor="t">
            <a:normAutofit/>
          </a:bodyPr>
          <a:lstStyle/>
          <a:p>
            <a:pPr>
              <a:spcBef>
                <a:spcPct val="0"/>
              </a:spcBef>
              <a:spcAft>
                <a:spcPts val="600"/>
              </a:spcAft>
            </a:pPr>
            <a:r>
              <a:rPr lang="en-US" sz="3600" dirty="0">
                <a:latin typeface="+mj-lt"/>
                <a:ea typeface="+mj-ea"/>
                <a:cs typeface="+mj-cs"/>
              </a:rPr>
              <a:t>Ascensores </a:t>
            </a:r>
            <a:r>
              <a:rPr lang="en-US" sz="3600" dirty="0" err="1">
                <a:latin typeface="+mj-lt"/>
                <a:ea typeface="+mj-ea"/>
                <a:cs typeface="+mj-cs"/>
              </a:rPr>
              <a:t>Aéreos</a:t>
            </a:r>
            <a:r>
              <a:rPr lang="en-US" sz="3600" dirty="0">
                <a:latin typeface="+mj-lt"/>
                <a:ea typeface="+mj-ea"/>
                <a:cs typeface="+mj-cs"/>
              </a:rPr>
              <a:t> </a:t>
            </a:r>
            <a:r>
              <a:rPr lang="en-US" sz="3600" dirty="0" err="1">
                <a:latin typeface="+mj-lt"/>
                <a:ea typeface="+mj-ea"/>
                <a:cs typeface="+mj-cs"/>
              </a:rPr>
              <a:t>en</a:t>
            </a:r>
            <a:r>
              <a:rPr lang="en-US" sz="3600" dirty="0">
                <a:latin typeface="+mj-lt"/>
                <a:ea typeface="+mj-ea"/>
                <a:cs typeface="+mj-cs"/>
              </a:rPr>
              <a:t> Construcción</a:t>
            </a:r>
          </a:p>
        </p:txBody>
      </p:sp>
      <p:sp>
        <p:nvSpPr>
          <p:cNvPr id="2" name="Title 1">
            <a:extLst>
              <a:ext uri="{FF2B5EF4-FFF2-40B4-BE49-F238E27FC236}">
                <a16:creationId xmlns:a16="http://schemas.microsoft.com/office/drawing/2014/main" id="{610C881F-FB80-45F3-8A1A-04970642031A}"/>
              </a:ext>
            </a:extLst>
          </p:cNvPr>
          <p:cNvSpPr>
            <a:spLocks noGrp="1"/>
          </p:cNvSpPr>
          <p:nvPr>
            <p:ph type="title"/>
          </p:nvPr>
        </p:nvSpPr>
        <p:spPr>
          <a:xfrm>
            <a:off x="531861" y="1481138"/>
            <a:ext cx="3375121" cy="1320800"/>
          </a:xfrm>
        </p:spPr>
        <p:txBody>
          <a:bodyPr/>
          <a:lstStyle/>
          <a:p>
            <a:r>
              <a:rPr lang="en-US" dirty="0">
                <a:solidFill>
                  <a:schemeClr val="tx1"/>
                </a:solidFill>
              </a:rPr>
              <a:t>Lluvia</a:t>
            </a:r>
          </a:p>
        </p:txBody>
      </p:sp>
      <p:sp>
        <p:nvSpPr>
          <p:cNvPr id="43" name="Content Placeholder 42">
            <a:extLst>
              <a:ext uri="{FF2B5EF4-FFF2-40B4-BE49-F238E27FC236}">
                <a16:creationId xmlns:a16="http://schemas.microsoft.com/office/drawing/2014/main" id="{F4096D0E-EBB3-4509-BEAB-0A6B00A8311C}"/>
              </a:ext>
            </a:extLst>
          </p:cNvPr>
          <p:cNvSpPr>
            <a:spLocks noGrp="1"/>
          </p:cNvSpPr>
          <p:nvPr>
            <p:ph idx="4294967295"/>
          </p:nvPr>
        </p:nvSpPr>
        <p:spPr>
          <a:xfrm>
            <a:off x="0" y="2141538"/>
            <a:ext cx="5756564" cy="4556125"/>
          </a:xfrm>
        </p:spPr>
        <p:txBody>
          <a:bodyPr vert="horz" lIns="91440" tIns="45720" rIns="91440" bIns="45720" rtlCol="0">
            <a:normAutofit/>
          </a:bodyPr>
          <a:lstStyle/>
          <a:p>
            <a:r>
              <a:rPr lang="en-US" sz="2800" dirty="0"/>
              <a:t> </a:t>
            </a:r>
            <a:r>
              <a:rPr lang="es-ES" sz="2800" dirty="0"/>
              <a:t>Utilice el elevador aéreo fuera sólo cuando las condiciones climáticas son buenas</a:t>
            </a:r>
            <a:r>
              <a:rPr lang="en-US" sz="2800" dirty="0"/>
              <a:t>. </a:t>
            </a:r>
          </a:p>
          <a:p>
            <a:endParaRPr lang="en-US" sz="1100" dirty="0"/>
          </a:p>
          <a:p>
            <a:r>
              <a:rPr lang="en-US" sz="2800" dirty="0"/>
              <a:t>Los elevadores de </a:t>
            </a:r>
            <a:r>
              <a:rPr lang="en-US" sz="2800" dirty="0" err="1"/>
              <a:t>tijera</a:t>
            </a:r>
            <a:r>
              <a:rPr lang="en-US" sz="2800" dirty="0"/>
              <a:t> </a:t>
            </a:r>
            <a:r>
              <a:rPr lang="en-US" sz="2800" dirty="0" err="1"/>
              <a:t>clasificados</a:t>
            </a:r>
            <a:r>
              <a:rPr lang="en-US" sz="2800" dirty="0"/>
              <a:t> para </a:t>
            </a:r>
            <a:r>
              <a:rPr lang="en-US" sz="2800" dirty="0" err="1"/>
              <a:t>uso</a:t>
            </a:r>
            <a:r>
              <a:rPr lang="en-US" sz="2800" dirty="0"/>
              <a:t> </a:t>
            </a:r>
            <a:r>
              <a:rPr lang="en-US" sz="2800" dirty="0" err="1"/>
              <a:t>en</a:t>
            </a:r>
            <a:r>
              <a:rPr lang="en-US" sz="2800" dirty="0"/>
              <a:t> </a:t>
            </a:r>
            <a:r>
              <a:rPr lang="en-US" sz="2800" dirty="0" err="1"/>
              <a:t>exteriores</a:t>
            </a:r>
            <a:r>
              <a:rPr lang="en-US" sz="2800" dirty="0"/>
              <a:t> se </a:t>
            </a:r>
            <a:r>
              <a:rPr lang="en-US" sz="2800" dirty="0" err="1"/>
              <a:t>limitan</a:t>
            </a:r>
            <a:r>
              <a:rPr lang="en-US" sz="2800" dirty="0"/>
              <a:t> </a:t>
            </a:r>
            <a:r>
              <a:rPr lang="en-US" sz="2800" dirty="0" err="1"/>
              <a:t>generalmente</a:t>
            </a:r>
            <a:r>
              <a:rPr lang="en-US" sz="2800" dirty="0"/>
              <a:t> a </a:t>
            </a:r>
            <a:r>
              <a:rPr lang="en-US" sz="2800" dirty="0" err="1"/>
              <a:t>velocidades</a:t>
            </a:r>
            <a:r>
              <a:rPr lang="en-US" sz="2800" dirty="0"/>
              <a:t> de </a:t>
            </a:r>
            <a:r>
              <a:rPr lang="en-US" sz="2800" dirty="0" err="1"/>
              <a:t>viento</a:t>
            </a:r>
            <a:r>
              <a:rPr lang="en-US" sz="2800" dirty="0"/>
              <a:t> </a:t>
            </a:r>
            <a:r>
              <a:rPr lang="en-US" sz="2800" dirty="0" err="1"/>
              <a:t>inferiores</a:t>
            </a:r>
            <a:r>
              <a:rPr lang="en-US" sz="2800" dirty="0"/>
              <a:t> a 28 </a:t>
            </a:r>
            <a:r>
              <a:rPr lang="en-US" sz="2800" dirty="0" err="1"/>
              <a:t>millas</a:t>
            </a:r>
            <a:r>
              <a:rPr lang="en-US" sz="2800" dirty="0"/>
              <a:t> por hora. </a:t>
            </a:r>
          </a:p>
        </p:txBody>
      </p:sp>
      <p:pic>
        <p:nvPicPr>
          <p:cNvPr id="41" name="Content Placeholder 8" descr="Imagen que muestra un sitio de construcción mientras llueve">
            <a:extLst>
              <a:ext uri="{FF2B5EF4-FFF2-40B4-BE49-F238E27FC236}">
                <a16:creationId xmlns:a16="http://schemas.microsoft.com/office/drawing/2014/main" id="{69BC54E5-19D2-48C8-AF4C-396FC90658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6564" y="-1"/>
            <a:ext cx="6435436"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4272801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title="Ascensores Aéreos en Construcción 2">
            <a:extLst>
              <a:ext uri="{FF2B5EF4-FFF2-40B4-BE49-F238E27FC236}">
                <a16:creationId xmlns:a16="http://schemas.microsoft.com/office/drawing/2014/main" id="{96CCA2B1-7DF8-4E9B-B3BB-1BDC3406C658}"/>
              </a:ext>
            </a:extLst>
          </p:cNvPr>
          <p:cNvSpPr>
            <a:spLocks noGrp="1"/>
          </p:cNvSpPr>
          <p:nvPr>
            <p:ph type="title"/>
          </p:nvPr>
        </p:nvSpPr>
        <p:spPr>
          <a:noFill/>
          <a:ln w="25400">
            <a:solidFill>
              <a:schemeClr val="accent1"/>
            </a:solidFill>
          </a:ln>
        </p:spPr>
        <p:txBody>
          <a:bodyPr vert="horz" wrap="none" lIns="91440" tIns="45720" rIns="91440" bIns="45720" rtlCol="0" anchor="t">
            <a:spAutoFit/>
          </a:bodyPr>
          <a:lstStyle/>
          <a:p>
            <a:r>
              <a:rPr lang="en-US" sz="4000" dirty="0">
                <a:solidFill>
                  <a:srgbClr val="37495F"/>
                </a:solidFill>
                <a:latin typeface="+mn-lt"/>
                <a:ea typeface="+mn-ea"/>
                <a:cs typeface="+mn-cs"/>
              </a:rPr>
              <a:t>Ascensores </a:t>
            </a:r>
            <a:r>
              <a:rPr lang="en-US" sz="4000" dirty="0" err="1">
                <a:solidFill>
                  <a:srgbClr val="37495F"/>
                </a:solidFill>
                <a:latin typeface="+mn-lt"/>
                <a:ea typeface="+mn-ea"/>
                <a:cs typeface="+mn-cs"/>
              </a:rPr>
              <a:t>Aéreos</a:t>
            </a:r>
            <a:r>
              <a:rPr lang="en-US" sz="4000" dirty="0">
                <a:solidFill>
                  <a:srgbClr val="37495F"/>
                </a:solidFill>
                <a:latin typeface="+mn-lt"/>
                <a:ea typeface="+mn-ea"/>
                <a:cs typeface="+mn-cs"/>
              </a:rPr>
              <a:t> </a:t>
            </a:r>
            <a:r>
              <a:rPr lang="en-US" sz="4000" dirty="0" err="1">
                <a:solidFill>
                  <a:srgbClr val="37495F"/>
                </a:solidFill>
                <a:latin typeface="+mn-lt"/>
                <a:ea typeface="+mn-ea"/>
                <a:cs typeface="+mn-cs"/>
              </a:rPr>
              <a:t>en</a:t>
            </a:r>
            <a:r>
              <a:rPr lang="en-US" sz="4000" dirty="0">
                <a:solidFill>
                  <a:srgbClr val="37495F"/>
                </a:solidFill>
                <a:latin typeface="+mn-lt"/>
                <a:ea typeface="+mn-ea"/>
                <a:cs typeface="+mn-cs"/>
              </a:rPr>
              <a:t> Construcción 2</a:t>
            </a: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677335" y="1293813"/>
            <a:ext cx="11514666" cy="5665787"/>
          </a:xfrm>
        </p:spPr>
        <p:txBody>
          <a:bodyPr>
            <a:normAutofit/>
          </a:bodyPr>
          <a:lstStyle/>
          <a:p>
            <a:pPr fontAlgn="base"/>
            <a:r>
              <a:rPr lang="es-ES" sz="2400" b="1" dirty="0">
                <a:solidFill>
                  <a:srgbClr val="B22323"/>
                </a:solidFill>
                <a:latin typeface="Helvetica Neue"/>
              </a:rPr>
              <a:t>Factores meteorológicos y plataformas de trabajo aéreo</a:t>
            </a:r>
          </a:p>
          <a:p>
            <a:pPr fontAlgn="base"/>
            <a:endParaRPr lang="en-US" sz="2000" dirty="0">
              <a:solidFill>
                <a:srgbClr val="8F8F8F"/>
              </a:solidFill>
              <a:latin typeface="inherit"/>
            </a:endParaRPr>
          </a:p>
          <a:p>
            <a:pPr marL="0" indent="0" fontAlgn="base">
              <a:buNone/>
            </a:pPr>
            <a:r>
              <a:rPr lang="es-ES" sz="2200" dirty="0">
                <a:solidFill>
                  <a:srgbClr val="666666"/>
                </a:solidFill>
                <a:latin typeface="inherit"/>
              </a:rPr>
              <a:t>Las condiciones climáticas pueden </a:t>
            </a:r>
            <a:r>
              <a:rPr lang="es-ES" sz="2200" u="sng" dirty="0">
                <a:solidFill>
                  <a:srgbClr val="C00000"/>
                </a:solidFill>
                <a:latin typeface="inherit"/>
              </a:rPr>
              <a:t>afectar negativamente las actividades de elevación de la plataforma de trabajo</a:t>
            </a:r>
            <a:r>
              <a:rPr lang="es-ES" sz="2200" dirty="0">
                <a:solidFill>
                  <a:srgbClr val="666666"/>
                </a:solidFill>
                <a:latin typeface="inherit"/>
              </a:rPr>
              <a:t>. Deben ser considerados exhaustivamente durante la planificación y ejecución de un elevador de brazo o de tijera. Es posible que se requieran esfuerzos especiales para asegurar que se proporcione una advertencia adecuada para evitar una tormenta repentina que interrumpa un levantamiento en curso</a:t>
            </a:r>
            <a:r>
              <a:rPr lang="en-US" sz="2200" dirty="0">
                <a:solidFill>
                  <a:srgbClr val="666666"/>
                </a:solidFill>
                <a:latin typeface="inherit"/>
              </a:rPr>
              <a:t>.</a:t>
            </a:r>
          </a:p>
          <a:p>
            <a:pPr marL="0" indent="0" fontAlgn="base">
              <a:buNone/>
            </a:pPr>
            <a:endParaRPr lang="en-US" sz="2000" dirty="0">
              <a:solidFill>
                <a:srgbClr val="666666"/>
              </a:solidFill>
              <a:latin typeface="inherit"/>
            </a:endParaRPr>
          </a:p>
          <a:p>
            <a:pPr marL="0" indent="0" fontAlgn="base">
              <a:buNone/>
            </a:pPr>
            <a:endParaRPr lang="en-US" sz="1100" dirty="0">
              <a:solidFill>
                <a:srgbClr val="666666"/>
              </a:solidFill>
              <a:latin typeface="inherit"/>
            </a:endParaRPr>
          </a:p>
          <a:p>
            <a:pPr fontAlgn="base"/>
            <a:r>
              <a:rPr lang="en-US" sz="2000" dirty="0" err="1">
                <a:solidFill>
                  <a:srgbClr val="C00000"/>
                </a:solidFill>
                <a:latin typeface="Helvetica Neue"/>
              </a:rPr>
              <a:t>Viento</a:t>
            </a:r>
            <a:endParaRPr lang="en-US" sz="2000" dirty="0">
              <a:solidFill>
                <a:srgbClr val="C00000"/>
              </a:solidFill>
              <a:latin typeface="Helvetica Neue"/>
            </a:endParaRPr>
          </a:p>
          <a:p>
            <a:pPr marL="0" indent="0" algn="ctr" fontAlgn="base">
              <a:buNone/>
            </a:pPr>
            <a:r>
              <a:rPr lang="es-ES" sz="2000" b="1" dirty="0">
                <a:solidFill>
                  <a:srgbClr val="666666"/>
                </a:solidFill>
                <a:latin typeface="inherit"/>
              </a:rPr>
              <a:t>NOTA: </a:t>
            </a:r>
            <a:r>
              <a:rPr lang="es-ES" sz="2000" i="1" dirty="0">
                <a:solidFill>
                  <a:srgbClr val="666666"/>
                </a:solidFill>
                <a:latin typeface="inherit"/>
              </a:rPr>
              <a:t>en ausencia de los consejos específicos por escrito de los fabricantes, considere seriamente posponer el uso del elevador Si la velocidad/ráfaga del viento está en el rango de 15-28 MPH. por encima de 28 MPH el uso del elevador debe ser cancelado.</a:t>
            </a:r>
            <a:endParaRPr lang="en-US" sz="2000" dirty="0">
              <a:solidFill>
                <a:srgbClr val="666666"/>
              </a:solidFill>
              <a:latin typeface="inherit"/>
            </a:endParaRPr>
          </a:p>
        </p:txBody>
      </p:sp>
    </p:spTree>
    <p:extLst>
      <p:ext uri="{BB962C8B-B14F-4D97-AF65-F5344CB8AC3E}">
        <p14:creationId xmlns:p14="http://schemas.microsoft.com/office/powerpoint/2010/main" val="775361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113B3-6BF2-4B51-BCB6-358FA5BEEFC9}"/>
              </a:ext>
            </a:extLst>
          </p:cNvPr>
          <p:cNvSpPr>
            <a:spLocks noGrp="1"/>
          </p:cNvSpPr>
          <p:nvPr>
            <p:ph type="title" idx="4294967295"/>
          </p:nvPr>
        </p:nvSpPr>
        <p:spPr>
          <a:xfrm>
            <a:off x="677334" y="381724"/>
            <a:ext cx="8596668" cy="1320800"/>
          </a:xfrm>
        </p:spPr>
        <p:txBody>
          <a:bodyPr/>
          <a:lstStyle/>
          <a:p>
            <a:r>
              <a:rPr lang="en-US" dirty="0"/>
              <a:t>Genie </a:t>
            </a:r>
            <a:r>
              <a:rPr lang="en-US" dirty="0" err="1"/>
              <a:t>Scissorlift</a:t>
            </a:r>
            <a:endParaRPr lang="en-US" dirty="0"/>
          </a:p>
        </p:txBody>
      </p:sp>
      <p:sp>
        <p:nvSpPr>
          <p:cNvPr id="6" name="Title 1"/>
          <p:cNvSpPr txBox="1">
            <a:spLocks/>
          </p:cNvSpPr>
          <p:nvPr/>
        </p:nvSpPr>
        <p:spPr>
          <a:xfrm>
            <a:off x="814552" y="1147474"/>
            <a:ext cx="7992533" cy="1110101"/>
          </a:xfrm>
          <a:prstGeom prst="rect">
            <a:avLst/>
          </a:prstGeom>
        </p:spPr>
        <p:txBody>
          <a:bodyPr lIns="91434" tIns="45718" rIns="91434" bIns="45718">
            <a:normAutofit/>
          </a:bodyPr>
          <a:lstStyle/>
          <a:p>
            <a:pPr marL="342874" indent="-342874" algn="ctr">
              <a:spcBef>
                <a:spcPct val="20000"/>
              </a:spcBef>
              <a:defRPr/>
            </a:pPr>
            <a:r>
              <a:rPr lang="es-ES" sz="3200" b="1" dirty="0">
                <a:solidFill>
                  <a:schemeClr val="tx2"/>
                </a:solidFill>
              </a:rPr>
              <a:t>¿Se necesita protección contra caídas?</a:t>
            </a:r>
            <a:endParaRPr lang="en-US" sz="3200" b="1" dirty="0">
              <a:solidFill>
                <a:schemeClr val="tx2"/>
              </a:solidFill>
            </a:endParaRPr>
          </a:p>
        </p:txBody>
      </p:sp>
      <p:pic>
        <p:nvPicPr>
          <p:cNvPr id="217090" name="Content Placeholder 2" descr="Imagen de un elevador de tijera "/>
          <p:cNvPicPr>
            <a:picLocks noGrp="1" noChangeAspect="1"/>
          </p:cNvPicPr>
          <p:nvPr>
            <p:ph/>
          </p:nvPr>
        </p:nvPicPr>
        <p:blipFill>
          <a:blip r:embed="rId3" cstate="email">
            <a:extLst>
              <a:ext uri="{28A0092B-C50C-407E-A947-70E740481C1C}">
                <a14:useLocalDpi xmlns:a14="http://schemas.microsoft.com/office/drawing/2010/main"/>
              </a:ext>
            </a:extLst>
          </a:blip>
          <a:srcRect/>
          <a:stretch>
            <a:fillRect/>
          </a:stretch>
        </p:blipFill>
        <p:spPr>
          <a:xfrm>
            <a:off x="895132" y="1930400"/>
            <a:ext cx="7992533" cy="44958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4935843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7" title="Ascensores Aéreos en Construcción 3">
            <a:extLst>
              <a:ext uri="{FF2B5EF4-FFF2-40B4-BE49-F238E27FC236}">
                <a16:creationId xmlns:a16="http://schemas.microsoft.com/office/drawing/2014/main" id="{E80B86A7-A1EC-475B-9166-88902B033A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Isosceles Triangle 29" descr="Ascensores Aéreos en Construcción 3">
            <a:extLst>
              <a:ext uri="{FF2B5EF4-FFF2-40B4-BE49-F238E27FC236}">
                <a16:creationId xmlns:a16="http://schemas.microsoft.com/office/drawing/2014/main" id="{C2C29CB1-9F74-4879-A6AF-AEA67B6F1F4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1" descr="Ascensores Aéreos en Construcción 3">
            <a:extLst>
              <a:ext uri="{FF2B5EF4-FFF2-40B4-BE49-F238E27FC236}">
                <a16:creationId xmlns:a16="http://schemas.microsoft.com/office/drawing/2014/main" id="{7E2C7115-5336-410C-AD71-0F0952A2E5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Arrow: Curved Down 1" title="arrow">
            <a:extLst>
              <a:ext uri="{FF2B5EF4-FFF2-40B4-BE49-F238E27FC236}">
                <a16:creationId xmlns:a16="http://schemas.microsoft.com/office/drawing/2014/main" id="{A4B3AAE6-BFF0-4D4F-A4EF-C25D783B130A}"/>
              </a:ext>
              <a:ext uri="{C183D7F6-B498-43B3-948B-1728B52AA6E4}">
                <adec:decorative xmlns:adec="http://schemas.microsoft.com/office/drawing/2017/decorative" xmlns="" val="1"/>
              </a:ext>
            </a:extLst>
          </p:cNvPr>
          <p:cNvSpPr/>
          <p:nvPr/>
        </p:nvSpPr>
        <p:spPr>
          <a:xfrm rot="16200000">
            <a:off x="142741" y="3980991"/>
            <a:ext cx="1216152" cy="586182"/>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itle 3" descr="Ascensores Aéreos en Construcción 3">
            <a:extLst>
              <a:ext uri="{FF2B5EF4-FFF2-40B4-BE49-F238E27FC236}">
                <a16:creationId xmlns:a16="http://schemas.microsoft.com/office/drawing/2014/main" id="{1697B674-F378-434A-8AA5-286A607C62FF}"/>
              </a:ext>
            </a:extLst>
          </p:cNvPr>
          <p:cNvSpPr>
            <a:spLocks noGrp="1"/>
          </p:cNvSpPr>
          <p:nvPr>
            <p:ph type="title"/>
          </p:nvPr>
        </p:nvSpPr>
        <p:spPr>
          <a:xfrm>
            <a:off x="1663359" y="209475"/>
            <a:ext cx="8609023" cy="707886"/>
          </a:xfrm>
          <a:noFill/>
          <a:ln w="25400">
            <a:solidFill>
              <a:schemeClr val="accent1"/>
            </a:solidFill>
          </a:ln>
        </p:spPr>
        <p:txBody>
          <a:bodyPr wrap="none" rtlCol="0">
            <a:spAutoFit/>
          </a:bodyPr>
          <a:lstStyle/>
          <a:p>
            <a:r>
              <a:rPr lang="en-US" sz="4000" dirty="0">
                <a:solidFill>
                  <a:srgbClr val="37495F"/>
                </a:solidFill>
                <a:latin typeface="+mn-lt"/>
                <a:ea typeface="+mn-ea"/>
                <a:cs typeface="+mn-cs"/>
              </a:rPr>
              <a:t>Ascensores </a:t>
            </a:r>
            <a:r>
              <a:rPr lang="en-US" sz="4000" dirty="0" err="1">
                <a:solidFill>
                  <a:srgbClr val="37495F"/>
                </a:solidFill>
                <a:latin typeface="+mn-lt"/>
                <a:ea typeface="+mn-ea"/>
                <a:cs typeface="+mn-cs"/>
              </a:rPr>
              <a:t>Aéreos</a:t>
            </a:r>
            <a:r>
              <a:rPr lang="en-US" sz="4000" dirty="0">
                <a:solidFill>
                  <a:srgbClr val="37495F"/>
                </a:solidFill>
                <a:latin typeface="+mn-lt"/>
                <a:ea typeface="+mn-ea"/>
                <a:cs typeface="+mn-cs"/>
              </a:rPr>
              <a:t> </a:t>
            </a:r>
            <a:r>
              <a:rPr lang="en-US" sz="4000" dirty="0" err="1">
                <a:solidFill>
                  <a:srgbClr val="37495F"/>
                </a:solidFill>
                <a:latin typeface="+mn-lt"/>
                <a:ea typeface="+mn-ea"/>
                <a:cs typeface="+mn-cs"/>
              </a:rPr>
              <a:t>en</a:t>
            </a:r>
            <a:r>
              <a:rPr lang="en-US" sz="4000" dirty="0">
                <a:solidFill>
                  <a:srgbClr val="37495F"/>
                </a:solidFill>
                <a:latin typeface="+mn-lt"/>
                <a:ea typeface="+mn-ea"/>
                <a:cs typeface="+mn-cs"/>
              </a:rPr>
              <a:t> Construcción 3</a:t>
            </a:r>
          </a:p>
        </p:txBody>
      </p:sp>
      <p:pic>
        <p:nvPicPr>
          <p:cNvPr id="7" name="Content Placeholder 2" descr="Carta de interpretación de OSHA que explica el requisito de protección contra caídas en un elevador de tijera, para no requerir un arnés.">
            <a:extLst>
              <a:ext uri="{FF2B5EF4-FFF2-40B4-BE49-F238E27FC236}">
                <a16:creationId xmlns:a16="http://schemas.microsoft.com/office/drawing/2014/main" id="{98882554-03C1-48F3-BBF9-6B52C2CFDFB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52963" y="202573"/>
            <a:ext cx="9119419" cy="4928412"/>
          </a:xfrm>
          <a:prstGeom prst="rect">
            <a:avLst/>
          </a:prstGeom>
          <a:noFill/>
          <a:ln w="9525">
            <a:noFill/>
            <a:miter lim="800000"/>
            <a:headEnd/>
            <a:tailEnd/>
          </a:ln>
          <a:effectLst/>
        </p:spPr>
      </p:pic>
      <p:pic>
        <p:nvPicPr>
          <p:cNvPr id="9" name="Picture 3" descr="Ascensores Aéreos en Construcción 3">
            <a:extLst>
              <a:ext uri="{FF2B5EF4-FFF2-40B4-BE49-F238E27FC236}">
                <a16:creationId xmlns:a16="http://schemas.microsoft.com/office/drawing/2014/main" id="{3A2342A3-ACC6-42F3-A852-C4A47CB222EA}"/>
              </a:ext>
              <a:ext uri="{C183D7F6-B498-43B3-948B-1728B52AA6E4}">
                <adec:decorative xmlns:adec="http://schemas.microsoft.com/office/drawing/2017/decorative" xmlns="" val="1"/>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70892" y="4689989"/>
            <a:ext cx="11172375" cy="199904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7528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DBA812-20B2-4789-BF55-6A441C2C359C}"/>
              </a:ext>
            </a:extLst>
          </p:cNvPr>
          <p:cNvSpPr>
            <a:spLocks noGrp="1"/>
          </p:cNvSpPr>
          <p:nvPr>
            <p:ph type="title"/>
          </p:nvPr>
        </p:nvSpPr>
        <p:spPr>
          <a:xfrm>
            <a:off x="570892" y="69273"/>
            <a:ext cx="8596668" cy="1320800"/>
          </a:xfrm>
          <a:noFill/>
          <a:ln w="25400">
            <a:solidFill>
              <a:schemeClr val="accent1"/>
            </a:solidFill>
          </a:ln>
        </p:spPr>
        <p:txBody>
          <a:bodyPr wrap="none" rtlCol="0">
            <a:spAutoFit/>
          </a:bodyPr>
          <a:lstStyle/>
          <a:p>
            <a:r>
              <a:rPr lang="en-US" sz="4000" dirty="0">
                <a:solidFill>
                  <a:srgbClr val="37495F"/>
                </a:solidFill>
                <a:latin typeface="+mn-lt"/>
                <a:ea typeface="+mn-ea"/>
                <a:cs typeface="+mn-cs"/>
              </a:rPr>
              <a:t>Ascensores </a:t>
            </a:r>
            <a:r>
              <a:rPr lang="en-US" sz="4000" dirty="0" err="1">
                <a:solidFill>
                  <a:srgbClr val="37495F"/>
                </a:solidFill>
                <a:latin typeface="+mn-lt"/>
                <a:ea typeface="+mn-ea"/>
                <a:cs typeface="+mn-cs"/>
              </a:rPr>
              <a:t>Aéreos</a:t>
            </a:r>
            <a:r>
              <a:rPr lang="en-US" sz="4000" dirty="0">
                <a:solidFill>
                  <a:srgbClr val="37495F"/>
                </a:solidFill>
                <a:latin typeface="+mn-lt"/>
                <a:ea typeface="+mn-ea"/>
                <a:cs typeface="+mn-cs"/>
              </a:rPr>
              <a:t> </a:t>
            </a:r>
            <a:r>
              <a:rPr lang="en-US" sz="4000" dirty="0" err="1">
                <a:solidFill>
                  <a:srgbClr val="37495F"/>
                </a:solidFill>
                <a:latin typeface="+mn-lt"/>
                <a:ea typeface="+mn-ea"/>
                <a:cs typeface="+mn-cs"/>
              </a:rPr>
              <a:t>en</a:t>
            </a:r>
            <a:r>
              <a:rPr lang="en-US" sz="4000" dirty="0">
                <a:solidFill>
                  <a:srgbClr val="37495F"/>
                </a:solidFill>
                <a:latin typeface="+mn-lt"/>
                <a:ea typeface="+mn-ea"/>
                <a:cs typeface="+mn-cs"/>
              </a:rPr>
              <a:t> Construcción 4</a:t>
            </a:r>
          </a:p>
        </p:txBody>
      </p:sp>
      <p:sp>
        <p:nvSpPr>
          <p:cNvPr id="4" name="TextBox 3">
            <a:extLst>
              <a:ext uri="{FF2B5EF4-FFF2-40B4-BE49-F238E27FC236}">
                <a16:creationId xmlns:a16="http://schemas.microsoft.com/office/drawing/2014/main" id="{128F4953-8DFC-462A-92CE-F6BF7CF7AA82}"/>
              </a:ext>
            </a:extLst>
          </p:cNvPr>
          <p:cNvSpPr txBox="1"/>
          <p:nvPr/>
        </p:nvSpPr>
        <p:spPr>
          <a:xfrm>
            <a:off x="313792" y="1034516"/>
            <a:ext cx="11429475" cy="5262979"/>
          </a:xfrm>
          <a:prstGeom prst="rect">
            <a:avLst/>
          </a:prstGeom>
          <a:solidFill>
            <a:schemeClr val="bg1"/>
          </a:solidFill>
          <a:ln>
            <a:solidFill>
              <a:srgbClr val="37495F"/>
            </a:solidFill>
          </a:ln>
        </p:spPr>
        <p:txBody>
          <a:bodyPr wrap="square" rtlCol="0">
            <a:spAutoFit/>
          </a:bodyPr>
          <a:lstStyle/>
          <a:p>
            <a:r>
              <a:rPr lang="es-ES" sz="2400" b="1" i="1" u="sng" dirty="0">
                <a:solidFill>
                  <a:srgbClr val="545454"/>
                </a:solidFill>
                <a:latin typeface="Roboto"/>
              </a:rPr>
              <a:t>Protección contra caídas en un elevador de tijera - requisitos de OSHA</a:t>
            </a:r>
          </a:p>
          <a:p>
            <a:pPr algn="just"/>
            <a:r>
              <a:rPr lang="es-ES" sz="2400" dirty="0">
                <a:solidFill>
                  <a:schemeClr val="tx2"/>
                </a:solidFill>
                <a:latin typeface="inherit"/>
              </a:rPr>
              <a:t>En primer lugar, los elevadores de tijera se clasifican y subdividen según los requisitos para andamios (y no bajo “elevadores aéreos”). Las regulaciones con respecto al uso de protección contra caídas cuando se trabaja en andamios (en este caso, elevadores de tijera) se describen en el párrafo 29 CFR 1926.451 (g) “Protección contra caídas”.</a:t>
            </a:r>
          </a:p>
          <a:p>
            <a:pPr algn="just"/>
            <a:r>
              <a:rPr lang="es-ES" sz="2400" dirty="0">
                <a:solidFill>
                  <a:schemeClr val="tx2"/>
                </a:solidFill>
                <a:latin typeface="inherit"/>
              </a:rPr>
              <a:t>El subapartado 1926.451 (g) (1) (</a:t>
            </a:r>
            <a:r>
              <a:rPr lang="es-ES" sz="2400" dirty="0" err="1">
                <a:solidFill>
                  <a:schemeClr val="tx2"/>
                </a:solidFill>
                <a:latin typeface="inherit"/>
              </a:rPr>
              <a:t>vii</a:t>
            </a:r>
            <a:r>
              <a:rPr lang="es-ES" sz="2400" dirty="0">
                <a:solidFill>
                  <a:schemeClr val="tx2"/>
                </a:solidFill>
                <a:latin typeface="inherit"/>
              </a:rPr>
              <a:t>) establece: “Para todos los andamios no especificados en los párrafos (g) (1) (i) a (g) (1) (vi) de esta sección, cada empleado deberá estar protegido por el uso de sistemas personales de detención de caídas o sistemas de barandas que cumplan con los requisitos del párrafo (g) (4) de esta sección “.</a:t>
            </a:r>
          </a:p>
          <a:p>
            <a:pPr algn="just"/>
            <a:endParaRPr lang="es-ES" sz="2400" dirty="0">
              <a:solidFill>
                <a:schemeClr val="tx2"/>
              </a:solidFill>
              <a:latin typeface="inherit"/>
            </a:endParaRPr>
          </a:p>
          <a:p>
            <a:pPr algn="just"/>
            <a:r>
              <a:rPr lang="es-ES" sz="2400" dirty="0">
                <a:solidFill>
                  <a:schemeClr val="tx2"/>
                </a:solidFill>
                <a:highlight>
                  <a:srgbClr val="FFFF00"/>
                </a:highlight>
                <a:latin typeface="inherit"/>
              </a:rPr>
              <a:t>Dado que los elevadores de tijera no se mencionan en los párrafos (g) (1) (i) a (g) (1) (vi) y deben equiparse de manera estándar con un sistema de barandal diseñado adecuadamente, </a:t>
            </a:r>
            <a:r>
              <a:rPr lang="es-ES" sz="2400" b="1" i="1" dirty="0">
                <a:solidFill>
                  <a:schemeClr val="tx2"/>
                </a:solidFill>
                <a:highlight>
                  <a:srgbClr val="FFFF00"/>
                </a:highlight>
                <a:latin typeface="inherit"/>
              </a:rPr>
              <a:t>no se requiere un sistema adicional de detención de caídas al trabajar un elevador de tijera</a:t>
            </a:r>
            <a:r>
              <a:rPr lang="es-ES" sz="2400" dirty="0">
                <a:solidFill>
                  <a:schemeClr val="tx2"/>
                </a:solidFill>
                <a:highlight>
                  <a:srgbClr val="FFFF00"/>
                </a:highlight>
                <a:latin typeface="inherit"/>
              </a:rPr>
              <a:t>.</a:t>
            </a:r>
          </a:p>
        </p:txBody>
      </p:sp>
      <p:pic>
        <p:nvPicPr>
          <p:cNvPr id="9" name="Picture 3" descr="OSHA Letter of Interpretation Explaining the requirement of Fall Protection on a scissor Lift, not to require a harness. ">
            <a:extLst>
              <a:ext uri="{FF2B5EF4-FFF2-40B4-BE49-F238E27FC236}">
                <a16:creationId xmlns:a16="http://schemas.microsoft.com/office/drawing/2014/main" id="{3A2342A3-ACC6-42F3-A852-C4A47CB222EA}"/>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0892" y="4689989"/>
            <a:ext cx="11172375" cy="1999049"/>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695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p:txBody>
          <a:bodyPr anchor="ctr">
            <a:normAutofit/>
          </a:bodyPr>
          <a:lstStyle/>
          <a:p>
            <a:r>
              <a:rPr lang="en-US" altLang="en-US" sz="5400" b="1" dirty="0" err="1"/>
              <a:t>Bienvenido</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4294967295"/>
          </p:nvPr>
        </p:nvSpPr>
        <p:spPr>
          <a:xfrm>
            <a:off x="5357813" y="1144588"/>
            <a:ext cx="6834187" cy="5040312"/>
          </a:xfrm>
        </p:spPr>
        <p:txBody>
          <a:bodyPr anchor="ctr">
            <a:normAutofit/>
          </a:bodyPr>
          <a:lstStyle/>
          <a:p>
            <a:pPr marL="285750" indent="-285750">
              <a:buFont typeface="Arial" panose="020B0604020202020204" pitchFamily="34" charset="0"/>
              <a:buChar char="•"/>
            </a:pPr>
            <a:r>
              <a:rPr lang="en-US" sz="4800" b="1" dirty="0">
                <a:solidFill>
                  <a:srgbClr val="1B3049"/>
                </a:solidFill>
              </a:rPr>
              <a:t>Tipos de Ascensores</a:t>
            </a:r>
          </a:p>
          <a:p>
            <a:pPr marL="285750" indent="-285750">
              <a:buFont typeface="Arial" panose="020B0604020202020204" pitchFamily="34" charset="0"/>
              <a:buChar char="•"/>
            </a:pPr>
            <a:endParaRPr lang="en-US" sz="3600" b="1" dirty="0">
              <a:solidFill>
                <a:srgbClr val="1B3049"/>
              </a:solidFill>
            </a:endParaRPr>
          </a:p>
          <a:p>
            <a:pPr marL="285750" indent="-285750">
              <a:spcBef>
                <a:spcPts val="1200"/>
              </a:spcBef>
              <a:buFont typeface="Arial" panose="020B0604020202020204" pitchFamily="34" charset="0"/>
              <a:buChar char="•"/>
            </a:pPr>
            <a:r>
              <a:rPr lang="en-US" sz="4800" b="1" dirty="0" err="1">
                <a:solidFill>
                  <a:srgbClr val="1B3049"/>
                </a:solidFill>
              </a:rPr>
              <a:t>Cuidado</a:t>
            </a:r>
            <a:r>
              <a:rPr lang="en-US" sz="4800" b="1" dirty="0">
                <a:solidFill>
                  <a:srgbClr val="1B3049"/>
                </a:solidFill>
              </a:rPr>
              <a:t>/</a:t>
            </a:r>
            <a:r>
              <a:rPr lang="en-US" sz="4800" b="1" dirty="0" err="1">
                <a:solidFill>
                  <a:srgbClr val="1B3049"/>
                </a:solidFill>
              </a:rPr>
              <a:t>inspecciones</a:t>
            </a:r>
            <a:endParaRPr lang="en-US" sz="4800" b="1" dirty="0">
              <a:solidFill>
                <a:srgbClr val="1B3049"/>
              </a:solidFill>
            </a:endParaRPr>
          </a:p>
          <a:p>
            <a:pPr marL="285750" indent="-285750">
              <a:spcBef>
                <a:spcPts val="12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r>
              <a:rPr lang="en-US" sz="4800" b="1" dirty="0" err="1">
                <a:solidFill>
                  <a:srgbClr val="1B3049"/>
                </a:solidFill>
              </a:rPr>
              <a:t>Funcionamiento</a:t>
            </a:r>
            <a:r>
              <a:rPr lang="en-US" sz="4800" b="1" dirty="0">
                <a:solidFill>
                  <a:srgbClr val="1B3049"/>
                </a:solidFill>
              </a:rPr>
              <a:t> </a:t>
            </a:r>
            <a:r>
              <a:rPr lang="en-US" sz="4800" b="1" dirty="0" err="1">
                <a:solidFill>
                  <a:srgbClr val="1B3049"/>
                </a:solidFill>
              </a:rPr>
              <a:t>seguro</a:t>
            </a:r>
            <a:endParaRPr lang="en-US" dirty="0"/>
          </a:p>
        </p:txBody>
      </p:sp>
    </p:spTree>
    <p:extLst>
      <p:ext uri="{BB962C8B-B14F-4D97-AF65-F5344CB8AC3E}">
        <p14:creationId xmlns:p14="http://schemas.microsoft.com/office/powerpoint/2010/main" val="369924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FEF8-3E4D-4CDB-A8D6-1BA1AFD00C6F}"/>
              </a:ext>
            </a:extLst>
          </p:cNvPr>
          <p:cNvSpPr>
            <a:spLocks noGrp="1"/>
          </p:cNvSpPr>
          <p:nvPr>
            <p:ph type="title"/>
          </p:nvPr>
        </p:nvSpPr>
        <p:spPr>
          <a:noFill/>
          <a:ln w="25400">
            <a:solidFill>
              <a:schemeClr val="accent1"/>
            </a:solidFill>
          </a:ln>
        </p:spPr>
        <p:txBody>
          <a:bodyPr wrap="none" rtlCol="0">
            <a:spAutoFit/>
          </a:bodyPr>
          <a:lstStyle/>
          <a:p>
            <a:r>
              <a:rPr lang="en-US" sz="4000" dirty="0">
                <a:solidFill>
                  <a:srgbClr val="37495F"/>
                </a:solidFill>
                <a:latin typeface="+mn-lt"/>
                <a:ea typeface="+mn-ea"/>
                <a:cs typeface="+mn-cs"/>
              </a:rPr>
              <a:t>Ascensores </a:t>
            </a:r>
            <a:r>
              <a:rPr lang="en-US" sz="4000" dirty="0" err="1">
                <a:solidFill>
                  <a:srgbClr val="37495F"/>
                </a:solidFill>
                <a:latin typeface="+mn-lt"/>
                <a:ea typeface="+mn-ea"/>
                <a:cs typeface="+mn-cs"/>
              </a:rPr>
              <a:t>Aéreos</a:t>
            </a:r>
            <a:r>
              <a:rPr lang="en-US" sz="4000" dirty="0">
                <a:solidFill>
                  <a:srgbClr val="37495F"/>
                </a:solidFill>
                <a:latin typeface="+mn-lt"/>
                <a:ea typeface="+mn-ea"/>
                <a:cs typeface="+mn-cs"/>
              </a:rPr>
              <a:t> </a:t>
            </a:r>
            <a:r>
              <a:rPr lang="en-US" sz="4000" dirty="0" err="1">
                <a:solidFill>
                  <a:srgbClr val="37495F"/>
                </a:solidFill>
                <a:latin typeface="+mn-lt"/>
                <a:ea typeface="+mn-ea"/>
                <a:cs typeface="+mn-cs"/>
              </a:rPr>
              <a:t>en</a:t>
            </a:r>
            <a:r>
              <a:rPr lang="en-US" sz="4000" dirty="0">
                <a:solidFill>
                  <a:srgbClr val="37495F"/>
                </a:solidFill>
                <a:latin typeface="+mn-lt"/>
                <a:ea typeface="+mn-ea"/>
                <a:cs typeface="+mn-cs"/>
              </a:rPr>
              <a:t> Construcción 5</a:t>
            </a:r>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2743200" y="1700213"/>
            <a:ext cx="9448800" cy="4891087"/>
          </a:xfrm>
        </p:spPr>
        <p:txBody>
          <a:bodyPr>
            <a:normAutofit lnSpcReduction="10000"/>
          </a:bodyPr>
          <a:lstStyle/>
          <a:p>
            <a:pPr algn="ctr"/>
            <a:r>
              <a:rPr lang="es-ES" sz="2400" b="1" u="sng" dirty="0"/>
              <a:t>En casi todas las industrias, hay áreas donde los trabajadores están sometidos a peligros de caída</a:t>
            </a:r>
            <a:r>
              <a:rPr lang="en-US" sz="2400" b="1" dirty="0"/>
              <a:t>. </a:t>
            </a:r>
          </a:p>
          <a:p>
            <a:pPr marL="0" indent="0" algn="ctr">
              <a:buNone/>
            </a:pPr>
            <a:r>
              <a:rPr lang="es-ES" sz="2000" dirty="0"/>
              <a:t>Al seleccionar el equipo de protección contra caídas, tres componentes componen un sistema de protección contra caídas completo. Estos son los ABC de la protección contra caídas</a:t>
            </a:r>
            <a:r>
              <a:rPr lang="en-US" sz="2000" dirty="0"/>
              <a:t>:</a:t>
            </a:r>
          </a:p>
          <a:p>
            <a:pPr marL="0" indent="0" algn="ctr">
              <a:buNone/>
            </a:pPr>
            <a:r>
              <a:rPr lang="en-US" sz="2400" b="1" dirty="0"/>
              <a:t>        </a:t>
            </a:r>
            <a:r>
              <a:rPr lang="es-ES" sz="2400" b="1" dirty="0"/>
              <a:t>Anclaje... </a:t>
            </a:r>
            <a:r>
              <a:rPr lang="es-ES" sz="2400" b="1" dirty="0" err="1"/>
              <a:t>Arnes</a:t>
            </a:r>
            <a:r>
              <a:rPr lang="es-ES" sz="2400" b="1" dirty="0"/>
              <a:t> de </a:t>
            </a:r>
            <a:r>
              <a:rPr lang="es-ES" sz="2400" b="1" dirty="0" err="1"/>
              <a:t>querpo</a:t>
            </a:r>
            <a:r>
              <a:rPr lang="es-ES" sz="2400" b="1" dirty="0"/>
              <a:t>... </a:t>
            </a:r>
            <a:r>
              <a:rPr lang="es-ES" sz="2400" b="1" dirty="0" err="1"/>
              <a:t>Conexiónes</a:t>
            </a:r>
            <a:endParaRPr lang="en-US" sz="2400" b="1" dirty="0"/>
          </a:p>
          <a:p>
            <a:pPr marL="0" indent="0">
              <a:buNone/>
            </a:pPr>
            <a:endParaRPr lang="en-US" sz="2000" dirty="0"/>
          </a:p>
          <a:p>
            <a:pPr marL="0" indent="0" algn="ctr">
              <a:buNone/>
            </a:pPr>
            <a:r>
              <a:rPr lang="es-ES" sz="2000" dirty="0"/>
              <a:t>Cada uno debe estar en su lugar y utilizarse correctamente para proporcionar la máxima protección de los trabajadores</a:t>
            </a:r>
            <a:r>
              <a:rPr lang="en-US" sz="2000" dirty="0"/>
              <a:t>.</a:t>
            </a:r>
          </a:p>
          <a:p>
            <a:pPr marL="0" indent="0" algn="ctr">
              <a:buNone/>
            </a:pPr>
            <a:endParaRPr lang="en-US" sz="2000" dirty="0"/>
          </a:p>
          <a:p>
            <a:pPr marL="0" indent="0" algn="ctr">
              <a:buNone/>
            </a:pPr>
            <a:r>
              <a:rPr lang="es-ES" sz="2000" b="1" dirty="0"/>
              <a:t>El dispositivo de conexión es el eslabón más crítico en el montaje de un sistema de protección contra caídas seguro, </a:t>
            </a:r>
            <a:r>
              <a:rPr lang="es-ES" sz="2000" dirty="0"/>
              <a:t>ya que lleva la mayor fuerza durante una caída</a:t>
            </a:r>
            <a:r>
              <a:rPr lang="en-US" sz="2000" dirty="0"/>
              <a:t>. </a:t>
            </a:r>
            <a:endParaRPr lang="en-US" dirty="0"/>
          </a:p>
        </p:txBody>
      </p:sp>
    </p:spTree>
    <p:extLst>
      <p:ext uri="{BB962C8B-B14F-4D97-AF65-F5344CB8AC3E}">
        <p14:creationId xmlns:p14="http://schemas.microsoft.com/office/powerpoint/2010/main" val="2137867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5" name="Title 4">
            <a:extLst>
              <a:ext uri="{FF2B5EF4-FFF2-40B4-BE49-F238E27FC236}">
                <a16:creationId xmlns:a16="http://schemas.microsoft.com/office/drawing/2014/main" id="{8A1C2EA5-2584-4775-A3AC-B5322B679541}"/>
              </a:ext>
            </a:extLst>
          </p:cNvPr>
          <p:cNvSpPr>
            <a:spLocks noGrp="1"/>
          </p:cNvSpPr>
          <p:nvPr>
            <p:ph type="title"/>
          </p:nvPr>
        </p:nvSpPr>
        <p:spPr>
          <a:xfrm>
            <a:off x="531862" y="1540992"/>
            <a:ext cx="4289521" cy="5001491"/>
          </a:xfrm>
        </p:spPr>
        <p:txBody>
          <a:bodyPr>
            <a:noAutofit/>
          </a:bodyPr>
          <a:lstStyle/>
          <a:p>
            <a:pPr algn="ctr"/>
            <a:r>
              <a:rPr lang="en-US" sz="6000" b="1" dirty="0" err="1"/>
              <a:t>Protección</a:t>
            </a:r>
            <a:r>
              <a:rPr lang="en-US" sz="6000" b="1" dirty="0"/>
              <a:t> contra </a:t>
            </a:r>
            <a:r>
              <a:rPr lang="en-US" sz="6000" b="1" dirty="0" err="1"/>
              <a:t>caídas</a:t>
            </a:r>
            <a:r>
              <a:rPr lang="en-US" sz="4000" dirty="0"/>
              <a:t/>
            </a:r>
            <a:br>
              <a:rPr lang="en-US" sz="4000" dirty="0"/>
            </a:br>
            <a:endParaRPr lang="en-US" sz="4000" dirty="0"/>
          </a:p>
        </p:txBody>
      </p:sp>
      <p:sp>
        <p:nvSpPr>
          <p:cNvPr id="11" name="TextBox 10">
            <a:extLst>
              <a:ext uri="{FF2B5EF4-FFF2-40B4-BE49-F238E27FC236}">
                <a16:creationId xmlns:a16="http://schemas.microsoft.com/office/drawing/2014/main" id="{C10778B2-B3C2-453D-B18A-380E4D243CDE}"/>
              </a:ext>
            </a:extLst>
          </p:cNvPr>
          <p:cNvSpPr txBox="1"/>
          <p:nvPr/>
        </p:nvSpPr>
        <p:spPr>
          <a:xfrm>
            <a:off x="5266751" y="1156397"/>
            <a:ext cx="5898535" cy="5386086"/>
          </a:xfrm>
          <a:prstGeom prst="rect">
            <a:avLst/>
          </a:prstGeom>
          <a:noFill/>
        </p:spPr>
        <p:txBody>
          <a:bodyPr wrap="square" lIns="91434" tIns="45718" rIns="91434" bIns="45718" rtlCol="0">
            <a:spAutoFit/>
          </a:bodyPr>
          <a:lstStyle/>
          <a:p>
            <a:r>
              <a:rPr lang="en-US" sz="2800" b="1" u="sng" dirty="0">
                <a:solidFill>
                  <a:schemeClr val="tx2"/>
                </a:solidFill>
                <a:hlinkClick r:id="rId3">
                  <a:extLst>
                    <a:ext uri="{A12FA001-AC4F-418D-AE19-62706E023703}">
                      <ahyp:hlinkClr xmlns:ahyp="http://schemas.microsoft.com/office/drawing/2018/hyperlinkcolor" xmlns="" val="tx"/>
                    </a:ext>
                  </a:extLst>
                </a:hlinkClick>
              </a:rPr>
              <a:t>OSHA Standard 1926.503(a)(1)</a:t>
            </a:r>
            <a:endParaRPr lang="en-US" sz="2800" b="1" u="sng" dirty="0">
              <a:solidFill>
                <a:schemeClr val="tx2"/>
              </a:solidFill>
            </a:endParaRPr>
          </a:p>
          <a:p>
            <a:endParaRPr lang="en-US" sz="3600" dirty="0">
              <a:solidFill>
                <a:schemeClr val="tx2"/>
              </a:solidFill>
            </a:endParaRPr>
          </a:p>
          <a:p>
            <a:r>
              <a:rPr lang="es-ES" sz="2800" dirty="0">
                <a:solidFill>
                  <a:schemeClr val="tx2"/>
                </a:solidFill>
              </a:rPr>
              <a:t>El empleador deberá proporcionar un programa de capacitación para cada empleado que 
expuestos a peligros de caída. 
El programa deberá permitir que cada empleado reconozca los peligros de caer y capacitará a cada empleado en los procedimientos para minimizar estos peligros</a:t>
            </a:r>
            <a:r>
              <a:rPr lang="en-US" sz="2800" dirty="0">
                <a:solidFill>
                  <a:schemeClr val="tx2"/>
                </a:solidFill>
              </a:rPr>
              <a:t>.</a:t>
            </a:r>
          </a:p>
        </p:txBody>
      </p:sp>
    </p:spTree>
    <p:extLst>
      <p:ext uri="{BB962C8B-B14F-4D97-AF65-F5344CB8AC3E}">
        <p14:creationId xmlns:p14="http://schemas.microsoft.com/office/powerpoint/2010/main" val="12611422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Pentagon 4" descr="Passive Fall Protection&#10;"/>
          <p:cNvSpPr/>
          <p:nvPr/>
        </p:nvSpPr>
        <p:spPr>
          <a:xfrm>
            <a:off x="539752" y="2517770"/>
            <a:ext cx="8302547" cy="859693"/>
          </a:xfrm>
          <a:prstGeom prst="homePlate">
            <a:avLst/>
          </a:prstGeom>
          <a:solidFill>
            <a:schemeClr val="accent2">
              <a:lumMod val="75000"/>
            </a:schemeClr>
          </a:solidFill>
          <a:ln w="9525"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7" name="Pentagon 6" descr="Active Fall Restraint System&#10;&#10;"/>
          <p:cNvSpPr/>
          <p:nvPr/>
        </p:nvSpPr>
        <p:spPr>
          <a:xfrm>
            <a:off x="539753" y="3377462"/>
            <a:ext cx="7807572" cy="859693"/>
          </a:xfrm>
          <a:prstGeom prst="homePlate">
            <a:avLst/>
          </a:prstGeom>
          <a:solidFill>
            <a:schemeClr val="accent2">
              <a:lumMod val="60000"/>
              <a:lumOff val="40000"/>
            </a:schemeClr>
          </a:solidFill>
          <a:ln w="9525"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9" name="Pentagon 8" title="sistema">
            <a:extLst>
              <a:ext uri="{C183D7F6-B498-43B3-948B-1728B52AA6E4}">
                <adec:decorative xmlns:adec="http://schemas.microsoft.com/office/drawing/2017/decorative" xmlns="" val="1"/>
              </a:ext>
            </a:extLst>
          </p:cNvPr>
          <p:cNvSpPr/>
          <p:nvPr/>
        </p:nvSpPr>
        <p:spPr>
          <a:xfrm>
            <a:off x="539751" y="4237155"/>
            <a:ext cx="7481931" cy="859693"/>
          </a:xfrm>
          <a:prstGeom prst="homePlate">
            <a:avLst/>
          </a:prstGeom>
          <a:solidFill>
            <a:schemeClr val="accent2">
              <a:lumMod val="40000"/>
              <a:lumOff val="60000"/>
            </a:schemeClr>
          </a:solidFill>
          <a:ln w="12700"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11" name="Pentagon 10" descr="Elimination or Substitution&#10;"/>
          <p:cNvSpPr/>
          <p:nvPr/>
        </p:nvSpPr>
        <p:spPr>
          <a:xfrm>
            <a:off x="539753" y="1658076"/>
            <a:ext cx="8784495" cy="859693"/>
          </a:xfrm>
          <a:prstGeom prst="homePlate">
            <a:avLst/>
          </a:prstGeom>
          <a:solidFill>
            <a:schemeClr val="accent2">
              <a:lumMod val="50000"/>
            </a:schemeClr>
          </a:solidFill>
          <a:ln w="9525" cap="flat" cmpd="sng" algn="ctr">
            <a:solidFill>
              <a:srgbClr val="A6A6A6"/>
            </a:solidFill>
            <a:prstDash val="solid"/>
          </a:ln>
          <a:effectLst/>
        </p:spPr>
        <p:txBody>
          <a:bodyPr rtlCol="0" anchor="ctr"/>
          <a:lstStyle/>
          <a:p>
            <a:pPr algn="ctr" defTabSz="1219170">
              <a:defRPr/>
            </a:pPr>
            <a:endParaRPr lang="en-US" sz="2400" kern="0" dirty="0">
              <a:solidFill>
                <a:prstClr val="white"/>
              </a:solidFill>
            </a:endParaRPr>
          </a:p>
        </p:txBody>
      </p:sp>
      <p:sp>
        <p:nvSpPr>
          <p:cNvPr id="14" name="Pentagon 13" title="menos">
            <a:extLst>
              <a:ext uri="{C183D7F6-B498-43B3-948B-1728B52AA6E4}">
                <adec:decorative xmlns:adec="http://schemas.microsoft.com/office/drawing/2017/decorative" xmlns="" val="1"/>
              </a:ext>
            </a:extLst>
          </p:cNvPr>
          <p:cNvSpPr/>
          <p:nvPr/>
        </p:nvSpPr>
        <p:spPr>
          <a:xfrm>
            <a:off x="539753" y="5096848"/>
            <a:ext cx="7133580" cy="859693"/>
          </a:xfrm>
          <a:prstGeom prst="homePlate">
            <a:avLst/>
          </a:prstGeom>
          <a:solidFill>
            <a:schemeClr val="accent2">
              <a:lumMod val="20000"/>
              <a:lumOff val="80000"/>
            </a:schemeClr>
          </a:solidFill>
          <a:ln w="12700" cap="flat" cmpd="sng" algn="ctr">
            <a:solidFill>
              <a:sysClr val="window" lastClr="FFFFFF">
                <a:lumMod val="65000"/>
              </a:sysClr>
            </a:solidFill>
            <a:prstDash val="solid"/>
          </a:ln>
          <a:effectLst/>
        </p:spPr>
        <p:txBody>
          <a:bodyPr rtlCol="0" anchor="ctr"/>
          <a:lstStyle/>
          <a:p>
            <a:pPr algn="ctr" defTabSz="1219170">
              <a:defRPr/>
            </a:pPr>
            <a:endParaRPr lang="en-US" sz="2400" kern="0" dirty="0">
              <a:solidFill>
                <a:srgbClr val="595959"/>
              </a:solidFill>
            </a:endParaRPr>
          </a:p>
        </p:txBody>
      </p:sp>
      <p:cxnSp>
        <p:nvCxnSpPr>
          <p:cNvPr id="3" name="Straight Arrow Connector 2" descr="Range from Most Effective to Least Effective."/>
          <p:cNvCxnSpPr>
            <a:cxnSpLocks/>
            <a:stCxn id="19" idx="2"/>
          </p:cNvCxnSpPr>
          <p:nvPr/>
        </p:nvCxnSpPr>
        <p:spPr>
          <a:xfrm flipH="1">
            <a:off x="9324248" y="2305970"/>
            <a:ext cx="1473406" cy="2972596"/>
          </a:xfrm>
          <a:prstGeom prst="straightConnector1">
            <a:avLst/>
          </a:prstGeom>
          <a:ln w="31750">
            <a:solidFill>
              <a:srgbClr val="1B3049"/>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77A6868-B445-416C-97E9-0CECE2FF697D}"/>
              </a:ext>
            </a:extLst>
          </p:cNvPr>
          <p:cNvSpPr>
            <a:spLocks noGrp="1"/>
          </p:cNvSpPr>
          <p:nvPr>
            <p:ph type="title"/>
          </p:nvPr>
        </p:nvSpPr>
        <p:spPr>
          <a:xfrm>
            <a:off x="539751" y="283272"/>
            <a:ext cx="12192000" cy="444499"/>
          </a:xfrm>
        </p:spPr>
        <p:txBody>
          <a:bodyPr>
            <a:noAutofit/>
          </a:bodyPr>
          <a:lstStyle/>
          <a:p>
            <a:pPr algn="l">
              <a:spcBef>
                <a:spcPts val="1000"/>
              </a:spcBef>
              <a:buClr>
                <a:schemeClr val="accent1"/>
              </a:buClr>
              <a:buSzPct val="80000"/>
            </a:pPr>
            <a:r>
              <a:rPr lang="es-ES" sz="3600" b="1" cap="all" spc="0" dirty="0">
                <a:solidFill>
                  <a:schemeClr val="tx1">
                    <a:lumMod val="50000"/>
                    <a:lumOff val="50000"/>
                  </a:schemeClr>
                </a:solidFill>
                <a:latin typeface="+mn-lt"/>
                <a:ea typeface="+mn-ea"/>
                <a:cs typeface="Segoe UI Semibold" panose="020B0702040204020203" pitchFamily="34" charset="0"/>
              </a:rPr>
              <a:t>JERARQUÍA DE PROTECCIÓN CONTRA CAÍDAS</a:t>
            </a:r>
          </a:p>
        </p:txBody>
      </p:sp>
      <p:sp>
        <p:nvSpPr>
          <p:cNvPr id="12" name="TextBox 11"/>
          <p:cNvSpPr txBox="1"/>
          <p:nvPr/>
        </p:nvSpPr>
        <p:spPr>
          <a:xfrm>
            <a:off x="762823" y="1761957"/>
            <a:ext cx="5554726" cy="666786"/>
          </a:xfrm>
          <a:prstGeom prst="rect">
            <a:avLst/>
          </a:prstGeom>
          <a:noFill/>
        </p:spPr>
        <p:txBody>
          <a:bodyPr wrap="none" rtlCol="0">
            <a:spAutoFit/>
          </a:bodyPr>
          <a:lstStyle/>
          <a:p>
            <a:r>
              <a:rPr lang="en-US" sz="3733" dirty="0" err="1">
                <a:solidFill>
                  <a:schemeClr val="bg1"/>
                </a:solidFill>
                <a:cs typeface="Century Gothic"/>
              </a:rPr>
              <a:t>Eliminación</a:t>
            </a:r>
            <a:r>
              <a:rPr lang="en-US" sz="3733" dirty="0">
                <a:solidFill>
                  <a:schemeClr val="bg1"/>
                </a:solidFill>
                <a:cs typeface="Century Gothic"/>
              </a:rPr>
              <a:t> o </a:t>
            </a:r>
            <a:r>
              <a:rPr lang="en-US" sz="3733" dirty="0" err="1">
                <a:solidFill>
                  <a:schemeClr val="bg1"/>
                </a:solidFill>
                <a:cs typeface="Century Gothic"/>
              </a:rPr>
              <a:t>Sustitución</a:t>
            </a:r>
            <a:endParaRPr lang="en-US" sz="3733" dirty="0">
              <a:solidFill>
                <a:schemeClr val="bg1"/>
              </a:solidFill>
              <a:cs typeface="Century Gothic"/>
            </a:endParaRPr>
          </a:p>
        </p:txBody>
      </p:sp>
      <p:sp>
        <p:nvSpPr>
          <p:cNvPr id="6" name="TextBox 5"/>
          <p:cNvSpPr txBox="1"/>
          <p:nvPr/>
        </p:nvSpPr>
        <p:spPr>
          <a:xfrm>
            <a:off x="765198" y="2604824"/>
            <a:ext cx="6936514" cy="666786"/>
          </a:xfrm>
          <a:prstGeom prst="rect">
            <a:avLst/>
          </a:prstGeom>
          <a:noFill/>
        </p:spPr>
        <p:txBody>
          <a:bodyPr wrap="none" rtlCol="0">
            <a:spAutoFit/>
          </a:bodyPr>
          <a:lstStyle/>
          <a:p>
            <a:r>
              <a:rPr lang="en-US" sz="3733" dirty="0" err="1">
                <a:solidFill>
                  <a:prstClr val="white">
                    <a:lumMod val="85000"/>
                  </a:prstClr>
                </a:solidFill>
                <a:cs typeface="Century Gothic"/>
              </a:rPr>
              <a:t>Protección</a:t>
            </a:r>
            <a:r>
              <a:rPr lang="en-US" sz="3733" dirty="0">
                <a:solidFill>
                  <a:prstClr val="white">
                    <a:lumMod val="85000"/>
                  </a:prstClr>
                </a:solidFill>
                <a:cs typeface="Century Gothic"/>
              </a:rPr>
              <a:t> </a:t>
            </a:r>
            <a:r>
              <a:rPr lang="en-US" sz="3733" dirty="0" err="1">
                <a:solidFill>
                  <a:prstClr val="white">
                    <a:lumMod val="85000"/>
                  </a:prstClr>
                </a:solidFill>
                <a:cs typeface="Century Gothic"/>
              </a:rPr>
              <a:t>pasiva</a:t>
            </a:r>
            <a:r>
              <a:rPr lang="en-US" sz="3733" dirty="0">
                <a:solidFill>
                  <a:prstClr val="white">
                    <a:lumMod val="85000"/>
                  </a:prstClr>
                </a:solidFill>
                <a:cs typeface="Century Gothic"/>
              </a:rPr>
              <a:t> contra </a:t>
            </a:r>
            <a:r>
              <a:rPr lang="en-US" sz="3733" dirty="0" err="1">
                <a:solidFill>
                  <a:prstClr val="white">
                    <a:lumMod val="85000"/>
                  </a:prstClr>
                </a:solidFill>
                <a:cs typeface="Century Gothic"/>
              </a:rPr>
              <a:t>caídas</a:t>
            </a:r>
            <a:endParaRPr lang="en-US" sz="3733" dirty="0">
              <a:solidFill>
                <a:prstClr val="white">
                  <a:lumMod val="85000"/>
                </a:prstClr>
              </a:solidFill>
              <a:cs typeface="Century Gothic"/>
            </a:endParaRPr>
          </a:p>
        </p:txBody>
      </p:sp>
      <p:sp>
        <p:nvSpPr>
          <p:cNvPr id="8" name="TextBox 7" descr="Active Fall Restraint System&#10;"/>
          <p:cNvSpPr txBox="1"/>
          <p:nvPr/>
        </p:nvSpPr>
        <p:spPr>
          <a:xfrm>
            <a:off x="767995" y="3491220"/>
            <a:ext cx="7003840" cy="646331"/>
          </a:xfrm>
          <a:prstGeom prst="rect">
            <a:avLst/>
          </a:prstGeom>
          <a:noFill/>
        </p:spPr>
        <p:txBody>
          <a:bodyPr wrap="none" rtlCol="0">
            <a:spAutoFit/>
          </a:bodyPr>
          <a:lstStyle/>
          <a:p>
            <a:r>
              <a:rPr lang="es-ES" sz="3200" dirty="0">
                <a:solidFill>
                  <a:schemeClr val="bg1">
                    <a:lumMod val="50000"/>
                  </a:schemeClr>
                </a:solidFill>
                <a:cs typeface="Century Gothic"/>
              </a:rPr>
              <a:t>Sistema</a:t>
            </a:r>
            <a:r>
              <a:rPr lang="es-ES" sz="3600" dirty="0">
                <a:solidFill>
                  <a:schemeClr val="bg1">
                    <a:lumMod val="50000"/>
                  </a:schemeClr>
                </a:solidFill>
                <a:cs typeface="Century Gothic"/>
              </a:rPr>
              <a:t> </a:t>
            </a:r>
            <a:r>
              <a:rPr lang="es-ES" sz="2400" dirty="0">
                <a:solidFill>
                  <a:schemeClr val="bg1">
                    <a:lumMod val="50000"/>
                  </a:schemeClr>
                </a:solidFill>
                <a:cs typeface="Century Gothic"/>
              </a:rPr>
              <a:t>de</a:t>
            </a:r>
            <a:r>
              <a:rPr lang="es-ES" sz="3600" dirty="0">
                <a:solidFill>
                  <a:schemeClr val="bg1">
                    <a:lumMod val="50000"/>
                  </a:schemeClr>
                </a:solidFill>
                <a:cs typeface="Century Gothic"/>
              </a:rPr>
              <a:t> </a:t>
            </a:r>
            <a:r>
              <a:rPr lang="es-ES" sz="3200" dirty="0">
                <a:solidFill>
                  <a:schemeClr val="bg1">
                    <a:lumMod val="50000"/>
                  </a:schemeClr>
                </a:solidFill>
                <a:cs typeface="Century Gothic"/>
              </a:rPr>
              <a:t>retención</a:t>
            </a:r>
            <a:r>
              <a:rPr lang="es-ES" sz="3600" dirty="0">
                <a:solidFill>
                  <a:schemeClr val="bg1">
                    <a:lumMod val="50000"/>
                  </a:schemeClr>
                </a:solidFill>
                <a:cs typeface="Century Gothic"/>
              </a:rPr>
              <a:t> </a:t>
            </a:r>
            <a:r>
              <a:rPr lang="es-ES" sz="2400" dirty="0">
                <a:solidFill>
                  <a:schemeClr val="bg1">
                    <a:lumMod val="50000"/>
                  </a:schemeClr>
                </a:solidFill>
                <a:cs typeface="Century Gothic"/>
              </a:rPr>
              <a:t>de</a:t>
            </a:r>
            <a:r>
              <a:rPr lang="es-ES" sz="3600" dirty="0">
                <a:solidFill>
                  <a:schemeClr val="bg1">
                    <a:lumMod val="50000"/>
                  </a:schemeClr>
                </a:solidFill>
                <a:cs typeface="Century Gothic"/>
              </a:rPr>
              <a:t> </a:t>
            </a:r>
            <a:r>
              <a:rPr lang="es-ES" sz="3200" dirty="0">
                <a:solidFill>
                  <a:schemeClr val="bg1">
                    <a:lumMod val="50000"/>
                  </a:schemeClr>
                </a:solidFill>
                <a:cs typeface="Century Gothic"/>
              </a:rPr>
              <a:t>caídas activo</a:t>
            </a:r>
            <a:endParaRPr lang="en-US" sz="3600" dirty="0">
              <a:solidFill>
                <a:schemeClr val="bg1">
                  <a:lumMod val="50000"/>
                </a:schemeClr>
              </a:solidFill>
              <a:cs typeface="Century Gothic"/>
            </a:endParaRPr>
          </a:p>
        </p:txBody>
      </p:sp>
      <p:sp>
        <p:nvSpPr>
          <p:cNvPr id="10" name="TextBox 9"/>
          <p:cNvSpPr txBox="1"/>
          <p:nvPr/>
        </p:nvSpPr>
        <p:spPr>
          <a:xfrm>
            <a:off x="770089" y="4360763"/>
            <a:ext cx="7008650" cy="584775"/>
          </a:xfrm>
          <a:prstGeom prst="rect">
            <a:avLst/>
          </a:prstGeom>
          <a:noFill/>
          <a:ln w="12700" cmpd="sng">
            <a:noFill/>
          </a:ln>
        </p:spPr>
        <p:txBody>
          <a:bodyPr wrap="none" rtlCol="0">
            <a:spAutoFit/>
          </a:bodyPr>
          <a:lstStyle/>
          <a:p>
            <a:r>
              <a:rPr lang="es-ES" sz="3200" dirty="0">
                <a:solidFill>
                  <a:schemeClr val="tx1">
                    <a:lumMod val="65000"/>
                    <a:lumOff val="35000"/>
                  </a:schemeClr>
                </a:solidFill>
                <a:cs typeface="Century Gothic"/>
              </a:rPr>
              <a:t>Sistema </a:t>
            </a:r>
            <a:r>
              <a:rPr lang="es-ES" sz="2400" dirty="0">
                <a:solidFill>
                  <a:schemeClr val="tx1">
                    <a:lumMod val="65000"/>
                    <a:lumOff val="35000"/>
                  </a:schemeClr>
                </a:solidFill>
                <a:cs typeface="Century Gothic"/>
              </a:rPr>
              <a:t>de</a:t>
            </a:r>
            <a:r>
              <a:rPr lang="es-ES" sz="3200" dirty="0">
                <a:solidFill>
                  <a:schemeClr val="tx1">
                    <a:lumMod val="65000"/>
                    <a:lumOff val="35000"/>
                  </a:schemeClr>
                </a:solidFill>
                <a:cs typeface="Century Gothic"/>
              </a:rPr>
              <a:t> detención </a:t>
            </a:r>
            <a:r>
              <a:rPr lang="es-ES" sz="2400" dirty="0">
                <a:solidFill>
                  <a:schemeClr val="tx1">
                    <a:lumMod val="65000"/>
                    <a:lumOff val="35000"/>
                  </a:schemeClr>
                </a:solidFill>
                <a:cs typeface="Century Gothic"/>
              </a:rPr>
              <a:t>de</a:t>
            </a:r>
            <a:r>
              <a:rPr lang="es-ES" sz="3200" dirty="0">
                <a:solidFill>
                  <a:schemeClr val="tx1">
                    <a:lumMod val="65000"/>
                    <a:lumOff val="35000"/>
                  </a:schemeClr>
                </a:solidFill>
                <a:cs typeface="Century Gothic"/>
              </a:rPr>
              <a:t> caídas activo</a:t>
            </a:r>
            <a:endParaRPr lang="en-US" sz="3733" dirty="0">
              <a:solidFill>
                <a:schemeClr val="tx1">
                  <a:lumMod val="65000"/>
                  <a:lumOff val="35000"/>
                </a:schemeClr>
              </a:solidFill>
              <a:cs typeface="Century Gothic"/>
            </a:endParaRPr>
          </a:p>
        </p:txBody>
      </p:sp>
      <p:sp>
        <p:nvSpPr>
          <p:cNvPr id="15" name="TextBox 14"/>
          <p:cNvSpPr txBox="1"/>
          <p:nvPr/>
        </p:nvSpPr>
        <p:spPr>
          <a:xfrm>
            <a:off x="772583" y="5177881"/>
            <a:ext cx="5645328" cy="1241237"/>
          </a:xfrm>
          <a:prstGeom prst="rect">
            <a:avLst/>
          </a:prstGeom>
          <a:noFill/>
        </p:spPr>
        <p:txBody>
          <a:bodyPr wrap="none" rtlCol="0">
            <a:spAutoFit/>
          </a:bodyPr>
          <a:lstStyle/>
          <a:p>
            <a:pPr defTabSz="1219170">
              <a:defRPr/>
            </a:pPr>
            <a:r>
              <a:rPr lang="en-US" sz="3733" dirty="0" err="1">
                <a:solidFill>
                  <a:schemeClr val="tx1">
                    <a:lumMod val="95000"/>
                    <a:lumOff val="5000"/>
                  </a:schemeClr>
                </a:solidFill>
                <a:cs typeface="Century Gothic"/>
              </a:rPr>
              <a:t>Controles</a:t>
            </a:r>
            <a:r>
              <a:rPr lang="en-US" sz="3733" dirty="0">
                <a:solidFill>
                  <a:schemeClr val="tx1">
                    <a:lumMod val="95000"/>
                    <a:lumOff val="5000"/>
                  </a:schemeClr>
                </a:solidFill>
                <a:cs typeface="Century Gothic"/>
              </a:rPr>
              <a:t> </a:t>
            </a:r>
            <a:r>
              <a:rPr lang="en-US" sz="3733" dirty="0" err="1">
                <a:solidFill>
                  <a:schemeClr val="tx1">
                    <a:lumMod val="95000"/>
                    <a:lumOff val="5000"/>
                  </a:schemeClr>
                </a:solidFill>
                <a:cs typeface="Century Gothic"/>
              </a:rPr>
              <a:t>Administrativos</a:t>
            </a:r>
            <a:r>
              <a:rPr lang="en-US" sz="3733" dirty="0">
                <a:solidFill>
                  <a:schemeClr val="tx1">
                    <a:lumMod val="95000"/>
                    <a:lumOff val="5000"/>
                  </a:schemeClr>
                </a:solidFill>
                <a:cs typeface="Century Gothic"/>
              </a:rPr>
              <a:t>
</a:t>
            </a:r>
          </a:p>
        </p:txBody>
      </p:sp>
      <p:sp>
        <p:nvSpPr>
          <p:cNvPr id="19" name="Content Placeholder 1"/>
          <p:cNvSpPr>
            <a:spLocks noGrp="1"/>
          </p:cNvSpPr>
          <p:nvPr>
            <p:ph idx="1"/>
          </p:nvPr>
        </p:nvSpPr>
        <p:spPr>
          <a:xfrm>
            <a:off x="9480875" y="1809713"/>
            <a:ext cx="2633557" cy="496257"/>
          </a:xfrm>
        </p:spPr>
        <p:txBody>
          <a:bodyPr anchor="ctr">
            <a:noAutofit/>
          </a:bodyPr>
          <a:lstStyle/>
          <a:p>
            <a:pPr marL="0" indent="0" algn="ctr">
              <a:buNone/>
            </a:pPr>
            <a:r>
              <a:rPr lang="en-US" sz="2667" b="1" dirty="0">
                <a:solidFill>
                  <a:srgbClr val="1B3049"/>
                </a:solidFill>
                <a:latin typeface="Arial" panose="020B0604020202020204" pitchFamily="34" charset="0"/>
                <a:cs typeface="Arial" panose="020B0604020202020204" pitchFamily="34" charset="0"/>
              </a:rPr>
              <a:t>Más </a:t>
            </a:r>
            <a:r>
              <a:rPr lang="en-US" sz="2667" b="1" dirty="0" err="1">
                <a:solidFill>
                  <a:srgbClr val="1B3049"/>
                </a:solidFill>
                <a:latin typeface="Arial" panose="020B0604020202020204" pitchFamily="34" charset="0"/>
                <a:cs typeface="Arial" panose="020B0604020202020204" pitchFamily="34" charset="0"/>
              </a:rPr>
              <a:t>Eficaz</a:t>
            </a:r>
            <a:endParaRPr lang="en-US" sz="2400" b="1" dirty="0">
              <a:solidFill>
                <a:schemeClr val="bg1"/>
              </a:solidFill>
              <a:latin typeface="Arial" panose="020B0604020202020204" pitchFamily="34" charset="0"/>
              <a:cs typeface="Arial" panose="020B0604020202020204" pitchFamily="34" charset="0"/>
            </a:endParaRPr>
          </a:p>
        </p:txBody>
      </p:sp>
      <p:sp>
        <p:nvSpPr>
          <p:cNvPr id="20" name="Content Placeholder 1"/>
          <p:cNvSpPr txBox="1">
            <a:spLocks/>
          </p:cNvSpPr>
          <p:nvPr/>
        </p:nvSpPr>
        <p:spPr>
          <a:xfrm>
            <a:off x="7729319" y="5384891"/>
            <a:ext cx="3307278" cy="496257"/>
          </a:xfrm>
          <a:prstGeom prst="rect">
            <a:avLst/>
          </a:prstGeom>
        </p:spPr>
        <p:txBody>
          <a:bodyPr vert="horz" lIns="121920" tIns="60960" rIns="121920" bIns="60960" rtlCol="0" anchor="ctr">
            <a:noAutofit/>
          </a:bodyPr>
          <a:lstStyle>
            <a:lvl1pPr marL="228600" indent="-228600" algn="l" defTabSz="914400" rtl="0" eaLnBrk="1" latinLnBrk="0" hangingPunct="1">
              <a:spcBef>
                <a:spcPct val="20000"/>
              </a:spcBef>
              <a:buClr>
                <a:schemeClr val="accent5">
                  <a:lumMod val="50000"/>
                </a:schemeClr>
              </a:buClr>
              <a:buFont typeface="Wingdings" panose="05000000000000000000" pitchFamily="2" charset="2"/>
              <a:buChar char="§"/>
              <a:defRPr sz="2800" i="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1pPr>
            <a:lvl2pPr marL="457200" indent="-228600" algn="l" defTabSz="914400" rtl="0" eaLnBrk="1" latinLnBrk="0" hangingPunct="1">
              <a:spcBef>
                <a:spcPct val="20000"/>
              </a:spcBef>
              <a:buClr>
                <a:schemeClr val="tx1">
                  <a:lumMod val="65000"/>
                  <a:lumOff val="35000"/>
                </a:schemeClr>
              </a:buClr>
              <a:buFont typeface="Wingdings" panose="05000000000000000000" pitchFamily="2" charset="2"/>
              <a:buChar char="§"/>
              <a:defRPr sz="24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2pPr>
            <a:lvl3pPr marL="681038" indent="-228600" algn="l" defTabSz="914400" rtl="0" eaLnBrk="1" latinLnBrk="0" hangingPunct="1">
              <a:spcBef>
                <a:spcPct val="20000"/>
              </a:spcBef>
              <a:buClr>
                <a:schemeClr val="bg1">
                  <a:lumMod val="50000"/>
                </a:schemeClr>
              </a:buClr>
              <a:buFont typeface="Wingdings" panose="05000000000000000000" pitchFamily="2" charset="2"/>
              <a:buChar char="§"/>
              <a:defRPr sz="20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3pPr>
            <a:lvl4pPr marL="914400" indent="-228600" algn="l" defTabSz="855663" rtl="0" eaLnBrk="1" latinLnBrk="0" hangingPunct="1">
              <a:spcBef>
                <a:spcPct val="20000"/>
              </a:spcBef>
              <a:buClr>
                <a:schemeClr val="accent5">
                  <a:lumMod val="50000"/>
                </a:schemeClr>
              </a:buClr>
              <a:buFont typeface="Wingdings" panose="05000000000000000000" pitchFamily="2" charset="2"/>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4pPr>
            <a:lvl5pPr marL="1144588" indent="-228600" algn="l" defTabSz="914400" rtl="0" eaLnBrk="1" latinLnBrk="0" hangingPunct="1">
              <a:spcBef>
                <a:spcPct val="20000"/>
              </a:spcBef>
              <a:buClr>
                <a:schemeClr val="tx1">
                  <a:lumMod val="65000"/>
                  <a:lumOff val="35000"/>
                </a:schemeClr>
              </a:buClr>
              <a:buFont typeface="Wingdings" panose="05000000000000000000" pitchFamily="2" charset="2"/>
              <a:buChar char="§"/>
              <a:defRPr sz="1600" kern="1200">
                <a:solidFill>
                  <a:schemeClr val="tx1">
                    <a:lumMod val="65000"/>
                    <a:lumOff val="35000"/>
                  </a:schemeClr>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667" b="1" dirty="0" err="1">
                <a:solidFill>
                  <a:srgbClr val="1B3049"/>
                </a:solidFill>
                <a:latin typeface="Arial" panose="020B0604020202020204" pitchFamily="34" charset="0"/>
                <a:ea typeface="+mn-ea"/>
                <a:cs typeface="Arial" panose="020B0604020202020204" pitchFamily="34" charset="0"/>
              </a:rPr>
              <a:t>Menos</a:t>
            </a:r>
            <a:r>
              <a:rPr lang="en-US" sz="2667" b="1" dirty="0">
                <a:solidFill>
                  <a:srgbClr val="1B3049"/>
                </a:solidFill>
                <a:latin typeface="Arial" panose="020B0604020202020204" pitchFamily="34" charset="0"/>
                <a:ea typeface="+mn-ea"/>
                <a:cs typeface="Arial" panose="020B0604020202020204" pitchFamily="34" charset="0"/>
              </a:rPr>
              <a:t> </a:t>
            </a:r>
            <a:r>
              <a:rPr lang="en-US" sz="2667" b="1" dirty="0" err="1">
                <a:solidFill>
                  <a:srgbClr val="1B3049"/>
                </a:solidFill>
                <a:latin typeface="Arial" panose="020B0604020202020204" pitchFamily="34" charset="0"/>
                <a:ea typeface="+mn-ea"/>
                <a:cs typeface="Arial" panose="020B0604020202020204" pitchFamily="34" charset="0"/>
              </a:rPr>
              <a:t>Eficaz</a:t>
            </a:r>
            <a:endParaRPr lang="en-US" sz="24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08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wipe(up)">
                                      <p:cBhvr>
                                        <p:cTn id="7" dur="250"/>
                                        <p:tgtEl>
                                          <p:spTgt spid="19">
                                            <p:txEl>
                                              <p:pRg st="0" end="0"/>
                                            </p:txEl>
                                          </p:spTgt>
                                        </p:tgtEl>
                                      </p:cBhvr>
                                    </p:animEffect>
                                  </p:childTnLst>
                                </p:cTn>
                              </p:par>
                            </p:childTnLst>
                          </p:cTn>
                        </p:par>
                        <p:par>
                          <p:cTn id="8" fill="hold">
                            <p:stCondLst>
                              <p:cond delay="25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E0F8D9-8940-4FE0-9190-1DEB943ECE21}"/>
              </a:ext>
            </a:extLst>
          </p:cNvPr>
          <p:cNvSpPr>
            <a:spLocks noGrp="1"/>
          </p:cNvSpPr>
          <p:nvPr>
            <p:ph type="title"/>
          </p:nvPr>
        </p:nvSpPr>
        <p:spPr>
          <a:noFill/>
          <a:ln w="25400">
            <a:solidFill>
              <a:schemeClr val="accent1"/>
            </a:solidFill>
          </a:ln>
        </p:spPr>
        <p:txBody>
          <a:bodyPr wrap="none" rtlCol="0">
            <a:spAutoFit/>
          </a:bodyPr>
          <a:lstStyle/>
          <a:p>
            <a:r>
              <a:rPr lang="en-US" sz="4000" dirty="0">
                <a:solidFill>
                  <a:srgbClr val="37495F"/>
                </a:solidFill>
                <a:latin typeface="+mn-lt"/>
                <a:ea typeface="+mn-ea"/>
                <a:cs typeface="+mn-cs"/>
              </a:rPr>
              <a:t>Ascensores </a:t>
            </a:r>
            <a:r>
              <a:rPr lang="en-US" sz="4000" dirty="0" err="1">
                <a:solidFill>
                  <a:srgbClr val="37495F"/>
                </a:solidFill>
                <a:latin typeface="+mn-lt"/>
                <a:ea typeface="+mn-ea"/>
                <a:cs typeface="+mn-cs"/>
              </a:rPr>
              <a:t>Aéreos</a:t>
            </a:r>
            <a:r>
              <a:rPr lang="en-US" sz="4000" dirty="0">
                <a:solidFill>
                  <a:srgbClr val="37495F"/>
                </a:solidFill>
                <a:latin typeface="+mn-lt"/>
                <a:ea typeface="+mn-ea"/>
                <a:cs typeface="+mn-cs"/>
              </a:rPr>
              <a:t> </a:t>
            </a:r>
            <a:r>
              <a:rPr lang="en-US" sz="4000" dirty="0" err="1">
                <a:solidFill>
                  <a:srgbClr val="37495F"/>
                </a:solidFill>
                <a:latin typeface="+mn-lt"/>
                <a:ea typeface="+mn-ea"/>
                <a:cs typeface="+mn-cs"/>
              </a:rPr>
              <a:t>en</a:t>
            </a:r>
            <a:r>
              <a:rPr lang="en-US" sz="4000" dirty="0">
                <a:solidFill>
                  <a:srgbClr val="37495F"/>
                </a:solidFill>
                <a:latin typeface="+mn-lt"/>
                <a:ea typeface="+mn-ea"/>
                <a:cs typeface="+mn-cs"/>
              </a:rPr>
              <a:t> Construcción 6</a:t>
            </a:r>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s-ES" sz="2400" dirty="0"/>
              <a:t>Un PFAS consta de los siguientes componentes:</a:t>
            </a:r>
          </a:p>
          <a:p>
            <a:pPr marL="0" indent="0">
              <a:buNone/>
            </a:pPr>
            <a:endParaRPr lang="en-US" dirty="0"/>
          </a:p>
          <a:p>
            <a:pPr lvl="1"/>
            <a:r>
              <a:rPr lang="en-US" sz="4800" b="1" dirty="0"/>
              <a:t>A- </a:t>
            </a:r>
            <a:r>
              <a:rPr lang="en-US" sz="4400" dirty="0"/>
              <a:t>punto de </a:t>
            </a:r>
            <a:r>
              <a:rPr lang="en-US" sz="4400" dirty="0" err="1"/>
              <a:t>Ancla</a:t>
            </a:r>
            <a:endParaRPr lang="en-US" sz="4800" dirty="0"/>
          </a:p>
          <a:p>
            <a:pPr lvl="1"/>
            <a:endParaRPr lang="en-US" dirty="0"/>
          </a:p>
          <a:p>
            <a:pPr lvl="1"/>
            <a:r>
              <a:rPr lang="en-US" sz="4800" b="1" dirty="0"/>
              <a:t>B- </a:t>
            </a:r>
            <a:r>
              <a:rPr lang="en-US" sz="4400" dirty="0"/>
              <a:t>Arnés de </a:t>
            </a:r>
            <a:r>
              <a:rPr lang="en-US" sz="4400" dirty="0" err="1"/>
              <a:t>cuerpo</a:t>
            </a:r>
            <a:endParaRPr lang="en-US" sz="2000" dirty="0"/>
          </a:p>
          <a:p>
            <a:pPr lvl="1">
              <a:buNone/>
            </a:pPr>
            <a:endParaRPr lang="en-US" dirty="0"/>
          </a:p>
          <a:p>
            <a:pPr lvl="1"/>
            <a:r>
              <a:rPr lang="en-US" sz="4800" b="1" dirty="0"/>
              <a:t>C- </a:t>
            </a:r>
            <a:r>
              <a:rPr lang="en-US" sz="4400" dirty="0"/>
              <a:t>Conectores</a:t>
            </a:r>
            <a:endParaRPr lang="en-US" dirty="0"/>
          </a:p>
        </p:txBody>
      </p:sp>
      <p:sp>
        <p:nvSpPr>
          <p:cNvPr id="2" name="Rectangle 1">
            <a:extLst>
              <a:ext uri="{FF2B5EF4-FFF2-40B4-BE49-F238E27FC236}">
                <a16:creationId xmlns:a16="http://schemas.microsoft.com/office/drawing/2014/main" id="{F15917AC-979E-40E0-9B5D-506CC196231D}"/>
              </a:ext>
            </a:extLst>
          </p:cNvPr>
          <p:cNvSpPr/>
          <p:nvPr/>
        </p:nvSpPr>
        <p:spPr>
          <a:xfrm>
            <a:off x="982079" y="1345722"/>
            <a:ext cx="11161702"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n-ea"/>
                <a:cs typeface="+mn-cs"/>
              </a:rPr>
              <a:t>Sistemas Personales de Detención de Caídas  (PFAS)</a:t>
            </a:r>
            <a:endParaRPr kumimoji="0" lang="en-US"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endParaRPr>
          </a:p>
        </p:txBody>
      </p:sp>
      <p:pic>
        <p:nvPicPr>
          <p:cNvPr id="4" name="Picture 3" descr="A+B+C= PFAS">
            <a:extLst>
              <a:ext uri="{FF2B5EF4-FFF2-40B4-BE49-F238E27FC236}">
                <a16:creationId xmlns:a16="http://schemas.microsoft.com/office/drawing/2014/main" id="{753C2D15-87EB-43BA-8667-FF181BFA5DA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28917" y="3837317"/>
            <a:ext cx="5432015" cy="1442492"/>
          </a:xfrm>
          <a:prstGeom prst="rect">
            <a:avLst/>
          </a:prstGeom>
        </p:spPr>
      </p:pic>
    </p:spTree>
    <p:extLst>
      <p:ext uri="{BB962C8B-B14F-4D97-AF65-F5344CB8AC3E}">
        <p14:creationId xmlns:p14="http://schemas.microsoft.com/office/powerpoint/2010/main" val="4026425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27349"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4" name="Title 3">
            <a:extLst>
              <a:ext uri="{FF2B5EF4-FFF2-40B4-BE49-F238E27FC236}">
                <a16:creationId xmlns:a16="http://schemas.microsoft.com/office/drawing/2014/main" id="{69DB8AF0-8245-4DE8-A1D7-B961718EA72B}"/>
              </a:ext>
            </a:extLst>
          </p:cNvPr>
          <p:cNvSpPr>
            <a:spLocks noGrp="1"/>
          </p:cNvSpPr>
          <p:nvPr>
            <p:ph type="title"/>
          </p:nvPr>
        </p:nvSpPr>
        <p:spPr/>
        <p:txBody>
          <a:bodyPr/>
          <a:lstStyle/>
          <a:p>
            <a:r>
              <a:rPr lang="en-US" dirty="0" err="1"/>
              <a:t>Puntl</a:t>
            </a:r>
            <a:r>
              <a:rPr lang="en-US" dirty="0"/>
              <a:t> de </a:t>
            </a:r>
            <a:r>
              <a:rPr lang="en-US" dirty="0" err="1"/>
              <a:t>ancla</a:t>
            </a:r>
            <a:r>
              <a:rPr lang="en-US" dirty="0"/>
              <a:t> </a:t>
            </a:r>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s-ES" sz="2400" dirty="0"/>
              <a:t>Un PFAS consta de los siguientes componentes</a:t>
            </a:r>
            <a:r>
              <a:rPr lang="en-US" sz="2400" dirty="0"/>
              <a:t>:</a:t>
            </a:r>
          </a:p>
          <a:p>
            <a:pPr lvl="1"/>
            <a:endParaRPr lang="en-US" sz="2000" dirty="0"/>
          </a:p>
          <a:p>
            <a:pPr lvl="1"/>
            <a:r>
              <a:rPr lang="en-US" sz="4800" b="1" dirty="0"/>
              <a:t>A </a:t>
            </a:r>
            <a:r>
              <a:rPr lang="en-US" sz="2000" dirty="0"/>
              <a:t>punto de </a:t>
            </a:r>
            <a:r>
              <a:rPr lang="en-US" sz="2000" dirty="0" err="1"/>
              <a:t>Ancla</a:t>
            </a:r>
            <a:endParaRPr lang="en-US" sz="2000" dirty="0"/>
          </a:p>
          <a:p>
            <a:pPr lvl="1"/>
            <a:endParaRPr lang="en-US" dirty="0"/>
          </a:p>
          <a:p>
            <a:pPr lvl="1"/>
            <a:r>
              <a:rPr lang="en-US" sz="4800" b="1" dirty="0">
                <a:solidFill>
                  <a:schemeClr val="bg2">
                    <a:lumMod val="90000"/>
                  </a:schemeClr>
                </a:solidFill>
              </a:rPr>
              <a:t>B </a:t>
            </a:r>
            <a:r>
              <a:rPr lang="en-US" sz="2000" dirty="0">
                <a:solidFill>
                  <a:schemeClr val="bg2">
                    <a:lumMod val="90000"/>
                  </a:schemeClr>
                </a:solidFill>
              </a:rPr>
              <a:t>Arnés de </a:t>
            </a:r>
            <a:r>
              <a:rPr lang="en-US" sz="2000" dirty="0" err="1">
                <a:solidFill>
                  <a:schemeClr val="bg2">
                    <a:lumMod val="90000"/>
                  </a:schemeClr>
                </a:solidFill>
              </a:rPr>
              <a:t>cuerpo</a:t>
            </a:r>
            <a:endParaRPr lang="en-US" sz="2000" dirty="0">
              <a:solidFill>
                <a:schemeClr val="bg2">
                  <a:lumMod val="90000"/>
                </a:schemeClr>
              </a:solidFill>
            </a:endParaRPr>
          </a:p>
          <a:p>
            <a:pPr lvl="1">
              <a:buNone/>
            </a:pPr>
            <a:endParaRPr lang="en-US" dirty="0"/>
          </a:p>
          <a:p>
            <a:pPr lvl="1"/>
            <a:r>
              <a:rPr lang="en-US" sz="4800" b="1" dirty="0">
                <a:solidFill>
                  <a:schemeClr val="bg2">
                    <a:lumMod val="90000"/>
                  </a:schemeClr>
                </a:solidFill>
              </a:rPr>
              <a:t>C </a:t>
            </a:r>
            <a:r>
              <a:rPr lang="en-US" sz="2000" dirty="0">
                <a:solidFill>
                  <a:schemeClr val="bg2">
                    <a:lumMod val="90000"/>
                  </a:schemeClr>
                </a:solidFill>
              </a:rPr>
              <a:t>Conectores</a:t>
            </a:r>
          </a:p>
          <a:p>
            <a:endParaRPr lang="en-US" dirty="0"/>
          </a:p>
        </p:txBody>
      </p:sp>
      <p:pic>
        <p:nvPicPr>
          <p:cNvPr id="7" name="Picture 6" descr="Imagen de un punto de anclaje reutilizable de protección contra caídas.">
            <a:extLst>
              <a:ext uri="{FF2B5EF4-FFF2-40B4-BE49-F238E27FC236}">
                <a16:creationId xmlns:a16="http://schemas.microsoft.com/office/drawing/2014/main" id="{751B3ABB-0AA8-424D-9035-A4F2E42F5E64}"/>
              </a:ext>
            </a:extLst>
          </p:cNvPr>
          <p:cNvPicPr>
            <a:picLocks noChangeAspect="1"/>
          </p:cNvPicPr>
          <p:nvPr/>
        </p:nvPicPr>
        <p:blipFill>
          <a:blip r:embed="rId2"/>
          <a:stretch>
            <a:fillRect/>
          </a:stretch>
        </p:blipFill>
        <p:spPr>
          <a:xfrm>
            <a:off x="5477407" y="1428342"/>
            <a:ext cx="6554051" cy="4373339"/>
          </a:xfrm>
          <a:prstGeom prst="rect">
            <a:avLst/>
          </a:prstGeom>
        </p:spPr>
      </p:pic>
      <p:sp>
        <p:nvSpPr>
          <p:cNvPr id="2" name="Rectangle 1">
            <a:extLst>
              <a:ext uri="{FF2B5EF4-FFF2-40B4-BE49-F238E27FC236}">
                <a16:creationId xmlns:a16="http://schemas.microsoft.com/office/drawing/2014/main" id="{F15917AC-979E-40E0-9B5D-506CC196231D}"/>
              </a:ext>
            </a:extLst>
          </p:cNvPr>
          <p:cNvSpPr/>
          <p:nvPr/>
        </p:nvSpPr>
        <p:spPr>
          <a:xfrm>
            <a:off x="842597" y="1558314"/>
            <a:ext cx="10793569"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n-ea"/>
                <a:cs typeface="+mn-cs"/>
              </a:rPr>
              <a:t>Sistemas Personales de Detención de Caídas  (PFAS)</a:t>
            </a:r>
            <a:endParaRPr kumimoji="0" lang="en-US"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endParaRPr>
          </a:p>
        </p:txBody>
      </p:sp>
      <p:sp useBgFill="1">
        <p:nvSpPr>
          <p:cNvPr id="5" name="Rectangle 4">
            <a:extLst>
              <a:ext uri="{FF2B5EF4-FFF2-40B4-BE49-F238E27FC236}">
                <a16:creationId xmlns:a16="http://schemas.microsoft.com/office/drawing/2014/main" id="{9BA4D705-8A66-46D8-AF31-0DBFD66F628A}"/>
              </a:ext>
            </a:extLst>
          </p:cNvPr>
          <p:cNvSpPr/>
          <p:nvPr/>
        </p:nvSpPr>
        <p:spPr>
          <a:xfrm>
            <a:off x="5109273" y="4924518"/>
            <a:ext cx="6096000" cy="1754326"/>
          </a:xfrm>
          <a:prstGeom prst="rect">
            <a:avLst/>
          </a:prstGeom>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1926.502(d)(15)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Trebuchet MS" panose="020B0603020202020204"/>
                <a:ea typeface="+mn-ea"/>
                <a:cs typeface="+mn-cs"/>
              </a:rPr>
              <a:t>Los anclajes utilizados para la fijación de equipos de detención de caídas personales deberán ser independientes de cualquier anclaje que se utilice para apoyar o suspender plataformas y capaces de soportar al menos 5.000 libras (22,2 kN) por empleado </a:t>
            </a:r>
            <a:r>
              <a:rPr kumimoji="0" lang="en-US" sz="1800" b="0" i="0" u="none" strike="noStrike" kern="1200" cap="none" spc="0" normalizeH="0" baseline="0" noProof="0" dirty="0" err="1">
                <a:ln>
                  <a:noFill/>
                </a:ln>
                <a:solidFill>
                  <a:prstClr val="black"/>
                </a:solidFill>
                <a:effectLst/>
                <a:uLnTx/>
                <a:uFillTx/>
                <a:latin typeface="Trebuchet MS" panose="020B0603020202020204"/>
                <a:ea typeface="+mn-ea"/>
                <a:cs typeface="+mn-cs"/>
              </a:rPr>
              <a:t>adjunto</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2903375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27016"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4" name="Title 3">
            <a:extLst>
              <a:ext uri="{FF2B5EF4-FFF2-40B4-BE49-F238E27FC236}">
                <a16:creationId xmlns:a16="http://schemas.microsoft.com/office/drawing/2014/main" id="{C563BB6F-8457-41A0-9BA3-EBD59AA85658}"/>
              </a:ext>
            </a:extLst>
          </p:cNvPr>
          <p:cNvSpPr>
            <a:spLocks noGrp="1"/>
          </p:cNvSpPr>
          <p:nvPr>
            <p:ph type="title"/>
          </p:nvPr>
        </p:nvSpPr>
        <p:spPr/>
        <p:txBody>
          <a:bodyPr/>
          <a:lstStyle/>
          <a:p>
            <a:r>
              <a:rPr lang="en-US" dirty="0" err="1"/>
              <a:t>Arnes</a:t>
            </a:r>
            <a:r>
              <a:rPr lang="en-US" dirty="0"/>
              <a:t> de </a:t>
            </a:r>
            <a:r>
              <a:rPr lang="en-US" dirty="0" err="1"/>
              <a:t>cuerpo</a:t>
            </a:r>
            <a:endParaRPr lang="en-US" dirty="0"/>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s-ES" sz="2400" dirty="0"/>
              <a:t>Un PFAS consta de los siguientes componentes:</a:t>
            </a:r>
            <a:endParaRPr lang="en-US" sz="2000" dirty="0"/>
          </a:p>
          <a:p>
            <a:pPr lvl="1"/>
            <a:r>
              <a:rPr lang="en-US" sz="4800" b="1" dirty="0">
                <a:solidFill>
                  <a:schemeClr val="bg2">
                    <a:lumMod val="90000"/>
                  </a:schemeClr>
                </a:solidFill>
              </a:rPr>
              <a:t>A </a:t>
            </a:r>
            <a:r>
              <a:rPr lang="en-US" sz="2000" dirty="0">
                <a:solidFill>
                  <a:schemeClr val="bg2">
                    <a:lumMod val="90000"/>
                  </a:schemeClr>
                </a:solidFill>
              </a:rPr>
              <a:t>punto de </a:t>
            </a:r>
            <a:r>
              <a:rPr lang="en-US" sz="2000" dirty="0" err="1">
                <a:solidFill>
                  <a:schemeClr val="bg2">
                    <a:lumMod val="90000"/>
                  </a:schemeClr>
                </a:solidFill>
              </a:rPr>
              <a:t>Ancla</a:t>
            </a:r>
            <a:endParaRPr lang="en-US" sz="2000" dirty="0">
              <a:solidFill>
                <a:schemeClr val="bg2">
                  <a:lumMod val="90000"/>
                </a:schemeClr>
              </a:solidFill>
            </a:endParaRPr>
          </a:p>
          <a:p>
            <a:pPr marL="457200" lvl="1" indent="0">
              <a:buNone/>
            </a:pPr>
            <a:endParaRPr lang="en-US" dirty="0"/>
          </a:p>
          <a:p>
            <a:pPr lvl="1"/>
            <a:r>
              <a:rPr lang="en-US" sz="4800" b="1" dirty="0"/>
              <a:t>B </a:t>
            </a:r>
            <a:r>
              <a:rPr lang="en-US" sz="2000" dirty="0"/>
              <a:t>Arnés de </a:t>
            </a:r>
            <a:r>
              <a:rPr lang="en-US" sz="2000" dirty="0" err="1"/>
              <a:t>cuerpo</a:t>
            </a:r>
            <a:endParaRPr lang="en-US" sz="2000" dirty="0"/>
          </a:p>
          <a:p>
            <a:pPr marL="457200" lvl="1" indent="0">
              <a:buNone/>
            </a:pPr>
            <a:endParaRPr lang="en-US" dirty="0"/>
          </a:p>
          <a:p>
            <a:pPr lvl="1"/>
            <a:r>
              <a:rPr lang="en-US" sz="4800" b="1" dirty="0">
                <a:solidFill>
                  <a:schemeClr val="bg2">
                    <a:lumMod val="90000"/>
                  </a:schemeClr>
                </a:solidFill>
              </a:rPr>
              <a:t>C </a:t>
            </a:r>
            <a:r>
              <a:rPr lang="en-US" sz="2000" dirty="0">
                <a:solidFill>
                  <a:schemeClr val="bg2">
                    <a:lumMod val="90000"/>
                  </a:schemeClr>
                </a:solidFill>
              </a:rPr>
              <a:t>Conectores</a:t>
            </a:r>
          </a:p>
          <a:p>
            <a:endParaRPr lang="en-US" dirty="0"/>
          </a:p>
        </p:txBody>
      </p:sp>
      <p:sp>
        <p:nvSpPr>
          <p:cNvPr id="2" name="Rectangle 1">
            <a:extLst>
              <a:ext uri="{FF2B5EF4-FFF2-40B4-BE49-F238E27FC236}">
                <a16:creationId xmlns:a16="http://schemas.microsoft.com/office/drawing/2014/main" id="{F15917AC-979E-40E0-9B5D-506CC196231D}"/>
              </a:ext>
            </a:extLst>
          </p:cNvPr>
          <p:cNvSpPr/>
          <p:nvPr/>
        </p:nvSpPr>
        <p:spPr>
          <a:xfrm>
            <a:off x="758967" y="1638012"/>
            <a:ext cx="10507067"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n-ea"/>
                <a:cs typeface="+mn-cs"/>
              </a:rPr>
              <a:t>Sistemas Personales de Detención de Caídas  (PFAS)</a:t>
            </a:r>
            <a:endParaRPr kumimoji="0" lang="en-US"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endParaRPr>
          </a:p>
        </p:txBody>
      </p:sp>
      <p:pic>
        <p:nvPicPr>
          <p:cNvPr id="7" name="Picture 6" descr="Arnés de cuerpo completo">
            <a:extLst>
              <a:ext uri="{FF2B5EF4-FFF2-40B4-BE49-F238E27FC236}">
                <a16:creationId xmlns:a16="http://schemas.microsoft.com/office/drawing/2014/main" id="{2085889E-0D8F-4D37-A7E0-90CDA7FC4C1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174975">
            <a:off x="8517043" y="2438341"/>
            <a:ext cx="2851972" cy="2914266"/>
          </a:xfrm>
          <a:prstGeom prst="rect">
            <a:avLst/>
          </a:prstGeom>
        </p:spPr>
      </p:pic>
      <p:sp>
        <p:nvSpPr>
          <p:cNvPr id="5" name="Rectangle 4">
            <a:extLst>
              <a:ext uri="{FF2B5EF4-FFF2-40B4-BE49-F238E27FC236}">
                <a16:creationId xmlns:a16="http://schemas.microsoft.com/office/drawing/2014/main" id="{722D8CD3-D663-44B3-9893-554EBF6E5AB4}"/>
              </a:ext>
            </a:extLst>
          </p:cNvPr>
          <p:cNvSpPr/>
          <p:nvPr/>
        </p:nvSpPr>
        <p:spPr>
          <a:xfrm>
            <a:off x="5031766" y="4876892"/>
            <a:ext cx="6482900" cy="187743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rebuchet MS" panose="020B0603020202020204"/>
                <a:ea typeface="+mn-ea"/>
                <a:cs typeface="+mn-cs"/>
              </a:rPr>
              <a:t>OSHA</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s-ES" sz="1800" b="0" i="0" u="none" strike="noStrike" kern="1200" cap="none" spc="0" normalizeH="0" baseline="0" noProof="0" dirty="0">
                <a:ln>
                  <a:noFill/>
                </a:ln>
                <a:solidFill>
                  <a:prstClr val="black"/>
                </a:solidFill>
                <a:effectLst/>
                <a:uLnTx/>
                <a:uFillTx/>
                <a:latin typeface="Trebuchet MS" panose="020B0603020202020204"/>
                <a:ea typeface="+mn-ea"/>
                <a:cs typeface="+mn-cs"/>
              </a:rPr>
              <a:t>define un arnés de cuerpo como</a:t>
            </a: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 </a:t>
            </a:r>
            <a:r>
              <a:rPr kumimoji="0" lang="es-ES" sz="1600" b="0" i="0" u="none" strike="noStrike" kern="1200" cap="none" spc="0" normalizeH="0" baseline="0" noProof="0" dirty="0">
                <a:ln>
                  <a:noFill/>
                </a:ln>
                <a:solidFill>
                  <a:prstClr val="black"/>
                </a:solidFill>
                <a:effectLst/>
                <a:uLnTx/>
                <a:uFillTx/>
                <a:latin typeface="Trebuchet MS" panose="020B0603020202020204"/>
                <a:ea typeface="+mn-ea"/>
                <a:cs typeface="+mn-cs"/>
              </a:rPr>
              <a:t>correas que pueden ser aseguradas sobre el empleado de una manera que distribuirá las fuerzas de la detención de la caída sobre por lo menos los muslos, la pelvis, la cintura, el pecho y los hombros con los medios para fijarlo a otros componentes de un sistema personal de la detención de la caída</a:t>
            </a:r>
            <a:r>
              <a:rPr kumimoji="0" lang="en-US" sz="16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1211400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27350"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4" name="Title 3">
            <a:extLst>
              <a:ext uri="{FF2B5EF4-FFF2-40B4-BE49-F238E27FC236}">
                <a16:creationId xmlns:a16="http://schemas.microsoft.com/office/drawing/2014/main" id="{2F85FCAA-B6B5-4017-97EF-109A9E138033}"/>
              </a:ext>
            </a:extLst>
          </p:cNvPr>
          <p:cNvSpPr>
            <a:spLocks noGrp="1"/>
          </p:cNvSpPr>
          <p:nvPr>
            <p:ph type="title"/>
          </p:nvPr>
        </p:nvSpPr>
        <p:spPr/>
        <p:txBody>
          <a:bodyPr/>
          <a:lstStyle/>
          <a:p>
            <a:r>
              <a:rPr lang="en-US" dirty="0" err="1"/>
              <a:t>Conectores</a:t>
            </a:r>
            <a:endParaRPr lang="en-US" dirty="0"/>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0" y="2435225"/>
            <a:ext cx="8596313" cy="4240213"/>
          </a:xfrm>
        </p:spPr>
        <p:txBody>
          <a:bodyPr>
            <a:normAutofit/>
          </a:bodyPr>
          <a:lstStyle/>
          <a:p>
            <a:r>
              <a:rPr lang="es-ES" sz="2400" dirty="0"/>
              <a:t>Un PFAS consta de los siguientes componentes:</a:t>
            </a:r>
          </a:p>
          <a:p>
            <a:pPr marL="0" indent="0">
              <a:buNone/>
            </a:pPr>
            <a:endParaRPr lang="en-US" sz="1000" dirty="0"/>
          </a:p>
          <a:p>
            <a:pPr lvl="1"/>
            <a:r>
              <a:rPr lang="en-US" sz="4800" b="1" dirty="0">
                <a:solidFill>
                  <a:schemeClr val="bg2">
                    <a:lumMod val="90000"/>
                  </a:schemeClr>
                </a:solidFill>
              </a:rPr>
              <a:t>A </a:t>
            </a:r>
            <a:r>
              <a:rPr lang="en-US" sz="2000" dirty="0">
                <a:solidFill>
                  <a:schemeClr val="bg2">
                    <a:lumMod val="90000"/>
                  </a:schemeClr>
                </a:solidFill>
              </a:rPr>
              <a:t>punto de </a:t>
            </a:r>
            <a:r>
              <a:rPr lang="en-US" sz="2000" dirty="0" err="1">
                <a:solidFill>
                  <a:schemeClr val="bg2">
                    <a:lumMod val="90000"/>
                  </a:schemeClr>
                </a:solidFill>
              </a:rPr>
              <a:t>Ancla</a:t>
            </a:r>
            <a:endParaRPr lang="en-US" sz="2000" dirty="0">
              <a:solidFill>
                <a:schemeClr val="bg2">
                  <a:lumMod val="90000"/>
                </a:schemeClr>
              </a:solidFill>
            </a:endParaRPr>
          </a:p>
          <a:p>
            <a:pPr lvl="1"/>
            <a:endParaRPr lang="en-US" dirty="0"/>
          </a:p>
          <a:p>
            <a:pPr lvl="1"/>
            <a:r>
              <a:rPr lang="en-US" sz="4800" b="1" dirty="0">
                <a:solidFill>
                  <a:schemeClr val="bg2">
                    <a:lumMod val="90000"/>
                  </a:schemeClr>
                </a:solidFill>
              </a:rPr>
              <a:t>B </a:t>
            </a:r>
            <a:r>
              <a:rPr lang="en-US" sz="2000" dirty="0">
                <a:solidFill>
                  <a:schemeClr val="bg2">
                    <a:lumMod val="90000"/>
                  </a:schemeClr>
                </a:solidFill>
              </a:rPr>
              <a:t>Arnés de </a:t>
            </a:r>
            <a:r>
              <a:rPr lang="en-US" sz="2000" dirty="0" err="1">
                <a:solidFill>
                  <a:schemeClr val="bg2">
                    <a:lumMod val="90000"/>
                  </a:schemeClr>
                </a:solidFill>
              </a:rPr>
              <a:t>cuerpo</a:t>
            </a:r>
            <a:endParaRPr lang="en-US" sz="2000" dirty="0">
              <a:solidFill>
                <a:schemeClr val="bg2">
                  <a:lumMod val="90000"/>
                </a:schemeClr>
              </a:solidFill>
            </a:endParaRPr>
          </a:p>
          <a:p>
            <a:pPr lvl="1">
              <a:buNone/>
            </a:pPr>
            <a:endParaRPr lang="en-US" dirty="0"/>
          </a:p>
          <a:p>
            <a:pPr lvl="1"/>
            <a:r>
              <a:rPr lang="en-US" sz="4800" b="1" dirty="0"/>
              <a:t>C </a:t>
            </a:r>
            <a:r>
              <a:rPr lang="en-US" sz="2000" dirty="0"/>
              <a:t>Conectores</a:t>
            </a:r>
          </a:p>
          <a:p>
            <a:endParaRPr lang="en-US" dirty="0"/>
          </a:p>
        </p:txBody>
      </p:sp>
      <p:sp>
        <p:nvSpPr>
          <p:cNvPr id="2" name="Rectangle 1">
            <a:extLst>
              <a:ext uri="{FF2B5EF4-FFF2-40B4-BE49-F238E27FC236}">
                <a16:creationId xmlns:a16="http://schemas.microsoft.com/office/drawing/2014/main" id="{F15917AC-979E-40E0-9B5D-506CC196231D}"/>
              </a:ext>
            </a:extLst>
          </p:cNvPr>
          <p:cNvSpPr/>
          <p:nvPr/>
        </p:nvSpPr>
        <p:spPr>
          <a:xfrm>
            <a:off x="842597" y="1762976"/>
            <a:ext cx="10471166"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3200" b="1" i="0" u="none" strike="noStrike" kern="0" cap="none" spc="0" normalizeH="0" baseline="0" noProof="0" dirty="0">
                <a:ln>
                  <a:noFill/>
                </a:ln>
                <a:solidFill>
                  <a:srgbClr val="464646"/>
                </a:solidFill>
                <a:effectLst>
                  <a:outerShdw blurRad="31750" dist="25400" dir="5400000" algn="tl" rotWithShape="0">
                    <a:srgbClr val="000000">
                      <a:alpha val="25000"/>
                    </a:srgbClr>
                  </a:outerShdw>
                </a:effectLst>
                <a:uLnTx/>
                <a:uFillTx/>
                <a:latin typeface="Lucida Sans Unicode"/>
                <a:ea typeface="+mn-ea"/>
                <a:cs typeface="+mn-cs"/>
              </a:rPr>
              <a:t>Sistemas Personales de Detención de Caídas  (PFAS)</a:t>
            </a:r>
            <a:endParaRPr kumimoji="0" lang="en-US" sz="1800" b="0" i="0" u="none" strike="noStrike" kern="0" cap="none" spc="0" normalizeH="0" baseline="0" noProof="0" dirty="0">
              <a:ln>
                <a:noFill/>
              </a:ln>
              <a:solidFill>
                <a:sysClr val="windowText" lastClr="000000"/>
              </a:solidFill>
              <a:effectLst/>
              <a:uLnTx/>
              <a:uFillTx/>
              <a:latin typeface="Trebuchet MS" panose="020B0603020202020204"/>
              <a:ea typeface="+mn-ea"/>
              <a:cs typeface="+mn-cs"/>
            </a:endParaRPr>
          </a:p>
        </p:txBody>
      </p:sp>
      <p:sp>
        <p:nvSpPr>
          <p:cNvPr id="5" name="Rectangle 4">
            <a:extLst>
              <a:ext uri="{FF2B5EF4-FFF2-40B4-BE49-F238E27FC236}">
                <a16:creationId xmlns:a16="http://schemas.microsoft.com/office/drawing/2014/main" id="{039C0DDF-8734-4805-92E6-D3D07712BD30}"/>
              </a:ext>
            </a:extLst>
          </p:cNvPr>
          <p:cNvSpPr/>
          <p:nvPr/>
        </p:nvSpPr>
        <p:spPr>
          <a:xfrm>
            <a:off x="4751217" y="3790886"/>
            <a:ext cx="6338095" cy="255454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nimbus-sans"/>
                <a:ea typeface="+mn-ea"/>
                <a:cs typeface="+mn-cs"/>
              </a:rPr>
              <a:t>Conectores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nimbus-sans"/>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prstClr val="black"/>
                </a:solidFill>
                <a:effectLst/>
                <a:uLnTx/>
                <a:uFillTx/>
                <a:latin typeface="nimbus-sans"/>
                <a:ea typeface="+mn-ea"/>
                <a:cs typeface="+mn-cs"/>
              </a:rPr>
              <a:t>El subsistema de conexión es el eslabón crítico que une el desgaste del cuerpo al conector de anclaje/anclaje. Puede ser un cordón de absorción de energía, limitador de caída, cordón </a:t>
            </a:r>
            <a:r>
              <a:rPr kumimoji="0" lang="es-ES" sz="1800" b="0" i="0" u="none" strike="noStrike" kern="1200" cap="none" spc="0" normalizeH="0" baseline="0" noProof="0" dirty="0" err="1">
                <a:ln>
                  <a:noFill/>
                </a:ln>
                <a:solidFill>
                  <a:prstClr val="black"/>
                </a:solidFill>
                <a:effectLst/>
                <a:uLnTx/>
                <a:uFillTx/>
                <a:latin typeface="nimbus-sans"/>
                <a:ea typeface="+mn-ea"/>
                <a:cs typeface="+mn-cs"/>
              </a:rPr>
              <a:t>auto-retráctil</a:t>
            </a:r>
            <a:r>
              <a:rPr kumimoji="0" lang="es-ES" sz="1800" b="0" i="0" u="none" strike="noStrike" kern="1200" cap="none" spc="0" normalizeH="0" baseline="0" noProof="0" dirty="0">
                <a:ln>
                  <a:noFill/>
                </a:ln>
                <a:solidFill>
                  <a:prstClr val="black"/>
                </a:solidFill>
                <a:effectLst/>
                <a:uLnTx/>
                <a:uFillTx/>
                <a:latin typeface="nimbus-sans"/>
                <a:ea typeface="+mn-ea"/>
                <a:cs typeface="+mn-cs"/>
              </a:rPr>
              <a:t>, agarre de cuerda o sistema de recuperación. Los medios de conexión variarán dependiendo de si el trabajador está equipado para detención de caídas personal o posicionamiento de trabajo y restricción de viaje</a:t>
            </a:r>
            <a:endParaRPr kumimoji="0" lang="en-US" sz="1800" b="0" i="0" u="none" strike="noStrike" kern="1200" cap="none" spc="0" normalizeH="0" baseline="0" noProof="0" dirty="0">
              <a:ln>
                <a:noFill/>
              </a:ln>
              <a:solidFill>
                <a:prstClr val="black"/>
              </a:solidFill>
              <a:effectLst/>
              <a:uLnTx/>
              <a:uFillTx/>
              <a:latin typeface="nimbus-sans"/>
              <a:ea typeface="+mn-ea"/>
              <a:cs typeface="+mn-cs"/>
            </a:endParaRPr>
          </a:p>
        </p:txBody>
      </p:sp>
    </p:spTree>
    <p:extLst>
      <p:ext uri="{BB962C8B-B14F-4D97-AF65-F5344CB8AC3E}">
        <p14:creationId xmlns:p14="http://schemas.microsoft.com/office/powerpoint/2010/main" val="1226993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86542-E2EF-408E-82F5-8E770082DFCF}"/>
              </a:ext>
            </a:extLst>
          </p:cNvPr>
          <p:cNvSpPr>
            <a:spLocks noGrp="1"/>
          </p:cNvSpPr>
          <p:nvPr>
            <p:ph type="title"/>
          </p:nvPr>
        </p:nvSpPr>
        <p:spPr>
          <a:xfrm>
            <a:off x="677334" y="283297"/>
            <a:ext cx="8596668" cy="1320800"/>
          </a:xfrm>
          <a:noFill/>
          <a:ln w="25400">
            <a:noFill/>
          </a:ln>
        </p:spPr>
        <p:txBody>
          <a:bodyPr wrap="none" rtlCol="0">
            <a:spAutoFit/>
          </a:bodyPr>
          <a:lstStyle/>
          <a:p>
            <a:r>
              <a:rPr lang="es-ES" sz="4000" dirty="0">
                <a:solidFill>
                  <a:srgbClr val="37495F"/>
                </a:solidFill>
                <a:latin typeface="+mn-lt"/>
                <a:ea typeface="+mn-ea"/>
                <a:cs typeface="+mn-cs"/>
              </a:rPr>
              <a:t>Ascensores Aéreos en Construcción 7</a:t>
            </a:r>
            <a:endParaRPr lang="en-US" sz="4000" dirty="0">
              <a:solidFill>
                <a:srgbClr val="37495F"/>
              </a:solidFill>
              <a:latin typeface="+mn-lt"/>
              <a:ea typeface="+mn-ea"/>
              <a:cs typeface="+mn-cs"/>
            </a:endParaRPr>
          </a:p>
        </p:txBody>
      </p:sp>
      <p:sp>
        <p:nvSpPr>
          <p:cNvPr id="3" name="Content Placeholder 2">
            <a:extLst>
              <a:ext uri="{FF2B5EF4-FFF2-40B4-BE49-F238E27FC236}">
                <a16:creationId xmlns:a16="http://schemas.microsoft.com/office/drawing/2014/main" id="{3B84EE7A-AA42-4447-AB93-B4621E7AF0A3}"/>
              </a:ext>
            </a:extLst>
          </p:cNvPr>
          <p:cNvSpPr>
            <a:spLocks noGrp="1"/>
          </p:cNvSpPr>
          <p:nvPr>
            <p:ph idx="4294967295"/>
          </p:nvPr>
        </p:nvSpPr>
        <p:spPr>
          <a:xfrm>
            <a:off x="1173163" y="1604097"/>
            <a:ext cx="9647237" cy="5157787"/>
          </a:xfrm>
        </p:spPr>
        <p:txBody>
          <a:bodyPr>
            <a:normAutofit lnSpcReduction="10000"/>
          </a:bodyPr>
          <a:lstStyle/>
          <a:p>
            <a:pPr algn="ctr"/>
            <a:r>
              <a:rPr lang="es-ES" sz="2400" b="1" u="sng" dirty="0"/>
              <a:t>En casi todas las industrias, hay áreas donde los trabajadores están sometidos a peligros de caída. </a:t>
            </a:r>
          </a:p>
          <a:p>
            <a:pPr algn="ctr"/>
            <a:endParaRPr lang="es-ES" sz="1100" dirty="0"/>
          </a:p>
          <a:p>
            <a:pPr marL="0" indent="0" algn="ctr">
              <a:buNone/>
            </a:pPr>
            <a:r>
              <a:rPr lang="es-ES" sz="2000" dirty="0"/>
              <a:t>Al seleccionar el equipo de protección contra caídas, tres componentes componen un sistema de protección contra caídas completo. Estos son los ABC de la protección contra caídas:
</a:t>
            </a:r>
            <a:r>
              <a:rPr lang="en-US" sz="2400" b="1" dirty="0"/>
              <a:t>        </a:t>
            </a:r>
            <a:r>
              <a:rPr lang="es-ES" sz="2400" b="1" dirty="0"/>
              <a:t>Anclaje... Cuerpo de apoyo... Medios de conexión</a:t>
            </a:r>
            <a:endParaRPr lang="en-US" sz="2400" b="1" dirty="0"/>
          </a:p>
          <a:p>
            <a:pPr marL="0" indent="0">
              <a:buNone/>
            </a:pPr>
            <a:endParaRPr lang="en-US" sz="1500" dirty="0"/>
          </a:p>
          <a:p>
            <a:pPr marL="0" indent="0" algn="ctr">
              <a:buNone/>
            </a:pPr>
            <a:r>
              <a:rPr lang="es-ES" sz="2000" dirty="0"/>
              <a:t>Cada uno debe estar en su lugar y utilizarse correctamente para proporcionar la máxima protección de los trabajadores.
</a:t>
            </a:r>
            <a:endParaRPr lang="en-US" sz="2000" dirty="0"/>
          </a:p>
          <a:p>
            <a:pPr marL="0" indent="0" algn="ctr">
              <a:buNone/>
            </a:pPr>
            <a:r>
              <a:rPr lang="es-ES" sz="2000" b="1" dirty="0"/>
              <a:t>El dispositivo de conexión es el eslabón más crítico en el montaje de un sistema de protección contra caídas seguro</a:t>
            </a:r>
            <a:r>
              <a:rPr lang="es-ES" sz="2000" dirty="0"/>
              <a:t>, ya que lleva la mayor fuerza durante una caída</a:t>
            </a:r>
            <a:r>
              <a:rPr lang="es-ES" sz="2000" b="1" dirty="0"/>
              <a:t>. </a:t>
            </a:r>
            <a:endParaRPr lang="en-US" dirty="0"/>
          </a:p>
        </p:txBody>
      </p:sp>
    </p:spTree>
    <p:extLst>
      <p:ext uri="{BB962C8B-B14F-4D97-AF65-F5344CB8AC3E}">
        <p14:creationId xmlns:p14="http://schemas.microsoft.com/office/powerpoint/2010/main" val="32800831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27344"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3" name="Title 2">
            <a:extLst>
              <a:ext uri="{FF2B5EF4-FFF2-40B4-BE49-F238E27FC236}">
                <a16:creationId xmlns:a16="http://schemas.microsoft.com/office/drawing/2014/main" id="{FE2106D4-5352-4AC2-B369-FB9B5293B4DB}"/>
              </a:ext>
            </a:extLst>
          </p:cNvPr>
          <p:cNvSpPr>
            <a:spLocks noGrp="1"/>
          </p:cNvSpPr>
          <p:nvPr>
            <p:ph type="title"/>
          </p:nvPr>
        </p:nvSpPr>
        <p:spPr/>
        <p:txBody>
          <a:bodyPr/>
          <a:lstStyle/>
          <a:p>
            <a:r>
              <a:rPr lang="en-US" dirty="0" err="1"/>
              <a:t>Repaso</a:t>
            </a:r>
            <a:r>
              <a:rPr lang="en-US" dirty="0"/>
              <a:t>! </a:t>
            </a:r>
          </a:p>
        </p:txBody>
      </p:sp>
      <p:pic>
        <p:nvPicPr>
          <p:cNvPr id="7" name="Content Placeholder 6" descr="Imagen de una mano escribiendo la palabra “Repaso” ">
            <a:extLst>
              <a:ext uri="{FF2B5EF4-FFF2-40B4-BE49-F238E27FC236}">
                <a16:creationId xmlns:a16="http://schemas.microsoft.com/office/drawing/2014/main" id="{FEBF9A3A-4790-4C88-B69D-193FFA475F6A}"/>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1766454" y="1273464"/>
            <a:ext cx="8099425" cy="5397500"/>
          </a:xfrm>
        </p:spPr>
      </p:pic>
      <p:sp>
        <p:nvSpPr>
          <p:cNvPr id="2" name="TextBox 1">
            <a:extLst>
              <a:ext uri="{FF2B5EF4-FFF2-40B4-BE49-F238E27FC236}">
                <a16:creationId xmlns:a16="http://schemas.microsoft.com/office/drawing/2014/main" id="{5E992F03-D2C7-4E69-8A56-B31DE62B92CB}"/>
              </a:ext>
            </a:extLst>
          </p:cNvPr>
          <p:cNvSpPr txBox="1"/>
          <p:nvPr/>
        </p:nvSpPr>
        <p:spPr>
          <a:xfrm>
            <a:off x="2107769" y="4757977"/>
            <a:ext cx="5424406" cy="144655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75A7F0"/>
                </a:solidFill>
                <a:effectLst/>
                <a:uLnTx/>
                <a:uFillTx/>
                <a:latin typeface="Viner Hand ITC" panose="03070502030502020203" pitchFamily="66" charset="0"/>
                <a:ea typeface="+mn-ea"/>
                <a:cs typeface="Browallia New" panose="020B0502040204020203" pitchFamily="34" charset="-34"/>
              </a:rPr>
              <a:t>REPASO</a:t>
            </a:r>
          </a:p>
        </p:txBody>
      </p:sp>
    </p:spTree>
    <p:extLst>
      <p:ext uri="{BB962C8B-B14F-4D97-AF65-F5344CB8AC3E}">
        <p14:creationId xmlns:p14="http://schemas.microsoft.com/office/powerpoint/2010/main" val="17815695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201636"/>
            <a:ext cx="9548447" cy="765518"/>
          </a:xfrm>
        </p:spPr>
        <p:txBody>
          <a:bodyPr>
            <a:normAutofit/>
          </a:bodyPr>
          <a:lstStyle/>
          <a:p>
            <a:pPr algn="ctr"/>
            <a:r>
              <a:rPr lang="en-US" sz="4000" b="1" dirty="0">
                <a:solidFill>
                  <a:srgbClr val="90C226"/>
                </a:solidFill>
              </a:rPr>
              <a:t>Comprobación de </a:t>
            </a:r>
            <a:r>
              <a:rPr lang="en-US" sz="4000" b="1" dirty="0" err="1">
                <a:solidFill>
                  <a:srgbClr val="90C226"/>
                </a:solidFill>
              </a:rPr>
              <a:t>Conocimientos</a:t>
            </a:r>
            <a:endParaRPr lang="en-US" sz="4000" b="1" dirty="0"/>
          </a:p>
        </p:txBody>
      </p:sp>
      <p:sp>
        <p:nvSpPr>
          <p:cNvPr id="3" name="Content Placeholder 2"/>
          <p:cNvSpPr>
            <a:spLocks noGrp="1"/>
          </p:cNvSpPr>
          <p:nvPr>
            <p:ph idx="1"/>
          </p:nvPr>
        </p:nvSpPr>
        <p:spPr>
          <a:xfrm>
            <a:off x="994116" y="1218026"/>
            <a:ext cx="8941192" cy="5991666"/>
          </a:xfrm>
        </p:spPr>
        <p:txBody>
          <a:bodyPr>
            <a:normAutofit/>
          </a:bodyPr>
          <a:lstStyle/>
          <a:p>
            <a:pPr marL="514350" indent="-514350">
              <a:buFont typeface="+mj-lt"/>
              <a:buAutoNum type="arabicPeriod"/>
            </a:pPr>
            <a:r>
              <a:rPr lang="es-ES" sz="3600" dirty="0"/>
              <a:t>¿Cuáles son los tres tipos básicos de ascensores utilizados en la construcción</a:t>
            </a:r>
            <a:r>
              <a:rPr lang="en-US" sz="3600" dirty="0"/>
              <a:t>?</a:t>
            </a:r>
          </a:p>
          <a:p>
            <a:pPr marL="514350" indent="-514350">
              <a:buFont typeface="+mj-lt"/>
              <a:buAutoNum type="arabicPeriod"/>
            </a:pPr>
            <a:endParaRPr lang="en-US" sz="1000" dirty="0"/>
          </a:p>
        </p:txBody>
      </p:sp>
    </p:spTree>
    <p:extLst>
      <p:ext uri="{BB962C8B-B14F-4D97-AF65-F5344CB8AC3E}">
        <p14:creationId xmlns:p14="http://schemas.microsoft.com/office/powerpoint/2010/main" val="68917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8185831" cy="707886"/>
          </a:xfrm>
          <a:prstGeom prst="rect">
            <a:avLst/>
          </a:prstGeom>
          <a:noFill/>
          <a:ln w="25400">
            <a:solidFill>
              <a:schemeClr val="accent1"/>
            </a:solidFill>
          </a:ln>
        </p:spPr>
        <p:txBody>
          <a:bodyPr wrap="none" rtlCol="0">
            <a:spAutoFit/>
          </a:bodyPr>
          <a:lstStyle/>
          <a:p>
            <a:r>
              <a:rPr lang="es-ES" sz="4000" dirty="0">
                <a:solidFill>
                  <a:srgbClr val="37495F"/>
                </a:solidFill>
              </a:rPr>
              <a:t>Ascensores Aéreos en Construcción</a:t>
            </a:r>
            <a:endParaRPr lang="en-US" sz="4000" dirty="0">
              <a:solidFill>
                <a:srgbClr val="37495F"/>
              </a:solidFill>
            </a:endParaRP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565468" y="2537786"/>
            <a:ext cx="3300646" cy="1951244"/>
          </a:xfrm>
        </p:spPr>
        <p:txBody>
          <a:bodyPr anchor="ctr">
            <a:normAutofit/>
          </a:bodyPr>
          <a:lstStyle/>
          <a:p>
            <a:r>
              <a:rPr lang="en-US" altLang="en-US" sz="5400" b="1" dirty="0"/>
              <a:t>Modulo-1</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3881634" y="1376437"/>
            <a:ext cx="6833941" cy="5040932"/>
          </a:xfrm>
        </p:spPr>
        <p:txBody>
          <a:bodyPr anchor="ctr">
            <a:normAutofit/>
          </a:bodyPr>
          <a:lstStyle/>
          <a:p>
            <a:pPr marL="285750" indent="-285750">
              <a:buFont typeface="Arial" panose="020B0604020202020204" pitchFamily="34" charset="0"/>
              <a:buChar char="•"/>
            </a:pPr>
            <a:r>
              <a:rPr lang="en-US" sz="4800" b="1" dirty="0">
                <a:solidFill>
                  <a:srgbClr val="1B3049"/>
                </a:solidFill>
              </a:rPr>
              <a:t>Tipos de Ascensores</a:t>
            </a:r>
          </a:p>
          <a:p>
            <a:pPr marL="285750" indent="-285750">
              <a:buFont typeface="Arial" panose="020B0604020202020204" pitchFamily="34" charset="0"/>
              <a:buChar char="•"/>
            </a:pPr>
            <a:endParaRPr lang="en-US" sz="3600" b="1" dirty="0">
              <a:solidFill>
                <a:srgbClr val="1B3049"/>
              </a:solidFill>
            </a:endParaRPr>
          </a:p>
          <a:p>
            <a:pPr marL="285750" indent="-285750">
              <a:spcBef>
                <a:spcPts val="1200"/>
              </a:spcBef>
              <a:buFont typeface="Arial" panose="020B0604020202020204" pitchFamily="34" charset="0"/>
              <a:buChar char="•"/>
            </a:pPr>
            <a:r>
              <a:rPr lang="en-US" sz="4800" b="1" dirty="0" err="1">
                <a:solidFill>
                  <a:schemeClr val="bg2">
                    <a:lumMod val="90000"/>
                  </a:schemeClr>
                </a:solidFill>
              </a:rPr>
              <a:t>Cuidado</a:t>
            </a:r>
            <a:r>
              <a:rPr lang="en-US" sz="4800" b="1" dirty="0">
                <a:solidFill>
                  <a:schemeClr val="bg2">
                    <a:lumMod val="90000"/>
                  </a:schemeClr>
                </a:solidFill>
              </a:rPr>
              <a:t>/</a:t>
            </a:r>
            <a:r>
              <a:rPr lang="en-US" sz="4800" b="1" dirty="0" err="1">
                <a:solidFill>
                  <a:schemeClr val="bg2">
                    <a:lumMod val="90000"/>
                  </a:schemeClr>
                </a:solidFill>
              </a:rPr>
              <a:t>inspecciones</a:t>
            </a:r>
            <a:endParaRPr lang="en-US" sz="4800" b="1" dirty="0">
              <a:solidFill>
                <a:schemeClr val="bg2">
                  <a:lumMod val="90000"/>
                </a:schemeClr>
              </a:solidFill>
            </a:endParaRPr>
          </a:p>
          <a:p>
            <a:pPr marL="285750" indent="-285750">
              <a:spcBef>
                <a:spcPts val="1200"/>
              </a:spcBef>
              <a:buFont typeface="Arial" panose="020B0604020202020204" pitchFamily="34" charset="0"/>
              <a:buChar char="•"/>
            </a:pPr>
            <a:endParaRPr lang="en-US" sz="3600" b="1" dirty="0">
              <a:solidFill>
                <a:schemeClr val="bg2">
                  <a:lumMod val="90000"/>
                </a:schemeClr>
              </a:solidFill>
            </a:endParaRPr>
          </a:p>
          <a:p>
            <a:pPr marL="285750" indent="-285750">
              <a:spcBef>
                <a:spcPts val="600"/>
              </a:spcBef>
              <a:buFont typeface="Arial" panose="020B0604020202020204" pitchFamily="34" charset="0"/>
              <a:buChar char="•"/>
            </a:pPr>
            <a:r>
              <a:rPr lang="en-US" sz="4800" b="1" dirty="0" err="1">
                <a:solidFill>
                  <a:schemeClr val="bg2">
                    <a:lumMod val="90000"/>
                  </a:schemeClr>
                </a:solidFill>
              </a:rPr>
              <a:t>Funcionamiento</a:t>
            </a:r>
            <a:r>
              <a:rPr lang="en-US" sz="4800" b="1" dirty="0">
                <a:solidFill>
                  <a:schemeClr val="bg2">
                    <a:lumMod val="90000"/>
                  </a:schemeClr>
                </a:solidFill>
              </a:rPr>
              <a:t> </a:t>
            </a:r>
            <a:r>
              <a:rPr lang="en-US" sz="4800" b="1" dirty="0" err="1">
                <a:solidFill>
                  <a:schemeClr val="bg2">
                    <a:lumMod val="90000"/>
                  </a:schemeClr>
                </a:solidFill>
              </a:rPr>
              <a:t>seguro</a:t>
            </a:r>
            <a:endParaRPr lang="en-US" sz="4800" dirty="0">
              <a:solidFill>
                <a:schemeClr val="bg2">
                  <a:lumMod val="90000"/>
                </a:schemeClr>
              </a:solidFill>
            </a:endParaRPr>
          </a:p>
          <a:p>
            <a:endParaRPr lang="en-US" dirty="0"/>
          </a:p>
        </p:txBody>
      </p:sp>
    </p:spTree>
    <p:extLst>
      <p:ext uri="{BB962C8B-B14F-4D97-AF65-F5344CB8AC3E}">
        <p14:creationId xmlns:p14="http://schemas.microsoft.com/office/powerpoint/2010/main" val="49728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015" y="201636"/>
            <a:ext cx="9548447" cy="765518"/>
          </a:xfrm>
        </p:spPr>
        <p:txBody>
          <a:bodyPr>
            <a:normAutofit/>
          </a:bodyPr>
          <a:lstStyle/>
          <a:p>
            <a:pPr algn="ctr"/>
            <a:r>
              <a:rPr lang="en-US" sz="4000" b="1" dirty="0" err="1">
                <a:solidFill>
                  <a:srgbClr val="90C226"/>
                </a:solidFill>
              </a:rPr>
              <a:t>Comprobación</a:t>
            </a:r>
            <a:r>
              <a:rPr lang="en-US" sz="4000" b="1" dirty="0">
                <a:solidFill>
                  <a:srgbClr val="90C226"/>
                </a:solidFill>
              </a:rPr>
              <a:t> de </a:t>
            </a:r>
            <a:r>
              <a:rPr lang="en-US" sz="4000" b="1" dirty="0" err="1">
                <a:solidFill>
                  <a:srgbClr val="90C226"/>
                </a:solidFill>
              </a:rPr>
              <a:t>Conocimientos</a:t>
            </a:r>
            <a:r>
              <a:rPr lang="en-US" sz="4000" b="1" dirty="0">
                <a:solidFill>
                  <a:srgbClr val="90C226"/>
                </a:solidFill>
              </a:rPr>
              <a:t> 2</a:t>
            </a:r>
            <a:endParaRPr lang="en-US" sz="4000" b="1" dirty="0"/>
          </a:p>
        </p:txBody>
      </p:sp>
      <p:sp>
        <p:nvSpPr>
          <p:cNvPr id="3" name="Content Placeholder 2"/>
          <p:cNvSpPr>
            <a:spLocks noGrp="1"/>
          </p:cNvSpPr>
          <p:nvPr>
            <p:ph idx="1"/>
          </p:nvPr>
        </p:nvSpPr>
        <p:spPr>
          <a:xfrm>
            <a:off x="994116" y="1218026"/>
            <a:ext cx="8941192" cy="5991666"/>
          </a:xfrm>
        </p:spPr>
        <p:txBody>
          <a:bodyPr>
            <a:normAutofit/>
          </a:bodyPr>
          <a:lstStyle/>
          <a:p>
            <a:pPr marL="514350" indent="-514350">
              <a:buFont typeface="+mj-lt"/>
              <a:buAutoNum type="arabicPeriod"/>
            </a:pPr>
            <a:r>
              <a:rPr lang="es-ES" sz="3600" dirty="0"/>
              <a:t>¿Cuáles son los tres tipos básicos de ascensores utilizados en la construcción</a:t>
            </a:r>
            <a:r>
              <a:rPr lang="en-US" sz="3600" dirty="0"/>
              <a:t>?</a:t>
            </a:r>
          </a:p>
          <a:p>
            <a:pPr marL="514350" indent="-514350">
              <a:buFont typeface="+mj-lt"/>
              <a:buAutoNum type="arabicPeriod"/>
            </a:pPr>
            <a:endParaRPr lang="en-US" sz="1000" dirty="0"/>
          </a:p>
          <a:p>
            <a:pPr marL="1314450" lvl="2" indent="-514350">
              <a:buFont typeface="+mj-lt"/>
              <a:buAutoNum type="alphaLcPeriod"/>
            </a:pPr>
            <a:r>
              <a:rPr lang="en-US" sz="4000" dirty="0">
                <a:solidFill>
                  <a:srgbClr val="FF0000"/>
                </a:solidFill>
              </a:rPr>
              <a:t>Ascenrores de Hombre</a:t>
            </a:r>
          </a:p>
          <a:p>
            <a:pPr marL="1314450" lvl="2" indent="-514350">
              <a:buFont typeface="+mj-lt"/>
              <a:buAutoNum type="alphaLcPeriod"/>
            </a:pPr>
            <a:endParaRPr lang="en-US" sz="800" dirty="0">
              <a:solidFill>
                <a:srgbClr val="FF0000"/>
              </a:solidFill>
            </a:endParaRPr>
          </a:p>
          <a:p>
            <a:pPr marL="1314450" lvl="2" indent="-514350">
              <a:buFont typeface="+mj-lt"/>
              <a:buAutoNum type="alphaLcPeriod"/>
            </a:pPr>
            <a:r>
              <a:rPr lang="en-US" sz="4000" dirty="0">
                <a:solidFill>
                  <a:srgbClr val="FF0000"/>
                </a:solidFill>
              </a:rPr>
              <a:t>Ascenrores de </a:t>
            </a:r>
            <a:r>
              <a:rPr lang="en-US" sz="4000" dirty="0" err="1">
                <a:solidFill>
                  <a:srgbClr val="FF0000"/>
                </a:solidFill>
              </a:rPr>
              <a:t>Tijera</a:t>
            </a:r>
            <a:endParaRPr lang="en-US" sz="4000" dirty="0">
              <a:solidFill>
                <a:srgbClr val="FF0000"/>
              </a:solidFill>
            </a:endParaRPr>
          </a:p>
          <a:p>
            <a:pPr marL="1314450" lvl="2" indent="-514350">
              <a:buFont typeface="+mj-lt"/>
              <a:buAutoNum type="alphaLcPeriod"/>
            </a:pPr>
            <a:endParaRPr lang="en-US" sz="800" dirty="0">
              <a:solidFill>
                <a:srgbClr val="FF0000"/>
              </a:solidFill>
            </a:endParaRPr>
          </a:p>
          <a:p>
            <a:pPr marL="1314450" lvl="2" indent="-514350">
              <a:buFont typeface="+mj-lt"/>
              <a:buAutoNum type="alphaLcPeriod"/>
            </a:pPr>
            <a:r>
              <a:rPr lang="en-US" sz="4000" dirty="0">
                <a:solidFill>
                  <a:srgbClr val="FF0000"/>
                </a:solidFill>
              </a:rPr>
              <a:t>Ascenrores de </a:t>
            </a:r>
            <a:r>
              <a:rPr lang="en-US" sz="4000" dirty="0" err="1">
                <a:solidFill>
                  <a:srgbClr val="FF0000"/>
                </a:solidFill>
              </a:rPr>
              <a:t>Brazo</a:t>
            </a:r>
            <a:r>
              <a:rPr lang="en-US" sz="4000" dirty="0">
                <a:solidFill>
                  <a:srgbClr val="FF0000"/>
                </a:solidFill>
              </a:rPr>
              <a:t> (Ascenrores </a:t>
            </a:r>
            <a:r>
              <a:rPr lang="en-US" sz="4000" dirty="0" err="1">
                <a:solidFill>
                  <a:srgbClr val="FF0000"/>
                </a:solidFill>
              </a:rPr>
              <a:t>articuladores</a:t>
            </a:r>
            <a:r>
              <a:rPr lang="en-US" sz="4000" dirty="0">
                <a:solidFill>
                  <a:srgbClr val="FF0000"/>
                </a:solidFill>
              </a:rPr>
              <a:t>)</a:t>
            </a:r>
          </a:p>
        </p:txBody>
      </p:sp>
    </p:spTree>
    <p:extLst>
      <p:ext uri="{BB962C8B-B14F-4D97-AF65-F5344CB8AC3E}">
        <p14:creationId xmlns:p14="http://schemas.microsoft.com/office/powerpoint/2010/main" val="9991310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76" y="201637"/>
            <a:ext cx="9442938" cy="1320800"/>
          </a:xfrm>
        </p:spPr>
        <p:txBody>
          <a:bodyPr>
            <a:normAutofit/>
          </a:bodyPr>
          <a:lstStyle/>
          <a:p>
            <a:pPr algn="ctr"/>
            <a:r>
              <a:rPr lang="en-US" sz="4000" b="1" dirty="0">
                <a:solidFill>
                  <a:srgbClr val="90C226"/>
                </a:solidFill>
              </a:rPr>
              <a:t>Comprobación de </a:t>
            </a:r>
            <a:r>
              <a:rPr lang="en-US" sz="4000" b="1" dirty="0" err="1">
                <a:solidFill>
                  <a:srgbClr val="90C226"/>
                </a:solidFill>
              </a:rPr>
              <a:t>Conocimientos</a:t>
            </a:r>
            <a:r>
              <a:rPr lang="en-US" sz="4000" b="1" dirty="0">
                <a:solidFill>
                  <a:srgbClr val="90C226"/>
                </a:solidFill>
              </a:rPr>
              <a:t> 3</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484162" y="1249006"/>
            <a:ext cx="10594144" cy="560899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s-ES" sz="3500" dirty="0"/>
              <a:t>Una inspección previa al inicio debe incluir</a:t>
            </a:r>
            <a:r>
              <a:rPr lang="en-US" sz="3500" dirty="0"/>
              <a:t>…. </a:t>
            </a:r>
          </a:p>
          <a:p>
            <a:pPr marL="514350" indent="-514350">
              <a:buFont typeface="+mj-lt"/>
              <a:buAutoNum type="arabicPeriod" startAt="2"/>
            </a:pPr>
            <a:endParaRPr lang="en-US" sz="2800" dirty="0"/>
          </a:p>
        </p:txBody>
      </p:sp>
    </p:spTree>
    <p:extLst>
      <p:ext uri="{BB962C8B-B14F-4D97-AF65-F5344CB8AC3E}">
        <p14:creationId xmlns:p14="http://schemas.microsoft.com/office/powerpoint/2010/main" val="2573444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76" y="201637"/>
            <a:ext cx="9442938" cy="1320800"/>
          </a:xfrm>
        </p:spPr>
        <p:txBody>
          <a:bodyPr>
            <a:normAutofit/>
          </a:bodyPr>
          <a:lstStyle/>
          <a:p>
            <a:pPr algn="ctr"/>
            <a:r>
              <a:rPr lang="en-US" sz="4000" b="1" dirty="0">
                <a:solidFill>
                  <a:srgbClr val="90C226"/>
                </a:solidFill>
              </a:rPr>
              <a:t>Comprobación de </a:t>
            </a:r>
            <a:r>
              <a:rPr lang="en-US" sz="4000" b="1" dirty="0" err="1">
                <a:solidFill>
                  <a:srgbClr val="90C226"/>
                </a:solidFill>
              </a:rPr>
              <a:t>Conocimientos</a:t>
            </a:r>
            <a:r>
              <a:rPr lang="en-US" sz="4000" b="1" dirty="0">
                <a:solidFill>
                  <a:srgbClr val="90C226"/>
                </a:solidFill>
              </a:rPr>
              <a:t> 4</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695176" y="1249006"/>
            <a:ext cx="10594144" cy="5608994"/>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2"/>
            </a:pPr>
            <a:r>
              <a:rPr lang="es-ES" sz="3500" dirty="0"/>
              <a:t>Una inspección previa al inicio debe incluir</a:t>
            </a:r>
            <a:r>
              <a:rPr lang="en-US" sz="3500" dirty="0"/>
              <a:t>…. </a:t>
            </a:r>
          </a:p>
          <a:p>
            <a:pPr marL="514350" indent="-514350">
              <a:buFont typeface="+mj-lt"/>
              <a:buAutoNum type="arabicPeriod" startAt="2"/>
            </a:pPr>
            <a:endParaRPr lang="en-US" sz="2800" dirty="0"/>
          </a:p>
          <a:p>
            <a:pPr marL="1314450" lvl="2" indent="-514350">
              <a:buFont typeface="+mj-lt"/>
              <a:buAutoNum type="alphaLcPeriod"/>
            </a:pPr>
            <a:r>
              <a:rPr lang="es-ES" sz="3200" dirty="0">
                <a:solidFill>
                  <a:srgbClr val="FF0000"/>
                </a:solidFill>
              </a:rPr>
              <a:t>Controles de funcionamiento y de emergencia
</a:t>
            </a:r>
            <a:r>
              <a:rPr lang="en-US" sz="3200" dirty="0" err="1">
                <a:solidFill>
                  <a:srgbClr val="FF0000"/>
                </a:solidFill>
              </a:rPr>
              <a:t>Barandillas</a:t>
            </a:r>
            <a:endParaRPr lang="en-US" sz="3200" dirty="0">
              <a:solidFill>
                <a:srgbClr val="FF0000"/>
              </a:solidFill>
            </a:endParaRPr>
          </a:p>
          <a:p>
            <a:pPr marL="1314450" lvl="2" indent="-514350">
              <a:buFont typeface="+mj-lt"/>
              <a:buAutoNum type="alphaLcPeriod"/>
            </a:pPr>
            <a:r>
              <a:rPr lang="en-US" sz="3200" dirty="0">
                <a:solidFill>
                  <a:srgbClr val="FF0000"/>
                </a:solidFill>
              </a:rPr>
              <a:t>Sistema </a:t>
            </a:r>
            <a:r>
              <a:rPr lang="en-US" sz="3200" dirty="0" err="1">
                <a:solidFill>
                  <a:srgbClr val="FF0000"/>
                </a:solidFill>
              </a:rPr>
              <a:t>hidráulico</a:t>
            </a:r>
            <a:r>
              <a:rPr lang="en-US" sz="3200" dirty="0">
                <a:solidFill>
                  <a:srgbClr val="FF0000"/>
                </a:solidFill>
              </a:rPr>
              <a:t>
</a:t>
            </a:r>
            <a:r>
              <a:rPr lang="en-US" sz="3200" dirty="0" err="1">
                <a:solidFill>
                  <a:srgbClr val="FF0000"/>
                </a:solidFill>
              </a:rPr>
              <a:t>Estabilizadores</a:t>
            </a:r>
            <a:endParaRPr lang="en-US" sz="3200" dirty="0">
              <a:solidFill>
                <a:srgbClr val="FF0000"/>
              </a:solidFill>
            </a:endParaRPr>
          </a:p>
          <a:p>
            <a:pPr marL="1314450" lvl="2" indent="-514350">
              <a:buFont typeface="+mj-lt"/>
              <a:buAutoNum type="alphaLcPeriod"/>
            </a:pPr>
            <a:r>
              <a:rPr lang="en-US" sz="3200" dirty="0" err="1">
                <a:solidFill>
                  <a:srgbClr val="FF0000"/>
                </a:solidFill>
              </a:rPr>
              <a:t>Botones</a:t>
            </a:r>
            <a:r>
              <a:rPr lang="en-US" sz="3200" dirty="0">
                <a:solidFill>
                  <a:srgbClr val="FF0000"/>
                </a:solidFill>
              </a:rPr>
              <a:t> de </a:t>
            </a:r>
            <a:r>
              <a:rPr lang="en-US" sz="3200" dirty="0" err="1">
                <a:solidFill>
                  <a:srgbClr val="FF0000"/>
                </a:solidFill>
              </a:rPr>
              <a:t>parada</a:t>
            </a:r>
            <a:r>
              <a:rPr lang="en-US" sz="3200" dirty="0">
                <a:solidFill>
                  <a:srgbClr val="FF0000"/>
                </a:solidFill>
              </a:rPr>
              <a:t> de </a:t>
            </a:r>
            <a:r>
              <a:rPr lang="en-US" sz="3200" dirty="0" err="1">
                <a:solidFill>
                  <a:srgbClr val="FF0000"/>
                </a:solidFill>
              </a:rPr>
              <a:t>emergencia</a:t>
            </a:r>
            <a:r>
              <a:rPr lang="en-US" sz="3200" dirty="0">
                <a:solidFill>
                  <a:srgbClr val="FF0000"/>
                </a:solidFill>
              </a:rPr>
              <a:t>
</a:t>
            </a:r>
            <a:r>
              <a:rPr lang="en-US" sz="3200" dirty="0" err="1">
                <a:solidFill>
                  <a:srgbClr val="FF0000"/>
                </a:solidFill>
              </a:rPr>
              <a:t>Neumáticos</a:t>
            </a:r>
            <a:r>
              <a:rPr lang="en-US" sz="3200" dirty="0">
                <a:solidFill>
                  <a:srgbClr val="FF0000"/>
                </a:solidFill>
              </a:rPr>
              <a:t>
</a:t>
            </a:r>
            <a:r>
              <a:rPr lang="es-ES" sz="3200" dirty="0">
                <a:solidFill>
                  <a:srgbClr val="FF0000"/>
                </a:solidFill>
              </a:rPr>
              <a:t>Protectores de seguridad y sensores</a:t>
            </a:r>
            <a:endParaRPr lang="en-US" sz="3200" dirty="0">
              <a:solidFill>
                <a:srgbClr val="FF0000"/>
              </a:solidFill>
            </a:endParaRPr>
          </a:p>
          <a:p>
            <a:pPr marL="1314450" lvl="2" indent="-514350">
              <a:buFont typeface="+mj-lt"/>
              <a:buAutoNum type="alphaLcPeriod"/>
            </a:pPr>
            <a:r>
              <a:rPr lang="en-US" sz="3200" dirty="0">
                <a:solidFill>
                  <a:srgbClr val="FF0000"/>
                </a:solidFill>
              </a:rPr>
              <a:t>Sistema de </a:t>
            </a:r>
            <a:r>
              <a:rPr lang="en-US" sz="3200" dirty="0" err="1">
                <a:solidFill>
                  <a:srgbClr val="FF0000"/>
                </a:solidFill>
              </a:rPr>
              <a:t>descenso</a:t>
            </a:r>
            <a:r>
              <a:rPr lang="en-US" sz="3200" dirty="0">
                <a:solidFill>
                  <a:srgbClr val="FF0000"/>
                </a:solidFill>
              </a:rPr>
              <a:t> de </a:t>
            </a:r>
            <a:r>
              <a:rPr lang="en-US" sz="3200" dirty="0" err="1">
                <a:solidFill>
                  <a:srgbClr val="FF0000"/>
                </a:solidFill>
              </a:rPr>
              <a:t>emergencia</a:t>
            </a:r>
            <a:endParaRPr lang="en-US" dirty="0"/>
          </a:p>
        </p:txBody>
      </p:sp>
    </p:spTree>
    <p:extLst>
      <p:ext uri="{BB962C8B-B14F-4D97-AF65-F5344CB8AC3E}">
        <p14:creationId xmlns:p14="http://schemas.microsoft.com/office/powerpoint/2010/main" val="1106232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299" y="201636"/>
            <a:ext cx="8801687" cy="1320800"/>
          </a:xfrm>
        </p:spPr>
        <p:txBody>
          <a:bodyPr>
            <a:normAutofit/>
          </a:bodyPr>
          <a:lstStyle/>
          <a:p>
            <a:pPr algn="ctr"/>
            <a:r>
              <a:rPr lang="en-US" sz="4000" b="1" dirty="0">
                <a:solidFill>
                  <a:srgbClr val="90C226"/>
                </a:solidFill>
              </a:rPr>
              <a:t>Comprobación de </a:t>
            </a:r>
            <a:r>
              <a:rPr lang="en-US" sz="4000" b="1" dirty="0" err="1">
                <a:solidFill>
                  <a:srgbClr val="90C226"/>
                </a:solidFill>
              </a:rPr>
              <a:t>Conocimientos</a:t>
            </a:r>
            <a:r>
              <a:rPr lang="en-US" sz="4000" b="1" dirty="0">
                <a:solidFill>
                  <a:srgbClr val="90C226"/>
                </a:solidFill>
              </a:rPr>
              <a:t> 5</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3. </a:t>
            </a:r>
            <a:r>
              <a:rPr lang="es-ES" sz="3200" b="1" dirty="0"/>
              <a:t>Al inspeccionar el sitio de trabajo, también debe buscar lo que</a:t>
            </a:r>
            <a:r>
              <a:rPr lang="en-US" sz="3200" b="1" dirty="0"/>
              <a:t>?</a:t>
            </a:r>
          </a:p>
          <a:p>
            <a:pPr marL="514350" indent="-514350">
              <a:buFont typeface="+mj-lt"/>
              <a:buAutoNum type="arabicPeriod" startAt="2"/>
            </a:pPr>
            <a:endParaRPr lang="en-US" sz="1000" dirty="0"/>
          </a:p>
        </p:txBody>
      </p:sp>
    </p:spTree>
    <p:extLst>
      <p:ext uri="{BB962C8B-B14F-4D97-AF65-F5344CB8AC3E}">
        <p14:creationId xmlns:p14="http://schemas.microsoft.com/office/powerpoint/2010/main" val="876865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738" y="268224"/>
            <a:ext cx="8596668" cy="1320800"/>
          </a:xfrm>
        </p:spPr>
        <p:txBody>
          <a:bodyPr>
            <a:normAutofit/>
          </a:bodyPr>
          <a:lstStyle/>
          <a:p>
            <a:pPr algn="ctr"/>
            <a:r>
              <a:rPr lang="en-US" sz="4000" b="1" dirty="0">
                <a:solidFill>
                  <a:srgbClr val="90C226"/>
                </a:solidFill>
              </a:rPr>
              <a:t>Comprobación de </a:t>
            </a:r>
            <a:r>
              <a:rPr lang="en-US" sz="4000" b="1" dirty="0" err="1">
                <a:solidFill>
                  <a:srgbClr val="90C226"/>
                </a:solidFill>
              </a:rPr>
              <a:t>Conocimientos</a:t>
            </a:r>
            <a:r>
              <a:rPr lang="en-US" sz="4000" b="1" dirty="0">
                <a:solidFill>
                  <a:srgbClr val="90C226"/>
                </a:solidFill>
              </a:rPr>
              <a:t> 6</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8229600" cy="539261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sz="2400" dirty="0">
                <a:solidFill>
                  <a:srgbClr val="92D050"/>
                </a:solidFill>
              </a:rPr>
              <a:t>3. </a:t>
            </a:r>
            <a:r>
              <a:rPr lang="es-ES" sz="3200" b="1" dirty="0"/>
              <a:t>Al inspeccionar el sitio de trabajo, también debe buscar lo que</a:t>
            </a:r>
            <a:r>
              <a:rPr lang="en-US" sz="3200" b="1" dirty="0"/>
              <a:t>?</a:t>
            </a:r>
          </a:p>
          <a:p>
            <a:pPr marL="514350" indent="-514350">
              <a:buFont typeface="+mj-lt"/>
              <a:buAutoNum type="arabicPeriod" startAt="2"/>
            </a:pPr>
            <a:endParaRPr lang="en-US" sz="1000" dirty="0"/>
          </a:p>
          <a:p>
            <a:pPr marL="457200" indent="-457200">
              <a:buFont typeface="+mj-lt"/>
              <a:buAutoNum type="alphaLcParenR"/>
            </a:pPr>
            <a:r>
              <a:rPr lang="es-ES" sz="2800" dirty="0">
                <a:solidFill>
                  <a:srgbClr val="FF0000"/>
                </a:solidFill>
              </a:rPr>
              <a:t>La superficie en la que se utilizará el elevador</a:t>
            </a:r>
            <a:r>
              <a:rPr lang="en-US" sz="2800" dirty="0">
                <a:solidFill>
                  <a:srgbClr val="FF0000"/>
                </a:solidFill>
              </a:rPr>
              <a:t>.</a:t>
            </a:r>
          </a:p>
          <a:p>
            <a:pPr marL="457200" indent="-457200">
              <a:buFont typeface="+mj-lt"/>
              <a:buAutoNum type="alphaLcParenR"/>
            </a:pPr>
            <a:endParaRPr lang="en-US" sz="1050" dirty="0">
              <a:solidFill>
                <a:srgbClr val="FF0000"/>
              </a:solidFill>
            </a:endParaRPr>
          </a:p>
          <a:p>
            <a:pPr marL="457200" indent="-457200">
              <a:buFont typeface="+mj-lt"/>
              <a:buAutoNum type="alphaLcParenR"/>
            </a:pPr>
            <a:r>
              <a:rPr lang="es-ES" sz="2800" dirty="0">
                <a:solidFill>
                  <a:srgbClr val="FF0000"/>
                </a:solidFill>
              </a:rPr>
              <a:t>Peligros que pueden crear condiciones de conducción peligrosas</a:t>
            </a:r>
            <a:r>
              <a:rPr lang="en-US" sz="2800" dirty="0">
                <a:solidFill>
                  <a:srgbClr val="FF0000"/>
                </a:solidFill>
              </a:rPr>
              <a:t>.</a:t>
            </a:r>
          </a:p>
          <a:p>
            <a:pPr marL="457200" indent="-457200">
              <a:buFont typeface="+mj-lt"/>
              <a:buAutoNum type="alphaLcParenR"/>
            </a:pPr>
            <a:endParaRPr lang="en-US" sz="1050" dirty="0">
              <a:solidFill>
                <a:srgbClr val="FF0000"/>
              </a:solidFill>
            </a:endParaRPr>
          </a:p>
          <a:p>
            <a:pPr marL="457200" indent="-457200">
              <a:buFont typeface="+mj-lt"/>
              <a:buAutoNum type="alphaLcParenR"/>
            </a:pPr>
            <a:r>
              <a:rPr lang="es-ES" sz="2800" dirty="0">
                <a:solidFill>
                  <a:srgbClr val="FF0000"/>
                </a:solidFill>
              </a:rPr>
              <a:t>Por encima de los peligros que pueden afectar personal mientras el elevador se extiende</a:t>
            </a:r>
            <a:r>
              <a:rPr lang="en-US" sz="2800" dirty="0">
                <a:solidFill>
                  <a:srgbClr val="FF0000"/>
                </a:solidFill>
              </a:rPr>
              <a:t>.</a:t>
            </a:r>
          </a:p>
          <a:p>
            <a:pPr marL="457200" indent="-457200">
              <a:buFont typeface="+mj-lt"/>
              <a:buAutoNum type="alphaLcParenR"/>
            </a:pPr>
            <a:endParaRPr lang="en-US" sz="1050" dirty="0">
              <a:solidFill>
                <a:srgbClr val="FF0000"/>
              </a:solidFill>
            </a:endParaRPr>
          </a:p>
          <a:p>
            <a:pPr marL="457200" indent="-457200">
              <a:buFont typeface="+mj-lt"/>
              <a:buAutoNum type="alphaLcParenR"/>
            </a:pPr>
            <a:r>
              <a:rPr lang="en-US" sz="2800" dirty="0" err="1">
                <a:solidFill>
                  <a:srgbClr val="FF0000"/>
                </a:solidFill>
              </a:rPr>
              <a:t>Condiciones</a:t>
            </a:r>
            <a:r>
              <a:rPr lang="en-US" sz="2800" dirty="0">
                <a:solidFill>
                  <a:srgbClr val="FF0000"/>
                </a:solidFill>
              </a:rPr>
              <a:t> </a:t>
            </a:r>
            <a:r>
              <a:rPr lang="en-US" sz="2800" dirty="0" err="1">
                <a:solidFill>
                  <a:srgbClr val="FF0000"/>
                </a:solidFill>
              </a:rPr>
              <a:t>meteorológicas</a:t>
            </a:r>
            <a:r>
              <a:rPr lang="en-US" sz="2800" dirty="0">
                <a:solidFill>
                  <a:srgbClr val="FF0000"/>
                </a:solidFill>
              </a:rPr>
              <a:t>.</a:t>
            </a:r>
          </a:p>
        </p:txBody>
      </p:sp>
    </p:spTree>
    <p:extLst>
      <p:ext uri="{BB962C8B-B14F-4D97-AF65-F5344CB8AC3E}">
        <p14:creationId xmlns:p14="http://schemas.microsoft.com/office/powerpoint/2010/main" val="32737781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52" y="201636"/>
            <a:ext cx="8715728" cy="1320800"/>
          </a:xfrm>
        </p:spPr>
        <p:txBody>
          <a:bodyPr>
            <a:normAutofit/>
          </a:bodyPr>
          <a:lstStyle/>
          <a:p>
            <a:pPr algn="ctr"/>
            <a:r>
              <a:rPr lang="en-US" sz="4000" b="1" dirty="0">
                <a:solidFill>
                  <a:srgbClr val="90C226"/>
                </a:solidFill>
              </a:rPr>
              <a:t>Comprobación de </a:t>
            </a:r>
            <a:r>
              <a:rPr lang="en-US" sz="4000" b="1" dirty="0" err="1">
                <a:solidFill>
                  <a:srgbClr val="90C226"/>
                </a:solidFill>
              </a:rPr>
              <a:t>Conocimientos</a:t>
            </a:r>
            <a:r>
              <a:rPr lang="en-US" sz="4000" b="1" dirty="0">
                <a:solidFill>
                  <a:srgbClr val="90C226"/>
                </a:solidFill>
              </a:rPr>
              <a:t> 7</a:t>
            </a:r>
            <a:endParaRPr lang="en-US" sz="4000" b="1" dirty="0"/>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1"/>
          </p:nvPr>
        </p:nvSpPr>
        <p:spPr>
          <a:xfrm>
            <a:off x="914398" y="1295397"/>
            <a:ext cx="8170607" cy="5360967"/>
          </a:xfrm>
        </p:spPr>
        <p:txBody>
          <a:bodyPr>
            <a:normAutofit/>
          </a:bodyPr>
          <a:lstStyle/>
          <a:p>
            <a:pPr marL="0" indent="0">
              <a:buNone/>
            </a:pPr>
            <a:r>
              <a:rPr lang="en-US" sz="3200" b="1" dirty="0">
                <a:solidFill>
                  <a:srgbClr val="92D050"/>
                </a:solidFill>
              </a:rPr>
              <a:t>4. </a:t>
            </a:r>
            <a:r>
              <a:rPr lang="es-ES" sz="3200" b="1" dirty="0"/>
              <a:t>¿Se necesita protección contra caídas en un elevador de tijera?</a:t>
            </a:r>
            <a:endParaRPr lang="en-US" sz="3200" b="1" dirty="0"/>
          </a:p>
          <a:p>
            <a:pPr marL="514350" indent="-514350">
              <a:buFont typeface="+mj-lt"/>
              <a:buAutoNum type="arabicPeriod" startAt="3"/>
            </a:pPr>
            <a:endParaRPr lang="en-US" sz="2800" dirty="0"/>
          </a:p>
        </p:txBody>
      </p:sp>
    </p:spTree>
    <p:extLst>
      <p:ext uri="{BB962C8B-B14F-4D97-AF65-F5344CB8AC3E}">
        <p14:creationId xmlns:p14="http://schemas.microsoft.com/office/powerpoint/2010/main" val="28252981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rgbClr val="90C226"/>
                </a:solidFill>
              </a:rPr>
              <a:t>Comprobación de </a:t>
            </a:r>
            <a:r>
              <a:rPr lang="en-US" sz="4000" b="1" dirty="0" err="1">
                <a:solidFill>
                  <a:srgbClr val="90C226"/>
                </a:solidFill>
              </a:rPr>
              <a:t>Conocimientos</a:t>
            </a:r>
            <a:r>
              <a:rPr lang="en-US" sz="4000" b="1" dirty="0">
                <a:solidFill>
                  <a:srgbClr val="90C226"/>
                </a:solidFill>
              </a:rPr>
              <a:t> 8</a:t>
            </a:r>
            <a:endParaRPr lang="en-US" sz="4000" b="1" dirty="0"/>
          </a:p>
        </p:txBody>
      </p:sp>
      <p:sp>
        <p:nvSpPr>
          <p:cNvPr id="5" name="Content Placeholder 2">
            <a:extLst>
              <a:ext uri="{FF2B5EF4-FFF2-40B4-BE49-F238E27FC236}">
                <a16:creationId xmlns:a16="http://schemas.microsoft.com/office/drawing/2014/main" id="{1DE09D47-700C-484B-B463-293238766176}"/>
              </a:ext>
            </a:extLst>
          </p:cNvPr>
          <p:cNvSpPr>
            <a:spLocks noGrp="1"/>
          </p:cNvSpPr>
          <p:nvPr>
            <p:ph idx="4294967295"/>
          </p:nvPr>
        </p:nvSpPr>
        <p:spPr>
          <a:xfrm>
            <a:off x="0" y="1295400"/>
            <a:ext cx="8170863" cy="5360988"/>
          </a:xfrm>
        </p:spPr>
        <p:txBody>
          <a:bodyPr>
            <a:normAutofit/>
          </a:bodyPr>
          <a:lstStyle/>
          <a:p>
            <a:pPr marL="0" indent="0">
              <a:buNone/>
            </a:pPr>
            <a:r>
              <a:rPr lang="en-US" sz="3200" b="1" dirty="0">
                <a:solidFill>
                  <a:srgbClr val="92D050"/>
                </a:solidFill>
              </a:rPr>
              <a:t>4. </a:t>
            </a:r>
            <a:r>
              <a:rPr lang="es-ES" sz="3200" b="1" dirty="0"/>
              <a:t>¿Se necesita protección contra caídas en un elevador de tijera?</a:t>
            </a:r>
            <a:endParaRPr lang="en-US" sz="3200" b="1" dirty="0"/>
          </a:p>
          <a:p>
            <a:pPr marL="514350" indent="-514350">
              <a:buFont typeface="+mj-lt"/>
              <a:buAutoNum type="arabicPeriod" startAt="3"/>
            </a:pPr>
            <a:endParaRPr lang="en-US" sz="2800" dirty="0"/>
          </a:p>
          <a:p>
            <a:pPr marL="800100" lvl="2" indent="0">
              <a:buNone/>
            </a:pPr>
            <a:r>
              <a:rPr lang="es-ES" sz="2800" b="1" dirty="0">
                <a:solidFill>
                  <a:srgbClr val="FF0000"/>
                </a:solidFill>
                <a:latin typeface="Roboto"/>
              </a:rPr>
              <a:t>Cuando trabaje en alturas, los empleados deben protegerse de la caída</a:t>
            </a:r>
            <a:r>
              <a:rPr lang="es-ES" sz="2800" dirty="0">
                <a:solidFill>
                  <a:srgbClr val="FF0000"/>
                </a:solidFill>
                <a:latin typeface="Roboto"/>
              </a:rPr>
              <a:t>. 
En un elevador de tijera, </a:t>
            </a:r>
            <a:r>
              <a:rPr lang="es-ES" sz="2800" b="1" u="sng" dirty="0">
                <a:solidFill>
                  <a:srgbClr val="FF0000"/>
                </a:solidFill>
                <a:latin typeface="Roboto"/>
              </a:rPr>
              <a:t>no se requiere un arnés de protección contra caídas</a:t>
            </a:r>
            <a:r>
              <a:rPr lang="es-ES" sz="2800" dirty="0">
                <a:solidFill>
                  <a:srgbClr val="FF0000"/>
                </a:solidFill>
                <a:latin typeface="Roboto"/>
              </a:rPr>
              <a:t>, siempre que las barandillas del elevador de tijera cumplan los requisitos de la norma de protección contra caídas</a:t>
            </a:r>
            <a:r>
              <a:rPr lang="en-US" sz="2800" dirty="0">
                <a:solidFill>
                  <a:srgbClr val="FF0000"/>
                </a:solidFill>
                <a:latin typeface="Roboto"/>
              </a:rPr>
              <a:t>.</a:t>
            </a:r>
            <a:endParaRPr lang="en-US" sz="2800" dirty="0">
              <a:solidFill>
                <a:srgbClr val="FF0000"/>
              </a:solidFill>
            </a:endParaRPr>
          </a:p>
        </p:txBody>
      </p:sp>
    </p:spTree>
    <p:extLst>
      <p:ext uri="{BB962C8B-B14F-4D97-AF65-F5344CB8AC3E}">
        <p14:creationId xmlns:p14="http://schemas.microsoft.com/office/powerpoint/2010/main" val="342298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pPr algn="ctr"/>
            <a:r>
              <a:rPr lang="en-US" sz="4400" u="sng" dirty="0" err="1">
                <a:latin typeface="Arial Black" panose="020B0A04020102020204" pitchFamily="34" charset="0"/>
              </a:rPr>
              <a:t>Recursos</a:t>
            </a:r>
            <a:r>
              <a:rPr lang="en-US" sz="4400" u="sng" dirty="0">
                <a:latin typeface="Arial Black" panose="020B0A04020102020204" pitchFamily="34" charset="0"/>
              </a:rPr>
              <a:t> </a:t>
            </a:r>
            <a:r>
              <a:rPr lang="en-US" sz="4400" u="sng" dirty="0" err="1">
                <a:latin typeface="Arial Black" panose="020B0A04020102020204" pitchFamily="34" charset="0"/>
              </a:rPr>
              <a:t>Adicionales</a:t>
            </a:r>
            <a:endParaRPr lang="en-US" sz="4400" u="sng" dirty="0">
              <a:latin typeface="Arial Black" panose="020B0A04020102020204" pitchFamily="34" charset="0"/>
            </a:endParaRP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4294967295"/>
          </p:nvPr>
        </p:nvSpPr>
        <p:spPr>
          <a:xfrm>
            <a:off x="997527" y="1486477"/>
            <a:ext cx="8794750" cy="5092700"/>
          </a:xfrm>
        </p:spPr>
        <p:txBody>
          <a:bodyPr>
            <a:normAutofit lnSpcReduction="10000"/>
          </a:bodyPr>
          <a:lstStyle/>
          <a:p>
            <a:r>
              <a:rPr lang="en-US" sz="2400" dirty="0"/>
              <a:t>OSHA website: </a:t>
            </a:r>
            <a:r>
              <a:rPr lang="en-US" sz="2400" u="sng" dirty="0">
                <a:solidFill>
                  <a:srgbClr val="0070C0"/>
                </a:solidFill>
              </a:rPr>
              <a:t>http://www.osha.gov </a:t>
            </a:r>
            <a:r>
              <a:rPr lang="en-US" sz="2400" dirty="0">
                <a:solidFill>
                  <a:schemeClr val="tx1">
                    <a:lumMod val="95000"/>
                    <a:lumOff val="5000"/>
                  </a:schemeClr>
                </a:solidFill>
              </a:rPr>
              <a:t>y</a:t>
            </a:r>
            <a:r>
              <a:rPr lang="en-US" sz="2400" dirty="0"/>
              <a:t> </a:t>
            </a:r>
            <a:r>
              <a:rPr lang="en-US" sz="2400" dirty="0" err="1"/>
              <a:t>Oficinas</a:t>
            </a:r>
            <a:r>
              <a:rPr lang="en-US" sz="2400" dirty="0"/>
              <a:t> de OSHA: </a:t>
            </a:r>
            <a:r>
              <a:rPr lang="en-US" sz="2400" dirty="0" err="1"/>
              <a:t>Llame</a:t>
            </a:r>
            <a:r>
              <a:rPr lang="en-US" sz="2400" dirty="0"/>
              <a:t> o </a:t>
            </a:r>
            <a:r>
              <a:rPr lang="en-US" sz="2400" dirty="0" err="1"/>
              <a:t>escriba</a:t>
            </a:r>
            <a:r>
              <a:rPr lang="en-US" sz="2400" dirty="0"/>
              <a:t> (800-321-OSHA)</a:t>
            </a:r>
          </a:p>
          <a:p>
            <a:endParaRPr lang="en-US" sz="2400" dirty="0"/>
          </a:p>
          <a:p>
            <a:r>
              <a:rPr lang="es-ES" sz="2400" dirty="0"/>
              <a:t>Especialistas en asistencia de cumplimiento en las oficinas de área </a:t>
            </a:r>
          </a:p>
          <a:p>
            <a:endParaRPr lang="en-US" sz="1400" dirty="0"/>
          </a:p>
          <a:p>
            <a:r>
              <a:rPr lang="en-US" sz="2400" dirty="0"/>
              <a:t>National Institute for Occupational Safety and Health (NIOSH) – OSHA’s sister agency</a:t>
            </a:r>
          </a:p>
          <a:p>
            <a:endParaRPr lang="en-US" sz="2400" dirty="0"/>
          </a:p>
          <a:p>
            <a:r>
              <a:rPr lang="en-US" sz="2400" dirty="0"/>
              <a:t>OSHA </a:t>
            </a:r>
            <a:r>
              <a:rPr lang="es-ES" sz="2400" dirty="0"/>
              <a:t>Centros educativos del Instituto de formación</a:t>
            </a:r>
            <a:endParaRPr lang="en-US" sz="2400" dirty="0"/>
          </a:p>
          <a:p>
            <a:endParaRPr lang="en-US" sz="2400" dirty="0"/>
          </a:p>
          <a:p>
            <a:r>
              <a:rPr lang="en-US" sz="2400" dirty="0" err="1"/>
              <a:t>Bibliotecas</a:t>
            </a:r>
            <a:r>
              <a:rPr lang="en-US" sz="2400" dirty="0"/>
              <a:t> </a:t>
            </a:r>
            <a:r>
              <a:rPr lang="en-US" sz="2400" dirty="0" err="1"/>
              <a:t>públicas</a:t>
            </a:r>
            <a:endParaRPr lang="en-US" dirty="0"/>
          </a:p>
        </p:txBody>
      </p:sp>
    </p:spTree>
    <p:extLst>
      <p:ext uri="{BB962C8B-B14F-4D97-AF65-F5344CB8AC3E}">
        <p14:creationId xmlns:p14="http://schemas.microsoft.com/office/powerpoint/2010/main" val="1490301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8AD99D-31BF-433B-A841-AFBCFA2DF51C}"/>
              </a:ext>
            </a:extLst>
          </p:cNvPr>
          <p:cNvSpPr>
            <a:spLocks noGrp="1"/>
          </p:cNvSpPr>
          <p:nvPr>
            <p:ph type="title"/>
          </p:nvPr>
        </p:nvSpPr>
        <p:spPr>
          <a:noFill/>
          <a:ln w="25400">
            <a:noFill/>
          </a:ln>
        </p:spPr>
        <p:txBody>
          <a:bodyPr wrap="none" rtlCol="0">
            <a:spAutoFit/>
          </a:bodyPr>
          <a:lstStyle/>
          <a:p>
            <a:r>
              <a:rPr lang="es-ES" sz="4000" dirty="0">
                <a:solidFill>
                  <a:srgbClr val="37495F"/>
                </a:solidFill>
                <a:latin typeface="+mn-lt"/>
                <a:ea typeface="+mn-ea"/>
                <a:cs typeface="+mn-cs"/>
              </a:rPr>
              <a:t>Ascensores Aéreos en Construcción</a:t>
            </a:r>
            <a:endParaRPr lang="en-US" sz="4000" dirty="0">
              <a:solidFill>
                <a:srgbClr val="37495F"/>
              </a:solidFill>
              <a:latin typeface="+mn-lt"/>
              <a:ea typeface="+mn-ea"/>
              <a:cs typeface="+mn-cs"/>
            </a:endParaRPr>
          </a:p>
        </p:txBody>
      </p:sp>
      <p:pic>
        <p:nvPicPr>
          <p:cNvPr id="8" name="Picture 7" title="Ascensores Aéreos en Construcció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2690" y="1354118"/>
            <a:ext cx="9729216" cy="4986528"/>
          </a:xfrm>
          <a:prstGeom prst="rect">
            <a:avLst/>
          </a:prstGeom>
        </p:spPr>
      </p:pic>
    </p:spTree>
    <p:extLst>
      <p:ext uri="{BB962C8B-B14F-4D97-AF65-F5344CB8AC3E}">
        <p14:creationId xmlns:p14="http://schemas.microsoft.com/office/powerpoint/2010/main" val="404755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42642" y="182556"/>
            <a:ext cx="8185831" cy="707886"/>
          </a:xfrm>
          <a:prstGeom prst="rect">
            <a:avLst/>
          </a:prstGeom>
          <a:noFill/>
          <a:ln w="25400">
            <a:no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3" name="Title 2">
            <a:extLst>
              <a:ext uri="{FF2B5EF4-FFF2-40B4-BE49-F238E27FC236}">
                <a16:creationId xmlns:a16="http://schemas.microsoft.com/office/drawing/2014/main" id="{C3EDF5B8-E099-4EA4-B844-538E2162C41F}"/>
              </a:ext>
            </a:extLst>
          </p:cNvPr>
          <p:cNvSpPr>
            <a:spLocks noGrp="1"/>
          </p:cNvSpPr>
          <p:nvPr>
            <p:ph type="title"/>
          </p:nvPr>
        </p:nvSpPr>
        <p:spPr/>
        <p:txBody>
          <a:bodyPr>
            <a:noAutofit/>
          </a:bodyPr>
          <a:lstStyle/>
          <a:p>
            <a:r>
              <a:rPr lang="en-US" b="1" dirty="0">
                <a:solidFill>
                  <a:schemeClr val="tx1"/>
                </a:solidFill>
                <a:latin typeface="+mn-lt"/>
                <a:ea typeface="+mn-ea"/>
                <a:cs typeface="+mn-cs"/>
              </a:rPr>
              <a:t>Ascensores de Hombre</a:t>
            </a:r>
          </a:p>
        </p:txBody>
      </p:sp>
      <p:pic>
        <p:nvPicPr>
          <p:cNvPr id="6" name="Content Placeholder 5" descr="Ascensores Aéreos en Construcción&#10;">
            <a:extLst>
              <a:ext uri="{FF2B5EF4-FFF2-40B4-BE49-F238E27FC236}">
                <a16:creationId xmlns:a16="http://schemas.microsoft.com/office/drawing/2014/main" id="{535A5B47-02CC-4FE8-B8BB-282DEDC121C4}"/>
              </a:ext>
              <a:ext uri="{C183D7F6-B498-43B3-948B-1728B52AA6E4}">
                <adec:decorative xmlns:adec="http://schemas.microsoft.com/office/drawing/2017/decorative" xmlns="" val="1"/>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8498343" y="1577572"/>
            <a:ext cx="3148012" cy="4581525"/>
          </a:xfrm>
          <a:prstGeom prst="rect">
            <a:avLst/>
          </a:prstGeom>
          <a:ln>
            <a:noFill/>
          </a:ln>
          <a:effectLst>
            <a:outerShdw blurRad="292100" dist="139700" dir="2700000" algn="tl" rotWithShape="0">
              <a:srgbClr val="333333">
                <a:alpha val="65000"/>
              </a:srgbClr>
            </a:outerShdw>
          </a:effectLst>
        </p:spPr>
      </p:pic>
      <p:pic>
        <p:nvPicPr>
          <p:cNvPr id="10" name="Picture 9" descr="Imagenes de una Grua de hombre, que tambien se conocen como “Manlift”">
            <a:extLst>
              <a:ext uri="{FF2B5EF4-FFF2-40B4-BE49-F238E27FC236}">
                <a16:creationId xmlns:a16="http://schemas.microsoft.com/office/drawing/2014/main" id="{0B7F6E9D-13A0-40FE-B389-582B9469E49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462751">
            <a:off x="418038" y="1619890"/>
            <a:ext cx="3764512" cy="5008158"/>
          </a:xfrm>
          <a:prstGeom prst="rect">
            <a:avLst/>
          </a:prstGeom>
        </p:spPr>
      </p:pic>
      <p:pic>
        <p:nvPicPr>
          <p:cNvPr id="14" name="Picture 13" descr="Ascensores Aéreos en Construcción&#10;">
            <a:extLst>
              <a:ext uri="{FF2B5EF4-FFF2-40B4-BE49-F238E27FC236}">
                <a16:creationId xmlns:a16="http://schemas.microsoft.com/office/drawing/2014/main" id="{EE14E973-E55A-4620-9107-38F2C20A424B}"/>
              </a:ext>
              <a:ext uri="{C183D7F6-B498-43B3-948B-1728B52AA6E4}">
                <adec:decorative xmlns:adec="http://schemas.microsoft.com/office/drawing/2017/decorative" xmlns=""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9015" y="1389938"/>
            <a:ext cx="3406542" cy="4769159"/>
          </a:xfrm>
          <a:prstGeom prst="rect">
            <a:avLst/>
          </a:prstGeom>
        </p:spPr>
      </p:pic>
    </p:spTree>
    <p:extLst>
      <p:ext uri="{BB962C8B-B14F-4D97-AF65-F5344CB8AC3E}">
        <p14:creationId xmlns:p14="http://schemas.microsoft.com/office/powerpoint/2010/main" val="821468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42634"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2" name="Title 1">
            <a:extLst>
              <a:ext uri="{FF2B5EF4-FFF2-40B4-BE49-F238E27FC236}">
                <a16:creationId xmlns:a16="http://schemas.microsoft.com/office/drawing/2014/main" id="{92D644D6-644D-4B49-9ED5-CC37E02AA09F}"/>
              </a:ext>
            </a:extLst>
          </p:cNvPr>
          <p:cNvSpPr>
            <a:spLocks noGrp="1"/>
          </p:cNvSpPr>
          <p:nvPr>
            <p:ph type="title"/>
          </p:nvPr>
        </p:nvSpPr>
        <p:spPr>
          <a:xfrm>
            <a:off x="677334" y="890442"/>
            <a:ext cx="8596668" cy="1039958"/>
          </a:xfrm>
        </p:spPr>
        <p:txBody>
          <a:bodyPr>
            <a:normAutofit/>
          </a:bodyPr>
          <a:lstStyle/>
          <a:p>
            <a:r>
              <a:rPr lang="en-US" sz="4000" b="1" dirty="0">
                <a:solidFill>
                  <a:schemeClr val="tx1"/>
                </a:solidFill>
                <a:latin typeface="+mn-lt"/>
                <a:ea typeface="+mn-ea"/>
                <a:cs typeface="+mn-cs"/>
              </a:rPr>
              <a:t>Ascensores de </a:t>
            </a:r>
            <a:r>
              <a:rPr lang="en-US" sz="4000" b="1" dirty="0" err="1">
                <a:solidFill>
                  <a:schemeClr val="tx1"/>
                </a:solidFill>
                <a:latin typeface="+mn-lt"/>
                <a:ea typeface="+mn-ea"/>
                <a:cs typeface="+mn-cs"/>
              </a:rPr>
              <a:t>tijera</a:t>
            </a:r>
            <a:endParaRPr lang="en-US" sz="4000" b="1" dirty="0">
              <a:solidFill>
                <a:schemeClr val="tx1"/>
              </a:solidFill>
              <a:latin typeface="+mn-lt"/>
              <a:ea typeface="+mn-ea"/>
              <a:cs typeface="+mn-cs"/>
            </a:endParaRPr>
          </a:p>
          <a:p>
            <a:endParaRPr lang="en-US" dirty="0"/>
          </a:p>
        </p:txBody>
      </p:sp>
      <p:pic>
        <p:nvPicPr>
          <p:cNvPr id="7" name="Content Placeholder 6" descr="Imagenes de elevadores de tijera">
            <a:extLst>
              <a:ext uri="{FF2B5EF4-FFF2-40B4-BE49-F238E27FC236}">
                <a16:creationId xmlns:a16="http://schemas.microsoft.com/office/drawing/2014/main" id="{0499BF5D-DAC5-42F8-B329-831DD8144E94}"/>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0" y="1908175"/>
            <a:ext cx="4354513" cy="4354513"/>
          </a:xfrm>
          <a:prstGeom prst="rect">
            <a:avLst/>
          </a:prstGeom>
          <a:ln>
            <a:noFill/>
          </a:ln>
          <a:effectLst>
            <a:softEdge rad="112500"/>
          </a:effectLst>
        </p:spPr>
      </p:pic>
      <p:pic>
        <p:nvPicPr>
          <p:cNvPr id="11" name="Picture 10" descr="Ascensores Aéreos en Construcción&#10;">
            <a:extLst>
              <a:ext uri="{FF2B5EF4-FFF2-40B4-BE49-F238E27FC236}">
                <a16:creationId xmlns:a16="http://schemas.microsoft.com/office/drawing/2014/main" id="{E1147869-F0E7-41B5-931E-378D6A1AFDB5}"/>
              </a:ext>
              <a:ext uri="{C183D7F6-B498-43B3-948B-1728B52AA6E4}">
                <adec:decorative xmlns:adec="http://schemas.microsoft.com/office/drawing/2017/decorative" xmlns=""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349124" y="1250667"/>
            <a:ext cx="2115624" cy="5334000"/>
          </a:xfrm>
          <a:prstGeom prst="rect">
            <a:avLst/>
          </a:prstGeom>
          <a:ln>
            <a:noFill/>
          </a:ln>
          <a:effectLst>
            <a:softEdge rad="112500"/>
          </a:effectLst>
        </p:spPr>
      </p:pic>
      <p:pic>
        <p:nvPicPr>
          <p:cNvPr id="13" name="Picture 12" descr="Ascensores Aéreos en Construcción&#10;">
            <a:extLst>
              <a:ext uri="{FF2B5EF4-FFF2-40B4-BE49-F238E27FC236}">
                <a16:creationId xmlns:a16="http://schemas.microsoft.com/office/drawing/2014/main" id="{0E70D771-A522-43E3-BC0D-ACD521DD820A}"/>
              </a:ext>
              <a:ext uri="{C183D7F6-B498-43B3-948B-1728B52AA6E4}">
                <adec:decorative xmlns:adec="http://schemas.microsoft.com/office/drawing/2017/decorative" xmlns="" val="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494347" y="1694778"/>
            <a:ext cx="2836283" cy="49071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0485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title="Ascensores de brazo ">
            <a:extLst>
              <a:ext uri="{FF2B5EF4-FFF2-40B4-BE49-F238E27FC236}">
                <a16:creationId xmlns:a16="http://schemas.microsoft.com/office/drawing/2014/main" id="{02281B54-161F-4D88-AB28-CBB02E932A3A}"/>
              </a:ext>
            </a:extLst>
          </p:cNvPr>
          <p:cNvSpPr>
            <a:spLocks noGrp="1"/>
          </p:cNvSpPr>
          <p:nvPr>
            <p:ph type="title"/>
          </p:nvPr>
        </p:nvSpPr>
        <p:spPr/>
        <p:txBody>
          <a:bodyPr>
            <a:noAutofit/>
          </a:bodyPr>
          <a:lstStyle/>
          <a:p>
            <a:r>
              <a:rPr lang="en-US" sz="4000" b="1" dirty="0">
                <a:solidFill>
                  <a:schemeClr val="tx1"/>
                </a:solidFill>
                <a:latin typeface="+mn-lt"/>
                <a:ea typeface="+mn-ea"/>
                <a:cs typeface="+mn-cs"/>
              </a:rPr>
              <a:t>Ascensores de </a:t>
            </a:r>
            <a:r>
              <a:rPr lang="en-US" sz="4000" b="1" dirty="0" err="1">
                <a:solidFill>
                  <a:schemeClr val="tx1"/>
                </a:solidFill>
                <a:latin typeface="+mn-lt"/>
                <a:ea typeface="+mn-ea"/>
                <a:cs typeface="+mn-cs"/>
              </a:rPr>
              <a:t>brazo</a:t>
            </a:r>
            <a:r>
              <a:rPr lang="en-US" sz="4000" b="1" dirty="0">
                <a:solidFill>
                  <a:schemeClr val="tx1"/>
                </a:solidFill>
                <a:latin typeface="+mn-lt"/>
                <a:ea typeface="+mn-ea"/>
                <a:cs typeface="+mn-cs"/>
              </a:rPr>
              <a:t> </a:t>
            </a:r>
          </a:p>
        </p:txBody>
      </p:sp>
      <p:pic>
        <p:nvPicPr>
          <p:cNvPr id="6" name="Content Placeholder 5" descr="Imagenes de elevadores de brazo">
            <a:extLst>
              <a:ext uri="{FF2B5EF4-FFF2-40B4-BE49-F238E27FC236}">
                <a16:creationId xmlns:a16="http://schemas.microsoft.com/office/drawing/2014/main" id="{1C8C408D-5936-4ADC-9882-A054E588E621}"/>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0" y="1639888"/>
            <a:ext cx="5086350" cy="5006975"/>
          </a:xfrm>
        </p:spPr>
      </p:pic>
      <p:sp>
        <p:nvSpPr>
          <p:cNvPr id="8" name="TextBox 7">
            <a:extLst>
              <a:ext uri="{FF2B5EF4-FFF2-40B4-BE49-F238E27FC236}">
                <a16:creationId xmlns:a16="http://schemas.microsoft.com/office/drawing/2014/main" id="{BFE1EF56-A0D6-470C-AEC3-C69B3C36E7DD}"/>
              </a:ext>
            </a:extLst>
          </p:cNvPr>
          <p:cNvSpPr txBox="1"/>
          <p:nvPr/>
        </p:nvSpPr>
        <p:spPr>
          <a:xfrm>
            <a:off x="3842637"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pic>
        <p:nvPicPr>
          <p:cNvPr id="16" name="Picture 15" descr="Ascensores de brazo ">
            <a:extLst>
              <a:ext uri="{FF2B5EF4-FFF2-40B4-BE49-F238E27FC236}">
                <a16:creationId xmlns:a16="http://schemas.microsoft.com/office/drawing/2014/main" id="{2086A9F6-13C1-4C36-984C-8DFF269B5AD4}"/>
              </a:ext>
              <a:ext uri="{C183D7F6-B498-43B3-948B-1728B52AA6E4}">
                <adec:decorative xmlns:adec="http://schemas.microsoft.com/office/drawing/2017/decorative" xmlns="" val="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42982" y="2434217"/>
            <a:ext cx="6858000" cy="4513589"/>
          </a:xfrm>
          <a:prstGeom prst="rect">
            <a:avLst/>
          </a:prstGeom>
        </p:spPr>
      </p:pic>
      <p:pic>
        <p:nvPicPr>
          <p:cNvPr id="10" name="Picture 9" descr="Ascensores de brazo ">
            <a:extLst>
              <a:ext uri="{FF2B5EF4-FFF2-40B4-BE49-F238E27FC236}">
                <a16:creationId xmlns:a16="http://schemas.microsoft.com/office/drawing/2014/main" id="{7632100A-5FEE-414D-B6F3-9D4D2C1DD0A3}"/>
              </a:ext>
              <a:ext uri="{C183D7F6-B498-43B3-948B-1728B52AA6E4}">
                <adec:decorative xmlns:adec="http://schemas.microsoft.com/office/drawing/2017/decorative" xmlns=""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9646" y="1131610"/>
            <a:ext cx="3367987" cy="2525990"/>
          </a:xfrm>
          <a:prstGeom prst="rect">
            <a:avLst/>
          </a:prstGeom>
          <a:ln>
            <a:noFill/>
          </a:ln>
          <a:effectLst>
            <a:softEdge rad="112500"/>
          </a:effectLst>
        </p:spPr>
      </p:pic>
    </p:spTree>
    <p:extLst>
      <p:ext uri="{BB962C8B-B14F-4D97-AF65-F5344CB8AC3E}">
        <p14:creationId xmlns:p14="http://schemas.microsoft.com/office/powerpoint/2010/main" val="1303360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FE1EF56-A0D6-470C-AEC3-C69B3C36E7DD}"/>
              </a:ext>
            </a:extLst>
          </p:cNvPr>
          <p:cNvSpPr txBox="1"/>
          <p:nvPr/>
        </p:nvSpPr>
        <p:spPr>
          <a:xfrm>
            <a:off x="3842637" y="182556"/>
            <a:ext cx="8185831" cy="707886"/>
          </a:xfrm>
          <a:prstGeom prst="rect">
            <a:avLst/>
          </a:prstGeom>
          <a:noFill/>
          <a:ln w="25400">
            <a:solidFill>
              <a:schemeClr val="accent1"/>
            </a:solidFill>
          </a:ln>
        </p:spPr>
        <p:txBody>
          <a:bodyPr wrap="none" rtlCol="0">
            <a:spAutoFit/>
          </a:bodyPr>
          <a:lstStyle/>
          <a:p>
            <a:pPr lvl="0"/>
            <a:r>
              <a:rPr lang="es-ES" sz="4000" dirty="0">
                <a:solidFill>
                  <a:srgbClr val="37495F"/>
                </a:solidFill>
              </a:rPr>
              <a:t>Ascensores Aéreos en Construcción</a:t>
            </a:r>
            <a:endParaRPr lang="en-US" sz="4000" dirty="0">
              <a:solidFill>
                <a:srgbClr val="37495F"/>
              </a:solidFill>
            </a:endParaRPr>
          </a:p>
        </p:txBody>
      </p:sp>
      <p:sp>
        <p:nvSpPr>
          <p:cNvPr id="4" name="Title 3">
            <a:extLst>
              <a:ext uri="{FF2B5EF4-FFF2-40B4-BE49-F238E27FC236}">
                <a16:creationId xmlns:a16="http://schemas.microsoft.com/office/drawing/2014/main" id="{DAB6C6ED-2C07-420A-8A77-4902DC933852}"/>
              </a:ext>
            </a:extLst>
          </p:cNvPr>
          <p:cNvSpPr>
            <a:spLocks noGrp="1"/>
          </p:cNvSpPr>
          <p:nvPr>
            <p:ph type="title"/>
          </p:nvPr>
        </p:nvSpPr>
        <p:spPr/>
        <p:txBody>
          <a:bodyPr>
            <a:noAutofit/>
          </a:bodyPr>
          <a:lstStyle/>
          <a:p>
            <a:r>
              <a:rPr lang="en-US" sz="4400" b="1" u="sng" dirty="0" err="1">
                <a:solidFill>
                  <a:schemeClr val="tx1"/>
                </a:solidFill>
                <a:latin typeface="+mn-lt"/>
                <a:ea typeface="+mn-ea"/>
                <a:cs typeface="+mn-cs"/>
              </a:rPr>
              <a:t>Selección</a:t>
            </a:r>
            <a:endParaRPr lang="en-US" sz="4400" b="1" u="sng" dirty="0">
              <a:solidFill>
                <a:schemeClr val="tx1"/>
              </a:solidFill>
              <a:latin typeface="+mn-lt"/>
              <a:ea typeface="+mn-ea"/>
              <a:cs typeface="+mn-cs"/>
            </a:endParaRPr>
          </a:p>
        </p:txBody>
      </p:sp>
      <p:sp>
        <p:nvSpPr>
          <p:cNvPr id="3" name="Content Placeholder 2">
            <a:extLst>
              <a:ext uri="{FF2B5EF4-FFF2-40B4-BE49-F238E27FC236}">
                <a16:creationId xmlns:a16="http://schemas.microsoft.com/office/drawing/2014/main" id="{D94C07B7-D68A-4284-A91F-6970CFD3EC15}"/>
              </a:ext>
            </a:extLst>
          </p:cNvPr>
          <p:cNvSpPr>
            <a:spLocks noGrp="1"/>
          </p:cNvSpPr>
          <p:nvPr>
            <p:ph idx="4294967295"/>
          </p:nvPr>
        </p:nvSpPr>
        <p:spPr>
          <a:xfrm>
            <a:off x="677334" y="2206481"/>
            <a:ext cx="10442575" cy="4246562"/>
          </a:xfrm>
        </p:spPr>
        <p:txBody>
          <a:bodyPr/>
          <a:lstStyle/>
          <a:p>
            <a:pPr marL="0" indent="0" fontAlgn="base">
              <a:buNone/>
            </a:pPr>
            <a:r>
              <a:rPr lang="es-ES" sz="2400" dirty="0"/>
              <a:t>Al decidir qué elevador aéreo elegir para su trabajo específico, la altura y los requisitos de alcance, entornos de trabajo al aire libre o en interiores, y la capacidad de peso que necesitará para su trabajo en particular le dirá qué tipo de equipo que necesita</a:t>
            </a:r>
            <a:r>
              <a:rPr lang="en-US" sz="2400" dirty="0"/>
              <a:t>.</a:t>
            </a:r>
          </a:p>
          <a:p>
            <a:pPr marL="0" indent="0" fontAlgn="base">
              <a:buNone/>
            </a:pPr>
            <a:endParaRPr lang="en-US" sz="2400" dirty="0"/>
          </a:p>
          <a:p>
            <a:pPr fontAlgn="base"/>
            <a:endParaRPr lang="en-US" dirty="0"/>
          </a:p>
          <a:p>
            <a:pPr marL="0" indent="0" algn="ctr" fontAlgn="base">
              <a:buNone/>
            </a:pPr>
            <a:r>
              <a:rPr lang="es-ES" sz="2800" b="1" i="1" u="sng" dirty="0"/>
              <a:t>Usted tendrá que capacitar a sus empleados sobre cómo operar tipos específicos de ascensores aéreos de forma adecuada y segura</a:t>
            </a:r>
            <a:r>
              <a:rPr lang="en-US" sz="2800" b="1" i="1" u="sng" dirty="0"/>
              <a:t>.</a:t>
            </a:r>
          </a:p>
        </p:txBody>
      </p:sp>
    </p:spTree>
    <p:extLst>
      <p:ext uri="{BB962C8B-B14F-4D97-AF65-F5344CB8AC3E}">
        <p14:creationId xmlns:p14="http://schemas.microsoft.com/office/powerpoint/2010/main" val="2781021610"/>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2634</Words>
  <Application>Microsoft Office PowerPoint</Application>
  <PresentationFormat>Widescreen</PresentationFormat>
  <Paragraphs>320</Paragraphs>
  <Slides>47</Slides>
  <Notes>41</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47</vt:i4>
      </vt:variant>
    </vt:vector>
  </HeadingPairs>
  <TitlesOfParts>
    <vt:vector size="68" baseType="lpstr">
      <vt:lpstr>Malgun Gothic</vt:lpstr>
      <vt:lpstr>Arial</vt:lpstr>
      <vt:lpstr>Arial Black</vt:lpstr>
      <vt:lpstr>Browallia New</vt:lpstr>
      <vt:lpstr>Calibri</vt:lpstr>
      <vt:lpstr>Century Gothic</vt:lpstr>
      <vt:lpstr>Helvetica Neue</vt:lpstr>
      <vt:lpstr>inherit</vt:lpstr>
      <vt:lpstr>Lucida Sans Unicode</vt:lpstr>
      <vt:lpstr>nimbus-sans</vt:lpstr>
      <vt:lpstr>Roboto</vt:lpstr>
      <vt:lpstr>Segoe UI</vt:lpstr>
      <vt:lpstr>Segoe UI Black</vt:lpstr>
      <vt:lpstr>Segoe UI Light</vt:lpstr>
      <vt:lpstr>Segoe UI Semibold</vt:lpstr>
      <vt:lpstr>Times New Roman</vt:lpstr>
      <vt:lpstr>Trebuchet MS</vt:lpstr>
      <vt:lpstr>Viner Hand ITC</vt:lpstr>
      <vt:lpstr>Wingdings</vt:lpstr>
      <vt:lpstr>Wingdings 3</vt:lpstr>
      <vt:lpstr>Facet</vt:lpstr>
      <vt:lpstr>Ascensores Aéreos  En Construcción</vt:lpstr>
      <vt:lpstr>Exención</vt:lpstr>
      <vt:lpstr>Bienvenido</vt:lpstr>
      <vt:lpstr>Modulo-1</vt:lpstr>
      <vt:lpstr>Ascensores Aéreos en Construcción</vt:lpstr>
      <vt:lpstr>Ascensores de Hombre</vt:lpstr>
      <vt:lpstr>Ascensores de tijera </vt:lpstr>
      <vt:lpstr>Ascensores de brazo </vt:lpstr>
      <vt:lpstr>Selección</vt:lpstr>
      <vt:lpstr>Modulo-2</vt:lpstr>
      <vt:lpstr>Cuidado e Inspecciones</vt:lpstr>
      <vt:lpstr>Inspección </vt:lpstr>
      <vt:lpstr>elevador  cargado </vt:lpstr>
      <vt:lpstr>fugas de aceite hidráulico.</vt:lpstr>
      <vt:lpstr>¡Precaución!</vt:lpstr>
      <vt:lpstr>Inspección de las llantas</vt:lpstr>
      <vt:lpstr>Modulo-3</vt:lpstr>
      <vt:lpstr>inspección de Lugar de Trabajo</vt:lpstr>
      <vt:lpstr>Falta de acordonamiento:</vt:lpstr>
      <vt:lpstr>información adecuada</vt:lpstr>
      <vt:lpstr>Boton Rojo</vt:lpstr>
      <vt:lpstr>Escaleras</vt:lpstr>
      <vt:lpstr>Operadores  Autorizados  y Capacitados</vt:lpstr>
      <vt:lpstr>Operadores  Autorizados y Capacitados 2</vt:lpstr>
      <vt:lpstr>Lluvia</vt:lpstr>
      <vt:lpstr>Ascensores Aéreos en Construcción 2</vt:lpstr>
      <vt:lpstr>Genie Scissorlift</vt:lpstr>
      <vt:lpstr>Ascensores Aéreos en Construcción 3</vt:lpstr>
      <vt:lpstr>Ascensores Aéreos en Construcción 4</vt:lpstr>
      <vt:lpstr>Ascensores Aéreos en Construcción 5</vt:lpstr>
      <vt:lpstr>Protección contra caídas </vt:lpstr>
      <vt:lpstr>JERARQUÍA DE PROTECCIÓN CONTRA CAÍDAS</vt:lpstr>
      <vt:lpstr>Ascensores Aéreos en Construcción 6</vt:lpstr>
      <vt:lpstr>Puntl de ancla </vt:lpstr>
      <vt:lpstr>Arnes de cuerpo</vt:lpstr>
      <vt:lpstr>Conectores</vt:lpstr>
      <vt:lpstr>Ascensores Aéreos en Construcción 7</vt:lpstr>
      <vt:lpstr>Repaso! </vt:lpstr>
      <vt:lpstr>Comprobación de Conocimientos</vt:lpstr>
      <vt:lpstr>Comprobación de Conocimientos 2</vt:lpstr>
      <vt:lpstr>Comprobación de Conocimientos 3</vt:lpstr>
      <vt:lpstr>Comprobación de Conocimientos 4</vt:lpstr>
      <vt:lpstr>Comprobación de Conocimientos 5</vt:lpstr>
      <vt:lpstr>Comprobación de Conocimientos 6</vt:lpstr>
      <vt:lpstr>Comprobación de Conocimientos 7</vt:lpstr>
      <vt:lpstr>Comprobación de Conocimientos 8</vt:lpstr>
      <vt:lpstr>Recursos Adicionales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2018-12-21T18:04:30Z</dcterms:created>
  <dcterms:modified xsi:type="dcterms:W3CDTF">2021-07-08T15:40:43Z</dcterms:modified>
  <cp:contentStatus/>
</cp:coreProperties>
</file>