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3"/>
  </p:notesMasterIdLst>
  <p:handoutMasterIdLst>
    <p:handoutMasterId r:id="rId44"/>
  </p:handoutMasterIdLst>
  <p:sldIdLst>
    <p:sldId id="400" r:id="rId2"/>
    <p:sldId id="542" r:id="rId3"/>
    <p:sldId id="401" r:id="rId4"/>
    <p:sldId id="402" r:id="rId5"/>
    <p:sldId id="436" r:id="rId6"/>
    <p:sldId id="403" r:id="rId7"/>
    <p:sldId id="405" r:id="rId8"/>
    <p:sldId id="404" r:id="rId9"/>
    <p:sldId id="536" r:id="rId10"/>
    <p:sldId id="407" r:id="rId11"/>
    <p:sldId id="540" r:id="rId12"/>
    <p:sldId id="505" r:id="rId13"/>
    <p:sldId id="506" r:id="rId14"/>
    <p:sldId id="507" r:id="rId15"/>
    <p:sldId id="508" r:id="rId16"/>
    <p:sldId id="516" r:id="rId17"/>
    <p:sldId id="259" r:id="rId18"/>
    <p:sldId id="267" r:id="rId19"/>
    <p:sldId id="264" r:id="rId20"/>
    <p:sldId id="530" r:id="rId21"/>
    <p:sldId id="541" r:id="rId22"/>
    <p:sldId id="531" r:id="rId23"/>
    <p:sldId id="304" r:id="rId24"/>
    <p:sldId id="299" r:id="rId25"/>
    <p:sldId id="266" r:id="rId26"/>
    <p:sldId id="532" r:id="rId27"/>
    <p:sldId id="533" r:id="rId28"/>
    <p:sldId id="517" r:id="rId29"/>
    <p:sldId id="535" r:id="rId30"/>
    <p:sldId id="520" r:id="rId31"/>
    <p:sldId id="525" r:id="rId32"/>
    <p:sldId id="526" r:id="rId33"/>
    <p:sldId id="527" r:id="rId34"/>
    <p:sldId id="528" r:id="rId35"/>
    <p:sldId id="523" r:id="rId36"/>
    <p:sldId id="538" r:id="rId37"/>
    <p:sldId id="276" r:id="rId38"/>
    <p:sldId id="543" r:id="rId39"/>
    <p:sldId id="544" r:id="rId40"/>
    <p:sldId id="545" r:id="rId41"/>
    <p:sldId id="546" r:id="rId4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43" autoAdjust="0"/>
    <p:restoredTop sz="96229" autoAdjust="0"/>
  </p:normalViewPr>
  <p:slideViewPr>
    <p:cSldViewPr snapToGrid="0">
      <p:cViewPr varScale="1">
        <p:scale>
          <a:sx n="62" d="100"/>
          <a:sy n="62" d="100"/>
        </p:scale>
        <p:origin x="950"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143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769DE9F-86FF-4CFB-AB09-C416029E8D89}" type="datetimeFigureOut">
              <a:rPr lang="en-US" smtClean="0"/>
              <a:t>7/7/2021</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2519A57-75DC-43F7-9BAE-4E725A3DCD62}" type="slidenum">
              <a:rPr lang="en-US" smtClean="0"/>
              <a:t>‹#›</a:t>
            </a:fld>
            <a:endParaRPr lang="en-US"/>
          </a:p>
        </p:txBody>
      </p:sp>
    </p:spTree>
    <p:extLst>
      <p:ext uri="{BB962C8B-B14F-4D97-AF65-F5344CB8AC3E}">
        <p14:creationId xmlns:p14="http://schemas.microsoft.com/office/powerpoint/2010/main" val="1373004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7437151-C8A6-4004-A2FE-2E3F3D52A3F3}" type="datetimeFigureOut">
              <a:rPr lang="en-US" smtClean="0"/>
              <a:t>7/7/2021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D912C88-E12F-468A-B440-ED97EBB6110A}" type="slidenum">
              <a:rPr lang="en-US" smtClean="0"/>
              <a:t>‹#›</a:t>
            </a:fld>
            <a:endParaRPr lang="en-US"/>
          </a:p>
        </p:txBody>
      </p:sp>
    </p:spTree>
    <p:extLst>
      <p:ext uri="{BB962C8B-B14F-4D97-AF65-F5344CB8AC3E}">
        <p14:creationId xmlns:p14="http://schemas.microsoft.com/office/powerpoint/2010/main" val="875773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Let’s get started with a functional definition of safety.  It is called a functional definition because it is easy to remember and is fundamental to incident prevention.  “Safety is a process for reducing risk and preventing incidents by effectively managing the movement of people, equipment, material and energy”.   There are some key words in this definition.  The first one is </a:t>
            </a:r>
            <a:r>
              <a:rPr lang="en-US" b="1" dirty="0"/>
              <a:t>movement</a:t>
            </a:r>
            <a:r>
              <a:rPr lang="en-US" dirty="0"/>
              <a:t>.  No injury or incident has ever occurred without some form of movement.  The other key words are </a:t>
            </a:r>
            <a:r>
              <a:rPr lang="en-US" b="1" dirty="0"/>
              <a:t>people, equipment, material and energy.  </a:t>
            </a:r>
            <a:r>
              <a:rPr lang="en-US" dirty="0"/>
              <a:t>They are key because they are the only four things that can move.  Think about it, if we were able to effectively control the movement of people, equipment, material and energy in our process, we would have no injuries or incidents.  </a:t>
            </a:r>
          </a:p>
          <a:p>
            <a:endParaRPr lang="en-US" dirty="0"/>
          </a:p>
          <a:p>
            <a:endParaRPr lang="en-US" dirty="0"/>
          </a:p>
        </p:txBody>
      </p:sp>
      <p:sp>
        <p:nvSpPr>
          <p:cNvPr id="4" name="Slide Number Placeholder 3"/>
          <p:cNvSpPr>
            <a:spLocks noGrp="1"/>
          </p:cNvSpPr>
          <p:nvPr>
            <p:ph type="sldNum" sz="quarter" idx="10"/>
          </p:nvPr>
        </p:nvSpPr>
        <p:spPr/>
        <p:txBody>
          <a:bodyPr/>
          <a:lstStyle/>
          <a:p>
            <a:fld id="{B44D6680-2AF5-1242-8EA4-704BDFD28F61}" type="slidenum">
              <a:rPr lang="en-US" smtClean="0"/>
              <a:pPr/>
              <a:t>6</a:t>
            </a:fld>
            <a:endParaRPr lang="en-US" dirty="0"/>
          </a:p>
        </p:txBody>
      </p:sp>
    </p:spTree>
    <p:extLst>
      <p:ext uri="{BB962C8B-B14F-4D97-AF65-F5344CB8AC3E}">
        <p14:creationId xmlns:p14="http://schemas.microsoft.com/office/powerpoint/2010/main" val="587694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87">
              <a:defRPr/>
            </a:pPr>
            <a:r>
              <a:rPr lang="en-US" dirty="0"/>
              <a:t> </a:t>
            </a:r>
          </a:p>
        </p:txBody>
      </p:sp>
      <p:sp>
        <p:nvSpPr>
          <p:cNvPr id="4" name="Slide Number Placeholder 3"/>
          <p:cNvSpPr>
            <a:spLocks noGrp="1"/>
          </p:cNvSpPr>
          <p:nvPr>
            <p:ph type="sldNum" sz="quarter" idx="10"/>
          </p:nvPr>
        </p:nvSpPr>
        <p:spPr/>
        <p:txBody>
          <a:bodyPr/>
          <a:lstStyle/>
          <a:p>
            <a:fld id="{B44D6680-2AF5-1242-8EA4-704BDFD28F61}" type="slidenum">
              <a:rPr lang="en-US" smtClean="0"/>
              <a:pPr/>
              <a:t>7</a:t>
            </a:fld>
            <a:endParaRPr lang="en-US" dirty="0"/>
          </a:p>
        </p:txBody>
      </p:sp>
    </p:spTree>
    <p:extLst>
      <p:ext uri="{BB962C8B-B14F-4D97-AF65-F5344CB8AC3E}">
        <p14:creationId xmlns:p14="http://schemas.microsoft.com/office/powerpoint/2010/main" val="2963725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An incident is an unplanned event that happens after an unsafe behavior or unsafe condition or both that interrupts the normal progress of an activity and may result in injury or damage.  Three bad things can happen when incidents occur.  Someone may be injured, equipment may be damaged or the process may be interrupted.  All three are unnecessary, expensive and in one way or another painful. The most important thing to remember is that before every incident there is an unsafe behavior or unsafe condition or a combination of the two.  If you wanted to be proactive and prevent incidents, What would you do?  I think we can all agree that we would focus on the elimination of unsafe behaviors and unsafe conditions because they always happen before an incident</a:t>
            </a:r>
          </a:p>
          <a:p>
            <a:endParaRPr lang="en-US" dirty="0"/>
          </a:p>
          <a:p>
            <a:endParaRPr lang="en-US" dirty="0"/>
          </a:p>
        </p:txBody>
      </p:sp>
      <p:sp>
        <p:nvSpPr>
          <p:cNvPr id="4" name="Slide Number Placeholder 3"/>
          <p:cNvSpPr>
            <a:spLocks noGrp="1"/>
          </p:cNvSpPr>
          <p:nvPr>
            <p:ph type="sldNum" sz="quarter" idx="10"/>
          </p:nvPr>
        </p:nvSpPr>
        <p:spPr/>
        <p:txBody>
          <a:bodyPr/>
          <a:lstStyle/>
          <a:p>
            <a:fld id="{B44D6680-2AF5-1242-8EA4-704BDFD28F61}" type="slidenum">
              <a:rPr lang="en-US" smtClean="0"/>
              <a:pPr/>
              <a:t>8</a:t>
            </a:fld>
            <a:endParaRPr lang="en-US" dirty="0"/>
          </a:p>
        </p:txBody>
      </p:sp>
    </p:spTree>
    <p:extLst>
      <p:ext uri="{BB962C8B-B14F-4D97-AF65-F5344CB8AC3E}">
        <p14:creationId xmlns:p14="http://schemas.microsoft.com/office/powerpoint/2010/main" val="3218709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87">
              <a:defRPr/>
            </a:pPr>
            <a:r>
              <a:rPr lang="en-US" dirty="0"/>
              <a:t>First of all recognize the hazards.  Once the hazards are recognized there is an opportunity to manage the movement of people, equipment,</a:t>
            </a:r>
            <a:r>
              <a:rPr lang="en-US" baseline="0" dirty="0"/>
              <a:t> material and energy.  The objective is to separate people from the hazards in an organized and controlled manner.  </a:t>
            </a:r>
            <a:endParaRPr lang="en-US" dirty="0"/>
          </a:p>
          <a:p>
            <a:endParaRPr lang="en-US" dirty="0"/>
          </a:p>
        </p:txBody>
      </p:sp>
      <p:sp>
        <p:nvSpPr>
          <p:cNvPr id="4" name="Slide Number Placeholder 3"/>
          <p:cNvSpPr>
            <a:spLocks noGrp="1"/>
          </p:cNvSpPr>
          <p:nvPr>
            <p:ph type="sldNum" sz="quarter" idx="10"/>
          </p:nvPr>
        </p:nvSpPr>
        <p:spPr/>
        <p:txBody>
          <a:bodyPr/>
          <a:lstStyle/>
          <a:p>
            <a:fld id="{B44D6680-2AF5-1242-8EA4-704BDFD28F61}" type="slidenum">
              <a:rPr lang="en-US" smtClean="0"/>
              <a:pPr/>
              <a:t>10</a:t>
            </a:fld>
            <a:endParaRPr lang="en-US" dirty="0"/>
          </a:p>
        </p:txBody>
      </p:sp>
    </p:spTree>
    <p:extLst>
      <p:ext uri="{BB962C8B-B14F-4D97-AF65-F5344CB8AC3E}">
        <p14:creationId xmlns:p14="http://schemas.microsoft.com/office/powerpoint/2010/main" val="5258564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91210" indent="-304311">
              <a:defRPr>
                <a:solidFill>
                  <a:schemeClr val="tx1"/>
                </a:solidFill>
                <a:latin typeface="Arial" panose="020B0604020202020204" pitchFamily="34" charset="0"/>
              </a:defRPr>
            </a:lvl2pPr>
            <a:lvl3pPr marL="1217245" indent="-243449">
              <a:defRPr>
                <a:solidFill>
                  <a:schemeClr val="tx1"/>
                </a:solidFill>
                <a:latin typeface="Arial" panose="020B0604020202020204" pitchFamily="34" charset="0"/>
              </a:defRPr>
            </a:lvl3pPr>
            <a:lvl4pPr marL="1704144" indent="-243449">
              <a:defRPr>
                <a:solidFill>
                  <a:schemeClr val="tx1"/>
                </a:solidFill>
                <a:latin typeface="Arial" panose="020B0604020202020204" pitchFamily="34" charset="0"/>
              </a:defRPr>
            </a:lvl4pPr>
            <a:lvl5pPr marL="2191043" indent="-243449">
              <a:defRPr>
                <a:solidFill>
                  <a:schemeClr val="tx1"/>
                </a:solidFill>
                <a:latin typeface="Arial" panose="020B0604020202020204" pitchFamily="34" charset="0"/>
              </a:defRPr>
            </a:lvl5pPr>
            <a:lvl6pPr marL="2677940" indent="-243449" eaLnBrk="0" fontAlgn="base" hangingPunct="0">
              <a:spcBef>
                <a:spcPct val="0"/>
              </a:spcBef>
              <a:spcAft>
                <a:spcPct val="0"/>
              </a:spcAft>
              <a:defRPr>
                <a:solidFill>
                  <a:schemeClr val="tx1"/>
                </a:solidFill>
                <a:latin typeface="Arial" panose="020B0604020202020204" pitchFamily="34" charset="0"/>
              </a:defRPr>
            </a:lvl6pPr>
            <a:lvl7pPr marL="3164839" indent="-243449" eaLnBrk="0" fontAlgn="base" hangingPunct="0">
              <a:spcBef>
                <a:spcPct val="0"/>
              </a:spcBef>
              <a:spcAft>
                <a:spcPct val="0"/>
              </a:spcAft>
              <a:defRPr>
                <a:solidFill>
                  <a:schemeClr val="tx1"/>
                </a:solidFill>
                <a:latin typeface="Arial" panose="020B0604020202020204" pitchFamily="34" charset="0"/>
              </a:defRPr>
            </a:lvl7pPr>
            <a:lvl8pPr marL="3651737" indent="-243449" eaLnBrk="0" fontAlgn="base" hangingPunct="0">
              <a:spcBef>
                <a:spcPct val="0"/>
              </a:spcBef>
              <a:spcAft>
                <a:spcPct val="0"/>
              </a:spcAft>
              <a:defRPr>
                <a:solidFill>
                  <a:schemeClr val="tx1"/>
                </a:solidFill>
                <a:latin typeface="Arial" panose="020B0604020202020204" pitchFamily="34" charset="0"/>
              </a:defRPr>
            </a:lvl8pPr>
            <a:lvl9pPr marL="4138636" indent="-243449" eaLnBrk="0" fontAlgn="base" hangingPunct="0">
              <a:spcBef>
                <a:spcPct val="0"/>
              </a:spcBef>
              <a:spcAft>
                <a:spcPct val="0"/>
              </a:spcAft>
              <a:defRPr>
                <a:solidFill>
                  <a:schemeClr val="tx1"/>
                </a:solidFill>
                <a:latin typeface="Arial" panose="020B0604020202020204" pitchFamily="34" charset="0"/>
              </a:defRPr>
            </a:lvl9pPr>
          </a:lstStyle>
          <a:p>
            <a:fld id="{249EE6CF-88FA-4DA1-8B55-BE95E0353B0F}" type="slidenum">
              <a:rPr lang="en-US" altLang="en-US"/>
              <a:pPr/>
              <a:t>40</a:t>
            </a:fld>
            <a:endParaRPr lang="en-US" altLang="en-US" dirty="0"/>
          </a:p>
        </p:txBody>
      </p:sp>
      <p:sp>
        <p:nvSpPr>
          <p:cNvPr id="9114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91210" indent="-304311">
              <a:defRPr>
                <a:solidFill>
                  <a:schemeClr val="tx1"/>
                </a:solidFill>
                <a:latin typeface="Arial" panose="020B0604020202020204" pitchFamily="34" charset="0"/>
              </a:defRPr>
            </a:lvl2pPr>
            <a:lvl3pPr marL="1217245" indent="-243449">
              <a:defRPr>
                <a:solidFill>
                  <a:schemeClr val="tx1"/>
                </a:solidFill>
                <a:latin typeface="Arial" panose="020B0604020202020204" pitchFamily="34" charset="0"/>
              </a:defRPr>
            </a:lvl3pPr>
            <a:lvl4pPr marL="1704144" indent="-243449">
              <a:defRPr>
                <a:solidFill>
                  <a:schemeClr val="tx1"/>
                </a:solidFill>
                <a:latin typeface="Arial" panose="020B0604020202020204" pitchFamily="34" charset="0"/>
              </a:defRPr>
            </a:lvl4pPr>
            <a:lvl5pPr marL="2191043" indent="-243449">
              <a:defRPr>
                <a:solidFill>
                  <a:schemeClr val="tx1"/>
                </a:solidFill>
                <a:latin typeface="Arial" panose="020B0604020202020204" pitchFamily="34" charset="0"/>
              </a:defRPr>
            </a:lvl5pPr>
            <a:lvl6pPr marL="2677940" indent="-243449" eaLnBrk="0" fontAlgn="base" hangingPunct="0">
              <a:spcBef>
                <a:spcPct val="0"/>
              </a:spcBef>
              <a:spcAft>
                <a:spcPct val="0"/>
              </a:spcAft>
              <a:defRPr>
                <a:solidFill>
                  <a:schemeClr val="tx1"/>
                </a:solidFill>
                <a:latin typeface="Arial" panose="020B0604020202020204" pitchFamily="34" charset="0"/>
              </a:defRPr>
            </a:lvl6pPr>
            <a:lvl7pPr marL="3164839" indent="-243449" eaLnBrk="0" fontAlgn="base" hangingPunct="0">
              <a:spcBef>
                <a:spcPct val="0"/>
              </a:spcBef>
              <a:spcAft>
                <a:spcPct val="0"/>
              </a:spcAft>
              <a:defRPr>
                <a:solidFill>
                  <a:schemeClr val="tx1"/>
                </a:solidFill>
                <a:latin typeface="Arial" panose="020B0604020202020204" pitchFamily="34" charset="0"/>
              </a:defRPr>
            </a:lvl7pPr>
            <a:lvl8pPr marL="3651737" indent="-243449" eaLnBrk="0" fontAlgn="base" hangingPunct="0">
              <a:spcBef>
                <a:spcPct val="0"/>
              </a:spcBef>
              <a:spcAft>
                <a:spcPct val="0"/>
              </a:spcAft>
              <a:defRPr>
                <a:solidFill>
                  <a:schemeClr val="tx1"/>
                </a:solidFill>
                <a:latin typeface="Arial" panose="020B0604020202020204" pitchFamily="34" charset="0"/>
              </a:defRPr>
            </a:lvl8pPr>
            <a:lvl9pPr marL="4138636" indent="-243449" eaLnBrk="0" fontAlgn="base" hangingPunct="0">
              <a:spcBef>
                <a:spcPct val="0"/>
              </a:spcBef>
              <a:spcAft>
                <a:spcPct val="0"/>
              </a:spcAft>
              <a:defRPr>
                <a:solidFill>
                  <a:schemeClr val="tx1"/>
                </a:solidFill>
                <a:latin typeface="Arial" panose="020B0604020202020204" pitchFamily="34" charset="0"/>
              </a:defRPr>
            </a:lvl9pPr>
          </a:lstStyle>
          <a:p>
            <a:endParaRPr lang="en-US" altLang="en-US" dirty="0" smtClean="0"/>
          </a:p>
        </p:txBody>
      </p:sp>
    </p:spTree>
    <p:extLst>
      <p:ext uri="{BB962C8B-B14F-4D97-AF65-F5344CB8AC3E}">
        <p14:creationId xmlns:p14="http://schemas.microsoft.com/office/powerpoint/2010/main" val="1924661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DF3FB-62E6-4576-91E8-8AA1CC4DA4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993F553-D0D8-4264-877A-2615A7BC48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0DB3D40-93AE-414E-A45E-A58B6C3CC46D}"/>
              </a:ext>
            </a:extLst>
          </p:cNvPr>
          <p:cNvSpPr>
            <a:spLocks noGrp="1"/>
          </p:cNvSpPr>
          <p:nvPr>
            <p:ph type="dt" sz="half" idx="10"/>
          </p:nvPr>
        </p:nvSpPr>
        <p:spPr/>
        <p:txBody>
          <a:bodyPr/>
          <a:lstStyle/>
          <a:p>
            <a:fld id="{71052E20-B38B-445D-8B2A-E2B733F67AFF}" type="datetimeFigureOut">
              <a:rPr lang="en-US" smtClean="0"/>
              <a:t>7/7/2021</a:t>
            </a:fld>
            <a:endParaRPr lang="en-US"/>
          </a:p>
        </p:txBody>
      </p:sp>
      <p:sp>
        <p:nvSpPr>
          <p:cNvPr id="5" name="Footer Placeholder 4">
            <a:extLst>
              <a:ext uri="{FF2B5EF4-FFF2-40B4-BE49-F238E27FC236}">
                <a16:creationId xmlns:a16="http://schemas.microsoft.com/office/drawing/2014/main" id="{44B81363-C63E-4E7E-9747-123D914929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F63FB9-15DC-4F36-89DB-7DEDE5ECC5BD}"/>
              </a:ext>
            </a:extLst>
          </p:cNvPr>
          <p:cNvSpPr>
            <a:spLocks noGrp="1"/>
          </p:cNvSpPr>
          <p:nvPr>
            <p:ph type="sldNum" sz="quarter" idx="12"/>
          </p:nvPr>
        </p:nvSpPr>
        <p:spPr/>
        <p:txBody>
          <a:bodyPr/>
          <a:lstStyle/>
          <a:p>
            <a:fld id="{5C0AC5EA-416D-454E-B5E8-57BDD7D9807A}" type="slidenum">
              <a:rPr lang="en-US" smtClean="0"/>
              <a:t>‹#›</a:t>
            </a:fld>
            <a:endParaRPr lang="en-US"/>
          </a:p>
        </p:txBody>
      </p:sp>
    </p:spTree>
    <p:extLst>
      <p:ext uri="{BB962C8B-B14F-4D97-AF65-F5344CB8AC3E}">
        <p14:creationId xmlns:p14="http://schemas.microsoft.com/office/powerpoint/2010/main" val="3793510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4E071-E389-4DC7-8878-8D3CDD3D0F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D3CE17-E5F6-41B7-8BDC-8F8FC7E46F6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C78F3E-DBAA-4803-9647-40BF6800B8E8}"/>
              </a:ext>
            </a:extLst>
          </p:cNvPr>
          <p:cNvSpPr>
            <a:spLocks noGrp="1"/>
          </p:cNvSpPr>
          <p:nvPr>
            <p:ph type="dt" sz="half" idx="10"/>
          </p:nvPr>
        </p:nvSpPr>
        <p:spPr/>
        <p:txBody>
          <a:bodyPr/>
          <a:lstStyle/>
          <a:p>
            <a:fld id="{71052E20-B38B-445D-8B2A-E2B733F67AFF}" type="datetimeFigureOut">
              <a:rPr lang="en-US" smtClean="0"/>
              <a:t>7/7/2021</a:t>
            </a:fld>
            <a:endParaRPr lang="en-US"/>
          </a:p>
        </p:txBody>
      </p:sp>
      <p:sp>
        <p:nvSpPr>
          <p:cNvPr id="5" name="Footer Placeholder 4">
            <a:extLst>
              <a:ext uri="{FF2B5EF4-FFF2-40B4-BE49-F238E27FC236}">
                <a16:creationId xmlns:a16="http://schemas.microsoft.com/office/drawing/2014/main" id="{08B06774-1C66-4F76-B428-E6BC8E53E9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2C5FED-B067-46FE-9D61-BD21F6A7C4EC}"/>
              </a:ext>
            </a:extLst>
          </p:cNvPr>
          <p:cNvSpPr>
            <a:spLocks noGrp="1"/>
          </p:cNvSpPr>
          <p:nvPr>
            <p:ph type="sldNum" sz="quarter" idx="12"/>
          </p:nvPr>
        </p:nvSpPr>
        <p:spPr/>
        <p:txBody>
          <a:bodyPr/>
          <a:lstStyle/>
          <a:p>
            <a:fld id="{5C0AC5EA-416D-454E-B5E8-57BDD7D9807A}" type="slidenum">
              <a:rPr lang="en-US" smtClean="0"/>
              <a:t>‹#›</a:t>
            </a:fld>
            <a:endParaRPr lang="en-US"/>
          </a:p>
        </p:txBody>
      </p:sp>
    </p:spTree>
    <p:extLst>
      <p:ext uri="{BB962C8B-B14F-4D97-AF65-F5344CB8AC3E}">
        <p14:creationId xmlns:p14="http://schemas.microsoft.com/office/powerpoint/2010/main" val="2761388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4472C1-5044-44D1-828B-92C85EAC34D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E8B0BB-1FA6-4A4F-88AC-54802799CE5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D45D2E-BD23-412A-9875-6AAE61F3E167}"/>
              </a:ext>
            </a:extLst>
          </p:cNvPr>
          <p:cNvSpPr>
            <a:spLocks noGrp="1"/>
          </p:cNvSpPr>
          <p:nvPr>
            <p:ph type="dt" sz="half" idx="10"/>
          </p:nvPr>
        </p:nvSpPr>
        <p:spPr/>
        <p:txBody>
          <a:bodyPr/>
          <a:lstStyle/>
          <a:p>
            <a:fld id="{71052E20-B38B-445D-8B2A-E2B733F67AFF}" type="datetimeFigureOut">
              <a:rPr lang="en-US" smtClean="0"/>
              <a:t>7/7/2021</a:t>
            </a:fld>
            <a:endParaRPr lang="en-US"/>
          </a:p>
        </p:txBody>
      </p:sp>
      <p:sp>
        <p:nvSpPr>
          <p:cNvPr id="5" name="Footer Placeholder 4">
            <a:extLst>
              <a:ext uri="{FF2B5EF4-FFF2-40B4-BE49-F238E27FC236}">
                <a16:creationId xmlns:a16="http://schemas.microsoft.com/office/drawing/2014/main" id="{3C1F2401-63BD-4DF4-84C4-E3FC65E7D5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C33EE9-81BC-4299-A7D6-DDCAE5745564}"/>
              </a:ext>
            </a:extLst>
          </p:cNvPr>
          <p:cNvSpPr>
            <a:spLocks noGrp="1"/>
          </p:cNvSpPr>
          <p:nvPr>
            <p:ph type="sldNum" sz="quarter" idx="12"/>
          </p:nvPr>
        </p:nvSpPr>
        <p:spPr/>
        <p:txBody>
          <a:bodyPr/>
          <a:lstStyle/>
          <a:p>
            <a:fld id="{5C0AC5EA-416D-454E-B5E8-57BDD7D9807A}" type="slidenum">
              <a:rPr lang="en-US" smtClean="0"/>
              <a:t>‹#›</a:t>
            </a:fld>
            <a:endParaRPr lang="en-US"/>
          </a:p>
        </p:txBody>
      </p:sp>
    </p:spTree>
    <p:extLst>
      <p:ext uri="{BB962C8B-B14F-4D97-AF65-F5344CB8AC3E}">
        <p14:creationId xmlns:p14="http://schemas.microsoft.com/office/powerpoint/2010/main" val="157661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5705F-F376-4301-90C0-837BD3F90F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C7AC73-52E6-48ED-B90C-BC157A813DF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A4639A-AE48-49EE-AA91-C266E2AAABAA}"/>
              </a:ext>
            </a:extLst>
          </p:cNvPr>
          <p:cNvSpPr>
            <a:spLocks noGrp="1"/>
          </p:cNvSpPr>
          <p:nvPr>
            <p:ph type="dt" sz="half" idx="10"/>
          </p:nvPr>
        </p:nvSpPr>
        <p:spPr/>
        <p:txBody>
          <a:bodyPr/>
          <a:lstStyle/>
          <a:p>
            <a:fld id="{71052E20-B38B-445D-8B2A-E2B733F67AFF}" type="datetimeFigureOut">
              <a:rPr lang="en-US" smtClean="0"/>
              <a:t>7/7/2021</a:t>
            </a:fld>
            <a:endParaRPr lang="en-US"/>
          </a:p>
        </p:txBody>
      </p:sp>
      <p:sp>
        <p:nvSpPr>
          <p:cNvPr id="5" name="Footer Placeholder 4">
            <a:extLst>
              <a:ext uri="{FF2B5EF4-FFF2-40B4-BE49-F238E27FC236}">
                <a16:creationId xmlns:a16="http://schemas.microsoft.com/office/drawing/2014/main" id="{ABB77CC6-428D-485C-9BA8-AF264B7528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333C7F-8306-49E3-86C0-4900D95B765C}"/>
              </a:ext>
            </a:extLst>
          </p:cNvPr>
          <p:cNvSpPr>
            <a:spLocks noGrp="1"/>
          </p:cNvSpPr>
          <p:nvPr>
            <p:ph type="sldNum" sz="quarter" idx="12"/>
          </p:nvPr>
        </p:nvSpPr>
        <p:spPr/>
        <p:txBody>
          <a:bodyPr/>
          <a:lstStyle/>
          <a:p>
            <a:fld id="{5C0AC5EA-416D-454E-B5E8-57BDD7D9807A}" type="slidenum">
              <a:rPr lang="en-US" smtClean="0"/>
              <a:t>‹#›</a:t>
            </a:fld>
            <a:endParaRPr lang="en-US"/>
          </a:p>
        </p:txBody>
      </p:sp>
    </p:spTree>
    <p:extLst>
      <p:ext uri="{BB962C8B-B14F-4D97-AF65-F5344CB8AC3E}">
        <p14:creationId xmlns:p14="http://schemas.microsoft.com/office/powerpoint/2010/main" val="1775210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C9473-44C3-4D0F-B6A4-ED8183DB31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73F576-3B83-4B2E-9CE6-5CA6B10619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5842A65-726C-4824-A0AF-98E219B9F309}"/>
              </a:ext>
            </a:extLst>
          </p:cNvPr>
          <p:cNvSpPr>
            <a:spLocks noGrp="1"/>
          </p:cNvSpPr>
          <p:nvPr>
            <p:ph type="dt" sz="half" idx="10"/>
          </p:nvPr>
        </p:nvSpPr>
        <p:spPr/>
        <p:txBody>
          <a:bodyPr/>
          <a:lstStyle/>
          <a:p>
            <a:fld id="{71052E20-B38B-445D-8B2A-E2B733F67AFF}" type="datetimeFigureOut">
              <a:rPr lang="en-US" smtClean="0"/>
              <a:t>7/7/2021</a:t>
            </a:fld>
            <a:endParaRPr lang="en-US"/>
          </a:p>
        </p:txBody>
      </p:sp>
      <p:sp>
        <p:nvSpPr>
          <p:cNvPr id="5" name="Footer Placeholder 4">
            <a:extLst>
              <a:ext uri="{FF2B5EF4-FFF2-40B4-BE49-F238E27FC236}">
                <a16:creationId xmlns:a16="http://schemas.microsoft.com/office/drawing/2014/main" id="{C1D89A8B-1F57-496A-A772-0DCB3F82E6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E03BFC-A9DA-4C67-ACF8-8269BCF1ED5D}"/>
              </a:ext>
            </a:extLst>
          </p:cNvPr>
          <p:cNvSpPr>
            <a:spLocks noGrp="1"/>
          </p:cNvSpPr>
          <p:nvPr>
            <p:ph type="sldNum" sz="quarter" idx="12"/>
          </p:nvPr>
        </p:nvSpPr>
        <p:spPr/>
        <p:txBody>
          <a:bodyPr/>
          <a:lstStyle/>
          <a:p>
            <a:fld id="{5C0AC5EA-416D-454E-B5E8-57BDD7D9807A}" type="slidenum">
              <a:rPr lang="en-US" smtClean="0"/>
              <a:t>‹#›</a:t>
            </a:fld>
            <a:endParaRPr lang="en-US"/>
          </a:p>
        </p:txBody>
      </p:sp>
    </p:spTree>
    <p:extLst>
      <p:ext uri="{BB962C8B-B14F-4D97-AF65-F5344CB8AC3E}">
        <p14:creationId xmlns:p14="http://schemas.microsoft.com/office/powerpoint/2010/main" val="3594554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2DBD6-EBFC-4D8E-9209-5CE4FB79DB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3CB5A8-656D-4DFF-B394-9A9EFF406FB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F8E8EF-A898-4CE6-B512-CB7F4DD40A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D1CDAEB-AE94-4470-8C74-8B3CA8D37C7D}"/>
              </a:ext>
            </a:extLst>
          </p:cNvPr>
          <p:cNvSpPr>
            <a:spLocks noGrp="1"/>
          </p:cNvSpPr>
          <p:nvPr>
            <p:ph type="dt" sz="half" idx="10"/>
          </p:nvPr>
        </p:nvSpPr>
        <p:spPr/>
        <p:txBody>
          <a:bodyPr/>
          <a:lstStyle/>
          <a:p>
            <a:fld id="{71052E20-B38B-445D-8B2A-E2B733F67AFF}" type="datetimeFigureOut">
              <a:rPr lang="en-US" smtClean="0"/>
              <a:t>7/7/2021</a:t>
            </a:fld>
            <a:endParaRPr lang="en-US"/>
          </a:p>
        </p:txBody>
      </p:sp>
      <p:sp>
        <p:nvSpPr>
          <p:cNvPr id="6" name="Footer Placeholder 5">
            <a:extLst>
              <a:ext uri="{FF2B5EF4-FFF2-40B4-BE49-F238E27FC236}">
                <a16:creationId xmlns:a16="http://schemas.microsoft.com/office/drawing/2014/main" id="{994A8847-11FA-46D6-B612-5F5C81A345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99AD99-C56C-479A-9BB5-977B40280306}"/>
              </a:ext>
            </a:extLst>
          </p:cNvPr>
          <p:cNvSpPr>
            <a:spLocks noGrp="1"/>
          </p:cNvSpPr>
          <p:nvPr>
            <p:ph type="sldNum" sz="quarter" idx="12"/>
          </p:nvPr>
        </p:nvSpPr>
        <p:spPr/>
        <p:txBody>
          <a:bodyPr/>
          <a:lstStyle/>
          <a:p>
            <a:fld id="{5C0AC5EA-416D-454E-B5E8-57BDD7D9807A}" type="slidenum">
              <a:rPr lang="en-US" smtClean="0"/>
              <a:t>‹#›</a:t>
            </a:fld>
            <a:endParaRPr lang="en-US"/>
          </a:p>
        </p:txBody>
      </p:sp>
    </p:spTree>
    <p:extLst>
      <p:ext uri="{BB962C8B-B14F-4D97-AF65-F5344CB8AC3E}">
        <p14:creationId xmlns:p14="http://schemas.microsoft.com/office/powerpoint/2010/main" val="714795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E10CF-AE86-4FB1-AD91-3F9790DB10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435AB6-AB92-4ACF-A48F-F6E2C7892B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74492AC-CA11-4D6C-BDCE-72E0E40E3C3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98E35F5-95E1-4AEB-8D61-1845575C94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14D16DF-3515-4FA3-9EBB-C3E885BAAF6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238543D-938E-4699-B88C-B99FFF24F014}"/>
              </a:ext>
            </a:extLst>
          </p:cNvPr>
          <p:cNvSpPr>
            <a:spLocks noGrp="1"/>
          </p:cNvSpPr>
          <p:nvPr>
            <p:ph type="dt" sz="half" idx="10"/>
          </p:nvPr>
        </p:nvSpPr>
        <p:spPr/>
        <p:txBody>
          <a:bodyPr/>
          <a:lstStyle/>
          <a:p>
            <a:fld id="{71052E20-B38B-445D-8B2A-E2B733F67AFF}" type="datetimeFigureOut">
              <a:rPr lang="en-US" smtClean="0"/>
              <a:t>7/7/2021</a:t>
            </a:fld>
            <a:endParaRPr lang="en-US"/>
          </a:p>
        </p:txBody>
      </p:sp>
      <p:sp>
        <p:nvSpPr>
          <p:cNvPr id="8" name="Footer Placeholder 7">
            <a:extLst>
              <a:ext uri="{FF2B5EF4-FFF2-40B4-BE49-F238E27FC236}">
                <a16:creationId xmlns:a16="http://schemas.microsoft.com/office/drawing/2014/main" id="{AFEB61CD-425C-4182-A89B-49CDD65A904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4986B7C-0F95-4CFF-A50A-820A721321A9}"/>
              </a:ext>
            </a:extLst>
          </p:cNvPr>
          <p:cNvSpPr>
            <a:spLocks noGrp="1"/>
          </p:cNvSpPr>
          <p:nvPr>
            <p:ph type="sldNum" sz="quarter" idx="12"/>
          </p:nvPr>
        </p:nvSpPr>
        <p:spPr/>
        <p:txBody>
          <a:bodyPr/>
          <a:lstStyle/>
          <a:p>
            <a:fld id="{5C0AC5EA-416D-454E-B5E8-57BDD7D9807A}" type="slidenum">
              <a:rPr lang="en-US" smtClean="0"/>
              <a:t>‹#›</a:t>
            </a:fld>
            <a:endParaRPr lang="en-US"/>
          </a:p>
        </p:txBody>
      </p:sp>
    </p:spTree>
    <p:extLst>
      <p:ext uri="{BB962C8B-B14F-4D97-AF65-F5344CB8AC3E}">
        <p14:creationId xmlns:p14="http://schemas.microsoft.com/office/powerpoint/2010/main" val="2970152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09CF6-6142-4E61-B0EF-DDED825D9D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623236E-CA46-4C0A-AC13-1DC5AE55E992}"/>
              </a:ext>
            </a:extLst>
          </p:cNvPr>
          <p:cNvSpPr>
            <a:spLocks noGrp="1"/>
          </p:cNvSpPr>
          <p:nvPr>
            <p:ph type="dt" sz="half" idx="10"/>
          </p:nvPr>
        </p:nvSpPr>
        <p:spPr/>
        <p:txBody>
          <a:bodyPr/>
          <a:lstStyle/>
          <a:p>
            <a:fld id="{71052E20-B38B-445D-8B2A-E2B733F67AFF}" type="datetimeFigureOut">
              <a:rPr lang="en-US" smtClean="0"/>
              <a:t>7/7/2021</a:t>
            </a:fld>
            <a:endParaRPr lang="en-US"/>
          </a:p>
        </p:txBody>
      </p:sp>
      <p:sp>
        <p:nvSpPr>
          <p:cNvPr id="4" name="Footer Placeholder 3">
            <a:extLst>
              <a:ext uri="{FF2B5EF4-FFF2-40B4-BE49-F238E27FC236}">
                <a16:creationId xmlns:a16="http://schemas.microsoft.com/office/drawing/2014/main" id="{03B917B5-274F-43D9-960B-C0A25AD97BC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42C9841-5EBB-4E6F-BCB3-A8A53FEECD63}"/>
              </a:ext>
            </a:extLst>
          </p:cNvPr>
          <p:cNvSpPr>
            <a:spLocks noGrp="1"/>
          </p:cNvSpPr>
          <p:nvPr>
            <p:ph type="sldNum" sz="quarter" idx="12"/>
          </p:nvPr>
        </p:nvSpPr>
        <p:spPr/>
        <p:txBody>
          <a:bodyPr/>
          <a:lstStyle/>
          <a:p>
            <a:fld id="{5C0AC5EA-416D-454E-B5E8-57BDD7D9807A}" type="slidenum">
              <a:rPr lang="en-US" smtClean="0"/>
              <a:t>‹#›</a:t>
            </a:fld>
            <a:endParaRPr lang="en-US"/>
          </a:p>
        </p:txBody>
      </p:sp>
    </p:spTree>
    <p:extLst>
      <p:ext uri="{BB962C8B-B14F-4D97-AF65-F5344CB8AC3E}">
        <p14:creationId xmlns:p14="http://schemas.microsoft.com/office/powerpoint/2010/main" val="475354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E6E12B-0137-4976-9706-4845972B180D}"/>
              </a:ext>
            </a:extLst>
          </p:cNvPr>
          <p:cNvSpPr>
            <a:spLocks noGrp="1"/>
          </p:cNvSpPr>
          <p:nvPr>
            <p:ph type="dt" sz="half" idx="10"/>
          </p:nvPr>
        </p:nvSpPr>
        <p:spPr/>
        <p:txBody>
          <a:bodyPr/>
          <a:lstStyle/>
          <a:p>
            <a:fld id="{71052E20-B38B-445D-8B2A-E2B733F67AFF}" type="datetimeFigureOut">
              <a:rPr lang="en-US" smtClean="0"/>
              <a:t>7/7/2021</a:t>
            </a:fld>
            <a:endParaRPr lang="en-US"/>
          </a:p>
        </p:txBody>
      </p:sp>
      <p:sp>
        <p:nvSpPr>
          <p:cNvPr id="3" name="Footer Placeholder 2">
            <a:extLst>
              <a:ext uri="{FF2B5EF4-FFF2-40B4-BE49-F238E27FC236}">
                <a16:creationId xmlns:a16="http://schemas.microsoft.com/office/drawing/2014/main" id="{C80B1E11-41B9-4D6D-B44F-545C89AB1D1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C82EAD-653D-41E2-BC93-93955BB1334E}"/>
              </a:ext>
            </a:extLst>
          </p:cNvPr>
          <p:cNvSpPr>
            <a:spLocks noGrp="1"/>
          </p:cNvSpPr>
          <p:nvPr>
            <p:ph type="sldNum" sz="quarter" idx="12"/>
          </p:nvPr>
        </p:nvSpPr>
        <p:spPr/>
        <p:txBody>
          <a:bodyPr/>
          <a:lstStyle/>
          <a:p>
            <a:fld id="{5C0AC5EA-416D-454E-B5E8-57BDD7D9807A}" type="slidenum">
              <a:rPr lang="en-US" smtClean="0"/>
              <a:t>‹#›</a:t>
            </a:fld>
            <a:endParaRPr lang="en-US"/>
          </a:p>
        </p:txBody>
      </p:sp>
    </p:spTree>
    <p:extLst>
      <p:ext uri="{BB962C8B-B14F-4D97-AF65-F5344CB8AC3E}">
        <p14:creationId xmlns:p14="http://schemas.microsoft.com/office/powerpoint/2010/main" val="2809654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EF7ED-EA9D-43FE-9B65-309C3E459C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7C7315-7D61-4BD5-B14D-4D01CDF5AA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4D152C3-E5FA-4AF4-A425-4AD6D8B352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E14E82E-2324-4CA7-9C40-9724ADC06816}"/>
              </a:ext>
            </a:extLst>
          </p:cNvPr>
          <p:cNvSpPr>
            <a:spLocks noGrp="1"/>
          </p:cNvSpPr>
          <p:nvPr>
            <p:ph type="dt" sz="half" idx="10"/>
          </p:nvPr>
        </p:nvSpPr>
        <p:spPr/>
        <p:txBody>
          <a:bodyPr/>
          <a:lstStyle/>
          <a:p>
            <a:fld id="{71052E20-B38B-445D-8B2A-E2B733F67AFF}" type="datetimeFigureOut">
              <a:rPr lang="en-US" smtClean="0"/>
              <a:t>7/7/2021</a:t>
            </a:fld>
            <a:endParaRPr lang="en-US"/>
          </a:p>
        </p:txBody>
      </p:sp>
      <p:sp>
        <p:nvSpPr>
          <p:cNvPr id="6" name="Footer Placeholder 5">
            <a:extLst>
              <a:ext uri="{FF2B5EF4-FFF2-40B4-BE49-F238E27FC236}">
                <a16:creationId xmlns:a16="http://schemas.microsoft.com/office/drawing/2014/main" id="{54B7EEF9-0C1A-4D7A-A476-408C682867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86FD1C-AB72-4EA5-8BBD-8A30110E00D8}"/>
              </a:ext>
            </a:extLst>
          </p:cNvPr>
          <p:cNvSpPr>
            <a:spLocks noGrp="1"/>
          </p:cNvSpPr>
          <p:nvPr>
            <p:ph type="sldNum" sz="quarter" idx="12"/>
          </p:nvPr>
        </p:nvSpPr>
        <p:spPr/>
        <p:txBody>
          <a:bodyPr/>
          <a:lstStyle/>
          <a:p>
            <a:fld id="{5C0AC5EA-416D-454E-B5E8-57BDD7D9807A}" type="slidenum">
              <a:rPr lang="en-US" smtClean="0"/>
              <a:t>‹#›</a:t>
            </a:fld>
            <a:endParaRPr lang="en-US"/>
          </a:p>
        </p:txBody>
      </p:sp>
    </p:spTree>
    <p:extLst>
      <p:ext uri="{BB962C8B-B14F-4D97-AF65-F5344CB8AC3E}">
        <p14:creationId xmlns:p14="http://schemas.microsoft.com/office/powerpoint/2010/main" val="2364895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C5811-5015-454B-9963-81EEAA9055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373D28-7122-4B02-897E-7AB2A06718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6F7DD0D-36DF-4D87-83EF-ED57D20547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5794404-2E6B-4204-AAFE-295C68CDDCF2}"/>
              </a:ext>
            </a:extLst>
          </p:cNvPr>
          <p:cNvSpPr>
            <a:spLocks noGrp="1"/>
          </p:cNvSpPr>
          <p:nvPr>
            <p:ph type="dt" sz="half" idx="10"/>
          </p:nvPr>
        </p:nvSpPr>
        <p:spPr/>
        <p:txBody>
          <a:bodyPr/>
          <a:lstStyle/>
          <a:p>
            <a:fld id="{71052E20-B38B-445D-8B2A-E2B733F67AFF}" type="datetimeFigureOut">
              <a:rPr lang="en-US" smtClean="0"/>
              <a:t>7/7/2021</a:t>
            </a:fld>
            <a:endParaRPr lang="en-US"/>
          </a:p>
        </p:txBody>
      </p:sp>
      <p:sp>
        <p:nvSpPr>
          <p:cNvPr id="6" name="Footer Placeholder 5">
            <a:extLst>
              <a:ext uri="{FF2B5EF4-FFF2-40B4-BE49-F238E27FC236}">
                <a16:creationId xmlns:a16="http://schemas.microsoft.com/office/drawing/2014/main" id="{8E373F47-E99C-45CB-A9C7-13171B089B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CD6A9C-CC55-426C-8A67-4F4E720A7484}"/>
              </a:ext>
            </a:extLst>
          </p:cNvPr>
          <p:cNvSpPr>
            <a:spLocks noGrp="1"/>
          </p:cNvSpPr>
          <p:nvPr>
            <p:ph type="sldNum" sz="quarter" idx="12"/>
          </p:nvPr>
        </p:nvSpPr>
        <p:spPr/>
        <p:txBody>
          <a:bodyPr/>
          <a:lstStyle/>
          <a:p>
            <a:fld id="{5C0AC5EA-416D-454E-B5E8-57BDD7D9807A}" type="slidenum">
              <a:rPr lang="en-US" smtClean="0"/>
              <a:t>‹#›</a:t>
            </a:fld>
            <a:endParaRPr lang="en-US"/>
          </a:p>
        </p:txBody>
      </p:sp>
    </p:spTree>
    <p:extLst>
      <p:ext uri="{BB962C8B-B14F-4D97-AF65-F5344CB8AC3E}">
        <p14:creationId xmlns:p14="http://schemas.microsoft.com/office/powerpoint/2010/main" val="509880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C7426D-6601-4725-ACCC-7EF0503C89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583DCD-BCE1-42AC-B01E-35A2A9F6EA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D0BCB7-E19C-4890-95AD-7436D20803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52E20-B38B-445D-8B2A-E2B733F67AFF}" type="datetimeFigureOut">
              <a:rPr lang="en-US" smtClean="0"/>
              <a:t>7/7/2021</a:t>
            </a:fld>
            <a:endParaRPr lang="en-US"/>
          </a:p>
        </p:txBody>
      </p:sp>
      <p:sp>
        <p:nvSpPr>
          <p:cNvPr id="5" name="Footer Placeholder 4">
            <a:extLst>
              <a:ext uri="{FF2B5EF4-FFF2-40B4-BE49-F238E27FC236}">
                <a16:creationId xmlns:a16="http://schemas.microsoft.com/office/drawing/2014/main" id="{A0A8C7DC-E88A-4060-9D62-3F70850DC0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D86EA2B-05A7-455A-9B0E-4E62D64C67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0AC5EA-416D-454E-B5E8-57BDD7D9807A}" type="slidenum">
              <a:rPr lang="en-US" smtClean="0"/>
              <a:t>‹#›</a:t>
            </a:fld>
            <a:endParaRPr lang="en-US"/>
          </a:p>
        </p:txBody>
      </p:sp>
    </p:spTree>
    <p:extLst>
      <p:ext uri="{BB962C8B-B14F-4D97-AF65-F5344CB8AC3E}">
        <p14:creationId xmlns:p14="http://schemas.microsoft.com/office/powerpoint/2010/main" val="1998646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osha.gov/laws-regs/interlinking/standards/1910.212(a)(1)"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osha.gov/worker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Timber Products </a:t>
            </a:r>
            <a:r>
              <a:rPr lang="en-US" b="1" dirty="0" smtClean="0"/>
              <a:t>Safety – Amputation Prevention &amp; Machinery Safety</a:t>
            </a:r>
            <a:endParaRPr lang="en-US" b="1" dirty="0"/>
          </a:p>
        </p:txBody>
      </p:sp>
      <p:sp>
        <p:nvSpPr>
          <p:cNvPr id="3" name="Content Placeholder 2"/>
          <p:cNvSpPr>
            <a:spLocks noGrp="1"/>
          </p:cNvSpPr>
          <p:nvPr>
            <p:ph idx="1"/>
          </p:nvPr>
        </p:nvSpPr>
        <p:spPr/>
        <p:txBody>
          <a:bodyPr>
            <a:normAutofit/>
          </a:bodyPr>
          <a:lstStyle/>
          <a:p>
            <a:pPr lvl="0"/>
            <a:r>
              <a:rPr lang="en-US" dirty="0"/>
              <a:t>There is a high incidence of injuries in our industry that involve amputations.   </a:t>
            </a:r>
          </a:p>
          <a:p>
            <a:pPr lvl="0"/>
            <a:r>
              <a:rPr lang="en-US" dirty="0"/>
              <a:t>The </a:t>
            </a:r>
            <a:r>
              <a:rPr lang="en-US" dirty="0" smtClean="0"/>
              <a:t>timber industry along </a:t>
            </a:r>
            <a:r>
              <a:rPr lang="en-US" dirty="0"/>
              <a:t>with your employer recognize the need to eliminate amputations in our industry.</a:t>
            </a:r>
          </a:p>
          <a:p>
            <a:pPr lvl="0"/>
            <a:r>
              <a:rPr lang="en-US" dirty="0"/>
              <a:t>With a Susan Harwood Grant from OSHA, </a:t>
            </a:r>
            <a:r>
              <a:rPr lang="en-US" dirty="0" smtClean="0"/>
              <a:t>Timber Products Manufacturing, Inc. </a:t>
            </a:r>
            <a:r>
              <a:rPr lang="en-US" dirty="0"/>
              <a:t>has developed the following training module to improve your hazard recognition skills and provide some ideas for developing a personal defense against the behaviors and conditions that produce amputations.</a:t>
            </a:r>
          </a:p>
          <a:p>
            <a:endParaRPr lang="en-US" dirty="0"/>
          </a:p>
        </p:txBody>
      </p:sp>
    </p:spTree>
    <p:extLst>
      <p:ext uri="{BB962C8B-B14F-4D97-AF65-F5344CB8AC3E}">
        <p14:creationId xmlns:p14="http://schemas.microsoft.com/office/powerpoint/2010/main" val="1421781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838200"/>
            <a:ext cx="8229600" cy="990600"/>
          </a:xfrm>
        </p:spPr>
        <p:txBody>
          <a:bodyPr>
            <a:normAutofit fontScale="90000"/>
          </a:bodyPr>
          <a:lstStyle/>
          <a:p>
            <a:r>
              <a:rPr lang="en-US" b="1" dirty="0"/>
              <a:t>What is the Best Way to Prevent Incidents?</a:t>
            </a:r>
          </a:p>
        </p:txBody>
      </p:sp>
      <p:sp>
        <p:nvSpPr>
          <p:cNvPr id="3" name="Content Placeholder 2"/>
          <p:cNvSpPr>
            <a:spLocks noGrp="1"/>
          </p:cNvSpPr>
          <p:nvPr>
            <p:ph idx="1"/>
          </p:nvPr>
        </p:nvSpPr>
        <p:spPr>
          <a:xfrm>
            <a:off x="1981200" y="2362200"/>
            <a:ext cx="8229600" cy="4876800"/>
          </a:xfrm>
        </p:spPr>
        <p:txBody>
          <a:bodyPr/>
          <a:lstStyle/>
          <a:p>
            <a:endParaRPr lang="en-US" dirty="0">
              <a:solidFill>
                <a:srgbClr val="4C5A6A"/>
              </a:solidFill>
            </a:endParaRPr>
          </a:p>
          <a:p>
            <a:r>
              <a:rPr lang="en-US" b="1" dirty="0">
                <a:ln w="12700">
                  <a:solidFill>
                    <a:schemeClr val="tx2">
                      <a:satMod val="155000"/>
                    </a:schemeClr>
                  </a:solidFill>
                  <a:prstDash val="solid"/>
                </a:ln>
                <a:solidFill>
                  <a:srgbClr val="4C5A6A"/>
                </a:solidFill>
                <a:effectLst>
                  <a:outerShdw blurRad="41275" dist="20320" dir="1800000" algn="tl" rotWithShape="0">
                    <a:srgbClr val="000000">
                      <a:alpha val="40000"/>
                    </a:srgbClr>
                  </a:outerShdw>
                </a:effectLst>
              </a:rPr>
              <a:t> </a:t>
            </a:r>
            <a:r>
              <a:rPr lang="en-US"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Recognize</a:t>
            </a:r>
            <a:r>
              <a:rPr lang="en-US" dirty="0">
                <a:solidFill>
                  <a:srgbClr val="4C5A6A"/>
                </a:solidFill>
              </a:rPr>
              <a:t> the Hazards</a:t>
            </a:r>
          </a:p>
          <a:p>
            <a:pPr>
              <a:buNone/>
            </a:pPr>
            <a:endParaRPr lang="en-US" dirty="0">
              <a:solidFill>
                <a:srgbClr val="4C5A6A"/>
              </a:solidFill>
            </a:endParaRPr>
          </a:p>
          <a:p>
            <a:r>
              <a:rPr lang="en-US"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Manage the Movement </a:t>
            </a:r>
            <a:r>
              <a:rPr lang="en-US" dirty="0">
                <a:solidFill>
                  <a:srgbClr val="4C5A6A"/>
                </a:solidFill>
              </a:rPr>
              <a:t>of People, Equipment, Material and Energy</a:t>
            </a:r>
          </a:p>
          <a:p>
            <a:endParaRPr lang="en-US" dirty="0"/>
          </a:p>
        </p:txBody>
      </p:sp>
    </p:spTree>
    <p:extLst>
      <p:ext uri="{BB962C8B-B14F-4D97-AF65-F5344CB8AC3E}">
        <p14:creationId xmlns:p14="http://schemas.microsoft.com/office/powerpoint/2010/main" val="25536708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en-US" b="1" dirty="0"/>
              <a:t>Our Focus Today – Preventing  Amputations</a:t>
            </a:r>
            <a:endParaRPr lang="en-US" b="1" dirty="0"/>
          </a:p>
        </p:txBody>
      </p:sp>
      <p:pic>
        <p:nvPicPr>
          <p:cNvPr id="6" name="Content Placeholder 5" descr="Image of a man with his hands and fingers on a table. He is missing the tip of his thumb from a healed amputation. " title="Thumb Amputation">
            <a:extLst>
              <a:ext uri="{FF2B5EF4-FFF2-40B4-BE49-F238E27FC236}">
                <a16:creationId xmlns:a16="http://schemas.microsoft.com/office/drawing/2014/main" id="{291CA708-C201-486D-88A5-C8A31073F52B}"/>
              </a:ext>
            </a:extLst>
          </p:cNvPr>
          <p:cNvPicPr>
            <a:picLocks noGrp="1" noChangeAspect="1" noChangeArrowheads="1"/>
          </p:cNvPicPr>
          <p:nvPr>
            <p:ph idx="1"/>
          </p:nvPr>
        </p:nvPicPr>
        <p:blipFill>
          <a:blip r:embed="rId2" cstate="email">
            <a:extLst>
              <a:ext uri="{28A0092B-C50C-407E-A947-70E740481C1C}">
                <a14:useLocalDpi xmlns:a14="http://schemas.microsoft.com/office/drawing/2010/main"/>
              </a:ext>
            </a:extLst>
          </a:blip>
          <a:srcRect/>
          <a:stretch>
            <a:fillRect/>
          </a:stretch>
        </p:blipFill>
        <p:spPr bwMode="auto">
          <a:xfrm>
            <a:off x="3195108" y="1825625"/>
            <a:ext cx="5801784"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08777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480FB-C097-42C8-9C81-88F0D51F3CE8}"/>
              </a:ext>
            </a:extLst>
          </p:cNvPr>
          <p:cNvSpPr>
            <a:spLocks noGrp="1"/>
          </p:cNvSpPr>
          <p:nvPr>
            <p:ph type="title"/>
          </p:nvPr>
        </p:nvSpPr>
        <p:spPr/>
        <p:txBody>
          <a:bodyPr/>
          <a:lstStyle/>
          <a:p>
            <a:r>
              <a:rPr lang="en-US" b="1" dirty="0"/>
              <a:t>Employers – Pay Attention!</a:t>
            </a:r>
          </a:p>
        </p:txBody>
      </p:sp>
      <p:sp>
        <p:nvSpPr>
          <p:cNvPr id="3" name="Content Placeholder 2">
            <a:extLst>
              <a:ext uri="{FF2B5EF4-FFF2-40B4-BE49-F238E27FC236}">
                <a16:creationId xmlns:a16="http://schemas.microsoft.com/office/drawing/2014/main" id="{98997BAB-2F62-4422-8299-C186FA020D85}"/>
              </a:ext>
            </a:extLst>
          </p:cNvPr>
          <p:cNvSpPr>
            <a:spLocks noGrp="1"/>
          </p:cNvSpPr>
          <p:nvPr>
            <p:ph idx="1"/>
          </p:nvPr>
        </p:nvSpPr>
        <p:spPr/>
        <p:txBody>
          <a:bodyPr/>
          <a:lstStyle/>
          <a:p>
            <a:r>
              <a:rPr lang="en-US" dirty="0"/>
              <a:t>1904.39(a)(2)</a:t>
            </a:r>
          </a:p>
          <a:p>
            <a:r>
              <a:rPr lang="en-US" b="1" dirty="0">
                <a:solidFill>
                  <a:srgbClr val="0070C0"/>
                </a:solidFill>
              </a:rPr>
              <a:t>Within twenty-four (24) hours</a:t>
            </a:r>
            <a:r>
              <a:rPr lang="en-US" b="1" dirty="0"/>
              <a:t> </a:t>
            </a:r>
            <a:r>
              <a:rPr lang="en-US" dirty="0"/>
              <a:t>after the in-patient hospitalization of one or more employees or an employee’s </a:t>
            </a:r>
            <a:r>
              <a:rPr lang="en-US" b="1" dirty="0">
                <a:solidFill>
                  <a:srgbClr val="0070C0"/>
                </a:solidFill>
              </a:rPr>
              <a:t>amputation</a:t>
            </a:r>
            <a:r>
              <a:rPr lang="en-US" b="1" dirty="0"/>
              <a:t> </a:t>
            </a:r>
            <a:r>
              <a:rPr lang="en-US" dirty="0"/>
              <a:t>or an employee’s loss of an eye, as the result of a work-related incident, </a:t>
            </a:r>
            <a:r>
              <a:rPr lang="en-US" b="1" dirty="0">
                <a:solidFill>
                  <a:srgbClr val="0070C0"/>
                </a:solidFill>
              </a:rPr>
              <a:t>you must report to OSHA.</a:t>
            </a:r>
          </a:p>
        </p:txBody>
      </p:sp>
    </p:spTree>
    <p:extLst>
      <p:ext uri="{BB962C8B-B14F-4D97-AF65-F5344CB8AC3E}">
        <p14:creationId xmlns:p14="http://schemas.microsoft.com/office/powerpoint/2010/main" val="8234483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C0F0D-3350-4287-97A9-F84357AC3FCF}"/>
              </a:ext>
            </a:extLst>
          </p:cNvPr>
          <p:cNvSpPr>
            <a:spLocks noGrp="1"/>
          </p:cNvSpPr>
          <p:nvPr>
            <p:ph type="title"/>
          </p:nvPr>
        </p:nvSpPr>
        <p:spPr/>
        <p:txBody>
          <a:bodyPr/>
          <a:lstStyle/>
          <a:p>
            <a:r>
              <a:rPr lang="en-US" b="1" dirty="0"/>
              <a:t>National Emphasis Program</a:t>
            </a:r>
            <a:r>
              <a:rPr lang="en-US" dirty="0"/>
              <a:t/>
            </a:r>
            <a:br>
              <a:rPr lang="en-US" dirty="0"/>
            </a:br>
            <a:endParaRPr lang="en-US" dirty="0"/>
          </a:p>
        </p:txBody>
      </p:sp>
      <p:sp>
        <p:nvSpPr>
          <p:cNvPr id="3" name="Content Placeholder 2">
            <a:extLst>
              <a:ext uri="{FF2B5EF4-FFF2-40B4-BE49-F238E27FC236}">
                <a16:creationId xmlns:a16="http://schemas.microsoft.com/office/drawing/2014/main" id="{68DE9993-3BA3-48B7-8268-00B4165AD854}"/>
              </a:ext>
            </a:extLst>
          </p:cNvPr>
          <p:cNvSpPr>
            <a:spLocks noGrp="1"/>
          </p:cNvSpPr>
          <p:nvPr>
            <p:ph idx="1"/>
          </p:nvPr>
        </p:nvSpPr>
        <p:spPr/>
        <p:txBody>
          <a:bodyPr/>
          <a:lstStyle/>
          <a:p>
            <a:r>
              <a:rPr lang="en-US" dirty="0"/>
              <a:t>OSHA has had a National Emphasis Program to prevent amputations since 2001</a:t>
            </a:r>
          </a:p>
          <a:p>
            <a:endParaRPr lang="en-US" dirty="0"/>
          </a:p>
          <a:p>
            <a:r>
              <a:rPr lang="en-US" dirty="0"/>
              <a:t>In 2013, US workers suffered 2,000 amputations</a:t>
            </a:r>
          </a:p>
          <a:p>
            <a:endParaRPr lang="en-US" dirty="0"/>
          </a:p>
          <a:p>
            <a:r>
              <a:rPr lang="en-US" dirty="0"/>
              <a:t>What did we learn from those amputations?</a:t>
            </a:r>
          </a:p>
          <a:p>
            <a:pPr marL="0" indent="0" algn="ctr">
              <a:buNone/>
            </a:pPr>
            <a:r>
              <a:rPr lang="en-US" sz="6000" b="1" dirty="0">
                <a:solidFill>
                  <a:srgbClr val="FF0000"/>
                </a:solidFill>
              </a:rPr>
              <a:t>Nothing</a:t>
            </a:r>
          </a:p>
          <a:p>
            <a:endParaRPr lang="en-US" dirty="0"/>
          </a:p>
          <a:p>
            <a:endParaRPr lang="en-US" dirty="0"/>
          </a:p>
        </p:txBody>
      </p:sp>
    </p:spTree>
    <p:extLst>
      <p:ext uri="{BB962C8B-B14F-4D97-AF65-F5344CB8AC3E}">
        <p14:creationId xmlns:p14="http://schemas.microsoft.com/office/powerpoint/2010/main" val="289215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DFECE-DB65-4989-AA6C-390D48D820AA}"/>
              </a:ext>
            </a:extLst>
          </p:cNvPr>
          <p:cNvSpPr>
            <a:spLocks noGrp="1"/>
          </p:cNvSpPr>
          <p:nvPr>
            <p:ph type="title"/>
          </p:nvPr>
        </p:nvSpPr>
        <p:spPr/>
        <p:txBody>
          <a:bodyPr/>
          <a:lstStyle/>
          <a:p>
            <a:pPr algn="ctr"/>
            <a:r>
              <a:rPr lang="en-US" b="1" dirty="0"/>
              <a:t>Demonstration</a:t>
            </a:r>
          </a:p>
        </p:txBody>
      </p:sp>
      <p:sp>
        <p:nvSpPr>
          <p:cNvPr id="3" name="Content Placeholder 2">
            <a:extLst>
              <a:ext uri="{FF2B5EF4-FFF2-40B4-BE49-F238E27FC236}">
                <a16:creationId xmlns:a16="http://schemas.microsoft.com/office/drawing/2014/main" id="{BEE2EC15-C064-47D7-937C-AA23F2F021D4}"/>
              </a:ext>
            </a:extLst>
          </p:cNvPr>
          <p:cNvSpPr>
            <a:spLocks noGrp="1"/>
          </p:cNvSpPr>
          <p:nvPr>
            <p:ph idx="1"/>
          </p:nvPr>
        </p:nvSpPr>
        <p:spPr/>
        <p:txBody>
          <a:bodyPr/>
          <a:lstStyle/>
          <a:p>
            <a:r>
              <a:rPr lang="en-US" dirty="0"/>
              <a:t>Every amputation will impact  the victims for the rest of their lives. </a:t>
            </a:r>
          </a:p>
        </p:txBody>
      </p:sp>
    </p:spTree>
    <p:extLst>
      <p:ext uri="{BB962C8B-B14F-4D97-AF65-F5344CB8AC3E}">
        <p14:creationId xmlns:p14="http://schemas.microsoft.com/office/powerpoint/2010/main" val="17673284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61DB4-A752-4909-B9DA-BFED53DED8B8}"/>
              </a:ext>
            </a:extLst>
          </p:cNvPr>
          <p:cNvSpPr>
            <a:spLocks noGrp="1"/>
          </p:cNvSpPr>
          <p:nvPr>
            <p:ph type="title"/>
          </p:nvPr>
        </p:nvSpPr>
        <p:spPr/>
        <p:txBody>
          <a:bodyPr/>
          <a:lstStyle/>
          <a:p>
            <a:pPr algn="ctr"/>
            <a:r>
              <a:rPr lang="en-US" b="1" dirty="0"/>
              <a:t>Why do Amputations Happen?</a:t>
            </a:r>
            <a:r>
              <a:rPr lang="en-US" dirty="0"/>
              <a:t/>
            </a:r>
            <a:br>
              <a:rPr lang="en-US" dirty="0"/>
            </a:br>
            <a:endParaRPr lang="en-US" dirty="0"/>
          </a:p>
        </p:txBody>
      </p:sp>
      <p:sp>
        <p:nvSpPr>
          <p:cNvPr id="3" name="Content Placeholder 2">
            <a:extLst>
              <a:ext uri="{FF2B5EF4-FFF2-40B4-BE49-F238E27FC236}">
                <a16:creationId xmlns:a16="http://schemas.microsoft.com/office/drawing/2014/main" id="{43A1EE0A-75DD-45E5-BB87-E9275BCB8A50}"/>
              </a:ext>
            </a:extLst>
          </p:cNvPr>
          <p:cNvSpPr>
            <a:spLocks noGrp="1"/>
          </p:cNvSpPr>
          <p:nvPr>
            <p:ph idx="1"/>
          </p:nvPr>
        </p:nvSpPr>
        <p:spPr/>
        <p:txBody>
          <a:bodyPr/>
          <a:lstStyle/>
          <a:p>
            <a:pPr marL="0" indent="0" algn="ctr">
              <a:buNone/>
            </a:pPr>
            <a:r>
              <a:rPr lang="en-US" dirty="0"/>
              <a:t>There are two primary reasons –</a:t>
            </a:r>
          </a:p>
          <a:p>
            <a:pPr marL="0" indent="0">
              <a:buNone/>
            </a:pPr>
            <a:endParaRPr lang="en-US" dirty="0"/>
          </a:p>
          <a:p>
            <a:pPr marL="514350" indent="-514350">
              <a:buAutoNum type="arabicPeriod"/>
            </a:pPr>
            <a:r>
              <a:rPr lang="en-US" dirty="0"/>
              <a:t>Machines or equipment are </a:t>
            </a:r>
            <a:r>
              <a:rPr lang="en-US" b="1" dirty="0">
                <a:solidFill>
                  <a:srgbClr val="FF0000"/>
                </a:solidFill>
              </a:rPr>
              <a:t>not guarded </a:t>
            </a:r>
            <a:r>
              <a:rPr lang="en-US" dirty="0"/>
              <a:t>or they are inadequately guarded.</a:t>
            </a:r>
          </a:p>
          <a:p>
            <a:pPr marL="0" indent="0">
              <a:buNone/>
            </a:pPr>
            <a:endParaRPr lang="en-US" dirty="0"/>
          </a:p>
          <a:p>
            <a:pPr marL="514350" indent="-514350">
              <a:buAutoNum type="arabicPeriod" startAt="2"/>
            </a:pPr>
            <a:r>
              <a:rPr lang="en-US" b="1" dirty="0">
                <a:solidFill>
                  <a:srgbClr val="FF0000"/>
                </a:solidFill>
              </a:rPr>
              <a:t>Lockout </a:t>
            </a:r>
            <a:r>
              <a:rPr lang="en-US" dirty="0"/>
              <a:t>is not used when service or maintenance work is being performed.             </a:t>
            </a:r>
          </a:p>
        </p:txBody>
      </p:sp>
    </p:spTree>
    <p:extLst>
      <p:ext uri="{BB962C8B-B14F-4D97-AF65-F5344CB8AC3E}">
        <p14:creationId xmlns:p14="http://schemas.microsoft.com/office/powerpoint/2010/main" val="31437270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Machinery and Machine Guarding</a:t>
            </a:r>
          </a:p>
        </p:txBody>
      </p:sp>
      <p:pic>
        <p:nvPicPr>
          <p:cNvPr id="1026" name="Picture 2" descr="Caution: Do not operate this machine with guards in place. " title="Yellow Caution Sign"/>
          <p:cNvPicPr>
            <a:picLocks noGrp="1" noChangeAspect="1" noChangeArrowheads="1"/>
          </p:cNvPicPr>
          <p:nvPr>
            <p:ph idx="1"/>
          </p:nvPr>
        </p:nvPicPr>
        <p:blipFill>
          <a:blip r:embed="rId2" cstate="email">
            <a:extLst>
              <a:ext uri="{28A0092B-C50C-407E-A947-70E740481C1C}">
                <a14:useLocalDpi xmlns:a14="http://schemas.microsoft.com/office/drawing/2010/main"/>
              </a:ext>
            </a:extLst>
          </a:blip>
          <a:srcRect/>
          <a:stretch>
            <a:fillRect/>
          </a:stretch>
        </p:blipFill>
        <p:spPr bwMode="auto">
          <a:xfrm>
            <a:off x="2852829" y="1624922"/>
            <a:ext cx="6011060"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8771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004C115F-3DC6-48A9-BDAE-C99EFFC9CCBA}"/>
              </a:ext>
            </a:extLst>
          </p:cNvPr>
          <p:cNvSpPr>
            <a:spLocks noGrp="1" noChangeArrowheads="1"/>
          </p:cNvSpPr>
          <p:nvPr>
            <p:ph type="title"/>
          </p:nvPr>
        </p:nvSpPr>
        <p:spPr/>
        <p:txBody>
          <a:bodyPr/>
          <a:lstStyle/>
          <a:p>
            <a:pPr algn="ctr"/>
            <a:r>
              <a:rPr lang="en-US" altLang="en-US" b="1"/>
              <a:t>Worksite Objectives</a:t>
            </a:r>
            <a:endParaRPr lang="en-US" altLang="en-US"/>
          </a:p>
        </p:txBody>
      </p:sp>
      <p:sp>
        <p:nvSpPr>
          <p:cNvPr id="6147" name="Rectangle 3">
            <a:extLst>
              <a:ext uri="{FF2B5EF4-FFF2-40B4-BE49-F238E27FC236}">
                <a16:creationId xmlns:a16="http://schemas.microsoft.com/office/drawing/2014/main" id="{653FA721-61A7-4884-BE5E-FF8F42FD722B}"/>
              </a:ext>
            </a:extLst>
          </p:cNvPr>
          <p:cNvSpPr>
            <a:spLocks noGrp="1" noChangeArrowheads="1"/>
          </p:cNvSpPr>
          <p:nvPr>
            <p:ph type="body" idx="1"/>
          </p:nvPr>
        </p:nvSpPr>
        <p:spPr/>
        <p:txBody>
          <a:bodyPr/>
          <a:lstStyle/>
          <a:p>
            <a:pPr algn="ctr">
              <a:buFont typeface="Monotype Sorts" pitchFamily="2" charset="2"/>
              <a:buNone/>
            </a:pPr>
            <a:r>
              <a:rPr lang="en-US" altLang="en-US" b="1"/>
              <a:t>Participants will be able to -</a:t>
            </a:r>
          </a:p>
          <a:p>
            <a:pPr>
              <a:lnSpc>
                <a:spcPct val="110000"/>
              </a:lnSpc>
              <a:buClr>
                <a:schemeClr val="accent1"/>
              </a:buClr>
            </a:pPr>
            <a:r>
              <a:rPr lang="en-US" altLang="en-US" b="1"/>
              <a:t>Identify guarding needs and deficiencies</a:t>
            </a:r>
          </a:p>
          <a:p>
            <a:pPr>
              <a:lnSpc>
                <a:spcPct val="110000"/>
              </a:lnSpc>
              <a:buClr>
                <a:schemeClr val="accent1"/>
              </a:buClr>
              <a:buFont typeface="Monotype Sorts" pitchFamily="2" charset="2"/>
              <a:buNone/>
            </a:pPr>
            <a:endParaRPr lang="en-US" altLang="en-US" b="1"/>
          </a:p>
          <a:p>
            <a:pPr>
              <a:lnSpc>
                <a:spcPct val="110000"/>
              </a:lnSpc>
              <a:buClr>
                <a:schemeClr val="accent1"/>
              </a:buClr>
            </a:pPr>
            <a:r>
              <a:rPr lang="en-US" altLang="en-US" b="1"/>
              <a:t>Identify specific guarding requirements</a:t>
            </a:r>
          </a:p>
          <a:p>
            <a:pPr>
              <a:lnSpc>
                <a:spcPct val="110000"/>
              </a:lnSpc>
              <a:buClr>
                <a:schemeClr val="accent1"/>
              </a:buClr>
              <a:buFont typeface="Monotype Sorts" pitchFamily="2" charset="2"/>
              <a:buNone/>
            </a:pPr>
            <a:r>
              <a:rPr lang="en-US" altLang="en-US" b="1"/>
              <a:t>   </a:t>
            </a:r>
          </a:p>
          <a:p>
            <a:pPr>
              <a:lnSpc>
                <a:spcPct val="110000"/>
              </a:lnSpc>
              <a:buClr>
                <a:schemeClr val="accent1"/>
              </a:buClr>
            </a:pPr>
            <a:r>
              <a:rPr lang="en-US" altLang="en-US" b="1"/>
              <a:t>Make recommendations for properly guarding machinery</a:t>
            </a:r>
          </a:p>
          <a:p>
            <a:pPr>
              <a:buFont typeface="Monotype Sorts" pitchFamily="2" charset="2"/>
              <a:buNone/>
            </a:pPr>
            <a:r>
              <a:rPr lang="en-US" altLang="en-US"/>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9B17BC7D-875B-47ED-B859-539269A0093D}"/>
              </a:ext>
            </a:extLst>
          </p:cNvPr>
          <p:cNvSpPr>
            <a:spLocks noGrp="1" noChangeArrowheads="1"/>
          </p:cNvSpPr>
          <p:nvPr>
            <p:ph type="title"/>
          </p:nvPr>
        </p:nvSpPr>
        <p:spPr/>
        <p:txBody>
          <a:bodyPr/>
          <a:lstStyle/>
          <a:p>
            <a:pPr algn="ctr"/>
            <a:r>
              <a:rPr lang="en-US" altLang="en-US" sz="4000" b="1" dirty="0"/>
              <a:t>Where Mechanical Hazards Occur on Machines or Equipment</a:t>
            </a:r>
            <a:endParaRPr lang="en-US" altLang="en-US" dirty="0"/>
          </a:p>
        </p:txBody>
      </p:sp>
      <p:sp>
        <p:nvSpPr>
          <p:cNvPr id="12291" name="Rectangle 3">
            <a:extLst>
              <a:ext uri="{FF2B5EF4-FFF2-40B4-BE49-F238E27FC236}">
                <a16:creationId xmlns:a16="http://schemas.microsoft.com/office/drawing/2014/main" id="{B6560E62-C8AF-40C2-827D-7201D9323837}"/>
              </a:ext>
            </a:extLst>
          </p:cNvPr>
          <p:cNvSpPr>
            <a:spLocks noGrp="1" noChangeArrowheads="1"/>
          </p:cNvSpPr>
          <p:nvPr>
            <p:ph type="body" idx="1"/>
          </p:nvPr>
        </p:nvSpPr>
        <p:spPr/>
        <p:txBody>
          <a:bodyPr/>
          <a:lstStyle/>
          <a:p>
            <a:pPr>
              <a:lnSpc>
                <a:spcPct val="120000"/>
              </a:lnSpc>
              <a:buClr>
                <a:schemeClr val="accent1"/>
              </a:buClr>
            </a:pPr>
            <a:r>
              <a:rPr lang="en-US" altLang="en-US" b="1" dirty="0">
                <a:solidFill>
                  <a:srgbClr val="FF0000"/>
                </a:solidFill>
              </a:rPr>
              <a:t>Point </a:t>
            </a:r>
            <a:r>
              <a:rPr lang="en-US" altLang="en-US" b="1" dirty="0"/>
              <a:t>of operation</a:t>
            </a:r>
            <a:endParaRPr lang="en-US" altLang="en-US" dirty="0"/>
          </a:p>
          <a:p>
            <a:endParaRPr lang="en-US" altLang="en-US" dirty="0"/>
          </a:p>
          <a:p>
            <a:pPr>
              <a:lnSpc>
                <a:spcPct val="150000"/>
              </a:lnSpc>
              <a:buClr>
                <a:schemeClr val="accent1"/>
              </a:buClr>
            </a:pPr>
            <a:r>
              <a:rPr lang="en-US" altLang="en-US" b="1" dirty="0">
                <a:solidFill>
                  <a:srgbClr val="FF0000"/>
                </a:solidFill>
              </a:rPr>
              <a:t>Power</a:t>
            </a:r>
            <a:r>
              <a:rPr lang="en-US" altLang="en-US" b="1" dirty="0"/>
              <a:t> transmission apparatus</a:t>
            </a:r>
            <a:endParaRPr lang="en-US" altLang="en-US" dirty="0"/>
          </a:p>
          <a:p>
            <a:endParaRPr lang="en-US" altLang="en-US" dirty="0"/>
          </a:p>
          <a:p>
            <a:pPr>
              <a:lnSpc>
                <a:spcPct val="150000"/>
              </a:lnSpc>
              <a:buClr>
                <a:schemeClr val="accent1"/>
              </a:buClr>
            </a:pPr>
            <a:r>
              <a:rPr lang="en-US" altLang="en-US" b="1" dirty="0">
                <a:solidFill>
                  <a:srgbClr val="FF0000"/>
                </a:solidFill>
              </a:rPr>
              <a:t>Other moving </a:t>
            </a:r>
            <a:r>
              <a:rPr lang="en-US" altLang="en-US" b="1" dirty="0"/>
              <a:t>parts</a:t>
            </a:r>
            <a:endParaRPr lang="en-US"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F7E2462-73EC-48F5-9E0E-4EF558D8AFAD}"/>
              </a:ext>
            </a:extLst>
          </p:cNvPr>
          <p:cNvSpPr>
            <a:spLocks noGrp="1" noChangeArrowheads="1"/>
          </p:cNvSpPr>
          <p:nvPr>
            <p:ph type="title"/>
          </p:nvPr>
        </p:nvSpPr>
        <p:spPr/>
        <p:txBody>
          <a:bodyPr/>
          <a:lstStyle/>
          <a:p>
            <a:pPr algn="ctr"/>
            <a:r>
              <a:rPr lang="en-US" altLang="en-US" b="1"/>
              <a:t>Hazardous Motions</a:t>
            </a:r>
            <a:endParaRPr lang="en-US" altLang="en-US"/>
          </a:p>
        </p:txBody>
      </p:sp>
      <p:sp>
        <p:nvSpPr>
          <p:cNvPr id="13315" name="Rectangle 3">
            <a:extLst>
              <a:ext uri="{FF2B5EF4-FFF2-40B4-BE49-F238E27FC236}">
                <a16:creationId xmlns:a16="http://schemas.microsoft.com/office/drawing/2014/main" id="{10090D09-E8F3-4F0D-A74C-31A4C67E146E}"/>
              </a:ext>
            </a:extLst>
          </p:cNvPr>
          <p:cNvSpPr>
            <a:spLocks noGrp="1" noChangeArrowheads="1"/>
          </p:cNvSpPr>
          <p:nvPr>
            <p:ph type="body" idx="1"/>
          </p:nvPr>
        </p:nvSpPr>
        <p:spPr/>
        <p:txBody>
          <a:bodyPr>
            <a:normAutofit/>
          </a:bodyPr>
          <a:lstStyle/>
          <a:p>
            <a:pPr>
              <a:lnSpc>
                <a:spcPct val="160000"/>
              </a:lnSpc>
              <a:buClr>
                <a:schemeClr val="accent1"/>
              </a:buClr>
            </a:pPr>
            <a:endParaRPr lang="en-US" altLang="en-US" b="1" dirty="0"/>
          </a:p>
          <a:p>
            <a:pPr>
              <a:lnSpc>
                <a:spcPct val="160000"/>
              </a:lnSpc>
              <a:buClr>
                <a:schemeClr val="accent1"/>
              </a:buClr>
            </a:pPr>
            <a:r>
              <a:rPr lang="en-US" altLang="en-US" b="1" dirty="0">
                <a:solidFill>
                  <a:srgbClr val="FF0000"/>
                </a:solidFill>
              </a:rPr>
              <a:t>Reciprocating</a:t>
            </a:r>
          </a:p>
          <a:p>
            <a:pPr>
              <a:lnSpc>
                <a:spcPct val="160000"/>
              </a:lnSpc>
              <a:buClr>
                <a:schemeClr val="accent1"/>
              </a:buClr>
            </a:pPr>
            <a:r>
              <a:rPr lang="en-US" altLang="en-US" b="1" dirty="0">
                <a:solidFill>
                  <a:srgbClr val="FF0000"/>
                </a:solidFill>
              </a:rPr>
              <a:t>Transverse</a:t>
            </a:r>
          </a:p>
          <a:p>
            <a:pPr>
              <a:lnSpc>
                <a:spcPct val="160000"/>
              </a:lnSpc>
              <a:buClr>
                <a:schemeClr val="accent1"/>
              </a:buClr>
            </a:pPr>
            <a:r>
              <a:rPr lang="en-US" altLang="en-US" b="1" dirty="0">
                <a:solidFill>
                  <a:srgbClr val="FF0000"/>
                </a:solidFill>
              </a:rPr>
              <a:t> Rotating </a:t>
            </a:r>
          </a:p>
          <a:p>
            <a:pPr>
              <a:lnSpc>
                <a:spcPct val="160000"/>
              </a:lnSpc>
              <a:buClr>
                <a:schemeClr val="accent1"/>
              </a:buClr>
            </a:pPr>
            <a:endParaRPr lang="en-US" alt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OSHA Susan Harwood Grant</a:t>
            </a:r>
            <a:endParaRPr lang="en-US" dirty="0"/>
          </a:p>
        </p:txBody>
      </p:sp>
      <p:sp>
        <p:nvSpPr>
          <p:cNvPr id="3" name="Content Placeholder 2"/>
          <p:cNvSpPr>
            <a:spLocks noGrp="1"/>
          </p:cNvSpPr>
          <p:nvPr>
            <p:ph idx="1"/>
          </p:nvPr>
        </p:nvSpPr>
        <p:spPr/>
        <p:txBody>
          <a:bodyPr/>
          <a:lstStyle/>
          <a:p>
            <a:r>
              <a:rPr lang="en-US" dirty="0"/>
              <a:t>This material was produced under grant </a:t>
            </a:r>
            <a:r>
              <a:rPr lang="en-US" dirty="0" smtClean="0"/>
              <a:t>SH-05031-SH8 </a:t>
            </a:r>
            <a:r>
              <a:rPr lang="en-US" dirty="0"/>
              <a:t>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endParaRPr lang="en-US" dirty="0"/>
          </a:p>
        </p:txBody>
      </p:sp>
    </p:spTree>
    <p:extLst>
      <p:ext uri="{BB962C8B-B14F-4D97-AF65-F5344CB8AC3E}">
        <p14:creationId xmlns:p14="http://schemas.microsoft.com/office/powerpoint/2010/main" val="2488412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Special Rotating Hazards</a:t>
            </a:r>
          </a:p>
        </p:txBody>
      </p:sp>
      <p:sp>
        <p:nvSpPr>
          <p:cNvPr id="3" name="Content Placeholder 2"/>
          <p:cNvSpPr>
            <a:spLocks noGrp="1"/>
          </p:cNvSpPr>
          <p:nvPr>
            <p:ph idx="1"/>
          </p:nvPr>
        </p:nvSpPr>
        <p:spPr>
          <a:xfrm>
            <a:off x="838200" y="1825625"/>
            <a:ext cx="10515600" cy="482283"/>
          </a:xfrm>
        </p:spPr>
        <p:txBody>
          <a:bodyPr/>
          <a:lstStyle/>
          <a:p>
            <a:r>
              <a:rPr lang="en-US" b="1" dirty="0">
                <a:solidFill>
                  <a:srgbClr val="FF0000"/>
                </a:solidFill>
              </a:rPr>
              <a:t>In running nip points </a:t>
            </a:r>
            <a:r>
              <a:rPr lang="en-US" dirty="0"/>
              <a:t>are the result of rotating parts on machinery.</a:t>
            </a:r>
          </a:p>
        </p:txBody>
      </p:sp>
      <p:pic>
        <p:nvPicPr>
          <p:cNvPr id="1028" name="Picture 1" descr="Image shows nip points in machinery that could lead to an amputation if proper safety measure are not followed. " title="Rotating Machinery "/>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976813" y="2307908"/>
            <a:ext cx="2238375" cy="4162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468461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Hazardous Mechanical Movement</a:t>
            </a:r>
          </a:p>
        </p:txBody>
      </p:sp>
      <p:pic>
        <p:nvPicPr>
          <p:cNvPr id="8" name="Content Placeholder 7" descr="Five different sample of moving belts, pullies and sprockets." title="Moving machinery parts."/>
          <p:cNvPicPr>
            <a:picLocks noGrp="1" noChangeAspect="1"/>
          </p:cNvPicPr>
          <p:nvPr>
            <p:ph idx="1"/>
          </p:nvPr>
        </p:nvPicPr>
        <p:blipFill rotWithShape="1">
          <a:blip r:embed="rId2" cstate="email">
            <a:extLst>
              <a:ext uri="{28A0092B-C50C-407E-A947-70E740481C1C}">
                <a14:useLocalDpi xmlns:a14="http://schemas.microsoft.com/office/drawing/2010/main"/>
              </a:ext>
            </a:extLst>
          </a:blip>
          <a:srcRect/>
          <a:stretch/>
        </p:blipFill>
        <p:spPr>
          <a:xfrm>
            <a:off x="2173356" y="1849714"/>
            <a:ext cx="8508537" cy="3898367"/>
          </a:xfrm>
        </p:spPr>
      </p:pic>
    </p:spTree>
    <p:extLst>
      <p:ext uri="{BB962C8B-B14F-4D97-AF65-F5344CB8AC3E}">
        <p14:creationId xmlns:p14="http://schemas.microsoft.com/office/powerpoint/2010/main" val="32265279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OSHA Guarding Requirements (1)</a:t>
            </a:r>
            <a:endParaRPr lang="en-US" dirty="0"/>
          </a:p>
        </p:txBody>
      </p:sp>
      <p:sp>
        <p:nvSpPr>
          <p:cNvPr id="3" name="Content Placeholder 2"/>
          <p:cNvSpPr>
            <a:spLocks noGrp="1"/>
          </p:cNvSpPr>
          <p:nvPr>
            <p:ph idx="1"/>
          </p:nvPr>
        </p:nvSpPr>
        <p:spPr/>
        <p:txBody>
          <a:bodyPr/>
          <a:lstStyle/>
          <a:p>
            <a:r>
              <a:rPr lang="en-US" dirty="0" smtClean="0">
                <a:hlinkClick r:id="rId2"/>
              </a:rPr>
              <a:t>1910.212(a)1</a:t>
            </a:r>
            <a:endParaRPr lang="en-US" dirty="0"/>
          </a:p>
          <a:p>
            <a:r>
              <a:rPr lang="en-US" dirty="0"/>
              <a:t> One or more methods of machine guarding shall be provided to protect the operator and other employees in the machine area from hazards such as those created by point of operation, ingoing nip points, rotating parts, flying chips and sparks</a:t>
            </a:r>
          </a:p>
          <a:p>
            <a:endParaRPr lang="en-US" dirty="0"/>
          </a:p>
        </p:txBody>
      </p:sp>
    </p:spTree>
    <p:extLst>
      <p:ext uri="{BB962C8B-B14F-4D97-AF65-F5344CB8AC3E}">
        <p14:creationId xmlns:p14="http://schemas.microsoft.com/office/powerpoint/2010/main" val="1392119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4805"/>
            <a:ext cx="10515600" cy="1325563"/>
          </a:xfrm>
        </p:spPr>
        <p:txBody>
          <a:bodyPr/>
          <a:lstStyle/>
          <a:p>
            <a:r>
              <a:rPr lang="en-US" smtClean="0"/>
              <a:t>OSHA Guarding Requirements (2)</a:t>
            </a:r>
            <a:endParaRPr lang="en-US" dirty="0"/>
          </a:p>
        </p:txBody>
      </p:sp>
      <p:sp>
        <p:nvSpPr>
          <p:cNvPr id="3" name="Content Placeholder 2"/>
          <p:cNvSpPr>
            <a:spLocks noGrp="1"/>
          </p:cNvSpPr>
          <p:nvPr>
            <p:ph idx="1"/>
          </p:nvPr>
        </p:nvSpPr>
        <p:spPr>
          <a:xfrm>
            <a:off x="1981200" y="1600200"/>
            <a:ext cx="8229600" cy="2057400"/>
          </a:xfrm>
        </p:spPr>
        <p:txBody>
          <a:bodyPr>
            <a:normAutofit lnSpcReduction="10000"/>
          </a:bodyPr>
          <a:lstStyle/>
          <a:p>
            <a:r>
              <a:rPr lang="en-US" b="1" smtClean="0">
                <a:ln w="12700">
                  <a:solidFill>
                    <a:schemeClr val="tx2">
                      <a:satMod val="155000"/>
                    </a:schemeClr>
                  </a:solidFill>
                  <a:prstDash val="solid"/>
                </a:ln>
                <a:solidFill>
                  <a:schemeClr val="accent4"/>
                </a:solidFill>
                <a:effectLst>
                  <a:outerShdw blurRad="41275" dist="20320" dir="1800000" algn="tl" rotWithShape="0">
                    <a:srgbClr val="000000">
                      <a:alpha val="40000"/>
                    </a:srgbClr>
                  </a:outerShdw>
                </a:effectLst>
              </a:rPr>
              <a:t>1910.219(d)(1)</a:t>
            </a:r>
            <a:r>
              <a:rPr lang="en-US" smtClean="0">
                <a:solidFill>
                  <a:schemeClr val="accent4"/>
                </a:solidFill>
              </a:rPr>
              <a:t> Pulleys</a:t>
            </a:r>
          </a:p>
          <a:p>
            <a:pPr>
              <a:buNone/>
            </a:pPr>
            <a:r>
              <a:rPr lang="en-US" smtClean="0">
                <a:solidFill>
                  <a:schemeClr val="accent4"/>
                </a:solidFill>
              </a:rPr>
              <a:t>	</a:t>
            </a:r>
          </a:p>
          <a:p>
            <a:pPr>
              <a:buNone/>
            </a:pPr>
            <a:r>
              <a:rPr lang="en-US" smtClean="0">
                <a:solidFill>
                  <a:schemeClr val="accent4"/>
                </a:solidFill>
              </a:rPr>
              <a:t>	</a:t>
            </a:r>
            <a:r>
              <a:rPr lang="en-US" smtClean="0"/>
              <a:t>Guarding. Pulleys, any parts of which are seven (7) feet or less from the floor or working platform, shall be guarded.</a:t>
            </a:r>
            <a:endParaRPr lang="en-US" dirty="0">
              <a:solidFill>
                <a:schemeClr val="accent4"/>
              </a:solidFill>
            </a:endParaRPr>
          </a:p>
        </p:txBody>
      </p:sp>
      <p:pic>
        <p:nvPicPr>
          <p:cNvPr id="4" name="Picture 2" descr="Ungaurded pully. " title="Ungaurded pully. "/>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81200" y="3606619"/>
            <a:ext cx="8229600" cy="2550160"/>
          </a:xfrm>
          <a:prstGeom prst="rect">
            <a:avLst/>
          </a:prstGeom>
          <a:noFill/>
          <a:ln w="9525">
            <a:noFill/>
            <a:miter lim="800000"/>
            <a:headEnd/>
            <a:tailEnd/>
          </a:ln>
        </p:spPr>
      </p:pic>
      <p:pic>
        <p:nvPicPr>
          <p:cNvPr id="5" name="Picture 2" descr="Guarded Pully. " title="Guarded Pully."/>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791200" y="3733801"/>
            <a:ext cx="4337050" cy="2435225"/>
          </a:xfrm>
          <a:prstGeom prst="rect">
            <a:avLst/>
          </a:prstGeom>
          <a:noFill/>
          <a:ln w="9525">
            <a:noFill/>
            <a:miter lim="800000"/>
            <a:headEnd/>
            <a:tailEnd/>
          </a:ln>
        </p:spPr>
      </p:pic>
      <p:sp>
        <p:nvSpPr>
          <p:cNvPr id="6" name="TextBox 5"/>
          <p:cNvSpPr txBox="1"/>
          <p:nvPr/>
        </p:nvSpPr>
        <p:spPr>
          <a:xfrm>
            <a:off x="2667001" y="5715000"/>
            <a:ext cx="1231491" cy="369332"/>
          </a:xfrm>
          <a:prstGeom prst="rect">
            <a:avLst/>
          </a:prstGeom>
          <a:noFill/>
        </p:spPr>
        <p:txBody>
          <a:bodyPr wrap="none" rtlCol="0">
            <a:spAutoFit/>
          </a:bodyPr>
          <a:lstStyle/>
          <a:p>
            <a:r>
              <a:rPr lang="en-US" dirty="0"/>
              <a:t>Unguarded</a:t>
            </a:r>
          </a:p>
        </p:txBody>
      </p:sp>
      <p:sp>
        <p:nvSpPr>
          <p:cNvPr id="7" name="TextBox 6"/>
          <p:cNvSpPr txBox="1"/>
          <p:nvPr/>
        </p:nvSpPr>
        <p:spPr>
          <a:xfrm>
            <a:off x="6629400" y="5715000"/>
            <a:ext cx="999056" cy="369332"/>
          </a:xfrm>
          <a:prstGeom prst="rect">
            <a:avLst/>
          </a:prstGeom>
          <a:noFill/>
        </p:spPr>
        <p:txBody>
          <a:bodyPr wrap="none" rtlCol="0">
            <a:spAutoFit/>
          </a:bodyPr>
          <a:lstStyle/>
          <a:p>
            <a:r>
              <a:rPr lang="en-US" dirty="0"/>
              <a:t>Guarded</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4805"/>
            <a:ext cx="10515600" cy="1325563"/>
          </a:xfrm>
        </p:spPr>
        <p:txBody>
          <a:bodyPr/>
          <a:lstStyle/>
          <a:p>
            <a:r>
              <a:rPr lang="en-US" dirty="0"/>
              <a:t>Compliance or not?</a:t>
            </a:r>
          </a:p>
        </p:txBody>
      </p:sp>
      <p:sp>
        <p:nvSpPr>
          <p:cNvPr id="4" name="TextBox 3"/>
          <p:cNvSpPr txBox="1"/>
          <p:nvPr/>
        </p:nvSpPr>
        <p:spPr>
          <a:xfrm>
            <a:off x="2286000" y="5715001"/>
            <a:ext cx="7314438" cy="646331"/>
          </a:xfrm>
          <a:prstGeom prst="rect">
            <a:avLst/>
          </a:prstGeom>
          <a:noFill/>
        </p:spPr>
        <p:txBody>
          <a:bodyPr wrap="none" rtlCol="0">
            <a:spAutoFit/>
          </a:bodyPr>
          <a:lstStyle/>
          <a:p>
            <a:r>
              <a:rPr lang="en-US" dirty="0">
                <a:solidFill>
                  <a:srgbClr val="4C5A6A"/>
                </a:solidFill>
              </a:rPr>
              <a:t>Would this guard have prevented the injury described in Clean up Injury #1?</a:t>
            </a:r>
          </a:p>
          <a:p>
            <a:endParaRPr lang="en-US" dirty="0"/>
          </a:p>
        </p:txBody>
      </p:sp>
      <p:pic>
        <p:nvPicPr>
          <p:cNvPr id="2050" name="Picture 2" descr="Poorly guarded conveyor belt for moving wood products." title="Unguarded Conveyor and Nip Point"/>
          <p:cNvPicPr>
            <a:picLocks noGrp="1" noChangeAspect="1" noChangeArrowheads="1"/>
          </p:cNvPicPr>
          <p:nvPr>
            <p:ph idx="1"/>
          </p:nvPr>
        </p:nvPicPr>
        <p:blipFill>
          <a:blip r:embed="rId2" cstate="email">
            <a:extLst>
              <a:ext uri="{28A0092B-C50C-407E-A947-70E740481C1C}">
                <a14:useLocalDpi xmlns:a14="http://schemas.microsoft.com/office/drawing/2010/main"/>
              </a:ext>
            </a:extLst>
          </a:blip>
          <a:srcRect/>
          <a:stretch>
            <a:fillRect/>
          </a:stretch>
        </p:blipFill>
        <p:spPr bwMode="auto">
          <a:xfrm>
            <a:off x="2895600" y="1371601"/>
            <a:ext cx="6705600" cy="411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BD50FB0C-1637-43C6-ACD7-5B68250E5D84}"/>
              </a:ext>
            </a:extLst>
          </p:cNvPr>
          <p:cNvSpPr>
            <a:spLocks noGrp="1" noChangeArrowheads="1"/>
          </p:cNvSpPr>
          <p:nvPr>
            <p:ph type="title"/>
          </p:nvPr>
        </p:nvSpPr>
        <p:spPr/>
        <p:txBody>
          <a:bodyPr/>
          <a:lstStyle/>
          <a:p>
            <a:r>
              <a:rPr lang="en-US" altLang="en-US" sz="3600" b="1"/>
              <a:t>Effective Guarding Characteristics</a:t>
            </a:r>
            <a:endParaRPr lang="en-US" altLang="en-US"/>
          </a:p>
        </p:txBody>
      </p:sp>
      <p:sp>
        <p:nvSpPr>
          <p:cNvPr id="15363" name="Rectangle 3">
            <a:extLst>
              <a:ext uri="{FF2B5EF4-FFF2-40B4-BE49-F238E27FC236}">
                <a16:creationId xmlns:a16="http://schemas.microsoft.com/office/drawing/2014/main" id="{E2947392-F967-4044-BCCD-FDD456C57115}"/>
              </a:ext>
            </a:extLst>
          </p:cNvPr>
          <p:cNvSpPr>
            <a:spLocks noGrp="1" noChangeArrowheads="1"/>
          </p:cNvSpPr>
          <p:nvPr>
            <p:ph type="body" idx="1"/>
          </p:nvPr>
        </p:nvSpPr>
        <p:spPr/>
        <p:txBody>
          <a:bodyPr/>
          <a:lstStyle/>
          <a:p>
            <a:pPr>
              <a:lnSpc>
                <a:spcPct val="110000"/>
              </a:lnSpc>
              <a:buClr>
                <a:schemeClr val="accent1"/>
              </a:buClr>
            </a:pPr>
            <a:r>
              <a:rPr lang="en-US" altLang="en-US" b="1" dirty="0">
                <a:solidFill>
                  <a:srgbClr val="FF0000"/>
                </a:solidFill>
              </a:rPr>
              <a:t>Prevent </a:t>
            </a:r>
            <a:r>
              <a:rPr lang="en-US" altLang="en-US" b="1" dirty="0"/>
              <a:t>contact</a:t>
            </a:r>
          </a:p>
          <a:p>
            <a:pPr>
              <a:lnSpc>
                <a:spcPct val="110000"/>
              </a:lnSpc>
              <a:buClr>
                <a:schemeClr val="accent1"/>
              </a:buClr>
            </a:pPr>
            <a:r>
              <a:rPr lang="en-US" altLang="en-US" b="1" dirty="0">
                <a:solidFill>
                  <a:srgbClr val="FF0000"/>
                </a:solidFill>
              </a:rPr>
              <a:t>Secure</a:t>
            </a:r>
          </a:p>
          <a:p>
            <a:pPr>
              <a:lnSpc>
                <a:spcPct val="110000"/>
              </a:lnSpc>
              <a:buClr>
                <a:schemeClr val="accent1"/>
              </a:buClr>
            </a:pPr>
            <a:r>
              <a:rPr lang="en-US" altLang="en-US" b="1" dirty="0"/>
              <a:t>Protect from </a:t>
            </a:r>
            <a:r>
              <a:rPr lang="en-US" altLang="en-US" b="1" dirty="0">
                <a:solidFill>
                  <a:srgbClr val="FF0000"/>
                </a:solidFill>
              </a:rPr>
              <a:t>falling objects</a:t>
            </a:r>
          </a:p>
          <a:p>
            <a:pPr>
              <a:lnSpc>
                <a:spcPct val="110000"/>
              </a:lnSpc>
              <a:buClr>
                <a:schemeClr val="accent1"/>
              </a:buClr>
            </a:pPr>
            <a:r>
              <a:rPr lang="en-US" altLang="en-US" b="1" dirty="0"/>
              <a:t>Create no </a:t>
            </a:r>
            <a:r>
              <a:rPr lang="en-US" altLang="en-US" b="1" dirty="0">
                <a:solidFill>
                  <a:srgbClr val="FF0000"/>
                </a:solidFill>
              </a:rPr>
              <a:t>new hazards</a:t>
            </a:r>
          </a:p>
          <a:p>
            <a:pPr>
              <a:lnSpc>
                <a:spcPct val="110000"/>
              </a:lnSpc>
              <a:buClr>
                <a:schemeClr val="accent1"/>
              </a:buClr>
            </a:pPr>
            <a:r>
              <a:rPr lang="en-US" altLang="en-US" b="1" dirty="0"/>
              <a:t>Create no </a:t>
            </a:r>
            <a:r>
              <a:rPr lang="en-US" altLang="en-US" b="1" dirty="0">
                <a:solidFill>
                  <a:srgbClr val="FF0000"/>
                </a:solidFill>
              </a:rPr>
              <a:t>interference</a:t>
            </a:r>
          </a:p>
          <a:p>
            <a:pPr>
              <a:lnSpc>
                <a:spcPct val="110000"/>
              </a:lnSpc>
              <a:buClr>
                <a:schemeClr val="accent1"/>
              </a:buClr>
            </a:pPr>
            <a:r>
              <a:rPr lang="en-US" altLang="en-US" b="1" dirty="0"/>
              <a:t>Allow </a:t>
            </a:r>
            <a:r>
              <a:rPr lang="en-US" altLang="en-US" b="1" dirty="0">
                <a:solidFill>
                  <a:srgbClr val="FF0000"/>
                </a:solidFill>
              </a:rPr>
              <a:t>safe</a:t>
            </a:r>
            <a:r>
              <a:rPr lang="en-US" altLang="en-US" b="1" dirty="0"/>
              <a:t> lubrication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Machine Guarding Summary</a:t>
            </a:r>
          </a:p>
        </p:txBody>
      </p:sp>
      <p:sp>
        <p:nvSpPr>
          <p:cNvPr id="3" name="Content Placeholder 2"/>
          <p:cNvSpPr>
            <a:spLocks noGrp="1"/>
          </p:cNvSpPr>
          <p:nvPr>
            <p:ph idx="1"/>
          </p:nvPr>
        </p:nvSpPr>
        <p:spPr/>
        <p:txBody>
          <a:bodyPr/>
          <a:lstStyle/>
          <a:p>
            <a:pPr marL="0" indent="0" algn="ctr">
              <a:buNone/>
            </a:pPr>
            <a:r>
              <a:rPr lang="en-US" dirty="0"/>
              <a:t>We have learned</a:t>
            </a:r>
          </a:p>
          <a:p>
            <a:pPr marL="0" indent="0" algn="ctr">
              <a:buNone/>
            </a:pPr>
            <a:endParaRPr lang="en-US" dirty="0"/>
          </a:p>
          <a:p>
            <a:r>
              <a:rPr lang="en-US" dirty="0"/>
              <a:t>Where mechanical hazards occur</a:t>
            </a:r>
          </a:p>
          <a:p>
            <a:r>
              <a:rPr lang="en-US" dirty="0"/>
              <a:t>There are three types of hazardous motion</a:t>
            </a:r>
          </a:p>
          <a:p>
            <a:r>
              <a:rPr lang="en-US" dirty="0"/>
              <a:t>We understand in-running nip points</a:t>
            </a:r>
          </a:p>
          <a:p>
            <a:r>
              <a:rPr lang="en-US" dirty="0"/>
              <a:t>We know six characteristics of effective guards</a:t>
            </a:r>
          </a:p>
        </p:txBody>
      </p:sp>
    </p:spTree>
    <p:extLst>
      <p:ext uri="{BB962C8B-B14F-4D97-AF65-F5344CB8AC3E}">
        <p14:creationId xmlns:p14="http://schemas.microsoft.com/office/powerpoint/2010/main" val="2310030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Lockout/</a:t>
            </a:r>
            <a:r>
              <a:rPr lang="en-US" b="1" dirty="0" err="1"/>
              <a:t>Tagout</a:t>
            </a:r>
            <a:r>
              <a:rPr lang="en-US" b="1" dirty="0"/>
              <a:t>   What it is!</a:t>
            </a:r>
          </a:p>
        </p:txBody>
      </p:sp>
      <p:sp>
        <p:nvSpPr>
          <p:cNvPr id="3" name="Content Placeholder 2"/>
          <p:cNvSpPr>
            <a:spLocks noGrp="1"/>
          </p:cNvSpPr>
          <p:nvPr>
            <p:ph idx="1"/>
          </p:nvPr>
        </p:nvSpPr>
        <p:spPr/>
        <p:txBody>
          <a:bodyPr/>
          <a:lstStyle/>
          <a:p>
            <a:r>
              <a:rPr lang="en-US" dirty="0"/>
              <a:t>Lockout prevents energy from getting to machines or equipment when workers are performing service or maintenance and unexpected energy, start-up or release of stored energy could cause injury.</a:t>
            </a:r>
          </a:p>
          <a:p>
            <a:endParaRPr lang="en-US" dirty="0"/>
          </a:p>
          <a:p>
            <a:r>
              <a:rPr lang="en-US" dirty="0"/>
              <a:t>Service and maintenance activities include lubrication, cleaning, unjamming and making adjustments and tool changes.</a:t>
            </a:r>
          </a:p>
        </p:txBody>
      </p:sp>
    </p:spTree>
    <p:extLst>
      <p:ext uri="{BB962C8B-B14F-4D97-AF65-F5344CB8AC3E}">
        <p14:creationId xmlns:p14="http://schemas.microsoft.com/office/powerpoint/2010/main" val="11654142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 the Difference</a:t>
            </a:r>
          </a:p>
        </p:txBody>
      </p:sp>
      <p:sp>
        <p:nvSpPr>
          <p:cNvPr id="3" name="Content Placeholder 2"/>
          <p:cNvSpPr>
            <a:spLocks noGrp="1"/>
          </p:cNvSpPr>
          <p:nvPr>
            <p:ph idx="1"/>
          </p:nvPr>
        </p:nvSpPr>
        <p:spPr/>
        <p:txBody>
          <a:bodyPr/>
          <a:lstStyle/>
          <a:p>
            <a:r>
              <a:rPr lang="en-US" dirty="0"/>
              <a:t>Normal Production Operations  (</a:t>
            </a:r>
            <a:r>
              <a:rPr lang="en-US" b="1" dirty="0">
                <a:solidFill>
                  <a:srgbClr val="FF0000"/>
                </a:solidFill>
              </a:rPr>
              <a:t>Guarding Protects You</a:t>
            </a:r>
            <a:r>
              <a:rPr lang="en-US" dirty="0"/>
              <a:t>)</a:t>
            </a:r>
          </a:p>
          <a:p>
            <a:pPr lvl="1"/>
            <a:r>
              <a:rPr lang="en-US" dirty="0"/>
              <a:t>Use of a machine or equipment to perform its intended production function.</a:t>
            </a:r>
          </a:p>
          <a:p>
            <a:pPr marL="457200" lvl="1" indent="0">
              <a:buNone/>
            </a:pPr>
            <a:endParaRPr lang="en-US" dirty="0"/>
          </a:p>
          <a:p>
            <a:r>
              <a:rPr lang="en-US" dirty="0"/>
              <a:t>Servicing or Maintenance  (</a:t>
            </a:r>
            <a:r>
              <a:rPr lang="en-US" b="1" dirty="0">
                <a:solidFill>
                  <a:srgbClr val="FF0000"/>
                </a:solidFill>
              </a:rPr>
              <a:t>Lockout Protects You</a:t>
            </a:r>
            <a:r>
              <a:rPr lang="en-US" dirty="0"/>
              <a:t>)</a:t>
            </a:r>
          </a:p>
          <a:p>
            <a:pPr lvl="1"/>
            <a:r>
              <a:rPr lang="en-US" dirty="0"/>
              <a:t>Includes activities such as lubrication, </a:t>
            </a:r>
            <a:r>
              <a:rPr lang="en-US" b="1" dirty="0">
                <a:solidFill>
                  <a:srgbClr val="FF0000"/>
                </a:solidFill>
              </a:rPr>
              <a:t>cleaning</a:t>
            </a:r>
            <a:r>
              <a:rPr lang="en-US" dirty="0"/>
              <a:t>, </a:t>
            </a:r>
            <a:r>
              <a:rPr lang="en-US" b="1" dirty="0">
                <a:solidFill>
                  <a:srgbClr val="FF0000"/>
                </a:solidFill>
              </a:rPr>
              <a:t>unjamming,</a:t>
            </a:r>
            <a:r>
              <a:rPr lang="en-US" dirty="0"/>
              <a:t> making </a:t>
            </a:r>
            <a:r>
              <a:rPr lang="en-US" b="1" dirty="0">
                <a:solidFill>
                  <a:srgbClr val="FF0000"/>
                </a:solidFill>
              </a:rPr>
              <a:t>adjustments </a:t>
            </a:r>
            <a:r>
              <a:rPr lang="en-US" dirty="0"/>
              <a:t>or tool changes, etc.</a:t>
            </a:r>
          </a:p>
        </p:txBody>
      </p:sp>
    </p:spTree>
    <p:extLst>
      <p:ext uri="{BB962C8B-B14F-4D97-AF65-F5344CB8AC3E}">
        <p14:creationId xmlns:p14="http://schemas.microsoft.com/office/powerpoint/2010/main" val="18621983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Lockout is Required Whenever</a:t>
            </a:r>
          </a:p>
        </p:txBody>
      </p:sp>
      <p:sp>
        <p:nvSpPr>
          <p:cNvPr id="3" name="Content Placeholder 2"/>
          <p:cNvSpPr>
            <a:spLocks noGrp="1"/>
          </p:cNvSpPr>
          <p:nvPr>
            <p:ph idx="1"/>
          </p:nvPr>
        </p:nvSpPr>
        <p:spPr/>
        <p:txBody>
          <a:bodyPr/>
          <a:lstStyle/>
          <a:p>
            <a:r>
              <a:rPr lang="en-US" b="1" dirty="0">
                <a:solidFill>
                  <a:srgbClr val="FF0000"/>
                </a:solidFill>
              </a:rPr>
              <a:t>Service or Maintenance </a:t>
            </a:r>
            <a:r>
              <a:rPr lang="en-US" dirty="0"/>
              <a:t>is performed-</a:t>
            </a:r>
          </a:p>
          <a:p>
            <a:pPr marL="0" indent="0">
              <a:buNone/>
            </a:pPr>
            <a:endParaRPr lang="en-US" dirty="0"/>
          </a:p>
          <a:p>
            <a:r>
              <a:rPr lang="en-US" dirty="0"/>
              <a:t>If you are required to remove or bypass a guard or other safety device- </a:t>
            </a:r>
            <a:r>
              <a:rPr lang="en-US" b="1" dirty="0">
                <a:solidFill>
                  <a:srgbClr val="FF0000"/>
                </a:solidFill>
              </a:rPr>
              <a:t>LOCKOUT</a:t>
            </a:r>
          </a:p>
          <a:p>
            <a:pPr marL="0" indent="0">
              <a:buNone/>
            </a:pPr>
            <a:endParaRPr lang="en-US" dirty="0"/>
          </a:p>
          <a:p>
            <a:r>
              <a:rPr lang="en-US" dirty="0"/>
              <a:t>If you are required to place any part of your body into an area on a machine or piece of equipment where work is actually performed on material or where an associated danger zone exists during a machine cycle- </a:t>
            </a:r>
            <a:r>
              <a:rPr lang="en-US" b="1" dirty="0">
                <a:solidFill>
                  <a:srgbClr val="FF0000"/>
                </a:solidFill>
              </a:rPr>
              <a:t>LOCKOUT</a:t>
            </a:r>
          </a:p>
        </p:txBody>
      </p:sp>
    </p:spTree>
    <p:extLst>
      <p:ext uri="{BB962C8B-B14F-4D97-AF65-F5344CB8AC3E}">
        <p14:creationId xmlns:p14="http://schemas.microsoft.com/office/powerpoint/2010/main" val="1675650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This Training Module Uses - - -</a:t>
            </a:r>
          </a:p>
        </p:txBody>
      </p:sp>
      <p:sp>
        <p:nvSpPr>
          <p:cNvPr id="3" name="Content Placeholder 2"/>
          <p:cNvSpPr>
            <a:spLocks noGrp="1"/>
          </p:cNvSpPr>
          <p:nvPr>
            <p:ph idx="1"/>
          </p:nvPr>
        </p:nvSpPr>
        <p:spPr/>
        <p:txBody>
          <a:bodyPr/>
          <a:lstStyle/>
          <a:p>
            <a:pPr lvl="0"/>
            <a:r>
              <a:rPr lang="en-US" dirty="0"/>
              <a:t>Adult learning techniques</a:t>
            </a:r>
          </a:p>
          <a:p>
            <a:pPr lvl="0"/>
            <a:endParaRPr lang="en-US" dirty="0"/>
          </a:p>
          <a:p>
            <a:pPr lvl="0"/>
            <a:r>
              <a:rPr lang="en-US" dirty="0"/>
              <a:t>Photos </a:t>
            </a:r>
            <a:r>
              <a:rPr lang="en-US" dirty="0" smtClean="0"/>
              <a:t>of </a:t>
            </a:r>
            <a:r>
              <a:rPr lang="en-US" dirty="0"/>
              <a:t>actual practices at timber products manufacturing locations</a:t>
            </a:r>
          </a:p>
          <a:p>
            <a:pPr lvl="0"/>
            <a:endParaRPr lang="en-US" dirty="0"/>
          </a:p>
          <a:p>
            <a:pPr lvl="0"/>
            <a:r>
              <a:rPr lang="en-US" dirty="0"/>
              <a:t>Knowledge obtained from interviews with experienced timber products manufacturing workers</a:t>
            </a:r>
          </a:p>
          <a:p>
            <a:pPr marL="0" lvl="0" indent="0">
              <a:buNone/>
            </a:pPr>
            <a:endParaRPr lang="en-US" dirty="0"/>
          </a:p>
          <a:p>
            <a:pPr lvl="0"/>
            <a:r>
              <a:rPr lang="en-US" dirty="0"/>
              <a:t>New techniques for recognizing hazards</a:t>
            </a:r>
          </a:p>
          <a:p>
            <a:pPr marL="0" lvl="0" indent="0">
              <a:buNone/>
            </a:pPr>
            <a:endParaRPr lang="en-US" dirty="0"/>
          </a:p>
          <a:p>
            <a:endParaRPr lang="en-US" dirty="0"/>
          </a:p>
        </p:txBody>
      </p:sp>
    </p:spTree>
    <p:extLst>
      <p:ext uri="{BB962C8B-B14F-4D97-AF65-F5344CB8AC3E}">
        <p14:creationId xmlns:p14="http://schemas.microsoft.com/office/powerpoint/2010/main" val="3393555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Point of Operation</a:t>
            </a:r>
          </a:p>
        </p:txBody>
      </p:sp>
      <p:pic>
        <p:nvPicPr>
          <p:cNvPr id="4098" name="Picture 2" descr="Crocodile" title="Crocodile"/>
          <p:cNvPicPr>
            <a:picLocks noGrp="1" noChangeAspect="1" noChangeArrowheads="1"/>
          </p:cNvPicPr>
          <p:nvPr>
            <p:ph idx="1"/>
          </p:nvPr>
        </p:nvPicPr>
        <p:blipFill>
          <a:blip r:embed="rId2" cstate="email">
            <a:extLst>
              <a:ext uri="{28A0092B-C50C-407E-A947-70E740481C1C}">
                <a14:useLocalDpi xmlns:a14="http://schemas.microsoft.com/office/drawing/2010/main"/>
              </a:ext>
            </a:extLst>
          </a:blip>
          <a:srcRect/>
          <a:stretch>
            <a:fillRect/>
          </a:stretch>
        </p:blipFill>
        <p:spPr bwMode="auto">
          <a:xfrm>
            <a:off x="3195108" y="1825625"/>
            <a:ext cx="5801784"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54453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E40B0-2AA1-48DF-9175-6BC587520C07}"/>
              </a:ext>
            </a:extLst>
          </p:cNvPr>
          <p:cNvSpPr>
            <a:spLocks noGrp="1"/>
          </p:cNvSpPr>
          <p:nvPr>
            <p:ph type="title"/>
          </p:nvPr>
        </p:nvSpPr>
        <p:spPr/>
        <p:txBody>
          <a:bodyPr/>
          <a:lstStyle/>
          <a:p>
            <a:r>
              <a:rPr lang="en-US" b="1" dirty="0"/>
              <a:t>In the Northwest </a:t>
            </a:r>
            <a:r>
              <a:rPr lang="en-US" dirty="0"/>
              <a:t>(</a:t>
            </a:r>
            <a:r>
              <a:rPr lang="en-US" b="1" dirty="0">
                <a:solidFill>
                  <a:srgbClr val="0070C0"/>
                </a:solidFill>
              </a:rPr>
              <a:t>Unjamming</a:t>
            </a:r>
            <a:r>
              <a:rPr lang="en-US" dirty="0"/>
              <a:t>)</a:t>
            </a:r>
          </a:p>
        </p:txBody>
      </p:sp>
      <p:sp>
        <p:nvSpPr>
          <p:cNvPr id="3" name="Content Placeholder 2">
            <a:extLst>
              <a:ext uri="{FF2B5EF4-FFF2-40B4-BE49-F238E27FC236}">
                <a16:creationId xmlns:a16="http://schemas.microsoft.com/office/drawing/2014/main" id="{5E69B910-5268-4492-9CAA-B6DE7F184D15}"/>
              </a:ext>
            </a:extLst>
          </p:cNvPr>
          <p:cNvSpPr>
            <a:spLocks noGrp="1"/>
          </p:cNvSpPr>
          <p:nvPr>
            <p:ph idx="1"/>
          </p:nvPr>
        </p:nvSpPr>
        <p:spPr/>
        <p:txBody>
          <a:bodyPr/>
          <a:lstStyle/>
          <a:p>
            <a:r>
              <a:rPr lang="en-US" dirty="0"/>
              <a:t>A sawmill worker reached into a running planer to remove </a:t>
            </a:r>
            <a:r>
              <a:rPr lang="en-US" dirty="0" err="1"/>
              <a:t>piecers</a:t>
            </a:r>
            <a:r>
              <a:rPr lang="en-US" dirty="0"/>
              <a:t> of wood on the top head after a “crash”.  His hand was pulled into the planer and his thumb, index and middle fingers were amputated.  </a:t>
            </a:r>
          </a:p>
        </p:txBody>
      </p:sp>
    </p:spTree>
    <p:extLst>
      <p:ext uri="{BB962C8B-B14F-4D97-AF65-F5344CB8AC3E}">
        <p14:creationId xmlns:p14="http://schemas.microsoft.com/office/powerpoint/2010/main" val="8894335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0F15C-BFD0-45BD-B5CC-E23B72A741F0}"/>
              </a:ext>
            </a:extLst>
          </p:cNvPr>
          <p:cNvSpPr>
            <a:spLocks noGrp="1"/>
          </p:cNvSpPr>
          <p:nvPr>
            <p:ph type="title"/>
          </p:nvPr>
        </p:nvSpPr>
        <p:spPr/>
        <p:txBody>
          <a:bodyPr/>
          <a:lstStyle/>
          <a:p>
            <a:r>
              <a:rPr lang="en-US" b="1" dirty="0"/>
              <a:t>Similar Incident </a:t>
            </a:r>
            <a:r>
              <a:rPr lang="en-US" dirty="0"/>
              <a:t>(</a:t>
            </a:r>
            <a:r>
              <a:rPr lang="en-US" b="1" dirty="0">
                <a:solidFill>
                  <a:srgbClr val="0070C0"/>
                </a:solidFill>
              </a:rPr>
              <a:t>Unjamming</a:t>
            </a:r>
            <a:r>
              <a:rPr lang="en-US" dirty="0"/>
              <a:t>)</a:t>
            </a:r>
          </a:p>
        </p:txBody>
      </p:sp>
      <p:sp>
        <p:nvSpPr>
          <p:cNvPr id="3" name="Content Placeholder 2">
            <a:extLst>
              <a:ext uri="{FF2B5EF4-FFF2-40B4-BE49-F238E27FC236}">
                <a16:creationId xmlns:a16="http://schemas.microsoft.com/office/drawing/2014/main" id="{2AD8379B-190D-430B-8EFA-41CD9D98A6F5}"/>
              </a:ext>
            </a:extLst>
          </p:cNvPr>
          <p:cNvSpPr>
            <a:spLocks noGrp="1"/>
          </p:cNvSpPr>
          <p:nvPr>
            <p:ph idx="1"/>
          </p:nvPr>
        </p:nvSpPr>
        <p:spPr/>
        <p:txBody>
          <a:bodyPr/>
          <a:lstStyle/>
          <a:p>
            <a:r>
              <a:rPr lang="en-US" dirty="0"/>
              <a:t>The sawmill worker used lathe/stickers to “knock-out” chunks of wood from a planer “crash”.  There were several chunks that remained.  He reached into the planer to get the remaining debris and two fingers were amputated.  Lockout was required and would have prevented another needless amputation loss.</a:t>
            </a:r>
          </a:p>
        </p:txBody>
      </p:sp>
    </p:spTree>
    <p:extLst>
      <p:ext uri="{BB962C8B-B14F-4D97-AF65-F5344CB8AC3E}">
        <p14:creationId xmlns:p14="http://schemas.microsoft.com/office/powerpoint/2010/main" val="14258443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2641F-7906-4540-A712-B007C1ED5BD4}"/>
              </a:ext>
            </a:extLst>
          </p:cNvPr>
          <p:cNvSpPr>
            <a:spLocks noGrp="1"/>
          </p:cNvSpPr>
          <p:nvPr>
            <p:ph type="title"/>
          </p:nvPr>
        </p:nvSpPr>
        <p:spPr/>
        <p:txBody>
          <a:bodyPr/>
          <a:lstStyle/>
          <a:p>
            <a:r>
              <a:rPr lang="en-US" b="1" dirty="0"/>
              <a:t>Making an </a:t>
            </a:r>
            <a:r>
              <a:rPr lang="en-US" b="1" dirty="0">
                <a:solidFill>
                  <a:srgbClr val="0070C0"/>
                </a:solidFill>
              </a:rPr>
              <a:t>Adjustment</a:t>
            </a:r>
          </a:p>
        </p:txBody>
      </p:sp>
      <p:sp>
        <p:nvSpPr>
          <p:cNvPr id="3" name="Content Placeholder 2">
            <a:extLst>
              <a:ext uri="{FF2B5EF4-FFF2-40B4-BE49-F238E27FC236}">
                <a16:creationId xmlns:a16="http://schemas.microsoft.com/office/drawing/2014/main" id="{04EAA228-F5BD-436F-B854-F11D13E0B688}"/>
              </a:ext>
            </a:extLst>
          </p:cNvPr>
          <p:cNvSpPr>
            <a:spLocks noGrp="1"/>
          </p:cNvSpPr>
          <p:nvPr>
            <p:ph idx="1"/>
          </p:nvPr>
        </p:nvSpPr>
        <p:spPr/>
        <p:txBody>
          <a:bodyPr/>
          <a:lstStyle/>
          <a:p>
            <a:r>
              <a:rPr lang="en-US" dirty="0"/>
              <a:t>A worker was </a:t>
            </a:r>
            <a:r>
              <a:rPr lang="en-US" b="1" dirty="0">
                <a:solidFill>
                  <a:srgbClr val="0070C0"/>
                </a:solidFill>
              </a:rPr>
              <a:t>adjusting</a:t>
            </a:r>
            <a:r>
              <a:rPr lang="en-US" dirty="0"/>
              <a:t> the guides on a head saw.  Upon completing the adjustment, he reached across the rotating head saw blade and slapped the far side guide.  While bringing his hand back, it crossed the point of operation and his middle finger was amputated.</a:t>
            </a:r>
          </a:p>
        </p:txBody>
      </p:sp>
    </p:spTree>
    <p:extLst>
      <p:ext uri="{BB962C8B-B14F-4D97-AF65-F5344CB8AC3E}">
        <p14:creationId xmlns:p14="http://schemas.microsoft.com/office/powerpoint/2010/main" val="14661987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332CF-8968-45EF-89B2-4895CBC4240D}"/>
              </a:ext>
            </a:extLst>
          </p:cNvPr>
          <p:cNvSpPr>
            <a:spLocks noGrp="1"/>
          </p:cNvSpPr>
          <p:nvPr>
            <p:ph type="title"/>
          </p:nvPr>
        </p:nvSpPr>
        <p:spPr/>
        <p:txBody>
          <a:bodyPr/>
          <a:lstStyle/>
          <a:p>
            <a:r>
              <a:rPr lang="en-US" b="1" dirty="0">
                <a:solidFill>
                  <a:srgbClr val="0070C0"/>
                </a:solidFill>
              </a:rPr>
              <a:t>Cleaning Up</a:t>
            </a:r>
          </a:p>
        </p:txBody>
      </p:sp>
      <p:sp>
        <p:nvSpPr>
          <p:cNvPr id="3" name="Content Placeholder 2">
            <a:extLst>
              <a:ext uri="{FF2B5EF4-FFF2-40B4-BE49-F238E27FC236}">
                <a16:creationId xmlns:a16="http://schemas.microsoft.com/office/drawing/2014/main" id="{3960F860-53DE-4AE0-AE93-001A59531716}"/>
              </a:ext>
            </a:extLst>
          </p:cNvPr>
          <p:cNvSpPr>
            <a:spLocks noGrp="1"/>
          </p:cNvSpPr>
          <p:nvPr>
            <p:ph idx="1"/>
          </p:nvPr>
        </p:nvSpPr>
        <p:spPr/>
        <p:txBody>
          <a:bodyPr/>
          <a:lstStyle/>
          <a:p>
            <a:r>
              <a:rPr lang="en-US" dirty="0"/>
              <a:t>A worker did not stop the planer or lock it out before he entered the area below the planer to </a:t>
            </a:r>
            <a:r>
              <a:rPr lang="en-US" dirty="0">
                <a:solidFill>
                  <a:srgbClr val="0070C0"/>
                </a:solidFill>
              </a:rPr>
              <a:t>clean up </a:t>
            </a:r>
            <a:r>
              <a:rPr lang="en-US" dirty="0"/>
              <a:t>debris.  His sweat shirt started to rotate around the rotating shaft.  His right arm was fractured and amputated by the turning shaft.  </a:t>
            </a:r>
          </a:p>
        </p:txBody>
      </p:sp>
    </p:spTree>
    <p:extLst>
      <p:ext uri="{BB962C8B-B14F-4D97-AF65-F5344CB8AC3E}">
        <p14:creationId xmlns:p14="http://schemas.microsoft.com/office/powerpoint/2010/main" val="30942283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One Last Incident</a:t>
            </a:r>
          </a:p>
        </p:txBody>
      </p:sp>
      <p:sp>
        <p:nvSpPr>
          <p:cNvPr id="3" name="Content Placeholder 2"/>
          <p:cNvSpPr>
            <a:spLocks noGrp="1"/>
          </p:cNvSpPr>
          <p:nvPr>
            <p:ph idx="1"/>
          </p:nvPr>
        </p:nvSpPr>
        <p:spPr/>
        <p:txBody>
          <a:bodyPr/>
          <a:lstStyle/>
          <a:p>
            <a:r>
              <a:rPr lang="en-US" dirty="0"/>
              <a:t>A maintenance worker had just finished a repair on a piece of equipment.  He re-energized the equipment and was waiting for it to cycle to see if his repair was effective.  As he was waiting, he rested his hand on an adjacent piece of equipment.  The second piece of equipment cycled first and his index finger tip was amputated by a hydraulic piston.</a:t>
            </a:r>
          </a:p>
          <a:p>
            <a:endParaRPr lang="en-US" dirty="0"/>
          </a:p>
          <a:p>
            <a:r>
              <a:rPr lang="en-US" dirty="0"/>
              <a:t>Use your Worksheet to answer the following Group questions</a:t>
            </a:r>
          </a:p>
        </p:txBody>
      </p:sp>
    </p:spTree>
    <p:extLst>
      <p:ext uri="{BB962C8B-B14F-4D97-AF65-F5344CB8AC3E}">
        <p14:creationId xmlns:p14="http://schemas.microsoft.com/office/powerpoint/2010/main" val="29758462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Remember  to Protect  Yourself and Your Rights</a:t>
            </a:r>
            <a:br>
              <a:rPr lang="en-US" dirty="0" smtClean="0"/>
            </a:br>
            <a:endParaRPr lang="es-MX" dirty="0"/>
          </a:p>
        </p:txBody>
      </p:sp>
      <p:sp>
        <p:nvSpPr>
          <p:cNvPr id="3" name="Text Placeholder 2"/>
          <p:cNvSpPr>
            <a:spLocks noGrp="1"/>
          </p:cNvSpPr>
          <p:nvPr>
            <p:ph type="body" idx="1"/>
          </p:nvPr>
        </p:nvSpPr>
        <p:spPr/>
        <p:txBody>
          <a:bodyPr>
            <a:normAutofit fontScale="92500" lnSpcReduction="20000"/>
          </a:bodyPr>
          <a:lstStyle/>
          <a:p>
            <a:r>
              <a:rPr lang="en-US" dirty="0" smtClean="0"/>
              <a:t>When machines stop or get jammed up, normal production operations stop and service and maintenance begin.</a:t>
            </a:r>
          </a:p>
          <a:p>
            <a:endParaRPr lang="es-MX" dirty="0"/>
          </a:p>
        </p:txBody>
      </p:sp>
      <p:pic>
        <p:nvPicPr>
          <p:cNvPr id="7" name="Content Placeholder 6" descr="Unguarded moving machinery piece that can easily cause amputation incident. " title="Pinch Points of a Moving Chain"/>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2046962" y="3320104"/>
            <a:ext cx="2743438" cy="2054530"/>
          </a:xfrm>
        </p:spPr>
      </p:pic>
      <p:sp>
        <p:nvSpPr>
          <p:cNvPr id="8" name="Rectangle 7"/>
          <p:cNvSpPr/>
          <p:nvPr/>
        </p:nvSpPr>
        <p:spPr>
          <a:xfrm>
            <a:off x="839788" y="5543332"/>
            <a:ext cx="6096000" cy="646331"/>
          </a:xfrm>
          <a:prstGeom prst="rect">
            <a:avLst/>
          </a:prstGeom>
        </p:spPr>
        <p:txBody>
          <a:bodyPr>
            <a:spAutoFit/>
          </a:bodyPr>
          <a:lstStyle/>
          <a:p>
            <a:r>
              <a:rPr lang="en-US" b="1" dirty="0"/>
              <a:t>Inadequate </a:t>
            </a:r>
          </a:p>
          <a:p>
            <a:r>
              <a:rPr lang="en-US"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rPr>
              <a:t>Machine Guarding</a:t>
            </a:r>
          </a:p>
        </p:txBody>
      </p:sp>
      <p:sp>
        <p:nvSpPr>
          <p:cNvPr id="5" name="Text Placeholder 4"/>
          <p:cNvSpPr>
            <a:spLocks noGrp="1"/>
          </p:cNvSpPr>
          <p:nvPr>
            <p:ph type="body" sz="quarter" idx="3"/>
          </p:nvPr>
        </p:nvSpPr>
        <p:spPr/>
        <p:txBody>
          <a:bodyPr/>
          <a:lstStyle/>
          <a:p>
            <a:r>
              <a:rPr lang="en-US" dirty="0" smtClean="0"/>
              <a:t>Nearly all service and maintenance activities require lockout.</a:t>
            </a:r>
          </a:p>
          <a:p>
            <a:endParaRPr lang="es-MX" dirty="0"/>
          </a:p>
        </p:txBody>
      </p:sp>
      <p:pic>
        <p:nvPicPr>
          <p:cNvPr id="9" name="Content Placeholder 8" descr="lockout.psd"/>
          <p:cNvPicPr>
            <a:picLocks noGrp="1" noChangeAspect="1"/>
          </p:cNvPicPr>
          <p:nvPr>
            <p:ph sz="quarter" idx="4"/>
          </p:nvPr>
        </p:nvPicPr>
        <p:blipFill>
          <a:blip r:embed="rId3" cstate="print">
            <a:extLst>
              <a:ext uri="{28A0092B-C50C-407E-A947-70E740481C1C}">
                <a14:useLocalDpi xmlns:a14="http://schemas.microsoft.com/office/drawing/2010/main"/>
              </a:ext>
            </a:extLst>
          </a:blip>
          <a:stretch>
            <a:fillRect/>
          </a:stretch>
        </p:blipFill>
        <p:spPr>
          <a:xfrm>
            <a:off x="7332282" y="2505075"/>
            <a:ext cx="2863024" cy="3684588"/>
          </a:xfrm>
        </p:spPr>
      </p:pic>
      <p:sp>
        <p:nvSpPr>
          <p:cNvPr id="10" name="Rectangle 9"/>
          <p:cNvSpPr/>
          <p:nvPr/>
        </p:nvSpPr>
        <p:spPr>
          <a:xfrm>
            <a:off x="6172200" y="5543332"/>
            <a:ext cx="6096000" cy="646331"/>
          </a:xfrm>
          <a:prstGeom prst="rect">
            <a:avLst/>
          </a:prstGeom>
        </p:spPr>
        <p:txBody>
          <a:bodyPr>
            <a:spAutoFit/>
          </a:bodyPr>
          <a:lstStyle/>
          <a:p>
            <a:r>
              <a:rPr lang="en-US" b="1" dirty="0"/>
              <a:t>Failure to </a:t>
            </a:r>
          </a:p>
          <a:p>
            <a:r>
              <a:rPr lang="en-US"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rPr>
              <a:t>Lock Out</a:t>
            </a:r>
          </a:p>
        </p:txBody>
      </p:sp>
    </p:spTree>
    <p:extLst>
      <p:ext uri="{BB962C8B-B14F-4D97-AF65-F5344CB8AC3E}">
        <p14:creationId xmlns:p14="http://schemas.microsoft.com/office/powerpoint/2010/main" val="14947109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B3F30A7B-CCEF-493B-88A6-A83ACFBCE05A}"/>
              </a:ext>
            </a:extLst>
          </p:cNvPr>
          <p:cNvSpPr>
            <a:spLocks noGrp="1" noChangeArrowheads="1"/>
          </p:cNvSpPr>
          <p:nvPr>
            <p:ph type="title"/>
          </p:nvPr>
        </p:nvSpPr>
        <p:spPr/>
        <p:txBody>
          <a:bodyPr/>
          <a:lstStyle/>
          <a:p>
            <a:pPr algn="ctr"/>
            <a:r>
              <a:rPr lang="en-US" altLang="en-US" b="1" dirty="0" smtClean="0"/>
              <a:t>One Final Thought</a:t>
            </a:r>
            <a:endParaRPr lang="en-US" altLang="en-US" dirty="0"/>
          </a:p>
        </p:txBody>
      </p:sp>
      <p:sp>
        <p:nvSpPr>
          <p:cNvPr id="23555" name="Rectangle 3">
            <a:extLst>
              <a:ext uri="{FF2B5EF4-FFF2-40B4-BE49-F238E27FC236}">
                <a16:creationId xmlns:a16="http://schemas.microsoft.com/office/drawing/2014/main" id="{AFE81F23-2826-42C4-BBFE-629BD7BABBA6}"/>
              </a:ext>
            </a:extLst>
          </p:cNvPr>
          <p:cNvSpPr>
            <a:spLocks noGrp="1" noChangeArrowheads="1"/>
          </p:cNvSpPr>
          <p:nvPr>
            <p:ph type="body" idx="1"/>
          </p:nvPr>
        </p:nvSpPr>
        <p:spPr/>
        <p:txBody>
          <a:bodyPr/>
          <a:lstStyle/>
          <a:p>
            <a:r>
              <a:rPr lang="en-US" altLang="en-US" b="1" dirty="0"/>
              <a:t>Every </a:t>
            </a:r>
            <a:r>
              <a:rPr lang="en-US" altLang="en-US" b="1" dirty="0" smtClean="0"/>
              <a:t>amputation </a:t>
            </a:r>
            <a:r>
              <a:rPr lang="en-US" altLang="en-US" b="1" dirty="0"/>
              <a:t>that ever occurred because of failure to </a:t>
            </a:r>
            <a:r>
              <a:rPr lang="en-US" altLang="en-US" b="1" dirty="0" smtClean="0"/>
              <a:t>lockout or because of inadequate machine guarding </a:t>
            </a:r>
            <a:r>
              <a:rPr lang="en-US" altLang="en-US" b="1" dirty="0"/>
              <a:t>was </a:t>
            </a:r>
            <a:r>
              <a:rPr lang="en-US" altLang="en-US" b="1" u="sng" dirty="0"/>
              <a:t>preventable</a:t>
            </a:r>
            <a:r>
              <a:rPr lang="en-US" altLang="en-US" b="1" dirty="0"/>
              <a:t>.</a:t>
            </a:r>
          </a:p>
          <a:p>
            <a:endParaRPr lang="en-US" altLang="en-US" b="1" dirty="0" smtClean="0"/>
          </a:p>
          <a:p>
            <a:r>
              <a:rPr lang="en-US" altLang="en-US" b="1" dirty="0" smtClean="0"/>
              <a:t>Lockout failures and machine guarding failures </a:t>
            </a:r>
            <a:r>
              <a:rPr lang="en-US" altLang="en-US" b="1" dirty="0"/>
              <a:t>result in needless pain, suffering, loss of wages and expense to the organization.</a:t>
            </a:r>
          </a:p>
          <a:p>
            <a:endParaRPr lang="en-US" altLang="en-US" b="1" dirty="0" smtClean="0"/>
          </a:p>
          <a:p>
            <a:r>
              <a:rPr lang="en-US" altLang="en-US" b="1" dirty="0" smtClean="0"/>
              <a:t>Any </a:t>
            </a:r>
            <a:r>
              <a:rPr lang="en-US" altLang="en-US" b="1" dirty="0"/>
              <a:t>serious competitor to your business or market share will </a:t>
            </a:r>
            <a:r>
              <a:rPr lang="en-US" altLang="en-US" b="1" dirty="0" smtClean="0"/>
              <a:t>do a better job of machine guarding and perform </a:t>
            </a:r>
            <a:r>
              <a:rPr lang="en-US" altLang="en-US" b="1" dirty="0"/>
              <a:t>lockout better than you do.</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p:txBody>
          <a:bodyPr/>
          <a:lstStyle/>
          <a:p>
            <a:r>
              <a:rPr lang="en-US" altLang="en-US" dirty="0" smtClean="0"/>
              <a:t>Workers’ Rights Under OSH Act</a:t>
            </a:r>
          </a:p>
        </p:txBody>
      </p:sp>
      <p:sp>
        <p:nvSpPr>
          <p:cNvPr id="3" name="Content Placeholder 2"/>
          <p:cNvSpPr>
            <a:spLocks noGrp="1"/>
          </p:cNvSpPr>
          <p:nvPr>
            <p:ph idx="1"/>
          </p:nvPr>
        </p:nvSpPr>
        <p:spPr/>
        <p:txBody>
          <a:bodyPr>
            <a:normAutofit/>
          </a:bodyPr>
          <a:lstStyle/>
          <a:p>
            <a:pPr>
              <a:defRPr/>
            </a:pPr>
            <a:endParaRPr lang="en-US" sz="1650" dirty="0"/>
          </a:p>
          <a:p>
            <a:pPr marL="0" indent="0">
              <a:buNone/>
              <a:defRPr/>
            </a:pPr>
            <a:r>
              <a:rPr lang="en-US" sz="1650" dirty="0"/>
              <a:t>Workers are entitled to working conditions that do not pose a risk of serious harm. To help assure a safe and healthful workplace, OSHA also provides workers with the right to:</a:t>
            </a:r>
          </a:p>
          <a:p>
            <a:pPr>
              <a:defRPr/>
            </a:pPr>
            <a:endParaRPr lang="en-US" sz="1650" dirty="0"/>
          </a:p>
          <a:p>
            <a:pPr>
              <a:defRPr/>
            </a:pPr>
            <a:r>
              <a:rPr lang="en-US" sz="1650" dirty="0"/>
              <a:t>Ask OSHA to inspect their workplace;</a:t>
            </a:r>
          </a:p>
          <a:p>
            <a:pPr>
              <a:defRPr/>
            </a:pPr>
            <a:r>
              <a:rPr lang="en-US" sz="1650" dirty="0"/>
              <a:t>Use their rights under the law without retaliation and discrimination;</a:t>
            </a:r>
          </a:p>
          <a:p>
            <a:pPr>
              <a:defRPr/>
            </a:pPr>
            <a:r>
              <a:rPr lang="en-US" sz="1650" dirty="0"/>
              <a:t>Receive information and training about hazards, methods to prevent harm, and the OSHA standards that apply to their workplace. The training must be in a language you can understand;</a:t>
            </a:r>
          </a:p>
          <a:p>
            <a:pPr>
              <a:defRPr/>
            </a:pPr>
            <a:r>
              <a:rPr lang="en-US" sz="1650" dirty="0"/>
              <a:t>Get copies of test results done to find hazards in the workplace;</a:t>
            </a:r>
          </a:p>
          <a:p>
            <a:pPr>
              <a:defRPr/>
            </a:pPr>
            <a:r>
              <a:rPr lang="en-US" sz="1650" dirty="0"/>
              <a:t>Review records of work-related injuries and illnesses;</a:t>
            </a:r>
          </a:p>
          <a:p>
            <a:pPr>
              <a:defRPr/>
            </a:pPr>
            <a:r>
              <a:rPr lang="en-US" sz="1650" dirty="0"/>
              <a:t>Get copies of their medical records.</a:t>
            </a:r>
          </a:p>
        </p:txBody>
      </p:sp>
    </p:spTree>
    <p:extLst>
      <p:ext uri="{BB962C8B-B14F-4D97-AF65-F5344CB8AC3E}">
        <p14:creationId xmlns:p14="http://schemas.microsoft.com/office/powerpoint/2010/main" val="17958440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a:xfrm>
            <a:off x="2152650" y="152400"/>
            <a:ext cx="7886700" cy="777874"/>
          </a:xfrm>
        </p:spPr>
        <p:txBody>
          <a:bodyPr/>
          <a:lstStyle/>
          <a:p>
            <a:r>
              <a:rPr lang="en-US" altLang="en-US" dirty="0" smtClean="0"/>
              <a:t>Employer Responsibilities </a:t>
            </a:r>
          </a:p>
        </p:txBody>
      </p:sp>
      <p:sp>
        <p:nvSpPr>
          <p:cNvPr id="3" name="Content Placeholder 2"/>
          <p:cNvSpPr>
            <a:spLocks noGrp="1"/>
          </p:cNvSpPr>
          <p:nvPr>
            <p:ph idx="1"/>
          </p:nvPr>
        </p:nvSpPr>
        <p:spPr>
          <a:xfrm>
            <a:off x="2152650" y="930274"/>
            <a:ext cx="7886700" cy="5699126"/>
          </a:xfrm>
        </p:spPr>
        <p:txBody>
          <a:bodyPr>
            <a:noAutofit/>
          </a:bodyPr>
          <a:lstStyle/>
          <a:p>
            <a:pPr marL="0" indent="0">
              <a:buNone/>
              <a:defRPr/>
            </a:pPr>
            <a:r>
              <a:rPr lang="en-US" sz="1050" dirty="0"/>
              <a:t>Under the OSH law, employers have a responsibility to provide a safe workplace. This is a short summary of key employer responsibilities:</a:t>
            </a:r>
          </a:p>
          <a:p>
            <a:pPr>
              <a:defRPr/>
            </a:pPr>
            <a:r>
              <a:rPr lang="en-US" sz="1050" dirty="0"/>
              <a:t>Provide a workplace free from serious recognized hazards and comply with standards, rules and regulations issued under the OSH Act.</a:t>
            </a:r>
          </a:p>
          <a:p>
            <a:pPr>
              <a:defRPr/>
            </a:pPr>
            <a:r>
              <a:rPr lang="en-US" sz="1050" dirty="0"/>
              <a:t>Examine workplace conditions to make sure they conform to applicable </a:t>
            </a:r>
            <a:r>
              <a:rPr lang="en-US" sz="1050" u="sng" dirty="0"/>
              <a:t>OSHA standards</a:t>
            </a:r>
            <a:r>
              <a:rPr lang="en-US" sz="1050" dirty="0"/>
              <a:t>.</a:t>
            </a:r>
          </a:p>
          <a:p>
            <a:pPr>
              <a:defRPr/>
            </a:pPr>
            <a:r>
              <a:rPr lang="en-US" sz="1050" dirty="0"/>
              <a:t>Make sure employees have and use safe tools and equipment and properly maintain this equipment.</a:t>
            </a:r>
          </a:p>
          <a:p>
            <a:pPr>
              <a:defRPr/>
            </a:pPr>
            <a:r>
              <a:rPr lang="en-US" sz="1050" dirty="0"/>
              <a:t>Use color codes, posters, labels or signs to warn employees of potential hazards.</a:t>
            </a:r>
          </a:p>
          <a:p>
            <a:pPr>
              <a:defRPr/>
            </a:pPr>
            <a:r>
              <a:rPr lang="en-US" sz="1050" dirty="0"/>
              <a:t>Establish or update operating procedures and communicate them so that employees follow safety and health requirements.</a:t>
            </a:r>
          </a:p>
          <a:p>
            <a:pPr>
              <a:defRPr/>
            </a:pPr>
            <a:r>
              <a:rPr lang="en-US" sz="1050" dirty="0"/>
              <a:t>Employers must provide safety training in a language and vocabulary workers can understand.</a:t>
            </a:r>
          </a:p>
          <a:p>
            <a:pPr>
              <a:defRPr/>
            </a:pPr>
            <a:r>
              <a:rPr lang="en-US" sz="1050" dirty="0"/>
              <a:t>Employers with hazardous chemicals in the workplace must develop and implement a written hazard communication program and train employees on the hazards they are exposed to and proper precautions (and a copy of safety data sheets must be readily available). See the OSHA page on </a:t>
            </a:r>
            <a:r>
              <a:rPr lang="en-US" sz="1050" u="sng" dirty="0"/>
              <a:t>Hazard Communication</a:t>
            </a:r>
            <a:r>
              <a:rPr lang="en-US" sz="1050" dirty="0"/>
              <a:t>.</a:t>
            </a:r>
          </a:p>
          <a:p>
            <a:pPr>
              <a:defRPr/>
            </a:pPr>
            <a:r>
              <a:rPr lang="en-US" sz="1050" dirty="0"/>
              <a:t>Provide medical examinations and training when required by </a:t>
            </a:r>
            <a:r>
              <a:rPr lang="en-US" sz="1050" u="sng" dirty="0"/>
              <a:t>OSHA standards</a:t>
            </a:r>
            <a:r>
              <a:rPr lang="en-US" sz="1050" dirty="0"/>
              <a:t>.</a:t>
            </a:r>
          </a:p>
          <a:p>
            <a:pPr>
              <a:defRPr/>
            </a:pPr>
            <a:r>
              <a:rPr lang="en-US" sz="1050" dirty="0"/>
              <a:t>Post, at a prominent location within the workplace, the </a:t>
            </a:r>
            <a:r>
              <a:rPr lang="en-US" sz="1050" u="sng" dirty="0"/>
              <a:t>OSHA poster</a:t>
            </a:r>
            <a:r>
              <a:rPr lang="en-US" sz="1050" dirty="0"/>
              <a:t> (or the state-plan equivalent) informing employees of their rights and responsibilities.</a:t>
            </a:r>
          </a:p>
          <a:p>
            <a:pPr>
              <a:defRPr/>
            </a:pPr>
            <a:r>
              <a:rPr lang="en-US" sz="1050" dirty="0"/>
              <a:t>Report to the nearest OSHA office within 8 hours any fatal accident or one that results in the hospitalization of three or more employees. Call our toll-free number: 1-800-321-OSHA (6742); TTY 1-877-889-5627</a:t>
            </a:r>
          </a:p>
          <a:p>
            <a:pPr>
              <a:defRPr/>
            </a:pPr>
            <a:r>
              <a:rPr lang="en-US" sz="1050" u="sng" dirty="0"/>
              <a:t>Keep records</a:t>
            </a:r>
            <a:r>
              <a:rPr lang="en-US" sz="1050" dirty="0"/>
              <a:t> of work-related injuries and illnesses. (Note: Employers with 10 or fewer employees and employers in certain low-hazard industries are exempt from this requirement.</a:t>
            </a:r>
          </a:p>
          <a:p>
            <a:pPr>
              <a:defRPr/>
            </a:pPr>
            <a:r>
              <a:rPr lang="en-US" sz="1050" dirty="0"/>
              <a:t>Provide employees, former employees and their representatives access to the Log of Work-Related Injuries and Illnesses (</a:t>
            </a:r>
            <a:r>
              <a:rPr lang="en-US" sz="1050" u="sng" dirty="0"/>
              <a:t>OSHA Form 300</a:t>
            </a:r>
            <a:r>
              <a:rPr lang="en-US" sz="1050" dirty="0"/>
              <a:t>). On February 1, and for three months, covered employers must post the summary of the OSHA log of injuries and illnesses (</a:t>
            </a:r>
            <a:r>
              <a:rPr lang="en-US" sz="1050" u="sng" dirty="0"/>
              <a:t>OSHA Form 300A</a:t>
            </a:r>
            <a:r>
              <a:rPr lang="en-US" sz="1050" dirty="0"/>
              <a:t>).</a:t>
            </a:r>
          </a:p>
          <a:p>
            <a:pPr>
              <a:defRPr/>
            </a:pPr>
            <a:r>
              <a:rPr lang="en-US" sz="1050" u="sng" dirty="0"/>
              <a:t>Provide access</a:t>
            </a:r>
            <a:r>
              <a:rPr lang="en-US" sz="1050" dirty="0"/>
              <a:t> to employee medical records and exposure records to employees or their authorized representatives.</a:t>
            </a:r>
          </a:p>
          <a:p>
            <a:pPr>
              <a:defRPr/>
            </a:pPr>
            <a:r>
              <a:rPr lang="en-US" sz="1050" dirty="0"/>
              <a:t>Provide to the OSHA compliance officer the names of authorized employee representatives who may be asked to accompany the compliance officer during an </a:t>
            </a:r>
            <a:r>
              <a:rPr lang="en-US" sz="1050" u="sng" dirty="0"/>
              <a:t>inspection</a:t>
            </a:r>
            <a:r>
              <a:rPr lang="en-US" sz="1050" dirty="0"/>
              <a:t>.</a:t>
            </a:r>
          </a:p>
          <a:p>
            <a:pPr>
              <a:defRPr/>
            </a:pPr>
            <a:r>
              <a:rPr lang="en-US" sz="1050" dirty="0"/>
              <a:t>Not discriminate against employees who exercise their rights under the Act. See our "</a:t>
            </a:r>
            <a:r>
              <a:rPr lang="en-US" sz="1050" u="sng" dirty="0"/>
              <a:t>Whistleblower Protection</a:t>
            </a:r>
            <a:r>
              <a:rPr lang="en-US" sz="1050" dirty="0"/>
              <a:t>" webpage.</a:t>
            </a:r>
          </a:p>
          <a:p>
            <a:pPr>
              <a:defRPr/>
            </a:pPr>
            <a:r>
              <a:rPr lang="en-US" sz="1050" dirty="0"/>
              <a:t>Post OSHA citations at or near the work area involved. Each citation must remain posted until the violation has been corrected, or for three working days, whichever is longer. Post abatement verification documents or tags.</a:t>
            </a:r>
          </a:p>
        </p:txBody>
      </p:sp>
    </p:spTree>
    <p:extLst>
      <p:ext uri="{BB962C8B-B14F-4D97-AF65-F5344CB8AC3E}">
        <p14:creationId xmlns:p14="http://schemas.microsoft.com/office/powerpoint/2010/main" val="40534233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Training Module Worksheet</a:t>
            </a:r>
          </a:p>
        </p:txBody>
      </p:sp>
      <p:sp>
        <p:nvSpPr>
          <p:cNvPr id="3" name="Content Placeholder 2"/>
          <p:cNvSpPr>
            <a:spLocks noGrp="1"/>
          </p:cNvSpPr>
          <p:nvPr>
            <p:ph idx="1"/>
          </p:nvPr>
        </p:nvSpPr>
        <p:spPr/>
        <p:txBody>
          <a:bodyPr/>
          <a:lstStyle/>
          <a:p>
            <a:r>
              <a:rPr lang="en-US" dirty="0"/>
              <a:t>Since adults learn the most by doing, a worksheet has been prepared to help you retain the most important information.</a:t>
            </a:r>
          </a:p>
          <a:p>
            <a:endParaRPr lang="en-US" dirty="0"/>
          </a:p>
          <a:p>
            <a:r>
              <a:rPr lang="en-US" dirty="0"/>
              <a:t>You will complete the worksheet as we move through the material.  This means that you will fill in the blanks or complete lists.</a:t>
            </a:r>
          </a:p>
          <a:p>
            <a:endParaRPr lang="en-US" dirty="0"/>
          </a:p>
          <a:p>
            <a:r>
              <a:rPr lang="en-US" dirty="0"/>
              <a:t>You can keep the worksheet as a reference to the key points presented in the module.</a:t>
            </a:r>
          </a:p>
          <a:p>
            <a:endParaRPr lang="en-US" dirty="0"/>
          </a:p>
        </p:txBody>
      </p:sp>
    </p:spTree>
    <p:extLst>
      <p:ext uri="{BB962C8B-B14F-4D97-AF65-F5344CB8AC3E}">
        <p14:creationId xmlns:p14="http://schemas.microsoft.com/office/powerpoint/2010/main" val="37315566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r>
              <a:rPr lang="en-US" altLang="en-US" dirty="0" smtClean="0"/>
              <a:t>Right to File a Complaint</a:t>
            </a:r>
          </a:p>
        </p:txBody>
      </p:sp>
      <p:sp>
        <p:nvSpPr>
          <p:cNvPr id="3" name="Content Placeholder 2"/>
          <p:cNvSpPr>
            <a:spLocks noGrp="1"/>
          </p:cNvSpPr>
          <p:nvPr>
            <p:ph idx="1"/>
          </p:nvPr>
        </p:nvSpPr>
        <p:spPr/>
        <p:txBody>
          <a:bodyPr>
            <a:normAutofit lnSpcReduction="10000"/>
          </a:bodyPr>
          <a:lstStyle/>
          <a:p>
            <a:pPr>
              <a:defRPr/>
            </a:pPr>
            <a:r>
              <a:rPr lang="en-US" dirty="0">
                <a:solidFill>
                  <a:schemeClr val="tx1"/>
                </a:solidFill>
              </a:rPr>
              <a:t>The </a:t>
            </a:r>
            <a:r>
              <a:rPr lang="en-US" u="sng" dirty="0">
                <a:solidFill>
                  <a:schemeClr val="tx1"/>
                </a:solidFill>
              </a:rPr>
              <a:t>Occupational Safety and Health Act of 1970</a:t>
            </a:r>
            <a:r>
              <a:rPr lang="en-US" dirty="0">
                <a:solidFill>
                  <a:schemeClr val="tx1"/>
                </a:solidFill>
              </a:rPr>
              <a:t> gives employees and their representatives the right to file a complaint and request an OSHA inspection of their workplace if they believe there is a serious hazard or their employer is not following OSHA standards. Further, the Act gives complainants the right to request that their names not be revealed to their employers.</a:t>
            </a:r>
          </a:p>
          <a:p>
            <a:pPr>
              <a:defRPr/>
            </a:pPr>
            <a:r>
              <a:rPr lang="en-US" dirty="0">
                <a:solidFill>
                  <a:schemeClr val="tx1"/>
                </a:solidFill>
              </a:rPr>
              <a:t>Complaints from employees and their representatives are taken seriously by OSHA. It is against the law for an employer to fire, demote, transfer, or discriminate in any way against a worker for filing a complaint or using other </a:t>
            </a:r>
            <a:r>
              <a:rPr lang="en-US" u="sng" dirty="0">
                <a:solidFill>
                  <a:schemeClr val="tx1"/>
                </a:solidFill>
                <a:hlinkClick r:id="rId3" tooltip="OSHA rights"/>
              </a:rPr>
              <a:t>OSHA rights</a:t>
            </a:r>
            <a:r>
              <a:rPr lang="en-US" dirty="0">
                <a:solidFill>
                  <a:schemeClr val="tx1"/>
                </a:solidFill>
              </a:rPr>
              <a:t>.</a:t>
            </a:r>
          </a:p>
          <a:p>
            <a:pPr>
              <a:defRPr/>
            </a:pPr>
            <a:r>
              <a:rPr lang="en-US" dirty="0">
                <a:solidFill>
                  <a:schemeClr val="tx1"/>
                </a:solidFill>
              </a:rPr>
              <a:t>OSHA will keep your information confidential</a:t>
            </a:r>
            <a:r>
              <a:rPr lang="en-US"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37614800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a:xfrm>
            <a:off x="2152650" y="304801"/>
            <a:ext cx="7886700" cy="609601"/>
          </a:xfrm>
        </p:spPr>
        <p:txBody>
          <a:bodyPr>
            <a:normAutofit fontScale="90000"/>
          </a:bodyPr>
          <a:lstStyle/>
          <a:p>
            <a:r>
              <a:rPr lang="en-US" altLang="en-US" dirty="0" smtClean="0"/>
              <a:t>Whistleblower Protections</a:t>
            </a:r>
          </a:p>
        </p:txBody>
      </p:sp>
      <p:sp>
        <p:nvSpPr>
          <p:cNvPr id="3" name="Content Placeholder 2"/>
          <p:cNvSpPr>
            <a:spLocks noGrp="1"/>
          </p:cNvSpPr>
          <p:nvPr>
            <p:ph idx="1"/>
          </p:nvPr>
        </p:nvSpPr>
        <p:spPr>
          <a:xfrm>
            <a:off x="2152650" y="1143000"/>
            <a:ext cx="7886700" cy="5486400"/>
          </a:xfrm>
        </p:spPr>
        <p:txBody>
          <a:bodyPr>
            <a:normAutofit fontScale="70000" lnSpcReduction="20000"/>
          </a:bodyPr>
          <a:lstStyle/>
          <a:p>
            <a:pPr>
              <a:defRPr/>
            </a:pPr>
            <a:r>
              <a:rPr lang="en-US" dirty="0">
                <a:solidFill>
                  <a:schemeClr val="tx1"/>
                </a:solidFill>
              </a:rPr>
              <a:t>OSHA's Whistleblower Protection Program enforces the whistleblower provisions of more than twenty whistleblower statutes protecting employees who report violations of various workplace </a:t>
            </a:r>
            <a:r>
              <a:rPr lang="en-US" dirty="0" smtClean="0">
                <a:solidFill>
                  <a:schemeClr val="tx1"/>
                </a:solidFill>
              </a:rPr>
              <a:t>safety laws. </a:t>
            </a:r>
          </a:p>
          <a:p>
            <a:pPr>
              <a:defRPr/>
            </a:pPr>
            <a:endParaRPr lang="en-US" dirty="0" smtClean="0">
              <a:solidFill>
                <a:schemeClr val="tx1"/>
              </a:solidFill>
            </a:endParaRPr>
          </a:p>
          <a:p>
            <a:pPr marL="0" indent="0">
              <a:buNone/>
              <a:defRPr/>
            </a:pPr>
            <a:r>
              <a:rPr lang="en-US" dirty="0" smtClean="0">
                <a:solidFill>
                  <a:schemeClr val="tx1"/>
                </a:solidFill>
              </a:rPr>
              <a:t>Protection </a:t>
            </a:r>
            <a:r>
              <a:rPr lang="en-US" dirty="0">
                <a:solidFill>
                  <a:schemeClr val="tx1"/>
                </a:solidFill>
              </a:rPr>
              <a:t>from discrimination means that an employer cannot retaliate by taking "adverse action" against workers, such as:</a:t>
            </a:r>
          </a:p>
          <a:p>
            <a:pPr>
              <a:defRPr/>
            </a:pPr>
            <a:r>
              <a:rPr lang="en-US" dirty="0">
                <a:solidFill>
                  <a:schemeClr val="tx1"/>
                </a:solidFill>
              </a:rPr>
              <a:t>Firing or laying off</a:t>
            </a:r>
          </a:p>
          <a:p>
            <a:pPr>
              <a:defRPr/>
            </a:pPr>
            <a:r>
              <a:rPr lang="en-US" dirty="0">
                <a:solidFill>
                  <a:schemeClr val="tx1"/>
                </a:solidFill>
              </a:rPr>
              <a:t>Blacklisting</a:t>
            </a:r>
          </a:p>
          <a:p>
            <a:pPr>
              <a:defRPr/>
            </a:pPr>
            <a:r>
              <a:rPr lang="en-US" dirty="0">
                <a:solidFill>
                  <a:schemeClr val="tx1"/>
                </a:solidFill>
              </a:rPr>
              <a:t>Demoting</a:t>
            </a:r>
          </a:p>
          <a:p>
            <a:pPr>
              <a:defRPr/>
            </a:pPr>
            <a:r>
              <a:rPr lang="en-US" dirty="0">
                <a:solidFill>
                  <a:schemeClr val="tx1"/>
                </a:solidFill>
              </a:rPr>
              <a:t>Denying overtime or promotion</a:t>
            </a:r>
          </a:p>
          <a:p>
            <a:pPr>
              <a:defRPr/>
            </a:pPr>
            <a:r>
              <a:rPr lang="en-US" dirty="0">
                <a:solidFill>
                  <a:schemeClr val="tx1"/>
                </a:solidFill>
              </a:rPr>
              <a:t>Disciplining</a:t>
            </a:r>
          </a:p>
          <a:p>
            <a:pPr>
              <a:defRPr/>
            </a:pPr>
            <a:r>
              <a:rPr lang="en-US" dirty="0">
                <a:solidFill>
                  <a:schemeClr val="tx1"/>
                </a:solidFill>
              </a:rPr>
              <a:t>Denial of benefits</a:t>
            </a:r>
          </a:p>
          <a:p>
            <a:pPr>
              <a:defRPr/>
            </a:pPr>
            <a:r>
              <a:rPr lang="en-US" dirty="0">
                <a:solidFill>
                  <a:schemeClr val="tx1"/>
                </a:solidFill>
              </a:rPr>
              <a:t>Failure to hire or rehire</a:t>
            </a:r>
          </a:p>
          <a:p>
            <a:pPr>
              <a:defRPr/>
            </a:pPr>
            <a:r>
              <a:rPr lang="en-US" dirty="0">
                <a:solidFill>
                  <a:schemeClr val="tx1"/>
                </a:solidFill>
              </a:rPr>
              <a:t>Intimidation</a:t>
            </a:r>
          </a:p>
          <a:p>
            <a:pPr>
              <a:defRPr/>
            </a:pPr>
            <a:r>
              <a:rPr lang="en-US" dirty="0">
                <a:solidFill>
                  <a:schemeClr val="tx1"/>
                </a:solidFill>
              </a:rPr>
              <a:t>Making threats</a:t>
            </a:r>
          </a:p>
          <a:p>
            <a:pPr>
              <a:defRPr/>
            </a:pPr>
            <a:r>
              <a:rPr lang="en-US" dirty="0">
                <a:solidFill>
                  <a:schemeClr val="tx1"/>
                </a:solidFill>
              </a:rPr>
              <a:t>Reassignment affecting prospects for promotion</a:t>
            </a:r>
          </a:p>
          <a:p>
            <a:pPr>
              <a:defRPr/>
            </a:pPr>
            <a:r>
              <a:rPr lang="en-US" dirty="0">
                <a:solidFill>
                  <a:schemeClr val="tx1"/>
                </a:solidFill>
              </a:rPr>
              <a:t>Reducing pay or hours</a:t>
            </a:r>
          </a:p>
          <a:p>
            <a:pPr>
              <a:defRPr/>
            </a:pPr>
            <a:endParaRPr lang="en-US" dirty="0"/>
          </a:p>
        </p:txBody>
      </p:sp>
    </p:spTree>
    <p:extLst>
      <p:ext uri="{BB962C8B-B14F-4D97-AF65-F5344CB8AC3E}">
        <p14:creationId xmlns:p14="http://schemas.microsoft.com/office/powerpoint/2010/main" val="562411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Building a Foundation For Improvement</a:t>
            </a:r>
          </a:p>
        </p:txBody>
      </p:sp>
      <p:sp>
        <p:nvSpPr>
          <p:cNvPr id="3" name="Content Placeholder 2"/>
          <p:cNvSpPr>
            <a:spLocks noGrp="1"/>
          </p:cNvSpPr>
          <p:nvPr>
            <p:ph idx="1"/>
          </p:nvPr>
        </p:nvSpPr>
        <p:spPr/>
        <p:txBody>
          <a:bodyPr/>
          <a:lstStyle/>
          <a:p>
            <a:r>
              <a:rPr lang="en-US" sz="4000" dirty="0"/>
              <a:t>Safety</a:t>
            </a:r>
          </a:p>
          <a:p>
            <a:r>
              <a:rPr lang="en-US" sz="4000" dirty="0"/>
              <a:t>Hazard</a:t>
            </a:r>
          </a:p>
          <a:p>
            <a:r>
              <a:rPr lang="en-US" sz="4000" dirty="0"/>
              <a:t>Incident</a:t>
            </a:r>
          </a:p>
          <a:p>
            <a:r>
              <a:rPr lang="en-US" sz="4000" dirty="0"/>
              <a:t>A Sequence of Events</a:t>
            </a:r>
          </a:p>
          <a:p>
            <a:r>
              <a:rPr lang="en-US" sz="4000" dirty="0"/>
              <a:t>The Best Way to Prevent </a:t>
            </a:r>
            <a:r>
              <a:rPr lang="en-US" sz="4000" dirty="0" smtClean="0"/>
              <a:t> Amputations</a:t>
            </a:r>
            <a:endParaRPr lang="en-US" sz="4000"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3135393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Safety:</a:t>
            </a:r>
          </a:p>
        </p:txBody>
      </p:sp>
      <p:sp>
        <p:nvSpPr>
          <p:cNvPr id="3" name="Content Placeholder 2"/>
          <p:cNvSpPr>
            <a:spLocks noGrp="1"/>
          </p:cNvSpPr>
          <p:nvPr>
            <p:ph idx="1"/>
          </p:nvPr>
        </p:nvSpPr>
        <p:spPr>
          <a:xfrm>
            <a:off x="1981200" y="2667000"/>
            <a:ext cx="8229600" cy="4876800"/>
          </a:xfrm>
        </p:spPr>
        <p:txBody>
          <a:bodyPr/>
          <a:lstStyle/>
          <a:p>
            <a:pPr marL="0" indent="0">
              <a:buNone/>
            </a:pPr>
            <a:r>
              <a:rPr lang="en-US" sz="3200" dirty="0"/>
              <a:t>A process for reducing risk and </a:t>
            </a:r>
            <a:r>
              <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preventing incidents </a:t>
            </a:r>
            <a:r>
              <a:rPr lang="en-US" sz="3200" dirty="0"/>
              <a:t>by effectively managing the </a:t>
            </a:r>
            <a:r>
              <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movement</a:t>
            </a:r>
            <a:r>
              <a:rPr lang="en-US" sz="3200" dirty="0">
                <a:solidFill>
                  <a:srgbClr val="00B0F0"/>
                </a:solidFill>
              </a:rPr>
              <a:t> </a:t>
            </a:r>
            <a:r>
              <a:rPr lang="en-US" sz="3200" dirty="0">
                <a:solidFill>
                  <a:srgbClr val="4C5A6A"/>
                </a:solidFill>
              </a:rPr>
              <a:t>of </a:t>
            </a:r>
            <a:r>
              <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people</a:t>
            </a:r>
            <a:r>
              <a:rPr lang="en-US" sz="3200" dirty="0">
                <a:solidFill>
                  <a:srgbClr val="4C5A6A"/>
                </a:solidFill>
              </a:rPr>
              <a:t>, </a:t>
            </a:r>
            <a:r>
              <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equipment</a:t>
            </a:r>
            <a:r>
              <a:rPr lang="en-US" sz="3200" dirty="0">
                <a:solidFill>
                  <a:srgbClr val="4C5A6A"/>
                </a:solidFill>
              </a:rPr>
              <a:t>, </a:t>
            </a:r>
            <a:r>
              <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material</a:t>
            </a:r>
            <a:r>
              <a:rPr lang="en-US" sz="3200" dirty="0">
                <a:solidFill>
                  <a:srgbClr val="FF0000"/>
                </a:solidFill>
              </a:rPr>
              <a:t> </a:t>
            </a:r>
            <a:r>
              <a:rPr lang="en-US" sz="3200" dirty="0"/>
              <a:t>and</a:t>
            </a:r>
            <a:r>
              <a:rPr lang="en-US" sz="3200" dirty="0">
                <a:solidFill>
                  <a:srgbClr val="4C5A6A"/>
                </a:solidFill>
              </a:rPr>
              <a:t> </a:t>
            </a:r>
            <a:r>
              <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energy</a:t>
            </a:r>
            <a:r>
              <a:rPr lang="en-US" sz="3200" dirty="0">
                <a:solidFill>
                  <a:srgbClr val="4C5A6A"/>
                </a:solidFill>
              </a:rPr>
              <a:t>.</a:t>
            </a:r>
            <a:endParaRPr lang="en-US" sz="3200" b="1" dirty="0">
              <a:ln w="12700">
                <a:solidFill>
                  <a:schemeClr val="tx2">
                    <a:satMod val="155000"/>
                  </a:schemeClr>
                </a:solidFill>
                <a:prstDash val="solid"/>
              </a:ln>
              <a:solidFill>
                <a:srgbClr val="4C5A6A"/>
              </a:solidFill>
              <a:effectLst>
                <a:outerShdw blurRad="41275" dist="20320" dir="1800000" algn="tl" rotWithShape="0">
                  <a:srgbClr val="000000">
                    <a:alpha val="40000"/>
                  </a:srgbClr>
                </a:outerShdw>
              </a:effectLst>
            </a:endParaRPr>
          </a:p>
          <a:p>
            <a:endParaRPr lang="en-US" dirty="0"/>
          </a:p>
        </p:txBody>
      </p:sp>
    </p:spTree>
    <p:extLst>
      <p:ext uri="{BB962C8B-B14F-4D97-AF65-F5344CB8AC3E}">
        <p14:creationId xmlns:p14="http://schemas.microsoft.com/office/powerpoint/2010/main" val="4221314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Hazard:</a:t>
            </a:r>
          </a:p>
        </p:txBody>
      </p:sp>
      <p:sp>
        <p:nvSpPr>
          <p:cNvPr id="3" name="Content Placeholder 2"/>
          <p:cNvSpPr>
            <a:spLocks noGrp="1"/>
          </p:cNvSpPr>
          <p:nvPr>
            <p:ph idx="1"/>
          </p:nvPr>
        </p:nvSpPr>
        <p:spPr/>
        <p:txBody>
          <a:bodyPr/>
          <a:lstStyle/>
          <a:p>
            <a:pPr>
              <a:buFont typeface="Wingdings" pitchFamily="2" charset="2"/>
              <a:buNone/>
            </a:pPr>
            <a:r>
              <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Any source of danger</a:t>
            </a:r>
            <a:r>
              <a:rPr lang="en-US" sz="3200" dirty="0">
                <a:solidFill>
                  <a:srgbClr val="4C5A6A"/>
                </a:solidFill>
              </a:rPr>
              <a:t>.</a:t>
            </a:r>
          </a:p>
          <a:p>
            <a:pPr>
              <a:buFont typeface="Wingdings" pitchFamily="2" charset="2"/>
              <a:buNone/>
            </a:pPr>
            <a:endParaRPr lang="en-US" sz="3200" dirty="0">
              <a:solidFill>
                <a:srgbClr val="4C5A6A"/>
              </a:solidFill>
            </a:endParaRPr>
          </a:p>
          <a:p>
            <a:pPr algn="ctr">
              <a:buFont typeface="Wingdings" pitchFamily="2" charset="2"/>
              <a:buNone/>
            </a:pPr>
            <a:r>
              <a:rPr lang="en-US" sz="3200" dirty="0">
                <a:solidFill>
                  <a:srgbClr val="4C5A6A"/>
                </a:solidFill>
              </a:rPr>
              <a:t>The two major types of hazard are:</a:t>
            </a:r>
          </a:p>
          <a:p>
            <a:pPr algn="ctr">
              <a:buFont typeface="Wingdings" pitchFamily="2" charset="2"/>
              <a:buNone/>
            </a:pPr>
            <a:endParaRPr lang="en-US" sz="3200" dirty="0">
              <a:solidFill>
                <a:srgbClr val="4C5A6A"/>
              </a:solidFill>
            </a:endParaRPr>
          </a:p>
          <a:p>
            <a:pPr algn="ctr">
              <a:buFont typeface="Wingdings" pitchFamily="2" charset="2"/>
              <a:buNone/>
            </a:pPr>
            <a:r>
              <a:rPr lang="en-US" sz="3200" b="1" dirty="0">
                <a:ln w="12700">
                  <a:solidFill>
                    <a:schemeClr val="tx2">
                      <a:satMod val="155000"/>
                    </a:schemeClr>
                  </a:solidFill>
                  <a:prstDash val="solid"/>
                </a:ln>
                <a:effectLst>
                  <a:outerShdw blurRad="41275" dist="20320" dir="1800000" algn="tl" rotWithShape="0">
                    <a:srgbClr val="000000">
                      <a:alpha val="40000"/>
                    </a:srgbClr>
                  </a:outerShdw>
                </a:effectLst>
              </a:rPr>
              <a:t>Unsafe</a:t>
            </a:r>
            <a:r>
              <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conditions</a:t>
            </a:r>
          </a:p>
          <a:p>
            <a:pPr algn="ctr">
              <a:buFont typeface="Wingdings" pitchFamily="2" charset="2"/>
              <a:buNone/>
            </a:pPr>
            <a:r>
              <a:rPr lang="en-US" sz="3200" dirty="0"/>
              <a:t>and</a:t>
            </a:r>
          </a:p>
          <a:p>
            <a:pPr algn="ctr">
              <a:buFont typeface="Wingdings" pitchFamily="2" charset="2"/>
              <a:buNone/>
            </a:pPr>
            <a:r>
              <a:rPr lang="en-US" sz="3200" b="1" dirty="0">
                <a:ln w="12700">
                  <a:solidFill>
                    <a:schemeClr val="tx2">
                      <a:satMod val="155000"/>
                    </a:schemeClr>
                  </a:solidFill>
                  <a:prstDash val="solid"/>
                </a:ln>
                <a:effectLst>
                  <a:outerShdw blurRad="41275" dist="20320" dir="1800000" algn="tl" rotWithShape="0">
                    <a:srgbClr val="000000">
                      <a:alpha val="40000"/>
                    </a:srgbClr>
                  </a:outerShdw>
                </a:effectLst>
              </a:rPr>
              <a:t>Unsafe </a:t>
            </a:r>
            <a:r>
              <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behaviors</a:t>
            </a:r>
          </a:p>
          <a:p>
            <a:endParaRPr lang="en-US" dirty="0"/>
          </a:p>
        </p:txBody>
      </p:sp>
    </p:spTree>
    <p:extLst>
      <p:ext uri="{BB962C8B-B14F-4D97-AF65-F5344CB8AC3E}">
        <p14:creationId xmlns:p14="http://schemas.microsoft.com/office/powerpoint/2010/main" val="1915341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Incident:</a:t>
            </a:r>
          </a:p>
        </p:txBody>
      </p:sp>
      <p:sp>
        <p:nvSpPr>
          <p:cNvPr id="3" name="Content Placeholder 2"/>
          <p:cNvSpPr>
            <a:spLocks noGrp="1"/>
          </p:cNvSpPr>
          <p:nvPr>
            <p:ph idx="1"/>
          </p:nvPr>
        </p:nvSpPr>
        <p:spPr>
          <a:xfrm>
            <a:off x="1981200" y="2667000"/>
            <a:ext cx="8229600" cy="4876800"/>
          </a:xfrm>
        </p:spPr>
        <p:txBody>
          <a:bodyPr/>
          <a:lstStyle/>
          <a:p>
            <a:pPr marL="0" indent="0">
              <a:buNone/>
            </a:pPr>
            <a:r>
              <a:rPr lang="en-US" sz="3200" dirty="0">
                <a:solidFill>
                  <a:srgbClr val="4C5A6A"/>
                </a:solidFill>
              </a:rPr>
              <a:t>An </a:t>
            </a:r>
            <a:r>
              <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unplanned event </a:t>
            </a:r>
            <a:r>
              <a:rPr lang="en-US" sz="3200" dirty="0">
                <a:solidFill>
                  <a:srgbClr val="4C5A6A"/>
                </a:solidFill>
              </a:rPr>
              <a:t>that happens </a:t>
            </a:r>
            <a:r>
              <a:rPr lang="en-US" sz="3200" b="1" dirty="0">
                <a:solidFill>
                  <a:srgbClr val="FF0000"/>
                </a:solidFill>
              </a:rPr>
              <a:t> </a:t>
            </a:r>
            <a:r>
              <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after</a:t>
            </a:r>
            <a:r>
              <a:rPr lang="en-US" sz="3200" b="1" dirty="0">
                <a:solidFill>
                  <a:srgbClr val="FF0000"/>
                </a:solidFill>
              </a:rPr>
              <a:t> </a:t>
            </a:r>
            <a:r>
              <a:rPr lang="en-US" sz="3200" dirty="0">
                <a:solidFill>
                  <a:srgbClr val="4C5A6A"/>
                </a:solidFill>
              </a:rPr>
              <a:t>an</a:t>
            </a:r>
            <a:r>
              <a:rPr lang="en-US" sz="3200" b="1" dirty="0">
                <a:ln w="12700">
                  <a:solidFill>
                    <a:schemeClr val="tx2">
                      <a:satMod val="155000"/>
                    </a:schemeClr>
                  </a:solidFill>
                  <a:prstDash val="solid"/>
                </a:ln>
                <a:solidFill>
                  <a:srgbClr val="4C5A6A"/>
                </a:solidFill>
                <a:effectLst>
                  <a:outerShdw blurRad="41275" dist="20320" dir="1800000" algn="tl" rotWithShape="0">
                    <a:srgbClr val="000000">
                      <a:alpha val="40000"/>
                    </a:srgbClr>
                  </a:outerShdw>
                </a:effectLst>
              </a:rPr>
              <a:t> </a:t>
            </a:r>
            <a:r>
              <a:rPr lang="en-US" sz="32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unsafe behavior or unsafe condition </a:t>
            </a:r>
            <a:r>
              <a:rPr lang="en-US" sz="3200" dirty="0">
                <a:solidFill>
                  <a:srgbClr val="4C5A6A"/>
                </a:solidFill>
              </a:rPr>
              <a:t>that interrupts the normal progress of an activity and may result in injury or damage.</a:t>
            </a:r>
          </a:p>
        </p:txBody>
      </p:sp>
    </p:spTree>
    <p:extLst>
      <p:ext uri="{BB962C8B-B14F-4D97-AF65-F5344CB8AC3E}">
        <p14:creationId xmlns:p14="http://schemas.microsoft.com/office/powerpoint/2010/main" val="3470520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 Sequence That Leads to Incidents</a:t>
            </a:r>
            <a:endParaRPr lang="es-MX" dirty="0"/>
          </a:p>
        </p:txBody>
      </p:sp>
      <p:sp>
        <p:nvSpPr>
          <p:cNvPr id="5" name="Content Placeholder 1"/>
          <p:cNvSpPr txBox="1">
            <a:spLocks/>
          </p:cNvSpPr>
          <p:nvPr/>
        </p:nvSpPr>
        <p:spPr>
          <a:xfrm>
            <a:off x="838200" y="1825625"/>
            <a:ext cx="10515600" cy="694055"/>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Font typeface="Arial" panose="020B0604020202020204" pitchFamily="34" charset="0"/>
              <a:buNone/>
            </a:pPr>
            <a:r>
              <a:rPr lang="en-US" sz="3200" dirty="0" smtClean="0">
                <a:solidFill>
                  <a:srgbClr val="4C5A6A"/>
                </a:solidFill>
              </a:rPr>
              <a:t>The Hazards</a:t>
            </a:r>
            <a:endParaRPr lang="en-US" dirty="0" smtClean="0">
              <a:solidFill>
                <a:srgbClr val="4C5A6A"/>
              </a:solidFill>
            </a:endParaRPr>
          </a:p>
          <a:p>
            <a:pPr algn="ctr">
              <a:buFont typeface="Arial" panose="020B0604020202020204" pitchFamily="34" charset="0"/>
              <a:buNone/>
            </a:pPr>
            <a:r>
              <a:rPr lang="en-US" dirty="0" smtClean="0">
                <a:solidFill>
                  <a:srgbClr val="4C5A6A"/>
                </a:solidFill>
              </a:rPr>
              <a:t>(Unsafe Behaviors and Unsafe Conditions)</a:t>
            </a:r>
          </a:p>
          <a:p>
            <a:endParaRPr lang="es-MX" dirty="0"/>
          </a:p>
        </p:txBody>
      </p:sp>
      <p:sp>
        <p:nvSpPr>
          <p:cNvPr id="6" name="Down Arrow 1" descr="Down Arrow&#10;" title="Down Arrow"/>
          <p:cNvSpPr/>
          <p:nvPr/>
        </p:nvSpPr>
        <p:spPr>
          <a:xfrm>
            <a:off x="5902479" y="2590801"/>
            <a:ext cx="399143" cy="80581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838200" y="3655378"/>
            <a:ext cx="10515600" cy="694055"/>
          </a:xfrm>
        </p:spPr>
        <p:txBody>
          <a:bodyPr>
            <a:normAutofit fontScale="70000" lnSpcReduction="20000"/>
          </a:bodyPr>
          <a:lstStyle/>
          <a:p>
            <a:pPr algn="ctr">
              <a:buNone/>
            </a:pPr>
            <a:r>
              <a:rPr lang="en-US" sz="3200" dirty="0">
                <a:solidFill>
                  <a:srgbClr val="4C5A6A"/>
                </a:solidFill>
              </a:rPr>
              <a:t>The Event </a:t>
            </a:r>
            <a:r>
              <a:rPr lang="en-US" dirty="0">
                <a:solidFill>
                  <a:srgbClr val="4C5A6A"/>
                </a:solidFill>
              </a:rPr>
              <a:t> </a:t>
            </a:r>
          </a:p>
          <a:p>
            <a:pPr algn="ctr">
              <a:buNone/>
            </a:pPr>
            <a:r>
              <a:rPr lang="en-US" dirty="0">
                <a:solidFill>
                  <a:srgbClr val="4C5A6A"/>
                </a:solidFill>
              </a:rPr>
              <a:t>(Movement)</a:t>
            </a:r>
          </a:p>
          <a:p>
            <a:endParaRPr lang="es-MX" dirty="0"/>
          </a:p>
        </p:txBody>
      </p:sp>
      <p:sp>
        <p:nvSpPr>
          <p:cNvPr id="7" name="Down Arrow 2" descr="Down Arrow. " title="Down Arrow"/>
          <p:cNvSpPr/>
          <p:nvPr/>
        </p:nvSpPr>
        <p:spPr>
          <a:xfrm>
            <a:off x="5896428" y="4560458"/>
            <a:ext cx="399143" cy="80581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Content Placeholder 3"/>
          <p:cNvSpPr txBox="1">
            <a:spLocks/>
          </p:cNvSpPr>
          <p:nvPr/>
        </p:nvSpPr>
        <p:spPr>
          <a:xfrm>
            <a:off x="838200" y="5626835"/>
            <a:ext cx="10515600" cy="694055"/>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None/>
            </a:pPr>
            <a:r>
              <a:rPr lang="en-US" dirty="0">
                <a:solidFill>
                  <a:srgbClr val="4C5A6A"/>
                </a:solidFill>
              </a:rPr>
              <a:t>The Result</a:t>
            </a:r>
          </a:p>
          <a:p>
            <a:pPr algn="ctr">
              <a:buNone/>
            </a:pPr>
            <a:r>
              <a:rPr lang="en-US" dirty="0">
                <a:solidFill>
                  <a:srgbClr val="4C5A6A"/>
                </a:solidFill>
              </a:rPr>
              <a:t>(Incident)</a:t>
            </a:r>
          </a:p>
          <a:p>
            <a:endParaRPr lang="es-MX" dirty="0"/>
          </a:p>
        </p:txBody>
      </p:sp>
    </p:spTree>
    <p:extLst>
      <p:ext uri="{BB962C8B-B14F-4D97-AF65-F5344CB8AC3E}">
        <p14:creationId xmlns:p14="http://schemas.microsoft.com/office/powerpoint/2010/main" val="13474146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2416</Words>
  <Application>Microsoft Office PowerPoint</Application>
  <PresentationFormat>Widescreen</PresentationFormat>
  <Paragraphs>216</Paragraphs>
  <Slides>41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Calibri</vt:lpstr>
      <vt:lpstr>Calibri Light</vt:lpstr>
      <vt:lpstr>Monotype Sorts</vt:lpstr>
      <vt:lpstr>Wingdings</vt:lpstr>
      <vt:lpstr>Office Theme</vt:lpstr>
      <vt:lpstr>Timber Products Safety – Amputation Prevention &amp; Machinery Safety</vt:lpstr>
      <vt:lpstr>OSHA Susan Harwood Grant</vt:lpstr>
      <vt:lpstr>This Training Module Uses - - -</vt:lpstr>
      <vt:lpstr>Training Module Worksheet</vt:lpstr>
      <vt:lpstr>Building a Foundation For Improvement</vt:lpstr>
      <vt:lpstr>Safety:</vt:lpstr>
      <vt:lpstr>Hazard:</vt:lpstr>
      <vt:lpstr>Incident:</vt:lpstr>
      <vt:lpstr>A Sequence That Leads to Incidents</vt:lpstr>
      <vt:lpstr>What is the Best Way to Prevent Incidents?</vt:lpstr>
      <vt:lpstr>Our Focus Today – Preventing  Amputations</vt:lpstr>
      <vt:lpstr>Employers – Pay Attention!</vt:lpstr>
      <vt:lpstr>National Emphasis Program </vt:lpstr>
      <vt:lpstr>Demonstration</vt:lpstr>
      <vt:lpstr>Why do Amputations Happen? </vt:lpstr>
      <vt:lpstr>Machinery and Machine Guarding</vt:lpstr>
      <vt:lpstr>Worksite Objectives</vt:lpstr>
      <vt:lpstr>Where Mechanical Hazards Occur on Machines or Equipment</vt:lpstr>
      <vt:lpstr>Hazardous Motions</vt:lpstr>
      <vt:lpstr>Special Rotating Hazards</vt:lpstr>
      <vt:lpstr>Hazardous Mechanical Movement</vt:lpstr>
      <vt:lpstr>OSHA Guarding Requirements (1)</vt:lpstr>
      <vt:lpstr>OSHA Guarding Requirements (2)</vt:lpstr>
      <vt:lpstr>Compliance or not?</vt:lpstr>
      <vt:lpstr>Effective Guarding Characteristics</vt:lpstr>
      <vt:lpstr>Machine Guarding Summary</vt:lpstr>
      <vt:lpstr>Lockout/Tagout   What it is!</vt:lpstr>
      <vt:lpstr>Understand the Difference</vt:lpstr>
      <vt:lpstr>Lockout is Required Whenever</vt:lpstr>
      <vt:lpstr>Point of Operation</vt:lpstr>
      <vt:lpstr>In the Northwest (Unjamming)</vt:lpstr>
      <vt:lpstr>Similar Incident (Unjamming)</vt:lpstr>
      <vt:lpstr>Making an Adjustment</vt:lpstr>
      <vt:lpstr>Cleaning Up</vt:lpstr>
      <vt:lpstr>One Last Incident</vt:lpstr>
      <vt:lpstr>Remember  to Protect  Yourself and Your Rights </vt:lpstr>
      <vt:lpstr>One Final Thought</vt:lpstr>
      <vt:lpstr>Workers’ Rights Under OSH Act</vt:lpstr>
      <vt:lpstr>Employer Responsibilities </vt:lpstr>
      <vt:lpstr>Right to File a Complaint</vt:lpstr>
      <vt:lpstr>Whistleblower Protections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2021-07-07T13:28:09Z</dcterms:created>
  <dcterms:modified xsi:type="dcterms:W3CDTF">2021-07-07T13:37:49Z</dcterms:modified>
</cp:coreProperties>
</file>