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75" r:id="rId6"/>
    <p:sldId id="260" r:id="rId7"/>
    <p:sldId id="261" r:id="rId8"/>
    <p:sldId id="262" r:id="rId9"/>
    <p:sldId id="263" r:id="rId10"/>
    <p:sldId id="264" r:id="rId11"/>
    <p:sldId id="265" r:id="rId12"/>
    <p:sldId id="267" r:id="rId13"/>
    <p:sldId id="266"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p:restoredTop sz="94643"/>
  </p:normalViewPr>
  <p:slideViewPr>
    <p:cSldViewPr snapToGrid="0" snapToObjects="1">
      <p:cViewPr varScale="1">
        <p:scale>
          <a:sx n="73" d="100"/>
          <a:sy n="73" d="100"/>
        </p:scale>
        <p:origin x="706" y="5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96" d="100"/>
          <a:sy n="96" d="100"/>
        </p:scale>
        <p:origin x="3544"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557FF-AC4A-E44A-8E65-7EA13EF771A5}" type="datetimeFigureOut">
              <a:rPr lang="en-US" smtClean="0"/>
              <a:t>5/21/2021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7646DD-FEE6-9748-8863-4D09B7C4FC2E}" type="slidenum">
              <a:rPr lang="en-US" smtClean="0"/>
              <a:t>‹#›</a:t>
            </a:fld>
            <a:endParaRPr lang="en-US" dirty="0"/>
          </a:p>
        </p:txBody>
      </p:sp>
    </p:spTree>
    <p:extLst>
      <p:ext uri="{BB962C8B-B14F-4D97-AF65-F5344CB8AC3E}">
        <p14:creationId xmlns:p14="http://schemas.microsoft.com/office/powerpoint/2010/main" val="3421214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7646DD-FEE6-9748-8863-4D09B7C4FC2E}" type="slidenum">
              <a:rPr lang="en-US" smtClean="0"/>
              <a:t>5</a:t>
            </a:fld>
            <a:endParaRPr lang="en-US" dirty="0"/>
          </a:p>
        </p:txBody>
      </p:sp>
    </p:spTree>
    <p:extLst>
      <p:ext uri="{BB962C8B-B14F-4D97-AF65-F5344CB8AC3E}">
        <p14:creationId xmlns:p14="http://schemas.microsoft.com/office/powerpoint/2010/main" val="2066386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533401" y="5728094"/>
            <a:ext cx="8091054" cy="645957"/>
          </a:xfrm>
        </p:spPr>
        <p:txBody>
          <a:bodyPr/>
          <a:lstStyle>
            <a:lvl1pPr algn="ctr">
              <a:defRPr/>
            </a:lvl1p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pic>
        <p:nvPicPr>
          <p:cNvPr id="12" name="Picture 11">
            <a:extLst>
              <a:ext uri="{FF2B5EF4-FFF2-40B4-BE49-F238E27FC236}">
                <a16:creationId xmlns:a16="http://schemas.microsoft.com/office/drawing/2014/main" id="{AC673128-EDD7-2D4B-9E75-BEFF895C08ED}"/>
              </a:ext>
              <a:ext uri="{C183D7F6-B498-43B3-948B-1728B52AA6E4}">
                <adec:decorative xmlns:adec="http://schemas.microsoft.com/office/drawing/2017/decorative" xmlns="" val="1"/>
              </a:ext>
            </a:extLst>
          </p:cNvPr>
          <p:cNvPicPr>
            <a:picLocks noChangeAspect="1"/>
          </p:cNvPicPr>
          <p:nvPr userDrawn="1"/>
        </p:nvPicPr>
        <p:blipFill>
          <a:blip r:embed="rId4"/>
          <a:stretch>
            <a:fillRect/>
          </a:stretch>
        </p:blipFill>
        <p:spPr>
          <a:xfrm>
            <a:off x="207817" y="210312"/>
            <a:ext cx="1752441" cy="1725480"/>
          </a:xfrm>
          <a:prstGeom prst="rect">
            <a:avLst/>
          </a:prstGeom>
        </p:spPr>
      </p:pic>
    </p:spTree>
    <p:extLst>
      <p:ext uri="{BB962C8B-B14F-4D97-AF65-F5344CB8AC3E}">
        <p14:creationId xmlns:p14="http://schemas.microsoft.com/office/powerpoint/2010/main" val="116012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77F9-32F8-164B-B074-740FEA1CC940}"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a:xfrm>
            <a:off x="7856438" y="4711310"/>
            <a:ext cx="1149836" cy="1090789"/>
          </a:xfrm>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3121188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038A4E-E934-0946-B659-0CF8B5589D1B}"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a:xfrm>
            <a:off x="7856438" y="4711616"/>
            <a:ext cx="1149836" cy="1090789"/>
          </a:xfrm>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642446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5DD4A-3BAE-0E4A-9FD2-3E18D9C41147}"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a:xfrm>
            <a:off x="7856438" y="4709926"/>
            <a:ext cx="1149836" cy="1090789"/>
          </a:xfrm>
        </p:spPr>
        <p:txBody>
          <a:bodyPr/>
          <a:lstStyle/>
          <a:p>
            <a:fld id="{DB8CD99B-3B1D-314C-A2EA-70136B41CEAE}"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7390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65F455-5D40-E844-98DD-5CE557B4165F}"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a:xfrm>
            <a:off x="7856438" y="4709926"/>
            <a:ext cx="1149836" cy="1090789"/>
          </a:xfrm>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1438870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1095608-B163-DC41-B870-12423B557642}" type="datetime1">
              <a:rPr lang="en-US" smtClean="0"/>
              <a:t>5/21/2021</a:t>
            </a:fld>
            <a:endParaRPr lang="en-US" dirty="0"/>
          </a:p>
        </p:txBody>
      </p:sp>
      <p:sp>
        <p:nvSpPr>
          <p:cNvPr id="4" name="Footer Placeholder 3"/>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5" name="Slide Number Placeholder 4"/>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918866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F19DC4D-5802-D94D-92EC-AA1159377E58}" type="datetime1">
              <a:rPr lang="en-US" smtClean="0"/>
              <a:t>5/21/2021</a:t>
            </a:fld>
            <a:endParaRPr lang="en-US" dirty="0"/>
          </a:p>
        </p:txBody>
      </p:sp>
      <p:sp>
        <p:nvSpPr>
          <p:cNvPr id="4" name="Footer Placeholder 3"/>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5" name="Slide Number Placeholder 4"/>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547951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4C5DB-4045-1C44-82CB-A90CA55A2E99}" type="datetime1">
              <a:rPr lang="en-US" smtClean="0"/>
              <a:t>5/21/2021</a:t>
            </a:fld>
            <a:endParaRPr lang="en-US" dirty="0"/>
          </a:p>
        </p:txBody>
      </p:sp>
      <p:sp>
        <p:nvSpPr>
          <p:cNvPr id="5" name="Footer Placeholder 4"/>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6" name="Slide Number Placeholder 5"/>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570049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D91E2455-E8D3-D245-B48D-41595B7453A0}" type="datetime1">
              <a:rPr lang="en-US" smtClean="0"/>
              <a:t>5/21/2021</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DB8CD99B-3B1D-314C-A2EA-70136B41CEAE}" type="slidenum">
              <a:rPr lang="en-US" smtClean="0"/>
              <a:t>‹#›</a:t>
            </a:fld>
            <a:endParaRPr lang="en-US" dirty="0"/>
          </a:p>
        </p:txBody>
      </p:sp>
    </p:spTree>
    <p:extLst>
      <p:ext uri="{BB962C8B-B14F-4D97-AF65-F5344CB8AC3E}">
        <p14:creationId xmlns:p14="http://schemas.microsoft.com/office/powerpoint/2010/main" val="2718840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8" name="Picture 27"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1965471"/>
            <a:ext cx="7644384" cy="321164"/>
          </a:xfrm>
          <a:prstGeom prst="rect">
            <a:avLst/>
          </a:prstGeom>
        </p:spPr>
      </p:pic>
      <p:pic>
        <p:nvPicPr>
          <p:cNvPr id="29" name="Picture 28"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1973262"/>
            <a:ext cx="1444752" cy="144270"/>
          </a:xfrm>
          <a:prstGeom prst="rect">
            <a:avLst/>
          </a:prstGeom>
        </p:spPr>
      </p:pic>
      <p:sp>
        <p:nvSpPr>
          <p:cNvPr id="30" name="Rectangle 29"/>
          <p:cNvSpPr/>
          <p:nvPr/>
        </p:nvSpPr>
        <p:spPr bwMode="ltGray">
          <a:xfrm>
            <a:off x="0" y="609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33400" y="2336873"/>
            <a:ext cx="6887389" cy="3461257"/>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533399" y="5798130"/>
            <a:ext cx="8077201" cy="783741"/>
          </a:xfrm>
        </p:spPr>
        <p:txBody>
          <a:bodyPr/>
          <a:lstStyle>
            <a:lvl1pPr algn="ctr">
              <a:defRPr/>
            </a:lvl1p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pic>
        <p:nvPicPr>
          <p:cNvPr id="8" name="Picture 7">
            <a:extLst>
              <a:ext uri="{FF2B5EF4-FFF2-40B4-BE49-F238E27FC236}">
                <a16:creationId xmlns:a16="http://schemas.microsoft.com/office/drawing/2014/main" id="{8A5633A1-B38B-0246-969B-25EB67155D70}"/>
              </a:ext>
              <a:ext uri="{C183D7F6-B498-43B3-948B-1728B52AA6E4}">
                <adec:decorative xmlns:adec="http://schemas.microsoft.com/office/drawing/2017/decorative" xmlns="" val="1"/>
              </a:ext>
            </a:extLst>
          </p:cNvPr>
          <p:cNvPicPr>
            <a:picLocks noChangeAspect="1"/>
          </p:cNvPicPr>
          <p:nvPr/>
        </p:nvPicPr>
        <p:blipFill>
          <a:blip r:embed="rId4"/>
          <a:stretch>
            <a:fillRect/>
          </a:stretch>
        </p:blipFill>
        <p:spPr>
          <a:xfrm>
            <a:off x="7738856" y="618087"/>
            <a:ext cx="1377055" cy="1355870"/>
          </a:xfrm>
          <a:prstGeom prst="rect">
            <a:avLst/>
          </a:prstGeom>
        </p:spPr>
      </p:pic>
    </p:spTree>
    <p:extLst>
      <p:ext uri="{BB962C8B-B14F-4D97-AF65-F5344CB8AC3E}">
        <p14:creationId xmlns:p14="http://schemas.microsoft.com/office/powerpoint/2010/main" val="141081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854A9B9D-6E91-6642-B13D-AA8BB156CB01}" type="datetime1">
              <a:rPr lang="en-US" smtClean="0"/>
              <a:t>5/21/2021</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6" name="Slide Number Placeholder 5"/>
          <p:cNvSpPr>
            <a:spLocks noGrp="1"/>
          </p:cNvSpPr>
          <p:nvPr>
            <p:ph type="sldNum" sz="quarter" idx="12"/>
          </p:nvPr>
        </p:nvSpPr>
        <p:spPr>
          <a:xfrm>
            <a:off x="7856438" y="2869896"/>
            <a:ext cx="1149836" cy="1090789"/>
          </a:xfrm>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2116661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FC3A0A-5F4B-AF4B-B22B-9C5B5A75323D}"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3281234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CC49E6-8FA8-F24F-9C02-E2EC79972FB8}" type="datetime1">
              <a:rPr lang="en-US" smtClean="0"/>
              <a:t>5/21/2021</a:t>
            </a:fld>
            <a:endParaRPr lang="en-US" dirty="0"/>
          </a:p>
        </p:txBody>
      </p:sp>
      <p:sp>
        <p:nvSpPr>
          <p:cNvPr id="8" name="Footer Placeholder 7"/>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9" name="Slide Number Placeholder 8"/>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106577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2DCFB5-1D31-0644-BD41-B04B194663F9}" type="datetime1">
              <a:rPr lang="en-US" smtClean="0"/>
              <a:t>5/21/2021</a:t>
            </a:fld>
            <a:endParaRPr lang="en-US" dirty="0"/>
          </a:p>
        </p:txBody>
      </p:sp>
      <p:sp>
        <p:nvSpPr>
          <p:cNvPr id="4" name="Footer Placeholder 3"/>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5" name="Slide Number Placeholder 4"/>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3554170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email">
            <a:extLst>
              <a:ext uri="{28A0092B-C50C-407E-A947-70E740481C1C}">
                <a14:useLocalDpi xmlns:a14="http://schemas.microsoft.com/office/drawing/2010/main" val="0"/>
              </a:ext>
            </a:extLst>
          </a:blip>
          <a:srcRect/>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C369663-FF10-BB48-A945-7E61C4982095}" type="datetime1">
              <a:rPr lang="en-US" smtClean="0"/>
              <a:t>5/21/2021</a:t>
            </a:fld>
            <a:endParaRPr lang="en-US" dirty="0"/>
          </a:p>
        </p:txBody>
      </p:sp>
      <p:sp>
        <p:nvSpPr>
          <p:cNvPr id="3" name="Footer Placeholder 2"/>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4" name="Slide Number Placeholder 3"/>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75789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14B6BE-9E20-2D4E-AC57-96223F7735FC}"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3983208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1C53ED-F9D9-BB4C-815D-8BE48B31054F}"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266966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bg2">
                <a:tint val="96000"/>
                <a:shade val="100000"/>
                <a:hueMod val="270000"/>
                <a:satMod val="200000"/>
                <a:lumMod val="128000"/>
              </a:schemeClr>
            </a:gs>
            <a:gs pos="29000">
              <a:schemeClr val="bg2">
                <a:shade val="100000"/>
                <a:hueMod val="100000"/>
                <a:satMod val="110000"/>
                <a:lumMod val="130000"/>
              </a:schemeClr>
            </a:gs>
            <a:gs pos="100000">
              <a:schemeClr val="bg2">
                <a:shade val="78000"/>
                <a:hueMod val="44000"/>
                <a:satMod val="200000"/>
                <a:lumMod val="69000"/>
              </a:schemeClr>
            </a:gs>
          </a:gsLst>
          <a:path path="rect">
            <a:fillToRect r="100000" b="100000"/>
          </a:path>
          <a:tileRect l="-100000" t="-100000"/>
        </a:gradFill>
        <a:effectLst/>
      </p:bgPr>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cstate="email">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6118167-5F1B-BE41-9291-C9607EF3D485}" type="datetime1">
              <a:rPr lang="en-US" smtClean="0"/>
              <a:t>5/21/2021</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B8CD99B-3B1D-314C-A2EA-70136B41CEAE}" type="slidenum">
              <a:rPr lang="en-US" smtClean="0"/>
              <a:t>‹#›</a:t>
            </a:fld>
            <a:endParaRPr lang="en-US" dirty="0"/>
          </a:p>
        </p:txBody>
      </p:sp>
    </p:spTree>
    <p:extLst>
      <p:ext uri="{BB962C8B-B14F-4D97-AF65-F5344CB8AC3E}">
        <p14:creationId xmlns:p14="http://schemas.microsoft.com/office/powerpoint/2010/main" val="416191581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A6A48-32A8-784E-82F4-2A85C05001C9}"/>
              </a:ext>
            </a:extLst>
          </p:cNvPr>
          <p:cNvSpPr>
            <a:spLocks noGrp="1"/>
          </p:cNvSpPr>
          <p:nvPr>
            <p:ph type="ctrTitle"/>
          </p:nvPr>
        </p:nvSpPr>
        <p:spPr/>
        <p:txBody>
          <a:bodyPr/>
          <a:lstStyle/>
          <a:p>
            <a:r>
              <a:rPr lang="es-ES_tradnl" sz="4100" dirty="0"/>
              <a:t>Enfermedades relacionadas con el calor</a:t>
            </a:r>
          </a:p>
        </p:txBody>
      </p:sp>
      <p:sp>
        <p:nvSpPr>
          <p:cNvPr id="3" name="Subtitle 2">
            <a:extLst>
              <a:ext uri="{FF2B5EF4-FFF2-40B4-BE49-F238E27FC236}">
                <a16:creationId xmlns:a16="http://schemas.microsoft.com/office/drawing/2014/main" id="{86C9041A-C51E-F44B-B068-07BC7F38EBC4}"/>
              </a:ext>
            </a:extLst>
          </p:cNvPr>
          <p:cNvSpPr>
            <a:spLocks noGrp="1"/>
          </p:cNvSpPr>
          <p:nvPr>
            <p:ph type="subTitle" idx="1"/>
          </p:nvPr>
        </p:nvSpPr>
        <p:spPr/>
        <p:txBody>
          <a:bodyPr>
            <a:normAutofit/>
          </a:bodyPr>
          <a:lstStyle/>
          <a:p>
            <a:r>
              <a:rPr lang="es-ES_tradnl" sz="3000" dirty="0"/>
              <a:t>CASOS DE ESTUDIO</a:t>
            </a:r>
          </a:p>
        </p:txBody>
      </p:sp>
      <p:sp>
        <p:nvSpPr>
          <p:cNvPr id="4"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2051144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9F30-F896-134C-A805-157F3AD94D6E}"/>
              </a:ext>
            </a:extLst>
          </p:cNvPr>
          <p:cNvSpPr>
            <a:spLocks noGrp="1"/>
          </p:cNvSpPr>
          <p:nvPr>
            <p:ph type="title"/>
          </p:nvPr>
        </p:nvSpPr>
        <p:spPr/>
        <p:txBody>
          <a:bodyPr/>
          <a:lstStyle/>
          <a:p>
            <a:r>
              <a:rPr lang="es-ES_tradnl" dirty="0"/>
              <a:t>Caso de estudio #3 - Discusión</a:t>
            </a:r>
          </a:p>
        </p:txBody>
      </p:sp>
      <p:sp>
        <p:nvSpPr>
          <p:cNvPr id="3" name="Content Placeholder 2">
            <a:extLst>
              <a:ext uri="{FF2B5EF4-FFF2-40B4-BE49-F238E27FC236}">
                <a16:creationId xmlns:a16="http://schemas.microsoft.com/office/drawing/2014/main" id="{4AB5BAE9-EA25-F641-B3E6-C0535E4BFF69}"/>
              </a:ext>
            </a:extLst>
          </p:cNvPr>
          <p:cNvSpPr>
            <a:spLocks noGrp="1"/>
          </p:cNvSpPr>
          <p:nvPr>
            <p:ph idx="1"/>
          </p:nvPr>
        </p:nvSpPr>
        <p:spPr>
          <a:xfrm>
            <a:off x="540784" y="2299802"/>
            <a:ext cx="8077201" cy="3461257"/>
          </a:xfrm>
        </p:spPr>
        <p:txBody>
          <a:bodyPr>
            <a:normAutofit/>
          </a:bodyPr>
          <a:lstStyle/>
          <a:p>
            <a:pPr>
              <a:lnSpc>
                <a:spcPct val="100000"/>
              </a:lnSpc>
              <a:spcBef>
                <a:spcPts val="1200"/>
              </a:spcBef>
            </a:pPr>
            <a:r>
              <a:rPr lang="es-ES_tradnl" dirty="0"/>
              <a:t>Usted probablemente esta deshidratado. </a:t>
            </a:r>
          </a:p>
          <a:p>
            <a:pPr>
              <a:lnSpc>
                <a:spcPct val="100000"/>
              </a:lnSpc>
              <a:spcBef>
                <a:spcPts val="1200"/>
              </a:spcBef>
            </a:pPr>
            <a:r>
              <a:rPr lang="es-ES_tradnl" dirty="0"/>
              <a:t>Piense que tan frecuente orino ese día y de que color era un orina. la falta de orina y cuando es amarrilla obscura son señales de deshidratación. </a:t>
            </a:r>
          </a:p>
          <a:p>
            <a:pPr>
              <a:lnSpc>
                <a:spcPct val="100000"/>
              </a:lnSpc>
              <a:spcBef>
                <a:spcPts val="1200"/>
              </a:spcBef>
            </a:pPr>
            <a:r>
              <a:rPr lang="es-ES_tradnl" dirty="0"/>
              <a:t>Valla a descansar en a sombra o en un ambiente fresco hasta que se sienta mejor. Beba agua ó alguna bebida deportiva para ayudarse a rehidratarse. Si su condición no mejora, busque cuidado medico.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1556930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8D55-3058-FA42-A068-BEC9CC398ADD}"/>
              </a:ext>
            </a:extLst>
          </p:cNvPr>
          <p:cNvSpPr>
            <a:spLocks noGrp="1"/>
          </p:cNvSpPr>
          <p:nvPr>
            <p:ph type="title"/>
          </p:nvPr>
        </p:nvSpPr>
        <p:spPr/>
        <p:txBody>
          <a:bodyPr/>
          <a:lstStyle/>
          <a:p>
            <a:r>
              <a:rPr lang="es-ES_tradnl" dirty="0"/>
              <a:t>Caso de estudio </a:t>
            </a:r>
            <a:r>
              <a:rPr lang="en-US" dirty="0"/>
              <a:t>#4</a:t>
            </a:r>
          </a:p>
        </p:txBody>
      </p:sp>
      <p:sp>
        <p:nvSpPr>
          <p:cNvPr id="3" name="Content Placeholder 2">
            <a:extLst>
              <a:ext uri="{FF2B5EF4-FFF2-40B4-BE49-F238E27FC236}">
                <a16:creationId xmlns:a16="http://schemas.microsoft.com/office/drawing/2014/main" id="{1988000B-9917-CF41-B7DC-96947C8361DB}"/>
              </a:ext>
            </a:extLst>
          </p:cNvPr>
          <p:cNvSpPr>
            <a:spLocks noGrp="1"/>
          </p:cNvSpPr>
          <p:nvPr>
            <p:ph idx="1"/>
          </p:nvPr>
        </p:nvSpPr>
        <p:spPr>
          <a:xfrm>
            <a:off x="533400" y="2238017"/>
            <a:ext cx="8077200" cy="3461257"/>
          </a:xfrm>
        </p:spPr>
        <p:txBody>
          <a:bodyPr>
            <a:normAutofit lnSpcReduction="10000"/>
          </a:bodyPr>
          <a:lstStyle/>
          <a:p>
            <a:pPr marL="0" indent="0">
              <a:lnSpc>
                <a:spcPct val="100000"/>
              </a:lnSpc>
              <a:buNone/>
            </a:pPr>
            <a:r>
              <a:rPr lang="es-ES_tradnl" dirty="0"/>
              <a:t>Tres de ustedes han estado instalando un techo de una casa en un día con altas temperaturas. Empezaron temprano, pero esta tomando mas tiempo de lo esperado para terminar la instalación. Ya es tarde y no han terminado. Uno de los compañeros fue por mas las materiales al carro pero aun no ha regresado. Usted va a buscarlo y esta sentado en el estacionamiento bajo el sol. Esta confundido, y su cara esta muy roja y esta sudando profundamente. Cuando le pregunta que paso no responde.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3369512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08740-263E-B940-B18B-FF326263B806}"/>
              </a:ext>
            </a:extLst>
          </p:cNvPr>
          <p:cNvSpPr>
            <a:spLocks noGrp="1"/>
          </p:cNvSpPr>
          <p:nvPr>
            <p:ph type="title"/>
          </p:nvPr>
        </p:nvSpPr>
        <p:spPr/>
        <p:txBody>
          <a:bodyPr/>
          <a:lstStyle/>
          <a:p>
            <a:r>
              <a:rPr lang="es-ES_tradnl" dirty="0"/>
              <a:t>Caso de estudio #4 – Discusión </a:t>
            </a:r>
          </a:p>
        </p:txBody>
      </p:sp>
      <p:sp>
        <p:nvSpPr>
          <p:cNvPr id="3" name="Content Placeholder 2">
            <a:extLst>
              <a:ext uri="{FF2B5EF4-FFF2-40B4-BE49-F238E27FC236}">
                <a16:creationId xmlns:a16="http://schemas.microsoft.com/office/drawing/2014/main" id="{90CD35F4-7FB8-1D42-BF1D-DB8199D934A4}"/>
              </a:ext>
            </a:extLst>
          </p:cNvPr>
          <p:cNvSpPr>
            <a:spLocks noGrp="1"/>
          </p:cNvSpPr>
          <p:nvPr>
            <p:ph idx="1"/>
          </p:nvPr>
        </p:nvSpPr>
        <p:spPr>
          <a:xfrm>
            <a:off x="533400" y="2016334"/>
            <a:ext cx="8077200" cy="3461257"/>
          </a:xfrm>
        </p:spPr>
        <p:txBody>
          <a:bodyPr>
            <a:noAutofit/>
          </a:bodyPr>
          <a:lstStyle/>
          <a:p>
            <a:pPr>
              <a:lnSpc>
                <a:spcPct val="120000"/>
              </a:lnSpc>
              <a:spcBef>
                <a:spcPts val="1200"/>
              </a:spcBef>
            </a:pPr>
            <a:r>
              <a:rPr lang="es-ES_tradnl" dirty="0"/>
              <a:t>Su compañero esta mostrando señales y síntomas de un golpe de calor. Antes pensábamos que si alguien estaba sudando era un agotamiento por calor pero ahora sabemos que victimas de un golpe de calor pueden estar sudando demasiado. </a:t>
            </a:r>
          </a:p>
          <a:p>
            <a:pPr>
              <a:lnSpc>
                <a:spcPct val="120000"/>
              </a:lnSpc>
              <a:spcBef>
                <a:spcPts val="1200"/>
              </a:spcBef>
            </a:pPr>
            <a:r>
              <a:rPr lang="es-ES_tradnl" dirty="0"/>
              <a:t>El tiene la cara roja, esta confundido y su estado mental esta alterado (no responde), todas esas señales son de un golpe de calor.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177048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08740-263E-B940-B18B-FF326263B806}"/>
              </a:ext>
            </a:extLst>
          </p:cNvPr>
          <p:cNvSpPr>
            <a:spLocks noGrp="1"/>
          </p:cNvSpPr>
          <p:nvPr>
            <p:ph type="title"/>
          </p:nvPr>
        </p:nvSpPr>
        <p:spPr/>
        <p:txBody>
          <a:bodyPr/>
          <a:lstStyle/>
          <a:p>
            <a:r>
              <a:rPr lang="es-ES_tradnl" dirty="0"/>
              <a:t>Caso de estudio #4 – Discusión Cont.</a:t>
            </a:r>
          </a:p>
        </p:txBody>
      </p:sp>
      <p:sp>
        <p:nvSpPr>
          <p:cNvPr id="3" name="Content Placeholder 2">
            <a:extLst>
              <a:ext uri="{FF2B5EF4-FFF2-40B4-BE49-F238E27FC236}">
                <a16:creationId xmlns:a16="http://schemas.microsoft.com/office/drawing/2014/main" id="{90CD35F4-7FB8-1D42-BF1D-DB8199D934A4}"/>
              </a:ext>
            </a:extLst>
          </p:cNvPr>
          <p:cNvSpPr>
            <a:spLocks noGrp="1"/>
          </p:cNvSpPr>
          <p:nvPr>
            <p:ph idx="1"/>
          </p:nvPr>
        </p:nvSpPr>
        <p:spPr>
          <a:xfrm>
            <a:off x="533400" y="2275088"/>
            <a:ext cx="8077200" cy="3461257"/>
          </a:xfrm>
        </p:spPr>
        <p:txBody>
          <a:bodyPr>
            <a:normAutofit/>
          </a:bodyPr>
          <a:lstStyle/>
          <a:p>
            <a:pPr>
              <a:lnSpc>
                <a:spcPct val="120000"/>
              </a:lnSpc>
              <a:spcBef>
                <a:spcPts val="1200"/>
              </a:spcBef>
            </a:pPr>
            <a:r>
              <a:rPr lang="es-ES_tradnl" dirty="0"/>
              <a:t>Esta es una emergencia medica, llame al 911.</a:t>
            </a:r>
          </a:p>
          <a:p>
            <a:pPr>
              <a:lnSpc>
                <a:spcPct val="120000"/>
              </a:lnSpc>
              <a:spcBef>
                <a:spcPts val="1200"/>
              </a:spcBef>
            </a:pPr>
            <a:r>
              <a:rPr lang="es-ES_tradnl" dirty="0"/>
              <a:t>Muévalo a la sombra o un ambiente fresco. Refrésquelo lo mas pronto posible con agua helada, un baño de hielo y/ó compresas heladas en su cabeza, cuello, axilas o ingle. Circule aire a su alrededor. Quédese con el hasta que llegue el cuidado medico.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1422993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990BE-7C66-4D4A-90A6-9CA73B1C9CAB}"/>
              </a:ext>
            </a:extLst>
          </p:cNvPr>
          <p:cNvSpPr>
            <a:spLocks noGrp="1"/>
          </p:cNvSpPr>
          <p:nvPr>
            <p:ph type="title"/>
          </p:nvPr>
        </p:nvSpPr>
        <p:spPr/>
        <p:txBody>
          <a:bodyPr/>
          <a:lstStyle/>
          <a:p>
            <a:r>
              <a:rPr lang="es-ES_tradnl" dirty="0"/>
              <a:t>Caso de estudio #5</a:t>
            </a:r>
          </a:p>
        </p:txBody>
      </p:sp>
      <p:sp>
        <p:nvSpPr>
          <p:cNvPr id="3" name="Content Placeholder 2">
            <a:extLst>
              <a:ext uri="{FF2B5EF4-FFF2-40B4-BE49-F238E27FC236}">
                <a16:creationId xmlns:a16="http://schemas.microsoft.com/office/drawing/2014/main" id="{8D5D1667-C4B3-1141-A418-1130C3FD857E}"/>
              </a:ext>
            </a:extLst>
          </p:cNvPr>
          <p:cNvSpPr>
            <a:spLocks noGrp="1"/>
          </p:cNvSpPr>
          <p:nvPr>
            <p:ph idx="1"/>
          </p:nvPr>
        </p:nvSpPr>
        <p:spPr>
          <a:xfrm>
            <a:off x="531639" y="2228314"/>
            <a:ext cx="8077200" cy="3001246"/>
          </a:xfrm>
        </p:spPr>
        <p:txBody>
          <a:bodyPr>
            <a:noAutofit/>
          </a:bodyPr>
          <a:lstStyle/>
          <a:p>
            <a:pPr marL="0" indent="0">
              <a:lnSpc>
                <a:spcPct val="100000"/>
              </a:lnSpc>
              <a:buNone/>
            </a:pPr>
            <a:r>
              <a:rPr lang="es-ES_tradnl" dirty="0"/>
              <a:t>Usted trabaja en una fundidora con operador del horno. Siempre esta muy caliente pero hoy el sistema de ventilación no esta trabajando bien haciendo el ambiente aun mas caluroso. Incluso el cuarto de descanso esta caliente. Nota que su compañero esta teniendo problemas y esta sudando demasiado. El pregunta que pasa y le comenta que siente mucho calor y que tiene dolor de cabeza y que se va a sentar en el área de descanso un rato.</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4036554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6241-A03E-5946-A66A-5A79FBBC442F}"/>
              </a:ext>
            </a:extLst>
          </p:cNvPr>
          <p:cNvSpPr>
            <a:spLocks noGrp="1"/>
          </p:cNvSpPr>
          <p:nvPr>
            <p:ph type="title"/>
          </p:nvPr>
        </p:nvSpPr>
        <p:spPr/>
        <p:txBody>
          <a:bodyPr/>
          <a:lstStyle/>
          <a:p>
            <a:r>
              <a:rPr lang="es-ES_tradnl" dirty="0"/>
              <a:t>Caso de estudio #5 - Discusión</a:t>
            </a:r>
          </a:p>
        </p:txBody>
      </p:sp>
      <p:sp>
        <p:nvSpPr>
          <p:cNvPr id="3" name="Content Placeholder 2">
            <a:extLst>
              <a:ext uri="{FF2B5EF4-FFF2-40B4-BE49-F238E27FC236}">
                <a16:creationId xmlns:a16="http://schemas.microsoft.com/office/drawing/2014/main" id="{BBBA6386-1E7A-E04C-AAC9-6A8859426C07}"/>
              </a:ext>
            </a:extLst>
          </p:cNvPr>
          <p:cNvSpPr>
            <a:spLocks noGrp="1"/>
          </p:cNvSpPr>
          <p:nvPr>
            <p:ph idx="1"/>
          </p:nvPr>
        </p:nvSpPr>
        <p:spPr>
          <a:xfrm>
            <a:off x="533400" y="2336873"/>
            <a:ext cx="8077200" cy="3461257"/>
          </a:xfrm>
        </p:spPr>
        <p:txBody>
          <a:bodyPr>
            <a:normAutofit lnSpcReduction="10000"/>
          </a:bodyPr>
          <a:lstStyle/>
          <a:p>
            <a:pPr>
              <a:lnSpc>
                <a:spcPct val="100000"/>
              </a:lnSpc>
              <a:spcBef>
                <a:spcPts val="1200"/>
              </a:spcBef>
            </a:pPr>
            <a:r>
              <a:rPr lang="es-ES_tradnl" dirty="0"/>
              <a:t>Su compañero esta mostrando señales y síntomas de agotamiento por calor.</a:t>
            </a:r>
          </a:p>
          <a:p>
            <a:pPr>
              <a:lnSpc>
                <a:spcPct val="100000"/>
              </a:lnSpc>
              <a:spcBef>
                <a:spcPts val="1200"/>
              </a:spcBef>
            </a:pPr>
            <a:r>
              <a:rPr lang="es-ES_tradnl" dirty="0"/>
              <a:t>Enfermedades relacionadas con el calor pueden suceder en lugares cerrados.</a:t>
            </a:r>
          </a:p>
          <a:p>
            <a:pPr>
              <a:lnSpc>
                <a:spcPct val="100000"/>
              </a:lnSpc>
              <a:spcBef>
                <a:spcPts val="1200"/>
              </a:spcBef>
            </a:pPr>
            <a:r>
              <a:rPr lang="es-ES_tradnl" dirty="0"/>
              <a:t>Usted trabaja en un ambiente caluroso y hoy hay poco movimiento de aire porque el sistema de ventilación no esta funcionando bien. Llevarlo al cuarto de descanso quizás no sea la mejor opción ya que también esta caluroso.</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1932636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6241-A03E-5946-A66A-5A79FBBC442F}"/>
              </a:ext>
            </a:extLst>
          </p:cNvPr>
          <p:cNvSpPr>
            <a:spLocks noGrp="1"/>
          </p:cNvSpPr>
          <p:nvPr>
            <p:ph type="title"/>
          </p:nvPr>
        </p:nvSpPr>
        <p:spPr/>
        <p:txBody>
          <a:bodyPr/>
          <a:lstStyle/>
          <a:p>
            <a:r>
              <a:rPr lang="es-ES_tradnl" dirty="0"/>
              <a:t>Caso de estudio #5 – Discusión Cont.</a:t>
            </a:r>
          </a:p>
        </p:txBody>
      </p:sp>
      <p:sp>
        <p:nvSpPr>
          <p:cNvPr id="3" name="Content Placeholder 2">
            <a:extLst>
              <a:ext uri="{FF2B5EF4-FFF2-40B4-BE49-F238E27FC236}">
                <a16:creationId xmlns:a16="http://schemas.microsoft.com/office/drawing/2014/main" id="{BBBA6386-1E7A-E04C-AAC9-6A8859426C07}"/>
              </a:ext>
            </a:extLst>
          </p:cNvPr>
          <p:cNvSpPr>
            <a:spLocks noGrp="1"/>
          </p:cNvSpPr>
          <p:nvPr>
            <p:ph idx="1"/>
          </p:nvPr>
        </p:nvSpPr>
        <p:spPr>
          <a:xfrm>
            <a:off x="533400" y="2336873"/>
            <a:ext cx="8077200" cy="3461257"/>
          </a:xfrm>
        </p:spPr>
        <p:txBody>
          <a:bodyPr>
            <a:normAutofit/>
          </a:bodyPr>
          <a:lstStyle/>
          <a:p>
            <a:pPr>
              <a:spcBef>
                <a:spcPts val="1200"/>
              </a:spcBef>
            </a:pPr>
            <a:r>
              <a:rPr lang="es-ES_tradnl" dirty="0"/>
              <a:t>Si no hay cuidado medico disponible en su lugar de trabajo llame al 911. </a:t>
            </a:r>
          </a:p>
          <a:p>
            <a:r>
              <a:rPr lang="es-ES_tradnl" dirty="0"/>
              <a:t>Mueva a su compañero del área a un lugar mas fresco. </a:t>
            </a:r>
          </a:p>
          <a:p>
            <a:r>
              <a:rPr lang="es-ES_tradnl" dirty="0"/>
              <a:t>Remueve la ropa innecesaria incluyendo zapatos y calcetines. Colóquele compresas heladas en la cabeza, cara y cuello. Que tome agua fresca o una bebida deportiva. Quédese con el hasta que llegue cuidado medico.  </a:t>
            </a:r>
          </a:p>
        </p:txBody>
      </p:sp>
      <p:sp>
        <p:nvSpPr>
          <p:cNvPr id="6"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1176689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9FC1C-F518-5841-A57D-ADDF62CBE21E}"/>
              </a:ext>
            </a:extLst>
          </p:cNvPr>
          <p:cNvSpPr>
            <a:spLocks noGrp="1"/>
          </p:cNvSpPr>
          <p:nvPr>
            <p:ph type="title"/>
          </p:nvPr>
        </p:nvSpPr>
        <p:spPr/>
        <p:txBody>
          <a:bodyPr/>
          <a:lstStyle/>
          <a:p>
            <a:r>
              <a:rPr lang="es-ES_tradnl" dirty="0"/>
              <a:t>Caso de estudio #6</a:t>
            </a:r>
          </a:p>
        </p:txBody>
      </p:sp>
      <p:sp>
        <p:nvSpPr>
          <p:cNvPr id="3" name="Content Placeholder 2">
            <a:extLst>
              <a:ext uri="{FF2B5EF4-FFF2-40B4-BE49-F238E27FC236}">
                <a16:creationId xmlns:a16="http://schemas.microsoft.com/office/drawing/2014/main" id="{46E190C6-F4D6-224D-B6B1-17E2B734583E}"/>
              </a:ext>
            </a:extLst>
          </p:cNvPr>
          <p:cNvSpPr>
            <a:spLocks noGrp="1"/>
          </p:cNvSpPr>
          <p:nvPr>
            <p:ph idx="1"/>
          </p:nvPr>
        </p:nvSpPr>
        <p:spPr>
          <a:xfrm>
            <a:off x="531639" y="2836154"/>
            <a:ext cx="8077200" cy="1580219"/>
          </a:xfrm>
        </p:spPr>
        <p:txBody>
          <a:bodyPr>
            <a:normAutofit/>
          </a:bodyPr>
          <a:lstStyle/>
          <a:p>
            <a:pPr marL="0" indent="0">
              <a:buNone/>
            </a:pPr>
            <a:r>
              <a:rPr lang="es-ES_tradnl" dirty="0"/>
              <a:t>Usted y su compañera instalan bloques en un día muy caluroso. De repente su compañera se agarra la pantorrilla y dice que tuvo un calambre horrible.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669049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DF4D4-0761-1B43-A777-4EDC4294DD0F}"/>
              </a:ext>
            </a:extLst>
          </p:cNvPr>
          <p:cNvSpPr>
            <a:spLocks noGrp="1"/>
          </p:cNvSpPr>
          <p:nvPr>
            <p:ph type="title"/>
          </p:nvPr>
        </p:nvSpPr>
        <p:spPr/>
        <p:txBody>
          <a:bodyPr/>
          <a:lstStyle/>
          <a:p>
            <a:r>
              <a:rPr lang="es-ES_tradnl" dirty="0"/>
              <a:t>Caso de estudio #6 - Discusión</a:t>
            </a:r>
          </a:p>
        </p:txBody>
      </p:sp>
      <p:sp>
        <p:nvSpPr>
          <p:cNvPr id="3" name="Content Placeholder 2">
            <a:extLst>
              <a:ext uri="{FF2B5EF4-FFF2-40B4-BE49-F238E27FC236}">
                <a16:creationId xmlns:a16="http://schemas.microsoft.com/office/drawing/2014/main" id="{43CE09D2-C75B-314B-9F48-F1B8531C3F3F}"/>
              </a:ext>
            </a:extLst>
          </p:cNvPr>
          <p:cNvSpPr>
            <a:spLocks noGrp="1"/>
          </p:cNvSpPr>
          <p:nvPr>
            <p:ph idx="1"/>
          </p:nvPr>
        </p:nvSpPr>
        <p:spPr>
          <a:xfrm>
            <a:off x="533400" y="2336873"/>
            <a:ext cx="8077200" cy="3461257"/>
          </a:xfrm>
        </p:spPr>
        <p:txBody>
          <a:bodyPr>
            <a:normAutofit lnSpcReduction="10000"/>
          </a:bodyPr>
          <a:lstStyle/>
          <a:p>
            <a:pPr>
              <a:spcBef>
                <a:spcPts val="1200"/>
              </a:spcBef>
            </a:pPr>
            <a:r>
              <a:rPr lang="es-ES_tradnl" dirty="0"/>
              <a:t>Su compañera probablemente esta experimentando un calambre por calor. </a:t>
            </a:r>
          </a:p>
          <a:p>
            <a:pPr>
              <a:spcBef>
                <a:spcPts val="1200"/>
              </a:spcBef>
            </a:pPr>
            <a:r>
              <a:rPr lang="es-ES_tradnl" dirty="0"/>
              <a:t>Que descanse en un ambiente fresco y que tome agua o mejor aun una bebida deportiva. Que estire suavemente el musculo. No debe volver a realizar actividad agotadora hasta que el calambre desaparezca por completo. </a:t>
            </a:r>
          </a:p>
          <a:p>
            <a:pPr>
              <a:spcBef>
                <a:spcPts val="1200"/>
              </a:spcBef>
            </a:pPr>
            <a:r>
              <a:rPr lang="es-ES_tradnl" dirty="0"/>
              <a:t>Recuerde que los calambres pueden ser una señal de agotamiento por calor.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4077129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FF130-FF31-8342-8147-49B21ACEAD45}"/>
              </a:ext>
            </a:extLst>
          </p:cNvPr>
          <p:cNvSpPr>
            <a:spLocks noGrp="1"/>
          </p:cNvSpPr>
          <p:nvPr>
            <p:ph type="title"/>
          </p:nvPr>
        </p:nvSpPr>
        <p:spPr/>
        <p:txBody>
          <a:bodyPr/>
          <a:lstStyle/>
          <a:p>
            <a:r>
              <a:rPr lang="es-ES_tradnl" dirty="0"/>
              <a:t>Caso de estudio #7</a:t>
            </a:r>
          </a:p>
        </p:txBody>
      </p:sp>
      <p:sp>
        <p:nvSpPr>
          <p:cNvPr id="3" name="Content Placeholder 2">
            <a:extLst>
              <a:ext uri="{FF2B5EF4-FFF2-40B4-BE49-F238E27FC236}">
                <a16:creationId xmlns:a16="http://schemas.microsoft.com/office/drawing/2014/main" id="{56C73882-D9C8-D742-BF51-32CE4BA3502D}"/>
              </a:ext>
            </a:extLst>
          </p:cNvPr>
          <p:cNvSpPr>
            <a:spLocks noGrp="1"/>
          </p:cNvSpPr>
          <p:nvPr>
            <p:ph idx="1"/>
          </p:nvPr>
        </p:nvSpPr>
        <p:spPr>
          <a:xfrm>
            <a:off x="533400" y="2200946"/>
            <a:ext cx="8077200" cy="3461257"/>
          </a:xfrm>
        </p:spPr>
        <p:txBody>
          <a:bodyPr>
            <a:normAutofit/>
          </a:bodyPr>
          <a:lstStyle/>
          <a:p>
            <a:pPr marL="0" indent="0">
              <a:buNone/>
            </a:pPr>
            <a:r>
              <a:rPr lang="es-ES_tradnl" dirty="0"/>
              <a:t>Tiene un nuevo compañero que no parece tener condición física. El tampoco ha tenido experiencia trabajando afuera a altas temperaturas y con humedad. Durante el descanso de la mañana se ve un poco irritado, estábamos felices que no tuvimos que trabajar con el. Ya es tarde y de repente escuchamos un grito decir que el nuevo acaba de colapsar. Fuimos y vimos que no respondía, tiene la cara muy roja y seca.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3983029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BFBE0-6BF8-FC44-9B1A-CABA936CC336}"/>
              </a:ext>
            </a:extLst>
          </p:cNvPr>
          <p:cNvSpPr>
            <a:spLocks noGrp="1"/>
          </p:cNvSpPr>
          <p:nvPr>
            <p:ph type="title"/>
          </p:nvPr>
        </p:nvSpPr>
        <p:spPr/>
        <p:txBody>
          <a:bodyPr/>
          <a:lstStyle/>
          <a:p>
            <a:r>
              <a:rPr lang="es-ES_tradnl" dirty="0"/>
              <a:t>Casos de estudio</a:t>
            </a:r>
          </a:p>
        </p:txBody>
      </p:sp>
      <p:sp>
        <p:nvSpPr>
          <p:cNvPr id="3" name="Content Placeholder 2">
            <a:extLst>
              <a:ext uri="{FF2B5EF4-FFF2-40B4-BE49-F238E27FC236}">
                <a16:creationId xmlns:a16="http://schemas.microsoft.com/office/drawing/2014/main" id="{A894286F-FBE0-4E41-AC60-DD9A57607DA4}"/>
              </a:ext>
            </a:extLst>
          </p:cNvPr>
          <p:cNvSpPr>
            <a:spLocks noGrp="1"/>
          </p:cNvSpPr>
          <p:nvPr>
            <p:ph idx="1"/>
          </p:nvPr>
        </p:nvSpPr>
        <p:spPr>
          <a:xfrm>
            <a:off x="533400" y="2522224"/>
            <a:ext cx="8077200" cy="3028697"/>
          </a:xfrm>
        </p:spPr>
        <p:txBody>
          <a:bodyPr>
            <a:normAutofit lnSpcReduction="10000"/>
          </a:bodyPr>
          <a:lstStyle/>
          <a:p>
            <a:pPr>
              <a:lnSpc>
                <a:spcPct val="100000"/>
              </a:lnSpc>
              <a:spcBef>
                <a:spcPts val="1200"/>
              </a:spcBef>
            </a:pPr>
            <a:r>
              <a:rPr lang="es-ES_tradnl" dirty="0"/>
              <a:t>Platiquen sobre cada uno de los casos de estudio.</a:t>
            </a:r>
          </a:p>
          <a:p>
            <a:pPr>
              <a:spcBef>
                <a:spcPts val="1200"/>
              </a:spcBef>
            </a:pPr>
            <a:r>
              <a:rPr lang="es-ES_tradnl" dirty="0"/>
              <a:t>¿Cree que el trabajador esta experimentando una deshidratación, hiponatremia, calambres por el calor, estrés por calor, o un golpe de calor?</a:t>
            </a:r>
          </a:p>
          <a:p>
            <a:pPr>
              <a:spcBef>
                <a:spcPts val="1200"/>
              </a:spcBef>
            </a:pPr>
            <a:r>
              <a:rPr lang="es-ES_tradnl" dirty="0"/>
              <a:t>¿Porque cree eso?</a:t>
            </a:r>
          </a:p>
          <a:p>
            <a:pPr>
              <a:spcBef>
                <a:spcPts val="1200"/>
              </a:spcBef>
            </a:pPr>
            <a:r>
              <a:rPr lang="es-ES_tradnl" dirty="0"/>
              <a:t>¿Cuáles son las medidas de primeros auxilios que tomaría?, si hay alguna.</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728094"/>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4203003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D71D-1CCE-AD4B-A877-A317685979AC}"/>
              </a:ext>
            </a:extLst>
          </p:cNvPr>
          <p:cNvSpPr>
            <a:spLocks noGrp="1"/>
          </p:cNvSpPr>
          <p:nvPr>
            <p:ph type="title"/>
          </p:nvPr>
        </p:nvSpPr>
        <p:spPr/>
        <p:txBody>
          <a:bodyPr/>
          <a:lstStyle/>
          <a:p>
            <a:r>
              <a:rPr lang="es-ES_tradnl" dirty="0"/>
              <a:t>Caso de estudio #7 - Discusión</a:t>
            </a:r>
          </a:p>
        </p:txBody>
      </p:sp>
      <p:sp>
        <p:nvSpPr>
          <p:cNvPr id="3" name="Content Placeholder 2">
            <a:extLst>
              <a:ext uri="{FF2B5EF4-FFF2-40B4-BE49-F238E27FC236}">
                <a16:creationId xmlns:a16="http://schemas.microsoft.com/office/drawing/2014/main" id="{7E44821C-C2D7-5946-821C-1583CD93DFB4}"/>
              </a:ext>
            </a:extLst>
          </p:cNvPr>
          <p:cNvSpPr>
            <a:spLocks noGrp="1"/>
          </p:cNvSpPr>
          <p:nvPr>
            <p:ph idx="1"/>
          </p:nvPr>
        </p:nvSpPr>
        <p:spPr>
          <a:xfrm>
            <a:off x="533399" y="2225661"/>
            <a:ext cx="8405118" cy="3461257"/>
          </a:xfrm>
        </p:spPr>
        <p:txBody>
          <a:bodyPr>
            <a:noAutofit/>
          </a:bodyPr>
          <a:lstStyle/>
          <a:p>
            <a:pPr>
              <a:lnSpc>
                <a:spcPct val="120000"/>
              </a:lnSpc>
              <a:spcBef>
                <a:spcPts val="1200"/>
              </a:spcBef>
            </a:pPr>
            <a:r>
              <a:rPr lang="es-ES_tradnl" sz="1950" dirty="0"/>
              <a:t>Su compañero esta mostrando señales y síntomas de un golpe de calor</a:t>
            </a:r>
          </a:p>
          <a:p>
            <a:pPr>
              <a:lnSpc>
                <a:spcPct val="120000"/>
              </a:lnSpc>
              <a:spcBef>
                <a:spcPts val="1200"/>
              </a:spcBef>
            </a:pPr>
            <a:r>
              <a:rPr lang="es-ES_tradnl" sz="1950" dirty="0"/>
              <a:t>Tiene la cara roja y seca y no esta respondiendo. Su irritación durante el descanso de la mañana pudo haber sido un síntoma de agotamiento por calor. </a:t>
            </a:r>
          </a:p>
          <a:p>
            <a:pPr>
              <a:lnSpc>
                <a:spcPct val="120000"/>
              </a:lnSpc>
              <a:spcBef>
                <a:spcPts val="1200"/>
              </a:spcBef>
            </a:pPr>
            <a:r>
              <a:rPr lang="es-ES_tradnl" sz="1950" dirty="0"/>
              <a:t>Esta es una emergencia medica llame al 911. Muévalo a una área fresca, bajo la sombra y remueva su ropa exterior. Refrésquelo lo mas pronto posible con agua helada, un baño de hielo y/ó compresas heladas en su cabeza, cuello, axilas o ingle. Circule aire a su alrededor. Quédese con el hasta que llegue el cuidado medico.</a:t>
            </a:r>
          </a:p>
          <a:p>
            <a:endParaRPr lang="es-ES_tradnl" sz="1950" dirty="0"/>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26473" y="6212043"/>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2939509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7FA6B-F1D9-C945-8692-54228E05E1B4}"/>
              </a:ext>
            </a:extLst>
          </p:cNvPr>
          <p:cNvSpPr>
            <a:spLocks noGrp="1"/>
          </p:cNvSpPr>
          <p:nvPr>
            <p:ph type="title"/>
          </p:nvPr>
        </p:nvSpPr>
        <p:spPr/>
        <p:txBody>
          <a:bodyPr/>
          <a:lstStyle/>
          <a:p>
            <a:r>
              <a:rPr lang="es-ES_tradnl" dirty="0"/>
              <a:t>Caso de estudio #1</a:t>
            </a:r>
          </a:p>
        </p:txBody>
      </p:sp>
      <p:sp>
        <p:nvSpPr>
          <p:cNvPr id="3" name="Content Placeholder 2">
            <a:extLst>
              <a:ext uri="{FF2B5EF4-FFF2-40B4-BE49-F238E27FC236}">
                <a16:creationId xmlns:a16="http://schemas.microsoft.com/office/drawing/2014/main" id="{F449C667-8A11-D547-B259-DD2A005CA97D}"/>
              </a:ext>
            </a:extLst>
          </p:cNvPr>
          <p:cNvSpPr>
            <a:spLocks noGrp="1"/>
          </p:cNvSpPr>
          <p:nvPr>
            <p:ph idx="1"/>
          </p:nvPr>
        </p:nvSpPr>
        <p:spPr>
          <a:xfrm>
            <a:off x="533400" y="2522228"/>
            <a:ext cx="8077200" cy="2791181"/>
          </a:xfrm>
        </p:spPr>
        <p:txBody>
          <a:bodyPr>
            <a:normAutofit/>
          </a:bodyPr>
          <a:lstStyle/>
          <a:p>
            <a:pPr marL="0" indent="0">
              <a:lnSpc>
                <a:spcPct val="100000"/>
              </a:lnSpc>
              <a:buNone/>
            </a:pPr>
            <a:r>
              <a:rPr lang="es-ES_tradnl" dirty="0"/>
              <a:t>Usted y sus compañeros han estado trabajando afuera en una construcción por bastantes horas. Es uno de los primeros días más calientes del año. Nota que su compañero esta sudando demasiado y se ve pálido. Cuando le pregunta como se siente él le dice que se siente un poco mareado y con nauseas.</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728094"/>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3047505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752CFB-9276-F944-B6F1-A9CA63E8D503}"/>
              </a:ext>
            </a:extLst>
          </p:cNvPr>
          <p:cNvSpPr>
            <a:spLocks noGrp="1"/>
          </p:cNvSpPr>
          <p:nvPr>
            <p:ph idx="1"/>
          </p:nvPr>
        </p:nvSpPr>
        <p:spPr>
          <a:xfrm>
            <a:off x="531639" y="2460446"/>
            <a:ext cx="7955692" cy="3025959"/>
          </a:xfrm>
        </p:spPr>
        <p:txBody>
          <a:bodyPr>
            <a:normAutofit/>
          </a:bodyPr>
          <a:lstStyle/>
          <a:p>
            <a:pPr>
              <a:lnSpc>
                <a:spcPct val="120000"/>
              </a:lnSpc>
              <a:spcBef>
                <a:spcPts val="1200"/>
              </a:spcBef>
            </a:pPr>
            <a:r>
              <a:rPr lang="es-ES_tradnl" dirty="0"/>
              <a:t>Su compañero esta mostrando síntomas y señales de agotamiento por calor.</a:t>
            </a:r>
          </a:p>
          <a:p>
            <a:pPr>
              <a:lnSpc>
                <a:spcPct val="120000"/>
              </a:lnSpc>
              <a:spcBef>
                <a:spcPts val="1200"/>
              </a:spcBef>
            </a:pPr>
            <a:r>
              <a:rPr lang="es-ES_tradnl" dirty="0"/>
              <a:t>Es el primer día con altas temperaturas, quizás no este aclimatado todavía y ha estado mucho tiempo trabajando afuera. </a:t>
            </a:r>
          </a:p>
        </p:txBody>
      </p:sp>
      <p:sp>
        <p:nvSpPr>
          <p:cNvPr id="2" name="Title 1">
            <a:extLst>
              <a:ext uri="{FF2B5EF4-FFF2-40B4-BE49-F238E27FC236}">
                <a16:creationId xmlns:a16="http://schemas.microsoft.com/office/drawing/2014/main" id="{039EC759-58C9-9C40-8C74-93B32D95FB27}"/>
              </a:ext>
            </a:extLst>
          </p:cNvPr>
          <p:cNvSpPr>
            <a:spLocks noGrp="1"/>
          </p:cNvSpPr>
          <p:nvPr>
            <p:ph type="title"/>
          </p:nvPr>
        </p:nvSpPr>
        <p:spPr/>
        <p:txBody>
          <a:bodyPr/>
          <a:lstStyle/>
          <a:p>
            <a:r>
              <a:rPr lang="es-ES_tradnl" dirty="0"/>
              <a:t>Caso de estudio #1 </a:t>
            </a:r>
            <a:r>
              <a:rPr lang="mr-IN" dirty="0"/>
              <a:t>–</a:t>
            </a:r>
            <a:r>
              <a:rPr lang="es-ES_tradnl" dirty="0"/>
              <a:t> Discusión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728094"/>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334339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752CFB-9276-F944-B6F1-A9CA63E8D503}"/>
              </a:ext>
            </a:extLst>
          </p:cNvPr>
          <p:cNvSpPr>
            <a:spLocks noGrp="1"/>
          </p:cNvSpPr>
          <p:nvPr>
            <p:ph idx="1"/>
          </p:nvPr>
        </p:nvSpPr>
        <p:spPr>
          <a:xfrm>
            <a:off x="531638" y="2011628"/>
            <a:ext cx="8376055" cy="3461257"/>
          </a:xfrm>
        </p:spPr>
        <p:txBody>
          <a:bodyPr>
            <a:noAutofit/>
          </a:bodyPr>
          <a:lstStyle/>
          <a:p>
            <a:pPr>
              <a:lnSpc>
                <a:spcPct val="120000"/>
              </a:lnSpc>
              <a:spcBef>
                <a:spcPts val="1200"/>
              </a:spcBef>
            </a:pPr>
            <a:r>
              <a:rPr lang="es-ES_tradnl" dirty="0"/>
              <a:t>Si no esta disponible ningún cuidado medico en el lugar de trabajo, llame al 911.</a:t>
            </a:r>
          </a:p>
          <a:p>
            <a:pPr>
              <a:lnSpc>
                <a:spcPct val="120000"/>
              </a:lnSpc>
              <a:spcBef>
                <a:spcPts val="1200"/>
              </a:spcBef>
            </a:pPr>
            <a:r>
              <a:rPr lang="es-ES_tradnl" dirty="0"/>
              <a:t>Saque a su compañero del área caliente y llévelo a la sombra o a un lugar fresco.</a:t>
            </a:r>
          </a:p>
          <a:p>
            <a:pPr>
              <a:lnSpc>
                <a:spcPct val="120000"/>
              </a:lnSpc>
              <a:spcBef>
                <a:spcPts val="1200"/>
              </a:spcBef>
            </a:pPr>
            <a:r>
              <a:rPr lang="es-ES_tradnl" dirty="0"/>
              <a:t>Remueva la ropo innecesaria como zapatos y calcetines. Colóquele compresas heladas en la cabeza, cara, y cuello. </a:t>
            </a:r>
            <a:r>
              <a:rPr lang="en-US" dirty="0"/>
              <a:t>D</a:t>
            </a:r>
            <a:r>
              <a:rPr lang="es-ES_tradnl" dirty="0"/>
              <a:t>ele tragos de agua helada o bebidas deportivas. Este con él hasta que llegue cuidado medico.</a:t>
            </a:r>
          </a:p>
        </p:txBody>
      </p:sp>
      <p:sp>
        <p:nvSpPr>
          <p:cNvPr id="2" name="Title 1">
            <a:extLst>
              <a:ext uri="{FF2B5EF4-FFF2-40B4-BE49-F238E27FC236}">
                <a16:creationId xmlns:a16="http://schemas.microsoft.com/office/drawing/2014/main" id="{039EC759-58C9-9C40-8C74-93B32D95FB27}"/>
              </a:ext>
            </a:extLst>
          </p:cNvPr>
          <p:cNvSpPr>
            <a:spLocks noGrp="1"/>
          </p:cNvSpPr>
          <p:nvPr>
            <p:ph type="title"/>
          </p:nvPr>
        </p:nvSpPr>
        <p:spPr/>
        <p:txBody>
          <a:bodyPr/>
          <a:lstStyle/>
          <a:p>
            <a:r>
              <a:rPr lang="es-ES_tradnl" dirty="0"/>
              <a:t>Caso de estudio #1 – Discusión Cont.</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1638" y="6212043"/>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1888344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E8EAE-7E85-CB49-A69A-73B9645714C1}"/>
              </a:ext>
            </a:extLst>
          </p:cNvPr>
          <p:cNvSpPr>
            <a:spLocks noGrp="1"/>
          </p:cNvSpPr>
          <p:nvPr>
            <p:ph type="title"/>
          </p:nvPr>
        </p:nvSpPr>
        <p:spPr/>
        <p:txBody>
          <a:bodyPr/>
          <a:lstStyle/>
          <a:p>
            <a:r>
              <a:rPr lang="es-ES_tradnl" dirty="0"/>
              <a:t>Caso de estudio #2</a:t>
            </a:r>
          </a:p>
        </p:txBody>
      </p:sp>
      <p:sp>
        <p:nvSpPr>
          <p:cNvPr id="3" name="Content Placeholder 2">
            <a:extLst>
              <a:ext uri="{FF2B5EF4-FFF2-40B4-BE49-F238E27FC236}">
                <a16:creationId xmlns:a16="http://schemas.microsoft.com/office/drawing/2014/main" id="{6DA3DD08-DEF4-C748-92EA-3C3DC8A794AC}"/>
              </a:ext>
            </a:extLst>
          </p:cNvPr>
          <p:cNvSpPr>
            <a:spLocks noGrp="1"/>
          </p:cNvSpPr>
          <p:nvPr>
            <p:ph idx="1"/>
          </p:nvPr>
        </p:nvSpPr>
        <p:spPr>
          <a:xfrm>
            <a:off x="533400" y="2336873"/>
            <a:ext cx="8077200" cy="3461257"/>
          </a:xfrm>
        </p:spPr>
        <p:txBody>
          <a:bodyPr/>
          <a:lstStyle/>
          <a:p>
            <a:pPr marL="0" indent="0">
              <a:lnSpc>
                <a:spcPct val="100000"/>
              </a:lnSpc>
              <a:buNone/>
            </a:pPr>
            <a:r>
              <a:rPr lang="es-ES_tradnl" dirty="0"/>
              <a:t>Su compañero acaba de regresar de dos semanas de vacaciones en un clima mas fresco. Ella le menciono que le preocupaba volver a trabajar en el sol y tomo bastante agua la noche anterior y en la mañana. Durante el descanso tomo un poco mas y no comió nada. Ahora se ve un poco lenta y dice que se siente cansada y un poco mareada. Han estado trabajando afuera en el calor por cuatro horas.</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728094"/>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92522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E8EAE-7E85-CB49-A69A-73B9645714C1}"/>
              </a:ext>
            </a:extLst>
          </p:cNvPr>
          <p:cNvSpPr>
            <a:spLocks noGrp="1"/>
          </p:cNvSpPr>
          <p:nvPr>
            <p:ph type="title"/>
          </p:nvPr>
        </p:nvSpPr>
        <p:spPr/>
        <p:txBody>
          <a:bodyPr/>
          <a:lstStyle/>
          <a:p>
            <a:r>
              <a:rPr lang="es-ES_tradnl" dirty="0"/>
              <a:t>Caso de estudio #2 - Discusión</a:t>
            </a:r>
          </a:p>
        </p:txBody>
      </p:sp>
      <p:sp>
        <p:nvSpPr>
          <p:cNvPr id="3" name="Content Placeholder 2">
            <a:extLst>
              <a:ext uri="{FF2B5EF4-FFF2-40B4-BE49-F238E27FC236}">
                <a16:creationId xmlns:a16="http://schemas.microsoft.com/office/drawing/2014/main" id="{6DA3DD08-DEF4-C748-92EA-3C3DC8A794AC}"/>
              </a:ext>
            </a:extLst>
          </p:cNvPr>
          <p:cNvSpPr>
            <a:spLocks noGrp="1"/>
          </p:cNvSpPr>
          <p:nvPr>
            <p:ph idx="1"/>
          </p:nvPr>
        </p:nvSpPr>
        <p:spPr>
          <a:xfrm>
            <a:off x="531639" y="2448084"/>
            <a:ext cx="8077200" cy="2890035"/>
          </a:xfrm>
        </p:spPr>
        <p:txBody>
          <a:bodyPr>
            <a:normAutofit/>
          </a:bodyPr>
          <a:lstStyle/>
          <a:p>
            <a:pPr>
              <a:lnSpc>
                <a:spcPct val="100000"/>
              </a:lnSpc>
              <a:spcBef>
                <a:spcPts val="1200"/>
              </a:spcBef>
            </a:pPr>
            <a:r>
              <a:rPr lang="es-ES_tradnl" dirty="0"/>
              <a:t>Su compañera estaba en lo correcto por preocuparse por volver a trabajar a altas temperaturas después de estar a una temperatura mas fresca, pero sus acciones quizás le causaron hiponatremia.</a:t>
            </a:r>
          </a:p>
          <a:p>
            <a:pPr>
              <a:lnSpc>
                <a:spcPct val="100000"/>
              </a:lnSpc>
              <a:spcBef>
                <a:spcPts val="1200"/>
              </a:spcBef>
            </a:pPr>
            <a:r>
              <a:rPr lang="es-ES_tradnl" dirty="0"/>
              <a:t>Tomar grandes cantidades de agua sin comer y quizás diluyo sus electrolitos. Además, ella esta mostrando señales y síntomas de hiponatremia.</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2945991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E8EAE-7E85-CB49-A69A-73B9645714C1}"/>
              </a:ext>
            </a:extLst>
          </p:cNvPr>
          <p:cNvSpPr>
            <a:spLocks noGrp="1"/>
          </p:cNvSpPr>
          <p:nvPr>
            <p:ph type="title"/>
          </p:nvPr>
        </p:nvSpPr>
        <p:spPr/>
        <p:txBody>
          <a:bodyPr/>
          <a:lstStyle/>
          <a:p>
            <a:r>
              <a:rPr lang="es-ES_tradnl" dirty="0"/>
              <a:t>Caso de estudio #2 – Discusión Cont.</a:t>
            </a:r>
          </a:p>
        </p:txBody>
      </p:sp>
      <p:sp>
        <p:nvSpPr>
          <p:cNvPr id="3" name="Content Placeholder 2">
            <a:extLst>
              <a:ext uri="{FF2B5EF4-FFF2-40B4-BE49-F238E27FC236}">
                <a16:creationId xmlns:a16="http://schemas.microsoft.com/office/drawing/2014/main" id="{6DA3DD08-DEF4-C748-92EA-3C3DC8A794AC}"/>
              </a:ext>
            </a:extLst>
          </p:cNvPr>
          <p:cNvSpPr>
            <a:spLocks noGrp="1"/>
          </p:cNvSpPr>
          <p:nvPr>
            <p:ph idx="1"/>
          </p:nvPr>
        </p:nvSpPr>
        <p:spPr>
          <a:xfrm>
            <a:off x="533400" y="2534581"/>
            <a:ext cx="8077200" cy="2927105"/>
          </a:xfrm>
        </p:spPr>
        <p:txBody>
          <a:bodyPr>
            <a:normAutofit/>
          </a:bodyPr>
          <a:lstStyle/>
          <a:p>
            <a:pPr>
              <a:lnSpc>
                <a:spcPct val="100000"/>
              </a:lnSpc>
              <a:spcBef>
                <a:spcPts val="1200"/>
              </a:spcBef>
            </a:pPr>
            <a:r>
              <a:rPr lang="es-ES_tradnl" dirty="0"/>
              <a:t>Que se siente en la sombra o llévela adentro a un lugar fresco. Si ella puede sin vomita dele un refrigerio salado, sopa, o caldo. </a:t>
            </a:r>
          </a:p>
          <a:p>
            <a:pPr>
              <a:lnSpc>
                <a:spcPct val="100000"/>
              </a:lnSpc>
              <a:spcBef>
                <a:spcPts val="1200"/>
              </a:spcBef>
            </a:pPr>
            <a:r>
              <a:rPr lang="es-ES_tradnl" dirty="0"/>
              <a:t>Desafortunadamente las señales y síntomas de hiponatremia son similares a la de enfermedades relacionadas con el calor. Si su condición no se mejora o empeora llame al 911.</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728094"/>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1988542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51E04-9191-0F4E-9FA4-2FF6269B8792}"/>
              </a:ext>
            </a:extLst>
          </p:cNvPr>
          <p:cNvSpPr>
            <a:spLocks noGrp="1"/>
          </p:cNvSpPr>
          <p:nvPr>
            <p:ph type="title"/>
          </p:nvPr>
        </p:nvSpPr>
        <p:spPr/>
        <p:txBody>
          <a:bodyPr/>
          <a:lstStyle/>
          <a:p>
            <a:r>
              <a:rPr lang="es-ES_tradnl" dirty="0"/>
              <a:t>Caso de estudio #3</a:t>
            </a:r>
          </a:p>
        </p:txBody>
      </p:sp>
      <p:sp>
        <p:nvSpPr>
          <p:cNvPr id="3" name="Content Placeholder 2">
            <a:extLst>
              <a:ext uri="{FF2B5EF4-FFF2-40B4-BE49-F238E27FC236}">
                <a16:creationId xmlns:a16="http://schemas.microsoft.com/office/drawing/2014/main" id="{64EA1CC7-C052-3449-A18C-53C17BA071F2}"/>
              </a:ext>
            </a:extLst>
          </p:cNvPr>
          <p:cNvSpPr>
            <a:spLocks noGrp="1"/>
          </p:cNvSpPr>
          <p:nvPr>
            <p:ph idx="1"/>
          </p:nvPr>
        </p:nvSpPr>
        <p:spPr>
          <a:xfrm>
            <a:off x="533400" y="2794073"/>
            <a:ext cx="8077200" cy="1802641"/>
          </a:xfrm>
        </p:spPr>
        <p:txBody>
          <a:bodyPr>
            <a:normAutofit/>
          </a:bodyPr>
          <a:lstStyle/>
          <a:p>
            <a:pPr marL="0" indent="0">
              <a:lnSpc>
                <a:spcPct val="100000"/>
              </a:lnSpc>
              <a:buNone/>
            </a:pPr>
            <a:r>
              <a:rPr lang="es-ES_tradnl" dirty="0"/>
              <a:t>Ha estado afuera casi toda la tarde instalando un nuevo sistema de irrigación. Nota que tiene dolor de cabeza y esta sediento. </a:t>
            </a:r>
          </a:p>
        </p:txBody>
      </p:sp>
      <p:sp>
        <p:nvSpPr>
          <p:cNvPr id="5"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a:xfrm>
            <a:off x="533401" y="5840756"/>
            <a:ext cx="8091054" cy="645957"/>
          </a:xfrm>
        </p:spPr>
        <p:txBody>
          <a:bodyPr/>
          <a:lstStyle/>
          <a:p>
            <a:r>
              <a:rPr lang="es-ES_tradnl" i="1" dirty="0"/>
              <a:t>Este material fue producido bajo el subsidio numero SH05051SH8 de la administración ocupacional de seguridad y salud de departamento de E. U. del trabajo. No necesariamente refleja el punto de vista o las políticas del departamento de E.U. del trabajo tampoco la mención de nombres comerciales, productos o organizaciones implica aprobación de el Gobierno de E.U.</a:t>
            </a:r>
            <a:endParaRPr lang="es-ES_tradnl" dirty="0"/>
          </a:p>
          <a:p>
            <a:endParaRPr lang="es-ES_tradnl" dirty="0"/>
          </a:p>
        </p:txBody>
      </p:sp>
    </p:spTree>
    <p:extLst>
      <p:ext uri="{BB962C8B-B14F-4D97-AF65-F5344CB8AC3E}">
        <p14:creationId xmlns:p14="http://schemas.microsoft.com/office/powerpoint/2010/main" val="212206184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{1344F685-5A66-A24D-8A81-D7821026C47C}tf10001079</Template>
  <TotalTime>1355</TotalTime>
  <Words>2594</Words>
  <Application>Microsoft Office PowerPoint</Application>
  <PresentationFormat>On-screen Show (4:3)</PresentationFormat>
  <Paragraphs>81</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Mangal</vt:lpstr>
      <vt:lpstr>Trebuchet MS</vt:lpstr>
      <vt:lpstr>Berlin</vt:lpstr>
      <vt:lpstr>Enfermedades relacionadas con el calor</vt:lpstr>
      <vt:lpstr>Casos de estudio</vt:lpstr>
      <vt:lpstr>Caso de estudio #1</vt:lpstr>
      <vt:lpstr>Caso de estudio #1 – Discusión </vt:lpstr>
      <vt:lpstr>Caso de estudio #1 – Discusión Cont.</vt:lpstr>
      <vt:lpstr>Caso de estudio #2</vt:lpstr>
      <vt:lpstr>Caso de estudio #2 - Discusión</vt:lpstr>
      <vt:lpstr>Caso de estudio #2 – Discusión Cont.</vt:lpstr>
      <vt:lpstr>Caso de estudio #3</vt:lpstr>
      <vt:lpstr>Caso de estudio #3 - Discusión</vt:lpstr>
      <vt:lpstr>Caso de estudio #4</vt:lpstr>
      <vt:lpstr>Caso de estudio #4 – Discusión </vt:lpstr>
      <vt:lpstr>Caso de estudio #4 – Discusión Cont.</vt:lpstr>
      <vt:lpstr>Caso de estudio #5</vt:lpstr>
      <vt:lpstr>Caso de estudio #5 - Discusión</vt:lpstr>
      <vt:lpstr>Caso de estudio #5 – Discusión Cont.</vt:lpstr>
      <vt:lpstr>Caso de estudio #6</vt:lpstr>
      <vt:lpstr>Caso de estudio #6 - Discusión</vt:lpstr>
      <vt:lpstr>Caso de estudio #7</vt:lpstr>
      <vt:lpstr>Caso de estudio #7 - Discusión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Studies</dc:title>
  <dc:subject>Heat-Related Illnesses</dc:subject>
  <dc:creator>SERI</dc:creator>
  <cp:keywords>heat exhaustion, heat stroke, dehydration</cp:keywords>
  <dc:description/>
  <cp:lastModifiedBy>Robertson, Donna - OSHA</cp:lastModifiedBy>
  <cp:revision>58</cp:revision>
  <dcterms:created xsi:type="dcterms:W3CDTF">2019-05-20T21:52:05Z</dcterms:created>
  <dcterms:modified xsi:type="dcterms:W3CDTF">2021-05-21T17:00:53Z</dcterms:modified>
  <cp:category/>
</cp:coreProperties>
</file>