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 id="2147483708" r:id="rId3"/>
    <p:sldMasterId id="2147483720" r:id="rId4"/>
    <p:sldMasterId id="2147483732" r:id="rId5"/>
    <p:sldMasterId id="2147483756" r:id="rId6"/>
    <p:sldMasterId id="2147483793" r:id="rId7"/>
  </p:sldMasterIdLst>
  <p:notesMasterIdLst>
    <p:notesMasterId r:id="rId149"/>
  </p:notesMasterIdLst>
  <p:handoutMasterIdLst>
    <p:handoutMasterId r:id="rId150"/>
  </p:handoutMasterIdLst>
  <p:sldIdLst>
    <p:sldId id="256" r:id="rId8"/>
    <p:sldId id="260" r:id="rId9"/>
    <p:sldId id="261" r:id="rId10"/>
    <p:sldId id="262" r:id="rId11"/>
    <p:sldId id="263" r:id="rId12"/>
    <p:sldId id="264" r:id="rId13"/>
    <p:sldId id="271" r:id="rId14"/>
    <p:sldId id="265" r:id="rId15"/>
    <p:sldId id="266"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2" r:id="rId39"/>
    <p:sldId id="295" r:id="rId40"/>
    <p:sldId id="293" r:id="rId41"/>
    <p:sldId id="484" r:id="rId42"/>
    <p:sldId id="298" r:id="rId43"/>
    <p:sldId id="299" r:id="rId44"/>
    <p:sldId id="300" r:id="rId45"/>
    <p:sldId id="301" r:id="rId46"/>
    <p:sldId id="303" r:id="rId47"/>
    <p:sldId id="302" r:id="rId48"/>
    <p:sldId id="304" r:id="rId49"/>
    <p:sldId id="305" r:id="rId50"/>
    <p:sldId id="306" r:id="rId51"/>
    <p:sldId id="307" r:id="rId52"/>
    <p:sldId id="308" r:id="rId53"/>
    <p:sldId id="309" r:id="rId54"/>
    <p:sldId id="312" r:id="rId55"/>
    <p:sldId id="313" r:id="rId56"/>
    <p:sldId id="314" r:id="rId57"/>
    <p:sldId id="411" r:id="rId58"/>
    <p:sldId id="315" r:id="rId59"/>
    <p:sldId id="317" r:id="rId60"/>
    <p:sldId id="318" r:id="rId61"/>
    <p:sldId id="319" r:id="rId62"/>
    <p:sldId id="320" r:id="rId63"/>
    <p:sldId id="321" r:id="rId64"/>
    <p:sldId id="322" r:id="rId65"/>
    <p:sldId id="323" r:id="rId66"/>
    <p:sldId id="324" r:id="rId67"/>
    <p:sldId id="325" r:id="rId68"/>
    <p:sldId id="326" r:id="rId69"/>
    <p:sldId id="329" r:id="rId70"/>
    <p:sldId id="337" r:id="rId71"/>
    <p:sldId id="327" r:id="rId72"/>
    <p:sldId id="328" r:id="rId73"/>
    <p:sldId id="331" r:id="rId74"/>
    <p:sldId id="338" r:id="rId75"/>
    <p:sldId id="485"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34" r:id="rId99"/>
    <p:sldId id="435" r:id="rId100"/>
    <p:sldId id="436" r:id="rId101"/>
    <p:sldId id="437" r:id="rId102"/>
    <p:sldId id="438" r:id="rId103"/>
    <p:sldId id="439" r:id="rId104"/>
    <p:sldId id="440" r:id="rId105"/>
    <p:sldId id="441" r:id="rId106"/>
    <p:sldId id="442" r:id="rId107"/>
    <p:sldId id="443" r:id="rId108"/>
    <p:sldId id="444" r:id="rId109"/>
    <p:sldId id="445" r:id="rId110"/>
    <p:sldId id="446" r:id="rId111"/>
    <p:sldId id="447" r:id="rId112"/>
    <p:sldId id="448" r:id="rId113"/>
    <p:sldId id="449" r:id="rId114"/>
    <p:sldId id="450" r:id="rId115"/>
    <p:sldId id="451" r:id="rId116"/>
    <p:sldId id="486" r:id="rId117"/>
    <p:sldId id="487" r:id="rId118"/>
    <p:sldId id="488" r:id="rId119"/>
    <p:sldId id="489" r:id="rId120"/>
    <p:sldId id="490" r:id="rId121"/>
    <p:sldId id="452" r:id="rId122"/>
    <p:sldId id="453" r:id="rId123"/>
    <p:sldId id="454" r:id="rId124"/>
    <p:sldId id="455" r:id="rId125"/>
    <p:sldId id="456" r:id="rId126"/>
    <p:sldId id="457" r:id="rId127"/>
    <p:sldId id="458" r:id="rId128"/>
    <p:sldId id="459" r:id="rId129"/>
    <p:sldId id="460" r:id="rId130"/>
    <p:sldId id="461" r:id="rId131"/>
    <p:sldId id="462" r:id="rId132"/>
    <p:sldId id="463" r:id="rId133"/>
    <p:sldId id="464" r:id="rId134"/>
    <p:sldId id="465" r:id="rId135"/>
    <p:sldId id="466" r:id="rId136"/>
    <p:sldId id="467" r:id="rId137"/>
    <p:sldId id="468" r:id="rId138"/>
    <p:sldId id="469" r:id="rId139"/>
    <p:sldId id="470" r:id="rId140"/>
    <p:sldId id="471" r:id="rId141"/>
    <p:sldId id="472" r:id="rId142"/>
    <p:sldId id="473" r:id="rId143"/>
    <p:sldId id="474" r:id="rId144"/>
    <p:sldId id="480" r:id="rId145"/>
    <p:sldId id="481" r:id="rId146"/>
    <p:sldId id="482" r:id="rId147"/>
    <p:sldId id="483" r:id="rId1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405329"/>
    <a:srgbClr val="3B5629"/>
    <a:srgbClr val="005F64"/>
    <a:srgbClr val="B09874"/>
    <a:srgbClr val="B69E78"/>
    <a:srgbClr val="A99172"/>
    <a:srgbClr val="DBDEC2"/>
    <a:srgbClr val="996633"/>
    <a:srgbClr val="EAE8B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587F6-9314-EA9E-7990-5F3E4A72EF53}" v="22" dt="2019-11-25T22:04:00.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973" autoAdjust="0"/>
  </p:normalViewPr>
  <p:slideViewPr>
    <p:cSldViewPr>
      <p:cViewPr varScale="1">
        <p:scale>
          <a:sx n="62" d="100"/>
          <a:sy n="62" d="100"/>
        </p:scale>
        <p:origin x="686" y="53"/>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144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handoutMaster" Target="handoutMasters/handoutMaster1.xml"/><Relationship Id="rId155" Type="http://schemas.microsoft.com/office/2015/10/relationships/revisionInfo" Target="revisionInfo.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 Trench Fatalities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General</c:formatCode>
                <c:ptCount val="6"/>
                <c:pt idx="0">
                  <c:v>19</c:v>
                </c:pt>
                <c:pt idx="1">
                  <c:v>15</c:v>
                </c:pt>
                <c:pt idx="2">
                  <c:v>22</c:v>
                </c:pt>
                <c:pt idx="3">
                  <c:v>13</c:v>
                </c:pt>
                <c:pt idx="4">
                  <c:v>25</c:v>
                </c:pt>
                <c:pt idx="5">
                  <c:v>36</c:v>
                </c:pt>
              </c:numCache>
            </c:numRef>
          </c:val>
          <c:extLst>
            <c:ext xmlns:c16="http://schemas.microsoft.com/office/drawing/2014/chart" uri="{C3380CC4-5D6E-409C-BE32-E72D297353CC}">
              <c16:uniqueId val="{00000000-6253-47D1-892B-172E6B374EE1}"/>
            </c:ext>
          </c:extLst>
        </c:ser>
        <c:ser>
          <c:idx val="1"/>
          <c:order val="1"/>
          <c:tx>
            <c:strRef>
              <c:f>Sheet1!$C$1</c:f>
              <c:strCache>
                <c:ptCount val="1"/>
                <c:pt idx="0">
                  <c:v>Construction Trench Fatalities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General</c:formatCode>
                <c:ptCount val="6"/>
                <c:pt idx="0">
                  <c:v>13</c:v>
                </c:pt>
                <c:pt idx="1">
                  <c:v>13</c:v>
                </c:pt>
                <c:pt idx="2">
                  <c:v>17</c:v>
                </c:pt>
                <c:pt idx="3">
                  <c:v>10</c:v>
                </c:pt>
                <c:pt idx="4">
                  <c:v>18</c:v>
                </c:pt>
                <c:pt idx="5">
                  <c:v>33</c:v>
                </c:pt>
              </c:numCache>
            </c:numRef>
          </c:val>
          <c:extLst>
            <c:ext xmlns:c16="http://schemas.microsoft.com/office/drawing/2014/chart" uri="{C3380CC4-5D6E-409C-BE32-E72D297353CC}">
              <c16:uniqueId val="{00000001-6253-47D1-892B-172E6B374EE1}"/>
            </c:ext>
          </c:extLst>
        </c:ser>
        <c:dLbls>
          <c:showLegendKey val="0"/>
          <c:showVal val="0"/>
          <c:showCatName val="0"/>
          <c:showSerName val="0"/>
          <c:showPercent val="0"/>
          <c:showBubbleSize val="0"/>
        </c:dLbls>
        <c:gapWidth val="150"/>
        <c:axId val="204510336"/>
        <c:axId val="204511872"/>
      </c:barChart>
      <c:catAx>
        <c:axId val="204510336"/>
        <c:scaling>
          <c:orientation val="minMax"/>
        </c:scaling>
        <c:delete val="0"/>
        <c:axPos val="b"/>
        <c:numFmt formatCode="General" sourceLinked="1"/>
        <c:majorTickMark val="out"/>
        <c:minorTickMark val="none"/>
        <c:tickLblPos val="nextTo"/>
        <c:crossAx val="204511872"/>
        <c:crosses val="autoZero"/>
        <c:auto val="1"/>
        <c:lblAlgn val="ctr"/>
        <c:lblOffset val="100"/>
        <c:noMultiLvlLbl val="0"/>
      </c:catAx>
      <c:valAx>
        <c:axId val="204511872"/>
        <c:scaling>
          <c:orientation val="minMax"/>
        </c:scaling>
        <c:delete val="0"/>
        <c:axPos val="l"/>
        <c:majorGridlines/>
        <c:numFmt formatCode="General" sourceLinked="1"/>
        <c:majorTickMark val="out"/>
        <c:minorTickMark val="none"/>
        <c:tickLblPos val="nextTo"/>
        <c:crossAx val="204510336"/>
        <c:crosses val="autoZero"/>
        <c:crossBetween val="between"/>
      </c:valAx>
    </c:plotArea>
    <c:legend>
      <c:legendPos val="r"/>
      <c:layout/>
      <c:overlay val="0"/>
    </c:legend>
    <c:plotVisOnly val="1"/>
    <c:dispBlanksAs val="gap"/>
    <c:showDLblsOverMax val="0"/>
  </c:chart>
  <c:spPr>
    <a:solidFill>
      <a:srgbClr val="EEECE1">
        <a:lumMod val="90000"/>
        <a:alpha val="22000"/>
      </a:srgbClr>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9E9D1-489A-4EBC-A7CC-90A2E06EBD2B}"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20C1FA4A-4C86-419E-B043-0AFEC358FFA7}">
      <dgm:prSet phldrT="[Text]"/>
      <dgm:spPr/>
      <dgm:t>
        <a:bodyPr/>
        <a:lstStyle/>
        <a:p>
          <a:pPr rtl="0"/>
          <a:r>
            <a:rPr lang="es-US"/>
            <a:t>Cerca de la</a:t>
          </a:r>
        </a:p>
        <a:p>
          <a:pPr rtl="0"/>
          <a:r>
            <a:rPr lang="es-US"/>
            <a:t>excavación</a:t>
          </a:r>
        </a:p>
      </dgm:t>
    </dgm:pt>
    <dgm:pt modelId="{F511E071-4AE5-4231-BC94-E10C09EBFF85}" type="parTrans" cxnId="{4C3CFE78-2FF4-4E8A-97F8-70E6C2CEAFE4}">
      <dgm:prSet/>
      <dgm:spPr/>
      <dgm:t>
        <a:bodyPr/>
        <a:lstStyle/>
        <a:p>
          <a:endParaRPr lang="en-US"/>
        </a:p>
      </dgm:t>
    </dgm:pt>
    <dgm:pt modelId="{5AD70170-761E-4DCE-910E-D9DB477B4091}" type="sibTrans" cxnId="{4C3CFE78-2FF4-4E8A-97F8-70E6C2CEAFE4}">
      <dgm:prSet/>
      <dgm:spPr/>
      <dgm:t>
        <a:bodyPr/>
        <a:lstStyle/>
        <a:p>
          <a:endParaRPr lang="en-US"/>
        </a:p>
      </dgm:t>
    </dgm:pt>
    <dgm:pt modelId="{CC53BF85-65AE-42A7-912B-78C2858FBC19}">
      <dgm:prSet phldrT="[Text]"/>
      <dgm:spPr/>
      <dgm:t>
        <a:bodyPr/>
        <a:lstStyle/>
        <a:p>
          <a:pPr rtl="0"/>
          <a:r>
            <a:rPr lang="es-US"/>
            <a:t>asentamiento de la tierra</a:t>
          </a:r>
        </a:p>
      </dgm:t>
    </dgm:pt>
    <dgm:pt modelId="{2B2AF109-4595-4751-9585-776A6C3951B2}" type="parTrans" cxnId="{21A85D05-5056-4FC1-A7EF-7F4C18795BB3}">
      <dgm:prSet/>
      <dgm:spPr/>
      <dgm:t>
        <a:bodyPr/>
        <a:lstStyle/>
        <a:p>
          <a:endParaRPr lang="en-US"/>
        </a:p>
      </dgm:t>
    </dgm:pt>
    <dgm:pt modelId="{CC07C770-0166-48F0-95FB-5830B13515DC}" type="sibTrans" cxnId="{21A85D05-5056-4FC1-A7EF-7F4C18795BB3}">
      <dgm:prSet/>
      <dgm:spPr/>
      <dgm:t>
        <a:bodyPr/>
        <a:lstStyle/>
        <a:p>
          <a:endParaRPr lang="en-US"/>
        </a:p>
      </dgm:t>
    </dgm:pt>
    <dgm:pt modelId="{9A842996-AD25-412E-97F3-E4041143CBAA}">
      <dgm:prSet phldrT="[Text]"/>
      <dgm:spPr/>
      <dgm:t>
        <a:bodyPr/>
        <a:lstStyle/>
        <a:p>
          <a:pPr rtl="0"/>
          <a:r>
            <a:rPr lang="es-US" dirty="0"/>
            <a:t>agrietamiento en muros y pendientes</a:t>
          </a:r>
        </a:p>
      </dgm:t>
    </dgm:pt>
    <dgm:pt modelId="{12D6EFFB-12E1-48A3-B2D8-EDC8995A4151}" type="parTrans" cxnId="{31876D61-C0DC-4000-BC26-38BE2BFBDD10}">
      <dgm:prSet/>
      <dgm:spPr/>
      <dgm:t>
        <a:bodyPr/>
        <a:lstStyle/>
        <a:p>
          <a:endParaRPr lang="en-US"/>
        </a:p>
      </dgm:t>
    </dgm:pt>
    <dgm:pt modelId="{61CD2564-6521-437F-A507-07B9B1C272A1}" type="sibTrans" cxnId="{31876D61-C0DC-4000-BC26-38BE2BFBDD10}">
      <dgm:prSet/>
      <dgm:spPr/>
      <dgm:t>
        <a:bodyPr/>
        <a:lstStyle/>
        <a:p>
          <a:endParaRPr lang="en-US"/>
        </a:p>
      </dgm:t>
    </dgm:pt>
    <dgm:pt modelId="{6A178065-F6AD-4A14-AB6C-8E4428F2C58B}">
      <dgm:prSet phldrT="[Text]"/>
      <dgm:spPr/>
      <dgm:t>
        <a:bodyPr/>
        <a:lstStyle/>
        <a:p>
          <a:pPr rtl="0"/>
          <a:r>
            <a:rPr lang="es-US"/>
            <a:t>En la zanja</a:t>
          </a:r>
        </a:p>
      </dgm:t>
    </dgm:pt>
    <dgm:pt modelId="{1E75D580-D5B6-47CE-81A0-8DFE539C00C6}" type="parTrans" cxnId="{B6C62979-2CDE-43FA-A689-28034B292A97}">
      <dgm:prSet/>
      <dgm:spPr/>
      <dgm:t>
        <a:bodyPr/>
        <a:lstStyle/>
        <a:p>
          <a:endParaRPr lang="en-US"/>
        </a:p>
      </dgm:t>
    </dgm:pt>
    <dgm:pt modelId="{3FB7A3A3-27DF-4018-9968-B8102151BC7E}" type="sibTrans" cxnId="{B6C62979-2CDE-43FA-A689-28034B292A97}">
      <dgm:prSet/>
      <dgm:spPr/>
      <dgm:t>
        <a:bodyPr/>
        <a:lstStyle/>
        <a:p>
          <a:endParaRPr lang="en-US"/>
        </a:p>
      </dgm:t>
    </dgm:pt>
    <dgm:pt modelId="{3EF3B93B-654B-44E2-8322-292E18E529BD}">
      <dgm:prSet phldrT="[Text]"/>
      <dgm:spPr/>
      <dgm:t>
        <a:bodyPr/>
        <a:lstStyle/>
        <a:p>
          <a:pPr rtl="0"/>
          <a:r>
            <a:rPr lang="es-US"/>
            <a:t>cambios o abultamientos en pendiente de muros</a:t>
          </a:r>
        </a:p>
      </dgm:t>
    </dgm:pt>
    <dgm:pt modelId="{C595203E-C2A2-43EA-B96E-22363993CDE5}" type="parTrans" cxnId="{79F03D51-4C9D-47BA-A956-D54C7A5A4CBD}">
      <dgm:prSet/>
      <dgm:spPr/>
      <dgm:t>
        <a:bodyPr/>
        <a:lstStyle/>
        <a:p>
          <a:endParaRPr lang="en-US"/>
        </a:p>
      </dgm:t>
    </dgm:pt>
    <dgm:pt modelId="{09FDDDD8-3CF3-47AE-9014-49C02BFF181B}" type="sibTrans" cxnId="{79F03D51-4C9D-47BA-A956-D54C7A5A4CBD}">
      <dgm:prSet/>
      <dgm:spPr/>
      <dgm:t>
        <a:bodyPr/>
        <a:lstStyle/>
        <a:p>
          <a:endParaRPr lang="en-US"/>
        </a:p>
      </dgm:t>
    </dgm:pt>
    <dgm:pt modelId="{23E1E333-B369-4D1B-B7B1-56BC2556E9A3}">
      <dgm:prSet phldrT="[Text]"/>
      <dgm:spPr/>
      <dgm:t>
        <a:bodyPr/>
        <a:lstStyle/>
        <a:p>
          <a:pPr rtl="0"/>
          <a:r>
            <a:rPr lang="es-US"/>
            <a:t>caída de lajas, piedrecitas, pedazos de tierra</a:t>
          </a:r>
        </a:p>
      </dgm:t>
    </dgm:pt>
    <dgm:pt modelId="{9F057810-2AB8-4310-A2B4-4CA0AADCE014}" type="parTrans" cxnId="{61592CD6-93AF-42D1-B744-8A0AC3929B19}">
      <dgm:prSet/>
      <dgm:spPr/>
      <dgm:t>
        <a:bodyPr/>
        <a:lstStyle/>
        <a:p>
          <a:endParaRPr lang="en-US"/>
        </a:p>
      </dgm:t>
    </dgm:pt>
    <dgm:pt modelId="{FAEA10D5-A9E5-4758-82FE-E20C7C285C2B}" type="sibTrans" cxnId="{61592CD6-93AF-42D1-B744-8A0AC3929B19}">
      <dgm:prSet/>
      <dgm:spPr/>
      <dgm:t>
        <a:bodyPr/>
        <a:lstStyle/>
        <a:p>
          <a:endParaRPr lang="en-US"/>
        </a:p>
      </dgm:t>
    </dgm:pt>
    <dgm:pt modelId="{31CA8410-8277-4B6A-AEC9-33B48FFC021D}">
      <dgm:prSet phldrT="[Text]"/>
      <dgm:spPr/>
      <dgm:t>
        <a:bodyPr/>
        <a:lstStyle/>
        <a:p>
          <a:pPr rtl="0"/>
          <a:r>
            <a:rPr lang="es-US"/>
            <a:t>Fondo de la</a:t>
          </a:r>
        </a:p>
        <a:p>
          <a:pPr rtl="0"/>
          <a:r>
            <a:rPr lang="es-US"/>
            <a:t>zanja</a:t>
          </a:r>
        </a:p>
      </dgm:t>
    </dgm:pt>
    <dgm:pt modelId="{EE427F4A-4900-4853-9506-98477C261FEE}" type="parTrans" cxnId="{4D29BA49-CC4B-4564-8CA1-2C58D58B522B}">
      <dgm:prSet/>
      <dgm:spPr/>
      <dgm:t>
        <a:bodyPr/>
        <a:lstStyle/>
        <a:p>
          <a:endParaRPr lang="en-US"/>
        </a:p>
      </dgm:t>
    </dgm:pt>
    <dgm:pt modelId="{C80933CF-F9E4-447C-ADA9-536600C57CB8}" type="sibTrans" cxnId="{4D29BA49-CC4B-4564-8CA1-2C58D58B522B}">
      <dgm:prSet/>
      <dgm:spPr/>
      <dgm:t>
        <a:bodyPr/>
        <a:lstStyle/>
        <a:p>
          <a:endParaRPr lang="en-US"/>
        </a:p>
      </dgm:t>
    </dgm:pt>
    <dgm:pt modelId="{D06C66B6-14E5-41B8-8DDE-2F24EC779538}">
      <dgm:prSet phldrT="[Text]"/>
      <dgm:spPr/>
      <dgm:t>
        <a:bodyPr/>
        <a:lstStyle/>
        <a:p>
          <a:pPr rtl="0"/>
          <a:r>
            <a:rPr lang="es-US"/>
            <a:t>filtración de agua</a:t>
          </a:r>
        </a:p>
      </dgm:t>
    </dgm:pt>
    <dgm:pt modelId="{183B47A9-E05E-4A25-8A37-53108FA6C79E}" type="parTrans" cxnId="{A12D55E8-F1BF-458E-92F1-637364DF1FB6}">
      <dgm:prSet/>
      <dgm:spPr/>
      <dgm:t>
        <a:bodyPr/>
        <a:lstStyle/>
        <a:p>
          <a:endParaRPr lang="en-US"/>
        </a:p>
      </dgm:t>
    </dgm:pt>
    <dgm:pt modelId="{02C86D12-0F0F-407D-ABB7-D73F6DC88CB5}" type="sibTrans" cxnId="{A12D55E8-F1BF-458E-92F1-637364DF1FB6}">
      <dgm:prSet/>
      <dgm:spPr/>
      <dgm:t>
        <a:bodyPr/>
        <a:lstStyle/>
        <a:p>
          <a:endParaRPr lang="en-US"/>
        </a:p>
      </dgm:t>
    </dgm:pt>
    <dgm:pt modelId="{A8C02FA9-A4F7-47EA-8393-0985122E7E48}">
      <dgm:prSet phldrT="[Text]"/>
      <dgm:spPr/>
      <dgm:t>
        <a:bodyPr/>
        <a:lstStyle/>
        <a:p>
          <a:pPr rtl="0"/>
          <a:r>
            <a:rPr lang="es-US"/>
            <a:t>ablandamiento de los muros o del fondo de la zanja</a:t>
          </a:r>
        </a:p>
      </dgm:t>
    </dgm:pt>
    <dgm:pt modelId="{659A95FB-CF0A-48E0-9D19-C21E6108DA3E}" type="parTrans" cxnId="{56D834B2-29F6-4779-8073-E327A6B7B3BA}">
      <dgm:prSet/>
      <dgm:spPr/>
      <dgm:t>
        <a:bodyPr/>
        <a:lstStyle/>
        <a:p>
          <a:endParaRPr lang="en-US"/>
        </a:p>
      </dgm:t>
    </dgm:pt>
    <dgm:pt modelId="{E3C4C8A2-CDDC-4790-9226-CA9302637F92}" type="sibTrans" cxnId="{56D834B2-29F6-4779-8073-E327A6B7B3BA}">
      <dgm:prSet/>
      <dgm:spPr/>
      <dgm:t>
        <a:bodyPr/>
        <a:lstStyle/>
        <a:p>
          <a:endParaRPr lang="en-US"/>
        </a:p>
      </dgm:t>
    </dgm:pt>
    <dgm:pt modelId="{E14F6266-3D54-4711-A290-EF355E7D227E}" type="pres">
      <dgm:prSet presAssocID="{0DD9E9D1-489A-4EBC-A7CC-90A2E06EBD2B}" presName="linearFlow" presStyleCnt="0">
        <dgm:presLayoutVars>
          <dgm:dir/>
          <dgm:animLvl val="lvl"/>
          <dgm:resizeHandles val="exact"/>
        </dgm:presLayoutVars>
      </dgm:prSet>
      <dgm:spPr/>
      <dgm:t>
        <a:bodyPr/>
        <a:lstStyle/>
        <a:p>
          <a:endParaRPr lang="en-US"/>
        </a:p>
      </dgm:t>
    </dgm:pt>
    <dgm:pt modelId="{D1819C43-B5A8-44E7-8021-F80682449793}" type="pres">
      <dgm:prSet presAssocID="{20C1FA4A-4C86-419E-B043-0AFEC358FFA7}" presName="composite" presStyleCnt="0"/>
      <dgm:spPr/>
    </dgm:pt>
    <dgm:pt modelId="{B6A2E28E-82D3-4C9C-876A-D3A364161C57}" type="pres">
      <dgm:prSet presAssocID="{20C1FA4A-4C86-419E-B043-0AFEC358FFA7}" presName="parentText" presStyleLbl="alignNode1" presStyleIdx="0" presStyleCnt="3">
        <dgm:presLayoutVars>
          <dgm:chMax val="1"/>
          <dgm:bulletEnabled val="1"/>
        </dgm:presLayoutVars>
      </dgm:prSet>
      <dgm:spPr/>
      <dgm:t>
        <a:bodyPr/>
        <a:lstStyle/>
        <a:p>
          <a:endParaRPr lang="en-US"/>
        </a:p>
      </dgm:t>
    </dgm:pt>
    <dgm:pt modelId="{FBDE3297-7D13-4D4A-A3BD-29AC5A266184}" type="pres">
      <dgm:prSet presAssocID="{20C1FA4A-4C86-419E-B043-0AFEC358FFA7}" presName="descendantText" presStyleLbl="alignAcc1" presStyleIdx="0" presStyleCnt="3">
        <dgm:presLayoutVars>
          <dgm:bulletEnabled val="1"/>
        </dgm:presLayoutVars>
      </dgm:prSet>
      <dgm:spPr/>
      <dgm:t>
        <a:bodyPr/>
        <a:lstStyle/>
        <a:p>
          <a:endParaRPr lang="en-US"/>
        </a:p>
      </dgm:t>
    </dgm:pt>
    <dgm:pt modelId="{305CFED8-01AD-465F-A5E7-14340E237C68}" type="pres">
      <dgm:prSet presAssocID="{5AD70170-761E-4DCE-910E-D9DB477B4091}" presName="sp" presStyleCnt="0"/>
      <dgm:spPr/>
    </dgm:pt>
    <dgm:pt modelId="{3BC31592-EB9D-4AB8-905C-6959B0ACB858}" type="pres">
      <dgm:prSet presAssocID="{6A178065-F6AD-4A14-AB6C-8E4428F2C58B}" presName="composite" presStyleCnt="0"/>
      <dgm:spPr/>
    </dgm:pt>
    <dgm:pt modelId="{21D56E64-D3FD-4D7A-AAD1-BFD2B000AD9F}" type="pres">
      <dgm:prSet presAssocID="{6A178065-F6AD-4A14-AB6C-8E4428F2C58B}" presName="parentText" presStyleLbl="alignNode1" presStyleIdx="1" presStyleCnt="3">
        <dgm:presLayoutVars>
          <dgm:chMax val="1"/>
          <dgm:bulletEnabled val="1"/>
        </dgm:presLayoutVars>
      </dgm:prSet>
      <dgm:spPr/>
      <dgm:t>
        <a:bodyPr/>
        <a:lstStyle/>
        <a:p>
          <a:endParaRPr lang="en-US"/>
        </a:p>
      </dgm:t>
    </dgm:pt>
    <dgm:pt modelId="{B1428D3D-3BED-4A8C-8C4E-27572BC93B1A}" type="pres">
      <dgm:prSet presAssocID="{6A178065-F6AD-4A14-AB6C-8E4428F2C58B}" presName="descendantText" presStyleLbl="alignAcc1" presStyleIdx="1" presStyleCnt="3">
        <dgm:presLayoutVars>
          <dgm:bulletEnabled val="1"/>
        </dgm:presLayoutVars>
      </dgm:prSet>
      <dgm:spPr/>
      <dgm:t>
        <a:bodyPr/>
        <a:lstStyle/>
        <a:p>
          <a:endParaRPr lang="en-US"/>
        </a:p>
      </dgm:t>
    </dgm:pt>
    <dgm:pt modelId="{7E345D9F-ED2B-4609-989B-6E6E66131831}" type="pres">
      <dgm:prSet presAssocID="{3FB7A3A3-27DF-4018-9968-B8102151BC7E}" presName="sp" presStyleCnt="0"/>
      <dgm:spPr/>
    </dgm:pt>
    <dgm:pt modelId="{42967BA2-E0FC-42DA-822F-F34446EBF62B}" type="pres">
      <dgm:prSet presAssocID="{31CA8410-8277-4B6A-AEC9-33B48FFC021D}" presName="composite" presStyleCnt="0"/>
      <dgm:spPr/>
    </dgm:pt>
    <dgm:pt modelId="{24CCED92-5D38-4280-A278-A945A9B32B2C}" type="pres">
      <dgm:prSet presAssocID="{31CA8410-8277-4B6A-AEC9-33B48FFC021D}" presName="parentText" presStyleLbl="alignNode1" presStyleIdx="2" presStyleCnt="3">
        <dgm:presLayoutVars>
          <dgm:chMax val="1"/>
          <dgm:bulletEnabled val="1"/>
        </dgm:presLayoutVars>
      </dgm:prSet>
      <dgm:spPr/>
      <dgm:t>
        <a:bodyPr/>
        <a:lstStyle/>
        <a:p>
          <a:endParaRPr lang="en-US"/>
        </a:p>
      </dgm:t>
    </dgm:pt>
    <dgm:pt modelId="{993270F9-C671-49D4-9A8E-3AA9964EF88E}" type="pres">
      <dgm:prSet presAssocID="{31CA8410-8277-4B6A-AEC9-33B48FFC021D}" presName="descendantText" presStyleLbl="alignAcc1" presStyleIdx="2" presStyleCnt="3">
        <dgm:presLayoutVars>
          <dgm:bulletEnabled val="1"/>
        </dgm:presLayoutVars>
      </dgm:prSet>
      <dgm:spPr/>
      <dgm:t>
        <a:bodyPr/>
        <a:lstStyle/>
        <a:p>
          <a:endParaRPr lang="en-US"/>
        </a:p>
      </dgm:t>
    </dgm:pt>
  </dgm:ptLst>
  <dgm:cxnLst>
    <dgm:cxn modelId="{36C1BBFA-3DE9-4346-B12E-AE45849FAC53}" type="presOf" srcId="{31CA8410-8277-4B6A-AEC9-33B48FFC021D}" destId="{24CCED92-5D38-4280-A278-A945A9B32B2C}" srcOrd="0" destOrd="0" presId="urn:microsoft.com/office/officeart/2005/8/layout/chevron2"/>
    <dgm:cxn modelId="{61592CD6-93AF-42D1-B744-8A0AC3929B19}" srcId="{6A178065-F6AD-4A14-AB6C-8E4428F2C58B}" destId="{23E1E333-B369-4D1B-B7B1-56BC2556E9A3}" srcOrd="1" destOrd="0" parTransId="{9F057810-2AB8-4310-A2B4-4CA0AADCE014}" sibTransId="{FAEA10D5-A9E5-4758-82FE-E20C7C285C2B}"/>
    <dgm:cxn modelId="{98B421B7-10AE-4F30-B72F-847DA15A5E7B}" type="presOf" srcId="{9A842996-AD25-412E-97F3-E4041143CBAA}" destId="{FBDE3297-7D13-4D4A-A3BD-29AC5A266184}" srcOrd="0" destOrd="1" presId="urn:microsoft.com/office/officeart/2005/8/layout/chevron2"/>
    <dgm:cxn modelId="{A6343C83-EAB6-4775-94FD-734264AC673C}" type="presOf" srcId="{D06C66B6-14E5-41B8-8DDE-2F24EC779538}" destId="{993270F9-C671-49D4-9A8E-3AA9964EF88E}" srcOrd="0" destOrd="0" presId="urn:microsoft.com/office/officeart/2005/8/layout/chevron2"/>
    <dgm:cxn modelId="{21A85D05-5056-4FC1-A7EF-7F4C18795BB3}" srcId="{20C1FA4A-4C86-419E-B043-0AFEC358FFA7}" destId="{CC53BF85-65AE-42A7-912B-78C2858FBC19}" srcOrd="0" destOrd="0" parTransId="{2B2AF109-4595-4751-9585-776A6C3951B2}" sibTransId="{CC07C770-0166-48F0-95FB-5830B13515DC}"/>
    <dgm:cxn modelId="{CC196A80-AF09-40E8-BA9C-FF5F3F1D6043}" type="presOf" srcId="{23E1E333-B369-4D1B-B7B1-56BC2556E9A3}" destId="{B1428D3D-3BED-4A8C-8C4E-27572BC93B1A}" srcOrd="0" destOrd="1" presId="urn:microsoft.com/office/officeart/2005/8/layout/chevron2"/>
    <dgm:cxn modelId="{4C3CFE78-2FF4-4E8A-97F8-70E6C2CEAFE4}" srcId="{0DD9E9D1-489A-4EBC-A7CC-90A2E06EBD2B}" destId="{20C1FA4A-4C86-419E-B043-0AFEC358FFA7}" srcOrd="0" destOrd="0" parTransId="{F511E071-4AE5-4231-BC94-E10C09EBFF85}" sibTransId="{5AD70170-761E-4DCE-910E-D9DB477B4091}"/>
    <dgm:cxn modelId="{64DACC0C-417B-45BC-B66E-F47FC142580E}" type="presOf" srcId="{0DD9E9D1-489A-4EBC-A7CC-90A2E06EBD2B}" destId="{E14F6266-3D54-4711-A290-EF355E7D227E}" srcOrd="0" destOrd="0" presId="urn:microsoft.com/office/officeart/2005/8/layout/chevron2"/>
    <dgm:cxn modelId="{B6C62979-2CDE-43FA-A689-28034B292A97}" srcId="{0DD9E9D1-489A-4EBC-A7CC-90A2E06EBD2B}" destId="{6A178065-F6AD-4A14-AB6C-8E4428F2C58B}" srcOrd="1" destOrd="0" parTransId="{1E75D580-D5B6-47CE-81A0-8DFE539C00C6}" sibTransId="{3FB7A3A3-27DF-4018-9968-B8102151BC7E}"/>
    <dgm:cxn modelId="{8F3E4747-B075-4D7B-A0AB-A77824120328}" type="presOf" srcId="{A8C02FA9-A4F7-47EA-8393-0985122E7E48}" destId="{993270F9-C671-49D4-9A8E-3AA9964EF88E}" srcOrd="0" destOrd="1" presId="urn:microsoft.com/office/officeart/2005/8/layout/chevron2"/>
    <dgm:cxn modelId="{6EB9516E-8877-41BB-A4B4-D38AD52C013D}" type="presOf" srcId="{6A178065-F6AD-4A14-AB6C-8E4428F2C58B}" destId="{21D56E64-D3FD-4D7A-AAD1-BFD2B000AD9F}" srcOrd="0" destOrd="0" presId="urn:microsoft.com/office/officeart/2005/8/layout/chevron2"/>
    <dgm:cxn modelId="{4D29BA49-CC4B-4564-8CA1-2C58D58B522B}" srcId="{0DD9E9D1-489A-4EBC-A7CC-90A2E06EBD2B}" destId="{31CA8410-8277-4B6A-AEC9-33B48FFC021D}" srcOrd="2" destOrd="0" parTransId="{EE427F4A-4900-4853-9506-98477C261FEE}" sibTransId="{C80933CF-F9E4-447C-ADA9-536600C57CB8}"/>
    <dgm:cxn modelId="{31876D61-C0DC-4000-BC26-38BE2BFBDD10}" srcId="{20C1FA4A-4C86-419E-B043-0AFEC358FFA7}" destId="{9A842996-AD25-412E-97F3-E4041143CBAA}" srcOrd="1" destOrd="0" parTransId="{12D6EFFB-12E1-48A3-B2D8-EDC8995A4151}" sibTransId="{61CD2564-6521-437F-A507-07B9B1C272A1}"/>
    <dgm:cxn modelId="{A12D55E8-F1BF-458E-92F1-637364DF1FB6}" srcId="{31CA8410-8277-4B6A-AEC9-33B48FFC021D}" destId="{D06C66B6-14E5-41B8-8DDE-2F24EC779538}" srcOrd="0" destOrd="0" parTransId="{183B47A9-E05E-4A25-8A37-53108FA6C79E}" sibTransId="{02C86D12-0F0F-407D-ABB7-D73F6DC88CB5}"/>
    <dgm:cxn modelId="{D301DB5B-BB35-4152-A014-C8F105175F64}" type="presOf" srcId="{20C1FA4A-4C86-419E-B043-0AFEC358FFA7}" destId="{B6A2E28E-82D3-4C9C-876A-D3A364161C57}" srcOrd="0" destOrd="0" presId="urn:microsoft.com/office/officeart/2005/8/layout/chevron2"/>
    <dgm:cxn modelId="{089A3DCD-B837-4777-AEFD-84FA15D0075A}" type="presOf" srcId="{3EF3B93B-654B-44E2-8322-292E18E529BD}" destId="{B1428D3D-3BED-4A8C-8C4E-27572BC93B1A}" srcOrd="0" destOrd="0" presId="urn:microsoft.com/office/officeart/2005/8/layout/chevron2"/>
    <dgm:cxn modelId="{56D834B2-29F6-4779-8073-E327A6B7B3BA}" srcId="{31CA8410-8277-4B6A-AEC9-33B48FFC021D}" destId="{A8C02FA9-A4F7-47EA-8393-0985122E7E48}" srcOrd="1" destOrd="0" parTransId="{659A95FB-CF0A-48E0-9D19-C21E6108DA3E}" sibTransId="{E3C4C8A2-CDDC-4790-9226-CA9302637F92}"/>
    <dgm:cxn modelId="{79F03D51-4C9D-47BA-A956-D54C7A5A4CBD}" srcId="{6A178065-F6AD-4A14-AB6C-8E4428F2C58B}" destId="{3EF3B93B-654B-44E2-8322-292E18E529BD}" srcOrd="0" destOrd="0" parTransId="{C595203E-C2A2-43EA-B96E-22363993CDE5}" sibTransId="{09FDDDD8-3CF3-47AE-9014-49C02BFF181B}"/>
    <dgm:cxn modelId="{E5EB01F6-8D20-4FBA-8976-AA06B37DE0BD}" type="presOf" srcId="{CC53BF85-65AE-42A7-912B-78C2858FBC19}" destId="{FBDE3297-7D13-4D4A-A3BD-29AC5A266184}" srcOrd="0" destOrd="0" presId="urn:microsoft.com/office/officeart/2005/8/layout/chevron2"/>
    <dgm:cxn modelId="{1BC5A931-C41E-4D74-8AAC-2584D7811917}" type="presParOf" srcId="{E14F6266-3D54-4711-A290-EF355E7D227E}" destId="{D1819C43-B5A8-44E7-8021-F80682449793}" srcOrd="0" destOrd="0" presId="urn:microsoft.com/office/officeart/2005/8/layout/chevron2"/>
    <dgm:cxn modelId="{4105D06C-2010-4627-85DF-1F3741B3763E}" type="presParOf" srcId="{D1819C43-B5A8-44E7-8021-F80682449793}" destId="{B6A2E28E-82D3-4C9C-876A-D3A364161C57}" srcOrd="0" destOrd="0" presId="urn:microsoft.com/office/officeart/2005/8/layout/chevron2"/>
    <dgm:cxn modelId="{A0FD2872-17A0-4BC3-8187-D23D873147D6}" type="presParOf" srcId="{D1819C43-B5A8-44E7-8021-F80682449793}" destId="{FBDE3297-7D13-4D4A-A3BD-29AC5A266184}" srcOrd="1" destOrd="0" presId="urn:microsoft.com/office/officeart/2005/8/layout/chevron2"/>
    <dgm:cxn modelId="{747C34D8-66B8-414F-89FB-C381D9F86BED}" type="presParOf" srcId="{E14F6266-3D54-4711-A290-EF355E7D227E}" destId="{305CFED8-01AD-465F-A5E7-14340E237C68}" srcOrd="1" destOrd="0" presId="urn:microsoft.com/office/officeart/2005/8/layout/chevron2"/>
    <dgm:cxn modelId="{11889E1D-FAD0-4379-949E-4B194B68F943}" type="presParOf" srcId="{E14F6266-3D54-4711-A290-EF355E7D227E}" destId="{3BC31592-EB9D-4AB8-905C-6959B0ACB858}" srcOrd="2" destOrd="0" presId="urn:microsoft.com/office/officeart/2005/8/layout/chevron2"/>
    <dgm:cxn modelId="{8041205F-229C-4234-8073-E5099B4570B8}" type="presParOf" srcId="{3BC31592-EB9D-4AB8-905C-6959B0ACB858}" destId="{21D56E64-D3FD-4D7A-AAD1-BFD2B000AD9F}" srcOrd="0" destOrd="0" presId="urn:microsoft.com/office/officeart/2005/8/layout/chevron2"/>
    <dgm:cxn modelId="{945EDF0B-5DC2-40B6-A139-9295A0005B63}" type="presParOf" srcId="{3BC31592-EB9D-4AB8-905C-6959B0ACB858}" destId="{B1428D3D-3BED-4A8C-8C4E-27572BC93B1A}" srcOrd="1" destOrd="0" presId="urn:microsoft.com/office/officeart/2005/8/layout/chevron2"/>
    <dgm:cxn modelId="{C77D3046-B015-448A-A16E-B0B9B620A860}" type="presParOf" srcId="{E14F6266-3D54-4711-A290-EF355E7D227E}" destId="{7E345D9F-ED2B-4609-989B-6E6E66131831}" srcOrd="3" destOrd="0" presId="urn:microsoft.com/office/officeart/2005/8/layout/chevron2"/>
    <dgm:cxn modelId="{73AA0CBE-B6AD-45AE-A27A-7AB41B5E5544}" type="presParOf" srcId="{E14F6266-3D54-4711-A290-EF355E7D227E}" destId="{42967BA2-E0FC-42DA-822F-F34446EBF62B}" srcOrd="4" destOrd="0" presId="urn:microsoft.com/office/officeart/2005/8/layout/chevron2"/>
    <dgm:cxn modelId="{E5BABD92-0853-45B1-93CC-F43468C1F4F6}" type="presParOf" srcId="{42967BA2-E0FC-42DA-822F-F34446EBF62B}" destId="{24CCED92-5D38-4280-A278-A945A9B32B2C}" srcOrd="0" destOrd="0" presId="urn:microsoft.com/office/officeart/2005/8/layout/chevron2"/>
    <dgm:cxn modelId="{1872D131-57B4-411D-B3CB-759666EBA984}" type="presParOf" srcId="{42967BA2-E0FC-42DA-822F-F34446EBF62B}" destId="{993270F9-C671-49D4-9A8E-3AA9964EF8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400D1-3C4A-4C98-9E35-A721914AE2B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9088DE8-8D4E-4C38-8F39-E1780E47ED47}">
      <dgm:prSet phldrT="[Text]"/>
      <dgm:spPr/>
      <dgm:t>
        <a:bodyPr/>
        <a:lstStyle/>
        <a:p>
          <a:pPr rtl="0"/>
          <a:r>
            <a:rPr lang="es-US"/>
            <a:t>Deslizamiento de tierra excavada apilada</a:t>
          </a:r>
        </a:p>
      </dgm:t>
    </dgm:pt>
    <dgm:pt modelId="{65A9F1BD-D2D3-4AF0-A2F5-2C055C0272A6}" type="parTrans" cxnId="{69E4F16E-6D60-43A5-B03B-22F5CEBFF84C}">
      <dgm:prSet/>
      <dgm:spPr/>
      <dgm:t>
        <a:bodyPr/>
        <a:lstStyle/>
        <a:p>
          <a:endParaRPr lang="en-US"/>
        </a:p>
      </dgm:t>
    </dgm:pt>
    <dgm:pt modelId="{CBD0071C-ADA7-4435-BFE4-75D3961F2028}" type="sibTrans" cxnId="{69E4F16E-6D60-43A5-B03B-22F5CEBFF84C}">
      <dgm:prSet/>
      <dgm:spPr/>
      <dgm:t>
        <a:bodyPr/>
        <a:lstStyle/>
        <a:p>
          <a:endParaRPr lang="en-US"/>
        </a:p>
      </dgm:t>
    </dgm:pt>
    <dgm:pt modelId="{577136EE-25C4-4DD1-8BF9-4AF06CA1DB60}">
      <dgm:prSet phldrT="[Text]"/>
      <dgm:spPr/>
      <dgm:t>
        <a:bodyPr/>
        <a:lstStyle/>
        <a:p>
          <a:pPr rtl="0"/>
          <a:r>
            <a:rPr lang="es-US"/>
            <a:t>Deslizamiento del borde</a:t>
          </a:r>
        </a:p>
      </dgm:t>
    </dgm:pt>
    <dgm:pt modelId="{20E9AED9-0855-428F-96BD-B405385F11EA}" type="parTrans" cxnId="{1FD30A38-A69D-42DC-BE05-364511B36156}">
      <dgm:prSet/>
      <dgm:spPr/>
      <dgm:t>
        <a:bodyPr/>
        <a:lstStyle/>
        <a:p>
          <a:endParaRPr lang="en-US"/>
        </a:p>
      </dgm:t>
    </dgm:pt>
    <dgm:pt modelId="{7C4D29F8-D1BB-41F7-A604-68F2D453EB60}" type="sibTrans" cxnId="{1FD30A38-A69D-42DC-BE05-364511B36156}">
      <dgm:prSet/>
      <dgm:spPr/>
      <dgm:t>
        <a:bodyPr/>
        <a:lstStyle/>
        <a:p>
          <a:endParaRPr lang="en-US"/>
        </a:p>
      </dgm:t>
    </dgm:pt>
    <dgm:pt modelId="{8512C346-FC93-4520-BD42-840EA9E96963}">
      <dgm:prSet phldrT="[Text]"/>
      <dgm:spPr/>
      <dgm:t>
        <a:bodyPr/>
        <a:lstStyle/>
        <a:p>
          <a:pPr rtl="0"/>
          <a:r>
            <a:rPr lang="es-US"/>
            <a:t>Desprendimiento a medio muro</a:t>
          </a:r>
        </a:p>
      </dgm:t>
    </dgm:pt>
    <dgm:pt modelId="{229FF474-A6FF-4E9A-B7CE-5AD5395DCC45}" type="parTrans" cxnId="{FE22EBE6-2703-4C36-9FA2-CD086574FDEF}">
      <dgm:prSet/>
      <dgm:spPr/>
      <dgm:t>
        <a:bodyPr/>
        <a:lstStyle/>
        <a:p>
          <a:endParaRPr lang="en-US"/>
        </a:p>
      </dgm:t>
    </dgm:pt>
    <dgm:pt modelId="{F239E729-4AB9-4499-9232-E9AD2B4CE265}" type="sibTrans" cxnId="{FE22EBE6-2703-4C36-9FA2-CD086574FDEF}">
      <dgm:prSet/>
      <dgm:spPr/>
      <dgm:t>
        <a:bodyPr/>
        <a:lstStyle/>
        <a:p>
          <a:endParaRPr lang="en-US"/>
        </a:p>
      </dgm:t>
    </dgm:pt>
    <dgm:pt modelId="{5D393CB0-19C7-4B15-A378-5F4397579293}">
      <dgm:prSet/>
      <dgm:spPr/>
      <dgm:t>
        <a:bodyPr/>
        <a:lstStyle/>
        <a:p>
          <a:pPr rtl="0"/>
          <a:r>
            <a:rPr lang="es-US"/>
            <a:t>Colapso de muros desprendidos</a:t>
          </a:r>
        </a:p>
      </dgm:t>
    </dgm:pt>
    <dgm:pt modelId="{E01ECEF1-A698-468F-8AF5-3CFC9B073A01}" type="parTrans" cxnId="{D3970C7E-97E2-428A-8486-659CE7B49198}">
      <dgm:prSet/>
      <dgm:spPr/>
      <dgm:t>
        <a:bodyPr/>
        <a:lstStyle/>
        <a:p>
          <a:endParaRPr lang="en-US"/>
        </a:p>
      </dgm:t>
    </dgm:pt>
    <dgm:pt modelId="{26C02D3A-0DED-48E5-AAB2-6FB8B698BA9B}" type="sibTrans" cxnId="{D3970C7E-97E2-428A-8486-659CE7B49198}">
      <dgm:prSet/>
      <dgm:spPr/>
      <dgm:t>
        <a:bodyPr/>
        <a:lstStyle/>
        <a:p>
          <a:endParaRPr lang="en-US"/>
        </a:p>
      </dgm:t>
    </dgm:pt>
    <dgm:pt modelId="{A59AB625-37BD-43A0-89A5-7CA61ADF402B}" type="pres">
      <dgm:prSet presAssocID="{E24400D1-3C4A-4C98-9E35-A721914AE2B0}" presName="linear" presStyleCnt="0">
        <dgm:presLayoutVars>
          <dgm:dir/>
          <dgm:animLvl val="lvl"/>
          <dgm:resizeHandles val="exact"/>
        </dgm:presLayoutVars>
      </dgm:prSet>
      <dgm:spPr/>
      <dgm:t>
        <a:bodyPr/>
        <a:lstStyle/>
        <a:p>
          <a:endParaRPr lang="en-US"/>
        </a:p>
      </dgm:t>
    </dgm:pt>
    <dgm:pt modelId="{637977AF-8AD0-44C4-BC53-9069F255B0AD}" type="pres">
      <dgm:prSet presAssocID="{19088DE8-8D4E-4C38-8F39-E1780E47ED47}" presName="parentLin" presStyleCnt="0"/>
      <dgm:spPr/>
    </dgm:pt>
    <dgm:pt modelId="{0DF11DBF-A7E4-4ED9-8CE7-E764309642FC}" type="pres">
      <dgm:prSet presAssocID="{19088DE8-8D4E-4C38-8F39-E1780E47ED47}" presName="parentLeftMargin" presStyleLbl="node1" presStyleIdx="0" presStyleCnt="4"/>
      <dgm:spPr/>
      <dgm:t>
        <a:bodyPr/>
        <a:lstStyle/>
        <a:p>
          <a:endParaRPr lang="en-US"/>
        </a:p>
      </dgm:t>
    </dgm:pt>
    <dgm:pt modelId="{CE253E5E-A6CE-4850-87A0-89635F390143}" type="pres">
      <dgm:prSet presAssocID="{19088DE8-8D4E-4C38-8F39-E1780E47ED47}" presName="parentText" presStyleLbl="node1" presStyleIdx="0" presStyleCnt="4">
        <dgm:presLayoutVars>
          <dgm:chMax val="0"/>
          <dgm:bulletEnabled val="1"/>
        </dgm:presLayoutVars>
      </dgm:prSet>
      <dgm:spPr/>
      <dgm:t>
        <a:bodyPr/>
        <a:lstStyle/>
        <a:p>
          <a:endParaRPr lang="en-US"/>
        </a:p>
      </dgm:t>
    </dgm:pt>
    <dgm:pt modelId="{04EF6F9E-0358-4A30-814A-E265858042AE}" type="pres">
      <dgm:prSet presAssocID="{19088DE8-8D4E-4C38-8F39-E1780E47ED47}" presName="negativeSpace" presStyleCnt="0"/>
      <dgm:spPr/>
    </dgm:pt>
    <dgm:pt modelId="{AA1641C0-A2FD-4BF6-9FC6-5A73D1159AF6}" type="pres">
      <dgm:prSet presAssocID="{19088DE8-8D4E-4C38-8F39-E1780E47ED47}" presName="childText" presStyleLbl="conFgAcc1" presStyleIdx="0" presStyleCnt="4">
        <dgm:presLayoutVars>
          <dgm:bulletEnabled val="1"/>
        </dgm:presLayoutVars>
      </dgm:prSet>
      <dgm:spPr/>
    </dgm:pt>
    <dgm:pt modelId="{8A965010-E19B-4BAE-81FF-4BBE7A858D88}" type="pres">
      <dgm:prSet presAssocID="{CBD0071C-ADA7-4435-BFE4-75D3961F2028}" presName="spaceBetweenRectangles" presStyleCnt="0"/>
      <dgm:spPr/>
    </dgm:pt>
    <dgm:pt modelId="{54851E44-9711-476A-A448-BB221CD09959}" type="pres">
      <dgm:prSet presAssocID="{5D393CB0-19C7-4B15-A378-5F4397579293}" presName="parentLin" presStyleCnt="0"/>
      <dgm:spPr/>
    </dgm:pt>
    <dgm:pt modelId="{3544909B-EBF7-4C95-AE4F-DA1836D449E2}" type="pres">
      <dgm:prSet presAssocID="{5D393CB0-19C7-4B15-A378-5F4397579293}" presName="parentLeftMargin" presStyleLbl="node1" presStyleIdx="0" presStyleCnt="4"/>
      <dgm:spPr/>
      <dgm:t>
        <a:bodyPr/>
        <a:lstStyle/>
        <a:p>
          <a:endParaRPr lang="en-US"/>
        </a:p>
      </dgm:t>
    </dgm:pt>
    <dgm:pt modelId="{DF8D882F-700F-4F65-8DAA-71D34DB902E3}" type="pres">
      <dgm:prSet presAssocID="{5D393CB0-19C7-4B15-A378-5F4397579293}" presName="parentText" presStyleLbl="node1" presStyleIdx="1" presStyleCnt="4">
        <dgm:presLayoutVars>
          <dgm:chMax val="0"/>
          <dgm:bulletEnabled val="1"/>
        </dgm:presLayoutVars>
      </dgm:prSet>
      <dgm:spPr/>
      <dgm:t>
        <a:bodyPr/>
        <a:lstStyle/>
        <a:p>
          <a:endParaRPr lang="en-US"/>
        </a:p>
      </dgm:t>
    </dgm:pt>
    <dgm:pt modelId="{793FBB9A-35C3-4F5C-A9A1-540B7DCA13E9}" type="pres">
      <dgm:prSet presAssocID="{5D393CB0-19C7-4B15-A378-5F4397579293}" presName="negativeSpace" presStyleCnt="0"/>
      <dgm:spPr/>
    </dgm:pt>
    <dgm:pt modelId="{38444595-3255-4FDD-B43F-CBEA3002A218}" type="pres">
      <dgm:prSet presAssocID="{5D393CB0-19C7-4B15-A378-5F4397579293}" presName="childText" presStyleLbl="conFgAcc1" presStyleIdx="1" presStyleCnt="4">
        <dgm:presLayoutVars>
          <dgm:bulletEnabled val="1"/>
        </dgm:presLayoutVars>
      </dgm:prSet>
      <dgm:spPr/>
    </dgm:pt>
    <dgm:pt modelId="{F10AAA14-7C12-417D-9C15-F4747F15C623}" type="pres">
      <dgm:prSet presAssocID="{26C02D3A-0DED-48E5-AAB2-6FB8B698BA9B}" presName="spaceBetweenRectangles" presStyleCnt="0"/>
      <dgm:spPr/>
    </dgm:pt>
    <dgm:pt modelId="{4D9AB215-66FD-462F-BCFB-48D2DE3A34D3}" type="pres">
      <dgm:prSet presAssocID="{577136EE-25C4-4DD1-8BF9-4AF06CA1DB60}" presName="parentLin" presStyleCnt="0"/>
      <dgm:spPr/>
    </dgm:pt>
    <dgm:pt modelId="{E0F41177-04EA-4199-9212-95350BD1286D}" type="pres">
      <dgm:prSet presAssocID="{577136EE-25C4-4DD1-8BF9-4AF06CA1DB60}" presName="parentLeftMargin" presStyleLbl="node1" presStyleIdx="1" presStyleCnt="4"/>
      <dgm:spPr/>
      <dgm:t>
        <a:bodyPr/>
        <a:lstStyle/>
        <a:p>
          <a:endParaRPr lang="en-US"/>
        </a:p>
      </dgm:t>
    </dgm:pt>
    <dgm:pt modelId="{73381996-F0C3-40FB-B560-5759BC26C378}" type="pres">
      <dgm:prSet presAssocID="{577136EE-25C4-4DD1-8BF9-4AF06CA1DB60}" presName="parentText" presStyleLbl="node1" presStyleIdx="2" presStyleCnt="4">
        <dgm:presLayoutVars>
          <dgm:chMax val="0"/>
          <dgm:bulletEnabled val="1"/>
        </dgm:presLayoutVars>
      </dgm:prSet>
      <dgm:spPr/>
      <dgm:t>
        <a:bodyPr/>
        <a:lstStyle/>
        <a:p>
          <a:endParaRPr lang="en-US"/>
        </a:p>
      </dgm:t>
    </dgm:pt>
    <dgm:pt modelId="{0064A158-3B05-4CD5-9CED-8F45E1608D23}" type="pres">
      <dgm:prSet presAssocID="{577136EE-25C4-4DD1-8BF9-4AF06CA1DB60}" presName="negativeSpace" presStyleCnt="0"/>
      <dgm:spPr/>
    </dgm:pt>
    <dgm:pt modelId="{DDDE483C-207D-4410-A967-0D0EE68A4928}" type="pres">
      <dgm:prSet presAssocID="{577136EE-25C4-4DD1-8BF9-4AF06CA1DB60}" presName="childText" presStyleLbl="conFgAcc1" presStyleIdx="2" presStyleCnt="4">
        <dgm:presLayoutVars>
          <dgm:bulletEnabled val="1"/>
        </dgm:presLayoutVars>
      </dgm:prSet>
      <dgm:spPr/>
    </dgm:pt>
    <dgm:pt modelId="{33AD8F29-9D76-47EC-B11A-EF266C2008CD}" type="pres">
      <dgm:prSet presAssocID="{7C4D29F8-D1BB-41F7-A604-68F2D453EB60}" presName="spaceBetweenRectangles" presStyleCnt="0"/>
      <dgm:spPr/>
    </dgm:pt>
    <dgm:pt modelId="{2C8E69BB-A1B8-4D5C-A594-A12416F73DCF}" type="pres">
      <dgm:prSet presAssocID="{8512C346-FC93-4520-BD42-840EA9E96963}" presName="parentLin" presStyleCnt="0"/>
      <dgm:spPr/>
    </dgm:pt>
    <dgm:pt modelId="{DD8375A2-0259-4AA9-89E3-E9B0214A8203}" type="pres">
      <dgm:prSet presAssocID="{8512C346-FC93-4520-BD42-840EA9E96963}" presName="parentLeftMargin" presStyleLbl="node1" presStyleIdx="2" presStyleCnt="4"/>
      <dgm:spPr/>
      <dgm:t>
        <a:bodyPr/>
        <a:lstStyle/>
        <a:p>
          <a:endParaRPr lang="en-US"/>
        </a:p>
      </dgm:t>
    </dgm:pt>
    <dgm:pt modelId="{D1D932FE-3131-4B17-B9B1-FBE220A1D1AA}" type="pres">
      <dgm:prSet presAssocID="{8512C346-FC93-4520-BD42-840EA9E96963}" presName="parentText" presStyleLbl="node1" presStyleIdx="3" presStyleCnt="4">
        <dgm:presLayoutVars>
          <dgm:chMax val="0"/>
          <dgm:bulletEnabled val="1"/>
        </dgm:presLayoutVars>
      </dgm:prSet>
      <dgm:spPr/>
      <dgm:t>
        <a:bodyPr/>
        <a:lstStyle/>
        <a:p>
          <a:endParaRPr lang="en-US"/>
        </a:p>
      </dgm:t>
    </dgm:pt>
    <dgm:pt modelId="{9ECF6322-2470-45A8-8C4A-0C40BD67AF57}" type="pres">
      <dgm:prSet presAssocID="{8512C346-FC93-4520-BD42-840EA9E96963}" presName="negativeSpace" presStyleCnt="0"/>
      <dgm:spPr/>
    </dgm:pt>
    <dgm:pt modelId="{881A75D3-DF8C-4F97-9B06-A8A8B4B911FC}" type="pres">
      <dgm:prSet presAssocID="{8512C346-FC93-4520-BD42-840EA9E96963}" presName="childText" presStyleLbl="conFgAcc1" presStyleIdx="3" presStyleCnt="4">
        <dgm:presLayoutVars>
          <dgm:bulletEnabled val="1"/>
        </dgm:presLayoutVars>
      </dgm:prSet>
      <dgm:spPr/>
    </dgm:pt>
  </dgm:ptLst>
  <dgm:cxnLst>
    <dgm:cxn modelId="{69E4F16E-6D60-43A5-B03B-22F5CEBFF84C}" srcId="{E24400D1-3C4A-4C98-9E35-A721914AE2B0}" destId="{19088DE8-8D4E-4C38-8F39-E1780E47ED47}" srcOrd="0" destOrd="0" parTransId="{65A9F1BD-D2D3-4AF0-A2F5-2C055C0272A6}" sibTransId="{CBD0071C-ADA7-4435-BFE4-75D3961F2028}"/>
    <dgm:cxn modelId="{D3970C7E-97E2-428A-8486-659CE7B49198}" srcId="{E24400D1-3C4A-4C98-9E35-A721914AE2B0}" destId="{5D393CB0-19C7-4B15-A378-5F4397579293}" srcOrd="1" destOrd="0" parTransId="{E01ECEF1-A698-468F-8AF5-3CFC9B073A01}" sibTransId="{26C02D3A-0DED-48E5-AAB2-6FB8B698BA9B}"/>
    <dgm:cxn modelId="{FE1B56D9-A23E-4682-B50E-7D335D22AD0D}" type="presOf" srcId="{E24400D1-3C4A-4C98-9E35-A721914AE2B0}" destId="{A59AB625-37BD-43A0-89A5-7CA61ADF402B}" srcOrd="0" destOrd="0" presId="urn:microsoft.com/office/officeart/2005/8/layout/list1"/>
    <dgm:cxn modelId="{FE22EBE6-2703-4C36-9FA2-CD086574FDEF}" srcId="{E24400D1-3C4A-4C98-9E35-A721914AE2B0}" destId="{8512C346-FC93-4520-BD42-840EA9E96963}" srcOrd="3" destOrd="0" parTransId="{229FF474-A6FF-4E9A-B7CE-5AD5395DCC45}" sibTransId="{F239E729-4AB9-4499-9232-E9AD2B4CE265}"/>
    <dgm:cxn modelId="{D8E81F92-86EA-46F2-A241-F3C96C55931F}" type="presOf" srcId="{8512C346-FC93-4520-BD42-840EA9E96963}" destId="{D1D932FE-3131-4B17-B9B1-FBE220A1D1AA}" srcOrd="1" destOrd="0" presId="urn:microsoft.com/office/officeart/2005/8/layout/list1"/>
    <dgm:cxn modelId="{15B9AEB6-0D54-4DE2-8658-0CBDE0DB9B86}" type="presOf" srcId="{5D393CB0-19C7-4B15-A378-5F4397579293}" destId="{DF8D882F-700F-4F65-8DAA-71D34DB902E3}" srcOrd="1" destOrd="0" presId="urn:microsoft.com/office/officeart/2005/8/layout/list1"/>
    <dgm:cxn modelId="{4BAE091C-2A97-4685-8F46-3CD5BDDADDEB}" type="presOf" srcId="{8512C346-FC93-4520-BD42-840EA9E96963}" destId="{DD8375A2-0259-4AA9-89E3-E9B0214A8203}" srcOrd="0" destOrd="0" presId="urn:microsoft.com/office/officeart/2005/8/layout/list1"/>
    <dgm:cxn modelId="{1FD30A38-A69D-42DC-BE05-364511B36156}" srcId="{E24400D1-3C4A-4C98-9E35-A721914AE2B0}" destId="{577136EE-25C4-4DD1-8BF9-4AF06CA1DB60}" srcOrd="2" destOrd="0" parTransId="{20E9AED9-0855-428F-96BD-B405385F11EA}" sibTransId="{7C4D29F8-D1BB-41F7-A604-68F2D453EB60}"/>
    <dgm:cxn modelId="{927B6383-6C88-45F1-9C75-26A5C80495AD}" type="presOf" srcId="{577136EE-25C4-4DD1-8BF9-4AF06CA1DB60}" destId="{E0F41177-04EA-4199-9212-95350BD1286D}" srcOrd="0" destOrd="0" presId="urn:microsoft.com/office/officeart/2005/8/layout/list1"/>
    <dgm:cxn modelId="{C5E3A52A-4928-42DB-A451-FED1FD4F2CA8}" type="presOf" srcId="{5D393CB0-19C7-4B15-A378-5F4397579293}" destId="{3544909B-EBF7-4C95-AE4F-DA1836D449E2}" srcOrd="0" destOrd="0" presId="urn:microsoft.com/office/officeart/2005/8/layout/list1"/>
    <dgm:cxn modelId="{264E45A8-4AB0-4000-A620-3110820D85C7}" type="presOf" srcId="{19088DE8-8D4E-4C38-8F39-E1780E47ED47}" destId="{0DF11DBF-A7E4-4ED9-8CE7-E764309642FC}" srcOrd="0" destOrd="0" presId="urn:microsoft.com/office/officeart/2005/8/layout/list1"/>
    <dgm:cxn modelId="{087AE4C8-B14E-450C-B512-77105FF9A95B}" type="presOf" srcId="{19088DE8-8D4E-4C38-8F39-E1780E47ED47}" destId="{CE253E5E-A6CE-4850-87A0-89635F390143}" srcOrd="1" destOrd="0" presId="urn:microsoft.com/office/officeart/2005/8/layout/list1"/>
    <dgm:cxn modelId="{A14C8E12-7B2A-4E12-A454-45181059E130}" type="presOf" srcId="{577136EE-25C4-4DD1-8BF9-4AF06CA1DB60}" destId="{73381996-F0C3-40FB-B560-5759BC26C378}" srcOrd="1" destOrd="0" presId="urn:microsoft.com/office/officeart/2005/8/layout/list1"/>
    <dgm:cxn modelId="{A9F29C6A-D56B-44B1-A8C1-D48B8CE749DD}" type="presParOf" srcId="{A59AB625-37BD-43A0-89A5-7CA61ADF402B}" destId="{637977AF-8AD0-44C4-BC53-9069F255B0AD}" srcOrd="0" destOrd="0" presId="urn:microsoft.com/office/officeart/2005/8/layout/list1"/>
    <dgm:cxn modelId="{A28738A9-CE54-46F9-A8C7-E9895CCFF701}" type="presParOf" srcId="{637977AF-8AD0-44C4-BC53-9069F255B0AD}" destId="{0DF11DBF-A7E4-4ED9-8CE7-E764309642FC}" srcOrd="0" destOrd="0" presId="urn:microsoft.com/office/officeart/2005/8/layout/list1"/>
    <dgm:cxn modelId="{29938F5B-6F1E-4B33-A394-17AE457EB918}" type="presParOf" srcId="{637977AF-8AD0-44C4-BC53-9069F255B0AD}" destId="{CE253E5E-A6CE-4850-87A0-89635F390143}" srcOrd="1" destOrd="0" presId="urn:microsoft.com/office/officeart/2005/8/layout/list1"/>
    <dgm:cxn modelId="{8378965D-5880-4506-AA3A-FDFF2896059D}" type="presParOf" srcId="{A59AB625-37BD-43A0-89A5-7CA61ADF402B}" destId="{04EF6F9E-0358-4A30-814A-E265858042AE}" srcOrd="1" destOrd="0" presId="urn:microsoft.com/office/officeart/2005/8/layout/list1"/>
    <dgm:cxn modelId="{AE5D0B46-DE66-45B7-A949-D1931558ACC8}" type="presParOf" srcId="{A59AB625-37BD-43A0-89A5-7CA61ADF402B}" destId="{AA1641C0-A2FD-4BF6-9FC6-5A73D1159AF6}" srcOrd="2" destOrd="0" presId="urn:microsoft.com/office/officeart/2005/8/layout/list1"/>
    <dgm:cxn modelId="{E0700CCE-BFEE-450F-BBCD-E8305E74BF84}" type="presParOf" srcId="{A59AB625-37BD-43A0-89A5-7CA61ADF402B}" destId="{8A965010-E19B-4BAE-81FF-4BBE7A858D88}" srcOrd="3" destOrd="0" presId="urn:microsoft.com/office/officeart/2005/8/layout/list1"/>
    <dgm:cxn modelId="{44AC1FAD-6E90-42C2-B754-484F4A737E59}" type="presParOf" srcId="{A59AB625-37BD-43A0-89A5-7CA61ADF402B}" destId="{54851E44-9711-476A-A448-BB221CD09959}" srcOrd="4" destOrd="0" presId="urn:microsoft.com/office/officeart/2005/8/layout/list1"/>
    <dgm:cxn modelId="{A8CB7F3F-82C4-4555-8068-E7341E73EED4}" type="presParOf" srcId="{54851E44-9711-476A-A448-BB221CD09959}" destId="{3544909B-EBF7-4C95-AE4F-DA1836D449E2}" srcOrd="0" destOrd="0" presId="urn:microsoft.com/office/officeart/2005/8/layout/list1"/>
    <dgm:cxn modelId="{730DD2EB-7263-44BA-8A4B-06DFB60D4745}" type="presParOf" srcId="{54851E44-9711-476A-A448-BB221CD09959}" destId="{DF8D882F-700F-4F65-8DAA-71D34DB902E3}" srcOrd="1" destOrd="0" presId="urn:microsoft.com/office/officeart/2005/8/layout/list1"/>
    <dgm:cxn modelId="{CC02754E-165D-4D93-B2E1-2FF4E494DB5A}" type="presParOf" srcId="{A59AB625-37BD-43A0-89A5-7CA61ADF402B}" destId="{793FBB9A-35C3-4F5C-A9A1-540B7DCA13E9}" srcOrd="5" destOrd="0" presId="urn:microsoft.com/office/officeart/2005/8/layout/list1"/>
    <dgm:cxn modelId="{C59DD95F-F3A3-4FE2-910F-88CE9427BEAF}" type="presParOf" srcId="{A59AB625-37BD-43A0-89A5-7CA61ADF402B}" destId="{38444595-3255-4FDD-B43F-CBEA3002A218}" srcOrd="6" destOrd="0" presId="urn:microsoft.com/office/officeart/2005/8/layout/list1"/>
    <dgm:cxn modelId="{53D310D7-0206-4FA4-A69A-E6319168AAC5}" type="presParOf" srcId="{A59AB625-37BD-43A0-89A5-7CA61ADF402B}" destId="{F10AAA14-7C12-417D-9C15-F4747F15C623}" srcOrd="7" destOrd="0" presId="urn:microsoft.com/office/officeart/2005/8/layout/list1"/>
    <dgm:cxn modelId="{C4EFE804-C0EB-476B-B387-46AC50040078}" type="presParOf" srcId="{A59AB625-37BD-43A0-89A5-7CA61ADF402B}" destId="{4D9AB215-66FD-462F-BCFB-48D2DE3A34D3}" srcOrd="8" destOrd="0" presId="urn:microsoft.com/office/officeart/2005/8/layout/list1"/>
    <dgm:cxn modelId="{A7313463-A1A0-46DA-AA2F-DFF643F4A3B1}" type="presParOf" srcId="{4D9AB215-66FD-462F-BCFB-48D2DE3A34D3}" destId="{E0F41177-04EA-4199-9212-95350BD1286D}" srcOrd="0" destOrd="0" presId="urn:microsoft.com/office/officeart/2005/8/layout/list1"/>
    <dgm:cxn modelId="{A13D56F4-B5E5-4F6F-943F-84A473287665}" type="presParOf" srcId="{4D9AB215-66FD-462F-BCFB-48D2DE3A34D3}" destId="{73381996-F0C3-40FB-B560-5759BC26C378}" srcOrd="1" destOrd="0" presId="urn:microsoft.com/office/officeart/2005/8/layout/list1"/>
    <dgm:cxn modelId="{C5E4D529-5A43-49F3-A7A9-2851DCDC9502}" type="presParOf" srcId="{A59AB625-37BD-43A0-89A5-7CA61ADF402B}" destId="{0064A158-3B05-4CD5-9CED-8F45E1608D23}" srcOrd="9" destOrd="0" presId="urn:microsoft.com/office/officeart/2005/8/layout/list1"/>
    <dgm:cxn modelId="{8D7903F9-7327-4FB9-9F26-D83E1EEE9301}" type="presParOf" srcId="{A59AB625-37BD-43A0-89A5-7CA61ADF402B}" destId="{DDDE483C-207D-4410-A967-0D0EE68A4928}" srcOrd="10" destOrd="0" presId="urn:microsoft.com/office/officeart/2005/8/layout/list1"/>
    <dgm:cxn modelId="{FAD12514-4163-4295-87A3-A404BFC0AAE7}" type="presParOf" srcId="{A59AB625-37BD-43A0-89A5-7CA61ADF402B}" destId="{33AD8F29-9D76-47EC-B11A-EF266C2008CD}" srcOrd="11" destOrd="0" presId="urn:microsoft.com/office/officeart/2005/8/layout/list1"/>
    <dgm:cxn modelId="{19FBD330-B2EC-460D-9E62-D08A5F30AEAE}" type="presParOf" srcId="{A59AB625-37BD-43A0-89A5-7CA61ADF402B}" destId="{2C8E69BB-A1B8-4D5C-A594-A12416F73DCF}" srcOrd="12" destOrd="0" presId="urn:microsoft.com/office/officeart/2005/8/layout/list1"/>
    <dgm:cxn modelId="{A8D73DC2-32E6-4371-8B2E-27D7A7B1D746}" type="presParOf" srcId="{2C8E69BB-A1B8-4D5C-A594-A12416F73DCF}" destId="{DD8375A2-0259-4AA9-89E3-E9B0214A8203}" srcOrd="0" destOrd="0" presId="urn:microsoft.com/office/officeart/2005/8/layout/list1"/>
    <dgm:cxn modelId="{5F41E7AF-95BB-4FD1-922E-B543C97102A9}" type="presParOf" srcId="{2C8E69BB-A1B8-4D5C-A594-A12416F73DCF}" destId="{D1D932FE-3131-4B17-B9B1-FBE220A1D1AA}" srcOrd="1" destOrd="0" presId="urn:microsoft.com/office/officeart/2005/8/layout/list1"/>
    <dgm:cxn modelId="{8BFE2914-ECFD-4A39-B780-44E1B5EEABE4}" type="presParOf" srcId="{A59AB625-37BD-43A0-89A5-7CA61ADF402B}" destId="{9ECF6322-2470-45A8-8C4A-0C40BD67AF57}" srcOrd="13" destOrd="0" presId="urn:microsoft.com/office/officeart/2005/8/layout/list1"/>
    <dgm:cxn modelId="{3961F0BF-8125-42E3-ADCF-B83DDB592A2B}" type="presParOf" srcId="{A59AB625-37BD-43A0-89A5-7CA61ADF402B}" destId="{881A75D3-DF8C-4F97-9B06-A8A8B4B911F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DC50B-59EE-462B-AEAA-3649DC0FD9B5}"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US"/>
        </a:p>
      </dgm:t>
    </dgm:pt>
    <dgm:pt modelId="{F5832EE1-1E52-45D6-906C-1D1B95D8FE82}">
      <dgm:prSet phldrT="[Text]"/>
      <dgm:spPr/>
      <dgm:t>
        <a:bodyPr/>
        <a:lstStyle/>
        <a:p>
          <a:pPr rtl="0"/>
          <a:r>
            <a:rPr lang="es-US" b="1" dirty="0">
              <a:solidFill>
                <a:schemeClr val="tx1"/>
              </a:solidFill>
            </a:rPr>
            <a:t>MANTENGA </a:t>
          </a:r>
          <a:br>
            <a:rPr lang="es-US" b="1" dirty="0">
              <a:solidFill>
                <a:schemeClr val="tx1"/>
              </a:solidFill>
            </a:rPr>
          </a:br>
          <a:r>
            <a:rPr lang="es-US" b="1" dirty="0">
              <a:solidFill>
                <a:schemeClr val="tx1"/>
              </a:solidFill>
            </a:rPr>
            <a:t>LA CALMA.</a:t>
          </a:r>
        </a:p>
      </dgm:t>
    </dgm:pt>
    <dgm:pt modelId="{AF62118B-8403-4E3C-8177-5241A6E3B543}" type="parTrans" cxnId="{3940140A-EE0A-4970-8D38-6785EF03F9B1}">
      <dgm:prSet/>
      <dgm:spPr/>
      <dgm:t>
        <a:bodyPr/>
        <a:lstStyle/>
        <a:p>
          <a:endParaRPr lang="en-US"/>
        </a:p>
      </dgm:t>
    </dgm:pt>
    <dgm:pt modelId="{FD737832-8D6D-41E1-B03D-31D5FF65BCBC}" type="sibTrans" cxnId="{3940140A-EE0A-4970-8D38-6785EF03F9B1}">
      <dgm:prSet/>
      <dgm:spPr/>
      <dgm:t>
        <a:bodyPr/>
        <a:lstStyle/>
        <a:p>
          <a:endParaRPr lang="en-US"/>
        </a:p>
      </dgm:t>
    </dgm:pt>
    <dgm:pt modelId="{EFD76ED2-487F-45EF-B297-C2637B2AA6EA}">
      <dgm:prSet phldrT="[Text]"/>
      <dgm:spPr/>
      <dgm:t>
        <a:bodyPr/>
        <a:lstStyle/>
        <a:p>
          <a:pPr rtl="0"/>
          <a:r>
            <a:rPr lang="es-US" b="1" dirty="0">
              <a:solidFill>
                <a:schemeClr val="tx1"/>
              </a:solidFill>
            </a:rPr>
            <a:t>ASEGURE EL LUGAR.</a:t>
          </a:r>
        </a:p>
      </dgm:t>
    </dgm:pt>
    <dgm:pt modelId="{1A0422DD-BA32-45D5-A20F-BE6BF5A3F22B}" type="parTrans" cxnId="{F4625537-27EA-4E8B-8E67-D5EAC256D4B3}">
      <dgm:prSet/>
      <dgm:spPr/>
      <dgm:t>
        <a:bodyPr/>
        <a:lstStyle/>
        <a:p>
          <a:endParaRPr lang="en-US"/>
        </a:p>
      </dgm:t>
    </dgm:pt>
    <dgm:pt modelId="{B4B132FA-6B33-4934-A247-7D4A96BE8704}" type="sibTrans" cxnId="{F4625537-27EA-4E8B-8E67-D5EAC256D4B3}">
      <dgm:prSet/>
      <dgm:spPr/>
      <dgm:t>
        <a:bodyPr/>
        <a:lstStyle/>
        <a:p>
          <a:endParaRPr lang="en-US"/>
        </a:p>
      </dgm:t>
    </dgm:pt>
    <dgm:pt modelId="{30283B9A-00BA-4ACB-9C0D-50D6F95FB586}">
      <dgm:prSet phldrT="[Text]"/>
      <dgm:spPr/>
      <dgm:t>
        <a:bodyPr/>
        <a:lstStyle/>
        <a:p>
          <a:pPr rtl="0"/>
          <a:r>
            <a:rPr lang="es-US" b="1" dirty="0">
              <a:solidFill>
                <a:schemeClr val="tx1"/>
              </a:solidFill>
            </a:rPr>
            <a:t>RETIRE MATERIALES Y HERRAMIENTAS PARA QUE NO ESTORBEN.</a:t>
          </a:r>
        </a:p>
      </dgm:t>
    </dgm:pt>
    <dgm:pt modelId="{D5E9E9D2-223E-4071-AD66-A5D574FC88C8}" type="parTrans" cxnId="{0EB3CE54-9C57-47C4-AC56-BAA2838AC090}">
      <dgm:prSet/>
      <dgm:spPr/>
      <dgm:t>
        <a:bodyPr/>
        <a:lstStyle/>
        <a:p>
          <a:endParaRPr lang="en-US"/>
        </a:p>
      </dgm:t>
    </dgm:pt>
    <dgm:pt modelId="{D03E3F74-C4AD-4853-8457-264D4E56FB9B}" type="sibTrans" cxnId="{0EB3CE54-9C57-47C4-AC56-BAA2838AC090}">
      <dgm:prSet/>
      <dgm:spPr/>
      <dgm:t>
        <a:bodyPr/>
        <a:lstStyle/>
        <a:p>
          <a:endParaRPr lang="en-US"/>
        </a:p>
      </dgm:t>
    </dgm:pt>
    <dgm:pt modelId="{4AAB2374-F29D-477C-ADEA-FFF3C06FBE20}">
      <dgm:prSet phldrT="[Text]"/>
      <dgm:spPr/>
      <dgm:t>
        <a:bodyPr/>
        <a:lstStyle/>
        <a:p>
          <a:pPr rtl="0"/>
          <a:r>
            <a:rPr lang="es-US" b="1" dirty="0">
              <a:solidFill>
                <a:schemeClr val="tx1"/>
              </a:solidFill>
            </a:rPr>
            <a:t>PASE LISTA DE TODOS LOS TRABAJADORES.</a:t>
          </a:r>
        </a:p>
      </dgm:t>
    </dgm:pt>
    <dgm:pt modelId="{58F93AF6-E5EB-4279-9961-043BB8F177E5}" type="parTrans" cxnId="{5C5A2B46-8B1E-4E49-B1A5-081960EBC5A6}">
      <dgm:prSet/>
      <dgm:spPr/>
      <dgm:t>
        <a:bodyPr/>
        <a:lstStyle/>
        <a:p>
          <a:endParaRPr lang="en-US"/>
        </a:p>
      </dgm:t>
    </dgm:pt>
    <dgm:pt modelId="{797B7AD6-1C49-4E41-80D4-BBDC0E43648F}" type="sibTrans" cxnId="{5C5A2B46-8B1E-4E49-B1A5-081960EBC5A6}">
      <dgm:prSet/>
      <dgm:spPr/>
      <dgm:t>
        <a:bodyPr/>
        <a:lstStyle/>
        <a:p>
          <a:endParaRPr lang="en-US"/>
        </a:p>
      </dgm:t>
    </dgm:pt>
    <dgm:pt modelId="{31B377CA-1F34-49D7-A2F0-36B562BD9774}">
      <dgm:prSet phldrT="[Text]"/>
      <dgm:spPr/>
      <dgm:t>
        <a:bodyPr/>
        <a:lstStyle/>
        <a:p>
          <a:pPr rtl="0"/>
          <a:r>
            <a:rPr lang="es-US" b="1" dirty="0">
              <a:solidFill>
                <a:schemeClr val="tx1"/>
              </a:solidFill>
            </a:rPr>
            <a:t>NO ESTORBE A LOS RESCATISTAS.</a:t>
          </a:r>
        </a:p>
      </dgm:t>
    </dgm:pt>
    <dgm:pt modelId="{DE6F7182-8C4E-4D1F-9BE3-BA5B7019B180}" type="parTrans" cxnId="{20A715DD-00FE-42EF-A548-EFEC62431C6B}">
      <dgm:prSet/>
      <dgm:spPr/>
      <dgm:t>
        <a:bodyPr/>
        <a:lstStyle/>
        <a:p>
          <a:endParaRPr lang="en-US"/>
        </a:p>
      </dgm:t>
    </dgm:pt>
    <dgm:pt modelId="{A50AAC12-6FB5-4B11-B478-E95CCEFAAF13}" type="sibTrans" cxnId="{20A715DD-00FE-42EF-A548-EFEC62431C6B}">
      <dgm:prSet/>
      <dgm:spPr/>
      <dgm:t>
        <a:bodyPr/>
        <a:lstStyle/>
        <a:p>
          <a:endParaRPr lang="en-US"/>
        </a:p>
      </dgm:t>
    </dgm:pt>
    <dgm:pt modelId="{4D69DE7B-7387-419F-B70F-5267BF39883A}">
      <dgm:prSet/>
      <dgm:spPr/>
      <dgm:t>
        <a:bodyPr/>
        <a:lstStyle/>
        <a:p>
          <a:pPr rtl="0"/>
          <a:r>
            <a:rPr lang="es-US" b="1" dirty="0">
              <a:solidFill>
                <a:schemeClr val="tx1"/>
              </a:solidFill>
            </a:rPr>
            <a:t>APAGUE EL EQUIPO.</a:t>
          </a:r>
        </a:p>
      </dgm:t>
    </dgm:pt>
    <dgm:pt modelId="{4060214C-22CB-4889-9174-E70E2C06C489}" type="parTrans" cxnId="{432A29B4-18FF-4AB8-86A4-9C29722DA921}">
      <dgm:prSet/>
      <dgm:spPr/>
      <dgm:t>
        <a:bodyPr/>
        <a:lstStyle/>
        <a:p>
          <a:endParaRPr lang="en-US"/>
        </a:p>
      </dgm:t>
    </dgm:pt>
    <dgm:pt modelId="{F3B35AA8-02B4-4371-9ECE-A866B389719E}" type="sibTrans" cxnId="{432A29B4-18FF-4AB8-86A4-9C29722DA921}">
      <dgm:prSet/>
      <dgm:spPr/>
      <dgm:t>
        <a:bodyPr/>
        <a:lstStyle/>
        <a:p>
          <a:endParaRPr lang="en-US"/>
        </a:p>
      </dgm:t>
    </dgm:pt>
    <dgm:pt modelId="{C580BDED-C964-4411-B678-7FCD6BC58035}" type="pres">
      <dgm:prSet presAssocID="{B55DC50B-59EE-462B-AEAA-3649DC0FD9B5}" presName="cycle" presStyleCnt="0">
        <dgm:presLayoutVars>
          <dgm:dir/>
          <dgm:resizeHandles val="exact"/>
        </dgm:presLayoutVars>
      </dgm:prSet>
      <dgm:spPr/>
      <dgm:t>
        <a:bodyPr/>
        <a:lstStyle/>
        <a:p>
          <a:endParaRPr lang="en-US"/>
        </a:p>
      </dgm:t>
    </dgm:pt>
    <dgm:pt modelId="{605BABEA-AA51-4F6E-8359-43F6135789D6}" type="pres">
      <dgm:prSet presAssocID="{F5832EE1-1E52-45D6-906C-1D1B95D8FE82}" presName="node" presStyleLbl="node1" presStyleIdx="0" presStyleCnt="6" custScaleX="177156" custScaleY="177156">
        <dgm:presLayoutVars>
          <dgm:bulletEnabled val="1"/>
        </dgm:presLayoutVars>
      </dgm:prSet>
      <dgm:spPr/>
      <dgm:t>
        <a:bodyPr/>
        <a:lstStyle/>
        <a:p>
          <a:endParaRPr lang="en-US"/>
        </a:p>
      </dgm:t>
    </dgm:pt>
    <dgm:pt modelId="{D9044E0E-389C-4D8F-9752-C453BB5EB87D}" type="pres">
      <dgm:prSet presAssocID="{F5832EE1-1E52-45D6-906C-1D1B95D8FE82}" presName="spNode" presStyleCnt="0"/>
      <dgm:spPr/>
    </dgm:pt>
    <dgm:pt modelId="{00A87759-117C-4760-A815-54DA02ACEFF5}" type="pres">
      <dgm:prSet presAssocID="{FD737832-8D6D-41E1-B03D-31D5FF65BCBC}" presName="sibTrans" presStyleLbl="sibTrans1D1" presStyleIdx="0" presStyleCnt="6"/>
      <dgm:spPr/>
      <dgm:t>
        <a:bodyPr/>
        <a:lstStyle/>
        <a:p>
          <a:endParaRPr lang="en-US"/>
        </a:p>
      </dgm:t>
    </dgm:pt>
    <dgm:pt modelId="{3F5739CA-1274-4C46-AA32-F3BDB376142B}" type="pres">
      <dgm:prSet presAssocID="{EFD76ED2-487F-45EF-B297-C2637B2AA6EA}" presName="node" presStyleLbl="node1" presStyleIdx="1" presStyleCnt="6" custScaleX="177156" custScaleY="177156" custRadScaleRad="127734" custRadScaleInc="61238">
        <dgm:presLayoutVars>
          <dgm:bulletEnabled val="1"/>
        </dgm:presLayoutVars>
      </dgm:prSet>
      <dgm:spPr/>
      <dgm:t>
        <a:bodyPr/>
        <a:lstStyle/>
        <a:p>
          <a:endParaRPr lang="en-US"/>
        </a:p>
      </dgm:t>
    </dgm:pt>
    <dgm:pt modelId="{F17705CE-AE80-4C32-A868-05EF1B63C818}" type="pres">
      <dgm:prSet presAssocID="{EFD76ED2-487F-45EF-B297-C2637B2AA6EA}" presName="spNode" presStyleCnt="0"/>
      <dgm:spPr/>
    </dgm:pt>
    <dgm:pt modelId="{E5538A6F-27E6-4302-A268-60AFDC9103BE}" type="pres">
      <dgm:prSet presAssocID="{B4B132FA-6B33-4934-A247-7D4A96BE8704}" presName="sibTrans" presStyleLbl="sibTrans1D1" presStyleIdx="1" presStyleCnt="6"/>
      <dgm:spPr/>
      <dgm:t>
        <a:bodyPr/>
        <a:lstStyle/>
        <a:p>
          <a:endParaRPr lang="en-US"/>
        </a:p>
      </dgm:t>
    </dgm:pt>
    <dgm:pt modelId="{23EBF627-BF21-4095-B0B0-7FD485275F3C}" type="pres">
      <dgm:prSet presAssocID="{4D69DE7B-7387-419F-B70F-5267BF39883A}" presName="node" presStyleLbl="node1" presStyleIdx="2" presStyleCnt="6" custScaleX="177156" custScaleY="177156" custRadScaleRad="130513" custRadScaleInc="-43832">
        <dgm:presLayoutVars>
          <dgm:bulletEnabled val="1"/>
        </dgm:presLayoutVars>
      </dgm:prSet>
      <dgm:spPr/>
      <dgm:t>
        <a:bodyPr/>
        <a:lstStyle/>
        <a:p>
          <a:endParaRPr lang="en-US"/>
        </a:p>
      </dgm:t>
    </dgm:pt>
    <dgm:pt modelId="{B04336D5-0A7D-4CA8-9327-22B2A88DC7F0}" type="pres">
      <dgm:prSet presAssocID="{4D69DE7B-7387-419F-B70F-5267BF39883A}" presName="spNode" presStyleCnt="0"/>
      <dgm:spPr/>
    </dgm:pt>
    <dgm:pt modelId="{1C8DA948-0212-4A9B-9D5F-5A3F3A62EB16}" type="pres">
      <dgm:prSet presAssocID="{F3B35AA8-02B4-4371-9ECE-A866B389719E}" presName="sibTrans" presStyleLbl="sibTrans1D1" presStyleIdx="2" presStyleCnt="6"/>
      <dgm:spPr/>
      <dgm:t>
        <a:bodyPr/>
        <a:lstStyle/>
        <a:p>
          <a:endParaRPr lang="en-US"/>
        </a:p>
      </dgm:t>
    </dgm:pt>
    <dgm:pt modelId="{86EC90E9-0F80-4D9B-B5E9-819807581A38}" type="pres">
      <dgm:prSet presAssocID="{30283B9A-00BA-4ACB-9C0D-50D6F95FB586}" presName="node" presStyleLbl="node1" presStyleIdx="3" presStyleCnt="6" custScaleX="177156" custScaleY="177156" custRadScaleRad="82419" custRadScaleInc="3309">
        <dgm:presLayoutVars>
          <dgm:bulletEnabled val="1"/>
        </dgm:presLayoutVars>
      </dgm:prSet>
      <dgm:spPr/>
      <dgm:t>
        <a:bodyPr/>
        <a:lstStyle/>
        <a:p>
          <a:endParaRPr lang="en-US"/>
        </a:p>
      </dgm:t>
    </dgm:pt>
    <dgm:pt modelId="{9FEC0F29-1AEF-4E4A-825C-881C55277507}" type="pres">
      <dgm:prSet presAssocID="{30283B9A-00BA-4ACB-9C0D-50D6F95FB586}" presName="spNode" presStyleCnt="0"/>
      <dgm:spPr/>
    </dgm:pt>
    <dgm:pt modelId="{BE8B949C-C9C7-4712-BCE6-85199622B0EF}" type="pres">
      <dgm:prSet presAssocID="{D03E3F74-C4AD-4853-8457-264D4E56FB9B}" presName="sibTrans" presStyleLbl="sibTrans1D1" presStyleIdx="3" presStyleCnt="6"/>
      <dgm:spPr/>
      <dgm:t>
        <a:bodyPr/>
        <a:lstStyle/>
        <a:p>
          <a:endParaRPr lang="en-US"/>
        </a:p>
      </dgm:t>
    </dgm:pt>
    <dgm:pt modelId="{EE70B696-3B75-40C9-A344-263D49D38CC5}" type="pres">
      <dgm:prSet presAssocID="{4AAB2374-F29D-477C-ADEA-FFF3C06FBE20}" presName="node" presStyleLbl="node1" presStyleIdx="4" presStyleCnt="6" custScaleX="177156" custScaleY="177156" custRadScaleRad="131953" custRadScaleInc="45046">
        <dgm:presLayoutVars>
          <dgm:bulletEnabled val="1"/>
        </dgm:presLayoutVars>
      </dgm:prSet>
      <dgm:spPr/>
      <dgm:t>
        <a:bodyPr/>
        <a:lstStyle/>
        <a:p>
          <a:endParaRPr lang="en-US"/>
        </a:p>
      </dgm:t>
    </dgm:pt>
    <dgm:pt modelId="{1E538D61-0195-4EEF-B98D-2C5CE873A731}" type="pres">
      <dgm:prSet presAssocID="{4AAB2374-F29D-477C-ADEA-FFF3C06FBE20}" presName="spNode" presStyleCnt="0"/>
      <dgm:spPr/>
    </dgm:pt>
    <dgm:pt modelId="{18C5FA2D-11DC-427A-BD60-CEAB9C66D665}" type="pres">
      <dgm:prSet presAssocID="{797B7AD6-1C49-4E41-80D4-BBDC0E43648F}" presName="sibTrans" presStyleLbl="sibTrans1D1" presStyleIdx="4" presStyleCnt="6"/>
      <dgm:spPr/>
      <dgm:t>
        <a:bodyPr/>
        <a:lstStyle/>
        <a:p>
          <a:endParaRPr lang="en-US"/>
        </a:p>
      </dgm:t>
    </dgm:pt>
    <dgm:pt modelId="{7D970559-94DE-465B-BF24-FE048FD22ED8}" type="pres">
      <dgm:prSet presAssocID="{31B377CA-1F34-49D7-A2F0-36B562BD9774}" presName="node" presStyleLbl="node1" presStyleIdx="5" presStyleCnt="6" custScaleX="177156" custScaleY="177156" custRadScaleRad="129207" custRadScaleInc="-62283">
        <dgm:presLayoutVars>
          <dgm:bulletEnabled val="1"/>
        </dgm:presLayoutVars>
      </dgm:prSet>
      <dgm:spPr/>
      <dgm:t>
        <a:bodyPr/>
        <a:lstStyle/>
        <a:p>
          <a:endParaRPr lang="en-US"/>
        </a:p>
      </dgm:t>
    </dgm:pt>
    <dgm:pt modelId="{3477190C-5859-4FC2-8E2F-9112E6D44830}" type="pres">
      <dgm:prSet presAssocID="{31B377CA-1F34-49D7-A2F0-36B562BD9774}" presName="spNode" presStyleCnt="0"/>
      <dgm:spPr/>
    </dgm:pt>
    <dgm:pt modelId="{B4E22A94-6B1B-435C-ACEA-F1FEA2072363}" type="pres">
      <dgm:prSet presAssocID="{A50AAC12-6FB5-4B11-B478-E95CCEFAAF13}" presName="sibTrans" presStyleLbl="sibTrans1D1" presStyleIdx="5" presStyleCnt="6"/>
      <dgm:spPr/>
      <dgm:t>
        <a:bodyPr/>
        <a:lstStyle/>
        <a:p>
          <a:endParaRPr lang="en-US"/>
        </a:p>
      </dgm:t>
    </dgm:pt>
  </dgm:ptLst>
  <dgm:cxnLst>
    <dgm:cxn modelId="{F4625537-27EA-4E8B-8E67-D5EAC256D4B3}" srcId="{B55DC50B-59EE-462B-AEAA-3649DC0FD9B5}" destId="{EFD76ED2-487F-45EF-B297-C2637B2AA6EA}" srcOrd="1" destOrd="0" parTransId="{1A0422DD-BA32-45D5-A20F-BE6BF5A3F22B}" sibTransId="{B4B132FA-6B33-4934-A247-7D4A96BE8704}"/>
    <dgm:cxn modelId="{EFF7650A-54F3-45B0-9910-F2F040FEA665}" type="presOf" srcId="{F3B35AA8-02B4-4371-9ECE-A866B389719E}" destId="{1C8DA948-0212-4A9B-9D5F-5A3F3A62EB16}" srcOrd="0" destOrd="0" presId="urn:microsoft.com/office/officeart/2005/8/layout/cycle5"/>
    <dgm:cxn modelId="{093E49BB-F680-4F6A-B4ED-3D25DB3178CA}" type="presOf" srcId="{FD737832-8D6D-41E1-B03D-31D5FF65BCBC}" destId="{00A87759-117C-4760-A815-54DA02ACEFF5}" srcOrd="0" destOrd="0" presId="urn:microsoft.com/office/officeart/2005/8/layout/cycle5"/>
    <dgm:cxn modelId="{BD510CE2-6FA3-4A96-8E4C-1AFD260403B4}" type="presOf" srcId="{B4B132FA-6B33-4934-A247-7D4A96BE8704}" destId="{E5538A6F-27E6-4302-A268-60AFDC9103BE}" srcOrd="0" destOrd="0" presId="urn:microsoft.com/office/officeart/2005/8/layout/cycle5"/>
    <dgm:cxn modelId="{5D9D7EFB-DACE-42B0-86DE-02F24125A7A6}" type="presOf" srcId="{797B7AD6-1C49-4E41-80D4-BBDC0E43648F}" destId="{18C5FA2D-11DC-427A-BD60-CEAB9C66D665}" srcOrd="0" destOrd="0" presId="urn:microsoft.com/office/officeart/2005/8/layout/cycle5"/>
    <dgm:cxn modelId="{54DB5091-71EE-401A-93A9-657980B9E7E3}" type="presOf" srcId="{A50AAC12-6FB5-4B11-B478-E95CCEFAAF13}" destId="{B4E22A94-6B1B-435C-ACEA-F1FEA2072363}" srcOrd="0" destOrd="0" presId="urn:microsoft.com/office/officeart/2005/8/layout/cycle5"/>
    <dgm:cxn modelId="{0EB3CE54-9C57-47C4-AC56-BAA2838AC090}" srcId="{B55DC50B-59EE-462B-AEAA-3649DC0FD9B5}" destId="{30283B9A-00BA-4ACB-9C0D-50D6F95FB586}" srcOrd="3" destOrd="0" parTransId="{D5E9E9D2-223E-4071-AD66-A5D574FC88C8}" sibTransId="{D03E3F74-C4AD-4853-8457-264D4E56FB9B}"/>
    <dgm:cxn modelId="{29C2D501-0C55-4B74-8997-CBEA3F31C675}" type="presOf" srcId="{4AAB2374-F29D-477C-ADEA-FFF3C06FBE20}" destId="{EE70B696-3B75-40C9-A344-263D49D38CC5}" srcOrd="0" destOrd="0" presId="urn:microsoft.com/office/officeart/2005/8/layout/cycle5"/>
    <dgm:cxn modelId="{F6DB595A-34B9-4424-A80A-DDF6360C959B}" type="presOf" srcId="{31B377CA-1F34-49D7-A2F0-36B562BD9774}" destId="{7D970559-94DE-465B-BF24-FE048FD22ED8}" srcOrd="0" destOrd="0" presId="urn:microsoft.com/office/officeart/2005/8/layout/cycle5"/>
    <dgm:cxn modelId="{3940140A-EE0A-4970-8D38-6785EF03F9B1}" srcId="{B55DC50B-59EE-462B-AEAA-3649DC0FD9B5}" destId="{F5832EE1-1E52-45D6-906C-1D1B95D8FE82}" srcOrd="0" destOrd="0" parTransId="{AF62118B-8403-4E3C-8177-5241A6E3B543}" sibTransId="{FD737832-8D6D-41E1-B03D-31D5FF65BCBC}"/>
    <dgm:cxn modelId="{328B0AEE-A07E-4B71-925A-3C4FD41802CD}" type="presOf" srcId="{B55DC50B-59EE-462B-AEAA-3649DC0FD9B5}" destId="{C580BDED-C964-4411-B678-7FCD6BC58035}" srcOrd="0" destOrd="0" presId="urn:microsoft.com/office/officeart/2005/8/layout/cycle5"/>
    <dgm:cxn modelId="{432A29B4-18FF-4AB8-86A4-9C29722DA921}" srcId="{B55DC50B-59EE-462B-AEAA-3649DC0FD9B5}" destId="{4D69DE7B-7387-419F-B70F-5267BF39883A}" srcOrd="2" destOrd="0" parTransId="{4060214C-22CB-4889-9174-E70E2C06C489}" sibTransId="{F3B35AA8-02B4-4371-9ECE-A866B389719E}"/>
    <dgm:cxn modelId="{20A715DD-00FE-42EF-A548-EFEC62431C6B}" srcId="{B55DC50B-59EE-462B-AEAA-3649DC0FD9B5}" destId="{31B377CA-1F34-49D7-A2F0-36B562BD9774}" srcOrd="5" destOrd="0" parTransId="{DE6F7182-8C4E-4D1F-9BE3-BA5B7019B180}" sibTransId="{A50AAC12-6FB5-4B11-B478-E95CCEFAAF13}"/>
    <dgm:cxn modelId="{5EBA7DCE-4A5A-4548-B467-7FDBEA542F9B}" type="presOf" srcId="{F5832EE1-1E52-45D6-906C-1D1B95D8FE82}" destId="{605BABEA-AA51-4F6E-8359-43F6135789D6}" srcOrd="0" destOrd="0" presId="urn:microsoft.com/office/officeart/2005/8/layout/cycle5"/>
    <dgm:cxn modelId="{1DCF2E30-C87E-42A9-B68D-1C87931F1E05}" type="presOf" srcId="{D03E3F74-C4AD-4853-8457-264D4E56FB9B}" destId="{BE8B949C-C9C7-4712-BCE6-85199622B0EF}" srcOrd="0" destOrd="0" presId="urn:microsoft.com/office/officeart/2005/8/layout/cycle5"/>
    <dgm:cxn modelId="{17F05F8B-5326-404A-B7D8-569A5B6E891B}" type="presOf" srcId="{30283B9A-00BA-4ACB-9C0D-50D6F95FB586}" destId="{86EC90E9-0F80-4D9B-B5E9-819807581A38}" srcOrd="0" destOrd="0" presId="urn:microsoft.com/office/officeart/2005/8/layout/cycle5"/>
    <dgm:cxn modelId="{93D371FB-0747-4966-AF51-978C707313FA}" type="presOf" srcId="{EFD76ED2-487F-45EF-B297-C2637B2AA6EA}" destId="{3F5739CA-1274-4C46-AA32-F3BDB376142B}" srcOrd="0" destOrd="0" presId="urn:microsoft.com/office/officeart/2005/8/layout/cycle5"/>
    <dgm:cxn modelId="{5C5A2B46-8B1E-4E49-B1A5-081960EBC5A6}" srcId="{B55DC50B-59EE-462B-AEAA-3649DC0FD9B5}" destId="{4AAB2374-F29D-477C-ADEA-FFF3C06FBE20}" srcOrd="4" destOrd="0" parTransId="{58F93AF6-E5EB-4279-9961-043BB8F177E5}" sibTransId="{797B7AD6-1C49-4E41-80D4-BBDC0E43648F}"/>
    <dgm:cxn modelId="{3BE1B63E-E60E-4D83-AB99-FCC488D23962}" type="presOf" srcId="{4D69DE7B-7387-419F-B70F-5267BF39883A}" destId="{23EBF627-BF21-4095-B0B0-7FD485275F3C}" srcOrd="0" destOrd="0" presId="urn:microsoft.com/office/officeart/2005/8/layout/cycle5"/>
    <dgm:cxn modelId="{6C600723-CACD-4912-A83A-C9E05FB3684C}" type="presParOf" srcId="{C580BDED-C964-4411-B678-7FCD6BC58035}" destId="{605BABEA-AA51-4F6E-8359-43F6135789D6}" srcOrd="0" destOrd="0" presId="urn:microsoft.com/office/officeart/2005/8/layout/cycle5"/>
    <dgm:cxn modelId="{7D28F4D6-5288-4D09-8088-E6BFB4B94B6B}" type="presParOf" srcId="{C580BDED-C964-4411-B678-7FCD6BC58035}" destId="{D9044E0E-389C-4D8F-9752-C453BB5EB87D}" srcOrd="1" destOrd="0" presId="urn:microsoft.com/office/officeart/2005/8/layout/cycle5"/>
    <dgm:cxn modelId="{FE157619-CF8D-4707-B338-E390DDF2D06E}" type="presParOf" srcId="{C580BDED-C964-4411-B678-7FCD6BC58035}" destId="{00A87759-117C-4760-A815-54DA02ACEFF5}" srcOrd="2" destOrd="0" presId="urn:microsoft.com/office/officeart/2005/8/layout/cycle5"/>
    <dgm:cxn modelId="{04BFA155-79DA-4D69-8187-E2F0C0917185}" type="presParOf" srcId="{C580BDED-C964-4411-B678-7FCD6BC58035}" destId="{3F5739CA-1274-4C46-AA32-F3BDB376142B}" srcOrd="3" destOrd="0" presId="urn:microsoft.com/office/officeart/2005/8/layout/cycle5"/>
    <dgm:cxn modelId="{59FDB12B-093D-45D3-B8CB-53CB1187EDEF}" type="presParOf" srcId="{C580BDED-C964-4411-B678-7FCD6BC58035}" destId="{F17705CE-AE80-4C32-A868-05EF1B63C818}" srcOrd="4" destOrd="0" presId="urn:microsoft.com/office/officeart/2005/8/layout/cycle5"/>
    <dgm:cxn modelId="{3059E089-88DA-4BED-BF81-2B366CB7E406}" type="presParOf" srcId="{C580BDED-C964-4411-B678-7FCD6BC58035}" destId="{E5538A6F-27E6-4302-A268-60AFDC9103BE}" srcOrd="5" destOrd="0" presId="urn:microsoft.com/office/officeart/2005/8/layout/cycle5"/>
    <dgm:cxn modelId="{4972AD4A-D312-4F0A-AD36-6B5591B305B7}" type="presParOf" srcId="{C580BDED-C964-4411-B678-7FCD6BC58035}" destId="{23EBF627-BF21-4095-B0B0-7FD485275F3C}" srcOrd="6" destOrd="0" presId="urn:microsoft.com/office/officeart/2005/8/layout/cycle5"/>
    <dgm:cxn modelId="{CA7DB24D-C06B-4A52-A6A3-EEA10D0AFC35}" type="presParOf" srcId="{C580BDED-C964-4411-B678-7FCD6BC58035}" destId="{B04336D5-0A7D-4CA8-9327-22B2A88DC7F0}" srcOrd="7" destOrd="0" presId="urn:microsoft.com/office/officeart/2005/8/layout/cycle5"/>
    <dgm:cxn modelId="{6C3EA073-AB3C-4D63-881E-C0C7A5510216}" type="presParOf" srcId="{C580BDED-C964-4411-B678-7FCD6BC58035}" destId="{1C8DA948-0212-4A9B-9D5F-5A3F3A62EB16}" srcOrd="8" destOrd="0" presId="urn:microsoft.com/office/officeart/2005/8/layout/cycle5"/>
    <dgm:cxn modelId="{C4B84FE1-1FB9-4AC0-BC7A-8746568BEF17}" type="presParOf" srcId="{C580BDED-C964-4411-B678-7FCD6BC58035}" destId="{86EC90E9-0F80-4D9B-B5E9-819807581A38}" srcOrd="9" destOrd="0" presId="urn:microsoft.com/office/officeart/2005/8/layout/cycle5"/>
    <dgm:cxn modelId="{1479F7C2-818E-435E-8116-D244410BFB40}" type="presParOf" srcId="{C580BDED-C964-4411-B678-7FCD6BC58035}" destId="{9FEC0F29-1AEF-4E4A-825C-881C55277507}" srcOrd="10" destOrd="0" presId="urn:microsoft.com/office/officeart/2005/8/layout/cycle5"/>
    <dgm:cxn modelId="{8C77235C-17B9-47CC-93E8-D889A104A846}" type="presParOf" srcId="{C580BDED-C964-4411-B678-7FCD6BC58035}" destId="{BE8B949C-C9C7-4712-BCE6-85199622B0EF}" srcOrd="11" destOrd="0" presId="urn:microsoft.com/office/officeart/2005/8/layout/cycle5"/>
    <dgm:cxn modelId="{DEB820D7-88BA-4C29-A648-B2C7FFB7E903}" type="presParOf" srcId="{C580BDED-C964-4411-B678-7FCD6BC58035}" destId="{EE70B696-3B75-40C9-A344-263D49D38CC5}" srcOrd="12" destOrd="0" presId="urn:microsoft.com/office/officeart/2005/8/layout/cycle5"/>
    <dgm:cxn modelId="{3B2275FD-1FC5-4325-82F3-CAB0732D5DC4}" type="presParOf" srcId="{C580BDED-C964-4411-B678-7FCD6BC58035}" destId="{1E538D61-0195-4EEF-B98D-2C5CE873A731}" srcOrd="13" destOrd="0" presId="urn:microsoft.com/office/officeart/2005/8/layout/cycle5"/>
    <dgm:cxn modelId="{22B44FDA-4674-4771-9E40-57B4E91B0340}" type="presParOf" srcId="{C580BDED-C964-4411-B678-7FCD6BC58035}" destId="{18C5FA2D-11DC-427A-BD60-CEAB9C66D665}" srcOrd="14" destOrd="0" presId="urn:microsoft.com/office/officeart/2005/8/layout/cycle5"/>
    <dgm:cxn modelId="{5137846C-8323-4941-B24B-D51BE7899394}" type="presParOf" srcId="{C580BDED-C964-4411-B678-7FCD6BC58035}" destId="{7D970559-94DE-465B-BF24-FE048FD22ED8}" srcOrd="15" destOrd="0" presId="urn:microsoft.com/office/officeart/2005/8/layout/cycle5"/>
    <dgm:cxn modelId="{0F1BB228-886D-499D-8305-9F1A24CFBBE0}" type="presParOf" srcId="{C580BDED-C964-4411-B678-7FCD6BC58035}" destId="{3477190C-5859-4FC2-8E2F-9112E6D44830}" srcOrd="16" destOrd="0" presId="urn:microsoft.com/office/officeart/2005/8/layout/cycle5"/>
    <dgm:cxn modelId="{6448044D-49E9-4E4B-8241-7243EEF160C8}" type="presParOf" srcId="{C580BDED-C964-4411-B678-7FCD6BC58035}" destId="{B4E22A94-6B1B-435C-ACEA-F1FEA2072363}"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E28E-82D3-4C9C-876A-D3A364161C57}">
      <dsp:nvSpPr>
        <dsp:cNvPr id="0" name=""/>
        <dsp:cNvSpPr/>
      </dsp:nvSpPr>
      <dsp:spPr>
        <a:xfrm rot="5400000">
          <a:off x="-245635" y="24608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US" sz="1400" kern="1200"/>
            <a:t>Cerca de la</a:t>
          </a:r>
        </a:p>
        <a:p>
          <a:pPr lvl="0" algn="ctr" defTabSz="622300" rtl="0">
            <a:lnSpc>
              <a:spcPct val="90000"/>
            </a:lnSpc>
            <a:spcBef>
              <a:spcPct val="0"/>
            </a:spcBef>
            <a:spcAft>
              <a:spcPct val="35000"/>
            </a:spcAft>
          </a:pPr>
          <a:r>
            <a:rPr lang="es-US" sz="1400" kern="1200"/>
            <a:t>excavación</a:t>
          </a:r>
        </a:p>
      </dsp:txBody>
      <dsp:txXfrm rot="-5400000">
        <a:off x="1" y="573596"/>
        <a:ext cx="1146297" cy="491270"/>
      </dsp:txXfrm>
    </dsp:sp>
    <dsp:sp modelId="{FBDE3297-7D13-4D4A-A3BD-29AC5A26618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US" sz="2400" kern="1200"/>
            <a:t>asentamiento de la tierra</a:t>
          </a:r>
        </a:p>
        <a:p>
          <a:pPr marL="228600" lvl="1" indent="-228600" algn="l" defTabSz="1066800" rtl="0">
            <a:lnSpc>
              <a:spcPct val="90000"/>
            </a:lnSpc>
            <a:spcBef>
              <a:spcPct val="0"/>
            </a:spcBef>
            <a:spcAft>
              <a:spcPct val="15000"/>
            </a:spcAft>
            <a:buChar char="••"/>
          </a:pPr>
          <a:r>
            <a:rPr lang="es-US" sz="2400" kern="1200" dirty="0"/>
            <a:t>agrietamiento en muros y pendientes</a:t>
          </a:r>
        </a:p>
      </dsp:txBody>
      <dsp:txXfrm rot="-5400000">
        <a:off x="1146298" y="52408"/>
        <a:ext cx="7031341" cy="960496"/>
      </dsp:txXfrm>
    </dsp:sp>
    <dsp:sp modelId="{21D56E64-D3FD-4D7A-AAD1-BFD2B000AD9F}">
      <dsp:nvSpPr>
        <dsp:cNvPr id="0" name=""/>
        <dsp:cNvSpPr/>
      </dsp:nvSpPr>
      <dsp:spPr>
        <a:xfrm rot="5400000">
          <a:off x="-245635" y="168983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US" sz="1400" kern="1200"/>
            <a:t>En la zanja</a:t>
          </a:r>
        </a:p>
      </dsp:txBody>
      <dsp:txXfrm rot="-5400000">
        <a:off x="1" y="2017346"/>
        <a:ext cx="1146297" cy="491270"/>
      </dsp:txXfrm>
    </dsp:sp>
    <dsp:sp modelId="{B1428D3D-3BED-4A8C-8C4E-27572BC93B1A}">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US" sz="2400" kern="1200"/>
            <a:t>cambios o abultamientos en pendiente de muros</a:t>
          </a:r>
        </a:p>
        <a:p>
          <a:pPr marL="228600" lvl="1" indent="-228600" algn="l" defTabSz="1066800" rtl="0">
            <a:lnSpc>
              <a:spcPct val="90000"/>
            </a:lnSpc>
            <a:spcBef>
              <a:spcPct val="0"/>
            </a:spcBef>
            <a:spcAft>
              <a:spcPct val="15000"/>
            </a:spcAft>
            <a:buChar char="••"/>
          </a:pPr>
          <a:r>
            <a:rPr lang="es-US" sz="2400" kern="1200"/>
            <a:t>caída de lajas, piedrecitas, pedazos de tierra</a:t>
          </a:r>
        </a:p>
      </dsp:txBody>
      <dsp:txXfrm rot="-5400000">
        <a:off x="1146298" y="1496158"/>
        <a:ext cx="7031341" cy="960496"/>
      </dsp:txXfrm>
    </dsp:sp>
    <dsp:sp modelId="{24CCED92-5D38-4280-A278-A945A9B32B2C}">
      <dsp:nvSpPr>
        <dsp:cNvPr id="0" name=""/>
        <dsp:cNvSpPr/>
      </dsp:nvSpPr>
      <dsp:spPr>
        <a:xfrm rot="5400000">
          <a:off x="-245635" y="313358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US" sz="1400" kern="1200"/>
            <a:t>Fondo de la</a:t>
          </a:r>
        </a:p>
        <a:p>
          <a:pPr lvl="0" algn="ctr" defTabSz="622300" rtl="0">
            <a:lnSpc>
              <a:spcPct val="90000"/>
            </a:lnSpc>
            <a:spcBef>
              <a:spcPct val="0"/>
            </a:spcBef>
            <a:spcAft>
              <a:spcPct val="35000"/>
            </a:spcAft>
          </a:pPr>
          <a:r>
            <a:rPr lang="es-US" sz="1400" kern="1200"/>
            <a:t>zanja</a:t>
          </a:r>
        </a:p>
      </dsp:txBody>
      <dsp:txXfrm rot="-5400000">
        <a:off x="1" y="3461096"/>
        <a:ext cx="1146297" cy="491270"/>
      </dsp:txXfrm>
    </dsp:sp>
    <dsp:sp modelId="{993270F9-C671-49D4-9A8E-3AA9964EF88E}">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US" sz="2400" kern="1200"/>
            <a:t>filtración de agua</a:t>
          </a:r>
        </a:p>
        <a:p>
          <a:pPr marL="228600" lvl="1" indent="-228600" algn="l" defTabSz="1066800" rtl="0">
            <a:lnSpc>
              <a:spcPct val="90000"/>
            </a:lnSpc>
            <a:spcBef>
              <a:spcPct val="0"/>
            </a:spcBef>
            <a:spcAft>
              <a:spcPct val="15000"/>
            </a:spcAft>
            <a:buChar char="••"/>
          </a:pPr>
          <a:r>
            <a:rPr lang="es-US" sz="2400" kern="1200"/>
            <a:t>ablandamiento de los muros o del fondo de la zanja</a:t>
          </a:r>
        </a:p>
      </dsp:txBody>
      <dsp:txXfrm rot="-5400000">
        <a:off x="1146298" y="2939908"/>
        <a:ext cx="7031341" cy="960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41C0-A2FD-4BF6-9FC6-5A73D1159AF6}">
      <dsp:nvSpPr>
        <dsp:cNvPr id="0" name=""/>
        <dsp:cNvSpPr/>
      </dsp:nvSpPr>
      <dsp:spPr>
        <a:xfrm>
          <a:off x="0" y="1180280"/>
          <a:ext cx="5867399"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53E5E-A6CE-4850-87A0-89635F390143}">
      <dsp:nvSpPr>
        <dsp:cNvPr id="0" name=""/>
        <dsp:cNvSpPr/>
      </dsp:nvSpPr>
      <dsp:spPr>
        <a:xfrm>
          <a:off x="293370" y="929360"/>
          <a:ext cx="410718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755650" rtl="0">
            <a:lnSpc>
              <a:spcPct val="90000"/>
            </a:lnSpc>
            <a:spcBef>
              <a:spcPct val="0"/>
            </a:spcBef>
            <a:spcAft>
              <a:spcPct val="35000"/>
            </a:spcAft>
          </a:pPr>
          <a:r>
            <a:rPr lang="es-US" sz="1700" kern="1200"/>
            <a:t>Deslizamiento de tierra excavada apilada</a:t>
          </a:r>
        </a:p>
      </dsp:txBody>
      <dsp:txXfrm>
        <a:off x="317868" y="953858"/>
        <a:ext cx="4058184" cy="452844"/>
      </dsp:txXfrm>
    </dsp:sp>
    <dsp:sp modelId="{38444595-3255-4FDD-B43F-CBEA3002A218}">
      <dsp:nvSpPr>
        <dsp:cNvPr id="0" name=""/>
        <dsp:cNvSpPr/>
      </dsp:nvSpPr>
      <dsp:spPr>
        <a:xfrm>
          <a:off x="0" y="1951400"/>
          <a:ext cx="5867399"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D882F-700F-4F65-8DAA-71D34DB902E3}">
      <dsp:nvSpPr>
        <dsp:cNvPr id="0" name=""/>
        <dsp:cNvSpPr/>
      </dsp:nvSpPr>
      <dsp:spPr>
        <a:xfrm>
          <a:off x="293370" y="1700480"/>
          <a:ext cx="410718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755650" rtl="0">
            <a:lnSpc>
              <a:spcPct val="90000"/>
            </a:lnSpc>
            <a:spcBef>
              <a:spcPct val="0"/>
            </a:spcBef>
            <a:spcAft>
              <a:spcPct val="35000"/>
            </a:spcAft>
          </a:pPr>
          <a:r>
            <a:rPr lang="es-US" sz="1700" kern="1200"/>
            <a:t>Colapso de muros desprendidos</a:t>
          </a:r>
        </a:p>
      </dsp:txBody>
      <dsp:txXfrm>
        <a:off x="317868" y="1724978"/>
        <a:ext cx="4058184" cy="452844"/>
      </dsp:txXfrm>
    </dsp:sp>
    <dsp:sp modelId="{DDDE483C-207D-4410-A967-0D0EE68A4928}">
      <dsp:nvSpPr>
        <dsp:cNvPr id="0" name=""/>
        <dsp:cNvSpPr/>
      </dsp:nvSpPr>
      <dsp:spPr>
        <a:xfrm>
          <a:off x="0" y="2722520"/>
          <a:ext cx="5867399"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381996-F0C3-40FB-B560-5759BC26C378}">
      <dsp:nvSpPr>
        <dsp:cNvPr id="0" name=""/>
        <dsp:cNvSpPr/>
      </dsp:nvSpPr>
      <dsp:spPr>
        <a:xfrm>
          <a:off x="293370" y="2471600"/>
          <a:ext cx="410718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755650" rtl="0">
            <a:lnSpc>
              <a:spcPct val="90000"/>
            </a:lnSpc>
            <a:spcBef>
              <a:spcPct val="0"/>
            </a:spcBef>
            <a:spcAft>
              <a:spcPct val="35000"/>
            </a:spcAft>
          </a:pPr>
          <a:r>
            <a:rPr lang="es-US" sz="1700" kern="1200"/>
            <a:t>Deslizamiento del borde</a:t>
          </a:r>
        </a:p>
      </dsp:txBody>
      <dsp:txXfrm>
        <a:off x="317868" y="2496098"/>
        <a:ext cx="4058184" cy="452844"/>
      </dsp:txXfrm>
    </dsp:sp>
    <dsp:sp modelId="{881A75D3-DF8C-4F97-9B06-A8A8B4B911FC}">
      <dsp:nvSpPr>
        <dsp:cNvPr id="0" name=""/>
        <dsp:cNvSpPr/>
      </dsp:nvSpPr>
      <dsp:spPr>
        <a:xfrm>
          <a:off x="0" y="3493640"/>
          <a:ext cx="5867399"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932FE-3131-4B17-B9B1-FBE220A1D1AA}">
      <dsp:nvSpPr>
        <dsp:cNvPr id="0" name=""/>
        <dsp:cNvSpPr/>
      </dsp:nvSpPr>
      <dsp:spPr>
        <a:xfrm>
          <a:off x="293370" y="3242720"/>
          <a:ext cx="410718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755650" rtl="0">
            <a:lnSpc>
              <a:spcPct val="90000"/>
            </a:lnSpc>
            <a:spcBef>
              <a:spcPct val="0"/>
            </a:spcBef>
            <a:spcAft>
              <a:spcPct val="35000"/>
            </a:spcAft>
          </a:pPr>
          <a:r>
            <a:rPr lang="es-US" sz="1700" kern="1200"/>
            <a:t>Desprendimiento a medio muro</a:t>
          </a:r>
        </a:p>
      </dsp:txBody>
      <dsp:txXfrm>
        <a:off x="317868" y="3267218"/>
        <a:ext cx="405818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BABEA-AA51-4F6E-8359-43F6135789D6}">
      <dsp:nvSpPr>
        <dsp:cNvPr id="0" name=""/>
        <dsp:cNvSpPr/>
      </dsp:nvSpPr>
      <dsp:spPr>
        <a:xfrm>
          <a:off x="2798370" y="-358436"/>
          <a:ext cx="2556658" cy="16618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MANTENGA </a:t>
          </a:r>
          <a:br>
            <a:rPr lang="es-US" sz="2100" b="1" kern="1200" dirty="0">
              <a:solidFill>
                <a:schemeClr val="tx1"/>
              </a:solidFill>
            </a:rPr>
          </a:br>
          <a:r>
            <a:rPr lang="es-US" sz="2100" b="1" kern="1200" dirty="0">
              <a:solidFill>
                <a:schemeClr val="tx1"/>
              </a:solidFill>
            </a:rPr>
            <a:t>LA CALMA.</a:t>
          </a:r>
        </a:p>
      </dsp:txBody>
      <dsp:txXfrm>
        <a:off x="2879494" y="-277312"/>
        <a:ext cx="2394410" cy="1499579"/>
      </dsp:txXfrm>
    </dsp:sp>
    <dsp:sp modelId="{00A87759-117C-4760-A815-54DA02ACEFF5}">
      <dsp:nvSpPr>
        <dsp:cNvPr id="0" name=""/>
        <dsp:cNvSpPr/>
      </dsp:nvSpPr>
      <dsp:spPr>
        <a:xfrm>
          <a:off x="3394257" y="865743"/>
          <a:ext cx="4419207" cy="4419207"/>
        </a:xfrm>
        <a:custGeom>
          <a:avLst/>
          <a:gdLst/>
          <a:ahLst/>
          <a:cxnLst/>
          <a:rect l="0" t="0" r="0" b="0"/>
          <a:pathLst>
            <a:path>
              <a:moveTo>
                <a:pt x="2157710" y="609"/>
              </a:moveTo>
              <a:arcTo wR="2209603" hR="2209603" stAng="16119256" swAng="93472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5739CA-1274-4C46-AA32-F3BDB376142B}">
      <dsp:nvSpPr>
        <dsp:cNvPr id="0" name=""/>
        <dsp:cNvSpPr/>
      </dsp:nvSpPr>
      <dsp:spPr>
        <a:xfrm>
          <a:off x="5486391" y="990601"/>
          <a:ext cx="2556658" cy="1661827"/>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ASEGURE EL LUGAR.</a:t>
          </a:r>
        </a:p>
      </dsp:txBody>
      <dsp:txXfrm>
        <a:off x="5567515" y="1071725"/>
        <a:ext cx="2394410" cy="1499579"/>
      </dsp:txXfrm>
    </dsp:sp>
    <dsp:sp modelId="{E5538A6F-27E6-4302-A268-60AFDC9103BE}">
      <dsp:nvSpPr>
        <dsp:cNvPr id="0" name=""/>
        <dsp:cNvSpPr/>
      </dsp:nvSpPr>
      <dsp:spPr>
        <a:xfrm>
          <a:off x="2561882" y="1039655"/>
          <a:ext cx="4419207" cy="4419207"/>
        </a:xfrm>
        <a:custGeom>
          <a:avLst/>
          <a:gdLst/>
          <a:ahLst/>
          <a:cxnLst/>
          <a:rect l="0" t="0" r="0" b="0"/>
          <a:pathLst>
            <a:path>
              <a:moveTo>
                <a:pt x="4349987" y="1660874"/>
              </a:moveTo>
              <a:arcTo wR="2209603" hR="2209603" stAng="20737247" swAng="232665"/>
            </a:path>
          </a:pathLst>
        </a:custGeom>
        <a:noFill/>
        <a:ln w="9525" cap="flat" cmpd="sng" algn="ctr">
          <a:solidFill>
            <a:schemeClr val="accent2">
              <a:hueOff val="936304"/>
              <a:satOff val="-1168"/>
              <a:lumOff val="27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EBF627-BF21-4095-B0B0-7FD485275F3C}">
      <dsp:nvSpPr>
        <dsp:cNvPr id="0" name=""/>
        <dsp:cNvSpPr/>
      </dsp:nvSpPr>
      <dsp:spPr>
        <a:xfrm>
          <a:off x="5486412" y="2895604"/>
          <a:ext cx="2556658" cy="1661827"/>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APAGUE EL EQUIPO.</a:t>
          </a:r>
        </a:p>
      </dsp:txBody>
      <dsp:txXfrm>
        <a:off x="5567536" y="2976728"/>
        <a:ext cx="2394410" cy="1499579"/>
      </dsp:txXfrm>
    </dsp:sp>
    <dsp:sp modelId="{1C8DA948-0212-4A9B-9D5F-5A3F3A62EB16}">
      <dsp:nvSpPr>
        <dsp:cNvPr id="0" name=""/>
        <dsp:cNvSpPr/>
      </dsp:nvSpPr>
      <dsp:spPr>
        <a:xfrm>
          <a:off x="4689802" y="230517"/>
          <a:ext cx="4419207" cy="4419207"/>
        </a:xfrm>
        <a:custGeom>
          <a:avLst/>
          <a:gdLst/>
          <a:ahLst/>
          <a:cxnLst/>
          <a:rect l="0" t="0" r="0" b="0"/>
          <a:pathLst>
            <a:path>
              <a:moveTo>
                <a:pt x="1372653" y="4254563"/>
              </a:moveTo>
              <a:arcTo wR="2209603" hR="2209603" stAng="6735482" swAng="1032710"/>
            </a:path>
          </a:pathLst>
        </a:custGeom>
        <a:noFill/>
        <a:ln w="9525" cap="flat" cmpd="sng" algn="ctr">
          <a:solidFill>
            <a:schemeClr val="accent2">
              <a:hueOff val="1872608"/>
              <a:satOff val="-233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EC90E9-0F80-4D9B-B5E9-819807581A38}">
      <dsp:nvSpPr>
        <dsp:cNvPr id="0" name=""/>
        <dsp:cNvSpPr/>
      </dsp:nvSpPr>
      <dsp:spPr>
        <a:xfrm>
          <a:off x="2777336" y="3672179"/>
          <a:ext cx="2556658" cy="1661827"/>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RETIRE MATERIALES Y HERRAMIENTAS PARA QUE NO ESTORBEN.</a:t>
          </a:r>
        </a:p>
      </dsp:txBody>
      <dsp:txXfrm>
        <a:off x="2858460" y="3753303"/>
        <a:ext cx="2394410" cy="1499579"/>
      </dsp:txXfrm>
    </dsp:sp>
    <dsp:sp modelId="{BE8B949C-C9C7-4712-BCE6-85199622B0EF}">
      <dsp:nvSpPr>
        <dsp:cNvPr id="0" name=""/>
        <dsp:cNvSpPr/>
      </dsp:nvSpPr>
      <dsp:spPr>
        <a:xfrm>
          <a:off x="-1054742" y="248505"/>
          <a:ext cx="4419207" cy="4419207"/>
        </a:xfrm>
        <a:custGeom>
          <a:avLst/>
          <a:gdLst/>
          <a:ahLst/>
          <a:cxnLst/>
          <a:rect l="0" t="0" r="0" b="0"/>
          <a:pathLst>
            <a:path>
              <a:moveTo>
                <a:pt x="3673592" y="3864621"/>
              </a:moveTo>
              <a:arcTo wR="2209603" hR="2209603" stAng="2910288" swAng="1053914"/>
            </a:path>
          </a:pathLst>
        </a:custGeom>
        <a:noFill/>
        <a:ln w="9525" cap="flat" cmpd="sng" algn="ctr">
          <a:solidFill>
            <a:schemeClr val="accent2">
              <a:hueOff val="2808911"/>
              <a:satOff val="-3503"/>
              <a:lumOff val="82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70B696-3B75-40C9-A344-263D49D38CC5}">
      <dsp:nvSpPr>
        <dsp:cNvPr id="0" name=""/>
        <dsp:cNvSpPr/>
      </dsp:nvSpPr>
      <dsp:spPr>
        <a:xfrm>
          <a:off x="76220" y="2895601"/>
          <a:ext cx="2556658" cy="1661827"/>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PASE LISTA DE TODOS LOS TRABAJADORES.</a:t>
          </a:r>
        </a:p>
      </dsp:txBody>
      <dsp:txXfrm>
        <a:off x="157344" y="2976725"/>
        <a:ext cx="2394410" cy="1499579"/>
      </dsp:txXfrm>
    </dsp:sp>
    <dsp:sp modelId="{18C5FA2D-11DC-427A-BD60-CEAB9C66D665}">
      <dsp:nvSpPr>
        <dsp:cNvPr id="0" name=""/>
        <dsp:cNvSpPr/>
      </dsp:nvSpPr>
      <dsp:spPr>
        <a:xfrm>
          <a:off x="1141279" y="1034214"/>
          <a:ext cx="4419207" cy="4419207"/>
        </a:xfrm>
        <a:custGeom>
          <a:avLst/>
          <a:gdLst/>
          <a:ahLst/>
          <a:cxnLst/>
          <a:rect l="0" t="0" r="0" b="0"/>
          <a:pathLst>
            <a:path>
              <a:moveTo>
                <a:pt x="36007" y="1812325"/>
              </a:moveTo>
              <a:arcTo wR="2209603" hR="2209603" stAng="11421472" swAng="232534"/>
            </a:path>
          </a:pathLst>
        </a:custGeom>
        <a:noFill/>
        <a:ln w="9525" cap="flat" cmpd="sng" algn="ctr">
          <a:solidFill>
            <a:schemeClr val="accent2">
              <a:hueOff val="3745215"/>
              <a:satOff val="-4671"/>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970559-94DE-465B-BF24-FE048FD22ED8}">
      <dsp:nvSpPr>
        <dsp:cNvPr id="0" name=""/>
        <dsp:cNvSpPr/>
      </dsp:nvSpPr>
      <dsp:spPr>
        <a:xfrm>
          <a:off x="76195" y="990601"/>
          <a:ext cx="2556658" cy="166182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US" sz="2100" b="1" kern="1200" dirty="0">
              <a:solidFill>
                <a:schemeClr val="tx1"/>
              </a:solidFill>
            </a:rPr>
            <a:t>NO ESTORBE A LOS RESCATISTAS.</a:t>
          </a:r>
        </a:p>
      </dsp:txBody>
      <dsp:txXfrm>
        <a:off x="157319" y="1071725"/>
        <a:ext cx="2394410" cy="1499579"/>
      </dsp:txXfrm>
    </dsp:sp>
    <dsp:sp modelId="{B4E22A94-6B1B-435C-ACEA-F1FEA2072363}">
      <dsp:nvSpPr>
        <dsp:cNvPr id="0" name=""/>
        <dsp:cNvSpPr/>
      </dsp:nvSpPr>
      <dsp:spPr>
        <a:xfrm>
          <a:off x="309687" y="862103"/>
          <a:ext cx="4419207" cy="4419207"/>
        </a:xfrm>
        <a:custGeom>
          <a:avLst/>
          <a:gdLst/>
          <a:ahLst/>
          <a:cxnLst/>
          <a:rect l="0" t="0" r="0" b="0"/>
          <a:pathLst>
            <a:path>
              <a:moveTo>
                <a:pt x="1663574" y="68529"/>
              </a:moveTo>
              <a:arcTo wR="2209603" hR="2209603" stAng="15341584" swAng="974025"/>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2CDD291-F3A2-484A-A308-8534B8C77D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69586470-2FF7-40B0-833D-F3AA88B44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C81174-E86A-41FD-BEA4-C72B27F521E1}" type="datetimeFigureOut">
              <a:rPr lang="es-AR" smtClean="0"/>
              <a:t>8/4/2021</a:t>
            </a:fld>
            <a:endParaRPr lang="es-AR"/>
          </a:p>
        </p:txBody>
      </p:sp>
      <p:sp>
        <p:nvSpPr>
          <p:cNvPr id="4" name="Marcador de pie de página 3">
            <a:extLst>
              <a:ext uri="{FF2B5EF4-FFF2-40B4-BE49-F238E27FC236}">
                <a16:creationId xmlns:a16="http://schemas.microsoft.com/office/drawing/2014/main" id="{D2582EA5-78AD-4515-9142-64EAD2C9A1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FFA883F4-48AB-4609-82F4-D8A34589A4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4AD85-2CF9-49B8-AE02-132A67844C20}" type="slidenum">
              <a:rPr lang="es-AR" smtClean="0"/>
              <a:t>‹#›</a:t>
            </a:fld>
            <a:endParaRPr lang="es-AR"/>
          </a:p>
        </p:txBody>
      </p:sp>
    </p:spTree>
    <p:extLst>
      <p:ext uri="{BB962C8B-B14F-4D97-AF65-F5344CB8AC3E}">
        <p14:creationId xmlns:p14="http://schemas.microsoft.com/office/powerpoint/2010/main" val="160178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8FB5D-B379-4244-B675-7A1BBC2827E9}" type="datetimeFigureOut">
              <a:rPr lang="en-US" smtClean="0"/>
              <a:pPr/>
              <a:t>4/8/2021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B2210-1F86-474E-98D8-17A30FD7DF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s-US" b="1"/>
              <a:t>NOTA IMPORTANTE:</a:t>
            </a:r>
          </a:p>
          <a:p>
            <a:pPr rtl="0"/>
            <a:r>
              <a:rPr lang="es-US"/>
              <a:t>Esta presentación de PowerPoint está diseñada para usarse junto con el “Plan de estudios sobre peligros en excavaciones y zanjas, 2019”</a:t>
            </a:r>
          </a:p>
          <a:p>
            <a:pPr rtl="0"/>
            <a:r>
              <a:rPr lang="es-US"/>
              <a:t>del Consejo Estatal de Profesiones de la Construcción de California.</a:t>
            </a:r>
          </a:p>
          <a:p>
            <a:endParaRPr lang="en-US" dirty="0"/>
          </a:p>
          <a:p>
            <a:pPr rtl="0"/>
            <a:r>
              <a:rPr lang="es-US"/>
              <a:t>El plan de estudios incluye notas de enseñanza detalladas para cada diapositiva, así como antecedentes e instrucciones importantes para usar este 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a:t>Antes de usar este PowerPoint, los presentadores deben estudiar las notas del </a:t>
            </a:r>
            <a:r>
              <a:rPr kumimoji="0" lang="es-US" sz="1200" b="0" i="0" u="none" strike="noStrike" kern="1200" cap="none" spc="0" normalizeH="0" baseline="0">
                <a:ln>
                  <a:noFill/>
                </a:ln>
                <a:solidFill>
                  <a:prstClr val="black"/>
                </a:solidFill>
                <a:effectLst/>
                <a:uLnTx/>
                <a:uFillTx/>
                <a:latin typeface="+mn-lt"/>
                <a:ea typeface="+mn-ea"/>
                <a:cs typeface="+mn-cs"/>
              </a:rPr>
              <a:t>plan de estudios</a:t>
            </a:r>
            <a:r>
              <a:rPr lang="es-US" sz="1200"/>
              <a:t> de cada diapositiva para familiarizarse con el contenido y los puntos de discusión claves.</a:t>
            </a:r>
          </a:p>
          <a:p>
            <a:endParaRPr lang="en-US" dirty="0"/>
          </a:p>
          <a:p>
            <a:pPr rtl="0"/>
            <a:r>
              <a:rPr lang="es-US"/>
              <a:t>Las diapositivas del PowerPoint y el plan de estudios sobre los peligros en excavaciones y zanjas fueron parte de un paquete completo de capacitación creado por el Consejo Estatal de Profesiones de la Construcción de California (State Building and Construction Trades Council of California, SBCTC) —afiliado a la Federación Estadounidense del Trabajo y Congreso de Organizaciones Industriales (American Federation of Labor and Congress of Industrial Organizations, AFL-CIO)—</a:t>
            </a:r>
            <a:r>
              <a:rPr lang="es-US" sz="1200"/>
              <a:t> para nuestro programa de Capacitación de Capacitadores 2019 producido con la subvención n.º SH05030SH8 de la Administración de Seguridad y Salud Ocupacionales del Departamento del Trabajo de EE. UU. (la diapositiva 2 contiene una renuncia de responsabilidad completa).</a:t>
            </a:r>
          </a:p>
          <a:p>
            <a:endParaRPr lang="en-US" sz="1200" dirty="0"/>
          </a:p>
          <a:p>
            <a:pPr rtl="0"/>
            <a:r>
              <a:rPr lang="es-US" sz="1200"/>
              <a:t>Los créditos de las imágenes de cada diapositiva también están disponibles como apéndices del plan de estudios.</a:t>
            </a:r>
          </a:p>
          <a:p>
            <a:endParaRPr lang="en-US" sz="1200" dirty="0"/>
          </a:p>
          <a:p>
            <a:pPr rtl="0"/>
            <a:r>
              <a:rPr lang="es-US"/>
              <a:t>El material se puede usar SOLO para fines educativos y de capacitación no comerciales, y con la adecuada acreditación del </a:t>
            </a:r>
            <a:r>
              <a:rPr lang="es-US" sz="1200"/>
              <a:t>Consejo Estatal de Profesiones de la Construcción de California, AFL-CIO.</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a:t>Se ha hecho todo lo posible por garantizar que la información sea actual y precisa, pero el SBCTC no asume ninguna responsabilidad por errores u omisiones.</a:t>
            </a:r>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pPr rtl="0"/>
            <a:fld id="{913B2210-1F86-474E-98D8-17A30FD7DFD7}" type="slidenum">
              <a:rPr/>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McGuire and </a:t>
            </a:r>
            <a:r>
              <a:rPr lang="es-US" dirty="0" err="1"/>
              <a:t>Hester</a:t>
            </a:r>
          </a:p>
          <a:p>
            <a:pPr rtl="0"/>
            <a:r>
              <a:rPr lang="es-US" dirty="0" err="1"/>
              <a:t>Swinerton</a:t>
            </a:r>
          </a:p>
          <a:p>
            <a:pPr rtl="0"/>
            <a:r>
              <a:rPr lang="es-US" dirty="0"/>
              <a:t>Departamento de Salud Pública de California (California </a:t>
            </a:r>
            <a:r>
              <a:rPr lang="es-US" dirty="0" err="1"/>
              <a:t>Department</a:t>
            </a:r>
            <a:r>
              <a:rPr lang="es-US" dirty="0"/>
              <a:t> </a:t>
            </a:r>
            <a:r>
              <a:rPr lang="es-US" dirty="0" err="1"/>
              <a:t>of</a:t>
            </a:r>
            <a:r>
              <a:rPr lang="es-US" dirty="0"/>
              <a:t> </a:t>
            </a:r>
            <a:r>
              <a:rPr lang="es-US" dirty="0" err="1"/>
              <a:t>Public</a:t>
            </a:r>
            <a:r>
              <a:rPr lang="es-US" dirty="0"/>
              <a:t> </a:t>
            </a:r>
            <a:r>
              <a:rPr lang="es-US" dirty="0" err="1"/>
              <a:t>Health</a:t>
            </a:r>
            <a:r>
              <a:rPr lang="es-US" dirty="0"/>
              <a:t>, CDPH)</a:t>
            </a:r>
          </a:p>
          <a:p>
            <a:endParaRPr lang="en-US" dirty="0"/>
          </a:p>
        </p:txBody>
      </p:sp>
      <p:sp>
        <p:nvSpPr>
          <p:cNvPr id="4" name="Slide Number Placeholder 3"/>
          <p:cNvSpPr>
            <a:spLocks noGrp="1"/>
          </p:cNvSpPr>
          <p:nvPr>
            <p:ph type="sldNum" sz="quarter" idx="10"/>
          </p:nvPr>
        </p:nvSpPr>
        <p:spPr/>
        <p:txBody>
          <a:bodyPr/>
          <a:lstStyle/>
          <a:p>
            <a:pPr rtl="0"/>
            <a:fld id="{913B2210-1F86-474E-98D8-17A30FD7DFD7}" type="slidenum">
              <a:rPr/>
              <a:pPr/>
              <a:t>21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Fotografía de fondo</a:t>
            </a:r>
            <a:r>
              <a:rPr lang="es-US" baseline="0" dirty="0"/>
              <a:t> del CDPH</a:t>
            </a:r>
          </a:p>
        </p:txBody>
      </p:sp>
      <p:sp>
        <p:nvSpPr>
          <p:cNvPr id="4" name="Slide Number Placeholder 3"/>
          <p:cNvSpPr>
            <a:spLocks noGrp="1"/>
          </p:cNvSpPr>
          <p:nvPr>
            <p:ph type="sldNum" sz="quarter" idx="10"/>
          </p:nvPr>
        </p:nvSpPr>
        <p:spPr/>
        <p:txBody>
          <a:bodyPr/>
          <a:lstStyle/>
          <a:p>
            <a:pPr rtl="0"/>
            <a:fld id="{913B2210-1F86-474E-98D8-17A30FD7DFD7}" type="slidenum">
              <a:rPr/>
              <a:pPr/>
              <a:t>23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Fotografía de subvención Harwood del Departamento de Bomberos de Maryland</a:t>
            </a:r>
          </a:p>
        </p:txBody>
      </p:sp>
      <p:sp>
        <p:nvSpPr>
          <p:cNvPr id="4" name="Slide Number Placeholder 3"/>
          <p:cNvSpPr>
            <a:spLocks noGrp="1"/>
          </p:cNvSpPr>
          <p:nvPr>
            <p:ph type="sldNum" sz="quarter" idx="10"/>
          </p:nvPr>
        </p:nvSpPr>
        <p:spPr/>
        <p:txBody>
          <a:bodyPr/>
          <a:lstStyle/>
          <a:p>
            <a:pPr rtl="0"/>
            <a:fld id="{913B2210-1F86-474E-98D8-17A30FD7DFD7}" type="slidenum">
              <a:rPr/>
              <a:pPr/>
              <a:t>24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miter lim="800000"/>
            <a:headEnd/>
            <a:tailEnd/>
          </a:ln>
        </p:spPr>
        <p:txBody>
          <a:bodyPr/>
          <a:lstStyle/>
          <a:p>
            <a:pPr rtl="0"/>
            <a:fld id="{1D0CAE80-AE2B-4886-B49B-C1EB4B3725A2}" type="slidenum">
              <a:rPr>
                <a:latin typeface="Arial" pitchFamily="34" charset="0"/>
              </a:rPr>
              <a:pPr/>
              <a:t>27</a:t>
            </a:fld>
            <a:endParaRPr>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miter lim="800000"/>
            <a:headEnd/>
            <a:tailEnd/>
          </a:ln>
        </p:spPr>
        <p:txBody>
          <a:bodyPr/>
          <a:lstStyle/>
          <a:p>
            <a:pPr rtl="0"/>
            <a:fld id="{2E038A41-BC5E-4326-AD88-F4357B01F6DD}" type="slidenum">
              <a:rPr>
                <a:latin typeface="Arial" pitchFamily="34" charset="0"/>
              </a:rPr>
              <a:pPr/>
              <a:t>28</a:t>
            </a:fld>
            <a:endParaRPr>
              <a:latin typeface="Arial" pitchFamily="34"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miter lim="800000"/>
            <a:headEnd/>
            <a:tailEnd/>
          </a:ln>
        </p:spPr>
        <p:txBody>
          <a:bodyPr/>
          <a:lstStyle/>
          <a:p>
            <a:pPr rtl="0"/>
            <a:fld id="{92D691BF-B9BD-4077-BFDD-EC5340C3C283}" type="slidenum">
              <a:rPr>
                <a:latin typeface="Arial" pitchFamily="34" charset="0"/>
              </a:rPr>
              <a:pPr/>
              <a:t>29</a:t>
            </a:fld>
            <a:endParaRPr>
              <a:latin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miter lim="800000"/>
            <a:headEnd/>
            <a:tailEnd/>
          </a:ln>
        </p:spPr>
        <p:txBody>
          <a:bodyPr/>
          <a:lstStyle/>
          <a:p>
            <a:pPr rtl="0"/>
            <a:fld id="{49B8B419-7288-44EA-99ED-1CCA8BF283DC}" type="slidenum">
              <a:rPr>
                <a:latin typeface="Arial" pitchFamily="34" charset="0"/>
              </a:rPr>
              <a:pPr/>
              <a:t>30</a:t>
            </a:fld>
            <a:endParaRPr>
              <a:latin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miter lim="800000"/>
            <a:headEnd/>
            <a:tailEnd/>
          </a:ln>
        </p:spPr>
        <p:txBody>
          <a:bodyPr/>
          <a:lstStyle/>
          <a:p>
            <a:pPr rtl="0"/>
            <a:fld id="{2B3CB3A0-658A-4F7F-B610-75E2CD438DF7}" type="slidenum">
              <a:rPr>
                <a:latin typeface="Arial" pitchFamily="34" charset="0"/>
              </a:rPr>
              <a:pPr/>
              <a:t>31</a:t>
            </a:fld>
            <a:endParaRPr>
              <a:latin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err="1"/>
              <a:t>Ilus</a:t>
            </a:r>
            <a:r>
              <a:rPr lang="es-US" dirty="0"/>
              <a:t>. OSHA de Oregón</a:t>
            </a:r>
          </a:p>
        </p:txBody>
      </p:sp>
      <p:sp>
        <p:nvSpPr>
          <p:cNvPr id="4" name="Slide Number Placeholder 3"/>
          <p:cNvSpPr>
            <a:spLocks noGrp="1"/>
          </p:cNvSpPr>
          <p:nvPr>
            <p:ph type="sldNum" sz="quarter" idx="10"/>
          </p:nvPr>
        </p:nvSpPr>
        <p:spPr/>
        <p:txBody>
          <a:bodyPr/>
          <a:lstStyle/>
          <a:p>
            <a:pPr rtl="0"/>
            <a:fld id="{913B2210-1F86-474E-98D8-17A30FD7DFD7}" type="slidenum">
              <a:rPr/>
              <a:pPr/>
              <a:t>32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miter lim="800000"/>
            <a:headEnd/>
            <a:tailEnd/>
          </a:ln>
        </p:spPr>
        <p:txBody>
          <a:bodyPr/>
          <a:lstStyle/>
          <a:p>
            <a:pPr rtl="0"/>
            <a:fld id="{A9A35697-4DAB-4FBB-8FC0-0A96A1F5806A}" type="slidenum">
              <a:rPr>
                <a:latin typeface="Arial" pitchFamily="34" charset="0"/>
              </a:rPr>
              <a:pPr/>
              <a:t>33</a:t>
            </a:fld>
            <a:endParaRPr>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0">
              <a:defRPr/>
            </a:pPr>
            <a:fld id="{76CF373D-3948-4153-878B-4DA792E9471B}" type="slidenum">
              <a:rPr/>
              <a:pPr>
                <a:defRPr/>
              </a:pPr>
              <a:t>2</a:t>
            </a:fld>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229582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Fotografía de fondo</a:t>
            </a:r>
            <a:r>
              <a:rPr lang="es-US" baseline="0" dirty="0"/>
              <a:t> del CDPH</a:t>
            </a:r>
          </a:p>
        </p:txBody>
      </p:sp>
      <p:sp>
        <p:nvSpPr>
          <p:cNvPr id="4" name="Slide Number Placeholder 3"/>
          <p:cNvSpPr>
            <a:spLocks noGrp="1"/>
          </p:cNvSpPr>
          <p:nvPr>
            <p:ph type="sldNum" sz="quarter" idx="10"/>
          </p:nvPr>
        </p:nvSpPr>
        <p:spPr/>
        <p:txBody>
          <a:bodyPr/>
          <a:lstStyle/>
          <a:p>
            <a:pPr rtl="0"/>
            <a:fld id="{913B2210-1F86-474E-98D8-17A30FD7DFD7}" type="slidenum">
              <a:rPr/>
              <a:pPr/>
              <a:t>48</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Fotografía de SF Gate</a:t>
            </a:r>
          </a:p>
        </p:txBody>
      </p:sp>
      <p:sp>
        <p:nvSpPr>
          <p:cNvPr id="4" name="Slide Number Placeholder 3"/>
          <p:cNvSpPr>
            <a:spLocks noGrp="1"/>
          </p:cNvSpPr>
          <p:nvPr>
            <p:ph type="sldNum" sz="quarter" idx="10"/>
          </p:nvPr>
        </p:nvSpPr>
        <p:spPr/>
        <p:txBody>
          <a:bodyPr/>
          <a:lstStyle/>
          <a:p>
            <a:pPr rtl="0"/>
            <a:fld id="{913B2210-1F86-474E-98D8-17A30FD7DFD7}" type="slidenum">
              <a:rPr/>
              <a:pPr/>
              <a:t>51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Foto: YouTube</a:t>
            </a:r>
          </a:p>
        </p:txBody>
      </p:sp>
      <p:sp>
        <p:nvSpPr>
          <p:cNvPr id="4" name="Slide Number Placeholder 3"/>
          <p:cNvSpPr>
            <a:spLocks noGrp="1"/>
          </p:cNvSpPr>
          <p:nvPr>
            <p:ph type="sldNum" sz="quarter" idx="10"/>
          </p:nvPr>
        </p:nvSpPr>
        <p:spPr/>
        <p:txBody>
          <a:bodyPr/>
          <a:lstStyle/>
          <a:p>
            <a:pPr rtl="0"/>
            <a:fld id="{913B2210-1F86-474E-98D8-17A30FD7DFD7}" type="slidenum">
              <a:rPr/>
              <a:pPr/>
              <a:t>52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6284">
              <a:spcBef>
                <a:spcPct val="0"/>
              </a:spcBef>
            </a:pPr>
            <a:endParaRPr lang="en-US" dirty="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02635" indent="-270244">
              <a:defRPr>
                <a:solidFill>
                  <a:schemeClr val="tx1"/>
                </a:solidFill>
                <a:latin typeface="Myriad Web Pro" charset="0"/>
              </a:defRPr>
            </a:lvl2pPr>
            <a:lvl3pPr marL="1080978" indent="-216196">
              <a:defRPr>
                <a:solidFill>
                  <a:schemeClr val="tx1"/>
                </a:solidFill>
                <a:latin typeface="Myriad Web Pro" charset="0"/>
              </a:defRPr>
            </a:lvl3pPr>
            <a:lvl4pPr marL="1513368" indent="-216196">
              <a:defRPr>
                <a:solidFill>
                  <a:schemeClr val="tx1"/>
                </a:solidFill>
                <a:latin typeface="Myriad Web Pro" charset="0"/>
              </a:defRPr>
            </a:lvl4pPr>
            <a:lvl5pPr marL="1945759" indent="-216196">
              <a:defRPr>
                <a:solidFill>
                  <a:schemeClr val="tx1"/>
                </a:solidFill>
                <a:latin typeface="Myriad Web Pro" charset="0"/>
              </a:defRPr>
            </a:lvl5pPr>
            <a:lvl6pPr marL="2378149" indent="-216196" fontAlgn="base">
              <a:spcBef>
                <a:spcPct val="0"/>
              </a:spcBef>
              <a:spcAft>
                <a:spcPct val="0"/>
              </a:spcAft>
              <a:defRPr>
                <a:solidFill>
                  <a:schemeClr val="tx1"/>
                </a:solidFill>
                <a:latin typeface="Myriad Web Pro" charset="0"/>
              </a:defRPr>
            </a:lvl6pPr>
            <a:lvl7pPr marL="2810540" indent="-216196" fontAlgn="base">
              <a:spcBef>
                <a:spcPct val="0"/>
              </a:spcBef>
              <a:spcAft>
                <a:spcPct val="0"/>
              </a:spcAft>
              <a:defRPr>
                <a:solidFill>
                  <a:schemeClr val="tx1"/>
                </a:solidFill>
                <a:latin typeface="Myriad Web Pro" charset="0"/>
              </a:defRPr>
            </a:lvl7pPr>
            <a:lvl8pPr marL="3242930" indent="-216196" fontAlgn="base">
              <a:spcBef>
                <a:spcPct val="0"/>
              </a:spcBef>
              <a:spcAft>
                <a:spcPct val="0"/>
              </a:spcAft>
              <a:defRPr>
                <a:solidFill>
                  <a:schemeClr val="tx1"/>
                </a:solidFill>
                <a:latin typeface="Myriad Web Pro" charset="0"/>
              </a:defRPr>
            </a:lvl8pPr>
            <a:lvl9pPr marL="3675321" indent="-216196" fontAlgn="base">
              <a:spcBef>
                <a:spcPct val="0"/>
              </a:spcBef>
              <a:spcAft>
                <a:spcPct val="0"/>
              </a:spcAft>
              <a:defRPr>
                <a:solidFill>
                  <a:schemeClr val="tx1"/>
                </a:solidFill>
                <a:latin typeface="Myriad Web Pro" charset="0"/>
              </a:defRPr>
            </a:lvl9pPr>
          </a:lstStyle>
          <a:p>
            <a:pPr rtl="0" fontAlgn="base">
              <a:spcBef>
                <a:spcPct val="0"/>
              </a:spcBef>
              <a:spcAft>
                <a:spcPct val="0"/>
              </a:spcAft>
              <a:defRPr/>
            </a:pPr>
            <a:fld id="{389009E6-896D-4E15-9946-D3C37CC65A3C}" type="slidenum">
              <a:rPr sz="1600">
                <a:latin typeface="Calibri" pitchFamily="34" charset="0"/>
              </a:rPr>
              <a:pPr fontAlgn="base">
                <a:spcBef>
                  <a:spcPct val="0"/>
                </a:spcBef>
                <a:spcAft>
                  <a:spcPct val="0"/>
                </a:spcAft>
                <a:defRPr/>
              </a:pPr>
              <a:t>62</a:t>
            </a:fld>
            <a:endParaRPr sz="1600">
              <a:latin typeface="Calibri" pitchFamily="34" charset="0"/>
            </a:endParaRPr>
          </a:p>
        </p:txBody>
      </p:sp>
      <p:sp>
        <p:nvSpPr>
          <p:cNvPr id="2" name="Date Placeholder 1"/>
          <p:cNvSpPr>
            <a:spLocks noGrp="1"/>
          </p:cNvSpPr>
          <p:nvPr>
            <p:ph type="dt" idx="10"/>
          </p:nvPr>
        </p:nvSpPr>
        <p:spPr/>
        <p:txBody>
          <a:bodyPr/>
          <a:lstStyle/>
          <a:p>
            <a:pPr rtl="0"/>
            <a:r>
              <a:rPr lang="es-US"/>
              <a:t>21 de agosto de 2018</a:t>
            </a:r>
          </a:p>
        </p:txBody>
      </p:sp>
      <p:sp>
        <p:nvSpPr>
          <p:cNvPr id="3" name="Header Placeholder 2"/>
          <p:cNvSpPr>
            <a:spLocks noGrp="1"/>
          </p:cNvSpPr>
          <p:nvPr>
            <p:ph type="hdr" sz="quarter" idx="11"/>
          </p:nvPr>
        </p:nvSpPr>
        <p:spPr/>
        <p:txBody>
          <a:bodyPr/>
          <a:lstStyle/>
          <a:p>
            <a:pPr rtl="0"/>
            <a:r>
              <a:rPr lang="es-US"/>
              <a:t>Prevención de la fiebre del valle en los trabajadores de la construcción</a:t>
            </a:r>
          </a:p>
        </p:txBody>
      </p:sp>
    </p:spTree>
    <p:extLst>
      <p:ext uri="{BB962C8B-B14F-4D97-AF65-F5344CB8AC3E}">
        <p14:creationId xmlns:p14="http://schemas.microsoft.com/office/powerpoint/2010/main" val="1907142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0"/>
            <a:fld id="{78F48123-006A-4C7C-AF0E-92393E6B3B97}" type="slidenum">
              <a:rPr sz="1600">
                <a:solidFill>
                  <a:prstClr val="black"/>
                </a:solidFill>
              </a:rPr>
              <a:pPr/>
              <a:t>63</a:t>
            </a:fld>
            <a:endParaRPr sz="1600">
              <a:solidFill>
                <a:prstClr val="black"/>
              </a:solidFill>
            </a:endParaRPr>
          </a:p>
        </p:txBody>
      </p:sp>
      <p:sp>
        <p:nvSpPr>
          <p:cNvPr id="5" name="Date Placeholder 4"/>
          <p:cNvSpPr>
            <a:spLocks noGrp="1"/>
          </p:cNvSpPr>
          <p:nvPr>
            <p:ph type="dt" idx="11"/>
          </p:nvPr>
        </p:nvSpPr>
        <p:spPr/>
        <p:txBody>
          <a:bodyPr/>
          <a:lstStyle/>
          <a:p>
            <a:pPr rtl="0"/>
            <a:r>
              <a:rPr lang="es-US"/>
              <a:t>21 de agosto de 2018</a:t>
            </a:r>
          </a:p>
        </p:txBody>
      </p:sp>
      <p:sp>
        <p:nvSpPr>
          <p:cNvPr id="6" name="Header Placeholder 5"/>
          <p:cNvSpPr>
            <a:spLocks noGrp="1"/>
          </p:cNvSpPr>
          <p:nvPr>
            <p:ph type="hdr" sz="quarter" idx="12"/>
          </p:nvPr>
        </p:nvSpPr>
        <p:spPr/>
        <p:txBody>
          <a:bodyPr/>
          <a:lstStyle/>
          <a:p>
            <a:pPr rtl="0"/>
            <a:r>
              <a:rPr lang="es-US"/>
              <a:t>Prevención de la fiebre del valle en los trabajadores de la construcción</a:t>
            </a:r>
          </a:p>
        </p:txBody>
      </p:sp>
    </p:spTree>
    <p:extLst>
      <p:ext uri="{BB962C8B-B14F-4D97-AF65-F5344CB8AC3E}">
        <p14:creationId xmlns:p14="http://schemas.microsoft.com/office/powerpoint/2010/main" val="298488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02635" indent="-270244">
              <a:defRPr>
                <a:solidFill>
                  <a:schemeClr val="tx1"/>
                </a:solidFill>
                <a:latin typeface="Myriad Web Pro" charset="0"/>
              </a:defRPr>
            </a:lvl2pPr>
            <a:lvl3pPr marL="1080978" indent="-216196">
              <a:defRPr>
                <a:solidFill>
                  <a:schemeClr val="tx1"/>
                </a:solidFill>
                <a:latin typeface="Myriad Web Pro" charset="0"/>
              </a:defRPr>
            </a:lvl3pPr>
            <a:lvl4pPr marL="1513368" indent="-216196">
              <a:defRPr>
                <a:solidFill>
                  <a:schemeClr val="tx1"/>
                </a:solidFill>
                <a:latin typeface="Myriad Web Pro" charset="0"/>
              </a:defRPr>
            </a:lvl4pPr>
            <a:lvl5pPr marL="1945759" indent="-216196">
              <a:defRPr>
                <a:solidFill>
                  <a:schemeClr val="tx1"/>
                </a:solidFill>
                <a:latin typeface="Myriad Web Pro" charset="0"/>
              </a:defRPr>
            </a:lvl5pPr>
            <a:lvl6pPr marL="2378149" indent="-216196" fontAlgn="base">
              <a:spcBef>
                <a:spcPct val="0"/>
              </a:spcBef>
              <a:spcAft>
                <a:spcPct val="0"/>
              </a:spcAft>
              <a:defRPr>
                <a:solidFill>
                  <a:schemeClr val="tx1"/>
                </a:solidFill>
                <a:latin typeface="Myriad Web Pro" charset="0"/>
              </a:defRPr>
            </a:lvl6pPr>
            <a:lvl7pPr marL="2810540" indent="-216196" fontAlgn="base">
              <a:spcBef>
                <a:spcPct val="0"/>
              </a:spcBef>
              <a:spcAft>
                <a:spcPct val="0"/>
              </a:spcAft>
              <a:defRPr>
                <a:solidFill>
                  <a:schemeClr val="tx1"/>
                </a:solidFill>
                <a:latin typeface="Myriad Web Pro" charset="0"/>
              </a:defRPr>
            </a:lvl7pPr>
            <a:lvl8pPr marL="3242930" indent="-216196" fontAlgn="base">
              <a:spcBef>
                <a:spcPct val="0"/>
              </a:spcBef>
              <a:spcAft>
                <a:spcPct val="0"/>
              </a:spcAft>
              <a:defRPr>
                <a:solidFill>
                  <a:schemeClr val="tx1"/>
                </a:solidFill>
                <a:latin typeface="Myriad Web Pro" charset="0"/>
              </a:defRPr>
            </a:lvl8pPr>
            <a:lvl9pPr marL="3675321" indent="-216196" fontAlgn="base">
              <a:spcBef>
                <a:spcPct val="0"/>
              </a:spcBef>
              <a:spcAft>
                <a:spcPct val="0"/>
              </a:spcAft>
              <a:defRPr>
                <a:solidFill>
                  <a:schemeClr val="tx1"/>
                </a:solidFill>
                <a:latin typeface="Myriad Web Pro" charset="0"/>
              </a:defRPr>
            </a:lvl9pPr>
          </a:lstStyle>
          <a:p>
            <a:pPr rtl="0" fontAlgn="base">
              <a:spcBef>
                <a:spcPct val="0"/>
              </a:spcBef>
              <a:spcAft>
                <a:spcPct val="0"/>
              </a:spcAft>
              <a:defRPr/>
            </a:pPr>
            <a:fld id="{ACF7FF09-728B-4490-89A2-89A5436B0B94}" type="slidenum">
              <a:rPr sz="1600">
                <a:latin typeface="Calibri" pitchFamily="34" charset="0"/>
              </a:rPr>
              <a:pPr fontAlgn="base">
                <a:spcBef>
                  <a:spcPct val="0"/>
                </a:spcBef>
                <a:spcAft>
                  <a:spcPct val="0"/>
                </a:spcAft>
                <a:defRPr/>
              </a:pPr>
              <a:t>65</a:t>
            </a:fld>
            <a:endParaRPr sz="1600">
              <a:latin typeface="Calibri" pitchFamily="34" charset="0"/>
            </a:endParaRPr>
          </a:p>
        </p:txBody>
      </p:sp>
      <p:sp>
        <p:nvSpPr>
          <p:cNvPr id="2" name="Date Placeholder 1"/>
          <p:cNvSpPr>
            <a:spLocks noGrp="1"/>
          </p:cNvSpPr>
          <p:nvPr>
            <p:ph type="dt" idx="10"/>
          </p:nvPr>
        </p:nvSpPr>
        <p:spPr/>
        <p:txBody>
          <a:bodyPr/>
          <a:lstStyle/>
          <a:p>
            <a:pPr rtl="0"/>
            <a:r>
              <a:rPr lang="es-US"/>
              <a:t>21 de agosto de 2018</a:t>
            </a:r>
          </a:p>
        </p:txBody>
      </p:sp>
      <p:sp>
        <p:nvSpPr>
          <p:cNvPr id="3" name="Header Placeholder 2"/>
          <p:cNvSpPr>
            <a:spLocks noGrp="1"/>
          </p:cNvSpPr>
          <p:nvPr>
            <p:ph type="hdr" sz="quarter" idx="11"/>
          </p:nvPr>
        </p:nvSpPr>
        <p:spPr/>
        <p:txBody>
          <a:bodyPr/>
          <a:lstStyle/>
          <a:p>
            <a:pPr rtl="0"/>
            <a:r>
              <a:rPr lang="es-US"/>
              <a:t>Prevención de la fiebre del valle en los trabajadores de la construcción</a:t>
            </a:r>
          </a:p>
        </p:txBody>
      </p:sp>
    </p:spTree>
    <p:extLst>
      <p:ext uri="{BB962C8B-B14F-4D97-AF65-F5344CB8AC3E}">
        <p14:creationId xmlns:p14="http://schemas.microsoft.com/office/powerpoint/2010/main" val="3186888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rtl="0"/>
            <a:r>
              <a:rPr lang="es-US"/>
              <a:t>21 de agosto de 2018</a:t>
            </a:r>
          </a:p>
        </p:txBody>
      </p:sp>
      <p:sp>
        <p:nvSpPr>
          <p:cNvPr id="7" name="Slide Number Placeholder 6"/>
          <p:cNvSpPr>
            <a:spLocks noGrp="1"/>
          </p:cNvSpPr>
          <p:nvPr>
            <p:ph type="sldNum" sz="quarter" idx="13"/>
          </p:nvPr>
        </p:nvSpPr>
        <p:spPr/>
        <p:txBody>
          <a:bodyPr/>
          <a:lstStyle/>
          <a:p>
            <a:pPr rtl="0"/>
            <a:fld id="{1CBB4264-65AB-4F74-B73C-0D75552579F5}" type="slidenum">
              <a:rPr/>
              <a:pPr/>
              <a:t>66</a:t>
            </a:fld>
            <a:endParaRPr/>
          </a:p>
        </p:txBody>
      </p:sp>
      <p:sp>
        <p:nvSpPr>
          <p:cNvPr id="4" name="Header Placeholder 3"/>
          <p:cNvSpPr>
            <a:spLocks noGrp="1"/>
          </p:cNvSpPr>
          <p:nvPr>
            <p:ph type="hdr" sz="quarter" idx="14"/>
          </p:nvPr>
        </p:nvSpPr>
        <p:spPr/>
        <p:txBody>
          <a:bodyPr/>
          <a:lstStyle/>
          <a:p>
            <a:pPr rtl="0"/>
            <a:r>
              <a:rPr lang="es-US"/>
              <a:t>Prevención de la fiebre del valle en los trabajadores de la construcción</a:t>
            </a:r>
          </a:p>
        </p:txBody>
      </p:sp>
    </p:spTree>
    <p:extLst>
      <p:ext uri="{BB962C8B-B14F-4D97-AF65-F5344CB8AC3E}">
        <p14:creationId xmlns:p14="http://schemas.microsoft.com/office/powerpoint/2010/main" val="3529319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69">
              <a:defRPr/>
            </a:pPr>
            <a:endParaRPr lang="en-US" dirty="0"/>
          </a:p>
        </p:txBody>
      </p:sp>
      <p:sp>
        <p:nvSpPr>
          <p:cNvPr id="4" name="Slide Number Placeholder 3"/>
          <p:cNvSpPr>
            <a:spLocks noGrp="1"/>
          </p:cNvSpPr>
          <p:nvPr>
            <p:ph type="sldNum" sz="quarter" idx="10"/>
          </p:nvPr>
        </p:nvSpPr>
        <p:spPr/>
        <p:txBody>
          <a:bodyPr/>
          <a:lstStyle/>
          <a:p>
            <a:pPr rtl="0">
              <a:defRPr/>
            </a:pPr>
            <a:fld id="{008D66D5-37D9-430B-94EC-9BBF18149CC2}" type="slidenum">
              <a:rPr/>
              <a:pPr>
                <a:defRPr/>
              </a:pPr>
              <a:t>67</a:t>
            </a:fld>
            <a:endParaRPr/>
          </a:p>
        </p:txBody>
      </p:sp>
      <p:sp>
        <p:nvSpPr>
          <p:cNvPr id="5" name="Date Placeholder 4"/>
          <p:cNvSpPr>
            <a:spLocks noGrp="1"/>
          </p:cNvSpPr>
          <p:nvPr>
            <p:ph type="dt" idx="11"/>
          </p:nvPr>
        </p:nvSpPr>
        <p:spPr/>
        <p:txBody>
          <a:bodyPr/>
          <a:lstStyle/>
          <a:p>
            <a:pPr rtl="0"/>
            <a:r>
              <a:rPr lang="es-US"/>
              <a:t>21 de agosto de 2018</a:t>
            </a:r>
          </a:p>
        </p:txBody>
      </p:sp>
      <p:sp>
        <p:nvSpPr>
          <p:cNvPr id="6" name="Header Placeholder 5"/>
          <p:cNvSpPr>
            <a:spLocks noGrp="1"/>
          </p:cNvSpPr>
          <p:nvPr>
            <p:ph type="hdr" sz="quarter" idx="12"/>
          </p:nvPr>
        </p:nvSpPr>
        <p:spPr/>
        <p:txBody>
          <a:bodyPr/>
          <a:lstStyle/>
          <a:p>
            <a:pPr rtl="0"/>
            <a:r>
              <a:rPr lang="es-US"/>
              <a:t>Prevención de la fiebre del valle en los trabajadores de la construcción</a:t>
            </a:r>
          </a:p>
        </p:txBody>
      </p:sp>
    </p:spTree>
    <p:extLst>
      <p:ext uri="{BB962C8B-B14F-4D97-AF65-F5344CB8AC3E}">
        <p14:creationId xmlns:p14="http://schemas.microsoft.com/office/powerpoint/2010/main" val="3034708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miter lim="800000"/>
            <a:headEnd/>
            <a:tailEnd/>
          </a:ln>
        </p:spPr>
        <p:txBody>
          <a:bodyPr/>
          <a:lstStyle/>
          <a:p>
            <a:pPr rtl="0"/>
            <a:fld id="{EC646309-43F0-410A-A955-551EC8FB9269}" type="slidenum">
              <a:rPr>
                <a:solidFill>
                  <a:prstClr val="black"/>
                </a:solidFill>
                <a:latin typeface="Arial" pitchFamily="34" charset="0"/>
              </a:rPr>
              <a:pPr/>
              <a:t>77</a:t>
            </a:fld>
            <a:endParaRPr>
              <a:solidFill>
                <a:prstClr val="black"/>
              </a:solidFill>
              <a:latin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miter lim="800000"/>
            <a:headEnd/>
            <a:tailEnd/>
          </a:ln>
        </p:spPr>
        <p:txBody>
          <a:bodyPr/>
          <a:lstStyle/>
          <a:p>
            <a:pPr rtl="0"/>
            <a:fld id="{EC646309-43F0-410A-A955-551EC8FB9269}" type="slidenum">
              <a:rPr>
                <a:solidFill>
                  <a:prstClr val="black"/>
                </a:solidFill>
                <a:latin typeface="Arial" pitchFamily="34" charset="0"/>
              </a:rPr>
              <a:pPr/>
              <a:t>78</a:t>
            </a:fld>
            <a:endParaRPr>
              <a:solidFill>
                <a:prstClr val="black"/>
              </a:solidFill>
              <a:latin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0"/>
            <a:fld id="{FEB1B016-41D0-4FC9-8E2F-8F1CBB164284}" type="slidenum">
              <a:rPr/>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Fotografía de </a:t>
            </a:r>
            <a:r>
              <a:rPr lang="es-US" dirty="0" err="1"/>
              <a:t>McGuire&amp;Hester</a:t>
            </a:r>
          </a:p>
        </p:txBody>
      </p:sp>
      <p:sp>
        <p:nvSpPr>
          <p:cNvPr id="4" name="Slide Number Placeholder 3"/>
          <p:cNvSpPr>
            <a:spLocks noGrp="1"/>
          </p:cNvSpPr>
          <p:nvPr>
            <p:ph type="sldNum" sz="quarter" idx="10"/>
          </p:nvPr>
        </p:nvSpPr>
        <p:spPr/>
        <p:txBody>
          <a:bodyPr/>
          <a:lstStyle/>
          <a:p>
            <a:pPr rtl="0"/>
            <a:fld id="{913B2210-1F86-474E-98D8-17A30FD7DFD7}" type="slidenum">
              <a:rPr>
                <a:solidFill>
                  <a:prstClr val="black"/>
                </a:solidFill>
              </a:rPr>
              <a:pPr/>
              <a:t>88</a:t>
            </a:fld>
            <a:endParaRP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miter lim="800000"/>
            <a:headEnd/>
            <a:tailEnd/>
          </a:ln>
        </p:spPr>
        <p:txBody>
          <a:bodyPr/>
          <a:lstStyle/>
          <a:p>
            <a:pPr rtl="0"/>
            <a:fld id="{4E7F061E-2B6A-4A32-9280-691802057FAC}" type="slidenum">
              <a:rPr>
                <a:solidFill>
                  <a:prstClr val="black"/>
                </a:solidFill>
                <a:latin typeface="Arial" pitchFamily="34" charset="0"/>
              </a:rPr>
              <a:pPr/>
              <a:t>97</a:t>
            </a:fld>
            <a:endParaRPr>
              <a:solidFill>
                <a:prstClr val="black"/>
              </a:solidFill>
              <a:latin typeface="Arial" pitchFamily="34"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Fotografía de fondo</a:t>
            </a:r>
            <a:r>
              <a:rPr lang="es-US" baseline="0" dirty="0"/>
              <a:t> del CDPH</a:t>
            </a:r>
          </a:p>
        </p:txBody>
      </p:sp>
      <p:sp>
        <p:nvSpPr>
          <p:cNvPr id="4" name="Slide Number Placeholder 3"/>
          <p:cNvSpPr>
            <a:spLocks noGrp="1"/>
          </p:cNvSpPr>
          <p:nvPr>
            <p:ph type="sldNum" sz="quarter" idx="10"/>
          </p:nvPr>
        </p:nvSpPr>
        <p:spPr/>
        <p:txBody>
          <a:bodyPr/>
          <a:lstStyle/>
          <a:p>
            <a:pPr rtl="0"/>
            <a:fld id="{913B2210-1F86-474E-98D8-17A30FD7DFD7}" type="slidenum">
              <a:rPr>
                <a:solidFill>
                  <a:prstClr val="black"/>
                </a:solidFill>
              </a:rPr>
              <a:pPr/>
              <a:t>98</a:t>
            </a:fld>
            <a:endParaRP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16B48C4E-AC9E-4F31-9FCF-FFA2AAA80F23}" type="slidenum">
              <a:rPr>
                <a:solidFill>
                  <a:prstClr val="black"/>
                </a:solidFill>
              </a:rPr>
              <a:pPr/>
              <a:t>106</a:t>
            </a:fld>
            <a:endParaRPr>
              <a:solidFill>
                <a:prstClr val="black"/>
              </a:solidFill>
            </a:endParaRPr>
          </a:p>
        </p:txBody>
      </p:sp>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p:txBody>
          <a:bodyPr/>
          <a:lstStyle/>
          <a:p>
            <a:pPr rtl="0"/>
            <a:r>
              <a:rPr lang="es-US" dirty="0"/>
              <a:t>Esto hace referencia a los barandales (1926.502[b]).</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OSHA de Oregón</a:t>
            </a:r>
          </a:p>
        </p:txBody>
      </p:sp>
      <p:sp>
        <p:nvSpPr>
          <p:cNvPr id="4" name="Slide Number Placeholder 3"/>
          <p:cNvSpPr>
            <a:spLocks noGrp="1"/>
          </p:cNvSpPr>
          <p:nvPr>
            <p:ph type="sldNum" sz="quarter" idx="10"/>
          </p:nvPr>
        </p:nvSpPr>
        <p:spPr/>
        <p:txBody>
          <a:bodyPr/>
          <a:lstStyle/>
          <a:p>
            <a:pPr rtl="0"/>
            <a:fld id="{913B2210-1F86-474E-98D8-17A30FD7DFD7}" type="slidenum">
              <a:rPr>
                <a:solidFill>
                  <a:prstClr val="black"/>
                </a:solidFill>
              </a:rPr>
              <a:pPr/>
              <a:t>116</a:t>
            </a:fld>
            <a:endParaRP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OSHA de Oregón</a:t>
            </a:r>
          </a:p>
        </p:txBody>
      </p:sp>
      <p:sp>
        <p:nvSpPr>
          <p:cNvPr id="4" name="Slide Number Placeholder 3"/>
          <p:cNvSpPr>
            <a:spLocks noGrp="1"/>
          </p:cNvSpPr>
          <p:nvPr>
            <p:ph type="sldNum" sz="quarter" idx="10"/>
          </p:nvPr>
        </p:nvSpPr>
        <p:spPr/>
        <p:txBody>
          <a:bodyPr/>
          <a:lstStyle/>
          <a:p>
            <a:pPr rtl="0"/>
            <a:fld id="{913B2210-1F86-474E-98D8-17A30FD7DFD7}" type="slidenum">
              <a:rPr>
                <a:solidFill>
                  <a:prstClr val="black"/>
                </a:solidFill>
              </a:rPr>
              <a:pPr/>
              <a:t>117</a:t>
            </a:fld>
            <a:endParaRPr>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OSHA de Oregón</a:t>
            </a:r>
          </a:p>
        </p:txBody>
      </p:sp>
      <p:sp>
        <p:nvSpPr>
          <p:cNvPr id="4" name="Slide Number Placeholder 3"/>
          <p:cNvSpPr>
            <a:spLocks noGrp="1"/>
          </p:cNvSpPr>
          <p:nvPr>
            <p:ph type="sldNum" sz="quarter" idx="10"/>
          </p:nvPr>
        </p:nvSpPr>
        <p:spPr/>
        <p:txBody>
          <a:bodyPr/>
          <a:lstStyle/>
          <a:p>
            <a:pPr rtl="0"/>
            <a:fld id="{913B2210-1F86-474E-98D8-17A30FD7DFD7}" type="slidenum">
              <a:rPr>
                <a:solidFill>
                  <a:prstClr val="black"/>
                </a:solidFill>
              </a:rPr>
              <a:pPr/>
              <a:t>118</a:t>
            </a:fld>
            <a:endParaRPr>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Mal intento de inclinación</a:t>
            </a:r>
          </a:p>
        </p:txBody>
      </p:sp>
      <p:sp>
        <p:nvSpPr>
          <p:cNvPr id="4" name="Slide Number Placeholder 3"/>
          <p:cNvSpPr>
            <a:spLocks noGrp="1"/>
          </p:cNvSpPr>
          <p:nvPr>
            <p:ph type="sldNum" sz="quarter" idx="10"/>
          </p:nvPr>
        </p:nvSpPr>
        <p:spPr/>
        <p:txBody>
          <a:bodyPr/>
          <a:lstStyle/>
          <a:p>
            <a:pPr rtl="0"/>
            <a:fld id="{913B2210-1F86-474E-98D8-17A30FD7DFD7}" type="slidenum">
              <a:rPr>
                <a:solidFill>
                  <a:prstClr val="black"/>
                </a:solidFill>
              </a:rPr>
              <a:pPr/>
              <a:t>119</a:t>
            </a:fld>
            <a:endParaRPr>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913B2210-1F86-474E-98D8-17A30FD7DFD7}" type="slidenum">
              <a:rPr/>
              <a:pPr/>
              <a:t>137</a:t>
            </a:fld>
            <a:endParaRPr/>
          </a:p>
        </p:txBody>
      </p:sp>
    </p:spTree>
    <p:extLst>
      <p:ext uri="{BB962C8B-B14F-4D97-AF65-F5344CB8AC3E}">
        <p14:creationId xmlns:p14="http://schemas.microsoft.com/office/powerpoint/2010/main" val="2887646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0"/>
            <a:fld id="{913B2210-1F86-474E-98D8-17A30FD7DFD7}" type="slidenum">
              <a:rPr>
                <a:solidFill>
                  <a:prstClr val="black"/>
                </a:solidFill>
              </a:rPr>
              <a:pPr/>
              <a:t>139</a:t>
            </a:fld>
            <a:endParaRP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rtl="0"/>
            <a:fld id="{FEB1B016-41D0-4FC9-8E2F-8F1CBB164284}" type="slidenum">
              <a:rPr/>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err="1"/>
              <a:t>Swinerton</a:t>
            </a:r>
          </a:p>
          <a:p>
            <a:pPr rtl="0"/>
            <a:r>
              <a:rPr lang="es-US" baseline="0" dirty="0"/>
              <a:t>Centro de Capacitación</a:t>
            </a:r>
            <a:r>
              <a:rPr lang="es-US" dirty="0"/>
              <a:t> de la OSHA</a:t>
            </a:r>
          </a:p>
        </p:txBody>
      </p:sp>
      <p:sp>
        <p:nvSpPr>
          <p:cNvPr id="4" name="Slide Number Placeholder 3"/>
          <p:cNvSpPr>
            <a:spLocks noGrp="1"/>
          </p:cNvSpPr>
          <p:nvPr>
            <p:ph type="sldNum" sz="quarter" idx="10"/>
          </p:nvPr>
        </p:nvSpPr>
        <p:spPr/>
        <p:txBody>
          <a:bodyPr/>
          <a:lstStyle/>
          <a:p>
            <a:pPr rtl="0"/>
            <a:fld id="{913B2210-1F86-474E-98D8-17A30FD7DFD7}" type="slidenum">
              <a:rPr/>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LB McGuire &amp; </a:t>
            </a:r>
            <a:r>
              <a:rPr lang="es-US" dirty="0" err="1"/>
              <a:t>Hester</a:t>
            </a:r>
          </a:p>
        </p:txBody>
      </p:sp>
      <p:sp>
        <p:nvSpPr>
          <p:cNvPr id="4" name="Slide Number Placeholder 3"/>
          <p:cNvSpPr>
            <a:spLocks noGrp="1"/>
          </p:cNvSpPr>
          <p:nvPr>
            <p:ph type="sldNum" sz="quarter" idx="10"/>
          </p:nvPr>
        </p:nvSpPr>
        <p:spPr/>
        <p:txBody>
          <a:bodyPr/>
          <a:lstStyle/>
          <a:p>
            <a:pPr rtl="0"/>
            <a:fld id="{913B2210-1F86-474E-98D8-17A30FD7DFD7}" type="slidenum">
              <a:rPr/>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OSHA de Oregón</a:t>
            </a:r>
          </a:p>
        </p:txBody>
      </p:sp>
      <p:sp>
        <p:nvSpPr>
          <p:cNvPr id="4" name="Slide Number Placeholder 3"/>
          <p:cNvSpPr>
            <a:spLocks noGrp="1"/>
          </p:cNvSpPr>
          <p:nvPr>
            <p:ph type="sldNum" sz="quarter" idx="10"/>
          </p:nvPr>
        </p:nvSpPr>
        <p:spPr/>
        <p:txBody>
          <a:bodyPr/>
          <a:lstStyle/>
          <a:p>
            <a:pPr rtl="0"/>
            <a:fld id="{913B2210-1F86-474E-98D8-17A30FD7DFD7}" type="slidenum">
              <a:rPr/>
              <a:pPr/>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a:t>OSHA de Oregón</a:t>
            </a:r>
          </a:p>
        </p:txBody>
      </p:sp>
      <p:sp>
        <p:nvSpPr>
          <p:cNvPr id="4" name="Slide Number Placeholder 3"/>
          <p:cNvSpPr>
            <a:spLocks noGrp="1"/>
          </p:cNvSpPr>
          <p:nvPr>
            <p:ph type="sldNum" sz="quarter" idx="10"/>
          </p:nvPr>
        </p:nvSpPr>
        <p:spPr/>
        <p:txBody>
          <a:bodyPr/>
          <a:lstStyle/>
          <a:p>
            <a:pPr rtl="0"/>
            <a:fld id="{913B2210-1F86-474E-98D8-17A30FD7DFD7}" type="slidenum">
              <a:rPr/>
              <a:pP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s-US" dirty="0" err="1"/>
              <a:t>Jordan</a:t>
            </a:r>
            <a:r>
              <a:rPr lang="es-US" dirty="0"/>
              <a:t> </a:t>
            </a:r>
            <a:r>
              <a:rPr lang="es-US" dirty="0" err="1"/>
              <a:t>Barab</a:t>
            </a:r>
            <a:r>
              <a:rPr lang="es-US" dirty="0"/>
              <a:t>, </a:t>
            </a:r>
            <a:r>
              <a:rPr lang="es-US" dirty="0" err="1"/>
              <a:t>Confined</a:t>
            </a:r>
            <a:r>
              <a:rPr lang="es-US" dirty="0"/>
              <a:t> </a:t>
            </a:r>
            <a:r>
              <a:rPr lang="es-US" dirty="0" err="1"/>
              <a:t>Space</a:t>
            </a:r>
            <a:r>
              <a:rPr lang="es-US" dirty="0"/>
              <a:t> </a:t>
            </a:r>
          </a:p>
        </p:txBody>
      </p:sp>
      <p:sp>
        <p:nvSpPr>
          <p:cNvPr id="4" name="Slide Number Placeholder 3"/>
          <p:cNvSpPr>
            <a:spLocks noGrp="1"/>
          </p:cNvSpPr>
          <p:nvPr>
            <p:ph type="sldNum" sz="quarter" idx="10"/>
          </p:nvPr>
        </p:nvSpPr>
        <p:spPr/>
        <p:txBody>
          <a:bodyPr/>
          <a:lstStyle/>
          <a:p>
            <a:pPr rtl="0"/>
            <a:fld id="{913B2210-1F86-474E-98D8-17A30FD7DFD7}" type="slidenum">
              <a:rPr/>
              <a:pP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
        <p:nvSpPr>
          <p:cNvPr id="7" name="Slide Number Placeholder 4"/>
          <p:cNvSpPr txBox="1">
            <a:spLocks/>
          </p:cNvSpPr>
          <p:nvPr userDrawn="1"/>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B55F781C-DB34-417C-B52A-B2DB7E222063}"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5522C527-906D-4C6F-9530-A62F694CEA28}"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627BC933-818E-4027-9052-464F9FC4FE4B}"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4D818C96-3EC9-4C41-9562-C296BA06A0B8}"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94F1BB-941B-42D1-96F3-B1A52E2434AB}"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B55F781C-DB34-417C-B52A-B2DB7E222063}"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5522C527-906D-4C6F-9530-A62F694CEA28}" type="slidenum">
              <a:rPr lang="en-US" altLang="en-US"/>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627BC933-818E-4027-9052-464F9FC4FE4B}"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4D818C96-3EC9-4C41-9562-C296BA06A0B8}" type="slidenum">
              <a:rPr lang="en-US" altLang="en-US"/>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94F1BB-941B-42D1-96F3-B1A52E2434AB}"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
        <p:nvSpPr>
          <p:cNvPr id="7" name="Slide Number Placeholder 4"/>
          <p:cNvSpPr txBox="1">
            <a:spLocks/>
          </p:cNvSpPr>
          <p:nvPr userDrawn="1"/>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94F1BB-941B-42D1-96F3-B1A52E2434AB}"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1" baseline="0">
                <a:solidFill>
                  <a:schemeClr val="bg2"/>
                </a:solidFill>
              </a:defRPr>
            </a:lvl1pPr>
            <a:lvl2pPr>
              <a:buClr>
                <a:schemeClr val="tx1"/>
              </a:buClr>
              <a:buSzPct val="100000"/>
              <a:buFont typeface="Wingdings" pitchFamily="2" charset="2"/>
              <a:buChar char="§"/>
              <a:defRPr sz="24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70177859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4F1BB-941B-42D1-96F3-B1A52E2434AB}"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solidFill>
                  <a:srgbClr val="000000"/>
                </a:solidFill>
              </a:rPr>
              <a:pPr/>
              <a:t>4/8/2021</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solidFill>
                  <a:srgbClr val="000000"/>
                </a:solidFill>
              </a:rPr>
              <a:pPr/>
              <a:t>4/8/2021</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solidFill>
                  <a:srgbClr val="000000"/>
                </a:solidFill>
              </a:rPr>
              <a:pPr/>
              <a:t>4/8/2021</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1" baseline="0">
                <a:solidFill>
                  <a:schemeClr val="bg2"/>
                </a:solidFill>
              </a:defRPr>
            </a:lvl1pPr>
            <a:lvl2pPr>
              <a:buClr>
                <a:schemeClr val="tx1"/>
              </a:buClr>
              <a:buSzPct val="100000"/>
              <a:buFont typeface="Wingdings" pitchFamily="2" charset="2"/>
              <a:buChar char="§"/>
              <a:defRPr sz="24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7017785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94F1BB-941B-42D1-96F3-B1A52E2434AB}"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FD2096FE-D096-41FE-8B05-C8D0E672414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94F1BB-941B-42D1-96F3-B1A52E2434AB}"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F1BB-941B-42D1-96F3-B1A52E2434AB}"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3842A-0D2A-4FAD-92C6-FE169C32A1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7439DC92-9D08-479D-9F2D-E635AE81AA74}"/>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p:blipFill>
        <p:spPr>
          <a:xfrm>
            <a:off x="-76200" y="6336576"/>
            <a:ext cx="9296400" cy="521424"/>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4"/>
          <p:cNvSpPr>
            <a:spLocks noGrp="1"/>
          </p:cNvSpPr>
          <p:nvPr>
            <p:ph type="sldNum" sz="quarter" idx="4"/>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footerExc &amp; Trench Master Slide.jpg"/>
          <p:cNvPicPr>
            <a:picLocks noChangeAspect="1"/>
          </p:cNvPicPr>
          <p:nvPr/>
        </p:nvPicPr>
        <p:blipFill>
          <a:blip r:embed="rId13" cstate="print"/>
          <a:stretch>
            <a:fillRect/>
          </a:stretch>
        </p:blipFill>
        <p:spPr>
          <a:xfrm>
            <a:off x="0" y="1714500"/>
            <a:ext cx="9144000" cy="5143500"/>
          </a:xfrm>
          <a:prstGeom prst="rect">
            <a:avLst/>
          </a:prstGeom>
        </p:spPr>
      </p:pic>
      <p:sp>
        <p:nvSpPr>
          <p:cNvPr id="5" name="CuadroTexto 4">
            <a:extLst>
              <a:ext uri="{FF2B5EF4-FFF2-40B4-BE49-F238E27FC236}">
                <a16:creationId xmlns:a16="http://schemas.microsoft.com/office/drawing/2014/main" id="{589818CC-55FF-456A-9D8E-40113E44384D}"/>
              </a:ext>
            </a:extLst>
          </p:cNvPr>
          <p:cNvSpPr txBox="1"/>
          <p:nvPr userDrawn="1"/>
        </p:nvSpPr>
        <p:spPr>
          <a:xfrm>
            <a:off x="0" y="6324600"/>
            <a:ext cx="9144000" cy="533400"/>
          </a:xfrm>
          <a:prstGeom prst="rect">
            <a:avLst/>
          </a:prstGeom>
          <a:solidFill>
            <a:srgbClr val="B09874"/>
          </a:solidFill>
        </p:spPr>
        <p:txBody>
          <a:bodyPr wrap="square" lIns="216000" rtlCol="0" anchor="ctr" anchorCtr="0">
            <a:noAutofit/>
          </a:bodyPr>
          <a:lstStyle/>
          <a:p>
            <a:r>
              <a:rPr lang="es-AR" sz="2800" b="1" dirty="0" err="1">
                <a:solidFill>
                  <a:srgbClr val="405329"/>
                </a:solidFill>
              </a:rPr>
              <a:t>Excavation</a:t>
            </a:r>
            <a:r>
              <a:rPr lang="es-AR" sz="2800" b="1" dirty="0">
                <a:solidFill>
                  <a:srgbClr val="405329"/>
                </a:solidFill>
              </a:rPr>
              <a:t> &amp; </a:t>
            </a:r>
            <a:r>
              <a:rPr lang="es-AR" sz="2800" b="1" dirty="0" err="1">
                <a:solidFill>
                  <a:srgbClr val="405329"/>
                </a:solidFill>
              </a:rPr>
              <a:t>Trenching</a:t>
            </a:r>
            <a:r>
              <a:rPr lang="es-AR" sz="2800" b="1" dirty="0">
                <a:solidFill>
                  <a:srgbClr val="405329"/>
                </a:solidFill>
              </a:rPr>
              <a:t> </a:t>
            </a:r>
            <a:r>
              <a:rPr lang="es-AR" sz="2800" b="1" dirty="0" err="1">
                <a:solidFill>
                  <a:srgbClr val="405329"/>
                </a:solidFill>
              </a:rPr>
              <a:t>Hazards</a:t>
            </a:r>
            <a:endParaRPr lang="es-AR" sz="2800" b="1" dirty="0">
              <a:solidFill>
                <a:srgbClr val="405329"/>
              </a:solidFill>
            </a:endParaRPr>
          </a:p>
        </p:txBody>
      </p:sp>
      <p:sp>
        <p:nvSpPr>
          <p:cNvPr id="6" name="CuadroTexto 5">
            <a:extLst>
              <a:ext uri="{FF2B5EF4-FFF2-40B4-BE49-F238E27FC236}">
                <a16:creationId xmlns:a16="http://schemas.microsoft.com/office/drawing/2014/main" id="{65EFE6FF-FE8A-4593-A6A8-4A5610CC9595}"/>
              </a:ext>
            </a:extLst>
          </p:cNvPr>
          <p:cNvSpPr txBox="1"/>
          <p:nvPr userDrawn="1"/>
        </p:nvSpPr>
        <p:spPr>
          <a:xfrm>
            <a:off x="5257800" y="6348369"/>
            <a:ext cx="3733800" cy="517514"/>
          </a:xfrm>
          <a:prstGeom prst="rect">
            <a:avLst/>
          </a:prstGeom>
          <a:noFill/>
        </p:spPr>
        <p:txBody>
          <a:bodyPr wrap="square" rtlCol="0">
            <a:spAutoFit/>
          </a:bodyPr>
          <a:lstStyle/>
          <a:p>
            <a:pPr algn="r">
              <a:lnSpc>
                <a:spcPts val="1100"/>
              </a:lnSpc>
            </a:pPr>
            <a:r>
              <a:rPr lang="es-AR" sz="1100" dirty="0" err="1"/>
              <a:t>State</a:t>
            </a:r>
            <a:r>
              <a:rPr lang="es-AR" sz="1100" dirty="0"/>
              <a:t> </a:t>
            </a:r>
            <a:r>
              <a:rPr lang="es-AR" sz="1100" dirty="0" err="1"/>
              <a:t>Building</a:t>
            </a:r>
            <a:r>
              <a:rPr lang="es-AR" sz="1100" dirty="0"/>
              <a:t> &amp; </a:t>
            </a:r>
            <a:r>
              <a:rPr lang="es-AR" sz="1100" dirty="0" err="1"/>
              <a:t>Construction</a:t>
            </a:r>
            <a:r>
              <a:rPr lang="es-AR" sz="1100" dirty="0"/>
              <a:t> </a:t>
            </a:r>
            <a:r>
              <a:rPr lang="es-AR" sz="1100" dirty="0" err="1"/>
              <a:t>Trades</a:t>
            </a:r>
            <a:endParaRPr lang="es-AR" sz="1100" dirty="0"/>
          </a:p>
          <a:p>
            <a:pPr algn="r">
              <a:lnSpc>
                <a:spcPts val="1100"/>
              </a:lnSpc>
            </a:pPr>
            <a:r>
              <a:rPr lang="es-AR" sz="1100" dirty="0"/>
              <a:t>Council </a:t>
            </a:r>
            <a:r>
              <a:rPr lang="es-AR" sz="1100" dirty="0" err="1"/>
              <a:t>of</a:t>
            </a:r>
            <a:r>
              <a:rPr lang="es-AR" sz="1100" dirty="0"/>
              <a:t> California</a:t>
            </a:r>
          </a:p>
          <a:p>
            <a:pPr algn="r">
              <a:lnSpc>
                <a:spcPts val="1100"/>
              </a:lnSpc>
            </a:pPr>
            <a:r>
              <a:rPr lang="es-AR" sz="1100" dirty="0"/>
              <a:t>Safety.sbctc.org</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76200" y="6400800"/>
            <a:ext cx="9296400" cy="521424"/>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92"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8F8B49E-2169-44A7-8A1B-50C909688349}"/>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76200" y="6336576"/>
            <a:ext cx="9296400" cy="521424"/>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0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1.xml"/></Relationships>
</file>

<file path=ppt/slides/_rels/slide101.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jpeg"/><Relationship Id="rId1" Type="http://schemas.openxmlformats.org/officeDocument/2006/relationships/slideLayout" Target="../slideLayouts/slideLayout69.xml"/></Relationships>
</file>

<file path=ppt/slides/_rels/slide10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69.xml"/></Relationships>
</file>

<file path=ppt/slides/_rels/slide10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6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5.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69.xml"/></Relationships>
</file>

<file path=ppt/slides/_rels/slide10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3.xml"/><Relationship Id="rId1" Type="http://schemas.openxmlformats.org/officeDocument/2006/relationships/slideLayout" Target="../slideLayouts/slideLayout69.xml"/><Relationship Id="rId4" Type="http://schemas.openxmlformats.org/officeDocument/2006/relationships/image" Target="../media/image119.jpeg"/></Relationships>
</file>

<file path=ppt/slides/_rels/slide10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69.xml"/></Relationships>
</file>

<file path=ppt/slides/_rels/slide108.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eg"/><Relationship Id="rId1" Type="http://schemas.openxmlformats.org/officeDocument/2006/relationships/slideLayout" Target="../slideLayouts/slideLayout6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46.jpeg"/><Relationship Id="rId1" Type="http://schemas.openxmlformats.org/officeDocument/2006/relationships/slideLayout" Target="../slideLayouts/slideLayout73.xml"/></Relationships>
</file>

<file path=ppt/slides/_rels/slide112.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1.xml"/></Relationships>
</file>

<file path=ppt/slides/_rels/slide113.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1.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6.jpeg"/><Relationship Id="rId1" Type="http://schemas.openxmlformats.org/officeDocument/2006/relationships/slideLayout" Target="../slideLayouts/slideLayout7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6.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11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11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11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0.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3.xml"/></Relationships>
</file>

<file path=ppt/slides/_rels/slide121.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3.xml"/></Relationships>
</file>

<file path=ppt/slides/_rels/slide122.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73.xml"/></Relationships>
</file>

<file path=ppt/slides/_rels/slide12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3.xml"/></Relationships>
</file>

<file path=ppt/slides/_rels/slide124.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3.xml"/></Relationships>
</file>

<file path=ppt/slides/_rels/slide125.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3.xml"/></Relationships>
</file>

<file path=ppt/slides/_rels/slide126.xml.rels><?xml version="1.0" encoding="UTF-8" standalone="yes"?>
<Relationships xmlns="http://schemas.openxmlformats.org/package/2006/relationships"><Relationship Id="rId2" Type="http://schemas.openxmlformats.org/officeDocument/2006/relationships/image" Target="../media/image137.jpg"/><Relationship Id="rId1" Type="http://schemas.openxmlformats.org/officeDocument/2006/relationships/slideLayout" Target="../slideLayouts/slideLayout73.xml"/></Relationships>
</file>

<file path=ppt/slides/_rels/slide127.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3.xml"/></Relationships>
</file>

<file path=ppt/slides/_rels/slide128.xml.rels><?xml version="1.0" encoding="UTF-8" standalone="yes"?>
<Relationships xmlns="http://schemas.openxmlformats.org/package/2006/relationships"><Relationship Id="rId2" Type="http://schemas.openxmlformats.org/officeDocument/2006/relationships/image" Target="../media/image139.jpg"/><Relationship Id="rId1" Type="http://schemas.openxmlformats.org/officeDocument/2006/relationships/slideLayout" Target="../slideLayouts/slideLayout73.xml"/></Relationships>
</file>

<file path=ppt/slides/_rels/slide129.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0.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73.xml"/></Relationships>
</file>

<file path=ppt/slides/_rels/slide131.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3.xml"/></Relationships>
</file>

<file path=ppt/slides/_rels/slide132.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3.xml"/></Relationships>
</file>

<file path=ppt/slides/_rels/slide133.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73.xml"/></Relationships>
</file>

<file path=ppt/slides/_rels/slide134.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73.xml"/></Relationships>
</file>

<file path=ppt/slides/_rels/slide135.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73.xml"/></Relationships>
</file>

<file path=ppt/slides/_rels/slide136.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73.xml"/></Relationships>
</file>

<file path=ppt/slides/_rels/slide13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138.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69.xml"/></Relationships>
</file>

<file path=ppt/slides/_rels/slide13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1.xml"/></Relationships>
</file>

<file path=ppt/slides/_rels/slide140.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7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1.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61.xml"/><Relationship Id="rId5" Type="http://schemas.openxmlformats.org/officeDocument/2006/relationships/image" Target="../media/image47.jpe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67.xml"/><Relationship Id="rId4" Type="http://schemas.openxmlformats.org/officeDocument/2006/relationships/image" Target="../media/image66.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1.xml"/><Relationship Id="rId5" Type="http://schemas.openxmlformats.org/officeDocument/2006/relationships/image" Target="../media/image76.jpeg"/><Relationship Id="rId4" Type="http://schemas.openxmlformats.org/officeDocument/2006/relationships/image" Target="../media/image75.jpeg"/></Relationships>
</file>

<file path=ppt/slides/_rels/slide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73.xml"/><Relationship Id="rId5" Type="http://schemas.openxmlformats.org/officeDocument/2006/relationships/image" Target="../media/image80.jpeg"/><Relationship Id="rId4" Type="http://schemas.openxmlformats.org/officeDocument/2006/relationships/image" Target="../media/image79.jpeg"/></Relationships>
</file>

<file path=ppt/slides/_rels/slide8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g"/><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g"/><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0.xml"/><Relationship Id="rId1" Type="http://schemas.openxmlformats.org/officeDocument/2006/relationships/slideLayout" Target="../slideLayouts/slideLayout69.xml"/><Relationship Id="rId4" Type="http://schemas.openxmlformats.org/officeDocument/2006/relationships/image" Target="../media/image90.jpg"/></Relationships>
</file>

<file path=ppt/slides/_rels/slide8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e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9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9.xml"/></Relationships>
</file>

<file path=ppt/slides/_rels/slide9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1.xml"/><Relationship Id="rId4" Type="http://schemas.openxmlformats.org/officeDocument/2006/relationships/image" Target="../media/image97.jpeg"/></Relationships>
</file>

<file path=ppt/slides/_rels/slide9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1.xml"/></Relationships>
</file>

<file path=ppt/slides/_rels/slide94.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69.xml"/></Relationships>
</file>

<file path=ppt/slides/_rels/slide95.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1.xml"/></Relationships>
</file>

<file path=ppt/slides/_rels/slide9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3.xml"/><Relationship Id="rId5" Type="http://schemas.openxmlformats.org/officeDocument/2006/relationships/image" Target="../media/image106.jpeg"/><Relationship Id="rId4" Type="http://schemas.openxmlformats.org/officeDocument/2006/relationships/image" Target="../media/image105.jpeg"/></Relationships>
</file>

<file path=ppt/slides/_rels/slide9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1.xml"/><Relationship Id="rId1" Type="http://schemas.openxmlformats.org/officeDocument/2006/relationships/slideLayout" Target="../slideLayouts/slideLayout80.xml"/><Relationship Id="rId4" Type="http://schemas.openxmlformats.org/officeDocument/2006/relationships/image" Target="../media/image108.jpeg"/></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73.xml"/><Relationship Id="rId5" Type="http://schemas.openxmlformats.org/officeDocument/2006/relationships/image" Target="../media/image47.jpeg"/><Relationship Id="rId4" Type="http://schemas.openxmlformats.org/officeDocument/2006/relationships/image" Target="../media/image46.jpeg"/></Relationships>
</file>

<file path=ppt/slides/_rels/slide9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B09874">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8F2D-1B11-41E8-9DCC-B781A29D9AE5}"/>
              </a:ext>
            </a:extLst>
          </p:cNvPr>
          <p:cNvSpPr>
            <a:spLocks noGrp="1"/>
          </p:cNvSpPr>
          <p:nvPr>
            <p:ph type="title"/>
          </p:nvPr>
        </p:nvSpPr>
        <p:spPr>
          <a:xfrm>
            <a:off x="457200" y="274638"/>
            <a:ext cx="8229600" cy="1858962"/>
          </a:xfrm>
        </p:spPr>
        <p:txBody>
          <a:bodyPr>
            <a:normAutofit/>
          </a:bodyPr>
          <a:lstStyle/>
          <a:p>
            <a:r>
              <a:rPr lang="es-US" dirty="0"/>
              <a:t>PELIGROS DE EXCAVACIONES Y ZANJAS</a:t>
            </a:r>
            <a:endParaRPr lang="es-US" b="1" dirty="0">
              <a:solidFill>
                <a:srgbClr val="005F64"/>
              </a:solidFill>
            </a:endParaRPr>
          </a:p>
        </p:txBody>
      </p:sp>
      <p:pic>
        <p:nvPicPr>
          <p:cNvPr id="5" name="Imagen 4" descr="Diapositiva de portada con una fotografía del sitio de construcción con una zanja abierta donde se instala una tubería. Ejemplo de inclinación y escalera para entrada y salida.">
            <a:extLst>
              <a:ext uri="{FF2B5EF4-FFF2-40B4-BE49-F238E27FC236}">
                <a16:creationId xmlns:a16="http://schemas.microsoft.com/office/drawing/2014/main" id="{59BC1C51-C582-43B3-AC1A-0D512C61BCF4}"/>
              </a:ext>
              <a:ext uri="{C183D7F6-B498-43B3-948B-1728B52AA6E4}">
                <adec:decorative xmlns=""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514600"/>
            <a:ext cx="3651504" cy="3389376"/>
          </a:xfrm>
          <a:prstGeom prst="rect">
            <a:avLst/>
          </a:prstGeom>
        </p:spPr>
      </p:pic>
      <p:sp>
        <p:nvSpPr>
          <p:cNvPr id="6" name="CuadroTexto 5">
            <a:extLst>
              <a:ext uri="{FF2B5EF4-FFF2-40B4-BE49-F238E27FC236}">
                <a16:creationId xmlns:a16="http://schemas.microsoft.com/office/drawing/2014/main" id="{05595CE1-9109-4B80-BF11-5225EF699D4B}"/>
              </a:ext>
            </a:extLst>
          </p:cNvPr>
          <p:cNvSpPr txBox="1"/>
          <p:nvPr/>
        </p:nvSpPr>
        <p:spPr>
          <a:xfrm>
            <a:off x="4545508" y="2382084"/>
            <a:ext cx="4267200" cy="1569660"/>
          </a:xfrm>
          <a:prstGeom prst="rect">
            <a:avLst/>
          </a:prstGeom>
          <a:noFill/>
        </p:spPr>
        <p:txBody>
          <a:bodyPr wrap="square" rtlCol="0">
            <a:spAutoFit/>
          </a:bodyPr>
          <a:lstStyle/>
          <a:p>
            <a:r>
              <a:rPr lang="es-US" sz="2400" b="1" dirty="0">
                <a:latin typeface="Myriad Pro Cond" panose="020B0506030403020204"/>
              </a:rPr>
              <a:t>Trabajando para mantener seguros a los trabajadores de la construcción en el trabajo</a:t>
            </a:r>
            <a:endParaRPr lang="es-AR" sz="2400" b="1" dirty="0">
              <a:latin typeface="Myriad Pro Cond" panose="020B0506030403020204"/>
            </a:endParaRPr>
          </a:p>
        </p:txBody>
      </p:sp>
      <p:sp>
        <p:nvSpPr>
          <p:cNvPr id="7" name="CuadroTexto 6">
            <a:extLst>
              <a:ext uri="{FF2B5EF4-FFF2-40B4-BE49-F238E27FC236}">
                <a16:creationId xmlns:a16="http://schemas.microsoft.com/office/drawing/2014/main" id="{8386614C-C7AE-4528-A08F-D750C2EFB902}"/>
              </a:ext>
            </a:extLst>
          </p:cNvPr>
          <p:cNvSpPr txBox="1"/>
          <p:nvPr/>
        </p:nvSpPr>
        <p:spPr>
          <a:xfrm>
            <a:off x="4562856" y="3951744"/>
            <a:ext cx="4267200" cy="2677656"/>
          </a:xfrm>
          <a:prstGeom prst="rect">
            <a:avLst/>
          </a:prstGeom>
          <a:noFill/>
        </p:spPr>
        <p:txBody>
          <a:bodyPr wrap="square" rtlCol="0">
            <a:spAutoFit/>
          </a:bodyPr>
          <a:lstStyle/>
          <a:p>
            <a:r>
              <a:rPr lang="es-US" sz="2400" b="1" dirty="0">
                <a:latin typeface="Myriad Pro Cond" panose="020B0506030403020204"/>
              </a:rPr>
              <a:t>Consejo Estatal de Profesiones de la Construcción</a:t>
            </a:r>
            <a:br>
              <a:rPr lang="es-US" sz="2400" b="1" dirty="0">
                <a:latin typeface="Myriad Pro Cond" panose="020B0506030403020204"/>
              </a:rPr>
            </a:br>
            <a:r>
              <a:rPr lang="es-US" sz="2400" b="1" dirty="0">
                <a:latin typeface="Myriad Pro Cond" panose="020B0506030403020204"/>
              </a:rPr>
              <a:t>de California, AFL-CIO</a:t>
            </a:r>
          </a:p>
          <a:p>
            <a:endParaRPr lang="es-US" sz="2400" b="1" dirty="0">
              <a:latin typeface="Myriad Pro Cond" panose="020B0506030403020204"/>
            </a:endParaRPr>
          </a:p>
          <a:p>
            <a:r>
              <a:rPr lang="es-US" sz="2400" b="1" dirty="0">
                <a:latin typeface="Myriad Pro Cond" panose="020B0506030403020204"/>
              </a:rPr>
              <a:t>Financiado por la OSHA federal, 2019</a:t>
            </a:r>
            <a:endParaRPr lang="es-AR" sz="2400" b="1" dirty="0">
              <a:latin typeface="Myriad Pro Cond" panose="020B0506030403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Gráfico que muestra una zanja creada con formaleta en una excavación abiert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90600"/>
            <a:ext cx="7010400" cy="5334001"/>
          </a:xfrm>
          <a:prstGeom prst="rect">
            <a:avLst/>
          </a:prstGeom>
        </p:spPr>
      </p:pic>
      <p:sp>
        <p:nvSpPr>
          <p:cNvPr id="3"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10</a:t>
            </a:fld>
            <a:endParaRPr>
              <a:solidFill>
                <a:srgbClr val="000000">
                  <a:tint val="75000"/>
                </a:srgbClr>
              </a:solidFill>
            </a:endParaRPr>
          </a:p>
        </p:txBody>
      </p:sp>
      <p:sp>
        <p:nvSpPr>
          <p:cNvPr id="2" name="Title 1"/>
          <p:cNvSpPr>
            <a:spLocks noGrp="1"/>
          </p:cNvSpPr>
          <p:nvPr>
            <p:ph type="title"/>
          </p:nvPr>
        </p:nvSpPr>
        <p:spPr>
          <a:xfrm>
            <a:off x="457200" y="274638"/>
            <a:ext cx="6858000" cy="868362"/>
          </a:xfrm>
        </p:spPr>
        <p:txBody>
          <a:bodyPr>
            <a:normAutofit fontScale="90000"/>
          </a:bodyPr>
          <a:lstStyle/>
          <a:p>
            <a:pPr algn="l" rtl="0"/>
            <a:r>
              <a:rPr lang="es-US" dirty="0"/>
              <a:t>También se considera una zanja</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rtl="0"/>
            <a:r>
              <a:rPr lang="es-US" spc="-100" dirty="0"/>
              <a:t>Excave con cuidado; excave manualmente</a:t>
            </a:r>
          </a:p>
        </p:txBody>
      </p:sp>
      <p:sp>
        <p:nvSpPr>
          <p:cNvPr id="3" name="Content Placeholder 2"/>
          <p:cNvSpPr>
            <a:spLocks noGrp="1"/>
          </p:cNvSpPr>
          <p:nvPr>
            <p:ph sz="half" idx="1"/>
          </p:nvPr>
        </p:nvSpPr>
        <p:spPr>
          <a:xfrm>
            <a:off x="457200" y="1600200"/>
            <a:ext cx="4876800" cy="4525963"/>
          </a:xfrm>
        </p:spPr>
        <p:txBody>
          <a:bodyPr>
            <a:normAutofit fontScale="92500" lnSpcReduction="10000"/>
          </a:bodyPr>
          <a:lstStyle/>
          <a:p>
            <a:pPr rtl="0">
              <a:spcBef>
                <a:spcPts val="0"/>
              </a:spcBef>
            </a:pPr>
            <a:r>
              <a:rPr lang="es-US" dirty="0"/>
              <a:t>Realice la excavación manual a 24 pulgadas de cada lado de las líneas marcadas.</a:t>
            </a:r>
          </a:p>
          <a:p>
            <a:pPr>
              <a:spcBef>
                <a:spcPts val="0"/>
              </a:spcBef>
              <a:buNone/>
            </a:pPr>
            <a:endParaRPr lang="en-US" dirty="0"/>
          </a:p>
          <a:p>
            <a:pPr rtl="0">
              <a:spcBef>
                <a:spcPts val="0"/>
              </a:spcBef>
            </a:pPr>
            <a:r>
              <a:rPr lang="es-US" dirty="0"/>
              <a:t>Use una pala de mano de fibra de vidrio redondeada o sin filo.</a:t>
            </a:r>
          </a:p>
          <a:p>
            <a:pPr>
              <a:spcBef>
                <a:spcPts val="0"/>
              </a:spcBef>
              <a:buNone/>
            </a:pPr>
            <a:endParaRPr lang="en-US" dirty="0"/>
          </a:p>
          <a:p>
            <a:pPr rtl="0">
              <a:spcBef>
                <a:spcPts val="0"/>
              </a:spcBef>
            </a:pPr>
            <a:r>
              <a:rPr lang="es-US" dirty="0"/>
              <a:t>Observe la línea usted mismo.</a:t>
            </a:r>
          </a:p>
          <a:p>
            <a:pPr>
              <a:spcBef>
                <a:spcPts val="0"/>
              </a:spcBef>
              <a:buNone/>
            </a:pPr>
            <a:endParaRPr lang="en-US" dirty="0"/>
          </a:p>
          <a:p>
            <a:pPr rtl="0">
              <a:spcBef>
                <a:spcPts val="0"/>
              </a:spcBef>
            </a:pPr>
            <a:r>
              <a:rPr lang="es-US" dirty="0"/>
              <a:t>No use herramientas filosas ni palancas sobre líneas de servicios públicos.</a:t>
            </a:r>
          </a:p>
          <a:p>
            <a:endParaRPr lang="en-US" dirty="0"/>
          </a:p>
        </p:txBody>
      </p:sp>
      <p:pic>
        <p:nvPicPr>
          <p:cNvPr id="6" name="Content Placeholder 5" descr="Fotografía que muestra la mano de un trabajador que cava alrededor de una tubería expuesta."/>
          <p:cNvPicPr>
            <a:picLocks noGrp="1" noChangeAspect="1"/>
          </p:cNvPicPr>
          <p:nvPr>
            <p:ph sz="half" idx="2"/>
          </p:nvPr>
        </p:nvPicPr>
        <p:blipFill>
          <a:blip r:embed="rId2" cstate="print"/>
          <a:stretch>
            <a:fillRect/>
          </a:stretch>
        </p:blipFill>
        <p:spPr>
          <a:xfrm>
            <a:off x="5562600" y="1524000"/>
            <a:ext cx="3048000" cy="4596983"/>
          </a:xfrm>
        </p:spPr>
      </p:pic>
      <p:sp>
        <p:nvSpPr>
          <p:cNvPr id="5" name="Slide Number Placeholder 4"/>
          <p:cNvSpPr>
            <a:spLocks noGrp="1"/>
          </p:cNvSpPr>
          <p:nvPr>
            <p:ph type="sldNum" sz="quarter" idx="4294967295"/>
          </p:nvPr>
        </p:nvSpPr>
        <p:spPr>
          <a:xfrm>
            <a:off x="8534400" y="24210"/>
            <a:ext cx="584676" cy="365125"/>
          </a:xfrm>
          <a:prstGeom prst="rect">
            <a:avLst/>
          </a:prstGeom>
        </p:spPr>
        <p:txBody>
          <a:bodyPr/>
          <a:lstStyle/>
          <a:p>
            <a:pPr algn="r" rtl="0"/>
            <a:fld id="{A385ADA4-7CA8-7D42-9033-52B4A2259F06}" type="slidenum">
              <a:rPr>
                <a:solidFill>
                  <a:srgbClr val="000000">
                    <a:tint val="75000"/>
                  </a:srgbClr>
                </a:solidFill>
              </a:rPr>
              <a:pPr algn="r" rtl="0"/>
              <a:t>100</a:t>
            </a:fld>
            <a:endParaRPr>
              <a:solidFill>
                <a:srgbClr val="000000">
                  <a:tint val="75000"/>
                </a:srgbClr>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101</a:t>
            </a:fld>
            <a:endParaRPr>
              <a:solidFill>
                <a:srgbClr val="000000">
                  <a:tint val="75000"/>
                </a:srgbClr>
              </a:solidFill>
            </a:endParaRPr>
          </a:p>
        </p:txBody>
      </p:sp>
      <p:sp>
        <p:nvSpPr>
          <p:cNvPr id="2" name="Title 1"/>
          <p:cNvSpPr>
            <a:spLocks noGrp="1"/>
          </p:cNvSpPr>
          <p:nvPr>
            <p:ph type="title"/>
          </p:nvPr>
        </p:nvSpPr>
        <p:spPr>
          <a:xfrm>
            <a:off x="304800" y="0"/>
            <a:ext cx="6858000" cy="792162"/>
          </a:xfrm>
        </p:spPr>
        <p:txBody>
          <a:bodyPr>
            <a:normAutofit/>
          </a:bodyPr>
          <a:lstStyle/>
          <a:p>
            <a:pPr rtl="0"/>
            <a:r>
              <a:rPr lang="es-US" dirty="0"/>
              <a:t>Líneas eléctricas suspendidas</a:t>
            </a:r>
          </a:p>
        </p:txBody>
      </p:sp>
      <p:sp>
        <p:nvSpPr>
          <p:cNvPr id="8" name="TextBox 7"/>
          <p:cNvSpPr txBox="1"/>
          <p:nvPr/>
        </p:nvSpPr>
        <p:spPr>
          <a:xfrm>
            <a:off x="685800" y="762000"/>
            <a:ext cx="8077200" cy="769441"/>
          </a:xfrm>
          <a:prstGeom prst="rect">
            <a:avLst/>
          </a:prstGeom>
          <a:noFill/>
        </p:spPr>
        <p:txBody>
          <a:bodyPr wrap="square" rtlCol="0">
            <a:spAutoFit/>
          </a:bodyPr>
          <a:lstStyle/>
          <a:p>
            <a:pPr rtl="0"/>
            <a:r>
              <a:rPr lang="es-US" sz="4400" b="1" spc="-100" dirty="0">
                <a:solidFill>
                  <a:srgbClr val="FF0000"/>
                </a:solidFill>
              </a:rPr>
              <a:t>¿Cuáles son las mejores prácticas?</a:t>
            </a:r>
          </a:p>
        </p:txBody>
      </p:sp>
      <p:sp>
        <p:nvSpPr>
          <p:cNvPr id="3" name="Content Placeholder 2"/>
          <p:cNvSpPr>
            <a:spLocks noGrp="1"/>
          </p:cNvSpPr>
          <p:nvPr>
            <p:ph idx="1"/>
          </p:nvPr>
        </p:nvSpPr>
        <p:spPr>
          <a:xfrm>
            <a:off x="381000" y="1676400"/>
            <a:ext cx="6781800" cy="4572000"/>
          </a:xfrm>
        </p:spPr>
        <p:txBody>
          <a:bodyPr>
            <a:noAutofit/>
          </a:bodyPr>
          <a:lstStyle/>
          <a:p>
            <a:pPr rtl="0">
              <a:lnSpc>
                <a:spcPts val="2200"/>
              </a:lnSpc>
              <a:spcBef>
                <a:spcPts val="0"/>
              </a:spcBef>
              <a:buFont typeface="Wingdings" pitchFamily="2" charset="2"/>
              <a:buChar char="ü"/>
            </a:pPr>
            <a:r>
              <a:rPr lang="es-US" sz="2400" spc="-100" dirty="0"/>
              <a:t>Haga una inspección en busca de líneas, postes y cables de apoyo eléctricos antes de comenzar el trabajo.</a:t>
            </a:r>
          </a:p>
          <a:p>
            <a:pPr>
              <a:spcBef>
                <a:spcPts val="0"/>
              </a:spcBef>
              <a:buNone/>
            </a:pPr>
            <a:endParaRPr lang="en-US" sz="1100" dirty="0"/>
          </a:p>
          <a:p>
            <a:pPr rtl="0">
              <a:lnSpc>
                <a:spcPts val="2200"/>
              </a:lnSpc>
              <a:spcBef>
                <a:spcPts val="0"/>
              </a:spcBef>
              <a:buFont typeface="Wingdings" pitchFamily="2" charset="2"/>
              <a:buChar char="ü"/>
            </a:pPr>
            <a:r>
              <a:rPr lang="es-US" sz="2400" spc="-50" dirty="0"/>
              <a:t>Dé por sentado que TODAS líneas están energizadas.</a:t>
            </a:r>
          </a:p>
          <a:p>
            <a:pPr>
              <a:spcBef>
                <a:spcPts val="0"/>
              </a:spcBef>
              <a:buFont typeface="Wingdings" pitchFamily="2" charset="2"/>
              <a:buChar char="ü"/>
            </a:pPr>
            <a:endParaRPr lang="en-US" sz="1100" dirty="0"/>
          </a:p>
          <a:p>
            <a:pPr rtl="0">
              <a:lnSpc>
                <a:spcPts val="2200"/>
              </a:lnSpc>
              <a:spcBef>
                <a:spcPts val="0"/>
              </a:spcBef>
              <a:buFont typeface="Wingdings" pitchFamily="2" charset="2"/>
              <a:buChar char="ü"/>
            </a:pPr>
            <a:r>
              <a:rPr lang="es-US" sz="2400" dirty="0"/>
              <a:t>Marque los límites de seguridad, coloque señales de alerta a nivel del suelo y use barreras de seguridad portátiles.</a:t>
            </a:r>
          </a:p>
          <a:p>
            <a:pPr>
              <a:spcBef>
                <a:spcPts val="0"/>
              </a:spcBef>
              <a:buNone/>
            </a:pPr>
            <a:endParaRPr lang="en-US" sz="1100" dirty="0"/>
          </a:p>
          <a:p>
            <a:pPr rtl="0">
              <a:lnSpc>
                <a:spcPts val="2200"/>
              </a:lnSpc>
              <a:spcBef>
                <a:spcPts val="0"/>
              </a:spcBef>
              <a:buFont typeface="Wingdings" pitchFamily="2" charset="2"/>
              <a:buChar char="ü"/>
            </a:pPr>
            <a:r>
              <a:rPr lang="es-US" sz="2400" b="1" dirty="0">
                <a:solidFill>
                  <a:srgbClr val="FF0000"/>
                </a:solidFill>
              </a:rPr>
              <a:t>Aleje a los trabajadores y al equipo por lo menos a 10 pies de las líneas.</a:t>
            </a:r>
          </a:p>
          <a:p>
            <a:pPr>
              <a:spcBef>
                <a:spcPts val="0"/>
              </a:spcBef>
              <a:buNone/>
            </a:pPr>
            <a:endParaRPr lang="en-US" sz="1100" dirty="0"/>
          </a:p>
          <a:p>
            <a:pPr rtl="0">
              <a:lnSpc>
                <a:spcPts val="2200"/>
              </a:lnSpc>
              <a:spcBef>
                <a:spcPts val="0"/>
              </a:spcBef>
              <a:buFont typeface="Wingdings" pitchFamily="2" charset="2"/>
              <a:buChar char="ü"/>
            </a:pPr>
            <a:r>
              <a:rPr lang="es-US" sz="2400" spc="-100" dirty="0"/>
              <a:t>Use un observador asignado para el equipo pesado.</a:t>
            </a:r>
          </a:p>
          <a:p>
            <a:pPr>
              <a:spcBef>
                <a:spcPts val="0"/>
              </a:spcBef>
              <a:buFont typeface="Wingdings" pitchFamily="2" charset="2"/>
              <a:buChar char="ü"/>
            </a:pPr>
            <a:endParaRPr lang="en-US" sz="1100" dirty="0"/>
          </a:p>
          <a:p>
            <a:pPr rtl="0">
              <a:lnSpc>
                <a:spcPts val="2200"/>
              </a:lnSpc>
              <a:spcBef>
                <a:spcPts val="0"/>
              </a:spcBef>
              <a:buFont typeface="Wingdings" pitchFamily="2" charset="2"/>
              <a:buChar char="ü"/>
            </a:pPr>
            <a:r>
              <a:rPr lang="es-US" sz="2400" spc="-100" dirty="0"/>
              <a:t>No dirija cargas y sea el observador al mismo tiempo.</a:t>
            </a:r>
          </a:p>
          <a:p>
            <a:pPr>
              <a:spcBef>
                <a:spcPts val="0"/>
              </a:spcBef>
              <a:buFont typeface="Wingdings" pitchFamily="2" charset="2"/>
              <a:buChar char="ü"/>
            </a:pPr>
            <a:endParaRPr lang="en-US" sz="1100" dirty="0"/>
          </a:p>
          <a:p>
            <a:pPr rtl="0">
              <a:lnSpc>
                <a:spcPts val="2200"/>
              </a:lnSpc>
              <a:spcBef>
                <a:spcPts val="0"/>
              </a:spcBef>
              <a:buFont typeface="Wingdings" pitchFamily="2" charset="2"/>
              <a:buChar char="ü"/>
            </a:pPr>
            <a:r>
              <a:rPr lang="es-US" sz="2400" spc="-100" dirty="0"/>
              <a:t>Sepa qué hacer si el equipo toca una línea eléctrica.</a:t>
            </a:r>
          </a:p>
          <a:p>
            <a:pPr>
              <a:lnSpc>
                <a:spcPts val="2500"/>
              </a:lnSpc>
              <a:spcBef>
                <a:spcPts val="0"/>
              </a:spcBef>
              <a:buNone/>
            </a:pPr>
            <a:endParaRPr lang="en-US" sz="2800" dirty="0"/>
          </a:p>
        </p:txBody>
      </p:sp>
      <p:pic>
        <p:nvPicPr>
          <p:cNvPr id="6" name="Picture 5" descr="Fotografía de la señal de advertencia de la línea eléctrica suspendid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0" y="1905000"/>
            <a:ext cx="1788812" cy="2267511"/>
          </a:xfrm>
          <a:prstGeom prst="rect">
            <a:avLst/>
          </a:prstGeom>
        </p:spPr>
      </p:pic>
      <p:pic>
        <p:nvPicPr>
          <p:cNvPr id="5" name="Picture 4" title="Fotografía de un trabajador que marca un límite segu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267200"/>
            <a:ext cx="1799924" cy="1896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102</a:t>
            </a:fld>
            <a:endParaRPr>
              <a:solidFill>
                <a:srgbClr val="000000">
                  <a:tint val="75000"/>
                </a:srgbClr>
              </a:solidFill>
            </a:endParaRPr>
          </a:p>
        </p:txBody>
      </p:sp>
      <p:sp>
        <p:nvSpPr>
          <p:cNvPr id="2" name="Title 1"/>
          <p:cNvSpPr>
            <a:spLocks noGrp="1"/>
          </p:cNvSpPr>
          <p:nvPr>
            <p:ph type="title"/>
          </p:nvPr>
        </p:nvSpPr>
        <p:spPr>
          <a:xfrm>
            <a:off x="457200" y="274638"/>
            <a:ext cx="7772400" cy="715962"/>
          </a:xfrm>
        </p:spPr>
        <p:txBody>
          <a:bodyPr>
            <a:noAutofit/>
          </a:bodyPr>
          <a:lstStyle/>
          <a:p>
            <a:pPr rtl="0"/>
            <a:r>
              <a:rPr lang="es-US" dirty="0"/>
              <a:t>Atmósferas peligrosas</a:t>
            </a:r>
            <a:r>
              <a:rPr lang="es-US" dirty="0">
                <a:solidFill>
                  <a:schemeClr val="bg1"/>
                </a:solidFill>
              </a:rPr>
              <a:t>:</a:t>
            </a:r>
          </a:p>
        </p:txBody>
      </p:sp>
      <p:sp>
        <p:nvSpPr>
          <p:cNvPr id="3" name="Content Placeholder 2"/>
          <p:cNvSpPr>
            <a:spLocks noGrp="1"/>
          </p:cNvSpPr>
          <p:nvPr>
            <p:ph idx="1"/>
          </p:nvPr>
        </p:nvSpPr>
        <p:spPr>
          <a:xfrm>
            <a:off x="152400" y="1143001"/>
            <a:ext cx="8839200" cy="990599"/>
          </a:xfrm>
        </p:spPr>
        <p:txBody>
          <a:bodyPr>
            <a:normAutofit fontScale="85000" lnSpcReduction="20000"/>
          </a:bodyPr>
          <a:lstStyle/>
          <a:p>
            <a:pPr marL="0" indent="0" rtl="0">
              <a:spcBef>
                <a:spcPts val="0"/>
              </a:spcBef>
              <a:buNone/>
            </a:pPr>
            <a:r>
              <a:rPr lang="es-US" sz="2800" b="1" dirty="0">
                <a:solidFill>
                  <a:srgbClr val="FF0000"/>
                </a:solidFill>
              </a:rPr>
              <a:t>Antes de que los trabajadores entren a excavaciones de más de </a:t>
            </a:r>
            <a:br>
              <a:rPr lang="es-US" sz="2800" b="1" dirty="0">
                <a:solidFill>
                  <a:srgbClr val="FF0000"/>
                </a:solidFill>
              </a:rPr>
            </a:br>
            <a:r>
              <a:rPr lang="es-US" sz="2800" b="1" dirty="0">
                <a:solidFill>
                  <a:srgbClr val="FF0000"/>
                </a:solidFill>
              </a:rPr>
              <a:t>4 pies de profundidad en las que se puede esperar que haya aire viciado o deficiencia de oxígeno (&lt; 19.5 %):</a:t>
            </a:r>
          </a:p>
        </p:txBody>
      </p:sp>
      <p:sp>
        <p:nvSpPr>
          <p:cNvPr id="7" name="TextBox 6"/>
          <p:cNvSpPr txBox="1"/>
          <p:nvPr/>
        </p:nvSpPr>
        <p:spPr>
          <a:xfrm>
            <a:off x="76200" y="2496502"/>
            <a:ext cx="5334000" cy="3754874"/>
          </a:xfrm>
          <a:prstGeom prst="rect">
            <a:avLst/>
          </a:prstGeom>
          <a:noFill/>
        </p:spPr>
        <p:txBody>
          <a:bodyPr wrap="square" rtlCol="0">
            <a:spAutoFit/>
          </a:bodyPr>
          <a:lstStyle/>
          <a:p>
            <a:pPr marL="457200" indent="-342900" defTabSz="457200" rtl="0">
              <a:lnSpc>
                <a:spcPts val="2400"/>
              </a:lnSpc>
              <a:buFont typeface="Arial"/>
              <a:buChar char="•"/>
            </a:pPr>
            <a:r>
              <a:rPr lang="es-US" sz="2800" dirty="0">
                <a:solidFill>
                  <a:srgbClr val="000000"/>
                </a:solidFill>
              </a:rPr>
              <a:t>La persona competente debe evaluar el aire.</a:t>
            </a:r>
          </a:p>
          <a:p>
            <a:pPr marL="457200" indent="-342900" defTabSz="457200">
              <a:lnSpc>
                <a:spcPts val="2400"/>
              </a:lnSpc>
            </a:pPr>
            <a:endParaRPr lang="en-US" sz="2800" dirty="0">
              <a:solidFill>
                <a:srgbClr val="000000"/>
              </a:solidFill>
            </a:endParaRPr>
          </a:p>
          <a:p>
            <a:pPr marL="457200" indent="-342900" defTabSz="457200" rtl="0">
              <a:lnSpc>
                <a:spcPts val="2400"/>
              </a:lnSpc>
              <a:buFont typeface="Arial"/>
              <a:buChar char="•"/>
            </a:pPr>
            <a:r>
              <a:rPr lang="es-US" sz="2800" dirty="0">
                <a:solidFill>
                  <a:srgbClr val="000000"/>
                </a:solidFill>
              </a:rPr>
              <a:t>Se debe brindar protección respiratoria o ventilación.</a:t>
            </a:r>
          </a:p>
          <a:p>
            <a:pPr marL="457200" indent="-342900" defTabSz="457200">
              <a:lnSpc>
                <a:spcPts val="2400"/>
              </a:lnSpc>
            </a:pPr>
            <a:endParaRPr lang="en-US" sz="2800" dirty="0">
              <a:solidFill>
                <a:srgbClr val="000000"/>
              </a:solidFill>
            </a:endParaRPr>
          </a:p>
          <a:p>
            <a:pPr marL="457200" indent="-342900" defTabSz="457200" rtl="0">
              <a:lnSpc>
                <a:spcPts val="2400"/>
              </a:lnSpc>
              <a:buFont typeface="Arial"/>
              <a:buChar char="•"/>
            </a:pPr>
            <a:r>
              <a:rPr lang="es-US" sz="2800" dirty="0">
                <a:solidFill>
                  <a:srgbClr val="000000"/>
                </a:solidFill>
              </a:rPr>
              <a:t>Deben hacerse pruebas con </a:t>
            </a:r>
            <a:br>
              <a:rPr lang="es-US" sz="2800" dirty="0">
                <a:solidFill>
                  <a:srgbClr val="000000"/>
                </a:solidFill>
              </a:rPr>
            </a:br>
            <a:r>
              <a:rPr lang="es-US" sz="2800" dirty="0">
                <a:solidFill>
                  <a:srgbClr val="000000"/>
                </a:solidFill>
              </a:rPr>
              <a:t>la frecuencia necesaria.</a:t>
            </a:r>
          </a:p>
          <a:p>
            <a:pPr marL="457200" indent="-342900" defTabSz="457200">
              <a:lnSpc>
                <a:spcPts val="2400"/>
              </a:lnSpc>
            </a:pPr>
            <a:endParaRPr lang="en-US" sz="2800" dirty="0">
              <a:solidFill>
                <a:srgbClr val="000000"/>
              </a:solidFill>
            </a:endParaRPr>
          </a:p>
          <a:p>
            <a:pPr marL="457200" indent="-342900" defTabSz="457200" rtl="0">
              <a:lnSpc>
                <a:spcPts val="2400"/>
              </a:lnSpc>
              <a:buFont typeface="Arial"/>
              <a:buChar char="•"/>
            </a:pPr>
            <a:r>
              <a:rPr lang="es-US" sz="2800" spc="-100" dirty="0">
                <a:solidFill>
                  <a:srgbClr val="000000"/>
                </a:solidFill>
              </a:rPr>
              <a:t>El equipo de rescate de emergencia debe estar a la mano.</a:t>
            </a:r>
          </a:p>
          <a:p>
            <a:endParaRPr lang="en-US" dirty="0">
              <a:solidFill>
                <a:srgbClr val="000000"/>
              </a:solidFill>
            </a:endParaRPr>
          </a:p>
        </p:txBody>
      </p:sp>
      <p:pic>
        <p:nvPicPr>
          <p:cNvPr id="4" name="Picture 3" descr="Fotografía de una persona competente que supervisa un lugar peligroso en excavació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209800"/>
            <a:ext cx="3343708" cy="1981200"/>
          </a:xfrm>
          <a:prstGeom prst="rect">
            <a:avLst/>
          </a:prstGeom>
        </p:spPr>
      </p:pic>
      <p:pic>
        <p:nvPicPr>
          <p:cNvPr id="5" name="Picture 4" title="-">
            <a:extLst>
              <a:ext uri="{C183D7F6-B498-43B3-948B-1728B52AA6E4}">
                <adec:decorative xmlns=""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86400" y="4267200"/>
            <a:ext cx="3505200" cy="207391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103</a:t>
            </a:fld>
            <a:endParaRPr>
              <a:solidFill>
                <a:srgbClr val="000000">
                  <a:tint val="75000"/>
                </a:srgbClr>
              </a:solidFill>
            </a:endParaRPr>
          </a:p>
        </p:txBody>
      </p:sp>
      <p:sp>
        <p:nvSpPr>
          <p:cNvPr id="2" name="Title 1"/>
          <p:cNvSpPr>
            <a:spLocks noGrp="1"/>
          </p:cNvSpPr>
          <p:nvPr>
            <p:ph type="title"/>
          </p:nvPr>
        </p:nvSpPr>
        <p:spPr>
          <a:xfrm>
            <a:off x="457200" y="76200"/>
            <a:ext cx="5029200" cy="944562"/>
          </a:xfrm>
        </p:spPr>
        <p:txBody>
          <a:bodyPr>
            <a:normAutofit fontScale="90000"/>
          </a:bodyPr>
          <a:lstStyle/>
          <a:p>
            <a:pPr rtl="0"/>
            <a:r>
              <a:rPr lang="es-US" dirty="0"/>
              <a:t>Acumulación de agua</a:t>
            </a:r>
          </a:p>
        </p:txBody>
      </p:sp>
      <p:sp>
        <p:nvSpPr>
          <p:cNvPr id="5" name="TextBox 4"/>
          <p:cNvSpPr txBox="1"/>
          <p:nvPr/>
        </p:nvSpPr>
        <p:spPr>
          <a:xfrm>
            <a:off x="304800" y="990600"/>
            <a:ext cx="8686800" cy="1077218"/>
          </a:xfrm>
          <a:prstGeom prst="rect">
            <a:avLst/>
          </a:prstGeom>
          <a:noFill/>
        </p:spPr>
        <p:txBody>
          <a:bodyPr wrap="square" rtlCol="0">
            <a:spAutoFit/>
          </a:bodyPr>
          <a:lstStyle/>
          <a:p>
            <a:pPr rtl="0"/>
            <a:r>
              <a:rPr lang="es-US" sz="3200" b="1" dirty="0">
                <a:solidFill>
                  <a:srgbClr val="FF0000"/>
                </a:solidFill>
              </a:rPr>
              <a:t>JAMÁS trabaje en una excavación en la que haya agua estancada o si se está acumulando agua.</a:t>
            </a:r>
          </a:p>
        </p:txBody>
      </p:sp>
      <p:sp>
        <p:nvSpPr>
          <p:cNvPr id="3" name="Content Placeholder 2"/>
          <p:cNvSpPr>
            <a:spLocks noGrp="1"/>
          </p:cNvSpPr>
          <p:nvPr>
            <p:ph idx="1"/>
          </p:nvPr>
        </p:nvSpPr>
        <p:spPr>
          <a:xfrm>
            <a:off x="228600" y="1981200"/>
            <a:ext cx="5562600" cy="3886200"/>
          </a:xfrm>
        </p:spPr>
        <p:txBody>
          <a:bodyPr>
            <a:normAutofit fontScale="92500" lnSpcReduction="20000"/>
          </a:bodyPr>
          <a:lstStyle/>
          <a:p>
            <a:pPr marL="0" indent="0">
              <a:buNone/>
            </a:pPr>
            <a:endParaRPr lang="en-US" b="1" dirty="0">
              <a:solidFill>
                <a:srgbClr val="FF0000"/>
              </a:solidFill>
            </a:endParaRPr>
          </a:p>
          <a:p>
            <a:pPr marL="0" indent="0" rtl="0">
              <a:buNone/>
            </a:pPr>
            <a:r>
              <a:rPr lang="es-US" dirty="0"/>
              <a:t>Deben tomarse medidas de precaución para protegerlo, como:</a:t>
            </a:r>
          </a:p>
          <a:p>
            <a:pPr rtl="0"/>
            <a:r>
              <a:rPr lang="es-US" dirty="0"/>
              <a:t>sistemas especiales de </a:t>
            </a:r>
            <a:br>
              <a:rPr lang="es-US" dirty="0"/>
            </a:br>
            <a:r>
              <a:rPr lang="es-US" dirty="0"/>
              <a:t>soporte o escudo</a:t>
            </a:r>
          </a:p>
          <a:p>
            <a:pPr rtl="0"/>
            <a:r>
              <a:rPr lang="es-US" dirty="0"/>
              <a:t>equipo de remoción </a:t>
            </a:r>
            <a:br>
              <a:rPr lang="es-US" dirty="0"/>
            </a:br>
            <a:r>
              <a:rPr lang="es-US" dirty="0"/>
              <a:t>de agua</a:t>
            </a:r>
          </a:p>
          <a:p>
            <a:pPr rtl="0"/>
            <a:r>
              <a:rPr lang="es-US" dirty="0"/>
              <a:t>supervisión de la persona competente</a:t>
            </a:r>
          </a:p>
        </p:txBody>
      </p:sp>
      <p:pic>
        <p:nvPicPr>
          <p:cNvPr id="4" name="Picture 3" descr="Fotografía de extracción de agua con bomb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5880" y="3352800"/>
            <a:ext cx="3961768" cy="2974411"/>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457200" y="495300"/>
            <a:ext cx="6858000" cy="609600"/>
          </a:xfrm>
        </p:spPr>
        <p:txBody>
          <a:bodyPr>
            <a:noAutofit/>
          </a:bodyPr>
          <a:lstStyle/>
          <a:p>
            <a:pPr rtl="0"/>
            <a:r>
              <a:rPr lang="es-US" dirty="0"/>
              <a:t>Exposición a caída de cargas</a:t>
            </a:r>
          </a:p>
        </p:txBody>
      </p:sp>
      <p:sp>
        <p:nvSpPr>
          <p:cNvPr id="803843" name="Rectangle 3"/>
          <p:cNvSpPr>
            <a:spLocks noGrp="1" noChangeArrowheads="1"/>
          </p:cNvSpPr>
          <p:nvPr>
            <p:ph type="body" idx="1"/>
          </p:nvPr>
        </p:nvSpPr>
        <p:spPr>
          <a:xfrm>
            <a:off x="457200" y="1447800"/>
            <a:ext cx="8229600" cy="4525963"/>
          </a:xfrm>
        </p:spPr>
        <p:txBody>
          <a:bodyPr>
            <a:normAutofit fontScale="92500" lnSpcReduction="10000"/>
          </a:bodyPr>
          <a:lstStyle/>
          <a:p>
            <a:pPr marL="457200" lvl="1" indent="-457200" rtl="0">
              <a:lnSpc>
                <a:spcPct val="110000"/>
              </a:lnSpc>
              <a:spcBef>
                <a:spcPts val="0"/>
              </a:spcBef>
              <a:buFont typeface="Arial" pitchFamily="34" charset="0"/>
              <a:buChar char="•"/>
            </a:pPr>
            <a:r>
              <a:rPr lang="es-US" dirty="0"/>
              <a:t>No se permite a los trabajadores pararse o trabajar debajo de cargas que sean manipuladas con equipo de excavación o elevación.</a:t>
            </a:r>
          </a:p>
          <a:p>
            <a:pPr marL="457200" lvl="1" indent="-457200">
              <a:lnSpc>
                <a:spcPct val="110000"/>
              </a:lnSpc>
              <a:spcBef>
                <a:spcPts val="0"/>
              </a:spcBef>
              <a:buNone/>
            </a:pPr>
            <a:endParaRPr lang="en-US" dirty="0"/>
          </a:p>
          <a:p>
            <a:pPr marL="457200" lvl="1" indent="-457200" rtl="0">
              <a:lnSpc>
                <a:spcPct val="110000"/>
              </a:lnSpc>
              <a:spcBef>
                <a:spcPts val="0"/>
              </a:spcBef>
              <a:buFont typeface="Arial" pitchFamily="34" charset="0"/>
              <a:buChar char="•"/>
            </a:pPr>
            <a:r>
              <a:rPr lang="es-US" dirty="0"/>
              <a:t>Aléjese de los vehículos que estén siendo cargados o descargados para evitar que lo golpeen salpicaduras o materiales que caigan.</a:t>
            </a:r>
          </a:p>
          <a:p>
            <a:pPr marL="457200" lvl="1" indent="-457200">
              <a:lnSpc>
                <a:spcPct val="110000"/>
              </a:lnSpc>
              <a:spcBef>
                <a:spcPts val="0"/>
              </a:spcBef>
              <a:buFontTx/>
              <a:buNone/>
            </a:pPr>
            <a:endParaRPr lang="en-US" dirty="0"/>
          </a:p>
          <a:p>
            <a:pPr marL="457200" lvl="1" indent="-457200" rtl="0">
              <a:lnSpc>
                <a:spcPct val="110000"/>
              </a:lnSpc>
              <a:spcBef>
                <a:spcPts val="0"/>
              </a:spcBef>
              <a:buFont typeface="Arial" pitchFamily="34" charset="0"/>
              <a:buChar char="•"/>
            </a:pPr>
            <a:r>
              <a:rPr lang="es-US" dirty="0"/>
              <a:t>Los operadores pueden permanecer en la cabina del vehículo que se está cargando o descargando si está equipada para brindarle una protección adecuada.</a:t>
            </a:r>
          </a:p>
        </p:txBody>
      </p:sp>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104</a:t>
            </a:fld>
            <a:endParaRPr>
              <a:solidFill>
                <a:srgbClr val="000000">
                  <a:tint val="75000"/>
                </a:srgbClr>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105</a:t>
            </a:fld>
            <a:endParaRPr>
              <a:solidFill>
                <a:srgbClr val="000000">
                  <a:tint val="75000"/>
                </a:srgbClr>
              </a:solidFill>
            </a:endParaRPr>
          </a:p>
        </p:txBody>
      </p:sp>
      <p:sp>
        <p:nvSpPr>
          <p:cNvPr id="809986" name="Rectangle 2"/>
          <p:cNvSpPr>
            <a:spLocks noGrp="1" noChangeArrowheads="1"/>
          </p:cNvSpPr>
          <p:nvPr>
            <p:ph type="title"/>
          </p:nvPr>
        </p:nvSpPr>
        <p:spPr>
          <a:xfrm>
            <a:off x="457199" y="274638"/>
            <a:ext cx="8327599" cy="944562"/>
          </a:xfrm>
        </p:spPr>
        <p:txBody>
          <a:bodyPr>
            <a:noAutofit/>
          </a:bodyPr>
          <a:lstStyle/>
          <a:p>
            <a:pPr rtl="0"/>
            <a:r>
              <a:rPr lang="es-US" dirty="0"/>
              <a:t>Protección ante la caída de objetos</a:t>
            </a:r>
          </a:p>
        </p:txBody>
      </p:sp>
      <p:sp>
        <p:nvSpPr>
          <p:cNvPr id="4" name="Content Placeholder 3"/>
          <p:cNvSpPr>
            <a:spLocks noGrp="1"/>
          </p:cNvSpPr>
          <p:nvPr>
            <p:ph idx="1"/>
          </p:nvPr>
        </p:nvSpPr>
        <p:spPr>
          <a:xfrm>
            <a:off x="304800" y="1295400"/>
            <a:ext cx="5525396" cy="4953000"/>
          </a:xfrm>
        </p:spPr>
        <p:txBody>
          <a:bodyPr>
            <a:normAutofit fontScale="85000" lnSpcReduction="20000"/>
          </a:bodyPr>
          <a:lstStyle/>
          <a:p>
            <a:pPr rtl="0">
              <a:spcAft>
                <a:spcPts val="1200"/>
              </a:spcAft>
            </a:pPr>
            <a:r>
              <a:rPr lang="es-US" sz="2800" dirty="0"/>
              <a:t>Mantenga la tierra excavada, las herramientas y el equipo </a:t>
            </a:r>
            <a:r>
              <a:rPr lang="es-US" sz="2800" u="sng" dirty="0"/>
              <a:t>al menos </a:t>
            </a:r>
            <a:br>
              <a:rPr lang="es-US" sz="2800" u="sng" dirty="0"/>
            </a:br>
            <a:r>
              <a:rPr lang="es-US" sz="2800" u="sng" dirty="0"/>
              <a:t>a 2 pies</a:t>
            </a:r>
            <a:r>
              <a:rPr lang="es-US" sz="2800" dirty="0"/>
              <a:t> del borde de la excavación.</a:t>
            </a:r>
          </a:p>
          <a:p>
            <a:pPr rtl="0">
              <a:spcAft>
                <a:spcPts val="1200"/>
              </a:spcAft>
            </a:pPr>
            <a:r>
              <a:rPr lang="es-US" sz="2800" dirty="0"/>
              <a:t>Use dispositivos de retención para evitar que el material y el equipo </a:t>
            </a:r>
            <a:br>
              <a:rPr lang="es-US" sz="2800" dirty="0"/>
            </a:br>
            <a:r>
              <a:rPr lang="es-US" sz="2800" dirty="0"/>
              <a:t>caigan o rueden hacia la excavación.</a:t>
            </a:r>
          </a:p>
          <a:p>
            <a:pPr rtl="0">
              <a:spcAft>
                <a:spcPts val="1200"/>
              </a:spcAft>
            </a:pPr>
            <a:r>
              <a:rPr lang="es-US" sz="2800" dirty="0"/>
              <a:t>Use sistemas de advertencia (barricadas, señales manuales o mecánicas, troncos de contención) </a:t>
            </a:r>
            <a:br>
              <a:rPr lang="es-US" sz="2800" dirty="0"/>
            </a:br>
            <a:r>
              <a:rPr lang="es-US" sz="2800" dirty="0"/>
              <a:t>para el equipo móvil cercano al borde.</a:t>
            </a:r>
          </a:p>
          <a:p>
            <a:pPr rtl="0"/>
            <a:r>
              <a:rPr lang="es-US" sz="2800" dirty="0"/>
              <a:t>Protéjase de rocas y tierra sueltas </a:t>
            </a:r>
            <a:br>
              <a:rPr lang="es-US" sz="2800" dirty="0"/>
            </a:br>
            <a:r>
              <a:rPr lang="es-US" sz="2800" dirty="0"/>
              <a:t>que caigan del muro de la excavación (puenteo, barricadas, dispositivos </a:t>
            </a:r>
            <a:br>
              <a:rPr lang="es-US" sz="2800" dirty="0"/>
            </a:br>
            <a:r>
              <a:rPr lang="es-US" sz="2800" dirty="0"/>
              <a:t>de retención).</a:t>
            </a:r>
          </a:p>
          <a:p>
            <a:endParaRPr lang="en-US" dirty="0"/>
          </a:p>
        </p:txBody>
      </p:sp>
      <p:sp>
        <p:nvSpPr>
          <p:cNvPr id="7" name="TextBox 6"/>
          <p:cNvSpPr txBox="1"/>
          <p:nvPr/>
        </p:nvSpPr>
        <p:spPr>
          <a:xfrm>
            <a:off x="5830198" y="1219200"/>
            <a:ext cx="3154006" cy="2092881"/>
          </a:xfrm>
          <a:prstGeom prst="rect">
            <a:avLst/>
          </a:prstGeom>
          <a:noFill/>
        </p:spPr>
        <p:txBody>
          <a:bodyPr wrap="square" rtlCol="0">
            <a:spAutoFit/>
          </a:bodyPr>
          <a:lstStyle/>
          <a:p>
            <a:pPr algn="ctr" rtl="0"/>
            <a:r>
              <a:rPr lang="es-US" sz="2600" b="1" dirty="0">
                <a:solidFill>
                  <a:srgbClr val="FF0000"/>
                </a:solidFill>
              </a:rPr>
              <a:t>Use el equipo de protección personal (Personal </a:t>
            </a:r>
            <a:r>
              <a:rPr lang="es-US" sz="2600" b="1" dirty="0" err="1">
                <a:solidFill>
                  <a:srgbClr val="FF0000"/>
                </a:solidFill>
              </a:rPr>
              <a:t>Protective</a:t>
            </a:r>
            <a:r>
              <a:rPr lang="es-US" sz="2600" b="1" dirty="0">
                <a:solidFill>
                  <a:srgbClr val="FF0000"/>
                </a:solidFill>
              </a:rPr>
              <a:t> </a:t>
            </a:r>
            <a:r>
              <a:rPr lang="es-US" sz="2600" b="1" dirty="0" err="1">
                <a:solidFill>
                  <a:srgbClr val="FF0000"/>
                </a:solidFill>
              </a:rPr>
              <a:t>Equipment</a:t>
            </a:r>
            <a:r>
              <a:rPr lang="es-US" sz="2600" b="1" dirty="0">
                <a:solidFill>
                  <a:srgbClr val="FF0000"/>
                </a:solidFill>
              </a:rPr>
              <a:t>, PPE) adecuado.</a:t>
            </a:r>
          </a:p>
        </p:txBody>
      </p:sp>
      <p:pic>
        <p:nvPicPr>
          <p:cNvPr id="3" name="Picture 2" title="Fotografía de una trabajadora de la construcción que lleva el equipo de PPE adecua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352800"/>
            <a:ext cx="3162300" cy="287655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106</a:t>
            </a:fld>
            <a:endParaRPr>
              <a:solidFill>
                <a:srgbClr val="000000">
                  <a:tint val="75000"/>
                </a:srgbClr>
              </a:solidFill>
            </a:endParaRPr>
          </a:p>
        </p:txBody>
      </p:sp>
      <p:sp>
        <p:nvSpPr>
          <p:cNvPr id="812034" name="Rectangle 2"/>
          <p:cNvSpPr>
            <a:spLocks noGrp="1" noChangeArrowheads="1"/>
          </p:cNvSpPr>
          <p:nvPr>
            <p:ph type="title"/>
          </p:nvPr>
        </p:nvSpPr>
        <p:spPr>
          <a:xfrm>
            <a:off x="381000" y="381000"/>
            <a:ext cx="8610600" cy="609600"/>
          </a:xfrm>
        </p:spPr>
        <p:txBody>
          <a:bodyPr>
            <a:noAutofit/>
          </a:bodyPr>
          <a:lstStyle/>
          <a:p>
            <a:pPr rtl="0">
              <a:lnSpc>
                <a:spcPts val="4600"/>
              </a:lnSpc>
            </a:pPr>
            <a:r>
              <a:rPr lang="es-US" dirty="0"/>
              <a:t>Protección contra caídas: </a:t>
            </a:r>
            <a:br>
              <a:rPr lang="es-US" dirty="0"/>
            </a:br>
            <a:r>
              <a:rPr lang="es-US" dirty="0"/>
              <a:t>estándar para excavaciones</a:t>
            </a:r>
          </a:p>
        </p:txBody>
      </p:sp>
      <p:sp>
        <p:nvSpPr>
          <p:cNvPr id="812035" name="Rectangle 3"/>
          <p:cNvSpPr>
            <a:spLocks noGrp="1" noChangeArrowheads="1"/>
          </p:cNvSpPr>
          <p:nvPr>
            <p:ph type="body" idx="1"/>
          </p:nvPr>
        </p:nvSpPr>
        <p:spPr>
          <a:xfrm>
            <a:off x="457200" y="1371600"/>
            <a:ext cx="4876800" cy="4800600"/>
          </a:xfrm>
        </p:spPr>
        <p:txBody>
          <a:bodyPr>
            <a:normAutofit fontScale="92500" lnSpcReduction="10000"/>
          </a:bodyPr>
          <a:lstStyle/>
          <a:p>
            <a:pPr rtl="0"/>
            <a:r>
              <a:rPr lang="es-US" sz="2800" dirty="0"/>
              <a:t>Las pasarelas deben tener barandales si están a 6 pies </a:t>
            </a:r>
            <a:br>
              <a:rPr lang="es-US" sz="2800" dirty="0"/>
            </a:br>
            <a:r>
              <a:rPr lang="es-US" sz="2800" dirty="0"/>
              <a:t>o más de los niveles inferiores.</a:t>
            </a:r>
          </a:p>
          <a:p>
            <a:pPr rtl="0"/>
            <a:r>
              <a:rPr lang="es-US" sz="2800" dirty="0"/>
              <a:t>Debe existir la protección de una barrera física en todas las excavaciones ubicadas remotamente.</a:t>
            </a:r>
          </a:p>
          <a:p>
            <a:pPr rtl="0"/>
            <a:r>
              <a:rPr lang="es-US" sz="2800" dirty="0"/>
              <a:t>Los pozos, agujeros o huecos deben tener una barricada </a:t>
            </a:r>
            <a:br>
              <a:rPr lang="es-US" sz="2800" dirty="0"/>
            </a:br>
            <a:r>
              <a:rPr lang="es-US" sz="2800" dirty="0"/>
              <a:t>o estar cubiertos.</a:t>
            </a:r>
          </a:p>
          <a:p>
            <a:pPr rtl="0"/>
            <a:r>
              <a:rPr lang="es-US" sz="2800" dirty="0"/>
              <a:t>Se debe rellenar después de la conclusión de las operaciones.</a:t>
            </a:r>
          </a:p>
        </p:txBody>
      </p:sp>
      <p:pic>
        <p:nvPicPr>
          <p:cNvPr id="4" name="Picture 3" descr="Fotografía que muestra una pasarela con baranda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2970" y="1248504"/>
            <a:ext cx="2506705" cy="2561496"/>
          </a:xfrm>
          <a:prstGeom prst="rect">
            <a:avLst/>
          </a:prstGeom>
        </p:spPr>
      </p:pic>
      <p:pic>
        <p:nvPicPr>
          <p:cNvPr id="8" name="Picture 7" descr="Fotografía: ejemplo de una barrera alrededor de una excavación abiert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3864316"/>
            <a:ext cx="3276600" cy="2460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2035"/>
                                        </p:tgtEl>
                                        <p:attrNameLst>
                                          <p:attrName>style.visibility</p:attrName>
                                        </p:attrNameLst>
                                      </p:cBhvr>
                                      <p:to>
                                        <p:strVal val="visible"/>
                                      </p:to>
                                    </p:set>
                                    <p:animEffect transition="in" filter="dissolve">
                                      <p:cBhvr>
                                        <p:cTn id="7" dur="1000"/>
                                        <p:tgtEl>
                                          <p:spTgt spid="81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5"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107</a:t>
            </a:fld>
            <a:endParaRPr>
              <a:solidFill>
                <a:srgbClr val="000000">
                  <a:tint val="75000"/>
                </a:srgbClr>
              </a:solidFill>
            </a:endParaRPr>
          </a:p>
        </p:txBody>
      </p:sp>
      <p:sp>
        <p:nvSpPr>
          <p:cNvPr id="808962" name="Rectangle 2"/>
          <p:cNvSpPr>
            <a:spLocks noGrp="1" noChangeArrowheads="1"/>
          </p:cNvSpPr>
          <p:nvPr>
            <p:ph type="title"/>
          </p:nvPr>
        </p:nvSpPr>
        <p:spPr>
          <a:xfrm>
            <a:off x="457200" y="76200"/>
            <a:ext cx="8305800" cy="1143000"/>
          </a:xfrm>
        </p:spPr>
        <p:txBody>
          <a:bodyPr>
            <a:normAutofit fontScale="90000"/>
          </a:bodyPr>
          <a:lstStyle/>
          <a:p>
            <a:pPr rtl="0"/>
            <a:r>
              <a:rPr lang="es-US" dirty="0"/>
              <a:t>Estabilice las estructuras adyacentes</a:t>
            </a:r>
          </a:p>
        </p:txBody>
      </p:sp>
      <p:sp>
        <p:nvSpPr>
          <p:cNvPr id="6" name="TextBox 5"/>
          <p:cNvSpPr txBox="1"/>
          <p:nvPr/>
        </p:nvSpPr>
        <p:spPr>
          <a:xfrm>
            <a:off x="152400" y="990600"/>
            <a:ext cx="8839200" cy="1015663"/>
          </a:xfrm>
          <a:prstGeom prst="rect">
            <a:avLst/>
          </a:prstGeom>
          <a:noFill/>
        </p:spPr>
        <p:txBody>
          <a:bodyPr wrap="square" rtlCol="0">
            <a:spAutoFit/>
          </a:bodyPr>
          <a:lstStyle/>
          <a:p>
            <a:pPr algn="ctr" rtl="0"/>
            <a:r>
              <a:rPr lang="es-US" sz="3000" dirty="0">
                <a:solidFill>
                  <a:srgbClr val="FF0000"/>
                </a:solidFill>
              </a:rPr>
              <a:t>En los casos en los que la estabilidad está en peligro por operaciones de excavación.</a:t>
            </a:r>
          </a:p>
        </p:txBody>
      </p:sp>
      <p:sp>
        <p:nvSpPr>
          <p:cNvPr id="808963" name="Rectangle 3"/>
          <p:cNvSpPr>
            <a:spLocks noGrp="1" noChangeArrowheads="1"/>
          </p:cNvSpPr>
          <p:nvPr>
            <p:ph type="body" idx="1"/>
          </p:nvPr>
        </p:nvSpPr>
        <p:spPr>
          <a:xfrm>
            <a:off x="4419600" y="2209800"/>
            <a:ext cx="4343400" cy="3657600"/>
          </a:xfrm>
        </p:spPr>
        <p:txBody>
          <a:bodyPr>
            <a:normAutofit fontScale="85000" lnSpcReduction="10000"/>
          </a:bodyPr>
          <a:lstStyle/>
          <a:p>
            <a:pPr rtl="0">
              <a:buNone/>
            </a:pPr>
            <a:r>
              <a:rPr lang="es-US" sz="2800" b="1" dirty="0">
                <a:solidFill>
                  <a:srgbClr val="FF0000"/>
                </a:solidFill>
              </a:rPr>
              <a:t>Los empleadores deben:</a:t>
            </a:r>
          </a:p>
          <a:p>
            <a:pPr rtl="0">
              <a:lnSpc>
                <a:spcPct val="110000"/>
              </a:lnSpc>
              <a:spcBef>
                <a:spcPts val="0"/>
              </a:spcBef>
            </a:pPr>
            <a:r>
              <a:rPr lang="es-US" sz="2800" dirty="0"/>
              <a:t>No deben socavar las pasarelas, el pavimento o las estructuras, a menos que se usen sistemas de soporte para proteger a los empleados.</a:t>
            </a:r>
          </a:p>
          <a:p>
            <a:pPr>
              <a:lnSpc>
                <a:spcPct val="110000"/>
              </a:lnSpc>
              <a:spcBef>
                <a:spcPts val="0"/>
              </a:spcBef>
              <a:buNone/>
            </a:pPr>
            <a:endParaRPr lang="en-US" sz="2800" dirty="0"/>
          </a:p>
          <a:p>
            <a:pPr rtl="0">
              <a:spcBef>
                <a:spcPts val="0"/>
              </a:spcBef>
            </a:pPr>
            <a:r>
              <a:rPr lang="es-US" sz="2800" dirty="0"/>
              <a:t>Deben proporcionar apuntalamiento, encofrado </a:t>
            </a:r>
            <a:br>
              <a:rPr lang="es-US" sz="2800" dirty="0"/>
            </a:br>
            <a:r>
              <a:rPr lang="es-US" sz="2800" dirty="0"/>
              <a:t>o recalce.</a:t>
            </a:r>
          </a:p>
          <a:p>
            <a:endParaRPr lang="en-US" sz="2800" dirty="0"/>
          </a:p>
        </p:txBody>
      </p:sp>
      <p:pic>
        <p:nvPicPr>
          <p:cNvPr id="4" name="Picture 3" descr="Fotografía que muestra el apuntalado adecuado de la pared adyacente a los trabajador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2743200"/>
            <a:ext cx="4191000" cy="2787219"/>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rtl="0"/>
            <a:fld id="{A385ADA4-7CA8-7D42-9033-52B4A2259F06}" type="slidenum">
              <a:rPr>
                <a:solidFill>
                  <a:srgbClr val="000000">
                    <a:tint val="75000"/>
                  </a:srgbClr>
                </a:solidFill>
              </a:rPr>
              <a:pPr rtl="0"/>
              <a:t>108</a:t>
            </a:fld>
            <a:endParaRPr>
              <a:solidFill>
                <a:srgbClr val="000000">
                  <a:tint val="75000"/>
                </a:srgbClr>
              </a:solidFill>
            </a:endParaRPr>
          </a:p>
        </p:txBody>
      </p:sp>
      <p:sp>
        <p:nvSpPr>
          <p:cNvPr id="802818" name="Rectangle 2"/>
          <p:cNvSpPr>
            <a:spLocks noGrp="1" noChangeArrowheads="1"/>
          </p:cNvSpPr>
          <p:nvPr>
            <p:ph type="title"/>
          </p:nvPr>
        </p:nvSpPr>
        <p:spPr>
          <a:xfrm>
            <a:off x="457200" y="274638"/>
            <a:ext cx="7315200" cy="944562"/>
          </a:xfrm>
        </p:spPr>
        <p:txBody>
          <a:bodyPr>
            <a:normAutofit fontScale="90000"/>
          </a:bodyPr>
          <a:lstStyle/>
          <a:p>
            <a:pPr rtl="0"/>
            <a:r>
              <a:rPr lang="es-US" dirty="0"/>
              <a:t>Exposición al tránsito vehicular</a:t>
            </a:r>
            <a:r>
              <a:rPr lang="es-US" dirty="0">
                <a:solidFill>
                  <a:schemeClr val="bg1"/>
                </a:solidFill>
              </a:rPr>
              <a:t>:</a:t>
            </a:r>
          </a:p>
        </p:txBody>
      </p:sp>
      <p:sp>
        <p:nvSpPr>
          <p:cNvPr id="802819" name="Rectangle 3"/>
          <p:cNvSpPr>
            <a:spLocks noGrp="1" noChangeArrowheads="1"/>
          </p:cNvSpPr>
          <p:nvPr>
            <p:ph type="body" idx="1"/>
          </p:nvPr>
        </p:nvSpPr>
        <p:spPr>
          <a:xfrm>
            <a:off x="228600" y="1219200"/>
            <a:ext cx="5486400" cy="4953000"/>
          </a:xfrm>
        </p:spPr>
        <p:txBody>
          <a:bodyPr>
            <a:normAutofit fontScale="92500" lnSpcReduction="20000"/>
          </a:bodyPr>
          <a:lstStyle/>
          <a:p>
            <a:pPr rtl="0"/>
            <a:r>
              <a:rPr lang="es-US" sz="2800" dirty="0"/>
              <a:t>Los trabajadores deben usar chalecos de advertencia u otras prendas adecuadas marcadas o hechas de material reflectante </a:t>
            </a:r>
            <a:br>
              <a:rPr lang="es-US" sz="2800" dirty="0"/>
            </a:br>
            <a:r>
              <a:rPr lang="es-US" sz="2800" dirty="0"/>
              <a:t>o altamente visible.</a:t>
            </a:r>
          </a:p>
          <a:p>
            <a:endParaRPr lang="en-US" sz="3900" dirty="0"/>
          </a:p>
          <a:p>
            <a:pPr>
              <a:buNone/>
            </a:pPr>
            <a:endParaRPr lang="en-US" sz="3900" dirty="0"/>
          </a:p>
          <a:p>
            <a:endParaRPr lang="en-US" sz="3900" dirty="0"/>
          </a:p>
          <a:p>
            <a:pPr rtl="0"/>
            <a:r>
              <a:rPr lang="es-US" sz="2800" dirty="0"/>
              <a:t>Pida que haya un encargado de señalización designado y capacitado junto con letreros, señales y barricadas cuando sea necesario.</a:t>
            </a:r>
          </a:p>
        </p:txBody>
      </p:sp>
      <p:pic>
        <p:nvPicPr>
          <p:cNvPr id="5" name="Picture 4" descr="Fotografía de un trabajador de la construcción controlando el tráfic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295400"/>
            <a:ext cx="3088640" cy="4632960"/>
          </a:xfrm>
          <a:prstGeom prst="rect">
            <a:avLst/>
          </a:prstGeom>
        </p:spPr>
      </p:pic>
      <p:pic>
        <p:nvPicPr>
          <p:cNvPr id="2" name="Picture 1" title="Fotografía que muestra ejemplos de chalecos de seguridad de alta visibilidad y prendas reflectan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971800"/>
            <a:ext cx="3105150" cy="146685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868362"/>
          </a:xfrm>
        </p:spPr>
        <p:txBody>
          <a:bodyPr>
            <a:normAutofit fontScale="90000"/>
          </a:bodyPr>
          <a:lstStyle/>
          <a:p>
            <a:pPr rtl="0"/>
            <a:r>
              <a:rPr lang="es-US" dirty="0"/>
              <a:t>Protección contra la fiebre del valle</a:t>
            </a:r>
          </a:p>
        </p:txBody>
      </p:sp>
      <p:sp>
        <p:nvSpPr>
          <p:cNvPr id="3" name="Content Placeholder 2"/>
          <p:cNvSpPr>
            <a:spLocks noGrp="1"/>
          </p:cNvSpPr>
          <p:nvPr>
            <p:ph idx="1"/>
          </p:nvPr>
        </p:nvSpPr>
        <p:spPr>
          <a:xfrm>
            <a:off x="533400" y="1371600"/>
            <a:ext cx="8229600" cy="4648200"/>
          </a:xfrm>
        </p:spPr>
        <p:txBody>
          <a:bodyPr>
            <a:normAutofit fontScale="85000" lnSpcReduction="20000"/>
          </a:bodyPr>
          <a:lstStyle/>
          <a:p>
            <a:pPr rtl="0"/>
            <a:r>
              <a:rPr lang="es-US" b="1" dirty="0"/>
              <a:t>Prevea: conozca dónde se encuentra el hongo.</a:t>
            </a:r>
          </a:p>
          <a:p>
            <a:pPr rtl="0"/>
            <a:r>
              <a:rPr lang="es-US" b="1" dirty="0"/>
              <a:t>Limite la generación de polvo: humedezca la tierra antes y durante la excavación.</a:t>
            </a:r>
          </a:p>
          <a:p>
            <a:pPr rtl="0"/>
            <a:r>
              <a:rPr lang="es-US" b="1" dirty="0"/>
              <a:t>Cubra la tierra excavada con lonas.</a:t>
            </a:r>
          </a:p>
          <a:p>
            <a:pPr rtl="0"/>
            <a:r>
              <a:rPr lang="es-US" b="1" dirty="0"/>
              <a:t>Colóquese antes de la excavación respecto a la dirección del viento.</a:t>
            </a:r>
          </a:p>
          <a:p>
            <a:pPr rtl="0"/>
            <a:r>
              <a:rPr lang="es-US" b="1" dirty="0"/>
              <a:t>Proteja a los operadores de los equipo con cabinas cerradas que cuenten con filtros de aire HEPA.</a:t>
            </a:r>
          </a:p>
          <a:p>
            <a:pPr rtl="0"/>
            <a:r>
              <a:rPr lang="es-US" b="1" dirty="0"/>
              <a:t>Use protección respiratoria.</a:t>
            </a:r>
          </a:p>
          <a:p>
            <a:pPr rtl="0"/>
            <a:r>
              <a:rPr lang="es-US" b="1" dirty="0"/>
              <a:t>Ofrezca capacitación acerca de los peligros de la fiebre del valle.</a:t>
            </a:r>
          </a:p>
          <a:p>
            <a:endParaRPr lang="en-US" dirty="0"/>
          </a:p>
          <a:p>
            <a:endParaRPr lang="en-US" dirty="0"/>
          </a:p>
        </p:txBody>
      </p:sp>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109</a:t>
            </a:fld>
            <a:endParaRPr>
              <a:solidFill>
                <a:srgbClr val="000000">
                  <a:tint val="7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11</a:t>
            </a:fld>
            <a:endParaRPr>
              <a:solidFill>
                <a:srgbClr val="000000">
                  <a:tint val="75000"/>
                </a:srgbClr>
              </a:solidFill>
            </a:endParaRPr>
          </a:p>
        </p:txBody>
      </p:sp>
      <p:sp>
        <p:nvSpPr>
          <p:cNvPr id="2" name="Title 1"/>
          <p:cNvSpPr>
            <a:spLocks noGrp="1"/>
          </p:cNvSpPr>
          <p:nvPr>
            <p:ph type="title"/>
          </p:nvPr>
        </p:nvSpPr>
        <p:spPr>
          <a:xfrm>
            <a:off x="457200" y="274638"/>
            <a:ext cx="7848600" cy="868362"/>
          </a:xfrm>
        </p:spPr>
        <p:txBody>
          <a:bodyPr>
            <a:normAutofit/>
          </a:bodyPr>
          <a:lstStyle/>
          <a:p>
            <a:pPr algn="l" rtl="0"/>
            <a:r>
              <a:rPr lang="es-US" dirty="0"/>
              <a:t>Las excavaciones son peligrosas</a:t>
            </a:r>
          </a:p>
        </p:txBody>
      </p:sp>
      <p:pic>
        <p:nvPicPr>
          <p:cNvPr id="5" name="Picture 4" descr="Fotografía del cuerpo de un trabajador recuperado de una zanja derrumba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371600"/>
            <a:ext cx="5819775" cy="3581400"/>
          </a:xfrm>
          <a:prstGeom prst="rect">
            <a:avLst/>
          </a:prstGeom>
        </p:spPr>
      </p:pic>
      <p:sp>
        <p:nvSpPr>
          <p:cNvPr id="6" name="&quot;Not Allowed&quot; Symbol 5" descr="HAZARD!">
            <a:extLst>
              <a:ext uri="{FF2B5EF4-FFF2-40B4-BE49-F238E27FC236}">
                <a16:creationId xmlns:a16="http://schemas.microsoft.com/office/drawing/2014/main" id="{8127CD55-E99B-4DFA-8F0A-E78A816332D9}"/>
              </a:ext>
            </a:extLst>
          </p:cNvPr>
          <p:cNvSpPr/>
          <p:nvPr/>
        </p:nvSpPr>
        <p:spPr>
          <a:xfrm>
            <a:off x="609600" y="4038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5029200" y="2882771"/>
            <a:ext cx="4074812" cy="3429000"/>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normAutofit/>
          </a:bodyPr>
          <a:lstStyle/>
          <a:p>
            <a:pPr indent="0" rtl="0">
              <a:buNone/>
            </a:pPr>
            <a:r>
              <a:rPr lang="es-US" sz="4000" dirty="0"/>
              <a:t>Se les conoce como una de </a:t>
            </a:r>
            <a:br>
              <a:rPr lang="es-US" sz="4000" dirty="0"/>
            </a:br>
            <a:r>
              <a:rPr lang="es-US" sz="4000" dirty="0"/>
              <a:t>las operaciones de construcción más peligrosas.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868362"/>
          </a:xfrm>
        </p:spPr>
        <p:txBody>
          <a:bodyPr>
            <a:normAutofit fontScale="90000"/>
          </a:bodyPr>
          <a:lstStyle/>
          <a:p>
            <a:pPr rtl="0"/>
            <a:r>
              <a:rPr lang="es-US" b="1" dirty="0">
                <a:solidFill>
                  <a:srgbClr val="FF0000"/>
                </a:solidFill>
              </a:rPr>
              <a:t>Rescate en excavaciones</a:t>
            </a:r>
          </a:p>
        </p:txBody>
      </p:sp>
      <p:sp>
        <p:nvSpPr>
          <p:cNvPr id="5"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FFFFFF"/>
                </a:solidFill>
              </a:rPr>
              <a:pPr algn="r" rtl="0"/>
              <a:t>110</a:t>
            </a:fld>
            <a:endParaRPr>
              <a:solidFill>
                <a:srgbClr val="FFFFFF"/>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111</a:t>
            </a:fld>
            <a:endParaRPr>
              <a:solidFill>
                <a:srgbClr val="000000">
                  <a:tint val="75000"/>
                </a:srgbClr>
              </a:solidFill>
            </a:endParaRPr>
          </a:p>
        </p:txBody>
      </p:sp>
      <p:sp>
        <p:nvSpPr>
          <p:cNvPr id="6" name="Title 5"/>
          <p:cNvSpPr>
            <a:spLocks noGrp="1"/>
          </p:cNvSpPr>
          <p:nvPr>
            <p:ph type="title"/>
          </p:nvPr>
        </p:nvSpPr>
        <p:spPr>
          <a:xfrm>
            <a:off x="304800" y="274638"/>
            <a:ext cx="8229600" cy="868362"/>
          </a:xfrm>
        </p:spPr>
        <p:txBody>
          <a:bodyPr>
            <a:normAutofit fontScale="90000"/>
          </a:bodyPr>
          <a:lstStyle/>
          <a:p>
            <a:pPr rtl="0">
              <a:lnSpc>
                <a:spcPts val="4400"/>
              </a:lnSpc>
            </a:pPr>
            <a:r>
              <a:rPr lang="es-US" dirty="0"/>
              <a:t>Peligro para el equipo de primera respuesta y las víctimas</a:t>
            </a:r>
          </a:p>
        </p:txBody>
      </p:sp>
      <p:sp>
        <p:nvSpPr>
          <p:cNvPr id="7" name="Rectangle 6"/>
          <p:cNvSpPr/>
          <p:nvPr/>
        </p:nvSpPr>
        <p:spPr>
          <a:xfrm>
            <a:off x="381000" y="1295401"/>
            <a:ext cx="5029200" cy="4939814"/>
          </a:xfrm>
          <a:prstGeom prst="rect">
            <a:avLst/>
          </a:prstGeom>
        </p:spPr>
        <p:txBody>
          <a:bodyPr wrap="square">
            <a:spAutoFit/>
          </a:bodyPr>
          <a:lstStyle/>
          <a:p>
            <a:pPr rtl="0">
              <a:lnSpc>
                <a:spcPts val="3000"/>
              </a:lnSpc>
            </a:pPr>
            <a:r>
              <a:rPr lang="es-US" sz="3200" dirty="0">
                <a:solidFill>
                  <a:srgbClr val="000000"/>
                </a:solidFill>
              </a:rPr>
              <a:t>Las operaciones de rescate en excavaciones son peligrosas y podrían:</a:t>
            </a:r>
          </a:p>
          <a:p>
            <a:pPr marL="274320" lvl="1" indent="-274320" rtl="0">
              <a:lnSpc>
                <a:spcPts val="3000"/>
              </a:lnSpc>
              <a:spcBef>
                <a:spcPts val="1200"/>
              </a:spcBef>
              <a:spcAft>
                <a:spcPts val="1200"/>
              </a:spcAft>
              <a:buFont typeface="Arial" pitchFamily="34" charset="0"/>
              <a:buChar char="•"/>
            </a:pPr>
            <a:r>
              <a:rPr lang="es-US" sz="2800" b="1" dirty="0">
                <a:solidFill>
                  <a:srgbClr val="000000"/>
                </a:solidFill>
              </a:rPr>
              <a:t>ocasionar más derrumbes</a:t>
            </a:r>
          </a:p>
          <a:p>
            <a:pPr marL="274320" lvl="1" indent="-274320" rtl="0">
              <a:lnSpc>
                <a:spcPts val="3000"/>
              </a:lnSpc>
              <a:spcAft>
                <a:spcPts val="1200"/>
              </a:spcAft>
              <a:buFont typeface="Arial" pitchFamily="34" charset="0"/>
              <a:buChar char="•"/>
            </a:pPr>
            <a:r>
              <a:rPr lang="es-US" sz="2800" b="1" spc="-100" dirty="0">
                <a:solidFill>
                  <a:srgbClr val="000000"/>
                </a:solidFill>
              </a:rPr>
              <a:t>aumentar la presión que la tierra ejerce sobre la víctima enterrada</a:t>
            </a:r>
          </a:p>
          <a:p>
            <a:pPr marL="274320" lvl="1" indent="-274320" rtl="0">
              <a:lnSpc>
                <a:spcPts val="3000"/>
              </a:lnSpc>
              <a:spcAft>
                <a:spcPts val="1200"/>
              </a:spcAft>
              <a:buFont typeface="Arial" pitchFamily="34" charset="0"/>
              <a:buChar char="•"/>
            </a:pPr>
            <a:r>
              <a:rPr lang="es-US" sz="2800" b="1" dirty="0">
                <a:solidFill>
                  <a:srgbClr val="000000"/>
                </a:solidFill>
              </a:rPr>
              <a:t>aumentar la gravedad de las lesiones de la víctima</a:t>
            </a:r>
          </a:p>
          <a:p>
            <a:pPr marL="0" lvl="1" algn="ctr" rtl="0">
              <a:lnSpc>
                <a:spcPts val="3000"/>
              </a:lnSpc>
            </a:pPr>
            <a:r>
              <a:rPr lang="es-US" sz="2800" b="1" dirty="0">
                <a:solidFill>
                  <a:srgbClr val="FF0000"/>
                </a:solidFill>
              </a:rPr>
              <a:t>JAMÁS CORRA A UNA ZANJA COLAPSADA: ¡PODRÍA VOLVERSE UNA VÍCTIMA TAMBIÉN!</a:t>
            </a:r>
          </a:p>
        </p:txBody>
      </p:sp>
      <p:pic>
        <p:nvPicPr>
          <p:cNvPr id="5" name="Picture 4" descr="Fotografía que muestra un equipo de rescate sacando a una persona de una excavación."/>
          <p:cNvPicPr>
            <a:picLocks noChangeAspect="1" noChangeArrowheads="1"/>
          </p:cNvPicPr>
          <p:nvPr/>
        </p:nvPicPr>
        <p:blipFill>
          <a:blip r:embed="rId3" cstate="print"/>
          <a:srcRect/>
          <a:stretch>
            <a:fillRect/>
          </a:stretch>
        </p:blipFill>
        <p:spPr bwMode="auto">
          <a:xfrm>
            <a:off x="5556302" y="1208683"/>
            <a:ext cx="3359097" cy="5115917"/>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34400" y="17092"/>
            <a:ext cx="592508" cy="365125"/>
          </a:xfrm>
          <a:prstGeom prst="rect">
            <a:avLst/>
          </a:prstGeom>
        </p:spPr>
        <p:txBody>
          <a:bodyPr/>
          <a:lstStyle/>
          <a:p>
            <a:pPr algn="r" rtl="0"/>
            <a:fld id="{A385ADA4-7CA8-7D42-9033-52B4A2259F06}" type="slidenum">
              <a:rPr>
                <a:solidFill>
                  <a:srgbClr val="000000">
                    <a:tint val="75000"/>
                  </a:srgbClr>
                </a:solidFill>
              </a:rPr>
              <a:pPr algn="r" rtl="0"/>
              <a:t>112</a:t>
            </a:fld>
            <a:endParaRPr>
              <a:solidFill>
                <a:srgbClr val="000000">
                  <a:tint val="75000"/>
                </a:srgbClr>
              </a:solidFill>
            </a:endParaRPr>
          </a:p>
        </p:txBody>
      </p:sp>
      <p:sp>
        <p:nvSpPr>
          <p:cNvPr id="2" name="Title 1"/>
          <p:cNvSpPr>
            <a:spLocks noGrp="1"/>
          </p:cNvSpPr>
          <p:nvPr>
            <p:ph type="title"/>
          </p:nvPr>
        </p:nvSpPr>
        <p:spPr>
          <a:xfrm>
            <a:off x="457200" y="274638"/>
            <a:ext cx="8153400" cy="944562"/>
          </a:xfrm>
        </p:spPr>
        <p:txBody>
          <a:bodyPr>
            <a:normAutofit fontScale="90000"/>
          </a:bodyPr>
          <a:lstStyle/>
          <a:p>
            <a:pPr rtl="0"/>
            <a:r>
              <a:rPr lang="es-US" dirty="0"/>
              <a:t>¿Será un rescate o una recuperación?</a:t>
            </a:r>
          </a:p>
        </p:txBody>
      </p:sp>
      <p:sp>
        <p:nvSpPr>
          <p:cNvPr id="5" name="Content Placeholder 4"/>
          <p:cNvSpPr>
            <a:spLocks noGrp="1"/>
          </p:cNvSpPr>
          <p:nvPr>
            <p:ph sz="half" idx="2"/>
          </p:nvPr>
        </p:nvSpPr>
        <p:spPr>
          <a:xfrm>
            <a:off x="4419600" y="1524000"/>
            <a:ext cx="4648200" cy="4602163"/>
          </a:xfrm>
        </p:spPr>
        <p:txBody>
          <a:bodyPr>
            <a:normAutofit fontScale="85000" lnSpcReduction="10000"/>
          </a:bodyPr>
          <a:lstStyle/>
          <a:p>
            <a:pPr marL="182880" indent="-182880" rtl="0">
              <a:lnSpc>
                <a:spcPct val="110000"/>
              </a:lnSpc>
              <a:spcBef>
                <a:spcPts val="0"/>
              </a:spcBef>
            </a:pPr>
            <a:r>
              <a:rPr lang="es-US" b="1" dirty="0"/>
              <a:t>Situación caótica, inestable </a:t>
            </a:r>
            <a:br>
              <a:rPr lang="es-US" b="1" dirty="0"/>
            </a:br>
            <a:r>
              <a:rPr lang="es-US" b="1" dirty="0"/>
              <a:t>y peligrosa.</a:t>
            </a:r>
          </a:p>
          <a:p>
            <a:pPr marL="182880" indent="-182880" rtl="0">
              <a:lnSpc>
                <a:spcPct val="110000"/>
              </a:lnSpc>
            </a:pPr>
            <a:r>
              <a:rPr lang="es-US" b="1" spc="-50" dirty="0"/>
              <a:t>Exige un equipo de rescate técnico.</a:t>
            </a:r>
          </a:p>
          <a:p>
            <a:pPr marL="182880" indent="-182880" rtl="0">
              <a:lnSpc>
                <a:spcPct val="110000"/>
              </a:lnSpc>
            </a:pPr>
            <a:r>
              <a:rPr lang="es-US" b="1" dirty="0"/>
              <a:t>Se debe estabilizar la zanja antes de que pueda entrar el equipo.</a:t>
            </a:r>
          </a:p>
          <a:p>
            <a:pPr marL="182880" indent="-182880" rtl="0">
              <a:lnSpc>
                <a:spcPct val="110000"/>
              </a:lnSpc>
            </a:pPr>
            <a:r>
              <a:rPr lang="es-US" b="1" dirty="0"/>
              <a:t>Podrían pasar </a:t>
            </a:r>
            <a:r>
              <a:rPr lang="es-US" b="1" u="sng" dirty="0"/>
              <a:t>varias horas</a:t>
            </a:r>
            <a:r>
              <a:rPr lang="es-US" b="1" dirty="0"/>
              <a:t> antes de que se libere a la víctima.</a:t>
            </a:r>
          </a:p>
          <a:p>
            <a:pPr marL="182880" indent="-182880" rtl="0">
              <a:lnSpc>
                <a:spcPct val="110000"/>
              </a:lnSpc>
            </a:pPr>
            <a:r>
              <a:rPr lang="es-US" b="1" dirty="0"/>
              <a:t>Suceso de alto perfil; mucha atención de los medios.</a:t>
            </a:r>
          </a:p>
        </p:txBody>
      </p:sp>
      <p:pic>
        <p:nvPicPr>
          <p:cNvPr id="6" name="Content Placeholder 5" descr="Fotografía que muestra al equipo de primera respuesta tratando de rescatar a un trabajador atrapado en el colapso de una zanj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200" y="1524000"/>
            <a:ext cx="4379224" cy="4648200"/>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FFFFFF"/>
                </a:solidFill>
              </a:rPr>
              <a:pPr algn="r" rtl="0"/>
              <a:t>113</a:t>
            </a:fld>
            <a:endParaRPr>
              <a:solidFill>
                <a:srgbClr val="FFFFFF"/>
              </a:solidFill>
            </a:endParaRPr>
          </a:p>
        </p:txBody>
      </p:sp>
      <p:sp>
        <p:nvSpPr>
          <p:cNvPr id="2" name="Title 1"/>
          <p:cNvSpPr>
            <a:spLocks noGrp="1"/>
          </p:cNvSpPr>
          <p:nvPr>
            <p:ph type="title"/>
          </p:nvPr>
        </p:nvSpPr>
        <p:spPr>
          <a:xfrm>
            <a:off x="228600" y="76200"/>
            <a:ext cx="8763000" cy="868362"/>
          </a:xfrm>
        </p:spPr>
        <p:txBody>
          <a:bodyPr>
            <a:normAutofit fontScale="90000"/>
          </a:bodyPr>
          <a:lstStyle/>
          <a:p>
            <a:pPr rtl="0"/>
            <a:r>
              <a:rPr lang="es-US" b="1" spc="-100" dirty="0">
                <a:solidFill>
                  <a:srgbClr val="FF0000"/>
                </a:solidFill>
              </a:rPr>
              <a:t>Tenga un plan de acción ante emergencias</a:t>
            </a:r>
          </a:p>
        </p:txBody>
      </p:sp>
      <p:sp>
        <p:nvSpPr>
          <p:cNvPr id="4" name="Content Placeholder 3"/>
          <p:cNvSpPr>
            <a:spLocks noGrp="1"/>
          </p:cNvSpPr>
          <p:nvPr>
            <p:ph sz="half" idx="1"/>
          </p:nvPr>
        </p:nvSpPr>
        <p:spPr>
          <a:xfrm>
            <a:off x="228600" y="990600"/>
            <a:ext cx="5486400" cy="4953000"/>
          </a:xfrm>
        </p:spPr>
        <p:txBody>
          <a:bodyPr>
            <a:noAutofit/>
          </a:bodyPr>
          <a:lstStyle/>
          <a:p>
            <a:pPr rtl="0">
              <a:lnSpc>
                <a:spcPts val="2600"/>
              </a:lnSpc>
              <a:spcAft>
                <a:spcPts val="1200"/>
              </a:spcAft>
              <a:buFont typeface="Wingdings" pitchFamily="2" charset="2"/>
              <a:buChar char="ü"/>
            </a:pPr>
            <a:r>
              <a:rPr lang="es-US" sz="2400" dirty="0">
                <a:solidFill>
                  <a:srgbClr val="FF0000"/>
                </a:solidFill>
              </a:rPr>
              <a:t>Describa los pasos de todas las emergencias posibles en excavaciones.</a:t>
            </a:r>
          </a:p>
          <a:p>
            <a:pPr rtl="0">
              <a:lnSpc>
                <a:spcPts val="2600"/>
              </a:lnSpc>
              <a:spcAft>
                <a:spcPts val="1200"/>
              </a:spcAft>
              <a:buFont typeface="Wingdings" pitchFamily="2" charset="2"/>
              <a:buChar char="ü"/>
            </a:pPr>
            <a:r>
              <a:rPr lang="es-US" sz="2400" dirty="0">
                <a:solidFill>
                  <a:srgbClr val="FF0000"/>
                </a:solidFill>
              </a:rPr>
              <a:t>Incluya la información de </a:t>
            </a:r>
            <a:br>
              <a:rPr lang="es-US" sz="2400" dirty="0">
                <a:solidFill>
                  <a:srgbClr val="FF0000"/>
                </a:solidFill>
              </a:rPr>
            </a:br>
            <a:r>
              <a:rPr lang="es-US" sz="2400" dirty="0">
                <a:solidFill>
                  <a:srgbClr val="FF0000"/>
                </a:solidFill>
              </a:rPr>
              <a:t>contacto de bomberos, </a:t>
            </a:r>
            <a:br>
              <a:rPr lang="es-US" sz="2400" dirty="0">
                <a:solidFill>
                  <a:srgbClr val="FF0000"/>
                </a:solidFill>
              </a:rPr>
            </a:br>
            <a:r>
              <a:rPr lang="es-US" sz="2400" dirty="0">
                <a:solidFill>
                  <a:srgbClr val="FF0000"/>
                </a:solidFill>
              </a:rPr>
              <a:t>policía y la OSHA.</a:t>
            </a:r>
          </a:p>
          <a:p>
            <a:pPr rtl="0">
              <a:lnSpc>
                <a:spcPts val="2600"/>
              </a:lnSpc>
              <a:spcAft>
                <a:spcPts val="1200"/>
              </a:spcAft>
              <a:buFont typeface="Wingdings" pitchFamily="2" charset="2"/>
              <a:buChar char="ü"/>
            </a:pPr>
            <a:r>
              <a:rPr lang="es-US" sz="2400" dirty="0">
                <a:solidFill>
                  <a:srgbClr val="FF0000"/>
                </a:solidFill>
              </a:rPr>
              <a:t>Tenga a la mano equipo </a:t>
            </a:r>
            <a:br>
              <a:rPr lang="es-US" sz="2400" dirty="0">
                <a:solidFill>
                  <a:srgbClr val="FF0000"/>
                </a:solidFill>
              </a:rPr>
            </a:br>
            <a:r>
              <a:rPr lang="es-US" sz="2400" dirty="0">
                <a:solidFill>
                  <a:srgbClr val="FF0000"/>
                </a:solidFill>
              </a:rPr>
              <a:t>de emergencia.</a:t>
            </a:r>
          </a:p>
          <a:p>
            <a:pPr rtl="0">
              <a:lnSpc>
                <a:spcPts val="2600"/>
              </a:lnSpc>
              <a:spcAft>
                <a:spcPts val="1200"/>
              </a:spcAft>
              <a:buFont typeface="Wingdings" pitchFamily="2" charset="2"/>
              <a:buChar char="ü"/>
            </a:pPr>
            <a:r>
              <a:rPr lang="es-US" sz="2400" dirty="0">
                <a:solidFill>
                  <a:srgbClr val="FF0000"/>
                </a:solidFill>
              </a:rPr>
              <a:t>Defina las responsabilidades </a:t>
            </a:r>
            <a:br>
              <a:rPr lang="es-US" sz="2400" dirty="0">
                <a:solidFill>
                  <a:srgbClr val="FF0000"/>
                </a:solidFill>
              </a:rPr>
            </a:br>
            <a:r>
              <a:rPr lang="es-US" sz="2400" dirty="0">
                <a:solidFill>
                  <a:srgbClr val="FF0000"/>
                </a:solidFill>
              </a:rPr>
              <a:t>de los trabajadores en el </a:t>
            </a:r>
            <a:br>
              <a:rPr lang="es-US" sz="2400" dirty="0">
                <a:solidFill>
                  <a:srgbClr val="FF0000"/>
                </a:solidFill>
              </a:rPr>
            </a:br>
            <a:r>
              <a:rPr lang="es-US" sz="2400" dirty="0">
                <a:solidFill>
                  <a:srgbClr val="FF0000"/>
                </a:solidFill>
              </a:rPr>
              <a:t>lugar antes y después de </a:t>
            </a:r>
            <a:br>
              <a:rPr lang="es-US" sz="2400" dirty="0">
                <a:solidFill>
                  <a:srgbClr val="FF0000"/>
                </a:solidFill>
              </a:rPr>
            </a:br>
            <a:r>
              <a:rPr lang="es-US" sz="2400" dirty="0">
                <a:solidFill>
                  <a:srgbClr val="FF0000"/>
                </a:solidFill>
              </a:rPr>
              <a:t>que llegue el equipo de rescate.</a:t>
            </a:r>
          </a:p>
          <a:p>
            <a:pPr rtl="0">
              <a:lnSpc>
                <a:spcPts val="2600"/>
              </a:lnSpc>
              <a:buFont typeface="Wingdings" pitchFamily="2" charset="2"/>
              <a:buChar char="ü"/>
            </a:pPr>
            <a:r>
              <a:rPr lang="es-US" sz="2400" dirty="0">
                <a:solidFill>
                  <a:srgbClr val="FF0000"/>
                </a:solidFill>
              </a:rPr>
              <a:t>Practique el plan: capacítese y esté listo para implementarlo con rapidez.</a:t>
            </a:r>
          </a:p>
        </p:txBody>
      </p:sp>
      <p:pic>
        <p:nvPicPr>
          <p:cNvPr id="8" name="Content Placeholder 7" descr="Fotografía que muestra a la víctima del derrumbe de una zanja a quien el equipo de primera respuesta saca en una camill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300019" y="1752600"/>
            <a:ext cx="4767781" cy="3124200"/>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FFFFFF"/>
                </a:solidFill>
              </a:rPr>
              <a:pPr algn="r" rtl="0"/>
              <a:t>114</a:t>
            </a:fld>
            <a:endParaRPr>
              <a:solidFill>
                <a:srgbClr val="FFFFFF"/>
              </a:solidFill>
            </a:endParaRPr>
          </a:p>
        </p:txBody>
      </p:sp>
      <p:sp>
        <p:nvSpPr>
          <p:cNvPr id="2" name="Title 1"/>
          <p:cNvSpPr>
            <a:spLocks noGrp="1"/>
          </p:cNvSpPr>
          <p:nvPr>
            <p:ph type="title"/>
          </p:nvPr>
        </p:nvSpPr>
        <p:spPr>
          <a:xfrm>
            <a:off x="457200" y="152400"/>
            <a:ext cx="2895600" cy="868362"/>
          </a:xfrm>
        </p:spPr>
        <p:txBody>
          <a:bodyPr>
            <a:normAutofit/>
          </a:bodyPr>
          <a:lstStyle/>
          <a:p>
            <a:pPr rtl="0"/>
            <a:r>
              <a:rPr lang="es-US" b="1" dirty="0">
                <a:solidFill>
                  <a:srgbClr val="FF0000"/>
                </a:solidFill>
              </a:rPr>
              <a:t>En el lugar</a:t>
            </a:r>
          </a:p>
        </p:txBody>
      </p:sp>
      <p:pic>
        <p:nvPicPr>
          <p:cNvPr id="3" name="Picture 2" title="Photo shows worker buried up to his neck in trench cave-in while others try to rescue him."/>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95600" y="2362200"/>
            <a:ext cx="3578352" cy="2286000"/>
          </a:xfrm>
          <a:prstGeom prst="rect">
            <a:avLst/>
          </a:prstGeom>
        </p:spPr>
      </p:pic>
      <p:graphicFrame>
        <p:nvGraphicFramePr>
          <p:cNvPr id="5" name="Content Placeholder 4" descr="Gráfico del ciclo de bloque muestra los pasos a seguir en el rescate del colapso de una zanja."/>
          <p:cNvGraphicFramePr>
            <a:graphicFrameLocks noGrp="1"/>
          </p:cNvGraphicFramePr>
          <p:nvPr>
            <p:ph sz="half" idx="1"/>
            <p:extLst>
              <p:ext uri="{D42A27DB-BD31-4B8C-83A1-F6EECF244321}">
                <p14:modId xmlns:p14="http://schemas.microsoft.com/office/powerpoint/2010/main" val="2271239289"/>
              </p:ext>
            </p:extLst>
          </p:nvPr>
        </p:nvGraphicFramePr>
        <p:xfrm>
          <a:off x="685800" y="884237"/>
          <a:ext cx="8153400"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dirty="0">
                <a:solidFill>
                  <a:srgbClr val="000000">
                    <a:tint val="75000"/>
                  </a:srgbClr>
                </a:solidFill>
              </a:rPr>
              <a:pPr rtl="0"/>
              <a:t>115</a:t>
            </a:fld>
            <a:endParaRPr dirty="0">
              <a:solidFill>
                <a:srgbClr val="000000">
                  <a:tint val="75000"/>
                </a:srgbClr>
              </a:solidFill>
            </a:endParaRPr>
          </a:p>
        </p:txBody>
      </p:sp>
      <p:sp>
        <p:nvSpPr>
          <p:cNvPr id="4" name="Title 3"/>
          <p:cNvSpPr>
            <a:spLocks noGrp="1"/>
          </p:cNvSpPr>
          <p:nvPr>
            <p:ph type="title"/>
          </p:nvPr>
        </p:nvSpPr>
        <p:spPr>
          <a:xfrm>
            <a:off x="457200" y="1143000"/>
            <a:ext cx="8229600" cy="3352800"/>
          </a:xfrm>
        </p:spPr>
        <p:txBody>
          <a:bodyPr>
            <a:noAutofit/>
          </a:bodyPr>
          <a:lstStyle/>
          <a:p>
            <a:pPr algn="ctr" rtl="0"/>
            <a:r>
              <a:rPr lang="es-US" sz="6000" dirty="0"/>
              <a:t>PARTE 3:</a:t>
            </a:r>
            <a:r>
              <a:rPr lang="en-US" sz="6000" dirty="0"/>
              <a:t/>
            </a:r>
            <a:br>
              <a:rPr lang="en-US" sz="6000" dirty="0"/>
            </a:br>
            <a:r>
              <a:rPr lang="es-US" sz="6000" dirty="0"/>
              <a:t> Practique lo que aprendió</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otografía que muestra una situación peligrosa. Tres trabajadores (uno en la zanja y dos de pie en el borde) sin protección están cerca de una zanja estrecha y abierta de una profundidad mayor a cinco pies. Una retroexcavadora se coloca cerca del borde de la zanja, con la canastilla colgando sobre la zanja abierta, sobre el trabajador. Las paredes de la zanja son verticales y el suelo alrededor de los bordes está flojo. Los trabajadores no están usando P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28600"/>
            <a:ext cx="6096000" cy="6024282"/>
          </a:xfrm>
          <a:prstGeom prst="rect">
            <a:avLst/>
          </a:prstGeom>
        </p:spPr>
      </p:pic>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116</a:t>
            </a:fld>
            <a:endParaRPr>
              <a:solidFill>
                <a:srgbClr val="000000">
                  <a:tint val="75000"/>
                </a:srgbClr>
              </a:solidFill>
            </a:endParaRPr>
          </a:p>
        </p:txBody>
      </p:sp>
      <p:sp>
        <p:nvSpPr>
          <p:cNvPr id="2" name="Title 1"/>
          <p:cNvSpPr>
            <a:spLocks noGrp="1"/>
          </p:cNvSpPr>
          <p:nvPr>
            <p:ph type="title"/>
          </p:nvPr>
        </p:nvSpPr>
        <p:spPr>
          <a:xfrm>
            <a:off x="152400" y="274638"/>
            <a:ext cx="2362200" cy="2773362"/>
          </a:xfrm>
        </p:spPr>
        <p:txBody>
          <a:bodyPr>
            <a:normAutofit/>
          </a:bodyPr>
          <a:lstStyle/>
          <a:p>
            <a:pPr algn="l" rtl="0"/>
            <a:r>
              <a:rPr lang="es-US" dirty="0"/>
              <a:t>¿Qué está mal aquí?</a:t>
            </a:r>
          </a:p>
        </p:txBody>
      </p:sp>
      <p:sp>
        <p:nvSpPr>
          <p:cNvPr id="5" name="&quot;Not Allowed&quot; Symbol 4" descr="HAZARD!">
            <a:extLst>
              <a:ext uri="{FF2B5EF4-FFF2-40B4-BE49-F238E27FC236}">
                <a16:creationId xmlns:a16="http://schemas.microsoft.com/office/drawing/2014/main" id="{CD68FA6E-F600-4F08-91B1-BAC260FB3BEE}"/>
              </a:ext>
            </a:extLst>
          </p:cNvPr>
          <p:cNvSpPr/>
          <p:nvPr/>
        </p:nvSpPr>
        <p:spPr>
          <a:xfrm>
            <a:off x="71628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744500">
            <a:alpha val="87843"/>
          </a:srgb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399463" y="17463"/>
            <a:ext cx="744537" cy="365125"/>
          </a:xfrm>
          <a:prstGeom prst="rect">
            <a:avLst/>
          </a:prstGeom>
        </p:spPr>
        <p:txBody>
          <a:bodyPr/>
          <a:lstStyle/>
          <a:p>
            <a:pPr algn="r" rtl="0"/>
            <a:fld id="{A385ADA4-7CA8-7D42-9033-52B4A2259F06}" type="slidenum">
              <a:rPr>
                <a:solidFill>
                  <a:srgbClr val="FFFFFF"/>
                </a:solidFill>
              </a:rPr>
              <a:pPr algn="r" rtl="0"/>
              <a:t>117</a:t>
            </a:fld>
            <a:endParaRPr>
              <a:solidFill>
                <a:srgbClr val="FFFFFF"/>
              </a:solidFill>
            </a:endParaRPr>
          </a:p>
        </p:txBody>
      </p:sp>
      <p:sp>
        <p:nvSpPr>
          <p:cNvPr id="3" name="Title 2">
            <a:extLst>
              <a:ext uri="{FF2B5EF4-FFF2-40B4-BE49-F238E27FC236}">
                <a16:creationId xmlns:a16="http://schemas.microsoft.com/office/drawing/2014/main" id="{608686DF-C899-4CB7-ADF9-8A436CB5CDE5}"/>
              </a:ext>
            </a:extLst>
          </p:cNvPr>
          <p:cNvSpPr>
            <a:spLocks noGrp="1"/>
          </p:cNvSpPr>
          <p:nvPr>
            <p:ph type="title"/>
          </p:nvPr>
        </p:nvSpPr>
        <p:spPr/>
        <p:txBody>
          <a:bodyPr>
            <a:normAutofit/>
          </a:bodyPr>
          <a:lstStyle/>
          <a:p>
            <a:pPr rtl="0"/>
            <a:r>
              <a:rPr lang="es-US" sz="2000" dirty="0"/>
              <a:t>Fotografía</a:t>
            </a:r>
          </a:p>
        </p:txBody>
      </p:sp>
      <p:pic>
        <p:nvPicPr>
          <p:cNvPr id="2" name="Picture 1" descr="Se muestra la fotografía de la diapositiva número 116, con cajas de texto y flechas agregadas para identificar los siguientes riesgos: ningún sistema de protección, tierra excavada muy cercana, canastilla de la excavadora sobre el trabajador, sin casco, ninguna manera de entrar o salir. La fotografía se titula &quot;Cómo cavar su propia tumba&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6644" y="18633"/>
            <a:ext cx="4629340" cy="6255647"/>
          </a:xfrm>
          <a:prstGeom prst="rect">
            <a:avLst/>
          </a:prstGeom>
        </p:spPr>
      </p:pic>
      <p:sp>
        <p:nvSpPr>
          <p:cNvPr id="5" name="&quot;Not Allowed&quot; Symbol 4" descr="HAZARD!">
            <a:extLst>
              <a:ext uri="{FF2B5EF4-FFF2-40B4-BE49-F238E27FC236}">
                <a16:creationId xmlns:a16="http://schemas.microsoft.com/office/drawing/2014/main" id="{CD19DB65-535C-46DE-8AC2-5545C09C9281}"/>
              </a:ext>
            </a:extLst>
          </p:cNvPr>
          <p:cNvSpPr/>
          <p:nvPr/>
        </p:nvSpPr>
        <p:spPr>
          <a:xfrm>
            <a:off x="5715000" y="4724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9E89E653-7668-4463-A840-0028ADBDE9BC}"/>
              </a:ext>
            </a:extLst>
          </p:cNvPr>
          <p:cNvSpPr txBox="1"/>
          <p:nvPr/>
        </p:nvSpPr>
        <p:spPr>
          <a:xfrm>
            <a:off x="2003485" y="601693"/>
            <a:ext cx="4270794" cy="92333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a:p>
            <a:pPr algn="l"/>
            <a:r>
              <a:rPr lang="en-US" dirty="0"/>
              <a:t>to add text</a:t>
            </a:r>
            <a:endParaRPr lang="en-US" dirty="0">
              <a:cs typeface="Calibri"/>
            </a:endParaRPr>
          </a:p>
        </p:txBody>
      </p:sp>
      <p:sp>
        <p:nvSpPr>
          <p:cNvPr id="6" name="TextBox 5">
            <a:extLst>
              <a:ext uri="{FF2B5EF4-FFF2-40B4-BE49-F238E27FC236}">
                <a16:creationId xmlns:a16="http://schemas.microsoft.com/office/drawing/2014/main" id="{F4FBF8CA-C912-4C38-90A8-9F3F5648F379}"/>
              </a:ext>
            </a:extLst>
          </p:cNvPr>
          <p:cNvSpPr txBox="1"/>
          <p:nvPr/>
        </p:nvSpPr>
        <p:spPr>
          <a:xfrm>
            <a:off x="1934294" y="169473"/>
            <a:ext cx="4403784" cy="36933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dirty="0">
                <a:solidFill>
                  <a:srgbClr val="FFFF00"/>
                </a:solidFill>
                <a:latin typeface="Berlin Sans FB Demi"/>
                <a:ea typeface="+mn-lt"/>
                <a:cs typeface="+mn-lt"/>
              </a:rPr>
              <a:t>CÓMO CAVAR SU PROPIA FOSA</a:t>
            </a:r>
            <a:endParaRPr lang="en-US">
              <a:solidFill>
                <a:srgbClr val="FFFF00"/>
              </a:solidFill>
              <a:latin typeface="Berlin Sans FB Demi"/>
              <a:ea typeface="+mn-lt"/>
              <a:cs typeface="+mn-lt"/>
            </a:endParaRPr>
          </a:p>
        </p:txBody>
      </p:sp>
      <p:sp>
        <p:nvSpPr>
          <p:cNvPr id="8" name="TextBox 7">
            <a:extLst>
              <a:ext uri="{FF2B5EF4-FFF2-40B4-BE49-F238E27FC236}">
                <a16:creationId xmlns:a16="http://schemas.microsoft.com/office/drawing/2014/main" id="{7ED51935-40A3-4C2E-89F3-89BA7986B47A}"/>
              </a:ext>
            </a:extLst>
          </p:cNvPr>
          <p:cNvSpPr txBox="1"/>
          <p:nvPr/>
        </p:nvSpPr>
        <p:spPr>
          <a:xfrm>
            <a:off x="1954961" y="603490"/>
            <a:ext cx="1229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dirty="0">
                <a:solidFill>
                  <a:schemeClr val="bg1"/>
                </a:solidFill>
                <a:latin typeface="Arial Narrow"/>
                <a:ea typeface="+mn-lt"/>
                <a:cs typeface="+mn-lt"/>
              </a:rPr>
              <a:t>No hay un sistema de protección.</a:t>
            </a:r>
            <a:endParaRPr lang="en-US" sz="1600">
              <a:solidFill>
                <a:schemeClr val="bg1"/>
              </a:solidFill>
              <a:latin typeface="Arial Narrow"/>
              <a:ea typeface="+mn-lt"/>
              <a:cs typeface="+mn-lt"/>
            </a:endParaRPr>
          </a:p>
        </p:txBody>
      </p:sp>
      <p:sp>
        <p:nvSpPr>
          <p:cNvPr id="9" name="TextBox 8">
            <a:extLst>
              <a:ext uri="{FF2B5EF4-FFF2-40B4-BE49-F238E27FC236}">
                <a16:creationId xmlns:a16="http://schemas.microsoft.com/office/drawing/2014/main" id="{C73F4FB2-3756-4C34-9770-B6176B7D400A}"/>
              </a:ext>
            </a:extLst>
          </p:cNvPr>
          <p:cNvSpPr txBox="1"/>
          <p:nvPr/>
        </p:nvSpPr>
        <p:spPr>
          <a:xfrm>
            <a:off x="2884997" y="537893"/>
            <a:ext cx="11293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solidFill>
                  <a:schemeClr val="accent5">
                    <a:lumMod val="20000"/>
                    <a:lumOff val="80000"/>
                  </a:schemeClr>
                </a:solidFill>
                <a:latin typeface="Arial Narrow"/>
                <a:ea typeface="+mn-lt"/>
                <a:cs typeface="+mn-lt"/>
              </a:rPr>
              <a:t>La tierra excavada está demasiado cerca.</a:t>
            </a:r>
            <a:endParaRPr lang="en-US" sz="1400" dirty="0">
              <a:solidFill>
                <a:schemeClr val="accent5">
                  <a:lumMod val="20000"/>
                  <a:lumOff val="80000"/>
                </a:schemeClr>
              </a:solidFill>
              <a:latin typeface="Arial Narrow"/>
              <a:ea typeface="+mn-lt"/>
              <a:cs typeface="+mn-lt"/>
            </a:endParaRPr>
          </a:p>
        </p:txBody>
      </p:sp>
      <p:sp>
        <p:nvSpPr>
          <p:cNvPr id="10" name="TextBox 9">
            <a:extLst>
              <a:ext uri="{FF2B5EF4-FFF2-40B4-BE49-F238E27FC236}">
                <a16:creationId xmlns:a16="http://schemas.microsoft.com/office/drawing/2014/main" id="{3D6E1032-832B-4EE1-8FE1-801DE9C6BBB2}"/>
              </a:ext>
            </a:extLst>
          </p:cNvPr>
          <p:cNvSpPr txBox="1"/>
          <p:nvPr/>
        </p:nvSpPr>
        <p:spPr>
          <a:xfrm>
            <a:off x="3894107" y="569344"/>
            <a:ext cx="98197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solidFill>
                  <a:srgbClr val="FFFF00"/>
                </a:solidFill>
                <a:latin typeface="Arial Narrow"/>
                <a:ea typeface="+mn-lt"/>
                <a:cs typeface="+mn-lt"/>
              </a:rPr>
              <a:t>Cuchara de excavadora sobre un trabajador</a:t>
            </a:r>
            <a:endParaRPr lang="en-US" sz="1400">
              <a:solidFill>
                <a:srgbClr val="FFFF00"/>
              </a:solidFill>
              <a:latin typeface="Arial Narrow"/>
              <a:ea typeface="+mn-lt"/>
              <a:cs typeface="+mn-lt"/>
            </a:endParaRPr>
          </a:p>
        </p:txBody>
      </p:sp>
      <p:sp>
        <p:nvSpPr>
          <p:cNvPr id="11" name="TextBox 10">
            <a:extLst>
              <a:ext uri="{FF2B5EF4-FFF2-40B4-BE49-F238E27FC236}">
                <a16:creationId xmlns:a16="http://schemas.microsoft.com/office/drawing/2014/main" id="{9F59F17B-E6BC-4631-98E1-47B9E34F199D}"/>
              </a:ext>
            </a:extLst>
          </p:cNvPr>
          <p:cNvSpPr txBox="1"/>
          <p:nvPr/>
        </p:nvSpPr>
        <p:spPr>
          <a:xfrm>
            <a:off x="4806172" y="999765"/>
            <a:ext cx="680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solidFill>
                  <a:schemeClr val="bg1"/>
                </a:solidFill>
                <a:latin typeface="Arial Narrow"/>
                <a:ea typeface="+mn-lt"/>
                <a:cs typeface="+mn-lt"/>
              </a:rPr>
              <a:t>Sin casco</a:t>
            </a:r>
            <a:endParaRPr lang="en-US" sz="1400">
              <a:solidFill>
                <a:schemeClr val="bg1"/>
              </a:solidFill>
              <a:latin typeface="Arial Narrow"/>
              <a:ea typeface="+mn-lt"/>
              <a:cs typeface="+mn-lt"/>
            </a:endParaRPr>
          </a:p>
        </p:txBody>
      </p:sp>
      <p:sp>
        <p:nvSpPr>
          <p:cNvPr id="12" name="TextBox 11">
            <a:extLst>
              <a:ext uri="{FF2B5EF4-FFF2-40B4-BE49-F238E27FC236}">
                <a16:creationId xmlns:a16="http://schemas.microsoft.com/office/drawing/2014/main" id="{9C31A6B0-6039-4D16-8F4A-892AEF01796D}"/>
              </a:ext>
            </a:extLst>
          </p:cNvPr>
          <p:cNvSpPr txBox="1"/>
          <p:nvPr/>
        </p:nvSpPr>
        <p:spPr>
          <a:xfrm>
            <a:off x="5423499" y="790395"/>
            <a:ext cx="99994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solidFill>
                  <a:schemeClr val="accent3">
                    <a:lumMod val="40000"/>
                    <a:lumOff val="60000"/>
                  </a:schemeClr>
                </a:solidFill>
                <a:latin typeface="Arial Narrow"/>
                <a:ea typeface="+mn-lt"/>
                <a:cs typeface="+mn-lt"/>
              </a:rPr>
              <a:t>Sin medios para entrar o salir</a:t>
            </a:r>
            <a:endParaRPr lang="en-US" sz="1400" dirty="0">
              <a:solidFill>
                <a:schemeClr val="accent3">
                  <a:lumMod val="40000"/>
                  <a:lumOff val="60000"/>
                </a:schemeClr>
              </a:solidFill>
              <a:latin typeface="Arial Narrow"/>
              <a:ea typeface="+mn-lt"/>
              <a:cs typeface="+mn-lt"/>
            </a:endParaRPr>
          </a:p>
        </p:txBody>
      </p:sp>
      <p:sp>
        <p:nvSpPr>
          <p:cNvPr id="13" name="TextBox 12">
            <a:extLst>
              <a:ext uri="{FF2B5EF4-FFF2-40B4-BE49-F238E27FC236}">
                <a16:creationId xmlns:a16="http://schemas.microsoft.com/office/drawing/2014/main" id="{66242F5A-3A06-4262-9152-E6B0C9D3456C}"/>
              </a:ext>
            </a:extLst>
          </p:cNvPr>
          <p:cNvSpPr txBox="1"/>
          <p:nvPr/>
        </p:nvSpPr>
        <p:spPr>
          <a:xfrm>
            <a:off x="3305534" y="5670610"/>
            <a:ext cx="1873370" cy="36933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dirty="0">
                <a:latin typeface="Berlin Sans FB Demi"/>
                <a:ea typeface="+mn-lt"/>
                <a:cs typeface="+mn-lt"/>
              </a:rPr>
              <a:t>EXCAVACIONES</a:t>
            </a:r>
            <a:endParaRPr lang="en-US" dirty="0">
              <a:latin typeface="Berlin Sans FB Demi"/>
              <a:ea typeface="+mn-lt"/>
              <a:cs typeface="+mn-lt"/>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000000">
                    <a:tint val="75000"/>
                  </a:srgbClr>
                </a:solidFill>
              </a:rPr>
              <a:pPr algn="r" rtl="0"/>
              <a:t>118</a:t>
            </a:fld>
            <a:endParaRPr>
              <a:solidFill>
                <a:srgbClr val="000000">
                  <a:tint val="75000"/>
                </a:srgbClr>
              </a:solidFill>
            </a:endParaRPr>
          </a:p>
        </p:txBody>
      </p:sp>
      <p:sp>
        <p:nvSpPr>
          <p:cNvPr id="5" name="Title 4"/>
          <p:cNvSpPr>
            <a:spLocks noGrp="1"/>
          </p:cNvSpPr>
          <p:nvPr>
            <p:ph type="title"/>
          </p:nvPr>
        </p:nvSpPr>
        <p:spPr>
          <a:xfrm>
            <a:off x="457200" y="304800"/>
            <a:ext cx="7848600" cy="1020762"/>
          </a:xfrm>
          <a:solidFill>
            <a:srgbClr val="996633"/>
          </a:solidFill>
        </p:spPr>
        <p:txBody>
          <a:bodyPr>
            <a:normAutofit fontScale="90000"/>
          </a:bodyPr>
          <a:lstStyle/>
          <a:p>
            <a:pPr rtl="0"/>
            <a:r>
              <a:rPr lang="es-US" dirty="0">
                <a:solidFill>
                  <a:schemeClr val="bg1"/>
                </a:solidFill>
              </a:rPr>
              <a:t>¿Qué está mal en estas fotografías?</a:t>
            </a:r>
          </a:p>
        </p:txBody>
      </p:sp>
      <p:sp>
        <p:nvSpPr>
          <p:cNvPr id="4" name="TextBox 3"/>
          <p:cNvSpPr txBox="1"/>
          <p:nvPr/>
        </p:nvSpPr>
        <p:spPr>
          <a:xfrm>
            <a:off x="152400" y="2133600"/>
            <a:ext cx="8839200" cy="3785652"/>
          </a:xfrm>
          <a:prstGeom prst="rect">
            <a:avLst/>
          </a:prstGeom>
          <a:solidFill>
            <a:srgbClr val="996633"/>
          </a:solidFill>
        </p:spPr>
        <p:txBody>
          <a:bodyPr wrap="square" rtlCol="0">
            <a:spAutoFit/>
          </a:bodyPr>
          <a:lstStyle/>
          <a:p>
            <a:pPr rtl="0"/>
            <a:r>
              <a:rPr lang="es-US" sz="4000" dirty="0">
                <a:solidFill>
                  <a:srgbClr val="FFFFFF"/>
                </a:solidFill>
              </a:rPr>
              <a:t>Identifique los peligros en las siguientes diapositivas y pregúntese:</a:t>
            </a:r>
          </a:p>
          <a:p>
            <a:pPr algn="ctr"/>
            <a:endParaRPr lang="en-US" sz="4000" dirty="0">
              <a:solidFill>
                <a:srgbClr val="FFFFFF"/>
              </a:solidFill>
            </a:endParaRPr>
          </a:p>
          <a:p>
            <a:pPr algn="ctr" rtl="0"/>
            <a:r>
              <a:rPr lang="es-US" sz="4000" dirty="0">
                <a:solidFill>
                  <a:srgbClr val="FFFFFF"/>
                </a:solidFill>
              </a:rPr>
              <a:t>¿Les permitiría a sus hijos o personas queridas que estuvieran en cualquiera de las siguientes situaciones?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51863" y="17463"/>
            <a:ext cx="592137" cy="365125"/>
          </a:xfrm>
          <a:prstGeom prst="rect">
            <a:avLst/>
          </a:prstGeom>
        </p:spPr>
        <p:txBody>
          <a:bodyPr/>
          <a:lstStyle/>
          <a:p>
            <a:pPr algn="r" rtl="0"/>
            <a:fld id="{A385ADA4-7CA8-7D42-9033-52B4A2259F06}" type="slidenum">
              <a:rPr>
                <a:solidFill>
                  <a:schemeClr val="bg1"/>
                </a:solidFill>
              </a:rPr>
              <a:pPr algn="r" rtl="0"/>
              <a:t>119</a:t>
            </a:fld>
            <a:endParaRPr>
              <a:solidFill>
                <a:schemeClr val="bg1"/>
              </a:solidFill>
            </a:endParaRPr>
          </a:p>
        </p:txBody>
      </p:sp>
      <p:sp>
        <p:nvSpPr>
          <p:cNvPr id="2" name="Title 1">
            <a:extLst>
              <a:ext uri="{FF2B5EF4-FFF2-40B4-BE49-F238E27FC236}">
                <a16:creationId xmlns:a16="http://schemas.microsoft.com/office/drawing/2014/main" id="{7CBBBA87-EFA7-40D2-BF2C-FFCFBDD9A532}"/>
              </a:ext>
            </a:extLst>
          </p:cNvPr>
          <p:cNvSpPr>
            <a:spLocks noGrp="1"/>
          </p:cNvSpPr>
          <p:nvPr>
            <p:ph type="title"/>
          </p:nvPr>
        </p:nvSpPr>
        <p:spPr>
          <a:xfrm>
            <a:off x="5029200" y="382588"/>
            <a:ext cx="3276600" cy="608012"/>
          </a:xfrm>
        </p:spPr>
        <p:txBody>
          <a:bodyPr>
            <a:normAutofit/>
          </a:bodyPr>
          <a:lstStyle/>
          <a:p>
            <a:pPr algn="r" rtl="0"/>
            <a:r>
              <a:rPr lang="es-US" sz="2800" dirty="0"/>
              <a:t>¿Qué está mal?</a:t>
            </a:r>
          </a:p>
        </p:txBody>
      </p:sp>
      <p:pic>
        <p:nvPicPr>
          <p:cNvPr id="3" name="Picture 2" descr="Fotografía que muestra a cuatro trabajadores que miran hacia abajo, a la zanja estrecha y sin protección, cavada junto a una ladera. Parece que intentaron, sin éxito, hacer una inclinación a ambos lados de la zanja. Hay suelo flojo y señales de desplome del suelo, fisuras e inestabilidad en la inclinación que está justo arriba de la zanja. Los trabajadores no están usando PPE."/>
          <p:cNvPicPr>
            <a:picLocks noChangeAspect="1"/>
          </p:cNvPicPr>
          <p:nvPr/>
        </p:nvPicPr>
        <p:blipFill>
          <a:blip r:embed="rId3" cstate="print"/>
          <a:stretch>
            <a:fillRect/>
          </a:stretch>
        </p:blipFill>
        <p:spPr>
          <a:xfrm>
            <a:off x="457200" y="152400"/>
            <a:ext cx="8206366" cy="6172200"/>
          </a:xfrm>
          <a:prstGeom prst="rect">
            <a:avLst/>
          </a:prstGeom>
        </p:spPr>
      </p:pic>
      <p:sp>
        <p:nvSpPr>
          <p:cNvPr id="5" name="&quot;Not Allowed&quot; Symbol 4" descr="HAZARD!">
            <a:extLst>
              <a:ext uri="{FF2B5EF4-FFF2-40B4-BE49-F238E27FC236}">
                <a16:creationId xmlns:a16="http://schemas.microsoft.com/office/drawing/2014/main" id="{C5DE472A-74D7-41CF-9807-823808F903AF}"/>
              </a:ext>
            </a:extLst>
          </p:cNvPr>
          <p:cNvSpPr/>
          <p:nvPr/>
        </p:nvSpPr>
        <p:spPr>
          <a:xfrm>
            <a:off x="7665592"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12</a:t>
            </a:fld>
            <a:endParaRPr>
              <a:solidFill>
                <a:srgbClr val="000000">
                  <a:tint val="75000"/>
                </a:srgbClr>
              </a:solidFill>
            </a:endParaRPr>
          </a:p>
        </p:txBody>
      </p:sp>
      <p:sp>
        <p:nvSpPr>
          <p:cNvPr id="2" name="Title 1"/>
          <p:cNvSpPr>
            <a:spLocks noGrp="1"/>
          </p:cNvSpPr>
          <p:nvPr>
            <p:ph type="title"/>
          </p:nvPr>
        </p:nvSpPr>
        <p:spPr>
          <a:xfrm>
            <a:off x="457200" y="152400"/>
            <a:ext cx="8382000" cy="868362"/>
          </a:xfrm>
        </p:spPr>
        <p:txBody>
          <a:bodyPr>
            <a:normAutofit fontScale="90000"/>
          </a:bodyPr>
          <a:lstStyle/>
          <a:p>
            <a:pPr algn="l" rtl="0"/>
            <a:r>
              <a:rPr lang="en-US" dirty="0"/>
              <a:t/>
            </a:r>
            <a:br>
              <a:rPr lang="en-US" dirty="0"/>
            </a:br>
            <a:r>
              <a:rPr lang="es-US" sz="4900" dirty="0"/>
              <a:t>Enterrado vivo: la historia de Joe</a:t>
            </a:r>
            <a:r>
              <a:rPr lang="en-US" sz="4900" dirty="0"/>
              <a:t/>
            </a:r>
            <a:br>
              <a:rPr lang="en-US" sz="4900" dirty="0"/>
            </a:br>
            <a:endParaRPr lang="en-US" sz="4900" dirty="0"/>
          </a:p>
        </p:txBody>
      </p:sp>
      <p:sp>
        <p:nvSpPr>
          <p:cNvPr id="3" name="Content Placeholder 2"/>
          <p:cNvSpPr>
            <a:spLocks noGrp="1"/>
          </p:cNvSpPr>
          <p:nvPr>
            <p:ph idx="1"/>
          </p:nvPr>
        </p:nvSpPr>
        <p:spPr>
          <a:xfrm>
            <a:off x="381000" y="990600"/>
            <a:ext cx="8610600" cy="5257800"/>
          </a:xfrm>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p:spPr>
        <p:txBody>
          <a:bodyPr anchor="ctr" anchorCtr="0">
            <a:normAutofit/>
          </a:bodyPr>
          <a:lstStyle/>
          <a:p>
            <a:pPr indent="0" rtl="0">
              <a:buNone/>
            </a:pPr>
            <a:r>
              <a:rPr lang="es-US" b="1" dirty="0"/>
              <a:t>"Enterrado vivo. Solo. Gritas sabiendo </a:t>
            </a:r>
            <a:br>
              <a:rPr lang="es-US" b="1" dirty="0"/>
            </a:br>
            <a:r>
              <a:rPr lang="es-US" b="1" dirty="0"/>
              <a:t>que nadie te puede oír. Te preguntas si los rescatistas te alcanzarán a tiempo. No puedes mover ni un músculo: ni siquiera los dedos. </a:t>
            </a:r>
            <a:br>
              <a:rPr lang="es-US" b="1" dirty="0"/>
            </a:br>
            <a:r>
              <a:rPr lang="es-US" b="1" dirty="0"/>
              <a:t>Es difícil respirar. Y respirar se va dificultando más porque puedes tomar menos aire a medida que la tierra te aplasta...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chemeClr val="bg1"/>
                </a:solidFill>
              </a:rPr>
              <a:pPr algn="r" rtl="0"/>
              <a:t>120</a:t>
            </a:fld>
            <a:endParaRPr>
              <a:solidFill>
                <a:schemeClr val="bg1"/>
              </a:solidFill>
            </a:endParaRPr>
          </a:p>
        </p:txBody>
      </p:sp>
      <p:pic>
        <p:nvPicPr>
          <p:cNvPr id="2" name="Picture 1" descr="Fotografía que muestra una situación peligrosa. Una zanja de una profundidad mayor a cinco pies que tiene una inclinación abrupta. El tipo de suelo parece estar flojo y ser inconsistente. Tres trabajadores están en la zanja instalando tuberías. Las secciones adicionales de tubería se almacenan a lo largo del borde superior de la zanja, muy cerca del borde. En la fotografía no hay evidencia de una entrada o salida apropiada. Una persona está de pie en la parte superior de la pared de la zanj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44" y="457200"/>
            <a:ext cx="8534956" cy="5715000"/>
          </a:xfrm>
          <a:prstGeom prst="rect">
            <a:avLst/>
          </a:prstGeom>
        </p:spPr>
      </p:pic>
      <p:sp>
        <p:nvSpPr>
          <p:cNvPr id="5" name="&quot;Not Allowed&quot; Symbol 4" descr="HAZARD!">
            <a:extLst>
              <a:ext uri="{FF2B5EF4-FFF2-40B4-BE49-F238E27FC236}">
                <a16:creationId xmlns:a16="http://schemas.microsoft.com/office/drawing/2014/main" id="{4F31A021-B709-44FF-BCA8-C7D3CE0C2BE6}"/>
              </a:ext>
            </a:extLst>
          </p:cNvPr>
          <p:cNvSpPr/>
          <p:nvPr/>
        </p:nvSpPr>
        <p:spPr>
          <a:xfrm>
            <a:off x="7696200" y="144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itle 3">
            <a:extLst>
              <a:ext uri="{FF2B5EF4-FFF2-40B4-BE49-F238E27FC236}">
                <a16:creationId xmlns:a16="http://schemas.microsoft.com/office/drawing/2014/main" id="{B22F5C6C-8E6E-4667-8FD7-F60971C22968}"/>
              </a:ext>
            </a:extLst>
          </p:cNvPr>
          <p:cNvSpPr txBox="1">
            <a:spLocks/>
          </p:cNvSpPr>
          <p:nvPr/>
        </p:nvSpPr>
        <p:spPr>
          <a:xfrm>
            <a:off x="6096000" y="602226"/>
            <a:ext cx="27432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rgbClr val="DBDEC2"/>
                </a:solidFill>
              </a:rPr>
              <a:t>¿Qué está mal?</a:t>
            </a:r>
          </a:p>
        </p:txBody>
      </p:sp>
      <p:sp>
        <p:nvSpPr>
          <p:cNvPr id="4" name="Title 3">
            <a:extLst>
              <a:ext uri="{FF2B5EF4-FFF2-40B4-BE49-F238E27FC236}">
                <a16:creationId xmlns:a16="http://schemas.microsoft.com/office/drawing/2014/main" id="{31AC96DD-DC25-4C0B-A649-26C728923EAE}"/>
              </a:ext>
            </a:extLst>
          </p:cNvPr>
          <p:cNvSpPr>
            <a:spLocks noGrp="1"/>
          </p:cNvSpPr>
          <p:nvPr>
            <p:ph type="title"/>
          </p:nvPr>
        </p:nvSpPr>
        <p:spPr>
          <a:xfrm>
            <a:off x="3886200" y="-488795"/>
            <a:ext cx="2743200" cy="297426"/>
          </a:xfrm>
        </p:spPr>
        <p:txBody>
          <a:bodyPr>
            <a:normAutofit fontScale="90000"/>
          </a:bodyPr>
          <a:lstStyle/>
          <a:p>
            <a:pPr rtl="0"/>
            <a:r>
              <a:rPr lang="es-US" sz="2800" dirty="0">
                <a:solidFill>
                  <a:srgbClr val="E6E6E6"/>
                </a:solidFill>
              </a:rPr>
              <a:t>¿Qué está mal? 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chemeClr val="bg1"/>
                </a:solidFill>
              </a:rPr>
              <a:pPr algn="r" rtl="0"/>
              <a:t>121</a:t>
            </a:fld>
            <a:endParaRPr>
              <a:solidFill>
                <a:schemeClr val="bg1"/>
              </a:solidFill>
            </a:endParaRPr>
          </a:p>
        </p:txBody>
      </p:sp>
      <p:pic>
        <p:nvPicPr>
          <p:cNvPr id="2" name="Picture 1" descr="Fotografía que muestra una situación peligrosa. Una excavadora de equipo pesado pasa por encima de una zanja estrecha que parece tener más de cinco pies de profundidad y está adyacente a una vía pública. Hay varios vehículos al fondo. Las paredes de la zanja son verticales, no hay sistema de protección y un trabajador está de pie en la zanja, bajo la excavadora. Otro trabajador fuera de la zanja está sentado en el camino de la excavadora. En el camino, junto a él hay un letrero de alto; parece que él es el responsable del control de tráfico en el sitio. En la fotografía no hay conos, letreros de advertencia, barricadas ni métodos de control de tráfico. La tierra excavada está justo al lado del equipo de excavació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00171"/>
            <a:ext cx="7926307" cy="5748229"/>
          </a:xfrm>
          <a:prstGeom prst="rect">
            <a:avLst/>
          </a:prstGeom>
        </p:spPr>
      </p:pic>
      <p:sp>
        <p:nvSpPr>
          <p:cNvPr id="5" name="&quot;Not Allowed&quot; Symbol 4" descr="HAZARD!">
            <a:extLst>
              <a:ext uri="{FF2B5EF4-FFF2-40B4-BE49-F238E27FC236}">
                <a16:creationId xmlns:a16="http://schemas.microsoft.com/office/drawing/2014/main" id="{D7992D09-7C30-485D-BD69-29B35C7E0579}"/>
              </a:ext>
            </a:extLst>
          </p:cNvPr>
          <p:cNvSpPr/>
          <p:nvPr/>
        </p:nvSpPr>
        <p:spPr>
          <a:xfrm>
            <a:off x="685800" y="5343832"/>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itle 3">
            <a:extLst>
              <a:ext uri="{FF2B5EF4-FFF2-40B4-BE49-F238E27FC236}">
                <a16:creationId xmlns:a16="http://schemas.microsoft.com/office/drawing/2014/main" id="{48A53855-063C-4D15-AAC5-95CCC5C6BD9A}"/>
              </a:ext>
            </a:extLst>
          </p:cNvPr>
          <p:cNvSpPr txBox="1">
            <a:spLocks/>
          </p:cNvSpPr>
          <p:nvPr/>
        </p:nvSpPr>
        <p:spPr>
          <a:xfrm>
            <a:off x="608093" y="4648200"/>
            <a:ext cx="2438400" cy="533400"/>
          </a:xfrm>
          <a:prstGeom prst="rect">
            <a:avLst/>
          </a:prstGeom>
          <a:solidFill>
            <a:schemeClr val="bg1"/>
          </a:solidFill>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t>¿Qué está mal?</a:t>
            </a:r>
          </a:p>
        </p:txBody>
      </p:sp>
      <p:sp>
        <p:nvSpPr>
          <p:cNvPr id="4" name="Title 3">
            <a:extLst>
              <a:ext uri="{FF2B5EF4-FFF2-40B4-BE49-F238E27FC236}">
                <a16:creationId xmlns:a16="http://schemas.microsoft.com/office/drawing/2014/main" id="{2E6FF350-AD14-4115-B10D-90D05C217BFA}"/>
              </a:ext>
            </a:extLst>
          </p:cNvPr>
          <p:cNvSpPr>
            <a:spLocks noGrp="1"/>
          </p:cNvSpPr>
          <p:nvPr>
            <p:ph type="title"/>
          </p:nvPr>
        </p:nvSpPr>
        <p:spPr>
          <a:xfrm>
            <a:off x="4953000" y="-564995"/>
            <a:ext cx="2438400" cy="533400"/>
          </a:xfrm>
          <a:noFill/>
        </p:spPr>
        <p:txBody>
          <a:bodyPr>
            <a:normAutofit fontScale="90000"/>
          </a:bodyPr>
          <a:lstStyle/>
          <a:p>
            <a:pPr rtl="0"/>
            <a:r>
              <a:rPr lang="es-US" sz="2800" dirty="0">
                <a:solidFill>
                  <a:srgbClr val="E6E6E6"/>
                </a:solidFill>
              </a:rPr>
              <a:t>¿Qué está mal? 2</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Fotografía de una situación peligrosa. Un trabajador está de pie en una excavación expuesta y usa una sierra eléctrica para cortar la tubería. Hay señales de agua acumulada en la excavación; parece que el trabajador tiene el agua o el lodo hasta las rodill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8003969" cy="6056416"/>
          </a:xfrm>
          <a:prstGeom prst="rect">
            <a:avLst/>
          </a:prstGeom>
        </p:spPr>
      </p:pic>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chemeClr val="bg1"/>
                </a:solidFill>
              </a:rPr>
              <a:pPr algn="r" rtl="0"/>
              <a:t>122</a:t>
            </a:fld>
            <a:endParaRPr>
              <a:solidFill>
                <a:schemeClr val="bg1"/>
              </a:solidFill>
            </a:endParaRPr>
          </a:p>
        </p:txBody>
      </p:sp>
      <p:sp>
        <p:nvSpPr>
          <p:cNvPr id="5" name="&quot;Not Allowed&quot; Symbol 4" descr="HAZARD!">
            <a:extLst>
              <a:ext uri="{FF2B5EF4-FFF2-40B4-BE49-F238E27FC236}">
                <a16:creationId xmlns:a16="http://schemas.microsoft.com/office/drawing/2014/main" id="{DC3922F2-1FFD-4E6D-BACC-6B48D30C1E27}"/>
              </a:ext>
            </a:extLst>
          </p:cNvPr>
          <p:cNvSpPr/>
          <p:nvPr/>
        </p:nvSpPr>
        <p:spPr>
          <a:xfrm>
            <a:off x="6858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7110E401-6DE4-465C-87C8-E524866B6590}"/>
              </a:ext>
            </a:extLst>
          </p:cNvPr>
          <p:cNvSpPr txBox="1">
            <a:spLocks/>
          </p:cNvSpPr>
          <p:nvPr/>
        </p:nvSpPr>
        <p:spPr>
          <a:xfrm>
            <a:off x="609600" y="1602059"/>
            <a:ext cx="2590800" cy="533400"/>
          </a:xfrm>
          <a:prstGeom prst="rect">
            <a:avLst/>
          </a:prstGeom>
          <a:solidFill>
            <a:schemeClr val="bg1"/>
          </a:solidFill>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t>¿Qué está mal?</a:t>
            </a:r>
          </a:p>
        </p:txBody>
      </p:sp>
      <p:sp>
        <p:nvSpPr>
          <p:cNvPr id="4" name="Title 3">
            <a:extLst>
              <a:ext uri="{FF2B5EF4-FFF2-40B4-BE49-F238E27FC236}">
                <a16:creationId xmlns:a16="http://schemas.microsoft.com/office/drawing/2014/main" id="{56D63E09-59E8-4162-B844-CC9BF680C6F2}"/>
              </a:ext>
            </a:extLst>
          </p:cNvPr>
          <p:cNvSpPr>
            <a:spLocks noGrp="1"/>
          </p:cNvSpPr>
          <p:nvPr>
            <p:ph type="title"/>
          </p:nvPr>
        </p:nvSpPr>
        <p:spPr>
          <a:xfrm>
            <a:off x="4038600" y="-685800"/>
            <a:ext cx="2590800" cy="533400"/>
          </a:xfrm>
          <a:noFill/>
        </p:spPr>
        <p:txBody>
          <a:bodyPr>
            <a:normAutofit fontScale="90000"/>
          </a:bodyPr>
          <a:lstStyle/>
          <a:p>
            <a:pPr rtl="0"/>
            <a:r>
              <a:rPr lang="es-US" sz="2800" dirty="0">
                <a:solidFill>
                  <a:srgbClr val="E6E6E6"/>
                </a:solidFill>
              </a:rPr>
              <a:t>¿Qué está mal? 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rtl="0"/>
            <a:fld id="{A385ADA4-7CA8-7D42-9033-52B4A2259F06}" type="slidenum">
              <a:rPr>
                <a:solidFill>
                  <a:schemeClr val="bg1"/>
                </a:solidFill>
              </a:rPr>
              <a:pPr algn="r" rtl="0"/>
              <a:t>123</a:t>
            </a:fld>
            <a:endParaRPr>
              <a:solidFill>
                <a:schemeClr val="bg1"/>
              </a:solidFill>
            </a:endParaRPr>
          </a:p>
        </p:txBody>
      </p:sp>
      <p:pic>
        <p:nvPicPr>
          <p:cNvPr id="2" name="Picture 1" descr="Fotografía que muestra una situación peligrosa. Una excavadora de equipo pesado excava una zanja estrecha cuya profundidad es mayor a cinco pies. Las paredes de la zanja son verticales, con cortes que parecen un intento de escalonado. El suelo sobre el corte parece flojo y está cerca del borde."/>
          <p:cNvPicPr>
            <a:picLocks noChangeAspect="1"/>
          </p:cNvPicPr>
          <p:nvPr/>
        </p:nvPicPr>
        <p:blipFill>
          <a:blip r:embed="rId2" cstate="print"/>
          <a:stretch>
            <a:fillRect/>
          </a:stretch>
        </p:blipFill>
        <p:spPr>
          <a:xfrm>
            <a:off x="457200" y="163358"/>
            <a:ext cx="8153400" cy="6132721"/>
          </a:xfrm>
          <a:prstGeom prst="rect">
            <a:avLst/>
          </a:prstGeom>
        </p:spPr>
      </p:pic>
      <p:sp>
        <p:nvSpPr>
          <p:cNvPr id="5" name="&quot;Not Allowed&quot; Symbol 4" descr="HAZARD!">
            <a:extLst>
              <a:ext uri="{FF2B5EF4-FFF2-40B4-BE49-F238E27FC236}">
                <a16:creationId xmlns:a16="http://schemas.microsoft.com/office/drawing/2014/main" id="{72219CB5-45D4-4E36-A20A-E752E854A24F}"/>
              </a:ext>
            </a:extLst>
          </p:cNvPr>
          <p:cNvSpPr/>
          <p:nvPr/>
        </p:nvSpPr>
        <p:spPr>
          <a:xfrm>
            <a:off x="7154069" y="11430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9CB414A6-6780-4464-B29A-1E7D0F334CDC}"/>
              </a:ext>
            </a:extLst>
          </p:cNvPr>
          <p:cNvSpPr txBox="1">
            <a:spLocks/>
          </p:cNvSpPr>
          <p:nvPr/>
        </p:nvSpPr>
        <p:spPr>
          <a:xfrm>
            <a:off x="6037263" y="152400"/>
            <a:ext cx="2514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91AFE660-D517-4AD7-B8A4-D62CD26D2B7A}"/>
              </a:ext>
            </a:extLst>
          </p:cNvPr>
          <p:cNvSpPr>
            <a:spLocks noGrp="1"/>
          </p:cNvSpPr>
          <p:nvPr>
            <p:ph type="title"/>
          </p:nvPr>
        </p:nvSpPr>
        <p:spPr>
          <a:xfrm>
            <a:off x="4246563" y="-408142"/>
            <a:ext cx="2514600" cy="331942"/>
          </a:xfrm>
        </p:spPr>
        <p:txBody>
          <a:bodyPr>
            <a:normAutofit fontScale="90000"/>
          </a:bodyPr>
          <a:lstStyle/>
          <a:p>
            <a:pPr rtl="0"/>
            <a:r>
              <a:rPr lang="es-US" sz="2800" dirty="0">
                <a:solidFill>
                  <a:srgbClr val="E6E6E6"/>
                </a:solidFill>
              </a:rPr>
              <a:t>¿Qué está mal? 4</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rtl="0"/>
            <a:fld id="{A385ADA4-7CA8-7D42-9033-52B4A2259F06}" type="slidenum">
              <a:rPr>
                <a:solidFill>
                  <a:schemeClr val="bg1"/>
                </a:solidFill>
              </a:rPr>
              <a:pPr algn="r" rtl="0"/>
              <a:t>124</a:t>
            </a:fld>
            <a:endParaRPr>
              <a:solidFill>
                <a:schemeClr val="bg1"/>
              </a:solidFill>
            </a:endParaRPr>
          </a:p>
        </p:txBody>
      </p:sp>
      <p:pic>
        <p:nvPicPr>
          <p:cNvPr id="2" name="Picture 1" descr="Fotografía de una situación peligrosa. Dos trabajadores están en una zanja cuya profundidad es mayor a cinco pies, sin sistema de protección. Trabajan en una tubería al fondo de la zanja, uno está en cuclillas y usa una sierra eléctrica. El aire en la zanja es neblinos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 y="228600"/>
            <a:ext cx="8122372" cy="6096000"/>
          </a:xfrm>
          <a:prstGeom prst="rect">
            <a:avLst/>
          </a:prstGeom>
        </p:spPr>
      </p:pic>
      <p:sp>
        <p:nvSpPr>
          <p:cNvPr id="5" name="&quot;Not Allowed&quot; Symbol 4" descr="HAZARD!">
            <a:extLst>
              <a:ext uri="{FF2B5EF4-FFF2-40B4-BE49-F238E27FC236}">
                <a16:creationId xmlns:a16="http://schemas.microsoft.com/office/drawing/2014/main" id="{332E5711-A29C-48A6-AC99-52FC29677FB5}"/>
              </a:ext>
            </a:extLst>
          </p:cNvPr>
          <p:cNvSpPr/>
          <p:nvPr/>
        </p:nvSpPr>
        <p:spPr>
          <a:xfrm>
            <a:off x="786581" y="663677"/>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itle 3">
            <a:extLst>
              <a:ext uri="{FF2B5EF4-FFF2-40B4-BE49-F238E27FC236}">
                <a16:creationId xmlns:a16="http://schemas.microsoft.com/office/drawing/2014/main" id="{8E8A774C-BB3D-4ABA-AF0D-2FB154A644C5}"/>
              </a:ext>
            </a:extLst>
          </p:cNvPr>
          <p:cNvSpPr txBox="1">
            <a:spLocks/>
          </p:cNvSpPr>
          <p:nvPr/>
        </p:nvSpPr>
        <p:spPr>
          <a:xfrm>
            <a:off x="762000" y="5025483"/>
            <a:ext cx="2438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9B2F93BB-E838-483E-8051-9F882F253988}"/>
              </a:ext>
            </a:extLst>
          </p:cNvPr>
          <p:cNvSpPr>
            <a:spLocks noGrp="1"/>
          </p:cNvSpPr>
          <p:nvPr>
            <p:ph type="title"/>
          </p:nvPr>
        </p:nvSpPr>
        <p:spPr>
          <a:xfrm>
            <a:off x="3679393" y="-474487"/>
            <a:ext cx="2438400" cy="474487"/>
          </a:xfrm>
        </p:spPr>
        <p:txBody>
          <a:bodyPr>
            <a:normAutofit fontScale="90000"/>
          </a:bodyPr>
          <a:lstStyle/>
          <a:p>
            <a:pPr rtl="0"/>
            <a:r>
              <a:rPr lang="es-US" sz="2800" dirty="0">
                <a:solidFill>
                  <a:srgbClr val="E6E6E6"/>
                </a:solidFill>
              </a:rPr>
              <a:t>¿Qué está mal? 5</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chemeClr val="bg1"/>
                </a:solidFill>
              </a:rPr>
              <a:pPr algn="r" rtl="0"/>
              <a:t>125</a:t>
            </a:fld>
            <a:endParaRPr>
              <a:solidFill>
                <a:schemeClr val="bg1"/>
              </a:solidFill>
            </a:endParaRPr>
          </a:p>
        </p:txBody>
      </p:sp>
      <p:pic>
        <p:nvPicPr>
          <p:cNvPr id="2" name="Picture 1" descr="Fotografía de una situación peligrosa. Un trabajador está en una zanja cuya profundidad es mayor a cinco pies. Un solo puntal de gato de husillo es la única protección, y parece que le faltan piezas. Un trabajador al borde de la zanja baja una escalera al interior. Los materiales y las herramientas están cerca del bor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57200"/>
            <a:ext cx="8469286" cy="5505450"/>
          </a:xfrm>
          <a:prstGeom prst="rect">
            <a:avLst/>
          </a:prstGeom>
        </p:spPr>
      </p:pic>
      <p:sp>
        <p:nvSpPr>
          <p:cNvPr id="5" name="&quot;Not Allowed&quot; Symbol 4" descr="HAZARD!">
            <a:extLst>
              <a:ext uri="{FF2B5EF4-FFF2-40B4-BE49-F238E27FC236}">
                <a16:creationId xmlns:a16="http://schemas.microsoft.com/office/drawing/2014/main" id="{72B57193-6D9D-43E8-91A9-5E8CB42A118A}"/>
              </a:ext>
            </a:extLst>
          </p:cNvPr>
          <p:cNvSpPr/>
          <p:nvPr/>
        </p:nvSpPr>
        <p:spPr>
          <a:xfrm>
            <a:off x="609600" y="4038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504BBDFC-8065-4C07-9F6A-1E35681150CF}"/>
              </a:ext>
            </a:extLst>
          </p:cNvPr>
          <p:cNvSpPr txBox="1">
            <a:spLocks/>
          </p:cNvSpPr>
          <p:nvPr/>
        </p:nvSpPr>
        <p:spPr>
          <a:xfrm>
            <a:off x="457200" y="4724400"/>
            <a:ext cx="2438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t>¿Qué está mal?</a:t>
            </a:r>
          </a:p>
        </p:txBody>
      </p:sp>
      <p:sp>
        <p:nvSpPr>
          <p:cNvPr id="4" name="Title 3">
            <a:extLst>
              <a:ext uri="{FF2B5EF4-FFF2-40B4-BE49-F238E27FC236}">
                <a16:creationId xmlns:a16="http://schemas.microsoft.com/office/drawing/2014/main" id="{D8071EDB-E580-494C-8C4D-C0F6A37EEA1E}"/>
              </a:ext>
            </a:extLst>
          </p:cNvPr>
          <p:cNvSpPr>
            <a:spLocks noGrp="1"/>
          </p:cNvSpPr>
          <p:nvPr>
            <p:ph type="title"/>
          </p:nvPr>
        </p:nvSpPr>
        <p:spPr>
          <a:xfrm>
            <a:off x="4419600" y="-457200"/>
            <a:ext cx="2819400" cy="381000"/>
          </a:xfrm>
        </p:spPr>
        <p:txBody>
          <a:bodyPr>
            <a:normAutofit fontScale="90000"/>
          </a:bodyPr>
          <a:lstStyle/>
          <a:p>
            <a:pPr rtl="0"/>
            <a:r>
              <a:rPr lang="es-US" sz="2800" dirty="0">
                <a:solidFill>
                  <a:srgbClr val="E6E6E6"/>
                </a:solidFill>
              </a:rPr>
              <a:t>¿Qué está mal? 6</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Fotografía que muestra una situación peligrosa. Un trabajador está montado en la pala de la retroexcavadora para salir de la caja de zanja. Parece que un trabajador está escalando hasta la caja, desde la pala. No se usa la escalera dentro de la caja de zanja. Otro trabajador observa desde fuera de la caj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6200"/>
            <a:ext cx="5638800" cy="6248400"/>
          </a:xfrm>
          <a:prstGeom prst="rect">
            <a:avLst/>
          </a:prstGeom>
        </p:spPr>
      </p:pic>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126</a:t>
            </a:fld>
            <a:endParaRPr>
              <a:solidFill>
                <a:srgbClr val="FFFFFF"/>
              </a:solidFill>
            </a:endParaRPr>
          </a:p>
        </p:txBody>
      </p:sp>
      <p:sp>
        <p:nvSpPr>
          <p:cNvPr id="5" name="&quot;Not Allowed&quot; Symbol 4" descr="HAZARD!">
            <a:extLst>
              <a:ext uri="{FF2B5EF4-FFF2-40B4-BE49-F238E27FC236}">
                <a16:creationId xmlns:a16="http://schemas.microsoft.com/office/drawing/2014/main" id="{B76AAB75-0FE1-45A4-A314-DA7BD212EC66}"/>
              </a:ext>
            </a:extLst>
          </p:cNvPr>
          <p:cNvSpPr/>
          <p:nvPr/>
        </p:nvSpPr>
        <p:spPr>
          <a:xfrm>
            <a:off x="3200400" y="362923"/>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itle 3">
            <a:extLst>
              <a:ext uri="{FF2B5EF4-FFF2-40B4-BE49-F238E27FC236}">
                <a16:creationId xmlns:a16="http://schemas.microsoft.com/office/drawing/2014/main" id="{A8B0F0E2-DDBB-414B-8861-1CC14B602DA5}"/>
              </a:ext>
            </a:extLst>
          </p:cNvPr>
          <p:cNvSpPr txBox="1">
            <a:spLocks/>
          </p:cNvSpPr>
          <p:nvPr/>
        </p:nvSpPr>
        <p:spPr>
          <a:xfrm>
            <a:off x="323386" y="685800"/>
            <a:ext cx="1676402"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500" dirty="0">
                <a:solidFill>
                  <a:schemeClr val="bg1"/>
                </a:solidFill>
              </a:rPr>
              <a:t>¿Qué está mal?</a:t>
            </a:r>
          </a:p>
        </p:txBody>
      </p:sp>
      <p:sp>
        <p:nvSpPr>
          <p:cNvPr id="4" name="Title 3">
            <a:extLst>
              <a:ext uri="{FF2B5EF4-FFF2-40B4-BE49-F238E27FC236}">
                <a16:creationId xmlns:a16="http://schemas.microsoft.com/office/drawing/2014/main" id="{7AE6E133-E093-4C30-A10E-F2BF80AF47DE}"/>
              </a:ext>
            </a:extLst>
          </p:cNvPr>
          <p:cNvSpPr>
            <a:spLocks noGrp="1"/>
          </p:cNvSpPr>
          <p:nvPr>
            <p:ph type="title"/>
          </p:nvPr>
        </p:nvSpPr>
        <p:spPr>
          <a:xfrm>
            <a:off x="2678150" y="-685800"/>
            <a:ext cx="2732050" cy="736294"/>
          </a:xfrm>
        </p:spPr>
        <p:txBody>
          <a:bodyPr>
            <a:normAutofit/>
          </a:bodyPr>
          <a:lstStyle/>
          <a:p>
            <a:pPr rtl="0"/>
            <a:r>
              <a:rPr lang="es-US" sz="2800" dirty="0">
                <a:solidFill>
                  <a:srgbClr val="E6E6E6"/>
                </a:solidFill>
              </a:rPr>
              <a:t>¿Qué está mal? 7</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127</a:t>
            </a:fld>
            <a:endParaRPr>
              <a:solidFill>
                <a:srgbClr val="FFFFFF"/>
              </a:solidFill>
            </a:endParaRPr>
          </a:p>
        </p:txBody>
      </p:sp>
      <p:pic>
        <p:nvPicPr>
          <p:cNvPr id="2" name="Picture 1" descr="Fotografía que muestra una situación peligrosa. Muestra una zanja con escudo, dos trabajadores y una escalera. Ambos trabajadores están fuera del escudo de la zanja, en el área expuesta. Bajan una sección de tubería al interior de la protección de la zanja. Un trabajador está recargado con el brazo extendido en la pared vertical de la zanja."/>
          <p:cNvPicPr>
            <a:picLocks noChangeAspect="1"/>
          </p:cNvPicPr>
          <p:nvPr/>
        </p:nvPicPr>
        <p:blipFill>
          <a:blip r:embed="rId2" cstate="print"/>
          <a:stretch>
            <a:fillRect/>
          </a:stretch>
        </p:blipFill>
        <p:spPr>
          <a:xfrm>
            <a:off x="2362200" y="146394"/>
            <a:ext cx="4724400" cy="6167320"/>
          </a:xfrm>
          <a:prstGeom prst="rect">
            <a:avLst/>
          </a:prstGeom>
        </p:spPr>
      </p:pic>
      <p:sp>
        <p:nvSpPr>
          <p:cNvPr id="5" name="&quot;Not Allowed&quot; Symbol 4" descr="HAZARD!">
            <a:extLst>
              <a:ext uri="{FF2B5EF4-FFF2-40B4-BE49-F238E27FC236}">
                <a16:creationId xmlns:a16="http://schemas.microsoft.com/office/drawing/2014/main" id="{09E4FBEC-C5EF-4F8B-8DCC-70491C1220BC}"/>
              </a:ext>
            </a:extLst>
          </p:cNvPr>
          <p:cNvSpPr/>
          <p:nvPr/>
        </p:nvSpPr>
        <p:spPr>
          <a:xfrm>
            <a:off x="5943600" y="2057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FF0EAFED-6E2C-44DD-8B6A-90A97BD20A42}"/>
              </a:ext>
            </a:extLst>
          </p:cNvPr>
          <p:cNvSpPr txBox="1">
            <a:spLocks/>
          </p:cNvSpPr>
          <p:nvPr/>
        </p:nvSpPr>
        <p:spPr>
          <a:xfrm>
            <a:off x="457200" y="381000"/>
            <a:ext cx="19050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46F6F587-B172-4E10-9A6A-1EF580BA1154}"/>
              </a:ext>
            </a:extLst>
          </p:cNvPr>
          <p:cNvSpPr>
            <a:spLocks noGrp="1"/>
          </p:cNvSpPr>
          <p:nvPr>
            <p:ph type="title"/>
          </p:nvPr>
        </p:nvSpPr>
        <p:spPr>
          <a:xfrm>
            <a:off x="4809700" y="-609599"/>
            <a:ext cx="2971431" cy="381000"/>
          </a:xfrm>
        </p:spPr>
        <p:txBody>
          <a:bodyPr>
            <a:normAutofit fontScale="90000"/>
          </a:bodyPr>
          <a:lstStyle/>
          <a:p>
            <a:pPr rtl="0"/>
            <a:r>
              <a:rPr lang="es-US" sz="2800" dirty="0">
                <a:solidFill>
                  <a:srgbClr val="E6E6E6"/>
                </a:solidFill>
              </a:rPr>
              <a:t>¿Qué está mal? 8</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Fotografía que muestra una situación peligrosa. Seis trabajadores están en una zanja expuesta; utilizan equipo eléctrico cuyas emisiones llenan la zanja. El aire al interior de la zanja parece neblinoso. Hay tierra floja amontonada cerca del borde a cada lado de la zanja y una excavadora cava el corte junto a los trabajado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52400"/>
            <a:ext cx="4657060" cy="6156251"/>
          </a:xfrm>
          <a:prstGeom prst="rect">
            <a:avLst/>
          </a:prstGeom>
        </p:spPr>
      </p:pic>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128</a:t>
            </a:fld>
            <a:endParaRPr>
              <a:solidFill>
                <a:srgbClr val="FFFFFF"/>
              </a:solidFill>
            </a:endParaRPr>
          </a:p>
        </p:txBody>
      </p:sp>
      <p:sp>
        <p:nvSpPr>
          <p:cNvPr id="5" name="&quot;Not Allowed&quot; Symbol 4" descr="HAZARD!">
            <a:extLst>
              <a:ext uri="{FF2B5EF4-FFF2-40B4-BE49-F238E27FC236}">
                <a16:creationId xmlns:a16="http://schemas.microsoft.com/office/drawing/2014/main" id="{7720A515-B08B-4CFD-A90C-7AE0104069BD}"/>
              </a:ext>
            </a:extLst>
          </p:cNvPr>
          <p:cNvSpPr/>
          <p:nvPr/>
        </p:nvSpPr>
        <p:spPr>
          <a:xfrm>
            <a:off x="2590800" y="4114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DA97FF8B-0949-43E4-87AF-1766B4C5B99A}"/>
              </a:ext>
            </a:extLst>
          </p:cNvPr>
          <p:cNvSpPr txBox="1">
            <a:spLocks/>
          </p:cNvSpPr>
          <p:nvPr/>
        </p:nvSpPr>
        <p:spPr>
          <a:xfrm>
            <a:off x="533400" y="533400"/>
            <a:ext cx="1828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B9991D04-BB24-446E-9928-82D40BC3BB3E}"/>
              </a:ext>
            </a:extLst>
          </p:cNvPr>
          <p:cNvSpPr>
            <a:spLocks noGrp="1"/>
          </p:cNvSpPr>
          <p:nvPr>
            <p:ph type="title"/>
          </p:nvPr>
        </p:nvSpPr>
        <p:spPr>
          <a:xfrm>
            <a:off x="5486400" y="-609600"/>
            <a:ext cx="2760663" cy="533400"/>
          </a:xfrm>
        </p:spPr>
        <p:txBody>
          <a:bodyPr>
            <a:normAutofit/>
          </a:bodyPr>
          <a:lstStyle/>
          <a:p>
            <a:pPr rtl="0"/>
            <a:r>
              <a:rPr lang="es-US" sz="2800" dirty="0">
                <a:solidFill>
                  <a:srgbClr val="E6E6E6"/>
                </a:solidFill>
              </a:rPr>
              <a:t>¿Qué está mal? 9</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rtl="0"/>
            <a:fld id="{A385ADA4-7CA8-7D42-9033-52B4A2259F06}" type="slidenum">
              <a:rPr>
                <a:solidFill>
                  <a:srgbClr val="FFFFFF"/>
                </a:solidFill>
              </a:rPr>
              <a:pPr algn="r" rtl="0"/>
              <a:t>129</a:t>
            </a:fld>
            <a:endParaRPr>
              <a:solidFill>
                <a:srgbClr val="FFFFFF"/>
              </a:solidFill>
            </a:endParaRPr>
          </a:p>
        </p:txBody>
      </p:sp>
      <p:pic>
        <p:nvPicPr>
          <p:cNvPr id="2" name="Picture 1" descr="Fotografía de una situación peligrosa. Una excavadora de equipo pesado excava para ampliar la estrecha zanja que parece de aproximadamente 12 pies de profundidad, mientras un trabajador está de pie en la zanja y observa. No hay sistema de protección en la zanja y parece que el suelo está flojo y es rocoso."/>
          <p:cNvPicPr>
            <a:picLocks noChangeAspect="1"/>
          </p:cNvPicPr>
          <p:nvPr/>
        </p:nvPicPr>
        <p:blipFill>
          <a:blip r:embed="rId2" cstate="print"/>
          <a:stretch>
            <a:fillRect/>
          </a:stretch>
        </p:blipFill>
        <p:spPr>
          <a:xfrm>
            <a:off x="457200" y="152401"/>
            <a:ext cx="8174630" cy="6136828"/>
          </a:xfrm>
          <a:prstGeom prst="rect">
            <a:avLst/>
          </a:prstGeom>
        </p:spPr>
      </p:pic>
      <p:sp>
        <p:nvSpPr>
          <p:cNvPr id="5" name="&quot;Not Allowed&quot; Symbol 4" descr="HAZARD!">
            <a:extLst>
              <a:ext uri="{FF2B5EF4-FFF2-40B4-BE49-F238E27FC236}">
                <a16:creationId xmlns:a16="http://schemas.microsoft.com/office/drawing/2014/main" id="{650AD7CA-AFBE-4C4D-AFD6-D0401D9C6D2D}"/>
              </a:ext>
            </a:extLst>
          </p:cNvPr>
          <p:cNvSpPr/>
          <p:nvPr/>
        </p:nvSpPr>
        <p:spPr>
          <a:xfrm>
            <a:off x="838200" y="4724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7F4A405F-9EF2-4D7D-839D-35FA33E78A9A}"/>
              </a:ext>
            </a:extLst>
          </p:cNvPr>
          <p:cNvSpPr txBox="1">
            <a:spLocks/>
          </p:cNvSpPr>
          <p:nvPr/>
        </p:nvSpPr>
        <p:spPr>
          <a:xfrm>
            <a:off x="685800" y="782414"/>
            <a:ext cx="2438400" cy="609600"/>
          </a:xfrm>
          <a:prstGeom prst="rect">
            <a:avLst/>
          </a:prstGeom>
          <a:solidFill>
            <a:schemeClr val="bg1"/>
          </a:solidFill>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t>¿Qué está mal?</a:t>
            </a:r>
          </a:p>
        </p:txBody>
      </p:sp>
      <p:sp>
        <p:nvSpPr>
          <p:cNvPr id="4" name="Title 3">
            <a:extLst>
              <a:ext uri="{FF2B5EF4-FFF2-40B4-BE49-F238E27FC236}">
                <a16:creationId xmlns:a16="http://schemas.microsoft.com/office/drawing/2014/main" id="{E2930E18-D4F5-4B37-A022-A07A25F589F8}"/>
              </a:ext>
            </a:extLst>
          </p:cNvPr>
          <p:cNvSpPr>
            <a:spLocks noGrp="1"/>
          </p:cNvSpPr>
          <p:nvPr>
            <p:ph type="title"/>
          </p:nvPr>
        </p:nvSpPr>
        <p:spPr>
          <a:xfrm>
            <a:off x="5334000" y="-685800"/>
            <a:ext cx="2988527" cy="609600"/>
          </a:xfrm>
          <a:noFill/>
        </p:spPr>
        <p:txBody>
          <a:bodyPr>
            <a:normAutofit/>
          </a:bodyPr>
          <a:lstStyle/>
          <a:p>
            <a:pPr rtl="0"/>
            <a:r>
              <a:rPr lang="es-US" sz="2800" dirty="0">
                <a:solidFill>
                  <a:srgbClr val="E6E6E6"/>
                </a:solidFill>
              </a:rPr>
              <a:t>¿Qué está mal? 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13</a:t>
            </a:fld>
            <a:endParaRPr>
              <a:solidFill>
                <a:srgbClr val="000000">
                  <a:tint val="75000"/>
                </a:srgbClr>
              </a:solidFill>
            </a:endParaRPr>
          </a:p>
        </p:txBody>
      </p:sp>
      <p:sp>
        <p:nvSpPr>
          <p:cNvPr id="2" name="Title 1"/>
          <p:cNvSpPr>
            <a:spLocks noGrp="1"/>
          </p:cNvSpPr>
          <p:nvPr>
            <p:ph type="title"/>
          </p:nvPr>
        </p:nvSpPr>
        <p:spPr>
          <a:xfrm>
            <a:off x="457200" y="152400"/>
            <a:ext cx="8669708" cy="868362"/>
          </a:xfrm>
        </p:spPr>
        <p:txBody>
          <a:bodyPr>
            <a:normAutofit fontScale="90000"/>
          </a:bodyPr>
          <a:lstStyle/>
          <a:p>
            <a:pPr algn="l" rtl="0"/>
            <a:r>
              <a:rPr lang="en-US" dirty="0"/>
              <a:t/>
            </a:r>
            <a:br>
              <a:rPr lang="en-US" dirty="0"/>
            </a:br>
            <a:r>
              <a:rPr lang="es-US" sz="4900" dirty="0"/>
              <a:t>Enterrado vivo: la historia de Joe </a:t>
            </a:r>
            <a:r>
              <a:rPr lang="es-US" sz="1100" dirty="0">
                <a:solidFill>
                  <a:schemeClr val="bg1"/>
                </a:solidFill>
              </a:rPr>
              <a:t>(Continuación)</a:t>
            </a:r>
            <a:r>
              <a:rPr lang="en-US" dirty="0"/>
              <a:t/>
            </a:r>
            <a:br>
              <a:rPr lang="en-US" dirty="0"/>
            </a:br>
            <a:endParaRPr lang="en-US" dirty="0"/>
          </a:p>
        </p:txBody>
      </p:sp>
      <p:sp>
        <p:nvSpPr>
          <p:cNvPr id="3" name="Content Placeholder 2"/>
          <p:cNvSpPr>
            <a:spLocks noGrp="1"/>
          </p:cNvSpPr>
          <p:nvPr>
            <p:ph idx="1"/>
          </p:nvPr>
        </p:nvSpPr>
        <p:spPr>
          <a:xfrm>
            <a:off x="152400" y="990600"/>
            <a:ext cx="8839200" cy="5257800"/>
          </a:xfrm>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p:spPr>
        <p:txBody>
          <a:bodyPr anchor="ctr" anchorCtr="0">
            <a:normAutofit/>
          </a:bodyPr>
          <a:lstStyle/>
          <a:p>
            <a:pPr indent="0" rtl="0">
              <a:buNone/>
            </a:pPr>
            <a:r>
              <a:rPr lang="es-US" b="1" dirty="0"/>
              <a:t>...Llevas años haciendo este tipo de trabajo </a:t>
            </a:r>
            <a:br>
              <a:rPr lang="es-US" b="1" dirty="0"/>
            </a:br>
            <a:r>
              <a:rPr lang="es-US" b="1" dirty="0"/>
              <a:t>y lo más probable era que nunca te pasaría a ti. Tal vez te preguntes por qué no escuchaste al gerente de seguridad cuando te dijo que nunca entraras en una zanja desprotegida. Y ahora, mientras se escurren los últimos minutos de tu vida, piensas en tu esposa e hijos, tus padres y amigos cercanos, y en cuánto te gustaría decirles que los quieres. Pero es demasiado tarde".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130</a:t>
            </a:fld>
            <a:endParaRPr>
              <a:solidFill>
                <a:srgbClr val="FFFFFF"/>
              </a:solidFill>
            </a:endParaRPr>
          </a:p>
        </p:txBody>
      </p:sp>
      <p:pic>
        <p:nvPicPr>
          <p:cNvPr id="2" name="Picture 1" descr="Fotografía que muestra una situación peligrosa. Un trabajador está de pie frente a una cuchara con canastilla elevada llena de tierra. El trabajador no está en la línea de visión del operador del equipo."/>
          <p:cNvPicPr>
            <a:picLocks noChangeAspect="1"/>
          </p:cNvPicPr>
          <p:nvPr/>
        </p:nvPicPr>
        <p:blipFill>
          <a:blip r:embed="rId2" cstate="print"/>
          <a:stretch>
            <a:fillRect/>
          </a:stretch>
        </p:blipFill>
        <p:spPr>
          <a:xfrm>
            <a:off x="228599" y="457200"/>
            <a:ext cx="8719963" cy="5819754"/>
          </a:xfrm>
          <a:prstGeom prst="rect">
            <a:avLst/>
          </a:prstGeom>
        </p:spPr>
      </p:pic>
      <p:sp>
        <p:nvSpPr>
          <p:cNvPr id="5" name="&quot;Not Allowed&quot; Symbol 4" descr="HAZARD!">
            <a:extLst>
              <a:ext uri="{FF2B5EF4-FFF2-40B4-BE49-F238E27FC236}">
                <a16:creationId xmlns:a16="http://schemas.microsoft.com/office/drawing/2014/main" id="{C76D1EDC-F22B-431A-AFA2-3BECE855D199}"/>
              </a:ext>
            </a:extLst>
          </p:cNvPr>
          <p:cNvSpPr/>
          <p:nvPr/>
        </p:nvSpPr>
        <p:spPr>
          <a:xfrm>
            <a:off x="7162800" y="2057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66EE71E3-B976-486E-B7A9-66C0B992D859}"/>
              </a:ext>
            </a:extLst>
          </p:cNvPr>
          <p:cNvSpPr txBox="1">
            <a:spLocks/>
          </p:cNvSpPr>
          <p:nvPr/>
        </p:nvSpPr>
        <p:spPr>
          <a:xfrm>
            <a:off x="6172200" y="259344"/>
            <a:ext cx="2590800"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t>¿Qué está mal?</a:t>
            </a:r>
          </a:p>
        </p:txBody>
      </p:sp>
      <p:sp>
        <p:nvSpPr>
          <p:cNvPr id="4" name="Title 3">
            <a:extLst>
              <a:ext uri="{FF2B5EF4-FFF2-40B4-BE49-F238E27FC236}">
                <a16:creationId xmlns:a16="http://schemas.microsoft.com/office/drawing/2014/main" id="{F7184089-AE87-4187-B75F-E9BA2E653BCB}"/>
              </a:ext>
            </a:extLst>
          </p:cNvPr>
          <p:cNvSpPr>
            <a:spLocks noGrp="1"/>
          </p:cNvSpPr>
          <p:nvPr>
            <p:ph type="title"/>
          </p:nvPr>
        </p:nvSpPr>
        <p:spPr>
          <a:xfrm>
            <a:off x="2819400" y="-457200"/>
            <a:ext cx="2590800" cy="457200"/>
          </a:xfrm>
        </p:spPr>
        <p:txBody>
          <a:bodyPr>
            <a:normAutofit fontScale="90000"/>
          </a:bodyPr>
          <a:lstStyle/>
          <a:p>
            <a:pPr rtl="0"/>
            <a:r>
              <a:rPr lang="es-US" sz="2800" dirty="0">
                <a:solidFill>
                  <a:srgbClr val="E6E6E6"/>
                </a:solidFill>
              </a:rPr>
              <a:t>¿Qué está mal? 11</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rtl="0"/>
            <a:fld id="{A385ADA4-7CA8-7D42-9033-52B4A2259F06}" type="slidenum">
              <a:rPr>
                <a:solidFill>
                  <a:srgbClr val="FFFFFF"/>
                </a:solidFill>
              </a:rPr>
              <a:pPr algn="r" rtl="0"/>
              <a:t>131</a:t>
            </a:fld>
            <a:endParaRPr>
              <a:solidFill>
                <a:srgbClr val="FFFFFF"/>
              </a:solidFill>
            </a:endParaRPr>
          </a:p>
        </p:txBody>
      </p:sp>
      <p:pic>
        <p:nvPicPr>
          <p:cNvPr id="2" name="Picture 1" descr="Fotografía que muestra una situación peligrosa. En la zanja, se instala una caja de zanja debajo de la parte superior de las paredes. El corte de la zanja se extiende a más de 2 pies por debajo del fondo de la caja. El suelo está flojo y el equipo pesado está cerca del borde de la zanja."/>
          <p:cNvPicPr>
            <a:picLocks noChangeAspect="1"/>
          </p:cNvPicPr>
          <p:nvPr/>
        </p:nvPicPr>
        <p:blipFill>
          <a:blip r:embed="rId2" cstate="print"/>
          <a:stretch>
            <a:fillRect/>
          </a:stretch>
        </p:blipFill>
        <p:spPr>
          <a:xfrm>
            <a:off x="480657" y="154274"/>
            <a:ext cx="8129943" cy="6094126"/>
          </a:xfrm>
          <a:prstGeom prst="rect">
            <a:avLst/>
          </a:prstGeom>
        </p:spPr>
      </p:pic>
      <p:sp>
        <p:nvSpPr>
          <p:cNvPr id="5" name="&quot;Not Allowed&quot; Symbol 4" descr="HAZARD!">
            <a:extLst>
              <a:ext uri="{FF2B5EF4-FFF2-40B4-BE49-F238E27FC236}">
                <a16:creationId xmlns:a16="http://schemas.microsoft.com/office/drawing/2014/main" id="{345D2014-F381-49ED-88B4-E666DB39A284}"/>
              </a:ext>
            </a:extLst>
          </p:cNvPr>
          <p:cNvSpPr/>
          <p:nvPr/>
        </p:nvSpPr>
        <p:spPr>
          <a:xfrm>
            <a:off x="685800" y="4923503"/>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itle 3">
            <a:extLst>
              <a:ext uri="{FF2B5EF4-FFF2-40B4-BE49-F238E27FC236}">
                <a16:creationId xmlns:a16="http://schemas.microsoft.com/office/drawing/2014/main" id="{6E8458F0-1A82-4501-84CA-58CFB07A870E}"/>
              </a:ext>
            </a:extLst>
          </p:cNvPr>
          <p:cNvSpPr txBox="1">
            <a:spLocks/>
          </p:cNvSpPr>
          <p:nvPr/>
        </p:nvSpPr>
        <p:spPr>
          <a:xfrm>
            <a:off x="5410200" y="4973444"/>
            <a:ext cx="2438400" cy="685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924A3F4B-E083-4E40-9808-5A9AB6C8C521}"/>
              </a:ext>
            </a:extLst>
          </p:cNvPr>
          <p:cNvSpPr>
            <a:spLocks noGrp="1"/>
          </p:cNvSpPr>
          <p:nvPr>
            <p:ph type="title"/>
          </p:nvPr>
        </p:nvSpPr>
        <p:spPr>
          <a:xfrm>
            <a:off x="4953000" y="-609600"/>
            <a:ext cx="2895600" cy="533400"/>
          </a:xfrm>
        </p:spPr>
        <p:txBody>
          <a:bodyPr>
            <a:normAutofit/>
          </a:bodyPr>
          <a:lstStyle/>
          <a:p>
            <a:pPr rtl="0"/>
            <a:r>
              <a:rPr lang="es-US" sz="2800" dirty="0">
                <a:solidFill>
                  <a:srgbClr val="E6E6E6"/>
                </a:solidFill>
              </a:rPr>
              <a:t>¿Qué está mal? 12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132</a:t>
            </a:fld>
            <a:endParaRPr>
              <a:solidFill>
                <a:srgbClr val="FFFFFF"/>
              </a:solidFill>
            </a:endParaRPr>
          </a:p>
        </p:txBody>
      </p:sp>
      <p:pic>
        <p:nvPicPr>
          <p:cNvPr id="2" name="Picture 1" descr="Fotografía de una situación peligrosa. La excavadora de equipo pesado trabaja al borde de una excavación profund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900617"/>
            <a:ext cx="8839200" cy="5237364"/>
          </a:xfrm>
          <a:prstGeom prst="rect">
            <a:avLst/>
          </a:prstGeom>
        </p:spPr>
      </p:pic>
      <p:sp>
        <p:nvSpPr>
          <p:cNvPr id="5" name="&quot;Not Allowed&quot; Symbol 4" descr="HAZARD!">
            <a:extLst>
              <a:ext uri="{FF2B5EF4-FFF2-40B4-BE49-F238E27FC236}">
                <a16:creationId xmlns:a16="http://schemas.microsoft.com/office/drawing/2014/main" id="{5CD09788-3668-4C64-A88D-6D48E5E06E66}"/>
              </a:ext>
            </a:extLst>
          </p:cNvPr>
          <p:cNvSpPr/>
          <p:nvPr/>
        </p:nvSpPr>
        <p:spPr>
          <a:xfrm>
            <a:off x="457200" y="1219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D4258DDF-F4AD-4F16-970A-153D775BACF8}"/>
              </a:ext>
            </a:extLst>
          </p:cNvPr>
          <p:cNvSpPr txBox="1">
            <a:spLocks/>
          </p:cNvSpPr>
          <p:nvPr/>
        </p:nvSpPr>
        <p:spPr>
          <a:xfrm>
            <a:off x="457200" y="274638"/>
            <a:ext cx="2438400" cy="62597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FD2B4DC3-9048-4AA8-AA16-284448749222}"/>
              </a:ext>
            </a:extLst>
          </p:cNvPr>
          <p:cNvSpPr>
            <a:spLocks noGrp="1"/>
          </p:cNvSpPr>
          <p:nvPr>
            <p:ph type="title"/>
          </p:nvPr>
        </p:nvSpPr>
        <p:spPr>
          <a:xfrm>
            <a:off x="4114800" y="-685800"/>
            <a:ext cx="2819400" cy="625979"/>
          </a:xfrm>
        </p:spPr>
        <p:txBody>
          <a:bodyPr>
            <a:normAutofit fontScale="90000"/>
          </a:bodyPr>
          <a:lstStyle/>
          <a:p>
            <a:pPr rtl="0"/>
            <a:r>
              <a:rPr lang="es-US" sz="2800" dirty="0">
                <a:solidFill>
                  <a:srgbClr val="E6E6E6"/>
                </a:solidFill>
              </a:rPr>
              <a:t>¿Qué está mal? 13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rtl="0"/>
            <a:fld id="{A385ADA4-7CA8-7D42-9033-52B4A2259F06}" type="slidenum">
              <a:rPr>
                <a:solidFill>
                  <a:srgbClr val="FFFFFF"/>
                </a:solidFill>
              </a:rPr>
              <a:pPr algn="r" rtl="0"/>
              <a:t>133</a:t>
            </a:fld>
            <a:endParaRPr>
              <a:solidFill>
                <a:srgbClr val="FFFFFF"/>
              </a:solidFill>
            </a:endParaRPr>
          </a:p>
        </p:txBody>
      </p:sp>
      <p:pic>
        <p:nvPicPr>
          <p:cNvPr id="2" name="Picture 1" descr="Fotografía que muestra una situación peligrosa: el trabajador está en la zanja, dentro de una caja que no está instalada correctamente."/>
          <p:cNvPicPr>
            <a:picLocks noChangeAspect="1"/>
          </p:cNvPicPr>
          <p:nvPr/>
        </p:nvPicPr>
        <p:blipFill>
          <a:blip r:embed="rId2" cstate="print"/>
          <a:stretch>
            <a:fillRect/>
          </a:stretch>
        </p:blipFill>
        <p:spPr>
          <a:xfrm>
            <a:off x="594852" y="219690"/>
            <a:ext cx="8077200" cy="6061305"/>
          </a:xfrm>
          <a:prstGeom prst="rect">
            <a:avLst/>
          </a:prstGeom>
        </p:spPr>
      </p:pic>
      <p:sp>
        <p:nvSpPr>
          <p:cNvPr id="5" name="&quot;Not Allowed&quot; Symbol 4" descr="HAZARD!">
            <a:extLst>
              <a:ext uri="{FF2B5EF4-FFF2-40B4-BE49-F238E27FC236}">
                <a16:creationId xmlns:a16="http://schemas.microsoft.com/office/drawing/2014/main" id="{B42967E8-AB31-4498-97C1-0920EB03B877}"/>
              </a:ext>
            </a:extLst>
          </p:cNvPr>
          <p:cNvSpPr/>
          <p:nvPr/>
        </p:nvSpPr>
        <p:spPr>
          <a:xfrm>
            <a:off x="7392629"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E4ABC05A-F399-4A42-8AB9-0162B84B19BF}"/>
              </a:ext>
            </a:extLst>
          </p:cNvPr>
          <p:cNvSpPr txBox="1">
            <a:spLocks/>
          </p:cNvSpPr>
          <p:nvPr/>
        </p:nvSpPr>
        <p:spPr>
          <a:xfrm>
            <a:off x="6172200" y="304800"/>
            <a:ext cx="2499852" cy="639762"/>
          </a:xfrm>
          <a:prstGeom prst="rect">
            <a:avLst/>
          </a:prstGeom>
          <a:solidFill>
            <a:schemeClr val="bg1"/>
          </a:solidFill>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t>¿Qué está mal?</a:t>
            </a:r>
          </a:p>
        </p:txBody>
      </p:sp>
      <p:sp>
        <p:nvSpPr>
          <p:cNvPr id="4" name="Title 3">
            <a:extLst>
              <a:ext uri="{FF2B5EF4-FFF2-40B4-BE49-F238E27FC236}">
                <a16:creationId xmlns:a16="http://schemas.microsoft.com/office/drawing/2014/main" id="{737FDFF9-907B-4E89-A5EC-E3C0076FE024}"/>
              </a:ext>
            </a:extLst>
          </p:cNvPr>
          <p:cNvSpPr>
            <a:spLocks noGrp="1"/>
          </p:cNvSpPr>
          <p:nvPr>
            <p:ph type="title"/>
          </p:nvPr>
        </p:nvSpPr>
        <p:spPr>
          <a:xfrm>
            <a:off x="6172200" y="-715962"/>
            <a:ext cx="3200400" cy="639762"/>
          </a:xfrm>
          <a:noFill/>
        </p:spPr>
        <p:txBody>
          <a:bodyPr>
            <a:normAutofit/>
          </a:bodyPr>
          <a:lstStyle/>
          <a:p>
            <a:pPr rtl="0"/>
            <a:r>
              <a:rPr lang="es-US" sz="2800" dirty="0">
                <a:solidFill>
                  <a:srgbClr val="E6E6E6"/>
                </a:solidFill>
              </a:rPr>
              <a:t>¿Qué está mal? 15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134</a:t>
            </a:fld>
            <a:endParaRPr>
              <a:solidFill>
                <a:srgbClr val="FFFFFF"/>
              </a:solidFill>
            </a:endParaRPr>
          </a:p>
        </p:txBody>
      </p:sp>
      <p:pic>
        <p:nvPicPr>
          <p:cNvPr id="2" name="Picture 1" descr="Fotografía que muestra una situación peligrosa: el suelo del sitio de la excavación es arenoso. Un trabajador está de pie frente a la cuchilla de un tractor con pala mecánica, cerca del borde de la excavación."/>
          <p:cNvPicPr>
            <a:picLocks noChangeAspect="1"/>
          </p:cNvPicPr>
          <p:nvPr/>
        </p:nvPicPr>
        <p:blipFill>
          <a:blip r:embed="rId2" cstate="print"/>
          <a:stretch>
            <a:fillRect/>
          </a:stretch>
        </p:blipFill>
        <p:spPr>
          <a:xfrm>
            <a:off x="152400" y="685800"/>
            <a:ext cx="8792308" cy="4953000"/>
          </a:xfrm>
          <a:prstGeom prst="rect">
            <a:avLst/>
          </a:prstGeom>
        </p:spPr>
      </p:pic>
      <p:sp>
        <p:nvSpPr>
          <p:cNvPr id="5" name="&quot;Not Allowed&quot; Symbol 4" descr="HAZARD!">
            <a:extLst>
              <a:ext uri="{FF2B5EF4-FFF2-40B4-BE49-F238E27FC236}">
                <a16:creationId xmlns:a16="http://schemas.microsoft.com/office/drawing/2014/main" id="{81C7D336-CCFF-4A18-9B5C-AD2AD864A106}"/>
              </a:ext>
            </a:extLst>
          </p:cNvPr>
          <p:cNvSpPr/>
          <p:nvPr/>
        </p:nvSpPr>
        <p:spPr>
          <a:xfrm>
            <a:off x="2971800" y="1019174"/>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BD68016D-93F4-454C-8D58-2661F723D750}"/>
              </a:ext>
            </a:extLst>
          </p:cNvPr>
          <p:cNvSpPr txBox="1">
            <a:spLocks/>
          </p:cNvSpPr>
          <p:nvPr/>
        </p:nvSpPr>
        <p:spPr>
          <a:xfrm>
            <a:off x="457200" y="81776"/>
            <a:ext cx="2667000" cy="6397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C6118D5F-0F3E-481B-A79B-041E0C652C76}"/>
              </a:ext>
            </a:extLst>
          </p:cNvPr>
          <p:cNvSpPr>
            <a:spLocks noGrp="1"/>
          </p:cNvSpPr>
          <p:nvPr>
            <p:ph type="title"/>
          </p:nvPr>
        </p:nvSpPr>
        <p:spPr>
          <a:xfrm>
            <a:off x="800100" y="-609600"/>
            <a:ext cx="2667000" cy="533400"/>
          </a:xfrm>
        </p:spPr>
        <p:txBody>
          <a:bodyPr>
            <a:normAutofit fontScale="90000"/>
          </a:bodyPr>
          <a:lstStyle/>
          <a:p>
            <a:pPr rtl="0"/>
            <a:r>
              <a:rPr lang="es-US" sz="2800" dirty="0">
                <a:solidFill>
                  <a:srgbClr val="E6E6E6"/>
                </a:solidFill>
              </a:rPr>
              <a:t>¿Qué está mal? 16</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135</a:t>
            </a:fld>
            <a:endParaRPr>
              <a:solidFill>
                <a:srgbClr val="FFFFFF"/>
              </a:solidFill>
            </a:endParaRPr>
          </a:p>
        </p:txBody>
      </p:sp>
      <p:pic>
        <p:nvPicPr>
          <p:cNvPr id="2" name="Picture 1" descr="Fotografía que muestra una situación de riesgo: falla en el escudo de la zanja. La excavación está extremadamente húmeda y lodosa, con acumulación de agua al fondo, al interior del escudo de la zanja. Las paredes del escudo están deformadas por el peso del suelo que se desploma por ambos lados. Parece que el suelo es inestable y la gente está de pie junto al borde."/>
          <p:cNvPicPr>
            <a:picLocks noChangeAspect="1"/>
          </p:cNvPicPr>
          <p:nvPr/>
        </p:nvPicPr>
        <p:blipFill>
          <a:blip r:embed="rId2" cstate="print"/>
          <a:stretch>
            <a:fillRect/>
          </a:stretch>
        </p:blipFill>
        <p:spPr>
          <a:xfrm>
            <a:off x="609600" y="185005"/>
            <a:ext cx="7848600" cy="6075118"/>
          </a:xfrm>
          <a:prstGeom prst="rect">
            <a:avLst/>
          </a:prstGeom>
        </p:spPr>
      </p:pic>
      <p:sp>
        <p:nvSpPr>
          <p:cNvPr id="5" name="&quot;Not Allowed&quot; Symbol 4" descr="HAZARD!">
            <a:extLst>
              <a:ext uri="{FF2B5EF4-FFF2-40B4-BE49-F238E27FC236}">
                <a16:creationId xmlns:a16="http://schemas.microsoft.com/office/drawing/2014/main" id="{DB663137-E77B-4769-9636-42B438D9F6C2}"/>
              </a:ext>
            </a:extLst>
          </p:cNvPr>
          <p:cNvSpPr/>
          <p:nvPr/>
        </p:nvSpPr>
        <p:spPr>
          <a:xfrm>
            <a:off x="952500" y="11430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63E6AF6B-4EA4-40EB-B6BC-D08568B5ABDE}"/>
              </a:ext>
            </a:extLst>
          </p:cNvPr>
          <p:cNvSpPr txBox="1">
            <a:spLocks/>
          </p:cNvSpPr>
          <p:nvPr/>
        </p:nvSpPr>
        <p:spPr>
          <a:xfrm>
            <a:off x="685800" y="228600"/>
            <a:ext cx="2514600" cy="608012"/>
          </a:xfrm>
          <a:prstGeom prst="rect">
            <a:avLst/>
          </a:prstGeom>
          <a:solidFill>
            <a:schemeClr val="bg1"/>
          </a:solidFill>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t>¿Qué está mal?</a:t>
            </a:r>
          </a:p>
        </p:txBody>
      </p:sp>
      <p:sp>
        <p:nvSpPr>
          <p:cNvPr id="4" name="Title 3">
            <a:extLst>
              <a:ext uri="{FF2B5EF4-FFF2-40B4-BE49-F238E27FC236}">
                <a16:creationId xmlns:a16="http://schemas.microsoft.com/office/drawing/2014/main" id="{B7AEFFA7-0F0E-47AC-BF6D-ADE21709D781}"/>
              </a:ext>
            </a:extLst>
          </p:cNvPr>
          <p:cNvSpPr>
            <a:spLocks noGrp="1"/>
          </p:cNvSpPr>
          <p:nvPr>
            <p:ph type="title"/>
          </p:nvPr>
        </p:nvSpPr>
        <p:spPr>
          <a:xfrm>
            <a:off x="1524000" y="-685800"/>
            <a:ext cx="3352800" cy="608012"/>
          </a:xfrm>
          <a:noFill/>
        </p:spPr>
        <p:txBody>
          <a:bodyPr>
            <a:normAutofit/>
          </a:bodyPr>
          <a:lstStyle/>
          <a:p>
            <a:pPr rtl="0"/>
            <a:r>
              <a:rPr lang="es-US" sz="2800" dirty="0">
                <a:solidFill>
                  <a:srgbClr val="E6E6E6"/>
                </a:solidFill>
              </a:rPr>
              <a:t>¿Qué está mal? 17</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136</a:t>
            </a:fld>
            <a:endParaRPr>
              <a:solidFill>
                <a:srgbClr val="FFFFFF"/>
              </a:solidFill>
            </a:endParaRPr>
          </a:p>
        </p:txBody>
      </p:sp>
      <p:pic>
        <p:nvPicPr>
          <p:cNvPr id="2" name="Picture 1" descr="Fotografía que muestra una situación peligrosa: un trabajador en la zanja expuesta y abierta, en suelo arenoso. La inclinación es muy profunda. Los materiales están cerca del borde."/>
          <p:cNvPicPr>
            <a:picLocks noChangeAspect="1"/>
          </p:cNvPicPr>
          <p:nvPr/>
        </p:nvPicPr>
        <p:blipFill>
          <a:blip r:embed="rId2" cstate="print"/>
          <a:stretch>
            <a:fillRect/>
          </a:stretch>
        </p:blipFill>
        <p:spPr>
          <a:xfrm>
            <a:off x="458203" y="165139"/>
            <a:ext cx="7997016" cy="5997762"/>
          </a:xfrm>
          <a:prstGeom prst="rect">
            <a:avLst/>
          </a:prstGeom>
        </p:spPr>
      </p:pic>
      <p:sp>
        <p:nvSpPr>
          <p:cNvPr id="5" name="&quot;Not Allowed&quot; Symbol 4" descr="HAZARD!">
            <a:extLst>
              <a:ext uri="{FF2B5EF4-FFF2-40B4-BE49-F238E27FC236}">
                <a16:creationId xmlns:a16="http://schemas.microsoft.com/office/drawing/2014/main" id="{5B7D6B1C-10CB-41F0-A74B-E4EDB50A7650}"/>
              </a:ext>
            </a:extLst>
          </p:cNvPr>
          <p:cNvSpPr/>
          <p:nvPr/>
        </p:nvSpPr>
        <p:spPr>
          <a:xfrm>
            <a:off x="800100" y="4724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itle 3">
            <a:extLst>
              <a:ext uri="{FF2B5EF4-FFF2-40B4-BE49-F238E27FC236}">
                <a16:creationId xmlns:a16="http://schemas.microsoft.com/office/drawing/2014/main" id="{800FF133-7AFE-41E0-A581-02B80685EA70}"/>
              </a:ext>
            </a:extLst>
          </p:cNvPr>
          <p:cNvSpPr txBox="1">
            <a:spLocks/>
          </p:cNvSpPr>
          <p:nvPr/>
        </p:nvSpPr>
        <p:spPr>
          <a:xfrm>
            <a:off x="609600" y="227903"/>
            <a:ext cx="2362200" cy="7159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500" dirty="0"/>
              <a:t>¿Qué está mal?</a:t>
            </a:r>
          </a:p>
        </p:txBody>
      </p:sp>
      <p:sp>
        <p:nvSpPr>
          <p:cNvPr id="4" name="Title 3">
            <a:extLst>
              <a:ext uri="{FF2B5EF4-FFF2-40B4-BE49-F238E27FC236}">
                <a16:creationId xmlns:a16="http://schemas.microsoft.com/office/drawing/2014/main" id="{514ECBB4-D11B-43D3-9CFF-7DC8C628A0A2}"/>
              </a:ext>
            </a:extLst>
          </p:cNvPr>
          <p:cNvSpPr>
            <a:spLocks noGrp="1"/>
          </p:cNvSpPr>
          <p:nvPr>
            <p:ph type="title"/>
          </p:nvPr>
        </p:nvSpPr>
        <p:spPr>
          <a:xfrm>
            <a:off x="609600" y="-609600"/>
            <a:ext cx="2590800" cy="533400"/>
          </a:xfrm>
        </p:spPr>
        <p:txBody>
          <a:bodyPr>
            <a:normAutofit fontScale="90000"/>
          </a:bodyPr>
          <a:lstStyle/>
          <a:p>
            <a:pPr rtl="0"/>
            <a:r>
              <a:rPr lang="es-US" sz="2800" dirty="0">
                <a:solidFill>
                  <a:srgbClr val="E6E6E6"/>
                </a:solidFill>
              </a:rPr>
              <a:t>¿Qué está mal? 18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rtl="0"/>
            <a:fld id="{A385ADA4-7CA8-7D42-9033-52B4A2259F06}" type="slidenum">
              <a:rPr>
                <a:solidFill>
                  <a:srgbClr val="FFFFFF"/>
                </a:solidFill>
              </a:rPr>
              <a:pPr algn="r" rtl="0"/>
              <a:t>137</a:t>
            </a:fld>
            <a:endParaRPr>
              <a:solidFill>
                <a:srgbClr val="FFFFFF"/>
              </a:solidFill>
            </a:endParaRPr>
          </a:p>
        </p:txBody>
      </p:sp>
      <p:pic>
        <p:nvPicPr>
          <p:cNvPr id="2" name="Picture 1" descr="Fotografía que muestra una situación de riesgo: un trabajador está parado cerca del brazo de la excavadora, en una excavación profunda y expuesta. El suelo está flojo y la pared lateral junto al trabajador tiene una línea de fractura larga. Una viga tendida a lo largo del borde superior del corte está muy debilitada. Una persona se arrodilla sobre la viga debilitada y mira hacia la excavación."/>
          <p:cNvPicPr>
            <a:picLocks noChangeAspect="1"/>
          </p:cNvPicPr>
          <p:nvPr/>
        </p:nvPicPr>
        <p:blipFill>
          <a:blip r:embed="rId3" cstate="print"/>
          <a:stretch>
            <a:fillRect/>
          </a:stretch>
        </p:blipFill>
        <p:spPr>
          <a:xfrm>
            <a:off x="1745446" y="122079"/>
            <a:ext cx="5950754" cy="6205788"/>
          </a:xfrm>
          <a:prstGeom prst="rect">
            <a:avLst/>
          </a:prstGeom>
        </p:spPr>
      </p:pic>
      <p:sp>
        <p:nvSpPr>
          <p:cNvPr id="5" name="&quot;Not Allowed&quot; Symbol 4" descr="HAZARD!">
            <a:extLst>
              <a:ext uri="{FF2B5EF4-FFF2-40B4-BE49-F238E27FC236}">
                <a16:creationId xmlns:a16="http://schemas.microsoft.com/office/drawing/2014/main" id="{08B601D8-D567-400D-AA66-FFA2013DA0A1}"/>
              </a:ext>
            </a:extLst>
          </p:cNvPr>
          <p:cNvSpPr/>
          <p:nvPr/>
        </p:nvSpPr>
        <p:spPr>
          <a:xfrm>
            <a:off x="6563161"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3">
            <a:extLst>
              <a:ext uri="{FF2B5EF4-FFF2-40B4-BE49-F238E27FC236}">
                <a16:creationId xmlns:a16="http://schemas.microsoft.com/office/drawing/2014/main" id="{3DA975D6-4CF4-4F3C-B455-FA9B9207B8BA}"/>
              </a:ext>
            </a:extLst>
          </p:cNvPr>
          <p:cNvSpPr txBox="1">
            <a:spLocks/>
          </p:cNvSpPr>
          <p:nvPr/>
        </p:nvSpPr>
        <p:spPr>
          <a:xfrm>
            <a:off x="304800" y="609600"/>
            <a:ext cx="1440646" cy="1143000"/>
          </a:xfrm>
          <a:prstGeom prst="rect">
            <a:avLst/>
          </a:prstGeom>
          <a:noFill/>
        </p:spPr>
        <p:txBody>
          <a:bodyPr vert="horz" lIns="91440" tIns="45720" rIns="91440" bIns="45720" rtlCol="0" anchor="ctr">
            <a:normAutofit fontScale="9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s-US" sz="2800" dirty="0">
                <a:solidFill>
                  <a:schemeClr val="bg1"/>
                </a:solidFill>
              </a:rPr>
              <a:t>¿Qué está mal?</a:t>
            </a:r>
          </a:p>
        </p:txBody>
      </p:sp>
      <p:sp>
        <p:nvSpPr>
          <p:cNvPr id="4" name="Title 3">
            <a:extLst>
              <a:ext uri="{FF2B5EF4-FFF2-40B4-BE49-F238E27FC236}">
                <a16:creationId xmlns:a16="http://schemas.microsoft.com/office/drawing/2014/main" id="{2B6D7C97-5212-42D0-8B0E-51CE8423ADFD}"/>
              </a:ext>
            </a:extLst>
          </p:cNvPr>
          <p:cNvSpPr>
            <a:spLocks noGrp="1"/>
          </p:cNvSpPr>
          <p:nvPr>
            <p:ph type="title"/>
          </p:nvPr>
        </p:nvSpPr>
        <p:spPr>
          <a:xfrm>
            <a:off x="2989262" y="-685800"/>
            <a:ext cx="3030538" cy="600075"/>
          </a:xfrm>
          <a:noFill/>
        </p:spPr>
        <p:txBody>
          <a:bodyPr>
            <a:normAutofit/>
          </a:bodyPr>
          <a:lstStyle/>
          <a:p>
            <a:pPr rtl="0"/>
            <a:r>
              <a:rPr lang="es-US" sz="2800" dirty="0">
                <a:solidFill>
                  <a:srgbClr val="E6E6E6"/>
                </a:solidFill>
              </a:rPr>
              <a:t>¿Qué está mal? 19</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rtl="0"/>
            <a:fld id="{A385ADA4-7CA8-7D42-9033-52B4A2259F06}" type="slidenum">
              <a:rPr>
                <a:solidFill>
                  <a:srgbClr val="FFFFFF"/>
                </a:solidFill>
              </a:rPr>
              <a:pPr algn="r" rtl="0"/>
              <a:t>138</a:t>
            </a:fld>
            <a:endParaRPr>
              <a:solidFill>
                <a:srgbClr val="FFFFFF"/>
              </a:solidFill>
            </a:endParaRPr>
          </a:p>
        </p:txBody>
      </p:sp>
      <p:sp>
        <p:nvSpPr>
          <p:cNvPr id="2" name="Title 1"/>
          <p:cNvSpPr>
            <a:spLocks noGrp="1"/>
          </p:cNvSpPr>
          <p:nvPr>
            <p:ph type="title"/>
          </p:nvPr>
        </p:nvSpPr>
        <p:spPr>
          <a:xfrm>
            <a:off x="457200" y="198438"/>
            <a:ext cx="7239000" cy="715962"/>
          </a:xfrm>
        </p:spPr>
        <p:txBody>
          <a:bodyPr>
            <a:normAutofit fontScale="90000"/>
          </a:bodyPr>
          <a:lstStyle/>
          <a:p>
            <a:pPr rtl="0">
              <a:lnSpc>
                <a:spcPts val="4000"/>
              </a:lnSpc>
            </a:pPr>
            <a:r>
              <a:rPr lang="es-US" dirty="0">
                <a:solidFill>
                  <a:schemeClr val="bg1"/>
                </a:solidFill>
              </a:rPr>
              <a:t>Mejores prácticas de seguridad para los trabajadores</a:t>
            </a:r>
          </a:p>
        </p:txBody>
      </p:sp>
      <p:pic>
        <p:nvPicPr>
          <p:cNvPr id="8" name="Content Placeholder 7" title="Nine color boxes describing excavation safety best practices for workers."/>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407773" y="1219200"/>
            <a:ext cx="8155459" cy="4906963"/>
          </a:xfr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534400" y="17092"/>
            <a:ext cx="592508" cy="365125"/>
          </a:xfrm>
          <a:prstGeom prst="rect">
            <a:avLst/>
          </a:prstGeom>
        </p:spPr>
        <p:txBody>
          <a:bodyPr/>
          <a:lstStyle/>
          <a:p>
            <a:pPr algn="r" rtl="0"/>
            <a:fld id="{A385ADA4-7CA8-7D42-9033-52B4A2259F06}" type="slidenum">
              <a:rPr>
                <a:solidFill>
                  <a:srgbClr val="FFFFFF"/>
                </a:solidFill>
              </a:rPr>
              <a:pPr algn="r" rtl="0"/>
              <a:t>139</a:t>
            </a:fld>
            <a:endParaRPr>
              <a:solidFill>
                <a:srgbClr val="FFFFFF"/>
              </a:solidFill>
            </a:endParaRPr>
          </a:p>
        </p:txBody>
      </p:sp>
      <p:sp>
        <p:nvSpPr>
          <p:cNvPr id="2" name="Title 1"/>
          <p:cNvSpPr>
            <a:spLocks noGrp="1"/>
          </p:cNvSpPr>
          <p:nvPr>
            <p:ph type="title"/>
          </p:nvPr>
        </p:nvSpPr>
        <p:spPr>
          <a:xfrm>
            <a:off x="457200" y="76200"/>
            <a:ext cx="8305800" cy="868362"/>
          </a:xfrm>
        </p:spPr>
        <p:txBody>
          <a:bodyPr>
            <a:normAutofit fontScale="90000"/>
          </a:bodyPr>
          <a:lstStyle/>
          <a:p>
            <a:pPr rtl="0"/>
            <a:r>
              <a:rPr lang="es-US" spc="-100" dirty="0">
                <a:solidFill>
                  <a:schemeClr val="bg1"/>
                </a:solidFill>
              </a:rPr>
              <a:t>Mejores prácticas para los empleadores</a:t>
            </a:r>
          </a:p>
        </p:txBody>
      </p:sp>
      <p:pic>
        <p:nvPicPr>
          <p:cNvPr id="3" name="Picture 2" descr="Nine color boxes describing excavation safety best practices for employers."/>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2422" y="850392"/>
            <a:ext cx="8637373" cy="51572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Gráfico de OSHA sobre Cuatro peligros mortales: caídas, golpes, electrocución, quedarse atrapa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24000"/>
            <a:ext cx="6299200" cy="4495800"/>
          </a:xfrm>
          <a:prstGeom prst="rect">
            <a:avLst/>
          </a:prstGeom>
        </p:spPr>
      </p:pic>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14</a:t>
            </a:fld>
            <a:endParaRPr>
              <a:solidFill>
                <a:srgbClr val="000000">
                  <a:tint val="75000"/>
                </a:srgbClr>
              </a:solidFill>
            </a:endParaRPr>
          </a:p>
        </p:txBody>
      </p:sp>
      <p:sp>
        <p:nvSpPr>
          <p:cNvPr id="2" name="Title 1"/>
          <p:cNvSpPr>
            <a:spLocks noGrp="1"/>
          </p:cNvSpPr>
          <p:nvPr>
            <p:ph type="title"/>
          </p:nvPr>
        </p:nvSpPr>
        <p:spPr>
          <a:xfrm>
            <a:off x="457200" y="274638"/>
            <a:ext cx="7467600" cy="868362"/>
          </a:xfrm>
        </p:spPr>
        <p:txBody>
          <a:bodyPr>
            <a:normAutofit/>
          </a:bodyPr>
          <a:lstStyle/>
          <a:p>
            <a:pPr algn="l" rtl="0"/>
            <a:r>
              <a:rPr lang="es-US" dirty="0"/>
              <a:t>Muertes en construcciones</a:t>
            </a:r>
          </a:p>
        </p:txBody>
      </p:sp>
      <p:sp>
        <p:nvSpPr>
          <p:cNvPr id="5" name="TextBox 4">
            <a:extLst>
              <a:ext uri="{FF2B5EF4-FFF2-40B4-BE49-F238E27FC236}">
                <a16:creationId xmlns:a16="http://schemas.microsoft.com/office/drawing/2014/main" id="{36427862-3352-40C8-B82C-2385632B6DD2}"/>
              </a:ext>
            </a:extLst>
          </p:cNvPr>
          <p:cNvSpPr txBox="1"/>
          <p:nvPr/>
        </p:nvSpPr>
        <p:spPr>
          <a:xfrm>
            <a:off x="1730317" y="1809390"/>
            <a:ext cx="5676177" cy="692497"/>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3600" dirty="0">
                <a:solidFill>
                  <a:schemeClr val="tx1"/>
                </a:solidFill>
                <a:latin typeface="Calibri"/>
              </a:rPr>
              <a:t>Cuatro peligros principales</a:t>
            </a:r>
            <a:r>
              <a:rPr lang="es-US" sz="3900" dirty="0">
                <a:solidFill>
                  <a:schemeClr val="tx1"/>
                </a:solidFill>
                <a:latin typeface="Calibri"/>
                <a:ea typeface="Calibri"/>
                <a:cs typeface="Calibri"/>
              </a:rPr>
              <a:t> </a:t>
            </a:r>
            <a:endParaRPr lang="en-US" sz="3900">
              <a:solidFill>
                <a:schemeClr val="tx1"/>
              </a:solidFill>
              <a:cs typeface="Calibri"/>
            </a:endParaRPr>
          </a:p>
        </p:txBody>
      </p:sp>
      <p:sp>
        <p:nvSpPr>
          <p:cNvPr id="6" name="TextBox 5">
            <a:extLst>
              <a:ext uri="{FF2B5EF4-FFF2-40B4-BE49-F238E27FC236}">
                <a16:creationId xmlns:a16="http://schemas.microsoft.com/office/drawing/2014/main" id="{BA16940F-27FA-479D-A5FE-D6E4325DD760}"/>
              </a:ext>
            </a:extLst>
          </p:cNvPr>
          <p:cNvSpPr txBox="1"/>
          <p:nvPr/>
        </p:nvSpPr>
        <p:spPr>
          <a:xfrm>
            <a:off x="1927105" y="4328124"/>
            <a:ext cx="971191" cy="369332"/>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dirty="0">
                <a:ea typeface="+mn-lt"/>
                <a:cs typeface="+mn-lt"/>
              </a:rPr>
              <a:t>Caídas</a:t>
            </a:r>
            <a:endParaRPr lang="en-US" dirty="0">
              <a:cs typeface="Calibri"/>
            </a:endParaRPr>
          </a:p>
        </p:txBody>
      </p:sp>
      <p:sp>
        <p:nvSpPr>
          <p:cNvPr id="7" name="TextBox 6">
            <a:extLst>
              <a:ext uri="{FF2B5EF4-FFF2-40B4-BE49-F238E27FC236}">
                <a16:creationId xmlns:a16="http://schemas.microsoft.com/office/drawing/2014/main" id="{96F0D8F8-ABB2-4EE0-8EE9-FFD1773DDC0A}"/>
              </a:ext>
            </a:extLst>
          </p:cNvPr>
          <p:cNvSpPr txBox="1"/>
          <p:nvPr/>
        </p:nvSpPr>
        <p:spPr>
          <a:xfrm>
            <a:off x="2685510" y="5104501"/>
            <a:ext cx="1930879" cy="646331"/>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dirty="0">
                <a:ea typeface="+mn-lt"/>
                <a:cs typeface="+mn-lt"/>
              </a:rPr>
              <a:t>Quedarse atrapado o pillado</a:t>
            </a:r>
          </a:p>
        </p:txBody>
      </p:sp>
      <p:sp>
        <p:nvSpPr>
          <p:cNvPr id="8" name="TextBox 7">
            <a:extLst>
              <a:ext uri="{FF2B5EF4-FFF2-40B4-BE49-F238E27FC236}">
                <a16:creationId xmlns:a16="http://schemas.microsoft.com/office/drawing/2014/main" id="{2D412D90-3026-4553-AB2D-0BDA67EB056A}"/>
              </a:ext>
            </a:extLst>
          </p:cNvPr>
          <p:cNvSpPr txBox="1"/>
          <p:nvPr/>
        </p:nvSpPr>
        <p:spPr>
          <a:xfrm>
            <a:off x="4540190" y="4353284"/>
            <a:ext cx="1215606" cy="369332"/>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dirty="0">
                <a:ea typeface="+mn-lt"/>
                <a:cs typeface="+mn-lt"/>
              </a:rPr>
              <a:t>Golpes</a:t>
            </a:r>
            <a:endParaRPr lang="en-US" dirty="0"/>
          </a:p>
        </p:txBody>
      </p:sp>
      <p:sp>
        <p:nvSpPr>
          <p:cNvPr id="9" name="TextBox 8">
            <a:extLst>
              <a:ext uri="{FF2B5EF4-FFF2-40B4-BE49-F238E27FC236}">
                <a16:creationId xmlns:a16="http://schemas.microsoft.com/office/drawing/2014/main" id="{0279F9EC-F6AB-442A-AE28-8D19A51BD856}"/>
              </a:ext>
            </a:extLst>
          </p:cNvPr>
          <p:cNvSpPr txBox="1"/>
          <p:nvPr/>
        </p:nvSpPr>
        <p:spPr>
          <a:xfrm>
            <a:off x="5848529" y="5215925"/>
            <a:ext cx="1614577" cy="369332"/>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dirty="0">
                <a:ea typeface="+mn-lt"/>
                <a:cs typeface="+mn-lt"/>
              </a:rPr>
              <a:t>Electrocución</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458200" y="24210"/>
            <a:ext cx="660876" cy="365125"/>
          </a:xfrm>
          <a:prstGeom prst="rect">
            <a:avLst/>
          </a:prstGeom>
        </p:spPr>
        <p:txBody>
          <a:bodyPr/>
          <a:lstStyle/>
          <a:p>
            <a:pPr algn="r" rtl="0"/>
            <a:fld id="{A385ADA4-7CA8-7D42-9033-52B4A2259F06}" type="slidenum">
              <a:rPr>
                <a:solidFill>
                  <a:srgbClr val="000000">
                    <a:tint val="75000"/>
                  </a:srgbClr>
                </a:solidFill>
              </a:rPr>
              <a:pPr algn="r" rtl="0"/>
              <a:t>140</a:t>
            </a:fld>
            <a:endParaRPr>
              <a:solidFill>
                <a:srgbClr val="000000">
                  <a:tint val="75000"/>
                </a:srgbClr>
              </a:solidFill>
            </a:endParaRPr>
          </a:p>
        </p:txBody>
      </p:sp>
      <p:sp>
        <p:nvSpPr>
          <p:cNvPr id="2" name="Title 1"/>
          <p:cNvSpPr>
            <a:spLocks noGrp="1"/>
          </p:cNvSpPr>
          <p:nvPr>
            <p:ph type="title"/>
          </p:nvPr>
        </p:nvSpPr>
        <p:spPr>
          <a:xfrm>
            <a:off x="457200" y="274638"/>
            <a:ext cx="6172200" cy="868362"/>
          </a:xfrm>
        </p:spPr>
        <p:txBody>
          <a:bodyPr>
            <a:normAutofit fontScale="90000"/>
          </a:bodyPr>
          <a:lstStyle/>
          <a:p>
            <a:pPr rtl="0"/>
            <a:r>
              <a:rPr lang="es-US" dirty="0"/>
              <a:t>Esté atento y tenga cuidado</a:t>
            </a:r>
          </a:p>
        </p:txBody>
      </p:sp>
      <p:sp>
        <p:nvSpPr>
          <p:cNvPr id="3" name="Content Placeholder 2"/>
          <p:cNvSpPr>
            <a:spLocks noGrp="1"/>
          </p:cNvSpPr>
          <p:nvPr>
            <p:ph sz="half" idx="1"/>
          </p:nvPr>
        </p:nvSpPr>
        <p:spPr>
          <a:xfrm>
            <a:off x="304800" y="1295400"/>
            <a:ext cx="8763000" cy="838200"/>
          </a:xfrm>
        </p:spPr>
        <p:txBody>
          <a:bodyPr>
            <a:normAutofit fontScale="70000" lnSpcReduction="20000"/>
          </a:bodyPr>
          <a:lstStyle/>
          <a:p>
            <a:pPr indent="0" rtl="0">
              <a:buNone/>
            </a:pPr>
            <a:r>
              <a:rPr lang="es-US" sz="4000" dirty="0"/>
              <a:t>¡Los accidentes en las excavaciones se pueden prevenir!</a:t>
            </a:r>
          </a:p>
        </p:txBody>
      </p:sp>
      <p:sp>
        <p:nvSpPr>
          <p:cNvPr id="7" name="TextBox 6"/>
          <p:cNvSpPr txBox="1"/>
          <p:nvPr/>
        </p:nvSpPr>
        <p:spPr>
          <a:xfrm>
            <a:off x="152400" y="2438400"/>
            <a:ext cx="3810000" cy="3170099"/>
          </a:xfrm>
          <a:prstGeom prst="rect">
            <a:avLst/>
          </a:prstGeom>
          <a:noFill/>
        </p:spPr>
        <p:txBody>
          <a:bodyPr wrap="square" rtlCol="0">
            <a:spAutoFit/>
          </a:bodyPr>
          <a:lstStyle/>
          <a:p>
            <a:pPr rtl="0"/>
            <a:r>
              <a:rPr lang="es-US" sz="4000" dirty="0">
                <a:solidFill>
                  <a:srgbClr val="000000"/>
                </a:solidFill>
              </a:rPr>
              <a:t>Diga tres cosas importantes que haya aprendido en esta capacitación...</a:t>
            </a:r>
          </a:p>
        </p:txBody>
      </p:sp>
      <p:pic>
        <p:nvPicPr>
          <p:cNvPr id="6" name="Content Placeholder 5" descr="Fotografía que muestra una excavación en una calle residencial. Los trabajadores se preparan para instalar el apuntalamiento hidráulic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810000" y="2057400"/>
            <a:ext cx="5257800" cy="3943350"/>
          </a:xfr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17092"/>
            <a:ext cx="592508" cy="365125"/>
          </a:xfrm>
          <a:prstGeom prst="rect">
            <a:avLst/>
          </a:prstGeom>
        </p:spPr>
        <p:txBody>
          <a:bodyPr/>
          <a:lstStyle/>
          <a:p>
            <a:pPr algn="r" rtl="0"/>
            <a:fld id="{A385ADA4-7CA8-7D42-9033-52B4A2259F06}" type="slidenum">
              <a:rPr>
                <a:solidFill>
                  <a:srgbClr val="000000">
                    <a:tint val="75000"/>
                  </a:srgbClr>
                </a:solidFill>
              </a:rPr>
              <a:pPr algn="r" rtl="0"/>
              <a:t>141</a:t>
            </a:fld>
            <a:endParaRPr>
              <a:solidFill>
                <a:srgbClr val="000000">
                  <a:tint val="75000"/>
                </a:srgbClr>
              </a:solidFill>
            </a:endParaRPr>
          </a:p>
        </p:txBody>
      </p:sp>
      <p:sp>
        <p:nvSpPr>
          <p:cNvPr id="5" name="Title 4"/>
          <p:cNvSpPr>
            <a:spLocks noGrp="1"/>
          </p:cNvSpPr>
          <p:nvPr>
            <p:ph type="title"/>
          </p:nvPr>
        </p:nvSpPr>
        <p:spPr>
          <a:xfrm>
            <a:off x="457200" y="274638"/>
            <a:ext cx="5410200" cy="1143000"/>
          </a:xfrm>
        </p:spPr>
        <p:txBody>
          <a:bodyPr>
            <a:normAutofit/>
          </a:bodyPr>
          <a:lstStyle/>
          <a:p>
            <a:pPr rtl="0"/>
            <a:r>
              <a:rPr lang="es-US" dirty="0"/>
              <a:t>¿Dudas para terminar?</a:t>
            </a:r>
          </a:p>
        </p:txBody>
      </p:sp>
      <p:sp>
        <p:nvSpPr>
          <p:cNvPr id="7" name="Content Placeholder 6"/>
          <p:cNvSpPr>
            <a:spLocks noGrp="1"/>
          </p:cNvSpPr>
          <p:nvPr>
            <p:ph sz="half" idx="1"/>
          </p:nvPr>
        </p:nvSpPr>
        <p:spPr>
          <a:xfrm>
            <a:off x="457200" y="1447800"/>
            <a:ext cx="4114800" cy="1676400"/>
          </a:xfrm>
        </p:spPr>
        <p:txBody>
          <a:bodyPr>
            <a:normAutofit fontScale="92500"/>
          </a:bodyPr>
          <a:lstStyle/>
          <a:p>
            <a:pPr rtl="0"/>
            <a:r>
              <a:rPr lang="es-US" sz="3600" dirty="0"/>
              <a:t>Pruebas posteriores</a:t>
            </a:r>
          </a:p>
          <a:p>
            <a:pPr rtl="0"/>
            <a:r>
              <a:rPr lang="es-US" sz="3600" dirty="0"/>
              <a:t>Evaluaciones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86800" y="0"/>
            <a:ext cx="418704" cy="369332"/>
          </a:xfrm>
          <a:prstGeom prst="rect">
            <a:avLst/>
          </a:prstGeom>
        </p:spPr>
        <p:txBody>
          <a:bodyPr wrap="none">
            <a:spAutoFit/>
          </a:bodyPr>
          <a:lstStyle/>
          <a:p>
            <a:pPr rtl="0"/>
            <a:fld id="{A385ADA4-7CA8-7D42-9033-52B4A2259F06}" type="slidenum">
              <a:rPr>
                <a:solidFill>
                  <a:srgbClr val="000000">
                    <a:tint val="75000"/>
                  </a:srgbClr>
                </a:solidFill>
              </a:rPr>
              <a:pPr/>
              <a:t>15</a:t>
            </a:fld>
            <a:endParaRPr>
              <a:solidFill>
                <a:srgbClr val="000000">
                  <a:tint val="75000"/>
                </a:srgbClr>
              </a:solidFill>
            </a:endParaRPr>
          </a:p>
        </p:txBody>
      </p:sp>
      <p:sp>
        <p:nvSpPr>
          <p:cNvPr id="2" name="Title 1"/>
          <p:cNvSpPr>
            <a:spLocks noGrp="1"/>
          </p:cNvSpPr>
          <p:nvPr>
            <p:ph type="title"/>
          </p:nvPr>
        </p:nvSpPr>
        <p:spPr>
          <a:xfrm>
            <a:off x="457200" y="274638"/>
            <a:ext cx="8229600" cy="1143000"/>
          </a:xfrm>
        </p:spPr>
        <p:txBody>
          <a:bodyPr/>
          <a:lstStyle/>
          <a:p>
            <a:pPr rtl="0"/>
            <a:r>
              <a:rPr lang="es-US" dirty="0"/>
              <a:t>Muertes en excavaciones y zanjas</a:t>
            </a:r>
          </a:p>
        </p:txBody>
      </p:sp>
      <p:sp>
        <p:nvSpPr>
          <p:cNvPr id="4" name="Content Placeholder 3"/>
          <p:cNvSpPr>
            <a:spLocks noGrp="1"/>
          </p:cNvSpPr>
          <p:nvPr>
            <p:ph idx="1"/>
          </p:nvPr>
        </p:nvSpPr>
        <p:spPr>
          <a:xfrm>
            <a:off x="76200" y="1600200"/>
            <a:ext cx="8991600" cy="4648200"/>
          </a:xfrm>
          <a:solidFill>
            <a:srgbClr val="EAE8B6"/>
          </a:solidFill>
        </p:spPr>
        <p:txBody>
          <a:bodyPr lIns="365760" tIns="365760" rIns="182880">
            <a:normAutofit lnSpcReduction="10000"/>
          </a:bodyPr>
          <a:lstStyle/>
          <a:p>
            <a:pPr rtl="0">
              <a:spcBef>
                <a:spcPts val="0"/>
              </a:spcBef>
            </a:pPr>
            <a:r>
              <a:rPr lang="es-US" dirty="0"/>
              <a:t>El índice de estas muertes es un 112 % superior al índice de las construcciones en general.</a:t>
            </a:r>
          </a:p>
          <a:p>
            <a:pPr>
              <a:spcBef>
                <a:spcPts val="0"/>
              </a:spcBef>
              <a:buNone/>
            </a:pPr>
            <a:endParaRPr lang="en-US" dirty="0"/>
          </a:p>
          <a:p>
            <a:pPr rtl="0">
              <a:spcBef>
                <a:spcPts val="0"/>
              </a:spcBef>
            </a:pPr>
            <a:r>
              <a:rPr lang="es-US" dirty="0"/>
              <a:t>El promedio mensual de muertes en zanjas de construcciones es de 2.</a:t>
            </a:r>
          </a:p>
          <a:p>
            <a:pPr>
              <a:spcBef>
                <a:spcPts val="0"/>
              </a:spcBef>
              <a:buNone/>
            </a:pPr>
            <a:endParaRPr lang="en-US" dirty="0"/>
          </a:p>
          <a:p>
            <a:pPr rtl="0">
              <a:spcBef>
                <a:spcPts val="0"/>
              </a:spcBef>
            </a:pPr>
            <a:r>
              <a:rPr lang="es-US" dirty="0"/>
              <a:t>El 80 % de todas las muertes en zanjas o excavaciones en EE. UU. de 2011 a 2016 ocurrió en la industria de la construcción privada.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16</a:t>
            </a:fld>
            <a:endParaRPr>
              <a:solidFill>
                <a:srgbClr val="000000">
                  <a:tint val="75000"/>
                </a:srgbClr>
              </a:solidFill>
            </a:endParaRPr>
          </a:p>
        </p:txBody>
      </p:sp>
      <p:sp>
        <p:nvSpPr>
          <p:cNvPr id="2" name="Title 1"/>
          <p:cNvSpPr>
            <a:spLocks noGrp="1"/>
          </p:cNvSpPr>
          <p:nvPr>
            <p:ph type="title"/>
          </p:nvPr>
        </p:nvSpPr>
        <p:spPr>
          <a:xfrm>
            <a:off x="457200" y="274638"/>
            <a:ext cx="7543800" cy="868362"/>
          </a:xfrm>
        </p:spPr>
        <p:txBody>
          <a:bodyPr>
            <a:normAutofit fontScale="90000"/>
          </a:bodyPr>
          <a:lstStyle/>
          <a:p>
            <a:pPr rtl="0"/>
            <a:r>
              <a:rPr lang="es-US" dirty="0"/>
              <a:t>Muertes en zanjas de 2011 a 2016</a:t>
            </a:r>
          </a:p>
        </p:txBody>
      </p:sp>
      <p:graphicFrame>
        <p:nvGraphicFramePr>
          <p:cNvPr id="4" name="Content Placeholder 3" descr="Chart of trench fatalities for years 2011-16. Illustrates that most fatalities were in construction."/>
          <p:cNvGraphicFramePr>
            <a:graphicFrameLocks noGrp="1"/>
          </p:cNvGraphicFramePr>
          <p:nvPr>
            <p:ph idx="1"/>
            <p:extLst>
              <p:ext uri="{D42A27DB-BD31-4B8C-83A1-F6EECF244321}">
                <p14:modId xmlns:p14="http://schemas.microsoft.com/office/powerpoint/2010/main" val="3464868954"/>
              </p:ext>
            </p:extLst>
          </p:nvPr>
        </p:nvGraphicFramePr>
        <p:xfrm>
          <a:off x="457200" y="1219200"/>
          <a:ext cx="8534400" cy="4906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17</a:t>
            </a:fld>
            <a:endParaRPr>
              <a:solidFill>
                <a:srgbClr val="000000">
                  <a:tint val="75000"/>
                </a:srgbClr>
              </a:solidFill>
            </a:endParaRPr>
          </a:p>
        </p:txBody>
      </p:sp>
      <p:sp>
        <p:nvSpPr>
          <p:cNvPr id="2" name="Title 1"/>
          <p:cNvSpPr>
            <a:spLocks noGrp="1"/>
          </p:cNvSpPr>
          <p:nvPr>
            <p:ph type="title"/>
          </p:nvPr>
        </p:nvSpPr>
        <p:spPr>
          <a:xfrm>
            <a:off x="457200" y="152400"/>
            <a:ext cx="7239000" cy="715962"/>
          </a:xfrm>
        </p:spPr>
        <p:txBody>
          <a:bodyPr>
            <a:normAutofit fontScale="90000"/>
          </a:bodyPr>
          <a:lstStyle/>
          <a:p>
            <a:pPr rtl="0">
              <a:lnSpc>
                <a:spcPts val="4400"/>
              </a:lnSpc>
            </a:pPr>
            <a:r>
              <a:rPr lang="es-US" dirty="0"/>
              <a:t>Datos sobre muertes en zanjas de 2011 a 2014</a:t>
            </a:r>
          </a:p>
        </p:txBody>
      </p:sp>
      <p:sp>
        <p:nvSpPr>
          <p:cNvPr id="3" name="Content Placeholder 2"/>
          <p:cNvSpPr>
            <a:spLocks noGrp="1"/>
          </p:cNvSpPr>
          <p:nvPr>
            <p:ph idx="1"/>
          </p:nvPr>
        </p:nvSpPr>
        <p:spPr>
          <a:xfrm>
            <a:off x="228600" y="1143000"/>
            <a:ext cx="8686800" cy="5181600"/>
          </a:xfrm>
          <a:solidFill>
            <a:schemeClr val="accent2">
              <a:lumMod val="75000"/>
            </a:schemeClr>
          </a:solidFill>
        </p:spPr>
        <p:txBody>
          <a:bodyPr lIns="640080" anchor="ctr" anchorCtr="0">
            <a:normAutofit fontScale="77500" lnSpcReduction="20000"/>
          </a:bodyPr>
          <a:lstStyle/>
          <a:p>
            <a:pPr rtl="0">
              <a:spcBef>
                <a:spcPts val="600"/>
              </a:spcBef>
            </a:pPr>
            <a:r>
              <a:rPr lang="es-US" dirty="0">
                <a:solidFill>
                  <a:schemeClr val="bg1"/>
                </a:solidFill>
              </a:rPr>
              <a:t>Trabajo de desagüe y alcantarillado, preparación del sitio.</a:t>
            </a:r>
          </a:p>
          <a:p>
            <a:pPr>
              <a:spcBef>
                <a:spcPts val="0"/>
              </a:spcBef>
              <a:buNone/>
            </a:pPr>
            <a:endParaRPr lang="en-US" dirty="0">
              <a:solidFill>
                <a:schemeClr val="bg1"/>
              </a:solidFill>
            </a:endParaRPr>
          </a:p>
          <a:p>
            <a:pPr rtl="0">
              <a:spcBef>
                <a:spcPts val="0"/>
              </a:spcBef>
            </a:pPr>
            <a:r>
              <a:rPr lang="es-US" dirty="0">
                <a:solidFill>
                  <a:schemeClr val="bg1"/>
                </a:solidFill>
              </a:rPr>
              <a:t>La mayoría de los contratistas tenía menos de </a:t>
            </a:r>
            <a:br>
              <a:rPr lang="es-US" dirty="0">
                <a:solidFill>
                  <a:schemeClr val="bg1"/>
                </a:solidFill>
              </a:rPr>
            </a:br>
            <a:r>
              <a:rPr lang="es-US" dirty="0">
                <a:solidFill>
                  <a:schemeClr val="bg1"/>
                </a:solidFill>
              </a:rPr>
              <a:t>50 empleados; el mayor porcentaje fue de menos </a:t>
            </a:r>
            <a:br>
              <a:rPr lang="es-US" dirty="0">
                <a:solidFill>
                  <a:schemeClr val="bg1"/>
                </a:solidFill>
              </a:rPr>
            </a:br>
            <a:r>
              <a:rPr lang="es-US" dirty="0">
                <a:solidFill>
                  <a:schemeClr val="bg1"/>
                </a:solidFill>
              </a:rPr>
              <a:t>de 10 empleados.</a:t>
            </a:r>
          </a:p>
          <a:p>
            <a:pPr>
              <a:spcBef>
                <a:spcPts val="0"/>
              </a:spcBef>
              <a:buNone/>
            </a:pPr>
            <a:endParaRPr lang="en-US" dirty="0">
              <a:solidFill>
                <a:schemeClr val="bg1"/>
              </a:solidFill>
            </a:endParaRPr>
          </a:p>
          <a:p>
            <a:pPr rtl="0">
              <a:spcBef>
                <a:spcPts val="0"/>
              </a:spcBef>
            </a:pPr>
            <a:r>
              <a:rPr lang="es-US" dirty="0">
                <a:solidFill>
                  <a:schemeClr val="bg1"/>
                </a:solidFill>
              </a:rPr>
              <a:t>La mayoría de las víctimas tenía de 25 a 54 años.</a:t>
            </a:r>
          </a:p>
          <a:p>
            <a:pPr>
              <a:spcBef>
                <a:spcPts val="0"/>
              </a:spcBef>
              <a:buNone/>
            </a:pPr>
            <a:endParaRPr lang="en-US" dirty="0">
              <a:solidFill>
                <a:schemeClr val="bg1"/>
              </a:solidFill>
            </a:endParaRPr>
          </a:p>
          <a:p>
            <a:pPr rtl="0">
              <a:spcBef>
                <a:spcPts val="0"/>
              </a:spcBef>
            </a:pPr>
            <a:r>
              <a:rPr lang="es-US" dirty="0">
                <a:solidFill>
                  <a:schemeClr val="bg1"/>
                </a:solidFill>
              </a:rPr>
              <a:t>75 % de trabajadores hispanos; más de 1/3 nacidos </a:t>
            </a:r>
            <a:br>
              <a:rPr lang="es-US" dirty="0">
                <a:solidFill>
                  <a:schemeClr val="bg1"/>
                </a:solidFill>
              </a:rPr>
            </a:br>
            <a:r>
              <a:rPr lang="es-US" dirty="0">
                <a:solidFill>
                  <a:schemeClr val="bg1"/>
                </a:solidFill>
              </a:rPr>
              <a:t>en el extranjero.</a:t>
            </a:r>
          </a:p>
          <a:p>
            <a:pPr>
              <a:spcBef>
                <a:spcPts val="0"/>
              </a:spcBef>
              <a:buNone/>
            </a:pPr>
            <a:endParaRPr lang="en-US" dirty="0">
              <a:solidFill>
                <a:schemeClr val="bg1"/>
              </a:solidFill>
            </a:endParaRPr>
          </a:p>
          <a:p>
            <a:pPr rtl="0">
              <a:spcBef>
                <a:spcPts val="0"/>
              </a:spcBef>
            </a:pPr>
            <a:r>
              <a:rPr lang="es-US" dirty="0">
                <a:solidFill>
                  <a:schemeClr val="bg1"/>
                </a:solidFill>
              </a:rPr>
              <a:t>Trabajadores de la construcción, plomeros y colocadores de tubos, supervisores.</a:t>
            </a:r>
          </a:p>
          <a:p>
            <a:pPr>
              <a:spcBef>
                <a:spcPts val="0"/>
              </a:spcBef>
              <a:buNone/>
            </a:pPr>
            <a:endParaRPr lang="en-US" dirty="0">
              <a:solidFill>
                <a:schemeClr val="bg1"/>
              </a:solidFill>
            </a:endParaRPr>
          </a:p>
          <a:p>
            <a:pPr rtl="0">
              <a:spcBef>
                <a:spcPts val="0"/>
              </a:spcBef>
            </a:pPr>
            <a:r>
              <a:rPr lang="es-US" dirty="0">
                <a:solidFill>
                  <a:schemeClr val="bg1"/>
                </a:solidFill>
              </a:rPr>
              <a:t>Sitios residenciales y construcción de caminos.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Mapa del plan estatal de OSHA que indica qué estados de EE. UU. están cubiertos por OSHA y cuáles tienen su propio pla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28369" y="1600200"/>
            <a:ext cx="5619750" cy="4080347"/>
          </a:xfrm>
          <a:prstGeom prst="rect">
            <a:avLst/>
          </a:prstGeom>
        </p:spPr>
      </p:pic>
      <p:sp>
        <p:nvSpPr>
          <p:cNvPr id="10" name="Rectangle 9"/>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18</a:t>
            </a:fld>
            <a:endParaRPr>
              <a:solidFill>
                <a:srgbClr val="000000">
                  <a:tint val="75000"/>
                </a:srgbClr>
              </a:solidFill>
            </a:endParaRPr>
          </a:p>
        </p:txBody>
      </p:sp>
      <p:sp>
        <p:nvSpPr>
          <p:cNvPr id="2" name="Title 1"/>
          <p:cNvSpPr>
            <a:spLocks noGrp="1"/>
          </p:cNvSpPr>
          <p:nvPr>
            <p:ph type="title"/>
          </p:nvPr>
        </p:nvSpPr>
        <p:spPr>
          <a:xfrm>
            <a:off x="457200" y="274638"/>
            <a:ext cx="7696200" cy="868362"/>
          </a:xfrm>
        </p:spPr>
        <p:txBody>
          <a:bodyPr>
            <a:normAutofit fontScale="90000"/>
          </a:bodyPr>
          <a:lstStyle/>
          <a:p>
            <a:pPr rtl="0"/>
            <a:r>
              <a:rPr lang="es-US" dirty="0"/>
              <a:t>Los accidentes en las excavaciones se pueden prevenir</a:t>
            </a:r>
          </a:p>
        </p:txBody>
      </p:sp>
      <p:sp>
        <p:nvSpPr>
          <p:cNvPr id="3" name="Content Placeholder 2"/>
          <p:cNvSpPr>
            <a:spLocks noGrp="1"/>
          </p:cNvSpPr>
          <p:nvPr>
            <p:ph idx="1"/>
          </p:nvPr>
        </p:nvSpPr>
        <p:spPr>
          <a:xfrm>
            <a:off x="457200" y="1295400"/>
            <a:ext cx="2209800" cy="685800"/>
          </a:xfrm>
        </p:spPr>
        <p:txBody>
          <a:bodyPr>
            <a:normAutofit lnSpcReduction="10000"/>
          </a:bodyPr>
          <a:lstStyle/>
          <a:p>
            <a:pPr rtl="0">
              <a:buNone/>
            </a:pPr>
            <a:r>
              <a:rPr lang="es-US" sz="4000" dirty="0"/>
              <a:t>¡Es la ley!</a:t>
            </a:r>
          </a:p>
        </p:txBody>
      </p:sp>
      <p:sp>
        <p:nvSpPr>
          <p:cNvPr id="5" name="TextBox 4"/>
          <p:cNvSpPr txBox="1"/>
          <p:nvPr/>
        </p:nvSpPr>
        <p:spPr>
          <a:xfrm>
            <a:off x="304800" y="2351782"/>
            <a:ext cx="3200400" cy="1077218"/>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pPr rtl="0"/>
            <a:r>
              <a:rPr lang="es-US" sz="3200" dirty="0"/>
              <a:t>OSHA 29 CFR 1926 </a:t>
            </a:r>
            <a:r>
              <a:rPr lang="es-US" sz="3200" dirty="0" err="1"/>
              <a:t>Subparte</a:t>
            </a:r>
            <a:r>
              <a:rPr lang="es-US" sz="3200" dirty="0"/>
              <a:t> P</a:t>
            </a:r>
          </a:p>
        </p:txBody>
      </p:sp>
      <p:sp>
        <p:nvSpPr>
          <p:cNvPr id="6" name="TextBox 5"/>
          <p:cNvSpPr txBox="1"/>
          <p:nvPr/>
        </p:nvSpPr>
        <p:spPr>
          <a:xfrm>
            <a:off x="339306" y="4380781"/>
            <a:ext cx="3365739" cy="830997"/>
          </a:xfrm>
          <a:prstGeom prst="rect">
            <a:avLst/>
          </a:prstGeom>
          <a:solidFill>
            <a:srgbClr val="FFFF00"/>
          </a:solidFill>
          <a:ln w="9525" cmpd="sng">
            <a:solidFill>
              <a:schemeClr val="accent1"/>
            </a:solidFill>
          </a:ln>
          <a:effectLst>
            <a:outerShdw blurRad="63500" sx="102000" sy="102000" algn="ctr" rotWithShape="0">
              <a:prstClr val="black">
                <a:alpha val="40000"/>
              </a:prstClr>
            </a:outerShdw>
          </a:effectLst>
        </p:spPr>
        <p:txBody>
          <a:bodyPr wrap="square" rtlCol="0" anchor="t">
            <a:spAutoFit/>
          </a:bodyPr>
          <a:lstStyle/>
          <a:p>
            <a:r>
              <a:rPr lang="es-US" sz="2400" dirty="0">
                <a:cs typeface="Calibri"/>
              </a:rPr>
              <a:t>El color azul indica planes estatales de la OSHA</a:t>
            </a:r>
            <a:endParaRPr lang="en-US" sz="2400">
              <a:cs typeface="Calibri"/>
            </a:endParaRPr>
          </a:p>
        </p:txBody>
      </p:sp>
      <p:sp>
        <p:nvSpPr>
          <p:cNvPr id="9" name="Bent-Up Arrow 8" descr="Arrow highlighting California is covered by Cal/OSHA. "/>
          <p:cNvSpPr/>
          <p:nvPr/>
        </p:nvSpPr>
        <p:spPr>
          <a:xfrm>
            <a:off x="3706483" y="3810000"/>
            <a:ext cx="1017917" cy="1219200"/>
          </a:xfrm>
          <a:prstGeom prst="bentUpArrow">
            <a:avLst>
              <a:gd name="adj1" fmla="val 11139"/>
              <a:gd name="adj2" fmla="val 15467"/>
              <a:gd name="adj3" fmla="val 2698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53D558-5863-416C-A6B4-B0CABEE976B8}"/>
              </a:ext>
            </a:extLst>
          </p:cNvPr>
          <p:cNvSpPr txBox="1"/>
          <p:nvPr/>
        </p:nvSpPr>
        <p:spPr>
          <a:xfrm>
            <a:off x="3674853" y="5333999"/>
            <a:ext cx="5240547" cy="36163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700" dirty="0">
                <a:ea typeface="+mn-lt"/>
                <a:cs typeface="+mn-lt"/>
              </a:rPr>
              <a:t>Este estado tiene un plan estatal aprobado por la OSHA que cubre lugares de trabajo gubernamentales privados, estatales y locales.</a:t>
            </a:r>
          </a:p>
          <a:p>
            <a:pPr>
              <a:lnSpc>
                <a:spcPct val="150000"/>
              </a:lnSpc>
            </a:pPr>
            <a:r>
              <a:rPr lang="es-US" sz="700" dirty="0">
                <a:ea typeface="+mn-lt"/>
                <a:cs typeface="+mn-lt"/>
              </a:rPr>
              <a:t>Este estado tiene un plan estatal aprobado por la OSHA que cubre a trabajadores gubernamentales estatales y locales únicamente.</a:t>
            </a:r>
            <a:endParaRPr lang="es-US" dirty="0">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19</a:t>
            </a:fld>
            <a:endParaRPr>
              <a:solidFill>
                <a:srgbClr val="000000">
                  <a:tint val="75000"/>
                </a:srgbClr>
              </a:solidFill>
            </a:endParaRPr>
          </a:p>
        </p:txBody>
      </p:sp>
      <p:sp>
        <p:nvSpPr>
          <p:cNvPr id="2" name="Title 1"/>
          <p:cNvSpPr>
            <a:spLocks noGrp="1"/>
          </p:cNvSpPr>
          <p:nvPr>
            <p:ph type="title"/>
          </p:nvPr>
        </p:nvSpPr>
        <p:spPr>
          <a:xfrm>
            <a:off x="457199" y="274638"/>
            <a:ext cx="8240937" cy="1173162"/>
          </a:xfrm>
        </p:spPr>
        <p:txBody>
          <a:bodyPr>
            <a:normAutofit fontScale="90000"/>
          </a:bodyPr>
          <a:lstStyle/>
          <a:p>
            <a:pPr rtl="0"/>
            <a:r>
              <a:rPr lang="es-US" dirty="0"/>
              <a:t>El objetivo de la capacitación de hoy...</a:t>
            </a:r>
            <a:r>
              <a:rPr lang="en-US" dirty="0"/>
              <a:t/>
            </a:r>
            <a:br>
              <a:rPr lang="en-US" dirty="0"/>
            </a:br>
            <a:r>
              <a:rPr lang="es-US" dirty="0"/>
              <a:t> usted podrá:</a:t>
            </a:r>
          </a:p>
        </p:txBody>
      </p:sp>
      <p:sp>
        <p:nvSpPr>
          <p:cNvPr id="3" name="Content Placeholder 2"/>
          <p:cNvSpPr>
            <a:spLocks noGrp="1"/>
          </p:cNvSpPr>
          <p:nvPr>
            <p:ph idx="1"/>
          </p:nvPr>
        </p:nvSpPr>
        <p:spPr>
          <a:xfrm>
            <a:off x="179559" y="1600200"/>
            <a:ext cx="8763000" cy="4525963"/>
          </a:xfrm>
          <a:blipFill>
            <a:blip r:embed="rId2" cstate="print"/>
            <a:tile tx="0" ty="0" sx="100000" sy="100000" flip="none" algn="tl"/>
          </a:blipFill>
        </p:spPr>
        <p:txBody>
          <a:bodyPr lIns="640080" anchor="ctr" anchorCtr="0">
            <a:normAutofit fontScale="85000" lnSpcReduction="10000"/>
          </a:bodyPr>
          <a:lstStyle/>
          <a:p>
            <a:pPr rtl="0"/>
            <a:r>
              <a:rPr lang="es-US" dirty="0">
                <a:solidFill>
                  <a:schemeClr val="bg1"/>
                </a:solidFill>
              </a:rPr>
              <a:t>comprender los factores de riesgo de una excavación</a:t>
            </a:r>
          </a:p>
          <a:p>
            <a:pPr rtl="0"/>
            <a:r>
              <a:rPr lang="es-US" dirty="0">
                <a:solidFill>
                  <a:schemeClr val="bg1"/>
                </a:solidFill>
              </a:rPr>
              <a:t>identificar los peligros de excavaciones y zanjas</a:t>
            </a:r>
          </a:p>
          <a:p>
            <a:pPr rtl="0"/>
            <a:r>
              <a:rPr lang="es-US" dirty="0">
                <a:solidFill>
                  <a:schemeClr val="bg1"/>
                </a:solidFill>
              </a:rPr>
              <a:t>reconocer los requisitos del empleador</a:t>
            </a:r>
          </a:p>
          <a:p>
            <a:pPr rtl="0"/>
            <a:r>
              <a:rPr lang="es-US" dirty="0">
                <a:solidFill>
                  <a:schemeClr val="bg1"/>
                </a:solidFill>
              </a:rPr>
              <a:t>comprender la función de la “persona competente”</a:t>
            </a:r>
          </a:p>
          <a:p>
            <a:pPr rtl="0"/>
            <a:r>
              <a:rPr lang="es-US" dirty="0">
                <a:solidFill>
                  <a:schemeClr val="bg1"/>
                </a:solidFill>
              </a:rPr>
              <a:t>describir los sistemas y los controles de protección</a:t>
            </a:r>
          </a:p>
          <a:p>
            <a:pPr rtl="0"/>
            <a:r>
              <a:rPr lang="es-US" dirty="0">
                <a:solidFill>
                  <a:schemeClr val="bg1"/>
                </a:solidFill>
              </a:rPr>
              <a:t>aplicar las mejores prácticas para la seguridad </a:t>
            </a:r>
            <a:br>
              <a:rPr lang="es-US" dirty="0">
                <a:solidFill>
                  <a:schemeClr val="bg1"/>
                </a:solidFill>
              </a:rPr>
            </a:br>
            <a:r>
              <a:rPr lang="es-US" dirty="0">
                <a:solidFill>
                  <a:schemeClr val="bg1"/>
                </a:solidFill>
              </a:rPr>
              <a:t>en excavaciones</a:t>
            </a:r>
          </a:p>
          <a:p>
            <a:pPr rtl="0"/>
            <a:r>
              <a:rPr lang="es-US" dirty="0">
                <a:solidFill>
                  <a:schemeClr val="bg1"/>
                </a:solidFill>
              </a:rPr>
              <a:t>comprender las dificultades del rescate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2</a:t>
            </a:fld>
            <a:endParaRPr>
              <a:solidFill>
                <a:srgbClr val="000000">
                  <a:tint val="75000"/>
                </a:srgbClr>
              </a:solidFill>
            </a:endParaRPr>
          </a:p>
        </p:txBody>
      </p:sp>
      <p:sp>
        <p:nvSpPr>
          <p:cNvPr id="6" name="Title 1"/>
          <p:cNvSpPr txBox="1">
            <a:spLocks/>
          </p:cNvSpPr>
          <p:nvPr/>
        </p:nvSpPr>
        <p:spPr>
          <a:xfrm>
            <a:off x="457200" y="274638"/>
            <a:ext cx="6096000" cy="2163762"/>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US" sz="4100" b="0" i="0" u="none" strike="noStrike" kern="1200" cap="none" spc="0" normalizeH="0" baseline="0" dirty="0">
                <a:ln>
                  <a:noFill/>
                </a:ln>
                <a:solidFill>
                  <a:schemeClr val="tx1"/>
                </a:solidFill>
                <a:effectLst/>
                <a:uLnTx/>
                <a:uFillTx/>
                <a:latin typeface="+mj-lt"/>
                <a:ea typeface="+mj-ea"/>
                <a:cs typeface="+mj-cs"/>
              </a:rPr>
              <a:t>Capacitación desarrollada por: </a:t>
            </a:r>
            <a:r>
              <a:rPr kumimoji="0" lang="en-US" sz="4400" b="0" i="0" u="none" strike="noStrike" kern="1200" cap="none" spc="0" normalizeH="0" baseline="0" noProof="0" dirty="0">
                <a:ln>
                  <a:noFill/>
                </a:ln>
                <a:solidFill>
                  <a:schemeClr val="tx1"/>
                </a:solidFill>
                <a:effectLst/>
                <a:uLnTx/>
                <a:uFillTx/>
                <a:latin typeface="+mj-lt"/>
                <a:ea typeface="+mj-ea"/>
                <a:cs typeface="+mj-cs"/>
              </a:rPr>
              <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s-US" sz="3700" b="0" i="0" u="none" strike="noStrike" kern="1200" cap="none" spc="0" normalizeH="0" baseline="0" dirty="0">
                <a:ln>
                  <a:noFill/>
                </a:ln>
                <a:solidFill>
                  <a:schemeClr val="tx1"/>
                </a:solidFill>
                <a:effectLst/>
                <a:uLnTx/>
                <a:uFillTx/>
                <a:latin typeface="+mj-lt"/>
                <a:ea typeface="+mj-ea"/>
                <a:cs typeface="+mj-cs"/>
              </a:rPr>
              <a:t>Consejo Estatal de Profesiones de la Construcción de California, </a:t>
            </a:r>
            <a:br>
              <a:rPr kumimoji="0" lang="es-US" sz="3700" b="0" i="0" u="none" strike="noStrike" kern="1200" cap="none" spc="0" normalizeH="0" baseline="0" dirty="0">
                <a:ln>
                  <a:noFill/>
                </a:ln>
                <a:solidFill>
                  <a:schemeClr val="tx1"/>
                </a:solidFill>
                <a:effectLst/>
                <a:uLnTx/>
                <a:uFillTx/>
                <a:latin typeface="+mj-lt"/>
                <a:ea typeface="+mj-ea"/>
                <a:cs typeface="+mj-cs"/>
              </a:rPr>
            </a:br>
            <a:r>
              <a:rPr kumimoji="0" lang="es-US" sz="3700" b="0" i="0" u="none" strike="noStrike" kern="1200" cap="none" spc="0" normalizeH="0" baseline="0" dirty="0">
                <a:ln>
                  <a:noFill/>
                </a:ln>
                <a:solidFill>
                  <a:schemeClr val="tx1"/>
                </a:solidFill>
                <a:effectLst/>
                <a:uLnTx/>
                <a:uFillTx/>
                <a:latin typeface="+mj-lt"/>
                <a:ea typeface="+mj-ea"/>
                <a:cs typeface="+mj-cs"/>
              </a:rPr>
              <a:t>AFL-CIO</a:t>
            </a:r>
          </a:p>
        </p:txBody>
      </p:sp>
      <p:sp>
        <p:nvSpPr>
          <p:cNvPr id="2" name="Title 1"/>
          <p:cNvSpPr>
            <a:spLocks noGrp="1"/>
          </p:cNvSpPr>
          <p:nvPr>
            <p:ph type="title"/>
          </p:nvPr>
        </p:nvSpPr>
        <p:spPr>
          <a:xfrm>
            <a:off x="381000" y="2560638"/>
            <a:ext cx="3200400" cy="868362"/>
          </a:xfrm>
        </p:spPr>
        <p:txBody>
          <a:bodyPr>
            <a:normAutofit fontScale="90000"/>
          </a:bodyPr>
          <a:lstStyle/>
          <a:p>
            <a:pPr rtl="0" fontAlgn="auto">
              <a:spcAft>
                <a:spcPts val="0"/>
              </a:spcAft>
              <a:defRPr/>
            </a:pPr>
            <a:r>
              <a:rPr lang="es-US" sz="4000" dirty="0"/>
              <a:t>Financiada por:</a:t>
            </a:r>
          </a:p>
        </p:txBody>
      </p:sp>
      <p:pic>
        <p:nvPicPr>
          <p:cNvPr id="16387" name="Picture 5" descr="Logotipo de OSHA"/>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976981" y="2667000"/>
            <a:ext cx="2576219" cy="749885"/>
          </a:xfrm>
          <a:prstGeom prst="rect">
            <a:avLst/>
          </a:prstGeom>
          <a:noFill/>
          <a:ln w="9525">
            <a:noFill/>
            <a:miter lim="800000"/>
            <a:headEnd/>
            <a:tailEnd/>
          </a:ln>
        </p:spPr>
      </p:pic>
      <p:sp>
        <p:nvSpPr>
          <p:cNvPr id="16386" name="Content Placeholder 2"/>
          <p:cNvSpPr>
            <a:spLocks noGrp="1"/>
          </p:cNvSpPr>
          <p:nvPr>
            <p:ph idx="1"/>
          </p:nvPr>
        </p:nvSpPr>
        <p:spPr>
          <a:xfrm>
            <a:off x="533400" y="3657600"/>
            <a:ext cx="8382000" cy="2362200"/>
          </a:xfrm>
        </p:spPr>
        <p:txBody>
          <a:bodyPr>
            <a:normAutofit fontScale="92500"/>
          </a:bodyPr>
          <a:lstStyle/>
          <a:p>
            <a:pPr marL="0" indent="0" rtl="0">
              <a:buNone/>
            </a:pPr>
            <a:r>
              <a:rPr lang="es-US" sz="2400" dirty="0"/>
              <a:t>Este material se elaboró con el apoyo de la subvención </a:t>
            </a:r>
            <a:r>
              <a:rPr lang="es-US" sz="2400" dirty="0" smtClean="0"/>
              <a:t>SH-05030-SH8 </a:t>
            </a:r>
            <a:r>
              <a:rPr lang="es-US" sz="2400" dirty="0"/>
              <a:t>de la Administración de Seguridad y Salud Ocupacionales del Departamento del Trabajo de EE. UU. No refleja necesariamente los puntos de vista o las políticas del Departamento del Trabajo de EE. UU., y la mención de nombres o productos comerciales, u organizaciones tampoco implica que el gobierno de EE. UU. los recomiende o respalde.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20</a:t>
            </a:fld>
            <a:endParaRPr>
              <a:solidFill>
                <a:srgbClr val="000000">
                  <a:tint val="75000"/>
                </a:srgbClr>
              </a:solidFill>
            </a:endParaRPr>
          </a:p>
        </p:txBody>
      </p:sp>
      <p:sp>
        <p:nvSpPr>
          <p:cNvPr id="4" name="Title 3"/>
          <p:cNvSpPr>
            <a:spLocks noGrp="1"/>
          </p:cNvSpPr>
          <p:nvPr>
            <p:ph type="title"/>
          </p:nvPr>
        </p:nvSpPr>
        <p:spPr>
          <a:xfrm>
            <a:off x="457200" y="1143000"/>
            <a:ext cx="8229600" cy="2209800"/>
          </a:xfrm>
        </p:spPr>
        <p:txBody>
          <a:bodyPr>
            <a:noAutofit/>
          </a:bodyPr>
          <a:lstStyle/>
          <a:p>
            <a:pPr algn="ctr" rtl="0"/>
            <a:r>
              <a:rPr lang="es-US" sz="6000" dirty="0"/>
              <a:t>PARTE 1:</a:t>
            </a:r>
            <a:r>
              <a:rPr lang="en-US" sz="6000" dirty="0"/>
              <a:t/>
            </a:r>
            <a:br>
              <a:rPr lang="en-US" sz="6000" dirty="0"/>
            </a:br>
            <a:r>
              <a:rPr lang="es-US" sz="6000" dirty="0"/>
              <a:t>RIESGOS Y PELIGROS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21</a:t>
            </a:fld>
            <a:endParaRPr>
              <a:solidFill>
                <a:srgbClr val="000000">
                  <a:tint val="75000"/>
                </a:srgbClr>
              </a:solidFill>
            </a:endParaRPr>
          </a:p>
        </p:txBody>
      </p:sp>
      <p:sp>
        <p:nvSpPr>
          <p:cNvPr id="2" name="Title 1"/>
          <p:cNvSpPr>
            <a:spLocks noGrp="1"/>
          </p:cNvSpPr>
          <p:nvPr>
            <p:ph type="title"/>
          </p:nvPr>
        </p:nvSpPr>
        <p:spPr>
          <a:xfrm>
            <a:off x="381000" y="274638"/>
            <a:ext cx="6629400" cy="792162"/>
          </a:xfrm>
        </p:spPr>
        <p:txBody>
          <a:bodyPr>
            <a:normAutofit fontScale="90000"/>
          </a:bodyPr>
          <a:lstStyle/>
          <a:p>
            <a:pPr rtl="0"/>
            <a:r>
              <a:rPr lang="es-US" dirty="0"/>
              <a:t>Cada excavación es diferente</a:t>
            </a:r>
          </a:p>
        </p:txBody>
      </p:sp>
      <p:sp>
        <p:nvSpPr>
          <p:cNvPr id="9" name="TextBox 8"/>
          <p:cNvSpPr txBox="1"/>
          <p:nvPr/>
        </p:nvSpPr>
        <p:spPr>
          <a:xfrm>
            <a:off x="381000" y="990600"/>
            <a:ext cx="9296400" cy="707886"/>
          </a:xfrm>
          <a:prstGeom prst="rect">
            <a:avLst/>
          </a:prstGeom>
          <a:noFill/>
        </p:spPr>
        <p:txBody>
          <a:bodyPr wrap="square" rtlCol="0">
            <a:spAutoFit/>
          </a:bodyPr>
          <a:lstStyle/>
          <a:p>
            <a:pPr rtl="0"/>
            <a:r>
              <a:rPr lang="es-US" sz="4000" spc="-100">
                <a:solidFill>
                  <a:srgbClr val="000000"/>
                </a:solidFill>
                <a:ea typeface="+mj-ea"/>
                <a:cs typeface="+mj-cs"/>
              </a:rPr>
              <a:t>Grupo de debate: ¿cuáles son las variables?</a:t>
            </a:r>
            <a:endParaRPr lang="es-US" sz="4000" spc="-100" dirty="0">
              <a:solidFill>
                <a:srgbClr val="000000"/>
              </a:solidFill>
              <a:ea typeface="+mj-ea"/>
              <a:cs typeface="+mj-cs"/>
            </a:endParaRPr>
          </a:p>
        </p:txBody>
      </p:sp>
      <p:pic>
        <p:nvPicPr>
          <p:cNvPr id="6" name="Content Placeholder 5" descr="Fotografía que muestra el trabajo en una zanja en una calle residencial."/>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09600" y="1705504"/>
            <a:ext cx="3706283" cy="2561696"/>
          </a:xfrm>
        </p:spPr>
      </p:pic>
      <p:pic>
        <p:nvPicPr>
          <p:cNvPr id="7" name="Content Placeholder 6" descr="Fotografía de un proyecto de excavación para la construcción comercial a gran escala en el área urbana de San Francisco."/>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26000" y="1723672"/>
            <a:ext cx="3682059" cy="2543528"/>
          </a:xfrm>
        </p:spPr>
      </p:pic>
      <p:pic>
        <p:nvPicPr>
          <p:cNvPr id="8" name="Picture 7" descr="Fotografía de una excavación en un gran espacio abierto en el Valle Central de California."/>
          <p:cNvPicPr>
            <a:picLocks noChangeAspect="1"/>
          </p:cNvPicPr>
          <p:nvPr/>
        </p:nvPicPr>
        <p:blipFill>
          <a:blip r:embed="rId5" cstate="print"/>
          <a:stretch>
            <a:fillRect/>
          </a:stretch>
        </p:blipFill>
        <p:spPr>
          <a:xfrm>
            <a:off x="645160" y="4286250"/>
            <a:ext cx="7848600" cy="19391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22</a:t>
            </a:fld>
            <a:endParaRPr>
              <a:solidFill>
                <a:srgbClr val="000000">
                  <a:tint val="75000"/>
                </a:srgbClr>
              </a:solidFill>
            </a:endParaRPr>
          </a:p>
        </p:txBody>
      </p:sp>
      <p:sp>
        <p:nvSpPr>
          <p:cNvPr id="2" name="Title 1"/>
          <p:cNvSpPr>
            <a:spLocks noGrp="1"/>
          </p:cNvSpPr>
          <p:nvPr>
            <p:ph type="title"/>
          </p:nvPr>
        </p:nvSpPr>
        <p:spPr>
          <a:xfrm>
            <a:off x="457200" y="274638"/>
            <a:ext cx="5257800" cy="1143000"/>
          </a:xfrm>
        </p:spPr>
        <p:txBody>
          <a:bodyPr/>
          <a:lstStyle/>
          <a:p>
            <a:pPr rtl="0"/>
            <a:r>
              <a:rPr lang="es-US" dirty="0"/>
              <a:t>¿Fijos o variables?</a:t>
            </a:r>
          </a:p>
        </p:txBody>
      </p:sp>
      <p:pic>
        <p:nvPicPr>
          <p:cNvPr id="8" name="Picture 7" title="Color diagram showing four changeable variables affecting excavation saf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08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chemeClr val="bg1"/>
                </a:solidFill>
              </a:rPr>
              <a:pPr/>
              <a:t>23</a:t>
            </a:fld>
            <a:endParaRPr>
              <a:solidFill>
                <a:schemeClr val="bg1"/>
              </a:solidFill>
            </a:endParaRPr>
          </a:p>
        </p:txBody>
      </p:sp>
      <p:sp>
        <p:nvSpPr>
          <p:cNvPr id="2" name="Title 1"/>
          <p:cNvSpPr>
            <a:spLocks noGrp="1"/>
          </p:cNvSpPr>
          <p:nvPr>
            <p:ph type="title"/>
          </p:nvPr>
        </p:nvSpPr>
        <p:spPr>
          <a:xfrm>
            <a:off x="457200" y="304800"/>
            <a:ext cx="8229600" cy="1143000"/>
          </a:xfrm>
        </p:spPr>
        <p:txBody>
          <a:bodyPr/>
          <a:lstStyle/>
          <a:p>
            <a:pPr rtl="0"/>
            <a:r>
              <a:rPr lang="es-US" dirty="0"/>
              <a:t>Peligros más comunes</a:t>
            </a:r>
          </a:p>
        </p:txBody>
      </p:sp>
      <p:pic>
        <p:nvPicPr>
          <p:cNvPr id="5" name="Picture 4" title="Peligros más comun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9" y="1143000"/>
            <a:ext cx="9070081" cy="513458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24</a:t>
            </a:fld>
            <a:endParaRPr>
              <a:solidFill>
                <a:srgbClr val="000000">
                  <a:tint val="75000"/>
                </a:srgbClr>
              </a:solidFill>
            </a:endParaRPr>
          </a:p>
        </p:txBody>
      </p:sp>
      <p:sp>
        <p:nvSpPr>
          <p:cNvPr id="2" name="Title 1"/>
          <p:cNvSpPr>
            <a:spLocks noGrp="1"/>
          </p:cNvSpPr>
          <p:nvPr>
            <p:ph type="title"/>
          </p:nvPr>
        </p:nvSpPr>
        <p:spPr>
          <a:xfrm>
            <a:off x="457200" y="274638"/>
            <a:ext cx="8229600" cy="868362"/>
          </a:xfrm>
        </p:spPr>
        <p:txBody>
          <a:bodyPr>
            <a:normAutofit fontScale="90000"/>
          </a:bodyPr>
          <a:lstStyle/>
          <a:p>
            <a:pPr rtl="0"/>
            <a:r>
              <a:rPr lang="es-US" dirty="0"/>
              <a:t>Derrumbe de zanjas = riesgo máximo</a:t>
            </a:r>
          </a:p>
        </p:txBody>
      </p:sp>
      <p:pic>
        <p:nvPicPr>
          <p:cNvPr id="4" name="Picture 3" descr="Fotografía que muestra el intento de rescate de un trabajador parcialmente enterrado en el derrumbe de una zanj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59" y="1371600"/>
            <a:ext cx="6172199" cy="4632357"/>
          </a:xfrm>
          <a:prstGeom prst="rect">
            <a:avLst/>
          </a:prstGeom>
        </p:spPr>
      </p:pic>
      <p:sp>
        <p:nvSpPr>
          <p:cNvPr id="3" name="Content Placeholder 2"/>
          <p:cNvSpPr>
            <a:spLocks noGrp="1"/>
          </p:cNvSpPr>
          <p:nvPr>
            <p:ph idx="1"/>
          </p:nvPr>
        </p:nvSpPr>
        <p:spPr>
          <a:xfrm>
            <a:off x="6123159" y="1371600"/>
            <a:ext cx="2971800" cy="4571999"/>
          </a:xfrm>
        </p:spPr>
        <p:txBody>
          <a:bodyPr>
            <a:normAutofit fontScale="85000" lnSpcReduction="10000"/>
          </a:bodyPr>
          <a:lstStyle/>
          <a:p>
            <a:pPr rtl="0"/>
            <a:r>
              <a:rPr lang="es-US" dirty="0"/>
              <a:t>Entierra trabajadores </a:t>
            </a:r>
            <a:br>
              <a:rPr lang="es-US" dirty="0"/>
            </a:br>
            <a:r>
              <a:rPr lang="es-US" dirty="0"/>
              <a:t>con rapidez.</a:t>
            </a:r>
          </a:p>
          <a:p>
            <a:pPr rtl="0"/>
            <a:r>
              <a:rPr lang="es-US" dirty="0"/>
              <a:t>Alta probabilidad de muerte.</a:t>
            </a:r>
          </a:p>
          <a:p>
            <a:pPr rtl="0"/>
            <a:r>
              <a:rPr lang="es-US" dirty="0"/>
              <a:t>La mayoría de </a:t>
            </a:r>
            <a:br>
              <a:rPr lang="es-US" dirty="0"/>
            </a:br>
            <a:r>
              <a:rPr lang="es-US" dirty="0"/>
              <a:t>las zanjas son </a:t>
            </a:r>
            <a:br>
              <a:rPr lang="es-US" dirty="0"/>
            </a:br>
            <a:r>
              <a:rPr lang="es-US" dirty="0"/>
              <a:t>de 5 a 15 pies </a:t>
            </a:r>
            <a:br>
              <a:rPr lang="es-US" dirty="0"/>
            </a:br>
            <a:r>
              <a:rPr lang="es-US" dirty="0"/>
              <a:t>de profundidad.</a:t>
            </a:r>
          </a:p>
          <a:p>
            <a:pPr rtl="0"/>
            <a:r>
              <a:rPr lang="es-US" spc="-100" dirty="0"/>
              <a:t>Los trabajadores quedan atrapados.</a:t>
            </a:r>
          </a:p>
        </p:txBody>
      </p:sp>
      <p:sp>
        <p:nvSpPr>
          <p:cNvPr id="6" name="Donut 5" descr="Red circle highlighting location of worker in collapsed trench."/>
          <p:cNvSpPr/>
          <p:nvPr/>
        </p:nvSpPr>
        <p:spPr>
          <a:xfrm>
            <a:off x="3810000" y="2438400"/>
            <a:ext cx="2209800" cy="2209800"/>
          </a:xfrm>
          <a:prstGeom prst="donut">
            <a:avLst>
              <a:gd name="adj" fmla="val 4469"/>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quot;Not Allowed&quot; Symbol 6" descr="HAZARD!">
            <a:extLst>
              <a:ext uri="{FF2B5EF4-FFF2-40B4-BE49-F238E27FC236}">
                <a16:creationId xmlns:a16="http://schemas.microsoft.com/office/drawing/2014/main" id="{94044EC5-3B57-4129-A355-6D8757855C4D}"/>
              </a:ext>
            </a:extLst>
          </p:cNvPr>
          <p:cNvSpPr/>
          <p:nvPr/>
        </p:nvSpPr>
        <p:spPr>
          <a:xfrm>
            <a:off x="228600" y="5029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25</a:t>
            </a:fld>
            <a:endParaRPr>
              <a:solidFill>
                <a:srgbClr val="000000">
                  <a:tint val="75000"/>
                </a:srgbClr>
              </a:solidFill>
            </a:endParaRPr>
          </a:p>
        </p:txBody>
      </p:sp>
      <p:sp>
        <p:nvSpPr>
          <p:cNvPr id="2" name="Title 1"/>
          <p:cNvSpPr>
            <a:spLocks noGrp="1"/>
          </p:cNvSpPr>
          <p:nvPr>
            <p:ph type="title"/>
          </p:nvPr>
        </p:nvSpPr>
        <p:spPr>
          <a:xfrm>
            <a:off x="457199" y="274638"/>
            <a:ext cx="8240937" cy="639762"/>
          </a:xfrm>
        </p:spPr>
        <p:txBody>
          <a:bodyPr>
            <a:normAutofit fontScale="90000"/>
          </a:bodyPr>
          <a:lstStyle/>
          <a:p>
            <a:pPr rtl="0"/>
            <a:r>
              <a:rPr lang="es-US" dirty="0"/>
              <a:t>Los derrumbes suceden súbitamente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26</a:t>
            </a:fld>
            <a:endParaRPr>
              <a:solidFill>
                <a:srgbClr val="000000">
                  <a:tint val="75000"/>
                </a:srgbClr>
              </a:solidFill>
            </a:endParaRPr>
          </a:p>
        </p:txBody>
      </p:sp>
      <p:sp>
        <p:nvSpPr>
          <p:cNvPr id="2" name="Title 1"/>
          <p:cNvSpPr>
            <a:spLocks noGrp="1"/>
          </p:cNvSpPr>
          <p:nvPr>
            <p:ph type="title"/>
          </p:nvPr>
        </p:nvSpPr>
        <p:spPr>
          <a:xfrm>
            <a:off x="457200" y="274638"/>
            <a:ext cx="7467600" cy="792162"/>
          </a:xfrm>
        </p:spPr>
        <p:txBody>
          <a:bodyPr>
            <a:normAutofit/>
          </a:bodyPr>
          <a:lstStyle/>
          <a:p>
            <a:pPr rtl="0"/>
            <a:r>
              <a:rPr lang="es-US" dirty="0"/>
              <a:t>Mito: “Me puedo quitar”</a:t>
            </a:r>
          </a:p>
        </p:txBody>
      </p:sp>
      <p:pic>
        <p:nvPicPr>
          <p:cNvPr id="5" name="Content Placeholder 4" descr="Foto fija de la película &quot;Los cazadores del arca perdida&quot; que muestra a un hombre que escapa corriendo de un túnel que se colapsa."/>
          <p:cNvPicPr>
            <a:picLocks noGrp="1" noChangeAspect="1"/>
          </p:cNvPicPr>
          <p:nvPr>
            <p:ph idx="1"/>
          </p:nvPr>
        </p:nvPicPr>
        <p:blipFill>
          <a:blip r:embed="rId2" cstate="print"/>
          <a:stretch>
            <a:fillRect/>
          </a:stretch>
        </p:blipFill>
        <p:spPr>
          <a:xfrm>
            <a:off x="627706" y="1083508"/>
            <a:ext cx="7848600" cy="5205567"/>
          </a:xfrm>
        </p:spPr>
      </p:pic>
      <p:sp>
        <p:nvSpPr>
          <p:cNvPr id="7" name="TextBox 6"/>
          <p:cNvSpPr txBox="1"/>
          <p:nvPr/>
        </p:nvSpPr>
        <p:spPr>
          <a:xfrm>
            <a:off x="1447800" y="5449669"/>
            <a:ext cx="6629400" cy="646331"/>
          </a:xfrm>
          <a:prstGeom prst="rect">
            <a:avLst/>
          </a:prstGeom>
          <a:noFill/>
        </p:spPr>
        <p:txBody>
          <a:bodyPr wrap="square" rtlCol="0">
            <a:spAutoFit/>
          </a:bodyPr>
          <a:lstStyle/>
          <a:p>
            <a:pPr rtl="0"/>
            <a:r>
              <a:rPr lang="es-US" sz="3600">
                <a:solidFill>
                  <a:schemeClr val="bg1"/>
                </a:solidFill>
              </a:rPr>
              <a:t>¡Esto solo funciona en Hollywood!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pPr/>
              <a:t>27</a:t>
            </a:fld>
            <a:endParaRPr/>
          </a:p>
        </p:txBody>
      </p:sp>
      <p:sp>
        <p:nvSpPr>
          <p:cNvPr id="118786" name="AutoShape 2"/>
          <p:cNvSpPr>
            <a:spLocks noGrp="1" noChangeArrowheads="1"/>
          </p:cNvSpPr>
          <p:nvPr>
            <p:ph type="title"/>
          </p:nvPr>
        </p:nvSpPr>
        <p:spPr>
          <a:xfrm>
            <a:off x="457200" y="274638"/>
            <a:ext cx="5867400" cy="944562"/>
          </a:xfrm>
        </p:spPr>
        <p:txBody>
          <a:bodyPr>
            <a:normAutofit/>
          </a:bodyPr>
          <a:lstStyle/>
          <a:p>
            <a:pPr rtl="0" eaLnBrk="1" hangingPunct="1"/>
            <a:r>
              <a:rPr lang="es-US" dirty="0"/>
              <a:t>¿Cree que puede correr?</a:t>
            </a:r>
          </a:p>
        </p:txBody>
      </p:sp>
      <p:sp>
        <p:nvSpPr>
          <p:cNvPr id="119812" name="Rectangle 4"/>
          <p:cNvSpPr>
            <a:spLocks noGrp="1" noChangeArrowheads="1"/>
          </p:cNvSpPr>
          <p:nvPr>
            <p:ph idx="1"/>
          </p:nvPr>
        </p:nvSpPr>
        <p:spPr>
          <a:xfrm>
            <a:off x="533400" y="1524000"/>
            <a:ext cx="4114800" cy="4343400"/>
          </a:xfrm>
        </p:spPr>
        <p:txBody>
          <a:bodyPr>
            <a:normAutofit fontScale="92500" lnSpcReduction="10000"/>
          </a:bodyPr>
          <a:lstStyle/>
          <a:p>
            <a:pPr rtl="0" eaLnBrk="1" hangingPunct="1">
              <a:spcBef>
                <a:spcPts val="0"/>
              </a:spcBef>
              <a:defRPr/>
            </a:pPr>
            <a:r>
              <a:rPr lang="es-US" dirty="0"/>
              <a:t>Si una zanja se colapsa, ¿por qué no solo correr para quitarse?</a:t>
            </a:r>
          </a:p>
          <a:p>
            <a:pPr eaLnBrk="1" hangingPunct="1">
              <a:spcBef>
                <a:spcPts val="0"/>
              </a:spcBef>
              <a:buNone/>
              <a:defRPr/>
            </a:pPr>
            <a:endParaRPr lang="en-US" b="1" dirty="0"/>
          </a:p>
          <a:p>
            <a:pPr rtl="0" eaLnBrk="1" hangingPunct="1">
              <a:spcBef>
                <a:spcPts val="0"/>
              </a:spcBef>
              <a:defRPr/>
            </a:pPr>
            <a:r>
              <a:rPr lang="es-US" b="1" dirty="0"/>
              <a:t>La tierra cae demasiado rápido.</a:t>
            </a:r>
          </a:p>
          <a:p>
            <a:pPr eaLnBrk="1" hangingPunct="1">
              <a:spcBef>
                <a:spcPts val="0"/>
              </a:spcBef>
              <a:buNone/>
              <a:defRPr/>
            </a:pPr>
            <a:endParaRPr lang="en-US" dirty="0"/>
          </a:p>
          <a:p>
            <a:pPr rtl="0" eaLnBrk="1" hangingPunct="1">
              <a:spcBef>
                <a:spcPts val="0"/>
              </a:spcBef>
              <a:defRPr/>
            </a:pPr>
            <a:r>
              <a:rPr lang="es-US" dirty="0"/>
              <a:t>Adivine qué tan rápido cae desde una altura de </a:t>
            </a:r>
            <a:r>
              <a:rPr lang="es-US" b="1" dirty="0"/>
              <a:t>2 pies</a:t>
            </a:r>
            <a:r>
              <a:rPr lang="es-US" dirty="0"/>
              <a:t>.</a:t>
            </a:r>
          </a:p>
        </p:txBody>
      </p:sp>
      <p:pic>
        <p:nvPicPr>
          <p:cNvPr id="118787" name="Picture 3" descr="zanja 01"/>
          <p:cNvPicPr>
            <a:picLocks noChangeAspect="1" noChangeArrowheads="1"/>
          </p:cNvPicPr>
          <p:nvPr/>
        </p:nvPicPr>
        <p:blipFill>
          <a:blip r:embed="rId3" cstate="print"/>
          <a:srcRect/>
          <a:stretch>
            <a:fillRect/>
          </a:stretch>
        </p:blipFill>
        <p:spPr bwMode="auto">
          <a:xfrm>
            <a:off x="4794444" y="1828800"/>
            <a:ext cx="4262389" cy="441960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28</a:t>
            </a:fld>
            <a:endParaRPr>
              <a:solidFill>
                <a:srgbClr val="000000">
                  <a:tint val="75000"/>
                </a:srgbClr>
              </a:solidFill>
            </a:endParaRPr>
          </a:p>
        </p:txBody>
      </p:sp>
      <p:sp>
        <p:nvSpPr>
          <p:cNvPr id="119810" name="AutoShape 2"/>
          <p:cNvSpPr>
            <a:spLocks noGrp="1" noChangeArrowheads="1"/>
          </p:cNvSpPr>
          <p:nvPr>
            <p:ph type="title"/>
          </p:nvPr>
        </p:nvSpPr>
        <p:spPr>
          <a:xfrm>
            <a:off x="457200" y="350838"/>
            <a:ext cx="4648200" cy="944562"/>
          </a:xfrm>
        </p:spPr>
        <p:txBody>
          <a:bodyPr/>
          <a:lstStyle/>
          <a:p>
            <a:pPr rtl="0" eaLnBrk="1" hangingPunct="1"/>
            <a:r>
              <a:rPr lang="es-US"/>
              <a:t>De dos pies...</a:t>
            </a:r>
          </a:p>
        </p:txBody>
      </p:sp>
      <p:sp>
        <p:nvSpPr>
          <p:cNvPr id="120835" name="Rectangle 3"/>
          <p:cNvSpPr>
            <a:spLocks noGrp="1" noChangeArrowheads="1"/>
          </p:cNvSpPr>
          <p:nvPr>
            <p:ph idx="1"/>
          </p:nvPr>
        </p:nvSpPr>
        <p:spPr>
          <a:xfrm>
            <a:off x="304800" y="1371600"/>
            <a:ext cx="4678680" cy="4876800"/>
          </a:xfrm>
        </p:spPr>
        <p:txBody>
          <a:bodyPr>
            <a:normAutofit fontScale="92500" lnSpcReduction="10000"/>
          </a:bodyPr>
          <a:lstStyle/>
          <a:p>
            <a:pPr rtl="0" eaLnBrk="1" hangingPunct="1">
              <a:spcBef>
                <a:spcPts val="0"/>
              </a:spcBef>
              <a:defRPr/>
            </a:pPr>
            <a:r>
              <a:rPr lang="es-US" dirty="0"/>
              <a:t>La tierra solo tarda 0.35 segundos en caer dos pies.</a:t>
            </a:r>
          </a:p>
          <a:p>
            <a:pPr eaLnBrk="1" hangingPunct="1">
              <a:spcBef>
                <a:spcPts val="0"/>
              </a:spcBef>
              <a:buNone/>
              <a:defRPr/>
            </a:pPr>
            <a:endParaRPr lang="en-US" dirty="0"/>
          </a:p>
          <a:p>
            <a:pPr rtl="0" eaLnBrk="1" hangingPunct="1">
              <a:spcBef>
                <a:spcPts val="0"/>
              </a:spcBef>
              <a:defRPr/>
            </a:pPr>
            <a:r>
              <a:rPr lang="es-US" dirty="0"/>
              <a:t>El tiempo de reacción </a:t>
            </a:r>
            <a:br>
              <a:rPr lang="es-US" dirty="0"/>
            </a:br>
            <a:r>
              <a:rPr lang="es-US" dirty="0"/>
              <a:t>de los humanos es de aproximadamente </a:t>
            </a:r>
            <a:br>
              <a:rPr lang="es-US" dirty="0"/>
            </a:br>
            <a:r>
              <a:rPr lang="es-US" dirty="0"/>
              <a:t>0.50 segundos.</a:t>
            </a:r>
          </a:p>
          <a:p>
            <a:pPr eaLnBrk="1" hangingPunct="1">
              <a:spcBef>
                <a:spcPts val="0"/>
              </a:spcBef>
              <a:buNone/>
              <a:defRPr/>
            </a:pPr>
            <a:endParaRPr lang="en-US" dirty="0"/>
          </a:p>
          <a:p>
            <a:pPr rtl="0" eaLnBrk="1" hangingPunct="1">
              <a:spcBef>
                <a:spcPts val="0"/>
              </a:spcBef>
              <a:defRPr/>
            </a:pPr>
            <a:r>
              <a:rPr lang="es-US" dirty="0"/>
              <a:t>No hay tiempo de escapar.</a:t>
            </a:r>
          </a:p>
          <a:p>
            <a:pPr eaLnBrk="1" hangingPunct="1">
              <a:spcBef>
                <a:spcPts val="0"/>
              </a:spcBef>
              <a:buNone/>
              <a:defRPr/>
            </a:pPr>
            <a:endParaRPr lang="en-US" dirty="0"/>
          </a:p>
          <a:p>
            <a:pPr rtl="0" eaLnBrk="1" hangingPunct="1">
              <a:spcBef>
                <a:spcPts val="0"/>
              </a:spcBef>
              <a:buNone/>
              <a:defRPr/>
            </a:pPr>
            <a:r>
              <a:rPr lang="es-US" b="1" dirty="0"/>
              <a:t>	¿Y de 4 pies?</a:t>
            </a:r>
          </a:p>
          <a:p>
            <a:pPr eaLnBrk="1" hangingPunct="1">
              <a:spcBef>
                <a:spcPts val="0"/>
              </a:spcBef>
              <a:buNone/>
              <a:defRPr/>
            </a:pPr>
            <a:endParaRPr lang="en-US" dirty="0"/>
          </a:p>
        </p:txBody>
      </p:sp>
      <p:pic>
        <p:nvPicPr>
          <p:cNvPr id="119812" name="Picture 4" descr="2 pies"/>
          <p:cNvPicPr>
            <a:picLocks noChangeAspect="1" noChangeArrowheads="1"/>
          </p:cNvPicPr>
          <p:nvPr/>
        </p:nvPicPr>
        <p:blipFill>
          <a:blip r:embed="rId3" cstate="print"/>
          <a:srcRect/>
          <a:stretch>
            <a:fillRect/>
          </a:stretch>
        </p:blipFill>
        <p:spPr bwMode="auto">
          <a:xfrm>
            <a:off x="4983480" y="1905000"/>
            <a:ext cx="4110608" cy="4435475"/>
          </a:xfrm>
          <a:prstGeom prst="rect">
            <a:avLst/>
          </a:prstGeom>
          <a:noFill/>
          <a:ln w="9525">
            <a:noFill/>
            <a:miter lim="800000"/>
            <a:headEnd/>
            <a:tailEnd/>
          </a:ln>
        </p:spPr>
      </p:pic>
      <p:sp>
        <p:nvSpPr>
          <p:cNvPr id="2" name="TextBox 1">
            <a:extLst>
              <a:ext uri="{FF2B5EF4-FFF2-40B4-BE49-F238E27FC236}">
                <a16:creationId xmlns:a16="http://schemas.microsoft.com/office/drawing/2014/main" id="{0BF3DB51-A4E9-4651-82FC-FFE3A5C5B6AF}"/>
              </a:ext>
            </a:extLst>
          </p:cNvPr>
          <p:cNvSpPr txBox="1"/>
          <p:nvPr/>
        </p:nvSpPr>
        <p:spPr>
          <a:xfrm rot="20640000">
            <a:off x="6491306" y="3676254"/>
            <a:ext cx="1355785" cy="186260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1600" dirty="0">
                <a:latin typeface="Calibri"/>
              </a:rPr>
              <a:t>El impacto ocurre en 0.35 segundos cuando la tierra cae de 2.00 pies.</a:t>
            </a:r>
            <a:r>
              <a:rPr lang="es-US" sz="1600" dirty="0">
                <a:latin typeface="Calibri"/>
                <a:ea typeface="Calibri"/>
                <a:cs typeface="Calibri"/>
              </a:rPr>
              <a:t> </a:t>
            </a:r>
            <a:endParaRPr lang="en-US" sz="1600">
              <a:cs typeface="Calibri"/>
            </a:endParaRPr>
          </a:p>
        </p:txBody>
      </p:sp>
      <p:sp>
        <p:nvSpPr>
          <p:cNvPr id="3" name="TextBox 2">
            <a:extLst>
              <a:ext uri="{FF2B5EF4-FFF2-40B4-BE49-F238E27FC236}">
                <a16:creationId xmlns:a16="http://schemas.microsoft.com/office/drawing/2014/main" id="{8D3B440E-9331-49E4-9298-C6F49072C5D3}"/>
              </a:ext>
            </a:extLst>
          </p:cNvPr>
          <p:cNvSpPr txBox="1"/>
          <p:nvPr/>
        </p:nvSpPr>
        <p:spPr>
          <a:xfrm>
            <a:off x="5694810" y="5802748"/>
            <a:ext cx="274319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b="1" dirty="0">
                <a:ea typeface="+mn-lt"/>
                <a:cs typeface="+mn-lt"/>
              </a:rPr>
              <a:t>No hay tiempo de escapar.</a:t>
            </a:r>
            <a:endParaRPr lang="en-US" sz="1400" b="1">
              <a:ea typeface="+mn-lt"/>
              <a:cs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pPr/>
              <a:t>29</a:t>
            </a:fld>
            <a:endParaRPr/>
          </a:p>
        </p:txBody>
      </p:sp>
      <p:sp>
        <p:nvSpPr>
          <p:cNvPr id="120834" name="AutoShape 2"/>
          <p:cNvSpPr>
            <a:spLocks noGrp="1" noChangeArrowheads="1"/>
          </p:cNvSpPr>
          <p:nvPr>
            <p:ph type="title"/>
          </p:nvPr>
        </p:nvSpPr>
        <p:spPr>
          <a:xfrm>
            <a:off x="457200" y="274638"/>
            <a:ext cx="4419600" cy="1096962"/>
          </a:xfrm>
        </p:spPr>
        <p:txBody>
          <a:bodyPr/>
          <a:lstStyle/>
          <a:p>
            <a:pPr rtl="0" eaLnBrk="1" hangingPunct="1"/>
            <a:r>
              <a:rPr lang="es-US"/>
              <a:t>De cuatro pies...</a:t>
            </a:r>
          </a:p>
        </p:txBody>
      </p:sp>
      <p:sp>
        <p:nvSpPr>
          <p:cNvPr id="121859" name="Rectangle 3"/>
          <p:cNvSpPr>
            <a:spLocks noGrp="1" noChangeArrowheads="1"/>
          </p:cNvSpPr>
          <p:nvPr>
            <p:ph idx="1"/>
          </p:nvPr>
        </p:nvSpPr>
        <p:spPr>
          <a:xfrm>
            <a:off x="381000" y="1371600"/>
            <a:ext cx="4800600" cy="4800600"/>
          </a:xfrm>
        </p:spPr>
        <p:txBody>
          <a:bodyPr>
            <a:normAutofit fontScale="92500" lnSpcReduction="10000"/>
          </a:bodyPr>
          <a:lstStyle/>
          <a:p>
            <a:pPr rtl="0" eaLnBrk="1" hangingPunct="1">
              <a:spcBef>
                <a:spcPts val="0"/>
              </a:spcBef>
              <a:defRPr/>
            </a:pPr>
            <a:r>
              <a:rPr lang="es-US" sz="3000" dirty="0"/>
              <a:t>La tierra solo tarda </a:t>
            </a:r>
            <a:br>
              <a:rPr lang="es-US" sz="3000" dirty="0"/>
            </a:br>
            <a:r>
              <a:rPr lang="es-US" sz="3000" dirty="0"/>
              <a:t>0.50 segundos para caer cuatro pies.</a:t>
            </a:r>
          </a:p>
          <a:p>
            <a:pPr eaLnBrk="1" hangingPunct="1">
              <a:spcBef>
                <a:spcPts val="0"/>
              </a:spcBef>
              <a:buNone/>
              <a:defRPr/>
            </a:pPr>
            <a:endParaRPr lang="en-US" sz="3000" dirty="0"/>
          </a:p>
          <a:p>
            <a:pPr rtl="0" eaLnBrk="1" hangingPunct="1">
              <a:spcBef>
                <a:spcPts val="0"/>
              </a:spcBef>
              <a:defRPr/>
            </a:pPr>
            <a:r>
              <a:rPr lang="es-US" sz="3000" dirty="0"/>
              <a:t>El tiempo de reacción </a:t>
            </a:r>
            <a:br>
              <a:rPr lang="es-US" sz="3000" dirty="0"/>
            </a:br>
            <a:r>
              <a:rPr lang="es-US" sz="3000" dirty="0"/>
              <a:t>de los humanos es de aproximadamente </a:t>
            </a:r>
            <a:br>
              <a:rPr lang="es-US" sz="3000" dirty="0"/>
            </a:br>
            <a:r>
              <a:rPr lang="es-US" sz="3000" dirty="0"/>
              <a:t>0.50 segundos.</a:t>
            </a:r>
          </a:p>
          <a:p>
            <a:pPr eaLnBrk="1" hangingPunct="1">
              <a:spcBef>
                <a:spcPts val="0"/>
              </a:spcBef>
              <a:buNone/>
              <a:defRPr/>
            </a:pPr>
            <a:endParaRPr lang="en-US" sz="3000" dirty="0"/>
          </a:p>
          <a:p>
            <a:pPr rtl="0" eaLnBrk="1" hangingPunct="1">
              <a:spcBef>
                <a:spcPts val="0"/>
              </a:spcBef>
              <a:defRPr/>
            </a:pPr>
            <a:r>
              <a:rPr lang="es-US" sz="3000" dirty="0"/>
              <a:t>No hay tiempo de escapar.</a:t>
            </a:r>
          </a:p>
          <a:p>
            <a:pPr eaLnBrk="1" hangingPunct="1">
              <a:spcBef>
                <a:spcPts val="0"/>
              </a:spcBef>
              <a:defRPr/>
            </a:pPr>
            <a:endParaRPr lang="en-US" sz="3000" dirty="0"/>
          </a:p>
          <a:p>
            <a:pPr rtl="0" eaLnBrk="1" hangingPunct="1">
              <a:spcBef>
                <a:spcPts val="0"/>
              </a:spcBef>
              <a:buNone/>
              <a:defRPr/>
            </a:pPr>
            <a:r>
              <a:rPr lang="es-US" sz="3000" b="1" dirty="0"/>
              <a:t>	¿Y de 6 pies?</a:t>
            </a:r>
          </a:p>
        </p:txBody>
      </p:sp>
      <p:pic>
        <p:nvPicPr>
          <p:cNvPr id="120836" name="Picture 4" descr="4 pies"/>
          <p:cNvPicPr>
            <a:picLocks noChangeAspect="1" noChangeArrowheads="1"/>
          </p:cNvPicPr>
          <p:nvPr/>
        </p:nvPicPr>
        <p:blipFill>
          <a:blip r:embed="rId3" cstate="print"/>
          <a:srcRect/>
          <a:stretch>
            <a:fillRect/>
          </a:stretch>
        </p:blipFill>
        <p:spPr bwMode="auto">
          <a:xfrm>
            <a:off x="5105400" y="2139651"/>
            <a:ext cx="3962400" cy="4126211"/>
          </a:xfrm>
          <a:prstGeom prst="rect">
            <a:avLst/>
          </a:prstGeom>
          <a:noFill/>
          <a:ln w="9525">
            <a:noFill/>
            <a:miter lim="800000"/>
            <a:headEnd/>
            <a:tailEnd/>
          </a:ln>
        </p:spPr>
      </p:pic>
      <p:sp>
        <p:nvSpPr>
          <p:cNvPr id="2" name="TextBox 1">
            <a:extLst>
              <a:ext uri="{FF2B5EF4-FFF2-40B4-BE49-F238E27FC236}">
                <a16:creationId xmlns:a16="http://schemas.microsoft.com/office/drawing/2014/main" id="{6E4F5E53-B6BE-47D5-9BE3-B13F5D72174F}"/>
              </a:ext>
            </a:extLst>
          </p:cNvPr>
          <p:cNvSpPr txBox="1"/>
          <p:nvPr/>
        </p:nvSpPr>
        <p:spPr>
          <a:xfrm>
            <a:off x="6111815" y="5957258"/>
            <a:ext cx="23873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b="1" dirty="0"/>
              <a:t>No hay tiempo de escapar.</a:t>
            </a:r>
            <a:r>
              <a:rPr lang="en-US" sz="1400" b="1" dirty="0">
                <a:cs typeface="Calibri"/>
              </a:rPr>
              <a:t> </a:t>
            </a:r>
          </a:p>
        </p:txBody>
      </p:sp>
      <p:sp>
        <p:nvSpPr>
          <p:cNvPr id="3" name="TextBox 2">
            <a:extLst>
              <a:ext uri="{FF2B5EF4-FFF2-40B4-BE49-F238E27FC236}">
                <a16:creationId xmlns:a16="http://schemas.microsoft.com/office/drawing/2014/main" id="{37607E56-7526-4BF4-9CC6-CF958A534FC8}"/>
              </a:ext>
            </a:extLst>
          </p:cNvPr>
          <p:cNvSpPr txBox="1"/>
          <p:nvPr/>
        </p:nvSpPr>
        <p:spPr>
          <a:xfrm rot="20640000">
            <a:off x="6576114" y="3822322"/>
            <a:ext cx="1298277" cy="18787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dirty="0">
                <a:ea typeface="+mn-lt"/>
                <a:cs typeface="+mn-lt"/>
              </a:rPr>
              <a:t>El impacto ocurre en 0.50 segundos cuando la tierra cae de 4.00 pies.</a:t>
            </a:r>
            <a:endParaRPr lang="en-US" sz="1600">
              <a:ea typeface="+mn-lt"/>
              <a:cs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3</a:t>
            </a:fld>
            <a:endParaRPr>
              <a:solidFill>
                <a:srgbClr val="000000">
                  <a:tint val="75000"/>
                </a:srgbClr>
              </a:solidFill>
            </a:endParaRPr>
          </a:p>
        </p:txBody>
      </p:sp>
      <p:sp>
        <p:nvSpPr>
          <p:cNvPr id="2" name="Title 1"/>
          <p:cNvSpPr>
            <a:spLocks noGrp="1"/>
          </p:cNvSpPr>
          <p:nvPr>
            <p:ph type="title"/>
          </p:nvPr>
        </p:nvSpPr>
        <p:spPr/>
        <p:txBody>
          <a:bodyPr>
            <a:normAutofit/>
          </a:bodyPr>
          <a:lstStyle/>
          <a:p>
            <a:pPr rtl="0"/>
            <a:r>
              <a:rPr lang="es-US" dirty="0"/>
              <a:t>Uso y copia del material</a:t>
            </a:r>
          </a:p>
        </p:txBody>
      </p:sp>
      <p:sp>
        <p:nvSpPr>
          <p:cNvPr id="3" name="Content Placeholder 2"/>
          <p:cNvSpPr>
            <a:spLocks noGrp="1"/>
          </p:cNvSpPr>
          <p:nvPr>
            <p:ph idx="1"/>
          </p:nvPr>
        </p:nvSpPr>
        <p:spPr>
          <a:xfrm>
            <a:off x="457200" y="1447800"/>
            <a:ext cx="8382000" cy="4525963"/>
          </a:xfrm>
        </p:spPr>
        <p:txBody>
          <a:bodyPr>
            <a:normAutofit/>
          </a:bodyPr>
          <a:lstStyle/>
          <a:p>
            <a:pPr rtl="0"/>
            <a:r>
              <a:rPr lang="es-US" dirty="0"/>
              <a:t>El material se puede usar SOLO para fines educativos y de capacitación no comerciales </a:t>
            </a:r>
            <a:br>
              <a:rPr lang="es-US" dirty="0"/>
            </a:br>
            <a:r>
              <a:rPr lang="es-US" dirty="0"/>
              <a:t>y con la acreditación adecuada del SBCTC.</a:t>
            </a:r>
          </a:p>
          <a:p>
            <a:pPr rtl="0"/>
            <a:r>
              <a:rPr lang="es-US" u="sng" dirty="0"/>
              <a:t>No</a:t>
            </a:r>
            <a:r>
              <a:rPr lang="es-US" dirty="0"/>
              <a:t> se pueden cobrar cuotas por este material.</a:t>
            </a:r>
          </a:p>
          <a:p>
            <a:pPr rtl="0"/>
            <a:r>
              <a:rPr lang="es-US" dirty="0"/>
              <a:t>Se ha hecho todo lo posible por garantizar que la información sea actual y precisa, pero el SBCTC no asume ninguna responsabilidad por errores u omisiones.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pPr/>
              <a:t>30</a:t>
            </a:fld>
            <a:endParaRPr/>
          </a:p>
        </p:txBody>
      </p:sp>
      <p:sp>
        <p:nvSpPr>
          <p:cNvPr id="121858" name="AutoShape 2"/>
          <p:cNvSpPr>
            <a:spLocks noGrp="1" noChangeArrowheads="1"/>
          </p:cNvSpPr>
          <p:nvPr>
            <p:ph type="title"/>
          </p:nvPr>
        </p:nvSpPr>
        <p:spPr>
          <a:xfrm>
            <a:off x="457200" y="0"/>
            <a:ext cx="3581400" cy="1143000"/>
          </a:xfrm>
        </p:spPr>
        <p:txBody>
          <a:bodyPr/>
          <a:lstStyle/>
          <a:p>
            <a:pPr rtl="0" eaLnBrk="1" hangingPunct="1"/>
            <a:r>
              <a:rPr lang="es-US" dirty="0"/>
              <a:t>De seis pies...</a:t>
            </a:r>
          </a:p>
        </p:txBody>
      </p:sp>
      <p:sp>
        <p:nvSpPr>
          <p:cNvPr id="122883" name="Rectangle 3"/>
          <p:cNvSpPr>
            <a:spLocks noGrp="1" noChangeArrowheads="1"/>
          </p:cNvSpPr>
          <p:nvPr>
            <p:ph idx="1"/>
          </p:nvPr>
        </p:nvSpPr>
        <p:spPr>
          <a:xfrm>
            <a:off x="381000" y="1524000"/>
            <a:ext cx="4800600" cy="5029200"/>
          </a:xfrm>
        </p:spPr>
        <p:txBody>
          <a:bodyPr vert="horz" lIns="91440" tIns="45720" rIns="91440" bIns="45720" rtlCol="0" anchor="t">
            <a:noAutofit/>
          </a:bodyPr>
          <a:lstStyle/>
          <a:p>
            <a:pPr rtl="0" eaLnBrk="1" hangingPunct="1">
              <a:spcBef>
                <a:spcPts val="0"/>
              </a:spcBef>
              <a:defRPr/>
            </a:pPr>
            <a:r>
              <a:rPr lang="es-US" sz="3000" dirty="0"/>
              <a:t>La tierra solo tarda 0.61 segundos en caer seis pies.</a:t>
            </a:r>
          </a:p>
          <a:p>
            <a:pPr eaLnBrk="1" hangingPunct="1">
              <a:spcBef>
                <a:spcPts val="0"/>
              </a:spcBef>
              <a:buNone/>
              <a:defRPr/>
            </a:pPr>
            <a:endParaRPr lang="en-US" sz="1400" dirty="0"/>
          </a:p>
          <a:p>
            <a:pPr rtl="0" eaLnBrk="1" hangingPunct="1">
              <a:spcBef>
                <a:spcPts val="0"/>
              </a:spcBef>
              <a:defRPr/>
            </a:pPr>
            <a:r>
              <a:rPr lang="es-US" sz="3000" dirty="0"/>
              <a:t>El tiempo de reacción </a:t>
            </a:r>
            <a:br>
              <a:rPr lang="es-US" sz="3000" dirty="0"/>
            </a:br>
            <a:r>
              <a:rPr lang="es-US" sz="3000" dirty="0"/>
              <a:t>de los humanos es de aproximadamente </a:t>
            </a:r>
            <a:br>
              <a:rPr lang="es-US" sz="3000" dirty="0"/>
            </a:br>
            <a:r>
              <a:rPr lang="es-US" sz="3000" dirty="0"/>
              <a:t>0.50 segundos.</a:t>
            </a:r>
          </a:p>
          <a:p>
            <a:pPr eaLnBrk="1" hangingPunct="1">
              <a:spcBef>
                <a:spcPts val="0"/>
              </a:spcBef>
              <a:buNone/>
              <a:defRPr/>
            </a:pPr>
            <a:endParaRPr lang="en-US" sz="1400" dirty="0"/>
          </a:p>
          <a:p>
            <a:pPr>
              <a:spcBef>
                <a:spcPts val="0"/>
              </a:spcBef>
              <a:defRPr/>
            </a:pPr>
            <a:r>
              <a:rPr lang="es-US" sz="3000" dirty="0"/>
              <a:t>Un trabajador se tardaría otros 0.11 segundos para llegar a la escalera.</a:t>
            </a:r>
          </a:p>
        </p:txBody>
      </p:sp>
      <p:pic>
        <p:nvPicPr>
          <p:cNvPr id="121860" name="Picture 4" descr="6 pies"/>
          <p:cNvPicPr>
            <a:picLocks noChangeAspect="1" noChangeArrowheads="1"/>
          </p:cNvPicPr>
          <p:nvPr/>
        </p:nvPicPr>
        <p:blipFill>
          <a:blip r:embed="rId3" cstate="print"/>
          <a:srcRect/>
          <a:stretch>
            <a:fillRect/>
          </a:stretch>
        </p:blipFill>
        <p:spPr bwMode="auto">
          <a:xfrm>
            <a:off x="5105400" y="1981200"/>
            <a:ext cx="4038600" cy="4318649"/>
          </a:xfrm>
          <a:prstGeom prst="rect">
            <a:avLst/>
          </a:prstGeom>
          <a:noFill/>
          <a:ln w="9525">
            <a:noFill/>
            <a:miter lim="800000"/>
            <a:headEnd/>
            <a:tailEnd/>
          </a:ln>
        </p:spPr>
      </p:pic>
      <p:sp>
        <p:nvSpPr>
          <p:cNvPr id="6" name="TextBox 5"/>
          <p:cNvSpPr txBox="1"/>
          <p:nvPr/>
        </p:nvSpPr>
        <p:spPr>
          <a:xfrm>
            <a:off x="4353791" y="817973"/>
            <a:ext cx="4724400" cy="553998"/>
          </a:xfrm>
          <a:prstGeom prst="rect">
            <a:avLst/>
          </a:prstGeom>
          <a:noFill/>
        </p:spPr>
        <p:txBody>
          <a:bodyPr wrap="square" rtlCol="0">
            <a:noAutofit/>
          </a:bodyPr>
          <a:lstStyle/>
          <a:p>
            <a:pPr marL="342900" lvl="0" indent="-342900" defTabSz="457200" rtl="0">
              <a:defRPr/>
            </a:pPr>
            <a:r>
              <a:rPr lang="es-US" sz="3000" b="1" dirty="0">
                <a:solidFill>
                  <a:srgbClr val="FF0000"/>
                </a:solidFill>
              </a:rPr>
              <a:t>¡No hay tiempo de escapar!</a:t>
            </a:r>
          </a:p>
        </p:txBody>
      </p:sp>
      <p:sp>
        <p:nvSpPr>
          <p:cNvPr id="2" name="TextBox 1">
            <a:extLst>
              <a:ext uri="{FF2B5EF4-FFF2-40B4-BE49-F238E27FC236}">
                <a16:creationId xmlns:a16="http://schemas.microsoft.com/office/drawing/2014/main" id="{1D63A635-C513-417E-85F1-026179F35A32}"/>
              </a:ext>
            </a:extLst>
          </p:cNvPr>
          <p:cNvSpPr txBox="1"/>
          <p:nvPr/>
        </p:nvSpPr>
        <p:spPr>
          <a:xfrm>
            <a:off x="5605013" y="5802702"/>
            <a:ext cx="3192492"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b="1" dirty="0">
                <a:ea typeface="+mn-lt"/>
                <a:cs typeface="+mn-lt"/>
              </a:rPr>
              <a:t>Se alcanza la escalera en 0.11 segundos.</a:t>
            </a:r>
            <a:endParaRPr lang="en-US" sz="1400" b="1">
              <a:ea typeface="+mn-lt"/>
              <a:cs typeface="+mn-lt"/>
            </a:endParaRPr>
          </a:p>
        </p:txBody>
      </p:sp>
      <p:sp>
        <p:nvSpPr>
          <p:cNvPr id="3" name="TextBox 2">
            <a:extLst>
              <a:ext uri="{FF2B5EF4-FFF2-40B4-BE49-F238E27FC236}">
                <a16:creationId xmlns:a16="http://schemas.microsoft.com/office/drawing/2014/main" id="{BAD43144-232E-48D7-A1CB-13FBA41B5264}"/>
              </a:ext>
            </a:extLst>
          </p:cNvPr>
          <p:cNvSpPr txBox="1"/>
          <p:nvPr/>
        </p:nvSpPr>
        <p:spPr>
          <a:xfrm rot="-960000">
            <a:off x="6563621" y="3559635"/>
            <a:ext cx="1506749"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ea typeface="+mn-lt"/>
                <a:cs typeface="+mn-lt"/>
              </a:rPr>
              <a:t>El impacto ocurre en 0.61 segundos cuando la tierra cae de 6.00 pies.</a:t>
            </a:r>
            <a:endParaRPr lang="en-US" dirty="0">
              <a:ea typeface="+mn-lt"/>
              <a:cs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1000"/>
            <a:lum/>
            <a:extLst>
              <a:ext uri="{28A0092B-C50C-407E-A947-70E740481C1C}">
                <a14:useLocalDpi xmlns:a14="http://schemas.microsoft.com/office/drawing/2010/main"/>
              </a:ext>
            </a:extLst>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pPr/>
              <a:t>31</a:t>
            </a:fld>
            <a:endParaRPr/>
          </a:p>
        </p:txBody>
      </p:sp>
      <p:sp>
        <p:nvSpPr>
          <p:cNvPr id="122882" name="AutoShape 2"/>
          <p:cNvSpPr>
            <a:spLocks noGrp="1" noChangeArrowheads="1"/>
          </p:cNvSpPr>
          <p:nvPr>
            <p:ph type="title"/>
          </p:nvPr>
        </p:nvSpPr>
        <p:spPr>
          <a:xfrm>
            <a:off x="457200" y="350838"/>
            <a:ext cx="6858000" cy="868362"/>
          </a:xfrm>
        </p:spPr>
        <p:txBody>
          <a:bodyPr>
            <a:normAutofit fontScale="90000"/>
          </a:bodyPr>
          <a:lstStyle/>
          <a:p>
            <a:pPr rtl="0"/>
            <a:r>
              <a:rPr lang="es-US" b="1"/>
              <a:t>Mito: “Puedo cavar para salir”</a:t>
            </a:r>
          </a:p>
        </p:txBody>
      </p:sp>
      <p:sp>
        <p:nvSpPr>
          <p:cNvPr id="123907" name="Rectangle 3"/>
          <p:cNvSpPr>
            <a:spLocks noGrp="1" noChangeArrowheads="1"/>
          </p:cNvSpPr>
          <p:nvPr>
            <p:ph idx="1"/>
          </p:nvPr>
        </p:nvSpPr>
        <p:spPr>
          <a:xfrm>
            <a:off x="228600" y="1524000"/>
            <a:ext cx="3505200" cy="3276600"/>
          </a:xfrm>
        </p:spPr>
        <p:txBody>
          <a:bodyPr>
            <a:normAutofit fontScale="92500"/>
          </a:bodyPr>
          <a:lstStyle/>
          <a:p>
            <a:pPr marL="0" indent="0" rtl="0" eaLnBrk="1" hangingPunct="1">
              <a:lnSpc>
                <a:spcPct val="90000"/>
              </a:lnSpc>
              <a:spcBef>
                <a:spcPts val="0"/>
              </a:spcBef>
              <a:buNone/>
              <a:defRPr/>
            </a:pPr>
            <a:r>
              <a:rPr lang="es-US" sz="2400" b="1" dirty="0"/>
              <a:t>La zanja se colapsó. Un poquito de tierra no puede pesar tanto, ¿cierto? ¿Tal vez pueda salir cavando?</a:t>
            </a:r>
          </a:p>
          <a:p>
            <a:pPr marL="0" indent="0" eaLnBrk="1" hangingPunct="1">
              <a:lnSpc>
                <a:spcPct val="90000"/>
              </a:lnSpc>
              <a:spcBef>
                <a:spcPts val="0"/>
              </a:spcBef>
              <a:buNone/>
              <a:defRPr/>
            </a:pPr>
            <a:endParaRPr lang="en-US" sz="2400" b="1" dirty="0"/>
          </a:p>
          <a:p>
            <a:pPr marL="0" indent="0" rtl="0" eaLnBrk="1" hangingPunct="1">
              <a:lnSpc>
                <a:spcPct val="90000"/>
              </a:lnSpc>
              <a:spcBef>
                <a:spcPts val="0"/>
              </a:spcBef>
              <a:buNone/>
              <a:defRPr/>
            </a:pPr>
            <a:r>
              <a:rPr lang="es-US" sz="2400" b="1" dirty="0"/>
              <a:t>¡No!  Suponga que está enterrado a tres pies de profundidad.</a:t>
            </a:r>
          </a:p>
          <a:p>
            <a:pPr marL="0" indent="0" rtl="0" eaLnBrk="1" hangingPunct="1">
              <a:lnSpc>
                <a:spcPct val="90000"/>
              </a:lnSpc>
              <a:spcBef>
                <a:spcPts val="0"/>
              </a:spcBef>
              <a:buNone/>
              <a:defRPr/>
            </a:pPr>
            <a:r>
              <a:rPr lang="es-US" sz="2400" b="1" dirty="0"/>
              <a:t>Una yarda cúbica de tierra lo presiona. </a:t>
            </a:r>
          </a:p>
          <a:p>
            <a:pPr marL="0" indent="0" eaLnBrk="1" hangingPunct="1">
              <a:lnSpc>
                <a:spcPct val="90000"/>
              </a:lnSpc>
              <a:buFont typeface="Wingdings" pitchFamily="2" charset="2"/>
              <a:buNone/>
              <a:defRPr/>
            </a:pPr>
            <a:endParaRPr lang="en-US" sz="2400" b="1" dirty="0"/>
          </a:p>
        </p:txBody>
      </p:sp>
      <p:sp>
        <p:nvSpPr>
          <p:cNvPr id="6" name="TextBox 5"/>
          <p:cNvSpPr txBox="1"/>
          <p:nvPr/>
        </p:nvSpPr>
        <p:spPr>
          <a:xfrm>
            <a:off x="228600" y="5181600"/>
            <a:ext cx="8763000" cy="646331"/>
          </a:xfrm>
          <a:prstGeom prst="rect">
            <a:avLst/>
          </a:prstGeom>
          <a:noFill/>
        </p:spPr>
        <p:txBody>
          <a:bodyPr wrap="square" rtlCol="0">
            <a:spAutoFit/>
          </a:bodyPr>
          <a:lstStyle/>
          <a:p>
            <a:pPr rtl="0"/>
            <a:r>
              <a:rPr lang="es-US" sz="3600" b="1"/>
              <a:t>¿Cuánto cree que pesa una yarda cúbica?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 Dos cubos, cada uno con una etiqueta de 3,000 libras que indican el peso del suelo por yarda cúbica." title="Ilustración que muestra la mano de un trabajador que cava en la base de una excavación abier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8191500" cy="4524375"/>
          </a:xfrm>
        </p:spPr>
      </p:pic>
      <p:sp>
        <p:nvSpPr>
          <p:cNvPr id="6" name="Rectangle 5"/>
          <p:cNvSpPr/>
          <p:nvPr/>
        </p:nvSpPr>
        <p:spPr>
          <a:xfrm>
            <a:off x="8698137" y="18106"/>
            <a:ext cx="418704" cy="369332"/>
          </a:xfrm>
          <a:prstGeom prst="rect">
            <a:avLst/>
          </a:prstGeom>
        </p:spPr>
        <p:txBody>
          <a:bodyPr wrap="none">
            <a:spAutoFit/>
          </a:bodyPr>
          <a:lstStyle/>
          <a:p>
            <a:pPr rtl="0"/>
            <a:fld id="{A385ADA4-7CA8-7D42-9033-52B4A2259F06}" type="slidenum">
              <a:rPr/>
              <a:pPr/>
              <a:t>32</a:t>
            </a:fld>
            <a:endParaRPr/>
          </a:p>
        </p:txBody>
      </p:sp>
      <p:sp>
        <p:nvSpPr>
          <p:cNvPr id="2" name="Title 1"/>
          <p:cNvSpPr>
            <a:spLocks noGrp="1"/>
          </p:cNvSpPr>
          <p:nvPr>
            <p:ph type="title"/>
          </p:nvPr>
        </p:nvSpPr>
        <p:spPr>
          <a:xfrm>
            <a:off x="457200" y="274638"/>
            <a:ext cx="6781800" cy="944562"/>
          </a:xfrm>
        </p:spPr>
        <p:txBody>
          <a:bodyPr/>
          <a:lstStyle/>
          <a:p>
            <a:pPr rtl="0"/>
            <a:r>
              <a:rPr lang="es-US"/>
              <a:t>¿Cuánto pesa la tierra?</a:t>
            </a:r>
          </a:p>
        </p:txBody>
      </p:sp>
      <p:sp>
        <p:nvSpPr>
          <p:cNvPr id="5" name="TextBox 4"/>
          <p:cNvSpPr txBox="1"/>
          <p:nvPr/>
        </p:nvSpPr>
        <p:spPr>
          <a:xfrm>
            <a:off x="228600" y="1439882"/>
            <a:ext cx="3352800" cy="4401205"/>
          </a:xfrm>
          <a:prstGeom prst="rect">
            <a:avLst/>
          </a:prstGeom>
          <a:solidFill>
            <a:srgbClr val="FFFF00"/>
          </a:solidFill>
          <a:ln w="12700">
            <a:solidFill>
              <a:schemeClr val="tx1"/>
            </a:solidFill>
          </a:ln>
        </p:spPr>
        <p:txBody>
          <a:bodyPr wrap="square" lIns="274320" rtlCol="0">
            <a:spAutoFit/>
          </a:bodyPr>
          <a:lstStyle/>
          <a:p>
            <a:pPr rtl="0"/>
            <a:r>
              <a:rPr lang="es-US" sz="2800" b="1" dirty="0"/>
              <a:t>Un pie cúbico </a:t>
            </a:r>
            <a:br>
              <a:rPr lang="es-US" sz="2800" b="1" dirty="0"/>
            </a:br>
            <a:r>
              <a:rPr lang="es-US" sz="2800" b="1" dirty="0"/>
              <a:t>de tierra = </a:t>
            </a:r>
            <a:br>
              <a:rPr lang="es-US" sz="2800" b="1" dirty="0"/>
            </a:br>
            <a:r>
              <a:rPr lang="es-US" sz="2800" b="1" dirty="0"/>
              <a:t>de 100 a 120 lb</a:t>
            </a:r>
          </a:p>
          <a:p>
            <a:endParaRPr lang="en-US" sz="2800" b="1" dirty="0"/>
          </a:p>
          <a:p>
            <a:pPr rtl="0"/>
            <a:r>
              <a:rPr lang="es-US" sz="2800" b="1" dirty="0"/>
              <a:t>Una yarda cúbica </a:t>
            </a:r>
            <a:br>
              <a:rPr lang="es-US" sz="2800" b="1" dirty="0"/>
            </a:br>
            <a:r>
              <a:rPr lang="es-US" sz="2800" b="1" dirty="0"/>
              <a:t>de tierra = </a:t>
            </a:r>
            <a:br>
              <a:rPr lang="es-US" sz="2800" b="1" dirty="0"/>
            </a:br>
            <a:r>
              <a:rPr lang="es-US" sz="2800" b="1" dirty="0"/>
              <a:t>de 2,700 a 3,000 lb</a:t>
            </a:r>
          </a:p>
          <a:p>
            <a:endParaRPr lang="en-US" sz="2800" b="1" dirty="0"/>
          </a:p>
          <a:p>
            <a:pPr rtl="0"/>
            <a:r>
              <a:rPr lang="es-US" sz="2800" b="1" dirty="0"/>
              <a:t>¿Cómo es una </a:t>
            </a:r>
            <a:br>
              <a:rPr lang="es-US" sz="2800" b="1" dirty="0"/>
            </a:br>
            <a:r>
              <a:rPr lang="es-US" sz="2800" b="1" dirty="0"/>
              <a:t>yarda cúbica?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pPr/>
              <a:t>33</a:t>
            </a:fld>
            <a:endParaRPr/>
          </a:p>
        </p:txBody>
      </p:sp>
      <p:sp>
        <p:nvSpPr>
          <p:cNvPr id="123906" name="AutoShape 2"/>
          <p:cNvSpPr>
            <a:spLocks noGrp="1" noChangeArrowheads="1"/>
          </p:cNvSpPr>
          <p:nvPr>
            <p:ph type="title"/>
          </p:nvPr>
        </p:nvSpPr>
        <p:spPr>
          <a:xfrm>
            <a:off x="457200" y="274638"/>
            <a:ext cx="5029200" cy="1020762"/>
          </a:xfrm>
        </p:spPr>
        <p:txBody>
          <a:bodyPr>
            <a:normAutofit fontScale="90000"/>
          </a:bodyPr>
          <a:lstStyle/>
          <a:p>
            <a:pPr rtl="0" eaLnBrk="1" hangingPunct="1"/>
            <a:r>
              <a:rPr lang="es-US" dirty="0"/>
              <a:t>¡Hasta dos toneladas!</a:t>
            </a:r>
          </a:p>
        </p:txBody>
      </p:sp>
      <p:sp>
        <p:nvSpPr>
          <p:cNvPr id="123907" name="Rectangle 3"/>
          <p:cNvSpPr>
            <a:spLocks noGrp="1" noChangeArrowheads="1"/>
          </p:cNvSpPr>
          <p:nvPr>
            <p:ph idx="1"/>
          </p:nvPr>
        </p:nvSpPr>
        <p:spPr>
          <a:xfrm>
            <a:off x="152400" y="1447800"/>
            <a:ext cx="5867400" cy="4648200"/>
          </a:xfrm>
        </p:spPr>
        <p:txBody>
          <a:bodyPr>
            <a:noAutofit/>
          </a:bodyPr>
          <a:lstStyle/>
          <a:p>
            <a:pPr rtl="0" eaLnBrk="1" hangingPunct="1">
              <a:lnSpc>
                <a:spcPct val="90000"/>
              </a:lnSpc>
            </a:pPr>
            <a:r>
              <a:rPr lang="es-US" b="1" dirty="0"/>
              <a:t>Una yarda cúbica de arcilla húmeda excavada pesa 3078 lb.</a:t>
            </a:r>
          </a:p>
          <a:p>
            <a:pPr rtl="0" eaLnBrk="1" hangingPunct="1">
              <a:lnSpc>
                <a:spcPct val="90000"/>
              </a:lnSpc>
            </a:pPr>
            <a:r>
              <a:rPr lang="es-US" b="1" dirty="0"/>
              <a:t>Una yarda cúbica de arena y grava húmedas pesa 3375 lb.</a:t>
            </a:r>
          </a:p>
          <a:p>
            <a:pPr rtl="0" eaLnBrk="1" hangingPunct="1">
              <a:lnSpc>
                <a:spcPct val="90000"/>
              </a:lnSpc>
            </a:pPr>
            <a:r>
              <a:rPr lang="es-US" b="1" dirty="0">
                <a:solidFill>
                  <a:srgbClr val="FF0000"/>
                </a:solidFill>
              </a:rPr>
              <a:t>Una yarda cúbica de arenisca pesa 3915 lb.</a:t>
            </a:r>
          </a:p>
          <a:p>
            <a:pPr rtl="0" eaLnBrk="1" hangingPunct="1">
              <a:lnSpc>
                <a:spcPct val="90000"/>
              </a:lnSpc>
              <a:buNone/>
            </a:pPr>
            <a:r>
              <a:rPr lang="es-US" b="1" dirty="0"/>
              <a:t>			</a:t>
            </a:r>
          </a:p>
          <a:p>
            <a:pPr rtl="0" eaLnBrk="1" hangingPunct="1">
              <a:lnSpc>
                <a:spcPct val="90000"/>
              </a:lnSpc>
              <a:buNone/>
            </a:pPr>
            <a:r>
              <a:rPr lang="es-US" b="1" dirty="0"/>
              <a:t>			¡Casi dos toneladas!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34</a:t>
            </a:fld>
            <a:endParaRPr>
              <a:solidFill>
                <a:srgbClr val="000000">
                  <a:tint val="75000"/>
                </a:srgbClr>
              </a:solidFill>
            </a:endParaRPr>
          </a:p>
        </p:txBody>
      </p:sp>
      <p:sp>
        <p:nvSpPr>
          <p:cNvPr id="2" name="Title 1"/>
          <p:cNvSpPr>
            <a:spLocks noGrp="1"/>
          </p:cNvSpPr>
          <p:nvPr>
            <p:ph type="title"/>
          </p:nvPr>
        </p:nvSpPr>
        <p:spPr>
          <a:xfrm>
            <a:off x="457200" y="274638"/>
            <a:ext cx="6858000" cy="944562"/>
          </a:xfrm>
        </p:spPr>
        <p:txBody>
          <a:bodyPr/>
          <a:lstStyle/>
          <a:p>
            <a:pPr rtl="0"/>
            <a:r>
              <a:rPr lang="es-US" dirty="0"/>
              <a:t>El equivalente a un vehículo</a:t>
            </a:r>
          </a:p>
        </p:txBody>
      </p:sp>
      <p:sp>
        <p:nvSpPr>
          <p:cNvPr id="11" name="TextBox 10"/>
          <p:cNvSpPr txBox="1"/>
          <p:nvPr/>
        </p:nvSpPr>
        <p:spPr>
          <a:xfrm>
            <a:off x="4953000" y="3043535"/>
            <a:ext cx="3352799" cy="461665"/>
          </a:xfrm>
          <a:prstGeom prst="rect">
            <a:avLst/>
          </a:prstGeom>
          <a:noFill/>
        </p:spPr>
        <p:txBody>
          <a:bodyPr wrap="square" rtlCol="0">
            <a:spAutoFit/>
          </a:bodyPr>
          <a:lstStyle/>
          <a:p>
            <a:pPr rtl="0"/>
            <a:r>
              <a:rPr lang="es-US" sz="2400"/>
              <a:t>3,922-4,441 lb (1.5 yd</a:t>
            </a:r>
            <a:r>
              <a:rPr lang="es-US" sz="2400" baseline="30000"/>
              <a:t>3</a:t>
            </a:r>
            <a:r>
              <a:rPr lang="es-US" sz="2400"/>
              <a:t>)</a:t>
            </a:r>
          </a:p>
        </p:txBody>
      </p:sp>
      <p:sp>
        <p:nvSpPr>
          <p:cNvPr id="12" name="TextBox 11"/>
          <p:cNvSpPr txBox="1"/>
          <p:nvPr/>
        </p:nvSpPr>
        <p:spPr>
          <a:xfrm>
            <a:off x="914400" y="5405735"/>
            <a:ext cx="3733800" cy="461665"/>
          </a:xfrm>
          <a:prstGeom prst="rect">
            <a:avLst/>
          </a:prstGeom>
          <a:noFill/>
        </p:spPr>
        <p:txBody>
          <a:bodyPr wrap="square" rtlCol="0">
            <a:spAutoFit/>
          </a:bodyPr>
          <a:lstStyle/>
          <a:p>
            <a:pPr rtl="0"/>
            <a:r>
              <a:rPr lang="es-US" sz="2400"/>
              <a:t>4,798-5,372 lb (1.75 yd</a:t>
            </a:r>
            <a:r>
              <a:rPr lang="es-US" sz="2400" baseline="30000"/>
              <a:t>3</a:t>
            </a:r>
            <a:r>
              <a:rPr lang="es-US" sz="2400"/>
              <a:t>)</a:t>
            </a:r>
          </a:p>
        </p:txBody>
      </p:sp>
      <p:pic>
        <p:nvPicPr>
          <p:cNvPr id="21" name="Picture 4" descr="3915"/>
          <p:cNvPicPr>
            <a:picLocks noChangeAspect="1" noChangeArrowheads="1"/>
          </p:cNvPicPr>
          <p:nvPr/>
        </p:nvPicPr>
        <p:blipFill>
          <a:blip r:embed="rId2" cstate="print"/>
          <a:srcRect/>
          <a:stretch>
            <a:fillRect/>
          </a:stretch>
        </p:blipFill>
        <p:spPr bwMode="auto">
          <a:xfrm>
            <a:off x="4773442" y="3495147"/>
            <a:ext cx="4343400" cy="2804226"/>
          </a:xfrm>
          <a:prstGeom prst="rect">
            <a:avLst/>
          </a:prstGeom>
          <a:noFill/>
          <a:ln w="9525">
            <a:noFill/>
            <a:miter lim="800000"/>
            <a:headEnd/>
            <a:tailEnd/>
          </a:ln>
        </p:spPr>
      </p:pic>
      <p:pic>
        <p:nvPicPr>
          <p:cNvPr id="3" name="Picture 2" title="Aut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 y="1524000"/>
            <a:ext cx="3139440" cy="2042160"/>
          </a:xfrm>
          <a:prstGeom prst="rect">
            <a:avLst/>
          </a:prstGeom>
        </p:spPr>
      </p:pic>
      <p:pic>
        <p:nvPicPr>
          <p:cNvPr id="6" name="Picture 5" title="Pickup tru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447800"/>
            <a:ext cx="3314700" cy="1581150"/>
          </a:xfrm>
          <a:prstGeom prst="rect">
            <a:avLst/>
          </a:prstGeom>
        </p:spPr>
      </p:pic>
      <p:pic>
        <p:nvPicPr>
          <p:cNvPr id="10" name="Picture 9" title="Larger pickup tru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733800"/>
            <a:ext cx="3781425" cy="1524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35</a:t>
            </a:fld>
            <a:endParaRPr>
              <a:solidFill>
                <a:srgbClr val="000000">
                  <a:tint val="75000"/>
                </a:srgbClr>
              </a:solidFill>
            </a:endParaRPr>
          </a:p>
        </p:txBody>
      </p:sp>
      <p:sp>
        <p:nvSpPr>
          <p:cNvPr id="2" name="Title 1"/>
          <p:cNvSpPr>
            <a:spLocks noGrp="1"/>
          </p:cNvSpPr>
          <p:nvPr>
            <p:ph type="title"/>
          </p:nvPr>
        </p:nvSpPr>
        <p:spPr>
          <a:xfrm>
            <a:off x="457200" y="76200"/>
            <a:ext cx="8458200" cy="944562"/>
          </a:xfrm>
        </p:spPr>
        <p:txBody>
          <a:bodyPr>
            <a:normAutofit fontScale="90000"/>
          </a:bodyPr>
          <a:lstStyle/>
          <a:p>
            <a:pPr rtl="0"/>
            <a:r>
              <a:rPr lang="es-US" dirty="0"/>
              <a:t>¿Cómo afecta un derrumbe al cuerpo?</a:t>
            </a:r>
          </a:p>
        </p:txBody>
      </p:sp>
      <p:grpSp>
        <p:nvGrpSpPr>
          <p:cNvPr id="11" name="Group 10" descr="Two color boxes contain lists of ways cave-ins affect the body through impact of crushing force and weight of soil."/>
          <p:cNvGrpSpPr/>
          <p:nvPr/>
        </p:nvGrpSpPr>
        <p:grpSpPr>
          <a:xfrm>
            <a:off x="228600" y="1143000"/>
            <a:ext cx="8686800" cy="5030767"/>
            <a:chOff x="228600" y="1600200"/>
            <a:chExt cx="8686800" cy="5030767"/>
          </a:xfrm>
        </p:grpSpPr>
        <p:sp>
          <p:nvSpPr>
            <p:cNvPr id="8" name="TextBox 7"/>
            <p:cNvSpPr txBox="1"/>
            <p:nvPr/>
          </p:nvSpPr>
          <p:spPr>
            <a:xfrm>
              <a:off x="228600" y="1603950"/>
              <a:ext cx="5029200" cy="5027017"/>
            </a:xfrm>
            <a:prstGeom prst="rect">
              <a:avLst/>
            </a:prstGeom>
            <a:solidFill>
              <a:srgbClr val="FFFF00"/>
            </a:solidFill>
          </p:spPr>
          <p:txBody>
            <a:bodyPr wrap="square" lIns="182880" tIns="182880" bIns="182880" rtlCol="0">
              <a:spAutoFit/>
            </a:bodyPr>
            <a:lstStyle/>
            <a:p>
              <a:pPr marL="342900" lvl="0" indent="-342900" defTabSz="457200" rtl="0">
                <a:lnSpc>
                  <a:spcPts val="3200"/>
                </a:lnSpc>
                <a:spcBef>
                  <a:spcPct val="20000"/>
                </a:spcBef>
              </a:pPr>
              <a:r>
                <a:rPr lang="es-US" sz="3000" dirty="0">
                  <a:solidFill>
                    <a:srgbClr val="000000"/>
                  </a:solidFill>
                </a:rPr>
                <a:t>Impacto de una </a:t>
              </a:r>
              <a:br>
                <a:rPr lang="es-US" sz="3000" dirty="0">
                  <a:solidFill>
                    <a:srgbClr val="000000"/>
                  </a:solidFill>
                </a:rPr>
              </a:br>
              <a:r>
                <a:rPr lang="es-US" sz="3000" dirty="0">
                  <a:solidFill>
                    <a:srgbClr val="000000"/>
                  </a:solidFill>
                </a:rPr>
                <a:t>fuerza aplastante:</a:t>
              </a:r>
            </a:p>
            <a:p>
              <a:pPr marL="342900" lvl="0" indent="-342900" defTabSz="457200" rtl="0">
                <a:lnSpc>
                  <a:spcPts val="3200"/>
                </a:lnSpc>
                <a:spcBef>
                  <a:spcPct val="20000"/>
                </a:spcBef>
                <a:buFont typeface="Arial"/>
                <a:buChar char="•"/>
              </a:pPr>
              <a:r>
                <a:rPr lang="es-US" sz="3000" dirty="0">
                  <a:solidFill>
                    <a:srgbClr val="000000"/>
                  </a:solidFill>
                </a:rPr>
                <a:t>cortaduras y raspones</a:t>
              </a:r>
            </a:p>
            <a:p>
              <a:pPr marL="342900" lvl="0" indent="-342900" defTabSz="457200" rtl="0">
                <a:lnSpc>
                  <a:spcPts val="3200"/>
                </a:lnSpc>
                <a:spcBef>
                  <a:spcPct val="20000"/>
                </a:spcBef>
                <a:buFont typeface="Arial"/>
                <a:buChar char="•"/>
              </a:pPr>
              <a:r>
                <a:rPr lang="es-US" sz="3000" dirty="0">
                  <a:solidFill>
                    <a:srgbClr val="000000"/>
                  </a:solidFill>
                </a:rPr>
                <a:t>huesos fracturados</a:t>
              </a:r>
            </a:p>
            <a:p>
              <a:pPr marL="342900" lvl="0" indent="-342900" defTabSz="457200" rtl="0">
                <a:lnSpc>
                  <a:spcPts val="3200"/>
                </a:lnSpc>
                <a:spcBef>
                  <a:spcPct val="20000"/>
                </a:spcBef>
                <a:buFont typeface="Arial"/>
                <a:buChar char="•"/>
              </a:pPr>
              <a:r>
                <a:rPr lang="es-US" sz="3000" dirty="0">
                  <a:solidFill>
                    <a:srgbClr val="000000"/>
                  </a:solidFill>
                </a:rPr>
                <a:t>ligamentos distendidos </a:t>
              </a:r>
              <a:br>
                <a:rPr lang="es-US" sz="3000" dirty="0">
                  <a:solidFill>
                    <a:srgbClr val="000000"/>
                  </a:solidFill>
                </a:rPr>
              </a:br>
              <a:r>
                <a:rPr lang="es-US" sz="3000" dirty="0">
                  <a:solidFill>
                    <a:srgbClr val="000000"/>
                  </a:solidFill>
                </a:rPr>
                <a:t>o rotos</a:t>
              </a:r>
            </a:p>
            <a:p>
              <a:pPr marL="342900" lvl="0" indent="-342900" defTabSz="457200" rtl="0">
                <a:lnSpc>
                  <a:spcPts val="3200"/>
                </a:lnSpc>
                <a:spcBef>
                  <a:spcPct val="20000"/>
                </a:spcBef>
                <a:buFont typeface="Arial"/>
                <a:buChar char="•"/>
              </a:pPr>
              <a:r>
                <a:rPr lang="es-US" sz="3000" dirty="0">
                  <a:solidFill>
                    <a:srgbClr val="000000"/>
                  </a:solidFill>
                </a:rPr>
                <a:t>hemorragia interna</a:t>
              </a:r>
            </a:p>
            <a:p>
              <a:pPr marL="342900" lvl="0" indent="-342900" defTabSz="457200" rtl="0">
                <a:lnSpc>
                  <a:spcPts val="3200"/>
                </a:lnSpc>
                <a:spcBef>
                  <a:spcPct val="20000"/>
                </a:spcBef>
                <a:buFont typeface="Arial"/>
                <a:buChar char="•"/>
              </a:pPr>
              <a:r>
                <a:rPr lang="es-US" sz="3000" dirty="0">
                  <a:solidFill>
                    <a:srgbClr val="000000"/>
                  </a:solidFill>
                </a:rPr>
                <a:t>órganos lacerados </a:t>
              </a:r>
              <a:br>
                <a:rPr lang="es-US" sz="3000" dirty="0">
                  <a:solidFill>
                    <a:srgbClr val="000000"/>
                  </a:solidFill>
                </a:rPr>
              </a:br>
              <a:r>
                <a:rPr lang="es-US" sz="3000" dirty="0">
                  <a:solidFill>
                    <a:srgbClr val="000000"/>
                  </a:solidFill>
                </a:rPr>
                <a:t>o perforados</a:t>
              </a:r>
            </a:p>
            <a:p>
              <a:pPr marL="342900" lvl="0" indent="-342900" defTabSz="457200" rtl="0">
                <a:lnSpc>
                  <a:spcPts val="3200"/>
                </a:lnSpc>
                <a:spcBef>
                  <a:spcPct val="20000"/>
                </a:spcBef>
                <a:buFont typeface="Arial"/>
                <a:buChar char="•"/>
              </a:pPr>
              <a:r>
                <a:rPr lang="es-US" sz="3000" dirty="0">
                  <a:solidFill>
                    <a:srgbClr val="000000"/>
                  </a:solidFill>
                </a:rPr>
                <a:t>daño celular inmediato</a:t>
              </a:r>
            </a:p>
          </p:txBody>
        </p:sp>
        <p:sp>
          <p:nvSpPr>
            <p:cNvPr id="10" name="TextBox 9"/>
            <p:cNvSpPr txBox="1"/>
            <p:nvPr/>
          </p:nvSpPr>
          <p:spPr>
            <a:xfrm>
              <a:off x="5334000" y="1600200"/>
              <a:ext cx="3581400" cy="2698175"/>
            </a:xfrm>
            <a:prstGeom prst="rect">
              <a:avLst/>
            </a:prstGeom>
            <a:solidFill>
              <a:srgbClr val="FFC000"/>
            </a:solidFill>
          </p:spPr>
          <p:txBody>
            <a:bodyPr wrap="square" lIns="182880" tIns="182880" bIns="182880" rtlCol="0">
              <a:spAutoFit/>
            </a:bodyPr>
            <a:lstStyle/>
            <a:p>
              <a:pPr marL="342900" lvl="0" indent="-342900" defTabSz="457200" rtl="0">
                <a:lnSpc>
                  <a:spcPts val="3200"/>
                </a:lnSpc>
                <a:spcBef>
                  <a:spcPct val="20000"/>
                </a:spcBef>
                <a:defRPr/>
              </a:pPr>
              <a:r>
                <a:rPr lang="es-US" sz="3000" dirty="0">
                  <a:solidFill>
                    <a:srgbClr val="000000"/>
                  </a:solidFill>
                </a:rPr>
                <a:t>Peso de la tierra:</a:t>
              </a:r>
            </a:p>
            <a:p>
              <a:pPr marL="342900" lvl="0" indent="-342900" defTabSz="457200" rtl="0">
                <a:lnSpc>
                  <a:spcPts val="3200"/>
                </a:lnSpc>
                <a:spcBef>
                  <a:spcPct val="20000"/>
                </a:spcBef>
                <a:buFont typeface="Calibri" pitchFamily="34" charset="0"/>
                <a:buChar char="‒"/>
                <a:defRPr/>
              </a:pPr>
              <a:r>
                <a:rPr lang="es-US" sz="3000" dirty="0">
                  <a:solidFill>
                    <a:srgbClr val="000000"/>
                  </a:solidFill>
                </a:rPr>
                <a:t>falta de oxígeno</a:t>
              </a:r>
            </a:p>
            <a:p>
              <a:pPr marL="342900" lvl="0" indent="-342900" defTabSz="457200" rtl="0">
                <a:lnSpc>
                  <a:spcPts val="3200"/>
                </a:lnSpc>
                <a:spcBef>
                  <a:spcPct val="20000"/>
                </a:spcBef>
                <a:buFont typeface="Calibri" pitchFamily="34" charset="0"/>
                <a:buChar char="‒"/>
                <a:defRPr/>
              </a:pPr>
              <a:r>
                <a:rPr lang="es-US" sz="3000" dirty="0">
                  <a:solidFill>
                    <a:srgbClr val="000000"/>
                  </a:solidFill>
                </a:rPr>
                <a:t>“síndrome de aplastamiento”</a:t>
              </a:r>
            </a:p>
            <a:p>
              <a:pPr marL="342900" lvl="0" indent="-342900" defTabSz="457200" rtl="0">
                <a:lnSpc>
                  <a:spcPts val="3200"/>
                </a:lnSpc>
                <a:spcBef>
                  <a:spcPct val="20000"/>
                </a:spcBef>
                <a:buFont typeface="Calibri" pitchFamily="34" charset="0"/>
                <a:buChar char="‒"/>
                <a:defRPr/>
              </a:pPr>
              <a:r>
                <a:rPr lang="es-US" sz="3000" dirty="0">
                  <a:solidFill>
                    <a:srgbClr val="000000"/>
                  </a:solidFill>
                </a:rPr>
                <a:t>asfixia traumática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36</a:t>
            </a:fld>
            <a:endParaRPr>
              <a:solidFill>
                <a:srgbClr val="000000">
                  <a:tint val="75000"/>
                </a:srgbClr>
              </a:solidFill>
            </a:endParaRPr>
          </a:p>
        </p:txBody>
      </p:sp>
      <p:sp>
        <p:nvSpPr>
          <p:cNvPr id="2" name="Title 1"/>
          <p:cNvSpPr>
            <a:spLocks noGrp="1"/>
          </p:cNvSpPr>
          <p:nvPr>
            <p:ph type="title"/>
          </p:nvPr>
        </p:nvSpPr>
        <p:spPr>
          <a:xfrm>
            <a:off x="457200" y="274638"/>
            <a:ext cx="7543800" cy="944562"/>
          </a:xfrm>
        </p:spPr>
        <p:txBody>
          <a:bodyPr>
            <a:normAutofit fontScale="90000"/>
          </a:bodyPr>
          <a:lstStyle/>
          <a:p>
            <a:pPr rtl="0"/>
            <a:r>
              <a:rPr lang="es-US" dirty="0"/>
              <a:t>Reconozca las pistas de la tensión del suelo</a:t>
            </a:r>
          </a:p>
        </p:txBody>
      </p:sp>
      <p:graphicFrame>
        <p:nvGraphicFramePr>
          <p:cNvPr id="5" name="Content Placeholder 4" descr="List of clues that indicate soil stress near excavations, in trenches, and at bottom of trenches."/>
          <p:cNvGraphicFramePr>
            <a:graphicFrameLocks noGrp="1"/>
          </p:cNvGraphicFramePr>
          <p:nvPr>
            <p:ph idx="1"/>
            <p:extLst>
              <p:ext uri="{D42A27DB-BD31-4B8C-83A1-F6EECF244321}">
                <p14:modId xmlns:p14="http://schemas.microsoft.com/office/powerpoint/2010/main" val="42002729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37</a:t>
            </a:fld>
            <a:endParaRPr>
              <a:solidFill>
                <a:srgbClr val="000000">
                  <a:tint val="75000"/>
                </a:srgbClr>
              </a:solidFill>
            </a:endParaRPr>
          </a:p>
        </p:txBody>
      </p:sp>
      <p:sp>
        <p:nvSpPr>
          <p:cNvPr id="2" name="Title 1"/>
          <p:cNvSpPr>
            <a:spLocks noGrp="1"/>
          </p:cNvSpPr>
          <p:nvPr>
            <p:ph type="title"/>
          </p:nvPr>
        </p:nvSpPr>
        <p:spPr>
          <a:xfrm>
            <a:off x="457199" y="198438"/>
            <a:ext cx="8240937" cy="868362"/>
          </a:xfrm>
        </p:spPr>
        <p:txBody>
          <a:bodyPr>
            <a:normAutofit fontScale="90000"/>
          </a:bodyPr>
          <a:lstStyle/>
          <a:p>
            <a:pPr rtl="0">
              <a:lnSpc>
                <a:spcPts val="4200"/>
              </a:lnSpc>
            </a:pPr>
            <a:r>
              <a:rPr lang="es-US" dirty="0"/>
              <a:t>Formas en las que puede desplomarse una zanja</a:t>
            </a:r>
          </a:p>
        </p:txBody>
      </p:sp>
      <p:sp>
        <p:nvSpPr>
          <p:cNvPr id="12" name="TextBox 11">
            <a:extLst>
              <a:ext uri="{FF2B5EF4-FFF2-40B4-BE49-F238E27FC236}">
                <a16:creationId xmlns:a16="http://schemas.microsoft.com/office/drawing/2014/main" id="{943C8238-F313-42B5-B26A-FAAE0E5BA695}"/>
              </a:ext>
            </a:extLst>
          </p:cNvPr>
          <p:cNvSpPr txBox="1"/>
          <p:nvPr/>
        </p:nvSpPr>
        <p:spPr>
          <a:xfrm>
            <a:off x="3670360" y="4770228"/>
            <a:ext cx="1323436"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1600" dirty="0">
                <a:ea typeface="+mn-lt"/>
                <a:cs typeface="+mn-lt"/>
              </a:rPr>
              <a:t>Abultamiento</a:t>
            </a:r>
            <a:endParaRPr lang="en-US" sz="1600" dirty="0"/>
          </a:p>
        </p:txBody>
      </p:sp>
      <p:sp>
        <p:nvSpPr>
          <p:cNvPr id="13" name="TextBox 12" title="-">
            <a:extLst>
              <a:ext uri="{FF2B5EF4-FFF2-40B4-BE49-F238E27FC236}">
                <a16:creationId xmlns:a16="http://schemas.microsoft.com/office/drawing/2014/main" id="{8D54A581-0BA5-4D98-8C46-DD85FAF50CF6}"/>
              </a:ext>
              <a:ext uri="{C183D7F6-B498-43B3-948B-1728B52AA6E4}">
                <adec:decorative xmlns="" xmlns:adec="http://schemas.microsoft.com/office/drawing/2017/decorative" val="1"/>
              </a:ext>
            </a:extLst>
          </p:cNvPr>
          <p:cNvSpPr txBox="1"/>
          <p:nvPr/>
        </p:nvSpPr>
        <p:spPr>
          <a:xfrm>
            <a:off x="3687433" y="5401933"/>
            <a:ext cx="1154502" cy="33698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16" name="Picture 15" title="Ilustración de suelo que se desliza hacia una zanj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80448"/>
            <a:ext cx="7696200" cy="452332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38</a:t>
            </a:fld>
            <a:endParaRPr>
              <a:solidFill>
                <a:srgbClr val="000000">
                  <a:tint val="75000"/>
                </a:srgbClr>
              </a:solidFill>
            </a:endParaRPr>
          </a:p>
        </p:txBody>
      </p:sp>
      <p:sp>
        <p:nvSpPr>
          <p:cNvPr id="2" name="Title 1"/>
          <p:cNvSpPr>
            <a:spLocks noGrp="1"/>
          </p:cNvSpPr>
          <p:nvPr>
            <p:ph type="title"/>
          </p:nvPr>
        </p:nvSpPr>
        <p:spPr>
          <a:xfrm>
            <a:off x="457200" y="274638"/>
            <a:ext cx="3429000" cy="944562"/>
          </a:xfrm>
        </p:spPr>
        <p:txBody>
          <a:bodyPr/>
          <a:lstStyle/>
          <a:p>
            <a:pPr rtl="0"/>
            <a:r>
              <a:rPr lang="es-US" dirty="0"/>
              <a:t>Otras fallas</a:t>
            </a:r>
          </a:p>
        </p:txBody>
      </p:sp>
      <p:pic>
        <p:nvPicPr>
          <p:cNvPr id="15" name="Picture 14" title="Ilustración que muestra la compresión/abultamiento al fondo de la zanja debido a la presión hacia abajo del suelo adyac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8822694" cy="525308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39</a:t>
            </a:fld>
            <a:endParaRPr>
              <a:solidFill>
                <a:srgbClr val="000000">
                  <a:tint val="75000"/>
                </a:srgbClr>
              </a:solidFill>
            </a:endParaRPr>
          </a:p>
        </p:txBody>
      </p:sp>
      <p:sp>
        <p:nvSpPr>
          <p:cNvPr id="2" name="Title 1"/>
          <p:cNvSpPr>
            <a:spLocks noGrp="1"/>
          </p:cNvSpPr>
          <p:nvPr>
            <p:ph type="title"/>
          </p:nvPr>
        </p:nvSpPr>
        <p:spPr>
          <a:xfrm>
            <a:off x="457200" y="274638"/>
            <a:ext cx="7772400" cy="944562"/>
          </a:xfrm>
        </p:spPr>
        <p:txBody>
          <a:bodyPr/>
          <a:lstStyle/>
          <a:p>
            <a:pPr rtl="0"/>
            <a:r>
              <a:rPr lang="es-US" dirty="0"/>
              <a:t>Peligros comunes en las zanjas</a:t>
            </a:r>
          </a:p>
        </p:txBody>
      </p:sp>
      <p:graphicFrame>
        <p:nvGraphicFramePr>
          <p:cNvPr id="5" name="Diagram 4" descr="Diagram lists four common types of trench cave-in hazards."/>
          <p:cNvGraphicFramePr/>
          <p:nvPr>
            <p:extLst>
              <p:ext uri="{D42A27DB-BD31-4B8C-83A1-F6EECF244321}">
                <p14:modId xmlns:p14="http://schemas.microsoft.com/office/powerpoint/2010/main" val="2655470014"/>
              </p:ext>
            </p:extLst>
          </p:nvPr>
        </p:nvGraphicFramePr>
        <p:xfrm>
          <a:off x="1524000" y="1397000"/>
          <a:ext cx="58674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4</a:t>
            </a:fld>
            <a:endParaRPr>
              <a:solidFill>
                <a:srgbClr val="000000">
                  <a:tint val="75000"/>
                </a:srgbClr>
              </a:solidFill>
            </a:endParaRPr>
          </a:p>
        </p:txBody>
      </p:sp>
      <p:sp>
        <p:nvSpPr>
          <p:cNvPr id="2" name="Title 1"/>
          <p:cNvSpPr>
            <a:spLocks noGrp="1"/>
          </p:cNvSpPr>
          <p:nvPr>
            <p:ph type="title"/>
          </p:nvPr>
        </p:nvSpPr>
        <p:spPr>
          <a:xfrm>
            <a:off x="440108" y="24236"/>
            <a:ext cx="4343400" cy="715962"/>
          </a:xfrm>
        </p:spPr>
        <p:txBody>
          <a:bodyPr>
            <a:normAutofit fontScale="90000"/>
          </a:bodyPr>
          <a:lstStyle/>
          <a:p>
            <a:pPr rtl="0"/>
            <a:r>
              <a:rPr lang="es-US" dirty="0"/>
              <a:t>Agradecimientos</a:t>
            </a:r>
          </a:p>
        </p:txBody>
      </p:sp>
      <p:sp>
        <p:nvSpPr>
          <p:cNvPr id="3" name="Content Placeholder 2"/>
          <p:cNvSpPr>
            <a:spLocks noGrp="1"/>
          </p:cNvSpPr>
          <p:nvPr>
            <p:ph idx="1"/>
          </p:nvPr>
        </p:nvSpPr>
        <p:spPr>
          <a:xfrm>
            <a:off x="440108" y="685800"/>
            <a:ext cx="8458200" cy="5181600"/>
          </a:xfrm>
        </p:spPr>
        <p:txBody>
          <a:bodyPr>
            <a:noAutofit/>
          </a:bodyPr>
          <a:lstStyle/>
          <a:p>
            <a:pPr rtl="0">
              <a:lnSpc>
                <a:spcPts val="1400"/>
              </a:lnSpc>
              <a:buNone/>
            </a:pPr>
            <a:r>
              <a:rPr lang="es-US" sz="1600" dirty="0"/>
              <a:t>Agradecemos profundamente a las siguientes instituciones por:</a:t>
            </a:r>
          </a:p>
          <a:p>
            <a:pPr rtl="0">
              <a:lnSpc>
                <a:spcPts val="1400"/>
              </a:lnSpc>
              <a:buNone/>
            </a:pPr>
            <a:r>
              <a:rPr lang="es-US" sz="1600" dirty="0"/>
              <a:t>Proporcionar asistencia técnica para el desarrollo de esta capacitación:</a:t>
            </a:r>
          </a:p>
          <a:p>
            <a:pPr lvl="1" rtl="0">
              <a:lnSpc>
                <a:spcPts val="1400"/>
              </a:lnSpc>
            </a:pPr>
            <a:r>
              <a:rPr lang="es-US" sz="1400" dirty="0"/>
              <a:t>OSHA federal</a:t>
            </a:r>
          </a:p>
          <a:p>
            <a:pPr lvl="1" rtl="0">
              <a:lnSpc>
                <a:spcPts val="1400"/>
              </a:lnSpc>
            </a:pPr>
            <a:r>
              <a:rPr lang="es-US" sz="1400" dirty="0"/>
              <a:t>Cal/OSHA</a:t>
            </a:r>
          </a:p>
          <a:p>
            <a:pPr lvl="1" rtl="0">
              <a:lnSpc>
                <a:spcPts val="1400"/>
              </a:lnSpc>
            </a:pPr>
            <a:r>
              <a:rPr lang="es-US" sz="1400" dirty="0"/>
              <a:t>Departamento de Salud Pública de California</a:t>
            </a:r>
          </a:p>
          <a:p>
            <a:pPr lvl="1" rtl="0">
              <a:lnSpc>
                <a:spcPts val="1400"/>
              </a:lnSpc>
            </a:pPr>
            <a:r>
              <a:rPr lang="es-US" sz="1400" dirty="0"/>
              <a:t>Elaine </a:t>
            </a:r>
            <a:r>
              <a:rPr lang="es-US" sz="1400" dirty="0" err="1"/>
              <a:t>Nazima</a:t>
            </a:r>
            <a:r>
              <a:rPr lang="es-US" sz="1400" dirty="0"/>
              <a:t> El-</a:t>
            </a:r>
            <a:r>
              <a:rPr lang="es-US" sz="1400" dirty="0" err="1"/>
              <a:t>Askari</a:t>
            </a:r>
            <a:r>
              <a:rPr lang="es-US" sz="1400" dirty="0"/>
              <a:t>, MPH, asesora</a:t>
            </a:r>
          </a:p>
          <a:p>
            <a:pPr lvl="1" rtl="0">
              <a:lnSpc>
                <a:spcPts val="1400"/>
              </a:lnSpc>
            </a:pPr>
            <a:r>
              <a:rPr lang="es-US" sz="1400" dirty="0"/>
              <a:t>Programa de Salud Ocupacional Laboral (Labor </a:t>
            </a:r>
            <a:r>
              <a:rPr lang="es-US" sz="1400" dirty="0" err="1"/>
              <a:t>Occupational</a:t>
            </a:r>
            <a:r>
              <a:rPr lang="es-US" sz="1400" dirty="0"/>
              <a:t> </a:t>
            </a:r>
            <a:r>
              <a:rPr lang="es-US" sz="1400" dirty="0" err="1"/>
              <a:t>Health</a:t>
            </a:r>
            <a:r>
              <a:rPr lang="es-US" sz="1400" dirty="0"/>
              <a:t> </a:t>
            </a:r>
            <a:r>
              <a:rPr lang="es-US" sz="1400" dirty="0" err="1"/>
              <a:t>Program</a:t>
            </a:r>
            <a:r>
              <a:rPr lang="es-US" sz="1400" dirty="0"/>
              <a:t>, LOHP) de la Universidad de California (</a:t>
            </a:r>
            <a:r>
              <a:rPr lang="es-US" sz="1400" dirty="0" err="1"/>
              <a:t>University</a:t>
            </a:r>
            <a:r>
              <a:rPr lang="es-US" sz="1400" dirty="0"/>
              <a:t> </a:t>
            </a:r>
            <a:r>
              <a:rPr lang="es-US" sz="1400" dirty="0" err="1"/>
              <a:t>of</a:t>
            </a:r>
            <a:r>
              <a:rPr lang="es-US" sz="1400" dirty="0"/>
              <a:t> California, UC) en Berkeley </a:t>
            </a:r>
          </a:p>
          <a:p>
            <a:pPr rtl="0">
              <a:lnSpc>
                <a:spcPts val="1400"/>
              </a:lnSpc>
              <a:spcBef>
                <a:spcPts val="1200"/>
              </a:spcBef>
              <a:buNone/>
            </a:pPr>
            <a:r>
              <a:rPr lang="es-US" sz="1600" dirty="0"/>
              <a:t>Compartir fotografías, video y material de capacitación:</a:t>
            </a:r>
          </a:p>
          <a:p>
            <a:pPr lvl="1" rtl="0">
              <a:lnSpc>
                <a:spcPts val="1400"/>
              </a:lnSpc>
            </a:pPr>
            <a:r>
              <a:rPr lang="es-US" sz="1400" dirty="0"/>
              <a:t>Departamento de Relaciones Industriales de California, Comisión de Salud, Seguridad y Compensación de los Trabajadores (Programa de Capacitación y Educación sobre Seguridad y Salud Ocupacional para los Trabajadores [</a:t>
            </a:r>
            <a:r>
              <a:rPr lang="es-US" sz="1400" dirty="0" err="1"/>
              <a:t>Worker</a:t>
            </a:r>
            <a:r>
              <a:rPr lang="es-US" sz="1400" dirty="0"/>
              <a:t> </a:t>
            </a:r>
            <a:r>
              <a:rPr lang="es-US" sz="1400" dirty="0" err="1"/>
              <a:t>Occupational</a:t>
            </a:r>
            <a:r>
              <a:rPr lang="es-US" sz="1400" dirty="0"/>
              <a:t> Safety and </a:t>
            </a:r>
            <a:r>
              <a:rPr lang="es-US" sz="1400" dirty="0" err="1"/>
              <a:t>Health</a:t>
            </a:r>
            <a:r>
              <a:rPr lang="es-US" sz="1400" dirty="0"/>
              <a:t> Training and </a:t>
            </a:r>
            <a:r>
              <a:rPr lang="es-US" sz="1400" dirty="0" err="1"/>
              <a:t>Education</a:t>
            </a:r>
            <a:r>
              <a:rPr lang="es-US" sz="1400" dirty="0"/>
              <a:t> </a:t>
            </a:r>
            <a:r>
              <a:rPr lang="es-US" sz="1400" dirty="0" err="1"/>
              <a:t>Program</a:t>
            </a:r>
            <a:r>
              <a:rPr lang="es-US" sz="1400" dirty="0"/>
              <a:t>, WOSHTEP])</a:t>
            </a:r>
          </a:p>
          <a:p>
            <a:pPr lvl="1" rtl="0">
              <a:lnSpc>
                <a:spcPts val="1400"/>
              </a:lnSpc>
            </a:pPr>
            <a:r>
              <a:rPr lang="es-US" sz="1400" dirty="0"/>
              <a:t>Centro de Investigación y Capacitación en Construcción (Centro para la Protección de los Derechos de los Trabajadores [Center </a:t>
            </a:r>
            <a:r>
              <a:rPr lang="es-US" sz="1400" dirty="0" err="1"/>
              <a:t>to</a:t>
            </a:r>
            <a:r>
              <a:rPr lang="es-US" sz="1400" dirty="0"/>
              <a:t> </a:t>
            </a:r>
            <a:r>
              <a:rPr lang="es-US" sz="1400" dirty="0" err="1"/>
              <a:t>Protect</a:t>
            </a:r>
            <a:r>
              <a:rPr lang="es-US" sz="1400" dirty="0"/>
              <a:t> </a:t>
            </a:r>
            <a:r>
              <a:rPr lang="es-US" sz="1400" dirty="0" err="1"/>
              <a:t>Workers</a:t>
            </a:r>
            <a:r>
              <a:rPr lang="es-US" sz="1400" dirty="0"/>
              <a:t>' </a:t>
            </a:r>
            <a:r>
              <a:rPr lang="es-US" sz="1400" dirty="0" err="1"/>
              <a:t>Rights</a:t>
            </a:r>
            <a:r>
              <a:rPr lang="es-US" sz="1400" dirty="0"/>
              <a:t>, CPWR])</a:t>
            </a:r>
          </a:p>
          <a:p>
            <a:pPr lvl="1" rtl="0">
              <a:lnSpc>
                <a:spcPts val="1400"/>
              </a:lnSpc>
            </a:pPr>
            <a:r>
              <a:rPr lang="es-US" sz="1400" dirty="0"/>
              <a:t>Imágenes de la Biblioteca Electrónica de Salud y Seguridad Ocupacional en la Construcción (Electronic Library </a:t>
            </a:r>
            <a:r>
              <a:rPr lang="es-US" sz="1400" dirty="0" err="1"/>
              <a:t>of</a:t>
            </a:r>
            <a:r>
              <a:rPr lang="es-US" sz="1400" dirty="0"/>
              <a:t> </a:t>
            </a:r>
            <a:r>
              <a:rPr lang="es-US" sz="1400" dirty="0" err="1"/>
              <a:t>Construction</a:t>
            </a:r>
            <a:r>
              <a:rPr lang="es-US" sz="1400" dirty="0"/>
              <a:t> </a:t>
            </a:r>
            <a:r>
              <a:rPr lang="es-US" sz="1400" dirty="0" err="1"/>
              <a:t>Occupational</a:t>
            </a:r>
            <a:r>
              <a:rPr lang="es-US" sz="1400" dirty="0"/>
              <a:t> Safety and </a:t>
            </a:r>
            <a:r>
              <a:rPr lang="es-US" sz="1400" dirty="0" err="1"/>
              <a:t>Health</a:t>
            </a:r>
            <a:r>
              <a:rPr lang="es-US" sz="1400" dirty="0"/>
              <a:t>, </a:t>
            </a:r>
            <a:r>
              <a:rPr lang="es-US" sz="1400" dirty="0" err="1"/>
              <a:t>eLCOSH</a:t>
            </a:r>
            <a:r>
              <a:rPr lang="es-US" sz="1400" dirty="0"/>
              <a:t>)</a:t>
            </a:r>
          </a:p>
          <a:p>
            <a:pPr lvl="1" rtl="0">
              <a:lnSpc>
                <a:spcPts val="1400"/>
              </a:lnSpc>
            </a:pPr>
            <a:r>
              <a:rPr lang="es-US" sz="1400" dirty="0"/>
              <a:t>McGuire and </a:t>
            </a:r>
            <a:r>
              <a:rPr lang="es-US" sz="1400" dirty="0" err="1"/>
              <a:t>Hester</a:t>
            </a:r>
            <a:endParaRPr lang="es-US" sz="1400" dirty="0"/>
          </a:p>
          <a:p>
            <a:pPr lvl="1" rtl="0">
              <a:lnSpc>
                <a:spcPts val="1400"/>
              </a:lnSpc>
            </a:pPr>
            <a:r>
              <a:rPr lang="es-US" sz="1400" dirty="0"/>
              <a:t>OSHA de Oregón</a:t>
            </a:r>
          </a:p>
          <a:p>
            <a:pPr lvl="1" rtl="0">
              <a:lnSpc>
                <a:spcPts val="1400"/>
              </a:lnSpc>
            </a:pPr>
            <a:r>
              <a:rPr lang="es-US" sz="1400" dirty="0"/>
              <a:t>Centro Educativo del Instituto de Capacitación de la OSHA: Universidad </a:t>
            </a:r>
            <a:r>
              <a:rPr lang="es-US" sz="1400" dirty="0" err="1"/>
              <a:t>Chabot</a:t>
            </a:r>
            <a:r>
              <a:rPr lang="es-US" sz="1400" dirty="0"/>
              <a:t>-Las Positas</a:t>
            </a:r>
          </a:p>
          <a:p>
            <a:pPr lvl="1" rtl="0">
              <a:lnSpc>
                <a:spcPts val="1400"/>
              </a:lnSpc>
            </a:pPr>
            <a:r>
              <a:rPr lang="es-US" sz="1400" dirty="0"/>
              <a:t>Rudy Schroeder, asesor de seguridad</a:t>
            </a:r>
          </a:p>
          <a:p>
            <a:pPr lvl="1" rtl="0">
              <a:lnSpc>
                <a:spcPts val="1400"/>
              </a:lnSpc>
            </a:pPr>
            <a:r>
              <a:rPr lang="es-US" sz="1400" dirty="0" err="1"/>
              <a:t>Swinerton</a:t>
            </a:r>
            <a:r>
              <a:rPr lang="es-US" sz="1400" dirty="0"/>
              <a:t> </a:t>
            </a:r>
            <a:r>
              <a:rPr lang="es-US" sz="1400" dirty="0" err="1"/>
              <a:t>Builders</a:t>
            </a:r>
            <a:endParaRPr lang="es-US" sz="1400" dirty="0"/>
          </a:p>
          <a:p>
            <a:pPr marL="0" indent="0" rtl="0">
              <a:lnSpc>
                <a:spcPts val="1400"/>
              </a:lnSpc>
              <a:buNone/>
            </a:pPr>
            <a:r>
              <a:rPr lang="es-US" sz="1600" dirty="0"/>
              <a:t>Se incorporaron en esta capacitación fotografías y material existentes desarrollados por los siguientes </a:t>
            </a:r>
            <a:r>
              <a:rPr lang="es-US" sz="1600" dirty="0" err="1"/>
              <a:t>exbeneficiarios</a:t>
            </a:r>
            <a:r>
              <a:rPr lang="es-US" sz="1600" dirty="0"/>
              <a:t> de la subvención de la OSHA:</a:t>
            </a:r>
          </a:p>
          <a:p>
            <a:pPr marL="400050" lvl="1" indent="0" rtl="0">
              <a:lnSpc>
                <a:spcPts val="1400"/>
              </a:lnSpc>
              <a:buNone/>
            </a:pPr>
            <a:r>
              <a:rPr lang="es-US" sz="1400" dirty="0" err="1"/>
              <a:t>Construction</a:t>
            </a:r>
            <a:r>
              <a:rPr lang="es-US" sz="1400" dirty="0"/>
              <a:t> </a:t>
            </a:r>
            <a:r>
              <a:rPr lang="es-US" sz="1400" dirty="0" err="1"/>
              <a:t>Advancement</a:t>
            </a:r>
            <a:r>
              <a:rPr lang="es-US" sz="1400" dirty="0"/>
              <a:t> </a:t>
            </a:r>
            <a:r>
              <a:rPr lang="es-US" sz="1400" dirty="0" err="1"/>
              <a:t>Foundation</a:t>
            </a:r>
            <a:r>
              <a:rPr lang="es-US" sz="1400" dirty="0"/>
              <a:t> </a:t>
            </a:r>
            <a:r>
              <a:rPr lang="es-US" sz="1400" dirty="0" err="1"/>
              <a:t>of</a:t>
            </a:r>
            <a:r>
              <a:rPr lang="es-US" sz="1400" dirty="0"/>
              <a:t> </a:t>
            </a:r>
            <a:r>
              <a:rPr lang="es-US" sz="1400" dirty="0" err="1"/>
              <a:t>Northwest</a:t>
            </a:r>
            <a:r>
              <a:rPr lang="es-US" sz="1400" dirty="0"/>
              <a:t> Indiana, Inc.</a:t>
            </a:r>
          </a:p>
          <a:p>
            <a:pPr marL="400050" lvl="1" indent="0" rtl="0">
              <a:lnSpc>
                <a:spcPts val="1400"/>
              </a:lnSpc>
              <a:buNone/>
            </a:pPr>
            <a:r>
              <a:rPr lang="es-US" sz="1400" dirty="0"/>
              <a:t>Instituto de Bomberos y Rescate de Maryland</a:t>
            </a:r>
          </a:p>
          <a:p>
            <a:pPr marL="400050" lvl="1" indent="0" rtl="0">
              <a:lnSpc>
                <a:spcPts val="1400"/>
              </a:lnSpc>
              <a:buNone/>
            </a:pPr>
            <a:r>
              <a:rPr lang="es-US" sz="1400" dirty="0"/>
              <a:t>Universidad de Texas en Arlington</a:t>
            </a:r>
          </a:p>
          <a:p>
            <a:pPr marL="400050" lvl="1" indent="0">
              <a:lnSpc>
                <a:spcPts val="1400"/>
              </a:lnSpc>
              <a:buNone/>
            </a:pPr>
            <a:endParaRPr lang="en-US" sz="1400" dirty="0"/>
          </a:p>
          <a:p>
            <a:pPr marL="400050" lvl="1" indent="0">
              <a:lnSpc>
                <a:spcPts val="1400"/>
              </a:lnSpc>
              <a:buNone/>
            </a:pP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40</a:t>
            </a:fld>
            <a:endParaRPr>
              <a:solidFill>
                <a:srgbClr val="000000">
                  <a:tint val="75000"/>
                </a:srgbClr>
              </a:solidFill>
            </a:endParaRPr>
          </a:p>
        </p:txBody>
      </p:sp>
      <p:sp>
        <p:nvSpPr>
          <p:cNvPr id="2" name="Title 1"/>
          <p:cNvSpPr>
            <a:spLocks noGrp="1"/>
          </p:cNvSpPr>
          <p:nvPr>
            <p:ph type="title"/>
          </p:nvPr>
        </p:nvSpPr>
        <p:spPr>
          <a:xfrm>
            <a:off x="457199" y="274638"/>
            <a:ext cx="8659641" cy="944562"/>
          </a:xfrm>
        </p:spPr>
        <p:txBody>
          <a:bodyPr>
            <a:normAutofit fontScale="90000"/>
          </a:bodyPr>
          <a:lstStyle/>
          <a:p>
            <a:pPr rtl="0"/>
            <a:r>
              <a:rPr lang="es-US" dirty="0"/>
              <a:t>Deslizamiento de tierra excavada apilada</a:t>
            </a:r>
          </a:p>
        </p:txBody>
      </p:sp>
      <p:pic>
        <p:nvPicPr>
          <p:cNvPr id="5" name="Content Placeholder 4" title="Ilustración que muestra el deslizamiento de tierra excavada apilada hacia un trabajador que está en la zanj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274166"/>
            <a:ext cx="5334000" cy="503419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title="Ilustración que muestra signos de advertencia del posible colapso del desprendimiento de pared de la zanj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752600"/>
            <a:ext cx="4495800" cy="4359906"/>
          </a:xfrm>
        </p:spPr>
      </p:pic>
      <p:sp>
        <p:nvSpPr>
          <p:cNvPr id="10" name="Rectangle 9"/>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41</a:t>
            </a:fld>
            <a:endParaRPr>
              <a:solidFill>
                <a:srgbClr val="000000">
                  <a:tint val="75000"/>
                </a:srgbClr>
              </a:solidFill>
            </a:endParaRPr>
          </a:p>
        </p:txBody>
      </p:sp>
      <p:sp>
        <p:nvSpPr>
          <p:cNvPr id="4" name="Title 3"/>
          <p:cNvSpPr>
            <a:spLocks noGrp="1"/>
          </p:cNvSpPr>
          <p:nvPr>
            <p:ph type="title"/>
          </p:nvPr>
        </p:nvSpPr>
        <p:spPr>
          <a:xfrm>
            <a:off x="457200" y="274638"/>
            <a:ext cx="7162800" cy="868362"/>
          </a:xfrm>
        </p:spPr>
        <p:txBody>
          <a:bodyPr>
            <a:normAutofit fontScale="90000"/>
          </a:bodyPr>
          <a:lstStyle/>
          <a:p>
            <a:pPr rtl="0"/>
            <a:r>
              <a:rPr lang="es-US" dirty="0"/>
              <a:t>Colapso de muros desprendidos</a:t>
            </a:r>
          </a:p>
        </p:txBody>
      </p:sp>
      <p:pic>
        <p:nvPicPr>
          <p:cNvPr id="9" name="Content Placeholder 8" descr="Ilustración que muestra a un trabajador atrapado en una zanja después del colapso del desprendimiento de la pared."/>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60867" y="2296161"/>
            <a:ext cx="4230734" cy="3962400"/>
          </a:xfrm>
        </p:spPr>
      </p:pic>
      <p:sp>
        <p:nvSpPr>
          <p:cNvPr id="3" name="Oval 2" title="-">
            <a:extLst>
              <a:ext uri="{FF2B5EF4-FFF2-40B4-BE49-F238E27FC236}">
                <a16:creationId xmlns:a16="http://schemas.microsoft.com/office/drawing/2014/main" id="{11DC6377-8E1E-4F66-BC7F-E7E1052E6DB6}"/>
              </a:ext>
              <a:ext uri="{C183D7F6-B498-43B3-948B-1728B52AA6E4}">
                <adec:decorative xmlns="" xmlns:adec="http://schemas.microsoft.com/office/drawing/2017/decorative" val="1"/>
              </a:ext>
            </a:extLst>
          </p:cNvPr>
          <p:cNvSpPr/>
          <p:nvPr/>
        </p:nvSpPr>
        <p:spPr>
          <a:xfrm>
            <a:off x="2607872" y="1982458"/>
            <a:ext cx="1963948" cy="9144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A1337F-0CEA-4350-8E66-C04C38DADE95}"/>
              </a:ext>
            </a:extLst>
          </p:cNvPr>
          <p:cNvSpPr txBox="1"/>
          <p:nvPr/>
        </p:nvSpPr>
        <p:spPr>
          <a:xfrm>
            <a:off x="2621713" y="2111315"/>
            <a:ext cx="194885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dirty="0">
                <a:ea typeface="+mn-lt"/>
                <a:cs typeface="+mn-lt"/>
              </a:rPr>
              <a:t>La tierra en capas y la línea de fractura indican un colapso.</a:t>
            </a:r>
            <a:endParaRPr lang="en-US" sz="1400">
              <a:ea typeface="+mn-lt"/>
              <a:cs typeface="+mn-lt"/>
            </a:endParaRPr>
          </a:p>
        </p:txBody>
      </p:sp>
      <p:sp>
        <p:nvSpPr>
          <p:cNvPr id="5" name="TextBox 4">
            <a:extLst>
              <a:ext uri="{FF2B5EF4-FFF2-40B4-BE49-F238E27FC236}">
                <a16:creationId xmlns:a16="http://schemas.microsoft.com/office/drawing/2014/main" id="{AD790343-0194-45CA-BCAC-42A1A11C40B0}"/>
              </a:ext>
            </a:extLst>
          </p:cNvPr>
          <p:cNvSpPr txBox="1"/>
          <p:nvPr/>
        </p:nvSpPr>
        <p:spPr>
          <a:xfrm>
            <a:off x="1282820" y="1814782"/>
            <a:ext cx="116888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dirty="0">
                <a:ea typeface="+mn-lt"/>
                <a:cs typeface="+mn-lt"/>
              </a:rPr>
              <a:t>Montón de material excavado</a:t>
            </a:r>
            <a:endParaRPr lang="en-US" sz="1600" dirty="0">
              <a:ea typeface="+mn-lt"/>
              <a:cs typeface="+mn-lt"/>
            </a:endParaRPr>
          </a:p>
        </p:txBody>
      </p:sp>
      <p:sp>
        <p:nvSpPr>
          <p:cNvPr id="6" name="TextBox 5">
            <a:extLst>
              <a:ext uri="{FF2B5EF4-FFF2-40B4-BE49-F238E27FC236}">
                <a16:creationId xmlns:a16="http://schemas.microsoft.com/office/drawing/2014/main" id="{122D6DC8-4EE5-429E-8688-212C637B3960}"/>
              </a:ext>
            </a:extLst>
          </p:cNvPr>
          <p:cNvSpPr txBox="1"/>
          <p:nvPr/>
        </p:nvSpPr>
        <p:spPr>
          <a:xfrm>
            <a:off x="325827" y="5296799"/>
            <a:ext cx="99275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ea typeface="+mn-lt"/>
                <a:cs typeface="+mn-lt"/>
              </a:rPr>
              <a:t>Línea de fractura</a:t>
            </a:r>
            <a:endParaRPr lang="en-US" dirty="0">
              <a:ea typeface="+mn-lt"/>
              <a:cs typeface="+mn-lt"/>
            </a:endParaRPr>
          </a:p>
        </p:txBody>
      </p:sp>
      <p:sp>
        <p:nvSpPr>
          <p:cNvPr id="7" name="Oval 6" title="-">
            <a:extLst>
              <a:ext uri="{FF2B5EF4-FFF2-40B4-BE49-F238E27FC236}">
                <a16:creationId xmlns:a16="http://schemas.microsoft.com/office/drawing/2014/main" id="{7763C371-5E72-4347-BD64-E112BA4D405D}"/>
              </a:ext>
              <a:ext uri="{C183D7F6-B498-43B3-948B-1728B52AA6E4}">
                <adec:decorative xmlns="" xmlns:adec="http://schemas.microsoft.com/office/drawing/2017/decorative" val="1"/>
              </a:ext>
            </a:extLst>
          </p:cNvPr>
          <p:cNvSpPr/>
          <p:nvPr/>
        </p:nvSpPr>
        <p:spPr>
          <a:xfrm>
            <a:off x="2792083" y="2892723"/>
            <a:ext cx="299769" cy="23866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1" name="Oval 10" title="-">
            <a:extLst>
              <a:ext uri="{FF2B5EF4-FFF2-40B4-BE49-F238E27FC236}">
                <a16:creationId xmlns:a16="http://schemas.microsoft.com/office/drawing/2014/main" id="{144F06A0-B2AB-4723-B162-95F51AA49B41}"/>
              </a:ext>
              <a:ext uri="{C183D7F6-B498-43B3-948B-1728B52AA6E4}">
                <adec:decorative xmlns="" xmlns:adec="http://schemas.microsoft.com/office/drawing/2017/decorative" val="1"/>
              </a:ext>
            </a:extLst>
          </p:cNvPr>
          <p:cNvSpPr/>
          <p:nvPr/>
        </p:nvSpPr>
        <p:spPr>
          <a:xfrm>
            <a:off x="2745356" y="3183864"/>
            <a:ext cx="138025" cy="14161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2" name="Oval 11" title="-">
            <a:extLst>
              <a:ext uri="{FF2B5EF4-FFF2-40B4-BE49-F238E27FC236}">
                <a16:creationId xmlns:a16="http://schemas.microsoft.com/office/drawing/2014/main" id="{6332BA9B-922C-46E1-98B1-EE1D03BB65EF}"/>
              </a:ext>
              <a:ext uri="{C183D7F6-B498-43B3-948B-1728B52AA6E4}">
                <adec:decorative xmlns="" xmlns:adec="http://schemas.microsoft.com/office/drawing/2017/decorative" val="1"/>
              </a:ext>
            </a:extLst>
          </p:cNvPr>
          <p:cNvSpPr/>
          <p:nvPr/>
        </p:nvSpPr>
        <p:spPr>
          <a:xfrm>
            <a:off x="2615959" y="3324043"/>
            <a:ext cx="76922" cy="98487"/>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title="Ilustración que muestra a un trabajador atrapado en una zanja después del colapso del desprendimiento del deslizamiento del bor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2959" y="1295400"/>
            <a:ext cx="4301338" cy="4800600"/>
          </a:xfrm>
        </p:spPr>
      </p:pic>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42</a:t>
            </a:fld>
            <a:endParaRPr>
              <a:solidFill>
                <a:srgbClr val="000000">
                  <a:tint val="75000"/>
                </a:srgbClr>
              </a:solidFill>
            </a:endParaRPr>
          </a:p>
        </p:txBody>
      </p:sp>
      <p:sp>
        <p:nvSpPr>
          <p:cNvPr id="2" name="Title 1"/>
          <p:cNvSpPr>
            <a:spLocks noGrp="1"/>
          </p:cNvSpPr>
          <p:nvPr>
            <p:ph type="title"/>
          </p:nvPr>
        </p:nvSpPr>
        <p:spPr>
          <a:xfrm>
            <a:off x="457200" y="274638"/>
            <a:ext cx="6248400" cy="944562"/>
          </a:xfrm>
        </p:spPr>
        <p:txBody>
          <a:bodyPr>
            <a:normAutofit/>
          </a:bodyPr>
          <a:lstStyle/>
          <a:p>
            <a:pPr rtl="0"/>
            <a:r>
              <a:rPr lang="es-US" dirty="0"/>
              <a:t>Deslizamiento del borde</a:t>
            </a:r>
          </a:p>
        </p:txBody>
      </p:sp>
      <p:pic>
        <p:nvPicPr>
          <p:cNvPr id="6" name="Content Placeholder 5" descr="Ilustración que muestra signos de advertencia del posible colapso del desprendimiento del deslizamiento del bord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297" y="1447800"/>
            <a:ext cx="4616750" cy="4652059"/>
          </a:xfrm>
        </p:spPr>
      </p:pic>
      <p:sp>
        <p:nvSpPr>
          <p:cNvPr id="3" name="Oval 2" title="-">
            <a:extLst>
              <a:ext uri="{FF2B5EF4-FFF2-40B4-BE49-F238E27FC236}">
                <a16:creationId xmlns:a16="http://schemas.microsoft.com/office/drawing/2014/main" id="{329BB143-07F0-4A3F-B3FA-ED56E937475A}"/>
              </a:ext>
              <a:ext uri="{C183D7F6-B498-43B3-948B-1728B52AA6E4}">
                <adec:decorative xmlns="" xmlns:adec="http://schemas.microsoft.com/office/drawing/2017/decorative" val="1"/>
              </a:ext>
            </a:extLst>
          </p:cNvPr>
          <p:cNvSpPr/>
          <p:nvPr/>
        </p:nvSpPr>
        <p:spPr>
          <a:xfrm>
            <a:off x="2370646" y="1508007"/>
            <a:ext cx="2334164" cy="1370879"/>
          </a:xfrm>
          <a:prstGeom prst="ellipse">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11AE0E-E671-4974-89B4-F9FB83D903C2}"/>
              </a:ext>
            </a:extLst>
          </p:cNvPr>
          <p:cNvSpPr txBox="1"/>
          <p:nvPr/>
        </p:nvSpPr>
        <p:spPr>
          <a:xfrm>
            <a:off x="2456374" y="1507468"/>
            <a:ext cx="2247181" cy="1173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dirty="0">
                <a:ea typeface="+mn-lt"/>
                <a:cs typeface="+mn-lt"/>
              </a:rPr>
              <a:t>La tierra </a:t>
            </a:r>
            <a:endParaRPr lang="en-US"/>
          </a:p>
          <a:p>
            <a:pPr algn="ctr"/>
            <a:r>
              <a:rPr lang="es-US" sz="1400" dirty="0">
                <a:ea typeface="+mn-lt"/>
                <a:cs typeface="+mn-lt"/>
              </a:rPr>
              <a:t>excavada apilada está demasiado cerca del borde y la vibración del vehículo puede causar un colapso.</a:t>
            </a:r>
            <a:endParaRPr lang="es-US"/>
          </a:p>
        </p:txBody>
      </p:sp>
      <p:sp>
        <p:nvSpPr>
          <p:cNvPr id="11" name="Oval 10" title="-">
            <a:extLst>
              <a:ext uri="{FF2B5EF4-FFF2-40B4-BE49-F238E27FC236}">
                <a16:creationId xmlns:a16="http://schemas.microsoft.com/office/drawing/2014/main" id="{0000BE3E-18CB-4DC4-99CD-4CB39CE22955}"/>
              </a:ext>
              <a:ext uri="{C183D7F6-B498-43B3-948B-1728B52AA6E4}">
                <adec:decorative xmlns="" xmlns:adec="http://schemas.microsoft.com/office/drawing/2017/decorative" val="1"/>
              </a:ext>
            </a:extLst>
          </p:cNvPr>
          <p:cNvSpPr/>
          <p:nvPr/>
        </p:nvSpPr>
        <p:spPr>
          <a:xfrm>
            <a:off x="2784894" y="2756138"/>
            <a:ext cx="299769" cy="23866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3" name="Oval 12" title="-">
            <a:extLst>
              <a:ext uri="{FF2B5EF4-FFF2-40B4-BE49-F238E27FC236}">
                <a16:creationId xmlns:a16="http://schemas.microsoft.com/office/drawing/2014/main" id="{DDBE4CCB-6676-4563-86E0-C26EAD6A39C3}"/>
              </a:ext>
              <a:ext uri="{C183D7F6-B498-43B3-948B-1728B52AA6E4}">
                <adec:decorative xmlns="" xmlns:adec="http://schemas.microsoft.com/office/drawing/2017/decorative" val="1"/>
              </a:ext>
            </a:extLst>
          </p:cNvPr>
          <p:cNvSpPr/>
          <p:nvPr/>
        </p:nvSpPr>
        <p:spPr>
          <a:xfrm>
            <a:off x="2738167" y="3047279"/>
            <a:ext cx="138025" cy="14161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5" name="Oval 14" title="-">
            <a:extLst>
              <a:ext uri="{FF2B5EF4-FFF2-40B4-BE49-F238E27FC236}">
                <a16:creationId xmlns:a16="http://schemas.microsoft.com/office/drawing/2014/main" id="{834F2A83-9999-4461-A427-CA07210D0894}"/>
              </a:ext>
              <a:ext uri="{C183D7F6-B498-43B3-948B-1728B52AA6E4}">
                <adec:decorative xmlns="" xmlns:adec="http://schemas.microsoft.com/office/drawing/2017/decorative" val="1"/>
              </a:ext>
            </a:extLst>
          </p:cNvPr>
          <p:cNvSpPr/>
          <p:nvPr/>
        </p:nvSpPr>
        <p:spPr>
          <a:xfrm>
            <a:off x="2608770" y="3187458"/>
            <a:ext cx="76922" cy="98487"/>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6" name="TextBox 15">
            <a:extLst>
              <a:ext uri="{FF2B5EF4-FFF2-40B4-BE49-F238E27FC236}">
                <a16:creationId xmlns:a16="http://schemas.microsoft.com/office/drawing/2014/main" id="{C256C3F9-F4C9-4D39-8C98-E6183E6032E3}"/>
              </a:ext>
            </a:extLst>
          </p:cNvPr>
          <p:cNvSpPr txBox="1"/>
          <p:nvPr/>
        </p:nvSpPr>
        <p:spPr>
          <a:xfrm>
            <a:off x="6370608" y="1255862"/>
            <a:ext cx="2743200"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dirty="0">
                <a:ea typeface="+mn-lt"/>
                <a:cs typeface="+mn-lt"/>
              </a:rPr>
              <a:t>La tierra excavada apilada restante se debe retirar antes de un intento de rescate seguro.</a:t>
            </a:r>
            <a:endParaRPr lang="en-US" sz="1600" dirty="0">
              <a:ea typeface="+mn-lt"/>
              <a:cs typeface="+mn-lt"/>
            </a:endParaRPr>
          </a:p>
        </p:txBody>
      </p:sp>
      <p:sp>
        <p:nvSpPr>
          <p:cNvPr id="17" name="TextBox 16">
            <a:extLst>
              <a:ext uri="{FF2B5EF4-FFF2-40B4-BE49-F238E27FC236}">
                <a16:creationId xmlns:a16="http://schemas.microsoft.com/office/drawing/2014/main" id="{8CF4F918-EC87-4751-8AB7-2FD15907E559}"/>
              </a:ext>
            </a:extLst>
          </p:cNvPr>
          <p:cNvSpPr txBox="1"/>
          <p:nvPr/>
        </p:nvSpPr>
        <p:spPr>
          <a:xfrm>
            <a:off x="169473" y="4353285"/>
            <a:ext cx="10287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dirty="0">
                <a:ea typeface="+mn-lt"/>
                <a:cs typeface="+mn-lt"/>
              </a:rPr>
              <a:t>Fractura</a:t>
            </a:r>
            <a:endParaRPr lang="en-US" dirty="0"/>
          </a:p>
        </p:txBody>
      </p:sp>
      <p:sp>
        <p:nvSpPr>
          <p:cNvPr id="18" name="TextBox 17">
            <a:extLst>
              <a:ext uri="{FF2B5EF4-FFF2-40B4-BE49-F238E27FC236}">
                <a16:creationId xmlns:a16="http://schemas.microsoft.com/office/drawing/2014/main" id="{74707479-4B47-45AD-91E2-642F7FD19B9D}"/>
              </a:ext>
            </a:extLst>
          </p:cNvPr>
          <p:cNvSpPr txBox="1"/>
          <p:nvPr/>
        </p:nvSpPr>
        <p:spPr>
          <a:xfrm>
            <a:off x="604388" y="5510662"/>
            <a:ext cx="2099813" cy="369332"/>
          </a:xfrm>
          <a:prstGeom prst="rect">
            <a:avLst/>
          </a:prstGeom>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b="1" dirty="0">
                <a:solidFill>
                  <a:srgbClr val="FF0000"/>
                </a:solidFill>
                <a:ea typeface="+mn-lt"/>
                <a:cs typeface="+mn-lt"/>
              </a:rPr>
              <a:t>Vibración del suelo</a:t>
            </a:r>
            <a:endParaRPr lang="en-US" b="1">
              <a:cs typeface="Calibri"/>
            </a:endParaRPr>
          </a:p>
        </p:txBody>
      </p:sp>
      <p:sp>
        <p:nvSpPr>
          <p:cNvPr id="19" name="TextBox 18">
            <a:extLst>
              <a:ext uri="{FF2B5EF4-FFF2-40B4-BE49-F238E27FC236}">
                <a16:creationId xmlns:a16="http://schemas.microsoft.com/office/drawing/2014/main" id="{2CE1E61E-7027-4AD7-83EC-C1F5A44ECCE2}"/>
              </a:ext>
            </a:extLst>
          </p:cNvPr>
          <p:cNvSpPr txBox="1"/>
          <p:nvPr/>
        </p:nvSpPr>
        <p:spPr>
          <a:xfrm>
            <a:off x="1582947" y="1054579"/>
            <a:ext cx="1021512" cy="7386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ea typeface="+mn-lt"/>
                <a:cs typeface="+mn-lt"/>
              </a:rPr>
              <a:t>Montón de material </a:t>
            </a:r>
            <a:endParaRPr lang="en-US" sz="1400">
              <a:cs typeface="Calibri"/>
            </a:endParaRPr>
          </a:p>
          <a:p>
            <a:r>
              <a:rPr lang="es-US" sz="1400" dirty="0">
                <a:ea typeface="+mn-lt"/>
                <a:cs typeface="+mn-lt"/>
              </a:rPr>
              <a:t>excavado</a:t>
            </a:r>
            <a:endParaRPr lang="es-US" sz="1400">
              <a:cs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43</a:t>
            </a:fld>
            <a:endParaRPr>
              <a:solidFill>
                <a:srgbClr val="000000">
                  <a:tint val="75000"/>
                </a:srgbClr>
              </a:solidFill>
            </a:endParaRPr>
          </a:p>
        </p:txBody>
      </p:sp>
      <p:sp>
        <p:nvSpPr>
          <p:cNvPr id="2" name="Title 1"/>
          <p:cNvSpPr>
            <a:spLocks noGrp="1"/>
          </p:cNvSpPr>
          <p:nvPr>
            <p:ph type="title"/>
          </p:nvPr>
        </p:nvSpPr>
        <p:spPr>
          <a:xfrm>
            <a:off x="457200" y="274638"/>
            <a:ext cx="7315200" cy="944562"/>
          </a:xfrm>
        </p:spPr>
        <p:txBody>
          <a:bodyPr>
            <a:normAutofit fontScale="90000"/>
          </a:bodyPr>
          <a:lstStyle/>
          <a:p>
            <a:pPr rtl="0"/>
            <a:r>
              <a:rPr lang="es-US" dirty="0"/>
              <a:t>Desprendimiento a medio muro</a:t>
            </a:r>
          </a:p>
        </p:txBody>
      </p:sp>
      <p:pic>
        <p:nvPicPr>
          <p:cNvPr id="6" name="Content Placeholder 5" descr="Ilustración que muestra signos de advertencia del posible colapso del desprendimiento a medio muro."/>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200" y="1676400"/>
            <a:ext cx="4513891" cy="4495799"/>
          </a:xfrm>
        </p:spPr>
      </p:pic>
      <p:pic>
        <p:nvPicPr>
          <p:cNvPr id="7" name="Content Placeholder 6" descr="La ilustración muestra a un trabajador atrapado en una zanja después del colapso a medio muro."/>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92393" y="1533053"/>
            <a:ext cx="4480684" cy="4648361"/>
          </a:xfrm>
        </p:spPr>
      </p:pic>
      <p:sp>
        <p:nvSpPr>
          <p:cNvPr id="3" name="Oval 2" title="-">
            <a:extLst>
              <a:ext uri="{FF2B5EF4-FFF2-40B4-BE49-F238E27FC236}">
                <a16:creationId xmlns:a16="http://schemas.microsoft.com/office/drawing/2014/main" id="{393A28DB-6F79-401C-84DE-B8AADE026577}"/>
              </a:ext>
              <a:ext uri="{C183D7F6-B498-43B3-948B-1728B52AA6E4}">
                <adec:decorative xmlns="" xmlns:adec="http://schemas.microsoft.com/office/drawing/2017/decorative" val="1"/>
              </a:ext>
            </a:extLst>
          </p:cNvPr>
          <p:cNvSpPr/>
          <p:nvPr/>
        </p:nvSpPr>
        <p:spPr>
          <a:xfrm>
            <a:off x="2395807" y="1673345"/>
            <a:ext cx="2197579" cy="1255862"/>
          </a:xfrm>
          <a:prstGeom prst="ellipse">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132CB1-DABD-4DBC-89A9-D7A43C01A3AA}"/>
              </a:ext>
            </a:extLst>
          </p:cNvPr>
          <p:cNvSpPr txBox="1"/>
          <p:nvPr/>
        </p:nvSpPr>
        <p:spPr>
          <a:xfrm>
            <a:off x="2388082" y="1784232"/>
            <a:ext cx="2247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dirty="0">
                <a:ea typeface="+mn-lt"/>
                <a:cs typeface="+mn-lt"/>
              </a:rPr>
              <a:t>Las fisuras y grietas pequeñas a lo largo de una pared indican debilidad y colapso.</a:t>
            </a:r>
          </a:p>
        </p:txBody>
      </p:sp>
      <p:sp>
        <p:nvSpPr>
          <p:cNvPr id="11" name="Oval 10" title="-">
            <a:extLst>
              <a:ext uri="{FF2B5EF4-FFF2-40B4-BE49-F238E27FC236}">
                <a16:creationId xmlns:a16="http://schemas.microsoft.com/office/drawing/2014/main" id="{15F6C018-AC7C-4405-87AB-EFB17F67F832}"/>
              </a:ext>
              <a:ext uri="{C183D7F6-B498-43B3-948B-1728B52AA6E4}">
                <adec:decorative xmlns="" xmlns:adec="http://schemas.microsoft.com/office/drawing/2017/decorative" val="1"/>
              </a:ext>
            </a:extLst>
          </p:cNvPr>
          <p:cNvSpPr/>
          <p:nvPr/>
        </p:nvSpPr>
        <p:spPr>
          <a:xfrm>
            <a:off x="2759734" y="2903505"/>
            <a:ext cx="299769" cy="23866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3" name="Oval 12" title="-">
            <a:extLst>
              <a:ext uri="{FF2B5EF4-FFF2-40B4-BE49-F238E27FC236}">
                <a16:creationId xmlns:a16="http://schemas.microsoft.com/office/drawing/2014/main" id="{CB10699E-C3ED-48F1-BC78-8B59FFF00679}"/>
              </a:ext>
              <a:ext uri="{C183D7F6-B498-43B3-948B-1728B52AA6E4}">
                <adec:decorative xmlns="" xmlns:adec="http://schemas.microsoft.com/office/drawing/2017/decorative" val="1"/>
              </a:ext>
            </a:extLst>
          </p:cNvPr>
          <p:cNvSpPr/>
          <p:nvPr/>
        </p:nvSpPr>
        <p:spPr>
          <a:xfrm>
            <a:off x="2713007" y="3194646"/>
            <a:ext cx="138025" cy="141618"/>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5" name="Oval 14" title="-">
            <a:extLst>
              <a:ext uri="{FF2B5EF4-FFF2-40B4-BE49-F238E27FC236}">
                <a16:creationId xmlns:a16="http://schemas.microsoft.com/office/drawing/2014/main" id="{6982CA73-D31C-4577-8DFB-0718F88CABD0}"/>
              </a:ext>
              <a:ext uri="{C183D7F6-B498-43B3-948B-1728B52AA6E4}">
                <adec:decorative xmlns="" xmlns:adec="http://schemas.microsoft.com/office/drawing/2017/decorative" val="1"/>
              </a:ext>
            </a:extLst>
          </p:cNvPr>
          <p:cNvSpPr/>
          <p:nvPr/>
        </p:nvSpPr>
        <p:spPr>
          <a:xfrm>
            <a:off x="2583610" y="3334825"/>
            <a:ext cx="76922" cy="98487"/>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a typeface="+mn-lt"/>
              <a:cs typeface="+mn-lt"/>
            </a:endParaRPr>
          </a:p>
        </p:txBody>
      </p:sp>
      <p:sp>
        <p:nvSpPr>
          <p:cNvPr id="17" name="TextBox 16">
            <a:extLst>
              <a:ext uri="{FF2B5EF4-FFF2-40B4-BE49-F238E27FC236}">
                <a16:creationId xmlns:a16="http://schemas.microsoft.com/office/drawing/2014/main" id="{CDF0C7E5-1730-4E81-83B6-0CC005FA3D3D}"/>
              </a:ext>
            </a:extLst>
          </p:cNvPr>
          <p:cNvSpPr txBox="1"/>
          <p:nvPr/>
        </p:nvSpPr>
        <p:spPr>
          <a:xfrm>
            <a:off x="1162410" y="1263050"/>
            <a:ext cx="1021512" cy="7386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ea typeface="+mn-lt"/>
                <a:cs typeface="+mn-lt"/>
              </a:rPr>
              <a:t>Montón de material </a:t>
            </a:r>
            <a:endParaRPr lang="en-US" sz="1400">
              <a:cs typeface="Calibri"/>
            </a:endParaRPr>
          </a:p>
          <a:p>
            <a:r>
              <a:rPr lang="es-US" sz="1400" dirty="0">
                <a:ea typeface="+mn-lt"/>
                <a:cs typeface="+mn-lt"/>
              </a:rPr>
              <a:t>excavado</a:t>
            </a:r>
            <a:endParaRPr lang="es-US" sz="1400">
              <a:cs typeface="Calibri"/>
            </a:endParaRPr>
          </a:p>
        </p:txBody>
      </p:sp>
      <p:sp>
        <p:nvSpPr>
          <p:cNvPr id="18" name="TextBox 17">
            <a:extLst>
              <a:ext uri="{FF2B5EF4-FFF2-40B4-BE49-F238E27FC236}">
                <a16:creationId xmlns:a16="http://schemas.microsoft.com/office/drawing/2014/main" id="{ED3503C5-7793-47B9-ADDE-E890601C4989}"/>
              </a:ext>
            </a:extLst>
          </p:cNvPr>
          <p:cNvSpPr txBox="1"/>
          <p:nvPr/>
        </p:nvSpPr>
        <p:spPr>
          <a:xfrm>
            <a:off x="6575485" y="1378070"/>
            <a:ext cx="2538323"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ea typeface="+mn-lt"/>
                <a:cs typeface="+mn-lt"/>
              </a:rPr>
              <a:t>El excedente resultante genera un esfuerzo de rescate peligroso y difícil.</a:t>
            </a:r>
            <a:endParaRPr lang="en-US" dirty="0">
              <a:ea typeface="+mn-lt"/>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44</a:t>
            </a:fld>
            <a:endParaRPr>
              <a:solidFill>
                <a:srgbClr val="000000">
                  <a:tint val="75000"/>
                </a:srgbClr>
              </a:solidFill>
            </a:endParaRPr>
          </a:p>
        </p:txBody>
      </p:sp>
      <p:sp>
        <p:nvSpPr>
          <p:cNvPr id="2" name="Title 1"/>
          <p:cNvSpPr>
            <a:spLocks noGrp="1"/>
          </p:cNvSpPr>
          <p:nvPr>
            <p:ph type="title"/>
          </p:nvPr>
        </p:nvSpPr>
        <p:spPr>
          <a:xfrm>
            <a:off x="457200" y="274638"/>
            <a:ext cx="6324600" cy="792162"/>
          </a:xfrm>
        </p:spPr>
        <p:txBody>
          <a:bodyPr>
            <a:normAutofit/>
          </a:bodyPr>
          <a:lstStyle/>
          <a:p>
            <a:pPr rtl="0"/>
            <a:r>
              <a:rPr lang="es-US" dirty="0"/>
              <a:t>¿Ve alguna pista aquí?</a:t>
            </a:r>
          </a:p>
        </p:txBody>
      </p:sp>
      <p:pic>
        <p:nvPicPr>
          <p:cNvPr id="5" name="Content Placeholder 4" descr="Fotografía de la pared de una zanja en donde el suelo muestra distintos signos de tensión. Las grietas, fisuras, desplome, tierra suelta y distintos tipos de suelos son signos de debilidad en una pared de zanja."/>
          <p:cNvPicPr>
            <a:picLocks noGrp="1" noChangeAspect="1"/>
          </p:cNvPicPr>
          <p:nvPr>
            <p:ph sz="half" idx="1"/>
          </p:nvPr>
        </p:nvPicPr>
        <p:blipFill>
          <a:blip r:embed="rId2" cstate="print"/>
          <a:stretch>
            <a:fillRect/>
          </a:stretch>
        </p:blipFill>
        <p:spPr>
          <a:xfrm>
            <a:off x="304800" y="1199313"/>
            <a:ext cx="8528528" cy="5125287"/>
          </a:xfrm>
        </p:spPr>
      </p:pic>
      <p:grpSp>
        <p:nvGrpSpPr>
          <p:cNvPr id="17" name="Group 16" descr="Five red arrows highlight areas of potential soil weakness in trench wall."/>
          <p:cNvGrpSpPr/>
          <p:nvPr/>
        </p:nvGrpSpPr>
        <p:grpSpPr>
          <a:xfrm>
            <a:off x="1066800" y="1752600"/>
            <a:ext cx="6477000" cy="4114800"/>
            <a:chOff x="1066800" y="1752600"/>
            <a:chExt cx="6477000" cy="4114800"/>
          </a:xfrm>
        </p:grpSpPr>
        <p:cxnSp>
          <p:nvCxnSpPr>
            <p:cNvPr id="7" name="Straight Arrow Connector 6"/>
            <p:cNvCxnSpPr/>
            <p:nvPr/>
          </p:nvCxnSpPr>
          <p:spPr>
            <a:xfrm>
              <a:off x="1600200" y="3352800"/>
              <a:ext cx="1447800" cy="11430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410200" y="5257800"/>
              <a:ext cx="1600200" cy="1524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086600" y="2133600"/>
              <a:ext cx="457200" cy="16002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76600" y="1752600"/>
              <a:ext cx="1447800" cy="11430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1066800" y="4724400"/>
              <a:ext cx="609600" cy="11430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2" name="&quot;Not Allowed&quot; Symbol 11" descr="HAZARD!">
            <a:extLst>
              <a:ext uri="{FF2B5EF4-FFF2-40B4-BE49-F238E27FC236}">
                <a16:creationId xmlns:a16="http://schemas.microsoft.com/office/drawing/2014/main" id="{5D082B39-6476-4DF8-8822-BEF7065A3FA2}"/>
              </a:ext>
            </a:extLst>
          </p:cNvPr>
          <p:cNvSpPr/>
          <p:nvPr/>
        </p:nvSpPr>
        <p:spPr>
          <a:xfrm>
            <a:off x="381000" y="1295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45</a:t>
            </a:fld>
            <a:endParaRPr>
              <a:solidFill>
                <a:srgbClr val="000000">
                  <a:tint val="75000"/>
                </a:srgbClr>
              </a:solidFill>
            </a:endParaRPr>
          </a:p>
        </p:txBody>
      </p:sp>
      <p:sp>
        <p:nvSpPr>
          <p:cNvPr id="2" name="Title 1"/>
          <p:cNvSpPr>
            <a:spLocks noGrp="1"/>
          </p:cNvSpPr>
          <p:nvPr>
            <p:ph type="title"/>
          </p:nvPr>
        </p:nvSpPr>
        <p:spPr>
          <a:xfrm>
            <a:off x="457200" y="274638"/>
            <a:ext cx="5867400" cy="944562"/>
          </a:xfrm>
        </p:spPr>
        <p:txBody>
          <a:bodyPr>
            <a:normAutofit fontScale="90000"/>
          </a:bodyPr>
          <a:lstStyle/>
          <a:p>
            <a:pPr rtl="0"/>
            <a:r>
              <a:rPr lang="es-US"/>
              <a:t>¿Qué está pasando aquí?</a:t>
            </a:r>
          </a:p>
        </p:txBody>
      </p:sp>
      <p:pic>
        <p:nvPicPr>
          <p:cNvPr id="3" name="Content Placeholder 5" descr="Fotografía que muestra un ejemplo de zanja con &quot;tierra movediza&quot; cuando el agua se acumula en el fondo de una zanja apuntalada, que provoca que el suelo saturado se derrumbe debajo del puntal."/>
          <p:cNvPicPr>
            <a:picLocks noChangeAspect="1"/>
          </p:cNvPicPr>
          <p:nvPr/>
        </p:nvPicPr>
        <p:blipFill>
          <a:blip r:embed="rId2" cstate="print"/>
          <a:stretch>
            <a:fillRect/>
          </a:stretch>
        </p:blipFill>
        <p:spPr>
          <a:xfrm>
            <a:off x="533400" y="1256618"/>
            <a:ext cx="8153400" cy="4936324"/>
          </a:xfrm>
          <a:prstGeom prst="rect">
            <a:avLst/>
          </a:prstGeom>
        </p:spPr>
      </p:pic>
      <p:sp>
        <p:nvSpPr>
          <p:cNvPr id="5" name="&quot;Not Allowed&quot; Symbol 4" descr="HAZARD!">
            <a:extLst>
              <a:ext uri="{FF2B5EF4-FFF2-40B4-BE49-F238E27FC236}">
                <a16:creationId xmlns:a16="http://schemas.microsoft.com/office/drawing/2014/main" id="{14F8C250-2947-4425-96CA-B8CBCF66B95D}"/>
              </a:ext>
            </a:extLst>
          </p:cNvPr>
          <p:cNvSpPr/>
          <p:nvPr/>
        </p:nvSpPr>
        <p:spPr>
          <a:xfrm>
            <a:off x="6096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46</a:t>
            </a:fld>
            <a:endParaRPr>
              <a:solidFill>
                <a:srgbClr val="000000">
                  <a:tint val="75000"/>
                </a:srgbClr>
              </a:solidFill>
            </a:endParaRPr>
          </a:p>
        </p:txBody>
      </p:sp>
      <p:sp>
        <p:nvSpPr>
          <p:cNvPr id="2" name="Title 1"/>
          <p:cNvSpPr>
            <a:spLocks noGrp="1"/>
          </p:cNvSpPr>
          <p:nvPr>
            <p:ph type="title"/>
          </p:nvPr>
        </p:nvSpPr>
        <p:spPr>
          <a:xfrm>
            <a:off x="457200" y="274638"/>
            <a:ext cx="6324600" cy="868362"/>
          </a:xfrm>
        </p:spPr>
        <p:txBody>
          <a:bodyPr>
            <a:normAutofit fontScale="90000"/>
          </a:bodyPr>
          <a:lstStyle/>
          <a:p>
            <a:pPr rtl="0"/>
            <a:r>
              <a:rPr lang="es-US"/>
              <a:t>¿Esta excavación es segura?</a:t>
            </a:r>
          </a:p>
        </p:txBody>
      </p:sp>
      <p:pic>
        <p:nvPicPr>
          <p:cNvPr id="3" name="Picture 2" descr="Fotografía de la pared de una zanja con una fisura profunda en el suelo que indica un peligro de derrumb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263170"/>
            <a:ext cx="8382000" cy="5062698"/>
          </a:xfrm>
          <a:prstGeom prst="rect">
            <a:avLst/>
          </a:prstGeom>
        </p:spPr>
      </p:pic>
      <p:sp>
        <p:nvSpPr>
          <p:cNvPr id="5" name="&quot;Not Allowed&quot; Symbol 4" descr="HAZARD!">
            <a:extLst>
              <a:ext uri="{FF2B5EF4-FFF2-40B4-BE49-F238E27FC236}">
                <a16:creationId xmlns:a16="http://schemas.microsoft.com/office/drawing/2014/main" id="{B1ABB08D-C214-4CD3-BE71-D1238D98D97E}"/>
              </a:ext>
            </a:extLst>
          </p:cNvPr>
          <p:cNvSpPr/>
          <p:nvPr/>
        </p:nvSpPr>
        <p:spPr>
          <a:xfrm>
            <a:off x="609600"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47</a:t>
            </a:fld>
            <a:endParaRPr>
              <a:solidFill>
                <a:srgbClr val="000000">
                  <a:tint val="75000"/>
                </a:srgbClr>
              </a:solidFill>
            </a:endParaRPr>
          </a:p>
        </p:txBody>
      </p:sp>
      <p:sp>
        <p:nvSpPr>
          <p:cNvPr id="2" name="Title 1"/>
          <p:cNvSpPr>
            <a:spLocks noGrp="1"/>
          </p:cNvSpPr>
          <p:nvPr>
            <p:ph type="title"/>
          </p:nvPr>
        </p:nvSpPr>
        <p:spPr>
          <a:xfrm>
            <a:off x="457200" y="274638"/>
            <a:ext cx="6324600" cy="944562"/>
          </a:xfrm>
        </p:spPr>
        <p:txBody>
          <a:bodyPr>
            <a:normAutofit fontScale="90000"/>
          </a:bodyPr>
          <a:lstStyle/>
          <a:p>
            <a:pPr rtl="0"/>
            <a:r>
              <a:rPr lang="es-US" dirty="0"/>
              <a:t>Los peligros de derrumbes son reales; revisión</a:t>
            </a:r>
          </a:p>
        </p:txBody>
      </p:sp>
      <p:sp>
        <p:nvSpPr>
          <p:cNvPr id="3" name="Content Placeholder 2"/>
          <p:cNvSpPr>
            <a:spLocks noGrp="1"/>
          </p:cNvSpPr>
          <p:nvPr>
            <p:ph idx="1"/>
          </p:nvPr>
        </p:nvSpPr>
        <p:spPr>
          <a:xfrm>
            <a:off x="228600" y="1371600"/>
            <a:ext cx="8610600" cy="4754563"/>
          </a:xfrm>
        </p:spPr>
        <p:txBody>
          <a:bodyPr>
            <a:normAutofit fontScale="92500" lnSpcReduction="20000"/>
          </a:bodyPr>
          <a:lstStyle/>
          <a:p>
            <a:pPr marL="457200" indent="-457200" rtl="0">
              <a:buClr>
                <a:srgbClr val="FF0000"/>
              </a:buClr>
              <a:buFont typeface="Wingdings" pitchFamily="2" charset="2"/>
              <a:buChar char="ü"/>
            </a:pPr>
            <a:r>
              <a:rPr lang="es-US" dirty="0"/>
              <a:t>Las excavaciones son naturalmente inestables.</a:t>
            </a:r>
          </a:p>
          <a:p>
            <a:pPr marL="457200" indent="-457200" rtl="0">
              <a:buClr>
                <a:srgbClr val="FF0000"/>
              </a:buClr>
              <a:buFont typeface="Wingdings" pitchFamily="2" charset="2"/>
              <a:buChar char="ü"/>
            </a:pPr>
            <a:r>
              <a:rPr lang="es-US" dirty="0"/>
              <a:t>Las condiciones pueden cambiar con rapidez.</a:t>
            </a:r>
          </a:p>
          <a:p>
            <a:pPr marL="457200" indent="-457200" rtl="0">
              <a:buClr>
                <a:srgbClr val="FF0000"/>
              </a:buClr>
              <a:buFont typeface="Wingdings" pitchFamily="2" charset="2"/>
              <a:buChar char="ü"/>
            </a:pPr>
            <a:r>
              <a:rPr lang="es-US" dirty="0"/>
              <a:t>Los derrumbes en zanjas ocasionan más muertes.</a:t>
            </a:r>
          </a:p>
          <a:p>
            <a:pPr marL="457200" indent="-457200" rtl="0">
              <a:buClr>
                <a:srgbClr val="FF0000"/>
              </a:buClr>
              <a:buFont typeface="Wingdings" pitchFamily="2" charset="2"/>
              <a:buChar char="ü"/>
            </a:pPr>
            <a:r>
              <a:rPr lang="es-US" dirty="0"/>
              <a:t>Los derrumbes suceden súbitamente y sin advertencia.</a:t>
            </a:r>
          </a:p>
          <a:p>
            <a:pPr marL="457200" indent="-457200" rtl="0">
              <a:buClr>
                <a:srgbClr val="FF0000"/>
              </a:buClr>
              <a:buFont typeface="Wingdings" pitchFamily="2" charset="2"/>
              <a:buChar char="ü"/>
            </a:pPr>
            <a:r>
              <a:rPr lang="es-US" dirty="0"/>
              <a:t>No puede correr para escapar ni excavar para salir.</a:t>
            </a:r>
          </a:p>
          <a:p>
            <a:pPr marL="457200" indent="-457200" rtl="0">
              <a:buClr>
                <a:srgbClr val="FF0000"/>
              </a:buClr>
              <a:buFont typeface="Wingdings" pitchFamily="2" charset="2"/>
              <a:buChar char="ü"/>
            </a:pPr>
            <a:r>
              <a:rPr lang="es-US" dirty="0"/>
              <a:t>La fuerza y el peso de la tierra colapsada ocasiona lesiones graves o la muerte.</a:t>
            </a:r>
          </a:p>
          <a:p>
            <a:pPr marL="0" indent="12700" rtl="0">
              <a:buNone/>
            </a:pPr>
            <a:r>
              <a:rPr lang="es-US" b="1" dirty="0">
                <a:solidFill>
                  <a:srgbClr val="FF0000"/>
                </a:solidFill>
              </a:rPr>
              <a:t>¡JAMÁS entre a una zanja a menos que no tenga dudas de que es segura!</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48</a:t>
            </a:fld>
            <a:endParaRPr>
              <a:solidFill>
                <a:srgbClr val="000000">
                  <a:tint val="75000"/>
                </a:srgbClr>
              </a:solidFill>
            </a:endParaRPr>
          </a:p>
        </p:txBody>
      </p:sp>
      <p:sp>
        <p:nvSpPr>
          <p:cNvPr id="2" name="Title 1"/>
          <p:cNvSpPr>
            <a:spLocks noGrp="1"/>
          </p:cNvSpPr>
          <p:nvPr>
            <p:ph type="title"/>
          </p:nvPr>
        </p:nvSpPr>
        <p:spPr/>
        <p:txBody>
          <a:bodyPr/>
          <a:lstStyle/>
          <a:p>
            <a:pPr rtl="0"/>
            <a:r>
              <a:rPr lang="es-US" dirty="0"/>
              <a:t>Otros peligros en excavaciones</a:t>
            </a:r>
          </a:p>
        </p:txBody>
      </p:sp>
      <p:grpSp>
        <p:nvGrpSpPr>
          <p:cNvPr id="23" name="Group 22" descr="Ten color triangles indicate excavation hazards covered in this training."/>
          <p:cNvGrpSpPr/>
          <p:nvPr/>
        </p:nvGrpSpPr>
        <p:grpSpPr>
          <a:xfrm>
            <a:off x="304800" y="1523999"/>
            <a:ext cx="8456699" cy="4599160"/>
            <a:chOff x="304800" y="1523999"/>
            <a:chExt cx="8456699" cy="4599160"/>
          </a:xfrm>
        </p:grpSpPr>
        <p:sp>
          <p:nvSpPr>
            <p:cNvPr id="20" name="Flowchart: Merge 19" title="-"/>
            <p:cNvSpPr/>
            <p:nvPr/>
          </p:nvSpPr>
          <p:spPr>
            <a:xfrm>
              <a:off x="304800" y="1523999"/>
              <a:ext cx="2690813" cy="2239348"/>
            </a:xfrm>
            <a:prstGeom prst="flowChartMerge">
              <a:avLst/>
            </a:prstGeom>
            <a:blipFill dpi="0" rotWithShape="1">
              <a:blip r:embed="rId3" cstate="print">
                <a:alphaModFix amt="49000"/>
                <a:duotone>
                  <a:prstClr val="black"/>
                  <a:schemeClr val="accent6">
                    <a:tint val="45000"/>
                    <a:satMod val="400000"/>
                  </a:schemeClr>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wrap="none" rtlCol="0" anchor="ctr"/>
            <a:lstStyle/>
            <a:p>
              <a:pPr marL="342900" lvl="0" indent="-342900" defTabSz="457200">
                <a:spcBef>
                  <a:spcPct val="20000"/>
                </a:spcBef>
              </a:pPr>
              <a:endParaRPr lang="en-US" sz="2800" b="1" dirty="0">
                <a:solidFill>
                  <a:srgbClr val="000000"/>
                </a:solidFill>
              </a:endParaRPr>
            </a:p>
            <a:p>
              <a:pPr marL="342900" lvl="0" indent="-342900" defTabSz="457200" rtl="0">
                <a:spcBef>
                  <a:spcPct val="20000"/>
                </a:spcBef>
              </a:pPr>
              <a:r>
                <a:rPr lang="es-US" sz="2000" dirty="0">
                  <a:solidFill>
                    <a:srgbClr val="000000"/>
                  </a:solidFill>
                </a:rPr>
                <a:t>DERRUMBES</a:t>
              </a:r>
            </a:p>
            <a:p>
              <a:pPr algn="ctr"/>
              <a:endParaRPr lang="en-US" dirty="0"/>
            </a:p>
          </p:txBody>
        </p:sp>
        <p:sp>
          <p:nvSpPr>
            <p:cNvPr id="7" name="Isosceles Triangle 6" title="-"/>
            <p:cNvSpPr/>
            <p:nvPr/>
          </p:nvSpPr>
          <p:spPr>
            <a:xfrm>
              <a:off x="1739900" y="1523999"/>
              <a:ext cx="2690812" cy="2239347"/>
            </a:xfrm>
            <a:prstGeom prst="triangle">
              <a:avLst/>
            </a:prstGeom>
            <a:blipFill>
              <a:blip r:embed="rId4" cstate="print">
                <a:duotone>
                  <a:prstClr val="black"/>
                  <a:srgbClr val="FF0000">
                    <a:tint val="45000"/>
                    <a:satMod val="400000"/>
                  </a:srgbClr>
                </a:duotone>
                <a:lum bright="-20000"/>
              </a:blip>
              <a:tile tx="0" ty="0" sx="100000" sy="100000" flip="none" algn="tl"/>
            </a:blipFill>
            <a:scene3d>
              <a:camera prst="orthographicFront"/>
              <a:lightRig rig="brightRoom" dir="t"/>
            </a:scene3d>
            <a:sp3d>
              <a:bevelT h="2032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dirty="0">
                  <a:solidFill>
                    <a:schemeClr val="tx1"/>
                  </a:solidFill>
                </a:rPr>
                <a:t>LÍNEAS DE</a:t>
              </a:r>
            </a:p>
            <a:p>
              <a:pPr algn="ctr" rtl="0"/>
              <a:r>
                <a:rPr lang="es-US" sz="2000" b="1" dirty="0">
                  <a:solidFill>
                    <a:schemeClr val="tx1"/>
                  </a:solidFill>
                </a:rPr>
                <a:t>SERVICIOS PÚBLICOS</a:t>
              </a:r>
            </a:p>
          </p:txBody>
        </p:sp>
        <p:sp>
          <p:nvSpPr>
            <p:cNvPr id="21" name="Flowchart: Merge 20" title="-"/>
            <p:cNvSpPr/>
            <p:nvPr/>
          </p:nvSpPr>
          <p:spPr>
            <a:xfrm>
              <a:off x="3175000" y="1523999"/>
              <a:ext cx="2690813" cy="2239348"/>
            </a:xfrm>
            <a:prstGeom prst="flowChartMerge">
              <a:avLst/>
            </a:prstGeom>
            <a:blipFill dpi="0" rotWithShape="1">
              <a:blip r:embed="rId4" cstate="print">
                <a:duotone>
                  <a:prstClr val="black"/>
                  <a:schemeClr val="accent6">
                    <a:lumMod val="75000"/>
                    <a:tint val="45000"/>
                    <a:satMod val="400000"/>
                  </a:schemeClr>
                </a:duotone>
                <a:lum bright="-10000"/>
              </a:blip>
              <a:srcRect/>
              <a:tile tx="0" ty="0" sx="100000" sy="100000" flip="none" algn="tl"/>
            </a:blipFill>
            <a:scene3d>
              <a:camera prst="orthographicFront"/>
              <a:lightRig rig="glow"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chemeClr val="tx1"/>
                  </a:solidFill>
                </a:rPr>
                <a:t>CAÍDAS</a:t>
              </a:r>
            </a:p>
          </p:txBody>
        </p:sp>
        <p:sp>
          <p:nvSpPr>
            <p:cNvPr id="15" name="Isosceles Triangle 14" title="-"/>
            <p:cNvSpPr/>
            <p:nvPr/>
          </p:nvSpPr>
          <p:spPr>
            <a:xfrm>
              <a:off x="4610099" y="1523999"/>
              <a:ext cx="2690812" cy="2239347"/>
            </a:xfrm>
            <a:prstGeom prst="triangle">
              <a:avLst/>
            </a:prstGeom>
            <a:blipFill>
              <a:blip r:embed="rId4" cstate="print">
                <a:duotone>
                  <a:prstClr val="black"/>
                  <a:srgbClr val="FFC000">
                    <a:tint val="45000"/>
                    <a:satMod val="400000"/>
                  </a:srgbClr>
                </a:duotone>
                <a:lum bright="-10000" contrast="40000"/>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nchorCtr="1"/>
            <a:lstStyle/>
            <a:p>
              <a:pPr algn="ctr" rtl="0"/>
              <a:r>
                <a:rPr lang="es-US" sz="2000" b="1">
                  <a:solidFill>
                    <a:schemeClr val="tx1"/>
                  </a:solidFill>
                </a:rPr>
                <a:t>TRÁNSITO</a:t>
              </a:r>
            </a:p>
          </p:txBody>
        </p:sp>
        <p:sp>
          <p:nvSpPr>
            <p:cNvPr id="22" name="Flowchart: Merge 21" title="-"/>
            <p:cNvSpPr/>
            <p:nvPr/>
          </p:nvSpPr>
          <p:spPr>
            <a:xfrm>
              <a:off x="6045199" y="1523999"/>
              <a:ext cx="2690813" cy="2239348"/>
            </a:xfrm>
            <a:prstGeom prst="flowChartMerge">
              <a:avLst/>
            </a:prstGeom>
            <a:blipFill dpi="0" rotWithShape="1">
              <a:blip r:embed="rId4" cstate="print">
                <a:duotone>
                  <a:schemeClr val="accent4">
                    <a:shade val="45000"/>
                    <a:satMod val="135000"/>
                  </a:schemeClr>
                  <a:prstClr val="white"/>
                </a:duotone>
                <a:lum bright="-10000"/>
              </a:blip>
              <a:srcRect/>
              <a:tile tx="0" ty="0" sx="100000" sy="100000" flip="none" algn="tl"/>
            </a:blipFill>
            <a:scene3d>
              <a:camera prst="orthographicFront"/>
              <a:lightRig rig="glow" dir="t"/>
            </a:scene3d>
            <a:sp3d prstMaterial="matte">
              <a:bevelT h="254000"/>
            </a:sp3d>
          </p:spPr>
          <p:style>
            <a:lnRef idx="1">
              <a:schemeClr val="accent1"/>
            </a:lnRef>
            <a:fillRef idx="3">
              <a:schemeClr val="accent1"/>
            </a:fillRef>
            <a:effectRef idx="2">
              <a:schemeClr val="accent1"/>
            </a:effectRef>
            <a:fontRef idx="minor">
              <a:schemeClr val="lt1"/>
            </a:fontRef>
          </p:style>
          <p:txBody>
            <a:bodyPr wrap="none" rtlCol="0" anchor="ctr"/>
            <a:lstStyle/>
            <a:p>
              <a:pPr algn="ctr" rtl="0"/>
              <a:r>
                <a:rPr lang="es-US" sz="2000" b="1" dirty="0">
                  <a:solidFill>
                    <a:schemeClr val="tx1"/>
                  </a:solidFill>
                </a:rPr>
                <a:t>ESTRUCTURAS</a:t>
              </a:r>
            </a:p>
            <a:p>
              <a:pPr algn="ctr" rtl="0"/>
              <a:r>
                <a:rPr lang="es-US" sz="1600" b="1" dirty="0">
                  <a:solidFill>
                    <a:schemeClr val="tx1"/>
                  </a:solidFill>
                </a:rPr>
                <a:t>INESTABLES</a:t>
              </a:r>
            </a:p>
          </p:txBody>
        </p:sp>
        <p:sp>
          <p:nvSpPr>
            <p:cNvPr id="17" name="Flowchart: Merge 16" title="-"/>
            <p:cNvSpPr/>
            <p:nvPr/>
          </p:nvSpPr>
          <p:spPr>
            <a:xfrm>
              <a:off x="313017" y="3864318"/>
              <a:ext cx="2690813" cy="2239348"/>
            </a:xfrm>
            <a:prstGeom prst="flowChartMerge">
              <a:avLst/>
            </a:prstGeom>
            <a:blipFill dpi="0" rotWithShape="1">
              <a:blip r:embed="rId4" cstate="print">
                <a:duotone>
                  <a:prstClr val="black"/>
                  <a:schemeClr val="tx2">
                    <a:tint val="45000"/>
                    <a:satMod val="400000"/>
                  </a:schemeClr>
                </a:duotone>
                <a:lum bright="20000"/>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chemeClr val="tx1"/>
                  </a:solidFill>
                </a:rPr>
                <a:t>CAÍDA DE</a:t>
              </a:r>
            </a:p>
            <a:p>
              <a:pPr algn="ctr" rtl="0"/>
              <a:r>
                <a:rPr lang="es-US" sz="2000" b="1">
                  <a:solidFill>
                    <a:schemeClr val="tx1"/>
                  </a:solidFill>
                </a:rPr>
                <a:t>CARGAS</a:t>
              </a:r>
            </a:p>
          </p:txBody>
        </p:sp>
        <p:sp>
          <p:nvSpPr>
            <p:cNvPr id="16" name="Isosceles Triangle 15" title="-"/>
            <p:cNvSpPr/>
            <p:nvPr/>
          </p:nvSpPr>
          <p:spPr>
            <a:xfrm>
              <a:off x="1748117" y="3856652"/>
              <a:ext cx="2690812" cy="2239347"/>
            </a:xfrm>
            <a:prstGeom prst="triangle">
              <a:avLst/>
            </a:prstGeom>
            <a:blipFill>
              <a:blip r:embed="rId4" cstate="print">
                <a:duotone>
                  <a:prstClr val="black"/>
                  <a:schemeClr val="accent4">
                    <a:tint val="45000"/>
                    <a:satMod val="400000"/>
                  </a:schemeClr>
                </a:duotone>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chemeClr val="tx1"/>
                  </a:solidFill>
                </a:rPr>
                <a:t>AIRE VICIADO</a:t>
              </a:r>
            </a:p>
          </p:txBody>
        </p:sp>
        <p:sp>
          <p:nvSpPr>
            <p:cNvPr id="18" name="Flowchart: Merge 17" title="-"/>
            <p:cNvSpPr/>
            <p:nvPr/>
          </p:nvSpPr>
          <p:spPr>
            <a:xfrm>
              <a:off x="3182379" y="3883811"/>
              <a:ext cx="2690813" cy="2239348"/>
            </a:xfrm>
            <a:prstGeom prst="flowChartMerge">
              <a:avLst/>
            </a:prstGeom>
            <a:blipFill dpi="0" rotWithShape="1">
              <a:blip r:embed="rId4" cstate="print">
                <a:duotone>
                  <a:prstClr val="black"/>
                  <a:schemeClr val="accent6">
                    <a:tint val="45000"/>
                    <a:satMod val="400000"/>
                  </a:schemeClr>
                </a:duotone>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chemeClr val="tx1"/>
                  </a:solidFill>
                </a:rPr>
                <a:t>CAÍDA DE</a:t>
              </a:r>
            </a:p>
            <a:p>
              <a:pPr algn="ctr" rtl="0"/>
              <a:r>
                <a:rPr lang="es-US" sz="2000" b="1">
                  <a:solidFill>
                    <a:schemeClr val="tx1"/>
                  </a:solidFill>
                </a:rPr>
                <a:t>OBJETOS</a:t>
              </a:r>
            </a:p>
          </p:txBody>
        </p:sp>
        <p:sp>
          <p:nvSpPr>
            <p:cNvPr id="14" name="Isosceles Triangle 13" title="-"/>
            <p:cNvSpPr/>
            <p:nvPr/>
          </p:nvSpPr>
          <p:spPr>
            <a:xfrm>
              <a:off x="4635586" y="3847599"/>
              <a:ext cx="2690812" cy="2239347"/>
            </a:xfrm>
            <a:prstGeom prst="triangle">
              <a:avLst/>
            </a:prstGeom>
            <a:blipFill>
              <a:blip r:embed="rId5" cstate="print"/>
              <a:tile tx="0" ty="0" sx="100000" sy="100000" flip="none" algn="tl"/>
            </a:blipFill>
            <a:scene3d>
              <a:camera prst="orthographicFront"/>
              <a:lightRig rig="twoPt"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chemeClr val="tx1"/>
                  </a:solidFill>
                </a:rPr>
                <a:t>AGUA</a:t>
              </a:r>
            </a:p>
          </p:txBody>
        </p:sp>
        <p:sp>
          <p:nvSpPr>
            <p:cNvPr id="19" name="Flowchart: Merge 18" title="-"/>
            <p:cNvSpPr/>
            <p:nvPr/>
          </p:nvSpPr>
          <p:spPr>
            <a:xfrm>
              <a:off x="6070686" y="3874758"/>
              <a:ext cx="2690813" cy="2239348"/>
            </a:xfrm>
            <a:prstGeom prst="flowChartMerge">
              <a:avLst/>
            </a:prstGeom>
            <a:blipFill dpi="0" rotWithShape="1">
              <a:blip r:embed="rId4" cstate="print">
                <a:duotone>
                  <a:prstClr val="black"/>
                  <a:schemeClr val="accent3">
                    <a:tint val="45000"/>
                    <a:satMod val="400000"/>
                  </a:schemeClr>
                </a:duotone>
                <a:lum bright="-10000"/>
              </a:blip>
              <a:srcRect/>
              <a:tile tx="0" ty="0" sx="100000" sy="100000" flip="none" algn="tl"/>
            </a:blipFill>
            <a:scene3d>
              <a:camera prst="orthographicFront"/>
              <a:lightRig rig="glow" dir="t"/>
            </a:scene3d>
            <a:sp3d prstMaterial="matte">
              <a:bevelT h="26035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b="1">
                  <a:solidFill>
                    <a:schemeClr val="tx1"/>
                  </a:solidFill>
                </a:rPr>
                <a:t>FIEBRE DEL</a:t>
              </a:r>
            </a:p>
            <a:p>
              <a:pPr algn="ctr" rtl="0"/>
              <a:r>
                <a:rPr lang="es-US" b="1">
                  <a:solidFill>
                    <a:schemeClr val="tx1"/>
                  </a:solidFill>
                </a:rPr>
                <a:t>VALLE</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49</a:t>
            </a:fld>
            <a:endParaRPr>
              <a:solidFill>
                <a:srgbClr val="000000">
                  <a:tint val="75000"/>
                </a:srgbClr>
              </a:solidFill>
            </a:endParaRPr>
          </a:p>
        </p:txBody>
      </p:sp>
      <p:sp>
        <p:nvSpPr>
          <p:cNvPr id="2" name="Title 1"/>
          <p:cNvSpPr>
            <a:spLocks noGrp="1"/>
          </p:cNvSpPr>
          <p:nvPr>
            <p:ph type="title"/>
          </p:nvPr>
        </p:nvSpPr>
        <p:spPr>
          <a:xfrm>
            <a:off x="457200" y="274638"/>
            <a:ext cx="8915400" cy="1249362"/>
          </a:xfrm>
        </p:spPr>
        <p:txBody>
          <a:bodyPr>
            <a:normAutofit fontScale="90000"/>
          </a:bodyPr>
          <a:lstStyle/>
          <a:p>
            <a:pPr rtl="0"/>
            <a:r>
              <a:rPr lang="es-US" spc="-100" dirty="0"/>
              <a:t>Líneas de servicios públicos subterráneas:</a:t>
            </a:r>
            <a:r>
              <a:rPr lang="en-US" spc="-100" dirty="0"/>
              <a:t/>
            </a:r>
            <a:br>
              <a:rPr lang="en-US" spc="-100" dirty="0"/>
            </a:br>
            <a:r>
              <a:rPr lang="es-US" spc="-100" dirty="0"/>
              <a:t> ¿cuáles son los peligros?</a:t>
            </a:r>
          </a:p>
        </p:txBody>
      </p:sp>
      <p:sp>
        <p:nvSpPr>
          <p:cNvPr id="3" name="Content Placeholder 2"/>
          <p:cNvSpPr>
            <a:spLocks noGrp="1"/>
          </p:cNvSpPr>
          <p:nvPr>
            <p:ph idx="1"/>
          </p:nvPr>
        </p:nvSpPr>
        <p:spPr>
          <a:xfrm>
            <a:off x="685800" y="1600201"/>
            <a:ext cx="5029200" cy="2666999"/>
          </a:xfrm>
        </p:spPr>
        <p:txBody>
          <a:bodyPr bIns="91440">
            <a:normAutofit fontScale="92500" lnSpcReduction="10000"/>
          </a:bodyPr>
          <a:lstStyle/>
          <a:p>
            <a:pPr rtl="0"/>
            <a:r>
              <a:rPr lang="es-US" sz="3000" b="1" dirty="0">
                <a:solidFill>
                  <a:srgbClr val="FF0000"/>
                </a:solidFill>
              </a:rPr>
              <a:t>Gas, electricidad, agua, drenaje, comunicaciones.</a:t>
            </a:r>
          </a:p>
          <a:p>
            <a:pPr rtl="0"/>
            <a:r>
              <a:rPr lang="es-US" sz="3000" b="1" dirty="0">
                <a:solidFill>
                  <a:srgbClr val="FF0000"/>
                </a:solidFill>
              </a:rPr>
              <a:t>No están a la vista.</a:t>
            </a:r>
          </a:p>
          <a:p>
            <a:pPr rtl="0"/>
            <a:r>
              <a:rPr lang="es-US" sz="3000" b="1" dirty="0">
                <a:solidFill>
                  <a:srgbClr val="FF0000"/>
                </a:solidFill>
              </a:rPr>
              <a:t>Pueden estar en cualquier lugar bajo la obra en construcción.</a:t>
            </a:r>
          </a:p>
        </p:txBody>
      </p:sp>
      <p:pic>
        <p:nvPicPr>
          <p:cNvPr id="6" name="Picture 5" descr="Fotografía que muestra una excavadora.">
            <a:extLst>
              <a:ext uri="{C183D7F6-B498-43B3-948B-1728B52AA6E4}">
                <adec:decorative xmlns="" xmlns:adec="http://schemas.microsoft.com/office/drawing/2017/decorative" val="0"/>
              </a:ext>
            </a:extLst>
          </p:cNvPr>
          <p:cNvPicPr>
            <a:picLocks noChangeAspect="1"/>
          </p:cNvPicPr>
          <p:nvPr/>
        </p:nvPicPr>
        <p:blipFill>
          <a:blip r:embed="rId2" cstate="print"/>
          <a:stretch>
            <a:fillRect/>
          </a:stretch>
        </p:blipFill>
        <p:spPr>
          <a:xfrm>
            <a:off x="898849" y="4299097"/>
            <a:ext cx="4739951" cy="2025502"/>
          </a:xfrm>
          <a:prstGeom prst="rect">
            <a:avLst/>
          </a:prstGeom>
        </p:spPr>
      </p:pic>
      <p:pic>
        <p:nvPicPr>
          <p:cNvPr id="7" name="Content Placeholder 3" descr="A clock hanging from the ceiling&#10;&#10;Description generated with very high confiden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4679" y="1525438"/>
            <a:ext cx="3276600" cy="3276600"/>
          </a:xfrm>
          <a:prstGeom prst="rect">
            <a:avLst/>
          </a:prstGeom>
        </p:spPr>
      </p:pic>
      <p:sp>
        <p:nvSpPr>
          <p:cNvPr id="5" name="TextBox 4">
            <a:extLst>
              <a:ext uri="{FF2B5EF4-FFF2-40B4-BE49-F238E27FC236}">
                <a16:creationId xmlns:a16="http://schemas.microsoft.com/office/drawing/2014/main" id="{01F05A71-87B0-41AD-B14A-9E30D7F03B92}"/>
              </a:ext>
            </a:extLst>
          </p:cNvPr>
          <p:cNvSpPr txBox="1"/>
          <p:nvPr/>
        </p:nvSpPr>
        <p:spPr>
          <a:xfrm>
            <a:off x="5745192" y="1626079"/>
            <a:ext cx="355911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b="1">
                <a:solidFill>
                  <a:schemeClr val="bg1"/>
                </a:solidFill>
                <a:ea typeface="+mn-lt"/>
                <a:cs typeface="+mn-lt"/>
              </a:rPr>
              <a:t>Una línea subterránea se daña </a:t>
            </a:r>
            <a:endParaRPr lang="en-US" b="1">
              <a:solidFill>
                <a:schemeClr val="bg1"/>
              </a:solidFill>
              <a:ea typeface="+mn-lt"/>
              <a:cs typeface="+mn-lt"/>
            </a:endParaRPr>
          </a:p>
          <a:p>
            <a:r>
              <a:rPr lang="es-US" sz="2800" b="1">
                <a:solidFill>
                  <a:srgbClr val="FFFF00"/>
                </a:solidFill>
                <a:ea typeface="+mn-lt"/>
                <a:cs typeface="+mn-lt"/>
              </a:rPr>
              <a:t>cada </a:t>
            </a:r>
            <a:r>
              <a:rPr lang="es-US" sz="2800" b="1">
                <a:solidFill>
                  <a:schemeClr val="bg1"/>
                </a:solidFill>
                <a:ea typeface="+mn-lt"/>
                <a:cs typeface="+mn-lt"/>
              </a:rPr>
              <a:t>6 </a:t>
            </a:r>
            <a:r>
              <a:rPr lang="es-US" sz="2800" b="1">
                <a:solidFill>
                  <a:srgbClr val="FFFF00"/>
                </a:solidFill>
                <a:ea typeface="+mn-lt"/>
                <a:cs typeface="+mn-lt"/>
              </a:rPr>
              <a:t>minutos</a:t>
            </a:r>
            <a:r>
              <a:rPr lang="es-US" b="1" dirty="0">
                <a:solidFill>
                  <a:srgbClr val="FFFF00"/>
                </a:solidFill>
                <a:ea typeface="+mn-lt"/>
                <a:cs typeface="+mn-lt"/>
              </a:rPr>
              <a:t> </a:t>
            </a:r>
            <a:endParaRPr lang="en-US">
              <a:solidFill>
                <a:schemeClr val="bg1"/>
              </a:solidFill>
              <a:ea typeface="+mn-lt"/>
              <a:cs typeface="+mn-lt"/>
            </a:endParaRPr>
          </a:p>
          <a:p>
            <a:r>
              <a:rPr lang="es-US" b="1">
                <a:solidFill>
                  <a:schemeClr val="bg1"/>
                </a:solidFill>
                <a:ea typeface="+mn-lt"/>
                <a:cs typeface="+mn-lt"/>
              </a:rPr>
              <a:t>porque alguien decidió cavar sin llamar primero al 811.</a:t>
            </a:r>
            <a:endParaRPr lang="en-US" b="1">
              <a:solidFill>
                <a:schemeClr val="bg1"/>
              </a:solidFill>
              <a:ea typeface="+mn-lt"/>
              <a:cs typeface="+mn-lt"/>
            </a:endParaRPr>
          </a:p>
          <a:p>
            <a:pPr algn="l"/>
            <a:endParaRPr lang="en-US" dirty="0">
              <a:solidFill>
                <a:schemeClr val="bg1"/>
              </a:solidFill>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a:t>
            </a:fld>
            <a:endParaRPr>
              <a:solidFill>
                <a:srgbClr val="000000">
                  <a:tint val="75000"/>
                </a:srgbClr>
              </a:solidFill>
            </a:endParaRPr>
          </a:p>
        </p:txBody>
      </p:sp>
      <p:sp>
        <p:nvSpPr>
          <p:cNvPr id="4" name="Title 3"/>
          <p:cNvSpPr>
            <a:spLocks noGrp="1"/>
          </p:cNvSpPr>
          <p:nvPr>
            <p:ph type="title"/>
          </p:nvPr>
        </p:nvSpPr>
        <p:spPr>
          <a:xfrm>
            <a:off x="457200" y="274638"/>
            <a:ext cx="7086600" cy="792162"/>
          </a:xfrm>
        </p:spPr>
        <p:txBody>
          <a:bodyPr/>
          <a:lstStyle/>
          <a:p>
            <a:pPr algn="l" rtl="0"/>
            <a:r>
              <a:rPr lang="es-US" dirty="0"/>
              <a:t>¿Cuál es una excavación?</a:t>
            </a:r>
          </a:p>
        </p:txBody>
      </p:sp>
      <p:pic>
        <p:nvPicPr>
          <p:cNvPr id="7" name="Content Placeholder 6" descr="Fotografía de un gran sitio de excavación visto desde varios pisos arriba."/>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6200" y="1295400"/>
            <a:ext cx="5181600" cy="3886200"/>
          </a:xfrm>
        </p:spPr>
      </p:pic>
      <p:pic>
        <p:nvPicPr>
          <p:cNvPr id="3" name="Content Placeholder 2" title="Fotografía de dos trabajadores de la construcción que excavan una zanja poco profunda."/>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4572000" y="3200400"/>
            <a:ext cx="4038600" cy="302675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50</a:t>
            </a:fld>
            <a:endParaRPr>
              <a:solidFill>
                <a:srgbClr val="000000">
                  <a:tint val="75000"/>
                </a:srgbClr>
              </a:solidFill>
            </a:endParaRPr>
          </a:p>
        </p:txBody>
      </p:sp>
      <p:sp>
        <p:nvSpPr>
          <p:cNvPr id="2" name="Title 1"/>
          <p:cNvSpPr>
            <a:spLocks noGrp="1"/>
          </p:cNvSpPr>
          <p:nvPr>
            <p:ph type="title"/>
          </p:nvPr>
        </p:nvSpPr>
        <p:spPr>
          <a:xfrm>
            <a:off x="457200" y="274638"/>
            <a:ext cx="8229600" cy="1020762"/>
          </a:xfrm>
        </p:spPr>
        <p:txBody>
          <a:bodyPr/>
          <a:lstStyle/>
          <a:p>
            <a:pPr rtl="0"/>
            <a:r>
              <a:rPr lang="es-US"/>
              <a:t>¿Cuál es el riesgo?</a:t>
            </a:r>
          </a:p>
        </p:txBody>
      </p:sp>
      <p:sp>
        <p:nvSpPr>
          <p:cNvPr id="6" name="TextBox 5"/>
          <p:cNvSpPr txBox="1"/>
          <p:nvPr/>
        </p:nvSpPr>
        <p:spPr>
          <a:xfrm>
            <a:off x="304800" y="1410831"/>
            <a:ext cx="3352800" cy="3970318"/>
          </a:xfrm>
          <a:prstGeom prst="rect">
            <a:avLst/>
          </a:prstGeom>
          <a:solidFill>
            <a:srgbClr val="FFFF00"/>
          </a:solidFill>
          <a:ln w="41275">
            <a:solidFill>
              <a:schemeClr val="tx1"/>
            </a:solidFill>
          </a:ln>
        </p:spPr>
        <p:txBody>
          <a:bodyPr wrap="square" rtlCol="0">
            <a:spAutoFit/>
          </a:bodyPr>
          <a:lstStyle/>
          <a:p>
            <a:pPr algn="ctr" rtl="0"/>
            <a:r>
              <a:rPr lang="es-US" sz="2800" dirty="0"/>
              <a:t>Sin la planificación adecuada, los trabajadores están </a:t>
            </a:r>
            <a:br>
              <a:rPr lang="es-US" sz="2800" dirty="0"/>
            </a:br>
            <a:r>
              <a:rPr lang="es-US" sz="2800" dirty="0"/>
              <a:t>en riesgo de: electrocución incendio explosión gases sustancias tóxicas ahogamiento</a:t>
            </a:r>
          </a:p>
          <a:p>
            <a:pPr algn="ctr" rtl="0"/>
            <a:r>
              <a:rPr lang="es-US" sz="2800" dirty="0"/>
              <a:t>derrumbes</a:t>
            </a:r>
          </a:p>
        </p:txBody>
      </p:sp>
      <p:sp>
        <p:nvSpPr>
          <p:cNvPr id="3" name="Content Placeholder 2"/>
          <p:cNvSpPr>
            <a:spLocks noGrp="1"/>
          </p:cNvSpPr>
          <p:nvPr>
            <p:ph idx="1"/>
          </p:nvPr>
        </p:nvSpPr>
        <p:spPr>
          <a:xfrm>
            <a:off x="3733800" y="1447801"/>
            <a:ext cx="5257800" cy="4343400"/>
          </a:xfrm>
        </p:spPr>
        <p:txBody>
          <a:bodyPr>
            <a:noAutofit/>
          </a:bodyPr>
          <a:lstStyle/>
          <a:p>
            <a:pPr rtl="0"/>
            <a:r>
              <a:rPr lang="es-US" sz="2800" spc="-10" dirty="0"/>
              <a:t>equipo de excavación que </a:t>
            </a:r>
            <a:br>
              <a:rPr lang="es-US" sz="2800" spc="-10" dirty="0"/>
            </a:br>
            <a:r>
              <a:rPr lang="es-US" sz="2800" spc="-10" dirty="0"/>
              <a:t>toca o daña las líneas de servicios públicos</a:t>
            </a:r>
          </a:p>
          <a:p>
            <a:pPr rtl="0"/>
            <a:r>
              <a:rPr lang="es-US" sz="2800" dirty="0"/>
              <a:t>equipos eléctricos manuales (martillo demoledor de concreto o taladros neumáticos)</a:t>
            </a:r>
          </a:p>
          <a:p>
            <a:pPr rtl="0"/>
            <a:r>
              <a:rPr lang="es-US" sz="2800" spc="-50" dirty="0"/>
              <a:t>excavación manual con herramientas filosas (palas, picos o palancas) cerca de líneas de servicios públicos subterráneas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51</a:t>
            </a:fld>
            <a:endParaRPr>
              <a:solidFill>
                <a:srgbClr val="000000">
                  <a:tint val="75000"/>
                </a:srgbClr>
              </a:solidFill>
            </a:endParaRPr>
          </a:p>
        </p:txBody>
      </p:sp>
      <p:sp>
        <p:nvSpPr>
          <p:cNvPr id="2" name="Title 1"/>
          <p:cNvSpPr>
            <a:spLocks noGrp="1"/>
          </p:cNvSpPr>
          <p:nvPr>
            <p:ph type="title"/>
          </p:nvPr>
        </p:nvSpPr>
        <p:spPr>
          <a:xfrm>
            <a:off x="381000" y="152400"/>
            <a:ext cx="7848600" cy="990600"/>
          </a:xfrm>
        </p:spPr>
        <p:txBody>
          <a:bodyPr>
            <a:normAutofit fontScale="90000"/>
          </a:bodyPr>
          <a:lstStyle/>
          <a:p>
            <a:pPr rtl="0"/>
            <a:r>
              <a:rPr lang="es-US" dirty="0"/>
              <a:t>Explosión mortal de una línea de gas: noviembre de 2004</a:t>
            </a:r>
          </a:p>
        </p:txBody>
      </p:sp>
      <p:pic>
        <p:nvPicPr>
          <p:cNvPr id="6" name="Content Placeholder 5" descr="Fotografía: noviembre de 2004, explosión fatal en una zanja en Walnut Creek, Californi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1295400"/>
            <a:ext cx="6720272" cy="5010985"/>
          </a:xfrm>
        </p:spPr>
      </p:pic>
      <p:sp>
        <p:nvSpPr>
          <p:cNvPr id="5" name="&quot;Not Allowed&quot; Symbol 4" descr="HAZARD!">
            <a:extLst>
              <a:ext uri="{FF2B5EF4-FFF2-40B4-BE49-F238E27FC236}">
                <a16:creationId xmlns:a16="http://schemas.microsoft.com/office/drawing/2014/main" id="{23415582-E0FD-4FC0-811D-7550E5015884}"/>
              </a:ext>
            </a:extLst>
          </p:cNvPr>
          <p:cNvSpPr/>
          <p:nvPr/>
        </p:nvSpPr>
        <p:spPr>
          <a:xfrm>
            <a:off x="1219200" y="1295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1876" y="24210"/>
            <a:ext cx="457200" cy="365125"/>
          </a:xfrm>
          <a:prstGeom prst="rect">
            <a:avLst/>
          </a:prstGeom>
        </p:spPr>
        <p:txBody>
          <a:bodyPr/>
          <a:lstStyle/>
          <a:p>
            <a:pPr rtl="0"/>
            <a:fld id="{A385ADA4-7CA8-7D42-9033-52B4A2259F06}" type="slidenum">
              <a:rPr>
                <a:solidFill>
                  <a:srgbClr val="000000">
                    <a:tint val="75000"/>
                  </a:srgbClr>
                </a:solidFill>
              </a:rPr>
              <a:pPr/>
              <a:t>52</a:t>
            </a:fld>
            <a:endParaRPr>
              <a:solidFill>
                <a:srgbClr val="000000">
                  <a:tint val="75000"/>
                </a:srgbClr>
              </a:solidFill>
            </a:endParaRPr>
          </a:p>
        </p:txBody>
      </p:sp>
      <p:sp>
        <p:nvSpPr>
          <p:cNvPr id="2" name="Title 1"/>
          <p:cNvSpPr>
            <a:spLocks noGrp="1"/>
          </p:cNvSpPr>
          <p:nvPr>
            <p:ph type="title"/>
          </p:nvPr>
        </p:nvSpPr>
        <p:spPr>
          <a:xfrm>
            <a:off x="457200" y="274638"/>
            <a:ext cx="8991600" cy="868362"/>
          </a:xfrm>
        </p:spPr>
        <p:txBody>
          <a:bodyPr>
            <a:normAutofit fontScale="90000"/>
          </a:bodyPr>
          <a:lstStyle/>
          <a:p>
            <a:pPr rtl="0"/>
            <a:r>
              <a:rPr lang="es-US" spc="-100" dirty="0"/>
              <a:t>¿Peligro por líneas eléctricas suspendidas?</a:t>
            </a:r>
          </a:p>
        </p:txBody>
      </p:sp>
      <p:sp>
        <p:nvSpPr>
          <p:cNvPr id="5" name="Content Placeholder 4"/>
          <p:cNvSpPr>
            <a:spLocks noGrp="1"/>
          </p:cNvSpPr>
          <p:nvPr>
            <p:ph sz="half" idx="1"/>
          </p:nvPr>
        </p:nvSpPr>
        <p:spPr>
          <a:xfrm>
            <a:off x="152400" y="1295400"/>
            <a:ext cx="4876800" cy="4648199"/>
          </a:xfrm>
        </p:spPr>
        <p:txBody>
          <a:bodyPr tIns="274320" bIns="274320">
            <a:noAutofit/>
          </a:bodyPr>
          <a:lstStyle/>
          <a:p>
            <a:pPr rtl="0">
              <a:lnSpc>
                <a:spcPts val="2800"/>
              </a:lnSpc>
              <a:spcBef>
                <a:spcPts val="0"/>
              </a:spcBef>
            </a:pPr>
            <a:r>
              <a:rPr lang="es-US" sz="3200" spc="-100" dirty="0"/>
              <a:t>Alto voltaje; alta corriente.</a:t>
            </a:r>
          </a:p>
          <a:p>
            <a:pPr>
              <a:spcBef>
                <a:spcPts val="0"/>
              </a:spcBef>
              <a:buNone/>
            </a:pPr>
            <a:endParaRPr lang="en-US" sz="1600" dirty="0"/>
          </a:p>
          <a:p>
            <a:pPr rtl="0">
              <a:lnSpc>
                <a:spcPts val="2800"/>
              </a:lnSpc>
              <a:spcBef>
                <a:spcPts val="0"/>
              </a:spcBef>
            </a:pPr>
            <a:r>
              <a:rPr lang="es-US" sz="3200" dirty="0"/>
              <a:t>No están aisladas.</a:t>
            </a:r>
          </a:p>
          <a:p>
            <a:pPr>
              <a:spcBef>
                <a:spcPts val="0"/>
              </a:spcBef>
              <a:buNone/>
            </a:pPr>
            <a:endParaRPr lang="en-US" sz="1600" dirty="0"/>
          </a:p>
          <a:p>
            <a:pPr rtl="0">
              <a:lnSpc>
                <a:spcPts val="2800"/>
              </a:lnSpc>
              <a:spcBef>
                <a:spcPts val="0"/>
              </a:spcBef>
            </a:pPr>
            <a:r>
              <a:rPr lang="es-US" sz="3200" dirty="0"/>
              <a:t>Están fuera del ángulo de visión; las personas no ven hacia arriba.</a:t>
            </a:r>
          </a:p>
          <a:p>
            <a:pPr>
              <a:spcBef>
                <a:spcPts val="0"/>
              </a:spcBef>
              <a:buNone/>
            </a:pPr>
            <a:endParaRPr lang="en-US" sz="1600" dirty="0"/>
          </a:p>
          <a:p>
            <a:pPr rtl="0">
              <a:lnSpc>
                <a:spcPts val="2800"/>
              </a:lnSpc>
              <a:spcBef>
                <a:spcPts val="0"/>
              </a:spcBef>
            </a:pPr>
            <a:r>
              <a:rPr lang="es-US" sz="3200" dirty="0"/>
              <a:t>La corriente puede generar arcos.</a:t>
            </a:r>
          </a:p>
          <a:p>
            <a:pPr>
              <a:spcBef>
                <a:spcPts val="0"/>
              </a:spcBef>
              <a:buNone/>
            </a:pPr>
            <a:endParaRPr lang="en-US" sz="1600" dirty="0"/>
          </a:p>
          <a:p>
            <a:pPr rtl="0">
              <a:lnSpc>
                <a:spcPts val="2800"/>
              </a:lnSpc>
              <a:spcBef>
                <a:spcPts val="0"/>
              </a:spcBef>
            </a:pPr>
            <a:r>
              <a:rPr lang="es-US" sz="3200" spc="-100" dirty="0"/>
              <a:t>Controladas por compañías eléctricas, no por personal del lugar de trabajo.</a:t>
            </a:r>
          </a:p>
        </p:txBody>
      </p:sp>
      <p:pic>
        <p:nvPicPr>
          <p:cNvPr id="7" name="Content Placeholder 6" descr="Fotografía: camión de volteo hace contacto con el cable eléctrico elevado."/>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29200" y="1143000"/>
            <a:ext cx="3241401" cy="5176845"/>
          </a:xfrm>
        </p:spPr>
      </p:pic>
      <p:sp>
        <p:nvSpPr>
          <p:cNvPr id="6" name="&quot;Not Allowed&quot; Symbol 5" descr="HAZARD!">
            <a:extLst>
              <a:ext uri="{FF2B5EF4-FFF2-40B4-BE49-F238E27FC236}">
                <a16:creationId xmlns:a16="http://schemas.microsoft.com/office/drawing/2014/main" id="{0FB0CAA5-17CA-4E90-809B-1BD4C541ADDA}"/>
              </a:ext>
            </a:extLst>
          </p:cNvPr>
          <p:cNvSpPr/>
          <p:nvPr/>
        </p:nvSpPr>
        <p:spPr>
          <a:xfrm>
            <a:off x="5029200" y="11430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US" dirty="0"/>
              <a:t>Atmósferas peligrosas</a:t>
            </a:r>
          </a:p>
        </p:txBody>
      </p:sp>
      <p:sp>
        <p:nvSpPr>
          <p:cNvPr id="7" name="Content Placeholder 6"/>
          <p:cNvSpPr>
            <a:spLocks noGrp="1"/>
          </p:cNvSpPr>
          <p:nvPr>
            <p:ph sz="half" idx="4294967295"/>
          </p:nvPr>
        </p:nvSpPr>
        <p:spPr>
          <a:xfrm>
            <a:off x="4343400" y="1524000"/>
            <a:ext cx="4648200" cy="4754563"/>
          </a:xfrm>
          <a:solidFill>
            <a:srgbClr val="FFFF00"/>
          </a:solidFill>
        </p:spPr>
        <p:txBody>
          <a:bodyPr lIns="182880" tIns="274320" bIns="91440">
            <a:normAutofit fontScale="85000" lnSpcReduction="20000"/>
          </a:bodyPr>
          <a:lstStyle/>
          <a:p>
            <a:pPr rtl="0"/>
            <a:r>
              <a:rPr lang="es-US" dirty="0"/>
              <a:t>Puede esperarse en excavaciones de más de </a:t>
            </a:r>
            <a:br>
              <a:rPr lang="es-US" dirty="0"/>
            </a:br>
            <a:r>
              <a:rPr lang="es-US" dirty="0"/>
              <a:t>4 pies de profundidad.</a:t>
            </a:r>
          </a:p>
          <a:p>
            <a:pPr rtl="0"/>
            <a:r>
              <a:rPr lang="es-US" dirty="0"/>
              <a:t>Las salidas y la circulación del aire son limitadas.</a:t>
            </a:r>
          </a:p>
          <a:p>
            <a:pPr rtl="0"/>
            <a:r>
              <a:rPr lang="es-US" dirty="0"/>
              <a:t>Acumulación de gases, humos y vapores.</a:t>
            </a:r>
          </a:p>
          <a:p>
            <a:pPr rtl="0"/>
            <a:r>
              <a:rPr lang="es-US" dirty="0"/>
              <a:t>Atmósfera carente </a:t>
            </a:r>
            <a:br>
              <a:rPr lang="es-US" dirty="0"/>
            </a:br>
            <a:r>
              <a:rPr lang="es-US" dirty="0"/>
              <a:t>de oxígeno.</a:t>
            </a:r>
          </a:p>
          <a:p>
            <a:pPr rtl="0"/>
            <a:r>
              <a:rPr lang="es-US" dirty="0"/>
              <a:t>Envenenamiento, </a:t>
            </a:r>
            <a:br>
              <a:rPr lang="es-US" dirty="0"/>
            </a:br>
            <a:r>
              <a:rPr lang="es-US" dirty="0"/>
              <a:t>asfixia y muerte.</a:t>
            </a:r>
          </a:p>
        </p:txBody>
      </p:sp>
      <p:sp>
        <p:nvSpPr>
          <p:cNvPr id="6" name="Slide Number Placeholder 3"/>
          <p:cNvSpPr>
            <a:spLocks noGrp="1"/>
          </p:cNvSpPr>
          <p:nvPr>
            <p:ph type="sldNum" sz="quarter" idx="4294967295"/>
          </p:nvPr>
        </p:nvSpPr>
        <p:spPr>
          <a:xfrm>
            <a:off x="8661876" y="24210"/>
            <a:ext cx="457200" cy="365125"/>
          </a:xfrm>
          <a:prstGeom prst="rect">
            <a:avLst/>
          </a:prstGeom>
        </p:spPr>
        <p:txBody>
          <a:bodyPr/>
          <a:lstStyle/>
          <a:p>
            <a:pPr rtl="0"/>
            <a:fld id="{A385ADA4-7CA8-7D42-9033-52B4A2259F06}" type="slidenum">
              <a:rPr>
                <a:solidFill>
                  <a:srgbClr val="000000">
                    <a:tint val="75000"/>
                  </a:srgbClr>
                </a:solidFill>
              </a:rPr>
              <a:pPr/>
              <a:t>53</a:t>
            </a:fld>
            <a:endParaRPr>
              <a:solidFill>
                <a:srgbClr val="000000">
                  <a:tint val="75000"/>
                </a:srgbClr>
              </a:solidFill>
            </a:endParaRPr>
          </a:p>
        </p:txBody>
      </p:sp>
      <p:pic>
        <p:nvPicPr>
          <p:cNvPr id="3" name="Picture 2" title="Ilustración que indica una atmósfera peligrosa en la zanj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4038600" cy="414337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54</a:t>
            </a:fld>
            <a:endParaRPr>
              <a:solidFill>
                <a:srgbClr val="000000">
                  <a:tint val="75000"/>
                </a:srgbClr>
              </a:solidFill>
            </a:endParaRPr>
          </a:p>
        </p:txBody>
      </p:sp>
      <p:sp>
        <p:nvSpPr>
          <p:cNvPr id="2" name="Title 1"/>
          <p:cNvSpPr>
            <a:spLocks noGrp="1"/>
          </p:cNvSpPr>
          <p:nvPr>
            <p:ph type="title"/>
          </p:nvPr>
        </p:nvSpPr>
        <p:spPr>
          <a:xfrm>
            <a:off x="381000" y="304800"/>
            <a:ext cx="7162800" cy="1143000"/>
          </a:xfrm>
        </p:spPr>
        <p:txBody>
          <a:bodyPr>
            <a:normAutofit fontScale="90000"/>
          </a:bodyPr>
          <a:lstStyle/>
          <a:p>
            <a:pPr rtl="0"/>
            <a:r>
              <a:rPr lang="es-US" dirty="0"/>
              <a:t>¿Cuáles son las posibles fuentes de “aire viciado”?</a:t>
            </a:r>
          </a:p>
        </p:txBody>
      </p:sp>
      <p:sp>
        <p:nvSpPr>
          <p:cNvPr id="4" name="Content Placeholder 3"/>
          <p:cNvSpPr>
            <a:spLocks noGrp="1"/>
          </p:cNvSpPr>
          <p:nvPr>
            <p:ph sz="half" idx="2"/>
          </p:nvPr>
        </p:nvSpPr>
        <p:spPr>
          <a:xfrm>
            <a:off x="152400" y="1828800"/>
            <a:ext cx="3657600" cy="4191000"/>
          </a:xfrm>
          <a:solidFill>
            <a:srgbClr val="FFFF00"/>
          </a:solidFill>
        </p:spPr>
        <p:txBody>
          <a:bodyPr lIns="182880" tIns="182880">
            <a:noAutofit/>
          </a:bodyPr>
          <a:lstStyle/>
          <a:p>
            <a:pPr rtl="0">
              <a:lnSpc>
                <a:spcPts val="3400"/>
              </a:lnSpc>
              <a:buNone/>
            </a:pPr>
            <a:r>
              <a:rPr lang="es-US" sz="3200" dirty="0"/>
              <a:t>Algunos ejemplos:</a:t>
            </a:r>
          </a:p>
          <a:p>
            <a:pPr rtl="0">
              <a:lnSpc>
                <a:spcPts val="3400"/>
              </a:lnSpc>
            </a:pPr>
            <a:r>
              <a:rPr lang="es-US" sz="3200" dirty="0"/>
              <a:t>sulfuro de hidrógeno</a:t>
            </a:r>
          </a:p>
          <a:p>
            <a:pPr rtl="0">
              <a:lnSpc>
                <a:spcPts val="3400"/>
              </a:lnSpc>
            </a:pPr>
            <a:r>
              <a:rPr lang="es-US" sz="3200" dirty="0"/>
              <a:t>dióxido de carbono</a:t>
            </a:r>
          </a:p>
          <a:p>
            <a:pPr rtl="0">
              <a:lnSpc>
                <a:spcPts val="3400"/>
              </a:lnSpc>
            </a:pPr>
            <a:r>
              <a:rPr lang="es-US" sz="3200" dirty="0"/>
              <a:t>metano</a:t>
            </a:r>
          </a:p>
          <a:p>
            <a:pPr rtl="0">
              <a:lnSpc>
                <a:spcPts val="3400"/>
              </a:lnSpc>
            </a:pPr>
            <a:r>
              <a:rPr lang="es-US" sz="3200" dirty="0"/>
              <a:t>monóxido </a:t>
            </a:r>
            <a:br>
              <a:rPr lang="es-US" sz="3200" dirty="0"/>
            </a:br>
            <a:r>
              <a:rPr lang="es-US" sz="3200" dirty="0"/>
              <a:t>de carbono</a:t>
            </a:r>
          </a:p>
        </p:txBody>
      </p:sp>
      <p:sp>
        <p:nvSpPr>
          <p:cNvPr id="3" name="Content Placeholder 2"/>
          <p:cNvSpPr>
            <a:spLocks noGrp="1"/>
          </p:cNvSpPr>
          <p:nvPr>
            <p:ph sz="half" idx="1"/>
          </p:nvPr>
        </p:nvSpPr>
        <p:spPr>
          <a:xfrm>
            <a:off x="4038600" y="1905000"/>
            <a:ext cx="4876800" cy="4343400"/>
          </a:xfrm>
        </p:spPr>
        <p:txBody>
          <a:bodyPr>
            <a:normAutofit fontScale="92500" lnSpcReduction="10000"/>
          </a:bodyPr>
          <a:lstStyle/>
          <a:p>
            <a:pPr rtl="0"/>
            <a:r>
              <a:rPr lang="es-US" sz="3200" dirty="0"/>
              <a:t>excavar cerca de vertederos</a:t>
            </a:r>
          </a:p>
          <a:p>
            <a:pPr rtl="0"/>
            <a:r>
              <a:rPr lang="es-US" sz="3200" spc="-100" dirty="0"/>
              <a:t>fuga en líneas de gas o tanques de almacenamiento</a:t>
            </a:r>
          </a:p>
          <a:p>
            <a:pPr rtl="0"/>
            <a:r>
              <a:rPr lang="es-US" sz="3200" dirty="0"/>
              <a:t>tierra contaminada</a:t>
            </a:r>
          </a:p>
          <a:p>
            <a:pPr rtl="0"/>
            <a:r>
              <a:rPr lang="es-US" sz="3200" dirty="0"/>
              <a:t>alcantarillas</a:t>
            </a:r>
          </a:p>
          <a:p>
            <a:pPr rtl="0"/>
            <a:r>
              <a:rPr lang="es-US" sz="3200" dirty="0"/>
              <a:t>herramientas que funcionan con gas</a:t>
            </a:r>
          </a:p>
          <a:p>
            <a:pPr rtl="0"/>
            <a:r>
              <a:rPr lang="es-US" sz="3200" dirty="0"/>
              <a:t>generadores</a:t>
            </a:r>
          </a:p>
          <a:p>
            <a:pPr rtl="0"/>
            <a:r>
              <a:rPr lang="es-US" sz="3200" dirty="0"/>
              <a:t>vehículos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Fotografía que muestra una excavadora de equipo pesado que se hunde en el lodo rodeado por agua."/>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57200" y="2133600"/>
            <a:ext cx="5127399" cy="3895023"/>
          </a:xfrm>
        </p:spPr>
      </p:pic>
      <p:sp>
        <p:nvSpPr>
          <p:cNvPr id="7"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55</a:t>
            </a:fld>
            <a:endParaRPr>
              <a:solidFill>
                <a:srgbClr val="000000">
                  <a:tint val="75000"/>
                </a:srgbClr>
              </a:solidFill>
            </a:endParaRPr>
          </a:p>
        </p:txBody>
      </p:sp>
      <p:sp>
        <p:nvSpPr>
          <p:cNvPr id="2" name="Title 1"/>
          <p:cNvSpPr>
            <a:spLocks noGrp="1"/>
          </p:cNvSpPr>
          <p:nvPr>
            <p:ph type="title"/>
          </p:nvPr>
        </p:nvSpPr>
        <p:spPr>
          <a:xfrm>
            <a:off x="457200" y="274638"/>
            <a:ext cx="5943600" cy="1143000"/>
          </a:xfrm>
        </p:spPr>
        <p:txBody>
          <a:bodyPr/>
          <a:lstStyle/>
          <a:p>
            <a:pPr rtl="0"/>
            <a:r>
              <a:rPr lang="es-US" dirty="0"/>
              <a:t>Agua en la excavación</a:t>
            </a:r>
          </a:p>
        </p:txBody>
      </p:sp>
      <p:pic>
        <p:nvPicPr>
          <p:cNvPr id="6" name="Content Placeholder 5" descr="Fotografía que muestra a un hombre mojado, enlodado y sin protección que trata de salir de una zanja."/>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638800" y="2362200"/>
            <a:ext cx="3368588" cy="3810000"/>
          </a:xfrm>
        </p:spPr>
      </p:pic>
      <p:sp>
        <p:nvSpPr>
          <p:cNvPr id="8" name="&quot;Not Allowed&quot; Symbol 7" descr="HAZARD!">
            <a:extLst>
              <a:ext uri="{FF2B5EF4-FFF2-40B4-BE49-F238E27FC236}">
                <a16:creationId xmlns:a16="http://schemas.microsoft.com/office/drawing/2014/main" id="{F8BF5055-FF25-4BD1-BD5E-5612D91E9271}"/>
              </a:ext>
            </a:extLst>
          </p:cNvPr>
          <p:cNvSpPr/>
          <p:nvPr/>
        </p:nvSpPr>
        <p:spPr>
          <a:xfrm>
            <a:off x="5029200"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56</a:t>
            </a:fld>
            <a:endParaRPr>
              <a:solidFill>
                <a:srgbClr val="000000">
                  <a:tint val="75000"/>
                </a:srgbClr>
              </a:solidFill>
            </a:endParaRPr>
          </a:p>
        </p:txBody>
      </p:sp>
      <p:sp>
        <p:nvSpPr>
          <p:cNvPr id="2" name="Title 1"/>
          <p:cNvSpPr>
            <a:spLocks noGrp="1"/>
          </p:cNvSpPr>
          <p:nvPr>
            <p:ph type="title"/>
          </p:nvPr>
        </p:nvSpPr>
        <p:spPr>
          <a:xfrm>
            <a:off x="457200" y="274638"/>
            <a:ext cx="4419600" cy="868362"/>
          </a:xfrm>
        </p:spPr>
        <p:txBody>
          <a:bodyPr/>
          <a:lstStyle/>
          <a:p>
            <a:pPr rtl="0"/>
            <a:r>
              <a:rPr lang="es-US"/>
              <a:t>Peligros del agua</a:t>
            </a:r>
          </a:p>
        </p:txBody>
      </p:sp>
      <p:sp>
        <p:nvSpPr>
          <p:cNvPr id="3" name="Content Placeholder 2"/>
          <p:cNvSpPr>
            <a:spLocks noGrp="1"/>
          </p:cNvSpPr>
          <p:nvPr>
            <p:ph sz="half" idx="1"/>
          </p:nvPr>
        </p:nvSpPr>
        <p:spPr>
          <a:xfrm>
            <a:off x="381000" y="1341437"/>
            <a:ext cx="4038600" cy="4525963"/>
          </a:xfrm>
          <a:solidFill>
            <a:srgbClr val="FFFF00"/>
          </a:solidFill>
        </p:spPr>
        <p:txBody>
          <a:bodyPr lIns="365760" tIns="274320">
            <a:normAutofit fontScale="92500" lnSpcReduction="20000"/>
          </a:bodyPr>
          <a:lstStyle/>
          <a:p>
            <a:pPr rtl="0"/>
            <a:r>
              <a:rPr lang="es-US" dirty="0"/>
              <a:t>Pasa por las grietas de la superficie.</a:t>
            </a:r>
          </a:p>
          <a:p>
            <a:pPr rtl="0"/>
            <a:r>
              <a:rPr lang="es-US" dirty="0"/>
              <a:t>Ablanda la tierra.</a:t>
            </a:r>
          </a:p>
          <a:p>
            <a:pPr rtl="0"/>
            <a:r>
              <a:rPr lang="es-US" dirty="0"/>
              <a:t>Debilita o socava los muros de la excavación.</a:t>
            </a:r>
          </a:p>
          <a:p>
            <a:pPr rtl="0"/>
            <a:r>
              <a:rPr lang="es-US" dirty="0"/>
              <a:t>Puede provocar derrumbes.</a:t>
            </a:r>
          </a:p>
          <a:p>
            <a:pPr rtl="0"/>
            <a:r>
              <a:rPr lang="es-US" dirty="0"/>
              <a:t>Es difícil salir.</a:t>
            </a:r>
          </a:p>
          <a:p>
            <a:pPr rtl="0"/>
            <a:r>
              <a:rPr lang="es-US" dirty="0"/>
              <a:t>Ahogamiento.</a:t>
            </a:r>
          </a:p>
          <a:p>
            <a:pPr rtl="0"/>
            <a:r>
              <a:rPr lang="es-US" dirty="0"/>
              <a:t>Riesgo de electrocución.</a:t>
            </a:r>
          </a:p>
        </p:txBody>
      </p:sp>
      <p:sp>
        <p:nvSpPr>
          <p:cNvPr id="4" name="Content Placeholder 3"/>
          <p:cNvSpPr>
            <a:spLocks noGrp="1"/>
          </p:cNvSpPr>
          <p:nvPr>
            <p:ph sz="half" idx="2"/>
          </p:nvPr>
        </p:nvSpPr>
        <p:spPr>
          <a:xfrm>
            <a:off x="4724400" y="1331612"/>
            <a:ext cx="3733800" cy="4525963"/>
          </a:xfrm>
          <a:solidFill>
            <a:schemeClr val="bg1"/>
          </a:solidFill>
        </p:spPr>
        <p:txBody>
          <a:bodyPr lIns="274320" tIns="274320">
            <a:normAutofit fontScale="92500" lnSpcReduction="20000"/>
          </a:bodyPr>
          <a:lstStyle/>
          <a:p>
            <a:pPr rtl="0">
              <a:buNone/>
            </a:pPr>
            <a:r>
              <a:rPr lang="es-US" dirty="0"/>
              <a:t>FUENTES:</a:t>
            </a:r>
          </a:p>
          <a:p>
            <a:pPr rtl="0"/>
            <a:r>
              <a:rPr lang="es-US" dirty="0"/>
              <a:t>lluvia intensa</a:t>
            </a:r>
          </a:p>
          <a:p>
            <a:pPr rtl="0"/>
            <a:r>
              <a:rPr lang="es-US" dirty="0"/>
              <a:t>tuberías rotas</a:t>
            </a:r>
          </a:p>
          <a:p>
            <a:pPr rtl="0"/>
            <a:r>
              <a:rPr lang="es-US" dirty="0"/>
              <a:t>agua subterránea</a:t>
            </a:r>
          </a:p>
          <a:p>
            <a:pPr indent="0">
              <a:buNone/>
            </a:pPr>
            <a:endParaRPr lang="en-US" dirty="0"/>
          </a:p>
          <a:p>
            <a:pPr marL="0" indent="0" rtl="0">
              <a:buNone/>
            </a:pPr>
            <a:r>
              <a:rPr lang="es-US" b="1" dirty="0">
                <a:solidFill>
                  <a:srgbClr val="FF0000"/>
                </a:solidFill>
              </a:rPr>
              <a:t>¡JAMÁS trabaje en zanjas en las que se haya acumulado agua!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96633">
            <a:alpha val="72000"/>
          </a:srgbClr>
        </a:solidFill>
        <a:effectLst/>
      </p:bgPr>
    </p:bg>
    <p:spTree>
      <p:nvGrpSpPr>
        <p:cNvPr id="1" name=""/>
        <p:cNvGrpSpPr/>
        <p:nvPr/>
      </p:nvGrpSpPr>
      <p:grpSpPr>
        <a:xfrm>
          <a:off x="0" y="0"/>
          <a:ext cx="0" cy="0"/>
          <a:chOff x="0" y="0"/>
          <a:chExt cx="0" cy="0"/>
        </a:xfrm>
      </p:grpSpPr>
      <p:sp>
        <p:nvSpPr>
          <p:cNvPr id="9"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chemeClr val="bg1"/>
                </a:solidFill>
              </a:rPr>
              <a:pPr/>
              <a:t>57</a:t>
            </a:fld>
            <a:endParaRPr>
              <a:solidFill>
                <a:schemeClr val="bg1"/>
              </a:solidFill>
            </a:endParaRPr>
          </a:p>
        </p:txBody>
      </p:sp>
      <p:sp>
        <p:nvSpPr>
          <p:cNvPr id="2" name="Title 1"/>
          <p:cNvSpPr>
            <a:spLocks noGrp="1"/>
          </p:cNvSpPr>
          <p:nvPr>
            <p:ph type="title"/>
          </p:nvPr>
        </p:nvSpPr>
        <p:spPr>
          <a:xfrm>
            <a:off x="457200" y="266700"/>
            <a:ext cx="3803994" cy="1143000"/>
          </a:xfrm>
          <a:solidFill>
            <a:schemeClr val="bg1"/>
          </a:solidFill>
        </p:spPr>
        <p:txBody>
          <a:bodyPr>
            <a:normAutofit/>
          </a:bodyPr>
          <a:lstStyle/>
          <a:p>
            <a:pPr rtl="0"/>
            <a:r>
              <a:rPr lang="es-US"/>
              <a:t>Caída de cargas</a:t>
            </a:r>
          </a:p>
        </p:txBody>
      </p:sp>
      <p:pic>
        <p:nvPicPr>
          <p:cNvPr id="6" name="Content Placeholder 5" descr="Fotografía que muestra secciones de tubería que se descargan de un camión al borde de la zanja, mientras los trabajadores están adentro de la zanja. Ejemplo de mala práctica; riesgo de caída de carga."/>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0" y="2362200"/>
            <a:ext cx="4822825" cy="3657600"/>
          </a:xfrm>
        </p:spPr>
      </p:pic>
      <p:sp>
        <p:nvSpPr>
          <p:cNvPr id="7" name="Content Placeholder 6"/>
          <p:cNvSpPr>
            <a:spLocks noGrp="1"/>
          </p:cNvSpPr>
          <p:nvPr>
            <p:ph sz="half" idx="4294967295"/>
          </p:nvPr>
        </p:nvSpPr>
        <p:spPr>
          <a:xfrm>
            <a:off x="4876800" y="4495800"/>
            <a:ext cx="4191000" cy="1600200"/>
          </a:xfrm>
        </p:spPr>
        <p:txBody>
          <a:bodyPr>
            <a:normAutofit fontScale="85000" lnSpcReduction="10000"/>
          </a:bodyPr>
          <a:lstStyle/>
          <a:p>
            <a:pPr rtl="0"/>
            <a:r>
              <a:rPr lang="es-US" b="1" dirty="0">
                <a:solidFill>
                  <a:schemeClr val="bg1"/>
                </a:solidFill>
              </a:rPr>
              <a:t>durante carga y descarga</a:t>
            </a:r>
          </a:p>
          <a:p>
            <a:pPr rtl="0"/>
            <a:r>
              <a:rPr lang="es-US" b="1" spc="-100" dirty="0">
                <a:solidFill>
                  <a:schemeClr val="bg1"/>
                </a:solidFill>
              </a:rPr>
              <a:t>fallas en cables de sujeción</a:t>
            </a:r>
          </a:p>
          <a:p>
            <a:pPr rtl="0"/>
            <a:r>
              <a:rPr lang="es-US" b="1" dirty="0">
                <a:solidFill>
                  <a:schemeClr val="bg1"/>
                </a:solidFill>
              </a:rPr>
              <a:t>cambio de cargas</a:t>
            </a:r>
          </a:p>
        </p:txBody>
      </p:sp>
      <p:pic>
        <p:nvPicPr>
          <p:cNvPr id="8" name="Picture 7" descr="Fotografía que muestra a un trabajador enterrado bajo una sección de tubería al fondo de la zanja. Resultado del riesgo de caída de una carg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2807" y="1219200"/>
            <a:ext cx="4261193" cy="3199214"/>
          </a:xfrm>
          <a:prstGeom prst="rect">
            <a:avLst/>
          </a:prstGeom>
        </p:spPr>
      </p:pic>
      <p:sp>
        <p:nvSpPr>
          <p:cNvPr id="10" name="&quot;Not Allowed&quot; Symbol 9" descr="HAZARD!">
            <a:extLst>
              <a:ext uri="{FF2B5EF4-FFF2-40B4-BE49-F238E27FC236}">
                <a16:creationId xmlns:a16="http://schemas.microsoft.com/office/drawing/2014/main" id="{0D236533-1B4C-4AD8-801E-D438E29F797F}"/>
              </a:ext>
            </a:extLst>
          </p:cNvPr>
          <p:cNvSpPr/>
          <p:nvPr/>
        </p:nvSpPr>
        <p:spPr>
          <a:xfrm>
            <a:off x="4191000" y="1600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AE8B6"/>
        </a:solidFill>
        <a:effectLst/>
      </p:bgPr>
    </p:bg>
    <p:spTree>
      <p:nvGrpSpPr>
        <p:cNvPr id="1" name=""/>
        <p:cNvGrpSpPr/>
        <p:nvPr/>
      </p:nvGrpSpPr>
      <p:grpSpPr>
        <a:xfrm>
          <a:off x="0" y="0"/>
          <a:ext cx="0" cy="0"/>
          <a:chOff x="0" y="0"/>
          <a:chExt cx="0" cy="0"/>
        </a:xfrm>
      </p:grpSpPr>
      <p:pic>
        <p:nvPicPr>
          <p:cNvPr id="3" name="Picture 2" title="Fotografía que muestra un tractor que se cayó a una zanja. Ejemplo del riesgo de caída de un obje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5953125" cy="4067175"/>
          </a:xfrm>
          <a:prstGeom prst="rect">
            <a:avLst/>
          </a:prstGeom>
        </p:spPr>
      </p:pic>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58</a:t>
            </a:fld>
            <a:endParaRPr>
              <a:solidFill>
                <a:srgbClr val="000000">
                  <a:tint val="75000"/>
                </a:srgbClr>
              </a:solidFill>
            </a:endParaRPr>
          </a:p>
        </p:txBody>
      </p:sp>
      <p:sp>
        <p:nvSpPr>
          <p:cNvPr id="2" name="Title 1"/>
          <p:cNvSpPr>
            <a:spLocks noGrp="1"/>
          </p:cNvSpPr>
          <p:nvPr>
            <p:ph type="title"/>
          </p:nvPr>
        </p:nvSpPr>
        <p:spPr>
          <a:xfrm>
            <a:off x="457200" y="152400"/>
            <a:ext cx="3810000" cy="1143000"/>
          </a:xfrm>
        </p:spPr>
        <p:txBody>
          <a:bodyPr>
            <a:normAutofit fontScale="90000"/>
          </a:bodyPr>
          <a:lstStyle/>
          <a:p>
            <a:pPr rtl="0"/>
            <a:r>
              <a:rPr lang="es-US"/>
              <a:t>Caída de objetos</a:t>
            </a:r>
          </a:p>
        </p:txBody>
      </p:sp>
      <p:sp>
        <p:nvSpPr>
          <p:cNvPr id="8" name="Content Placeholder 7"/>
          <p:cNvSpPr>
            <a:spLocks noGrp="1"/>
          </p:cNvSpPr>
          <p:nvPr>
            <p:ph sz="half" idx="4294967295"/>
          </p:nvPr>
        </p:nvSpPr>
        <p:spPr>
          <a:xfrm>
            <a:off x="6197600" y="1828800"/>
            <a:ext cx="2794000" cy="3200400"/>
          </a:xfrm>
        </p:spPr>
        <p:txBody>
          <a:bodyPr wrap="square">
            <a:normAutofit fontScale="85000" lnSpcReduction="10000"/>
          </a:bodyPr>
          <a:lstStyle/>
          <a:p>
            <a:pPr rtl="0"/>
            <a:r>
              <a:rPr lang="es-US" sz="4000" dirty="0"/>
              <a:t>roca o </a:t>
            </a:r>
            <a:br>
              <a:rPr lang="es-US" sz="4000" dirty="0"/>
            </a:br>
            <a:r>
              <a:rPr lang="es-US" sz="4000" dirty="0"/>
              <a:t>tierra suelta</a:t>
            </a:r>
          </a:p>
          <a:p>
            <a:pPr rtl="0"/>
            <a:r>
              <a:rPr lang="es-US" sz="4000" spc="-100" dirty="0"/>
              <a:t>herramientas</a:t>
            </a:r>
          </a:p>
          <a:p>
            <a:pPr rtl="0"/>
            <a:r>
              <a:rPr lang="es-US" sz="4000" dirty="0"/>
              <a:t>materiales</a:t>
            </a:r>
          </a:p>
          <a:p>
            <a:pPr rtl="0"/>
            <a:r>
              <a:rPr lang="es-US" sz="4000" dirty="0"/>
              <a:t>equipo</a:t>
            </a:r>
          </a:p>
        </p:txBody>
      </p:sp>
      <p:sp>
        <p:nvSpPr>
          <p:cNvPr id="7" name="&quot;Not Allowed&quot; Symbol 6" descr="HAZARD!">
            <a:extLst>
              <a:ext uri="{FF2B5EF4-FFF2-40B4-BE49-F238E27FC236}">
                <a16:creationId xmlns:a16="http://schemas.microsoft.com/office/drawing/2014/main" id="{19ACFBE0-2424-465D-8649-2A0A7EDF3AC3}"/>
              </a:ext>
            </a:extLst>
          </p:cNvPr>
          <p:cNvSpPr/>
          <p:nvPr/>
        </p:nvSpPr>
        <p:spPr>
          <a:xfrm>
            <a:off x="2286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59</a:t>
            </a:fld>
            <a:endParaRPr>
              <a:solidFill>
                <a:srgbClr val="000000">
                  <a:tint val="75000"/>
                </a:srgbClr>
              </a:solidFill>
            </a:endParaRPr>
          </a:p>
        </p:txBody>
      </p:sp>
      <p:sp>
        <p:nvSpPr>
          <p:cNvPr id="2" name="Title 1"/>
          <p:cNvSpPr>
            <a:spLocks noGrp="1"/>
          </p:cNvSpPr>
          <p:nvPr>
            <p:ph type="title"/>
          </p:nvPr>
        </p:nvSpPr>
        <p:spPr>
          <a:xfrm>
            <a:off x="457200" y="274638"/>
            <a:ext cx="7696200" cy="944562"/>
          </a:xfrm>
        </p:spPr>
        <p:txBody>
          <a:bodyPr>
            <a:normAutofit fontScale="90000"/>
          </a:bodyPr>
          <a:lstStyle/>
          <a:p>
            <a:pPr rtl="0"/>
            <a:r>
              <a:rPr lang="es-US" dirty="0"/>
              <a:t>¿Peligros de caídas alrededor </a:t>
            </a:r>
            <a:br>
              <a:rPr lang="es-US" dirty="0"/>
            </a:br>
            <a:r>
              <a:rPr lang="es-US" dirty="0"/>
              <a:t>de excavaciones?</a:t>
            </a:r>
          </a:p>
        </p:txBody>
      </p:sp>
      <p:sp>
        <p:nvSpPr>
          <p:cNvPr id="4" name="Content Placeholder 3"/>
          <p:cNvSpPr>
            <a:spLocks noGrp="1"/>
          </p:cNvSpPr>
          <p:nvPr>
            <p:ph sz="half" idx="2"/>
          </p:nvPr>
        </p:nvSpPr>
        <p:spPr>
          <a:xfrm>
            <a:off x="457200" y="1371600"/>
            <a:ext cx="4352750" cy="4800600"/>
          </a:xfrm>
        </p:spPr>
        <p:txBody>
          <a:bodyPr>
            <a:noAutofit/>
          </a:bodyPr>
          <a:lstStyle/>
          <a:p>
            <a:pPr rtl="0">
              <a:lnSpc>
                <a:spcPts val="3400"/>
              </a:lnSpc>
            </a:pPr>
            <a:r>
              <a:rPr lang="es-US" sz="3200" spc="-100" dirty="0"/>
              <a:t>Excavaciones de más de 6 pies de profundidad.</a:t>
            </a:r>
          </a:p>
          <a:p>
            <a:pPr rtl="0">
              <a:lnSpc>
                <a:spcPts val="3400"/>
              </a:lnSpc>
            </a:pPr>
            <a:r>
              <a:rPr lang="es-US" sz="3200" dirty="0"/>
              <a:t>Las orillas no pueden verse con claridad.</a:t>
            </a:r>
          </a:p>
          <a:p>
            <a:pPr rtl="0">
              <a:lnSpc>
                <a:spcPts val="3400"/>
              </a:lnSpc>
            </a:pPr>
            <a:r>
              <a:rPr lang="es-US" sz="3200" spc="-100" dirty="0"/>
              <a:t>Pasarelas sin protección.</a:t>
            </a:r>
          </a:p>
          <a:p>
            <a:pPr rtl="0">
              <a:lnSpc>
                <a:spcPts val="3400"/>
              </a:lnSpc>
            </a:pPr>
            <a:r>
              <a:rPr lang="es-US" sz="3200" spc="-100" dirty="0"/>
              <a:t>Huecos acampanados, pozos, agujeros, huecos.</a:t>
            </a:r>
          </a:p>
          <a:p>
            <a:pPr rtl="0">
              <a:lnSpc>
                <a:spcPts val="3400"/>
              </a:lnSpc>
            </a:pPr>
            <a:r>
              <a:rPr lang="es-US" sz="3200" dirty="0"/>
              <a:t>Excavaciones remotas sin protección.</a:t>
            </a:r>
          </a:p>
          <a:p>
            <a:pPr rtl="0">
              <a:lnSpc>
                <a:spcPts val="3400"/>
              </a:lnSpc>
            </a:pPr>
            <a:r>
              <a:rPr lang="es-US" sz="3200" dirty="0"/>
              <a:t>Escaleras portátiles.</a:t>
            </a:r>
          </a:p>
        </p:txBody>
      </p:sp>
      <p:pic>
        <p:nvPicPr>
          <p:cNvPr id="8" name="Picture 7" descr="Fotografía que muestra un ejemplo de riesgo de caída. La pasarela junto a una zanja abierta está expuesta y a más de 6 pies por encima del nivel del piso. La varilla expuesta no está recubierta y es un riesgo de empalamien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2571" y="3505200"/>
            <a:ext cx="4125229" cy="2762250"/>
          </a:xfrm>
          <a:prstGeom prst="rect">
            <a:avLst/>
          </a:prstGeom>
        </p:spPr>
      </p:pic>
      <p:sp>
        <p:nvSpPr>
          <p:cNvPr id="6" name="&quot;Not Allowed&quot; Symbol 5" descr="HAZARD!">
            <a:extLst>
              <a:ext uri="{FF2B5EF4-FFF2-40B4-BE49-F238E27FC236}">
                <a16:creationId xmlns:a16="http://schemas.microsoft.com/office/drawing/2014/main" id="{1065B4D3-38FB-4262-878A-C4DEB73CC5F0}"/>
              </a:ext>
            </a:extLst>
          </p:cNvPr>
          <p:cNvSpPr/>
          <p:nvPr/>
        </p:nvSpPr>
        <p:spPr>
          <a:xfrm>
            <a:off x="7944579" y="3505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6</a:t>
            </a:fld>
            <a:endParaRPr>
              <a:solidFill>
                <a:srgbClr val="000000">
                  <a:tint val="75000"/>
                </a:srgbClr>
              </a:solidFill>
            </a:endParaRPr>
          </a:p>
        </p:txBody>
      </p:sp>
      <p:sp>
        <p:nvSpPr>
          <p:cNvPr id="2" name="Title 1"/>
          <p:cNvSpPr>
            <a:spLocks noGrp="1"/>
          </p:cNvSpPr>
          <p:nvPr>
            <p:ph type="title"/>
          </p:nvPr>
        </p:nvSpPr>
        <p:spPr>
          <a:xfrm>
            <a:off x="457200" y="274638"/>
            <a:ext cx="7924800" cy="868362"/>
          </a:xfrm>
        </p:spPr>
        <p:txBody>
          <a:bodyPr>
            <a:normAutofit fontScale="90000"/>
          </a:bodyPr>
          <a:lstStyle/>
          <a:p>
            <a:pPr algn="l" rtl="0"/>
            <a:r>
              <a:rPr lang="es-US" dirty="0"/>
              <a:t>Definición de excavación de la OSHA</a:t>
            </a:r>
          </a:p>
        </p:txBody>
      </p:sp>
      <p:sp>
        <p:nvSpPr>
          <p:cNvPr id="3" name="Content Placeholder 2"/>
          <p:cNvSpPr>
            <a:spLocks noGrp="1"/>
          </p:cNvSpPr>
          <p:nvPr>
            <p:ph idx="1"/>
          </p:nvPr>
        </p:nvSpPr>
        <p:spPr>
          <a:xfrm>
            <a:off x="363908" y="2209800"/>
            <a:ext cx="8305800" cy="2438400"/>
          </a:xfrm>
        </p:spPr>
        <p:txBody>
          <a:bodyPr>
            <a:noAutofit/>
          </a:bodyPr>
          <a:lstStyle/>
          <a:p>
            <a:pPr indent="0" rtl="0">
              <a:buNone/>
            </a:pPr>
            <a:r>
              <a:rPr lang="es-US" sz="4400" dirty="0"/>
              <a:t>“Todo corte, cavidad, zanja o depresión hecha por el hombre en la superficie de la Tierra formado por remoción de tierra”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60</a:t>
            </a:fld>
            <a:endParaRPr>
              <a:solidFill>
                <a:srgbClr val="000000">
                  <a:tint val="75000"/>
                </a:srgbClr>
              </a:solidFill>
            </a:endParaRPr>
          </a:p>
        </p:txBody>
      </p:sp>
      <p:sp>
        <p:nvSpPr>
          <p:cNvPr id="2" name="Title 1"/>
          <p:cNvSpPr>
            <a:spLocks noGrp="1"/>
          </p:cNvSpPr>
          <p:nvPr>
            <p:ph type="title"/>
          </p:nvPr>
        </p:nvSpPr>
        <p:spPr>
          <a:xfrm>
            <a:off x="457200" y="274638"/>
            <a:ext cx="7162800" cy="944562"/>
          </a:xfrm>
        </p:spPr>
        <p:txBody>
          <a:bodyPr>
            <a:normAutofit/>
          </a:bodyPr>
          <a:lstStyle/>
          <a:p>
            <a:pPr rtl="0"/>
            <a:r>
              <a:rPr lang="es-US" dirty="0"/>
              <a:t>Estructuras desestabilizadas</a:t>
            </a:r>
          </a:p>
        </p:txBody>
      </p:sp>
      <p:sp>
        <p:nvSpPr>
          <p:cNvPr id="3" name="Content Placeholder 2"/>
          <p:cNvSpPr>
            <a:spLocks noGrp="1"/>
          </p:cNvSpPr>
          <p:nvPr>
            <p:ph sz="half" idx="1"/>
          </p:nvPr>
        </p:nvSpPr>
        <p:spPr>
          <a:xfrm>
            <a:off x="838200" y="1143000"/>
            <a:ext cx="2133600" cy="2286000"/>
          </a:xfrm>
        </p:spPr>
        <p:txBody>
          <a:bodyPr/>
          <a:lstStyle/>
          <a:p>
            <a:pPr rtl="0"/>
            <a:r>
              <a:rPr lang="es-US" dirty="0"/>
              <a:t>edificios</a:t>
            </a:r>
          </a:p>
          <a:p>
            <a:pPr rtl="0"/>
            <a:r>
              <a:rPr lang="es-US" dirty="0"/>
              <a:t>muros</a:t>
            </a:r>
          </a:p>
          <a:p>
            <a:pPr rtl="0"/>
            <a:r>
              <a:rPr lang="es-US" dirty="0"/>
              <a:t>pasarelas</a:t>
            </a:r>
          </a:p>
          <a:p>
            <a:pPr rtl="0"/>
            <a:r>
              <a:rPr lang="es-US" dirty="0"/>
              <a:t>pavimento</a:t>
            </a:r>
          </a:p>
        </p:txBody>
      </p:sp>
      <p:pic>
        <p:nvPicPr>
          <p:cNvPr id="6" name="Content Placeholder 5" descr="Fotografía que muestra a un trabajador parcialmente enterrado en una zanja que debilitó la estructura adyacente. La pared del edificio está desestabilizad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223377" y="1905000"/>
            <a:ext cx="5920623" cy="4448963"/>
          </a:xfrm>
        </p:spPr>
      </p:pic>
      <p:pic>
        <p:nvPicPr>
          <p:cNvPr id="7" name="Picture 6" descr="Fotografía que muestra una retroexcavadora que se usa para soportar el muro de ladrillo de un edificio residencial junto al área excava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89" y="3276600"/>
            <a:ext cx="4063411" cy="3044036"/>
          </a:xfrm>
          <a:prstGeom prst="rect">
            <a:avLst/>
          </a:prstGeom>
        </p:spPr>
      </p:pic>
      <p:sp>
        <p:nvSpPr>
          <p:cNvPr id="8" name="&quot;Not Allowed&quot; Symbol 7" descr="HAZARD!">
            <a:extLst>
              <a:ext uri="{FF2B5EF4-FFF2-40B4-BE49-F238E27FC236}">
                <a16:creationId xmlns:a16="http://schemas.microsoft.com/office/drawing/2014/main" id="{1A4FC5BE-53C3-4C9D-BD41-B09EA688B2BE}"/>
              </a:ext>
            </a:extLst>
          </p:cNvPr>
          <p:cNvSpPr/>
          <p:nvPr/>
        </p:nvSpPr>
        <p:spPr>
          <a:xfrm>
            <a:off x="3314700" y="2299376"/>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61</a:t>
            </a:fld>
            <a:endParaRPr>
              <a:solidFill>
                <a:srgbClr val="000000">
                  <a:tint val="75000"/>
                </a:srgbClr>
              </a:solidFill>
            </a:endParaRPr>
          </a:p>
        </p:txBody>
      </p:sp>
      <p:sp>
        <p:nvSpPr>
          <p:cNvPr id="2" name="Title 1"/>
          <p:cNvSpPr>
            <a:spLocks noGrp="1"/>
          </p:cNvSpPr>
          <p:nvPr>
            <p:ph type="title"/>
          </p:nvPr>
        </p:nvSpPr>
        <p:spPr>
          <a:xfrm>
            <a:off x="457200" y="274638"/>
            <a:ext cx="7848600" cy="944562"/>
          </a:xfrm>
        </p:spPr>
        <p:txBody>
          <a:bodyPr>
            <a:noAutofit/>
          </a:bodyPr>
          <a:lstStyle/>
          <a:p>
            <a:pPr rtl="0"/>
            <a:r>
              <a:rPr lang="es-US" dirty="0"/>
              <a:t>Exposición al tránsito vehicular</a:t>
            </a:r>
          </a:p>
        </p:txBody>
      </p:sp>
      <p:pic>
        <p:nvPicPr>
          <p:cNvPr id="4" name="Content Placeholder 3" descr="Fotografía que muestra la excavación de una calle residencial sin control de tráfico. Persona de pie junto a la zanja sin ninguna protección, sin equipo de protección personal (personal protection equipment, PPE), ni barricadas y de espaldas a la calle."/>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1194091"/>
            <a:ext cx="6858000" cy="5147775"/>
          </a:xfrm>
        </p:spPr>
      </p:pic>
      <p:sp>
        <p:nvSpPr>
          <p:cNvPr id="6" name="&quot;Not Allowed&quot; Symbol 5" descr="HAZARD!">
            <a:extLst>
              <a:ext uri="{FF2B5EF4-FFF2-40B4-BE49-F238E27FC236}">
                <a16:creationId xmlns:a16="http://schemas.microsoft.com/office/drawing/2014/main" id="{5AAE2B47-E9C5-48EE-B422-532D4DA99B55}"/>
              </a:ext>
            </a:extLst>
          </p:cNvPr>
          <p:cNvSpPr/>
          <p:nvPr/>
        </p:nvSpPr>
        <p:spPr>
          <a:xfrm>
            <a:off x="6781800" y="5206709"/>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sz="1800" b="0" i="0" u="none" strike="noStrike" kern="1200" cap="none" spc="0" normalizeH="0" baseline="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sz="1800" b="0" i="0" u="none" strike="noStrike" kern="1200" cap="none" spc="0" normalizeH="0" baseline="0">
              <a:ln>
                <a:noFill/>
              </a:ln>
              <a:solidFill>
                <a:srgbClr val="000000">
                  <a:tint val="75000"/>
                </a:srgbClr>
              </a:solidFill>
              <a:effectLst/>
              <a:uLnTx/>
              <a:uFillTx/>
              <a:latin typeface="+mn-lt"/>
              <a:ea typeface="+mn-ea"/>
              <a:cs typeface="+mn-cs"/>
            </a:endParaRPr>
          </a:p>
        </p:txBody>
      </p:sp>
      <p:sp>
        <p:nvSpPr>
          <p:cNvPr id="10243" name="Title 1"/>
          <p:cNvSpPr>
            <a:spLocks noGrp="1"/>
          </p:cNvSpPr>
          <p:nvPr>
            <p:ph type="title"/>
          </p:nvPr>
        </p:nvSpPr>
        <p:spPr bwMode="auto">
          <a:xfrm>
            <a:off x="304800" y="381000"/>
            <a:ext cx="7239000" cy="715962"/>
          </a:xfrm>
          <a:noFill/>
        </p:spPr>
        <p:txBody>
          <a:bodyPr vert="horz" wrap="square" lIns="91440" tIns="45720" rIns="91440" bIns="45720" numCol="1" compatLnSpc="1">
            <a:prstTxWarp prst="textNoShape">
              <a:avLst/>
            </a:prstTxWarp>
            <a:noAutofit/>
          </a:bodyPr>
          <a:lstStyle/>
          <a:p>
            <a:pPr rtl="0" eaLnBrk="1" hangingPunct="1"/>
            <a:r>
              <a:rPr lang="es-US" sz="4400" b="0" dirty="0">
                <a:cs typeface="Arial" panose="020B0604020202020204" pitchFamily="34" charset="0"/>
              </a:rPr>
              <a:t>Exposición a la fiebre del valle</a:t>
            </a:r>
          </a:p>
        </p:txBody>
      </p:sp>
      <p:sp>
        <p:nvSpPr>
          <p:cNvPr id="6" name="Content Placeholder 4"/>
          <p:cNvSpPr txBox="1">
            <a:spLocks/>
          </p:cNvSpPr>
          <p:nvPr/>
        </p:nvSpPr>
        <p:spPr bwMode="auto">
          <a:xfrm>
            <a:off x="558692" y="5463251"/>
            <a:ext cx="8356708" cy="861349"/>
          </a:xfrm>
          <a:prstGeom prst="rect">
            <a:avLst/>
          </a:prstGeom>
          <a:noFill/>
          <a:ln>
            <a:noFill/>
          </a:ln>
          <a:effectLst/>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chemeClr val="tx1"/>
              </a:buClr>
              <a:buSzPct val="70000"/>
              <a:buFont typeface="Wingdings" pitchFamily="2" charset="2"/>
              <a:buChar char="q"/>
              <a:defRPr sz="2400" b="1" baseline="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Wingdings" pitchFamily="2" charset="2"/>
              <a:buChar char="§"/>
              <a:defRPr sz="2000">
                <a:solidFill>
                  <a:schemeClr val="bg2"/>
                </a:solidFill>
                <a:latin typeface="+mn-lt"/>
              </a:defRPr>
            </a:lvl2pPr>
            <a:lvl3pPr marL="1143000" indent="-228600" algn="l" rtl="0" eaLnBrk="1" fontAlgn="base" hangingPunct="1">
              <a:spcBef>
                <a:spcPct val="20000"/>
              </a:spcBef>
              <a:spcAft>
                <a:spcPct val="0"/>
              </a:spcAft>
              <a:buClr>
                <a:schemeClr val="tx1"/>
              </a:buClr>
              <a:buSzPct val="100000"/>
              <a:buFont typeface="Arial" pitchFamily="34" charset="0"/>
              <a:buChar char="•"/>
              <a:defRPr sz="1800">
                <a:solidFill>
                  <a:schemeClr val="bg2"/>
                </a:solidFill>
                <a:latin typeface="+mn-lt"/>
              </a:defRPr>
            </a:lvl3pPr>
            <a:lvl4pPr marL="1600200" indent="-228600" algn="l" rtl="0" eaLnBrk="1" fontAlgn="base" hangingPunct="1">
              <a:spcBef>
                <a:spcPct val="20000"/>
              </a:spcBef>
              <a:spcAft>
                <a:spcPct val="0"/>
              </a:spcAft>
              <a:buClr>
                <a:schemeClr val="tx1"/>
              </a:buClr>
              <a:buSzPct val="70000"/>
              <a:buFont typeface="Courier New" pitchFamily="49" charset="0"/>
              <a:buChar char="o"/>
              <a:defRPr sz="1800" baseline="0">
                <a:solidFill>
                  <a:schemeClr val="bg2"/>
                </a:solidFill>
                <a:latin typeface="+mn-lt"/>
              </a:defRPr>
            </a:lvl4pPr>
            <a:lvl5pPr marL="2057400" indent="-228600" algn="l" rtl="0" eaLnBrk="1" fontAlgn="base" hangingPunct="1">
              <a:spcBef>
                <a:spcPct val="20000"/>
              </a:spcBef>
              <a:spcAft>
                <a:spcPct val="0"/>
              </a:spcAft>
              <a:buClr>
                <a:schemeClr val="tx1"/>
              </a:buClr>
              <a:buSzPct val="70000"/>
              <a:buFont typeface="Arial" pitchFamily="34" charset="0"/>
              <a:buChar char="•"/>
              <a:defRPr sz="1800">
                <a:solidFill>
                  <a:schemeClr val="bg2"/>
                </a:solidFill>
                <a:latin typeface="+mn-lt"/>
              </a:defRPr>
            </a:lvl5pPr>
            <a:lvl6pPr marL="2514600" indent="-228600" algn="l" rtl="0" eaLnBrk="1" fontAlgn="base" hangingPunct="1">
              <a:spcBef>
                <a:spcPct val="20000"/>
              </a:spcBef>
              <a:spcAft>
                <a:spcPct val="0"/>
              </a:spcAft>
              <a:buClr>
                <a:srgbClr val="800000"/>
              </a:buClr>
              <a:buChar char="­"/>
              <a:defRPr sz="2400">
                <a:solidFill>
                  <a:schemeClr val="bg1"/>
                </a:solidFill>
                <a:latin typeface="+mn-lt"/>
              </a:defRPr>
            </a:lvl6pPr>
            <a:lvl7pPr marL="2971800" indent="-228600" algn="l" rtl="0" eaLnBrk="1" fontAlgn="base" hangingPunct="1">
              <a:spcBef>
                <a:spcPct val="20000"/>
              </a:spcBef>
              <a:spcAft>
                <a:spcPct val="0"/>
              </a:spcAft>
              <a:buClr>
                <a:srgbClr val="800000"/>
              </a:buClr>
              <a:buChar char="­"/>
              <a:defRPr sz="2400">
                <a:solidFill>
                  <a:schemeClr val="bg1"/>
                </a:solidFill>
                <a:latin typeface="+mn-lt"/>
              </a:defRPr>
            </a:lvl7pPr>
            <a:lvl8pPr marL="3429000" indent="-228600" algn="l" rtl="0" eaLnBrk="1" fontAlgn="base" hangingPunct="1">
              <a:spcBef>
                <a:spcPct val="20000"/>
              </a:spcBef>
              <a:spcAft>
                <a:spcPct val="0"/>
              </a:spcAft>
              <a:buClr>
                <a:srgbClr val="800000"/>
              </a:buClr>
              <a:buChar char="­"/>
              <a:defRPr sz="2400">
                <a:solidFill>
                  <a:schemeClr val="bg1"/>
                </a:solidFill>
                <a:latin typeface="+mn-lt"/>
              </a:defRPr>
            </a:lvl8pPr>
            <a:lvl9pPr marL="3886200" indent="-228600" algn="l" rtl="0" eaLnBrk="1" fontAlgn="base" hangingPunct="1">
              <a:spcBef>
                <a:spcPct val="20000"/>
              </a:spcBef>
              <a:spcAft>
                <a:spcPct val="0"/>
              </a:spcAft>
              <a:buClr>
                <a:srgbClr val="800000"/>
              </a:buClr>
              <a:buChar char="­"/>
              <a:defRPr sz="2400">
                <a:solidFill>
                  <a:schemeClr val="bg1"/>
                </a:solidFill>
                <a:latin typeface="+mn-lt"/>
              </a:defRPr>
            </a:lvl9pPr>
          </a:lstStyle>
          <a:p>
            <a:pPr marL="0" indent="0" rtl="0">
              <a:spcBef>
                <a:spcPts val="0"/>
              </a:spcBef>
              <a:spcAft>
                <a:spcPts val="600"/>
              </a:spcAft>
              <a:buFont typeface="Wingdings" pitchFamily="2" charset="2"/>
              <a:buNone/>
            </a:pPr>
            <a:r>
              <a:rPr lang="es-US" b="0" kern="0" dirty="0">
                <a:solidFill>
                  <a:schemeClr val="tx1"/>
                </a:solidFill>
                <a:latin typeface="Calibri" panose="020F0502020204030204" pitchFamily="34" charset="0"/>
              </a:rPr>
              <a:t>Nombre científico del hongo: </a:t>
            </a:r>
            <a:r>
              <a:rPr lang="es-US" b="0" i="1" kern="0" dirty="0" err="1">
                <a:solidFill>
                  <a:schemeClr val="tx1"/>
                </a:solidFill>
                <a:latin typeface="Calibri" panose="020F0502020204030204" pitchFamily="34" charset="0"/>
              </a:rPr>
              <a:t>Coccidioides</a:t>
            </a:r>
            <a:r>
              <a:rPr lang="es-US" b="0" kern="0" dirty="0">
                <a:solidFill>
                  <a:schemeClr val="tx1"/>
                </a:solidFill>
                <a:latin typeface="Calibri" panose="020F0502020204030204" pitchFamily="34" charset="0"/>
              </a:rPr>
              <a:t>.</a:t>
            </a:r>
          </a:p>
          <a:p>
            <a:pPr marL="0" indent="0" rtl="0">
              <a:spcBef>
                <a:spcPts val="0"/>
              </a:spcBef>
              <a:spcAft>
                <a:spcPts val="0"/>
              </a:spcAft>
              <a:buFont typeface="Wingdings" pitchFamily="2" charset="2"/>
              <a:buNone/>
            </a:pPr>
            <a:r>
              <a:rPr lang="es-US" b="0" kern="0" dirty="0">
                <a:solidFill>
                  <a:schemeClr val="tx1"/>
                </a:solidFill>
                <a:latin typeface="Calibri" panose="020F0502020204030204" pitchFamily="34" charset="0"/>
              </a:rPr>
              <a:t>La enfermedad también se conoce como “coccidioidomicosis” o “</a:t>
            </a:r>
            <a:r>
              <a:rPr lang="es-US" b="0" kern="0" dirty="0" err="1">
                <a:solidFill>
                  <a:schemeClr val="tx1"/>
                </a:solidFill>
                <a:latin typeface="Calibri" panose="020F0502020204030204" pitchFamily="34" charset="0"/>
              </a:rPr>
              <a:t>cocci</a:t>
            </a:r>
            <a:r>
              <a:rPr lang="es-US" b="0" kern="0" dirty="0">
                <a:solidFill>
                  <a:schemeClr val="tx1"/>
                </a:solidFill>
                <a:latin typeface="Calibri" panose="020F0502020204030204" pitchFamily="34" charset="0"/>
              </a:rPr>
              <a:t>”.</a:t>
            </a:r>
          </a:p>
        </p:txBody>
      </p:sp>
      <p:sp>
        <p:nvSpPr>
          <p:cNvPr id="7" name="Content Placeholder 4"/>
          <p:cNvSpPr txBox="1">
            <a:spLocks/>
          </p:cNvSpPr>
          <p:nvPr/>
        </p:nvSpPr>
        <p:spPr bwMode="auto">
          <a:xfrm>
            <a:off x="304800" y="1295400"/>
            <a:ext cx="7924799" cy="2133600"/>
          </a:xfrm>
          <a:prstGeom prst="rect">
            <a:avLst/>
          </a:prstGeom>
          <a:noFill/>
          <a:ln>
            <a:noFill/>
          </a:ln>
          <a:effec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1" fontAlgn="base" hangingPunct="1">
              <a:spcBef>
                <a:spcPct val="20000"/>
              </a:spcBef>
              <a:spcAft>
                <a:spcPct val="0"/>
              </a:spcAft>
              <a:buClr>
                <a:schemeClr val="tx1"/>
              </a:buClr>
              <a:buSzPct val="70000"/>
              <a:buFont typeface="Wingdings" pitchFamily="2" charset="2"/>
              <a:buChar char="q"/>
              <a:defRPr sz="2400" b="1" baseline="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Wingdings" pitchFamily="2" charset="2"/>
              <a:buChar char="§"/>
              <a:defRPr sz="2000">
                <a:solidFill>
                  <a:schemeClr val="bg2"/>
                </a:solidFill>
                <a:latin typeface="+mn-lt"/>
              </a:defRPr>
            </a:lvl2pPr>
            <a:lvl3pPr marL="1143000" indent="-228600" algn="l" rtl="0" eaLnBrk="1" fontAlgn="base" hangingPunct="1">
              <a:spcBef>
                <a:spcPct val="20000"/>
              </a:spcBef>
              <a:spcAft>
                <a:spcPct val="0"/>
              </a:spcAft>
              <a:buClr>
                <a:schemeClr val="tx1"/>
              </a:buClr>
              <a:buSzPct val="100000"/>
              <a:buFont typeface="Arial" pitchFamily="34" charset="0"/>
              <a:buChar char="•"/>
              <a:defRPr sz="1800">
                <a:solidFill>
                  <a:schemeClr val="bg2"/>
                </a:solidFill>
                <a:latin typeface="+mn-lt"/>
              </a:defRPr>
            </a:lvl3pPr>
            <a:lvl4pPr marL="1600200" indent="-228600" algn="l" rtl="0" eaLnBrk="1" fontAlgn="base" hangingPunct="1">
              <a:spcBef>
                <a:spcPct val="20000"/>
              </a:spcBef>
              <a:spcAft>
                <a:spcPct val="0"/>
              </a:spcAft>
              <a:buClr>
                <a:schemeClr val="tx1"/>
              </a:buClr>
              <a:buSzPct val="70000"/>
              <a:buFont typeface="Courier New" pitchFamily="49" charset="0"/>
              <a:buChar char="o"/>
              <a:defRPr sz="1800" baseline="0">
                <a:solidFill>
                  <a:schemeClr val="bg2"/>
                </a:solidFill>
                <a:latin typeface="+mn-lt"/>
              </a:defRPr>
            </a:lvl4pPr>
            <a:lvl5pPr marL="2057400" indent="-228600" algn="l" rtl="0" eaLnBrk="1" fontAlgn="base" hangingPunct="1">
              <a:spcBef>
                <a:spcPct val="20000"/>
              </a:spcBef>
              <a:spcAft>
                <a:spcPct val="0"/>
              </a:spcAft>
              <a:buClr>
                <a:schemeClr val="tx1"/>
              </a:buClr>
              <a:buSzPct val="70000"/>
              <a:buFont typeface="Arial" pitchFamily="34" charset="0"/>
              <a:buChar char="•"/>
              <a:defRPr sz="1800">
                <a:solidFill>
                  <a:schemeClr val="bg2"/>
                </a:solidFill>
                <a:latin typeface="+mn-lt"/>
              </a:defRPr>
            </a:lvl5pPr>
            <a:lvl6pPr marL="2514600" indent="-228600" algn="l" rtl="0" eaLnBrk="1" fontAlgn="base" hangingPunct="1">
              <a:spcBef>
                <a:spcPct val="20000"/>
              </a:spcBef>
              <a:spcAft>
                <a:spcPct val="0"/>
              </a:spcAft>
              <a:buClr>
                <a:srgbClr val="800000"/>
              </a:buClr>
              <a:buChar char="­"/>
              <a:defRPr sz="2400">
                <a:solidFill>
                  <a:schemeClr val="bg1"/>
                </a:solidFill>
                <a:latin typeface="+mn-lt"/>
              </a:defRPr>
            </a:lvl6pPr>
            <a:lvl7pPr marL="2971800" indent="-228600" algn="l" rtl="0" eaLnBrk="1" fontAlgn="base" hangingPunct="1">
              <a:spcBef>
                <a:spcPct val="20000"/>
              </a:spcBef>
              <a:spcAft>
                <a:spcPct val="0"/>
              </a:spcAft>
              <a:buClr>
                <a:srgbClr val="800000"/>
              </a:buClr>
              <a:buChar char="­"/>
              <a:defRPr sz="2400">
                <a:solidFill>
                  <a:schemeClr val="bg1"/>
                </a:solidFill>
                <a:latin typeface="+mn-lt"/>
              </a:defRPr>
            </a:lvl7pPr>
            <a:lvl8pPr marL="3429000" indent="-228600" algn="l" rtl="0" eaLnBrk="1" fontAlgn="base" hangingPunct="1">
              <a:spcBef>
                <a:spcPct val="20000"/>
              </a:spcBef>
              <a:spcAft>
                <a:spcPct val="0"/>
              </a:spcAft>
              <a:buClr>
                <a:srgbClr val="800000"/>
              </a:buClr>
              <a:buChar char="­"/>
              <a:defRPr sz="2400">
                <a:solidFill>
                  <a:schemeClr val="bg1"/>
                </a:solidFill>
                <a:latin typeface="+mn-lt"/>
              </a:defRPr>
            </a:lvl8pPr>
            <a:lvl9pPr marL="3886200" indent="-228600" algn="l" rtl="0" eaLnBrk="1" fontAlgn="base" hangingPunct="1">
              <a:spcBef>
                <a:spcPct val="20000"/>
              </a:spcBef>
              <a:spcAft>
                <a:spcPct val="0"/>
              </a:spcAft>
              <a:buClr>
                <a:srgbClr val="800000"/>
              </a:buClr>
              <a:buChar char="­"/>
              <a:defRPr sz="2400">
                <a:solidFill>
                  <a:schemeClr val="bg1"/>
                </a:solidFill>
                <a:latin typeface="+mn-lt"/>
              </a:defRPr>
            </a:lvl9pPr>
          </a:lstStyle>
          <a:p>
            <a:pPr marL="0" indent="0" rtl="0">
              <a:buFont typeface="Wingdings" pitchFamily="2" charset="2"/>
              <a:buNone/>
            </a:pPr>
            <a:r>
              <a:rPr lang="es-US" sz="12800" b="0" kern="0" dirty="0">
                <a:solidFill>
                  <a:schemeClr val="tx1"/>
                </a:solidFill>
                <a:latin typeface="Calibri" pitchFamily="34" charset="0"/>
              </a:rPr>
              <a:t>¿Qué es?</a:t>
            </a:r>
          </a:p>
          <a:p>
            <a:pPr marL="274320" indent="-274320" rtl="0">
              <a:lnSpc>
                <a:spcPct val="120000"/>
              </a:lnSpc>
              <a:spcBef>
                <a:spcPts val="0"/>
              </a:spcBef>
              <a:buFont typeface="Arial" pitchFamily="34" charset="0"/>
              <a:buChar char="•"/>
            </a:pPr>
            <a:r>
              <a:rPr lang="es-US" sz="12800" b="0" kern="0" dirty="0">
                <a:solidFill>
                  <a:schemeClr val="tx1"/>
                </a:solidFill>
                <a:latin typeface="Calibri" pitchFamily="34" charset="0"/>
              </a:rPr>
              <a:t>Una infección provocada por inhalar esporas de un hongo que está en la tierra.</a:t>
            </a:r>
          </a:p>
          <a:p>
            <a:pPr marL="274320" indent="-274320" rtl="0">
              <a:lnSpc>
                <a:spcPct val="120000"/>
              </a:lnSpc>
              <a:spcBef>
                <a:spcPts val="0"/>
              </a:spcBef>
              <a:buFont typeface="Arial" pitchFamily="34" charset="0"/>
              <a:buChar char="•"/>
            </a:pPr>
            <a:r>
              <a:rPr lang="es-US" sz="12800" b="0" dirty="0">
                <a:solidFill>
                  <a:schemeClr val="tx1"/>
                </a:solidFill>
                <a:latin typeface="Calibri" pitchFamily="34" charset="0"/>
              </a:rPr>
              <a:t>Tan solo unas cuantas esporas (&lt; 10) pueden ocasionar la enfermedad.</a:t>
            </a:r>
          </a:p>
          <a:p>
            <a:pPr marL="0" indent="0" rtl="0">
              <a:buFont typeface="Wingdings" pitchFamily="2" charset="2"/>
              <a:buNone/>
            </a:pPr>
            <a:r>
              <a:rPr lang="es-US" sz="8000" b="0" kern="0" dirty="0">
                <a:solidFill>
                  <a:schemeClr val="tx1"/>
                </a:solidFill>
              </a:rPr>
              <a:t> </a:t>
            </a:r>
          </a:p>
          <a:p>
            <a:endParaRPr lang="en-US" kern="0" dirty="0"/>
          </a:p>
        </p:txBody>
      </p:sp>
      <p:pic>
        <p:nvPicPr>
          <p:cNvPr id="2" name="Picture 1" title="Fotografía que muestra una vista microscópica de esporas de Coccidioides que provocan fiebre del val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810000"/>
            <a:ext cx="4191000" cy="1504950"/>
          </a:xfrm>
          <a:prstGeom prst="rect">
            <a:avLst/>
          </a:prstGeom>
        </p:spPr>
      </p:pic>
    </p:spTree>
    <p:extLst>
      <p:ext uri="{BB962C8B-B14F-4D97-AF65-F5344CB8AC3E}">
        <p14:creationId xmlns:p14="http://schemas.microsoft.com/office/powerpoint/2010/main" val="3027331530"/>
      </p:ext>
    </p:extLst>
  </p:cSld>
  <p:clrMapOvr>
    <a:masterClrMapping/>
  </p:clrMapOvr>
  <mc:AlternateContent xmlns:mc="http://schemas.openxmlformats.org/markup-compatibility/2006" xmlns:p14="http://schemas.microsoft.com/office/powerpoint/2010/main">
    <mc:Choice Requires="p14">
      <p:transition p14:dur="0"/>
    </mc:Choice>
    <mc:Fallback xmlns:c="http://schemas.openxmlformats.org/drawingml/2006/chart" xmlns:c15="http://schemas.microsoft.com/office/drawing/2012/chart"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338" y="17463"/>
            <a:ext cx="457200" cy="365125"/>
          </a:xfrm>
        </p:spPr>
        <p:txBody>
          <a:bodyPr/>
          <a:lstStyle/>
          <a:p>
            <a:pPr rtl="0"/>
            <a:fld id="{A385ADA4-7CA8-7D42-9033-52B4A2259F06}" type="slidenum">
              <a:rPr/>
              <a:pPr/>
              <a:t>63</a:t>
            </a:fld>
            <a:endParaRPr/>
          </a:p>
        </p:txBody>
      </p:sp>
      <p:sp>
        <p:nvSpPr>
          <p:cNvPr id="10" name="Title 9">
            <a:extLst>
              <a:ext uri="{FF2B5EF4-FFF2-40B4-BE49-F238E27FC236}">
                <a16:creationId xmlns:a16="http://schemas.microsoft.com/office/drawing/2014/main" id="{3C8AD02A-0D49-495E-92D3-24524BF16478}"/>
              </a:ext>
            </a:extLst>
          </p:cNvPr>
          <p:cNvSpPr>
            <a:spLocks noGrp="1"/>
          </p:cNvSpPr>
          <p:nvPr>
            <p:ph type="title"/>
          </p:nvPr>
        </p:nvSpPr>
        <p:spPr>
          <a:xfrm>
            <a:off x="457200" y="274638"/>
            <a:ext cx="8591550" cy="1143000"/>
          </a:xfrm>
        </p:spPr>
        <p:txBody>
          <a:bodyPr>
            <a:normAutofit fontScale="90000"/>
          </a:bodyPr>
          <a:lstStyle/>
          <a:p>
            <a:pPr rtl="0"/>
            <a:r>
              <a:rPr lang="es-US" kern="0" dirty="0">
                <a:ea typeface="Adobe Gothic Std B" panose="020B0800000000000000" pitchFamily="34" charset="-128"/>
                <a:cs typeface="Arial" panose="020B0604020202020204" pitchFamily="34" charset="0"/>
              </a:rPr>
              <a:t>Región en la que se encuentra el hongo</a:t>
            </a:r>
          </a:p>
        </p:txBody>
      </p:sp>
      <p:pic>
        <p:nvPicPr>
          <p:cNvPr id="2" name="Picture 1" title="Mapa de EE. UU. que muestra las regiones donde se sabe que hay moho que provoca fiebre del val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95400"/>
            <a:ext cx="7751618" cy="5024063"/>
          </a:xfrm>
          <a:prstGeom prst="rect">
            <a:avLst/>
          </a:prstGeom>
        </p:spPr>
      </p:pic>
    </p:spTree>
    <p:extLst>
      <p:ext uri="{BB962C8B-B14F-4D97-AF65-F5344CB8AC3E}">
        <p14:creationId xmlns:p14="http://schemas.microsoft.com/office/powerpoint/2010/main" val="1372899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64</a:t>
            </a:fld>
            <a:endParaRPr>
              <a:solidFill>
                <a:srgbClr val="000000">
                  <a:tint val="75000"/>
                </a:srgbClr>
              </a:solidFill>
            </a:endParaRPr>
          </a:p>
        </p:txBody>
      </p:sp>
      <p:sp>
        <p:nvSpPr>
          <p:cNvPr id="4" name="Title 3"/>
          <p:cNvSpPr>
            <a:spLocks noGrp="1"/>
          </p:cNvSpPr>
          <p:nvPr>
            <p:ph type="title"/>
          </p:nvPr>
        </p:nvSpPr>
        <p:spPr>
          <a:xfrm>
            <a:off x="457200" y="274638"/>
            <a:ext cx="8212508" cy="1020762"/>
          </a:xfrm>
        </p:spPr>
        <p:txBody>
          <a:bodyPr>
            <a:normAutofit fontScale="90000"/>
          </a:bodyPr>
          <a:lstStyle/>
          <a:p>
            <a:pPr rtl="0"/>
            <a:r>
              <a:rPr lang="es-US" dirty="0"/>
              <a:t>Casos de fiebre del valle en California</a:t>
            </a:r>
          </a:p>
        </p:txBody>
      </p:sp>
      <p:sp>
        <p:nvSpPr>
          <p:cNvPr id="6" name="TextBox 5">
            <a:extLst>
              <a:ext uri="{FF2B5EF4-FFF2-40B4-BE49-F238E27FC236}">
                <a16:creationId xmlns:a16="http://schemas.microsoft.com/office/drawing/2014/main" id="{EE3EA146-22BC-40B4-AA8D-4FBEF6E1CC9E}"/>
              </a:ext>
            </a:extLst>
          </p:cNvPr>
          <p:cNvSpPr txBox="1"/>
          <p:nvPr/>
        </p:nvSpPr>
        <p:spPr>
          <a:xfrm>
            <a:off x="5108096" y="5913228"/>
            <a:ext cx="3907766"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100">
                <a:ea typeface="+mn-lt"/>
                <a:cs typeface="+mn-lt"/>
              </a:rPr>
              <a:t>Departamento de Salud Pública de California, 2018</a:t>
            </a:r>
            <a:endParaRPr lang="en-US" sz="1100">
              <a:ea typeface="+mn-lt"/>
              <a:cs typeface="+mn-lt"/>
            </a:endParaRPr>
          </a:p>
        </p:txBody>
      </p:sp>
      <p:pic>
        <p:nvPicPr>
          <p:cNvPr id="7" name="Picture 6" title="El gráfico incluye un mapa de California que muestra los condados con tasas altas de casos de fiebre del vall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66800" y="1219201"/>
            <a:ext cx="7086600" cy="47244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sz="1800" b="0" i="0" u="none" strike="noStrike" kern="1200" cap="none" spc="0" normalizeH="0" baseline="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sz="1800" b="0" i="0" u="none" strike="noStrike" kern="1200" cap="none" spc="0" normalizeH="0" baseline="0">
              <a:ln>
                <a:noFill/>
              </a:ln>
              <a:solidFill>
                <a:srgbClr val="000000">
                  <a:tint val="75000"/>
                </a:srgbClr>
              </a:solidFill>
              <a:effectLst/>
              <a:uLnTx/>
              <a:uFillTx/>
              <a:latin typeface="+mn-lt"/>
              <a:ea typeface="+mn-ea"/>
              <a:cs typeface="+mn-cs"/>
            </a:endParaRPr>
          </a:p>
        </p:txBody>
      </p:sp>
      <p:sp>
        <p:nvSpPr>
          <p:cNvPr id="12" name="Title 11">
            <a:extLst>
              <a:ext uri="{FF2B5EF4-FFF2-40B4-BE49-F238E27FC236}">
                <a16:creationId xmlns:a16="http://schemas.microsoft.com/office/drawing/2014/main" id="{1717B00C-A3DF-4314-97A9-8F5127449DF1}"/>
              </a:ext>
            </a:extLst>
          </p:cNvPr>
          <p:cNvSpPr>
            <a:spLocks noGrp="1"/>
          </p:cNvSpPr>
          <p:nvPr>
            <p:ph type="title"/>
          </p:nvPr>
        </p:nvSpPr>
        <p:spPr>
          <a:xfrm>
            <a:off x="457200" y="274638"/>
            <a:ext cx="7543800" cy="715964"/>
          </a:xfrm>
        </p:spPr>
        <p:txBody>
          <a:bodyPr>
            <a:normAutofit fontScale="90000"/>
          </a:bodyPr>
          <a:lstStyle/>
          <a:p>
            <a:pPr rtl="0"/>
            <a:r>
              <a:rPr lang="es-US" sz="4400" kern="0">
                <a:ea typeface="Adobe Gothic Std B" panose="020B0800000000000000" pitchFamily="34" charset="-128"/>
                <a:cs typeface="Arial" panose="020B0604020202020204" pitchFamily="34" charset="0"/>
              </a:rPr>
              <a:t>Cómo se contrae la fiebre del valle</a:t>
            </a:r>
          </a:p>
        </p:txBody>
      </p:sp>
      <p:sp>
        <p:nvSpPr>
          <p:cNvPr id="13" name="TextBox 12"/>
          <p:cNvSpPr txBox="1"/>
          <p:nvPr/>
        </p:nvSpPr>
        <p:spPr>
          <a:xfrm>
            <a:off x="533400" y="1219200"/>
            <a:ext cx="7772400" cy="954107"/>
          </a:xfrm>
          <a:prstGeom prst="rect">
            <a:avLst/>
          </a:prstGeom>
          <a:noFill/>
        </p:spPr>
        <p:txBody>
          <a:bodyPr wrap="square" rtlCol="0">
            <a:spAutoFit/>
          </a:bodyPr>
          <a:lstStyle/>
          <a:p>
            <a:pPr lvl="0" rtl="0" fontAlgn="base">
              <a:spcAft>
                <a:spcPts val="1200"/>
              </a:spcAft>
              <a:buClr>
                <a:srgbClr val="800000"/>
              </a:buClr>
            </a:pPr>
            <a:r>
              <a:rPr lang="es-US" sz="2800" b="1" kern="0" dirty="0">
                <a:latin typeface="Calibri" panose="020F0502020204030204" pitchFamily="34" charset="0"/>
              </a:rPr>
              <a:t>Los trabajadores que alteran la tierra en áreas en las que es común la fiebre del valle tienen el riesgo más alto.</a:t>
            </a:r>
          </a:p>
        </p:txBody>
      </p:sp>
      <p:pic>
        <p:nvPicPr>
          <p:cNvPr id="11266" name="Picture 2" descr="El ciclo de vida del Cryptococcus gattii: forma ambiental, forma relacionada con el portador y áreas de coccidioidomicosis endémica. En el ambiente, el Coccioides ssp. existe como moho (1) con hifa septada. Fragmento de hifa en artroconidio (2), que mide solo de 2 a 4 μm de diámetro y que se dispersa fácilmente cuando se perturba (3). Un portador susceptible (4) inhala los artroconidios y se alojan en los pulmones. El nuevo entorno señala un cambio morfológico y el artroconidio se vuelve esférulas.(5) Las esférulas se dividen internamente hasta que se llenan de endosporas (6). Cuando una esférula se rompe (7), las endosporas se liberan y se diseminan en el tejido alrededor. Así, las endosporas pueden desarrollarse en nuevas esférulas (6) y repetir el ciclo."/>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61676" y="2286000"/>
            <a:ext cx="272297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5089981"/>
            <a:ext cx="3657600" cy="1082219"/>
          </a:xfrm>
          <a:prstGeom prst="rect">
            <a:avLst/>
          </a:prstGeom>
        </p:spPr>
        <p:txBody>
          <a:bodyPr wrap="square" lIns="0" tIns="0" rIns="0" bIns="0">
            <a:spAutoFit/>
          </a:bodyPr>
          <a:lstStyle/>
          <a:p>
            <a:pPr algn="ctr" rtl="0">
              <a:lnSpc>
                <a:spcPts val="2800"/>
              </a:lnSpc>
            </a:pPr>
            <a:r>
              <a:rPr lang="es-US" sz="2800" dirty="0">
                <a:latin typeface="Calibri" panose="020F0502020204030204" pitchFamily="34" charset="0"/>
              </a:rPr>
              <a:t>El hongo vive </a:t>
            </a:r>
          </a:p>
          <a:p>
            <a:pPr algn="ctr" rtl="0">
              <a:lnSpc>
                <a:spcPts val="2800"/>
              </a:lnSpc>
            </a:pPr>
            <a:r>
              <a:rPr lang="es-US" sz="2800" dirty="0">
                <a:latin typeface="Calibri" panose="020F0502020204030204" pitchFamily="34" charset="0"/>
              </a:rPr>
              <a:t>de 2 a 12 pulgadas debajo de la superficie.</a:t>
            </a:r>
          </a:p>
        </p:txBody>
      </p:sp>
      <p:cxnSp>
        <p:nvCxnSpPr>
          <p:cNvPr id="5" name="Straight Arrow Connector 4" descr="Arrow connecting text box to graphic showing that Cocci fungus lives 2-12 inches below soil surface."/>
          <p:cNvCxnSpPr/>
          <p:nvPr/>
        </p:nvCxnSpPr>
        <p:spPr bwMode="auto">
          <a:xfrm flipV="1">
            <a:off x="2209800" y="4267200"/>
            <a:ext cx="381000" cy="761999"/>
          </a:xfrm>
          <a:prstGeom prst="straightConnector1">
            <a:avLst/>
          </a:prstGeom>
          <a:ln w="44450">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2642676" y="4289920"/>
            <a:ext cx="2288915" cy="815480"/>
          </a:xfrm>
          <a:prstGeom prst="rect">
            <a:avLst/>
          </a:prstGeom>
          <a:noFill/>
        </p:spPr>
        <p:txBody>
          <a:bodyPr wrap="square" rtlCol="0">
            <a:spAutoFit/>
          </a:bodyPr>
          <a:lstStyle/>
          <a:p>
            <a:pPr algn="r" rtl="0">
              <a:lnSpc>
                <a:spcPts val="2800"/>
              </a:lnSpc>
            </a:pPr>
            <a:r>
              <a:rPr lang="es-US" sz="2800" dirty="0"/>
              <a:t>El aire</a:t>
            </a:r>
          </a:p>
          <a:p>
            <a:pPr algn="r" rtl="0">
              <a:lnSpc>
                <a:spcPts val="2800"/>
              </a:lnSpc>
            </a:pPr>
            <a:r>
              <a:rPr lang="es-US" sz="2800" dirty="0"/>
              <a:t>lo transporta.</a:t>
            </a:r>
          </a:p>
        </p:txBody>
      </p:sp>
      <p:pic>
        <p:nvPicPr>
          <p:cNvPr id="4" name="Picture 2" descr="El ciclo de vida del Cryptococcus gattii: forma ambiental, forma relacionada con el portador y áreas de coccidioidomicosis endémica. En el ambiente, el Coccioides ssp. existe como moho (1) con hifa septada. Fragmento de hifa en artroconidio (2), que mide solo de 2 a 4 μm de diámetro y que se dispersa fácilmente cuando se perturba (3). Un portador susceptible (4) inhala los artroconidios y se alojan en los pulmones. El nuevo entorno señala un cambio morfológico y el artroconidio se vuelve esférulas.(5) Las esférulas se dividen internamente hasta que se llenan de endosporas (6). Cuando una esférula se rompe (7), las endosporas se liberan y se diseminan en el tejido alrededor. Así, las endosporas pueden desarrollarse en nuevas esférulas (6) y repetir el ciclo."/>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3000" y="2362200"/>
            <a:ext cx="402478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5319C74-EB51-43B2-9BAB-9E6F2D50BCCF}"/>
              </a:ext>
            </a:extLst>
          </p:cNvPr>
          <p:cNvSpPr txBox="1"/>
          <p:nvPr/>
        </p:nvSpPr>
        <p:spPr>
          <a:xfrm>
            <a:off x="5648145" y="2380891"/>
            <a:ext cx="238736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200">
                <a:ea typeface="+mn-lt"/>
                <a:cs typeface="+mn-lt"/>
              </a:rPr>
              <a:t>De forma asociada con un huésped</a:t>
            </a:r>
            <a:endParaRPr lang="en-US" sz="1200">
              <a:ea typeface="+mn-lt"/>
              <a:cs typeface="+mn-lt"/>
            </a:endParaRPr>
          </a:p>
        </p:txBody>
      </p:sp>
      <p:sp>
        <p:nvSpPr>
          <p:cNvPr id="6" name="TextBox 5">
            <a:extLst>
              <a:ext uri="{FF2B5EF4-FFF2-40B4-BE49-F238E27FC236}">
                <a16:creationId xmlns:a16="http://schemas.microsoft.com/office/drawing/2014/main" id="{96D2F7D4-959C-4282-903E-B2E61292C79F}"/>
              </a:ext>
            </a:extLst>
          </p:cNvPr>
          <p:cNvSpPr txBox="1"/>
          <p:nvPr/>
        </p:nvSpPr>
        <p:spPr>
          <a:xfrm>
            <a:off x="3156369" y="2286539"/>
            <a:ext cx="1136531" cy="46166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200">
                <a:ea typeface="+mn-lt"/>
                <a:cs typeface="+mn-lt"/>
              </a:rPr>
              <a:t>De forma ambiental</a:t>
            </a:r>
            <a:endParaRPr lang="en-US" sz="1200">
              <a:ea typeface="+mn-lt"/>
              <a:cs typeface="+mn-lt"/>
            </a:endParaRPr>
          </a:p>
        </p:txBody>
      </p:sp>
    </p:spTree>
    <p:extLst>
      <p:ext uri="{BB962C8B-B14F-4D97-AF65-F5344CB8AC3E}">
        <p14:creationId xmlns:p14="http://schemas.microsoft.com/office/powerpoint/2010/main" val="2641762613"/>
      </p:ext>
    </p:extLst>
  </p:cSld>
  <p:clrMapOvr>
    <a:masterClrMapping/>
  </p:clrMapOvr>
  <mc:AlternateContent xmlns:mc="http://schemas.openxmlformats.org/markup-compatibility/2006" xmlns:p14="http://schemas.microsoft.com/office/powerpoint/2010/main">
    <mc:Choice Requires="p14">
      <p:transition p14:dur="0"/>
    </mc:Choice>
    <mc:Fallback xmlns:c="http://schemas.openxmlformats.org/drawingml/2006/chart" xmlns:c15="http://schemas.microsoft.com/office/drawing/2012/chart"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66</a:t>
            </a:fld>
            <a:endParaRPr>
              <a:solidFill>
                <a:srgbClr val="000000">
                  <a:tint val="75000"/>
                </a:srgbClr>
              </a:solidFill>
            </a:endParaRPr>
          </a:p>
        </p:txBody>
      </p:sp>
      <p:sp>
        <p:nvSpPr>
          <p:cNvPr id="2" name="Title 1"/>
          <p:cNvSpPr>
            <a:spLocks noGrp="1"/>
          </p:cNvSpPr>
          <p:nvPr>
            <p:ph type="title"/>
          </p:nvPr>
        </p:nvSpPr>
        <p:spPr>
          <a:xfrm>
            <a:off x="381000" y="381000"/>
            <a:ext cx="7924800" cy="762000"/>
          </a:xfrm>
        </p:spPr>
        <p:txBody>
          <a:bodyPr>
            <a:noAutofit/>
          </a:bodyPr>
          <a:lstStyle/>
          <a:p>
            <a:pPr rtl="0"/>
            <a:r>
              <a:rPr lang="es-US" dirty="0">
                <a:cs typeface="Arial" panose="020B0604020202020204" pitchFamily="34" charset="0"/>
              </a:rPr>
              <a:t>¿Cuáles son los síntomas de la fiebre del valle?</a:t>
            </a:r>
          </a:p>
        </p:txBody>
      </p:sp>
      <p:sp>
        <p:nvSpPr>
          <p:cNvPr id="5" name="Content Placeholder 4"/>
          <p:cNvSpPr>
            <a:spLocks noGrp="1"/>
          </p:cNvSpPr>
          <p:nvPr>
            <p:ph sz="half" idx="1"/>
          </p:nvPr>
        </p:nvSpPr>
        <p:spPr>
          <a:xfrm>
            <a:off x="304800" y="1608438"/>
            <a:ext cx="8610600" cy="4944762"/>
          </a:xfrm>
        </p:spPr>
        <p:txBody>
          <a:bodyPr lIns="274320">
            <a:normAutofit fontScale="92500" lnSpcReduction="10000"/>
          </a:bodyPr>
          <a:lstStyle/>
          <a:p>
            <a:pPr rtl="0">
              <a:buFont typeface="Arial" panose="020B0604020202020204" pitchFamily="34" charset="0"/>
              <a:buChar char="•"/>
            </a:pPr>
            <a:r>
              <a:rPr lang="es-US" sz="3200" dirty="0"/>
              <a:t>similares a los de la gripe (tos, fiebre, dolor muscular, dolor de cabeza)</a:t>
            </a:r>
          </a:p>
          <a:p>
            <a:pPr rtl="0">
              <a:buFont typeface="Arial" panose="020B0604020202020204" pitchFamily="34" charset="0"/>
              <a:buChar char="•"/>
            </a:pPr>
            <a:r>
              <a:rPr lang="es-US" sz="3200" dirty="0"/>
              <a:t>fatiga</a:t>
            </a:r>
          </a:p>
          <a:p>
            <a:pPr rtl="0">
              <a:buFont typeface="Arial" panose="020B0604020202020204" pitchFamily="34" charset="0"/>
              <a:buChar char="•"/>
            </a:pPr>
            <a:r>
              <a:rPr lang="es-US" sz="3200" dirty="0"/>
              <a:t>dificultad para respirar</a:t>
            </a:r>
          </a:p>
          <a:p>
            <a:pPr rtl="0">
              <a:buFont typeface="Arial" panose="020B0604020202020204" pitchFamily="34" charset="0"/>
              <a:buChar char="•"/>
            </a:pPr>
            <a:r>
              <a:rPr lang="es-US" sz="3200" dirty="0"/>
              <a:t>sarpullido en la parte superior del tronco, los brazos o las piernas</a:t>
            </a:r>
          </a:p>
          <a:p>
            <a:pPr rtl="0">
              <a:buFont typeface="Arial" panose="020B0604020202020204" pitchFamily="34" charset="0"/>
              <a:buChar char="•"/>
            </a:pPr>
            <a:r>
              <a:rPr lang="es-US" sz="3200" dirty="0"/>
              <a:t>dolor de articulaciones en rodillas o tobillos</a:t>
            </a:r>
          </a:p>
          <a:p>
            <a:pPr marL="0" indent="0">
              <a:buClr>
                <a:schemeClr val="accent6">
                  <a:lumMod val="75000"/>
                </a:schemeClr>
              </a:buClr>
              <a:buNone/>
            </a:pPr>
            <a:endParaRPr lang="en-US" sz="1300" dirty="0">
              <a:solidFill>
                <a:srgbClr val="FF0000"/>
              </a:solidFill>
            </a:endParaRPr>
          </a:p>
          <a:p>
            <a:pPr marL="0" indent="0" rtl="0">
              <a:buClr>
                <a:schemeClr val="accent6">
                  <a:lumMod val="75000"/>
                </a:schemeClr>
              </a:buClr>
              <a:buNone/>
            </a:pPr>
            <a:r>
              <a:rPr lang="es-US" sz="3200" b="1" dirty="0">
                <a:solidFill>
                  <a:srgbClr val="FF0000"/>
                </a:solidFill>
              </a:rPr>
              <a:t>Los síntomas pueden durar </a:t>
            </a:r>
            <a:r>
              <a:rPr lang="es-US" sz="3200" b="1" u="sng" dirty="0">
                <a:solidFill>
                  <a:srgbClr val="FF0000"/>
                </a:solidFill>
              </a:rPr>
              <a:t>semanas o meses</a:t>
            </a:r>
            <a:r>
              <a:rPr lang="es-US" sz="3200" b="1" dirty="0">
                <a:solidFill>
                  <a:srgbClr val="FF0000"/>
                </a:solidFill>
              </a:rPr>
              <a:t>.</a:t>
            </a:r>
          </a:p>
          <a:p>
            <a:pPr marL="0" indent="0" rtl="0">
              <a:buClr>
                <a:schemeClr val="accent6">
                  <a:lumMod val="75000"/>
                </a:schemeClr>
              </a:buClr>
              <a:buNone/>
            </a:pPr>
            <a:r>
              <a:rPr lang="es-US" sz="3200" b="1" dirty="0">
                <a:solidFill>
                  <a:srgbClr val="FF0000"/>
                </a:solidFill>
              </a:rPr>
              <a:t>			Puede ser mortal si no se trata.</a:t>
            </a:r>
          </a:p>
          <a:p>
            <a:endParaRPr lang="en-US" dirty="0">
              <a:solidFill>
                <a:schemeClr val="bg2">
                  <a:lumMod val="75000"/>
                </a:schemeClr>
              </a:solidFill>
            </a:endParaRPr>
          </a:p>
        </p:txBody>
      </p:sp>
    </p:spTree>
    <p:extLst>
      <p:ext uri="{BB962C8B-B14F-4D97-AF65-F5344CB8AC3E}">
        <p14:creationId xmlns:p14="http://schemas.microsoft.com/office/powerpoint/2010/main" val="4421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sz="1800" b="0" i="0" u="none" strike="noStrike" kern="1200" cap="none" spc="0" normalizeH="0" baseline="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sz="1800" b="0" i="0" u="none" strike="noStrike" kern="1200" cap="none" spc="0" normalizeH="0" baseline="0">
              <a:ln>
                <a:noFill/>
              </a:ln>
              <a:solidFill>
                <a:srgbClr val="000000">
                  <a:tint val="75000"/>
                </a:srgbClr>
              </a:solidFill>
              <a:effectLst/>
              <a:uLnTx/>
              <a:uFillTx/>
              <a:latin typeface="+mn-lt"/>
              <a:ea typeface="+mn-ea"/>
              <a:cs typeface="+mn-cs"/>
            </a:endParaRPr>
          </a:p>
        </p:txBody>
      </p:sp>
      <p:sp>
        <p:nvSpPr>
          <p:cNvPr id="6" name="Title 5"/>
          <p:cNvSpPr>
            <a:spLocks noGrp="1"/>
          </p:cNvSpPr>
          <p:nvPr>
            <p:ph type="title"/>
          </p:nvPr>
        </p:nvSpPr>
        <p:spPr>
          <a:xfrm>
            <a:off x="609600" y="274638"/>
            <a:ext cx="6172200" cy="944562"/>
          </a:xfrm>
        </p:spPr>
        <p:txBody>
          <a:bodyPr>
            <a:normAutofit/>
          </a:bodyPr>
          <a:lstStyle/>
          <a:p>
            <a:pPr rtl="0"/>
            <a:r>
              <a:rPr lang="es-US" sz="4000" dirty="0"/>
              <a:t>¿Quién está expuesto aquí?</a:t>
            </a:r>
          </a:p>
        </p:txBody>
      </p:sp>
      <p:pic>
        <p:nvPicPr>
          <p:cNvPr id="5" name="Picture 4" descr="Fotografía que muestra a un equipo de construcción que trabaja en una excavación en el Valle Central de California donde puede haber hongo de Cocci. Todos los trabajadores en la fotografía están potencialmente expuestos a esporas transportadas por el aire."/>
          <p:cNvPicPr/>
          <p:nvPr/>
        </p:nvPicPr>
        <p:blipFill rotWithShape="1">
          <a:blip r:embed="rId3" cstate="screen">
            <a:extLst>
              <a:ext uri="{28A0092B-C50C-407E-A947-70E740481C1C}">
                <a14:useLocalDpi xmlns:a14="http://schemas.microsoft.com/office/drawing/2010/main"/>
              </a:ext>
            </a:extLst>
          </a:blip>
          <a:srcRect/>
          <a:stretch/>
        </p:blipFill>
        <p:spPr bwMode="auto">
          <a:xfrm>
            <a:off x="1143000" y="1219200"/>
            <a:ext cx="6827904" cy="5029200"/>
          </a:xfrm>
          <a:prstGeom prst="rect">
            <a:avLst/>
          </a:prstGeom>
          <a:ln w="3175">
            <a:solidFill>
              <a:srgbClr val="000000"/>
            </a:solidFill>
          </a:ln>
          <a:extLst>
            <a:ext uri="{53640926-AAD7-44D8-BBD7-CCE9431645EC}">
              <a14:shadowObscured xmlns:a14="http://schemas.microsoft.com/office/drawing/2010/main"/>
            </a:ext>
          </a:extLst>
        </p:spPr>
      </p:pic>
      <p:sp>
        <p:nvSpPr>
          <p:cNvPr id="7" name="&quot;Not Allowed&quot; Symbol 6" descr="HAZARD!">
            <a:extLst>
              <a:ext uri="{FF2B5EF4-FFF2-40B4-BE49-F238E27FC236}">
                <a16:creationId xmlns:a16="http://schemas.microsoft.com/office/drawing/2014/main" id="{17127957-3D75-494D-87EF-19B050190382}"/>
              </a:ext>
            </a:extLst>
          </p:cNvPr>
          <p:cNvSpPr/>
          <p:nvPr/>
        </p:nvSpPr>
        <p:spPr>
          <a:xfrm>
            <a:off x="1219200"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7675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sz="1800" b="0" i="0" u="none" strike="noStrike" kern="1200" cap="none" spc="0" normalizeH="0" baseline="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sz="1800" b="0" i="0" u="none" strike="noStrike" kern="1200" cap="none" spc="0" normalizeH="0" baseline="0">
              <a:ln>
                <a:noFill/>
              </a:ln>
              <a:solidFill>
                <a:srgbClr val="000000">
                  <a:tint val="75000"/>
                </a:srgbClr>
              </a:solidFill>
              <a:effectLst/>
              <a:uLnTx/>
              <a:uFillTx/>
              <a:latin typeface="+mn-lt"/>
              <a:ea typeface="+mn-ea"/>
              <a:cs typeface="+mn-cs"/>
            </a:endParaRPr>
          </a:p>
        </p:txBody>
      </p:sp>
      <p:sp>
        <p:nvSpPr>
          <p:cNvPr id="2" name="Title 1"/>
          <p:cNvSpPr>
            <a:spLocks noGrp="1"/>
          </p:cNvSpPr>
          <p:nvPr>
            <p:ph type="title"/>
          </p:nvPr>
        </p:nvSpPr>
        <p:spPr>
          <a:xfrm>
            <a:off x="457200" y="274638"/>
            <a:ext cx="7620000" cy="868362"/>
          </a:xfrm>
        </p:spPr>
        <p:txBody>
          <a:bodyPr>
            <a:normAutofit fontScale="90000"/>
          </a:bodyPr>
          <a:lstStyle/>
          <a:p>
            <a:pPr rtl="0"/>
            <a:r>
              <a:rPr lang="es-US" dirty="0"/>
              <a:t>Cuestionario de revisión de peligros: verdadero o falso</a:t>
            </a:r>
          </a:p>
        </p:txBody>
      </p:sp>
      <p:sp>
        <p:nvSpPr>
          <p:cNvPr id="13" name="Content Placeholder 2">
            <a:extLst>
              <a:ext uri="{FF2B5EF4-FFF2-40B4-BE49-F238E27FC236}">
                <a16:creationId xmlns:a16="http://schemas.microsoft.com/office/drawing/2014/main" id="{50E96844-7FDD-4C6B-BA09-EFEE99848B7F}"/>
              </a:ext>
            </a:extLst>
          </p:cNvPr>
          <p:cNvSpPr txBox="1">
            <a:spLocks/>
          </p:cNvSpPr>
          <p:nvPr/>
        </p:nvSpPr>
        <p:spPr>
          <a:xfrm>
            <a:off x="1066800" y="1320969"/>
            <a:ext cx="6629400" cy="507831"/>
          </a:xfrm>
          <a:prstGeom prst="rect">
            <a:avLst/>
          </a:prstGeom>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700" dirty="0"/>
              <a:t>Los derrumbes suceden sin advertencia.</a:t>
            </a:r>
          </a:p>
        </p:txBody>
      </p:sp>
      <p:sp>
        <p:nvSpPr>
          <p:cNvPr id="5" name="TextBox 4"/>
          <p:cNvSpPr txBox="1"/>
          <p:nvPr/>
        </p:nvSpPr>
        <p:spPr>
          <a:xfrm>
            <a:off x="685800" y="1371600"/>
            <a:ext cx="304800" cy="584775"/>
          </a:xfrm>
          <a:prstGeom prst="rect">
            <a:avLst/>
          </a:prstGeom>
          <a:noFill/>
        </p:spPr>
        <p:txBody>
          <a:bodyPr wrap="square" rtlCol="0">
            <a:spAutoFit/>
          </a:bodyPr>
          <a:lstStyle/>
          <a:p>
            <a:pPr algn="ctr" rtl="0"/>
            <a:r>
              <a:rPr lang="es-US" sz="3200" b="1" dirty="0">
                <a:solidFill>
                  <a:schemeClr val="accent3">
                    <a:lumMod val="50000"/>
                  </a:schemeClr>
                </a:solidFill>
              </a:rPr>
              <a:t>V</a:t>
            </a:r>
          </a:p>
        </p:txBody>
      </p:sp>
      <p:sp>
        <p:nvSpPr>
          <p:cNvPr id="18" name="Content Placeholder 2">
            <a:extLst>
              <a:ext uri="{FF2B5EF4-FFF2-40B4-BE49-F238E27FC236}">
                <a16:creationId xmlns:a16="http://schemas.microsoft.com/office/drawing/2014/main" id="{B1690C4D-BEA5-468F-93A8-E176FD0E7DC8}"/>
              </a:ext>
            </a:extLst>
          </p:cNvPr>
          <p:cNvSpPr txBox="1">
            <a:spLocks/>
          </p:cNvSpPr>
          <p:nvPr/>
        </p:nvSpPr>
        <p:spPr>
          <a:xfrm>
            <a:off x="1066800" y="1777677"/>
            <a:ext cx="7924800" cy="52322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800" dirty="0"/>
              <a:t>Pueden acumularse gases peligrosos en las zanjas.</a:t>
            </a:r>
          </a:p>
        </p:txBody>
      </p:sp>
      <p:sp>
        <p:nvSpPr>
          <p:cNvPr id="7" name="TextBox 6"/>
          <p:cNvSpPr txBox="1"/>
          <p:nvPr/>
        </p:nvSpPr>
        <p:spPr>
          <a:xfrm>
            <a:off x="685800" y="1752600"/>
            <a:ext cx="304800" cy="584775"/>
          </a:xfrm>
          <a:prstGeom prst="rect">
            <a:avLst/>
          </a:prstGeom>
          <a:noFill/>
        </p:spPr>
        <p:txBody>
          <a:bodyPr wrap="square" rtlCol="0">
            <a:spAutoFit/>
          </a:bodyPr>
          <a:lstStyle/>
          <a:p>
            <a:pPr algn="ctr" rtl="0"/>
            <a:r>
              <a:rPr lang="es-US" sz="3200" b="1" dirty="0">
                <a:solidFill>
                  <a:schemeClr val="accent3">
                    <a:lumMod val="50000"/>
                  </a:schemeClr>
                </a:solidFill>
              </a:rPr>
              <a:t>V</a:t>
            </a:r>
          </a:p>
        </p:txBody>
      </p:sp>
      <p:sp>
        <p:nvSpPr>
          <p:cNvPr id="19" name="Content Placeholder 2">
            <a:extLst>
              <a:ext uri="{FF2B5EF4-FFF2-40B4-BE49-F238E27FC236}">
                <a16:creationId xmlns:a16="http://schemas.microsoft.com/office/drawing/2014/main" id="{99F70AEA-26D4-4BA9-84EB-0338F9C183A8}"/>
              </a:ext>
            </a:extLst>
          </p:cNvPr>
          <p:cNvSpPr txBox="1">
            <a:spLocks/>
          </p:cNvSpPr>
          <p:nvPr/>
        </p:nvSpPr>
        <p:spPr>
          <a:xfrm>
            <a:off x="1049708" y="2234850"/>
            <a:ext cx="7924800" cy="52322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800" dirty="0"/>
              <a:t>Mojar la tierra la fortalece.</a:t>
            </a:r>
          </a:p>
        </p:txBody>
      </p:sp>
      <p:sp>
        <p:nvSpPr>
          <p:cNvPr id="6" name="TextBox 5"/>
          <p:cNvSpPr txBox="1"/>
          <p:nvPr/>
        </p:nvSpPr>
        <p:spPr>
          <a:xfrm>
            <a:off x="685800" y="2209800"/>
            <a:ext cx="304800" cy="584775"/>
          </a:xfrm>
          <a:prstGeom prst="rect">
            <a:avLst/>
          </a:prstGeom>
          <a:noFill/>
        </p:spPr>
        <p:txBody>
          <a:bodyPr wrap="square" rtlCol="0">
            <a:spAutoFit/>
          </a:bodyPr>
          <a:lstStyle/>
          <a:p>
            <a:pPr algn="ctr" rtl="0"/>
            <a:r>
              <a:rPr lang="es-US" sz="3200" b="1" dirty="0">
                <a:solidFill>
                  <a:srgbClr val="FF0000"/>
                </a:solidFill>
              </a:rPr>
              <a:t>F</a:t>
            </a:r>
          </a:p>
        </p:txBody>
      </p:sp>
      <p:sp>
        <p:nvSpPr>
          <p:cNvPr id="20" name="Content Placeholder 2">
            <a:extLst>
              <a:ext uri="{FF2B5EF4-FFF2-40B4-BE49-F238E27FC236}">
                <a16:creationId xmlns:a16="http://schemas.microsoft.com/office/drawing/2014/main" id="{DDD84B3A-BB70-401B-B7E6-66587E16812E}"/>
              </a:ext>
            </a:extLst>
          </p:cNvPr>
          <p:cNvSpPr txBox="1">
            <a:spLocks/>
          </p:cNvSpPr>
          <p:nvPr/>
        </p:nvSpPr>
        <p:spPr>
          <a:xfrm>
            <a:off x="1073727" y="2686722"/>
            <a:ext cx="7924800" cy="52322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800" dirty="0"/>
              <a:t>Todas las excavaciones son zanjas.</a:t>
            </a:r>
          </a:p>
        </p:txBody>
      </p:sp>
      <p:sp>
        <p:nvSpPr>
          <p:cNvPr id="10" name="TextBox 9"/>
          <p:cNvSpPr txBox="1"/>
          <p:nvPr/>
        </p:nvSpPr>
        <p:spPr>
          <a:xfrm>
            <a:off x="685800" y="2667000"/>
            <a:ext cx="304800" cy="584775"/>
          </a:xfrm>
          <a:prstGeom prst="rect">
            <a:avLst/>
          </a:prstGeom>
          <a:noFill/>
        </p:spPr>
        <p:txBody>
          <a:bodyPr wrap="square" rtlCol="0">
            <a:spAutoFit/>
          </a:bodyPr>
          <a:lstStyle/>
          <a:p>
            <a:pPr algn="ctr" rtl="0"/>
            <a:r>
              <a:rPr lang="es-US" sz="3200" b="1" dirty="0">
                <a:solidFill>
                  <a:srgbClr val="FF0000"/>
                </a:solidFill>
              </a:rPr>
              <a:t>F</a:t>
            </a:r>
          </a:p>
        </p:txBody>
      </p:sp>
      <p:sp>
        <p:nvSpPr>
          <p:cNvPr id="21" name="Content Placeholder 2">
            <a:extLst>
              <a:ext uri="{FF2B5EF4-FFF2-40B4-BE49-F238E27FC236}">
                <a16:creationId xmlns:a16="http://schemas.microsoft.com/office/drawing/2014/main" id="{2440A798-1F88-407A-BF42-46B2D38F89DD}"/>
              </a:ext>
            </a:extLst>
          </p:cNvPr>
          <p:cNvSpPr txBox="1">
            <a:spLocks/>
          </p:cNvSpPr>
          <p:nvPr/>
        </p:nvSpPr>
        <p:spPr>
          <a:xfrm>
            <a:off x="1067026" y="3129107"/>
            <a:ext cx="7924800" cy="954107"/>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800" dirty="0"/>
              <a:t>Un hongo que está en la tierra ocasiona la fiebre del valle.</a:t>
            </a:r>
          </a:p>
        </p:txBody>
      </p:sp>
      <p:sp>
        <p:nvSpPr>
          <p:cNvPr id="8" name="TextBox 7"/>
          <p:cNvSpPr txBox="1"/>
          <p:nvPr/>
        </p:nvSpPr>
        <p:spPr>
          <a:xfrm>
            <a:off x="685800" y="3048000"/>
            <a:ext cx="304800" cy="584775"/>
          </a:xfrm>
          <a:prstGeom prst="rect">
            <a:avLst/>
          </a:prstGeom>
          <a:noFill/>
        </p:spPr>
        <p:txBody>
          <a:bodyPr wrap="square" rtlCol="0">
            <a:spAutoFit/>
          </a:bodyPr>
          <a:lstStyle/>
          <a:p>
            <a:pPr algn="ctr" rtl="0"/>
            <a:r>
              <a:rPr lang="es-US" sz="3200" b="1" dirty="0">
                <a:solidFill>
                  <a:schemeClr val="accent3">
                    <a:lumMod val="50000"/>
                  </a:schemeClr>
                </a:solidFill>
              </a:rPr>
              <a:t>V</a:t>
            </a:r>
          </a:p>
        </p:txBody>
      </p:sp>
      <p:sp>
        <p:nvSpPr>
          <p:cNvPr id="22" name="Content Placeholder 2">
            <a:extLst>
              <a:ext uri="{FF2B5EF4-FFF2-40B4-BE49-F238E27FC236}">
                <a16:creationId xmlns:a16="http://schemas.microsoft.com/office/drawing/2014/main" id="{86123F3D-1FF9-4D05-88EF-85E2B3EE7DED}"/>
              </a:ext>
            </a:extLst>
          </p:cNvPr>
          <p:cNvSpPr txBox="1">
            <a:spLocks/>
          </p:cNvSpPr>
          <p:nvPr/>
        </p:nvSpPr>
        <p:spPr>
          <a:xfrm>
            <a:off x="1060325" y="3955889"/>
            <a:ext cx="7924800" cy="954107"/>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800" dirty="0"/>
              <a:t>Si la tierra se empieza a derrumbar, puede correr para escapar.</a:t>
            </a:r>
          </a:p>
        </p:txBody>
      </p:sp>
      <p:sp>
        <p:nvSpPr>
          <p:cNvPr id="11" name="TextBox 10"/>
          <p:cNvSpPr txBox="1"/>
          <p:nvPr/>
        </p:nvSpPr>
        <p:spPr>
          <a:xfrm>
            <a:off x="685800" y="3886200"/>
            <a:ext cx="304800" cy="584775"/>
          </a:xfrm>
          <a:prstGeom prst="rect">
            <a:avLst/>
          </a:prstGeom>
          <a:noFill/>
        </p:spPr>
        <p:txBody>
          <a:bodyPr wrap="square" rtlCol="0">
            <a:spAutoFit/>
          </a:bodyPr>
          <a:lstStyle/>
          <a:p>
            <a:pPr algn="ctr" rtl="0"/>
            <a:r>
              <a:rPr lang="es-US" sz="3200" b="1" dirty="0">
                <a:solidFill>
                  <a:srgbClr val="FF0000"/>
                </a:solidFill>
              </a:rPr>
              <a:t>F</a:t>
            </a:r>
          </a:p>
        </p:txBody>
      </p:sp>
      <p:sp>
        <p:nvSpPr>
          <p:cNvPr id="23" name="Content Placeholder 2">
            <a:extLst>
              <a:ext uri="{FF2B5EF4-FFF2-40B4-BE49-F238E27FC236}">
                <a16:creationId xmlns:a16="http://schemas.microsoft.com/office/drawing/2014/main" id="{D3F1EB6C-BCF3-4511-94CC-EDE3866E61AF}"/>
              </a:ext>
            </a:extLst>
          </p:cNvPr>
          <p:cNvSpPr txBox="1">
            <a:spLocks/>
          </p:cNvSpPr>
          <p:nvPr/>
        </p:nvSpPr>
        <p:spPr>
          <a:xfrm>
            <a:off x="1066800" y="4782671"/>
            <a:ext cx="7924800" cy="52322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800" dirty="0"/>
              <a:t>Una yarda cúbica de tierra pesa unas 1,000 lb.</a:t>
            </a:r>
          </a:p>
        </p:txBody>
      </p:sp>
      <p:sp>
        <p:nvSpPr>
          <p:cNvPr id="12" name="TextBox 11"/>
          <p:cNvSpPr txBox="1"/>
          <p:nvPr/>
        </p:nvSpPr>
        <p:spPr>
          <a:xfrm>
            <a:off x="685800" y="4724400"/>
            <a:ext cx="304800" cy="584775"/>
          </a:xfrm>
          <a:prstGeom prst="rect">
            <a:avLst/>
          </a:prstGeom>
          <a:noFill/>
        </p:spPr>
        <p:txBody>
          <a:bodyPr wrap="square" rtlCol="0">
            <a:spAutoFit/>
          </a:bodyPr>
          <a:lstStyle/>
          <a:p>
            <a:pPr algn="ctr" rtl="0"/>
            <a:r>
              <a:rPr lang="es-US" sz="3200" b="1" dirty="0">
                <a:solidFill>
                  <a:srgbClr val="FF0000"/>
                </a:solidFill>
              </a:rPr>
              <a:t>F</a:t>
            </a:r>
          </a:p>
        </p:txBody>
      </p:sp>
      <p:sp>
        <p:nvSpPr>
          <p:cNvPr id="24" name="Content Placeholder 2">
            <a:extLst>
              <a:ext uri="{FF2B5EF4-FFF2-40B4-BE49-F238E27FC236}">
                <a16:creationId xmlns:a16="http://schemas.microsoft.com/office/drawing/2014/main" id="{23F7C328-8A45-465E-85F8-3744650F9F45}"/>
              </a:ext>
            </a:extLst>
          </p:cNvPr>
          <p:cNvSpPr txBox="1">
            <a:spLocks/>
          </p:cNvSpPr>
          <p:nvPr/>
        </p:nvSpPr>
        <p:spPr>
          <a:xfrm>
            <a:off x="1060325" y="5224790"/>
            <a:ext cx="7924800" cy="954107"/>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US" sz="2800" dirty="0"/>
              <a:t>Las excavaciones pueden tener todos los peligros Focus </a:t>
            </a:r>
            <a:r>
              <a:rPr lang="es-US" sz="2800" dirty="0" err="1"/>
              <a:t>Four</a:t>
            </a:r>
            <a:r>
              <a:rPr lang="es-US" sz="2800" dirty="0"/>
              <a:t> ('cuatro principales'). </a:t>
            </a:r>
          </a:p>
        </p:txBody>
      </p:sp>
      <p:sp>
        <p:nvSpPr>
          <p:cNvPr id="9" name="TextBox 8"/>
          <p:cNvSpPr txBox="1"/>
          <p:nvPr/>
        </p:nvSpPr>
        <p:spPr>
          <a:xfrm>
            <a:off x="685800" y="5181600"/>
            <a:ext cx="304800" cy="584775"/>
          </a:xfrm>
          <a:prstGeom prst="rect">
            <a:avLst/>
          </a:prstGeom>
          <a:noFill/>
        </p:spPr>
        <p:txBody>
          <a:bodyPr wrap="square" rtlCol="0">
            <a:spAutoFit/>
          </a:bodyPr>
          <a:lstStyle/>
          <a:p>
            <a:pPr algn="ctr" rtl="0"/>
            <a:r>
              <a:rPr lang="es-US" sz="3200" b="1" dirty="0">
                <a:solidFill>
                  <a:schemeClr val="accent3">
                    <a:lumMod val="50000"/>
                  </a:schemeClr>
                </a:solidFill>
              </a:rPr>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0" grpId="0"/>
      <p:bldP spid="8" grpId="0"/>
      <p:bldP spid="11" grpId="0"/>
      <p:bldP spid="12"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sz="1800" b="0" i="0" u="none" strike="noStrike" kern="1200" cap="none" spc="0" normalizeH="0" baseline="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sz="1800" b="0" i="0" u="none" strike="noStrike" kern="1200" cap="none" spc="0" normalizeH="0" baseline="0">
              <a:ln>
                <a:noFill/>
              </a:ln>
              <a:solidFill>
                <a:srgbClr val="000000">
                  <a:tint val="75000"/>
                </a:srgbClr>
              </a:solidFill>
              <a:effectLst/>
              <a:uLnTx/>
              <a:uFillTx/>
              <a:latin typeface="+mn-lt"/>
              <a:ea typeface="+mn-ea"/>
              <a:cs typeface="+mn-cs"/>
            </a:endParaRPr>
          </a:p>
        </p:txBody>
      </p:sp>
      <p:sp>
        <p:nvSpPr>
          <p:cNvPr id="2" name="Title 1"/>
          <p:cNvSpPr>
            <a:spLocks noGrp="1"/>
          </p:cNvSpPr>
          <p:nvPr>
            <p:ph type="title"/>
          </p:nvPr>
        </p:nvSpPr>
        <p:spPr>
          <a:xfrm>
            <a:off x="457200" y="274638"/>
            <a:ext cx="6858000" cy="1143000"/>
          </a:xfrm>
        </p:spPr>
        <p:txBody>
          <a:bodyPr>
            <a:normAutofit fontScale="90000"/>
          </a:bodyPr>
          <a:lstStyle/>
          <a:p>
            <a:pPr rtl="0"/>
            <a:r>
              <a:rPr lang="es-US" dirty="0"/>
              <a:t>Estudios de caso: actividad en grupos pequeños</a:t>
            </a:r>
          </a:p>
        </p:txBody>
      </p:sp>
      <p:pic>
        <p:nvPicPr>
          <p:cNvPr id="1026" name="Picture 2" descr="Imagen que representa varias personas sentadas en una mesa redonda.">
            <a:extLst>
              <a:ext uri="{C183D7F6-B498-43B3-948B-1728B52AA6E4}">
                <adec:decorative xmlns="" xmlns:adec="http://schemas.microsoft.com/office/drawing/2017/decorative" val="0"/>
              </a:ext>
            </a:extLst>
          </p:cNvPr>
          <p:cNvPicPr>
            <a:picLocks noGrp="1" noChangeAspect="1" noChangeArrowheads="1"/>
          </p:cNvPicPr>
          <p:nvPr>
            <p:ph idx="1"/>
          </p:nvPr>
        </p:nvPicPr>
        <p:blipFill>
          <a:blip r:embed="rId2" cstate="print"/>
          <a:srcRect/>
          <a:stretch>
            <a:fillRect/>
          </a:stretch>
        </p:blipFill>
        <p:spPr bwMode="auto">
          <a:xfrm>
            <a:off x="2392680" y="1524000"/>
            <a:ext cx="4343400" cy="48048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Ilustración que muestra ejemplos de tres tipos diferentes de excavaciones: zanja, corte en inclinación y cara abiert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9725" y="1295400"/>
            <a:ext cx="8934275" cy="4597167"/>
          </a:xfrm>
          <a:prstGeom prst="rect">
            <a:avLst/>
          </a:prstGeom>
        </p:spPr>
      </p:pic>
      <p:sp>
        <p:nvSpPr>
          <p:cNvPr id="6"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7</a:t>
            </a:fld>
            <a:endParaRPr>
              <a:solidFill>
                <a:srgbClr val="000000">
                  <a:tint val="75000"/>
                </a:srgbClr>
              </a:solidFill>
            </a:endParaRPr>
          </a:p>
        </p:txBody>
      </p:sp>
      <p:sp>
        <p:nvSpPr>
          <p:cNvPr id="4" name="Title 3"/>
          <p:cNvSpPr>
            <a:spLocks noGrp="1"/>
          </p:cNvSpPr>
          <p:nvPr>
            <p:ph type="title"/>
          </p:nvPr>
        </p:nvSpPr>
        <p:spPr>
          <a:xfrm>
            <a:off x="457200" y="274638"/>
            <a:ext cx="2514600" cy="868362"/>
          </a:xfrm>
        </p:spPr>
        <p:txBody>
          <a:bodyPr/>
          <a:lstStyle/>
          <a:p>
            <a:pPr algn="l" rtl="0"/>
            <a:r>
              <a:rPr lang="es-US" dirty="0"/>
              <a:t>Ejemplos</a:t>
            </a:r>
          </a:p>
        </p:txBody>
      </p:sp>
      <p:sp>
        <p:nvSpPr>
          <p:cNvPr id="2" name="TextBox 1">
            <a:extLst>
              <a:ext uri="{FF2B5EF4-FFF2-40B4-BE49-F238E27FC236}">
                <a16:creationId xmlns:a16="http://schemas.microsoft.com/office/drawing/2014/main" id="{E32E6983-0DE6-4D5D-A8E2-270D1B5E6CB2}"/>
              </a:ext>
            </a:extLst>
          </p:cNvPr>
          <p:cNvSpPr txBox="1"/>
          <p:nvPr/>
        </p:nvSpPr>
        <p:spPr>
          <a:xfrm>
            <a:off x="4357777" y="2161636"/>
            <a:ext cx="3440502"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ea typeface="+mn-lt"/>
                <a:cs typeface="+mn-lt"/>
              </a:rPr>
              <a:t>Corte de excavación en inclinación</a:t>
            </a:r>
            <a:endParaRPr lang="en-US" dirty="0">
              <a:ea typeface="+mn-lt"/>
              <a:cs typeface="+mn-lt"/>
            </a:endParaRPr>
          </a:p>
        </p:txBody>
      </p:sp>
      <p:sp>
        <p:nvSpPr>
          <p:cNvPr id="5" name="TextBox 4">
            <a:extLst>
              <a:ext uri="{FF2B5EF4-FFF2-40B4-BE49-F238E27FC236}">
                <a16:creationId xmlns:a16="http://schemas.microsoft.com/office/drawing/2014/main" id="{8F4FFF25-B393-4422-8365-F6B66AA0C780}"/>
              </a:ext>
            </a:extLst>
          </p:cNvPr>
          <p:cNvSpPr txBox="1"/>
          <p:nvPr/>
        </p:nvSpPr>
        <p:spPr>
          <a:xfrm>
            <a:off x="248549" y="1344822"/>
            <a:ext cx="1212012"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dirty="0">
                <a:ea typeface="+mn-lt"/>
                <a:cs typeface="+mn-lt"/>
              </a:rPr>
              <a:t>Excavación</a:t>
            </a:r>
            <a:endParaRPr lang="en-US" dirty="0"/>
          </a:p>
        </p:txBody>
      </p:sp>
      <p:sp>
        <p:nvSpPr>
          <p:cNvPr id="9" name="TextBox 8">
            <a:extLst>
              <a:ext uri="{FF2B5EF4-FFF2-40B4-BE49-F238E27FC236}">
                <a16:creationId xmlns:a16="http://schemas.microsoft.com/office/drawing/2014/main" id="{D15CBF0E-B1C6-4822-8E57-66CFF51E17E4}"/>
              </a:ext>
            </a:extLst>
          </p:cNvPr>
          <p:cNvSpPr txBox="1"/>
          <p:nvPr/>
        </p:nvSpPr>
        <p:spPr>
          <a:xfrm>
            <a:off x="281795" y="3559834"/>
            <a:ext cx="2520351"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dirty="0">
                <a:ea typeface="+mn-lt"/>
                <a:cs typeface="+mn-lt"/>
              </a:rPr>
              <a:t>Excavación abierta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sz="1800" b="0" i="0" u="none" strike="noStrike" kern="1200" cap="none" spc="0" normalizeH="0" baseline="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sz="1800" b="0" i="0" u="none" strike="noStrike" kern="1200" cap="none" spc="0" normalizeH="0" baseline="0">
              <a:ln>
                <a:noFill/>
              </a:ln>
              <a:solidFill>
                <a:srgbClr val="000000">
                  <a:tint val="75000"/>
                </a:srgbClr>
              </a:solidFill>
              <a:effectLst/>
              <a:uLnTx/>
              <a:uFillTx/>
              <a:latin typeface="+mn-lt"/>
              <a:ea typeface="+mn-ea"/>
              <a:cs typeface="+mn-cs"/>
            </a:endParaRPr>
          </a:p>
        </p:txBody>
      </p:sp>
      <p:sp>
        <p:nvSpPr>
          <p:cNvPr id="4" name="Title 3"/>
          <p:cNvSpPr>
            <a:spLocks noGrp="1"/>
          </p:cNvSpPr>
          <p:nvPr>
            <p:ph type="title"/>
          </p:nvPr>
        </p:nvSpPr>
        <p:spPr>
          <a:xfrm>
            <a:off x="457200" y="1143000"/>
            <a:ext cx="8229600" cy="3352800"/>
          </a:xfrm>
        </p:spPr>
        <p:txBody>
          <a:bodyPr>
            <a:noAutofit/>
          </a:bodyPr>
          <a:lstStyle/>
          <a:p>
            <a:pPr algn="ctr" rtl="0"/>
            <a:r>
              <a:rPr lang="es-US" sz="6000"/>
              <a:t>PARTE 2:</a:t>
            </a:r>
            <a:r>
              <a:rPr lang="en-US" sz="6000" dirty="0"/>
              <a:t/>
            </a:r>
            <a:br>
              <a:rPr lang="en-US" sz="6000" dirty="0"/>
            </a:br>
            <a:r>
              <a:rPr lang="es-US" sz="6000"/>
              <a:t>CONTROLES DE PELIGROS y</a:t>
            </a:r>
            <a:r>
              <a:rPr lang="en-US" sz="6000" dirty="0"/>
              <a:t/>
            </a:r>
            <a:br>
              <a:rPr lang="en-US" sz="6000" dirty="0"/>
            </a:br>
            <a:r>
              <a:rPr lang="es-US" sz="6000"/>
              <a:t> SISTEMAS DE PROTECCIÓN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8815156" y="18106"/>
            <a:ext cx="301685" cy="369332"/>
          </a:xfrm>
          <a:prstGeom prst="rect">
            <a:avLst/>
          </a:prstGeom>
        </p:spPr>
        <p:txBody>
          <a:bodyPr wrap="none">
            <a:spAutoFit/>
          </a:bodyPr>
          <a:lstStyle/>
          <a:p>
            <a:pPr algn="r" rtl="0"/>
            <a:fld id="{A385ADA4-7CA8-7D42-9033-52B4A2259F06}" type="slidenum">
              <a:rPr>
                <a:solidFill>
                  <a:srgbClr val="000000">
                    <a:tint val="75000"/>
                  </a:srgbClr>
                </a:solidFill>
              </a:rPr>
              <a:pPr algn="r"/>
              <a:t>71</a:t>
            </a:fld>
            <a:endParaRPr>
              <a:solidFill>
                <a:srgbClr val="000000">
                  <a:tint val="75000"/>
                </a:srgbClr>
              </a:solidFill>
            </a:endParaRPr>
          </a:p>
        </p:txBody>
      </p:sp>
      <p:sp>
        <p:nvSpPr>
          <p:cNvPr id="2" name="Title 1"/>
          <p:cNvSpPr>
            <a:spLocks noGrp="1"/>
          </p:cNvSpPr>
          <p:nvPr>
            <p:ph type="title"/>
          </p:nvPr>
        </p:nvSpPr>
        <p:spPr>
          <a:xfrm>
            <a:off x="457200" y="274638"/>
            <a:ext cx="6934200" cy="944562"/>
          </a:xfrm>
        </p:spPr>
        <p:txBody>
          <a:bodyPr>
            <a:normAutofit/>
          </a:bodyPr>
          <a:lstStyle/>
          <a:p>
            <a:pPr rtl="0"/>
            <a:r>
              <a:rPr lang="es-US" dirty="0"/>
              <a:t>¿Quién controla los peligros?</a:t>
            </a:r>
          </a:p>
        </p:txBody>
      </p:sp>
      <p:sp>
        <p:nvSpPr>
          <p:cNvPr id="5" name="Content Placeholder 4"/>
          <p:cNvSpPr>
            <a:spLocks noGrp="1"/>
          </p:cNvSpPr>
          <p:nvPr>
            <p:ph idx="1"/>
          </p:nvPr>
        </p:nvSpPr>
        <p:spPr>
          <a:xfrm>
            <a:off x="457200" y="1493837"/>
            <a:ext cx="8534400" cy="4525963"/>
          </a:xfrm>
        </p:spPr>
        <p:txBody>
          <a:bodyPr>
            <a:normAutofit fontScale="92500"/>
          </a:bodyPr>
          <a:lstStyle/>
          <a:p>
            <a:pPr marL="0" indent="0" rtl="0">
              <a:buNone/>
              <a:tabLst>
                <a:tab pos="5465763" algn="l"/>
              </a:tabLst>
            </a:pPr>
            <a:r>
              <a:rPr lang="es-US" dirty="0"/>
              <a:t>¿Quién es </a:t>
            </a:r>
            <a:r>
              <a:rPr lang="es-US" u="sng" dirty="0"/>
              <a:t>legalmente</a:t>
            </a:r>
            <a:r>
              <a:rPr lang="es-US" dirty="0"/>
              <a:t> responsable de brindar un lugar de trabajo seguro y saludable?	</a:t>
            </a:r>
            <a:r>
              <a:rPr lang="es-US" b="1" dirty="0"/>
              <a:t>El empleador</a:t>
            </a:r>
          </a:p>
          <a:p>
            <a:pPr indent="0" rtl="0">
              <a:buNone/>
            </a:pPr>
            <a:r>
              <a:rPr lang="es-US" dirty="0"/>
              <a:t>			</a:t>
            </a:r>
          </a:p>
          <a:p>
            <a:pPr marL="457200" lvl="1" indent="-457200" rtl="0">
              <a:spcBef>
                <a:spcPts val="0"/>
              </a:spcBef>
              <a:buFont typeface="Wingdings" pitchFamily="2" charset="2"/>
              <a:buChar char="Ø"/>
            </a:pPr>
            <a:r>
              <a:rPr lang="es-US" sz="3200" dirty="0"/>
              <a:t>Los empleadores deben seguir los requisitos </a:t>
            </a:r>
            <a:br>
              <a:rPr lang="es-US" sz="3200" dirty="0"/>
            </a:br>
            <a:r>
              <a:rPr lang="es-US" sz="3200" dirty="0"/>
              <a:t>del estándar de excavación de la OSHA (o los estándares del plan estatal).</a:t>
            </a:r>
          </a:p>
          <a:p>
            <a:pPr marL="457200" lvl="1" indent="-457200">
              <a:spcBef>
                <a:spcPts val="0"/>
              </a:spcBef>
              <a:buNone/>
            </a:pPr>
            <a:endParaRPr lang="en-US" sz="3200" dirty="0"/>
          </a:p>
          <a:p>
            <a:pPr marL="457200" indent="-457200" rtl="0">
              <a:spcBef>
                <a:spcPts val="0"/>
              </a:spcBef>
              <a:buFont typeface="Wingdings" pitchFamily="2" charset="2"/>
              <a:buChar char="Ø"/>
            </a:pPr>
            <a:r>
              <a:rPr lang="es-US" dirty="0"/>
              <a:t>Se puede citar, multar o procesar legalmente </a:t>
            </a:r>
            <a:br>
              <a:rPr lang="es-US" dirty="0"/>
            </a:br>
            <a:r>
              <a:rPr lang="es-US" dirty="0"/>
              <a:t>a los empleadores por no cumplirlo.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rtl="0"/>
            <a:fld id="{A385ADA4-7CA8-7D42-9033-52B4A2259F06}" type="slidenum">
              <a:rPr>
                <a:solidFill>
                  <a:srgbClr val="000000">
                    <a:tint val="75000"/>
                  </a:srgbClr>
                </a:solidFill>
              </a:rPr>
              <a:pPr algn="r"/>
              <a:t>72</a:t>
            </a:fld>
            <a:endParaRPr>
              <a:solidFill>
                <a:srgbClr val="000000">
                  <a:tint val="75000"/>
                </a:srgbClr>
              </a:solidFill>
            </a:endParaRPr>
          </a:p>
        </p:txBody>
      </p:sp>
      <p:sp>
        <p:nvSpPr>
          <p:cNvPr id="2" name="Title 1"/>
          <p:cNvSpPr>
            <a:spLocks noGrp="1"/>
          </p:cNvSpPr>
          <p:nvPr>
            <p:ph type="title"/>
          </p:nvPr>
        </p:nvSpPr>
        <p:spPr>
          <a:xfrm>
            <a:off x="457200" y="274638"/>
            <a:ext cx="7924800" cy="944562"/>
          </a:xfrm>
        </p:spPr>
        <p:txBody>
          <a:bodyPr>
            <a:normAutofit fontScale="90000"/>
          </a:bodyPr>
          <a:lstStyle/>
          <a:p>
            <a:pPr rtl="0"/>
            <a:r>
              <a:rPr lang="es-US" dirty="0"/>
              <a:t>El estándar de excavación de la OSHA</a:t>
            </a:r>
          </a:p>
        </p:txBody>
      </p:sp>
      <p:sp>
        <p:nvSpPr>
          <p:cNvPr id="3" name="Content Placeholder 2"/>
          <p:cNvSpPr>
            <a:spLocks noGrp="1"/>
          </p:cNvSpPr>
          <p:nvPr>
            <p:ph idx="1"/>
          </p:nvPr>
        </p:nvSpPr>
        <p:spPr>
          <a:xfrm>
            <a:off x="457200" y="1219200"/>
            <a:ext cx="8229600" cy="4906963"/>
          </a:xfrm>
        </p:spPr>
        <p:txBody>
          <a:bodyPr>
            <a:normAutofit fontScale="92500"/>
          </a:bodyPr>
          <a:lstStyle/>
          <a:p>
            <a:pPr rtl="0">
              <a:buNone/>
            </a:pPr>
            <a:r>
              <a:rPr lang="es-US" dirty="0"/>
              <a:t>“29 CFR 1926 </a:t>
            </a:r>
            <a:r>
              <a:rPr lang="es-US" dirty="0" err="1"/>
              <a:t>Subparte</a:t>
            </a:r>
            <a:r>
              <a:rPr lang="es-US" dirty="0"/>
              <a:t> P”</a:t>
            </a:r>
          </a:p>
          <a:p>
            <a:pPr rtl="0"/>
            <a:r>
              <a:rPr lang="es-US" dirty="0"/>
              <a:t>Se aplica a todas las excavaciones.</a:t>
            </a:r>
          </a:p>
          <a:p>
            <a:pPr rtl="0"/>
            <a:r>
              <a:rPr lang="es-US" dirty="0"/>
              <a:t>Exige que los empleadores protejan </a:t>
            </a:r>
            <a:br>
              <a:rPr lang="es-US" dirty="0"/>
            </a:br>
            <a:r>
              <a:rPr lang="es-US" dirty="0"/>
              <a:t>a los trabajadores de todo lo siguiente:</a:t>
            </a:r>
          </a:p>
          <a:p>
            <a:pPr lvl="1" rtl="0"/>
            <a:r>
              <a:rPr lang="es-US" dirty="0"/>
              <a:t>derrumbes</a:t>
            </a:r>
          </a:p>
          <a:p>
            <a:pPr lvl="1" rtl="0"/>
            <a:r>
              <a:rPr lang="es-US" dirty="0"/>
              <a:t>exposición al tránsito de vehículos y caídas de cargas</a:t>
            </a:r>
          </a:p>
          <a:p>
            <a:pPr lvl="1" rtl="0"/>
            <a:r>
              <a:rPr lang="es-US" dirty="0"/>
              <a:t>atmósferas peligrosas y acumulación de agua</a:t>
            </a:r>
          </a:p>
          <a:p>
            <a:pPr lvl="1" rtl="0"/>
            <a:r>
              <a:rPr lang="es-US" dirty="0"/>
              <a:t>roca o tierra suelta, o la caída de otros objetos</a:t>
            </a:r>
          </a:p>
          <a:p>
            <a:pPr lvl="1" rtl="0"/>
            <a:r>
              <a:rPr lang="es-US" dirty="0"/>
              <a:t>caídas desde los bordes de la excavación y pasarelas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rtl="0"/>
            <a:fld id="{A385ADA4-7CA8-7D42-9033-52B4A2259F06}" type="slidenum">
              <a:rPr>
                <a:solidFill>
                  <a:srgbClr val="000000">
                    <a:tint val="75000"/>
                  </a:srgbClr>
                </a:solidFill>
              </a:rPr>
              <a:pPr algn="r"/>
              <a:t>73</a:t>
            </a:fld>
            <a:endParaRPr>
              <a:solidFill>
                <a:srgbClr val="000000">
                  <a:tint val="75000"/>
                </a:srgbClr>
              </a:solidFill>
            </a:endParaRPr>
          </a:p>
        </p:txBody>
      </p:sp>
      <p:sp>
        <p:nvSpPr>
          <p:cNvPr id="2" name="Title 1"/>
          <p:cNvSpPr>
            <a:spLocks noGrp="1"/>
          </p:cNvSpPr>
          <p:nvPr>
            <p:ph type="title"/>
          </p:nvPr>
        </p:nvSpPr>
        <p:spPr>
          <a:xfrm>
            <a:off x="457200" y="274638"/>
            <a:ext cx="5638800" cy="1143000"/>
          </a:xfrm>
        </p:spPr>
        <p:txBody>
          <a:bodyPr>
            <a:normAutofit fontScale="90000"/>
          </a:bodyPr>
          <a:lstStyle/>
          <a:p>
            <a:pPr rtl="0"/>
            <a:r>
              <a:rPr lang="es-US" dirty="0"/>
              <a:t>Los empleadores deben:</a:t>
            </a:r>
          </a:p>
        </p:txBody>
      </p:sp>
      <p:sp>
        <p:nvSpPr>
          <p:cNvPr id="3" name="Content Placeholder 2"/>
          <p:cNvSpPr>
            <a:spLocks noGrp="1"/>
          </p:cNvSpPr>
          <p:nvPr>
            <p:ph idx="1"/>
          </p:nvPr>
        </p:nvSpPr>
        <p:spPr>
          <a:xfrm>
            <a:off x="457200" y="1600200"/>
            <a:ext cx="8534400" cy="4525963"/>
          </a:xfrm>
        </p:spPr>
        <p:txBody>
          <a:bodyPr/>
          <a:lstStyle/>
          <a:p>
            <a:pPr rtl="0"/>
            <a:r>
              <a:rPr lang="es-US" dirty="0"/>
              <a:t>designar una </a:t>
            </a:r>
            <a:r>
              <a:rPr lang="es-US" b="1" u="sng" dirty="0"/>
              <a:t>persona competente</a:t>
            </a:r>
          </a:p>
          <a:p>
            <a:pPr rtl="0"/>
            <a:r>
              <a:rPr lang="es-US" dirty="0"/>
              <a:t>localizar los servicios públicos subterráneos</a:t>
            </a:r>
          </a:p>
          <a:p>
            <a:pPr rtl="0"/>
            <a:r>
              <a:rPr lang="es-US" dirty="0"/>
              <a:t>localizar, retirar y estabilizar los obstáculos</a:t>
            </a:r>
          </a:p>
          <a:p>
            <a:pPr rtl="0"/>
            <a:r>
              <a:rPr lang="es-US" dirty="0"/>
              <a:t>garantizar que existan sistemas de advertencia para el equipo móvil</a:t>
            </a:r>
          </a:p>
          <a:p>
            <a:pPr rtl="0"/>
            <a:r>
              <a:rPr lang="es-US" dirty="0"/>
              <a:t>brindar acceso seguro, incluidas la entrada y la salida de las zanjas</a:t>
            </a:r>
          </a:p>
          <a:p>
            <a:pPr rtl="0"/>
            <a:r>
              <a:rPr lang="es-US" dirty="0"/>
              <a:t>proporcionar capacitación adecuada</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rtl="0"/>
            <a:fld id="{A385ADA4-7CA8-7D42-9033-52B4A2259F06}" type="slidenum">
              <a:rPr>
                <a:solidFill>
                  <a:srgbClr val="000000">
                    <a:tint val="75000"/>
                  </a:srgbClr>
                </a:solidFill>
              </a:rPr>
              <a:pPr algn="r"/>
              <a:t>74</a:t>
            </a:fld>
            <a:endParaRPr>
              <a:solidFill>
                <a:srgbClr val="000000">
                  <a:tint val="75000"/>
                </a:srgbClr>
              </a:solidFill>
            </a:endParaRPr>
          </a:p>
        </p:txBody>
      </p:sp>
      <p:sp>
        <p:nvSpPr>
          <p:cNvPr id="2" name="Title 1"/>
          <p:cNvSpPr>
            <a:spLocks noGrp="1"/>
          </p:cNvSpPr>
          <p:nvPr>
            <p:ph type="title"/>
          </p:nvPr>
        </p:nvSpPr>
        <p:spPr>
          <a:xfrm>
            <a:off x="304800" y="274638"/>
            <a:ext cx="8305800" cy="868362"/>
          </a:xfrm>
        </p:spPr>
        <p:txBody>
          <a:bodyPr>
            <a:normAutofit fontScale="90000"/>
          </a:bodyPr>
          <a:lstStyle/>
          <a:p>
            <a:pPr rtl="0"/>
            <a:r>
              <a:rPr lang="es-US"/>
              <a:t>¿Qué significa “persona competente”?</a:t>
            </a:r>
          </a:p>
        </p:txBody>
      </p:sp>
      <p:pic>
        <p:nvPicPr>
          <p:cNvPr id="5" name="Picture 4" descr="Fotografía de un trabajador de la construcción que lleva el equipo de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3636" y="2743200"/>
            <a:ext cx="2802269" cy="3355864"/>
          </a:xfrm>
          <a:prstGeom prst="rect">
            <a:avLst/>
          </a:prstGeom>
        </p:spPr>
      </p:pic>
      <p:grpSp>
        <p:nvGrpSpPr>
          <p:cNvPr id="3" name="Group 10" descr="Explanation of what defines a &quot;competent person.&quot;"/>
          <p:cNvGrpSpPr/>
          <p:nvPr/>
        </p:nvGrpSpPr>
        <p:grpSpPr>
          <a:xfrm>
            <a:off x="381000" y="1143000"/>
            <a:ext cx="8610600" cy="5079325"/>
            <a:chOff x="381000" y="1143000"/>
            <a:chExt cx="8610600" cy="5079325"/>
          </a:xfrm>
        </p:grpSpPr>
        <p:sp>
          <p:nvSpPr>
            <p:cNvPr id="9" name="TextBox 8"/>
            <p:cNvSpPr txBox="1"/>
            <p:nvPr/>
          </p:nvSpPr>
          <p:spPr>
            <a:xfrm>
              <a:off x="381000" y="1143000"/>
              <a:ext cx="8610600" cy="1569660"/>
            </a:xfrm>
            <a:prstGeom prst="rect">
              <a:avLst/>
            </a:prstGeom>
            <a:noFill/>
          </p:spPr>
          <p:txBody>
            <a:bodyPr wrap="square" rtlCol="0">
              <a:spAutoFit/>
            </a:bodyPr>
            <a:lstStyle/>
            <a:p>
              <a:pPr defTabSz="457200" rtl="0">
                <a:spcBef>
                  <a:spcPct val="20000"/>
                </a:spcBef>
              </a:pPr>
              <a:r>
                <a:rPr lang="es-US" sz="3200" dirty="0">
                  <a:solidFill>
                    <a:srgbClr val="000000"/>
                  </a:solidFill>
                </a:rPr>
                <a:t>Es </a:t>
              </a:r>
              <a:r>
                <a:rPr lang="es-US" sz="3200" u="sng" dirty="0">
                  <a:solidFill>
                    <a:srgbClr val="000000"/>
                  </a:solidFill>
                </a:rPr>
                <a:t>capaz</a:t>
              </a:r>
              <a:r>
                <a:rPr lang="es-US" sz="3200" dirty="0">
                  <a:solidFill>
                    <a:srgbClr val="000000"/>
                  </a:solidFill>
                </a:rPr>
                <a:t> de identificar y predecir condiciones peligrosas </a:t>
              </a:r>
              <a:r>
                <a:rPr lang="es-US" sz="3200" b="1" dirty="0">
                  <a:solidFill>
                    <a:srgbClr val="000000"/>
                  </a:solidFill>
                </a:rPr>
                <a:t>Y</a:t>
              </a:r>
              <a:r>
                <a:rPr lang="es-US" sz="3200" dirty="0">
                  <a:solidFill>
                    <a:srgbClr val="000000"/>
                  </a:solidFill>
                </a:rPr>
                <a:t> </a:t>
              </a:r>
              <a:r>
                <a:rPr lang="es-US" sz="3200" u="sng" dirty="0">
                  <a:solidFill>
                    <a:srgbClr val="000000"/>
                  </a:solidFill>
                </a:rPr>
                <a:t>tiene autorización</a:t>
              </a:r>
              <a:r>
                <a:rPr lang="es-US" sz="3200" dirty="0">
                  <a:solidFill>
                    <a:srgbClr val="000000"/>
                  </a:solidFill>
                </a:rPr>
                <a:t> del empleador </a:t>
              </a:r>
              <a:br>
                <a:rPr lang="es-US" sz="3200" dirty="0">
                  <a:solidFill>
                    <a:srgbClr val="000000"/>
                  </a:solidFill>
                </a:rPr>
              </a:br>
              <a:r>
                <a:rPr lang="es-US" sz="3200" dirty="0">
                  <a:solidFill>
                    <a:srgbClr val="000000"/>
                  </a:solidFill>
                </a:rPr>
                <a:t>para tomar medidas correctivas inmediatas.</a:t>
              </a:r>
            </a:p>
          </p:txBody>
        </p:sp>
        <p:sp>
          <p:nvSpPr>
            <p:cNvPr id="7" name="TextBox 6"/>
            <p:cNvSpPr txBox="1"/>
            <p:nvPr/>
          </p:nvSpPr>
          <p:spPr>
            <a:xfrm>
              <a:off x="1752600" y="2895600"/>
              <a:ext cx="4495800" cy="1077218"/>
            </a:xfrm>
            <a:prstGeom prst="rect">
              <a:avLst/>
            </a:prstGeom>
            <a:noFill/>
          </p:spPr>
          <p:txBody>
            <a:bodyPr wrap="square" rtlCol="0">
              <a:spAutoFit/>
            </a:bodyPr>
            <a:lstStyle/>
            <a:p>
              <a:pPr rtl="0"/>
              <a:r>
                <a:rPr lang="es-US" sz="3200" b="1" dirty="0">
                  <a:solidFill>
                    <a:srgbClr val="FF0000"/>
                  </a:solidFill>
                </a:rPr>
                <a:t>“La primera línea de defensa ante derrumbes”</a:t>
              </a:r>
            </a:p>
          </p:txBody>
        </p:sp>
        <p:sp>
          <p:nvSpPr>
            <p:cNvPr id="10" name="TextBox 9"/>
            <p:cNvSpPr txBox="1"/>
            <p:nvPr/>
          </p:nvSpPr>
          <p:spPr>
            <a:xfrm>
              <a:off x="381000" y="4191000"/>
              <a:ext cx="5867400" cy="2031325"/>
            </a:xfrm>
            <a:prstGeom prst="rect">
              <a:avLst/>
            </a:prstGeom>
            <a:noFill/>
          </p:spPr>
          <p:txBody>
            <a:bodyPr wrap="square" rtlCol="0">
              <a:spAutoFit/>
            </a:bodyPr>
            <a:lstStyle/>
            <a:p>
              <a:pPr marL="274320" indent="-274320" defTabSz="457200" rtl="0">
                <a:spcBef>
                  <a:spcPct val="20000"/>
                </a:spcBef>
                <a:buFont typeface="Arial"/>
                <a:buChar char="•"/>
                <a:defRPr/>
              </a:pPr>
              <a:r>
                <a:rPr lang="es-US" sz="3000" dirty="0">
                  <a:solidFill>
                    <a:srgbClr val="000000"/>
                  </a:solidFill>
                </a:rPr>
                <a:t>El empleador decide quién </a:t>
              </a:r>
              <a:br>
                <a:rPr lang="es-US" sz="3000" dirty="0">
                  <a:solidFill>
                    <a:srgbClr val="000000"/>
                  </a:solidFill>
                </a:rPr>
              </a:br>
              <a:r>
                <a:rPr lang="es-US" sz="3000" dirty="0">
                  <a:solidFill>
                    <a:srgbClr val="000000"/>
                  </a:solidFill>
                </a:rPr>
                <a:t>está calificado.</a:t>
              </a:r>
            </a:p>
            <a:p>
              <a:pPr marL="274320" indent="-274320" defTabSz="457200" rtl="0">
                <a:spcBef>
                  <a:spcPct val="20000"/>
                </a:spcBef>
                <a:buFont typeface="Arial"/>
                <a:buChar char="•"/>
                <a:defRPr/>
              </a:pPr>
              <a:r>
                <a:rPr lang="es-US" sz="3000" dirty="0">
                  <a:solidFill>
                    <a:srgbClr val="000000"/>
                  </a:solidFill>
                </a:rPr>
                <a:t>El capataz, superintendente </a:t>
              </a:r>
              <a:br>
                <a:rPr lang="es-US" sz="3000" dirty="0">
                  <a:solidFill>
                    <a:srgbClr val="000000"/>
                  </a:solidFill>
                </a:rPr>
              </a:br>
              <a:r>
                <a:rPr lang="es-US" sz="3000" dirty="0">
                  <a:solidFill>
                    <a:srgbClr val="000000"/>
                  </a:solidFill>
                </a:rPr>
                <a:t>u otro empleado.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rtl="0"/>
            <a:fld id="{A385ADA4-7CA8-7D42-9033-52B4A2259F06}" type="slidenum">
              <a:rPr>
                <a:solidFill>
                  <a:srgbClr val="000000">
                    <a:tint val="75000"/>
                  </a:srgbClr>
                </a:solidFill>
              </a:rPr>
              <a:pPr algn="r"/>
              <a:t>75</a:t>
            </a:fld>
            <a:endParaRPr>
              <a:solidFill>
                <a:srgbClr val="000000">
                  <a:tint val="75000"/>
                </a:srgbClr>
              </a:solidFill>
            </a:endParaRPr>
          </a:p>
        </p:txBody>
      </p:sp>
      <p:sp>
        <p:nvSpPr>
          <p:cNvPr id="2" name="Title 1"/>
          <p:cNvSpPr>
            <a:spLocks noGrp="1"/>
          </p:cNvSpPr>
          <p:nvPr>
            <p:ph type="title"/>
          </p:nvPr>
        </p:nvSpPr>
        <p:spPr>
          <a:xfrm>
            <a:off x="381000" y="228600"/>
            <a:ext cx="8382000" cy="944562"/>
          </a:xfrm>
        </p:spPr>
        <p:txBody>
          <a:bodyPr>
            <a:noAutofit/>
          </a:bodyPr>
          <a:lstStyle/>
          <a:p>
            <a:pPr rtl="0">
              <a:lnSpc>
                <a:spcPts val="4800"/>
              </a:lnSpc>
            </a:pPr>
            <a:r>
              <a:rPr lang="es-US" dirty="0"/>
              <a:t>La persona competente de la excavación debe:</a:t>
            </a:r>
          </a:p>
        </p:txBody>
      </p:sp>
      <p:sp>
        <p:nvSpPr>
          <p:cNvPr id="3" name="Content Placeholder 2"/>
          <p:cNvSpPr>
            <a:spLocks noGrp="1"/>
          </p:cNvSpPr>
          <p:nvPr>
            <p:ph idx="1"/>
          </p:nvPr>
        </p:nvSpPr>
        <p:spPr>
          <a:xfrm>
            <a:off x="457200" y="1371600"/>
            <a:ext cx="8763000" cy="4754563"/>
          </a:xfrm>
        </p:spPr>
        <p:txBody>
          <a:bodyPr>
            <a:normAutofit fontScale="92500"/>
          </a:bodyPr>
          <a:lstStyle/>
          <a:p>
            <a:pPr marL="457200" rtl="0">
              <a:buClr>
                <a:srgbClr val="FF0000"/>
              </a:buClr>
              <a:buFont typeface="Wingdings" pitchFamily="2" charset="2"/>
              <a:buChar char="Ø"/>
            </a:pPr>
            <a:r>
              <a:rPr lang="es-US" spc="-100" dirty="0"/>
              <a:t>comprender los estándares de la OSHA que coinciden</a:t>
            </a:r>
          </a:p>
          <a:p>
            <a:pPr marL="457200" rtl="0">
              <a:buClr>
                <a:srgbClr val="FF0000"/>
              </a:buClr>
              <a:buFont typeface="Wingdings" pitchFamily="2" charset="2"/>
              <a:buChar char="Ø"/>
            </a:pPr>
            <a:r>
              <a:rPr lang="es-US" dirty="0"/>
              <a:t>anticipar riesgos potenciales</a:t>
            </a:r>
          </a:p>
          <a:p>
            <a:pPr marL="457200" rtl="0">
              <a:buClr>
                <a:srgbClr val="FF0000"/>
              </a:buClr>
              <a:buFont typeface="Wingdings" pitchFamily="2" charset="2"/>
              <a:buChar char="Ø"/>
            </a:pPr>
            <a:r>
              <a:rPr lang="es-US" dirty="0"/>
              <a:t>comunicarse con los trabajadores de manera clara</a:t>
            </a:r>
          </a:p>
          <a:p>
            <a:pPr marL="457200" rtl="0">
              <a:buClr>
                <a:srgbClr val="FF0000"/>
              </a:buClr>
              <a:buFont typeface="Wingdings" pitchFamily="2" charset="2"/>
              <a:buChar char="Ø"/>
            </a:pPr>
            <a:r>
              <a:rPr lang="es-US" dirty="0"/>
              <a:t>reconocer y eliminar los peligros</a:t>
            </a:r>
          </a:p>
          <a:p>
            <a:pPr marL="457200" rtl="0">
              <a:buClr>
                <a:srgbClr val="FF0000"/>
              </a:buClr>
              <a:buFont typeface="Wingdings" pitchFamily="2" charset="2"/>
              <a:buChar char="Ø"/>
            </a:pPr>
            <a:r>
              <a:rPr lang="es-US" dirty="0"/>
              <a:t>vigilar a los trabajadores en el sitio de la excavación</a:t>
            </a:r>
          </a:p>
          <a:p>
            <a:pPr marL="457200" rtl="0">
              <a:buClr>
                <a:srgbClr val="FF0000"/>
              </a:buClr>
              <a:buFont typeface="Wingdings" pitchFamily="2" charset="2"/>
              <a:buChar char="Ø"/>
            </a:pPr>
            <a:r>
              <a:rPr lang="es-US" dirty="0"/>
              <a:t>autorizar la detención del trabajo</a:t>
            </a:r>
          </a:p>
          <a:p>
            <a:pPr marL="457200" rtl="0">
              <a:buClr>
                <a:srgbClr val="FF0000"/>
              </a:buClr>
              <a:buFont typeface="Wingdings" pitchFamily="2" charset="2"/>
              <a:buChar char="Ø"/>
            </a:pPr>
            <a:r>
              <a:rPr lang="es-US" dirty="0"/>
              <a:t>corregir los peligros y determinar cuándo es seguro volver a trabajar</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rtl="0"/>
            <a:fld id="{A385ADA4-7CA8-7D42-9033-52B4A2259F06}" type="slidenum">
              <a:rPr>
                <a:solidFill>
                  <a:srgbClr val="000000">
                    <a:tint val="75000"/>
                  </a:srgbClr>
                </a:solidFill>
              </a:rPr>
              <a:pPr algn="r"/>
              <a:t>76</a:t>
            </a:fld>
            <a:endParaRPr>
              <a:solidFill>
                <a:srgbClr val="000000">
                  <a:tint val="75000"/>
                </a:srgbClr>
              </a:solidFill>
            </a:endParaRPr>
          </a:p>
        </p:txBody>
      </p:sp>
      <p:sp>
        <p:nvSpPr>
          <p:cNvPr id="2" name="Title 1"/>
          <p:cNvSpPr>
            <a:spLocks noGrp="1"/>
          </p:cNvSpPr>
          <p:nvPr>
            <p:ph type="title"/>
          </p:nvPr>
        </p:nvSpPr>
        <p:spPr>
          <a:xfrm>
            <a:off x="457200" y="274638"/>
            <a:ext cx="7467600" cy="944562"/>
          </a:xfrm>
        </p:spPr>
        <p:txBody>
          <a:bodyPr>
            <a:normAutofit fontScale="90000"/>
          </a:bodyPr>
          <a:lstStyle/>
          <a:p>
            <a:pPr rtl="0">
              <a:lnSpc>
                <a:spcPts val="4400"/>
              </a:lnSpc>
            </a:pPr>
            <a:r>
              <a:rPr lang="es-US" dirty="0"/>
              <a:t>¿Cuáles son las tareas de la persona competente?</a:t>
            </a:r>
          </a:p>
        </p:txBody>
      </p:sp>
      <p:sp>
        <p:nvSpPr>
          <p:cNvPr id="3" name="Content Placeholder 2"/>
          <p:cNvSpPr>
            <a:spLocks noGrp="1"/>
          </p:cNvSpPr>
          <p:nvPr>
            <p:ph idx="1"/>
          </p:nvPr>
        </p:nvSpPr>
        <p:spPr>
          <a:xfrm>
            <a:off x="457200" y="1295400"/>
            <a:ext cx="8357956" cy="4876800"/>
          </a:xfrm>
        </p:spPr>
        <p:txBody>
          <a:bodyPr>
            <a:normAutofit fontScale="92500" lnSpcReduction="10000"/>
          </a:bodyPr>
          <a:lstStyle/>
          <a:p>
            <a:pPr rtl="0">
              <a:buClr>
                <a:srgbClr val="FF0000"/>
              </a:buClr>
              <a:buFont typeface="Wingdings" pitchFamily="2" charset="2"/>
              <a:buChar char="ü"/>
            </a:pPr>
            <a:r>
              <a:rPr lang="es-US" dirty="0"/>
              <a:t>inspecciones continuas del sitio y del equipo</a:t>
            </a:r>
          </a:p>
          <a:p>
            <a:pPr rtl="0">
              <a:buClr>
                <a:srgbClr val="FF0000"/>
              </a:buClr>
              <a:buFont typeface="Wingdings" pitchFamily="2" charset="2"/>
              <a:buChar char="ü"/>
            </a:pPr>
            <a:r>
              <a:rPr lang="es-US" dirty="0"/>
              <a:t>analizar y clasificar los tipos de tierra</a:t>
            </a:r>
          </a:p>
          <a:p>
            <a:pPr rtl="0">
              <a:buClr>
                <a:srgbClr val="FF0000"/>
              </a:buClr>
              <a:buFont typeface="Wingdings" pitchFamily="2" charset="2"/>
              <a:buChar char="ü"/>
            </a:pPr>
            <a:r>
              <a:rPr lang="es-US" dirty="0"/>
              <a:t>determinar los sistemas de protección necesarios</a:t>
            </a:r>
          </a:p>
          <a:p>
            <a:pPr rtl="0">
              <a:buClr>
                <a:srgbClr val="FF0000"/>
              </a:buClr>
              <a:buFont typeface="Wingdings" pitchFamily="2" charset="2"/>
              <a:buChar char="ü"/>
            </a:pPr>
            <a:r>
              <a:rPr lang="es-US" dirty="0"/>
              <a:t>garantizar la instalación correcta de los sistemas de protección</a:t>
            </a:r>
          </a:p>
          <a:p>
            <a:pPr rtl="0">
              <a:buClr>
                <a:srgbClr val="FF0000"/>
              </a:buClr>
              <a:buFont typeface="Wingdings" pitchFamily="2" charset="2"/>
              <a:buChar char="ü"/>
            </a:pPr>
            <a:r>
              <a:rPr lang="es-US" dirty="0"/>
              <a:t>diseñar rampas estructurales</a:t>
            </a:r>
          </a:p>
          <a:p>
            <a:pPr rtl="0">
              <a:buClr>
                <a:srgbClr val="FF0000"/>
              </a:buClr>
              <a:buFont typeface="Wingdings" pitchFamily="2" charset="2"/>
              <a:buChar char="ü"/>
            </a:pPr>
            <a:r>
              <a:rPr lang="es-US" dirty="0"/>
              <a:t>evaluar si existen atmósferas peligrosas</a:t>
            </a:r>
          </a:p>
          <a:p>
            <a:pPr rtl="0">
              <a:buClr>
                <a:srgbClr val="FF0000"/>
              </a:buClr>
              <a:buFont typeface="Wingdings" pitchFamily="2" charset="2"/>
              <a:buChar char="ü"/>
            </a:pPr>
            <a:r>
              <a:rPr lang="es-US" dirty="0"/>
              <a:t>supervisar el equipo de remoción de agua</a:t>
            </a:r>
          </a:p>
          <a:p>
            <a:pPr rtl="0">
              <a:buNone/>
            </a:pPr>
            <a:r>
              <a:rPr lang="es-US" dirty="0"/>
              <a:t>	</a:t>
            </a:r>
            <a:r>
              <a:rPr lang="es-US" b="1" dirty="0">
                <a:solidFill>
                  <a:srgbClr val="FF0000"/>
                </a:solidFill>
              </a:rPr>
              <a:t>¡SEPA QUIÉN ES LA PERSONA COMPETENTE </a:t>
            </a:r>
            <a:br>
              <a:rPr lang="es-US" b="1" dirty="0">
                <a:solidFill>
                  <a:srgbClr val="FF0000"/>
                </a:solidFill>
              </a:rPr>
            </a:br>
            <a:r>
              <a:rPr lang="es-US" b="1" dirty="0">
                <a:solidFill>
                  <a:srgbClr val="FF0000"/>
                </a:solidFill>
              </a:rPr>
              <a:t>QUE LE CORRESPONDE!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15156" y="18106"/>
            <a:ext cx="301685" cy="369332"/>
          </a:xfrm>
          <a:prstGeom prst="rect">
            <a:avLst/>
          </a:prstGeom>
        </p:spPr>
        <p:txBody>
          <a:bodyPr wrap="none">
            <a:spAutoFit/>
          </a:bodyPr>
          <a:lstStyle/>
          <a:p>
            <a:pPr algn="r" rtl="0"/>
            <a:fld id="{A385ADA4-7CA8-7D42-9033-52B4A2259F06}" type="slidenum">
              <a:rPr dirty="0">
                <a:solidFill>
                  <a:srgbClr val="000000">
                    <a:tint val="75000"/>
                  </a:srgbClr>
                </a:solidFill>
              </a:rPr>
              <a:pPr algn="r"/>
              <a:t>77</a:t>
            </a:fld>
            <a:endParaRPr dirty="0">
              <a:solidFill>
                <a:srgbClr val="000000">
                  <a:tint val="75000"/>
                </a:srgbClr>
              </a:solidFill>
            </a:endParaRPr>
          </a:p>
        </p:txBody>
      </p:sp>
      <p:sp>
        <p:nvSpPr>
          <p:cNvPr id="129026" name="AutoShape 2"/>
          <p:cNvSpPr>
            <a:spLocks noGrp="1" noChangeArrowheads="1"/>
          </p:cNvSpPr>
          <p:nvPr>
            <p:ph type="title"/>
          </p:nvPr>
        </p:nvSpPr>
        <p:spPr>
          <a:xfrm>
            <a:off x="457200" y="274638"/>
            <a:ext cx="8077200" cy="792162"/>
          </a:xfrm>
        </p:spPr>
        <p:txBody>
          <a:bodyPr>
            <a:normAutofit fontScale="90000"/>
          </a:bodyPr>
          <a:lstStyle/>
          <a:p>
            <a:pPr rtl="0" eaLnBrk="1" hangingPunct="1">
              <a:lnSpc>
                <a:spcPts val="4400"/>
              </a:lnSpc>
            </a:pPr>
            <a:r>
              <a:rPr lang="es-US" dirty="0"/>
              <a:t>Seguridad en zanjas: Inspeccione—Evalúe—Proteja</a:t>
            </a:r>
          </a:p>
        </p:txBody>
      </p:sp>
      <p:pic>
        <p:nvPicPr>
          <p:cNvPr id="3" name="Content Placeholder 2" title="Five color boxes display text identifying requirements for trench safe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165" y="1676400"/>
            <a:ext cx="7952509" cy="44196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8815156" y="18106"/>
            <a:ext cx="301685" cy="369332"/>
          </a:xfrm>
          <a:prstGeom prst="rect">
            <a:avLst/>
          </a:prstGeom>
        </p:spPr>
        <p:txBody>
          <a:bodyPr wrap="none">
            <a:spAutoFit/>
          </a:bodyPr>
          <a:lstStyle/>
          <a:p>
            <a:pPr algn="r" rtl="0"/>
            <a:fld id="{A385ADA4-7CA8-7D42-9033-52B4A2259F06}" type="slidenum">
              <a:rPr dirty="0">
                <a:solidFill>
                  <a:srgbClr val="000000">
                    <a:tint val="75000"/>
                  </a:srgbClr>
                </a:solidFill>
              </a:rPr>
              <a:pPr algn="r"/>
              <a:t>78</a:t>
            </a:fld>
            <a:endParaRPr dirty="0">
              <a:solidFill>
                <a:srgbClr val="000000">
                  <a:tint val="75000"/>
                </a:srgbClr>
              </a:solidFill>
            </a:endParaRPr>
          </a:p>
        </p:txBody>
      </p:sp>
      <p:sp>
        <p:nvSpPr>
          <p:cNvPr id="129026" name="AutoShape 2"/>
          <p:cNvSpPr>
            <a:spLocks noGrp="1" noChangeArrowheads="1"/>
          </p:cNvSpPr>
          <p:nvPr>
            <p:ph type="title"/>
          </p:nvPr>
        </p:nvSpPr>
        <p:spPr>
          <a:xfrm>
            <a:off x="457200" y="274638"/>
            <a:ext cx="8686800" cy="868362"/>
          </a:xfrm>
        </p:spPr>
        <p:txBody>
          <a:bodyPr>
            <a:normAutofit fontScale="90000"/>
          </a:bodyPr>
          <a:lstStyle/>
          <a:p>
            <a:pPr rtl="0" eaLnBrk="1" hangingPunct="1"/>
            <a:r>
              <a:rPr lang="es-US" spc="-100" dirty="0"/>
              <a:t>¿Cómo se pueden prevenir los derrumbes?</a:t>
            </a:r>
          </a:p>
        </p:txBody>
      </p:sp>
      <p:sp>
        <p:nvSpPr>
          <p:cNvPr id="5" name="Content Placeholder 4"/>
          <p:cNvSpPr>
            <a:spLocks noGrp="1"/>
          </p:cNvSpPr>
          <p:nvPr>
            <p:ph idx="1"/>
          </p:nvPr>
        </p:nvSpPr>
        <p:spPr>
          <a:xfrm>
            <a:off x="304800" y="1143000"/>
            <a:ext cx="6934200" cy="5181600"/>
          </a:xfrm>
        </p:spPr>
        <p:txBody>
          <a:bodyPr>
            <a:normAutofit fontScale="92500" lnSpcReduction="20000"/>
          </a:bodyPr>
          <a:lstStyle/>
          <a:p>
            <a:pPr rtl="0">
              <a:buNone/>
            </a:pPr>
            <a:r>
              <a:rPr lang="es-US" dirty="0"/>
              <a:t>Métodos diferentes:</a:t>
            </a:r>
          </a:p>
          <a:p>
            <a:pPr rtl="0"/>
            <a:r>
              <a:rPr lang="es-US" dirty="0"/>
              <a:t>excavar la tierra para que vuelva a estar en un ángulo seguro</a:t>
            </a:r>
          </a:p>
          <a:p>
            <a:pPr rtl="0"/>
            <a:r>
              <a:rPr lang="es-US" dirty="0"/>
              <a:t>instalar sistemas para soportar los muros de la zanja</a:t>
            </a:r>
          </a:p>
          <a:p>
            <a:pPr>
              <a:buNone/>
            </a:pPr>
            <a:endParaRPr lang="en-US" sz="1600" dirty="0"/>
          </a:p>
          <a:p>
            <a:pPr rtl="0">
              <a:buNone/>
            </a:pPr>
            <a:r>
              <a:rPr lang="es-US" dirty="0"/>
              <a:t>La persona competente elige con base en:</a:t>
            </a:r>
          </a:p>
          <a:p>
            <a:pPr lvl="1" rtl="0">
              <a:buFont typeface="Wingdings" pitchFamily="2" charset="2"/>
              <a:buChar char="Ø"/>
            </a:pPr>
            <a:r>
              <a:rPr lang="es-US" spc="-100" dirty="0"/>
              <a:t>el tipo de tierra y el contenido de agua</a:t>
            </a:r>
          </a:p>
          <a:p>
            <a:pPr lvl="1" rtl="0">
              <a:buFont typeface="Wingdings" pitchFamily="2" charset="2"/>
              <a:buChar char="Ø"/>
            </a:pPr>
            <a:r>
              <a:rPr lang="es-US" dirty="0"/>
              <a:t>la profundidad y el ancho de </a:t>
            </a:r>
            <a:br>
              <a:rPr lang="es-US" dirty="0"/>
            </a:br>
            <a:r>
              <a:rPr lang="es-US" dirty="0"/>
              <a:t>la excavación</a:t>
            </a:r>
          </a:p>
          <a:p>
            <a:pPr lvl="1" rtl="0">
              <a:buFont typeface="Wingdings" pitchFamily="2" charset="2"/>
              <a:buChar char="Ø"/>
            </a:pPr>
            <a:r>
              <a:rPr lang="es-US" dirty="0"/>
              <a:t>la naturaleza del trabajo</a:t>
            </a:r>
          </a:p>
          <a:p>
            <a:pPr lvl="1" rtl="0">
              <a:buFont typeface="Wingdings" pitchFamily="2" charset="2"/>
              <a:buChar char="Ø"/>
            </a:pPr>
            <a:r>
              <a:rPr lang="es-US" dirty="0"/>
              <a:t>las actividades cercanas que </a:t>
            </a:r>
            <a:br>
              <a:rPr lang="es-US" dirty="0"/>
            </a:br>
            <a:r>
              <a:rPr lang="es-US" dirty="0"/>
              <a:t>aumenten el riesgo</a:t>
            </a:r>
          </a:p>
          <a:p>
            <a:pPr>
              <a:buNone/>
            </a:pPr>
            <a:endParaRPr lang="en-US" dirty="0"/>
          </a:p>
          <a:p>
            <a:pPr>
              <a:buNone/>
            </a:pPr>
            <a:endParaRPr lang="en-US" dirty="0"/>
          </a:p>
        </p:txBody>
      </p:sp>
      <p:sp>
        <p:nvSpPr>
          <p:cNvPr id="7" name="TextBox 6"/>
          <p:cNvSpPr txBox="1"/>
          <p:nvPr/>
        </p:nvSpPr>
        <p:spPr>
          <a:xfrm>
            <a:off x="6369627" y="4046658"/>
            <a:ext cx="2667001" cy="2246769"/>
          </a:xfrm>
          <a:prstGeom prst="rect">
            <a:avLst/>
          </a:prstGeom>
          <a:solidFill>
            <a:srgbClr val="FFC000"/>
          </a:solidFill>
        </p:spPr>
        <p:txBody>
          <a:bodyPr wrap="square" rtlCol="0">
            <a:spAutoFit/>
          </a:bodyPr>
          <a:lstStyle/>
          <a:p>
            <a:pPr rtl="0"/>
            <a:r>
              <a:rPr lang="es-US" sz="2000" dirty="0">
                <a:solidFill>
                  <a:srgbClr val="000000"/>
                </a:solidFill>
              </a:rPr>
              <a:t>Para las excavaciones de más de 20 pies de profundidad, se necesita un sistema diseñado por un ingeniero profesional registrado.</a:t>
            </a:r>
          </a:p>
        </p:txBody>
      </p:sp>
      <p:sp>
        <p:nvSpPr>
          <p:cNvPr id="8" name="Right Arrow 7" title="-">
            <a:extLst>
              <a:ext uri="{C183D7F6-B498-43B3-948B-1728B52AA6E4}">
                <adec:decorative xmlns="" xmlns:adec="http://schemas.microsoft.com/office/drawing/2017/decorative" val="1"/>
              </a:ext>
            </a:extLst>
          </p:cNvPr>
          <p:cNvSpPr/>
          <p:nvPr/>
        </p:nvSpPr>
        <p:spPr>
          <a:xfrm>
            <a:off x="5181600" y="4683760"/>
            <a:ext cx="1143000" cy="152400"/>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title="Diagram identifies stability of different soil types, stable rock being most stable and Type C soil being the least stabl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6242" y="1447800"/>
            <a:ext cx="4767758" cy="3986000"/>
          </a:xfrm>
        </p:spPr>
      </p:pic>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pPr/>
              <a:t>79</a:t>
            </a:fld>
            <a:endParaRPr/>
          </a:p>
        </p:txBody>
      </p:sp>
      <p:sp>
        <p:nvSpPr>
          <p:cNvPr id="2" name="Title 1"/>
          <p:cNvSpPr>
            <a:spLocks noGrp="1"/>
          </p:cNvSpPr>
          <p:nvPr>
            <p:ph type="title"/>
          </p:nvPr>
        </p:nvSpPr>
        <p:spPr>
          <a:xfrm>
            <a:off x="457200" y="274638"/>
            <a:ext cx="6477000" cy="792162"/>
          </a:xfrm>
        </p:spPr>
        <p:txBody>
          <a:bodyPr/>
          <a:lstStyle/>
          <a:p>
            <a:pPr rtl="0"/>
            <a:r>
              <a:rPr lang="es-US" dirty="0"/>
              <a:t>Clasificar la tierra es crucial</a:t>
            </a:r>
          </a:p>
        </p:txBody>
      </p:sp>
      <p:sp>
        <p:nvSpPr>
          <p:cNvPr id="3" name="Content Placeholder 2"/>
          <p:cNvSpPr>
            <a:spLocks noGrp="1"/>
          </p:cNvSpPr>
          <p:nvPr>
            <p:ph sz="half" idx="1"/>
          </p:nvPr>
        </p:nvSpPr>
        <p:spPr>
          <a:xfrm>
            <a:off x="228600" y="1295400"/>
            <a:ext cx="3962400" cy="4114799"/>
          </a:xfrm>
        </p:spPr>
        <p:txBody>
          <a:bodyPr>
            <a:normAutofit fontScale="92500" lnSpcReduction="20000"/>
          </a:bodyPr>
          <a:lstStyle/>
          <a:p>
            <a:pPr marL="0" indent="12700" algn="ctr" rtl="0">
              <a:buNone/>
            </a:pPr>
            <a:r>
              <a:rPr lang="es-US" sz="4000" b="1" dirty="0"/>
              <a:t>La tierra es solo tierra, ¿verdad?  </a:t>
            </a:r>
            <a:r>
              <a:rPr lang="es-US" sz="4800" b="1" dirty="0"/>
              <a:t>¡NO!</a:t>
            </a:r>
          </a:p>
          <a:p>
            <a:pPr marL="0" indent="0" rtl="0">
              <a:buNone/>
            </a:pPr>
            <a:r>
              <a:rPr lang="es-US" sz="3200" dirty="0"/>
              <a:t>Variables que afectan la estabilidad de la tierra:</a:t>
            </a:r>
          </a:p>
          <a:p>
            <a:pPr rtl="0">
              <a:buNone/>
            </a:pPr>
            <a:r>
              <a:rPr lang="es-US" sz="3200" b="1" dirty="0">
                <a:solidFill>
                  <a:srgbClr val="FF0000"/>
                </a:solidFill>
              </a:rPr>
              <a:t>fuerza</a:t>
            </a:r>
          </a:p>
          <a:p>
            <a:pPr lvl="1" rtl="0">
              <a:buNone/>
            </a:pPr>
            <a:r>
              <a:rPr lang="es-US" sz="3200" b="1" dirty="0">
                <a:solidFill>
                  <a:srgbClr val="FF0000"/>
                </a:solidFill>
              </a:rPr>
              <a:t>plasticidad</a:t>
            </a:r>
          </a:p>
          <a:p>
            <a:pPr lvl="1" rtl="0">
              <a:buNone/>
            </a:pPr>
            <a:r>
              <a:rPr lang="es-US" sz="3200" b="1" dirty="0">
                <a:solidFill>
                  <a:srgbClr val="FF0000"/>
                </a:solidFill>
              </a:rPr>
              <a:t>	cohesión</a:t>
            </a:r>
          </a:p>
        </p:txBody>
      </p:sp>
      <p:sp>
        <p:nvSpPr>
          <p:cNvPr id="7" name="TextBox 6"/>
          <p:cNvSpPr txBox="1"/>
          <p:nvPr/>
        </p:nvSpPr>
        <p:spPr>
          <a:xfrm>
            <a:off x="304800" y="5486400"/>
            <a:ext cx="8305800" cy="769441"/>
          </a:xfrm>
          <a:prstGeom prst="rect">
            <a:avLst/>
          </a:prstGeom>
          <a:noFill/>
        </p:spPr>
        <p:txBody>
          <a:bodyPr wrap="square" rtlCol="0">
            <a:spAutoFit/>
          </a:bodyPr>
          <a:lstStyle/>
          <a:p>
            <a:pPr rtl="0"/>
            <a:r>
              <a:rPr lang="es-US" sz="4400" b="1" dirty="0">
                <a:solidFill>
                  <a:srgbClr val="FF0000"/>
                </a:solidFill>
              </a:rPr>
              <a:t>¡CADA EXCAVACIÓN ES DIFERENTE!</a:t>
            </a:r>
          </a:p>
        </p:txBody>
      </p:sp>
      <p:sp>
        <p:nvSpPr>
          <p:cNvPr id="4" name="TextBox 3">
            <a:extLst>
              <a:ext uri="{FF2B5EF4-FFF2-40B4-BE49-F238E27FC236}">
                <a16:creationId xmlns:a16="http://schemas.microsoft.com/office/drawing/2014/main" id="{FEE6C353-211A-439A-9E3D-A02E54310649}"/>
              </a:ext>
            </a:extLst>
          </p:cNvPr>
          <p:cNvSpPr txBox="1"/>
          <p:nvPr/>
        </p:nvSpPr>
        <p:spPr>
          <a:xfrm>
            <a:off x="6223240" y="2283843"/>
            <a:ext cx="2743200" cy="29435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Font typeface="Symbol"/>
              <a:buChar char="•"/>
            </a:pPr>
            <a:r>
              <a:rPr lang="es-US" sz="2400" dirty="0">
                <a:ea typeface="+mn-lt"/>
                <a:cs typeface="+mn-lt"/>
              </a:rPr>
              <a:t>Roca estable</a:t>
            </a:r>
            <a:endParaRPr lang="en-US" sz="2400" dirty="0">
              <a:ea typeface="+mn-lt"/>
              <a:cs typeface="+mn-lt"/>
            </a:endParaRPr>
          </a:p>
          <a:p>
            <a:pPr marL="285750" indent="-285750">
              <a:lnSpc>
                <a:spcPct val="200000"/>
              </a:lnSpc>
              <a:buFont typeface="Symbol"/>
              <a:buChar char="•"/>
            </a:pPr>
            <a:r>
              <a:rPr lang="es-US" sz="2400" dirty="0">
                <a:ea typeface="+mn-lt"/>
                <a:cs typeface="+mn-lt"/>
              </a:rPr>
              <a:t>Tipo A</a:t>
            </a:r>
            <a:endParaRPr lang="en-US" sz="2400" dirty="0">
              <a:ea typeface="+mn-lt"/>
              <a:cs typeface="+mn-lt"/>
            </a:endParaRPr>
          </a:p>
          <a:p>
            <a:pPr marL="285750" indent="-285750">
              <a:lnSpc>
                <a:spcPct val="200000"/>
              </a:lnSpc>
              <a:buFont typeface="Symbol"/>
              <a:buChar char="•"/>
            </a:pPr>
            <a:r>
              <a:rPr lang="es-US" sz="2400" dirty="0">
                <a:ea typeface="+mn-lt"/>
                <a:cs typeface="+mn-lt"/>
              </a:rPr>
              <a:t>Tipo B</a:t>
            </a:r>
            <a:endParaRPr lang="en-US" sz="2400" dirty="0">
              <a:ea typeface="+mn-lt"/>
              <a:cs typeface="+mn-lt"/>
            </a:endParaRPr>
          </a:p>
          <a:p>
            <a:pPr marL="285750" indent="-285750">
              <a:lnSpc>
                <a:spcPct val="200000"/>
              </a:lnSpc>
              <a:buFont typeface="Symbol"/>
              <a:buChar char="•"/>
            </a:pPr>
            <a:r>
              <a:rPr lang="es-US" sz="2400" dirty="0">
                <a:ea typeface="+mn-lt"/>
                <a:cs typeface="+mn-lt"/>
              </a:rPr>
              <a:t>Tipo C</a:t>
            </a:r>
            <a:endParaRPr lang="en-US" sz="2400" dirty="0">
              <a:ea typeface="+mn-lt"/>
              <a:cs typeface="+mn-lt"/>
            </a:endParaRPr>
          </a:p>
        </p:txBody>
      </p:sp>
      <p:sp>
        <p:nvSpPr>
          <p:cNvPr id="8" name="TextBox 7">
            <a:extLst>
              <a:ext uri="{FF2B5EF4-FFF2-40B4-BE49-F238E27FC236}">
                <a16:creationId xmlns:a16="http://schemas.microsoft.com/office/drawing/2014/main" id="{7B215E87-8712-4D3E-9F3A-1424472E1057}"/>
              </a:ext>
            </a:extLst>
          </p:cNvPr>
          <p:cNvSpPr txBox="1"/>
          <p:nvPr/>
        </p:nvSpPr>
        <p:spPr>
          <a:xfrm>
            <a:off x="5424398" y="1502973"/>
            <a:ext cx="3512388"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3600" b="1" i="1">
                <a:ea typeface="+mn-lt"/>
                <a:cs typeface="+mn-lt"/>
              </a:rPr>
              <a:t>Tipos de tierra</a:t>
            </a:r>
            <a:endParaRPr lang="en-US" sz="3600" i="1">
              <a:ea typeface="+mn-lt"/>
              <a:cs typeface="+mn-lt"/>
            </a:endParaRPr>
          </a:p>
        </p:txBody>
      </p:sp>
      <p:sp>
        <p:nvSpPr>
          <p:cNvPr id="9" name="TextBox 8">
            <a:extLst>
              <a:ext uri="{FF2B5EF4-FFF2-40B4-BE49-F238E27FC236}">
                <a16:creationId xmlns:a16="http://schemas.microsoft.com/office/drawing/2014/main" id="{5AA5E3FC-CBC2-4543-8E65-033F87B4DBAB}"/>
              </a:ext>
            </a:extLst>
          </p:cNvPr>
          <p:cNvSpPr txBox="1"/>
          <p:nvPr/>
        </p:nvSpPr>
        <p:spPr>
          <a:xfrm>
            <a:off x="5312074" y="2447385"/>
            <a:ext cx="313428" cy="252992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s-US" sz="1600" b="1">
                <a:solidFill>
                  <a:srgbClr val="FFFFFF"/>
                </a:solidFill>
                <a:ea typeface="+mn-lt"/>
                <a:cs typeface="+mn-lt"/>
              </a:rPr>
              <a:t>E</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S</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T</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A</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B</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I</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L</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I</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D</a:t>
            </a:r>
            <a:endParaRPr lang="en-US" sz="1600" b="1">
              <a:solidFill>
                <a:srgbClr val="FFFFFF"/>
              </a:solidFill>
              <a:ea typeface="+mn-lt"/>
              <a:cs typeface="+mn-lt"/>
            </a:endParaRPr>
          </a:p>
          <a:p>
            <a:pPr>
              <a:lnSpc>
                <a:spcPct val="90000"/>
              </a:lnSpc>
            </a:pPr>
            <a:r>
              <a:rPr lang="es-US" sz="1600" b="1">
                <a:solidFill>
                  <a:srgbClr val="FFFFFF"/>
                </a:solidFill>
                <a:ea typeface="+mn-lt"/>
                <a:cs typeface="+mn-lt"/>
              </a:rPr>
              <a:t>A</a:t>
            </a:r>
            <a:endParaRPr lang="en-US" sz="1600" b="1">
              <a:solidFill>
                <a:srgbClr val="FFFFFF"/>
              </a:solidFill>
              <a:ea typeface="+mn-lt"/>
              <a:cs typeface="+mn-lt"/>
            </a:endParaRPr>
          </a:p>
          <a:p>
            <a:pPr algn="l">
              <a:lnSpc>
                <a:spcPct val="90000"/>
              </a:lnSpc>
            </a:pPr>
            <a:r>
              <a:rPr lang="es-US" sz="1600" b="1">
                <a:solidFill>
                  <a:srgbClr val="FFFFFF"/>
                </a:solidFill>
                <a:ea typeface="+mn-lt"/>
                <a:cs typeface="+mn-lt"/>
              </a:rPr>
              <a:t>D</a:t>
            </a:r>
            <a:endParaRPr lang="en-US" sz="1600" b="1">
              <a:solidFill>
                <a:srgbClr val="FFFFFF"/>
              </a:solidFill>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8</a:t>
            </a:fld>
            <a:endParaRPr>
              <a:solidFill>
                <a:srgbClr val="000000">
                  <a:tint val="75000"/>
                </a:srgbClr>
              </a:solidFill>
            </a:endParaRPr>
          </a:p>
        </p:txBody>
      </p:sp>
      <p:sp>
        <p:nvSpPr>
          <p:cNvPr id="2" name="Title 1"/>
          <p:cNvSpPr>
            <a:spLocks noGrp="1"/>
          </p:cNvSpPr>
          <p:nvPr>
            <p:ph type="title"/>
          </p:nvPr>
        </p:nvSpPr>
        <p:spPr>
          <a:xfrm>
            <a:off x="457200" y="274638"/>
            <a:ext cx="8229600" cy="868362"/>
          </a:xfrm>
        </p:spPr>
        <p:txBody>
          <a:bodyPr/>
          <a:lstStyle/>
          <a:p>
            <a:pPr algn="l" rtl="0"/>
            <a:r>
              <a:rPr lang="es-US" dirty="0"/>
              <a:t>¿Qué proyectos de construcción?</a:t>
            </a:r>
          </a:p>
        </p:txBody>
      </p:sp>
      <p:pic>
        <p:nvPicPr>
          <p:cNvPr id="6" name="Content Placeholder 5" title="Graphic listing five examples of construction projects requiring excavation site preparation; building foundations; basements and garages; below grade structures; utility installati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98410" y="1219200"/>
            <a:ext cx="7673286" cy="48768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80</a:t>
            </a:fld>
            <a:endParaRPr>
              <a:solidFill>
                <a:srgbClr val="000000">
                  <a:tint val="75000"/>
                </a:srgbClr>
              </a:solidFill>
            </a:endParaRPr>
          </a:p>
        </p:txBody>
      </p:sp>
      <p:sp>
        <p:nvSpPr>
          <p:cNvPr id="2" name="Title 1"/>
          <p:cNvSpPr>
            <a:spLocks noGrp="1"/>
          </p:cNvSpPr>
          <p:nvPr>
            <p:ph type="title"/>
          </p:nvPr>
        </p:nvSpPr>
        <p:spPr>
          <a:xfrm>
            <a:off x="457200" y="274638"/>
            <a:ext cx="3429000" cy="1020762"/>
          </a:xfrm>
        </p:spPr>
        <p:txBody>
          <a:bodyPr>
            <a:normAutofit fontScale="90000"/>
          </a:bodyPr>
          <a:lstStyle/>
          <a:p>
            <a:pPr rtl="0"/>
            <a:r>
              <a:rPr lang="es-US" dirty="0"/>
              <a:t>Tipos de tierra</a:t>
            </a:r>
          </a:p>
        </p:txBody>
      </p:sp>
      <p:pic>
        <p:nvPicPr>
          <p:cNvPr id="7" name="Content Placeholder 6" title="Tipos de Tierr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009" y="1447800"/>
            <a:ext cx="7963585" cy="4800600"/>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81</a:t>
            </a:fld>
            <a:endParaRPr>
              <a:solidFill>
                <a:srgbClr val="000000">
                  <a:tint val="75000"/>
                </a:srgbClr>
              </a:solidFill>
            </a:endParaRPr>
          </a:p>
        </p:txBody>
      </p:sp>
      <p:sp>
        <p:nvSpPr>
          <p:cNvPr id="2" name="Title 1"/>
          <p:cNvSpPr>
            <a:spLocks noGrp="1"/>
          </p:cNvSpPr>
          <p:nvPr>
            <p:ph type="title"/>
          </p:nvPr>
        </p:nvSpPr>
        <p:spPr/>
        <p:txBody>
          <a:bodyPr>
            <a:normAutofit fontScale="90000"/>
          </a:bodyPr>
          <a:lstStyle/>
          <a:p>
            <a:pPr rtl="0">
              <a:lnSpc>
                <a:spcPts val="4200"/>
              </a:lnSpc>
            </a:pPr>
            <a:r>
              <a:rPr lang="es-US" dirty="0"/>
              <a:t>Evaluación de la tierra hecha por la persona competente</a:t>
            </a:r>
          </a:p>
        </p:txBody>
      </p:sp>
      <p:sp>
        <p:nvSpPr>
          <p:cNvPr id="5" name="Content Placeholder 4"/>
          <p:cNvSpPr>
            <a:spLocks noGrp="1"/>
          </p:cNvSpPr>
          <p:nvPr>
            <p:ph sz="half" idx="1"/>
          </p:nvPr>
        </p:nvSpPr>
        <p:spPr>
          <a:xfrm>
            <a:off x="457199" y="1371600"/>
            <a:ext cx="4179663" cy="3124200"/>
          </a:xfrm>
        </p:spPr>
        <p:txBody>
          <a:bodyPr>
            <a:normAutofit fontScale="85000" lnSpcReduction="10000"/>
          </a:bodyPr>
          <a:lstStyle/>
          <a:p>
            <a:pPr rtl="0">
              <a:buNone/>
            </a:pPr>
            <a:r>
              <a:rPr lang="es-US" dirty="0"/>
              <a:t>Pruebas visuales</a:t>
            </a:r>
          </a:p>
          <a:p>
            <a:pPr rtl="0"/>
            <a:r>
              <a:rPr lang="es-US" dirty="0"/>
              <a:t>observar el sitio</a:t>
            </a:r>
          </a:p>
          <a:p>
            <a:pPr rtl="0"/>
            <a:r>
              <a:rPr lang="es-US" dirty="0"/>
              <a:t>examinar muestras de tierra</a:t>
            </a:r>
          </a:p>
          <a:p>
            <a:pPr rtl="0"/>
            <a:r>
              <a:rPr lang="es-US" dirty="0"/>
              <a:t>grietas o fisuras por tensión</a:t>
            </a:r>
          </a:p>
          <a:p>
            <a:pPr rtl="0"/>
            <a:r>
              <a:rPr lang="es-US" dirty="0"/>
              <a:t>caída de fragmentos de tierra</a:t>
            </a:r>
          </a:p>
          <a:p>
            <a:pPr rtl="0"/>
            <a:r>
              <a:rPr lang="es-US" dirty="0"/>
              <a:t>filtración de agua</a:t>
            </a:r>
          </a:p>
        </p:txBody>
      </p:sp>
      <p:sp>
        <p:nvSpPr>
          <p:cNvPr id="6" name="Content Placeholder 5"/>
          <p:cNvSpPr>
            <a:spLocks noGrp="1"/>
          </p:cNvSpPr>
          <p:nvPr>
            <p:ph sz="half" idx="2"/>
          </p:nvPr>
        </p:nvSpPr>
        <p:spPr>
          <a:xfrm>
            <a:off x="4876800" y="1371600"/>
            <a:ext cx="4038600" cy="2286000"/>
          </a:xfrm>
        </p:spPr>
        <p:txBody>
          <a:bodyPr>
            <a:normAutofit fontScale="85000" lnSpcReduction="10000"/>
          </a:bodyPr>
          <a:lstStyle/>
          <a:p>
            <a:pPr marL="0" indent="0" rtl="0">
              <a:buNone/>
            </a:pPr>
            <a:r>
              <a:rPr lang="es-US" dirty="0"/>
              <a:t>Pruebas manuales. Para determinar la:</a:t>
            </a:r>
          </a:p>
          <a:p>
            <a:pPr rtl="0"/>
            <a:r>
              <a:rPr lang="es-US" dirty="0"/>
              <a:t>plasticidad</a:t>
            </a:r>
          </a:p>
          <a:p>
            <a:pPr rtl="0"/>
            <a:r>
              <a:rPr lang="es-US" dirty="0"/>
              <a:t>fuerza en seco</a:t>
            </a:r>
          </a:p>
          <a:p>
            <a:pPr rtl="0"/>
            <a:r>
              <a:rPr lang="es-US" dirty="0"/>
              <a:t>fuerza de compresión</a:t>
            </a:r>
          </a:p>
        </p:txBody>
      </p:sp>
      <p:pic>
        <p:nvPicPr>
          <p:cNvPr id="11" name="Picture 10" descr="Fotografía que muestra una mano que tiene una muestra del suelo para hacer una prueba visua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535246"/>
            <a:ext cx="2171869" cy="1797114"/>
          </a:xfrm>
          <a:prstGeom prst="rect">
            <a:avLst/>
          </a:prstGeom>
        </p:spPr>
      </p:pic>
      <p:pic>
        <p:nvPicPr>
          <p:cNvPr id="7" name="Picture 6" descr="Fotografía que muestra una prueba de suelo por penetración en el suel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2200" y="4724400"/>
            <a:ext cx="2419400" cy="1447800"/>
          </a:xfrm>
          <a:prstGeom prst="rect">
            <a:avLst/>
          </a:prstGeom>
        </p:spPr>
      </p:pic>
      <p:pic>
        <p:nvPicPr>
          <p:cNvPr id="9" name="Picture 8" descr="Fotografía que muestra un método manual de prueba de suelo, la prueba de cint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0025" y="3962400"/>
            <a:ext cx="1840375" cy="2057400"/>
          </a:xfrm>
          <a:prstGeom prst="rect">
            <a:avLst/>
          </a:prstGeom>
        </p:spPr>
      </p:pic>
      <p:pic>
        <p:nvPicPr>
          <p:cNvPr id="8" name="Picture 7" descr="Fotografía que muestra un método manual de prueba de suelo, la prueba de cint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6600" y="3946007"/>
            <a:ext cx="1935028" cy="2073793"/>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Infografía de OSHA que muestra tres tipos de sistemas de protección para zanjas: inclinación, apuntalamiento y escud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43200"/>
            <a:ext cx="3848100" cy="3629025"/>
          </a:xfrm>
          <a:prstGeom prst="rect">
            <a:avLst/>
          </a:prstGeom>
        </p:spPr>
      </p:pic>
      <p:sp>
        <p:nvSpPr>
          <p:cNvPr id="15" name="Rectangle 1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82</a:t>
            </a:fld>
            <a:endParaRPr>
              <a:solidFill>
                <a:srgbClr val="000000">
                  <a:tint val="75000"/>
                </a:srgbClr>
              </a:solidFill>
            </a:endParaRPr>
          </a:p>
        </p:txBody>
      </p:sp>
      <p:sp>
        <p:nvSpPr>
          <p:cNvPr id="2" name="Title 1"/>
          <p:cNvSpPr>
            <a:spLocks noGrp="1"/>
          </p:cNvSpPr>
          <p:nvPr>
            <p:ph type="title"/>
          </p:nvPr>
        </p:nvSpPr>
        <p:spPr>
          <a:xfrm>
            <a:off x="457200" y="274638"/>
            <a:ext cx="7924800" cy="792162"/>
          </a:xfrm>
        </p:spPr>
        <p:txBody>
          <a:bodyPr>
            <a:normAutofit/>
          </a:bodyPr>
          <a:lstStyle/>
          <a:p>
            <a:pPr rtl="0"/>
            <a:r>
              <a:rPr lang="es-US" dirty="0"/>
              <a:t>Tipos de sistemas de protección</a:t>
            </a:r>
          </a:p>
        </p:txBody>
      </p:sp>
      <p:pic>
        <p:nvPicPr>
          <p:cNvPr id="5" name="Picture 4" descr="Fotografía: ejemplo de tipo de inclinación de protección de zanj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066800"/>
            <a:ext cx="1850922" cy="1600200"/>
          </a:xfrm>
          <a:prstGeom prst="rect">
            <a:avLst/>
          </a:prstGeom>
        </p:spPr>
      </p:pic>
      <p:pic>
        <p:nvPicPr>
          <p:cNvPr id="8" name="Picture 7" descr="Fotografía: ejemplo de sistema de apuntalamiento de protección de zanja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3632200"/>
            <a:ext cx="1905000" cy="2540000"/>
          </a:xfrm>
          <a:prstGeom prst="rect">
            <a:avLst/>
          </a:prstGeom>
        </p:spPr>
      </p:pic>
      <p:pic>
        <p:nvPicPr>
          <p:cNvPr id="9" name="Picture 8" descr="Fotografía: ejemplo de un sistema de protección de escudos (caja de zanja) de zanjas."/>
          <p:cNvPicPr>
            <a:picLocks noChangeAspect="1" noChangeArrowheads="1"/>
          </p:cNvPicPr>
          <p:nvPr/>
        </p:nvPicPr>
        <p:blipFill>
          <a:blip r:embed="rId5" cstate="email">
            <a:lum bright="12000" contrast="36000"/>
            <a:extLst>
              <a:ext uri="{28A0092B-C50C-407E-A947-70E740481C1C}">
                <a14:useLocalDpi xmlns:a14="http://schemas.microsoft.com/office/drawing/2010/main"/>
              </a:ext>
            </a:extLst>
          </a:blip>
          <a:srcRect/>
          <a:stretch>
            <a:fillRect/>
          </a:stretch>
        </p:blipFill>
        <p:spPr bwMode="auto">
          <a:xfrm>
            <a:off x="6647873" y="3763297"/>
            <a:ext cx="2191327" cy="2332703"/>
          </a:xfrm>
          <a:prstGeom prst="rect">
            <a:avLst/>
          </a:prstGeom>
          <a:noFill/>
          <a:ln w="19050">
            <a:solidFill>
              <a:schemeClr val="bg2"/>
            </a:solidFill>
            <a:miter lim="800000"/>
            <a:headEnd/>
            <a:tailEnd/>
          </a:ln>
        </p:spPr>
      </p:pic>
      <p:sp>
        <p:nvSpPr>
          <p:cNvPr id="3" name="TextBox 2">
            <a:extLst>
              <a:ext uri="{FF2B5EF4-FFF2-40B4-BE49-F238E27FC236}">
                <a16:creationId xmlns:a16="http://schemas.microsoft.com/office/drawing/2014/main" id="{CF222A47-328A-4BE6-8F0E-AF078594B909}"/>
              </a:ext>
            </a:extLst>
          </p:cNvPr>
          <p:cNvSpPr txBox="1"/>
          <p:nvPr/>
        </p:nvSpPr>
        <p:spPr>
          <a:xfrm rot="3600000">
            <a:off x="2350998" y="4832903"/>
            <a:ext cx="2293907"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a:latin typeface="Rockwell"/>
                <a:ea typeface="+mn-lt"/>
                <a:cs typeface="+mn-lt"/>
              </a:rPr>
              <a:t>APUNTALE</a:t>
            </a:r>
            <a:endParaRPr lang="en-US" sz="2400">
              <a:latin typeface="Rockwell"/>
            </a:endParaRPr>
          </a:p>
        </p:txBody>
      </p:sp>
      <p:sp>
        <p:nvSpPr>
          <p:cNvPr id="4" name="TextBox 3">
            <a:extLst>
              <a:ext uri="{FF2B5EF4-FFF2-40B4-BE49-F238E27FC236}">
                <a16:creationId xmlns:a16="http://schemas.microsoft.com/office/drawing/2014/main" id="{983312BE-ED87-4EA5-8528-2C462D9D7B86}"/>
              </a:ext>
            </a:extLst>
          </p:cNvPr>
          <p:cNvSpPr txBox="1"/>
          <p:nvPr/>
        </p:nvSpPr>
        <p:spPr>
          <a:xfrm rot="18000000">
            <a:off x="4562689" y="4771455"/>
            <a:ext cx="2448465"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a:latin typeface="Rockwell"/>
                <a:ea typeface="+mn-lt"/>
                <a:cs typeface="+mn-lt"/>
              </a:rPr>
              <a:t>PROTEJA</a:t>
            </a:r>
            <a:endParaRPr lang="en-US" sz="2400">
              <a:latin typeface="Rockwell"/>
            </a:endParaRPr>
          </a:p>
        </p:txBody>
      </p:sp>
      <p:sp>
        <p:nvSpPr>
          <p:cNvPr id="6" name="TextBox 5">
            <a:extLst>
              <a:ext uri="{FF2B5EF4-FFF2-40B4-BE49-F238E27FC236}">
                <a16:creationId xmlns:a16="http://schemas.microsoft.com/office/drawing/2014/main" id="{88CCF3AD-1D4C-4811-BF2F-D9A477435EAF}"/>
              </a:ext>
            </a:extLst>
          </p:cNvPr>
          <p:cNvSpPr txBox="1"/>
          <p:nvPr/>
        </p:nvSpPr>
        <p:spPr>
          <a:xfrm>
            <a:off x="3389103" y="2702584"/>
            <a:ext cx="2750388"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a:latin typeface="Rockwell"/>
                <a:ea typeface="+mn-lt"/>
                <a:cs typeface="+mn-lt"/>
              </a:rPr>
              <a:t>INCLINE</a:t>
            </a:r>
            <a:endParaRPr lang="en-US" sz="2400">
              <a:latin typeface="Rockwe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83</a:t>
            </a:fld>
            <a:endParaRPr>
              <a:solidFill>
                <a:srgbClr val="000000">
                  <a:tint val="75000"/>
                </a:srgbClr>
              </a:solidFill>
            </a:endParaRPr>
          </a:p>
        </p:txBody>
      </p:sp>
      <p:sp>
        <p:nvSpPr>
          <p:cNvPr id="2" name="Title 1"/>
          <p:cNvSpPr>
            <a:spLocks noGrp="1"/>
          </p:cNvSpPr>
          <p:nvPr>
            <p:ph type="title"/>
          </p:nvPr>
        </p:nvSpPr>
        <p:spPr>
          <a:xfrm>
            <a:off x="457200" y="-30162"/>
            <a:ext cx="2971800" cy="944562"/>
          </a:xfrm>
        </p:spPr>
        <p:txBody>
          <a:bodyPr>
            <a:normAutofit/>
          </a:bodyPr>
          <a:lstStyle/>
          <a:p>
            <a:pPr rtl="0"/>
            <a:r>
              <a:rPr lang="es-US" dirty="0"/>
              <a:t>Inclinación</a:t>
            </a:r>
          </a:p>
        </p:txBody>
      </p:sp>
      <p:sp>
        <p:nvSpPr>
          <p:cNvPr id="7" name="TextBox 6"/>
          <p:cNvSpPr txBox="1"/>
          <p:nvPr/>
        </p:nvSpPr>
        <p:spPr>
          <a:xfrm>
            <a:off x="228599" y="799743"/>
            <a:ext cx="8807245" cy="2400657"/>
          </a:xfrm>
          <a:prstGeom prst="rect">
            <a:avLst/>
          </a:prstGeom>
          <a:noFill/>
        </p:spPr>
        <p:txBody>
          <a:bodyPr wrap="square" rtlCol="0">
            <a:spAutoFit/>
          </a:bodyPr>
          <a:lstStyle/>
          <a:p>
            <a:pPr marL="457200" indent="-457200" rtl="0">
              <a:lnSpc>
                <a:spcPts val="3000"/>
              </a:lnSpc>
              <a:buFont typeface="Arial" pitchFamily="34" charset="0"/>
              <a:buChar char="•"/>
            </a:pPr>
            <a:r>
              <a:rPr lang="es-US" sz="2800" dirty="0">
                <a:solidFill>
                  <a:srgbClr val="000000"/>
                </a:solidFill>
              </a:rPr>
              <a:t>Se quita tierra inestable para que vuelva a tener un ángulo seguro e impedir derrumbes.</a:t>
            </a:r>
          </a:p>
          <a:p>
            <a:pPr marL="457200" indent="-457200" rtl="0">
              <a:lnSpc>
                <a:spcPts val="3000"/>
              </a:lnSpc>
              <a:buFont typeface="Arial" pitchFamily="34" charset="0"/>
              <a:buChar char="•"/>
            </a:pPr>
            <a:r>
              <a:rPr lang="es-US" sz="2800" dirty="0">
                <a:solidFill>
                  <a:srgbClr val="000000"/>
                </a:solidFill>
              </a:rPr>
              <a:t>El “ángulo seguro” varía según el tipo de tierra; especificado por la OSHA.</a:t>
            </a:r>
          </a:p>
          <a:p>
            <a:pPr marL="457200" indent="-457200" rtl="0">
              <a:lnSpc>
                <a:spcPts val="3000"/>
              </a:lnSpc>
              <a:buFont typeface="Arial" pitchFamily="34" charset="0"/>
              <a:buChar char="•"/>
            </a:pPr>
            <a:r>
              <a:rPr lang="es-US" sz="2800" dirty="0">
                <a:solidFill>
                  <a:srgbClr val="000000"/>
                </a:solidFill>
              </a:rPr>
              <a:t>Mientras menos estable sea la tierra, más gradual será la inclinación.</a:t>
            </a:r>
          </a:p>
        </p:txBody>
      </p:sp>
      <p:pic>
        <p:nvPicPr>
          <p:cNvPr id="6" name="Picture 5" descr="Fotografía: ejemplo de inclinación de zanja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3143250"/>
            <a:ext cx="4241800" cy="3181350"/>
          </a:xfrm>
          <a:prstGeom prst="rect">
            <a:avLst/>
          </a:prstGeom>
        </p:spPr>
      </p:pic>
      <p:pic>
        <p:nvPicPr>
          <p:cNvPr id="4" name="Content Placeholder 3" descr="Fotografía de inclinación de suelo en un ángulo seguro para evitar derrumbes en la zanja."/>
          <p:cNvPicPr>
            <a:picLocks noGrp="1" noChangeAspect="1"/>
          </p:cNvPicPr>
          <p:nvPr>
            <p:ph idx="1"/>
          </p:nvPr>
        </p:nvPicPr>
        <p:blipFill>
          <a:blip r:embed="rId3" cstate="print"/>
          <a:stretch>
            <a:fillRect/>
          </a:stretch>
        </p:blipFill>
        <p:spPr>
          <a:xfrm>
            <a:off x="5334000" y="3124200"/>
            <a:ext cx="3701845" cy="32004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title="El diagrama muestra los ángulos correctos de inclinación por tipo de suelo."/>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152400" y="2100649"/>
            <a:ext cx="5182892" cy="3834540"/>
          </a:xfrm>
        </p:spPr>
      </p:pic>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84</a:t>
            </a:fld>
            <a:endParaRPr>
              <a:solidFill>
                <a:srgbClr val="000000">
                  <a:tint val="75000"/>
                </a:srgbClr>
              </a:solidFill>
            </a:endParaRPr>
          </a:p>
        </p:txBody>
      </p:sp>
      <p:sp>
        <p:nvSpPr>
          <p:cNvPr id="2" name="Title 1"/>
          <p:cNvSpPr>
            <a:spLocks noGrp="1"/>
          </p:cNvSpPr>
          <p:nvPr>
            <p:ph type="title"/>
          </p:nvPr>
        </p:nvSpPr>
        <p:spPr>
          <a:xfrm>
            <a:off x="457200" y="274638"/>
            <a:ext cx="8686800" cy="944562"/>
          </a:xfrm>
        </p:spPr>
        <p:txBody>
          <a:bodyPr>
            <a:normAutofit fontScale="90000"/>
          </a:bodyPr>
          <a:lstStyle/>
          <a:p>
            <a:pPr rtl="0"/>
            <a:r>
              <a:rPr lang="es-US" dirty="0"/>
              <a:t>Ángulos de inclinación por tipo de tierra</a:t>
            </a:r>
          </a:p>
        </p:txBody>
      </p:sp>
      <p:sp>
        <p:nvSpPr>
          <p:cNvPr id="9" name="TextBox 8"/>
          <p:cNvSpPr txBox="1"/>
          <p:nvPr/>
        </p:nvSpPr>
        <p:spPr>
          <a:xfrm>
            <a:off x="5562600" y="1600200"/>
            <a:ext cx="3505200" cy="4683783"/>
          </a:xfrm>
          <a:prstGeom prst="rect">
            <a:avLst/>
          </a:prstGeom>
          <a:solidFill>
            <a:srgbClr val="FFFF00"/>
          </a:solidFill>
          <a:ln w="25400" cmpd="sng">
            <a:solidFill>
              <a:schemeClr val="tx1"/>
            </a:solidFill>
          </a:ln>
        </p:spPr>
        <p:txBody>
          <a:bodyPr wrap="square" rtlCol="0">
            <a:spAutoFit/>
          </a:bodyPr>
          <a:lstStyle/>
          <a:p>
            <a:pPr rtl="0"/>
            <a:r>
              <a:rPr lang="es-US" sz="2400" b="1" dirty="0">
                <a:solidFill>
                  <a:srgbClr val="FF0000"/>
                </a:solidFill>
              </a:rPr>
              <a:t>¡FOCOS ROJOS!</a:t>
            </a:r>
          </a:p>
          <a:p>
            <a:pPr rtl="0"/>
            <a:r>
              <a:rPr lang="es-US" sz="2400" b="1" dirty="0">
                <a:solidFill>
                  <a:srgbClr val="FF0000"/>
                </a:solidFill>
              </a:rPr>
              <a:t>Su seguridad está en riesgo si:</a:t>
            </a:r>
          </a:p>
          <a:p>
            <a:endParaRPr lang="en-US" sz="2400" b="1" dirty="0">
              <a:solidFill>
                <a:srgbClr val="FF0000"/>
              </a:solidFill>
            </a:endParaRPr>
          </a:p>
          <a:p>
            <a:pPr marL="274320" indent="-274320" rtl="0">
              <a:lnSpc>
                <a:spcPts val="2200"/>
              </a:lnSpc>
              <a:buFont typeface="Arial" pitchFamily="34" charset="0"/>
              <a:buChar char="•"/>
            </a:pPr>
            <a:r>
              <a:rPr lang="es-US" sz="2400" b="1" dirty="0">
                <a:solidFill>
                  <a:srgbClr val="FF0000"/>
                </a:solidFill>
              </a:rPr>
              <a:t>No se ha designado una persona competente.</a:t>
            </a:r>
          </a:p>
          <a:p>
            <a:pPr marL="274320" indent="-274320" rtl="0">
              <a:lnSpc>
                <a:spcPts val="2200"/>
              </a:lnSpc>
            </a:pPr>
            <a:r>
              <a:rPr lang="es-US" sz="2400" b="1" dirty="0">
                <a:solidFill>
                  <a:srgbClr val="FF0000"/>
                </a:solidFill>
              </a:rPr>
              <a:t> </a:t>
            </a:r>
          </a:p>
          <a:p>
            <a:pPr marL="274320" indent="-274320" rtl="0">
              <a:lnSpc>
                <a:spcPts val="2200"/>
              </a:lnSpc>
              <a:buFont typeface="Arial" pitchFamily="34" charset="0"/>
              <a:buChar char="•"/>
            </a:pPr>
            <a:r>
              <a:rPr lang="es-US" sz="2400" b="1" dirty="0">
                <a:solidFill>
                  <a:srgbClr val="FF0000"/>
                </a:solidFill>
              </a:rPr>
              <a:t>Los ángulos de inclinación son demasiado empinados para el tipo de tierra.</a:t>
            </a:r>
          </a:p>
          <a:p>
            <a:pPr marL="274320" indent="-274320">
              <a:lnSpc>
                <a:spcPts val="2200"/>
              </a:lnSpc>
            </a:pPr>
            <a:endParaRPr lang="en-US" sz="2400" b="1" dirty="0">
              <a:solidFill>
                <a:srgbClr val="FF0000"/>
              </a:solidFill>
            </a:endParaRPr>
          </a:p>
          <a:p>
            <a:pPr marL="274320" indent="-274320" rtl="0">
              <a:lnSpc>
                <a:spcPts val="2200"/>
              </a:lnSpc>
              <a:buFont typeface="Arial" pitchFamily="34" charset="0"/>
              <a:buChar char="•"/>
            </a:pPr>
            <a:r>
              <a:rPr lang="es-US" sz="2400" b="1" dirty="0">
                <a:solidFill>
                  <a:srgbClr val="FF0000"/>
                </a:solidFill>
              </a:rPr>
              <a:t>Las condiciones cambian y no se hace una nueva valoración.</a:t>
            </a:r>
          </a:p>
        </p:txBody>
      </p:sp>
      <p:sp>
        <p:nvSpPr>
          <p:cNvPr id="3" name="TextBox 2">
            <a:extLst>
              <a:ext uri="{FF2B5EF4-FFF2-40B4-BE49-F238E27FC236}">
                <a16:creationId xmlns:a16="http://schemas.microsoft.com/office/drawing/2014/main" id="{68217BCA-7D9B-4583-8867-F166EC53AC70}"/>
              </a:ext>
            </a:extLst>
          </p:cNvPr>
          <p:cNvSpPr txBox="1"/>
          <p:nvPr/>
        </p:nvSpPr>
        <p:spPr>
          <a:xfrm>
            <a:off x="3408872" y="3761117"/>
            <a:ext cx="1765540"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a:ea typeface="+mn-lt"/>
                <a:cs typeface="+mn-lt"/>
              </a:rPr>
              <a:t>Tipo A – </a:t>
            </a:r>
            <a:r>
              <a:rPr lang="es-US" baseline="30000">
                <a:ea typeface="+mn-lt"/>
                <a:cs typeface="+mn-lt"/>
              </a:rPr>
              <a:t>3</a:t>
            </a:r>
            <a:r>
              <a:rPr lang="es-US">
                <a:ea typeface="+mn-lt"/>
                <a:cs typeface="+mn-lt"/>
              </a:rPr>
              <a:t>/</a:t>
            </a:r>
            <a:r>
              <a:rPr lang="es-US" baseline="-25000">
                <a:ea typeface="+mn-lt"/>
                <a:cs typeface="+mn-lt"/>
              </a:rPr>
              <a:t>4</a:t>
            </a:r>
            <a:r>
              <a:rPr lang="es-US">
                <a:ea typeface="+mn-lt"/>
                <a:cs typeface="+mn-lt"/>
              </a:rPr>
              <a:t>h:1v</a:t>
            </a:r>
          </a:p>
          <a:p>
            <a:r>
              <a:rPr lang="es-US">
                <a:ea typeface="+mn-lt"/>
                <a:cs typeface="+mn-lt"/>
              </a:rPr>
              <a:t>Tipo B – 1h:1v</a:t>
            </a:r>
          </a:p>
          <a:p>
            <a:r>
              <a:rPr lang="es-US">
                <a:ea typeface="+mn-lt"/>
                <a:cs typeface="+mn-lt"/>
              </a:rPr>
              <a:t>Tipo C – 1</a:t>
            </a:r>
            <a:r>
              <a:rPr lang="es-US" baseline="30000">
                <a:ea typeface="+mn-lt"/>
                <a:cs typeface="+mn-lt"/>
              </a:rPr>
              <a:t>1</a:t>
            </a:r>
            <a:r>
              <a:rPr lang="es-US">
                <a:ea typeface="+mn-lt"/>
                <a:cs typeface="+mn-lt"/>
              </a:rPr>
              <a:t>/</a:t>
            </a:r>
            <a:r>
              <a:rPr lang="es-US" baseline="-25000">
                <a:ea typeface="+mn-lt"/>
                <a:cs typeface="+mn-lt"/>
              </a:rPr>
              <a:t>2</a:t>
            </a:r>
            <a:r>
              <a:rPr lang="es-US">
                <a:ea typeface="+mn-lt"/>
                <a:cs typeface="+mn-lt"/>
              </a:rPr>
              <a:t>h:1v</a:t>
            </a:r>
          </a:p>
        </p:txBody>
      </p:sp>
      <p:sp>
        <p:nvSpPr>
          <p:cNvPr id="5" name="TextBox 4">
            <a:extLst>
              <a:ext uri="{FF2B5EF4-FFF2-40B4-BE49-F238E27FC236}">
                <a16:creationId xmlns:a16="http://schemas.microsoft.com/office/drawing/2014/main" id="{3E6794E8-6B45-48A6-B78D-23C6D0326F5F}"/>
              </a:ext>
            </a:extLst>
          </p:cNvPr>
          <p:cNvSpPr txBox="1"/>
          <p:nvPr/>
        </p:nvSpPr>
        <p:spPr>
          <a:xfrm>
            <a:off x="1628775" y="2067285"/>
            <a:ext cx="3735237"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2800" b="1">
                <a:ea typeface="+mn-lt"/>
                <a:cs typeface="+mn-lt"/>
              </a:rPr>
              <a:t>Tabla de inclinaciones</a:t>
            </a:r>
            <a:endParaRPr lang="en-US" sz="2800">
              <a:ea typeface="+mn-lt"/>
              <a:cs typeface="+mn-lt"/>
            </a:endParaRPr>
          </a:p>
        </p:txBody>
      </p:sp>
      <p:sp>
        <p:nvSpPr>
          <p:cNvPr id="6" name="TextBox 5">
            <a:extLst>
              <a:ext uri="{FF2B5EF4-FFF2-40B4-BE49-F238E27FC236}">
                <a16:creationId xmlns:a16="http://schemas.microsoft.com/office/drawing/2014/main" id="{078B5AFA-95E0-4CBF-8C5E-5EF822CFFB2A}"/>
              </a:ext>
            </a:extLst>
          </p:cNvPr>
          <p:cNvSpPr txBox="1"/>
          <p:nvPr/>
        </p:nvSpPr>
        <p:spPr>
          <a:xfrm>
            <a:off x="423773" y="2573187"/>
            <a:ext cx="2692880"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b="1">
                <a:ea typeface="+mn-lt"/>
                <a:cs typeface="+mn-lt"/>
              </a:rPr>
              <a:t>Roca estable – 90°</a:t>
            </a:r>
            <a:endParaRPr lang="en-US" sz="1600" b="1">
              <a:ea typeface="+mn-lt"/>
              <a:cs typeface="+mn-lt"/>
            </a:endParaRPr>
          </a:p>
        </p:txBody>
      </p:sp>
      <p:sp>
        <p:nvSpPr>
          <p:cNvPr id="7" name="TextBox 6">
            <a:extLst>
              <a:ext uri="{FF2B5EF4-FFF2-40B4-BE49-F238E27FC236}">
                <a16:creationId xmlns:a16="http://schemas.microsoft.com/office/drawing/2014/main" id="{AE8C8010-A026-406E-951D-38BF331E14F9}"/>
              </a:ext>
            </a:extLst>
          </p:cNvPr>
          <p:cNvSpPr txBox="1"/>
          <p:nvPr/>
        </p:nvSpPr>
        <p:spPr>
          <a:xfrm>
            <a:off x="271912" y="3762017"/>
            <a:ext cx="1032297"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b="1">
                <a:ea typeface="+mn-lt"/>
                <a:cs typeface="+mn-lt"/>
              </a:rPr>
              <a:t>20´ máx.</a:t>
            </a:r>
            <a:endParaRPr lang="en-US" b="1">
              <a:ea typeface="+mn-lt"/>
              <a:cs typeface="+mn-lt"/>
            </a:endParaRPr>
          </a:p>
        </p:txBody>
      </p:sp>
      <p:sp>
        <p:nvSpPr>
          <p:cNvPr id="10" name="TextBox 9">
            <a:extLst>
              <a:ext uri="{FF2B5EF4-FFF2-40B4-BE49-F238E27FC236}">
                <a16:creationId xmlns:a16="http://schemas.microsoft.com/office/drawing/2014/main" id="{26A41931-BF9E-4829-920E-9A4C162A850D}"/>
              </a:ext>
            </a:extLst>
          </p:cNvPr>
          <p:cNvSpPr txBox="1"/>
          <p:nvPr/>
        </p:nvSpPr>
        <p:spPr>
          <a:xfrm>
            <a:off x="2344947" y="4886145"/>
            <a:ext cx="2146540"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US" dirty="0">
                <a:ea typeface="+mn-lt"/>
                <a:cs typeface="+mn-lt"/>
              </a:rPr>
              <a:t>Roca estable Ø = 90°</a:t>
            </a:r>
            <a:endParaRPr lang="en-US" dirty="0">
              <a:ea typeface="+mn-lt"/>
              <a:cs typeface="+mn-lt"/>
            </a:endParaRPr>
          </a:p>
          <a:p>
            <a:pPr algn="r"/>
            <a:r>
              <a:rPr lang="es-US" dirty="0">
                <a:ea typeface="+mn-lt"/>
                <a:cs typeface="+mn-lt"/>
              </a:rPr>
              <a:t>Tipo A Ø = 53°</a:t>
            </a:r>
            <a:endParaRPr lang="en-US" dirty="0">
              <a:ea typeface="+mn-lt"/>
              <a:cs typeface="+mn-lt"/>
            </a:endParaRPr>
          </a:p>
          <a:p>
            <a:pPr algn="r"/>
            <a:r>
              <a:rPr lang="es-US" dirty="0">
                <a:ea typeface="+mn-lt"/>
                <a:cs typeface="+mn-lt"/>
              </a:rPr>
              <a:t>Tipo B Ø = 45°</a:t>
            </a:r>
            <a:endParaRPr lang="en-US" dirty="0">
              <a:ea typeface="+mn-lt"/>
              <a:cs typeface="+mn-lt"/>
            </a:endParaRPr>
          </a:p>
          <a:p>
            <a:pPr algn="r"/>
            <a:r>
              <a:rPr lang="es-US" dirty="0">
                <a:ea typeface="+mn-lt"/>
                <a:cs typeface="+mn-lt"/>
              </a:rPr>
              <a:t>Tipo C Ø = 34°</a:t>
            </a:r>
            <a:endParaRPr lang="en-US" dirty="0">
              <a:ea typeface="+mn-lt"/>
              <a:cs typeface="+mn-l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title="Diagrama: ángulos correctos de inclinación para suelos tipo B y 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810625" cy="3581400"/>
          </a:xfrm>
        </p:spPr>
      </p:pic>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85</a:t>
            </a:fld>
            <a:endParaRPr>
              <a:solidFill>
                <a:srgbClr val="000000">
                  <a:tint val="75000"/>
                </a:srgbClr>
              </a:solidFill>
            </a:endParaRPr>
          </a:p>
        </p:txBody>
      </p:sp>
      <p:sp>
        <p:nvSpPr>
          <p:cNvPr id="2" name="Title 1"/>
          <p:cNvSpPr>
            <a:spLocks noGrp="1"/>
          </p:cNvSpPr>
          <p:nvPr>
            <p:ph type="title"/>
          </p:nvPr>
        </p:nvSpPr>
        <p:spPr>
          <a:xfrm>
            <a:off x="457200" y="274638"/>
            <a:ext cx="3962400" cy="1143000"/>
          </a:xfrm>
        </p:spPr>
        <p:txBody>
          <a:bodyPr/>
          <a:lstStyle/>
          <a:p>
            <a:pPr rtl="0"/>
            <a:r>
              <a:rPr lang="es-US" dirty="0"/>
              <a:t>Más ejemplos</a:t>
            </a:r>
          </a:p>
        </p:txBody>
      </p:sp>
      <p:sp>
        <p:nvSpPr>
          <p:cNvPr id="7" name="Up Arrow 6" descr="Arrow highlighting slope ratio for Type B soil on diagram."/>
          <p:cNvSpPr/>
          <p:nvPr/>
        </p:nvSpPr>
        <p:spPr>
          <a:xfrm>
            <a:off x="2057400" y="4191000"/>
            <a:ext cx="381000" cy="1676400"/>
          </a:xfrm>
          <a:prstGeom prst="up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Donut 8" title="-">
            <a:extLst>
              <a:ext uri="{C183D7F6-B498-43B3-948B-1728B52AA6E4}">
                <adec:decorative xmlns="" xmlns:adec="http://schemas.microsoft.com/office/drawing/2017/decorative" val="1"/>
              </a:ext>
            </a:extLst>
          </p:cNvPr>
          <p:cNvSpPr/>
          <p:nvPr/>
        </p:nvSpPr>
        <p:spPr>
          <a:xfrm>
            <a:off x="1447800" y="1371600"/>
            <a:ext cx="1371600" cy="1066800"/>
          </a:xfrm>
          <a:prstGeom prst="donut">
            <a:avLst>
              <a:gd name="adj" fmla="val 87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Up Arrow 7" descr="Arrow highlighting slope ratio for Type C soils on diagram."/>
          <p:cNvSpPr/>
          <p:nvPr/>
        </p:nvSpPr>
        <p:spPr>
          <a:xfrm>
            <a:off x="6172200" y="4191000"/>
            <a:ext cx="381000" cy="1676400"/>
          </a:xfrm>
          <a:prstGeom prst="up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Donut 9" title="-">
            <a:extLst>
              <a:ext uri="{C183D7F6-B498-43B3-948B-1728B52AA6E4}">
                <adec:decorative xmlns="" xmlns:adec="http://schemas.microsoft.com/office/drawing/2017/decorative" val="1"/>
              </a:ext>
            </a:extLst>
          </p:cNvPr>
          <p:cNvSpPr/>
          <p:nvPr/>
        </p:nvSpPr>
        <p:spPr>
          <a:xfrm>
            <a:off x="5760720" y="1371600"/>
            <a:ext cx="1371600" cy="1066800"/>
          </a:xfrm>
          <a:prstGeom prst="donut">
            <a:avLst>
              <a:gd name="adj" fmla="val 87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 name="TextBox 2">
            <a:extLst>
              <a:ext uri="{FF2B5EF4-FFF2-40B4-BE49-F238E27FC236}">
                <a16:creationId xmlns:a16="http://schemas.microsoft.com/office/drawing/2014/main" id="{7F0B4F12-C1D3-4C39-B8EA-4A0272A2508B}"/>
              </a:ext>
            </a:extLst>
          </p:cNvPr>
          <p:cNvSpPr txBox="1"/>
          <p:nvPr/>
        </p:nvSpPr>
        <p:spPr>
          <a:xfrm>
            <a:off x="2751108" y="3883325"/>
            <a:ext cx="111855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ea typeface="+mn-lt"/>
                <a:cs typeface="+mn-lt"/>
              </a:rPr>
              <a:t>20´-0” MÁX.</a:t>
            </a:r>
            <a:endParaRPr lang="en-US" sz="1400" dirty="0">
              <a:ea typeface="+mn-lt"/>
              <a:cs typeface="+mn-lt"/>
            </a:endParaRPr>
          </a:p>
        </p:txBody>
      </p:sp>
      <p:sp>
        <p:nvSpPr>
          <p:cNvPr id="11" name="TextBox 10">
            <a:extLst>
              <a:ext uri="{FF2B5EF4-FFF2-40B4-BE49-F238E27FC236}">
                <a16:creationId xmlns:a16="http://schemas.microsoft.com/office/drawing/2014/main" id="{6066E3B7-05B9-49F8-8F08-6F8EAB5DAF3E}"/>
              </a:ext>
            </a:extLst>
          </p:cNvPr>
          <p:cNvSpPr txBox="1"/>
          <p:nvPr/>
        </p:nvSpPr>
        <p:spPr>
          <a:xfrm>
            <a:off x="7200900" y="3883324"/>
            <a:ext cx="111855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ea typeface="+mn-lt"/>
                <a:cs typeface="+mn-lt"/>
              </a:rPr>
              <a:t>20´-0” MÁX.</a:t>
            </a:r>
            <a:endParaRPr lang="en-US" sz="1400" dirty="0">
              <a:ea typeface="+mn-lt"/>
              <a:cs typeface="+mn-lt"/>
            </a:endParaRPr>
          </a:p>
        </p:txBody>
      </p:sp>
      <p:sp>
        <p:nvSpPr>
          <p:cNvPr id="13" name="TextBox 12" title="-">
            <a:extLst>
              <a:ext uri="{FF2B5EF4-FFF2-40B4-BE49-F238E27FC236}">
                <a16:creationId xmlns:a16="http://schemas.microsoft.com/office/drawing/2014/main" id="{1FF59786-7D6B-4587-A1D4-AED27CD15F9B}"/>
              </a:ext>
              <a:ext uri="{C183D7F6-B498-43B3-948B-1728B52AA6E4}">
                <adec:decorative xmlns="" xmlns:adec="http://schemas.microsoft.com/office/drawing/2017/decorative" val="1"/>
              </a:ext>
            </a:extLst>
          </p:cNvPr>
          <p:cNvSpPr txBox="1"/>
          <p:nvPr/>
        </p:nvSpPr>
        <p:spPr>
          <a:xfrm>
            <a:off x="3191414" y="2709773"/>
            <a:ext cx="723182" cy="16804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6" name="TextBox 5">
            <a:extLst>
              <a:ext uri="{FF2B5EF4-FFF2-40B4-BE49-F238E27FC236}">
                <a16:creationId xmlns:a16="http://schemas.microsoft.com/office/drawing/2014/main" id="{6AA55138-F8A2-490B-AED8-1687DC8B4271}"/>
              </a:ext>
            </a:extLst>
          </p:cNvPr>
          <p:cNvSpPr txBox="1"/>
          <p:nvPr/>
        </p:nvSpPr>
        <p:spPr>
          <a:xfrm>
            <a:off x="3235444" y="2487821"/>
            <a:ext cx="63691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900" dirty="0">
                <a:latin typeface="Arial Narrow"/>
                <a:ea typeface="+mn-lt"/>
                <a:cs typeface="+mn-lt"/>
              </a:rPr>
              <a:t>Tierra excavada apilada</a:t>
            </a:r>
            <a:endParaRPr lang="en-US" sz="900">
              <a:latin typeface="Arial Narrow"/>
              <a:ea typeface="+mn-lt"/>
              <a:cs typeface="+mn-lt"/>
            </a:endParaRPr>
          </a:p>
        </p:txBody>
      </p:sp>
      <p:sp>
        <p:nvSpPr>
          <p:cNvPr id="14" name="TextBox 13" title="-">
            <a:extLst>
              <a:ext uri="{FF2B5EF4-FFF2-40B4-BE49-F238E27FC236}">
                <a16:creationId xmlns:a16="http://schemas.microsoft.com/office/drawing/2014/main" id="{116BFECA-6C7B-4CF0-B2E4-DE73F580A3E7}"/>
              </a:ext>
              <a:ext uri="{C183D7F6-B498-43B3-948B-1728B52AA6E4}">
                <adec:decorative xmlns="" xmlns:adec="http://schemas.microsoft.com/office/drawing/2017/decorative" val="1"/>
              </a:ext>
            </a:extLst>
          </p:cNvPr>
          <p:cNvSpPr txBox="1"/>
          <p:nvPr/>
        </p:nvSpPr>
        <p:spPr>
          <a:xfrm>
            <a:off x="7544159" y="2742121"/>
            <a:ext cx="723182" cy="16804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15" name="TextBox 14">
            <a:extLst>
              <a:ext uri="{FF2B5EF4-FFF2-40B4-BE49-F238E27FC236}">
                <a16:creationId xmlns:a16="http://schemas.microsoft.com/office/drawing/2014/main" id="{44831037-D55A-4E2C-B387-E41449D3FFA1}"/>
              </a:ext>
            </a:extLst>
          </p:cNvPr>
          <p:cNvSpPr txBox="1"/>
          <p:nvPr/>
        </p:nvSpPr>
        <p:spPr>
          <a:xfrm>
            <a:off x="7588189" y="2520169"/>
            <a:ext cx="63691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900" dirty="0">
                <a:latin typeface="Arial Narrow"/>
                <a:ea typeface="+mn-lt"/>
                <a:cs typeface="+mn-lt"/>
              </a:rPr>
              <a:t>Tierra excavada apilada</a:t>
            </a:r>
            <a:endParaRPr lang="en-US" sz="900">
              <a:latin typeface="Arial Narrow"/>
              <a:ea typeface="+mn-lt"/>
              <a:cs typeface="+mn-lt"/>
            </a:endParaRPr>
          </a:p>
        </p:txBody>
      </p:sp>
      <p:sp>
        <p:nvSpPr>
          <p:cNvPr id="17" name="TextBox 16">
            <a:extLst>
              <a:ext uri="{FF2B5EF4-FFF2-40B4-BE49-F238E27FC236}">
                <a16:creationId xmlns:a16="http://schemas.microsoft.com/office/drawing/2014/main" id="{E0315D2F-1ADB-4EB3-9684-1E8D27E21C3F}"/>
              </a:ext>
            </a:extLst>
          </p:cNvPr>
          <p:cNvSpPr txBox="1"/>
          <p:nvPr/>
        </p:nvSpPr>
        <p:spPr>
          <a:xfrm>
            <a:off x="4868174" y="1302590"/>
            <a:ext cx="2743200" cy="116955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b="1" dirty="0">
                <a:ea typeface="+mn-lt"/>
                <a:cs typeface="+mn-lt"/>
              </a:rPr>
              <a:t>TIERRA CON INCLINACIÓN</a:t>
            </a:r>
            <a:endParaRPr lang="en-US" b="1" i="1" dirty="0">
              <a:ea typeface="+mn-lt"/>
              <a:cs typeface="+mn-lt"/>
            </a:endParaRPr>
          </a:p>
          <a:p>
            <a:pPr algn="ctr"/>
            <a:endParaRPr lang="en-US" sz="1600" b="1" i="1" dirty="0">
              <a:ea typeface="+mn-lt"/>
              <a:cs typeface="+mn-lt"/>
            </a:endParaRPr>
          </a:p>
          <a:p>
            <a:pPr algn="ctr"/>
            <a:r>
              <a:rPr lang="es-US" b="1" i="1" dirty="0">
                <a:ea typeface="+mn-lt"/>
                <a:cs typeface="+mn-lt"/>
              </a:rPr>
              <a:t>TIPO C</a:t>
            </a:r>
          </a:p>
          <a:p>
            <a:pPr algn="ctr"/>
            <a:endParaRPr lang="es-US" b="1" i="1" dirty="0">
              <a:ea typeface="+mn-lt"/>
              <a:cs typeface="+mn-lt"/>
            </a:endParaRPr>
          </a:p>
        </p:txBody>
      </p:sp>
      <p:sp>
        <p:nvSpPr>
          <p:cNvPr id="18" name="TextBox 17">
            <a:extLst>
              <a:ext uri="{FF2B5EF4-FFF2-40B4-BE49-F238E27FC236}">
                <a16:creationId xmlns:a16="http://schemas.microsoft.com/office/drawing/2014/main" id="{281633CD-EE46-42A6-A8FA-6A825B89A7CE}"/>
              </a:ext>
            </a:extLst>
          </p:cNvPr>
          <p:cNvSpPr txBox="1"/>
          <p:nvPr/>
        </p:nvSpPr>
        <p:spPr>
          <a:xfrm>
            <a:off x="547777" y="1302589"/>
            <a:ext cx="2743200"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b="1" dirty="0"/>
              <a:t>TIERRA CON INCLINACIÓN </a:t>
            </a:r>
            <a:endParaRPr lang="en-US" sz="2400" b="1">
              <a:cs typeface="Calibri"/>
            </a:endParaRPr>
          </a:p>
          <a:p>
            <a:pPr algn="ctr"/>
            <a:endParaRPr lang="es-US" b="1" dirty="0">
              <a:cs typeface="Calibri"/>
            </a:endParaRPr>
          </a:p>
          <a:p>
            <a:pPr algn="ctr"/>
            <a:r>
              <a:rPr lang="es-US" b="1" i="1" dirty="0"/>
              <a:t>TIPO B</a:t>
            </a:r>
            <a:r>
              <a:rPr lang="en-US" b="1" i="1" dirty="0">
                <a:cs typeface="Calibri"/>
              </a:rPr>
              <a:t> </a:t>
            </a:r>
          </a:p>
          <a:p>
            <a:pPr algn="ctr"/>
            <a:endParaRPr lang="en-US" b="1" i="1" dirty="0">
              <a:cs typeface="Calibri"/>
            </a:endParaRPr>
          </a:p>
        </p:txBody>
      </p:sp>
      <p:sp>
        <p:nvSpPr>
          <p:cNvPr id="19" name="Oval 18" title="-">
            <a:extLst>
              <a:ext uri="{FF2B5EF4-FFF2-40B4-BE49-F238E27FC236}">
                <a16:creationId xmlns:a16="http://schemas.microsoft.com/office/drawing/2014/main" id="{ECE273A7-DB03-4F61-9718-F9DD8E249DFE}"/>
              </a:ext>
              <a:ext uri="{C183D7F6-B498-43B3-948B-1728B52AA6E4}">
                <adec:decorative xmlns="" xmlns:adec="http://schemas.microsoft.com/office/drawing/2017/decorative" val="1"/>
              </a:ext>
            </a:extLst>
          </p:cNvPr>
          <p:cNvSpPr/>
          <p:nvPr/>
        </p:nvSpPr>
        <p:spPr>
          <a:xfrm>
            <a:off x="1220458" y="1648184"/>
            <a:ext cx="1442767" cy="767033"/>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title="-">
            <a:extLst>
              <a:ext uri="{FF2B5EF4-FFF2-40B4-BE49-F238E27FC236}">
                <a16:creationId xmlns:a16="http://schemas.microsoft.com/office/drawing/2014/main" id="{D2B56D9A-7C3E-4855-B96F-BFBE78E2B9F4}"/>
              </a:ext>
              <a:ext uri="{C183D7F6-B498-43B3-948B-1728B52AA6E4}">
                <adec:decorative xmlns="" xmlns:adec="http://schemas.microsoft.com/office/drawing/2017/decorative" val="1"/>
              </a:ext>
            </a:extLst>
          </p:cNvPr>
          <p:cNvSpPr/>
          <p:nvPr/>
        </p:nvSpPr>
        <p:spPr>
          <a:xfrm>
            <a:off x="5519288" y="1648183"/>
            <a:ext cx="1442767" cy="767033"/>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title="El diagrama muestra el escalonamiento correcto para el suelo tipo B."/>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4552122" cy="2385391"/>
          </a:xfrm>
        </p:spPr>
      </p:pic>
      <p:sp>
        <p:nvSpPr>
          <p:cNvPr id="11" name="Rectangle 10"/>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86</a:t>
            </a:fld>
            <a:endParaRPr>
              <a:solidFill>
                <a:srgbClr val="000000">
                  <a:tint val="75000"/>
                </a:srgbClr>
              </a:solidFill>
            </a:endParaRPr>
          </a:p>
        </p:txBody>
      </p:sp>
      <p:sp>
        <p:nvSpPr>
          <p:cNvPr id="2" name="Title 1"/>
          <p:cNvSpPr>
            <a:spLocks noGrp="1"/>
          </p:cNvSpPr>
          <p:nvPr>
            <p:ph type="title"/>
          </p:nvPr>
        </p:nvSpPr>
        <p:spPr>
          <a:xfrm>
            <a:off x="457200" y="274638"/>
            <a:ext cx="7543800" cy="1020762"/>
          </a:xfrm>
        </p:spPr>
        <p:txBody>
          <a:bodyPr>
            <a:normAutofit/>
          </a:bodyPr>
          <a:lstStyle/>
          <a:p>
            <a:pPr rtl="0"/>
            <a:r>
              <a:rPr lang="es-US" dirty="0"/>
              <a:t>Otra opción: escalonado</a:t>
            </a:r>
          </a:p>
        </p:txBody>
      </p:sp>
      <p:pic>
        <p:nvPicPr>
          <p:cNvPr id="6" name="Picture 5" descr="Imagen36"/>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267200" y="3124200"/>
            <a:ext cx="4807269" cy="3200400"/>
          </a:xfrm>
          <a:prstGeom prst="rect">
            <a:avLst/>
          </a:prstGeom>
          <a:noFill/>
        </p:spPr>
      </p:pic>
      <p:sp>
        <p:nvSpPr>
          <p:cNvPr id="5" name="TextBox 4"/>
          <p:cNvSpPr txBox="1"/>
          <p:nvPr/>
        </p:nvSpPr>
        <p:spPr>
          <a:xfrm>
            <a:off x="5410200" y="1295400"/>
            <a:ext cx="3276600" cy="1569660"/>
          </a:xfrm>
          <a:prstGeom prst="rect">
            <a:avLst/>
          </a:prstGeom>
          <a:solidFill>
            <a:srgbClr val="FFFF00"/>
          </a:solidFill>
        </p:spPr>
        <p:txBody>
          <a:bodyPr wrap="square" lIns="182880" rtlCol="0">
            <a:spAutoFit/>
          </a:bodyPr>
          <a:lstStyle/>
          <a:p>
            <a:pPr rtl="0"/>
            <a:r>
              <a:rPr lang="es-US" sz="3200" b="1" dirty="0">
                <a:solidFill>
                  <a:srgbClr val="FF0000"/>
                </a:solidFill>
              </a:rPr>
              <a:t>No puede usarse con tierras de tipo C.</a:t>
            </a:r>
          </a:p>
        </p:txBody>
      </p:sp>
      <p:sp>
        <p:nvSpPr>
          <p:cNvPr id="10" name="TextBox 9"/>
          <p:cNvSpPr txBox="1"/>
          <p:nvPr/>
        </p:nvSpPr>
        <p:spPr>
          <a:xfrm>
            <a:off x="228600" y="4876800"/>
            <a:ext cx="3962400" cy="1077218"/>
          </a:xfrm>
          <a:prstGeom prst="rect">
            <a:avLst/>
          </a:prstGeom>
          <a:noFill/>
        </p:spPr>
        <p:txBody>
          <a:bodyPr wrap="square" rtlCol="0">
            <a:spAutoFit/>
          </a:bodyPr>
          <a:lstStyle/>
          <a:p>
            <a:pPr rtl="0"/>
            <a:r>
              <a:rPr lang="es-US" sz="3200" b="1" dirty="0">
                <a:solidFill>
                  <a:srgbClr val="FF0000"/>
                </a:solidFill>
              </a:rPr>
              <a:t>El escalonado sigue la línea de inclinación.</a:t>
            </a:r>
          </a:p>
        </p:txBody>
      </p:sp>
      <p:cxnSp>
        <p:nvCxnSpPr>
          <p:cNvPr id="9" name="Straight Arrow Connector 8" descr="Arrow highlights proper slope ratio applied to multiple bench excavation on diagram.."/>
          <p:cNvCxnSpPr/>
          <p:nvPr/>
        </p:nvCxnSpPr>
        <p:spPr>
          <a:xfrm flipV="1">
            <a:off x="1828800" y="3581400"/>
            <a:ext cx="1066800" cy="129540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Frame 11" descr="Title of diagram &quot;Type B Soil--Multiple Bench Excavation&quot;"/>
          <p:cNvSpPr/>
          <p:nvPr/>
        </p:nvSpPr>
        <p:spPr>
          <a:xfrm>
            <a:off x="1066800" y="1325880"/>
            <a:ext cx="2971800" cy="914400"/>
          </a:xfrm>
          <a:prstGeom prst="frame">
            <a:avLst>
              <a:gd name="adj1" fmla="val 694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3" name="TextBox 2">
            <a:extLst>
              <a:ext uri="{FF2B5EF4-FFF2-40B4-BE49-F238E27FC236}">
                <a16:creationId xmlns:a16="http://schemas.microsoft.com/office/drawing/2014/main" id="{CE979217-7AB6-4AB0-BD49-AFD4897EBCBF}"/>
              </a:ext>
            </a:extLst>
          </p:cNvPr>
          <p:cNvSpPr txBox="1"/>
          <p:nvPr/>
        </p:nvSpPr>
        <p:spPr>
          <a:xfrm>
            <a:off x="1158815" y="1417608"/>
            <a:ext cx="2797115" cy="7386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b="1" dirty="0">
                <a:ea typeface="+mn-lt"/>
                <a:cs typeface="+mn-lt"/>
              </a:rPr>
              <a:t>TIERRA TIPO B</a:t>
            </a:r>
            <a:r>
              <a:rPr lang="es-US" b="1" dirty="0">
                <a:ea typeface="+mn-lt"/>
                <a:cs typeface="+mn-lt"/>
              </a:rPr>
              <a:t/>
            </a:r>
            <a:br>
              <a:rPr lang="es-US" b="1" dirty="0">
                <a:ea typeface="+mn-lt"/>
                <a:cs typeface="+mn-lt"/>
              </a:rPr>
            </a:br>
            <a:r>
              <a:rPr lang="es-US" sz="1400" b="1" dirty="0">
                <a:ea typeface="+mn-lt"/>
                <a:cs typeface="+mn-lt"/>
              </a:rPr>
              <a:t>Excavación escalonada múltiple</a:t>
            </a:r>
            <a:endParaRPr lang="en-US" sz="1400" b="1">
              <a:ea typeface="+mn-lt"/>
              <a:cs typeface="+mn-lt"/>
            </a:endParaRPr>
          </a:p>
          <a:p>
            <a:r>
              <a:rPr lang="es-US" sz="1200" b="1" dirty="0">
                <a:ea typeface="+mn-lt"/>
                <a:cs typeface="+mn-lt"/>
              </a:rPr>
              <a:t>[Permitida solo en tierra con cohesión]</a:t>
            </a:r>
            <a:endParaRPr lang="en-US" sz="1200" b="1">
              <a:ea typeface="+mn-lt"/>
              <a:cs typeface="+mn-lt"/>
            </a:endParaRPr>
          </a:p>
        </p:txBody>
      </p:sp>
      <p:sp>
        <p:nvSpPr>
          <p:cNvPr id="7" name="TextBox 6">
            <a:extLst>
              <a:ext uri="{FF2B5EF4-FFF2-40B4-BE49-F238E27FC236}">
                <a16:creationId xmlns:a16="http://schemas.microsoft.com/office/drawing/2014/main" id="{7C89BDE7-6711-4B0E-99DA-571ABE5AE111}"/>
              </a:ext>
            </a:extLst>
          </p:cNvPr>
          <p:cNvSpPr txBox="1"/>
          <p:nvPr/>
        </p:nvSpPr>
        <p:spPr>
          <a:xfrm>
            <a:off x="253940" y="2611828"/>
            <a:ext cx="107542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b="1" dirty="0">
                <a:ea typeface="+mn-lt"/>
                <a:cs typeface="+mn-lt"/>
              </a:rPr>
              <a:t>20´ máximo</a:t>
            </a:r>
            <a:endParaRPr lang="en-US" sz="1400" b="1" dirty="0">
              <a:ea typeface="+mn-lt"/>
              <a:cs typeface="+mn-lt"/>
            </a:endParaRPr>
          </a:p>
        </p:txBody>
      </p:sp>
      <p:sp>
        <p:nvSpPr>
          <p:cNvPr id="8" name="TextBox 7">
            <a:extLst>
              <a:ext uri="{FF2B5EF4-FFF2-40B4-BE49-F238E27FC236}">
                <a16:creationId xmlns:a16="http://schemas.microsoft.com/office/drawing/2014/main" id="{DAD958D3-A078-44F5-A26F-225F28112F37}"/>
              </a:ext>
            </a:extLst>
          </p:cNvPr>
          <p:cNvSpPr txBox="1"/>
          <p:nvPr/>
        </p:nvSpPr>
        <p:spPr>
          <a:xfrm>
            <a:off x="843413" y="3100658"/>
            <a:ext cx="629732"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US" sz="1400" b="1" dirty="0">
                <a:ea typeface="+mn-lt"/>
                <a:cs typeface="+mn-lt"/>
              </a:rPr>
              <a:t>4´ máx.</a:t>
            </a:r>
            <a:endParaRPr lang="en-US" sz="1400" b="1" dirty="0">
              <a:ea typeface="+mn-lt"/>
              <a:cs typeface="+mn-lt"/>
            </a:endParaRPr>
          </a:p>
        </p:txBody>
      </p:sp>
      <p:sp>
        <p:nvSpPr>
          <p:cNvPr id="16" name="TextBox 15">
            <a:extLst>
              <a:ext uri="{FF2B5EF4-FFF2-40B4-BE49-F238E27FC236}">
                <a16:creationId xmlns:a16="http://schemas.microsoft.com/office/drawing/2014/main" id="{225A51C8-80BF-4C36-BAC9-AAE64648D05D}"/>
              </a:ext>
            </a:extLst>
          </p:cNvPr>
          <p:cNvSpPr txBox="1"/>
          <p:nvPr/>
        </p:nvSpPr>
        <p:spPr>
          <a:xfrm>
            <a:off x="1853422" y="3542763"/>
            <a:ext cx="766316"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b="1" dirty="0">
                <a:ea typeface="+mn-lt"/>
                <a:cs typeface="+mn-lt"/>
              </a:rPr>
              <a:t>4´ máx.</a:t>
            </a:r>
            <a:endParaRPr lang="en-US" sz="1400" b="1" dirty="0">
              <a:ea typeface="+mn-lt"/>
              <a:cs typeface="+mn-l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title="El diagrama muestra la combinación correcta de escalonamiento e inclinació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274" y="2209800"/>
            <a:ext cx="6531429" cy="4038600"/>
          </a:xfrm>
        </p:spPr>
      </p:pic>
      <p:sp>
        <p:nvSpPr>
          <p:cNvPr id="5" name="Rectangle 4"/>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a:t>87</a:t>
            </a:fld>
            <a:endParaRPr>
              <a:solidFill>
                <a:srgbClr val="000000">
                  <a:tint val="75000"/>
                </a:srgbClr>
              </a:solidFill>
            </a:endParaRPr>
          </a:p>
        </p:txBody>
      </p:sp>
      <p:sp>
        <p:nvSpPr>
          <p:cNvPr id="2" name="Title 1"/>
          <p:cNvSpPr>
            <a:spLocks noGrp="1"/>
          </p:cNvSpPr>
          <p:nvPr>
            <p:ph type="title"/>
          </p:nvPr>
        </p:nvSpPr>
        <p:spPr>
          <a:xfrm>
            <a:off x="457200" y="274638"/>
            <a:ext cx="8610600" cy="944562"/>
          </a:xfrm>
        </p:spPr>
        <p:txBody>
          <a:bodyPr>
            <a:normAutofit fontScale="90000"/>
          </a:bodyPr>
          <a:lstStyle/>
          <a:p>
            <a:pPr rtl="0"/>
            <a:r>
              <a:rPr lang="es-US" spc="-100" dirty="0"/>
              <a:t>Combinación de escalonado e inclinación</a:t>
            </a:r>
          </a:p>
        </p:txBody>
      </p:sp>
      <p:pic>
        <p:nvPicPr>
          <p:cNvPr id="7" name="Picture 6" descr="Fotografía de la combinación de escalonamiento e inclinación.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 y="1295400"/>
            <a:ext cx="5334767" cy="2743200"/>
          </a:xfrm>
          <a:prstGeom prst="rect">
            <a:avLst/>
          </a:prstGeom>
        </p:spPr>
      </p:pic>
      <p:sp>
        <p:nvSpPr>
          <p:cNvPr id="3" name="TextBox 2">
            <a:extLst>
              <a:ext uri="{FF2B5EF4-FFF2-40B4-BE49-F238E27FC236}">
                <a16:creationId xmlns:a16="http://schemas.microsoft.com/office/drawing/2014/main" id="{848E6907-3C2A-4086-A336-B9F20AE79AC4}"/>
              </a:ext>
            </a:extLst>
          </p:cNvPr>
          <p:cNvSpPr txBox="1"/>
          <p:nvPr/>
        </p:nvSpPr>
        <p:spPr>
          <a:xfrm>
            <a:off x="2137374" y="5526838"/>
            <a:ext cx="126592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b="1" dirty="0">
                <a:ea typeface="+mn-lt"/>
                <a:cs typeface="+mn-lt"/>
              </a:rPr>
              <a:t>4'0" máx.</a:t>
            </a:r>
            <a:endParaRPr lang="en-US" b="1" dirty="0">
              <a:ea typeface="+mn-lt"/>
              <a:cs typeface="+mn-lt"/>
            </a:endParaRPr>
          </a:p>
        </p:txBody>
      </p:sp>
      <p:sp>
        <p:nvSpPr>
          <p:cNvPr id="4" name="TextBox 3" title="-">
            <a:extLst>
              <a:ext uri="{FF2B5EF4-FFF2-40B4-BE49-F238E27FC236}">
                <a16:creationId xmlns:a16="http://schemas.microsoft.com/office/drawing/2014/main" id="{D641C375-D55C-4097-83B1-83FD6AC68010}"/>
              </a:ext>
              <a:ext uri="{C183D7F6-B498-43B3-948B-1728B52AA6E4}">
                <adec:decorative xmlns="" xmlns:adec="http://schemas.microsoft.com/office/drawing/2017/decorative" val="1"/>
              </a:ext>
            </a:extLst>
          </p:cNvPr>
          <p:cNvSpPr txBox="1"/>
          <p:nvPr/>
        </p:nvSpPr>
        <p:spPr>
          <a:xfrm>
            <a:off x="6658154" y="2621711"/>
            <a:ext cx="349371" cy="3801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9" name="TextBox 8" title="-">
            <a:extLst>
              <a:ext uri="{FF2B5EF4-FFF2-40B4-BE49-F238E27FC236}">
                <a16:creationId xmlns:a16="http://schemas.microsoft.com/office/drawing/2014/main" id="{9A5BB5C0-C8E1-4A56-B701-50B9F5726127}"/>
              </a:ext>
              <a:ext uri="{C183D7F6-B498-43B3-948B-1728B52AA6E4}">
                <adec:decorative xmlns="" xmlns:adec="http://schemas.microsoft.com/office/drawing/2017/decorative" val="1"/>
              </a:ext>
            </a:extLst>
          </p:cNvPr>
          <p:cNvSpPr txBox="1"/>
          <p:nvPr/>
        </p:nvSpPr>
        <p:spPr>
          <a:xfrm>
            <a:off x="7401283" y="2879605"/>
            <a:ext cx="938843" cy="24712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10" name="TextBox 9">
            <a:extLst>
              <a:ext uri="{FF2B5EF4-FFF2-40B4-BE49-F238E27FC236}">
                <a16:creationId xmlns:a16="http://schemas.microsoft.com/office/drawing/2014/main" id="{00C9460A-3867-4170-944D-3D82529D98E4}"/>
              </a:ext>
            </a:extLst>
          </p:cNvPr>
          <p:cNvSpPr txBox="1"/>
          <p:nvPr/>
        </p:nvSpPr>
        <p:spPr>
          <a:xfrm>
            <a:off x="6580876" y="2512084"/>
            <a:ext cx="7842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ea typeface="+mn-lt"/>
                <a:cs typeface="+mn-lt"/>
              </a:rPr>
              <a:t>2´-0” MÍN.</a:t>
            </a:r>
            <a:endParaRPr lang="en-US" sz="1400">
              <a:ea typeface="+mn-lt"/>
              <a:cs typeface="+mn-lt"/>
            </a:endParaRPr>
          </a:p>
        </p:txBody>
      </p:sp>
      <p:sp>
        <p:nvSpPr>
          <p:cNvPr id="11" name="TextBox 10">
            <a:extLst>
              <a:ext uri="{FF2B5EF4-FFF2-40B4-BE49-F238E27FC236}">
                <a16:creationId xmlns:a16="http://schemas.microsoft.com/office/drawing/2014/main" id="{E0473C8F-0095-49D5-B72F-2037611BBA24}"/>
              </a:ext>
            </a:extLst>
          </p:cNvPr>
          <p:cNvSpPr txBox="1"/>
          <p:nvPr/>
        </p:nvSpPr>
        <p:spPr>
          <a:xfrm flipH="1">
            <a:off x="7579923" y="2604639"/>
            <a:ext cx="7936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200" dirty="0">
                <a:ea typeface="+mn-lt"/>
                <a:cs typeface="+mn-lt"/>
              </a:rPr>
              <a:t>Tierra excavada apilada</a:t>
            </a:r>
            <a:endParaRPr lang="en-US" sz="1200">
              <a:ea typeface="+mn-lt"/>
              <a:cs typeface="+mn-l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rtl="0"/>
              <a:t>88</a:t>
            </a:fld>
            <a:endParaRPr>
              <a:solidFill>
                <a:srgbClr val="000000">
                  <a:tint val="75000"/>
                </a:srgbClr>
              </a:solidFill>
            </a:endParaRPr>
          </a:p>
        </p:txBody>
      </p:sp>
      <p:sp>
        <p:nvSpPr>
          <p:cNvPr id="2" name="Title 1"/>
          <p:cNvSpPr>
            <a:spLocks noGrp="1"/>
          </p:cNvSpPr>
          <p:nvPr>
            <p:ph type="title"/>
          </p:nvPr>
        </p:nvSpPr>
        <p:spPr>
          <a:xfrm>
            <a:off x="457200" y="152400"/>
            <a:ext cx="5715000" cy="1143000"/>
          </a:xfrm>
        </p:spPr>
        <p:txBody>
          <a:bodyPr>
            <a:normAutofit fontScale="90000"/>
          </a:bodyPr>
          <a:lstStyle/>
          <a:p>
            <a:pPr rtl="0">
              <a:lnSpc>
                <a:spcPts val="4400"/>
              </a:lnSpc>
            </a:pPr>
            <a:r>
              <a:rPr lang="es-US" dirty="0"/>
              <a:t>Sistemas de apuntalamiento</a:t>
            </a:r>
          </a:p>
        </p:txBody>
      </p:sp>
      <p:sp>
        <p:nvSpPr>
          <p:cNvPr id="5" name="TextBox 4"/>
          <p:cNvSpPr txBox="1"/>
          <p:nvPr/>
        </p:nvSpPr>
        <p:spPr>
          <a:xfrm>
            <a:off x="304800" y="1371600"/>
            <a:ext cx="4800600" cy="1569660"/>
          </a:xfrm>
          <a:prstGeom prst="rect">
            <a:avLst/>
          </a:prstGeom>
          <a:noFill/>
        </p:spPr>
        <p:txBody>
          <a:bodyPr wrap="square" rtlCol="0">
            <a:spAutoFit/>
          </a:bodyPr>
          <a:lstStyle/>
          <a:p>
            <a:pPr rtl="0"/>
            <a:r>
              <a:rPr lang="es-US" sz="3200" b="1" dirty="0">
                <a:solidFill>
                  <a:srgbClr val="000000"/>
                </a:solidFill>
              </a:rPr>
              <a:t>Diseñados para soportar los lados de la zanja para prevenir derrumbes</a:t>
            </a:r>
          </a:p>
        </p:txBody>
      </p:sp>
      <p:pic>
        <p:nvPicPr>
          <p:cNvPr id="9" name="Picture 8" descr="Fotografía: uso correcto del sistema de apuntalamiento vertical."/>
          <p:cNvPicPr>
            <a:picLocks noChangeAspect="1"/>
          </p:cNvPicPr>
          <p:nvPr/>
        </p:nvPicPr>
        <p:blipFill>
          <a:blip r:embed="rId3" cstate="print"/>
          <a:stretch>
            <a:fillRect/>
          </a:stretch>
        </p:blipFill>
        <p:spPr>
          <a:xfrm>
            <a:off x="5486400" y="533400"/>
            <a:ext cx="2895600" cy="2995068"/>
          </a:xfrm>
          <a:prstGeom prst="rect">
            <a:avLst/>
          </a:prstGeom>
        </p:spPr>
      </p:pic>
      <p:sp>
        <p:nvSpPr>
          <p:cNvPr id="3" name="Content Placeholder 2"/>
          <p:cNvSpPr>
            <a:spLocks noGrp="1"/>
          </p:cNvSpPr>
          <p:nvPr>
            <p:ph idx="1"/>
          </p:nvPr>
        </p:nvSpPr>
        <p:spPr>
          <a:xfrm>
            <a:off x="304800" y="3200400"/>
            <a:ext cx="4724400" cy="3276600"/>
          </a:xfrm>
        </p:spPr>
        <p:txBody>
          <a:bodyPr>
            <a:normAutofit fontScale="77500" lnSpcReduction="20000"/>
          </a:bodyPr>
          <a:lstStyle/>
          <a:p>
            <a:pPr rtl="0"/>
            <a:r>
              <a:rPr lang="es-US" dirty="0"/>
              <a:t>De madera o metal.</a:t>
            </a:r>
          </a:p>
          <a:p>
            <a:pPr rtl="0"/>
            <a:r>
              <a:rPr lang="es-US" dirty="0"/>
              <a:t>Hechos a la medida de la zanja.</a:t>
            </a:r>
          </a:p>
          <a:p>
            <a:pPr rtl="0"/>
            <a:r>
              <a:rPr lang="es-US" dirty="0"/>
              <a:t>Caben en espacios angostos y alrededor de las líneas de servicios públicos.</a:t>
            </a:r>
          </a:p>
          <a:p>
            <a:pPr rtl="0"/>
            <a:r>
              <a:rPr lang="es-US" dirty="0"/>
              <a:t>El arqueo de la tierra estabiliza los muros de la zanja.</a:t>
            </a:r>
          </a:p>
          <a:p>
            <a:pPr rtl="0"/>
            <a:r>
              <a:rPr lang="es-US" dirty="0"/>
              <a:t>Exige conocimiento técnico.</a:t>
            </a:r>
          </a:p>
        </p:txBody>
      </p:sp>
      <p:pic>
        <p:nvPicPr>
          <p:cNvPr id="6" name="Picture 5" title="El diagrama muestra el principio de arqueo del suel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581400"/>
            <a:ext cx="3810000" cy="2695575"/>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to: ejemplo de instalación de apuntalamiento con mader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752" y="2514600"/>
            <a:ext cx="6004455" cy="3657600"/>
          </a:xfrm>
          <a:prstGeom prst="rect">
            <a:avLst/>
          </a:prstGeom>
        </p:spPr>
      </p:pic>
      <p:pic>
        <p:nvPicPr>
          <p:cNvPr id="7" name="Picture 6" title="Diagrama de los componentes de apuntalamien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38200"/>
            <a:ext cx="3546764" cy="3200400"/>
          </a:xfrm>
          <a:prstGeom prst="rect">
            <a:avLst/>
          </a:prstGeom>
        </p:spPr>
      </p:pic>
      <p:sp>
        <p:nvSpPr>
          <p:cNvPr id="12" name="Rectangle 11"/>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rtl="0"/>
              <a:t>89</a:t>
            </a:fld>
            <a:endParaRPr>
              <a:solidFill>
                <a:srgbClr val="000000">
                  <a:tint val="75000"/>
                </a:srgbClr>
              </a:solidFill>
            </a:endParaRPr>
          </a:p>
        </p:txBody>
      </p:sp>
      <p:sp>
        <p:nvSpPr>
          <p:cNvPr id="2" name="Title 1"/>
          <p:cNvSpPr>
            <a:spLocks noGrp="1"/>
          </p:cNvSpPr>
          <p:nvPr>
            <p:ph type="title"/>
          </p:nvPr>
        </p:nvSpPr>
        <p:spPr>
          <a:xfrm>
            <a:off x="457200" y="76200"/>
            <a:ext cx="6629400" cy="944562"/>
          </a:xfrm>
        </p:spPr>
        <p:txBody>
          <a:bodyPr>
            <a:normAutofit fontScale="90000"/>
          </a:bodyPr>
          <a:lstStyle/>
          <a:p>
            <a:pPr rtl="0"/>
            <a:r>
              <a:rPr lang="es-US" dirty="0"/>
              <a:t>Apuntalamiento con madera</a:t>
            </a:r>
          </a:p>
        </p:txBody>
      </p:sp>
      <p:sp>
        <p:nvSpPr>
          <p:cNvPr id="3" name="TextBox 2">
            <a:extLst>
              <a:ext uri="{FF2B5EF4-FFF2-40B4-BE49-F238E27FC236}">
                <a16:creationId xmlns:a16="http://schemas.microsoft.com/office/drawing/2014/main" id="{5B3F9A9B-11AB-4D37-A25C-375C64A85F80}"/>
              </a:ext>
            </a:extLst>
          </p:cNvPr>
          <p:cNvSpPr txBox="1"/>
          <p:nvPr/>
        </p:nvSpPr>
        <p:spPr>
          <a:xfrm>
            <a:off x="6208862" y="731089"/>
            <a:ext cx="2743200"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600" dirty="0">
                <a:ea typeface="+mn-lt"/>
                <a:cs typeface="+mn-lt"/>
              </a:rPr>
              <a:t>Soportes (si hay separación)</a:t>
            </a:r>
            <a:endParaRPr lang="en-US" sz="1600" dirty="0">
              <a:ea typeface="+mn-lt"/>
              <a:cs typeface="+mn-lt"/>
            </a:endParaRPr>
          </a:p>
        </p:txBody>
      </p:sp>
      <p:sp>
        <p:nvSpPr>
          <p:cNvPr id="4" name="TextBox 3">
            <a:extLst>
              <a:ext uri="{FF2B5EF4-FFF2-40B4-BE49-F238E27FC236}">
                <a16:creationId xmlns:a16="http://schemas.microsoft.com/office/drawing/2014/main" id="{48821B2F-0FBD-4B0C-8128-AA4B10A48393}"/>
              </a:ext>
            </a:extLst>
          </p:cNvPr>
          <p:cNvSpPr txBox="1"/>
          <p:nvPr/>
        </p:nvSpPr>
        <p:spPr>
          <a:xfrm>
            <a:off x="8166879" y="1219020"/>
            <a:ext cx="953220"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1400" dirty="0">
                <a:ea typeface="+mn-lt"/>
                <a:cs typeface="+mn-lt"/>
              </a:rPr>
              <a:t>Encofrado</a:t>
            </a:r>
            <a:endParaRPr lang="en-US" sz="1400">
              <a:cs typeface="Calibri"/>
            </a:endParaRPr>
          </a:p>
        </p:txBody>
      </p:sp>
      <p:sp>
        <p:nvSpPr>
          <p:cNvPr id="5" name="TextBox 4">
            <a:extLst>
              <a:ext uri="{FF2B5EF4-FFF2-40B4-BE49-F238E27FC236}">
                <a16:creationId xmlns:a16="http://schemas.microsoft.com/office/drawing/2014/main" id="{DB76D5C0-6C69-4144-9D9E-FE6047ADF953}"/>
              </a:ext>
            </a:extLst>
          </p:cNvPr>
          <p:cNvSpPr txBox="1"/>
          <p:nvPr/>
        </p:nvSpPr>
        <p:spPr>
          <a:xfrm>
            <a:off x="5761367" y="3331593"/>
            <a:ext cx="701616"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1400" dirty="0">
                <a:ea typeface="+mn-lt"/>
                <a:cs typeface="+mn-lt"/>
              </a:rPr>
              <a:t>Riostra</a:t>
            </a:r>
            <a:endParaRPr lang="en-US" sz="1400">
              <a:cs typeface="Calibri"/>
            </a:endParaRPr>
          </a:p>
        </p:txBody>
      </p:sp>
      <p:sp>
        <p:nvSpPr>
          <p:cNvPr id="6" name="TextBox 5">
            <a:extLst>
              <a:ext uri="{FF2B5EF4-FFF2-40B4-BE49-F238E27FC236}">
                <a16:creationId xmlns:a16="http://schemas.microsoft.com/office/drawing/2014/main" id="{9EAF3C74-FEF3-4EE0-A34B-35A172CC3603}"/>
              </a:ext>
            </a:extLst>
          </p:cNvPr>
          <p:cNvSpPr txBox="1"/>
          <p:nvPr/>
        </p:nvSpPr>
        <p:spPr>
          <a:xfrm>
            <a:off x="6346346" y="3546354"/>
            <a:ext cx="102510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1400" dirty="0">
                <a:ea typeface="+mn-lt"/>
                <a:cs typeface="+mn-lt"/>
              </a:rPr>
              <a:t>Puntal (travesaño)</a:t>
            </a:r>
            <a:endParaRPr lang="en-US" sz="1400" dirty="0">
              <a:ea typeface="+mn-lt"/>
              <a:cs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Graphic listing five examples of construction projects requiring excavation site preparation; building foundations; basements and garages; below grade structures; utility instal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447800"/>
            <a:ext cx="5088367" cy="4883972"/>
          </a:xfrm>
          <a:prstGeom prst="rect">
            <a:avLst/>
          </a:prstGeom>
        </p:spPr>
      </p:pic>
      <p:sp>
        <p:nvSpPr>
          <p:cNvPr id="3" name="Slide Number Placeholder 3"/>
          <p:cNvSpPr>
            <a:spLocks noGrp="1"/>
          </p:cNvSpPr>
          <p:nvPr>
            <p:ph type="sldNum" sz="quarter" idx="4294967295"/>
          </p:nvPr>
        </p:nvSpPr>
        <p:spPr>
          <a:xfrm>
            <a:off x="8669708" y="17092"/>
            <a:ext cx="457200" cy="365125"/>
          </a:xfrm>
          <a:prstGeom prst="rect">
            <a:avLst/>
          </a:prstGeom>
        </p:spPr>
        <p:txBody>
          <a:bodyPr/>
          <a:lstStyle/>
          <a:p>
            <a:pPr rtl="0"/>
            <a:fld id="{A385ADA4-7CA8-7D42-9033-52B4A2259F06}" type="slidenum">
              <a:rPr>
                <a:solidFill>
                  <a:srgbClr val="000000">
                    <a:tint val="75000"/>
                  </a:srgbClr>
                </a:solidFill>
              </a:rPr>
              <a:pPr/>
              <a:t>9</a:t>
            </a:fld>
            <a:endParaRPr>
              <a:solidFill>
                <a:srgbClr val="000000">
                  <a:tint val="75000"/>
                </a:srgbClr>
              </a:solidFill>
            </a:endParaRPr>
          </a:p>
        </p:txBody>
      </p:sp>
      <p:sp>
        <p:nvSpPr>
          <p:cNvPr id="2" name="Title 1"/>
          <p:cNvSpPr>
            <a:spLocks noGrp="1"/>
          </p:cNvSpPr>
          <p:nvPr>
            <p:ph type="title"/>
          </p:nvPr>
        </p:nvSpPr>
        <p:spPr>
          <a:xfrm>
            <a:off x="243840" y="252493"/>
            <a:ext cx="5562600" cy="1143000"/>
          </a:xfrm>
        </p:spPr>
        <p:txBody>
          <a:bodyPr>
            <a:normAutofit fontScale="90000"/>
          </a:bodyPr>
          <a:lstStyle/>
          <a:p>
            <a:pPr algn="l" rtl="0"/>
            <a:r>
              <a:rPr lang="es-US" dirty="0"/>
              <a:t>¿Las zanjas son diferentes a las excavaciones?</a:t>
            </a:r>
          </a:p>
        </p:txBody>
      </p:sp>
      <p:sp>
        <p:nvSpPr>
          <p:cNvPr id="4" name="TextBox 3"/>
          <p:cNvSpPr txBox="1"/>
          <p:nvPr/>
        </p:nvSpPr>
        <p:spPr>
          <a:xfrm>
            <a:off x="228600" y="2133600"/>
            <a:ext cx="3886200" cy="286232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rtl="0"/>
            <a:r>
              <a:rPr lang="es-US" sz="3600" dirty="0"/>
              <a:t>Todas las zanjas </a:t>
            </a:r>
            <a:br>
              <a:rPr lang="es-US" sz="3600" dirty="0"/>
            </a:br>
            <a:r>
              <a:rPr lang="es-US" sz="3600" dirty="0"/>
              <a:t>son excavaciones;</a:t>
            </a:r>
          </a:p>
          <a:p>
            <a:pPr algn="ctr" rtl="0"/>
            <a:r>
              <a:rPr lang="es-US" sz="3600" dirty="0"/>
              <a:t>no todas las excavaciones </a:t>
            </a:r>
            <a:br>
              <a:rPr lang="es-US" sz="3600" dirty="0"/>
            </a:br>
            <a:r>
              <a:rPr lang="es-US" sz="3600" dirty="0"/>
              <a:t>son zanjas.</a:t>
            </a:r>
          </a:p>
        </p:txBody>
      </p:sp>
      <p:sp>
        <p:nvSpPr>
          <p:cNvPr id="7" name="TextBox 6">
            <a:extLst>
              <a:ext uri="{FF2B5EF4-FFF2-40B4-BE49-F238E27FC236}">
                <a16:creationId xmlns:a16="http://schemas.microsoft.com/office/drawing/2014/main" id="{77946E5D-2FF5-497C-AA86-803D8D437816}"/>
              </a:ext>
            </a:extLst>
          </p:cNvPr>
          <p:cNvSpPr txBox="1"/>
          <p:nvPr/>
        </p:nvSpPr>
        <p:spPr>
          <a:xfrm>
            <a:off x="5001164" y="1543409"/>
            <a:ext cx="1025106"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2400" b="1" dirty="0">
                <a:ea typeface="+mn-lt"/>
                <a:cs typeface="+mn-lt"/>
              </a:rPr>
              <a:t>Zanja</a:t>
            </a:r>
            <a:endParaRPr lang="en-US" sz="2400" b="1">
              <a:cs typeface="Calibri"/>
            </a:endParaRPr>
          </a:p>
        </p:txBody>
      </p:sp>
      <p:sp>
        <p:nvSpPr>
          <p:cNvPr id="8" name="TextBox 7">
            <a:extLst>
              <a:ext uri="{FF2B5EF4-FFF2-40B4-BE49-F238E27FC236}">
                <a16:creationId xmlns:a16="http://schemas.microsoft.com/office/drawing/2014/main" id="{C4029E4C-1686-40C8-96F3-66B82E83BA43}"/>
              </a:ext>
            </a:extLst>
          </p:cNvPr>
          <p:cNvSpPr txBox="1"/>
          <p:nvPr/>
        </p:nvSpPr>
        <p:spPr>
          <a:xfrm>
            <a:off x="4971512" y="2031341"/>
            <a:ext cx="2631774" cy="175432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s-US" dirty="0">
                <a:ea typeface="+mn-lt"/>
                <a:cs typeface="+mn-lt"/>
              </a:rPr>
              <a:t>más profunda que ancha</a:t>
            </a:r>
            <a:endParaRPr lang="en-US" dirty="0">
              <a:ea typeface="+mn-lt"/>
              <a:cs typeface="+mn-lt"/>
            </a:endParaRPr>
          </a:p>
          <a:p>
            <a:pPr marL="285750" indent="-285750">
              <a:buFont typeface="Symbol"/>
              <a:buChar char="•"/>
            </a:pPr>
            <a:r>
              <a:rPr lang="es-US" dirty="0">
                <a:ea typeface="+mn-lt"/>
                <a:cs typeface="+mn-lt"/>
              </a:rPr>
              <a:t>no más de 15 pies de ancho en la parte inferior</a:t>
            </a:r>
            <a:endParaRPr lang="en-US" dirty="0">
              <a:ea typeface="+mn-lt"/>
              <a:cs typeface="+mn-lt"/>
            </a:endParaRPr>
          </a:p>
          <a:p>
            <a:pPr algn="l"/>
            <a:endParaRPr lang="en-US" dirty="0">
              <a:cs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title="Diagrama: tipo de riostra horizontal para apuntalamiento hidráulico con encofrad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10200" y="3276600"/>
            <a:ext cx="3578352" cy="3090672"/>
          </a:xfrm>
          <a:prstGeom prst="rect">
            <a:avLst/>
          </a:prstGeom>
        </p:spPr>
      </p:pic>
      <p:pic>
        <p:nvPicPr>
          <p:cNvPr id="14" name="Picture 13" title="Diagrama: tipo de puntal vertical para apuntalamiento hidráulic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0200" y="685800"/>
            <a:ext cx="3578352" cy="2529840"/>
          </a:xfrm>
          <a:prstGeom prst="rect">
            <a:avLst/>
          </a:prstGeom>
        </p:spPr>
      </p:pic>
      <p:sp>
        <p:nvSpPr>
          <p:cNvPr id="7" name="Rectangle 6"/>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rtl="0"/>
              <a:t>90</a:t>
            </a:fld>
            <a:endParaRPr>
              <a:solidFill>
                <a:srgbClr val="000000">
                  <a:tint val="75000"/>
                </a:srgbClr>
              </a:solidFill>
            </a:endParaRPr>
          </a:p>
        </p:txBody>
      </p:sp>
      <p:sp>
        <p:nvSpPr>
          <p:cNvPr id="2" name="Title 1"/>
          <p:cNvSpPr>
            <a:spLocks noGrp="1"/>
          </p:cNvSpPr>
          <p:nvPr>
            <p:ph type="title"/>
          </p:nvPr>
        </p:nvSpPr>
        <p:spPr>
          <a:xfrm>
            <a:off x="457200" y="274638"/>
            <a:ext cx="4419600" cy="944562"/>
          </a:xfrm>
        </p:spPr>
        <p:txBody>
          <a:bodyPr>
            <a:normAutofit fontScale="90000"/>
          </a:bodyPr>
          <a:lstStyle/>
          <a:p>
            <a:pPr rtl="0"/>
            <a:r>
              <a:rPr lang="es-US" dirty="0"/>
              <a:t>Apuntalamiento hidráulico</a:t>
            </a:r>
          </a:p>
        </p:txBody>
      </p:sp>
      <p:sp>
        <p:nvSpPr>
          <p:cNvPr id="3" name="Content Placeholder 2"/>
          <p:cNvSpPr>
            <a:spLocks noGrp="1"/>
          </p:cNvSpPr>
          <p:nvPr>
            <p:ph idx="1"/>
          </p:nvPr>
        </p:nvSpPr>
        <p:spPr>
          <a:xfrm>
            <a:off x="304800" y="1447800"/>
            <a:ext cx="3429001" cy="4724400"/>
          </a:xfrm>
        </p:spPr>
        <p:txBody>
          <a:bodyPr>
            <a:normAutofit fontScale="92500" lnSpcReduction="20000"/>
          </a:bodyPr>
          <a:lstStyle/>
          <a:p>
            <a:pPr rtl="0"/>
            <a:r>
              <a:rPr lang="es-US" dirty="0"/>
              <a:t>Prefabricado con aluminio o acero.</a:t>
            </a:r>
          </a:p>
          <a:p>
            <a:pPr rtl="0"/>
            <a:r>
              <a:rPr lang="es-US" dirty="0"/>
              <a:t>Instalado desde fuera de la zanja.</a:t>
            </a:r>
          </a:p>
          <a:p>
            <a:pPr rtl="0"/>
            <a:r>
              <a:rPr lang="es-US" dirty="0"/>
              <a:t>Se adapta a varias profundidades </a:t>
            </a:r>
            <a:br>
              <a:rPr lang="es-US" dirty="0"/>
            </a:br>
            <a:r>
              <a:rPr lang="es-US" dirty="0"/>
              <a:t>y anchos.</a:t>
            </a:r>
          </a:p>
          <a:p>
            <a:pPr rtl="0"/>
            <a:r>
              <a:rPr lang="es-US" dirty="0"/>
              <a:t>Un solo trabajador puede instalar el apuntalamiento vertical.</a:t>
            </a:r>
          </a:p>
        </p:txBody>
      </p:sp>
      <p:sp>
        <p:nvSpPr>
          <p:cNvPr id="8" name="TextBox 7"/>
          <p:cNvSpPr txBox="1"/>
          <p:nvPr/>
        </p:nvSpPr>
        <p:spPr>
          <a:xfrm>
            <a:off x="3733801" y="1676400"/>
            <a:ext cx="1676399" cy="923330"/>
          </a:xfrm>
          <a:prstGeom prst="rect">
            <a:avLst/>
          </a:prstGeom>
          <a:noFill/>
        </p:spPr>
        <p:txBody>
          <a:bodyPr wrap="square" rtlCol="0">
            <a:spAutoFit/>
          </a:bodyPr>
          <a:lstStyle/>
          <a:p>
            <a:pPr algn="r" rtl="0"/>
            <a:r>
              <a:rPr lang="es-US" dirty="0">
                <a:solidFill>
                  <a:srgbClr val="000000"/>
                </a:solidFill>
              </a:rPr>
              <a:t>Tipo de apuntalamiento</a:t>
            </a:r>
          </a:p>
          <a:p>
            <a:pPr algn="r" rtl="0"/>
            <a:r>
              <a:rPr lang="es-US" dirty="0">
                <a:solidFill>
                  <a:srgbClr val="000000"/>
                </a:solidFill>
              </a:rPr>
              <a:t>vertical</a:t>
            </a:r>
          </a:p>
        </p:txBody>
      </p:sp>
      <p:sp>
        <p:nvSpPr>
          <p:cNvPr id="9" name="TextBox 8"/>
          <p:cNvSpPr txBox="1"/>
          <p:nvPr/>
        </p:nvSpPr>
        <p:spPr>
          <a:xfrm>
            <a:off x="3429000" y="5248870"/>
            <a:ext cx="1981200" cy="923330"/>
          </a:xfrm>
          <a:prstGeom prst="rect">
            <a:avLst/>
          </a:prstGeom>
          <a:noFill/>
        </p:spPr>
        <p:txBody>
          <a:bodyPr wrap="square" rtlCol="0">
            <a:spAutoFit/>
          </a:bodyPr>
          <a:lstStyle/>
          <a:p>
            <a:pPr algn="r" rtl="0"/>
            <a:r>
              <a:rPr lang="es-US" dirty="0">
                <a:solidFill>
                  <a:srgbClr val="000000"/>
                </a:solidFill>
              </a:rPr>
              <a:t>Tipo de riostra horizontal</a:t>
            </a:r>
          </a:p>
          <a:p>
            <a:pPr algn="r" rtl="0"/>
            <a:r>
              <a:rPr lang="es-US" dirty="0">
                <a:solidFill>
                  <a:srgbClr val="000000"/>
                </a:solidFill>
              </a:rPr>
              <a:t>con panel metálico</a:t>
            </a:r>
          </a:p>
        </p:txBody>
      </p:sp>
      <p:sp>
        <p:nvSpPr>
          <p:cNvPr id="4" name="TextBox 3">
            <a:extLst>
              <a:ext uri="{FF2B5EF4-FFF2-40B4-BE49-F238E27FC236}">
                <a16:creationId xmlns:a16="http://schemas.microsoft.com/office/drawing/2014/main" id="{AB473C4E-5857-483C-8838-326928222D52}"/>
              </a:ext>
            </a:extLst>
          </p:cNvPr>
          <p:cNvSpPr txBox="1"/>
          <p:nvPr/>
        </p:nvSpPr>
        <p:spPr>
          <a:xfrm>
            <a:off x="7617844" y="1644051"/>
            <a:ext cx="981974"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200" dirty="0">
                <a:ea typeface="+mn-lt"/>
                <a:cs typeface="+mn-lt"/>
              </a:rPr>
              <a:t>BARANDAL VERTICAL</a:t>
            </a:r>
            <a:endParaRPr lang="en-US" sz="1200">
              <a:ea typeface="+mn-lt"/>
              <a:cs typeface="+mn-lt"/>
            </a:endParaRPr>
          </a:p>
        </p:txBody>
      </p:sp>
      <p:sp>
        <p:nvSpPr>
          <p:cNvPr id="10" name="TextBox 9">
            <a:extLst>
              <a:ext uri="{FF2B5EF4-FFF2-40B4-BE49-F238E27FC236}">
                <a16:creationId xmlns:a16="http://schemas.microsoft.com/office/drawing/2014/main" id="{A4543DD2-1961-46F7-9EDF-BA059C46FE59}"/>
              </a:ext>
            </a:extLst>
          </p:cNvPr>
          <p:cNvSpPr txBox="1"/>
          <p:nvPr/>
        </p:nvSpPr>
        <p:spPr>
          <a:xfrm>
            <a:off x="7652888" y="2290133"/>
            <a:ext cx="1114966"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200" dirty="0">
                <a:ea typeface="+mn-lt"/>
                <a:cs typeface="+mn-lt"/>
              </a:rPr>
              <a:t>CILINDRO HIDRÁULICO</a:t>
            </a:r>
            <a:endParaRPr lang="en-US" sz="1200">
              <a:ea typeface="+mn-lt"/>
              <a:cs typeface="+mn-lt"/>
            </a:endParaRPr>
          </a:p>
        </p:txBody>
      </p:sp>
      <p:sp>
        <p:nvSpPr>
          <p:cNvPr id="11" name="TextBox 10">
            <a:extLst>
              <a:ext uri="{FF2B5EF4-FFF2-40B4-BE49-F238E27FC236}">
                <a16:creationId xmlns:a16="http://schemas.microsoft.com/office/drawing/2014/main" id="{2C55AA75-29C0-41B2-9FDD-8BEA32F3AE19}"/>
              </a:ext>
            </a:extLst>
          </p:cNvPr>
          <p:cNvSpPr txBox="1"/>
          <p:nvPr/>
        </p:nvSpPr>
        <p:spPr>
          <a:xfrm>
            <a:off x="7935942" y="4226584"/>
            <a:ext cx="1057455"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200" dirty="0">
                <a:ea typeface="+mn-lt"/>
                <a:cs typeface="+mn-lt"/>
              </a:rPr>
              <a:t>ENCOFRADO VERTICAL</a:t>
            </a:r>
            <a:endParaRPr lang="en-US" sz="1200" dirty="0">
              <a:ea typeface="+mn-lt"/>
              <a:cs typeface="+mn-lt"/>
            </a:endParaRPr>
          </a:p>
        </p:txBody>
      </p:sp>
      <p:sp>
        <p:nvSpPr>
          <p:cNvPr id="12" name="TextBox 11">
            <a:extLst>
              <a:ext uri="{FF2B5EF4-FFF2-40B4-BE49-F238E27FC236}">
                <a16:creationId xmlns:a16="http://schemas.microsoft.com/office/drawing/2014/main" id="{55CD74FA-CC45-47D9-87C4-8ED9C7B03F5B}"/>
              </a:ext>
            </a:extLst>
          </p:cNvPr>
          <p:cNvSpPr txBox="1"/>
          <p:nvPr/>
        </p:nvSpPr>
        <p:spPr>
          <a:xfrm>
            <a:off x="7492940" y="4721704"/>
            <a:ext cx="87414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1400" dirty="0">
                <a:ea typeface="+mn-lt"/>
                <a:cs typeface="+mn-lt"/>
              </a:rPr>
              <a:t>RIOSTRA</a:t>
            </a:r>
            <a:endParaRPr lang="en-US" sz="1400" dirty="0">
              <a:cs typeface="Calibri"/>
            </a:endParaRPr>
          </a:p>
        </p:txBody>
      </p:sp>
      <p:sp>
        <p:nvSpPr>
          <p:cNvPr id="13" name="TextBox 12">
            <a:extLst>
              <a:ext uri="{FF2B5EF4-FFF2-40B4-BE49-F238E27FC236}">
                <a16:creationId xmlns:a16="http://schemas.microsoft.com/office/drawing/2014/main" id="{3A36B8B4-0AA0-4F2F-8A11-27D566F1A1C3}"/>
              </a:ext>
            </a:extLst>
          </p:cNvPr>
          <p:cNvSpPr txBox="1"/>
          <p:nvPr/>
        </p:nvSpPr>
        <p:spPr>
          <a:xfrm>
            <a:off x="7394994" y="5439674"/>
            <a:ext cx="1068238"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200" dirty="0">
                <a:ea typeface="+mn-lt"/>
                <a:cs typeface="+mn-lt"/>
              </a:rPr>
              <a:t>CILINDRO HIDRÁULICO</a:t>
            </a:r>
            <a:endParaRPr lang="en-US" sz="1200">
              <a:ea typeface="+mn-lt"/>
              <a:cs typeface="+mn-lt"/>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698137" y="18106"/>
            <a:ext cx="418704" cy="369332"/>
          </a:xfrm>
          <a:prstGeom prst="rect">
            <a:avLst/>
          </a:prstGeom>
        </p:spPr>
        <p:txBody>
          <a:bodyPr wrap="none">
            <a:spAutoFit/>
          </a:bodyPr>
          <a:lstStyle/>
          <a:p>
            <a:pPr rtl="0"/>
            <a:fld id="{A385ADA4-7CA8-7D42-9033-52B4A2259F06}" type="slidenum">
              <a:rPr>
                <a:solidFill>
                  <a:srgbClr val="000000">
                    <a:tint val="75000"/>
                  </a:srgbClr>
                </a:solidFill>
              </a:rPr>
              <a:pPr rtl="0"/>
              <a:t>91</a:t>
            </a:fld>
            <a:endParaRPr>
              <a:solidFill>
                <a:srgbClr val="000000">
                  <a:tint val="75000"/>
                </a:srgbClr>
              </a:solidFill>
            </a:endParaRPr>
          </a:p>
        </p:txBody>
      </p:sp>
      <p:sp>
        <p:nvSpPr>
          <p:cNvPr id="2" name="Title 1"/>
          <p:cNvSpPr>
            <a:spLocks noGrp="1"/>
          </p:cNvSpPr>
          <p:nvPr>
            <p:ph type="title"/>
          </p:nvPr>
        </p:nvSpPr>
        <p:spPr>
          <a:xfrm>
            <a:off x="457200" y="274638"/>
            <a:ext cx="7467600" cy="944562"/>
          </a:xfrm>
        </p:spPr>
        <p:txBody>
          <a:bodyPr>
            <a:normAutofit fontScale="90000"/>
          </a:bodyPr>
          <a:lstStyle/>
          <a:p>
            <a:pPr rtl="0"/>
            <a:r>
              <a:rPr lang="es-US" dirty="0"/>
              <a:t>Apuntalamiento hidráulico en uso</a:t>
            </a:r>
          </a:p>
        </p:txBody>
      </p:sp>
      <p:pic>
        <p:nvPicPr>
          <p:cNvPr id="9" name="Content Placeholder 8" descr="Fotografía: ejemplo de apuntalamiento hidráulico vertical en uso."/>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2400" y="1143000"/>
            <a:ext cx="2819400" cy="3759200"/>
          </a:xfrm>
        </p:spPr>
      </p:pic>
      <p:pic>
        <p:nvPicPr>
          <p:cNvPr id="12" name="Content Placeholder 11" descr="Fotografía de un trabajador instalando un apuntalamiento hidráulico."/>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971800" y="1143000"/>
            <a:ext cx="2715583" cy="2997131"/>
          </a:xfrm>
        </p:spPr>
      </p:pic>
      <p:sp>
        <p:nvSpPr>
          <p:cNvPr id="19" name="TextBox 18"/>
          <p:cNvSpPr txBox="1"/>
          <p:nvPr/>
        </p:nvSpPr>
        <p:spPr>
          <a:xfrm>
            <a:off x="5943600" y="1371600"/>
            <a:ext cx="2667000" cy="2062103"/>
          </a:xfrm>
          <a:prstGeom prst="rect">
            <a:avLst/>
          </a:prstGeom>
          <a:noFill/>
        </p:spPr>
        <p:txBody>
          <a:bodyPr wrap="square" rtlCol="0">
            <a:spAutoFit/>
          </a:bodyPr>
          <a:lstStyle/>
          <a:p>
            <a:pPr rtl="0"/>
            <a:r>
              <a:rPr lang="es-US" sz="3200" b="1" dirty="0">
                <a:solidFill>
                  <a:srgbClr val="000000"/>
                </a:solidFill>
              </a:rPr>
              <a:t>Protección </a:t>
            </a:r>
            <a:br>
              <a:rPr lang="es-US" sz="3200" b="1" dirty="0">
                <a:solidFill>
                  <a:srgbClr val="000000"/>
                </a:solidFill>
              </a:rPr>
            </a:br>
            <a:r>
              <a:rPr lang="es-US" sz="3200" b="1" dirty="0">
                <a:solidFill>
                  <a:srgbClr val="000000"/>
                </a:solidFill>
              </a:rPr>
              <a:t>de los trabajadores de derrumbes</a:t>
            </a:r>
          </a:p>
        </p:txBody>
      </p:sp>
      <p:pic>
        <p:nvPicPr>
          <p:cNvPr id="14" name="Picture 13" descr="Fotografía: ejemplo de efecto de arco en el suelo con el uso del sistema de apuntalamiento. Zanja derrumbada fuera del apuntalamient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7680" y="3495040"/>
            <a:ext cx="3510661" cy="2831592"/>
          </a:xfrm>
          <a:prstGeom prst="rect">
            <a:avLst/>
          </a:prstGeom>
        </p:spPr>
      </p:pic>
      <p:sp>
        <p:nvSpPr>
          <p:cNvPr id="15" name="TextBox 14"/>
          <p:cNvSpPr txBox="1"/>
          <p:nvPr/>
        </p:nvSpPr>
        <p:spPr>
          <a:xfrm>
            <a:off x="1676400" y="4953000"/>
            <a:ext cx="3810000" cy="1143000"/>
          </a:xfrm>
          <a:prstGeom prst="rect">
            <a:avLst/>
          </a:prstGeom>
          <a:noFill/>
        </p:spPr>
        <p:txBody>
          <a:bodyPr wrap="square" rtlCol="0">
            <a:noAutofit/>
          </a:bodyPr>
          <a:lstStyle/>
          <a:p>
            <a:pPr rtl="0"/>
            <a:r>
              <a:rPr lang="es-US" sz="3200" b="1" dirty="0">
                <a:solidFill>
                  <a:srgbClr val="000000"/>
                </a:solidFill>
              </a:rPr>
              <a:t>Arqueo de la tierra en funcionamiento</a:t>
            </a:r>
          </a:p>
        </p:txBody>
      </p:sp>
      <p:cxnSp>
        <p:nvCxnSpPr>
          <p:cNvPr id="17" name="Straight Arrow Connector 16" title="-">
            <a:extLst>
              <a:ext uri="{C183D7F6-B498-43B3-948B-1728B52AA6E4}">
                <adec:decorative xmlns="" xmlns:adec="http://schemas.microsoft.com/office/drawing/2017/decorative" val="1"/>
              </a:ext>
            </a:extLst>
          </p:cNvPr>
          <p:cNvCxnSpPr/>
          <p:nvPr/>
        </p:nvCxnSpPr>
        <p:spPr>
          <a:xfrm flipV="1">
            <a:off x="5257800" y="4876800"/>
            <a:ext cx="11430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8137" y="18106"/>
            <a:ext cx="418704" cy="369332"/>
          </a:xfrm>
          <a:prstGeom prst="rect">
            <a:avLst/>
          </a:prstGeom>
        </p:spPr>
        <p:txBody>
          <a:bodyPr wrap="none">
            <a:spAutoFit/>
          </a:bodyPr>
          <a:lstStyle/>
          <a:p>
            <a:pPr algn="r" rtl="0"/>
            <a:fld id="{A385ADA4-7CA8-7D42-9033-52B4A2259F06}" type="slidenum">
              <a:rPr>
                <a:solidFill>
                  <a:srgbClr val="000000">
                    <a:tint val="75000"/>
                  </a:srgbClr>
                </a:solidFill>
              </a:rPr>
              <a:pPr algn="r" rtl="0"/>
              <a:t>92</a:t>
            </a:fld>
            <a:endParaRPr>
              <a:solidFill>
                <a:srgbClr val="000000">
                  <a:tint val="75000"/>
                </a:srgbClr>
              </a:solidFill>
            </a:endParaRPr>
          </a:p>
        </p:txBody>
      </p:sp>
      <p:sp>
        <p:nvSpPr>
          <p:cNvPr id="2" name="Title 1"/>
          <p:cNvSpPr>
            <a:spLocks noGrp="1"/>
          </p:cNvSpPr>
          <p:nvPr>
            <p:ph type="title"/>
          </p:nvPr>
        </p:nvSpPr>
        <p:spPr>
          <a:xfrm>
            <a:off x="457200" y="274638"/>
            <a:ext cx="7543800" cy="944562"/>
          </a:xfrm>
        </p:spPr>
        <p:txBody>
          <a:bodyPr>
            <a:normAutofit fontScale="90000"/>
          </a:bodyPr>
          <a:lstStyle/>
          <a:p>
            <a:pPr rtl="0"/>
            <a:r>
              <a:rPr lang="es-US"/>
              <a:t>El apuntalamiento debe cumplir el estándar de la OSHA </a:t>
            </a:r>
          </a:p>
        </p:txBody>
      </p:sp>
      <p:sp>
        <p:nvSpPr>
          <p:cNvPr id="3" name="Content Placeholder 2"/>
          <p:cNvSpPr>
            <a:spLocks noGrp="1"/>
          </p:cNvSpPr>
          <p:nvPr>
            <p:ph sz="half" idx="1"/>
          </p:nvPr>
        </p:nvSpPr>
        <p:spPr>
          <a:xfrm>
            <a:off x="304800" y="1371600"/>
            <a:ext cx="6248400" cy="4754563"/>
          </a:xfrm>
        </p:spPr>
        <p:txBody>
          <a:bodyPr>
            <a:noAutofit/>
          </a:bodyPr>
          <a:lstStyle/>
          <a:p>
            <a:pPr rtl="0">
              <a:lnSpc>
                <a:spcPts val="3000"/>
              </a:lnSpc>
            </a:pPr>
            <a:r>
              <a:rPr lang="es-US" dirty="0"/>
              <a:t>Siga las dimensiones y el espaciado especificados por la OSHA.</a:t>
            </a:r>
          </a:p>
          <a:p>
            <a:pPr>
              <a:buNone/>
            </a:pPr>
            <a:endParaRPr lang="en-US" sz="400" dirty="0"/>
          </a:p>
          <a:p>
            <a:pPr rtl="0">
              <a:lnSpc>
                <a:spcPts val="3000"/>
              </a:lnSpc>
            </a:pPr>
            <a:r>
              <a:rPr lang="es-US" dirty="0"/>
              <a:t>Diseñado para el tipo de tierra, la profundidad, la anchura y la longitud específicos de la zanja.</a:t>
            </a:r>
          </a:p>
          <a:p>
            <a:pPr>
              <a:buNone/>
            </a:pPr>
            <a:endParaRPr lang="en-US" sz="400" dirty="0"/>
          </a:p>
          <a:p>
            <a:pPr rtl="0">
              <a:lnSpc>
                <a:spcPts val="3000"/>
              </a:lnSpc>
            </a:pPr>
            <a:r>
              <a:rPr lang="es-US" dirty="0"/>
              <a:t>Siga las tablas del estándar de </a:t>
            </a:r>
            <a:br>
              <a:rPr lang="es-US" dirty="0"/>
            </a:br>
            <a:r>
              <a:rPr lang="es-US" dirty="0"/>
              <a:t>la OSHA</a:t>
            </a:r>
          </a:p>
          <a:p>
            <a:pPr marL="0" indent="0" rtl="0">
              <a:lnSpc>
                <a:spcPts val="3000"/>
              </a:lnSpc>
              <a:buNone/>
              <a:tabLst>
                <a:tab pos="2154238" algn="l"/>
              </a:tabLst>
            </a:pPr>
            <a:r>
              <a:rPr lang="es-US" dirty="0"/>
              <a:t>	--O-- </a:t>
            </a:r>
          </a:p>
          <a:p>
            <a:pPr rtl="0">
              <a:lnSpc>
                <a:spcPts val="3000"/>
              </a:lnSpc>
              <a:buNone/>
            </a:pPr>
            <a:r>
              <a:rPr lang="es-US" dirty="0"/>
              <a:t>	los datos tabulados aprobados </a:t>
            </a:r>
            <a:br>
              <a:rPr lang="es-US" dirty="0"/>
            </a:br>
            <a:r>
              <a:rPr lang="es-US" dirty="0"/>
              <a:t>por un ingeniero profesional </a:t>
            </a:r>
            <a:br>
              <a:rPr lang="es-US" dirty="0"/>
            </a:br>
            <a:r>
              <a:rPr lang="es-US" dirty="0" err="1"/>
              <a:t>egistrado</a:t>
            </a:r>
            <a:r>
              <a:rPr lang="es-US" dirty="0"/>
              <a:t>.</a:t>
            </a:r>
          </a:p>
          <a:p>
            <a:pPr>
              <a:lnSpc>
                <a:spcPts val="3000"/>
              </a:lnSpc>
              <a:buNone/>
            </a:pPr>
            <a:endParaRPr lang="en-US" dirty="0"/>
          </a:p>
        </p:txBody>
      </p:sp>
      <p:pic>
        <p:nvPicPr>
          <p:cNvPr id="5" name="Picture 4" descr="Fotografía: ejemplo de un buen sistema de apuntalamien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6080" y="3647440"/>
            <a:ext cx="3628773" cy="26670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534400" y="18106"/>
            <a:ext cx="609600" cy="369332"/>
          </a:xfrm>
          <a:prstGeom prst="rect">
            <a:avLst/>
          </a:prstGeom>
        </p:spPr>
        <p:txBody>
          <a:bodyPr wrap="square">
            <a:spAutoFit/>
          </a:bodyPr>
          <a:lstStyle/>
          <a:p>
            <a:pPr algn="r" rtl="0"/>
            <a:fld id="{A385ADA4-7CA8-7D42-9033-52B4A2259F06}" type="slidenum">
              <a:rPr>
                <a:solidFill>
                  <a:srgbClr val="000000">
                    <a:tint val="75000"/>
                  </a:srgbClr>
                </a:solidFill>
              </a:rPr>
              <a:pPr algn="r" rtl="0"/>
              <a:t>93</a:t>
            </a:fld>
            <a:endParaRPr>
              <a:solidFill>
                <a:srgbClr val="000000">
                  <a:tint val="75000"/>
                </a:srgbClr>
              </a:solidFill>
            </a:endParaRPr>
          </a:p>
        </p:txBody>
      </p:sp>
      <p:sp>
        <p:nvSpPr>
          <p:cNvPr id="2" name="Title 1"/>
          <p:cNvSpPr>
            <a:spLocks noGrp="1"/>
          </p:cNvSpPr>
          <p:nvPr>
            <p:ph type="title"/>
          </p:nvPr>
        </p:nvSpPr>
        <p:spPr/>
        <p:txBody>
          <a:bodyPr/>
          <a:lstStyle/>
          <a:p>
            <a:pPr rtl="0"/>
            <a:r>
              <a:rPr lang="es-US"/>
              <a:t>Otros ejemplos de apuntalamiento</a:t>
            </a:r>
          </a:p>
        </p:txBody>
      </p:sp>
      <p:pic>
        <p:nvPicPr>
          <p:cNvPr id="10" name="Content Placeholder 9" descr="Fotografía: ejemplo de un sistema de apuntalamiento para grandes estructuras."/>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08000" y="2057400"/>
            <a:ext cx="4673600" cy="3505200"/>
          </a:xfrm>
        </p:spPr>
      </p:pic>
      <p:pic>
        <p:nvPicPr>
          <p:cNvPr id="9" name="Content Placeholder 8" descr="Fotografía: ejemplo de un sistema de apuntalamiento para grandes estructura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257800" y="1295650"/>
            <a:ext cx="3354469" cy="502895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Diagrama de la caja para zanj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447800"/>
            <a:ext cx="3638550" cy="3276600"/>
          </a:xfrm>
          <a:prstGeom prst="rect">
            <a:avLst/>
          </a:prstGeom>
        </p:spPr>
      </p:pic>
      <p:sp>
        <p:nvSpPr>
          <p:cNvPr id="4" name="Rectangle 3"/>
          <p:cNvSpPr/>
          <p:nvPr/>
        </p:nvSpPr>
        <p:spPr>
          <a:xfrm>
            <a:off x="8534400" y="18106"/>
            <a:ext cx="533400" cy="369332"/>
          </a:xfrm>
          <a:prstGeom prst="rect">
            <a:avLst/>
          </a:prstGeom>
        </p:spPr>
        <p:txBody>
          <a:bodyPr wrap="square">
            <a:spAutoFit/>
          </a:bodyPr>
          <a:lstStyle/>
          <a:p>
            <a:pPr algn="r" rtl="0"/>
            <a:fld id="{A385ADA4-7CA8-7D42-9033-52B4A2259F06}" type="slidenum">
              <a:rPr>
                <a:solidFill>
                  <a:srgbClr val="000000">
                    <a:tint val="75000"/>
                  </a:srgbClr>
                </a:solidFill>
              </a:rPr>
              <a:pPr algn="r" rtl="0"/>
              <a:t>94</a:t>
            </a:fld>
            <a:endParaRPr>
              <a:solidFill>
                <a:srgbClr val="000000">
                  <a:tint val="75000"/>
                </a:srgbClr>
              </a:solidFill>
            </a:endParaRPr>
          </a:p>
        </p:txBody>
      </p:sp>
      <p:sp>
        <p:nvSpPr>
          <p:cNvPr id="2" name="Title 1"/>
          <p:cNvSpPr>
            <a:spLocks noGrp="1"/>
          </p:cNvSpPr>
          <p:nvPr>
            <p:ph type="title"/>
          </p:nvPr>
        </p:nvSpPr>
        <p:spPr>
          <a:xfrm>
            <a:off x="457200" y="274638"/>
            <a:ext cx="6324600" cy="1020762"/>
          </a:xfrm>
        </p:spPr>
        <p:txBody>
          <a:bodyPr/>
          <a:lstStyle/>
          <a:p>
            <a:pPr rtl="0"/>
            <a:r>
              <a:rPr lang="es-US"/>
              <a:t>Escudos (cajas de zanjas)</a:t>
            </a:r>
          </a:p>
        </p:txBody>
      </p:sp>
      <p:sp>
        <p:nvSpPr>
          <p:cNvPr id="3" name="Content Placeholder 2"/>
          <p:cNvSpPr>
            <a:spLocks noGrp="1"/>
          </p:cNvSpPr>
          <p:nvPr>
            <p:ph idx="1"/>
          </p:nvPr>
        </p:nvSpPr>
        <p:spPr>
          <a:xfrm>
            <a:off x="228600" y="1447801"/>
            <a:ext cx="5943600" cy="3657600"/>
          </a:xfrm>
        </p:spPr>
        <p:txBody>
          <a:bodyPr>
            <a:normAutofit fontScale="92500" lnSpcReduction="10000"/>
          </a:bodyPr>
          <a:lstStyle/>
          <a:p>
            <a:pPr rtl="0"/>
            <a:r>
              <a:rPr lang="es-US" dirty="0"/>
              <a:t>Estructura prefabricada que protege a los trabajadores si </a:t>
            </a:r>
            <a:br>
              <a:rPr lang="es-US" dirty="0"/>
            </a:br>
            <a:r>
              <a:rPr lang="es-US" dirty="0"/>
              <a:t>hay un derrumbe.</a:t>
            </a:r>
          </a:p>
          <a:p>
            <a:pPr rtl="0"/>
            <a:r>
              <a:rPr lang="es-US" dirty="0"/>
              <a:t>Diseñada por un ingeniero profesional registrado.</a:t>
            </a:r>
          </a:p>
          <a:p>
            <a:pPr rtl="0"/>
            <a:r>
              <a:rPr lang="es-US" dirty="0"/>
              <a:t>No sostiene la zanja;</a:t>
            </a:r>
          </a:p>
          <a:p>
            <a:pPr rtl="0">
              <a:buNone/>
            </a:pPr>
            <a:r>
              <a:rPr lang="es-US" dirty="0"/>
              <a:t>	actúa como “refugio </a:t>
            </a:r>
            <a:br>
              <a:rPr lang="es-US" dirty="0"/>
            </a:br>
            <a:r>
              <a:rPr lang="es-US" dirty="0"/>
              <a:t>contra bombas”.</a:t>
            </a:r>
          </a:p>
          <a:p>
            <a:pPr>
              <a:buNone/>
            </a:pPr>
            <a:endParaRPr lang="en-US" dirty="0"/>
          </a:p>
          <a:p>
            <a:endParaRPr lang="en-US" dirty="0"/>
          </a:p>
        </p:txBody>
      </p:sp>
      <p:sp>
        <p:nvSpPr>
          <p:cNvPr id="7" name="TextBox 6"/>
          <p:cNvSpPr txBox="1"/>
          <p:nvPr/>
        </p:nvSpPr>
        <p:spPr>
          <a:xfrm>
            <a:off x="914400" y="5171182"/>
            <a:ext cx="7772400" cy="1077218"/>
          </a:xfrm>
          <a:prstGeom prst="rect">
            <a:avLst/>
          </a:prstGeom>
          <a:noFill/>
        </p:spPr>
        <p:txBody>
          <a:bodyPr wrap="square" rtlCol="0">
            <a:spAutoFit/>
          </a:bodyPr>
          <a:lstStyle/>
          <a:p>
            <a:pPr rtl="0"/>
            <a:r>
              <a:rPr lang="es-US" sz="3200" b="1" dirty="0">
                <a:solidFill>
                  <a:srgbClr val="FF0000"/>
                </a:solidFill>
              </a:rPr>
              <a:t>¡Los trabajadores deben permanecer dentro de la caja para zanjas para estar protegidos!</a:t>
            </a:r>
          </a:p>
        </p:txBody>
      </p:sp>
      <p:sp>
        <p:nvSpPr>
          <p:cNvPr id="5" name="TextBox 4">
            <a:extLst>
              <a:ext uri="{FF2B5EF4-FFF2-40B4-BE49-F238E27FC236}">
                <a16:creationId xmlns:a16="http://schemas.microsoft.com/office/drawing/2014/main" id="{7BF3808D-31F1-45C4-B2FA-BA4269C61E13}"/>
              </a:ext>
            </a:extLst>
          </p:cNvPr>
          <p:cNvSpPr txBox="1"/>
          <p:nvPr/>
        </p:nvSpPr>
        <p:spPr>
          <a:xfrm>
            <a:off x="5619391" y="1999891"/>
            <a:ext cx="845389"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1600" dirty="0">
                <a:ea typeface="+mn-lt"/>
                <a:cs typeface="+mn-lt"/>
              </a:rPr>
              <a:t>Puntal</a:t>
            </a:r>
            <a:endParaRPr lang="en-US" sz="1600">
              <a:cs typeface="Calibri"/>
            </a:endParaRPr>
          </a:p>
        </p:txBody>
      </p:sp>
      <p:sp>
        <p:nvSpPr>
          <p:cNvPr id="6" name="TextBox 5">
            <a:extLst>
              <a:ext uri="{FF2B5EF4-FFF2-40B4-BE49-F238E27FC236}">
                <a16:creationId xmlns:a16="http://schemas.microsoft.com/office/drawing/2014/main" id="{9BB748DA-E13F-412F-BF3B-972AF955667F}"/>
              </a:ext>
            </a:extLst>
          </p:cNvPr>
          <p:cNvSpPr txBox="1"/>
          <p:nvPr/>
        </p:nvSpPr>
        <p:spPr>
          <a:xfrm>
            <a:off x="4777417" y="4216700"/>
            <a:ext cx="1488776"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1400" dirty="0">
                <a:ea typeface="+mn-lt"/>
                <a:cs typeface="+mn-lt"/>
              </a:rPr>
              <a:t>Borde de cuchillo</a:t>
            </a:r>
            <a:endParaRPr lang="en-US" sz="1400">
              <a:ea typeface="+mn-lt"/>
              <a:cs typeface="+mn-lt"/>
            </a:endParaRPr>
          </a:p>
        </p:txBody>
      </p:sp>
      <p:sp>
        <p:nvSpPr>
          <p:cNvPr id="8" name="TextBox 7">
            <a:extLst>
              <a:ext uri="{FF2B5EF4-FFF2-40B4-BE49-F238E27FC236}">
                <a16:creationId xmlns:a16="http://schemas.microsoft.com/office/drawing/2014/main" id="{8DC35B4E-B29C-4AF6-956A-66EBB781C868}"/>
              </a:ext>
            </a:extLst>
          </p:cNvPr>
          <p:cNvSpPr txBox="1"/>
          <p:nvPr/>
        </p:nvSpPr>
        <p:spPr>
          <a:xfrm>
            <a:off x="8061745" y="3500528"/>
            <a:ext cx="62613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1400" dirty="0">
                <a:ea typeface="+mn-lt"/>
                <a:cs typeface="+mn-lt"/>
              </a:rPr>
              <a:t>Muro</a:t>
            </a:r>
            <a:endParaRPr lang="en-US" sz="1400" dirty="0">
              <a:cs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34400" y="18106"/>
            <a:ext cx="533400" cy="369332"/>
          </a:xfrm>
          <a:prstGeom prst="rect">
            <a:avLst/>
          </a:prstGeom>
        </p:spPr>
        <p:txBody>
          <a:bodyPr wrap="square">
            <a:spAutoFit/>
          </a:bodyPr>
          <a:lstStyle/>
          <a:p>
            <a:pPr algn="r" rtl="0"/>
            <a:fld id="{A385ADA4-7CA8-7D42-9033-52B4A2259F06}" type="slidenum">
              <a:rPr>
                <a:solidFill>
                  <a:srgbClr val="000000">
                    <a:tint val="75000"/>
                  </a:srgbClr>
                </a:solidFill>
              </a:rPr>
              <a:pPr algn="r" rtl="0"/>
              <a:t>95</a:t>
            </a:fld>
            <a:endParaRPr>
              <a:solidFill>
                <a:srgbClr val="000000">
                  <a:tint val="75000"/>
                </a:srgbClr>
              </a:solidFill>
            </a:endParaRPr>
          </a:p>
        </p:txBody>
      </p:sp>
      <p:sp>
        <p:nvSpPr>
          <p:cNvPr id="2" name="Title 1"/>
          <p:cNvSpPr>
            <a:spLocks noGrp="1"/>
          </p:cNvSpPr>
          <p:nvPr>
            <p:ph type="title"/>
          </p:nvPr>
        </p:nvSpPr>
        <p:spPr>
          <a:xfrm>
            <a:off x="457200" y="274638"/>
            <a:ext cx="6477000" cy="1143000"/>
          </a:xfrm>
        </p:spPr>
        <p:txBody>
          <a:bodyPr>
            <a:normAutofit fontScale="90000"/>
          </a:bodyPr>
          <a:lstStyle/>
          <a:p>
            <a:pPr rtl="0"/>
            <a:r>
              <a:rPr lang="es-US" dirty="0"/>
              <a:t>Uso adecuado de los escudos</a:t>
            </a:r>
          </a:p>
        </p:txBody>
      </p:sp>
      <p:sp>
        <p:nvSpPr>
          <p:cNvPr id="5" name="Content Placeholder 4"/>
          <p:cNvSpPr>
            <a:spLocks noGrp="1"/>
          </p:cNvSpPr>
          <p:nvPr>
            <p:ph sz="half" idx="2"/>
          </p:nvPr>
        </p:nvSpPr>
        <p:spPr>
          <a:xfrm>
            <a:off x="4876800" y="1295400"/>
            <a:ext cx="4191000" cy="4953000"/>
          </a:xfrm>
        </p:spPr>
        <p:txBody>
          <a:bodyPr>
            <a:normAutofit fontScale="85000" lnSpcReduction="20000"/>
          </a:bodyPr>
          <a:lstStyle/>
          <a:p>
            <a:pPr rtl="0"/>
            <a:r>
              <a:rPr lang="es-US" b="1" dirty="0">
                <a:solidFill>
                  <a:srgbClr val="FF0000"/>
                </a:solidFill>
              </a:rPr>
              <a:t>Siga las especificaciones del fabricante: la carga no puede exceder la capacidad.</a:t>
            </a:r>
          </a:p>
          <a:p>
            <a:pPr rtl="0"/>
            <a:r>
              <a:rPr lang="es-US" dirty="0"/>
              <a:t>La parte superior del escudo se debe extender por arriba de la zanja.</a:t>
            </a:r>
          </a:p>
          <a:p>
            <a:pPr rtl="0"/>
            <a:r>
              <a:rPr lang="es-US" dirty="0"/>
              <a:t>Corte la zanja a no más de </a:t>
            </a:r>
            <a:br>
              <a:rPr lang="es-US" dirty="0"/>
            </a:br>
            <a:r>
              <a:rPr lang="es-US" dirty="0"/>
              <a:t>2 pies por debajo de la parte inferior del escudo.</a:t>
            </a:r>
          </a:p>
          <a:p>
            <a:pPr rtl="0"/>
            <a:r>
              <a:rPr lang="es-US" dirty="0"/>
              <a:t>Coloque relleno alrededor </a:t>
            </a:r>
            <a:br>
              <a:rPr lang="es-US" dirty="0"/>
            </a:br>
            <a:r>
              <a:rPr lang="es-US" dirty="0"/>
              <a:t>de la caja para prevenir los desplazamientos laterales.</a:t>
            </a:r>
          </a:p>
          <a:p>
            <a:pPr rtl="0"/>
            <a:r>
              <a:rPr lang="es-US" spc="-100" dirty="0"/>
              <a:t>Se puede usar en combinación con inclinaciones.</a:t>
            </a:r>
          </a:p>
          <a:p>
            <a:pPr>
              <a:buNone/>
            </a:pPr>
            <a:endParaRPr lang="en-US" dirty="0"/>
          </a:p>
        </p:txBody>
      </p:sp>
      <p:sp>
        <p:nvSpPr>
          <p:cNvPr id="8" name="TextBox 7" title="-">
            <a:extLst>
              <a:ext uri="{FF2B5EF4-FFF2-40B4-BE49-F238E27FC236}">
                <a16:creationId xmlns:a16="http://schemas.microsoft.com/office/drawing/2014/main" id="{96ECA113-43B7-48AA-B57F-A35011ED2B29}"/>
              </a:ext>
              <a:ext uri="{C183D7F6-B498-43B3-948B-1728B52AA6E4}">
                <adec:decorative xmlns="" xmlns:adec="http://schemas.microsoft.com/office/drawing/2017/decorative" val="1"/>
              </a:ext>
            </a:extLst>
          </p:cNvPr>
          <p:cNvSpPr txBox="1"/>
          <p:nvPr/>
        </p:nvSpPr>
        <p:spPr>
          <a:xfrm>
            <a:off x="2578579" y="2190391"/>
            <a:ext cx="76631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10" name="TextBox 9" title="-">
            <a:extLst>
              <a:ext uri="{FF2B5EF4-FFF2-40B4-BE49-F238E27FC236}">
                <a16:creationId xmlns:a16="http://schemas.microsoft.com/office/drawing/2014/main" id="{30AFD3F8-7464-4A0B-8872-674E38630CE9}"/>
              </a:ext>
              <a:ext uri="{C183D7F6-B498-43B3-948B-1728B52AA6E4}">
                <adec:decorative xmlns="" xmlns:adec="http://schemas.microsoft.com/office/drawing/2017/decorative" val="1"/>
              </a:ext>
            </a:extLst>
          </p:cNvPr>
          <p:cNvSpPr txBox="1"/>
          <p:nvPr/>
        </p:nvSpPr>
        <p:spPr>
          <a:xfrm>
            <a:off x="4224786" y="4749559"/>
            <a:ext cx="342183" cy="16445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14" name="Picture 13" title="Imagen Instalacion de escud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38" y="1295400"/>
            <a:ext cx="4613189" cy="48768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534400" y="18106"/>
            <a:ext cx="533400" cy="369332"/>
          </a:xfrm>
          <a:prstGeom prst="rect">
            <a:avLst/>
          </a:prstGeom>
        </p:spPr>
        <p:txBody>
          <a:bodyPr wrap="square">
            <a:spAutoFit/>
          </a:bodyPr>
          <a:lstStyle/>
          <a:p>
            <a:pPr algn="r" rtl="0"/>
            <a:fld id="{A385ADA4-7CA8-7D42-9033-52B4A2259F06}" type="slidenum">
              <a:rPr>
                <a:solidFill>
                  <a:srgbClr val="000000">
                    <a:tint val="75000"/>
                  </a:srgbClr>
                </a:solidFill>
              </a:rPr>
              <a:pPr algn="r" rtl="0"/>
              <a:t>96</a:t>
            </a:fld>
            <a:endParaRPr>
              <a:solidFill>
                <a:srgbClr val="000000">
                  <a:tint val="75000"/>
                </a:srgbClr>
              </a:solidFill>
            </a:endParaRPr>
          </a:p>
        </p:txBody>
      </p:sp>
      <p:sp>
        <p:nvSpPr>
          <p:cNvPr id="4" name="Title 3"/>
          <p:cNvSpPr>
            <a:spLocks noGrp="1"/>
          </p:cNvSpPr>
          <p:nvPr>
            <p:ph type="title"/>
          </p:nvPr>
        </p:nvSpPr>
        <p:spPr>
          <a:xfrm>
            <a:off x="457200" y="274638"/>
            <a:ext cx="4724400" cy="944562"/>
          </a:xfrm>
        </p:spPr>
        <p:txBody>
          <a:bodyPr>
            <a:normAutofit fontScale="90000"/>
          </a:bodyPr>
          <a:lstStyle/>
          <a:p>
            <a:pPr rtl="0"/>
            <a:r>
              <a:rPr lang="es-US" dirty="0"/>
              <a:t>Ejemplos de escudos</a:t>
            </a:r>
          </a:p>
        </p:txBody>
      </p:sp>
      <p:pic>
        <p:nvPicPr>
          <p:cNvPr id="6" name="Picture 5" descr="Fotografía: ejemplo de escudo de zanja sobre tuberí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295400"/>
            <a:ext cx="2651760" cy="3761232"/>
          </a:xfrm>
          <a:prstGeom prst="rect">
            <a:avLst/>
          </a:prstGeom>
        </p:spPr>
      </p:pic>
      <p:pic>
        <p:nvPicPr>
          <p:cNvPr id="7" name="Picture 6" descr="Fotografía: ejemplo de escudo de zanja con un trabajador en el interior."/>
          <p:cNvPicPr>
            <a:picLocks noChangeAspect="1"/>
          </p:cNvPicPr>
          <p:nvPr/>
        </p:nvPicPr>
        <p:blipFill>
          <a:blip r:embed="rId3" cstate="print"/>
          <a:stretch>
            <a:fillRect/>
          </a:stretch>
        </p:blipFill>
        <p:spPr>
          <a:xfrm>
            <a:off x="2819400" y="1295400"/>
            <a:ext cx="2580640" cy="2743200"/>
          </a:xfrm>
          <a:prstGeom prst="rect">
            <a:avLst/>
          </a:prstGeom>
        </p:spPr>
      </p:pic>
      <p:pic>
        <p:nvPicPr>
          <p:cNvPr id="5" name="Picture 4" descr="Fotografía: ejemplo de escudo de zanja pequeñ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1356360"/>
            <a:ext cx="3287486" cy="2301240"/>
          </a:xfrm>
          <a:prstGeom prst="rect">
            <a:avLst/>
          </a:prstGeom>
        </p:spPr>
      </p:pic>
      <p:pic>
        <p:nvPicPr>
          <p:cNvPr id="9" name="Picture 8" descr="Fotografía: ejemplo de escudo de zanja como protección para derrumb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1140" y="3611880"/>
            <a:ext cx="3832860" cy="2636520"/>
          </a:xfrm>
          <a:prstGeom prst="rect">
            <a:avLst/>
          </a:prstGeom>
        </p:spPr>
      </p:pic>
      <p:sp>
        <p:nvSpPr>
          <p:cNvPr id="10" name="TextBox 9"/>
          <p:cNvSpPr txBox="1"/>
          <p:nvPr/>
        </p:nvSpPr>
        <p:spPr>
          <a:xfrm>
            <a:off x="1424940" y="5171182"/>
            <a:ext cx="3832860" cy="1077218"/>
          </a:xfrm>
          <a:prstGeom prst="rect">
            <a:avLst/>
          </a:prstGeom>
          <a:noFill/>
        </p:spPr>
        <p:txBody>
          <a:bodyPr wrap="square" rtlCol="0">
            <a:spAutoFit/>
          </a:bodyPr>
          <a:lstStyle/>
          <a:p>
            <a:pPr rtl="0"/>
            <a:r>
              <a:rPr lang="es-US" sz="3200" b="1" dirty="0">
                <a:solidFill>
                  <a:srgbClr val="FF0000"/>
                </a:solidFill>
              </a:rPr>
              <a:t>Escudo protegido contra un derrumbe</a:t>
            </a:r>
          </a:p>
        </p:txBody>
      </p:sp>
      <p:cxnSp>
        <p:nvCxnSpPr>
          <p:cNvPr id="12" name="Straight Arrow Connector 11" title="-">
            <a:extLst>
              <a:ext uri="{C183D7F6-B498-43B3-948B-1728B52AA6E4}">
                <adec:decorative xmlns="" xmlns:adec="http://schemas.microsoft.com/office/drawing/2017/decorative" val="1"/>
              </a:ext>
            </a:extLst>
          </p:cNvPr>
          <p:cNvCxnSpPr>
            <a:cxnSpLocks/>
          </p:cNvCxnSpPr>
          <p:nvPr/>
        </p:nvCxnSpPr>
        <p:spPr>
          <a:xfrm flipV="1">
            <a:off x="4572000" y="4800600"/>
            <a:ext cx="1219200" cy="701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34400" y="18106"/>
            <a:ext cx="533400" cy="369332"/>
          </a:xfrm>
          <a:prstGeom prst="rect">
            <a:avLst/>
          </a:prstGeom>
        </p:spPr>
        <p:txBody>
          <a:bodyPr wrap="square">
            <a:spAutoFit/>
          </a:bodyPr>
          <a:lstStyle/>
          <a:p>
            <a:pPr algn="r" rtl="0"/>
            <a:fld id="{A385ADA4-7CA8-7D42-9033-52B4A2259F06}" type="slidenum">
              <a:rPr>
                <a:solidFill>
                  <a:srgbClr val="000000">
                    <a:tint val="75000"/>
                  </a:srgbClr>
                </a:solidFill>
              </a:rPr>
              <a:pPr algn="r" rtl="0"/>
              <a:t>97</a:t>
            </a:fld>
            <a:endParaRPr>
              <a:solidFill>
                <a:srgbClr val="000000">
                  <a:tint val="75000"/>
                </a:srgbClr>
              </a:solidFill>
            </a:endParaRPr>
          </a:p>
        </p:txBody>
      </p:sp>
      <p:sp>
        <p:nvSpPr>
          <p:cNvPr id="135170" name="AutoShape 2"/>
          <p:cNvSpPr>
            <a:spLocks noGrp="1" noChangeArrowheads="1"/>
          </p:cNvSpPr>
          <p:nvPr>
            <p:ph type="title"/>
          </p:nvPr>
        </p:nvSpPr>
        <p:spPr>
          <a:xfrm>
            <a:off x="381000" y="304800"/>
            <a:ext cx="8610600" cy="762000"/>
          </a:xfrm>
        </p:spPr>
        <p:txBody>
          <a:bodyPr>
            <a:normAutofit fontScale="90000"/>
          </a:bodyPr>
          <a:lstStyle/>
          <a:p>
            <a:pPr rtl="0" eaLnBrk="1" hangingPunct="1"/>
            <a:r>
              <a:rPr lang="es-US" spc="-100" dirty="0"/>
              <a:t>Entrada y salida de una zanja con seguridad</a:t>
            </a:r>
          </a:p>
        </p:txBody>
      </p:sp>
      <p:pic>
        <p:nvPicPr>
          <p:cNvPr id="6" name="Picture 5" descr="Fotografía: ejemplo de una buena instalación de apuntalamiento de madera con escaleras para entrada y sali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219200"/>
            <a:ext cx="3672840" cy="2456929"/>
          </a:xfrm>
          <a:prstGeom prst="rect">
            <a:avLst/>
          </a:prstGeom>
        </p:spPr>
      </p:pic>
      <p:sp>
        <p:nvSpPr>
          <p:cNvPr id="7" name="TextBox 6"/>
          <p:cNvSpPr txBox="1"/>
          <p:nvPr/>
        </p:nvSpPr>
        <p:spPr>
          <a:xfrm>
            <a:off x="4648200" y="1066800"/>
            <a:ext cx="4267200" cy="2339102"/>
          </a:xfrm>
          <a:prstGeom prst="rect">
            <a:avLst/>
          </a:prstGeom>
          <a:noFill/>
        </p:spPr>
        <p:txBody>
          <a:bodyPr wrap="square" rtlCol="0">
            <a:spAutoFit/>
          </a:bodyPr>
          <a:lstStyle/>
          <a:p>
            <a:pPr rtl="0"/>
            <a:r>
              <a:rPr lang="es-US" sz="3200" spc="-100" dirty="0">
                <a:solidFill>
                  <a:srgbClr val="000000"/>
                </a:solidFill>
              </a:rPr>
              <a:t>Debe haber escaleras fijas o móviles, o una rampa en las excavaciones de 4 pies o más de profundidad.</a:t>
            </a:r>
          </a:p>
          <a:p>
            <a:endParaRPr lang="en-US" spc="-100" dirty="0">
              <a:solidFill>
                <a:srgbClr val="000000"/>
              </a:solidFill>
            </a:endParaRPr>
          </a:p>
        </p:txBody>
      </p:sp>
      <p:sp>
        <p:nvSpPr>
          <p:cNvPr id="135171" name="Rectangle 3"/>
          <p:cNvSpPr>
            <a:spLocks noGrp="1" noChangeArrowheads="1"/>
          </p:cNvSpPr>
          <p:nvPr>
            <p:ph type="body" sz="half" idx="1"/>
          </p:nvPr>
        </p:nvSpPr>
        <p:spPr>
          <a:xfrm>
            <a:off x="304800" y="3810000"/>
            <a:ext cx="4800600" cy="2514600"/>
          </a:xfrm>
        </p:spPr>
        <p:txBody>
          <a:bodyPr>
            <a:normAutofit fontScale="92500"/>
          </a:bodyPr>
          <a:lstStyle/>
          <a:p>
            <a:pPr rtl="0" eaLnBrk="1" hangingPunct="1">
              <a:lnSpc>
                <a:spcPct val="90000"/>
              </a:lnSpc>
            </a:pPr>
            <a:r>
              <a:rPr lang="es-US" dirty="0"/>
              <a:t>Debe estar a un máximo de 25 pies de los trabajadores.</a:t>
            </a:r>
          </a:p>
          <a:p>
            <a:pPr rtl="0" eaLnBrk="1" hangingPunct="1">
              <a:lnSpc>
                <a:spcPct val="90000"/>
              </a:lnSpc>
            </a:pPr>
            <a:r>
              <a:rPr lang="es-US" spc="-100" dirty="0"/>
              <a:t>La escalera debe extenderse </a:t>
            </a:r>
            <a:br>
              <a:rPr lang="es-US" spc="-100" dirty="0"/>
            </a:br>
            <a:r>
              <a:rPr lang="es-US" spc="-100" dirty="0"/>
              <a:t>3 pies por arriba de la parte superior de la zanja.</a:t>
            </a:r>
          </a:p>
        </p:txBody>
      </p:sp>
      <p:pic>
        <p:nvPicPr>
          <p:cNvPr id="2" name="Picture 1" title="Fotografía: ejemplo de una escalera que se usa para entrar y salir de la zanj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9200" y="3048000"/>
            <a:ext cx="3730752" cy="3110459"/>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10600" y="18106"/>
            <a:ext cx="533400" cy="369332"/>
          </a:xfrm>
          <a:prstGeom prst="rect">
            <a:avLst/>
          </a:prstGeom>
        </p:spPr>
        <p:txBody>
          <a:bodyPr wrap="square">
            <a:spAutoFit/>
          </a:bodyPr>
          <a:lstStyle/>
          <a:p>
            <a:pPr algn="r" rtl="0"/>
            <a:fld id="{A385ADA4-7CA8-7D42-9033-52B4A2259F06}" type="slidenum">
              <a:rPr>
                <a:solidFill>
                  <a:srgbClr val="000000">
                    <a:tint val="75000"/>
                  </a:srgbClr>
                </a:solidFill>
              </a:rPr>
              <a:pPr algn="r" rtl="0"/>
              <a:t>98</a:t>
            </a:fld>
            <a:endParaRPr>
              <a:solidFill>
                <a:srgbClr val="000000">
                  <a:tint val="75000"/>
                </a:srgbClr>
              </a:solidFill>
            </a:endParaRPr>
          </a:p>
        </p:txBody>
      </p:sp>
      <p:sp>
        <p:nvSpPr>
          <p:cNvPr id="2" name="Title 1"/>
          <p:cNvSpPr>
            <a:spLocks noGrp="1"/>
          </p:cNvSpPr>
          <p:nvPr>
            <p:ph type="title"/>
          </p:nvPr>
        </p:nvSpPr>
        <p:spPr>
          <a:xfrm>
            <a:off x="457200" y="274638"/>
            <a:ext cx="7696200" cy="1143000"/>
          </a:xfrm>
        </p:spPr>
        <p:txBody>
          <a:bodyPr>
            <a:normAutofit/>
          </a:bodyPr>
          <a:lstStyle/>
          <a:p>
            <a:pPr rtl="0"/>
            <a:r>
              <a:rPr lang="es-US" dirty="0"/>
              <a:t>¿Recuerda los otros peligros?</a:t>
            </a:r>
          </a:p>
        </p:txBody>
      </p:sp>
      <p:grpSp>
        <p:nvGrpSpPr>
          <p:cNvPr id="3" name="Group 22" descr="Gráfica: Diez peligros en las excavaciones que se cubren en la capacitación escrita en los triángulos de color."/>
          <p:cNvGrpSpPr/>
          <p:nvPr/>
        </p:nvGrpSpPr>
        <p:grpSpPr>
          <a:xfrm>
            <a:off x="304800" y="1523999"/>
            <a:ext cx="8456699" cy="4599160"/>
            <a:chOff x="304800" y="1523999"/>
            <a:chExt cx="8456699" cy="4599160"/>
          </a:xfrm>
        </p:grpSpPr>
        <p:sp>
          <p:nvSpPr>
            <p:cNvPr id="20" name="Flowchart: Merge 19" title="-"/>
            <p:cNvSpPr/>
            <p:nvPr/>
          </p:nvSpPr>
          <p:spPr>
            <a:xfrm>
              <a:off x="304800" y="1523999"/>
              <a:ext cx="2690813" cy="2239348"/>
            </a:xfrm>
            <a:prstGeom prst="flowChartMerge">
              <a:avLst/>
            </a:prstGeom>
            <a:blipFill dpi="0" rotWithShape="1">
              <a:blip r:embed="rId3" cstate="print">
                <a:alphaModFix amt="49000"/>
                <a:duotone>
                  <a:prstClr val="black"/>
                  <a:schemeClr val="accent6">
                    <a:tint val="45000"/>
                    <a:satMod val="400000"/>
                  </a:schemeClr>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wrap="none" rtlCol="0" anchor="ctr"/>
            <a:lstStyle/>
            <a:p>
              <a:pPr marL="342900" indent="-342900" defTabSz="457200">
                <a:spcBef>
                  <a:spcPct val="20000"/>
                </a:spcBef>
              </a:pPr>
              <a:endParaRPr lang="en-US" sz="2800" b="1" dirty="0">
                <a:solidFill>
                  <a:srgbClr val="000000"/>
                </a:solidFill>
              </a:endParaRPr>
            </a:p>
            <a:p>
              <a:pPr marL="342900" indent="-342900" defTabSz="457200" rtl="0">
                <a:spcBef>
                  <a:spcPct val="20000"/>
                </a:spcBef>
              </a:pPr>
              <a:r>
                <a:rPr lang="es-US" sz="2000" dirty="0">
                  <a:solidFill>
                    <a:srgbClr val="000000"/>
                  </a:solidFill>
                </a:rPr>
                <a:t>DERRUMBES</a:t>
              </a:r>
            </a:p>
            <a:p>
              <a:pPr algn="ctr"/>
              <a:endParaRPr lang="en-US" dirty="0">
                <a:solidFill>
                  <a:srgbClr val="FFFFFF"/>
                </a:solidFill>
              </a:endParaRPr>
            </a:p>
          </p:txBody>
        </p:sp>
        <p:sp>
          <p:nvSpPr>
            <p:cNvPr id="7" name="Isosceles Triangle 6" title="-"/>
            <p:cNvSpPr/>
            <p:nvPr/>
          </p:nvSpPr>
          <p:spPr>
            <a:xfrm>
              <a:off x="1739900" y="1523999"/>
              <a:ext cx="2690812" cy="2239347"/>
            </a:xfrm>
            <a:prstGeom prst="triangle">
              <a:avLst/>
            </a:prstGeom>
            <a:blipFill>
              <a:blip r:embed="rId4" cstate="print">
                <a:duotone>
                  <a:prstClr val="black"/>
                  <a:srgbClr val="FF0000">
                    <a:tint val="45000"/>
                    <a:satMod val="400000"/>
                  </a:srgbClr>
                </a:duotone>
                <a:lum bright="-20000"/>
              </a:blip>
              <a:tile tx="0" ty="0" sx="100000" sy="100000" flip="none" algn="tl"/>
            </a:blipFill>
            <a:scene3d>
              <a:camera prst="orthographicFront"/>
              <a:lightRig rig="brightRoom" dir="t"/>
            </a:scene3d>
            <a:sp3d>
              <a:bevelT h="2032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dirty="0">
                  <a:solidFill>
                    <a:srgbClr val="000000"/>
                  </a:solidFill>
                </a:rPr>
                <a:t>LÍNEAS DE</a:t>
              </a:r>
            </a:p>
            <a:p>
              <a:pPr algn="ctr" rtl="0"/>
              <a:r>
                <a:rPr lang="es-US" sz="2000" b="1" dirty="0">
                  <a:solidFill>
                    <a:srgbClr val="000000"/>
                  </a:solidFill>
                </a:rPr>
                <a:t>SERVICIOS PÚBLICOS</a:t>
              </a:r>
            </a:p>
          </p:txBody>
        </p:sp>
        <p:sp>
          <p:nvSpPr>
            <p:cNvPr id="21" name="Flowchart: Merge 20" title="-"/>
            <p:cNvSpPr/>
            <p:nvPr/>
          </p:nvSpPr>
          <p:spPr>
            <a:xfrm>
              <a:off x="3175000" y="1523999"/>
              <a:ext cx="2690813" cy="2239348"/>
            </a:xfrm>
            <a:prstGeom prst="flowChartMerge">
              <a:avLst/>
            </a:prstGeom>
            <a:blipFill dpi="0" rotWithShape="1">
              <a:blip r:embed="rId4" cstate="print">
                <a:duotone>
                  <a:prstClr val="black"/>
                  <a:schemeClr val="accent6">
                    <a:lumMod val="75000"/>
                    <a:tint val="45000"/>
                    <a:satMod val="400000"/>
                  </a:schemeClr>
                </a:duotone>
                <a:lum bright="-10000"/>
              </a:blip>
              <a:srcRect/>
              <a:tile tx="0" ty="0" sx="100000" sy="100000" flip="none" algn="tl"/>
            </a:blipFill>
            <a:scene3d>
              <a:camera prst="orthographicFront"/>
              <a:lightRig rig="glow"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rgbClr val="000000"/>
                  </a:solidFill>
                </a:rPr>
                <a:t>CAÍDAS</a:t>
              </a:r>
            </a:p>
          </p:txBody>
        </p:sp>
        <p:sp>
          <p:nvSpPr>
            <p:cNvPr id="15" name="Isosceles Triangle 14" title="-"/>
            <p:cNvSpPr/>
            <p:nvPr/>
          </p:nvSpPr>
          <p:spPr>
            <a:xfrm>
              <a:off x="4610099" y="1523999"/>
              <a:ext cx="2690812" cy="2239347"/>
            </a:xfrm>
            <a:prstGeom prst="triangle">
              <a:avLst/>
            </a:prstGeom>
            <a:blipFill>
              <a:blip r:embed="rId4" cstate="print">
                <a:duotone>
                  <a:prstClr val="black"/>
                  <a:srgbClr val="FFC000">
                    <a:tint val="45000"/>
                    <a:satMod val="400000"/>
                  </a:srgbClr>
                </a:duotone>
                <a:lum bright="-10000" contrast="40000"/>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nchorCtr="1"/>
            <a:lstStyle/>
            <a:p>
              <a:pPr algn="ctr" rtl="0"/>
              <a:r>
                <a:rPr lang="es-US" sz="2000" b="1">
                  <a:solidFill>
                    <a:srgbClr val="000000"/>
                  </a:solidFill>
                </a:rPr>
                <a:t>TRÁNSITO</a:t>
              </a:r>
            </a:p>
          </p:txBody>
        </p:sp>
        <p:sp>
          <p:nvSpPr>
            <p:cNvPr id="22" name="Flowchart: Merge 21" title="-"/>
            <p:cNvSpPr/>
            <p:nvPr/>
          </p:nvSpPr>
          <p:spPr>
            <a:xfrm>
              <a:off x="6045199" y="1523999"/>
              <a:ext cx="2690813" cy="2239348"/>
            </a:xfrm>
            <a:prstGeom prst="flowChartMerge">
              <a:avLst/>
            </a:prstGeom>
            <a:blipFill dpi="0" rotWithShape="1">
              <a:blip r:embed="rId4" cstate="print">
                <a:duotone>
                  <a:schemeClr val="accent4">
                    <a:shade val="45000"/>
                    <a:satMod val="135000"/>
                  </a:schemeClr>
                  <a:prstClr val="white"/>
                </a:duotone>
                <a:lum bright="-10000"/>
              </a:blip>
              <a:srcRect/>
              <a:tile tx="0" ty="0" sx="100000" sy="100000" flip="none" algn="tl"/>
            </a:blipFill>
            <a:scene3d>
              <a:camera prst="orthographicFront"/>
              <a:lightRig rig="glow" dir="t"/>
            </a:scene3d>
            <a:sp3d prstMaterial="matte">
              <a:bevelT h="254000"/>
            </a:sp3d>
          </p:spPr>
          <p:style>
            <a:lnRef idx="1">
              <a:schemeClr val="accent1"/>
            </a:lnRef>
            <a:fillRef idx="3">
              <a:schemeClr val="accent1"/>
            </a:fillRef>
            <a:effectRef idx="2">
              <a:schemeClr val="accent1"/>
            </a:effectRef>
            <a:fontRef idx="minor">
              <a:schemeClr val="lt1"/>
            </a:fontRef>
          </p:style>
          <p:txBody>
            <a:bodyPr wrap="none" rtlCol="0" anchor="ctr"/>
            <a:lstStyle/>
            <a:p>
              <a:pPr algn="ctr" rtl="0"/>
              <a:r>
                <a:rPr lang="es-US" sz="2000" b="1" dirty="0">
                  <a:solidFill>
                    <a:srgbClr val="000000"/>
                  </a:solidFill>
                </a:rPr>
                <a:t>ESTRUCTURAS</a:t>
              </a:r>
            </a:p>
            <a:p>
              <a:pPr algn="ctr" rtl="0"/>
              <a:r>
                <a:rPr lang="es-US" sz="1600" b="1" dirty="0">
                  <a:solidFill>
                    <a:srgbClr val="000000"/>
                  </a:solidFill>
                </a:rPr>
                <a:t>INESTABLES</a:t>
              </a:r>
            </a:p>
          </p:txBody>
        </p:sp>
        <p:sp>
          <p:nvSpPr>
            <p:cNvPr id="17" name="Flowchart: Merge 16" title="-"/>
            <p:cNvSpPr/>
            <p:nvPr/>
          </p:nvSpPr>
          <p:spPr>
            <a:xfrm>
              <a:off x="313017" y="3864318"/>
              <a:ext cx="2690813" cy="2239348"/>
            </a:xfrm>
            <a:prstGeom prst="flowChartMerge">
              <a:avLst/>
            </a:prstGeom>
            <a:blipFill dpi="0" rotWithShape="1">
              <a:blip r:embed="rId4" cstate="print">
                <a:duotone>
                  <a:prstClr val="black"/>
                  <a:schemeClr val="tx2">
                    <a:tint val="45000"/>
                    <a:satMod val="400000"/>
                  </a:schemeClr>
                </a:duotone>
                <a:lum bright="20000"/>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dirty="0">
                  <a:solidFill>
                    <a:srgbClr val="000000"/>
                  </a:solidFill>
                </a:rPr>
                <a:t>CAÍDA DE</a:t>
              </a:r>
            </a:p>
            <a:p>
              <a:pPr algn="ctr" rtl="0"/>
              <a:r>
                <a:rPr lang="es-US" sz="2000" b="1" dirty="0">
                  <a:solidFill>
                    <a:srgbClr val="000000"/>
                  </a:solidFill>
                </a:rPr>
                <a:t>CARGAS</a:t>
              </a:r>
            </a:p>
          </p:txBody>
        </p:sp>
        <p:sp>
          <p:nvSpPr>
            <p:cNvPr id="16" name="Isosceles Triangle 15" title="-"/>
            <p:cNvSpPr/>
            <p:nvPr/>
          </p:nvSpPr>
          <p:spPr>
            <a:xfrm>
              <a:off x="1748117" y="3856652"/>
              <a:ext cx="2690812" cy="2239347"/>
            </a:xfrm>
            <a:prstGeom prst="triangle">
              <a:avLst/>
            </a:prstGeom>
            <a:blipFill>
              <a:blip r:embed="rId4" cstate="print">
                <a:duotone>
                  <a:prstClr val="black"/>
                  <a:schemeClr val="accent4">
                    <a:tint val="45000"/>
                    <a:satMod val="400000"/>
                  </a:schemeClr>
                </a:duotone>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dirty="0">
                  <a:solidFill>
                    <a:srgbClr val="000000"/>
                  </a:solidFill>
                </a:rPr>
                <a:t>AIRE VICIADO</a:t>
              </a:r>
            </a:p>
          </p:txBody>
        </p:sp>
        <p:sp>
          <p:nvSpPr>
            <p:cNvPr id="18" name="Flowchart: Merge 17" title="-"/>
            <p:cNvSpPr/>
            <p:nvPr/>
          </p:nvSpPr>
          <p:spPr>
            <a:xfrm>
              <a:off x="3182379" y="3883811"/>
              <a:ext cx="2690813" cy="2239348"/>
            </a:xfrm>
            <a:prstGeom prst="flowChartMerge">
              <a:avLst/>
            </a:prstGeom>
            <a:blipFill dpi="0" rotWithShape="1">
              <a:blip r:embed="rId4" cstate="print">
                <a:duotone>
                  <a:prstClr val="black"/>
                  <a:schemeClr val="accent6">
                    <a:tint val="45000"/>
                    <a:satMod val="400000"/>
                  </a:schemeClr>
                </a:duotone>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rgbClr val="000000"/>
                  </a:solidFill>
                </a:rPr>
                <a:t>CAÍDA DE</a:t>
              </a:r>
            </a:p>
            <a:p>
              <a:pPr algn="ctr" rtl="0"/>
              <a:r>
                <a:rPr lang="es-US" sz="2000" b="1">
                  <a:solidFill>
                    <a:srgbClr val="000000"/>
                  </a:solidFill>
                </a:rPr>
                <a:t>OBJETOS</a:t>
              </a:r>
            </a:p>
          </p:txBody>
        </p:sp>
        <p:sp>
          <p:nvSpPr>
            <p:cNvPr id="14" name="Isosceles Triangle 13" title="-"/>
            <p:cNvSpPr/>
            <p:nvPr/>
          </p:nvSpPr>
          <p:spPr>
            <a:xfrm>
              <a:off x="4635586" y="3847599"/>
              <a:ext cx="2690812" cy="2239347"/>
            </a:xfrm>
            <a:prstGeom prst="triangle">
              <a:avLst/>
            </a:prstGeom>
            <a:blipFill>
              <a:blip r:embed="rId5" cstate="print"/>
              <a:tile tx="0" ty="0" sx="100000" sy="100000" flip="none" algn="tl"/>
            </a:blipFill>
            <a:scene3d>
              <a:camera prst="orthographicFront"/>
              <a:lightRig rig="twoPt"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2000" b="1">
                  <a:solidFill>
                    <a:srgbClr val="000000"/>
                  </a:solidFill>
                </a:rPr>
                <a:t>AGUA</a:t>
              </a:r>
            </a:p>
          </p:txBody>
        </p:sp>
        <p:sp>
          <p:nvSpPr>
            <p:cNvPr id="19" name="Flowchart: Merge 18" title="-"/>
            <p:cNvSpPr/>
            <p:nvPr/>
          </p:nvSpPr>
          <p:spPr>
            <a:xfrm>
              <a:off x="6070686" y="3874758"/>
              <a:ext cx="2690813" cy="2239348"/>
            </a:xfrm>
            <a:prstGeom prst="flowChartMerge">
              <a:avLst/>
            </a:prstGeom>
            <a:blipFill dpi="0" rotWithShape="1">
              <a:blip r:embed="rId4" cstate="print">
                <a:duotone>
                  <a:prstClr val="black"/>
                  <a:schemeClr val="accent3">
                    <a:tint val="45000"/>
                    <a:satMod val="400000"/>
                  </a:schemeClr>
                </a:duotone>
                <a:lum bright="-10000"/>
              </a:blip>
              <a:srcRect/>
              <a:tile tx="0" ty="0" sx="100000" sy="100000" flip="none" algn="tl"/>
            </a:blipFill>
            <a:scene3d>
              <a:camera prst="orthographicFront"/>
              <a:lightRig rig="glow" dir="t"/>
            </a:scene3d>
            <a:sp3d prstMaterial="matte">
              <a:bevelT h="26035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b="1">
                  <a:solidFill>
                    <a:srgbClr val="000000"/>
                  </a:solidFill>
                </a:rPr>
                <a:t>FIEBRE DEL</a:t>
              </a:r>
            </a:p>
            <a:p>
              <a:pPr algn="ctr" rtl="0"/>
              <a:r>
                <a:rPr lang="es-US" b="1">
                  <a:solidFill>
                    <a:srgbClr val="000000"/>
                  </a:solidFill>
                </a:rPr>
                <a:t>VALLE</a:t>
              </a: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8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1200" y="762000"/>
            <a:ext cx="2670629" cy="2743200"/>
          </a:xfrm>
        </p:spPr>
      </p:pic>
      <p:sp>
        <p:nvSpPr>
          <p:cNvPr id="5" name="Slide Number Placeholder 4"/>
          <p:cNvSpPr>
            <a:spLocks noGrp="1"/>
          </p:cNvSpPr>
          <p:nvPr>
            <p:ph type="sldNum" sz="quarter" idx="4294967295"/>
          </p:nvPr>
        </p:nvSpPr>
        <p:spPr>
          <a:xfrm>
            <a:off x="8382000" y="24210"/>
            <a:ext cx="737076" cy="365125"/>
          </a:xfrm>
          <a:prstGeom prst="rect">
            <a:avLst/>
          </a:prstGeom>
        </p:spPr>
        <p:txBody>
          <a:bodyPr/>
          <a:lstStyle/>
          <a:p>
            <a:pPr algn="r" rtl="0"/>
            <a:fld id="{A385ADA4-7CA8-7D42-9033-52B4A2259F06}" type="slidenum">
              <a:rPr>
                <a:solidFill>
                  <a:srgbClr val="000000">
                    <a:tint val="75000"/>
                  </a:srgbClr>
                </a:solidFill>
              </a:rPr>
              <a:pPr algn="r" rtl="0"/>
              <a:t>99</a:t>
            </a:fld>
            <a:endParaRPr>
              <a:solidFill>
                <a:srgbClr val="000000">
                  <a:tint val="75000"/>
                </a:srgbClr>
              </a:solidFill>
            </a:endParaRPr>
          </a:p>
        </p:txBody>
      </p:sp>
      <p:sp>
        <p:nvSpPr>
          <p:cNvPr id="2" name="Title 1"/>
          <p:cNvSpPr>
            <a:spLocks noGrp="1"/>
          </p:cNvSpPr>
          <p:nvPr>
            <p:ph type="title"/>
          </p:nvPr>
        </p:nvSpPr>
        <p:spPr>
          <a:xfrm>
            <a:off x="152400" y="0"/>
            <a:ext cx="6705600" cy="715962"/>
          </a:xfrm>
        </p:spPr>
        <p:txBody>
          <a:bodyPr>
            <a:normAutofit fontScale="90000"/>
          </a:bodyPr>
          <a:lstStyle/>
          <a:p>
            <a:pPr rtl="0"/>
            <a:r>
              <a:rPr lang="es-US" dirty="0"/>
              <a:t>Servicios públicos subterráneos </a:t>
            </a:r>
          </a:p>
        </p:txBody>
      </p:sp>
      <p:sp>
        <p:nvSpPr>
          <p:cNvPr id="9" name="TextBox 8"/>
          <p:cNvSpPr txBox="1"/>
          <p:nvPr/>
        </p:nvSpPr>
        <p:spPr>
          <a:xfrm>
            <a:off x="76200" y="685800"/>
            <a:ext cx="6172200" cy="643894"/>
          </a:xfrm>
          <a:prstGeom prst="rect">
            <a:avLst/>
          </a:prstGeom>
          <a:noFill/>
        </p:spPr>
        <p:txBody>
          <a:bodyPr wrap="square" rtlCol="0">
            <a:spAutoFit/>
          </a:bodyPr>
          <a:lstStyle/>
          <a:p>
            <a:pPr marL="342900" indent="-342900" defTabSz="457200" rtl="0">
              <a:lnSpc>
                <a:spcPct val="120000"/>
              </a:lnSpc>
            </a:pPr>
            <a:r>
              <a:rPr lang="es-US" sz="3200" b="1" dirty="0">
                <a:solidFill>
                  <a:srgbClr val="FF0000"/>
                </a:solidFill>
              </a:rPr>
              <a:t>¿Qué debe hacer antes de cavar?</a:t>
            </a:r>
          </a:p>
        </p:txBody>
      </p:sp>
      <p:sp>
        <p:nvSpPr>
          <p:cNvPr id="10" name="TextBox 9"/>
          <p:cNvSpPr txBox="1"/>
          <p:nvPr/>
        </p:nvSpPr>
        <p:spPr>
          <a:xfrm>
            <a:off x="76200" y="1371600"/>
            <a:ext cx="5032795" cy="4862870"/>
          </a:xfrm>
          <a:prstGeom prst="rect">
            <a:avLst/>
          </a:prstGeom>
          <a:noFill/>
        </p:spPr>
        <p:txBody>
          <a:bodyPr wrap="square" rtlCol="0" anchor="t">
            <a:spAutoFit/>
          </a:bodyPr>
          <a:lstStyle/>
          <a:p>
            <a:pPr marL="342900" indent="-342900" defTabSz="457200" rtl="0">
              <a:lnSpc>
                <a:spcPts val="2400"/>
              </a:lnSpc>
              <a:buFont typeface="Wingdings" pitchFamily="2" charset="2"/>
              <a:buChar char="ü"/>
            </a:pPr>
            <a:r>
              <a:rPr lang="es-US" sz="2000" dirty="0">
                <a:solidFill>
                  <a:srgbClr val="000000"/>
                </a:solidFill>
              </a:rPr>
              <a:t>sondear y marcar el área</a:t>
            </a:r>
            <a:endParaRPr lang="es-US" sz="2000" dirty="0">
              <a:solidFill>
                <a:srgbClr val="000000"/>
              </a:solidFill>
              <a:cs typeface="Calibri"/>
            </a:endParaRPr>
          </a:p>
          <a:p>
            <a:pPr marL="342900" indent="-342900" defTabSz="457200" rtl="0">
              <a:lnSpc>
                <a:spcPts val="2400"/>
              </a:lnSpc>
              <a:spcAft>
                <a:spcPts val="1200"/>
              </a:spcAft>
              <a:buFont typeface="Wingdings" pitchFamily="2" charset="2"/>
              <a:buChar char="ü"/>
            </a:pPr>
            <a:r>
              <a:rPr lang="es-US" sz="2000" dirty="0">
                <a:solidFill>
                  <a:srgbClr val="000000"/>
                </a:solidFill>
              </a:rPr>
              <a:t>tener en mente los marcadores de ductos</a:t>
            </a:r>
            <a:endParaRPr lang="es-US" sz="2000" dirty="0">
              <a:solidFill>
                <a:srgbClr val="000000"/>
              </a:solidFill>
              <a:cs typeface="Calibri"/>
            </a:endParaRPr>
          </a:p>
          <a:p>
            <a:pPr marL="342900" indent="-342900" defTabSz="457200" rtl="0">
              <a:lnSpc>
                <a:spcPts val="2400"/>
              </a:lnSpc>
              <a:spcAft>
                <a:spcPts val="1200"/>
              </a:spcAft>
              <a:buFont typeface="Wingdings" pitchFamily="2" charset="2"/>
              <a:buChar char="ü"/>
            </a:pPr>
            <a:r>
              <a:rPr lang="es-US" sz="2000" b="1" dirty="0">
                <a:solidFill>
                  <a:srgbClr val="000000"/>
                </a:solidFill>
              </a:rPr>
              <a:t>llamar al 811 </a:t>
            </a:r>
            <a:r>
              <a:rPr lang="es-US" sz="2000" dirty="0">
                <a:solidFill>
                  <a:srgbClr val="000000"/>
                </a:solidFill>
              </a:rPr>
              <a:t>al menos 2 días hábiles antes de comenzar a trabajar</a:t>
            </a:r>
            <a:endParaRPr lang="es-US" sz="2000" dirty="0">
              <a:solidFill>
                <a:srgbClr val="000000"/>
              </a:solidFill>
              <a:cs typeface="Calibri"/>
            </a:endParaRPr>
          </a:p>
          <a:p>
            <a:pPr marL="342900" indent="-342900" defTabSz="457200" rtl="0">
              <a:lnSpc>
                <a:spcPts val="2400"/>
              </a:lnSpc>
              <a:spcAft>
                <a:spcPts val="1200"/>
              </a:spcAft>
              <a:buFont typeface="Wingdings" pitchFamily="2" charset="2"/>
              <a:buChar char="ü"/>
            </a:pPr>
            <a:r>
              <a:rPr lang="es-US" sz="2000" dirty="0">
                <a:solidFill>
                  <a:srgbClr val="000000"/>
                </a:solidFill>
              </a:rPr>
              <a:t>esperar el tiempo necesario, darles </a:t>
            </a:r>
            <a:r>
              <a:rPr lang="es-US" sz="2000" dirty="0"/>
              <a:t/>
            </a:r>
            <a:br>
              <a:rPr lang="es-US" sz="2000" dirty="0"/>
            </a:br>
            <a:r>
              <a:rPr lang="es-US" sz="2000" dirty="0">
                <a:solidFill>
                  <a:srgbClr val="000000"/>
                </a:solidFill>
              </a:rPr>
              <a:t>a los encargados de los servicios </a:t>
            </a:r>
            <a:r>
              <a:rPr lang="es-US" sz="2000" dirty="0"/>
              <a:t/>
            </a:r>
            <a:br>
              <a:rPr lang="es-US" sz="2000" dirty="0"/>
            </a:br>
            <a:r>
              <a:rPr lang="es-US" sz="2000" dirty="0">
                <a:solidFill>
                  <a:srgbClr val="000000"/>
                </a:solidFill>
              </a:rPr>
              <a:t>públicos 2 días hábiles completos </a:t>
            </a:r>
            <a:r>
              <a:rPr lang="es-US" sz="2000" dirty="0"/>
              <a:t/>
            </a:r>
            <a:br>
              <a:rPr lang="es-US" sz="2000" dirty="0"/>
            </a:br>
            <a:r>
              <a:rPr lang="es-US" sz="2000" dirty="0">
                <a:solidFill>
                  <a:srgbClr val="000000"/>
                </a:solidFill>
              </a:rPr>
              <a:t>para localizar y marcar</a:t>
            </a:r>
            <a:endParaRPr lang="es-US" sz="2000" dirty="0">
              <a:solidFill>
                <a:srgbClr val="000000"/>
              </a:solidFill>
              <a:cs typeface="Calibri"/>
            </a:endParaRPr>
          </a:p>
          <a:p>
            <a:pPr marL="342900" indent="-342900" defTabSz="457200" rtl="0">
              <a:lnSpc>
                <a:spcPts val="2400"/>
              </a:lnSpc>
              <a:buFont typeface="Wingdings" pitchFamily="2" charset="2"/>
              <a:buChar char="ü"/>
            </a:pPr>
            <a:r>
              <a:rPr lang="es-US" sz="2000" dirty="0">
                <a:solidFill>
                  <a:srgbClr val="000000"/>
                </a:solidFill>
              </a:rPr>
              <a:t>llamar a un localizador de servicios privado si es necesario para </a:t>
            </a:r>
            <a:r>
              <a:rPr lang="es-US" sz="2000" dirty="0"/>
              <a:t/>
            </a:r>
            <a:br>
              <a:rPr lang="es-US" sz="2000" dirty="0"/>
            </a:br>
            <a:r>
              <a:rPr lang="es-US" sz="2000" dirty="0">
                <a:solidFill>
                  <a:srgbClr val="000000"/>
                </a:solidFill>
              </a:rPr>
              <a:t>identificar las líneas privadas</a:t>
            </a:r>
            <a:endParaRPr lang="es-US" sz="2000" dirty="0">
              <a:solidFill>
                <a:srgbClr val="000000"/>
              </a:solidFill>
              <a:cs typeface="Calibri"/>
            </a:endParaRPr>
          </a:p>
          <a:p>
            <a:pPr marL="342900" indent="-342900" defTabSz="457200" rtl="0">
              <a:lnSpc>
                <a:spcPts val="2400"/>
              </a:lnSpc>
              <a:buFont typeface="Wingdings" pitchFamily="2" charset="2"/>
              <a:buChar char="ü"/>
            </a:pPr>
            <a:r>
              <a:rPr lang="es-US" sz="2000" dirty="0">
                <a:solidFill>
                  <a:srgbClr val="000000"/>
                </a:solidFill>
              </a:rPr>
              <a:t>mantener las marcas del localizador </a:t>
            </a:r>
            <a:r>
              <a:rPr lang="es-US" sz="2000" dirty="0"/>
              <a:t/>
            </a:r>
            <a:br>
              <a:rPr lang="es-US" sz="2000" dirty="0"/>
            </a:br>
            <a:r>
              <a:rPr lang="es-US" sz="2000" dirty="0">
                <a:solidFill>
                  <a:srgbClr val="000000"/>
                </a:solidFill>
              </a:rPr>
              <a:t>de servicios públicos y respetarlas </a:t>
            </a:r>
            <a:r>
              <a:rPr lang="es-US" sz="2000" dirty="0"/>
              <a:t/>
            </a:r>
            <a:br>
              <a:rPr lang="es-US" sz="2000" dirty="0"/>
            </a:br>
            <a:r>
              <a:rPr lang="es-US" sz="2000" dirty="0">
                <a:solidFill>
                  <a:srgbClr val="000000"/>
                </a:solidFill>
              </a:rPr>
              <a:t>al cavar</a:t>
            </a:r>
            <a:endParaRPr lang="es-US" sz="2000" dirty="0">
              <a:solidFill>
                <a:srgbClr val="000000"/>
              </a:solidFill>
              <a:cs typeface="Calibri"/>
            </a:endParaRPr>
          </a:p>
        </p:txBody>
      </p:sp>
      <p:sp>
        <p:nvSpPr>
          <p:cNvPr id="11" name="TextBox 10"/>
          <p:cNvSpPr txBox="1"/>
          <p:nvPr/>
        </p:nvSpPr>
        <p:spPr>
          <a:xfrm>
            <a:off x="5257800" y="3505201"/>
            <a:ext cx="3733800" cy="369332"/>
          </a:xfrm>
          <a:prstGeom prst="rect">
            <a:avLst/>
          </a:prstGeom>
          <a:noFill/>
        </p:spPr>
        <p:txBody>
          <a:bodyPr wrap="square" rtlCol="0">
            <a:spAutoFit/>
          </a:bodyPr>
          <a:lstStyle/>
          <a:p>
            <a:pPr rtl="0"/>
            <a:r>
              <a:rPr lang="es-US" b="1" dirty="0">
                <a:solidFill>
                  <a:srgbClr val="000000"/>
                </a:solidFill>
              </a:rPr>
              <a:t>Alerta de servicio subterráneo (USA)</a:t>
            </a:r>
          </a:p>
        </p:txBody>
      </p:sp>
      <p:pic>
        <p:nvPicPr>
          <p:cNvPr id="7" name="Picture 6" descr="Gráfico que muestra el código de color para el marcado de los servici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2559" y="3962400"/>
            <a:ext cx="3972646" cy="2209800"/>
          </a:xfrm>
          <a:prstGeom prst="rect">
            <a:avLst/>
          </a:prstGeom>
        </p:spPr>
      </p:pic>
      <p:sp>
        <p:nvSpPr>
          <p:cNvPr id="3" name="TextBox 2">
            <a:extLst>
              <a:ext uri="{FF2B5EF4-FFF2-40B4-BE49-F238E27FC236}">
                <a16:creationId xmlns:a16="http://schemas.microsoft.com/office/drawing/2014/main" id="{4A10B969-8E02-4D52-B33B-CE8106425235}"/>
              </a:ext>
            </a:extLst>
          </p:cNvPr>
          <p:cNvSpPr txBox="1"/>
          <p:nvPr/>
        </p:nvSpPr>
        <p:spPr>
          <a:xfrm>
            <a:off x="5820674" y="2725947"/>
            <a:ext cx="3163737" cy="8002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b="1" dirty="0">
                <a:ea typeface="+mn-lt"/>
                <a:cs typeface="+mn-lt"/>
              </a:rPr>
              <a:t>para saber qué hay debajo.</a:t>
            </a:r>
            <a:endParaRPr lang="en-US" dirty="0">
              <a:ea typeface="+mn-lt"/>
              <a:cs typeface="+mn-lt"/>
            </a:endParaRPr>
          </a:p>
          <a:p>
            <a:r>
              <a:rPr lang="es-US" sz="2800" b="1" dirty="0">
                <a:ea typeface="+mn-lt"/>
                <a:cs typeface="+mn-lt"/>
              </a:rPr>
              <a:t>811 antes</a:t>
            </a:r>
            <a:r>
              <a:rPr lang="es-US" b="1" dirty="0">
                <a:ea typeface="+mn-lt"/>
                <a:cs typeface="+mn-lt"/>
              </a:rPr>
              <a:t> de cavar.</a:t>
            </a:r>
            <a:endParaRPr lang="en-US" dirty="0">
              <a:ea typeface="+mn-lt"/>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5977</Words>
  <Application>Microsoft Office PowerPoint</Application>
  <PresentationFormat>On-screen Show (4:3)</PresentationFormat>
  <Paragraphs>985</Paragraphs>
  <Slides>141</Slides>
  <Notes>39</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141</vt:i4>
      </vt:variant>
    </vt:vector>
  </HeadingPairs>
  <TitlesOfParts>
    <vt:vector size="159" baseType="lpstr">
      <vt:lpstr>ＭＳ Ｐゴシック</vt:lpstr>
      <vt:lpstr>Adobe Gothic Std B</vt:lpstr>
      <vt:lpstr>Arial</vt:lpstr>
      <vt:lpstr>Arial Narrow</vt:lpstr>
      <vt:lpstr>Berlin Sans FB Demi</vt:lpstr>
      <vt:lpstr>Calibri</vt:lpstr>
      <vt:lpstr>Courier New</vt:lpstr>
      <vt:lpstr>Myriad Pro Cond</vt:lpstr>
      <vt:lpstr>Rockwell</vt:lpstr>
      <vt:lpstr>Symbol</vt:lpstr>
      <vt:lpstr>Wingdings</vt:lpstr>
      <vt:lpstr>Custom Design</vt:lpstr>
      <vt:lpstr>Trenching</vt:lpstr>
      <vt:lpstr>Office Theme</vt:lpstr>
      <vt:lpstr>1_Office Theme</vt:lpstr>
      <vt:lpstr>1_Trenching</vt:lpstr>
      <vt:lpstr>2_Trenching</vt:lpstr>
      <vt:lpstr>3_Trenching</vt:lpstr>
      <vt:lpstr>PELIGROS DE EXCAVACIONES Y ZANJAS</vt:lpstr>
      <vt:lpstr>Financiada por:</vt:lpstr>
      <vt:lpstr>Uso y copia del material</vt:lpstr>
      <vt:lpstr>Agradecimientos</vt:lpstr>
      <vt:lpstr>¿Cuál es una excavación?</vt:lpstr>
      <vt:lpstr>Definición de excavación de la OSHA</vt:lpstr>
      <vt:lpstr>Ejemplos</vt:lpstr>
      <vt:lpstr>¿Qué proyectos de construcción?</vt:lpstr>
      <vt:lpstr>¿Las zanjas son diferentes a las excavaciones?</vt:lpstr>
      <vt:lpstr>También se considera una zanja</vt:lpstr>
      <vt:lpstr>Las excavaciones son peligrosas</vt:lpstr>
      <vt:lpstr> Enterrado vivo: la historia de Joe </vt:lpstr>
      <vt:lpstr> Enterrado vivo: la historia de Joe (Continuación) </vt:lpstr>
      <vt:lpstr>Muertes en construcciones</vt:lpstr>
      <vt:lpstr>Muertes en excavaciones y zanjas</vt:lpstr>
      <vt:lpstr>Muertes en zanjas de 2011 a 2016</vt:lpstr>
      <vt:lpstr>Datos sobre muertes en zanjas de 2011 a 2014</vt:lpstr>
      <vt:lpstr>Los accidentes en las excavaciones se pueden prevenir</vt:lpstr>
      <vt:lpstr>El objetivo de la capacitación de hoy...  usted podrá:</vt:lpstr>
      <vt:lpstr>PARTE 1: RIESGOS Y PELIGROS</vt:lpstr>
      <vt:lpstr>Cada excavación es diferente</vt:lpstr>
      <vt:lpstr>¿Fijos o variables?</vt:lpstr>
      <vt:lpstr>Peligros más comunes</vt:lpstr>
      <vt:lpstr>Derrumbe de zanjas = riesgo máximo</vt:lpstr>
      <vt:lpstr>Los derrumbes suceden súbitamente</vt:lpstr>
      <vt:lpstr>Mito: “Me puedo quitar”</vt:lpstr>
      <vt:lpstr>¿Cree que puede correr?</vt:lpstr>
      <vt:lpstr>De dos pies...</vt:lpstr>
      <vt:lpstr>De cuatro pies...</vt:lpstr>
      <vt:lpstr>De seis pies...</vt:lpstr>
      <vt:lpstr>Mito: “Puedo cavar para salir”</vt:lpstr>
      <vt:lpstr>¿Cuánto pesa la tierra?</vt:lpstr>
      <vt:lpstr>¡Hasta dos toneladas!</vt:lpstr>
      <vt:lpstr>El equivalente a un vehículo</vt:lpstr>
      <vt:lpstr>¿Cómo afecta un derrumbe al cuerpo?</vt:lpstr>
      <vt:lpstr>Reconozca las pistas de la tensión del suelo</vt:lpstr>
      <vt:lpstr>Formas en las que puede desplomarse una zanja</vt:lpstr>
      <vt:lpstr>Otras fallas</vt:lpstr>
      <vt:lpstr>Peligros comunes en las zanjas</vt:lpstr>
      <vt:lpstr>Deslizamiento de tierra excavada apilada</vt:lpstr>
      <vt:lpstr>Colapso de muros desprendidos</vt:lpstr>
      <vt:lpstr>Deslizamiento del borde</vt:lpstr>
      <vt:lpstr>Desprendimiento a medio muro</vt:lpstr>
      <vt:lpstr>¿Ve alguna pista aquí?</vt:lpstr>
      <vt:lpstr>¿Qué está pasando aquí?</vt:lpstr>
      <vt:lpstr>¿Esta excavación es segura?</vt:lpstr>
      <vt:lpstr>Los peligros de derrumbes son reales; revisión</vt:lpstr>
      <vt:lpstr>Otros peligros en excavaciones</vt:lpstr>
      <vt:lpstr>Líneas de servicios públicos subterráneas:  ¿cuáles son los peligros?</vt:lpstr>
      <vt:lpstr>¿Cuál es el riesgo?</vt:lpstr>
      <vt:lpstr>Explosión mortal de una línea de gas: noviembre de 2004</vt:lpstr>
      <vt:lpstr>¿Peligro por líneas eléctricas suspendidas?</vt:lpstr>
      <vt:lpstr>Atmósferas peligrosas</vt:lpstr>
      <vt:lpstr>¿Cuáles son las posibles fuentes de “aire viciado”?</vt:lpstr>
      <vt:lpstr>Agua en la excavación</vt:lpstr>
      <vt:lpstr>Peligros del agua</vt:lpstr>
      <vt:lpstr>Caída de cargas</vt:lpstr>
      <vt:lpstr>Caída de objetos</vt:lpstr>
      <vt:lpstr>¿Peligros de caídas alrededor  de excavaciones?</vt:lpstr>
      <vt:lpstr>Estructuras desestabilizadas</vt:lpstr>
      <vt:lpstr>Exposición al tránsito vehicular</vt:lpstr>
      <vt:lpstr>Exposición a la fiebre del valle</vt:lpstr>
      <vt:lpstr>Región en la que se encuentra el hongo</vt:lpstr>
      <vt:lpstr>Casos de fiebre del valle en California</vt:lpstr>
      <vt:lpstr>Cómo se contrae la fiebre del valle</vt:lpstr>
      <vt:lpstr>¿Cuáles son los síntomas de la fiebre del valle?</vt:lpstr>
      <vt:lpstr>¿Quién está expuesto aquí?</vt:lpstr>
      <vt:lpstr>Cuestionario de revisión de peligros: verdadero o falso</vt:lpstr>
      <vt:lpstr>Estudios de caso: actividad en grupos pequeños</vt:lpstr>
      <vt:lpstr>PARTE 2: CONTROLES DE PELIGROS y  SISTEMAS DE PROTECCIÓN</vt:lpstr>
      <vt:lpstr>¿Quién controla los peligros?</vt:lpstr>
      <vt:lpstr>El estándar de excavación de la OSHA</vt:lpstr>
      <vt:lpstr>Los empleadores deben:</vt:lpstr>
      <vt:lpstr>¿Qué significa “persona competente”?</vt:lpstr>
      <vt:lpstr>La persona competente de la excavación debe:</vt:lpstr>
      <vt:lpstr>¿Cuáles son las tareas de la persona competente?</vt:lpstr>
      <vt:lpstr>Seguridad en zanjas: Inspeccione—Evalúe—Proteja</vt:lpstr>
      <vt:lpstr>¿Cómo se pueden prevenir los derrumbes?</vt:lpstr>
      <vt:lpstr>Clasificar la tierra es crucial</vt:lpstr>
      <vt:lpstr>Tipos de tierra</vt:lpstr>
      <vt:lpstr>Evaluación de la tierra hecha por la persona competente</vt:lpstr>
      <vt:lpstr>Tipos de sistemas de protección</vt:lpstr>
      <vt:lpstr>Inclinación</vt:lpstr>
      <vt:lpstr>Ángulos de inclinación por tipo de tierra</vt:lpstr>
      <vt:lpstr>Más ejemplos</vt:lpstr>
      <vt:lpstr>Otra opción: escalonado</vt:lpstr>
      <vt:lpstr>Combinación de escalonado e inclinación</vt:lpstr>
      <vt:lpstr>Sistemas de apuntalamiento</vt:lpstr>
      <vt:lpstr>Apuntalamiento con madera</vt:lpstr>
      <vt:lpstr>Apuntalamiento hidráulico</vt:lpstr>
      <vt:lpstr>Apuntalamiento hidráulico en uso</vt:lpstr>
      <vt:lpstr>El apuntalamiento debe cumplir el estándar de la OSHA </vt:lpstr>
      <vt:lpstr>Otros ejemplos de apuntalamiento</vt:lpstr>
      <vt:lpstr>Escudos (cajas de zanjas)</vt:lpstr>
      <vt:lpstr>Uso adecuado de los escudos</vt:lpstr>
      <vt:lpstr>Ejemplos de escudos</vt:lpstr>
      <vt:lpstr>Entrada y salida de una zanja con seguridad</vt:lpstr>
      <vt:lpstr>¿Recuerda los otros peligros?</vt:lpstr>
      <vt:lpstr>Servicios públicos subterráneos </vt:lpstr>
      <vt:lpstr>Excave con cuidado; excave manualmente</vt:lpstr>
      <vt:lpstr>Líneas eléctricas suspendidas</vt:lpstr>
      <vt:lpstr>Atmósferas peligrosas:</vt:lpstr>
      <vt:lpstr>Acumulación de agua</vt:lpstr>
      <vt:lpstr>Exposición a caída de cargas</vt:lpstr>
      <vt:lpstr>Protección ante la caída de objetos</vt:lpstr>
      <vt:lpstr>Protección contra caídas:  estándar para excavaciones</vt:lpstr>
      <vt:lpstr>Estabilice las estructuras adyacentes</vt:lpstr>
      <vt:lpstr>Exposición al tránsito vehicular:</vt:lpstr>
      <vt:lpstr>Protección contra la fiebre del valle</vt:lpstr>
      <vt:lpstr>Rescate en excavaciones</vt:lpstr>
      <vt:lpstr>Peligro para el equipo de primera respuesta y las víctimas</vt:lpstr>
      <vt:lpstr>¿Será un rescate o una recuperación?</vt:lpstr>
      <vt:lpstr>Tenga un plan de acción ante emergencias</vt:lpstr>
      <vt:lpstr>En el lugar</vt:lpstr>
      <vt:lpstr>PARTE 3:  Practique lo que aprendió</vt:lpstr>
      <vt:lpstr>¿Qué está mal aquí?</vt:lpstr>
      <vt:lpstr>Fotografía</vt:lpstr>
      <vt:lpstr>¿Qué está mal en estas fotografías?</vt:lpstr>
      <vt:lpstr>¿Qué está mal?</vt:lpstr>
      <vt:lpstr>¿Qué está mal? 1</vt:lpstr>
      <vt:lpstr>¿Qué está mal? 2</vt:lpstr>
      <vt:lpstr>¿Qué está mal? 3</vt:lpstr>
      <vt:lpstr>¿Qué está mal? 4</vt:lpstr>
      <vt:lpstr>¿Qué está mal? 5</vt:lpstr>
      <vt:lpstr>¿Qué está mal? 6</vt:lpstr>
      <vt:lpstr>¿Qué está mal? 7</vt:lpstr>
      <vt:lpstr>¿Qué está mal? 8</vt:lpstr>
      <vt:lpstr>¿Qué está mal? 9</vt:lpstr>
      <vt:lpstr>¿Qué está mal? 10</vt:lpstr>
      <vt:lpstr>¿Qué está mal? 11</vt:lpstr>
      <vt:lpstr>¿Qué está mal? 12</vt:lpstr>
      <vt:lpstr>¿Qué está mal? 13</vt:lpstr>
      <vt:lpstr>¿Qué está mal? 15</vt:lpstr>
      <vt:lpstr>¿Qué está mal? 16</vt:lpstr>
      <vt:lpstr>¿Qué está mal? 17</vt:lpstr>
      <vt:lpstr>¿Qué está mal? 18</vt:lpstr>
      <vt:lpstr>¿Qué está mal? 19</vt:lpstr>
      <vt:lpstr>Mejores prácticas de seguridad para los trabajadores</vt:lpstr>
      <vt:lpstr>Mejores prácticas para los empleadores</vt:lpstr>
      <vt:lpstr>Esté atento y tenga cuidado</vt:lpstr>
      <vt:lpstr>¿Dudas para terminar?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2021-04-08T19:26:46Z</dcterms:created>
  <dcterms:modified xsi:type="dcterms:W3CDTF">2021-04-08T19:26:59Z</dcterms:modified>
</cp:coreProperties>
</file>