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7" r:id="rId6"/>
  </p:sldMasterIdLst>
  <p:notesMasterIdLst>
    <p:notesMasterId r:id="rId23"/>
  </p:notesMasterIdLst>
  <p:sldIdLst>
    <p:sldId id="256" r:id="rId7"/>
    <p:sldId id="491" r:id="rId8"/>
    <p:sldId id="284" r:id="rId9"/>
    <p:sldId id="285" r:id="rId10"/>
    <p:sldId id="257" r:id="rId11"/>
    <p:sldId id="261" r:id="rId12"/>
    <p:sldId id="292" r:id="rId13"/>
    <p:sldId id="293" r:id="rId14"/>
    <p:sldId id="303" r:id="rId15"/>
    <p:sldId id="302" r:id="rId16"/>
    <p:sldId id="304" r:id="rId17"/>
    <p:sldId id="305" r:id="rId18"/>
    <p:sldId id="309" r:id="rId19"/>
    <p:sldId id="424" r:id="rId20"/>
    <p:sldId id="487" r:id="rId21"/>
    <p:sldId id="49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9" d="100"/>
          <a:sy n="109" d="100"/>
        </p:scale>
        <p:origin x="294" y="78"/>
      </p:cViewPr>
      <p:guideLst/>
    </p:cSldViewPr>
  </p:slideViewPr>
  <p:outlineViewPr>
    <p:cViewPr>
      <p:scale>
        <a:sx n="33" d="100"/>
        <a:sy n="33" d="100"/>
      </p:scale>
      <p:origin x="0" y="-8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Boatman" userId="611f014c-3a90-48ab-a859-9d44ec8d3729" providerId="ADAL" clId="{E5698034-AE2A-4158-9489-C96AE32F4C65}"/>
    <pc:docChg chg="addSld delSld modSld sldOrd delMainMaster">
      <pc:chgData name="Laura Boatman" userId="611f014c-3a90-48ab-a859-9d44ec8d3729" providerId="ADAL" clId="{E5698034-AE2A-4158-9489-C96AE32F4C65}" dt="2019-11-26T21:59:27.145" v="320"/>
      <pc:docMkLst>
        <pc:docMk/>
      </pc:docMkLst>
      <pc:sldChg chg="ord">
        <pc:chgData name="Laura Boatman" userId="611f014c-3a90-48ab-a859-9d44ec8d3729" providerId="ADAL" clId="{E5698034-AE2A-4158-9489-C96AE32F4C65}" dt="2019-11-26T21:59:13.992" v="319"/>
        <pc:sldMkLst>
          <pc:docMk/>
          <pc:sldMk cId="685999417" sldId="256"/>
        </pc:sldMkLst>
      </pc:sldChg>
      <pc:sldChg chg="modSp">
        <pc:chgData name="Laura Boatman" userId="611f014c-3a90-48ab-a859-9d44ec8d3729" providerId="ADAL" clId="{E5698034-AE2A-4158-9489-C96AE32F4C65}" dt="2019-11-26T21:32:51.811" v="164" actId="962"/>
        <pc:sldMkLst>
          <pc:docMk/>
          <pc:sldMk cId="4045702792" sldId="261"/>
        </pc:sldMkLst>
        <pc:grpChg chg="mod">
          <ac:chgData name="Laura Boatman" userId="611f014c-3a90-48ab-a859-9d44ec8d3729" providerId="ADAL" clId="{E5698034-AE2A-4158-9489-C96AE32F4C65}" dt="2019-11-26T21:32:32.205" v="108" actId="962"/>
          <ac:grpSpMkLst>
            <pc:docMk/>
            <pc:sldMk cId="4045702792" sldId="261"/>
            <ac:grpSpMk id="6" creationId="{C81FD24A-4EBD-49EE-AACF-690A3127D1CD}"/>
          </ac:grpSpMkLst>
        </pc:grpChg>
        <pc:grpChg chg="mod">
          <ac:chgData name="Laura Boatman" userId="611f014c-3a90-48ab-a859-9d44ec8d3729" providerId="ADAL" clId="{E5698034-AE2A-4158-9489-C96AE32F4C65}" dt="2019-11-26T21:32:51.811" v="164" actId="962"/>
          <ac:grpSpMkLst>
            <pc:docMk/>
            <pc:sldMk cId="4045702792" sldId="261"/>
            <ac:grpSpMk id="10" creationId="{CBD08781-8C51-4A93-AF71-20ABAB649A01}"/>
          </ac:grpSpMkLst>
        </pc:grpChg>
      </pc:sldChg>
      <pc:sldChg chg="addSp delSp del">
        <pc:chgData name="Laura Boatman" userId="611f014c-3a90-48ab-a859-9d44ec8d3729" providerId="ADAL" clId="{E5698034-AE2A-4158-9489-C96AE32F4C65}" dt="2019-11-26T21:26:09.360" v="7" actId="2696"/>
        <pc:sldMkLst>
          <pc:docMk/>
          <pc:sldMk cId="0" sldId="274"/>
        </pc:sldMkLst>
        <pc:spChg chg="add del">
          <ac:chgData name="Laura Boatman" userId="611f014c-3a90-48ab-a859-9d44ec8d3729" providerId="ADAL" clId="{E5698034-AE2A-4158-9489-C96AE32F4C65}" dt="2019-11-26T21:14:46.880" v="2"/>
          <ac:spMkLst>
            <pc:docMk/>
            <pc:sldMk cId="0" sldId="274"/>
            <ac:spMk id="4" creationId="{A96B9A34-A6A7-46DE-B422-C39C971E06B0}"/>
          </ac:spMkLst>
        </pc:spChg>
        <pc:picChg chg="add del">
          <ac:chgData name="Laura Boatman" userId="611f014c-3a90-48ab-a859-9d44ec8d3729" providerId="ADAL" clId="{E5698034-AE2A-4158-9489-C96AE32F4C65}" dt="2019-11-26T21:15:35.723" v="5"/>
          <ac:picMkLst>
            <pc:docMk/>
            <pc:sldMk cId="0" sldId="274"/>
            <ac:picMk id="5" creationId="{92CCB460-2E17-4A6C-8F73-17517F37B0A0}"/>
          </ac:picMkLst>
        </pc:picChg>
      </pc:sldChg>
      <pc:sldChg chg="del">
        <pc:chgData name="Laura Boatman" userId="611f014c-3a90-48ab-a859-9d44ec8d3729" providerId="ADAL" clId="{E5698034-AE2A-4158-9489-C96AE32F4C65}" dt="2019-11-26T21:14:49.286" v="3"/>
        <pc:sldMkLst>
          <pc:docMk/>
          <pc:sldMk cId="0" sldId="491"/>
        </pc:sldMkLst>
      </pc:sldChg>
      <pc:sldChg chg="addSp modSp add ord">
        <pc:chgData name="Laura Boatman" userId="611f014c-3a90-48ab-a859-9d44ec8d3729" providerId="ADAL" clId="{E5698034-AE2A-4158-9489-C96AE32F4C65}" dt="2019-11-26T21:59:27.145" v="320"/>
        <pc:sldMkLst>
          <pc:docMk/>
          <pc:sldMk cId="2348293334" sldId="491"/>
        </pc:sldMkLst>
        <pc:spChg chg="add mod">
          <ac:chgData name="Laura Boatman" userId="611f014c-3a90-48ab-a859-9d44ec8d3729" providerId="ADAL" clId="{E5698034-AE2A-4158-9489-C96AE32F4C65}" dt="2019-11-26T21:33:27.622" v="206" actId="20577"/>
          <ac:spMkLst>
            <pc:docMk/>
            <pc:sldMk cId="2348293334" sldId="491"/>
            <ac:spMk id="4" creationId="{E31DCEEA-9892-46F9-A061-924238C32895}"/>
          </ac:spMkLst>
        </pc:spChg>
        <pc:picChg chg="add mod">
          <ac:chgData name="Laura Boatman" userId="611f014c-3a90-48ab-a859-9d44ec8d3729" providerId="ADAL" clId="{E5698034-AE2A-4158-9489-C96AE32F4C65}" dt="2019-11-26T21:56:48.118" v="318" actId="962"/>
          <ac:picMkLst>
            <pc:docMk/>
            <pc:sldMk cId="2348293334" sldId="491"/>
            <ac:picMk id="3" creationId="{4D8AB539-5660-412E-96A3-AEE338B6B493}"/>
          </ac:picMkLst>
        </pc:picChg>
      </pc:sldChg>
      <pc:sldMasterChg chg="del delSldLayout">
        <pc:chgData name="Laura Boatman" userId="611f014c-3a90-48ab-a859-9d44ec8d3729" providerId="ADAL" clId="{E5698034-AE2A-4158-9489-C96AE32F4C65}" dt="2019-11-26T21:26:09.391" v="20" actId="2696"/>
        <pc:sldMasterMkLst>
          <pc:docMk/>
          <pc:sldMasterMk cId="3028663465" sldId="2147483687"/>
        </pc:sldMasterMkLst>
        <pc:sldLayoutChg chg="del">
          <pc:chgData name="Laura Boatman" userId="611f014c-3a90-48ab-a859-9d44ec8d3729" providerId="ADAL" clId="{E5698034-AE2A-4158-9489-C96AE32F4C65}" dt="2019-11-26T21:26:09.376" v="8" actId="2696"/>
          <pc:sldLayoutMkLst>
            <pc:docMk/>
            <pc:sldMasterMk cId="3028663465" sldId="2147483687"/>
            <pc:sldLayoutMk cId="1962654296" sldId="2147483688"/>
          </pc:sldLayoutMkLst>
        </pc:sldLayoutChg>
        <pc:sldLayoutChg chg="del">
          <pc:chgData name="Laura Boatman" userId="611f014c-3a90-48ab-a859-9d44ec8d3729" providerId="ADAL" clId="{E5698034-AE2A-4158-9489-C96AE32F4C65}" dt="2019-11-26T21:26:09.376" v="9" actId="2696"/>
          <pc:sldLayoutMkLst>
            <pc:docMk/>
            <pc:sldMasterMk cId="3028663465" sldId="2147483687"/>
            <pc:sldLayoutMk cId="1167015936" sldId="2147483689"/>
          </pc:sldLayoutMkLst>
        </pc:sldLayoutChg>
        <pc:sldLayoutChg chg="del">
          <pc:chgData name="Laura Boatman" userId="611f014c-3a90-48ab-a859-9d44ec8d3729" providerId="ADAL" clId="{E5698034-AE2A-4158-9489-C96AE32F4C65}" dt="2019-11-26T21:26:09.376" v="10" actId="2696"/>
          <pc:sldLayoutMkLst>
            <pc:docMk/>
            <pc:sldMasterMk cId="3028663465" sldId="2147483687"/>
            <pc:sldLayoutMk cId="3114539005" sldId="2147483690"/>
          </pc:sldLayoutMkLst>
        </pc:sldLayoutChg>
        <pc:sldLayoutChg chg="del">
          <pc:chgData name="Laura Boatman" userId="611f014c-3a90-48ab-a859-9d44ec8d3729" providerId="ADAL" clId="{E5698034-AE2A-4158-9489-C96AE32F4C65}" dt="2019-11-26T21:26:09.376" v="11" actId="2696"/>
          <pc:sldLayoutMkLst>
            <pc:docMk/>
            <pc:sldMasterMk cId="3028663465" sldId="2147483687"/>
            <pc:sldLayoutMk cId="3307709313" sldId="2147483691"/>
          </pc:sldLayoutMkLst>
        </pc:sldLayoutChg>
        <pc:sldLayoutChg chg="del">
          <pc:chgData name="Laura Boatman" userId="611f014c-3a90-48ab-a859-9d44ec8d3729" providerId="ADAL" clId="{E5698034-AE2A-4158-9489-C96AE32F4C65}" dt="2019-11-26T21:26:09.376" v="12" actId="2696"/>
          <pc:sldLayoutMkLst>
            <pc:docMk/>
            <pc:sldMasterMk cId="3028663465" sldId="2147483687"/>
            <pc:sldLayoutMk cId="3215575008" sldId="2147483692"/>
          </pc:sldLayoutMkLst>
        </pc:sldLayoutChg>
        <pc:sldLayoutChg chg="del">
          <pc:chgData name="Laura Boatman" userId="611f014c-3a90-48ab-a859-9d44ec8d3729" providerId="ADAL" clId="{E5698034-AE2A-4158-9489-C96AE32F4C65}" dt="2019-11-26T21:26:09.376" v="13" actId="2696"/>
          <pc:sldLayoutMkLst>
            <pc:docMk/>
            <pc:sldMasterMk cId="3028663465" sldId="2147483687"/>
            <pc:sldLayoutMk cId="1952562403" sldId="2147483693"/>
          </pc:sldLayoutMkLst>
        </pc:sldLayoutChg>
        <pc:sldLayoutChg chg="del">
          <pc:chgData name="Laura Boatman" userId="611f014c-3a90-48ab-a859-9d44ec8d3729" providerId="ADAL" clId="{E5698034-AE2A-4158-9489-C96AE32F4C65}" dt="2019-11-26T21:26:09.376" v="14" actId="2696"/>
          <pc:sldLayoutMkLst>
            <pc:docMk/>
            <pc:sldMasterMk cId="3028663465" sldId="2147483687"/>
            <pc:sldLayoutMk cId="4242328131" sldId="2147483694"/>
          </pc:sldLayoutMkLst>
        </pc:sldLayoutChg>
        <pc:sldLayoutChg chg="del">
          <pc:chgData name="Laura Boatman" userId="611f014c-3a90-48ab-a859-9d44ec8d3729" providerId="ADAL" clId="{E5698034-AE2A-4158-9489-C96AE32F4C65}" dt="2019-11-26T21:26:09.376" v="15" actId="2696"/>
          <pc:sldLayoutMkLst>
            <pc:docMk/>
            <pc:sldMasterMk cId="3028663465" sldId="2147483687"/>
            <pc:sldLayoutMk cId="473787910" sldId="2147483695"/>
          </pc:sldLayoutMkLst>
        </pc:sldLayoutChg>
        <pc:sldLayoutChg chg="del">
          <pc:chgData name="Laura Boatman" userId="611f014c-3a90-48ab-a859-9d44ec8d3729" providerId="ADAL" clId="{E5698034-AE2A-4158-9489-C96AE32F4C65}" dt="2019-11-26T21:26:09.376" v="16" actId="2696"/>
          <pc:sldLayoutMkLst>
            <pc:docMk/>
            <pc:sldMasterMk cId="3028663465" sldId="2147483687"/>
            <pc:sldLayoutMk cId="205585382" sldId="2147483696"/>
          </pc:sldLayoutMkLst>
        </pc:sldLayoutChg>
        <pc:sldLayoutChg chg="del">
          <pc:chgData name="Laura Boatman" userId="611f014c-3a90-48ab-a859-9d44ec8d3729" providerId="ADAL" clId="{E5698034-AE2A-4158-9489-C96AE32F4C65}" dt="2019-11-26T21:26:09.376" v="17" actId="2696"/>
          <pc:sldLayoutMkLst>
            <pc:docMk/>
            <pc:sldMasterMk cId="3028663465" sldId="2147483687"/>
            <pc:sldLayoutMk cId="2224506097" sldId="2147483697"/>
          </pc:sldLayoutMkLst>
        </pc:sldLayoutChg>
        <pc:sldLayoutChg chg="del">
          <pc:chgData name="Laura Boatman" userId="611f014c-3a90-48ab-a859-9d44ec8d3729" providerId="ADAL" clId="{E5698034-AE2A-4158-9489-C96AE32F4C65}" dt="2019-11-26T21:26:09.376" v="18" actId="2696"/>
          <pc:sldLayoutMkLst>
            <pc:docMk/>
            <pc:sldMasterMk cId="3028663465" sldId="2147483687"/>
            <pc:sldLayoutMk cId="929298207" sldId="2147483698"/>
          </pc:sldLayoutMkLst>
        </pc:sldLayoutChg>
        <pc:sldLayoutChg chg="del">
          <pc:chgData name="Laura Boatman" userId="611f014c-3a90-48ab-a859-9d44ec8d3729" providerId="ADAL" clId="{E5698034-AE2A-4158-9489-C96AE32F4C65}" dt="2019-11-26T21:26:09.376" v="19" actId="2696"/>
          <pc:sldLayoutMkLst>
            <pc:docMk/>
            <pc:sldMasterMk cId="3028663465" sldId="2147483687"/>
            <pc:sldLayoutMk cId="2907863700" sldId="214748369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DC50B-59EE-462B-AEAA-3649DC0FD9B5}"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n-US"/>
        </a:p>
      </dgm:t>
    </dgm:pt>
    <dgm:pt modelId="{F5832EE1-1E52-45D6-906C-1D1B95D8FE82}">
      <dgm:prSet phldrT="[Text]"/>
      <dgm:spPr/>
      <dgm:t>
        <a:bodyPr/>
        <a:lstStyle/>
        <a:p>
          <a:pPr rtl="0"/>
          <a:r>
            <a:rPr lang="es-US" b="1" dirty="0">
              <a:solidFill>
                <a:schemeClr val="tx1"/>
              </a:solidFill>
            </a:rPr>
            <a:t>MANTENGA </a:t>
          </a:r>
          <a:br>
            <a:rPr lang="es-US" b="1" dirty="0">
              <a:solidFill>
                <a:schemeClr val="tx1"/>
              </a:solidFill>
            </a:rPr>
          </a:br>
          <a:r>
            <a:rPr lang="es-US" b="1" dirty="0">
              <a:solidFill>
                <a:schemeClr val="tx1"/>
              </a:solidFill>
            </a:rPr>
            <a:t>LA CALMA.</a:t>
          </a:r>
        </a:p>
      </dgm:t>
    </dgm:pt>
    <dgm:pt modelId="{AF62118B-8403-4E3C-8177-5241A6E3B543}" type="parTrans" cxnId="{3940140A-EE0A-4970-8D38-6785EF03F9B1}">
      <dgm:prSet/>
      <dgm:spPr/>
      <dgm:t>
        <a:bodyPr/>
        <a:lstStyle/>
        <a:p>
          <a:endParaRPr lang="en-US"/>
        </a:p>
      </dgm:t>
    </dgm:pt>
    <dgm:pt modelId="{FD737832-8D6D-41E1-B03D-31D5FF65BCBC}" type="sibTrans" cxnId="{3940140A-EE0A-4970-8D38-6785EF03F9B1}">
      <dgm:prSet/>
      <dgm:spPr/>
      <dgm:t>
        <a:bodyPr/>
        <a:lstStyle/>
        <a:p>
          <a:endParaRPr lang="en-US"/>
        </a:p>
      </dgm:t>
    </dgm:pt>
    <dgm:pt modelId="{EFD76ED2-487F-45EF-B297-C2637B2AA6EA}">
      <dgm:prSet phldrT="[Text]"/>
      <dgm:spPr/>
      <dgm:t>
        <a:bodyPr/>
        <a:lstStyle/>
        <a:p>
          <a:pPr rtl="0"/>
          <a:r>
            <a:rPr lang="es-US" b="1" dirty="0">
              <a:solidFill>
                <a:schemeClr val="tx1"/>
              </a:solidFill>
            </a:rPr>
            <a:t>ASEGURE EL LUGAR.</a:t>
          </a:r>
        </a:p>
      </dgm:t>
    </dgm:pt>
    <dgm:pt modelId="{1A0422DD-BA32-45D5-A20F-BE6BF5A3F22B}" type="parTrans" cxnId="{F4625537-27EA-4E8B-8E67-D5EAC256D4B3}">
      <dgm:prSet/>
      <dgm:spPr/>
      <dgm:t>
        <a:bodyPr/>
        <a:lstStyle/>
        <a:p>
          <a:endParaRPr lang="en-US"/>
        </a:p>
      </dgm:t>
    </dgm:pt>
    <dgm:pt modelId="{B4B132FA-6B33-4934-A247-7D4A96BE8704}" type="sibTrans" cxnId="{F4625537-27EA-4E8B-8E67-D5EAC256D4B3}">
      <dgm:prSet/>
      <dgm:spPr/>
      <dgm:t>
        <a:bodyPr/>
        <a:lstStyle/>
        <a:p>
          <a:endParaRPr lang="en-US"/>
        </a:p>
      </dgm:t>
    </dgm:pt>
    <dgm:pt modelId="{30283B9A-00BA-4ACB-9C0D-50D6F95FB586}">
      <dgm:prSet phldrT="[Text]"/>
      <dgm:spPr/>
      <dgm:t>
        <a:bodyPr/>
        <a:lstStyle/>
        <a:p>
          <a:pPr rtl="0"/>
          <a:r>
            <a:rPr lang="es-US" b="1" dirty="0">
              <a:solidFill>
                <a:schemeClr val="tx1"/>
              </a:solidFill>
            </a:rPr>
            <a:t>RETIRE MATERIALES Y HERRAMIENTAS PARA QUE NO ESTORBEN.</a:t>
          </a:r>
        </a:p>
      </dgm:t>
    </dgm:pt>
    <dgm:pt modelId="{D5E9E9D2-223E-4071-AD66-A5D574FC88C8}" type="parTrans" cxnId="{0EB3CE54-9C57-47C4-AC56-BAA2838AC090}">
      <dgm:prSet/>
      <dgm:spPr/>
      <dgm:t>
        <a:bodyPr/>
        <a:lstStyle/>
        <a:p>
          <a:endParaRPr lang="en-US"/>
        </a:p>
      </dgm:t>
    </dgm:pt>
    <dgm:pt modelId="{D03E3F74-C4AD-4853-8457-264D4E56FB9B}" type="sibTrans" cxnId="{0EB3CE54-9C57-47C4-AC56-BAA2838AC090}">
      <dgm:prSet/>
      <dgm:spPr/>
      <dgm:t>
        <a:bodyPr/>
        <a:lstStyle/>
        <a:p>
          <a:endParaRPr lang="en-US"/>
        </a:p>
      </dgm:t>
    </dgm:pt>
    <dgm:pt modelId="{4AAB2374-F29D-477C-ADEA-FFF3C06FBE20}">
      <dgm:prSet phldrT="[Text]"/>
      <dgm:spPr/>
      <dgm:t>
        <a:bodyPr/>
        <a:lstStyle/>
        <a:p>
          <a:pPr rtl="0"/>
          <a:r>
            <a:rPr lang="es-US" b="1" dirty="0">
              <a:solidFill>
                <a:schemeClr val="tx1"/>
              </a:solidFill>
            </a:rPr>
            <a:t>PASE LISTA DE TODOS LOS TRABAJADORES.</a:t>
          </a:r>
        </a:p>
      </dgm:t>
    </dgm:pt>
    <dgm:pt modelId="{58F93AF6-E5EB-4279-9961-043BB8F177E5}" type="parTrans" cxnId="{5C5A2B46-8B1E-4E49-B1A5-081960EBC5A6}">
      <dgm:prSet/>
      <dgm:spPr/>
      <dgm:t>
        <a:bodyPr/>
        <a:lstStyle/>
        <a:p>
          <a:endParaRPr lang="en-US"/>
        </a:p>
      </dgm:t>
    </dgm:pt>
    <dgm:pt modelId="{797B7AD6-1C49-4E41-80D4-BBDC0E43648F}" type="sibTrans" cxnId="{5C5A2B46-8B1E-4E49-B1A5-081960EBC5A6}">
      <dgm:prSet/>
      <dgm:spPr/>
      <dgm:t>
        <a:bodyPr/>
        <a:lstStyle/>
        <a:p>
          <a:endParaRPr lang="en-US"/>
        </a:p>
      </dgm:t>
    </dgm:pt>
    <dgm:pt modelId="{31B377CA-1F34-49D7-A2F0-36B562BD9774}">
      <dgm:prSet phldrT="[Text]"/>
      <dgm:spPr/>
      <dgm:t>
        <a:bodyPr/>
        <a:lstStyle/>
        <a:p>
          <a:pPr rtl="0"/>
          <a:r>
            <a:rPr lang="es-US" b="1" dirty="0">
              <a:solidFill>
                <a:schemeClr val="tx1"/>
              </a:solidFill>
            </a:rPr>
            <a:t>NO ESTORBE A LOS RESCATISTAS.</a:t>
          </a:r>
        </a:p>
      </dgm:t>
    </dgm:pt>
    <dgm:pt modelId="{DE6F7182-8C4E-4D1F-9BE3-BA5B7019B180}" type="parTrans" cxnId="{20A715DD-00FE-42EF-A548-EFEC62431C6B}">
      <dgm:prSet/>
      <dgm:spPr/>
      <dgm:t>
        <a:bodyPr/>
        <a:lstStyle/>
        <a:p>
          <a:endParaRPr lang="en-US"/>
        </a:p>
      </dgm:t>
    </dgm:pt>
    <dgm:pt modelId="{A50AAC12-6FB5-4B11-B478-E95CCEFAAF13}" type="sibTrans" cxnId="{20A715DD-00FE-42EF-A548-EFEC62431C6B}">
      <dgm:prSet/>
      <dgm:spPr/>
      <dgm:t>
        <a:bodyPr/>
        <a:lstStyle/>
        <a:p>
          <a:endParaRPr lang="en-US"/>
        </a:p>
      </dgm:t>
    </dgm:pt>
    <dgm:pt modelId="{4D69DE7B-7387-419F-B70F-5267BF39883A}">
      <dgm:prSet/>
      <dgm:spPr/>
      <dgm:t>
        <a:bodyPr/>
        <a:lstStyle/>
        <a:p>
          <a:pPr rtl="0"/>
          <a:r>
            <a:rPr lang="es-US" b="1" dirty="0">
              <a:solidFill>
                <a:schemeClr val="tx1"/>
              </a:solidFill>
            </a:rPr>
            <a:t>APAGUE EL EQUIPO.</a:t>
          </a:r>
        </a:p>
      </dgm:t>
    </dgm:pt>
    <dgm:pt modelId="{4060214C-22CB-4889-9174-E70E2C06C489}" type="parTrans" cxnId="{432A29B4-18FF-4AB8-86A4-9C29722DA921}">
      <dgm:prSet/>
      <dgm:spPr/>
      <dgm:t>
        <a:bodyPr/>
        <a:lstStyle/>
        <a:p>
          <a:endParaRPr lang="en-US"/>
        </a:p>
      </dgm:t>
    </dgm:pt>
    <dgm:pt modelId="{F3B35AA8-02B4-4371-9ECE-A866B389719E}" type="sibTrans" cxnId="{432A29B4-18FF-4AB8-86A4-9C29722DA921}">
      <dgm:prSet/>
      <dgm:spPr/>
      <dgm:t>
        <a:bodyPr/>
        <a:lstStyle/>
        <a:p>
          <a:endParaRPr lang="en-US"/>
        </a:p>
      </dgm:t>
    </dgm:pt>
    <dgm:pt modelId="{C580BDED-C964-4411-B678-7FCD6BC58035}" type="pres">
      <dgm:prSet presAssocID="{B55DC50B-59EE-462B-AEAA-3649DC0FD9B5}" presName="cycle" presStyleCnt="0">
        <dgm:presLayoutVars>
          <dgm:dir/>
          <dgm:resizeHandles val="exact"/>
        </dgm:presLayoutVars>
      </dgm:prSet>
      <dgm:spPr/>
      <dgm:t>
        <a:bodyPr/>
        <a:lstStyle/>
        <a:p>
          <a:endParaRPr lang="en-US"/>
        </a:p>
      </dgm:t>
    </dgm:pt>
    <dgm:pt modelId="{605BABEA-AA51-4F6E-8359-43F6135789D6}" type="pres">
      <dgm:prSet presAssocID="{F5832EE1-1E52-45D6-906C-1D1B95D8FE82}" presName="node" presStyleLbl="node1" presStyleIdx="0" presStyleCnt="6" custScaleX="177156" custScaleY="177156">
        <dgm:presLayoutVars>
          <dgm:bulletEnabled val="1"/>
        </dgm:presLayoutVars>
      </dgm:prSet>
      <dgm:spPr/>
      <dgm:t>
        <a:bodyPr/>
        <a:lstStyle/>
        <a:p>
          <a:endParaRPr lang="en-US"/>
        </a:p>
      </dgm:t>
    </dgm:pt>
    <dgm:pt modelId="{D9044E0E-389C-4D8F-9752-C453BB5EB87D}" type="pres">
      <dgm:prSet presAssocID="{F5832EE1-1E52-45D6-906C-1D1B95D8FE82}" presName="spNode" presStyleCnt="0"/>
      <dgm:spPr/>
    </dgm:pt>
    <dgm:pt modelId="{00A87759-117C-4760-A815-54DA02ACEFF5}" type="pres">
      <dgm:prSet presAssocID="{FD737832-8D6D-41E1-B03D-31D5FF65BCBC}" presName="sibTrans" presStyleLbl="sibTrans1D1" presStyleIdx="0" presStyleCnt="6"/>
      <dgm:spPr/>
      <dgm:t>
        <a:bodyPr/>
        <a:lstStyle/>
        <a:p>
          <a:endParaRPr lang="en-US"/>
        </a:p>
      </dgm:t>
    </dgm:pt>
    <dgm:pt modelId="{3F5739CA-1274-4C46-AA32-F3BDB376142B}" type="pres">
      <dgm:prSet presAssocID="{EFD76ED2-487F-45EF-B297-C2637B2AA6EA}" presName="node" presStyleLbl="node1" presStyleIdx="1" presStyleCnt="6" custScaleX="177156" custScaleY="177156" custRadScaleRad="127734" custRadScaleInc="61238">
        <dgm:presLayoutVars>
          <dgm:bulletEnabled val="1"/>
        </dgm:presLayoutVars>
      </dgm:prSet>
      <dgm:spPr/>
      <dgm:t>
        <a:bodyPr/>
        <a:lstStyle/>
        <a:p>
          <a:endParaRPr lang="en-US"/>
        </a:p>
      </dgm:t>
    </dgm:pt>
    <dgm:pt modelId="{F17705CE-AE80-4C32-A868-05EF1B63C818}" type="pres">
      <dgm:prSet presAssocID="{EFD76ED2-487F-45EF-B297-C2637B2AA6EA}" presName="spNode" presStyleCnt="0"/>
      <dgm:spPr/>
    </dgm:pt>
    <dgm:pt modelId="{E5538A6F-27E6-4302-A268-60AFDC9103BE}" type="pres">
      <dgm:prSet presAssocID="{B4B132FA-6B33-4934-A247-7D4A96BE8704}" presName="sibTrans" presStyleLbl="sibTrans1D1" presStyleIdx="1" presStyleCnt="6"/>
      <dgm:spPr/>
      <dgm:t>
        <a:bodyPr/>
        <a:lstStyle/>
        <a:p>
          <a:endParaRPr lang="en-US"/>
        </a:p>
      </dgm:t>
    </dgm:pt>
    <dgm:pt modelId="{23EBF627-BF21-4095-B0B0-7FD485275F3C}" type="pres">
      <dgm:prSet presAssocID="{4D69DE7B-7387-419F-B70F-5267BF39883A}" presName="node" presStyleLbl="node1" presStyleIdx="2" presStyleCnt="6" custScaleX="177156" custScaleY="177156" custRadScaleRad="130513" custRadScaleInc="-43832">
        <dgm:presLayoutVars>
          <dgm:bulletEnabled val="1"/>
        </dgm:presLayoutVars>
      </dgm:prSet>
      <dgm:spPr/>
      <dgm:t>
        <a:bodyPr/>
        <a:lstStyle/>
        <a:p>
          <a:endParaRPr lang="en-US"/>
        </a:p>
      </dgm:t>
    </dgm:pt>
    <dgm:pt modelId="{B04336D5-0A7D-4CA8-9327-22B2A88DC7F0}" type="pres">
      <dgm:prSet presAssocID="{4D69DE7B-7387-419F-B70F-5267BF39883A}" presName="spNode" presStyleCnt="0"/>
      <dgm:spPr/>
    </dgm:pt>
    <dgm:pt modelId="{1C8DA948-0212-4A9B-9D5F-5A3F3A62EB16}" type="pres">
      <dgm:prSet presAssocID="{F3B35AA8-02B4-4371-9ECE-A866B389719E}" presName="sibTrans" presStyleLbl="sibTrans1D1" presStyleIdx="2" presStyleCnt="6"/>
      <dgm:spPr/>
      <dgm:t>
        <a:bodyPr/>
        <a:lstStyle/>
        <a:p>
          <a:endParaRPr lang="en-US"/>
        </a:p>
      </dgm:t>
    </dgm:pt>
    <dgm:pt modelId="{86EC90E9-0F80-4D9B-B5E9-819807581A38}" type="pres">
      <dgm:prSet presAssocID="{30283B9A-00BA-4ACB-9C0D-50D6F95FB586}" presName="node" presStyleLbl="node1" presStyleIdx="3" presStyleCnt="6" custScaleX="177156" custScaleY="177156" custRadScaleRad="82419" custRadScaleInc="3309">
        <dgm:presLayoutVars>
          <dgm:bulletEnabled val="1"/>
        </dgm:presLayoutVars>
      </dgm:prSet>
      <dgm:spPr/>
      <dgm:t>
        <a:bodyPr/>
        <a:lstStyle/>
        <a:p>
          <a:endParaRPr lang="en-US"/>
        </a:p>
      </dgm:t>
    </dgm:pt>
    <dgm:pt modelId="{9FEC0F29-1AEF-4E4A-825C-881C55277507}" type="pres">
      <dgm:prSet presAssocID="{30283B9A-00BA-4ACB-9C0D-50D6F95FB586}" presName="spNode" presStyleCnt="0"/>
      <dgm:spPr/>
    </dgm:pt>
    <dgm:pt modelId="{BE8B949C-C9C7-4712-BCE6-85199622B0EF}" type="pres">
      <dgm:prSet presAssocID="{D03E3F74-C4AD-4853-8457-264D4E56FB9B}" presName="sibTrans" presStyleLbl="sibTrans1D1" presStyleIdx="3" presStyleCnt="6"/>
      <dgm:spPr/>
      <dgm:t>
        <a:bodyPr/>
        <a:lstStyle/>
        <a:p>
          <a:endParaRPr lang="en-US"/>
        </a:p>
      </dgm:t>
    </dgm:pt>
    <dgm:pt modelId="{EE70B696-3B75-40C9-A344-263D49D38CC5}" type="pres">
      <dgm:prSet presAssocID="{4AAB2374-F29D-477C-ADEA-FFF3C06FBE20}" presName="node" presStyleLbl="node1" presStyleIdx="4" presStyleCnt="6" custScaleX="177156" custScaleY="177156" custRadScaleRad="131953" custRadScaleInc="45046">
        <dgm:presLayoutVars>
          <dgm:bulletEnabled val="1"/>
        </dgm:presLayoutVars>
      </dgm:prSet>
      <dgm:spPr/>
      <dgm:t>
        <a:bodyPr/>
        <a:lstStyle/>
        <a:p>
          <a:endParaRPr lang="en-US"/>
        </a:p>
      </dgm:t>
    </dgm:pt>
    <dgm:pt modelId="{1E538D61-0195-4EEF-B98D-2C5CE873A731}" type="pres">
      <dgm:prSet presAssocID="{4AAB2374-F29D-477C-ADEA-FFF3C06FBE20}" presName="spNode" presStyleCnt="0"/>
      <dgm:spPr/>
    </dgm:pt>
    <dgm:pt modelId="{18C5FA2D-11DC-427A-BD60-CEAB9C66D665}" type="pres">
      <dgm:prSet presAssocID="{797B7AD6-1C49-4E41-80D4-BBDC0E43648F}" presName="sibTrans" presStyleLbl="sibTrans1D1" presStyleIdx="4" presStyleCnt="6"/>
      <dgm:spPr/>
      <dgm:t>
        <a:bodyPr/>
        <a:lstStyle/>
        <a:p>
          <a:endParaRPr lang="en-US"/>
        </a:p>
      </dgm:t>
    </dgm:pt>
    <dgm:pt modelId="{7D970559-94DE-465B-BF24-FE048FD22ED8}" type="pres">
      <dgm:prSet presAssocID="{31B377CA-1F34-49D7-A2F0-36B562BD9774}" presName="node" presStyleLbl="node1" presStyleIdx="5" presStyleCnt="6" custScaleX="177156" custScaleY="177156" custRadScaleRad="129207" custRadScaleInc="-62283">
        <dgm:presLayoutVars>
          <dgm:bulletEnabled val="1"/>
        </dgm:presLayoutVars>
      </dgm:prSet>
      <dgm:spPr/>
      <dgm:t>
        <a:bodyPr/>
        <a:lstStyle/>
        <a:p>
          <a:endParaRPr lang="en-US"/>
        </a:p>
      </dgm:t>
    </dgm:pt>
    <dgm:pt modelId="{3477190C-5859-4FC2-8E2F-9112E6D44830}" type="pres">
      <dgm:prSet presAssocID="{31B377CA-1F34-49D7-A2F0-36B562BD9774}" presName="spNode" presStyleCnt="0"/>
      <dgm:spPr/>
    </dgm:pt>
    <dgm:pt modelId="{B4E22A94-6B1B-435C-ACEA-F1FEA2072363}" type="pres">
      <dgm:prSet presAssocID="{A50AAC12-6FB5-4B11-B478-E95CCEFAAF13}" presName="sibTrans" presStyleLbl="sibTrans1D1" presStyleIdx="5" presStyleCnt="6"/>
      <dgm:spPr/>
      <dgm:t>
        <a:bodyPr/>
        <a:lstStyle/>
        <a:p>
          <a:endParaRPr lang="en-US"/>
        </a:p>
      </dgm:t>
    </dgm:pt>
  </dgm:ptLst>
  <dgm:cxnLst>
    <dgm:cxn modelId="{F4625537-27EA-4E8B-8E67-D5EAC256D4B3}" srcId="{B55DC50B-59EE-462B-AEAA-3649DC0FD9B5}" destId="{EFD76ED2-487F-45EF-B297-C2637B2AA6EA}" srcOrd="1" destOrd="0" parTransId="{1A0422DD-BA32-45D5-A20F-BE6BF5A3F22B}" sibTransId="{B4B132FA-6B33-4934-A247-7D4A96BE8704}"/>
    <dgm:cxn modelId="{EFF7650A-54F3-45B0-9910-F2F040FEA665}" type="presOf" srcId="{F3B35AA8-02B4-4371-9ECE-A866B389719E}" destId="{1C8DA948-0212-4A9B-9D5F-5A3F3A62EB16}" srcOrd="0" destOrd="0" presId="urn:microsoft.com/office/officeart/2005/8/layout/cycle5"/>
    <dgm:cxn modelId="{093E49BB-F680-4F6A-B4ED-3D25DB3178CA}" type="presOf" srcId="{FD737832-8D6D-41E1-B03D-31D5FF65BCBC}" destId="{00A87759-117C-4760-A815-54DA02ACEFF5}" srcOrd="0" destOrd="0" presId="urn:microsoft.com/office/officeart/2005/8/layout/cycle5"/>
    <dgm:cxn modelId="{BD510CE2-6FA3-4A96-8E4C-1AFD260403B4}" type="presOf" srcId="{B4B132FA-6B33-4934-A247-7D4A96BE8704}" destId="{E5538A6F-27E6-4302-A268-60AFDC9103BE}" srcOrd="0" destOrd="0" presId="urn:microsoft.com/office/officeart/2005/8/layout/cycle5"/>
    <dgm:cxn modelId="{5D9D7EFB-DACE-42B0-86DE-02F24125A7A6}" type="presOf" srcId="{797B7AD6-1C49-4E41-80D4-BBDC0E43648F}" destId="{18C5FA2D-11DC-427A-BD60-CEAB9C66D665}" srcOrd="0" destOrd="0" presId="urn:microsoft.com/office/officeart/2005/8/layout/cycle5"/>
    <dgm:cxn modelId="{54DB5091-71EE-401A-93A9-657980B9E7E3}" type="presOf" srcId="{A50AAC12-6FB5-4B11-B478-E95CCEFAAF13}" destId="{B4E22A94-6B1B-435C-ACEA-F1FEA2072363}" srcOrd="0" destOrd="0" presId="urn:microsoft.com/office/officeart/2005/8/layout/cycle5"/>
    <dgm:cxn modelId="{0EB3CE54-9C57-47C4-AC56-BAA2838AC090}" srcId="{B55DC50B-59EE-462B-AEAA-3649DC0FD9B5}" destId="{30283B9A-00BA-4ACB-9C0D-50D6F95FB586}" srcOrd="3" destOrd="0" parTransId="{D5E9E9D2-223E-4071-AD66-A5D574FC88C8}" sibTransId="{D03E3F74-C4AD-4853-8457-264D4E56FB9B}"/>
    <dgm:cxn modelId="{29C2D501-0C55-4B74-8997-CBEA3F31C675}" type="presOf" srcId="{4AAB2374-F29D-477C-ADEA-FFF3C06FBE20}" destId="{EE70B696-3B75-40C9-A344-263D49D38CC5}" srcOrd="0" destOrd="0" presId="urn:microsoft.com/office/officeart/2005/8/layout/cycle5"/>
    <dgm:cxn modelId="{F6DB595A-34B9-4424-A80A-DDF6360C959B}" type="presOf" srcId="{31B377CA-1F34-49D7-A2F0-36B562BD9774}" destId="{7D970559-94DE-465B-BF24-FE048FD22ED8}" srcOrd="0" destOrd="0" presId="urn:microsoft.com/office/officeart/2005/8/layout/cycle5"/>
    <dgm:cxn modelId="{3940140A-EE0A-4970-8D38-6785EF03F9B1}" srcId="{B55DC50B-59EE-462B-AEAA-3649DC0FD9B5}" destId="{F5832EE1-1E52-45D6-906C-1D1B95D8FE82}" srcOrd="0" destOrd="0" parTransId="{AF62118B-8403-4E3C-8177-5241A6E3B543}" sibTransId="{FD737832-8D6D-41E1-B03D-31D5FF65BCBC}"/>
    <dgm:cxn modelId="{328B0AEE-A07E-4B71-925A-3C4FD41802CD}" type="presOf" srcId="{B55DC50B-59EE-462B-AEAA-3649DC0FD9B5}" destId="{C580BDED-C964-4411-B678-7FCD6BC58035}" srcOrd="0" destOrd="0" presId="urn:microsoft.com/office/officeart/2005/8/layout/cycle5"/>
    <dgm:cxn modelId="{432A29B4-18FF-4AB8-86A4-9C29722DA921}" srcId="{B55DC50B-59EE-462B-AEAA-3649DC0FD9B5}" destId="{4D69DE7B-7387-419F-B70F-5267BF39883A}" srcOrd="2" destOrd="0" parTransId="{4060214C-22CB-4889-9174-E70E2C06C489}" sibTransId="{F3B35AA8-02B4-4371-9ECE-A866B389719E}"/>
    <dgm:cxn modelId="{20A715DD-00FE-42EF-A548-EFEC62431C6B}" srcId="{B55DC50B-59EE-462B-AEAA-3649DC0FD9B5}" destId="{31B377CA-1F34-49D7-A2F0-36B562BD9774}" srcOrd="5" destOrd="0" parTransId="{DE6F7182-8C4E-4D1F-9BE3-BA5B7019B180}" sibTransId="{A50AAC12-6FB5-4B11-B478-E95CCEFAAF13}"/>
    <dgm:cxn modelId="{5EBA7DCE-4A5A-4548-B467-7FDBEA542F9B}" type="presOf" srcId="{F5832EE1-1E52-45D6-906C-1D1B95D8FE82}" destId="{605BABEA-AA51-4F6E-8359-43F6135789D6}" srcOrd="0" destOrd="0" presId="urn:microsoft.com/office/officeart/2005/8/layout/cycle5"/>
    <dgm:cxn modelId="{1DCF2E30-C87E-42A9-B68D-1C87931F1E05}" type="presOf" srcId="{D03E3F74-C4AD-4853-8457-264D4E56FB9B}" destId="{BE8B949C-C9C7-4712-BCE6-85199622B0EF}" srcOrd="0" destOrd="0" presId="urn:microsoft.com/office/officeart/2005/8/layout/cycle5"/>
    <dgm:cxn modelId="{17F05F8B-5326-404A-B7D8-569A5B6E891B}" type="presOf" srcId="{30283B9A-00BA-4ACB-9C0D-50D6F95FB586}" destId="{86EC90E9-0F80-4D9B-B5E9-819807581A38}" srcOrd="0" destOrd="0" presId="urn:microsoft.com/office/officeart/2005/8/layout/cycle5"/>
    <dgm:cxn modelId="{93D371FB-0747-4966-AF51-978C707313FA}" type="presOf" srcId="{EFD76ED2-487F-45EF-B297-C2637B2AA6EA}" destId="{3F5739CA-1274-4C46-AA32-F3BDB376142B}" srcOrd="0" destOrd="0" presId="urn:microsoft.com/office/officeart/2005/8/layout/cycle5"/>
    <dgm:cxn modelId="{5C5A2B46-8B1E-4E49-B1A5-081960EBC5A6}" srcId="{B55DC50B-59EE-462B-AEAA-3649DC0FD9B5}" destId="{4AAB2374-F29D-477C-ADEA-FFF3C06FBE20}" srcOrd="4" destOrd="0" parTransId="{58F93AF6-E5EB-4279-9961-043BB8F177E5}" sibTransId="{797B7AD6-1C49-4E41-80D4-BBDC0E43648F}"/>
    <dgm:cxn modelId="{3BE1B63E-E60E-4D83-AB99-FCC488D23962}" type="presOf" srcId="{4D69DE7B-7387-419F-B70F-5267BF39883A}" destId="{23EBF627-BF21-4095-B0B0-7FD485275F3C}" srcOrd="0" destOrd="0" presId="urn:microsoft.com/office/officeart/2005/8/layout/cycle5"/>
    <dgm:cxn modelId="{6C600723-CACD-4912-A83A-C9E05FB3684C}" type="presParOf" srcId="{C580BDED-C964-4411-B678-7FCD6BC58035}" destId="{605BABEA-AA51-4F6E-8359-43F6135789D6}" srcOrd="0" destOrd="0" presId="urn:microsoft.com/office/officeart/2005/8/layout/cycle5"/>
    <dgm:cxn modelId="{7D28F4D6-5288-4D09-8088-E6BFB4B94B6B}" type="presParOf" srcId="{C580BDED-C964-4411-B678-7FCD6BC58035}" destId="{D9044E0E-389C-4D8F-9752-C453BB5EB87D}" srcOrd="1" destOrd="0" presId="urn:microsoft.com/office/officeart/2005/8/layout/cycle5"/>
    <dgm:cxn modelId="{FE157619-CF8D-4707-B338-E390DDF2D06E}" type="presParOf" srcId="{C580BDED-C964-4411-B678-7FCD6BC58035}" destId="{00A87759-117C-4760-A815-54DA02ACEFF5}" srcOrd="2" destOrd="0" presId="urn:microsoft.com/office/officeart/2005/8/layout/cycle5"/>
    <dgm:cxn modelId="{04BFA155-79DA-4D69-8187-E2F0C0917185}" type="presParOf" srcId="{C580BDED-C964-4411-B678-7FCD6BC58035}" destId="{3F5739CA-1274-4C46-AA32-F3BDB376142B}" srcOrd="3" destOrd="0" presId="urn:microsoft.com/office/officeart/2005/8/layout/cycle5"/>
    <dgm:cxn modelId="{59FDB12B-093D-45D3-B8CB-53CB1187EDEF}" type="presParOf" srcId="{C580BDED-C964-4411-B678-7FCD6BC58035}" destId="{F17705CE-AE80-4C32-A868-05EF1B63C818}" srcOrd="4" destOrd="0" presId="urn:microsoft.com/office/officeart/2005/8/layout/cycle5"/>
    <dgm:cxn modelId="{3059E089-88DA-4BED-BF81-2B366CB7E406}" type="presParOf" srcId="{C580BDED-C964-4411-B678-7FCD6BC58035}" destId="{E5538A6F-27E6-4302-A268-60AFDC9103BE}" srcOrd="5" destOrd="0" presId="urn:microsoft.com/office/officeart/2005/8/layout/cycle5"/>
    <dgm:cxn modelId="{4972AD4A-D312-4F0A-AD36-6B5591B305B7}" type="presParOf" srcId="{C580BDED-C964-4411-B678-7FCD6BC58035}" destId="{23EBF627-BF21-4095-B0B0-7FD485275F3C}" srcOrd="6" destOrd="0" presId="urn:microsoft.com/office/officeart/2005/8/layout/cycle5"/>
    <dgm:cxn modelId="{CA7DB24D-C06B-4A52-A6A3-EEA10D0AFC35}" type="presParOf" srcId="{C580BDED-C964-4411-B678-7FCD6BC58035}" destId="{B04336D5-0A7D-4CA8-9327-22B2A88DC7F0}" srcOrd="7" destOrd="0" presId="urn:microsoft.com/office/officeart/2005/8/layout/cycle5"/>
    <dgm:cxn modelId="{6C3EA073-AB3C-4D63-881E-C0C7A5510216}" type="presParOf" srcId="{C580BDED-C964-4411-B678-7FCD6BC58035}" destId="{1C8DA948-0212-4A9B-9D5F-5A3F3A62EB16}" srcOrd="8" destOrd="0" presId="urn:microsoft.com/office/officeart/2005/8/layout/cycle5"/>
    <dgm:cxn modelId="{C4B84FE1-1FB9-4AC0-BC7A-8746568BEF17}" type="presParOf" srcId="{C580BDED-C964-4411-B678-7FCD6BC58035}" destId="{86EC90E9-0F80-4D9B-B5E9-819807581A38}" srcOrd="9" destOrd="0" presId="urn:microsoft.com/office/officeart/2005/8/layout/cycle5"/>
    <dgm:cxn modelId="{1479F7C2-818E-435E-8116-D244410BFB40}" type="presParOf" srcId="{C580BDED-C964-4411-B678-7FCD6BC58035}" destId="{9FEC0F29-1AEF-4E4A-825C-881C55277507}" srcOrd="10" destOrd="0" presId="urn:microsoft.com/office/officeart/2005/8/layout/cycle5"/>
    <dgm:cxn modelId="{8C77235C-17B9-47CC-93E8-D889A104A846}" type="presParOf" srcId="{C580BDED-C964-4411-B678-7FCD6BC58035}" destId="{BE8B949C-C9C7-4712-BCE6-85199622B0EF}" srcOrd="11" destOrd="0" presId="urn:microsoft.com/office/officeart/2005/8/layout/cycle5"/>
    <dgm:cxn modelId="{DEB820D7-88BA-4C29-A648-B2C7FFB7E903}" type="presParOf" srcId="{C580BDED-C964-4411-B678-7FCD6BC58035}" destId="{EE70B696-3B75-40C9-A344-263D49D38CC5}" srcOrd="12" destOrd="0" presId="urn:microsoft.com/office/officeart/2005/8/layout/cycle5"/>
    <dgm:cxn modelId="{3B2275FD-1FC5-4325-82F3-CAB0732D5DC4}" type="presParOf" srcId="{C580BDED-C964-4411-B678-7FCD6BC58035}" destId="{1E538D61-0195-4EEF-B98D-2C5CE873A731}" srcOrd="13" destOrd="0" presId="urn:microsoft.com/office/officeart/2005/8/layout/cycle5"/>
    <dgm:cxn modelId="{22B44FDA-4674-4771-9E40-57B4E91B0340}" type="presParOf" srcId="{C580BDED-C964-4411-B678-7FCD6BC58035}" destId="{18C5FA2D-11DC-427A-BD60-CEAB9C66D665}" srcOrd="14" destOrd="0" presId="urn:microsoft.com/office/officeart/2005/8/layout/cycle5"/>
    <dgm:cxn modelId="{5137846C-8323-4941-B24B-D51BE7899394}" type="presParOf" srcId="{C580BDED-C964-4411-B678-7FCD6BC58035}" destId="{7D970559-94DE-465B-BF24-FE048FD22ED8}" srcOrd="15" destOrd="0" presId="urn:microsoft.com/office/officeart/2005/8/layout/cycle5"/>
    <dgm:cxn modelId="{0F1BB228-886D-499D-8305-9F1A24CFBBE0}" type="presParOf" srcId="{C580BDED-C964-4411-B678-7FCD6BC58035}" destId="{3477190C-5859-4FC2-8E2F-9112E6D44830}" srcOrd="16" destOrd="0" presId="urn:microsoft.com/office/officeart/2005/8/layout/cycle5"/>
    <dgm:cxn modelId="{6448044D-49E9-4E4B-8241-7243EEF160C8}" type="presParOf" srcId="{C580BDED-C964-4411-B678-7FCD6BC58035}" destId="{B4E22A94-6B1B-435C-ACEA-F1FEA2072363}"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BABEA-AA51-4F6E-8359-43F6135789D6}">
      <dsp:nvSpPr>
        <dsp:cNvPr id="0" name=""/>
        <dsp:cNvSpPr/>
      </dsp:nvSpPr>
      <dsp:spPr>
        <a:xfrm>
          <a:off x="2798370" y="-358436"/>
          <a:ext cx="2556658" cy="16618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US" sz="2100" b="1" kern="1200" dirty="0">
              <a:solidFill>
                <a:schemeClr val="tx1"/>
              </a:solidFill>
            </a:rPr>
            <a:t>MANTENGA </a:t>
          </a:r>
          <a:br>
            <a:rPr lang="es-US" sz="2100" b="1" kern="1200" dirty="0">
              <a:solidFill>
                <a:schemeClr val="tx1"/>
              </a:solidFill>
            </a:rPr>
          </a:br>
          <a:r>
            <a:rPr lang="es-US" sz="2100" b="1" kern="1200" dirty="0">
              <a:solidFill>
                <a:schemeClr val="tx1"/>
              </a:solidFill>
            </a:rPr>
            <a:t>LA CALMA.</a:t>
          </a:r>
        </a:p>
      </dsp:txBody>
      <dsp:txXfrm>
        <a:off x="2879494" y="-277312"/>
        <a:ext cx="2394410" cy="1499579"/>
      </dsp:txXfrm>
    </dsp:sp>
    <dsp:sp modelId="{00A87759-117C-4760-A815-54DA02ACEFF5}">
      <dsp:nvSpPr>
        <dsp:cNvPr id="0" name=""/>
        <dsp:cNvSpPr/>
      </dsp:nvSpPr>
      <dsp:spPr>
        <a:xfrm>
          <a:off x="3394257" y="865743"/>
          <a:ext cx="4419207" cy="4419207"/>
        </a:xfrm>
        <a:custGeom>
          <a:avLst/>
          <a:gdLst/>
          <a:ahLst/>
          <a:cxnLst/>
          <a:rect l="0" t="0" r="0" b="0"/>
          <a:pathLst>
            <a:path>
              <a:moveTo>
                <a:pt x="2157710" y="609"/>
              </a:moveTo>
              <a:arcTo wR="2209603" hR="2209603" stAng="16119256" swAng="934726"/>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F5739CA-1274-4C46-AA32-F3BDB376142B}">
      <dsp:nvSpPr>
        <dsp:cNvPr id="0" name=""/>
        <dsp:cNvSpPr/>
      </dsp:nvSpPr>
      <dsp:spPr>
        <a:xfrm>
          <a:off x="5486391" y="990601"/>
          <a:ext cx="2556658" cy="1661827"/>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US" sz="2100" b="1" kern="1200" dirty="0">
              <a:solidFill>
                <a:schemeClr val="tx1"/>
              </a:solidFill>
            </a:rPr>
            <a:t>ASEGURE EL LUGAR.</a:t>
          </a:r>
        </a:p>
      </dsp:txBody>
      <dsp:txXfrm>
        <a:off x="5567515" y="1071725"/>
        <a:ext cx="2394410" cy="1499579"/>
      </dsp:txXfrm>
    </dsp:sp>
    <dsp:sp modelId="{E5538A6F-27E6-4302-A268-60AFDC9103BE}">
      <dsp:nvSpPr>
        <dsp:cNvPr id="0" name=""/>
        <dsp:cNvSpPr/>
      </dsp:nvSpPr>
      <dsp:spPr>
        <a:xfrm>
          <a:off x="2561882" y="1039655"/>
          <a:ext cx="4419207" cy="4419207"/>
        </a:xfrm>
        <a:custGeom>
          <a:avLst/>
          <a:gdLst/>
          <a:ahLst/>
          <a:cxnLst/>
          <a:rect l="0" t="0" r="0" b="0"/>
          <a:pathLst>
            <a:path>
              <a:moveTo>
                <a:pt x="4349987" y="1660874"/>
              </a:moveTo>
              <a:arcTo wR="2209603" hR="2209603" stAng="20737247" swAng="232665"/>
            </a:path>
          </a:pathLst>
        </a:custGeom>
        <a:noFill/>
        <a:ln w="9525" cap="flat" cmpd="sng" algn="ctr">
          <a:solidFill>
            <a:schemeClr val="accent2">
              <a:hueOff val="936304"/>
              <a:satOff val="-1168"/>
              <a:lumOff val="27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EBF627-BF21-4095-B0B0-7FD485275F3C}">
      <dsp:nvSpPr>
        <dsp:cNvPr id="0" name=""/>
        <dsp:cNvSpPr/>
      </dsp:nvSpPr>
      <dsp:spPr>
        <a:xfrm>
          <a:off x="5486412" y="2895604"/>
          <a:ext cx="2556658" cy="1661827"/>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US" sz="2100" b="1" kern="1200" dirty="0">
              <a:solidFill>
                <a:schemeClr val="tx1"/>
              </a:solidFill>
            </a:rPr>
            <a:t>APAGUE EL EQUIPO.</a:t>
          </a:r>
        </a:p>
      </dsp:txBody>
      <dsp:txXfrm>
        <a:off x="5567536" y="2976728"/>
        <a:ext cx="2394410" cy="1499579"/>
      </dsp:txXfrm>
    </dsp:sp>
    <dsp:sp modelId="{1C8DA948-0212-4A9B-9D5F-5A3F3A62EB16}">
      <dsp:nvSpPr>
        <dsp:cNvPr id="0" name=""/>
        <dsp:cNvSpPr/>
      </dsp:nvSpPr>
      <dsp:spPr>
        <a:xfrm>
          <a:off x="4689802" y="230517"/>
          <a:ext cx="4419207" cy="4419207"/>
        </a:xfrm>
        <a:custGeom>
          <a:avLst/>
          <a:gdLst/>
          <a:ahLst/>
          <a:cxnLst/>
          <a:rect l="0" t="0" r="0" b="0"/>
          <a:pathLst>
            <a:path>
              <a:moveTo>
                <a:pt x="1372653" y="4254563"/>
              </a:moveTo>
              <a:arcTo wR="2209603" hR="2209603" stAng="6735482" swAng="1032710"/>
            </a:path>
          </a:pathLst>
        </a:custGeom>
        <a:noFill/>
        <a:ln w="9525" cap="flat" cmpd="sng" algn="ctr">
          <a:solidFill>
            <a:schemeClr val="accent2">
              <a:hueOff val="1872608"/>
              <a:satOff val="-2336"/>
              <a:lumOff val="54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6EC90E9-0F80-4D9B-B5E9-819807581A38}">
      <dsp:nvSpPr>
        <dsp:cNvPr id="0" name=""/>
        <dsp:cNvSpPr/>
      </dsp:nvSpPr>
      <dsp:spPr>
        <a:xfrm>
          <a:off x="2777336" y="3672179"/>
          <a:ext cx="2556658" cy="1661827"/>
        </a:xfrm>
        <a:prstGeom prst="round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US" sz="2100" b="1" kern="1200" dirty="0">
              <a:solidFill>
                <a:schemeClr val="tx1"/>
              </a:solidFill>
            </a:rPr>
            <a:t>RETIRE MATERIALES Y HERRAMIENTAS PARA QUE NO ESTORBEN.</a:t>
          </a:r>
        </a:p>
      </dsp:txBody>
      <dsp:txXfrm>
        <a:off x="2858460" y="3753303"/>
        <a:ext cx="2394410" cy="1499579"/>
      </dsp:txXfrm>
    </dsp:sp>
    <dsp:sp modelId="{BE8B949C-C9C7-4712-BCE6-85199622B0EF}">
      <dsp:nvSpPr>
        <dsp:cNvPr id="0" name=""/>
        <dsp:cNvSpPr/>
      </dsp:nvSpPr>
      <dsp:spPr>
        <a:xfrm>
          <a:off x="-1054742" y="248505"/>
          <a:ext cx="4419207" cy="4419207"/>
        </a:xfrm>
        <a:custGeom>
          <a:avLst/>
          <a:gdLst/>
          <a:ahLst/>
          <a:cxnLst/>
          <a:rect l="0" t="0" r="0" b="0"/>
          <a:pathLst>
            <a:path>
              <a:moveTo>
                <a:pt x="3673592" y="3864621"/>
              </a:moveTo>
              <a:arcTo wR="2209603" hR="2209603" stAng="2910288" swAng="1053914"/>
            </a:path>
          </a:pathLst>
        </a:custGeom>
        <a:noFill/>
        <a:ln w="9525" cap="flat" cmpd="sng" algn="ctr">
          <a:solidFill>
            <a:schemeClr val="accent2">
              <a:hueOff val="2808911"/>
              <a:satOff val="-3503"/>
              <a:lumOff val="82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E70B696-3B75-40C9-A344-263D49D38CC5}">
      <dsp:nvSpPr>
        <dsp:cNvPr id="0" name=""/>
        <dsp:cNvSpPr/>
      </dsp:nvSpPr>
      <dsp:spPr>
        <a:xfrm>
          <a:off x="76220" y="2895601"/>
          <a:ext cx="2556658" cy="1661827"/>
        </a:xfrm>
        <a:prstGeom prst="round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US" sz="2100" b="1" kern="1200" dirty="0">
              <a:solidFill>
                <a:schemeClr val="tx1"/>
              </a:solidFill>
            </a:rPr>
            <a:t>PASE LISTA DE TODOS LOS TRABAJADORES.</a:t>
          </a:r>
        </a:p>
      </dsp:txBody>
      <dsp:txXfrm>
        <a:off x="157344" y="2976725"/>
        <a:ext cx="2394410" cy="1499579"/>
      </dsp:txXfrm>
    </dsp:sp>
    <dsp:sp modelId="{18C5FA2D-11DC-427A-BD60-CEAB9C66D665}">
      <dsp:nvSpPr>
        <dsp:cNvPr id="0" name=""/>
        <dsp:cNvSpPr/>
      </dsp:nvSpPr>
      <dsp:spPr>
        <a:xfrm>
          <a:off x="1141279" y="1034214"/>
          <a:ext cx="4419207" cy="4419207"/>
        </a:xfrm>
        <a:custGeom>
          <a:avLst/>
          <a:gdLst/>
          <a:ahLst/>
          <a:cxnLst/>
          <a:rect l="0" t="0" r="0" b="0"/>
          <a:pathLst>
            <a:path>
              <a:moveTo>
                <a:pt x="36007" y="1812325"/>
              </a:moveTo>
              <a:arcTo wR="2209603" hR="2209603" stAng="11421472" swAng="232534"/>
            </a:path>
          </a:pathLst>
        </a:custGeom>
        <a:noFill/>
        <a:ln w="9525" cap="flat" cmpd="sng" algn="ctr">
          <a:solidFill>
            <a:schemeClr val="accent2">
              <a:hueOff val="3745215"/>
              <a:satOff val="-4671"/>
              <a:lumOff val="109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D970559-94DE-465B-BF24-FE048FD22ED8}">
      <dsp:nvSpPr>
        <dsp:cNvPr id="0" name=""/>
        <dsp:cNvSpPr/>
      </dsp:nvSpPr>
      <dsp:spPr>
        <a:xfrm>
          <a:off x="76195" y="990601"/>
          <a:ext cx="2556658" cy="166182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US" sz="2100" b="1" kern="1200" dirty="0">
              <a:solidFill>
                <a:schemeClr val="tx1"/>
              </a:solidFill>
            </a:rPr>
            <a:t>NO ESTORBE A LOS RESCATISTAS.</a:t>
          </a:r>
        </a:p>
      </dsp:txBody>
      <dsp:txXfrm>
        <a:off x="157319" y="1071725"/>
        <a:ext cx="2394410" cy="1499579"/>
      </dsp:txXfrm>
    </dsp:sp>
    <dsp:sp modelId="{B4E22A94-6B1B-435C-ACEA-F1FEA2072363}">
      <dsp:nvSpPr>
        <dsp:cNvPr id="0" name=""/>
        <dsp:cNvSpPr/>
      </dsp:nvSpPr>
      <dsp:spPr>
        <a:xfrm>
          <a:off x="309687" y="862103"/>
          <a:ext cx="4419207" cy="4419207"/>
        </a:xfrm>
        <a:custGeom>
          <a:avLst/>
          <a:gdLst/>
          <a:ahLst/>
          <a:cxnLst/>
          <a:rect l="0" t="0" r="0" b="0"/>
          <a:pathLst>
            <a:path>
              <a:moveTo>
                <a:pt x="1663574" y="68529"/>
              </a:moveTo>
              <a:arcTo wR="2209603" hR="2209603" stAng="15341584" swAng="974025"/>
            </a:path>
          </a:pathLst>
        </a:custGeom>
        <a:noFill/>
        <a:ln w="9525" cap="flat" cmpd="sng" algn="ctr">
          <a:solidFill>
            <a:schemeClr val="accent2">
              <a:hueOff val="4681519"/>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F4C11-7D56-4AE4-81B9-C99A5B6FE377}" type="datetimeFigureOut">
              <a:rPr lang="en-US" smtClean="0"/>
              <a:t>2/21/2020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B3A32-553E-4FC5-BDF7-BD3CFA6D06C7}" type="slidenum">
              <a:rPr lang="en-US" smtClean="0"/>
              <a:t>‹#›</a:t>
            </a:fld>
            <a:endParaRPr lang="en-US"/>
          </a:p>
        </p:txBody>
      </p:sp>
    </p:spTree>
    <p:extLst>
      <p:ext uri="{BB962C8B-B14F-4D97-AF65-F5344CB8AC3E}">
        <p14:creationId xmlns:p14="http://schemas.microsoft.com/office/powerpoint/2010/main" val="204550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rtl="0"/>
            <a:r>
              <a:rPr lang="es-US" dirty="0"/>
              <a:t>Fotografía de fondo</a:t>
            </a:r>
            <a:r>
              <a:rPr lang="es-US" baseline="0" dirty="0"/>
              <a:t> del CDPH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2210-1F86-474E-98D8-17A30FD7DFD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rtl="0"/>
            <a:r>
              <a:rPr lang="es-US" dirty="0"/>
              <a:t>Fotografía de subvención Harwood del Departamento de Bomberos de Maryland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2210-1F86-474E-98D8-17A30FD7DFD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a:ln>
            <a:miter lim="800000"/>
            <a:headEnd/>
            <a:tailEnd/>
          </a:ln>
        </p:spPr>
        <p:txBody>
          <a:bodyPr/>
          <a:lstStyle/>
          <a:p>
            <a:fld id="{1D0CAE80-AE2B-4886-B49B-C1EB4B3725A2}" type="slidenum">
              <a:rPr>
                <a:solidFill>
                  <a:prstClr val="black"/>
                </a:solidFill>
                <a:latin typeface="Arial" pitchFamily="34" charset="0"/>
              </a:rPr>
              <a:pPr/>
              <a:t>5</a:t>
            </a:fld>
            <a:endParaRPr>
              <a:solidFill>
                <a:prstClr val="black"/>
              </a:solidFill>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42825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miter lim="800000"/>
            <a:headEnd/>
            <a:tailEnd/>
          </a:ln>
        </p:spPr>
        <p:txBody>
          <a:bodyPr/>
          <a:lstStyle/>
          <a:p>
            <a:fld id="{49B8B419-7288-44EA-99ED-1CCA8BF283DC}" type="slidenum">
              <a:rPr lang="en-US" smtClean="0">
                <a:solidFill>
                  <a:prstClr val="black"/>
                </a:solidFill>
                <a:latin typeface="Arial" pitchFamily="34" charset="0"/>
              </a:rPr>
              <a:pPr/>
              <a:t>6</a:t>
            </a:fld>
            <a:endParaRPr lang="en-US">
              <a:solidFill>
                <a:prstClr val="black"/>
              </a:solidFill>
              <a:latin typeface="Arial" pitchFamily="34" charset="0"/>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35259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rtl="0"/>
            <a:r>
              <a:rPr lang="es-US" dirty="0" err="1"/>
              <a:t>Ilus</a:t>
            </a:r>
            <a:r>
              <a:rPr lang="es-US" dirty="0"/>
              <a:t>. OSHA de Oregón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2210-1F86-474E-98D8-17A30FD7DFD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4"/>
          <p:cNvSpPr>
            <a:spLocks noGrp="1"/>
          </p:cNvSpPr>
          <p:nvPr>
            <p:ph type="sldNum" sz="quarter" idx="4294967295"/>
          </p:nvPr>
        </p:nvSpPr>
        <p:spPr>
          <a:xfrm>
            <a:off x="8669708" y="17094"/>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3670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894F1BB-941B-42D1-96F3-B1A52E2434AB}" type="datetimeFigureOut">
              <a:rPr lang="en-US" smtClean="0"/>
              <a:pPr/>
              <a:t>2/21/2020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2093842A-0D2A-4FAD-92C6-FE169C32A101}" type="slidenum">
              <a:rPr lang="en-US" smtClean="0"/>
              <a:pPr/>
              <a:t>‹#›</a:t>
            </a:fld>
            <a:endParaRPr lang="en-US"/>
          </a:p>
        </p:txBody>
      </p:sp>
    </p:spTree>
    <p:extLst>
      <p:ext uri="{BB962C8B-B14F-4D97-AF65-F5344CB8AC3E}">
        <p14:creationId xmlns:p14="http://schemas.microsoft.com/office/powerpoint/2010/main" val="406937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894F1BB-941B-42D1-96F3-B1A52E2434AB}" type="datetimeFigureOut">
              <a:rPr lang="en-US" smtClean="0"/>
              <a:pPr/>
              <a:t>2/21/2020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2093842A-0D2A-4FAD-92C6-FE169C32A101}" type="slidenum">
              <a:rPr lang="en-US" smtClean="0"/>
              <a:pPr/>
              <a:t>‹#›</a:t>
            </a:fld>
            <a:endParaRPr lang="en-US"/>
          </a:p>
        </p:txBody>
      </p:sp>
    </p:spTree>
    <p:extLst>
      <p:ext uri="{BB962C8B-B14F-4D97-AF65-F5344CB8AC3E}">
        <p14:creationId xmlns:p14="http://schemas.microsoft.com/office/powerpoint/2010/main" val="1289719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Click to edit Master title style</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800" b="1" baseline="0">
                <a:solidFill>
                  <a:schemeClr val="bg2"/>
                </a:solidFill>
              </a:defRPr>
            </a:lvl1pPr>
            <a:lvl2pPr>
              <a:buClr>
                <a:schemeClr val="tx1"/>
              </a:buClr>
              <a:buSzPct val="100000"/>
              <a:buFont typeface="Wingdings" pitchFamily="2" charset="2"/>
              <a:buChar char="§"/>
              <a:defRPr sz="24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16848083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89231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648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894F1BB-941B-42D1-96F3-B1A52E2434AB}" type="datetimeFigureOut">
              <a:rPr lang="en-US" smtClean="0">
                <a:solidFill>
                  <a:srgbClr val="000000"/>
                </a:solidFill>
              </a:rPr>
              <a:pPr/>
              <a:t>2/21/2020</a:t>
            </a:fld>
            <a:endParaRPr lang="en-US">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2093842A-0D2A-4FAD-92C6-FE169C32A10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8678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294967295"/>
          </p:nvPr>
        </p:nvSpPr>
        <p:spPr>
          <a:xfrm>
            <a:off x="8669708" y="17094"/>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37190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0953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665042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08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
          <p:cNvSpPr>
            <a:spLocks noGrp="1"/>
          </p:cNvSpPr>
          <p:nvPr>
            <p:ph type="sldNum" sz="quarter" idx="4294967295"/>
          </p:nvPr>
        </p:nvSpPr>
        <p:spPr>
          <a:xfrm>
            <a:off x="8669708" y="17094"/>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092601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2662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12010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894F1BB-941B-42D1-96F3-B1A52E2434AB}" type="datetimeFigureOut">
              <a:rPr lang="en-US" smtClean="0">
                <a:solidFill>
                  <a:srgbClr val="000000"/>
                </a:solidFill>
              </a:rPr>
              <a:pPr/>
              <a:t>2/21/2020</a:t>
            </a:fld>
            <a:endParaRPr lang="en-US">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2093842A-0D2A-4FAD-92C6-FE169C32A10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43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894F1BB-941B-42D1-96F3-B1A52E2434AB}" type="datetimeFigureOut">
              <a:rPr lang="en-US" smtClean="0">
                <a:solidFill>
                  <a:srgbClr val="000000"/>
                </a:solidFill>
              </a:rPr>
              <a:pPr/>
              <a:t>2/21/2020</a:t>
            </a:fld>
            <a:endParaRPr lang="en-US">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2093842A-0D2A-4FAD-92C6-FE169C32A10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6926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Click to edit Master title style</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800" b="1" baseline="0">
                <a:solidFill>
                  <a:schemeClr val="bg2"/>
                </a:solidFill>
              </a:defRPr>
            </a:lvl1pPr>
            <a:lvl2pPr>
              <a:buClr>
                <a:schemeClr val="tx1"/>
              </a:buClr>
              <a:buSzPct val="100000"/>
              <a:buFont typeface="Wingdings" pitchFamily="2" charset="2"/>
              <a:buChar char="§"/>
              <a:defRPr sz="24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105007837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1" y="2362202"/>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4" y="2362202"/>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xfrm>
            <a:off x="457200" y="6356352"/>
            <a:ext cx="2133600" cy="365125"/>
          </a:xfrm>
          <a:prstGeom prst="rect">
            <a:avLst/>
          </a:prstGeom>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xfrm>
            <a:off x="3124200" y="6356352"/>
            <a:ext cx="2895600" cy="365125"/>
          </a:xfrm>
          <a:prstGeom prst="rect">
            <a:avLst/>
          </a:prstGeom>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xfrm>
            <a:off x="6553200" y="6356352"/>
            <a:ext cx="2133600" cy="365125"/>
          </a:xfrm>
          <a:prstGeom prst="rect">
            <a:avLst/>
          </a:prstGeom>
          <a:ln/>
        </p:spPr>
        <p:txBody>
          <a:bodyPr/>
          <a:lstStyle>
            <a:lvl1pPr>
              <a:defRPr/>
            </a:lvl1pPr>
          </a:lstStyle>
          <a:p>
            <a:pPr>
              <a:defRPr/>
            </a:pPr>
            <a:fld id="{FD2096FE-D096-41FE-8B05-C8D0E672414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14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FAC671-591B-48CB-A0E0-D2792895310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87BD-9F7E-4D48-B7CC-F7FA1055BD11}" type="slidenum">
              <a:rPr lang="en-US" smtClean="0"/>
              <a:t>‹#›</a:t>
            </a:fld>
            <a:endParaRPr lang="en-US"/>
          </a:p>
        </p:txBody>
      </p:sp>
    </p:spTree>
    <p:extLst>
      <p:ext uri="{BB962C8B-B14F-4D97-AF65-F5344CB8AC3E}">
        <p14:creationId xmlns:p14="http://schemas.microsoft.com/office/powerpoint/2010/main" val="426379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AC671-591B-48CB-A0E0-D2792895310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87BD-9F7E-4D48-B7CC-F7FA1055BD11}" type="slidenum">
              <a:rPr lang="en-US" smtClean="0"/>
              <a:t>‹#›</a:t>
            </a:fld>
            <a:endParaRPr lang="en-US"/>
          </a:p>
        </p:txBody>
      </p:sp>
    </p:spTree>
    <p:extLst>
      <p:ext uri="{BB962C8B-B14F-4D97-AF65-F5344CB8AC3E}">
        <p14:creationId xmlns:p14="http://schemas.microsoft.com/office/powerpoint/2010/main" val="2929923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AC671-591B-48CB-A0E0-D2792895310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87BD-9F7E-4D48-B7CC-F7FA1055BD11}" type="slidenum">
              <a:rPr lang="en-US" smtClean="0"/>
              <a:t>‹#›</a:t>
            </a:fld>
            <a:endParaRPr lang="en-US"/>
          </a:p>
        </p:txBody>
      </p:sp>
    </p:spTree>
    <p:extLst>
      <p:ext uri="{BB962C8B-B14F-4D97-AF65-F5344CB8AC3E}">
        <p14:creationId xmlns:p14="http://schemas.microsoft.com/office/powerpoint/2010/main" val="1780909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AC671-591B-48CB-A0E0-D27928953109}"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A87BD-9F7E-4D48-B7CC-F7FA1055BD11}" type="slidenum">
              <a:rPr lang="en-US" smtClean="0"/>
              <a:t>‹#›</a:t>
            </a:fld>
            <a:endParaRPr lang="en-US"/>
          </a:p>
        </p:txBody>
      </p:sp>
    </p:spTree>
    <p:extLst>
      <p:ext uri="{BB962C8B-B14F-4D97-AF65-F5344CB8AC3E}">
        <p14:creationId xmlns:p14="http://schemas.microsoft.com/office/powerpoint/2010/main" val="297915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894F1BB-941B-42D1-96F3-B1A52E2434AB}" type="datetimeFigureOut">
              <a:rPr lang="en-US" smtClean="0"/>
              <a:pPr/>
              <a:t>2/21/2020</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2093842A-0D2A-4FAD-92C6-FE169C32A101}" type="slidenum">
              <a:rPr lang="en-US" smtClean="0"/>
              <a:pPr/>
              <a:t>‹#›</a:t>
            </a:fld>
            <a:endParaRPr lang="en-US"/>
          </a:p>
        </p:txBody>
      </p:sp>
      <p:sp>
        <p:nvSpPr>
          <p:cNvPr id="7" name="Slide Number Placeholder 4"/>
          <p:cNvSpPr txBox="1">
            <a:spLocks/>
          </p:cNvSpPr>
          <p:nvPr userDrawn="1"/>
        </p:nvSpPr>
        <p:spPr>
          <a:xfrm>
            <a:off x="8669708" y="17094"/>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lang="en-US" sz="1800" b="0" i="0" u="none" strike="noStrike" kern="1200" cap="none" spc="0" normalizeH="0" baseline="0" noProof="0" smtClean="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tint val="75000"/>
                </a:srgbClr>
              </a:solidFill>
              <a:effectLst/>
              <a:uLnTx/>
              <a:uFillTx/>
              <a:latin typeface="+mn-lt"/>
              <a:ea typeface="+mn-ea"/>
              <a:cs typeface="+mn-cs"/>
            </a:endParaRPr>
          </a:p>
        </p:txBody>
      </p:sp>
    </p:spTree>
    <p:extLst>
      <p:ext uri="{BB962C8B-B14F-4D97-AF65-F5344CB8AC3E}">
        <p14:creationId xmlns:p14="http://schemas.microsoft.com/office/powerpoint/2010/main" val="2354731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FAC671-591B-48CB-A0E0-D27928953109}"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A87BD-9F7E-4D48-B7CC-F7FA1055BD11}" type="slidenum">
              <a:rPr lang="en-US" smtClean="0"/>
              <a:t>‹#›</a:t>
            </a:fld>
            <a:endParaRPr lang="en-US"/>
          </a:p>
        </p:txBody>
      </p:sp>
    </p:spTree>
    <p:extLst>
      <p:ext uri="{BB962C8B-B14F-4D97-AF65-F5344CB8AC3E}">
        <p14:creationId xmlns:p14="http://schemas.microsoft.com/office/powerpoint/2010/main" val="2307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FAC671-591B-48CB-A0E0-D27928953109}"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A87BD-9F7E-4D48-B7CC-F7FA1055BD11}" type="slidenum">
              <a:rPr lang="en-US" smtClean="0"/>
              <a:t>‹#›</a:t>
            </a:fld>
            <a:endParaRPr lang="en-US"/>
          </a:p>
        </p:txBody>
      </p:sp>
    </p:spTree>
    <p:extLst>
      <p:ext uri="{BB962C8B-B14F-4D97-AF65-F5344CB8AC3E}">
        <p14:creationId xmlns:p14="http://schemas.microsoft.com/office/powerpoint/2010/main" val="417950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AC671-591B-48CB-A0E0-D27928953109}"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A87BD-9F7E-4D48-B7CC-F7FA1055BD11}" type="slidenum">
              <a:rPr lang="en-US" smtClean="0"/>
              <a:t>‹#›</a:t>
            </a:fld>
            <a:endParaRPr lang="en-US"/>
          </a:p>
        </p:txBody>
      </p:sp>
    </p:spTree>
    <p:extLst>
      <p:ext uri="{BB962C8B-B14F-4D97-AF65-F5344CB8AC3E}">
        <p14:creationId xmlns:p14="http://schemas.microsoft.com/office/powerpoint/2010/main" val="3409107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FAC671-591B-48CB-A0E0-D27928953109}"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A87BD-9F7E-4D48-B7CC-F7FA1055BD11}" type="slidenum">
              <a:rPr lang="en-US" smtClean="0"/>
              <a:t>‹#›</a:t>
            </a:fld>
            <a:endParaRPr lang="en-US"/>
          </a:p>
        </p:txBody>
      </p:sp>
    </p:spTree>
    <p:extLst>
      <p:ext uri="{BB962C8B-B14F-4D97-AF65-F5344CB8AC3E}">
        <p14:creationId xmlns:p14="http://schemas.microsoft.com/office/powerpoint/2010/main" val="1851978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FAC671-591B-48CB-A0E0-D27928953109}"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A87BD-9F7E-4D48-B7CC-F7FA1055BD11}" type="slidenum">
              <a:rPr lang="en-US" smtClean="0"/>
              <a:t>‹#›</a:t>
            </a:fld>
            <a:endParaRPr lang="en-US"/>
          </a:p>
        </p:txBody>
      </p:sp>
    </p:spTree>
    <p:extLst>
      <p:ext uri="{BB962C8B-B14F-4D97-AF65-F5344CB8AC3E}">
        <p14:creationId xmlns:p14="http://schemas.microsoft.com/office/powerpoint/2010/main" val="2566715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AC671-591B-48CB-A0E0-D2792895310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87BD-9F7E-4D48-B7CC-F7FA1055BD11}" type="slidenum">
              <a:rPr lang="en-US" smtClean="0"/>
              <a:t>‹#›</a:t>
            </a:fld>
            <a:endParaRPr lang="en-US"/>
          </a:p>
        </p:txBody>
      </p:sp>
    </p:spTree>
    <p:extLst>
      <p:ext uri="{BB962C8B-B14F-4D97-AF65-F5344CB8AC3E}">
        <p14:creationId xmlns:p14="http://schemas.microsoft.com/office/powerpoint/2010/main" val="4072530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AC671-591B-48CB-A0E0-D2792895310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87BD-9F7E-4D48-B7CC-F7FA1055BD11}" type="slidenum">
              <a:rPr lang="en-US" smtClean="0"/>
              <a:t>‹#›</a:t>
            </a:fld>
            <a:endParaRPr lang="en-US"/>
          </a:p>
        </p:txBody>
      </p:sp>
    </p:spTree>
    <p:extLst>
      <p:ext uri="{BB962C8B-B14F-4D97-AF65-F5344CB8AC3E}">
        <p14:creationId xmlns:p14="http://schemas.microsoft.com/office/powerpoint/2010/main" val="17652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294967295"/>
          </p:nvPr>
        </p:nvSpPr>
        <p:spPr>
          <a:xfrm>
            <a:off x="8669708" y="17094"/>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8949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4294967295"/>
          </p:nvPr>
        </p:nvSpPr>
        <p:spPr>
          <a:xfrm>
            <a:off x="8669708" y="17094"/>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0722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Slide Number Placeholder 4"/>
          <p:cNvSpPr>
            <a:spLocks noGrp="1"/>
          </p:cNvSpPr>
          <p:nvPr>
            <p:ph type="sldNum" sz="quarter" idx="4294967295"/>
          </p:nvPr>
        </p:nvSpPr>
        <p:spPr>
          <a:xfrm>
            <a:off x="8669708" y="17094"/>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23982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294967295"/>
          </p:nvPr>
        </p:nvSpPr>
        <p:spPr>
          <a:xfrm>
            <a:off x="8669708" y="17094"/>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5768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4294967295"/>
          </p:nvPr>
        </p:nvSpPr>
        <p:spPr>
          <a:xfrm>
            <a:off x="8669708" y="17094"/>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0548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4294967295"/>
          </p:nvPr>
        </p:nvSpPr>
        <p:spPr>
          <a:xfrm>
            <a:off x="8669708" y="17094"/>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1364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76200" y="6400800"/>
            <a:ext cx="9296400" cy="521424"/>
          </a:xfrm>
          <a:prstGeom prst="rect">
            <a:avLst/>
          </a:prstGeom>
        </p:spPr>
      </p:pic>
    </p:spTree>
    <p:extLst>
      <p:ext uri="{BB962C8B-B14F-4D97-AF65-F5344CB8AC3E}">
        <p14:creationId xmlns:p14="http://schemas.microsoft.com/office/powerpoint/2010/main" val="484981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8F8B49E-2169-44A7-8A1B-50C909688349}"/>
              </a:ext>
            </a:extLst>
          </p:cNvPr>
          <p:cNvPicPr>
            <a:picLocks noChangeAspect="1"/>
          </p:cNvPicPr>
          <p:nvPr userDrawn="1"/>
        </p:nvPicPr>
        <p:blipFill>
          <a:blip r:embed="rId15" cstate="email">
            <a:extLst>
              <a:ext uri="{28A0092B-C50C-407E-A947-70E740481C1C}">
                <a14:useLocalDpi xmlns:a14="http://schemas.microsoft.com/office/drawing/2010/main"/>
              </a:ext>
            </a:extLst>
          </a:blip>
          <a:srcRect/>
          <a:stretch/>
        </p:blipFill>
        <p:spPr>
          <a:xfrm>
            <a:off x="-76200" y="6336576"/>
            <a:ext cx="9296400" cy="521424"/>
          </a:xfrm>
          <a:prstGeom prst="rect">
            <a:avLst/>
          </a:prstGeom>
        </p:spPr>
      </p:pic>
    </p:spTree>
    <p:extLst>
      <p:ext uri="{BB962C8B-B14F-4D97-AF65-F5344CB8AC3E}">
        <p14:creationId xmlns:p14="http://schemas.microsoft.com/office/powerpoint/2010/main" val="13374408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AC671-591B-48CB-A0E0-D27928953109}" type="datetimeFigureOut">
              <a:rPr lang="en-US" smtClean="0"/>
              <a:t>2/21/2020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A87BD-9F7E-4D48-B7CC-F7FA1055BD11}" type="slidenum">
              <a:rPr lang="en-US" smtClean="0"/>
              <a:t>‹#›</a:t>
            </a:fld>
            <a:endParaRPr lang="en-US"/>
          </a:p>
        </p:txBody>
      </p:sp>
    </p:spTree>
    <p:extLst>
      <p:ext uri="{BB962C8B-B14F-4D97-AF65-F5344CB8AC3E}">
        <p14:creationId xmlns:p14="http://schemas.microsoft.com/office/powerpoint/2010/main" val="14510488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eg"/><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smtClean="0"/>
              <a:t>-</a:t>
            </a:r>
            <a:endParaRPr lang="en-US" dirty="0"/>
          </a:p>
        </p:txBody>
      </p:sp>
      <p:sp>
        <p:nvSpPr>
          <p:cNvPr id="14" name="Subtitle 13"/>
          <p:cNvSpPr>
            <a:spLocks noGrp="1"/>
          </p:cNvSpPr>
          <p:nvPr>
            <p:ph type="subTitle" idx="1"/>
          </p:nvPr>
        </p:nvSpPr>
        <p:spPr/>
        <p:txBody>
          <a:bodyPr/>
          <a:lstStyle/>
          <a:p>
            <a:endParaRPr lang="en-US"/>
          </a:p>
        </p:txBody>
      </p:sp>
      <p:pic>
        <p:nvPicPr>
          <p:cNvPr id="5" name="Picture 4" descr="A screenshot of a cell phone&#10;&#10;Description automatically generated" title="-">
            <a:extLst>
              <a:ext uri="{FF2B5EF4-FFF2-40B4-BE49-F238E27FC236}">
                <a16:creationId xmlns:a16="http://schemas.microsoft.com/office/drawing/2014/main" id="{8543D661-CF9D-4B79-A451-5311D9B8C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30" y="173038"/>
            <a:ext cx="8877670" cy="6858000"/>
          </a:xfrm>
          <a:prstGeom prst="rect">
            <a:avLst/>
          </a:prstGeom>
        </p:spPr>
      </p:pic>
    </p:spTree>
    <p:extLst>
      <p:ext uri="{BB962C8B-B14F-4D97-AF65-F5344CB8AC3E}">
        <p14:creationId xmlns:p14="http://schemas.microsoft.com/office/powerpoint/2010/main" val="685999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162800" cy="868362"/>
          </a:xfrm>
        </p:spPr>
        <p:txBody>
          <a:bodyPr>
            <a:normAutofit fontScale="90000"/>
          </a:bodyPr>
          <a:lstStyle/>
          <a:p>
            <a:pPr rtl="0"/>
            <a:r>
              <a:rPr lang="es-US" dirty="0"/>
              <a:t>Colapso de muros desprendidos</a:t>
            </a:r>
          </a:p>
        </p:txBody>
      </p:sp>
      <p:pic>
        <p:nvPicPr>
          <p:cNvPr id="8" name="Content Placeholder 7" descr="Ilustración que muestra signos de advertencia del posible colapso del desprendimiento de pared de la zanja."/>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b="-20"/>
          <a:stretch/>
        </p:blipFill>
        <p:spPr>
          <a:xfrm>
            <a:off x="679" y="1683589"/>
            <a:ext cx="4630261" cy="4572900"/>
          </a:xfrm>
        </p:spPr>
      </p:pic>
      <p:pic>
        <p:nvPicPr>
          <p:cNvPr id="9" name="Content Placeholder 8" descr="Ilustración que muestra a un trabajador atrapado en una zanja después del colapso del desprendimiento de la pared."/>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760867" y="2296161"/>
            <a:ext cx="4230734" cy="3962400"/>
          </a:xfrm>
        </p:spPr>
      </p:pic>
      <p:sp>
        <p:nvSpPr>
          <p:cNvPr id="3" name="Oval 2" title="-">
            <a:extLst>
              <a:ext uri="{FF2B5EF4-FFF2-40B4-BE49-F238E27FC236}">
                <a16:creationId xmlns:a16="http://schemas.microsoft.com/office/drawing/2014/main" id="{11DC6377-8E1E-4F66-BC7F-E7E1052E6DB6}"/>
              </a:ext>
              <a:ext uri="{C183D7F6-B498-43B3-948B-1728B52AA6E4}">
                <adec:decorative xmlns:adec="http://schemas.microsoft.com/office/drawing/2017/decorative" xmlns="" val="1"/>
              </a:ext>
            </a:extLst>
          </p:cNvPr>
          <p:cNvSpPr/>
          <p:nvPr/>
        </p:nvSpPr>
        <p:spPr>
          <a:xfrm>
            <a:off x="2607872" y="1982458"/>
            <a:ext cx="1963948" cy="914400"/>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endParaRPr>
          </a:p>
        </p:txBody>
      </p:sp>
      <p:sp>
        <p:nvSpPr>
          <p:cNvPr id="2" name="TextBox 1">
            <a:extLst>
              <a:ext uri="{FF2B5EF4-FFF2-40B4-BE49-F238E27FC236}">
                <a16:creationId xmlns:a16="http://schemas.microsoft.com/office/drawing/2014/main" id="{F5A1337F-0CEA-4350-8E66-C04C38DADE95}"/>
              </a:ext>
            </a:extLst>
          </p:cNvPr>
          <p:cNvSpPr txBox="1"/>
          <p:nvPr/>
        </p:nvSpPr>
        <p:spPr>
          <a:xfrm>
            <a:off x="2621713" y="2111315"/>
            <a:ext cx="194885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1400" dirty="0">
                <a:solidFill>
                  <a:srgbClr val="000000"/>
                </a:solidFill>
                <a:latin typeface="Calibri"/>
                <a:ea typeface="+mn-lt"/>
                <a:cs typeface="Calibri"/>
              </a:rPr>
              <a:t>La tierra en capas y la línea de fractura indican un colapso.</a:t>
            </a:r>
            <a:endParaRPr lang="en-US" sz="1400">
              <a:solidFill>
                <a:srgbClr val="000000"/>
              </a:solidFill>
              <a:latin typeface="Calibri"/>
              <a:ea typeface="+mn-lt"/>
              <a:cs typeface="Calibri"/>
            </a:endParaRPr>
          </a:p>
        </p:txBody>
      </p:sp>
      <p:sp>
        <p:nvSpPr>
          <p:cNvPr id="5" name="TextBox 4">
            <a:extLst>
              <a:ext uri="{FF2B5EF4-FFF2-40B4-BE49-F238E27FC236}">
                <a16:creationId xmlns:a16="http://schemas.microsoft.com/office/drawing/2014/main" id="{AD790343-0194-45CA-BCAC-42A1A11C40B0}"/>
              </a:ext>
            </a:extLst>
          </p:cNvPr>
          <p:cNvSpPr txBox="1"/>
          <p:nvPr/>
        </p:nvSpPr>
        <p:spPr>
          <a:xfrm>
            <a:off x="1282820" y="1814784"/>
            <a:ext cx="1168880"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600" dirty="0">
                <a:solidFill>
                  <a:srgbClr val="000000"/>
                </a:solidFill>
                <a:latin typeface="Calibri"/>
                <a:ea typeface="+mn-lt"/>
                <a:cs typeface="Calibri"/>
              </a:rPr>
              <a:t>Montón de material excavado</a:t>
            </a:r>
            <a:endParaRPr lang="en-US" sz="1600" dirty="0">
              <a:solidFill>
                <a:srgbClr val="000000"/>
              </a:solidFill>
              <a:latin typeface="Calibri"/>
              <a:ea typeface="+mn-lt"/>
              <a:cs typeface="Calibri"/>
            </a:endParaRPr>
          </a:p>
        </p:txBody>
      </p:sp>
      <p:sp>
        <p:nvSpPr>
          <p:cNvPr id="6" name="TextBox 5">
            <a:extLst>
              <a:ext uri="{FF2B5EF4-FFF2-40B4-BE49-F238E27FC236}">
                <a16:creationId xmlns:a16="http://schemas.microsoft.com/office/drawing/2014/main" id="{122D6DC8-4EE5-429E-8688-212C637B3960}"/>
              </a:ext>
            </a:extLst>
          </p:cNvPr>
          <p:cNvSpPr txBox="1"/>
          <p:nvPr/>
        </p:nvSpPr>
        <p:spPr>
          <a:xfrm>
            <a:off x="325827" y="5296801"/>
            <a:ext cx="992758"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dirty="0">
                <a:solidFill>
                  <a:srgbClr val="FFFFFF"/>
                </a:solidFill>
                <a:latin typeface="Calibri"/>
                <a:ea typeface="+mn-lt"/>
                <a:cs typeface="Calibri"/>
              </a:rPr>
              <a:t>Línea de fractura</a:t>
            </a:r>
            <a:endParaRPr lang="en-US" dirty="0">
              <a:solidFill>
                <a:srgbClr val="FFFFFF"/>
              </a:solidFill>
              <a:latin typeface="Calibri"/>
              <a:ea typeface="+mn-lt"/>
              <a:cs typeface="Calibri"/>
            </a:endParaRPr>
          </a:p>
        </p:txBody>
      </p:sp>
      <p:sp>
        <p:nvSpPr>
          <p:cNvPr id="7" name="Oval 6" title="-">
            <a:extLst>
              <a:ext uri="{FF2B5EF4-FFF2-40B4-BE49-F238E27FC236}">
                <a16:creationId xmlns:a16="http://schemas.microsoft.com/office/drawing/2014/main" id="{7763C371-5E72-4347-BD64-E112BA4D405D}"/>
              </a:ext>
              <a:ext uri="{C183D7F6-B498-43B3-948B-1728B52AA6E4}">
                <adec:decorative xmlns:adec="http://schemas.microsoft.com/office/drawing/2017/decorative" xmlns="" val="1"/>
              </a:ext>
            </a:extLst>
          </p:cNvPr>
          <p:cNvSpPr/>
          <p:nvPr/>
        </p:nvSpPr>
        <p:spPr>
          <a:xfrm>
            <a:off x="2792085" y="2892725"/>
            <a:ext cx="299769" cy="238665"/>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a typeface="+mn-lt"/>
              <a:cs typeface="Calibri"/>
            </a:endParaRPr>
          </a:p>
        </p:txBody>
      </p:sp>
      <p:sp>
        <p:nvSpPr>
          <p:cNvPr id="11" name="Oval 10" title="-">
            <a:extLst>
              <a:ext uri="{FF2B5EF4-FFF2-40B4-BE49-F238E27FC236}">
                <a16:creationId xmlns:a16="http://schemas.microsoft.com/office/drawing/2014/main" id="{144F06A0-B2AB-4723-B162-95F51AA49B41}"/>
              </a:ext>
              <a:ext uri="{C183D7F6-B498-43B3-948B-1728B52AA6E4}">
                <adec:decorative xmlns:adec="http://schemas.microsoft.com/office/drawing/2017/decorative" xmlns="" val="1"/>
              </a:ext>
            </a:extLst>
          </p:cNvPr>
          <p:cNvSpPr/>
          <p:nvPr/>
        </p:nvSpPr>
        <p:spPr>
          <a:xfrm>
            <a:off x="2745358" y="3183864"/>
            <a:ext cx="138025" cy="141618"/>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a typeface="+mn-lt"/>
              <a:cs typeface="Calibri"/>
            </a:endParaRPr>
          </a:p>
        </p:txBody>
      </p:sp>
      <p:sp>
        <p:nvSpPr>
          <p:cNvPr id="12" name="Oval 11" title="-">
            <a:extLst>
              <a:ext uri="{FF2B5EF4-FFF2-40B4-BE49-F238E27FC236}">
                <a16:creationId xmlns:a16="http://schemas.microsoft.com/office/drawing/2014/main" id="{6332BA9B-922C-46E1-98B1-EE1D03BB65EF}"/>
              </a:ext>
              <a:ext uri="{C183D7F6-B498-43B3-948B-1728B52AA6E4}">
                <adec:decorative xmlns:adec="http://schemas.microsoft.com/office/drawing/2017/decorative" xmlns="" val="1"/>
              </a:ext>
            </a:extLst>
          </p:cNvPr>
          <p:cNvSpPr/>
          <p:nvPr/>
        </p:nvSpPr>
        <p:spPr>
          <a:xfrm>
            <a:off x="2615959" y="3324045"/>
            <a:ext cx="76922" cy="98487"/>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a typeface="+mn-lt"/>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8400" cy="944562"/>
          </a:xfrm>
        </p:spPr>
        <p:txBody>
          <a:bodyPr>
            <a:normAutofit/>
          </a:bodyPr>
          <a:lstStyle/>
          <a:p>
            <a:pPr rtl="0"/>
            <a:r>
              <a:rPr lang="es-US" dirty="0"/>
              <a:t>Deslizamiento del borde</a:t>
            </a:r>
          </a:p>
        </p:txBody>
      </p:sp>
      <p:pic>
        <p:nvPicPr>
          <p:cNvPr id="6" name="Content Placeholder 5" descr="Ilustración que muestra signos de advertencia del posible colapso del desprendimiento del deslizamiento del bord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6497" y="1367742"/>
            <a:ext cx="4616750" cy="4652059"/>
          </a:xfrm>
        </p:spPr>
      </p:pic>
      <p:pic>
        <p:nvPicPr>
          <p:cNvPr id="7" name="Content Placeholder 6" descr="Ilustración que muestra a un trabajador atrapado en una zanja después del colapso del desprendimiento del deslizamiento del bord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724402" y="1313506"/>
            <a:ext cx="4267199" cy="4766078"/>
          </a:xfrm>
        </p:spPr>
      </p:pic>
      <p:sp>
        <p:nvSpPr>
          <p:cNvPr id="3" name="Oval 2" title="-">
            <a:extLst>
              <a:ext uri="{FF2B5EF4-FFF2-40B4-BE49-F238E27FC236}">
                <a16:creationId xmlns:a16="http://schemas.microsoft.com/office/drawing/2014/main" id="{329BB143-07F0-4A3F-B3FA-ED56E937475A}"/>
              </a:ext>
              <a:ext uri="{C183D7F6-B498-43B3-948B-1728B52AA6E4}">
                <adec:decorative xmlns:adec="http://schemas.microsoft.com/office/drawing/2017/decorative" xmlns="" val="1"/>
              </a:ext>
            </a:extLst>
          </p:cNvPr>
          <p:cNvSpPr/>
          <p:nvPr/>
        </p:nvSpPr>
        <p:spPr>
          <a:xfrm>
            <a:off x="2370646" y="1508009"/>
            <a:ext cx="2334164" cy="1370879"/>
          </a:xfrm>
          <a:prstGeom prst="ellipse">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endParaRPr>
          </a:p>
        </p:txBody>
      </p:sp>
      <p:sp>
        <p:nvSpPr>
          <p:cNvPr id="4" name="TextBox 3">
            <a:extLst>
              <a:ext uri="{FF2B5EF4-FFF2-40B4-BE49-F238E27FC236}">
                <a16:creationId xmlns:a16="http://schemas.microsoft.com/office/drawing/2014/main" id="{A511AE0E-E671-4974-89B4-F9FB83D903C2}"/>
              </a:ext>
            </a:extLst>
          </p:cNvPr>
          <p:cNvSpPr txBox="1"/>
          <p:nvPr/>
        </p:nvSpPr>
        <p:spPr>
          <a:xfrm>
            <a:off x="2456376" y="1507470"/>
            <a:ext cx="2247181" cy="11731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1400" dirty="0">
                <a:solidFill>
                  <a:srgbClr val="000000"/>
                </a:solidFill>
                <a:latin typeface="Calibri"/>
                <a:ea typeface="+mn-lt"/>
                <a:cs typeface="Calibri"/>
              </a:rPr>
              <a:t>La tierra </a:t>
            </a:r>
            <a:endParaRPr lang="en-US">
              <a:solidFill>
                <a:srgbClr val="000000"/>
              </a:solidFill>
              <a:latin typeface="Calibri"/>
            </a:endParaRPr>
          </a:p>
          <a:p>
            <a:pPr algn="ctr"/>
            <a:r>
              <a:rPr lang="es-US" sz="1400" dirty="0">
                <a:solidFill>
                  <a:srgbClr val="000000"/>
                </a:solidFill>
                <a:latin typeface="Calibri"/>
                <a:ea typeface="+mn-lt"/>
                <a:cs typeface="Calibri"/>
              </a:rPr>
              <a:t>excavada apilada está demasiado cerca del borde y la vibración del vehículo puede causar un colapso.</a:t>
            </a:r>
            <a:endParaRPr lang="es-US">
              <a:solidFill>
                <a:srgbClr val="000000"/>
              </a:solidFill>
              <a:latin typeface="Calibri"/>
            </a:endParaRPr>
          </a:p>
        </p:txBody>
      </p:sp>
      <p:sp>
        <p:nvSpPr>
          <p:cNvPr id="11" name="Oval 10" title="-">
            <a:extLst>
              <a:ext uri="{FF2B5EF4-FFF2-40B4-BE49-F238E27FC236}">
                <a16:creationId xmlns:a16="http://schemas.microsoft.com/office/drawing/2014/main" id="{0000BE3E-18CB-4DC4-99CD-4CB39CE22955}"/>
              </a:ext>
              <a:ext uri="{C183D7F6-B498-43B3-948B-1728B52AA6E4}">
                <adec:decorative xmlns:adec="http://schemas.microsoft.com/office/drawing/2017/decorative" xmlns="" val="1"/>
              </a:ext>
            </a:extLst>
          </p:cNvPr>
          <p:cNvSpPr/>
          <p:nvPr/>
        </p:nvSpPr>
        <p:spPr>
          <a:xfrm>
            <a:off x="2784896" y="2756140"/>
            <a:ext cx="299769" cy="238665"/>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a typeface="+mn-lt"/>
              <a:cs typeface="Calibri"/>
            </a:endParaRPr>
          </a:p>
        </p:txBody>
      </p:sp>
      <p:sp>
        <p:nvSpPr>
          <p:cNvPr id="13" name="Oval 12" title="-">
            <a:extLst>
              <a:ext uri="{FF2B5EF4-FFF2-40B4-BE49-F238E27FC236}">
                <a16:creationId xmlns:a16="http://schemas.microsoft.com/office/drawing/2014/main" id="{DDBE4CCB-6676-4563-86E0-C26EAD6A39C3}"/>
              </a:ext>
              <a:ext uri="{C183D7F6-B498-43B3-948B-1728B52AA6E4}">
                <adec:decorative xmlns:adec="http://schemas.microsoft.com/office/drawing/2017/decorative" xmlns="" val="1"/>
              </a:ext>
            </a:extLst>
          </p:cNvPr>
          <p:cNvSpPr/>
          <p:nvPr/>
        </p:nvSpPr>
        <p:spPr>
          <a:xfrm>
            <a:off x="2738169" y="3047279"/>
            <a:ext cx="138025" cy="141618"/>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a typeface="+mn-lt"/>
              <a:cs typeface="Calibri"/>
            </a:endParaRPr>
          </a:p>
        </p:txBody>
      </p:sp>
      <p:sp>
        <p:nvSpPr>
          <p:cNvPr id="15" name="Oval 14" title="-">
            <a:extLst>
              <a:ext uri="{FF2B5EF4-FFF2-40B4-BE49-F238E27FC236}">
                <a16:creationId xmlns:a16="http://schemas.microsoft.com/office/drawing/2014/main" id="{834F2A83-9999-4461-A427-CA07210D0894}"/>
              </a:ext>
              <a:ext uri="{C183D7F6-B498-43B3-948B-1728B52AA6E4}">
                <adec:decorative xmlns:adec="http://schemas.microsoft.com/office/drawing/2017/decorative" xmlns="" val="1"/>
              </a:ext>
            </a:extLst>
          </p:cNvPr>
          <p:cNvSpPr/>
          <p:nvPr/>
        </p:nvSpPr>
        <p:spPr>
          <a:xfrm>
            <a:off x="2608770" y="3187460"/>
            <a:ext cx="76922" cy="98487"/>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a typeface="+mn-lt"/>
              <a:cs typeface="Calibri"/>
            </a:endParaRPr>
          </a:p>
        </p:txBody>
      </p:sp>
      <p:sp>
        <p:nvSpPr>
          <p:cNvPr id="16" name="TextBox 15">
            <a:extLst>
              <a:ext uri="{FF2B5EF4-FFF2-40B4-BE49-F238E27FC236}">
                <a16:creationId xmlns:a16="http://schemas.microsoft.com/office/drawing/2014/main" id="{C256C3F9-F4C9-4D39-8C98-E6183E6032E3}"/>
              </a:ext>
            </a:extLst>
          </p:cNvPr>
          <p:cNvSpPr txBox="1"/>
          <p:nvPr/>
        </p:nvSpPr>
        <p:spPr>
          <a:xfrm>
            <a:off x="6370608" y="1255862"/>
            <a:ext cx="2743200" cy="10772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600" dirty="0">
                <a:solidFill>
                  <a:srgbClr val="000000"/>
                </a:solidFill>
                <a:latin typeface="Calibri"/>
                <a:ea typeface="+mn-lt"/>
                <a:cs typeface="Calibri"/>
              </a:rPr>
              <a:t>La tierra excavada apilada restante se debe retirar antes de un intento de rescate seguro.</a:t>
            </a:r>
            <a:endParaRPr lang="en-US" sz="1600" dirty="0">
              <a:solidFill>
                <a:srgbClr val="000000"/>
              </a:solidFill>
              <a:latin typeface="Calibri"/>
              <a:ea typeface="+mn-lt"/>
              <a:cs typeface="Calibri"/>
            </a:endParaRPr>
          </a:p>
        </p:txBody>
      </p:sp>
      <p:sp>
        <p:nvSpPr>
          <p:cNvPr id="17" name="TextBox 16">
            <a:extLst>
              <a:ext uri="{FF2B5EF4-FFF2-40B4-BE49-F238E27FC236}">
                <a16:creationId xmlns:a16="http://schemas.microsoft.com/office/drawing/2014/main" id="{8CF4F918-EC87-4751-8AB7-2FD15907E559}"/>
              </a:ext>
            </a:extLst>
          </p:cNvPr>
          <p:cNvSpPr txBox="1"/>
          <p:nvPr/>
        </p:nvSpPr>
        <p:spPr>
          <a:xfrm>
            <a:off x="169473" y="4353285"/>
            <a:ext cx="10287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dirty="0">
                <a:solidFill>
                  <a:srgbClr val="FFFFFF"/>
                </a:solidFill>
                <a:latin typeface="Calibri"/>
                <a:ea typeface="+mn-lt"/>
                <a:cs typeface="Calibri"/>
              </a:rPr>
              <a:t>Fractura</a:t>
            </a:r>
            <a:endParaRPr lang="en-US" dirty="0">
              <a:solidFill>
                <a:srgbClr val="FFFFFF"/>
              </a:solidFill>
              <a:latin typeface="Calibri"/>
            </a:endParaRPr>
          </a:p>
        </p:txBody>
      </p:sp>
      <p:sp>
        <p:nvSpPr>
          <p:cNvPr id="18" name="TextBox 17">
            <a:extLst>
              <a:ext uri="{FF2B5EF4-FFF2-40B4-BE49-F238E27FC236}">
                <a16:creationId xmlns:a16="http://schemas.microsoft.com/office/drawing/2014/main" id="{74707479-4B47-45AD-91E2-642F7FD19B9D}"/>
              </a:ext>
            </a:extLst>
          </p:cNvPr>
          <p:cNvSpPr txBox="1"/>
          <p:nvPr/>
        </p:nvSpPr>
        <p:spPr>
          <a:xfrm>
            <a:off x="604390" y="5510662"/>
            <a:ext cx="2099813" cy="369332"/>
          </a:xfrm>
          <a:prstGeom prst="rect">
            <a:avLst/>
          </a:prstGeom>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b="1" dirty="0">
                <a:solidFill>
                  <a:srgbClr val="FF0000"/>
                </a:solidFill>
                <a:latin typeface="Calibri"/>
                <a:ea typeface="+mn-lt"/>
                <a:cs typeface="Calibri"/>
              </a:rPr>
              <a:t>Vibración del suelo</a:t>
            </a:r>
            <a:endParaRPr lang="en-US" b="1">
              <a:solidFill>
                <a:srgbClr val="FFFFFF"/>
              </a:solidFill>
              <a:latin typeface="Calibri"/>
              <a:cs typeface="Calibri"/>
            </a:endParaRPr>
          </a:p>
        </p:txBody>
      </p:sp>
      <p:sp>
        <p:nvSpPr>
          <p:cNvPr id="19" name="TextBox 18">
            <a:extLst>
              <a:ext uri="{FF2B5EF4-FFF2-40B4-BE49-F238E27FC236}">
                <a16:creationId xmlns:a16="http://schemas.microsoft.com/office/drawing/2014/main" id="{2CE1E61E-7027-4AD7-83EC-C1F5A44ECCE2}"/>
              </a:ext>
            </a:extLst>
          </p:cNvPr>
          <p:cNvSpPr txBox="1"/>
          <p:nvPr/>
        </p:nvSpPr>
        <p:spPr>
          <a:xfrm>
            <a:off x="1582947" y="1054579"/>
            <a:ext cx="1021512" cy="73866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dirty="0">
                <a:solidFill>
                  <a:srgbClr val="000000"/>
                </a:solidFill>
                <a:latin typeface="Calibri"/>
                <a:ea typeface="+mn-lt"/>
                <a:cs typeface="Calibri"/>
              </a:rPr>
              <a:t>Montón de material </a:t>
            </a:r>
            <a:endParaRPr lang="en-US" sz="1400">
              <a:solidFill>
                <a:srgbClr val="000000"/>
              </a:solidFill>
              <a:latin typeface="Calibri"/>
              <a:cs typeface="Calibri"/>
            </a:endParaRPr>
          </a:p>
          <a:p>
            <a:r>
              <a:rPr lang="es-US" sz="1400" dirty="0">
                <a:solidFill>
                  <a:srgbClr val="000000"/>
                </a:solidFill>
                <a:latin typeface="Calibri"/>
                <a:ea typeface="+mn-lt"/>
                <a:cs typeface="Calibri"/>
              </a:rPr>
              <a:t>excavado</a:t>
            </a:r>
            <a:endParaRPr lang="es-US" sz="1400">
              <a:solidFill>
                <a:srgbClr val="000000"/>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944562"/>
          </a:xfrm>
        </p:spPr>
        <p:txBody>
          <a:bodyPr>
            <a:normAutofit fontScale="90000"/>
          </a:bodyPr>
          <a:lstStyle/>
          <a:p>
            <a:pPr rtl="0"/>
            <a:r>
              <a:rPr lang="es-US" dirty="0"/>
              <a:t>Desprendimiento a medio muro</a:t>
            </a:r>
          </a:p>
        </p:txBody>
      </p:sp>
      <p:pic>
        <p:nvPicPr>
          <p:cNvPr id="6" name="Content Placeholder 5" descr="Ilustración que muestra signos de advertencia del posible colapso del desprendimiento a medio muro."/>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6202" y="1676402"/>
            <a:ext cx="4513891" cy="4495799"/>
          </a:xfrm>
        </p:spPr>
      </p:pic>
      <p:pic>
        <p:nvPicPr>
          <p:cNvPr id="7" name="Content Placeholder 6" descr="La ilustración muestra a un trabajador atrapado en una zanja después del colapso a medio muro."/>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592393" y="1533055"/>
            <a:ext cx="4480684" cy="4648361"/>
          </a:xfrm>
        </p:spPr>
      </p:pic>
      <p:sp>
        <p:nvSpPr>
          <p:cNvPr id="3" name="Oval 2" title="-">
            <a:extLst>
              <a:ext uri="{FF2B5EF4-FFF2-40B4-BE49-F238E27FC236}">
                <a16:creationId xmlns:a16="http://schemas.microsoft.com/office/drawing/2014/main" id="{393A28DB-6F79-401C-84DE-B8AADE026577}"/>
              </a:ext>
              <a:ext uri="{C183D7F6-B498-43B3-948B-1728B52AA6E4}">
                <adec:decorative xmlns:adec="http://schemas.microsoft.com/office/drawing/2017/decorative" xmlns="" val="1"/>
              </a:ext>
            </a:extLst>
          </p:cNvPr>
          <p:cNvSpPr/>
          <p:nvPr/>
        </p:nvSpPr>
        <p:spPr>
          <a:xfrm>
            <a:off x="2395809" y="1673345"/>
            <a:ext cx="2197579" cy="1255862"/>
          </a:xfrm>
          <a:prstGeom prst="ellipse">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endParaRPr>
          </a:p>
        </p:txBody>
      </p:sp>
      <p:sp>
        <p:nvSpPr>
          <p:cNvPr id="4" name="TextBox 3">
            <a:extLst>
              <a:ext uri="{FF2B5EF4-FFF2-40B4-BE49-F238E27FC236}">
                <a16:creationId xmlns:a16="http://schemas.microsoft.com/office/drawing/2014/main" id="{A9132CB1-DABD-4DBC-89A9-D7A43C01A3AA}"/>
              </a:ext>
            </a:extLst>
          </p:cNvPr>
          <p:cNvSpPr txBox="1"/>
          <p:nvPr/>
        </p:nvSpPr>
        <p:spPr>
          <a:xfrm>
            <a:off x="2388084" y="1784234"/>
            <a:ext cx="224718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1400" dirty="0">
                <a:solidFill>
                  <a:srgbClr val="000000"/>
                </a:solidFill>
                <a:latin typeface="Calibri"/>
                <a:ea typeface="+mn-lt"/>
                <a:cs typeface="Calibri"/>
              </a:rPr>
              <a:t>Las fisuras y grietas pequeñas a lo largo de una pared indican debilidad y colapso.</a:t>
            </a:r>
          </a:p>
        </p:txBody>
      </p:sp>
      <p:sp>
        <p:nvSpPr>
          <p:cNvPr id="11" name="Oval 10" title="-">
            <a:extLst>
              <a:ext uri="{FF2B5EF4-FFF2-40B4-BE49-F238E27FC236}">
                <a16:creationId xmlns:a16="http://schemas.microsoft.com/office/drawing/2014/main" id="{15F6C018-AC7C-4405-87AB-EFB17F67F832}"/>
              </a:ext>
              <a:ext uri="{C183D7F6-B498-43B3-948B-1728B52AA6E4}">
                <adec:decorative xmlns:adec="http://schemas.microsoft.com/office/drawing/2017/decorative" xmlns="" val="1"/>
              </a:ext>
            </a:extLst>
          </p:cNvPr>
          <p:cNvSpPr/>
          <p:nvPr/>
        </p:nvSpPr>
        <p:spPr>
          <a:xfrm>
            <a:off x="2759736" y="2903507"/>
            <a:ext cx="299769" cy="238665"/>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a typeface="+mn-lt"/>
              <a:cs typeface="Calibri"/>
            </a:endParaRPr>
          </a:p>
        </p:txBody>
      </p:sp>
      <p:sp>
        <p:nvSpPr>
          <p:cNvPr id="13" name="Oval 12" title="-">
            <a:extLst>
              <a:ext uri="{FF2B5EF4-FFF2-40B4-BE49-F238E27FC236}">
                <a16:creationId xmlns:a16="http://schemas.microsoft.com/office/drawing/2014/main" id="{CB10699E-C3ED-48F1-BC78-8B59FFF00679}"/>
              </a:ext>
              <a:ext uri="{C183D7F6-B498-43B3-948B-1728B52AA6E4}">
                <adec:decorative xmlns:adec="http://schemas.microsoft.com/office/drawing/2017/decorative" xmlns="" val="1"/>
              </a:ext>
            </a:extLst>
          </p:cNvPr>
          <p:cNvSpPr/>
          <p:nvPr/>
        </p:nvSpPr>
        <p:spPr>
          <a:xfrm>
            <a:off x="2713009" y="3194646"/>
            <a:ext cx="138025" cy="141618"/>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a typeface="+mn-lt"/>
              <a:cs typeface="Calibri"/>
            </a:endParaRPr>
          </a:p>
        </p:txBody>
      </p:sp>
      <p:sp>
        <p:nvSpPr>
          <p:cNvPr id="15" name="Oval 14" title="-">
            <a:extLst>
              <a:ext uri="{FF2B5EF4-FFF2-40B4-BE49-F238E27FC236}">
                <a16:creationId xmlns:a16="http://schemas.microsoft.com/office/drawing/2014/main" id="{6982CA73-D31C-4577-8DFB-0718F88CABD0}"/>
              </a:ext>
              <a:ext uri="{C183D7F6-B498-43B3-948B-1728B52AA6E4}">
                <adec:decorative xmlns:adec="http://schemas.microsoft.com/office/drawing/2017/decorative" xmlns="" val="1"/>
              </a:ext>
            </a:extLst>
          </p:cNvPr>
          <p:cNvSpPr/>
          <p:nvPr/>
        </p:nvSpPr>
        <p:spPr>
          <a:xfrm>
            <a:off x="2583610" y="3334827"/>
            <a:ext cx="76922" cy="98487"/>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a typeface="+mn-lt"/>
              <a:cs typeface="Calibri"/>
            </a:endParaRPr>
          </a:p>
        </p:txBody>
      </p:sp>
      <p:sp>
        <p:nvSpPr>
          <p:cNvPr id="17" name="TextBox 16">
            <a:extLst>
              <a:ext uri="{FF2B5EF4-FFF2-40B4-BE49-F238E27FC236}">
                <a16:creationId xmlns:a16="http://schemas.microsoft.com/office/drawing/2014/main" id="{CDF0C7E5-1730-4E81-83B6-0CC005FA3D3D}"/>
              </a:ext>
            </a:extLst>
          </p:cNvPr>
          <p:cNvSpPr txBox="1"/>
          <p:nvPr/>
        </p:nvSpPr>
        <p:spPr>
          <a:xfrm>
            <a:off x="1162410" y="1263050"/>
            <a:ext cx="1021512" cy="73866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dirty="0">
                <a:solidFill>
                  <a:srgbClr val="000000"/>
                </a:solidFill>
                <a:latin typeface="Calibri"/>
                <a:ea typeface="+mn-lt"/>
                <a:cs typeface="Calibri"/>
              </a:rPr>
              <a:t>Montón de material </a:t>
            </a:r>
            <a:endParaRPr lang="en-US" sz="1400">
              <a:solidFill>
                <a:srgbClr val="000000"/>
              </a:solidFill>
              <a:latin typeface="Calibri"/>
              <a:cs typeface="Calibri"/>
            </a:endParaRPr>
          </a:p>
          <a:p>
            <a:r>
              <a:rPr lang="es-US" sz="1400" dirty="0">
                <a:solidFill>
                  <a:srgbClr val="000000"/>
                </a:solidFill>
                <a:latin typeface="Calibri"/>
                <a:ea typeface="+mn-lt"/>
                <a:cs typeface="Calibri"/>
              </a:rPr>
              <a:t>excavado</a:t>
            </a:r>
            <a:endParaRPr lang="es-US" sz="1400">
              <a:solidFill>
                <a:srgbClr val="000000"/>
              </a:solidFill>
              <a:latin typeface="Calibri"/>
              <a:cs typeface="Calibri"/>
            </a:endParaRPr>
          </a:p>
        </p:txBody>
      </p:sp>
      <p:sp>
        <p:nvSpPr>
          <p:cNvPr id="18" name="TextBox 17">
            <a:extLst>
              <a:ext uri="{FF2B5EF4-FFF2-40B4-BE49-F238E27FC236}">
                <a16:creationId xmlns:a16="http://schemas.microsoft.com/office/drawing/2014/main" id="{ED3503C5-7793-47B9-ADDE-E890601C4989}"/>
              </a:ext>
            </a:extLst>
          </p:cNvPr>
          <p:cNvSpPr txBox="1"/>
          <p:nvPr/>
        </p:nvSpPr>
        <p:spPr>
          <a:xfrm>
            <a:off x="6575487" y="1378070"/>
            <a:ext cx="2538323" cy="9233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dirty="0">
                <a:solidFill>
                  <a:srgbClr val="000000"/>
                </a:solidFill>
                <a:latin typeface="Calibri"/>
                <a:ea typeface="+mn-lt"/>
                <a:cs typeface="Calibri"/>
              </a:rPr>
              <a:t>El excedente resultante genera un esfuerzo de rescate peligroso y difícil.</a:t>
            </a:r>
            <a:endParaRPr lang="en-US" dirty="0">
              <a:solidFill>
                <a:srgbClr val="000000"/>
              </a:solidFill>
              <a:latin typeface="Calibri"/>
              <a:ea typeface="+mn-lt"/>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944562"/>
          </a:xfrm>
        </p:spPr>
        <p:txBody>
          <a:bodyPr>
            <a:normAutofit fontScale="90000"/>
          </a:bodyPr>
          <a:lstStyle/>
          <a:p>
            <a:pPr rtl="0"/>
            <a:r>
              <a:rPr lang="es-US" dirty="0"/>
              <a:t>Los peligros de derrumbes son reales; revisión</a:t>
            </a:r>
          </a:p>
        </p:txBody>
      </p:sp>
      <p:sp>
        <p:nvSpPr>
          <p:cNvPr id="3" name="Content Placeholder 2"/>
          <p:cNvSpPr>
            <a:spLocks noGrp="1"/>
          </p:cNvSpPr>
          <p:nvPr>
            <p:ph idx="1"/>
          </p:nvPr>
        </p:nvSpPr>
        <p:spPr>
          <a:xfrm>
            <a:off x="228600" y="1371602"/>
            <a:ext cx="8610600" cy="4754563"/>
          </a:xfrm>
        </p:spPr>
        <p:txBody>
          <a:bodyPr>
            <a:normAutofit fontScale="92500" lnSpcReduction="20000"/>
          </a:bodyPr>
          <a:lstStyle/>
          <a:p>
            <a:pPr marL="457200" indent="-457200">
              <a:buClr>
                <a:srgbClr val="FF0000"/>
              </a:buClr>
              <a:buFont typeface="Wingdings" pitchFamily="2" charset="2"/>
              <a:buChar char="ü"/>
            </a:pPr>
            <a:r>
              <a:rPr lang="es-US" dirty="0"/>
              <a:t>Las excavaciones son naturalmente inestables.</a:t>
            </a:r>
          </a:p>
          <a:p>
            <a:pPr marL="457200" indent="-457200">
              <a:buClr>
                <a:srgbClr val="FF0000"/>
              </a:buClr>
              <a:buFont typeface="Wingdings" pitchFamily="2" charset="2"/>
              <a:buChar char="ü"/>
            </a:pPr>
            <a:r>
              <a:rPr lang="es-US" dirty="0"/>
              <a:t>Las condiciones pueden cambiar con rapidez.</a:t>
            </a:r>
          </a:p>
          <a:p>
            <a:pPr marL="457200" indent="-457200">
              <a:buClr>
                <a:srgbClr val="FF0000"/>
              </a:buClr>
              <a:buFont typeface="Wingdings" pitchFamily="2" charset="2"/>
              <a:buChar char="ü"/>
            </a:pPr>
            <a:r>
              <a:rPr lang="es-US" dirty="0"/>
              <a:t>Los derrumbes en zanjas ocasionan más muertes.</a:t>
            </a:r>
          </a:p>
          <a:p>
            <a:pPr marL="457200" indent="-457200">
              <a:buClr>
                <a:srgbClr val="FF0000"/>
              </a:buClr>
              <a:buFont typeface="Wingdings" pitchFamily="2" charset="2"/>
              <a:buChar char="ü"/>
            </a:pPr>
            <a:r>
              <a:rPr lang="es-US" dirty="0"/>
              <a:t>Los derrumbes suceden súbitamente y sin advertencia.</a:t>
            </a:r>
          </a:p>
          <a:p>
            <a:pPr marL="457200" indent="-457200">
              <a:buClr>
                <a:srgbClr val="FF0000"/>
              </a:buClr>
              <a:buFont typeface="Wingdings" pitchFamily="2" charset="2"/>
              <a:buChar char="ü"/>
            </a:pPr>
            <a:r>
              <a:rPr lang="es-US" dirty="0"/>
              <a:t>No puede correr para escapar ni excavar para salir.</a:t>
            </a:r>
          </a:p>
          <a:p>
            <a:pPr marL="457200" indent="-457200">
              <a:buClr>
                <a:srgbClr val="FF0000"/>
              </a:buClr>
              <a:buFont typeface="Wingdings" pitchFamily="2" charset="2"/>
              <a:buChar char="ü"/>
            </a:pPr>
            <a:r>
              <a:rPr lang="es-US" dirty="0"/>
              <a:t>La fuerza y el peso de la tierra colapsada ocasiona lesiones graves o la muerte.</a:t>
            </a:r>
          </a:p>
          <a:p>
            <a:pPr marL="0" indent="12700">
              <a:buNone/>
            </a:pPr>
            <a:r>
              <a:rPr lang="es-US" b="1" dirty="0">
                <a:solidFill>
                  <a:srgbClr val="FF0000"/>
                </a:solidFill>
              </a:rPr>
              <a:t>¡JAMÁS entre a una zanja a menos que no tenga dudas de que es segura!</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792162"/>
          </a:xfrm>
        </p:spPr>
        <p:txBody>
          <a:bodyPr>
            <a:normAutofit/>
          </a:bodyPr>
          <a:lstStyle/>
          <a:p>
            <a:pPr rtl="0"/>
            <a:r>
              <a:rPr lang="es-US" dirty="0"/>
              <a:t>Tipos de sistemas de protección</a:t>
            </a:r>
          </a:p>
        </p:txBody>
      </p:sp>
      <p:pic>
        <p:nvPicPr>
          <p:cNvPr id="16" name="Picture 15" descr="Infografía de OSHA que muestra tres tipos de sistemas de protección para zanjas: inclinación, apuntalamiento y escudo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2" y="2694685"/>
            <a:ext cx="3848527" cy="3629917"/>
          </a:xfrm>
          <a:prstGeom prst="rect">
            <a:avLst/>
          </a:prstGeom>
        </p:spPr>
      </p:pic>
      <p:pic>
        <p:nvPicPr>
          <p:cNvPr id="5" name="Picture 4" descr="Fotografía: ejemplo de tipo de inclinación de protección de zanj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1066800"/>
            <a:ext cx="1850922" cy="1600200"/>
          </a:xfrm>
          <a:prstGeom prst="rect">
            <a:avLst/>
          </a:prstGeom>
        </p:spPr>
      </p:pic>
      <p:pic>
        <p:nvPicPr>
          <p:cNvPr id="8" name="Picture 7" descr="Fotografía: ejemplo de sistema de apuntalamiento de protección de zanja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3632200"/>
            <a:ext cx="1905000" cy="2540000"/>
          </a:xfrm>
          <a:prstGeom prst="rect">
            <a:avLst/>
          </a:prstGeom>
        </p:spPr>
      </p:pic>
      <p:pic>
        <p:nvPicPr>
          <p:cNvPr id="9" name="Picture 8" descr="Fotografía: ejemplo de un sistema de protección de escudos (caja de zanja) de zanjas."/>
          <p:cNvPicPr>
            <a:picLocks noChangeAspect="1" noChangeArrowheads="1"/>
          </p:cNvPicPr>
          <p:nvPr/>
        </p:nvPicPr>
        <p:blipFill>
          <a:blip r:embed="rId5" cstate="email">
            <a:lum bright="12000" contrast="36000"/>
            <a:extLst>
              <a:ext uri="{28A0092B-C50C-407E-A947-70E740481C1C}">
                <a14:useLocalDpi xmlns:a14="http://schemas.microsoft.com/office/drawing/2010/main"/>
              </a:ext>
            </a:extLst>
          </a:blip>
          <a:srcRect/>
          <a:stretch>
            <a:fillRect/>
          </a:stretch>
        </p:blipFill>
        <p:spPr bwMode="auto">
          <a:xfrm>
            <a:off x="6647875" y="3763299"/>
            <a:ext cx="2191327" cy="2332703"/>
          </a:xfrm>
          <a:prstGeom prst="rect">
            <a:avLst/>
          </a:prstGeom>
          <a:noFill/>
          <a:ln w="19050">
            <a:solidFill>
              <a:schemeClr val="bg2"/>
            </a:solidFill>
            <a:miter lim="800000"/>
            <a:headEnd/>
            <a:tailEnd/>
          </a:ln>
        </p:spPr>
      </p:pic>
      <p:sp>
        <p:nvSpPr>
          <p:cNvPr id="3" name="TextBox 2">
            <a:extLst>
              <a:ext uri="{FF2B5EF4-FFF2-40B4-BE49-F238E27FC236}">
                <a16:creationId xmlns:a16="http://schemas.microsoft.com/office/drawing/2014/main" id="{CF222A47-328A-4BE6-8F0E-AF078594B909}"/>
              </a:ext>
            </a:extLst>
          </p:cNvPr>
          <p:cNvSpPr txBox="1"/>
          <p:nvPr/>
        </p:nvSpPr>
        <p:spPr>
          <a:xfrm rot="3600000">
            <a:off x="2351000" y="4832905"/>
            <a:ext cx="2293907"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2400" b="1">
                <a:solidFill>
                  <a:srgbClr val="000000"/>
                </a:solidFill>
                <a:latin typeface="Rockwell"/>
                <a:ea typeface="+mn-lt"/>
                <a:cs typeface="Calibri"/>
              </a:rPr>
              <a:t>APUNTALE</a:t>
            </a:r>
            <a:endParaRPr lang="en-US" sz="2400">
              <a:solidFill>
                <a:srgbClr val="000000"/>
              </a:solidFill>
              <a:latin typeface="Rockwell"/>
            </a:endParaRPr>
          </a:p>
        </p:txBody>
      </p:sp>
      <p:sp>
        <p:nvSpPr>
          <p:cNvPr id="4" name="TextBox 3">
            <a:extLst>
              <a:ext uri="{FF2B5EF4-FFF2-40B4-BE49-F238E27FC236}">
                <a16:creationId xmlns:a16="http://schemas.microsoft.com/office/drawing/2014/main" id="{983312BE-ED87-4EA5-8528-2C462D9D7B86}"/>
              </a:ext>
            </a:extLst>
          </p:cNvPr>
          <p:cNvSpPr txBox="1"/>
          <p:nvPr/>
        </p:nvSpPr>
        <p:spPr>
          <a:xfrm rot="18000000">
            <a:off x="4562691" y="4771457"/>
            <a:ext cx="2448465"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2400" b="1">
                <a:solidFill>
                  <a:srgbClr val="000000"/>
                </a:solidFill>
                <a:latin typeface="Rockwell"/>
                <a:ea typeface="+mn-lt"/>
                <a:cs typeface="Calibri"/>
              </a:rPr>
              <a:t>PROTEJA</a:t>
            </a:r>
            <a:endParaRPr lang="en-US" sz="2400">
              <a:solidFill>
                <a:srgbClr val="000000"/>
              </a:solidFill>
              <a:latin typeface="Rockwell"/>
            </a:endParaRPr>
          </a:p>
        </p:txBody>
      </p:sp>
      <p:sp>
        <p:nvSpPr>
          <p:cNvPr id="6" name="TextBox 5">
            <a:extLst>
              <a:ext uri="{FF2B5EF4-FFF2-40B4-BE49-F238E27FC236}">
                <a16:creationId xmlns:a16="http://schemas.microsoft.com/office/drawing/2014/main" id="{88CCF3AD-1D4C-4811-BF2F-D9A477435EAF}"/>
              </a:ext>
            </a:extLst>
          </p:cNvPr>
          <p:cNvSpPr txBox="1"/>
          <p:nvPr/>
        </p:nvSpPr>
        <p:spPr>
          <a:xfrm>
            <a:off x="3389103" y="2702586"/>
            <a:ext cx="2750388"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2400" b="1">
                <a:solidFill>
                  <a:srgbClr val="000000"/>
                </a:solidFill>
                <a:latin typeface="Rockwell"/>
                <a:ea typeface="+mn-lt"/>
                <a:cs typeface="Calibri"/>
              </a:rPr>
              <a:t>INCLINE</a:t>
            </a:r>
            <a:endParaRPr lang="en-US" sz="2400">
              <a:solidFill>
                <a:srgbClr val="000000"/>
              </a:solidFill>
              <a:latin typeface="Rockwe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04800" y="274638"/>
            <a:ext cx="8229600" cy="868362"/>
          </a:xfrm>
        </p:spPr>
        <p:txBody>
          <a:bodyPr>
            <a:normAutofit fontScale="90000"/>
          </a:bodyPr>
          <a:lstStyle/>
          <a:p>
            <a:pPr>
              <a:lnSpc>
                <a:spcPts val="4400"/>
              </a:lnSpc>
            </a:pPr>
            <a:r>
              <a:rPr lang="es-US" dirty="0"/>
              <a:t>Peligro para el equipo de primera respuesta y las víctimas</a:t>
            </a:r>
          </a:p>
        </p:txBody>
      </p:sp>
      <p:sp>
        <p:nvSpPr>
          <p:cNvPr id="7" name="Rectangle 6"/>
          <p:cNvSpPr/>
          <p:nvPr/>
        </p:nvSpPr>
        <p:spPr>
          <a:xfrm>
            <a:off x="381000" y="1295401"/>
            <a:ext cx="5029200" cy="4939814"/>
          </a:xfrm>
          <a:prstGeom prst="rect">
            <a:avLst/>
          </a:prstGeom>
        </p:spPr>
        <p:txBody>
          <a:bodyPr wrap="square">
            <a:spAutoFit/>
          </a:bodyPr>
          <a:lstStyle/>
          <a:p>
            <a:pPr>
              <a:lnSpc>
                <a:spcPts val="3000"/>
              </a:lnSpc>
            </a:pPr>
            <a:r>
              <a:rPr lang="es-US" sz="3200" dirty="0">
                <a:solidFill>
                  <a:srgbClr val="000000"/>
                </a:solidFill>
                <a:latin typeface="Calibri"/>
              </a:rPr>
              <a:t>Las operaciones de rescate en excavaciones son peligrosas y podrían:</a:t>
            </a:r>
          </a:p>
          <a:p>
            <a:pPr marL="274320" lvl="1" indent="-274320">
              <a:lnSpc>
                <a:spcPts val="3000"/>
              </a:lnSpc>
              <a:spcBef>
                <a:spcPts val="1200"/>
              </a:spcBef>
              <a:spcAft>
                <a:spcPts val="1200"/>
              </a:spcAft>
              <a:buFont typeface="Arial" pitchFamily="34" charset="0"/>
              <a:buChar char="•"/>
            </a:pPr>
            <a:r>
              <a:rPr lang="es-US" sz="2800" b="1" dirty="0">
                <a:solidFill>
                  <a:srgbClr val="000000"/>
                </a:solidFill>
                <a:latin typeface="Calibri"/>
              </a:rPr>
              <a:t>ocasionar más derrumbes</a:t>
            </a:r>
          </a:p>
          <a:p>
            <a:pPr marL="274320" lvl="1" indent="-274320">
              <a:lnSpc>
                <a:spcPts val="3000"/>
              </a:lnSpc>
              <a:spcAft>
                <a:spcPts val="1200"/>
              </a:spcAft>
              <a:buFont typeface="Arial" pitchFamily="34" charset="0"/>
              <a:buChar char="•"/>
            </a:pPr>
            <a:r>
              <a:rPr lang="es-US" sz="2800" b="1" spc="-100" dirty="0">
                <a:solidFill>
                  <a:srgbClr val="000000"/>
                </a:solidFill>
                <a:latin typeface="Calibri"/>
              </a:rPr>
              <a:t>aumentar la presión que la tierra ejerce sobre la víctima enterrada</a:t>
            </a:r>
          </a:p>
          <a:p>
            <a:pPr marL="274320" lvl="1" indent="-274320">
              <a:lnSpc>
                <a:spcPts val="3000"/>
              </a:lnSpc>
              <a:spcAft>
                <a:spcPts val="1200"/>
              </a:spcAft>
              <a:buFont typeface="Arial" pitchFamily="34" charset="0"/>
              <a:buChar char="•"/>
            </a:pPr>
            <a:r>
              <a:rPr lang="es-US" sz="2800" b="1" dirty="0">
                <a:solidFill>
                  <a:srgbClr val="000000"/>
                </a:solidFill>
                <a:latin typeface="Calibri"/>
              </a:rPr>
              <a:t>aumentar la gravedad de las lesiones de la víctima</a:t>
            </a:r>
          </a:p>
          <a:p>
            <a:pPr marL="0" lvl="1" algn="ctr">
              <a:lnSpc>
                <a:spcPts val="3000"/>
              </a:lnSpc>
            </a:pPr>
            <a:r>
              <a:rPr lang="es-US" sz="2800" b="1" dirty="0">
                <a:solidFill>
                  <a:srgbClr val="FF0000"/>
                </a:solidFill>
                <a:latin typeface="Calibri"/>
              </a:rPr>
              <a:t>JAMÁS CORRA A UNA ZANJA COLAPSADA: ¡PODRÍA VOLVERSE UNA VÍCTIMA TAMBIÉN!</a:t>
            </a:r>
          </a:p>
        </p:txBody>
      </p:sp>
      <p:pic>
        <p:nvPicPr>
          <p:cNvPr id="5" name="Picture 4" descr="Fotografía que muestra un equipo de rescate sacando a una persona de una excavación."/>
          <p:cNvPicPr>
            <a:picLocks noChangeAspect="1" noChangeArrowheads="1"/>
          </p:cNvPicPr>
          <p:nvPr/>
        </p:nvPicPr>
        <p:blipFill>
          <a:blip r:embed="rId3" cstate="print"/>
          <a:srcRect/>
          <a:stretch>
            <a:fillRect/>
          </a:stretch>
        </p:blipFill>
        <p:spPr bwMode="auto">
          <a:xfrm>
            <a:off x="5556304" y="1208685"/>
            <a:ext cx="3359097" cy="511591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458200" y="17094"/>
            <a:ext cx="668708" cy="365125"/>
          </a:xfrm>
          <a:prstGeom prst="rect">
            <a:avLst/>
          </a:prstGeom>
        </p:spPr>
        <p:txBody>
          <a:bodyPr/>
          <a:lstStyle/>
          <a:p>
            <a:pPr algn="r"/>
            <a:fld id="{A385ADA4-7CA8-7D42-9033-52B4A2259F06}" type="slidenum">
              <a:rPr>
                <a:solidFill>
                  <a:srgbClr val="FFFFFF"/>
                </a:solidFill>
                <a:latin typeface="Calibri"/>
              </a:rPr>
              <a:pPr algn="r"/>
              <a:t>16</a:t>
            </a:fld>
            <a:endParaRPr>
              <a:solidFill>
                <a:srgbClr val="FFFFFF"/>
              </a:solidFill>
              <a:latin typeface="Calibri"/>
            </a:endParaRPr>
          </a:p>
        </p:txBody>
      </p:sp>
      <p:sp>
        <p:nvSpPr>
          <p:cNvPr id="2" name="Title 1"/>
          <p:cNvSpPr>
            <a:spLocks noGrp="1"/>
          </p:cNvSpPr>
          <p:nvPr>
            <p:ph type="title"/>
          </p:nvPr>
        </p:nvSpPr>
        <p:spPr>
          <a:xfrm>
            <a:off x="457200" y="152400"/>
            <a:ext cx="2895600" cy="868362"/>
          </a:xfrm>
        </p:spPr>
        <p:txBody>
          <a:bodyPr>
            <a:normAutofit/>
          </a:bodyPr>
          <a:lstStyle/>
          <a:p>
            <a:pPr rtl="0"/>
            <a:r>
              <a:rPr lang="es-US" b="1" dirty="0">
                <a:solidFill>
                  <a:srgbClr val="FF0000"/>
                </a:solidFill>
              </a:rPr>
              <a:t>En el lugar</a:t>
            </a:r>
          </a:p>
        </p:txBody>
      </p:sp>
      <p:pic>
        <p:nvPicPr>
          <p:cNvPr id="7" name="Picture 6" descr="Photo shows worker buried up to his neck in trench cave-in while others try to rescue hi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1800" y="2209800"/>
            <a:ext cx="3581400" cy="2286000"/>
          </a:xfrm>
          <a:prstGeom prst="rect">
            <a:avLst/>
          </a:prstGeom>
        </p:spPr>
      </p:pic>
      <p:graphicFrame>
        <p:nvGraphicFramePr>
          <p:cNvPr id="5" name="Content Placeholder 4" descr="Gráfico del ciclo de bloque muestra los pasos a seguir en el rescate del colapso de una zanja."/>
          <p:cNvGraphicFramePr>
            <a:graphicFrameLocks noGrp="1"/>
          </p:cNvGraphicFramePr>
          <p:nvPr>
            <p:ph sz="half" idx="1"/>
          </p:nvPr>
        </p:nvGraphicFramePr>
        <p:xfrm>
          <a:off x="685800" y="884239"/>
          <a:ext cx="8153400" cy="5364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st of important trench safety triggers">
            <a:extLst>
              <a:ext uri="{FF2B5EF4-FFF2-40B4-BE49-F238E27FC236}">
                <a16:creationId xmlns:a16="http://schemas.microsoft.com/office/drawing/2014/main" id="{4D8AB539-5660-412E-96A3-AEE338B6B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42077"/>
          </a:xfrm>
          <a:prstGeom prst="rect">
            <a:avLst/>
          </a:prstGeom>
        </p:spPr>
      </p:pic>
      <p:sp>
        <p:nvSpPr>
          <p:cNvPr id="4" name="Title 3">
            <a:extLst>
              <a:ext uri="{FF2B5EF4-FFF2-40B4-BE49-F238E27FC236}">
                <a16:creationId xmlns:a16="http://schemas.microsoft.com/office/drawing/2014/main" id="{E31DCEEA-9892-46F9-A061-924238C32895}"/>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err="1"/>
              <a:t>Numeros</a:t>
            </a:r>
            <a:r>
              <a:rPr lang="en-US" dirty="0"/>
              <a:t> para recorder </a:t>
            </a:r>
            <a:r>
              <a:rPr lang="en-US" dirty="0" err="1"/>
              <a:t>en</a:t>
            </a:r>
            <a:r>
              <a:rPr lang="en-US" dirty="0"/>
              <a:t> </a:t>
            </a:r>
            <a:r>
              <a:rPr lang="en-US" dirty="0" err="1"/>
              <a:t>excavaciones</a:t>
            </a:r>
            <a:r>
              <a:rPr lang="en-US" dirty="0"/>
              <a:t>:</a:t>
            </a:r>
          </a:p>
        </p:txBody>
      </p:sp>
    </p:spTree>
    <p:extLst>
      <p:ext uri="{BB962C8B-B14F-4D97-AF65-F5344CB8AC3E}">
        <p14:creationId xmlns:p14="http://schemas.microsoft.com/office/powerpoint/2010/main" val="2348293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US" dirty="0"/>
              <a:t>Peligros más comunes</a:t>
            </a:r>
          </a:p>
        </p:txBody>
      </p:sp>
      <p:sp>
        <p:nvSpPr>
          <p:cNvPr id="20" name="Flowchart: Merge 19" descr="Excavation hazard: Cave-ins."/>
          <p:cNvSpPr/>
          <p:nvPr/>
        </p:nvSpPr>
        <p:spPr>
          <a:xfrm>
            <a:off x="304802" y="1523999"/>
            <a:ext cx="2690813" cy="2239348"/>
          </a:xfrm>
          <a:prstGeom prst="flowChartMerge">
            <a:avLst/>
          </a:prstGeom>
          <a:blipFill dpi="0" rotWithShape="1">
            <a:blip r:embed="rId4" cstate="print">
              <a:duotone>
                <a:prstClr val="black"/>
                <a:schemeClr val="accent6">
                  <a:tint val="45000"/>
                  <a:satMod val="400000"/>
                </a:schemeClr>
              </a:duotone>
              <a:lum bright="10000"/>
            </a:blip>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lIns="0" rIns="0" rtlCol="0" anchor="ctr"/>
          <a:lstStyle/>
          <a:p>
            <a:pPr marL="342900" indent="-342900" defTabSz="457200">
              <a:spcBef>
                <a:spcPct val="20000"/>
              </a:spcBef>
            </a:pPr>
            <a:endParaRPr lang="en-US" sz="2800" b="1" dirty="0">
              <a:solidFill>
                <a:srgbClr val="000000"/>
              </a:solidFill>
              <a:latin typeface="Calibri"/>
            </a:endParaRPr>
          </a:p>
          <a:p>
            <a:pPr marL="342900" indent="-342900" defTabSz="457200">
              <a:spcBef>
                <a:spcPct val="20000"/>
              </a:spcBef>
            </a:pPr>
            <a:r>
              <a:rPr lang="es-US" sz="2000" b="1" dirty="0">
                <a:solidFill>
                  <a:srgbClr val="000000"/>
                </a:solidFill>
                <a:latin typeface="Calibri"/>
              </a:rPr>
              <a:t>DERRUMBES</a:t>
            </a:r>
          </a:p>
          <a:p>
            <a:pPr algn="ctr"/>
            <a:endParaRPr lang="en-US" dirty="0">
              <a:solidFill>
                <a:srgbClr val="FFFFFF"/>
              </a:solidFill>
              <a:latin typeface="Calibri"/>
            </a:endParaRPr>
          </a:p>
        </p:txBody>
      </p:sp>
      <p:sp>
        <p:nvSpPr>
          <p:cNvPr id="7" name="Isosceles Triangle 6" descr="Excavation hazard: Utility lines."/>
          <p:cNvSpPr/>
          <p:nvPr/>
        </p:nvSpPr>
        <p:spPr>
          <a:xfrm>
            <a:off x="1739900" y="1524001"/>
            <a:ext cx="2690812" cy="2239347"/>
          </a:xfrm>
          <a:prstGeom prst="triangle">
            <a:avLst/>
          </a:prstGeom>
          <a:blipFill>
            <a:blip r:embed="rId5" cstate="print">
              <a:duotone>
                <a:prstClr val="black"/>
                <a:srgbClr val="FF0000">
                  <a:tint val="45000"/>
                  <a:satMod val="400000"/>
                </a:srgbClr>
              </a:duotone>
              <a:lum bright="-20000"/>
            </a:blip>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es-US" sz="2000" b="1" dirty="0">
                <a:solidFill>
                  <a:srgbClr val="000000"/>
                </a:solidFill>
                <a:latin typeface="Calibri"/>
              </a:rPr>
              <a:t>LÍNEAS DE</a:t>
            </a:r>
          </a:p>
          <a:p>
            <a:pPr algn="ctr"/>
            <a:r>
              <a:rPr lang="es-US" sz="2000" b="1" dirty="0">
                <a:solidFill>
                  <a:srgbClr val="000000"/>
                </a:solidFill>
                <a:latin typeface="Calibri"/>
              </a:rPr>
              <a:t>SERVICIOS PÚBLICOS</a:t>
            </a:r>
          </a:p>
        </p:txBody>
      </p:sp>
      <p:sp>
        <p:nvSpPr>
          <p:cNvPr id="21" name="Flowchart: Merge 20" descr="Excavation hazard: Falls."/>
          <p:cNvSpPr/>
          <p:nvPr/>
        </p:nvSpPr>
        <p:spPr>
          <a:xfrm>
            <a:off x="3175002" y="1523999"/>
            <a:ext cx="2690813" cy="2239348"/>
          </a:xfrm>
          <a:prstGeom prst="flowChartMerge">
            <a:avLst/>
          </a:prstGeom>
          <a:blipFill dpi="0" rotWithShape="1">
            <a:blip r:embed="rId5" cstate="print">
              <a:duotone>
                <a:prstClr val="black"/>
                <a:schemeClr val="accent6">
                  <a:lumMod val="75000"/>
                  <a:tint val="45000"/>
                  <a:satMod val="400000"/>
                </a:schemeClr>
              </a:duotone>
              <a:lum bright="-10000"/>
            </a:blip>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es-US" sz="2000" b="1">
                <a:solidFill>
                  <a:srgbClr val="000000"/>
                </a:solidFill>
                <a:latin typeface="Calibri"/>
              </a:rPr>
              <a:t>CAÍDAS</a:t>
            </a:r>
          </a:p>
        </p:txBody>
      </p:sp>
      <p:sp>
        <p:nvSpPr>
          <p:cNvPr id="15" name="Isosceles Triangle 14" descr="Excavation hazard: vehicle traffic."/>
          <p:cNvSpPr/>
          <p:nvPr/>
        </p:nvSpPr>
        <p:spPr>
          <a:xfrm>
            <a:off x="4610099" y="1524001"/>
            <a:ext cx="2690812" cy="2239347"/>
          </a:xfrm>
          <a:prstGeom prst="triangle">
            <a:avLst/>
          </a:prstGeom>
          <a:blipFill>
            <a:blip r:embed="rId5" cstate="print">
              <a:duotone>
                <a:prstClr val="black"/>
                <a:srgbClr val="FFC000">
                  <a:tint val="45000"/>
                  <a:satMod val="400000"/>
                </a:srgbClr>
              </a:duotone>
              <a:lum bright="-10000" contrast="40000"/>
            </a:blip>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s-US" sz="2000" b="1">
                <a:solidFill>
                  <a:srgbClr val="000000"/>
                </a:solidFill>
                <a:latin typeface="Calibri"/>
              </a:rPr>
              <a:t>TRÁNSITO</a:t>
            </a:r>
          </a:p>
        </p:txBody>
      </p:sp>
      <p:sp>
        <p:nvSpPr>
          <p:cNvPr id="22" name="Flowchart: Merge 21" descr="Excavation hazard: Unstable structures."/>
          <p:cNvSpPr/>
          <p:nvPr/>
        </p:nvSpPr>
        <p:spPr>
          <a:xfrm>
            <a:off x="6045201" y="1523999"/>
            <a:ext cx="2690813" cy="2239348"/>
          </a:xfrm>
          <a:prstGeom prst="flowChartMerge">
            <a:avLst/>
          </a:prstGeom>
          <a:blipFill dpi="0" rotWithShape="1">
            <a:blip r:embed="rId5" cstate="print">
              <a:duotone>
                <a:schemeClr val="accent4">
                  <a:shade val="45000"/>
                  <a:satMod val="135000"/>
                </a:schemeClr>
                <a:prstClr val="white"/>
              </a:duotone>
              <a:lum bright="-10000"/>
            </a:blip>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s-US" sz="2000" b="1" dirty="0">
                <a:solidFill>
                  <a:srgbClr val="000000"/>
                </a:solidFill>
                <a:latin typeface="Calibri"/>
              </a:rPr>
              <a:t>ESTRUCTURAS</a:t>
            </a:r>
          </a:p>
          <a:p>
            <a:pPr algn="ctr"/>
            <a:r>
              <a:rPr lang="es-US" sz="1600" b="1" dirty="0">
                <a:solidFill>
                  <a:srgbClr val="000000"/>
                </a:solidFill>
                <a:latin typeface="Calibri"/>
              </a:rPr>
              <a:t>INESTABLES</a:t>
            </a:r>
          </a:p>
        </p:txBody>
      </p:sp>
      <p:sp>
        <p:nvSpPr>
          <p:cNvPr id="17" name="Flowchart: Merge 16" descr="Excavation hazard: Falling loads.">
            <a:extLst>
              <a:ext uri="{C183D7F6-B498-43B3-948B-1728B52AA6E4}">
                <adec:decorative xmlns:adec="http://schemas.microsoft.com/office/drawing/2017/decorative" xmlns="" val="0"/>
              </a:ext>
            </a:extLst>
          </p:cNvPr>
          <p:cNvSpPr/>
          <p:nvPr/>
        </p:nvSpPr>
        <p:spPr>
          <a:xfrm>
            <a:off x="313019" y="3864318"/>
            <a:ext cx="2690813" cy="2239348"/>
          </a:xfrm>
          <a:prstGeom prst="flowChartMerge">
            <a:avLst/>
          </a:prstGeom>
          <a:blipFill dpi="0" rotWithShape="1">
            <a:blip r:embed="rId5" cstate="print">
              <a:duotone>
                <a:prstClr val="black"/>
                <a:schemeClr val="tx2">
                  <a:tint val="45000"/>
                  <a:satMod val="400000"/>
                </a:schemeClr>
              </a:duotone>
              <a:lum bright="20000"/>
            </a:blip>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es-US" sz="2000" b="1">
                <a:solidFill>
                  <a:srgbClr val="000000"/>
                </a:solidFill>
                <a:latin typeface="Calibri"/>
              </a:rPr>
              <a:t>CAÍDA DE</a:t>
            </a:r>
          </a:p>
          <a:p>
            <a:pPr algn="ctr"/>
            <a:r>
              <a:rPr lang="es-US" sz="2000" b="1">
                <a:solidFill>
                  <a:srgbClr val="000000"/>
                </a:solidFill>
                <a:latin typeface="Calibri"/>
              </a:rPr>
              <a:t>CARGAS</a:t>
            </a:r>
          </a:p>
        </p:txBody>
      </p:sp>
      <p:sp>
        <p:nvSpPr>
          <p:cNvPr id="16" name="Isosceles Triangle 15" descr="Excavation hazard: Bad air."/>
          <p:cNvSpPr/>
          <p:nvPr/>
        </p:nvSpPr>
        <p:spPr>
          <a:xfrm>
            <a:off x="1748117" y="3856654"/>
            <a:ext cx="2690812" cy="2239347"/>
          </a:xfrm>
          <a:prstGeom prst="triangle">
            <a:avLst/>
          </a:prstGeom>
          <a:blipFill>
            <a:blip r:embed="rId5" cstate="print">
              <a:duotone>
                <a:prstClr val="black"/>
                <a:schemeClr val="accent4">
                  <a:tint val="45000"/>
                  <a:satMod val="400000"/>
                </a:schemeClr>
              </a:duotone>
            </a:blip>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es-US" sz="2000" b="1">
                <a:solidFill>
                  <a:srgbClr val="000000"/>
                </a:solidFill>
                <a:latin typeface="Calibri"/>
              </a:rPr>
              <a:t>AIRE VICIADO</a:t>
            </a:r>
          </a:p>
        </p:txBody>
      </p:sp>
      <p:sp>
        <p:nvSpPr>
          <p:cNvPr id="18" name="Flowchart: Merge 17" descr="Excavation hazard: Falling objects."/>
          <p:cNvSpPr/>
          <p:nvPr/>
        </p:nvSpPr>
        <p:spPr>
          <a:xfrm>
            <a:off x="3182381" y="3883811"/>
            <a:ext cx="2690813" cy="2239348"/>
          </a:xfrm>
          <a:prstGeom prst="flowChartMerge">
            <a:avLst/>
          </a:prstGeom>
          <a:blipFill dpi="0" rotWithShape="1">
            <a:blip r:embed="rId5" cstate="print">
              <a:duotone>
                <a:prstClr val="black"/>
                <a:schemeClr val="accent6">
                  <a:tint val="45000"/>
                  <a:satMod val="400000"/>
                </a:schemeClr>
              </a:duotone>
            </a:blip>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es-US" sz="2000" b="1">
                <a:solidFill>
                  <a:srgbClr val="000000"/>
                </a:solidFill>
                <a:latin typeface="Calibri"/>
              </a:rPr>
              <a:t>CAÍDA DE</a:t>
            </a:r>
          </a:p>
          <a:p>
            <a:pPr algn="ctr"/>
            <a:r>
              <a:rPr lang="es-US" sz="2000" b="1">
                <a:solidFill>
                  <a:srgbClr val="000000"/>
                </a:solidFill>
                <a:latin typeface="Calibri"/>
              </a:rPr>
              <a:t>OBJETOS</a:t>
            </a:r>
          </a:p>
        </p:txBody>
      </p:sp>
      <p:sp>
        <p:nvSpPr>
          <p:cNvPr id="14" name="Isosceles Triangle 13" descr="Excavation hazard: water accumulation."/>
          <p:cNvSpPr/>
          <p:nvPr/>
        </p:nvSpPr>
        <p:spPr>
          <a:xfrm>
            <a:off x="4635586" y="3847601"/>
            <a:ext cx="2690812" cy="2239347"/>
          </a:xfrm>
          <a:prstGeom prst="triangle">
            <a:avLst/>
          </a:prstGeom>
          <a:blipFill>
            <a:blip r:embed="rId6" cstate="prin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es-US" sz="2000" b="1">
                <a:solidFill>
                  <a:srgbClr val="000000"/>
                </a:solidFill>
                <a:latin typeface="Calibri"/>
              </a:rPr>
              <a:t>AGUA</a:t>
            </a:r>
          </a:p>
        </p:txBody>
      </p:sp>
      <p:sp>
        <p:nvSpPr>
          <p:cNvPr id="19" name="Flowchart: Merge 18" descr="Excavation hazard: Valley fever."/>
          <p:cNvSpPr/>
          <p:nvPr/>
        </p:nvSpPr>
        <p:spPr>
          <a:xfrm>
            <a:off x="6070688" y="3874758"/>
            <a:ext cx="2690813" cy="2239348"/>
          </a:xfrm>
          <a:prstGeom prst="flowChartMerge">
            <a:avLst/>
          </a:prstGeom>
          <a:blipFill dpi="0" rotWithShape="1">
            <a:blip r:embed="rId5" cstate="print">
              <a:duotone>
                <a:prstClr val="black"/>
                <a:schemeClr val="accent3">
                  <a:tint val="45000"/>
                  <a:satMod val="400000"/>
                </a:schemeClr>
              </a:duotone>
              <a:lum bright="-10000"/>
            </a:blip>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es-US" b="1">
                <a:solidFill>
                  <a:srgbClr val="000000"/>
                </a:solidFill>
                <a:latin typeface="Calibri"/>
              </a:rPr>
              <a:t>FIEBRE DEL</a:t>
            </a:r>
          </a:p>
          <a:p>
            <a:pPr algn="ctr"/>
            <a:r>
              <a:rPr lang="es-US" b="1">
                <a:solidFill>
                  <a:srgbClr val="000000"/>
                </a:solidFill>
                <a:latin typeface="Calibri"/>
              </a:rPr>
              <a:t>VALLE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down)">
                                      <p:cBhvr>
                                        <p:cTn id="7" dur="1000"/>
                                        <p:tgtEl>
                                          <p:spTgt spid="20"/>
                                        </p:tgtEl>
                                      </p:cBhvr>
                                    </p:animEffect>
                                  </p:childTnLst>
                                </p:cTn>
                              </p:par>
                            </p:childTnLst>
                          </p:cTn>
                        </p:par>
                        <p:par>
                          <p:cTn id="8" fill="hold">
                            <p:stCondLst>
                              <p:cond delay="1000"/>
                            </p:stCondLst>
                            <p:childTnLst>
                              <p:par>
                                <p:cTn id="9" presetID="5" presetClass="entr" presetSubtype="1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1000"/>
                                        <p:tgtEl>
                                          <p:spTgt spid="7"/>
                                        </p:tgtEl>
                                      </p:cBhvr>
                                    </p:animEffect>
                                  </p:childTnLst>
                                </p:cTn>
                              </p:par>
                            </p:childTnLst>
                          </p:cTn>
                        </p:par>
                        <p:par>
                          <p:cTn id="12" fill="hold">
                            <p:stCondLst>
                              <p:cond delay="3000"/>
                            </p:stCondLst>
                            <p:childTnLst>
                              <p:par>
                                <p:cTn id="13" presetID="5" presetClass="entr" presetSubtype="5" fill="hold" grpId="0" nodeType="after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checkerboard(down)">
                                      <p:cBhvr>
                                        <p:cTn id="15" dur="1000"/>
                                        <p:tgtEl>
                                          <p:spTgt spid="17"/>
                                        </p:tgtEl>
                                      </p:cBhvr>
                                    </p:animEffect>
                                  </p:childTnLst>
                                </p:cTn>
                              </p:par>
                            </p:childTnLst>
                          </p:cTn>
                        </p:par>
                        <p:par>
                          <p:cTn id="16" fill="hold">
                            <p:stCondLst>
                              <p:cond delay="5000"/>
                            </p:stCondLst>
                            <p:childTnLst>
                              <p:par>
                                <p:cTn id="17" presetID="5" presetClass="entr" presetSubtype="5" fill="hold" grpId="0" nodeType="after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checkerboard(down)">
                                      <p:cBhvr>
                                        <p:cTn id="19" dur="1000"/>
                                        <p:tgtEl>
                                          <p:spTgt spid="15"/>
                                        </p:tgtEl>
                                      </p:cBhvr>
                                    </p:animEffect>
                                  </p:childTnLst>
                                </p:cTn>
                              </p:par>
                            </p:childTnLst>
                          </p:cTn>
                        </p:par>
                        <p:par>
                          <p:cTn id="20" fill="hold">
                            <p:stCondLst>
                              <p:cond delay="7000"/>
                            </p:stCondLst>
                            <p:childTnLst>
                              <p:par>
                                <p:cTn id="21" presetID="5" presetClass="entr" presetSubtype="10" fill="hold" grpId="0" nodeType="afterEffect">
                                  <p:stCondLst>
                                    <p:cond delay="1000"/>
                                  </p:stCondLst>
                                  <p:childTnLst>
                                    <p:set>
                                      <p:cBhvr>
                                        <p:cTn id="22" dur="1" fill="hold">
                                          <p:stCondLst>
                                            <p:cond delay="0"/>
                                          </p:stCondLst>
                                        </p:cTn>
                                        <p:tgtEl>
                                          <p:spTgt spid="16"/>
                                        </p:tgtEl>
                                        <p:attrNameLst>
                                          <p:attrName>style.visibility</p:attrName>
                                        </p:attrNameLst>
                                      </p:cBhvr>
                                      <p:to>
                                        <p:strVal val="visible"/>
                                      </p:to>
                                    </p:set>
                                    <p:animEffect transition="in" filter="checkerboard(across)">
                                      <p:cBhvr>
                                        <p:cTn id="23" dur="1000"/>
                                        <p:tgtEl>
                                          <p:spTgt spid="16"/>
                                        </p:tgtEl>
                                      </p:cBhvr>
                                    </p:animEffect>
                                  </p:childTnLst>
                                </p:cTn>
                              </p:par>
                            </p:childTnLst>
                          </p:cTn>
                        </p:par>
                        <p:par>
                          <p:cTn id="24" fill="hold">
                            <p:stCondLst>
                              <p:cond delay="9000"/>
                            </p:stCondLst>
                            <p:childTnLst>
                              <p:par>
                                <p:cTn id="25" presetID="5" presetClass="entr" presetSubtype="10" fill="hold" grpId="0" nodeType="afterEffect">
                                  <p:stCondLst>
                                    <p:cond delay="100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1000"/>
                                        <p:tgtEl>
                                          <p:spTgt spid="22"/>
                                        </p:tgtEl>
                                      </p:cBhvr>
                                    </p:animEffect>
                                  </p:childTnLst>
                                </p:cTn>
                              </p:par>
                            </p:childTnLst>
                          </p:cTn>
                        </p:par>
                        <p:par>
                          <p:cTn id="28" fill="hold">
                            <p:stCondLst>
                              <p:cond delay="11000"/>
                            </p:stCondLst>
                            <p:childTnLst>
                              <p:par>
                                <p:cTn id="29" presetID="5" presetClass="entr" presetSubtype="10" fill="hold" grpId="0" nodeType="after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1000"/>
                                        <p:tgtEl>
                                          <p:spTgt spid="14"/>
                                        </p:tgtEl>
                                      </p:cBhvr>
                                    </p:animEffect>
                                  </p:childTnLst>
                                </p:cTn>
                              </p:par>
                            </p:childTnLst>
                          </p:cTn>
                        </p:par>
                        <p:par>
                          <p:cTn id="32" fill="hold">
                            <p:stCondLst>
                              <p:cond delay="13000"/>
                            </p:stCondLst>
                            <p:childTnLst>
                              <p:par>
                                <p:cTn id="33" presetID="5" presetClass="entr" presetSubtype="5" fill="hold" grpId="0" nodeType="afterEffect">
                                  <p:stCondLst>
                                    <p:cond delay="1000"/>
                                  </p:stCondLst>
                                  <p:childTnLst>
                                    <p:set>
                                      <p:cBhvr>
                                        <p:cTn id="34" dur="1" fill="hold">
                                          <p:stCondLst>
                                            <p:cond delay="0"/>
                                          </p:stCondLst>
                                        </p:cTn>
                                        <p:tgtEl>
                                          <p:spTgt spid="18"/>
                                        </p:tgtEl>
                                        <p:attrNameLst>
                                          <p:attrName>style.visibility</p:attrName>
                                        </p:attrNameLst>
                                      </p:cBhvr>
                                      <p:to>
                                        <p:strVal val="visible"/>
                                      </p:to>
                                    </p:set>
                                    <p:animEffect transition="in" filter="checkerboard(down)">
                                      <p:cBhvr>
                                        <p:cTn id="35" dur="1000"/>
                                        <p:tgtEl>
                                          <p:spTgt spid="18"/>
                                        </p:tgtEl>
                                      </p:cBhvr>
                                    </p:animEffect>
                                  </p:childTnLst>
                                </p:cTn>
                              </p:par>
                            </p:childTnLst>
                          </p:cTn>
                        </p:par>
                        <p:par>
                          <p:cTn id="36" fill="hold">
                            <p:stCondLst>
                              <p:cond delay="15000"/>
                            </p:stCondLst>
                            <p:childTnLst>
                              <p:par>
                                <p:cTn id="37" presetID="5" presetClass="entr" presetSubtype="10" fill="hold" grpId="0" nodeType="afterEffect">
                                  <p:stCondLst>
                                    <p:cond delay="1000"/>
                                  </p:stCondLst>
                                  <p:childTnLst>
                                    <p:set>
                                      <p:cBhvr>
                                        <p:cTn id="38" dur="1" fill="hold">
                                          <p:stCondLst>
                                            <p:cond delay="0"/>
                                          </p:stCondLst>
                                        </p:cTn>
                                        <p:tgtEl>
                                          <p:spTgt spid="19"/>
                                        </p:tgtEl>
                                        <p:attrNameLst>
                                          <p:attrName>style.visibility</p:attrName>
                                        </p:attrNameLst>
                                      </p:cBhvr>
                                      <p:to>
                                        <p:strVal val="visible"/>
                                      </p:to>
                                    </p:set>
                                    <p:animEffect transition="in" filter="checkerboard(across)">
                                      <p:cBhvr>
                                        <p:cTn id="39" dur="1000"/>
                                        <p:tgtEl>
                                          <p:spTgt spid="19"/>
                                        </p:tgtEl>
                                      </p:cBhvr>
                                    </p:animEffect>
                                  </p:childTnLst>
                                </p:cTn>
                              </p:par>
                            </p:childTnLst>
                          </p:cTn>
                        </p:par>
                        <p:par>
                          <p:cTn id="40" fill="hold">
                            <p:stCondLst>
                              <p:cond delay="17000"/>
                            </p:stCondLst>
                            <p:childTnLst>
                              <p:par>
                                <p:cTn id="41" presetID="5" presetClass="entr" presetSubtype="5" fill="hold" grpId="0" nodeType="afterEffect">
                                  <p:stCondLst>
                                    <p:cond delay="1000"/>
                                  </p:stCondLst>
                                  <p:childTnLst>
                                    <p:set>
                                      <p:cBhvr>
                                        <p:cTn id="42" dur="1" fill="hold">
                                          <p:stCondLst>
                                            <p:cond delay="0"/>
                                          </p:stCondLst>
                                        </p:cTn>
                                        <p:tgtEl>
                                          <p:spTgt spid="21"/>
                                        </p:tgtEl>
                                        <p:attrNameLst>
                                          <p:attrName>style.visibility</p:attrName>
                                        </p:attrNameLst>
                                      </p:cBhvr>
                                      <p:to>
                                        <p:strVal val="visible"/>
                                      </p:to>
                                    </p:set>
                                    <p:animEffect transition="in" filter="checkerboard(down)">
                                      <p:cBhvr>
                                        <p:cTn id="4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21" grpId="0" animBg="1"/>
      <p:bldP spid="15" grpId="0" animBg="1"/>
      <p:bldP spid="22" grpId="0" animBg="1"/>
      <p:bldP spid="17" grpId="0" animBg="1"/>
      <p:bldP spid="16" grpId="0" animBg="1"/>
      <p:bldP spid="18" grpId="0" animBg="1"/>
      <p:bldP spid="14"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rtl="0"/>
            <a:r>
              <a:rPr lang="es-US" dirty="0"/>
              <a:t>Derrumbe de zanjas = riesgo máximo</a:t>
            </a:r>
          </a:p>
        </p:txBody>
      </p:sp>
      <p:pic>
        <p:nvPicPr>
          <p:cNvPr id="4" name="Picture 3" descr="Fotografía que muestra el intento de rescate de un trabajador parcialmente enterrado en el derrumbe de una zanj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61" y="1371602"/>
            <a:ext cx="6172199" cy="4632357"/>
          </a:xfrm>
          <a:prstGeom prst="rect">
            <a:avLst/>
          </a:prstGeom>
        </p:spPr>
      </p:pic>
      <p:sp>
        <p:nvSpPr>
          <p:cNvPr id="3" name="Content Placeholder 2"/>
          <p:cNvSpPr>
            <a:spLocks noGrp="1"/>
          </p:cNvSpPr>
          <p:nvPr>
            <p:ph idx="1"/>
          </p:nvPr>
        </p:nvSpPr>
        <p:spPr>
          <a:xfrm>
            <a:off x="6123159" y="1371602"/>
            <a:ext cx="2971800" cy="4571999"/>
          </a:xfrm>
        </p:spPr>
        <p:txBody>
          <a:bodyPr>
            <a:normAutofit fontScale="85000" lnSpcReduction="10000"/>
          </a:bodyPr>
          <a:lstStyle/>
          <a:p>
            <a:pPr rtl="0"/>
            <a:r>
              <a:rPr lang="es-US" dirty="0"/>
              <a:t>Entierra trabajadores </a:t>
            </a:r>
            <a:br>
              <a:rPr lang="es-US" dirty="0"/>
            </a:br>
            <a:r>
              <a:rPr lang="es-US" dirty="0"/>
              <a:t>con rapidez.</a:t>
            </a:r>
          </a:p>
          <a:p>
            <a:pPr rtl="0"/>
            <a:r>
              <a:rPr lang="es-US" dirty="0"/>
              <a:t>Alta probabilidad de muerte.</a:t>
            </a:r>
          </a:p>
          <a:p>
            <a:pPr rtl="0"/>
            <a:r>
              <a:rPr lang="es-US" dirty="0"/>
              <a:t>La mayoría de </a:t>
            </a:r>
            <a:br>
              <a:rPr lang="es-US" dirty="0"/>
            </a:br>
            <a:r>
              <a:rPr lang="es-US" dirty="0"/>
              <a:t>las zanjas son </a:t>
            </a:r>
            <a:br>
              <a:rPr lang="es-US" dirty="0"/>
            </a:br>
            <a:r>
              <a:rPr lang="es-US" dirty="0"/>
              <a:t>de 5 a 15 pies </a:t>
            </a:r>
            <a:br>
              <a:rPr lang="es-US" dirty="0"/>
            </a:br>
            <a:r>
              <a:rPr lang="es-US" dirty="0"/>
              <a:t>de profundidad.</a:t>
            </a:r>
          </a:p>
          <a:p>
            <a:pPr rtl="0"/>
            <a:r>
              <a:rPr lang="es-US" spc="-100" dirty="0"/>
              <a:t>Los trabajadores quedan atrapados.</a:t>
            </a:r>
          </a:p>
        </p:txBody>
      </p:sp>
      <p:sp>
        <p:nvSpPr>
          <p:cNvPr id="6" name="Donut 5" descr="Red circle highlighting location of worker in collapsed trench."/>
          <p:cNvSpPr/>
          <p:nvPr/>
        </p:nvSpPr>
        <p:spPr>
          <a:xfrm>
            <a:off x="3810000" y="2438400"/>
            <a:ext cx="2209800" cy="2209800"/>
          </a:xfrm>
          <a:prstGeom prst="donut">
            <a:avLst>
              <a:gd name="adj" fmla="val 4469"/>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Calibri"/>
            </a:endParaRPr>
          </a:p>
        </p:txBody>
      </p:sp>
      <p:sp>
        <p:nvSpPr>
          <p:cNvPr id="7" name="&quot;Not Allowed&quot; Symbol 6" descr="HAZARD!">
            <a:extLst>
              <a:ext uri="{FF2B5EF4-FFF2-40B4-BE49-F238E27FC236}">
                <a16:creationId xmlns:a16="http://schemas.microsoft.com/office/drawing/2014/main" id="{94044EC5-3B57-4129-A355-6D8757855C4D}"/>
              </a:ext>
            </a:extLst>
          </p:cNvPr>
          <p:cNvSpPr/>
          <p:nvPr/>
        </p:nvSpPr>
        <p:spPr>
          <a:xfrm>
            <a:off x="228600" y="50292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p:cNvSpPr>
            <a:spLocks noGrp="1" noChangeArrowheads="1"/>
          </p:cNvSpPr>
          <p:nvPr>
            <p:ph type="title"/>
          </p:nvPr>
        </p:nvSpPr>
        <p:spPr>
          <a:xfrm>
            <a:off x="457200" y="274638"/>
            <a:ext cx="5867400" cy="944562"/>
          </a:xfrm>
        </p:spPr>
        <p:txBody>
          <a:bodyPr>
            <a:normAutofit/>
          </a:bodyPr>
          <a:lstStyle/>
          <a:p>
            <a:pPr rtl="0" eaLnBrk="1" hangingPunct="1"/>
            <a:r>
              <a:rPr lang="es-US" dirty="0"/>
              <a:t>¿Cree que puede correr?</a:t>
            </a:r>
          </a:p>
        </p:txBody>
      </p:sp>
      <p:sp>
        <p:nvSpPr>
          <p:cNvPr id="119812" name="Rectangle 4"/>
          <p:cNvSpPr>
            <a:spLocks noGrp="1" noChangeArrowheads="1"/>
          </p:cNvSpPr>
          <p:nvPr>
            <p:ph idx="1"/>
          </p:nvPr>
        </p:nvSpPr>
        <p:spPr>
          <a:xfrm>
            <a:off x="533400" y="1524000"/>
            <a:ext cx="4114800" cy="4343400"/>
          </a:xfrm>
        </p:spPr>
        <p:txBody>
          <a:bodyPr>
            <a:normAutofit fontScale="92500" lnSpcReduction="10000"/>
          </a:bodyPr>
          <a:lstStyle/>
          <a:p>
            <a:pPr rtl="0" eaLnBrk="1" hangingPunct="1">
              <a:spcBef>
                <a:spcPts val="0"/>
              </a:spcBef>
              <a:defRPr/>
            </a:pPr>
            <a:r>
              <a:rPr lang="es-US" dirty="0"/>
              <a:t>Si una zanja se colapsa, ¿por qué no solo correr para quitarse?</a:t>
            </a:r>
          </a:p>
          <a:p>
            <a:pPr eaLnBrk="1" hangingPunct="1">
              <a:spcBef>
                <a:spcPts val="0"/>
              </a:spcBef>
              <a:buNone/>
              <a:defRPr/>
            </a:pPr>
            <a:endParaRPr lang="en-US" b="1" dirty="0"/>
          </a:p>
          <a:p>
            <a:pPr rtl="0" eaLnBrk="1" hangingPunct="1">
              <a:spcBef>
                <a:spcPts val="0"/>
              </a:spcBef>
              <a:defRPr/>
            </a:pPr>
            <a:r>
              <a:rPr lang="es-US" b="1" dirty="0"/>
              <a:t>La tierra cae demasiado rápido.</a:t>
            </a:r>
          </a:p>
          <a:p>
            <a:pPr eaLnBrk="1" hangingPunct="1">
              <a:spcBef>
                <a:spcPts val="0"/>
              </a:spcBef>
              <a:buNone/>
              <a:defRPr/>
            </a:pPr>
            <a:endParaRPr lang="en-US" dirty="0"/>
          </a:p>
          <a:p>
            <a:pPr rtl="0" eaLnBrk="1" hangingPunct="1">
              <a:spcBef>
                <a:spcPts val="0"/>
              </a:spcBef>
              <a:defRPr/>
            </a:pPr>
            <a:r>
              <a:rPr lang="es-US" dirty="0"/>
              <a:t>Adivine qué tan rápido cae desde alturas de:</a:t>
            </a:r>
          </a:p>
          <a:p>
            <a:pPr marL="0" indent="0" rtl="0" eaLnBrk="1" hangingPunct="1">
              <a:spcBef>
                <a:spcPts val="0"/>
              </a:spcBef>
              <a:buNone/>
              <a:defRPr/>
            </a:pPr>
            <a:r>
              <a:rPr lang="es-US" b="1" dirty="0"/>
              <a:t>	2 pies, 4 pies y 6 pies</a:t>
            </a:r>
            <a:r>
              <a:rPr lang="es-US" dirty="0"/>
              <a:t>.</a:t>
            </a:r>
          </a:p>
        </p:txBody>
      </p:sp>
      <p:pic>
        <p:nvPicPr>
          <p:cNvPr id="118787" name="Picture 3" descr="zanja 01"/>
          <p:cNvPicPr>
            <a:picLocks noChangeAspect="1" noChangeArrowheads="1"/>
          </p:cNvPicPr>
          <p:nvPr/>
        </p:nvPicPr>
        <p:blipFill>
          <a:blip r:embed="rId3" cstate="print"/>
          <a:srcRect/>
          <a:stretch>
            <a:fillRect/>
          </a:stretch>
        </p:blipFill>
        <p:spPr bwMode="auto">
          <a:xfrm>
            <a:off x="4794444" y="1828800"/>
            <a:ext cx="4262389" cy="441960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AutoShape 2"/>
          <p:cNvSpPr>
            <a:spLocks noGrp="1" noChangeArrowheads="1"/>
          </p:cNvSpPr>
          <p:nvPr>
            <p:ph type="title"/>
          </p:nvPr>
        </p:nvSpPr>
        <p:spPr>
          <a:xfrm>
            <a:off x="838200" y="457200"/>
            <a:ext cx="7162800" cy="715962"/>
          </a:xfrm>
        </p:spPr>
        <p:txBody>
          <a:bodyPr>
            <a:noAutofit/>
          </a:bodyPr>
          <a:lstStyle/>
          <a:p>
            <a:r>
              <a:rPr lang="en-US" b="1" dirty="0">
                <a:solidFill>
                  <a:srgbClr val="FF0000"/>
                </a:solidFill>
              </a:rPr>
              <a:t>¡No hay </a:t>
            </a:r>
            <a:r>
              <a:rPr lang="en-US" b="1" dirty="0" err="1">
                <a:solidFill>
                  <a:srgbClr val="FF0000"/>
                </a:solidFill>
              </a:rPr>
              <a:t>tiempo</a:t>
            </a:r>
            <a:r>
              <a:rPr lang="en-US" b="1" dirty="0">
                <a:solidFill>
                  <a:srgbClr val="FF0000"/>
                </a:solidFill>
              </a:rPr>
              <a:t> de </a:t>
            </a:r>
            <a:r>
              <a:rPr lang="en-US" b="1" dirty="0" err="1">
                <a:solidFill>
                  <a:srgbClr val="FF0000"/>
                </a:solidFill>
              </a:rPr>
              <a:t>escapar</a:t>
            </a:r>
            <a:r>
              <a:rPr lang="en-US" b="1" dirty="0">
                <a:solidFill>
                  <a:srgbClr val="FF0000"/>
                </a:solidFill>
              </a:rPr>
              <a:t>!</a:t>
            </a:r>
            <a:endParaRPr lang="en-US" dirty="0"/>
          </a:p>
        </p:txBody>
      </p:sp>
      <p:sp>
        <p:nvSpPr>
          <p:cNvPr id="122883" name="Rectangle 3"/>
          <p:cNvSpPr>
            <a:spLocks noGrp="1" noChangeArrowheads="1"/>
          </p:cNvSpPr>
          <p:nvPr>
            <p:ph idx="1"/>
          </p:nvPr>
        </p:nvSpPr>
        <p:spPr>
          <a:xfrm>
            <a:off x="228600" y="1143000"/>
            <a:ext cx="5029200" cy="5105400"/>
          </a:xfrm>
        </p:spPr>
        <p:txBody>
          <a:bodyPr>
            <a:noAutofit/>
          </a:bodyPr>
          <a:lstStyle/>
          <a:p>
            <a:pPr indent="0">
              <a:spcBef>
                <a:spcPts val="0"/>
              </a:spcBef>
              <a:buNone/>
              <a:defRPr/>
            </a:pPr>
            <a:r>
              <a:rPr lang="en-US" sz="3000" dirty="0"/>
              <a:t>El </a:t>
            </a:r>
            <a:r>
              <a:rPr lang="en-US" sz="3000" dirty="0" err="1"/>
              <a:t>tiempo</a:t>
            </a:r>
            <a:r>
              <a:rPr lang="en-US" sz="3000" dirty="0"/>
              <a:t> de </a:t>
            </a:r>
            <a:r>
              <a:rPr lang="en-US" sz="3000" dirty="0" err="1"/>
              <a:t>respuesta</a:t>
            </a:r>
            <a:r>
              <a:rPr lang="en-US" sz="3000" dirty="0"/>
              <a:t> de un </a:t>
            </a:r>
            <a:r>
              <a:rPr lang="en-US" sz="3000" dirty="0" err="1"/>
              <a:t>humano</a:t>
            </a:r>
            <a:r>
              <a:rPr lang="en-US" sz="3000" dirty="0"/>
              <a:t> es de 0.50 </a:t>
            </a:r>
            <a:r>
              <a:rPr lang="en-US" sz="3000" dirty="0" err="1"/>
              <a:t>segundos</a:t>
            </a:r>
            <a:r>
              <a:rPr lang="en-US" sz="3000" dirty="0"/>
              <a:t> </a:t>
            </a:r>
            <a:r>
              <a:rPr lang="en-US" sz="3000" dirty="0" err="1"/>
              <a:t>aproximadamente</a:t>
            </a:r>
            <a:r>
              <a:rPr lang="en-US" sz="3000" dirty="0"/>
              <a:t> </a:t>
            </a:r>
          </a:p>
          <a:p>
            <a:pPr>
              <a:spcBef>
                <a:spcPts val="0"/>
              </a:spcBef>
              <a:defRPr/>
            </a:pPr>
            <a:endParaRPr lang="en-US" sz="3000" dirty="0"/>
          </a:p>
          <a:p>
            <a:pPr eaLnBrk="1" hangingPunct="1">
              <a:spcBef>
                <a:spcPts val="0"/>
              </a:spcBef>
              <a:buNone/>
              <a:defRPr/>
            </a:pPr>
            <a:r>
              <a:rPr lang="en-US" sz="3000" dirty="0"/>
              <a:t>La </a:t>
            </a:r>
            <a:r>
              <a:rPr lang="en-US" sz="3000" dirty="0" err="1"/>
              <a:t>tierra</a:t>
            </a:r>
            <a:r>
              <a:rPr lang="en-US" sz="3000" dirty="0"/>
              <a:t> </a:t>
            </a:r>
            <a:r>
              <a:rPr lang="en-US" sz="3000" dirty="0" err="1"/>
              <a:t>cae</a:t>
            </a:r>
            <a:r>
              <a:rPr lang="en-US" sz="3000" dirty="0"/>
              <a:t>:</a:t>
            </a:r>
          </a:p>
          <a:p>
            <a:pPr eaLnBrk="1" hangingPunct="1">
              <a:spcBef>
                <a:spcPts val="0"/>
              </a:spcBef>
              <a:buNone/>
              <a:defRPr/>
            </a:pPr>
            <a:r>
              <a:rPr lang="en-US" sz="3000" dirty="0"/>
              <a:t>2 pies </a:t>
            </a:r>
            <a:r>
              <a:rPr lang="en-US" sz="3000" dirty="0" err="1"/>
              <a:t>en</a:t>
            </a:r>
            <a:r>
              <a:rPr lang="en-US" sz="3000" dirty="0"/>
              <a:t> 0.35 </a:t>
            </a:r>
            <a:r>
              <a:rPr lang="en-US" sz="3000" dirty="0" err="1"/>
              <a:t>segundos</a:t>
            </a:r>
            <a:endParaRPr lang="en-US" sz="3000" dirty="0"/>
          </a:p>
          <a:p>
            <a:pPr eaLnBrk="1" hangingPunct="1">
              <a:spcBef>
                <a:spcPts val="0"/>
              </a:spcBef>
              <a:buNone/>
              <a:defRPr/>
            </a:pPr>
            <a:r>
              <a:rPr lang="en-US" sz="3000" dirty="0"/>
              <a:t>4 pies </a:t>
            </a:r>
            <a:r>
              <a:rPr lang="en-US" sz="3000" dirty="0" err="1"/>
              <a:t>en</a:t>
            </a:r>
            <a:r>
              <a:rPr lang="en-US" sz="3000" dirty="0"/>
              <a:t> 0.50 </a:t>
            </a:r>
            <a:r>
              <a:rPr lang="en-US" sz="3000" dirty="0" err="1"/>
              <a:t>segundos</a:t>
            </a:r>
            <a:endParaRPr lang="en-US" sz="3000" dirty="0"/>
          </a:p>
          <a:p>
            <a:pPr eaLnBrk="1" hangingPunct="1">
              <a:spcBef>
                <a:spcPts val="0"/>
              </a:spcBef>
              <a:buNone/>
              <a:defRPr/>
            </a:pPr>
            <a:r>
              <a:rPr lang="en-US" sz="3000" dirty="0"/>
              <a:t>6 pies </a:t>
            </a:r>
            <a:r>
              <a:rPr lang="en-US" sz="3000" dirty="0" err="1"/>
              <a:t>en</a:t>
            </a:r>
            <a:r>
              <a:rPr lang="en-US" sz="3000" dirty="0"/>
              <a:t> 0.61 </a:t>
            </a:r>
            <a:r>
              <a:rPr lang="en-US" sz="3000" dirty="0" err="1"/>
              <a:t>segundos</a:t>
            </a:r>
            <a:endParaRPr lang="en-US" sz="3000" dirty="0"/>
          </a:p>
          <a:p>
            <a:pPr eaLnBrk="1" hangingPunct="1">
              <a:spcBef>
                <a:spcPts val="0"/>
              </a:spcBef>
              <a:buNone/>
              <a:defRPr/>
            </a:pPr>
            <a:endParaRPr lang="en-US" sz="3000" dirty="0"/>
          </a:p>
          <a:p>
            <a:pPr marL="0" indent="0" eaLnBrk="1" hangingPunct="1">
              <a:spcBef>
                <a:spcPts val="0"/>
              </a:spcBef>
              <a:buNone/>
              <a:defRPr/>
            </a:pPr>
            <a:r>
              <a:rPr lang="en-US" sz="3000" b="1" dirty="0">
                <a:solidFill>
                  <a:srgbClr val="FF0000"/>
                </a:solidFill>
              </a:rPr>
              <a:t>¡No </a:t>
            </a:r>
            <a:r>
              <a:rPr lang="en-US" sz="3000" b="1" dirty="0" err="1">
                <a:solidFill>
                  <a:srgbClr val="FF0000"/>
                </a:solidFill>
              </a:rPr>
              <a:t>alcanzaría</a:t>
            </a:r>
            <a:r>
              <a:rPr lang="en-US" sz="3000" b="1" dirty="0">
                <a:solidFill>
                  <a:srgbClr val="FF0000"/>
                </a:solidFill>
              </a:rPr>
              <a:t> la </a:t>
            </a:r>
            <a:r>
              <a:rPr lang="en-US" sz="3000" b="1" dirty="0" err="1">
                <a:solidFill>
                  <a:srgbClr val="FF0000"/>
                </a:solidFill>
              </a:rPr>
              <a:t>escalera</a:t>
            </a:r>
            <a:r>
              <a:rPr lang="en-US" sz="3000" b="1" dirty="0">
                <a:solidFill>
                  <a:srgbClr val="FF0000"/>
                </a:solidFill>
              </a:rPr>
              <a:t> a </a:t>
            </a:r>
            <a:r>
              <a:rPr lang="en-US" sz="3000" b="1" dirty="0" err="1">
                <a:solidFill>
                  <a:srgbClr val="FF0000"/>
                </a:solidFill>
              </a:rPr>
              <a:t>tiempo</a:t>
            </a:r>
            <a:r>
              <a:rPr lang="en-US" sz="3000" b="1" dirty="0">
                <a:solidFill>
                  <a:srgbClr val="FF0000"/>
                </a:solidFill>
              </a:rPr>
              <a:t>!</a:t>
            </a:r>
          </a:p>
        </p:txBody>
      </p:sp>
      <p:grpSp>
        <p:nvGrpSpPr>
          <p:cNvPr id="6" name="Group 5" descr="Trench graphic">
            <a:extLst>
              <a:ext uri="{FF2B5EF4-FFF2-40B4-BE49-F238E27FC236}">
                <a16:creationId xmlns:a16="http://schemas.microsoft.com/office/drawing/2014/main" id="{C81FD24A-4EBD-49EE-AACF-690A3127D1CD}"/>
              </a:ext>
            </a:extLst>
          </p:cNvPr>
          <p:cNvGrpSpPr/>
          <p:nvPr/>
        </p:nvGrpSpPr>
        <p:grpSpPr>
          <a:xfrm>
            <a:off x="5223077" y="2037410"/>
            <a:ext cx="3920923" cy="4210990"/>
            <a:chOff x="5105400" y="1972813"/>
            <a:chExt cx="4038600" cy="4318649"/>
          </a:xfrm>
        </p:grpSpPr>
        <p:pic>
          <p:nvPicPr>
            <p:cNvPr id="7" name="Picture 4" descr="6 pies">
              <a:extLst>
                <a:ext uri="{FF2B5EF4-FFF2-40B4-BE49-F238E27FC236}">
                  <a16:creationId xmlns:a16="http://schemas.microsoft.com/office/drawing/2014/main" id="{A16F3186-C530-42FD-B51B-92C3063A40C9}"/>
                </a:ext>
              </a:extLst>
            </p:cNvPr>
            <p:cNvPicPr>
              <a:picLocks noChangeAspect="1" noChangeArrowheads="1"/>
            </p:cNvPicPr>
            <p:nvPr/>
          </p:nvPicPr>
          <p:blipFill>
            <a:blip r:embed="rId3" cstate="print"/>
            <a:srcRect/>
            <a:stretch>
              <a:fillRect/>
            </a:stretch>
          </p:blipFill>
          <p:spPr bwMode="auto">
            <a:xfrm>
              <a:off x="5105400" y="1972813"/>
              <a:ext cx="4038600" cy="4318649"/>
            </a:xfrm>
            <a:prstGeom prst="rect">
              <a:avLst/>
            </a:prstGeom>
            <a:noFill/>
            <a:ln w="9525">
              <a:noFill/>
              <a:miter lim="800000"/>
              <a:headEnd/>
              <a:tailEnd/>
            </a:ln>
          </p:spPr>
        </p:pic>
        <p:sp>
          <p:nvSpPr>
            <p:cNvPr id="8" name="TextBox 7">
              <a:extLst>
                <a:ext uri="{FF2B5EF4-FFF2-40B4-BE49-F238E27FC236}">
                  <a16:creationId xmlns:a16="http://schemas.microsoft.com/office/drawing/2014/main" id="{4FD625E0-2918-4A8A-A917-E2A7E386B9CE}"/>
                </a:ext>
              </a:extLst>
            </p:cNvPr>
            <p:cNvSpPr txBox="1"/>
            <p:nvPr/>
          </p:nvSpPr>
          <p:spPr>
            <a:xfrm>
              <a:off x="5605013" y="5802704"/>
              <a:ext cx="3192492"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b="1" dirty="0">
                  <a:solidFill>
                    <a:srgbClr val="000000"/>
                  </a:solidFill>
                  <a:latin typeface="Calibri"/>
                  <a:ea typeface="+mn-lt"/>
                  <a:cs typeface="Calibri"/>
                </a:rPr>
                <a:t>Se alcanza la escalera en 0.11 segundos.</a:t>
              </a:r>
              <a:endParaRPr lang="en-US" sz="1400" b="1" dirty="0">
                <a:solidFill>
                  <a:srgbClr val="000000"/>
                </a:solidFill>
                <a:latin typeface="Calibri"/>
                <a:ea typeface="+mn-lt"/>
                <a:cs typeface="Calibri"/>
              </a:endParaRPr>
            </a:p>
          </p:txBody>
        </p:sp>
        <p:sp>
          <p:nvSpPr>
            <p:cNvPr id="9" name="TextBox 8">
              <a:extLst>
                <a:ext uri="{FF2B5EF4-FFF2-40B4-BE49-F238E27FC236}">
                  <a16:creationId xmlns:a16="http://schemas.microsoft.com/office/drawing/2014/main" id="{63CBB715-72D2-4F15-B33E-EE28281C8082}"/>
                </a:ext>
              </a:extLst>
            </p:cNvPr>
            <p:cNvSpPr txBox="1"/>
            <p:nvPr/>
          </p:nvSpPr>
          <p:spPr>
            <a:xfrm rot="-960000">
              <a:off x="6563623" y="3559637"/>
              <a:ext cx="1506749" cy="2031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dirty="0">
                  <a:solidFill>
                    <a:srgbClr val="FFFFFF"/>
                  </a:solidFill>
                  <a:latin typeface="Calibri"/>
                  <a:ea typeface="+mn-lt"/>
                  <a:cs typeface="Calibri"/>
                </a:rPr>
                <a:t>El impacto ocurre en 0.61 segundos cuando la tierra cae de 6.00 pies.</a:t>
              </a:r>
              <a:endParaRPr lang="en-US" dirty="0">
                <a:solidFill>
                  <a:srgbClr val="FFFFFF"/>
                </a:solidFill>
                <a:latin typeface="Calibri"/>
                <a:ea typeface="+mn-lt"/>
                <a:cs typeface="Calibri"/>
              </a:endParaRPr>
            </a:p>
          </p:txBody>
        </p:sp>
      </p:grpSp>
      <p:grpSp>
        <p:nvGrpSpPr>
          <p:cNvPr id="10" name="Group 9" descr="Trench graphic">
            <a:extLst>
              <a:ext uri="{FF2B5EF4-FFF2-40B4-BE49-F238E27FC236}">
                <a16:creationId xmlns:a16="http://schemas.microsoft.com/office/drawing/2014/main" id="{CBD08781-8C51-4A93-AF71-20ABAB649A01}"/>
              </a:ext>
            </a:extLst>
          </p:cNvPr>
          <p:cNvGrpSpPr/>
          <p:nvPr/>
        </p:nvGrpSpPr>
        <p:grpSpPr>
          <a:xfrm>
            <a:off x="5105400" y="1972813"/>
            <a:ext cx="4038600" cy="4318649"/>
            <a:chOff x="5105400" y="1972813"/>
            <a:chExt cx="4038600" cy="4318649"/>
          </a:xfrm>
        </p:grpSpPr>
        <p:pic>
          <p:nvPicPr>
            <p:cNvPr id="11" name="Picture 4" descr="6 pies">
              <a:extLst>
                <a:ext uri="{FF2B5EF4-FFF2-40B4-BE49-F238E27FC236}">
                  <a16:creationId xmlns:a16="http://schemas.microsoft.com/office/drawing/2014/main" id="{AA4DE17E-17D5-4858-BB57-B91322C3633B}"/>
                </a:ext>
              </a:extLst>
            </p:cNvPr>
            <p:cNvPicPr>
              <a:picLocks noChangeAspect="1" noChangeArrowheads="1"/>
            </p:cNvPicPr>
            <p:nvPr/>
          </p:nvPicPr>
          <p:blipFill>
            <a:blip r:embed="rId3" cstate="print"/>
            <a:srcRect/>
            <a:stretch>
              <a:fillRect/>
            </a:stretch>
          </p:blipFill>
          <p:spPr bwMode="auto">
            <a:xfrm>
              <a:off x="5105400" y="1972813"/>
              <a:ext cx="4038600" cy="4318649"/>
            </a:xfrm>
            <a:prstGeom prst="rect">
              <a:avLst/>
            </a:prstGeom>
            <a:noFill/>
            <a:ln w="9525">
              <a:noFill/>
              <a:miter lim="800000"/>
              <a:headEnd/>
              <a:tailEnd/>
            </a:ln>
          </p:spPr>
        </p:pic>
        <p:sp>
          <p:nvSpPr>
            <p:cNvPr id="12" name="TextBox 11">
              <a:extLst>
                <a:ext uri="{FF2B5EF4-FFF2-40B4-BE49-F238E27FC236}">
                  <a16:creationId xmlns:a16="http://schemas.microsoft.com/office/drawing/2014/main" id="{804BDB3E-681E-45EC-A15A-3D9EF793CCAE}"/>
                </a:ext>
              </a:extLst>
            </p:cNvPr>
            <p:cNvSpPr txBox="1"/>
            <p:nvPr/>
          </p:nvSpPr>
          <p:spPr>
            <a:xfrm>
              <a:off x="5605013" y="5802704"/>
              <a:ext cx="3192492"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b="1" dirty="0">
                  <a:solidFill>
                    <a:srgbClr val="000000"/>
                  </a:solidFill>
                  <a:latin typeface="Calibri"/>
                  <a:ea typeface="+mn-lt"/>
                  <a:cs typeface="Calibri"/>
                </a:rPr>
                <a:t>Se alcanza la escalera en 0.11 segundos.</a:t>
              </a:r>
              <a:endParaRPr lang="en-US" sz="1400" b="1" dirty="0">
                <a:solidFill>
                  <a:srgbClr val="000000"/>
                </a:solidFill>
                <a:latin typeface="Calibri"/>
                <a:ea typeface="+mn-lt"/>
                <a:cs typeface="Calibri"/>
              </a:endParaRPr>
            </a:p>
          </p:txBody>
        </p:sp>
        <p:sp>
          <p:nvSpPr>
            <p:cNvPr id="13" name="TextBox 12">
              <a:extLst>
                <a:ext uri="{FF2B5EF4-FFF2-40B4-BE49-F238E27FC236}">
                  <a16:creationId xmlns:a16="http://schemas.microsoft.com/office/drawing/2014/main" id="{5EE30FBD-62A4-49C8-9856-2C2CA9C867CD}"/>
                </a:ext>
              </a:extLst>
            </p:cNvPr>
            <p:cNvSpPr txBox="1"/>
            <p:nvPr/>
          </p:nvSpPr>
          <p:spPr>
            <a:xfrm rot="-960000">
              <a:off x="6563623" y="3559637"/>
              <a:ext cx="1506749" cy="2031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dirty="0">
                  <a:solidFill>
                    <a:srgbClr val="FFFFFF"/>
                  </a:solidFill>
                  <a:latin typeface="Calibri"/>
                  <a:ea typeface="+mn-lt"/>
                  <a:cs typeface="Calibri"/>
                </a:rPr>
                <a:t>El impacto ocurre en 0.61 segundos cuando la tierra cae de 6.00 pies.</a:t>
              </a:r>
              <a:endParaRPr lang="en-US" dirty="0">
                <a:solidFill>
                  <a:srgbClr val="FFFFFF"/>
                </a:solidFill>
                <a:latin typeface="Calibri"/>
                <a:ea typeface="+mn-lt"/>
                <a:cs typeface="Calibri"/>
              </a:endParaRPr>
            </a:p>
          </p:txBody>
        </p:sp>
      </p:grpSp>
    </p:spTree>
    <p:extLst>
      <p:ext uri="{BB962C8B-B14F-4D97-AF65-F5344CB8AC3E}">
        <p14:creationId xmlns:p14="http://schemas.microsoft.com/office/powerpoint/2010/main" val="404570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944562"/>
          </a:xfrm>
        </p:spPr>
        <p:txBody>
          <a:bodyPr/>
          <a:lstStyle/>
          <a:p>
            <a:pPr rtl="0"/>
            <a:r>
              <a:rPr lang="es-US"/>
              <a:t>¿Cuánto pesa la tierra?</a:t>
            </a:r>
          </a:p>
        </p:txBody>
      </p:sp>
      <p:pic>
        <p:nvPicPr>
          <p:cNvPr id="4" name="Content Placeholder 3" descr="Ilustración que muestra la mano de un trabajador que cava en la base de una excavación abierta. Dos cubos, cada uno con una etiqueta de 3,000 libras que indican el peso del suelo por yarda cúbica."/>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76931" y="1600202"/>
            <a:ext cx="8190141" cy="4525963"/>
          </a:xfrm>
        </p:spPr>
      </p:pic>
      <p:sp>
        <p:nvSpPr>
          <p:cNvPr id="5" name="TextBox 4"/>
          <p:cNvSpPr txBox="1"/>
          <p:nvPr/>
        </p:nvSpPr>
        <p:spPr>
          <a:xfrm>
            <a:off x="228600" y="1439884"/>
            <a:ext cx="3352800" cy="4401205"/>
          </a:xfrm>
          <a:prstGeom prst="rect">
            <a:avLst/>
          </a:prstGeom>
          <a:solidFill>
            <a:srgbClr val="FFFF00"/>
          </a:solidFill>
          <a:ln w="12700">
            <a:solidFill>
              <a:schemeClr val="tx1"/>
            </a:solidFill>
          </a:ln>
        </p:spPr>
        <p:txBody>
          <a:bodyPr wrap="square" lIns="274320" rtlCol="0">
            <a:spAutoFit/>
          </a:bodyPr>
          <a:lstStyle/>
          <a:p>
            <a:r>
              <a:rPr lang="es-US" sz="2800" b="1" dirty="0">
                <a:solidFill>
                  <a:srgbClr val="000000"/>
                </a:solidFill>
                <a:latin typeface="Calibri"/>
              </a:rPr>
              <a:t>Un pie cúbico </a:t>
            </a:r>
            <a:br>
              <a:rPr lang="es-US" sz="2800" b="1" dirty="0">
                <a:solidFill>
                  <a:srgbClr val="000000"/>
                </a:solidFill>
                <a:latin typeface="Calibri"/>
              </a:rPr>
            </a:br>
            <a:r>
              <a:rPr lang="es-US" sz="2800" b="1" dirty="0">
                <a:solidFill>
                  <a:srgbClr val="000000"/>
                </a:solidFill>
                <a:latin typeface="Calibri"/>
              </a:rPr>
              <a:t>de tierra = </a:t>
            </a:r>
            <a:br>
              <a:rPr lang="es-US" sz="2800" b="1" dirty="0">
                <a:solidFill>
                  <a:srgbClr val="000000"/>
                </a:solidFill>
                <a:latin typeface="Calibri"/>
              </a:rPr>
            </a:br>
            <a:r>
              <a:rPr lang="es-US" sz="2800" b="1" dirty="0">
                <a:solidFill>
                  <a:srgbClr val="000000"/>
                </a:solidFill>
                <a:latin typeface="Calibri"/>
              </a:rPr>
              <a:t>de 100 a 120 lb</a:t>
            </a:r>
          </a:p>
          <a:p>
            <a:endParaRPr lang="en-US" sz="2800" b="1" dirty="0">
              <a:solidFill>
                <a:srgbClr val="000000"/>
              </a:solidFill>
              <a:latin typeface="Calibri"/>
            </a:endParaRPr>
          </a:p>
          <a:p>
            <a:r>
              <a:rPr lang="es-US" sz="2800" b="1" dirty="0">
                <a:solidFill>
                  <a:srgbClr val="000000"/>
                </a:solidFill>
                <a:latin typeface="Calibri"/>
              </a:rPr>
              <a:t>Una yarda cúbica </a:t>
            </a:r>
            <a:br>
              <a:rPr lang="es-US" sz="2800" b="1" dirty="0">
                <a:solidFill>
                  <a:srgbClr val="000000"/>
                </a:solidFill>
                <a:latin typeface="Calibri"/>
              </a:rPr>
            </a:br>
            <a:r>
              <a:rPr lang="es-US" sz="2800" b="1" dirty="0">
                <a:solidFill>
                  <a:srgbClr val="000000"/>
                </a:solidFill>
                <a:latin typeface="Calibri"/>
              </a:rPr>
              <a:t>de tierra = </a:t>
            </a:r>
            <a:br>
              <a:rPr lang="es-US" sz="2800" b="1" dirty="0">
                <a:solidFill>
                  <a:srgbClr val="000000"/>
                </a:solidFill>
                <a:latin typeface="Calibri"/>
              </a:rPr>
            </a:br>
            <a:r>
              <a:rPr lang="es-US" sz="2800" b="1" dirty="0">
                <a:solidFill>
                  <a:srgbClr val="000000"/>
                </a:solidFill>
                <a:latin typeface="Calibri"/>
              </a:rPr>
              <a:t>de 2,700 a 3,000 lb</a:t>
            </a:r>
          </a:p>
          <a:p>
            <a:endParaRPr lang="en-US" sz="2800" b="1" dirty="0">
              <a:solidFill>
                <a:srgbClr val="000000"/>
              </a:solidFill>
              <a:latin typeface="Calibri"/>
            </a:endParaRPr>
          </a:p>
          <a:p>
            <a:r>
              <a:rPr lang="es-US" sz="2800" b="1" dirty="0">
                <a:solidFill>
                  <a:srgbClr val="000000"/>
                </a:solidFill>
                <a:latin typeface="Calibri"/>
              </a:rPr>
              <a:t>¿Cómo es una </a:t>
            </a:r>
            <a:br>
              <a:rPr lang="es-US" sz="2800" b="1" dirty="0">
                <a:solidFill>
                  <a:srgbClr val="000000"/>
                </a:solidFill>
                <a:latin typeface="Calibri"/>
              </a:rPr>
            </a:br>
            <a:r>
              <a:rPr lang="es-US" sz="2800" b="1" dirty="0">
                <a:solidFill>
                  <a:srgbClr val="000000"/>
                </a:solidFill>
                <a:latin typeface="Calibri"/>
              </a:rPr>
              <a:t>yarda cúbica?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944562"/>
          </a:xfrm>
        </p:spPr>
        <p:txBody>
          <a:bodyPr/>
          <a:lstStyle/>
          <a:p>
            <a:pPr rtl="0"/>
            <a:r>
              <a:rPr lang="es-US" dirty="0"/>
              <a:t>El equivalente a un vehículo</a:t>
            </a:r>
          </a:p>
        </p:txBody>
      </p:sp>
      <p:grpSp>
        <p:nvGrpSpPr>
          <p:cNvPr id="18" name="Group 17" descr="Fotografía de un MINI Cooper que pesa de 2605 a 3035 libras." title="-"/>
          <p:cNvGrpSpPr/>
          <p:nvPr/>
        </p:nvGrpSpPr>
        <p:grpSpPr>
          <a:xfrm>
            <a:off x="1295400" y="1443337"/>
            <a:ext cx="2971800" cy="1909465"/>
            <a:chOff x="152400" y="1143000"/>
            <a:chExt cx="2971800" cy="1909465"/>
          </a:xfrm>
        </p:grpSpPr>
        <p:pic>
          <p:nvPicPr>
            <p:cNvPr id="8" name="Picture 7" descr="cropmini.jpg" titl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143000"/>
              <a:ext cx="2590799" cy="1469752"/>
            </a:xfrm>
            <a:prstGeom prst="rect">
              <a:avLst/>
            </a:prstGeom>
          </p:spPr>
        </p:pic>
        <p:sp>
          <p:nvSpPr>
            <p:cNvPr id="9" name="TextBox 8"/>
            <p:cNvSpPr txBox="1"/>
            <p:nvPr/>
          </p:nvSpPr>
          <p:spPr>
            <a:xfrm>
              <a:off x="152400" y="2590800"/>
              <a:ext cx="2971800" cy="461665"/>
            </a:xfrm>
            <a:prstGeom prst="rect">
              <a:avLst/>
            </a:prstGeom>
            <a:noFill/>
          </p:spPr>
          <p:txBody>
            <a:bodyPr wrap="square" rtlCol="0">
              <a:spAutoFit/>
            </a:bodyPr>
            <a:lstStyle/>
            <a:p>
              <a:r>
                <a:rPr lang="es-US" sz="2400">
                  <a:solidFill>
                    <a:srgbClr val="000000"/>
                  </a:solidFill>
                  <a:latin typeface="Calibri"/>
                </a:rPr>
                <a:t>2,605-3,035 lb (1 yd</a:t>
              </a:r>
              <a:r>
                <a:rPr lang="es-US" sz="2400" baseline="30000">
                  <a:solidFill>
                    <a:srgbClr val="000000"/>
                  </a:solidFill>
                  <a:latin typeface="Calibri"/>
                </a:rPr>
                <a:t>3</a:t>
              </a:r>
              <a:r>
                <a:rPr lang="es-US" sz="2400">
                  <a:solidFill>
                    <a:srgbClr val="000000"/>
                  </a:solidFill>
                  <a:latin typeface="Calibri"/>
                </a:rPr>
                <a:t>)</a:t>
              </a:r>
            </a:p>
          </p:txBody>
        </p:sp>
      </p:grpSp>
      <p:grpSp>
        <p:nvGrpSpPr>
          <p:cNvPr id="19" name="Group 18" descr="Fotografía de un camión Ford F-150 que pesa de 3922 a 4441 libras."/>
          <p:cNvGrpSpPr/>
          <p:nvPr/>
        </p:nvGrpSpPr>
        <p:grpSpPr>
          <a:xfrm>
            <a:off x="4953002" y="1519537"/>
            <a:ext cx="3352799" cy="1985665"/>
            <a:chOff x="3200400" y="1752600"/>
            <a:chExt cx="3352799" cy="1985665"/>
          </a:xfrm>
        </p:grpSpPr>
        <p:pic>
          <p:nvPicPr>
            <p:cNvPr id="5" name="Picture 4" descr="2019-ford-ranger-red-front-quarter.jpg" tit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1752600"/>
              <a:ext cx="3318235" cy="1576864"/>
            </a:xfrm>
            <a:prstGeom prst="rect">
              <a:avLst/>
            </a:prstGeom>
          </p:spPr>
        </p:pic>
        <p:sp>
          <p:nvSpPr>
            <p:cNvPr id="11" name="TextBox 10"/>
            <p:cNvSpPr txBox="1"/>
            <p:nvPr/>
          </p:nvSpPr>
          <p:spPr>
            <a:xfrm>
              <a:off x="3200400" y="3276600"/>
              <a:ext cx="3352799" cy="461665"/>
            </a:xfrm>
            <a:prstGeom prst="rect">
              <a:avLst/>
            </a:prstGeom>
            <a:noFill/>
          </p:spPr>
          <p:txBody>
            <a:bodyPr wrap="square" rtlCol="0">
              <a:spAutoFit/>
            </a:bodyPr>
            <a:lstStyle/>
            <a:p>
              <a:r>
                <a:rPr lang="es-US" sz="2400">
                  <a:solidFill>
                    <a:srgbClr val="000000"/>
                  </a:solidFill>
                  <a:latin typeface="Calibri"/>
                </a:rPr>
                <a:t>3,922-4,441 lb (1.5 yd</a:t>
              </a:r>
              <a:r>
                <a:rPr lang="es-US" sz="2400" baseline="30000">
                  <a:solidFill>
                    <a:srgbClr val="000000"/>
                  </a:solidFill>
                  <a:latin typeface="Calibri"/>
                </a:rPr>
                <a:t>3</a:t>
              </a:r>
              <a:r>
                <a:rPr lang="es-US" sz="2400">
                  <a:solidFill>
                    <a:srgbClr val="000000"/>
                  </a:solidFill>
                  <a:latin typeface="Calibri"/>
                </a:rPr>
                <a:t>)</a:t>
              </a:r>
            </a:p>
          </p:txBody>
        </p:sp>
      </p:grpSp>
      <p:grpSp>
        <p:nvGrpSpPr>
          <p:cNvPr id="20" name="Group 19" descr="Fotografía de un camión Dodge Ram que pesa de 4798 a 5372 libras. Punto clave: un volumen relativamente pequeño de suelo puede pesar tanto como un camión."/>
          <p:cNvGrpSpPr/>
          <p:nvPr/>
        </p:nvGrpSpPr>
        <p:grpSpPr>
          <a:xfrm>
            <a:off x="533400" y="3729337"/>
            <a:ext cx="4162224" cy="2138065"/>
            <a:chOff x="4648200" y="3962400"/>
            <a:chExt cx="4162224" cy="2138065"/>
          </a:xfrm>
        </p:grpSpPr>
        <p:pic>
          <p:nvPicPr>
            <p:cNvPr id="7" name="Picture 6" descr="cropdodgeRAM1500308-l.jpg.image.2880.jpg"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8200" y="3962400"/>
              <a:ext cx="4162224" cy="1681858"/>
            </a:xfrm>
            <a:prstGeom prst="rect">
              <a:avLst/>
            </a:prstGeom>
          </p:spPr>
        </p:pic>
        <p:sp>
          <p:nvSpPr>
            <p:cNvPr id="12" name="TextBox 11"/>
            <p:cNvSpPr txBox="1"/>
            <p:nvPr/>
          </p:nvSpPr>
          <p:spPr>
            <a:xfrm>
              <a:off x="5029200" y="5638800"/>
              <a:ext cx="3733800" cy="461665"/>
            </a:xfrm>
            <a:prstGeom prst="rect">
              <a:avLst/>
            </a:prstGeom>
            <a:noFill/>
          </p:spPr>
          <p:txBody>
            <a:bodyPr wrap="square" rtlCol="0">
              <a:spAutoFit/>
            </a:bodyPr>
            <a:lstStyle/>
            <a:p>
              <a:r>
                <a:rPr lang="es-US" sz="2400">
                  <a:solidFill>
                    <a:srgbClr val="000000"/>
                  </a:solidFill>
                  <a:latin typeface="Calibri"/>
                </a:rPr>
                <a:t>4,798-5,372 lb (1.75 yd</a:t>
              </a:r>
              <a:r>
                <a:rPr lang="es-US" sz="2400" baseline="30000">
                  <a:solidFill>
                    <a:srgbClr val="000000"/>
                  </a:solidFill>
                  <a:latin typeface="Calibri"/>
                </a:rPr>
                <a:t>3</a:t>
              </a:r>
              <a:r>
                <a:rPr lang="es-US" sz="2400">
                  <a:solidFill>
                    <a:srgbClr val="000000"/>
                  </a:solidFill>
                  <a:latin typeface="Calibri"/>
                </a:rPr>
                <a:t>)</a:t>
              </a:r>
            </a:p>
          </p:txBody>
        </p:sp>
      </p:grpSp>
      <p:pic>
        <p:nvPicPr>
          <p:cNvPr id="21" name="Picture 4" descr="3915"/>
          <p:cNvPicPr>
            <a:picLocks noChangeAspect="1" noChangeArrowheads="1"/>
          </p:cNvPicPr>
          <p:nvPr/>
        </p:nvPicPr>
        <p:blipFill>
          <a:blip r:embed="rId5" cstate="print"/>
          <a:srcRect/>
          <a:stretch>
            <a:fillRect/>
          </a:stretch>
        </p:blipFill>
        <p:spPr bwMode="auto">
          <a:xfrm>
            <a:off x="4773442" y="3495147"/>
            <a:ext cx="4343400" cy="280422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59" y="266249"/>
            <a:ext cx="8659641" cy="944562"/>
          </a:xfrm>
        </p:spPr>
        <p:txBody>
          <a:bodyPr>
            <a:normAutofit fontScale="90000"/>
          </a:bodyPr>
          <a:lstStyle/>
          <a:p>
            <a:pPr rtl="0"/>
            <a:r>
              <a:rPr lang="es-US" dirty="0"/>
              <a:t>Deslizamiento de tierra excavada apilada</a:t>
            </a:r>
          </a:p>
        </p:txBody>
      </p:sp>
      <p:pic>
        <p:nvPicPr>
          <p:cNvPr id="4" name="Content Placeholder 3" descr="Ilustración que muestra el deslizamiento de tierra excavada apilada hacia un trabajador que está en la zanja."/>
          <p:cNvPicPr>
            <a:picLocks noGrp="1" noChangeAspect="1"/>
          </p:cNvPicPr>
          <p:nvPr>
            <p:ph idx="1"/>
          </p:nvPr>
        </p:nvPicPr>
        <p:blipFill>
          <a:blip r:embed="rId2" cstate="print"/>
          <a:stretch>
            <a:fillRect/>
          </a:stretch>
        </p:blipFill>
        <p:spPr>
          <a:xfrm>
            <a:off x="1964721" y="985701"/>
            <a:ext cx="5655281" cy="5338901"/>
          </a:xfrm>
        </p:spPr>
      </p:pic>
    </p:spTree>
  </p:cSld>
  <p:clrMapOvr>
    <a:masterClrMapping/>
  </p:clrMapOvr>
</p:sld>
</file>

<file path=ppt/theme/theme1.xml><?xml version="1.0" encoding="utf-8"?>
<a:theme xmlns:a="http://schemas.openxmlformats.org/drawingml/2006/main" name="2_Trenching">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Trenching">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1F488CCD8C1C4E9E670158AC68F3BC" ma:contentTypeVersion="13" ma:contentTypeDescription="Create a new document." ma:contentTypeScope="" ma:versionID="037b93d46d0f63deca9879edf727d273">
  <xsd:schema xmlns:xsd="http://www.w3.org/2001/XMLSchema" xmlns:xs="http://www.w3.org/2001/XMLSchema" xmlns:p="http://schemas.microsoft.com/office/2006/metadata/properties" xmlns:ns3="3c5db336-ff68-4d6f-8bef-237eb7ad57fd" xmlns:ns4="1f2e674f-c034-4a6b-845d-4f43b8653fb4" targetNamespace="http://schemas.microsoft.com/office/2006/metadata/properties" ma:root="true" ma:fieldsID="5cbf6b486d21cf6803f1bc972e2d2e5a" ns3:_="" ns4:_="">
    <xsd:import namespace="3c5db336-ff68-4d6f-8bef-237eb7ad57fd"/>
    <xsd:import namespace="1f2e674f-c034-4a6b-845d-4f43b8653fb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db336-ff68-4d6f-8bef-237eb7ad57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2e674f-c034-4a6b-845d-4f43b8653fb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A5E1D4-5D08-4100-A2B6-0BD7EBEFA1CF}">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f2e674f-c034-4a6b-845d-4f43b8653fb4"/>
    <ds:schemaRef ds:uri="3c5db336-ff68-4d6f-8bef-237eb7ad57fd"/>
    <ds:schemaRef ds:uri="http://www.w3.org/XML/1998/namespace"/>
  </ds:schemaRefs>
</ds:datastoreItem>
</file>

<file path=customXml/itemProps2.xml><?xml version="1.0" encoding="utf-8"?>
<ds:datastoreItem xmlns:ds="http://schemas.openxmlformats.org/officeDocument/2006/customXml" ds:itemID="{F6E60453-3203-4369-A746-EB7E4BC65D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5db336-ff68-4d6f-8bef-237eb7ad57fd"/>
    <ds:schemaRef ds:uri="1f2e674f-c034-4a6b-845d-4f43b8653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FE38D1-5B38-422B-810F-CDAEF7939D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TotalTime>
  <Words>594</Words>
  <Application>Microsoft Office PowerPoint</Application>
  <PresentationFormat>On-screen Show (4:3)</PresentationFormat>
  <Paragraphs>106</Paragraphs>
  <Slides>16</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Calibri Light</vt:lpstr>
      <vt:lpstr>Courier New</vt:lpstr>
      <vt:lpstr>Rockwell</vt:lpstr>
      <vt:lpstr>Wingdings</vt:lpstr>
      <vt:lpstr>2_Trenching</vt:lpstr>
      <vt:lpstr>3_Trenching</vt:lpstr>
      <vt:lpstr>Office Theme</vt:lpstr>
      <vt:lpstr>-</vt:lpstr>
      <vt:lpstr>Numeros para recorder en excavaciones:</vt:lpstr>
      <vt:lpstr>Peligros más comunes</vt:lpstr>
      <vt:lpstr>Derrumbe de zanjas = riesgo máximo</vt:lpstr>
      <vt:lpstr>¿Cree que puede correr?</vt:lpstr>
      <vt:lpstr>¡No hay tiempo de escapar!</vt:lpstr>
      <vt:lpstr>¿Cuánto pesa la tierra?</vt:lpstr>
      <vt:lpstr>El equivalente a un vehículo</vt:lpstr>
      <vt:lpstr>Deslizamiento de tierra excavada apilada</vt:lpstr>
      <vt:lpstr>Colapso de muros desprendidos</vt:lpstr>
      <vt:lpstr>Deslizamiento del borde</vt:lpstr>
      <vt:lpstr>Desprendimiento a medio muro</vt:lpstr>
      <vt:lpstr>Los peligros de derrumbes son reales; revisión</vt:lpstr>
      <vt:lpstr>Tipos de sistemas de protección</vt:lpstr>
      <vt:lpstr>Peligro para el equipo de primera respuesta y las víctimas</vt:lpstr>
      <vt:lpstr>En el lugar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Peligros más comunes</dc:title>
  <dc:creator>Laura Boatman</dc:creator>
  <cp:lastModifiedBy>Eisenberg, Gail - OSHA</cp:lastModifiedBy>
  <cp:revision>5</cp:revision>
  <dcterms:created xsi:type="dcterms:W3CDTF">2019-11-26T20:57:03Z</dcterms:created>
  <dcterms:modified xsi:type="dcterms:W3CDTF">2020-02-21T22:20:25Z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0x010100261F488CCD8C1C4E9E670158AC68F3BC</vt:lpwstr>
  </property>
</Properties>
</file>