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sldIdLst>
    <p:sldId id="256" r:id="rId2"/>
    <p:sldId id="257" r:id="rId3"/>
    <p:sldId id="258" r:id="rId4"/>
    <p:sldId id="272" r:id="rId5"/>
    <p:sldId id="261" r:id="rId6"/>
    <p:sldId id="262" r:id="rId7"/>
    <p:sldId id="263" r:id="rId8"/>
    <p:sldId id="264" r:id="rId9"/>
    <p:sldId id="273" r:id="rId10"/>
    <p:sldId id="274" r:id="rId11"/>
    <p:sldId id="275" r:id="rId12"/>
    <p:sldId id="266" r:id="rId13"/>
    <p:sldId id="267" r:id="rId14"/>
    <p:sldId id="268" r:id="rId15"/>
    <p:sldId id="269" r:id="rId16"/>
    <p:sldId id="276" r:id="rId17"/>
    <p:sldId id="270"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0" userDrawn="1">
          <p15:clr>
            <a:srgbClr val="A4A3A4"/>
          </p15:clr>
        </p15:guide>
        <p15:guide id="2" pos="5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74708"/>
  </p:normalViewPr>
  <p:slideViewPr>
    <p:cSldViewPr snapToGrid="0" snapToObjects="1">
      <p:cViewPr varScale="1">
        <p:scale>
          <a:sx n="53" d="100"/>
          <a:sy n="53" d="100"/>
        </p:scale>
        <p:origin x="1306" y="58"/>
      </p:cViewPr>
      <p:guideLst>
        <p:guide orient="horz" pos="2040"/>
        <p:guide pos="573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82D3F5-0E72-A44A-A31D-1E9CADC288B0}" type="datetimeFigureOut">
              <a:rPr lang="en-US" smtClean="0"/>
              <a:t>4/2/2021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73EA3-7053-1B4C-A230-75845DAF3E9E}" type="slidenum">
              <a:rPr lang="en-US" smtClean="0"/>
              <a:t>‹#›</a:t>
            </a:fld>
            <a:endParaRPr lang="en-US" dirty="0"/>
          </a:p>
        </p:txBody>
      </p:sp>
    </p:spTree>
    <p:extLst>
      <p:ext uri="{BB962C8B-B14F-4D97-AF65-F5344CB8AC3E}">
        <p14:creationId xmlns:p14="http://schemas.microsoft.com/office/powerpoint/2010/main" val="162172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kneemills.co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osha.gov/workers/index.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osha.gov/OshDoc/Directive_pdf/CPL_03-00-019.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safetyresourcesblog.com/2014/08/16/osha-quickcards-download-here-all-free-englishspanishother/" TargetMode="External"/><Relationship Id="rId4" Type="http://schemas.openxmlformats.org/officeDocument/2006/relationships/hyperlink" Target="https://www.osha.gov/dte/outreach/construction_generalindustry/gi_outreach_tp.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a:t>
            </a:fld>
            <a:endParaRPr lang="en-US" dirty="0"/>
          </a:p>
        </p:txBody>
      </p:sp>
    </p:spTree>
    <p:extLst>
      <p:ext uri="{BB962C8B-B14F-4D97-AF65-F5344CB8AC3E}">
        <p14:creationId xmlns:p14="http://schemas.microsoft.com/office/powerpoint/2010/main" val="297686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These hazards exist on the Milling Machine and they need to be guarded.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Explain that the Point of Operation is where the work is being done on the machine.  In this case it is where the cutting tool contacts the work material.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10</a:t>
            </a:fld>
            <a:endParaRPr lang="en-US" dirty="0"/>
          </a:p>
        </p:txBody>
      </p:sp>
    </p:spTree>
    <p:extLst>
      <p:ext uri="{BB962C8B-B14F-4D97-AF65-F5344CB8AC3E}">
        <p14:creationId xmlns:p14="http://schemas.microsoft.com/office/powerpoint/2010/main" val="2770433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0"/>
              </a:spcBef>
              <a:buClr>
                <a:schemeClr val="dk1"/>
              </a:buClr>
              <a:buSzPts val="2800"/>
              <a:buNone/>
            </a:pPr>
            <a:r>
              <a:rPr lang="en-US" dirty="0"/>
              <a:t>The Point of Operation is  the area on a machine where work is actually </a:t>
            </a:r>
            <a:br>
              <a:rPr lang="en-US" dirty="0"/>
            </a:br>
            <a:r>
              <a:rPr lang="en-US" dirty="0"/>
              <a:t>performed on the material being processed (highlighted in orange).</a:t>
            </a:r>
          </a:p>
          <a:p>
            <a:pPr marL="0" lvl="0" indent="0">
              <a:spcBef>
                <a:spcPts val="0"/>
              </a:spcBef>
              <a:buClr>
                <a:schemeClr val="dk1"/>
              </a:buClr>
              <a:buSzPts val="2800"/>
              <a:buNone/>
            </a:pPr>
            <a:endParaRPr lang="en-US" dirty="0"/>
          </a:p>
          <a:p>
            <a:pPr marL="0" lvl="0" indent="0">
              <a:spcBef>
                <a:spcPts val="0"/>
              </a:spcBef>
              <a:buClr>
                <a:schemeClr val="dk1"/>
              </a:buClr>
              <a:buSzPts val="2800"/>
              <a:buNone/>
            </a:pPr>
            <a:r>
              <a:rPr lang="en-US" dirty="0"/>
              <a:t>The spindle is the rotating part, the cutter is the “drill,” and the </a:t>
            </a:r>
            <a:r>
              <a:rPr lang="en-US" dirty="0" err="1"/>
              <a:t>workholding</a:t>
            </a:r>
            <a:r>
              <a:rPr lang="en-US" dirty="0"/>
              <a:t>/vise is the “table.”</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11</a:t>
            </a:fld>
            <a:endParaRPr lang="en-US" dirty="0"/>
          </a:p>
        </p:txBody>
      </p:sp>
    </p:spTree>
    <p:extLst>
      <p:ext uri="{BB962C8B-B14F-4D97-AF65-F5344CB8AC3E}">
        <p14:creationId xmlns:p14="http://schemas.microsoft.com/office/powerpoint/2010/main" val="784122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80000"/>
              </a:lnSpc>
              <a:spcBef>
                <a:spcPts val="0"/>
              </a:spcBef>
              <a:buClr>
                <a:schemeClr val="dk1"/>
              </a:buClr>
              <a:buSzPts val="2800"/>
              <a:buNone/>
            </a:pPr>
            <a:r>
              <a:rPr lang="en-US" dirty="0"/>
              <a:t>In-running nip points are commonly found among rotating or reciprocating parts. They </a:t>
            </a:r>
            <a:br>
              <a:rPr lang="en-US" dirty="0"/>
            </a:br>
            <a:r>
              <a:rPr lang="en-US" dirty="0"/>
              <a:t>occur in two scenarios:</a:t>
            </a:r>
          </a:p>
          <a:p>
            <a:pPr marL="0" lvl="0" indent="0">
              <a:lnSpc>
                <a:spcPct val="80000"/>
              </a:lnSpc>
              <a:buClr>
                <a:schemeClr val="dk1"/>
              </a:buClr>
              <a:buSzPts val="2800"/>
              <a:buNone/>
            </a:pPr>
            <a:endParaRPr lang="en-US" b="1" dirty="0"/>
          </a:p>
          <a:p>
            <a:pPr lvl="0">
              <a:lnSpc>
                <a:spcPct val="80000"/>
              </a:lnSpc>
              <a:buClr>
                <a:schemeClr val="dk1"/>
              </a:buClr>
              <a:buSzPts val="2800"/>
              <a:buAutoNum type="arabicPeriod"/>
            </a:pPr>
            <a:r>
              <a:rPr lang="en-US" dirty="0"/>
              <a:t>When machine parts move </a:t>
            </a:r>
            <a:br>
              <a:rPr lang="en-US" dirty="0"/>
            </a:br>
            <a:r>
              <a:rPr lang="en-US" dirty="0"/>
              <a:t>toward each other</a:t>
            </a:r>
          </a:p>
          <a:p>
            <a:pPr lvl="0">
              <a:lnSpc>
                <a:spcPct val="80000"/>
              </a:lnSpc>
              <a:buClr>
                <a:schemeClr val="dk1"/>
              </a:buClr>
              <a:buSzPts val="2800"/>
              <a:buAutoNum type="arabicPeriod"/>
            </a:pPr>
            <a:r>
              <a:rPr lang="en-US" dirty="0"/>
              <a:t>When machine parts run past a</a:t>
            </a:r>
            <a:br>
              <a:rPr lang="en-US" dirty="0"/>
            </a:br>
            <a:r>
              <a:rPr lang="en-US" dirty="0"/>
              <a:t>stationary object</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12</a:t>
            </a:fld>
            <a:endParaRPr lang="en-US" dirty="0"/>
          </a:p>
        </p:txBody>
      </p:sp>
    </p:spTree>
    <p:extLst>
      <p:ext uri="{BB962C8B-B14F-4D97-AF65-F5344CB8AC3E}">
        <p14:creationId xmlns:p14="http://schemas.microsoft.com/office/powerpoint/2010/main" val="2094093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prevent injuries, be aware of hazard signages next to the machinery.</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13</a:t>
            </a:fld>
            <a:endParaRPr lang="en-US" dirty="0"/>
          </a:p>
        </p:txBody>
      </p:sp>
    </p:spTree>
    <p:extLst>
      <p:ext uri="{BB962C8B-B14F-4D97-AF65-F5344CB8AC3E}">
        <p14:creationId xmlns:p14="http://schemas.microsoft.com/office/powerpoint/2010/main" val="2114517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0"/>
              </a:spcBef>
              <a:buClr>
                <a:schemeClr val="dk1"/>
              </a:buClr>
              <a:buSzPts val="2800"/>
              <a:buNone/>
            </a:pPr>
            <a:r>
              <a:rPr lang="en-US" dirty="0"/>
              <a:t>Chips and other pieces of material may </a:t>
            </a:r>
            <a:r>
              <a:rPr lang="en-US" b="1" dirty="0"/>
              <a:t>fly off </a:t>
            </a:r>
            <a:r>
              <a:rPr lang="en-US" dirty="0"/>
              <a:t>of the mill at the point of operation during cutting.</a:t>
            </a:r>
          </a:p>
          <a:p>
            <a:pPr marL="0" lvl="0" indent="0">
              <a:spcBef>
                <a:spcPts val="0"/>
              </a:spcBef>
              <a:buClr>
                <a:schemeClr val="dk1"/>
              </a:buClr>
              <a:buSzPts val="2800"/>
              <a:buNone/>
            </a:pPr>
            <a:endParaRPr lang="en-US" dirty="0"/>
          </a:p>
          <a:p>
            <a:pPr marL="0" indent="0">
              <a:buNone/>
            </a:pPr>
            <a:r>
              <a:rPr lang="en-US" dirty="0"/>
              <a:t>Sparks may occur during cutting, especially at higher speeds or with harder materials such as steel</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14</a:t>
            </a:fld>
            <a:endParaRPr lang="en-US" dirty="0"/>
          </a:p>
        </p:txBody>
      </p:sp>
    </p:spTree>
    <p:extLst>
      <p:ext uri="{BB962C8B-B14F-4D97-AF65-F5344CB8AC3E}">
        <p14:creationId xmlns:p14="http://schemas.microsoft.com/office/powerpoint/2010/main" val="1564802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Any user must have had the milling machine introduction before using it.</a:t>
            </a:r>
          </a:p>
          <a:p>
            <a:r>
              <a:rPr lang="en-US" sz="1200" kern="1200" dirty="0">
                <a:solidFill>
                  <a:schemeClr val="tx1"/>
                </a:solidFill>
                <a:effectLst/>
                <a:latin typeface="+mn-lt"/>
                <a:ea typeface="+mn-ea"/>
                <a:cs typeface="+mn-cs"/>
              </a:rPr>
              <a:t>If the Emergency Stop switch is engaged, pull it out to reset it.</a:t>
            </a:r>
          </a:p>
          <a:p>
            <a:r>
              <a:rPr lang="en-US" sz="1200" kern="1200" dirty="0">
                <a:solidFill>
                  <a:schemeClr val="tx1"/>
                </a:solidFill>
                <a:effectLst/>
                <a:latin typeface="+mn-lt"/>
                <a:ea typeface="+mn-ea"/>
                <a:cs typeface="+mn-cs"/>
              </a:rPr>
              <a:t>If a measurement needs to be made or a tool needs to be changed turn the directional switch off.  </a:t>
            </a:r>
          </a:p>
          <a:p>
            <a:r>
              <a:rPr lang="en-US" sz="1200" kern="1200" dirty="0">
                <a:solidFill>
                  <a:schemeClr val="tx1"/>
                </a:solidFill>
                <a:effectLst/>
                <a:latin typeface="+mn-lt"/>
                <a:ea typeface="+mn-ea"/>
                <a:cs typeface="+mn-cs"/>
              </a:rPr>
              <a:t>Do not reach in while the cutting tool is rotating.</a:t>
            </a:r>
          </a:p>
          <a:p>
            <a:r>
              <a:rPr lang="en-US" sz="1200" kern="1200" dirty="0">
                <a:solidFill>
                  <a:schemeClr val="tx1"/>
                </a:solidFill>
                <a:effectLst/>
                <a:latin typeface="+mn-lt"/>
                <a:ea typeface="+mn-ea"/>
                <a:cs typeface="+mn-cs"/>
              </a:rPr>
              <a:t>If the milling machine is malfunctioning or something isn’t working right let one of the shop staff know.</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15</a:t>
            </a:fld>
            <a:endParaRPr lang="en-US" dirty="0"/>
          </a:p>
        </p:txBody>
      </p:sp>
    </p:spTree>
    <p:extLst>
      <p:ext uri="{BB962C8B-B14F-4D97-AF65-F5344CB8AC3E}">
        <p14:creationId xmlns:p14="http://schemas.microsoft.com/office/powerpoint/2010/main" val="1475906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873EA3-7053-1B4C-A230-75845DAF3E9E}" type="slidenum">
              <a:rPr lang="en-US" smtClean="0"/>
              <a:t>16</a:t>
            </a:fld>
            <a:endParaRPr lang="en-US" dirty="0"/>
          </a:p>
        </p:txBody>
      </p:sp>
    </p:spTree>
    <p:extLst>
      <p:ext uri="{BB962C8B-B14F-4D97-AF65-F5344CB8AC3E}">
        <p14:creationId xmlns:p14="http://schemas.microsoft.com/office/powerpoint/2010/main" val="369366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1800"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17</a:t>
            </a:fld>
            <a:endParaRPr lang="en-US" dirty="0"/>
          </a:p>
        </p:txBody>
      </p:sp>
    </p:spTree>
    <p:extLst>
      <p:ext uri="{BB962C8B-B14F-4D97-AF65-F5344CB8AC3E}">
        <p14:creationId xmlns:p14="http://schemas.microsoft.com/office/powerpoint/2010/main" val="218589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Personal Protective Equipment may be a bit uncomfortable or bulky, but needs to be worn to protect the user from injury.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18</a:t>
            </a:fld>
            <a:endParaRPr lang="en-US" dirty="0"/>
          </a:p>
        </p:txBody>
      </p:sp>
    </p:spTree>
    <p:extLst>
      <p:ext uri="{BB962C8B-B14F-4D97-AF65-F5344CB8AC3E}">
        <p14:creationId xmlns:p14="http://schemas.microsoft.com/office/powerpoint/2010/main" val="298444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Commonly called "Bridgeport" style mills, these versatile mills are capable of performing many operations, including some that are similar to those performed on the drill press like drilling, reaming, countersinking, and counter boring. Other operations performed on the mill include but are not limited to side and face milling, fly cutting, and precision boring. Mills are classified on the basis of the position of their spindle. The spindle operates in either a vertical or horizontal position. The amount of horsepower the mill is able to supply to the cutter is also often important.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Source(s): </a:t>
            </a:r>
            <a:r>
              <a:rPr lang="en-US" sz="1200" u="sng" kern="1200" dirty="0">
                <a:solidFill>
                  <a:schemeClr val="tx1"/>
                </a:solidFill>
                <a:effectLst/>
                <a:latin typeface="+mn-lt"/>
                <a:ea typeface="+mn-ea"/>
                <a:cs typeface="+mn-cs"/>
                <a:hlinkClick r:id="rId3"/>
              </a:rPr>
              <a:t>http://www.bookrags.com/research/milling</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2</a:t>
            </a:fld>
            <a:endParaRPr lang="en-US" dirty="0"/>
          </a:p>
        </p:txBody>
      </p:sp>
    </p:spTree>
    <p:extLst>
      <p:ext uri="{BB962C8B-B14F-4D97-AF65-F5344CB8AC3E}">
        <p14:creationId xmlns:p14="http://schemas.microsoft.com/office/powerpoint/2010/main" val="988225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milling machine is a wheel-cutting machine, dating from the 1700s and used by clockmakers, were the precursors of industrial milling machines. Eli Whitney is most often mentioned as the first to design and construct a milling machine that was dependable, and which served as a prototype for later, improved cutting machines.</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3</a:t>
            </a:fld>
            <a:endParaRPr lang="en-US" dirty="0"/>
          </a:p>
        </p:txBody>
      </p:sp>
    </p:spTree>
    <p:extLst>
      <p:ext uri="{BB962C8B-B14F-4D97-AF65-F5344CB8AC3E}">
        <p14:creationId xmlns:p14="http://schemas.microsoft.com/office/powerpoint/2010/main" val="2318856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1936, Rudolph </a:t>
            </a:r>
            <a:r>
              <a:rPr lang="en-US" sz="1200" kern="1200" dirty="0" err="1">
                <a:solidFill>
                  <a:schemeClr val="tx1"/>
                </a:solidFill>
                <a:effectLst/>
                <a:latin typeface="+mn-lt"/>
                <a:ea typeface="+mn-ea"/>
                <a:cs typeface="+mn-cs"/>
              </a:rPr>
              <a:t>Bannow</a:t>
            </a:r>
            <a:r>
              <a:rPr lang="en-US" sz="1200" kern="1200" dirty="0">
                <a:solidFill>
                  <a:schemeClr val="tx1"/>
                </a:solidFill>
                <a:effectLst/>
                <a:latin typeface="+mn-lt"/>
                <a:ea typeface="+mn-ea"/>
                <a:cs typeface="+mn-cs"/>
              </a:rPr>
              <a:t> conceived of the Bridgeport milling machine, which is </a:t>
            </a:r>
            <a:r>
              <a:rPr lang="en-US" sz="1200" u="sng" kern="1200" dirty="0">
                <a:solidFill>
                  <a:schemeClr val="tx1"/>
                </a:solidFill>
                <a:effectLst/>
                <a:latin typeface="+mn-lt"/>
                <a:ea typeface="+mn-ea"/>
                <a:cs typeface="+mn-cs"/>
                <a:hlinkClick r:id="rId3"/>
              </a:rPr>
              <a:t>still in production today</a:t>
            </a:r>
            <a:r>
              <a:rPr lang="en-US" sz="1200" kern="1200" dirty="0">
                <a:solidFill>
                  <a:schemeClr val="tx1"/>
                </a:solidFill>
                <a:effectLst/>
                <a:latin typeface="+mn-lt"/>
                <a:ea typeface="+mn-ea"/>
                <a:cs typeface="+mn-cs"/>
              </a:rPr>
              <a:t>. It was lighter, cheaper, and easier to use than many of the milling machines on the market at the time and became an instant success. Its success inspired others to copy the design, which lead to numerous clones.</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4</a:t>
            </a:fld>
            <a:endParaRPr lang="en-US" dirty="0"/>
          </a:p>
        </p:txBody>
      </p:sp>
    </p:spTree>
    <p:extLst>
      <p:ext uri="{BB962C8B-B14F-4D97-AF65-F5344CB8AC3E}">
        <p14:creationId xmlns:p14="http://schemas.microsoft.com/office/powerpoint/2010/main" val="4285326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mn-cs"/>
              </a:rPr>
              <a:t>OSHA was started to protect workers in the work place.  Before OSHA there was no organization that tracked work place injuries.  There were also no safety standards for employers.</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OSHA has 2 branches, the Enforcement Branch and the Collaboration Branch.  </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The Enforcement Branch investigates complaints and serious accidents.  </a:t>
            </a:r>
          </a:p>
          <a:p>
            <a:r>
              <a:rPr lang="en-US" sz="1200" kern="1200" dirty="0">
                <a:solidFill>
                  <a:schemeClr val="tx1"/>
                </a:solidFill>
                <a:effectLst/>
                <a:latin typeface="Calibri" panose="020F0502020204030204" pitchFamily="34" charset="0"/>
                <a:ea typeface="+mn-ea"/>
                <a:cs typeface="+mn-cs"/>
              </a:rPr>
              <a:t>The Collaboration Branch works on education, such as the Susan Harwood Grant.</a:t>
            </a:r>
          </a:p>
          <a:p>
            <a:r>
              <a:rPr lang="en-US" sz="1200" kern="1200" dirty="0">
                <a:solidFill>
                  <a:schemeClr val="tx1"/>
                </a:solidFill>
                <a:effectLst/>
                <a:latin typeface="Calibri" panose="020F0502020204030204" pitchFamily="34" charset="0"/>
                <a:ea typeface="+mn-ea"/>
                <a:cs typeface="+mn-cs"/>
              </a:rPr>
              <a:t> </a:t>
            </a:r>
          </a:p>
          <a:p>
            <a:r>
              <a:rPr lang="en-US" sz="1200" kern="1200">
                <a:solidFill>
                  <a:schemeClr val="tx1"/>
                </a:solidFill>
                <a:effectLst/>
                <a:latin typeface="Calibri" panose="020F0502020204030204" pitchFamily="34" charset="0"/>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5</a:t>
            </a:fld>
            <a:endParaRPr lang="en-US" dirty="0"/>
          </a:p>
        </p:txBody>
      </p:sp>
    </p:spTree>
    <p:extLst>
      <p:ext uri="{BB962C8B-B14F-4D97-AF65-F5344CB8AC3E}">
        <p14:creationId xmlns:p14="http://schemas.microsoft.com/office/powerpoint/2010/main" val="4111827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rights to the trainees and point them to the posters available around the workplace where they can refer to for more information.</a:t>
            </a:r>
          </a:p>
          <a:p>
            <a:r>
              <a:rPr lang="en-US" sz="1200" kern="1200" dirty="0">
                <a:solidFill>
                  <a:schemeClr val="tx1"/>
                </a:solidFill>
                <a:effectLst/>
                <a:latin typeface="+mn-lt"/>
                <a:ea typeface="+mn-ea"/>
                <a:cs typeface="+mn-cs"/>
              </a:rPr>
              <a:t>Extra resources can be found at </a:t>
            </a:r>
            <a:r>
              <a:rPr lang="en-US" sz="1200" u="sng" kern="1200" dirty="0">
                <a:solidFill>
                  <a:schemeClr val="tx1"/>
                </a:solidFill>
                <a:effectLst/>
                <a:latin typeface="+mn-lt"/>
                <a:ea typeface="+mn-ea"/>
                <a:cs typeface="+mn-cs"/>
                <a:hlinkClick r:id="rId3"/>
              </a:rPr>
              <a:t>https://www.osha.gov/workers/index.html</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6</a:t>
            </a:fld>
            <a:endParaRPr lang="en-US" dirty="0"/>
          </a:p>
        </p:txBody>
      </p:sp>
    </p:spTree>
    <p:extLst>
      <p:ext uri="{BB962C8B-B14F-4D97-AF65-F5344CB8AC3E}">
        <p14:creationId xmlns:p14="http://schemas.microsoft.com/office/powerpoint/2010/main" val="3475433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accidents result from persons working on, or around, moving machinery. These accidents could have been prevented by the installation and proper maintenance of guarding. The goal of this training is to make the guarding of all equipment as easily understood as possible and re-</a:t>
            </a:r>
            <a:r>
              <a:rPr lang="en-US" sz="1200" kern="1200" dirty="0" err="1">
                <a:solidFill>
                  <a:schemeClr val="tx1"/>
                </a:solidFill>
                <a:effectLst/>
                <a:latin typeface="+mn-lt"/>
                <a:ea typeface="+mn-ea"/>
                <a:cs typeface="+mn-cs"/>
              </a:rPr>
              <a:t>inforce</a:t>
            </a:r>
            <a:r>
              <a:rPr lang="en-US" sz="1200" kern="1200" dirty="0">
                <a:solidFill>
                  <a:schemeClr val="tx1"/>
                </a:solidFill>
                <a:effectLst/>
                <a:latin typeface="+mn-lt"/>
                <a:ea typeface="+mn-ea"/>
                <a:cs typeface="+mn-cs"/>
              </a:rPr>
              <a:t> the safe working procedures that must always be in place around dangerous equipment.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list of accidents is as long as it is horrifying.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Safeguards are essential for protecting workers from needless and preventable injuries. Where the operation of a machine can injure the operator or other workers, the hazard must be controlled or eliminated.</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hlinkClick r:id="rId3"/>
              </a:rPr>
              <a:t>National Emphasis Program on Amputations</a:t>
            </a:r>
            <a:r>
              <a:rPr lang="en-US" sz="1200" kern="1200" dirty="0">
                <a:solidFill>
                  <a:schemeClr val="tx1"/>
                </a:solidFill>
                <a:effectLst/>
                <a:latin typeface="+mn-lt"/>
                <a:ea typeface="+mn-ea"/>
                <a:cs typeface="+mn-cs"/>
              </a:rPr>
              <a:t>*. CPL 03-00-019, (August 13, 2015). Describes policies and procedures for implementing a National Emphasis Program (NEP) to identify and to reduce workplace machinery and equipment hazards which are causing or likely to cause amputations.</a:t>
            </a:r>
          </a:p>
          <a:p>
            <a:r>
              <a:rPr lang="en-US" sz="1200" kern="1200" dirty="0">
                <a:solidFill>
                  <a:schemeClr val="tx1"/>
                </a:solidFill>
                <a:effectLst/>
                <a:latin typeface="+mn-lt"/>
                <a:ea typeface="+mn-ea"/>
                <a:cs typeface="+mn-cs"/>
              </a:rPr>
              <a:t>Resource:  </a:t>
            </a:r>
            <a:r>
              <a:rPr lang="en-US" sz="1200" u="sng" kern="1200" dirty="0">
                <a:solidFill>
                  <a:schemeClr val="tx1"/>
                </a:solidFill>
                <a:effectLst/>
                <a:latin typeface="+mn-lt"/>
                <a:ea typeface="+mn-ea"/>
                <a:cs typeface="+mn-cs"/>
                <a:hlinkClick r:id="rId4"/>
              </a:rPr>
              <a:t>https://www.osha.gov/dte/outreach/construction_generalindustry/gi_outreach_tp.html</a:t>
            </a:r>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5"/>
              </a:rPr>
              <a:t>https://safetyresourcesblog.com/2014/08/16/osha-quickcards-download-here-all-free-englishspanishother/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7</a:t>
            </a:fld>
            <a:endParaRPr lang="en-US" dirty="0"/>
          </a:p>
        </p:txBody>
      </p:sp>
    </p:spTree>
    <p:extLst>
      <p:ext uri="{BB962C8B-B14F-4D97-AF65-F5344CB8AC3E}">
        <p14:creationId xmlns:p14="http://schemas.microsoft.com/office/powerpoint/2010/main" val="1808669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important for machine users to always check to make sure that the machine guards are in place or available prior to use.  </a:t>
            </a:r>
          </a:p>
          <a:p>
            <a:r>
              <a:rPr lang="en-US" sz="1200" kern="1200" dirty="0">
                <a:solidFill>
                  <a:schemeClr val="tx1"/>
                </a:solidFill>
                <a:effectLst/>
                <a:latin typeface="+mn-lt"/>
                <a:ea typeface="+mn-ea"/>
                <a:cs typeface="+mn-cs"/>
              </a:rPr>
              <a:t>Never reach in towards the point of operation of the machine while it is running.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8</a:t>
            </a:fld>
            <a:endParaRPr lang="en-US" dirty="0"/>
          </a:p>
        </p:txBody>
      </p:sp>
    </p:spTree>
    <p:extLst>
      <p:ext uri="{BB962C8B-B14F-4D97-AF65-F5344CB8AC3E}">
        <p14:creationId xmlns:p14="http://schemas.microsoft.com/office/powerpoint/2010/main" val="389711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Machine guarding is a means of shielding employees from moving or flying parts and preventing them from accidentally coming into contact with moving pieces of equipment.</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9</a:t>
            </a:fld>
            <a:endParaRPr lang="en-US" dirty="0"/>
          </a:p>
        </p:txBody>
      </p:sp>
    </p:spTree>
    <p:extLst>
      <p:ext uri="{BB962C8B-B14F-4D97-AF65-F5344CB8AC3E}">
        <p14:creationId xmlns:p14="http://schemas.microsoft.com/office/powerpoint/2010/main" val="1659172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63B7-91A0-214E-9FC3-652E8C2BB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81BDCD-9EB6-C544-B309-C48957F5DE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512C69-1DB6-F046-869A-14B988CC3E2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81583F2D-6A85-5A4A-AF2C-B6B3DCEC68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414BA0-555A-B343-8559-CC5CA7D1898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124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23E2-8814-C64D-BC71-52729F234B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4FDEEA-3091-0846-9BF2-18B340A121C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1C5B8F-9E27-F440-9C4B-B31B722A053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9B50AD35-DF40-D548-BA16-780B36AA46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6D9270-ACC0-874E-9F8B-A02E0E7ED6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2979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98C730-4BFB-2C48-9893-3081E02109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DCA72-4BC9-A44F-B1B2-259A13AEE8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83522-1286-D945-8AAD-4F4B449AD65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A1F08FB0-0E26-3440-95BA-AE718D2F28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72B066-6190-F64D-A352-5403B7FA2DC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39089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6F28-9AFD-B648-99F2-EC763A03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385E1D-6B64-154A-A7B3-990494BB36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0199C-6549-3E4F-BF9D-A15EA667C252}"/>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FF942458-D0D6-7E48-87C1-CEE0245D08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1994E6-C97A-3B4B-A398-1D88312322C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31071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C683-56E6-5947-BAB9-E4F149788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79433-49AE-ED40-B372-D6069A3BD6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CC4511-35E8-5F4B-BBB2-5748862F443E}"/>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56185C4C-5C75-1048-AB00-58012E1F00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031F91-AF9E-2449-9E86-25334E300AC9}"/>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27080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4A81-0865-E744-A450-E51F644AB7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00A454-184F-3F4D-A08B-DEEDF98ACB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AD2DC-FFDB-5743-BF1D-E4DC22CC80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C6C169-289C-4B49-9036-845587B5E00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F0BF3447-DCE5-244E-96FD-283FF26D9F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976D5C-6604-BE4D-8E45-2B30E29BA3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22011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A6E45-1E14-6148-8276-32A4C45717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E84936-40FA-4741-8A12-E7C142A67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C106D6-60E0-1E4F-B549-B47284C4DB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7FBE67-AAFC-D643-93BD-934138986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C19585-07F6-884C-92D7-426B780E2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B86735-A984-8140-917D-51E961E8A0A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8" name="Footer Placeholder 7">
            <a:extLst>
              <a:ext uri="{FF2B5EF4-FFF2-40B4-BE49-F238E27FC236}">
                <a16:creationId xmlns:a16="http://schemas.microsoft.com/office/drawing/2014/main" id="{BAA13281-6738-8245-A99B-88EF594AB0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92AFFDA-2024-CC4B-9A7D-A7BBDC940B47}"/>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20069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7226-E27A-9E47-9D08-55C7C7FCC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AC2D83-D28C-A445-A60F-F4E5BFDB8BA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4" name="Footer Placeholder 3">
            <a:extLst>
              <a:ext uri="{FF2B5EF4-FFF2-40B4-BE49-F238E27FC236}">
                <a16:creationId xmlns:a16="http://schemas.microsoft.com/office/drawing/2014/main" id="{ED4435E6-62CF-D447-A934-98D9A82BB42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F5299C-4886-E344-8A3D-99E74438A6D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813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F6EE9-257A-D448-92D6-166445A0DDE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3" name="Footer Placeholder 2">
            <a:extLst>
              <a:ext uri="{FF2B5EF4-FFF2-40B4-BE49-F238E27FC236}">
                <a16:creationId xmlns:a16="http://schemas.microsoft.com/office/drawing/2014/main" id="{9A9A5A1C-569B-7347-A064-DCEB587349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BB235D0-534C-2F44-A562-BEC326023D96}"/>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74109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4993-F204-4F40-8FD4-3A7B32F8D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C30E0A-7A5E-8B40-9DCA-0597D722D7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7DAD00-14F3-DB41-BC92-D8DA71D99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E01503-7F4A-AD42-8193-52F514A46E2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0CC17D07-6EC4-394F-ABA3-5F11177BC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EDB28-9F1D-3F45-ACFE-06FFB4ECC31A}"/>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1064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BAAA-8A5E-7545-92EE-F85411498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917C7A-0877-E14D-BD60-01D9EBD7F7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0933B5-8C3D-C140-8681-D22C497D8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08EC59-BE6A-DE44-899F-95529CA819C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BCA0F16A-8BA1-7247-B5E3-F8D56F10A7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2685D6-3B3D-1449-9D6D-DB13DBA84D6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403975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BFD31-1E24-7B40-924A-B1F27EAE3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777D0E-94EE-C341-9D27-29210F5FE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F081E-4EDB-B94B-B012-0AEC4D90DF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C8479D4D-B5F5-EB4A-8EEE-0A9A64C881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00D615-0145-E744-96C9-E86D63959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D4B90-DCEE-0549-B0CF-C9EF60D81BDE}" type="slidenum">
              <a:rPr lang="en-US" smtClean="0"/>
              <a:t>‹#›</a:t>
            </a:fld>
            <a:endParaRPr lang="en-US" dirty="0"/>
          </a:p>
        </p:txBody>
      </p:sp>
    </p:spTree>
    <p:extLst>
      <p:ext uri="{BB962C8B-B14F-4D97-AF65-F5344CB8AC3E}">
        <p14:creationId xmlns:p14="http://schemas.microsoft.com/office/powerpoint/2010/main" val="265464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laws-regs/oshact/toc"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hyperlink" Target="https://www.dol.gov/agencies/osec" TargetMode="External"/><Relationship Id="rId5" Type="http://schemas.openxmlformats.org/officeDocument/2006/relationships/hyperlink" Target="https://www.dol.gov/" TargetMode="External"/><Relationship Id="rId4" Type="http://schemas.openxmlformats.org/officeDocument/2006/relationships/hyperlink" Target="https://www.osha.gov/Publications/3439at-a-gl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EE17-F5E6-114D-9A09-82877487E944}"/>
              </a:ext>
            </a:extLst>
          </p:cNvPr>
          <p:cNvSpPr>
            <a:spLocks noGrp="1"/>
          </p:cNvSpPr>
          <p:nvPr>
            <p:ph type="ctrTitle"/>
          </p:nvPr>
        </p:nvSpPr>
        <p:spPr/>
        <p:txBody>
          <a:bodyPr/>
          <a:lstStyle/>
          <a:p>
            <a:r>
              <a:rPr lang="en-US" sz="7200" spc="300" dirty="0"/>
              <a:t>Introduction to </a:t>
            </a:r>
            <a:br>
              <a:rPr lang="en-US" sz="7200" spc="300" dirty="0"/>
            </a:br>
            <a:r>
              <a:rPr lang="en-US" sz="7200" spc="-150" dirty="0"/>
              <a:t>Mill Safety</a:t>
            </a:r>
            <a:endParaRPr lang="en-US" dirty="0"/>
          </a:p>
        </p:txBody>
      </p:sp>
      <p:sp>
        <p:nvSpPr>
          <p:cNvPr id="4" name="Subtitle 2">
            <a:extLst>
              <a:ext uri="{FF2B5EF4-FFF2-40B4-BE49-F238E27FC236}">
                <a16:creationId xmlns:a16="http://schemas.microsoft.com/office/drawing/2014/main" id="{CA381258-A541-4E4E-9A1B-1CB0A0B7636A}"/>
              </a:ext>
            </a:extLst>
          </p:cNvPr>
          <p:cNvSpPr txBox="1">
            <a:spLocks/>
          </p:cNvSpPr>
          <p:nvPr/>
        </p:nvSpPr>
        <p:spPr>
          <a:xfrm>
            <a:off x="314632" y="5345003"/>
            <a:ext cx="11562735" cy="113562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This material was produced under Susan Harwood grant number </a:t>
            </a:r>
            <a:r>
              <a:rPr lang="en-US" dirty="0" smtClean="0"/>
              <a:t>SH-31214-SH7 </a:t>
            </a:r>
            <a:r>
              <a:rPr lang="en-US" dirty="0"/>
              <a:t>Occupational Safety and Health Administration, U.S. Department of Labor. The contents in this presentation do not necessarily reflect the views or policies of the U.S. Department of Labor, nor does the mention of trade names, commercial products, or organizations imply endorsement by the U.S. Government.</a:t>
            </a:r>
          </a:p>
        </p:txBody>
      </p:sp>
    </p:spTree>
    <p:extLst>
      <p:ext uri="{BB962C8B-B14F-4D97-AF65-F5344CB8AC3E}">
        <p14:creationId xmlns:p14="http://schemas.microsoft.com/office/powerpoint/2010/main" val="252455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Basic parts and hazards</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a:bodyPr>
          <a:lstStyle/>
          <a:p>
            <a:pPr marL="0" lvl="0" indent="0">
              <a:spcBef>
                <a:spcPts val="0"/>
              </a:spcBef>
              <a:buClr>
                <a:schemeClr val="dk1"/>
              </a:buClr>
              <a:buSzPts val="2800"/>
              <a:buNone/>
            </a:pPr>
            <a:r>
              <a:rPr lang="en-US" dirty="0"/>
              <a:t>Three fundamental machine areas:</a:t>
            </a:r>
          </a:p>
          <a:p>
            <a:pPr marL="457200" lvl="0" indent="-457200">
              <a:buClr>
                <a:schemeClr val="dk1"/>
              </a:buClr>
              <a:buSzPts val="2800"/>
              <a:buFont typeface="Arial"/>
              <a:buChar char="•"/>
            </a:pPr>
            <a:r>
              <a:rPr lang="en-US" dirty="0"/>
              <a:t>Point of operation</a:t>
            </a:r>
          </a:p>
          <a:p>
            <a:pPr marL="457200" lvl="0" indent="-457200">
              <a:buClr>
                <a:schemeClr val="dk1"/>
              </a:buClr>
              <a:buSzPts val="2800"/>
              <a:buFont typeface="Arial"/>
              <a:buChar char="•"/>
            </a:pPr>
            <a:r>
              <a:rPr lang="en-US" dirty="0"/>
              <a:t>Power transmission device</a:t>
            </a:r>
          </a:p>
          <a:p>
            <a:pPr marL="457200" lvl="0" indent="-457200">
              <a:buClr>
                <a:schemeClr val="dk1"/>
              </a:buClr>
              <a:buSzPts val="2800"/>
              <a:buFont typeface="Arial"/>
              <a:buChar char="•"/>
            </a:pPr>
            <a:r>
              <a:rPr lang="en-US" dirty="0"/>
              <a:t>Other moving parts – Operating controls such as mechanical or electric power control</a:t>
            </a:r>
          </a:p>
          <a:p>
            <a:pPr marL="0" indent="0">
              <a:buNone/>
            </a:pPr>
            <a:endParaRPr lang="en-US" dirty="0"/>
          </a:p>
        </p:txBody>
      </p:sp>
      <p:sp>
        <p:nvSpPr>
          <p:cNvPr id="5" name="TextBox 4">
            <a:extLst>
              <a:ext uri="{FF2B5EF4-FFF2-40B4-BE49-F238E27FC236}">
                <a16:creationId xmlns:a16="http://schemas.microsoft.com/office/drawing/2014/main" id="{63E21234-5E89-0143-874F-E339299C010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three fundamental machine areas on a mill</a:t>
            </a:r>
          </a:p>
        </p:txBody>
      </p:sp>
      <p:pic>
        <p:nvPicPr>
          <p:cNvPr id="7" name="Content Placeholder 6" title="The image shows the operating controls of the mill, with the emergency stop and on/off switch, the point of operation where the tool meets the part, and the power transmission device where electrical power is converted to mechanical motion."/>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52309" y="551543"/>
            <a:ext cx="4093263" cy="5490483"/>
          </a:xfrm>
        </p:spPr>
      </p:pic>
    </p:spTree>
    <p:extLst>
      <p:ext uri="{BB962C8B-B14F-4D97-AF65-F5344CB8AC3E}">
        <p14:creationId xmlns:p14="http://schemas.microsoft.com/office/powerpoint/2010/main" val="206769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lstStyle/>
          <a:p>
            <a:r>
              <a:rPr lang="en-US" b="1" dirty="0"/>
              <a:t>Hazards: </a:t>
            </a:r>
            <a:r>
              <a:rPr lang="en-US" dirty="0"/>
              <a:t>Point of operation</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lstStyle/>
          <a:p>
            <a:pPr marL="0" lvl="0" indent="0">
              <a:spcBef>
                <a:spcPts val="0"/>
              </a:spcBef>
              <a:buClr>
                <a:schemeClr val="dk1"/>
              </a:buClr>
              <a:buSzPts val="2800"/>
              <a:buNone/>
            </a:pPr>
            <a:r>
              <a:rPr lang="en-US" dirty="0"/>
              <a:t>The Point of Operation is  the area on a machine where work is actually </a:t>
            </a:r>
            <a:br>
              <a:rPr lang="en-US" dirty="0"/>
            </a:br>
            <a:r>
              <a:rPr lang="en-US" dirty="0"/>
              <a:t>performed on the material being processed (highlighted in orange).</a:t>
            </a:r>
          </a:p>
          <a:p>
            <a:pPr marL="0" lvl="0" indent="0">
              <a:spcBef>
                <a:spcPts val="0"/>
              </a:spcBef>
              <a:buClr>
                <a:schemeClr val="dk1"/>
              </a:buClr>
              <a:buSzPts val="2800"/>
              <a:buNone/>
            </a:pPr>
            <a:endParaRPr lang="en-US" dirty="0"/>
          </a:p>
          <a:p>
            <a:pPr marL="0" lvl="0" indent="0">
              <a:spcBef>
                <a:spcPts val="0"/>
              </a:spcBef>
              <a:buClr>
                <a:schemeClr val="dk1"/>
              </a:buClr>
              <a:buSzPts val="2800"/>
              <a:buNone/>
            </a:pPr>
            <a:r>
              <a:rPr lang="en-US" dirty="0"/>
              <a:t>The spindle is the rotating part, the cutter is the “drill,” and the </a:t>
            </a:r>
            <a:r>
              <a:rPr lang="en-US" dirty="0" err="1"/>
              <a:t>workholding</a:t>
            </a:r>
            <a:r>
              <a:rPr lang="en-US" dirty="0"/>
              <a:t>/vise is the “table.”</a:t>
            </a:r>
          </a:p>
          <a:p>
            <a:pPr marL="0" indent="0">
              <a:buNone/>
            </a:pPr>
            <a:endParaRPr lang="en-US" dirty="0"/>
          </a:p>
        </p:txBody>
      </p:sp>
      <p:sp>
        <p:nvSpPr>
          <p:cNvPr id="5" name="TextBox 4">
            <a:extLst>
              <a:ext uri="{FF2B5EF4-FFF2-40B4-BE49-F238E27FC236}">
                <a16:creationId xmlns:a16="http://schemas.microsoft.com/office/drawing/2014/main" id="{C0356732-E347-4047-8032-91A03CFD51D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point of operation for the mill</a:t>
            </a:r>
          </a:p>
        </p:txBody>
      </p:sp>
      <p:pic>
        <p:nvPicPr>
          <p:cNvPr id="7" name="Content Placeholder 6" title="this image shows the point of operation where the tool meets the work part"/>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172200" y="1825625"/>
            <a:ext cx="5181600" cy="3601395"/>
          </a:xfrm>
        </p:spPr>
      </p:pic>
    </p:spTree>
    <p:extLst>
      <p:ext uri="{BB962C8B-B14F-4D97-AF65-F5344CB8AC3E}">
        <p14:creationId xmlns:p14="http://schemas.microsoft.com/office/powerpoint/2010/main" val="169620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lstStyle/>
          <a:p>
            <a:r>
              <a:rPr lang="en-US" b="1" dirty="0"/>
              <a:t>Hazards: </a:t>
            </a:r>
            <a:r>
              <a:rPr lang="en-US" dirty="0"/>
              <a:t>Nip points and rotating parts</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lstStyle/>
          <a:p>
            <a:pPr marL="0" lvl="0" indent="0">
              <a:lnSpc>
                <a:spcPct val="80000"/>
              </a:lnSpc>
              <a:spcBef>
                <a:spcPts val="0"/>
              </a:spcBef>
              <a:buClr>
                <a:schemeClr val="dk1"/>
              </a:buClr>
              <a:buSzPts val="2800"/>
              <a:buNone/>
            </a:pPr>
            <a:r>
              <a:rPr lang="en-US" dirty="0"/>
              <a:t>In-running nip points are commonly found among rotating or reciprocating parts. They </a:t>
            </a:r>
            <a:br>
              <a:rPr lang="en-US" dirty="0"/>
            </a:br>
            <a:r>
              <a:rPr lang="en-US" dirty="0"/>
              <a:t>occur in two scenarios:</a:t>
            </a:r>
          </a:p>
          <a:p>
            <a:pPr marL="0" lvl="0" indent="0">
              <a:lnSpc>
                <a:spcPct val="80000"/>
              </a:lnSpc>
              <a:buClr>
                <a:schemeClr val="dk1"/>
              </a:buClr>
              <a:buSzPts val="2800"/>
              <a:buNone/>
            </a:pPr>
            <a:endParaRPr lang="en-US" b="1" dirty="0"/>
          </a:p>
          <a:p>
            <a:pPr lvl="0">
              <a:lnSpc>
                <a:spcPct val="80000"/>
              </a:lnSpc>
              <a:buClr>
                <a:schemeClr val="dk1"/>
              </a:buClr>
              <a:buSzPts val="2800"/>
              <a:buAutoNum type="arabicPeriod"/>
            </a:pPr>
            <a:r>
              <a:rPr lang="en-US" dirty="0"/>
              <a:t>When machine parts move </a:t>
            </a:r>
            <a:br>
              <a:rPr lang="en-US" dirty="0"/>
            </a:br>
            <a:r>
              <a:rPr lang="en-US" dirty="0"/>
              <a:t>toward each other</a:t>
            </a:r>
          </a:p>
          <a:p>
            <a:pPr lvl="0">
              <a:lnSpc>
                <a:spcPct val="80000"/>
              </a:lnSpc>
              <a:buClr>
                <a:schemeClr val="dk1"/>
              </a:buClr>
              <a:buSzPts val="2800"/>
              <a:buAutoNum type="arabicPeriod"/>
            </a:pPr>
            <a:r>
              <a:rPr lang="en-US" dirty="0"/>
              <a:t>When machine parts run past a</a:t>
            </a:r>
            <a:br>
              <a:rPr lang="en-US" dirty="0"/>
            </a:br>
            <a:r>
              <a:rPr lang="en-US" dirty="0"/>
              <a:t>stationary object</a:t>
            </a:r>
          </a:p>
          <a:p>
            <a:pPr marL="0" indent="0">
              <a:buNone/>
            </a:pPr>
            <a:endParaRPr lang="en-US" dirty="0"/>
          </a:p>
        </p:txBody>
      </p:sp>
      <p:sp>
        <p:nvSpPr>
          <p:cNvPr id="5" name="TextBox 4">
            <a:extLst>
              <a:ext uri="{FF2B5EF4-FFF2-40B4-BE49-F238E27FC236}">
                <a16:creationId xmlns:a16="http://schemas.microsoft.com/office/drawing/2014/main" id="{C0356732-E347-4047-8032-91A03CFD51D3}"/>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nip points in different mechanisms</a:t>
            </a:r>
          </a:p>
        </p:txBody>
      </p:sp>
      <p:pic>
        <p:nvPicPr>
          <p:cNvPr id="7" name="Content Placeholder 6" title="This image shows a variety of nip points in various machines where two parts move towards eachother or when a part runs past a stationary object"/>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460791" y="1419225"/>
            <a:ext cx="5110282" cy="4829398"/>
          </a:xfrm>
        </p:spPr>
      </p:pic>
    </p:spTree>
    <p:extLst>
      <p:ext uri="{BB962C8B-B14F-4D97-AF65-F5344CB8AC3E}">
        <p14:creationId xmlns:p14="http://schemas.microsoft.com/office/powerpoint/2010/main" val="2088456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4CE6-E6DA-154F-B1B3-51DDEB29BCEE}"/>
              </a:ext>
            </a:extLst>
          </p:cNvPr>
          <p:cNvSpPr>
            <a:spLocks noGrp="1"/>
          </p:cNvSpPr>
          <p:nvPr>
            <p:ph type="title"/>
          </p:nvPr>
        </p:nvSpPr>
        <p:spPr/>
        <p:txBody>
          <a:bodyPr/>
          <a:lstStyle/>
          <a:p>
            <a:r>
              <a:rPr lang="en-US" b="1" dirty="0"/>
              <a:t>Hazards: </a:t>
            </a:r>
            <a:r>
              <a:rPr lang="en-US" dirty="0"/>
              <a:t>Hazard Signage</a:t>
            </a:r>
          </a:p>
        </p:txBody>
      </p:sp>
      <p:sp>
        <p:nvSpPr>
          <p:cNvPr id="3" name="Content Placeholder 2">
            <a:extLst>
              <a:ext uri="{FF2B5EF4-FFF2-40B4-BE49-F238E27FC236}">
                <a16:creationId xmlns:a16="http://schemas.microsoft.com/office/drawing/2014/main" id="{BD9145AA-719C-4648-AB67-9E2135850A86}"/>
              </a:ext>
            </a:extLst>
          </p:cNvPr>
          <p:cNvSpPr>
            <a:spLocks noGrp="1"/>
          </p:cNvSpPr>
          <p:nvPr>
            <p:ph sz="half" idx="1"/>
          </p:nvPr>
        </p:nvSpPr>
        <p:spPr>
          <a:xfrm>
            <a:off x="838200" y="1825625"/>
            <a:ext cx="5181600" cy="4351338"/>
          </a:xfrm>
        </p:spPr>
        <p:txBody>
          <a:bodyPr/>
          <a:lstStyle/>
          <a:p>
            <a:pPr marL="0" indent="0">
              <a:buNone/>
            </a:pPr>
            <a:r>
              <a:rPr lang="en-US" dirty="0"/>
              <a:t>To prevent injuries, be aware of hazard signages next to the machinery.</a:t>
            </a:r>
          </a:p>
          <a:p>
            <a:pPr marL="0" indent="0">
              <a:buNone/>
            </a:pPr>
            <a:endParaRPr lang="en-US" dirty="0"/>
          </a:p>
        </p:txBody>
      </p:sp>
      <p:sp>
        <p:nvSpPr>
          <p:cNvPr id="5" name="TextBox 4">
            <a:extLst>
              <a:ext uri="{FF2B5EF4-FFF2-40B4-BE49-F238E27FC236}">
                <a16:creationId xmlns:a16="http://schemas.microsoft.com/office/drawing/2014/main" id="{AD265453-79EC-AB41-B49F-119F6B38003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7" name="Content Placeholder 6" title="An example of hazard signage which reads &quot;danger, keep hands clear when equipment is running&quot;"/>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640727" y="2008302"/>
            <a:ext cx="4276725" cy="3086100"/>
          </a:xfrm>
        </p:spPr>
      </p:pic>
    </p:spTree>
    <p:extLst>
      <p:ext uri="{BB962C8B-B14F-4D97-AF65-F5344CB8AC3E}">
        <p14:creationId xmlns:p14="http://schemas.microsoft.com/office/powerpoint/2010/main" val="1153102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E9D-C122-F145-B772-09002FF43D2E}"/>
              </a:ext>
            </a:extLst>
          </p:cNvPr>
          <p:cNvSpPr>
            <a:spLocks noGrp="1"/>
          </p:cNvSpPr>
          <p:nvPr>
            <p:ph type="title"/>
          </p:nvPr>
        </p:nvSpPr>
        <p:spPr>
          <a:xfrm>
            <a:off x="838200" y="365125"/>
            <a:ext cx="5181600" cy="1325563"/>
          </a:xfrm>
        </p:spPr>
        <p:txBody>
          <a:bodyPr/>
          <a:lstStyle/>
          <a:p>
            <a:r>
              <a:rPr lang="en-US" b="1" dirty="0"/>
              <a:t>Hazards: </a:t>
            </a:r>
            <a:r>
              <a:rPr lang="en-US" dirty="0"/>
              <a:t>Flying chips and sparks</a:t>
            </a:r>
          </a:p>
        </p:txBody>
      </p:sp>
      <p:sp>
        <p:nvSpPr>
          <p:cNvPr id="3" name="Content Placeholder 2">
            <a:extLst>
              <a:ext uri="{FF2B5EF4-FFF2-40B4-BE49-F238E27FC236}">
                <a16:creationId xmlns:a16="http://schemas.microsoft.com/office/drawing/2014/main" id="{0604F113-0DAD-8A4B-8C10-91268532FF21}"/>
              </a:ext>
            </a:extLst>
          </p:cNvPr>
          <p:cNvSpPr>
            <a:spLocks noGrp="1"/>
          </p:cNvSpPr>
          <p:nvPr>
            <p:ph sz="half" idx="1"/>
          </p:nvPr>
        </p:nvSpPr>
        <p:spPr>
          <a:xfrm>
            <a:off x="838200" y="1825625"/>
            <a:ext cx="5181600" cy="4351338"/>
          </a:xfrm>
        </p:spPr>
        <p:txBody>
          <a:bodyPr/>
          <a:lstStyle/>
          <a:p>
            <a:pPr marL="0" lvl="0" indent="0">
              <a:spcBef>
                <a:spcPts val="0"/>
              </a:spcBef>
              <a:buClr>
                <a:schemeClr val="dk1"/>
              </a:buClr>
              <a:buSzPts val="2800"/>
              <a:buNone/>
            </a:pPr>
            <a:r>
              <a:rPr lang="en-US" dirty="0"/>
              <a:t>Chips and other pieces of material may </a:t>
            </a:r>
            <a:r>
              <a:rPr lang="en-US" b="1" dirty="0"/>
              <a:t>fly off </a:t>
            </a:r>
            <a:r>
              <a:rPr lang="en-US" dirty="0"/>
              <a:t>of the mill at the point of operation during cutting.</a:t>
            </a:r>
          </a:p>
          <a:p>
            <a:pPr marL="0" lvl="0" indent="0">
              <a:spcBef>
                <a:spcPts val="0"/>
              </a:spcBef>
              <a:buClr>
                <a:schemeClr val="dk1"/>
              </a:buClr>
              <a:buSzPts val="2800"/>
              <a:buNone/>
            </a:pPr>
            <a:endParaRPr lang="en-US" dirty="0"/>
          </a:p>
          <a:p>
            <a:pPr marL="0" indent="0">
              <a:buNone/>
            </a:pPr>
            <a:r>
              <a:rPr lang="en-US" dirty="0"/>
              <a:t>Sparks may occur during cutting, especially at higher speeds or with harder materials such as steel</a:t>
            </a:r>
          </a:p>
          <a:p>
            <a:pPr marL="0" indent="0">
              <a:buNone/>
            </a:pPr>
            <a:endParaRPr lang="en-US" dirty="0"/>
          </a:p>
        </p:txBody>
      </p:sp>
      <p:sp>
        <p:nvSpPr>
          <p:cNvPr id="5" name="TextBox 4">
            <a:extLst>
              <a:ext uri="{FF2B5EF4-FFF2-40B4-BE49-F238E27FC236}">
                <a16:creationId xmlns:a16="http://schemas.microsoft.com/office/drawing/2014/main" id="{51B8C94E-18D4-2849-9733-54C15B9DF57A}"/>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chips created by the mill</a:t>
            </a:r>
          </a:p>
        </p:txBody>
      </p:sp>
      <p:pic>
        <p:nvPicPr>
          <p:cNvPr id="6" name="Content Placeholder 5" descr="An image of chips produced by milling">
            <a:extLst>
              <a:ext uri="{FF2B5EF4-FFF2-40B4-BE49-F238E27FC236}">
                <a16:creationId xmlns:a16="http://schemas.microsoft.com/office/drawing/2014/main" id="{53445044-255C-7648-8BFD-E83910C15277}"/>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886924" y="883272"/>
            <a:ext cx="4437951" cy="4710456"/>
          </a:xfrm>
        </p:spPr>
      </p:pic>
    </p:spTree>
    <p:extLst>
      <p:ext uri="{BB962C8B-B14F-4D97-AF65-F5344CB8AC3E}">
        <p14:creationId xmlns:p14="http://schemas.microsoft.com/office/powerpoint/2010/main" val="2470264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364892" cy="1325563"/>
          </a:xfrm>
        </p:spPr>
        <p:txBody>
          <a:bodyPr>
            <a:normAutofit fontScale="90000"/>
          </a:bodyPr>
          <a:lstStyle/>
          <a:p>
            <a:r>
              <a:rPr lang="en-US" b="1" dirty="0"/>
              <a:t>Hazards: </a:t>
            </a:r>
            <a:r>
              <a:rPr lang="en-US" dirty="0"/>
              <a:t>Preventing injuries and amputations</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lstStyle/>
          <a:p>
            <a:pPr marL="457200" lvl="0" indent="-457200">
              <a:spcBef>
                <a:spcPts val="0"/>
              </a:spcBef>
              <a:buClr>
                <a:schemeClr val="dk1"/>
              </a:buClr>
              <a:buSzPts val="2800"/>
              <a:buFont typeface="Arial"/>
              <a:buChar char="•"/>
            </a:pPr>
            <a:r>
              <a:rPr lang="en-US" dirty="0"/>
              <a:t>Do not remove any guards or other devices </a:t>
            </a:r>
          </a:p>
          <a:p>
            <a:pPr marL="457200" lvl="0" indent="-457200">
              <a:buClr>
                <a:schemeClr val="dk1"/>
              </a:buClr>
              <a:buSzPts val="2800"/>
              <a:buFont typeface="Arial"/>
              <a:buChar char="•"/>
            </a:pPr>
            <a:r>
              <a:rPr lang="en-US" dirty="0"/>
              <a:t>Do not operate the milling machine unless you are trained and authorized to operate the machine</a:t>
            </a:r>
          </a:p>
          <a:p>
            <a:pPr marL="457200" lvl="0" indent="-457200">
              <a:buClr>
                <a:schemeClr val="dk1"/>
              </a:buClr>
              <a:buSzPts val="2800"/>
              <a:buFont typeface="Arial"/>
              <a:buChar char="•"/>
            </a:pPr>
            <a:r>
              <a:rPr lang="en-US" dirty="0"/>
              <a:t>Operators must place the jig or vise locking arrangement so that the force is exerted away from the cutter</a:t>
            </a:r>
          </a:p>
          <a:p>
            <a:pPr marL="0" indent="0">
              <a:buNone/>
            </a:pPr>
            <a:endParaRPr lang="en-US" dirty="0"/>
          </a:p>
        </p:txBody>
      </p:sp>
      <p:sp>
        <p:nvSpPr>
          <p:cNvPr id="5" name="TextBox 4">
            <a:extLst>
              <a:ext uri="{FF2B5EF4-FFF2-40B4-BE49-F238E27FC236}">
                <a16:creationId xmlns:a16="http://schemas.microsoft.com/office/drawing/2014/main" id="{CE351413-67A4-024C-B3A7-C716B8A5DDA6}"/>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 guard attached to the mill table</a:t>
            </a:r>
          </a:p>
        </p:txBody>
      </p:sp>
      <p:pic>
        <p:nvPicPr>
          <p:cNvPr id="6" name="Content Placeholder 5" descr="An example of a machine guard on a mill">
            <a:extLst>
              <a:ext uri="{FF2B5EF4-FFF2-40B4-BE49-F238E27FC236}">
                <a16:creationId xmlns:a16="http://schemas.microsoft.com/office/drawing/2014/main" id="{A3D8F67C-1B38-AF48-8FDF-F844088E6468}"/>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6295809" y="1212676"/>
            <a:ext cx="5620182" cy="4194904"/>
          </a:xfrm>
        </p:spPr>
      </p:pic>
    </p:spTree>
    <p:extLst>
      <p:ext uri="{BB962C8B-B14F-4D97-AF65-F5344CB8AC3E}">
        <p14:creationId xmlns:p14="http://schemas.microsoft.com/office/powerpoint/2010/main" val="2327247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364892" cy="1325563"/>
          </a:xfrm>
        </p:spPr>
        <p:txBody>
          <a:bodyPr>
            <a:normAutofit fontScale="90000"/>
          </a:bodyPr>
          <a:lstStyle/>
          <a:p>
            <a:r>
              <a:rPr lang="en-US" b="1" dirty="0"/>
              <a:t>Hazards: </a:t>
            </a:r>
            <a:r>
              <a:rPr lang="en-US" dirty="0"/>
              <a:t>Preventing injuries and amputations (continued)</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normAutofit fontScale="92500" lnSpcReduction="20000"/>
          </a:bodyPr>
          <a:lstStyle/>
          <a:p>
            <a:pPr marL="457200" lvl="0" indent="-457200">
              <a:spcBef>
                <a:spcPts val="0"/>
              </a:spcBef>
              <a:buClr>
                <a:schemeClr val="dk1"/>
              </a:buClr>
              <a:buSzPts val="2800"/>
              <a:buFont typeface="Arial"/>
              <a:buChar char="•"/>
            </a:pPr>
            <a:r>
              <a:rPr lang="en-US" dirty="0"/>
              <a:t>Turn the spindle off before reaching in towards the Point of Operation, then move the work holding device back to a safe distance when loading or unloading parts and measuring work</a:t>
            </a:r>
          </a:p>
          <a:p>
            <a:pPr marL="457200" lvl="0" indent="-457200">
              <a:spcBef>
                <a:spcPts val="0"/>
              </a:spcBef>
              <a:buClr>
                <a:schemeClr val="dk1"/>
              </a:buClr>
              <a:buSzPts val="2800"/>
              <a:buFont typeface="Arial"/>
              <a:buChar char="•"/>
            </a:pPr>
            <a:r>
              <a:rPr lang="en-US" dirty="0"/>
              <a:t>Do not reach around the cutter or hob to remove chips while the machine is in motion or not locked/tagged out</a:t>
            </a:r>
            <a:endParaRPr lang="en-US" sz="2000" dirty="0"/>
          </a:p>
          <a:p>
            <a:pPr marL="457200" lvl="0" indent="-457200">
              <a:buClr>
                <a:schemeClr val="dk1"/>
              </a:buClr>
              <a:buSzPts val="2800"/>
              <a:buFont typeface="Arial"/>
              <a:buChar char="•"/>
            </a:pPr>
            <a:r>
              <a:rPr lang="en-US" dirty="0"/>
              <a:t>If a machine needs maintenance/service, follow lock out tag out procedures</a:t>
            </a:r>
            <a:endParaRPr lang="en-US" sz="2000" dirty="0"/>
          </a:p>
          <a:p>
            <a:pPr marL="0" indent="0">
              <a:buNone/>
            </a:pPr>
            <a:endParaRPr lang="en-US" dirty="0"/>
          </a:p>
        </p:txBody>
      </p:sp>
      <p:sp>
        <p:nvSpPr>
          <p:cNvPr id="5" name="TextBox 4">
            <a:extLst>
              <a:ext uri="{FF2B5EF4-FFF2-40B4-BE49-F238E27FC236}">
                <a16:creationId xmlns:a16="http://schemas.microsoft.com/office/drawing/2014/main" id="{CE351413-67A4-024C-B3A7-C716B8A5DDA6}"/>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 young worker using the mill</a:t>
            </a:r>
          </a:p>
        </p:txBody>
      </p:sp>
      <p:pic>
        <p:nvPicPr>
          <p:cNvPr id="6" name="Content Placeholder 5" descr="An image of a person using the mill">
            <a:extLst>
              <a:ext uri="{FF2B5EF4-FFF2-40B4-BE49-F238E27FC236}">
                <a16:creationId xmlns:a16="http://schemas.microsoft.com/office/drawing/2014/main" id="{A3D8F67C-1B38-AF48-8FDF-F844088E6468}"/>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5400000">
            <a:off x="6295809" y="1212676"/>
            <a:ext cx="5620182" cy="4194903"/>
          </a:xfrm>
        </p:spPr>
      </p:pic>
    </p:spTree>
    <p:extLst>
      <p:ext uri="{BB962C8B-B14F-4D97-AF65-F5344CB8AC3E}">
        <p14:creationId xmlns:p14="http://schemas.microsoft.com/office/powerpoint/2010/main" val="77839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4825-8158-734C-8246-6D87B321EDA0}"/>
              </a:ext>
            </a:extLst>
          </p:cNvPr>
          <p:cNvSpPr>
            <a:spLocks noGrp="1"/>
          </p:cNvSpPr>
          <p:nvPr>
            <p:ph type="title"/>
          </p:nvPr>
        </p:nvSpPr>
        <p:spPr>
          <a:xfrm>
            <a:off x="838200" y="365125"/>
            <a:ext cx="5257800" cy="1325563"/>
          </a:xfrm>
        </p:spPr>
        <p:txBody>
          <a:bodyPr/>
          <a:lstStyle/>
          <a:p>
            <a:r>
              <a:rPr lang="en-US" b="1" dirty="0"/>
              <a:t>Hazards: </a:t>
            </a:r>
            <a:r>
              <a:rPr lang="en-US" dirty="0"/>
              <a:t>Lockout/Tagout</a:t>
            </a:r>
          </a:p>
        </p:txBody>
      </p:sp>
      <p:sp>
        <p:nvSpPr>
          <p:cNvPr id="3" name="Content Placeholder 2">
            <a:extLst>
              <a:ext uri="{FF2B5EF4-FFF2-40B4-BE49-F238E27FC236}">
                <a16:creationId xmlns:a16="http://schemas.microsoft.com/office/drawing/2014/main" id="{9913FD7A-7985-F446-8A6F-CD3C83D7FE84}"/>
              </a:ext>
            </a:extLst>
          </p:cNvPr>
          <p:cNvSpPr>
            <a:spLocks noGrp="1"/>
          </p:cNvSpPr>
          <p:nvPr>
            <p:ph sz="half" idx="1"/>
          </p:nvPr>
        </p:nvSpPr>
        <p:spPr/>
        <p:txBody>
          <a:bodyPr/>
          <a:lstStyle/>
          <a:p>
            <a:pPr marL="0" indent="0">
              <a:buNone/>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4000" dirty="0"/>
          </a:p>
          <a:p>
            <a:endParaRPr lang="en-US" dirty="0"/>
          </a:p>
        </p:txBody>
      </p:sp>
      <p:sp>
        <p:nvSpPr>
          <p:cNvPr id="5" name="TextBox 4">
            <a:extLst>
              <a:ext uri="{FF2B5EF4-FFF2-40B4-BE49-F238E27FC236}">
                <a16:creationId xmlns:a16="http://schemas.microsoft.com/office/drawing/2014/main" id="{3B601BF4-EE96-4E40-8F5C-C8B6901C0DBF}"/>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Lockout/tagout equipment</a:t>
            </a:r>
          </a:p>
        </p:txBody>
      </p:sp>
      <p:pic>
        <p:nvPicPr>
          <p:cNvPr id="6" name="Content Placeholder 5" title="Examples of lockout/tagout locks and tags"/>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816349" y="1274082"/>
            <a:ext cx="3893302" cy="4351338"/>
          </a:xfrm>
        </p:spPr>
      </p:pic>
    </p:spTree>
    <p:extLst>
      <p:ext uri="{BB962C8B-B14F-4D97-AF65-F5344CB8AC3E}">
        <p14:creationId xmlns:p14="http://schemas.microsoft.com/office/powerpoint/2010/main" val="1815701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10F1-54C4-1D43-B035-420D8D33B567}"/>
              </a:ext>
            </a:extLst>
          </p:cNvPr>
          <p:cNvSpPr>
            <a:spLocks noGrp="1"/>
          </p:cNvSpPr>
          <p:nvPr>
            <p:ph type="title"/>
          </p:nvPr>
        </p:nvSpPr>
        <p:spPr>
          <a:xfrm>
            <a:off x="838200" y="365125"/>
            <a:ext cx="5831541" cy="1325563"/>
          </a:xfrm>
        </p:spPr>
        <p:txBody>
          <a:bodyPr/>
          <a:lstStyle/>
          <a:p>
            <a:r>
              <a:rPr lang="en-US" b="1" dirty="0"/>
              <a:t>Hazards: </a:t>
            </a:r>
            <a:r>
              <a:rPr lang="en-US" dirty="0"/>
              <a:t>Best practices</a:t>
            </a:r>
          </a:p>
        </p:txBody>
      </p:sp>
      <p:sp>
        <p:nvSpPr>
          <p:cNvPr id="3" name="Content Placeholder 2">
            <a:extLst>
              <a:ext uri="{FF2B5EF4-FFF2-40B4-BE49-F238E27FC236}">
                <a16:creationId xmlns:a16="http://schemas.microsoft.com/office/drawing/2014/main" id="{8287E79E-75CD-3C48-A88E-36AAA9962159}"/>
              </a:ext>
            </a:extLst>
          </p:cNvPr>
          <p:cNvSpPr>
            <a:spLocks noGrp="1"/>
          </p:cNvSpPr>
          <p:nvPr>
            <p:ph sz="half" idx="1"/>
          </p:nvPr>
        </p:nvSpPr>
        <p:spPr/>
        <p:txBody>
          <a:bodyPr/>
          <a:lstStyle/>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Set the guard to clear stock/workpiece</a:t>
            </a:r>
            <a:endParaRPr lang="en-US" altLang="en-US" dirty="0"/>
          </a:p>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 Wear Personal Protective Equipment (PPE) at all times</a:t>
            </a:r>
          </a:p>
          <a:p>
            <a:pPr eaLnBrk="0" fontAlgn="base" hangingPunct="0">
              <a:lnSpc>
                <a:spcPct val="100000"/>
              </a:lnSpc>
              <a:spcBef>
                <a:spcPct val="0"/>
              </a:spcBef>
              <a:spcAft>
                <a:spcPct val="0"/>
              </a:spcAft>
              <a:buFontTx/>
              <a:buChar char="•"/>
            </a:pPr>
            <a:r>
              <a:rPr lang="en-US" altLang="zh-CN" dirty="0">
                <a:latin typeface="Calibri" panose="020F0502020204030204" pitchFamily="34" charset="0"/>
                <a:ea typeface="Calibri" panose="020F0502020204030204" pitchFamily="34" charset="0"/>
              </a:rPr>
              <a:t> Clean up and clear work area</a:t>
            </a:r>
            <a:r>
              <a:rPr lang="en-US" altLang="zh-CN" dirty="0"/>
              <a:t> </a:t>
            </a:r>
            <a:endParaRPr lang="en-US" altLang="zh-CN" dirty="0">
              <a:latin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8E59DDC4-9BE5-6D40-9B06-F2F7FC40AF49}"/>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7" name="Content Placeholder 6" title="An example of hazard signage which reads &quot;DANGER, do not operate without guards in place&quot;"/>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587331" y="1303110"/>
            <a:ext cx="4351338" cy="4351338"/>
          </a:xfrm>
        </p:spPr>
      </p:pic>
    </p:spTree>
    <p:extLst>
      <p:ext uri="{BB962C8B-B14F-4D97-AF65-F5344CB8AC3E}">
        <p14:creationId xmlns:p14="http://schemas.microsoft.com/office/powerpoint/2010/main" val="105195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What’s a mill?</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lvl="0" indent="0">
              <a:spcBef>
                <a:spcPts val="0"/>
              </a:spcBef>
              <a:buClr>
                <a:schemeClr val="dk1"/>
              </a:buClr>
              <a:buSzPts val="2800"/>
              <a:buNone/>
            </a:pPr>
            <a:r>
              <a:rPr lang="en-US" dirty="0"/>
              <a:t>Mills are highly adaptable, and can be used to cut material in a number of ways. The types of cuts they can perform include:</a:t>
            </a:r>
          </a:p>
          <a:p>
            <a:pPr marL="457200" lvl="0" indent="-457200">
              <a:buClr>
                <a:schemeClr val="dk1"/>
              </a:buClr>
              <a:buSzPts val="2800"/>
              <a:buFont typeface="Arial"/>
              <a:buChar char="•"/>
            </a:pPr>
            <a:r>
              <a:rPr lang="en-US" dirty="0"/>
              <a:t>Flat surfaces</a:t>
            </a:r>
          </a:p>
          <a:p>
            <a:pPr marL="457200" lvl="0" indent="-457200">
              <a:buClr>
                <a:schemeClr val="dk1"/>
              </a:buClr>
              <a:buSzPts val="2800"/>
              <a:buFont typeface="Arial"/>
              <a:buChar char="•"/>
            </a:pPr>
            <a:r>
              <a:rPr lang="en-US" dirty="0"/>
              <a:t>Grooves</a:t>
            </a:r>
          </a:p>
          <a:p>
            <a:pPr marL="457200" lvl="0" indent="-457200">
              <a:buClr>
                <a:schemeClr val="dk1"/>
              </a:buClr>
              <a:buSzPts val="2800"/>
              <a:buFont typeface="Arial"/>
              <a:buChar char="•"/>
            </a:pPr>
            <a:r>
              <a:rPr lang="en-US" dirty="0"/>
              <a:t>Shoulders </a:t>
            </a:r>
          </a:p>
          <a:p>
            <a:pPr marL="457200" lvl="0" indent="-457200">
              <a:buClr>
                <a:schemeClr val="dk1"/>
              </a:buClr>
              <a:buSzPts val="2800"/>
              <a:buFont typeface="Arial"/>
              <a:buChar char="•"/>
            </a:pPr>
            <a:r>
              <a:rPr lang="en-US" dirty="0"/>
              <a:t>Inclined Surfaces </a:t>
            </a:r>
          </a:p>
          <a:p>
            <a:pPr marL="457200" lvl="0" indent="-457200">
              <a:buClr>
                <a:schemeClr val="dk1"/>
              </a:buClr>
              <a:buSzPts val="2800"/>
              <a:buFont typeface="Arial"/>
              <a:buChar char="•"/>
            </a:pPr>
            <a:r>
              <a:rPr lang="en-US" dirty="0"/>
              <a:t>Slots</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Lst>
          </p:cNvPr>
          <p:cNvSpPr txBox="1"/>
          <p:nvPr/>
        </p:nvSpPr>
        <p:spPr>
          <a:xfrm>
            <a:off x="6640727" y="6363730"/>
            <a:ext cx="4930346" cy="369332"/>
          </a:xfrm>
          <a:prstGeom prst="rect">
            <a:avLst/>
          </a:prstGeom>
          <a:noFill/>
        </p:spPr>
        <p:txBody>
          <a:bodyPr wrap="square" rtlCol="0">
            <a:spAutoFit/>
          </a:bodyPr>
          <a:lstStyle/>
          <a:p>
            <a:pPr algn="ctr"/>
            <a:r>
              <a:rPr lang="en-US" dirty="0"/>
              <a:t>The components of a Mill</a:t>
            </a:r>
          </a:p>
        </p:txBody>
      </p:sp>
      <p:pic>
        <p:nvPicPr>
          <p:cNvPr id="7" name="Content Placeholder 6" title="The image shows the components of the mill include the motor, operating control, and workholding/vise "/>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096000" y="1690688"/>
            <a:ext cx="5181600" cy="4318000"/>
          </a:xfrm>
        </p:spPr>
      </p:pic>
    </p:spTree>
    <p:extLst>
      <p:ext uri="{BB962C8B-B14F-4D97-AF65-F5344CB8AC3E}">
        <p14:creationId xmlns:p14="http://schemas.microsoft.com/office/powerpoint/2010/main" val="351590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Early mills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342900" lvl="0" indent="-342900">
              <a:spcBef>
                <a:spcPts val="0"/>
              </a:spcBef>
              <a:buClr>
                <a:schemeClr val="dk1"/>
              </a:buClr>
              <a:buSzPts val="2800"/>
              <a:buFont typeface="Arial"/>
              <a:buChar char="•"/>
            </a:pPr>
            <a:r>
              <a:rPr lang="en-US" dirty="0"/>
              <a:t>Mills are wheel-cutting machines</a:t>
            </a:r>
          </a:p>
          <a:p>
            <a:pPr marL="342900" lvl="0" indent="-342900">
              <a:buClr>
                <a:schemeClr val="dk1"/>
              </a:buClr>
              <a:buSzPts val="2800"/>
              <a:buFont typeface="Arial"/>
              <a:buChar char="•"/>
            </a:pPr>
            <a:r>
              <a:rPr lang="en-US" dirty="0"/>
              <a:t>Early milling machines were used by clockmakers as far back as the 1700s</a:t>
            </a:r>
          </a:p>
          <a:p>
            <a:pPr marL="342900" lvl="0" indent="-342900">
              <a:buClr>
                <a:schemeClr val="dk1"/>
              </a:buClr>
              <a:buSzPts val="2800"/>
              <a:buFont typeface="Arial"/>
              <a:buChar char="•"/>
            </a:pPr>
            <a:r>
              <a:rPr lang="en-US" dirty="0"/>
              <a:t>Eli Whitney is credited with designing the first modern, dependable milling machine</a:t>
            </a:r>
          </a:p>
          <a:p>
            <a:pPr marL="285750" lvl="0" indent="-158750">
              <a:buClr>
                <a:schemeClr val="dk1"/>
              </a:buClr>
              <a:buSzPts val="2000"/>
              <a:buNone/>
            </a:pPr>
            <a:endParaRPr lang="en-US" dirty="0"/>
          </a:p>
          <a:p>
            <a:pPr marL="0" indent="0">
              <a:buNone/>
            </a:pPr>
            <a:endParaRPr lang="en-US" dirty="0"/>
          </a:p>
        </p:txBody>
      </p:sp>
      <p:sp>
        <p:nvSpPr>
          <p:cNvPr id="5" name="TextBox 4">
            <a:extLst>
              <a:ext uri="{FF2B5EF4-FFF2-40B4-BE49-F238E27FC236}">
                <a16:creationId xmlns:a16="http://schemas.microsoft.com/office/drawing/2014/main" id="{6BDCE082-6E9C-D24F-B668-5715C1AA54D7}"/>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early version of mill</a:t>
            </a:r>
          </a:p>
        </p:txBody>
      </p:sp>
      <p:pic>
        <p:nvPicPr>
          <p:cNvPr id="6" name="Content Placeholder 5" descr="This image shows a sketch of an early millling machine.">
            <a:extLst>
              <a:ext uri="{FF2B5EF4-FFF2-40B4-BE49-F238E27FC236}">
                <a16:creationId xmlns:a16="http://schemas.microsoft.com/office/drawing/2014/main" id="{0AEA0273-DCF8-E54B-8745-48BD11E2BA8C}"/>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7183096" y="1360084"/>
            <a:ext cx="3845607" cy="3962647"/>
          </a:xfrm>
        </p:spPr>
      </p:pic>
    </p:spTree>
    <p:extLst>
      <p:ext uri="{BB962C8B-B14F-4D97-AF65-F5344CB8AC3E}">
        <p14:creationId xmlns:p14="http://schemas.microsoft.com/office/powerpoint/2010/main" val="418496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Early mills continued</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457200" lvl="0" indent="-457200">
              <a:spcBef>
                <a:spcPts val="0"/>
              </a:spcBef>
              <a:buClr>
                <a:schemeClr val="dk1"/>
              </a:buClr>
              <a:buSzPts val="2800"/>
              <a:buFont typeface="Arial"/>
              <a:buChar char="•"/>
            </a:pPr>
            <a:r>
              <a:rPr lang="en-US" dirty="0"/>
              <a:t>In 1936, Rudolph </a:t>
            </a:r>
            <a:r>
              <a:rPr lang="en-US" dirty="0" err="1"/>
              <a:t>Bannow</a:t>
            </a:r>
            <a:r>
              <a:rPr lang="en-US" dirty="0"/>
              <a:t> invented the Bridgeport milling machine</a:t>
            </a:r>
          </a:p>
          <a:p>
            <a:pPr marL="457200" lvl="0" indent="-457200">
              <a:buClr>
                <a:schemeClr val="dk1"/>
              </a:buClr>
              <a:buSzPts val="2800"/>
              <a:buFont typeface="Arial"/>
              <a:buChar char="•"/>
            </a:pPr>
            <a:r>
              <a:rPr lang="en-US" dirty="0"/>
              <a:t>Bridgeport mills are still commonly used today</a:t>
            </a:r>
          </a:p>
          <a:p>
            <a:pPr marL="457200" lvl="0" indent="-457200">
              <a:buClr>
                <a:schemeClr val="dk1"/>
              </a:buClr>
              <a:buSzPts val="2800"/>
              <a:buFont typeface="Arial"/>
              <a:buChar char="•"/>
            </a:pPr>
            <a:r>
              <a:rPr lang="en-US" dirty="0"/>
              <a:t>The success of the Bridgeport Mill has lead to numerous variations</a:t>
            </a:r>
          </a:p>
          <a:p>
            <a:pPr marL="285750" lvl="0" indent="-158750">
              <a:buClr>
                <a:schemeClr val="dk1"/>
              </a:buClr>
              <a:buSzPts val="2000"/>
              <a:buNone/>
            </a:pPr>
            <a:endParaRPr lang="en-US" dirty="0"/>
          </a:p>
          <a:p>
            <a:pPr marL="0" indent="0">
              <a:buNone/>
            </a:pPr>
            <a:endParaRPr lang="en-US" dirty="0"/>
          </a:p>
        </p:txBody>
      </p:sp>
      <p:sp>
        <p:nvSpPr>
          <p:cNvPr id="5" name="TextBox 4">
            <a:extLst>
              <a:ext uri="{FF2B5EF4-FFF2-40B4-BE49-F238E27FC236}">
                <a16:creationId xmlns:a16="http://schemas.microsoft.com/office/drawing/2014/main" id="{6BDCE082-6E9C-D24F-B668-5715C1AA54D7}"/>
              </a:ext>
              <a:ext uri="{C183D7F6-B498-43B3-948B-1728B52AA6E4}">
                <adec:decorative xmlns="" xmlns:adec="http://schemas.microsoft.com/office/drawing/2017/decorative" val="1"/>
              </a:ext>
            </a:extLst>
          </p:cNvPr>
          <p:cNvSpPr txBox="1"/>
          <p:nvPr/>
        </p:nvSpPr>
        <p:spPr>
          <a:xfrm>
            <a:off x="6496050" y="6246249"/>
            <a:ext cx="5219700" cy="369332"/>
          </a:xfrm>
          <a:prstGeom prst="rect">
            <a:avLst/>
          </a:prstGeom>
          <a:noFill/>
        </p:spPr>
        <p:txBody>
          <a:bodyPr wrap="square" rtlCol="0">
            <a:spAutoFit/>
          </a:bodyPr>
          <a:lstStyle/>
          <a:p>
            <a:pPr algn="ctr"/>
            <a:r>
              <a:rPr lang="en-US" dirty="0"/>
              <a:t>The patent drawing of the Bridgeport milling machine</a:t>
            </a:r>
          </a:p>
        </p:txBody>
      </p:sp>
      <p:pic>
        <p:nvPicPr>
          <p:cNvPr id="7" name="Content Placeholder 6" title="This image is the patent drawing for the first Bridgeport milling machine."/>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82953" y="365125"/>
            <a:ext cx="3953630" cy="5811838"/>
          </a:xfrm>
        </p:spPr>
      </p:pic>
    </p:spTree>
    <p:extLst>
      <p:ext uri="{BB962C8B-B14F-4D97-AF65-F5344CB8AC3E}">
        <p14:creationId xmlns:p14="http://schemas.microsoft.com/office/powerpoint/2010/main" val="2767918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Who is OSHA?</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pPr marL="0" indent="0">
              <a:lnSpc>
                <a:spcPct val="100000"/>
              </a:lnSpc>
              <a:buNone/>
            </a:pPr>
            <a:r>
              <a:rPr lang="en-US" dirty="0">
                <a:cs typeface="Arial" panose="020B0604020202020204" pitchFamily="34" charset="0"/>
              </a:rPr>
              <a:t>With the </a:t>
            </a:r>
            <a:r>
              <a:rPr lang="en-US" u="sng" dirty="0">
                <a:cs typeface="Arial" panose="020B0604020202020204" pitchFamily="34" charset="0"/>
                <a:hlinkClick r:id="rId3" tooltip="Occupational Safety and Health Act of 1970">
                  <a:extLst>
                    <a:ext uri="{A12FA001-AC4F-418D-AE19-62706E023703}">
                      <ahyp:hlinkClr xmlns="" xmlns:ahyp="http://schemas.microsoft.com/office/drawing/2018/hyperlinkcolor" val="tx"/>
                    </a:ext>
                  </a:extLst>
                </a:hlinkClick>
              </a:rPr>
              <a:t>Occupational Safety and Health Act of 1970</a:t>
            </a:r>
            <a:r>
              <a:rPr lang="en-US" dirty="0">
                <a:cs typeface="Arial" panose="020B0604020202020204" pitchFamily="34" charset="0"/>
              </a:rPr>
              <a:t>, Congress created the </a:t>
            </a:r>
            <a:r>
              <a:rPr lang="en-US" u="sng" dirty="0">
                <a:cs typeface="Arial" panose="020B0604020202020204" pitchFamily="34" charset="0"/>
                <a:hlinkClick r:id="rId4" tooltip="OSHA at a Glance">
                  <a:extLst>
                    <a:ext uri="{A12FA001-AC4F-418D-AE19-62706E023703}">
                      <ahyp:hlinkClr xmlns="" xmlns:ahyp="http://schemas.microsoft.com/office/drawing/2018/hyperlinkcolor" val="tx"/>
                    </a:ext>
                  </a:extLst>
                </a:hlinkClick>
              </a:rPr>
              <a:t>Occupational Safety and Health Administration (OSHA)</a:t>
            </a:r>
            <a:r>
              <a:rPr lang="en-US" dirty="0">
                <a:cs typeface="Arial" panose="020B0604020202020204" pitchFamily="34" charset="0"/>
              </a:rPr>
              <a:t> to assure </a:t>
            </a:r>
            <a:r>
              <a:rPr lang="en-US" b="1" dirty="0">
                <a:cs typeface="Arial" panose="020B0604020202020204" pitchFamily="34" charset="0"/>
              </a:rPr>
              <a:t>safe and healthful working conditions</a:t>
            </a:r>
            <a:r>
              <a:rPr lang="en-US" dirty="0">
                <a:cs typeface="Arial" panose="020B0604020202020204" pitchFamily="34" charset="0"/>
              </a:rPr>
              <a:t> for working men and women by setting and enforcing standards and by providing training, outreach, education and assistance.</a:t>
            </a:r>
            <a:endParaRPr lang="en-US" dirty="0"/>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p:txBody>
          <a:bodyPr>
            <a:normAutofit lnSpcReduction="10000"/>
          </a:bodyPr>
          <a:lstStyle/>
          <a:p>
            <a:pPr marL="0" indent="0">
              <a:buNone/>
            </a:pPr>
            <a:r>
              <a:rPr lang="en-US" dirty="0">
                <a:cs typeface="Arial" panose="020B0604020202020204" pitchFamily="34" charset="0"/>
              </a:rPr>
              <a:t>OSHA is part of the </a:t>
            </a:r>
            <a:r>
              <a:rPr lang="en-US" u="sng" dirty="0">
                <a:cs typeface="Arial" panose="020B0604020202020204" pitchFamily="34" charset="0"/>
                <a:hlinkClick r:id="rId5" tooltip="United States Department of Labor">
                  <a:extLst>
                    <a:ext uri="{A12FA001-AC4F-418D-AE19-62706E023703}">
                      <ahyp:hlinkClr xmlns="" xmlns:ahyp="http://schemas.microsoft.com/office/drawing/2018/hyperlinkcolor" val="tx"/>
                    </a:ext>
                  </a:extLst>
                </a:hlinkClick>
              </a:rPr>
              <a:t>United States Department of Labor</a:t>
            </a:r>
            <a:r>
              <a:rPr lang="en-US" dirty="0">
                <a:cs typeface="Arial" panose="020B0604020202020204" pitchFamily="34" charset="0"/>
              </a:rPr>
              <a:t>. The administrator for OSHA is the Assistant Secretary of Labor for Occupational Safety and Health. OSHA's administrator answers to the </a:t>
            </a:r>
            <a:r>
              <a:rPr lang="en-US" u="sng" dirty="0">
                <a:cs typeface="Arial" panose="020B0604020202020204" pitchFamily="34" charset="0"/>
                <a:hlinkClick r:id="rId6" tooltip="Secretary of Labor">
                  <a:extLst>
                    <a:ext uri="{A12FA001-AC4F-418D-AE19-62706E023703}">
                      <ahyp:hlinkClr xmlns="" xmlns:ahyp="http://schemas.microsoft.com/office/drawing/2018/hyperlinkcolor" val="tx"/>
                    </a:ext>
                  </a:extLst>
                </a:hlinkClick>
              </a:rPr>
              <a:t>Secretary of Labor</a:t>
            </a:r>
            <a:r>
              <a:rPr lang="en-US" dirty="0">
                <a:cs typeface="Arial" panose="020B0604020202020204" pitchFamily="34" charset="0"/>
              </a:rPr>
              <a:t>, who is a member of the cabinet of the President of the United States.</a:t>
            </a:r>
          </a:p>
          <a:p>
            <a:endParaRPr lang="en-US" dirty="0"/>
          </a:p>
        </p:txBody>
      </p:sp>
    </p:spTree>
    <p:extLst>
      <p:ext uri="{BB962C8B-B14F-4D97-AF65-F5344CB8AC3E}">
        <p14:creationId xmlns:p14="http://schemas.microsoft.com/office/powerpoint/2010/main" val="280883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Know your rights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55000" lnSpcReduction="20000"/>
          </a:bodyPr>
          <a:lstStyle/>
          <a:p>
            <a:pPr marL="0" indent="0">
              <a:lnSpc>
                <a:spcPct val="100000"/>
              </a:lnSpc>
              <a:buNone/>
            </a:pPr>
            <a:r>
              <a:rPr lang="en-US" sz="5100" dirty="0">
                <a:cs typeface="Arial" panose="020B0604020202020204" pitchFamily="34" charset="0"/>
              </a:rPr>
              <a:t>Under federal law, you are entitled to a safe workplace.</a:t>
            </a:r>
          </a:p>
          <a:p>
            <a:pPr marL="0" indent="0">
              <a:buNone/>
            </a:pPr>
            <a:endParaRPr lang="en-US" sz="5100" dirty="0">
              <a:cs typeface="Arial" panose="020B0604020202020204" pitchFamily="34" charset="0"/>
            </a:endParaRPr>
          </a:p>
          <a:p>
            <a:r>
              <a:rPr lang="en-US" sz="5100" dirty="0">
                <a:cs typeface="Arial" panose="020B0604020202020204" pitchFamily="34" charset="0"/>
              </a:rPr>
              <a:t>Your employer must provide a workplace free of known health and safety hazards. </a:t>
            </a:r>
          </a:p>
          <a:p>
            <a:endParaRPr lang="en-US" sz="5100" dirty="0">
              <a:cs typeface="Arial" panose="020B0604020202020204" pitchFamily="34" charset="0"/>
            </a:endParaRPr>
          </a:p>
          <a:p>
            <a:r>
              <a:rPr lang="en-US" sz="5100" dirty="0">
                <a:cs typeface="Arial" panose="020B0604020202020204" pitchFamily="34" charset="0"/>
              </a:rPr>
              <a:t>If you have concerns, you have the right to speak up about them without fear of retaliation. You also have the right to:</a:t>
            </a:r>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a:xfrm>
            <a:off x="6172200" y="1690688"/>
            <a:ext cx="5181600" cy="4351338"/>
          </a:xfrm>
        </p:spPr>
        <p:txBody>
          <a:bodyPr>
            <a:noAutofit/>
          </a:bodyPr>
          <a:lstStyle/>
          <a:p>
            <a:pPr marL="214313" indent="-214313">
              <a:lnSpc>
                <a:spcPct val="120000"/>
              </a:lnSpc>
            </a:pPr>
            <a:r>
              <a:rPr lang="en-US" sz="1600" dirty="0">
                <a:cs typeface="Arial" panose="020B0604020202020204" pitchFamily="34" charset="0"/>
              </a:rPr>
              <a:t>Be trained in a language you understand</a:t>
            </a:r>
          </a:p>
          <a:p>
            <a:pPr marL="214313" indent="-214313">
              <a:lnSpc>
                <a:spcPct val="120000"/>
              </a:lnSpc>
            </a:pPr>
            <a:r>
              <a:rPr lang="en-US" sz="1600" dirty="0">
                <a:cs typeface="Arial" panose="020B0604020202020204" pitchFamily="34" charset="0"/>
              </a:rPr>
              <a:t>Work on machines that are safe</a:t>
            </a:r>
          </a:p>
          <a:p>
            <a:pPr marL="214313" indent="-214313">
              <a:lnSpc>
                <a:spcPct val="120000"/>
              </a:lnSpc>
            </a:pPr>
            <a:r>
              <a:rPr lang="en-US" sz="1600" dirty="0">
                <a:cs typeface="Arial" panose="020B0604020202020204" pitchFamily="34" charset="0"/>
              </a:rPr>
              <a:t>Be provided required safety gear, such as gloves or a harness and lifeline for falls</a:t>
            </a:r>
          </a:p>
          <a:p>
            <a:pPr marL="214313" indent="-214313">
              <a:lnSpc>
                <a:spcPct val="120000"/>
              </a:lnSpc>
            </a:pPr>
            <a:r>
              <a:rPr lang="en-US" sz="1600" dirty="0">
                <a:cs typeface="Arial" panose="020B0604020202020204" pitchFamily="34" charset="0"/>
              </a:rPr>
              <a:t>Be protected from toxic chemicals</a:t>
            </a:r>
          </a:p>
          <a:p>
            <a:pPr marL="214313" indent="-214313">
              <a:lnSpc>
                <a:spcPct val="120000"/>
              </a:lnSpc>
            </a:pPr>
            <a:r>
              <a:rPr lang="en-US" sz="1600" dirty="0">
                <a:cs typeface="Arial" panose="020B0604020202020204" pitchFamily="34" charset="0"/>
              </a:rPr>
              <a:t>Request an OSHA inspection, and speak to the inspector</a:t>
            </a:r>
          </a:p>
          <a:p>
            <a:pPr marL="214313" indent="-214313">
              <a:lnSpc>
                <a:spcPct val="120000"/>
              </a:lnSpc>
            </a:pPr>
            <a:r>
              <a:rPr lang="en-US" sz="1600" dirty="0">
                <a:cs typeface="Arial" panose="020B0604020202020204" pitchFamily="34" charset="0"/>
              </a:rPr>
              <a:t>Report an injury or illness, and get copies of your medical records</a:t>
            </a:r>
          </a:p>
          <a:p>
            <a:pPr marL="214313" indent="-214313">
              <a:lnSpc>
                <a:spcPct val="120000"/>
              </a:lnSpc>
            </a:pPr>
            <a:r>
              <a:rPr lang="en-US" sz="1600" dirty="0">
                <a:cs typeface="Arial" panose="020B0604020202020204" pitchFamily="34" charset="0"/>
              </a:rPr>
              <a:t>See copies of the workplace injury and illness log</a:t>
            </a:r>
          </a:p>
          <a:p>
            <a:pPr marL="214313" indent="-214313">
              <a:lnSpc>
                <a:spcPct val="120000"/>
              </a:lnSpc>
            </a:pPr>
            <a:r>
              <a:rPr lang="en-US" sz="1600" dirty="0">
                <a:cs typeface="Arial" panose="020B0604020202020204" pitchFamily="34" charset="0"/>
              </a:rPr>
              <a:t>Review records of work-related injuries and illnesses</a:t>
            </a:r>
          </a:p>
          <a:p>
            <a:pPr marL="214313" indent="-214313">
              <a:lnSpc>
                <a:spcPct val="120000"/>
              </a:lnSpc>
            </a:pPr>
            <a:r>
              <a:rPr lang="en-US" sz="1600" dirty="0">
                <a:cs typeface="Arial" panose="020B0604020202020204" pitchFamily="34" charset="0"/>
              </a:rPr>
              <a:t>Get copies of test results done to find hazards in the workplace</a:t>
            </a:r>
          </a:p>
        </p:txBody>
      </p:sp>
    </p:spTree>
    <p:extLst>
      <p:ext uri="{BB962C8B-B14F-4D97-AF65-F5344CB8AC3E}">
        <p14:creationId xmlns:p14="http://schemas.microsoft.com/office/powerpoint/2010/main" val="240082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Hazards: </a:t>
            </a:r>
            <a:r>
              <a:rPr lang="en-US" dirty="0"/>
              <a:t>Machine-related injuries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lstStyle/>
          <a:p>
            <a:pPr marL="0" indent="0">
              <a:buNone/>
            </a:pPr>
            <a:r>
              <a:rPr lang="en-US" dirty="0"/>
              <a:t>Possible machine-related injuries include:</a:t>
            </a:r>
          </a:p>
          <a:p>
            <a:r>
              <a:rPr lang="en-US" dirty="0"/>
              <a:t>Crushed fingers or hands</a:t>
            </a:r>
          </a:p>
          <a:p>
            <a:r>
              <a:rPr lang="en-US" dirty="0"/>
              <a:t>Amputations</a:t>
            </a:r>
          </a:p>
          <a:p>
            <a:r>
              <a:rPr lang="en-US" dirty="0"/>
              <a:t>Blindness</a:t>
            </a:r>
          </a:p>
          <a:p>
            <a:pPr marL="0" indent="0">
              <a:buNone/>
            </a:pPr>
            <a:endParaRPr lang="en-US" dirty="0"/>
          </a:p>
        </p:txBody>
      </p:sp>
      <p:sp>
        <p:nvSpPr>
          <p:cNvPr id="5" name="TextBox 4">
            <a:extLst>
              <a:ext uri="{FF2B5EF4-FFF2-40B4-BE49-F238E27FC236}">
                <a16:creationId xmlns:a16="http://schemas.microsoft.com/office/drawing/2014/main" id="{92981B60-E844-D349-BF3B-DECF884A74E8}"/>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Blindness is a possible machine-related injury</a:t>
            </a:r>
          </a:p>
        </p:txBody>
      </p:sp>
      <p:pic>
        <p:nvPicPr>
          <p:cNvPr id="6" name="Content Placeholder 5" descr="An image of a person who has received an eye injury from improper machine use">
            <a:extLst>
              <a:ext uri="{FF2B5EF4-FFF2-40B4-BE49-F238E27FC236}">
                <a16:creationId xmlns:a16="http://schemas.microsoft.com/office/drawing/2014/main" id="{0AEA0273-DCF8-E54B-8745-48BD11E2BA8C}"/>
              </a:ext>
              <a:ext uri="{C183D7F6-B498-43B3-948B-1728B52AA6E4}">
                <adec:decorative xmlns="" xmlns:adec="http://schemas.microsoft.com/office/drawing/2017/decorative"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787454" y="1062831"/>
            <a:ext cx="4636892" cy="4351337"/>
          </a:xfrm>
        </p:spPr>
      </p:pic>
    </p:spTree>
    <p:extLst>
      <p:ext uri="{BB962C8B-B14F-4D97-AF65-F5344CB8AC3E}">
        <p14:creationId xmlns:p14="http://schemas.microsoft.com/office/powerpoint/2010/main" val="4013190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6180438" cy="1325563"/>
          </a:xfrm>
        </p:spPr>
        <p:txBody>
          <a:bodyPr/>
          <a:lstStyle/>
          <a:p>
            <a:r>
              <a:rPr lang="en-US" b="1" dirty="0"/>
              <a:t>Hazards: </a:t>
            </a:r>
            <a:r>
              <a:rPr lang="en-US" dirty="0"/>
              <a:t>Machinery accidents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92500"/>
          </a:bodyPr>
          <a:lstStyle/>
          <a:p>
            <a:pPr marL="0" lvl="0" indent="0">
              <a:spcBef>
                <a:spcPts val="0"/>
              </a:spcBef>
              <a:buClr>
                <a:schemeClr val="dk1"/>
              </a:buClr>
              <a:buSzPts val="3200"/>
              <a:buNone/>
            </a:pPr>
            <a:r>
              <a:rPr lang="en-US" sz="3200" dirty="0"/>
              <a:t>Examples of how machine accidents can occur:</a:t>
            </a:r>
            <a:endParaRPr lang="en-US" dirty="0"/>
          </a:p>
          <a:p>
            <a:pPr marL="0" lvl="0" indent="0">
              <a:buClr>
                <a:schemeClr val="dk1"/>
              </a:buClr>
              <a:buSzPts val="2800"/>
              <a:buNone/>
            </a:pPr>
            <a:r>
              <a:rPr lang="en-US" b="1" dirty="0"/>
              <a:t>Hazardous conditions</a:t>
            </a:r>
            <a:endParaRPr lang="en-US" dirty="0"/>
          </a:p>
          <a:p>
            <a:pPr marL="457200" lvl="1" indent="0">
              <a:buClr>
                <a:schemeClr val="dk1"/>
              </a:buClr>
              <a:buSzPts val="2800"/>
              <a:buNone/>
            </a:pPr>
            <a:r>
              <a:rPr lang="en-US" sz="2800" dirty="0"/>
              <a:t>Missing or loose machine guards</a:t>
            </a:r>
            <a:endParaRPr lang="en-US" dirty="0"/>
          </a:p>
          <a:p>
            <a:pPr marL="0" lvl="0" indent="0">
              <a:buClr>
                <a:schemeClr val="dk1"/>
              </a:buClr>
              <a:buSzPts val="2800"/>
              <a:buNone/>
            </a:pPr>
            <a:r>
              <a:rPr lang="en-US" b="1" dirty="0"/>
              <a:t>Human actions</a:t>
            </a:r>
            <a:endParaRPr lang="en-US" dirty="0"/>
          </a:p>
          <a:p>
            <a:pPr marL="457200" lvl="1" indent="0">
              <a:buClr>
                <a:schemeClr val="dk1"/>
              </a:buClr>
              <a:buSzPts val="2800"/>
              <a:buNone/>
            </a:pPr>
            <a:r>
              <a:rPr lang="en-US" sz="2800" dirty="0"/>
              <a:t>Reaching-in to “clear” equipment</a:t>
            </a:r>
            <a:endParaRPr lang="en-US" dirty="0"/>
          </a:p>
          <a:p>
            <a:pPr marL="457200" lvl="1" indent="0">
              <a:buClr>
                <a:schemeClr val="dk1"/>
              </a:buClr>
              <a:buSzPts val="2800"/>
              <a:buNone/>
            </a:pPr>
            <a:r>
              <a:rPr lang="en-US" sz="2800" dirty="0"/>
              <a:t>Unauthorized persons doing maintenance or using the machines</a:t>
            </a:r>
            <a:endParaRPr lang="en-US" dirty="0"/>
          </a:p>
          <a:p>
            <a:pPr marL="0" indent="0">
              <a:buNone/>
            </a:pPr>
            <a:endParaRPr lang="en-US" dirty="0"/>
          </a:p>
        </p:txBody>
      </p:sp>
      <p:sp>
        <p:nvSpPr>
          <p:cNvPr id="5" name="TextBox 4">
            <a:extLst>
              <a:ext uri="{FF2B5EF4-FFF2-40B4-BE49-F238E27FC236}">
                <a16:creationId xmlns:a16="http://schemas.microsoft.com/office/drawing/2014/main" id="{85AE105B-2247-664A-9D95-70F111F8EF1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 to prevent accidents</a:t>
            </a:r>
          </a:p>
        </p:txBody>
      </p:sp>
      <p:pic>
        <p:nvPicPr>
          <p:cNvPr id="6" name="Content Placeholder 5" title="An image of a sign which reads &quot;danger, do not operate without guards in place&quot;"/>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640727" y="1433739"/>
            <a:ext cx="4351338" cy="4351338"/>
          </a:xfrm>
        </p:spPr>
      </p:pic>
    </p:spTree>
    <p:extLst>
      <p:ext uri="{BB962C8B-B14F-4D97-AF65-F5344CB8AC3E}">
        <p14:creationId xmlns:p14="http://schemas.microsoft.com/office/powerpoint/2010/main" val="195943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title="This image shows machine guarding placed between the machine operator and point of operation. In this case the guarding a piece of transparent plastic."/>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868465" y="1825624"/>
            <a:ext cx="6119054" cy="3539243"/>
          </a:xfrm>
        </p:spPr>
      </p:pic>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6180438" cy="1325563"/>
          </a:xfrm>
        </p:spPr>
        <p:txBody>
          <a:bodyPr/>
          <a:lstStyle/>
          <a:p>
            <a:r>
              <a:rPr lang="en-US" b="1" dirty="0"/>
              <a:t>Hazards: </a:t>
            </a:r>
            <a:r>
              <a:rPr lang="en-US" dirty="0"/>
              <a:t>What is machine guarding?</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92500" lnSpcReduction="10000"/>
          </a:bodyPr>
          <a:lstStyle/>
          <a:p>
            <a:pPr marL="0" lvl="0" indent="0">
              <a:spcBef>
                <a:spcPts val="0"/>
              </a:spcBef>
              <a:buClr>
                <a:schemeClr val="dk1"/>
              </a:buClr>
              <a:buSzPts val="2800"/>
              <a:buNone/>
            </a:pPr>
            <a:r>
              <a:rPr lang="en-US" dirty="0">
                <a:solidFill>
                  <a:schemeClr val="dk1"/>
                </a:solidFill>
                <a:ea typeface="Calibri"/>
                <a:cs typeface="Calibri"/>
                <a:sym typeface="Calibri"/>
              </a:rPr>
              <a:t>Machine Guarding is a means of shielding employees from moving or flying parts and preventing them from accidentally coming into contact with moving pieces of equipment.</a:t>
            </a:r>
          </a:p>
          <a:p>
            <a:pPr marL="0" lvl="0" indent="0">
              <a:spcBef>
                <a:spcPts val="0"/>
              </a:spcBef>
              <a:buClr>
                <a:schemeClr val="dk1"/>
              </a:buClr>
              <a:buSzPts val="2800"/>
              <a:buNone/>
            </a:pPr>
            <a:endParaRPr lang="en-US" dirty="0">
              <a:solidFill>
                <a:schemeClr val="dk1"/>
              </a:solidFill>
              <a:ea typeface="Calibri"/>
              <a:cs typeface="Calibri"/>
              <a:sym typeface="Calibri"/>
            </a:endParaRPr>
          </a:p>
          <a:p>
            <a:pPr marL="0" lvl="0" indent="0">
              <a:spcBef>
                <a:spcPts val="0"/>
              </a:spcBef>
              <a:buClr>
                <a:schemeClr val="dk1"/>
              </a:buClr>
              <a:buSzPts val="2800"/>
              <a:buNone/>
            </a:pPr>
            <a:r>
              <a:rPr lang="en-US" dirty="0">
                <a:solidFill>
                  <a:schemeClr val="dk1"/>
                </a:solidFill>
                <a:ea typeface="Calibri"/>
                <a:cs typeface="Calibri"/>
                <a:sym typeface="Calibri"/>
              </a:rPr>
              <a:t>The transparent guarding (highlighted in red) should be placed to shield the face. The flexible neck can be adjusted to different height/angle, and the magnetic base allows firm attachment to the mill.</a:t>
            </a:r>
          </a:p>
          <a:p>
            <a:pPr marL="0" indent="0">
              <a:buNone/>
            </a:pPr>
            <a:endParaRPr lang="en-US" dirty="0"/>
          </a:p>
        </p:txBody>
      </p:sp>
      <p:sp>
        <p:nvSpPr>
          <p:cNvPr id="5" name="TextBox 4">
            <a:extLst>
              <a:ext uri="{FF2B5EF4-FFF2-40B4-BE49-F238E27FC236}">
                <a16:creationId xmlns:a16="http://schemas.microsoft.com/office/drawing/2014/main" id="{85AE105B-2247-664A-9D95-70F111F8EF1B}"/>
              </a:ext>
              <a:ext uri="{C183D7F6-B498-43B3-948B-1728B52AA6E4}">
                <adec:decorative xmlns="" xmlns:adec="http://schemas.microsoft.com/office/drawing/2017/decorative" val="1"/>
              </a:ext>
            </a:extLst>
          </p:cNvPr>
          <p:cNvSpPr txBox="1"/>
          <p:nvPr/>
        </p:nvSpPr>
        <p:spPr>
          <a:xfrm>
            <a:off x="6640727" y="6363730"/>
            <a:ext cx="4930346" cy="369332"/>
          </a:xfrm>
          <a:prstGeom prst="rect">
            <a:avLst/>
          </a:prstGeom>
          <a:noFill/>
        </p:spPr>
        <p:txBody>
          <a:bodyPr wrap="square" rtlCol="0">
            <a:spAutoFit/>
          </a:bodyPr>
          <a:lstStyle/>
          <a:p>
            <a:pPr algn="ctr"/>
            <a:r>
              <a:rPr lang="en-US" dirty="0"/>
              <a:t>Propper guarding for use of the mill</a:t>
            </a:r>
          </a:p>
        </p:txBody>
      </p:sp>
    </p:spTree>
    <p:extLst>
      <p:ext uri="{BB962C8B-B14F-4D97-AF65-F5344CB8AC3E}">
        <p14:creationId xmlns:p14="http://schemas.microsoft.com/office/powerpoint/2010/main" val="3469751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1975</Words>
  <Application>Microsoft Office PowerPoint</Application>
  <PresentationFormat>Widescreen</PresentationFormat>
  <Paragraphs>169</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等线</vt:lpstr>
      <vt:lpstr>Office Theme</vt:lpstr>
      <vt:lpstr>Introduction to  Mill Safety</vt:lpstr>
      <vt:lpstr>Introduction: What’s a mill?</vt:lpstr>
      <vt:lpstr>Introduction: Early mills</vt:lpstr>
      <vt:lpstr>Introduction: Early mills continued</vt:lpstr>
      <vt:lpstr>Safety: Who is OSHA?</vt:lpstr>
      <vt:lpstr>Safety: Know your rights</vt:lpstr>
      <vt:lpstr>Hazards: Machine-related injuries</vt:lpstr>
      <vt:lpstr>Hazards: Machinery accidents</vt:lpstr>
      <vt:lpstr>Hazards: What is machine guarding?</vt:lpstr>
      <vt:lpstr>Hazards: Basic parts and hazards</vt:lpstr>
      <vt:lpstr>Hazards: Point of operation</vt:lpstr>
      <vt:lpstr>Hazards: Nip points and rotating parts</vt:lpstr>
      <vt:lpstr>Hazards: Hazard Signage</vt:lpstr>
      <vt:lpstr>Hazards: Flying chips and sparks</vt:lpstr>
      <vt:lpstr>Hazards: Preventing injuries and amputations</vt:lpstr>
      <vt:lpstr>Hazards: Preventing injuries and amputations (continued)</vt:lpstr>
      <vt:lpstr>Hazards: Lockout/Tagout</vt:lpstr>
      <vt:lpstr>Hazards: Best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2021-04-02T18:16:48Z</dcterms:created>
  <dcterms:modified xsi:type="dcterms:W3CDTF">2021-04-02T18:57:55Z</dcterms:modified>
</cp:coreProperties>
</file>