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3"/>
  </p:notesMasterIdLst>
  <p:sldIdLst>
    <p:sldId id="256" r:id="rId2"/>
    <p:sldId id="301" r:id="rId3"/>
    <p:sldId id="302" r:id="rId4"/>
    <p:sldId id="303" r:id="rId5"/>
    <p:sldId id="304" r:id="rId6"/>
    <p:sldId id="305" r:id="rId7"/>
    <p:sldId id="306" r:id="rId8"/>
    <p:sldId id="307" r:id="rId9"/>
    <p:sldId id="308" r:id="rId10"/>
    <p:sldId id="309" r:id="rId11"/>
    <p:sldId id="258" r:id="rId12"/>
    <p:sldId id="264" r:id="rId13"/>
    <p:sldId id="265" r:id="rId14"/>
    <p:sldId id="267" r:id="rId15"/>
    <p:sldId id="268" r:id="rId16"/>
    <p:sldId id="272" r:id="rId17"/>
    <p:sldId id="273" r:id="rId18"/>
    <p:sldId id="275" r:id="rId19"/>
    <p:sldId id="311" r:id="rId20"/>
    <p:sldId id="310" r:id="rId21"/>
    <p:sldId id="312" r:id="rId22"/>
    <p:sldId id="313" r:id="rId23"/>
    <p:sldId id="314" r:id="rId24"/>
    <p:sldId id="315" r:id="rId25"/>
    <p:sldId id="318" r:id="rId26"/>
    <p:sldId id="316" r:id="rId27"/>
    <p:sldId id="317" r:id="rId28"/>
    <p:sldId id="269" r:id="rId29"/>
    <p:sldId id="330" r:id="rId30"/>
    <p:sldId id="281" r:id="rId31"/>
    <p:sldId id="284" r:id="rId32"/>
    <p:sldId id="319" r:id="rId33"/>
    <p:sldId id="285" r:id="rId34"/>
    <p:sldId id="283" r:id="rId35"/>
    <p:sldId id="320" r:id="rId36"/>
    <p:sldId id="327" r:id="rId37"/>
    <p:sldId id="328" r:id="rId38"/>
    <p:sldId id="288" r:id="rId39"/>
    <p:sldId id="290" r:id="rId40"/>
    <p:sldId id="293" r:id="rId41"/>
    <p:sldId id="294" r:id="rId42"/>
    <p:sldId id="323" r:id="rId43"/>
    <p:sldId id="326" r:id="rId44"/>
    <p:sldId id="324" r:id="rId45"/>
    <p:sldId id="291" r:id="rId46"/>
    <p:sldId id="287" r:id="rId47"/>
    <p:sldId id="322" r:id="rId48"/>
    <p:sldId id="295" r:id="rId49"/>
    <p:sldId id="321" r:id="rId50"/>
    <p:sldId id="325" r:id="rId51"/>
    <p:sldId id="329"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94" autoAdjust="0"/>
    <p:restoredTop sz="76407" autoAdjust="0"/>
  </p:normalViewPr>
  <p:slideViewPr>
    <p:cSldViewPr snapToGrid="0">
      <p:cViewPr varScale="1">
        <p:scale>
          <a:sx n="55" d="100"/>
          <a:sy n="55" d="100"/>
        </p:scale>
        <p:origin x="835"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E2487-D8A3-4AA5-B023-0D5CEAB5507E}" type="datetimeFigureOut">
              <a:rPr lang="en-US" smtClean="0"/>
              <a:t>4/1/2021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85AE9-E33C-45D9-BF5C-B4DAC2D84765}" type="slidenum">
              <a:rPr lang="en-US" smtClean="0"/>
              <a:t>‹#›</a:t>
            </a:fld>
            <a:endParaRPr lang="en-US"/>
          </a:p>
        </p:txBody>
      </p:sp>
    </p:spTree>
    <p:extLst>
      <p:ext uri="{BB962C8B-B14F-4D97-AF65-F5344CB8AC3E}">
        <p14:creationId xmlns:p14="http://schemas.microsoft.com/office/powerpoint/2010/main" val="350005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a:t>
            </a:fld>
            <a:endParaRPr lang="en-US"/>
          </a:p>
        </p:txBody>
      </p:sp>
    </p:spTree>
    <p:extLst>
      <p:ext uri="{BB962C8B-B14F-4D97-AF65-F5344CB8AC3E}">
        <p14:creationId xmlns:p14="http://schemas.microsoft.com/office/powerpoint/2010/main" val="1186154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8606B-07BA-4983-9A08-BF63AE046568}" type="slidenum">
              <a:rPr lang="en-US"/>
              <a:pPr/>
              <a:t>11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smtClean="0">
                <a:solidFill>
                  <a:srgbClr val="292526"/>
                </a:solidFill>
                <a:latin typeface="Arial" pitchFamily="34" charset="0"/>
              </a:rPr>
              <a:t>Electricity has long been recognized as a serious workplace hazard, exposing employees to electric shock, electrocution, burns, fires, and explosions.  </a:t>
            </a:r>
          </a:p>
          <a:p>
            <a:endParaRPr lang="en-US" dirty="0" smtClean="0">
              <a:solidFill>
                <a:srgbClr val="292526"/>
              </a:solidFill>
              <a:latin typeface="Arial" pitchFamily="34" charset="0"/>
            </a:endParaRPr>
          </a:p>
          <a:p>
            <a:r>
              <a:rPr lang="en-US" sz="1200" b="0" i="0" u="none" strike="noStrike" kern="1200" baseline="0" dirty="0" smtClean="0">
                <a:solidFill>
                  <a:schemeClr val="tx1"/>
                </a:solidFill>
                <a:latin typeface="+mn-lt"/>
                <a:ea typeface="+mn-ea"/>
                <a:cs typeface="+mn-cs"/>
              </a:rPr>
              <a:t>According to the U.S. Bureau of Labor Statistics, between 1992 and 2006, an </a:t>
            </a:r>
            <a:r>
              <a:rPr lang="en-US" sz="1200" b="1" i="0" u="none" strike="noStrike" kern="1200" baseline="0" dirty="0" smtClean="0">
                <a:solidFill>
                  <a:schemeClr val="tx1"/>
                </a:solidFill>
                <a:latin typeface="+mn-lt"/>
                <a:ea typeface="+mn-ea"/>
                <a:cs typeface="+mn-cs"/>
              </a:rPr>
              <a:t>average of</a:t>
            </a:r>
          </a:p>
          <a:p>
            <a:r>
              <a:rPr lang="en-US" sz="1200" b="1" i="0" u="none" strike="noStrike" kern="1200" baseline="0" dirty="0" smtClean="0">
                <a:solidFill>
                  <a:schemeClr val="tx1"/>
                </a:solidFill>
                <a:latin typeface="+mn-lt"/>
                <a:ea typeface="+mn-ea"/>
                <a:cs typeface="+mn-cs"/>
              </a:rPr>
              <a:t>283 employees died per year from contact with electric current</a:t>
            </a:r>
            <a:r>
              <a:rPr lang="en-US" sz="1200" b="0" i="0" u="none" strike="noStrike" kern="1200" baseline="0" dirty="0" smtClean="0">
                <a:solidFill>
                  <a:schemeClr val="tx1"/>
                </a:solidFill>
                <a:latin typeface="+mn-lt"/>
                <a:ea typeface="+mn-ea"/>
                <a:cs typeface="+mn-cs"/>
              </a:rPr>
              <a:t>. This downward trend is due, in major part, to 30 years of highly protective OSHA regulation in the area of</a:t>
            </a:r>
          </a:p>
          <a:p>
            <a:r>
              <a:rPr lang="en-US" sz="1200" b="0" i="0" u="none" strike="noStrike" kern="1200" baseline="0" dirty="0" smtClean="0">
                <a:solidFill>
                  <a:schemeClr val="tx1"/>
                </a:solidFill>
                <a:latin typeface="+mn-lt"/>
                <a:ea typeface="+mn-ea"/>
                <a:cs typeface="+mn-cs"/>
              </a:rPr>
              <a:t>electrical installation, based on the NEC and NFPA 70E standards. The final standard carries</a:t>
            </a:r>
          </a:p>
          <a:p>
            <a:r>
              <a:rPr lang="en-US" sz="1200" b="0" i="0" u="none" strike="noStrike" kern="1200" baseline="0" dirty="0" smtClean="0">
                <a:solidFill>
                  <a:schemeClr val="tx1"/>
                </a:solidFill>
                <a:latin typeface="+mn-lt"/>
                <a:ea typeface="+mn-ea"/>
                <a:cs typeface="+mn-cs"/>
              </a:rPr>
              <a:t>forward most of the existing requirements for electrical installations, with the new and revised</a:t>
            </a:r>
          </a:p>
          <a:p>
            <a:r>
              <a:rPr lang="en-US" sz="1200" b="0" i="0" u="none" strike="noStrike" kern="1200" baseline="0" dirty="0" smtClean="0">
                <a:solidFill>
                  <a:schemeClr val="tx1"/>
                </a:solidFill>
                <a:latin typeface="+mn-lt"/>
                <a:ea typeface="+mn-ea"/>
                <a:cs typeface="+mn-cs"/>
              </a:rPr>
              <a:t>requirements intended as fine tuning, introducing new technology along with other</a:t>
            </a:r>
          </a:p>
          <a:p>
            <a:r>
              <a:rPr lang="en-US" sz="1200" b="0" i="0" u="none" strike="noStrike" kern="1200" baseline="0" dirty="0" smtClean="0">
                <a:solidFill>
                  <a:schemeClr val="tx1"/>
                </a:solidFill>
                <a:latin typeface="+mn-lt"/>
                <a:ea typeface="+mn-ea"/>
                <a:cs typeface="+mn-cs"/>
              </a:rPr>
              <a:t>improvements in safety. By complying with the final standard, employers will prevent unsafe</a:t>
            </a:r>
          </a:p>
          <a:p>
            <a:r>
              <a:rPr lang="en-US" sz="1200" b="0" i="0" u="none" strike="noStrike" kern="1200" baseline="0" dirty="0" smtClean="0">
                <a:solidFill>
                  <a:schemeClr val="tx1"/>
                </a:solidFill>
                <a:latin typeface="+mn-lt"/>
                <a:ea typeface="+mn-ea"/>
                <a:cs typeface="+mn-cs"/>
              </a:rPr>
              <a:t>electrical conditions from occurring.</a:t>
            </a:r>
          </a:p>
          <a:p>
            <a:endParaRPr lang="en-US" dirty="0">
              <a:solidFill>
                <a:srgbClr val="000000"/>
              </a:solidFill>
              <a:latin typeface="Arial" pitchFamily="34" charset="0"/>
            </a:endParaRPr>
          </a:p>
        </p:txBody>
      </p:sp>
    </p:spTree>
    <p:extLst>
      <p:ext uri="{BB962C8B-B14F-4D97-AF65-F5344CB8AC3E}">
        <p14:creationId xmlns:p14="http://schemas.microsoft.com/office/powerpoint/2010/main" val="261814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CCB6CC-E2EC-4A3C-8B31-C877450EDA60}" type="slidenum">
              <a:rPr lang="en-US" altLang="en-US" smtClean="0">
                <a:latin typeface="Times New Roman" panose="02020603050405020304" pitchFamily="18" charset="0"/>
              </a:rPr>
              <a:pPr/>
              <a:t>12</a:t>
            </a:fld>
            <a:endParaRPr lang="en-US" altLang="en-US" smtClean="0">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Electricity is widely recognized as a serious workplace hazard, exposing employees to electric shock, burns, fires, and explosions. </a:t>
            </a:r>
          </a:p>
          <a:p>
            <a:pPr eaLnBrk="1" hangingPunct="1"/>
            <a:endParaRPr lang="en-US" altLang="en-US" dirty="0" smtClean="0"/>
          </a:p>
          <a:p>
            <a:pPr eaLnBrk="1" hangingPunct="1"/>
            <a:r>
              <a:rPr lang="en-US" altLang="en-US" dirty="0" smtClean="0"/>
              <a:t>It is well known that the human body will conduct electricity. If direct body contact is made with an electrically energized part while a similar contact is made simultaneously with another conductive surface that is maintained at a different electrical potential, a current will flow, entering the body at one contact point, traversing the body, and then exiting at the other contact point, usually the ground. Each year many employees suffer pain, injuries, and death from such electric shocks. </a:t>
            </a:r>
          </a:p>
          <a:p>
            <a:pPr eaLnBrk="1" hangingPunct="1"/>
            <a:r>
              <a:rPr lang="en-US" altLang="en-US" dirty="0" smtClean="0"/>
              <a:t> </a:t>
            </a:r>
          </a:p>
          <a:p>
            <a:pPr eaLnBrk="1" hangingPunct="1"/>
            <a:r>
              <a:rPr lang="en-US" altLang="en-US" dirty="0" smtClean="0"/>
              <a:t>Current through the body, even at levels as low as 3 </a:t>
            </a:r>
            <a:r>
              <a:rPr lang="en-US" altLang="en-US" dirty="0" err="1" smtClean="0"/>
              <a:t>milliamperes</a:t>
            </a:r>
            <a:r>
              <a:rPr lang="en-US" altLang="en-US" dirty="0" smtClean="0"/>
              <a:t>, can also cause injuries of an indirect or secondary injuries in which involuntary muscular reaction from the electric shock can cause bruises, bone fractures and even death resulting from collisions or falls. </a:t>
            </a:r>
          </a:p>
        </p:txBody>
      </p:sp>
    </p:spTree>
    <p:extLst>
      <p:ext uri="{BB962C8B-B14F-4D97-AF65-F5344CB8AC3E}">
        <p14:creationId xmlns:p14="http://schemas.microsoft.com/office/powerpoint/2010/main" val="571224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CE910F-3F26-4F18-9A67-C43CEFC6E972}" type="slidenum">
              <a:rPr lang="en-US" altLang="en-US" smtClean="0">
                <a:latin typeface="Times New Roman" panose="02020603050405020304" pitchFamily="18" charset="0"/>
              </a:rPr>
              <a:pPr/>
              <a:t>13</a:t>
            </a:fld>
            <a:endParaRPr lang="en-US" altLang="en-US" smtClean="0">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Source: https://www.osha.gov/Publications/osha3075.pdf </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“Most electrical accidents result from one of the following three factors:</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unsafe equipment or installation,</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unsafe environment, or</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unsafe work practices.” </a:t>
            </a:r>
            <a:endParaRPr lang="en-US" dirty="0" smtClean="0"/>
          </a:p>
          <a:p>
            <a:pPr eaLnBrk="1" hangingPunct="1"/>
            <a:endParaRPr lang="en-US" altLang="en-US" dirty="0" smtClean="0"/>
          </a:p>
        </p:txBody>
      </p:sp>
    </p:spTree>
    <p:extLst>
      <p:ext uri="{BB962C8B-B14F-4D97-AF65-F5344CB8AC3E}">
        <p14:creationId xmlns:p14="http://schemas.microsoft.com/office/powerpoint/2010/main" val="265345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2E1E79-3879-430F-A4AC-9BAC80B68B14}" type="slidenum">
              <a:rPr lang="en-US" altLang="en-US" smtClean="0">
                <a:latin typeface="Times New Roman" panose="02020603050405020304" pitchFamily="18" charset="0"/>
              </a:rPr>
              <a:pPr/>
              <a:t>14</a:t>
            </a:fld>
            <a:endParaRPr lang="en-US" altLang="en-US" smtClean="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latin typeface="Arial" charset="0"/>
              </a:rPr>
              <a:t>Other factors that may affect the severity of the shock are:</a:t>
            </a:r>
          </a:p>
          <a:p>
            <a:pPr>
              <a:spcBef>
                <a:spcPct val="0"/>
              </a:spcBef>
            </a:pPr>
            <a:r>
              <a:rPr lang="en-US" dirty="0" smtClean="0">
                <a:latin typeface="Arial" charset="0"/>
              </a:rPr>
              <a:t>       - The voltage of the current. </a:t>
            </a:r>
          </a:p>
          <a:p>
            <a:pPr>
              <a:spcBef>
                <a:spcPct val="0"/>
              </a:spcBef>
            </a:pPr>
            <a:r>
              <a:rPr lang="en-US" dirty="0" smtClean="0">
                <a:latin typeface="Arial" charset="0"/>
              </a:rPr>
              <a:t>       - The presence of moisture </a:t>
            </a:r>
          </a:p>
          <a:p>
            <a:pPr>
              <a:spcBef>
                <a:spcPct val="0"/>
              </a:spcBef>
            </a:pPr>
            <a:r>
              <a:rPr lang="en-US" dirty="0" smtClean="0">
                <a:latin typeface="Arial" charset="0"/>
              </a:rPr>
              <a:t>       - The general health of the person prior to the shock. </a:t>
            </a:r>
          </a:p>
          <a:p>
            <a:pPr>
              <a:spcBef>
                <a:spcPct val="0"/>
              </a:spcBef>
            </a:pPr>
            <a:endParaRPr lang="en-US" dirty="0" smtClean="0">
              <a:latin typeface="Arial" charset="0"/>
            </a:endParaRPr>
          </a:p>
          <a:p>
            <a:pPr>
              <a:spcBef>
                <a:spcPct val="0"/>
              </a:spcBef>
            </a:pPr>
            <a:r>
              <a:rPr lang="en-US" dirty="0" smtClean="0">
                <a:latin typeface="Arial" charset="0"/>
              </a:rPr>
              <a:t>Low voltages can be extremely dangerous because, all other factors being equal, the degree of injury increases the longer the body is in contact with the circuit.</a:t>
            </a:r>
          </a:p>
          <a:p>
            <a:pPr>
              <a:spcBef>
                <a:spcPct val="0"/>
              </a:spcBef>
            </a:pPr>
            <a:endParaRPr lang="en-US" dirty="0" smtClean="0">
              <a:latin typeface="Arial" charset="0"/>
            </a:endParaRPr>
          </a:p>
          <a:p>
            <a:pPr>
              <a:spcBef>
                <a:spcPct val="0"/>
              </a:spcBef>
            </a:pPr>
            <a:r>
              <a:rPr lang="en-US" dirty="0" smtClean="0">
                <a:latin typeface="Arial" charset="0"/>
              </a:rPr>
              <a:t>The resistance of the body varies based on:</a:t>
            </a:r>
          </a:p>
          <a:p>
            <a:pPr>
              <a:spcBef>
                <a:spcPct val="0"/>
              </a:spcBef>
              <a:buFontTx/>
              <a:buChar char="•"/>
            </a:pPr>
            <a:r>
              <a:rPr lang="en-US" dirty="0" smtClean="0">
                <a:latin typeface="Arial" charset="0"/>
              </a:rPr>
              <a:t> The amount of moisture on the skin (less moisture = more resistance)</a:t>
            </a:r>
          </a:p>
          <a:p>
            <a:pPr>
              <a:spcBef>
                <a:spcPct val="0"/>
              </a:spcBef>
              <a:buFontTx/>
              <a:buChar char="•"/>
            </a:pPr>
            <a:r>
              <a:rPr lang="en-US" dirty="0" smtClean="0">
                <a:latin typeface="Arial" charset="0"/>
              </a:rPr>
              <a:t> The size of the area of contact (smaller area = more resistance)</a:t>
            </a:r>
          </a:p>
          <a:p>
            <a:pPr>
              <a:spcBef>
                <a:spcPct val="0"/>
              </a:spcBef>
              <a:buFontTx/>
              <a:buChar char="•"/>
            </a:pPr>
            <a:r>
              <a:rPr lang="en-US" dirty="0" smtClean="0">
                <a:latin typeface="Arial" charset="0"/>
              </a:rPr>
              <a:t> The pressure applied to the contact point (less pressure = more resistance)</a:t>
            </a:r>
          </a:p>
          <a:p>
            <a:pPr>
              <a:spcBef>
                <a:spcPct val="0"/>
              </a:spcBef>
              <a:buFontTx/>
              <a:buChar char="•"/>
            </a:pPr>
            <a:r>
              <a:rPr lang="en-US" dirty="0" smtClean="0">
                <a:latin typeface="Arial" charset="0"/>
              </a:rPr>
              <a:t> Muscular structure (less muscle = less resistance)</a:t>
            </a:r>
          </a:p>
          <a:p>
            <a:pPr eaLnBrk="1" hangingPunct="1"/>
            <a:endParaRPr lang="en-US" altLang="en-US" dirty="0" smtClean="0"/>
          </a:p>
        </p:txBody>
      </p:sp>
    </p:spTree>
    <p:extLst>
      <p:ext uri="{BB962C8B-B14F-4D97-AF65-F5344CB8AC3E}">
        <p14:creationId xmlns:p14="http://schemas.microsoft.com/office/powerpoint/2010/main" val="4252103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290562-BFEB-46C9-B794-08E6D3BBE67C}" type="slidenum">
              <a:rPr lang="en-US" altLang="en-US" smtClean="0">
                <a:latin typeface="Times New Roman" panose="02020603050405020304" pitchFamily="18" charset="0"/>
              </a:rPr>
              <a:pPr/>
              <a:t>15</a:t>
            </a:fld>
            <a:endParaRPr lang="en-US" altLang="en-US" smtClean="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latin typeface="Arial" charset="0"/>
              </a:rPr>
              <a:t>Shock-related injuries include burns, internal injuries, and injuries due to</a:t>
            </a:r>
            <a:r>
              <a:rPr lang="en-US" baseline="0" dirty="0" smtClean="0">
                <a:latin typeface="Arial" charset="0"/>
              </a:rPr>
              <a:t> </a:t>
            </a:r>
            <a:r>
              <a:rPr lang="en-US" dirty="0" smtClean="0">
                <a:latin typeface="Arial" charset="0"/>
              </a:rPr>
              <a:t>involuntary muscle contractions.</a:t>
            </a:r>
            <a:r>
              <a:rPr lang="en-US" baseline="0" dirty="0" smtClean="0">
                <a:latin typeface="Arial" charset="0"/>
              </a:rPr>
              <a:t>  </a:t>
            </a:r>
            <a:r>
              <a:rPr lang="en-US" dirty="0" smtClean="0">
                <a:solidFill>
                  <a:srgbClr val="000000"/>
                </a:solidFill>
                <a:latin typeface="Arial" charset="0"/>
              </a:rPr>
              <a:t>The most common shock-related injury is a burn.  Burns suffered in electrical incidents may be one or more of the following three types.</a:t>
            </a:r>
            <a:r>
              <a:rPr lang="en-US" baseline="0" dirty="0" smtClean="0">
                <a:solidFill>
                  <a:srgbClr val="000000"/>
                </a:solidFill>
                <a:latin typeface="Arial" charset="0"/>
              </a:rPr>
              <a:t>  </a:t>
            </a:r>
            <a:r>
              <a:rPr lang="en-US" dirty="0" smtClean="0">
                <a:solidFill>
                  <a:srgbClr val="000000"/>
                </a:solidFill>
                <a:latin typeface="Arial" charset="0"/>
              </a:rPr>
              <a:t>Electrical burns cause tissue damage, and are the result of heat generated by the flow of electrical current through the body.</a:t>
            </a:r>
            <a:r>
              <a:rPr lang="en-US" baseline="0" dirty="0" smtClean="0">
                <a:solidFill>
                  <a:srgbClr val="000000"/>
                </a:solidFill>
                <a:latin typeface="Arial" charset="0"/>
              </a:rPr>
              <a:t>  </a:t>
            </a:r>
            <a:r>
              <a:rPr lang="en-US" dirty="0" smtClean="0">
                <a:solidFill>
                  <a:srgbClr val="000000"/>
                </a:solidFill>
                <a:latin typeface="Arial" charset="0"/>
              </a:rPr>
              <a:t>These are one of the most serious injuries you can receive and require immediate attention.</a:t>
            </a:r>
            <a:r>
              <a:rPr lang="en-US" baseline="0" dirty="0" smtClean="0">
                <a:solidFill>
                  <a:srgbClr val="000000"/>
                </a:solidFill>
                <a:latin typeface="Arial" charset="0"/>
              </a:rPr>
              <a:t>  </a:t>
            </a:r>
            <a:r>
              <a:rPr lang="en-US" dirty="0" smtClean="0">
                <a:solidFill>
                  <a:srgbClr val="000000"/>
                </a:solidFill>
                <a:latin typeface="Arial" charset="0"/>
              </a:rPr>
              <a:t>Arc or Flash burns are caused by high temperatures near the body produced by an electrical arc or explosion.  Attend to them immediately.</a:t>
            </a:r>
            <a:r>
              <a:rPr lang="en-US" baseline="0" dirty="0" smtClean="0">
                <a:solidFill>
                  <a:srgbClr val="000000"/>
                </a:solidFill>
                <a:latin typeface="Arial" charset="0"/>
              </a:rPr>
              <a:t>  </a:t>
            </a:r>
            <a:r>
              <a:rPr lang="en-US" dirty="0" smtClean="0">
                <a:solidFill>
                  <a:srgbClr val="000000"/>
                </a:solidFill>
                <a:latin typeface="Arial" charset="0"/>
              </a:rPr>
              <a:t>Thermal contact burns occur when skin comes in contact with overheated electric equipment, or when clothing is ignited by an electrical incident.  </a:t>
            </a:r>
          </a:p>
          <a:p>
            <a:pPr eaLnBrk="1" hangingPunct="1"/>
            <a:endParaRPr lang="en-US" altLang="en-US" dirty="0" smtClean="0"/>
          </a:p>
          <a:p>
            <a:pPr eaLnBrk="1" hangingPunct="1"/>
            <a:r>
              <a:rPr lang="en-US" altLang="en-US" dirty="0" smtClean="0"/>
              <a:t>Burns suffered in electrical accidents can be very serious. These burns may be of three basic types: electrical burns, arc burns, and thermal contact burns. Electrical burns are the result of the electric current flowing in the tissues, and may be either skin deep or may affect deeper layers (such as muscles and bones) or both. Tissue damage is caused by the heat generated from the current flow; if the energy delivered by the electric shock is high, the body cannot dissipate the heat, and the tissue is burned. Typically, such electrical burns are slow to heal. Arc burns are the result of high temperatures produced by electric arcs or by explosions close to the body. Finally, thermal contact burns are those normally experienced from the skin contacting hot surfaces of overheated electric conductors, conduits, or other energized equipment. In some circumstances, all three types of burns may be produced simultaneously. </a:t>
            </a:r>
          </a:p>
          <a:p>
            <a:pPr eaLnBrk="1" hangingPunct="1"/>
            <a:r>
              <a:rPr lang="en-US" altLang="en-US" dirty="0" smtClean="0"/>
              <a:t> </a:t>
            </a:r>
          </a:p>
        </p:txBody>
      </p:sp>
    </p:spTree>
    <p:extLst>
      <p:ext uri="{BB962C8B-B14F-4D97-AF65-F5344CB8AC3E}">
        <p14:creationId xmlns:p14="http://schemas.microsoft.com/office/powerpoint/2010/main" val="4162210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4123C2-8299-4E9B-82F2-8C3F6AA72E5B}" type="slidenum">
              <a:rPr lang="en-US" altLang="en-US" smtClean="0">
                <a:latin typeface="Times New Roman" panose="02020603050405020304" pitchFamily="18" charset="0"/>
              </a:rPr>
              <a:pPr/>
              <a:t>16</a:t>
            </a:fld>
            <a:endParaRPr lang="en-US" altLang="en-US" smtClean="0">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192397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862101-F780-46B2-94DC-087560638147}" type="slidenum">
              <a:rPr lang="en-US" altLang="en-US" smtClean="0">
                <a:latin typeface="Times New Roman" panose="02020603050405020304" pitchFamily="18" charset="0"/>
              </a:rPr>
              <a:pPr/>
              <a:t>17</a:t>
            </a:fld>
            <a:endParaRPr lang="en-US" altLang="en-US" smtClean="0">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089556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28FE9B-050F-46A8-893A-75738C07E3B3}" type="slidenum">
              <a:rPr lang="en-US" altLang="en-US" smtClean="0">
                <a:latin typeface="Times New Roman" panose="02020603050405020304" pitchFamily="18" charset="0"/>
              </a:rPr>
              <a:pPr/>
              <a:t>18</a:t>
            </a:fld>
            <a:endParaRPr lang="en-US" altLang="en-US" smtClean="0">
              <a:latin typeface="Times New Roman" panose="02020603050405020304" pitchFamily="18" charset="0"/>
            </a:endParaRPr>
          </a:p>
        </p:txBody>
      </p:sp>
      <p:sp>
        <p:nvSpPr>
          <p:cNvPr id="96259" name="Rectangle 2"/>
          <p:cNvSpPr>
            <a:spLocks noGrp="1" noChangeArrowheads="1"/>
          </p:cNvSpPr>
          <p:nvPr>
            <p:ph type="body" idx="1"/>
          </p:nvPr>
        </p:nvSpPr>
        <p:spPr>
          <a:xfrm>
            <a:off x="914400" y="4341813"/>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22" tIns="43779" rIns="89122" bIns="43779"/>
          <a:lstStyle/>
          <a:p>
            <a:pPr defTabSz="900113">
              <a:spcBef>
                <a:spcPct val="0"/>
              </a:spcBef>
            </a:pPr>
            <a:r>
              <a:rPr lang="en-US" altLang="en-US" sz="2400" dirty="0" smtClean="0"/>
              <a:t>The ignition</a:t>
            </a:r>
            <a:r>
              <a:rPr lang="en-US" altLang="en-US" sz="2400" baseline="0" dirty="0" smtClean="0"/>
              <a:t> temperature of clothing made from natural fibers varies from 700°F to about 1400°F</a:t>
            </a:r>
            <a:endParaRPr lang="en-US" altLang="en-US" sz="2400" dirty="0" smtClean="0"/>
          </a:p>
        </p:txBody>
      </p:sp>
      <p:sp>
        <p:nvSpPr>
          <p:cNvPr id="96260" name="Rectangle 3"/>
          <p:cNvSpPr>
            <a:spLocks noGrp="1" noRot="1" noChangeAspect="1" noChangeArrowheads="1" noTextEdit="1"/>
          </p:cNvSpPr>
          <p:nvPr>
            <p:ph type="sldImg"/>
          </p:nvPr>
        </p:nvSpPr>
        <p:spPr>
          <a:xfrm>
            <a:off x="698500" y="844550"/>
            <a:ext cx="5461000" cy="3073400"/>
          </a:xfrm>
          <a:ln w="12700" cap="flat">
            <a:solidFill>
              <a:schemeClr val="tx1"/>
            </a:solidFill>
          </a:ln>
        </p:spPr>
      </p:sp>
    </p:spTree>
    <p:extLst>
      <p:ext uri="{BB962C8B-B14F-4D97-AF65-F5344CB8AC3E}">
        <p14:creationId xmlns:p14="http://schemas.microsoft.com/office/powerpoint/2010/main" val="2268213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7F8A8E4-E3BB-4615-9D55-674F20240CD5}" type="slidenum">
              <a:rPr lang="en-US"/>
              <a:pPr fontAlgn="base">
                <a:spcBef>
                  <a:spcPct val="0"/>
                </a:spcBef>
                <a:spcAft>
                  <a:spcPct val="0"/>
                </a:spcAft>
              </a:pPr>
              <a:t>19</a:t>
            </a:fld>
            <a:endParaRPr lang="en-US"/>
          </a:p>
        </p:txBody>
      </p:sp>
      <p:sp>
        <p:nvSpPr>
          <p:cNvPr id="57347" name="Rectangle 2"/>
          <p:cNvSpPr>
            <a:spLocks noGrp="1" noRot="1" noChangeAspect="1" noChangeArrowheads="1" noTextEdit="1"/>
          </p:cNvSpPr>
          <p:nvPr>
            <p:ph type="sldImg"/>
          </p:nvPr>
        </p:nvSpPr>
        <p:spPr bwMode="auto">
          <a:xfrm>
            <a:off x="506413" y="717550"/>
            <a:ext cx="5846762"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914400" y="4341813"/>
            <a:ext cx="52578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latin typeface="Arial" charset="0"/>
              </a:rPr>
              <a:t>Shock-related injuries include burns, internal injuries, and injuries due to</a:t>
            </a:r>
          </a:p>
          <a:p>
            <a:pPr>
              <a:spcBef>
                <a:spcPct val="0"/>
              </a:spcBef>
            </a:pPr>
            <a:r>
              <a:rPr lang="en-US" dirty="0" smtClean="0">
                <a:latin typeface="Arial" charset="0"/>
              </a:rPr>
              <a:t>involuntary muscle contractions.</a:t>
            </a:r>
          </a:p>
          <a:p>
            <a:pPr>
              <a:spcBef>
                <a:spcPct val="0"/>
              </a:spcBef>
            </a:pPr>
            <a:endParaRPr lang="en-US" dirty="0" smtClean="0">
              <a:latin typeface="Arial" charset="0"/>
            </a:endParaRPr>
          </a:p>
          <a:p>
            <a:pPr>
              <a:spcBef>
                <a:spcPct val="0"/>
              </a:spcBef>
            </a:pPr>
            <a:endParaRPr lang="en-US" dirty="0" smtClean="0">
              <a:latin typeface="Arial" charset="0"/>
            </a:endParaRPr>
          </a:p>
          <a:p>
            <a:pPr>
              <a:spcBef>
                <a:spcPct val="0"/>
              </a:spcBef>
            </a:pPr>
            <a:endParaRPr lang="en-US" dirty="0" smtClean="0">
              <a:latin typeface="Arial" charset="0"/>
            </a:endParaRPr>
          </a:p>
        </p:txBody>
      </p:sp>
    </p:spTree>
    <p:extLst>
      <p:ext uri="{BB962C8B-B14F-4D97-AF65-F5344CB8AC3E}">
        <p14:creationId xmlns:p14="http://schemas.microsoft.com/office/powerpoint/2010/main" val="2921490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BE4431-9F26-4687-A167-D94E07F027C8}" type="slidenum">
              <a:rPr lang="en-US" altLang="en-US" smtClean="0">
                <a:latin typeface="Times New Roman" panose="02020603050405020304" pitchFamily="18" charset="0"/>
              </a:rPr>
              <a:pPr/>
              <a:t>20</a:t>
            </a:fld>
            <a:endParaRPr lang="en-US" altLang="en-US" smtClean="0">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https://www.osha.gov/SLTC/etools/construction/images/ecbp35.jpg</a:t>
            </a:r>
          </a:p>
          <a:p>
            <a:pPr eaLnBrk="1" hangingPunct="1"/>
            <a:endParaRPr lang="en-US" dirty="0" smtClean="0">
              <a:effectLst/>
            </a:endParaRPr>
          </a:p>
          <a:p>
            <a:pPr eaLnBrk="1" hangingPunct="1"/>
            <a:endParaRPr lang="en-US" dirty="0" smtClean="0">
              <a:effectLst/>
            </a:endParaRPr>
          </a:p>
          <a:p>
            <a:pPr eaLnBrk="1" hangingPunct="1"/>
            <a:r>
              <a:rPr lang="en-US" dirty="0" smtClean="0">
                <a:effectLst/>
              </a:rPr>
              <a:t>This worker fell and grabbed a </a:t>
            </a:r>
            <a:r>
              <a:rPr lang="en-US" dirty="0" err="1" smtClean="0">
                <a:effectLst/>
              </a:rPr>
              <a:t>powerline</a:t>
            </a:r>
            <a:r>
              <a:rPr lang="en-US" dirty="0" smtClean="0">
                <a:effectLst/>
              </a:rPr>
              <a:t> to catch himself. The resulting electric shock mummified his first two fingers, which had to be removed. The acute angle of the wrist was caused by burning of the tendons, which contracted, drawing the hand with them.</a:t>
            </a:r>
            <a:endParaRPr lang="en-US" altLang="en-US" dirty="0" smtClean="0"/>
          </a:p>
        </p:txBody>
      </p:sp>
    </p:spTree>
    <p:extLst>
      <p:ext uri="{BB962C8B-B14F-4D97-AF65-F5344CB8AC3E}">
        <p14:creationId xmlns:p14="http://schemas.microsoft.com/office/powerpoint/2010/main" val="1695069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273C20A-CE28-4DC6-A081-6B6E9C82E984}" type="slidenum">
              <a:rPr lang="en-US" altLang="en-US" sz="1200"/>
              <a:pPr/>
              <a:t>3</a:t>
            </a:fld>
            <a:endParaRPr lang="en-US" alt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651857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21</a:t>
            </a:fld>
            <a:endParaRPr lang="en-US"/>
          </a:p>
        </p:txBody>
      </p:sp>
    </p:spTree>
    <p:extLst>
      <p:ext uri="{BB962C8B-B14F-4D97-AF65-F5344CB8AC3E}">
        <p14:creationId xmlns:p14="http://schemas.microsoft.com/office/powerpoint/2010/main" val="2485748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https://www.osha.gov/SLTC/etools/construction/images/ecbp35.jpg</a:t>
            </a:r>
          </a:p>
          <a:p>
            <a:endParaRPr lang="en-US" dirty="0" smtClean="0">
              <a:effectLst/>
            </a:endParaRPr>
          </a:p>
          <a:p>
            <a:endParaRPr lang="en-US" dirty="0" smtClean="0">
              <a:effectLst/>
            </a:endParaRPr>
          </a:p>
          <a:p>
            <a:r>
              <a:rPr lang="en-US" dirty="0" smtClean="0">
                <a:effectLst/>
              </a:rPr>
              <a:t>Current exited this man at his knees, catching his clothing on fire and burning his upper leg.</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22</a:t>
            </a:fld>
            <a:endParaRPr lang="en-US"/>
          </a:p>
        </p:txBody>
      </p:sp>
    </p:spTree>
    <p:extLst>
      <p:ext uri="{BB962C8B-B14F-4D97-AF65-F5344CB8AC3E}">
        <p14:creationId xmlns:p14="http://schemas.microsoft.com/office/powerpoint/2010/main" val="3991825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https://www.osha.gov/SLTC/etools/construction/images/ecbp35.jpg</a:t>
            </a:r>
          </a:p>
          <a:p>
            <a:endParaRPr lang="en-US" i="1" dirty="0" smtClean="0">
              <a:effectLst/>
            </a:endParaRPr>
          </a:p>
          <a:p>
            <a:endParaRPr lang="en-US" i="1" dirty="0" smtClean="0">
              <a:effectLst/>
            </a:endParaRPr>
          </a:p>
          <a:p>
            <a:r>
              <a:rPr lang="en-US" i="1" dirty="0" smtClean="0">
                <a:effectLst/>
              </a:rPr>
              <a:t>Entrance Wound</a:t>
            </a:r>
            <a:r>
              <a:rPr lang="en-US" dirty="0" smtClean="0">
                <a:effectLst/>
              </a:rPr>
              <a:t>: High resistance of skin transforms electrical energy into heat, which produces burns around the entrance point (dark spot in center of wound). This man was lucky, the current narrowly missed his spinal cord.</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23</a:t>
            </a:fld>
            <a:endParaRPr lang="en-US"/>
          </a:p>
        </p:txBody>
      </p:sp>
    </p:spTree>
    <p:extLst>
      <p:ext uri="{BB962C8B-B14F-4D97-AF65-F5344CB8AC3E}">
        <p14:creationId xmlns:p14="http://schemas.microsoft.com/office/powerpoint/2010/main" val="2873601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A0C537-629F-47B5-9FA0-C0C0B9EC9EB3}" type="slidenum">
              <a:rPr lang="en-US" altLang="en-US" smtClean="0">
                <a:latin typeface="Times New Roman" panose="02020603050405020304" pitchFamily="18" charset="0"/>
              </a:rPr>
              <a:pPr/>
              <a:t>24</a:t>
            </a:fld>
            <a:endParaRPr lang="en-US" altLang="en-US" smtClean="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https://www.osha.gov/SLTC/etools/construction/images/ecbp35.jpg</a:t>
            </a:r>
          </a:p>
          <a:p>
            <a:pPr eaLnBrk="1" hangingPunct="1"/>
            <a:endParaRPr lang="en-US" i="1" dirty="0" smtClean="0">
              <a:effectLst/>
            </a:endParaRPr>
          </a:p>
          <a:p>
            <a:pPr eaLnBrk="1" hangingPunct="1"/>
            <a:endParaRPr lang="en-US" i="1" dirty="0" smtClean="0">
              <a:effectLst/>
            </a:endParaRPr>
          </a:p>
          <a:p>
            <a:pPr eaLnBrk="1" hangingPunct="1"/>
            <a:r>
              <a:rPr lang="en-US" i="1" dirty="0" smtClean="0">
                <a:effectLst/>
              </a:rPr>
              <a:t>Exit Wound</a:t>
            </a:r>
            <a:r>
              <a:rPr lang="en-US" dirty="0" smtClean="0">
                <a:effectLst/>
              </a:rPr>
              <a:t>: Current flows through the body from the entrance point, until finally exiting where the body is closest to the ground. This foot suffered massive internal injuries, which weren't readily visible, and had to be amputated a few days later.</a:t>
            </a:r>
            <a:endParaRPr lang="en-US" altLang="en-US" dirty="0" smtClean="0"/>
          </a:p>
        </p:txBody>
      </p:sp>
    </p:spTree>
    <p:extLst>
      <p:ext uri="{BB962C8B-B14F-4D97-AF65-F5344CB8AC3E}">
        <p14:creationId xmlns:p14="http://schemas.microsoft.com/office/powerpoint/2010/main" val="2478403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https://www.osha.gov/SLTC/etools/construction/images/ecbp35.jpg</a:t>
            </a:r>
          </a:p>
          <a:p>
            <a:endParaRPr lang="en-US" dirty="0" smtClean="0"/>
          </a:p>
          <a:p>
            <a:r>
              <a:rPr lang="en-US" dirty="0" smtClean="0">
                <a:effectLst/>
              </a:rPr>
              <a:t>This man was near a power box when an electrical explosion occurred. Though he did not touch the box, electricity </a:t>
            </a:r>
            <a:r>
              <a:rPr lang="en-US" i="1" dirty="0" smtClean="0">
                <a:effectLst/>
              </a:rPr>
              <a:t>arced</a:t>
            </a:r>
            <a:r>
              <a:rPr lang="en-US" dirty="0" smtClean="0">
                <a:effectLst/>
              </a:rPr>
              <a:t> through the air and entered his body. The current was drawn to his armpits because perspiration is very conductive.</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25</a:t>
            </a:fld>
            <a:endParaRPr lang="en-US"/>
          </a:p>
        </p:txBody>
      </p:sp>
    </p:spTree>
    <p:extLst>
      <p:ext uri="{BB962C8B-B14F-4D97-AF65-F5344CB8AC3E}">
        <p14:creationId xmlns:p14="http://schemas.microsoft.com/office/powerpoint/2010/main" val="1674599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https://www.osha.gov/SLTC/etools/construction/images/ecbp35.jpg</a:t>
            </a:r>
          </a:p>
          <a:p>
            <a:endParaRPr lang="en-US" b="1" dirty="0" smtClean="0">
              <a:effectLst/>
            </a:endParaRPr>
          </a:p>
          <a:p>
            <a:endParaRPr lang="en-US" b="1" dirty="0" smtClean="0">
              <a:effectLst/>
            </a:endParaRPr>
          </a:p>
          <a:p>
            <a:r>
              <a:rPr lang="en-US" b="1" dirty="0" smtClean="0">
                <a:effectLst/>
              </a:rPr>
              <a:t>Internal Injuries</a:t>
            </a:r>
          </a:p>
          <a:p>
            <a:r>
              <a:rPr lang="en-US" dirty="0" smtClean="0">
                <a:effectLst/>
              </a:rPr>
              <a:t>This worker was shocked by a tool he was holding. The entrance wound and thermal burns from the overheated tool are apparent.</a:t>
            </a:r>
          </a:p>
          <a:p>
            <a:endParaRPr lang="en-US" altLang="en-US" dirty="0" smtClean="0"/>
          </a:p>
        </p:txBody>
      </p:sp>
    </p:spTree>
    <p:extLst>
      <p:ext uri="{BB962C8B-B14F-4D97-AF65-F5344CB8AC3E}">
        <p14:creationId xmlns:p14="http://schemas.microsoft.com/office/powerpoint/2010/main" val="185089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https://www.osha.gov/SLTC/etools/construction/images/ecbp35.jpg</a:t>
            </a:r>
          </a:p>
          <a:p>
            <a:endParaRPr lang="en-US" dirty="0" smtClean="0">
              <a:effectLst/>
            </a:endParaRPr>
          </a:p>
          <a:p>
            <a:endParaRPr lang="en-US" dirty="0" smtClean="0">
              <a:effectLst/>
            </a:endParaRPr>
          </a:p>
          <a:p>
            <a:r>
              <a:rPr lang="en-US" dirty="0" smtClean="0">
                <a:effectLst/>
              </a:rPr>
              <a:t>Same hand a few days later, when massive subcutaneous tissue damage had caused severe swelling (swelling usually peaks 24-72 hours after electrical shock). To relieve pressure which would have damaged nerves and blood vessels, the skin on the arm was cut open.</a:t>
            </a:r>
            <a:endParaRPr lang="en-US" altLang="en-US" dirty="0" smtClean="0"/>
          </a:p>
        </p:txBody>
      </p:sp>
    </p:spTree>
    <p:extLst>
      <p:ext uri="{BB962C8B-B14F-4D97-AF65-F5344CB8AC3E}">
        <p14:creationId xmlns:p14="http://schemas.microsoft.com/office/powerpoint/2010/main" val="3827945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28</a:t>
            </a:fld>
            <a:endParaRPr lang="en-US"/>
          </a:p>
        </p:txBody>
      </p:sp>
    </p:spTree>
    <p:extLst>
      <p:ext uri="{BB962C8B-B14F-4D97-AF65-F5344CB8AC3E}">
        <p14:creationId xmlns:p14="http://schemas.microsoft.com/office/powerpoint/2010/main" val="1511738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29</a:t>
            </a:fld>
            <a:endParaRPr lang="en-US"/>
          </a:p>
        </p:txBody>
      </p:sp>
    </p:spTree>
    <p:extLst>
      <p:ext uri="{BB962C8B-B14F-4D97-AF65-F5344CB8AC3E}">
        <p14:creationId xmlns:p14="http://schemas.microsoft.com/office/powerpoint/2010/main" val="1746598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B7E38-9C0A-4809-9780-81766CC4A026}" type="slidenum">
              <a:rPr lang="en-US"/>
              <a:pPr/>
              <a:t>30</a:t>
            </a:fld>
            <a:endParaRPr lang="en-US"/>
          </a:p>
        </p:txBody>
      </p:sp>
      <p:sp>
        <p:nvSpPr>
          <p:cNvPr id="65538" name="Rectangle 2"/>
          <p:cNvSpPr>
            <a:spLocks noGrp="1" noRot="1" noChangeAspect="1" noChangeArrowheads="1" noTextEdit="1"/>
          </p:cNvSpPr>
          <p:nvPr>
            <p:ph type="sldImg"/>
          </p:nvPr>
        </p:nvSpPr>
        <p:spPr bwMode="auto">
          <a:xfrm>
            <a:off x="407988" y="741363"/>
            <a:ext cx="6045200" cy="3400425"/>
          </a:xfrm>
          <a:prstGeom prst="rect">
            <a:avLst/>
          </a:prstGeom>
          <a:solidFill>
            <a:srgbClr val="FFFFFF"/>
          </a:solidFill>
          <a:ln>
            <a:solidFill>
              <a:srgbClr val="000000"/>
            </a:solidFill>
            <a:miter lim="800000"/>
            <a:headEnd/>
            <a:tailEnd/>
          </a:ln>
        </p:spPr>
      </p:sp>
      <p:sp>
        <p:nvSpPr>
          <p:cNvPr id="65539" name="Rectangle 3"/>
          <p:cNvSpPr>
            <a:spLocks noGrp="1" noChangeArrowheads="1"/>
          </p:cNvSpPr>
          <p:nvPr>
            <p:ph type="body" idx="1"/>
          </p:nvPr>
        </p:nvSpPr>
        <p:spPr bwMode="auto">
          <a:xfrm>
            <a:off x="914400" y="4414838"/>
            <a:ext cx="50292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During electrical incidents affect personnel will do whatever it takes to get away from the exposure.  Falls cause a great deal of secondary injuries during electrical incidents</a:t>
            </a:r>
          </a:p>
        </p:txBody>
      </p:sp>
    </p:spTree>
    <p:extLst>
      <p:ext uri="{BB962C8B-B14F-4D97-AF65-F5344CB8AC3E}">
        <p14:creationId xmlns:p14="http://schemas.microsoft.com/office/powerpoint/2010/main" val="371273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information above was taken from the new 2 hour Intro to OSHA PPT, slide #10.</a:t>
            </a:r>
          </a:p>
          <a:p>
            <a:pPr eaLnBrk="1" hangingPunct="1">
              <a:spcBef>
                <a:spcPct val="0"/>
              </a:spcBef>
            </a:pPr>
            <a:endParaRPr lang="en-US" smtClean="0"/>
          </a:p>
          <a:p>
            <a:pPr eaLnBrk="1" hangingPunct="1">
              <a:spcBef>
                <a:spcPct val="0"/>
              </a:spcBef>
            </a:pPr>
            <a:r>
              <a:rPr lang="en-US" smtClean="0"/>
              <a:t>The instructor will discuss employee rights and responsibilities with the participants.</a:t>
            </a:r>
          </a:p>
          <a:p>
            <a:pPr eaLnBrk="1" hangingPunct="1">
              <a:spcBef>
                <a:spcPct val="0"/>
              </a:spcBef>
            </a:pPr>
            <a:endParaRPr lang="en-US" smtClean="0"/>
          </a:p>
          <a:p>
            <a:pPr eaLnBrk="1" hangingPunct="1">
              <a:spcBef>
                <a:spcPct val="0"/>
              </a:spcBef>
            </a:pPr>
            <a:endParaRPr lang="en-US"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29BA75D2-E637-4932-AAED-A4C58E62932C}" type="slidenum">
              <a:rPr lang="en-US" smtClean="0">
                <a:solidFill>
                  <a:srgbClr val="000000"/>
                </a:solidFill>
                <a:latin typeface="Calibri" pitchFamily="34" charset="0"/>
              </a:rPr>
              <a:pPr fontAlgn="base">
                <a:spcBef>
                  <a:spcPct val="0"/>
                </a:spcBef>
                <a:spcAft>
                  <a:spcPct val="0"/>
                </a:spcAft>
                <a:defRPr/>
              </a:pPr>
              <a:t>4</a:t>
            </a:fld>
            <a:endParaRPr lang="en-US" smtClean="0">
              <a:solidFill>
                <a:srgbClr val="000000"/>
              </a:solidFill>
              <a:latin typeface="Calibri" pitchFamily="34" charset="0"/>
            </a:endParaRPr>
          </a:p>
        </p:txBody>
      </p:sp>
    </p:spTree>
    <p:extLst>
      <p:ext uri="{BB962C8B-B14F-4D97-AF65-F5344CB8AC3E}">
        <p14:creationId xmlns:p14="http://schemas.microsoft.com/office/powerpoint/2010/main" val="1634833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5A6B2-B5B8-42AF-813D-80FD319EDFBF}" type="slidenum">
              <a:rPr lang="en-US"/>
              <a:pPr/>
              <a:t>31</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dirty="0">
              <a:solidFill>
                <a:srgbClr val="000000"/>
              </a:solidFill>
              <a:latin typeface="Arial" pitchFamily="34" charset="0"/>
            </a:endParaRPr>
          </a:p>
        </p:txBody>
      </p:sp>
    </p:spTree>
    <p:extLst>
      <p:ext uri="{BB962C8B-B14F-4D97-AF65-F5344CB8AC3E}">
        <p14:creationId xmlns:p14="http://schemas.microsoft.com/office/powerpoint/2010/main" val="336080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32</a:t>
            </a:fld>
            <a:endParaRPr lang="en-US"/>
          </a:p>
        </p:txBody>
      </p:sp>
    </p:spTree>
    <p:extLst>
      <p:ext uri="{BB962C8B-B14F-4D97-AF65-F5344CB8AC3E}">
        <p14:creationId xmlns:p14="http://schemas.microsoft.com/office/powerpoint/2010/main" val="1515925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F84D7F-0483-4E3C-BBB3-3AF429A51F0A}" type="slidenum">
              <a:rPr lang="en-US"/>
              <a:pPr/>
              <a:t>33</a:t>
            </a:fld>
            <a:endParaRPr lang="en-US"/>
          </a:p>
        </p:txBody>
      </p:sp>
      <p:sp>
        <p:nvSpPr>
          <p:cNvPr id="162818" name="Rectangle 2"/>
          <p:cNvSpPr>
            <a:spLocks noGrp="1" noRot="1" noChangeAspect="1" noChangeArrowheads="1" noTextEdit="1"/>
          </p:cNvSpPr>
          <p:nvPr>
            <p:ph type="sldImg"/>
          </p:nvPr>
        </p:nvSpPr>
        <p:spPr bwMode="auto">
          <a:xfrm>
            <a:off x="407988" y="741363"/>
            <a:ext cx="6045200" cy="3400425"/>
          </a:xfrm>
          <a:prstGeom prst="rect">
            <a:avLst/>
          </a:prstGeom>
          <a:solidFill>
            <a:srgbClr val="FFFFFF"/>
          </a:solidFill>
          <a:ln>
            <a:solidFill>
              <a:srgbClr val="000000"/>
            </a:solidFill>
            <a:miter lim="800000"/>
            <a:headEnd/>
            <a:tailEnd/>
          </a:ln>
        </p:spPr>
      </p:sp>
      <p:sp>
        <p:nvSpPr>
          <p:cNvPr id="162819" name="Rectangle 3"/>
          <p:cNvSpPr>
            <a:spLocks noGrp="1" noChangeArrowheads="1"/>
          </p:cNvSpPr>
          <p:nvPr>
            <p:ph type="body" idx="1"/>
          </p:nvPr>
        </p:nvSpPr>
        <p:spPr bwMode="auto">
          <a:xfrm>
            <a:off x="914400" y="4414838"/>
            <a:ext cx="54864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sz="1000" dirty="0">
                <a:solidFill>
                  <a:srgbClr val="000000"/>
                </a:solidFill>
                <a:latin typeface="Arial" pitchFamily="34" charset="0"/>
              </a:rPr>
              <a:t>There are “clues” that electrical hazards exist.  For example, if a GFCI keeps tripping while you are using a power tool, there is a problem. Don’t keep resetting the GFCI and continue to work. You must evaluate the “clue” and decide what action should be taken to control the hazard. </a:t>
            </a:r>
          </a:p>
          <a:p>
            <a:r>
              <a:rPr lang="en-US" sz="1000" dirty="0">
                <a:solidFill>
                  <a:srgbClr val="000000"/>
                </a:solidFill>
                <a:latin typeface="Arial" pitchFamily="34" charset="0"/>
              </a:rPr>
              <a:t>There are a number of other conditions that indicate a hazard.</a:t>
            </a:r>
          </a:p>
          <a:p>
            <a:pPr>
              <a:buFont typeface="Wingdings" pitchFamily="2" charset="2"/>
              <a:buChar char="§"/>
            </a:pPr>
            <a:r>
              <a:rPr lang="en-US" sz="1000" dirty="0">
                <a:solidFill>
                  <a:srgbClr val="FF0103"/>
                </a:solidFill>
                <a:latin typeface="Arial" pitchFamily="34" charset="0"/>
              </a:rPr>
              <a:t> </a:t>
            </a:r>
            <a:r>
              <a:rPr lang="en-US" sz="1000" dirty="0">
                <a:solidFill>
                  <a:srgbClr val="000000"/>
                </a:solidFill>
                <a:latin typeface="Arial" pitchFamily="34" charset="0"/>
              </a:rPr>
              <a:t>Tripped circuit breakers and blown fuses show that too much current is flowing in a circuit. This could be due to several factors, such as malfunctioning equipment or a short between conductors. You need to determine the cause in order to control the hazard.</a:t>
            </a:r>
          </a:p>
          <a:p>
            <a:pPr>
              <a:buFont typeface="Wingdings" pitchFamily="2" charset="2"/>
              <a:buChar char="§"/>
            </a:pPr>
            <a:r>
              <a:rPr lang="en-US" sz="1000" dirty="0">
                <a:solidFill>
                  <a:srgbClr val="FF0103"/>
                </a:solidFill>
                <a:latin typeface="Arial" pitchFamily="34" charset="0"/>
              </a:rPr>
              <a:t> </a:t>
            </a:r>
            <a:r>
              <a:rPr lang="en-US" sz="1000" dirty="0">
                <a:solidFill>
                  <a:srgbClr val="000000"/>
                </a:solidFill>
                <a:latin typeface="Arial" pitchFamily="34" charset="0"/>
              </a:rPr>
              <a:t>An electrical tool, appliance, wire, or connection that feels warm may indicate too much current in the circuit or equipment. You need to evaluate the situation and determine your risk.</a:t>
            </a:r>
          </a:p>
          <a:p>
            <a:pPr>
              <a:buFont typeface="Wingdings" pitchFamily="2" charset="2"/>
              <a:buChar char="§"/>
            </a:pPr>
            <a:r>
              <a:rPr lang="en-US" sz="1000" dirty="0">
                <a:solidFill>
                  <a:srgbClr val="FF0103"/>
                </a:solidFill>
                <a:latin typeface="Arial" pitchFamily="34" charset="0"/>
              </a:rPr>
              <a:t> </a:t>
            </a:r>
            <a:r>
              <a:rPr lang="en-US" sz="1000" dirty="0">
                <a:solidFill>
                  <a:srgbClr val="000000"/>
                </a:solidFill>
                <a:latin typeface="Arial" pitchFamily="34" charset="0"/>
              </a:rPr>
              <a:t>An extension cord that feels warm may indicate too much current for the wire size of the cord. You must decide when action needs to be taken.</a:t>
            </a:r>
          </a:p>
          <a:p>
            <a:pPr>
              <a:buFont typeface="Wingdings" pitchFamily="2" charset="2"/>
              <a:buChar char="§"/>
            </a:pPr>
            <a:r>
              <a:rPr lang="en-US" sz="1000" dirty="0">
                <a:solidFill>
                  <a:srgbClr val="FF0103"/>
                </a:solidFill>
                <a:latin typeface="Arial" pitchFamily="34" charset="0"/>
              </a:rPr>
              <a:t> </a:t>
            </a:r>
            <a:r>
              <a:rPr lang="en-US" sz="1000" dirty="0">
                <a:solidFill>
                  <a:srgbClr val="000000"/>
                </a:solidFill>
                <a:latin typeface="Arial" pitchFamily="34" charset="0"/>
              </a:rPr>
              <a:t>A cable, fuse box, or junction box that feels warm may indicate too much current in the circuits.</a:t>
            </a:r>
          </a:p>
          <a:p>
            <a:pPr>
              <a:buFont typeface="Wingdings" pitchFamily="2" charset="2"/>
              <a:buChar char="§"/>
            </a:pPr>
            <a:r>
              <a:rPr lang="en-US" sz="1000" dirty="0">
                <a:solidFill>
                  <a:srgbClr val="FF0103"/>
                </a:solidFill>
                <a:latin typeface="Arial" pitchFamily="34" charset="0"/>
              </a:rPr>
              <a:t> </a:t>
            </a:r>
            <a:r>
              <a:rPr lang="en-US" sz="1000" dirty="0">
                <a:solidFill>
                  <a:srgbClr val="000000"/>
                </a:solidFill>
                <a:latin typeface="Arial" pitchFamily="34" charset="0"/>
              </a:rPr>
              <a:t>A burning odor may indicate overheated insulation.</a:t>
            </a:r>
          </a:p>
          <a:p>
            <a:pPr>
              <a:buFont typeface="Wingdings" pitchFamily="2" charset="2"/>
              <a:buChar char="§"/>
            </a:pPr>
            <a:r>
              <a:rPr lang="en-US" sz="1000" dirty="0">
                <a:solidFill>
                  <a:srgbClr val="FF0103"/>
                </a:solidFill>
                <a:latin typeface="Arial" pitchFamily="34" charset="0"/>
              </a:rPr>
              <a:t> </a:t>
            </a:r>
            <a:r>
              <a:rPr lang="en-US" sz="1000" dirty="0">
                <a:solidFill>
                  <a:srgbClr val="000000"/>
                </a:solidFill>
                <a:latin typeface="Arial" pitchFamily="34" charset="0"/>
              </a:rPr>
              <a:t>Worn, frayed, or damaged insulation around any wire or other conductor is an electrical hazard because the conductors could be exposed.  Contact with an exposed wire could cause a shock.  Damaged insulation could cause a short, leading to arcing or a fire. Inspect all insulation for scrapes and breaks.  You need to evaluate the seriousness of any damage you find and decide how to deal with the hazard.</a:t>
            </a:r>
          </a:p>
          <a:p>
            <a:pPr>
              <a:buFont typeface="Wingdings" pitchFamily="2" charset="2"/>
              <a:buChar char="§"/>
            </a:pPr>
            <a:r>
              <a:rPr lang="en-US" sz="1000" dirty="0">
                <a:solidFill>
                  <a:srgbClr val="FF0103"/>
                </a:solidFill>
                <a:latin typeface="Arial" pitchFamily="34" charset="0"/>
              </a:rPr>
              <a:t> </a:t>
            </a:r>
            <a:r>
              <a:rPr lang="en-US" sz="1000" dirty="0">
                <a:solidFill>
                  <a:srgbClr val="000000"/>
                </a:solidFill>
                <a:latin typeface="Arial" pitchFamily="34" charset="0"/>
              </a:rPr>
              <a:t>A GFCI that trips indicates there is current leakage from the circuit  First, you must decide the probable cause of the leakage by recognizing any contributing hazards. Then, you must decide what action needs to be taken.</a:t>
            </a:r>
          </a:p>
        </p:txBody>
      </p:sp>
    </p:spTree>
    <p:extLst>
      <p:ext uri="{BB962C8B-B14F-4D97-AF65-F5344CB8AC3E}">
        <p14:creationId xmlns:p14="http://schemas.microsoft.com/office/powerpoint/2010/main" val="533630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BDEB9-9885-4ADB-8440-DFFD739086E8}" type="slidenum">
              <a:rPr lang="en-US"/>
              <a:pPr/>
              <a:t>34</a:t>
            </a:fld>
            <a:endParaRPr lang="en-US"/>
          </a:p>
        </p:txBody>
      </p:sp>
      <p:sp>
        <p:nvSpPr>
          <p:cNvPr id="138242" name="Rectangle 1026"/>
          <p:cNvSpPr>
            <a:spLocks noGrp="1" noRot="1" noChangeAspect="1" noChangeArrowheads="1" noTextEdit="1"/>
          </p:cNvSpPr>
          <p:nvPr>
            <p:ph type="sldImg"/>
          </p:nvPr>
        </p:nvSpPr>
        <p:spPr>
          <a:ln/>
        </p:spPr>
      </p:sp>
      <p:sp>
        <p:nvSpPr>
          <p:cNvPr id="138243" name="Rectangle 1027"/>
          <p:cNvSpPr>
            <a:spLocks noGrp="1" noChangeArrowheads="1"/>
          </p:cNvSpPr>
          <p:nvPr>
            <p:ph type="body" idx="1"/>
          </p:nvPr>
        </p:nvSpPr>
        <p:spPr/>
        <p:txBody>
          <a:bodyPr/>
          <a:lstStyle/>
          <a:p>
            <a:r>
              <a:rPr lang="en-US" dirty="0">
                <a:solidFill>
                  <a:srgbClr val="000000"/>
                </a:solidFill>
                <a:latin typeface="Arial" pitchFamily="34" charset="0"/>
              </a:rPr>
              <a:t>Extension cords may have damaged insulation. Sometimes the insulation inside an electrical tool or appliance is damaged. When insulation is damaged, exposed metal parts may become energized if a live wire inside touches them.  Electric hand tools that are old, damaged, or misused may have damaged insulation inside.  If you touch damaged power tools or other equipment, you will receive a shock. You are more likely to receive a shock if the tool is not grounded or double-insulated.</a:t>
            </a:r>
          </a:p>
          <a:p>
            <a:endParaRPr lang="en-US" b="1" dirty="0">
              <a:solidFill>
                <a:srgbClr val="1AE4E4"/>
              </a:solidFill>
              <a:latin typeface="Arial" pitchFamily="34" charset="0"/>
            </a:endParaRPr>
          </a:p>
        </p:txBody>
      </p:sp>
    </p:spTree>
    <p:extLst>
      <p:ext uri="{BB962C8B-B14F-4D97-AF65-F5344CB8AC3E}">
        <p14:creationId xmlns:p14="http://schemas.microsoft.com/office/powerpoint/2010/main" val="41444688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92A578-90F1-4C42-AA1B-05B07D5723A6}" type="slidenum">
              <a:rPr lang="en-US"/>
              <a:pPr/>
              <a:t>35</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xfrm>
            <a:off x="914400" y="4416425"/>
            <a:ext cx="5181600" cy="4183063"/>
          </a:xfrm>
        </p:spPr>
        <p:txBody>
          <a:bodyPr/>
          <a:lstStyle/>
          <a:p>
            <a:r>
              <a:rPr lang="en-US" b="1" dirty="0">
                <a:solidFill>
                  <a:srgbClr val="000000"/>
                </a:solidFill>
                <a:latin typeface="Arial" pitchFamily="34" charset="0"/>
              </a:rPr>
              <a:t>A typical extension cord grounding system has four components:</a:t>
            </a:r>
          </a:p>
          <a:p>
            <a:pPr>
              <a:buFont typeface="Wingdings" pitchFamily="2" charset="2"/>
              <a:buChar char="§"/>
            </a:pPr>
            <a:r>
              <a:rPr lang="en-US" dirty="0">
                <a:solidFill>
                  <a:srgbClr val="FF0103"/>
                </a:solidFill>
                <a:latin typeface="Arial" pitchFamily="34" charset="0"/>
              </a:rPr>
              <a:t> </a:t>
            </a:r>
            <a:r>
              <a:rPr lang="en-US" dirty="0">
                <a:solidFill>
                  <a:srgbClr val="000000"/>
                </a:solidFill>
                <a:latin typeface="Arial" pitchFamily="34" charset="0"/>
              </a:rPr>
              <a:t>a third wire in the cord, called a ground wire;</a:t>
            </a:r>
          </a:p>
          <a:p>
            <a:pPr>
              <a:buFont typeface="Wingdings" pitchFamily="2" charset="2"/>
              <a:buChar char="§"/>
            </a:pPr>
            <a:r>
              <a:rPr lang="en-US" dirty="0">
                <a:solidFill>
                  <a:srgbClr val="FF0103"/>
                </a:solidFill>
                <a:latin typeface="Arial" pitchFamily="34" charset="0"/>
              </a:rPr>
              <a:t> </a:t>
            </a:r>
            <a:r>
              <a:rPr lang="en-US" dirty="0">
                <a:solidFill>
                  <a:srgbClr val="000000"/>
                </a:solidFill>
                <a:latin typeface="Arial" pitchFamily="34" charset="0"/>
              </a:rPr>
              <a:t>a three-prong plug with a grounding prong on one end of the cord;</a:t>
            </a:r>
          </a:p>
          <a:p>
            <a:pPr>
              <a:buFont typeface="Wingdings" pitchFamily="2" charset="2"/>
              <a:buChar char="§"/>
            </a:pPr>
            <a:r>
              <a:rPr lang="en-US" dirty="0">
                <a:solidFill>
                  <a:srgbClr val="FF0103"/>
                </a:solidFill>
                <a:latin typeface="Arial" pitchFamily="34" charset="0"/>
              </a:rPr>
              <a:t> </a:t>
            </a:r>
            <a:r>
              <a:rPr lang="en-US" dirty="0">
                <a:solidFill>
                  <a:srgbClr val="000000"/>
                </a:solidFill>
                <a:latin typeface="Arial" pitchFamily="34" charset="0"/>
              </a:rPr>
              <a:t>a three-wire, grounding-type receptacle at the other end of the cord; and</a:t>
            </a:r>
          </a:p>
          <a:p>
            <a:pPr>
              <a:buFont typeface="Wingdings" pitchFamily="2" charset="2"/>
              <a:buChar char="§"/>
            </a:pPr>
            <a:r>
              <a:rPr lang="en-US" dirty="0">
                <a:solidFill>
                  <a:srgbClr val="FF0103"/>
                </a:solidFill>
                <a:latin typeface="Arial" pitchFamily="34" charset="0"/>
              </a:rPr>
              <a:t> </a:t>
            </a:r>
            <a:r>
              <a:rPr lang="en-US" dirty="0">
                <a:solidFill>
                  <a:srgbClr val="000000"/>
                </a:solidFill>
                <a:latin typeface="Arial" pitchFamily="34" charset="0"/>
              </a:rPr>
              <a:t>a properly grounded outlet.</a:t>
            </a:r>
          </a:p>
          <a:p>
            <a:endParaRPr lang="en-US" dirty="0">
              <a:latin typeface="Arial" pitchFamily="34" charset="0"/>
            </a:endParaRPr>
          </a:p>
          <a:p>
            <a:r>
              <a:rPr lang="en-US" b="1" dirty="0">
                <a:latin typeface="Arial" pitchFamily="34" charset="0"/>
              </a:rPr>
              <a:t>Two kinds of grounds are required by the standard:  </a:t>
            </a:r>
          </a:p>
          <a:p>
            <a:r>
              <a:rPr lang="en-US" dirty="0">
                <a:latin typeface="Arial" pitchFamily="34" charset="0"/>
              </a:rPr>
              <a:t>  1.  </a:t>
            </a:r>
            <a:r>
              <a:rPr lang="en-US" u="sng" dirty="0">
                <a:latin typeface="Arial" pitchFamily="34" charset="0"/>
              </a:rPr>
              <a:t>Service or system ground</a:t>
            </a:r>
            <a:r>
              <a:rPr lang="en-US" dirty="0">
                <a:latin typeface="Arial" pitchFamily="34" charset="0"/>
              </a:rPr>
              <a:t>.   In this instance, one wire, called the neutral conductor or grounded conductor, is grounded.  In an ordinary low-voltage circuit, the white (or gray) wire is grounded at the generator or transformer and again at the service entrance of the building.  This type of ground is primarily designed to protect machines, tools, and insulation against damage.</a:t>
            </a:r>
          </a:p>
          <a:p>
            <a:r>
              <a:rPr lang="en-US" dirty="0">
                <a:latin typeface="Arial" pitchFamily="34" charset="0"/>
              </a:rPr>
              <a:t>   2.  For enhanced worker protection, an additional ground, called the </a:t>
            </a:r>
            <a:r>
              <a:rPr lang="en-US" u="sng" dirty="0">
                <a:latin typeface="Arial" pitchFamily="34" charset="0"/>
              </a:rPr>
              <a:t>equipment ground</a:t>
            </a:r>
            <a:r>
              <a:rPr lang="en-US" dirty="0">
                <a:latin typeface="Arial" pitchFamily="34" charset="0"/>
              </a:rPr>
              <a:t>, must be furnished by providing another path from the tool or machine through which the current can flow to the ground. This additional ground safeguards the electric equipment operator if a malfunction causes the metal frame of the tool to become energized.  </a:t>
            </a:r>
          </a:p>
          <a:p>
            <a:endParaRPr lang="en-US" dirty="0">
              <a:latin typeface="Arial" pitchFamily="34" charset="0"/>
            </a:endParaRPr>
          </a:p>
          <a:p>
            <a:endParaRPr lang="en-US" dirty="0">
              <a:latin typeface="Arial" pitchFamily="34" charset="0"/>
            </a:endParaRPr>
          </a:p>
        </p:txBody>
      </p:sp>
    </p:spTree>
    <p:extLst>
      <p:ext uri="{BB962C8B-B14F-4D97-AF65-F5344CB8AC3E}">
        <p14:creationId xmlns:p14="http://schemas.microsoft.com/office/powerpoint/2010/main" val="3657357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87C0759-BEF6-42C2-83FC-B23A958D026B}" type="slidenum">
              <a:rPr lang="en-US"/>
              <a:pPr fontAlgn="base">
                <a:spcBef>
                  <a:spcPct val="0"/>
                </a:spcBef>
                <a:spcAft>
                  <a:spcPct val="0"/>
                </a:spcAft>
              </a:pPr>
              <a:t>36</a:t>
            </a:fld>
            <a:endParaRPr lang="en-US"/>
          </a:p>
        </p:txBody>
      </p:sp>
      <p:sp>
        <p:nvSpPr>
          <p:cNvPr id="76803" name="Rectangle 2"/>
          <p:cNvSpPr>
            <a:spLocks noGrp="1" noRot="1" noChangeAspect="1" noChangeArrowheads="1" noTextEdit="1"/>
          </p:cNvSpPr>
          <p:nvPr>
            <p:ph type="sldImg"/>
          </p:nvPr>
        </p:nvSpPr>
        <p:spPr bwMode="auto">
          <a:xfrm>
            <a:off x="506413" y="717550"/>
            <a:ext cx="5846762" cy="328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xfrm>
            <a:off x="914400" y="4341813"/>
            <a:ext cx="51816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dirty="0" smtClean="0">
                <a:latin typeface="Arial" charset="0"/>
              </a:rPr>
              <a:t>Common Examples of Misused Equipment = OSHA Violations</a:t>
            </a:r>
          </a:p>
          <a:p>
            <a:pPr>
              <a:spcBef>
                <a:spcPct val="0"/>
              </a:spcBef>
            </a:pPr>
            <a:r>
              <a:rPr lang="en-US" dirty="0" smtClean="0">
                <a:latin typeface="Arial" charset="0"/>
              </a:rPr>
              <a:t>* Using multi-receptacle boxes designed to be mounted by fitting them with a power cord and placing them on the floor. </a:t>
            </a:r>
          </a:p>
          <a:p>
            <a:pPr>
              <a:spcBef>
                <a:spcPct val="0"/>
              </a:spcBef>
            </a:pPr>
            <a:r>
              <a:rPr lang="en-US" dirty="0" smtClean="0">
                <a:latin typeface="Arial" charset="0"/>
              </a:rPr>
              <a:t>* Fabricating extension cords with ROMEX® wire. </a:t>
            </a:r>
          </a:p>
          <a:p>
            <a:pPr>
              <a:spcBef>
                <a:spcPct val="0"/>
              </a:spcBef>
            </a:pPr>
            <a:r>
              <a:rPr lang="en-US" dirty="0" smtClean="0">
                <a:latin typeface="Arial" charset="0"/>
              </a:rPr>
              <a:t>* Using equipment outdoors that is labeled for use only in dry, indoor locations. </a:t>
            </a:r>
          </a:p>
          <a:p>
            <a:pPr>
              <a:spcBef>
                <a:spcPct val="0"/>
              </a:spcBef>
            </a:pPr>
            <a:r>
              <a:rPr lang="en-US" dirty="0" smtClean="0">
                <a:latin typeface="Arial" charset="0"/>
              </a:rPr>
              <a:t>* Attaching ungrounded, two-prong adapter plugs to three-prong cords and tools. </a:t>
            </a:r>
          </a:p>
          <a:p>
            <a:pPr>
              <a:spcBef>
                <a:spcPct val="0"/>
              </a:spcBef>
            </a:pPr>
            <a:r>
              <a:rPr lang="en-US" dirty="0" smtClean="0">
                <a:latin typeface="Arial" charset="0"/>
              </a:rPr>
              <a:t>* Using circuit breakers or fuses with the wrong rating for over-current protection, e.g. using a 30-amp breaker in a system with 15- or 20-amp receptacles.   Protection is lost because it will not trip when the system's load has been exceeded. </a:t>
            </a:r>
          </a:p>
          <a:p>
            <a:pPr>
              <a:spcBef>
                <a:spcPct val="0"/>
              </a:spcBef>
            </a:pPr>
            <a:r>
              <a:rPr lang="en-US" dirty="0" smtClean="0">
                <a:latin typeface="Arial" charset="0"/>
              </a:rPr>
              <a:t>* Using modified cords or tools, e.g., removing ground prongs, face plates, insulation, etc. </a:t>
            </a:r>
          </a:p>
          <a:p>
            <a:pPr>
              <a:spcBef>
                <a:spcPct val="0"/>
              </a:spcBef>
            </a:pPr>
            <a:r>
              <a:rPr lang="en-US" dirty="0" smtClean="0">
                <a:latin typeface="Arial" charset="0"/>
              </a:rPr>
              <a:t>* Using cords or tools with worn insulation or exposed wires. </a:t>
            </a:r>
          </a:p>
          <a:p>
            <a:pPr>
              <a:spcBef>
                <a:spcPct val="0"/>
              </a:spcBef>
            </a:pPr>
            <a:endParaRPr lang="en-US" dirty="0" smtClean="0">
              <a:latin typeface="Arial" charset="0"/>
            </a:endParaRPr>
          </a:p>
          <a:p>
            <a:pPr>
              <a:spcBef>
                <a:spcPct val="0"/>
              </a:spcBef>
            </a:pPr>
            <a:endParaRPr lang="en-US" dirty="0" smtClean="0">
              <a:latin typeface="Arial" charset="0"/>
            </a:endParaRPr>
          </a:p>
        </p:txBody>
      </p:sp>
    </p:spTree>
    <p:extLst>
      <p:ext uri="{BB962C8B-B14F-4D97-AF65-F5344CB8AC3E}">
        <p14:creationId xmlns:p14="http://schemas.microsoft.com/office/powerpoint/2010/main" val="1970832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1B52B28-B232-402A-8492-4ED333B42BF5}" type="slidenum">
              <a:rPr lang="en-US"/>
              <a:pPr fontAlgn="base">
                <a:spcBef>
                  <a:spcPct val="0"/>
                </a:spcBef>
                <a:spcAft>
                  <a:spcPct val="0"/>
                </a:spcAft>
              </a:pPr>
              <a:t>37</a:t>
            </a:fld>
            <a:endParaRPr lang="en-US"/>
          </a:p>
        </p:txBody>
      </p:sp>
      <p:sp>
        <p:nvSpPr>
          <p:cNvPr id="77827" name="Rectangle 2"/>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latin typeface="Arial" charset="0"/>
              </a:rPr>
              <a:t>* Use tools and equipment according to the instructions included in their listing, labeling or certification. </a:t>
            </a:r>
          </a:p>
          <a:p>
            <a:pPr>
              <a:spcBef>
                <a:spcPct val="0"/>
              </a:spcBef>
            </a:pPr>
            <a:r>
              <a:rPr lang="en-US" smtClean="0">
                <a:latin typeface="Arial" charset="0"/>
              </a:rPr>
              <a:t>* Visually inspect all electrical equipment before use.  Remove from service any equipment with frayed cords, missing ground prongs, cracked tool casings, etc.  Apply a warning tag to any defective tool and do not use it until the problem has been corrected. </a:t>
            </a:r>
          </a:p>
          <a:p>
            <a:pPr>
              <a:spcBef>
                <a:spcPct val="0"/>
              </a:spcBef>
            </a:pPr>
            <a:endParaRPr lang="en-US" smtClean="0"/>
          </a:p>
        </p:txBody>
      </p:sp>
    </p:spTree>
    <p:extLst>
      <p:ext uri="{BB962C8B-B14F-4D97-AF65-F5344CB8AC3E}">
        <p14:creationId xmlns:p14="http://schemas.microsoft.com/office/powerpoint/2010/main" val="3628882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2C223-0CAA-4B65-9916-44D16A64EC96}" type="slidenum">
              <a:rPr lang="en-US"/>
              <a:pPr/>
              <a:t>38</a:t>
            </a:fld>
            <a:endParaRPr lang="en-US"/>
          </a:p>
        </p:txBody>
      </p:sp>
      <p:sp>
        <p:nvSpPr>
          <p:cNvPr id="75778" name="Rectangle 2"/>
          <p:cNvSpPr>
            <a:spLocks noGrp="1" noRot="1" noChangeAspect="1" noChangeArrowheads="1"/>
          </p:cNvSpPr>
          <p:nvPr>
            <p:ph type="sldImg"/>
          </p:nvPr>
        </p:nvSpPr>
        <p:spPr bwMode="auto">
          <a:xfrm>
            <a:off x="407988" y="741363"/>
            <a:ext cx="6045200" cy="3400425"/>
          </a:xfrm>
          <a:prstGeom prst="rect">
            <a:avLst/>
          </a:prstGeom>
          <a:solidFill>
            <a:srgbClr val="FFFFFF"/>
          </a:solidFill>
          <a:ln>
            <a:solidFill>
              <a:srgbClr val="000000"/>
            </a:solidFill>
            <a:miter lim="800000"/>
            <a:headEnd/>
            <a:tailEnd/>
          </a:ln>
        </p:spPr>
      </p:sp>
      <p:sp>
        <p:nvSpPr>
          <p:cNvPr id="75779" name="Rectangle 3"/>
          <p:cNvSpPr>
            <a:spLocks noGrp="1" noChangeArrowheads="1"/>
          </p:cNvSpPr>
          <p:nvPr>
            <p:ph type="body" idx="1"/>
          </p:nvPr>
        </p:nvSpPr>
        <p:spPr bwMode="auto">
          <a:xfrm>
            <a:off x="914400" y="4414838"/>
            <a:ext cx="50292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b="1">
                <a:solidFill>
                  <a:srgbClr val="000000"/>
                </a:solidFill>
                <a:latin typeface="Arial" pitchFamily="34" charset="0"/>
              </a:rPr>
              <a:t>The most frequently violated OSHA electrical regulation</a:t>
            </a:r>
            <a:r>
              <a:rPr lang="en-US">
                <a:solidFill>
                  <a:srgbClr val="000000"/>
                </a:solidFill>
                <a:latin typeface="Arial" pitchFamily="34" charset="0"/>
              </a:rPr>
              <a:t> is improper grounding of equipment and circuitry. The metal parts of an electrical wiring system that we touch (switch plates, ceiling light fixtures, conduit, etc.) should be grounded and at 0 volts.  If the system is not grounded properly, these parts may become energized.  Metal parts of motors, appliances, or electronics that are plugged into improperly grounded circuits may be energized.  When a circuit is not grounded properly, a hazard exists because unwanted voltage cannot be safely eliminated.  If there is no safe path to ground for fault currents, exposed metal parts in damaged appliances can become energized.</a:t>
            </a:r>
          </a:p>
          <a:p>
            <a:endParaRPr lang="en-US">
              <a:solidFill>
                <a:srgbClr val="000000"/>
              </a:solidFill>
              <a:latin typeface="Arial" pitchFamily="34" charset="0"/>
            </a:endParaRPr>
          </a:p>
          <a:p>
            <a:r>
              <a:rPr lang="en-US" b="1">
                <a:solidFill>
                  <a:srgbClr val="000000"/>
                </a:solidFill>
                <a:latin typeface="Arial" pitchFamily="34" charset="0"/>
              </a:rPr>
              <a:t>Extension cords</a:t>
            </a:r>
            <a:r>
              <a:rPr lang="en-US">
                <a:solidFill>
                  <a:srgbClr val="000000"/>
                </a:solidFill>
                <a:latin typeface="Arial" pitchFamily="34" charset="0"/>
              </a:rPr>
              <a:t> may not provide a continuous path to ground because of a broken ground wire or plug. </a:t>
            </a:r>
          </a:p>
          <a:p>
            <a:endParaRPr lang="en-US">
              <a:solidFill>
                <a:srgbClr val="000000"/>
              </a:solidFill>
              <a:latin typeface="Arial" pitchFamily="34" charset="0"/>
            </a:endParaRPr>
          </a:p>
          <a:p>
            <a:r>
              <a:rPr lang="en-US" b="1">
                <a:latin typeface="Arial" pitchFamily="34" charset="0"/>
              </a:rPr>
              <a:t>Electrical systems are often grounded to metal water pipes</a:t>
            </a:r>
            <a:r>
              <a:rPr lang="en-US">
                <a:latin typeface="Arial" pitchFamily="34" charset="0"/>
              </a:rPr>
              <a:t> that serve as a continuous path to ground. If plumbing is used as a path to ground for fault current, all pipes must be made of conductive material (a type of metal). Many electrocutions and fires occur because (during renovation or repair) parts of metal plumbing are replaced with plastic pipe, which does not conduct electricity. </a:t>
            </a:r>
          </a:p>
        </p:txBody>
      </p:sp>
    </p:spTree>
    <p:extLst>
      <p:ext uri="{BB962C8B-B14F-4D97-AF65-F5344CB8AC3E}">
        <p14:creationId xmlns:p14="http://schemas.microsoft.com/office/powerpoint/2010/main" val="2705678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21EEA5-CF54-4F9D-B43B-08A52917C62C}" type="slidenum">
              <a:rPr lang="en-US"/>
              <a:pPr/>
              <a:t>39</a:t>
            </a:fld>
            <a:endParaRPr lang="en-US"/>
          </a:p>
        </p:txBody>
      </p:sp>
      <p:sp>
        <p:nvSpPr>
          <p:cNvPr id="148482" name="Rectangle 1026"/>
          <p:cNvSpPr>
            <a:spLocks noGrp="1" noRot="1" noChangeAspect="1" noChangeArrowheads="1" noTextEdit="1"/>
          </p:cNvSpPr>
          <p:nvPr>
            <p:ph type="sldImg"/>
          </p:nvPr>
        </p:nvSpPr>
        <p:spPr bwMode="auto">
          <a:xfrm>
            <a:off x="331788" y="696913"/>
            <a:ext cx="6197600" cy="3486150"/>
          </a:xfrm>
          <a:prstGeom prst="rect">
            <a:avLst/>
          </a:prstGeom>
          <a:solidFill>
            <a:srgbClr val="FFFFFF"/>
          </a:solidFill>
          <a:ln>
            <a:solidFill>
              <a:srgbClr val="000000"/>
            </a:solidFill>
            <a:miter lim="800000"/>
            <a:headEnd/>
            <a:tailEnd/>
          </a:ln>
        </p:spPr>
      </p:sp>
      <p:sp>
        <p:nvSpPr>
          <p:cNvPr id="148483" name="Rectangle 1027"/>
          <p:cNvSpPr>
            <a:spLocks noGrp="1" noChangeArrowheads="1"/>
          </p:cNvSpPr>
          <p:nvPr>
            <p:ph type="body" idx="1"/>
          </p:nvPr>
        </p:nvSpPr>
        <p:spPr bwMode="auto">
          <a:xfrm>
            <a:off x="914400" y="4416425"/>
            <a:ext cx="5486400" cy="4183063"/>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Reference 1926.404(b)(1)(iii)</a:t>
            </a:r>
          </a:p>
          <a:p>
            <a:endParaRPr lang="en-US" dirty="0">
              <a:latin typeface="Arial" pitchFamily="34" charset="0"/>
            </a:endParaRPr>
          </a:p>
          <a:p>
            <a:r>
              <a:rPr lang="en-US" b="1" dirty="0">
                <a:latin typeface="Arial" pitchFamily="34" charset="0"/>
              </a:rPr>
              <a:t>Assured Equipment Grounding Conductor Program</a:t>
            </a:r>
            <a:r>
              <a:rPr lang="en-US" dirty="0">
                <a:latin typeface="Arial" pitchFamily="34" charset="0"/>
              </a:rPr>
              <a:t> (AEGCP). </a:t>
            </a:r>
          </a:p>
          <a:p>
            <a:r>
              <a:rPr lang="en-US" dirty="0">
                <a:latin typeface="Arial" pitchFamily="34" charset="0"/>
              </a:rPr>
              <a:t>The employer shall establish and implement AEGCP on construction sites covering all listed above which are available for use or used by employees. This program has the following minimum requirements:</a:t>
            </a:r>
          </a:p>
          <a:p>
            <a:r>
              <a:rPr lang="en-US" dirty="0">
                <a:latin typeface="Arial" pitchFamily="34" charset="0"/>
              </a:rPr>
              <a:t>  - Daily visual inspections,  </a:t>
            </a:r>
          </a:p>
          <a:p>
            <a:r>
              <a:rPr lang="en-US" dirty="0">
                <a:latin typeface="Arial" pitchFamily="34" charset="0"/>
              </a:rPr>
              <a:t>  - Periodic test inspections (3 months at most for temporary cords and cords exposed to damage, 6 months for fixed cords not exposed) </a:t>
            </a:r>
          </a:p>
          <a:p>
            <a:r>
              <a:rPr lang="en-US" dirty="0">
                <a:latin typeface="Arial" pitchFamily="34" charset="0"/>
              </a:rPr>
              <a:t>  - Written description, </a:t>
            </a:r>
          </a:p>
          <a:p>
            <a:r>
              <a:rPr lang="en-US" dirty="0">
                <a:latin typeface="Arial" pitchFamily="34" charset="0"/>
              </a:rPr>
              <a:t>  - A competent person to implement the program, and</a:t>
            </a:r>
          </a:p>
          <a:p>
            <a:r>
              <a:rPr lang="en-US" dirty="0">
                <a:latin typeface="Arial" pitchFamily="34" charset="0"/>
              </a:rPr>
              <a:t>  - Record of the periodic tests.</a:t>
            </a:r>
          </a:p>
          <a:p>
            <a:endParaRPr lang="en-US" dirty="0">
              <a:latin typeface="Arial" pitchFamily="34" charset="0"/>
            </a:endParaRPr>
          </a:p>
          <a:p>
            <a:r>
              <a:rPr lang="en-US" dirty="0">
                <a:latin typeface="Arial" pitchFamily="34" charset="0"/>
              </a:rPr>
              <a:t>When portions of the building(s) or structures(s) which have been completed and no longer expose employees to weather or damp and wet locations, or to other grounding hazards, GFCIs or an assured equipment grounding program may not be required when approved extension cords are plugged into the permanent wiring at construction sites. </a:t>
            </a:r>
          </a:p>
          <a:p>
            <a:endParaRPr lang="en-US" dirty="0">
              <a:latin typeface="Arial" pitchFamily="34" charset="0"/>
            </a:endParaRPr>
          </a:p>
        </p:txBody>
      </p:sp>
    </p:spTree>
    <p:extLst>
      <p:ext uri="{BB962C8B-B14F-4D97-AF65-F5344CB8AC3E}">
        <p14:creationId xmlns:p14="http://schemas.microsoft.com/office/powerpoint/2010/main" val="32174977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4D662-A3E2-4736-9181-F3921ACFBD6D}" type="slidenum">
              <a:rPr lang="en-US"/>
              <a:pPr/>
              <a:t>40</a:t>
            </a:fld>
            <a:endParaRPr lang="en-US"/>
          </a:p>
        </p:txBody>
      </p:sp>
      <p:sp>
        <p:nvSpPr>
          <p:cNvPr id="120834" name="Rectangle 2"/>
          <p:cNvSpPr>
            <a:spLocks noGrp="1" noRot="1" noChangeAspect="1" noChangeArrowheads="1" noTextEdit="1"/>
          </p:cNvSpPr>
          <p:nvPr>
            <p:ph type="sldImg"/>
          </p:nvPr>
        </p:nvSpPr>
        <p:spPr bwMode="auto">
          <a:xfrm>
            <a:off x="407988" y="741363"/>
            <a:ext cx="6045200" cy="3400425"/>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14400" y="4414838"/>
            <a:ext cx="50292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If the circuit breakers or fuses are too big (high current rating) for the wires they are supposed to protect, an overload in the circuit will not be detected and the current will not be shut off.  A circuit with improper overcurrent protection devices – or one with no overcurrent protection devices at all – is a hazard.</a:t>
            </a:r>
          </a:p>
        </p:txBody>
      </p:sp>
    </p:spTree>
    <p:extLst>
      <p:ext uri="{BB962C8B-B14F-4D97-AF65-F5344CB8AC3E}">
        <p14:creationId xmlns:p14="http://schemas.microsoft.com/office/powerpoint/2010/main" val="16693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Rights</a:t>
            </a:r>
          </a:p>
          <a:p>
            <a:r>
              <a:rPr lang="en-US" dirty="0" smtClean="0"/>
              <a:t>http://www.osha.gov/Publications/osha3021.pdf</a:t>
            </a:r>
          </a:p>
          <a:p>
            <a:endParaRPr lang="en-US" dirty="0"/>
          </a:p>
        </p:txBody>
      </p:sp>
      <p:sp>
        <p:nvSpPr>
          <p:cNvPr id="4" name="Slide Number Placeholder 3"/>
          <p:cNvSpPr>
            <a:spLocks noGrp="1"/>
          </p:cNvSpPr>
          <p:nvPr>
            <p:ph type="sldNum" sz="quarter" idx="10"/>
          </p:nvPr>
        </p:nvSpPr>
        <p:spPr/>
        <p:txBody>
          <a:bodyPr/>
          <a:lstStyle/>
          <a:p>
            <a:fld id="{9D479CFA-D824-448F-B2AE-29AE5C7A92A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55135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7A60F6-8C7A-4791-B264-667259C02231}" type="slidenum">
              <a:rPr lang="en-US"/>
              <a:pPr/>
              <a:t>41</a:t>
            </a:fld>
            <a:endParaRPr lang="en-US"/>
          </a:p>
        </p:txBody>
      </p:sp>
      <p:sp>
        <p:nvSpPr>
          <p:cNvPr id="71682" name="Rectangle 2"/>
          <p:cNvSpPr>
            <a:spLocks noGrp="1" noRot="1" noChangeAspect="1" noChangeArrowheads="1" noTextEdit="1"/>
          </p:cNvSpPr>
          <p:nvPr>
            <p:ph type="sldImg"/>
          </p:nvPr>
        </p:nvSpPr>
        <p:spPr bwMode="auto">
          <a:xfrm>
            <a:off x="407988" y="741363"/>
            <a:ext cx="6045200" cy="3400425"/>
          </a:xfrm>
          <a:prstGeom prst="rect">
            <a:avLst/>
          </a:prstGeom>
          <a:solidFill>
            <a:srgbClr val="FFFFFF"/>
          </a:solidFill>
          <a:ln>
            <a:solidFill>
              <a:srgbClr val="000000"/>
            </a:solidFill>
            <a:miter lim="800000"/>
            <a:headEnd/>
            <a:tailEnd/>
          </a:ln>
        </p:spPr>
      </p:sp>
      <p:sp>
        <p:nvSpPr>
          <p:cNvPr id="71683" name="Rectangle 3"/>
          <p:cNvSpPr>
            <a:spLocks noGrp="1" noChangeArrowheads="1"/>
          </p:cNvSpPr>
          <p:nvPr>
            <p:ph type="body" idx="1"/>
          </p:nvPr>
        </p:nvSpPr>
        <p:spPr bwMode="auto">
          <a:xfrm>
            <a:off x="914400" y="4414838"/>
            <a:ext cx="50292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solidFill>
                  <a:srgbClr val="000000"/>
                </a:solidFill>
                <a:latin typeface="Arial" pitchFamily="34" charset="0"/>
              </a:rPr>
              <a:t>To prevent too much current in a circuit, a circuit breaker or fuse is placed in the circuit.  If there is too much current in the circuit, the breaker “trips” and opens like a switch.  If an overloaded circuit is equipped with a fuse, an internal part of the fuse melts, opening the circuit.  Both breakers and fuses do the same thing: open the circuit to shut off the electrical current</a:t>
            </a:r>
          </a:p>
          <a:p>
            <a:endParaRPr lang="en-US">
              <a:latin typeface="Arial" pitchFamily="34" charset="0"/>
            </a:endParaRPr>
          </a:p>
          <a:p>
            <a:r>
              <a:rPr lang="en-US">
                <a:latin typeface="Arial" pitchFamily="34" charset="0"/>
              </a:rPr>
              <a:t>The basic idea of an overcurrent device is to make a weak link in the circuit.  In the case of a fuse, the fuse is destroyed before another part of the system is destroyed.  In the case of a circuit breaker, a set of contacts opens the circuit.  Unlike a fuse, a circuit breaker can be re-used by re-closing the contacts.  Fuses and circuit breakers are designed to protect equipment and facilities, and in so doing, they also provide considerable protection against shock in most situations.  However, the only electrical protective device whose sole purpose is to protect people is the ground-fault circuit-interrupter.</a:t>
            </a:r>
          </a:p>
          <a:p>
            <a:endParaRPr lang="en-US">
              <a:latin typeface="Arial" pitchFamily="34" charset="0"/>
            </a:endParaRPr>
          </a:p>
        </p:txBody>
      </p:sp>
    </p:spTree>
    <p:extLst>
      <p:ext uri="{BB962C8B-B14F-4D97-AF65-F5344CB8AC3E}">
        <p14:creationId xmlns:p14="http://schemas.microsoft.com/office/powerpoint/2010/main" val="3467487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CF8D2F3-5881-4A3F-AD85-753B88269A24}" type="slidenum">
              <a:rPr lang="en-US"/>
              <a:pPr fontAlgn="base">
                <a:spcBef>
                  <a:spcPct val="0"/>
                </a:spcBef>
                <a:spcAft>
                  <a:spcPct val="0"/>
                </a:spcAft>
              </a:pPr>
              <a:t>42</a:t>
            </a:fld>
            <a:endParaRPr lang="en-US"/>
          </a:p>
        </p:txBody>
      </p:sp>
      <p:sp>
        <p:nvSpPr>
          <p:cNvPr id="81923" name="Rectangle 2"/>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 typeface="Wingdings" pitchFamily="2" charset="2"/>
              <a:buNone/>
            </a:pPr>
            <a:r>
              <a:rPr lang="en-US" smtClean="0">
                <a:solidFill>
                  <a:srgbClr val="000000"/>
                </a:solidFill>
                <a:latin typeface="Arial" charset="0"/>
              </a:rPr>
              <a:t>A damaged tool may not be grounded properly, so the housing of the tool may be energized, causing you to receive a shock. </a:t>
            </a:r>
          </a:p>
          <a:p>
            <a:pPr>
              <a:spcBef>
                <a:spcPct val="0"/>
              </a:spcBef>
              <a:buFont typeface="Wingdings" pitchFamily="2" charset="2"/>
              <a:buNone/>
            </a:pPr>
            <a:endParaRPr lang="en-US" smtClean="0">
              <a:solidFill>
                <a:srgbClr val="000000"/>
              </a:solidFill>
              <a:latin typeface="Arial" charset="0"/>
            </a:endParaRPr>
          </a:p>
          <a:p>
            <a:pPr>
              <a:spcBef>
                <a:spcPct val="0"/>
              </a:spcBef>
              <a:buFont typeface="Wingdings" pitchFamily="2" charset="2"/>
              <a:buNone/>
            </a:pPr>
            <a:r>
              <a:rPr lang="en-US" smtClean="0">
                <a:solidFill>
                  <a:srgbClr val="000000"/>
                </a:solidFill>
                <a:latin typeface="Arial" charset="0"/>
              </a:rPr>
              <a:t>Improperly grounded metal switch plates and ceiling lights are especially hazardous in wet conditions. If you touch a live electrical component with an uninsulated hand tool, you are more likely to receive a shock when standing in water.  But remember: you don’t have to be standing in water to be electrocuted. Wet clothing, high humidity, and perspiration also increase your chances of being electrocuted. </a:t>
            </a:r>
          </a:p>
          <a:p>
            <a:pPr>
              <a:spcBef>
                <a:spcPct val="0"/>
              </a:spcBef>
              <a:buFont typeface="Wingdings" pitchFamily="2" charset="2"/>
              <a:buNone/>
            </a:pPr>
            <a:endParaRPr lang="en-US" smtClean="0">
              <a:solidFill>
                <a:srgbClr val="000000"/>
              </a:solidFill>
              <a:latin typeface="Arial" charset="0"/>
            </a:endParaRPr>
          </a:p>
          <a:p>
            <a:pPr>
              <a:spcBef>
                <a:spcPct val="0"/>
              </a:spcBef>
            </a:pPr>
            <a:r>
              <a:rPr lang="en-US" smtClean="0">
                <a:latin typeface="Arial" charset="0"/>
              </a:rPr>
              <a:t>Use extra caution when working with electricity when water is present in the environment or on the skin.  Pure water is a poor conductor, but small amounts of impurities, like salt and acid (both are in perspiration), make it a ready conductor.</a:t>
            </a:r>
          </a:p>
          <a:p>
            <a:pPr>
              <a:spcBef>
                <a:spcPct val="0"/>
              </a:spcBef>
              <a:buFont typeface="Wingdings" pitchFamily="2" charset="2"/>
              <a:buNone/>
            </a:pPr>
            <a:endParaRPr lang="en-US" smtClean="0">
              <a:solidFill>
                <a:srgbClr val="000000"/>
              </a:solidFill>
              <a:latin typeface="Arial" charset="0"/>
            </a:endParaRPr>
          </a:p>
          <a:p>
            <a:pPr>
              <a:spcBef>
                <a:spcPct val="0"/>
              </a:spcBef>
            </a:pPr>
            <a:endParaRPr lang="en-US" smtClean="0"/>
          </a:p>
        </p:txBody>
      </p:sp>
    </p:spTree>
    <p:extLst>
      <p:ext uri="{BB962C8B-B14F-4D97-AF65-F5344CB8AC3E}">
        <p14:creationId xmlns:p14="http://schemas.microsoft.com/office/powerpoint/2010/main" val="3472878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B6D0D9B-DFCE-457B-B26C-92B69D202814}" type="slidenum">
              <a:rPr lang="en-US"/>
              <a:pPr fontAlgn="base">
                <a:spcBef>
                  <a:spcPct val="0"/>
                </a:spcBef>
                <a:spcAft>
                  <a:spcPct val="0"/>
                </a:spcAft>
              </a:pPr>
              <a:t>44</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b="1" u="sng" dirty="0" smtClean="0"/>
              <a:t>Trainers Notes:</a:t>
            </a:r>
          </a:p>
          <a:p>
            <a:pPr>
              <a:spcBef>
                <a:spcPct val="0"/>
              </a:spcBef>
            </a:pPr>
            <a:endParaRPr lang="en-US" dirty="0" smtClean="0"/>
          </a:p>
          <a:p>
            <a:pPr>
              <a:spcBef>
                <a:spcPct val="0"/>
              </a:spcBef>
            </a:pPr>
            <a:r>
              <a:rPr lang="en-US" dirty="0" smtClean="0"/>
              <a:t>Remind the class that, based on Ohms Law, working in wet conditions greatly reduces the resistance and puts workers at increased risk of electrocution. Using the hierarchy of controls, the highest level of protection comes from eliminating the hazard: avoid working in wet conditions, whenever possible. If that can’t be done, using approved electrical equipment can help. </a:t>
            </a:r>
          </a:p>
          <a:p>
            <a:pPr>
              <a:spcBef>
                <a:spcPct val="0"/>
              </a:spcBef>
            </a:pPr>
            <a:endParaRPr lang="en-US" dirty="0" smtClean="0"/>
          </a:p>
          <a:p>
            <a:pPr>
              <a:spcBef>
                <a:spcPct val="0"/>
              </a:spcBef>
            </a:pPr>
            <a:r>
              <a:rPr lang="en-US" dirty="0" smtClean="0"/>
              <a:t>Ask the class how many things they can see that are wrong in this picture. Make sure they note the patched cord running through the puddle. </a:t>
            </a:r>
          </a:p>
          <a:p>
            <a:pPr>
              <a:spcBef>
                <a:spcPct val="0"/>
              </a:spcBef>
            </a:pPr>
            <a:endParaRPr lang="en-US" dirty="0" smtClean="0"/>
          </a:p>
        </p:txBody>
      </p:sp>
    </p:spTree>
    <p:extLst>
      <p:ext uri="{BB962C8B-B14F-4D97-AF65-F5344CB8AC3E}">
        <p14:creationId xmlns:p14="http://schemas.microsoft.com/office/powerpoint/2010/main" val="33055345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AE154-20A3-45AD-A39A-236E69BE90F2}" type="slidenum">
              <a:rPr lang="en-US"/>
              <a:pPr/>
              <a:t>45</a:t>
            </a:fld>
            <a:endParaRPr lang="en-US"/>
          </a:p>
        </p:txBody>
      </p:sp>
      <p:sp>
        <p:nvSpPr>
          <p:cNvPr id="73730" name="Rectangle 2"/>
          <p:cNvSpPr>
            <a:spLocks noGrp="1" noRot="1" noChangeAspect="1" noChangeArrowheads="1"/>
          </p:cNvSpPr>
          <p:nvPr>
            <p:ph type="sldImg"/>
          </p:nvPr>
        </p:nvSpPr>
        <p:spPr bwMode="auto">
          <a:xfrm>
            <a:off x="407988" y="741363"/>
            <a:ext cx="6045200" cy="3400425"/>
          </a:xfrm>
          <a:prstGeom prst="rect">
            <a:avLst/>
          </a:prstGeom>
          <a:solidFill>
            <a:srgbClr val="FFFFFF"/>
          </a:solidFill>
          <a:ln>
            <a:solidFill>
              <a:srgbClr val="000000"/>
            </a:solidFill>
            <a:miter lim="800000"/>
            <a:headEnd/>
            <a:tailEnd/>
          </a:ln>
        </p:spPr>
      </p:sp>
      <p:sp>
        <p:nvSpPr>
          <p:cNvPr id="73731" name="Rectangle 3"/>
          <p:cNvSpPr>
            <a:spLocks noGrp="1" noChangeArrowheads="1"/>
          </p:cNvSpPr>
          <p:nvPr>
            <p:ph type="body" idx="1"/>
          </p:nvPr>
        </p:nvSpPr>
        <p:spPr bwMode="auto">
          <a:xfrm>
            <a:off x="914400" y="4414838"/>
            <a:ext cx="5486400" cy="418465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a:p>
            <a:r>
              <a:rPr lang="en-US" b="1" dirty="0">
                <a:latin typeface="Arial" pitchFamily="34" charset="0"/>
              </a:rPr>
              <a:t>GFCI: </a:t>
            </a:r>
          </a:p>
          <a:p>
            <a:pPr>
              <a:buFontTx/>
              <a:buChar char="•"/>
            </a:pPr>
            <a:r>
              <a:rPr lang="en-US" dirty="0">
                <a:latin typeface="Arial" pitchFamily="34" charset="0"/>
              </a:rPr>
              <a:t> Matches the amount of current going to an electrical device against the amount of current returning from the device.</a:t>
            </a:r>
          </a:p>
          <a:p>
            <a:pPr>
              <a:buFontTx/>
              <a:buChar char="•"/>
            </a:pPr>
            <a:r>
              <a:rPr lang="en-US" dirty="0">
                <a:latin typeface="Arial" pitchFamily="34" charset="0"/>
              </a:rPr>
              <a:t> Interrupts the electric power within as little as 1/40 of a second when the amount of current going differs from the amount returning by about 5 mA </a:t>
            </a:r>
          </a:p>
          <a:p>
            <a:pPr>
              <a:buFontTx/>
              <a:buChar char="•"/>
            </a:pPr>
            <a:r>
              <a:rPr lang="en-US" dirty="0">
                <a:latin typeface="Arial" pitchFamily="34" charset="0"/>
              </a:rPr>
              <a:t> Must be tested to ensure it is working correctly.   </a:t>
            </a:r>
          </a:p>
          <a:p>
            <a:pPr>
              <a:buFontTx/>
              <a:buChar char="•"/>
            </a:pPr>
            <a:r>
              <a:rPr lang="en-US" dirty="0">
                <a:solidFill>
                  <a:srgbClr val="000000"/>
                </a:solidFill>
                <a:latin typeface="Arial" pitchFamily="34" charset="0"/>
              </a:rPr>
              <a:t> NEC requires GFCI’s be used in these high-risk situations:</a:t>
            </a:r>
          </a:p>
          <a:p>
            <a:pPr lvl="1">
              <a:buFontTx/>
              <a:buChar char="•"/>
            </a:pPr>
            <a:r>
              <a:rPr lang="en-US" dirty="0">
                <a:solidFill>
                  <a:srgbClr val="000000"/>
                </a:solidFill>
                <a:latin typeface="Arial" pitchFamily="34" charset="0"/>
              </a:rPr>
              <a:t> Electricity is used near water.</a:t>
            </a:r>
          </a:p>
          <a:p>
            <a:pPr lvl="1">
              <a:buFontTx/>
              <a:buChar char="•"/>
            </a:pPr>
            <a:r>
              <a:rPr lang="en-US" dirty="0">
                <a:solidFill>
                  <a:srgbClr val="000000"/>
                </a:solidFill>
                <a:latin typeface="Arial" pitchFamily="34" charset="0"/>
              </a:rPr>
              <a:t> The user of electrical equipment is grounded (by touching grounded material).</a:t>
            </a:r>
          </a:p>
          <a:p>
            <a:pPr lvl="1">
              <a:buFontTx/>
              <a:buChar char="•"/>
            </a:pPr>
            <a:r>
              <a:rPr lang="en-US" dirty="0">
                <a:solidFill>
                  <a:srgbClr val="000000"/>
                </a:solidFill>
                <a:latin typeface="Arial" pitchFamily="34" charset="0"/>
              </a:rPr>
              <a:t> Circuits are providing power to portable tools or outdoor receptacles.</a:t>
            </a:r>
          </a:p>
          <a:p>
            <a:pPr lvl="1">
              <a:buFontTx/>
              <a:buChar char="•"/>
            </a:pPr>
            <a:r>
              <a:rPr lang="en-US" dirty="0">
                <a:solidFill>
                  <a:srgbClr val="000000"/>
                </a:solidFill>
                <a:latin typeface="Arial" pitchFamily="34" charset="0"/>
              </a:rPr>
              <a:t> Temporary wiring or extension cords are used.</a:t>
            </a:r>
          </a:p>
          <a:p>
            <a:endParaRPr lang="en-US" dirty="0">
              <a:solidFill>
                <a:srgbClr val="000000"/>
              </a:solidFill>
              <a:latin typeface="Arial" pitchFamily="34" charset="0"/>
            </a:endParaRPr>
          </a:p>
          <a:p>
            <a:r>
              <a:rPr lang="en-US" dirty="0">
                <a:latin typeface="Arial" pitchFamily="34" charset="0"/>
              </a:rPr>
              <a:t>There is one disadvantage to grounding: a break in the grounding system may occur without the user's knowledge.  Using a ground-fault circuit interrupter (GFCI) is one way of overcoming grounding deficiencies.</a:t>
            </a:r>
          </a:p>
          <a:p>
            <a:endParaRPr lang="en-US" dirty="0">
              <a:solidFill>
                <a:srgbClr val="000000"/>
              </a:solidFill>
              <a:latin typeface="Arial" pitchFamily="34" charset="0"/>
            </a:endParaRPr>
          </a:p>
          <a:p>
            <a:r>
              <a:rPr lang="en-US" dirty="0">
                <a:latin typeface="Arial" pitchFamily="34" charset="0"/>
              </a:rPr>
              <a:t>                                                                    </a:t>
            </a:r>
          </a:p>
        </p:txBody>
      </p:sp>
    </p:spTree>
    <p:extLst>
      <p:ext uri="{BB962C8B-B14F-4D97-AF65-F5344CB8AC3E}">
        <p14:creationId xmlns:p14="http://schemas.microsoft.com/office/powerpoint/2010/main" val="30815697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B710C-C1D2-4941-AFBF-8F31B5D5B2D9}" type="slidenum">
              <a:rPr lang="en-US"/>
              <a:pPr/>
              <a:t>46</a:t>
            </a:fld>
            <a:endParaRPr lang="en-US"/>
          </a:p>
        </p:txBody>
      </p:sp>
      <p:sp>
        <p:nvSpPr>
          <p:cNvPr id="118786" name="Rectangle 2"/>
          <p:cNvSpPr>
            <a:spLocks noGrp="1" noRot="1" noChangeAspect="1" noChangeArrowheads="1" noTextEdit="1"/>
          </p:cNvSpPr>
          <p:nvPr>
            <p:ph type="sldImg"/>
          </p:nvPr>
        </p:nvSpPr>
        <p:spPr bwMode="auto">
          <a:xfrm>
            <a:off x="331788" y="696913"/>
            <a:ext cx="6197600" cy="3486150"/>
          </a:xfrm>
          <a:prstGeom prst="rect">
            <a:avLst/>
          </a:prstGeo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914400" y="4416425"/>
            <a:ext cx="5029200" cy="4183063"/>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dirty="0">
              <a:latin typeface="Arial" pitchFamily="34" charset="0"/>
            </a:endParaRPr>
          </a:p>
          <a:p>
            <a:pPr marL="228600" indent="-228600"/>
            <a:r>
              <a:rPr lang="en-US" b="1" dirty="0">
                <a:latin typeface="Arial" pitchFamily="34" charset="0"/>
              </a:rPr>
              <a:t>Conductors entering boxes, cabinets, or fittings.</a:t>
            </a:r>
            <a:r>
              <a:rPr lang="en-US" dirty="0">
                <a:latin typeface="Arial" pitchFamily="34" charset="0"/>
              </a:rPr>
              <a:t>  Conductors entering boxes, cabinets, or fittings shall be protected from abrasion, and openings through which conductors enter shall be effectively closed. Unused openings in cabinets, boxes, and fittings shall also be effectively closed.</a:t>
            </a:r>
          </a:p>
          <a:p>
            <a:pPr marL="228600" indent="-228600"/>
            <a:r>
              <a:rPr lang="en-US" b="1" dirty="0">
                <a:latin typeface="Arial" pitchFamily="34" charset="0"/>
              </a:rPr>
              <a:t>Covers and canopies</a:t>
            </a:r>
            <a:r>
              <a:rPr lang="en-US" dirty="0">
                <a:latin typeface="Arial" pitchFamily="34" charset="0"/>
              </a:rPr>
              <a:t>.  All pull boxes, junction boxes, and fittings shall be provided with covers. If metal covers are used, they shall be grounded. In energized installations each outlet box shall have a cover, faceplate, or fixture canopy. Covers of outlet boxes having holes through which flexible cord pendants pass shall be provided with bushings designed for the purpose or shall have smooth, well‑rounded surfaces on which the cords may bear.</a:t>
            </a:r>
          </a:p>
          <a:p>
            <a:pPr marL="1143000" lvl="2" indent="-228600"/>
            <a:endParaRPr lang="en-US" dirty="0">
              <a:latin typeface="Arial" pitchFamily="34" charset="0"/>
            </a:endParaRPr>
          </a:p>
          <a:p>
            <a:pPr marL="228600" indent="-228600"/>
            <a:endParaRPr lang="en-US" dirty="0">
              <a:latin typeface="Arial" pitchFamily="34" charset="0"/>
            </a:endParaRPr>
          </a:p>
        </p:txBody>
      </p:sp>
    </p:spTree>
    <p:extLst>
      <p:ext uri="{BB962C8B-B14F-4D97-AF65-F5344CB8AC3E}">
        <p14:creationId xmlns:p14="http://schemas.microsoft.com/office/powerpoint/2010/main" val="16883728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47</a:t>
            </a:fld>
            <a:endParaRPr lang="en-US"/>
          </a:p>
        </p:txBody>
      </p:sp>
    </p:spTree>
    <p:extLst>
      <p:ext uri="{BB962C8B-B14F-4D97-AF65-F5344CB8AC3E}">
        <p14:creationId xmlns:p14="http://schemas.microsoft.com/office/powerpoint/2010/main" val="4249262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01F4A-A648-4219-9F7F-5834AE9B1C28}" type="slidenum">
              <a:rPr lang="en-US"/>
              <a:pPr/>
              <a:t>48</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spcBef>
                <a:spcPct val="50000"/>
              </a:spcBef>
            </a:pPr>
            <a:r>
              <a:rPr lang="en-US">
                <a:latin typeface="Arial" pitchFamily="34" charset="0"/>
              </a:rPr>
              <a:t>Reference 1926.405(a)(2)</a:t>
            </a:r>
          </a:p>
          <a:p>
            <a:endParaRPr lang="en-US">
              <a:latin typeface="Arial" pitchFamily="34" charset="0"/>
            </a:endParaRPr>
          </a:p>
        </p:txBody>
      </p:sp>
    </p:spTree>
    <p:extLst>
      <p:ext uri="{BB962C8B-B14F-4D97-AF65-F5344CB8AC3E}">
        <p14:creationId xmlns:p14="http://schemas.microsoft.com/office/powerpoint/2010/main" val="16637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4013787-49EB-4452-B754-01D5105609BF}" type="slidenum">
              <a:rPr lang="en-US"/>
              <a:pPr fontAlgn="base">
                <a:spcBef>
                  <a:spcPct val="0"/>
                </a:spcBef>
                <a:spcAft>
                  <a:spcPct val="0"/>
                </a:spcAft>
              </a:pPr>
              <a:t>50</a:t>
            </a:fld>
            <a:endParaRPr lang="en-US"/>
          </a:p>
        </p:txBody>
      </p:sp>
      <p:sp>
        <p:nvSpPr>
          <p:cNvPr id="83971" name="Rectangle 2"/>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xfrm>
            <a:off x="9144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solidFill>
                  <a:srgbClr val="000000"/>
                </a:solidFill>
                <a:latin typeface="Arial" charset="0"/>
              </a:rPr>
              <a:t>Personal protective equipment (PPE) should always be the last line of defense against a hazard.  If the hazard is unavoidable, and cannot be addressed in any other safe manner, then employees must be fitted with proper PPE.</a:t>
            </a:r>
          </a:p>
          <a:p>
            <a:pPr>
              <a:spcBef>
                <a:spcPct val="0"/>
              </a:spcBef>
            </a:pPr>
            <a:endParaRPr lang="en-US" dirty="0" smtClean="0">
              <a:solidFill>
                <a:srgbClr val="000000"/>
              </a:solidFill>
              <a:latin typeface="Arial" charset="0"/>
            </a:endParaRPr>
          </a:p>
          <a:p>
            <a:pPr>
              <a:spcBef>
                <a:spcPct val="0"/>
              </a:spcBef>
            </a:pPr>
            <a:r>
              <a:rPr lang="en-US" b="1" dirty="0" smtClean="0">
                <a:solidFill>
                  <a:srgbClr val="000000"/>
                </a:solidFill>
                <a:latin typeface="Arial" charset="0"/>
              </a:rPr>
              <a:t>Safety shoes</a:t>
            </a:r>
            <a:r>
              <a:rPr lang="en-US" dirty="0" smtClean="0">
                <a:solidFill>
                  <a:srgbClr val="000000"/>
                </a:solidFill>
                <a:latin typeface="Arial" charset="0"/>
              </a:rPr>
              <a:t> should be</a:t>
            </a:r>
            <a:r>
              <a:rPr lang="en-US" dirty="0" smtClean="0">
                <a:latin typeface="Arial" charset="0"/>
              </a:rPr>
              <a:t> nonconductive</a:t>
            </a:r>
            <a:r>
              <a:rPr lang="en-US" b="1" dirty="0" smtClean="0">
                <a:latin typeface="Arial" charset="0"/>
              </a:rPr>
              <a:t> </a:t>
            </a:r>
            <a:r>
              <a:rPr lang="en-US" dirty="0" smtClean="0">
                <a:latin typeface="Arial" charset="0"/>
              </a:rPr>
              <a:t>and protect your feet from completing an electrical circuit to ground.  They can also protect against open circuits of up to 600 volts in dry conditions.  These shoes should be used with other insulating equipment and in connection with active precautions to reduce or eliminate the potential for providing a path for hazardous electrical energy. </a:t>
            </a:r>
          </a:p>
          <a:p>
            <a:pPr>
              <a:spcBef>
                <a:spcPct val="0"/>
              </a:spcBef>
            </a:pPr>
            <a:endParaRPr lang="en-US" dirty="0" smtClean="0">
              <a:latin typeface="Arial" charset="0"/>
            </a:endParaRPr>
          </a:p>
          <a:p>
            <a:pPr>
              <a:spcBef>
                <a:spcPct val="0"/>
              </a:spcBef>
            </a:pPr>
            <a:r>
              <a:rPr lang="en-US" dirty="0" smtClean="0">
                <a:latin typeface="Arial" charset="0"/>
              </a:rPr>
              <a:t>When it is necessary to handle or come close to wires with a potential live electrical charge, it is essential to use proper insulating PPE to protect employees from contact with the hazardous electrical energy.</a:t>
            </a:r>
          </a:p>
          <a:p>
            <a:pPr>
              <a:spcBef>
                <a:spcPct val="0"/>
              </a:spcBef>
            </a:pPr>
            <a:endParaRPr lang="en-US" dirty="0" smtClean="0">
              <a:latin typeface="Arial" charset="0"/>
            </a:endParaRPr>
          </a:p>
          <a:p>
            <a:pPr>
              <a:spcBef>
                <a:spcPct val="0"/>
              </a:spcBef>
            </a:pPr>
            <a:r>
              <a:rPr lang="en-US" b="1" dirty="0" smtClean="0">
                <a:latin typeface="Arial" charset="0"/>
              </a:rPr>
              <a:t>Specific types of hard hats</a:t>
            </a:r>
            <a:r>
              <a:rPr lang="en-US" dirty="0" smtClean="0">
                <a:latin typeface="Arial" charset="0"/>
              </a:rPr>
              <a:t> are needed when performing electrical work. </a:t>
            </a:r>
          </a:p>
          <a:p>
            <a:pPr>
              <a:spcBef>
                <a:spcPct val="0"/>
              </a:spcBef>
            </a:pPr>
            <a:r>
              <a:rPr lang="en-US" dirty="0" smtClean="0">
                <a:latin typeface="Arial" charset="0"/>
              </a:rPr>
              <a:t>A “Class B” Electrical/Utility type hard hat protects against falling objects and high-voltage shock and burns. </a:t>
            </a:r>
          </a:p>
          <a:p>
            <a:pPr>
              <a:spcBef>
                <a:spcPct val="0"/>
              </a:spcBef>
            </a:pPr>
            <a:endParaRPr lang="en-US" dirty="0" smtClean="0">
              <a:solidFill>
                <a:srgbClr val="000000"/>
              </a:solidFill>
              <a:latin typeface="Arial" charset="0"/>
            </a:endParaRPr>
          </a:p>
        </p:txBody>
      </p:sp>
    </p:spTree>
    <p:extLst>
      <p:ext uri="{BB962C8B-B14F-4D97-AF65-F5344CB8AC3E}">
        <p14:creationId xmlns:p14="http://schemas.microsoft.com/office/powerpoint/2010/main" val="2683442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51</a:t>
            </a:fld>
            <a:endParaRPr lang="en-US"/>
          </a:p>
        </p:txBody>
      </p:sp>
    </p:spTree>
    <p:extLst>
      <p:ext uri="{BB962C8B-B14F-4D97-AF65-F5344CB8AC3E}">
        <p14:creationId xmlns:p14="http://schemas.microsoft.com/office/powerpoint/2010/main" val="3453548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Workers Rights</a:t>
            </a:r>
          </a:p>
          <a:p>
            <a:pPr eaLnBrk="1" hangingPunct="1">
              <a:spcBef>
                <a:spcPct val="0"/>
              </a:spcBef>
            </a:pPr>
            <a:r>
              <a:rPr lang="en-US" dirty="0" smtClean="0"/>
              <a:t>http://www.osha.gov/Publications/osha3021.pdf</a:t>
            </a:r>
          </a:p>
          <a:p>
            <a:pPr eaLnBrk="1" hangingPunct="1">
              <a:spcBef>
                <a:spcPct val="0"/>
              </a:spcBef>
            </a:pPr>
            <a:endParaRPr lang="en-US" dirty="0" smtClean="0"/>
          </a:p>
          <a:p>
            <a:pPr eaLnBrk="1" hangingPunct="1">
              <a:spcBef>
                <a:spcPct val="0"/>
              </a:spcBef>
            </a:pPr>
            <a:r>
              <a:rPr lang="en-US" b="1" baseline="0" dirty="0" smtClean="0"/>
              <a:t>Incorporate into all 4 modules. 3-4 slides need to be added.</a:t>
            </a:r>
            <a:br>
              <a:rPr lang="en-US" b="1" baseline="0" dirty="0" smtClean="0"/>
            </a:br>
            <a:r>
              <a:rPr lang="en-US" b="1" baseline="0" dirty="0" smtClean="0"/>
              <a:t>Provide handouts to minimize amount of info on slides.</a:t>
            </a:r>
            <a:endParaRPr lang="en-US" b="1" dirty="0" smtClean="0"/>
          </a:p>
          <a:p>
            <a:pPr eaLnBrk="1" hangingPunct="1">
              <a:spcBef>
                <a:spcPct val="0"/>
              </a:spcBef>
            </a:pPr>
            <a:endParaRPr lang="en-US" dirty="0"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itchFamily="34" charset="0"/>
              </a:defRPr>
            </a:lvl1pPr>
            <a:lvl2pPr marL="742950" indent="-285750">
              <a:defRPr>
                <a:solidFill>
                  <a:schemeClr val="tx1"/>
                </a:solidFill>
                <a:latin typeface="Corbel" pitchFamily="34" charset="0"/>
              </a:defRPr>
            </a:lvl2pPr>
            <a:lvl3pPr marL="1143000" indent="-228600">
              <a:defRPr>
                <a:solidFill>
                  <a:schemeClr val="tx1"/>
                </a:solidFill>
                <a:latin typeface="Corbel" pitchFamily="34" charset="0"/>
              </a:defRPr>
            </a:lvl3pPr>
            <a:lvl4pPr marL="1600200" indent="-228600">
              <a:defRPr>
                <a:solidFill>
                  <a:schemeClr val="tx1"/>
                </a:solidFill>
                <a:latin typeface="Corbel" pitchFamily="34" charset="0"/>
              </a:defRPr>
            </a:lvl4pPr>
            <a:lvl5pPr marL="2057400" indent="-228600">
              <a:defRPr>
                <a:solidFill>
                  <a:schemeClr val="tx1"/>
                </a:solidFill>
                <a:latin typeface="Corbel" pitchFamily="34" charset="0"/>
              </a:defRPr>
            </a:lvl5pPr>
            <a:lvl6pPr marL="2514600" indent="-228600" fontAlgn="base">
              <a:spcBef>
                <a:spcPct val="0"/>
              </a:spcBef>
              <a:spcAft>
                <a:spcPct val="0"/>
              </a:spcAft>
              <a:defRPr>
                <a:solidFill>
                  <a:schemeClr val="tx1"/>
                </a:solidFill>
                <a:latin typeface="Corbel" pitchFamily="34" charset="0"/>
              </a:defRPr>
            </a:lvl6pPr>
            <a:lvl7pPr marL="2971800" indent="-228600" fontAlgn="base">
              <a:spcBef>
                <a:spcPct val="0"/>
              </a:spcBef>
              <a:spcAft>
                <a:spcPct val="0"/>
              </a:spcAft>
              <a:defRPr>
                <a:solidFill>
                  <a:schemeClr val="tx1"/>
                </a:solidFill>
                <a:latin typeface="Corbel" pitchFamily="34" charset="0"/>
              </a:defRPr>
            </a:lvl7pPr>
            <a:lvl8pPr marL="3429000" indent="-228600" fontAlgn="base">
              <a:spcBef>
                <a:spcPct val="0"/>
              </a:spcBef>
              <a:spcAft>
                <a:spcPct val="0"/>
              </a:spcAft>
              <a:defRPr>
                <a:solidFill>
                  <a:schemeClr val="tx1"/>
                </a:solidFill>
                <a:latin typeface="Corbel" pitchFamily="34" charset="0"/>
              </a:defRPr>
            </a:lvl8pPr>
            <a:lvl9pPr marL="3886200" indent="-228600" fontAlgn="base">
              <a:spcBef>
                <a:spcPct val="0"/>
              </a:spcBef>
              <a:spcAft>
                <a:spcPct val="0"/>
              </a:spcAft>
              <a:defRPr>
                <a:solidFill>
                  <a:schemeClr val="tx1"/>
                </a:solidFill>
                <a:latin typeface="Corbel" pitchFamily="34" charset="0"/>
              </a:defRPr>
            </a:lvl9pPr>
          </a:lstStyle>
          <a:p>
            <a:pPr fontAlgn="base">
              <a:spcBef>
                <a:spcPct val="0"/>
              </a:spcBef>
              <a:spcAft>
                <a:spcPct val="0"/>
              </a:spcAft>
              <a:defRPr/>
            </a:pPr>
            <a:fld id="{62A920DF-579C-4E3D-BF12-8135EF9D88E7}" type="slidenum">
              <a:rPr lang="en-US" smtClean="0">
                <a:solidFill>
                  <a:prstClr val="black"/>
                </a:solidFill>
                <a:latin typeface="Calibri" pitchFamily="34" charset="0"/>
              </a:rPr>
              <a:pPr fontAlgn="base">
                <a:spcBef>
                  <a:spcPct val="0"/>
                </a:spcBef>
                <a:spcAft>
                  <a:spcPct val="0"/>
                </a:spcAft>
                <a:defRPr/>
              </a:pPr>
              <a:t>6</a:t>
            </a:fld>
            <a:endParaRPr lang="en-US" dirty="0" smtClean="0">
              <a:solidFill>
                <a:prstClr val="black"/>
              </a:solidFill>
              <a:latin typeface="Calibri" pitchFamily="34" charset="0"/>
            </a:endParaRPr>
          </a:p>
        </p:txBody>
      </p:sp>
    </p:spTree>
    <p:extLst>
      <p:ext uri="{BB962C8B-B14F-4D97-AF65-F5344CB8AC3E}">
        <p14:creationId xmlns:p14="http://schemas.microsoft.com/office/powerpoint/2010/main" val="207959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1A3B1F-0A55-4BB2-8C9A-0E8AAE063A1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809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p:spPr>
        <p:txBody>
          <a:bodyPr/>
          <a:lstStyle/>
          <a:p>
            <a:r>
              <a:rPr lang="en-US" dirty="0"/>
              <a:t>Review Employee Rights www.osha.gov</a:t>
            </a:r>
          </a:p>
        </p:txBody>
      </p:sp>
      <p:sp>
        <p:nvSpPr>
          <p:cNvPr id="199684" name="Slide Number Placeholder 3"/>
          <p:cNvSpPr>
            <a:spLocks noGrp="1"/>
          </p:cNvSpPr>
          <p:nvPr>
            <p:ph type="sldNum" sz="quarter" idx="5"/>
          </p:nvPr>
        </p:nvSpPr>
        <p:spPr>
          <a:noFill/>
        </p:spPr>
        <p:txBody>
          <a:bodyPr/>
          <a:lstStyle/>
          <a:p>
            <a:fld id="{0D4414A2-337E-43E7-85F1-04A0C98DE148}"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139591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r>
              <a:rPr lang="en-US" dirty="0"/>
              <a:t>Review Employee Rights  www.osha.gov</a:t>
            </a:r>
          </a:p>
        </p:txBody>
      </p:sp>
      <p:sp>
        <p:nvSpPr>
          <p:cNvPr id="200708" name="Slide Number Placeholder 3"/>
          <p:cNvSpPr>
            <a:spLocks noGrp="1"/>
          </p:cNvSpPr>
          <p:nvPr>
            <p:ph type="sldNum" sz="quarter" idx="5"/>
          </p:nvPr>
        </p:nvSpPr>
        <p:spPr>
          <a:noFill/>
        </p:spPr>
        <p:txBody>
          <a:bodyPr/>
          <a:lstStyle/>
          <a:p>
            <a:fld id="{89986CDD-6E5A-4399-AD60-E1778DBCB80D}"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3615861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Enabling Objectives:</a:t>
            </a:r>
          </a:p>
          <a:p>
            <a:pPr marL="228600" indent="-228600">
              <a:buAutoNum type="arabicPeriod"/>
            </a:pPr>
            <a:r>
              <a:rPr lang="en-US" b="0" baseline="0" dirty="0" smtClean="0"/>
              <a:t>Identify major electrical hazards.</a:t>
            </a:r>
          </a:p>
          <a:p>
            <a:pPr marL="228600" indent="-228600">
              <a:buAutoNum type="arabicPeriod"/>
            </a:pPr>
            <a:r>
              <a:rPr lang="en-US" b="0" baseline="0" dirty="0" smtClean="0"/>
              <a:t>Describe types of electrical hazards.</a:t>
            </a:r>
          </a:p>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10</a:t>
            </a:fld>
            <a:endParaRPr lang="en-US"/>
          </a:p>
        </p:txBody>
      </p:sp>
    </p:spTree>
    <p:extLst>
      <p:ext uri="{BB962C8B-B14F-4D97-AF65-F5344CB8AC3E}">
        <p14:creationId xmlns:p14="http://schemas.microsoft.com/office/powerpoint/2010/main" val="334776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3DA04F-BCCD-4492-80FE-8AA42AB3CA0D}" type="datetime1">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279199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2DE07-2AB9-4C7B-8800-2C5ADD277708}" type="datetime1">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16812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E88972-D27C-4BAF-A07E-CCB6495D536A}" type="datetime1">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2956713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fld id="{D556A48C-FE51-4BB9-B31E-7B162DB30247}" type="datetime1">
              <a:rPr lang="en-US" smtClean="0"/>
              <a:t>4/1/2021</a:t>
            </a:fld>
            <a:endParaRPr lang="en-US"/>
          </a:p>
        </p:txBody>
      </p:sp>
      <p:sp>
        <p:nvSpPr>
          <p:cNvPr id="6" name="Footer Placeholder 5"/>
          <p:cNvSpPr>
            <a:spLocks noGrp="1"/>
          </p:cNvSpPr>
          <p:nvPr>
            <p:ph type="ftr" sz="quarter" idx="11"/>
          </p:nvPr>
        </p:nvSpPr>
        <p:spPr>
          <a:xfrm>
            <a:off x="3454400" y="6248400"/>
            <a:ext cx="52832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4408272-88E4-4031-826E-E047BB15C46D}" type="slidenum">
              <a:rPr lang="en-US"/>
              <a:pPr/>
              <a:t>‹#›</a:t>
            </a:fld>
            <a:endParaRPr lang="en-US"/>
          </a:p>
        </p:txBody>
      </p:sp>
    </p:spTree>
    <p:extLst>
      <p:ext uri="{BB962C8B-B14F-4D97-AF65-F5344CB8AC3E}">
        <p14:creationId xmlns:p14="http://schemas.microsoft.com/office/powerpoint/2010/main" val="355089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fld id="{B3A9BF95-48F9-4546-9C95-41E2A205328E}" type="datetime1">
              <a:rPr lang="en-US" smtClean="0"/>
              <a:t>4/1/2021</a:t>
            </a:fld>
            <a:endParaRPr lang="en-US"/>
          </a:p>
        </p:txBody>
      </p:sp>
      <p:sp>
        <p:nvSpPr>
          <p:cNvPr id="6" name="Footer Placeholder 5"/>
          <p:cNvSpPr>
            <a:spLocks noGrp="1"/>
          </p:cNvSpPr>
          <p:nvPr>
            <p:ph type="ftr" sz="quarter" idx="11"/>
          </p:nvPr>
        </p:nvSpPr>
        <p:spPr>
          <a:xfrm>
            <a:off x="3454400" y="6248400"/>
            <a:ext cx="52832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1077260A-AC99-4810-999D-ED3BE21201C3}" type="slidenum">
              <a:rPr lang="en-US"/>
              <a:pPr/>
              <a:t>‹#›</a:t>
            </a:fld>
            <a:endParaRPr lang="en-US"/>
          </a:p>
        </p:txBody>
      </p:sp>
    </p:spTree>
    <p:extLst>
      <p:ext uri="{BB962C8B-B14F-4D97-AF65-F5344CB8AC3E}">
        <p14:creationId xmlns:p14="http://schemas.microsoft.com/office/powerpoint/2010/main" val="74817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2051" y="533401"/>
            <a:ext cx="10883900" cy="109061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7084" y="1905000"/>
            <a:ext cx="5304367"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724651" y="1905000"/>
            <a:ext cx="5306483"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fld id="{472ECD5B-DF72-4C9C-BCE4-5A1427DB0ADF}" type="datetime1">
              <a:rPr lang="en-US" smtClean="0"/>
              <a:t>4/1/2021</a:t>
            </a:fld>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fld id="{A5F31659-8565-42E9-9F5D-6459A9BF5D7F}" type="slidenum">
              <a:rPr lang="en-US" altLang="en-US"/>
              <a:pPr/>
              <a:t>‹#›</a:t>
            </a:fld>
            <a:endParaRPr lang="en-US" altLang="en-US"/>
          </a:p>
        </p:txBody>
      </p:sp>
    </p:spTree>
    <p:extLst>
      <p:ext uri="{BB962C8B-B14F-4D97-AF65-F5344CB8AC3E}">
        <p14:creationId xmlns:p14="http://schemas.microsoft.com/office/powerpoint/2010/main" val="339363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7D3BD5-49C4-4351-8B3D-959B17B3CF4E}" type="datetime1">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342443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0F8390-8D64-4CFD-B701-1A85EFC88006}" type="datetime1">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163576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F2A2BC-E53F-46E3-A689-B48224BDB532}" type="datetime1">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299746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43A4ED-87C6-4E80-B3C3-3A670D64D9C2}" type="datetime1">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52404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80BBCD-BB5D-415E-8AC7-637B32FEA933}" type="datetime1">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131306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04296-DE03-4187-BF35-4F6071E6B552}" type="datetime1">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2066235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1B396E-6A41-4F21-BECA-4E9F4326EC79}" type="datetime1">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234205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1C6C05-690C-48F1-BADE-95F26863B53D}" type="datetime1">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AE46D5-F5C2-466A-A152-8CD799C5A496}" type="slidenum">
              <a:rPr lang="en-US" smtClean="0"/>
              <a:t>‹#›</a:t>
            </a:fld>
            <a:endParaRPr lang="en-US"/>
          </a:p>
        </p:txBody>
      </p:sp>
    </p:spTree>
    <p:extLst>
      <p:ext uri="{BB962C8B-B14F-4D97-AF65-F5344CB8AC3E}">
        <p14:creationId xmlns:p14="http://schemas.microsoft.com/office/powerpoint/2010/main" val="69495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8336C4-1E01-419B-9D9D-CBECEEF36BD4}" type="datetime1">
              <a:rPr lang="en-US" smtClean="0"/>
              <a:t>4/1/2021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E46D5-F5C2-466A-A152-8CD799C5A496}" type="slidenum">
              <a:rPr lang="en-US" smtClean="0"/>
              <a:t>‹#›</a:t>
            </a:fld>
            <a:endParaRPr lang="en-US"/>
          </a:p>
        </p:txBody>
      </p:sp>
    </p:spTree>
    <p:extLst>
      <p:ext uri="{BB962C8B-B14F-4D97-AF65-F5344CB8AC3E}">
        <p14:creationId xmlns:p14="http://schemas.microsoft.com/office/powerpoint/2010/main" val="1544891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whistleblowers.gov/"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General Electrical Safety and Hazard Recognition</a:t>
            </a:r>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1</a:t>
            </a:fld>
            <a:endParaRPr lang="en-US"/>
          </a:p>
        </p:txBody>
      </p:sp>
    </p:spTree>
    <p:extLst>
      <p:ext uri="{BB962C8B-B14F-4D97-AF65-F5344CB8AC3E}">
        <p14:creationId xmlns:p14="http://schemas.microsoft.com/office/powerpoint/2010/main" val="3924197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idx="1"/>
          </p:nvPr>
        </p:nvSpPr>
        <p:spPr>
          <a:xfrm>
            <a:off x="2202872" y="1894898"/>
            <a:ext cx="8215746" cy="4351338"/>
          </a:xfrm>
        </p:spPr>
        <p:txBody>
          <a:bodyPr/>
          <a:lstStyle/>
          <a:p>
            <a:pPr marL="0" indent="0" algn="ctr">
              <a:buNone/>
            </a:pPr>
            <a:r>
              <a:rPr lang="en-US" sz="3200" dirty="0" smtClean="0"/>
              <a:t>General Electrical Safety and Hazard Recognition</a:t>
            </a:r>
          </a:p>
          <a:p>
            <a:pPr marL="0" indent="0">
              <a:buNone/>
            </a:pPr>
            <a:endParaRPr lang="en-US" dirty="0"/>
          </a:p>
          <a:p>
            <a:pPr marL="0" indent="0">
              <a:buNone/>
            </a:pPr>
            <a:r>
              <a:rPr lang="en-US" dirty="0" smtClean="0"/>
              <a:t> Lesson </a:t>
            </a:r>
            <a:r>
              <a:rPr lang="en-US" dirty="0"/>
              <a:t>objectives:</a:t>
            </a:r>
          </a:p>
          <a:p>
            <a:pPr marL="971550" lvl="1" indent="-514350">
              <a:buFont typeface="+mj-lt"/>
              <a:buAutoNum type="arabicPeriod"/>
            </a:pPr>
            <a:r>
              <a:rPr lang="en-US" sz="2800" dirty="0"/>
              <a:t>Understand and describe the dangers of electricity</a:t>
            </a:r>
          </a:p>
          <a:p>
            <a:pPr marL="971550" lvl="1" indent="-514350">
              <a:buFont typeface="+mj-lt"/>
              <a:buAutoNum type="arabicPeriod"/>
            </a:pPr>
            <a:r>
              <a:rPr lang="en-US" sz="2800" dirty="0"/>
              <a:t>Describe and identify different types of electrical hazards</a:t>
            </a:r>
          </a:p>
          <a:p>
            <a:pPr marL="457200" lvl="1" indent="0">
              <a:buNone/>
            </a:pPr>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10</a:t>
            </a:fld>
            <a:endParaRPr lang="en-US"/>
          </a:p>
        </p:txBody>
      </p:sp>
    </p:spTree>
    <p:extLst>
      <p:ext uri="{BB962C8B-B14F-4D97-AF65-F5344CB8AC3E}">
        <p14:creationId xmlns:p14="http://schemas.microsoft.com/office/powerpoint/2010/main" val="221426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ectrical current passing trough man's foot to ground" title="Injur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87835" y="1392383"/>
            <a:ext cx="4572000" cy="4191000"/>
          </a:xfrm>
          <a:prstGeom prst="rect">
            <a:avLst/>
          </a:prstGeom>
        </p:spPr>
      </p:pic>
      <p:sp>
        <p:nvSpPr>
          <p:cNvPr id="49154" name="Rectangle 2"/>
          <p:cNvSpPr>
            <a:spLocks noGrp="1" noChangeArrowheads="1"/>
          </p:cNvSpPr>
          <p:nvPr>
            <p:ph type="title"/>
          </p:nvPr>
        </p:nvSpPr>
        <p:spPr>
          <a:xfrm>
            <a:off x="2057400" y="381000"/>
            <a:ext cx="7772400" cy="914400"/>
          </a:xfrm>
        </p:spPr>
        <p:txBody>
          <a:bodyPr/>
          <a:lstStyle/>
          <a:p>
            <a:pPr algn="ctr"/>
            <a:r>
              <a:rPr lang="en-US" dirty="0"/>
              <a:t>Electricity - The Dangers</a:t>
            </a:r>
          </a:p>
        </p:txBody>
      </p:sp>
      <p:sp>
        <p:nvSpPr>
          <p:cNvPr id="4" name="TextBox 3"/>
          <p:cNvSpPr txBox="1"/>
          <p:nvPr/>
        </p:nvSpPr>
        <p:spPr>
          <a:xfrm>
            <a:off x="6761018" y="5666510"/>
            <a:ext cx="4572000" cy="369332"/>
          </a:xfrm>
          <a:prstGeom prst="rect">
            <a:avLst/>
          </a:prstGeom>
          <a:noFill/>
        </p:spPr>
        <p:txBody>
          <a:bodyPr wrap="square" rtlCol="0">
            <a:spAutoFit/>
          </a:bodyPr>
          <a:lstStyle/>
          <a:p>
            <a:pPr algn="ctr"/>
            <a:r>
              <a:rPr lang="en-US" dirty="0" smtClean="0"/>
              <a:t>Courtesy OSHA</a:t>
            </a:r>
            <a:endParaRPr lang="en-US" dirty="0"/>
          </a:p>
        </p:txBody>
      </p:sp>
      <p:sp>
        <p:nvSpPr>
          <p:cNvPr id="49155" name="Rectangle 3"/>
          <p:cNvSpPr>
            <a:spLocks noGrp="1" noChangeArrowheads="1"/>
          </p:cNvSpPr>
          <p:nvPr>
            <p:ph type="body" idx="1"/>
          </p:nvPr>
        </p:nvSpPr>
        <p:spPr>
          <a:xfrm>
            <a:off x="955963" y="2230582"/>
            <a:ext cx="5056909" cy="3713017"/>
          </a:xfrm>
        </p:spPr>
        <p:txBody>
          <a:bodyPr>
            <a:normAutofit/>
          </a:bodyPr>
          <a:lstStyle/>
          <a:p>
            <a:pPr marL="0" indent="0">
              <a:lnSpc>
                <a:spcPct val="90000"/>
              </a:lnSpc>
              <a:spcBef>
                <a:spcPts val="0"/>
              </a:spcBef>
              <a:spcAft>
                <a:spcPts val="1200"/>
              </a:spcAft>
              <a:buNone/>
            </a:pPr>
            <a:r>
              <a:rPr lang="en-US" dirty="0" smtClean="0"/>
              <a:t>Takes </a:t>
            </a:r>
            <a:r>
              <a:rPr lang="en-US" dirty="0"/>
              <a:t>very little electricity to cause </a:t>
            </a:r>
            <a:r>
              <a:rPr lang="en-US" dirty="0" smtClean="0"/>
              <a:t>harm. </a:t>
            </a:r>
            <a:endParaRPr lang="en-US" dirty="0"/>
          </a:p>
          <a:p>
            <a:pPr marL="0" indent="0">
              <a:lnSpc>
                <a:spcPct val="90000"/>
              </a:lnSpc>
              <a:spcBef>
                <a:spcPts val="0"/>
              </a:spcBef>
              <a:spcAft>
                <a:spcPts val="1200"/>
              </a:spcAft>
              <a:buNone/>
            </a:pPr>
            <a:r>
              <a:rPr lang="en-US" dirty="0"/>
              <a:t>Significant risk of causing </a:t>
            </a:r>
            <a:r>
              <a:rPr lang="en-US" dirty="0" smtClean="0"/>
              <a:t>fires.</a:t>
            </a:r>
          </a:p>
          <a:p>
            <a:pPr marL="0" indent="0">
              <a:spcBef>
                <a:spcPts val="0"/>
              </a:spcBef>
              <a:spcAft>
                <a:spcPts val="1200"/>
              </a:spcAft>
              <a:buNone/>
            </a:pPr>
            <a:r>
              <a:rPr lang="en-US" dirty="0"/>
              <a:t>According to the U.S. Bureau of Labor </a:t>
            </a:r>
            <a:r>
              <a:rPr lang="en-US" dirty="0" smtClean="0"/>
              <a:t>Statistics, there were 156 electrocutions for 2014.</a:t>
            </a:r>
            <a:endParaRPr lang="en-US" dirty="0"/>
          </a:p>
        </p:txBody>
      </p:sp>
      <p:sp>
        <p:nvSpPr>
          <p:cNvPr id="7" name="Slide Number Placeholder 5"/>
          <p:cNvSpPr>
            <a:spLocks noGrp="1"/>
          </p:cNvSpPr>
          <p:nvPr>
            <p:ph type="sldNum" sz="quarter" idx="12"/>
          </p:nvPr>
        </p:nvSpPr>
        <p:spPr>
          <a:xfrm>
            <a:off x="8610599" y="6356350"/>
            <a:ext cx="3338593" cy="292423"/>
          </a:xfrm>
        </p:spPr>
        <p:txBody>
          <a:bodyPr/>
          <a:lstStyle/>
          <a:p>
            <a:fld id="{F85DE1A9-14C4-4E31-982F-338F5CC69374}" type="slidenum">
              <a:rPr lang="en-US" smtClean="0"/>
              <a:pPr/>
              <a:t>11</a:t>
            </a:fld>
            <a:endParaRPr lang="en-US" dirty="0"/>
          </a:p>
        </p:txBody>
      </p:sp>
    </p:spTree>
    <p:extLst>
      <p:ext uri="{BB962C8B-B14F-4D97-AF65-F5344CB8AC3E}">
        <p14:creationId xmlns:p14="http://schemas.microsoft.com/office/powerpoint/2010/main" val="3700605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838200" y="365126"/>
            <a:ext cx="10515600" cy="687820"/>
          </a:xfrm>
        </p:spPr>
        <p:txBody>
          <a:bodyPr>
            <a:noAutofit/>
          </a:bodyPr>
          <a:lstStyle/>
          <a:p>
            <a:pPr algn="ctr" eaLnBrk="1" hangingPunct="1">
              <a:defRPr/>
            </a:pPr>
            <a:r>
              <a:rPr lang="en-US" sz="4800" dirty="0" smtClean="0">
                <a:latin typeface="+mn-lt"/>
              </a:rPr>
              <a:t>Dangers Of Electricity</a:t>
            </a:r>
            <a:endParaRPr lang="en-US" sz="4800" dirty="0">
              <a:latin typeface="+mn-lt"/>
            </a:endParaRPr>
          </a:p>
        </p:txBody>
      </p:sp>
      <p:sp>
        <p:nvSpPr>
          <p:cNvPr id="69635" name="Rectangle 3"/>
          <p:cNvSpPr>
            <a:spLocks noGrp="1" noChangeArrowheads="1"/>
          </p:cNvSpPr>
          <p:nvPr>
            <p:ph type="body" idx="1"/>
          </p:nvPr>
        </p:nvSpPr>
        <p:spPr>
          <a:xfrm>
            <a:off x="838200" y="1219200"/>
            <a:ext cx="10515600" cy="5237018"/>
          </a:xfrm>
        </p:spPr>
        <p:txBody>
          <a:bodyPr>
            <a:normAutofit lnSpcReduction="10000"/>
          </a:bodyPr>
          <a:lstStyle/>
          <a:p>
            <a:pPr algn="ctr" defTabSz="457200">
              <a:lnSpc>
                <a:spcPct val="100000"/>
              </a:lnSpc>
              <a:spcBef>
                <a:spcPct val="0"/>
              </a:spcBef>
              <a:buNone/>
              <a:defRPr/>
            </a:pPr>
            <a:r>
              <a:rPr lang="en-US" sz="4000" dirty="0" smtClean="0"/>
              <a:t>SHOCK</a:t>
            </a:r>
          </a:p>
          <a:p>
            <a:pPr algn="ctr" defTabSz="457200">
              <a:lnSpc>
                <a:spcPct val="100000"/>
              </a:lnSpc>
              <a:spcBef>
                <a:spcPct val="0"/>
              </a:spcBef>
              <a:buNone/>
              <a:defRPr/>
            </a:pPr>
            <a:endParaRPr lang="en-US" sz="4000" dirty="0" smtClean="0"/>
          </a:p>
          <a:p>
            <a:pPr algn="ctr" defTabSz="457200">
              <a:lnSpc>
                <a:spcPct val="100000"/>
              </a:lnSpc>
              <a:spcBef>
                <a:spcPct val="0"/>
              </a:spcBef>
              <a:buNone/>
              <a:defRPr/>
            </a:pPr>
            <a:r>
              <a:rPr lang="en-US" sz="4000" dirty="0" smtClean="0"/>
              <a:t>ARC</a:t>
            </a:r>
            <a:endParaRPr lang="en-US" sz="4000" dirty="0"/>
          </a:p>
          <a:p>
            <a:pPr algn="ctr" defTabSz="457200">
              <a:lnSpc>
                <a:spcPct val="100000"/>
              </a:lnSpc>
              <a:spcBef>
                <a:spcPct val="0"/>
              </a:spcBef>
              <a:buNone/>
              <a:defRPr/>
            </a:pPr>
            <a:endParaRPr lang="en-US" sz="4000" dirty="0" smtClean="0"/>
          </a:p>
          <a:p>
            <a:pPr algn="ctr" defTabSz="457200">
              <a:lnSpc>
                <a:spcPct val="100000"/>
              </a:lnSpc>
              <a:spcBef>
                <a:spcPct val="0"/>
              </a:spcBef>
              <a:buNone/>
              <a:defRPr/>
            </a:pPr>
            <a:r>
              <a:rPr lang="en-US" sz="4000" dirty="0" smtClean="0"/>
              <a:t>BURNS</a:t>
            </a:r>
            <a:endParaRPr lang="en-US" sz="4000" dirty="0" smtClean="0"/>
          </a:p>
          <a:p>
            <a:pPr algn="ctr" defTabSz="457200">
              <a:lnSpc>
                <a:spcPct val="100000"/>
              </a:lnSpc>
              <a:spcBef>
                <a:spcPct val="0"/>
              </a:spcBef>
              <a:buNone/>
              <a:defRPr/>
            </a:pPr>
            <a:endParaRPr lang="en-US" sz="4000" dirty="0" smtClean="0"/>
          </a:p>
          <a:p>
            <a:pPr algn="ctr" defTabSz="457200">
              <a:lnSpc>
                <a:spcPct val="100000"/>
              </a:lnSpc>
              <a:spcBef>
                <a:spcPct val="0"/>
              </a:spcBef>
              <a:buNone/>
              <a:defRPr/>
            </a:pPr>
            <a:r>
              <a:rPr lang="en-US" sz="4000" dirty="0" smtClean="0"/>
              <a:t>BLAST</a:t>
            </a:r>
            <a:endParaRPr lang="en-US" sz="4000" dirty="0" smtClean="0"/>
          </a:p>
          <a:p>
            <a:pPr algn="ctr" defTabSz="457200">
              <a:lnSpc>
                <a:spcPct val="100000"/>
              </a:lnSpc>
              <a:spcBef>
                <a:spcPct val="0"/>
              </a:spcBef>
              <a:buNone/>
              <a:defRPr/>
            </a:pPr>
            <a:endParaRPr lang="en-US" sz="4000" dirty="0" smtClean="0"/>
          </a:p>
          <a:p>
            <a:pPr algn="ctr" defTabSz="457200">
              <a:lnSpc>
                <a:spcPct val="100000"/>
              </a:lnSpc>
              <a:spcBef>
                <a:spcPct val="0"/>
              </a:spcBef>
              <a:buNone/>
              <a:defRPr/>
            </a:pPr>
            <a:r>
              <a:rPr lang="en-US" sz="4000" dirty="0" smtClean="0"/>
              <a:t>FALLS</a:t>
            </a:r>
            <a:endParaRPr lang="en-US" sz="4000" dirty="0" smtClean="0"/>
          </a:p>
          <a:p>
            <a:pPr algn="ctr" defTabSz="457200">
              <a:lnSpc>
                <a:spcPts val="2800"/>
              </a:lnSpc>
              <a:spcBef>
                <a:spcPct val="0"/>
              </a:spcBef>
              <a:buNone/>
              <a:defRPr/>
            </a:pPr>
            <a:endParaRPr lang="en-US" dirty="0" smtClean="0"/>
          </a:p>
          <a:p>
            <a:pPr algn="ctr" defTabSz="457200">
              <a:lnSpc>
                <a:spcPts val="2800"/>
              </a:lnSpc>
              <a:spcBef>
                <a:spcPct val="0"/>
              </a:spcBef>
              <a:buNone/>
              <a:defRPr/>
            </a:pPr>
            <a:endParaRPr lang="en-US" dirty="0"/>
          </a:p>
          <a:p>
            <a:pPr algn="ctr" defTabSz="457200">
              <a:lnSpc>
                <a:spcPts val="2800"/>
              </a:lnSpc>
              <a:spcBef>
                <a:spcPct val="0"/>
              </a:spcBef>
              <a:buNone/>
              <a:defRPr/>
            </a:pPr>
            <a:endParaRPr lang="en-US" dirty="0"/>
          </a:p>
        </p:txBody>
      </p:sp>
      <p:sp>
        <p:nvSpPr>
          <p:cNvPr id="2" name="Slide Number Placeholder 1"/>
          <p:cNvSpPr>
            <a:spLocks noGrp="1"/>
          </p:cNvSpPr>
          <p:nvPr>
            <p:ph type="sldNum" sz="quarter" idx="12"/>
          </p:nvPr>
        </p:nvSpPr>
        <p:spPr/>
        <p:txBody>
          <a:bodyPr/>
          <a:lstStyle/>
          <a:p>
            <a:fld id="{03AE46D5-F5C2-466A-A152-8CD799C5A496}" type="slidenum">
              <a:rPr lang="en-US" smtClean="0"/>
              <a:t>12</a:t>
            </a:fld>
            <a:endParaRPr lang="en-US"/>
          </a:p>
        </p:txBody>
      </p:sp>
    </p:spTree>
    <p:extLst>
      <p:ext uri="{BB962C8B-B14F-4D97-AF65-F5344CB8AC3E}">
        <p14:creationId xmlns:p14="http://schemas.microsoft.com/office/powerpoint/2010/main" val="11844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AE46D5-F5C2-466A-A152-8CD799C5A496}" type="slidenum">
              <a:rPr lang="en-US" smtClean="0"/>
              <a:t>13</a:t>
            </a:fld>
            <a:endParaRPr lang="en-US"/>
          </a:p>
        </p:txBody>
      </p:sp>
      <p:sp>
        <p:nvSpPr>
          <p:cNvPr id="146434" name="Rectangle 2"/>
          <p:cNvSpPr>
            <a:spLocks noGrp="1" noChangeArrowheads="1"/>
          </p:cNvSpPr>
          <p:nvPr>
            <p:ph type="title"/>
          </p:nvPr>
        </p:nvSpPr>
        <p:spPr/>
        <p:txBody>
          <a:bodyPr/>
          <a:lstStyle/>
          <a:p>
            <a:pPr algn="ctr" eaLnBrk="1" hangingPunct="1">
              <a:defRPr/>
            </a:pPr>
            <a:r>
              <a:rPr lang="en-US" dirty="0" smtClean="0">
                <a:latin typeface="+mn-lt"/>
              </a:rPr>
              <a:t>SHOCK 1.1</a:t>
            </a:r>
          </a:p>
        </p:txBody>
      </p:sp>
      <p:sp>
        <p:nvSpPr>
          <p:cNvPr id="3" name="TextBox 2"/>
          <p:cNvSpPr txBox="1"/>
          <p:nvPr/>
        </p:nvSpPr>
        <p:spPr>
          <a:xfrm rot="10800000" flipH="1" flipV="1">
            <a:off x="3452018" y="5032091"/>
            <a:ext cx="5536707" cy="923330"/>
          </a:xfrm>
          <a:prstGeom prst="rect">
            <a:avLst/>
          </a:prstGeom>
          <a:noFill/>
        </p:spPr>
        <p:txBody>
          <a:bodyPr wrap="square" rtlCol="0">
            <a:spAutoFit/>
          </a:bodyPr>
          <a:lstStyle/>
          <a:p>
            <a:r>
              <a:rPr lang="en-US" dirty="0"/>
              <a:t>Serious injuries and death can be caused by electrical hazards such as arc flash, shocks, burns, falls, and fires. Source of graphics: OSHA</a:t>
            </a:r>
          </a:p>
        </p:txBody>
      </p:sp>
      <p:pic>
        <p:nvPicPr>
          <p:cNvPr id="8" name="Content Placeholder 7" title="Man being electrocuted"/>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602559" y="2359025"/>
            <a:ext cx="2857500" cy="2514600"/>
          </a:xfrm>
          <a:prstGeom prst="rect">
            <a:avLst/>
          </a:prstGeom>
          <a:ln w="19050" cap="sq">
            <a:solidFill>
              <a:srgbClr val="000000"/>
            </a:solidFill>
            <a:prstDash val="solid"/>
            <a:miter lim="800000"/>
          </a:ln>
          <a:effectLst/>
        </p:spPr>
      </p:pic>
      <p:pic>
        <p:nvPicPr>
          <p:cNvPr id="12" name="Content Placeholder 12" title="Electric hazard man"/>
          <p:cNvPicPr>
            <a:picLocks noGrp="1" noChangeAspect="1"/>
          </p:cNvPicPr>
          <p:nvPr>
            <p:ph sz="quarter" idx="4"/>
          </p:nvPr>
        </p:nvPicPr>
        <p:blipFill>
          <a:blip r:embed="rId4">
            <a:extLst>
              <a:ext uri="{28A0092B-C50C-407E-A947-70E740481C1C}">
                <a14:useLocalDpi xmlns:a14="http://schemas.microsoft.com/office/drawing/2010/main"/>
              </a:ext>
            </a:extLst>
          </a:blip>
          <a:stretch>
            <a:fillRect/>
          </a:stretch>
        </p:blipFill>
        <p:spPr>
          <a:xfrm>
            <a:off x="1956593" y="2820987"/>
            <a:ext cx="1495425" cy="1590675"/>
          </a:xfrm>
          <a:prstGeom prst="rect">
            <a:avLst/>
          </a:prstGeom>
          <a:ln w="19050" cap="sq">
            <a:solidFill>
              <a:srgbClr val="000000"/>
            </a:solidFill>
            <a:prstDash val="solid"/>
            <a:miter lim="800000"/>
          </a:ln>
          <a:effectLst/>
        </p:spPr>
      </p:pic>
      <p:pic>
        <p:nvPicPr>
          <p:cNvPr id="13" name="Picture 12" title="Voltage hazard sign"/>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610600" y="3282950"/>
            <a:ext cx="1038225" cy="952500"/>
          </a:xfrm>
          <a:prstGeom prst="rect">
            <a:avLst/>
          </a:prstGeom>
          <a:ln w="19050">
            <a:solidFill>
              <a:schemeClr val="tx1"/>
            </a:solidFill>
          </a:ln>
        </p:spPr>
      </p:pic>
    </p:spTree>
    <p:extLst>
      <p:ext uri="{BB962C8B-B14F-4D97-AF65-F5344CB8AC3E}">
        <p14:creationId xmlns:p14="http://schemas.microsoft.com/office/powerpoint/2010/main" val="1464375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ctr" eaLnBrk="1" hangingPunct="1">
              <a:defRPr/>
            </a:pPr>
            <a:r>
              <a:rPr lang="en-US" sz="4000" dirty="0" smtClean="0"/>
              <a:t>SHOCK 1.2</a:t>
            </a:r>
            <a:endParaRPr lang="en-US" sz="4000" dirty="0"/>
          </a:p>
        </p:txBody>
      </p:sp>
      <p:sp>
        <p:nvSpPr>
          <p:cNvPr id="70659" name="Rectangle 3"/>
          <p:cNvSpPr>
            <a:spLocks noGrp="1" noChangeArrowheads="1"/>
          </p:cNvSpPr>
          <p:nvPr>
            <p:ph type="body" idx="1"/>
          </p:nvPr>
        </p:nvSpPr>
        <p:spPr>
          <a:xfrm>
            <a:off x="1955131" y="1890712"/>
            <a:ext cx="8281737" cy="4648200"/>
          </a:xfrm>
        </p:spPr>
        <p:txBody>
          <a:bodyPr/>
          <a:lstStyle/>
          <a:p>
            <a:pPr marL="0" indent="0" eaLnBrk="1" hangingPunct="1">
              <a:lnSpc>
                <a:spcPct val="80000"/>
              </a:lnSpc>
              <a:buNone/>
              <a:defRPr/>
            </a:pPr>
            <a:r>
              <a:rPr lang="en-US" dirty="0"/>
              <a:t>Electrical shock is the physical stimulation that occurs when electrical current passes  through the </a:t>
            </a:r>
            <a:r>
              <a:rPr lang="en-US" dirty="0" smtClean="0"/>
              <a:t>body.</a:t>
            </a:r>
            <a:endParaRPr lang="en-US" dirty="0"/>
          </a:p>
          <a:p>
            <a:pPr marL="0" indent="0" eaLnBrk="1" hangingPunct="1">
              <a:lnSpc>
                <a:spcPct val="80000"/>
              </a:lnSpc>
              <a:buNone/>
              <a:defRPr/>
            </a:pPr>
            <a:r>
              <a:rPr lang="en-US" dirty="0"/>
              <a:t>The effect that electric shock has on the body depends on:</a:t>
            </a:r>
          </a:p>
          <a:p>
            <a:pPr lvl="1" eaLnBrk="1" hangingPunct="1">
              <a:lnSpc>
                <a:spcPct val="80000"/>
              </a:lnSpc>
              <a:defRPr/>
            </a:pPr>
            <a:r>
              <a:rPr lang="en-US" dirty="0"/>
              <a:t>The voltage magnitude</a:t>
            </a:r>
          </a:p>
          <a:p>
            <a:pPr lvl="1" eaLnBrk="1" hangingPunct="1">
              <a:lnSpc>
                <a:spcPct val="80000"/>
              </a:lnSpc>
              <a:defRPr/>
            </a:pPr>
            <a:r>
              <a:rPr lang="en-US" dirty="0"/>
              <a:t>The magnitude of the current flow</a:t>
            </a:r>
          </a:p>
          <a:p>
            <a:pPr lvl="1" eaLnBrk="1" hangingPunct="1">
              <a:lnSpc>
                <a:spcPct val="80000"/>
              </a:lnSpc>
              <a:defRPr/>
            </a:pPr>
            <a:r>
              <a:rPr lang="en-US" dirty="0"/>
              <a:t>The body parts  through which the current flows</a:t>
            </a:r>
          </a:p>
          <a:p>
            <a:pPr lvl="1" eaLnBrk="1" hangingPunct="1">
              <a:lnSpc>
                <a:spcPct val="80000"/>
              </a:lnSpc>
              <a:defRPr/>
            </a:pPr>
            <a:r>
              <a:rPr lang="en-US" dirty="0"/>
              <a:t>Duration of contact</a:t>
            </a:r>
          </a:p>
          <a:p>
            <a:pPr lvl="1" eaLnBrk="1" hangingPunct="1">
              <a:lnSpc>
                <a:spcPct val="80000"/>
              </a:lnSpc>
              <a:defRPr/>
            </a:pPr>
            <a:r>
              <a:rPr lang="en-US" dirty="0"/>
              <a:t>General physical condition of the person being</a:t>
            </a:r>
          </a:p>
          <a:p>
            <a:pPr>
              <a:lnSpc>
                <a:spcPts val="2100"/>
              </a:lnSpc>
              <a:spcBef>
                <a:spcPct val="0"/>
              </a:spcBef>
              <a:buNone/>
              <a:defRPr/>
            </a:pPr>
            <a:r>
              <a:rPr lang="en-US" sz="2400" dirty="0"/>
              <a:t>	       </a:t>
            </a:r>
            <a:r>
              <a:rPr lang="en-US" sz="2400" dirty="0" smtClean="0"/>
              <a:t>shocked</a:t>
            </a:r>
            <a:endParaRPr lang="en-US" sz="2400" dirty="0"/>
          </a:p>
        </p:txBody>
      </p:sp>
      <p:sp>
        <p:nvSpPr>
          <p:cNvPr id="2" name="Slide Number Placeholder 1"/>
          <p:cNvSpPr>
            <a:spLocks noGrp="1"/>
          </p:cNvSpPr>
          <p:nvPr>
            <p:ph type="sldNum" sz="quarter" idx="12"/>
          </p:nvPr>
        </p:nvSpPr>
        <p:spPr/>
        <p:txBody>
          <a:bodyPr/>
          <a:lstStyle/>
          <a:p>
            <a:fld id="{03AE46D5-F5C2-466A-A152-8CD799C5A496}" type="slidenum">
              <a:rPr lang="en-US" smtClean="0"/>
              <a:t>14</a:t>
            </a:fld>
            <a:endParaRPr lang="en-US"/>
          </a:p>
        </p:txBody>
      </p:sp>
    </p:spTree>
    <p:extLst>
      <p:ext uri="{BB962C8B-B14F-4D97-AF65-F5344CB8AC3E}">
        <p14:creationId xmlns:p14="http://schemas.microsoft.com/office/powerpoint/2010/main" val="600495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4"/>
          <p:cNvSpPr>
            <a:spLocks noChangeArrowheads="1"/>
          </p:cNvSpPr>
          <p:nvPr/>
        </p:nvSpPr>
        <p:spPr bwMode="auto">
          <a:xfrm>
            <a:off x="2535382" y="1554163"/>
            <a:ext cx="72597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800" b="1" i="1" dirty="0">
                <a:latin typeface="+mn-lt"/>
              </a:rPr>
              <a:t>Current, </a:t>
            </a:r>
            <a:r>
              <a:rPr lang="en-US" altLang="en-US" sz="2800" b="1" i="1" dirty="0" smtClean="0">
                <a:latin typeface="+mn-lt"/>
              </a:rPr>
              <a:t>not voltage, </a:t>
            </a:r>
            <a:r>
              <a:rPr lang="en-US" altLang="en-US" sz="2800" b="1" i="1" dirty="0">
                <a:latin typeface="+mn-lt"/>
              </a:rPr>
              <a:t>causes Electric Shock</a:t>
            </a:r>
          </a:p>
        </p:txBody>
      </p:sp>
      <p:sp>
        <p:nvSpPr>
          <p:cNvPr id="79876" name="Rectangle 5"/>
          <p:cNvSpPr>
            <a:spLocks noChangeArrowheads="1"/>
          </p:cNvSpPr>
          <p:nvPr/>
        </p:nvSpPr>
        <p:spPr bwMode="auto">
          <a:xfrm>
            <a:off x="2452254" y="2653145"/>
            <a:ext cx="7162799"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dirty="0">
                <a:latin typeface="Times" panose="02020603050405020304" pitchFamily="18" charset="0"/>
              </a:rPr>
              <a:t> 	   </a:t>
            </a:r>
            <a:r>
              <a:rPr lang="en-US" altLang="en-US" sz="2000" b="1" u="sng" dirty="0"/>
              <a:t>mA</a:t>
            </a:r>
            <a:r>
              <a:rPr lang="en-US" altLang="en-US" sz="2000" b="1" dirty="0"/>
              <a:t>     	</a:t>
            </a:r>
            <a:r>
              <a:rPr lang="en-US" altLang="en-US" sz="2000" b="1" u="sng" dirty="0"/>
              <a:t>Affect on Person</a:t>
            </a:r>
          </a:p>
          <a:p>
            <a:pPr>
              <a:spcBef>
                <a:spcPct val="0"/>
              </a:spcBef>
              <a:buClrTx/>
              <a:buSzTx/>
              <a:buFontTx/>
              <a:buNone/>
            </a:pPr>
            <a:r>
              <a:rPr lang="en-US" altLang="en-US" sz="2000" dirty="0"/>
              <a:t>	 0.5 - 3 		Tingling sensation</a:t>
            </a:r>
          </a:p>
          <a:p>
            <a:pPr>
              <a:spcBef>
                <a:spcPct val="0"/>
              </a:spcBef>
              <a:buClrTx/>
              <a:buSzTx/>
              <a:buFontTx/>
              <a:buNone/>
            </a:pPr>
            <a:r>
              <a:rPr lang="en-US" altLang="en-US" sz="2000" dirty="0"/>
              <a:t>      	     3+	 	May be painful</a:t>
            </a:r>
          </a:p>
          <a:p>
            <a:pPr>
              <a:spcBef>
                <a:spcPct val="0"/>
              </a:spcBef>
              <a:buClrTx/>
              <a:buSzTx/>
              <a:buFontTx/>
              <a:buNone/>
            </a:pPr>
            <a:r>
              <a:rPr lang="en-US" altLang="en-US" sz="2000" b="1" dirty="0"/>
              <a:t>	   </a:t>
            </a:r>
            <a:r>
              <a:rPr lang="en-US" altLang="en-US" sz="2000" dirty="0"/>
              <a:t>10+		Muscle contractions and pain</a:t>
            </a:r>
          </a:p>
          <a:p>
            <a:pPr>
              <a:spcBef>
                <a:spcPct val="0"/>
              </a:spcBef>
              <a:buClrTx/>
              <a:buSzTx/>
              <a:buFontTx/>
              <a:buNone/>
            </a:pPr>
            <a:r>
              <a:rPr lang="en-US" altLang="en-US" sz="2000" dirty="0"/>
              <a:t>       	   30+ 		Respiratory paralysis</a:t>
            </a:r>
          </a:p>
          <a:p>
            <a:pPr>
              <a:spcBef>
                <a:spcPct val="0"/>
              </a:spcBef>
              <a:buClrTx/>
              <a:buSzTx/>
              <a:buFontTx/>
              <a:buNone/>
            </a:pPr>
            <a:r>
              <a:rPr lang="en-US" altLang="en-US" sz="2000" dirty="0"/>
              <a:t>	   75+ 		Ventricular fibrillation</a:t>
            </a:r>
          </a:p>
          <a:p>
            <a:pPr>
              <a:spcBef>
                <a:spcPct val="0"/>
              </a:spcBef>
              <a:buClrTx/>
              <a:buSzTx/>
              <a:buFontTx/>
              <a:buNone/>
            </a:pPr>
            <a:endParaRPr lang="en-US" altLang="en-US" sz="2000" dirty="0"/>
          </a:p>
          <a:p>
            <a:pPr>
              <a:spcBef>
                <a:spcPct val="0"/>
              </a:spcBef>
              <a:buClrTx/>
              <a:buSzTx/>
              <a:buFontTx/>
              <a:buNone/>
            </a:pPr>
            <a:r>
              <a:rPr lang="en-US" altLang="en-US" sz="2000" dirty="0"/>
              <a:t>	     4+ Amps	Heart Paralysis</a:t>
            </a:r>
          </a:p>
          <a:p>
            <a:pPr>
              <a:spcBef>
                <a:spcPct val="0"/>
              </a:spcBef>
              <a:buClrTx/>
              <a:buSzTx/>
              <a:buFontTx/>
              <a:buNone/>
            </a:pPr>
            <a:r>
              <a:rPr lang="en-US" altLang="en-US" sz="2000" dirty="0"/>
              <a:t>	     5+ Amps	Tissue and Organs start to </a:t>
            </a:r>
            <a:r>
              <a:rPr lang="en-US" altLang="en-US" sz="2000" dirty="0" smtClean="0"/>
              <a:t>burn</a:t>
            </a:r>
          </a:p>
          <a:p>
            <a:pPr>
              <a:spcBef>
                <a:spcPct val="0"/>
              </a:spcBef>
              <a:buClrTx/>
              <a:buSzTx/>
              <a:buFontTx/>
              <a:buNone/>
            </a:pPr>
            <a:endParaRPr lang="en-US" altLang="en-US" sz="2000" dirty="0"/>
          </a:p>
          <a:p>
            <a:pPr>
              <a:spcBef>
                <a:spcPct val="0"/>
              </a:spcBef>
              <a:buClrTx/>
              <a:buSzTx/>
              <a:buNone/>
            </a:pPr>
            <a:r>
              <a:rPr lang="en-US" sz="1050" dirty="0" smtClean="0"/>
              <a:t>                                                                                     </a:t>
            </a:r>
            <a:r>
              <a:rPr lang="en-US" sz="1800" dirty="0" smtClean="0"/>
              <a:t>Source: </a:t>
            </a:r>
            <a:r>
              <a:rPr lang="en-US" sz="1800" dirty="0" smtClean="0"/>
              <a:t>OSHA</a:t>
            </a:r>
            <a:endParaRPr lang="en-US" altLang="en-US" sz="1800" dirty="0"/>
          </a:p>
        </p:txBody>
      </p:sp>
      <p:sp>
        <p:nvSpPr>
          <p:cNvPr id="309250" name="Rectangle 2"/>
          <p:cNvSpPr>
            <a:spLocks noGrp="1" noChangeArrowheads="1"/>
          </p:cNvSpPr>
          <p:nvPr>
            <p:ph type="title"/>
          </p:nvPr>
        </p:nvSpPr>
        <p:spPr>
          <a:xfrm>
            <a:off x="838200" y="365126"/>
            <a:ext cx="10515600" cy="1020330"/>
          </a:xfrm>
        </p:spPr>
        <p:txBody>
          <a:bodyPr/>
          <a:lstStyle/>
          <a:p>
            <a:pPr algn="ctr" eaLnBrk="1" hangingPunct="1">
              <a:defRPr/>
            </a:pPr>
            <a:r>
              <a:rPr lang="en-US" dirty="0" smtClean="0"/>
              <a:t>Shock and Burns</a:t>
            </a:r>
          </a:p>
        </p:txBody>
      </p:sp>
      <p:sp>
        <p:nvSpPr>
          <p:cNvPr id="2" name="Slide Number Placeholder 1"/>
          <p:cNvSpPr>
            <a:spLocks noGrp="1"/>
          </p:cNvSpPr>
          <p:nvPr>
            <p:ph type="sldNum" sz="quarter" idx="12"/>
          </p:nvPr>
        </p:nvSpPr>
        <p:spPr/>
        <p:txBody>
          <a:bodyPr/>
          <a:lstStyle/>
          <a:p>
            <a:fld id="{03AE46D5-F5C2-466A-A152-8CD799C5A496}" type="slidenum">
              <a:rPr lang="en-US" smtClean="0"/>
              <a:t>15</a:t>
            </a:fld>
            <a:endParaRPr lang="en-US"/>
          </a:p>
        </p:txBody>
      </p:sp>
    </p:spTree>
    <p:extLst>
      <p:ext uri="{BB962C8B-B14F-4D97-AF65-F5344CB8AC3E}">
        <p14:creationId xmlns:p14="http://schemas.microsoft.com/office/powerpoint/2010/main" val="12059043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38200" y="365125"/>
            <a:ext cx="10515600" cy="1048039"/>
          </a:xfrm>
        </p:spPr>
        <p:txBody>
          <a:bodyPr/>
          <a:lstStyle/>
          <a:p>
            <a:pPr algn="ctr" eaLnBrk="1" hangingPunct="1">
              <a:defRPr/>
            </a:pPr>
            <a:r>
              <a:rPr lang="en-US" sz="4000" dirty="0">
                <a:latin typeface="+mn-lt"/>
              </a:rPr>
              <a:t>Arcing</a:t>
            </a:r>
          </a:p>
        </p:txBody>
      </p:sp>
      <p:sp>
        <p:nvSpPr>
          <p:cNvPr id="72707" name="Rectangle 3"/>
          <p:cNvSpPr>
            <a:spLocks noGrp="1" noChangeArrowheads="1"/>
          </p:cNvSpPr>
          <p:nvPr>
            <p:ph type="body" idx="1"/>
          </p:nvPr>
        </p:nvSpPr>
        <p:spPr/>
        <p:txBody>
          <a:bodyPr/>
          <a:lstStyle/>
          <a:p>
            <a:pPr>
              <a:lnSpc>
                <a:spcPts val="3600"/>
              </a:lnSpc>
              <a:spcBef>
                <a:spcPct val="0"/>
              </a:spcBef>
              <a:buNone/>
              <a:defRPr/>
            </a:pPr>
            <a:r>
              <a:rPr lang="en-US" sz="2000" dirty="0"/>
              <a:t>	</a:t>
            </a:r>
            <a:r>
              <a:rPr lang="en-US" dirty="0" smtClean="0"/>
              <a:t>Electric arcing occurs when a substantial amount of electric current flows through what previously had been air.</a:t>
            </a:r>
          </a:p>
          <a:p>
            <a:pPr lvl="1">
              <a:lnSpc>
                <a:spcPts val="3600"/>
              </a:lnSpc>
              <a:spcBef>
                <a:spcPct val="0"/>
              </a:spcBef>
              <a:defRPr/>
            </a:pPr>
            <a:r>
              <a:rPr lang="en-US" sz="2800" dirty="0" smtClean="0"/>
              <a:t>When the conductor vaporizes, the metal vapor can conduct current</a:t>
            </a:r>
          </a:p>
          <a:p>
            <a:pPr lvl="1">
              <a:lnSpc>
                <a:spcPts val="3600"/>
              </a:lnSpc>
              <a:spcBef>
                <a:spcPct val="0"/>
              </a:spcBef>
              <a:defRPr/>
            </a:pPr>
            <a:r>
              <a:rPr lang="en-US" sz="2800" dirty="0" smtClean="0"/>
              <a:t>Fault will continue until source is de-energized or conductor is consumed</a:t>
            </a:r>
          </a:p>
          <a:p>
            <a:pPr lvl="1">
              <a:lnSpc>
                <a:spcPts val="3600"/>
              </a:lnSpc>
              <a:spcBef>
                <a:spcPct val="0"/>
              </a:spcBef>
              <a:buNone/>
              <a:defRPr/>
            </a:pPr>
            <a:r>
              <a:rPr lang="en-US" sz="2800" dirty="0"/>
              <a:t>	</a:t>
            </a:r>
            <a:endParaRPr lang="en-US" sz="2800" dirty="0" smtClean="0"/>
          </a:p>
        </p:txBody>
      </p:sp>
      <p:sp>
        <p:nvSpPr>
          <p:cNvPr id="2" name="Slide Number Placeholder 1"/>
          <p:cNvSpPr>
            <a:spLocks noGrp="1"/>
          </p:cNvSpPr>
          <p:nvPr>
            <p:ph type="sldNum" sz="quarter" idx="12"/>
          </p:nvPr>
        </p:nvSpPr>
        <p:spPr/>
        <p:txBody>
          <a:bodyPr/>
          <a:lstStyle/>
          <a:p>
            <a:fld id="{03AE46D5-F5C2-466A-A152-8CD799C5A496}" type="slidenum">
              <a:rPr lang="en-US" smtClean="0"/>
              <a:t>16</a:t>
            </a:fld>
            <a:endParaRPr lang="en-US"/>
          </a:p>
        </p:txBody>
      </p:sp>
    </p:spTree>
    <p:extLst>
      <p:ext uri="{BB962C8B-B14F-4D97-AF65-F5344CB8AC3E}">
        <p14:creationId xmlns:p14="http://schemas.microsoft.com/office/powerpoint/2010/main" val="3404562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838200" y="365126"/>
            <a:ext cx="10515600" cy="881784"/>
          </a:xfrm>
        </p:spPr>
        <p:txBody>
          <a:bodyPr/>
          <a:lstStyle/>
          <a:p>
            <a:pPr algn="ctr" eaLnBrk="1" hangingPunct="1">
              <a:defRPr/>
            </a:pPr>
            <a:r>
              <a:rPr lang="en-US" sz="4000" dirty="0">
                <a:latin typeface="+mn-lt"/>
              </a:rPr>
              <a:t>Arc Flash</a:t>
            </a:r>
          </a:p>
        </p:txBody>
      </p:sp>
      <p:sp>
        <p:nvSpPr>
          <p:cNvPr id="75779" name="Rectangle 3"/>
          <p:cNvSpPr>
            <a:spLocks noGrp="1" noChangeArrowheads="1"/>
          </p:cNvSpPr>
          <p:nvPr>
            <p:ph type="body" idx="1"/>
          </p:nvPr>
        </p:nvSpPr>
        <p:spPr>
          <a:xfrm>
            <a:off x="1579418" y="1288473"/>
            <a:ext cx="9088582" cy="5389418"/>
          </a:xfrm>
        </p:spPr>
        <p:txBody>
          <a:bodyPr>
            <a:noAutofit/>
          </a:bodyPr>
          <a:lstStyle/>
          <a:p>
            <a:pPr marL="0" indent="0">
              <a:lnSpc>
                <a:spcPct val="100000"/>
              </a:lnSpc>
              <a:spcBef>
                <a:spcPct val="0"/>
              </a:spcBef>
              <a:buNone/>
              <a:defRPr/>
            </a:pPr>
            <a:r>
              <a:rPr lang="en-US" sz="3200" dirty="0" smtClean="0"/>
              <a:t>Factors which affect injuries due to electric </a:t>
            </a:r>
            <a:r>
              <a:rPr lang="en-US" sz="3200" dirty="0" smtClean="0"/>
              <a:t>arc:</a:t>
            </a:r>
            <a:endParaRPr lang="en-US" sz="3200" dirty="0" smtClean="0"/>
          </a:p>
          <a:p>
            <a:pPr>
              <a:lnSpc>
                <a:spcPct val="100000"/>
              </a:lnSpc>
              <a:spcBef>
                <a:spcPct val="0"/>
              </a:spcBef>
              <a:buFont typeface="Wingdings" panose="05000000000000000000" pitchFamily="2" charset="2"/>
              <a:buChar char="§"/>
              <a:defRPr/>
            </a:pPr>
            <a:endParaRPr lang="en-US" sz="3200" dirty="0"/>
          </a:p>
          <a:p>
            <a:pPr algn="ctr">
              <a:lnSpc>
                <a:spcPct val="100000"/>
              </a:lnSpc>
              <a:spcBef>
                <a:spcPct val="0"/>
              </a:spcBef>
              <a:buNone/>
              <a:defRPr/>
            </a:pPr>
            <a:r>
              <a:rPr lang="en-US" sz="3200" dirty="0" smtClean="0"/>
              <a:t>Distance from arc</a:t>
            </a:r>
            <a:endParaRPr lang="en-US" sz="3200" dirty="0"/>
          </a:p>
          <a:p>
            <a:pPr algn="ctr">
              <a:lnSpc>
                <a:spcPct val="100000"/>
              </a:lnSpc>
              <a:spcBef>
                <a:spcPct val="0"/>
              </a:spcBef>
              <a:buNone/>
              <a:defRPr/>
            </a:pPr>
            <a:endParaRPr lang="en-US" sz="3200" dirty="0"/>
          </a:p>
          <a:p>
            <a:pPr algn="ctr">
              <a:lnSpc>
                <a:spcPct val="100000"/>
              </a:lnSpc>
              <a:spcBef>
                <a:spcPct val="0"/>
              </a:spcBef>
              <a:buNone/>
              <a:defRPr/>
            </a:pPr>
            <a:r>
              <a:rPr lang="en-US" sz="3200" dirty="0" smtClean="0"/>
              <a:t>Absorption coefficient of clothing </a:t>
            </a:r>
            <a:endParaRPr lang="en-US" sz="3200" dirty="0"/>
          </a:p>
          <a:p>
            <a:pPr algn="ctr">
              <a:lnSpc>
                <a:spcPct val="100000"/>
              </a:lnSpc>
              <a:spcBef>
                <a:spcPct val="0"/>
              </a:spcBef>
              <a:buNone/>
              <a:defRPr/>
            </a:pPr>
            <a:endParaRPr lang="en-US" sz="3200" dirty="0"/>
          </a:p>
          <a:p>
            <a:pPr algn="ctr">
              <a:lnSpc>
                <a:spcPct val="100000"/>
              </a:lnSpc>
              <a:spcBef>
                <a:spcPct val="0"/>
              </a:spcBef>
              <a:buNone/>
              <a:defRPr/>
            </a:pPr>
            <a:r>
              <a:rPr lang="en-US" sz="3200" dirty="0" smtClean="0"/>
              <a:t>Temperature of arc</a:t>
            </a:r>
            <a:endParaRPr lang="en-US" sz="3200" dirty="0"/>
          </a:p>
          <a:p>
            <a:pPr algn="ctr">
              <a:lnSpc>
                <a:spcPct val="100000"/>
              </a:lnSpc>
              <a:spcBef>
                <a:spcPct val="0"/>
              </a:spcBef>
              <a:buNone/>
              <a:defRPr/>
            </a:pPr>
            <a:endParaRPr lang="en-US" sz="3200" dirty="0"/>
          </a:p>
          <a:p>
            <a:pPr algn="ctr">
              <a:lnSpc>
                <a:spcPct val="100000"/>
              </a:lnSpc>
              <a:spcBef>
                <a:spcPct val="0"/>
              </a:spcBef>
              <a:buNone/>
              <a:defRPr/>
            </a:pPr>
            <a:r>
              <a:rPr lang="en-US" sz="3200" dirty="0" smtClean="0"/>
              <a:t>Time of exposure</a:t>
            </a:r>
            <a:endParaRPr lang="en-US" sz="3200" dirty="0"/>
          </a:p>
          <a:p>
            <a:pPr algn="ctr">
              <a:lnSpc>
                <a:spcPct val="100000"/>
              </a:lnSpc>
              <a:spcBef>
                <a:spcPct val="0"/>
              </a:spcBef>
              <a:buNone/>
              <a:defRPr/>
            </a:pPr>
            <a:endParaRPr lang="en-US" sz="3200" dirty="0"/>
          </a:p>
          <a:p>
            <a:pPr algn="ctr">
              <a:lnSpc>
                <a:spcPct val="100000"/>
              </a:lnSpc>
              <a:spcBef>
                <a:spcPct val="0"/>
              </a:spcBef>
              <a:buNone/>
              <a:defRPr/>
            </a:pPr>
            <a:r>
              <a:rPr lang="en-US" sz="3200" dirty="0" smtClean="0"/>
              <a:t>Length of arc</a:t>
            </a:r>
            <a:endParaRPr lang="en-US" sz="3200" dirty="0"/>
          </a:p>
        </p:txBody>
      </p:sp>
      <p:sp>
        <p:nvSpPr>
          <p:cNvPr id="2" name="Slide Number Placeholder 1"/>
          <p:cNvSpPr>
            <a:spLocks noGrp="1"/>
          </p:cNvSpPr>
          <p:nvPr>
            <p:ph type="sldNum" sz="quarter" idx="12"/>
          </p:nvPr>
        </p:nvSpPr>
        <p:spPr/>
        <p:txBody>
          <a:bodyPr/>
          <a:lstStyle/>
          <a:p>
            <a:fld id="{03AE46D5-F5C2-466A-A152-8CD799C5A496}" type="slidenum">
              <a:rPr lang="en-US" smtClean="0"/>
              <a:t>17</a:t>
            </a:fld>
            <a:endParaRPr lang="en-US"/>
          </a:p>
        </p:txBody>
      </p:sp>
    </p:spTree>
    <p:extLst>
      <p:ext uri="{BB962C8B-B14F-4D97-AF65-F5344CB8AC3E}">
        <p14:creationId xmlns:p14="http://schemas.microsoft.com/office/powerpoint/2010/main" val="2448430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008908" y="1825625"/>
            <a:ext cx="9344891" cy="4351338"/>
          </a:xfrm>
        </p:spPr>
        <p:txBody>
          <a:bodyPr/>
          <a:lstStyle/>
          <a:p>
            <a:pPr marL="0" indent="0">
              <a:lnSpc>
                <a:spcPts val="2800"/>
              </a:lnSpc>
              <a:buNone/>
              <a:tabLst>
                <a:tab pos="457200" algn="l"/>
                <a:tab pos="914400" algn="l"/>
                <a:tab pos="1371600" algn="l"/>
              </a:tabLst>
              <a:defRPr/>
            </a:pPr>
            <a:r>
              <a:rPr lang="en-US" dirty="0" smtClean="0">
                <a:effectLst>
                  <a:outerShdw blurRad="38100" dist="38100" dir="2700000" algn="tl">
                    <a:srgbClr val="000000"/>
                  </a:outerShdw>
                </a:effectLst>
              </a:rPr>
              <a:t>    </a:t>
            </a:r>
            <a:r>
              <a:rPr lang="en-US" dirty="0" smtClean="0">
                <a:effectLst>
                  <a:outerShdw blurRad="38100" dist="38100" dir="2700000" algn="tl">
                    <a:srgbClr val="000000">
                      <a:alpha val="43137"/>
                    </a:srgbClr>
                  </a:outerShdw>
                </a:effectLst>
              </a:rPr>
              <a:t>On-Set </a:t>
            </a:r>
            <a:r>
              <a:rPr lang="en-US" dirty="0">
                <a:effectLst>
                  <a:outerShdw blurRad="38100" dist="38100" dir="2700000" algn="tl">
                    <a:srgbClr val="000000">
                      <a:alpha val="43137"/>
                    </a:srgbClr>
                  </a:outerShdw>
                </a:effectLst>
              </a:rPr>
              <a:t>of 2</a:t>
            </a:r>
            <a:r>
              <a:rPr lang="en-US" baseline="30000" dirty="0">
                <a:effectLst>
                  <a:outerShdw blurRad="38100" dist="38100" dir="2700000" algn="tl">
                    <a:srgbClr val="000000">
                      <a:alpha val="43137"/>
                    </a:srgbClr>
                  </a:outerShdw>
                </a:effectLst>
              </a:rPr>
              <a:t>nd</a:t>
            </a:r>
            <a:r>
              <a:rPr lang="en-US" dirty="0">
                <a:effectLst>
                  <a:outerShdw blurRad="38100" dist="38100" dir="2700000" algn="tl">
                    <a:srgbClr val="000000">
                      <a:alpha val="43137"/>
                    </a:srgbClr>
                  </a:outerShdw>
                </a:effectLst>
              </a:rPr>
              <a:t> degree burn (1/10 sec)	</a:t>
            </a:r>
            <a:r>
              <a:rPr lang="en-US" dirty="0" smtClean="0">
                <a:effectLst>
                  <a:outerShdw blurRad="38100" dist="38100" dir="2700000" algn="tl">
                    <a:srgbClr val="000000">
                      <a:alpha val="43137"/>
                    </a:srgbClr>
                  </a:outerShdw>
                </a:effectLst>
              </a:rPr>
              <a:t>  176</a:t>
            </a:r>
            <a:r>
              <a:rPr lang="en-US" baseline="30000" dirty="0" smtClean="0">
                <a:effectLst>
                  <a:outerShdw blurRad="38100" dist="38100" dir="2700000" algn="tl">
                    <a:srgbClr val="000000">
                      <a:alpha val="43137"/>
                    </a:srgbClr>
                  </a:outerShdw>
                </a:effectLst>
              </a:rPr>
              <a:t>o</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F</a:t>
            </a:r>
          </a:p>
          <a:p>
            <a:pPr marL="0" indent="0">
              <a:lnSpc>
                <a:spcPts val="2800"/>
              </a:lnSpc>
              <a:buNone/>
              <a:tabLst>
                <a:tab pos="457200" algn="l"/>
                <a:tab pos="914400" algn="l"/>
                <a:tab pos="1371600" algn="l"/>
              </a:tabLst>
              <a:defRPr/>
            </a:pPr>
            <a:endParaRPr lang="en-US" dirty="0">
              <a:effectLst>
                <a:outerShdw blurRad="38100" dist="38100" dir="2700000" algn="tl">
                  <a:srgbClr val="000000">
                    <a:alpha val="43137"/>
                  </a:srgbClr>
                </a:outerShdw>
              </a:effectLst>
            </a:endParaRPr>
          </a:p>
          <a:p>
            <a:pPr marL="0" indent="0">
              <a:lnSpc>
                <a:spcPts val="2800"/>
              </a:lnSpc>
              <a:buNone/>
              <a:tabLst>
                <a:tab pos="457200" algn="l"/>
                <a:tab pos="914400" algn="l"/>
                <a:tab pos="1371600" algn="l"/>
              </a:tabLst>
              <a:defRPr/>
            </a:pPr>
            <a:r>
              <a:rPr lang="en-US" dirty="0" smtClean="0">
                <a:effectLst>
                  <a:outerShdw blurRad="38100" dist="38100" dir="2700000" algn="tl">
                    <a:srgbClr val="000000">
                      <a:alpha val="43137"/>
                    </a:srgbClr>
                  </a:outerShdw>
                </a:effectLst>
              </a:rPr>
              <a:t>	3</a:t>
            </a:r>
            <a:r>
              <a:rPr lang="en-US" baseline="30000" dirty="0" smtClean="0">
                <a:effectLst>
                  <a:outerShdw blurRad="38100" dist="38100" dir="2700000" algn="tl">
                    <a:srgbClr val="000000">
                      <a:alpha val="43137"/>
                    </a:srgbClr>
                  </a:outerShdw>
                </a:effectLst>
              </a:rPr>
              <a:t>rd</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degree (cell death) (1/10 sec)         </a:t>
            </a:r>
            <a:r>
              <a:rPr lang="en-US" dirty="0" smtClean="0">
                <a:effectLst>
                  <a:outerShdw blurRad="38100" dist="38100" dir="2700000" algn="tl">
                    <a:srgbClr val="000000">
                      <a:alpha val="43137"/>
                    </a:srgbClr>
                  </a:outerShdw>
                </a:effectLst>
              </a:rPr>
              <a:t>	  205º </a:t>
            </a:r>
            <a:r>
              <a:rPr lang="en-US" dirty="0">
                <a:effectLst>
                  <a:outerShdw blurRad="38100" dist="38100" dir="2700000" algn="tl">
                    <a:srgbClr val="000000">
                      <a:alpha val="43137"/>
                    </a:srgbClr>
                  </a:outerShdw>
                </a:effectLst>
              </a:rPr>
              <a:t>F</a:t>
            </a:r>
          </a:p>
          <a:p>
            <a:pPr marL="0" indent="0">
              <a:lnSpc>
                <a:spcPts val="2800"/>
              </a:lnSpc>
              <a:buNone/>
              <a:tabLst>
                <a:tab pos="457200" algn="l"/>
                <a:tab pos="914400" algn="l"/>
                <a:tab pos="1371600" algn="l"/>
              </a:tabLst>
              <a:defRPr/>
            </a:pPr>
            <a:r>
              <a:rPr lang="en-US" dirty="0">
                <a:effectLst>
                  <a:outerShdw blurRad="38100" dist="38100" dir="2700000" algn="tl">
                    <a:srgbClr val="000000">
                      <a:alpha val="43137"/>
                    </a:srgbClr>
                  </a:outerShdw>
                </a:effectLst>
              </a:rPr>
              <a:t>		</a:t>
            </a:r>
          </a:p>
          <a:p>
            <a:pPr marL="0" indent="0">
              <a:lnSpc>
                <a:spcPts val="2800"/>
              </a:lnSpc>
              <a:buNone/>
              <a:tabLst>
                <a:tab pos="457200" algn="l"/>
                <a:tab pos="914400" algn="l"/>
                <a:tab pos="1371600" algn="l"/>
              </a:tabLst>
              <a:defRPr/>
            </a:pPr>
            <a:r>
              <a:rPr lang="en-US" dirty="0">
                <a:effectLst>
                  <a:outerShdw blurRad="38100" dist="38100" dir="2700000" algn="tl">
                    <a:srgbClr val="000000">
                      <a:alpha val="43137"/>
                    </a:srgbClr>
                  </a:outerShdw>
                </a:effectLst>
              </a:rPr>
              <a:t>    Temperature at arc terminals                 </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35,000º </a:t>
            </a:r>
            <a:r>
              <a:rPr lang="en-US" dirty="0">
                <a:effectLst>
                  <a:outerShdw blurRad="38100" dist="38100" dir="2700000" algn="tl">
                    <a:srgbClr val="000000">
                      <a:alpha val="43137"/>
                    </a:srgbClr>
                  </a:outerShdw>
                </a:effectLst>
              </a:rPr>
              <a:t>F</a:t>
            </a:r>
          </a:p>
          <a:p>
            <a:pPr marL="0" indent="0">
              <a:lnSpc>
                <a:spcPts val="2800"/>
              </a:lnSpc>
              <a:buNone/>
              <a:tabLst>
                <a:tab pos="457200" algn="l"/>
                <a:tab pos="914400" algn="l"/>
                <a:tab pos="1371600" algn="l"/>
              </a:tabLst>
              <a:defRPr/>
            </a:pPr>
            <a:endParaRPr lang="en-US" dirty="0">
              <a:effectLst>
                <a:outerShdw blurRad="38100" dist="38100" dir="2700000" algn="tl">
                  <a:srgbClr val="000000">
                    <a:alpha val="43137"/>
                  </a:srgbClr>
                </a:outerShdw>
              </a:effectLst>
            </a:endParaRPr>
          </a:p>
          <a:p>
            <a:pPr marL="0" indent="0">
              <a:lnSpc>
                <a:spcPts val="2800"/>
              </a:lnSpc>
              <a:buNone/>
              <a:tabLst>
                <a:tab pos="457200" algn="l"/>
                <a:tab pos="914400" algn="l"/>
                <a:tab pos="1371600" algn="l"/>
              </a:tabLst>
              <a:defRPr/>
            </a:pP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Temperature of sun’s surface                 </a:t>
            </a:r>
            <a:r>
              <a:rPr lang="en-US" dirty="0" smtClean="0">
                <a:effectLst>
                  <a:outerShdw blurRad="38100" dist="38100" dir="2700000" algn="tl">
                    <a:srgbClr val="000000">
                      <a:alpha val="43137"/>
                    </a:srgbClr>
                  </a:outerShdw>
                </a:effectLst>
              </a:rPr>
              <a:t>	9941º </a:t>
            </a:r>
            <a:r>
              <a:rPr lang="en-US" dirty="0">
                <a:effectLst>
                  <a:outerShdw blurRad="38100" dist="38100" dir="2700000" algn="tl">
                    <a:srgbClr val="000000">
                      <a:alpha val="43137"/>
                    </a:srgbClr>
                  </a:outerShdw>
                </a:effectLst>
              </a:rPr>
              <a:t>F</a:t>
            </a:r>
          </a:p>
          <a:p>
            <a:pPr marL="0" indent="0">
              <a:lnSpc>
                <a:spcPts val="2800"/>
              </a:lnSpc>
              <a:buNone/>
              <a:tabLst>
                <a:tab pos="457200" algn="l"/>
                <a:tab pos="914400" algn="l"/>
                <a:tab pos="1371600" algn="l"/>
              </a:tabLst>
              <a:defRPr/>
            </a:pPr>
            <a:endParaRPr lang="en-US" dirty="0">
              <a:effectLst>
                <a:outerShdw blurRad="38100" dist="38100" dir="2700000" algn="tl">
                  <a:srgbClr val="000000">
                    <a:alpha val="43137"/>
                  </a:srgbClr>
                </a:outerShdw>
              </a:effectLst>
            </a:endParaRPr>
          </a:p>
          <a:p>
            <a:pPr marL="0" indent="0">
              <a:lnSpc>
                <a:spcPts val="2800"/>
              </a:lnSpc>
              <a:buNone/>
              <a:tabLst>
                <a:tab pos="457200" algn="l"/>
                <a:tab pos="914400" algn="l"/>
                <a:tab pos="1371600" algn="l"/>
              </a:tabLst>
              <a:defRPr/>
            </a:pPr>
            <a:r>
              <a:rPr lang="en-US" dirty="0" smtClean="0">
                <a:effectLst>
                  <a:outerShdw blurRad="38100" dist="38100" dir="2700000" algn="tl">
                    <a:srgbClr val="000000">
                      <a:alpha val="43137"/>
                    </a:srgbClr>
                  </a:outerShdw>
                </a:effectLst>
              </a:rPr>
              <a:t>	Temperature </a:t>
            </a:r>
            <a:r>
              <a:rPr lang="en-US" dirty="0">
                <a:effectLst>
                  <a:outerShdw blurRad="38100" dist="38100" dir="2700000" algn="tl">
                    <a:srgbClr val="000000">
                      <a:alpha val="43137"/>
                    </a:srgbClr>
                  </a:outerShdw>
                </a:effectLst>
              </a:rPr>
              <a:t>of burning clothing		</a:t>
            </a:r>
            <a:r>
              <a:rPr lang="en-US" dirty="0" smtClean="0">
                <a:effectLst>
                  <a:outerShdw blurRad="38100" dist="38100" dir="2700000" algn="tl">
                    <a:srgbClr val="000000">
                      <a:alpha val="43137"/>
                    </a:srgbClr>
                  </a:outerShdw>
                </a:effectLst>
              </a:rPr>
              <a:t>1400º </a:t>
            </a:r>
            <a:r>
              <a:rPr lang="en-US" dirty="0">
                <a:effectLst>
                  <a:outerShdw blurRad="38100" dist="38100" dir="2700000" algn="tl">
                    <a:srgbClr val="000000">
                      <a:alpha val="43137"/>
                    </a:srgbClr>
                  </a:outerShdw>
                </a:effectLst>
              </a:rPr>
              <a:t>F</a:t>
            </a:r>
          </a:p>
          <a:p>
            <a:endParaRPr lang="en-US" dirty="0"/>
          </a:p>
        </p:txBody>
      </p:sp>
      <p:sp>
        <p:nvSpPr>
          <p:cNvPr id="7" name="Title 6"/>
          <p:cNvSpPr>
            <a:spLocks noGrp="1"/>
          </p:cNvSpPr>
          <p:nvPr>
            <p:ph type="title"/>
          </p:nvPr>
        </p:nvSpPr>
        <p:spPr/>
        <p:txBody>
          <a:bodyPr/>
          <a:lstStyle/>
          <a:p>
            <a:pPr algn="ctr"/>
            <a:r>
              <a:rPr lang="en-US" dirty="0" smtClean="0"/>
              <a:t>Temperature data</a:t>
            </a:r>
            <a:endParaRPr lang="en-US" dirty="0"/>
          </a:p>
        </p:txBody>
      </p:sp>
      <p:sp>
        <p:nvSpPr>
          <p:cNvPr id="2" name="Slide Number Placeholder 1"/>
          <p:cNvSpPr>
            <a:spLocks noGrp="1"/>
          </p:cNvSpPr>
          <p:nvPr>
            <p:ph type="sldNum" sz="quarter" idx="12"/>
          </p:nvPr>
        </p:nvSpPr>
        <p:spPr/>
        <p:txBody>
          <a:bodyPr/>
          <a:lstStyle/>
          <a:p>
            <a:fld id="{03AE46D5-F5C2-466A-A152-8CD799C5A496}" type="slidenum">
              <a:rPr lang="en-US" smtClean="0"/>
              <a:t>18</a:t>
            </a:fld>
            <a:endParaRPr lang="en-US"/>
          </a:p>
        </p:txBody>
      </p:sp>
    </p:spTree>
    <p:extLst>
      <p:ext uri="{BB962C8B-B14F-4D97-AF65-F5344CB8AC3E}">
        <p14:creationId xmlns:p14="http://schemas.microsoft.com/office/powerpoint/2010/main" val="3478671543"/>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09800" y="304800"/>
            <a:ext cx="7772400" cy="1143000"/>
          </a:xfrm>
        </p:spPr>
        <p:txBody>
          <a:bodyPr/>
          <a:lstStyle/>
          <a:p>
            <a:pPr algn="ctr"/>
            <a:r>
              <a:rPr lang="en-US" dirty="0" smtClean="0">
                <a:latin typeface="+mn-lt"/>
              </a:rPr>
              <a:t>Burns 1.1</a:t>
            </a:r>
          </a:p>
        </p:txBody>
      </p:sp>
      <p:sp>
        <p:nvSpPr>
          <p:cNvPr id="68611" name="Rectangle 3"/>
          <p:cNvSpPr>
            <a:spLocks noGrp="1" noChangeArrowheads="1"/>
          </p:cNvSpPr>
          <p:nvPr>
            <p:ph type="body" idx="1"/>
          </p:nvPr>
        </p:nvSpPr>
        <p:spPr>
          <a:xfrm>
            <a:off x="1981200" y="2438400"/>
            <a:ext cx="8001000" cy="2382982"/>
          </a:xfrm>
        </p:spPr>
        <p:txBody>
          <a:bodyPr rtlCol="0">
            <a:normAutofit/>
          </a:bodyPr>
          <a:lstStyle/>
          <a:p>
            <a:pPr>
              <a:lnSpc>
                <a:spcPct val="85000"/>
              </a:lnSpc>
              <a:spcBef>
                <a:spcPct val="35000"/>
              </a:spcBef>
              <a:defRPr/>
            </a:pPr>
            <a:r>
              <a:rPr lang="en-US" dirty="0" smtClean="0"/>
              <a:t>Most common shock-related injury</a:t>
            </a:r>
          </a:p>
          <a:p>
            <a:pPr>
              <a:lnSpc>
                <a:spcPct val="85000"/>
              </a:lnSpc>
              <a:spcBef>
                <a:spcPct val="35000"/>
              </a:spcBef>
              <a:defRPr/>
            </a:pPr>
            <a:r>
              <a:rPr lang="en-US" dirty="0" smtClean="0"/>
              <a:t>Occurs when you touch electrical wiring or equipment that is improperly used or maintained</a:t>
            </a:r>
          </a:p>
          <a:p>
            <a:pPr>
              <a:lnSpc>
                <a:spcPct val="85000"/>
              </a:lnSpc>
              <a:spcBef>
                <a:spcPct val="35000"/>
              </a:spcBef>
              <a:defRPr/>
            </a:pPr>
            <a:r>
              <a:rPr lang="en-US" dirty="0" smtClean="0"/>
              <a:t>Typically occurs on </a:t>
            </a:r>
            <a:r>
              <a:rPr lang="en-US" dirty="0" smtClean="0"/>
              <a:t>hands</a:t>
            </a:r>
            <a:endParaRPr lang="en-US" dirty="0" smtClean="0"/>
          </a:p>
        </p:txBody>
      </p:sp>
      <p:sp>
        <p:nvSpPr>
          <p:cNvPr id="2" name="Slide Number Placeholder 1"/>
          <p:cNvSpPr>
            <a:spLocks noGrp="1"/>
          </p:cNvSpPr>
          <p:nvPr>
            <p:ph type="sldNum" sz="quarter" idx="12"/>
          </p:nvPr>
        </p:nvSpPr>
        <p:spPr/>
        <p:txBody>
          <a:bodyPr/>
          <a:lstStyle/>
          <a:p>
            <a:fld id="{03AE46D5-F5C2-466A-A152-8CD799C5A496}" type="slidenum">
              <a:rPr lang="en-US" smtClean="0"/>
              <a:t>19</a:t>
            </a:fld>
            <a:endParaRPr lang="en-US"/>
          </a:p>
        </p:txBody>
      </p:sp>
    </p:spTree>
    <p:extLst>
      <p:ext uri="{BB962C8B-B14F-4D97-AF65-F5344CB8AC3E}">
        <p14:creationId xmlns:p14="http://schemas.microsoft.com/office/powerpoint/2010/main" val="25413291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Susan Harwood Grant</a:t>
            </a:r>
            <a:endParaRPr lang="en-US" dirty="0"/>
          </a:p>
        </p:txBody>
      </p:sp>
      <p:sp>
        <p:nvSpPr>
          <p:cNvPr id="3" name="Content Placeholder 2"/>
          <p:cNvSpPr>
            <a:spLocks noGrp="1"/>
          </p:cNvSpPr>
          <p:nvPr>
            <p:ph idx="1"/>
          </p:nvPr>
        </p:nvSpPr>
        <p:spPr>
          <a:xfrm>
            <a:off x="838200" y="4322617"/>
            <a:ext cx="10515600" cy="1854345"/>
          </a:xfrm>
        </p:spPr>
        <p:txBody>
          <a:bodyPr/>
          <a:lstStyle/>
          <a:p>
            <a:pPr marL="0" indent="0">
              <a:buNone/>
            </a:pPr>
            <a:r>
              <a:rPr lang="en-US" sz="2400" dirty="0"/>
              <a:t>This material was produced under Grant </a:t>
            </a:r>
            <a:r>
              <a:rPr lang="en-US" sz="2400" dirty="0" smtClean="0"/>
              <a:t>SH-31231-SH7 </a:t>
            </a:r>
            <a:r>
              <a:rPr lang="en-US" sz="2400" dirty="0"/>
              <a:t>from the Occupational Safety and Health Administration, U.S. Department </a:t>
            </a:r>
            <a:r>
              <a:rPr lang="en-US" sz="2400" dirty="0" smtClean="0"/>
              <a:t>of Labor</a:t>
            </a:r>
            <a:r>
              <a:rPr lang="en-US" sz="2400" dirty="0"/>
              <a:t>. It does not necessarily reflect the views or policies of the U.S. Department of Labor, nor does mention of trade names, </a:t>
            </a:r>
            <a:r>
              <a:rPr lang="en-US" sz="2400" dirty="0" smtClean="0"/>
              <a:t>commercial products</a:t>
            </a:r>
            <a:r>
              <a:rPr lang="en-US" sz="2400" dirty="0"/>
              <a:t>, or organizations imply endorsement by the U.S. Government.</a:t>
            </a:r>
          </a:p>
          <a:p>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2</a:t>
            </a:fld>
            <a:endParaRPr lang="en-US"/>
          </a:p>
        </p:txBody>
      </p:sp>
    </p:spTree>
    <p:extLst>
      <p:ext uri="{BB962C8B-B14F-4D97-AF65-F5344CB8AC3E}">
        <p14:creationId xmlns:p14="http://schemas.microsoft.com/office/powerpoint/2010/main" val="315047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AE46D5-F5C2-466A-A152-8CD799C5A496}" type="slidenum">
              <a:rPr lang="en-US" smtClean="0"/>
              <a:t>20</a:t>
            </a:fld>
            <a:endParaRPr lang="en-US"/>
          </a:p>
        </p:txBody>
      </p:sp>
      <p:sp>
        <p:nvSpPr>
          <p:cNvPr id="123906" name="Rectangle 2" descr="Involuntary Muscle Contraction Caused by Shock" title="Shock"/>
          <p:cNvSpPr>
            <a:spLocks noGrp="1" noChangeArrowheads="1"/>
          </p:cNvSpPr>
          <p:nvPr>
            <p:ph type="title"/>
          </p:nvPr>
        </p:nvSpPr>
        <p:spPr/>
        <p:txBody>
          <a:bodyPr>
            <a:normAutofit/>
          </a:bodyPr>
          <a:lstStyle/>
          <a:p>
            <a:pPr algn="ctr">
              <a:defRPr/>
            </a:pPr>
            <a:r>
              <a:rPr lang="en-US" sz="3600" dirty="0"/>
              <a:t>Involuntary Muscle Contraction Caused by Shock</a:t>
            </a:r>
            <a:br>
              <a:rPr lang="en-US" sz="3600" dirty="0"/>
            </a:br>
            <a:r>
              <a:rPr lang="en-US" sz="2400" dirty="0" smtClean="0"/>
              <a:t>Courtesy OSHA</a:t>
            </a:r>
            <a:endParaRPr lang="en-US" sz="2400" dirty="0"/>
          </a:p>
        </p:txBody>
      </p:sp>
      <p:pic>
        <p:nvPicPr>
          <p:cNvPr id="87044" name="Picture 4" descr="ecbp3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09975" y="2311265"/>
            <a:ext cx="4972050" cy="3380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967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Burns 1.2</a:t>
            </a:r>
            <a:endParaRPr lang="en-US" dirty="0"/>
          </a:p>
        </p:txBody>
      </p:sp>
      <p:sp>
        <p:nvSpPr>
          <p:cNvPr id="3" name="Content Placeholder 2"/>
          <p:cNvSpPr>
            <a:spLocks noGrp="1"/>
          </p:cNvSpPr>
          <p:nvPr>
            <p:ph idx="1"/>
          </p:nvPr>
        </p:nvSpPr>
        <p:spPr/>
        <p:txBody>
          <a:bodyPr>
            <a:normAutofit fontScale="92500" lnSpcReduction="10000"/>
          </a:bodyPr>
          <a:lstStyle/>
          <a:p>
            <a:pPr marL="0" indent="0">
              <a:spcBef>
                <a:spcPct val="0"/>
              </a:spcBef>
              <a:buNone/>
            </a:pPr>
            <a:r>
              <a:rPr lang="en-US" dirty="0" smtClean="0">
                <a:solidFill>
                  <a:srgbClr val="000000"/>
                </a:solidFill>
              </a:rPr>
              <a:t>Burns </a:t>
            </a:r>
            <a:r>
              <a:rPr lang="en-US" dirty="0">
                <a:solidFill>
                  <a:srgbClr val="000000"/>
                </a:solidFill>
              </a:rPr>
              <a:t>suffered in electrical incidents may be one or more of the following three types.</a:t>
            </a:r>
          </a:p>
          <a:p>
            <a:pPr marL="0" indent="0">
              <a:spcBef>
                <a:spcPct val="0"/>
              </a:spcBef>
              <a:buNone/>
            </a:pPr>
            <a:endParaRPr lang="en-US" dirty="0">
              <a:solidFill>
                <a:srgbClr val="000000"/>
              </a:solidFill>
            </a:endParaRPr>
          </a:p>
          <a:p>
            <a:pPr>
              <a:spcBef>
                <a:spcPct val="0"/>
              </a:spcBef>
            </a:pPr>
            <a:r>
              <a:rPr lang="en-US" dirty="0">
                <a:solidFill>
                  <a:srgbClr val="000000"/>
                </a:solidFill>
              </a:rPr>
              <a:t>Electrical burns cause tissue damage, and are the result of heat generated by the flow of electrical current through the body.   These are one of the most serious injuries you can receive and require immediate attention.</a:t>
            </a:r>
          </a:p>
          <a:p>
            <a:pPr>
              <a:spcBef>
                <a:spcPct val="0"/>
              </a:spcBef>
            </a:pPr>
            <a:endParaRPr lang="en-US" dirty="0">
              <a:solidFill>
                <a:srgbClr val="000000"/>
              </a:solidFill>
            </a:endParaRPr>
          </a:p>
          <a:p>
            <a:pPr>
              <a:spcBef>
                <a:spcPct val="0"/>
              </a:spcBef>
            </a:pPr>
            <a:r>
              <a:rPr lang="en-US" dirty="0">
                <a:solidFill>
                  <a:srgbClr val="000000"/>
                </a:solidFill>
              </a:rPr>
              <a:t>Arc or Flash burns are caused by high temperatures near the body produced by an electrical arc or explosion.  Attend to them immediately.</a:t>
            </a:r>
          </a:p>
          <a:p>
            <a:pPr>
              <a:spcBef>
                <a:spcPct val="0"/>
              </a:spcBef>
            </a:pPr>
            <a:endParaRPr lang="en-US" dirty="0">
              <a:solidFill>
                <a:srgbClr val="000000"/>
              </a:solidFill>
            </a:endParaRPr>
          </a:p>
          <a:p>
            <a:pPr>
              <a:spcBef>
                <a:spcPct val="0"/>
              </a:spcBef>
            </a:pPr>
            <a:r>
              <a:rPr lang="en-US" dirty="0">
                <a:solidFill>
                  <a:srgbClr val="000000"/>
                </a:solidFill>
              </a:rPr>
              <a:t>Thermal contact burns occur when skin comes in contact with overheated electric equipment, or when clothing is ignited by an electrical incident.  </a:t>
            </a:r>
          </a:p>
          <a:p>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21</a:t>
            </a:fld>
            <a:endParaRPr lang="en-US"/>
          </a:p>
        </p:txBody>
      </p:sp>
    </p:spTree>
    <p:extLst>
      <p:ext uri="{BB962C8B-B14F-4D97-AF65-F5344CB8AC3E}">
        <p14:creationId xmlns:p14="http://schemas.microsoft.com/office/powerpoint/2010/main" val="126225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ermal Contact Burns"/>
          <p:cNvSpPr>
            <a:spLocks noGrp="1"/>
          </p:cNvSpPr>
          <p:nvPr>
            <p:ph type="title"/>
          </p:nvPr>
        </p:nvSpPr>
        <p:spPr/>
        <p:txBody>
          <a:bodyPr/>
          <a:lstStyle/>
          <a:p>
            <a:pPr algn="ctr"/>
            <a:r>
              <a:rPr lang="en-US" dirty="0"/>
              <a:t>Thermal Contact </a:t>
            </a:r>
            <a:r>
              <a:rPr lang="en-US" dirty="0" smtClean="0"/>
              <a:t>Burns</a:t>
            </a:r>
            <a:r>
              <a:rPr lang="en-US" b="1" dirty="0" smtClean="0"/>
              <a:t/>
            </a:r>
            <a:br>
              <a:rPr lang="en-US" b="1" dirty="0" smtClean="0"/>
            </a:br>
            <a:r>
              <a:rPr lang="en-US" sz="2800" dirty="0"/>
              <a:t>Courtesy OSHA </a:t>
            </a:r>
          </a:p>
        </p:txBody>
      </p:sp>
      <p:pic>
        <p:nvPicPr>
          <p:cNvPr id="5" name="Content Placeholder 4" descr="thermal contact burns" title="burns"/>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339548" y="1690689"/>
            <a:ext cx="5009322" cy="5030786"/>
          </a:xfrm>
        </p:spPr>
      </p:pic>
      <p:sp>
        <p:nvSpPr>
          <p:cNvPr id="4" name="Slide Number Placeholder 3"/>
          <p:cNvSpPr>
            <a:spLocks noGrp="1"/>
          </p:cNvSpPr>
          <p:nvPr>
            <p:ph type="sldNum" sz="quarter" idx="12"/>
          </p:nvPr>
        </p:nvSpPr>
        <p:spPr/>
        <p:txBody>
          <a:bodyPr/>
          <a:lstStyle/>
          <a:p>
            <a:fld id="{03AE46D5-F5C2-466A-A152-8CD799C5A496}" type="slidenum">
              <a:rPr lang="en-US" smtClean="0"/>
              <a:t>22</a:t>
            </a:fld>
            <a:endParaRPr lang="en-US"/>
          </a:p>
        </p:txBody>
      </p:sp>
    </p:spTree>
    <p:extLst>
      <p:ext uri="{BB962C8B-B14F-4D97-AF65-F5344CB8AC3E}">
        <p14:creationId xmlns:p14="http://schemas.microsoft.com/office/powerpoint/2010/main" val="2138641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ntrace wound" title="Electrical Burns"/>
          <p:cNvSpPr>
            <a:spLocks noGrp="1"/>
          </p:cNvSpPr>
          <p:nvPr>
            <p:ph type="title"/>
          </p:nvPr>
        </p:nvSpPr>
        <p:spPr/>
        <p:txBody>
          <a:bodyPr/>
          <a:lstStyle/>
          <a:p>
            <a:pPr algn="ctr"/>
            <a:r>
              <a:rPr lang="en-US" dirty="0"/>
              <a:t>Electrical </a:t>
            </a:r>
            <a:r>
              <a:rPr lang="en-US" dirty="0" smtClean="0"/>
              <a:t>Burns</a:t>
            </a:r>
            <a:r>
              <a:rPr lang="en-US" b="1" dirty="0" smtClean="0"/>
              <a:t/>
            </a:r>
            <a:br>
              <a:rPr lang="en-US" b="1" dirty="0" smtClean="0"/>
            </a:br>
            <a:r>
              <a:rPr lang="en-US" sz="2800" dirty="0"/>
              <a:t>Courtesy OSHA </a:t>
            </a:r>
          </a:p>
        </p:txBody>
      </p:sp>
      <p:sp>
        <p:nvSpPr>
          <p:cNvPr id="4" name="Slide Number Placeholder 3"/>
          <p:cNvSpPr>
            <a:spLocks noGrp="1"/>
          </p:cNvSpPr>
          <p:nvPr>
            <p:ph type="sldNum" sz="quarter" idx="12"/>
          </p:nvPr>
        </p:nvSpPr>
        <p:spPr/>
        <p:txBody>
          <a:bodyPr/>
          <a:lstStyle/>
          <a:p>
            <a:fld id="{03AE46D5-F5C2-466A-A152-8CD799C5A496}" type="slidenum">
              <a:rPr lang="en-US" smtClean="0"/>
              <a:t>23</a:t>
            </a:fld>
            <a:endParaRPr lang="en-US"/>
          </a:p>
        </p:txBody>
      </p:sp>
      <p:pic>
        <p:nvPicPr>
          <p:cNvPr id="11" name="Content Placeholder 8" descr="electrical burns" title="burns"/>
          <p:cNvPicPr>
            <a:picLocks noGrp="1" noChangeAspect="1"/>
          </p:cNvPicPr>
          <p:nvPr>
            <p:ph idx="1"/>
          </p:nvPr>
        </p:nvPicPr>
        <p:blipFill>
          <a:blip r:embed="rId3"/>
          <a:stretch>
            <a:fillRect/>
          </a:stretch>
        </p:blipFill>
        <p:spPr>
          <a:xfrm>
            <a:off x="2259496" y="1554163"/>
            <a:ext cx="7673008" cy="5167312"/>
          </a:xfrm>
          <a:prstGeom prst="rect">
            <a:avLst/>
          </a:prstGeom>
        </p:spPr>
      </p:pic>
    </p:spTree>
    <p:extLst>
      <p:ext uri="{BB962C8B-B14F-4D97-AF65-F5344CB8AC3E}">
        <p14:creationId xmlns:p14="http://schemas.microsoft.com/office/powerpoint/2010/main" val="3692274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AE46D5-F5C2-466A-A152-8CD799C5A496}" type="slidenum">
              <a:rPr lang="en-US" smtClean="0"/>
              <a:t>24</a:t>
            </a:fld>
            <a:endParaRPr lang="en-US"/>
          </a:p>
        </p:txBody>
      </p:sp>
      <p:sp>
        <p:nvSpPr>
          <p:cNvPr id="122882" name="Rectangle 2" descr="Exit wound" title="Contact With Ground"/>
          <p:cNvSpPr>
            <a:spLocks noGrp="1" noChangeArrowheads="1"/>
          </p:cNvSpPr>
          <p:nvPr>
            <p:ph type="title"/>
          </p:nvPr>
        </p:nvSpPr>
        <p:spPr/>
        <p:txBody>
          <a:bodyPr/>
          <a:lstStyle/>
          <a:p>
            <a:pPr algn="ctr">
              <a:defRPr/>
            </a:pPr>
            <a:r>
              <a:rPr lang="en-US" dirty="0" smtClean="0"/>
              <a:t>Contact With Ground</a:t>
            </a:r>
            <a:br>
              <a:rPr lang="en-US" dirty="0" smtClean="0"/>
            </a:br>
            <a:r>
              <a:rPr lang="en-US" sz="2800" dirty="0"/>
              <a:t>Courtesy OSHA </a:t>
            </a:r>
            <a:endParaRPr lang="en-US" sz="2800" dirty="0" smtClean="0"/>
          </a:p>
        </p:txBody>
      </p:sp>
      <p:pic>
        <p:nvPicPr>
          <p:cNvPr id="84996" name="Picture 4" descr="ecbp3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24100" y="1787526"/>
            <a:ext cx="75438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592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Arc or Flash </a:t>
            </a:r>
            <a:r>
              <a:rPr lang="en-US" dirty="0" smtClean="0"/>
              <a:t>Burns</a:t>
            </a:r>
            <a:br>
              <a:rPr lang="en-US" dirty="0" smtClean="0"/>
            </a:br>
            <a:r>
              <a:rPr lang="en-US" sz="2800" dirty="0"/>
              <a:t>Courtesy OSHA </a:t>
            </a:r>
          </a:p>
        </p:txBody>
      </p:sp>
      <p:pic>
        <p:nvPicPr>
          <p:cNvPr id="7" name="Content Placeholder 6" descr="arc or flash burns" title="burns"/>
          <p:cNvPicPr>
            <a:picLocks noGrp="1" noChangeAspect="1"/>
          </p:cNvPicPr>
          <p:nvPr>
            <p:ph idx="1"/>
          </p:nvPr>
        </p:nvPicPr>
        <p:blipFill>
          <a:blip r:embed="rId3"/>
          <a:stretch>
            <a:fillRect/>
          </a:stretch>
        </p:blipFill>
        <p:spPr>
          <a:xfrm>
            <a:off x="3195234" y="1690688"/>
            <a:ext cx="5801531" cy="4874217"/>
          </a:xfrm>
          <a:prstGeom prst="rect">
            <a:avLst/>
          </a:prstGeom>
        </p:spPr>
      </p:pic>
      <p:sp>
        <p:nvSpPr>
          <p:cNvPr id="2" name="Slide Number Placeholder 1"/>
          <p:cNvSpPr>
            <a:spLocks noGrp="1"/>
          </p:cNvSpPr>
          <p:nvPr>
            <p:ph type="sldNum" sz="quarter" idx="12"/>
          </p:nvPr>
        </p:nvSpPr>
        <p:spPr/>
        <p:txBody>
          <a:bodyPr/>
          <a:lstStyle/>
          <a:p>
            <a:fld id="{03AE46D5-F5C2-466A-A152-8CD799C5A496}" type="slidenum">
              <a:rPr lang="en-US" smtClean="0"/>
              <a:t>25</a:t>
            </a:fld>
            <a:endParaRPr lang="en-US"/>
          </a:p>
        </p:txBody>
      </p:sp>
    </p:spTree>
    <p:extLst>
      <p:ext uri="{BB962C8B-B14F-4D97-AF65-F5344CB8AC3E}">
        <p14:creationId xmlns:p14="http://schemas.microsoft.com/office/powerpoint/2010/main" val="3032868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AE46D5-F5C2-466A-A152-8CD799C5A496}" type="slidenum">
              <a:rPr lang="en-US" smtClean="0"/>
              <a:t>26</a:t>
            </a:fld>
            <a:endParaRPr lang="en-US"/>
          </a:p>
        </p:txBody>
      </p:sp>
      <p:sp>
        <p:nvSpPr>
          <p:cNvPr id="500738" name="Rectangle 2"/>
          <p:cNvSpPr>
            <a:spLocks noGrp="1" noChangeArrowheads="1"/>
          </p:cNvSpPr>
          <p:nvPr>
            <p:ph type="title"/>
          </p:nvPr>
        </p:nvSpPr>
        <p:spPr/>
        <p:txBody>
          <a:bodyPr/>
          <a:lstStyle/>
          <a:p>
            <a:pPr algn="ctr">
              <a:defRPr/>
            </a:pPr>
            <a:r>
              <a:rPr lang="en-US" sz="4000" dirty="0"/>
              <a:t>Electrical Burns Get Worse Before They Get </a:t>
            </a:r>
            <a:r>
              <a:rPr lang="en-US" sz="4000" dirty="0" smtClean="0"/>
              <a:t>Better</a:t>
            </a:r>
            <a:r>
              <a:rPr lang="en-US" sz="4000" dirty="0"/>
              <a:t/>
            </a:r>
            <a:br>
              <a:rPr lang="en-US" sz="4000" dirty="0"/>
            </a:br>
            <a:r>
              <a:rPr lang="en-US" sz="2800" dirty="0"/>
              <a:t>Courtesy OSHA </a:t>
            </a:r>
          </a:p>
        </p:txBody>
      </p:sp>
      <p:pic>
        <p:nvPicPr>
          <p:cNvPr id="196612" name="Picture 4" descr="hand_shock1" title="Bur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90006" y="2111287"/>
            <a:ext cx="8411987" cy="37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365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AE46D5-F5C2-466A-A152-8CD799C5A496}" type="slidenum">
              <a:rPr lang="en-US" smtClean="0"/>
              <a:t>27</a:t>
            </a:fld>
            <a:endParaRPr lang="en-US"/>
          </a:p>
        </p:txBody>
      </p:sp>
      <p:sp>
        <p:nvSpPr>
          <p:cNvPr id="501762" name="Rectangle 2"/>
          <p:cNvSpPr>
            <a:spLocks noGrp="1" noChangeArrowheads="1"/>
          </p:cNvSpPr>
          <p:nvPr>
            <p:ph type="title"/>
          </p:nvPr>
        </p:nvSpPr>
        <p:spPr/>
        <p:txBody>
          <a:bodyPr/>
          <a:lstStyle/>
          <a:p>
            <a:pPr algn="ctr" eaLnBrk="1" hangingPunct="1">
              <a:defRPr/>
            </a:pPr>
            <a:r>
              <a:rPr lang="en-US" sz="4000" dirty="0"/>
              <a:t>A Few Days Later</a:t>
            </a:r>
            <a:r>
              <a:rPr lang="en-US" sz="2667" dirty="0"/>
              <a:t>  </a:t>
            </a:r>
            <a:br>
              <a:rPr lang="en-US" sz="2667" dirty="0"/>
            </a:br>
            <a:r>
              <a:rPr lang="en-US" sz="2800" dirty="0"/>
              <a:t>Courtesy OSHA </a:t>
            </a:r>
          </a:p>
        </p:txBody>
      </p:sp>
      <p:pic>
        <p:nvPicPr>
          <p:cNvPr id="198660" name="Picture 4" descr="hand_shock2" title="Bur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6654" y="1905000"/>
            <a:ext cx="7812263" cy="462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502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Survival Rates from a Burn Injury</a:t>
            </a:r>
            <a:endParaRPr lang="en-US" dirty="0"/>
          </a:p>
        </p:txBody>
      </p:sp>
      <p:sp>
        <p:nvSpPr>
          <p:cNvPr id="4" name="Rectangle 3"/>
          <p:cNvSpPr>
            <a:spLocks noChangeArrowheads="1"/>
          </p:cNvSpPr>
          <p:nvPr/>
        </p:nvSpPr>
        <p:spPr bwMode="auto">
          <a:xfrm rot="16200000" flipH="1">
            <a:off x="812801" y="3678237"/>
            <a:ext cx="16764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6038" rIns="90488" bIns="46038">
            <a:spAutoFit/>
          </a:bodyPr>
          <a:lstStyle>
            <a:lvl1pPr defTabSz="904875">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904875">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904875">
              <a:spcBef>
                <a:spcPct val="20000"/>
              </a:spcBef>
              <a:buClr>
                <a:schemeClr val="accent2"/>
              </a:buClr>
              <a:buChar char="•"/>
              <a:defRPr sz="2400">
                <a:solidFill>
                  <a:schemeClr val="tx1"/>
                </a:solidFill>
                <a:latin typeface="Arial" panose="020B0604020202020204" pitchFamily="34" charset="0"/>
              </a:defRPr>
            </a:lvl3pPr>
            <a:lvl4pPr marL="1600200" indent="-228600" defTabSz="904875">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904875">
              <a:spcBef>
                <a:spcPct val="20000"/>
              </a:spcBef>
              <a:buClr>
                <a:schemeClr val="hlink"/>
              </a:buClr>
              <a:buChar char="•"/>
              <a:defRPr sz="2000">
                <a:solidFill>
                  <a:schemeClr val="tx1"/>
                </a:solidFill>
                <a:latin typeface="Arial" panose="020B0604020202020204" pitchFamily="34" charset="0"/>
              </a:defRPr>
            </a:lvl5pPr>
            <a:lvl6pPr marL="25146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900" b="1" dirty="0">
                <a:solidFill>
                  <a:schemeClr val="bg1"/>
                </a:solidFill>
                <a:latin typeface="Times New Roman" panose="02020603050405020304" pitchFamily="18" charset="0"/>
              </a:rPr>
              <a:t>     </a:t>
            </a:r>
            <a:r>
              <a:rPr lang="en-US" altLang="en-US" sz="1900" b="1" dirty="0">
                <a:latin typeface="Times New Roman" panose="02020603050405020304" pitchFamily="18" charset="0"/>
              </a:rPr>
              <a:t>Chance</a:t>
            </a:r>
          </a:p>
          <a:p>
            <a:pPr>
              <a:spcBef>
                <a:spcPct val="0"/>
              </a:spcBef>
              <a:buClrTx/>
              <a:buSzTx/>
              <a:buFontTx/>
              <a:buNone/>
            </a:pPr>
            <a:r>
              <a:rPr lang="en-US" altLang="en-US" sz="1900" b="1" dirty="0">
                <a:latin typeface="Times New Roman" panose="02020603050405020304" pitchFamily="18" charset="0"/>
              </a:rPr>
              <a:t>of Survival, %</a:t>
            </a:r>
          </a:p>
        </p:txBody>
      </p:sp>
      <p:sp>
        <p:nvSpPr>
          <p:cNvPr id="5" name="Rectangle 4"/>
          <p:cNvSpPr>
            <a:spLocks noChangeArrowheads="1"/>
          </p:cNvSpPr>
          <p:nvPr/>
        </p:nvSpPr>
        <p:spPr bwMode="auto">
          <a:xfrm>
            <a:off x="1988344" y="6180931"/>
            <a:ext cx="58420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6038" rIns="90488" bIns="46038">
            <a:spAutoFit/>
          </a:bodyPr>
          <a:lstStyle>
            <a:lvl1pPr defTabSz="904875">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904875">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904875">
              <a:spcBef>
                <a:spcPct val="20000"/>
              </a:spcBef>
              <a:buClr>
                <a:schemeClr val="accent2"/>
              </a:buClr>
              <a:buChar char="•"/>
              <a:defRPr sz="2400">
                <a:solidFill>
                  <a:schemeClr val="tx1"/>
                </a:solidFill>
                <a:latin typeface="Arial" panose="020B0604020202020204" pitchFamily="34" charset="0"/>
              </a:defRPr>
            </a:lvl3pPr>
            <a:lvl4pPr marL="1600200" indent="-228600" defTabSz="904875">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904875">
              <a:spcBef>
                <a:spcPct val="20000"/>
              </a:spcBef>
              <a:buClr>
                <a:schemeClr val="hlink"/>
              </a:buClr>
              <a:buChar char="•"/>
              <a:defRPr sz="2000">
                <a:solidFill>
                  <a:schemeClr val="tx1"/>
                </a:solidFill>
                <a:latin typeface="Arial" panose="020B0604020202020204" pitchFamily="34" charset="0"/>
              </a:defRPr>
            </a:lvl5pPr>
            <a:lvl6pPr marL="25146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904875"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700" b="1"/>
              <a:t>Source:  American Burn Association (1991-1993 Study)</a:t>
            </a:r>
          </a:p>
        </p:txBody>
      </p:sp>
      <p:sp>
        <p:nvSpPr>
          <p:cNvPr id="6" name="Freeform 5" title="graph"/>
          <p:cNvSpPr>
            <a:spLocks/>
          </p:cNvSpPr>
          <p:nvPr/>
        </p:nvSpPr>
        <p:spPr bwMode="auto">
          <a:xfrm>
            <a:off x="2840038" y="2930525"/>
            <a:ext cx="223837" cy="2090738"/>
          </a:xfrm>
          <a:custGeom>
            <a:avLst/>
            <a:gdLst>
              <a:gd name="T0" fmla="*/ 0 w 155"/>
              <a:gd name="T1" fmla="*/ 0 h 1282"/>
              <a:gd name="T2" fmla="*/ 2147483646 w 155"/>
              <a:gd name="T3" fmla="*/ 0 h 1282"/>
              <a:gd name="T4" fmla="*/ 2147483646 w 155"/>
              <a:gd name="T5" fmla="*/ 2147483646 h 1282"/>
              <a:gd name="T6" fmla="*/ 0 w 155"/>
              <a:gd name="T7" fmla="*/ 2147483646 h 1282"/>
              <a:gd name="T8" fmla="*/ 0 w 155"/>
              <a:gd name="T9" fmla="*/ 0 h 1282"/>
              <a:gd name="T10" fmla="*/ 0 60000 65536"/>
              <a:gd name="T11" fmla="*/ 0 60000 65536"/>
              <a:gd name="T12" fmla="*/ 0 60000 65536"/>
              <a:gd name="T13" fmla="*/ 0 60000 65536"/>
              <a:gd name="T14" fmla="*/ 0 60000 65536"/>
              <a:gd name="T15" fmla="*/ 0 w 155"/>
              <a:gd name="T16" fmla="*/ 0 h 1282"/>
              <a:gd name="T17" fmla="*/ 155 w 155"/>
              <a:gd name="T18" fmla="*/ 1282 h 1282"/>
            </a:gdLst>
            <a:ahLst/>
            <a:cxnLst>
              <a:cxn ang="T10">
                <a:pos x="T0" y="T1"/>
              </a:cxn>
              <a:cxn ang="T11">
                <a:pos x="T2" y="T3"/>
              </a:cxn>
              <a:cxn ang="T12">
                <a:pos x="T4" y="T5"/>
              </a:cxn>
              <a:cxn ang="T13">
                <a:pos x="T6" y="T7"/>
              </a:cxn>
              <a:cxn ang="T14">
                <a:pos x="T8" y="T9"/>
              </a:cxn>
            </a:cxnLst>
            <a:rect l="T15" t="T16" r="T17" b="T18"/>
            <a:pathLst>
              <a:path w="155" h="1282">
                <a:moveTo>
                  <a:pt x="0" y="0"/>
                </a:moveTo>
                <a:lnTo>
                  <a:pt x="154" y="0"/>
                </a:lnTo>
                <a:lnTo>
                  <a:pt x="154" y="1281"/>
                </a:lnTo>
                <a:lnTo>
                  <a:pt x="0" y="1281"/>
                </a:lnTo>
                <a:lnTo>
                  <a:pt x="0" y="0"/>
                </a:lnTo>
              </a:path>
            </a:pathLst>
          </a:custGeom>
          <a:solidFill>
            <a:srgbClr val="00CCFF"/>
          </a:solidFill>
          <a:ln w="12700" cap="rnd">
            <a:solidFill>
              <a:srgbClr val="000000"/>
            </a:solidFill>
            <a:round/>
            <a:headEnd/>
            <a:tailEnd/>
          </a:ln>
        </p:spPr>
        <p:txBody>
          <a:bodyPr/>
          <a:lstStyle/>
          <a:p>
            <a:endParaRPr lang="en-US"/>
          </a:p>
        </p:txBody>
      </p:sp>
      <p:sp>
        <p:nvSpPr>
          <p:cNvPr id="7" name="Freeform 6" title="graph"/>
          <p:cNvSpPr>
            <a:spLocks/>
          </p:cNvSpPr>
          <p:nvPr/>
        </p:nvSpPr>
        <p:spPr bwMode="auto">
          <a:xfrm>
            <a:off x="3843338" y="2930525"/>
            <a:ext cx="223837" cy="2090738"/>
          </a:xfrm>
          <a:custGeom>
            <a:avLst/>
            <a:gdLst>
              <a:gd name="T0" fmla="*/ 0 w 155"/>
              <a:gd name="T1" fmla="*/ 0 h 1282"/>
              <a:gd name="T2" fmla="*/ 2147483646 w 155"/>
              <a:gd name="T3" fmla="*/ 0 h 1282"/>
              <a:gd name="T4" fmla="*/ 2147483646 w 155"/>
              <a:gd name="T5" fmla="*/ 2147483646 h 1282"/>
              <a:gd name="T6" fmla="*/ 0 w 155"/>
              <a:gd name="T7" fmla="*/ 2147483646 h 1282"/>
              <a:gd name="T8" fmla="*/ 0 w 155"/>
              <a:gd name="T9" fmla="*/ 0 h 1282"/>
              <a:gd name="T10" fmla="*/ 0 60000 65536"/>
              <a:gd name="T11" fmla="*/ 0 60000 65536"/>
              <a:gd name="T12" fmla="*/ 0 60000 65536"/>
              <a:gd name="T13" fmla="*/ 0 60000 65536"/>
              <a:gd name="T14" fmla="*/ 0 60000 65536"/>
              <a:gd name="T15" fmla="*/ 0 w 155"/>
              <a:gd name="T16" fmla="*/ 0 h 1282"/>
              <a:gd name="T17" fmla="*/ 155 w 155"/>
              <a:gd name="T18" fmla="*/ 1282 h 1282"/>
            </a:gdLst>
            <a:ahLst/>
            <a:cxnLst>
              <a:cxn ang="T10">
                <a:pos x="T0" y="T1"/>
              </a:cxn>
              <a:cxn ang="T11">
                <a:pos x="T2" y="T3"/>
              </a:cxn>
              <a:cxn ang="T12">
                <a:pos x="T4" y="T5"/>
              </a:cxn>
              <a:cxn ang="T13">
                <a:pos x="T6" y="T7"/>
              </a:cxn>
              <a:cxn ang="T14">
                <a:pos x="T8" y="T9"/>
              </a:cxn>
            </a:cxnLst>
            <a:rect l="T15" t="T16" r="T17" b="T18"/>
            <a:pathLst>
              <a:path w="155" h="1282">
                <a:moveTo>
                  <a:pt x="0" y="0"/>
                </a:moveTo>
                <a:lnTo>
                  <a:pt x="154" y="0"/>
                </a:lnTo>
                <a:lnTo>
                  <a:pt x="154" y="1281"/>
                </a:lnTo>
                <a:lnTo>
                  <a:pt x="0" y="1281"/>
                </a:lnTo>
                <a:lnTo>
                  <a:pt x="0" y="0"/>
                </a:lnTo>
              </a:path>
            </a:pathLst>
          </a:custGeom>
          <a:solidFill>
            <a:srgbClr val="00CCFF"/>
          </a:solidFill>
          <a:ln w="12700" cap="rnd">
            <a:solidFill>
              <a:srgbClr val="000000"/>
            </a:solidFill>
            <a:round/>
            <a:headEnd/>
            <a:tailEnd/>
          </a:ln>
        </p:spPr>
        <p:txBody>
          <a:bodyPr/>
          <a:lstStyle/>
          <a:p>
            <a:endParaRPr lang="en-US"/>
          </a:p>
        </p:txBody>
      </p:sp>
      <p:sp>
        <p:nvSpPr>
          <p:cNvPr id="8" name="Freeform 7" title="graph"/>
          <p:cNvSpPr>
            <a:spLocks/>
          </p:cNvSpPr>
          <p:nvPr/>
        </p:nvSpPr>
        <p:spPr bwMode="auto">
          <a:xfrm>
            <a:off x="4849813" y="2941638"/>
            <a:ext cx="220662" cy="2079625"/>
          </a:xfrm>
          <a:custGeom>
            <a:avLst/>
            <a:gdLst>
              <a:gd name="T0" fmla="*/ 0 w 153"/>
              <a:gd name="T1" fmla="*/ 0 h 1275"/>
              <a:gd name="T2" fmla="*/ 2147483646 w 153"/>
              <a:gd name="T3" fmla="*/ 0 h 1275"/>
              <a:gd name="T4" fmla="*/ 2147483646 w 153"/>
              <a:gd name="T5" fmla="*/ 2147483646 h 1275"/>
              <a:gd name="T6" fmla="*/ 0 w 153"/>
              <a:gd name="T7" fmla="*/ 2147483646 h 1275"/>
              <a:gd name="T8" fmla="*/ 0 w 153"/>
              <a:gd name="T9" fmla="*/ 0 h 1275"/>
              <a:gd name="T10" fmla="*/ 0 60000 65536"/>
              <a:gd name="T11" fmla="*/ 0 60000 65536"/>
              <a:gd name="T12" fmla="*/ 0 60000 65536"/>
              <a:gd name="T13" fmla="*/ 0 60000 65536"/>
              <a:gd name="T14" fmla="*/ 0 60000 65536"/>
              <a:gd name="T15" fmla="*/ 0 w 153"/>
              <a:gd name="T16" fmla="*/ 0 h 1275"/>
              <a:gd name="T17" fmla="*/ 153 w 153"/>
              <a:gd name="T18" fmla="*/ 1275 h 1275"/>
            </a:gdLst>
            <a:ahLst/>
            <a:cxnLst>
              <a:cxn ang="T10">
                <a:pos x="T0" y="T1"/>
              </a:cxn>
              <a:cxn ang="T11">
                <a:pos x="T2" y="T3"/>
              </a:cxn>
              <a:cxn ang="T12">
                <a:pos x="T4" y="T5"/>
              </a:cxn>
              <a:cxn ang="T13">
                <a:pos x="T6" y="T7"/>
              </a:cxn>
              <a:cxn ang="T14">
                <a:pos x="T8" y="T9"/>
              </a:cxn>
            </a:cxnLst>
            <a:rect l="T15" t="T16" r="T17" b="T18"/>
            <a:pathLst>
              <a:path w="153" h="1275">
                <a:moveTo>
                  <a:pt x="0" y="0"/>
                </a:moveTo>
                <a:lnTo>
                  <a:pt x="152" y="0"/>
                </a:lnTo>
                <a:lnTo>
                  <a:pt x="152" y="1274"/>
                </a:lnTo>
                <a:lnTo>
                  <a:pt x="0" y="1274"/>
                </a:lnTo>
                <a:lnTo>
                  <a:pt x="0" y="0"/>
                </a:lnTo>
              </a:path>
            </a:pathLst>
          </a:custGeom>
          <a:solidFill>
            <a:srgbClr val="00CCFF"/>
          </a:solidFill>
          <a:ln w="12700" cap="rnd">
            <a:solidFill>
              <a:srgbClr val="000000"/>
            </a:solidFill>
            <a:round/>
            <a:headEnd/>
            <a:tailEnd/>
          </a:ln>
        </p:spPr>
        <p:txBody>
          <a:bodyPr/>
          <a:lstStyle/>
          <a:p>
            <a:endParaRPr lang="en-US" dirty="0"/>
          </a:p>
        </p:txBody>
      </p:sp>
      <p:sp>
        <p:nvSpPr>
          <p:cNvPr id="9" name="Freeform 8" title="graph"/>
          <p:cNvSpPr>
            <a:spLocks/>
          </p:cNvSpPr>
          <p:nvPr/>
        </p:nvSpPr>
        <p:spPr bwMode="auto">
          <a:xfrm>
            <a:off x="5840413" y="3059113"/>
            <a:ext cx="222250" cy="1962150"/>
          </a:xfrm>
          <a:custGeom>
            <a:avLst/>
            <a:gdLst>
              <a:gd name="T0" fmla="*/ 0 w 154"/>
              <a:gd name="T1" fmla="*/ 0 h 1203"/>
              <a:gd name="T2" fmla="*/ 2147483646 w 154"/>
              <a:gd name="T3" fmla="*/ 0 h 1203"/>
              <a:gd name="T4" fmla="*/ 2147483646 w 154"/>
              <a:gd name="T5" fmla="*/ 2147483646 h 1203"/>
              <a:gd name="T6" fmla="*/ 0 w 154"/>
              <a:gd name="T7" fmla="*/ 2147483646 h 1203"/>
              <a:gd name="T8" fmla="*/ 0 w 154"/>
              <a:gd name="T9" fmla="*/ 0 h 1203"/>
              <a:gd name="T10" fmla="*/ 0 60000 65536"/>
              <a:gd name="T11" fmla="*/ 0 60000 65536"/>
              <a:gd name="T12" fmla="*/ 0 60000 65536"/>
              <a:gd name="T13" fmla="*/ 0 60000 65536"/>
              <a:gd name="T14" fmla="*/ 0 60000 65536"/>
              <a:gd name="T15" fmla="*/ 0 w 154"/>
              <a:gd name="T16" fmla="*/ 0 h 1203"/>
              <a:gd name="T17" fmla="*/ 154 w 154"/>
              <a:gd name="T18" fmla="*/ 1203 h 1203"/>
            </a:gdLst>
            <a:ahLst/>
            <a:cxnLst>
              <a:cxn ang="T10">
                <a:pos x="T0" y="T1"/>
              </a:cxn>
              <a:cxn ang="T11">
                <a:pos x="T2" y="T3"/>
              </a:cxn>
              <a:cxn ang="T12">
                <a:pos x="T4" y="T5"/>
              </a:cxn>
              <a:cxn ang="T13">
                <a:pos x="T6" y="T7"/>
              </a:cxn>
              <a:cxn ang="T14">
                <a:pos x="T8" y="T9"/>
              </a:cxn>
            </a:cxnLst>
            <a:rect l="T15" t="T16" r="T17" b="T18"/>
            <a:pathLst>
              <a:path w="154" h="1203">
                <a:moveTo>
                  <a:pt x="0" y="0"/>
                </a:moveTo>
                <a:lnTo>
                  <a:pt x="153" y="0"/>
                </a:lnTo>
                <a:lnTo>
                  <a:pt x="153" y="1202"/>
                </a:lnTo>
                <a:lnTo>
                  <a:pt x="0" y="1202"/>
                </a:lnTo>
                <a:lnTo>
                  <a:pt x="0" y="0"/>
                </a:lnTo>
              </a:path>
            </a:pathLst>
          </a:custGeom>
          <a:solidFill>
            <a:srgbClr val="00CCFF"/>
          </a:solidFill>
          <a:ln w="12700" cap="rnd">
            <a:solidFill>
              <a:srgbClr val="000000"/>
            </a:solidFill>
            <a:round/>
            <a:headEnd/>
            <a:tailEnd/>
          </a:ln>
        </p:spPr>
        <p:txBody>
          <a:bodyPr/>
          <a:lstStyle/>
          <a:p>
            <a:endParaRPr lang="en-US"/>
          </a:p>
        </p:txBody>
      </p:sp>
      <p:sp>
        <p:nvSpPr>
          <p:cNvPr id="10" name="Freeform 9" descr="Wide downward diagonal"/>
          <p:cNvSpPr>
            <a:spLocks/>
          </p:cNvSpPr>
          <p:nvPr/>
        </p:nvSpPr>
        <p:spPr bwMode="auto">
          <a:xfrm>
            <a:off x="3048000" y="3200400"/>
            <a:ext cx="234950" cy="1824038"/>
          </a:xfrm>
          <a:custGeom>
            <a:avLst/>
            <a:gdLst>
              <a:gd name="T0" fmla="*/ 0 w 163"/>
              <a:gd name="T1" fmla="*/ 0 h 1118"/>
              <a:gd name="T2" fmla="*/ 2147483646 w 163"/>
              <a:gd name="T3" fmla="*/ 0 h 1118"/>
              <a:gd name="T4" fmla="*/ 2147483646 w 163"/>
              <a:gd name="T5" fmla="*/ 2147483646 h 1118"/>
              <a:gd name="T6" fmla="*/ 0 w 163"/>
              <a:gd name="T7" fmla="*/ 2147483646 h 1118"/>
              <a:gd name="T8" fmla="*/ 0 w 163"/>
              <a:gd name="T9" fmla="*/ 0 h 1118"/>
              <a:gd name="T10" fmla="*/ 0 60000 65536"/>
              <a:gd name="T11" fmla="*/ 0 60000 65536"/>
              <a:gd name="T12" fmla="*/ 0 60000 65536"/>
              <a:gd name="T13" fmla="*/ 0 60000 65536"/>
              <a:gd name="T14" fmla="*/ 0 60000 65536"/>
              <a:gd name="T15" fmla="*/ 0 w 163"/>
              <a:gd name="T16" fmla="*/ 0 h 1118"/>
              <a:gd name="T17" fmla="*/ 163 w 163"/>
              <a:gd name="T18" fmla="*/ 1118 h 1118"/>
            </a:gdLst>
            <a:ahLst/>
            <a:cxnLst>
              <a:cxn ang="T10">
                <a:pos x="T0" y="T1"/>
              </a:cxn>
              <a:cxn ang="T11">
                <a:pos x="T2" y="T3"/>
              </a:cxn>
              <a:cxn ang="T12">
                <a:pos x="T4" y="T5"/>
              </a:cxn>
              <a:cxn ang="T13">
                <a:pos x="T6" y="T7"/>
              </a:cxn>
              <a:cxn ang="T14">
                <a:pos x="T8" y="T9"/>
              </a:cxn>
            </a:cxnLst>
            <a:rect l="T15" t="T16" r="T17" b="T18"/>
            <a:pathLst>
              <a:path w="163" h="1118">
                <a:moveTo>
                  <a:pt x="0" y="0"/>
                </a:moveTo>
                <a:lnTo>
                  <a:pt x="162" y="0"/>
                </a:lnTo>
                <a:lnTo>
                  <a:pt x="162" y="1117"/>
                </a:lnTo>
                <a:lnTo>
                  <a:pt x="0" y="1117"/>
                </a:lnTo>
                <a:lnTo>
                  <a:pt x="0" y="0"/>
                </a:lnTo>
              </a:path>
            </a:pathLst>
          </a:custGeom>
          <a:pattFill prst="wdDnDiag">
            <a:fgClr>
              <a:srgbClr val="FFFF00"/>
            </a:fgClr>
            <a:bgClr>
              <a:srgbClr val="009999"/>
            </a:bgClr>
          </a:pattFill>
          <a:ln w="12700" cap="rnd">
            <a:solidFill>
              <a:srgbClr val="000000"/>
            </a:solidFill>
            <a:round/>
            <a:headEnd/>
            <a:tailEnd/>
          </a:ln>
        </p:spPr>
        <p:txBody>
          <a:bodyPr/>
          <a:lstStyle/>
          <a:p>
            <a:endParaRPr lang="en-US"/>
          </a:p>
        </p:txBody>
      </p:sp>
      <p:sp>
        <p:nvSpPr>
          <p:cNvPr id="11" name="Freeform 10" descr="Wide downward diagonal"/>
          <p:cNvSpPr>
            <a:spLocks/>
          </p:cNvSpPr>
          <p:nvPr/>
        </p:nvSpPr>
        <p:spPr bwMode="auto">
          <a:xfrm>
            <a:off x="4065588" y="3198813"/>
            <a:ext cx="234950" cy="1822450"/>
          </a:xfrm>
          <a:custGeom>
            <a:avLst/>
            <a:gdLst>
              <a:gd name="T0" fmla="*/ 0 w 163"/>
              <a:gd name="T1" fmla="*/ 0 h 1118"/>
              <a:gd name="T2" fmla="*/ 2147483646 w 163"/>
              <a:gd name="T3" fmla="*/ 0 h 1118"/>
              <a:gd name="T4" fmla="*/ 2147483646 w 163"/>
              <a:gd name="T5" fmla="*/ 2147483646 h 1118"/>
              <a:gd name="T6" fmla="*/ 0 w 163"/>
              <a:gd name="T7" fmla="*/ 2147483646 h 1118"/>
              <a:gd name="T8" fmla="*/ 0 w 163"/>
              <a:gd name="T9" fmla="*/ 0 h 1118"/>
              <a:gd name="T10" fmla="*/ 0 60000 65536"/>
              <a:gd name="T11" fmla="*/ 0 60000 65536"/>
              <a:gd name="T12" fmla="*/ 0 60000 65536"/>
              <a:gd name="T13" fmla="*/ 0 60000 65536"/>
              <a:gd name="T14" fmla="*/ 0 60000 65536"/>
              <a:gd name="T15" fmla="*/ 0 w 163"/>
              <a:gd name="T16" fmla="*/ 0 h 1118"/>
              <a:gd name="T17" fmla="*/ 163 w 163"/>
              <a:gd name="T18" fmla="*/ 1118 h 1118"/>
            </a:gdLst>
            <a:ahLst/>
            <a:cxnLst>
              <a:cxn ang="T10">
                <a:pos x="T0" y="T1"/>
              </a:cxn>
              <a:cxn ang="T11">
                <a:pos x="T2" y="T3"/>
              </a:cxn>
              <a:cxn ang="T12">
                <a:pos x="T4" y="T5"/>
              </a:cxn>
              <a:cxn ang="T13">
                <a:pos x="T6" y="T7"/>
              </a:cxn>
              <a:cxn ang="T14">
                <a:pos x="T8" y="T9"/>
              </a:cxn>
            </a:cxnLst>
            <a:rect l="T15" t="T16" r="T17" b="T18"/>
            <a:pathLst>
              <a:path w="163" h="1118">
                <a:moveTo>
                  <a:pt x="0" y="0"/>
                </a:moveTo>
                <a:lnTo>
                  <a:pt x="162" y="0"/>
                </a:lnTo>
                <a:lnTo>
                  <a:pt x="162" y="1117"/>
                </a:lnTo>
                <a:lnTo>
                  <a:pt x="0" y="1117"/>
                </a:lnTo>
                <a:lnTo>
                  <a:pt x="0" y="0"/>
                </a:lnTo>
              </a:path>
            </a:pathLst>
          </a:custGeom>
          <a:pattFill prst="wdDnDiag">
            <a:fgClr>
              <a:srgbClr val="FFFF00"/>
            </a:fgClr>
            <a:bgClr>
              <a:schemeClr val="bg1"/>
            </a:bgClr>
          </a:pattFill>
          <a:ln w="12700" cap="rnd">
            <a:solidFill>
              <a:srgbClr val="000000"/>
            </a:solidFill>
            <a:round/>
            <a:headEnd/>
            <a:tailEnd/>
          </a:ln>
        </p:spPr>
        <p:txBody>
          <a:bodyPr/>
          <a:lstStyle/>
          <a:p>
            <a:endParaRPr lang="en-US"/>
          </a:p>
        </p:txBody>
      </p:sp>
      <p:sp>
        <p:nvSpPr>
          <p:cNvPr id="12" name="Freeform 11" descr="Wide downward diagonal"/>
          <p:cNvSpPr>
            <a:spLocks/>
          </p:cNvSpPr>
          <p:nvPr/>
        </p:nvSpPr>
        <p:spPr bwMode="auto">
          <a:xfrm>
            <a:off x="5068888" y="3221038"/>
            <a:ext cx="225425" cy="1800225"/>
          </a:xfrm>
          <a:custGeom>
            <a:avLst/>
            <a:gdLst>
              <a:gd name="T0" fmla="*/ 0 w 156"/>
              <a:gd name="T1" fmla="*/ 0 h 1104"/>
              <a:gd name="T2" fmla="*/ 2147483646 w 156"/>
              <a:gd name="T3" fmla="*/ 0 h 1104"/>
              <a:gd name="T4" fmla="*/ 2147483646 w 156"/>
              <a:gd name="T5" fmla="*/ 2147483646 h 1104"/>
              <a:gd name="T6" fmla="*/ 0 w 156"/>
              <a:gd name="T7" fmla="*/ 2147483646 h 1104"/>
              <a:gd name="T8" fmla="*/ 0 w 156"/>
              <a:gd name="T9" fmla="*/ 0 h 1104"/>
              <a:gd name="T10" fmla="*/ 0 60000 65536"/>
              <a:gd name="T11" fmla="*/ 0 60000 65536"/>
              <a:gd name="T12" fmla="*/ 0 60000 65536"/>
              <a:gd name="T13" fmla="*/ 0 60000 65536"/>
              <a:gd name="T14" fmla="*/ 0 60000 65536"/>
              <a:gd name="T15" fmla="*/ 0 w 156"/>
              <a:gd name="T16" fmla="*/ 0 h 1104"/>
              <a:gd name="T17" fmla="*/ 156 w 156"/>
              <a:gd name="T18" fmla="*/ 1104 h 1104"/>
            </a:gdLst>
            <a:ahLst/>
            <a:cxnLst>
              <a:cxn ang="T10">
                <a:pos x="T0" y="T1"/>
              </a:cxn>
              <a:cxn ang="T11">
                <a:pos x="T2" y="T3"/>
              </a:cxn>
              <a:cxn ang="T12">
                <a:pos x="T4" y="T5"/>
              </a:cxn>
              <a:cxn ang="T13">
                <a:pos x="T6" y="T7"/>
              </a:cxn>
              <a:cxn ang="T14">
                <a:pos x="T8" y="T9"/>
              </a:cxn>
            </a:cxnLst>
            <a:rect l="T15" t="T16" r="T17" b="T18"/>
            <a:pathLst>
              <a:path w="156" h="1104">
                <a:moveTo>
                  <a:pt x="0" y="0"/>
                </a:moveTo>
                <a:lnTo>
                  <a:pt x="155" y="0"/>
                </a:lnTo>
                <a:lnTo>
                  <a:pt x="155" y="1103"/>
                </a:lnTo>
                <a:lnTo>
                  <a:pt x="0" y="1103"/>
                </a:lnTo>
                <a:lnTo>
                  <a:pt x="0" y="0"/>
                </a:lnTo>
              </a:path>
            </a:pathLst>
          </a:custGeom>
          <a:pattFill prst="wdDnDiag">
            <a:fgClr>
              <a:srgbClr val="FFFF00"/>
            </a:fgClr>
            <a:bgClr>
              <a:schemeClr val="bg1"/>
            </a:bgClr>
          </a:pattFill>
          <a:ln w="12700" cap="rnd">
            <a:solidFill>
              <a:srgbClr val="000000"/>
            </a:solidFill>
            <a:round/>
            <a:headEnd/>
            <a:tailEnd/>
          </a:ln>
        </p:spPr>
        <p:txBody>
          <a:bodyPr/>
          <a:lstStyle/>
          <a:p>
            <a:endParaRPr lang="en-US"/>
          </a:p>
        </p:txBody>
      </p:sp>
      <p:sp>
        <p:nvSpPr>
          <p:cNvPr id="13" name="Freeform 12" descr="Wide downward diagonal"/>
          <p:cNvSpPr>
            <a:spLocks/>
          </p:cNvSpPr>
          <p:nvPr/>
        </p:nvSpPr>
        <p:spPr bwMode="auto">
          <a:xfrm>
            <a:off x="6061075" y="3700463"/>
            <a:ext cx="234950" cy="1320800"/>
          </a:xfrm>
          <a:custGeom>
            <a:avLst/>
            <a:gdLst>
              <a:gd name="T0" fmla="*/ 0 w 163"/>
              <a:gd name="T1" fmla="*/ 0 h 810"/>
              <a:gd name="T2" fmla="*/ 2147483646 w 163"/>
              <a:gd name="T3" fmla="*/ 0 h 810"/>
              <a:gd name="T4" fmla="*/ 2147483646 w 163"/>
              <a:gd name="T5" fmla="*/ 2147483646 h 810"/>
              <a:gd name="T6" fmla="*/ 0 w 163"/>
              <a:gd name="T7" fmla="*/ 2147483646 h 810"/>
              <a:gd name="T8" fmla="*/ 0 w 163"/>
              <a:gd name="T9" fmla="*/ 0 h 810"/>
              <a:gd name="T10" fmla="*/ 0 60000 65536"/>
              <a:gd name="T11" fmla="*/ 0 60000 65536"/>
              <a:gd name="T12" fmla="*/ 0 60000 65536"/>
              <a:gd name="T13" fmla="*/ 0 60000 65536"/>
              <a:gd name="T14" fmla="*/ 0 60000 65536"/>
              <a:gd name="T15" fmla="*/ 0 w 163"/>
              <a:gd name="T16" fmla="*/ 0 h 810"/>
              <a:gd name="T17" fmla="*/ 163 w 163"/>
              <a:gd name="T18" fmla="*/ 810 h 810"/>
            </a:gdLst>
            <a:ahLst/>
            <a:cxnLst>
              <a:cxn ang="T10">
                <a:pos x="T0" y="T1"/>
              </a:cxn>
              <a:cxn ang="T11">
                <a:pos x="T2" y="T3"/>
              </a:cxn>
              <a:cxn ang="T12">
                <a:pos x="T4" y="T5"/>
              </a:cxn>
              <a:cxn ang="T13">
                <a:pos x="T6" y="T7"/>
              </a:cxn>
              <a:cxn ang="T14">
                <a:pos x="T8" y="T9"/>
              </a:cxn>
            </a:cxnLst>
            <a:rect l="T15" t="T16" r="T17" b="T18"/>
            <a:pathLst>
              <a:path w="163" h="810">
                <a:moveTo>
                  <a:pt x="0" y="0"/>
                </a:moveTo>
                <a:lnTo>
                  <a:pt x="162" y="0"/>
                </a:lnTo>
                <a:lnTo>
                  <a:pt x="162" y="809"/>
                </a:lnTo>
                <a:lnTo>
                  <a:pt x="0" y="809"/>
                </a:lnTo>
                <a:lnTo>
                  <a:pt x="0" y="0"/>
                </a:lnTo>
              </a:path>
            </a:pathLst>
          </a:custGeom>
          <a:pattFill prst="wdDnDiag">
            <a:fgClr>
              <a:srgbClr val="FFFF00"/>
            </a:fgClr>
            <a:bgClr>
              <a:schemeClr val="bg1"/>
            </a:bgClr>
          </a:pattFill>
          <a:ln w="12700" cap="rnd">
            <a:solidFill>
              <a:srgbClr val="000000"/>
            </a:solidFill>
            <a:round/>
            <a:headEnd/>
            <a:tailEnd/>
          </a:ln>
        </p:spPr>
        <p:txBody>
          <a:bodyPr/>
          <a:lstStyle/>
          <a:p>
            <a:endParaRPr lang="en-US"/>
          </a:p>
        </p:txBody>
      </p:sp>
      <p:sp>
        <p:nvSpPr>
          <p:cNvPr id="14" name="Freeform 13" title="graph"/>
          <p:cNvSpPr>
            <a:spLocks/>
          </p:cNvSpPr>
          <p:nvPr/>
        </p:nvSpPr>
        <p:spPr bwMode="auto">
          <a:xfrm>
            <a:off x="3295650" y="3700463"/>
            <a:ext cx="222250" cy="1320800"/>
          </a:xfrm>
          <a:custGeom>
            <a:avLst/>
            <a:gdLst>
              <a:gd name="T0" fmla="*/ 0 w 154"/>
              <a:gd name="T1" fmla="*/ 0 h 810"/>
              <a:gd name="T2" fmla="*/ 2147483646 w 154"/>
              <a:gd name="T3" fmla="*/ 0 h 810"/>
              <a:gd name="T4" fmla="*/ 2147483646 w 154"/>
              <a:gd name="T5" fmla="*/ 2147483646 h 810"/>
              <a:gd name="T6" fmla="*/ 0 w 154"/>
              <a:gd name="T7" fmla="*/ 2147483646 h 810"/>
              <a:gd name="T8" fmla="*/ 0 w 154"/>
              <a:gd name="T9" fmla="*/ 0 h 810"/>
              <a:gd name="T10" fmla="*/ 0 60000 65536"/>
              <a:gd name="T11" fmla="*/ 0 60000 65536"/>
              <a:gd name="T12" fmla="*/ 0 60000 65536"/>
              <a:gd name="T13" fmla="*/ 0 60000 65536"/>
              <a:gd name="T14" fmla="*/ 0 60000 65536"/>
              <a:gd name="T15" fmla="*/ 0 w 154"/>
              <a:gd name="T16" fmla="*/ 0 h 810"/>
              <a:gd name="T17" fmla="*/ 154 w 154"/>
              <a:gd name="T18" fmla="*/ 810 h 810"/>
            </a:gdLst>
            <a:ahLst/>
            <a:cxnLst>
              <a:cxn ang="T10">
                <a:pos x="T0" y="T1"/>
              </a:cxn>
              <a:cxn ang="T11">
                <a:pos x="T2" y="T3"/>
              </a:cxn>
              <a:cxn ang="T12">
                <a:pos x="T4" y="T5"/>
              </a:cxn>
              <a:cxn ang="T13">
                <a:pos x="T6" y="T7"/>
              </a:cxn>
              <a:cxn ang="T14">
                <a:pos x="T8" y="T9"/>
              </a:cxn>
            </a:cxnLst>
            <a:rect l="T15" t="T16" r="T17" b="T18"/>
            <a:pathLst>
              <a:path w="154" h="810">
                <a:moveTo>
                  <a:pt x="0" y="0"/>
                </a:moveTo>
                <a:lnTo>
                  <a:pt x="153" y="0"/>
                </a:lnTo>
                <a:lnTo>
                  <a:pt x="153" y="809"/>
                </a:lnTo>
                <a:lnTo>
                  <a:pt x="0" y="809"/>
                </a:lnTo>
                <a:lnTo>
                  <a:pt x="0" y="0"/>
                </a:lnTo>
              </a:path>
            </a:pathLst>
          </a:custGeom>
          <a:solidFill>
            <a:schemeClr val="hlink"/>
          </a:solidFill>
          <a:ln w="12700" cap="rnd">
            <a:solidFill>
              <a:srgbClr val="1D1D1D"/>
            </a:solidFill>
            <a:round/>
            <a:headEnd/>
            <a:tailEnd/>
          </a:ln>
        </p:spPr>
        <p:txBody>
          <a:bodyPr/>
          <a:lstStyle/>
          <a:p>
            <a:endParaRPr lang="en-US"/>
          </a:p>
        </p:txBody>
      </p:sp>
      <p:sp>
        <p:nvSpPr>
          <p:cNvPr id="15" name="Freeform 14" title="graph"/>
          <p:cNvSpPr>
            <a:spLocks/>
          </p:cNvSpPr>
          <p:nvPr/>
        </p:nvSpPr>
        <p:spPr bwMode="auto">
          <a:xfrm>
            <a:off x="4298950" y="3957638"/>
            <a:ext cx="223838" cy="1063625"/>
          </a:xfrm>
          <a:custGeom>
            <a:avLst/>
            <a:gdLst>
              <a:gd name="T0" fmla="*/ 0 w 155"/>
              <a:gd name="T1" fmla="*/ 0 h 652"/>
              <a:gd name="T2" fmla="*/ 2147483646 w 155"/>
              <a:gd name="T3" fmla="*/ 0 h 652"/>
              <a:gd name="T4" fmla="*/ 2147483646 w 155"/>
              <a:gd name="T5" fmla="*/ 2147483646 h 652"/>
              <a:gd name="T6" fmla="*/ 0 w 155"/>
              <a:gd name="T7" fmla="*/ 2147483646 h 652"/>
              <a:gd name="T8" fmla="*/ 0 w 155"/>
              <a:gd name="T9" fmla="*/ 0 h 652"/>
              <a:gd name="T10" fmla="*/ 0 60000 65536"/>
              <a:gd name="T11" fmla="*/ 0 60000 65536"/>
              <a:gd name="T12" fmla="*/ 0 60000 65536"/>
              <a:gd name="T13" fmla="*/ 0 60000 65536"/>
              <a:gd name="T14" fmla="*/ 0 60000 65536"/>
              <a:gd name="T15" fmla="*/ 0 w 155"/>
              <a:gd name="T16" fmla="*/ 0 h 652"/>
              <a:gd name="T17" fmla="*/ 155 w 155"/>
              <a:gd name="T18" fmla="*/ 652 h 652"/>
            </a:gdLst>
            <a:ahLst/>
            <a:cxnLst>
              <a:cxn ang="T10">
                <a:pos x="T0" y="T1"/>
              </a:cxn>
              <a:cxn ang="T11">
                <a:pos x="T2" y="T3"/>
              </a:cxn>
              <a:cxn ang="T12">
                <a:pos x="T4" y="T5"/>
              </a:cxn>
              <a:cxn ang="T13">
                <a:pos x="T6" y="T7"/>
              </a:cxn>
              <a:cxn ang="T14">
                <a:pos x="T8" y="T9"/>
              </a:cxn>
            </a:cxnLst>
            <a:rect l="T15" t="T16" r="T17" b="T18"/>
            <a:pathLst>
              <a:path w="155" h="652">
                <a:moveTo>
                  <a:pt x="0" y="0"/>
                </a:moveTo>
                <a:lnTo>
                  <a:pt x="154" y="0"/>
                </a:lnTo>
                <a:lnTo>
                  <a:pt x="154" y="651"/>
                </a:lnTo>
                <a:lnTo>
                  <a:pt x="0" y="651"/>
                </a:lnTo>
                <a:lnTo>
                  <a:pt x="0" y="0"/>
                </a:lnTo>
              </a:path>
            </a:pathLst>
          </a:custGeom>
          <a:solidFill>
            <a:schemeClr val="hlink"/>
          </a:solidFill>
          <a:ln w="12700" cap="rnd">
            <a:solidFill>
              <a:srgbClr val="000000"/>
            </a:solidFill>
            <a:round/>
            <a:headEnd/>
            <a:tailEnd/>
          </a:ln>
        </p:spPr>
        <p:txBody>
          <a:bodyPr/>
          <a:lstStyle/>
          <a:p>
            <a:endParaRPr lang="en-US"/>
          </a:p>
        </p:txBody>
      </p:sp>
      <p:sp>
        <p:nvSpPr>
          <p:cNvPr id="16" name="Freeform 15" title="graph"/>
          <p:cNvSpPr>
            <a:spLocks/>
          </p:cNvSpPr>
          <p:nvPr/>
        </p:nvSpPr>
        <p:spPr bwMode="auto">
          <a:xfrm>
            <a:off x="5292725" y="4295775"/>
            <a:ext cx="222250" cy="725488"/>
          </a:xfrm>
          <a:custGeom>
            <a:avLst/>
            <a:gdLst>
              <a:gd name="T0" fmla="*/ 0 w 154"/>
              <a:gd name="T1" fmla="*/ 0 h 445"/>
              <a:gd name="T2" fmla="*/ 2147483646 w 154"/>
              <a:gd name="T3" fmla="*/ 0 h 445"/>
              <a:gd name="T4" fmla="*/ 2147483646 w 154"/>
              <a:gd name="T5" fmla="*/ 2147483646 h 445"/>
              <a:gd name="T6" fmla="*/ 0 w 154"/>
              <a:gd name="T7" fmla="*/ 2147483646 h 445"/>
              <a:gd name="T8" fmla="*/ 0 w 154"/>
              <a:gd name="T9" fmla="*/ 0 h 445"/>
              <a:gd name="T10" fmla="*/ 0 60000 65536"/>
              <a:gd name="T11" fmla="*/ 0 60000 65536"/>
              <a:gd name="T12" fmla="*/ 0 60000 65536"/>
              <a:gd name="T13" fmla="*/ 0 60000 65536"/>
              <a:gd name="T14" fmla="*/ 0 60000 65536"/>
              <a:gd name="T15" fmla="*/ 0 w 154"/>
              <a:gd name="T16" fmla="*/ 0 h 445"/>
              <a:gd name="T17" fmla="*/ 154 w 154"/>
              <a:gd name="T18" fmla="*/ 445 h 445"/>
            </a:gdLst>
            <a:ahLst/>
            <a:cxnLst>
              <a:cxn ang="T10">
                <a:pos x="T0" y="T1"/>
              </a:cxn>
              <a:cxn ang="T11">
                <a:pos x="T2" y="T3"/>
              </a:cxn>
              <a:cxn ang="T12">
                <a:pos x="T4" y="T5"/>
              </a:cxn>
              <a:cxn ang="T13">
                <a:pos x="T6" y="T7"/>
              </a:cxn>
              <a:cxn ang="T14">
                <a:pos x="T8" y="T9"/>
              </a:cxn>
            </a:cxnLst>
            <a:rect l="T15" t="T16" r="T17" b="T18"/>
            <a:pathLst>
              <a:path w="154" h="445">
                <a:moveTo>
                  <a:pt x="0" y="0"/>
                </a:moveTo>
                <a:lnTo>
                  <a:pt x="153" y="0"/>
                </a:lnTo>
                <a:lnTo>
                  <a:pt x="153" y="444"/>
                </a:lnTo>
                <a:lnTo>
                  <a:pt x="0" y="444"/>
                </a:lnTo>
                <a:lnTo>
                  <a:pt x="0" y="0"/>
                </a:lnTo>
              </a:path>
            </a:pathLst>
          </a:custGeom>
          <a:solidFill>
            <a:schemeClr val="hlink"/>
          </a:solidFill>
          <a:ln w="12700" cap="rnd">
            <a:solidFill>
              <a:srgbClr val="000000"/>
            </a:solidFill>
            <a:round/>
            <a:headEnd/>
            <a:tailEnd/>
          </a:ln>
        </p:spPr>
        <p:txBody>
          <a:bodyPr/>
          <a:lstStyle/>
          <a:p>
            <a:endParaRPr lang="en-US"/>
          </a:p>
        </p:txBody>
      </p:sp>
      <p:sp>
        <p:nvSpPr>
          <p:cNvPr id="17" name="Freeform 16" title="graph"/>
          <p:cNvSpPr>
            <a:spLocks/>
          </p:cNvSpPr>
          <p:nvPr/>
        </p:nvSpPr>
        <p:spPr bwMode="auto">
          <a:xfrm>
            <a:off x="6294438" y="4587875"/>
            <a:ext cx="222250" cy="433388"/>
          </a:xfrm>
          <a:custGeom>
            <a:avLst/>
            <a:gdLst>
              <a:gd name="T0" fmla="*/ 0 w 154"/>
              <a:gd name="T1" fmla="*/ 0 h 266"/>
              <a:gd name="T2" fmla="*/ 2147483646 w 154"/>
              <a:gd name="T3" fmla="*/ 0 h 266"/>
              <a:gd name="T4" fmla="*/ 2147483646 w 154"/>
              <a:gd name="T5" fmla="*/ 2147483646 h 266"/>
              <a:gd name="T6" fmla="*/ 0 w 154"/>
              <a:gd name="T7" fmla="*/ 2147483646 h 266"/>
              <a:gd name="T8" fmla="*/ 0 w 154"/>
              <a:gd name="T9" fmla="*/ 0 h 266"/>
              <a:gd name="T10" fmla="*/ 0 60000 65536"/>
              <a:gd name="T11" fmla="*/ 0 60000 65536"/>
              <a:gd name="T12" fmla="*/ 0 60000 65536"/>
              <a:gd name="T13" fmla="*/ 0 60000 65536"/>
              <a:gd name="T14" fmla="*/ 0 60000 65536"/>
              <a:gd name="T15" fmla="*/ 0 w 154"/>
              <a:gd name="T16" fmla="*/ 0 h 266"/>
              <a:gd name="T17" fmla="*/ 154 w 154"/>
              <a:gd name="T18" fmla="*/ 266 h 266"/>
            </a:gdLst>
            <a:ahLst/>
            <a:cxnLst>
              <a:cxn ang="T10">
                <a:pos x="T0" y="T1"/>
              </a:cxn>
              <a:cxn ang="T11">
                <a:pos x="T2" y="T3"/>
              </a:cxn>
              <a:cxn ang="T12">
                <a:pos x="T4" y="T5"/>
              </a:cxn>
              <a:cxn ang="T13">
                <a:pos x="T6" y="T7"/>
              </a:cxn>
              <a:cxn ang="T14">
                <a:pos x="T8" y="T9"/>
              </a:cxn>
            </a:cxnLst>
            <a:rect l="T15" t="T16" r="T17" b="T18"/>
            <a:pathLst>
              <a:path w="154" h="266">
                <a:moveTo>
                  <a:pt x="0" y="0"/>
                </a:moveTo>
                <a:lnTo>
                  <a:pt x="153" y="0"/>
                </a:lnTo>
                <a:lnTo>
                  <a:pt x="153" y="265"/>
                </a:lnTo>
                <a:lnTo>
                  <a:pt x="0" y="265"/>
                </a:lnTo>
                <a:lnTo>
                  <a:pt x="0" y="0"/>
                </a:lnTo>
              </a:path>
            </a:pathLst>
          </a:custGeom>
          <a:solidFill>
            <a:schemeClr val="hlink"/>
          </a:solidFill>
          <a:ln w="12700" cap="rnd">
            <a:solidFill>
              <a:srgbClr val="000000"/>
            </a:solidFill>
            <a:round/>
            <a:headEnd/>
            <a:tailEnd/>
          </a:ln>
        </p:spPr>
        <p:txBody>
          <a:bodyPr/>
          <a:lstStyle/>
          <a:p>
            <a:endParaRPr lang="en-US"/>
          </a:p>
        </p:txBody>
      </p:sp>
      <p:sp>
        <p:nvSpPr>
          <p:cNvPr id="18" name="Line 17" title="graph"/>
          <p:cNvSpPr>
            <a:spLocks noChangeShapeType="1"/>
          </p:cNvSpPr>
          <p:nvPr/>
        </p:nvSpPr>
        <p:spPr bwMode="auto">
          <a:xfrm>
            <a:off x="2676525" y="2889250"/>
            <a:ext cx="0" cy="2124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8" title="graph"/>
          <p:cNvSpPr>
            <a:spLocks noChangeShapeType="1"/>
          </p:cNvSpPr>
          <p:nvPr/>
        </p:nvSpPr>
        <p:spPr bwMode="auto">
          <a:xfrm>
            <a:off x="2636838" y="5019675"/>
            <a:ext cx="825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0" name="Line 19" title="graph"/>
          <p:cNvSpPr>
            <a:spLocks noChangeShapeType="1"/>
          </p:cNvSpPr>
          <p:nvPr/>
        </p:nvSpPr>
        <p:spPr bwMode="auto">
          <a:xfrm>
            <a:off x="2636838" y="4587875"/>
            <a:ext cx="8255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20" title="graph"/>
          <p:cNvSpPr>
            <a:spLocks noChangeShapeType="1"/>
          </p:cNvSpPr>
          <p:nvPr/>
        </p:nvSpPr>
        <p:spPr bwMode="auto">
          <a:xfrm>
            <a:off x="2636838" y="4167188"/>
            <a:ext cx="8255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21" title="graph"/>
          <p:cNvSpPr>
            <a:spLocks noChangeShapeType="1"/>
          </p:cNvSpPr>
          <p:nvPr/>
        </p:nvSpPr>
        <p:spPr bwMode="auto">
          <a:xfrm>
            <a:off x="2636838" y="3735388"/>
            <a:ext cx="8255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22" title="graph"/>
          <p:cNvSpPr>
            <a:spLocks noChangeShapeType="1"/>
          </p:cNvSpPr>
          <p:nvPr/>
        </p:nvSpPr>
        <p:spPr bwMode="auto">
          <a:xfrm>
            <a:off x="2636838" y="3314700"/>
            <a:ext cx="8255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23" title="graph"/>
          <p:cNvSpPr>
            <a:spLocks noChangeShapeType="1"/>
          </p:cNvSpPr>
          <p:nvPr/>
        </p:nvSpPr>
        <p:spPr bwMode="auto">
          <a:xfrm>
            <a:off x="2636838" y="2882900"/>
            <a:ext cx="825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24" title="graph"/>
          <p:cNvSpPr>
            <a:spLocks noChangeShapeType="1"/>
          </p:cNvSpPr>
          <p:nvPr/>
        </p:nvSpPr>
        <p:spPr bwMode="auto">
          <a:xfrm>
            <a:off x="2660650" y="5019675"/>
            <a:ext cx="399256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25" title="graph"/>
          <p:cNvSpPr>
            <a:spLocks noChangeShapeType="1"/>
          </p:cNvSpPr>
          <p:nvPr/>
        </p:nvSpPr>
        <p:spPr bwMode="auto">
          <a:xfrm flipV="1">
            <a:off x="2676525" y="4976813"/>
            <a:ext cx="0" cy="841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26" title="graph"/>
          <p:cNvSpPr>
            <a:spLocks noChangeShapeType="1"/>
          </p:cNvSpPr>
          <p:nvPr/>
        </p:nvSpPr>
        <p:spPr bwMode="auto">
          <a:xfrm flipV="1">
            <a:off x="3679825" y="4976813"/>
            <a:ext cx="0" cy="8413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7" title="graph"/>
          <p:cNvSpPr>
            <a:spLocks noChangeShapeType="1"/>
          </p:cNvSpPr>
          <p:nvPr/>
        </p:nvSpPr>
        <p:spPr bwMode="auto">
          <a:xfrm flipV="1">
            <a:off x="4684713" y="4976813"/>
            <a:ext cx="0" cy="8413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28" title="graph"/>
          <p:cNvSpPr>
            <a:spLocks noChangeShapeType="1"/>
          </p:cNvSpPr>
          <p:nvPr/>
        </p:nvSpPr>
        <p:spPr bwMode="auto">
          <a:xfrm flipV="1">
            <a:off x="5676900" y="4976813"/>
            <a:ext cx="0" cy="84137"/>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29" title="graph"/>
          <p:cNvSpPr>
            <a:spLocks noChangeShapeType="1"/>
          </p:cNvSpPr>
          <p:nvPr/>
        </p:nvSpPr>
        <p:spPr bwMode="auto">
          <a:xfrm flipV="1">
            <a:off x="6680200" y="4976813"/>
            <a:ext cx="0" cy="841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Rectangle 30"/>
          <p:cNvSpPr>
            <a:spLocks noChangeArrowheads="1"/>
          </p:cNvSpPr>
          <p:nvPr/>
        </p:nvSpPr>
        <p:spPr bwMode="auto">
          <a:xfrm>
            <a:off x="2300288" y="4875213"/>
            <a:ext cx="2905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a:t>0</a:t>
            </a:r>
          </a:p>
        </p:txBody>
      </p:sp>
      <p:sp>
        <p:nvSpPr>
          <p:cNvPr id="32" name="Rectangle 31"/>
          <p:cNvSpPr>
            <a:spLocks noChangeArrowheads="1"/>
          </p:cNvSpPr>
          <p:nvPr/>
        </p:nvSpPr>
        <p:spPr bwMode="auto">
          <a:xfrm>
            <a:off x="2197100" y="4425950"/>
            <a:ext cx="4032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a:t>20</a:t>
            </a:r>
          </a:p>
        </p:txBody>
      </p:sp>
      <p:sp>
        <p:nvSpPr>
          <p:cNvPr id="33" name="Rectangle 32"/>
          <p:cNvSpPr>
            <a:spLocks noChangeArrowheads="1"/>
          </p:cNvSpPr>
          <p:nvPr/>
        </p:nvSpPr>
        <p:spPr bwMode="auto">
          <a:xfrm>
            <a:off x="2197100" y="3990975"/>
            <a:ext cx="4032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dirty="0"/>
              <a:t>40</a:t>
            </a:r>
          </a:p>
        </p:txBody>
      </p:sp>
      <p:sp>
        <p:nvSpPr>
          <p:cNvPr id="34" name="Rectangle 33"/>
          <p:cNvSpPr>
            <a:spLocks noChangeArrowheads="1"/>
          </p:cNvSpPr>
          <p:nvPr/>
        </p:nvSpPr>
        <p:spPr bwMode="auto">
          <a:xfrm>
            <a:off x="2209800" y="3505200"/>
            <a:ext cx="4032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a:t>60</a:t>
            </a:r>
          </a:p>
        </p:txBody>
      </p:sp>
      <p:sp>
        <p:nvSpPr>
          <p:cNvPr id="35" name="Rectangle 34"/>
          <p:cNvSpPr>
            <a:spLocks noChangeArrowheads="1"/>
          </p:cNvSpPr>
          <p:nvPr/>
        </p:nvSpPr>
        <p:spPr bwMode="auto">
          <a:xfrm>
            <a:off x="2120900" y="2706688"/>
            <a:ext cx="5159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a:t>100</a:t>
            </a:r>
          </a:p>
        </p:txBody>
      </p:sp>
      <p:sp>
        <p:nvSpPr>
          <p:cNvPr id="36" name="Rectangle 35"/>
          <p:cNvSpPr>
            <a:spLocks noChangeArrowheads="1"/>
          </p:cNvSpPr>
          <p:nvPr/>
        </p:nvSpPr>
        <p:spPr bwMode="auto">
          <a:xfrm>
            <a:off x="3563938" y="5416550"/>
            <a:ext cx="201771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700" b="1" dirty="0"/>
              <a:t>Age Range, Years</a:t>
            </a:r>
          </a:p>
        </p:txBody>
      </p:sp>
      <p:sp>
        <p:nvSpPr>
          <p:cNvPr id="37" name="Rectangle 36" title="graph"/>
          <p:cNvSpPr>
            <a:spLocks noChangeAspect="1" noChangeArrowheads="1"/>
          </p:cNvSpPr>
          <p:nvPr/>
        </p:nvSpPr>
        <p:spPr bwMode="auto">
          <a:xfrm>
            <a:off x="6713538" y="2833688"/>
            <a:ext cx="307975" cy="276225"/>
          </a:xfrm>
          <a:prstGeom prst="rect">
            <a:avLst/>
          </a:prstGeom>
          <a:solidFill>
            <a:srgbClr val="00CCFF"/>
          </a:solidFill>
          <a:ln w="12700">
            <a:solidFill>
              <a:srgbClr val="1D1D1D"/>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8" name="Rectangle 37"/>
          <p:cNvSpPr>
            <a:spLocks noChangeArrowheads="1"/>
          </p:cNvSpPr>
          <p:nvPr/>
        </p:nvSpPr>
        <p:spPr bwMode="auto">
          <a:xfrm>
            <a:off x="6992938" y="2838450"/>
            <a:ext cx="19986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a:t>25% Body</a:t>
            </a:r>
            <a:r>
              <a:rPr lang="en-US" altLang="en-US" sz="1600" b="1">
                <a:solidFill>
                  <a:schemeClr val="bg1"/>
                </a:solidFill>
              </a:rPr>
              <a:t> </a:t>
            </a:r>
            <a:r>
              <a:rPr lang="en-US" altLang="en-US" sz="1600" b="1"/>
              <a:t>Burn</a:t>
            </a:r>
          </a:p>
        </p:txBody>
      </p:sp>
      <p:sp>
        <p:nvSpPr>
          <p:cNvPr id="39" name="Rectangle 38" descr="Wide downward diagonal"/>
          <p:cNvSpPr>
            <a:spLocks noChangeAspect="1" noChangeArrowheads="1"/>
          </p:cNvSpPr>
          <p:nvPr/>
        </p:nvSpPr>
        <p:spPr bwMode="auto">
          <a:xfrm>
            <a:off x="6729413" y="3195638"/>
            <a:ext cx="292100" cy="280987"/>
          </a:xfrm>
          <a:prstGeom prst="rect">
            <a:avLst/>
          </a:prstGeom>
          <a:pattFill prst="wdDnDiag">
            <a:fgClr>
              <a:srgbClr val="FFFF00"/>
            </a:fgClr>
            <a:bgClr>
              <a:schemeClr val="bg1"/>
            </a:bgClr>
          </a:pattFill>
          <a:ln w="12700">
            <a:solidFill>
              <a:srgbClr val="000000"/>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0" name="Rectangle 39" title="graph"/>
          <p:cNvSpPr>
            <a:spLocks noChangeAspect="1" noChangeArrowheads="1"/>
          </p:cNvSpPr>
          <p:nvPr/>
        </p:nvSpPr>
        <p:spPr bwMode="auto">
          <a:xfrm>
            <a:off x="6723063" y="3551238"/>
            <a:ext cx="298450" cy="265112"/>
          </a:xfrm>
          <a:prstGeom prst="rect">
            <a:avLst/>
          </a:prstGeom>
          <a:solidFill>
            <a:schemeClr val="hlink"/>
          </a:solidFill>
          <a:ln w="12700">
            <a:solidFill>
              <a:srgbClr val="1D1D1D"/>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1" name="Rectangle 40"/>
          <p:cNvSpPr>
            <a:spLocks noChangeArrowheads="1"/>
          </p:cNvSpPr>
          <p:nvPr/>
        </p:nvSpPr>
        <p:spPr bwMode="auto">
          <a:xfrm>
            <a:off x="2812329" y="5046662"/>
            <a:ext cx="4395787"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900" tIns="44450" rIns="88900" bIns="44450">
            <a:spAutoFit/>
          </a:bodyPr>
          <a:lstStyle>
            <a:lvl1pPr defTabSz="887413">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defTabSz="887413">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defTabSz="887413">
              <a:spcBef>
                <a:spcPct val="20000"/>
              </a:spcBef>
              <a:buClr>
                <a:schemeClr val="accent2"/>
              </a:buClr>
              <a:buChar char="•"/>
              <a:defRPr sz="2400">
                <a:solidFill>
                  <a:schemeClr val="tx1"/>
                </a:solidFill>
                <a:latin typeface="Arial" panose="020B0604020202020204" pitchFamily="34" charset="0"/>
              </a:defRPr>
            </a:lvl3pPr>
            <a:lvl4pPr marL="1600200" indent="-228600" defTabSz="887413">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defTabSz="887413">
              <a:spcBef>
                <a:spcPct val="20000"/>
              </a:spcBef>
              <a:buClr>
                <a:schemeClr val="hlink"/>
              </a:buClr>
              <a:buChar char="•"/>
              <a:defRPr sz="2000">
                <a:solidFill>
                  <a:schemeClr val="tx1"/>
                </a:solidFill>
                <a:latin typeface="Arial" panose="020B0604020202020204" pitchFamily="34" charset="0"/>
              </a:defRPr>
            </a:lvl5pPr>
            <a:lvl6pPr marL="25146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defTabSz="887413"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2300" i="1" dirty="0">
                <a:latin typeface="Times New Roman" panose="02020603050405020304" pitchFamily="18" charset="0"/>
              </a:rPr>
              <a:t>20-29     30-39    40-49</a:t>
            </a:r>
            <a:r>
              <a:rPr lang="en-US" altLang="en-US" sz="2300" i="1" dirty="0">
                <a:solidFill>
                  <a:schemeClr val="bg1"/>
                </a:solidFill>
                <a:latin typeface="Times New Roman" panose="02020603050405020304" pitchFamily="18" charset="0"/>
              </a:rPr>
              <a:t> </a:t>
            </a:r>
            <a:r>
              <a:rPr lang="en-US" altLang="en-US" sz="2300" i="1" dirty="0">
                <a:latin typeface="Times New Roman" panose="02020603050405020304" pitchFamily="18" charset="0"/>
              </a:rPr>
              <a:t>   50-59</a:t>
            </a:r>
          </a:p>
        </p:txBody>
      </p:sp>
      <p:sp>
        <p:nvSpPr>
          <p:cNvPr id="42" name="Text Box 41"/>
          <p:cNvSpPr txBox="1">
            <a:spLocks noChangeArrowheads="1"/>
          </p:cNvSpPr>
          <p:nvPr/>
        </p:nvSpPr>
        <p:spPr bwMode="auto">
          <a:xfrm>
            <a:off x="2197100" y="3152775"/>
            <a:ext cx="5540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600" b="1"/>
              <a:t>80</a:t>
            </a:r>
            <a:endParaRPr lang="en-US" altLang="en-US" sz="3600">
              <a:latin typeface="Times New Roman" panose="02020603050405020304" pitchFamily="18" charset="0"/>
            </a:endParaRPr>
          </a:p>
        </p:txBody>
      </p:sp>
      <p:sp>
        <p:nvSpPr>
          <p:cNvPr id="43" name="Rectangle 42"/>
          <p:cNvSpPr>
            <a:spLocks noChangeArrowheads="1"/>
          </p:cNvSpPr>
          <p:nvPr/>
        </p:nvSpPr>
        <p:spPr bwMode="auto">
          <a:xfrm>
            <a:off x="6996113" y="3189288"/>
            <a:ext cx="19192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a:t>50% Body</a:t>
            </a:r>
            <a:r>
              <a:rPr lang="en-US" altLang="en-US" sz="1600" b="1">
                <a:solidFill>
                  <a:schemeClr val="bg1"/>
                </a:solidFill>
              </a:rPr>
              <a:t> </a:t>
            </a:r>
            <a:r>
              <a:rPr lang="en-US" altLang="en-US" sz="1600" b="1"/>
              <a:t>Burn</a:t>
            </a:r>
          </a:p>
        </p:txBody>
      </p:sp>
      <p:sp>
        <p:nvSpPr>
          <p:cNvPr id="44" name="Rectangle 43"/>
          <p:cNvSpPr>
            <a:spLocks noChangeArrowheads="1"/>
          </p:cNvSpPr>
          <p:nvPr/>
        </p:nvSpPr>
        <p:spPr bwMode="auto">
          <a:xfrm>
            <a:off x="6988175" y="3524250"/>
            <a:ext cx="168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b="1" dirty="0"/>
              <a:t>75% Body Burn</a:t>
            </a:r>
          </a:p>
        </p:txBody>
      </p:sp>
      <p:sp>
        <p:nvSpPr>
          <p:cNvPr id="45" name="Rectangle 44" title="graph"/>
          <p:cNvSpPr>
            <a:spLocks noChangeArrowheads="1"/>
          </p:cNvSpPr>
          <p:nvPr/>
        </p:nvSpPr>
        <p:spPr bwMode="auto">
          <a:xfrm>
            <a:off x="6608763" y="2681288"/>
            <a:ext cx="2125662" cy="121920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3600">
              <a:solidFill>
                <a:schemeClr val="bg1"/>
              </a:solidFill>
              <a:latin typeface="Times New Roman" panose="02020603050405020304" pitchFamily="18" charset="0"/>
            </a:endParaRPr>
          </a:p>
        </p:txBody>
      </p:sp>
      <p:sp>
        <p:nvSpPr>
          <p:cNvPr id="46" name="Slide Number Placeholder 45"/>
          <p:cNvSpPr>
            <a:spLocks noGrp="1"/>
          </p:cNvSpPr>
          <p:nvPr>
            <p:ph type="sldNum" sz="quarter" idx="12"/>
          </p:nvPr>
        </p:nvSpPr>
        <p:spPr/>
        <p:txBody>
          <a:bodyPr/>
          <a:lstStyle/>
          <a:p>
            <a:fld id="{03AE46D5-F5C2-466A-A152-8CD799C5A496}" type="slidenum">
              <a:rPr lang="en-US" smtClean="0"/>
              <a:t>28</a:t>
            </a:fld>
            <a:endParaRPr lang="en-US"/>
          </a:p>
        </p:txBody>
      </p:sp>
    </p:spTree>
    <p:extLst>
      <p:ext uri="{BB962C8B-B14F-4D97-AF65-F5344CB8AC3E}">
        <p14:creationId xmlns:p14="http://schemas.microsoft.com/office/powerpoint/2010/main" val="858876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n-lt"/>
              </a:rPr>
              <a:t>Arc Blast</a:t>
            </a:r>
            <a:endParaRPr lang="en-US" dirty="0">
              <a:latin typeface="+mn-lt"/>
            </a:endParaRPr>
          </a:p>
        </p:txBody>
      </p:sp>
      <p:sp>
        <p:nvSpPr>
          <p:cNvPr id="3" name="Content Placeholder 2"/>
          <p:cNvSpPr>
            <a:spLocks noGrp="1"/>
          </p:cNvSpPr>
          <p:nvPr>
            <p:ph idx="1"/>
          </p:nvPr>
        </p:nvSpPr>
        <p:spPr>
          <a:xfrm>
            <a:off x="1981200" y="1825625"/>
            <a:ext cx="8243456" cy="4351338"/>
          </a:xfrm>
        </p:spPr>
        <p:txBody>
          <a:bodyPr>
            <a:normAutofit/>
          </a:bodyPr>
          <a:lstStyle/>
          <a:p>
            <a:pPr marL="55563" indent="6350">
              <a:lnSpc>
                <a:spcPts val="3600"/>
              </a:lnSpc>
              <a:spcBef>
                <a:spcPct val="0"/>
              </a:spcBef>
              <a:buClrTx/>
              <a:buSzTx/>
              <a:buNone/>
            </a:pPr>
            <a:r>
              <a:rPr lang="en-US" altLang="en-US" dirty="0"/>
              <a:t>Blast comes from the pressure developed by </a:t>
            </a:r>
            <a:r>
              <a:rPr lang="en-US" altLang="en-US" dirty="0" smtClean="0"/>
              <a:t>the </a:t>
            </a:r>
            <a:r>
              <a:rPr lang="en-US" altLang="en-US" dirty="0" smtClean="0"/>
              <a:t>near-instantaneous heating </a:t>
            </a:r>
            <a:r>
              <a:rPr lang="en-US" altLang="en-US" dirty="0"/>
              <a:t>of the air </a:t>
            </a:r>
            <a:r>
              <a:rPr lang="en-US" altLang="en-US" dirty="0" smtClean="0"/>
              <a:t>surrounding </a:t>
            </a:r>
            <a:r>
              <a:rPr lang="en-US" altLang="en-US" dirty="0"/>
              <a:t>the arc and from the expansion </a:t>
            </a:r>
            <a:r>
              <a:rPr lang="en-US" altLang="en-US" dirty="0" smtClean="0"/>
              <a:t>of </a:t>
            </a:r>
            <a:r>
              <a:rPr lang="en-US" altLang="en-US" dirty="0"/>
              <a:t>the metal as it is </a:t>
            </a:r>
            <a:r>
              <a:rPr lang="en-US" altLang="en-US" dirty="0" smtClean="0"/>
              <a:t>vaporized</a:t>
            </a:r>
            <a:r>
              <a:rPr lang="en-US" altLang="en-US" dirty="0" smtClean="0"/>
              <a:t>:</a:t>
            </a:r>
          </a:p>
          <a:p>
            <a:pPr lvl="1">
              <a:spcBef>
                <a:spcPts val="1200"/>
              </a:spcBef>
              <a:buFont typeface="Wingdings" panose="05000000000000000000" pitchFamily="2" charset="2"/>
              <a:buChar char="§"/>
            </a:pPr>
            <a:r>
              <a:rPr lang="en-US" altLang="en-US" sz="2800" dirty="0" smtClean="0"/>
              <a:t>Throw </a:t>
            </a:r>
            <a:r>
              <a:rPr lang="en-US" altLang="en-US" sz="2800" dirty="0" smtClean="0"/>
              <a:t>people from ladders</a:t>
            </a:r>
          </a:p>
          <a:p>
            <a:pPr lvl="1">
              <a:spcBef>
                <a:spcPts val="1200"/>
              </a:spcBef>
              <a:buFont typeface="Wingdings" panose="05000000000000000000" pitchFamily="2" charset="2"/>
              <a:buChar char="§"/>
            </a:pPr>
            <a:r>
              <a:rPr lang="en-US" altLang="en-US" sz="2800" dirty="0" smtClean="0"/>
              <a:t>Causes deafness</a:t>
            </a:r>
          </a:p>
          <a:p>
            <a:pPr lvl="1">
              <a:spcBef>
                <a:spcPts val="1200"/>
              </a:spcBef>
              <a:buFont typeface="Wingdings" panose="05000000000000000000" pitchFamily="2" charset="2"/>
              <a:buChar char="§"/>
            </a:pPr>
            <a:r>
              <a:rPr lang="en-US" altLang="en-US" sz="2800" dirty="0" smtClean="0"/>
              <a:t>Knocks down walls</a:t>
            </a:r>
          </a:p>
          <a:p>
            <a:pPr lvl="1">
              <a:spcBef>
                <a:spcPts val="1200"/>
              </a:spcBef>
              <a:buFont typeface="Wingdings" panose="05000000000000000000" pitchFamily="2" charset="2"/>
              <a:buChar char="§"/>
            </a:pPr>
            <a:r>
              <a:rPr lang="en-US" altLang="en-US" sz="2800" dirty="0" smtClean="0"/>
              <a:t>Burns</a:t>
            </a:r>
          </a:p>
          <a:p>
            <a:pPr lvl="1">
              <a:spcBef>
                <a:spcPts val="1200"/>
              </a:spcBef>
              <a:buFont typeface="Wingdings" panose="05000000000000000000" pitchFamily="2" charset="2"/>
              <a:buChar char="§"/>
            </a:pPr>
            <a:r>
              <a:rPr lang="en-US" altLang="en-US" sz="2800" dirty="0" smtClean="0"/>
              <a:t>Damage to internal </a:t>
            </a:r>
            <a:r>
              <a:rPr lang="en-US" altLang="en-US" sz="2800" dirty="0" smtClean="0"/>
              <a:t>organs</a:t>
            </a:r>
            <a:endParaRPr lang="en-US" altLang="en-US" sz="2800" dirty="0" smtClean="0"/>
          </a:p>
        </p:txBody>
      </p:sp>
      <p:sp>
        <p:nvSpPr>
          <p:cNvPr id="4" name="Slide Number Placeholder 3"/>
          <p:cNvSpPr>
            <a:spLocks noGrp="1"/>
          </p:cNvSpPr>
          <p:nvPr>
            <p:ph type="sldNum" sz="quarter" idx="12"/>
          </p:nvPr>
        </p:nvSpPr>
        <p:spPr/>
        <p:txBody>
          <a:bodyPr/>
          <a:lstStyle/>
          <a:p>
            <a:fld id="{03AE46D5-F5C2-466A-A152-8CD799C5A496}" type="slidenum">
              <a:rPr lang="en-US" smtClean="0"/>
              <a:t>29</a:t>
            </a:fld>
            <a:endParaRPr lang="en-US"/>
          </a:p>
        </p:txBody>
      </p:sp>
    </p:spTree>
    <p:extLst>
      <p:ext uri="{BB962C8B-B14F-4D97-AF65-F5344CB8AC3E}">
        <p14:creationId xmlns:p14="http://schemas.microsoft.com/office/powerpoint/2010/main" val="1114481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5F31659-8565-42E9-9F5D-6459A9BF5D7F}" type="slidenum">
              <a:rPr lang="en-US" altLang="en-US" smtClean="0"/>
              <a:pPr/>
              <a:t>3</a:t>
            </a:fld>
            <a:endParaRPr lang="en-US" altLang="en-US"/>
          </a:p>
        </p:txBody>
      </p:sp>
      <p:sp>
        <p:nvSpPr>
          <p:cNvPr id="25601" name="Rectangle 2"/>
          <p:cNvSpPr>
            <a:spLocks noGrp="1" noChangeArrowheads="1"/>
          </p:cNvSpPr>
          <p:nvPr>
            <p:ph type="title"/>
          </p:nvPr>
        </p:nvSpPr>
        <p:spPr/>
        <p:txBody>
          <a:bodyPr/>
          <a:lstStyle/>
          <a:p>
            <a:pPr eaLnBrk="1" hangingPunct="1"/>
            <a:r>
              <a:rPr lang="en-US" altLang="en-US" sz="3200" b="1" dirty="0">
                <a:ea typeface="ＭＳ Ｐゴシック" pitchFamily="34" charset="-128"/>
              </a:rPr>
              <a:t>Employer Responsibilities</a:t>
            </a:r>
            <a:br>
              <a:rPr lang="en-US" altLang="en-US" sz="3200" b="1" dirty="0">
                <a:ea typeface="ＭＳ Ｐゴシック" pitchFamily="34" charset="-128"/>
              </a:rPr>
            </a:br>
            <a:r>
              <a:rPr lang="en-US" altLang="en-US" sz="2000" i="1" dirty="0">
                <a:ea typeface="ＭＳ Ｐゴシック" pitchFamily="34" charset="-128"/>
              </a:rPr>
              <a:t>Employers have the responsibility to provide a safe workplace</a:t>
            </a:r>
            <a:endParaRPr lang="en-US" altLang="en-US" sz="2000" dirty="0">
              <a:ea typeface="ＭＳ Ｐゴシック" pitchFamily="34" charset="-128"/>
            </a:endParaRPr>
          </a:p>
        </p:txBody>
      </p:sp>
      <p:sp>
        <p:nvSpPr>
          <p:cNvPr id="25602" name="Rectangle 3"/>
          <p:cNvSpPr>
            <a:spLocks noGrp="1" noChangeArrowheads="1"/>
          </p:cNvSpPr>
          <p:nvPr>
            <p:ph type="body" sz="half" idx="1"/>
          </p:nvPr>
        </p:nvSpPr>
        <p:spPr>
          <a:xfrm>
            <a:off x="1066800" y="2050473"/>
            <a:ext cx="4876800" cy="3837709"/>
          </a:xfrm>
        </p:spPr>
        <p:txBody>
          <a:bodyPr>
            <a:normAutofit/>
          </a:bodyPr>
          <a:lstStyle/>
          <a:p>
            <a:pPr eaLnBrk="1" hangingPunct="1">
              <a:lnSpc>
                <a:spcPct val="90000"/>
              </a:lnSpc>
              <a:buFont typeface="Wingdings" pitchFamily="2" charset="2"/>
              <a:buNone/>
            </a:pPr>
            <a:r>
              <a:rPr lang="en-US" altLang="en-US" sz="1800" b="1" dirty="0">
                <a:ea typeface="ＭＳ Ｐゴシック" pitchFamily="34" charset="-128"/>
              </a:rPr>
              <a:t>Employers have the responsibility to…</a:t>
            </a:r>
          </a:p>
          <a:p>
            <a:pPr eaLnBrk="1" hangingPunct="1">
              <a:lnSpc>
                <a:spcPct val="90000"/>
              </a:lnSpc>
              <a:buFont typeface="Wingdings" pitchFamily="2" charset="2"/>
              <a:buNone/>
            </a:pPr>
            <a:endParaRPr lang="en-US" altLang="en-US" sz="500" dirty="0">
              <a:ea typeface="ＭＳ Ｐゴシック" pitchFamily="34" charset="-128"/>
            </a:endParaRPr>
          </a:p>
          <a:p>
            <a:pPr eaLnBrk="1" hangingPunct="1">
              <a:lnSpc>
                <a:spcPct val="90000"/>
              </a:lnSpc>
              <a:spcBef>
                <a:spcPts val="0"/>
              </a:spcBef>
              <a:spcAft>
                <a:spcPts val="1200"/>
              </a:spcAft>
              <a:buFont typeface="Wingdings" panose="05000000000000000000" pitchFamily="2" charset="2"/>
              <a:buChar char="§"/>
            </a:pPr>
            <a:r>
              <a:rPr lang="en-US" altLang="en-US" sz="1800" dirty="0">
                <a:ea typeface="ＭＳ Ｐゴシック" pitchFamily="34" charset="-128"/>
              </a:rPr>
              <a:t>Provide their employees with a workplace that does not have serious hazards and follow all relevant OSHA safety and health standards;</a:t>
            </a:r>
          </a:p>
          <a:p>
            <a:pPr eaLnBrk="1" hangingPunct="1">
              <a:lnSpc>
                <a:spcPct val="90000"/>
              </a:lnSpc>
              <a:spcBef>
                <a:spcPts val="0"/>
              </a:spcBef>
              <a:spcAft>
                <a:spcPts val="1200"/>
              </a:spcAft>
              <a:buFont typeface="Wingdings" panose="05000000000000000000" pitchFamily="2" charset="2"/>
              <a:buChar char="§"/>
            </a:pPr>
            <a:r>
              <a:rPr lang="en-US" altLang="en-US" sz="1800" dirty="0" smtClean="0">
                <a:ea typeface="ＭＳ Ｐゴシック" pitchFamily="34" charset="-128"/>
              </a:rPr>
              <a:t>Inform </a:t>
            </a:r>
            <a:r>
              <a:rPr lang="en-US" altLang="en-US" sz="1800" dirty="0">
                <a:ea typeface="ＭＳ Ｐゴシック" pitchFamily="34" charset="-128"/>
              </a:rPr>
              <a:t>employees about chemical hazards through training, labels, alarms, color-coded systems, chemical information sheets and other methods;</a:t>
            </a:r>
          </a:p>
          <a:p>
            <a:pPr eaLnBrk="1" hangingPunct="1">
              <a:lnSpc>
                <a:spcPct val="90000"/>
              </a:lnSpc>
              <a:spcBef>
                <a:spcPts val="0"/>
              </a:spcBef>
              <a:spcAft>
                <a:spcPts val="1200"/>
              </a:spcAft>
              <a:buFont typeface="Wingdings" panose="05000000000000000000" pitchFamily="2" charset="2"/>
              <a:buChar char="§"/>
            </a:pPr>
            <a:r>
              <a:rPr lang="en-US" altLang="en-US" sz="1800" dirty="0" smtClean="0">
                <a:ea typeface="ＭＳ Ｐゴシック" pitchFamily="34" charset="-128"/>
              </a:rPr>
              <a:t>Keep </a:t>
            </a:r>
            <a:r>
              <a:rPr lang="en-US" altLang="en-US" sz="1800" dirty="0">
                <a:ea typeface="ＭＳ Ｐゴシック" pitchFamily="34" charset="-128"/>
              </a:rPr>
              <a:t>accurate records of work-related injuries and illnesses;</a:t>
            </a:r>
          </a:p>
          <a:p>
            <a:pPr eaLnBrk="1" hangingPunct="1">
              <a:lnSpc>
                <a:spcPct val="90000"/>
              </a:lnSpc>
              <a:spcBef>
                <a:spcPts val="0"/>
              </a:spcBef>
              <a:spcAft>
                <a:spcPts val="1200"/>
              </a:spcAft>
              <a:buFont typeface="Wingdings" panose="05000000000000000000" pitchFamily="2" charset="2"/>
              <a:buChar char="§"/>
            </a:pPr>
            <a:r>
              <a:rPr lang="en-US" altLang="en-US" sz="1800" dirty="0" smtClean="0">
                <a:ea typeface="ＭＳ Ｐゴシック" pitchFamily="34" charset="-128"/>
              </a:rPr>
              <a:t>Perform </a:t>
            </a:r>
            <a:r>
              <a:rPr lang="en-US" altLang="en-US" sz="1800" dirty="0">
                <a:ea typeface="ＭＳ Ｐゴシック" pitchFamily="34" charset="-128"/>
              </a:rPr>
              <a:t>tests in the workplace, such as air sampling, required by some OSHA standards</a:t>
            </a:r>
            <a:r>
              <a:rPr lang="en-US" altLang="en-US" sz="1800" dirty="0" smtClean="0">
                <a:ea typeface="ＭＳ Ｐゴシック" pitchFamily="34" charset="-128"/>
              </a:rPr>
              <a:t>;</a:t>
            </a:r>
            <a:endParaRPr lang="en-US" altLang="en-US" sz="400" dirty="0">
              <a:solidFill>
                <a:schemeClr val="tx2"/>
              </a:solidFill>
              <a:ea typeface="ＭＳ Ｐゴシック" pitchFamily="34" charset="-128"/>
            </a:endParaRPr>
          </a:p>
        </p:txBody>
      </p:sp>
      <p:sp>
        <p:nvSpPr>
          <p:cNvPr id="25603" name="TextBox 4"/>
          <p:cNvSpPr txBox="1">
            <a:spLocks noChangeArrowheads="1"/>
          </p:cNvSpPr>
          <p:nvPr/>
        </p:nvSpPr>
        <p:spPr bwMode="auto">
          <a:xfrm>
            <a:off x="6068291" y="2403765"/>
            <a:ext cx="4585854" cy="354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28600" lvl="0" indent="-228600">
              <a:lnSpc>
                <a:spcPct val="90000"/>
              </a:lnSpc>
              <a:spcAft>
                <a:spcPts val="1200"/>
              </a:spcAft>
              <a:buFont typeface="Wingdings" panose="05000000000000000000" pitchFamily="2" charset="2"/>
              <a:buChar char="§"/>
            </a:pPr>
            <a:r>
              <a:rPr lang="en-US" altLang="en-US" sz="1800" dirty="0">
                <a:solidFill>
                  <a:prstClr val="black"/>
                </a:solidFill>
                <a:latin typeface="+mn-lt"/>
              </a:rPr>
              <a:t>Provide hearing exams or other medical tests required by OSHA standards;</a:t>
            </a:r>
          </a:p>
          <a:p>
            <a:pPr marL="285750" indent="-285750">
              <a:lnSpc>
                <a:spcPct val="90000"/>
              </a:lnSpc>
              <a:spcAft>
                <a:spcPts val="1200"/>
              </a:spcAft>
              <a:buClr>
                <a:schemeClr val="tx1"/>
              </a:buClr>
              <a:buFont typeface="Wingdings" panose="05000000000000000000" pitchFamily="2" charset="2"/>
              <a:buChar char="§"/>
            </a:pPr>
            <a:r>
              <a:rPr lang="en-US" altLang="en-US" sz="1800" dirty="0" smtClean="0">
                <a:latin typeface="+mn-lt"/>
              </a:rPr>
              <a:t> </a:t>
            </a:r>
            <a:r>
              <a:rPr lang="en-US" altLang="en-US" sz="1800" dirty="0">
                <a:latin typeface="+mn-lt"/>
              </a:rPr>
              <a:t>Post</a:t>
            </a:r>
            <a:r>
              <a:rPr lang="en-US" altLang="en-US" sz="1800" dirty="0">
                <a:latin typeface="+mn-lt"/>
              </a:rPr>
              <a:t> OSHA citations, injury and illness data, and the OSHA poster in the workplace where workers will see them;</a:t>
            </a:r>
          </a:p>
          <a:p>
            <a:pPr marL="285750" indent="-285750" eaLnBrk="1" hangingPunct="1">
              <a:lnSpc>
                <a:spcPct val="90000"/>
              </a:lnSpc>
              <a:spcAft>
                <a:spcPts val="1200"/>
              </a:spcAft>
              <a:buClr>
                <a:schemeClr val="tx1"/>
              </a:buClr>
              <a:buFont typeface="Wingdings" panose="05000000000000000000" pitchFamily="2" charset="2"/>
              <a:buChar char="§"/>
            </a:pPr>
            <a:r>
              <a:rPr lang="en-US" altLang="en-US" sz="1800" dirty="0" smtClean="0">
                <a:latin typeface="+mn-lt"/>
              </a:rPr>
              <a:t>Notify </a:t>
            </a:r>
            <a:r>
              <a:rPr lang="en-US" altLang="en-US" sz="1800" dirty="0">
                <a:latin typeface="+mn-lt"/>
              </a:rPr>
              <a:t>OSHA within 8 hours of a work-place incident in which there is a death; 24 hours when one or more workers are admitted to a hospital, amputations, and losses of an eye; and</a:t>
            </a:r>
          </a:p>
          <a:p>
            <a:pPr marL="285750" indent="-285750" eaLnBrk="1" hangingPunct="1">
              <a:lnSpc>
                <a:spcPct val="90000"/>
              </a:lnSpc>
              <a:spcAft>
                <a:spcPts val="1200"/>
              </a:spcAft>
              <a:buClr>
                <a:schemeClr val="tx1"/>
              </a:buClr>
              <a:buFont typeface="Wingdings" panose="05000000000000000000" pitchFamily="2" charset="2"/>
              <a:buChar char="§"/>
            </a:pPr>
            <a:r>
              <a:rPr lang="en-US" altLang="en-US" sz="1800" dirty="0" smtClean="0">
                <a:latin typeface="+mn-lt"/>
              </a:rPr>
              <a:t> </a:t>
            </a:r>
            <a:r>
              <a:rPr lang="en-US" altLang="en-US" sz="1800" dirty="0">
                <a:latin typeface="+mn-lt"/>
              </a:rPr>
              <a:t>Not discriminate or retaliate against workers for using their rights under the law.</a:t>
            </a:r>
          </a:p>
        </p:txBody>
      </p:sp>
    </p:spTree>
    <p:extLst>
      <p:ext uri="{BB962C8B-B14F-4D97-AF65-F5344CB8AC3E}">
        <p14:creationId xmlns:p14="http://schemas.microsoft.com/office/powerpoint/2010/main" val="2823669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8738" y="5715000"/>
            <a:ext cx="3924300" cy="369332"/>
          </a:xfrm>
          <a:prstGeom prst="rect">
            <a:avLst/>
          </a:prstGeom>
          <a:noFill/>
        </p:spPr>
        <p:txBody>
          <a:bodyPr wrap="square" rtlCol="0">
            <a:spAutoFit/>
          </a:bodyPr>
          <a:lstStyle/>
          <a:p>
            <a:pPr algn="ctr"/>
            <a:r>
              <a:rPr lang="en-US" dirty="0" smtClean="0"/>
              <a:t>Courtesy OSHA</a:t>
            </a:r>
            <a:endParaRPr lang="en-US" dirty="0"/>
          </a:p>
        </p:txBody>
      </p:sp>
      <p:sp>
        <p:nvSpPr>
          <p:cNvPr id="7" name="Slide Number Placeholder 5"/>
          <p:cNvSpPr>
            <a:spLocks noGrp="1"/>
          </p:cNvSpPr>
          <p:nvPr>
            <p:ph type="sldNum" sz="quarter" idx="12"/>
          </p:nvPr>
        </p:nvSpPr>
        <p:spPr/>
        <p:txBody>
          <a:bodyPr/>
          <a:lstStyle/>
          <a:p>
            <a:fld id="{9B31CD69-A84D-42D7-B286-B79AB659A74C}" type="slidenum">
              <a:rPr lang="en-US"/>
              <a:pPr/>
              <a:t>30</a:t>
            </a:fld>
            <a:endParaRPr lang="en-US"/>
          </a:p>
        </p:txBody>
      </p:sp>
      <p:sp>
        <p:nvSpPr>
          <p:cNvPr id="64514" name="Rectangle 1026"/>
          <p:cNvSpPr>
            <a:spLocks noGrp="1" noChangeArrowheads="1"/>
          </p:cNvSpPr>
          <p:nvPr>
            <p:ph type="title"/>
          </p:nvPr>
        </p:nvSpPr>
        <p:spPr>
          <a:xfrm>
            <a:off x="2209800" y="457200"/>
            <a:ext cx="7772400" cy="609600"/>
          </a:xfrm>
        </p:spPr>
        <p:txBody>
          <a:bodyPr>
            <a:normAutofit fontScale="90000"/>
          </a:bodyPr>
          <a:lstStyle/>
          <a:p>
            <a:pPr algn="ctr"/>
            <a:r>
              <a:rPr lang="en-US" dirty="0">
                <a:latin typeface="+mn-lt"/>
              </a:rPr>
              <a:t>Falls</a:t>
            </a:r>
          </a:p>
        </p:txBody>
      </p:sp>
      <p:sp>
        <p:nvSpPr>
          <p:cNvPr id="64515" name="Rectangle 1027"/>
          <p:cNvSpPr>
            <a:spLocks noGrp="1" noChangeArrowheads="1"/>
          </p:cNvSpPr>
          <p:nvPr>
            <p:ph type="body" idx="1"/>
          </p:nvPr>
        </p:nvSpPr>
        <p:spPr>
          <a:xfrm>
            <a:off x="1371600" y="2209800"/>
            <a:ext cx="4648200" cy="2667000"/>
          </a:xfrm>
        </p:spPr>
        <p:txBody>
          <a:bodyPr>
            <a:normAutofit/>
          </a:bodyPr>
          <a:lstStyle/>
          <a:p>
            <a:pPr marL="0" indent="0">
              <a:lnSpc>
                <a:spcPct val="90000"/>
              </a:lnSpc>
              <a:spcBef>
                <a:spcPct val="40000"/>
              </a:spcBef>
              <a:buNone/>
            </a:pPr>
            <a:r>
              <a:rPr lang="en-US" dirty="0"/>
              <a:t>Workers in elevated locations who experience a shock may fall, resulting in serious injury or death</a:t>
            </a:r>
          </a:p>
        </p:txBody>
      </p:sp>
      <p:pic>
        <p:nvPicPr>
          <p:cNvPr id="64517" name="Picture 1029" descr="Bruce Stockton Accident 5-9-08 001 (Smal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88738" y="1066800"/>
            <a:ext cx="39243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87252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04382" y="5699652"/>
            <a:ext cx="3911600" cy="369332"/>
          </a:xfrm>
          <a:prstGeom prst="rect">
            <a:avLst/>
          </a:prstGeom>
          <a:noFill/>
        </p:spPr>
        <p:txBody>
          <a:bodyPr wrap="square" rtlCol="0">
            <a:spAutoFit/>
          </a:bodyPr>
          <a:lstStyle/>
          <a:p>
            <a:pPr algn="ctr"/>
            <a:r>
              <a:rPr lang="en-US" dirty="0" smtClean="0"/>
              <a:t>Courtesy OSHA</a:t>
            </a:r>
            <a:endParaRPr lang="en-US" dirty="0"/>
          </a:p>
        </p:txBody>
      </p:sp>
      <p:sp>
        <p:nvSpPr>
          <p:cNvPr id="7" name="Slide Number Placeholder 6"/>
          <p:cNvSpPr>
            <a:spLocks noGrp="1"/>
          </p:cNvSpPr>
          <p:nvPr>
            <p:ph type="sldNum" sz="quarter" idx="12"/>
          </p:nvPr>
        </p:nvSpPr>
        <p:spPr/>
        <p:txBody>
          <a:bodyPr/>
          <a:lstStyle/>
          <a:p>
            <a:fld id="{6A3B1E06-6F6F-4503-99CA-0DBA07AFFB91}" type="slidenum">
              <a:rPr lang="en-US"/>
              <a:pPr/>
              <a:t>31</a:t>
            </a:fld>
            <a:endParaRPr lang="en-US"/>
          </a:p>
        </p:txBody>
      </p:sp>
      <p:sp>
        <p:nvSpPr>
          <p:cNvPr id="169986" name="Rectangle 2050"/>
          <p:cNvSpPr>
            <a:spLocks noGrp="1" noChangeArrowheads="1"/>
          </p:cNvSpPr>
          <p:nvPr>
            <p:ph type="title"/>
          </p:nvPr>
        </p:nvSpPr>
        <p:spPr>
          <a:xfrm>
            <a:off x="2209800" y="381000"/>
            <a:ext cx="7772400" cy="1143000"/>
          </a:xfrm>
        </p:spPr>
        <p:txBody>
          <a:bodyPr>
            <a:normAutofit/>
          </a:bodyPr>
          <a:lstStyle/>
          <a:p>
            <a:pPr algn="ctr"/>
            <a:r>
              <a:rPr lang="en-US" dirty="0"/>
              <a:t>Electrical </a:t>
            </a:r>
            <a:r>
              <a:rPr lang="en-US" dirty="0" smtClean="0"/>
              <a:t>Hazards 1.1</a:t>
            </a:r>
            <a:endParaRPr lang="en-US" dirty="0"/>
          </a:p>
        </p:txBody>
      </p:sp>
      <p:sp>
        <p:nvSpPr>
          <p:cNvPr id="169987" name="Rectangle 2051"/>
          <p:cNvSpPr>
            <a:spLocks noGrp="1" noChangeArrowheads="1"/>
          </p:cNvSpPr>
          <p:nvPr>
            <p:ph type="body" sz="half" idx="1"/>
          </p:nvPr>
        </p:nvSpPr>
        <p:spPr>
          <a:xfrm>
            <a:off x="1039091" y="1828800"/>
            <a:ext cx="5278582" cy="4191000"/>
          </a:xfrm>
        </p:spPr>
        <p:txBody>
          <a:bodyPr>
            <a:noAutofit/>
          </a:bodyPr>
          <a:lstStyle/>
          <a:p>
            <a:pPr>
              <a:lnSpc>
                <a:spcPct val="90000"/>
              </a:lnSpc>
              <a:buFontTx/>
              <a:buNone/>
            </a:pPr>
            <a:r>
              <a:rPr lang="en-US" dirty="0"/>
              <a:t>	Electrical accidents are  caused by a combination of three factors:</a:t>
            </a:r>
          </a:p>
          <a:p>
            <a:pPr lvl="1">
              <a:lnSpc>
                <a:spcPct val="90000"/>
              </a:lnSpc>
              <a:buFontTx/>
              <a:buChar char="•"/>
            </a:pPr>
            <a:r>
              <a:rPr lang="en-US" sz="2800" dirty="0"/>
              <a:t>Unsafe equipment and/or installation, </a:t>
            </a:r>
          </a:p>
          <a:p>
            <a:pPr lvl="1">
              <a:lnSpc>
                <a:spcPct val="90000"/>
              </a:lnSpc>
              <a:buFontTx/>
              <a:buChar char="•"/>
            </a:pPr>
            <a:r>
              <a:rPr lang="en-US" sz="2800" dirty="0"/>
              <a:t>Workplaces made unsafe by the environment, and </a:t>
            </a:r>
          </a:p>
          <a:p>
            <a:pPr lvl="1">
              <a:lnSpc>
                <a:spcPct val="90000"/>
              </a:lnSpc>
              <a:buFontTx/>
              <a:buChar char="•"/>
            </a:pPr>
            <a:r>
              <a:rPr lang="en-US" sz="2800" dirty="0"/>
              <a:t>Unsafe work practices.</a:t>
            </a:r>
          </a:p>
        </p:txBody>
      </p:sp>
      <p:pic>
        <p:nvPicPr>
          <p:cNvPr id="169989" name="Picture 2053" descr="Slide41"/>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6688974" y="1468581"/>
            <a:ext cx="4459288"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67560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2511"/>
          </a:xfrm>
        </p:spPr>
        <p:txBody>
          <a:bodyPr/>
          <a:lstStyle/>
          <a:p>
            <a:pPr algn="ctr"/>
            <a:r>
              <a:rPr lang="en-US" dirty="0" smtClean="0"/>
              <a:t>Electrical Hazards 1.2</a:t>
            </a:r>
            <a:endParaRPr lang="en-US" dirty="0"/>
          </a:p>
        </p:txBody>
      </p:sp>
      <p:sp>
        <p:nvSpPr>
          <p:cNvPr id="3" name="Content Placeholder 2"/>
          <p:cNvSpPr>
            <a:spLocks noGrp="1"/>
          </p:cNvSpPr>
          <p:nvPr>
            <p:ph idx="1"/>
          </p:nvPr>
        </p:nvSpPr>
        <p:spPr>
          <a:xfrm>
            <a:off x="1745673" y="1316182"/>
            <a:ext cx="8783782" cy="5278583"/>
          </a:xfrm>
        </p:spPr>
        <p:txBody>
          <a:bodyPr>
            <a:normAutofit/>
          </a:bodyPr>
          <a:lstStyle/>
          <a:p>
            <a:pPr marL="0" indent="0">
              <a:buNone/>
            </a:pPr>
            <a:r>
              <a:rPr lang="en-US" dirty="0">
                <a:solidFill>
                  <a:srgbClr val="000000"/>
                </a:solidFill>
              </a:rPr>
              <a:t>Electrical shocks, fires, or falls result from these hazards:</a:t>
            </a:r>
          </a:p>
          <a:p>
            <a:pPr lvl="1">
              <a:spcBef>
                <a:spcPts val="1200"/>
              </a:spcBef>
            </a:pPr>
            <a:r>
              <a:rPr lang="en-US" dirty="0" smtClean="0"/>
              <a:t>Exposed </a:t>
            </a:r>
            <a:r>
              <a:rPr lang="en-US" dirty="0"/>
              <a:t>electrical parts</a:t>
            </a:r>
          </a:p>
          <a:p>
            <a:pPr lvl="1">
              <a:spcBef>
                <a:spcPts val="1200"/>
              </a:spcBef>
            </a:pPr>
            <a:r>
              <a:rPr lang="en-US" dirty="0"/>
              <a:t> Overhead power lines</a:t>
            </a:r>
          </a:p>
          <a:p>
            <a:pPr lvl="1">
              <a:spcBef>
                <a:spcPts val="1200"/>
              </a:spcBef>
            </a:pPr>
            <a:r>
              <a:rPr lang="en-US" dirty="0"/>
              <a:t> Inadequate wiring</a:t>
            </a:r>
          </a:p>
          <a:p>
            <a:pPr lvl="1">
              <a:spcBef>
                <a:spcPts val="1200"/>
              </a:spcBef>
            </a:pPr>
            <a:r>
              <a:rPr lang="en-US" dirty="0"/>
              <a:t> Defective insulation</a:t>
            </a:r>
          </a:p>
          <a:p>
            <a:pPr lvl="1">
              <a:spcBef>
                <a:spcPts val="1200"/>
              </a:spcBef>
            </a:pPr>
            <a:r>
              <a:rPr lang="en-US" dirty="0"/>
              <a:t> Improper grounding</a:t>
            </a:r>
          </a:p>
          <a:p>
            <a:pPr lvl="1">
              <a:spcBef>
                <a:spcPts val="1200"/>
              </a:spcBef>
            </a:pPr>
            <a:r>
              <a:rPr lang="en-US" dirty="0"/>
              <a:t> Overloaded circuits</a:t>
            </a:r>
          </a:p>
          <a:p>
            <a:pPr lvl="1">
              <a:spcBef>
                <a:spcPts val="1200"/>
              </a:spcBef>
            </a:pPr>
            <a:r>
              <a:rPr lang="en-US" dirty="0"/>
              <a:t> Wet conditions</a:t>
            </a:r>
          </a:p>
          <a:p>
            <a:pPr lvl="1">
              <a:spcBef>
                <a:spcPts val="1200"/>
              </a:spcBef>
            </a:pPr>
            <a:r>
              <a:rPr lang="en-US" dirty="0"/>
              <a:t> Damaged tools and equipment</a:t>
            </a:r>
          </a:p>
          <a:p>
            <a:pPr lvl="1">
              <a:spcBef>
                <a:spcPts val="1200"/>
              </a:spcBef>
            </a:pPr>
            <a:r>
              <a:rPr lang="en-US" dirty="0"/>
              <a:t> Improper PPE</a:t>
            </a:r>
          </a:p>
          <a:p>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32</a:t>
            </a:fld>
            <a:endParaRPr lang="en-US"/>
          </a:p>
        </p:txBody>
      </p:sp>
    </p:spTree>
    <p:extLst>
      <p:ext uri="{BB962C8B-B14F-4D97-AF65-F5344CB8AC3E}">
        <p14:creationId xmlns:p14="http://schemas.microsoft.com/office/powerpoint/2010/main" val="2191688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1828800" y="457200"/>
            <a:ext cx="8534400" cy="990600"/>
          </a:xfrm>
        </p:spPr>
        <p:txBody>
          <a:bodyPr/>
          <a:lstStyle/>
          <a:p>
            <a:pPr algn="ctr"/>
            <a:r>
              <a:rPr lang="en-US" dirty="0"/>
              <a:t>Clues that Electrical Hazards Exist  </a:t>
            </a:r>
          </a:p>
        </p:txBody>
      </p:sp>
      <p:sp>
        <p:nvSpPr>
          <p:cNvPr id="3" name="TextBox 2"/>
          <p:cNvSpPr txBox="1"/>
          <p:nvPr/>
        </p:nvSpPr>
        <p:spPr>
          <a:xfrm>
            <a:off x="7219603" y="5862843"/>
            <a:ext cx="3703320" cy="369332"/>
          </a:xfrm>
          <a:prstGeom prst="rect">
            <a:avLst/>
          </a:prstGeom>
          <a:noFill/>
        </p:spPr>
        <p:txBody>
          <a:bodyPr wrap="square" rtlCol="0">
            <a:spAutoFit/>
          </a:bodyPr>
          <a:lstStyle/>
          <a:p>
            <a:pPr algn="ctr"/>
            <a:r>
              <a:rPr lang="en-US" dirty="0" smtClean="0"/>
              <a:t>Courtesy  OSHA</a:t>
            </a:r>
            <a:endParaRPr lang="en-US" dirty="0"/>
          </a:p>
        </p:txBody>
      </p:sp>
      <p:sp>
        <p:nvSpPr>
          <p:cNvPr id="161795" name="Rectangle 3"/>
          <p:cNvSpPr>
            <a:spLocks noGrp="1" noChangeArrowheads="1"/>
          </p:cNvSpPr>
          <p:nvPr>
            <p:ph type="body" sz="half" idx="1"/>
          </p:nvPr>
        </p:nvSpPr>
        <p:spPr>
          <a:xfrm>
            <a:off x="928255" y="2008908"/>
            <a:ext cx="5320145" cy="3629891"/>
          </a:xfrm>
        </p:spPr>
        <p:txBody>
          <a:bodyPr>
            <a:normAutofit/>
          </a:bodyPr>
          <a:lstStyle/>
          <a:p>
            <a:pPr algn="just">
              <a:lnSpc>
                <a:spcPct val="90000"/>
              </a:lnSpc>
              <a:spcBef>
                <a:spcPct val="35000"/>
              </a:spcBef>
            </a:pPr>
            <a:r>
              <a:rPr lang="en-US" sz="2400" dirty="0"/>
              <a:t>Tripped circuit breakers or blown fuses</a:t>
            </a:r>
          </a:p>
          <a:p>
            <a:pPr marL="274320">
              <a:lnSpc>
                <a:spcPct val="90000"/>
              </a:lnSpc>
              <a:spcBef>
                <a:spcPct val="35000"/>
              </a:spcBef>
            </a:pPr>
            <a:r>
              <a:rPr lang="en-US" sz="2400" dirty="0" smtClean="0"/>
              <a:t>Warm tools</a:t>
            </a:r>
            <a:r>
              <a:rPr lang="en-US" sz="2400" dirty="0"/>
              <a:t>, wires, cords, connections, or junction boxes</a:t>
            </a:r>
          </a:p>
          <a:p>
            <a:pPr algn="just">
              <a:lnSpc>
                <a:spcPct val="90000"/>
              </a:lnSpc>
              <a:spcBef>
                <a:spcPct val="35000"/>
              </a:spcBef>
            </a:pPr>
            <a:r>
              <a:rPr lang="en-US" sz="2400" dirty="0"/>
              <a:t>GFCI that shuts off a circuit</a:t>
            </a:r>
          </a:p>
          <a:p>
            <a:pPr algn="just">
              <a:lnSpc>
                <a:spcPct val="90000"/>
              </a:lnSpc>
              <a:spcBef>
                <a:spcPct val="35000"/>
              </a:spcBef>
            </a:pPr>
            <a:r>
              <a:rPr lang="en-US" sz="2400" dirty="0"/>
              <a:t>Worn or frayed insulation around wire or connection</a:t>
            </a:r>
          </a:p>
        </p:txBody>
      </p:sp>
      <p:sp>
        <p:nvSpPr>
          <p:cNvPr id="7" name="Slide Number Placeholder 6"/>
          <p:cNvSpPr>
            <a:spLocks noGrp="1"/>
          </p:cNvSpPr>
          <p:nvPr>
            <p:ph type="sldNum" sz="quarter" idx="12"/>
          </p:nvPr>
        </p:nvSpPr>
        <p:spPr/>
        <p:txBody>
          <a:bodyPr/>
          <a:lstStyle/>
          <a:p>
            <a:fld id="{D71D8A0F-5A16-44E8-9EBE-247A2769C618}" type="slidenum">
              <a:rPr lang="en-US"/>
              <a:pPr/>
              <a:t>33</a:t>
            </a:fld>
            <a:endParaRPr lang="en-US"/>
          </a:p>
        </p:txBody>
      </p:sp>
      <p:pic>
        <p:nvPicPr>
          <p:cNvPr id="161798" name="Picture 6" descr="worn_insulation2"/>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6691745" y="1510145"/>
            <a:ext cx="43434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8768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752600" y="304800"/>
            <a:ext cx="8915400" cy="1066800"/>
          </a:xfrm>
        </p:spPr>
        <p:txBody>
          <a:bodyPr/>
          <a:lstStyle/>
          <a:p>
            <a:r>
              <a:rPr lang="en-US"/>
              <a:t>Hazard – Defective Cords &amp; Wires</a:t>
            </a:r>
          </a:p>
        </p:txBody>
      </p:sp>
      <p:sp>
        <p:nvSpPr>
          <p:cNvPr id="3" name="TextBox 2"/>
          <p:cNvSpPr txBox="1"/>
          <p:nvPr/>
        </p:nvSpPr>
        <p:spPr>
          <a:xfrm>
            <a:off x="2133600" y="5097780"/>
            <a:ext cx="7924800" cy="1200329"/>
          </a:xfrm>
          <a:prstGeom prst="rect">
            <a:avLst/>
          </a:prstGeom>
          <a:noFill/>
        </p:spPr>
        <p:txBody>
          <a:bodyPr wrap="square" rtlCol="0">
            <a:spAutoFit/>
          </a:bodyPr>
          <a:lstStyle/>
          <a:p>
            <a:r>
              <a:rPr lang="en-US" sz="2400" dirty="0" smtClean="0"/>
              <a:t>Photos represent cords that have been manipulated and used in an unsafe manner other than the manufacture recommend use</a:t>
            </a:r>
            <a:r>
              <a:rPr lang="en-US" dirty="0" smtClean="0"/>
              <a:t>.  </a:t>
            </a:r>
            <a:r>
              <a:rPr lang="en-US" sz="2400" dirty="0" smtClean="0"/>
              <a:t>Photos courtesy of OSHA.</a:t>
            </a:r>
            <a:endParaRPr lang="en-US" sz="2400" dirty="0"/>
          </a:p>
        </p:txBody>
      </p:sp>
      <p:sp>
        <p:nvSpPr>
          <p:cNvPr id="7" name="Slide Number Placeholder 6"/>
          <p:cNvSpPr>
            <a:spLocks noGrp="1"/>
          </p:cNvSpPr>
          <p:nvPr>
            <p:ph type="sldNum" sz="quarter" idx="12"/>
          </p:nvPr>
        </p:nvSpPr>
        <p:spPr/>
        <p:txBody>
          <a:bodyPr/>
          <a:lstStyle/>
          <a:p>
            <a:fld id="{56935120-8537-4B90-AAB2-2E87AE9FF068}" type="slidenum">
              <a:rPr lang="en-US"/>
              <a:pPr/>
              <a:t>34</a:t>
            </a:fld>
            <a:endParaRPr lang="en-US"/>
          </a:p>
        </p:txBody>
      </p:sp>
      <p:pic>
        <p:nvPicPr>
          <p:cNvPr id="137226" name="Picture 10" descr="Slide46"/>
          <p:cNvPicPr>
            <a:picLocks noGrp="1" noChangeAspect="1" noChangeArrowheads="1"/>
          </p:cNvPicPr>
          <p:nvPr>
            <p:ph type="chart" sz="half" idx="2"/>
          </p:nvPr>
        </p:nvPicPr>
        <p:blipFill>
          <a:blip r:embed="rId3" cstate="email">
            <a:extLst>
              <a:ext uri="{28A0092B-C50C-407E-A947-70E740481C1C}">
                <a14:useLocalDpi xmlns:a14="http://schemas.microsoft.com/office/drawing/2010/main"/>
              </a:ext>
            </a:extLst>
          </a:blip>
          <a:srcRect/>
          <a:stretch>
            <a:fillRect/>
          </a:stretch>
        </p:blipFill>
        <p:spPr>
          <a:xfrm>
            <a:off x="2133600" y="1371600"/>
            <a:ext cx="3886200" cy="33832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7231" name="Picture 15" descr="photo6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1371600"/>
            <a:ext cx="3810000"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7515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8802025" y="5992382"/>
            <a:ext cx="3114672" cy="369332"/>
          </a:xfrm>
          <a:prstGeom prst="rect">
            <a:avLst/>
          </a:prstGeom>
          <a:noFill/>
        </p:spPr>
        <p:txBody>
          <a:bodyPr wrap="square" rtlCol="0">
            <a:spAutoFit/>
          </a:bodyPr>
          <a:lstStyle/>
          <a:p>
            <a:pPr algn="ctr"/>
            <a:r>
              <a:rPr lang="en-US" dirty="0" smtClean="0"/>
              <a:t>Photos courtesy of OSHA</a:t>
            </a:r>
            <a:endParaRPr lang="en-US" dirty="0"/>
          </a:p>
        </p:txBody>
      </p:sp>
      <p:sp>
        <p:nvSpPr>
          <p:cNvPr id="144386" name="Rectangle 2"/>
          <p:cNvSpPr>
            <a:spLocks noGrp="1" noChangeArrowheads="1"/>
          </p:cNvSpPr>
          <p:nvPr>
            <p:ph type="title"/>
          </p:nvPr>
        </p:nvSpPr>
        <p:spPr>
          <a:xfrm>
            <a:off x="1524000" y="381000"/>
            <a:ext cx="9144000" cy="914400"/>
          </a:xfrm>
        </p:spPr>
        <p:txBody>
          <a:bodyPr/>
          <a:lstStyle/>
          <a:p>
            <a:pPr algn="ctr"/>
            <a:r>
              <a:rPr lang="en-US" sz="3600" dirty="0" smtClean="0">
                <a:latin typeface="+mn-lt"/>
              </a:rPr>
              <a:t>Control – </a:t>
            </a:r>
            <a:r>
              <a:rPr lang="en-US" sz="3600" dirty="0">
                <a:latin typeface="+mn-lt"/>
              </a:rPr>
              <a:t>Ground Tools &amp; Equipment</a:t>
            </a:r>
          </a:p>
        </p:txBody>
      </p:sp>
      <p:sp>
        <p:nvSpPr>
          <p:cNvPr id="144387" name="Rectangle 3"/>
          <p:cNvSpPr>
            <a:spLocks noGrp="1" noChangeArrowheads="1"/>
          </p:cNvSpPr>
          <p:nvPr>
            <p:ph type="body" sz="half" idx="1"/>
          </p:nvPr>
        </p:nvSpPr>
        <p:spPr>
          <a:xfrm>
            <a:off x="3554361" y="1725561"/>
            <a:ext cx="5088194" cy="4999703"/>
          </a:xfrm>
        </p:spPr>
        <p:txBody>
          <a:bodyPr>
            <a:noAutofit/>
          </a:bodyPr>
          <a:lstStyle/>
          <a:p>
            <a:r>
              <a:rPr lang="en-US" sz="2400" dirty="0"/>
              <a:t>Ground power supply systems, electrical circuits, and electrical equipment </a:t>
            </a:r>
          </a:p>
          <a:p>
            <a:r>
              <a:rPr lang="en-US" sz="2400" dirty="0"/>
              <a:t>Frequently inspect electrical systems to insure path to ground is continuous</a:t>
            </a:r>
          </a:p>
          <a:p>
            <a:r>
              <a:rPr lang="en-US" sz="2400" dirty="0"/>
              <a:t>Inspect electrical equipment before use</a:t>
            </a:r>
          </a:p>
          <a:p>
            <a:r>
              <a:rPr lang="en-US" sz="2400" dirty="0"/>
              <a:t>Don’t remove ground prongs from tools or extension cords</a:t>
            </a:r>
          </a:p>
          <a:p>
            <a:r>
              <a:rPr lang="en-US" sz="2400" dirty="0"/>
              <a:t>Ground exposed metal parts of equipment</a:t>
            </a:r>
          </a:p>
        </p:txBody>
      </p:sp>
      <p:sp>
        <p:nvSpPr>
          <p:cNvPr id="8" name="Slide Number Placeholder 6"/>
          <p:cNvSpPr>
            <a:spLocks noGrp="1"/>
          </p:cNvSpPr>
          <p:nvPr>
            <p:ph type="sldNum" sz="quarter" idx="12"/>
          </p:nvPr>
        </p:nvSpPr>
        <p:spPr/>
        <p:txBody>
          <a:bodyPr/>
          <a:lstStyle/>
          <a:p>
            <a:fld id="{023CB4EC-E536-4891-AD8D-B66A5997FE14}" type="slidenum">
              <a:rPr lang="en-US"/>
              <a:pPr/>
              <a:t>35</a:t>
            </a:fld>
            <a:endParaRPr lang="en-US"/>
          </a:p>
        </p:txBody>
      </p:sp>
      <p:pic>
        <p:nvPicPr>
          <p:cNvPr id="144390" name="Picture 6" descr="drill"/>
          <p:cNvPicPr>
            <a:picLocks noGrp="1" noChangeAspect="1" noChangeArrowheads="1"/>
          </p:cNvPicPr>
          <p:nvPr>
            <p:ph type="chart" sz="half" idx="2"/>
          </p:nvPr>
        </p:nvPicPr>
        <p:blipFill>
          <a:blip r:embed="rId3">
            <a:extLst>
              <a:ext uri="{28A0092B-C50C-407E-A947-70E740481C1C}">
                <a14:useLocalDpi xmlns:a14="http://schemas.microsoft.com/office/drawing/2010/main"/>
              </a:ext>
            </a:extLst>
          </a:blip>
          <a:srcRect/>
          <a:stretch>
            <a:fillRect/>
          </a:stretch>
        </p:blipFill>
        <p:spPr>
          <a:xfrm>
            <a:off x="482600" y="2224563"/>
            <a:ext cx="2971800" cy="2081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4392" name="Picture 8" descr="cord pinched in do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37600" y="2318226"/>
            <a:ext cx="2895600" cy="1893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343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uginrecept"/>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91063" y="1424847"/>
            <a:ext cx="3501973" cy="3990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6826591" y="6304602"/>
            <a:ext cx="3529642" cy="379563"/>
          </a:xfrm>
          <a:prstGeom prst="rect">
            <a:avLst/>
          </a:prstGeom>
          <a:noFill/>
        </p:spPr>
        <p:txBody>
          <a:bodyPr wrap="square" rtlCol="0">
            <a:spAutoFit/>
          </a:bodyPr>
          <a:lstStyle/>
          <a:p>
            <a:pPr algn="ctr"/>
            <a:r>
              <a:rPr lang="en-US" dirty="0" smtClean="0"/>
              <a:t>Courtesy OSHA</a:t>
            </a:r>
            <a:endParaRPr lang="en-US" dirty="0"/>
          </a:p>
        </p:txBody>
      </p:sp>
      <p:sp>
        <p:nvSpPr>
          <p:cNvPr id="35842" name="Rectangle 2"/>
          <p:cNvSpPr>
            <a:spLocks noGrp="1" noChangeArrowheads="1"/>
          </p:cNvSpPr>
          <p:nvPr>
            <p:ph type="title"/>
          </p:nvPr>
        </p:nvSpPr>
        <p:spPr>
          <a:xfrm>
            <a:off x="2209800" y="228600"/>
            <a:ext cx="7772400" cy="1144588"/>
          </a:xfrm>
        </p:spPr>
        <p:txBody>
          <a:bodyPr/>
          <a:lstStyle/>
          <a:p>
            <a:pPr algn="ctr"/>
            <a:r>
              <a:rPr lang="en-US" dirty="0" smtClean="0"/>
              <a:t>Power Tool Requirements</a:t>
            </a:r>
          </a:p>
        </p:txBody>
      </p:sp>
      <p:sp>
        <p:nvSpPr>
          <p:cNvPr id="35843" name="Rectangle 3"/>
          <p:cNvSpPr>
            <a:spLocks noGrp="1" noChangeArrowheads="1"/>
          </p:cNvSpPr>
          <p:nvPr>
            <p:ph type="body" idx="1"/>
          </p:nvPr>
        </p:nvSpPr>
        <p:spPr>
          <a:xfrm>
            <a:off x="718648" y="1907458"/>
            <a:ext cx="5576455" cy="3740727"/>
          </a:xfrm>
        </p:spPr>
        <p:txBody>
          <a:bodyPr>
            <a:normAutofit/>
          </a:bodyPr>
          <a:lstStyle/>
          <a:p>
            <a:pPr marL="512763" lvl="1" indent="-273050">
              <a:spcBef>
                <a:spcPts val="0"/>
              </a:spcBef>
              <a:spcAft>
                <a:spcPts val="1200"/>
              </a:spcAft>
              <a:buFontTx/>
              <a:buChar char="•"/>
            </a:pPr>
            <a:r>
              <a:rPr lang="en-US" sz="2800" dirty="0"/>
              <a:t>Have a three-wire cord with ground plugged into a grounded receptacle, or</a:t>
            </a:r>
          </a:p>
          <a:p>
            <a:pPr marL="512763" lvl="1" indent="-273050">
              <a:spcBef>
                <a:spcPts val="0"/>
              </a:spcBef>
              <a:spcAft>
                <a:spcPts val="1200"/>
              </a:spcAft>
              <a:buFontTx/>
              <a:buChar char="•"/>
              <a:tabLst>
                <a:tab pos="512763" algn="l"/>
              </a:tabLst>
            </a:pPr>
            <a:r>
              <a:rPr lang="en-US" sz="2800" dirty="0"/>
              <a:t>Be double insulated, or</a:t>
            </a:r>
          </a:p>
          <a:p>
            <a:pPr marL="512763" lvl="1" indent="-273050">
              <a:spcBef>
                <a:spcPts val="0"/>
              </a:spcBef>
              <a:spcAft>
                <a:spcPts val="1200"/>
              </a:spcAft>
              <a:buFontTx/>
              <a:buChar char="•"/>
              <a:tabLst>
                <a:tab pos="512763" algn="l"/>
              </a:tabLst>
            </a:pPr>
            <a:r>
              <a:rPr lang="en-US" sz="2800" dirty="0"/>
              <a:t>Be powered by a low-voltage isolation transformer</a:t>
            </a:r>
          </a:p>
        </p:txBody>
      </p:sp>
      <p:sp>
        <p:nvSpPr>
          <p:cNvPr id="3" name="Slide Number Placeholder 2"/>
          <p:cNvSpPr>
            <a:spLocks noGrp="1"/>
          </p:cNvSpPr>
          <p:nvPr>
            <p:ph type="sldNum" sz="quarter" idx="12"/>
          </p:nvPr>
        </p:nvSpPr>
        <p:spPr/>
        <p:txBody>
          <a:bodyPr/>
          <a:lstStyle/>
          <a:p>
            <a:fld id="{03AE46D5-F5C2-466A-A152-8CD799C5A496}" type="slidenum">
              <a:rPr lang="en-US" smtClean="0"/>
              <a:t>36</a:t>
            </a:fld>
            <a:endParaRPr lang="en-US"/>
          </a:p>
        </p:txBody>
      </p:sp>
    </p:spTree>
    <p:extLst>
      <p:ext uri="{BB962C8B-B14F-4D97-AF65-F5344CB8AC3E}">
        <p14:creationId xmlns:p14="http://schemas.microsoft.com/office/powerpoint/2010/main" val="2202053762"/>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title="double insulated tool"/>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2200" y="1905000"/>
            <a:ext cx="4495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6"/>
          <p:cNvSpPr>
            <a:spLocks noChangeArrowheads="1"/>
          </p:cNvSpPr>
          <p:nvPr/>
        </p:nvSpPr>
        <p:spPr bwMode="auto">
          <a:xfrm>
            <a:off x="6248400" y="5257800"/>
            <a:ext cx="4419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spcBef>
                <a:spcPct val="20000"/>
              </a:spcBef>
              <a:buClr>
                <a:srgbClr val="FFCC00"/>
              </a:buClr>
              <a:buFont typeface="Wingdings" pitchFamily="2" charset="2"/>
              <a:buNone/>
            </a:pPr>
            <a:r>
              <a:rPr lang="en-US" sz="2400" b="1"/>
              <a:t>Double Insulated marking</a:t>
            </a:r>
          </a:p>
        </p:txBody>
      </p:sp>
      <p:sp>
        <p:nvSpPr>
          <p:cNvPr id="36869" name="AutoShape 5" title="arrow"/>
          <p:cNvSpPr>
            <a:spLocks noChangeArrowheads="1"/>
          </p:cNvSpPr>
          <p:nvPr/>
        </p:nvSpPr>
        <p:spPr bwMode="auto">
          <a:xfrm rot="-900000">
            <a:off x="8686800" y="4114800"/>
            <a:ext cx="368300" cy="977900"/>
          </a:xfrm>
          <a:prstGeom prst="upArrow">
            <a:avLst>
              <a:gd name="adj1" fmla="val 50000"/>
              <a:gd name="adj2" fmla="val 132746"/>
            </a:avLst>
          </a:prstGeom>
          <a:solidFill>
            <a:srgbClr val="FF0000"/>
          </a:solidFill>
          <a:ln w="12700">
            <a:solidFill>
              <a:schemeClr val="tx1"/>
            </a:solidFill>
            <a:miter lim="800000"/>
            <a:headEnd/>
            <a:tailEnd/>
          </a:ln>
        </p:spPr>
        <p:txBody>
          <a:bodyPr wrap="none" anchor="ctr"/>
          <a:lstStyle/>
          <a:p>
            <a:endParaRPr lang="en-US">
              <a:latin typeface="Calibri" pitchFamily="34" charset="0"/>
            </a:endParaRPr>
          </a:p>
        </p:txBody>
      </p:sp>
      <p:sp>
        <p:nvSpPr>
          <p:cNvPr id="36868" name="Rectangle 3"/>
          <p:cNvSpPr>
            <a:spLocks noGrp="1" noChangeArrowheads="1"/>
          </p:cNvSpPr>
          <p:nvPr>
            <p:ph type="body" sz="half" idx="1"/>
          </p:nvPr>
        </p:nvSpPr>
        <p:spPr>
          <a:xfrm>
            <a:off x="997527" y="2327564"/>
            <a:ext cx="4585855" cy="2590800"/>
          </a:xfrm>
        </p:spPr>
        <p:txBody>
          <a:bodyPr/>
          <a:lstStyle/>
          <a:p>
            <a:r>
              <a:rPr lang="en-US" dirty="0" smtClean="0"/>
              <a:t>Inspect tools before use</a:t>
            </a:r>
          </a:p>
          <a:p>
            <a:r>
              <a:rPr lang="en-US" dirty="0" smtClean="0"/>
              <a:t>Use the right tool correctly</a:t>
            </a:r>
          </a:p>
          <a:p>
            <a:r>
              <a:rPr lang="en-US" dirty="0" smtClean="0"/>
              <a:t>Protect your tools</a:t>
            </a:r>
          </a:p>
          <a:p>
            <a:r>
              <a:rPr lang="en-US" dirty="0" smtClean="0"/>
              <a:t>Use double insulated tools</a:t>
            </a:r>
          </a:p>
        </p:txBody>
      </p:sp>
      <p:sp>
        <p:nvSpPr>
          <p:cNvPr id="36867" name="Rectangle 2"/>
          <p:cNvSpPr>
            <a:spLocks noGrp="1" noChangeArrowheads="1"/>
          </p:cNvSpPr>
          <p:nvPr>
            <p:ph type="title"/>
          </p:nvPr>
        </p:nvSpPr>
        <p:spPr>
          <a:xfrm>
            <a:off x="1524000" y="381000"/>
            <a:ext cx="9144000" cy="1143000"/>
          </a:xfrm>
        </p:spPr>
        <p:txBody>
          <a:bodyPr/>
          <a:lstStyle/>
          <a:p>
            <a:pPr algn="ctr"/>
            <a:r>
              <a:rPr lang="en-US" dirty="0" smtClean="0"/>
              <a:t>Preventing Electrical Hazards - Tools</a:t>
            </a:r>
          </a:p>
        </p:txBody>
      </p:sp>
      <p:sp>
        <p:nvSpPr>
          <p:cNvPr id="2" name="TextBox 1"/>
          <p:cNvSpPr txBox="1"/>
          <p:nvPr/>
        </p:nvSpPr>
        <p:spPr>
          <a:xfrm>
            <a:off x="6172200" y="5715000"/>
            <a:ext cx="4495800" cy="381000"/>
          </a:xfrm>
          <a:prstGeom prst="rect">
            <a:avLst/>
          </a:prstGeom>
          <a:noFill/>
        </p:spPr>
        <p:txBody>
          <a:bodyPr wrap="square" rtlCol="0">
            <a:spAutoFit/>
          </a:bodyPr>
          <a:lstStyle/>
          <a:p>
            <a:pPr algn="ctr"/>
            <a:r>
              <a:rPr lang="en-US" dirty="0" smtClean="0"/>
              <a:t>Courtesy OSHA</a:t>
            </a:r>
            <a:endParaRPr lang="en-US" dirty="0"/>
          </a:p>
        </p:txBody>
      </p:sp>
      <p:sp>
        <p:nvSpPr>
          <p:cNvPr id="3" name="Slide Number Placeholder 2"/>
          <p:cNvSpPr>
            <a:spLocks noGrp="1"/>
          </p:cNvSpPr>
          <p:nvPr>
            <p:ph type="sldNum" sz="quarter" idx="12"/>
          </p:nvPr>
        </p:nvSpPr>
        <p:spPr/>
        <p:txBody>
          <a:bodyPr/>
          <a:lstStyle/>
          <a:p>
            <a:fld id="{1077260A-AC99-4810-999D-ED3BE21201C3}" type="slidenum">
              <a:rPr lang="en-US" smtClean="0"/>
              <a:pPr/>
              <a:t>37</a:t>
            </a:fld>
            <a:endParaRPr lang="en-US"/>
          </a:p>
        </p:txBody>
      </p:sp>
    </p:spTree>
    <p:extLst>
      <p:ext uri="{BB962C8B-B14F-4D97-AF65-F5344CB8AC3E}">
        <p14:creationId xmlns:p14="http://schemas.microsoft.com/office/powerpoint/2010/main" val="4079811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0673" y="5834149"/>
            <a:ext cx="3200400" cy="369332"/>
          </a:xfrm>
          <a:prstGeom prst="rect">
            <a:avLst/>
          </a:prstGeom>
          <a:noFill/>
        </p:spPr>
        <p:txBody>
          <a:bodyPr wrap="square" rtlCol="0">
            <a:spAutoFit/>
          </a:bodyPr>
          <a:lstStyle/>
          <a:p>
            <a:pPr algn="ctr"/>
            <a:r>
              <a:rPr lang="en-US" dirty="0" smtClean="0"/>
              <a:t>Photos courtesy OSHA</a:t>
            </a:r>
            <a:endParaRPr lang="en-US" dirty="0"/>
          </a:p>
        </p:txBody>
      </p:sp>
      <p:sp>
        <p:nvSpPr>
          <p:cNvPr id="74754" name="Rectangle 2"/>
          <p:cNvSpPr>
            <a:spLocks noGrp="1" noChangeArrowheads="1"/>
          </p:cNvSpPr>
          <p:nvPr>
            <p:ph type="title"/>
          </p:nvPr>
        </p:nvSpPr>
        <p:spPr>
          <a:xfrm>
            <a:off x="2133600" y="457200"/>
            <a:ext cx="7772400" cy="762000"/>
          </a:xfrm>
        </p:spPr>
        <p:txBody>
          <a:bodyPr/>
          <a:lstStyle/>
          <a:p>
            <a:r>
              <a:rPr lang="en-US"/>
              <a:t>Hazard – Improper Grounding</a:t>
            </a:r>
          </a:p>
        </p:txBody>
      </p:sp>
      <p:sp>
        <p:nvSpPr>
          <p:cNvPr id="74755" name="Rectangle 3"/>
          <p:cNvSpPr>
            <a:spLocks noGrp="1" noChangeArrowheads="1"/>
          </p:cNvSpPr>
          <p:nvPr>
            <p:ph type="body" sz="half" idx="1"/>
          </p:nvPr>
        </p:nvSpPr>
        <p:spPr>
          <a:xfrm>
            <a:off x="1052945" y="1981200"/>
            <a:ext cx="5583382" cy="4038600"/>
          </a:xfrm>
        </p:spPr>
        <p:txBody>
          <a:bodyPr>
            <a:normAutofit/>
          </a:bodyPr>
          <a:lstStyle/>
          <a:p>
            <a:pPr>
              <a:lnSpc>
                <a:spcPct val="95000"/>
              </a:lnSpc>
              <a:spcBef>
                <a:spcPct val="40000"/>
              </a:spcBef>
            </a:pPr>
            <a:r>
              <a:rPr lang="en-US" dirty="0"/>
              <a:t>Tools plugged into improperly grounded circuits may become energized</a:t>
            </a:r>
          </a:p>
          <a:p>
            <a:pPr>
              <a:lnSpc>
                <a:spcPct val="95000"/>
              </a:lnSpc>
              <a:spcBef>
                <a:spcPct val="40000"/>
              </a:spcBef>
            </a:pPr>
            <a:r>
              <a:rPr lang="en-US" dirty="0"/>
              <a:t>Broken wire or plug on extension cord</a:t>
            </a:r>
          </a:p>
          <a:p>
            <a:pPr>
              <a:lnSpc>
                <a:spcPct val="95000"/>
              </a:lnSpc>
              <a:spcBef>
                <a:spcPct val="40000"/>
              </a:spcBef>
            </a:pPr>
            <a:r>
              <a:rPr lang="en-US" dirty="0"/>
              <a:t>M</a:t>
            </a:r>
            <a:r>
              <a:rPr lang="en-US" dirty="0" smtClean="0"/>
              <a:t>ost </a:t>
            </a:r>
            <a:r>
              <a:rPr lang="en-US" dirty="0"/>
              <a:t>frequently violated OSHA standards</a:t>
            </a:r>
          </a:p>
        </p:txBody>
      </p:sp>
      <p:pic>
        <p:nvPicPr>
          <p:cNvPr id="74757" name="Picture 5" descr="Slide44"/>
          <p:cNvPicPr>
            <a:picLocks noGrp="1" noChangeAspect="1" noChangeArrowheads="1"/>
          </p:cNvPicPr>
          <p:nvPr>
            <p:ph type="chart" sz="half" idx="2"/>
          </p:nvPr>
        </p:nvPicPr>
        <p:blipFill>
          <a:blip r:embed="rId3" cstate="email">
            <a:extLst>
              <a:ext uri="{28A0092B-C50C-407E-A947-70E740481C1C}">
                <a14:useLocalDpi xmlns:a14="http://schemas.microsoft.com/office/drawing/2010/main"/>
              </a:ext>
            </a:extLst>
          </a:blip>
          <a:srcRect/>
          <a:stretch>
            <a:fillRect/>
          </a:stretch>
        </p:blipFill>
        <p:spPr>
          <a:xfrm>
            <a:off x="7335982" y="1239981"/>
            <a:ext cx="3200400" cy="220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8" name="Picture 6" descr="missingpi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63691" y="3546764"/>
            <a:ext cx="3200400" cy="22098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6"/>
          <p:cNvSpPr>
            <a:spLocks noGrp="1"/>
          </p:cNvSpPr>
          <p:nvPr>
            <p:ph type="sldNum" sz="quarter" idx="12"/>
          </p:nvPr>
        </p:nvSpPr>
        <p:spPr/>
        <p:txBody>
          <a:bodyPr/>
          <a:lstStyle/>
          <a:p>
            <a:fld id="{2D11E2C7-5294-41C5-8F51-C3146C00B6E3}" type="slidenum">
              <a:rPr lang="en-US"/>
              <a:pPr/>
              <a:t>38</a:t>
            </a:fld>
            <a:endParaRPr lang="en-US"/>
          </a:p>
        </p:txBody>
      </p:sp>
    </p:spTree>
    <p:extLst>
      <p:ext uri="{BB962C8B-B14F-4D97-AF65-F5344CB8AC3E}">
        <p14:creationId xmlns:p14="http://schemas.microsoft.com/office/powerpoint/2010/main" val="68628531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AA85E29-22E6-40CE-BCF8-9301896787B3}" type="slidenum">
              <a:rPr lang="en-US"/>
              <a:pPr/>
              <a:t>39</a:t>
            </a:fld>
            <a:endParaRPr lang="en-US"/>
          </a:p>
        </p:txBody>
      </p:sp>
      <p:sp>
        <p:nvSpPr>
          <p:cNvPr id="147458" name="Rectangle 2"/>
          <p:cNvSpPr>
            <a:spLocks noGrp="1" noChangeArrowheads="1"/>
          </p:cNvSpPr>
          <p:nvPr>
            <p:ph type="title"/>
          </p:nvPr>
        </p:nvSpPr>
        <p:spPr>
          <a:xfrm>
            <a:off x="1524000" y="381000"/>
            <a:ext cx="9144000" cy="1143000"/>
          </a:xfrm>
        </p:spPr>
        <p:txBody>
          <a:bodyPr>
            <a:normAutofit fontScale="90000"/>
          </a:bodyPr>
          <a:lstStyle/>
          <a:p>
            <a:pPr algn="ctr"/>
            <a:r>
              <a:rPr lang="en-US" dirty="0"/>
              <a:t>Control - Assured Equipment Grounding Conductor Program</a:t>
            </a:r>
          </a:p>
        </p:txBody>
      </p:sp>
      <p:sp>
        <p:nvSpPr>
          <p:cNvPr id="147459" name="Rectangle 3"/>
          <p:cNvSpPr>
            <a:spLocks noGrp="1" noChangeArrowheads="1"/>
          </p:cNvSpPr>
          <p:nvPr>
            <p:ph type="body" idx="1"/>
          </p:nvPr>
        </p:nvSpPr>
        <p:spPr>
          <a:xfrm>
            <a:off x="1108363" y="1752599"/>
            <a:ext cx="10002982" cy="4578927"/>
          </a:xfrm>
        </p:spPr>
        <p:txBody>
          <a:bodyPr>
            <a:noAutofit/>
          </a:bodyPr>
          <a:lstStyle/>
          <a:p>
            <a:pPr>
              <a:lnSpc>
                <a:spcPct val="90000"/>
              </a:lnSpc>
              <a:buFontTx/>
              <a:buNone/>
            </a:pPr>
            <a:r>
              <a:rPr lang="en-US" dirty="0"/>
              <a:t>Program must cover:</a:t>
            </a:r>
          </a:p>
          <a:p>
            <a:pPr lvl="1">
              <a:lnSpc>
                <a:spcPct val="90000"/>
              </a:lnSpc>
              <a:buFontTx/>
              <a:buChar char="•"/>
            </a:pPr>
            <a:r>
              <a:rPr lang="en-US" sz="2800" dirty="0"/>
              <a:t>All cord sets</a:t>
            </a:r>
          </a:p>
          <a:p>
            <a:pPr lvl="1">
              <a:lnSpc>
                <a:spcPct val="90000"/>
              </a:lnSpc>
              <a:buFontTx/>
              <a:buChar char="•"/>
            </a:pPr>
            <a:r>
              <a:rPr lang="en-US" sz="2800" dirty="0"/>
              <a:t>Receptacles not part of a building or structure </a:t>
            </a:r>
          </a:p>
          <a:p>
            <a:pPr lvl="1">
              <a:lnSpc>
                <a:spcPct val="90000"/>
              </a:lnSpc>
              <a:buFontTx/>
              <a:buChar char="•"/>
            </a:pPr>
            <a:r>
              <a:rPr lang="en-US" sz="2800" dirty="0"/>
              <a:t>Equipment connected by plug and cord</a:t>
            </a:r>
          </a:p>
          <a:p>
            <a:pPr>
              <a:lnSpc>
                <a:spcPct val="90000"/>
              </a:lnSpc>
              <a:buFontTx/>
              <a:buNone/>
            </a:pPr>
            <a:endParaRPr lang="en-US" sz="1000" dirty="0"/>
          </a:p>
          <a:p>
            <a:pPr>
              <a:lnSpc>
                <a:spcPct val="90000"/>
              </a:lnSpc>
              <a:buFontTx/>
              <a:buNone/>
            </a:pPr>
            <a:r>
              <a:rPr lang="en-US" dirty="0"/>
              <a:t>Program requirements include:</a:t>
            </a:r>
          </a:p>
          <a:p>
            <a:pPr lvl="1">
              <a:lnSpc>
                <a:spcPct val="90000"/>
              </a:lnSpc>
              <a:buFontTx/>
              <a:buChar char="•"/>
            </a:pPr>
            <a:r>
              <a:rPr lang="en-US" sz="2800" dirty="0"/>
              <a:t>Specific procedures adopted by the employer</a:t>
            </a:r>
          </a:p>
          <a:p>
            <a:pPr lvl="1">
              <a:lnSpc>
                <a:spcPct val="90000"/>
              </a:lnSpc>
              <a:buFontTx/>
              <a:buChar char="•"/>
            </a:pPr>
            <a:r>
              <a:rPr lang="en-US" sz="2800" dirty="0"/>
              <a:t>Competent person to implement the program</a:t>
            </a:r>
          </a:p>
          <a:p>
            <a:pPr lvl="1">
              <a:lnSpc>
                <a:spcPct val="90000"/>
              </a:lnSpc>
              <a:buFontTx/>
              <a:buChar char="•"/>
            </a:pPr>
            <a:r>
              <a:rPr lang="en-US" sz="2800" dirty="0"/>
              <a:t>Visual inspection for damage of equipment connected by cord and plug</a:t>
            </a:r>
          </a:p>
        </p:txBody>
      </p:sp>
    </p:spTree>
    <p:extLst>
      <p:ext uri="{BB962C8B-B14F-4D97-AF65-F5344CB8AC3E}">
        <p14:creationId xmlns:p14="http://schemas.microsoft.com/office/powerpoint/2010/main" val="2506293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1246910" y="1825625"/>
            <a:ext cx="10106890" cy="4351338"/>
          </a:xfrm>
        </p:spPr>
        <p:txBody>
          <a:bodyPr/>
          <a:lstStyle/>
          <a:p>
            <a:pPr marL="0" indent="0" eaLnBrk="1" hangingPunct="1">
              <a:buNone/>
            </a:pPr>
            <a:r>
              <a:rPr lang="en-US" dirty="0" smtClean="0"/>
              <a:t>You have the right to:</a:t>
            </a:r>
          </a:p>
          <a:p>
            <a:pPr eaLnBrk="1" hangingPunct="1">
              <a:buFont typeface="Wingdings 3" pitchFamily="18" charset="2"/>
              <a:buNone/>
            </a:pPr>
            <a:endParaRPr lang="en-US" dirty="0" smtClean="0"/>
          </a:p>
          <a:p>
            <a:pPr lvl="1" eaLnBrk="1" hangingPunct="1">
              <a:spcBef>
                <a:spcPts val="0"/>
              </a:spcBef>
              <a:spcAft>
                <a:spcPts val="1200"/>
              </a:spcAft>
            </a:pPr>
            <a:r>
              <a:rPr lang="en-US" sz="2800" dirty="0"/>
              <a:t>A safe and healthful workplace </a:t>
            </a:r>
            <a:endParaRPr lang="en-US" sz="2800" b="1" dirty="0"/>
          </a:p>
          <a:p>
            <a:pPr lvl="1" eaLnBrk="1" hangingPunct="1">
              <a:spcBef>
                <a:spcPts val="0"/>
              </a:spcBef>
              <a:spcAft>
                <a:spcPts val="1200"/>
              </a:spcAft>
            </a:pPr>
            <a:r>
              <a:rPr lang="en-US" sz="2800" dirty="0"/>
              <a:t>Know about hazardous chemicals</a:t>
            </a:r>
            <a:endParaRPr lang="en-US" sz="2800" b="1" dirty="0"/>
          </a:p>
          <a:p>
            <a:pPr lvl="1" eaLnBrk="1" hangingPunct="1">
              <a:spcBef>
                <a:spcPts val="0"/>
              </a:spcBef>
              <a:spcAft>
                <a:spcPts val="1200"/>
              </a:spcAft>
            </a:pPr>
            <a:r>
              <a:rPr lang="en-US" sz="2800" dirty="0"/>
              <a:t>Information about injuries and illnesses in your workplace </a:t>
            </a:r>
            <a:endParaRPr lang="en-US" sz="2800" b="1" dirty="0"/>
          </a:p>
          <a:p>
            <a:pPr lvl="1" eaLnBrk="1" hangingPunct="1">
              <a:spcBef>
                <a:spcPts val="0"/>
              </a:spcBef>
              <a:spcAft>
                <a:spcPts val="1200"/>
              </a:spcAft>
            </a:pPr>
            <a:r>
              <a:rPr lang="en-US" sz="2800" dirty="0"/>
              <a:t>Complain or request hazard correction from employer </a:t>
            </a:r>
            <a:endParaRPr lang="en-US" sz="2800" b="1" dirty="0"/>
          </a:p>
          <a:p>
            <a:pPr eaLnBrk="1" hangingPunct="1"/>
            <a:endParaRPr lang="en-US" dirty="0" smtClean="0"/>
          </a:p>
        </p:txBody>
      </p:sp>
      <p:sp>
        <p:nvSpPr>
          <p:cNvPr id="3" name="Title 2"/>
          <p:cNvSpPr>
            <a:spLocks noGrp="1"/>
          </p:cNvSpPr>
          <p:nvPr>
            <p:ph type="title"/>
          </p:nvPr>
        </p:nvSpPr>
        <p:spPr>
          <a:xfrm>
            <a:off x="838200" y="365125"/>
            <a:ext cx="10515600" cy="1061893"/>
          </a:xfrm>
        </p:spPr>
        <p:txBody>
          <a:bodyPr>
            <a:normAutofit/>
          </a:bodyPr>
          <a:lstStyle/>
          <a:p>
            <a:pPr>
              <a:defRPr/>
            </a:pPr>
            <a:r>
              <a:rPr lang="en-US" sz="3200" b="1" dirty="0" smtClean="0"/>
              <a:t>Employee Rights &amp; Responsibilities</a:t>
            </a:r>
            <a:endParaRPr lang="en-US" sz="3200" b="1" dirty="0">
              <a:solidFill>
                <a:schemeClr val="accent1">
                  <a:satMod val="150000"/>
                </a:schemeClr>
              </a:solidFill>
            </a:endParaRPr>
          </a:p>
        </p:txBody>
      </p:sp>
      <p:sp>
        <p:nvSpPr>
          <p:cNvPr id="2" name="Slide Number Placeholder 1"/>
          <p:cNvSpPr>
            <a:spLocks noGrp="1"/>
          </p:cNvSpPr>
          <p:nvPr>
            <p:ph type="sldNum" sz="quarter" idx="12"/>
          </p:nvPr>
        </p:nvSpPr>
        <p:spPr/>
        <p:txBody>
          <a:bodyPr/>
          <a:lstStyle/>
          <a:p>
            <a:fld id="{03AE46D5-F5C2-466A-A152-8CD799C5A496}" type="slidenum">
              <a:rPr lang="en-US" smtClean="0"/>
              <a:t>4</a:t>
            </a:fld>
            <a:endParaRPr lang="en-US"/>
          </a:p>
        </p:txBody>
      </p:sp>
    </p:spTree>
    <p:extLst>
      <p:ext uri="{BB962C8B-B14F-4D97-AF65-F5344CB8AC3E}">
        <p14:creationId xmlns:p14="http://schemas.microsoft.com/office/powerpoint/2010/main" val="211771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1345" y="5222471"/>
            <a:ext cx="4114800" cy="369332"/>
          </a:xfrm>
          <a:prstGeom prst="rect">
            <a:avLst/>
          </a:prstGeom>
          <a:noFill/>
        </p:spPr>
        <p:txBody>
          <a:bodyPr wrap="square" rtlCol="0">
            <a:spAutoFit/>
          </a:bodyPr>
          <a:lstStyle/>
          <a:p>
            <a:pPr algn="ctr"/>
            <a:r>
              <a:rPr lang="en-US" dirty="0" smtClean="0"/>
              <a:t>Courtesy OSHA</a:t>
            </a:r>
            <a:endParaRPr lang="en-US" dirty="0"/>
          </a:p>
        </p:txBody>
      </p:sp>
      <p:sp>
        <p:nvSpPr>
          <p:cNvPr id="119810" name="Rectangle 2"/>
          <p:cNvSpPr>
            <a:spLocks noGrp="1" noChangeArrowheads="1"/>
          </p:cNvSpPr>
          <p:nvPr>
            <p:ph type="title"/>
          </p:nvPr>
        </p:nvSpPr>
        <p:spPr>
          <a:xfrm>
            <a:off x="2209800" y="304800"/>
            <a:ext cx="7772400" cy="1143000"/>
          </a:xfrm>
        </p:spPr>
        <p:txBody>
          <a:bodyPr/>
          <a:lstStyle/>
          <a:p>
            <a:pPr algn="ctr"/>
            <a:r>
              <a:rPr lang="en-US" dirty="0"/>
              <a:t>Hazard – Overloaded Circuits</a:t>
            </a:r>
          </a:p>
        </p:txBody>
      </p:sp>
      <p:sp>
        <p:nvSpPr>
          <p:cNvPr id="119811" name="Rectangle 3"/>
          <p:cNvSpPr>
            <a:spLocks noGrp="1" noChangeArrowheads="1"/>
          </p:cNvSpPr>
          <p:nvPr>
            <p:ph type="body" idx="1"/>
          </p:nvPr>
        </p:nvSpPr>
        <p:spPr>
          <a:xfrm>
            <a:off x="914401" y="1614054"/>
            <a:ext cx="5943600" cy="4523510"/>
          </a:xfrm>
        </p:spPr>
        <p:txBody>
          <a:bodyPr>
            <a:noAutofit/>
          </a:bodyPr>
          <a:lstStyle/>
          <a:p>
            <a:pPr>
              <a:lnSpc>
                <a:spcPct val="90000"/>
              </a:lnSpc>
              <a:buFontTx/>
              <a:buNone/>
            </a:pPr>
            <a:r>
              <a:rPr lang="en-US" dirty="0"/>
              <a:t>Hazards may result from:</a:t>
            </a:r>
          </a:p>
          <a:p>
            <a:pPr marL="457200">
              <a:lnSpc>
                <a:spcPct val="90000"/>
              </a:lnSpc>
            </a:pPr>
            <a:r>
              <a:rPr lang="en-US" dirty="0"/>
              <a:t>Too many devices plugged into a circuit, causing heated  wires and possibly a fire</a:t>
            </a:r>
          </a:p>
          <a:p>
            <a:pPr marL="457200">
              <a:lnSpc>
                <a:spcPct val="90000"/>
              </a:lnSpc>
            </a:pPr>
            <a:r>
              <a:rPr lang="en-US" dirty="0"/>
              <a:t>Damaged tools overheating</a:t>
            </a:r>
          </a:p>
          <a:p>
            <a:pPr marL="457200">
              <a:lnSpc>
                <a:spcPct val="90000"/>
              </a:lnSpc>
            </a:pPr>
            <a:r>
              <a:rPr lang="en-US" dirty="0"/>
              <a:t>Lack of overcurrent  protection</a:t>
            </a:r>
          </a:p>
          <a:p>
            <a:pPr marL="457200">
              <a:lnSpc>
                <a:spcPct val="90000"/>
              </a:lnSpc>
            </a:pPr>
            <a:r>
              <a:rPr lang="en-US" dirty="0"/>
              <a:t>Wire insulation melting, which may cause arcing and a fire in the area where the overload exists, even inside a wall</a:t>
            </a:r>
          </a:p>
        </p:txBody>
      </p:sp>
      <p:sp>
        <p:nvSpPr>
          <p:cNvPr id="7" name="Slide Number Placeholder 5"/>
          <p:cNvSpPr>
            <a:spLocks noGrp="1"/>
          </p:cNvSpPr>
          <p:nvPr>
            <p:ph type="sldNum" sz="quarter" idx="12"/>
          </p:nvPr>
        </p:nvSpPr>
        <p:spPr/>
        <p:txBody>
          <a:bodyPr/>
          <a:lstStyle/>
          <a:p>
            <a:fld id="{9ED515DA-405A-4C2F-BD49-AC4421BD020E}" type="slidenum">
              <a:rPr lang="en-US"/>
              <a:pPr/>
              <a:t>40</a:t>
            </a:fld>
            <a:endParaRPr lang="en-US"/>
          </a:p>
        </p:txBody>
      </p:sp>
      <p:pic>
        <p:nvPicPr>
          <p:cNvPr id="119814" name="Picture 6" descr="Slide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0509" y="1413164"/>
            <a:ext cx="4114800" cy="357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24564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0" y="5715000"/>
            <a:ext cx="3337560" cy="369332"/>
          </a:xfrm>
          <a:prstGeom prst="rect">
            <a:avLst/>
          </a:prstGeom>
          <a:noFill/>
        </p:spPr>
        <p:txBody>
          <a:bodyPr wrap="square" rtlCol="0">
            <a:spAutoFit/>
          </a:bodyPr>
          <a:lstStyle/>
          <a:p>
            <a:pPr algn="ctr"/>
            <a:r>
              <a:rPr lang="en-US" dirty="0" smtClean="0"/>
              <a:t>Courtesy OSHA</a:t>
            </a:r>
            <a:endParaRPr lang="en-US" dirty="0"/>
          </a:p>
        </p:txBody>
      </p:sp>
      <p:sp>
        <p:nvSpPr>
          <p:cNvPr id="70658" name="Rectangle 2"/>
          <p:cNvSpPr>
            <a:spLocks noGrp="1" noChangeArrowheads="1"/>
          </p:cNvSpPr>
          <p:nvPr>
            <p:ph type="title"/>
          </p:nvPr>
        </p:nvSpPr>
        <p:spPr>
          <a:xfrm>
            <a:off x="1524000" y="228600"/>
            <a:ext cx="9144000" cy="1143000"/>
          </a:xfrm>
        </p:spPr>
        <p:txBody>
          <a:bodyPr/>
          <a:lstStyle/>
          <a:p>
            <a:pPr algn="ctr"/>
            <a:r>
              <a:rPr lang="en-US" sz="3800" dirty="0"/>
              <a:t>Control - Electrical Protective Devices</a:t>
            </a:r>
          </a:p>
        </p:txBody>
      </p:sp>
      <p:sp>
        <p:nvSpPr>
          <p:cNvPr id="70659" name="Rectangle 3"/>
          <p:cNvSpPr>
            <a:spLocks noGrp="1" noChangeArrowheads="1"/>
          </p:cNvSpPr>
          <p:nvPr>
            <p:ph type="body" sz="half" idx="1"/>
          </p:nvPr>
        </p:nvSpPr>
        <p:spPr>
          <a:xfrm>
            <a:off x="928255" y="1600200"/>
            <a:ext cx="5701145" cy="5049982"/>
          </a:xfrm>
        </p:spPr>
        <p:txBody>
          <a:bodyPr>
            <a:normAutofit/>
          </a:bodyPr>
          <a:lstStyle/>
          <a:p>
            <a:pPr>
              <a:lnSpc>
                <a:spcPct val="90000"/>
              </a:lnSpc>
            </a:pPr>
            <a:r>
              <a:rPr lang="en-US" dirty="0"/>
              <a:t>Automatically opens circuit if excess current from overload or ground-fault is detected – shutting off electricity </a:t>
            </a:r>
          </a:p>
          <a:p>
            <a:pPr>
              <a:lnSpc>
                <a:spcPct val="90000"/>
              </a:lnSpc>
            </a:pPr>
            <a:r>
              <a:rPr lang="en-US" dirty="0"/>
              <a:t>Includes GFCI’s, fuses, and circuit breakers</a:t>
            </a:r>
          </a:p>
          <a:p>
            <a:pPr>
              <a:lnSpc>
                <a:spcPct val="90000"/>
              </a:lnSpc>
            </a:pPr>
            <a:r>
              <a:rPr lang="en-US" dirty="0"/>
              <a:t>Fuses and circuit breakers are </a:t>
            </a:r>
            <a:r>
              <a:rPr lang="en-US" u="sng" dirty="0"/>
              <a:t>overcurrent</a:t>
            </a:r>
            <a:r>
              <a:rPr lang="en-US" dirty="0"/>
              <a:t> devices. When too much current:</a:t>
            </a:r>
          </a:p>
          <a:p>
            <a:pPr lvl="2">
              <a:lnSpc>
                <a:spcPct val="90000"/>
              </a:lnSpc>
              <a:buClr>
                <a:schemeClr val="tx1"/>
              </a:buClr>
              <a:buFont typeface="Wingdings" pitchFamily="2" charset="2"/>
              <a:buChar char="§"/>
            </a:pPr>
            <a:r>
              <a:rPr lang="en-US" sz="2400" dirty="0"/>
              <a:t> Fuses melt</a:t>
            </a:r>
          </a:p>
          <a:p>
            <a:pPr lvl="2">
              <a:lnSpc>
                <a:spcPct val="90000"/>
              </a:lnSpc>
              <a:buClr>
                <a:schemeClr val="tx1"/>
              </a:buClr>
              <a:buFont typeface="Wingdings" pitchFamily="2" charset="2"/>
              <a:buChar char="§"/>
            </a:pPr>
            <a:r>
              <a:rPr lang="en-US" sz="2400" dirty="0"/>
              <a:t> Circuit breakers trip open</a:t>
            </a:r>
          </a:p>
        </p:txBody>
      </p:sp>
      <p:pic>
        <p:nvPicPr>
          <p:cNvPr id="70661" name="Picture 5" descr="Slide17"/>
          <p:cNvPicPr>
            <a:picLocks noGrp="1" noChangeAspect="1" noChangeArrowheads="1"/>
          </p:cNvPicPr>
          <p:nvPr>
            <p:ph type="chart" sz="half" idx="2"/>
          </p:nvPr>
        </p:nvPicPr>
        <p:blipFill>
          <a:blip r:embed="rId3" cstate="email">
            <a:extLst>
              <a:ext uri="{28A0092B-C50C-407E-A947-70E740481C1C}">
                <a14:useLocalDpi xmlns:a14="http://schemas.microsoft.com/office/drawing/2010/main"/>
              </a:ext>
            </a:extLst>
          </a:blip>
          <a:srcRect/>
          <a:stretch>
            <a:fillRect/>
          </a:stretch>
        </p:blipFill>
        <p:spPr>
          <a:xfrm>
            <a:off x="6858000" y="1676400"/>
            <a:ext cx="3505200" cy="403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lide Number Placeholder 6"/>
          <p:cNvSpPr>
            <a:spLocks noGrp="1"/>
          </p:cNvSpPr>
          <p:nvPr>
            <p:ph type="sldNum" sz="quarter" idx="12"/>
          </p:nvPr>
        </p:nvSpPr>
        <p:spPr/>
        <p:txBody>
          <a:bodyPr/>
          <a:lstStyle/>
          <a:p>
            <a:fld id="{BC946E81-BD6F-402B-B523-EA5F78331D5A}" type="slidenum">
              <a:rPr lang="en-US"/>
              <a:pPr/>
              <a:t>41</a:t>
            </a:fld>
            <a:endParaRPr lang="en-US"/>
          </a:p>
        </p:txBody>
      </p:sp>
    </p:spTree>
    <p:extLst>
      <p:ext uri="{BB962C8B-B14F-4D97-AF65-F5344CB8AC3E}">
        <p14:creationId xmlns:p14="http://schemas.microsoft.com/office/powerpoint/2010/main" val="11677818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053" descr="rusted"/>
          <p:cNvPicPr>
            <a:picLocks noChangeAspect="1" noChangeArrowheads="1"/>
          </p:cNvPicPr>
          <p:nvPr/>
        </p:nvPicPr>
        <p:blipFill>
          <a:blip r:embed="rId3" cstate="email">
            <a:lum bright="30000" contrast="42000"/>
            <a:extLst>
              <a:ext uri="{28A0092B-C50C-407E-A947-70E740481C1C}">
                <a14:useLocalDpi xmlns:a14="http://schemas.microsoft.com/office/drawing/2010/main"/>
              </a:ext>
            </a:extLst>
          </a:blip>
          <a:srcRect/>
          <a:stretch>
            <a:fillRect/>
          </a:stretch>
        </p:blipFill>
        <p:spPr bwMode="auto">
          <a:xfrm>
            <a:off x="7320821" y="1718759"/>
            <a:ext cx="3429000" cy="2551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p:cNvSpPr txBox="1"/>
          <p:nvPr/>
        </p:nvSpPr>
        <p:spPr>
          <a:xfrm>
            <a:off x="7431657" y="5039590"/>
            <a:ext cx="3429000" cy="923330"/>
          </a:xfrm>
          <a:prstGeom prst="rect">
            <a:avLst/>
          </a:prstGeom>
          <a:noFill/>
        </p:spPr>
        <p:txBody>
          <a:bodyPr wrap="square" rtlCol="0">
            <a:spAutoFit/>
          </a:bodyPr>
          <a:lstStyle/>
          <a:p>
            <a:r>
              <a:rPr lang="en-US" dirty="0" smtClean="0"/>
              <a:t>Photo of corroded pipe exposing electrical conductors.  Photo courtesy of OSHA.</a:t>
            </a:r>
            <a:endParaRPr lang="en-US" dirty="0"/>
          </a:p>
        </p:txBody>
      </p:sp>
      <p:sp>
        <p:nvSpPr>
          <p:cNvPr id="40962" name="Rectangle 2"/>
          <p:cNvSpPr>
            <a:spLocks noGrp="1" noChangeArrowheads="1"/>
          </p:cNvSpPr>
          <p:nvPr>
            <p:ph type="title"/>
          </p:nvPr>
        </p:nvSpPr>
        <p:spPr>
          <a:xfrm>
            <a:off x="2209800" y="228600"/>
            <a:ext cx="7772400" cy="914400"/>
          </a:xfrm>
        </p:spPr>
        <p:txBody>
          <a:bodyPr/>
          <a:lstStyle/>
          <a:p>
            <a:pPr algn="ctr"/>
            <a:r>
              <a:rPr lang="en-US" dirty="0" smtClean="0"/>
              <a:t>Avoid Wet Conditions 1.1</a:t>
            </a:r>
          </a:p>
        </p:txBody>
      </p:sp>
      <p:sp>
        <p:nvSpPr>
          <p:cNvPr id="40963" name="Rectangle 3"/>
          <p:cNvSpPr>
            <a:spLocks noGrp="1" noChangeArrowheads="1"/>
          </p:cNvSpPr>
          <p:nvPr>
            <p:ph type="body" idx="1"/>
          </p:nvPr>
        </p:nvSpPr>
        <p:spPr>
          <a:xfrm>
            <a:off x="983673" y="2341418"/>
            <a:ext cx="6054435" cy="3422073"/>
          </a:xfrm>
        </p:spPr>
        <p:txBody>
          <a:bodyPr/>
          <a:lstStyle/>
          <a:p>
            <a:pPr>
              <a:lnSpc>
                <a:spcPct val="90000"/>
              </a:lnSpc>
              <a:spcBef>
                <a:spcPct val="35000"/>
              </a:spcBef>
            </a:pPr>
            <a:r>
              <a:rPr lang="en-US" dirty="0"/>
              <a:t>If you touch a live wire or other electrical component while standing in even a small puddle of water you’ll get a shock.  </a:t>
            </a:r>
          </a:p>
          <a:p>
            <a:pPr>
              <a:lnSpc>
                <a:spcPct val="90000"/>
              </a:lnSpc>
              <a:spcBef>
                <a:spcPct val="35000"/>
              </a:spcBef>
            </a:pPr>
            <a:r>
              <a:rPr lang="en-US" dirty="0"/>
              <a:t>Damaged insulation, equipment, or tools can expose you to live electrical parts. </a:t>
            </a:r>
          </a:p>
        </p:txBody>
      </p:sp>
      <p:sp>
        <p:nvSpPr>
          <p:cNvPr id="40965" name="TextBox 5"/>
          <p:cNvSpPr txBox="1">
            <a:spLocks noChangeArrowheads="1"/>
          </p:cNvSpPr>
          <p:nvPr/>
        </p:nvSpPr>
        <p:spPr bwMode="auto">
          <a:xfrm>
            <a:off x="8404939" y="4375042"/>
            <a:ext cx="16396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1200" dirty="0">
                <a:solidFill>
                  <a:srgbClr val="FF0000"/>
                </a:solidFill>
              </a:rPr>
              <a:t>Unsafe condition</a:t>
            </a:r>
          </a:p>
        </p:txBody>
      </p:sp>
      <p:cxnSp>
        <p:nvCxnSpPr>
          <p:cNvPr id="8" name="Straight Arrow Connector 7" title="arrow"/>
          <p:cNvCxnSpPr>
            <a:stCxn id="40965" idx="0"/>
          </p:cNvCxnSpPr>
          <p:nvPr/>
        </p:nvCxnSpPr>
        <p:spPr>
          <a:xfrm flipH="1" flipV="1">
            <a:off x="8813650" y="3110346"/>
            <a:ext cx="411092" cy="12646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03AE46D5-F5C2-466A-A152-8CD799C5A496}" type="slidenum">
              <a:rPr lang="en-US" smtClean="0"/>
              <a:t>42</a:t>
            </a:fld>
            <a:endParaRPr lang="en-US"/>
          </a:p>
        </p:txBody>
      </p:sp>
    </p:spTree>
    <p:extLst>
      <p:ext uri="{BB962C8B-B14F-4D97-AF65-F5344CB8AC3E}">
        <p14:creationId xmlns:p14="http://schemas.microsoft.com/office/powerpoint/2010/main" val="3880569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a:r>
              <a:rPr lang="en-US" dirty="0" smtClean="0"/>
              <a:t>Avoid Wet Conditions 1.2</a:t>
            </a:r>
          </a:p>
        </p:txBody>
      </p:sp>
      <p:sp>
        <p:nvSpPr>
          <p:cNvPr id="2" name="Slide Number Placeholder 1"/>
          <p:cNvSpPr>
            <a:spLocks noGrp="1"/>
          </p:cNvSpPr>
          <p:nvPr>
            <p:ph type="sldNum" sz="quarter" idx="12"/>
          </p:nvPr>
        </p:nvSpPr>
        <p:spPr/>
        <p:txBody>
          <a:bodyPr/>
          <a:lstStyle/>
          <a:p>
            <a:fld id="{03AE46D5-F5C2-466A-A152-8CD799C5A496}" type="slidenum">
              <a:rPr lang="en-US" smtClean="0"/>
              <a:t>43</a:t>
            </a:fld>
            <a:endParaRPr lang="en-US"/>
          </a:p>
        </p:txBody>
      </p:sp>
      <p:sp>
        <p:nvSpPr>
          <p:cNvPr id="41987" name="Content Placeholder 2"/>
          <p:cNvSpPr>
            <a:spLocks noGrp="1"/>
          </p:cNvSpPr>
          <p:nvPr>
            <p:ph idx="1"/>
          </p:nvPr>
        </p:nvSpPr>
        <p:spPr>
          <a:xfrm>
            <a:off x="1565565" y="2265217"/>
            <a:ext cx="8811490" cy="2944091"/>
          </a:xfrm>
        </p:spPr>
        <p:txBody>
          <a:bodyPr>
            <a:normAutofit/>
          </a:bodyPr>
          <a:lstStyle/>
          <a:p>
            <a:pPr>
              <a:lnSpc>
                <a:spcPct val="90000"/>
              </a:lnSpc>
              <a:spcBef>
                <a:spcPct val="35000"/>
              </a:spcBef>
            </a:pPr>
            <a:r>
              <a:rPr lang="en-US" sz="3200" dirty="0" smtClean="0"/>
              <a:t>Improperly grounded metal switch plates &amp; ceiling </a:t>
            </a:r>
            <a:r>
              <a:rPr lang="en-US" sz="3200" dirty="0" smtClean="0"/>
              <a:t>lights </a:t>
            </a:r>
            <a:r>
              <a:rPr lang="en-US" sz="3200" dirty="0" smtClean="0"/>
              <a:t>are especially hazardous in wet conditions. </a:t>
            </a:r>
            <a:endParaRPr lang="en-US" sz="3200" dirty="0" smtClean="0"/>
          </a:p>
          <a:p>
            <a:pPr>
              <a:spcBef>
                <a:spcPct val="35000"/>
              </a:spcBef>
            </a:pPr>
            <a:r>
              <a:rPr lang="en-US" sz="3200" dirty="0"/>
              <a:t>Wet clothing, high humidity, and perspiration increase your chances of being electrocuted. </a:t>
            </a:r>
          </a:p>
          <a:p>
            <a:pPr>
              <a:lnSpc>
                <a:spcPct val="90000"/>
              </a:lnSpc>
              <a:spcBef>
                <a:spcPct val="35000"/>
              </a:spcBef>
            </a:pPr>
            <a:endParaRPr lang="en-US" dirty="0" smtClean="0">
              <a:latin typeface="+mj-lt"/>
            </a:endParaRPr>
          </a:p>
        </p:txBody>
      </p:sp>
    </p:spTree>
    <p:extLst>
      <p:ext uri="{BB962C8B-B14F-4D97-AF65-F5344CB8AC3E}">
        <p14:creationId xmlns:p14="http://schemas.microsoft.com/office/powerpoint/2010/main" val="37242930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6" descr="elnuevoconstructor"/>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a:stretch>
            <a:fillRect/>
          </a:stretch>
        </p:blipFill>
        <p:spPr>
          <a:xfrm>
            <a:off x="6483927" y="1194955"/>
            <a:ext cx="3832225" cy="453390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2" name="Slide Number Placeholder 1"/>
          <p:cNvSpPr>
            <a:spLocks noGrp="1"/>
          </p:cNvSpPr>
          <p:nvPr>
            <p:ph type="sldNum" sz="quarter" idx="12"/>
          </p:nvPr>
        </p:nvSpPr>
        <p:spPr/>
        <p:txBody>
          <a:bodyPr/>
          <a:lstStyle/>
          <a:p>
            <a:fld id="{A5F31659-8565-42E9-9F5D-6459A9BF5D7F}" type="slidenum">
              <a:rPr lang="en-US" altLang="en-US" smtClean="0"/>
              <a:pPr/>
              <a:t>44</a:t>
            </a:fld>
            <a:endParaRPr lang="en-US" altLang="en-US"/>
          </a:p>
        </p:txBody>
      </p:sp>
      <p:sp>
        <p:nvSpPr>
          <p:cNvPr id="45058" name="Rectangle 2"/>
          <p:cNvSpPr>
            <a:spLocks noGrp="1" noChangeArrowheads="1"/>
          </p:cNvSpPr>
          <p:nvPr>
            <p:ph type="title"/>
          </p:nvPr>
        </p:nvSpPr>
        <p:spPr>
          <a:xfrm>
            <a:off x="1011381" y="304800"/>
            <a:ext cx="10404763" cy="678873"/>
          </a:xfrm>
        </p:spPr>
        <p:txBody>
          <a:bodyPr rtlCol="0">
            <a:normAutofit fontScale="90000"/>
          </a:bodyPr>
          <a:lstStyle/>
          <a:p>
            <a:pPr>
              <a:defRPr/>
            </a:pPr>
            <a:r>
              <a:rPr lang="en-US" dirty="0" smtClean="0">
                <a:cs typeface="Times New Roman" pitchFamily="18" charset="0"/>
              </a:rPr>
              <a:t>What if I work in wet conditions with electricity?</a:t>
            </a:r>
            <a:r>
              <a:rPr lang="en-US" dirty="0" smtClean="0"/>
              <a:t> </a:t>
            </a:r>
          </a:p>
        </p:txBody>
      </p:sp>
      <p:sp>
        <p:nvSpPr>
          <p:cNvPr id="43011" name="Rectangle 4"/>
          <p:cNvSpPr>
            <a:spLocks noGrp="1" noChangeArrowheads="1"/>
          </p:cNvSpPr>
          <p:nvPr>
            <p:ph type="body" sz="half" idx="1"/>
          </p:nvPr>
        </p:nvSpPr>
        <p:spPr>
          <a:xfrm>
            <a:off x="817419" y="1828800"/>
            <a:ext cx="5354782" cy="3602182"/>
          </a:xfrm>
        </p:spPr>
        <p:txBody>
          <a:bodyPr/>
          <a:lstStyle/>
          <a:p>
            <a:r>
              <a:rPr lang="en-US" dirty="0"/>
              <a:t>Avoid working in wet conditions, whenever possible</a:t>
            </a:r>
          </a:p>
          <a:p>
            <a:r>
              <a:rPr lang="en-US" dirty="0"/>
              <a:t>Use approved electrical equipment for wet conditions</a:t>
            </a:r>
          </a:p>
          <a:p>
            <a:r>
              <a:rPr lang="en-US" dirty="0"/>
              <a:t>Do not stand in wet areas and operate electrical equipment</a:t>
            </a:r>
          </a:p>
        </p:txBody>
      </p:sp>
      <p:sp>
        <p:nvSpPr>
          <p:cNvPr id="43013" name="TextBox 5"/>
          <p:cNvSpPr txBox="1">
            <a:spLocks noChangeArrowheads="1"/>
          </p:cNvSpPr>
          <p:nvPr/>
        </p:nvSpPr>
        <p:spPr bwMode="auto">
          <a:xfrm>
            <a:off x="6879503" y="5934670"/>
            <a:ext cx="3429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dirty="0"/>
              <a:t>How many unsafe acts can </a:t>
            </a:r>
            <a:r>
              <a:rPr lang="en-US" dirty="0" smtClean="0"/>
              <a:t>you identify? </a:t>
            </a:r>
          </a:p>
          <a:p>
            <a:pPr algn="ctr"/>
            <a:r>
              <a:rPr lang="en-US" dirty="0" smtClean="0"/>
              <a:t>Courtesy OSHA</a:t>
            </a:r>
            <a:endParaRPr lang="en-US" dirty="0"/>
          </a:p>
        </p:txBody>
      </p:sp>
    </p:spTree>
    <p:extLst>
      <p:ext uri="{BB962C8B-B14F-4D97-AF65-F5344CB8AC3E}">
        <p14:creationId xmlns:p14="http://schemas.microsoft.com/office/powerpoint/2010/main" val="1399238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28164" y="6096000"/>
            <a:ext cx="4191000" cy="369332"/>
          </a:xfrm>
          <a:prstGeom prst="rect">
            <a:avLst/>
          </a:prstGeom>
          <a:noFill/>
        </p:spPr>
        <p:txBody>
          <a:bodyPr wrap="square" rtlCol="0">
            <a:spAutoFit/>
          </a:bodyPr>
          <a:lstStyle/>
          <a:p>
            <a:pPr algn="ctr"/>
            <a:r>
              <a:rPr lang="en-US" dirty="0" smtClean="0"/>
              <a:t>Photos courtesy OSHA</a:t>
            </a:r>
            <a:endParaRPr lang="en-US" dirty="0"/>
          </a:p>
        </p:txBody>
      </p:sp>
      <p:sp>
        <p:nvSpPr>
          <p:cNvPr id="72706" name="Rectangle 2"/>
          <p:cNvSpPr>
            <a:spLocks noGrp="1" noChangeArrowheads="1"/>
          </p:cNvSpPr>
          <p:nvPr>
            <p:ph type="title"/>
          </p:nvPr>
        </p:nvSpPr>
        <p:spPr>
          <a:xfrm>
            <a:off x="1524000" y="228600"/>
            <a:ext cx="9144000" cy="1143000"/>
          </a:xfrm>
        </p:spPr>
        <p:txBody>
          <a:bodyPr>
            <a:normAutofit fontScale="90000"/>
          </a:bodyPr>
          <a:lstStyle/>
          <a:p>
            <a:pPr algn="ctr"/>
            <a:r>
              <a:rPr lang="en-US" dirty="0"/>
              <a:t>Control – Use </a:t>
            </a:r>
            <a:r>
              <a:rPr lang="en-US" dirty="0" smtClean="0"/>
              <a:t>GFCI</a:t>
            </a:r>
            <a:br>
              <a:rPr lang="en-US" dirty="0" smtClean="0"/>
            </a:br>
            <a:r>
              <a:rPr lang="en-US" dirty="0" smtClean="0"/>
              <a:t> </a:t>
            </a:r>
            <a:r>
              <a:rPr lang="en-US" dirty="0"/>
              <a:t>(ground-fault </a:t>
            </a:r>
            <a:r>
              <a:rPr lang="en-US" dirty="0" smtClean="0"/>
              <a:t>circuit interrupter</a:t>
            </a:r>
            <a:r>
              <a:rPr lang="en-US" dirty="0"/>
              <a:t>)</a:t>
            </a:r>
          </a:p>
        </p:txBody>
      </p:sp>
      <p:sp>
        <p:nvSpPr>
          <p:cNvPr id="72707" name="Rectangle 3"/>
          <p:cNvSpPr>
            <a:spLocks noGrp="1" noChangeArrowheads="1"/>
          </p:cNvSpPr>
          <p:nvPr>
            <p:ph type="body" idx="1"/>
          </p:nvPr>
        </p:nvSpPr>
        <p:spPr>
          <a:xfrm>
            <a:off x="886691" y="1524000"/>
            <a:ext cx="5777345" cy="4648200"/>
          </a:xfrm>
        </p:spPr>
        <p:txBody>
          <a:bodyPr>
            <a:noAutofit/>
          </a:bodyPr>
          <a:lstStyle/>
          <a:p>
            <a:r>
              <a:rPr lang="en-US" dirty="0"/>
              <a:t>Protects you from shock</a:t>
            </a:r>
          </a:p>
          <a:p>
            <a:r>
              <a:rPr lang="en-US" dirty="0"/>
              <a:t>Detects difference in current between the black and white wires </a:t>
            </a:r>
          </a:p>
          <a:p>
            <a:r>
              <a:rPr lang="en-US" dirty="0"/>
              <a:t>If ground fault detected, GFCI shuts off electricity in 1/40</a:t>
            </a:r>
            <a:r>
              <a:rPr lang="en-US" baseline="30000" dirty="0"/>
              <a:t>th</a:t>
            </a:r>
            <a:r>
              <a:rPr lang="en-US" dirty="0"/>
              <a:t> of a  second</a:t>
            </a:r>
          </a:p>
          <a:p>
            <a:r>
              <a:rPr lang="en-US" dirty="0"/>
              <a:t>Use GFCI’s on all 120-volt, single-phase, 15- and 20-ampere receptacles, or have an assured equipment grounding conductor program.  </a:t>
            </a:r>
          </a:p>
        </p:txBody>
      </p:sp>
      <p:pic>
        <p:nvPicPr>
          <p:cNvPr id="72709" name="Picture 5" descr="Slide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8055" y="1496291"/>
            <a:ext cx="4191000" cy="22098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a:spLocks noGrp="1"/>
          </p:cNvSpPr>
          <p:nvPr>
            <p:ph type="sldNum" sz="quarter" idx="12"/>
          </p:nvPr>
        </p:nvSpPr>
        <p:spPr/>
        <p:txBody>
          <a:bodyPr/>
          <a:lstStyle/>
          <a:p>
            <a:fld id="{3FE4C252-6C9D-40F9-83E1-3BE16E60AF9F}" type="slidenum">
              <a:rPr lang="en-US"/>
              <a:pPr/>
              <a:t>45</a:t>
            </a:fld>
            <a:endParaRPr lang="en-US"/>
          </a:p>
        </p:txBody>
      </p:sp>
      <p:pic>
        <p:nvPicPr>
          <p:cNvPr id="72710" name="Picture 6" descr="Slide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00455" y="3761509"/>
            <a:ext cx="4191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257849"/>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4310" y="6103356"/>
            <a:ext cx="3933645" cy="369332"/>
          </a:xfrm>
          <a:prstGeom prst="rect">
            <a:avLst/>
          </a:prstGeom>
          <a:noFill/>
        </p:spPr>
        <p:txBody>
          <a:bodyPr wrap="square" rtlCol="0">
            <a:spAutoFit/>
          </a:bodyPr>
          <a:lstStyle/>
          <a:p>
            <a:r>
              <a:rPr lang="en-US" dirty="0" smtClean="0"/>
              <a:t>Photos courtesy OSHA</a:t>
            </a:r>
            <a:endParaRPr lang="en-US" dirty="0"/>
          </a:p>
        </p:txBody>
      </p:sp>
      <p:sp>
        <p:nvSpPr>
          <p:cNvPr id="9" name="Slide Number Placeholder 5"/>
          <p:cNvSpPr>
            <a:spLocks noGrp="1"/>
          </p:cNvSpPr>
          <p:nvPr>
            <p:ph type="sldNum" sz="quarter" idx="12"/>
          </p:nvPr>
        </p:nvSpPr>
        <p:spPr/>
        <p:txBody>
          <a:bodyPr/>
          <a:lstStyle/>
          <a:p>
            <a:fld id="{A1ABF2DC-189E-4588-86C9-6EEBC215289B}" type="slidenum">
              <a:rPr lang="en-US"/>
              <a:pPr/>
              <a:t>46</a:t>
            </a:fld>
            <a:endParaRPr lang="en-US"/>
          </a:p>
        </p:txBody>
      </p:sp>
      <p:sp>
        <p:nvSpPr>
          <p:cNvPr id="117762" name="Rectangle 1026"/>
          <p:cNvSpPr>
            <a:spLocks noGrp="1" noChangeArrowheads="1"/>
          </p:cNvSpPr>
          <p:nvPr>
            <p:ph type="title"/>
          </p:nvPr>
        </p:nvSpPr>
        <p:spPr>
          <a:xfrm>
            <a:off x="1752600" y="152400"/>
            <a:ext cx="8534400" cy="1143000"/>
          </a:xfrm>
        </p:spPr>
        <p:txBody>
          <a:bodyPr>
            <a:normAutofit fontScale="90000"/>
          </a:bodyPr>
          <a:lstStyle/>
          <a:p>
            <a:pPr algn="ctr"/>
            <a:r>
              <a:rPr lang="en-US" dirty="0" smtClean="0"/>
              <a:t>Hazard </a:t>
            </a:r>
            <a:r>
              <a:rPr lang="en-US" dirty="0"/>
              <a:t>– Isolate Electrical Parts  - Cabinets, Boxes &amp; Fittings</a:t>
            </a:r>
          </a:p>
        </p:txBody>
      </p:sp>
      <p:pic>
        <p:nvPicPr>
          <p:cNvPr id="117764" name="Picture 1028" descr="elec-KNOCKOU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1600200"/>
            <a:ext cx="3657600" cy="4495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17765" name="Picture 1029" descr="elec-KNOCKOUT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00800" y="1600200"/>
            <a:ext cx="3581400" cy="44958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17766" name="Line 1030" title="cabinets"/>
          <p:cNvSpPr>
            <a:spLocks noChangeShapeType="1"/>
          </p:cNvSpPr>
          <p:nvPr/>
        </p:nvSpPr>
        <p:spPr bwMode="auto">
          <a:xfrm>
            <a:off x="2362200" y="304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621697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Preventing Electrical Hazards – Proper Wiring and Connectors</a:t>
            </a:r>
          </a:p>
        </p:txBody>
      </p:sp>
      <p:sp>
        <p:nvSpPr>
          <p:cNvPr id="4" name="Slide Number Placeholder 3"/>
          <p:cNvSpPr>
            <a:spLocks noGrp="1"/>
          </p:cNvSpPr>
          <p:nvPr>
            <p:ph type="sldNum" sz="quarter" idx="12"/>
          </p:nvPr>
        </p:nvSpPr>
        <p:spPr/>
        <p:txBody>
          <a:bodyPr/>
          <a:lstStyle/>
          <a:p>
            <a:fld id="{03AE46D5-F5C2-466A-A152-8CD799C5A496}" type="slidenum">
              <a:rPr lang="en-US" smtClean="0"/>
              <a:t>47</a:t>
            </a:fld>
            <a:endParaRPr lang="en-US"/>
          </a:p>
        </p:txBody>
      </p:sp>
      <p:pic>
        <p:nvPicPr>
          <p:cNvPr id="5" name="Content Placeholder 4" title="emt conduit"/>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464248" y="1825625"/>
            <a:ext cx="3263503" cy="3867809"/>
          </a:xfrm>
        </p:spPr>
      </p:pic>
      <p:sp>
        <p:nvSpPr>
          <p:cNvPr id="6" name="TextBox 5"/>
          <p:cNvSpPr txBox="1"/>
          <p:nvPr/>
        </p:nvSpPr>
        <p:spPr>
          <a:xfrm>
            <a:off x="4464248" y="5693434"/>
            <a:ext cx="3263503" cy="369332"/>
          </a:xfrm>
          <a:prstGeom prst="rect">
            <a:avLst/>
          </a:prstGeom>
          <a:noFill/>
        </p:spPr>
        <p:txBody>
          <a:bodyPr wrap="square" rtlCol="0">
            <a:spAutoFit/>
          </a:bodyPr>
          <a:lstStyle/>
          <a:p>
            <a:pPr algn="ctr"/>
            <a:r>
              <a:rPr lang="en-US" dirty="0" smtClean="0"/>
              <a:t>Courtesy Doug Zemler</a:t>
            </a:r>
            <a:endParaRPr lang="en-US" dirty="0"/>
          </a:p>
        </p:txBody>
      </p:sp>
    </p:spTree>
    <p:extLst>
      <p:ext uri="{BB962C8B-B14F-4D97-AF65-F5344CB8AC3E}">
        <p14:creationId xmlns:p14="http://schemas.microsoft.com/office/powerpoint/2010/main" val="11039745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2409" y="6108210"/>
            <a:ext cx="3466381" cy="372402"/>
          </a:xfrm>
          <a:prstGeom prst="rect">
            <a:avLst/>
          </a:prstGeom>
          <a:noFill/>
        </p:spPr>
        <p:txBody>
          <a:bodyPr wrap="square" rtlCol="0">
            <a:spAutoFit/>
          </a:bodyPr>
          <a:lstStyle/>
          <a:p>
            <a:r>
              <a:rPr lang="en-US" dirty="0" smtClean="0"/>
              <a:t>Photos courtesy OSHA</a:t>
            </a:r>
            <a:endParaRPr lang="en-US" dirty="0"/>
          </a:p>
        </p:txBody>
      </p:sp>
      <p:sp>
        <p:nvSpPr>
          <p:cNvPr id="19458" name="Rectangle 2"/>
          <p:cNvSpPr>
            <a:spLocks noGrp="1" noChangeArrowheads="1"/>
          </p:cNvSpPr>
          <p:nvPr>
            <p:ph type="title"/>
          </p:nvPr>
        </p:nvSpPr>
        <p:spPr>
          <a:xfrm>
            <a:off x="2209800" y="304800"/>
            <a:ext cx="7772400" cy="762000"/>
          </a:xfrm>
        </p:spPr>
        <p:txBody>
          <a:bodyPr/>
          <a:lstStyle/>
          <a:p>
            <a:pPr algn="ctr"/>
            <a:r>
              <a:rPr lang="en-US" dirty="0"/>
              <a:t>Temporary </a:t>
            </a:r>
            <a:r>
              <a:rPr lang="en-US" dirty="0" smtClean="0"/>
              <a:t>Lighting 1.1</a:t>
            </a:r>
            <a:endParaRPr lang="en-US" dirty="0"/>
          </a:p>
        </p:txBody>
      </p:sp>
      <p:sp>
        <p:nvSpPr>
          <p:cNvPr id="19459" name="Rectangle 3"/>
          <p:cNvSpPr>
            <a:spLocks noGrp="1" noChangeArrowheads="1"/>
          </p:cNvSpPr>
          <p:nvPr>
            <p:ph type="body" idx="1"/>
          </p:nvPr>
        </p:nvSpPr>
        <p:spPr>
          <a:xfrm>
            <a:off x="2057400" y="4915591"/>
            <a:ext cx="8077200" cy="986445"/>
          </a:xfrm>
        </p:spPr>
        <p:txBody>
          <a:bodyPr>
            <a:normAutofit lnSpcReduction="10000"/>
          </a:bodyPr>
          <a:lstStyle/>
          <a:p>
            <a:pPr>
              <a:buFontTx/>
              <a:buNone/>
            </a:pPr>
            <a:r>
              <a:rPr lang="en-US" dirty="0" smtClean="0"/>
              <a:t>Protect </a:t>
            </a:r>
            <a:r>
              <a:rPr lang="en-US" dirty="0"/>
              <a:t>from contact and </a:t>
            </a:r>
            <a:r>
              <a:rPr lang="en-US" dirty="0" smtClean="0"/>
              <a:t>damage</a:t>
            </a:r>
          </a:p>
          <a:p>
            <a:pPr>
              <a:buFontTx/>
              <a:buNone/>
            </a:pPr>
            <a:r>
              <a:rPr lang="en-US" dirty="0" smtClean="0"/>
              <a:t>Do </a:t>
            </a:r>
            <a:r>
              <a:rPr lang="en-US" dirty="0"/>
              <a:t>not suspend by </a:t>
            </a:r>
            <a:r>
              <a:rPr lang="en-US" dirty="0" smtClean="0"/>
              <a:t>cords unless </a:t>
            </a:r>
            <a:r>
              <a:rPr lang="en-US" dirty="0"/>
              <a:t>designed to do </a:t>
            </a:r>
            <a:r>
              <a:rPr lang="en-US" dirty="0" smtClean="0"/>
              <a:t>so</a:t>
            </a:r>
          </a:p>
          <a:p>
            <a:pPr>
              <a:buFontTx/>
              <a:buNone/>
            </a:pPr>
            <a:endParaRPr lang="en-US" sz="2400" dirty="0"/>
          </a:p>
        </p:txBody>
      </p:sp>
      <p:pic>
        <p:nvPicPr>
          <p:cNvPr id="19460" name="Picture 4" descr="Electrical-Cont-temp light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1295400"/>
            <a:ext cx="3886200" cy="3429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12"/>
          </p:nvPr>
        </p:nvSpPr>
        <p:spPr/>
        <p:txBody>
          <a:bodyPr/>
          <a:lstStyle/>
          <a:p>
            <a:fld id="{86432C5A-9071-467E-B8DB-5CF8B9BD3BA6}" type="slidenum">
              <a:rPr lang="en-US"/>
              <a:pPr/>
              <a:t>48</a:t>
            </a:fld>
            <a:endParaRPr lang="en-US"/>
          </a:p>
        </p:txBody>
      </p:sp>
      <p:pic>
        <p:nvPicPr>
          <p:cNvPr id="19462" name="Picture 6" descr="photo103_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1295401"/>
            <a:ext cx="3886200" cy="345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8075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Temporary Lighting </a:t>
            </a:r>
            <a:r>
              <a:rPr lang="en-US" dirty="0" smtClean="0"/>
              <a:t>1.2</a:t>
            </a:r>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49</a:t>
            </a:fld>
            <a:endParaRPr lang="en-US"/>
          </a:p>
        </p:txBody>
      </p:sp>
      <p:pic>
        <p:nvPicPr>
          <p:cNvPr id="6" name="Content Placeholder 5" title="Electrical hazard"/>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7937641" y="1983980"/>
            <a:ext cx="3567623" cy="3264693"/>
          </a:xfrm>
        </p:spPr>
      </p:pic>
      <p:pic>
        <p:nvPicPr>
          <p:cNvPr id="7" name="Picture 6" title="Electrical haza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03704" y="1973715"/>
            <a:ext cx="3567622" cy="3285226"/>
          </a:xfrm>
          <a:prstGeom prst="rect">
            <a:avLst/>
          </a:prstGeom>
        </p:spPr>
      </p:pic>
      <p:pic>
        <p:nvPicPr>
          <p:cNvPr id="8" name="Picture 7" title="Electrical hazard"/>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159790" y="1640877"/>
            <a:ext cx="3567620" cy="3950898"/>
          </a:xfrm>
          <a:prstGeom prst="rect">
            <a:avLst/>
          </a:prstGeom>
        </p:spPr>
      </p:pic>
      <p:sp>
        <p:nvSpPr>
          <p:cNvPr id="9" name="TextBox 8"/>
          <p:cNvSpPr txBox="1"/>
          <p:nvPr/>
        </p:nvSpPr>
        <p:spPr>
          <a:xfrm>
            <a:off x="2619032" y="5663373"/>
            <a:ext cx="6849374" cy="769441"/>
          </a:xfrm>
          <a:prstGeom prst="rect">
            <a:avLst/>
          </a:prstGeom>
          <a:noFill/>
        </p:spPr>
        <p:txBody>
          <a:bodyPr wrap="square" rtlCol="0">
            <a:spAutoFit/>
          </a:bodyPr>
          <a:lstStyle/>
          <a:p>
            <a:pPr algn="ctr"/>
            <a:r>
              <a:rPr lang="en-US" sz="2400" dirty="0" smtClean="0"/>
              <a:t>Home made temporary lighting setup.  </a:t>
            </a:r>
            <a:endParaRPr lang="en-US" sz="2400" dirty="0" smtClean="0"/>
          </a:p>
          <a:p>
            <a:pPr algn="ctr"/>
            <a:r>
              <a:rPr lang="en-US" sz="2000" dirty="0" smtClean="0"/>
              <a:t>Photos </a:t>
            </a:r>
            <a:r>
              <a:rPr lang="en-US" sz="2000" dirty="0" smtClean="0"/>
              <a:t>courtesy Doug Zemler</a:t>
            </a:r>
            <a:endParaRPr lang="en-US" sz="2000" dirty="0"/>
          </a:p>
        </p:txBody>
      </p:sp>
    </p:spTree>
    <p:extLst>
      <p:ext uri="{BB962C8B-B14F-4D97-AF65-F5344CB8AC3E}">
        <p14:creationId xmlns:p14="http://schemas.microsoft.com/office/powerpoint/2010/main" val="3317562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309" y="491837"/>
            <a:ext cx="7493169" cy="1780308"/>
          </a:xfrm>
        </p:spPr>
        <p:txBody>
          <a:bodyPr>
            <a:normAutofit/>
          </a:bodyPr>
          <a:lstStyle/>
          <a:p>
            <a:r>
              <a:rPr lang="en-US" sz="3200" b="1" dirty="0"/>
              <a:t>Employee Rights &amp; </a:t>
            </a:r>
            <a:r>
              <a:rPr lang="en-US" sz="3200" b="1" dirty="0" smtClean="0"/>
              <a:t>Responsibilities</a:t>
            </a:r>
            <a:br>
              <a:rPr lang="en-US" sz="3200" b="1" dirty="0" smtClean="0"/>
            </a:br>
            <a:r>
              <a:rPr lang="en-US" sz="3200" dirty="0"/>
              <a:t/>
            </a:r>
            <a:br>
              <a:rPr lang="en-US" sz="3200" dirty="0"/>
            </a:br>
            <a:r>
              <a:rPr lang="en-US" sz="2800" b="1" i="1" dirty="0"/>
              <a:t>You have the right to:</a:t>
            </a:r>
            <a:endParaRPr lang="en-US" sz="2800" dirty="0"/>
          </a:p>
        </p:txBody>
      </p:sp>
      <p:sp>
        <p:nvSpPr>
          <p:cNvPr id="3" name="Content Placeholder 2"/>
          <p:cNvSpPr>
            <a:spLocks noGrp="1"/>
          </p:cNvSpPr>
          <p:nvPr>
            <p:ph idx="1"/>
          </p:nvPr>
        </p:nvSpPr>
        <p:spPr>
          <a:xfrm>
            <a:off x="1898072" y="2133601"/>
            <a:ext cx="8229600" cy="4144963"/>
          </a:xfrm>
        </p:spPr>
        <p:txBody>
          <a:bodyPr>
            <a:normAutofit fontScale="92500"/>
          </a:bodyPr>
          <a:lstStyle/>
          <a:p>
            <a:r>
              <a:rPr lang="en-US" dirty="0"/>
              <a:t>File a confidential complaint with OSHA to </a:t>
            </a:r>
            <a:r>
              <a:rPr lang="en-US" dirty="0" smtClean="0"/>
              <a:t>have their </a:t>
            </a:r>
            <a:r>
              <a:rPr lang="en-US" dirty="0"/>
              <a:t>workplace inspected.</a:t>
            </a:r>
            <a:endParaRPr lang="en-US" dirty="0" smtClean="0"/>
          </a:p>
          <a:p>
            <a:r>
              <a:rPr lang="en-US" dirty="0" smtClean="0"/>
              <a:t>Receive </a:t>
            </a:r>
            <a:r>
              <a:rPr lang="en-US" dirty="0"/>
              <a:t>information and training about </a:t>
            </a:r>
            <a:r>
              <a:rPr lang="en-US" dirty="0" smtClean="0"/>
              <a:t>hazards, methods </a:t>
            </a:r>
            <a:r>
              <a:rPr lang="en-US" dirty="0"/>
              <a:t>to prevent harm, and the OSHA </a:t>
            </a:r>
            <a:r>
              <a:rPr lang="en-US" dirty="0" smtClean="0"/>
              <a:t>standards that </a:t>
            </a:r>
            <a:r>
              <a:rPr lang="en-US" dirty="0"/>
              <a:t>apply to their workplace. The training must </a:t>
            </a:r>
            <a:r>
              <a:rPr lang="en-US" dirty="0" smtClean="0"/>
              <a:t>be done </a:t>
            </a:r>
            <a:r>
              <a:rPr lang="en-US" dirty="0"/>
              <a:t>in a language and vocabulary workers </a:t>
            </a:r>
            <a:r>
              <a:rPr lang="en-US" dirty="0" smtClean="0"/>
              <a:t>can understand.</a:t>
            </a:r>
          </a:p>
          <a:p>
            <a:r>
              <a:rPr lang="en-US" dirty="0"/>
              <a:t>Get copies of their workplace medical </a:t>
            </a:r>
            <a:r>
              <a:rPr lang="en-US" dirty="0" smtClean="0"/>
              <a:t>records and exposure records.</a:t>
            </a:r>
            <a:endParaRPr lang="en-US" dirty="0"/>
          </a:p>
          <a:p>
            <a:r>
              <a:rPr lang="en-US" b="1" dirty="0"/>
              <a:t> </a:t>
            </a:r>
            <a:r>
              <a:rPr lang="en-US" dirty="0"/>
              <a:t>Participate in an OSHA inspection and speak </a:t>
            </a:r>
            <a:r>
              <a:rPr lang="en-US" dirty="0" smtClean="0"/>
              <a:t>in private </a:t>
            </a:r>
            <a:r>
              <a:rPr lang="en-US" dirty="0"/>
              <a:t>with the inspector.</a:t>
            </a:r>
          </a:p>
        </p:txBody>
      </p:sp>
      <p:sp>
        <p:nvSpPr>
          <p:cNvPr id="4" name="Slide Number Placeholder 3"/>
          <p:cNvSpPr>
            <a:spLocks noGrp="1"/>
          </p:cNvSpPr>
          <p:nvPr>
            <p:ph type="sldNum" sz="quarter" idx="12"/>
          </p:nvPr>
        </p:nvSpPr>
        <p:spPr/>
        <p:txBody>
          <a:bodyPr/>
          <a:lstStyle/>
          <a:p>
            <a:fld id="{03AE46D5-F5C2-466A-A152-8CD799C5A496}" type="slidenum">
              <a:rPr lang="en-US" smtClean="0"/>
              <a:t>5</a:t>
            </a:fld>
            <a:endParaRPr lang="en-US"/>
          </a:p>
        </p:txBody>
      </p:sp>
    </p:spTree>
    <p:extLst>
      <p:ext uri="{BB962C8B-B14F-4D97-AF65-F5344CB8AC3E}">
        <p14:creationId xmlns:p14="http://schemas.microsoft.com/office/powerpoint/2010/main" val="6714573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04317" y="5883215"/>
            <a:ext cx="2484408" cy="369332"/>
          </a:xfrm>
          <a:prstGeom prst="rect">
            <a:avLst/>
          </a:prstGeom>
          <a:noFill/>
        </p:spPr>
        <p:txBody>
          <a:bodyPr wrap="square" rtlCol="0">
            <a:spAutoFit/>
          </a:bodyPr>
          <a:lstStyle/>
          <a:p>
            <a:r>
              <a:rPr lang="en-US" dirty="0" smtClean="0"/>
              <a:t>Photos courtesy OSHA</a:t>
            </a:r>
            <a:endParaRPr lang="en-US" dirty="0"/>
          </a:p>
        </p:txBody>
      </p:sp>
      <p:sp>
        <p:nvSpPr>
          <p:cNvPr id="3" name="Slide Number Placeholder 2"/>
          <p:cNvSpPr>
            <a:spLocks noGrp="1"/>
          </p:cNvSpPr>
          <p:nvPr>
            <p:ph type="sldNum" sz="quarter" idx="12"/>
          </p:nvPr>
        </p:nvSpPr>
        <p:spPr/>
        <p:txBody>
          <a:bodyPr/>
          <a:lstStyle/>
          <a:p>
            <a:fld id="{1077260A-AC99-4810-999D-ED3BE21201C3}" type="slidenum">
              <a:rPr lang="en-US" smtClean="0"/>
              <a:pPr/>
              <a:t>50</a:t>
            </a:fld>
            <a:endParaRPr lang="en-US"/>
          </a:p>
        </p:txBody>
      </p:sp>
      <p:sp>
        <p:nvSpPr>
          <p:cNvPr id="44034" name="Rectangle 2"/>
          <p:cNvSpPr>
            <a:spLocks noGrp="1" noChangeArrowheads="1"/>
          </p:cNvSpPr>
          <p:nvPr>
            <p:ph type="title"/>
          </p:nvPr>
        </p:nvSpPr>
        <p:spPr>
          <a:xfrm>
            <a:off x="1524000" y="228600"/>
            <a:ext cx="9144000" cy="914400"/>
          </a:xfrm>
        </p:spPr>
        <p:txBody>
          <a:bodyPr/>
          <a:lstStyle/>
          <a:p>
            <a:pPr algn="ctr"/>
            <a:r>
              <a:rPr lang="en-US" dirty="0" smtClean="0"/>
              <a:t>Preventing Electrical Hazards - PPE</a:t>
            </a:r>
          </a:p>
        </p:txBody>
      </p:sp>
      <p:sp>
        <p:nvSpPr>
          <p:cNvPr id="44035" name="Rectangle 3"/>
          <p:cNvSpPr>
            <a:spLocks noGrp="1" noChangeArrowheads="1"/>
          </p:cNvSpPr>
          <p:nvPr>
            <p:ph type="body" sz="half" idx="1"/>
          </p:nvPr>
        </p:nvSpPr>
        <p:spPr>
          <a:xfrm>
            <a:off x="1094509" y="1745674"/>
            <a:ext cx="5611091" cy="4073236"/>
          </a:xfrm>
        </p:spPr>
        <p:txBody>
          <a:bodyPr>
            <a:normAutofit/>
          </a:bodyPr>
          <a:lstStyle/>
          <a:p>
            <a:pPr marL="457200" lvl="2">
              <a:spcBef>
                <a:spcPct val="35000"/>
              </a:spcBef>
            </a:pPr>
            <a:r>
              <a:rPr lang="en-US" sz="2800" dirty="0"/>
              <a:t>Proper foot protection (not tennis shoes)</a:t>
            </a:r>
          </a:p>
          <a:p>
            <a:pPr marL="457200" lvl="2">
              <a:spcBef>
                <a:spcPct val="35000"/>
              </a:spcBef>
            </a:pPr>
            <a:r>
              <a:rPr lang="en-US" sz="2800" dirty="0"/>
              <a:t>Rubber insulating gloves, hoods, sleeves, matting, and blankets</a:t>
            </a:r>
            <a:r>
              <a:rPr lang="en-US" sz="2800" dirty="0">
                <a:solidFill>
                  <a:srgbClr val="66FF66"/>
                </a:solidFill>
              </a:rPr>
              <a:t> </a:t>
            </a:r>
            <a:endParaRPr lang="en-US" sz="2800" dirty="0"/>
          </a:p>
          <a:p>
            <a:pPr marL="457200" lvl="2">
              <a:spcBef>
                <a:spcPct val="35000"/>
              </a:spcBef>
            </a:pPr>
            <a:r>
              <a:rPr lang="en-US" sz="2800" dirty="0"/>
              <a:t>Hard hat (insulated - nonconductive)</a:t>
            </a:r>
          </a:p>
        </p:txBody>
      </p:sp>
      <p:pic>
        <p:nvPicPr>
          <p:cNvPr id="8" name="Picture 11" title="hard hat"/>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6372046" y="2948797"/>
            <a:ext cx="2743200" cy="2813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12" title="electrical rated boots"/>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02169" y="1392381"/>
            <a:ext cx="2303463"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58860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Summarize</a:t>
            </a:r>
            <a:endParaRPr lang="en-US" dirty="0"/>
          </a:p>
        </p:txBody>
      </p:sp>
      <p:sp>
        <p:nvSpPr>
          <p:cNvPr id="6" name="Content Placeholder 5"/>
          <p:cNvSpPr>
            <a:spLocks noGrp="1"/>
          </p:cNvSpPr>
          <p:nvPr>
            <p:ph idx="1"/>
          </p:nvPr>
        </p:nvSpPr>
        <p:spPr>
          <a:xfrm>
            <a:off x="1302326" y="1825625"/>
            <a:ext cx="10051473" cy="4351338"/>
          </a:xfrm>
        </p:spPr>
        <p:txBody>
          <a:bodyPr>
            <a:normAutofit/>
          </a:bodyPr>
          <a:lstStyle/>
          <a:p>
            <a:pPr marL="0" indent="0">
              <a:buNone/>
            </a:pPr>
            <a:endParaRPr lang="en-US" dirty="0"/>
          </a:p>
          <a:p>
            <a:r>
              <a:rPr lang="en-US" dirty="0"/>
              <a:t>Takes very little electricity to cause harm</a:t>
            </a:r>
            <a:r>
              <a:rPr lang="en-US" dirty="0" smtClean="0"/>
              <a:t>.</a:t>
            </a:r>
          </a:p>
          <a:p>
            <a:r>
              <a:rPr lang="en-US" dirty="0" smtClean="0"/>
              <a:t>Current, not voltage, causes electric shock.</a:t>
            </a:r>
          </a:p>
          <a:p>
            <a:r>
              <a:rPr lang="en-US" dirty="0" smtClean="0"/>
              <a:t>Burns are the most common shock related injury received by people working with electricity.</a:t>
            </a:r>
          </a:p>
          <a:p>
            <a:r>
              <a:rPr lang="en-US" dirty="0" smtClean="0"/>
              <a:t>Electrical accidents occur from unsafe equipment, unsafe work environment or unsafe work practices.</a:t>
            </a:r>
          </a:p>
          <a:p>
            <a:endParaRPr lang="en-US" dirty="0" smtClean="0"/>
          </a:p>
          <a:p>
            <a:pPr marL="0" indent="0">
              <a:buNone/>
            </a:pPr>
            <a:r>
              <a:rPr lang="en-US" dirty="0" smtClean="0"/>
              <a:t> </a:t>
            </a:r>
            <a:endParaRPr lang="en-US" dirty="0"/>
          </a:p>
          <a:p>
            <a:endParaRPr lang="en-US" dirty="0"/>
          </a:p>
        </p:txBody>
      </p:sp>
      <p:sp>
        <p:nvSpPr>
          <p:cNvPr id="5" name="Slide Number Placeholder 4"/>
          <p:cNvSpPr>
            <a:spLocks noGrp="1"/>
          </p:cNvSpPr>
          <p:nvPr>
            <p:ph type="sldNum" sz="quarter" idx="12"/>
          </p:nvPr>
        </p:nvSpPr>
        <p:spPr/>
        <p:txBody>
          <a:bodyPr/>
          <a:lstStyle/>
          <a:p>
            <a:fld id="{1077260A-AC99-4810-999D-ED3BE21201C3}" type="slidenum">
              <a:rPr lang="en-US" smtClean="0"/>
              <a:pPr/>
              <a:t>51</a:t>
            </a:fld>
            <a:endParaRPr lang="en-US"/>
          </a:p>
        </p:txBody>
      </p:sp>
    </p:spTree>
    <p:extLst>
      <p:ext uri="{BB962C8B-B14F-4D97-AF65-F5344CB8AC3E}">
        <p14:creationId xmlns:p14="http://schemas.microsoft.com/office/powerpoint/2010/main" val="2200518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2036" y="304800"/>
            <a:ext cx="7619999" cy="1143000"/>
          </a:xfrm>
        </p:spPr>
        <p:txBody>
          <a:bodyPr>
            <a:normAutofit/>
          </a:bodyPr>
          <a:lstStyle/>
          <a:p>
            <a:pPr algn="ctr">
              <a:defRPr/>
            </a:pPr>
            <a:r>
              <a:rPr lang="en-US" sz="3200" b="1" dirty="0">
                <a:solidFill>
                  <a:prstClr val="black"/>
                </a:solidFill>
              </a:rPr>
              <a:t>Employee Rights &amp; Responsibilities </a:t>
            </a:r>
            <a:r>
              <a:rPr lang="en-US" sz="3200" b="1" dirty="0" smtClean="0">
                <a:solidFill>
                  <a:prstClr val="black"/>
                </a:solidFill>
              </a:rPr>
              <a:t/>
            </a:r>
            <a:br>
              <a:rPr lang="en-US" sz="3200" b="1" dirty="0" smtClean="0">
                <a:solidFill>
                  <a:prstClr val="black"/>
                </a:solidFill>
              </a:rPr>
            </a:br>
            <a:r>
              <a:rPr lang="en-US" sz="2800" dirty="0" smtClean="0"/>
              <a:t>Continued</a:t>
            </a:r>
            <a:r>
              <a:rPr lang="en-US" sz="2800" dirty="0" smtClean="0"/>
              <a:t>:</a:t>
            </a:r>
            <a:endParaRPr lang="en-US" sz="2800" dirty="0">
              <a:solidFill>
                <a:schemeClr val="accent1">
                  <a:satMod val="150000"/>
                </a:schemeClr>
              </a:solidFill>
            </a:endParaRPr>
          </a:p>
        </p:txBody>
      </p:sp>
      <p:sp>
        <p:nvSpPr>
          <p:cNvPr id="45058" name="Content Placeholder 1"/>
          <p:cNvSpPr>
            <a:spLocks noGrp="1"/>
          </p:cNvSpPr>
          <p:nvPr>
            <p:ph idx="1"/>
          </p:nvPr>
        </p:nvSpPr>
        <p:spPr>
          <a:xfrm>
            <a:off x="1330037" y="2327564"/>
            <a:ext cx="9171708" cy="4118956"/>
          </a:xfrm>
        </p:spPr>
        <p:txBody>
          <a:bodyPr>
            <a:normAutofit/>
          </a:bodyPr>
          <a:lstStyle/>
          <a:p>
            <a:r>
              <a:rPr lang="en-US" dirty="0"/>
              <a:t>File a complaint with OSHA if they have </a:t>
            </a:r>
            <a:r>
              <a:rPr lang="en-US" dirty="0" smtClean="0"/>
              <a:t>been retaliated </a:t>
            </a:r>
            <a:r>
              <a:rPr lang="en-US" dirty="0"/>
              <a:t>or discriminated against by </a:t>
            </a:r>
            <a:r>
              <a:rPr lang="en-US" dirty="0" smtClean="0"/>
              <a:t>their employer </a:t>
            </a:r>
            <a:r>
              <a:rPr lang="en-US" dirty="0"/>
              <a:t>as the result of requesting an </a:t>
            </a:r>
            <a:r>
              <a:rPr lang="en-US" dirty="0" smtClean="0"/>
              <a:t>inspection or </a:t>
            </a:r>
            <a:r>
              <a:rPr lang="en-US" dirty="0"/>
              <a:t>using any of their other rights under the OSH Act</a:t>
            </a:r>
            <a:r>
              <a:rPr lang="en-US" dirty="0" smtClean="0"/>
              <a:t>. </a:t>
            </a:r>
          </a:p>
          <a:p>
            <a:r>
              <a:rPr lang="en-US" dirty="0"/>
              <a:t>File a complaint if punished or </a:t>
            </a:r>
            <a:r>
              <a:rPr lang="en-US" dirty="0" smtClean="0"/>
              <a:t>discriminated against </a:t>
            </a:r>
            <a:r>
              <a:rPr lang="en-US" dirty="0"/>
              <a:t>for acting as a “whistleblower” under </a:t>
            </a:r>
            <a:r>
              <a:rPr lang="en-US" dirty="0" smtClean="0"/>
              <a:t>the additional 21 </a:t>
            </a:r>
            <a:r>
              <a:rPr lang="en-US" dirty="0"/>
              <a:t>federal statutes for which OSHA </a:t>
            </a:r>
            <a:r>
              <a:rPr lang="en-US" dirty="0" smtClean="0"/>
              <a:t>has jurisdiction</a:t>
            </a:r>
            <a:r>
              <a:rPr lang="en-US" dirty="0"/>
              <a:t>.</a:t>
            </a:r>
            <a:endParaRPr lang="en-US" b="1" i="1" dirty="0" smtClean="0"/>
          </a:p>
        </p:txBody>
      </p:sp>
      <p:sp>
        <p:nvSpPr>
          <p:cNvPr id="2" name="Slide Number Placeholder 1"/>
          <p:cNvSpPr>
            <a:spLocks noGrp="1"/>
          </p:cNvSpPr>
          <p:nvPr>
            <p:ph type="sldNum" sz="quarter" idx="12"/>
          </p:nvPr>
        </p:nvSpPr>
        <p:spPr/>
        <p:txBody>
          <a:bodyPr/>
          <a:lstStyle/>
          <a:p>
            <a:fld id="{03AE46D5-F5C2-466A-A152-8CD799C5A496}" type="slidenum">
              <a:rPr lang="en-US" smtClean="0"/>
              <a:t>6</a:t>
            </a:fld>
            <a:endParaRPr lang="en-US"/>
          </a:p>
        </p:txBody>
      </p:sp>
    </p:spTree>
    <p:extLst>
      <p:ext uri="{BB962C8B-B14F-4D97-AF65-F5344CB8AC3E}">
        <p14:creationId xmlns:p14="http://schemas.microsoft.com/office/powerpoint/2010/main" val="1221981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Whistleblower Protection Program</a:t>
            </a:r>
            <a:endParaRPr lang="en-US" dirty="0"/>
          </a:p>
        </p:txBody>
      </p:sp>
      <p:sp>
        <p:nvSpPr>
          <p:cNvPr id="2" name="Slide Number Placeholder 1"/>
          <p:cNvSpPr>
            <a:spLocks noGrp="1"/>
          </p:cNvSpPr>
          <p:nvPr>
            <p:ph type="sldNum" sz="quarter" idx="12"/>
          </p:nvPr>
        </p:nvSpPr>
        <p:spPr/>
        <p:txBody>
          <a:bodyPr/>
          <a:lstStyle/>
          <a:p>
            <a:fld id="{03AE46D5-F5C2-466A-A152-8CD799C5A496}" type="slidenum">
              <a:rPr lang="en-US" smtClean="0"/>
              <a:t>7</a:t>
            </a:fld>
            <a:endParaRPr lang="en-US"/>
          </a:p>
        </p:txBody>
      </p:sp>
      <p:pic>
        <p:nvPicPr>
          <p:cNvPr id="4" name="Picture 2" descr="whistle blower protection program" title="Whistle blower">
            <a:hlinkClick r:id="rId3"/>
          </p:cNvPr>
          <p:cNvPicPr>
            <a:picLocks noGrp="1" noChangeAspect="1" noChangeArrowheads="1"/>
          </p:cNvPicPr>
          <p:nvPr>
            <p:ph idx="4294967295"/>
          </p:nvPr>
        </p:nvPicPr>
        <p:blipFill rotWithShape="1">
          <a:blip r:embed="rId4" cstate="email">
            <a:extLst>
              <a:ext uri="{28A0092B-C50C-407E-A947-70E740481C1C}">
                <a14:useLocalDpi xmlns:a14="http://schemas.microsoft.com/office/drawing/2010/main"/>
              </a:ext>
            </a:extLst>
          </a:blip>
          <a:srcRect/>
          <a:stretch/>
        </p:blipFill>
        <p:spPr bwMode="auto">
          <a:xfrm>
            <a:off x="1717844" y="1610847"/>
            <a:ext cx="4081922" cy="44712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Osha fact sheet" title="Osha fact sheet"/>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08932" y="526473"/>
            <a:ext cx="5315962" cy="562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37309" y="568037"/>
            <a:ext cx="6192981" cy="584775"/>
          </a:xfrm>
          <a:prstGeom prst="rect">
            <a:avLst/>
          </a:prstGeom>
        </p:spPr>
        <p:txBody>
          <a:bodyPr wrap="square">
            <a:spAutoFit/>
          </a:bodyPr>
          <a:lstStyle/>
          <a:p>
            <a:r>
              <a:rPr lang="en-US" sz="3200" dirty="0">
                <a:solidFill>
                  <a:prstClr val="black"/>
                </a:solidFill>
              </a:rPr>
              <a:t>Whistle Blower Protection Program </a:t>
            </a:r>
          </a:p>
        </p:txBody>
      </p:sp>
    </p:spTree>
    <p:extLst>
      <p:ext uri="{BB962C8B-B14F-4D97-AF65-F5344CB8AC3E}">
        <p14:creationId xmlns:p14="http://schemas.microsoft.com/office/powerpoint/2010/main" val="3198169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582" y="152400"/>
            <a:ext cx="9199418" cy="1143000"/>
          </a:xfrm>
        </p:spPr>
        <p:txBody>
          <a:bodyPr rtlCol="0">
            <a:noAutofit/>
          </a:bodyPr>
          <a:lstStyle/>
          <a:p>
            <a:pPr>
              <a:defRPr/>
            </a:pPr>
            <a:r>
              <a:rPr lang="en-US" sz="3600" b="1" dirty="0"/>
              <a:t>Employee Rights </a:t>
            </a:r>
            <a:r>
              <a:rPr lang="en-US" sz="3600" b="1" dirty="0" smtClean="0"/>
              <a:t>and </a:t>
            </a:r>
            <a:r>
              <a:rPr lang="en-US" sz="3600" b="1" dirty="0" smtClean="0"/>
              <a:t>Responsibilities 1.1</a:t>
            </a:r>
            <a:endParaRPr lang="en-US" sz="3600" b="1" dirty="0"/>
          </a:p>
        </p:txBody>
      </p:sp>
      <p:sp>
        <p:nvSpPr>
          <p:cNvPr id="131075" name="Content Placeholder 2"/>
          <p:cNvSpPr>
            <a:spLocks noGrp="1"/>
          </p:cNvSpPr>
          <p:nvPr>
            <p:ph idx="1"/>
          </p:nvPr>
        </p:nvSpPr>
        <p:spPr>
          <a:xfrm>
            <a:off x="1634836" y="1704109"/>
            <a:ext cx="8880764" cy="4726855"/>
          </a:xfrm>
          <a:solidFill>
            <a:schemeClr val="accent3">
              <a:lumMod val="60000"/>
              <a:lumOff val="40000"/>
            </a:schemeClr>
          </a:solidFill>
        </p:spPr>
        <p:txBody>
          <a:bodyPr/>
          <a:lstStyle/>
          <a:p>
            <a:pPr eaLnBrk="1" hangingPunct="1">
              <a:buFont typeface="Arial" charset="0"/>
              <a:buNone/>
            </a:pPr>
            <a:r>
              <a:rPr lang="en-US" sz="2400" dirty="0">
                <a:latin typeface="Arial" charset="0"/>
                <a:cs typeface="Arial" charset="0"/>
              </a:rPr>
              <a:t>You have the right to:</a:t>
            </a:r>
          </a:p>
          <a:p>
            <a:pPr eaLnBrk="1" hangingPunct="1">
              <a:buFont typeface="Arial" charset="0"/>
              <a:buNone/>
            </a:pPr>
            <a:endParaRPr lang="en-US" sz="2400" dirty="0">
              <a:latin typeface="Arial" charset="0"/>
              <a:cs typeface="Arial" charset="0"/>
            </a:endParaRPr>
          </a:p>
          <a:p>
            <a:pPr lvl="1" eaLnBrk="1" hangingPunct="1">
              <a:buFont typeface="Arial" charset="0"/>
              <a:buChar char="•"/>
            </a:pPr>
            <a:r>
              <a:rPr lang="en-US" dirty="0">
                <a:latin typeface="Arial" charset="0"/>
                <a:cs typeface="Arial" charset="0"/>
              </a:rPr>
              <a:t>A safe and healthful workplace </a:t>
            </a:r>
          </a:p>
          <a:p>
            <a:pPr marL="457200" lvl="1" indent="0">
              <a:buNone/>
            </a:pPr>
            <a:endParaRPr lang="en-US" b="1" dirty="0">
              <a:latin typeface="Arial" charset="0"/>
              <a:cs typeface="Arial" charset="0"/>
            </a:endParaRPr>
          </a:p>
          <a:p>
            <a:pPr lvl="1" eaLnBrk="1" hangingPunct="1">
              <a:buFont typeface="Arial" charset="0"/>
              <a:buChar char="•"/>
            </a:pPr>
            <a:r>
              <a:rPr lang="en-US" dirty="0">
                <a:latin typeface="Arial" charset="0"/>
                <a:cs typeface="Arial" charset="0"/>
              </a:rPr>
              <a:t>Know about hazardous chemicals</a:t>
            </a:r>
          </a:p>
          <a:p>
            <a:pPr marL="457200" lvl="1" indent="0">
              <a:buNone/>
            </a:pPr>
            <a:endParaRPr lang="en-US" b="1" dirty="0">
              <a:latin typeface="Arial" charset="0"/>
              <a:cs typeface="Arial" charset="0"/>
            </a:endParaRPr>
          </a:p>
          <a:p>
            <a:pPr lvl="1" eaLnBrk="1" hangingPunct="1">
              <a:buFont typeface="Arial" charset="0"/>
              <a:buChar char="•"/>
            </a:pPr>
            <a:r>
              <a:rPr lang="en-US" dirty="0">
                <a:latin typeface="Arial" charset="0"/>
                <a:cs typeface="Arial" charset="0"/>
              </a:rPr>
              <a:t>Information about injuries and illnesses in your workplace </a:t>
            </a:r>
          </a:p>
          <a:p>
            <a:pPr marL="457200" lvl="1" indent="0">
              <a:buNone/>
            </a:pPr>
            <a:endParaRPr lang="en-US" b="1" dirty="0">
              <a:latin typeface="Arial" charset="0"/>
              <a:cs typeface="Arial" charset="0"/>
            </a:endParaRPr>
          </a:p>
          <a:p>
            <a:pPr lvl="1" eaLnBrk="1" hangingPunct="1">
              <a:buFont typeface="Arial" charset="0"/>
              <a:buChar char="•"/>
            </a:pPr>
            <a:r>
              <a:rPr lang="en-US" dirty="0">
                <a:latin typeface="Arial" charset="0"/>
                <a:cs typeface="Arial" charset="0"/>
              </a:rPr>
              <a:t>Complain or request hazard correction from employer </a:t>
            </a:r>
            <a:endParaRPr lang="en-US" b="1" dirty="0">
              <a:latin typeface="Arial" charset="0"/>
              <a:cs typeface="Arial" charset="0"/>
            </a:endParaRPr>
          </a:p>
          <a:p>
            <a:pPr eaLnBrk="1" hangingPunct="1"/>
            <a:endParaRPr lang="en-US" dirty="0"/>
          </a:p>
        </p:txBody>
      </p:sp>
      <p:sp>
        <p:nvSpPr>
          <p:cNvPr id="3" name="Slide Number Placeholder 2"/>
          <p:cNvSpPr>
            <a:spLocks noGrp="1"/>
          </p:cNvSpPr>
          <p:nvPr>
            <p:ph type="sldNum" sz="quarter" idx="12"/>
          </p:nvPr>
        </p:nvSpPr>
        <p:spPr/>
        <p:txBody>
          <a:bodyPr/>
          <a:lstStyle/>
          <a:p>
            <a:fld id="{03AE46D5-F5C2-466A-A152-8CD799C5A496}" type="slidenum">
              <a:rPr lang="en-US" smtClean="0"/>
              <a:t>8</a:t>
            </a:fld>
            <a:endParaRPr lang="en-US"/>
          </a:p>
        </p:txBody>
      </p:sp>
    </p:spTree>
    <p:extLst>
      <p:ext uri="{BB962C8B-B14F-4D97-AF65-F5344CB8AC3E}">
        <p14:creationId xmlns:p14="http://schemas.microsoft.com/office/powerpoint/2010/main" val="1032214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945" y="152400"/>
            <a:ext cx="9615055" cy="1143000"/>
          </a:xfrm>
        </p:spPr>
        <p:txBody>
          <a:bodyPr rtlCol="0">
            <a:noAutofit/>
          </a:bodyPr>
          <a:lstStyle/>
          <a:p>
            <a:pPr>
              <a:defRPr/>
            </a:pPr>
            <a:r>
              <a:rPr lang="en-US" sz="3600" b="1" dirty="0"/>
              <a:t>Employee Rights </a:t>
            </a:r>
            <a:r>
              <a:rPr lang="en-US" sz="3600" b="1" dirty="0" smtClean="0"/>
              <a:t>and </a:t>
            </a:r>
            <a:r>
              <a:rPr lang="en-US" sz="3600" b="1" dirty="0" smtClean="0"/>
              <a:t>Responsibilities 1.2</a:t>
            </a:r>
            <a:endParaRPr lang="en-US" sz="3600" b="1" dirty="0"/>
          </a:p>
        </p:txBody>
      </p:sp>
      <p:sp>
        <p:nvSpPr>
          <p:cNvPr id="132099" name="Content Placeholder 2"/>
          <p:cNvSpPr>
            <a:spLocks noGrp="1"/>
          </p:cNvSpPr>
          <p:nvPr>
            <p:ph idx="1"/>
          </p:nvPr>
        </p:nvSpPr>
        <p:spPr>
          <a:xfrm>
            <a:off x="1385455" y="1330036"/>
            <a:ext cx="9282545" cy="5070764"/>
          </a:xfrm>
          <a:solidFill>
            <a:schemeClr val="accent3">
              <a:lumMod val="60000"/>
              <a:lumOff val="40000"/>
            </a:schemeClr>
          </a:solidFill>
        </p:spPr>
        <p:txBody>
          <a:bodyPr/>
          <a:lstStyle/>
          <a:p>
            <a:pPr eaLnBrk="1" hangingPunct="1">
              <a:buFont typeface="Arial" charset="0"/>
              <a:buNone/>
            </a:pPr>
            <a:r>
              <a:rPr lang="en-US" sz="2400" dirty="0">
                <a:latin typeface="Arial" charset="0"/>
                <a:cs typeface="Arial" charset="0"/>
              </a:rPr>
              <a:t>You have the right to:</a:t>
            </a:r>
          </a:p>
          <a:p>
            <a:pPr eaLnBrk="1" hangingPunct="1">
              <a:buFont typeface="Arial" charset="0"/>
              <a:buNone/>
            </a:pPr>
            <a:endParaRPr lang="en-US" sz="2400" dirty="0">
              <a:latin typeface="Arial" charset="0"/>
              <a:cs typeface="Arial" charset="0"/>
            </a:endParaRPr>
          </a:p>
          <a:p>
            <a:pPr lvl="1" eaLnBrk="1" hangingPunct="1">
              <a:buFont typeface="Arial" charset="0"/>
              <a:buChar char="•"/>
            </a:pPr>
            <a:r>
              <a:rPr lang="en-US" dirty="0">
                <a:latin typeface="Arial" charset="0"/>
                <a:cs typeface="Arial" charset="0"/>
              </a:rPr>
              <a:t>Training</a:t>
            </a:r>
          </a:p>
          <a:p>
            <a:pPr marL="457200" lvl="1" indent="0">
              <a:buNone/>
            </a:pPr>
            <a:endParaRPr lang="en-US" b="1" dirty="0">
              <a:latin typeface="Arial" charset="0"/>
              <a:cs typeface="Arial" charset="0"/>
            </a:endParaRPr>
          </a:p>
          <a:p>
            <a:pPr lvl="1" eaLnBrk="1" hangingPunct="1">
              <a:buFont typeface="Arial" charset="0"/>
              <a:buChar char="•"/>
            </a:pPr>
            <a:r>
              <a:rPr lang="en-US" dirty="0">
                <a:latin typeface="Arial" charset="0"/>
                <a:cs typeface="Arial" charset="0"/>
              </a:rPr>
              <a:t>Access to hazard exposure and medical records</a:t>
            </a:r>
          </a:p>
          <a:p>
            <a:pPr marL="457200" lvl="1" indent="0">
              <a:buNone/>
            </a:pPr>
            <a:endParaRPr lang="en-US" b="1" dirty="0">
              <a:latin typeface="Arial" charset="0"/>
              <a:cs typeface="Arial" charset="0"/>
            </a:endParaRPr>
          </a:p>
          <a:p>
            <a:pPr lvl="1" eaLnBrk="1" hangingPunct="1">
              <a:buFont typeface="Arial" charset="0"/>
              <a:buChar char="•"/>
            </a:pPr>
            <a:r>
              <a:rPr lang="en-US" dirty="0">
                <a:latin typeface="Arial" charset="0"/>
                <a:cs typeface="Arial" charset="0"/>
              </a:rPr>
              <a:t>File a complaint with OSHA</a:t>
            </a:r>
          </a:p>
          <a:p>
            <a:pPr marL="457200" lvl="1" indent="0">
              <a:buNone/>
            </a:pPr>
            <a:endParaRPr lang="en-US" b="1" dirty="0">
              <a:latin typeface="Arial" charset="0"/>
              <a:cs typeface="Arial" charset="0"/>
            </a:endParaRPr>
          </a:p>
          <a:p>
            <a:pPr lvl="1" eaLnBrk="1" hangingPunct="1">
              <a:buFont typeface="Arial" charset="0"/>
              <a:buChar char="•"/>
            </a:pPr>
            <a:r>
              <a:rPr lang="en-US" dirty="0">
                <a:latin typeface="Arial" charset="0"/>
                <a:cs typeface="Arial" charset="0"/>
              </a:rPr>
              <a:t>Participate in an OSHA inspection</a:t>
            </a:r>
          </a:p>
          <a:p>
            <a:pPr marL="457200" lvl="1" indent="0">
              <a:buNone/>
            </a:pPr>
            <a:endParaRPr lang="en-US" b="1" dirty="0">
              <a:latin typeface="Arial" charset="0"/>
              <a:cs typeface="Arial" charset="0"/>
            </a:endParaRPr>
          </a:p>
          <a:p>
            <a:pPr lvl="1" eaLnBrk="1" hangingPunct="1">
              <a:buFont typeface="Arial" charset="0"/>
              <a:buChar char="•"/>
            </a:pPr>
            <a:r>
              <a:rPr lang="en-US" dirty="0">
                <a:latin typeface="Arial" charset="0"/>
                <a:cs typeface="Arial" charset="0"/>
              </a:rPr>
              <a:t>Be free from retaliation for exercising safety and health rights</a:t>
            </a:r>
          </a:p>
          <a:p>
            <a:pPr marL="0" indent="0">
              <a:buNone/>
            </a:pPr>
            <a:endParaRPr lang="en-US" dirty="0"/>
          </a:p>
        </p:txBody>
      </p:sp>
      <p:sp>
        <p:nvSpPr>
          <p:cNvPr id="3" name="Slide Number Placeholder 2"/>
          <p:cNvSpPr>
            <a:spLocks noGrp="1"/>
          </p:cNvSpPr>
          <p:nvPr>
            <p:ph type="sldNum" sz="quarter" idx="12"/>
          </p:nvPr>
        </p:nvSpPr>
        <p:spPr/>
        <p:txBody>
          <a:bodyPr/>
          <a:lstStyle/>
          <a:p>
            <a:fld id="{03AE46D5-F5C2-466A-A152-8CD799C5A496}" type="slidenum">
              <a:rPr lang="en-US" smtClean="0"/>
              <a:t>9</a:t>
            </a:fld>
            <a:endParaRPr lang="en-US"/>
          </a:p>
        </p:txBody>
      </p:sp>
    </p:spTree>
    <p:extLst>
      <p:ext uri="{BB962C8B-B14F-4D97-AF65-F5344CB8AC3E}">
        <p14:creationId xmlns:p14="http://schemas.microsoft.com/office/powerpoint/2010/main" val="462650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5462</Words>
  <Application>Microsoft Office PowerPoint</Application>
  <PresentationFormat>Widescreen</PresentationFormat>
  <Paragraphs>551</Paragraphs>
  <Slides>51</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ＭＳ Ｐゴシック</vt:lpstr>
      <vt:lpstr>Arial</vt:lpstr>
      <vt:lpstr>Calibri</vt:lpstr>
      <vt:lpstr>Calibri Light</vt:lpstr>
      <vt:lpstr>Tahoma</vt:lpstr>
      <vt:lpstr>Times</vt:lpstr>
      <vt:lpstr>Times New Roman</vt:lpstr>
      <vt:lpstr>Wingdings</vt:lpstr>
      <vt:lpstr>Wingdings 3</vt:lpstr>
      <vt:lpstr>Office Theme</vt:lpstr>
      <vt:lpstr>General Electrical Safety and Hazard Recognition</vt:lpstr>
      <vt:lpstr>Susan Harwood Grant</vt:lpstr>
      <vt:lpstr>Employer Responsibilities Employers have the responsibility to provide a safe workplace</vt:lpstr>
      <vt:lpstr>Employee Rights &amp; Responsibilities</vt:lpstr>
      <vt:lpstr>Employee Rights &amp; Responsibilities  You have the right to:</vt:lpstr>
      <vt:lpstr>Employee Rights &amp; Responsibilities  Continued:</vt:lpstr>
      <vt:lpstr>Whistleblower Protection Program</vt:lpstr>
      <vt:lpstr>Employee Rights and Responsibilities 1.1</vt:lpstr>
      <vt:lpstr>Employee Rights and Responsibilities 1.2</vt:lpstr>
      <vt:lpstr>Introduction</vt:lpstr>
      <vt:lpstr>Electricity - The Dangers</vt:lpstr>
      <vt:lpstr>Dangers Of Electricity</vt:lpstr>
      <vt:lpstr>SHOCK 1.1</vt:lpstr>
      <vt:lpstr>SHOCK 1.2</vt:lpstr>
      <vt:lpstr>Shock and Burns</vt:lpstr>
      <vt:lpstr>Arcing</vt:lpstr>
      <vt:lpstr>Arc Flash</vt:lpstr>
      <vt:lpstr>Temperature data</vt:lpstr>
      <vt:lpstr>Burns 1.1</vt:lpstr>
      <vt:lpstr>Involuntary Muscle Contraction Caused by Shock Courtesy OSHA</vt:lpstr>
      <vt:lpstr>Burns 1.2</vt:lpstr>
      <vt:lpstr>Thermal Contact Burns Courtesy OSHA </vt:lpstr>
      <vt:lpstr>Electrical Burns Courtesy OSHA </vt:lpstr>
      <vt:lpstr>Contact With Ground Courtesy OSHA </vt:lpstr>
      <vt:lpstr>Arc or Flash Burns Courtesy OSHA </vt:lpstr>
      <vt:lpstr>Electrical Burns Get Worse Before They Get Better Courtesy OSHA </vt:lpstr>
      <vt:lpstr>A Few Days Later   Courtesy OSHA </vt:lpstr>
      <vt:lpstr>Survival Rates from a Burn Injury</vt:lpstr>
      <vt:lpstr>Arc Blast</vt:lpstr>
      <vt:lpstr>Falls</vt:lpstr>
      <vt:lpstr>Electrical Hazards 1.1</vt:lpstr>
      <vt:lpstr>Electrical Hazards 1.2</vt:lpstr>
      <vt:lpstr>Clues that Electrical Hazards Exist  </vt:lpstr>
      <vt:lpstr>Hazard – Defective Cords &amp; Wires</vt:lpstr>
      <vt:lpstr>Control – Ground Tools &amp; Equipment</vt:lpstr>
      <vt:lpstr>Power Tool Requirements</vt:lpstr>
      <vt:lpstr>Preventing Electrical Hazards - Tools</vt:lpstr>
      <vt:lpstr>Hazard – Improper Grounding</vt:lpstr>
      <vt:lpstr>Control - Assured Equipment Grounding Conductor Program</vt:lpstr>
      <vt:lpstr>Hazard – Overloaded Circuits</vt:lpstr>
      <vt:lpstr>Control - Electrical Protective Devices</vt:lpstr>
      <vt:lpstr>Avoid Wet Conditions 1.1</vt:lpstr>
      <vt:lpstr>Avoid Wet Conditions 1.2</vt:lpstr>
      <vt:lpstr>What if I work in wet conditions with electricity? </vt:lpstr>
      <vt:lpstr>Control – Use GFCI  (ground-fault circuit interrupter)</vt:lpstr>
      <vt:lpstr>Hazard – Isolate Electrical Parts  - Cabinets, Boxes &amp; Fittings</vt:lpstr>
      <vt:lpstr>Preventing Electrical Hazards – Proper Wiring and Connectors</vt:lpstr>
      <vt:lpstr>Temporary Lighting 1.1</vt:lpstr>
      <vt:lpstr>Temporary Lighting 1.2</vt:lpstr>
      <vt:lpstr>Preventing Electrical Hazards - PPE</vt:lpstr>
      <vt:lpstr>Summarize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2021-04-01T16:33:43Z</dcterms:created>
  <dcterms:modified xsi:type="dcterms:W3CDTF">2021-04-01T16:33:48Z</dcterms:modified>
</cp:coreProperties>
</file>