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sldIdLst>
    <p:sldId id="272"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0" userDrawn="1">
          <p15:clr>
            <a:srgbClr val="A4A3A4"/>
          </p15:clr>
        </p15:guide>
        <p15:guide id="2" pos="5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66520"/>
  </p:normalViewPr>
  <p:slideViewPr>
    <p:cSldViewPr snapToGrid="0" snapToObjects="1">
      <p:cViewPr varScale="1">
        <p:scale>
          <a:sx n="47" d="100"/>
          <a:sy n="47" d="100"/>
        </p:scale>
        <p:origin x="672" y="48"/>
      </p:cViewPr>
      <p:guideLst>
        <p:guide orient="horz" pos="2040"/>
        <p:guide pos="573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82D3F5-0E72-A44A-A31D-1E9CADC288B0}" type="datetimeFigureOut">
              <a:rPr lang="en-US" smtClean="0"/>
              <a:t>4/2/2021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73EA3-7053-1B4C-A230-75845DAF3E9E}" type="slidenum">
              <a:rPr lang="en-US" smtClean="0"/>
              <a:t>‹#›</a:t>
            </a:fld>
            <a:endParaRPr lang="en-US" dirty="0"/>
          </a:p>
        </p:txBody>
      </p:sp>
    </p:spTree>
    <p:extLst>
      <p:ext uri="{BB962C8B-B14F-4D97-AF65-F5344CB8AC3E}">
        <p14:creationId xmlns:p14="http://schemas.microsoft.com/office/powerpoint/2010/main" val="162172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osha.gov/workers/index.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osha.gov/OshDoc/Directive_pdf/CPL_03-00-019.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safetyresourcesblog.com/2014/08/16/osha-quickcards-download-here-all-free-englishspanishother/" TargetMode="External"/><Relationship Id="rId4" Type="http://schemas.openxmlformats.org/officeDocument/2006/relationships/hyperlink" Target="https://www.osha.gov/dte/outreach/construction_generalindustry/gi_outreach_tp.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a:t>
            </a:fld>
            <a:endParaRPr lang="en-US" dirty="0"/>
          </a:p>
        </p:txBody>
      </p:sp>
    </p:spTree>
    <p:extLst>
      <p:ext uri="{BB962C8B-B14F-4D97-AF65-F5344CB8AC3E}">
        <p14:creationId xmlns:p14="http://schemas.microsoft.com/office/powerpoint/2010/main" val="241614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guards on the Drill Press are the Pulley Guard and Magnetic Chip Shield.  </a:t>
            </a:r>
          </a:p>
          <a:p>
            <a:r>
              <a:rPr lang="en-US" sz="1200" kern="1200" dirty="0">
                <a:solidFill>
                  <a:schemeClr val="tx1"/>
                </a:solidFill>
                <a:effectLst/>
                <a:latin typeface="+mn-lt"/>
                <a:ea typeface="+mn-ea"/>
                <a:cs typeface="+mn-cs"/>
              </a:rPr>
              <a:t>The Chip Shield must always be used when the spindle of the Drill Press is turning.</a:t>
            </a:r>
          </a:p>
          <a:p>
            <a:r>
              <a:rPr lang="en-US" sz="1200" kern="1200" dirty="0">
                <a:solidFill>
                  <a:schemeClr val="tx1"/>
                </a:solidFill>
                <a:effectLst/>
                <a:latin typeface="+mn-lt"/>
                <a:ea typeface="+mn-ea"/>
                <a:cs typeface="+mn-cs"/>
              </a:rPr>
              <a:t>The Pulley Guard should not be opened unless the Drill Press is unplugged.</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13</a:t>
            </a:fld>
            <a:endParaRPr lang="en-US" dirty="0"/>
          </a:p>
        </p:txBody>
      </p:sp>
    </p:spTree>
    <p:extLst>
      <p:ext uri="{BB962C8B-B14F-4D97-AF65-F5344CB8AC3E}">
        <p14:creationId xmlns:p14="http://schemas.microsoft.com/office/powerpoint/2010/main" val="3975970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873EA3-7053-1B4C-A230-75845DAF3E9E}" type="slidenum">
              <a:rPr lang="en-US" smtClean="0"/>
              <a:t>14</a:t>
            </a:fld>
            <a:endParaRPr lang="en-US" dirty="0"/>
          </a:p>
        </p:txBody>
      </p:sp>
    </p:spTree>
    <p:extLst>
      <p:ext uri="{BB962C8B-B14F-4D97-AF65-F5344CB8AC3E}">
        <p14:creationId xmlns:p14="http://schemas.microsoft.com/office/powerpoint/2010/main" val="371084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Personal Protective Equipment may be a bit uncomfortable or bulky, but needs to be worn to protect the user from injury.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15</a:t>
            </a:fld>
            <a:endParaRPr lang="en-US" dirty="0"/>
          </a:p>
        </p:txBody>
      </p:sp>
    </p:spTree>
    <p:extLst>
      <p:ext uri="{BB962C8B-B14F-4D97-AF65-F5344CB8AC3E}">
        <p14:creationId xmlns:p14="http://schemas.microsoft.com/office/powerpoint/2010/main" val="3937421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mn-cs"/>
              </a:rPr>
              <a:t>OSHA was started to protect workers in the work place.  Before OSHA there was no organization that tracked work place injuries.  There were also no safety standards for employers.</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OSHA has 2 branches, the Enforcement Branch and the Collaboration Branch.  </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The Enforcement Branch investigates complaints and serious accidents.  </a:t>
            </a:r>
          </a:p>
          <a:p>
            <a:r>
              <a:rPr lang="en-US" sz="1200" kern="1200" dirty="0">
                <a:solidFill>
                  <a:schemeClr val="tx1"/>
                </a:solidFill>
                <a:effectLst/>
                <a:latin typeface="Calibri" panose="020F0502020204030204" pitchFamily="34" charset="0"/>
                <a:ea typeface="+mn-ea"/>
                <a:cs typeface="+mn-cs"/>
              </a:rPr>
              <a:t>The Collaboration Branch works on education, such as the Susan Harwood Grant.</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5</a:t>
            </a:fld>
            <a:endParaRPr lang="en-US" dirty="0"/>
          </a:p>
        </p:txBody>
      </p:sp>
    </p:spTree>
    <p:extLst>
      <p:ext uri="{BB962C8B-B14F-4D97-AF65-F5344CB8AC3E}">
        <p14:creationId xmlns:p14="http://schemas.microsoft.com/office/powerpoint/2010/main" val="1679771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rights to the trainees and point them to the posters available around the workplace where they can refer to for more information.</a:t>
            </a:r>
          </a:p>
          <a:p>
            <a:r>
              <a:rPr lang="en-US" sz="1200" kern="1200" dirty="0">
                <a:solidFill>
                  <a:schemeClr val="tx1"/>
                </a:solidFill>
                <a:effectLst/>
                <a:latin typeface="+mn-lt"/>
                <a:ea typeface="+mn-ea"/>
                <a:cs typeface="+mn-cs"/>
              </a:rPr>
              <a:t>Extra resources can be found at </a:t>
            </a:r>
            <a:r>
              <a:rPr lang="en-US" sz="1200" u="sng" kern="1200" dirty="0">
                <a:solidFill>
                  <a:schemeClr val="tx1"/>
                </a:solidFill>
                <a:effectLst/>
                <a:latin typeface="+mn-lt"/>
                <a:ea typeface="+mn-ea"/>
                <a:cs typeface="+mn-cs"/>
                <a:hlinkClick r:id="rId3"/>
              </a:rPr>
              <a:t>https://www.osha.gov/workers/index.html</a:t>
            </a:r>
            <a:r>
              <a:rPr lang="en-US"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6</a:t>
            </a:fld>
            <a:endParaRPr lang="en-US" dirty="0"/>
          </a:p>
        </p:txBody>
      </p:sp>
    </p:spTree>
    <p:extLst>
      <p:ext uri="{BB962C8B-B14F-4D97-AF65-F5344CB8AC3E}">
        <p14:creationId xmlns:p14="http://schemas.microsoft.com/office/powerpoint/2010/main" val="365505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accidents result from persons working on, or around, moving machinery. These accidents could have been prevented by the installation and proper maintenance of guarding. The goal of this training is to make the guarding of all equipment as easily understood as possible and re-</a:t>
            </a:r>
            <a:r>
              <a:rPr lang="en-US" sz="1200" kern="1200" dirty="0" err="1">
                <a:solidFill>
                  <a:schemeClr val="tx1"/>
                </a:solidFill>
                <a:effectLst/>
                <a:latin typeface="+mn-lt"/>
                <a:ea typeface="+mn-ea"/>
                <a:cs typeface="+mn-cs"/>
              </a:rPr>
              <a:t>inforce</a:t>
            </a:r>
            <a:r>
              <a:rPr lang="en-US" sz="1200" kern="1200" dirty="0">
                <a:solidFill>
                  <a:schemeClr val="tx1"/>
                </a:solidFill>
                <a:effectLst/>
                <a:latin typeface="+mn-lt"/>
                <a:ea typeface="+mn-ea"/>
                <a:cs typeface="+mn-cs"/>
              </a:rPr>
              <a:t> the safe working procedures that must always be in place around dangerous equipment.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list of accidents is as long as it is horrifying.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Safeguards are essential for protecting workers from needless and preventable injuries. Where the operation of a machine can injure the operator or other workers, the hazard must be controlled or eliminated.</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hlinkClick r:id="rId3"/>
              </a:rPr>
              <a:t>National Emphasis Program on Amputations</a:t>
            </a:r>
            <a:r>
              <a:rPr lang="en-US" sz="1200" kern="1200" dirty="0">
                <a:solidFill>
                  <a:schemeClr val="tx1"/>
                </a:solidFill>
                <a:effectLst/>
                <a:latin typeface="+mn-lt"/>
                <a:ea typeface="+mn-ea"/>
                <a:cs typeface="+mn-cs"/>
              </a:rPr>
              <a:t>*. CPL 03-00-019, (August 13, 2015). Describes policies and procedures for implementing a National Emphasis Program (NEP) to identify and to reduce workplace machinery and equipment hazards which are causing or likely to cause amputations.</a:t>
            </a:r>
          </a:p>
          <a:p>
            <a:r>
              <a:rPr lang="en-US" sz="1200" kern="1200" dirty="0">
                <a:solidFill>
                  <a:schemeClr val="tx1"/>
                </a:solidFill>
                <a:effectLst/>
                <a:latin typeface="+mn-lt"/>
                <a:ea typeface="+mn-ea"/>
                <a:cs typeface="+mn-cs"/>
              </a:rPr>
              <a:t>Resource:  </a:t>
            </a:r>
            <a:r>
              <a:rPr lang="en-US" sz="1200" u="sng" kern="1200" dirty="0">
                <a:solidFill>
                  <a:schemeClr val="tx1"/>
                </a:solidFill>
                <a:effectLst/>
                <a:latin typeface="+mn-lt"/>
                <a:ea typeface="+mn-ea"/>
                <a:cs typeface="+mn-cs"/>
                <a:hlinkClick r:id="rId4"/>
              </a:rPr>
              <a:t>https://www.osha.gov/dte/outreach/construction_generalindustry/gi_outreach_tp.html</a:t>
            </a:r>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5"/>
              </a:rPr>
              <a:t>https://safetyresourcesblog.com/2014/08/16/osha-quickcards-download-here-all-free-englishspanishother/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7</a:t>
            </a:fld>
            <a:endParaRPr lang="en-US" dirty="0"/>
          </a:p>
        </p:txBody>
      </p:sp>
    </p:spTree>
    <p:extLst>
      <p:ext uri="{BB962C8B-B14F-4D97-AF65-F5344CB8AC3E}">
        <p14:creationId xmlns:p14="http://schemas.microsoft.com/office/powerpoint/2010/main" val="690230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Explain not to take the machines for granted.  Accidents can happen very quickly.  Machine users need to keep their fingers and hands away from the Point of Operation.  Wear safety glasses to protect their eyes and closed toe sturdy shoes to protect their feet.  Machine users need to put long hair up in a ponytail or bun and not wear loose clothing or dangling jewelry to protect themselves from getting caught up in rotational hazards.</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8</a:t>
            </a:fld>
            <a:endParaRPr lang="en-US" dirty="0"/>
          </a:p>
        </p:txBody>
      </p:sp>
    </p:spTree>
    <p:extLst>
      <p:ext uri="{BB962C8B-B14F-4D97-AF65-F5344CB8AC3E}">
        <p14:creationId xmlns:p14="http://schemas.microsoft.com/office/powerpoint/2010/main" val="3039705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Explain to trainers that the following situations still exist in some work places.  Some types of accidents are related to poor on non-existent machine guarding can be getting fingers caught where the work is being done (Point of Operation).  Getting dangling jewelry, loose clothing, or hair caught in the drill chuck (rotational hazard).  Or trying to grab something while the chuck is spinning ( reaching in)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9</a:t>
            </a:fld>
            <a:endParaRPr lang="en-US" dirty="0"/>
          </a:p>
        </p:txBody>
      </p:sp>
    </p:spTree>
    <p:extLst>
      <p:ext uri="{BB962C8B-B14F-4D97-AF65-F5344CB8AC3E}">
        <p14:creationId xmlns:p14="http://schemas.microsoft.com/office/powerpoint/2010/main" val="3633086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Explain to trainers that the following situations still exist in some work places.  Some types of accidents are related to poor on non-existent machine guarding can be getting fingers caught where the work is being done (Point of Operation).  Getting dangling jewelry, loose clothing, or hair caught in the drill chuck (rotational hazard).  Or trying to grab something while the chuck is spinning ( reaching in)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10</a:t>
            </a:fld>
            <a:endParaRPr lang="en-US" dirty="0"/>
          </a:p>
        </p:txBody>
      </p:sp>
    </p:spTree>
    <p:extLst>
      <p:ext uri="{BB962C8B-B14F-4D97-AF65-F5344CB8AC3E}">
        <p14:creationId xmlns:p14="http://schemas.microsoft.com/office/powerpoint/2010/main" val="1378483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hazards need to be pointed out because they are present each time the drill press is used and they may change depending on the operations being performed.</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11</a:t>
            </a:fld>
            <a:endParaRPr lang="en-US" dirty="0"/>
          </a:p>
        </p:txBody>
      </p:sp>
    </p:spTree>
    <p:extLst>
      <p:ext uri="{BB962C8B-B14F-4D97-AF65-F5344CB8AC3E}">
        <p14:creationId xmlns:p14="http://schemas.microsoft.com/office/powerpoint/2010/main" val="3042527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operating the drill press utilize a magnetic chip shield in between you and the point of operation.  Demonstrate how the chip shield is to be used.</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12</a:t>
            </a:fld>
            <a:endParaRPr lang="en-US" dirty="0"/>
          </a:p>
        </p:txBody>
      </p:sp>
    </p:spTree>
    <p:extLst>
      <p:ext uri="{BB962C8B-B14F-4D97-AF65-F5344CB8AC3E}">
        <p14:creationId xmlns:p14="http://schemas.microsoft.com/office/powerpoint/2010/main" val="3726365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63B7-91A0-214E-9FC3-652E8C2BB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81BDCD-9EB6-C544-B309-C48957F5DE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512C69-1DB6-F046-869A-14B988CC3E2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81583F2D-6A85-5A4A-AF2C-B6B3DCEC68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414BA0-555A-B343-8559-CC5CA7D1898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124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23E2-8814-C64D-BC71-52729F234B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4FDEEA-3091-0846-9BF2-18B340A121C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1C5B8F-9E27-F440-9C4B-B31B722A053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9B50AD35-DF40-D548-BA16-780B36AA46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6D9270-ACC0-874E-9F8B-A02E0E7ED6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2979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98C730-4BFB-2C48-9893-3081E02109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DCA72-4BC9-A44F-B1B2-259A13AEE8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83522-1286-D945-8AAD-4F4B449AD65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A1F08FB0-0E26-3440-95BA-AE718D2F28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72B066-6190-F64D-A352-5403B7FA2DC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39089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6F28-9AFD-B648-99F2-EC763A03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385E1D-6B64-154A-A7B3-990494BB36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0199C-6549-3E4F-BF9D-A15EA667C252}"/>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FF942458-D0D6-7E48-87C1-CEE0245D08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1994E6-C97A-3B4B-A398-1D88312322C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31071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C683-56E6-5947-BAB9-E4F149788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79433-49AE-ED40-B372-D6069A3BD6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CC4511-35E8-5F4B-BBB2-5748862F443E}"/>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56185C4C-5C75-1048-AB00-58012E1F00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031F91-AF9E-2449-9E86-25334E300AC9}"/>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27080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4A81-0865-E744-A450-E51F644AB7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00A454-184F-3F4D-A08B-DEEDF98ACB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AD2DC-FFDB-5743-BF1D-E4DC22CC80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C6C169-289C-4B49-9036-845587B5E00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F0BF3447-DCE5-244E-96FD-283FF26D9F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976D5C-6604-BE4D-8E45-2B30E29BA3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22011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A6E45-1E14-6148-8276-32A4C45717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E84936-40FA-4741-8A12-E7C142A67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C106D6-60E0-1E4F-B549-B47284C4DB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7FBE67-AAFC-D643-93BD-934138986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C19585-07F6-884C-92D7-426B780E2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B86735-A984-8140-917D-51E961E8A0A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8" name="Footer Placeholder 7">
            <a:extLst>
              <a:ext uri="{FF2B5EF4-FFF2-40B4-BE49-F238E27FC236}">
                <a16:creationId xmlns:a16="http://schemas.microsoft.com/office/drawing/2014/main" id="{BAA13281-6738-8245-A99B-88EF594AB0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92AFFDA-2024-CC4B-9A7D-A7BBDC940B47}"/>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20069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7226-E27A-9E47-9D08-55C7C7FCC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AC2D83-D28C-A445-A60F-F4E5BFDB8BA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4" name="Footer Placeholder 3">
            <a:extLst>
              <a:ext uri="{FF2B5EF4-FFF2-40B4-BE49-F238E27FC236}">
                <a16:creationId xmlns:a16="http://schemas.microsoft.com/office/drawing/2014/main" id="{ED4435E6-62CF-D447-A934-98D9A82BB42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F5299C-4886-E344-8A3D-99E74438A6D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813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F6EE9-257A-D448-92D6-166445A0DDE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3" name="Footer Placeholder 2">
            <a:extLst>
              <a:ext uri="{FF2B5EF4-FFF2-40B4-BE49-F238E27FC236}">
                <a16:creationId xmlns:a16="http://schemas.microsoft.com/office/drawing/2014/main" id="{9A9A5A1C-569B-7347-A064-DCEB587349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BB235D0-534C-2F44-A562-BEC326023D96}"/>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74109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4993-F204-4F40-8FD4-3A7B32F8D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C30E0A-7A5E-8B40-9DCA-0597D722D7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7DAD00-14F3-DB41-BC92-D8DA71D99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E01503-7F4A-AD42-8193-52F514A46E2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0CC17D07-6EC4-394F-ABA3-5F11177BC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EDB28-9F1D-3F45-ACFE-06FFB4ECC31A}"/>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1064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BAAA-8A5E-7545-92EE-F85411498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917C7A-0877-E14D-BD60-01D9EBD7F7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0933B5-8C3D-C140-8681-D22C497D8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08EC59-BE6A-DE44-899F-95529CA819C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BCA0F16A-8BA1-7247-B5E3-F8D56F10A7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2685D6-3B3D-1449-9D6D-DB13DBA84D6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403975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BFD31-1E24-7B40-924A-B1F27EAE3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777D0E-94EE-C341-9D27-29210F5FE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F081E-4EDB-B94B-B012-0AEC4D90DF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C8479D4D-B5F5-EB4A-8EEE-0A9A64C881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00D615-0145-E744-96C9-E86D63959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D4B90-DCEE-0549-B0CF-C9EF60D81BDE}" type="slidenum">
              <a:rPr lang="en-US" smtClean="0"/>
              <a:t>‹#›</a:t>
            </a:fld>
            <a:endParaRPr lang="en-US" dirty="0"/>
          </a:p>
        </p:txBody>
      </p:sp>
    </p:spTree>
    <p:extLst>
      <p:ext uri="{BB962C8B-B14F-4D97-AF65-F5344CB8AC3E}">
        <p14:creationId xmlns:p14="http://schemas.microsoft.com/office/powerpoint/2010/main" val="265464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laws-regs/oshact/toc"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www.dol.gov/agencies/osec" TargetMode="External"/><Relationship Id="rId5" Type="http://schemas.openxmlformats.org/officeDocument/2006/relationships/hyperlink" Target="https://www.dol.gov/" TargetMode="External"/><Relationship Id="rId4" Type="http://schemas.openxmlformats.org/officeDocument/2006/relationships/hyperlink" Target="https://www.osha.gov/Publications/3439at-a-gl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EE17-F5E6-114D-9A09-82877487E944}"/>
              </a:ext>
            </a:extLst>
          </p:cNvPr>
          <p:cNvSpPr>
            <a:spLocks noGrp="1"/>
          </p:cNvSpPr>
          <p:nvPr>
            <p:ph type="ctrTitle"/>
          </p:nvPr>
        </p:nvSpPr>
        <p:spPr/>
        <p:txBody>
          <a:bodyPr/>
          <a:lstStyle/>
          <a:p>
            <a:r>
              <a:rPr lang="en-US" sz="7200" spc="300" dirty="0"/>
              <a:t>Introduction to </a:t>
            </a:r>
            <a:br>
              <a:rPr lang="en-US" sz="7200" spc="300" dirty="0"/>
            </a:br>
            <a:r>
              <a:rPr lang="en-US" sz="7200" spc="-150" dirty="0"/>
              <a:t>Drill Press Safety</a:t>
            </a:r>
            <a:endParaRPr lang="en-US" dirty="0"/>
          </a:p>
        </p:txBody>
      </p:sp>
      <p:sp>
        <p:nvSpPr>
          <p:cNvPr id="4" name="Subtitle 2">
            <a:extLst>
              <a:ext uri="{FF2B5EF4-FFF2-40B4-BE49-F238E27FC236}">
                <a16:creationId xmlns:a16="http://schemas.microsoft.com/office/drawing/2014/main" id="{CA381258-A541-4E4E-9A1B-1CB0A0B7636A}"/>
              </a:ext>
            </a:extLst>
          </p:cNvPr>
          <p:cNvSpPr txBox="1">
            <a:spLocks/>
          </p:cNvSpPr>
          <p:nvPr/>
        </p:nvSpPr>
        <p:spPr>
          <a:xfrm>
            <a:off x="314632" y="5404757"/>
            <a:ext cx="11562735" cy="120831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This material was produced under Susan Harwood grant number </a:t>
            </a:r>
            <a:r>
              <a:rPr lang="en-US" dirty="0" smtClean="0"/>
              <a:t>SH-31214-SH7 </a:t>
            </a:r>
            <a:r>
              <a:rPr lang="en-US" dirty="0"/>
              <a:t>Occupational Safety and Health Administration, U.S. Department of Labor. The contents in this presentation do not necessarily reflect the views or policies of the U.S. Department of Labor, nor does the mention of trade names, commercial products, or organizations imply endorsement by the U.S. Government.</a:t>
            </a:r>
          </a:p>
        </p:txBody>
      </p:sp>
    </p:spTree>
    <p:extLst>
      <p:ext uri="{BB962C8B-B14F-4D97-AF65-F5344CB8AC3E}">
        <p14:creationId xmlns:p14="http://schemas.microsoft.com/office/powerpoint/2010/main" val="3038775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lstStyle/>
          <a:p>
            <a:r>
              <a:rPr lang="en-US" b="1" dirty="0"/>
              <a:t>Hazards: </a:t>
            </a:r>
            <a:r>
              <a:rPr lang="en-US" dirty="0"/>
              <a:t>Nip points and rotating parts</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lstStyle/>
          <a:p>
            <a:pPr marL="0" lvl="0" indent="0">
              <a:lnSpc>
                <a:spcPct val="80000"/>
              </a:lnSpc>
              <a:spcBef>
                <a:spcPts val="0"/>
              </a:spcBef>
              <a:buSzPts val="2800"/>
              <a:buNone/>
            </a:pPr>
            <a:r>
              <a:rPr lang="en-US" dirty="0"/>
              <a:t>In-running nip points are commonly found among rotating or reciprocating parts. They </a:t>
            </a:r>
            <a:br>
              <a:rPr lang="en-US" dirty="0"/>
            </a:br>
            <a:r>
              <a:rPr lang="en-US" dirty="0"/>
              <a:t>occur in two scenarios:</a:t>
            </a:r>
          </a:p>
          <a:p>
            <a:pPr marL="0" lvl="0" indent="0">
              <a:lnSpc>
                <a:spcPct val="80000"/>
              </a:lnSpc>
              <a:spcBef>
                <a:spcPts val="0"/>
              </a:spcBef>
              <a:buSzPts val="2800"/>
            </a:pPr>
            <a:endParaRPr lang="en-US" dirty="0"/>
          </a:p>
          <a:p>
            <a:pPr lvl="0" indent="-457200">
              <a:lnSpc>
                <a:spcPct val="80000"/>
              </a:lnSpc>
              <a:spcBef>
                <a:spcPts val="0"/>
              </a:spcBef>
              <a:buSzPts val="2800"/>
              <a:buFont typeface="Arial" charset="0"/>
              <a:buChar char="•"/>
            </a:pPr>
            <a:r>
              <a:rPr lang="en-US" dirty="0"/>
              <a:t>When machine parts move </a:t>
            </a:r>
            <a:br>
              <a:rPr lang="en-US" dirty="0"/>
            </a:br>
            <a:r>
              <a:rPr lang="en-US" dirty="0"/>
              <a:t>toward each other</a:t>
            </a:r>
          </a:p>
          <a:p>
            <a:pPr lvl="0" indent="-457200">
              <a:lnSpc>
                <a:spcPct val="80000"/>
              </a:lnSpc>
              <a:spcBef>
                <a:spcPts val="0"/>
              </a:spcBef>
              <a:buSzPts val="2800"/>
              <a:buFont typeface="Arial" charset="0"/>
              <a:buChar char="•"/>
            </a:pPr>
            <a:r>
              <a:rPr lang="en-US" dirty="0"/>
              <a:t>When machine parts run past a</a:t>
            </a:r>
            <a:br>
              <a:rPr lang="en-US" dirty="0"/>
            </a:br>
            <a:r>
              <a:rPr lang="en-US" dirty="0"/>
              <a:t>stationary object</a:t>
            </a:r>
          </a:p>
          <a:p>
            <a:pPr marL="0" indent="0">
              <a:buNone/>
            </a:pPr>
            <a:endParaRPr lang="en-US" dirty="0"/>
          </a:p>
        </p:txBody>
      </p:sp>
      <p:sp>
        <p:nvSpPr>
          <p:cNvPr id="5" name="TextBox 4">
            <a:extLst>
              <a:ext uri="{FF2B5EF4-FFF2-40B4-BE49-F238E27FC236}">
                <a16:creationId xmlns:a16="http://schemas.microsoft.com/office/drawing/2014/main" id="{C0356732-E347-4047-8032-91A03CFD51D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nip points in different mechanisms</a:t>
            </a:r>
          </a:p>
        </p:txBody>
      </p:sp>
      <p:pic>
        <p:nvPicPr>
          <p:cNvPr id="7" name="Content Placeholder 6" title="This image shows a variety of nip points in various machines where two parts move towards eachother or when a part runs past a stationary object"/>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89045" y="986533"/>
            <a:ext cx="5482027" cy="5190430"/>
          </a:xfrm>
        </p:spPr>
      </p:pic>
    </p:spTree>
    <p:extLst>
      <p:ext uri="{BB962C8B-B14F-4D97-AF65-F5344CB8AC3E}">
        <p14:creationId xmlns:p14="http://schemas.microsoft.com/office/powerpoint/2010/main" val="208845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4CE6-E6DA-154F-B1B3-51DDEB29BCEE}"/>
              </a:ext>
            </a:extLst>
          </p:cNvPr>
          <p:cNvSpPr>
            <a:spLocks noGrp="1"/>
          </p:cNvSpPr>
          <p:nvPr>
            <p:ph type="title"/>
          </p:nvPr>
        </p:nvSpPr>
        <p:spPr/>
        <p:txBody>
          <a:bodyPr/>
          <a:lstStyle/>
          <a:p>
            <a:r>
              <a:rPr lang="en-US" b="1" dirty="0"/>
              <a:t>Hazards: </a:t>
            </a:r>
            <a:r>
              <a:rPr lang="en-US" dirty="0"/>
              <a:t>Hazard Signage</a:t>
            </a:r>
          </a:p>
        </p:txBody>
      </p:sp>
      <p:sp>
        <p:nvSpPr>
          <p:cNvPr id="3" name="Content Placeholder 2">
            <a:extLst>
              <a:ext uri="{FF2B5EF4-FFF2-40B4-BE49-F238E27FC236}">
                <a16:creationId xmlns:a16="http://schemas.microsoft.com/office/drawing/2014/main" id="{BD9145AA-719C-4648-AB67-9E2135850A86}"/>
              </a:ext>
            </a:extLst>
          </p:cNvPr>
          <p:cNvSpPr>
            <a:spLocks noGrp="1"/>
          </p:cNvSpPr>
          <p:nvPr>
            <p:ph sz="half" idx="1"/>
          </p:nvPr>
        </p:nvSpPr>
        <p:spPr/>
        <p:txBody>
          <a:bodyPr/>
          <a:lstStyle/>
          <a:p>
            <a:pPr marL="0" indent="0">
              <a:buNone/>
            </a:pPr>
            <a:r>
              <a:rPr lang="en-US" dirty="0"/>
              <a:t>To prevent injuries, be aware of hazard signages next to the machinery.</a:t>
            </a:r>
          </a:p>
          <a:p>
            <a:pPr marL="0" indent="0">
              <a:buNone/>
            </a:pPr>
            <a:endParaRPr lang="en-US" dirty="0"/>
          </a:p>
        </p:txBody>
      </p:sp>
      <p:sp>
        <p:nvSpPr>
          <p:cNvPr id="5" name="TextBox 4">
            <a:extLst>
              <a:ext uri="{FF2B5EF4-FFF2-40B4-BE49-F238E27FC236}">
                <a16:creationId xmlns:a16="http://schemas.microsoft.com/office/drawing/2014/main" id="{AD265453-79EC-AB41-B49F-119F6B38003B}"/>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7" name="Content Placeholder 6" title="An example of hazard signage which reads &quot;danger, keep hands clear when equipment is running&quot;"/>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1698263"/>
            <a:ext cx="5329909" cy="3846081"/>
          </a:xfrm>
        </p:spPr>
      </p:pic>
    </p:spTree>
    <p:extLst>
      <p:ext uri="{BB962C8B-B14F-4D97-AF65-F5344CB8AC3E}">
        <p14:creationId xmlns:p14="http://schemas.microsoft.com/office/powerpoint/2010/main" val="1153102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E9D-C122-F145-B772-09002FF43D2E}"/>
              </a:ext>
            </a:extLst>
          </p:cNvPr>
          <p:cNvSpPr>
            <a:spLocks noGrp="1"/>
          </p:cNvSpPr>
          <p:nvPr>
            <p:ph type="title"/>
          </p:nvPr>
        </p:nvSpPr>
        <p:spPr>
          <a:xfrm>
            <a:off x="838200" y="365125"/>
            <a:ext cx="5181600" cy="1325563"/>
          </a:xfrm>
        </p:spPr>
        <p:txBody>
          <a:bodyPr/>
          <a:lstStyle/>
          <a:p>
            <a:r>
              <a:rPr lang="en-US" b="1" dirty="0"/>
              <a:t>Hazards: </a:t>
            </a:r>
            <a:r>
              <a:rPr lang="en-US" dirty="0"/>
              <a:t>Flying chips and wood dust</a:t>
            </a:r>
          </a:p>
        </p:txBody>
      </p:sp>
      <p:sp>
        <p:nvSpPr>
          <p:cNvPr id="3" name="Content Placeholder 2">
            <a:extLst>
              <a:ext uri="{FF2B5EF4-FFF2-40B4-BE49-F238E27FC236}">
                <a16:creationId xmlns:a16="http://schemas.microsoft.com/office/drawing/2014/main" id="{0604F113-0DAD-8A4B-8C10-91268532FF21}"/>
              </a:ext>
            </a:extLst>
          </p:cNvPr>
          <p:cNvSpPr>
            <a:spLocks noGrp="1"/>
          </p:cNvSpPr>
          <p:nvPr>
            <p:ph sz="half" idx="1"/>
          </p:nvPr>
        </p:nvSpPr>
        <p:spPr>
          <a:xfrm>
            <a:off x="838200" y="1825625"/>
            <a:ext cx="5181600" cy="4351338"/>
          </a:xfrm>
        </p:spPr>
        <p:txBody>
          <a:bodyPr/>
          <a:lstStyle/>
          <a:p>
            <a:pPr marL="0" indent="0">
              <a:buNone/>
            </a:pPr>
            <a:r>
              <a:rPr lang="en-US" dirty="0"/>
              <a:t>Drilling can cause </a:t>
            </a:r>
            <a:r>
              <a:rPr lang="en-US" b="1" dirty="0"/>
              <a:t>chips, sparks and wood dust </a:t>
            </a:r>
            <a:r>
              <a:rPr lang="en-US" dirty="0"/>
              <a:t>to fly in different directions.</a:t>
            </a:r>
          </a:p>
          <a:p>
            <a:pPr marL="0" indent="0">
              <a:buNone/>
            </a:pPr>
            <a:endParaRPr lang="en-US" dirty="0"/>
          </a:p>
        </p:txBody>
      </p:sp>
      <p:sp>
        <p:nvSpPr>
          <p:cNvPr id="5" name="TextBox 4">
            <a:extLst>
              <a:ext uri="{FF2B5EF4-FFF2-40B4-BE49-F238E27FC236}">
                <a16:creationId xmlns:a16="http://schemas.microsoft.com/office/drawing/2014/main" id="{51B8C94E-18D4-2849-9733-54C15B9DF57A}"/>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wood dust generated by drilling</a:t>
            </a:r>
          </a:p>
        </p:txBody>
      </p:sp>
      <p:pic>
        <p:nvPicPr>
          <p:cNvPr id="6" name="Content Placeholder 5" descr="An image showing wood dust generated through use of the drill press">
            <a:extLst>
              <a:ext uri="{FF2B5EF4-FFF2-40B4-BE49-F238E27FC236}">
                <a16:creationId xmlns:a16="http://schemas.microsoft.com/office/drawing/2014/main" id="{53445044-255C-7648-8BFD-E83910C15277}"/>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886924" y="263306"/>
            <a:ext cx="4437951" cy="5950388"/>
          </a:xfrm>
        </p:spPr>
      </p:pic>
    </p:spTree>
    <p:extLst>
      <p:ext uri="{BB962C8B-B14F-4D97-AF65-F5344CB8AC3E}">
        <p14:creationId xmlns:p14="http://schemas.microsoft.com/office/powerpoint/2010/main" val="247026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181600" cy="1325563"/>
          </a:xfrm>
        </p:spPr>
        <p:txBody>
          <a:bodyPr/>
          <a:lstStyle/>
          <a:p>
            <a:r>
              <a:rPr lang="en-US" b="1" dirty="0"/>
              <a:t>Hazards: </a:t>
            </a:r>
            <a:r>
              <a:rPr lang="en-US" dirty="0"/>
              <a:t>Power transmission device</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lstStyle/>
          <a:p>
            <a:pPr marL="0" indent="0">
              <a:buNone/>
            </a:pPr>
            <a:r>
              <a:rPr lang="en-US" dirty="0"/>
              <a:t>The </a:t>
            </a:r>
            <a:r>
              <a:rPr lang="en-US" b="1" dirty="0"/>
              <a:t>power transmission device</a:t>
            </a:r>
            <a:r>
              <a:rPr lang="en-US" dirty="0"/>
              <a:t> is the component which transmits energy to the part of the machine performing the work. These components can include flywheels, pulleys, belts, connecting rods, couplings, cams, spindles, chains, cranks, and gears. Severe or even fatal injuries can occur from coming into contact with hazardous energy.</a:t>
            </a:r>
            <a:endParaRPr lang="en-US" sz="3600" dirty="0"/>
          </a:p>
          <a:p>
            <a:pPr marL="0" indent="0">
              <a:buNone/>
            </a:pPr>
            <a:endParaRPr lang="en-US" dirty="0"/>
          </a:p>
        </p:txBody>
      </p:sp>
      <p:sp>
        <p:nvSpPr>
          <p:cNvPr id="5" name="TextBox 4">
            <a:extLst>
              <a:ext uri="{FF2B5EF4-FFF2-40B4-BE49-F238E27FC236}">
                <a16:creationId xmlns:a16="http://schemas.microsoft.com/office/drawing/2014/main" id="{CE351413-67A4-024C-B3A7-C716B8A5DDA6}"/>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power transmission of this drill press</a:t>
            </a:r>
          </a:p>
        </p:txBody>
      </p:sp>
      <p:pic>
        <p:nvPicPr>
          <p:cNvPr id="7" name="Content Placeholder 6" title="An image of the power transmission of a drill press, where electrical power is converted to mechanical movement"/>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7125717" y="1045029"/>
            <a:ext cx="3861998" cy="5131934"/>
          </a:xfrm>
        </p:spPr>
      </p:pic>
    </p:spTree>
    <p:extLst>
      <p:ext uri="{BB962C8B-B14F-4D97-AF65-F5344CB8AC3E}">
        <p14:creationId xmlns:p14="http://schemas.microsoft.com/office/powerpoint/2010/main" val="2327247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4825-8158-734C-8246-6D87B321EDA0}"/>
              </a:ext>
            </a:extLst>
          </p:cNvPr>
          <p:cNvSpPr>
            <a:spLocks noGrp="1"/>
          </p:cNvSpPr>
          <p:nvPr>
            <p:ph type="title"/>
          </p:nvPr>
        </p:nvSpPr>
        <p:spPr>
          <a:xfrm>
            <a:off x="838200" y="365125"/>
            <a:ext cx="5257800" cy="1325563"/>
          </a:xfrm>
        </p:spPr>
        <p:txBody>
          <a:bodyPr/>
          <a:lstStyle/>
          <a:p>
            <a:r>
              <a:rPr lang="en-US" b="1" dirty="0"/>
              <a:t>Hazards: </a:t>
            </a:r>
            <a:r>
              <a:rPr lang="en-US" dirty="0"/>
              <a:t>Lockout/Tagout</a:t>
            </a:r>
          </a:p>
        </p:txBody>
      </p:sp>
      <p:sp>
        <p:nvSpPr>
          <p:cNvPr id="3" name="Content Placeholder 2">
            <a:extLst>
              <a:ext uri="{FF2B5EF4-FFF2-40B4-BE49-F238E27FC236}">
                <a16:creationId xmlns:a16="http://schemas.microsoft.com/office/drawing/2014/main" id="{9913FD7A-7985-F446-8A6F-CD3C83D7FE84}"/>
              </a:ext>
            </a:extLst>
          </p:cNvPr>
          <p:cNvSpPr>
            <a:spLocks noGrp="1"/>
          </p:cNvSpPr>
          <p:nvPr>
            <p:ph sz="half" idx="1"/>
          </p:nvPr>
        </p:nvSpPr>
        <p:spPr/>
        <p:txBody>
          <a:bodyPr/>
          <a:lstStyle/>
          <a:p>
            <a:pPr marL="0" indent="0">
              <a:buNone/>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4000" dirty="0"/>
          </a:p>
          <a:p>
            <a:endParaRPr lang="en-US" dirty="0"/>
          </a:p>
        </p:txBody>
      </p:sp>
      <p:sp>
        <p:nvSpPr>
          <p:cNvPr id="5" name="TextBox 4">
            <a:extLst>
              <a:ext uri="{FF2B5EF4-FFF2-40B4-BE49-F238E27FC236}">
                <a16:creationId xmlns:a16="http://schemas.microsoft.com/office/drawing/2014/main" id="{3B601BF4-EE96-4E40-8F5C-C8B6901C0DBF}"/>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Lockout/tagout equipment</a:t>
            </a:r>
          </a:p>
        </p:txBody>
      </p:sp>
      <p:pic>
        <p:nvPicPr>
          <p:cNvPr id="6" name="Content Placeholder 5" title="An image of standard lockout/tagout locks and tags"/>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816348" y="718457"/>
            <a:ext cx="4577121" cy="5115606"/>
          </a:xfrm>
        </p:spPr>
      </p:pic>
    </p:spTree>
    <p:extLst>
      <p:ext uri="{BB962C8B-B14F-4D97-AF65-F5344CB8AC3E}">
        <p14:creationId xmlns:p14="http://schemas.microsoft.com/office/powerpoint/2010/main" val="1815701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10F1-54C4-1D43-B035-420D8D33B567}"/>
              </a:ext>
            </a:extLst>
          </p:cNvPr>
          <p:cNvSpPr>
            <a:spLocks noGrp="1"/>
          </p:cNvSpPr>
          <p:nvPr>
            <p:ph type="title"/>
          </p:nvPr>
        </p:nvSpPr>
        <p:spPr>
          <a:xfrm>
            <a:off x="838200" y="365125"/>
            <a:ext cx="5831541" cy="1325563"/>
          </a:xfrm>
        </p:spPr>
        <p:txBody>
          <a:bodyPr/>
          <a:lstStyle/>
          <a:p>
            <a:r>
              <a:rPr lang="en-US" b="1" dirty="0"/>
              <a:t>Hazards: </a:t>
            </a:r>
            <a:r>
              <a:rPr lang="en-US" dirty="0"/>
              <a:t>Best practices</a:t>
            </a:r>
          </a:p>
        </p:txBody>
      </p:sp>
      <p:sp>
        <p:nvSpPr>
          <p:cNvPr id="3" name="Content Placeholder 2">
            <a:extLst>
              <a:ext uri="{FF2B5EF4-FFF2-40B4-BE49-F238E27FC236}">
                <a16:creationId xmlns:a16="http://schemas.microsoft.com/office/drawing/2014/main" id="{8287E79E-75CD-3C48-A88E-36AAA9962159}"/>
              </a:ext>
            </a:extLst>
          </p:cNvPr>
          <p:cNvSpPr>
            <a:spLocks noGrp="1"/>
          </p:cNvSpPr>
          <p:nvPr>
            <p:ph sz="half" idx="1"/>
          </p:nvPr>
        </p:nvSpPr>
        <p:spPr/>
        <p:txBody>
          <a:bodyPr/>
          <a:lstStyle/>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Set the guard to clear stock/workpiece</a:t>
            </a:r>
            <a:endParaRPr lang="en-US" altLang="en-US" dirty="0"/>
          </a:p>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 Wear Personal Protective Equipment (PPE) at all times</a:t>
            </a:r>
          </a:p>
          <a:p>
            <a:pPr eaLnBrk="0" fontAlgn="base" hangingPunct="0">
              <a:lnSpc>
                <a:spcPct val="100000"/>
              </a:lnSpc>
              <a:spcBef>
                <a:spcPct val="0"/>
              </a:spcBef>
              <a:spcAft>
                <a:spcPct val="0"/>
              </a:spcAft>
              <a:buFontTx/>
              <a:buChar char="•"/>
            </a:pPr>
            <a:r>
              <a:rPr lang="en-US" altLang="zh-CN" dirty="0">
                <a:latin typeface="Calibri" panose="020F0502020204030204" pitchFamily="34" charset="0"/>
                <a:ea typeface="Calibri" panose="020F0502020204030204" pitchFamily="34" charset="0"/>
              </a:rPr>
              <a:t> Clean up and clear work area</a:t>
            </a:r>
            <a:r>
              <a:rPr lang="en-US" altLang="zh-CN" dirty="0"/>
              <a:t> </a:t>
            </a:r>
            <a:endParaRPr lang="en-US" altLang="zh-CN" dirty="0">
              <a:latin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8E59DDC4-9BE5-6D40-9B06-F2F7FC40AF49}"/>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6" name="Content Placeholder 5" descr="An example of hazard signage which reads &quot;DANGER, do not operate without guards in place&quot;">
            <a:extLst>
              <a:ext uri="{FF2B5EF4-FFF2-40B4-BE49-F238E27FC236}">
                <a16:creationId xmlns:a16="http://schemas.microsoft.com/office/drawing/2014/main" id="{0B0836A0-CA70-714F-B945-7A6F84B90BFF}"/>
              </a:ext>
              <a:ext uri="{C183D7F6-B498-43B3-948B-1728B52AA6E4}">
                <adec:decorative xmlns:adec="http://schemas.microsoft.com/office/drawing/2017/decorative" xmlns="" val="0"/>
              </a:ext>
            </a:extLst>
          </p:cNvPr>
          <p:cNvPicPr>
            <a:picLocks noGrp="1" noChangeAspect="1"/>
          </p:cNvPicPr>
          <p:nvPr>
            <p:ph sz="half" idx="2"/>
          </p:nvPr>
        </p:nvPicPr>
        <p:blipFill>
          <a:blip r:embed="rId3"/>
          <a:stretch>
            <a:fillRect/>
          </a:stretch>
        </p:blipFill>
        <p:spPr>
          <a:xfrm>
            <a:off x="6685896" y="818496"/>
            <a:ext cx="4840007" cy="4840007"/>
          </a:xfrm>
        </p:spPr>
      </p:pic>
    </p:spTree>
    <p:extLst>
      <p:ext uri="{BB962C8B-B14F-4D97-AF65-F5344CB8AC3E}">
        <p14:creationId xmlns:p14="http://schemas.microsoft.com/office/powerpoint/2010/main" val="1139833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What’s a Drill Press?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The Drill Press, also called the Drilling Machine, is a device for producing holes in hard substances. The drill is held in a rotating spindle and is fed into the workpiece, which is usually clamped in a vise resting on a table.</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Lst>
          </p:cNvPr>
          <p:cNvSpPr txBox="1"/>
          <p:nvPr/>
        </p:nvSpPr>
        <p:spPr>
          <a:xfrm>
            <a:off x="6640727" y="6363730"/>
            <a:ext cx="4930346" cy="369332"/>
          </a:xfrm>
          <a:prstGeom prst="rect">
            <a:avLst/>
          </a:prstGeom>
          <a:noFill/>
        </p:spPr>
        <p:txBody>
          <a:bodyPr wrap="square" rtlCol="0">
            <a:spAutoFit/>
          </a:bodyPr>
          <a:lstStyle/>
          <a:p>
            <a:pPr algn="ctr"/>
            <a:r>
              <a:rPr lang="en-US" dirty="0"/>
              <a:t>The components of a drill press</a:t>
            </a:r>
          </a:p>
        </p:txBody>
      </p:sp>
      <p:pic>
        <p:nvPicPr>
          <p:cNvPr id="7" name="Content Placeholder 6" title="A diagram of the components of a common drill press. Special emphasis on the emergency stop location."/>
          <p:cNvPicPr>
            <a:picLocks noGrp="1" noChangeAspect="1"/>
          </p:cNvPicPr>
          <p:nvPr>
            <p:ph sz="half" idx="2"/>
          </p:nvPr>
        </p:nvPicPr>
        <p:blipFill>
          <a:blip r:embed="rId2" cstate="email">
            <a:extLst>
              <a:ext uri="{28A0092B-C50C-407E-A947-70E740481C1C}">
                <a14:useLocalDpi xmlns:a14="http://schemas.microsoft.com/office/drawing/2010/main" val="0"/>
              </a:ext>
            </a:extLst>
          </a:blip>
          <a:stretch>
            <a:fillRect/>
          </a:stretch>
        </p:blipFill>
        <p:spPr>
          <a:xfrm>
            <a:off x="7332614" y="620486"/>
            <a:ext cx="2982973" cy="5327877"/>
          </a:xfrm>
        </p:spPr>
      </p:pic>
    </p:spTree>
    <p:extLst>
      <p:ext uri="{BB962C8B-B14F-4D97-AF65-F5344CB8AC3E}">
        <p14:creationId xmlns:p14="http://schemas.microsoft.com/office/powerpoint/2010/main" val="351590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Early Drill Press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The first drill presses appeared in blacksmith and machine workshops more than 200 years ago. They were built for cutting metal and were powered by a hand crank.</a:t>
            </a:r>
          </a:p>
          <a:p>
            <a:pPr marL="0" indent="0">
              <a:buNone/>
            </a:pPr>
            <a:endParaRPr lang="en-US" dirty="0"/>
          </a:p>
        </p:txBody>
      </p:sp>
      <p:sp>
        <p:nvSpPr>
          <p:cNvPr id="5" name="TextBox 4">
            <a:extLst>
              <a:ext uri="{FF2B5EF4-FFF2-40B4-BE49-F238E27FC236}">
                <a16:creationId xmlns:a16="http://schemas.microsoft.com/office/drawing/2014/main" id="{6BDCE082-6E9C-D24F-B668-5715C1AA54D7}"/>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early version of the drill press</a:t>
            </a:r>
          </a:p>
        </p:txBody>
      </p:sp>
      <p:pic>
        <p:nvPicPr>
          <p:cNvPr id="6" name="Content Placeholder 5" descr="An image of An early version of the drill press&#10;">
            <a:extLst>
              <a:ext uri="{FF2B5EF4-FFF2-40B4-BE49-F238E27FC236}">
                <a16:creationId xmlns:a16="http://schemas.microsoft.com/office/drawing/2014/main" id="{0AEA0273-DCF8-E54B-8745-48BD11E2BA8C}"/>
              </a:ext>
            </a:extLst>
          </p:cNvPr>
          <p:cNvPicPr>
            <a:picLocks noGrp="1" noChangeAspect="1"/>
          </p:cNvPicPr>
          <p:nvPr>
            <p:ph sz="half" idx="2"/>
          </p:nvPr>
        </p:nvPicPr>
        <p:blipFill rotWithShape="1">
          <a:blip r:embed="rId2" cstate="email">
            <a:extLst>
              <a:ext uri="{28A0092B-C50C-407E-A947-70E740481C1C}">
                <a14:useLocalDpi xmlns:a14="http://schemas.microsoft.com/office/drawing/2010/main"/>
              </a:ext>
            </a:extLst>
          </a:blip>
          <a:srcRect/>
          <a:stretch/>
        </p:blipFill>
        <p:spPr>
          <a:xfrm>
            <a:off x="7183096" y="365125"/>
            <a:ext cx="3845607" cy="5952565"/>
          </a:xfrm>
        </p:spPr>
      </p:pic>
    </p:spTree>
    <p:extLst>
      <p:ext uri="{BB962C8B-B14F-4D97-AF65-F5344CB8AC3E}">
        <p14:creationId xmlns:p14="http://schemas.microsoft.com/office/powerpoint/2010/main" val="418496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What it Does: </a:t>
            </a:r>
            <a:r>
              <a:rPr lang="en-US" dirty="0"/>
              <a:t>What is a drill press used for?</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Drill presses are primarily used to drill or enlarge a cylindrical hole in a workpiece or part such as the ones shown in the image here. They can also be used for reaming, countersinking, counterboring, and tapping. </a:t>
            </a:r>
          </a:p>
          <a:p>
            <a:pPr marL="0" indent="0">
              <a:buNone/>
            </a:pPr>
            <a:endParaRPr lang="en-US" dirty="0"/>
          </a:p>
        </p:txBody>
      </p:sp>
      <p:sp>
        <p:nvSpPr>
          <p:cNvPr id="5" name="TextBox 4">
            <a:extLst>
              <a:ext uri="{FF2B5EF4-FFF2-40B4-BE49-F238E27FC236}">
                <a16:creationId xmlns:a16="http://schemas.microsoft.com/office/drawing/2014/main" id="{33539FA7-4A10-6B40-9015-42FD7444E3EE}"/>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holes made using the drill press</a:t>
            </a:r>
          </a:p>
        </p:txBody>
      </p:sp>
      <p:pic>
        <p:nvPicPr>
          <p:cNvPr id="6" name="Content Placeholder 5" descr="An image of holes made by the drill press">
            <a:extLst>
              <a:ext uri="{FF2B5EF4-FFF2-40B4-BE49-F238E27FC236}">
                <a16:creationId xmlns:a16="http://schemas.microsoft.com/office/drawing/2014/main" id="{0AEA0273-DCF8-E54B-8745-48BD11E2BA8C}"/>
              </a:ext>
              <a:ext uri="{C183D7F6-B498-43B3-948B-1728B52AA6E4}">
                <adec:decorative xmlns:adec="http://schemas.microsoft.com/office/drawing/2017/decorative" xmlns="" val="0"/>
              </a:ext>
            </a:extLst>
          </p:cNvPr>
          <p:cNvPicPr>
            <a:picLocks noGrp="1" noChangeAspect="1"/>
          </p:cNvPicPr>
          <p:nvPr>
            <p:ph sz="half" idx="2"/>
          </p:nvPr>
        </p:nvPicPr>
        <p:blipFill rotWithShape="1">
          <a:blip r:embed="rId2" cstate="email">
            <a:extLst>
              <a:ext uri="{28A0092B-C50C-407E-A947-70E740481C1C}">
                <a14:useLocalDpi xmlns:a14="http://schemas.microsoft.com/office/drawing/2010/main"/>
              </a:ext>
            </a:extLst>
          </a:blip>
          <a:srcRect/>
          <a:stretch/>
        </p:blipFill>
        <p:spPr>
          <a:xfrm>
            <a:off x="6764477" y="458183"/>
            <a:ext cx="4682845" cy="5560634"/>
          </a:xfrm>
        </p:spPr>
      </p:pic>
    </p:spTree>
    <p:extLst>
      <p:ext uri="{BB962C8B-B14F-4D97-AF65-F5344CB8AC3E}">
        <p14:creationId xmlns:p14="http://schemas.microsoft.com/office/powerpoint/2010/main" val="12463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Who is OSHA?</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pPr marL="0" indent="0">
              <a:lnSpc>
                <a:spcPct val="100000"/>
              </a:lnSpc>
              <a:buNone/>
            </a:pPr>
            <a:r>
              <a:rPr lang="en-US" dirty="0">
                <a:cs typeface="Arial" panose="020B0604020202020204" pitchFamily="34" charset="0"/>
              </a:rPr>
              <a:t>With the </a:t>
            </a:r>
            <a:r>
              <a:rPr lang="en-US" u="sng" dirty="0">
                <a:cs typeface="Arial" panose="020B0604020202020204" pitchFamily="34" charset="0"/>
                <a:hlinkClick r:id="rId3" tooltip="Occupational Safety and Health Act of 1970">
                  <a:extLst>
                    <a:ext uri="{A12FA001-AC4F-418D-AE19-62706E023703}">
                      <ahyp:hlinkClr xmlns:ahyp="http://schemas.microsoft.com/office/drawing/2018/hyperlinkcolor" xmlns="" val="tx"/>
                    </a:ext>
                  </a:extLst>
                </a:hlinkClick>
              </a:rPr>
              <a:t>Occupational Safety and Health Act of 1970</a:t>
            </a:r>
            <a:r>
              <a:rPr lang="en-US" dirty="0">
                <a:cs typeface="Arial" panose="020B0604020202020204" pitchFamily="34" charset="0"/>
              </a:rPr>
              <a:t>, Congress created the </a:t>
            </a:r>
            <a:r>
              <a:rPr lang="en-US" u="sng" dirty="0">
                <a:cs typeface="Arial" panose="020B0604020202020204" pitchFamily="34" charset="0"/>
                <a:hlinkClick r:id="rId4" tooltip="OSHA at a Glance">
                  <a:extLst>
                    <a:ext uri="{A12FA001-AC4F-418D-AE19-62706E023703}">
                      <ahyp:hlinkClr xmlns:ahyp="http://schemas.microsoft.com/office/drawing/2018/hyperlinkcolor" xmlns="" val="tx"/>
                    </a:ext>
                  </a:extLst>
                </a:hlinkClick>
              </a:rPr>
              <a:t>Occupational Safety and Health Administration (OSHA)</a:t>
            </a:r>
            <a:r>
              <a:rPr lang="en-US" dirty="0">
                <a:cs typeface="Arial" panose="020B0604020202020204" pitchFamily="34" charset="0"/>
              </a:rPr>
              <a:t> to assure </a:t>
            </a:r>
            <a:r>
              <a:rPr lang="en-US" b="1" dirty="0">
                <a:cs typeface="Arial" panose="020B0604020202020204" pitchFamily="34" charset="0"/>
              </a:rPr>
              <a:t>safe and healthful working conditions</a:t>
            </a:r>
            <a:r>
              <a:rPr lang="en-US" dirty="0">
                <a:cs typeface="Arial" panose="020B0604020202020204" pitchFamily="34" charset="0"/>
              </a:rPr>
              <a:t> for working men and women by setting and enforcing standards and by providing training, outreach, education and assistance.</a:t>
            </a:r>
            <a:endParaRPr lang="en-US" dirty="0"/>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p:txBody>
          <a:bodyPr>
            <a:normAutofit lnSpcReduction="10000"/>
          </a:bodyPr>
          <a:lstStyle/>
          <a:p>
            <a:pPr marL="0" indent="0">
              <a:buNone/>
            </a:pPr>
            <a:r>
              <a:rPr lang="en-US" dirty="0">
                <a:cs typeface="Arial" panose="020B0604020202020204" pitchFamily="34" charset="0"/>
              </a:rPr>
              <a:t>OSHA is part of the </a:t>
            </a:r>
            <a:r>
              <a:rPr lang="en-US" u="sng" dirty="0">
                <a:cs typeface="Arial" panose="020B0604020202020204" pitchFamily="34" charset="0"/>
                <a:hlinkClick r:id="rId5" tooltip="United States Department of Labor">
                  <a:extLst>
                    <a:ext uri="{A12FA001-AC4F-418D-AE19-62706E023703}">
                      <ahyp:hlinkClr xmlns:ahyp="http://schemas.microsoft.com/office/drawing/2018/hyperlinkcolor" xmlns="" val="tx"/>
                    </a:ext>
                  </a:extLst>
                </a:hlinkClick>
              </a:rPr>
              <a:t>United States Department of Labor</a:t>
            </a:r>
            <a:r>
              <a:rPr lang="en-US" dirty="0">
                <a:cs typeface="Arial" panose="020B0604020202020204" pitchFamily="34" charset="0"/>
              </a:rPr>
              <a:t>. The administrator for OSHA is the Assistant Secretary of Labor for Occupational Safety and Health. OSHA's administrator answers to the </a:t>
            </a:r>
            <a:r>
              <a:rPr lang="en-US" u="sng" dirty="0">
                <a:cs typeface="Arial" panose="020B0604020202020204" pitchFamily="34" charset="0"/>
                <a:hlinkClick r:id="rId6" tooltip="Secretary of Labor">
                  <a:extLst>
                    <a:ext uri="{A12FA001-AC4F-418D-AE19-62706E023703}">
                      <ahyp:hlinkClr xmlns:ahyp="http://schemas.microsoft.com/office/drawing/2018/hyperlinkcolor" xmlns="" val="tx"/>
                    </a:ext>
                  </a:extLst>
                </a:hlinkClick>
              </a:rPr>
              <a:t>Secretary of Labor</a:t>
            </a:r>
            <a:r>
              <a:rPr lang="en-US" dirty="0">
                <a:cs typeface="Arial" panose="020B0604020202020204" pitchFamily="34" charset="0"/>
              </a:rPr>
              <a:t>, who is a member of the cabinet of the President of the United States.</a:t>
            </a:r>
          </a:p>
          <a:p>
            <a:endParaRPr lang="en-US" dirty="0"/>
          </a:p>
        </p:txBody>
      </p:sp>
    </p:spTree>
    <p:extLst>
      <p:ext uri="{BB962C8B-B14F-4D97-AF65-F5344CB8AC3E}">
        <p14:creationId xmlns:p14="http://schemas.microsoft.com/office/powerpoint/2010/main" val="280883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Know your rights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55000" lnSpcReduction="20000"/>
          </a:bodyPr>
          <a:lstStyle/>
          <a:p>
            <a:pPr marL="0" indent="0">
              <a:lnSpc>
                <a:spcPct val="100000"/>
              </a:lnSpc>
              <a:buNone/>
            </a:pPr>
            <a:r>
              <a:rPr lang="en-US" sz="5100" dirty="0">
                <a:cs typeface="Arial" panose="020B0604020202020204" pitchFamily="34" charset="0"/>
              </a:rPr>
              <a:t>Under federal law, you are entitled to a safe workplace.</a:t>
            </a:r>
          </a:p>
          <a:p>
            <a:pPr marL="0" indent="0">
              <a:buNone/>
            </a:pPr>
            <a:endParaRPr lang="en-US" sz="5100" dirty="0">
              <a:cs typeface="Arial" panose="020B0604020202020204" pitchFamily="34" charset="0"/>
            </a:endParaRPr>
          </a:p>
          <a:p>
            <a:r>
              <a:rPr lang="en-US" sz="5100" dirty="0">
                <a:cs typeface="Arial" panose="020B0604020202020204" pitchFamily="34" charset="0"/>
              </a:rPr>
              <a:t>Your employer must provide a workplace free of known health and safety hazards. </a:t>
            </a:r>
          </a:p>
          <a:p>
            <a:endParaRPr lang="en-US" sz="5100" dirty="0">
              <a:cs typeface="Arial" panose="020B0604020202020204" pitchFamily="34" charset="0"/>
            </a:endParaRPr>
          </a:p>
          <a:p>
            <a:r>
              <a:rPr lang="en-US" sz="5100" dirty="0">
                <a:cs typeface="Arial" panose="020B0604020202020204" pitchFamily="34" charset="0"/>
              </a:rPr>
              <a:t>If you have concerns, you have the right to speak up about them without fear of retaliation. You also have the right to:</a:t>
            </a:r>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a:xfrm>
            <a:off x="6172200" y="1690688"/>
            <a:ext cx="5181600" cy="4351338"/>
          </a:xfrm>
        </p:spPr>
        <p:txBody>
          <a:bodyPr>
            <a:noAutofit/>
          </a:bodyPr>
          <a:lstStyle/>
          <a:p>
            <a:pPr marL="214313" indent="-214313">
              <a:lnSpc>
                <a:spcPct val="120000"/>
              </a:lnSpc>
            </a:pPr>
            <a:r>
              <a:rPr lang="en-US" sz="1600" dirty="0">
                <a:cs typeface="Arial" panose="020B0604020202020204" pitchFamily="34" charset="0"/>
              </a:rPr>
              <a:t>Be trained in a language you understand</a:t>
            </a:r>
          </a:p>
          <a:p>
            <a:pPr marL="214313" indent="-214313">
              <a:lnSpc>
                <a:spcPct val="120000"/>
              </a:lnSpc>
            </a:pPr>
            <a:r>
              <a:rPr lang="en-US" sz="1600" dirty="0">
                <a:cs typeface="Arial" panose="020B0604020202020204" pitchFamily="34" charset="0"/>
              </a:rPr>
              <a:t>Work on machines that are safe</a:t>
            </a:r>
          </a:p>
          <a:p>
            <a:pPr marL="214313" indent="-214313">
              <a:lnSpc>
                <a:spcPct val="120000"/>
              </a:lnSpc>
            </a:pPr>
            <a:r>
              <a:rPr lang="en-US" sz="1600" dirty="0">
                <a:cs typeface="Arial" panose="020B0604020202020204" pitchFamily="34" charset="0"/>
              </a:rPr>
              <a:t>Be provided required safety gear, such as gloves or a harness and lifeline for falls</a:t>
            </a:r>
          </a:p>
          <a:p>
            <a:pPr marL="214313" indent="-214313">
              <a:lnSpc>
                <a:spcPct val="120000"/>
              </a:lnSpc>
            </a:pPr>
            <a:r>
              <a:rPr lang="en-US" sz="1600" dirty="0">
                <a:cs typeface="Arial" panose="020B0604020202020204" pitchFamily="34" charset="0"/>
              </a:rPr>
              <a:t>Be protected from toxic chemicals</a:t>
            </a:r>
          </a:p>
          <a:p>
            <a:pPr marL="214313" indent="-214313">
              <a:lnSpc>
                <a:spcPct val="120000"/>
              </a:lnSpc>
            </a:pPr>
            <a:r>
              <a:rPr lang="en-US" sz="1600" dirty="0">
                <a:cs typeface="Arial" panose="020B0604020202020204" pitchFamily="34" charset="0"/>
              </a:rPr>
              <a:t>Request an OSHA inspection, and speak to the inspector</a:t>
            </a:r>
          </a:p>
          <a:p>
            <a:pPr marL="214313" indent="-214313">
              <a:lnSpc>
                <a:spcPct val="120000"/>
              </a:lnSpc>
            </a:pPr>
            <a:r>
              <a:rPr lang="en-US" sz="1600" dirty="0">
                <a:cs typeface="Arial" panose="020B0604020202020204" pitchFamily="34" charset="0"/>
              </a:rPr>
              <a:t>Report an injury or illness, and get copies of your medical records</a:t>
            </a:r>
          </a:p>
          <a:p>
            <a:pPr marL="214313" indent="-214313">
              <a:lnSpc>
                <a:spcPct val="120000"/>
              </a:lnSpc>
            </a:pPr>
            <a:r>
              <a:rPr lang="en-US" sz="1600" dirty="0">
                <a:cs typeface="Arial" panose="020B0604020202020204" pitchFamily="34" charset="0"/>
              </a:rPr>
              <a:t>See copies of the workplace injury and illness log</a:t>
            </a:r>
          </a:p>
          <a:p>
            <a:pPr marL="214313" indent="-214313">
              <a:lnSpc>
                <a:spcPct val="120000"/>
              </a:lnSpc>
            </a:pPr>
            <a:r>
              <a:rPr lang="en-US" sz="1600" dirty="0">
                <a:cs typeface="Arial" panose="020B0604020202020204" pitchFamily="34" charset="0"/>
              </a:rPr>
              <a:t>Review records of work-related injuries and illnesses</a:t>
            </a:r>
          </a:p>
          <a:p>
            <a:pPr marL="214313" indent="-214313">
              <a:lnSpc>
                <a:spcPct val="120000"/>
              </a:lnSpc>
            </a:pPr>
            <a:r>
              <a:rPr lang="en-US" sz="1600" dirty="0">
                <a:cs typeface="Arial" panose="020B0604020202020204" pitchFamily="34" charset="0"/>
              </a:rPr>
              <a:t>Get copies of test results done to find hazards in the workplace</a:t>
            </a:r>
          </a:p>
        </p:txBody>
      </p:sp>
    </p:spTree>
    <p:extLst>
      <p:ext uri="{BB962C8B-B14F-4D97-AF65-F5344CB8AC3E}">
        <p14:creationId xmlns:p14="http://schemas.microsoft.com/office/powerpoint/2010/main" val="240082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Hazards: </a:t>
            </a:r>
            <a:r>
              <a:rPr lang="en-US" dirty="0"/>
              <a:t>Machine-related injuries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lstStyle/>
          <a:p>
            <a:pPr marL="0" indent="0">
              <a:buNone/>
            </a:pPr>
            <a:r>
              <a:rPr lang="en-US" dirty="0"/>
              <a:t>Possible machine-related injuries include:</a:t>
            </a:r>
          </a:p>
          <a:p>
            <a:r>
              <a:rPr lang="en-US" dirty="0"/>
              <a:t>Crushed fingers or hands</a:t>
            </a:r>
          </a:p>
          <a:p>
            <a:r>
              <a:rPr lang="en-US" dirty="0"/>
              <a:t>Amputations</a:t>
            </a:r>
          </a:p>
          <a:p>
            <a:r>
              <a:rPr lang="en-US" dirty="0"/>
              <a:t>Blindness</a:t>
            </a:r>
          </a:p>
          <a:p>
            <a:pPr marL="0" indent="0">
              <a:buNone/>
            </a:pPr>
            <a:endParaRPr lang="en-US" dirty="0"/>
          </a:p>
        </p:txBody>
      </p:sp>
      <p:sp>
        <p:nvSpPr>
          <p:cNvPr id="5" name="TextBox 4">
            <a:extLst>
              <a:ext uri="{FF2B5EF4-FFF2-40B4-BE49-F238E27FC236}">
                <a16:creationId xmlns:a16="http://schemas.microsoft.com/office/drawing/2014/main" id="{92981B60-E844-D349-BF3B-DECF884A74E8}"/>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Blindness is a possible machine-related injury</a:t>
            </a:r>
          </a:p>
        </p:txBody>
      </p:sp>
      <p:pic>
        <p:nvPicPr>
          <p:cNvPr id="6" name="Content Placeholder 5" descr="an image of an eye injury from improper machine use">
            <a:extLst>
              <a:ext uri="{FF2B5EF4-FFF2-40B4-BE49-F238E27FC236}">
                <a16:creationId xmlns:a16="http://schemas.microsoft.com/office/drawing/2014/main" id="{0AEA0273-DCF8-E54B-8745-48BD11E2BA8C}"/>
              </a:ext>
              <a:ext uri="{C183D7F6-B498-43B3-948B-1728B52AA6E4}">
                <adec:decorative xmlns:adec="http://schemas.microsoft.com/office/drawing/2017/decorative" xmlns=""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787454" y="1062831"/>
            <a:ext cx="4636892" cy="4351337"/>
          </a:xfrm>
        </p:spPr>
      </p:pic>
    </p:spTree>
    <p:extLst>
      <p:ext uri="{BB962C8B-B14F-4D97-AF65-F5344CB8AC3E}">
        <p14:creationId xmlns:p14="http://schemas.microsoft.com/office/powerpoint/2010/main" val="4013190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6180438" cy="1325563"/>
          </a:xfrm>
        </p:spPr>
        <p:txBody>
          <a:bodyPr/>
          <a:lstStyle/>
          <a:p>
            <a:r>
              <a:rPr lang="en-US" b="1" dirty="0"/>
              <a:t>Hazards: </a:t>
            </a:r>
            <a:r>
              <a:rPr lang="en-US" dirty="0"/>
              <a:t>Preventing injuries and amputations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lstStyle/>
          <a:p>
            <a:pPr marL="0" lvl="0" indent="0" eaLnBrk="0" fontAlgn="base" hangingPunct="0">
              <a:spcBef>
                <a:spcPct val="0"/>
              </a:spcBef>
              <a:spcAft>
                <a:spcPct val="0"/>
              </a:spcAft>
              <a:buNone/>
            </a:pPr>
            <a:r>
              <a:rPr lang="en-US" altLang="en-US" dirty="0">
                <a:ea typeface="Calibri" panose="020F0502020204030204" pitchFamily="34" charset="0"/>
                <a:cs typeface="Calibri" panose="020F0502020204030204" pitchFamily="34" charset="0"/>
              </a:rPr>
              <a:t>To avoid getting injured:</a:t>
            </a:r>
          </a:p>
          <a:p>
            <a:pPr marL="457200" lvl="0" indent="-457200" eaLnBrk="0" fontAlgn="base" hangingPunct="0">
              <a:spcBef>
                <a:spcPct val="0"/>
              </a:spcBef>
              <a:spcAft>
                <a:spcPct val="0"/>
              </a:spcAft>
            </a:pPr>
            <a:r>
              <a:rPr lang="en-US" altLang="en-US" dirty="0">
                <a:ea typeface="Calibri" panose="020F0502020204030204" pitchFamily="34" charset="0"/>
                <a:cs typeface="Calibri" panose="020F0502020204030204" pitchFamily="34" charset="0"/>
              </a:rPr>
              <a:t>Get trained and authorized to operate the Drill Press</a:t>
            </a:r>
            <a:endParaRPr lang="en-US" altLang="en-US" dirty="0">
              <a:cs typeface="Calibri" panose="020F0502020204030204" pitchFamily="34" charset="0"/>
            </a:endParaRPr>
          </a:p>
          <a:p>
            <a:pPr marL="457200" lvl="0" indent="-457200" eaLnBrk="0" fontAlgn="base" hangingPunct="0">
              <a:spcBef>
                <a:spcPct val="0"/>
              </a:spcBef>
              <a:spcAft>
                <a:spcPct val="0"/>
              </a:spcAft>
            </a:pPr>
            <a:r>
              <a:rPr lang="en-US" altLang="en-US" dirty="0">
                <a:ea typeface="Calibri" panose="020F0502020204030204" pitchFamily="34" charset="0"/>
                <a:cs typeface="Calibri" panose="020F0502020204030204" pitchFamily="34" charset="0"/>
              </a:rPr>
              <a:t>Identify OFF SWITCH, EMERGENCY STOP (as seen in picture)</a:t>
            </a:r>
            <a:endParaRPr lang="en-US" altLang="en-US" dirty="0">
              <a:cs typeface="Calibri" panose="020F0502020204030204" pitchFamily="34" charset="0"/>
            </a:endParaRPr>
          </a:p>
          <a:p>
            <a:pPr marL="457200" lvl="0" indent="-457200" eaLnBrk="0" fontAlgn="base" hangingPunct="0">
              <a:spcBef>
                <a:spcPct val="0"/>
              </a:spcBef>
              <a:spcAft>
                <a:spcPct val="0"/>
              </a:spcAft>
            </a:pPr>
            <a:r>
              <a:rPr lang="en-US" altLang="en-US" dirty="0">
                <a:ea typeface="Calibri" panose="020F0502020204030204" pitchFamily="34" charset="0"/>
                <a:cs typeface="Calibri" panose="020F0502020204030204" pitchFamily="34" charset="0"/>
              </a:rPr>
              <a:t>Use a drill of an appropriate size and type</a:t>
            </a:r>
          </a:p>
          <a:p>
            <a:pPr marL="0" indent="0">
              <a:buNone/>
            </a:pPr>
            <a:endParaRPr lang="en-US" dirty="0"/>
          </a:p>
        </p:txBody>
      </p:sp>
      <p:sp>
        <p:nvSpPr>
          <p:cNvPr id="5" name="TextBox 4">
            <a:extLst>
              <a:ext uri="{FF2B5EF4-FFF2-40B4-BE49-F238E27FC236}">
                <a16:creationId xmlns:a16="http://schemas.microsoft.com/office/drawing/2014/main" id="{85AE105B-2247-664A-9D95-70F111F8EF1B}"/>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emergency stop button on a drill press </a:t>
            </a:r>
          </a:p>
        </p:txBody>
      </p:sp>
      <p:pic>
        <p:nvPicPr>
          <p:cNvPr id="6" name="Content Placeholder 5" descr="An image highlighting the emergency stop button, located on the operation switch of the drill press shown.">
            <a:extLst>
              <a:ext uri="{FF2B5EF4-FFF2-40B4-BE49-F238E27FC236}">
                <a16:creationId xmlns:a16="http://schemas.microsoft.com/office/drawing/2014/main" id="{0AEA0273-DCF8-E54B-8745-48BD11E2BA8C}"/>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961608" y="363442"/>
            <a:ext cx="4288583" cy="5750116"/>
          </a:xfrm>
        </p:spPr>
      </p:pic>
    </p:spTree>
    <p:extLst>
      <p:ext uri="{BB962C8B-B14F-4D97-AF65-F5344CB8AC3E}">
        <p14:creationId xmlns:p14="http://schemas.microsoft.com/office/powerpoint/2010/main" val="195943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Point of operation</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fontScale="92500" lnSpcReduction="10000"/>
          </a:bodyPr>
          <a:lstStyle/>
          <a:p>
            <a:pPr marL="0" lvl="0" indent="0">
              <a:spcBef>
                <a:spcPts val="0"/>
              </a:spcBef>
              <a:buClr>
                <a:schemeClr val="dk1"/>
              </a:buClr>
              <a:buSzPts val="2800"/>
              <a:buNone/>
            </a:pPr>
            <a:r>
              <a:rPr lang="en-US" dirty="0"/>
              <a:t>Be aware of the </a:t>
            </a:r>
            <a:r>
              <a:rPr lang="en-US" b="1" dirty="0"/>
              <a:t>point of operation</a:t>
            </a:r>
            <a:r>
              <a:rPr lang="en-US" dirty="0"/>
              <a:t>, which is the area on a machine where work is performed on the material being processed. The point of operation on the Drill Press cannot be completely guarded and therefore can cause injury when the users’ hands come in contact with the drill bits.</a:t>
            </a:r>
          </a:p>
          <a:p>
            <a:pPr marL="0" lvl="0" indent="0">
              <a:spcBef>
                <a:spcPts val="0"/>
              </a:spcBef>
              <a:buClr>
                <a:schemeClr val="dk1"/>
              </a:buClr>
              <a:buSzPts val="2800"/>
              <a:buNone/>
            </a:pPr>
            <a:endParaRPr lang="en-US" dirty="0"/>
          </a:p>
          <a:p>
            <a:pPr marL="0" lvl="0" indent="0">
              <a:spcBef>
                <a:spcPts val="0"/>
              </a:spcBef>
              <a:buClr>
                <a:schemeClr val="dk1"/>
              </a:buClr>
              <a:buSzPts val="2800"/>
              <a:buNone/>
            </a:pPr>
            <a:r>
              <a:rPr lang="en-US" dirty="0"/>
              <a:t>A chip guard is needed for protection from the point of operation.</a:t>
            </a:r>
            <a:endParaRPr lang="en-US" sz="2000" dirty="0"/>
          </a:p>
          <a:p>
            <a:pPr marL="0" indent="0">
              <a:buNone/>
            </a:pPr>
            <a:endParaRPr lang="en-US" dirty="0"/>
          </a:p>
        </p:txBody>
      </p:sp>
      <p:sp>
        <p:nvSpPr>
          <p:cNvPr id="5" name="TextBox 4">
            <a:extLst>
              <a:ext uri="{FF2B5EF4-FFF2-40B4-BE49-F238E27FC236}">
                <a16:creationId xmlns:a16="http://schemas.microsoft.com/office/drawing/2014/main" id="{63E21234-5E89-0143-874F-E339299C010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point of operation of a drill press</a:t>
            </a:r>
          </a:p>
        </p:txBody>
      </p:sp>
      <p:pic>
        <p:nvPicPr>
          <p:cNvPr id="6" name="Content Placeholder 5" descr="An image showing the point of operation of a drill press, where the drill bit meets the material being drilled.">
            <a:extLst>
              <a:ext uri="{FF2B5EF4-FFF2-40B4-BE49-F238E27FC236}">
                <a16:creationId xmlns:a16="http://schemas.microsoft.com/office/drawing/2014/main" id="{146D52D0-9717-4B4F-B73C-7A4BEB102D08}"/>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7121130" y="336267"/>
            <a:ext cx="3969539" cy="5804465"/>
          </a:xfrm>
        </p:spPr>
      </p:pic>
    </p:spTree>
    <p:extLst>
      <p:ext uri="{BB962C8B-B14F-4D97-AF65-F5344CB8AC3E}">
        <p14:creationId xmlns:p14="http://schemas.microsoft.com/office/powerpoint/2010/main" val="3361400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1578</Words>
  <Application>Microsoft Office PowerPoint</Application>
  <PresentationFormat>Widescreen</PresentationFormat>
  <Paragraphs>119</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等线</vt:lpstr>
      <vt:lpstr>Office Theme</vt:lpstr>
      <vt:lpstr>Introduction to  Drill Press Safety</vt:lpstr>
      <vt:lpstr>Introduction: What’s a Drill Press?</vt:lpstr>
      <vt:lpstr>Introduction: Early Drill Press</vt:lpstr>
      <vt:lpstr>What it Does: What is a drill press used for?</vt:lpstr>
      <vt:lpstr>Safety: Who is OSHA?</vt:lpstr>
      <vt:lpstr>Safety: Know your rights</vt:lpstr>
      <vt:lpstr>Hazards: Machine-related injuries</vt:lpstr>
      <vt:lpstr>Hazards: Preventing injuries and amputations</vt:lpstr>
      <vt:lpstr>Hazards: Point of operation</vt:lpstr>
      <vt:lpstr>Hazards: Nip points and rotating parts</vt:lpstr>
      <vt:lpstr>Hazards: Hazard Signage</vt:lpstr>
      <vt:lpstr>Hazards: Flying chips and wood dust</vt:lpstr>
      <vt:lpstr>Hazards: Power transmission device</vt:lpstr>
      <vt:lpstr>Hazards: Lockout/Tagout</vt:lpstr>
      <vt:lpstr>Hazards: Best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2021-04-02T17:28:34Z</dcterms:created>
  <dcterms:modified xsi:type="dcterms:W3CDTF">2021-04-02T19:10:41Z</dcterms:modified>
</cp:coreProperties>
</file>