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handoutMasterIdLst>
    <p:handoutMasterId r:id="rId56"/>
  </p:handoutMasterIdLst>
  <p:sldIdLst>
    <p:sldId id="381" r:id="rId2"/>
    <p:sldId id="382" r:id="rId3"/>
    <p:sldId id="401" r:id="rId4"/>
    <p:sldId id="488" r:id="rId5"/>
    <p:sldId id="489" r:id="rId6"/>
    <p:sldId id="490" r:id="rId7"/>
    <p:sldId id="384" r:id="rId8"/>
    <p:sldId id="445" r:id="rId9"/>
    <p:sldId id="385" r:id="rId10"/>
    <p:sldId id="386" r:id="rId11"/>
    <p:sldId id="387" r:id="rId12"/>
    <p:sldId id="485" r:id="rId13"/>
    <p:sldId id="394" r:id="rId14"/>
    <p:sldId id="396" r:id="rId15"/>
    <p:sldId id="397" r:id="rId16"/>
    <p:sldId id="398" r:id="rId17"/>
    <p:sldId id="377" r:id="rId18"/>
    <p:sldId id="260" r:id="rId19"/>
    <p:sldId id="267" r:id="rId20"/>
    <p:sldId id="262" r:id="rId21"/>
    <p:sldId id="471" r:id="rId22"/>
    <p:sldId id="271" r:id="rId23"/>
    <p:sldId id="456" r:id="rId24"/>
    <p:sldId id="301" r:id="rId25"/>
    <p:sldId id="425" r:id="rId26"/>
    <p:sldId id="426" r:id="rId27"/>
    <p:sldId id="427" r:id="rId28"/>
    <p:sldId id="428" r:id="rId29"/>
    <p:sldId id="429" r:id="rId30"/>
    <p:sldId id="430" r:id="rId31"/>
    <p:sldId id="431" r:id="rId32"/>
    <p:sldId id="424" r:id="rId33"/>
    <p:sldId id="473" r:id="rId34"/>
    <p:sldId id="474" r:id="rId35"/>
    <p:sldId id="491" r:id="rId36"/>
    <p:sldId id="492" r:id="rId37"/>
    <p:sldId id="493" r:id="rId38"/>
    <p:sldId id="494" r:id="rId39"/>
    <p:sldId id="495" r:id="rId40"/>
    <p:sldId id="496" r:id="rId41"/>
    <p:sldId id="497" r:id="rId42"/>
    <p:sldId id="498" r:id="rId43"/>
    <p:sldId id="499" r:id="rId44"/>
    <p:sldId id="509" r:id="rId45"/>
    <p:sldId id="500" r:id="rId46"/>
    <p:sldId id="501" r:id="rId47"/>
    <p:sldId id="502" r:id="rId48"/>
    <p:sldId id="503" r:id="rId49"/>
    <p:sldId id="504" r:id="rId50"/>
    <p:sldId id="505" r:id="rId51"/>
    <p:sldId id="506" r:id="rId52"/>
    <p:sldId id="507" r:id="rId53"/>
    <p:sldId id="50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4266" autoAdjust="0"/>
  </p:normalViewPr>
  <p:slideViewPr>
    <p:cSldViewPr snapToGrid="0">
      <p:cViewPr varScale="1">
        <p:scale>
          <a:sx n="45" d="100"/>
          <a:sy n="45" d="100"/>
        </p:scale>
        <p:origin x="1666" y="24"/>
      </p:cViewPr>
      <p:guideLst>
        <p:guide orient="horz" pos="2160"/>
        <p:guide pos="2880"/>
      </p:guideLst>
    </p:cSldViewPr>
  </p:slideViewPr>
  <p:outlineViewPr>
    <p:cViewPr>
      <p:scale>
        <a:sx n="33" d="100"/>
        <a:sy n="33" d="100"/>
      </p:scale>
      <p:origin x="0" y="-7116"/>
    </p:cViewPr>
  </p:outlineViewPr>
  <p:notesTextViewPr>
    <p:cViewPr>
      <p:scale>
        <a:sx n="1" d="1"/>
        <a:sy n="1" d="1"/>
      </p:scale>
      <p:origin x="0" y="0"/>
    </p:cViewPr>
  </p:notesTextViewPr>
  <p:sorterViewPr>
    <p:cViewPr varScale="1">
      <p:scale>
        <a:sx n="1" d="1"/>
        <a:sy n="1" d="1"/>
      </p:scale>
      <p:origin x="0" y="-10046"/>
    </p:cViewPr>
  </p:sorterViewPr>
  <p:notesViewPr>
    <p:cSldViewPr snapToGrid="0">
      <p:cViewPr>
        <p:scale>
          <a:sx n="75" d="100"/>
          <a:sy n="75" d="100"/>
        </p:scale>
        <p:origin x="4080" y="4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FED6C-5C91-425F-B5A3-6C6F522E0A45}" type="datetimeFigureOut">
              <a:rPr lang="en-US" smtClean="0"/>
              <a:pPr/>
              <a:t>3/24/2021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3E32AB-4C09-4170-9F6B-86316EE9B804}" type="slidenum">
              <a:rPr lang="en-US" smtClean="0"/>
              <a:pPr/>
              <a:t>‹#›</a:t>
            </a:fld>
            <a:endParaRPr lang="en-US"/>
          </a:p>
        </p:txBody>
      </p:sp>
    </p:spTree>
    <p:extLst>
      <p:ext uri="{BB962C8B-B14F-4D97-AF65-F5344CB8AC3E}">
        <p14:creationId xmlns:p14="http://schemas.microsoft.com/office/powerpoint/2010/main" val="294785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572379" y="8455819"/>
            <a:ext cx="2971800" cy="458787"/>
          </a:xfrm>
          <a:prstGeom prst="rect">
            <a:avLst/>
          </a:prstGeom>
        </p:spPr>
        <p:txBody>
          <a:bodyPr vert="horz" lIns="91440" tIns="45720" rIns="91440" bIns="45720" rtlCol="0" anchor="b"/>
          <a:lstStyle>
            <a:lvl1pPr algn="r">
              <a:defRPr sz="1200"/>
            </a:lvl1pPr>
          </a:lstStyle>
          <a:p>
            <a:fld id="{C0E6C4F7-EC48-43DC-ABC6-F7B9E10ACEE1}" type="slidenum">
              <a:rPr lang="en-US" smtClean="0"/>
              <a:pPr/>
              <a:t>‹#›</a:t>
            </a:fld>
            <a:endParaRPr lang="en-US"/>
          </a:p>
        </p:txBody>
      </p:sp>
    </p:spTree>
    <p:extLst>
      <p:ext uri="{BB962C8B-B14F-4D97-AF65-F5344CB8AC3E}">
        <p14:creationId xmlns:p14="http://schemas.microsoft.com/office/powerpoint/2010/main" val="426115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sha.gov/Publications/silica/OSHA_FS-363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silica-safe.org/"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osha.gov/Publications/OSHA3902.pdf"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1</a:t>
            </a:fld>
            <a:endParaRPr lang="en-US"/>
          </a:p>
        </p:txBody>
      </p:sp>
    </p:spTree>
    <p:extLst>
      <p:ext uri="{BB962C8B-B14F-4D97-AF65-F5344CB8AC3E}">
        <p14:creationId xmlns:p14="http://schemas.microsoft.com/office/powerpoint/2010/main" val="326095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Trainer</a:t>
            </a:r>
            <a:r>
              <a:rPr lang="en-US" sz="1200" b="0" i="0" kern="1200" baseline="0" dirty="0">
                <a:solidFill>
                  <a:schemeClr val="tx1"/>
                </a:solidFill>
                <a:effectLst/>
                <a:latin typeface="+mn-lt"/>
                <a:ea typeface="+mn-ea"/>
                <a:cs typeface="+mn-cs"/>
              </a:rPr>
              <a:t> distributes the sign-up sheet to the trainees.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lang="en-US"/>
              <a:pPr marL="0" marR="0" lvl="0" indent="0" defTabSz="914400" eaLnBrk="1" fontAlgn="auto" latinLnBrk="0" hangingPunct="1">
                <a:lnSpc>
                  <a:spcPct val="100000"/>
                </a:lnSpc>
                <a:spcBef>
                  <a:spcPts val="0"/>
                </a:spcBef>
                <a:spcAft>
                  <a:spcPts val="0"/>
                </a:spcAft>
                <a:buClrTx/>
                <a:buSzTx/>
                <a:buFontTx/>
                <a:buNone/>
                <a:tabLst/>
                <a:defRPr/>
              </a:pPr>
              <a:t>10</a:t>
            </a:fld>
            <a:endParaRPr lang="en-US" dirty="0"/>
          </a:p>
        </p:txBody>
      </p:sp>
    </p:spTree>
    <p:extLst>
      <p:ext uri="{BB962C8B-B14F-4D97-AF65-F5344CB8AC3E}">
        <p14:creationId xmlns:p14="http://schemas.microsoft.com/office/powerpoint/2010/main" val="334657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Trainer</a:t>
            </a:r>
            <a:r>
              <a:rPr lang="en-US" sz="1200" b="0" i="0" kern="1200" baseline="0" dirty="0">
                <a:solidFill>
                  <a:schemeClr val="tx1"/>
                </a:solidFill>
                <a:effectLst/>
                <a:latin typeface="+mn-lt"/>
                <a:ea typeface="+mn-ea"/>
                <a:cs typeface="+mn-cs"/>
              </a:rPr>
              <a:t> hands out the </a:t>
            </a:r>
            <a:r>
              <a:rPr lang="en-US" sz="1200" b="0" i="0" kern="1200" baseline="0">
                <a:solidFill>
                  <a:schemeClr val="tx1"/>
                </a:solidFill>
                <a:effectLst/>
                <a:latin typeface="+mn-lt"/>
                <a:ea typeface="+mn-ea"/>
                <a:cs typeface="+mn-cs"/>
              </a:rPr>
              <a:t>“Pretests” </a:t>
            </a:r>
            <a:r>
              <a:rPr lang="en-US" sz="1200" b="0" i="0" kern="1200" baseline="0" dirty="0">
                <a:solidFill>
                  <a:schemeClr val="tx1"/>
                </a:solidFill>
                <a:effectLst/>
                <a:latin typeface="+mn-lt"/>
                <a:ea typeface="+mn-ea"/>
                <a:cs typeface="+mn-cs"/>
              </a:rPr>
              <a:t>to the trainees.</a:t>
            </a:r>
            <a:endParaRPr lang="en-US"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lang="en-US"/>
              <a:pPr marL="0" marR="0" lvl="0" indent="0" defTabSz="914400" eaLnBrk="1" fontAlgn="auto" latinLnBrk="0" hangingPunct="1">
                <a:lnSpc>
                  <a:spcPct val="100000"/>
                </a:lnSpc>
                <a:spcBef>
                  <a:spcPts val="0"/>
                </a:spcBef>
                <a:spcAft>
                  <a:spcPts val="0"/>
                </a:spcAft>
                <a:buClrTx/>
                <a:buSzTx/>
                <a:buFontTx/>
                <a:buNone/>
                <a:tabLst/>
                <a:defRPr/>
              </a:pPr>
              <a:t>11</a:t>
            </a:fld>
            <a:endParaRPr lang="en-US" dirty="0"/>
          </a:p>
        </p:txBody>
      </p:sp>
    </p:spTree>
    <p:extLst>
      <p:ext uri="{BB962C8B-B14F-4D97-AF65-F5344CB8AC3E}">
        <p14:creationId xmlns:p14="http://schemas.microsoft.com/office/powerpoint/2010/main" val="386415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a:solidFill>
                  <a:schemeClr val="tx1"/>
                </a:solidFill>
                <a:ea typeface="+mn-ea"/>
                <a:cs typeface="+mn-cs"/>
              </a:rPr>
              <a:t>The term “silica” refers specifically to the compound silicon dioxide </a:t>
            </a:r>
            <a:r>
              <a:rPr lang="en-US" sz="1600" b="1" kern="1200" baseline="0" dirty="0">
                <a:solidFill>
                  <a:srgbClr val="FF0000"/>
                </a:solidFill>
                <a:ea typeface="+mn-ea"/>
                <a:cs typeface="+mn-cs"/>
              </a:rPr>
              <a:t>(SiO</a:t>
            </a:r>
            <a:r>
              <a:rPr lang="en-US" sz="1600" b="1" kern="1200" baseline="30000" dirty="0">
                <a:solidFill>
                  <a:srgbClr val="FF0000"/>
                </a:solidFill>
                <a:ea typeface="+mn-ea"/>
                <a:cs typeface="+mn-cs"/>
              </a:rPr>
              <a:t>2</a:t>
            </a:r>
            <a:r>
              <a:rPr lang="en-US" sz="1600" b="1" kern="1200" baseline="0" dirty="0">
                <a:solidFill>
                  <a:srgbClr val="FF0000"/>
                </a:solidFill>
                <a:ea typeface="+mn-ea"/>
                <a:cs typeface="+mn-cs"/>
              </a:rPr>
              <a:t>). </a:t>
            </a:r>
            <a:r>
              <a:rPr lang="en-US" sz="1200" b="0" i="0" kern="1200" dirty="0">
                <a:solidFill>
                  <a:schemeClr val="tx1"/>
                </a:solidFill>
                <a:effectLst/>
                <a:ea typeface="+mn-ea"/>
                <a:cs typeface="+mn-cs"/>
              </a:rPr>
              <a:t> It is the most abundant compound in the earth’s crust, making up 59% of its total composition. (https://www.britannica.com/science/silica).</a:t>
            </a:r>
            <a:r>
              <a:rPr lang="en-US" sz="1200" b="0" i="0" kern="1200" baseline="0" dirty="0">
                <a:solidFill>
                  <a:schemeClr val="tx1"/>
                </a:solidFill>
                <a:effectLst/>
                <a:ea typeface="+mn-ea"/>
                <a:cs typeface="+mn-cs"/>
              </a:rPr>
              <a:t> </a:t>
            </a:r>
            <a:r>
              <a:rPr lang="en-US" sz="1200" kern="1200" baseline="0" dirty="0">
                <a:solidFill>
                  <a:schemeClr val="tx1"/>
                </a:solidFill>
                <a:ea typeface="+mn-ea"/>
                <a:cs typeface="+mn-cs"/>
              </a:rPr>
              <a:t>Silica is a major component of sand, rock, and mineral ores.  </a:t>
            </a:r>
            <a:r>
              <a:rPr lang="en-US" sz="1200" b="1" kern="1200" baseline="0" dirty="0">
                <a:solidFill>
                  <a:schemeClr val="tx1"/>
                </a:solidFill>
                <a:effectLst/>
                <a:ea typeface="+mn-ea"/>
                <a:cs typeface="+mn-cs"/>
              </a:rPr>
              <a:t>Silica in </a:t>
            </a:r>
            <a:r>
              <a:rPr lang="en-US" sz="1200" b="1" kern="1200" dirty="0">
                <a:solidFill>
                  <a:schemeClr val="tx1"/>
                </a:solidFill>
                <a:effectLst/>
                <a:ea typeface="+mn-ea"/>
                <a:cs typeface="+mn-cs"/>
              </a:rPr>
              <a:t>crystalline form has</a:t>
            </a:r>
            <a:r>
              <a:rPr lang="en-US" sz="1200" b="1" kern="1200" baseline="0" dirty="0">
                <a:solidFill>
                  <a:schemeClr val="tx1"/>
                </a:solidFill>
                <a:effectLst/>
                <a:ea typeface="+mn-ea"/>
                <a:cs typeface="+mn-cs"/>
              </a:rPr>
              <a:t> three varieties: quartz , tridymite and cristobalite. </a:t>
            </a:r>
            <a:r>
              <a:rPr lang="en-US" b="1" dirty="0"/>
              <a:t>Quartz is </a:t>
            </a:r>
            <a:r>
              <a:rPr lang="en-US" sz="1200" b="1" kern="1200" baseline="0" dirty="0">
                <a:solidFill>
                  <a:schemeClr val="tx1"/>
                </a:solidFill>
                <a:effectLst/>
                <a:ea typeface="+mn-ea"/>
                <a:cs typeface="+mn-cs"/>
              </a:rPr>
              <a:t>by far the most abundant and</a:t>
            </a:r>
            <a:r>
              <a:rPr lang="en-US" b="1" dirty="0"/>
              <a:t> the most common form of crystalline silica</a:t>
            </a:r>
            <a:r>
              <a:rPr lang="en-US" dirty="0"/>
              <a:t>.</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Quartz (crystalline silica) is a common mineral found in many naturally occurring and man-made</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materials like sand, </a:t>
            </a:r>
            <a:r>
              <a:rPr lang="en-US" sz="1200" kern="1200" dirty="0" err="1">
                <a:solidFill>
                  <a:schemeClr val="tx1"/>
                </a:solidFill>
                <a:effectLst/>
                <a:ea typeface="+mn-ea"/>
                <a:cs typeface="+mn-cs"/>
              </a:rPr>
              <a:t>portland</a:t>
            </a:r>
            <a:r>
              <a:rPr lang="en-US" sz="1200" kern="1200" dirty="0">
                <a:solidFill>
                  <a:schemeClr val="tx1"/>
                </a:solidFill>
                <a:effectLst/>
                <a:ea typeface="+mn-ea"/>
                <a:cs typeface="+mn-cs"/>
              </a:rPr>
              <a:t> cement, concrete, brick, block, stone and mortar used at construction sites. </a:t>
            </a:r>
            <a:endParaRPr lang="en-US" sz="1200" kern="1200" baseline="0" dirty="0">
              <a:solidFill>
                <a:schemeClr val="tx1"/>
              </a:solidFill>
              <a:ea typeface="+mn-ea"/>
              <a:cs typeface="+mn-cs"/>
            </a:endParaRPr>
          </a:p>
          <a:p>
            <a:pPr algn="just">
              <a:buFont typeface="Arial" pitchFamily="34" charset="0"/>
              <a:buChar char="•"/>
            </a:pPr>
            <a:endParaRPr lang="en-US" sz="1200" kern="0" dirty="0">
              <a:solidFill>
                <a:schemeClr val="tx1"/>
              </a:solidFill>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a:solidFill>
                  <a:schemeClr val="tx1"/>
                </a:solidFill>
                <a:ea typeface="+mn-ea"/>
                <a:cs typeface="+mn-cs"/>
              </a:rPr>
              <a:t>Crystalline silica may become </a:t>
            </a:r>
            <a:r>
              <a:rPr lang="en-US" sz="1200" b="1" kern="1200" dirty="0">
                <a:solidFill>
                  <a:schemeClr val="tx1"/>
                </a:solidFill>
                <a:effectLst/>
                <a:ea typeface="+mn-ea"/>
                <a:cs typeface="+mn-cs"/>
              </a:rPr>
              <a:t>respirable sized particles </a:t>
            </a:r>
            <a:r>
              <a:rPr lang="en-US" sz="1200" b="0" kern="1200" dirty="0">
                <a:solidFill>
                  <a:schemeClr val="tx1"/>
                </a:solidFill>
                <a:effectLst/>
                <a:ea typeface="+mn-ea"/>
                <a:cs typeface="+mn-cs"/>
              </a:rPr>
              <a:t>(</a:t>
            </a:r>
            <a:r>
              <a:rPr lang="en-US" sz="1200" kern="1200" dirty="0">
                <a:solidFill>
                  <a:schemeClr val="tx1"/>
                </a:solidFill>
                <a:effectLst/>
                <a:ea typeface="+mn-ea"/>
                <a:cs typeface="+mn-cs"/>
              </a:rPr>
              <a:t>very small particles typically at least 100 times smaller than ordinary sand found on beaches or playgrounds) by high-energy operations like cutting, sawing, grinding, drilling and crushing silica containing material,</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stone, rock, concrete, brick, block and mortar, or when abrasive blasting with sand.</a:t>
            </a:r>
            <a:endParaRPr lang="en-US" sz="1200" kern="1200" baseline="0" dirty="0">
              <a:solidFill>
                <a:schemeClr val="tx1"/>
              </a:solidFill>
              <a:ea typeface="+mn-ea"/>
              <a:cs typeface="+mn-cs"/>
            </a:endParaRPr>
          </a:p>
          <a:p>
            <a:pPr algn="just">
              <a:buFont typeface="Arial" pitchFamily="34" charset="0"/>
              <a:buNone/>
            </a:pPr>
            <a:endParaRPr lang="en-US" sz="1200" kern="0" dirty="0">
              <a:solidFill>
                <a:schemeClr val="tx1"/>
              </a:solidFill>
              <a:ea typeface="+mn-ea"/>
              <a:cs typeface="+mn-cs"/>
            </a:endParaRPr>
          </a:p>
          <a:p>
            <a:pPr algn="just">
              <a:buFont typeface="Arial" pitchFamily="34" charset="0"/>
              <a:buChar char="•"/>
            </a:pPr>
            <a:endParaRPr lang="en-US" sz="1200" kern="0" dirty="0">
              <a:solidFill>
                <a:schemeClr val="tx1"/>
              </a:solidFill>
              <a:ea typeface="+mn-ea"/>
              <a:cs typeface="+mn-cs"/>
            </a:endParaRPr>
          </a:p>
          <a:p>
            <a:pPr algn="just">
              <a:buFont typeface="Arial" pitchFamily="34" charset="0"/>
              <a:buChar char="•"/>
            </a:pPr>
            <a:r>
              <a:rPr lang="en-US" altLang="en-US" sz="1200" b="1" dirty="0">
                <a:solidFill>
                  <a:srgbClr val="231F20"/>
                </a:solidFill>
                <a:ea typeface="Arial" panose="020B0604020202020204" pitchFamily="34" charset="0"/>
                <a:cs typeface="Times New Roman" panose="02020603050405020304" pitchFamily="18" charset="0"/>
              </a:rPr>
              <a:t>Handheld masonry saw without dust controls creates silica  dust while cutting cinder blocks. (Photo courtesy of New Jersey Department of Health).</a:t>
            </a:r>
          </a:p>
          <a:p>
            <a:pPr algn="just">
              <a:buFont typeface="Arial" pitchFamily="34" charset="0"/>
              <a:buChar char="•"/>
            </a:pPr>
            <a:endParaRPr lang="en-US" altLang="en-US" sz="1200" b="1" dirty="0">
              <a:solidFill>
                <a:srgbClr val="231F20"/>
              </a:solidFill>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7650DD-0EC9-F747-945D-41EDBF2F74B4}" type="slidenum">
              <a:rPr lang="en-US" smtClean="0"/>
              <a:pPr/>
              <a:t>12</a:t>
            </a:fld>
            <a:endParaRPr lang="en-US"/>
          </a:p>
        </p:txBody>
      </p:sp>
    </p:spTree>
    <p:extLst>
      <p:ext uri="{BB962C8B-B14F-4D97-AF65-F5344CB8AC3E}">
        <p14:creationId xmlns:p14="http://schemas.microsoft.com/office/powerpoint/2010/main" val="393641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Certain construction activities may result in severe silica exposure. These activities can be listed as:</a:t>
            </a:r>
            <a:r>
              <a:rPr lang="en-US" baseline="0" dirty="0"/>
              <a:t> </a:t>
            </a:r>
            <a:r>
              <a:rPr lang="en-US" dirty="0"/>
              <a:t>jack hammering, masonry building construction,</a:t>
            </a:r>
            <a:r>
              <a:rPr lang="en-US" baseline="0" dirty="0"/>
              <a:t> demolition (m</a:t>
            </a:r>
            <a:r>
              <a:rPr lang="en-US" dirty="0"/>
              <a:t>asonry or concrete building),</a:t>
            </a:r>
            <a:r>
              <a:rPr lang="en-US" baseline="0" dirty="0"/>
              <a:t> b</a:t>
            </a:r>
            <a:r>
              <a:rPr lang="en-US" dirty="0"/>
              <a:t>rick and concrete block cutting and sawing, tuck pointing and tunneling operations, earthwork and rock crushing, road construction and repair, rock/well drilling, abrasive blasting* (Sand or blasting with other silica containing materials), blasting on silica-containing materials (e.g. concrete), concrete mixing and drilling or mixing concrete for post holes; pouring concrete footers ,slab foundations ,and foundation walls; removing concrete form work</a:t>
            </a:r>
            <a:r>
              <a:rPr lang="en-US" baseline="0" dirty="0"/>
              <a:t> and o</a:t>
            </a:r>
            <a:r>
              <a:rPr lang="en-US" dirty="0"/>
              <a:t>thers.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that silica generated by sand blasting can be generated from the abrasive charge or the surface being sand blasted, or both.</a:t>
            </a:r>
            <a:endParaRPr lang="en-US" dirty="0"/>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13</a:t>
            </a:fld>
            <a:endParaRPr lang="en-US"/>
          </a:p>
        </p:txBody>
      </p:sp>
    </p:spTree>
    <p:extLst>
      <p:ext uri="{BB962C8B-B14F-4D97-AF65-F5344CB8AC3E}">
        <p14:creationId xmlns:p14="http://schemas.microsoft.com/office/powerpoint/2010/main" val="268259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Construction workers should know that “Silica is</a:t>
            </a:r>
            <a:r>
              <a:rPr lang="en-US" baseline="0" dirty="0"/>
              <a:t> more than just a dust !” Exposure to fine silica dust may have </a:t>
            </a:r>
            <a:r>
              <a:rPr lang="en-US" sz="1200" kern="1200" baseline="0" dirty="0">
                <a:solidFill>
                  <a:schemeClr val="tx1"/>
                </a:solidFill>
                <a:latin typeface="+mn-lt"/>
                <a:ea typeface="+mn-ea"/>
                <a:cs typeface="+mn-cs"/>
              </a:rPr>
              <a:t>adverse health effects.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Educating workers about silicosis is crucial, since there may be lifelong health complications, including fatal consequences. For example, in</a:t>
            </a:r>
            <a:r>
              <a:rPr lang="en-US" sz="1200" b="0" i="0" kern="1200" baseline="0" dirty="0">
                <a:solidFill>
                  <a:schemeClr val="tx1"/>
                </a:solidFill>
                <a:effectLst/>
                <a:latin typeface="+mn-lt"/>
                <a:ea typeface="+mn-ea"/>
                <a:cs typeface="+mn-cs"/>
              </a:rPr>
              <a:t> the image presented above the worker is aware of importance of personal protective equipment usage, and he uses gloves, hard hat, as well as hearing protection. However, he misses an important PPE, a “respirator” to protect himself from heavy silica exposure. Also, the dust cloud visible in the picture most likely indicates that either the required </a:t>
            </a:r>
            <a:r>
              <a:rPr lang="en-US" sz="1200" b="1" i="0" kern="1200" baseline="0" dirty="0">
                <a:solidFill>
                  <a:schemeClr val="tx1"/>
                </a:solidFill>
                <a:effectLst/>
                <a:latin typeface="+mn-lt"/>
                <a:ea typeface="+mn-ea"/>
                <a:cs typeface="+mn-cs"/>
              </a:rPr>
              <a:t>engineering controls </a:t>
            </a:r>
            <a:r>
              <a:rPr lang="en-US" sz="1200" b="0" i="0" kern="1200" baseline="0" dirty="0">
                <a:solidFill>
                  <a:schemeClr val="tx1"/>
                </a:solidFill>
                <a:effectLst/>
                <a:latin typeface="+mn-lt"/>
                <a:ea typeface="+mn-ea"/>
                <a:cs typeface="+mn-cs"/>
              </a:rPr>
              <a:t>are not being used, or they are ineffective.</a:t>
            </a: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14</a:t>
            </a:fld>
            <a:endParaRPr lang="en-US" dirty="0"/>
          </a:p>
        </p:txBody>
      </p:sp>
    </p:spTree>
    <p:extLst>
      <p:ext uri="{BB962C8B-B14F-4D97-AF65-F5344CB8AC3E}">
        <p14:creationId xmlns:p14="http://schemas.microsoft.com/office/powerpoint/2010/main" val="278419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dirty="0"/>
              <a:t>Employers are required to protect their employees in construction from the hazards associated with silica exposure. </a:t>
            </a: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algn="just">
              <a:buFont typeface="Arial" pitchFamily="34" charset="0"/>
              <a:buNone/>
            </a:pPr>
            <a:r>
              <a:rPr lang="en-US" dirty="0"/>
              <a:t>Workers exposed to respirable crystalline silica are at increased risk of developing serious adverse health effects. </a:t>
            </a:r>
            <a:r>
              <a:rPr lang="en-US" kern="1200" baseline="0" dirty="0">
                <a:solidFill>
                  <a:schemeClr val="tx1"/>
                </a:solidFill>
                <a:latin typeface="+mn-lt"/>
                <a:ea typeface="+mn-ea"/>
                <a:cs typeface="+mn-cs"/>
              </a:rPr>
              <a:t>Exposure to fine (respirable sized) particles of crystalline forms of silica may lead to silicosis, an irreversible, often disabling, and sometimes fatal fibrotic lung disease. Other harmful or fatal consequences are lung cancer, chronic obstructive pulmonary disease (COPD), and activation of latent TB infections.</a:t>
            </a:r>
          </a:p>
          <a:p>
            <a:pPr algn="just">
              <a:buFont typeface="Arial" pitchFamily="34" charset="0"/>
              <a:buNone/>
            </a:pPr>
            <a:endParaRPr lang="en-US" kern="1200" baseline="0" dirty="0">
              <a:solidFill>
                <a:schemeClr val="tx1"/>
              </a:solidFill>
              <a:latin typeface="+mn-lt"/>
              <a:ea typeface="+mn-ea"/>
              <a:cs typeface="+mn-cs"/>
            </a:endParaRPr>
          </a:p>
          <a:p>
            <a:pPr algn="just">
              <a:buFont typeface="Arial" pitchFamily="34" charset="0"/>
              <a:buNone/>
            </a:pPr>
            <a:r>
              <a:rPr lang="en-US" kern="1200" baseline="0" dirty="0">
                <a:solidFill>
                  <a:schemeClr val="tx1"/>
                </a:solidFill>
                <a:latin typeface="+mn-lt"/>
                <a:ea typeface="+mn-ea"/>
                <a:cs typeface="+mn-cs"/>
              </a:rPr>
              <a:t>It should be understood that the higher the cumulative exposure of a worker, the higher the risk of health effects.</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lang="en-US"/>
              <a:pPr marL="0" marR="0" lvl="0" indent="0" defTabSz="914400" eaLnBrk="1" fontAlgn="auto" latinLnBrk="0" hangingPunct="1">
                <a:lnSpc>
                  <a:spcPct val="100000"/>
                </a:lnSpc>
                <a:spcBef>
                  <a:spcPts val="0"/>
                </a:spcBef>
                <a:spcAft>
                  <a:spcPts val="0"/>
                </a:spcAft>
                <a:buClrTx/>
                <a:buSzTx/>
                <a:buFontTx/>
                <a:buNone/>
                <a:tabLst/>
                <a:defRPr/>
              </a:pPr>
              <a:t>15</a:t>
            </a:fld>
            <a:endParaRPr lang="en-US" dirty="0"/>
          </a:p>
        </p:txBody>
      </p:sp>
    </p:spTree>
    <p:extLst>
      <p:ext uri="{BB962C8B-B14F-4D97-AF65-F5344CB8AC3E}">
        <p14:creationId xmlns:p14="http://schemas.microsoft.com/office/powerpoint/2010/main" val="124899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several stages of </a:t>
            </a:r>
            <a:r>
              <a:rPr lang="en-US" sz="1200" b="1" i="0" kern="1200" dirty="0">
                <a:solidFill>
                  <a:schemeClr val="tx1"/>
                </a:solidFill>
                <a:effectLst/>
                <a:latin typeface="+mn-lt"/>
                <a:ea typeface="+mn-ea"/>
                <a:cs typeface="+mn-cs"/>
              </a:rPr>
              <a:t>silicosis. </a:t>
            </a:r>
            <a:r>
              <a:rPr lang="en-US" sz="1200" b="0" i="0" kern="1200" dirty="0">
                <a:solidFill>
                  <a:schemeClr val="tx1"/>
                </a:solidFill>
                <a:effectLst/>
                <a:latin typeface="+mn-lt"/>
                <a:ea typeface="+mn-ea"/>
                <a:cs typeface="+mn-cs"/>
              </a:rPr>
              <a:t>Early stages may go completely unnoticed. Continued exposure may result in the exposed person noticing a shortness of breath upon exercising, possibly having fever and occasionally bluish skin at the ear lobes or lips. Silicosis makes a person more susceptible to infectious diseases of the lungs, like tuberculosis. Progression of the disease leads to fatigue, extreme shortness of breath, loss of appetite, pain in the chest, and respiratory failure, which all eventually may lead  to death. </a:t>
            </a:r>
            <a:r>
              <a:rPr lang="en-US" sz="1200" kern="1200" baseline="0" dirty="0">
                <a:solidFill>
                  <a:schemeClr val="tx1"/>
                </a:solidFill>
                <a:latin typeface="+mn-lt"/>
                <a:ea typeface="+mn-ea"/>
                <a:cs typeface="+mn-cs"/>
              </a:rPr>
              <a:t>Employees with these symptoms should immediately receive further evaluation and treatment.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There are three different forms of silicosis: acute, accelerated, and chronic.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Acute silicosis </a:t>
            </a:r>
            <a:r>
              <a:rPr lang="en-US" sz="1200" i="0" kern="1200" baseline="0" dirty="0">
                <a:solidFill>
                  <a:schemeClr val="tx1"/>
                </a:solidFill>
                <a:latin typeface="+mn-lt"/>
                <a:ea typeface="+mn-ea"/>
                <a:cs typeface="+mn-cs"/>
              </a:rPr>
              <a:t>is a rare disease caused by inhalation of extremely high (intense) levels of respirable crystalline silica particles and  is almost always fatal.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Accelerated silicosis </a:t>
            </a:r>
            <a:r>
              <a:rPr lang="en-US" sz="1200" i="0" kern="1200" baseline="0" dirty="0">
                <a:solidFill>
                  <a:schemeClr val="tx1"/>
                </a:solidFill>
                <a:latin typeface="+mn-lt"/>
                <a:ea typeface="+mn-ea"/>
                <a:cs typeface="+mn-cs"/>
              </a:rPr>
              <a:t>generally occurs within 5-15 years of exposure and results from heavy levels of exposure to respirable crystalline silica.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Chronic silicosis </a:t>
            </a:r>
            <a:r>
              <a:rPr lang="en-US" sz="1200" i="0" kern="1200" baseline="0" dirty="0">
                <a:solidFill>
                  <a:schemeClr val="tx1"/>
                </a:solidFill>
                <a:latin typeface="+mn-lt"/>
                <a:ea typeface="+mn-ea"/>
                <a:cs typeface="+mn-cs"/>
              </a:rPr>
              <a:t>is the most common form of silicosis, which can result from less intense exposure; it occurs usually after more than 20 years of exposure to respirable crystalline silica.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16</a:t>
            </a:fld>
            <a:endParaRPr lang="en-US" dirty="0"/>
          </a:p>
        </p:txBody>
      </p:sp>
    </p:spTree>
    <p:extLst>
      <p:ext uri="{BB962C8B-B14F-4D97-AF65-F5344CB8AC3E}">
        <p14:creationId xmlns:p14="http://schemas.microsoft.com/office/powerpoint/2010/main" val="160568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lgn="just">
              <a:buFont typeface="Arial" panose="020B0604020202020204" pitchFamily="34" charset="0"/>
              <a:buNone/>
            </a:pPr>
            <a:r>
              <a:rPr lang="en-US" altLang="en-US" sz="1200" dirty="0"/>
              <a:t>According to the </a:t>
            </a:r>
            <a:r>
              <a:rPr lang="en-US" altLang="en-US" sz="1200" baseline="0" dirty="0"/>
              <a:t>information published by the Centers for Disease Control and Prevention (CDC) between </a:t>
            </a:r>
            <a:r>
              <a:rPr lang="en-US" altLang="en-US" sz="1200" b="1" dirty="0"/>
              <a:t>1970 to 2013</a:t>
            </a:r>
            <a:r>
              <a:rPr lang="en-US" altLang="en-US" sz="1200" dirty="0"/>
              <a:t>, silicosis was an underlying or contributing cause of death recorded</a:t>
            </a:r>
            <a:r>
              <a:rPr lang="en-US" altLang="en-US" sz="1200" baseline="0" dirty="0"/>
              <a:t> on</a:t>
            </a:r>
            <a:r>
              <a:rPr lang="en-US" altLang="en-US" sz="1200" dirty="0"/>
              <a:t> </a:t>
            </a:r>
            <a:r>
              <a:rPr lang="en-US" altLang="en-US" sz="1200" b="1" dirty="0"/>
              <a:t>14,991 death </a:t>
            </a:r>
            <a:r>
              <a:rPr lang="en-US" altLang="en-US" sz="1200" dirty="0"/>
              <a:t>certificates.</a:t>
            </a:r>
            <a:r>
              <a:rPr lang="en-US" altLang="en-US" sz="1200" baseline="0" dirty="0"/>
              <a:t> Further, </a:t>
            </a:r>
            <a:r>
              <a:rPr lang="en-US" sz="1200" b="1" dirty="0"/>
              <a:t>Construction industry led all others </a:t>
            </a:r>
            <a:r>
              <a:rPr lang="en-US" sz="1200" dirty="0"/>
              <a:t>in silicosis mortality rate.</a:t>
            </a:r>
            <a:r>
              <a:rPr lang="en-US" sz="1200" baseline="0" dirty="0"/>
              <a:t> </a:t>
            </a:r>
            <a:r>
              <a:rPr lang="en-US" altLang="en-US" sz="1200" dirty="0"/>
              <a:t>Over time, silicosis-related mortality has declined in the U.S., but has not been eliminated. </a:t>
            </a:r>
            <a:r>
              <a:rPr lang="en-US" altLang="en-US" sz="1200" b="1" dirty="0">
                <a:cs typeface="Times New Roman" panose="02020603050405020304" pitchFamily="18" charset="0"/>
              </a:rPr>
              <a:t>We</a:t>
            </a:r>
            <a:r>
              <a:rPr lang="en-US" altLang="en-US" sz="1200" b="1" baseline="0" dirty="0">
                <a:cs typeface="Times New Roman" panose="02020603050405020304" pitchFamily="18" charset="0"/>
              </a:rPr>
              <a:t> see a relatively stable trend e</a:t>
            </a:r>
            <a:r>
              <a:rPr lang="en-US" sz="1200" b="1" dirty="0">
                <a:cs typeface="Times New Roman" panose="02020603050405020304" pitchFamily="18" charset="0"/>
              </a:rPr>
              <a:t>specially in the past decade.</a:t>
            </a:r>
            <a:r>
              <a:rPr lang="en-US" sz="1200" b="1" baseline="0" dirty="0">
                <a:cs typeface="Times New Roman" panose="02020603050405020304" pitchFamily="18" charset="0"/>
              </a:rPr>
              <a:t> </a:t>
            </a:r>
            <a:r>
              <a:rPr lang="en-US" sz="1200" b="1" dirty="0">
                <a:cs typeface="Times New Roman" panose="02020603050405020304" pitchFamily="18" charset="0"/>
              </a:rPr>
              <a:t>Since the year </a:t>
            </a:r>
            <a:r>
              <a:rPr lang="en-US" sz="1200" b="1" u="sng" dirty="0">
                <a:cs typeface="Times New Roman" panose="02020603050405020304" pitchFamily="18" charset="0"/>
              </a:rPr>
              <a:t>2000</a:t>
            </a:r>
            <a:r>
              <a:rPr lang="en-US" sz="1200" b="1" dirty="0">
                <a:cs typeface="Times New Roman" panose="02020603050405020304" pitchFamily="18" charset="0"/>
              </a:rPr>
              <a:t>, </a:t>
            </a:r>
            <a:r>
              <a:rPr lang="en-US" sz="1200" b="1" baseline="0" dirty="0">
                <a:cs typeface="Times New Roman" panose="02020603050405020304" pitchFamily="18" charset="0"/>
              </a:rPr>
              <a:t>there have been 100 to 150 silicosis cases in the US. (https://www.cdc.gov/mmwr/preview/mmwrhtml/mm6423a7.htm) </a:t>
            </a:r>
          </a:p>
          <a:p>
            <a:pPr marL="0" indent="0" algn="just">
              <a:buFont typeface="Arial" panose="020B0604020202020204" pitchFamily="34" charset="0"/>
              <a:buNone/>
            </a:pPr>
            <a:endParaRPr lang="en-US" sz="1200" baseline="0" dirty="0">
              <a:cs typeface="Times New Roman" panose="02020603050405020304" pitchFamily="18" charset="0"/>
            </a:endParaRPr>
          </a:p>
          <a:p>
            <a:pPr marL="0" indent="0" algn="just">
              <a:buFont typeface="Arial" panose="020B0604020202020204" pitchFamily="34" charset="0"/>
              <a:buNone/>
            </a:pPr>
            <a:r>
              <a:rPr lang="en-US" sz="1200" baseline="0" dirty="0">
                <a:cs typeface="Times New Roman" panose="02020603050405020304" pitchFamily="18" charset="0"/>
              </a:rPr>
              <a:t>OSHA estimates that a</a:t>
            </a:r>
            <a:r>
              <a:rPr lang="en-US" dirty="0"/>
              <a:t>bout </a:t>
            </a:r>
            <a:r>
              <a:rPr lang="en-US" b="1" dirty="0"/>
              <a:t>two million construction workers are</a:t>
            </a:r>
            <a:r>
              <a:rPr lang="en-US" b="1" u="none" baseline="0" dirty="0"/>
              <a:t> </a:t>
            </a:r>
            <a:r>
              <a:rPr lang="en-US" b="1" dirty="0"/>
              <a:t>exposed to respirable crystalline silica </a:t>
            </a:r>
            <a:r>
              <a:rPr lang="en-US" dirty="0"/>
              <a:t>in over 600,000 workplaces, and more than 840,000 of these workers are exposed to silica levels that exceed the new permissible exposure limit (PEL). </a:t>
            </a:r>
            <a:r>
              <a:rPr lang="en-US" b="1" dirty="0"/>
              <a:t>(OSHA fact</a:t>
            </a:r>
            <a:r>
              <a:rPr lang="en-US" b="1" baseline="0" dirty="0"/>
              <a:t> sheet; https://www.osha.gov/Publications/OSHA3681.pdf)</a:t>
            </a:r>
          </a:p>
          <a:p>
            <a:pPr marL="0" indent="0" algn="just">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987650DD-0EC9-F747-945D-41EDBF2F74B4}"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5566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kern="1200" dirty="0">
                <a:solidFill>
                  <a:schemeClr val="tx1"/>
                </a:solidFill>
                <a:effectLst/>
                <a:ea typeface="+mn-ea"/>
                <a:cs typeface="+mn-cs"/>
              </a:rPr>
              <a:t>The U.S. Department of Labor first highlighted the hazards of respirable crystalline silica in the 1930s, after a wave of worker deaths. The department set standards to limit worker exposure in 1971, the year OSHA was created. It is believed,</a:t>
            </a:r>
            <a:r>
              <a:rPr lang="en-US" b="0" i="0" kern="1200" baseline="0" dirty="0">
                <a:solidFill>
                  <a:schemeClr val="tx1"/>
                </a:solidFill>
                <a:effectLst/>
                <a:ea typeface="+mn-ea"/>
                <a:cs typeface="+mn-cs"/>
              </a:rPr>
              <a:t> however, that </a:t>
            </a:r>
            <a:r>
              <a:rPr lang="en-US" b="0" i="0" kern="1200" dirty="0">
                <a:solidFill>
                  <a:schemeClr val="tx1"/>
                </a:solidFill>
                <a:effectLst/>
                <a:ea typeface="+mn-ea"/>
                <a:cs typeface="+mn-cs"/>
              </a:rPr>
              <a:t>the old/current standard is</a:t>
            </a:r>
            <a:r>
              <a:rPr lang="en-US" b="0" i="0" kern="1200" baseline="0" dirty="0">
                <a:solidFill>
                  <a:schemeClr val="tx1"/>
                </a:solidFill>
                <a:effectLst/>
                <a:ea typeface="+mn-ea"/>
                <a:cs typeface="+mn-cs"/>
              </a:rPr>
              <a:t> mostly</a:t>
            </a:r>
            <a:r>
              <a:rPr lang="en-US" b="0" i="0" kern="1200" dirty="0">
                <a:solidFill>
                  <a:schemeClr val="tx1"/>
                </a:solidFill>
                <a:effectLst/>
                <a:ea typeface="+mn-ea"/>
                <a:cs typeface="+mn-cs"/>
              </a:rPr>
              <a:t> outdated and does not adequately protect workers from silica-related diseases. Furthermore, it is being observed that workers are being exposed to silica in new industries such as stone or artificial stone countertop fabrication and hydraulic fracturing.</a:t>
            </a:r>
            <a:r>
              <a:rPr lang="en-US" b="1" i="0" kern="1200" baseline="0" dirty="0">
                <a:solidFill>
                  <a:schemeClr val="tx1"/>
                </a:solidFill>
                <a:effectLst/>
                <a:ea typeface="+mn-ea"/>
                <a:cs typeface="Times New Roman" panose="02020603050405020304" pitchFamily="18" charset="0"/>
              </a:rPr>
              <a:t> </a:t>
            </a:r>
            <a:r>
              <a:rPr lang="en-US" b="0" i="0" kern="1200" dirty="0">
                <a:solidFill>
                  <a:schemeClr val="tx1"/>
                </a:solidFill>
                <a:effectLst/>
                <a:ea typeface="+mn-ea"/>
                <a:cs typeface="+mn-cs"/>
              </a:rPr>
              <a:t>A full review of scientific evidence, industry consensus standards, and extensive stakeholder input provide the basis for </a:t>
            </a:r>
            <a:r>
              <a:rPr lang="en-US" b="1" i="0" kern="1200" dirty="0">
                <a:solidFill>
                  <a:schemeClr val="tx1"/>
                </a:solidFill>
                <a:effectLst/>
                <a:ea typeface="+mn-ea"/>
                <a:cs typeface="+mn-cs"/>
              </a:rPr>
              <a:t>the Final Rule</a:t>
            </a:r>
            <a:r>
              <a:rPr lang="en-US" b="0" i="0" kern="1200" dirty="0">
                <a:solidFill>
                  <a:schemeClr val="tx1"/>
                </a:solidFill>
                <a:effectLst/>
                <a:ea typeface="+mn-ea"/>
                <a:cs typeface="+mn-cs"/>
              </a:rPr>
              <a:t>, which was proposed in </a:t>
            </a:r>
            <a:r>
              <a:rPr lang="en-US" b="1" i="0" kern="1200" dirty="0">
                <a:solidFill>
                  <a:schemeClr val="tx1"/>
                </a:solidFill>
                <a:effectLst/>
                <a:ea typeface="+mn-ea"/>
                <a:cs typeface="+mn-cs"/>
              </a:rPr>
              <a:t>September 2013</a:t>
            </a:r>
            <a:r>
              <a:rPr lang="en-US" b="0" i="0" kern="1200" dirty="0">
                <a:solidFill>
                  <a:schemeClr val="tx1"/>
                </a:solidFill>
                <a:effectLst/>
                <a:ea typeface="+mn-ea"/>
                <a:cs typeface="+mn-cs"/>
              </a:rPr>
              <a:t>.</a:t>
            </a:r>
            <a:endParaRPr lang="en-US" b="1" dirty="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dirty="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new crystalline</a:t>
            </a:r>
            <a:r>
              <a:rPr lang="en-US" baseline="0" dirty="0"/>
              <a:t> silica rule was issued due to the p</a:t>
            </a:r>
            <a:r>
              <a:rPr lang="en-US" dirty="0"/>
              <a:t>revious construction and shipyard PELs being based on an old method of measuring worker exposures to silica, which is no longer used today. Furthermore, the previous limits were inconsistent, allowing permissible levels for construction and shipyards to be more than twice as high as the levels in general industry. According to OSHA,  the revised rule will reduce the risk of disease among workers who inhale respirable crystalline silica, and will provide the same level of protection for all workers covered under</a:t>
            </a:r>
            <a:r>
              <a:rPr lang="en-US" baseline="0" dirty="0"/>
              <a:t> the Act</a:t>
            </a:r>
            <a:r>
              <a:rPr lang="en-US" dirty="0"/>
              <a:t>. </a:t>
            </a:r>
            <a:r>
              <a:rPr lang="en-US" b="1" baseline="0" dirty="0"/>
              <a:t>(</a:t>
            </a:r>
            <a:r>
              <a:rPr lang="en-US" b="1" dirty="0"/>
              <a:t>https://www.osha.gov/ silica/Silica_FAQs_2016-3-22.pdf)</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kern="1200" dirty="0">
                <a:solidFill>
                  <a:schemeClr val="tx1"/>
                </a:solidFill>
                <a:effectLst/>
                <a:ea typeface="+mn-ea"/>
                <a:cs typeface="+mn-cs"/>
              </a:rPr>
              <a:t>OSHA estimates that the rule will save over 600 lives and prevent more than 900 new cases of silicosis each year, once its effects are fully realized. The Final Rule is projected to provide net benefits of about $7.7 billion, annually. </a:t>
            </a:r>
            <a:r>
              <a:rPr lang="en-US" b="1" i="0" kern="1200" dirty="0">
                <a:solidFill>
                  <a:schemeClr val="tx1"/>
                </a:solidFill>
                <a:effectLst/>
                <a:ea typeface="+mn-ea"/>
                <a:cs typeface="+mn-cs"/>
              </a:rPr>
              <a:t>(https://www.osha.gov/silica/)</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a:solidFill>
                  <a:prstClr val="black"/>
                </a:solidFill>
              </a:rPr>
              <a:pPr marL="0" marR="0" lvl="0" indent="0" defTabSz="914400" eaLnBrk="1" fontAlgn="auto" latinLnBrk="0" hangingPunct="1">
                <a:lnSpc>
                  <a:spcPct val="100000"/>
                </a:lnSpc>
                <a:spcBef>
                  <a:spcPts val="0"/>
                </a:spcBef>
                <a:spcAft>
                  <a:spcPts val="0"/>
                </a:spcAft>
                <a:buClrTx/>
                <a:buSzTx/>
                <a:buFontTx/>
                <a:buNone/>
                <a:tabLst/>
                <a:defRPr/>
              </a:pPr>
              <a:t>18</a:t>
            </a:fld>
            <a:endParaRPr lang="en-US" dirty="0">
              <a:solidFill>
                <a:prstClr val="black"/>
              </a:solidFill>
            </a:endParaRPr>
          </a:p>
        </p:txBody>
      </p:sp>
    </p:spTree>
    <p:extLst>
      <p:ext uri="{BB962C8B-B14F-4D97-AF65-F5344CB8AC3E}">
        <p14:creationId xmlns:p14="http://schemas.microsoft.com/office/powerpoint/2010/main" val="140361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standard requires employers to </a:t>
            </a:r>
            <a:r>
              <a:rPr lang="en-US" b="1" u="sng" dirty="0"/>
              <a:t>limit worker exposures </a:t>
            </a:r>
            <a:r>
              <a:rPr lang="en-US" dirty="0"/>
              <a:t>to respirable crystalline silica and to take additional steps to protect workers.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It</a:t>
            </a:r>
            <a:r>
              <a:rPr lang="en-US" baseline="0" dirty="0"/>
              <a:t> e</a:t>
            </a:r>
            <a:r>
              <a:rPr lang="en-US" dirty="0"/>
              <a:t>stablishes a new </a:t>
            </a:r>
            <a:r>
              <a:rPr lang="en-US" b="1" kern="1200" dirty="0"/>
              <a:t>Permissible Exposure Limit (</a:t>
            </a:r>
            <a:r>
              <a:rPr lang="en-US" b="1" dirty="0"/>
              <a:t>PEL) </a:t>
            </a:r>
            <a:r>
              <a:rPr lang="en-US" dirty="0"/>
              <a:t> and an </a:t>
            </a:r>
            <a:r>
              <a:rPr lang="en-US" b="1" kern="1200" dirty="0">
                <a:solidFill>
                  <a:schemeClr val="tx1"/>
                </a:solidFill>
                <a:ea typeface="+mn-ea"/>
                <a:cs typeface="+mn-cs"/>
              </a:rPr>
              <a:t>Action Level (AL)</a:t>
            </a:r>
            <a:r>
              <a:rPr lang="en-US" b="1" kern="1200" baseline="0" dirty="0">
                <a:solidFill>
                  <a:schemeClr val="tx1"/>
                </a:solidFill>
                <a:ea typeface="+mn-ea"/>
                <a:cs typeface="+mn-cs"/>
              </a:rPr>
              <a:t> </a:t>
            </a:r>
            <a:r>
              <a:rPr lang="en-US" dirty="0"/>
              <a:t>averaged over an eight-hour workday.</a:t>
            </a:r>
            <a:r>
              <a:rPr lang="en-US" baseline="0" dirty="0"/>
              <a:t> The p</a:t>
            </a:r>
            <a:r>
              <a:rPr lang="en-US" dirty="0"/>
              <a:t>revious </a:t>
            </a:r>
            <a:r>
              <a:rPr lang="en-US" b="1" kern="1200" dirty="0"/>
              <a:t>PEL </a:t>
            </a:r>
            <a:r>
              <a:rPr lang="en-US" dirty="0"/>
              <a:t>was 100 </a:t>
            </a:r>
            <a:r>
              <a:rPr lang="en-US" kern="1200" dirty="0">
                <a:solidFill>
                  <a:schemeClr val="tx1"/>
                </a:solidFill>
                <a:effectLst/>
                <a:ea typeface="+mn-ea"/>
                <a:cs typeface="+mn-cs"/>
              </a:rPr>
              <a:t>micrograms per cubic meter (</a:t>
            </a:r>
            <a:r>
              <a:rPr lang="en-US" dirty="0" err="1"/>
              <a:t>μg</a:t>
            </a:r>
            <a:r>
              <a:rPr lang="en-US" dirty="0"/>
              <a:t>/m</a:t>
            </a:r>
            <a:r>
              <a:rPr lang="en-US" baseline="30000" dirty="0"/>
              <a:t>3</a:t>
            </a:r>
            <a:r>
              <a:rPr lang="en-US" dirty="0"/>
              <a:t> ) for the general industry; now it is </a:t>
            </a:r>
            <a:r>
              <a:rPr lang="en-US" b="1" dirty="0"/>
              <a:t>5</a:t>
            </a:r>
            <a:r>
              <a:rPr lang="el-GR" b="1" dirty="0"/>
              <a:t>0 μ</a:t>
            </a:r>
            <a:r>
              <a:rPr lang="en-US" b="1" dirty="0"/>
              <a:t>g/m</a:t>
            </a:r>
            <a:r>
              <a:rPr lang="en-US" b="1" baseline="30000" dirty="0"/>
              <a:t>3</a:t>
            </a:r>
            <a:r>
              <a:rPr lang="en-US" b="1" dirty="0"/>
              <a:t> . </a:t>
            </a:r>
            <a:r>
              <a:rPr lang="en-US" kern="1200" baseline="0" dirty="0">
                <a:solidFill>
                  <a:schemeClr val="tx1"/>
                </a:solidFill>
                <a:ea typeface="+mn-ea"/>
                <a:cs typeface="+mn-cs"/>
              </a:rPr>
              <a:t>This means that during the course of any 8-hour work shift, exposures can fluctuate, but the average exposure to respirable crystalline silica cannot exceed 50 </a:t>
            </a:r>
            <a:r>
              <a:rPr lang="en-US" kern="1200" baseline="0" dirty="0" err="1">
                <a:solidFill>
                  <a:schemeClr val="tx1"/>
                </a:solidFill>
                <a:ea typeface="+mn-ea"/>
                <a:cs typeface="+mn-cs"/>
              </a:rPr>
              <a:t>μg</a:t>
            </a:r>
            <a:r>
              <a:rPr lang="en-US" kern="1200" baseline="0" dirty="0">
                <a:solidFill>
                  <a:schemeClr val="tx1"/>
                </a:solidFill>
                <a:ea typeface="+mn-ea"/>
                <a:cs typeface="+mn-cs"/>
              </a:rPr>
              <a:t>/m</a:t>
            </a:r>
            <a:r>
              <a:rPr lang="en-US" b="1" kern="1200" baseline="30000" dirty="0">
                <a:solidFill>
                  <a:schemeClr val="tx1"/>
                </a:solidFill>
                <a:ea typeface="+mn-ea"/>
                <a:cs typeface="+mn-cs"/>
              </a:rPr>
              <a:t>3</a:t>
            </a:r>
            <a:r>
              <a:rPr lang="en-US" kern="1200" baseline="0" dirty="0">
                <a:solidFill>
                  <a:schemeClr val="tx1"/>
                </a:solidFill>
                <a:ea typeface="+mn-ea"/>
                <a:cs typeface="+mn-cs"/>
              </a:rPr>
              <a:t>. </a:t>
            </a:r>
          </a:p>
          <a:p>
            <a:pPr algn="just"/>
            <a:endParaRPr lang="en-US" kern="1200" baseline="0" dirty="0">
              <a:solidFill>
                <a:schemeClr val="tx1"/>
              </a:solidFill>
              <a:ea typeface="+mn-ea"/>
              <a:cs typeface="+mn-cs"/>
            </a:endParaRPr>
          </a:p>
          <a:p>
            <a:pPr algn="just"/>
            <a:r>
              <a:rPr lang="en-US" b="1" kern="1200" dirty="0">
                <a:solidFill>
                  <a:schemeClr val="tx1"/>
                </a:solidFill>
                <a:effectLst/>
                <a:ea typeface="+mn-ea"/>
                <a:cs typeface="+mn-cs"/>
              </a:rPr>
              <a:t>Action level  </a:t>
            </a:r>
            <a:r>
              <a:rPr lang="en-US" b="0" kern="1200" dirty="0">
                <a:solidFill>
                  <a:schemeClr val="tx1"/>
                </a:solidFill>
                <a:effectLst/>
                <a:ea typeface="+mn-ea"/>
                <a:cs typeface="+mn-cs"/>
              </a:rPr>
              <a:t>is set</a:t>
            </a:r>
            <a:r>
              <a:rPr lang="en-US" b="0" kern="1200" baseline="0" dirty="0">
                <a:solidFill>
                  <a:schemeClr val="tx1"/>
                </a:solidFill>
                <a:effectLst/>
                <a:ea typeface="+mn-ea"/>
                <a:cs typeface="+mn-cs"/>
              </a:rPr>
              <a:t> to </a:t>
            </a:r>
            <a:r>
              <a:rPr lang="en-US" b="1" kern="1200" baseline="0" dirty="0">
                <a:solidFill>
                  <a:schemeClr val="tx1"/>
                </a:solidFill>
                <a:effectLst/>
                <a:ea typeface="+mn-ea"/>
                <a:cs typeface="+mn-cs"/>
              </a:rPr>
              <a:t>25</a:t>
            </a:r>
            <a:r>
              <a:rPr lang="el-GR" b="1" dirty="0"/>
              <a:t> μ</a:t>
            </a:r>
            <a:r>
              <a:rPr lang="en-US" b="1" dirty="0"/>
              <a:t>g/m</a:t>
            </a:r>
            <a:r>
              <a:rPr lang="en-US" b="1" baseline="30000" dirty="0"/>
              <a:t>3</a:t>
            </a:r>
            <a:r>
              <a:rPr lang="en-US" b="0" baseline="0" dirty="0"/>
              <a:t>,</a:t>
            </a:r>
            <a:r>
              <a:rPr lang="en-US" b="0" dirty="0"/>
              <a:t> which </a:t>
            </a:r>
            <a:r>
              <a:rPr lang="en-US" kern="1200" dirty="0">
                <a:solidFill>
                  <a:schemeClr val="tx1"/>
                </a:solidFill>
                <a:effectLst/>
                <a:ea typeface="+mn-ea"/>
                <a:cs typeface="+mn-cs"/>
              </a:rPr>
              <a:t>means where the</a:t>
            </a:r>
            <a:r>
              <a:rPr lang="en-US" kern="1200" baseline="0" dirty="0">
                <a:solidFill>
                  <a:schemeClr val="tx1"/>
                </a:solidFill>
                <a:effectLst/>
                <a:ea typeface="+mn-ea"/>
                <a:cs typeface="+mn-cs"/>
              </a:rPr>
              <a:t> </a:t>
            </a:r>
            <a:r>
              <a:rPr lang="en-US" kern="1200" dirty="0">
                <a:solidFill>
                  <a:schemeClr val="tx1"/>
                </a:solidFill>
                <a:effectLst/>
                <a:ea typeface="+mn-ea"/>
                <a:cs typeface="+mn-cs"/>
              </a:rPr>
              <a:t>concentration of an airborne silica is at or above this level (25 </a:t>
            </a:r>
            <a:r>
              <a:rPr lang="en-US" kern="1200" dirty="0" err="1">
                <a:solidFill>
                  <a:schemeClr val="tx1"/>
                </a:solidFill>
                <a:effectLst/>
                <a:ea typeface="+mn-ea"/>
                <a:cs typeface="+mn-cs"/>
              </a:rPr>
              <a:t>μg</a:t>
            </a:r>
            <a:r>
              <a:rPr lang="en-US" kern="1200" dirty="0">
                <a:solidFill>
                  <a:schemeClr val="tx1"/>
                </a:solidFill>
                <a:effectLst/>
                <a:ea typeface="+mn-ea"/>
                <a:cs typeface="+mn-cs"/>
              </a:rPr>
              <a:t>/m</a:t>
            </a:r>
            <a:r>
              <a:rPr lang="en-US" b="1" baseline="30000" dirty="0"/>
              <a:t>3</a:t>
            </a:r>
            <a:r>
              <a:rPr lang="en-US" kern="1200" dirty="0">
                <a:solidFill>
                  <a:schemeClr val="tx1"/>
                </a:solidFill>
                <a:effectLst/>
                <a:ea typeface="+mn-ea"/>
                <a:cs typeface="+mn-cs"/>
              </a:rPr>
              <a:t>) for an 8-hour time</a:t>
            </a:r>
            <a:r>
              <a:rPr lang="en-US" kern="1200" baseline="0" dirty="0">
                <a:solidFill>
                  <a:schemeClr val="tx1"/>
                </a:solidFill>
                <a:effectLst/>
                <a:ea typeface="+mn-ea"/>
                <a:cs typeface="+mn-cs"/>
              </a:rPr>
              <a:t> weighted average</a:t>
            </a:r>
            <a:r>
              <a:rPr lang="en-US" kern="1200" dirty="0">
                <a:solidFill>
                  <a:schemeClr val="tx1"/>
                </a:solidFill>
                <a:effectLst/>
                <a:ea typeface="+mn-ea"/>
                <a:cs typeface="+mn-cs"/>
              </a:rPr>
              <a:t>,  it will trigger the requirements for the application of the standard. </a:t>
            </a:r>
          </a:p>
          <a:p>
            <a:pPr algn="just"/>
            <a:endParaRPr lang="en-US" kern="1200" baseline="0" dirty="0">
              <a:solidFill>
                <a:schemeClr val="tx1"/>
              </a:solidFil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ea typeface="+mn-ea"/>
                <a:cs typeface="+mn-cs"/>
              </a:rPr>
              <a:t>As a general rule, </a:t>
            </a:r>
            <a:r>
              <a:rPr lang="en-US" kern="0" baseline="0" dirty="0">
                <a:solidFill>
                  <a:sysClr val="windowText" lastClr="000000"/>
                </a:solidFill>
                <a:ea typeface="+mn-ea"/>
                <a:cs typeface="+mn-cs"/>
              </a:rPr>
              <a:t>i</a:t>
            </a:r>
            <a:r>
              <a:rPr lang="en-US" kern="0" dirty="0">
                <a:solidFill>
                  <a:sysClr val="windowText" lastClr="000000"/>
                </a:solidFill>
              </a:rPr>
              <a:t>f a dust </a:t>
            </a:r>
            <a:r>
              <a:rPr lang="en-US" kern="0" dirty="0"/>
              <a:t>containing silica is </a:t>
            </a:r>
            <a:r>
              <a:rPr lang="en-US" u="sng" kern="0" dirty="0"/>
              <a:t>visible</a:t>
            </a:r>
            <a:r>
              <a:rPr lang="en-US" kern="0" dirty="0"/>
              <a:t> in the air, there is a higher likelihood/chance that </a:t>
            </a:r>
            <a:r>
              <a:rPr lang="en-US" b="1" kern="0" dirty="0">
                <a:solidFill>
                  <a:sysClr val="windowText" lastClr="000000"/>
                </a:solidFill>
              </a:rPr>
              <a:t>permissible exposure limit (PEL) is already exceeded </a:t>
            </a:r>
            <a:r>
              <a:rPr lang="en-US" kern="0" dirty="0">
                <a:solidFill>
                  <a:sysClr val="windowText" lastClr="000000"/>
                </a:solidFill>
              </a:rPr>
              <a:t>!</a:t>
            </a:r>
          </a:p>
          <a:p>
            <a:pPr algn="just"/>
            <a:endParaRPr lang="en-US" kern="1200" baseline="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a:solidFill>
                  <a:prstClr val="black"/>
                </a:solidFill>
              </a:rPr>
              <a:pPr marL="0" marR="0" lvl="0" indent="0" defTabSz="914400" eaLnBrk="1" fontAlgn="auto" latinLnBrk="0" hangingPunct="1">
                <a:lnSpc>
                  <a:spcPct val="100000"/>
                </a:lnSpc>
                <a:spcBef>
                  <a:spcPts val="0"/>
                </a:spcBef>
                <a:spcAft>
                  <a:spcPts val="0"/>
                </a:spcAft>
                <a:buClrTx/>
                <a:buSzTx/>
                <a:buFontTx/>
                <a:buNone/>
                <a:tabLst/>
                <a:defRPr/>
              </a:pPr>
              <a:t>19</a:t>
            </a:fld>
            <a:endParaRPr lang="en-US" dirty="0">
              <a:solidFill>
                <a:prstClr val="black"/>
              </a:solidFill>
            </a:endParaRPr>
          </a:p>
        </p:txBody>
      </p:sp>
    </p:spTree>
    <p:extLst>
      <p:ext uri="{BB962C8B-B14F-4D97-AF65-F5344CB8AC3E}">
        <p14:creationId xmlns:p14="http://schemas.microsoft.com/office/powerpoint/2010/main" val="360414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dirty="0"/>
              <a:t>This material was produced under a grant (</a:t>
            </a:r>
            <a:r>
              <a:rPr lang="tr-TR" sz="1200" i="0" dirty="0"/>
              <a:t>SH</a:t>
            </a:r>
            <a:r>
              <a:rPr lang="en-US" sz="1200" i="0" dirty="0"/>
              <a:t>-</a:t>
            </a:r>
            <a:r>
              <a:rPr lang="en-US" sz="1200" i="1" kern="1200" dirty="0">
                <a:solidFill>
                  <a:schemeClr val="tx1"/>
                </a:solidFill>
                <a:effectLst/>
                <a:latin typeface="+mn-lt"/>
                <a:ea typeface="+mn-ea"/>
                <a:cs typeface="+mn-cs"/>
              </a:rPr>
              <a:t>05039</a:t>
            </a:r>
            <a:r>
              <a:rPr lang="en-US" sz="1200" i="0" dirty="0"/>
              <a:t>-SH8) from the Occupational Health Administration, U.S. Department of Labor, by Wayne State</a:t>
            </a:r>
            <a:r>
              <a:rPr lang="en-US" sz="1200" i="0" baseline="0" dirty="0"/>
              <a:t> University</a:t>
            </a:r>
            <a:r>
              <a:rPr lang="en-US" sz="1200" i="0" dirty="0"/>
              <a:t>. It does not necessarily reflect the views or policies of the U.S. Department of Labor; nor does it mention of any trade names, commercial products, or organizations implying endorsement by the U.S. Government.</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2</a:t>
            </a:fld>
            <a:endParaRPr lang="en-US"/>
          </a:p>
        </p:txBody>
      </p:sp>
    </p:spTree>
    <p:extLst>
      <p:ext uri="{BB962C8B-B14F-4D97-AF65-F5344CB8AC3E}">
        <p14:creationId xmlns:p14="http://schemas.microsoft.com/office/powerpoint/2010/main" val="368383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a:t>
            </a:r>
            <a:r>
              <a:rPr lang="en-US" sz="1200" b="1" kern="1200" baseline="0" dirty="0">
                <a:solidFill>
                  <a:schemeClr val="tx1"/>
                </a:solidFill>
                <a:effectLst/>
                <a:latin typeface="+mn-lt"/>
                <a:ea typeface="+mn-ea"/>
                <a:cs typeface="+mn-cs"/>
              </a:rPr>
              <a:t>Respirable Crystalline Silica Standard (29 CFR. 1926.1153)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applies to all related occupational exposures in construction work, except where employee exposure will remain below 25 micrograms per cubic meter in the air under any foreseeable conditions ; that is 25 </a:t>
            </a:r>
            <a:r>
              <a:rPr lang="en-US" sz="1200" kern="1200" dirty="0" err="1">
                <a:solidFill>
                  <a:schemeClr val="tx1"/>
                </a:solidFill>
                <a:effectLst/>
                <a:latin typeface="+mn-lt"/>
                <a:ea typeface="+mn-ea"/>
                <a:cs typeface="+mn-cs"/>
              </a:rPr>
              <a:t>μg</a:t>
            </a:r>
            <a:r>
              <a:rPr lang="en-US" sz="1200" kern="1200" dirty="0">
                <a:solidFill>
                  <a:schemeClr val="tx1"/>
                </a:solidFill>
                <a:effectLst/>
                <a:latin typeface="+mn-lt"/>
                <a:ea typeface="+mn-ea"/>
                <a:cs typeface="+mn-cs"/>
              </a:rPr>
              <a:t>/ m</a:t>
            </a:r>
            <a:r>
              <a:rPr lang="en-US" sz="1200" b="1" baseline="30000" dirty="0"/>
              <a:t>3</a:t>
            </a:r>
            <a:r>
              <a:rPr lang="en-US" sz="1200" kern="1200" dirty="0">
                <a:solidFill>
                  <a:schemeClr val="tx1"/>
                </a:solidFill>
                <a:effectLst/>
                <a:latin typeface="+mn-lt"/>
                <a:ea typeface="+mn-ea"/>
                <a:cs typeface="+mn-cs"/>
              </a:rPr>
              <a:t> averaged over an 8-hour period (TWA).</a:t>
            </a:r>
          </a:p>
          <a:p>
            <a:pPr algn="just"/>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a:solidFill>
                  <a:prstClr val="black"/>
                </a:solidFill>
              </a:rPr>
              <a:pPr marL="0" marR="0" lvl="0" indent="0" defTabSz="914400" eaLnBrk="1" fontAlgn="auto" latinLnBrk="0" hangingPunct="1">
                <a:lnSpc>
                  <a:spcPct val="100000"/>
                </a:lnSpc>
                <a:spcBef>
                  <a:spcPts val="0"/>
                </a:spcBef>
                <a:spcAft>
                  <a:spcPts val="0"/>
                </a:spcAft>
                <a:buClrTx/>
                <a:buSzTx/>
                <a:buFontTx/>
                <a:buNone/>
                <a:tabLst/>
                <a:defRPr/>
              </a:pPr>
              <a:t>20</a:t>
            </a:fld>
            <a:endParaRPr lang="en-US" dirty="0">
              <a:solidFill>
                <a:prstClr val="black"/>
              </a:solidFill>
            </a:endParaRPr>
          </a:p>
        </p:txBody>
      </p:sp>
    </p:spTree>
    <p:extLst>
      <p:ext uri="{BB962C8B-B14F-4D97-AF65-F5344CB8AC3E}">
        <p14:creationId xmlns:p14="http://schemas.microsoft.com/office/powerpoint/2010/main" val="395743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The main purposes of assessing employee exposures are: </a:t>
            </a:r>
          </a:p>
          <a:p>
            <a:pPr algn="just"/>
            <a:endParaRPr lang="en-US" kern="1200" dirty="0">
              <a:solidFill>
                <a:schemeClr val="tx1"/>
              </a:solidFill>
              <a:effectLst/>
              <a:ea typeface="+mn-ea"/>
              <a:cs typeface="+mn-cs"/>
            </a:endParaRPr>
          </a:p>
          <a:p>
            <a:pPr marL="800100" lvl="1" indent="-342900" algn="just">
              <a:buFont typeface="Arial" panose="020B0604020202020204" pitchFamily="34" charset="0"/>
              <a:buChar char="•"/>
            </a:pPr>
            <a:r>
              <a:rPr lang="en-US" dirty="0">
                <a:cs typeface="Times New Roman" panose="02020603050405020304" pitchFamily="18" charset="0"/>
              </a:rPr>
              <a:t>Identifying where exposures are occurring;</a:t>
            </a:r>
          </a:p>
          <a:p>
            <a:pPr marL="800100" lvl="1" indent="-342900" algn="just">
              <a:buFont typeface="Arial" panose="020B0604020202020204" pitchFamily="34" charset="0"/>
              <a:buChar char="•"/>
            </a:pPr>
            <a:r>
              <a:rPr lang="en-US" dirty="0">
                <a:cs typeface="Times New Roman" panose="02020603050405020304" pitchFamily="18" charset="0"/>
              </a:rPr>
              <a:t>Helping the employer select control methods and ensure their effectiveness;</a:t>
            </a:r>
          </a:p>
          <a:p>
            <a:pPr marL="800100" lvl="1" indent="-342900" algn="just">
              <a:buFont typeface="Arial" panose="020B0604020202020204" pitchFamily="34" charset="0"/>
              <a:buChar char="•"/>
            </a:pPr>
            <a:r>
              <a:rPr lang="en-US" dirty="0">
                <a:cs typeface="Times New Roman" panose="02020603050405020304" pitchFamily="18" charset="0"/>
              </a:rPr>
              <a:t>Preventing employees from being exposed to silica above the PEL;</a:t>
            </a:r>
          </a:p>
          <a:p>
            <a:pPr marL="800100" lvl="1" indent="-342900" algn="just">
              <a:buFont typeface="Arial" panose="020B0604020202020204" pitchFamily="34" charset="0"/>
              <a:buChar char="•"/>
            </a:pPr>
            <a:r>
              <a:rPr lang="en-US" dirty="0">
                <a:cs typeface="Times New Roman" panose="02020603050405020304" pitchFamily="18" charset="0"/>
              </a:rPr>
              <a:t>Providing employees with information about their exposure levels; and</a:t>
            </a:r>
          </a:p>
          <a:p>
            <a:pPr marL="800100" lvl="1" indent="-342900" algn="just">
              <a:buFont typeface="Arial" panose="020B0604020202020204" pitchFamily="34" charset="0"/>
              <a:buChar char="•"/>
            </a:pPr>
            <a:r>
              <a:rPr lang="en-US" dirty="0">
                <a:cs typeface="Times New Roman" panose="02020603050405020304" pitchFamily="18" charset="0"/>
              </a:rPr>
              <a:t>Giving the PLHCP performing medical examinations information about employee exposures. </a:t>
            </a:r>
          </a:p>
          <a:p>
            <a:pPr algn="just"/>
            <a:endParaRPr lang="en-US" kern="1200" dirty="0">
              <a:solidFill>
                <a:schemeClr val="tx1"/>
              </a:solidFill>
              <a:effectLst/>
              <a:ea typeface="+mn-ea"/>
              <a:cs typeface="+mn-cs"/>
            </a:endParaRPr>
          </a:p>
          <a:p>
            <a:pPr algn="just"/>
            <a:r>
              <a:rPr lang="en-US" kern="1200" dirty="0">
                <a:solidFill>
                  <a:schemeClr val="tx1"/>
                </a:solidFill>
                <a:effectLst/>
                <a:ea typeface="+mn-ea"/>
                <a:cs typeface="+mn-cs"/>
              </a:rPr>
              <a:t>Exposure assessment requires construction employers following alternative exposure control methods to assess the</a:t>
            </a:r>
            <a:r>
              <a:rPr lang="en-US" kern="1200" baseline="0" dirty="0">
                <a:solidFill>
                  <a:schemeClr val="tx1"/>
                </a:solidFill>
                <a:effectLst/>
                <a:ea typeface="+mn-ea"/>
                <a:cs typeface="+mn-cs"/>
              </a:rPr>
              <a:t> </a:t>
            </a:r>
            <a:r>
              <a:rPr lang="en-US" kern="1200" dirty="0">
                <a:solidFill>
                  <a:schemeClr val="tx1"/>
                </a:solidFill>
                <a:effectLst/>
                <a:ea typeface="+mn-ea"/>
                <a:cs typeface="+mn-cs"/>
              </a:rPr>
              <a:t>8-hour TWA exposure for each employee who is or may reasonably be expected to be exposed to respirable crystalline silica at or above the action level of 25 </a:t>
            </a:r>
            <a:r>
              <a:rPr lang="en-US" kern="1200" dirty="0" err="1">
                <a:solidFill>
                  <a:schemeClr val="tx1"/>
                </a:solidFill>
                <a:effectLst/>
                <a:ea typeface="+mn-ea"/>
                <a:cs typeface="+mn-cs"/>
              </a:rPr>
              <a:t>μg</a:t>
            </a:r>
            <a:r>
              <a:rPr lang="en-US" kern="1200" dirty="0">
                <a:solidFill>
                  <a:schemeClr val="tx1"/>
                </a:solidFill>
                <a:effectLst/>
                <a:ea typeface="+mn-ea"/>
                <a:cs typeface="+mn-cs"/>
              </a:rPr>
              <a:t>/m</a:t>
            </a:r>
            <a:r>
              <a:rPr lang="en-US" b="1" baseline="30000" dirty="0"/>
              <a:t>3</a:t>
            </a:r>
            <a:r>
              <a:rPr lang="en-US" kern="1200" dirty="0">
                <a:solidFill>
                  <a:schemeClr val="tx1"/>
                </a:solidFill>
                <a:effectLst/>
                <a:ea typeface="+mn-ea"/>
                <a:cs typeface="+mn-cs"/>
              </a:rPr>
              <a:t> as an</a:t>
            </a:r>
            <a:r>
              <a:rPr lang="en-US" kern="1200" baseline="0" dirty="0">
                <a:solidFill>
                  <a:schemeClr val="tx1"/>
                </a:solidFill>
                <a:effectLst/>
                <a:ea typeface="+mn-ea"/>
                <a:cs typeface="+mn-cs"/>
              </a:rPr>
              <a:t> </a:t>
            </a:r>
            <a:r>
              <a:rPr lang="en-US" kern="1200" dirty="0">
                <a:solidFill>
                  <a:schemeClr val="tx1"/>
                </a:solidFill>
                <a:effectLst/>
                <a:ea typeface="+mn-ea"/>
                <a:cs typeface="+mn-cs"/>
              </a:rPr>
              <a:t>8-hour TWA. </a:t>
            </a:r>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21</a:t>
            </a:fld>
            <a:endParaRPr lang="en-US"/>
          </a:p>
        </p:txBody>
      </p:sp>
    </p:spTree>
    <p:extLst>
      <p:ext uri="{BB962C8B-B14F-4D97-AF65-F5344CB8AC3E}">
        <p14:creationId xmlns:p14="http://schemas.microsoft.com/office/powerpoint/2010/main" val="418941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ea typeface="+mn-ea"/>
                <a:cs typeface="+mn-cs"/>
              </a:rPr>
              <a:t>The first step for an employer is to determine if the standard applies to his/her work. </a:t>
            </a:r>
            <a:r>
              <a:rPr lang="en-US" kern="1200" baseline="0" dirty="0">
                <a:solidFill>
                  <a:schemeClr val="tx1"/>
                </a:solidFill>
                <a:effectLst/>
                <a:ea typeface="+mn-ea"/>
                <a:cs typeface="+mn-cs"/>
              </a:rPr>
              <a:t> If an employer answers </a:t>
            </a:r>
            <a:r>
              <a:rPr lang="en-US" b="1" kern="1200" baseline="0" dirty="0">
                <a:solidFill>
                  <a:schemeClr val="tx1"/>
                </a:solidFill>
                <a:effectLst/>
                <a:ea typeface="+mn-ea"/>
                <a:cs typeface="+mn-cs"/>
              </a:rPr>
              <a:t>“no” </a:t>
            </a:r>
            <a:r>
              <a:rPr lang="en-US" kern="1200" baseline="0" dirty="0">
                <a:solidFill>
                  <a:schemeClr val="tx1"/>
                </a:solidFill>
                <a:effectLst/>
                <a:ea typeface="+mn-ea"/>
                <a:cs typeface="+mn-cs"/>
              </a:rPr>
              <a:t>to the question “</a:t>
            </a:r>
            <a:r>
              <a:rPr lang="en-US" kern="1200" dirty="0">
                <a:solidFill>
                  <a:schemeClr val="tx1"/>
                </a:solidFill>
                <a:effectLst/>
                <a:ea typeface="+mn-ea"/>
                <a:cs typeface="+mn-cs"/>
              </a:rPr>
              <a:t>Could employees be exposed to respirable crystalline silica at or above 25 µg/m3 as an 8-hour TWA under any foreseeable conditions, including the failure of engineering controls, while performing construction activities?” ,</a:t>
            </a:r>
            <a:r>
              <a:rPr lang="en-US" kern="1200" baseline="0" dirty="0">
                <a:solidFill>
                  <a:schemeClr val="tx1"/>
                </a:solidFill>
                <a:effectLst/>
                <a:ea typeface="+mn-ea"/>
                <a:cs typeface="+mn-cs"/>
              </a:rPr>
              <a:t> n</a:t>
            </a:r>
            <a:r>
              <a:rPr lang="en-US" kern="1200" dirty="0">
                <a:solidFill>
                  <a:schemeClr val="tx1"/>
                </a:solidFill>
                <a:effectLst/>
                <a:ea typeface="+mn-ea"/>
                <a:cs typeface="+mn-cs"/>
              </a:rPr>
              <a:t>o further action is required under the new silica standard.</a:t>
            </a:r>
            <a:r>
              <a:rPr lang="en-US" kern="1200" baseline="0" dirty="0">
                <a:solidFill>
                  <a:schemeClr val="tx1"/>
                </a:solidFill>
                <a:effectLst/>
                <a:ea typeface="+mn-ea"/>
                <a:cs typeface="+mn-cs"/>
              </a:rPr>
              <a:t> However, if the answer is “</a:t>
            </a:r>
            <a:r>
              <a:rPr lang="en-US" b="1" kern="1200" dirty="0">
                <a:solidFill>
                  <a:schemeClr val="tx1"/>
                </a:solidFill>
                <a:effectLst/>
                <a:ea typeface="+mn-ea"/>
                <a:cs typeface="+mn-cs"/>
              </a:rPr>
              <a:t>yes”, </a:t>
            </a:r>
            <a:r>
              <a:rPr lang="en-US" b="0" kern="1200" dirty="0">
                <a:solidFill>
                  <a:schemeClr val="tx1"/>
                </a:solidFill>
                <a:effectLst/>
                <a:ea typeface="+mn-ea"/>
                <a:cs typeface="+mn-cs"/>
              </a:rPr>
              <a:t>then </a:t>
            </a:r>
            <a:r>
              <a:rPr lang="en-US" kern="1200" dirty="0">
                <a:solidFill>
                  <a:schemeClr val="tx1"/>
                </a:solidFill>
                <a:effectLst/>
                <a:ea typeface="+mn-ea"/>
                <a:cs typeface="+mn-cs"/>
              </a:rPr>
              <a:t> that work is </a:t>
            </a:r>
            <a:r>
              <a:rPr lang="en-US" b="1" kern="1200" dirty="0">
                <a:solidFill>
                  <a:schemeClr val="tx1"/>
                </a:solidFill>
                <a:effectLst/>
                <a:ea typeface="+mn-ea"/>
                <a:cs typeface="+mn-cs"/>
              </a:rPr>
              <a:t>covered by the standard</a:t>
            </a:r>
            <a:r>
              <a:rPr lang="en-US" b="1" kern="1200" baseline="0" dirty="0">
                <a:solidFill>
                  <a:schemeClr val="tx1"/>
                </a:solidFill>
                <a:effectLst/>
                <a:ea typeface="+mn-ea"/>
                <a:cs typeface="+mn-cs"/>
              </a:rPr>
              <a:t> </a:t>
            </a:r>
            <a:r>
              <a:rPr lang="en-US" kern="1200" baseline="0" dirty="0">
                <a:solidFill>
                  <a:schemeClr val="tx1"/>
                </a:solidFill>
                <a:effectLst/>
                <a:ea typeface="+mn-ea"/>
                <a:cs typeface="+mn-cs"/>
              </a:rPr>
              <a:t>and must </a:t>
            </a:r>
            <a:r>
              <a:rPr lang="en-US" kern="1200" dirty="0">
                <a:solidFill>
                  <a:schemeClr val="tx1"/>
                </a:solidFill>
                <a:effectLst/>
                <a:ea typeface="+mn-ea"/>
                <a:cs typeface="+mn-cs"/>
              </a:rPr>
              <a:t>comply with its requirements.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ea typeface="+mn-ea"/>
                <a:cs typeface="+mn-cs"/>
              </a:rPr>
              <a:t>Employers have</a:t>
            </a:r>
            <a:r>
              <a:rPr lang="en-US" kern="1200" baseline="0" dirty="0">
                <a:solidFill>
                  <a:schemeClr val="tx1"/>
                </a:solidFill>
                <a:effectLst/>
                <a:ea typeface="+mn-ea"/>
                <a:cs typeface="+mn-cs"/>
              </a:rPr>
              <a:t> </a:t>
            </a:r>
            <a:r>
              <a:rPr lang="en-US" kern="1200" dirty="0">
                <a:solidFill>
                  <a:schemeClr val="tx1"/>
                </a:solidFill>
                <a:effectLst/>
                <a:ea typeface="+mn-ea"/>
                <a:cs typeface="+mn-cs"/>
              </a:rPr>
              <a:t>two options for limiting employee exposure to respirable crystalline silica: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a typeface="+mn-ea"/>
              <a:cs typeface="+mn-cs"/>
            </a:endParaRPr>
          </a:p>
          <a:p>
            <a:pPr marL="800100" lvl="1" indent="-342900" algn="just">
              <a:spcBef>
                <a:spcPts val="0"/>
              </a:spcBef>
              <a:spcAft>
                <a:spcPts val="1200"/>
              </a:spcAft>
              <a:buFont typeface="Wingdings" panose="05000000000000000000" pitchFamily="2" charset="2"/>
              <a:buChar char="§"/>
            </a:pPr>
            <a:r>
              <a:rPr lang="en-US" b="1" kern="1200" dirty="0">
                <a:cs typeface="Times New Roman" panose="02020603050405020304" pitchFamily="18" charset="0"/>
              </a:rPr>
              <a:t>Specified exposure control methods</a:t>
            </a:r>
            <a:r>
              <a:rPr lang="en-US" b="1" kern="1200" baseline="0" dirty="0">
                <a:cs typeface="Times New Roman" panose="02020603050405020304" pitchFamily="18" charset="0"/>
              </a:rPr>
              <a:t> which requires </a:t>
            </a:r>
            <a:r>
              <a:rPr lang="en-US" b="1" baseline="0" dirty="0">
                <a:cs typeface="Times New Roman" panose="02020603050405020304" pitchFamily="18" charset="0"/>
              </a:rPr>
              <a:t>employers to </a:t>
            </a:r>
            <a:r>
              <a:rPr lang="en-US" kern="1200" dirty="0">
                <a:solidFill>
                  <a:schemeClr val="tx1"/>
                </a:solidFill>
                <a:effectLst/>
                <a:ea typeface="+mn-ea"/>
                <a:cs typeface="+mn-cs"/>
              </a:rPr>
              <a:t>fully and properly implement protections for the tasks or equipment listed in Table 1 of the standard (can e viewed at </a:t>
            </a:r>
            <a:r>
              <a:rPr lang="en-US" b="1" i="1" dirty="0">
                <a:cs typeface="Times New Roman" panose="02020603050405020304" pitchFamily="18" charset="0"/>
                <a:hlinkClick r:id="rId3"/>
              </a:rPr>
              <a:t>https://www.osha.gov/pls/oshaweb/owadisp.show _</a:t>
            </a:r>
            <a:r>
              <a:rPr lang="en-US" b="1" i="1" dirty="0" err="1">
                <a:cs typeface="Times New Roman" panose="02020603050405020304" pitchFamily="18" charset="0"/>
                <a:hlinkClick r:id="rId3"/>
              </a:rPr>
              <a:t>document?p_table</a:t>
            </a:r>
            <a:r>
              <a:rPr lang="en-US" b="1" i="1" dirty="0">
                <a:cs typeface="Times New Roman" panose="02020603050405020304" pitchFamily="18" charset="0"/>
                <a:hlinkClick r:id="rId3"/>
              </a:rPr>
              <a:t>= </a:t>
            </a:r>
            <a:r>
              <a:rPr lang="en-US" b="1" i="1" dirty="0" err="1">
                <a:cs typeface="Times New Roman" panose="02020603050405020304" pitchFamily="18" charset="0"/>
                <a:hlinkClick r:id="rId3"/>
              </a:rPr>
              <a:t>STANDARDS&amp;p_id</a:t>
            </a:r>
            <a:r>
              <a:rPr lang="en-US" b="1" i="1" dirty="0">
                <a:cs typeface="Times New Roman" panose="02020603050405020304" pitchFamily="18" charset="0"/>
                <a:hlinkClick r:id="rId3"/>
              </a:rPr>
              <a:t>=1270</a:t>
            </a:r>
            <a:r>
              <a:rPr lang="en-US" b="1" i="1" dirty="0">
                <a:cs typeface="Times New Roman" panose="02020603050405020304" pitchFamily="18" charset="0"/>
              </a:rPr>
              <a:t> )</a:t>
            </a:r>
          </a:p>
          <a:p>
            <a:pPr marL="457200" lvl="1" indent="0" algn="just">
              <a:spcBef>
                <a:spcPts val="0"/>
              </a:spcBef>
              <a:spcAft>
                <a:spcPts val="1200"/>
              </a:spcAft>
              <a:buFont typeface="Wingdings" panose="05000000000000000000" pitchFamily="2" charset="2"/>
              <a:buNone/>
            </a:pPr>
            <a:endParaRPr lang="en-US" kern="1200" dirty="0">
              <a:solidFill>
                <a:schemeClr val="tx1"/>
              </a:solidFill>
              <a:effectLst/>
              <a:ea typeface="+mn-ea"/>
              <a:cs typeface="+mn-cs"/>
            </a:endParaRPr>
          </a:p>
          <a:p>
            <a:pPr algn="just"/>
            <a:r>
              <a:rPr lang="en-US" kern="1200" dirty="0">
                <a:solidFill>
                  <a:schemeClr val="tx1"/>
                </a:solidFill>
                <a:effectLst/>
                <a:ea typeface="+mn-ea"/>
                <a:cs typeface="+mn-cs"/>
              </a:rPr>
              <a:t>The specified exposure control method  of the standard is essentially covered  in </a:t>
            </a:r>
            <a:r>
              <a:rPr lang="en-US" b="1" kern="1200" dirty="0">
                <a:solidFill>
                  <a:schemeClr val="tx1"/>
                </a:solidFill>
                <a:effectLst/>
                <a:ea typeface="+mn-ea"/>
                <a:cs typeface="+mn-cs"/>
              </a:rPr>
              <a:t>Table 1</a:t>
            </a:r>
            <a:r>
              <a:rPr lang="en-US" kern="1200" dirty="0">
                <a:solidFill>
                  <a:schemeClr val="tx1"/>
                </a:solidFill>
                <a:effectLst/>
                <a:ea typeface="+mn-ea"/>
                <a:cs typeface="+mn-cs"/>
              </a:rPr>
              <a:t>.</a:t>
            </a:r>
            <a:r>
              <a:rPr lang="en-US" kern="1200" baseline="0" dirty="0">
                <a:solidFill>
                  <a:schemeClr val="tx1"/>
                </a:solidFill>
                <a:effectLst/>
                <a:ea typeface="+mn-ea"/>
                <a:cs typeface="+mn-cs"/>
              </a:rPr>
              <a:t> This table lists </a:t>
            </a:r>
            <a:r>
              <a:rPr lang="en-US" b="1" kern="1200" dirty="0">
                <a:solidFill>
                  <a:schemeClr val="tx1"/>
                </a:solidFill>
                <a:effectLst/>
                <a:ea typeface="+mn-ea"/>
                <a:cs typeface="+mn-cs"/>
              </a:rPr>
              <a:t>18 common tasks/equipment </a:t>
            </a:r>
            <a:r>
              <a:rPr lang="en-US" kern="1200" dirty="0">
                <a:solidFill>
                  <a:schemeClr val="tx1"/>
                </a:solidFill>
                <a:effectLst/>
                <a:ea typeface="+mn-ea"/>
                <a:cs typeface="+mn-cs"/>
              </a:rPr>
              <a:t>using various types of tools or equipment found on construction sites.  It specifies the </a:t>
            </a:r>
            <a:r>
              <a:rPr lang="en-US" b="1" kern="1200" dirty="0">
                <a:solidFill>
                  <a:schemeClr val="tx1"/>
                </a:solidFill>
                <a:effectLst/>
                <a:ea typeface="+mn-ea"/>
                <a:cs typeface="+mn-cs"/>
              </a:rPr>
              <a:t>engineering controls </a:t>
            </a:r>
            <a:r>
              <a:rPr lang="en-US" kern="1200" dirty="0">
                <a:solidFill>
                  <a:schemeClr val="tx1"/>
                </a:solidFill>
                <a:effectLst/>
                <a:ea typeface="+mn-ea"/>
                <a:cs typeface="+mn-cs"/>
              </a:rPr>
              <a:t>for the tasks based on the location and the duration of the exposure.</a:t>
            </a:r>
          </a:p>
          <a:p>
            <a:pPr algn="just"/>
            <a:endParaRPr lang="en-US" kern="1200" dirty="0">
              <a:solidFill>
                <a:schemeClr val="tx1"/>
              </a:solidFill>
              <a:effectLst/>
              <a:ea typeface="+mn-ea"/>
              <a:cs typeface="+mn-cs"/>
            </a:endParaRPr>
          </a:p>
          <a:p>
            <a:pPr algn="just"/>
            <a:r>
              <a:rPr lang="en-US" kern="1200" dirty="0">
                <a:solidFill>
                  <a:schemeClr val="tx1"/>
                </a:solidFill>
                <a:effectLst/>
                <a:ea typeface="+mn-ea"/>
                <a:cs typeface="+mn-cs"/>
              </a:rPr>
              <a:t>Employers who choose to follow Table 1 for any given task are required to fully and</a:t>
            </a:r>
            <a:r>
              <a:rPr lang="en-US" kern="1200" baseline="0" dirty="0">
                <a:solidFill>
                  <a:schemeClr val="tx1"/>
                </a:solidFill>
                <a:effectLst/>
                <a:ea typeface="+mn-ea"/>
                <a:cs typeface="+mn-cs"/>
              </a:rPr>
              <a:t> </a:t>
            </a:r>
            <a:r>
              <a:rPr lang="en-US" kern="1200" dirty="0">
                <a:solidFill>
                  <a:schemeClr val="tx1"/>
                </a:solidFill>
                <a:effectLst/>
                <a:ea typeface="+mn-ea"/>
                <a:cs typeface="+mn-cs"/>
              </a:rPr>
              <a:t>properly implement the engineering controls</a:t>
            </a:r>
            <a:r>
              <a:rPr lang="en-US" kern="1200" baseline="0" dirty="0">
                <a:solidFill>
                  <a:schemeClr val="tx1"/>
                </a:solidFill>
                <a:effectLst/>
                <a:ea typeface="+mn-ea"/>
                <a:cs typeface="+mn-cs"/>
              </a:rPr>
              <a:t> f</a:t>
            </a:r>
            <a:r>
              <a:rPr lang="en-US" kern="1200" dirty="0">
                <a:solidFill>
                  <a:schemeClr val="tx1"/>
                </a:solidFill>
                <a:effectLst/>
                <a:ea typeface="+mn-ea"/>
                <a:cs typeface="+mn-cs"/>
              </a:rPr>
              <a:t>or each employee engaged in tasks which are creating silica exposures. </a:t>
            </a:r>
          </a:p>
          <a:p>
            <a:pPr algn="just"/>
            <a:r>
              <a:rPr lang="en-US" b="1" kern="1200" dirty="0">
                <a:solidFill>
                  <a:schemeClr val="tx1"/>
                </a:solidFill>
                <a:effectLst/>
                <a:ea typeface="+mn-ea"/>
                <a:cs typeface="+mn-cs"/>
              </a:rPr>
              <a:t/>
            </a:r>
            <a:br>
              <a:rPr lang="en-US" b="1" kern="1200" dirty="0">
                <a:solidFill>
                  <a:schemeClr val="tx1"/>
                </a:solidFill>
                <a:effectLst/>
                <a:ea typeface="+mn-ea"/>
                <a:cs typeface="+mn-cs"/>
              </a:rPr>
            </a:br>
            <a:r>
              <a:rPr lang="en-US" b="1" kern="1200" dirty="0">
                <a:solidFill>
                  <a:schemeClr val="tx1"/>
                </a:solidFill>
                <a:effectLst/>
                <a:ea typeface="+mn-ea"/>
                <a:cs typeface="+mn-cs"/>
              </a:rPr>
              <a:t>It should be noted that employers who comply with Table 1 by </a:t>
            </a:r>
            <a:r>
              <a:rPr lang="en-US" b="1" dirty="0">
                <a:cs typeface="Times New Roman" panose="02020603050405020304" pitchFamily="18" charset="0"/>
              </a:rPr>
              <a:t>fully and properly implementing its recommendations,</a:t>
            </a:r>
            <a:r>
              <a:rPr lang="en-US" b="1" kern="1200" dirty="0">
                <a:solidFill>
                  <a:schemeClr val="tx1"/>
                </a:solidFill>
                <a:effectLst/>
                <a:ea typeface="+mn-ea"/>
                <a:cs typeface="+mn-cs"/>
              </a:rPr>
              <a:t> are not required to conduct exposure assessments </a:t>
            </a:r>
            <a:r>
              <a:rPr lang="en-US" b="0" kern="1200" dirty="0">
                <a:solidFill>
                  <a:schemeClr val="tx1"/>
                </a:solidFill>
                <a:effectLst/>
                <a:ea typeface="+mn-ea"/>
                <a:cs typeface="+mn-cs"/>
              </a:rPr>
              <a:t>or</a:t>
            </a:r>
            <a:r>
              <a:rPr lang="en-US" b="1" kern="1200" dirty="0">
                <a:solidFill>
                  <a:schemeClr val="tx1"/>
                </a:solidFill>
                <a:effectLst/>
                <a:ea typeface="+mn-ea"/>
                <a:cs typeface="+mn-cs"/>
              </a:rPr>
              <a:t> comply with a PEL requirement</a:t>
            </a:r>
            <a:r>
              <a:rPr lang="en-US" kern="1200" dirty="0">
                <a:solidFill>
                  <a:schemeClr val="tx1"/>
                </a:solidFill>
                <a:effectLst/>
                <a:ea typeface="+mn-ea"/>
                <a:cs typeface="+mn-cs"/>
              </a:rPr>
              <a:t> for</a:t>
            </a:r>
            <a:r>
              <a:rPr lang="en-US" kern="1200" baseline="0" dirty="0">
                <a:solidFill>
                  <a:schemeClr val="tx1"/>
                </a:solidFill>
                <a:effectLst/>
                <a:ea typeface="+mn-ea"/>
                <a:cs typeface="+mn-cs"/>
              </a:rPr>
              <a:t> </a:t>
            </a:r>
            <a:r>
              <a:rPr lang="en-US" kern="1200" dirty="0">
                <a:solidFill>
                  <a:schemeClr val="tx1"/>
                </a:solidFill>
                <a:effectLst/>
                <a:ea typeface="+mn-ea"/>
                <a:cs typeface="+mn-cs"/>
              </a:rPr>
              <a:t>their employees.</a:t>
            </a:r>
          </a:p>
          <a:p>
            <a:pPr algn="just"/>
            <a:endParaRPr lang="en-US" kern="1200" dirty="0">
              <a:solidFill>
                <a:schemeClr val="tx1"/>
              </a:solidFill>
              <a:effectLst/>
              <a:ea typeface="+mn-ea"/>
              <a:cs typeface="+mn-cs"/>
            </a:endParaRPr>
          </a:p>
          <a:p>
            <a:pPr algn="just"/>
            <a:r>
              <a:rPr lang="en-US" b="1" kern="1200" dirty="0">
                <a:solidFill>
                  <a:schemeClr val="tx1"/>
                </a:solidFill>
                <a:effectLst/>
                <a:ea typeface="+mn-ea"/>
                <a:cs typeface="+mn-cs"/>
              </a:rPr>
              <a:t>Employees engaged in any Table 1 task </a:t>
            </a:r>
            <a:r>
              <a:rPr lang="en-US" kern="1200" dirty="0">
                <a:solidFill>
                  <a:schemeClr val="tx1"/>
                </a:solidFill>
                <a:effectLst/>
                <a:ea typeface="+mn-ea"/>
                <a:cs typeface="+mn-cs"/>
              </a:rPr>
              <a:t>are the equipment operator, helpers, laborers and other employees who are assisting with the task, or any other</a:t>
            </a:r>
            <a:r>
              <a:rPr lang="en-US" kern="1200" baseline="0" dirty="0">
                <a:solidFill>
                  <a:schemeClr val="tx1"/>
                </a:solidFill>
                <a:effectLst/>
                <a:ea typeface="+mn-ea"/>
                <a:cs typeface="+mn-cs"/>
              </a:rPr>
              <a:t> </a:t>
            </a:r>
            <a:r>
              <a:rPr lang="en-US" kern="1200" dirty="0">
                <a:solidFill>
                  <a:schemeClr val="tx1"/>
                </a:solidFill>
                <a:effectLst/>
                <a:ea typeface="+mn-ea"/>
                <a:cs typeface="+mn-cs"/>
              </a:rPr>
              <a:t>employee responsible for completing the task. </a:t>
            </a:r>
            <a:r>
              <a:rPr lang="en-US" b="1" dirty="0"/>
              <a:t>When Table 1 requires respiratory protection</a:t>
            </a:r>
            <a:r>
              <a:rPr lang="en-US" dirty="0"/>
              <a:t>, </a:t>
            </a:r>
            <a:r>
              <a:rPr lang="en-US" b="1" dirty="0"/>
              <a:t>employers must provide </a:t>
            </a:r>
            <a:r>
              <a:rPr lang="en-US" dirty="0"/>
              <a:t>respirators to all employees engaged in the task. </a:t>
            </a:r>
            <a:endParaRPr lang="en-US" kern="1200" dirty="0">
              <a:solidFill>
                <a:schemeClr val="tx1"/>
              </a:solidFill>
              <a:effectLst/>
              <a:ea typeface="+mn-ea"/>
              <a:cs typeface="+mn-cs"/>
            </a:endParaRPr>
          </a:p>
          <a:p>
            <a:pPr marL="57150" indent="0" algn="just">
              <a:spcAft>
                <a:spcPts val="600"/>
              </a:spcAft>
              <a:buFont typeface="Arial" panose="020B0604020202020204" pitchFamily="34" charset="0"/>
              <a:buNone/>
            </a:pPr>
            <a:endParaRPr lang="en-US" kern="1200" dirty="0">
              <a:solidFill>
                <a:schemeClr val="tx1"/>
              </a:solidFill>
              <a:effectLst/>
              <a:ea typeface="+mn-ea"/>
              <a:cs typeface="+mn-cs"/>
            </a:endParaRPr>
          </a:p>
          <a:p>
            <a:pPr algn="just"/>
            <a:r>
              <a:rPr lang="en-US" kern="1200" baseline="0" dirty="0">
                <a:solidFill>
                  <a:schemeClr val="tx1"/>
                </a:solidFill>
                <a:effectLst/>
                <a:ea typeface="+mn-ea"/>
                <a:cs typeface="+mn-cs"/>
              </a:rPr>
              <a:t>Implementing Table 1 </a:t>
            </a:r>
            <a:r>
              <a:rPr lang="en-US" b="1" dirty="0">
                <a:cs typeface="Times New Roman" panose="02020603050405020304" pitchFamily="18" charset="0"/>
              </a:rPr>
              <a:t>“Fully and properly” means</a:t>
            </a:r>
            <a:r>
              <a:rPr lang="en-US" b="1" baseline="0" dirty="0">
                <a:cs typeface="Times New Roman" panose="02020603050405020304" pitchFamily="18" charset="0"/>
              </a:rPr>
              <a:t> </a:t>
            </a:r>
            <a:r>
              <a:rPr lang="en-US" dirty="0">
                <a:cs typeface="Times New Roman" panose="02020603050405020304" pitchFamily="18" charset="0"/>
              </a:rPr>
              <a:t>controls are in place; the tools and equipment are properly operated and maintained according to manufacturers’ instructions; and employees understand how to use them. </a:t>
            </a:r>
            <a:r>
              <a:rPr lang="en-US" dirty="0"/>
              <a:t>A small amount of dust can be expected from the equipment when it is operating according to the 	manufacturer’s intent; however, a noticeable increase in dust generation during the task is a sign that engineering controls are not effective and not operating correctly. When this happens, prompt corrective actions are required.</a:t>
            </a:r>
            <a:endParaRPr lang="en-US" kern="1200" dirty="0">
              <a:solidFill>
                <a:schemeClr val="tx1"/>
              </a:solidFill>
              <a:effectLst/>
              <a:ea typeface="+mn-ea"/>
              <a:cs typeface="+mn-cs"/>
            </a:endParaRPr>
          </a:p>
          <a:p>
            <a:pPr marL="457200" lvl="1" indent="0" algn="just">
              <a:spcBef>
                <a:spcPts val="0"/>
              </a:spcBef>
              <a:spcAft>
                <a:spcPts val="1200"/>
              </a:spcAft>
              <a:buFont typeface="Wingdings" panose="05000000000000000000" pitchFamily="2" charset="2"/>
              <a:buNone/>
            </a:pPr>
            <a:endParaRPr lang="en-US" kern="1200" dirty="0">
              <a:solidFill>
                <a:schemeClr val="tx1"/>
              </a:solidFill>
              <a:effectLst/>
              <a:ea typeface="+mn-ea"/>
              <a:cs typeface="+mn-cs"/>
            </a:endParaRPr>
          </a:p>
          <a:p>
            <a:pPr marL="800100" lvl="1" indent="-342900" algn="just">
              <a:spcBef>
                <a:spcPts val="0"/>
              </a:spcBef>
              <a:spcAft>
                <a:spcPts val="1200"/>
              </a:spcAft>
              <a:buFont typeface="Wingdings" panose="05000000000000000000" pitchFamily="2" charset="2"/>
              <a:buChar char="§"/>
            </a:pPr>
            <a:r>
              <a:rPr lang="en-US" b="1" kern="1200" dirty="0">
                <a:cs typeface="Times New Roman" panose="02020603050405020304" pitchFamily="18" charset="0"/>
              </a:rPr>
              <a:t>Alternative exposure control methods.</a:t>
            </a:r>
            <a:r>
              <a:rPr lang="en-US" b="1" kern="1200" baseline="0" dirty="0">
                <a:cs typeface="Times New Roman" panose="02020603050405020304" pitchFamily="18" charset="0"/>
              </a:rPr>
              <a:t> </a:t>
            </a:r>
            <a:r>
              <a:rPr lang="en-US" b="0" kern="1200" baseline="0" dirty="0">
                <a:cs typeface="Times New Roman" panose="02020603050405020304" pitchFamily="18" charset="0"/>
              </a:rPr>
              <a:t>An </a:t>
            </a:r>
            <a:r>
              <a:rPr lang="en-US" b="1" kern="1200" baseline="0" dirty="0">
                <a:cs typeface="Times New Roman" panose="02020603050405020304" pitchFamily="18" charset="0"/>
              </a:rPr>
              <a:t>employer</a:t>
            </a:r>
            <a:r>
              <a:rPr lang="en-US" b="0" kern="1200" baseline="0" dirty="0">
                <a:cs typeface="Times New Roman" panose="02020603050405020304" pitchFamily="18" charset="0"/>
              </a:rPr>
              <a:t> who chooses this option must </a:t>
            </a:r>
            <a:r>
              <a:rPr lang="en-US" b="1" kern="1200" baseline="0" dirty="0">
                <a:cs typeface="Times New Roman" panose="02020603050405020304" pitchFamily="18" charset="0"/>
              </a:rPr>
              <a:t>d</a:t>
            </a:r>
            <a:r>
              <a:rPr lang="en-US" b="1" kern="1200" dirty="0">
                <a:solidFill>
                  <a:schemeClr val="tx1"/>
                </a:solidFill>
                <a:effectLst/>
                <a:ea typeface="+mn-ea"/>
                <a:cs typeface="+mn-cs"/>
              </a:rPr>
              <a:t>etermine the levels of respirable crystalline silica </a:t>
            </a:r>
            <a:r>
              <a:rPr lang="en-US" kern="1200" dirty="0">
                <a:solidFill>
                  <a:schemeClr val="tx1"/>
                </a:solidFill>
                <a:effectLst/>
                <a:ea typeface="+mn-ea"/>
                <a:cs typeface="+mn-cs"/>
              </a:rPr>
              <a:t>that employees are exposed to,</a:t>
            </a:r>
            <a:r>
              <a:rPr lang="en-US" kern="1200" baseline="0" dirty="0">
                <a:solidFill>
                  <a:schemeClr val="tx1"/>
                </a:solidFill>
                <a:effectLst/>
                <a:ea typeface="+mn-ea"/>
                <a:cs typeface="+mn-cs"/>
              </a:rPr>
              <a:t> and </a:t>
            </a:r>
            <a:r>
              <a:rPr lang="en-US" b="0" kern="1200" baseline="0" dirty="0">
                <a:solidFill>
                  <a:schemeClr val="tx1"/>
                </a:solidFill>
                <a:effectLst/>
                <a:ea typeface="+mn-ea"/>
                <a:cs typeface="+mn-cs"/>
              </a:rPr>
              <a:t>must </a:t>
            </a:r>
            <a:r>
              <a:rPr lang="en-US" b="0" dirty="0">
                <a:cs typeface="Times New Roman" panose="02020603050405020304" pitchFamily="18" charset="0"/>
              </a:rPr>
              <a:t>further </a:t>
            </a:r>
            <a:r>
              <a:rPr lang="en-US" b="1" dirty="0">
                <a:cs typeface="Times New Roman" panose="02020603050405020304" pitchFamily="18" charset="0"/>
              </a:rPr>
              <a:t>independently decide on and</a:t>
            </a:r>
            <a:r>
              <a:rPr lang="en-US" b="1" baseline="0" dirty="0">
                <a:cs typeface="Times New Roman" panose="02020603050405020304" pitchFamily="18" charset="0"/>
              </a:rPr>
              <a:t> </a:t>
            </a:r>
            <a:r>
              <a:rPr lang="en-US" b="1" kern="1200" baseline="0" dirty="0">
                <a:solidFill>
                  <a:schemeClr val="tx1"/>
                </a:solidFill>
                <a:effectLst/>
                <a:ea typeface="+mn-ea"/>
                <a:cs typeface="+mn-cs"/>
              </a:rPr>
              <a:t>u</a:t>
            </a:r>
            <a:r>
              <a:rPr lang="en-US" b="1" kern="1200" dirty="0">
                <a:solidFill>
                  <a:schemeClr val="tx1"/>
                </a:solidFill>
                <a:effectLst/>
                <a:ea typeface="+mn-ea"/>
                <a:cs typeface="+mn-cs"/>
              </a:rPr>
              <a:t>se engineering and work practice controls </a:t>
            </a:r>
            <a:r>
              <a:rPr lang="en-US" b="0" kern="1200" dirty="0">
                <a:solidFill>
                  <a:schemeClr val="tx1"/>
                </a:solidFill>
                <a:effectLst/>
                <a:ea typeface="+mn-ea"/>
                <a:cs typeface="+mn-cs"/>
              </a:rPr>
              <a:t>to</a:t>
            </a:r>
            <a:r>
              <a:rPr lang="en-US" b="1" kern="1200" dirty="0">
                <a:solidFill>
                  <a:schemeClr val="tx1"/>
                </a:solidFill>
                <a:effectLst/>
                <a:ea typeface="+mn-ea"/>
                <a:cs typeface="+mn-cs"/>
              </a:rPr>
              <a:t> </a:t>
            </a:r>
            <a:r>
              <a:rPr lang="en-US" kern="1200" baseline="0" dirty="0">
                <a:solidFill>
                  <a:schemeClr val="tx1"/>
                </a:solidFill>
                <a:effectLst/>
                <a:ea typeface="+mn-ea"/>
                <a:cs typeface="+mn-cs"/>
              </a:rPr>
              <a:t>l</a:t>
            </a:r>
            <a:r>
              <a:rPr lang="en-US" kern="1200" dirty="0">
                <a:solidFill>
                  <a:schemeClr val="tx1"/>
                </a:solidFill>
                <a:effectLst/>
                <a:ea typeface="+mn-ea"/>
                <a:cs typeface="+mn-cs"/>
              </a:rPr>
              <a:t>imit employee exposures to a PEL of 50 micrograms per cubic meter of air (50 </a:t>
            </a:r>
            <a:r>
              <a:rPr lang="en-US" kern="1200" dirty="0" err="1">
                <a:solidFill>
                  <a:schemeClr val="tx1"/>
                </a:solidFill>
                <a:effectLst/>
                <a:ea typeface="+mn-ea"/>
                <a:cs typeface="+mn-cs"/>
              </a:rPr>
              <a:t>μg</a:t>
            </a:r>
            <a:r>
              <a:rPr lang="en-US" kern="1200" dirty="0">
                <a:solidFill>
                  <a:schemeClr val="tx1"/>
                </a:solidFill>
                <a:effectLst/>
                <a:ea typeface="+mn-ea"/>
                <a:cs typeface="+mn-cs"/>
              </a:rPr>
              <a:t>/m3) as an 8-hour time-weighted average (TWA).</a:t>
            </a:r>
            <a:r>
              <a:rPr lang="en-US" kern="1200" baseline="0" dirty="0">
                <a:solidFill>
                  <a:schemeClr val="tx1"/>
                </a:solidFill>
                <a:effectLst/>
                <a:ea typeface="+mn-ea"/>
                <a:cs typeface="+mn-cs"/>
              </a:rPr>
              <a:t> </a:t>
            </a:r>
            <a:r>
              <a:rPr lang="en-US" kern="1200" dirty="0">
                <a:solidFill>
                  <a:schemeClr val="tx1"/>
                </a:solidFill>
                <a:effectLst/>
                <a:ea typeface="+mn-ea"/>
                <a:cs typeface="+mn-cs"/>
              </a:rPr>
              <a:t> This</a:t>
            </a:r>
            <a:r>
              <a:rPr lang="en-US" kern="1200" baseline="0" dirty="0">
                <a:solidFill>
                  <a:schemeClr val="tx1"/>
                </a:solidFill>
                <a:effectLst/>
                <a:ea typeface="+mn-ea"/>
                <a:cs typeface="+mn-cs"/>
              </a:rPr>
              <a:t> employer must also</a:t>
            </a:r>
            <a:r>
              <a:rPr lang="en-US" kern="1200" dirty="0">
                <a:solidFill>
                  <a:schemeClr val="tx1"/>
                </a:solidFill>
                <a:effectLst/>
                <a:ea typeface="+mn-ea"/>
                <a:cs typeface="+mn-cs"/>
              </a:rPr>
              <a:t> supplement the controls with respiratory protection when necessary.</a:t>
            </a:r>
          </a:p>
          <a:p>
            <a:pPr marL="457200" lvl="1" indent="0" algn="just">
              <a:spcBef>
                <a:spcPts val="0"/>
              </a:spcBef>
              <a:spcAft>
                <a:spcPts val="600"/>
              </a:spcAft>
              <a:buFont typeface="Wingdings" panose="05000000000000000000" pitchFamily="2" charset="2"/>
              <a:buNone/>
            </a:pPr>
            <a:endParaRPr lang="en-US" b="1" kern="120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a:solidFill>
                  <a:prstClr val="black"/>
                </a:solidFill>
              </a:rPr>
              <a:pPr marL="0" marR="0" lvl="0" indent="0" defTabSz="914400" eaLnBrk="1" fontAlgn="auto" latinLnBrk="0" hangingPunct="1">
                <a:lnSpc>
                  <a:spcPct val="100000"/>
                </a:lnSpc>
                <a:spcBef>
                  <a:spcPts val="0"/>
                </a:spcBef>
                <a:spcAft>
                  <a:spcPts val="0"/>
                </a:spcAft>
                <a:buClrTx/>
                <a:buSzTx/>
                <a:buFontTx/>
                <a:buNone/>
                <a:tabLst/>
                <a:defRPr/>
              </a:pPr>
              <a:t>22</a:t>
            </a:fld>
            <a:endParaRPr lang="en-US" dirty="0">
              <a:solidFill>
                <a:prstClr val="black"/>
              </a:solidFill>
            </a:endParaRPr>
          </a:p>
        </p:txBody>
      </p:sp>
    </p:spTree>
    <p:extLst>
      <p:ext uri="{BB962C8B-B14F-4D97-AF65-F5344CB8AC3E}">
        <p14:creationId xmlns:p14="http://schemas.microsoft.com/office/powerpoint/2010/main" val="91351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Employers must use engineering and work practice controls to reduce and keep</a:t>
            </a:r>
            <a:r>
              <a:rPr lang="en-US" kern="1200" baseline="0" dirty="0">
                <a:solidFill>
                  <a:schemeClr val="tx1"/>
                </a:solidFill>
                <a:effectLst/>
                <a:ea typeface="+mn-ea"/>
                <a:cs typeface="+mn-cs"/>
              </a:rPr>
              <a:t> </a:t>
            </a:r>
            <a:r>
              <a:rPr lang="en-US" kern="1200" dirty="0">
                <a:solidFill>
                  <a:schemeClr val="tx1"/>
                </a:solidFill>
                <a:effectLst/>
                <a:ea typeface="+mn-ea"/>
                <a:cs typeface="+mn-cs"/>
              </a:rPr>
              <a:t>employee exposure to respirable crystalline silica to or below the PEL. If feasible engineering and work practice controls are not effective in reducing employee exposures to or below the PEL, employers must still use feasible controls to reduce exposures to the</a:t>
            </a:r>
            <a:r>
              <a:rPr lang="en-US" kern="1200" baseline="0" dirty="0">
                <a:solidFill>
                  <a:schemeClr val="tx1"/>
                </a:solidFill>
                <a:effectLst/>
                <a:ea typeface="+mn-ea"/>
                <a:cs typeface="+mn-cs"/>
              </a:rPr>
              <a:t> </a:t>
            </a:r>
            <a:r>
              <a:rPr lang="en-US" kern="1200" dirty="0">
                <a:solidFill>
                  <a:schemeClr val="tx1"/>
                </a:solidFill>
                <a:effectLst/>
                <a:ea typeface="+mn-ea"/>
                <a:cs typeface="+mn-cs"/>
              </a:rPr>
              <a:t>lowest possible level, and then use respiratory protection along with those controls.</a:t>
            </a:r>
          </a:p>
          <a:p>
            <a:pPr algn="just"/>
            <a:endParaRPr lang="en-US" dirty="0"/>
          </a:p>
          <a:p>
            <a:pPr algn="just">
              <a:lnSpc>
                <a:spcPct val="150000"/>
              </a:lnSpc>
              <a:spcBef>
                <a:spcPts val="0"/>
              </a:spcBef>
              <a:spcAft>
                <a:spcPts val="600"/>
              </a:spcAft>
            </a:pPr>
            <a:r>
              <a:rPr lang="en-US" dirty="0">
                <a:cs typeface="Times New Roman" panose="02020603050405020304" pitchFamily="18" charset="0"/>
              </a:rPr>
              <a:t>Respiratory protection is necessary under the following conditions</a:t>
            </a:r>
          </a:p>
          <a:p>
            <a:pPr marL="800100" lvl="1" indent="-342900" algn="just">
              <a:lnSpc>
                <a:spcPct val="150000"/>
              </a:lnSpc>
              <a:spcBef>
                <a:spcPts val="0"/>
              </a:spcBef>
              <a:spcAft>
                <a:spcPts val="600"/>
              </a:spcAft>
              <a:buFont typeface="Arial" panose="020B0604020202020204" pitchFamily="34" charset="0"/>
              <a:buChar char="•"/>
            </a:pPr>
            <a:r>
              <a:rPr lang="en-US" dirty="0">
                <a:cs typeface="Times New Roman" panose="02020603050405020304" pitchFamily="18" charset="0"/>
              </a:rPr>
              <a:t>Where </a:t>
            </a:r>
            <a:r>
              <a:rPr lang="en-US" b="1" dirty="0">
                <a:cs typeface="Times New Roman" panose="02020603050405020304" pitchFamily="18" charset="0"/>
              </a:rPr>
              <a:t>exposures exceed the PEL during periods necessary to implement </a:t>
            </a:r>
            <a:r>
              <a:rPr lang="en-US" dirty="0">
                <a:cs typeface="Times New Roman" panose="02020603050405020304" pitchFamily="18" charset="0"/>
              </a:rPr>
              <a:t>feasible</a:t>
            </a:r>
            <a:r>
              <a:rPr lang="en-US" b="1" dirty="0">
                <a:cs typeface="Times New Roman" panose="02020603050405020304" pitchFamily="18" charset="0"/>
              </a:rPr>
              <a:t> engineering </a:t>
            </a:r>
            <a:r>
              <a:rPr lang="en-US" dirty="0">
                <a:cs typeface="Times New Roman" panose="02020603050405020304" pitchFamily="18" charset="0"/>
              </a:rPr>
              <a:t>and </a:t>
            </a:r>
            <a:r>
              <a:rPr lang="en-US" b="1" dirty="0">
                <a:cs typeface="Times New Roman" panose="02020603050405020304" pitchFamily="18" charset="0"/>
              </a:rPr>
              <a:t>work practice controls;</a:t>
            </a:r>
            <a:r>
              <a:rPr lang="en-US" b="1" baseline="0" dirty="0">
                <a:cs typeface="Times New Roman" panose="02020603050405020304" pitchFamily="18" charset="0"/>
              </a:rPr>
              <a:t> and/or</a:t>
            </a:r>
            <a:endParaRPr lang="en-US" b="1" dirty="0">
              <a:cs typeface="Times New Roman" panose="02020603050405020304" pitchFamily="18" charset="0"/>
            </a:endParaRPr>
          </a:p>
          <a:p>
            <a:pPr marL="800100" lvl="1" indent="-342900" algn="just">
              <a:lnSpc>
                <a:spcPct val="150000"/>
              </a:lnSpc>
              <a:spcBef>
                <a:spcPts val="0"/>
              </a:spcBef>
              <a:spcAft>
                <a:spcPts val="600"/>
              </a:spcAft>
              <a:buFont typeface="Arial" panose="020B0604020202020204" pitchFamily="34" charset="0"/>
              <a:buChar char="•"/>
            </a:pPr>
            <a:r>
              <a:rPr lang="en-US" dirty="0">
                <a:cs typeface="Times New Roman" panose="02020603050405020304" pitchFamily="18" charset="0"/>
              </a:rPr>
              <a:t>Where </a:t>
            </a:r>
            <a:r>
              <a:rPr lang="en-US" b="1" dirty="0">
                <a:cs typeface="Times New Roman" panose="02020603050405020304" pitchFamily="18" charset="0"/>
              </a:rPr>
              <a:t>exposures exceed the PEL during tasks</a:t>
            </a:r>
            <a:r>
              <a:rPr lang="en-US" dirty="0">
                <a:cs typeface="Times New Roman" panose="02020603050405020304" pitchFamily="18" charset="0"/>
              </a:rPr>
              <a:t>, such as some </a:t>
            </a:r>
            <a:r>
              <a:rPr lang="en-US" b="1" dirty="0">
                <a:cs typeface="Times New Roman" panose="02020603050405020304" pitchFamily="18" charset="0"/>
              </a:rPr>
              <a:t>maintenance </a:t>
            </a:r>
            <a:r>
              <a:rPr lang="en-US" dirty="0">
                <a:cs typeface="Times New Roman" panose="02020603050405020304" pitchFamily="18" charset="0"/>
              </a:rPr>
              <a:t>and </a:t>
            </a:r>
            <a:r>
              <a:rPr lang="en-US" b="1" dirty="0">
                <a:cs typeface="Times New Roman" panose="02020603050405020304" pitchFamily="18" charset="0"/>
              </a:rPr>
              <a:t>repair</a:t>
            </a:r>
            <a:r>
              <a:rPr lang="en-US" dirty="0">
                <a:cs typeface="Times New Roman" panose="02020603050405020304" pitchFamily="18" charset="0"/>
              </a:rPr>
              <a:t> tasks, </a:t>
            </a:r>
            <a:r>
              <a:rPr lang="en-US" b="1" dirty="0">
                <a:cs typeface="Times New Roman" panose="02020603050405020304" pitchFamily="18" charset="0"/>
              </a:rPr>
              <a:t>for which engineering and work practice controls are not feasible</a:t>
            </a:r>
            <a:r>
              <a:rPr lang="en-US" dirty="0">
                <a:cs typeface="Times New Roman" panose="02020603050405020304" pitchFamily="18" charset="0"/>
              </a:rPr>
              <a:t>.</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23</a:t>
            </a:fld>
            <a:endParaRPr lang="en-US"/>
          </a:p>
        </p:txBody>
      </p:sp>
    </p:spTree>
    <p:extLst>
      <p:ext uri="{BB962C8B-B14F-4D97-AF65-F5344CB8AC3E}">
        <p14:creationId xmlns:p14="http://schemas.microsoft.com/office/powerpoint/2010/main" val="2002628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photo: </a:t>
            </a:r>
            <a:r>
              <a:rPr lang="en-US" sz="1200" b="1" dirty="0">
                <a:solidFill>
                  <a:srgbClr val="231F20"/>
                </a:solidFill>
                <a:ea typeface="Arial" panose="020B0604020202020204" pitchFamily="34" charset="0"/>
                <a:cs typeface="Times New Roman" panose="02020603050405020304" pitchFamily="18" charset="0"/>
              </a:rPr>
              <a:t>Handheld masonry saw using water for dust control while cutting cinder blocks. (Photo courtesy of New Jersey Department of Health).</a:t>
            </a:r>
          </a:p>
          <a:p>
            <a:pPr algn="just"/>
            <a:r>
              <a:rPr lang="en-US" dirty="0"/>
              <a:t>2</a:t>
            </a:r>
            <a:r>
              <a:rPr lang="en-US" baseline="30000" dirty="0"/>
              <a:t>nd</a:t>
            </a:r>
            <a:r>
              <a:rPr lang="en-US" dirty="0"/>
              <a:t> photo:  Worker drilling into concrete with a rotary hammer equipped with a shroud and dust collection system. </a:t>
            </a:r>
            <a:r>
              <a:rPr lang="en-US" sz="1200" dirty="0">
                <a:hlinkClick r:id="rId3"/>
              </a:rPr>
              <a:t>https://www.osha.gov/Publications/silica/OSHA_FS-3630.pdf</a:t>
            </a: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24</a:t>
            </a:fld>
            <a:endParaRPr lang="en-US"/>
          </a:p>
        </p:txBody>
      </p:sp>
    </p:spTree>
    <p:extLst>
      <p:ext uri="{BB962C8B-B14F-4D97-AF65-F5344CB8AC3E}">
        <p14:creationId xmlns:p14="http://schemas.microsoft.com/office/powerpoint/2010/main" val="3821587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ea typeface="+mn-ea"/>
                <a:cs typeface="+mn-cs"/>
              </a:rPr>
              <a:t>Integrated water systems (</a:t>
            </a:r>
            <a:r>
              <a:rPr lang="en-US" dirty="0">
                <a:cs typeface="Times New Roman" panose="02020603050405020304" pitchFamily="18" charset="0"/>
              </a:rPr>
              <a:t>IWDS) are required for several types of equipment. </a:t>
            </a:r>
            <a:r>
              <a:rPr lang="en-US" kern="1200" dirty="0">
                <a:solidFill>
                  <a:schemeClr val="tx1"/>
                </a:solidFill>
                <a:effectLst/>
                <a:ea typeface="+mn-ea"/>
                <a:cs typeface="+mn-cs"/>
              </a:rPr>
              <a:t>IWDS must be developed specifically for the type of tool in use so they will apply water at the appropriate dust emission points based on tool configuration, and do not interfere with other tool components or safety</a:t>
            </a:r>
            <a:r>
              <a:rPr lang="en-US" kern="1200" baseline="0" dirty="0">
                <a:solidFill>
                  <a:schemeClr val="tx1"/>
                </a:solidFill>
                <a:effectLst/>
                <a:ea typeface="+mn-ea"/>
                <a:cs typeface="+mn-cs"/>
              </a:rPr>
              <a:t> </a:t>
            </a:r>
            <a:r>
              <a:rPr lang="en-US" kern="1200" dirty="0">
                <a:solidFill>
                  <a:schemeClr val="tx1"/>
                </a:solidFill>
                <a:effectLst/>
                <a:ea typeface="+mn-ea"/>
                <a:cs typeface="+mn-cs"/>
              </a:rPr>
              <a:t>devices. </a:t>
            </a:r>
            <a:r>
              <a:rPr lang="en-US" dirty="0"/>
              <a:t>To  effectively minimize dust emissions for</a:t>
            </a:r>
            <a:r>
              <a:rPr lang="en-US" baseline="0" dirty="0"/>
              <a:t> tasks with</a:t>
            </a:r>
            <a:r>
              <a:rPr lang="en-US" dirty="0"/>
              <a:t> the wet method </a:t>
            </a:r>
            <a:r>
              <a:rPr lang="en-US" baseline="0" dirty="0"/>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a:t>
            </a:r>
            <a:r>
              <a:rPr lang="en-US" dirty="0">
                <a:cs typeface="Times New Roman" panose="02020603050405020304" pitchFamily="18" charset="0"/>
              </a:rPr>
              <a:t>n adequate supply of water for dust suppression is needed (at the flow rates specified by the manufacturer);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Times New Roman" panose="02020603050405020304" pitchFamily="18" charset="0"/>
              </a:rPr>
              <a:t>t</a:t>
            </a:r>
            <a:r>
              <a:rPr lang="en-US" dirty="0">
                <a:cs typeface="Times New Roman" panose="02020603050405020304" pitchFamily="18" charset="0"/>
              </a:rPr>
              <a:t>he spray nozzle must be working properly to apply water at the point of dust generation;</a:t>
            </a:r>
            <a:r>
              <a:rPr lang="en-US" baseline="0" dirty="0">
                <a:cs typeface="Times New Roman" panose="02020603050405020304" pitchFamily="18" charset="0"/>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Times New Roman" panose="02020603050405020304" pitchFamily="18" charset="0"/>
              </a:rPr>
              <a:t>t</a:t>
            </a:r>
            <a:r>
              <a:rPr lang="en-US" dirty="0">
                <a:cs typeface="Times New Roman" panose="02020603050405020304" pitchFamily="18" charset="0"/>
              </a:rPr>
              <a:t>he spray nozzle should not be clogged or damaged;</a:t>
            </a:r>
            <a:r>
              <a:rPr lang="en-US" baseline="0" dirty="0">
                <a:cs typeface="Times New Roman" panose="02020603050405020304" pitchFamily="18" charset="0"/>
              </a:rPr>
              <a:t> and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cs typeface="Times New Roman" panose="02020603050405020304" pitchFamily="18" charset="0"/>
              </a:rPr>
              <a:t>a</a:t>
            </a:r>
            <a:r>
              <a:rPr lang="en-US" dirty="0">
                <a:cs typeface="Times New Roman" panose="02020603050405020304" pitchFamily="18" charset="0"/>
              </a:rPr>
              <a:t>ll hoses and connections must be intact.</a:t>
            </a:r>
            <a:r>
              <a:rPr lang="en-US" baseline="0" dirty="0"/>
              <a:t> </a:t>
            </a:r>
            <a:endParaRPr lang="en-US" dirty="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7650DD-0EC9-F747-945D-41EDBF2F74B4}" type="slidenum">
              <a:rPr lang="en-US" smtClean="0"/>
              <a:pPr/>
              <a:t>25</a:t>
            </a:fld>
            <a:endParaRPr lang="en-US"/>
          </a:p>
        </p:txBody>
      </p:sp>
    </p:spTree>
    <p:extLst>
      <p:ext uri="{BB962C8B-B14F-4D97-AF65-F5344CB8AC3E}">
        <p14:creationId xmlns:p14="http://schemas.microsoft.com/office/powerpoint/2010/main" val="392844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just">
              <a:buFont typeface="Arial" panose="020B0604020202020204" pitchFamily="34" charset="0"/>
              <a:buNone/>
            </a:pPr>
            <a:r>
              <a:rPr lang="en-US" dirty="0">
                <a:cs typeface="Times New Roman" panose="02020603050405020304" pitchFamily="18" charset="0"/>
              </a:rPr>
              <a:t>When using wet methods, effective control of the dust depends on the following factors </a:t>
            </a:r>
          </a:p>
          <a:p>
            <a:pPr lvl="1" algn="just">
              <a:buFont typeface="Arial" panose="020B0604020202020204" pitchFamily="34" charset="0"/>
              <a:buChar char="•"/>
            </a:pPr>
            <a:r>
              <a:rPr lang="en-US" dirty="0">
                <a:cs typeface="Times New Roman" panose="02020603050405020304" pitchFamily="18" charset="0"/>
              </a:rPr>
              <a:t>Dust particle size </a:t>
            </a:r>
          </a:p>
          <a:p>
            <a:pPr lvl="1" algn="just">
              <a:buFont typeface="Arial" panose="020B0604020202020204" pitchFamily="34" charset="0"/>
              <a:buChar char="•"/>
            </a:pPr>
            <a:r>
              <a:rPr lang="en-US" dirty="0">
                <a:cs typeface="Times New Roman" panose="02020603050405020304" pitchFamily="18" charset="0"/>
              </a:rPr>
              <a:t>Dust particle velocity</a:t>
            </a:r>
          </a:p>
          <a:p>
            <a:pPr lvl="2" algn="just">
              <a:buFont typeface="Arial" panose="020B0604020202020204" pitchFamily="34" charset="0"/>
              <a:buChar char="•"/>
            </a:pPr>
            <a:r>
              <a:rPr lang="en-US" dirty="0">
                <a:cs typeface="Times New Roman" panose="02020603050405020304" pitchFamily="18" charset="0"/>
              </a:rPr>
              <a:t>Note that higher the velocity is the higher the flow rate</a:t>
            </a:r>
          </a:p>
          <a:p>
            <a:pPr lvl="1" algn="just">
              <a:buFont typeface="Arial" panose="020B0604020202020204" pitchFamily="34" charset="0"/>
              <a:buChar char="•"/>
            </a:pPr>
            <a:r>
              <a:rPr lang="en-US" dirty="0">
                <a:cs typeface="Times New Roman" panose="02020603050405020304" pitchFamily="18" charset="0"/>
              </a:rPr>
              <a:t>Spray nozzle size and location </a:t>
            </a:r>
          </a:p>
          <a:p>
            <a:pPr lvl="1" algn="just">
              <a:buFont typeface="Arial" panose="020B0604020202020204" pitchFamily="34" charset="0"/>
              <a:buChar char="•"/>
            </a:pPr>
            <a:r>
              <a:rPr lang="en-US" dirty="0">
                <a:cs typeface="Times New Roman" panose="02020603050405020304" pitchFamily="18" charset="0"/>
              </a:rPr>
              <a:t>Use of surfactants or other binders</a:t>
            </a:r>
          </a:p>
          <a:p>
            <a:pPr lvl="1" algn="just">
              <a:buFont typeface="Arial" panose="020B0604020202020204" pitchFamily="34" charset="0"/>
              <a:buChar char="•"/>
            </a:pPr>
            <a:r>
              <a:rPr lang="en-US" dirty="0">
                <a:cs typeface="Times New Roman" panose="02020603050405020304" pitchFamily="18" charset="0"/>
              </a:rPr>
              <a:t>Environmental factors (water hardness, humidity, </a:t>
            </a:r>
            <a:r>
              <a:rPr lang="en-US" b="1" dirty="0">
                <a:cs typeface="Times New Roman" panose="02020603050405020304" pitchFamily="18" charset="0"/>
              </a:rPr>
              <a:t>weather</a:t>
            </a:r>
            <a:r>
              <a:rPr lang="en-US" dirty="0">
                <a:cs typeface="Times New Roman" panose="02020603050405020304" pitchFamily="18" charset="0"/>
              </a:rPr>
              <a:t>, etc.)</a:t>
            </a:r>
          </a:p>
          <a:p>
            <a:pPr lvl="1" algn="just">
              <a:buFont typeface="Arial" panose="020B0604020202020204" pitchFamily="34" charset="0"/>
              <a:buChar char="•"/>
            </a:pPr>
            <a:endParaRPr lang="en-US" dirty="0">
              <a:cs typeface="Times New Roman" panose="02020603050405020304" pitchFamily="18" charset="0"/>
            </a:endParaRPr>
          </a:p>
          <a:p>
            <a:pPr algn="just">
              <a:buFont typeface="Arial" panose="020B0604020202020204" pitchFamily="34" charset="0"/>
              <a:buNone/>
            </a:pPr>
            <a:r>
              <a:rPr lang="en-US" dirty="0">
                <a:cs typeface="Times New Roman" panose="02020603050405020304" pitchFamily="18" charset="0"/>
              </a:rPr>
              <a:t>Therefore, it is necessary to follow manufacturers’ instructions when determining the required flow rate for dust suppression systems. </a:t>
            </a: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26</a:t>
            </a:fld>
            <a:endParaRPr lang="en-US"/>
          </a:p>
        </p:txBody>
      </p:sp>
    </p:spTree>
    <p:extLst>
      <p:ext uri="{BB962C8B-B14F-4D97-AF65-F5344CB8AC3E}">
        <p14:creationId xmlns:p14="http://schemas.microsoft.com/office/powerpoint/2010/main" val="369394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lvl="0" algn="just">
              <a:buFont typeface="Arial" panose="020B0604020202020204" pitchFamily="34" charset="0"/>
              <a:buNone/>
            </a:pPr>
            <a:r>
              <a:rPr lang="en-US" baseline="0" dirty="0"/>
              <a:t>I</a:t>
            </a:r>
            <a:r>
              <a:rPr lang="en-US" dirty="0"/>
              <a:t>n order to limit the secondary exposure, workers should</a:t>
            </a:r>
            <a:r>
              <a:rPr lang="en-US" baseline="0" dirty="0"/>
              <a:t> d</a:t>
            </a:r>
            <a:r>
              <a:rPr lang="en-US" dirty="0"/>
              <a:t>ispose of water containing silica (slurry) in a way that prevents the silica from becoming re-suspended in the air,  If the silica is allowed to become airborne, it can contribute to employee exposures. Freezing temperatures complicate the use of water. </a:t>
            </a:r>
            <a:r>
              <a:rPr lang="en-US" dirty="0">
                <a:cs typeface="Times New Roman" panose="02020603050405020304" pitchFamily="18" charset="0"/>
              </a:rPr>
              <a:t>In cold temperatures, where there is a </a:t>
            </a:r>
            <a:r>
              <a:rPr lang="en-US" b="1" dirty="0">
                <a:cs typeface="Times New Roman" panose="02020603050405020304" pitchFamily="18" charset="0"/>
              </a:rPr>
              <a:t>risk of water freezing</a:t>
            </a:r>
            <a:r>
              <a:rPr lang="en-US" dirty="0">
                <a:cs typeface="Times New Roman" panose="02020603050405020304" pitchFamily="18" charset="0"/>
              </a:rPr>
              <a:t>, additional work practices should be followed to prevent it;</a:t>
            </a:r>
            <a:r>
              <a:rPr lang="en-US" baseline="0" dirty="0">
                <a:cs typeface="Times New Roman" panose="02020603050405020304" pitchFamily="18" charset="0"/>
              </a:rPr>
              <a:t> </a:t>
            </a:r>
            <a:r>
              <a:rPr lang="en-US" dirty="0">
                <a:cs typeface="Times New Roman" panose="02020603050405020304" pitchFamily="18" charset="0"/>
              </a:rPr>
              <a:t>they include insulating drums, wrapping drums with ice melting heat tape, or using environmentally-friendly antifreeze additives. Adding</a:t>
            </a:r>
            <a:r>
              <a:rPr lang="en-US" baseline="0" dirty="0">
                <a:cs typeface="Times New Roman" panose="02020603050405020304" pitchFamily="18" charset="0"/>
              </a:rPr>
              <a:t> environmentally –friendly additives will </a:t>
            </a:r>
            <a:r>
              <a:rPr lang="en-US" dirty="0">
                <a:cs typeface="Times New Roman" panose="02020603050405020304" pitchFamily="18" charset="0"/>
              </a:rPr>
              <a:t>not only prevent supply water from freezing,</a:t>
            </a:r>
            <a:r>
              <a:rPr lang="en-US" baseline="0" dirty="0">
                <a:cs typeface="Times New Roman" panose="02020603050405020304" pitchFamily="18" charset="0"/>
              </a:rPr>
              <a:t> but will also prevent the water from freezing on the ground. This is a good way to prevent slipping hazards, as well. </a:t>
            </a:r>
            <a:r>
              <a:rPr lang="en-US" baseline="0" dirty="0">
                <a:cs typeface="+mn-cs"/>
              </a:rPr>
              <a:t>As an alternative,</a:t>
            </a:r>
            <a:r>
              <a:rPr lang="en-US" dirty="0"/>
              <a:t> chipping away the ice, or using deicing compounds or sand may be used to control the </a:t>
            </a:r>
            <a:r>
              <a:rPr lang="en-US" b="1" dirty="0"/>
              <a:t>slipping hazards</a:t>
            </a:r>
            <a:r>
              <a:rPr lang="en-US" dirty="0"/>
              <a:t>.</a:t>
            </a:r>
            <a:endParaRPr lang="en-US" dirty="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lgn="just">
              <a:buFont typeface="Arial" panose="020B0604020202020204" pitchFamily="34" charset="0"/>
              <a:buNone/>
            </a:pPr>
            <a:r>
              <a:rPr lang="en-US" baseline="0" dirty="0"/>
              <a:t>When using wet methods for dust control,</a:t>
            </a:r>
            <a:r>
              <a:rPr lang="en-US" dirty="0"/>
              <a:t> </a:t>
            </a:r>
            <a:r>
              <a:rPr lang="en-US" b="1" dirty="0"/>
              <a:t>ground-fault circuit interrupters (GFCIs) </a:t>
            </a:r>
            <a:r>
              <a:rPr lang="en-US" dirty="0"/>
              <a:t>and watertight, sealable electrical connectors for electric tools and equipment provide for electrical</a:t>
            </a:r>
            <a:r>
              <a:rPr lang="en-US" baseline="0" dirty="0"/>
              <a:t> safety.</a:t>
            </a:r>
          </a:p>
          <a:p>
            <a:pPr marL="0" indent="0" algn="just">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27</a:t>
            </a:fld>
            <a:endParaRPr lang="en-US"/>
          </a:p>
        </p:txBody>
      </p:sp>
    </p:spTree>
    <p:extLst>
      <p:ext uri="{BB962C8B-B14F-4D97-AF65-F5344CB8AC3E}">
        <p14:creationId xmlns:p14="http://schemas.microsoft.com/office/powerpoint/2010/main" val="2193407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wet methods cannot be implemented, an alternative is to use of vacuum dust collection (VDC) systems. VDC systems can be purchased as a kit. This</a:t>
            </a:r>
            <a:r>
              <a:rPr lang="en-US" baseline="0" dirty="0"/>
              <a:t> system includes </a:t>
            </a:r>
            <a:r>
              <a:rPr lang="en-US" dirty="0">
                <a:cs typeface="Times New Roman" panose="02020603050405020304" pitchFamily="18" charset="0"/>
              </a:rPr>
              <a:t>a dust collector (hood or shroud), vacuum, hose, and filter(s). </a:t>
            </a:r>
            <a:r>
              <a:rPr lang="en-US" dirty="0"/>
              <a:t>These vacuum</a:t>
            </a:r>
            <a:r>
              <a:rPr lang="en-US" baseline="0" dirty="0"/>
              <a:t> dust collection systems </a:t>
            </a:r>
            <a:r>
              <a:rPr lang="en-US" baseline="0" dirty="0">
                <a:cs typeface="Times New Roman" panose="02020603050405020304" pitchFamily="18" charset="0"/>
              </a:rPr>
              <a:t> m</a:t>
            </a:r>
            <a:r>
              <a:rPr lang="en-US" dirty="0">
                <a:cs typeface="Times New Roman" panose="02020603050405020304" pitchFamily="18" charset="0"/>
              </a:rPr>
              <a:t>ust effectively capture dust generated by the tool being used and</a:t>
            </a:r>
            <a:r>
              <a:rPr lang="en-US" baseline="0" dirty="0">
                <a:cs typeface="Times New Roman" panose="02020603050405020304" pitchFamily="18" charset="0"/>
              </a:rPr>
              <a:t> m</a:t>
            </a:r>
            <a:r>
              <a:rPr lang="en-US" dirty="0">
                <a:cs typeface="Times New Roman" panose="02020603050405020304" pitchFamily="18" charset="0"/>
              </a:rPr>
              <a:t>ust not introduce new hazards, such as obstructing or interfering with safety mechanisms.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Times New Roman" panose="02020603050405020304" pitchFamily="18" charset="0"/>
              </a:rPr>
              <a:t>In</a:t>
            </a:r>
            <a:r>
              <a:rPr lang="en-US" baseline="0" dirty="0">
                <a:cs typeface="Times New Roman" panose="02020603050405020304" pitchFamily="18" charset="0"/>
              </a:rPr>
              <a:t> </a:t>
            </a:r>
            <a:r>
              <a:rPr lang="en-US" dirty="0">
                <a:cs typeface="Times New Roman" panose="02020603050405020304" pitchFamily="18" charset="0"/>
              </a:rPr>
              <a:t>order for a</a:t>
            </a:r>
            <a:r>
              <a:rPr lang="en-US" baseline="0" dirty="0">
                <a:cs typeface="Times New Roman" panose="02020603050405020304" pitchFamily="18" charset="0"/>
              </a:rPr>
              <a:t> </a:t>
            </a:r>
            <a:r>
              <a:rPr lang="en-US" dirty="0">
                <a:cs typeface="Times New Roman" panose="02020603050405020304" pitchFamily="18" charset="0"/>
              </a:rPr>
              <a:t>vacuum dust collection system to be effective, one</a:t>
            </a:r>
            <a:r>
              <a:rPr lang="en-US" baseline="0" dirty="0">
                <a:cs typeface="Times New Roman" panose="02020603050405020304" pitchFamily="18" charset="0"/>
              </a:rPr>
              <a:t> must use</a:t>
            </a:r>
            <a:endParaRPr lang="en-US" dirty="0">
              <a:cs typeface="Times New Roman" panose="02020603050405020304" pitchFamily="18" charset="0"/>
            </a:endParaRPr>
          </a:p>
          <a:p>
            <a:pPr algn="just">
              <a:buFont typeface="Arial" panose="020B0604020202020204" pitchFamily="34" charset="0"/>
              <a:buNone/>
            </a:pPr>
            <a:endParaRPr lang="en-US" dirty="0"/>
          </a:p>
          <a:p>
            <a:pPr marL="800100" lvl="1" indent="-342900" algn="just">
              <a:buFont typeface="Arial" panose="020B0604020202020204" pitchFamily="34" charset="0"/>
              <a:buChar char="•"/>
            </a:pPr>
            <a:r>
              <a:rPr lang="en-US" dirty="0">
                <a:cs typeface="Times New Roman" panose="02020603050405020304" pitchFamily="18" charset="0"/>
              </a:rPr>
              <a:t>a vacuum with enough suction to capture dust at the cutting point;</a:t>
            </a:r>
          </a:p>
          <a:p>
            <a:pPr marL="800100" lvl="1" indent="-342900" algn="just">
              <a:buFont typeface="Arial" panose="020B0604020202020204" pitchFamily="34" charset="0"/>
              <a:buChar char="•"/>
            </a:pPr>
            <a:r>
              <a:rPr lang="en-US" dirty="0">
                <a:cs typeface="Times New Roman" panose="02020603050405020304" pitchFamily="18" charset="0"/>
              </a:rPr>
              <a:t>a HEPA filter in the vacuum exhaust, and a pre-filter or cyclonic separator to improve vacuum efficiency;</a:t>
            </a:r>
          </a:p>
          <a:p>
            <a:pPr marL="800100" lvl="1" indent="-342900" algn="just">
              <a:buFont typeface="Arial" panose="020B0604020202020204" pitchFamily="34" charset="0"/>
              <a:buChar char="•"/>
            </a:pPr>
            <a:r>
              <a:rPr lang="en-US" dirty="0">
                <a:cs typeface="Times New Roman" panose="02020603050405020304" pitchFamily="18" charset="0"/>
              </a:rPr>
              <a:t>a hose size recommended by the manufacturer;</a:t>
            </a:r>
            <a:r>
              <a:rPr lang="en-US" baseline="0" dirty="0">
                <a:cs typeface="Times New Roman" panose="02020603050405020304" pitchFamily="18" charset="0"/>
              </a:rPr>
              <a:t> and</a:t>
            </a:r>
            <a:endParaRPr lang="en-US" dirty="0">
              <a:cs typeface="Times New Roman" panose="02020603050405020304" pitchFamily="18" charset="0"/>
            </a:endParaRPr>
          </a:p>
          <a:p>
            <a:pPr marL="800100" lvl="1" indent="-342900" algn="just">
              <a:buFont typeface="Arial" panose="020B0604020202020204" pitchFamily="34" charset="0"/>
              <a:buChar char="•"/>
            </a:pPr>
            <a:r>
              <a:rPr lang="en-US" dirty="0">
                <a:cs typeface="Times New Roman" panose="02020603050405020304" pitchFamily="18" charset="0"/>
              </a:rPr>
              <a:t>a hood or shroud that is recommended by the manufacturer.</a:t>
            </a:r>
          </a:p>
        </p:txBody>
      </p:sp>
      <p:sp>
        <p:nvSpPr>
          <p:cNvPr id="4" name="Slide Number Placeholder 3"/>
          <p:cNvSpPr>
            <a:spLocks noGrp="1"/>
          </p:cNvSpPr>
          <p:nvPr>
            <p:ph type="sldNum" sz="quarter" idx="10"/>
          </p:nvPr>
        </p:nvSpPr>
        <p:spPr/>
        <p:txBody>
          <a:bodyPr/>
          <a:lstStyle/>
          <a:p>
            <a:fld id="{987650DD-0EC9-F747-945D-41EDBF2F74B4}" type="slidenum">
              <a:rPr lang="en-US" smtClean="0"/>
              <a:pPr/>
              <a:t>28</a:t>
            </a:fld>
            <a:endParaRPr lang="en-US"/>
          </a:p>
        </p:txBody>
      </p:sp>
    </p:spTree>
    <p:extLst>
      <p:ext uri="{BB962C8B-B14F-4D97-AF65-F5344CB8AC3E}">
        <p14:creationId xmlns:p14="http://schemas.microsoft.com/office/powerpoint/2010/main" val="2799668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cs typeface="Times New Roman" panose="02020603050405020304" pitchFamily="18" charset="0"/>
              </a:rPr>
              <a:t>For best results with vacuum dust collection systems, employees must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that all hoses are </a:t>
            </a:r>
            <a:r>
              <a:rPr lang="en-US" sz="1200" dirty="0">
                <a:cs typeface="Times New Roman" panose="02020603050405020304" pitchFamily="18" charset="0"/>
              </a:rPr>
              <a:t>clear and free of debris, kinks and tight bends</a:t>
            </a:r>
            <a:r>
              <a:rPr lang="en-US" sz="1200" baseline="0" dirty="0">
                <a:cs typeface="Times New Roman" panose="02020603050405020304" pitchFamily="18" charset="0"/>
              </a:rPr>
              <a:t> and</a:t>
            </a:r>
            <a:r>
              <a:rPr lang="en-US" baseline="0" dirty="0"/>
              <a:t> </a:t>
            </a:r>
            <a:r>
              <a:rPr lang="en-US" dirty="0"/>
              <a:t>cracks;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ensure that appropriate filters and dust bags are in good condition and changed or emptied as needed (may be necessary several times per shift under some circumstances);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 the entire system daily for signs of poor dust capture or dust leaks;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high-efficiency (HEPA) filters for maximum dust control;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manufacturers’ operating specifications and recommendations for their equipment;</a:t>
            </a:r>
            <a:r>
              <a:rPr lang="en-US" baseline="0" dirty="0"/>
              <a:t> and</a:t>
            </a:r>
            <a:endParaRPr lang="en-US"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cs typeface="Times New Roman" panose="02020603050405020304" pitchFamily="18" charset="0"/>
              </a:rPr>
              <a:t>Avoid exposure </a:t>
            </a:r>
            <a:r>
              <a:rPr lang="en-US" sz="1200" dirty="0">
                <a:cs typeface="Times New Roman" panose="02020603050405020304" pitchFamily="18" charset="0"/>
              </a:rPr>
              <a:t>to dust when changing vacuum bags and cleaning or replacing air filters.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29</a:t>
            </a:fld>
            <a:endParaRPr lang="en-US"/>
          </a:p>
        </p:txBody>
      </p:sp>
    </p:spTree>
    <p:extLst>
      <p:ext uri="{BB962C8B-B14F-4D97-AF65-F5344CB8AC3E}">
        <p14:creationId xmlns:p14="http://schemas.microsoft.com/office/powerpoint/2010/main" val="30715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0" dirty="0"/>
              <a:t>Wayne State</a:t>
            </a:r>
            <a:r>
              <a:rPr lang="en-US" sz="1200" i="0" baseline="0" dirty="0"/>
              <a:t> University declares that t</a:t>
            </a:r>
            <a:r>
              <a:rPr lang="en-US" sz="1200" i="0" dirty="0"/>
              <a:t>he materials presented herein are for information and awareness purposes only. In no instances and under no conditions should they be used as a reference for compliance with the OSHA Respirable Crystalline Silica Standard ( 29 CFR 1926.1153). The link to obtain a copy of the standard can</a:t>
            </a:r>
            <a:r>
              <a:rPr lang="en-US" sz="1200" i="0" baseline="0" dirty="0"/>
              <a:t> be found in </a:t>
            </a:r>
            <a:r>
              <a:rPr lang="en-US" sz="1200" dirty="0">
                <a:solidFill>
                  <a:srgbClr val="FF0000"/>
                </a:solidFill>
                <a:hlinkClick r:id="rId3"/>
              </a:rPr>
              <a:t>OSHA RESPIRABLE CRYSTALLINE SILICA STANDARD (29 CFR 1926.1153)</a:t>
            </a:r>
            <a:r>
              <a:rPr lang="en-US" sz="1200" dirty="0">
                <a:solidFill>
                  <a:srgbClr val="FF0000"/>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0" dirty="0"/>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3</a:t>
            </a:fld>
            <a:endParaRPr lang="en-US"/>
          </a:p>
        </p:txBody>
      </p:sp>
    </p:spTree>
    <p:extLst>
      <p:ext uri="{BB962C8B-B14F-4D97-AF65-F5344CB8AC3E}">
        <p14:creationId xmlns:p14="http://schemas.microsoft.com/office/powerpoint/2010/main" val="3972848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algn="just"/>
            <a:r>
              <a:rPr lang="en-US" dirty="0">
                <a:cs typeface="Times New Roman" panose="02020603050405020304" pitchFamily="18" charset="0"/>
              </a:rPr>
              <a:t>Along with the engineering controls, OSHA also requires </a:t>
            </a:r>
            <a:r>
              <a:rPr lang="en-US" b="1" u="sng" dirty="0">
                <a:cs typeface="Times New Roman" panose="02020603050405020304" pitchFamily="18" charset="0"/>
              </a:rPr>
              <a:t>workplace controls</a:t>
            </a:r>
            <a:r>
              <a:rPr lang="en-US" dirty="0">
                <a:cs typeface="Times New Roman" panose="02020603050405020304" pitchFamily="18" charset="0"/>
              </a:rPr>
              <a:t> to eliminate exposure to silica dust. One of the administrative controls is the safety program and training. Under the Respirable Crystalline</a:t>
            </a:r>
            <a:r>
              <a:rPr lang="en-US" baseline="0" dirty="0">
                <a:cs typeface="Times New Roman" panose="02020603050405020304" pitchFamily="18" charset="0"/>
              </a:rPr>
              <a:t> Silica Standard, e</a:t>
            </a:r>
            <a:r>
              <a:rPr lang="en-US" dirty="0">
                <a:cs typeface="Times New Roman" panose="02020603050405020304" pitchFamily="18" charset="0"/>
              </a:rPr>
              <a:t>mployers must train employees covered by the standard on</a:t>
            </a:r>
          </a:p>
          <a:p>
            <a:pPr marL="1200150" lvl="2" indent="-285750" algn="just">
              <a:buFont typeface="Arial" panose="020B0604020202020204" pitchFamily="34" charset="0"/>
              <a:buChar char="•"/>
            </a:pPr>
            <a:r>
              <a:rPr lang="en-US" dirty="0">
                <a:ea typeface="ＭＳ Ｐゴシック" charset="-128"/>
                <a:cs typeface="Times New Roman" panose="02020603050405020304" pitchFamily="18" charset="0"/>
              </a:rPr>
              <a:t>Health hazards associated with silica exposure</a:t>
            </a:r>
          </a:p>
          <a:p>
            <a:pPr marL="1200150" lvl="2" indent="-285750" algn="just">
              <a:buFont typeface="Arial" panose="020B0604020202020204" pitchFamily="34" charset="0"/>
              <a:buChar char="•"/>
            </a:pPr>
            <a:r>
              <a:rPr lang="en-US" kern="1200" dirty="0">
                <a:solidFill>
                  <a:schemeClr val="tx1"/>
                </a:solidFill>
                <a:ea typeface="+mn-ea"/>
                <a:cs typeface="Times New Roman" panose="02020603050405020304" pitchFamily="18" charset="0"/>
              </a:rPr>
              <a:t>Specific workplace tasks that could expose employees to silica</a:t>
            </a:r>
          </a:p>
          <a:p>
            <a:pPr marL="1200150" lvl="2" indent="-285750" algn="just">
              <a:buFont typeface="Arial" panose="020B0604020202020204" pitchFamily="34" charset="0"/>
              <a:buChar char="•"/>
            </a:pPr>
            <a:r>
              <a:rPr lang="en-US" kern="1200" dirty="0">
                <a:solidFill>
                  <a:schemeClr val="tx1"/>
                </a:solidFill>
                <a:ea typeface="+mn-ea"/>
                <a:cs typeface="Times New Roman" panose="02020603050405020304" pitchFamily="18" charset="0"/>
              </a:rPr>
              <a:t>Specific measures the employer is implementing to protect employees</a:t>
            </a:r>
          </a:p>
          <a:p>
            <a:pPr marL="1200150" lvl="2" indent="-285750" algn="just">
              <a:buFont typeface="Arial" panose="020B0604020202020204" pitchFamily="34" charset="0"/>
              <a:buChar char="•"/>
            </a:pPr>
            <a:r>
              <a:rPr lang="en-US" kern="1200" dirty="0">
                <a:solidFill>
                  <a:schemeClr val="tx1"/>
                </a:solidFill>
                <a:ea typeface="+mn-ea"/>
                <a:cs typeface="Times New Roman" panose="02020603050405020304" pitchFamily="18" charset="0"/>
              </a:rPr>
              <a:t>The contents of the silica standard 29 CFR 1926.1153</a:t>
            </a:r>
            <a:endParaRPr lang="en-US" kern="1200" dirty="0">
              <a:solidFill>
                <a:schemeClr val="tx1"/>
              </a:solidFill>
              <a:ea typeface="ＭＳ Ｐゴシック" charset="-128"/>
              <a:cs typeface="Times New Roman" panose="02020603050405020304" pitchFamily="18" charset="0"/>
            </a:endParaRPr>
          </a:p>
          <a:p>
            <a:pPr marL="1200150" lvl="2" indent="-285750" algn="just">
              <a:buFont typeface="Arial" panose="020B0604020202020204" pitchFamily="34" charset="0"/>
              <a:buChar char="•"/>
            </a:pPr>
            <a:endParaRPr lang="en-US" kern="1200" dirty="0">
              <a:solidFill>
                <a:schemeClr val="tx1"/>
              </a:solidFill>
              <a:ea typeface="ＭＳ Ｐゴシック" charset="-128"/>
              <a:cs typeface="Times New Roman" panose="02020603050405020304" pitchFamily="18" charset="0"/>
            </a:endParaRPr>
          </a:p>
          <a:p>
            <a:pPr algn="just"/>
            <a:r>
              <a:rPr lang="en-US" kern="1200" dirty="0">
                <a:solidFill>
                  <a:schemeClr val="tx1"/>
                </a:solidFill>
                <a:ea typeface="ＭＳ Ｐゴシック" charset="-128"/>
                <a:cs typeface="Times New Roman" panose="02020603050405020304" pitchFamily="18" charset="0"/>
              </a:rPr>
              <a:t>The</a:t>
            </a:r>
            <a:r>
              <a:rPr lang="en-US" kern="1200" baseline="0" dirty="0">
                <a:solidFill>
                  <a:schemeClr val="tx1"/>
                </a:solidFill>
                <a:ea typeface="ＭＳ Ｐゴシック" charset="-128"/>
                <a:cs typeface="Times New Roman" panose="02020603050405020304" pitchFamily="18" charset="0"/>
              </a:rPr>
              <a:t> t</a:t>
            </a:r>
            <a:r>
              <a:rPr lang="en-US" dirty="0">
                <a:ea typeface="ＭＳ Ｐゴシック" charset="-128"/>
                <a:cs typeface="Times New Roman" panose="02020603050405020304" pitchFamily="18" charset="0"/>
              </a:rPr>
              <a:t>raining  must be  provided at the time employees are assigned to a position involving exposure to silica</a:t>
            </a:r>
            <a:r>
              <a:rPr lang="en-US" kern="1200" dirty="0">
                <a:solidFill>
                  <a:schemeClr val="tx1"/>
                </a:solidFill>
                <a:effectLst/>
                <a:ea typeface="+mn-ea"/>
                <a:cs typeface="+mn-cs"/>
              </a:rPr>
              <a:t>. The employer must make sure that employees trained under the silica standard can demonstrate knowledge and understanding of the standard.</a:t>
            </a:r>
            <a:r>
              <a:rPr lang="en-US" kern="1200" baseline="0" dirty="0">
                <a:solidFill>
                  <a:schemeClr val="tx1"/>
                </a:solidFill>
                <a:effectLst/>
                <a:ea typeface="+mn-ea"/>
                <a:cs typeface="+mn-cs"/>
              </a:rPr>
              <a:t> A</a:t>
            </a:r>
            <a:r>
              <a:rPr lang="en-US" dirty="0">
                <a:ea typeface="ＭＳ Ｐゴシック" charset="-128"/>
                <a:cs typeface="Times New Roman" panose="02020603050405020304" pitchFamily="18" charset="0"/>
              </a:rPr>
              <a:t>dditional training must be provided if</a:t>
            </a:r>
            <a:r>
              <a:rPr lang="en-US" baseline="0" dirty="0">
                <a:ea typeface="ＭＳ Ｐゴシック" charset="-128"/>
                <a:cs typeface="Times New Roman" panose="02020603050405020304" pitchFamily="18" charset="0"/>
              </a:rPr>
              <a:t> </a:t>
            </a:r>
            <a:r>
              <a:rPr lang="en-US" dirty="0">
                <a:cs typeface="Times New Roman" panose="02020603050405020304" pitchFamily="18" charset="0"/>
              </a:rPr>
              <a:t>the employer asks an employee to perform a task that is new to that employee,</a:t>
            </a:r>
            <a:r>
              <a:rPr lang="en-US" baseline="0" dirty="0">
                <a:cs typeface="Times New Roman" panose="02020603050405020304" pitchFamily="18" charset="0"/>
              </a:rPr>
              <a:t> and/or when </a:t>
            </a:r>
            <a:r>
              <a:rPr lang="en-US" dirty="0">
                <a:cs typeface="Times New Roman" panose="02020603050405020304" pitchFamily="18" charset="0"/>
              </a:rPr>
              <a:t>the employer introduces new </a:t>
            </a:r>
            <a:r>
              <a:rPr lang="en-US" b="0" dirty="0">
                <a:cs typeface="Times New Roman" panose="02020603050405020304" pitchFamily="18" charset="0"/>
              </a:rPr>
              <a:t>protection methods </a:t>
            </a:r>
            <a:r>
              <a:rPr lang="en-US" baseline="0" dirty="0">
                <a:cs typeface="Times New Roman" panose="02020603050405020304" pitchFamily="18" charset="0"/>
              </a:rPr>
              <a:t>and/or </a:t>
            </a:r>
            <a:r>
              <a:rPr lang="en-US" dirty="0">
                <a:cs typeface="Times New Roman" panose="02020603050405020304" pitchFamily="18" charset="0"/>
              </a:rPr>
              <a:t>an employee is working in a manner that suggests he or she has forgotten what was learned in a previous training. </a:t>
            </a:r>
            <a:r>
              <a:rPr lang="en-US" kern="1200" dirty="0">
                <a:solidFill>
                  <a:schemeClr val="tx1"/>
                </a:solidFill>
                <a:effectLst/>
                <a:ea typeface="+mn-ea"/>
                <a:cs typeface="+mn-cs"/>
              </a:rPr>
              <a:t>The silica standard does not require the employer to use any particular method for training employees. Employers could use methods</a:t>
            </a:r>
            <a:r>
              <a:rPr lang="en-US" kern="1200" baseline="0" dirty="0">
                <a:solidFill>
                  <a:schemeClr val="tx1"/>
                </a:solidFill>
                <a:effectLst/>
                <a:ea typeface="+mn-ea"/>
                <a:cs typeface="+mn-cs"/>
              </a:rPr>
              <a:t> such as</a:t>
            </a:r>
            <a:r>
              <a:rPr lang="en-US" kern="1200" dirty="0">
                <a:solidFill>
                  <a:schemeClr val="tx1"/>
                </a:solidFill>
                <a:effectLst/>
                <a:ea typeface="+mn-ea"/>
                <a:cs typeface="+mn-cs"/>
              </a:rPr>
              <a:t> hands-on training, videotapes, slide presentations, classroom instruction,</a:t>
            </a:r>
            <a:r>
              <a:rPr lang="en-US" kern="1200" baseline="0" dirty="0">
                <a:solidFill>
                  <a:schemeClr val="tx1"/>
                </a:solidFill>
                <a:effectLst/>
                <a:ea typeface="+mn-ea"/>
                <a:cs typeface="+mn-cs"/>
              </a:rPr>
              <a:t> </a:t>
            </a:r>
            <a:r>
              <a:rPr lang="en-US" kern="1200" dirty="0">
                <a:solidFill>
                  <a:schemeClr val="tx1"/>
                </a:solidFill>
                <a:effectLst/>
                <a:ea typeface="+mn-ea"/>
                <a:cs typeface="+mn-cs"/>
              </a:rPr>
              <a:t>informal discussions during safety meetings, written materials, or any combination of these methods to train the employees.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kern="1200" dirty="0">
              <a:solidFill>
                <a:schemeClr val="tx1"/>
              </a:solidFill>
              <a:effectLst/>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dirty="0">
                <a:solidFill>
                  <a:schemeClr val="tx1"/>
                </a:solidFill>
                <a:effectLst/>
                <a:ea typeface="+mn-ea"/>
                <a:cs typeface="+mn-cs"/>
              </a:rPr>
              <a:t>Employers must cover the cost of training and must pay the employees for the time spent in  training.</a:t>
            </a: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30</a:t>
            </a:fld>
            <a:endParaRPr lang="en-US"/>
          </a:p>
        </p:txBody>
      </p:sp>
    </p:spTree>
    <p:extLst>
      <p:ext uri="{BB962C8B-B14F-4D97-AF65-F5344CB8AC3E}">
        <p14:creationId xmlns:p14="http://schemas.microsoft.com/office/powerpoint/2010/main" val="2727345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As another workplace control, </a:t>
            </a:r>
            <a:r>
              <a:rPr lang="en-US" kern="1200" dirty="0">
                <a:solidFill>
                  <a:schemeClr val="tx1"/>
                </a:solidFill>
                <a:effectLst/>
                <a:latin typeface="+mn-lt"/>
                <a:ea typeface="+mn-ea"/>
                <a:cs typeface="+mn-cs"/>
              </a:rPr>
              <a:t>the standard requires all construction employers covered by the standard, including those who</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fully and properly implement the control methods specified in Table 1, to avoid certain housekeeping practices.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Cleaning methods such as dry sweeping,  dry brushing, and use of compressed air can cause respirable crystalline silica dust to become airborne</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and be inhaled by employees.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Therefore, the silica standard limits the use of these cleaning methods to prevent unnecessary exposures to employees.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Standard states that, when it is likely to contribute to employee exposure to respirable crystalline silica, </a:t>
            </a:r>
            <a:r>
              <a:rPr lang="en-US" b="1" kern="1200" dirty="0">
                <a:solidFill>
                  <a:schemeClr val="tx1"/>
                </a:solidFill>
                <a:effectLst/>
                <a:latin typeface="+mn-lt"/>
                <a:ea typeface="+mn-ea"/>
                <a:cs typeface="+mn-cs"/>
              </a:rPr>
              <a:t>EMPLOYERS MUST NOT ALLOW: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kern="1200" dirty="0">
              <a:solidFill>
                <a:schemeClr val="tx1"/>
              </a:solidFill>
              <a:effectLst/>
              <a:latin typeface="+mn-lt"/>
              <a:ea typeface="+mn-ea"/>
              <a:cs typeface="+mn-cs"/>
            </a:endParaRPr>
          </a:p>
          <a:p>
            <a:pPr marL="171450" indent="-171450" algn="just">
              <a:buFont typeface="Arial" panose="020B0604020202020204" pitchFamily="34" charset="0"/>
              <a:buChar char="•"/>
            </a:pPr>
            <a:r>
              <a:rPr lang="en-US" b="1" kern="1200" dirty="0">
                <a:solidFill>
                  <a:schemeClr val="tx1"/>
                </a:solidFill>
                <a:effectLst/>
                <a:latin typeface="+mn-lt"/>
                <a:ea typeface="+mn-ea"/>
                <a:cs typeface="+mn-cs"/>
              </a:rPr>
              <a:t>dry brushing or dry sweeping, unless methods such as wet sweeping and HEPA-filtered vacuuming are not feasible; </a:t>
            </a:r>
          </a:p>
          <a:p>
            <a:pPr marL="171450" indent="-171450" algn="just">
              <a:buFont typeface="Arial" panose="020B0604020202020204" pitchFamily="34" charset="0"/>
              <a:buChar char="•"/>
            </a:pPr>
            <a:r>
              <a:rPr lang="en-US" b="1" kern="1200" dirty="0">
                <a:solidFill>
                  <a:schemeClr val="tx1"/>
                </a:solidFill>
                <a:effectLst/>
                <a:latin typeface="+mn-lt"/>
                <a:ea typeface="+mn-ea"/>
                <a:cs typeface="+mn-cs"/>
              </a:rPr>
              <a:t>cleaning of surfaces or clothing with compressed air, unless the compressed air is used together with a ventilation system that effectively captures the dust cloud, or no other cleaning method is feasible</a:t>
            </a:r>
            <a:r>
              <a:rPr lang="en-US" kern="1200" dirty="0">
                <a:solidFill>
                  <a:schemeClr val="tx1"/>
                </a:solidFill>
                <a:effectLst/>
                <a:latin typeface="+mn-lt"/>
                <a:ea typeface="+mn-ea"/>
                <a:cs typeface="+mn-cs"/>
              </a:rPr>
              <a:t>.</a:t>
            </a:r>
          </a:p>
          <a:p>
            <a:pPr marL="171450" indent="-171450" algn="just">
              <a:buFont typeface="Arial" panose="020B0604020202020204" pitchFamily="34" charset="0"/>
              <a:buChar char="•"/>
            </a:pPr>
            <a:endParaRPr lang="en-US"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mn-lt"/>
                <a:ea typeface="+mn-ea"/>
                <a:cs typeface="+mn-cs"/>
              </a:rPr>
              <a:t>Employers are required to use other cleaning methods such as wet sweeping and HEPA- filtered vacuums whenever feasible, because such methods reduce employee exposures. Employers are not required to follow these housekeeping requirements when cleaning ordinary soil, large debris, and non-silica- containing materials, such as sawdust.</a:t>
            </a:r>
          </a:p>
          <a:p>
            <a:pPr algn="just"/>
            <a:endParaRPr lang="en-US" kern="1200" dirty="0">
              <a:solidFill>
                <a:schemeClr val="tx1"/>
              </a:solidFill>
              <a:effectLst/>
              <a:latin typeface="+mn-lt"/>
              <a:ea typeface="+mn-ea"/>
              <a:cs typeface="+mn-cs"/>
            </a:endParaRPr>
          </a:p>
          <a:p>
            <a:pPr algn="just"/>
            <a:r>
              <a:rPr lang="en-US" baseline="0" dirty="0"/>
              <a:t>To prevent unnecessary exposure, the standard  also requires employers to regulate areas of concern by </a:t>
            </a:r>
            <a:r>
              <a:rPr lang="en-US" kern="1200" dirty="0">
                <a:solidFill>
                  <a:schemeClr val="tx1"/>
                </a:solidFill>
                <a:effectLst/>
                <a:latin typeface="+mn-lt"/>
                <a:ea typeface="+mn-ea"/>
                <a:cs typeface="+mn-cs"/>
              </a:rPr>
              <a:t>restricting access to areas of</a:t>
            </a:r>
            <a:r>
              <a:rPr lang="en-US" kern="1200" baseline="0" dirty="0">
                <a:solidFill>
                  <a:schemeClr val="tx1"/>
                </a:solidFill>
                <a:effectLst/>
                <a:latin typeface="+mn-lt"/>
                <a:ea typeface="+mn-ea"/>
                <a:cs typeface="+mn-cs"/>
              </a:rPr>
              <a:t> potential </a:t>
            </a:r>
            <a:r>
              <a:rPr lang="en-US" kern="1200" dirty="0">
                <a:solidFill>
                  <a:schemeClr val="tx1"/>
                </a:solidFill>
                <a:effectLst/>
                <a:latin typeface="+mn-lt"/>
                <a:ea typeface="+mn-ea"/>
                <a:cs typeface="+mn-cs"/>
              </a:rPr>
              <a:t>high exposure.  Scheduling certain tasks when others are not around, telling employees to stay out of areas where dust is generated,</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moving employees to an area where they are not exposed to dust, or</a:t>
            </a:r>
            <a:r>
              <a:rPr lang="en-US" kern="1200" baseline="0" dirty="0">
                <a:solidFill>
                  <a:schemeClr val="tx1"/>
                </a:solidFill>
                <a:effectLst/>
                <a:latin typeface="+mn-lt"/>
                <a:ea typeface="+mn-ea"/>
                <a:cs typeface="+mn-cs"/>
              </a:rPr>
              <a:t> p</a:t>
            </a:r>
            <a:r>
              <a:rPr lang="en-US" kern="1200" dirty="0">
                <a:solidFill>
                  <a:schemeClr val="tx1"/>
                </a:solidFill>
                <a:effectLst/>
                <a:latin typeface="+mn-lt"/>
                <a:ea typeface="+mn-ea"/>
                <a:cs typeface="+mn-cs"/>
              </a:rPr>
              <a:t>osting warning signs</a:t>
            </a:r>
            <a:r>
              <a:rPr lang="en-US" kern="1200" baseline="0" dirty="0">
                <a:solidFill>
                  <a:schemeClr val="tx1"/>
                </a:solidFill>
                <a:effectLst/>
                <a:latin typeface="+mn-lt"/>
                <a:ea typeface="+mn-ea"/>
                <a:cs typeface="+mn-cs"/>
              </a:rPr>
              <a:t> are some examples of </a:t>
            </a:r>
            <a:r>
              <a:rPr lang="en-US" b="1" kern="1200" baseline="0" dirty="0">
                <a:solidFill>
                  <a:schemeClr val="tx1"/>
                </a:solidFill>
                <a:effectLst/>
                <a:latin typeface="+mn-lt"/>
                <a:ea typeface="+mn-ea"/>
                <a:cs typeface="+mn-cs"/>
              </a:rPr>
              <a:t>regulating the exposure  areas.</a:t>
            </a:r>
          </a:p>
          <a:p>
            <a:pPr algn="just"/>
            <a:endParaRPr lang="en-US" kern="1200" baseline="0" dirty="0">
              <a:solidFill>
                <a:schemeClr val="tx1"/>
              </a:solidFill>
              <a:effectLst/>
              <a:latin typeface="+mn-lt"/>
              <a:ea typeface="+mn-ea"/>
              <a:cs typeface="+mn-cs"/>
            </a:endParaRPr>
          </a:p>
          <a:p>
            <a:pPr algn="just"/>
            <a:r>
              <a:rPr lang="en-US" kern="1200" baseline="0" dirty="0">
                <a:solidFill>
                  <a:schemeClr val="tx1"/>
                </a:solidFill>
                <a:effectLst/>
                <a:latin typeface="+mn-lt"/>
                <a:ea typeface="+mn-ea"/>
                <a:cs typeface="+mn-cs"/>
              </a:rPr>
              <a:t>Picture source: http://www.doli.virginia.gov/</a:t>
            </a:r>
          </a:p>
          <a:p>
            <a:pPr algn="just"/>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7650DD-0EC9-F747-945D-41EDBF2F74B4}" type="slidenum">
              <a:rPr lang="en-US" smtClean="0"/>
              <a:pPr/>
              <a:t>31</a:t>
            </a:fld>
            <a:endParaRPr lang="en-US"/>
          </a:p>
        </p:txBody>
      </p:sp>
    </p:spTree>
    <p:extLst>
      <p:ext uri="{BB962C8B-B14F-4D97-AF65-F5344CB8AC3E}">
        <p14:creationId xmlns:p14="http://schemas.microsoft.com/office/powerpoint/2010/main" val="3304291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algn="just"/>
            <a:r>
              <a:rPr lang="en-US" kern="1200" dirty="0">
                <a:solidFill>
                  <a:schemeClr val="tx1"/>
                </a:solidFill>
                <a:effectLst/>
                <a:ea typeface="+mn-ea"/>
                <a:cs typeface="+mn-cs"/>
              </a:rPr>
              <a:t>Employers who follow the specified exposure control methods listed in Table 1 must provide respiratory protection where required by Table 1. </a:t>
            </a:r>
          </a:p>
          <a:p>
            <a:pPr algn="just"/>
            <a:endParaRPr lang="en-US" kern="1200" dirty="0">
              <a:solidFill>
                <a:schemeClr val="tx1"/>
              </a:solidFill>
              <a:effectLst/>
              <a:ea typeface="+mn-ea"/>
              <a:cs typeface="+mn-cs"/>
            </a:endParaRPr>
          </a:p>
          <a:p>
            <a:pPr algn="just"/>
            <a:r>
              <a:rPr lang="en-US" kern="1200" dirty="0">
                <a:solidFill>
                  <a:schemeClr val="tx1"/>
                </a:solidFill>
                <a:effectLst/>
                <a:ea typeface="+mn-ea"/>
                <a:cs typeface="+mn-cs"/>
              </a:rPr>
              <a:t>Employers who follow alternative exposure control methods must provide respiratory protection:</a:t>
            </a:r>
          </a:p>
          <a:p>
            <a:pPr algn="just"/>
            <a:r>
              <a:rPr lang="en-US" kern="1200" dirty="0">
                <a:solidFill>
                  <a:schemeClr val="tx1"/>
                </a:solidFill>
                <a:effectLst/>
                <a:ea typeface="+mn-ea"/>
                <a:cs typeface="+mn-cs"/>
              </a:rPr>
              <a:t> </a:t>
            </a:r>
          </a:p>
          <a:p>
            <a:pPr marL="171450" lvl="0" indent="-171450" algn="just">
              <a:buFont typeface="Arial" panose="020B0604020202020204" pitchFamily="34" charset="0"/>
              <a:buChar char="•"/>
            </a:pPr>
            <a:r>
              <a:rPr lang="en-US" kern="1200" dirty="0">
                <a:solidFill>
                  <a:schemeClr val="tx1"/>
                </a:solidFill>
                <a:effectLst/>
                <a:ea typeface="+mn-ea"/>
                <a:cs typeface="+mn-cs"/>
              </a:rPr>
              <a:t>where exposures exceed the PEL during periods necessary to install or implement feasible engineering and work practice controls; and/or</a:t>
            </a:r>
          </a:p>
          <a:p>
            <a:pPr marL="171450" lvl="0" indent="-171450" algn="just">
              <a:buFont typeface="Arial" panose="020B0604020202020204" pitchFamily="34" charset="0"/>
              <a:buChar char="•"/>
            </a:pPr>
            <a:r>
              <a:rPr lang="en-US" kern="1200" dirty="0">
                <a:solidFill>
                  <a:schemeClr val="tx1"/>
                </a:solidFill>
                <a:effectLst/>
                <a:ea typeface="+mn-ea"/>
                <a:cs typeface="+mn-cs"/>
              </a:rPr>
              <a:t>where exposures exceed the PEL during tasks, such as some maintenance and repair tasks, for which engineering and work practice controls are not feasible; and/or</a:t>
            </a:r>
          </a:p>
          <a:p>
            <a:pPr marL="171450" lvl="0" indent="-171450" algn="just">
              <a:buFont typeface="Arial" panose="020B0604020202020204" pitchFamily="34" charset="0"/>
              <a:buChar char="•"/>
            </a:pPr>
            <a:r>
              <a:rPr lang="en-US" kern="1200" dirty="0">
                <a:solidFill>
                  <a:schemeClr val="tx1"/>
                </a:solidFill>
                <a:effectLst/>
                <a:ea typeface="+mn-ea"/>
                <a:cs typeface="+mn-cs"/>
              </a:rPr>
              <a:t>during tasks in which the employer has implemented all feasible engineering  and work practice controls but exposures remain above the PEL.</a:t>
            </a:r>
          </a:p>
          <a:p>
            <a:pPr lvl="0" algn="just">
              <a:buFont typeface="Courier New" pitchFamily="49" charset="0"/>
              <a:buNone/>
            </a:pPr>
            <a:endParaRPr lang="en-US" b="1" dirty="0">
              <a:cs typeface="Times New Roman" panose="02020603050405020304" pitchFamily="18" charset="0"/>
            </a:endParaRPr>
          </a:p>
          <a:p>
            <a:pPr lvl="0" algn="just">
              <a:buFont typeface="Courier New" pitchFamily="49" charset="0"/>
              <a:buNone/>
            </a:pPr>
            <a:r>
              <a:rPr lang="en-US" b="1" dirty="0">
                <a:cs typeface="Times New Roman" panose="02020603050405020304" pitchFamily="18" charset="0"/>
              </a:rPr>
              <a:t>When vacuum</a:t>
            </a:r>
            <a:r>
              <a:rPr lang="en-US" b="1" baseline="0" dirty="0">
                <a:cs typeface="Times New Roman" panose="02020603050405020304" pitchFamily="18" charset="0"/>
              </a:rPr>
              <a:t> dust collection systems</a:t>
            </a:r>
            <a:r>
              <a:rPr lang="en-US" b="1" dirty="0">
                <a:cs typeface="Times New Roman" panose="02020603050405020304" pitchFamily="18" charset="0"/>
              </a:rPr>
              <a:t> and/or wet methods are not feasible or do not reduce silica exposures to PEL, workers need respiratory protection as a last line of defense. </a:t>
            </a:r>
            <a:r>
              <a:rPr lang="en-US" b="0" baseline="0" dirty="0">
                <a:cs typeface="Times New Roman" panose="02020603050405020304" pitchFamily="18" charset="0"/>
              </a:rPr>
              <a:t>R</a:t>
            </a:r>
            <a:r>
              <a:rPr lang="en-US" altLang="en-US" b="0" dirty="0">
                <a:cs typeface="Times New Roman" panose="02020603050405020304" pitchFamily="18" charset="0"/>
              </a:rPr>
              <a:t>esp</a:t>
            </a:r>
            <a:r>
              <a:rPr lang="en-US" altLang="en-US" dirty="0">
                <a:cs typeface="Times New Roman" panose="02020603050405020304" pitchFamily="18" charset="0"/>
              </a:rPr>
              <a:t>irators must fit properly to prevent leaks around the edges.</a:t>
            </a:r>
            <a:r>
              <a:rPr lang="en-US" altLang="en-US" baseline="0" dirty="0">
                <a:cs typeface="Times New Roman" panose="02020603050405020304" pitchFamily="18" charset="0"/>
              </a:rPr>
              <a:t> </a:t>
            </a:r>
            <a:r>
              <a:rPr lang="en-US" altLang="en-US" b="1" dirty="0">
                <a:cs typeface="Times New Roman" panose="02020603050405020304" pitchFamily="18" charset="0"/>
              </a:rPr>
              <a:t>Fit-testing </a:t>
            </a:r>
            <a:r>
              <a:rPr lang="en-US" altLang="en-US" dirty="0">
                <a:cs typeface="Times New Roman" panose="02020603050405020304" pitchFamily="18" charset="0"/>
              </a:rPr>
              <a:t>must be done </a:t>
            </a:r>
            <a:r>
              <a:rPr lang="en-US" dirty="0">
                <a:cs typeface="Times New Roman" panose="02020603050405020304" pitchFamily="18" charset="0"/>
              </a:rPr>
              <a:t>with the same make, model, style, and size of respirator that will be used </a:t>
            </a:r>
            <a:r>
              <a:rPr lang="en-US" altLang="en-US" dirty="0">
                <a:cs typeface="Times New Roman" panose="02020603050405020304" pitchFamily="18" charset="0"/>
              </a:rPr>
              <a:t>before first wearing a respirator. Fit testing may be conducted</a:t>
            </a:r>
            <a:r>
              <a:rPr lang="en-US" altLang="en-US" baseline="0" dirty="0">
                <a:cs typeface="Times New Roman" panose="02020603050405020304" pitchFamily="18" charset="0"/>
              </a:rPr>
              <a:t> by using the </a:t>
            </a:r>
            <a:r>
              <a:rPr lang="en-US" altLang="en-US" b="1" baseline="0" dirty="0">
                <a:cs typeface="Times New Roman" panose="02020603050405020304" pitchFamily="18" charset="0"/>
              </a:rPr>
              <a:t>quantitative</a:t>
            </a:r>
            <a:r>
              <a:rPr lang="en-US" altLang="en-US" baseline="0" dirty="0">
                <a:cs typeface="Times New Roman" panose="02020603050405020304" pitchFamily="18" charset="0"/>
              </a:rPr>
              <a:t> method or the </a:t>
            </a:r>
            <a:r>
              <a:rPr lang="en-US" altLang="en-US" b="1" baseline="0" dirty="0">
                <a:cs typeface="Times New Roman" panose="02020603050405020304" pitchFamily="18" charset="0"/>
              </a:rPr>
              <a:t>qualitative </a:t>
            </a:r>
            <a:r>
              <a:rPr lang="en-US" altLang="en-US" baseline="0" dirty="0">
                <a:cs typeface="Times New Roman" panose="02020603050405020304" pitchFamily="18" charset="0"/>
              </a:rPr>
              <a:t>method. Employees must o</a:t>
            </a:r>
            <a:r>
              <a:rPr lang="en-US" altLang="en-US" dirty="0">
                <a:cs typeface="Times New Roman" panose="02020603050405020304" pitchFamily="18" charset="0"/>
              </a:rPr>
              <a:t>nly wear the model and size of respirator that they fit tested with.</a:t>
            </a:r>
            <a:r>
              <a:rPr lang="en-US" altLang="en-US" baseline="0" dirty="0">
                <a:cs typeface="Times New Roman" panose="02020603050405020304" pitchFamily="18" charset="0"/>
              </a:rPr>
              <a:t> Employers should </a:t>
            </a:r>
            <a:r>
              <a:rPr lang="en-US" b="1" dirty="0">
                <a:cs typeface="Times New Roman" panose="02020603050405020304" pitchFamily="18" charset="0"/>
              </a:rPr>
              <a:t>not permit</a:t>
            </a:r>
            <a:r>
              <a:rPr lang="en-US" b="1" baseline="0" dirty="0">
                <a:cs typeface="Times New Roman" panose="02020603050405020304" pitchFamily="18" charset="0"/>
              </a:rPr>
              <a:t> employees</a:t>
            </a:r>
            <a:r>
              <a:rPr lang="en-US" b="1" dirty="0">
                <a:cs typeface="Times New Roman" panose="02020603050405020304" pitchFamily="18" charset="0"/>
              </a:rPr>
              <a:t> to have facial hair </a:t>
            </a:r>
            <a:r>
              <a:rPr lang="en-US" dirty="0">
                <a:cs typeface="Times New Roman" panose="02020603050405020304" pitchFamily="18" charset="0"/>
              </a:rPr>
              <a:t>that comes between the sealing surface of the facepiece and the face, or that interferes with valve function</a:t>
            </a:r>
            <a:r>
              <a:rPr lang="en-US" baseline="0" dirty="0">
                <a:cs typeface="Times New Roman" panose="02020603050405020304" pitchFamily="18" charset="0"/>
              </a:rPr>
              <a:t> or a</a:t>
            </a:r>
            <a:r>
              <a:rPr lang="en-US" dirty="0">
                <a:cs typeface="Times New Roman" panose="02020603050405020304" pitchFamily="18" charset="0"/>
              </a:rPr>
              <a:t>ny condition that interferes with the face-to-facepiece seal or valve function.</a:t>
            </a:r>
          </a:p>
          <a:p>
            <a:pPr algn="just"/>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32</a:t>
            </a:fld>
            <a:endParaRPr lang="en-US"/>
          </a:p>
        </p:txBody>
      </p:sp>
    </p:spTree>
    <p:extLst>
      <p:ext uri="{BB962C8B-B14F-4D97-AF65-F5344CB8AC3E}">
        <p14:creationId xmlns:p14="http://schemas.microsoft.com/office/powerpoint/2010/main" val="219698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To comply</a:t>
            </a:r>
            <a:r>
              <a:rPr lang="en-US" baseline="0" dirty="0"/>
              <a:t> with the silica standard, </a:t>
            </a:r>
            <a:r>
              <a:rPr lang="en-US" sz="1200" kern="1200" baseline="0" dirty="0">
                <a:solidFill>
                  <a:schemeClr val="tx1"/>
                </a:solidFill>
                <a:effectLst/>
                <a:ea typeface="+mn-ea"/>
                <a:cs typeface="+mn-cs"/>
              </a:rPr>
              <a:t>e</a:t>
            </a:r>
            <a:r>
              <a:rPr lang="en-US" sz="1200" kern="1200" dirty="0">
                <a:solidFill>
                  <a:schemeClr val="tx1"/>
                </a:solidFill>
                <a:effectLst/>
                <a:ea typeface="+mn-ea"/>
                <a:cs typeface="+mn-cs"/>
              </a:rPr>
              <a:t>mployers must provide employees with appropriate respirators with specified  </a:t>
            </a:r>
            <a:r>
              <a:rPr lang="en-US" sz="1200" b="1" dirty="0">
                <a:cs typeface="Times New Roman" panose="02020603050405020304" pitchFamily="18" charset="0"/>
              </a:rPr>
              <a:t>Assigned Protection Factor (APF) </a:t>
            </a:r>
            <a:r>
              <a:rPr lang="en-US" sz="1200" kern="1200" dirty="0">
                <a:solidFill>
                  <a:schemeClr val="tx1"/>
                </a:solidFill>
                <a:effectLst/>
                <a:ea typeface="+mn-ea"/>
                <a:cs typeface="+mn-cs"/>
              </a:rPr>
              <a:t> where required. </a:t>
            </a:r>
            <a:r>
              <a:rPr lang="en-US" sz="1200" b="1" dirty="0">
                <a:cs typeface="Times New Roman" panose="02020603050405020304" pitchFamily="18" charset="0"/>
              </a:rPr>
              <a:t>Assigned Protection Factor (APF) </a:t>
            </a:r>
            <a:r>
              <a:rPr lang="en-US" sz="1200" dirty="0">
                <a:cs typeface="Times New Roman" panose="02020603050405020304" pitchFamily="18" charset="0"/>
              </a:rPr>
              <a:t>signifies the workplace level of respiratory protection that a respirator or class of respirators is expected to provide to employees, when the employer implements a continuing, effective respiratory protection program in compliance with the Respiratory Protection Standard (29 CFR 1910.134).</a:t>
            </a:r>
            <a:r>
              <a:rPr lang="en-US" altLang="en-US" sz="1200" dirty="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Employers following the specified exposure control methods must provide the respiratory protection as required in Table 1. </a:t>
            </a:r>
            <a:endParaRPr lang="en-US" sz="1200" b="1" baseline="0" dirty="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cs typeface="Times New Roman" panose="02020603050405020304" pitchFamily="18" charset="0"/>
            </a:endParaRPr>
          </a:p>
          <a:p>
            <a:pPr algn="just"/>
            <a:r>
              <a:rPr lang="en-US" sz="1200" kern="1200" dirty="0">
                <a:solidFill>
                  <a:schemeClr val="tx1"/>
                </a:solidFill>
                <a:effectLst/>
                <a:ea typeface="+mn-ea"/>
                <a:cs typeface="+mn-cs"/>
              </a:rPr>
              <a:t>Employers who follow alternative exposure control methods must provide respiratory protection</a:t>
            </a:r>
            <a:endParaRPr lang="en-US" sz="1200" kern="1200" baseline="0" dirty="0">
              <a:solidFill>
                <a:schemeClr val="tx1"/>
              </a:solidFill>
              <a:effectLst/>
              <a:ea typeface="+mn-ea"/>
              <a:cs typeface="+mn-cs"/>
            </a:endParaRPr>
          </a:p>
          <a:p>
            <a:pPr marL="171450" indent="-171450" algn="just">
              <a:buFont typeface="Arial" panose="020B0604020202020204" pitchFamily="34" charset="0"/>
              <a:buChar char="•"/>
            </a:pPr>
            <a:r>
              <a:rPr lang="en-US" sz="1200" kern="1200" baseline="0" dirty="0">
                <a:solidFill>
                  <a:schemeClr val="tx1"/>
                </a:solidFill>
                <a:effectLst/>
                <a:ea typeface="+mn-ea"/>
                <a:cs typeface="+mn-cs"/>
              </a:rPr>
              <a:t>w</a:t>
            </a:r>
            <a:r>
              <a:rPr lang="en-US" sz="1200" kern="1200" dirty="0">
                <a:solidFill>
                  <a:schemeClr val="tx1"/>
                </a:solidFill>
                <a:effectLst/>
                <a:ea typeface="+mn-ea"/>
                <a:cs typeface="+mn-cs"/>
              </a:rPr>
              <a:t>here exposures exceed the PEL during periods necessary to install or implement feasible engineering and work practice controls;</a:t>
            </a:r>
            <a:r>
              <a:rPr lang="en-US" sz="1200" kern="1200" baseline="0" dirty="0">
                <a:solidFill>
                  <a:schemeClr val="tx1"/>
                </a:solidFill>
                <a:effectLst/>
                <a:ea typeface="+mn-ea"/>
                <a:cs typeface="+mn-cs"/>
              </a:rPr>
              <a:t> </a:t>
            </a:r>
            <a:r>
              <a:rPr lang="en-US" sz="1200" b="1" kern="1200" baseline="0" dirty="0">
                <a:solidFill>
                  <a:schemeClr val="tx1"/>
                </a:solidFill>
                <a:effectLst/>
                <a:ea typeface="+mn-ea"/>
                <a:cs typeface="+mn-cs"/>
              </a:rPr>
              <a:t>and/or</a:t>
            </a:r>
          </a:p>
          <a:p>
            <a:pPr marL="171450" indent="-171450" algn="just">
              <a:buFont typeface="Arial" panose="020B0604020202020204" pitchFamily="34" charset="0"/>
              <a:buChar char="•"/>
            </a:pPr>
            <a:r>
              <a:rPr lang="en-US" sz="1200" kern="1200" baseline="0" dirty="0">
                <a:solidFill>
                  <a:schemeClr val="tx1"/>
                </a:solidFill>
                <a:effectLst/>
                <a:ea typeface="+mn-ea"/>
                <a:cs typeface="+mn-cs"/>
              </a:rPr>
              <a:t>w</a:t>
            </a:r>
            <a:r>
              <a:rPr lang="en-US" sz="1200" kern="1200" dirty="0">
                <a:solidFill>
                  <a:schemeClr val="tx1"/>
                </a:solidFill>
                <a:effectLst/>
                <a:ea typeface="+mn-ea"/>
                <a:cs typeface="+mn-cs"/>
              </a:rPr>
              <a:t>here exposures exceed the PEL during tasks</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for which engineering and work practice controls are not feasible,</a:t>
            </a:r>
            <a:r>
              <a:rPr lang="en-US" sz="1200" kern="1200" baseline="0" dirty="0">
                <a:solidFill>
                  <a:schemeClr val="tx1"/>
                </a:solidFill>
                <a:effectLst/>
                <a:ea typeface="+mn-ea"/>
                <a:cs typeface="+mn-cs"/>
              </a:rPr>
              <a:t> </a:t>
            </a:r>
            <a:r>
              <a:rPr lang="en-US" sz="1200" b="1" kern="1200" baseline="0" dirty="0">
                <a:solidFill>
                  <a:schemeClr val="tx1"/>
                </a:solidFill>
                <a:effectLst/>
                <a:ea typeface="+mn-ea"/>
                <a:cs typeface="+mn-cs"/>
              </a:rPr>
              <a:t>and/or </a:t>
            </a:r>
          </a:p>
          <a:p>
            <a:pPr marL="171450" indent="-171450" algn="just">
              <a:buFont typeface="Arial" panose="020B0604020202020204" pitchFamily="34" charset="0"/>
              <a:buChar char="•"/>
            </a:pPr>
            <a:r>
              <a:rPr lang="en-US" sz="1200" kern="1200" baseline="0" dirty="0">
                <a:solidFill>
                  <a:schemeClr val="tx1"/>
                </a:solidFill>
                <a:effectLst/>
                <a:ea typeface="+mn-ea"/>
                <a:cs typeface="+mn-cs"/>
              </a:rPr>
              <a:t>d</a:t>
            </a:r>
            <a:r>
              <a:rPr lang="en-US" sz="1200" kern="1200" dirty="0">
                <a:solidFill>
                  <a:schemeClr val="tx1"/>
                </a:solidFill>
                <a:effectLst/>
                <a:ea typeface="+mn-ea"/>
                <a:cs typeface="+mn-cs"/>
              </a:rPr>
              <a:t>uring tasks in which the employer has implemented all feasible engineering  and work practice controls but exposures remain above the PEL.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1" dirty="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33</a:t>
            </a:fld>
            <a:endParaRPr lang="en-US"/>
          </a:p>
        </p:txBody>
      </p:sp>
    </p:spTree>
    <p:extLst>
      <p:ext uri="{BB962C8B-B14F-4D97-AF65-F5344CB8AC3E}">
        <p14:creationId xmlns:p14="http://schemas.microsoft.com/office/powerpoint/2010/main" val="2078012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Where respirator use is required, employers must comply with all requirements of the Respiratory Protection Standard (</a:t>
            </a:r>
            <a:r>
              <a:rPr lang="en-US" dirty="0">
                <a:cs typeface="Times New Roman" panose="02020603050405020304" pitchFamily="18" charset="0"/>
              </a:rPr>
              <a:t>OSHA 29 CFR 1910.134)</a:t>
            </a:r>
            <a:r>
              <a:rPr lang="en-US" kern="1200" dirty="0">
                <a:solidFill>
                  <a:schemeClr val="tx1"/>
                </a:solidFill>
                <a:effectLst/>
                <a:ea typeface="+mn-ea"/>
                <a:cs typeface="+mn-cs"/>
              </a:rPr>
              <a:t>. These requirements are summarized as follows:</a:t>
            </a:r>
          </a:p>
          <a:p>
            <a:pPr marL="800100" lvl="1" indent="-342900" algn="just">
              <a:buFont typeface="Wingdings" panose="05000000000000000000" pitchFamily="2" charset="2"/>
              <a:buChar char="§"/>
            </a:pPr>
            <a:r>
              <a:rPr lang="en-US" dirty="0">
                <a:ea typeface="ＭＳ Ｐゴシック" charset="-128"/>
                <a:cs typeface="Times New Roman" panose="02020603050405020304" pitchFamily="18" charset="0"/>
              </a:rPr>
              <a:t>A written respiratory protection program must be in place.</a:t>
            </a:r>
          </a:p>
          <a:p>
            <a:pPr marL="800100" lvl="1" indent="-342900" algn="just">
              <a:buFont typeface="Wingdings" panose="05000000000000000000" pitchFamily="2" charset="2"/>
              <a:buChar char="§"/>
            </a:pPr>
            <a:r>
              <a:rPr lang="en-US" dirty="0">
                <a:ea typeface="ＭＳ Ｐゴシック" charset="-128"/>
                <a:cs typeface="Times New Roman" panose="02020603050405020304" pitchFamily="18" charset="0"/>
              </a:rPr>
              <a:t>There</a:t>
            </a:r>
            <a:r>
              <a:rPr lang="en-US" baseline="0" dirty="0">
                <a:ea typeface="ＭＳ Ｐゴシック" charset="-128"/>
                <a:cs typeface="Times New Roman" panose="02020603050405020304" pitchFamily="18" charset="0"/>
              </a:rPr>
              <a:t> must be m</a:t>
            </a:r>
            <a:r>
              <a:rPr lang="en-US" dirty="0">
                <a:ea typeface="ＭＳ Ｐゴシック" charset="-128"/>
                <a:cs typeface="Times New Roman" panose="02020603050405020304" pitchFamily="18" charset="0"/>
              </a:rPr>
              <a:t>edical evaluation to determine if the employee is fit to wear a respirator</a:t>
            </a:r>
          </a:p>
          <a:p>
            <a:pPr marL="800100" lvl="1" indent="-342900" algn="just">
              <a:buFont typeface="Wingdings" panose="05000000000000000000" pitchFamily="2" charset="2"/>
              <a:buChar char="§"/>
            </a:pPr>
            <a:r>
              <a:rPr lang="en-US" dirty="0">
                <a:ea typeface="ＭＳ Ｐゴシック" charset="-128"/>
                <a:cs typeface="Times New Roman" panose="02020603050405020304" pitchFamily="18" charset="0"/>
              </a:rPr>
              <a:t>Training must be provided to employees on proper use, limitations, and storage of the respirator selected for use.</a:t>
            </a:r>
          </a:p>
          <a:p>
            <a:pPr marL="800100" lvl="1" indent="-342900" algn="just">
              <a:buFont typeface="Wingdings" panose="05000000000000000000" pitchFamily="2" charset="2"/>
              <a:buChar char="§"/>
            </a:pPr>
            <a:r>
              <a:rPr lang="en-US" dirty="0">
                <a:ea typeface="ＭＳ Ｐゴシック" charset="-128"/>
                <a:cs typeface="Times New Roman" panose="02020603050405020304" pitchFamily="18" charset="0"/>
              </a:rPr>
              <a:t>Fit testing must be done to determine that the respirator selected for use fits properly.</a:t>
            </a:r>
          </a:p>
          <a:p>
            <a:pPr marL="800100" lvl="1" indent="-342900" algn="just">
              <a:buFont typeface="Wingdings" panose="05000000000000000000" pitchFamily="2" charset="2"/>
              <a:buChar char="§"/>
            </a:pPr>
            <a:r>
              <a:rPr lang="en-US" dirty="0">
                <a:ea typeface="ＭＳ Ｐゴシック" charset="-128"/>
                <a:cs typeface="Times New Roman" panose="02020603050405020304" pitchFamily="18" charset="0"/>
              </a:rPr>
              <a:t>Procedures and schedules must be implemented for respirator maintenance.</a:t>
            </a:r>
          </a:p>
          <a:p>
            <a:pPr algn="just"/>
            <a:endParaRPr lang="en-US" kern="1200" dirty="0">
              <a:solidFill>
                <a:schemeClr val="tx1"/>
              </a:solidFill>
              <a:effectLs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pPr/>
              <a:t>34</a:t>
            </a:fld>
            <a:endParaRPr lang="en-US"/>
          </a:p>
        </p:txBody>
      </p:sp>
    </p:spTree>
    <p:extLst>
      <p:ext uri="{BB962C8B-B14F-4D97-AF65-F5344CB8AC3E}">
        <p14:creationId xmlns:p14="http://schemas.microsoft.com/office/powerpoint/2010/main" val="342649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For each employee engaged in a task in Table 1, employers who choose to follow the Table for that task are required to fully and</a:t>
            </a:r>
            <a:r>
              <a:rPr lang="en-US" kern="1200" baseline="0" dirty="0">
                <a:solidFill>
                  <a:schemeClr val="tx1"/>
                </a:solidFill>
                <a:effectLst/>
                <a:ea typeface="+mn-ea"/>
                <a:cs typeface="+mn-cs"/>
              </a:rPr>
              <a:t> </a:t>
            </a:r>
            <a:r>
              <a:rPr lang="en-US" kern="1200" dirty="0">
                <a:solidFill>
                  <a:schemeClr val="tx1"/>
                </a:solidFill>
                <a:effectLst/>
                <a:ea typeface="+mn-ea"/>
                <a:cs typeface="+mn-cs"/>
              </a:rPr>
              <a:t>properly implement the engineering controls,</a:t>
            </a:r>
            <a:r>
              <a:rPr lang="en-US" kern="1200" baseline="0" dirty="0">
                <a:solidFill>
                  <a:schemeClr val="tx1"/>
                </a:solidFill>
                <a:effectLst/>
                <a:ea typeface="+mn-ea"/>
                <a:cs typeface="+mn-cs"/>
              </a:rPr>
              <a:t> </a:t>
            </a:r>
            <a:r>
              <a:rPr lang="en-US" kern="1200" dirty="0">
                <a:solidFill>
                  <a:schemeClr val="tx1"/>
                </a:solidFill>
                <a:effectLst/>
                <a:ea typeface="+mn-ea"/>
                <a:cs typeface="+mn-cs"/>
              </a:rPr>
              <a:t>work practices, and respiratory protection specified in Table 1. Table 1 lists 18 common tasks using various types of tools or equipment found on construction sites. These equipment/tasks</a:t>
            </a:r>
            <a:r>
              <a:rPr lang="en-US" kern="1200" baseline="0" dirty="0">
                <a:solidFill>
                  <a:schemeClr val="tx1"/>
                </a:solidFill>
                <a:effectLst/>
                <a:ea typeface="+mn-ea"/>
                <a:cs typeface="+mn-cs"/>
              </a:rPr>
              <a:t> are grouped as:</a:t>
            </a:r>
          </a:p>
          <a:p>
            <a:pPr marL="800100" lvl="1" indent="-342900" algn="just">
              <a:buFont typeface="Arial" panose="020B0604020202020204" pitchFamily="34" charset="0"/>
              <a:buChar char="•"/>
            </a:pPr>
            <a:r>
              <a:rPr lang="en-US" dirty="0"/>
              <a:t>Stationary masonry saws; hand held power saws; walk-behind saws; drivable saws;</a:t>
            </a:r>
          </a:p>
          <a:p>
            <a:pPr marL="800100" lvl="1" indent="-342900" algn="just">
              <a:buFont typeface="Arial" panose="020B0604020202020204" pitchFamily="34" charset="0"/>
              <a:buChar char="•"/>
            </a:pPr>
            <a:r>
              <a:rPr lang="en-US" dirty="0"/>
              <a:t>Rig-mounted core saws or drills; handheld and stand-mounted drills (including impact and rotary hammer drills);</a:t>
            </a:r>
          </a:p>
          <a:p>
            <a:pPr marL="800100" lvl="1" indent="-342900" algn="just">
              <a:buFont typeface="Arial" panose="020B0604020202020204" pitchFamily="34" charset="0"/>
              <a:buChar char="•"/>
            </a:pPr>
            <a:r>
              <a:rPr lang="en-US" dirty="0"/>
              <a:t>Dowel drilling rigs; vehicle-mounted drilling rigs;</a:t>
            </a:r>
          </a:p>
          <a:p>
            <a:pPr marL="800100" lvl="1" indent="-342900" algn="just">
              <a:buFont typeface="Arial" panose="020B0604020202020204" pitchFamily="34" charset="0"/>
              <a:buChar char="•"/>
            </a:pPr>
            <a:r>
              <a:rPr lang="en-US" dirty="0"/>
              <a:t>Jack hammers and hand held powered chipping tools;</a:t>
            </a:r>
          </a:p>
          <a:p>
            <a:pPr marL="800100" lvl="1" indent="-342900" algn="just">
              <a:buFont typeface="Arial" panose="020B0604020202020204" pitchFamily="34" charset="0"/>
              <a:buChar char="•"/>
            </a:pPr>
            <a:r>
              <a:rPr lang="en-US" dirty="0"/>
              <a:t>Hand held grinders; walk-behind milling machines and floor grinders;</a:t>
            </a:r>
          </a:p>
          <a:p>
            <a:pPr marL="800100" lvl="1" indent="-342900" algn="just">
              <a:buFont typeface="Arial" panose="020B0604020202020204" pitchFamily="34" charset="0"/>
              <a:buChar char="•"/>
            </a:pPr>
            <a:r>
              <a:rPr lang="en-US" dirty="0"/>
              <a:t>Drivable milling machines;</a:t>
            </a:r>
          </a:p>
          <a:p>
            <a:pPr marL="800100" lvl="1" indent="-342900" algn="just">
              <a:buFont typeface="Arial" panose="020B0604020202020204" pitchFamily="34" charset="0"/>
              <a:buChar char="•"/>
            </a:pPr>
            <a:r>
              <a:rPr lang="en-US" dirty="0"/>
              <a:t>Crushing machines; and </a:t>
            </a:r>
          </a:p>
          <a:p>
            <a:pPr marL="800100" lvl="1" indent="-342900" algn="just">
              <a:buFont typeface="Arial" panose="020B0604020202020204" pitchFamily="34" charset="0"/>
              <a:buChar char="•"/>
            </a:pPr>
            <a:r>
              <a:rPr lang="en-US" dirty="0"/>
              <a:t>Heavy equipment and utility vehicles when used to abrade or fracture silica-containing materials (such as hoe-ramming or rock ripping) or during demolition activities, and for tasks such as grading and excavating.</a:t>
            </a:r>
          </a:p>
          <a:p>
            <a:pPr marL="800100" lvl="1" indent="-342900" algn="just">
              <a:buFont typeface="Arial" panose="020B0604020202020204" pitchFamily="34" charset="0"/>
              <a:buChar char="•"/>
            </a:pPr>
            <a:endParaRPr lang="en-US" dirty="0"/>
          </a:p>
          <a:p>
            <a:pPr lvl="0" algn="just">
              <a:buFont typeface="Wingdings" panose="05000000000000000000" pitchFamily="2" charset="2"/>
              <a:buNone/>
            </a:pPr>
            <a:r>
              <a:rPr lang="en-US" dirty="0"/>
              <a:t>If an employer can not find the equipment used for a job or task in Table 1 , s/he will need to follow the alternative method of exposure controls.</a:t>
            </a:r>
          </a:p>
          <a:p>
            <a:pPr algn="just"/>
            <a:endParaRPr lang="en-US" kern="1200" baseline="0" dirty="0">
              <a:solidFill>
                <a:schemeClr val="tx1"/>
              </a:solidFill>
              <a:effectLst/>
              <a:ea typeface="+mn-ea"/>
              <a:cs typeface="+mn-cs"/>
            </a:endParaRPr>
          </a:p>
          <a:p>
            <a:pPr algn="just"/>
            <a:r>
              <a:rPr lang="en-US" kern="1200" dirty="0">
                <a:solidFill>
                  <a:schemeClr val="tx1"/>
                </a:solidFill>
                <a:effectLst/>
                <a:ea typeface="+mn-ea"/>
                <a:cs typeface="+mn-cs"/>
              </a:rPr>
              <a:t>Respirator requirements in Table 1 are indicated by </a:t>
            </a:r>
            <a:r>
              <a:rPr lang="en-US" b="1" kern="1200" dirty="0">
                <a:solidFill>
                  <a:schemeClr val="tx1"/>
                </a:solidFill>
                <a:effectLst/>
                <a:ea typeface="+mn-ea"/>
                <a:cs typeface="+mn-cs"/>
              </a:rPr>
              <a:t>task duration and task location, </a:t>
            </a:r>
            <a:r>
              <a:rPr lang="en-US" b="0" kern="1200" dirty="0">
                <a:solidFill>
                  <a:schemeClr val="tx1"/>
                </a:solidFill>
                <a:effectLst/>
                <a:ea typeface="+mn-ea"/>
                <a:cs typeface="+mn-cs"/>
              </a:rPr>
              <a:t>as</a:t>
            </a:r>
            <a:r>
              <a:rPr lang="en-US" b="1" kern="1200" baseline="0" dirty="0">
                <a:solidFill>
                  <a:schemeClr val="tx1"/>
                </a:solidFill>
                <a:effectLst/>
                <a:ea typeface="+mn-ea"/>
                <a:cs typeface="+mn-cs"/>
              </a:rPr>
              <a:t> </a:t>
            </a:r>
            <a:r>
              <a:rPr lang="en-US" kern="1200" dirty="0">
                <a:solidFill>
                  <a:schemeClr val="tx1"/>
                </a:solidFill>
                <a:effectLst/>
                <a:ea typeface="+mn-ea"/>
                <a:cs typeface="+mn-cs"/>
              </a:rPr>
              <a:t>“less than or equal to 4 hours/shift” or</a:t>
            </a:r>
            <a:r>
              <a:rPr lang="en-US" kern="1200" baseline="0" dirty="0">
                <a:solidFill>
                  <a:schemeClr val="tx1"/>
                </a:solidFill>
                <a:effectLst/>
                <a:ea typeface="+mn-ea"/>
                <a:cs typeface="+mn-cs"/>
              </a:rPr>
              <a:t> </a:t>
            </a:r>
            <a:r>
              <a:rPr lang="en-US" kern="1200" dirty="0">
                <a:solidFill>
                  <a:schemeClr val="tx1"/>
                </a:solidFill>
                <a:effectLst/>
                <a:ea typeface="+mn-ea"/>
                <a:cs typeface="+mn-cs"/>
              </a:rPr>
              <a:t>“greater than 4 hours/shift”. Each of the following scenarios is considered a “shift” for purposes of determining the maximum amount of time that an employee may spend on tasks covered in Table 1 without respiratory protection:</a:t>
            </a:r>
            <a:r>
              <a:rPr lang="en-US" kern="1200" baseline="0" dirty="0">
                <a:solidFill>
                  <a:schemeClr val="tx1"/>
                </a:solidFill>
                <a:effectLst/>
                <a:ea typeface="+mn-ea"/>
                <a:cs typeface="+mn-cs"/>
              </a:rPr>
              <a:t> </a:t>
            </a:r>
          </a:p>
          <a:p>
            <a:pPr marL="171450" indent="-171450" algn="just">
              <a:buFont typeface="Arial" panose="020B0604020202020204" pitchFamily="34" charset="0"/>
              <a:buChar char="•"/>
            </a:pPr>
            <a:r>
              <a:rPr lang="en-US" kern="1200" dirty="0">
                <a:solidFill>
                  <a:schemeClr val="tx1"/>
                </a:solidFill>
                <a:effectLst/>
                <a:ea typeface="+mn-ea"/>
                <a:cs typeface="+mn-cs"/>
              </a:rPr>
              <a:t>A standard 8-hour work period;</a:t>
            </a:r>
            <a:r>
              <a:rPr lang="en-US" kern="1200" baseline="0" dirty="0">
                <a:solidFill>
                  <a:schemeClr val="tx1"/>
                </a:solidFill>
                <a:effectLst/>
                <a:ea typeface="+mn-ea"/>
                <a:cs typeface="+mn-cs"/>
              </a:rPr>
              <a:t> </a:t>
            </a:r>
          </a:p>
          <a:p>
            <a:pPr marL="171450" indent="-171450" algn="just">
              <a:buFont typeface="Arial" panose="020B0604020202020204" pitchFamily="34" charset="0"/>
              <a:buChar char="•"/>
            </a:pPr>
            <a:r>
              <a:rPr lang="en-US" kern="1200" dirty="0">
                <a:solidFill>
                  <a:schemeClr val="tx1"/>
                </a:solidFill>
                <a:effectLst/>
                <a:ea typeface="+mn-ea"/>
                <a:cs typeface="+mn-cs"/>
              </a:rPr>
              <a:t>A day with a break between work periods (</a:t>
            </a:r>
            <a:r>
              <a:rPr lang="en-US" i="1" kern="1200" dirty="0">
                <a:solidFill>
                  <a:schemeClr val="tx1"/>
                </a:solidFill>
                <a:effectLst/>
                <a:ea typeface="+mn-ea"/>
                <a:cs typeface="+mn-cs"/>
              </a:rPr>
              <a:t>e.g.</a:t>
            </a:r>
            <a:r>
              <a:rPr lang="en-US" kern="1200" dirty="0">
                <a:solidFill>
                  <a:schemeClr val="tx1"/>
                </a:solidFill>
                <a:effectLst/>
                <a:ea typeface="+mn-ea"/>
                <a:cs typeface="+mn-cs"/>
              </a:rPr>
              <a:t>, four hours on, two hours off, four hours on);</a:t>
            </a:r>
            <a:r>
              <a:rPr lang="en-US" kern="1200" baseline="0" dirty="0">
                <a:solidFill>
                  <a:schemeClr val="tx1"/>
                </a:solidFill>
                <a:effectLst/>
                <a:ea typeface="+mn-ea"/>
                <a:cs typeface="+mn-cs"/>
              </a:rPr>
              <a:t> </a:t>
            </a:r>
          </a:p>
          <a:p>
            <a:pPr marL="171450" indent="-171450" algn="just">
              <a:buFont typeface="Arial" panose="020B0604020202020204" pitchFamily="34" charset="0"/>
              <a:buChar char="•"/>
            </a:pPr>
            <a:r>
              <a:rPr lang="en-US" kern="1200" dirty="0">
                <a:solidFill>
                  <a:schemeClr val="tx1"/>
                </a:solidFill>
                <a:effectLst/>
                <a:ea typeface="+mn-ea"/>
                <a:cs typeface="+mn-cs"/>
              </a:rPr>
              <a:t>Work periods longer than eight hours;</a:t>
            </a:r>
            <a:r>
              <a:rPr lang="en-US" kern="1200" baseline="0" dirty="0">
                <a:solidFill>
                  <a:schemeClr val="tx1"/>
                </a:solidFill>
                <a:effectLst/>
                <a:ea typeface="+mn-ea"/>
                <a:cs typeface="+mn-cs"/>
              </a:rPr>
              <a:t> </a:t>
            </a:r>
          </a:p>
          <a:p>
            <a:pPr marL="171450" indent="-171450" algn="just">
              <a:buFont typeface="Arial" panose="020B0604020202020204" pitchFamily="34" charset="0"/>
              <a:buChar char="•"/>
            </a:pPr>
            <a:r>
              <a:rPr lang="en-US" kern="1200" dirty="0">
                <a:solidFill>
                  <a:schemeClr val="tx1"/>
                </a:solidFill>
                <a:effectLst/>
                <a:ea typeface="+mn-ea"/>
                <a:cs typeface="+mn-cs"/>
              </a:rPr>
              <a:t>Double shifts within a single day;</a:t>
            </a:r>
            <a:r>
              <a:rPr lang="en-US" kern="1200" baseline="0" dirty="0">
                <a:solidFill>
                  <a:schemeClr val="tx1"/>
                </a:solidFill>
                <a:effectLst/>
                <a:ea typeface="+mn-ea"/>
                <a:cs typeface="+mn-cs"/>
              </a:rPr>
              <a:t> and</a:t>
            </a:r>
          </a:p>
          <a:p>
            <a:pPr marL="171450" indent="-171450" algn="just">
              <a:buFont typeface="Arial" panose="020B0604020202020204" pitchFamily="34" charset="0"/>
              <a:buChar char="•"/>
            </a:pPr>
            <a:r>
              <a:rPr lang="en-US" kern="1200" dirty="0">
                <a:solidFill>
                  <a:schemeClr val="tx1"/>
                </a:solidFill>
                <a:effectLst/>
                <a:ea typeface="+mn-ea"/>
                <a:cs typeface="+mn-cs"/>
              </a:rPr>
              <a:t>A work period spanning two calendar days (</a:t>
            </a:r>
            <a:r>
              <a:rPr lang="en-US" i="1" kern="1200" dirty="0">
                <a:solidFill>
                  <a:schemeClr val="tx1"/>
                </a:solidFill>
                <a:effectLst/>
                <a:ea typeface="+mn-ea"/>
                <a:cs typeface="+mn-cs"/>
              </a:rPr>
              <a:t>e.g.</a:t>
            </a:r>
            <a:r>
              <a:rPr lang="en-US" kern="1200" dirty="0">
                <a:solidFill>
                  <a:schemeClr val="tx1"/>
                </a:solidFill>
                <a:effectLst/>
                <a:ea typeface="+mn-ea"/>
                <a:cs typeface="+mn-cs"/>
              </a:rPr>
              <a:t>, 8 p.m. until 4 a.m.)</a:t>
            </a:r>
            <a:r>
              <a:rPr lang="en-US" kern="1200" baseline="0" dirty="0">
                <a:solidFill>
                  <a:schemeClr val="tx1"/>
                </a:solidFill>
                <a:effectLst/>
                <a:ea typeface="+mn-ea"/>
                <a:cs typeface="+mn-cs"/>
              </a:rPr>
              <a:t> </a:t>
            </a:r>
          </a:p>
          <a:p>
            <a:pPr algn="just"/>
            <a:endParaRPr lang="en-US" kern="1200" baseline="0" dirty="0">
              <a:solidFill>
                <a:schemeClr val="tx1"/>
              </a:solidFill>
              <a:effectLst/>
              <a:ea typeface="+mn-ea"/>
              <a:cs typeface="+mn-cs"/>
            </a:endParaRPr>
          </a:p>
          <a:p>
            <a:pPr algn="just"/>
            <a:r>
              <a:rPr lang="en-US" kern="1200" baseline="0" dirty="0">
                <a:solidFill>
                  <a:schemeClr val="tx1"/>
                </a:solidFill>
                <a:effectLst/>
                <a:ea typeface="+mn-ea"/>
                <a:cs typeface="+mn-cs"/>
              </a:rPr>
              <a:t>Note that the </a:t>
            </a:r>
            <a:r>
              <a:rPr lang="en-US" kern="1200" dirty="0">
                <a:solidFill>
                  <a:schemeClr val="tx1"/>
                </a:solidFill>
                <a:effectLst/>
                <a:ea typeface="+mn-ea"/>
                <a:cs typeface="+mn-cs"/>
              </a:rPr>
              <a:t>task duration time starts when the  operator begins using the tool, and continues to be counted until he/she completes the task. </a:t>
            </a:r>
          </a:p>
          <a:p>
            <a:pPr algn="just"/>
            <a:endParaRPr lang="en-US" kern="1200" dirty="0">
              <a:solidFill>
                <a:schemeClr val="tx1"/>
              </a:solidFill>
              <a:effectLst/>
              <a:ea typeface="+mn-ea"/>
              <a:cs typeface="+mn-cs"/>
            </a:endParaRPr>
          </a:p>
          <a:p>
            <a:pPr algn="just"/>
            <a:r>
              <a:rPr lang="en-US" kern="1200" dirty="0">
                <a:solidFill>
                  <a:schemeClr val="tx1"/>
                </a:solidFill>
                <a:effectLst/>
                <a:ea typeface="+mn-ea"/>
                <a:cs typeface="+mn-cs"/>
              </a:rPr>
              <a:t>Several Table 1 entries distinguish between locations of tasks performed as “outdoors” or “indoors,  or in an enclosed area</a:t>
            </a:r>
            <a:r>
              <a:rPr lang="en-US" b="1" kern="1200" dirty="0">
                <a:solidFill>
                  <a:schemeClr val="tx1"/>
                </a:solidFill>
                <a:effectLst/>
                <a:ea typeface="+mn-ea"/>
                <a:cs typeface="+mn-cs"/>
              </a:rPr>
              <a:t>.” Indoors or in an enclosed areas” </a:t>
            </a:r>
            <a:r>
              <a:rPr lang="en-US" kern="1200" dirty="0">
                <a:solidFill>
                  <a:schemeClr val="tx1"/>
                </a:solidFill>
                <a:effectLst/>
                <a:ea typeface="+mn-ea"/>
                <a:cs typeface="+mn-cs"/>
              </a:rPr>
              <a:t>mean areas where airborne dust can build up unless additional exhaust is used. Employers following Table 1 are required  to provide a means of exhaust as needed  to minimize the accumulation of dusts generated by tasks performed in</a:t>
            </a:r>
            <a:r>
              <a:rPr lang="en-US" kern="1200" baseline="0" dirty="0">
                <a:solidFill>
                  <a:schemeClr val="tx1"/>
                </a:solidFill>
                <a:effectLst/>
                <a:ea typeface="+mn-ea"/>
                <a:cs typeface="+mn-cs"/>
              </a:rPr>
              <a:t> these </a:t>
            </a:r>
            <a:r>
              <a:rPr lang="en-US" kern="1200" dirty="0">
                <a:solidFill>
                  <a:schemeClr val="tx1"/>
                </a:solidFill>
                <a:effectLst/>
                <a:ea typeface="+mn-ea"/>
                <a:cs typeface="+mn-cs"/>
              </a:rPr>
              <a:t>areas. Exhaust</a:t>
            </a:r>
            <a:r>
              <a:rPr lang="en-US" kern="1200" baseline="0" dirty="0">
                <a:solidFill>
                  <a:schemeClr val="tx1"/>
                </a:solidFill>
                <a:effectLst/>
                <a:ea typeface="+mn-ea"/>
                <a:cs typeface="+mn-cs"/>
              </a:rPr>
              <a:t> </a:t>
            </a:r>
            <a:r>
              <a:rPr lang="en-US" kern="1200" dirty="0">
                <a:solidFill>
                  <a:schemeClr val="tx1"/>
                </a:solidFill>
                <a:effectLst/>
                <a:ea typeface="+mn-ea"/>
                <a:cs typeface="+mn-cs"/>
              </a:rPr>
              <a:t>system necessary may include portable fans (box fans, floor fans, axial fans), portable ventilation systems, or other systems that increase air movement and assist in the removal and dispersion of airborne dust.</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20316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pPr algn="just"/>
            <a:r>
              <a:rPr lang="en-US" dirty="0"/>
              <a:t>This slide provides an example of how Table 1 can be used.</a:t>
            </a:r>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19005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Employers who conduct tasks not listed in Table 1, or do not fully and properly implement the engineering controls, work practices, and respiratory protection described in Table 1</a:t>
            </a:r>
            <a:r>
              <a:rPr lang="en-US" kern="1200" baseline="0" dirty="0">
                <a:solidFill>
                  <a:schemeClr val="tx1"/>
                </a:solidFill>
                <a:effectLst/>
                <a:ea typeface="+mn-ea"/>
                <a:cs typeface="+mn-cs"/>
              </a:rPr>
              <a:t> </a:t>
            </a:r>
            <a:r>
              <a:rPr lang="en-US" kern="1200" dirty="0">
                <a:solidFill>
                  <a:schemeClr val="tx1"/>
                </a:solidFill>
                <a:effectLst/>
                <a:ea typeface="+mn-ea"/>
                <a:cs typeface="+mn-cs"/>
              </a:rPr>
              <a:t>of the specified exposure control methods approach, must follow the alternative exposure control methods approach. </a:t>
            </a:r>
            <a:r>
              <a:rPr lang="en-US" dirty="0">
                <a:cs typeface="Times New Roman" panose="02020603050405020304" pitchFamily="18" charset="0"/>
              </a:rPr>
              <a:t>This approach involves: </a:t>
            </a:r>
          </a:p>
          <a:p>
            <a:pPr marL="742950" lvl="1" indent="-342900" algn="just">
              <a:buFont typeface="Arial" panose="020B0604020202020204" pitchFamily="34" charset="0"/>
              <a:buChar char="•"/>
            </a:pPr>
            <a:r>
              <a:rPr lang="en-US" dirty="0">
                <a:cs typeface="Times New Roman" panose="02020603050405020304" pitchFamily="18" charset="0"/>
              </a:rPr>
              <a:t>Assessing employee exposure to silica;</a:t>
            </a:r>
            <a:r>
              <a:rPr lang="en-US" baseline="0" dirty="0">
                <a:cs typeface="Times New Roman" panose="02020603050405020304" pitchFamily="18" charset="0"/>
              </a:rPr>
              <a:t> </a:t>
            </a:r>
          </a:p>
          <a:p>
            <a:pPr marL="742950" lvl="1" indent="-342900" algn="just">
              <a:buFont typeface="Arial" panose="020B0604020202020204" pitchFamily="34" charset="0"/>
              <a:buChar char="•"/>
            </a:pPr>
            <a:r>
              <a:rPr lang="en-US" dirty="0">
                <a:cs typeface="Times New Roman" panose="02020603050405020304" pitchFamily="18" charset="0"/>
              </a:rPr>
              <a:t>Limiting exposure to the PEL using feasible engineering and work  practice controls; and</a:t>
            </a:r>
          </a:p>
          <a:p>
            <a:pPr marL="742950" lvl="1" indent="-342900" algn="just">
              <a:buFont typeface="Arial" panose="020B0604020202020204" pitchFamily="34" charset="0"/>
              <a:buChar char="•"/>
            </a:pPr>
            <a:r>
              <a:rPr lang="en-US" dirty="0">
                <a:cs typeface="Times New Roman" panose="02020603050405020304" pitchFamily="18" charset="0"/>
              </a:rPr>
              <a:t>Providing respiratory protection when necessary. </a:t>
            </a:r>
          </a:p>
          <a:p>
            <a:pPr marL="400050" lvl="1" indent="0" algn="just">
              <a:buFont typeface="Arial" panose="020B0604020202020204" pitchFamily="34" charset="0"/>
              <a:buNone/>
            </a:pPr>
            <a:endParaRPr lang="en-US" dirty="0">
              <a:cs typeface="Times New Roman" panose="02020603050405020304" pitchFamily="18" charset="0"/>
            </a:endParaRPr>
          </a:p>
          <a:p>
            <a:pPr marL="400050" lvl="1" indent="0" algn="just">
              <a:buFont typeface="Arial" panose="020B0604020202020204" pitchFamily="34" charset="0"/>
              <a:buNone/>
            </a:pPr>
            <a:r>
              <a:rPr lang="en-US" dirty="0">
                <a:cs typeface="Times New Roman" panose="02020603050405020304" pitchFamily="18" charset="0"/>
              </a:rPr>
              <a:t>There are two options</a:t>
            </a:r>
            <a:r>
              <a:rPr lang="en-US" baseline="0" dirty="0">
                <a:cs typeface="Times New Roman" panose="02020603050405020304" pitchFamily="18" charset="0"/>
              </a:rPr>
              <a:t> for implementing the Alternative Silica Exposure Control Method: Performance option and Scheduled monitoring option</a:t>
            </a:r>
            <a:endParaRPr lang="en-US" dirty="0">
              <a:cs typeface="Times New Roman" panose="02020603050405020304" pitchFamily="18" charset="0"/>
            </a:endParaRP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572652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ea typeface="+mn-ea"/>
                <a:cs typeface="+mn-cs"/>
              </a:rPr>
              <a:t>The performance option gives employers flexibility to determine the 8-hour TWA exposure for each employee based on any combination of </a:t>
            </a:r>
            <a:r>
              <a:rPr lang="en-US" b="1" kern="1200" dirty="0">
                <a:solidFill>
                  <a:schemeClr val="tx1"/>
                </a:solidFill>
                <a:effectLst/>
                <a:ea typeface="+mn-ea"/>
                <a:cs typeface="+mn-cs"/>
              </a:rPr>
              <a:t>air monitoring data </a:t>
            </a:r>
            <a:r>
              <a:rPr lang="en-US" kern="1200" dirty="0">
                <a:solidFill>
                  <a:schemeClr val="tx1"/>
                </a:solidFill>
                <a:effectLst/>
                <a:ea typeface="+mn-ea"/>
                <a:cs typeface="+mn-cs"/>
              </a:rPr>
              <a:t>or </a:t>
            </a:r>
            <a:r>
              <a:rPr lang="en-US" b="1" kern="1200" dirty="0">
                <a:solidFill>
                  <a:schemeClr val="tx1"/>
                </a:solidFill>
                <a:effectLst/>
                <a:ea typeface="+mn-ea"/>
                <a:cs typeface="+mn-cs"/>
              </a:rPr>
              <a:t>objective data.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1"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kern="1200" dirty="0">
                <a:solidFill>
                  <a:schemeClr val="tx1"/>
                </a:solidFill>
                <a:effectLst/>
                <a:ea typeface="+mn-ea"/>
                <a:cs typeface="+mn-cs"/>
              </a:rPr>
              <a:t>Both types of data </a:t>
            </a:r>
            <a:r>
              <a:rPr lang="en-US" kern="1200" dirty="0">
                <a:solidFill>
                  <a:schemeClr val="tx1"/>
                </a:solidFill>
                <a:effectLst/>
                <a:ea typeface="+mn-ea"/>
                <a:cs typeface="+mn-cs"/>
              </a:rPr>
              <a:t>can effectively characterize employee exposures to respirable crystalline silica, and are described</a:t>
            </a:r>
            <a:r>
              <a:rPr lang="en-US" kern="1200" baseline="0" dirty="0">
                <a:solidFill>
                  <a:schemeClr val="tx1"/>
                </a:solidFill>
                <a:effectLst/>
                <a:ea typeface="+mn-ea"/>
                <a:cs typeface="+mn-cs"/>
              </a:rPr>
              <a:t> as follows:</a:t>
            </a:r>
            <a:endParaRPr lang="en-US"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a typeface="+mn-ea"/>
              <a:cs typeface="+mn-cs"/>
            </a:endParaRPr>
          </a:p>
          <a:p>
            <a:pPr algn="just"/>
            <a:r>
              <a:rPr lang="en-US" b="1" kern="1200" dirty="0">
                <a:solidFill>
                  <a:schemeClr val="tx1"/>
                </a:solidFill>
                <a:effectLst/>
                <a:ea typeface="+mn-ea"/>
                <a:cs typeface="+mn-cs"/>
              </a:rPr>
              <a:t>Air monitoring data: </a:t>
            </a:r>
            <a:r>
              <a:rPr lang="en-US" b="1" kern="1200" baseline="0" dirty="0">
                <a:solidFill>
                  <a:schemeClr val="tx1"/>
                </a:solidFill>
                <a:effectLst/>
                <a:ea typeface="+mn-ea"/>
                <a:cs typeface="+mn-cs"/>
              </a:rPr>
              <a:t> </a:t>
            </a:r>
            <a:r>
              <a:rPr lang="en-US" b="0" kern="1200" baseline="0" dirty="0">
                <a:solidFill>
                  <a:schemeClr val="tx1"/>
                </a:solidFill>
                <a:effectLst/>
                <a:ea typeface="+mn-ea"/>
                <a:cs typeface="+mn-cs"/>
              </a:rPr>
              <a:t>Such data are obtained through the </a:t>
            </a:r>
            <a:r>
              <a:rPr lang="en-US" kern="1200" dirty="0">
                <a:solidFill>
                  <a:schemeClr val="tx1"/>
                </a:solidFill>
                <a:effectLst/>
                <a:ea typeface="+mn-ea"/>
                <a:cs typeface="+mn-cs"/>
              </a:rPr>
              <a:t>results of </a:t>
            </a:r>
            <a:r>
              <a:rPr lang="en-US" b="1" kern="1200" dirty="0">
                <a:solidFill>
                  <a:schemeClr val="tx1"/>
                </a:solidFill>
                <a:effectLst/>
                <a:ea typeface="+mn-ea"/>
                <a:cs typeface="+mn-cs"/>
              </a:rPr>
              <a:t>air monitoring </a:t>
            </a:r>
            <a:r>
              <a:rPr lang="en-US" kern="1200" dirty="0">
                <a:solidFill>
                  <a:schemeClr val="tx1"/>
                </a:solidFill>
                <a:effectLst/>
                <a:ea typeface="+mn-ea"/>
                <a:cs typeface="+mn-cs"/>
              </a:rPr>
              <a:t>conducted</a:t>
            </a:r>
            <a:r>
              <a:rPr lang="en-US" kern="1200" baseline="0" dirty="0">
                <a:solidFill>
                  <a:schemeClr val="tx1"/>
                </a:solidFill>
                <a:effectLst/>
                <a:ea typeface="+mn-ea"/>
                <a:cs typeface="+mn-cs"/>
              </a:rPr>
              <a:t> and </a:t>
            </a:r>
            <a:r>
              <a:rPr lang="en-US" kern="1200" dirty="0">
                <a:solidFill>
                  <a:schemeClr val="tx1"/>
                </a:solidFill>
                <a:effectLst/>
                <a:ea typeface="+mn-ea"/>
                <a:cs typeface="+mn-cs"/>
              </a:rPr>
              <a:t>analyzed according to the procedures and requirements in </a:t>
            </a:r>
            <a:r>
              <a:rPr lang="en-US" b="1" kern="1200" dirty="0">
                <a:solidFill>
                  <a:schemeClr val="tx1"/>
                </a:solidFill>
                <a:effectLst/>
                <a:ea typeface="+mn-ea"/>
                <a:cs typeface="+mn-cs"/>
              </a:rPr>
              <a:t>Appendix</a:t>
            </a:r>
            <a:r>
              <a:rPr lang="en-US" b="1" kern="1200" baseline="0" dirty="0">
                <a:solidFill>
                  <a:schemeClr val="tx1"/>
                </a:solidFill>
                <a:effectLst/>
                <a:ea typeface="+mn-ea"/>
                <a:cs typeface="+mn-cs"/>
              </a:rPr>
              <a:t> A </a:t>
            </a:r>
            <a:r>
              <a:rPr lang="en-US" kern="1200" dirty="0">
                <a:solidFill>
                  <a:schemeClr val="tx1"/>
                </a:solidFill>
                <a:effectLst/>
                <a:ea typeface="+mn-ea"/>
                <a:cs typeface="+mn-cs"/>
              </a:rPr>
              <a:t>under the responsibility of the employer to meet the requirements of the standard.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a typeface="+mn-ea"/>
              <a:cs typeface="+mn-cs"/>
            </a:endParaRPr>
          </a:p>
          <a:p>
            <a:pPr marL="0" indent="0" algn="just">
              <a:buNone/>
            </a:pPr>
            <a:r>
              <a:rPr lang="en-US" b="1" kern="1200" dirty="0">
                <a:solidFill>
                  <a:schemeClr val="tx1"/>
                </a:solidFill>
                <a:effectLst/>
                <a:ea typeface="+mn-ea"/>
                <a:cs typeface="+mn-cs"/>
              </a:rPr>
              <a:t>Objective data: </a:t>
            </a:r>
            <a:r>
              <a:rPr lang="en-US" b="0" kern="1200" dirty="0">
                <a:solidFill>
                  <a:schemeClr val="tx1"/>
                </a:solidFill>
                <a:effectLst/>
                <a:ea typeface="+mn-ea"/>
                <a:cs typeface="+mn-cs"/>
              </a:rPr>
              <a:t>This type of data encompasses information </a:t>
            </a:r>
            <a:r>
              <a:rPr lang="en-US" kern="1200" dirty="0">
                <a:solidFill>
                  <a:schemeClr val="tx1"/>
                </a:solidFill>
                <a:effectLst/>
                <a:ea typeface="+mn-ea"/>
                <a:cs typeface="+mn-cs"/>
              </a:rPr>
              <a:t>that demonstrates employee exposure to respirable crystalline silica, associated with a particular product or material, or a specific process, task, or activity. </a:t>
            </a:r>
            <a:r>
              <a:rPr lang="en-US" dirty="0">
                <a:cs typeface="Times New Roman" panose="02020603050405020304" pitchFamily="18" charset="0"/>
              </a:rPr>
              <a:t>Air monitoring data from </a:t>
            </a:r>
            <a:r>
              <a:rPr lang="en-US" b="1" dirty="0">
                <a:cs typeface="Times New Roman" panose="02020603050405020304" pitchFamily="18" charset="0"/>
              </a:rPr>
              <a:t>industry-wide surveys, historic air monitoring data,</a:t>
            </a:r>
            <a:r>
              <a:rPr lang="en-US" b="1" baseline="0" dirty="0">
                <a:cs typeface="Times New Roman" panose="02020603050405020304" pitchFamily="18" charset="0"/>
              </a:rPr>
              <a:t> </a:t>
            </a:r>
            <a:r>
              <a:rPr lang="en-US" baseline="0" dirty="0">
                <a:cs typeface="Times New Roman" panose="02020603050405020304" pitchFamily="18" charset="0"/>
              </a:rPr>
              <a:t>and  data derived from </a:t>
            </a:r>
            <a:r>
              <a:rPr lang="en-US" b="1" kern="1200" dirty="0">
                <a:solidFill>
                  <a:schemeClr val="tx1"/>
                </a:solidFill>
                <a:ea typeface="+mn-ea"/>
                <a:cs typeface="Times New Roman" panose="02020603050405020304" pitchFamily="18" charset="0"/>
              </a:rPr>
              <a:t>calc</a:t>
            </a:r>
            <a:r>
              <a:rPr lang="en-US" b="1" dirty="0">
                <a:cs typeface="Times New Roman" panose="02020603050405020304" pitchFamily="18" charset="0"/>
              </a:rPr>
              <a:t>ulations </a:t>
            </a:r>
            <a:r>
              <a:rPr lang="en-US" dirty="0">
                <a:cs typeface="Times New Roman" panose="02020603050405020304" pitchFamily="18" charset="0"/>
              </a:rPr>
              <a:t>based on the </a:t>
            </a:r>
            <a:r>
              <a:rPr lang="en-US" b="1" dirty="0">
                <a:cs typeface="Times New Roman" panose="02020603050405020304" pitchFamily="18" charset="0"/>
              </a:rPr>
              <a:t>composition</a:t>
            </a:r>
            <a:r>
              <a:rPr lang="en-US" dirty="0">
                <a:cs typeface="Times New Roman" panose="02020603050405020304" pitchFamily="18" charset="0"/>
              </a:rPr>
              <a:t> of a substance are some </a:t>
            </a:r>
            <a:r>
              <a:rPr lang="en-US" b="1" dirty="0">
                <a:cs typeface="Times New Roman" panose="02020603050405020304" pitchFamily="18" charset="0"/>
              </a:rPr>
              <a:t>examples</a:t>
            </a:r>
            <a:r>
              <a:rPr lang="en-US" dirty="0">
                <a:cs typeface="Times New Roman" panose="02020603050405020304" pitchFamily="18" charset="0"/>
              </a:rPr>
              <a:t> of objective data.</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032776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The scheduled monitoring option lets employers know when and how often they must perform exposure monitoring to measure employee exposures. Employers</a:t>
            </a:r>
            <a:r>
              <a:rPr lang="en-US" kern="1200" baseline="0" dirty="0">
                <a:solidFill>
                  <a:schemeClr val="tx1"/>
                </a:solidFill>
                <a:effectLst/>
                <a:ea typeface="+mn-ea"/>
                <a:cs typeface="+mn-cs"/>
              </a:rPr>
              <a:t> selecting the scheduled monitoring option must ensure that</a:t>
            </a:r>
          </a:p>
          <a:p>
            <a:pPr marL="800100" lvl="1" indent="-342900" algn="just">
              <a:buFont typeface="Arial" panose="020B0604020202020204" pitchFamily="34" charset="0"/>
              <a:buChar char="•"/>
            </a:pPr>
            <a:r>
              <a:rPr lang="en-US" b="1" dirty="0">
                <a:cs typeface="Times New Roman" panose="02020603050405020304" pitchFamily="18" charset="0"/>
              </a:rPr>
              <a:t>Results represent </a:t>
            </a:r>
            <a:r>
              <a:rPr lang="en-US" dirty="0">
                <a:cs typeface="Times New Roman" panose="02020603050405020304" pitchFamily="18" charset="0"/>
              </a:rPr>
              <a:t>the employee’s TWA exposure to silica over an </a:t>
            </a:r>
            <a:r>
              <a:rPr lang="en-US" b="1" dirty="0">
                <a:cs typeface="Times New Roman" panose="02020603050405020304" pitchFamily="18" charset="0"/>
              </a:rPr>
              <a:t>eight-hour workday; </a:t>
            </a:r>
          </a:p>
          <a:p>
            <a:pPr marL="800100" lvl="1" indent="-342900" algn="just">
              <a:buFont typeface="Arial" panose="020B0604020202020204" pitchFamily="34" charset="0"/>
              <a:buChar char="•"/>
            </a:pPr>
            <a:r>
              <a:rPr lang="en-US" b="1" dirty="0">
                <a:cs typeface="Times New Roman" panose="02020603050405020304" pitchFamily="18" charset="0"/>
              </a:rPr>
              <a:t>Samples </a:t>
            </a:r>
            <a:r>
              <a:rPr lang="en-US" dirty="0">
                <a:cs typeface="Times New Roman" panose="02020603050405020304" pitchFamily="18" charset="0"/>
              </a:rPr>
              <a:t>are </a:t>
            </a:r>
            <a:r>
              <a:rPr lang="en-US" b="1" dirty="0">
                <a:cs typeface="Times New Roman" panose="02020603050405020304" pitchFamily="18" charset="0"/>
              </a:rPr>
              <a:t>collected f</a:t>
            </a:r>
            <a:r>
              <a:rPr lang="en-US" dirty="0">
                <a:cs typeface="Times New Roman" panose="02020603050405020304" pitchFamily="18" charset="0"/>
              </a:rPr>
              <a:t>rom the </a:t>
            </a:r>
            <a:r>
              <a:rPr lang="en-US" b="1" dirty="0">
                <a:cs typeface="Times New Roman" panose="02020603050405020304" pitchFamily="18" charset="0"/>
              </a:rPr>
              <a:t>employee’s breathing zone; </a:t>
            </a:r>
          </a:p>
          <a:p>
            <a:pPr marL="800100" lvl="1" indent="-342900" algn="just">
              <a:buFont typeface="Arial" panose="020B0604020202020204" pitchFamily="34" charset="0"/>
              <a:buChar char="•"/>
            </a:pPr>
            <a:r>
              <a:rPr lang="en-US" dirty="0">
                <a:cs typeface="Times New Roman" panose="02020603050405020304" pitchFamily="18" charset="0"/>
              </a:rPr>
              <a:t>Samples are collected </a:t>
            </a:r>
            <a:r>
              <a:rPr lang="en-US" b="1" dirty="0">
                <a:cs typeface="Times New Roman" panose="02020603050405020304" pitchFamily="18" charset="0"/>
              </a:rPr>
              <a:t>outside respirators </a:t>
            </a:r>
            <a:r>
              <a:rPr lang="en-US" dirty="0">
                <a:cs typeface="Times New Roman" panose="02020603050405020304" pitchFamily="18" charset="0"/>
              </a:rPr>
              <a:t>so that they represent the </a:t>
            </a:r>
            <a:r>
              <a:rPr lang="en-US" b="1" dirty="0">
                <a:cs typeface="Times New Roman" panose="02020603050405020304" pitchFamily="18" charset="0"/>
              </a:rPr>
              <a:t>exposure that would occur without the use of the respirator;</a:t>
            </a:r>
          </a:p>
          <a:p>
            <a:pPr marL="800100" lvl="1" indent="-342900" algn="just">
              <a:buFont typeface="Arial" panose="020B0604020202020204" pitchFamily="34" charset="0"/>
              <a:buChar char="•"/>
            </a:pPr>
            <a:r>
              <a:rPr lang="en-US" dirty="0">
                <a:cs typeface="Times New Roman" panose="02020603050405020304" pitchFamily="18" charset="0"/>
              </a:rPr>
              <a:t>Initial monitoring is conducted </a:t>
            </a:r>
            <a:r>
              <a:rPr lang="en-US" b="1" dirty="0">
                <a:cs typeface="Times New Roman" panose="02020603050405020304" pitchFamily="18" charset="0"/>
              </a:rPr>
              <a:t>as soon as work begins</a:t>
            </a:r>
            <a:r>
              <a:rPr lang="en-US" dirty="0">
                <a:cs typeface="Times New Roman" panose="02020603050405020304" pitchFamily="18" charset="0"/>
              </a:rPr>
              <a:t>, so exposure levels and control measures can be determined;   </a:t>
            </a:r>
          </a:p>
          <a:p>
            <a:pPr marL="800100" lvl="1" indent="-342900" algn="just">
              <a:buFont typeface="Arial" panose="020B0604020202020204" pitchFamily="34" charset="0"/>
              <a:buChar char="•"/>
            </a:pPr>
            <a:r>
              <a:rPr lang="en-US" b="1" dirty="0">
                <a:cs typeface="Times New Roman" panose="02020603050405020304" pitchFamily="18" charset="0"/>
              </a:rPr>
              <a:t>Exposure monitoring </a:t>
            </a:r>
            <a:r>
              <a:rPr lang="en-US" dirty="0">
                <a:cs typeface="Times New Roman" panose="02020603050405020304" pitchFamily="18" charset="0"/>
              </a:rPr>
              <a:t>includes, at a minimum, </a:t>
            </a:r>
            <a:r>
              <a:rPr lang="en-US" b="1" dirty="0">
                <a:cs typeface="Times New Roman" panose="02020603050405020304" pitchFamily="18" charset="0"/>
              </a:rPr>
              <a:t>one full-shift sample </a:t>
            </a:r>
            <a:r>
              <a:rPr lang="en-US" dirty="0">
                <a:cs typeface="Times New Roman" panose="02020603050405020304" pitchFamily="18" charset="0"/>
              </a:rPr>
              <a:t>taken for </a:t>
            </a:r>
            <a:r>
              <a:rPr lang="en-US" b="1" dirty="0">
                <a:cs typeface="Times New Roman" panose="02020603050405020304" pitchFamily="18" charset="0"/>
              </a:rPr>
              <a:t>each job function </a:t>
            </a:r>
            <a:r>
              <a:rPr lang="en-US" dirty="0">
                <a:cs typeface="Times New Roman" panose="02020603050405020304" pitchFamily="18" charset="0"/>
              </a:rPr>
              <a:t>in </a:t>
            </a:r>
            <a:r>
              <a:rPr lang="en-US" b="1" dirty="0">
                <a:cs typeface="Times New Roman" panose="02020603050405020304" pitchFamily="18" charset="0"/>
              </a:rPr>
              <a:t>each job classification</a:t>
            </a:r>
            <a:r>
              <a:rPr lang="en-US" dirty="0">
                <a:cs typeface="Times New Roman" panose="02020603050405020304" pitchFamily="18" charset="0"/>
              </a:rPr>
              <a:t>, in </a:t>
            </a:r>
            <a:r>
              <a:rPr lang="en-US" b="1" dirty="0">
                <a:cs typeface="Times New Roman" panose="02020603050405020304" pitchFamily="18" charset="0"/>
              </a:rPr>
              <a:t>each work </a:t>
            </a:r>
            <a:r>
              <a:rPr lang="en-US" dirty="0">
                <a:cs typeface="Times New Roman" panose="02020603050405020304" pitchFamily="18" charset="0"/>
              </a:rPr>
              <a:t>area, and on </a:t>
            </a:r>
            <a:r>
              <a:rPr lang="en-US" b="1" dirty="0">
                <a:cs typeface="Times New Roman" panose="02020603050405020304" pitchFamily="18" charset="0"/>
              </a:rPr>
              <a:t>each shift;</a:t>
            </a:r>
            <a:r>
              <a:rPr lang="en-US" b="1" baseline="0" dirty="0">
                <a:cs typeface="Times New Roman" panose="02020603050405020304" pitchFamily="18" charset="0"/>
              </a:rPr>
              <a:t> </a:t>
            </a:r>
          </a:p>
          <a:p>
            <a:pPr marL="457200" lvl="1" indent="0" algn="just">
              <a:buFont typeface="Arial" panose="020B0604020202020204" pitchFamily="34" charset="0"/>
              <a:buNone/>
            </a:pPr>
            <a:endParaRPr lang="en-US" b="0" dirty="0">
              <a:cs typeface="Times New Roman" panose="02020603050405020304" pitchFamily="18" charset="0"/>
            </a:endParaRPr>
          </a:p>
          <a:p>
            <a:pPr marL="457200" lvl="1" indent="0" algn="just">
              <a:buFont typeface="Arial" panose="020B0604020202020204" pitchFamily="34" charset="0"/>
              <a:buNone/>
            </a:pPr>
            <a:r>
              <a:rPr lang="en-US" b="0" dirty="0">
                <a:cs typeface="Times New Roman" panose="02020603050405020304" pitchFamily="18" charset="0"/>
              </a:rPr>
              <a:t>It</a:t>
            </a:r>
            <a:r>
              <a:rPr lang="en-US" b="0" baseline="0" dirty="0">
                <a:cs typeface="Times New Roman" panose="02020603050405020304" pitchFamily="18" charset="0"/>
              </a:rPr>
              <a:t> is important to note that </a:t>
            </a:r>
            <a:r>
              <a:rPr lang="en-US" dirty="0">
                <a:cs typeface="Times New Roman" panose="02020603050405020304" pitchFamily="18" charset="0"/>
              </a:rPr>
              <a:t>characterizing each employee’s exposure may involve </a:t>
            </a:r>
            <a:r>
              <a:rPr lang="en-US" b="1" dirty="0">
                <a:cs typeface="Times New Roman" panose="02020603050405020304" pitchFamily="18" charset="0"/>
              </a:rPr>
              <a:t>monitoring all exposed employees, </a:t>
            </a:r>
            <a:r>
              <a:rPr lang="en-US" dirty="0">
                <a:cs typeface="Times New Roman" panose="02020603050405020304" pitchFamily="18" charset="0"/>
              </a:rPr>
              <a:t>or a </a:t>
            </a:r>
            <a:r>
              <a:rPr lang="en-US" b="1" dirty="0">
                <a:cs typeface="Times New Roman" panose="02020603050405020304" pitchFamily="18" charset="0"/>
              </a:rPr>
              <a:t>smaller number </a:t>
            </a:r>
            <a:r>
              <a:rPr lang="en-US" dirty="0">
                <a:cs typeface="Times New Roman" panose="02020603050405020304" pitchFamily="18" charset="0"/>
              </a:rPr>
              <a:t>of employees (using </a:t>
            </a:r>
            <a:r>
              <a:rPr lang="en-US" b="1" dirty="0">
                <a:cs typeface="Times New Roman" panose="02020603050405020304" pitchFamily="18" charset="0"/>
              </a:rPr>
              <a:t>representative sampling</a:t>
            </a:r>
            <a:r>
              <a:rPr lang="en-US" dirty="0">
                <a:cs typeface="Times New Roman" panose="02020603050405020304" pitchFamily="18" charset="0"/>
              </a:rPr>
              <a:t>)</a:t>
            </a:r>
            <a:r>
              <a:rPr lang="en-US" b="1" dirty="0">
                <a:cs typeface="Times New Roman" panose="02020603050405020304" pitchFamily="18" charset="0"/>
              </a:rPr>
              <a:t>.</a:t>
            </a:r>
            <a:r>
              <a:rPr lang="en-US" b="1" baseline="0" dirty="0">
                <a:cs typeface="Times New Roman" panose="02020603050405020304" pitchFamily="18" charset="0"/>
              </a:rPr>
              <a:t> </a:t>
            </a:r>
            <a:r>
              <a:rPr lang="en-US" kern="1200" dirty="0">
                <a:solidFill>
                  <a:schemeClr val="tx1"/>
                </a:solidFill>
                <a:effectLst/>
                <a:ea typeface="+mn-ea"/>
                <a:cs typeface="+mn-cs"/>
              </a:rPr>
              <a:t>Representative monitoring is allowed when several employees perform the same job on the same shift and under the same conditions.</a:t>
            </a:r>
          </a:p>
          <a:p>
            <a:pPr marL="457200" lvl="1" indent="0" algn="just">
              <a:buFont typeface="Arial" panose="020B0604020202020204" pitchFamily="34" charset="0"/>
              <a:buNone/>
            </a:pPr>
            <a:endParaRPr lang="en-US" b="1" dirty="0">
              <a:cs typeface="Times New Roman" panose="02020603050405020304" pitchFamily="18" charset="0"/>
            </a:endParaRP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71908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just">
              <a:buFont typeface="Arial" panose="020B0604020202020204" pitchFamily="34" charset="0"/>
              <a:buNone/>
            </a:pPr>
            <a:r>
              <a:rPr lang="en-US" dirty="0"/>
              <a:t>An overview of the whole respirable crystalline</a:t>
            </a:r>
            <a:r>
              <a:rPr lang="en-US" baseline="0" dirty="0"/>
              <a:t> silica training is presented herein. This training covers workers rights under OSH Act, </a:t>
            </a:r>
            <a:r>
              <a:rPr lang="en-US" baseline="0" dirty="0">
                <a:ea typeface="ＭＳ Ｐゴシック" charset="-128"/>
                <a:cs typeface="Times New Roman" panose="02020603050405020304" pitchFamily="18" charset="0"/>
              </a:rPr>
              <a:t>h</a:t>
            </a:r>
            <a:r>
              <a:rPr lang="en-US" dirty="0">
                <a:ea typeface="ＭＳ Ｐゴシック" charset="-128"/>
                <a:cs typeface="Times New Roman" panose="02020603050405020304" pitchFamily="18" charset="0"/>
              </a:rPr>
              <a:t>ealth hazards associated with silica exposure,</a:t>
            </a:r>
            <a:r>
              <a:rPr lang="en-US" baseline="0" dirty="0">
                <a:ea typeface="ＭＳ Ｐゴシック" charset="-128"/>
                <a:cs typeface="Times New Roman" panose="02020603050405020304" pitchFamily="18" charset="0"/>
              </a:rPr>
              <a:t> s</a:t>
            </a:r>
            <a:r>
              <a:rPr lang="en-US" dirty="0">
                <a:ea typeface="ＭＳ Ｐゴシック" charset="-128"/>
                <a:cs typeface="Times New Roman" panose="02020603050405020304" pitchFamily="18" charset="0"/>
              </a:rPr>
              <a:t>pecific workplace tasks that could expose employees to silica,</a:t>
            </a:r>
            <a:r>
              <a:rPr lang="en-US" baseline="0" dirty="0">
                <a:ea typeface="ＭＳ Ｐゴシック" charset="-128"/>
                <a:cs typeface="Times New Roman" panose="02020603050405020304" pitchFamily="18" charset="0"/>
              </a:rPr>
              <a:t> and s</a:t>
            </a:r>
            <a:r>
              <a:rPr lang="en-US" dirty="0">
                <a:ea typeface="ＭＳ Ｐゴシック" charset="-128"/>
                <a:cs typeface="Times New Roman" panose="02020603050405020304" pitchFamily="18" charset="0"/>
              </a:rPr>
              <a:t>pecific measures that can be implemented to protect employees</a:t>
            </a:r>
            <a:r>
              <a:rPr lang="en-US" baseline="0" dirty="0">
                <a:ea typeface="ＭＳ Ｐゴシック" charset="-128"/>
                <a:cs typeface="Times New Roman" panose="02020603050405020304" pitchFamily="18" charset="0"/>
              </a:rPr>
              <a:t> from harmful exposure to silica. The </a:t>
            </a:r>
            <a:r>
              <a:rPr lang="en-US" dirty="0">
                <a:ea typeface="ＭＳ Ｐゴシック" charset="-128"/>
                <a:cs typeface="Times New Roman" panose="02020603050405020304" pitchFamily="18" charset="0"/>
              </a:rPr>
              <a:t>contents of the</a:t>
            </a:r>
            <a:r>
              <a:rPr lang="en-US" baseline="0" dirty="0">
                <a:ea typeface="ＭＳ Ｐゴシック" charset="-128"/>
                <a:cs typeface="Times New Roman" panose="02020603050405020304" pitchFamily="18" charset="0"/>
              </a:rPr>
              <a:t> </a:t>
            </a:r>
            <a:r>
              <a:rPr lang="en-US" dirty="0">
                <a:ea typeface="ＭＳ Ｐゴシック" charset="-128"/>
                <a:cs typeface="Times New Roman" panose="02020603050405020304" pitchFamily="18" charset="0"/>
              </a:rPr>
              <a:t>new silica standard</a:t>
            </a:r>
            <a:r>
              <a:rPr lang="en-US" baseline="0" dirty="0">
                <a:ea typeface="ＭＳ Ｐゴシック" charset="-128"/>
                <a:cs typeface="Times New Roman" panose="02020603050405020304" pitchFamily="18" charset="0"/>
              </a:rPr>
              <a:t> a</a:t>
            </a:r>
            <a:r>
              <a:rPr lang="en-US" dirty="0">
                <a:ea typeface="ＭＳ Ｐゴシック" charset="-128"/>
                <a:cs typeface="Times New Roman" panose="02020603050405020304" pitchFamily="18" charset="0"/>
              </a:rPr>
              <a:t>re covered in this presentation.</a:t>
            </a:r>
          </a:p>
          <a:p>
            <a:pPr lvl="2" algn="just"/>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4</a:t>
            </a:fld>
            <a:endParaRPr lang="en-US" dirty="0"/>
          </a:p>
        </p:txBody>
      </p:sp>
    </p:spTree>
    <p:extLst>
      <p:ext uri="{BB962C8B-B14F-4D97-AF65-F5344CB8AC3E}">
        <p14:creationId xmlns:p14="http://schemas.microsoft.com/office/powerpoint/2010/main" val="2334672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The</a:t>
            </a:r>
            <a:r>
              <a:rPr lang="en-US" sz="1200" baseline="0" dirty="0">
                <a:cs typeface="Times New Roman" panose="02020603050405020304" pitchFamily="18" charset="0"/>
              </a:rPr>
              <a:t> e</a:t>
            </a:r>
            <a:r>
              <a:rPr lang="en-US" sz="1200" dirty="0">
                <a:cs typeface="Times New Roman" panose="02020603050405020304" pitchFamily="18" charset="0"/>
              </a:rPr>
              <a:t>mployer must reassess exposures whenever a</a:t>
            </a:r>
            <a:r>
              <a:rPr lang="en-US" sz="1200" b="0" dirty="0">
                <a:cs typeface="Times New Roman" panose="02020603050405020304" pitchFamily="18" charset="0"/>
              </a:rPr>
              <a:t> change in production, process, control equipment, personnel, or work practices </a:t>
            </a:r>
            <a:r>
              <a:rPr lang="en-US" sz="1200" dirty="0">
                <a:cs typeface="Times New Roman" panose="02020603050405020304" pitchFamily="18" charset="0"/>
              </a:rPr>
              <a:t>may occur</a:t>
            </a:r>
            <a:r>
              <a:rPr lang="en-US" sz="1200" b="1" dirty="0">
                <a:cs typeface="Times New Roman" panose="02020603050405020304" pitchFamily="18" charset="0"/>
              </a:rPr>
              <a:t>, potentially resulting in increased exposure to silica at or above the action level (AL). </a:t>
            </a:r>
          </a:p>
          <a:p>
            <a:pPr algn="just"/>
            <a:endParaRPr lang="en-US" sz="1200"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Employers do not have to conduct additional monitoring simply because a change has occurred, so long as the change is not reasonably expected to result in new or additional exposures to respirable crystalline silica at or above AL. For example, </a:t>
            </a:r>
            <a:r>
              <a:rPr lang="en-US" sz="1200" b="1" kern="1200" dirty="0">
                <a:solidFill>
                  <a:schemeClr val="tx1"/>
                </a:solidFill>
                <a:effectLst/>
                <a:ea typeface="+mn-ea"/>
                <a:cs typeface="+mn-cs"/>
              </a:rPr>
              <a:t>reassessment is not required when a task is moved from an indoor to an outdoor location, </a:t>
            </a:r>
            <a:r>
              <a:rPr lang="en-US" sz="1200" kern="1200" dirty="0">
                <a:solidFill>
                  <a:schemeClr val="tx1"/>
                </a:solidFill>
                <a:effectLst/>
                <a:ea typeface="+mn-ea"/>
                <a:cs typeface="+mn-cs"/>
              </a:rPr>
              <a:t>or </a:t>
            </a:r>
            <a:r>
              <a:rPr lang="en-US" sz="1200" b="1" kern="1200" dirty="0">
                <a:solidFill>
                  <a:schemeClr val="tx1"/>
                </a:solidFill>
                <a:effectLst/>
                <a:ea typeface="+mn-ea"/>
                <a:cs typeface="+mn-cs"/>
              </a:rPr>
              <a:t>when a product is replaced with another product that has lower crystalline silica content </a:t>
            </a:r>
            <a:r>
              <a:rPr lang="en-US" sz="1200" kern="1200" dirty="0">
                <a:solidFill>
                  <a:schemeClr val="tx1"/>
                </a:solidFill>
                <a:effectLst/>
                <a:ea typeface="+mn-ea"/>
                <a:cs typeface="+mn-cs"/>
              </a:rPr>
              <a:t>( based</a:t>
            </a:r>
            <a:r>
              <a:rPr lang="en-US" sz="1200" kern="1200" baseline="0" dirty="0">
                <a:solidFill>
                  <a:schemeClr val="tx1"/>
                </a:solidFill>
                <a:effectLst/>
                <a:ea typeface="+mn-ea"/>
                <a:cs typeface="+mn-cs"/>
              </a:rPr>
              <a:t> on Safety Data Sheet - % silica)</a:t>
            </a:r>
            <a:r>
              <a:rPr lang="en-US" sz="1200" kern="1200" dirty="0">
                <a:solidFill>
                  <a:schemeClr val="tx1"/>
                </a:solidFill>
                <a:effectLst/>
                <a:ea typeface="+mn-ea"/>
                <a:cs typeface="+mn-cs"/>
              </a:rPr>
              <a:t> in the same process. </a:t>
            </a:r>
            <a:r>
              <a:rPr lang="en-US" sz="1200" b="1" kern="1200" dirty="0">
                <a:solidFill>
                  <a:schemeClr val="tx1"/>
                </a:solidFill>
                <a:effectLst/>
                <a:ea typeface="+mn-ea"/>
                <a:cs typeface="+mn-cs"/>
              </a:rPr>
              <a:t>However, if a</a:t>
            </a:r>
            <a:r>
              <a:rPr lang="en-US" sz="1200" b="1" kern="1200" baseline="0" dirty="0">
                <a:solidFill>
                  <a:schemeClr val="tx1"/>
                </a:solidFill>
                <a:effectLst/>
                <a:ea typeface="+mn-ea"/>
                <a:cs typeface="+mn-cs"/>
              </a:rPr>
              <a:t> task is being moved from outdoors to indoors; or when a product is replaced with another product that has higher crystalline silica content then a reassessment will be necessary.</a:t>
            </a:r>
            <a:endParaRPr lang="en-US" sz="1200" b="1" kern="1200" dirty="0">
              <a:solidFill>
                <a:schemeClr val="tx1"/>
              </a:solidFill>
              <a:effectLst/>
              <a:ea typeface="+mn-ea"/>
              <a:cs typeface="+mn-cs"/>
            </a:endParaRP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595990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1200" dirty="0">
                <a:cs typeface="Times New Roman" panose="02020603050405020304" pitchFamily="18" charset="0"/>
              </a:rPr>
              <a:t>Employers must </a:t>
            </a:r>
            <a:r>
              <a:rPr lang="en-US" sz="1200" b="1" dirty="0">
                <a:cs typeface="Times New Roman" panose="02020603050405020304" pitchFamily="18" charset="0"/>
              </a:rPr>
              <a:t>notify</a:t>
            </a:r>
            <a:r>
              <a:rPr lang="en-US" sz="1200" dirty="0">
                <a:cs typeface="Times New Roman" panose="02020603050405020304" pitchFamily="18" charset="0"/>
              </a:rPr>
              <a:t> each affected employee of the results of the exposure assessment </a:t>
            </a:r>
            <a:r>
              <a:rPr lang="en-US" sz="1200" b="1" dirty="0">
                <a:cs typeface="Times New Roman" panose="02020603050405020304" pitchFamily="18" charset="0"/>
              </a:rPr>
              <a:t>within 5 working days o</a:t>
            </a:r>
            <a:r>
              <a:rPr lang="en-US" sz="1200" dirty="0">
                <a:cs typeface="Times New Roman" panose="02020603050405020304" pitchFamily="18" charset="0"/>
              </a:rPr>
              <a:t>f completing it. Employers must either notify each employee in writing or post the results in a location accessible to  all affected employees.</a:t>
            </a:r>
          </a:p>
          <a:p>
            <a:pPr algn="just"/>
            <a:endParaRPr lang="en-US" sz="1200" dirty="0">
              <a:cs typeface="Times New Roman" panose="02020603050405020304" pitchFamily="18" charset="0"/>
            </a:endParaRPr>
          </a:p>
          <a:p>
            <a:pPr algn="just"/>
            <a:r>
              <a:rPr lang="en-US" sz="1200" dirty="0">
                <a:cs typeface="Times New Roman" panose="02020603050405020304" pitchFamily="18" charset="0"/>
              </a:rPr>
              <a:t>When an exposure assessment reveals exposures </a:t>
            </a:r>
            <a:r>
              <a:rPr lang="en-US" sz="1200" b="1" dirty="0">
                <a:cs typeface="Times New Roman" panose="02020603050405020304" pitchFamily="18" charset="0"/>
              </a:rPr>
              <a:t>above the  PEL</a:t>
            </a:r>
            <a:r>
              <a:rPr lang="en-US" sz="1200" dirty="0">
                <a:cs typeface="Times New Roman" panose="02020603050405020304" pitchFamily="18" charset="0"/>
              </a:rPr>
              <a:t>, the </a:t>
            </a:r>
            <a:r>
              <a:rPr lang="en-US" sz="1200" b="1" dirty="0">
                <a:cs typeface="Times New Roman" panose="02020603050405020304" pitchFamily="18" charset="0"/>
              </a:rPr>
              <a:t>written</a:t>
            </a:r>
            <a:r>
              <a:rPr lang="en-US" sz="1200" dirty="0">
                <a:cs typeface="Times New Roman" panose="02020603050405020304" pitchFamily="18" charset="0"/>
              </a:rPr>
              <a:t> </a:t>
            </a:r>
            <a:r>
              <a:rPr lang="en-US" sz="1200" b="1" dirty="0">
                <a:cs typeface="Times New Roman" panose="02020603050405020304" pitchFamily="18" charset="0"/>
              </a:rPr>
              <a:t>notification must also describe the corrective action </a:t>
            </a:r>
            <a:r>
              <a:rPr lang="en-US" sz="1200" dirty="0">
                <a:cs typeface="Times New Roman" panose="02020603050405020304" pitchFamily="18" charset="0"/>
              </a:rPr>
              <a:t>the employer is taking to </a:t>
            </a:r>
            <a:r>
              <a:rPr lang="en-US" sz="1200" b="1" dirty="0">
                <a:cs typeface="Times New Roman" panose="02020603050405020304" pitchFamily="18" charset="0"/>
              </a:rPr>
              <a:t>reduce employee exposures to or below the PEL. </a:t>
            </a:r>
          </a:p>
          <a:p>
            <a:pPr marL="0" indent="0" algn="just">
              <a:buNone/>
            </a:pPr>
            <a:endParaRPr lang="en-US" sz="1200" dirty="0">
              <a:cs typeface="Times New Roman" panose="02020603050405020304" pitchFamily="18" charset="0"/>
            </a:endParaRPr>
          </a:p>
          <a:p>
            <a:pPr algn="just"/>
            <a:r>
              <a:rPr lang="en-US" sz="1200" dirty="0">
                <a:cs typeface="Times New Roman" panose="02020603050405020304" pitchFamily="18" charset="0"/>
              </a:rPr>
              <a:t>Corrective actions include </a:t>
            </a:r>
            <a:r>
              <a:rPr lang="en-US" sz="1200" b="1" dirty="0">
                <a:cs typeface="Times New Roman" panose="02020603050405020304" pitchFamily="18" charset="0"/>
              </a:rPr>
              <a:t>engineering controls</a:t>
            </a:r>
            <a:r>
              <a:rPr lang="en-US" sz="1200" dirty="0">
                <a:cs typeface="Times New Roman" panose="02020603050405020304" pitchFamily="18" charset="0"/>
              </a:rPr>
              <a:t>. However, </a:t>
            </a:r>
            <a:r>
              <a:rPr lang="en-US" sz="1200" b="1" dirty="0">
                <a:cs typeface="Times New Roman" panose="02020603050405020304" pitchFamily="18" charset="0"/>
              </a:rPr>
              <a:t>if engineering controls are not feasible </a:t>
            </a:r>
            <a:r>
              <a:rPr lang="en-US" sz="1200" dirty="0">
                <a:cs typeface="Times New Roman" panose="02020603050405020304" pitchFamily="18" charset="0"/>
              </a:rPr>
              <a:t>or the employer needs </a:t>
            </a:r>
            <a:r>
              <a:rPr lang="en-US" sz="1200" b="1" dirty="0">
                <a:cs typeface="Times New Roman" panose="02020603050405020304" pitchFamily="18" charset="0"/>
              </a:rPr>
              <a:t>more than 5 days to identify the right engineering controls</a:t>
            </a:r>
            <a:r>
              <a:rPr lang="en-US" sz="1200" dirty="0">
                <a:cs typeface="Times New Roman" panose="02020603050405020304" pitchFamily="18" charset="0"/>
              </a:rPr>
              <a:t>, </a:t>
            </a:r>
            <a:r>
              <a:rPr lang="en-US" sz="1200" b="1" dirty="0">
                <a:cs typeface="Times New Roman" panose="02020603050405020304" pitchFamily="18" charset="0"/>
              </a:rPr>
              <a:t>respiratory protection is</a:t>
            </a:r>
            <a:r>
              <a:rPr lang="en-US" sz="1200" dirty="0">
                <a:cs typeface="Times New Roman" panose="02020603050405020304" pitchFamily="18" charset="0"/>
              </a:rPr>
              <a:t> the </a:t>
            </a:r>
            <a:r>
              <a:rPr lang="en-US" sz="1200" b="1" dirty="0">
                <a:cs typeface="Times New Roman" panose="02020603050405020304" pitchFamily="18" charset="0"/>
              </a:rPr>
              <a:t>corrective action </a:t>
            </a:r>
            <a:r>
              <a:rPr lang="en-US" sz="1200" dirty="0">
                <a:cs typeface="Times New Roman" panose="02020603050405020304" pitchFamily="18" charset="0"/>
              </a:rPr>
              <a:t>that would be described in the written notification. </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448192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ea typeface="+mn-ea"/>
                <a:cs typeface="+mn-cs"/>
              </a:rPr>
              <a:t>All employers </a:t>
            </a:r>
            <a:r>
              <a:rPr lang="en-US" sz="1200" kern="1200" dirty="0">
                <a:solidFill>
                  <a:schemeClr val="tx1"/>
                </a:solidFill>
                <a:effectLst/>
                <a:ea typeface="+mn-ea"/>
                <a:cs typeface="+mn-cs"/>
              </a:rPr>
              <a:t>covered by the standard (</a:t>
            </a:r>
            <a:r>
              <a:rPr lang="en-US" sz="1200" kern="1200" baseline="0" dirty="0">
                <a:solidFill>
                  <a:schemeClr val="tx1"/>
                </a:solidFill>
                <a:effectLst/>
                <a:ea typeface="+mn-ea"/>
                <a:cs typeface="+mn-cs"/>
              </a:rPr>
              <a:t>generating silica exposure at or above the AL  of </a:t>
            </a:r>
            <a:r>
              <a:rPr lang="en-US" sz="1200" b="1" dirty="0">
                <a:cs typeface="Times New Roman" panose="02020603050405020304" pitchFamily="18" charset="0"/>
              </a:rPr>
              <a:t>25 </a:t>
            </a:r>
            <a:r>
              <a:rPr lang="en-US" sz="1200" b="1" dirty="0" err="1">
                <a:ln w="0"/>
                <a:cs typeface="Times New Roman" panose="02020603050405020304" pitchFamily="18" charset="0"/>
              </a:rPr>
              <a:t>μ</a:t>
            </a:r>
            <a:r>
              <a:rPr lang="en-US" sz="1200" b="1" dirty="0" err="1">
                <a:cs typeface="Times New Roman" panose="02020603050405020304" pitchFamily="18" charset="0"/>
              </a:rPr>
              <a:t>g</a:t>
            </a:r>
            <a:r>
              <a:rPr lang="en-US" sz="1200" b="1" dirty="0">
                <a:cs typeface="Times New Roman" panose="02020603050405020304" pitchFamily="18" charset="0"/>
              </a:rPr>
              <a:t>/m</a:t>
            </a:r>
            <a:r>
              <a:rPr lang="en-US" sz="1200" b="1" baseline="30000" dirty="0">
                <a:cs typeface="Times New Roman" panose="02020603050405020304" pitchFamily="18" charset="0"/>
              </a:rPr>
              <a:t>3</a:t>
            </a:r>
            <a:r>
              <a:rPr lang="en-US" sz="1200" b="1" dirty="0">
                <a:cs typeface="Times New Roman" panose="02020603050405020304" pitchFamily="18" charset="0"/>
              </a:rPr>
              <a:t> )</a:t>
            </a:r>
            <a:r>
              <a:rPr lang="en-US" sz="1200" b="1" baseline="0" dirty="0">
                <a:cs typeface="Times New Roman" panose="02020603050405020304" pitchFamily="18" charset="0"/>
              </a:rPr>
              <a:t> are required to comply with the following mandatory requirements</a:t>
            </a:r>
            <a:r>
              <a:rPr lang="en-US" sz="1200" b="0" kern="1200" baseline="0" dirty="0">
                <a:solidFill>
                  <a:schemeClr val="tx1"/>
                </a:solidFill>
                <a:effectLst/>
                <a:ea typeface="+mn-ea"/>
                <a:cs typeface="+mn-cs"/>
              </a:rPr>
              <a:t>,</a:t>
            </a:r>
            <a:r>
              <a:rPr lang="en-US" sz="1200" kern="1200" dirty="0">
                <a:solidFill>
                  <a:schemeClr val="tx1"/>
                </a:solidFill>
                <a:effectLst/>
                <a:ea typeface="+mn-ea"/>
                <a:cs typeface="+mn-cs"/>
              </a:rPr>
              <a:t> </a:t>
            </a:r>
            <a:r>
              <a:rPr lang="en-US" sz="1200" b="1" kern="1200" dirty="0">
                <a:solidFill>
                  <a:schemeClr val="tx1"/>
                </a:solidFill>
                <a:effectLst/>
                <a:ea typeface="+mn-ea"/>
                <a:cs typeface="+mn-cs"/>
              </a:rPr>
              <a:t>whether</a:t>
            </a:r>
            <a:r>
              <a:rPr lang="en-US" sz="1200" b="1" kern="1200" baseline="0" dirty="0">
                <a:solidFill>
                  <a:schemeClr val="tx1"/>
                </a:solidFill>
                <a:effectLst/>
                <a:ea typeface="+mn-ea"/>
                <a:cs typeface="+mn-cs"/>
              </a:rPr>
              <a:t> they use Table 1 or Alternative Method of Exposure Controls.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ea typeface="+mn-ea"/>
                <a:cs typeface="+mn-cs"/>
              </a:rPr>
              <a:t>They must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ea typeface="+mn-ea"/>
                <a:cs typeface="+mn-cs"/>
              </a:rPr>
              <a:t>Establish and implement a Written Exposure Control Plan, including respiratory protection as needed, and designate a competent person to oversee activities under that plan;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ea typeface="+mn-ea"/>
                <a:cs typeface="+mn-cs"/>
              </a:rPr>
              <a:t>Restrict housekeeping practices that expose employees to respirable crystalline silica where feasible alternatives are available;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ea typeface="+mn-ea"/>
                <a:cs typeface="+mn-cs"/>
              </a:rPr>
              <a:t>Offer medical exams to employees who will be required to wear a respirator under the standard for 30 or more days a year;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ea typeface="+mn-ea"/>
                <a:cs typeface="+mn-cs"/>
              </a:rPr>
              <a:t>Communicate hazards and train employees; and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ea typeface="+mn-ea"/>
                <a:cs typeface="+mn-cs"/>
              </a:rPr>
              <a:t>Keep records of medical examinations of workers;</a:t>
            </a:r>
            <a:r>
              <a:rPr lang="en-US" sz="1200" kern="1200" baseline="0" dirty="0">
                <a:solidFill>
                  <a:schemeClr val="tx1"/>
                </a:solidFill>
                <a:effectLst/>
                <a:ea typeface="+mn-ea"/>
                <a:cs typeface="+mn-cs"/>
              </a:rPr>
              <a:t> additionally, the worker’s silica </a:t>
            </a:r>
            <a:r>
              <a:rPr lang="en-US" sz="1200" kern="1200" dirty="0">
                <a:solidFill>
                  <a:schemeClr val="tx1"/>
                </a:solidFill>
                <a:effectLst/>
                <a:ea typeface="+mn-ea"/>
                <a:cs typeface="+mn-cs"/>
              </a:rPr>
              <a:t>exposure assessments</a:t>
            </a:r>
            <a:r>
              <a:rPr lang="en-US" sz="1200" kern="1200" baseline="0" dirty="0">
                <a:solidFill>
                  <a:schemeClr val="tx1"/>
                </a:solidFill>
                <a:effectLst/>
                <a:ea typeface="+mn-ea"/>
                <a:cs typeface="+mn-cs"/>
              </a:rPr>
              <a:t> if they are following the alternative control method.</a:t>
            </a:r>
            <a:endParaRPr lang="en-US" dirty="0"/>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25309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All employers covered by the standard must develop and implement a </a:t>
            </a:r>
            <a:r>
              <a:rPr lang="en-US" b="1" dirty="0">
                <a:cs typeface="Times New Roman" panose="02020603050405020304" pitchFamily="18" charset="0"/>
              </a:rPr>
              <a:t>Written Exposure Control Plan</a:t>
            </a:r>
            <a:r>
              <a:rPr lang="en-US" dirty="0">
                <a:cs typeface="Times New Roman" panose="02020603050405020304" pitchFamily="18" charset="0"/>
              </a:rPr>
              <a:t>. This plan must be reviewed and evaluated at least once a year and updated as necessary. Also,</a:t>
            </a:r>
            <a:r>
              <a:rPr lang="en-US" baseline="0" dirty="0">
                <a:cs typeface="Times New Roman" panose="02020603050405020304" pitchFamily="18" charset="0"/>
              </a:rPr>
              <a:t> i</a:t>
            </a:r>
            <a:r>
              <a:rPr lang="en-US" dirty="0">
                <a:cs typeface="Times New Roman" panose="02020603050405020304" pitchFamily="18" charset="0"/>
              </a:rPr>
              <a:t>t must be available to each employee covered by the standard, their designated representative, and representatives from OSHA or NIOSH, upon request. </a:t>
            </a:r>
            <a:r>
              <a:rPr lang="en-US" b="1" kern="1200" dirty="0">
                <a:solidFill>
                  <a:schemeClr val="tx1"/>
                </a:solidFill>
                <a:effectLst/>
                <a:ea typeface="+mn-ea"/>
                <a:cs typeface="+mn-cs"/>
              </a:rPr>
              <a:t>Sample Written Exposure Control Plans can be generated at the Center for Construction Research and Training (CPWR) website, </a:t>
            </a:r>
            <a:r>
              <a:rPr lang="en-US" b="1" u="none" strike="noStrike" kern="1200" dirty="0">
                <a:solidFill>
                  <a:schemeClr val="tx1"/>
                </a:solidFill>
                <a:effectLst/>
                <a:ea typeface="+mn-ea"/>
                <a:cs typeface="+mn-cs"/>
                <a:hlinkClick r:id="rId3"/>
              </a:rPr>
              <a:t>www.silica-safe.org</a:t>
            </a:r>
            <a:r>
              <a:rPr lang="en-US" b="1" u="none" strike="noStrike" kern="1200" dirty="0">
                <a:solidFill>
                  <a:schemeClr val="tx1"/>
                </a:solidFill>
                <a:effectLst/>
                <a:ea typeface="+mn-ea"/>
                <a:cs typeface="+mn-cs"/>
              </a:rPr>
              <a:t>, </a:t>
            </a:r>
            <a:r>
              <a:rPr lang="en-US" b="0" u="none" strike="noStrike" kern="1200" dirty="0">
                <a:solidFill>
                  <a:schemeClr val="tx1"/>
                </a:solidFill>
                <a:effectLst/>
                <a:ea typeface="+mn-ea"/>
                <a:cs typeface="+mn-cs"/>
              </a:rPr>
              <a:t>or</a:t>
            </a:r>
            <a:r>
              <a:rPr lang="en-US" b="1" u="none" strike="noStrike" kern="1200" dirty="0">
                <a:solidFill>
                  <a:schemeClr val="tx1"/>
                </a:solidFill>
                <a:effectLst/>
                <a:ea typeface="+mn-ea"/>
                <a:cs typeface="+mn-cs"/>
              </a:rPr>
              <a:t> </a:t>
            </a:r>
            <a:r>
              <a:rPr lang="en-US" altLang="en-US" b="1" i="1" dirty="0">
                <a:solidFill>
                  <a:srgbClr val="000000"/>
                </a:solidFill>
                <a:cs typeface="Times New Roman" panose="02020603050405020304" pitchFamily="18" charset="0"/>
              </a:rPr>
              <a:t>OSHA Small Business Compliance Guide </a:t>
            </a:r>
            <a:r>
              <a:rPr lang="en-US" altLang="en-US" i="1" dirty="0">
                <a:solidFill>
                  <a:srgbClr val="000000"/>
                </a:solidFill>
                <a:cs typeface="Times New Roman" panose="02020603050405020304" pitchFamily="18" charset="0"/>
              </a:rPr>
              <a:t>-</a:t>
            </a:r>
            <a:r>
              <a:rPr lang="en-US" altLang="en-US" dirty="0">
                <a:solidFill>
                  <a:srgbClr val="000000"/>
                </a:solidFill>
                <a:cs typeface="Times New Roman" panose="02020603050405020304" pitchFamily="18" charset="0"/>
              </a:rPr>
              <a:t> </a:t>
            </a:r>
            <a:r>
              <a:rPr lang="en-US" altLang="en-US" dirty="0">
                <a:solidFill>
                  <a:srgbClr val="000000"/>
                </a:solidFill>
                <a:cs typeface="Times New Roman" panose="02020603050405020304" pitchFamily="18" charset="0"/>
                <a:hlinkClick r:id="rId4"/>
              </a:rPr>
              <a:t>https://www.osha.gov/ Publications/OSHA3902.pdf</a:t>
            </a:r>
            <a:r>
              <a:rPr lang="en-US" altLang="en-US" dirty="0">
                <a:solidFill>
                  <a:srgbClr val="000000"/>
                </a:solidFill>
                <a:cs typeface="Times New Roman" panose="02020603050405020304" pitchFamily="18" charset="0"/>
              </a:rPr>
              <a:t>) </a:t>
            </a:r>
            <a:endParaRPr lang="en-US" b="1"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a:p>
            <a:pPr algn="just"/>
            <a:r>
              <a:rPr lang="en-US" kern="1200" baseline="0" dirty="0">
                <a:solidFill>
                  <a:schemeClr val="tx1"/>
                </a:solidFill>
                <a:ea typeface="+mn-ea"/>
                <a:cs typeface="+mn-cs"/>
              </a:rPr>
              <a:t>Below is a list of what the employer must include in each section of the written exposure control plan, with examples of the types of information that could be included. </a:t>
            </a:r>
          </a:p>
          <a:p>
            <a:pPr algn="just"/>
            <a:endParaRPr lang="en-US" kern="1200" baseline="0" dirty="0">
              <a:solidFill>
                <a:schemeClr val="tx1"/>
              </a:solidFill>
              <a:ea typeface="+mn-ea"/>
              <a:cs typeface="+mn-cs"/>
            </a:endParaRPr>
          </a:p>
          <a:p>
            <a:pPr marL="171450" indent="-171450" algn="just">
              <a:buFont typeface="Arial" panose="020B0604020202020204" pitchFamily="34" charset="0"/>
              <a:buChar char="•"/>
            </a:pPr>
            <a:r>
              <a:rPr lang="en-US" b="1" kern="1200" baseline="0" dirty="0">
                <a:solidFill>
                  <a:schemeClr val="tx1"/>
                </a:solidFill>
                <a:ea typeface="+mn-ea"/>
                <a:cs typeface="+mn-cs"/>
              </a:rPr>
              <a:t>The plan must include a description of workplace tasks involving exposures to respirable crystalline silica</a:t>
            </a:r>
            <a:r>
              <a:rPr lang="en-US" kern="1200" baseline="0" dirty="0">
                <a:solidFill>
                  <a:schemeClr val="tx1"/>
                </a:solidFill>
                <a:ea typeface="+mn-ea"/>
                <a:cs typeface="+mn-cs"/>
              </a:rPr>
              <a:t>. Employers must list all tasks that employees perform that could expose them to respirable crystalline silica dust. This section could also describe the equipment used and factors that affect exposures, such as types of silica-containing materials handled in those tasks (concrete or tile), weather conditions (wind or humidity), soil types (clay versus rock), and if tasks are done outdoors versus indoors or in enclosed locations. </a:t>
            </a:r>
          </a:p>
          <a:p>
            <a:pPr marL="171450" indent="-171450" algn="just">
              <a:buFont typeface="Arial" panose="020B0604020202020204" pitchFamily="34" charset="0"/>
              <a:buChar char="•"/>
            </a:pPr>
            <a:r>
              <a:rPr lang="en-US" b="1" kern="1200" baseline="0" dirty="0">
                <a:solidFill>
                  <a:schemeClr val="tx1"/>
                </a:solidFill>
                <a:ea typeface="+mn-ea"/>
                <a:cs typeface="+mn-cs"/>
              </a:rPr>
              <a:t>The plan must include a description of engineering controls, work practices, </a:t>
            </a:r>
            <a:r>
              <a:rPr lang="en-US" b="0" kern="1200" baseline="0" dirty="0">
                <a:solidFill>
                  <a:schemeClr val="tx1"/>
                </a:solidFill>
                <a:ea typeface="+mn-ea"/>
                <a:cs typeface="+mn-cs"/>
              </a:rPr>
              <a:t>and</a:t>
            </a:r>
            <a:r>
              <a:rPr lang="en-US" b="1" kern="1200" baseline="0" dirty="0">
                <a:solidFill>
                  <a:schemeClr val="tx1"/>
                </a:solidFill>
                <a:ea typeface="+mn-ea"/>
                <a:cs typeface="+mn-cs"/>
              </a:rPr>
              <a:t> respiratory protection</a:t>
            </a:r>
            <a:r>
              <a:rPr lang="en-US" b="0" kern="1200" baseline="0" dirty="0">
                <a:solidFill>
                  <a:schemeClr val="tx1"/>
                </a:solidFill>
                <a:ea typeface="+mn-ea"/>
                <a:cs typeface="+mn-cs"/>
              </a:rPr>
              <a:t> used to limit employee exposure to respirable crystalline silica </a:t>
            </a:r>
            <a:r>
              <a:rPr lang="en-US" b="1" kern="1200" baseline="0" dirty="0">
                <a:solidFill>
                  <a:schemeClr val="tx1"/>
                </a:solidFill>
                <a:ea typeface="+mn-ea"/>
                <a:cs typeface="+mn-cs"/>
              </a:rPr>
              <a:t>for each task. </a:t>
            </a:r>
            <a:r>
              <a:rPr lang="en-US" kern="1200" baseline="0" dirty="0">
                <a:solidFill>
                  <a:schemeClr val="tx1"/>
                </a:solidFill>
                <a:ea typeface="+mn-ea"/>
                <a:cs typeface="+mn-cs"/>
              </a:rPr>
              <a:t>For each task that employees perform, employers must describe types of controls used, like a dust collector with manufacturer’s recommended air flow and a HEPA filter with 99 percent efficiency, effective work practices, as in checking that water nozzles are not plugged, and if required, appropriate respiratory protection, like a respirator with an APF of 10.  Employers could also describe signs that controls are not working effectively, such as an increase in visible dust. This section of the written exposure control plan is especially important for construction employers who use controls in Table 1, because they are not required to measure exposures to make sure that controls are working. Therefore, including information such as manufacturer’s instructions for operating and maintaining tools to decrease dust, when possible, demonstrates that the employer has a complete understanding of those instructions and is using them to control dust. Describing those instructions in the written exposure control plans also lets employees know what the employer needs to do to protect them.</a:t>
            </a:r>
          </a:p>
          <a:p>
            <a:pPr marL="171450" indent="-171450" algn="just">
              <a:buFont typeface="Arial" panose="020B0604020202020204" pitchFamily="34" charset="0"/>
              <a:buChar char="•"/>
            </a:pPr>
            <a:r>
              <a:rPr lang="en-US" b="1" kern="1200" baseline="0" dirty="0">
                <a:solidFill>
                  <a:schemeClr val="tx1"/>
                </a:solidFill>
                <a:ea typeface="+mn-ea"/>
                <a:cs typeface="+mn-cs"/>
              </a:rPr>
              <a:t>The plan must include a description of the housekeeping methods used to limit employee exposure to respirable crystalline silica.</a:t>
            </a:r>
            <a:r>
              <a:rPr lang="en-US" kern="1200" baseline="0" dirty="0">
                <a:solidFill>
                  <a:schemeClr val="tx1"/>
                </a:solidFill>
                <a:ea typeface="+mn-ea"/>
                <a:cs typeface="+mn-cs"/>
              </a:rPr>
              <a:t> In this part of the written exposure control plan, employers must list acceptable cleaning methods that will be used to prevent employees from being exposed and any protections that are needed if certain cleaning methods have to be used. This section must be in compliance with the requirements of the </a:t>
            </a:r>
            <a:r>
              <a:rPr lang="en-US" i="1" kern="1200" baseline="0" dirty="0">
                <a:solidFill>
                  <a:schemeClr val="tx1"/>
                </a:solidFill>
                <a:ea typeface="+mn-ea"/>
                <a:cs typeface="+mn-cs"/>
              </a:rPr>
              <a:t>Housekeeping </a:t>
            </a:r>
            <a:r>
              <a:rPr lang="en-US" i="0" kern="1200" baseline="0" dirty="0">
                <a:solidFill>
                  <a:schemeClr val="tx1"/>
                </a:solidFill>
                <a:ea typeface="+mn-ea"/>
                <a:cs typeface="+mn-cs"/>
              </a:rPr>
              <a:t>section of the Standard</a:t>
            </a:r>
            <a:r>
              <a:rPr lang="en-US" i="1" kern="1200" baseline="0" dirty="0">
                <a:solidFill>
                  <a:schemeClr val="tx1"/>
                </a:solidFill>
                <a:ea typeface="+mn-ea"/>
                <a:cs typeface="+mn-cs"/>
              </a:rPr>
              <a:t>. </a:t>
            </a:r>
            <a:r>
              <a:rPr lang="en-US" kern="1200" baseline="0" dirty="0">
                <a:solidFill>
                  <a:schemeClr val="tx1"/>
                </a:solidFill>
                <a:ea typeface="+mn-ea"/>
                <a:cs typeface="+mn-cs"/>
              </a:rPr>
              <a:t>This section of the written plan would include cleaning methods that are acceptable (wet sweeping), cleaning methods that are unacceptable because acceptable cleaning methods are not feasible (dry sweeping), and special instructions (use local exhaust ventilation if compressed air must be used). Hygiene-related subjects, such as not using compressed air to clean clothing, could also be addressed in this section of the written exposure control plan. </a:t>
            </a:r>
          </a:p>
          <a:p>
            <a:pPr marL="171450" indent="-171450" algn="just">
              <a:buFont typeface="Arial" panose="020B0604020202020204" pitchFamily="34" charset="0"/>
              <a:buChar char="•"/>
            </a:pPr>
            <a:r>
              <a:rPr lang="en-US" b="1" kern="1200" baseline="0" dirty="0">
                <a:solidFill>
                  <a:schemeClr val="tx1"/>
                </a:solidFill>
                <a:ea typeface="+mn-ea"/>
                <a:cs typeface="+mn-cs"/>
              </a:rPr>
              <a:t>The plan must include a description of the procedures used to restrict access to work areas, when necessary, to limit the number of employees exposed to respirable crystalline silica and the levels to which they are exposed, including exposures generated by other employers or self-employed workers. </a:t>
            </a:r>
            <a:r>
              <a:rPr lang="en-US" kern="1200" baseline="0" dirty="0">
                <a:solidFill>
                  <a:schemeClr val="tx1"/>
                </a:solidFill>
                <a:ea typeface="+mn-ea"/>
                <a:cs typeface="+mn-cs"/>
              </a:rPr>
              <a:t>This part of the plan must describe how the employer restricts access to prevent exposures, such as:  Scheduling certain tasks when others are not around, posting warning signs etc.  Employers following the alternative exposure control methods approach must restrict access where an exposure assessment shows that exposures are above the PEL. When following Table 1, employers must restrict access when employees are engaged in tasks that require respirator use under Table 1. The employer or competent person must also restrict access, when needed, for exposures generated by another employer or self-employed person. </a:t>
            </a:r>
            <a:endParaRPr lang="en-US" b="1" kern="1200" baseline="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1254490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just"/>
            <a:r>
              <a:rPr lang="en-US" kern="1200" dirty="0">
                <a:solidFill>
                  <a:schemeClr val="tx1"/>
                </a:solidFill>
                <a:effectLst/>
                <a:ea typeface="+mn-ea"/>
                <a:cs typeface="+mn-cs"/>
              </a:rPr>
              <a:t>Under the crystalline silica standard, the </a:t>
            </a:r>
            <a:r>
              <a:rPr lang="en-US" b="1" kern="1200" dirty="0">
                <a:solidFill>
                  <a:schemeClr val="tx1"/>
                </a:solidFill>
                <a:effectLst/>
                <a:ea typeface="+mn-ea"/>
                <a:cs typeface="+mn-cs"/>
              </a:rPr>
              <a:t>employer must designate a competent person </a:t>
            </a:r>
            <a:r>
              <a:rPr lang="en-US" kern="1200" dirty="0">
                <a:solidFill>
                  <a:schemeClr val="tx1"/>
                </a:solidFill>
                <a:effectLst/>
                <a:ea typeface="+mn-ea"/>
                <a:cs typeface="+mn-cs"/>
              </a:rPr>
              <a:t>to frequently and regularly inspect job sites, materials, and equipment to </a:t>
            </a:r>
            <a:r>
              <a:rPr lang="en-US" b="1" kern="1200" dirty="0">
                <a:solidFill>
                  <a:schemeClr val="tx1"/>
                </a:solidFill>
                <a:effectLst/>
                <a:ea typeface="+mn-ea"/>
                <a:cs typeface="+mn-cs"/>
              </a:rPr>
              <a:t>implement the written exposure control plan.</a:t>
            </a:r>
          </a:p>
          <a:p>
            <a:pPr algn="just"/>
            <a:endParaRPr lang="en-US" b="1" kern="1200" dirty="0">
              <a:solidFill>
                <a:schemeClr val="tx1"/>
              </a:solidFill>
              <a:effectLst/>
              <a:ea typeface="+mn-ea"/>
              <a:cs typeface="+mn-cs"/>
            </a:endParaRPr>
          </a:p>
          <a:p>
            <a:pPr algn="just"/>
            <a:r>
              <a:rPr lang="en-US" b="1" dirty="0">
                <a:cs typeface="Times New Roman" panose="02020603050405020304" pitchFamily="18" charset="0"/>
              </a:rPr>
              <a:t>Competent person </a:t>
            </a:r>
            <a:r>
              <a:rPr lang="en-US" dirty="0">
                <a:cs typeface="Times New Roman" panose="02020603050405020304" pitchFamily="18" charset="0"/>
              </a:rPr>
              <a:t>is defined as </a:t>
            </a:r>
            <a:r>
              <a:rPr lang="en-US" b="1" dirty="0">
                <a:cs typeface="Times New Roman" panose="02020603050405020304" pitchFamily="18" charset="0"/>
              </a:rPr>
              <a:t>an individual who</a:t>
            </a:r>
          </a:p>
          <a:p>
            <a:pPr marL="800100" lvl="1" indent="-342900" algn="just">
              <a:buFont typeface="Arial" panose="020B0604020202020204" pitchFamily="34" charset="0"/>
              <a:buChar char="•"/>
            </a:pPr>
            <a:r>
              <a:rPr lang="en-US" b="1" dirty="0">
                <a:cs typeface="Times New Roman" panose="02020603050405020304" pitchFamily="18" charset="0"/>
              </a:rPr>
              <a:t>Is capable of identifying existing </a:t>
            </a:r>
            <a:r>
              <a:rPr lang="en-US" dirty="0">
                <a:cs typeface="Times New Roman" panose="02020603050405020304" pitchFamily="18" charset="0"/>
              </a:rPr>
              <a:t>and</a:t>
            </a:r>
            <a:r>
              <a:rPr lang="en-US" b="1" dirty="0">
                <a:cs typeface="Times New Roman" panose="02020603050405020304" pitchFamily="18" charset="0"/>
              </a:rPr>
              <a:t> foreseeable </a:t>
            </a:r>
            <a:r>
              <a:rPr lang="en-US" dirty="0">
                <a:cs typeface="Times New Roman" panose="02020603050405020304" pitchFamily="18" charset="0"/>
              </a:rPr>
              <a:t>silica </a:t>
            </a:r>
            <a:r>
              <a:rPr lang="en-US" b="1" dirty="0">
                <a:cs typeface="Times New Roman" panose="02020603050405020304" pitchFamily="18" charset="0"/>
              </a:rPr>
              <a:t>hazards</a:t>
            </a:r>
          </a:p>
          <a:p>
            <a:pPr marL="800100" lvl="1" indent="-342900" algn="just">
              <a:buFont typeface="Arial" panose="020B0604020202020204" pitchFamily="34" charset="0"/>
              <a:buChar char="•"/>
            </a:pPr>
            <a:r>
              <a:rPr lang="en-US" dirty="0">
                <a:cs typeface="Times New Roman" panose="02020603050405020304" pitchFamily="18" charset="0"/>
              </a:rPr>
              <a:t>Is </a:t>
            </a:r>
            <a:r>
              <a:rPr lang="en-US" b="1" dirty="0">
                <a:cs typeface="Times New Roman" panose="02020603050405020304" pitchFamily="18" charset="0"/>
              </a:rPr>
              <a:t>authorized</a:t>
            </a:r>
            <a:r>
              <a:rPr lang="en-US" dirty="0">
                <a:cs typeface="Times New Roman" panose="02020603050405020304" pitchFamily="18" charset="0"/>
              </a:rPr>
              <a:t> to promptly </a:t>
            </a:r>
            <a:r>
              <a:rPr lang="en-US" b="1" dirty="0">
                <a:cs typeface="Times New Roman" panose="02020603050405020304" pitchFamily="18" charset="0"/>
              </a:rPr>
              <a:t>eliminate or minimize </a:t>
            </a:r>
            <a:r>
              <a:rPr lang="en-US" dirty="0">
                <a:cs typeface="Times New Roman" panose="02020603050405020304" pitchFamily="18" charset="0"/>
              </a:rPr>
              <a:t>these </a:t>
            </a:r>
            <a:r>
              <a:rPr lang="en-US" b="1" dirty="0">
                <a:cs typeface="Times New Roman" panose="02020603050405020304" pitchFamily="18" charset="0"/>
              </a:rPr>
              <a:t>hazards</a:t>
            </a:r>
            <a:r>
              <a:rPr lang="en-US" dirty="0">
                <a:cs typeface="Times New Roman" panose="02020603050405020304" pitchFamily="18" charset="0"/>
              </a:rPr>
              <a:t>; and</a:t>
            </a:r>
          </a:p>
          <a:p>
            <a:pPr marL="800100" lvl="1" indent="-342900" algn="just">
              <a:buFont typeface="Arial" panose="020B0604020202020204" pitchFamily="34" charset="0"/>
              <a:buChar char="•"/>
            </a:pPr>
            <a:r>
              <a:rPr lang="en-US" dirty="0">
                <a:ea typeface="ＭＳ Ｐゴシック" charset="-128"/>
                <a:cs typeface="Times New Roman" panose="02020603050405020304" pitchFamily="18" charset="0"/>
              </a:rPr>
              <a:t>Has the </a:t>
            </a:r>
            <a:r>
              <a:rPr lang="en-US" b="1" dirty="0">
                <a:ea typeface="ＭＳ Ｐゴシック" charset="-128"/>
                <a:cs typeface="Times New Roman" panose="02020603050405020304" pitchFamily="18" charset="0"/>
              </a:rPr>
              <a:t>knowledge and ability</a:t>
            </a:r>
            <a:r>
              <a:rPr lang="en-US" dirty="0">
                <a:ea typeface="ＭＳ Ｐゴシック" charset="-128"/>
                <a:cs typeface="Times New Roman" panose="02020603050405020304" pitchFamily="18" charset="0"/>
              </a:rPr>
              <a:t> to </a:t>
            </a:r>
            <a:r>
              <a:rPr lang="en-US" b="1" dirty="0">
                <a:ea typeface="ＭＳ Ｐゴシック" charset="-128"/>
                <a:cs typeface="Times New Roman" panose="02020603050405020304" pitchFamily="18" charset="0"/>
              </a:rPr>
              <a:t>implement the written exposure control plan. </a:t>
            </a:r>
          </a:p>
          <a:p>
            <a:pPr algn="just"/>
            <a:endParaRPr lang="en-US" kern="1200" dirty="0">
              <a:solidFill>
                <a:schemeClr val="tx1"/>
              </a:solidFill>
              <a:effectLst/>
              <a:ea typeface="+mn-ea"/>
              <a:cs typeface="+mn-cs"/>
            </a:endParaRPr>
          </a:p>
          <a:p>
            <a:pPr algn="just"/>
            <a:endParaRPr lang="en-US" kern="1200" dirty="0">
              <a:solidFill>
                <a:schemeClr val="tx1"/>
              </a:solidFill>
              <a:effectLst/>
              <a:ea typeface="+mn-ea"/>
              <a:cs typeface="+mn-cs"/>
            </a:endParaRPr>
          </a:p>
          <a:p>
            <a:pPr algn="just"/>
            <a:r>
              <a:rPr lang="en-US" kern="1200" baseline="0" dirty="0">
                <a:solidFill>
                  <a:schemeClr val="tx1"/>
                </a:solidFill>
                <a:effectLst/>
                <a:ea typeface="+mn-ea"/>
                <a:cs typeface="+mn-cs"/>
              </a:rPr>
              <a:t>An employer can designate any of his/her employees as a competent person as long as they meet the above capabilities. </a:t>
            </a:r>
            <a:r>
              <a:rPr lang="en-US" kern="1200" dirty="0">
                <a:solidFill>
                  <a:schemeClr val="tx1"/>
                </a:solidFill>
                <a:effectLst/>
                <a:ea typeface="+mn-ea"/>
                <a:cs typeface="+mn-cs"/>
              </a:rPr>
              <a:t>The standard does not require specific training for a competent person. The employer is responsible for determining what training</a:t>
            </a:r>
            <a:r>
              <a:rPr lang="en-US" kern="1200" baseline="0" dirty="0">
                <a:solidFill>
                  <a:schemeClr val="tx1"/>
                </a:solidFill>
                <a:effectLst/>
                <a:ea typeface="+mn-ea"/>
                <a:cs typeface="+mn-cs"/>
              </a:rPr>
              <a:t> </a:t>
            </a:r>
            <a:r>
              <a:rPr lang="en-US" kern="1200" dirty="0">
                <a:solidFill>
                  <a:schemeClr val="tx1"/>
                </a:solidFill>
                <a:effectLst/>
                <a:ea typeface="+mn-ea"/>
                <a:cs typeface="+mn-cs"/>
              </a:rPr>
              <a:t>is necessary to provide the scope and nature of the knowledge and ability for the competent person,</a:t>
            </a:r>
            <a:r>
              <a:rPr lang="en-US" kern="1200" baseline="0" dirty="0">
                <a:solidFill>
                  <a:schemeClr val="tx1"/>
                </a:solidFill>
                <a:effectLst/>
                <a:ea typeface="+mn-ea"/>
                <a:cs typeface="+mn-cs"/>
              </a:rPr>
              <a:t> so the written exposure plan can be successfully implemented.</a:t>
            </a:r>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81829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standard specifies which employees must be offered medical surveillance, when and how often the examinations must offered, and the tests that make up the medical examinations. Medical surveillance must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provided at no cost to employees, and at a reasonable time and 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Employers must make an initial and periodic medical examination available to </a:t>
            </a:r>
            <a:r>
              <a:rPr lang="en-US" sz="1200" b="1" kern="1200" dirty="0">
                <a:solidFill>
                  <a:schemeClr val="tx1"/>
                </a:solidFill>
                <a:effectLst/>
                <a:latin typeface="+mn-lt"/>
                <a:ea typeface="+mn-ea"/>
                <a:cs typeface="+mn-cs"/>
              </a:rPr>
              <a:t>employees who will be required by the silica standard to wear a respirator for 30 or more days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per year in the upcoming year (the next 365 days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If the employee is required to wear a respirator at any time during a day, that counts as one day of respirator use. Also, respirator use with past employers does not count toward the 30-day threshold.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Medical surveillance is intended to identify respirable crystalline silica-related diseases so that employees with those diseases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take actions to protect their health; also such surveillance</a:t>
            </a:r>
            <a:r>
              <a:rPr lang="en-US" sz="1200" kern="1200" baseline="0" dirty="0">
                <a:solidFill>
                  <a:schemeClr val="tx1"/>
                </a:solidFill>
                <a:effectLst/>
                <a:latin typeface="+mn-lt"/>
                <a:ea typeface="+mn-ea"/>
                <a:cs typeface="+mn-cs"/>
              </a:rPr>
              <a:t> will help to determine if an employee has any condition that might make him/her more sensitive to silica exposure. Note that this medical surveillance is different than the medical evaluation needed to comply with the Respiratory Protection Standard - OSHA 1910.134.</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2600561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lvl="0" algn="just"/>
            <a:r>
              <a:rPr lang="en-US" kern="1200" dirty="0">
                <a:solidFill>
                  <a:schemeClr val="tx1"/>
                </a:solidFill>
                <a:effectLst/>
                <a:ea typeface="+mn-ea"/>
                <a:cs typeface="+mn-cs"/>
              </a:rPr>
              <a:t>The employer must ensure that the PLHCP explains the results of the medical examination to the employee and </a:t>
            </a:r>
            <a:r>
              <a:rPr lang="en-US" b="1" kern="1200" dirty="0">
                <a:solidFill>
                  <a:schemeClr val="tx1"/>
                </a:solidFill>
                <a:effectLst/>
                <a:ea typeface="+mn-ea"/>
                <a:cs typeface="+mn-cs"/>
              </a:rPr>
              <a:t>gives the employee a written medical report</a:t>
            </a:r>
            <a:r>
              <a:rPr lang="en-US" b="1" kern="1200" baseline="0" dirty="0">
                <a:solidFill>
                  <a:schemeClr val="tx1"/>
                </a:solidFill>
                <a:effectLst/>
                <a:ea typeface="+mn-ea"/>
                <a:cs typeface="+mn-cs"/>
              </a:rPr>
              <a:t> </a:t>
            </a:r>
            <a:r>
              <a:rPr lang="en-US" b="1" kern="1200" dirty="0">
                <a:solidFill>
                  <a:schemeClr val="tx1"/>
                </a:solidFill>
                <a:effectLst/>
                <a:ea typeface="+mn-ea"/>
                <a:cs typeface="+mn-cs"/>
              </a:rPr>
              <a:t>within 30 days of each medical examination performed</a:t>
            </a:r>
            <a:r>
              <a:rPr lang="en-US" kern="1200" dirty="0">
                <a:solidFill>
                  <a:schemeClr val="tx1"/>
                </a:solidFill>
                <a:effectLst/>
                <a:ea typeface="+mn-ea"/>
                <a:cs typeface="+mn-cs"/>
              </a:rPr>
              <a:t>. </a:t>
            </a:r>
            <a:r>
              <a:rPr lang="en-US" b="1" kern="1200" dirty="0">
                <a:solidFill>
                  <a:schemeClr val="tx1"/>
                </a:solidFill>
                <a:effectLst/>
                <a:ea typeface="+mn-ea"/>
                <a:cs typeface="+mn-cs"/>
              </a:rPr>
              <a:t>Only the employee receives the written medical report</a:t>
            </a:r>
            <a:r>
              <a:rPr lang="en-US" kern="1200" dirty="0">
                <a:solidFill>
                  <a:schemeClr val="tx1"/>
                </a:solidFill>
                <a:effectLst/>
                <a:ea typeface="+mn-ea"/>
                <a:cs typeface="+mn-cs"/>
              </a:rPr>
              <a:t>, and the employer does not receive a copy of this report. The report must contain:</a:t>
            </a:r>
          </a:p>
          <a:p>
            <a:pPr lvl="0" algn="just"/>
            <a:endParaRPr lang="en-US" kern="1200" dirty="0">
              <a:solidFill>
                <a:schemeClr val="tx1"/>
              </a:solidFill>
              <a:effectLst/>
              <a:ea typeface="+mn-ea"/>
              <a:cs typeface="+mn-cs"/>
            </a:endParaRPr>
          </a:p>
          <a:p>
            <a:pPr marL="171450" lvl="0" indent="-171450" algn="just">
              <a:buFont typeface="Arial" panose="020B0604020202020204" pitchFamily="34" charset="0"/>
              <a:buChar char="•"/>
            </a:pPr>
            <a:r>
              <a:rPr lang="en-US" kern="1200" dirty="0">
                <a:solidFill>
                  <a:schemeClr val="tx1"/>
                </a:solidFill>
                <a:effectLst/>
                <a:ea typeface="+mn-ea"/>
                <a:cs typeface="+mn-cs"/>
              </a:rPr>
              <a:t>A description of the medical examination results, including any medical condition(s) that would place the employee at increased risk of material impairment</a:t>
            </a:r>
            <a:r>
              <a:rPr lang="en-US" kern="1200" baseline="0" dirty="0">
                <a:solidFill>
                  <a:schemeClr val="tx1"/>
                </a:solidFill>
                <a:effectLst/>
                <a:ea typeface="+mn-ea"/>
                <a:cs typeface="+mn-cs"/>
              </a:rPr>
              <a:t> </a:t>
            </a:r>
            <a:r>
              <a:rPr lang="en-US" kern="1200" dirty="0">
                <a:solidFill>
                  <a:schemeClr val="tx1"/>
                </a:solidFill>
                <a:effectLst/>
                <a:ea typeface="+mn-ea"/>
                <a:cs typeface="+mn-cs"/>
              </a:rPr>
              <a:t>of health from exposure to respirable crystalline silica (any health condition that might make the employee more sensitive to exposure). The report must also describe any medical conditions that require further evaluation or treatment;</a:t>
            </a:r>
          </a:p>
          <a:p>
            <a:pPr marL="171450" lvl="0" indent="-171450" algn="just">
              <a:buFont typeface="Arial" panose="020B0604020202020204" pitchFamily="34" charset="0"/>
              <a:buChar char="•"/>
            </a:pPr>
            <a:r>
              <a:rPr lang="en-US" kern="1200" dirty="0">
                <a:solidFill>
                  <a:schemeClr val="tx1"/>
                </a:solidFill>
                <a:effectLst/>
                <a:ea typeface="+mn-ea"/>
                <a:cs typeface="+mn-cs"/>
              </a:rPr>
              <a:t>Any recommended limitations on the employee’s use of respirators;</a:t>
            </a:r>
          </a:p>
          <a:p>
            <a:pPr marL="171450" lvl="0" indent="-171450" algn="just">
              <a:buFont typeface="Arial" panose="020B0604020202020204" pitchFamily="34" charset="0"/>
              <a:buChar char="•"/>
            </a:pPr>
            <a:r>
              <a:rPr lang="en-US" kern="1200" dirty="0">
                <a:solidFill>
                  <a:schemeClr val="tx1"/>
                </a:solidFill>
                <a:effectLst/>
                <a:ea typeface="+mn-ea"/>
                <a:cs typeface="+mn-cs"/>
              </a:rPr>
              <a:t>Any recommended limitations on respirable crystalline silica exposure; and</a:t>
            </a:r>
          </a:p>
          <a:p>
            <a:pPr marL="171450" lvl="0" indent="-171450" algn="just">
              <a:buFont typeface="Arial" panose="020B0604020202020204" pitchFamily="34" charset="0"/>
              <a:buChar char="•"/>
            </a:pPr>
            <a:r>
              <a:rPr lang="en-US" kern="1200" dirty="0">
                <a:solidFill>
                  <a:schemeClr val="tx1"/>
                </a:solidFill>
                <a:effectLst/>
                <a:ea typeface="+mn-ea"/>
                <a:cs typeface="+mn-cs"/>
              </a:rPr>
              <a:t>A statement that the employee should be examined by a specialist if the chest X-ray ( from the B-reader) provided</a:t>
            </a:r>
            <a:r>
              <a:rPr lang="en-US" kern="1200" baseline="0" dirty="0">
                <a:solidFill>
                  <a:schemeClr val="tx1"/>
                </a:solidFill>
                <a:effectLst/>
                <a:ea typeface="+mn-ea"/>
                <a:cs typeface="+mn-cs"/>
              </a:rPr>
              <a:t> </a:t>
            </a:r>
            <a:r>
              <a:rPr lang="en-US" kern="1200" dirty="0">
                <a:solidFill>
                  <a:schemeClr val="tx1"/>
                </a:solidFill>
                <a:effectLst/>
                <a:ea typeface="+mn-ea"/>
                <a:cs typeface="+mn-cs"/>
              </a:rPr>
              <a:t>under the silica standard shows evidence of silicosis in employees exposed to silica or if the PLHCP otherwise recommends referral to a specialist.</a:t>
            </a:r>
          </a:p>
          <a:p>
            <a:pPr algn="just"/>
            <a:endParaRPr lang="en-US" kern="1200" dirty="0">
              <a:solidFill>
                <a:schemeClr val="tx1"/>
              </a:solidFill>
              <a:effectLst/>
              <a:ea typeface="+mn-ea"/>
              <a:cs typeface="+mn-cs"/>
            </a:endParaRPr>
          </a:p>
          <a:p>
            <a:pPr lvl="0" algn="just"/>
            <a:r>
              <a:rPr lang="en-US" dirty="0">
                <a:cs typeface="Times New Roman" panose="02020603050405020304" pitchFamily="18" charset="0"/>
              </a:rPr>
              <a:t>The standard requires employer to obtain </a:t>
            </a:r>
            <a:r>
              <a:rPr lang="en-US" b="1" dirty="0">
                <a:cs typeface="Times New Roman" panose="02020603050405020304" pitchFamily="18" charset="0"/>
              </a:rPr>
              <a:t>a written medical opinion </a:t>
            </a:r>
            <a:r>
              <a:rPr lang="en-US" dirty="0">
                <a:cs typeface="Times New Roman" panose="02020603050405020304" pitchFamily="18" charset="0"/>
              </a:rPr>
              <a:t>from physicians or licensed health care professionals </a:t>
            </a:r>
            <a:r>
              <a:rPr lang="en-US" kern="1200" dirty="0">
                <a:solidFill>
                  <a:schemeClr val="tx1"/>
                </a:solidFill>
                <a:effectLst/>
                <a:ea typeface="+mn-ea"/>
                <a:cs typeface="+mn-cs"/>
              </a:rPr>
              <a:t>within 30 days of the medical examination. This must contain only the following information: the date of the examination;</a:t>
            </a:r>
            <a:r>
              <a:rPr lang="en-US" kern="1200" baseline="0" dirty="0">
                <a:solidFill>
                  <a:schemeClr val="tx1"/>
                </a:solidFill>
                <a:effectLst/>
                <a:ea typeface="+mn-ea"/>
                <a:cs typeface="+mn-cs"/>
              </a:rPr>
              <a:t> a</a:t>
            </a:r>
            <a:r>
              <a:rPr lang="en-US" kern="1200" dirty="0">
                <a:solidFill>
                  <a:schemeClr val="tx1"/>
                </a:solidFill>
                <a:effectLst/>
                <a:ea typeface="+mn-ea"/>
                <a:cs typeface="+mn-cs"/>
              </a:rPr>
              <a:t> statement that the examination has met the requirements of the silica standard; and</a:t>
            </a:r>
            <a:r>
              <a:rPr lang="en-US" kern="1200" baseline="0" dirty="0">
                <a:solidFill>
                  <a:schemeClr val="tx1"/>
                </a:solidFill>
                <a:effectLst/>
                <a:ea typeface="+mn-ea"/>
                <a:cs typeface="+mn-cs"/>
              </a:rPr>
              <a:t> a</a:t>
            </a:r>
            <a:r>
              <a:rPr lang="en-US" kern="1200" dirty="0">
                <a:solidFill>
                  <a:schemeClr val="tx1"/>
                </a:solidFill>
                <a:effectLst/>
                <a:ea typeface="+mn-ea"/>
                <a:cs typeface="+mn-cs"/>
              </a:rPr>
              <a:t>ny recommended limitations on the employee’s use of respirators. Appendix B of the standard provides sample medical forms.</a:t>
            </a:r>
          </a:p>
          <a:p>
            <a:pPr lvl="0" algn="just"/>
            <a:endParaRPr lang="en-US"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cs typeface="Times New Roman" panose="02020603050405020304" pitchFamily="18" charset="0"/>
              </a:rPr>
              <a:t>If employee provides written authorization written opinion provided to employer may also include recommended limitations on employee's exposure to respirable crystalline silica, and referral to a specialist</a:t>
            </a:r>
            <a:r>
              <a:rPr lang="en-US" dirty="0"/>
              <a:t>.</a:t>
            </a:r>
            <a:endParaRPr lang="en-US" kern="1200" dirty="0">
              <a:solidFill>
                <a:schemeClr val="tx1"/>
              </a:solidFill>
              <a:effectLs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193609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just">
              <a:spcAft>
                <a:spcPts val="1200"/>
              </a:spcAft>
            </a:pPr>
            <a:r>
              <a:rPr lang="en-US" sz="1200" b="0" i="0" kern="1200" dirty="0">
                <a:solidFill>
                  <a:schemeClr val="tx1"/>
                </a:solidFill>
                <a:effectLst/>
                <a:ea typeface="+mn-ea"/>
                <a:cs typeface="+mn-cs"/>
              </a:rPr>
              <a:t>OSHA's hazard communications standard (HCS) requires manufacturers or producers of materials, which contain a chemical that can cause health or physical hazards to make users aware of the potential hazard(s) through safety data sheets (also referred to as material safety data sheets) and labels.</a:t>
            </a:r>
            <a:endParaRPr lang="en-US" sz="1200" dirty="0">
              <a:cs typeface="Times New Roman" panose="02020603050405020304" pitchFamily="18" charset="0"/>
            </a:endParaRPr>
          </a:p>
          <a:p>
            <a:pPr algn="just">
              <a:spcAft>
                <a:spcPts val="1200"/>
              </a:spcAft>
            </a:pPr>
            <a:endParaRPr lang="en-US" sz="1200" dirty="0">
              <a:cs typeface="Times New Roman" panose="02020603050405020304" pitchFamily="18" charset="0"/>
            </a:endParaRPr>
          </a:p>
          <a:p>
            <a:pPr algn="just">
              <a:spcAft>
                <a:spcPts val="1200"/>
              </a:spcAft>
            </a:pPr>
            <a:r>
              <a:rPr lang="en-US" sz="1200" dirty="0">
                <a:cs typeface="Times New Roman" panose="02020603050405020304" pitchFamily="18" charset="0"/>
              </a:rPr>
              <a:t>Safety Data Sheets contain data for all materials or products containing hazardous substances. If a material or product contains crystalline silica in quantities greater than 0.1%, </a:t>
            </a:r>
            <a:r>
              <a:rPr lang="en-US" sz="1200" b="1" u="sng" dirty="0">
                <a:cs typeface="Times New Roman" panose="02020603050405020304" pitchFamily="18" charset="0"/>
              </a:rPr>
              <a:t>there must be </a:t>
            </a:r>
            <a:r>
              <a:rPr lang="en-US" sz="1200" dirty="0">
                <a:cs typeface="Times New Roman" panose="02020603050405020304" pitchFamily="18" charset="0"/>
              </a:rPr>
              <a:t>a safety data sheet for it </a:t>
            </a:r>
          </a:p>
          <a:p>
            <a:pPr algn="just">
              <a:spcAft>
                <a:spcPts val="1200"/>
              </a:spcAft>
            </a:pPr>
            <a:endParaRPr lang="en-US" sz="1200" b="1" u="sng" dirty="0">
              <a:cs typeface="Times New Roman" panose="02020603050405020304" pitchFamily="18" charset="0"/>
            </a:endParaRPr>
          </a:p>
          <a:p>
            <a:pPr algn="just">
              <a:spcAft>
                <a:spcPts val="1200"/>
              </a:spcAft>
            </a:pPr>
            <a:r>
              <a:rPr lang="en-US" sz="1200" b="1" u="sng" dirty="0">
                <a:cs typeface="Times New Roman" panose="02020603050405020304" pitchFamily="18" charset="0"/>
              </a:rPr>
              <a:t>Manufacturer's responsibility</a:t>
            </a:r>
            <a:r>
              <a:rPr lang="en-US" sz="1200" dirty="0">
                <a:cs typeface="Times New Roman" panose="02020603050405020304" pitchFamily="18" charset="0"/>
              </a:rPr>
              <a:t>: Manufacturers must obtain or develop a safety data sheet for each hazardous chemical they produce or import</a:t>
            </a:r>
          </a:p>
          <a:p>
            <a:pPr algn="just">
              <a:spcAft>
                <a:spcPts val="1200"/>
              </a:spcAft>
            </a:pPr>
            <a:r>
              <a:rPr lang="en-US" sz="1200" b="1" u="sng" dirty="0">
                <a:cs typeface="Times New Roman" panose="02020603050405020304" pitchFamily="18" charset="0"/>
              </a:rPr>
              <a:t>Employer's responsibility: </a:t>
            </a:r>
            <a:r>
              <a:rPr lang="en-US" sz="1200" dirty="0">
                <a:cs typeface="Times New Roman" panose="02020603050405020304" pitchFamily="18" charset="0"/>
              </a:rPr>
              <a:t>Employers must ensure access to safety data sheets for all hazardous materials in the workplace. Also, </a:t>
            </a:r>
            <a:r>
              <a:rPr lang="en-US" dirty="0"/>
              <a:t>each employee must be is trained in accordance with the provisions of HCS and 1926.1153 paragraph (</a:t>
            </a:r>
            <a:r>
              <a:rPr lang="en-US" dirty="0" err="1"/>
              <a:t>i</a:t>
            </a:r>
            <a:r>
              <a:rPr lang="en-US" dirty="0"/>
              <a:t>)(2).</a:t>
            </a:r>
            <a:endParaRPr lang="en-US" sz="120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2948338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lgn="just"/>
            <a:r>
              <a:rPr lang="en-US" sz="1200" kern="1200" dirty="0">
                <a:solidFill>
                  <a:schemeClr val="tx1"/>
                </a:solidFill>
                <a:effectLst/>
                <a:ea typeface="+mn-ea"/>
                <a:cs typeface="+mn-cs"/>
              </a:rPr>
              <a:t>Records can demonstrate employer compliance with the standard, and can assist in diagnosing and identifying workplace- related illnesses. Therefore, as appropriate, employers</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are required to make and keep accurate records of air monitoring data and objective data used to assess employee exposures</a:t>
            </a:r>
            <a:r>
              <a:rPr lang="en-US" sz="1200" kern="1200" baseline="0" dirty="0">
                <a:solidFill>
                  <a:schemeClr val="tx1"/>
                </a:solidFill>
                <a:effectLst/>
                <a:ea typeface="+mn-ea"/>
                <a:cs typeface="+mn-cs"/>
              </a:rPr>
              <a:t> </a:t>
            </a:r>
            <a:r>
              <a:rPr lang="en-US" sz="1200" kern="1200" dirty="0">
                <a:solidFill>
                  <a:schemeClr val="tx1"/>
                </a:solidFill>
                <a:effectLst/>
                <a:ea typeface="+mn-ea"/>
                <a:cs typeface="+mn-cs"/>
              </a:rPr>
              <a:t>to respirable crystalline silica under the standard, as well as records of medical surveillance provided under the standard.</a:t>
            </a:r>
          </a:p>
          <a:p>
            <a:pPr algn="just"/>
            <a:endParaRPr lang="en-US" sz="1200" kern="1200" dirty="0">
              <a:solidFill>
                <a:schemeClr val="tx1"/>
              </a:solidFill>
              <a:effectLst/>
              <a:ea typeface="+mn-ea"/>
              <a:cs typeface="+mn-cs"/>
            </a:endParaRPr>
          </a:p>
          <a:p>
            <a:pPr algn="just"/>
            <a:r>
              <a:rPr lang="en-US" sz="1200" kern="1200" dirty="0">
                <a:solidFill>
                  <a:schemeClr val="tx1"/>
                </a:solidFill>
                <a:effectLst/>
                <a:ea typeface="+mn-ea"/>
                <a:cs typeface="+mn-cs"/>
              </a:rPr>
              <a:t>Exposure and medical records must be  kept and made available to employees, their representatives, and OSHA </a:t>
            </a:r>
            <a:r>
              <a:rPr lang="en-US" sz="1200" kern="1200" dirty="0">
                <a:solidFill>
                  <a:schemeClr val="tx1"/>
                </a:solidFill>
                <a:effectLst/>
                <a:ea typeface="+mn-ea"/>
                <a:cs typeface="Times New Roman" panose="02020603050405020304" pitchFamily="18" charset="0"/>
              </a:rPr>
              <a:t>p</a:t>
            </a:r>
            <a:r>
              <a:rPr lang="en-US" sz="1200" dirty="0">
                <a:cs typeface="Times New Roman" panose="02020603050405020304" pitchFamily="18" charset="0"/>
              </a:rPr>
              <a:t>er OSHA’s Access to Employee Exposure and Medical Records regulation (29 CFR 1910.1020).</a:t>
            </a:r>
            <a:r>
              <a:rPr lang="en-US" sz="1200" baseline="0" dirty="0">
                <a:cs typeface="Times New Roman" panose="02020603050405020304" pitchFamily="18" charset="0"/>
              </a:rPr>
              <a:t> </a:t>
            </a:r>
            <a:r>
              <a:rPr lang="en-US" sz="1200" kern="1200" baseline="0" dirty="0">
                <a:solidFill>
                  <a:schemeClr val="tx1"/>
                </a:solidFill>
                <a:effectLst/>
                <a:ea typeface="+mn-ea"/>
                <a:cs typeface="+mn-cs"/>
              </a:rPr>
              <a:t>E</a:t>
            </a:r>
            <a:r>
              <a:rPr lang="en-US" sz="1200" kern="1200" dirty="0">
                <a:solidFill>
                  <a:schemeClr val="tx1"/>
                </a:solidFill>
                <a:effectLst/>
                <a:ea typeface="+mn-ea"/>
                <a:cs typeface="+mn-cs"/>
              </a:rPr>
              <a:t>xposure records (including air monitoring and objective data) must be kept for </a:t>
            </a:r>
            <a:r>
              <a:rPr lang="en-US" sz="1200" b="1" kern="1200" dirty="0">
                <a:solidFill>
                  <a:schemeClr val="tx1"/>
                </a:solidFill>
                <a:effectLst/>
                <a:ea typeface="+mn-ea"/>
                <a:cs typeface="+mn-cs"/>
              </a:rPr>
              <a:t>at least 30 years</a:t>
            </a:r>
            <a:r>
              <a:rPr lang="en-US" sz="1200" kern="1200" dirty="0">
                <a:solidFill>
                  <a:schemeClr val="tx1"/>
                </a:solidFill>
                <a:effectLst/>
                <a:ea typeface="+mn-ea"/>
                <a:cs typeface="+mn-cs"/>
              </a:rPr>
              <a:t>, and medical records  must be kept for at least the duration of employment, </a:t>
            </a:r>
            <a:r>
              <a:rPr lang="en-US" sz="1200" b="1" u="sng" kern="1200" dirty="0">
                <a:solidFill>
                  <a:schemeClr val="tx1"/>
                </a:solidFill>
                <a:effectLst/>
                <a:ea typeface="+mn-ea"/>
                <a:cs typeface="+mn-cs"/>
              </a:rPr>
              <a:t>and 30 years</a:t>
            </a:r>
            <a:endParaRPr lang="en-US" sz="1200" b="1" u="sng" kern="1200" baseline="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987650DD-0EC9-F747-945D-41EDBF2F74B4}" type="slidenum">
              <a:rPr lang="en-US">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847782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slide presents a schematic flow chart on compliance with the Silica Standard,</a:t>
            </a:r>
            <a:r>
              <a:rPr lang="en-US" baseline="0" dirty="0"/>
              <a:t> covering when construction work will or will not come under the Standard.</a:t>
            </a:r>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06940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just">
              <a:buFont typeface="Arial" panose="020B0604020202020204" pitchFamily="34" charset="0"/>
              <a:buNone/>
            </a:pPr>
            <a:r>
              <a:rPr lang="en-US" dirty="0"/>
              <a:t>An overview of the our respirable crystalline</a:t>
            </a:r>
            <a:r>
              <a:rPr lang="en-US" baseline="0" dirty="0"/>
              <a:t> silica training is presented herein. This training covers workers rights under OSH Act, </a:t>
            </a:r>
            <a:r>
              <a:rPr lang="en-US" baseline="0" dirty="0">
                <a:ea typeface="ＭＳ Ｐゴシック" charset="-128"/>
                <a:cs typeface="Times New Roman" panose="02020603050405020304" pitchFamily="18" charset="0"/>
              </a:rPr>
              <a:t>h</a:t>
            </a:r>
            <a:r>
              <a:rPr lang="en-US" dirty="0">
                <a:ea typeface="ＭＳ Ｐゴシック" charset="-128"/>
                <a:cs typeface="Times New Roman" panose="02020603050405020304" pitchFamily="18" charset="0"/>
              </a:rPr>
              <a:t>ealth hazards associated with silica exposure,</a:t>
            </a:r>
            <a:r>
              <a:rPr lang="en-US" baseline="0" dirty="0">
                <a:ea typeface="ＭＳ Ｐゴシック" charset="-128"/>
                <a:cs typeface="Times New Roman" panose="02020603050405020304" pitchFamily="18" charset="0"/>
              </a:rPr>
              <a:t> s</a:t>
            </a:r>
            <a:r>
              <a:rPr lang="en-US" dirty="0">
                <a:ea typeface="ＭＳ Ｐゴシック" charset="-128"/>
                <a:cs typeface="Times New Roman" panose="02020603050405020304" pitchFamily="18" charset="0"/>
              </a:rPr>
              <a:t>pecific workplace tasks that could expose employees to silica,</a:t>
            </a:r>
            <a:r>
              <a:rPr lang="en-US" baseline="0" dirty="0">
                <a:ea typeface="ＭＳ Ｐゴシック" charset="-128"/>
                <a:cs typeface="Times New Roman" panose="02020603050405020304" pitchFamily="18" charset="0"/>
              </a:rPr>
              <a:t> and s</a:t>
            </a:r>
            <a:r>
              <a:rPr lang="en-US" dirty="0">
                <a:ea typeface="ＭＳ Ｐゴシック" charset="-128"/>
                <a:cs typeface="Times New Roman" panose="02020603050405020304" pitchFamily="18" charset="0"/>
              </a:rPr>
              <a:t>pecific measures that can be implemented to protect employees</a:t>
            </a:r>
            <a:r>
              <a:rPr lang="en-US" baseline="0" dirty="0">
                <a:ea typeface="ＭＳ Ｐゴシック" charset="-128"/>
                <a:cs typeface="Times New Roman" panose="02020603050405020304" pitchFamily="18" charset="0"/>
              </a:rPr>
              <a:t> from harmful exposure to silica. The </a:t>
            </a:r>
            <a:r>
              <a:rPr lang="en-US" dirty="0">
                <a:ea typeface="ＭＳ Ｐゴシック" charset="-128"/>
                <a:cs typeface="Times New Roman" panose="02020603050405020304" pitchFamily="18" charset="0"/>
              </a:rPr>
              <a:t>contents of the</a:t>
            </a:r>
            <a:r>
              <a:rPr lang="en-US" baseline="0" dirty="0">
                <a:ea typeface="ＭＳ Ｐゴシック" charset="-128"/>
                <a:cs typeface="Times New Roman" panose="02020603050405020304" pitchFamily="18" charset="0"/>
              </a:rPr>
              <a:t> </a:t>
            </a:r>
            <a:r>
              <a:rPr lang="en-US" dirty="0">
                <a:ea typeface="ＭＳ Ｐゴシック" charset="-128"/>
                <a:cs typeface="Times New Roman" panose="02020603050405020304" pitchFamily="18" charset="0"/>
              </a:rPr>
              <a:t>new silica standard</a:t>
            </a:r>
            <a:r>
              <a:rPr lang="en-US" baseline="0" dirty="0">
                <a:ea typeface="ＭＳ Ｐゴシック" charset="-128"/>
                <a:cs typeface="Times New Roman" panose="02020603050405020304" pitchFamily="18" charset="0"/>
              </a:rPr>
              <a:t> a</a:t>
            </a:r>
            <a:r>
              <a:rPr lang="en-US" dirty="0">
                <a:ea typeface="ＭＳ Ｐゴシック" charset="-128"/>
                <a:cs typeface="Times New Roman" panose="02020603050405020304" pitchFamily="18" charset="0"/>
              </a:rPr>
              <a:t>re covered in this presentation.</a:t>
            </a:r>
          </a:p>
          <a:p>
            <a:pPr lvl="2" algn="just"/>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5</a:t>
            </a:fld>
            <a:endParaRPr lang="en-US" dirty="0"/>
          </a:p>
        </p:txBody>
      </p:sp>
    </p:spTree>
    <p:extLst>
      <p:ext uri="{BB962C8B-B14F-4D97-AF65-F5344CB8AC3E}">
        <p14:creationId xmlns:p14="http://schemas.microsoft.com/office/powerpoint/2010/main" val="11819253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kern="1200" dirty="0">
                <a:solidFill>
                  <a:schemeClr val="tx1"/>
                </a:solidFill>
                <a:effectLst/>
                <a:ea typeface="+mn-ea"/>
                <a:cs typeface="+mn-cs"/>
              </a:rPr>
              <a:t>Employers who conduct tasks not listed in Table 1, or do not fully and properly implement the engineering controls, work practices, and respiratory protection described in Table 1</a:t>
            </a:r>
            <a:r>
              <a:rPr lang="en-US" kern="1200" baseline="0" dirty="0">
                <a:solidFill>
                  <a:schemeClr val="tx1"/>
                </a:solidFill>
                <a:effectLst/>
                <a:ea typeface="+mn-ea"/>
                <a:cs typeface="+mn-cs"/>
              </a:rPr>
              <a:t> </a:t>
            </a:r>
            <a:r>
              <a:rPr lang="en-US" kern="1200" dirty="0">
                <a:solidFill>
                  <a:schemeClr val="tx1"/>
                </a:solidFill>
                <a:effectLst/>
                <a:ea typeface="+mn-ea"/>
                <a:cs typeface="+mn-cs"/>
              </a:rPr>
              <a:t>of the specified exposure control methods approach, must follow the alternative exposure control methods approach. </a:t>
            </a:r>
            <a:r>
              <a:rPr lang="en-US" dirty="0">
                <a:cs typeface="Times New Roman" panose="02020603050405020304" pitchFamily="18" charset="0"/>
              </a:rPr>
              <a:t>This approach involves: </a:t>
            </a:r>
          </a:p>
          <a:p>
            <a:pPr marL="742950" lvl="1" indent="-342900" algn="just">
              <a:buFont typeface="Arial" panose="020B0604020202020204" pitchFamily="34" charset="0"/>
              <a:buChar char="•"/>
            </a:pPr>
            <a:r>
              <a:rPr lang="en-US" dirty="0">
                <a:cs typeface="Times New Roman" panose="02020603050405020304" pitchFamily="18" charset="0"/>
              </a:rPr>
              <a:t>Assessing employee exposure to silica;</a:t>
            </a:r>
            <a:r>
              <a:rPr lang="en-US" baseline="0" dirty="0">
                <a:cs typeface="Times New Roman" panose="02020603050405020304" pitchFamily="18" charset="0"/>
              </a:rPr>
              <a:t> </a:t>
            </a:r>
          </a:p>
          <a:p>
            <a:pPr marL="742950" lvl="1" indent="-342900" algn="just">
              <a:buFont typeface="Arial" panose="020B0604020202020204" pitchFamily="34" charset="0"/>
              <a:buChar char="•"/>
            </a:pPr>
            <a:r>
              <a:rPr lang="en-US" dirty="0">
                <a:cs typeface="Times New Roman" panose="02020603050405020304" pitchFamily="18" charset="0"/>
              </a:rPr>
              <a:t>Limiting exposure to the PEL using feasible engineering and work  practice controls; and</a:t>
            </a:r>
          </a:p>
          <a:p>
            <a:pPr marL="742950" lvl="1" indent="-342900" algn="just">
              <a:buFont typeface="Arial" panose="020B0604020202020204" pitchFamily="34" charset="0"/>
              <a:buChar char="•"/>
            </a:pPr>
            <a:r>
              <a:rPr lang="en-US" dirty="0">
                <a:cs typeface="Times New Roman" panose="02020603050405020304" pitchFamily="18" charset="0"/>
              </a:rPr>
              <a:t>Providing respiratory protection when necessary. </a:t>
            </a:r>
          </a:p>
          <a:p>
            <a:pPr algn="just"/>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942342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Prior </a:t>
            </a:r>
            <a:r>
              <a:rPr lang="en-US" baseline="0" dirty="0"/>
              <a:t>to meeting the requirements of the Respirable Crystalline Silica Standard, employers must determine whether the silica standard applies to their jobsites. If the</a:t>
            </a:r>
            <a:r>
              <a:rPr lang="en-US" sz="1200" kern="1200" dirty="0">
                <a:solidFill>
                  <a:schemeClr val="tx1"/>
                </a:solidFill>
                <a:effectLst/>
                <a:latin typeface="+mn-lt"/>
                <a:ea typeface="+mn-ea"/>
                <a:cs typeface="+mn-cs"/>
              </a:rPr>
              <a:t> employees can be exposed to respirable crystalline silica at or above 25 µg/m3 as an 8-hour TWA under any foreseeable conditions, while performing construction activities,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s/he has a choice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complying with the standard</a:t>
            </a:r>
            <a:r>
              <a:rPr lang="en-US" sz="1200" kern="1200" baseline="0" dirty="0">
                <a:solidFill>
                  <a:schemeClr val="tx1"/>
                </a:solidFill>
                <a:effectLst/>
                <a:latin typeface="+mn-lt"/>
                <a:ea typeface="+mn-ea"/>
                <a:cs typeface="+mn-cs"/>
              </a:rPr>
              <a:t> by using either the specified exposure control methods (Table 1) or the alternative exposure control methods.</a:t>
            </a:r>
          </a:p>
          <a:p>
            <a:pPr algn="just"/>
            <a:endParaRPr lang="en-US" sz="1200" kern="1200" baseline="0" dirty="0">
              <a:solidFill>
                <a:schemeClr val="tx1"/>
              </a:solidFill>
              <a:effectLst/>
              <a:latin typeface="+mn-lt"/>
              <a:ea typeface="+mn-ea"/>
              <a:cs typeface="+mn-cs"/>
            </a:endParaRPr>
          </a:p>
          <a:p>
            <a:pPr algn="just"/>
            <a:r>
              <a:rPr lang="en-US" sz="1200" kern="1200" baseline="0" dirty="0">
                <a:solidFill>
                  <a:schemeClr val="tx1"/>
                </a:solidFill>
                <a:effectLst/>
                <a:latin typeface="+mn-lt"/>
                <a:ea typeface="+mn-ea"/>
                <a:cs typeface="+mn-cs"/>
              </a:rPr>
              <a:t>The roadmap presented in the above slide displays the requirements that the employer must </a:t>
            </a:r>
            <a:r>
              <a:rPr lang="en-US" sz="1200" kern="1200" dirty="0">
                <a:solidFill>
                  <a:schemeClr val="tx1"/>
                </a:solidFill>
                <a:effectLst/>
                <a:latin typeface="+mn-lt"/>
                <a:ea typeface="+mn-ea"/>
                <a:cs typeface="+mn-cs"/>
              </a:rPr>
              <a:t>meet under the standard, based on the compliance method they follow.</a:t>
            </a:r>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2857032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Further</a:t>
            </a:r>
            <a:r>
              <a:rPr lang="en-US" sz="1200" b="0" i="0" kern="1200" baseline="0" dirty="0">
                <a:solidFill>
                  <a:schemeClr val="tx1"/>
                </a:solidFill>
                <a:effectLst/>
                <a:latin typeface="+mn-lt"/>
                <a:ea typeface="+mn-ea"/>
                <a:cs typeface="+mn-cs"/>
              </a:rPr>
              <a:t> information can be gathered from the sources and documentations presented above.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572379" y="8455819"/>
            <a:ext cx="2971800" cy="458787"/>
          </a:xfrm>
        </p:spPr>
        <p:txBody>
          <a:bodyPr/>
          <a:lstStyle/>
          <a:p>
            <a:pPr>
              <a:defRPr/>
            </a:pPr>
            <a:fld id="{9B7370DC-B3C8-40B8-A044-A790431107D7}" type="slidenum">
              <a:rPr lang="en-US"/>
              <a:pPr>
                <a:defRPr/>
              </a:pPr>
              <a:t>52</a:t>
            </a:fld>
            <a:endParaRPr lang="en-US" dirty="0"/>
          </a:p>
        </p:txBody>
      </p:sp>
    </p:spTree>
    <p:extLst>
      <p:ext uri="{BB962C8B-B14F-4D97-AF65-F5344CB8AC3E}">
        <p14:creationId xmlns:p14="http://schemas.microsoft.com/office/powerpoint/2010/main" val="2490884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E6C4F7-EC48-43DC-ABC6-F7B9E10ACEE1}" type="slidenum">
              <a:rPr lang="en-US" smtClean="0"/>
              <a:pPr/>
              <a:t>53</a:t>
            </a:fld>
            <a:endParaRPr lang="en-US" dirty="0"/>
          </a:p>
        </p:txBody>
      </p:sp>
    </p:spTree>
    <p:extLst>
      <p:ext uri="{BB962C8B-B14F-4D97-AF65-F5344CB8AC3E}">
        <p14:creationId xmlns:p14="http://schemas.microsoft.com/office/powerpoint/2010/main" val="84196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Refer to the notes under the previous slide.</a:t>
            </a:r>
          </a:p>
        </p:txBody>
      </p:sp>
      <p:sp>
        <p:nvSpPr>
          <p:cNvPr id="4" name="Slide Number Placeholder 3"/>
          <p:cNvSpPr>
            <a:spLocks noGrp="1"/>
          </p:cNvSpPr>
          <p:nvPr>
            <p:ph type="sldNum" sz="quarter" idx="10"/>
          </p:nvPr>
        </p:nvSpPr>
        <p:spPr/>
        <p:txBody>
          <a:bodyPr/>
          <a:lstStyle/>
          <a:p>
            <a:fld id="{9B7370DC-B3C8-40B8-A044-A790431107D7}" type="slidenum">
              <a:rPr lang="en-US" smtClean="0"/>
              <a:pPr/>
              <a:t>6</a:t>
            </a:fld>
            <a:endParaRPr lang="en-US" dirty="0"/>
          </a:p>
        </p:txBody>
      </p:sp>
    </p:spTree>
    <p:extLst>
      <p:ext uri="{BB962C8B-B14F-4D97-AF65-F5344CB8AC3E}">
        <p14:creationId xmlns:p14="http://schemas.microsoft.com/office/powerpoint/2010/main" val="104028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just">
              <a:spcAft>
                <a:spcPts val="600"/>
              </a:spcAft>
              <a:buFont typeface="Arial" panose="020B0604020202020204" pitchFamily="34" charset="0"/>
              <a:buNone/>
            </a:pPr>
            <a:r>
              <a:rPr lang="en-US" altLang="en-US" b="0" dirty="0">
                <a:cs typeface="Times New Roman" panose="02020603050405020304" pitchFamily="18" charset="0"/>
              </a:rPr>
              <a:t>The training provided here aims at</a:t>
            </a:r>
          </a:p>
          <a:p>
            <a:pPr marL="1257300" lvl="2" indent="-342900" algn="just">
              <a:spcAft>
                <a:spcPts val="600"/>
              </a:spcAft>
              <a:buFont typeface="Arial" panose="020B0604020202020204" pitchFamily="34" charset="0"/>
              <a:buChar char="•"/>
            </a:pPr>
            <a:r>
              <a:rPr lang="en-US" altLang="en-US" b="0" dirty="0">
                <a:cs typeface="Times New Roman" panose="02020603050405020304" pitchFamily="18" charset="0"/>
              </a:rPr>
              <a:t>Increasing workers’ awareness of the serious health hazards of silica dust</a:t>
            </a:r>
          </a:p>
          <a:p>
            <a:pPr marL="1257300" lvl="2" indent="-342900" algn="just">
              <a:spcAft>
                <a:spcPts val="600"/>
              </a:spcAft>
              <a:buFont typeface="Arial" panose="020B0604020202020204" pitchFamily="34" charset="0"/>
              <a:buChar char="•"/>
            </a:pPr>
            <a:r>
              <a:rPr lang="en-US" b="0" dirty="0">
                <a:cs typeface="Times New Roman" panose="02020603050405020304" pitchFamily="18" charset="0"/>
              </a:rPr>
              <a:t>Providing the knowledge necessary to perform work safely when there is silica exposure, and ways to limit silica exposure to levels below the  Permissible Exposure Limit (PEL)</a:t>
            </a:r>
            <a:endParaRPr lang="en-US" altLang="en-US" b="0" dirty="0">
              <a:cs typeface="Times New Roman" panose="02020603050405020304" pitchFamily="18" charset="0"/>
            </a:endParaRP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Properly trained workers are more likely to realize</a:t>
            </a:r>
            <a:r>
              <a:rPr lang="en-US" baseline="0" dirty="0"/>
              <a:t> the severity of silica hazards,</a:t>
            </a:r>
            <a:r>
              <a:rPr lang="en-US" dirty="0"/>
              <a:t> and be prepared for identifying which work operations can lead to silica exposure, as well as knowing how they can work safely around crystalline silica-containing dust by using engineering and workplace controls, and personal protective equipment.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7</a:t>
            </a:fld>
            <a:endParaRPr lang="en-US" dirty="0"/>
          </a:p>
        </p:txBody>
      </p:sp>
    </p:spTree>
    <p:extLst>
      <p:ext uri="{BB962C8B-B14F-4D97-AF65-F5344CB8AC3E}">
        <p14:creationId xmlns:p14="http://schemas.microsoft.com/office/powerpoint/2010/main" val="9953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229100"/>
            <a:ext cx="5486400" cy="360045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u="none" kern="1200" noProof="0" dirty="0">
                <a:solidFill>
                  <a:schemeClr val="tx1"/>
                </a:solidFill>
                <a:ea typeface="ＭＳ Ｐゴシック" charset="-128"/>
                <a:cs typeface="ＭＳ Ｐゴシック" charset="-128"/>
              </a:rPr>
              <a:t>Workers are entitled to working conditions that do not pose a risk of serious harm to them. To help ensure a safe and healthful workplace, the OSH</a:t>
            </a:r>
            <a:r>
              <a:rPr lang="en-US" sz="1200" b="0" i="0" u="none" kern="1200" baseline="0" noProof="0" dirty="0">
                <a:solidFill>
                  <a:schemeClr val="tx1"/>
                </a:solidFill>
                <a:ea typeface="ＭＳ Ｐゴシック" charset="-128"/>
                <a:cs typeface="ＭＳ Ｐゴシック" charset="-128"/>
              </a:rPr>
              <a:t> Act</a:t>
            </a:r>
            <a:r>
              <a:rPr lang="en-US" sz="1200" b="0" i="0" u="none" kern="1200" noProof="0" dirty="0">
                <a:solidFill>
                  <a:schemeClr val="tx1"/>
                </a:solidFill>
                <a:ea typeface="ＭＳ Ｐゴシック" charset="-128"/>
                <a:cs typeface="ＭＳ Ｐゴシック" charset="-128"/>
              </a:rPr>
              <a:t>  gives workers with the right to</a:t>
            </a:r>
            <a:r>
              <a:rPr lang="en-US" sz="1200" b="0" i="0" u="none" kern="1200" baseline="0" noProof="0" dirty="0">
                <a:solidFill>
                  <a:schemeClr val="tx1"/>
                </a:solidFill>
                <a:ea typeface="ＭＳ Ｐゴシック" charset="-128"/>
                <a:cs typeface="ＭＳ Ｐゴシック" charset="-128"/>
              </a:rPr>
              <a:t> a</a:t>
            </a:r>
            <a:r>
              <a:rPr lang="en-US" sz="1200" b="0" i="0" u="none" kern="1200" noProof="0" dirty="0">
                <a:solidFill>
                  <a:schemeClr val="tx1"/>
                </a:solidFill>
                <a:ea typeface="ＭＳ Ｐゴシック" charset="-128"/>
                <a:cs typeface="ＭＳ Ｐゴシック" charset="-128"/>
              </a:rPr>
              <a:t>sk OSHA to inspect their workplace; to use their rights under the law without fearing retaliation and/or discrimination;</a:t>
            </a:r>
            <a:r>
              <a:rPr lang="en-US" sz="1200" b="0" i="0" u="none" kern="1200" baseline="0" noProof="0" dirty="0">
                <a:solidFill>
                  <a:schemeClr val="tx1"/>
                </a:solidFill>
                <a:ea typeface="ＭＳ Ｐゴシック" charset="-128"/>
                <a:cs typeface="ＭＳ Ｐゴシック" charset="-128"/>
              </a:rPr>
              <a:t> and to r</a:t>
            </a:r>
            <a:r>
              <a:rPr lang="en-US" sz="1200" b="0" i="0" u="none" kern="1200" noProof="0" dirty="0">
                <a:solidFill>
                  <a:schemeClr val="tx1"/>
                </a:solidFill>
                <a:ea typeface="ＭＳ Ｐゴシック" charset="-128"/>
                <a:cs typeface="ＭＳ Ｐゴシック" charset="-128"/>
              </a:rPr>
              <a:t>eceive information and training about existing hazards</a:t>
            </a:r>
            <a:r>
              <a:rPr lang="en-US" sz="1200" b="0" i="0" u="none" kern="1200" baseline="0" noProof="0" dirty="0">
                <a:solidFill>
                  <a:schemeClr val="tx1"/>
                </a:solidFill>
                <a:ea typeface="ＭＳ Ｐゴシック" charset="-128"/>
                <a:cs typeface="ＭＳ Ｐゴシック" charset="-128"/>
              </a:rPr>
              <a:t> </a:t>
            </a:r>
            <a:r>
              <a:rPr lang="tr-TR" sz="1200" b="0" i="0" u="none" kern="1200" noProof="0" dirty="0">
                <a:solidFill>
                  <a:schemeClr val="tx1"/>
                </a:solidFill>
                <a:ea typeface="ＭＳ Ｐゴシック" charset="-128"/>
                <a:cs typeface="ＭＳ Ｐゴシック" charset="-128"/>
              </a:rPr>
              <a:t>and </a:t>
            </a:r>
            <a:r>
              <a:rPr lang="en-US" sz="1200" b="0" i="0" u="none" kern="1200" noProof="0" dirty="0">
                <a:solidFill>
                  <a:schemeClr val="tx1"/>
                </a:solidFill>
                <a:ea typeface="ＭＳ Ｐゴシック" charset="-128"/>
                <a:cs typeface="ＭＳ Ｐゴシック" charset="-128"/>
              </a:rPr>
              <a:t>the methods of their prevention.  </a:t>
            </a:r>
            <a:r>
              <a:rPr lang="en-US" sz="1200" b="0" i="0" u="none" kern="1200" baseline="0" noProof="0" dirty="0">
                <a:solidFill>
                  <a:schemeClr val="tx1"/>
                </a:solidFill>
                <a:ea typeface="ＭＳ Ｐゴシック" charset="-128"/>
                <a:cs typeface="ＭＳ Ｐゴシック" charset="-128"/>
              </a:rPr>
              <a:t>Under the OSH Act, workers also have the right to ask</a:t>
            </a:r>
            <a:r>
              <a:rPr lang="en-US" sz="1200" b="0" i="0" u="none" kern="1200" noProof="0" dirty="0">
                <a:solidFill>
                  <a:schemeClr val="tx1"/>
                </a:solidFill>
                <a:ea typeface="ＭＳ Ｐゴシック" charset="-128"/>
                <a:cs typeface="ＭＳ Ｐゴシック" charset="-128"/>
              </a:rPr>
              <a:t> for the OSHA standards that apply to their workplace</a:t>
            </a:r>
            <a:r>
              <a:rPr lang="en-US" sz="1200" b="0" i="0" u="none" kern="1200" baseline="0" noProof="0" dirty="0">
                <a:solidFill>
                  <a:schemeClr val="tx1"/>
                </a:solidFill>
                <a:ea typeface="ＭＳ Ｐゴシック" charset="-128"/>
                <a:cs typeface="ＭＳ Ｐゴシック" charset="-128"/>
              </a:rPr>
              <a:t>; g</a:t>
            </a:r>
            <a:r>
              <a:rPr lang="en-US" sz="1200" b="0" i="0" u="none" kern="1200" noProof="0" dirty="0">
                <a:solidFill>
                  <a:schemeClr val="tx1"/>
                </a:solidFill>
                <a:ea typeface="ＭＳ Ｐゴシック" charset="-128"/>
                <a:cs typeface="ＭＳ Ｐゴシック" charset="-128"/>
              </a:rPr>
              <a:t>et copies of test results regarding the hazards in the workplace; review records of work-related injuries and illnesses; and get copies of their medical records.</a:t>
            </a:r>
          </a:p>
          <a:p>
            <a:pPr marL="0" indent="0" algn="just">
              <a:buNone/>
            </a:pPr>
            <a:endParaRPr lang="en-US" b="0" u="none" dirty="0">
              <a:solidFill>
                <a:schemeClr val="tx1"/>
              </a:solidFill>
              <a:cs typeface="Times New Roman" panose="02020603050405020304" pitchFamily="18" charset="0"/>
            </a:endParaRPr>
          </a:p>
          <a:p>
            <a:pPr marL="0" indent="0" algn="just">
              <a:buNone/>
            </a:pPr>
            <a:r>
              <a:rPr lang="en-US" b="0" u="none" dirty="0">
                <a:solidFill>
                  <a:schemeClr val="tx1"/>
                </a:solidFill>
                <a:cs typeface="Times New Roman" panose="02020603050405020304" pitchFamily="18" charset="0"/>
              </a:rPr>
              <a:t>29 CFR  1910.1200 is designed to make information about hazardous chemicals  that are present in work places available to exposed employees. </a:t>
            </a:r>
          </a:p>
          <a:p>
            <a:pPr marL="0" indent="0" algn="just">
              <a:buNone/>
            </a:pPr>
            <a:endParaRPr lang="en-US" b="0" u="none" dirty="0">
              <a:solidFill>
                <a:schemeClr val="tx1"/>
              </a:solidFill>
              <a:cs typeface="Times New Roman" panose="02020603050405020304" pitchFamily="18" charset="0"/>
            </a:endParaRPr>
          </a:p>
          <a:p>
            <a:pPr marL="0" indent="0" algn="just">
              <a:buNone/>
            </a:pPr>
            <a:r>
              <a:rPr lang="en-US" b="0" u="none" dirty="0">
                <a:solidFill>
                  <a:schemeClr val="tx1"/>
                </a:solidFill>
                <a:cs typeface="Times New Roman" panose="02020603050405020304" pitchFamily="18" charset="0"/>
              </a:rPr>
              <a:t>The hazard communication standard  applies to any business as long as the business uses  hazardous chemicals, regardless of the number of individuals employed. </a:t>
            </a:r>
          </a:p>
          <a:p>
            <a:pPr marL="0" indent="0" algn="just">
              <a:buNone/>
            </a:pPr>
            <a:endParaRPr lang="en-US" b="0" u="none" dirty="0">
              <a:solidFill>
                <a:schemeClr val="tx1"/>
              </a:solidFill>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r>
              <a:rPr lang="en-US" b="0" u="none" noProof="0" dirty="0">
                <a:cs typeface="Times New Roman" panose="02020603050405020304" pitchFamily="18" charset="0"/>
              </a:rPr>
              <a:t>Workers may file a complaint with OSHA if the employer retaliates by taking unfavorable personnel action against employees for whistleblowing.</a:t>
            </a:r>
          </a:p>
          <a:p>
            <a:pPr marL="0" marR="0" lvl="0" indent="0" algn="just" defTabSz="914400" rtl="0" eaLnBrk="1" fontAlgn="auto" latinLnBrk="0" hangingPunct="1">
              <a:lnSpc>
                <a:spcPct val="90000"/>
              </a:lnSpc>
              <a:spcBef>
                <a:spcPts val="0"/>
              </a:spcBef>
              <a:spcAft>
                <a:spcPts val="0"/>
              </a:spcAft>
              <a:buClrTx/>
              <a:buSzTx/>
              <a:buFontTx/>
              <a:buNone/>
              <a:tabLst/>
              <a:defRPr/>
            </a:pPr>
            <a:endParaRPr lang="en-US" altLang="en-US" b="0" u="none" dirty="0">
              <a:solidFill>
                <a:schemeClr val="tx2"/>
              </a:solidFill>
              <a:ea typeface="ＭＳ Ｐゴシック" panose="020B0600070205080204" pitchFamily="34" charset="-128"/>
              <a:cs typeface="Times New Roman" panose="02020603050405020304" pitchFamily="18" charset="0"/>
            </a:endParaRPr>
          </a:p>
          <a:p>
            <a:pPr algn="just" eaLnBrk="1" hangingPunct="1">
              <a:lnSpc>
                <a:spcPct val="90000"/>
              </a:lnSpc>
            </a:pPr>
            <a:r>
              <a:rPr lang="en-US" altLang="en-US" b="0" u="none" dirty="0">
                <a:ea typeface="ＭＳ Ｐゴシック" panose="020B0600070205080204" pitchFamily="34" charset="-128"/>
                <a:cs typeface="Times New Roman" panose="02020603050405020304" pitchFamily="18" charset="0"/>
              </a:rPr>
              <a:t>Employers cannot punish workers in any way for:</a:t>
            </a:r>
          </a:p>
          <a:p>
            <a:pPr lvl="1" algn="just"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Reporting an injury or illness;</a:t>
            </a:r>
          </a:p>
          <a:p>
            <a:pPr lvl="1" algn="just"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Complaining to the employer, union, OSHA or other agencies about safety and health problems;</a:t>
            </a:r>
          </a:p>
          <a:p>
            <a:pPr lvl="1" algn="just"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Filing safety and health grievances;</a:t>
            </a:r>
          </a:p>
          <a:p>
            <a:pPr lvl="1" algn="just"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Participating in safety and health committees; or</a:t>
            </a:r>
          </a:p>
          <a:p>
            <a:pPr lvl="1" algn="just"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Participating in OSHA inspections and other OSHA-related activities.</a:t>
            </a:r>
            <a:endParaRPr lang="en-US" b="0" u="none" kern="1200" baseline="0" noProof="0" dirty="0">
              <a:ea typeface="ＭＳ Ｐゴシック" charset="-128"/>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endParaRPr lang="en-US" b="0" u="none" kern="1200" baseline="0" noProof="0" dirty="0">
              <a:solidFill>
                <a:schemeClr val="tx1"/>
              </a:solidFill>
              <a:ea typeface="ＭＳ Ｐゴシック" charset="-128"/>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r>
              <a:rPr lang="en-US" b="0" u="none" kern="1200" noProof="0" dirty="0">
                <a:solidFill>
                  <a:schemeClr val="tx1"/>
                </a:solidFill>
                <a:ea typeface="ＭＳ Ｐゴシック" charset="-128"/>
                <a:cs typeface="Times New Roman" panose="02020603050405020304" pitchFamily="18" charset="0"/>
              </a:rPr>
              <a:t>If the</a:t>
            </a:r>
            <a:r>
              <a:rPr lang="en-US" b="0" u="none" kern="1200" baseline="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employer retaliates against the</a:t>
            </a:r>
            <a:r>
              <a:rPr lang="en-US" b="0" u="none" kern="1200" baseline="0" noProof="0" dirty="0">
                <a:solidFill>
                  <a:schemeClr val="tx1"/>
                </a:solidFill>
                <a:ea typeface="ＭＳ Ｐゴシック" charset="-128"/>
                <a:cs typeface="Times New Roman" panose="02020603050405020304" pitchFamily="18" charset="0"/>
              </a:rPr>
              <a:t> employee </a:t>
            </a:r>
            <a:r>
              <a:rPr lang="en-US" b="0" u="none" kern="1200" noProof="0" dirty="0">
                <a:solidFill>
                  <a:schemeClr val="tx1"/>
                </a:solidFill>
                <a:ea typeface="ＭＳ Ｐゴシック" charset="-128"/>
                <a:cs typeface="Times New Roman" panose="02020603050405020304" pitchFamily="18" charset="0"/>
              </a:rPr>
              <a:t> because of exercising his/her legal rights, the worker must contact OSHA as soon as possible.</a:t>
            </a:r>
            <a:r>
              <a:rPr lang="en-US" b="0" u="none" kern="1200" baseline="0" noProof="0" dirty="0">
                <a:solidFill>
                  <a:schemeClr val="tx1"/>
                </a:solidFill>
                <a:ea typeface="ＭＳ Ｐゴシック" charset="-128"/>
                <a:cs typeface="Times New Roman" panose="02020603050405020304" pitchFamily="18" charset="0"/>
              </a:rPr>
              <a:t> T</a:t>
            </a:r>
            <a:r>
              <a:rPr lang="en-US" b="0" u="none" kern="1200" noProof="0" dirty="0">
                <a:solidFill>
                  <a:schemeClr val="tx1"/>
                </a:solidFill>
                <a:ea typeface="ＭＳ Ｐゴシック" charset="-128"/>
                <a:cs typeface="Times New Roman" panose="02020603050405020304" pitchFamily="18" charset="0"/>
              </a:rPr>
              <a:t>he complaints must be filed within the legal time limits. An employee can file a</a:t>
            </a:r>
            <a:r>
              <a:rPr lang="en-US" b="0" u="none" kern="1200" baseline="0" noProof="0" dirty="0">
                <a:solidFill>
                  <a:schemeClr val="tx1"/>
                </a:solidFill>
                <a:ea typeface="ＭＳ Ｐゴシック" charset="-128"/>
                <a:cs typeface="Times New Roman" panose="02020603050405020304" pitchFamily="18" charset="0"/>
              </a:rPr>
              <a:t> co</a:t>
            </a:r>
            <a:r>
              <a:rPr lang="en-US" b="0" u="none" kern="1200" noProof="0" dirty="0">
                <a:solidFill>
                  <a:schemeClr val="tx1"/>
                </a:solidFill>
                <a:ea typeface="ＭＳ Ｐゴシック" charset="-128"/>
                <a:cs typeface="Times New Roman" panose="02020603050405020304" pitchFamily="18" charset="0"/>
              </a:rPr>
              <a:t>mplaint with OSHA by visiting or calling the local OSHA office or sending a written complaint to the closest OSHA regional or area office. Written complaints may be filed by facsimile, electronic communication, hand delivery during business hours,</a:t>
            </a:r>
            <a:r>
              <a:rPr lang="tr-TR" b="0" u="none" kern="120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U.S.</a:t>
            </a:r>
            <a:r>
              <a:rPr lang="tr-TR" b="0" u="none" kern="120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mail (confirmation services recommended), or other third-party commercial carrier.</a:t>
            </a:r>
          </a:p>
          <a:p>
            <a:pPr marL="0" marR="0" lvl="0" indent="0" algn="just" defTabSz="914400" rtl="0" eaLnBrk="1" fontAlgn="auto" latinLnBrk="0" hangingPunct="1">
              <a:lnSpc>
                <a:spcPct val="90000"/>
              </a:lnSpc>
              <a:spcBef>
                <a:spcPts val="0"/>
              </a:spcBef>
              <a:spcAft>
                <a:spcPts val="0"/>
              </a:spcAft>
              <a:buClrTx/>
              <a:buSzTx/>
              <a:buFontTx/>
              <a:buNone/>
              <a:tabLst/>
              <a:defRPr/>
            </a:pPr>
            <a:endParaRPr lang="en-US" b="0" u="none" kern="1200" noProof="0" dirty="0">
              <a:solidFill>
                <a:schemeClr val="tx1"/>
              </a:solidFill>
              <a:ea typeface="ＭＳ Ｐゴシック" charset="-128"/>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Tx/>
              <a:buSzTx/>
              <a:buFontTx/>
              <a:buNone/>
              <a:tabLst/>
              <a:defRPr/>
            </a:pPr>
            <a:r>
              <a:rPr lang="en-US" b="0" u="none" kern="1200" noProof="0" dirty="0">
                <a:solidFill>
                  <a:schemeClr val="tx1"/>
                </a:solidFill>
                <a:ea typeface="ＭＳ Ｐゴシック" charset="-128"/>
                <a:cs typeface="Times New Roman" panose="02020603050405020304" pitchFamily="18" charset="0"/>
              </a:rPr>
              <a:t>If a worker is fired, demoted, transferred or discriminated against in any way for using his/her rights under the law, he/she must file a complaint with OSHA within 30 days.</a:t>
            </a:r>
          </a:p>
        </p:txBody>
      </p:sp>
      <p:sp>
        <p:nvSpPr>
          <p:cNvPr id="4" name="Slide Number Placeholder 3"/>
          <p:cNvSpPr>
            <a:spLocks noGrp="1"/>
          </p:cNvSpPr>
          <p:nvPr>
            <p:ph type="sldNum" sz="quarter" idx="10"/>
          </p:nvPr>
        </p:nvSpPr>
        <p:spPr/>
        <p:txBody>
          <a:bodyPr/>
          <a:lstStyle/>
          <a:p>
            <a:pPr>
              <a:defRPr/>
            </a:pPr>
            <a:fld id="{9B7370DC-B3C8-40B8-A044-A790431107D7}" type="slidenum">
              <a:rPr lang="en-US"/>
              <a:pPr>
                <a:defRPr/>
              </a:pPr>
              <a:t>8</a:t>
            </a:fld>
            <a:endParaRPr lang="en-US" dirty="0"/>
          </a:p>
        </p:txBody>
      </p:sp>
    </p:spTree>
    <p:extLst>
      <p:ext uri="{BB962C8B-B14F-4D97-AF65-F5344CB8AC3E}">
        <p14:creationId xmlns:p14="http://schemas.microsoft.com/office/powerpoint/2010/main" val="262875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typical training session flowchart is presented above. Training starts with sign-up to collect demographic and background information on the trainees. This is followed by a pretest consisting of 25 questions that aim to measure the existing knowledge level of the trainees on topics covered in the new respirable crystalline silica standard. This will establish a baseline that can be compared to the posttest results to assess the effectiveness of the provided training. The third step in a typical session is the lecture part where the previously outlined module is covered slide by slide. After this, the trainees are given the posttest which is identical to the pretest. Improvement of scores from pretest to posttest will signify learning attributable to training. Lastly, trainees fill out the opinion survey designed to measure the trainees’ reaction to the training program and experience. This feedback is used to make an overall assessment of the training, and to establish strategies for improving the module and training delivery.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lang="en-US"/>
              <a:pPr marL="0" marR="0" lvl="0" indent="0" defTabSz="914400" eaLnBrk="1" fontAlgn="auto" latinLnBrk="0" hangingPunct="1">
                <a:lnSpc>
                  <a:spcPct val="100000"/>
                </a:lnSpc>
                <a:spcBef>
                  <a:spcPts val="0"/>
                </a:spcBef>
                <a:spcAft>
                  <a:spcPts val="0"/>
                </a:spcAft>
                <a:buClrTx/>
                <a:buSzTx/>
                <a:buFontTx/>
                <a:buNone/>
                <a:tabLst/>
                <a:defRPr/>
              </a:pPr>
              <a:t>9</a:t>
            </a:fld>
            <a:endParaRPr lang="en-US" dirty="0"/>
          </a:p>
        </p:txBody>
      </p:sp>
    </p:spTree>
    <p:extLst>
      <p:ext uri="{BB962C8B-B14F-4D97-AF65-F5344CB8AC3E}">
        <p14:creationId xmlns:p14="http://schemas.microsoft.com/office/powerpoint/2010/main" val="190577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6869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3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96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3224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422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8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2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180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880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8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cstate="print"/>
          <a:srcRect/>
          <a:stretch>
            <a:fillRect/>
          </a:stretch>
        </p:blipFill>
        <p:spPr bwMode="auto">
          <a:xfrm>
            <a:off x="1" y="2"/>
            <a:ext cx="9155113" cy="7077075"/>
          </a:xfrm>
          <a:prstGeom prst="rect">
            <a:avLst/>
          </a:prstGeom>
          <a:noFill/>
          <a:ln w="9525">
            <a:noFill/>
            <a:miter lim="800000"/>
            <a:headEnd/>
            <a:tailEnd/>
          </a:ln>
        </p:spPr>
      </p:pic>
    </p:spTree>
    <p:extLst>
      <p:ext uri="{BB962C8B-B14F-4D97-AF65-F5344CB8AC3E}">
        <p14:creationId xmlns:p14="http://schemas.microsoft.com/office/powerpoint/2010/main" val="2097213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pls/oshaweb/owadisp.show%20_document?p_table=%20STANDARDS&amp;p_id=127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ilica-safe.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osha.gov/Publications/OSHA3902.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OshDoc/data_General_Facts/whistleblower_rights.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4151" y="2087243"/>
            <a:ext cx="7943378" cy="700987"/>
          </a:xfrm>
        </p:spPr>
        <p:txBody>
          <a:bodyPr/>
          <a:lstStyle/>
          <a:p>
            <a:r>
              <a:rPr lang="en-US" sz="4000" b="1" dirty="0">
                <a:latin typeface="Times New Roman" panose="02020603050405020304" pitchFamily="18" charset="0"/>
                <a:cs typeface="Times New Roman" panose="02020603050405020304" pitchFamily="18" charset="0"/>
              </a:rPr>
              <a:t>RESPIRABLE CRYSTALLINE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SILICA</a:t>
            </a:r>
          </a:p>
        </p:txBody>
      </p:sp>
      <p:sp>
        <p:nvSpPr>
          <p:cNvPr id="7" name="Subtitle 2"/>
          <p:cNvSpPr txBox="1">
            <a:spLocks/>
          </p:cNvSpPr>
          <p:nvPr/>
        </p:nvSpPr>
        <p:spPr>
          <a:xfrm>
            <a:off x="848703" y="3568862"/>
            <a:ext cx="7594274" cy="2147955"/>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2400" b="1" kern="0" dirty="0"/>
              <a:t>Essential Elements &amp; Implementation of </a:t>
            </a:r>
          </a:p>
          <a:p>
            <a:pPr marL="0" indent="0" algn="ctr">
              <a:buNone/>
            </a:pPr>
            <a:r>
              <a:rPr lang="en-US" sz="2400" b="1" kern="0" dirty="0"/>
              <a:t>The OSHA Silica Standard</a:t>
            </a:r>
          </a:p>
          <a:p>
            <a:pPr marL="0" indent="0" algn="ctr">
              <a:buNone/>
            </a:pPr>
            <a:r>
              <a:rPr lang="en-US" sz="2400" b="1" kern="0" dirty="0"/>
              <a:t>(29 CFR 1926.1153)</a:t>
            </a:r>
          </a:p>
        </p:txBody>
      </p:sp>
    </p:spTree>
    <p:extLst>
      <p:ext uri="{BB962C8B-B14F-4D97-AF65-F5344CB8AC3E}">
        <p14:creationId xmlns:p14="http://schemas.microsoft.com/office/powerpoint/2010/main" val="284240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2884" y="422447"/>
            <a:ext cx="6117408" cy="692983"/>
          </a:xfrm>
        </p:spPr>
        <p:txBody>
          <a:bodyPr>
            <a:normAutofit/>
          </a:bodyPr>
          <a:lstStyle/>
          <a:p>
            <a:pPr>
              <a:defRPr/>
            </a:pPr>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SIGN-UP</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0" name="Content Placeholder 1"/>
          <p:cNvSpPr txBox="1"/>
          <p:nvPr/>
        </p:nvSpPr>
        <p:spPr>
          <a:xfrm>
            <a:off x="2306315" y="2134066"/>
            <a:ext cx="4904874" cy="29175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endParaRPr lang="en-US" sz="3200" b="1" dirty="0">
              <a:solidFill>
                <a:schemeClr val="tx1"/>
              </a:solidFill>
            </a:endParaRPr>
          </a:p>
          <a:p>
            <a:pPr algn="ctr" defTabSz="800100">
              <a:lnSpc>
                <a:spcPct val="90000"/>
              </a:lnSpc>
              <a:spcBef>
                <a:spcPct val="0"/>
              </a:spcBef>
              <a:spcAft>
                <a:spcPct val="35000"/>
              </a:spcAft>
            </a:pPr>
            <a:r>
              <a:rPr lang="en-US" sz="3200" b="1" dirty="0">
                <a:solidFill>
                  <a:schemeClr val="tx1"/>
                </a:solidFill>
              </a:rPr>
              <a:t>PLEASE FILL OUT THE SIGN-UP SHEET</a:t>
            </a:r>
          </a:p>
          <a:p>
            <a:pPr algn="ctr" defTabSz="800100">
              <a:lnSpc>
                <a:spcPct val="90000"/>
              </a:lnSpc>
              <a:spcBef>
                <a:spcPct val="0"/>
              </a:spcBef>
              <a:spcAft>
                <a:spcPct val="35000"/>
              </a:spcAft>
            </a:pPr>
            <a:endParaRPr lang="en-US" sz="3200" b="1" dirty="0">
              <a:solidFill>
                <a:schemeClr val="tx1"/>
              </a:solidFill>
            </a:endParaRPr>
          </a:p>
        </p:txBody>
      </p:sp>
    </p:spTree>
    <p:extLst>
      <p:ext uri="{BB962C8B-B14F-4D97-AF65-F5344CB8AC3E}">
        <p14:creationId xmlns:p14="http://schemas.microsoft.com/office/powerpoint/2010/main" val="281113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2884" y="422447"/>
            <a:ext cx="6061990" cy="692983"/>
          </a:xfrm>
        </p:spPr>
        <p:txBody>
          <a:bodyPr>
            <a:normAutofit/>
          </a:bodyPr>
          <a:lstStyle/>
          <a:p>
            <a:pPr>
              <a:defRPr/>
            </a:pPr>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PRETEST</a:t>
            </a:r>
            <a:endParaRPr lang="tr-TR" sz="3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20" name="Content Placeholder 1"/>
          <p:cNvSpPr txBox="1"/>
          <p:nvPr/>
        </p:nvSpPr>
        <p:spPr>
          <a:xfrm>
            <a:off x="1982884" y="2247754"/>
            <a:ext cx="4904874" cy="3153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algn="ctr" defTabSz="800100">
              <a:lnSpc>
                <a:spcPct val="90000"/>
              </a:lnSpc>
              <a:spcBef>
                <a:spcPct val="0"/>
              </a:spcBef>
              <a:spcAft>
                <a:spcPct val="35000"/>
              </a:spcAft>
            </a:pPr>
            <a:r>
              <a:rPr lang="en-US" sz="3200" b="1" dirty="0">
                <a:solidFill>
                  <a:schemeClr val="tx1"/>
                </a:solidFill>
              </a:rPr>
              <a:t>PLEASE START THE PRETEST</a:t>
            </a:r>
          </a:p>
          <a:p>
            <a:pPr algn="ctr" defTabSz="800100">
              <a:lnSpc>
                <a:spcPct val="90000"/>
              </a:lnSpc>
              <a:spcBef>
                <a:spcPct val="0"/>
              </a:spcBef>
              <a:spcAft>
                <a:spcPct val="35000"/>
              </a:spcAft>
            </a:pPr>
            <a:r>
              <a:rPr lang="en-US" sz="3200" b="1" dirty="0">
                <a:solidFill>
                  <a:schemeClr val="tx1"/>
                </a:solidFill>
              </a:rPr>
              <a:t>( maximum 10 MIN)</a:t>
            </a:r>
          </a:p>
        </p:txBody>
      </p:sp>
    </p:spTree>
    <p:extLst>
      <p:ext uri="{BB962C8B-B14F-4D97-AF65-F5344CB8AC3E}">
        <p14:creationId xmlns:p14="http://schemas.microsoft.com/office/powerpoint/2010/main" val="12931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4" y="356699"/>
            <a:ext cx="7033846" cy="897670"/>
          </a:xfrm>
        </p:spPr>
        <p:txBody>
          <a:bodyPr/>
          <a:lstStyle/>
          <a:p>
            <a:r>
              <a:rPr lang="en-US" sz="2900" kern="1200" spc="150" dirty="0">
                <a:solidFill>
                  <a:schemeClr val="bg1"/>
                </a:solidFill>
                <a:latin typeface="Impact" panose="020B0806030902050204"/>
                <a:ea typeface="+mj-ea"/>
                <a:cs typeface="+mj-cs"/>
              </a:rPr>
              <a:t>What is Respirable Crystalline Silica?</a:t>
            </a:r>
            <a:r>
              <a:rPr lang="en-US" dirty="0"/>
              <a:t/>
            </a:r>
            <a:br>
              <a:rPr lang="en-US" dirty="0"/>
            </a:br>
            <a:endParaRPr lang="en-US" dirty="0"/>
          </a:p>
        </p:txBody>
      </p:sp>
      <p:sp>
        <p:nvSpPr>
          <p:cNvPr id="3" name="Content Placeholder 2"/>
          <p:cNvSpPr>
            <a:spLocks noGrp="1"/>
          </p:cNvSpPr>
          <p:nvPr>
            <p:ph idx="1"/>
          </p:nvPr>
        </p:nvSpPr>
        <p:spPr>
          <a:xfrm>
            <a:off x="86061" y="1366222"/>
            <a:ext cx="8982635" cy="3625326"/>
          </a:xfrm>
        </p:spPr>
        <p:txBody>
          <a:bodyPr/>
          <a:lstStyle/>
          <a:p>
            <a:pPr lvl="0"/>
            <a:r>
              <a:rPr lang="en-US" sz="2400" b="1" dirty="0"/>
              <a:t>Crystalline silica </a:t>
            </a:r>
            <a:r>
              <a:rPr lang="en-US" sz="2400" dirty="0"/>
              <a:t>is a </a:t>
            </a:r>
            <a:r>
              <a:rPr lang="en-US" sz="2400" b="1" dirty="0"/>
              <a:t>common mineral found in </a:t>
            </a:r>
            <a:r>
              <a:rPr lang="en-US" sz="2400" dirty="0"/>
              <a:t>many naturally and man-made construction materials.  Examples:</a:t>
            </a:r>
          </a:p>
          <a:p>
            <a:pPr lvl="1">
              <a:spcBef>
                <a:spcPts val="0"/>
              </a:spcBef>
              <a:buFont typeface="Wingdings" panose="05000000000000000000" pitchFamily="2" charset="2"/>
              <a:buChar char="§"/>
            </a:pPr>
            <a:r>
              <a:rPr lang="en-US" sz="2200" dirty="0"/>
              <a:t>Sand</a:t>
            </a:r>
          </a:p>
          <a:p>
            <a:pPr lvl="1">
              <a:spcBef>
                <a:spcPts val="0"/>
              </a:spcBef>
              <a:buFont typeface="Wingdings" panose="05000000000000000000" pitchFamily="2" charset="2"/>
              <a:buChar char="§"/>
            </a:pPr>
            <a:r>
              <a:rPr lang="en-US" sz="2200" dirty="0"/>
              <a:t>Concrete</a:t>
            </a:r>
          </a:p>
          <a:p>
            <a:pPr lvl="1">
              <a:spcBef>
                <a:spcPts val="0"/>
              </a:spcBef>
              <a:buFont typeface="Wingdings" panose="05000000000000000000" pitchFamily="2" charset="2"/>
              <a:buChar char="§"/>
            </a:pPr>
            <a:r>
              <a:rPr lang="en-US" sz="2200" dirty="0"/>
              <a:t>Brick</a:t>
            </a:r>
          </a:p>
          <a:p>
            <a:pPr lvl="1">
              <a:spcBef>
                <a:spcPts val="0"/>
              </a:spcBef>
              <a:buFont typeface="Wingdings" panose="05000000000000000000" pitchFamily="2" charset="2"/>
              <a:buChar char="§"/>
            </a:pPr>
            <a:r>
              <a:rPr lang="en-US" sz="2200" dirty="0"/>
              <a:t>Block</a:t>
            </a:r>
          </a:p>
          <a:p>
            <a:pPr lvl="1">
              <a:spcBef>
                <a:spcPts val="0"/>
              </a:spcBef>
              <a:buFont typeface="Wingdings" panose="05000000000000000000" pitchFamily="2" charset="2"/>
              <a:buChar char="§"/>
            </a:pPr>
            <a:r>
              <a:rPr lang="en-US" sz="2200" dirty="0"/>
              <a:t>Stone</a:t>
            </a:r>
          </a:p>
          <a:p>
            <a:pPr lvl="1">
              <a:spcBef>
                <a:spcPts val="0"/>
              </a:spcBef>
              <a:buFont typeface="Wingdings" panose="05000000000000000000" pitchFamily="2" charset="2"/>
              <a:buChar char="§"/>
            </a:pPr>
            <a:r>
              <a:rPr lang="en-US" sz="2200" dirty="0"/>
              <a:t>Mortar</a:t>
            </a:r>
          </a:p>
        </p:txBody>
      </p:sp>
      <p:sp>
        <p:nvSpPr>
          <p:cNvPr id="7" name="Content Placeholder 2">
            <a:extLst>
              <a:ext uri="{FF2B5EF4-FFF2-40B4-BE49-F238E27FC236}">
                <a16:creationId xmlns:a16="http://schemas.microsoft.com/office/drawing/2014/main" id="{4167FFB3-7910-49F9-88C1-9D24D4F03C39}"/>
              </a:ext>
            </a:extLst>
          </p:cNvPr>
          <p:cNvSpPr txBox="1">
            <a:spLocks/>
          </p:cNvSpPr>
          <p:nvPr/>
        </p:nvSpPr>
        <p:spPr>
          <a:xfrm>
            <a:off x="-1" y="4149969"/>
            <a:ext cx="5615355" cy="2590249"/>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r>
              <a:rPr lang="en-US" sz="2400" kern="0" dirty="0">
                <a:latin typeface="+mj-lt"/>
              </a:rPr>
              <a:t>Respirable crystalline silica – </a:t>
            </a:r>
            <a:r>
              <a:rPr lang="en-US" sz="2400" b="1" kern="0" dirty="0">
                <a:latin typeface="+mj-lt"/>
              </a:rPr>
              <a:t>size  ≤1/100</a:t>
            </a:r>
            <a:r>
              <a:rPr lang="en-US" sz="2400" kern="0" dirty="0">
                <a:latin typeface="+mj-lt"/>
              </a:rPr>
              <a:t> of </a:t>
            </a:r>
            <a:r>
              <a:rPr lang="en-US" sz="2400" b="1" kern="0" dirty="0">
                <a:latin typeface="+mj-lt"/>
              </a:rPr>
              <a:t>beach  sand</a:t>
            </a:r>
            <a:r>
              <a:rPr lang="en-US" sz="2400" kern="0" dirty="0">
                <a:latin typeface="+mj-lt"/>
              </a:rPr>
              <a:t>, </a:t>
            </a:r>
            <a:r>
              <a:rPr lang="en-US" sz="2400" b="1" kern="0" dirty="0">
                <a:latin typeface="+mj-lt"/>
              </a:rPr>
              <a:t>generated by</a:t>
            </a:r>
          </a:p>
          <a:p>
            <a:pPr lvl="1">
              <a:spcBef>
                <a:spcPts val="0"/>
              </a:spcBef>
              <a:buFont typeface="Wingdings" panose="05000000000000000000" pitchFamily="2" charset="2"/>
              <a:buChar char="§"/>
            </a:pPr>
            <a:r>
              <a:rPr lang="en-US" sz="2200" kern="0" dirty="0">
                <a:latin typeface="+mj-lt"/>
              </a:rPr>
              <a:t>Cutting</a:t>
            </a:r>
          </a:p>
          <a:p>
            <a:pPr lvl="1">
              <a:spcBef>
                <a:spcPts val="0"/>
              </a:spcBef>
              <a:buFont typeface="Wingdings" panose="05000000000000000000" pitchFamily="2" charset="2"/>
              <a:buChar char="§"/>
            </a:pPr>
            <a:r>
              <a:rPr lang="en-US" sz="2200" kern="0" dirty="0">
                <a:latin typeface="+mj-lt"/>
              </a:rPr>
              <a:t>Sawing</a:t>
            </a:r>
          </a:p>
          <a:p>
            <a:pPr lvl="1">
              <a:spcBef>
                <a:spcPts val="0"/>
              </a:spcBef>
              <a:buFont typeface="Wingdings" panose="05000000000000000000" pitchFamily="2" charset="2"/>
              <a:buChar char="§"/>
            </a:pPr>
            <a:r>
              <a:rPr lang="en-US" sz="2200" kern="0" dirty="0">
                <a:latin typeface="+mj-lt"/>
              </a:rPr>
              <a:t>Grinding</a:t>
            </a:r>
          </a:p>
          <a:p>
            <a:pPr lvl="1">
              <a:spcBef>
                <a:spcPts val="0"/>
              </a:spcBef>
              <a:buFont typeface="Wingdings" panose="05000000000000000000" pitchFamily="2" charset="2"/>
              <a:buChar char="§"/>
            </a:pPr>
            <a:r>
              <a:rPr lang="en-US" sz="2200" kern="0" dirty="0">
                <a:latin typeface="+mj-lt"/>
              </a:rPr>
              <a:t>Drilling </a:t>
            </a:r>
          </a:p>
          <a:p>
            <a:pPr lvl="1">
              <a:spcBef>
                <a:spcPts val="0"/>
              </a:spcBef>
              <a:buFont typeface="Wingdings" panose="05000000000000000000" pitchFamily="2" charset="2"/>
              <a:buChar char="§"/>
            </a:pPr>
            <a:r>
              <a:rPr lang="en-US" sz="2200" kern="0" dirty="0">
                <a:latin typeface="+mj-lt"/>
              </a:rPr>
              <a:t>Crushing and abrasive blasting</a:t>
            </a:r>
          </a:p>
        </p:txBody>
      </p:sp>
      <p:pic>
        <p:nvPicPr>
          <p:cNvPr id="4" name="Picture 3" descr="a small-sized concrete bloc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7446" y="2230524"/>
            <a:ext cx="1544662" cy="1750617"/>
          </a:xfrm>
          <a:prstGeom prst="rect">
            <a:avLst/>
          </a:prstGeom>
        </p:spPr>
      </p:pic>
      <p:pic>
        <p:nvPicPr>
          <p:cNvPr id="1026" name="Picture 2" descr="Related image">
            <a:extLst>
              <a:ext uri="{FF2B5EF4-FFF2-40B4-BE49-F238E27FC236}">
                <a16:creationId xmlns:a16="http://schemas.microsoft.com/office/drawing/2014/main" id="{6A36ACC0-2352-4B86-AE16-379B0BA8B3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603"/>
          <a:stretch/>
        </p:blipFill>
        <p:spPr bwMode="auto">
          <a:xfrm>
            <a:off x="7163696" y="2073770"/>
            <a:ext cx="1905000" cy="18577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 descr="Handheld masonry saw without dust controls creates silica  dust while cutting cinder blocks. (Photo courtesy of New Jersey Department of Health).&#10;" title="Handheld masonry saw in action">
            <a:extLst>
              <a:ext uri="{FF2B5EF4-FFF2-40B4-BE49-F238E27FC236}">
                <a16:creationId xmlns:a16="http://schemas.microsoft.com/office/drawing/2014/main" id="{08A90008-8470-47A5-8C27-A705B0F8C9BA}"/>
              </a:ext>
            </a:extLst>
          </p:cNvPr>
          <p:cNvGrpSpPr>
            <a:grpSpLocks/>
          </p:cNvGrpSpPr>
          <p:nvPr/>
        </p:nvGrpSpPr>
        <p:grpSpPr bwMode="auto">
          <a:xfrm>
            <a:off x="5370516" y="3971667"/>
            <a:ext cx="3687423" cy="2793221"/>
            <a:chOff x="720" y="-3671"/>
            <a:chExt cx="5035" cy="3711"/>
          </a:xfrm>
        </p:grpSpPr>
        <p:pic>
          <p:nvPicPr>
            <p:cNvPr id="11" name="Picture 3" descr="Handheld masonry saw" title="Handheld masonry saw in action">
              <a:extLst>
                <a:ext uri="{FF2B5EF4-FFF2-40B4-BE49-F238E27FC236}">
                  <a16:creationId xmlns:a16="http://schemas.microsoft.com/office/drawing/2014/main" id="{2579BB5F-6059-40D2-858C-354D8EF18B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 y="-3661"/>
              <a:ext cx="5014"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F4354F00-326B-45F4-BAEB-CFEBAE0FD61B}"/>
                </a:ext>
              </a:extLst>
            </p:cNvPr>
            <p:cNvGrpSpPr>
              <a:grpSpLocks/>
            </p:cNvGrpSpPr>
            <p:nvPr/>
          </p:nvGrpSpPr>
          <p:grpSpPr bwMode="auto">
            <a:xfrm>
              <a:off x="730" y="-3661"/>
              <a:ext cx="5014" cy="3690"/>
              <a:chOff x="730" y="-3661"/>
              <a:chExt cx="5014" cy="3690"/>
            </a:xfrm>
          </p:grpSpPr>
          <p:sp>
            <p:nvSpPr>
              <p:cNvPr id="13" name="Freeform 7">
                <a:extLst>
                  <a:ext uri="{FF2B5EF4-FFF2-40B4-BE49-F238E27FC236}">
                    <a16:creationId xmlns:a16="http://schemas.microsoft.com/office/drawing/2014/main" id="{17187519-14CF-449E-A07E-EE183BB69653}"/>
                  </a:ext>
                </a:extLst>
              </p:cNvPr>
              <p:cNvSpPr>
                <a:spLocks/>
              </p:cNvSpPr>
              <p:nvPr/>
            </p:nvSpPr>
            <p:spPr bwMode="auto">
              <a:xfrm>
                <a:off x="730" y="-3661"/>
                <a:ext cx="5014" cy="3690"/>
              </a:xfrm>
              <a:custGeom>
                <a:avLst/>
                <a:gdLst>
                  <a:gd name="T0" fmla="+- 0 730 730"/>
                  <a:gd name="T1" fmla="*/ T0 w 5014"/>
                  <a:gd name="T2" fmla="+- 0 30 -3661"/>
                  <a:gd name="T3" fmla="*/ 30 h 3690"/>
                  <a:gd name="T4" fmla="+- 0 5745 730"/>
                  <a:gd name="T5" fmla="*/ T4 w 5014"/>
                  <a:gd name="T6" fmla="+- 0 30 -3661"/>
                  <a:gd name="T7" fmla="*/ 30 h 3690"/>
                  <a:gd name="T8" fmla="+- 0 5745 730"/>
                  <a:gd name="T9" fmla="*/ T8 w 5014"/>
                  <a:gd name="T10" fmla="+- 0 -3661 -3661"/>
                  <a:gd name="T11" fmla="*/ -3661 h 3690"/>
                  <a:gd name="T12" fmla="+- 0 730 730"/>
                  <a:gd name="T13" fmla="*/ T12 w 5014"/>
                  <a:gd name="T14" fmla="+- 0 -3661 -3661"/>
                  <a:gd name="T15" fmla="*/ -3661 h 3690"/>
                  <a:gd name="T16" fmla="+- 0 730 730"/>
                  <a:gd name="T17" fmla="*/ T16 w 5014"/>
                  <a:gd name="T18" fmla="+- 0 30 -3661"/>
                  <a:gd name="T19" fmla="*/ 30 h 3690"/>
                </a:gdLst>
                <a:ahLst/>
                <a:cxnLst>
                  <a:cxn ang="0">
                    <a:pos x="T1" y="T3"/>
                  </a:cxn>
                  <a:cxn ang="0">
                    <a:pos x="T5" y="T7"/>
                  </a:cxn>
                  <a:cxn ang="0">
                    <a:pos x="T9" y="T11"/>
                  </a:cxn>
                  <a:cxn ang="0">
                    <a:pos x="T13" y="T15"/>
                  </a:cxn>
                  <a:cxn ang="0">
                    <a:pos x="T17" y="T19"/>
                  </a:cxn>
                </a:cxnLst>
                <a:rect l="0" t="0" r="r" b="b"/>
                <a:pathLst>
                  <a:path w="5014" h="3690">
                    <a:moveTo>
                      <a:pt x="0" y="3691"/>
                    </a:moveTo>
                    <a:lnTo>
                      <a:pt x="5015" y="3691"/>
                    </a:lnTo>
                    <a:lnTo>
                      <a:pt x="5015" y="0"/>
                    </a:lnTo>
                    <a:lnTo>
                      <a:pt x="0" y="0"/>
                    </a:lnTo>
                    <a:lnTo>
                      <a:pt x="0" y="3691"/>
                    </a:lnTo>
                    <a:close/>
                  </a:path>
                </a:pathLst>
              </a:custGeom>
              <a:noFill/>
              <a:ln w="13208">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4" name="Rectangle 13" title="Silicon Dioxide chemical formula">
            <a:extLst>
              <a:ext uri="{FF2B5EF4-FFF2-40B4-BE49-F238E27FC236}">
                <a16:creationId xmlns:a16="http://schemas.microsoft.com/office/drawing/2014/main" id="{3189CE28-445E-460C-B1E9-DDAD5542F4E1}"/>
              </a:ext>
            </a:extLst>
          </p:cNvPr>
          <p:cNvSpPr/>
          <p:nvPr/>
        </p:nvSpPr>
        <p:spPr>
          <a:xfrm rot="1302088">
            <a:off x="2130588" y="2637456"/>
            <a:ext cx="3650571" cy="1323439"/>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Silicon Dioxide</a:t>
            </a:r>
          </a:p>
          <a:p>
            <a:pPr algn="ctr"/>
            <a:r>
              <a:rPr lang="en-US" sz="4000" b="1" dirty="0">
                <a:ln w="22225">
                  <a:solidFill>
                    <a:schemeClr val="accent2"/>
                  </a:solidFill>
                  <a:prstDash val="solid"/>
                </a:ln>
                <a:solidFill>
                  <a:schemeClr val="accent2">
                    <a:lumMod val="40000"/>
                    <a:lumOff val="60000"/>
                  </a:schemeClr>
                </a:solidFill>
              </a:rPr>
              <a:t>SiO</a:t>
            </a:r>
            <a:r>
              <a:rPr lang="en-US" sz="4000" b="1" baseline="-25000" dirty="0">
                <a:ln w="22225">
                  <a:solidFill>
                    <a:schemeClr val="accent2"/>
                  </a:solidFill>
                  <a:prstDash val="solid"/>
                </a:ln>
                <a:solidFill>
                  <a:schemeClr val="accent2">
                    <a:lumMod val="40000"/>
                    <a:lumOff val="60000"/>
                  </a:schemeClr>
                </a:solidFill>
              </a:rPr>
              <a:t>2</a:t>
            </a:r>
          </a:p>
        </p:txBody>
      </p:sp>
    </p:spTree>
    <p:extLst>
      <p:ext uri="{BB962C8B-B14F-4D97-AF65-F5344CB8AC3E}">
        <p14:creationId xmlns:p14="http://schemas.microsoft.com/office/powerpoint/2010/main" val="119543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38231" y="94063"/>
            <a:ext cx="6598693" cy="114300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Construction Activities Likely to Cause Silica Exposure</a:t>
            </a:r>
          </a:p>
        </p:txBody>
      </p:sp>
      <p:sp>
        <p:nvSpPr>
          <p:cNvPr id="3" name="Content Placeholder 2"/>
          <p:cNvSpPr>
            <a:spLocks noGrp="1"/>
          </p:cNvSpPr>
          <p:nvPr>
            <p:ph sz="half" idx="1"/>
          </p:nvPr>
        </p:nvSpPr>
        <p:spPr>
          <a:xfrm>
            <a:off x="457200" y="1316013"/>
            <a:ext cx="8834777" cy="867866"/>
          </a:xfrm>
        </p:spPr>
        <p:txBody>
          <a:bodyPr/>
          <a:lstStyle/>
          <a:p>
            <a:r>
              <a:rPr lang="en-US" sz="2200" b="1" dirty="0">
                <a:latin typeface="Times New Roman" panose="02020603050405020304" pitchFamily="18" charset="0"/>
                <a:cs typeface="Times New Roman" panose="02020603050405020304" pitchFamily="18" charset="0"/>
              </a:rPr>
              <a:t>Construction activities that may result in severe silica exposure </a:t>
            </a:r>
            <a:r>
              <a:rPr lang="en-US" sz="2200" dirty="0">
                <a:latin typeface="Times New Roman" panose="02020603050405020304" pitchFamily="18" charset="0"/>
                <a:cs typeface="Times New Roman" panose="02020603050405020304" pitchFamily="18" charset="0"/>
              </a:rPr>
              <a:t>include, but are not limited to:</a:t>
            </a:r>
          </a:p>
          <a:p>
            <a:pPr>
              <a:buNone/>
            </a:pPr>
            <a:endParaRPr lang="en-US" dirty="0">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sz="half" idx="2"/>
          </p:nvPr>
        </p:nvSpPr>
        <p:spPr>
          <a:xfrm>
            <a:off x="-256052" y="2066447"/>
            <a:ext cx="3763527" cy="4525963"/>
          </a:xfrm>
        </p:spPr>
        <p:txBody>
          <a:bodyPr/>
          <a:lstStyle/>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Jack hammering</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Masonry</a:t>
            </a:r>
            <a:r>
              <a:rPr lang="en-US" sz="1900" dirty="0">
                <a:latin typeface="Times New Roman" panose="02020603050405020304" pitchFamily="18" charset="0"/>
                <a:cs typeface="Times New Roman" panose="02020603050405020304" pitchFamily="18" charset="0"/>
              </a:rPr>
              <a:t> building </a:t>
            </a:r>
            <a:r>
              <a:rPr lang="en-US" sz="1900" b="1" dirty="0">
                <a:latin typeface="Times New Roman" panose="02020603050405020304" pitchFamily="18" charset="0"/>
                <a:cs typeface="Times New Roman" panose="02020603050405020304" pitchFamily="18" charset="0"/>
              </a:rPr>
              <a:t>construction</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Masonry</a:t>
            </a:r>
            <a:r>
              <a:rPr lang="en-US" sz="1900" dirty="0">
                <a:latin typeface="Times New Roman" panose="02020603050405020304" pitchFamily="18" charset="0"/>
                <a:cs typeface="Times New Roman" panose="02020603050405020304" pitchFamily="18" charset="0"/>
              </a:rPr>
              <a:t> or </a:t>
            </a:r>
            <a:r>
              <a:rPr lang="en-US" sz="1900" b="1" dirty="0">
                <a:latin typeface="Times New Roman" panose="02020603050405020304" pitchFamily="18" charset="0"/>
                <a:cs typeface="Times New Roman" panose="02020603050405020304" pitchFamily="18" charset="0"/>
              </a:rPr>
              <a:t>concrete</a:t>
            </a:r>
            <a:r>
              <a:rPr lang="en-US" sz="1900" dirty="0">
                <a:latin typeface="Times New Roman" panose="02020603050405020304" pitchFamily="18" charset="0"/>
                <a:cs typeface="Times New Roman" panose="02020603050405020304" pitchFamily="18" charset="0"/>
              </a:rPr>
              <a:t> building </a:t>
            </a:r>
            <a:r>
              <a:rPr lang="en-US" sz="1900" b="1" dirty="0">
                <a:latin typeface="Times New Roman" panose="02020603050405020304" pitchFamily="18" charset="0"/>
                <a:cs typeface="Times New Roman" panose="02020603050405020304" pitchFamily="18" charset="0"/>
              </a:rPr>
              <a:t>demolition</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Brick </a:t>
            </a:r>
            <a:r>
              <a:rPr lang="en-US" sz="1900" dirty="0">
                <a:latin typeface="Times New Roman" panose="02020603050405020304" pitchFamily="18" charset="0"/>
                <a:cs typeface="Times New Roman" panose="02020603050405020304" pitchFamily="18" charset="0"/>
              </a:rPr>
              <a:t>and </a:t>
            </a:r>
            <a:r>
              <a:rPr lang="en-US" sz="1900" b="1" dirty="0">
                <a:latin typeface="Times New Roman" panose="02020603050405020304" pitchFamily="18" charset="0"/>
                <a:cs typeface="Times New Roman" panose="02020603050405020304" pitchFamily="18" charset="0"/>
              </a:rPr>
              <a:t>concrete block cutting and sawing</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Tuckpointing </a:t>
            </a:r>
          </a:p>
          <a:p>
            <a:pPr lvl="1">
              <a:buFont typeface="Wingdings" panose="05000000000000000000" pitchFamily="2" charset="2"/>
              <a:buChar char="§"/>
            </a:pPr>
            <a:r>
              <a:rPr lang="en-US" sz="1900" b="1" dirty="0">
                <a:latin typeface="Times New Roman" panose="02020603050405020304" pitchFamily="18" charset="0"/>
                <a:cs typeface="Times New Roman" panose="02020603050405020304" pitchFamily="18" charset="0"/>
              </a:rPr>
              <a:t> Tunneling</a:t>
            </a:r>
            <a:r>
              <a:rPr lang="en-US" sz="19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sz="1900" b="1" dirty="0">
                <a:latin typeface="Times New Roman" panose="02020603050405020304" pitchFamily="18" charset="0"/>
                <a:cs typeface="Times New Roman" panose="02020603050405020304" pitchFamily="18" charset="0"/>
              </a:rPr>
              <a:t> Earthwork </a:t>
            </a:r>
            <a:r>
              <a:rPr lang="en-US" sz="1900" dirty="0">
                <a:latin typeface="Times New Roman" panose="02020603050405020304" pitchFamily="18" charset="0"/>
                <a:cs typeface="Times New Roman" panose="02020603050405020304" pitchFamily="18" charset="0"/>
              </a:rPr>
              <a:t>and</a:t>
            </a:r>
            <a:r>
              <a:rPr lang="en-US" sz="1900" b="1" dirty="0">
                <a:latin typeface="Times New Roman" panose="02020603050405020304" pitchFamily="18" charset="0"/>
                <a:cs typeface="Times New Roman" panose="02020603050405020304" pitchFamily="18" charset="0"/>
              </a:rPr>
              <a:t> rock crushing</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Road construction </a:t>
            </a:r>
            <a:r>
              <a:rPr lang="en-US" sz="1900" dirty="0">
                <a:latin typeface="Times New Roman" panose="02020603050405020304" pitchFamily="18" charset="0"/>
                <a:cs typeface="Times New Roman" panose="02020603050405020304" pitchFamily="18" charset="0"/>
              </a:rPr>
              <a:t>and </a:t>
            </a:r>
            <a:r>
              <a:rPr lang="en-US" sz="1900" b="1" dirty="0">
                <a:latin typeface="Times New Roman" panose="02020603050405020304" pitchFamily="18" charset="0"/>
                <a:cs typeface="Times New Roman" panose="02020603050405020304" pitchFamily="18" charset="0"/>
              </a:rPr>
              <a:t>repair</a:t>
            </a:r>
          </a:p>
          <a:p>
            <a:pPr lvl="1">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Rock/well drilling</a:t>
            </a:r>
          </a:p>
          <a:p>
            <a:endParaRPr lang="en-US" sz="1900" dirty="0">
              <a:latin typeface="Times New Roman" panose="02020603050405020304" pitchFamily="18" charset="0"/>
              <a:cs typeface="Times New Roman" panose="02020603050405020304" pitchFamily="18" charset="0"/>
            </a:endParaRPr>
          </a:p>
        </p:txBody>
      </p:sp>
      <p:sp>
        <p:nvSpPr>
          <p:cNvPr id="12" name="Content Placeholder 9"/>
          <p:cNvSpPr txBox="1">
            <a:spLocks/>
          </p:cNvSpPr>
          <p:nvPr/>
        </p:nvSpPr>
        <p:spPr>
          <a:xfrm>
            <a:off x="5663377" y="1970911"/>
            <a:ext cx="3480623" cy="4525963"/>
          </a:xfrm>
          <a:prstGeom prst="rect">
            <a:avLst/>
          </a:prstGeom>
        </p:spPr>
        <p:txBody>
          <a:bodyPr vert="horz"/>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12" charset="-128"/>
              </a:defRPr>
            </a:lvl9pPr>
          </a:lstStyle>
          <a:p>
            <a:pPr lvl="1">
              <a:buFont typeface="Wingdings" panose="05000000000000000000" pitchFamily="2" charset="2"/>
              <a:buChar char="§"/>
            </a:pPr>
            <a:r>
              <a:rPr lang="en-US" sz="1900" kern="0" dirty="0"/>
              <a:t> </a:t>
            </a:r>
            <a:r>
              <a:rPr lang="en-US" sz="1900" b="1" dirty="0"/>
              <a:t>Abrasive blasting </a:t>
            </a:r>
            <a:r>
              <a:rPr lang="en-US" sz="1900" dirty="0"/>
              <a:t>with </a:t>
            </a:r>
            <a:r>
              <a:rPr lang="en-US" sz="1900" b="1" dirty="0"/>
              <a:t>sand </a:t>
            </a:r>
            <a:r>
              <a:rPr lang="en-US" sz="1900" dirty="0"/>
              <a:t>or </a:t>
            </a:r>
            <a:r>
              <a:rPr lang="en-US" sz="1900" b="1" dirty="0"/>
              <a:t>other silica- containing materials</a:t>
            </a:r>
          </a:p>
          <a:p>
            <a:pPr lvl="1">
              <a:buFont typeface="Wingdings" panose="05000000000000000000" pitchFamily="2" charset="2"/>
              <a:buChar char="§"/>
            </a:pPr>
            <a:r>
              <a:rPr lang="en-US" sz="1900" dirty="0"/>
              <a:t> </a:t>
            </a:r>
            <a:r>
              <a:rPr lang="en-US" sz="1900" b="1" dirty="0"/>
              <a:t>Abrasive blasting </a:t>
            </a:r>
            <a:r>
              <a:rPr lang="en-US" sz="1900" dirty="0"/>
              <a:t>on </a:t>
            </a:r>
            <a:r>
              <a:rPr lang="en-US" sz="1900" b="1" dirty="0"/>
              <a:t>silica-containing materials </a:t>
            </a:r>
            <a:r>
              <a:rPr lang="en-US" sz="1900" dirty="0"/>
              <a:t>e.g. concrete. </a:t>
            </a:r>
          </a:p>
          <a:p>
            <a:pPr lvl="1">
              <a:buFont typeface="Wingdings" panose="05000000000000000000" pitchFamily="2" charset="2"/>
              <a:buChar char="§"/>
            </a:pPr>
            <a:r>
              <a:rPr lang="en-US" sz="1900" dirty="0"/>
              <a:t> </a:t>
            </a:r>
            <a:r>
              <a:rPr lang="en-US" sz="1900" b="1" dirty="0"/>
              <a:t>Concrete mixing and drilling </a:t>
            </a:r>
            <a:r>
              <a:rPr lang="en-US" sz="1900" dirty="0"/>
              <a:t>or mixing concrete for </a:t>
            </a:r>
            <a:r>
              <a:rPr lang="en-US" sz="1900" b="1" dirty="0"/>
              <a:t>post holes</a:t>
            </a:r>
            <a:endParaRPr lang="en-US" sz="1900" dirty="0"/>
          </a:p>
          <a:p>
            <a:pPr lvl="1">
              <a:buFont typeface="Wingdings" panose="05000000000000000000" pitchFamily="2" charset="2"/>
              <a:buChar char="§"/>
            </a:pPr>
            <a:r>
              <a:rPr lang="en-US" sz="1900" dirty="0"/>
              <a:t> </a:t>
            </a:r>
            <a:r>
              <a:rPr lang="en-US" sz="1900" b="1" dirty="0"/>
              <a:t>Pouring concrete </a:t>
            </a:r>
            <a:r>
              <a:rPr lang="en-US" sz="1900" dirty="0"/>
              <a:t>footers, slab foundation, and foundation walls </a:t>
            </a:r>
          </a:p>
          <a:p>
            <a:pPr lvl="1">
              <a:buFont typeface="Wingdings" panose="05000000000000000000" pitchFamily="2" charset="2"/>
              <a:buChar char="§"/>
            </a:pPr>
            <a:r>
              <a:rPr lang="en-US" sz="1900" b="1" dirty="0"/>
              <a:t> Removing concrete form work</a:t>
            </a:r>
            <a:r>
              <a:rPr lang="en-US" sz="1900" dirty="0"/>
              <a:t>.</a:t>
            </a:r>
          </a:p>
          <a:p>
            <a:pPr lvl="1">
              <a:buFont typeface="Wingdings" panose="05000000000000000000" pitchFamily="2" charset="2"/>
              <a:buChar char="§"/>
            </a:pPr>
            <a:r>
              <a:rPr lang="en-US" sz="1900" dirty="0"/>
              <a:t> Others</a:t>
            </a:r>
            <a:endParaRPr lang="en-US" sz="1900" kern="0" dirty="0"/>
          </a:p>
        </p:txBody>
      </p:sp>
      <p:grpSp>
        <p:nvGrpSpPr>
          <p:cNvPr id="6" name="Group 2" descr="Earth-drilling rigs operated with no dust controls may produce high levels of silica in the air. (Photo courtesy of NIOSH).&#10;"/>
          <p:cNvGrpSpPr>
            <a:grpSpLocks/>
          </p:cNvGrpSpPr>
          <p:nvPr/>
        </p:nvGrpSpPr>
        <p:grpSpPr bwMode="auto">
          <a:xfrm>
            <a:off x="3199841" y="2235675"/>
            <a:ext cx="2904867" cy="2410290"/>
            <a:chOff x="710" y="26"/>
            <a:chExt cx="5240" cy="3752"/>
          </a:xfrm>
        </p:grpSpPr>
        <p:pic>
          <p:nvPicPr>
            <p:cNvPr id="4099" name="Picture 3" descr="Earth-drilling ri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36"/>
              <a:ext cx="5220" cy="37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4"/>
            <p:cNvGrpSpPr>
              <a:grpSpLocks/>
            </p:cNvGrpSpPr>
            <p:nvPr/>
          </p:nvGrpSpPr>
          <p:grpSpPr bwMode="auto">
            <a:xfrm>
              <a:off x="720" y="36"/>
              <a:ext cx="5220" cy="3732"/>
              <a:chOff x="720" y="36"/>
              <a:chExt cx="5220" cy="3732"/>
            </a:xfrm>
          </p:grpSpPr>
          <p:sp>
            <p:nvSpPr>
              <p:cNvPr id="8" name="Freeform 5"/>
              <p:cNvSpPr>
                <a:spLocks/>
              </p:cNvSpPr>
              <p:nvPr/>
            </p:nvSpPr>
            <p:spPr bwMode="auto">
              <a:xfrm>
                <a:off x="720" y="36"/>
                <a:ext cx="5220" cy="3732"/>
              </a:xfrm>
              <a:custGeom>
                <a:avLst/>
                <a:gdLst>
                  <a:gd name="T0" fmla="+- 0 720 720"/>
                  <a:gd name="T1" fmla="*/ T0 w 5220"/>
                  <a:gd name="T2" fmla="+- 0 3768 36"/>
                  <a:gd name="T3" fmla="*/ 3768 h 3732"/>
                  <a:gd name="T4" fmla="+- 0 5940 720"/>
                  <a:gd name="T5" fmla="*/ T4 w 5220"/>
                  <a:gd name="T6" fmla="+- 0 3768 36"/>
                  <a:gd name="T7" fmla="*/ 3768 h 3732"/>
                  <a:gd name="T8" fmla="+- 0 5940 720"/>
                  <a:gd name="T9" fmla="*/ T8 w 5220"/>
                  <a:gd name="T10" fmla="+- 0 36 36"/>
                  <a:gd name="T11" fmla="*/ 36 h 3732"/>
                  <a:gd name="T12" fmla="+- 0 720 720"/>
                  <a:gd name="T13" fmla="*/ T12 w 5220"/>
                  <a:gd name="T14" fmla="+- 0 36 36"/>
                  <a:gd name="T15" fmla="*/ 36 h 3732"/>
                  <a:gd name="T16" fmla="+- 0 720 720"/>
                  <a:gd name="T17" fmla="*/ T16 w 5220"/>
                  <a:gd name="T18" fmla="+- 0 3768 36"/>
                  <a:gd name="T19" fmla="*/ 3768 h 3732"/>
                </a:gdLst>
                <a:ahLst/>
                <a:cxnLst>
                  <a:cxn ang="0">
                    <a:pos x="T1" y="T3"/>
                  </a:cxn>
                  <a:cxn ang="0">
                    <a:pos x="T5" y="T7"/>
                  </a:cxn>
                  <a:cxn ang="0">
                    <a:pos x="T9" y="T11"/>
                  </a:cxn>
                  <a:cxn ang="0">
                    <a:pos x="T13" y="T15"/>
                  </a:cxn>
                  <a:cxn ang="0">
                    <a:pos x="T17" y="T19"/>
                  </a:cxn>
                </a:cxnLst>
                <a:rect l="0" t="0" r="r" b="b"/>
                <a:pathLst>
                  <a:path w="5220" h="3732">
                    <a:moveTo>
                      <a:pt x="0" y="3732"/>
                    </a:moveTo>
                    <a:lnTo>
                      <a:pt x="5220" y="3732"/>
                    </a:lnTo>
                    <a:lnTo>
                      <a:pt x="5220" y="0"/>
                    </a:lnTo>
                    <a:lnTo>
                      <a:pt x="0" y="0"/>
                    </a:lnTo>
                    <a:lnTo>
                      <a:pt x="0" y="3732"/>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Rectangle 8" descr="Earth-drilling rigs operated with no dust controls may produce high levels of silica in the air. (Photo courtesy of NIOSH).&#10;"/>
          <p:cNvSpPr/>
          <p:nvPr/>
        </p:nvSpPr>
        <p:spPr>
          <a:xfrm>
            <a:off x="3199841" y="4645965"/>
            <a:ext cx="2777950" cy="845873"/>
          </a:xfrm>
          <a:prstGeom prst="rect">
            <a:avLst/>
          </a:prstGeom>
        </p:spPr>
        <p:txBody>
          <a:bodyPr wrap="square">
            <a:spAutoFit/>
          </a:bodyPr>
          <a:lstStyle/>
          <a:p>
            <a:pPr marL="63500">
              <a:lnSpc>
                <a:spcPct val="102000"/>
              </a:lnSpc>
              <a:spcBef>
                <a:spcPts val="395"/>
              </a:spcBef>
            </a:pPr>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Earth-drilling rigs operated with no dust controls may produce high levels of silica in the air. (Photo courtesy of NIOSH).</a:t>
            </a:r>
          </a:p>
        </p:txBody>
      </p:sp>
    </p:spTree>
    <p:extLst>
      <p:ext uri="{BB962C8B-B14F-4D97-AF65-F5344CB8AC3E}">
        <p14:creationId xmlns:p14="http://schemas.microsoft.com/office/powerpoint/2010/main" val="390814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8924" y="274638"/>
            <a:ext cx="6707875" cy="1143000"/>
          </a:xfrm>
        </p:spPr>
        <p:txBody>
          <a:bodyPr/>
          <a:lstStyle/>
          <a:p>
            <a:pPr algn="ctr">
              <a:lnSpc>
                <a:spcPct val="150000"/>
              </a:lnSpc>
            </a:pPr>
            <a:r>
              <a:rPr 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WARNING!!!</a:t>
            </a:r>
          </a:p>
        </p:txBody>
      </p:sp>
      <p:sp>
        <p:nvSpPr>
          <p:cNvPr id="2" name="Content Placeholder 1"/>
          <p:cNvSpPr>
            <a:spLocks noGrp="1"/>
          </p:cNvSpPr>
          <p:nvPr>
            <p:ph sz="half" idx="1"/>
          </p:nvPr>
        </p:nvSpPr>
        <p:spPr>
          <a:xfrm>
            <a:off x="457200" y="1417638"/>
            <a:ext cx="8686800" cy="4525963"/>
          </a:xfrm>
        </p:spPr>
        <p:txBody>
          <a:bodyPr/>
          <a:lstStyle/>
          <a:p>
            <a:pPr marL="0" indent="0" algn="ctr">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ALWAYS REMEMBER</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SILICA IS MORE THAN JUST A </a:t>
            </a:r>
            <a:r>
              <a:rPr lang="en-US" sz="4000" b="1" i="1" dirty="0">
                <a:solidFill>
                  <a:srgbClr val="FF0000"/>
                </a:solidFill>
                <a:latin typeface="Times New Roman" panose="02020603050405020304" pitchFamily="18" charset="0"/>
                <a:cs typeface="Times New Roman" panose="02020603050405020304" pitchFamily="18" charset="0"/>
              </a:rPr>
              <a:t>DUST</a:t>
            </a:r>
            <a:r>
              <a:rPr lang="en-US" sz="4000" b="1" i="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pic>
        <p:nvPicPr>
          <p:cNvPr id="5124" name="Picture 4" descr="A warning image&#10;&#10;If it is silica, it not just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39" y="3742687"/>
            <a:ext cx="2214756" cy="22009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An image showing a worker working in a silica dust cloud." title="Silica Dust Image">
            <a:extLst>
              <a:ext uri="{FF2B5EF4-FFF2-40B4-BE49-F238E27FC236}">
                <a16:creationId xmlns:a16="http://schemas.microsoft.com/office/drawing/2014/main" id="{FE0D5498-B784-40C9-ACF9-9C09A031A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825649"/>
            <a:ext cx="4069977" cy="2034989"/>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820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60812" y="138160"/>
            <a:ext cx="7083187" cy="1143000"/>
          </a:xfrm>
        </p:spPr>
        <p:txBody>
          <a:bodyPr/>
          <a:lstStyle/>
          <a:p>
            <a:r>
              <a:rPr lang="en-US" alt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Health Risks Associated with Silica Exposure</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sz="half" idx="1"/>
          </p:nvPr>
        </p:nvSpPr>
        <p:spPr>
          <a:xfrm>
            <a:off x="457199" y="1504668"/>
            <a:ext cx="8386549" cy="4525963"/>
          </a:xfrm>
        </p:spPr>
        <p:txBody>
          <a:bodyPr/>
          <a:lstStyle/>
          <a:p>
            <a:pPr>
              <a:buNone/>
            </a:pPr>
            <a:r>
              <a:rPr lang="en-US" altLang="en-US" sz="2200" b="1" dirty="0">
                <a:latin typeface="Times New Roman" panose="02020603050405020304" pitchFamily="18" charset="0"/>
                <a:cs typeface="Times New Roman" panose="02020603050405020304" pitchFamily="18" charset="0"/>
              </a:rPr>
              <a:t>Exposure to respirable crystalline silica </a:t>
            </a:r>
            <a:r>
              <a:rPr lang="en-US" altLang="en-US" sz="2200" dirty="0">
                <a:latin typeface="Times New Roman" panose="02020603050405020304" pitchFamily="18" charset="0"/>
                <a:cs typeface="Times New Roman" panose="02020603050405020304" pitchFamily="18" charset="0"/>
              </a:rPr>
              <a:t>has been linked to</a:t>
            </a: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Silicosis</a:t>
            </a:r>
            <a:r>
              <a:rPr lang="en-US" altLang="en-US" sz="2200"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An </a:t>
            </a:r>
            <a:r>
              <a:rPr lang="en-US" sz="2200" b="1" dirty="0">
                <a:latin typeface="Times New Roman" panose="02020603050405020304" pitchFamily="18" charset="0"/>
                <a:cs typeface="Times New Roman" panose="02020603050405020304" pitchFamily="18" charset="0"/>
              </a:rPr>
              <a:t>irreversible</a:t>
            </a:r>
            <a:r>
              <a:rPr lang="en-US" sz="2200" dirty="0">
                <a:latin typeface="Times New Roman" panose="02020603050405020304" pitchFamily="18" charset="0"/>
                <a:cs typeface="Times New Roman" panose="02020603050405020304" pitchFamily="18" charset="0"/>
              </a:rPr>
              <a:t>, often </a:t>
            </a:r>
            <a:r>
              <a:rPr lang="en-US" sz="2200" b="1" dirty="0">
                <a:latin typeface="Times New Roman" panose="02020603050405020304" pitchFamily="18" charset="0"/>
                <a:cs typeface="Times New Roman" panose="02020603050405020304" pitchFamily="18" charset="0"/>
              </a:rPr>
              <a:t>disabling</a:t>
            </a:r>
            <a:r>
              <a:rPr lang="en-US" sz="2200" dirty="0">
                <a:latin typeface="Times New Roman" panose="02020603050405020304" pitchFamily="18" charset="0"/>
                <a:cs typeface="Times New Roman" panose="02020603050405020304" pitchFamily="18" charset="0"/>
              </a:rPr>
              <a:t>, and sometimes </a:t>
            </a:r>
            <a:r>
              <a:rPr lang="en-US" sz="2200" b="1" dirty="0">
                <a:latin typeface="Times New Roman" panose="02020603050405020304" pitchFamily="18" charset="0"/>
                <a:cs typeface="Times New Roman" panose="02020603050405020304" pitchFamily="18" charset="0"/>
              </a:rPr>
              <a:t>fatal</a:t>
            </a:r>
            <a:r>
              <a:rPr lang="en-US" sz="2200" dirty="0">
                <a:latin typeface="Times New Roman" panose="02020603050405020304" pitchFamily="18" charset="0"/>
                <a:cs typeface="Times New Roman" panose="02020603050405020304" pitchFamily="18" charset="0"/>
              </a:rPr>
              <a:t> fibrotic </a:t>
            </a:r>
            <a:r>
              <a:rPr lang="en-US" sz="2200" b="1" dirty="0">
                <a:latin typeface="Times New Roman" panose="02020603050405020304" pitchFamily="18" charset="0"/>
                <a:cs typeface="Times New Roman" panose="02020603050405020304" pitchFamily="18" charset="0"/>
              </a:rPr>
              <a:t>lung disease</a:t>
            </a:r>
          </a:p>
          <a:p>
            <a:pPr lvl="2">
              <a:buSzPct val="100000"/>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Typically occurs after many years </a:t>
            </a:r>
            <a:r>
              <a:rPr lang="en-US" sz="2200" dirty="0">
                <a:latin typeface="Times New Roman" panose="02020603050405020304" pitchFamily="18" charset="0"/>
                <a:cs typeface="Times New Roman" panose="02020603050405020304" pitchFamily="18" charset="0"/>
              </a:rPr>
              <a:t>of low to moderate </a:t>
            </a:r>
            <a:r>
              <a:rPr lang="en-US" sz="2200" b="1" dirty="0">
                <a:latin typeface="Times New Roman" panose="02020603050405020304" pitchFamily="18" charset="0"/>
                <a:cs typeface="Times New Roman" panose="02020603050405020304" pitchFamily="18" charset="0"/>
              </a:rPr>
              <a:t>exposures</a:t>
            </a:r>
            <a:r>
              <a:rPr lang="en-US" sz="2200" dirty="0">
                <a:latin typeface="Times New Roman" panose="02020603050405020304" pitchFamily="18" charset="0"/>
                <a:cs typeface="Times New Roman" panose="02020603050405020304" pitchFamily="18" charset="0"/>
              </a:rPr>
              <a:t> to silica dust.</a:t>
            </a:r>
          </a:p>
          <a:p>
            <a:pPr lvl="2">
              <a:buFont typeface="Wingdings" pitchFamily="2" charset="2"/>
              <a:buChar char="§"/>
            </a:pPr>
            <a:r>
              <a:rPr lang="en-US" altLang="en-US" sz="2200" dirty="0">
                <a:latin typeface="Times New Roman" panose="02020603050405020304" pitchFamily="18" charset="0"/>
                <a:cs typeface="Times New Roman" panose="02020603050405020304" pitchFamily="18" charset="0"/>
              </a:rPr>
              <a:t>If one has silicosis, </a:t>
            </a:r>
            <a:r>
              <a:rPr lang="en-US" altLang="en-US" sz="2200" b="1" dirty="0">
                <a:latin typeface="Times New Roman" panose="02020603050405020304" pitchFamily="18" charset="0"/>
                <a:cs typeface="Times New Roman" panose="02020603050405020304" pitchFamily="18" charset="0"/>
              </a:rPr>
              <a:t>Tuberculosis (TB) </a:t>
            </a:r>
            <a:r>
              <a:rPr lang="en-US" altLang="en-US" sz="2200" dirty="0">
                <a:latin typeface="Times New Roman" panose="02020603050405020304" pitchFamily="18" charset="0"/>
                <a:cs typeface="Times New Roman" panose="02020603050405020304" pitchFamily="18" charset="0"/>
              </a:rPr>
              <a:t>may also be developed</a:t>
            </a: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Lung cancer</a:t>
            </a:r>
          </a:p>
          <a:p>
            <a:pPr lvl="2">
              <a:buFont typeface="Wingdings" pitchFamily="2" charset="2"/>
              <a:buChar char="§"/>
            </a:pPr>
            <a:r>
              <a:rPr lang="en-US" sz="2200" dirty="0">
                <a:latin typeface="Times New Roman" panose="02020603050405020304" pitchFamily="18" charset="0"/>
                <a:cs typeface="Times New Roman" panose="02020603050405020304" pitchFamily="18" charset="0"/>
              </a:rPr>
              <a:t>Occurs after </a:t>
            </a:r>
            <a:r>
              <a:rPr lang="en-US" sz="2200" b="1" dirty="0">
                <a:latin typeface="Times New Roman" panose="02020603050405020304" pitchFamily="18" charset="0"/>
                <a:cs typeface="Times New Roman" panose="02020603050405020304" pitchFamily="18" charset="0"/>
              </a:rPr>
              <a:t>exposures to very high concentrations of silica</a:t>
            </a:r>
            <a:endParaRPr lang="en-US" altLang="en-US" sz="2200" b="1" dirty="0">
              <a:latin typeface="Times New Roman" panose="02020603050405020304" pitchFamily="18" charset="0"/>
              <a:cs typeface="Times New Roman" panose="02020603050405020304" pitchFamily="18" charset="0"/>
            </a:endParaRP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Chronic obstructive pulmonary disease </a:t>
            </a:r>
            <a:r>
              <a:rPr lang="en-US" altLang="en-US" sz="2200" dirty="0">
                <a:latin typeface="Times New Roman" panose="02020603050405020304" pitchFamily="18" charset="0"/>
                <a:cs typeface="Times New Roman" panose="02020603050405020304" pitchFamily="18" charset="0"/>
              </a:rPr>
              <a:t>(e.g., bronchitis )</a:t>
            </a:r>
          </a:p>
          <a:p>
            <a:pPr lvl="1">
              <a:buSzPct val="100000"/>
              <a:buFont typeface="Arial" pitchFamily="34" charset="0"/>
              <a:buChar char="•"/>
            </a:pPr>
            <a:r>
              <a:rPr lang="en-US" altLang="en-US" sz="2200" b="1" dirty="0">
                <a:latin typeface="Times New Roman" panose="02020603050405020304" pitchFamily="18" charset="0"/>
                <a:cs typeface="Times New Roman" panose="02020603050405020304" pitchFamily="18" charset="0"/>
              </a:rPr>
              <a:t>Kidney and immune system diseases</a:t>
            </a:r>
          </a:p>
          <a:p>
            <a:endParaRPr lang="en-US" dirty="0">
              <a:latin typeface="Times New Roman" panose="02020603050405020304" pitchFamily="18" charset="0"/>
              <a:cs typeface="Times New Roman" panose="02020603050405020304" pitchFamily="18" charset="0"/>
            </a:endParaRPr>
          </a:p>
        </p:txBody>
      </p:sp>
      <p:pic>
        <p:nvPicPr>
          <p:cNvPr id="1026" name="Picture 2" descr="Image result for carcino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102" y="4873841"/>
            <a:ext cx="1984159" cy="198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7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55675"/>
            <a:ext cx="8229600" cy="73988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Silicosis</a:t>
            </a:r>
          </a:p>
        </p:txBody>
      </p:sp>
      <p:sp>
        <p:nvSpPr>
          <p:cNvPr id="3" name="Content Placeholder 2"/>
          <p:cNvSpPr>
            <a:spLocks noGrp="1"/>
          </p:cNvSpPr>
          <p:nvPr>
            <p:ph idx="1"/>
          </p:nvPr>
        </p:nvSpPr>
        <p:spPr>
          <a:xfrm>
            <a:off x="457200" y="1343122"/>
            <a:ext cx="8229600" cy="5335954"/>
          </a:xfrm>
        </p:spPr>
        <p:txBody>
          <a:bodyPr/>
          <a:lstStyle/>
          <a:p>
            <a:pPr>
              <a:buNone/>
            </a:pPr>
            <a:r>
              <a:rPr lang="en-US" sz="2200" b="1" dirty="0"/>
              <a:t>There are 3 types of silicosis:</a:t>
            </a:r>
          </a:p>
          <a:p>
            <a:pPr marL="342900" lvl="2" indent="-342900"/>
            <a:r>
              <a:rPr lang="en-US" sz="2200" b="1" u="sng" dirty="0"/>
              <a:t>Acute form</a:t>
            </a:r>
            <a:r>
              <a:rPr lang="en-US" sz="2200" dirty="0"/>
              <a:t>:</a:t>
            </a:r>
          </a:p>
          <a:p>
            <a:pPr lvl="1">
              <a:buFont typeface="Wingdings" panose="05000000000000000000" pitchFamily="2" charset="2"/>
              <a:buChar char="§"/>
            </a:pPr>
            <a:r>
              <a:rPr lang="en-US" sz="2200" dirty="0"/>
              <a:t> </a:t>
            </a:r>
            <a:r>
              <a:rPr lang="en-US" sz="2200" b="1" dirty="0"/>
              <a:t>Intense exposure </a:t>
            </a:r>
            <a:r>
              <a:rPr lang="en-US" sz="2200" dirty="0"/>
              <a:t>to respirable dust of high crystalline silica content for </a:t>
            </a:r>
            <a:r>
              <a:rPr lang="en-US" sz="2200" b="1" dirty="0"/>
              <a:t>a relatively short period (few months to less than 2 years)</a:t>
            </a:r>
          </a:p>
          <a:p>
            <a:pPr marL="342900" lvl="2" indent="-342900"/>
            <a:r>
              <a:rPr lang="en-US" sz="2200" b="1" u="sng" dirty="0"/>
              <a:t>Accelerated form</a:t>
            </a:r>
            <a:r>
              <a:rPr lang="en-US" sz="2200" dirty="0"/>
              <a:t>: </a:t>
            </a:r>
          </a:p>
          <a:p>
            <a:pPr lvl="1">
              <a:buFont typeface="Wingdings" panose="05000000000000000000" pitchFamily="2" charset="2"/>
              <a:buChar char="§"/>
            </a:pPr>
            <a:r>
              <a:rPr lang="en-US" sz="2200" dirty="0"/>
              <a:t>Resulting from about </a:t>
            </a:r>
            <a:r>
              <a:rPr lang="en-US" sz="2200" b="1" dirty="0"/>
              <a:t>5-10 years of                                                    heavy exposure </a:t>
            </a:r>
            <a:r>
              <a:rPr lang="en-US" sz="2200" dirty="0"/>
              <a:t>to respirable dusts                                                            of  high crystalline silica content</a:t>
            </a:r>
          </a:p>
          <a:p>
            <a:pPr marL="342900" lvl="2" indent="-342900"/>
            <a:r>
              <a:rPr lang="en-US" sz="2200" b="1" u="sng" dirty="0"/>
              <a:t>Chronic form</a:t>
            </a:r>
            <a:r>
              <a:rPr lang="en-US" sz="2200" dirty="0"/>
              <a:t>: </a:t>
            </a:r>
          </a:p>
          <a:p>
            <a:pPr lvl="1">
              <a:buFont typeface="Wingdings" panose="05000000000000000000" pitchFamily="2" charset="2"/>
              <a:buChar char="§"/>
            </a:pPr>
            <a:r>
              <a:rPr lang="en-US" sz="2200" b="1" dirty="0"/>
              <a:t>Most common </a:t>
            </a:r>
            <a:r>
              <a:rPr lang="en-US" sz="2200" dirty="0"/>
              <a:t>form</a:t>
            </a:r>
          </a:p>
          <a:p>
            <a:pPr lvl="1">
              <a:buFont typeface="Wingdings" panose="05000000000000000000" pitchFamily="2" charset="2"/>
              <a:buChar char="§"/>
            </a:pPr>
            <a:r>
              <a:rPr lang="en-US" sz="2200" b="1" dirty="0"/>
              <a:t>Less intense exposure of more                                                           </a:t>
            </a:r>
            <a:r>
              <a:rPr lang="en-US" sz="2200" b="1"/>
              <a:t>than 20 </a:t>
            </a:r>
            <a:r>
              <a:rPr lang="en-US" sz="2200" b="1" dirty="0"/>
              <a:t>years</a:t>
            </a:r>
          </a:p>
          <a:p>
            <a:pPr marL="342900" lvl="2" indent="-342900">
              <a:buNone/>
            </a:pPr>
            <a:endParaRPr lang="en-US" dirty="0"/>
          </a:p>
          <a:p>
            <a:pPr>
              <a:buNone/>
            </a:pPr>
            <a:endParaRPr lang="en-US" sz="2000" dirty="0"/>
          </a:p>
        </p:txBody>
      </p:sp>
      <p:pic>
        <p:nvPicPr>
          <p:cNvPr id="4" name="Picture" descr="Silicosis Symptoms&#10;&#10;A picture showing how crystalline silica enter the body and listing symptoms of silicosis due to continued exposure and the as the diseases progresses.">
            <a:extLst>
              <a:ext uri="{FF2B5EF4-FFF2-40B4-BE49-F238E27FC236}">
                <a16:creationId xmlns:a16="http://schemas.microsoft.com/office/drawing/2014/main" id="{3B5C2119-070D-4744-9DA7-AE945EAA72BA}"/>
              </a:ext>
            </a:extLst>
          </p:cNvPr>
          <p:cNvPicPr>
            <a:picLocks noChangeAspect="1"/>
          </p:cNvPicPr>
          <p:nvPr/>
        </p:nvPicPr>
        <p:blipFill>
          <a:blip r:embed="rId3"/>
          <a:stretch>
            <a:fillRect/>
          </a:stretch>
        </p:blipFill>
        <p:spPr>
          <a:xfrm>
            <a:off x="5476351" y="3235570"/>
            <a:ext cx="3761785" cy="3319535"/>
          </a:xfrm>
          <a:prstGeom prst="rect">
            <a:avLst/>
          </a:prstGeom>
        </p:spPr>
      </p:pic>
    </p:spTree>
    <p:extLst>
      <p:ext uri="{BB962C8B-B14F-4D97-AF65-F5344CB8AC3E}">
        <p14:creationId xmlns:p14="http://schemas.microsoft.com/office/powerpoint/2010/main" val="94552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274638"/>
            <a:ext cx="6871648" cy="1143000"/>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Silicosis Mortality Rate (US)</a:t>
            </a:r>
          </a:p>
        </p:txBody>
      </p:sp>
      <p:sp>
        <p:nvSpPr>
          <p:cNvPr id="3" name="Content Placeholder 2"/>
          <p:cNvSpPr>
            <a:spLocks noGrp="1"/>
          </p:cNvSpPr>
          <p:nvPr>
            <p:ph sz="half" idx="2"/>
          </p:nvPr>
        </p:nvSpPr>
        <p:spPr>
          <a:xfrm>
            <a:off x="0" y="1358248"/>
            <a:ext cx="9009614" cy="4592527"/>
          </a:xfrm>
        </p:spPr>
        <p:txBody>
          <a:bodyPr/>
          <a:lstStyle/>
          <a:p>
            <a:pP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Over time, silicosis-related mortality has diminished in the US but has not been stopped</a:t>
            </a:r>
            <a:r>
              <a:rPr lang="en-US"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Especially</a:t>
            </a:r>
            <a:r>
              <a:rPr lang="en-US" sz="2200" b="1" dirty="0">
                <a:latin typeface="Times New Roman" panose="02020603050405020304" pitchFamily="18" charset="0"/>
                <a:cs typeface="Times New Roman" panose="02020603050405020304" pitchFamily="18" charset="0"/>
              </a:rPr>
              <a:t> in the past decade,</a:t>
            </a:r>
          </a:p>
          <a:p>
            <a:pPr marL="0" indent="0">
              <a:buNone/>
            </a:pPr>
            <a:r>
              <a:rPr lang="en-US" sz="2200" b="1" dirty="0">
                <a:latin typeface="Times New Roman" panose="02020603050405020304" pitchFamily="18" charset="0"/>
                <a:cs typeface="Times New Roman" panose="02020603050405020304" pitchFamily="18" charset="0"/>
              </a:rPr>
              <a:t>     mortality rate </a:t>
            </a:r>
            <a:r>
              <a:rPr lang="en-US" sz="2200" dirty="0">
                <a:latin typeface="Times New Roman" panose="02020603050405020304" pitchFamily="18" charset="0"/>
                <a:cs typeface="Times New Roman" panose="02020603050405020304" pitchFamily="18" charset="0"/>
              </a:rPr>
              <a:t>for silicosis has</a:t>
            </a:r>
          </a:p>
          <a:p>
            <a:pPr marL="0" indent="0">
              <a:buNone/>
            </a:pPr>
            <a:r>
              <a:rPr lang="en-US" sz="2200" dirty="0">
                <a:latin typeface="Times New Roman" panose="02020603050405020304" pitchFamily="18" charset="0"/>
                <a:cs typeface="Times New Roman" panose="02020603050405020304" pitchFamily="18" charset="0"/>
              </a:rPr>
              <a:t>     remained </a:t>
            </a:r>
            <a:r>
              <a:rPr lang="en-US" sz="2200" b="1" dirty="0">
                <a:latin typeface="Times New Roman" panose="02020603050405020304" pitchFamily="18" charset="0"/>
                <a:cs typeface="Times New Roman" panose="02020603050405020304" pitchFamily="18" charset="0"/>
              </a:rPr>
              <a:t>relatively constant</a:t>
            </a:r>
            <a:r>
              <a:rPr lang="en-US" sz="2200" dirty="0">
                <a:latin typeface="Times New Roman" panose="02020603050405020304" pitchFamily="18" charset="0"/>
                <a:cs typeface="Times New Roman" panose="02020603050405020304" pitchFamily="18" charset="0"/>
              </a:rPr>
              <a:t>.</a:t>
            </a:r>
          </a:p>
          <a:p>
            <a:r>
              <a:rPr lang="en-US" sz="2200" b="1" dirty="0">
                <a:latin typeface="Times" panose="02020603050405020304" pitchFamily="18" charset="0"/>
              </a:rPr>
              <a:t>Construction industry </a:t>
            </a:r>
            <a:r>
              <a:rPr lang="en-US" sz="2200" dirty="0">
                <a:latin typeface="Times" panose="02020603050405020304" pitchFamily="18" charset="0"/>
              </a:rPr>
              <a:t>has </a:t>
            </a:r>
            <a:r>
              <a:rPr lang="en-US" sz="2200" b="1" dirty="0">
                <a:latin typeface="Times" panose="02020603050405020304" pitchFamily="18" charset="0"/>
              </a:rPr>
              <a:t>led </a:t>
            </a:r>
          </a:p>
          <a:p>
            <a:pPr marL="0" indent="0">
              <a:buNone/>
            </a:pPr>
            <a:r>
              <a:rPr lang="en-US" sz="2200" b="1" dirty="0">
                <a:latin typeface="Times" panose="02020603050405020304" pitchFamily="18" charset="0"/>
              </a:rPr>
              <a:t>     all others </a:t>
            </a:r>
            <a:r>
              <a:rPr lang="en-US" sz="2200" dirty="0">
                <a:latin typeface="Times" panose="02020603050405020304" pitchFamily="18" charset="0"/>
              </a:rPr>
              <a:t>in silicosis mortality rate.</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8" name="Content Placeholder 3" descr="Showing the total number of deaths with silicosis mentioned on death certificates as an underlying or contributing cause between the years 1970 - 2013 in the US."/>
          <p:cNvPicPr>
            <a:picLocks noGrp="1" noChangeAspect="1"/>
          </p:cNvPicPr>
          <p:nvPr>
            <p:ph sz="half" idx="1"/>
          </p:nvPr>
        </p:nvPicPr>
        <p:blipFill>
          <a:blip r:embed="rId3" cstate="print"/>
          <a:stretch>
            <a:fillRect/>
          </a:stretch>
        </p:blipFill>
        <p:spPr>
          <a:xfrm>
            <a:off x="4504807" y="2148576"/>
            <a:ext cx="4598735" cy="3257437"/>
          </a:xfrm>
        </p:spPr>
      </p:pic>
      <p:sp>
        <p:nvSpPr>
          <p:cNvPr id="10" name="Text Box 19"/>
          <p:cNvSpPr txBox="1">
            <a:spLocks noChangeArrowheads="1"/>
          </p:cNvSpPr>
          <p:nvPr/>
        </p:nvSpPr>
        <p:spPr bwMode="auto">
          <a:xfrm>
            <a:off x="5708343" y="6412439"/>
            <a:ext cx="34356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a:t>
            </a:r>
            <a:r>
              <a:rPr lang="en-US" sz="1400" b="1" dirty="0"/>
              <a:t>Norms database (www.cdc.gov)</a:t>
            </a:r>
            <a:endParaRPr lang="en-US" altLang="en-US" sz="1400" b="1" dirty="0"/>
          </a:p>
        </p:txBody>
      </p:sp>
      <p:pic>
        <p:nvPicPr>
          <p:cNvPr id="7" name="Picture 6" descr="Showing the distribution of confirmed silicosis cases by county of exposure  in Michigan between  1985 to 2014." title="Michigan Map">
            <a:extLst>
              <a:ext uri="{FF2B5EF4-FFF2-40B4-BE49-F238E27FC236}">
                <a16:creationId xmlns:a16="http://schemas.microsoft.com/office/drawing/2014/main" id="{D1FCE961-66BD-4FD9-9ADC-CB59CD6F8FB3}"/>
              </a:ext>
            </a:extLst>
          </p:cNvPr>
          <p:cNvPicPr>
            <a:picLocks noChangeAspect="1"/>
          </p:cNvPicPr>
          <p:nvPr/>
        </p:nvPicPr>
        <p:blipFill>
          <a:blip r:embed="rId4"/>
          <a:stretch>
            <a:fillRect/>
          </a:stretch>
        </p:blipFill>
        <p:spPr>
          <a:xfrm>
            <a:off x="1036827" y="4139440"/>
            <a:ext cx="2571496" cy="2661989"/>
          </a:xfrm>
          <a:prstGeom prst="rect">
            <a:avLst/>
          </a:prstGeom>
        </p:spPr>
      </p:pic>
    </p:spTree>
    <p:extLst>
      <p:ext uri="{BB962C8B-B14F-4D97-AF65-F5344CB8AC3E}">
        <p14:creationId xmlns:p14="http://schemas.microsoft.com/office/powerpoint/2010/main" val="20168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047" y="164123"/>
            <a:ext cx="6986955" cy="1143000"/>
          </a:xfrm>
        </p:spPr>
        <p:txBody>
          <a:bodyPr/>
          <a:lstStyle/>
          <a:p>
            <a:r>
              <a:rPr lang="en-US" sz="2900" kern="1200" spc="150" dirty="0">
                <a:solidFill>
                  <a:schemeClr val="bg1"/>
                </a:solidFill>
                <a:latin typeface="Impact" panose="020B0806030902050204"/>
                <a:ea typeface="+mj-ea"/>
                <a:cs typeface="+mj-cs"/>
              </a:rPr>
              <a:t>OSHA’s Respirable Crystalline Silica Standard</a:t>
            </a:r>
          </a:p>
        </p:txBody>
      </p:sp>
      <p:sp>
        <p:nvSpPr>
          <p:cNvPr id="4" name="Content Placeholder 1"/>
          <p:cNvSpPr txBox="1">
            <a:spLocks/>
          </p:cNvSpPr>
          <p:nvPr/>
        </p:nvSpPr>
        <p:spPr>
          <a:xfrm>
            <a:off x="186611" y="1343330"/>
            <a:ext cx="7810501" cy="661621"/>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2800" b="1" u="sng" kern="0" dirty="0"/>
              <a:t>Background and Overview</a:t>
            </a:r>
            <a:r>
              <a:rPr lang="en-US" sz="2800" kern="0" dirty="0"/>
              <a:t> </a:t>
            </a:r>
          </a:p>
        </p:txBody>
      </p:sp>
      <p:sp>
        <p:nvSpPr>
          <p:cNvPr id="3" name="Content Placeholder 2"/>
          <p:cNvSpPr>
            <a:spLocks noGrp="1"/>
          </p:cNvSpPr>
          <p:nvPr>
            <p:ph idx="1"/>
          </p:nvPr>
        </p:nvSpPr>
        <p:spPr>
          <a:xfrm>
            <a:off x="77754" y="1978686"/>
            <a:ext cx="5761938" cy="3075633"/>
          </a:xfrm>
        </p:spPr>
        <p:txBody>
          <a:bodyPr/>
          <a:lstStyle/>
          <a:p>
            <a:pPr>
              <a:lnSpc>
                <a:spcPct val="110000"/>
              </a:lnSpc>
              <a:spcBef>
                <a:spcPts val="400"/>
              </a:spcBef>
            </a:pPr>
            <a:r>
              <a:rPr lang="en-US" sz="2200" b="1" dirty="0"/>
              <a:t>OSHA</a:t>
            </a:r>
            <a:r>
              <a:rPr lang="en-US" sz="2200" dirty="0"/>
              <a:t> has issued standards for</a:t>
            </a:r>
          </a:p>
          <a:p>
            <a:pPr lvl="1">
              <a:lnSpc>
                <a:spcPct val="110000"/>
              </a:lnSpc>
              <a:spcBef>
                <a:spcPts val="400"/>
              </a:spcBef>
              <a:buFont typeface="Wingdings" panose="05000000000000000000" pitchFamily="2" charset="2"/>
              <a:buChar char="§"/>
            </a:pPr>
            <a:r>
              <a:rPr lang="en-US" sz="2000" dirty="0"/>
              <a:t>General Industry and Maritime, and</a:t>
            </a:r>
          </a:p>
          <a:p>
            <a:pPr lvl="1">
              <a:lnSpc>
                <a:spcPct val="110000"/>
              </a:lnSpc>
              <a:spcBef>
                <a:spcPts val="400"/>
              </a:spcBef>
              <a:spcAft>
                <a:spcPts val="600"/>
              </a:spcAft>
              <a:buFont typeface="Wingdings" panose="05000000000000000000" pitchFamily="2" charset="2"/>
              <a:buChar char="§"/>
            </a:pPr>
            <a:r>
              <a:rPr lang="en-US" sz="2000" b="1" dirty="0"/>
              <a:t>Construction</a:t>
            </a:r>
          </a:p>
          <a:p>
            <a:pPr>
              <a:lnSpc>
                <a:spcPct val="110000"/>
              </a:lnSpc>
              <a:spcBef>
                <a:spcPts val="400"/>
              </a:spcBef>
              <a:spcAft>
                <a:spcPts val="600"/>
              </a:spcAft>
            </a:pPr>
            <a:r>
              <a:rPr lang="en-US" sz="2200" dirty="0"/>
              <a:t>The </a:t>
            </a:r>
            <a:r>
              <a:rPr lang="en-US" sz="2200" b="1" dirty="0"/>
              <a:t>new standards </a:t>
            </a:r>
            <a:r>
              <a:rPr lang="en-US" sz="2200" dirty="0"/>
              <a:t>are</a:t>
            </a:r>
            <a:r>
              <a:rPr lang="en-US" sz="2200" b="1" dirty="0"/>
              <a:t> estimated </a:t>
            </a:r>
            <a:r>
              <a:rPr lang="en-US" sz="2200" dirty="0"/>
              <a:t>to</a:t>
            </a:r>
            <a:r>
              <a:rPr lang="en-US" sz="2200" b="1" dirty="0"/>
              <a:t> cut exposure by as much as 5 times</a:t>
            </a:r>
          </a:p>
        </p:txBody>
      </p:sp>
      <p:sp>
        <p:nvSpPr>
          <p:cNvPr id="7" name="Content Placeholder 3">
            <a:extLst>
              <a:ext uri="{FF2B5EF4-FFF2-40B4-BE49-F238E27FC236}">
                <a16:creationId xmlns:a16="http://schemas.microsoft.com/office/drawing/2014/main" id="{D3864C31-51A0-4E1D-BCA0-412A466832F5}"/>
              </a:ext>
            </a:extLst>
          </p:cNvPr>
          <p:cNvSpPr txBox="1">
            <a:spLocks/>
          </p:cNvSpPr>
          <p:nvPr/>
        </p:nvSpPr>
        <p:spPr>
          <a:xfrm>
            <a:off x="77754" y="4367610"/>
            <a:ext cx="8978082" cy="2644129"/>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lnSpc>
                <a:spcPct val="110000"/>
              </a:lnSpc>
              <a:spcBef>
                <a:spcPts val="400"/>
              </a:spcBef>
            </a:pPr>
            <a:r>
              <a:rPr lang="en-US" sz="2200" kern="0" dirty="0">
                <a:latin typeface="Times" panose="02020603050405020304" pitchFamily="18" charset="0"/>
              </a:rPr>
              <a:t>The standard </a:t>
            </a:r>
            <a:r>
              <a:rPr lang="en-US" sz="2200" b="1" u="sng" kern="0" dirty="0">
                <a:latin typeface="Times" panose="02020603050405020304" pitchFamily="18" charset="0"/>
              </a:rPr>
              <a:t>limits worker exposures</a:t>
            </a:r>
            <a:r>
              <a:rPr lang="en-US" sz="2200" kern="0" dirty="0">
                <a:latin typeface="Times" panose="02020603050405020304" pitchFamily="18" charset="0"/>
              </a:rPr>
              <a:t> and requires</a:t>
            </a:r>
            <a:br>
              <a:rPr lang="en-US" sz="2200" kern="0" dirty="0">
                <a:latin typeface="Times" panose="02020603050405020304" pitchFamily="18" charset="0"/>
              </a:rPr>
            </a:br>
            <a:r>
              <a:rPr lang="en-US" sz="2200" kern="0" dirty="0">
                <a:latin typeface="Times" panose="02020603050405020304" pitchFamily="18" charset="0"/>
              </a:rPr>
              <a:t> to take </a:t>
            </a:r>
            <a:r>
              <a:rPr lang="en-US" sz="2200" b="1" kern="0" dirty="0">
                <a:latin typeface="Times" panose="02020603050405020304" pitchFamily="18" charset="0"/>
              </a:rPr>
              <a:t>other</a:t>
            </a:r>
            <a:r>
              <a:rPr lang="en-US" sz="2200" kern="0" dirty="0">
                <a:latin typeface="Times" panose="02020603050405020304" pitchFamily="18" charset="0"/>
              </a:rPr>
              <a:t> </a:t>
            </a:r>
            <a:r>
              <a:rPr lang="en-US" sz="2200" b="1" kern="0" dirty="0">
                <a:latin typeface="Times" panose="02020603050405020304" pitchFamily="18" charset="0"/>
              </a:rPr>
              <a:t>steps to protect workers</a:t>
            </a:r>
            <a:r>
              <a:rPr lang="en-US" sz="2200" kern="0" dirty="0">
                <a:latin typeface="Times" panose="02020603050405020304" pitchFamily="18" charset="0"/>
              </a:rPr>
              <a:t>.</a:t>
            </a:r>
          </a:p>
          <a:p>
            <a:pPr>
              <a:lnSpc>
                <a:spcPct val="110000"/>
              </a:lnSpc>
              <a:spcBef>
                <a:spcPts val="400"/>
              </a:spcBef>
            </a:pPr>
            <a:r>
              <a:rPr lang="en-US" sz="2200" kern="0" dirty="0">
                <a:latin typeface="Times" panose="02020603050405020304" pitchFamily="18" charset="0"/>
              </a:rPr>
              <a:t>It establishes new </a:t>
            </a:r>
            <a:r>
              <a:rPr lang="en-US" sz="2200" b="1" dirty="0"/>
              <a:t>Permissible Exposure Limit (</a:t>
            </a:r>
            <a:r>
              <a:rPr lang="en-US" sz="2200" b="1" kern="0" dirty="0"/>
              <a:t>PEL)</a:t>
            </a:r>
            <a:r>
              <a:rPr lang="en-US" sz="2200" kern="0" dirty="0">
                <a:latin typeface="Times" panose="02020603050405020304" pitchFamily="18" charset="0"/>
              </a:rPr>
              <a:t> and an </a:t>
            </a:r>
            <a:r>
              <a:rPr lang="en-US" sz="2200" b="1" kern="0" dirty="0">
                <a:latin typeface="Times" panose="02020603050405020304" pitchFamily="18" charset="0"/>
              </a:rPr>
              <a:t>Action Level (AL)</a:t>
            </a:r>
            <a:r>
              <a:rPr lang="en-US" sz="2200" kern="0" dirty="0">
                <a:latin typeface="Times" panose="02020603050405020304" pitchFamily="18" charset="0"/>
              </a:rPr>
              <a:t>. </a:t>
            </a:r>
          </a:p>
          <a:p>
            <a:pPr lvl="1">
              <a:lnSpc>
                <a:spcPct val="110000"/>
              </a:lnSpc>
              <a:spcBef>
                <a:spcPts val="400"/>
              </a:spcBef>
              <a:buFont typeface="Courier New" panose="02070309020205020404" pitchFamily="49" charset="0"/>
              <a:buChar char="o"/>
            </a:pPr>
            <a:r>
              <a:rPr lang="en-US" sz="2000" kern="0" dirty="0"/>
              <a:t>Previous </a:t>
            </a:r>
            <a:r>
              <a:rPr lang="en-US" sz="2000" b="1" kern="0" dirty="0"/>
              <a:t>PEL </a:t>
            </a:r>
            <a:r>
              <a:rPr lang="en-US" sz="2000" kern="0" dirty="0"/>
              <a:t>was </a:t>
            </a:r>
            <a:r>
              <a:rPr lang="en-US" sz="2000" b="1" kern="0" dirty="0"/>
              <a:t>100 </a:t>
            </a:r>
            <a:r>
              <a:rPr lang="en-US" sz="2000" b="1" kern="0" dirty="0" err="1"/>
              <a:t>μg</a:t>
            </a:r>
            <a:r>
              <a:rPr lang="en-US" sz="2000" b="1" kern="0" dirty="0"/>
              <a:t>/m</a:t>
            </a:r>
            <a:r>
              <a:rPr lang="en-US" sz="2000" b="1" kern="0" baseline="30000" dirty="0"/>
              <a:t>3</a:t>
            </a:r>
            <a:r>
              <a:rPr lang="en-US" sz="2000" kern="0" dirty="0"/>
              <a:t>; </a:t>
            </a:r>
            <a:r>
              <a:rPr lang="en-US" sz="2000" b="1" kern="0" dirty="0"/>
              <a:t>now</a:t>
            </a:r>
            <a:r>
              <a:rPr lang="en-US" sz="2000" kern="0" dirty="0"/>
              <a:t> it is </a:t>
            </a:r>
            <a:r>
              <a:rPr lang="en-US" sz="2000" b="1" kern="0" dirty="0"/>
              <a:t>5</a:t>
            </a:r>
            <a:r>
              <a:rPr lang="el-GR" sz="2000" b="1" kern="0" dirty="0"/>
              <a:t>0 μ</a:t>
            </a:r>
            <a:r>
              <a:rPr lang="en-US" sz="2000" b="1" kern="0" dirty="0"/>
              <a:t>g/m</a:t>
            </a:r>
            <a:r>
              <a:rPr lang="en-US" sz="2000" b="1" kern="0" baseline="30000" dirty="0"/>
              <a:t>3</a:t>
            </a:r>
          </a:p>
          <a:p>
            <a:pPr lvl="1">
              <a:lnSpc>
                <a:spcPct val="110000"/>
              </a:lnSpc>
              <a:spcBef>
                <a:spcPts val="400"/>
              </a:spcBef>
              <a:buFont typeface="Courier New" panose="02070309020205020404" pitchFamily="49" charset="0"/>
              <a:buChar char="o"/>
            </a:pPr>
            <a:r>
              <a:rPr lang="en-US" sz="2000" kern="0" dirty="0"/>
              <a:t>Previous </a:t>
            </a:r>
            <a:r>
              <a:rPr lang="en-US" sz="2000" b="1" kern="0" dirty="0"/>
              <a:t>AL </a:t>
            </a:r>
            <a:r>
              <a:rPr lang="en-US" sz="2000" kern="0" dirty="0"/>
              <a:t>was </a:t>
            </a:r>
            <a:r>
              <a:rPr lang="en-US" sz="2000" b="1" kern="0" dirty="0"/>
              <a:t>50 </a:t>
            </a:r>
            <a:r>
              <a:rPr lang="en-US" sz="2000" b="1" kern="0" dirty="0" err="1"/>
              <a:t>μg</a:t>
            </a:r>
            <a:r>
              <a:rPr lang="en-US" sz="2000" b="1" kern="0" dirty="0"/>
              <a:t>/m</a:t>
            </a:r>
            <a:r>
              <a:rPr lang="en-US" sz="2000" b="1" kern="0" baseline="30000" dirty="0"/>
              <a:t>3</a:t>
            </a:r>
            <a:r>
              <a:rPr lang="en-US" sz="2000" kern="0" dirty="0"/>
              <a:t>; </a:t>
            </a:r>
            <a:r>
              <a:rPr lang="en-US" sz="2000" b="1" kern="0" dirty="0"/>
              <a:t>now</a:t>
            </a:r>
            <a:r>
              <a:rPr lang="en-US" sz="2000" kern="0" dirty="0"/>
              <a:t> it is </a:t>
            </a:r>
            <a:r>
              <a:rPr lang="en-US" sz="2000" b="1" kern="0" dirty="0"/>
              <a:t>25</a:t>
            </a:r>
            <a:r>
              <a:rPr lang="el-GR" sz="2000" b="1" kern="0" dirty="0"/>
              <a:t> μ</a:t>
            </a:r>
            <a:r>
              <a:rPr lang="en-US" sz="2000" b="1" kern="0" dirty="0"/>
              <a:t>g/m</a:t>
            </a:r>
            <a:r>
              <a:rPr lang="en-US" sz="2000" b="1" kern="0" baseline="30000" dirty="0"/>
              <a:t>3</a:t>
            </a:r>
            <a:r>
              <a:rPr lang="en-US" sz="2000" b="1" kern="0" dirty="0"/>
              <a:t> </a:t>
            </a:r>
          </a:p>
          <a:p>
            <a:pPr marL="457200" lvl="1" indent="0">
              <a:lnSpc>
                <a:spcPct val="110000"/>
              </a:lnSpc>
              <a:spcBef>
                <a:spcPts val="400"/>
              </a:spcBef>
            </a:pPr>
            <a:r>
              <a:rPr lang="en-US" sz="1800" b="1" kern="0" dirty="0"/>
              <a:t> </a:t>
            </a:r>
          </a:p>
          <a:p>
            <a:pPr>
              <a:lnSpc>
                <a:spcPct val="110000"/>
              </a:lnSpc>
              <a:spcBef>
                <a:spcPts val="400"/>
              </a:spcBef>
              <a:spcAft>
                <a:spcPts val="600"/>
              </a:spcAft>
            </a:pPr>
            <a:endParaRPr lang="en-US" sz="2200" kern="0" dirty="0"/>
          </a:p>
        </p:txBody>
      </p:sp>
      <p:pic>
        <p:nvPicPr>
          <p:cNvPr id="6" name="Picture 5" descr="Cover of CFR Book">
            <a:extLs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rot="901212">
            <a:off x="6213930" y="1586846"/>
            <a:ext cx="2580371" cy="3198584"/>
          </a:xfrm>
          <a:prstGeom prst="rect">
            <a:avLst/>
          </a:prstGeom>
        </p:spPr>
      </p:pic>
    </p:spTree>
    <p:extLst>
      <p:ext uri="{BB962C8B-B14F-4D97-AF65-F5344CB8AC3E}">
        <p14:creationId xmlns:p14="http://schemas.microsoft.com/office/powerpoint/2010/main" val="158526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15841"/>
            <a:ext cx="7372350" cy="1143000"/>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New OSHA Standard - Permissible  Exposure Limit and Action Level for Construction Industry</a:t>
            </a:r>
          </a:p>
        </p:txBody>
      </p:sp>
      <p:pic>
        <p:nvPicPr>
          <p:cNvPr id="9" name="Picture 1" descr="Action Level and Permissible Exposure Limit&#10;&#10;An illustration showing the new PEL and AL numeric values.">
            <a:extLst>
              <a:ext uri="{FF2B5EF4-FFF2-40B4-BE49-F238E27FC236}">
                <a16:creationId xmlns:a16="http://schemas.microsoft.com/office/drawing/2014/main" id="{0DF8284C-44A0-47BF-A941-F3848611C5C1}"/>
              </a:ext>
            </a:extLst>
          </p:cNvPr>
          <p:cNvPicPr>
            <a:picLocks noGrp="1" noChangeAspect="1"/>
          </p:cNvPicPr>
          <p:nvPr>
            <p:ph idx="1"/>
          </p:nvPr>
        </p:nvPicPr>
        <p:blipFill>
          <a:blip r:embed="rId3"/>
          <a:stretch>
            <a:fillRect/>
          </a:stretch>
        </p:blipFill>
        <p:spPr>
          <a:xfrm>
            <a:off x="-376553" y="1520438"/>
            <a:ext cx="5834378" cy="3200677"/>
          </a:xfrm>
          <a:prstGeom prst="rect">
            <a:avLst/>
          </a:prstGeom>
        </p:spPr>
      </p:pic>
      <p:pic>
        <p:nvPicPr>
          <p:cNvPr id="7" name="Picture 2" descr="Most particles in dust are very small. The diameter of the hair and fine beach sand pictured here are about 1/6 the diameter of the period at the end of this sent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5016" y="1577696"/>
            <a:ext cx="4064664" cy="30393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98592" y="4636025"/>
            <a:ext cx="2066784" cy="276999"/>
          </a:xfrm>
          <a:prstGeom prst="rect">
            <a:avLst/>
          </a:prstGeom>
        </p:spPr>
        <p:txBody>
          <a:bodyPr wrap="non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Illustration: courtesy U.S. EPA</a:t>
            </a:r>
          </a:p>
        </p:txBody>
      </p:sp>
      <p:sp>
        <p:nvSpPr>
          <p:cNvPr id="26" name="Content Placeholder 1">
            <a:extLst>
              <a:ext uri="{FF2B5EF4-FFF2-40B4-BE49-F238E27FC236}">
                <a16:creationId xmlns:a16="http://schemas.microsoft.com/office/drawing/2014/main" id="{05DD144E-DDB9-451A-90D5-893532F3B113}"/>
              </a:ext>
            </a:extLst>
          </p:cNvPr>
          <p:cNvSpPr/>
          <p:nvPr/>
        </p:nvSpPr>
        <p:spPr>
          <a:xfrm>
            <a:off x="972871" y="5114395"/>
            <a:ext cx="7198258" cy="461665"/>
          </a:xfrm>
          <a:prstGeom prst="rect">
            <a:avLst/>
          </a:prstGeom>
        </p:spPr>
        <p:txBody>
          <a:bodyPr wrap="square">
            <a:spAutoFit/>
          </a:bodyPr>
          <a:lstStyle/>
          <a:p>
            <a:pPr lvl="0"/>
            <a:r>
              <a:rPr lang="en-US" sz="2400" baseline="30000" dirty="0"/>
              <a:t>*</a:t>
            </a:r>
            <a:r>
              <a:rPr lang="en-US" sz="2400" b="1" dirty="0"/>
              <a:t>TWA</a:t>
            </a:r>
            <a:r>
              <a:rPr lang="en-US" sz="2400" b="1" baseline="-25000" dirty="0"/>
              <a:t>8</a:t>
            </a:r>
            <a:r>
              <a:rPr lang="en-US" sz="2400" baseline="-25000" dirty="0"/>
              <a:t> </a:t>
            </a:r>
            <a:r>
              <a:rPr lang="en-US" sz="2400" dirty="0"/>
              <a:t> = 8-hour time-weighted average exposure limit</a:t>
            </a:r>
          </a:p>
        </p:txBody>
      </p:sp>
      <p:sp>
        <p:nvSpPr>
          <p:cNvPr id="10" name="Content Placeholder 2"/>
          <p:cNvSpPr txBox="1"/>
          <p:nvPr/>
        </p:nvSpPr>
        <p:spPr>
          <a:xfrm>
            <a:off x="251927" y="5902498"/>
            <a:ext cx="8892073" cy="707886"/>
          </a:xfrm>
          <a:prstGeom prst="rect">
            <a:avLst/>
          </a:prstGeom>
          <a:noFill/>
        </p:spPr>
        <p:txBody>
          <a:bodyPr wrap="square" rtlCol="0">
            <a:spAutoFit/>
          </a:bodyPr>
          <a:lstStyle/>
          <a:p>
            <a:pPr marL="342900" indent="-342900" algn="ctr">
              <a:buFont typeface="Arial" panose="020B0604020202020204" pitchFamily="34" charset="0"/>
              <a:buChar char="•"/>
            </a:pPr>
            <a:r>
              <a:rPr lang="en-US" sz="2000" kern="0" dirty="0">
                <a:solidFill>
                  <a:sysClr val="windowText" lastClr="000000"/>
                </a:solidFill>
              </a:rPr>
              <a:t>If dust </a:t>
            </a:r>
            <a:r>
              <a:rPr lang="en-US" sz="2000" kern="0" dirty="0"/>
              <a:t>containing silica is </a:t>
            </a:r>
            <a:r>
              <a:rPr lang="en-US" sz="2000" b="1" u="sng" kern="0" dirty="0"/>
              <a:t>visible</a:t>
            </a:r>
            <a:r>
              <a:rPr lang="en-US" sz="2000" kern="0" dirty="0"/>
              <a:t> in the air, there is a higher likelihood/chance that </a:t>
            </a:r>
            <a:r>
              <a:rPr lang="en-US" sz="2000" b="1" kern="0" dirty="0">
                <a:solidFill>
                  <a:sysClr val="windowText" lastClr="000000"/>
                </a:solidFill>
              </a:rPr>
              <a:t>permissible exposure limit (PEL) is exceeded </a:t>
            </a:r>
            <a:r>
              <a:rPr lang="en-US" sz="2000" kern="0" dirty="0">
                <a:solidFill>
                  <a:sysClr val="windowText" lastClr="000000"/>
                </a:solidFill>
              </a:rPr>
              <a:t>!</a:t>
            </a:r>
          </a:p>
        </p:txBody>
      </p:sp>
    </p:spTree>
    <p:extLst>
      <p:ext uri="{BB962C8B-B14F-4D97-AF65-F5344CB8AC3E}">
        <p14:creationId xmlns:p14="http://schemas.microsoft.com/office/powerpoint/2010/main" val="134187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9" y="274638"/>
            <a:ext cx="7495953" cy="1143000"/>
          </a:xfrm>
        </p:spPr>
        <p:txBody>
          <a:bodyPr/>
          <a:lstStyle/>
          <a:p>
            <a:r>
              <a:rPr lang="tr-TR"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Acknowledgement</a:t>
            </a:r>
            <a:endPar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DF0BE1C-90CF-412E-A5FA-8F9B86A65B0B}"/>
              </a:ext>
            </a:extLst>
          </p:cNvPr>
          <p:cNvSpPr txBox="1">
            <a:spLocks/>
          </p:cNvSpPr>
          <p:nvPr/>
        </p:nvSpPr>
        <p:spPr>
          <a:xfrm>
            <a:off x="304800" y="1916349"/>
            <a:ext cx="8967537" cy="2156414"/>
          </a:xfrm>
          <a:prstGeom prst="rect">
            <a:avLst/>
          </a:prstGeom>
        </p:spPr>
        <p:txBody>
          <a:bodyPr vert="horz">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tr-TR" sz="2500" b="1" kern="0" dirty="0">
                <a:latin typeface="Arial Narrow" panose="020B0606020202030204" pitchFamily="34" charset="0"/>
              </a:rPr>
              <a:t>UNITED STATES </a:t>
            </a:r>
            <a:br>
              <a:rPr lang="tr-TR" sz="2500" b="1" kern="0" dirty="0">
                <a:latin typeface="Arial Narrow" panose="020B0606020202030204" pitchFamily="34" charset="0"/>
              </a:rPr>
            </a:br>
            <a:r>
              <a:rPr lang="tr-TR" sz="2500" b="1" kern="0" dirty="0">
                <a:latin typeface="Arial Narrow" panose="020B0606020202030204" pitchFamily="34" charset="0"/>
              </a:rPr>
              <a:t>DEPARTMENT OF LABOR</a:t>
            </a:r>
            <a:r>
              <a:rPr lang="en-US" sz="2500" b="1" kern="0" dirty="0">
                <a:latin typeface="Arial Narrow" panose="020B0606020202030204" pitchFamily="34" charset="0"/>
              </a:rPr>
              <a:t/>
            </a:r>
            <a:br>
              <a:rPr lang="en-US" sz="2500" b="1" kern="0" dirty="0">
                <a:latin typeface="Arial Narrow" panose="020B0606020202030204" pitchFamily="34" charset="0"/>
              </a:rPr>
            </a:br>
            <a:r>
              <a:rPr lang="en-US" sz="2500" b="1" kern="0" dirty="0">
                <a:latin typeface="Arial Narrow" panose="020B0606020202030204" pitchFamily="34" charset="0"/>
              </a:rPr>
              <a:t>Occupational Health and Safety Administration  (OSHA)</a:t>
            </a:r>
            <a:br>
              <a:rPr lang="en-US" sz="2500" b="1" kern="0" dirty="0">
                <a:latin typeface="Arial Narrow" panose="020B0606020202030204" pitchFamily="34" charset="0"/>
              </a:rPr>
            </a:br>
            <a:r>
              <a:rPr lang="en-US" sz="2500" b="1" kern="0" dirty="0">
                <a:latin typeface="Arial Narrow" panose="020B0606020202030204" pitchFamily="34" charset="0"/>
              </a:rPr>
              <a:t>Susan Harwood Training Grant</a:t>
            </a:r>
          </a:p>
          <a:p>
            <a:r>
              <a:rPr lang="en-US" sz="2500" b="1" kern="0">
                <a:latin typeface="Arial Narrow" panose="020B0606020202030204" pitchFamily="34" charset="0"/>
              </a:rPr>
              <a:t>SH-</a:t>
            </a:r>
            <a:r>
              <a:rPr lang="en-US" sz="2600" b="1" kern="0">
                <a:latin typeface="Arial Narrow" panose="020B0606020202030204" pitchFamily="34" charset="0"/>
              </a:rPr>
              <a:t>05039 </a:t>
            </a:r>
            <a:r>
              <a:rPr lang="en-US" sz="2500" b="1" kern="0" dirty="0">
                <a:latin typeface="Arial Narrow" panose="020B0606020202030204" pitchFamily="34" charset="0"/>
              </a:rPr>
              <a:t>-SH8</a:t>
            </a:r>
            <a:r>
              <a:rPr lang="en-US" sz="1800" b="1" kern="0" dirty="0">
                <a:latin typeface="Times" panose="02020603050405020304" pitchFamily="18" charset="0"/>
              </a:rPr>
              <a:t/>
            </a:r>
            <a:br>
              <a:rPr lang="en-US" sz="1800" b="1" kern="0" dirty="0">
                <a:latin typeface="Times" panose="02020603050405020304" pitchFamily="18" charset="0"/>
              </a:rPr>
            </a:br>
            <a:endParaRPr lang="tr-TR" sz="1800" kern="0" dirty="0"/>
          </a:p>
        </p:txBody>
      </p:sp>
      <p:sp>
        <p:nvSpPr>
          <p:cNvPr id="6" name="Content Placeholder 2">
            <a:extLst>
              <a:ext uri="{FF2B5EF4-FFF2-40B4-BE49-F238E27FC236}">
                <a16:creationId xmlns:a16="http://schemas.microsoft.com/office/drawing/2014/main" id="{77BE23C1-E155-4266-A170-41B6089DC348}"/>
              </a:ext>
            </a:extLst>
          </p:cNvPr>
          <p:cNvSpPr txBox="1">
            <a:spLocks/>
          </p:cNvSpPr>
          <p:nvPr/>
        </p:nvSpPr>
        <p:spPr>
          <a:xfrm>
            <a:off x="0" y="5467928"/>
            <a:ext cx="9144000" cy="10454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1600" i="1" dirty="0"/>
              <a:t>This material was produced under a grant (</a:t>
            </a:r>
            <a:r>
              <a:rPr lang="tr-TR" sz="1600" i="1" dirty="0"/>
              <a:t>SH</a:t>
            </a:r>
            <a:r>
              <a:rPr lang="en-US" sz="1600" i="1" dirty="0"/>
              <a:t>-05039-SH8) from the Occupational Health Administration, U.S. Department of Labor. It does not necessarily reflect the views or policies of the U.S. Department of Labor, nor does it mention of any trade names, commercial products, or organizations implying endorsement by the U.S. Government.</a:t>
            </a:r>
            <a:endParaRPr lang="en-US" sz="1600" dirty="0"/>
          </a:p>
        </p:txBody>
      </p:sp>
    </p:spTree>
    <p:extLst>
      <p:ext uri="{BB962C8B-B14F-4D97-AF65-F5344CB8AC3E}">
        <p14:creationId xmlns:p14="http://schemas.microsoft.com/office/powerpoint/2010/main" val="117352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454" y="164123"/>
            <a:ext cx="7828548" cy="1143000"/>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OSHA Silica Standard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Application Rule</a:t>
            </a:r>
          </a:p>
        </p:txBody>
      </p:sp>
      <p:sp>
        <p:nvSpPr>
          <p:cNvPr id="3" name="Content Placeholder 2"/>
          <p:cNvSpPr>
            <a:spLocks noGrp="1"/>
          </p:cNvSpPr>
          <p:nvPr>
            <p:ph idx="1"/>
          </p:nvPr>
        </p:nvSpPr>
        <p:spPr>
          <a:xfrm>
            <a:off x="177281" y="1406770"/>
            <a:ext cx="8966719" cy="4560277"/>
          </a:xfrm>
        </p:spPr>
        <p:txBody>
          <a:bodyPr/>
          <a:lstStyle/>
          <a:p>
            <a:pPr>
              <a:spcAft>
                <a:spcPts val="600"/>
              </a:spcAft>
            </a:pPr>
            <a:r>
              <a:rPr lang="en-US" b="1" dirty="0">
                <a:latin typeface="Times New Roman" panose="02020603050405020304" pitchFamily="18" charset="0"/>
                <a:cs typeface="Times New Roman" panose="02020603050405020304" pitchFamily="18" charset="0"/>
              </a:rPr>
              <a:t>Applies to all occupational exposures </a:t>
            </a:r>
            <a:r>
              <a:rPr lang="en-US" dirty="0">
                <a:latin typeface="Times New Roman" panose="02020603050405020304" pitchFamily="18" charset="0"/>
                <a:cs typeface="Times New Roman" panose="02020603050405020304" pitchFamily="18" charset="0"/>
              </a:rPr>
              <a:t>to respirable crystalline silica in construction work</a:t>
            </a:r>
          </a:p>
          <a:p>
            <a:pPr lvl="1">
              <a:spcAft>
                <a:spcPts val="600"/>
              </a:spcAft>
            </a:pPr>
            <a:r>
              <a:rPr lang="en-US" u="sng" dirty="0">
                <a:latin typeface="Times New Roman" panose="02020603050405020304" pitchFamily="18" charset="0"/>
                <a:cs typeface="Times New Roman" panose="02020603050405020304" pitchFamily="18" charset="0"/>
              </a:rPr>
              <a:t>Exception</a:t>
            </a:r>
            <a:r>
              <a:rPr lang="en-US" dirty="0">
                <a:latin typeface="Times New Roman" panose="02020603050405020304" pitchFamily="18" charset="0"/>
                <a:cs typeface="Times New Roman" panose="02020603050405020304" pitchFamily="18" charset="0"/>
              </a:rPr>
              <a:t>:</a:t>
            </a:r>
          </a:p>
          <a:p>
            <a:pPr lvl="1">
              <a:spcAft>
                <a:spcPts val="600"/>
              </a:spcAft>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standard does not apply if the exposure is below the allowed AL as an 8-hour time-weighted average (TWA) under any foreseeable conditions</a:t>
            </a:r>
            <a:endParaRPr lang="en-US" sz="1200" b="1" dirty="0">
              <a:latin typeface="Times New Roman" panose="02020603050405020304" pitchFamily="18" charset="0"/>
              <a:cs typeface="Times New Roman" panose="02020603050405020304" pitchFamily="18" charset="0"/>
            </a:endParaRPr>
          </a:p>
        </p:txBody>
      </p:sp>
      <p:pic>
        <p:nvPicPr>
          <p:cNvPr id="3074" name="Picture 2" descr="Image result for SILICA EXPOSURE SC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977" y="4505324"/>
            <a:ext cx="221932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59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104584"/>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 Example</a:t>
            </a:r>
          </a:p>
        </p:txBody>
      </p:sp>
      <p:sp>
        <p:nvSpPr>
          <p:cNvPr id="4" name="Content Placeholder 2"/>
          <p:cNvSpPr>
            <a:spLocks noGrp="1"/>
          </p:cNvSpPr>
          <p:nvPr>
            <p:ph idx="1"/>
          </p:nvPr>
        </p:nvSpPr>
        <p:spPr>
          <a:xfrm>
            <a:off x="0" y="1361272"/>
            <a:ext cx="9144000" cy="4832138"/>
          </a:xfrm>
        </p:spPr>
        <p:txBody>
          <a:bodyPr/>
          <a:lstStyle/>
          <a:p>
            <a:r>
              <a:rPr lang="en-US" sz="2400" b="1" dirty="0">
                <a:latin typeface="Times New Roman" panose="02020603050405020304" pitchFamily="18" charset="0"/>
                <a:cs typeface="Times New Roman" panose="02020603050405020304" pitchFamily="18" charset="0"/>
              </a:rPr>
              <a:t>Main Purpose </a:t>
            </a:r>
            <a:r>
              <a:rPr lang="en-US" sz="2400" dirty="0">
                <a:latin typeface="Times New Roman" panose="02020603050405020304" pitchFamily="18" charset="0"/>
                <a:cs typeface="Times New Roman" panose="02020603050405020304" pitchFamily="18" charset="0"/>
              </a:rPr>
              <a:t>of assessing employee exposures is </a:t>
            </a:r>
            <a:r>
              <a:rPr lang="en-US" sz="2400" b="1" dirty="0">
                <a:latin typeface="Times New Roman" panose="02020603050405020304" pitchFamily="18" charset="0"/>
                <a:cs typeface="Times New Roman" panose="02020603050405020304" pitchFamily="18" charset="0"/>
              </a:rPr>
              <a:t>preventing employees from being exposed to silica above PEL</a:t>
            </a:r>
          </a:p>
          <a:p>
            <a:r>
              <a:rPr lang="en-US" sz="2400" b="1" dirty="0">
                <a:latin typeface="Times New Roman" panose="02020603050405020304" pitchFamily="18" charset="0"/>
                <a:cs typeface="Times New Roman" panose="02020603050405020304" pitchFamily="18" charset="0"/>
              </a:rPr>
              <a:t>Employers</a:t>
            </a:r>
            <a:r>
              <a:rPr lang="en-US" sz="2400" dirty="0">
                <a:latin typeface="Times New Roman" panose="02020603050405020304" pitchFamily="18" charset="0"/>
                <a:cs typeface="Times New Roman" panose="02020603050405020304" pitchFamily="18" charset="0"/>
              </a:rPr>
              <a:t> following alternative exposure control methods </a:t>
            </a:r>
            <a:r>
              <a:rPr lang="en-US" sz="2400" b="1" dirty="0">
                <a:latin typeface="Times New Roman" panose="02020603050405020304" pitchFamily="18" charset="0"/>
                <a:cs typeface="Times New Roman" panose="02020603050405020304" pitchFamily="18" charset="0"/>
              </a:rPr>
              <a:t>must assess the 8-hour TWA exposure for each employee</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TWA = (Ca Ta + Cb Tb+ . . . +Cn Tn) ÷ 8 </a:t>
            </a:r>
            <a:endParaRPr lang="en-US" sz="2400" dirty="0">
              <a:latin typeface="Times New Roman" panose="02020603050405020304" pitchFamily="18" charset="0"/>
              <a:cs typeface="Times New Roman" panose="02020603050405020304" pitchFamily="18" charset="0"/>
            </a:endParaRPr>
          </a:p>
          <a:p>
            <a:pPr marL="0" indent="0">
              <a:buNone/>
            </a:pPr>
            <a:r>
              <a:rPr lang="en-US" sz="2400" b="1" u="sng" dirty="0">
                <a:latin typeface="Times New Roman" panose="02020603050405020304" pitchFamily="18" charset="0"/>
                <a:cs typeface="Times New Roman" panose="02020603050405020304" pitchFamily="18" charset="0"/>
              </a:rPr>
              <a:t>Example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Given</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2 hours exposure at 100 µg/m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2 hours exposure at 50 µg/m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4 hours exposure at 10 µg/m</a:t>
            </a:r>
            <a:r>
              <a:rPr lang="en-US" sz="2400" baseline="30000" dirty="0">
                <a:latin typeface="Times New Roman" panose="02020603050405020304" pitchFamily="18" charset="0"/>
                <a:cs typeface="Times New Roman" panose="02020603050405020304" pitchFamily="18" charset="0"/>
              </a:rPr>
              <a:t>3</a:t>
            </a:r>
          </a:p>
          <a:p>
            <a:pPr marL="0" indent="0">
              <a:buNone/>
            </a:pPr>
            <a:endParaRPr lang="en-US" sz="2400" baseline="300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TWA = (2 x 100 + 2 x 50 + 4 x 10) ÷ 8 = 42.5 µg/m</a:t>
            </a:r>
            <a:r>
              <a:rPr lang="en-US" sz="2400" baseline="30000" dirty="0">
                <a:latin typeface="Times New Roman" panose="02020603050405020304" pitchFamily="18" charset="0"/>
                <a:cs typeface="Times New Roman" panose="02020603050405020304" pitchFamily="18" charset="0"/>
              </a:rPr>
              <a:t>3</a:t>
            </a:r>
          </a:p>
          <a:p>
            <a:pPr marL="0" indent="0">
              <a:buNone/>
            </a:pPr>
            <a:endParaRPr lang="en-US" sz="2400" baseline="30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Because </a:t>
            </a:r>
            <a:r>
              <a:rPr lang="en-US" sz="2400" b="1" dirty="0">
                <a:latin typeface="Times New Roman" panose="02020603050405020304" pitchFamily="18" charset="0"/>
                <a:cs typeface="Times New Roman" panose="02020603050405020304" pitchFamily="18" charset="0"/>
              </a:rPr>
              <a:t>42.5 µg/m</a:t>
            </a:r>
            <a:r>
              <a:rPr lang="en-US" sz="2400" b="1" baseline="30000" dirty="0">
                <a:latin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 is higher than 25 µg/m</a:t>
            </a:r>
            <a:r>
              <a:rPr lang="en-US" sz="2400" b="1" baseline="300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(AL) </a:t>
            </a:r>
            <a:r>
              <a:rPr lang="en-US" sz="2400" dirty="0">
                <a:latin typeface="Times New Roman" panose="02020603050405020304" pitchFamily="18" charset="0"/>
                <a:cs typeface="Times New Roman" panose="02020603050405020304" pitchFamily="18" charset="0"/>
              </a:rPr>
              <a:t>but below </a:t>
            </a:r>
            <a:r>
              <a:rPr lang="en-US" sz="2400" b="1" dirty="0">
                <a:latin typeface="Times New Roman" panose="02020603050405020304" pitchFamily="18" charset="0"/>
                <a:cs typeface="Times New Roman" panose="02020603050405020304" pitchFamily="18" charset="0"/>
              </a:rPr>
              <a:t>50 µg/m</a:t>
            </a:r>
            <a:r>
              <a:rPr lang="en-US" sz="2400" b="1" baseline="300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(PEL), exposure assessment is required (standard applies).</a:t>
            </a:r>
          </a:p>
        </p:txBody>
      </p:sp>
    </p:spTree>
    <p:extLst>
      <p:ext uri="{BB962C8B-B14F-4D97-AF65-F5344CB8AC3E}">
        <p14:creationId xmlns:p14="http://schemas.microsoft.com/office/powerpoint/2010/main" val="240330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2762" y="182273"/>
            <a:ext cx="7121238" cy="1055399"/>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Exposure Control Methods for Construction</a:t>
            </a:r>
            <a:r>
              <a:rPr lang="tr-TR"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tr-TR"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endPar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50571E4-E7A7-4568-B535-04B3DFDC4ED6}"/>
              </a:ext>
            </a:extLst>
          </p:cNvPr>
          <p:cNvSpPr>
            <a:spLocks noGrp="1"/>
          </p:cNvSpPr>
          <p:nvPr>
            <p:ph idx="1"/>
          </p:nvPr>
        </p:nvSpPr>
        <p:spPr>
          <a:xfrm>
            <a:off x="0" y="1237672"/>
            <a:ext cx="9144000" cy="5514820"/>
          </a:xfrm>
        </p:spPr>
        <p:txBody>
          <a:bodyPr/>
          <a:lstStyle/>
          <a:p>
            <a:r>
              <a:rPr lang="en-US" sz="2400" b="1" i="1" u="sng" kern="1200" dirty="0"/>
              <a:t>First step</a:t>
            </a:r>
            <a:r>
              <a:rPr lang="en-US" sz="2400" kern="1200" dirty="0"/>
              <a:t>: </a:t>
            </a:r>
            <a:r>
              <a:rPr lang="en-US" sz="2400" b="1" kern="1200" dirty="0"/>
              <a:t>Determine if the new standard applies to the work. </a:t>
            </a:r>
          </a:p>
          <a:p>
            <a:pPr marL="0" indent="0">
              <a:buNone/>
            </a:pPr>
            <a:r>
              <a:rPr lang="en-US" sz="2400" b="1" kern="1200" dirty="0"/>
              <a:t>                    </a:t>
            </a:r>
            <a:r>
              <a:rPr lang="en-US" sz="2400" b="1" kern="1200" dirty="0">
                <a:solidFill>
                  <a:srgbClr val="FF0000"/>
                </a:solidFill>
              </a:rPr>
              <a:t>Refer to Slide 49 </a:t>
            </a:r>
          </a:p>
          <a:p>
            <a:pPr>
              <a:spcBef>
                <a:spcPts val="0"/>
              </a:spcBef>
              <a:spcAft>
                <a:spcPts val="600"/>
              </a:spcAft>
            </a:pPr>
            <a:endParaRPr lang="en-US" sz="1400" dirty="0"/>
          </a:p>
          <a:p>
            <a:pPr>
              <a:spcBef>
                <a:spcPts val="0"/>
              </a:spcBef>
              <a:spcAft>
                <a:spcPts val="600"/>
              </a:spcAft>
            </a:pPr>
            <a:r>
              <a:rPr lang="en-US" sz="2400" b="1" i="1" u="sng" kern="1200" dirty="0"/>
              <a:t>Second step</a:t>
            </a:r>
            <a:r>
              <a:rPr lang="en-US" sz="2400" kern="1200" dirty="0"/>
              <a:t>: </a:t>
            </a:r>
            <a:r>
              <a:rPr lang="en-US" sz="2400" b="1" kern="1200" dirty="0"/>
              <a:t>If it applies</a:t>
            </a:r>
            <a:r>
              <a:rPr lang="en-US" sz="2400" kern="1200" dirty="0"/>
              <a:t>, new standard provides </a:t>
            </a:r>
            <a:r>
              <a:rPr lang="en-US" sz="2400" b="1" kern="1200" dirty="0"/>
              <a:t>two alternatives    1. </a:t>
            </a:r>
            <a:r>
              <a:rPr lang="en-US" sz="2400" b="1" u="sng" kern="1200" dirty="0"/>
              <a:t>Specified exposure control </a:t>
            </a:r>
            <a:r>
              <a:rPr lang="en-US" sz="2400" kern="1200" dirty="0"/>
              <a:t>methods</a:t>
            </a:r>
          </a:p>
          <a:p>
            <a:pPr lvl="2">
              <a:spcBef>
                <a:spcPts val="0"/>
              </a:spcBef>
              <a:spcAft>
                <a:spcPts val="1200"/>
              </a:spcAft>
              <a:buFont typeface="Wingdings" panose="05000000000000000000" pitchFamily="2" charset="2"/>
              <a:buChar char="§"/>
            </a:pPr>
            <a:r>
              <a:rPr lang="en-US" sz="2200" dirty="0"/>
              <a:t>Laid out in </a:t>
            </a:r>
            <a:r>
              <a:rPr lang="en-US" sz="2200" b="1" dirty="0"/>
              <a:t>Table 1 </a:t>
            </a:r>
            <a:r>
              <a:rPr lang="en-US" sz="2200" dirty="0"/>
              <a:t>of the construction standard </a:t>
            </a:r>
            <a:r>
              <a:rPr lang="en-US" sz="2200" dirty="0">
                <a:solidFill>
                  <a:srgbClr val="0070C0"/>
                </a:solidFill>
              </a:rPr>
              <a:t>(</a:t>
            </a:r>
            <a:r>
              <a:rPr lang="en-US" sz="2200" dirty="0">
                <a:solidFill>
                  <a:srgbClr val="0070C0"/>
                </a:solidFill>
                <a:hlinkClick r:id="rId3"/>
              </a:rPr>
              <a:t>www.osha.gov</a:t>
            </a:r>
            <a:r>
              <a:rPr lang="en-US" sz="2200" dirty="0">
                <a:solidFill>
                  <a:srgbClr val="0070C0"/>
                </a:solidFill>
              </a:rPr>
              <a:t>)</a:t>
            </a:r>
            <a:endParaRPr lang="en-US" sz="1800" dirty="0">
              <a:solidFill>
                <a:srgbClr val="0070C0"/>
              </a:solidFill>
            </a:endParaRPr>
          </a:p>
          <a:p>
            <a:pPr lvl="2">
              <a:spcBef>
                <a:spcPts val="0"/>
              </a:spcBef>
              <a:spcAft>
                <a:spcPts val="1200"/>
              </a:spcAft>
              <a:buFont typeface="Wingdings" panose="05000000000000000000" pitchFamily="2" charset="2"/>
              <a:buChar char="§"/>
            </a:pPr>
            <a:r>
              <a:rPr lang="en-US" sz="2200" dirty="0"/>
              <a:t>The table lists </a:t>
            </a:r>
            <a:r>
              <a:rPr lang="en-US" sz="2200" b="1" dirty="0"/>
              <a:t>18 common tasks </a:t>
            </a:r>
            <a:r>
              <a:rPr lang="en-US" sz="2200" dirty="0"/>
              <a:t>covering </a:t>
            </a:r>
            <a:r>
              <a:rPr lang="en-US" sz="2200" b="1" dirty="0"/>
              <a:t>various types of equipment </a:t>
            </a:r>
            <a:r>
              <a:rPr lang="en-US" sz="2200" dirty="0"/>
              <a:t>found on construction sites </a:t>
            </a:r>
          </a:p>
          <a:p>
            <a:pPr lvl="2">
              <a:spcBef>
                <a:spcPts val="0"/>
              </a:spcBef>
              <a:spcAft>
                <a:spcPts val="1200"/>
              </a:spcAft>
              <a:buFont typeface="Wingdings" panose="05000000000000000000" pitchFamily="2" charset="2"/>
              <a:buChar char="§"/>
            </a:pPr>
            <a:r>
              <a:rPr lang="en-US" sz="2200" dirty="0"/>
              <a:t>Describes the </a:t>
            </a:r>
            <a:r>
              <a:rPr lang="en-US" sz="2200" b="1" dirty="0"/>
              <a:t>engineering controls </a:t>
            </a:r>
            <a:r>
              <a:rPr lang="en-US" sz="2200" dirty="0"/>
              <a:t>(Specified Exposure Control Methods) when working with materials containing silica</a:t>
            </a:r>
          </a:p>
          <a:p>
            <a:pPr marL="457200" lvl="1" indent="0">
              <a:spcBef>
                <a:spcPts val="0"/>
              </a:spcBef>
              <a:spcAft>
                <a:spcPts val="600"/>
              </a:spcAft>
            </a:pPr>
            <a:r>
              <a:rPr lang="en-US" sz="2400" b="1" kern="1200" dirty="0"/>
              <a:t>2. </a:t>
            </a:r>
            <a:r>
              <a:rPr lang="en-US" sz="2400" b="1" u="sng" kern="1200" dirty="0"/>
              <a:t>Alternative exposure control </a:t>
            </a:r>
            <a:r>
              <a:rPr lang="en-US" sz="2400" kern="1200" dirty="0"/>
              <a:t>methods</a:t>
            </a:r>
          </a:p>
          <a:p>
            <a:pPr lvl="2">
              <a:spcBef>
                <a:spcPts val="0"/>
              </a:spcBef>
              <a:spcAft>
                <a:spcPts val="600"/>
              </a:spcAft>
              <a:buFont typeface="Wingdings" panose="05000000000000000000" pitchFamily="2" charset="2"/>
              <a:buChar char="§"/>
            </a:pPr>
            <a:r>
              <a:rPr lang="en-US" sz="2200" b="1" dirty="0"/>
              <a:t>Measure workers’ exposure to silica </a:t>
            </a:r>
            <a:r>
              <a:rPr lang="en-US" sz="2200" dirty="0"/>
              <a:t>and independently </a:t>
            </a:r>
            <a:r>
              <a:rPr lang="en-US" sz="2200" b="1" dirty="0"/>
              <a:t>decide on which dust control methods work best </a:t>
            </a:r>
            <a:r>
              <a:rPr lang="en-US" sz="2200" dirty="0"/>
              <a:t>to limit exposures to PEL</a:t>
            </a:r>
            <a:endParaRPr lang="en-US" sz="2400" kern="1200" dirty="0"/>
          </a:p>
        </p:txBody>
      </p:sp>
      <p:sp>
        <p:nvSpPr>
          <p:cNvPr id="2" name="Right Arrow 1" descr="Referring arrow to slide 49"/>
          <p:cNvSpPr/>
          <p:nvPr/>
        </p:nvSpPr>
        <p:spPr bwMode="auto">
          <a:xfrm>
            <a:off x="401934" y="1698172"/>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2" charset="0"/>
            </a:endParaRPr>
          </a:p>
        </p:txBody>
      </p:sp>
    </p:spTree>
    <p:extLst>
      <p:ext uri="{BB962C8B-B14F-4D97-AF65-F5344CB8AC3E}">
        <p14:creationId xmlns:p14="http://schemas.microsoft.com/office/powerpoint/2010/main" val="369935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47135" y="39329"/>
            <a:ext cx="7422776" cy="700987"/>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Silica Control Compliance - Hierarchy of Controls</a:t>
            </a:r>
          </a:p>
        </p:txBody>
      </p:sp>
      <p:sp>
        <p:nvSpPr>
          <p:cNvPr id="4" name="Content Placeholder 2"/>
          <p:cNvSpPr>
            <a:spLocks noGrp="1"/>
          </p:cNvSpPr>
          <p:nvPr>
            <p:ph idx="1"/>
          </p:nvPr>
        </p:nvSpPr>
        <p:spPr>
          <a:xfrm>
            <a:off x="139730" y="1463040"/>
            <a:ext cx="8722915" cy="5120640"/>
          </a:xfrm>
        </p:spPr>
        <p:txBody>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methods of compliance </a:t>
            </a:r>
            <a:r>
              <a:rPr lang="en-US" sz="2400" dirty="0">
                <a:latin typeface="Times New Roman" panose="02020603050405020304" pitchFamily="18" charset="0"/>
                <a:cs typeface="Times New Roman" panose="02020603050405020304" pitchFamily="18" charset="0"/>
              </a:rPr>
              <a:t>section of the standard requires employers to protect employees following the </a:t>
            </a:r>
            <a:r>
              <a:rPr lang="en-US" sz="2400" b="1" dirty="0">
                <a:latin typeface="Times New Roman" panose="02020603050405020304" pitchFamily="18" charset="0"/>
                <a:cs typeface="Times New Roman" panose="02020603050405020304" pitchFamily="18" charset="0"/>
              </a:rPr>
              <a:t>hierarchy of controls,</a:t>
            </a:r>
            <a:r>
              <a:rPr lang="en-US" sz="2400" dirty="0">
                <a:latin typeface="Times New Roman" panose="02020603050405020304" pitchFamily="18" charset="0"/>
                <a:cs typeface="Times New Roman" panose="02020603050405020304" pitchFamily="18" charset="0"/>
              </a:rPr>
              <a:t> which relies on</a:t>
            </a:r>
          </a:p>
          <a:p>
            <a:pPr marL="914400" lvl="1" indent="-4572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600450" lvl="7" indent="-4572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Engineering and work practice controls </a:t>
            </a:r>
            <a:r>
              <a:rPr lang="en-US" sz="1800" dirty="0">
                <a:latin typeface="Times New Roman" panose="02020603050405020304" pitchFamily="18" charset="0"/>
                <a:cs typeface="Times New Roman" panose="02020603050405020304" pitchFamily="18" charset="0"/>
              </a:rPr>
              <a:t>for reducing exposures, and </a:t>
            </a:r>
            <a:r>
              <a:rPr lang="en-US" sz="1800" b="1" dirty="0">
                <a:latin typeface="Times New Roman" panose="02020603050405020304" pitchFamily="18" charset="0"/>
                <a:cs typeface="Times New Roman" panose="02020603050405020304" pitchFamily="18" charset="0"/>
              </a:rPr>
              <a:t>only</a:t>
            </a:r>
            <a:r>
              <a:rPr lang="en-US" sz="1800" dirty="0">
                <a:latin typeface="Times New Roman" panose="02020603050405020304" pitchFamily="18" charset="0"/>
                <a:cs typeface="Times New Roman" panose="02020603050405020304" pitchFamily="18" charset="0"/>
              </a:rPr>
              <a:t> allows for </a:t>
            </a:r>
            <a:r>
              <a:rPr lang="en-US" sz="1800" b="1" dirty="0">
                <a:latin typeface="Times New Roman" panose="02020603050405020304" pitchFamily="18" charset="0"/>
                <a:cs typeface="Times New Roman" panose="02020603050405020304" pitchFamily="18" charset="0"/>
              </a:rPr>
              <a:t>respirator use, in addition </a:t>
            </a:r>
            <a:r>
              <a:rPr lang="en-US" sz="1800" dirty="0">
                <a:latin typeface="Times New Roman" panose="02020603050405020304" pitchFamily="18" charset="0"/>
                <a:cs typeface="Times New Roman" panose="02020603050405020304" pitchFamily="18" charset="0"/>
              </a:rPr>
              <a:t>to those controls, </a:t>
            </a:r>
            <a:r>
              <a:rPr lang="en-US" sz="1800" b="1" dirty="0">
                <a:latin typeface="Times New Roman" panose="02020603050405020304" pitchFamily="18" charset="0"/>
                <a:cs typeface="Times New Roman" panose="02020603050405020304" pitchFamily="18" charset="0"/>
              </a:rPr>
              <a:t>when feasible engineering controls cannot reduce employee exposures to</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levels below PEL</a:t>
            </a:r>
          </a:p>
          <a:p>
            <a:pPr marL="457200" lvl="1" indent="0"/>
            <a:endParaRPr lang="en-US" sz="2400" b="1" dirty="0">
              <a:latin typeface="Times New Roman" panose="02020603050405020304" pitchFamily="18" charset="0"/>
              <a:cs typeface="Times New Roman" panose="02020603050405020304" pitchFamily="18" charset="0"/>
            </a:endParaRPr>
          </a:p>
          <a:p>
            <a:pPr marL="3600450" lvl="7" indent="-4572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Even when employers demonstrate the infeasibility of engineering and workplace controls,</a:t>
            </a:r>
            <a:r>
              <a:rPr lang="en-US" sz="1800" dirty="0">
                <a:latin typeface="Times New Roman" panose="02020603050405020304" pitchFamily="18" charset="0"/>
                <a:cs typeface="Times New Roman" panose="02020603050405020304" pitchFamily="18" charset="0"/>
              </a:rPr>
              <a:t> they must </a:t>
            </a:r>
            <a:r>
              <a:rPr lang="en-US" sz="1800" b="1" dirty="0">
                <a:latin typeface="Times New Roman" panose="02020603050405020304" pitchFamily="18" charset="0"/>
                <a:cs typeface="Times New Roman" panose="02020603050405020304" pitchFamily="18" charset="0"/>
              </a:rPr>
              <a:t>still</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use feasible controls </a:t>
            </a:r>
            <a:r>
              <a:rPr lang="en-US" sz="1800" dirty="0">
                <a:latin typeface="Times New Roman" panose="02020603050405020304" pitchFamily="18" charset="0"/>
                <a:cs typeface="Times New Roman" panose="02020603050405020304" pitchFamily="18" charset="0"/>
              </a:rPr>
              <a:t>to </a:t>
            </a:r>
            <a:r>
              <a:rPr lang="en-US" sz="1800" b="1" dirty="0">
                <a:latin typeface="Times New Roman" panose="02020603050405020304" pitchFamily="18" charset="0"/>
                <a:cs typeface="Times New Roman" panose="02020603050405020304" pitchFamily="18" charset="0"/>
              </a:rPr>
              <a:t>reduce exposures to the lowest possible level</a:t>
            </a:r>
            <a:r>
              <a:rPr lang="en-US" sz="1800" dirty="0">
                <a:latin typeface="Times New Roman" panose="02020603050405020304" pitchFamily="18" charset="0"/>
                <a:cs typeface="Times New Roman" panose="02020603050405020304" pitchFamily="18" charset="0"/>
              </a:rPr>
              <a:t>, and </a:t>
            </a:r>
            <a:r>
              <a:rPr lang="en-US" sz="1800" b="1" dirty="0">
                <a:latin typeface="Times New Roman" panose="02020603050405020304" pitchFamily="18" charset="0"/>
                <a:cs typeface="Times New Roman" panose="02020603050405020304" pitchFamily="18" charset="0"/>
              </a:rPr>
              <a:t>then use respiratory protection along with those controls. </a:t>
            </a:r>
          </a:p>
        </p:txBody>
      </p:sp>
      <p:pic>
        <p:nvPicPr>
          <p:cNvPr id="6" name="Picture 5" descr="Flipped pyramid image displaying hierarchy of controls">
            <a:extLst>
              <a:ext uri="{FF2B5EF4-FFF2-40B4-BE49-F238E27FC236}">
                <a16:creationId xmlns:a16="http://schemas.microsoft.com/office/drawing/2014/main" id="{9776FADB-2449-47CE-B078-60D438518FC8}"/>
              </a:ext>
            </a:extLst>
          </p:cNvPr>
          <p:cNvPicPr>
            <a:picLocks noChangeAspect="1"/>
          </p:cNvPicPr>
          <p:nvPr/>
        </p:nvPicPr>
        <p:blipFill rotWithShape="1">
          <a:blip r:embed="rId3"/>
          <a:srcRect l="19154" t="37645" r="19326"/>
          <a:stretch/>
        </p:blipFill>
        <p:spPr>
          <a:xfrm>
            <a:off x="139731" y="3380383"/>
            <a:ext cx="2936838" cy="2436607"/>
          </a:xfrm>
          <a:prstGeom prst="rect">
            <a:avLst/>
          </a:prstGeom>
        </p:spPr>
      </p:pic>
    </p:spTree>
    <p:extLst>
      <p:ext uri="{BB962C8B-B14F-4D97-AF65-F5344CB8AC3E}">
        <p14:creationId xmlns:p14="http://schemas.microsoft.com/office/powerpoint/2010/main" val="173079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51529" y="226537"/>
            <a:ext cx="6987893" cy="886691"/>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(Table 1)</a:t>
            </a:r>
            <a:endParaRPr lang="en-US" sz="2900" kern="1200" spc="150" dirty="0">
              <a:solidFill>
                <a:schemeClr val="bg1"/>
              </a:solidFill>
              <a:latin typeface="Impact" panose="020B0806030902050204"/>
              <a:ea typeface="+mj-ea"/>
              <a:cs typeface="+mj-cs"/>
            </a:endParaRPr>
          </a:p>
        </p:txBody>
      </p:sp>
      <p:sp>
        <p:nvSpPr>
          <p:cNvPr id="3" name="Content Placeholder 2"/>
          <p:cNvSpPr>
            <a:spLocks noGrp="1"/>
          </p:cNvSpPr>
          <p:nvPr>
            <p:ph idx="1"/>
          </p:nvPr>
        </p:nvSpPr>
        <p:spPr>
          <a:xfrm>
            <a:off x="0" y="1437411"/>
            <a:ext cx="6766326" cy="5224647"/>
          </a:xfrm>
        </p:spPr>
        <p:txBody>
          <a:bodyPr/>
          <a:lstStyle/>
          <a:p>
            <a:pPr>
              <a:buFont typeface="Wingdings" panose="05000000000000000000" pitchFamily="2" charset="2"/>
              <a:buChar char="v"/>
            </a:pPr>
            <a:r>
              <a:rPr lang="en-US" sz="2200" b="1" dirty="0"/>
              <a:t>Two main </a:t>
            </a:r>
            <a:r>
              <a:rPr lang="en-US" sz="2200" b="1" u="sng" dirty="0"/>
              <a:t>engineering controls</a:t>
            </a:r>
            <a:r>
              <a:rPr lang="en-US" sz="2200" dirty="0"/>
              <a:t> </a:t>
            </a:r>
            <a:r>
              <a:rPr lang="en-US" sz="2200" b="1" dirty="0"/>
              <a:t>methods </a:t>
            </a:r>
            <a:r>
              <a:rPr lang="en-US" sz="2200" dirty="0"/>
              <a:t>are used to control silica dust</a:t>
            </a:r>
          </a:p>
          <a:p>
            <a:pPr marL="511175" indent="-282575">
              <a:buFont typeface="+mj-lt"/>
              <a:buAutoNum type="arabicPeriod"/>
            </a:pPr>
            <a:r>
              <a:rPr lang="en-US" sz="2000" b="1" u="sng" dirty="0"/>
              <a:t>Integrated Water Delivery Systems (IWDS) </a:t>
            </a:r>
          </a:p>
          <a:p>
            <a:pPr lvl="1">
              <a:buFont typeface="Courier New" pitchFamily="49" charset="0"/>
              <a:buChar char="o"/>
            </a:pPr>
            <a:r>
              <a:rPr lang="en-US" altLang="en-US" sz="2000" b="1" dirty="0"/>
              <a:t>Concrete cutting without water </a:t>
            </a:r>
            <a:r>
              <a:rPr lang="en-US" altLang="en-US" sz="2000" dirty="0"/>
              <a:t>generates </a:t>
            </a:r>
            <a:r>
              <a:rPr lang="en-US" altLang="en-US" sz="2000" b="1" dirty="0"/>
              <a:t>large amounts of dust. </a:t>
            </a:r>
            <a:r>
              <a:rPr lang="en-US" altLang="en-US" sz="2000" dirty="0"/>
              <a:t>Using </a:t>
            </a:r>
            <a:r>
              <a:rPr lang="en-US" altLang="en-US" sz="2000" b="1" dirty="0"/>
              <a:t>water </a:t>
            </a:r>
            <a:r>
              <a:rPr lang="en-US" altLang="en-US" sz="2000" dirty="0"/>
              <a:t>usually </a:t>
            </a:r>
            <a:r>
              <a:rPr lang="en-US" altLang="en-US" sz="2000" b="1" dirty="0"/>
              <a:t>reduce levels to below the PEL</a:t>
            </a:r>
            <a:endParaRPr lang="en-US" sz="2000" b="1" dirty="0"/>
          </a:p>
          <a:p>
            <a:pPr lvl="1">
              <a:buFont typeface="Courier New" pitchFamily="49" charset="0"/>
              <a:buChar char="o"/>
            </a:pPr>
            <a:r>
              <a:rPr lang="en-US" sz="2000" dirty="0"/>
              <a:t>Water is supplied by either a </a:t>
            </a:r>
            <a:r>
              <a:rPr lang="en-US" sz="2000" b="1" dirty="0"/>
              <a:t>pressurized container</a:t>
            </a:r>
            <a:r>
              <a:rPr lang="en-US" sz="2000" dirty="0"/>
              <a:t>, or a </a:t>
            </a:r>
            <a:r>
              <a:rPr lang="en-US" sz="2000" b="1" dirty="0"/>
              <a:t>constant water source </a:t>
            </a:r>
            <a:r>
              <a:rPr lang="en-US" sz="2000" dirty="0"/>
              <a:t>such as a hose </a:t>
            </a:r>
            <a:r>
              <a:rPr lang="en-US" sz="2000" b="1" dirty="0"/>
              <a:t>connected to a faucet</a:t>
            </a:r>
          </a:p>
          <a:p>
            <a:pPr marL="511175" indent="-277813">
              <a:buFont typeface="+mj-lt"/>
              <a:buAutoNum type="arabicPeriod"/>
            </a:pPr>
            <a:r>
              <a:rPr lang="en-US" sz="2000" b="1" u="sng" dirty="0"/>
              <a:t>Vacuum Dust Collection Systems (VDCS)</a:t>
            </a:r>
          </a:p>
          <a:p>
            <a:pPr lvl="1">
              <a:buFont typeface="Courier New" pitchFamily="49" charset="0"/>
              <a:buChar char="o"/>
            </a:pPr>
            <a:r>
              <a:rPr lang="en-US" sz="2000" dirty="0"/>
              <a:t>VDCSs include </a:t>
            </a:r>
            <a:r>
              <a:rPr lang="en-US" sz="2000" b="1" dirty="0"/>
              <a:t>dust collector </a:t>
            </a:r>
            <a:r>
              <a:rPr lang="en-US" sz="2000" dirty="0"/>
              <a:t>(hood or shroud), </a:t>
            </a:r>
            <a:r>
              <a:rPr lang="en-US" sz="2000" b="1" dirty="0"/>
              <a:t>vacuum</a:t>
            </a:r>
            <a:r>
              <a:rPr lang="en-US" sz="2000" dirty="0"/>
              <a:t>,</a:t>
            </a:r>
            <a:r>
              <a:rPr lang="en-US" sz="2000" b="1" dirty="0"/>
              <a:t> hose </a:t>
            </a:r>
            <a:r>
              <a:rPr lang="en-US" sz="2000" dirty="0"/>
              <a:t>and </a:t>
            </a:r>
            <a:r>
              <a:rPr lang="en-US" sz="2000" b="1" dirty="0"/>
              <a:t>filter(s). </a:t>
            </a:r>
          </a:p>
          <a:p>
            <a:pPr lvl="1">
              <a:buFont typeface="Courier New" pitchFamily="49" charset="0"/>
              <a:buChar char="o"/>
            </a:pPr>
            <a:r>
              <a:rPr lang="en-US" sz="2000" dirty="0"/>
              <a:t>Good method for reducing silica exposures, but </a:t>
            </a:r>
            <a:r>
              <a:rPr lang="en-US" sz="2000" b="1" dirty="0"/>
              <a:t>may                                             not reliably keep exposure below PEL </a:t>
            </a:r>
          </a:p>
          <a:p>
            <a:pPr lvl="1">
              <a:buFont typeface="Courier New" pitchFamily="49" charset="0"/>
              <a:buChar char="o"/>
            </a:pPr>
            <a:endParaRPr lang="en-US" sz="1700" b="1" dirty="0"/>
          </a:p>
          <a:p>
            <a:pPr>
              <a:buNone/>
            </a:pPr>
            <a:endParaRPr lang="en-US" dirty="0"/>
          </a:p>
        </p:txBody>
      </p:sp>
      <p:grpSp>
        <p:nvGrpSpPr>
          <p:cNvPr id="4" name="Group 6" descr="Handheld masonry saw in action&#10;&#10;Handheld masonry saw using water for dust control while cutting cinder blocks. (Photo courtesy of New Jersey Department of Health).&#10;"/>
          <p:cNvGrpSpPr>
            <a:grpSpLocks/>
          </p:cNvGrpSpPr>
          <p:nvPr/>
        </p:nvGrpSpPr>
        <p:grpSpPr bwMode="auto">
          <a:xfrm>
            <a:off x="6761747" y="1431552"/>
            <a:ext cx="2382253" cy="1976740"/>
            <a:chOff x="6288" y="-3671"/>
            <a:chExt cx="5203" cy="3711"/>
          </a:xfrm>
        </p:grpSpPr>
        <p:pic>
          <p:nvPicPr>
            <p:cNvPr id="5" name="Picture 9" title="Image showing used of water delivery syste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 y="-3661"/>
              <a:ext cx="5183" cy="369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p:cNvGrpSpPr>
            <p:nvPr/>
          </p:nvGrpSpPr>
          <p:grpSpPr bwMode="auto">
            <a:xfrm>
              <a:off x="6298" y="-3661"/>
              <a:ext cx="5183" cy="3690"/>
              <a:chOff x="6298" y="-3661"/>
              <a:chExt cx="5183" cy="3690"/>
            </a:xfrm>
          </p:grpSpPr>
          <p:sp>
            <p:nvSpPr>
              <p:cNvPr id="7" name="Freeform 8"/>
              <p:cNvSpPr>
                <a:spLocks/>
              </p:cNvSpPr>
              <p:nvPr/>
            </p:nvSpPr>
            <p:spPr bwMode="auto">
              <a:xfrm>
                <a:off x="6298" y="-3661"/>
                <a:ext cx="5183" cy="3690"/>
              </a:xfrm>
              <a:custGeom>
                <a:avLst/>
                <a:gdLst>
                  <a:gd name="T0" fmla="+- 0 6298 6298"/>
                  <a:gd name="T1" fmla="*/ T0 w 5183"/>
                  <a:gd name="T2" fmla="+- 0 30 -3661"/>
                  <a:gd name="T3" fmla="*/ 30 h 3690"/>
                  <a:gd name="T4" fmla="+- 0 11481 6298"/>
                  <a:gd name="T5" fmla="*/ T4 w 5183"/>
                  <a:gd name="T6" fmla="+- 0 30 -3661"/>
                  <a:gd name="T7" fmla="*/ 30 h 3690"/>
                  <a:gd name="T8" fmla="+- 0 11481 6298"/>
                  <a:gd name="T9" fmla="*/ T8 w 5183"/>
                  <a:gd name="T10" fmla="+- 0 -3661 -3661"/>
                  <a:gd name="T11" fmla="*/ -3661 h 3690"/>
                  <a:gd name="T12" fmla="+- 0 6298 6298"/>
                  <a:gd name="T13" fmla="*/ T12 w 5183"/>
                  <a:gd name="T14" fmla="+- 0 -3661 -3661"/>
                  <a:gd name="T15" fmla="*/ -3661 h 3690"/>
                  <a:gd name="T16" fmla="+- 0 6298 6298"/>
                  <a:gd name="T17" fmla="*/ T16 w 5183"/>
                  <a:gd name="T18" fmla="+- 0 30 -3661"/>
                  <a:gd name="T19" fmla="*/ 30 h 3690"/>
                </a:gdLst>
                <a:ahLst/>
                <a:cxnLst>
                  <a:cxn ang="0">
                    <a:pos x="T1" y="T3"/>
                  </a:cxn>
                  <a:cxn ang="0">
                    <a:pos x="T5" y="T7"/>
                  </a:cxn>
                  <a:cxn ang="0">
                    <a:pos x="T9" y="T11"/>
                  </a:cxn>
                  <a:cxn ang="0">
                    <a:pos x="T13" y="T15"/>
                  </a:cxn>
                  <a:cxn ang="0">
                    <a:pos x="T17" y="T19"/>
                  </a:cxn>
                </a:cxnLst>
                <a:rect l="0" t="0" r="r" b="b"/>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2" name="Picture 1" descr="Vacuum Dust Collection System&#10;&#10;Worker drilling into concrete with a rotary hammer equipped with a shroud and dust collection system">
            <a:extLst>
              <a:ext uri="{FF2B5EF4-FFF2-40B4-BE49-F238E27FC236}">
                <a16:creationId xmlns:a16="http://schemas.microsoft.com/office/drawing/2014/main" id="{CC87F9BB-E8F4-4D89-BB8B-B0348920F7F0}"/>
              </a:ext>
            </a:extLst>
          </p:cNvPr>
          <p:cNvPicPr>
            <a:picLocks noChangeAspect="1"/>
          </p:cNvPicPr>
          <p:nvPr/>
        </p:nvPicPr>
        <p:blipFill rotWithShape="1">
          <a:blip r:embed="rId4"/>
          <a:srcRect l="6714" r="4187"/>
          <a:stretch/>
        </p:blipFill>
        <p:spPr>
          <a:xfrm>
            <a:off x="6659392" y="4049734"/>
            <a:ext cx="2373096" cy="2427436"/>
          </a:xfrm>
          <a:prstGeom prst="rect">
            <a:avLst/>
          </a:prstGeom>
        </p:spPr>
      </p:pic>
    </p:spTree>
    <p:extLst>
      <p:ext uri="{BB962C8B-B14F-4D97-AF65-F5344CB8AC3E}">
        <p14:creationId xmlns:p14="http://schemas.microsoft.com/office/powerpoint/2010/main" val="120417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2183642" y="0"/>
            <a:ext cx="6960358"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a:t>
            </a:r>
            <a:b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Integrated Water Delivery Systems</a:t>
            </a:r>
          </a:p>
        </p:txBody>
      </p:sp>
      <p:sp>
        <p:nvSpPr>
          <p:cNvPr id="3" name="Content Placeholder 1"/>
          <p:cNvSpPr>
            <a:spLocks noGrp="1"/>
          </p:cNvSpPr>
          <p:nvPr>
            <p:ph idx="1"/>
          </p:nvPr>
        </p:nvSpPr>
        <p:spPr>
          <a:xfrm>
            <a:off x="0" y="1437411"/>
            <a:ext cx="6440993" cy="5003582"/>
          </a:xfrm>
        </p:spPr>
        <p:txBody>
          <a:bodyPr/>
          <a:lstStyle/>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IWDSs</a:t>
            </a:r>
            <a:r>
              <a:rPr lang="en-US" sz="2400" dirty="0">
                <a:latin typeface="Times New Roman" panose="02020603050405020304" pitchFamily="18" charset="0"/>
                <a:cs typeface="Times New Roman" panose="02020603050405020304" pitchFamily="18" charset="0"/>
              </a:rPr>
              <a:t> are </a:t>
            </a:r>
            <a:r>
              <a:rPr lang="en-US" sz="2400" b="1" dirty="0">
                <a:latin typeface="Times New Roman" panose="02020603050405020304" pitchFamily="18" charset="0"/>
                <a:cs typeface="Times New Roman" panose="02020603050405020304" pitchFamily="18" charset="0"/>
              </a:rPr>
              <a:t>required</a:t>
            </a:r>
            <a:r>
              <a:rPr lang="en-US" sz="2400" dirty="0">
                <a:latin typeface="Times New Roman" panose="02020603050405020304" pitchFamily="18" charset="0"/>
                <a:cs typeface="Times New Roman" panose="02020603050405020304" pitchFamily="18" charset="0"/>
              </a:rPr>
              <a:t> for </a:t>
            </a:r>
            <a:r>
              <a:rPr lang="en-US" sz="2400" b="1" dirty="0">
                <a:latin typeface="Times New Roman" panose="02020603050405020304" pitchFamily="18" charset="0"/>
                <a:cs typeface="Times New Roman" panose="02020603050405020304" pitchFamily="18" charset="0"/>
              </a:rPr>
              <a:t>several types of equipment</a:t>
            </a:r>
          </a:p>
          <a:p>
            <a:pPr marL="400050" lvl="1" indent="0"/>
            <a:r>
              <a:rPr lang="en-US" sz="2400" dirty="0">
                <a:latin typeface="Times New Roman" panose="02020603050405020304" pitchFamily="18" charset="0"/>
                <a:cs typeface="Times New Roman" panose="02020603050405020304" pitchFamily="18" charset="0"/>
              </a:rPr>
              <a:t>- when using such tools and equipment </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An adequate supply of water </a:t>
            </a:r>
            <a:r>
              <a:rPr lang="en-US" sz="2400" dirty="0">
                <a:latin typeface="Times New Roman" panose="02020603050405020304" pitchFamily="18" charset="0"/>
                <a:cs typeface="Times New Roman" panose="02020603050405020304" pitchFamily="18" charset="0"/>
              </a:rPr>
              <a:t>for dust suppression is needed (at the </a:t>
            </a:r>
            <a:r>
              <a:rPr lang="en-US" sz="2400" b="1" dirty="0">
                <a:latin typeface="Times New Roman" panose="02020603050405020304" pitchFamily="18" charset="0"/>
                <a:cs typeface="Times New Roman" panose="02020603050405020304" pitchFamily="18" charset="0"/>
              </a:rPr>
              <a:t>flow rates specified by the manufacturer</a:t>
            </a:r>
            <a:r>
              <a:rPr lang="en-US" sz="2400" dirty="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spray nozzle must be working properly </a:t>
            </a:r>
            <a:r>
              <a:rPr lang="en-US" sz="2400" dirty="0">
                <a:latin typeface="Times New Roman" panose="02020603050405020304" pitchFamily="18" charset="0"/>
                <a:cs typeface="Times New Roman" panose="02020603050405020304" pitchFamily="18" charset="0"/>
              </a:rPr>
              <a:t>to apply water at the point of                                  dust generation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spray nozzle </a:t>
            </a:r>
            <a:r>
              <a:rPr lang="en-US" sz="2400" b="1" dirty="0">
                <a:latin typeface="Times New Roman" panose="02020603050405020304" pitchFamily="18" charset="0"/>
                <a:cs typeface="Times New Roman" panose="02020603050405020304" pitchFamily="18" charset="0"/>
              </a:rPr>
              <a:t>should not be clogged                     or damaged</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a:t>
            </a:r>
            <a:r>
              <a:rPr lang="en-US" sz="2400" b="1" dirty="0">
                <a:latin typeface="Times New Roman" panose="02020603050405020304" pitchFamily="18" charset="0"/>
                <a:cs typeface="Times New Roman" panose="02020603050405020304" pitchFamily="18" charset="0"/>
              </a:rPr>
              <a:t>hoses and connections </a:t>
            </a:r>
            <a:r>
              <a:rPr lang="en-US" sz="2400" dirty="0">
                <a:latin typeface="Times New Roman" panose="02020603050405020304" pitchFamily="18" charset="0"/>
                <a:cs typeface="Times New Roman" panose="02020603050405020304" pitchFamily="18" charset="0"/>
              </a:rPr>
              <a:t>must be </a:t>
            </a:r>
            <a:r>
              <a:rPr lang="en-US" sz="2400" b="1" dirty="0">
                <a:latin typeface="Times New Roman" panose="02020603050405020304" pitchFamily="18" charset="0"/>
                <a:cs typeface="Times New Roman" panose="02020603050405020304" pitchFamily="18" charset="0"/>
              </a:rPr>
              <a:t>intact.</a:t>
            </a:r>
          </a:p>
        </p:txBody>
      </p:sp>
      <p:grpSp>
        <p:nvGrpSpPr>
          <p:cNvPr id="10" name="Group 9" descr="Handheld masonry saw using water for dust control while cutting cinder blocks. (Photo courtesy of New Jersey Department of Health).&#10;"/>
          <p:cNvGrpSpPr/>
          <p:nvPr/>
        </p:nvGrpSpPr>
        <p:grpSpPr>
          <a:xfrm>
            <a:off x="6129495" y="2120699"/>
            <a:ext cx="3014505" cy="3968601"/>
            <a:chOff x="6766326" y="1436879"/>
            <a:chExt cx="2464269" cy="2981217"/>
          </a:xfrm>
        </p:grpSpPr>
        <p:grpSp>
          <p:nvGrpSpPr>
            <p:cNvPr id="11" name="Group 6"/>
            <p:cNvGrpSpPr>
              <a:grpSpLocks/>
            </p:cNvGrpSpPr>
            <p:nvPr/>
          </p:nvGrpSpPr>
          <p:grpSpPr bwMode="auto">
            <a:xfrm>
              <a:off x="6766326" y="1436879"/>
              <a:ext cx="2389579" cy="1965554"/>
              <a:chOff x="6298" y="-3661"/>
              <a:chExt cx="5219" cy="3690"/>
            </a:xfrm>
          </p:grpSpPr>
          <p:pic>
            <p:nvPicPr>
              <p:cNvPr id="13" name="Picture 9" title="Image of worker using a power saw"/>
              <p:cNvPicPr>
                <a:picLocks noChangeAspect="1" noChangeArrowheads="1"/>
              </p:cNvPicPr>
              <p:nvPr/>
            </p:nvPicPr>
            <p:blipFill rotWithShape="1">
              <a:blip r:embed="rId3">
                <a:extLst>
                  <a:ext uri="{28A0092B-C50C-407E-A947-70E740481C1C}">
                    <a14:useLocalDpi xmlns:a14="http://schemas.microsoft.com/office/drawing/2010/main" val="0"/>
                  </a:ext>
                </a:extLst>
              </a:blip>
              <a:srcRect l="24497" r="12735"/>
              <a:stretch/>
            </p:blipFill>
            <p:spPr bwMode="auto">
              <a:xfrm>
                <a:off x="6298" y="-3307"/>
                <a:ext cx="5219" cy="285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6298" y="-3661"/>
                <a:ext cx="5183" cy="3690"/>
                <a:chOff x="6298" y="-3661"/>
                <a:chExt cx="5183" cy="3690"/>
              </a:xfrm>
            </p:grpSpPr>
            <p:sp>
              <p:nvSpPr>
                <p:cNvPr id="15" name="Freeform 8"/>
                <p:cNvSpPr>
                  <a:spLocks/>
                </p:cNvSpPr>
                <p:nvPr/>
              </p:nvSpPr>
              <p:spPr bwMode="auto">
                <a:xfrm>
                  <a:off x="6298" y="-3661"/>
                  <a:ext cx="5183" cy="3690"/>
                </a:xfrm>
                <a:custGeom>
                  <a:avLst/>
                  <a:gdLst>
                    <a:gd name="T0" fmla="+- 0 6298 6298"/>
                    <a:gd name="T1" fmla="*/ T0 w 5183"/>
                    <a:gd name="T2" fmla="+- 0 30 -3661"/>
                    <a:gd name="T3" fmla="*/ 30 h 3690"/>
                    <a:gd name="T4" fmla="+- 0 11481 6298"/>
                    <a:gd name="T5" fmla="*/ T4 w 5183"/>
                    <a:gd name="T6" fmla="+- 0 30 -3661"/>
                    <a:gd name="T7" fmla="*/ 30 h 3690"/>
                    <a:gd name="T8" fmla="+- 0 11481 6298"/>
                    <a:gd name="T9" fmla="*/ T8 w 5183"/>
                    <a:gd name="T10" fmla="+- 0 -3661 -3661"/>
                    <a:gd name="T11" fmla="*/ -3661 h 3690"/>
                    <a:gd name="T12" fmla="+- 0 6298 6298"/>
                    <a:gd name="T13" fmla="*/ T12 w 5183"/>
                    <a:gd name="T14" fmla="+- 0 -3661 -3661"/>
                    <a:gd name="T15" fmla="*/ -3661 h 3690"/>
                    <a:gd name="T16" fmla="+- 0 6298 6298"/>
                    <a:gd name="T17" fmla="*/ T16 w 5183"/>
                    <a:gd name="T18" fmla="+- 0 30 -3661"/>
                    <a:gd name="T19" fmla="*/ 30 h 3690"/>
                  </a:gdLst>
                  <a:ahLst/>
                  <a:cxnLst>
                    <a:cxn ang="0">
                      <a:pos x="T1" y="T3"/>
                    </a:cxn>
                    <a:cxn ang="0">
                      <a:pos x="T5" y="T7"/>
                    </a:cxn>
                    <a:cxn ang="0">
                      <a:pos x="T9" y="T11"/>
                    </a:cxn>
                    <a:cxn ang="0">
                      <a:pos x="T13" y="T15"/>
                    </a:cxn>
                    <a:cxn ang="0">
                      <a:pos x="T17" y="T19"/>
                    </a:cxn>
                  </a:cxnLst>
                  <a:rect l="0" t="0" r="r" b="b"/>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2" name="Rectangle 11"/>
            <p:cNvSpPr/>
            <p:nvPr/>
          </p:nvSpPr>
          <p:spPr>
            <a:xfrm>
              <a:off x="6857499" y="3402433"/>
              <a:ext cx="2373096" cy="1015663"/>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Handheld power saw use without any dust control while cutting concrete. (Photo courtesy of North Carolina Department of Labor).</a:t>
              </a:r>
            </a:p>
          </p:txBody>
        </p:sp>
      </p:grpSp>
    </p:spTree>
    <p:extLst>
      <p:ext uri="{BB962C8B-B14F-4D97-AF65-F5344CB8AC3E}">
        <p14:creationId xmlns:p14="http://schemas.microsoft.com/office/powerpoint/2010/main" val="7670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064667" y="190762"/>
            <a:ext cx="7079333" cy="886691"/>
          </a:xfrm>
        </p:spPr>
        <p:txBody>
          <a:bodyPr/>
          <a:lstStyle/>
          <a:p>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a:t>
            </a:r>
            <a:b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Integrated Water Delivery Systems – cont.</a:t>
            </a:r>
          </a:p>
        </p:txBody>
      </p:sp>
      <p:sp>
        <p:nvSpPr>
          <p:cNvPr id="3" name="Content Placeholder 2"/>
          <p:cNvSpPr>
            <a:spLocks noGrp="1"/>
          </p:cNvSpPr>
          <p:nvPr>
            <p:ph idx="1"/>
          </p:nvPr>
        </p:nvSpPr>
        <p:spPr>
          <a:xfrm>
            <a:off x="0" y="1437411"/>
            <a:ext cx="6933363" cy="5144259"/>
          </a:xfrm>
        </p:spPr>
        <p:txBody>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a:t>
            </a:r>
            <a:r>
              <a:rPr lang="en-US" sz="2400" b="1" dirty="0">
                <a:latin typeface="Times New Roman" panose="02020603050405020304" pitchFamily="18" charset="0"/>
                <a:cs typeface="Times New Roman" panose="02020603050405020304" pitchFamily="18" charset="0"/>
              </a:rPr>
              <a:t>wet methods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effective control </a:t>
            </a:r>
            <a:r>
              <a:rPr lang="en-US" sz="2400" dirty="0">
                <a:latin typeface="Times New Roman" panose="02020603050405020304" pitchFamily="18" charset="0"/>
                <a:cs typeface="Times New Roman" panose="02020603050405020304" pitchFamily="18" charset="0"/>
              </a:rPr>
              <a:t>of                               the dust depends on the following </a:t>
            </a:r>
            <a:r>
              <a:rPr lang="en-US" sz="2400" b="1" dirty="0">
                <a:latin typeface="Times New Roman" panose="02020603050405020304" pitchFamily="18" charset="0"/>
                <a:cs typeface="Times New Roman" panose="02020603050405020304" pitchFamily="18" charset="0"/>
              </a:rPr>
              <a:t>factors </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Dust particle size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Dust particle </a:t>
            </a:r>
            <a:r>
              <a:rPr lang="en-US" sz="2400" b="1" dirty="0">
                <a:latin typeface="Times New Roman" panose="02020603050405020304" pitchFamily="18" charset="0"/>
                <a:cs typeface="Times New Roman" panose="02020603050405020304" pitchFamily="18" charset="0"/>
              </a:rPr>
              <a:t>velocity</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the velocity, higher the flow rate</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Spray nozzle size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location</a:t>
            </a:r>
            <a:r>
              <a:rPr lang="en-US" sz="2400" dirty="0">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a:t>
            </a:r>
            <a:r>
              <a:rPr lang="en-US" sz="2400" b="1" dirty="0">
                <a:latin typeface="Times New Roman" panose="02020603050405020304" pitchFamily="18" charset="0"/>
                <a:cs typeface="Times New Roman" panose="02020603050405020304" pitchFamily="18" charset="0"/>
              </a:rPr>
              <a:t>surfactants </a:t>
            </a:r>
            <a:r>
              <a:rPr lang="en-US" sz="2400" dirty="0">
                <a:latin typeface="Times New Roman" panose="02020603050405020304" pitchFamily="18" charset="0"/>
                <a:cs typeface="Times New Roman" panose="02020603050405020304" pitchFamily="18" charset="0"/>
              </a:rPr>
              <a:t>or other </a:t>
            </a:r>
            <a:r>
              <a:rPr lang="en-US" sz="2400" b="1" dirty="0">
                <a:latin typeface="Times New Roman" panose="02020603050405020304" pitchFamily="18" charset="0"/>
                <a:cs typeface="Times New Roman" panose="02020603050405020304" pitchFamily="18" charset="0"/>
              </a:rPr>
              <a:t>binders</a:t>
            </a:r>
          </a:p>
          <a:p>
            <a:pPr lvl="1">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Environmental factors </a:t>
            </a:r>
            <a:r>
              <a:rPr lang="en-US" sz="2400" dirty="0">
                <a:latin typeface="Times New Roman" panose="02020603050405020304" pitchFamily="18" charset="0"/>
                <a:cs typeface="Times New Roman" panose="02020603050405020304" pitchFamily="18" charset="0"/>
              </a:rPr>
              <a:t>(water hardness, humidity, </a:t>
            </a:r>
            <a:r>
              <a:rPr lang="en-US" sz="2400" b="1" dirty="0">
                <a:latin typeface="Times New Roman" panose="02020603050405020304" pitchFamily="18" charset="0"/>
                <a:cs typeface="Times New Roman" panose="02020603050405020304" pitchFamily="18" charset="0"/>
              </a:rPr>
              <a:t>weather</a:t>
            </a:r>
            <a:r>
              <a:rPr lang="en-US" sz="2400" dirty="0">
                <a:latin typeface="Times New Roman" panose="02020603050405020304" pitchFamily="18" charset="0"/>
                <a:cs typeface="Times New Roman" panose="02020603050405020304" pitchFamily="18" charset="0"/>
              </a:rPr>
              <a:t>, etc.)</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it is necessary to </a:t>
            </a:r>
            <a:r>
              <a:rPr lang="en-US" sz="2400" b="1" dirty="0">
                <a:latin typeface="Times New Roman" panose="02020603050405020304" pitchFamily="18" charset="0"/>
                <a:cs typeface="Times New Roman" panose="02020603050405020304" pitchFamily="18" charset="0"/>
              </a:rPr>
              <a:t>follow manufacturers’ instructions </a:t>
            </a:r>
            <a:r>
              <a:rPr lang="en-US" sz="2400" dirty="0">
                <a:latin typeface="Times New Roman" panose="02020603050405020304" pitchFamily="18" charset="0"/>
                <a:cs typeface="Times New Roman" panose="02020603050405020304" pitchFamily="18" charset="0"/>
              </a:rPr>
              <a:t>when determining the </a:t>
            </a:r>
            <a:r>
              <a:rPr lang="en-US" sz="2400" b="1" dirty="0">
                <a:latin typeface="Times New Roman" panose="02020603050405020304" pitchFamily="18" charset="0"/>
                <a:cs typeface="Times New Roman" panose="02020603050405020304" pitchFamily="18" charset="0"/>
              </a:rPr>
              <a:t>required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flow rate </a:t>
            </a:r>
            <a:r>
              <a:rPr lang="en-US" sz="2400" dirty="0">
                <a:latin typeface="Times New Roman" panose="02020603050405020304" pitchFamily="18" charset="0"/>
                <a:cs typeface="Times New Roman" panose="02020603050405020304" pitchFamily="18" charset="0"/>
              </a:rPr>
              <a:t>for dust suppression systems.</a:t>
            </a:r>
          </a:p>
        </p:txBody>
      </p:sp>
      <p:pic>
        <p:nvPicPr>
          <p:cNvPr id="2" name="Picture 1" descr="Worker using a handheld power saw with an integrated water delivery system">
            <a:extLst>
              <a:ext uri="{FF2B5EF4-FFF2-40B4-BE49-F238E27FC236}">
                <a16:creationId xmlns:a16="http://schemas.microsoft.com/office/drawing/2014/main" id="{A35AB772-E69D-4CEA-9513-343D8DD84D4C}"/>
              </a:ext>
            </a:extLst>
          </p:cNvPr>
          <p:cNvPicPr>
            <a:picLocks noChangeAspect="1"/>
          </p:cNvPicPr>
          <p:nvPr/>
        </p:nvPicPr>
        <p:blipFill>
          <a:blip r:embed="rId3"/>
          <a:stretch>
            <a:fillRect/>
          </a:stretch>
        </p:blipFill>
        <p:spPr>
          <a:xfrm>
            <a:off x="6280973" y="1931621"/>
            <a:ext cx="2587646" cy="3263377"/>
          </a:xfrm>
          <a:prstGeom prst="rect">
            <a:avLst/>
          </a:prstGeom>
          <a:ln>
            <a:solidFill>
              <a:srgbClr val="000000"/>
            </a:solidFill>
          </a:ln>
        </p:spPr>
      </p:pic>
    </p:spTree>
    <p:extLst>
      <p:ext uri="{BB962C8B-B14F-4D97-AF65-F5344CB8AC3E}">
        <p14:creationId xmlns:p14="http://schemas.microsoft.com/office/powerpoint/2010/main" val="2174843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064667" y="298338"/>
            <a:ext cx="7079333" cy="886691"/>
          </a:xfrm>
        </p:spPr>
        <p:txBody>
          <a:bodyPr/>
          <a:lstStyle/>
          <a:p>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a:t>
            </a:r>
            <a:b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br>
            <a:r>
              <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rPr>
              <a:t>Integrated Water Delivery Systems – </a:t>
            </a:r>
            <a:r>
              <a:rPr lang="en-US" sz="2400" b="1" spc="150" dirty="0" err="1" smtClean="0">
                <a:solidFill>
                  <a:srgbClr val="FFFFFF"/>
                </a:solidFill>
                <a:latin typeface="Arial" panose="020B0604020202020204" pitchFamily="34" charset="0"/>
                <a:ea typeface="Tahoma" panose="020B0604030504040204" pitchFamily="34" charset="0"/>
                <a:cs typeface="Arial" panose="020B0604020202020204" pitchFamily="34" charset="0"/>
              </a:rPr>
              <a:t>cont</a:t>
            </a:r>
            <a:r>
              <a:rPr lang="en-US" sz="2400" b="1" spc="150" smtClean="0">
                <a:solidFill>
                  <a:srgbClr val="FFFFFF"/>
                </a:solidFill>
                <a:latin typeface="Arial" panose="020B0604020202020204" pitchFamily="34" charset="0"/>
                <a:ea typeface="Tahoma" panose="020B0604030504040204" pitchFamily="34" charset="0"/>
                <a:cs typeface="Arial" panose="020B0604020202020204" pitchFamily="34" charset="0"/>
              </a:rPr>
              <a:t> .</a:t>
            </a:r>
            <a:endParaRPr lang="en-US" sz="24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0" y="1293032"/>
            <a:ext cx="6660663" cy="5564969"/>
          </a:xfrm>
        </p:spPr>
        <p:txBody>
          <a:bodyPr/>
          <a:lstStyle/>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Also;</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Limit the secondary exposure by cleaning up any slurry generated, </a:t>
            </a:r>
            <a:r>
              <a:rPr lang="en-US" sz="2000" dirty="0">
                <a:latin typeface="Times New Roman" panose="02020603050405020304" pitchFamily="18" charset="0"/>
                <a:cs typeface="Times New Roman" panose="02020603050405020304" pitchFamily="18" charset="0"/>
              </a:rPr>
              <a:t>and the procedure should be described in the employer’s </a:t>
            </a:r>
            <a:r>
              <a:rPr lang="en-US" sz="2000" b="1" dirty="0">
                <a:latin typeface="Times New Roman" panose="02020603050405020304" pitchFamily="18" charset="0"/>
                <a:cs typeface="Times New Roman" panose="02020603050405020304" pitchFamily="18" charset="0"/>
              </a:rPr>
              <a:t>Written Exposure          Control Plan</a:t>
            </a:r>
          </a:p>
          <a:p>
            <a:pPr marL="457200" lvl="1" indent="0"/>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cold temperatures, with </a:t>
            </a:r>
            <a:r>
              <a:rPr lang="en-US" sz="2000" b="1" dirty="0">
                <a:latin typeface="Times New Roman" panose="02020603050405020304" pitchFamily="18" charset="0"/>
                <a:cs typeface="Times New Roman" panose="02020603050405020304" pitchFamily="18" charset="0"/>
              </a:rPr>
              <a:t>risk of water freezing</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additional work practices </a:t>
            </a:r>
            <a:r>
              <a:rPr lang="en-US" sz="2000" dirty="0">
                <a:latin typeface="Times New Roman" panose="02020603050405020304" pitchFamily="18" charset="0"/>
                <a:cs typeface="Times New Roman" panose="02020603050405020304" pitchFamily="18" charset="0"/>
              </a:rPr>
              <a:t>should be followed</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insulating drums, wrapping drums with                               ice melting heat tape, or environment-friendly antifreeze additives</a:t>
            </a:r>
          </a:p>
          <a:p>
            <a:pPr marL="914400" lvl="2" indent="0">
              <a:buNone/>
            </a:pP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Electrical Safety - Use ground-fault circuit interrupters </a:t>
            </a:r>
            <a:r>
              <a:rPr lang="en-US" sz="2000" dirty="0">
                <a:latin typeface="Times New Roman" panose="02020603050405020304" pitchFamily="18" charset="0"/>
                <a:cs typeface="Times New Roman" panose="02020603050405020304" pitchFamily="18" charset="0"/>
              </a:rPr>
              <a:t>(GFCIs) and watertight, sealable         electrical connectors for electric tools and equipment  on construction sites</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2" name="Picture 1" descr="One worker applies water using a portable sprayer to suppress dust while the other jackhammers.">
            <a:extLst>
              <a:ext uri="{FF2B5EF4-FFF2-40B4-BE49-F238E27FC236}">
                <a16:creationId xmlns:a16="http://schemas.microsoft.com/office/drawing/2014/main" id="{3B644BD5-9005-4D6D-8832-B10D77254AC2}"/>
              </a:ext>
            </a:extLst>
          </p:cNvPr>
          <p:cNvPicPr>
            <a:picLocks noChangeAspect="1"/>
          </p:cNvPicPr>
          <p:nvPr/>
        </p:nvPicPr>
        <p:blipFill>
          <a:blip r:embed="rId3"/>
          <a:stretch>
            <a:fillRect/>
          </a:stretch>
        </p:blipFill>
        <p:spPr>
          <a:xfrm>
            <a:off x="6028772" y="2192530"/>
            <a:ext cx="3115228" cy="3193388"/>
          </a:xfrm>
          <a:prstGeom prst="rect">
            <a:avLst/>
          </a:prstGeom>
          <a:ln>
            <a:solidFill>
              <a:srgbClr val="000000"/>
            </a:solidFill>
          </a:ln>
        </p:spPr>
      </p:pic>
    </p:spTree>
    <p:extLst>
      <p:ext uri="{BB962C8B-B14F-4D97-AF65-F5344CB8AC3E}">
        <p14:creationId xmlns:p14="http://schemas.microsoft.com/office/powerpoint/2010/main" val="323120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910686" y="-4359"/>
            <a:ext cx="7233314"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 Vacuum Dust Collection Systems</a:t>
            </a:r>
          </a:p>
        </p:txBody>
      </p:sp>
      <p:sp>
        <p:nvSpPr>
          <p:cNvPr id="3" name="Content Placeholder 2"/>
          <p:cNvSpPr>
            <a:spLocks noGrp="1"/>
          </p:cNvSpPr>
          <p:nvPr>
            <p:ph idx="1"/>
          </p:nvPr>
        </p:nvSpPr>
        <p:spPr>
          <a:xfrm>
            <a:off x="0" y="1293032"/>
            <a:ext cx="5968721" cy="5097136"/>
          </a:xfrm>
        </p:spPr>
        <p:txBody>
          <a:bodyPr/>
          <a:lstStyle/>
          <a:p>
            <a:pPr>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Commercially available dust collection systems </a:t>
            </a:r>
            <a:r>
              <a:rPr lang="en-US" sz="1800" dirty="0">
                <a:latin typeface="Times New Roman" panose="02020603050405020304" pitchFamily="18" charset="0"/>
                <a:cs typeface="Times New Roman" panose="02020603050405020304" pitchFamily="18" charset="0"/>
              </a:rPr>
              <a:t>(i.e., Local Exhaust Ventilation) are required for several equipment</a:t>
            </a:r>
          </a:p>
          <a:p>
            <a:pPr lvl="1">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Must effectively capture dust </a:t>
            </a:r>
            <a:r>
              <a:rPr lang="en-US" sz="1800" dirty="0">
                <a:latin typeface="Times New Roman" panose="02020603050405020304" pitchFamily="18" charset="0"/>
                <a:cs typeface="Times New Roman" panose="02020603050405020304" pitchFamily="18" charset="0"/>
              </a:rPr>
              <a:t>generated by the tool being used </a:t>
            </a:r>
          </a:p>
          <a:p>
            <a:pPr lvl="1">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Must not introduce new hazards</a:t>
            </a:r>
            <a:r>
              <a:rPr lang="en-US" sz="1800" dirty="0">
                <a:latin typeface="Times New Roman" panose="02020603050405020304" pitchFamily="18" charset="0"/>
                <a:cs typeface="Times New Roman" panose="02020603050405020304" pitchFamily="18" charset="0"/>
              </a:rPr>
              <a:t>, such as obstructing or interfering with safety mechanisms </a:t>
            </a:r>
          </a:p>
          <a:p>
            <a:r>
              <a:rPr lang="en-US" sz="1800" dirty="0">
                <a:latin typeface="Times New Roman" panose="02020603050405020304" pitchFamily="18" charset="0"/>
                <a:cs typeface="Times New Roman" panose="02020603050405020304" pitchFamily="18" charset="0"/>
              </a:rPr>
              <a:t>VDCSs include a dust collector (hood or shroud), vacuum, hose and filter(s)</a:t>
            </a:r>
          </a:p>
          <a:p>
            <a:pPr marL="800100" lvl="1"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Use a vacuum with enough suction </a:t>
            </a:r>
            <a:r>
              <a:rPr lang="en-US" sz="1800" dirty="0">
                <a:latin typeface="Times New Roman" panose="02020603050405020304" pitchFamily="18" charset="0"/>
                <a:cs typeface="Times New Roman" panose="02020603050405020304" pitchFamily="18" charset="0"/>
              </a:rPr>
              <a:t>to capture dust at the cutting point.</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a:t>
            </a:r>
            <a:r>
              <a:rPr lang="en-US" sz="1800" b="1" dirty="0">
                <a:latin typeface="Times New Roman" panose="02020603050405020304" pitchFamily="18" charset="0"/>
                <a:cs typeface="Times New Roman" panose="02020603050405020304" pitchFamily="18" charset="0"/>
              </a:rPr>
              <a:t>HEPA filter </a:t>
            </a:r>
            <a:r>
              <a:rPr lang="en-US" sz="1800" dirty="0">
                <a:latin typeface="Times New Roman" panose="02020603050405020304" pitchFamily="18" charset="0"/>
                <a:cs typeface="Times New Roman" panose="02020603050405020304" pitchFamily="18" charset="0"/>
              </a:rPr>
              <a:t>in the vacuum exhaust, and a pre-filter or cyclonic separator to improve vacuum efficiency.</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a:t>
            </a:r>
            <a:r>
              <a:rPr lang="en-US" sz="1800" b="1" dirty="0">
                <a:latin typeface="Times New Roman" panose="02020603050405020304" pitchFamily="18" charset="0"/>
                <a:cs typeface="Times New Roman" panose="02020603050405020304" pitchFamily="18" charset="0"/>
              </a:rPr>
              <a:t>hose size recommended by the manufacturer</a:t>
            </a:r>
            <a:r>
              <a:rPr lang="en-US" sz="18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Use a </a:t>
            </a:r>
            <a:r>
              <a:rPr lang="en-US" sz="1800" b="1" dirty="0">
                <a:latin typeface="Times New Roman" panose="02020603050405020304" pitchFamily="18" charset="0"/>
                <a:cs typeface="Times New Roman" panose="02020603050405020304" pitchFamily="18" charset="0"/>
              </a:rPr>
              <a:t>hood or shroud </a:t>
            </a:r>
            <a:r>
              <a:rPr lang="en-US" sz="1800" dirty="0">
                <a:latin typeface="Times New Roman" panose="02020603050405020304" pitchFamily="18" charset="0"/>
                <a:cs typeface="Times New Roman" panose="02020603050405020304" pitchFamily="18" charset="0"/>
              </a:rPr>
              <a:t>that is recommended by the manufacturer.</a:t>
            </a:r>
          </a:p>
        </p:txBody>
      </p:sp>
      <p:grpSp>
        <p:nvGrpSpPr>
          <p:cNvPr id="4" name="Group 3" descr="A picture showing a grinder in action with Vacuum system."/>
          <p:cNvGrpSpPr/>
          <p:nvPr/>
        </p:nvGrpSpPr>
        <p:grpSpPr>
          <a:xfrm>
            <a:off x="6241382" y="1390793"/>
            <a:ext cx="2980372" cy="4847025"/>
            <a:chOff x="6241382" y="1390793"/>
            <a:chExt cx="2980372" cy="4847025"/>
          </a:xfrm>
        </p:grpSpPr>
        <p:grpSp>
          <p:nvGrpSpPr>
            <p:cNvPr id="9" name="Group 2"/>
            <p:cNvGrpSpPr>
              <a:grpSpLocks/>
            </p:cNvGrpSpPr>
            <p:nvPr/>
          </p:nvGrpSpPr>
          <p:grpSpPr bwMode="auto">
            <a:xfrm>
              <a:off x="6241382" y="1390793"/>
              <a:ext cx="2755900" cy="3714750"/>
              <a:chOff x="6278" y="-5891"/>
              <a:chExt cx="4340" cy="5852"/>
            </a:xfrm>
          </p:grpSpPr>
          <p:pic>
            <p:nvPicPr>
              <p:cNvPr id="1027" name="Picture 3" descr="An image showing Vacuum Dust Collection Sytem Par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 y="-3289"/>
                <a:ext cx="4320" cy="32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4"/>
              <p:cNvGrpSpPr>
                <a:grpSpLocks/>
              </p:cNvGrpSpPr>
              <p:nvPr/>
            </p:nvGrpSpPr>
            <p:grpSpPr bwMode="auto">
              <a:xfrm>
                <a:off x="6288" y="-3289"/>
                <a:ext cx="4320" cy="3240"/>
                <a:chOff x="6288" y="-3289"/>
                <a:chExt cx="4320" cy="3240"/>
              </a:xfrm>
            </p:grpSpPr>
            <p:sp>
              <p:nvSpPr>
                <p:cNvPr id="13" name="Freeform 5"/>
                <p:cNvSpPr>
                  <a:spLocks/>
                </p:cNvSpPr>
                <p:nvPr/>
              </p:nvSpPr>
              <p:spPr bwMode="auto">
                <a:xfrm>
                  <a:off x="6288" y="-3289"/>
                  <a:ext cx="4320" cy="3240"/>
                </a:xfrm>
                <a:custGeom>
                  <a:avLst/>
                  <a:gdLst>
                    <a:gd name="T0" fmla="+- 0 6288 6288"/>
                    <a:gd name="T1" fmla="*/ T0 w 4320"/>
                    <a:gd name="T2" fmla="+- 0 -49 -3289"/>
                    <a:gd name="T3" fmla="*/ -49 h 3240"/>
                    <a:gd name="T4" fmla="+- 0 10608 6288"/>
                    <a:gd name="T5" fmla="*/ T4 w 4320"/>
                    <a:gd name="T6" fmla="+- 0 -49 -3289"/>
                    <a:gd name="T7" fmla="*/ -49 h 3240"/>
                    <a:gd name="T8" fmla="+- 0 10608 6288"/>
                    <a:gd name="T9" fmla="*/ T8 w 4320"/>
                    <a:gd name="T10" fmla="+- 0 -3289 -3289"/>
                    <a:gd name="T11" fmla="*/ -3289 h 3240"/>
                    <a:gd name="T12" fmla="+- 0 6288 6288"/>
                    <a:gd name="T13" fmla="*/ T12 w 4320"/>
                    <a:gd name="T14" fmla="+- 0 -3289 -3289"/>
                    <a:gd name="T15" fmla="*/ -3289 h 3240"/>
                    <a:gd name="T16" fmla="+- 0 6288 6288"/>
                    <a:gd name="T17" fmla="*/ T16 w 4320"/>
                    <a:gd name="T18" fmla="+- 0 -49 -3289"/>
                    <a:gd name="T19" fmla="*/ -49 h 3240"/>
                  </a:gdLst>
                  <a:ahLst/>
                  <a:cxnLst>
                    <a:cxn ang="0">
                      <a:pos x="T1" y="T3"/>
                    </a:cxn>
                    <a:cxn ang="0">
                      <a:pos x="T5" y="T7"/>
                    </a:cxn>
                    <a:cxn ang="0">
                      <a:pos x="T9" y="T11"/>
                    </a:cxn>
                    <a:cxn ang="0">
                      <a:pos x="T13" y="T15"/>
                    </a:cxn>
                    <a:cxn ang="0">
                      <a:pos x="T17" y="T19"/>
                    </a:cxn>
                  </a:cxnLst>
                  <a:rect l="0" t="0" r="r" b="b"/>
                  <a:pathLst>
                    <a:path w="4320" h="3240">
                      <a:moveTo>
                        <a:pt x="0" y="3240"/>
                      </a:moveTo>
                      <a:lnTo>
                        <a:pt x="4320" y="3240"/>
                      </a:lnTo>
                      <a:lnTo>
                        <a:pt x="4320" y="0"/>
                      </a:lnTo>
                      <a:lnTo>
                        <a:pt x="0" y="0"/>
                      </a:lnTo>
                      <a:lnTo>
                        <a:pt x="0" y="324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 image showing a worker using grinder with vacuum dust collection system attache to 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 y="-5881"/>
                  <a:ext cx="4320" cy="2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7"/>
              <p:cNvGrpSpPr>
                <a:grpSpLocks/>
              </p:cNvGrpSpPr>
              <p:nvPr/>
            </p:nvGrpSpPr>
            <p:grpSpPr bwMode="auto">
              <a:xfrm>
                <a:off x="6288" y="-5881"/>
                <a:ext cx="4320" cy="2606"/>
                <a:chOff x="6288" y="-5881"/>
                <a:chExt cx="4320" cy="2606"/>
              </a:xfrm>
            </p:grpSpPr>
            <p:sp>
              <p:nvSpPr>
                <p:cNvPr id="12" name="Freeform 8"/>
                <p:cNvSpPr>
                  <a:spLocks/>
                </p:cNvSpPr>
                <p:nvPr/>
              </p:nvSpPr>
              <p:spPr bwMode="auto">
                <a:xfrm>
                  <a:off x="6288" y="-5881"/>
                  <a:ext cx="4320" cy="2606"/>
                </a:xfrm>
                <a:custGeom>
                  <a:avLst/>
                  <a:gdLst>
                    <a:gd name="T0" fmla="+- 0 6288 6288"/>
                    <a:gd name="T1" fmla="*/ T0 w 4320"/>
                    <a:gd name="T2" fmla="+- 0 -3275 -5881"/>
                    <a:gd name="T3" fmla="*/ -3275 h 2606"/>
                    <a:gd name="T4" fmla="+- 0 10608 6288"/>
                    <a:gd name="T5" fmla="*/ T4 w 4320"/>
                    <a:gd name="T6" fmla="+- 0 -3275 -5881"/>
                    <a:gd name="T7" fmla="*/ -3275 h 2606"/>
                    <a:gd name="T8" fmla="+- 0 10608 6288"/>
                    <a:gd name="T9" fmla="*/ T8 w 4320"/>
                    <a:gd name="T10" fmla="+- 0 -5881 -5881"/>
                    <a:gd name="T11" fmla="*/ -5881 h 2606"/>
                    <a:gd name="T12" fmla="+- 0 6288 6288"/>
                    <a:gd name="T13" fmla="*/ T12 w 4320"/>
                    <a:gd name="T14" fmla="+- 0 -5881 -5881"/>
                    <a:gd name="T15" fmla="*/ -5881 h 2606"/>
                    <a:gd name="T16" fmla="+- 0 6288 6288"/>
                    <a:gd name="T17" fmla="*/ T16 w 4320"/>
                    <a:gd name="T18" fmla="+- 0 -3275 -5881"/>
                    <a:gd name="T19" fmla="*/ -3275 h 2606"/>
                  </a:gdLst>
                  <a:ahLst/>
                  <a:cxnLst>
                    <a:cxn ang="0">
                      <a:pos x="T1" y="T3"/>
                    </a:cxn>
                    <a:cxn ang="0">
                      <a:pos x="T5" y="T7"/>
                    </a:cxn>
                    <a:cxn ang="0">
                      <a:pos x="T9" y="T11"/>
                    </a:cxn>
                    <a:cxn ang="0">
                      <a:pos x="T13" y="T15"/>
                    </a:cxn>
                    <a:cxn ang="0">
                      <a:pos x="T17" y="T19"/>
                    </a:cxn>
                  </a:cxnLst>
                  <a:rect l="0" t="0" r="r" b="b"/>
                  <a:pathLst>
                    <a:path w="4320" h="2606">
                      <a:moveTo>
                        <a:pt x="0" y="2606"/>
                      </a:moveTo>
                      <a:lnTo>
                        <a:pt x="4320" y="2606"/>
                      </a:lnTo>
                      <a:lnTo>
                        <a:pt x="4320" y="0"/>
                      </a:lnTo>
                      <a:lnTo>
                        <a:pt x="0" y="0"/>
                      </a:lnTo>
                      <a:lnTo>
                        <a:pt x="0" y="2606"/>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6" name="Rectangle 9"/>
            <p:cNvSpPr>
              <a:spLocks noChangeArrowheads="1"/>
            </p:cNvSpPr>
            <p:nvPr/>
          </p:nvSpPr>
          <p:spPr bwMode="auto">
            <a:xfrm>
              <a:off x="6643395" y="5222155"/>
              <a:ext cx="25783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Grinder with attached VDCS. (Photo courtesy of the University of Washington). Detail of grinder with VDCS attachment. (Courtesy of NIOSH).</a:t>
              </a:r>
            </a:p>
          </p:txBody>
        </p:sp>
      </p:grpSp>
      <p:sp>
        <p:nvSpPr>
          <p:cNvPr id="14" name="Text Box 19"/>
          <p:cNvSpPr txBox="1">
            <a:spLocks noChangeArrowheads="1"/>
          </p:cNvSpPr>
          <p:nvPr/>
        </p:nvSpPr>
        <p:spPr bwMode="auto">
          <a:xfrm>
            <a:off x="2520328" y="6436775"/>
            <a:ext cx="67014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t>Source: </a:t>
            </a:r>
            <a:r>
              <a:rPr lang="en-US" sz="1400" b="1" dirty="0"/>
              <a:t>OSHA Small Entity Compliance Guide for the  Construction Silica Standard</a:t>
            </a:r>
            <a:endParaRPr lang="en-US" altLang="en-US" sz="1400" b="1" dirty="0"/>
          </a:p>
        </p:txBody>
      </p:sp>
    </p:spTree>
    <p:extLst>
      <p:ext uri="{BB962C8B-B14F-4D97-AF65-F5344CB8AC3E}">
        <p14:creationId xmlns:p14="http://schemas.microsoft.com/office/powerpoint/2010/main" val="48521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86" y="-4359"/>
            <a:ext cx="7233314"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Engineering Controls  for Silica Exposure - Vacuum Dust Collection Systems – cont.</a:t>
            </a:r>
          </a:p>
        </p:txBody>
      </p:sp>
      <p:sp>
        <p:nvSpPr>
          <p:cNvPr id="3" name="Content Placeholder 2"/>
          <p:cNvSpPr>
            <a:spLocks noGrp="1"/>
          </p:cNvSpPr>
          <p:nvPr>
            <p:ph idx="1"/>
          </p:nvPr>
        </p:nvSpPr>
        <p:spPr>
          <a:xfrm>
            <a:off x="1" y="1293031"/>
            <a:ext cx="6736702" cy="5564969"/>
          </a:xfrm>
        </p:spPr>
        <p:txBody>
          <a:bodyPr/>
          <a:lstStyle/>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best results, employees must</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Keep </a:t>
            </a: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vacuum hose clear </a:t>
            </a:r>
            <a:r>
              <a:rPr lang="en-US" sz="2200" dirty="0">
                <a:latin typeface="Times New Roman" panose="02020603050405020304" pitchFamily="18" charset="0"/>
                <a:cs typeface="Times New Roman" panose="02020603050405020304" pitchFamily="18" charset="0"/>
              </a:rPr>
              <a:t>and </a:t>
            </a:r>
            <a:r>
              <a:rPr lang="en-US" sz="2200" b="1" dirty="0">
                <a:latin typeface="Times New Roman" panose="02020603050405020304" pitchFamily="18" charset="0"/>
                <a:cs typeface="Times New Roman" panose="02020603050405020304" pitchFamily="18" charset="0"/>
              </a:rPr>
              <a:t>free of debris, kinks and tight bends</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Follow </a:t>
            </a: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manufacturer’s directions </a:t>
            </a:r>
            <a:r>
              <a:rPr lang="en-US" sz="2200" dirty="0">
                <a:latin typeface="Times New Roman" panose="02020603050405020304" pitchFamily="18" charset="0"/>
                <a:cs typeface="Times New Roman" panose="02020603050405020304" pitchFamily="18" charset="0"/>
              </a:rPr>
              <a:t>on how      to </a:t>
            </a:r>
            <a:r>
              <a:rPr lang="en-US" sz="2200" b="1" dirty="0">
                <a:latin typeface="Times New Roman" panose="02020603050405020304" pitchFamily="18" charset="0"/>
                <a:cs typeface="Times New Roman" panose="02020603050405020304" pitchFamily="18" charset="0"/>
              </a:rPr>
              <a:t>reduce dust buildup on the filter</a:t>
            </a:r>
            <a:r>
              <a:rPr lang="en-US"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Change vacuum-collection bags as needed</a:t>
            </a:r>
            <a:r>
              <a:rPr lang="en-US"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Set up </a:t>
            </a:r>
            <a:r>
              <a:rPr lang="en-US" sz="2200" dirty="0">
                <a:latin typeface="Times New Roman" panose="02020603050405020304" pitchFamily="18" charset="0"/>
                <a:cs typeface="Times New Roman" panose="02020603050405020304" pitchFamily="18" charset="0"/>
              </a:rPr>
              <a:t>a regular </a:t>
            </a:r>
            <a:r>
              <a:rPr lang="en-US" sz="2200" b="1" dirty="0">
                <a:latin typeface="Times New Roman" panose="02020603050405020304" pitchFamily="18" charset="0"/>
                <a:cs typeface="Times New Roman" panose="02020603050405020304" pitchFamily="18" charset="0"/>
              </a:rPr>
              <a:t>schedule for filter cleaning and maintenance.</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Avoid exposure to dust when changing </a:t>
            </a:r>
            <a:r>
              <a:rPr lang="en-US" sz="2200" dirty="0">
                <a:latin typeface="Times New Roman" panose="02020603050405020304" pitchFamily="18" charset="0"/>
                <a:cs typeface="Times New Roman" panose="02020603050405020304" pitchFamily="18" charset="0"/>
              </a:rPr>
              <a:t>vacuum bags and cleaning or replacing air filters.</a:t>
            </a:r>
          </a:p>
          <a:p>
            <a:pPr marL="800100" lvl="1"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Keep the grinder at the appropriate                                     angle</a:t>
            </a:r>
            <a:r>
              <a:rPr lang="en-US" sz="2200" dirty="0">
                <a:solidFill>
                  <a:srgbClr val="FF0000"/>
                </a:solidFill>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grpSp>
        <p:nvGrpSpPr>
          <p:cNvPr id="4" name="Group 3" descr="Worker grinding without dust controls. Note the use of shielded Powered Air-Purifying Respirator. (Photo courtesy of CPWR).&#10;"/>
          <p:cNvGrpSpPr/>
          <p:nvPr/>
        </p:nvGrpSpPr>
        <p:grpSpPr>
          <a:xfrm>
            <a:off x="6453672" y="1539550"/>
            <a:ext cx="2515286" cy="3130205"/>
            <a:chOff x="6453672" y="1539550"/>
            <a:chExt cx="2515286" cy="3130205"/>
          </a:xfrm>
        </p:grpSpPr>
        <p:grpSp>
          <p:nvGrpSpPr>
            <p:cNvPr id="17" name="Group 10"/>
            <p:cNvGrpSpPr>
              <a:grpSpLocks/>
            </p:cNvGrpSpPr>
            <p:nvPr/>
          </p:nvGrpSpPr>
          <p:grpSpPr bwMode="auto">
            <a:xfrm>
              <a:off x="6453672" y="1539550"/>
              <a:ext cx="2515286" cy="2033475"/>
              <a:chOff x="6278" y="6374"/>
              <a:chExt cx="5252" cy="3800"/>
            </a:xfrm>
          </p:grpSpPr>
          <p:pic>
            <p:nvPicPr>
              <p:cNvPr id="2059" name="Picture 11" descr="Worker grinding without dust controls. Note the use of shielded Powered Air-Purifying Respirator. (Photo courtesy of CPW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 y="6384"/>
                <a:ext cx="5232" cy="37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6288" y="6384"/>
                <a:ext cx="5232" cy="3780"/>
                <a:chOff x="6288" y="6384"/>
                <a:chExt cx="5232" cy="3780"/>
              </a:xfrm>
            </p:grpSpPr>
            <p:sp>
              <p:nvSpPr>
                <p:cNvPr id="19" name="Freeform 13"/>
                <p:cNvSpPr>
                  <a:spLocks/>
                </p:cNvSpPr>
                <p:nvPr/>
              </p:nvSpPr>
              <p:spPr bwMode="auto">
                <a:xfrm>
                  <a:off x="6288" y="6384"/>
                  <a:ext cx="5232" cy="3780"/>
                </a:xfrm>
                <a:custGeom>
                  <a:avLst/>
                  <a:gdLst>
                    <a:gd name="T0" fmla="+- 0 6288 6288"/>
                    <a:gd name="T1" fmla="*/ T0 w 5232"/>
                    <a:gd name="T2" fmla="+- 0 10164 6384"/>
                    <a:gd name="T3" fmla="*/ 10164 h 3780"/>
                    <a:gd name="T4" fmla="+- 0 11520 6288"/>
                    <a:gd name="T5" fmla="*/ T4 w 5232"/>
                    <a:gd name="T6" fmla="+- 0 10164 6384"/>
                    <a:gd name="T7" fmla="*/ 10164 h 3780"/>
                    <a:gd name="T8" fmla="+- 0 11520 6288"/>
                    <a:gd name="T9" fmla="*/ T8 w 5232"/>
                    <a:gd name="T10" fmla="+- 0 6384 6384"/>
                    <a:gd name="T11" fmla="*/ 6384 h 3780"/>
                    <a:gd name="T12" fmla="+- 0 6288 6288"/>
                    <a:gd name="T13" fmla="*/ T12 w 5232"/>
                    <a:gd name="T14" fmla="+- 0 6384 6384"/>
                    <a:gd name="T15" fmla="*/ 6384 h 3780"/>
                    <a:gd name="T16" fmla="+- 0 6288 6288"/>
                    <a:gd name="T17" fmla="*/ T16 w 5232"/>
                    <a:gd name="T18" fmla="+- 0 10164 6384"/>
                    <a:gd name="T19" fmla="*/ 10164 h 3780"/>
                  </a:gdLst>
                  <a:ahLst/>
                  <a:cxnLst>
                    <a:cxn ang="0">
                      <a:pos x="T1" y="T3"/>
                    </a:cxn>
                    <a:cxn ang="0">
                      <a:pos x="T5" y="T7"/>
                    </a:cxn>
                    <a:cxn ang="0">
                      <a:pos x="T9" y="T11"/>
                    </a:cxn>
                    <a:cxn ang="0">
                      <a:pos x="T13" y="T15"/>
                    </a:cxn>
                    <a:cxn ang="0">
                      <a:pos x="T17" y="T19"/>
                    </a:cxn>
                  </a:cxnLst>
                  <a:rect l="0" t="0" r="r" b="b"/>
                  <a:pathLst>
                    <a:path w="5232" h="3780">
                      <a:moveTo>
                        <a:pt x="0" y="3780"/>
                      </a:moveTo>
                      <a:lnTo>
                        <a:pt x="5232" y="3780"/>
                      </a:lnTo>
                      <a:lnTo>
                        <a:pt x="5232" y="0"/>
                      </a:lnTo>
                      <a:lnTo>
                        <a:pt x="0" y="0"/>
                      </a:lnTo>
                      <a:lnTo>
                        <a:pt x="0" y="378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Rectangle 19" descr="Worker grinding without dust controls. Note the use of shielded Powered Air-Purifying Respirator. (Photo courtesy of CPWR)."/>
            <p:cNvSpPr/>
            <p:nvPr/>
          </p:nvSpPr>
          <p:spPr>
            <a:xfrm>
              <a:off x="6736703" y="3635498"/>
              <a:ext cx="2151480" cy="1034257"/>
            </a:xfrm>
            <a:prstGeom prst="rect">
              <a:avLst/>
            </a:prstGeom>
          </p:spPr>
          <p:txBody>
            <a:bodyPr wrap="square">
              <a:spAutoFit/>
            </a:bodyPr>
            <a:lstStyle/>
            <a:p>
              <a:pPr marL="69850" marR="70485">
                <a:lnSpc>
                  <a:spcPct val="102000"/>
                </a:lnSpc>
              </a:pPr>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Worker grinding without dust controls. Note the use of shielded Powered Air-Purifying Respirator. (Photo courtesy of CPWR).</a:t>
              </a:r>
            </a:p>
          </p:txBody>
        </p:sp>
      </p:grpSp>
      <p:pic>
        <p:nvPicPr>
          <p:cNvPr id="2062" name="Picture 14" descr="An image showing minimizing the gap between the shroud and uncut mortar. (Illustration courtesy of NIO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0894" y="5153690"/>
            <a:ext cx="33432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737525" y="5912672"/>
            <a:ext cx="1941095" cy="830997"/>
          </a:xfrm>
          <a:prstGeom prst="rect">
            <a:avLst/>
          </a:prstGeom>
        </p:spPr>
        <p:txBody>
          <a:bodyPr wrap="square">
            <a:spAutoFit/>
          </a:bodyPr>
          <a:lstStyle/>
          <a:p>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Minimizing the gap between the shroud and uncut mortar. (Illustration courtesy of NIOSH).</a:t>
            </a:r>
          </a:p>
        </p:txBody>
      </p:sp>
    </p:spTree>
    <p:extLst>
      <p:ext uri="{BB962C8B-B14F-4D97-AF65-F5344CB8AC3E}">
        <p14:creationId xmlns:p14="http://schemas.microsoft.com/office/powerpoint/2010/main" val="187726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9" y="274638"/>
            <a:ext cx="7167477" cy="985991"/>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Disclaimer</a:t>
            </a:r>
          </a:p>
        </p:txBody>
      </p:sp>
      <p:sp>
        <p:nvSpPr>
          <p:cNvPr id="5" name="Content Placeholder 2">
            <a:extLst>
              <a:ext uri="{FF2B5EF4-FFF2-40B4-BE49-F238E27FC236}">
                <a16:creationId xmlns:a16="http://schemas.microsoft.com/office/drawing/2014/main" id="{E69C5151-09E6-44B3-8F1A-1276E3314911}"/>
              </a:ext>
            </a:extLst>
          </p:cNvPr>
          <p:cNvSpPr txBox="1">
            <a:spLocks/>
          </p:cNvSpPr>
          <p:nvPr/>
        </p:nvSpPr>
        <p:spPr>
          <a:xfrm>
            <a:off x="0" y="2424024"/>
            <a:ext cx="9023230" cy="24844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1600" i="1" dirty="0"/>
              <a:t>The materials presented herein are for information and awareness purposes. In no instances and under no conditions should they be used as a reference for compliance with the OSHA Respirable Crystalline Silica Standard ( 29 CFR 1926.1153). The link to obtain a copy of the standard is provided below.</a:t>
            </a:r>
          </a:p>
          <a:p>
            <a:pPr marL="0" indent="0" algn="ctr">
              <a:buNone/>
            </a:pPr>
            <a:r>
              <a:rPr lang="en-US" sz="1600" dirty="0">
                <a:solidFill>
                  <a:srgbClr val="FF0000"/>
                </a:solidFill>
                <a:hlinkClick r:id="rId3"/>
              </a:rPr>
              <a:t>OSHA RESPIRABLE CRYSTALLINE SILICA STANDARD (29 CFR 1926.1153)</a:t>
            </a:r>
            <a:endParaRPr lang="en-US" sz="1600" dirty="0">
              <a:solidFill>
                <a:srgbClr val="FF0000"/>
              </a:solidFill>
            </a:endParaRPr>
          </a:p>
          <a:p>
            <a:pPr marL="0" indent="0" algn="ctr">
              <a:buNone/>
            </a:pPr>
            <a:endParaRPr lang="en-US" sz="1600" dirty="0"/>
          </a:p>
        </p:txBody>
      </p:sp>
    </p:spTree>
    <p:extLst>
      <p:ext uri="{BB962C8B-B14F-4D97-AF65-F5344CB8AC3E}">
        <p14:creationId xmlns:p14="http://schemas.microsoft.com/office/powerpoint/2010/main" val="245393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92" y="1292804"/>
            <a:ext cx="8866208" cy="5296532"/>
          </a:xfrm>
        </p:spPr>
        <p:txBody>
          <a:bodyPr/>
          <a:lstStyle/>
          <a:p>
            <a:r>
              <a:rPr lang="en-US" sz="2000" dirty="0">
                <a:latin typeface="Times New Roman" panose="02020603050405020304" pitchFamily="18" charset="0"/>
                <a:cs typeface="Times New Roman" panose="02020603050405020304" pitchFamily="18" charset="0"/>
              </a:rPr>
              <a:t>OSHA also requires </a:t>
            </a:r>
            <a:r>
              <a:rPr lang="en-US" sz="2000" b="1" u="sng" dirty="0">
                <a:latin typeface="Times New Roman" panose="02020603050405020304" pitchFamily="18" charset="0"/>
                <a:cs typeface="Times New Roman" panose="02020603050405020304" pitchFamily="18" charset="0"/>
              </a:rPr>
              <a:t>workplace controls</a:t>
            </a:r>
            <a:r>
              <a:rPr lang="en-US" sz="2000" dirty="0">
                <a:latin typeface="Times New Roman" panose="02020603050405020304" pitchFamily="18" charset="0"/>
                <a:cs typeface="Times New Roman" panose="02020603050405020304" pitchFamily="18" charset="0"/>
              </a:rPr>
              <a:t> to eliminate exposure to silica dust:</a:t>
            </a:r>
            <a:endParaRPr lang="en-US" sz="1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Safety program and training</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Employers</a:t>
            </a:r>
            <a:r>
              <a:rPr lang="en-US" sz="2000" dirty="0">
                <a:latin typeface="Times New Roman" panose="02020603050405020304" pitchFamily="18" charset="0"/>
                <a:cs typeface="Times New Roman" panose="02020603050405020304" pitchFamily="18" charset="0"/>
              </a:rPr>
              <a:t> must </a:t>
            </a:r>
            <a:r>
              <a:rPr lang="en-US" sz="2000" b="1" dirty="0">
                <a:latin typeface="Times New Roman" panose="02020603050405020304" pitchFamily="18" charset="0"/>
                <a:cs typeface="Times New Roman" panose="02020603050405020304" pitchFamily="18" charset="0"/>
              </a:rPr>
              <a:t>train employees </a:t>
            </a:r>
            <a:r>
              <a:rPr lang="en-US" sz="2000" dirty="0">
                <a:latin typeface="Times New Roman" panose="02020603050405020304" pitchFamily="18" charset="0"/>
                <a:cs typeface="Times New Roman" panose="02020603050405020304" pitchFamily="18" charset="0"/>
              </a:rPr>
              <a:t>covered by the standard </a:t>
            </a:r>
            <a:r>
              <a:rPr lang="en-US" sz="2000" b="1" dirty="0">
                <a:latin typeface="Times New Roman" panose="02020603050405020304" pitchFamily="18" charset="0"/>
                <a:cs typeface="Times New Roman" panose="02020603050405020304" pitchFamily="18" charset="0"/>
              </a:rPr>
              <a:t>on</a:t>
            </a:r>
          </a:p>
          <a:p>
            <a:pPr lvl="2">
              <a:buFont typeface="Arial" panose="020B0604020202020204" pitchFamily="34" charset="0"/>
              <a:buChar char="•"/>
            </a:pPr>
            <a:r>
              <a:rPr lang="en-US" sz="2000" b="1" dirty="0">
                <a:latin typeface="Times New Roman" panose="02020603050405020304" pitchFamily="18" charset="0"/>
                <a:ea typeface="ＭＳ Ｐゴシック" charset="-128"/>
                <a:cs typeface="Times New Roman" panose="02020603050405020304" pitchFamily="18" charset="0"/>
              </a:rPr>
              <a:t>Health hazards</a:t>
            </a:r>
            <a:r>
              <a:rPr lang="en-US" sz="2000" dirty="0">
                <a:latin typeface="Times New Roman" panose="02020603050405020304" pitchFamily="18" charset="0"/>
                <a:ea typeface="ＭＳ Ｐゴシック" charset="-128"/>
                <a:cs typeface="Times New Roman" panose="02020603050405020304" pitchFamily="18" charset="0"/>
              </a:rPr>
              <a:t> associated with </a:t>
            </a:r>
            <a:r>
              <a:rPr lang="en-US" sz="2000" b="1" dirty="0">
                <a:latin typeface="Times New Roman" panose="02020603050405020304" pitchFamily="18" charset="0"/>
                <a:ea typeface="ＭＳ Ｐゴシック" charset="-128"/>
                <a:cs typeface="Times New Roman" panose="02020603050405020304" pitchFamily="18" charset="0"/>
              </a:rPr>
              <a:t>silica exposure</a:t>
            </a:r>
          </a:p>
          <a:p>
            <a:pPr lvl="2">
              <a:buFont typeface="Arial" panose="020B0604020202020204" pitchFamily="34" charset="0"/>
              <a:buChar char="•"/>
            </a:pPr>
            <a:r>
              <a:rPr lang="en-US" sz="2000" dirty="0">
                <a:latin typeface="Times New Roman" panose="02020603050405020304" pitchFamily="18" charset="0"/>
                <a:ea typeface="ＭＳ Ｐゴシック" charset="-128"/>
                <a:cs typeface="Times New Roman" panose="02020603050405020304" pitchFamily="18" charset="0"/>
              </a:rPr>
              <a:t>Specific </a:t>
            </a:r>
            <a:r>
              <a:rPr lang="en-US" sz="2000" b="1" dirty="0">
                <a:latin typeface="Times New Roman" panose="02020603050405020304" pitchFamily="18" charset="0"/>
                <a:ea typeface="ＭＳ Ｐゴシック" charset="-128"/>
                <a:cs typeface="Times New Roman" panose="02020603050405020304" pitchFamily="18" charset="0"/>
              </a:rPr>
              <a:t>workplace tasks </a:t>
            </a:r>
            <a:r>
              <a:rPr lang="en-US" sz="2000" dirty="0">
                <a:latin typeface="Times New Roman" panose="02020603050405020304" pitchFamily="18" charset="0"/>
                <a:ea typeface="ＭＳ Ｐゴシック" charset="-128"/>
                <a:cs typeface="Times New Roman" panose="02020603050405020304" pitchFamily="18" charset="0"/>
              </a:rPr>
              <a:t>that could </a:t>
            </a:r>
            <a:r>
              <a:rPr lang="en-US" sz="2000" b="1" dirty="0">
                <a:latin typeface="Times New Roman" panose="02020603050405020304" pitchFamily="18" charset="0"/>
                <a:ea typeface="ＭＳ Ｐゴシック" charset="-128"/>
                <a:cs typeface="Times New Roman" panose="02020603050405020304" pitchFamily="18" charset="0"/>
              </a:rPr>
              <a:t>expose employees to silica</a:t>
            </a:r>
          </a:p>
          <a:p>
            <a:pPr lvl="2">
              <a:buFont typeface="Arial" panose="020B0604020202020204" pitchFamily="34" charset="0"/>
              <a:buChar char="•"/>
            </a:pPr>
            <a:r>
              <a:rPr lang="en-US" sz="2000" dirty="0">
                <a:latin typeface="Times New Roman" panose="02020603050405020304" pitchFamily="18" charset="0"/>
                <a:ea typeface="ＭＳ Ｐゴシック" charset="-128"/>
                <a:cs typeface="Times New Roman" panose="02020603050405020304" pitchFamily="18" charset="0"/>
              </a:rPr>
              <a:t>Specific </a:t>
            </a:r>
            <a:r>
              <a:rPr lang="en-US" sz="2000" b="1" dirty="0">
                <a:latin typeface="Times New Roman" panose="02020603050405020304" pitchFamily="18" charset="0"/>
                <a:ea typeface="ＭＳ Ｐゴシック" charset="-128"/>
                <a:cs typeface="Times New Roman" panose="02020603050405020304" pitchFamily="18" charset="0"/>
              </a:rPr>
              <a:t>measures </a:t>
            </a:r>
            <a:r>
              <a:rPr lang="en-US" sz="2000" dirty="0">
                <a:latin typeface="Times New Roman" panose="02020603050405020304" pitchFamily="18" charset="0"/>
                <a:ea typeface="ＭＳ Ｐゴシック" charset="-128"/>
                <a:cs typeface="Times New Roman" panose="02020603050405020304" pitchFamily="18" charset="0"/>
              </a:rPr>
              <a:t>the employer is implementing to </a:t>
            </a:r>
            <a:r>
              <a:rPr lang="en-US" sz="2000" b="1" dirty="0">
                <a:latin typeface="Times New Roman" panose="02020603050405020304" pitchFamily="18" charset="0"/>
                <a:ea typeface="ＭＳ Ｐゴシック" charset="-128"/>
                <a:cs typeface="Times New Roman" panose="02020603050405020304" pitchFamily="18" charset="0"/>
              </a:rPr>
              <a:t>protect employees</a:t>
            </a:r>
          </a:p>
          <a:p>
            <a:pPr lvl="2">
              <a:buFont typeface="Arial" panose="020B0604020202020204" pitchFamily="34" charset="0"/>
              <a:buChar char="•"/>
            </a:pPr>
            <a:r>
              <a:rPr lang="en-US" sz="2000" b="1" dirty="0">
                <a:latin typeface="Times New Roman" panose="02020603050405020304" pitchFamily="18" charset="0"/>
                <a:ea typeface="ＭＳ Ｐゴシック" charset="-128"/>
                <a:cs typeface="Times New Roman" panose="02020603050405020304" pitchFamily="18" charset="0"/>
              </a:rPr>
              <a:t>The contents of the silica standard.</a:t>
            </a:r>
            <a:endParaRPr lang="en-US" sz="1600"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b="1" dirty="0">
                <a:latin typeface="Times New Roman" panose="02020603050405020304" pitchFamily="18" charset="0"/>
                <a:ea typeface="ＭＳ Ｐゴシック" charset="-128"/>
                <a:cs typeface="Times New Roman" panose="02020603050405020304" pitchFamily="18" charset="0"/>
              </a:rPr>
              <a:t>Training  must be  provided </a:t>
            </a:r>
            <a:r>
              <a:rPr lang="en-US" sz="2000" dirty="0">
                <a:latin typeface="Times New Roman" panose="02020603050405020304" pitchFamily="18" charset="0"/>
                <a:ea typeface="ＭＳ Ｐゴシック" charset="-128"/>
                <a:cs typeface="Times New Roman" panose="02020603050405020304" pitchFamily="18" charset="0"/>
              </a:rPr>
              <a:t>at the </a:t>
            </a:r>
            <a:r>
              <a:rPr lang="en-US" sz="2000" b="1" dirty="0">
                <a:latin typeface="Times New Roman" panose="02020603050405020304" pitchFamily="18" charset="0"/>
                <a:ea typeface="ＭＳ Ｐゴシック" charset="-128"/>
                <a:cs typeface="Times New Roman" panose="02020603050405020304" pitchFamily="18" charset="0"/>
              </a:rPr>
              <a:t>time employees are assigned to a position involving exposure to silica </a:t>
            </a:r>
          </a:p>
          <a:p>
            <a:pPr lvl="1">
              <a:buFont typeface="Arial" panose="020B0604020202020204" pitchFamily="34" charset="0"/>
              <a:buChar char="•"/>
            </a:pPr>
            <a:r>
              <a:rPr lang="en-US" sz="2000" b="1" dirty="0">
                <a:latin typeface="Times New Roman" panose="02020603050405020304" pitchFamily="18" charset="0"/>
                <a:ea typeface="ＭＳ Ｐゴシック" charset="-128"/>
                <a:cs typeface="Times New Roman" panose="02020603050405020304" pitchFamily="18" charset="0"/>
              </a:rPr>
              <a:t>Additional training </a:t>
            </a:r>
            <a:r>
              <a:rPr lang="en-US" sz="2000" dirty="0">
                <a:latin typeface="Times New Roman" panose="02020603050405020304" pitchFamily="18" charset="0"/>
                <a:ea typeface="ＭＳ Ｐゴシック" charset="-128"/>
                <a:cs typeface="Times New Roman" panose="02020603050405020304" pitchFamily="18" charset="0"/>
              </a:rPr>
              <a:t>must be provided if</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employer asks an employee to </a:t>
            </a:r>
            <a:r>
              <a:rPr lang="en-US" sz="2000" b="1" dirty="0">
                <a:latin typeface="Times New Roman" panose="02020603050405020304" pitchFamily="18" charset="0"/>
                <a:cs typeface="Times New Roman" panose="02020603050405020304" pitchFamily="18" charset="0"/>
              </a:rPr>
              <a:t>perform a task </a:t>
            </a:r>
            <a:r>
              <a:rPr lang="en-US" sz="2000" dirty="0">
                <a:latin typeface="Times New Roman" panose="02020603050405020304" pitchFamily="18" charset="0"/>
                <a:cs typeface="Times New Roman" panose="02020603050405020304" pitchFamily="18" charset="0"/>
              </a:rPr>
              <a:t>that is </a:t>
            </a:r>
            <a:r>
              <a:rPr lang="en-US" sz="2000" b="1" dirty="0">
                <a:latin typeface="Times New Roman" panose="02020603050405020304" pitchFamily="18" charset="0"/>
                <a:cs typeface="Times New Roman" panose="02020603050405020304" pitchFamily="18" charset="0"/>
              </a:rPr>
              <a:t>new to that employee</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employer introduces new protections </a:t>
            </a:r>
          </a:p>
          <a:p>
            <a:pPr lvl="2">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 </a:t>
            </a:r>
            <a:r>
              <a:rPr lang="en-US" sz="2000" b="1" dirty="0">
                <a:latin typeface="Times New Roman" panose="02020603050405020304" pitchFamily="18" charset="0"/>
                <a:cs typeface="Times New Roman" panose="02020603050405020304" pitchFamily="18" charset="0"/>
              </a:rPr>
              <a:t>employee</a:t>
            </a:r>
            <a:r>
              <a:rPr lang="en-US" sz="2000" dirty="0">
                <a:latin typeface="Times New Roman" panose="02020603050405020304" pitchFamily="18" charset="0"/>
                <a:cs typeface="Times New Roman" panose="02020603050405020304" pitchFamily="18" charset="0"/>
              </a:rPr>
              <a:t> is </a:t>
            </a:r>
            <a:r>
              <a:rPr lang="en-US" sz="2000" b="1" dirty="0">
                <a:latin typeface="Times New Roman" panose="02020603050405020304" pitchFamily="18" charset="0"/>
                <a:cs typeface="Times New Roman" panose="02020603050405020304" pitchFamily="18" charset="0"/>
              </a:rPr>
              <a:t>working in a manner </a:t>
            </a:r>
            <a:r>
              <a:rPr lang="en-US" sz="2000" dirty="0">
                <a:latin typeface="Times New Roman" panose="02020603050405020304" pitchFamily="18" charset="0"/>
                <a:cs typeface="Times New Roman" panose="02020603050405020304" pitchFamily="18" charset="0"/>
              </a:rPr>
              <a:t>that suggests he/she has </a:t>
            </a:r>
            <a:r>
              <a:rPr lang="en-US" sz="2000" b="1" dirty="0">
                <a:latin typeface="Times New Roman" panose="02020603050405020304" pitchFamily="18" charset="0"/>
                <a:cs typeface="Times New Roman" panose="02020603050405020304" pitchFamily="18" charset="0"/>
              </a:rPr>
              <a:t>forgotten what was learned in training.</a:t>
            </a:r>
          </a:p>
          <a:p>
            <a:pPr>
              <a:buNone/>
            </a:pPr>
            <a:endParaRPr lang="en-US" sz="1600" dirty="0">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2095499" y="210922"/>
            <a:ext cx="7048501" cy="886691"/>
          </a:xfrm>
        </p:spPr>
        <p:txBody>
          <a:bodyPr vert="horz"/>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Workplace Controls  for Silica Exposure</a:t>
            </a:r>
          </a:p>
        </p:txBody>
      </p:sp>
    </p:spTree>
    <p:extLst>
      <p:ext uri="{BB962C8B-B14F-4D97-AF65-F5344CB8AC3E}">
        <p14:creationId xmlns:p14="http://schemas.microsoft.com/office/powerpoint/2010/main" val="96104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986316" y="224569"/>
            <a:ext cx="7048501" cy="88669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Workplace Controls  for Silica Exposure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 cont.</a:t>
            </a:r>
            <a:endPar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0" y="1352685"/>
            <a:ext cx="6652961" cy="5405781"/>
          </a:xfrm>
        </p:spPr>
        <p:txBody>
          <a:bodyPr/>
          <a:lstStyle/>
          <a:p>
            <a:pPr>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Housekeeping</a:t>
            </a: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Standard </a:t>
            </a:r>
            <a:r>
              <a:rPr lang="en-US" sz="2000" b="1" dirty="0">
                <a:latin typeface="Times New Roman" panose="02020603050405020304" pitchFamily="18" charset="0"/>
                <a:cs typeface="Times New Roman" panose="02020603050405020304" pitchFamily="18" charset="0"/>
              </a:rPr>
              <a:t>limits the use of certain cleaning methods </a:t>
            </a:r>
            <a:r>
              <a:rPr lang="en-US" sz="2000" dirty="0">
                <a:latin typeface="Times New Roman" panose="02020603050405020304" pitchFamily="18" charset="0"/>
                <a:cs typeface="Times New Roman" panose="02020603050405020304" pitchFamily="18" charset="0"/>
              </a:rPr>
              <a:t>to prevent unnecessary exposures to employees</a:t>
            </a: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likely to contribute to exposure, </a:t>
            </a:r>
            <a:r>
              <a:rPr lang="en-US" sz="2000" b="1" dirty="0">
                <a:latin typeface="Times New Roman" panose="02020603050405020304" pitchFamily="18" charset="0"/>
                <a:cs typeface="Times New Roman" panose="02020603050405020304" pitchFamily="18" charset="0"/>
              </a:rPr>
              <a:t>employers </a:t>
            </a:r>
            <a:r>
              <a:rPr lang="en-US" sz="2000" b="1" u="sng" dirty="0">
                <a:latin typeface="Times New Roman" panose="02020603050405020304" pitchFamily="18" charset="0"/>
                <a:cs typeface="Times New Roman" panose="02020603050405020304" pitchFamily="18" charset="0"/>
              </a:rPr>
              <a:t>must not </a:t>
            </a:r>
            <a:r>
              <a:rPr lang="en-US" sz="2000" b="1" dirty="0">
                <a:latin typeface="Times New Roman" panose="02020603050405020304" pitchFamily="18" charset="0"/>
                <a:cs typeface="Times New Roman" panose="02020603050405020304" pitchFamily="18" charset="0"/>
              </a:rPr>
              <a:t>allow</a:t>
            </a:r>
            <a:endParaRPr lang="en-US" sz="2000" dirty="0">
              <a:latin typeface="Times New Roman" panose="02020603050405020304" pitchFamily="18" charset="0"/>
              <a:cs typeface="Times New Roman" panose="02020603050405020304" pitchFamily="18" charset="0"/>
            </a:endParaRPr>
          </a:p>
          <a:p>
            <a:pPr lvl="2" algn="jus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Dry brushing </a:t>
            </a:r>
            <a:r>
              <a:rPr lang="en-US" sz="1800" dirty="0">
                <a:latin typeface="Times New Roman" panose="02020603050405020304" pitchFamily="18" charset="0"/>
                <a:cs typeface="Times New Roman" panose="02020603050405020304" pitchFamily="18" charset="0"/>
              </a:rPr>
              <a:t>or </a:t>
            </a:r>
            <a:r>
              <a:rPr lang="en-US" sz="1800" b="1" dirty="0">
                <a:latin typeface="Times New Roman" panose="02020603050405020304" pitchFamily="18" charset="0"/>
                <a:cs typeface="Times New Roman" panose="02020603050405020304" pitchFamily="18" charset="0"/>
              </a:rPr>
              <a:t>dry sweeping </a:t>
            </a:r>
          </a:p>
          <a:p>
            <a:pPr lvl="2" algn="just">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Using compressed air </a:t>
            </a:r>
            <a:r>
              <a:rPr lang="en-US" sz="1800" dirty="0">
                <a:latin typeface="Times New Roman" panose="02020603050405020304" pitchFamily="18" charset="0"/>
                <a:cs typeface="Times New Roman" panose="02020603050405020304" pitchFamily="18" charset="0"/>
              </a:rPr>
              <a:t>for cleaning of surfaces or clothing, </a:t>
            </a:r>
            <a:r>
              <a:rPr lang="en-US" sz="1800" b="1" dirty="0">
                <a:latin typeface="Times New Roman" panose="02020603050405020304" pitchFamily="18" charset="0"/>
                <a:cs typeface="Times New Roman" panose="02020603050405020304" pitchFamily="18" charset="0"/>
              </a:rPr>
              <a:t>unless accompanied by a ventilation system</a:t>
            </a:r>
            <a:r>
              <a:rPr lang="en-US" sz="1800" dirty="0">
                <a:latin typeface="Times New Roman" panose="02020603050405020304" pitchFamily="18" charset="0"/>
                <a:cs typeface="Times New Roman" panose="02020603050405020304" pitchFamily="18" charset="0"/>
              </a:rPr>
              <a:t> that effectively captures the dust </a:t>
            </a:r>
          </a:p>
          <a:p>
            <a:pPr lvl="2"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above methods can be used</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when</a:t>
            </a:r>
            <a:r>
              <a:rPr lang="en-US" sz="1800" dirty="0">
                <a:latin typeface="Times New Roman" panose="02020603050405020304" pitchFamily="18" charset="0"/>
                <a:cs typeface="Times New Roman" panose="02020603050405020304" pitchFamily="18" charset="0"/>
              </a:rPr>
              <a:t> other methods such as </a:t>
            </a:r>
            <a:r>
              <a:rPr lang="en-US" sz="1800" b="1" dirty="0">
                <a:latin typeface="Times New Roman" panose="02020603050405020304" pitchFamily="18" charset="0"/>
                <a:cs typeface="Times New Roman" panose="02020603050405020304" pitchFamily="18" charset="0"/>
              </a:rPr>
              <a:t>wet sweeping and/or HEPA-filtered vacuuming are not feasible; </a:t>
            </a:r>
            <a:r>
              <a:rPr lang="en-US" sz="1800" dirty="0">
                <a:latin typeface="Times New Roman" panose="02020603050405020304" pitchFamily="18" charset="0"/>
                <a:cs typeface="Times New Roman" panose="02020603050405020304" pitchFamily="18" charset="0"/>
              </a:rPr>
              <a:t>the employer </a:t>
            </a:r>
            <a:r>
              <a:rPr lang="en-US" sz="1800" b="1" u="sng" dirty="0">
                <a:latin typeface="Times New Roman" panose="02020603050405020304" pitchFamily="18" charset="0"/>
                <a:cs typeface="Times New Roman" panose="02020603050405020304" pitchFamily="18" charset="0"/>
              </a:rPr>
              <a:t>must show why</a:t>
            </a:r>
            <a:r>
              <a:rPr lang="en-US" sz="1800" dirty="0">
                <a:latin typeface="Times New Roman" panose="02020603050405020304" pitchFamily="18" charset="0"/>
                <a:cs typeface="Times New Roman" panose="02020603050405020304" pitchFamily="18" charset="0"/>
              </a:rPr>
              <a:t> they are not feasible.</a:t>
            </a:r>
          </a:p>
          <a:p>
            <a:r>
              <a:rPr lang="en-US" sz="2000" b="1" u="sng" dirty="0">
                <a:latin typeface="Times New Roman" panose="02020603050405020304" pitchFamily="18" charset="0"/>
                <a:cs typeface="Times New Roman" panose="02020603050405020304" pitchFamily="18" charset="0"/>
              </a:rPr>
              <a:t>Regulated Areas for Construction </a:t>
            </a:r>
          </a:p>
          <a:p>
            <a:pPr lvl="1">
              <a:buFont typeface="Arial" panose="020B0604020202020204" pitchFamily="34" charset="0"/>
              <a:buChar char="•"/>
            </a:pPr>
            <a:r>
              <a:rPr lang="en-US" sz="2000" b="1" dirty="0">
                <a:latin typeface="Times New Roman" panose="02020603050405020304" pitchFamily="18" charset="0"/>
                <a:ea typeface="ＭＳ Ｐゴシック" charset="-128"/>
                <a:cs typeface="Times New Roman" panose="02020603050405020304" pitchFamily="18" charset="0"/>
              </a:rPr>
              <a:t>Restrictions for access to work areas</a:t>
            </a:r>
            <a:r>
              <a:rPr lang="en-US" sz="2000" dirty="0">
                <a:latin typeface="Times New Roman" panose="02020603050405020304" pitchFamily="18" charset="0"/>
                <a:ea typeface="ＭＳ Ｐゴシック" charset="-128"/>
                <a:cs typeface="Times New Roman" panose="02020603050405020304" pitchFamily="18" charset="0"/>
              </a:rPr>
              <a:t> to </a:t>
            </a:r>
            <a:r>
              <a:rPr lang="en-US" sz="2000" b="1" dirty="0">
                <a:latin typeface="Times New Roman" panose="02020603050405020304" pitchFamily="18" charset="0"/>
                <a:ea typeface="ＭＳ Ｐゴシック" charset="-128"/>
                <a:cs typeface="Times New Roman" panose="02020603050405020304" pitchFamily="18" charset="0"/>
              </a:rPr>
              <a:t>minimize numbers of exposed employees</a:t>
            </a:r>
            <a:endParaRPr lang="en-US" dirty="0">
              <a:latin typeface="Times New Roman" panose="02020603050405020304" pitchFamily="18" charset="0"/>
              <a:cs typeface="Times New Roman" panose="02020603050405020304" pitchFamily="18" charset="0"/>
            </a:endParaRPr>
          </a:p>
        </p:txBody>
      </p:sp>
      <p:grpSp>
        <p:nvGrpSpPr>
          <p:cNvPr id="17" name="Group 16" descr="Unsafe housekeeping practice without dust controls. (Photo courtesy of Virginia DOLI).&#10;">
            <a:extLst>
              <a:ext uri="{FF2B5EF4-FFF2-40B4-BE49-F238E27FC236}">
                <a16:creationId xmlns:a16="http://schemas.microsoft.com/office/drawing/2014/main" id="{7FB075AB-F114-4C51-A364-2424994C118A}"/>
              </a:ext>
            </a:extLst>
          </p:cNvPr>
          <p:cNvGrpSpPr/>
          <p:nvPr/>
        </p:nvGrpSpPr>
        <p:grpSpPr>
          <a:xfrm>
            <a:off x="6796376" y="1352686"/>
            <a:ext cx="2347623" cy="4324214"/>
            <a:chOff x="6929334" y="1808320"/>
            <a:chExt cx="2238440" cy="4803566"/>
          </a:xfrm>
          <a:noFill/>
        </p:grpSpPr>
        <p:pic>
          <p:nvPicPr>
            <p:cNvPr id="4" name="Picture 5" descr="S:\WP\Earles\POWERPNT\Picture Library\Silica in Const28.jpg" title="Image showing unsafet housekeeping practices">
              <a:extLst>
                <a:ext uri="{FF2B5EF4-FFF2-40B4-BE49-F238E27FC236}">
                  <a16:creationId xmlns:a16="http://schemas.microsoft.com/office/drawing/2014/main" id="{E5C5F1ED-4F4B-4E8B-9CD4-0AA5E80F2244}"/>
                </a:ext>
              </a:extLst>
            </p:cNvPr>
            <p:cNvPicPr>
              <a:picLocks noChangeAspect="1" noChangeArrowheads="1"/>
            </p:cNvPicPr>
            <p:nvPr/>
          </p:nvPicPr>
          <p:blipFill>
            <a:blip r:embed="rId3">
              <a:lum bright="18000" contrast="-14000"/>
              <a:extLst>
                <a:ext uri="{28A0092B-C50C-407E-A947-70E740481C1C}">
                  <a14:useLocalDpi xmlns:a14="http://schemas.microsoft.com/office/drawing/2010/main" val="0"/>
                </a:ext>
              </a:extLst>
            </a:blip>
            <a:srcRect r="-3"/>
            <a:stretch>
              <a:fillRect/>
            </a:stretch>
          </p:blipFill>
          <p:spPr bwMode="auto">
            <a:xfrm>
              <a:off x="7242776" y="4167397"/>
              <a:ext cx="1744511" cy="1234440"/>
            </a:xfrm>
            <a:prstGeom prst="rect">
              <a:avLst/>
            </a:prstGeom>
            <a:grpFill/>
            <a:ln w="9525">
              <a:solidFill>
                <a:srgbClr val="000000"/>
              </a:solidFill>
              <a:miter lim="800000"/>
              <a:headEnd/>
              <a:tailEnd/>
            </a:ln>
          </p:spPr>
        </p:pic>
        <p:grpSp>
          <p:nvGrpSpPr>
            <p:cNvPr id="15" name="Group 14">
              <a:extLst>
                <a:ext uri="{FF2B5EF4-FFF2-40B4-BE49-F238E27FC236}">
                  <a16:creationId xmlns:a16="http://schemas.microsoft.com/office/drawing/2014/main" id="{1CB32F37-23F6-4D48-ABC0-520EA19C8053}"/>
                </a:ext>
              </a:extLst>
            </p:cNvPr>
            <p:cNvGrpSpPr/>
            <p:nvPr/>
          </p:nvGrpSpPr>
          <p:grpSpPr>
            <a:xfrm>
              <a:off x="6929334" y="1808320"/>
              <a:ext cx="2238440" cy="4803566"/>
              <a:chOff x="6929334" y="1808320"/>
              <a:chExt cx="2238440" cy="4803566"/>
            </a:xfrm>
            <a:grpFill/>
          </p:grpSpPr>
          <p:pic>
            <p:nvPicPr>
              <p:cNvPr id="5" name="Picture 7" descr="S:\DanL\IMOLYM\Clup.jpg" title="Unsafe Housekeeping Practices">
                <a:extLst>
                  <a:ext uri="{FF2B5EF4-FFF2-40B4-BE49-F238E27FC236}">
                    <a16:creationId xmlns:a16="http://schemas.microsoft.com/office/drawing/2014/main" id="{E469F4F4-48C1-4A99-9E0D-7A334F96D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2"/>
              <a:stretch>
                <a:fillRect/>
              </a:stretch>
            </p:blipFill>
            <p:spPr bwMode="auto">
              <a:xfrm>
                <a:off x="7131983" y="2110424"/>
                <a:ext cx="1696928" cy="1234440"/>
              </a:xfrm>
              <a:prstGeom prst="rect">
                <a:avLst/>
              </a:prstGeom>
              <a:grpFill/>
              <a:ln w="9525">
                <a:solidFill>
                  <a:srgbClr val="000000"/>
                </a:solidFill>
                <a:miter lim="800000"/>
                <a:headEnd/>
                <a:tailEnd/>
              </a:ln>
            </p:spPr>
          </p:pic>
          <p:sp>
            <p:nvSpPr>
              <p:cNvPr id="2" name="Oval 1">
                <a:extLst>
                  <a:ext uri="{FF2B5EF4-FFF2-40B4-BE49-F238E27FC236}">
                    <a16:creationId xmlns:a16="http://schemas.microsoft.com/office/drawing/2014/main" id="{7BDA3DC4-E717-40C9-803B-A930212F6E94}"/>
                  </a:ext>
                </a:extLst>
              </p:cNvPr>
              <p:cNvSpPr/>
              <p:nvPr/>
            </p:nvSpPr>
            <p:spPr bwMode="auto">
              <a:xfrm>
                <a:off x="6929334" y="1808320"/>
                <a:ext cx="2105483" cy="1838648"/>
              </a:xfrm>
              <a:prstGeom prst="ellipse">
                <a:avLst/>
              </a:prstGeom>
              <a:grp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sp>
            <p:nvSpPr>
              <p:cNvPr id="7" name="Oval 6">
                <a:extLst>
                  <a:ext uri="{FF2B5EF4-FFF2-40B4-BE49-F238E27FC236}">
                    <a16:creationId xmlns:a16="http://schemas.microsoft.com/office/drawing/2014/main" id="{7485D88C-4FB7-4156-93AE-8FBC7831A695}"/>
                  </a:ext>
                </a:extLst>
              </p:cNvPr>
              <p:cNvSpPr/>
              <p:nvPr/>
            </p:nvSpPr>
            <p:spPr bwMode="auto">
              <a:xfrm>
                <a:off x="7062291" y="3869858"/>
                <a:ext cx="2105483" cy="1838648"/>
              </a:xfrm>
              <a:prstGeom prst="ellipse">
                <a:avLst/>
              </a:prstGeom>
              <a:grp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cxnSp>
            <p:nvCxnSpPr>
              <p:cNvPr id="8" name="Straight Connector 7">
                <a:extLst>
                  <a:ext uri="{FF2B5EF4-FFF2-40B4-BE49-F238E27FC236}">
                    <a16:creationId xmlns:a16="http://schemas.microsoft.com/office/drawing/2014/main" id="{B6E89D40-26A1-40BA-8AF0-71301B9F2C38}"/>
                  </a:ext>
                </a:extLst>
              </p:cNvPr>
              <p:cNvCxnSpPr>
                <a:cxnSpLocks/>
              </p:cNvCxnSpPr>
              <p:nvPr/>
            </p:nvCxnSpPr>
            <p:spPr bwMode="auto">
              <a:xfrm flipH="1">
                <a:off x="7301839" y="3753847"/>
                <a:ext cx="1740883" cy="2061539"/>
              </a:xfrm>
              <a:prstGeom prst="line">
                <a:avLst/>
              </a:prstGeom>
              <a:grpFill/>
              <a:ln w="34925" cap="flat" cmpd="sng" algn="ctr">
                <a:solidFill>
                  <a:srgbClr val="FF0000"/>
                </a:solidFill>
                <a:prstDash val="solid"/>
                <a:round/>
                <a:headEnd type="none" w="med" len="med"/>
                <a:tailEnd type="none" w="med" len="med"/>
              </a:ln>
              <a:effectLst/>
            </p:spPr>
          </p:cxnSp>
          <p:sp>
            <p:nvSpPr>
              <p:cNvPr id="14" name="Rectangle 13" descr="Worker grinding without dust controls. Note the use of shielded Powered Air-Purifying Respirator. (Photo courtesy of CPWR).">
                <a:extLst>
                  <a:ext uri="{FF2B5EF4-FFF2-40B4-BE49-F238E27FC236}">
                    <a16:creationId xmlns:a16="http://schemas.microsoft.com/office/drawing/2014/main" id="{32ECB8C5-F9AC-4E2F-BED6-D1E8E5CBB07A}"/>
                  </a:ext>
                </a:extLst>
              </p:cNvPr>
              <p:cNvSpPr/>
              <p:nvPr/>
            </p:nvSpPr>
            <p:spPr>
              <a:xfrm>
                <a:off x="7062291" y="5772425"/>
                <a:ext cx="2081709" cy="839461"/>
              </a:xfrm>
              <a:prstGeom prst="rect">
                <a:avLst/>
              </a:prstGeom>
              <a:grpFill/>
              <a:ln>
                <a:solidFill>
                  <a:srgbClr val="000000"/>
                </a:solidFill>
              </a:ln>
            </p:spPr>
            <p:txBody>
              <a:bodyPr wrap="square">
                <a:spAutoFit/>
              </a:bodyPr>
              <a:lstStyle/>
              <a:p>
                <a:pPr marL="69850" marR="70485">
                  <a:lnSpc>
                    <a:spcPct val="102000"/>
                  </a:lnSpc>
                </a:pPr>
                <a:r>
                  <a:rPr lang="en-US" sz="1200" b="1" dirty="0">
                    <a:solidFill>
                      <a:srgbClr val="231F20"/>
                    </a:solidFill>
                    <a:latin typeface="Calibri" panose="020F0502020204030204" pitchFamily="34" charset="0"/>
                    <a:ea typeface="Arial" panose="020B0604020202020204" pitchFamily="34" charset="0"/>
                    <a:cs typeface="Times New Roman" panose="02020603050405020304" pitchFamily="18" charset="0"/>
                  </a:rPr>
                  <a:t>Unsafe housekeeping practice without dust controls. (Photo courtesy of Virginia DOLI).</a:t>
                </a:r>
              </a:p>
            </p:txBody>
          </p:sp>
        </p:grpSp>
        <p:cxnSp>
          <p:nvCxnSpPr>
            <p:cNvPr id="10" name="Straight Connector 9">
              <a:extLst>
                <a:ext uri="{FF2B5EF4-FFF2-40B4-BE49-F238E27FC236}">
                  <a16:creationId xmlns:a16="http://schemas.microsoft.com/office/drawing/2014/main" id="{099C2508-7C85-4137-80F9-DF5AAA26454C}"/>
                </a:ext>
              </a:extLst>
            </p:cNvPr>
            <p:cNvCxnSpPr>
              <a:cxnSpLocks/>
            </p:cNvCxnSpPr>
            <p:nvPr/>
          </p:nvCxnSpPr>
          <p:spPr bwMode="auto">
            <a:xfrm flipH="1">
              <a:off x="7204401" y="1873686"/>
              <a:ext cx="1560714" cy="1773281"/>
            </a:xfrm>
            <a:prstGeom prst="line">
              <a:avLst/>
            </a:prstGeom>
            <a:grpFill/>
            <a:ln w="34925" cap="flat" cmpd="sng" algn="ctr">
              <a:solidFill>
                <a:srgbClr val="FF0000"/>
              </a:solidFill>
              <a:prstDash val="solid"/>
              <a:round/>
              <a:headEnd type="none" w="med" len="med"/>
              <a:tailEnd type="none" w="med" len="med"/>
            </a:ln>
            <a:effectLst/>
          </p:spPr>
        </p:cxnSp>
      </p:grpSp>
      <p:pic>
        <p:nvPicPr>
          <p:cNvPr id="18" name="Picture 17" descr="Silica Dust Hazard Danger sign">
            <a:extLst>
              <a:ext uri="{FF2B5EF4-FFF2-40B4-BE49-F238E27FC236}">
                <a16:creationId xmlns:a16="http://schemas.microsoft.com/office/drawing/2014/main" id="{95C625DB-E583-4330-A17F-783FD8AEEC01}"/>
              </a:ext>
            </a:extLst>
          </p:cNvPr>
          <p:cNvPicPr>
            <a:picLocks noChangeAspect="1"/>
          </p:cNvPicPr>
          <p:nvPr/>
        </p:nvPicPr>
        <p:blipFill>
          <a:blip r:embed="rId5"/>
          <a:stretch>
            <a:fillRect/>
          </a:stretch>
        </p:blipFill>
        <p:spPr>
          <a:xfrm>
            <a:off x="7438306" y="5834424"/>
            <a:ext cx="1283393" cy="924043"/>
          </a:xfrm>
          <a:prstGeom prst="rect">
            <a:avLst/>
          </a:prstGeom>
        </p:spPr>
      </p:pic>
    </p:spTree>
    <p:extLst>
      <p:ext uri="{BB962C8B-B14F-4D97-AF65-F5344CB8AC3E}">
        <p14:creationId xmlns:p14="http://schemas.microsoft.com/office/powerpoint/2010/main" val="1639054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14550" y="158463"/>
            <a:ext cx="7024872" cy="886691"/>
          </a:xfrm>
        </p:spPr>
        <p:txBody>
          <a:bodyPr/>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PPE for Silica Exposure</a:t>
            </a:r>
          </a:p>
        </p:txBody>
      </p:sp>
      <p:sp>
        <p:nvSpPr>
          <p:cNvPr id="3" name="Content Placeholder 2"/>
          <p:cNvSpPr>
            <a:spLocks noGrp="1"/>
          </p:cNvSpPr>
          <p:nvPr>
            <p:ph idx="1"/>
          </p:nvPr>
        </p:nvSpPr>
        <p:spPr>
          <a:xfrm>
            <a:off x="257175" y="1458685"/>
            <a:ext cx="8277225" cy="4799239"/>
          </a:xfrm>
        </p:spPr>
        <p:txBody>
          <a:bodyPr/>
          <a:lstStyle/>
          <a:p>
            <a:pPr marL="0" indent="0">
              <a:buNone/>
            </a:pPr>
            <a:r>
              <a:rPr lang="en-US" sz="2000" b="1" u="sng" dirty="0">
                <a:latin typeface="Times New Roman" panose="02020603050405020304" pitchFamily="18" charset="0"/>
                <a:cs typeface="Times New Roman" panose="02020603050405020304" pitchFamily="18" charset="0"/>
              </a:rPr>
              <a:t>Respiratory Protection - LAST LINE OF DEFENSE !</a:t>
            </a:r>
          </a:p>
          <a:p>
            <a:pPr marL="0" indent="0">
              <a:buNone/>
            </a:pPr>
            <a:endParaRPr lang="en-US" sz="2000" b="1" u="sng"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When VDCSs and wet cutting </a:t>
            </a:r>
            <a:r>
              <a:rPr lang="en-US" sz="2000" dirty="0">
                <a:latin typeface="Times New Roman" panose="02020603050405020304" pitchFamily="18" charset="0"/>
                <a:cs typeface="Times New Roman" panose="02020603050405020304" pitchFamily="18" charset="0"/>
              </a:rPr>
              <a:t>are</a:t>
            </a:r>
            <a:r>
              <a:rPr lang="en-US" sz="2000" b="1" dirty="0">
                <a:latin typeface="Times New Roman" panose="02020603050405020304" pitchFamily="18" charset="0"/>
                <a:cs typeface="Times New Roman" panose="02020603050405020304" pitchFamily="18" charset="0"/>
              </a:rPr>
              <a:t> not feasible,</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do not reduce silica exposures to PEL, </a:t>
            </a:r>
            <a:r>
              <a:rPr lang="en-US" sz="2000" dirty="0">
                <a:latin typeface="Times New Roman" panose="02020603050405020304" pitchFamily="18" charset="0"/>
                <a:cs typeface="Times New Roman" panose="02020603050405020304" pitchFamily="18" charset="0"/>
              </a:rPr>
              <a:t>workers need </a:t>
            </a:r>
            <a:r>
              <a:rPr lang="en-US" sz="2000" b="1" dirty="0">
                <a:latin typeface="Times New Roman" panose="02020603050405020304" pitchFamily="18" charset="0"/>
                <a:cs typeface="Times New Roman" panose="02020603050405020304" pitchFamily="18" charset="0"/>
              </a:rPr>
              <a:t>respiratory protection.</a:t>
            </a:r>
          </a:p>
          <a:p>
            <a:pPr lvl="1">
              <a:buFont typeface="Courier New" pitchFamily="49" charset="0"/>
              <a:buChar char="o"/>
            </a:pPr>
            <a:r>
              <a:rPr lang="en-US" altLang="en-US" sz="2000" b="1" dirty="0">
                <a:latin typeface="Times New Roman" panose="02020603050405020304" pitchFamily="18" charset="0"/>
                <a:cs typeface="Times New Roman" panose="02020603050405020304" pitchFamily="18" charset="0"/>
              </a:rPr>
              <a:t>Respirators must fit properly </a:t>
            </a:r>
            <a:r>
              <a:rPr lang="en-US" altLang="en-US" sz="2000" dirty="0">
                <a:latin typeface="Times New Roman" panose="02020603050405020304" pitchFamily="18" charset="0"/>
                <a:cs typeface="Times New Roman" panose="02020603050405020304" pitchFamily="18" charset="0"/>
              </a:rPr>
              <a:t>to prevent leaks around the edges</a:t>
            </a:r>
          </a:p>
          <a:p>
            <a:pPr lvl="1">
              <a:buFont typeface="Courier New" pitchFamily="49" charset="0"/>
              <a:buChar char="o"/>
            </a:pPr>
            <a:r>
              <a:rPr lang="en-US" altLang="en-US" sz="2000" b="1" dirty="0">
                <a:latin typeface="Times New Roman" panose="02020603050405020304" pitchFamily="18" charset="0"/>
                <a:cs typeface="Times New Roman" panose="02020603050405020304" pitchFamily="18" charset="0"/>
              </a:rPr>
              <a:t>Fit-testing </a:t>
            </a:r>
            <a:r>
              <a:rPr lang="en-US" altLang="en-US" sz="2000" dirty="0">
                <a:latin typeface="Times New Roman" panose="02020603050405020304" pitchFamily="18" charset="0"/>
                <a:cs typeface="Times New Roman" panose="02020603050405020304" pitchFamily="18" charset="0"/>
              </a:rPr>
              <a:t>must be done </a:t>
            </a: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same make, model, style, and size of respirator </a:t>
            </a:r>
            <a:r>
              <a:rPr lang="en-US" sz="2000" dirty="0">
                <a:latin typeface="Times New Roman" panose="02020603050405020304" pitchFamily="18" charset="0"/>
                <a:cs typeface="Times New Roman" panose="02020603050405020304" pitchFamily="18" charset="0"/>
              </a:rPr>
              <a:t>that will be used </a:t>
            </a:r>
            <a:r>
              <a:rPr lang="en-US" altLang="en-US" sz="2000" dirty="0">
                <a:latin typeface="Times New Roman" panose="02020603050405020304" pitchFamily="18" charset="0"/>
                <a:cs typeface="Times New Roman" panose="02020603050405020304" pitchFamily="18" charset="0"/>
              </a:rPr>
              <a:t>before first wearing a respirator</a:t>
            </a:r>
          </a:p>
          <a:p>
            <a:pPr lvl="1">
              <a:buFont typeface="Courier New" pitchFamily="49" charset="0"/>
              <a:buChar char="o"/>
            </a:pPr>
            <a:r>
              <a:rPr lang="en-US" altLang="en-US" sz="2000" dirty="0">
                <a:latin typeface="Times New Roman" panose="02020603050405020304" pitchFamily="18" charset="0"/>
                <a:cs typeface="Times New Roman" panose="02020603050405020304" pitchFamily="18" charset="0"/>
              </a:rPr>
              <a:t>Only </a:t>
            </a:r>
            <a:r>
              <a:rPr lang="en-US" altLang="en-US" sz="2000" b="1" dirty="0">
                <a:latin typeface="Times New Roman" panose="02020603050405020304" pitchFamily="18" charset="0"/>
                <a:cs typeface="Times New Roman" panose="02020603050405020304" pitchFamily="18" charset="0"/>
              </a:rPr>
              <a:t>wear the model and size of respirator </a:t>
            </a:r>
            <a:r>
              <a:rPr lang="en-US" altLang="en-US" sz="2000" dirty="0">
                <a:latin typeface="Times New Roman" panose="02020603050405020304" pitchFamily="18" charset="0"/>
                <a:cs typeface="Times New Roman" panose="02020603050405020304" pitchFamily="18" charset="0"/>
              </a:rPr>
              <a:t>that you were </a:t>
            </a:r>
            <a:r>
              <a:rPr lang="en-US" altLang="en-US" sz="2000" b="1" dirty="0">
                <a:latin typeface="Times New Roman" panose="02020603050405020304" pitchFamily="18" charset="0"/>
                <a:cs typeface="Times New Roman" panose="02020603050405020304" pitchFamily="18" charset="0"/>
              </a:rPr>
              <a:t>fit tested </a:t>
            </a:r>
            <a:r>
              <a:rPr lang="en-US" altLang="en-US" sz="2000" dirty="0">
                <a:latin typeface="Times New Roman" panose="02020603050405020304" pitchFamily="18" charset="0"/>
                <a:cs typeface="Times New Roman" panose="02020603050405020304" pitchFamily="18" charset="0"/>
              </a:rPr>
              <a:t>with</a:t>
            </a:r>
          </a:p>
          <a:p>
            <a:pPr lvl="1">
              <a:buFont typeface="Courier New" pitchFamily="49" charset="0"/>
              <a:buChar char="o"/>
            </a:pPr>
            <a:r>
              <a:rPr lang="en-US" sz="2000" b="1" dirty="0">
                <a:latin typeface="Times New Roman" panose="02020603050405020304" pitchFamily="18" charset="0"/>
                <a:cs typeface="Times New Roman" panose="02020603050405020304" pitchFamily="18" charset="0"/>
              </a:rPr>
              <a:t>It is not permitted to have </a:t>
            </a:r>
          </a:p>
          <a:p>
            <a:pPr lvl="2">
              <a:buFont typeface="Courier New" pitchFamily="49" charset="0"/>
              <a:buChar char="o"/>
            </a:pPr>
            <a:r>
              <a:rPr lang="en-US" sz="1800" b="1" dirty="0">
                <a:latin typeface="Times New Roman" panose="02020603050405020304" pitchFamily="18" charset="0"/>
                <a:cs typeface="Times New Roman" panose="02020603050405020304" pitchFamily="18" charset="0"/>
              </a:rPr>
              <a:t>Facial hair </a:t>
            </a:r>
            <a:r>
              <a:rPr lang="en-US" sz="1800" dirty="0">
                <a:latin typeface="Times New Roman" panose="02020603050405020304" pitchFamily="18" charset="0"/>
                <a:cs typeface="Times New Roman" panose="02020603050405020304" pitchFamily="18" charset="0"/>
              </a:rPr>
              <a:t>that </a:t>
            </a:r>
            <a:r>
              <a:rPr lang="en-US" sz="1800" b="1" dirty="0">
                <a:latin typeface="Times New Roman" panose="02020603050405020304" pitchFamily="18" charset="0"/>
                <a:cs typeface="Times New Roman" panose="02020603050405020304" pitchFamily="18" charset="0"/>
              </a:rPr>
              <a:t>comes between the sealing surface of the                                                 </a:t>
            </a:r>
            <a:r>
              <a:rPr lang="en-US" sz="1800" b="1" dirty="0" err="1">
                <a:latin typeface="Times New Roman" panose="02020603050405020304" pitchFamily="18" charset="0"/>
                <a:cs typeface="Times New Roman" panose="02020603050405020304" pitchFamily="18" charset="0"/>
              </a:rPr>
              <a:t>facepiece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the face </a:t>
            </a:r>
            <a:r>
              <a:rPr lang="en-US" sz="1800" b="1" dirty="0">
                <a:latin typeface="Times New Roman" panose="02020603050405020304" pitchFamily="18" charset="0"/>
                <a:cs typeface="Times New Roman" panose="02020603050405020304" pitchFamily="18" charset="0"/>
              </a:rPr>
              <a:t>or</a:t>
            </a:r>
            <a:r>
              <a:rPr lang="en-US" sz="1800" dirty="0">
                <a:latin typeface="Times New Roman" panose="02020603050405020304" pitchFamily="18" charset="0"/>
                <a:cs typeface="Times New Roman" panose="02020603050405020304" pitchFamily="18" charset="0"/>
              </a:rPr>
              <a:t> that </a:t>
            </a:r>
            <a:r>
              <a:rPr lang="en-US" sz="1800" b="1" dirty="0">
                <a:latin typeface="Times New Roman" panose="02020603050405020304" pitchFamily="18" charset="0"/>
                <a:cs typeface="Times New Roman" panose="02020603050405020304" pitchFamily="18" charset="0"/>
              </a:rPr>
              <a:t>interferes with valve function</a:t>
            </a:r>
          </a:p>
          <a:p>
            <a:pPr lvl="2">
              <a:buFont typeface="Courier New" pitchFamily="49" charset="0"/>
              <a:buChar char="o"/>
            </a:pPr>
            <a:r>
              <a:rPr lang="en-US" sz="1800" b="1" dirty="0">
                <a:latin typeface="Times New Roman" panose="02020603050405020304" pitchFamily="18" charset="0"/>
                <a:cs typeface="Times New Roman" panose="02020603050405020304" pitchFamily="18" charset="0"/>
              </a:rPr>
              <a:t>Any condition </a:t>
            </a:r>
            <a:r>
              <a:rPr lang="en-US" sz="1800" dirty="0">
                <a:latin typeface="Times New Roman" panose="02020603050405020304" pitchFamily="18" charset="0"/>
                <a:cs typeface="Times New Roman" panose="02020603050405020304" pitchFamily="18" charset="0"/>
              </a:rPr>
              <a:t>that</a:t>
            </a:r>
            <a:r>
              <a:rPr lang="en-US" sz="1800" b="1" dirty="0">
                <a:latin typeface="Times New Roman" panose="02020603050405020304" pitchFamily="18" charset="0"/>
                <a:cs typeface="Times New Roman" panose="02020603050405020304" pitchFamily="18" charset="0"/>
              </a:rPr>
              <a:t> interferes </a:t>
            </a:r>
            <a:r>
              <a:rPr lang="en-US" sz="1800" dirty="0">
                <a:latin typeface="Times New Roman" panose="02020603050405020304" pitchFamily="18" charset="0"/>
                <a:cs typeface="Times New Roman" panose="02020603050405020304" pitchFamily="18" charset="0"/>
              </a:rPr>
              <a:t>with the </a:t>
            </a:r>
            <a:r>
              <a:rPr lang="en-US" sz="1800" b="1" dirty="0">
                <a:latin typeface="Times New Roman" panose="02020603050405020304" pitchFamily="18" charset="0"/>
                <a:cs typeface="Times New Roman" panose="02020603050405020304" pitchFamily="18" charset="0"/>
              </a:rPr>
              <a:t>face-to-facepiece </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seal or valve function</a:t>
            </a:r>
          </a:p>
        </p:txBody>
      </p:sp>
      <p:pic>
        <p:nvPicPr>
          <p:cNvPr id="5122" name="Picture 2" descr="Image result for respirator fit tes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590" y="4514352"/>
            <a:ext cx="1908410" cy="190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42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95" y="436967"/>
            <a:ext cx="6533146" cy="751609"/>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Respiratory Protection</a:t>
            </a:r>
          </a:p>
        </p:txBody>
      </p:sp>
      <p:sp>
        <p:nvSpPr>
          <p:cNvPr id="3" name="Content Placeholder 2"/>
          <p:cNvSpPr>
            <a:spLocks noGrp="1"/>
          </p:cNvSpPr>
          <p:nvPr>
            <p:ph idx="1"/>
          </p:nvPr>
        </p:nvSpPr>
        <p:spPr>
          <a:xfrm>
            <a:off x="0" y="1207821"/>
            <a:ext cx="5101389" cy="4525963"/>
          </a:xfrm>
        </p:spPr>
        <p:txBody>
          <a:bodyPr/>
          <a:lstStyle/>
          <a:p>
            <a:pPr>
              <a:spcBef>
                <a:spcPts val="0"/>
              </a:spcBef>
              <a:spcAft>
                <a:spcPts val="600"/>
              </a:spcAft>
            </a:pPr>
            <a:r>
              <a:rPr lang="en-US" sz="2400" dirty="0">
                <a:latin typeface="Times New Roman" panose="02020603050405020304" pitchFamily="18" charset="0"/>
                <a:cs typeface="Times New Roman" panose="02020603050405020304" pitchFamily="18" charset="0"/>
              </a:rPr>
              <a:t>Must </a:t>
            </a:r>
            <a:r>
              <a:rPr lang="en-US" sz="2400" b="1" dirty="0">
                <a:latin typeface="Times New Roman" panose="02020603050405020304" pitchFamily="18" charset="0"/>
                <a:cs typeface="Times New Roman" panose="02020603050405020304" pitchFamily="18" charset="0"/>
              </a:rPr>
              <a:t>comply with requirements of the Silica Standard, </a:t>
            </a:r>
            <a:r>
              <a:rPr lang="en-US" sz="2400" dirty="0">
                <a:latin typeface="Times New Roman" panose="02020603050405020304" pitchFamily="18" charset="0"/>
                <a:cs typeface="Times New Roman" panose="02020603050405020304" pitchFamily="18" charset="0"/>
              </a:rPr>
              <a:t>and with </a:t>
            </a:r>
            <a:r>
              <a:rPr lang="en-US" sz="2400" b="1" dirty="0">
                <a:latin typeface="Times New Roman" panose="02020603050405020304" pitchFamily="18" charset="0"/>
                <a:cs typeface="Times New Roman" panose="02020603050405020304" pitchFamily="18" charset="0"/>
              </a:rPr>
              <a:t>OSHA’s Respiratory Protection Standard (29 CFR 1910.134).</a:t>
            </a:r>
            <a:r>
              <a:rPr lang="en-US" alt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Assigned Protection Factor (APF) </a:t>
            </a:r>
            <a:r>
              <a:rPr lang="en-US" sz="2400" dirty="0">
                <a:latin typeface="Times New Roman" panose="02020603050405020304" pitchFamily="18" charset="0"/>
                <a:cs typeface="Times New Roman" panose="02020603050405020304" pitchFamily="18" charset="0"/>
              </a:rPr>
              <a:t>means the workplace </a:t>
            </a:r>
            <a:r>
              <a:rPr lang="en-US" sz="2400" b="1" dirty="0">
                <a:latin typeface="Times New Roman" panose="02020603050405020304" pitchFamily="18" charset="0"/>
                <a:cs typeface="Times New Roman" panose="02020603050405020304" pitchFamily="18" charset="0"/>
              </a:rPr>
              <a:t>level of respiratory protection</a:t>
            </a:r>
            <a:r>
              <a:rPr lang="en-US" sz="2400" dirty="0">
                <a:latin typeface="Times New Roman" panose="02020603050405020304" pitchFamily="18" charset="0"/>
                <a:cs typeface="Times New Roman" panose="02020603050405020304" pitchFamily="18" charset="0"/>
              </a:rPr>
              <a:t> that a respirator or class of respirators is expected to provide to employees when the employer implements a continuing, effective respiratory protection program as </a:t>
            </a:r>
            <a:r>
              <a:rPr lang="en-US" sz="2400" b="1" dirty="0">
                <a:latin typeface="Times New Roman" panose="02020603050405020304" pitchFamily="18" charset="0"/>
                <a:cs typeface="Times New Roman" panose="02020603050405020304" pitchFamily="18" charset="0"/>
              </a:rPr>
              <a:t>specified by the Respiratory Protection Standard.</a:t>
            </a:r>
            <a:r>
              <a:rPr lang="en-US" sz="2400" b="1" dirty="0">
                <a:solidFill>
                  <a:srgbClr val="FF0000"/>
                </a:solidFill>
                <a:latin typeface="Times New Roman" panose="02020603050405020304" pitchFamily="18" charset="0"/>
                <a:cs typeface="Times New Roman" panose="02020603050405020304" pitchFamily="18" charset="0"/>
              </a:rPr>
              <a:t> </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ound Diagonal Corner Rectangle 3"/>
          <p:cNvSpPr/>
          <p:nvPr/>
        </p:nvSpPr>
        <p:spPr bwMode="auto">
          <a:xfrm>
            <a:off x="5229726" y="1569030"/>
            <a:ext cx="3771198" cy="4366549"/>
          </a:xfrm>
          <a:prstGeom prst="round2DiagRect">
            <a:avLst>
              <a:gd name="adj1" fmla="val 16667"/>
              <a:gd name="adj2" fmla="val 10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Aft>
                <a:spcPts val="1200"/>
              </a:spcAft>
            </a:pPr>
            <a:r>
              <a:rPr lang="en-US" b="1" dirty="0"/>
              <a:t>EMPLOYERS MUST PROVIDE</a:t>
            </a:r>
          </a:p>
          <a:p>
            <a:pPr algn="ctr">
              <a:spcAft>
                <a:spcPts val="1200"/>
              </a:spcAft>
            </a:pPr>
            <a:r>
              <a:rPr lang="en-US" i="1" dirty="0"/>
              <a:t>AND</a:t>
            </a:r>
            <a:r>
              <a:rPr lang="en-US" b="1" dirty="0"/>
              <a:t> EMPLOYEES MUST USE</a:t>
            </a:r>
          </a:p>
          <a:p>
            <a:pPr algn="ctr">
              <a:spcAft>
                <a:spcPts val="1200"/>
              </a:spcAft>
            </a:pPr>
            <a:r>
              <a:rPr lang="en-US" b="1" dirty="0"/>
              <a:t>APPROPRIATE RESPIRATOR (APF) </a:t>
            </a:r>
          </a:p>
          <a:p>
            <a:pPr algn="ctr">
              <a:spcAft>
                <a:spcPts val="1200"/>
              </a:spcAft>
            </a:pPr>
            <a:r>
              <a:rPr lang="en-US" b="1" dirty="0"/>
              <a:t>IF IT IS REQUIRED BY THE SILICA STANDARD</a:t>
            </a:r>
          </a:p>
          <a:p>
            <a:pPr algn="ctr">
              <a:spcAft>
                <a:spcPts val="1200"/>
              </a:spcAft>
            </a:pPr>
            <a:r>
              <a:rPr lang="en-US" b="1" dirty="0">
                <a:ea typeface="ＭＳ Ｐゴシック" charset="-128"/>
                <a:cs typeface="ＭＳ Ｐゴシック" charset="-128"/>
              </a:rPr>
              <a:t>OR </a:t>
            </a:r>
          </a:p>
          <a:p>
            <a:pPr algn="ctr">
              <a:spcAft>
                <a:spcPts val="1200"/>
              </a:spcAft>
            </a:pPr>
            <a:r>
              <a:rPr lang="en-US" b="1" dirty="0">
                <a:ea typeface="ＭＳ Ｐゴシック" charset="-128"/>
                <a:cs typeface="ＭＳ Ｐゴシック" charset="-128"/>
              </a:rPr>
              <a:t>ENGINEERING CONTROLS CAN NOT GET EXPOSURES BELOW PEL</a:t>
            </a:r>
          </a:p>
          <a:p>
            <a:pPr algn="ctr">
              <a:spcAft>
                <a:spcPts val="1200"/>
              </a:spcAft>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1380222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66507" y="-75414"/>
            <a:ext cx="7277493" cy="951714"/>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Compliance with OSHA 29 CFR 1910.134 – Respiratory Protection Standard</a:t>
            </a:r>
          </a:p>
        </p:txBody>
      </p:sp>
      <p:sp>
        <p:nvSpPr>
          <p:cNvPr id="3" name="Content Placeholder 2"/>
          <p:cNvSpPr>
            <a:spLocks noGrp="1"/>
          </p:cNvSpPr>
          <p:nvPr>
            <p:ph idx="1"/>
          </p:nvPr>
        </p:nvSpPr>
        <p:spPr>
          <a:xfrm>
            <a:off x="0" y="1323082"/>
            <a:ext cx="6645442" cy="5182669"/>
          </a:xfrm>
        </p:spPr>
        <p:txBody>
          <a:bodyPr/>
          <a:lstStyle/>
          <a:p>
            <a:r>
              <a:rPr lang="en-US" sz="2400" dirty="0">
                <a:latin typeface="Times New Roman" panose="02020603050405020304" pitchFamily="18" charset="0"/>
                <a:cs typeface="Times New Roman" panose="02020603050405020304" pitchFamily="18" charset="0"/>
              </a:rPr>
              <a:t>Providing employees with appropriate respirators requires</a:t>
            </a:r>
            <a:r>
              <a:rPr lang="en-US" sz="2400" b="1" dirty="0">
                <a:latin typeface="Times New Roman" panose="02020603050405020304" pitchFamily="18" charset="0"/>
                <a:cs typeface="Times New Roman" panose="02020603050405020304" pitchFamily="18" charset="0"/>
              </a:rPr>
              <a:t> compliance with OSHA 29 CFR 1910.134 -</a:t>
            </a:r>
            <a:r>
              <a:rPr lang="en-US" sz="2400" dirty="0">
                <a:latin typeface="Times New Roman" panose="02020603050405020304" pitchFamily="18" charset="0"/>
                <a:cs typeface="Times New Roman" panose="02020603050405020304" pitchFamily="18" charset="0"/>
              </a:rPr>
              <a:t> Respiratory Protection Standard, which </a:t>
            </a:r>
            <a:r>
              <a:rPr lang="en-US" sz="2400" b="1" dirty="0">
                <a:latin typeface="Times New Roman" panose="02020603050405020304" pitchFamily="18" charset="0"/>
                <a:cs typeface="Times New Roman" panose="02020603050405020304" pitchFamily="18" charset="0"/>
              </a:rPr>
              <a:t>requires</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A </a:t>
            </a:r>
            <a:r>
              <a:rPr lang="en-US" sz="2400" b="1" dirty="0">
                <a:latin typeface="Times New Roman" panose="02020603050405020304" pitchFamily="18" charset="0"/>
                <a:ea typeface="ＭＳ Ｐゴシック" charset="-128"/>
                <a:cs typeface="Times New Roman" panose="02020603050405020304" pitchFamily="18" charset="0"/>
              </a:rPr>
              <a:t>written respiratory protection program</a:t>
            </a:r>
          </a:p>
          <a:p>
            <a:pPr marL="800100" lvl="1" indent="-342900">
              <a:buFont typeface="Wingdings" panose="05000000000000000000" pitchFamily="2" charset="2"/>
              <a:buChar char="§"/>
            </a:pPr>
            <a:r>
              <a:rPr lang="en-US" sz="2400" b="1" dirty="0">
                <a:latin typeface="Times New Roman" panose="02020603050405020304" pitchFamily="18" charset="0"/>
                <a:ea typeface="ＭＳ Ｐゴシック" charset="-128"/>
                <a:cs typeface="Times New Roman" panose="02020603050405020304" pitchFamily="18" charset="0"/>
              </a:rPr>
              <a:t>Medical evaluation </a:t>
            </a:r>
            <a:r>
              <a:rPr lang="en-US" sz="2400" dirty="0">
                <a:latin typeface="Times New Roman" panose="02020603050405020304" pitchFamily="18" charset="0"/>
                <a:ea typeface="ＭＳ Ｐゴシック" charset="-128"/>
                <a:cs typeface="Times New Roman" panose="02020603050405020304" pitchFamily="18" charset="0"/>
              </a:rPr>
              <a:t>to determine if the </a:t>
            </a:r>
            <a:r>
              <a:rPr lang="en-US" sz="2400" b="1" dirty="0">
                <a:latin typeface="Times New Roman" panose="02020603050405020304" pitchFamily="18" charset="0"/>
                <a:ea typeface="ＭＳ Ｐゴシック" charset="-128"/>
                <a:cs typeface="Times New Roman" panose="02020603050405020304" pitchFamily="18" charset="0"/>
              </a:rPr>
              <a:t>employee is fit to wear a respirator</a:t>
            </a:r>
          </a:p>
          <a:p>
            <a:pPr marL="800100" lvl="1" indent="-342900">
              <a:buFont typeface="Wingdings" panose="05000000000000000000" pitchFamily="2" charset="2"/>
              <a:buChar char="§"/>
            </a:pPr>
            <a:r>
              <a:rPr lang="en-US" sz="2400" b="1" dirty="0">
                <a:latin typeface="Times New Roman" panose="02020603050405020304" pitchFamily="18" charset="0"/>
                <a:ea typeface="ＭＳ Ｐゴシック" charset="-128"/>
                <a:cs typeface="Times New Roman" panose="02020603050405020304" pitchFamily="18" charset="0"/>
              </a:rPr>
              <a:t>Employee training </a:t>
            </a:r>
            <a:r>
              <a:rPr lang="en-US" sz="2400" dirty="0">
                <a:latin typeface="Times New Roman" panose="02020603050405020304" pitchFamily="18" charset="0"/>
                <a:ea typeface="ＭＳ Ｐゴシック" charset="-128"/>
                <a:cs typeface="Times New Roman" panose="02020603050405020304" pitchFamily="18" charset="0"/>
              </a:rPr>
              <a:t>in proper use, limitations, and storage of the respirator selected for use</a:t>
            </a:r>
          </a:p>
          <a:p>
            <a:pPr marL="800100" lvl="1" indent="-342900">
              <a:buFont typeface="Wingdings" panose="05000000000000000000" pitchFamily="2" charset="2"/>
              <a:buChar char="§"/>
            </a:pPr>
            <a:r>
              <a:rPr lang="en-US" sz="2400" b="1" dirty="0">
                <a:latin typeface="Times New Roman" panose="02020603050405020304" pitchFamily="18" charset="0"/>
                <a:ea typeface="ＭＳ Ｐゴシック" charset="-128"/>
                <a:cs typeface="Times New Roman" panose="02020603050405020304" pitchFamily="18" charset="0"/>
              </a:rPr>
              <a:t>Fit testing </a:t>
            </a:r>
            <a:r>
              <a:rPr lang="en-US" sz="2400" dirty="0">
                <a:latin typeface="Times New Roman" panose="02020603050405020304" pitchFamily="18" charset="0"/>
                <a:ea typeface="ＭＳ Ｐゴシック" charset="-128"/>
                <a:cs typeface="Times New Roman" panose="02020603050405020304" pitchFamily="18" charset="0"/>
              </a:rPr>
              <a:t>to determine that the respirator selected for use fits properly</a:t>
            </a:r>
          </a:p>
          <a:p>
            <a:pPr marL="800100" lvl="1" indent="-342900">
              <a:buFont typeface="Wingdings" panose="05000000000000000000" pitchFamily="2" charset="2"/>
              <a:buChar char="§"/>
            </a:pPr>
            <a:r>
              <a:rPr lang="en-US" sz="2400" dirty="0">
                <a:latin typeface="Times New Roman" panose="02020603050405020304" pitchFamily="18" charset="0"/>
                <a:ea typeface="ＭＳ Ｐゴシック" charset="-128"/>
                <a:cs typeface="Times New Roman" panose="02020603050405020304" pitchFamily="18" charset="0"/>
              </a:rPr>
              <a:t>Procedures and schedules </a:t>
            </a:r>
            <a:r>
              <a:rPr lang="en-US" sz="2400" b="1" dirty="0">
                <a:latin typeface="Times New Roman" panose="02020603050405020304" pitchFamily="18" charset="0"/>
                <a:ea typeface="ＭＳ Ｐゴシック" charset="-128"/>
                <a:cs typeface="Times New Roman" panose="02020603050405020304" pitchFamily="18" charset="0"/>
              </a:rPr>
              <a:t>for respirator maintenance</a:t>
            </a:r>
          </a:p>
        </p:txBody>
      </p:sp>
      <p:pic>
        <p:nvPicPr>
          <p:cNvPr id="6146" name="Picture 2" descr="An APF 10 respirator worn by a worker illu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788" y="1334329"/>
            <a:ext cx="1306951" cy="165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descr="An APF 10 respirator illustration.&#10;"/>
          <p:cNvSpPr/>
          <p:nvPr/>
        </p:nvSpPr>
        <p:spPr>
          <a:xfrm>
            <a:off x="6500957" y="3162349"/>
            <a:ext cx="2660550" cy="246221"/>
          </a:xfrm>
          <a:prstGeom prst="rect">
            <a:avLst/>
          </a:prstGeom>
        </p:spPr>
        <p:txBody>
          <a:bodyPr wrap="square">
            <a:spAutoFit/>
          </a:bodyPr>
          <a:lstStyle/>
          <a:p>
            <a:pPr marL="114935">
              <a:spcBef>
                <a:spcPts val="100"/>
              </a:spcBef>
            </a:pPr>
            <a:r>
              <a:rPr lang="en-US" sz="1000"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A</a:t>
            </a:r>
            <a:r>
              <a:rPr lang="en-US" sz="1000" kern="0" spc="-25" dirty="0">
                <a:solidFill>
                  <a:srgbClr val="231F20"/>
                </a:solidFill>
                <a:latin typeface="Arial" panose="020B0604020202020204" pitchFamily="34" charset="0"/>
                <a:ea typeface="Arial" panose="020B0604020202020204" pitchFamily="34" charset="0"/>
                <a:cs typeface="Times New Roman" panose="02020603050405020304" pitchFamily="18" charset="0"/>
              </a:rPr>
              <a:t>PF</a:t>
            </a:r>
            <a:r>
              <a:rPr lang="en-US" sz="1000"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=1</a:t>
            </a:r>
            <a:r>
              <a:rPr lang="en-US" sz="1000" kern="0" dirty="0">
                <a:solidFill>
                  <a:srgbClr val="231F20"/>
                </a:solidFill>
                <a:latin typeface="Arial" panose="020B0604020202020204" pitchFamily="34" charset="0"/>
                <a:ea typeface="Arial" panose="020B0604020202020204" pitchFamily="34" charset="0"/>
                <a:cs typeface="Times New Roman" panose="02020603050405020304" pitchFamily="18" charset="0"/>
              </a:rPr>
              <a:t>0</a:t>
            </a:r>
            <a:r>
              <a:rPr lang="en-US" sz="1000" kern="0" dirty="0">
                <a:solidFill>
                  <a:sysClr val="windowText" lastClr="00000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N</a:t>
            </a:r>
            <a:r>
              <a:rPr lang="en-US" sz="1000" i="1"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ee</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d</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s</a:t>
            </a:r>
            <a:r>
              <a:rPr lang="en-US" sz="1000" i="1" kern="0" spc="-120"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o</a:t>
            </a:r>
            <a:r>
              <a:rPr lang="en-US" sz="1000" i="1" kern="0" spc="-110"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b</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e</a:t>
            </a:r>
            <a:r>
              <a:rPr lang="en-US" sz="1000" i="1" kern="0" spc="-115"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fi</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spc="-115" dirty="0">
                <a:solidFill>
                  <a:srgbClr val="231F20"/>
                </a:solidFill>
                <a:latin typeface="Arial" panose="020B0604020202020204" pitchFamily="34" charset="0"/>
                <a:ea typeface="Arial" panose="020B0604020202020204" pitchFamily="34" charset="0"/>
                <a:cs typeface="Times New Roman" panose="02020603050405020304" pitchFamily="18" charset="0"/>
              </a:rPr>
              <a:t> </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es</a:t>
            </a:r>
            <a:r>
              <a:rPr lang="en-US" sz="1000" i="1" kern="0" spc="-15" dirty="0">
                <a:solidFill>
                  <a:srgbClr val="231F20"/>
                </a:solidFill>
                <a:latin typeface="Arial" panose="020B0604020202020204" pitchFamily="34" charset="0"/>
                <a:ea typeface="Arial" panose="020B0604020202020204" pitchFamily="34" charset="0"/>
                <a:cs typeface="Times New Roman" panose="02020603050405020304" pitchFamily="18" charset="0"/>
              </a:rPr>
              <a:t>t</a:t>
            </a:r>
            <a:r>
              <a:rPr lang="en-US" sz="1000" i="1" kern="0" spc="-20" dirty="0">
                <a:solidFill>
                  <a:srgbClr val="231F20"/>
                </a:solidFill>
                <a:latin typeface="Arial" panose="020B0604020202020204" pitchFamily="34" charset="0"/>
                <a:ea typeface="Arial" panose="020B0604020202020204" pitchFamily="34" charset="0"/>
                <a:cs typeface="Times New Roman" panose="02020603050405020304" pitchFamily="18" charset="0"/>
              </a:rPr>
              <a:t>e</a:t>
            </a:r>
            <a:r>
              <a:rPr lang="en-US" sz="1000" i="1" kern="0" dirty="0">
                <a:solidFill>
                  <a:srgbClr val="231F20"/>
                </a:solidFill>
                <a:latin typeface="Arial" panose="020B0604020202020204" pitchFamily="34" charset="0"/>
                <a:ea typeface="Arial" panose="020B0604020202020204" pitchFamily="34" charset="0"/>
                <a:cs typeface="Times New Roman" panose="02020603050405020304" pitchFamily="18" charset="0"/>
              </a:rPr>
              <a:t>d</a:t>
            </a:r>
            <a:endParaRPr lang="en-US" sz="1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n95 respir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957" y="1323082"/>
            <a:ext cx="1055049" cy="1055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ANDANA">
            <a:extLst>
              <a:ext uri="{FF2B5EF4-FFF2-40B4-BE49-F238E27FC236}">
                <a16:creationId xmlns:a16="http://schemas.microsoft.com/office/drawing/2014/main" id="{5FDCDBA4-229D-49AE-A120-B4316EBCC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5320" y="5352272"/>
            <a:ext cx="1367400" cy="1367400"/>
          </a:xfrm>
          <a:prstGeom prst="rect">
            <a:avLst/>
          </a:prstGeom>
          <a:noFill/>
          <a:extLst>
            <a:ext uri="{909E8E84-426E-40DD-AFC4-6F175D3DCCD1}">
              <a14:hiddenFill xmlns:a14="http://schemas.microsoft.com/office/drawing/2010/main">
                <a:solidFill>
                  <a:srgbClr val="FFFFFF"/>
                </a:solidFill>
              </a14:hiddenFill>
            </a:ext>
          </a:extLst>
        </p:spPr>
      </p:pic>
      <p:sp>
        <p:nvSpPr>
          <p:cNvPr id="9" name="&quot;No&quot; Symbol 1" descr="A not allowed sign showing bandana cannot be used as a respirator.">
            <a:extLst>
              <a:ext uri="{FF2B5EF4-FFF2-40B4-BE49-F238E27FC236}">
                <a16:creationId xmlns:a16="http://schemas.microsoft.com/office/drawing/2014/main" id="{3EEA7B8C-2E3C-4106-9355-F15F9A50E46C}"/>
              </a:ext>
            </a:extLst>
          </p:cNvPr>
          <p:cNvSpPr/>
          <p:nvPr/>
        </p:nvSpPr>
        <p:spPr bwMode="auto">
          <a:xfrm>
            <a:off x="6937445" y="5675762"/>
            <a:ext cx="1213621" cy="915660"/>
          </a:xfrm>
          <a:prstGeom prst="noSmoking">
            <a:avLst>
              <a:gd name="adj" fmla="val 7830"/>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2" charset="0"/>
            </a:endParaRPr>
          </a:p>
        </p:txBody>
      </p:sp>
      <p:pic>
        <p:nvPicPr>
          <p:cNvPr id="10" name="Picture 4" descr="Image result for n95 respirator">
            <a:extLst>
              <a:ext uri="{FF2B5EF4-FFF2-40B4-BE49-F238E27FC236}">
                <a16:creationId xmlns:a16="http://schemas.microsoft.com/office/drawing/2014/main" id="{42154324-CF0E-4E59-9879-CB1500A3C9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0957" y="2366883"/>
            <a:ext cx="1068063" cy="854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PF 25 respirator illustration">
            <a:extLst>
              <a:ext uri="{FF2B5EF4-FFF2-40B4-BE49-F238E27FC236}">
                <a16:creationId xmlns:a16="http://schemas.microsoft.com/office/drawing/2014/main" id="{BD90A5E3-0DFA-4A80-8F3A-CEB8D262047F}"/>
              </a:ext>
            </a:extLst>
          </p:cNvPr>
          <p:cNvPicPr>
            <a:picLocks noChangeAspect="1"/>
          </p:cNvPicPr>
          <p:nvPr/>
        </p:nvPicPr>
        <p:blipFill>
          <a:blip r:embed="rId7" cstate="print"/>
          <a:stretch>
            <a:fillRect/>
          </a:stretch>
        </p:blipFill>
        <p:spPr>
          <a:xfrm>
            <a:off x="6427778" y="3476492"/>
            <a:ext cx="2677170" cy="2120175"/>
          </a:xfrm>
          <a:prstGeom prst="rect">
            <a:avLst/>
          </a:prstGeom>
        </p:spPr>
      </p:pic>
    </p:spTree>
    <p:extLst>
      <p:ext uri="{BB962C8B-B14F-4D97-AF65-F5344CB8AC3E}">
        <p14:creationId xmlns:p14="http://schemas.microsoft.com/office/powerpoint/2010/main" val="342357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96281" y="0"/>
            <a:ext cx="7398326" cy="1153775"/>
          </a:xfrm>
        </p:spPr>
        <p:txBody>
          <a:bodyPr/>
          <a:lstStyle/>
          <a:p>
            <a:r>
              <a:rPr lang="en-US" sz="2900" b="1" spc="150" dirty="0">
                <a:solidFill>
                  <a:srgbClr val="FFFFFF"/>
                </a:solidFill>
                <a:latin typeface="Arial" panose="020B0604020202020204" pitchFamily="34" charset="0"/>
                <a:ea typeface="Tahoma" panose="020B0604030504040204" pitchFamily="34" charset="0"/>
                <a:cs typeface="Arial" panose="020B0604020202020204" pitchFamily="34" charset="0"/>
              </a:rPr>
              <a:t>Specified Exposure Control Method TABLE  1 - Silica Control Compliance for Construction</a:t>
            </a:r>
          </a:p>
        </p:txBody>
      </p:sp>
      <p:sp>
        <p:nvSpPr>
          <p:cNvPr id="7" name="Content Placeholder 1">
            <a:extLst>
              <a:ext uri="{FF2B5EF4-FFF2-40B4-BE49-F238E27FC236}">
                <a16:creationId xmlns:a16="http://schemas.microsoft.com/office/drawing/2014/main" id="{01F6B719-A8A7-4DC1-87E9-831DCDE62E5C}"/>
              </a:ext>
            </a:extLst>
          </p:cNvPr>
          <p:cNvSpPr txBox="1"/>
          <p:nvPr/>
        </p:nvSpPr>
        <p:spPr>
          <a:xfrm>
            <a:off x="133350" y="1317811"/>
            <a:ext cx="9010650" cy="4270400"/>
          </a:xfrm>
          <a:prstGeom prst="rect">
            <a:avLst/>
          </a:prstGeom>
          <a:noFill/>
        </p:spPr>
        <p:txBody>
          <a:bodyPr wrap="square" rtlCol="0">
            <a:spAutoFit/>
          </a:bodyPr>
          <a:lstStyle/>
          <a:p>
            <a:r>
              <a:rPr lang="en-US" b="1" u="sng" dirty="0">
                <a:solidFill>
                  <a:srgbClr val="000000"/>
                </a:solidFill>
                <a:latin typeface="Times New Roman" panose="02020603050405020304" pitchFamily="18" charset="0"/>
                <a:cs typeface="Times New Roman" panose="02020603050405020304" pitchFamily="18" charset="0"/>
              </a:rPr>
              <a:t>How to read Table 1:</a:t>
            </a:r>
          </a:p>
          <a:p>
            <a:pPr marL="214313"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Identify</a:t>
            </a:r>
            <a:r>
              <a:rPr lang="en-US" sz="1600" dirty="0">
                <a:solidFill>
                  <a:srgbClr val="000000"/>
                </a:solidFill>
                <a:latin typeface="Times New Roman" panose="02020603050405020304" pitchFamily="18" charset="0"/>
                <a:cs typeface="Times New Roman" panose="02020603050405020304" pitchFamily="18" charset="0"/>
              </a:rPr>
              <a:t> the </a:t>
            </a:r>
            <a:r>
              <a:rPr lang="en-US" sz="1600" b="1" dirty="0">
                <a:solidFill>
                  <a:srgbClr val="000000"/>
                </a:solidFill>
                <a:latin typeface="Times New Roman" panose="02020603050405020304" pitchFamily="18" charset="0"/>
                <a:cs typeface="Times New Roman" panose="02020603050405020304" pitchFamily="18" charset="0"/>
              </a:rPr>
              <a:t>equipment/task</a:t>
            </a:r>
            <a:r>
              <a:rPr lang="en-US" sz="1600" dirty="0">
                <a:solidFill>
                  <a:srgbClr val="000000"/>
                </a:solidFill>
                <a:latin typeface="Times New Roman" panose="02020603050405020304" pitchFamily="18" charset="0"/>
                <a:cs typeface="Times New Roman" panose="02020603050405020304" pitchFamily="18" charset="0"/>
              </a:rPr>
              <a:t> that will be used</a:t>
            </a:r>
          </a:p>
          <a:p>
            <a:pPr marL="214313"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Determine</a:t>
            </a:r>
            <a:r>
              <a:rPr lang="en-US" sz="1600" dirty="0">
                <a:solidFill>
                  <a:srgbClr val="000000"/>
                </a:solidFill>
                <a:latin typeface="Times New Roman" panose="02020603050405020304" pitchFamily="18" charset="0"/>
                <a:cs typeface="Times New Roman" panose="02020603050405020304" pitchFamily="18" charset="0"/>
              </a:rPr>
              <a:t> the </a:t>
            </a:r>
            <a:r>
              <a:rPr lang="en-US" sz="1600" b="1" dirty="0">
                <a:solidFill>
                  <a:srgbClr val="000000"/>
                </a:solidFill>
                <a:latin typeface="Times New Roman" panose="02020603050405020304" pitchFamily="18" charset="0"/>
                <a:cs typeface="Times New Roman" panose="02020603050405020304" pitchFamily="18" charset="0"/>
              </a:rPr>
              <a:t>silica exposure duration</a:t>
            </a:r>
            <a:r>
              <a:rPr lang="en-US" sz="1600" dirty="0">
                <a:solidFill>
                  <a:srgbClr val="000000"/>
                </a:solidFill>
                <a:latin typeface="Times New Roman" panose="02020603050405020304" pitchFamily="18" charset="0"/>
                <a:cs typeface="Times New Roman" panose="02020603050405020304" pitchFamily="18" charset="0"/>
              </a:rPr>
              <a:t> of worker(s) engaged in the task</a:t>
            </a:r>
          </a:p>
          <a:p>
            <a:pPr marL="671513" lvl="1"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 4 hours/shift</a:t>
            </a:r>
          </a:p>
          <a:p>
            <a:pPr marL="671513" lvl="1"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&gt; 4 hours/shift</a:t>
            </a:r>
          </a:p>
          <a:p>
            <a:pPr marL="214313"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Identify</a:t>
            </a:r>
            <a:r>
              <a:rPr lang="en-US" sz="1600" dirty="0">
                <a:solidFill>
                  <a:srgbClr val="000000"/>
                </a:solidFill>
                <a:latin typeface="Times New Roman" panose="02020603050405020304" pitchFamily="18" charset="0"/>
                <a:cs typeface="Times New Roman" panose="02020603050405020304" pitchFamily="18" charset="0"/>
              </a:rPr>
              <a:t> the </a:t>
            </a:r>
            <a:r>
              <a:rPr lang="en-US" sz="1600" b="1" dirty="0">
                <a:solidFill>
                  <a:srgbClr val="000000"/>
                </a:solidFill>
                <a:latin typeface="Times New Roman" panose="02020603050405020304" pitchFamily="18" charset="0"/>
                <a:cs typeface="Times New Roman" panose="02020603050405020304" pitchFamily="18" charset="0"/>
              </a:rPr>
              <a:t>task location </a:t>
            </a:r>
          </a:p>
          <a:p>
            <a:pPr marL="671513" lvl="1"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indoors</a:t>
            </a:r>
            <a:r>
              <a:rPr lang="en-US" sz="1600" dirty="0">
                <a:solidFill>
                  <a:srgbClr val="000000"/>
                </a:solidFill>
                <a:latin typeface="Times New Roman" panose="02020603050405020304" pitchFamily="18" charset="0"/>
                <a:cs typeface="Times New Roman" panose="02020603050405020304" pitchFamily="18" charset="0"/>
              </a:rPr>
              <a:t> , or</a:t>
            </a:r>
          </a:p>
          <a:p>
            <a:pPr marL="671513" lvl="1"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enclosed area, outdoors</a:t>
            </a:r>
          </a:p>
          <a:p>
            <a:pPr marL="214313"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Comply with </a:t>
            </a:r>
            <a:r>
              <a:rPr lang="en-US" sz="1600" dirty="0">
                <a:solidFill>
                  <a:srgbClr val="000000"/>
                </a:solidFill>
                <a:latin typeface="Times New Roman" panose="02020603050405020304" pitchFamily="18" charset="0"/>
                <a:cs typeface="Times New Roman" panose="02020603050405020304" pitchFamily="18" charset="0"/>
              </a:rPr>
              <a:t>the engineering and work practice control methods listed in </a:t>
            </a:r>
            <a:r>
              <a:rPr lang="en-US" sz="1600" b="1" dirty="0">
                <a:solidFill>
                  <a:srgbClr val="000000"/>
                </a:solidFill>
                <a:latin typeface="Times New Roman" panose="02020603050405020304" pitchFamily="18" charset="0"/>
                <a:cs typeface="Times New Roman" panose="02020603050405020304" pitchFamily="18" charset="0"/>
              </a:rPr>
              <a:t>Table 1 </a:t>
            </a:r>
            <a:endParaRPr lang="en-US" sz="1600" dirty="0">
              <a:solidFill>
                <a:srgbClr val="000000"/>
              </a:solidFill>
              <a:latin typeface="Times New Roman" panose="02020603050405020304" pitchFamily="18" charset="0"/>
              <a:cs typeface="Times New Roman" panose="02020603050405020304" pitchFamily="18" charset="0"/>
            </a:endParaRPr>
          </a:p>
          <a:p>
            <a:pPr marL="671513" lvl="1" indent="-214313">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Operate and maintain machine in accordance with </a:t>
            </a:r>
            <a:r>
              <a:rPr lang="en-US" sz="1600" b="1" dirty="0">
                <a:solidFill>
                  <a:srgbClr val="000000"/>
                </a:solidFill>
                <a:latin typeface="Times New Roman" panose="02020603050405020304" pitchFamily="18" charset="0"/>
                <a:cs typeface="Times New Roman" panose="02020603050405020304" pitchFamily="18" charset="0"/>
              </a:rPr>
              <a:t>manufacturer’s instructions </a:t>
            </a:r>
            <a:r>
              <a:rPr lang="en-US" sz="1600" dirty="0">
                <a:solidFill>
                  <a:srgbClr val="000000"/>
                </a:solidFill>
                <a:latin typeface="Times New Roman" panose="02020603050405020304" pitchFamily="18" charset="0"/>
                <a:cs typeface="Times New Roman" panose="02020603050405020304" pitchFamily="18" charset="0"/>
              </a:rPr>
              <a:t>to minimize dust emissions.</a:t>
            </a:r>
          </a:p>
          <a:p>
            <a:pPr marL="214313" indent="-214313">
              <a:buFont typeface="Arial" panose="020B0604020202020204" pitchFamily="34" charset="0"/>
              <a:buChar char="•"/>
            </a:pPr>
            <a:r>
              <a:rPr lang="en-US" sz="1600" b="1" dirty="0">
                <a:solidFill>
                  <a:srgbClr val="000000"/>
                </a:solidFill>
                <a:latin typeface="Times New Roman" panose="02020603050405020304" pitchFamily="18" charset="0"/>
                <a:cs typeface="Times New Roman" panose="02020603050405020304" pitchFamily="18" charset="0"/>
              </a:rPr>
              <a:t>If Table 1 calls for respiratory protection </a:t>
            </a:r>
            <a:r>
              <a:rPr lang="en-US" sz="1600" dirty="0">
                <a:solidFill>
                  <a:srgbClr val="000000"/>
                </a:solidFill>
                <a:latin typeface="Times New Roman" panose="02020603050405020304" pitchFamily="18" charset="0"/>
                <a:cs typeface="Times New Roman" panose="02020603050405020304" pitchFamily="18" charset="0"/>
              </a:rPr>
              <a:t>for the identified </a:t>
            </a:r>
            <a:r>
              <a:rPr lang="en-US" sz="1600" b="1" dirty="0">
                <a:solidFill>
                  <a:srgbClr val="000000"/>
                </a:solidFill>
                <a:latin typeface="Times New Roman" panose="02020603050405020304" pitchFamily="18" charset="0"/>
                <a:cs typeface="Times New Roman" panose="02020603050405020304" pitchFamily="18" charset="0"/>
              </a:rPr>
              <a:t>location </a:t>
            </a:r>
            <a:r>
              <a:rPr lang="en-US" sz="1600" dirty="0">
                <a:solidFill>
                  <a:srgbClr val="000000"/>
                </a:solidFill>
                <a:latin typeface="Times New Roman" panose="02020603050405020304" pitchFamily="18" charset="0"/>
                <a:cs typeface="Times New Roman" panose="02020603050405020304" pitchFamily="18" charset="0"/>
              </a:rPr>
              <a:t>and determined </a:t>
            </a:r>
            <a:r>
              <a:rPr lang="en-US" sz="1600" b="1" dirty="0">
                <a:solidFill>
                  <a:srgbClr val="000000"/>
                </a:solidFill>
                <a:latin typeface="Times New Roman" panose="02020603050405020304" pitchFamily="18" charset="0"/>
                <a:cs typeface="Times New Roman" panose="02020603050405020304" pitchFamily="18" charset="0"/>
              </a:rPr>
              <a:t>exposure duration</a:t>
            </a:r>
            <a:r>
              <a:rPr lang="en-US" sz="1600" dirty="0">
                <a:solidFill>
                  <a:srgbClr val="000000"/>
                </a:solidFill>
                <a:latin typeface="Times New Roman" panose="02020603050405020304" pitchFamily="18" charset="0"/>
                <a:cs typeface="Times New Roman" panose="02020603050405020304" pitchFamily="18" charset="0"/>
              </a:rPr>
              <a:t>:</a:t>
            </a:r>
          </a:p>
          <a:p>
            <a:pPr marL="671513" lvl="1" indent="-214313">
              <a:buFont typeface="Arial" panose="020B0604020202020204" pitchFamily="34" charset="0"/>
              <a:buChar char="•"/>
            </a:pP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Along with the engineering controls</a:t>
            </a:r>
            <a:r>
              <a:rPr lang="en-US" sz="1600" dirty="0">
                <a:solidFill>
                  <a:srgbClr val="000000"/>
                </a:solidFill>
                <a:latin typeface="Times New Roman" panose="02020603050405020304" pitchFamily="18" charset="0"/>
                <a:cs typeface="Times New Roman" panose="02020603050405020304" pitchFamily="18" charset="0"/>
              </a:rPr>
              <a:t>, you must </a:t>
            </a:r>
            <a:r>
              <a:rPr lang="en-US" sz="1600" b="1" dirty="0">
                <a:solidFill>
                  <a:srgbClr val="000000"/>
                </a:solidFill>
                <a:latin typeface="Times New Roman" panose="02020603050405020304" pitchFamily="18" charset="0"/>
                <a:cs typeface="Times New Roman" panose="02020603050405020304" pitchFamily="18" charset="0"/>
              </a:rPr>
              <a:t>provide</a:t>
            </a:r>
            <a:r>
              <a:rPr lang="en-US" sz="1600" dirty="0">
                <a:solidFill>
                  <a:srgbClr val="000000"/>
                </a:solidFill>
                <a:latin typeface="Times New Roman" panose="02020603050405020304" pitchFamily="18" charset="0"/>
                <a:cs typeface="Times New Roman" panose="02020603050405020304" pitchFamily="18" charset="0"/>
              </a:rPr>
              <a:t> the </a:t>
            </a:r>
            <a:r>
              <a:rPr lang="en-US" sz="1600" b="1" dirty="0">
                <a:solidFill>
                  <a:srgbClr val="000000"/>
                </a:solidFill>
                <a:latin typeface="Times New Roman" panose="02020603050405020304" pitchFamily="18" charset="0"/>
                <a:cs typeface="Times New Roman" panose="02020603050405020304" pitchFamily="18" charset="0"/>
              </a:rPr>
              <a:t>required respirator </a:t>
            </a:r>
            <a:r>
              <a:rPr lang="en-US" sz="1600" dirty="0">
                <a:solidFill>
                  <a:srgbClr val="000000"/>
                </a:solidFill>
                <a:latin typeface="Times New Roman" panose="02020603050405020304" pitchFamily="18" charset="0"/>
                <a:cs typeface="Times New Roman" panose="02020603050405020304" pitchFamily="18" charset="0"/>
              </a:rPr>
              <a:t>with the </a:t>
            </a:r>
            <a:r>
              <a:rPr lang="en-US" sz="1600" b="1" dirty="0">
                <a:solidFill>
                  <a:srgbClr val="000000"/>
                </a:solidFill>
                <a:latin typeface="Times New Roman" panose="02020603050405020304" pitchFamily="18" charset="0"/>
                <a:cs typeface="Times New Roman" panose="02020603050405020304" pitchFamily="18" charset="0"/>
              </a:rPr>
              <a:t>minimum </a:t>
            </a:r>
            <a:r>
              <a:rPr lang="en-US" sz="1600" dirty="0">
                <a:solidFill>
                  <a:srgbClr val="000000"/>
                </a:solidFill>
                <a:latin typeface="Times New Roman" panose="02020603050405020304" pitchFamily="18" charset="0"/>
                <a:cs typeface="Times New Roman" panose="02020603050405020304" pitchFamily="18" charset="0"/>
              </a:rPr>
              <a:t>assigned protection factor                                                                                                           </a:t>
            </a:r>
            <a:r>
              <a:rPr lang="en-US" sz="1600" b="1" dirty="0">
                <a:solidFill>
                  <a:srgbClr val="000000"/>
                </a:solidFill>
                <a:latin typeface="Times New Roman" panose="02020603050405020304" pitchFamily="18" charset="0"/>
                <a:cs typeface="Times New Roman" panose="02020603050405020304" pitchFamily="18" charset="0"/>
              </a:rPr>
              <a:t>(APF)</a:t>
            </a:r>
          </a:p>
          <a:p>
            <a:pPr marL="214313" indent="-214313">
              <a:buFont typeface="Arial" panose="020B0604020202020204" pitchFamily="34" charset="0"/>
              <a:buChar char="•"/>
            </a:pPr>
            <a:endParaRPr lang="en-US" sz="1350" dirty="0">
              <a:solidFill>
                <a:srgbClr val="000000"/>
              </a:solidFill>
            </a:endParaRPr>
          </a:p>
        </p:txBody>
      </p:sp>
      <p:pic>
        <p:nvPicPr>
          <p:cNvPr id="6" name="Picture 5" descr="A snapshot of the Table 1 ">
            <a:extLst>
              <a:ext uri="{FF2B5EF4-FFF2-40B4-BE49-F238E27FC236}">
                <a16:creationId xmlns:a16="http://schemas.microsoft.com/office/drawing/2014/main" id="{E9D33F03-BBB1-49AC-B3BC-133C06AEEFF5}"/>
              </a:ext>
            </a:extLst>
          </p:cNvPr>
          <p:cNvPicPr>
            <a:picLocks noChangeAspect="1"/>
          </p:cNvPicPr>
          <p:nvPr/>
        </p:nvPicPr>
        <p:blipFill rotWithShape="1">
          <a:blip r:embed="rId3"/>
          <a:srcRect b="37404"/>
          <a:stretch/>
        </p:blipFill>
        <p:spPr>
          <a:xfrm>
            <a:off x="4048125" y="4849547"/>
            <a:ext cx="4652962" cy="1745768"/>
          </a:xfrm>
          <a:prstGeom prst="rect">
            <a:avLst/>
          </a:prstGeom>
        </p:spPr>
      </p:pic>
    </p:spTree>
    <p:extLst>
      <p:ext uri="{BB962C8B-B14F-4D97-AF65-F5344CB8AC3E}">
        <p14:creationId xmlns:p14="http://schemas.microsoft.com/office/powerpoint/2010/main" val="1004377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FDCDAD-7F2A-40B2-AC77-7690A53F4BEE}"/>
              </a:ext>
            </a:extLst>
          </p:cNvPr>
          <p:cNvSpPr>
            <a:spLocks noGrp="1"/>
          </p:cNvSpPr>
          <p:nvPr>
            <p:ph type="title"/>
          </p:nvPr>
        </p:nvSpPr>
        <p:spPr>
          <a:xfrm>
            <a:off x="1745674" y="0"/>
            <a:ext cx="7398326" cy="1153775"/>
          </a:xfrm>
        </p:spPr>
        <p:txBody>
          <a:bodyPr/>
          <a:lstStyle/>
          <a:p>
            <a:r>
              <a:rPr lang="en-US" sz="2900" b="1" spc="150" dirty="0">
                <a:solidFill>
                  <a:srgbClr val="FFFFFF"/>
                </a:solidFill>
                <a:latin typeface="Arial" panose="020B0604020202020204" pitchFamily="34" charset="0"/>
                <a:ea typeface="Tahoma" panose="020B0604030504040204" pitchFamily="34" charset="0"/>
                <a:cs typeface="Arial" panose="020B0604020202020204" pitchFamily="34" charset="0"/>
              </a:rPr>
              <a:t>TABLE  1 - Silica Control Compliance for Construction – An Example</a:t>
            </a:r>
          </a:p>
        </p:txBody>
      </p:sp>
      <p:pic>
        <p:nvPicPr>
          <p:cNvPr id="4" name="Picture 3" descr="An image showing Table 1">
            <a:extLst>
              <a:ext uri="{FF2B5EF4-FFF2-40B4-BE49-F238E27FC236}">
                <a16:creationId xmlns:a16="http://schemas.microsoft.com/office/drawing/2014/main" id="{27AF1319-C877-471B-9DCA-A570825BC030}"/>
              </a:ext>
            </a:extLst>
          </p:cNvPr>
          <p:cNvPicPr>
            <a:picLocks noChangeAspect="1"/>
          </p:cNvPicPr>
          <p:nvPr/>
        </p:nvPicPr>
        <p:blipFill>
          <a:blip r:embed="rId3"/>
          <a:stretch>
            <a:fillRect/>
          </a:stretch>
        </p:blipFill>
        <p:spPr>
          <a:xfrm>
            <a:off x="0" y="1269556"/>
            <a:ext cx="9144000" cy="5349551"/>
          </a:xfrm>
          <a:prstGeom prst="rect">
            <a:avLst/>
          </a:prstGeom>
        </p:spPr>
      </p:pic>
      <p:sp>
        <p:nvSpPr>
          <p:cNvPr id="10" name="Rectangle 9">
            <a:extLst>
              <a:ext uri="{FF2B5EF4-FFF2-40B4-BE49-F238E27FC236}">
                <a16:creationId xmlns:a16="http://schemas.microsoft.com/office/drawing/2014/main" id="{7619CBDC-D7AF-4E73-96EF-70DFCA5F1CDE}"/>
              </a:ext>
            </a:extLst>
          </p:cNvPr>
          <p:cNvSpPr/>
          <p:nvPr/>
        </p:nvSpPr>
        <p:spPr>
          <a:xfrm>
            <a:off x="132732" y="6611777"/>
            <a:ext cx="9011268" cy="246221"/>
          </a:xfrm>
          <a:prstGeom prst="rect">
            <a:avLst/>
          </a:prstGeom>
        </p:spPr>
        <p:txBody>
          <a:bodyPr wrap="square">
            <a:spAutoFit/>
          </a:bodyPr>
          <a:lstStyle/>
          <a:p>
            <a:r>
              <a:rPr lang="en-US" sz="1000" i="1" dirty="0">
                <a:solidFill>
                  <a:srgbClr val="000000"/>
                </a:solidFill>
                <a:latin typeface="Univers 47 CondensedLight"/>
              </a:rPr>
              <a:t>DISLAIMER: This Table is for training and awareness purposes only. It should not be used as a standard for compliance purposes</a:t>
            </a:r>
            <a:r>
              <a:rPr lang="en-US" sz="1000" i="1" dirty="0">
                <a:solidFill>
                  <a:srgbClr val="FF0000"/>
                </a:solidFill>
                <a:latin typeface="Univers 47 CondensedLight"/>
              </a:rPr>
              <a:t>. </a:t>
            </a:r>
            <a:endParaRPr lang="en-US" sz="1000" dirty="0">
              <a:solidFill>
                <a:srgbClr val="FF0000"/>
              </a:solidFill>
            </a:endParaRPr>
          </a:p>
        </p:txBody>
      </p:sp>
    </p:spTree>
    <p:extLst>
      <p:ext uri="{BB962C8B-B14F-4D97-AF65-F5344CB8AC3E}">
        <p14:creationId xmlns:p14="http://schemas.microsoft.com/office/powerpoint/2010/main" val="3090116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45323" y="0"/>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Alternative Silica Exposure Control Methods </a:t>
            </a:r>
          </a:p>
        </p:txBody>
      </p:sp>
      <p:sp>
        <p:nvSpPr>
          <p:cNvPr id="4" name="Content Placeholder 2"/>
          <p:cNvSpPr>
            <a:spLocks noGrp="1"/>
          </p:cNvSpPr>
          <p:nvPr>
            <p:ph idx="1"/>
          </p:nvPr>
        </p:nvSpPr>
        <p:spPr>
          <a:xfrm>
            <a:off x="0" y="1658984"/>
            <a:ext cx="9144000" cy="5031066"/>
          </a:xfrm>
        </p:spPr>
        <p:txBody>
          <a:bodyPr/>
          <a:lstStyle/>
          <a:p>
            <a:r>
              <a:rPr lang="en-US" sz="2400" b="1" dirty="0">
                <a:latin typeface="Times New Roman" panose="02020603050405020304" pitchFamily="18" charset="0"/>
                <a:cs typeface="Times New Roman" panose="02020603050405020304" pitchFamily="18" charset="0"/>
              </a:rPr>
              <a:t>Employers opting for not implementing Table 1 </a:t>
            </a:r>
            <a:r>
              <a:rPr lang="en-US" sz="2400" dirty="0">
                <a:latin typeface="Times New Roman" panose="02020603050405020304" pitchFamily="18" charset="0"/>
                <a:cs typeface="Times New Roman" panose="02020603050405020304" pitchFamily="18" charset="0"/>
              </a:rPr>
              <a:t>must follow the </a:t>
            </a:r>
            <a:r>
              <a:rPr lang="en-US" sz="2400" b="1" dirty="0">
                <a:latin typeface="Times New Roman" panose="02020603050405020304" pitchFamily="18" charset="0"/>
                <a:cs typeface="Times New Roman" panose="02020603050405020304" pitchFamily="18" charset="0"/>
              </a:rPr>
              <a:t>alternative exposure control methods approach </a:t>
            </a:r>
          </a:p>
          <a:p>
            <a:r>
              <a:rPr lang="en-US" sz="2400" dirty="0">
                <a:latin typeface="Times New Roman" panose="02020603050405020304" pitchFamily="18" charset="0"/>
                <a:cs typeface="Times New Roman" panose="02020603050405020304" pitchFamily="18" charset="0"/>
              </a:rPr>
              <a:t>This approach </a:t>
            </a:r>
            <a:r>
              <a:rPr lang="en-US" sz="2400" b="1" dirty="0">
                <a:latin typeface="Times New Roman" panose="02020603050405020304" pitchFamily="18" charset="0"/>
                <a:cs typeface="Times New Roman" panose="02020603050405020304" pitchFamily="18" charset="0"/>
              </a:rPr>
              <a:t>involves </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Assessing employee exposure to silica</a:t>
            </a:r>
          </a:p>
          <a:p>
            <a:pPr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Limiting exposure to the PEL </a:t>
            </a:r>
            <a:r>
              <a:rPr lang="en-US" sz="2400" dirty="0">
                <a:latin typeface="Times New Roman" panose="02020603050405020304" pitchFamily="18" charset="0"/>
                <a:cs typeface="Times New Roman" panose="02020603050405020304" pitchFamily="18" charset="0"/>
              </a:rPr>
              <a:t>using </a:t>
            </a:r>
            <a:r>
              <a:rPr lang="en-US" sz="2400" b="1" dirty="0">
                <a:latin typeface="Times New Roman" panose="02020603050405020304" pitchFamily="18" charset="0"/>
                <a:cs typeface="Times New Roman" panose="02020603050405020304" pitchFamily="18" charset="0"/>
              </a:rPr>
              <a:t>feasible engineering and work  practice controls</a:t>
            </a:r>
          </a:p>
          <a:p>
            <a:pPr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Providing </a:t>
            </a:r>
            <a:r>
              <a:rPr lang="en-US" sz="2400" b="1" dirty="0">
                <a:latin typeface="Times New Roman" panose="02020603050405020304" pitchFamily="18" charset="0"/>
                <a:cs typeface="Times New Roman" panose="02020603050405020304" pitchFamily="18" charset="0"/>
              </a:rPr>
              <a:t>respiratory protection </a:t>
            </a:r>
            <a:r>
              <a:rPr lang="en-US" sz="2400" dirty="0">
                <a:latin typeface="Times New Roman" panose="02020603050405020304" pitchFamily="18" charset="0"/>
                <a:cs typeface="Times New Roman" panose="02020603050405020304" pitchFamily="18" charset="0"/>
              </a:rPr>
              <a:t>when necessary. </a:t>
            </a:r>
          </a:p>
          <a:p>
            <a:r>
              <a:rPr lang="en-US" sz="2400" b="1" dirty="0">
                <a:latin typeface="Times New Roman" panose="02020603050405020304" pitchFamily="18" charset="0"/>
                <a:cs typeface="Times New Roman" panose="02020603050405020304" pitchFamily="18" charset="0"/>
              </a:rPr>
              <a:t>Options</a:t>
            </a:r>
            <a:r>
              <a:rPr lang="en-US" sz="2400" dirty="0">
                <a:latin typeface="Times New Roman" panose="02020603050405020304" pitchFamily="18" charset="0"/>
                <a:cs typeface="Times New Roman" panose="02020603050405020304" pitchFamily="18" charset="0"/>
              </a:rPr>
              <a:t> for </a:t>
            </a:r>
            <a:r>
              <a:rPr lang="en-US" sz="2400" b="1" dirty="0">
                <a:latin typeface="Times New Roman" panose="02020603050405020304" pitchFamily="18" charset="0"/>
                <a:cs typeface="Times New Roman" panose="02020603050405020304" pitchFamily="18" charset="0"/>
              </a:rPr>
              <a:t>assessing  silica exposures </a:t>
            </a:r>
            <a:r>
              <a:rPr lang="en-US" sz="2400" dirty="0">
                <a:latin typeface="Times New Roman" panose="02020603050405020304" pitchFamily="18" charset="0"/>
                <a:cs typeface="Times New Roman" panose="02020603050405020304" pitchFamily="18" charset="0"/>
              </a:rPr>
              <a:t>are</a:t>
            </a:r>
            <a:endParaRPr lang="en-US" sz="2400" dirty="0">
              <a:solidFill>
                <a:srgbClr val="FF0000"/>
              </a:solidFill>
              <a:latin typeface="Times New Roman" panose="02020603050405020304" pitchFamily="18" charset="0"/>
              <a:cs typeface="Times New Roman" panose="02020603050405020304" pitchFamily="18" charset="0"/>
            </a:endParaRP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Performance option </a:t>
            </a:r>
          </a:p>
          <a:p>
            <a:pPr marL="400050" lvl="1" indent="0"/>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Scheduled monitoring option</a:t>
            </a:r>
          </a:p>
          <a:p>
            <a:pPr marL="400050" lvl="1" indent="0"/>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330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8847" y="123619"/>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 – Performance Option</a:t>
            </a:r>
          </a:p>
        </p:txBody>
      </p:sp>
      <p:sp>
        <p:nvSpPr>
          <p:cNvPr id="4" name="Content Placeholder 2"/>
          <p:cNvSpPr>
            <a:spLocks noGrp="1"/>
          </p:cNvSpPr>
          <p:nvPr>
            <p:ph idx="1"/>
          </p:nvPr>
        </p:nvSpPr>
        <p:spPr>
          <a:xfrm>
            <a:off x="0" y="1397727"/>
            <a:ext cx="9144000" cy="5238205"/>
          </a:xfrm>
        </p:spPr>
        <p:txBody>
          <a:bodyPr/>
          <a:lstStyle/>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Performance Option </a:t>
            </a:r>
            <a:r>
              <a:rPr lang="en-US" sz="2400" dirty="0">
                <a:latin typeface="Times New Roman" panose="02020603050405020304" pitchFamily="18" charset="0"/>
                <a:cs typeface="Times New Roman" panose="02020603050405020304" pitchFamily="18" charset="0"/>
              </a:rPr>
              <a:t>offers </a:t>
            </a:r>
            <a:r>
              <a:rPr lang="en-US" sz="2400" b="1" dirty="0">
                <a:latin typeface="Times New Roman" panose="02020603050405020304" pitchFamily="18" charset="0"/>
                <a:cs typeface="Times New Roman" panose="02020603050405020304" pitchFamily="18" charset="0"/>
              </a:rPr>
              <a:t>flexibility</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determine silica exposure </a:t>
            </a:r>
            <a:r>
              <a:rPr lang="en-US" sz="2400" dirty="0">
                <a:latin typeface="Times New Roman" panose="02020603050405020304" pitchFamily="18" charset="0"/>
                <a:cs typeface="Times New Roman" panose="02020603050405020304" pitchFamily="18" charset="0"/>
              </a:rPr>
              <a:t>for each employee </a:t>
            </a:r>
            <a:r>
              <a:rPr lang="en-US" sz="2400" b="1" dirty="0">
                <a:latin typeface="Times New Roman" panose="02020603050405020304" pitchFamily="18" charset="0"/>
                <a:cs typeface="Times New Roman" panose="02020603050405020304" pitchFamily="18" charset="0"/>
              </a:rPr>
              <a:t>based on </a:t>
            </a:r>
            <a:r>
              <a:rPr lang="en-US" sz="2400" dirty="0">
                <a:latin typeface="Times New Roman" panose="02020603050405020304" pitchFamily="18" charset="0"/>
                <a:cs typeface="Times New Roman" panose="02020603050405020304" pitchFamily="18" charset="0"/>
              </a:rPr>
              <a:t>any </a:t>
            </a:r>
            <a:r>
              <a:rPr lang="en-US" sz="2400" b="1" dirty="0">
                <a:latin typeface="Times New Roman" panose="02020603050405020304" pitchFamily="18" charset="0"/>
                <a:cs typeface="Times New Roman" panose="02020603050405020304" pitchFamily="18" charset="0"/>
              </a:rPr>
              <a:t>combination</a:t>
            </a:r>
            <a:r>
              <a:rPr lang="en-US" sz="2400"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air monitoring data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objective data (</a:t>
            </a:r>
            <a:r>
              <a:rPr lang="en-US" sz="2400" dirty="0">
                <a:latin typeface="Times New Roman" panose="02020603050405020304" pitchFamily="18" charset="0"/>
                <a:cs typeface="Times New Roman" panose="02020603050405020304" pitchFamily="18" charset="0"/>
              </a:rPr>
              <a:t>must reflect </a:t>
            </a:r>
            <a:r>
              <a:rPr lang="en-US" sz="2400" b="1" dirty="0">
                <a:latin typeface="Times New Roman" panose="02020603050405020304" pitchFamily="18" charset="0"/>
                <a:cs typeface="Times New Roman" panose="02020603050405020304" pitchFamily="18" charset="0"/>
              </a:rPr>
              <a:t>workplace conditions) 	</a:t>
            </a:r>
          </a:p>
          <a:p>
            <a:pPr marL="457200" lvl="1" indent="0"/>
            <a:r>
              <a:rPr lang="en-US" sz="2400" b="1" u="sng" dirty="0">
                <a:latin typeface="Times New Roman" panose="02020603050405020304" pitchFamily="18" charset="0"/>
                <a:cs typeface="Times New Roman" panose="02020603050405020304" pitchFamily="18" charset="0"/>
              </a:rPr>
              <a:t>Examples of objective data</a:t>
            </a:r>
          </a:p>
          <a:p>
            <a:pPr marL="800100" lvl="2" indent="0"/>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Air monitoring data</a:t>
            </a:r>
            <a:r>
              <a:rPr lang="en-US" dirty="0">
                <a:latin typeface="Times New Roman" panose="02020603050405020304" pitchFamily="18" charset="0"/>
                <a:cs typeface="Times New Roman" panose="02020603050405020304" pitchFamily="18" charset="0"/>
              </a:rPr>
              <a:t> from </a:t>
            </a:r>
            <a:r>
              <a:rPr lang="en-US" b="1" dirty="0">
                <a:latin typeface="Times New Roman" panose="02020603050405020304" pitchFamily="18" charset="0"/>
                <a:cs typeface="Times New Roman" panose="02020603050405020304" pitchFamily="18" charset="0"/>
              </a:rPr>
              <a:t>industry-wide surveys</a:t>
            </a:r>
          </a:p>
          <a:p>
            <a:pPr marL="800100" lvl="2" indent="0"/>
            <a:r>
              <a:rPr lang="en-US" sz="20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Historic</a:t>
            </a:r>
            <a:r>
              <a:rPr lang="en-US" sz="2400" dirty="0">
                <a:latin typeface="Times New Roman" panose="02020603050405020304" pitchFamily="18" charset="0"/>
                <a:cs typeface="Times New Roman" panose="02020603050405020304" pitchFamily="18" charset="0"/>
              </a:rPr>
              <a:t> air monitoring </a:t>
            </a:r>
            <a:r>
              <a:rPr lang="en-US" sz="2400" b="1" dirty="0">
                <a:latin typeface="Times New Roman" panose="02020603050405020304" pitchFamily="18" charset="0"/>
                <a:cs typeface="Times New Roman" panose="02020603050405020304" pitchFamily="18" charset="0"/>
              </a:rPr>
              <a:t>data</a:t>
            </a:r>
          </a:p>
          <a:p>
            <a:pPr marL="800100" lvl="2" indent="0"/>
            <a:r>
              <a:rPr lang="en-US"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Calculations </a:t>
            </a:r>
            <a:r>
              <a:rPr lang="en-US" sz="2400" dirty="0">
                <a:latin typeface="Times New Roman" panose="02020603050405020304" pitchFamily="18" charset="0"/>
                <a:cs typeface="Times New Roman" panose="02020603050405020304" pitchFamily="18" charset="0"/>
              </a:rPr>
              <a:t>based on the </a:t>
            </a:r>
            <a:r>
              <a:rPr lang="en-US" sz="2400" b="1" dirty="0">
                <a:latin typeface="Times New Roman" panose="02020603050405020304" pitchFamily="18" charset="0"/>
                <a:cs typeface="Times New Roman" panose="02020603050405020304" pitchFamily="18" charset="0"/>
              </a:rPr>
              <a:t>composition</a:t>
            </a:r>
            <a:r>
              <a:rPr lang="en-US" sz="2400" dirty="0">
                <a:latin typeface="Times New Roman" panose="02020603050405020304" pitchFamily="18" charset="0"/>
                <a:cs typeface="Times New Roman" panose="02020603050405020304" pitchFamily="18" charset="0"/>
              </a:rPr>
              <a:t> of a substance</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Air monitoring procedures </a:t>
            </a:r>
            <a:r>
              <a:rPr lang="en-US" sz="2400" dirty="0">
                <a:latin typeface="Times New Roman" panose="02020603050405020304" pitchFamily="18" charset="0"/>
                <a:cs typeface="Times New Roman" panose="02020603050405020304" pitchFamily="18" charset="0"/>
              </a:rPr>
              <a:t>and</a:t>
            </a:r>
            <a:r>
              <a:rPr lang="en-US" sz="2400" b="1" dirty="0">
                <a:latin typeface="Times New Roman" panose="02020603050405020304" pitchFamily="18" charset="0"/>
                <a:cs typeface="Times New Roman" panose="02020603050405020304" pitchFamily="18" charset="0"/>
              </a:rPr>
              <a:t> requirements for obtaining data is covered in </a:t>
            </a:r>
            <a:r>
              <a:rPr lang="en-US" sz="2400" b="1" i="1" dirty="0">
                <a:latin typeface="Times New Roman" panose="02020603050405020304" pitchFamily="18" charset="0"/>
                <a:cs typeface="Times New Roman" panose="02020603050405020304" pitchFamily="18" charset="0"/>
              </a:rPr>
              <a:t>Appendix A </a:t>
            </a:r>
            <a:r>
              <a:rPr lang="en-US" sz="2400" b="1" dirty="0">
                <a:latin typeface="Times New Roman" panose="02020603050405020304" pitchFamily="18" charset="0"/>
                <a:cs typeface="Times New Roman" panose="02020603050405020304" pitchFamily="18" charset="0"/>
              </a:rPr>
              <a:t>of the Standard</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Objective data </a:t>
            </a:r>
            <a:r>
              <a:rPr lang="en-US" sz="2400" dirty="0">
                <a:latin typeface="Times New Roman" panose="02020603050405020304" pitchFamily="18" charset="0"/>
                <a:cs typeface="Times New Roman" panose="02020603050405020304" pitchFamily="18" charset="0"/>
              </a:rPr>
              <a:t>can be obtained on employee exposure </a:t>
            </a:r>
            <a:r>
              <a:rPr lang="en-US" sz="2400" b="1" dirty="0">
                <a:latin typeface="Times New Roman" panose="02020603050405020304" pitchFamily="18" charset="0"/>
                <a:cs typeface="Times New Roman" panose="02020603050405020304" pitchFamily="18" charset="0"/>
              </a:rPr>
              <a:t>from existing sources of air monitoring data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material composition analysis.</a:t>
            </a:r>
          </a:p>
        </p:txBody>
      </p:sp>
    </p:spTree>
    <p:extLst>
      <p:ext uri="{BB962C8B-B14F-4D97-AF65-F5344CB8AC3E}">
        <p14:creationId xmlns:p14="http://schemas.microsoft.com/office/powerpoint/2010/main" val="2632437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03311" y="0"/>
            <a:ext cx="7040689" cy="1296238"/>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Exposure Assessment - Scheduled Monitoring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Option</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296238"/>
            <a:ext cx="9078686" cy="5339694"/>
          </a:xfrm>
        </p:spPr>
        <p:txBody>
          <a:bodyPr/>
          <a:lstStyle/>
          <a:p>
            <a:r>
              <a:rPr lang="en-US" sz="2400" dirty="0">
                <a:latin typeface="Times New Roman" panose="02020603050405020304" pitchFamily="18" charset="0"/>
                <a:cs typeface="Times New Roman" panose="02020603050405020304" pitchFamily="18" charset="0"/>
              </a:rPr>
              <a:t>Under this option, </a:t>
            </a:r>
            <a:r>
              <a:rPr lang="en-US" sz="2400" b="1" dirty="0">
                <a:latin typeface="Times New Roman" panose="02020603050405020304" pitchFamily="18" charset="0"/>
                <a:cs typeface="Times New Roman" panose="02020603050405020304" pitchFamily="18" charset="0"/>
              </a:rPr>
              <a:t>employers must </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Collect air samples </a:t>
            </a:r>
            <a:r>
              <a:rPr lang="en-US" sz="2400" dirty="0">
                <a:latin typeface="Times New Roman" panose="02020603050405020304" pitchFamily="18" charset="0"/>
                <a:cs typeface="Times New Roman" panose="02020603050405020304" pitchFamily="18" charset="0"/>
              </a:rPr>
              <a:t>from the </a:t>
            </a:r>
            <a:r>
              <a:rPr lang="en-US" sz="2400" b="1" dirty="0">
                <a:latin typeface="Times New Roman" panose="02020603050405020304" pitchFamily="18" charset="0"/>
                <a:cs typeface="Times New Roman" panose="02020603050405020304" pitchFamily="18" charset="0"/>
              </a:rPr>
              <a:t>employee’s breathing zone outside respirators, </a:t>
            </a:r>
            <a:r>
              <a:rPr lang="en-US" sz="2400" dirty="0">
                <a:latin typeface="Times New Roman" panose="02020603050405020304" pitchFamily="18" charset="0"/>
                <a:cs typeface="Times New Roman" panose="02020603050405020304" pitchFamily="18" charset="0"/>
              </a:rPr>
              <a:t>so they represent </a:t>
            </a:r>
            <a:r>
              <a:rPr lang="en-US" sz="2400" b="1" dirty="0">
                <a:latin typeface="Times New Roman" panose="02020603050405020304" pitchFamily="18" charset="0"/>
                <a:cs typeface="Times New Roman" panose="02020603050405020304" pitchFamily="18" charset="0"/>
              </a:rPr>
              <a:t>exposure</a:t>
            </a:r>
            <a:r>
              <a:rPr lang="en-US" sz="2400" dirty="0">
                <a:latin typeface="Times New Roman" panose="02020603050405020304" pitchFamily="18" charset="0"/>
                <a:cs typeface="Times New Roman" panose="02020603050405020304" pitchFamily="18" charset="0"/>
              </a:rPr>
              <a:t> that would occur </a:t>
            </a:r>
            <a:r>
              <a:rPr lang="en-US" sz="2400" b="1" dirty="0">
                <a:latin typeface="Times New Roman" panose="02020603050405020304" pitchFamily="18" charset="0"/>
                <a:cs typeface="Times New Roman" panose="02020603050405020304" pitchFamily="18" charset="0"/>
              </a:rPr>
              <a:t>without the use of the respirator</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Initial monitoring </a:t>
            </a:r>
            <a:r>
              <a:rPr lang="en-US" sz="2400" dirty="0">
                <a:latin typeface="Times New Roman" panose="02020603050405020304" pitchFamily="18" charset="0"/>
                <a:cs typeface="Times New Roman" panose="02020603050405020304" pitchFamily="18" charset="0"/>
              </a:rPr>
              <a:t>is conducted </a:t>
            </a:r>
            <a:r>
              <a:rPr lang="en-US" sz="2400" b="1" dirty="0">
                <a:latin typeface="Times New Roman" panose="02020603050405020304" pitchFamily="18" charset="0"/>
                <a:cs typeface="Times New Roman" panose="02020603050405020304" pitchFamily="18" charset="0"/>
              </a:rPr>
              <a:t>as soon as work begins</a:t>
            </a:r>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Exposure monitoring </a:t>
            </a:r>
            <a:r>
              <a:rPr lang="en-US" sz="2400" dirty="0">
                <a:latin typeface="Times New Roman" panose="02020603050405020304" pitchFamily="18" charset="0"/>
                <a:cs typeface="Times New Roman" panose="02020603050405020304" pitchFamily="18" charset="0"/>
              </a:rPr>
              <a:t>includes, at a minimum, </a:t>
            </a:r>
            <a:r>
              <a:rPr lang="en-US" sz="2400" b="1" dirty="0">
                <a:latin typeface="Times New Roman" panose="02020603050405020304" pitchFamily="18" charset="0"/>
                <a:cs typeface="Times New Roman" panose="02020603050405020304" pitchFamily="18" charset="0"/>
              </a:rPr>
              <a:t>one full-shift sample </a:t>
            </a:r>
            <a:r>
              <a:rPr lang="en-US" sz="2400" dirty="0">
                <a:latin typeface="Times New Roman" panose="02020603050405020304" pitchFamily="18" charset="0"/>
                <a:cs typeface="Times New Roman" panose="02020603050405020304" pitchFamily="18" charset="0"/>
              </a:rPr>
              <a:t>taken for </a:t>
            </a:r>
            <a:r>
              <a:rPr lang="en-US" sz="2400" b="1" dirty="0">
                <a:latin typeface="Times New Roman" panose="02020603050405020304" pitchFamily="18" charset="0"/>
                <a:cs typeface="Times New Roman" panose="02020603050405020304" pitchFamily="18" charset="0"/>
              </a:rPr>
              <a:t>each job function </a:t>
            </a:r>
            <a:r>
              <a:rPr lang="en-US" sz="2400" dirty="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each job classification</a:t>
            </a:r>
            <a:r>
              <a:rPr lang="en-US" sz="2400" dirty="0">
                <a:latin typeface="Times New Roman" panose="02020603050405020304" pitchFamily="18" charset="0"/>
                <a:cs typeface="Times New Roman" panose="02020603050405020304" pitchFamily="18" charset="0"/>
              </a:rPr>
              <a:t>, in </a:t>
            </a:r>
            <a:r>
              <a:rPr lang="en-US" sz="2400" b="1" dirty="0">
                <a:latin typeface="Times New Roman" panose="02020603050405020304" pitchFamily="18" charset="0"/>
                <a:cs typeface="Times New Roman" panose="02020603050405020304" pitchFamily="18" charset="0"/>
              </a:rPr>
              <a:t>each work </a:t>
            </a:r>
            <a:r>
              <a:rPr lang="en-US" sz="2400" dirty="0">
                <a:latin typeface="Times New Roman" panose="02020603050405020304" pitchFamily="18" charset="0"/>
                <a:cs typeface="Times New Roman" panose="02020603050405020304" pitchFamily="18" charset="0"/>
              </a:rPr>
              <a:t>area, and on </a:t>
            </a:r>
            <a:r>
              <a:rPr lang="en-US" sz="2400" b="1" dirty="0">
                <a:latin typeface="Times New Roman" panose="02020603050405020304" pitchFamily="18" charset="0"/>
                <a:cs typeface="Times New Roman" panose="02020603050405020304" pitchFamily="18" charset="0"/>
              </a:rPr>
              <a:t>each shift.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Characterizing each employee’s exposure may involve </a:t>
            </a:r>
            <a:r>
              <a:rPr lang="en-US" sz="2400" b="1" dirty="0">
                <a:latin typeface="Times New Roman" panose="02020603050405020304" pitchFamily="18" charset="0"/>
                <a:cs typeface="Times New Roman" panose="02020603050405020304" pitchFamily="18" charset="0"/>
              </a:rPr>
              <a:t>monitoring all exposed employees, </a:t>
            </a:r>
            <a:r>
              <a:rPr lang="en-US" sz="2400" dirty="0">
                <a:latin typeface="Times New Roman" panose="02020603050405020304" pitchFamily="18" charset="0"/>
                <a:cs typeface="Times New Roman" panose="02020603050405020304" pitchFamily="18" charset="0"/>
              </a:rPr>
              <a:t>or a </a:t>
            </a:r>
            <a:r>
              <a:rPr lang="en-US" sz="2400" b="1" dirty="0">
                <a:latin typeface="Times New Roman" panose="02020603050405020304" pitchFamily="18" charset="0"/>
                <a:cs typeface="Times New Roman" panose="02020603050405020304" pitchFamily="18" charset="0"/>
              </a:rPr>
              <a:t>smaller number </a:t>
            </a:r>
            <a:r>
              <a:rPr lang="en-US" sz="2400" dirty="0">
                <a:latin typeface="Times New Roman" panose="02020603050405020304" pitchFamily="18" charset="0"/>
                <a:cs typeface="Times New Roman" panose="02020603050405020304" pitchFamily="18" charset="0"/>
              </a:rPr>
              <a:t>of employees (using </a:t>
            </a:r>
            <a:r>
              <a:rPr lang="en-US" sz="2400" b="1" dirty="0">
                <a:latin typeface="Times New Roman" panose="02020603050405020304" pitchFamily="18" charset="0"/>
                <a:cs typeface="Times New Roman" panose="02020603050405020304" pitchFamily="18" charset="0"/>
              </a:rPr>
              <a:t>representative sampling</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8880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8740" y="445169"/>
            <a:ext cx="8229600" cy="855983"/>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Overview</a:t>
            </a:r>
          </a:p>
        </p:txBody>
      </p:sp>
      <p:sp>
        <p:nvSpPr>
          <p:cNvPr id="3" name="Content Placeholder 2"/>
          <p:cNvSpPr>
            <a:spLocks noGrp="1"/>
          </p:cNvSpPr>
          <p:nvPr>
            <p:ph idx="1"/>
          </p:nvPr>
        </p:nvSpPr>
        <p:spPr>
          <a:xfrm>
            <a:off x="417097" y="1514764"/>
            <a:ext cx="8511243" cy="5227942"/>
          </a:xfrm>
        </p:spPr>
        <p:txBody>
          <a:bodyPr/>
          <a:lstStyle/>
          <a:p>
            <a:pPr lvl="2" algn="just" defTabSz="685800" eaLnBrk="1" hangingPunct="1">
              <a:lnSpc>
                <a:spcPct val="110000"/>
              </a:lnSpc>
              <a:spcBef>
                <a:spcPts val="700"/>
              </a:spcBef>
              <a:buClr>
                <a:schemeClr val="tx2"/>
              </a:buClr>
              <a:buFont typeface="Arial" panose="020B0604020202020204" pitchFamily="34" charset="0"/>
              <a:buChar char="•"/>
            </a:pPr>
            <a:r>
              <a:rPr lang="en-US" sz="1700" b="1" kern="1200" dirty="0">
                <a:latin typeface="Times New Roman" panose="02020603050405020304" pitchFamily="18" charset="0"/>
                <a:ea typeface="+mn-ea"/>
                <a:cs typeface="Times New Roman" panose="02020603050405020304" pitchFamily="18" charset="0"/>
              </a:rPr>
              <a:t>Introduction</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Worker Rights under the OSH Act</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Training Process</a:t>
            </a: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Respirable Crystalline Silica and Silica Exposures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kern="1200" dirty="0">
                <a:latin typeface="Times New Roman" panose="02020603050405020304" pitchFamily="18" charset="0"/>
                <a:ea typeface="+mn-ea"/>
                <a:cs typeface="Times New Roman" panose="02020603050405020304" pitchFamily="18" charset="0"/>
              </a:rPr>
              <a:t>Health Risks </a:t>
            </a:r>
            <a:r>
              <a:rPr lang="en-US" altLang="en-US" sz="1700" kern="1200" dirty="0">
                <a:latin typeface="Times New Roman" panose="02020603050405020304" pitchFamily="18" charset="0"/>
                <a:cs typeface="Times New Roman" panose="02020603050405020304" pitchFamily="18" charset="0"/>
              </a:rPr>
              <a:t>Associated with Silica Exposure </a:t>
            </a:r>
            <a:endParaRPr lang="en-US" altLang="en-US" sz="1700" kern="1200" dirty="0">
              <a:latin typeface="Times New Roman" panose="02020603050405020304" pitchFamily="18" charset="0"/>
              <a:ea typeface="+mn-ea"/>
              <a:cs typeface="Times New Roman" panose="02020603050405020304" pitchFamily="18" charset="0"/>
            </a:endParaRPr>
          </a:p>
          <a:p>
            <a:pPr lvl="2" algn="just" defTabSz="685800" eaLnBrk="1" hangingPunct="1">
              <a:lnSpc>
                <a:spcPct val="110000"/>
              </a:lnSpc>
              <a:spcBef>
                <a:spcPts val="700"/>
              </a:spcBef>
              <a:buClr>
                <a:schemeClr val="tx2"/>
              </a:buClr>
              <a:buFont typeface="Arial" panose="020B0604020202020204" pitchFamily="34" charset="0"/>
              <a:buChar char="•"/>
            </a:pPr>
            <a:r>
              <a:rPr lang="en-US" sz="1700" b="1" kern="1200" dirty="0">
                <a:latin typeface="Times New Roman" panose="02020603050405020304" pitchFamily="18" charset="0"/>
                <a:ea typeface="+mn-ea"/>
                <a:cs typeface="Times New Roman" panose="02020603050405020304" pitchFamily="18" charset="0"/>
              </a:rPr>
              <a:t>The Respirable Crystalline Silica Standard </a:t>
            </a:r>
            <a:r>
              <a:rPr lang="en-US" sz="1700" kern="1200" dirty="0">
                <a:latin typeface="Times New Roman" panose="02020603050405020304" pitchFamily="18" charset="0"/>
                <a:cs typeface="Times New Roman" panose="02020603050405020304" pitchFamily="18" charset="0"/>
              </a:rPr>
              <a:t>for Construction</a:t>
            </a:r>
            <a:endParaRPr lang="en-US" sz="1700" b="1" kern="1200" dirty="0">
              <a:latin typeface="Times New Roman" panose="02020603050405020304" pitchFamily="18" charset="0"/>
              <a:ea typeface="+mn-ea"/>
              <a:cs typeface="Times New Roman" panose="02020603050405020304" pitchFamily="18" charset="0"/>
            </a:endParaRPr>
          </a:p>
          <a:p>
            <a:pPr lvl="3" algn="just" defTabSz="685800" eaLnBrk="1" hangingPunct="1">
              <a:lnSpc>
                <a:spcPct val="110000"/>
              </a:lnSpc>
              <a:spcBef>
                <a:spcPts val="700"/>
              </a:spcBef>
              <a:buClr>
                <a:schemeClr val="tx2"/>
              </a:buClr>
              <a:buFont typeface="Arial" panose="020B0604020202020204" pitchFamily="34" charset="0"/>
              <a:buChar char="•"/>
            </a:pPr>
            <a:r>
              <a:rPr lang="en-US" sz="1700" kern="1200" dirty="0">
                <a:latin typeface="Times New Roman" panose="02020603050405020304" pitchFamily="18" charset="0"/>
                <a:ea typeface="+mn-ea"/>
                <a:cs typeface="Times New Roman" panose="02020603050405020304" pitchFamily="18" charset="0"/>
              </a:rPr>
              <a:t>Background and Overview</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cs typeface="Times New Roman" panose="02020603050405020304" pitchFamily="18" charset="0"/>
              </a:rPr>
              <a:t>Permissible Exposure Limit (PEL)</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cs typeface="Times New Roman" panose="02020603050405020304" pitchFamily="18" charset="0"/>
              </a:rPr>
              <a:t>Action Level (AL)</a:t>
            </a:r>
          </a:p>
          <a:p>
            <a:pPr lvl="3" algn="just" defTabSz="685800" eaLnBrk="1" hangingPunct="1">
              <a:lnSpc>
                <a:spcPct val="110000"/>
              </a:lnSpc>
              <a:spcBef>
                <a:spcPts val="700"/>
              </a:spcBef>
              <a:buClr>
                <a:schemeClr val="tx2"/>
              </a:buClr>
              <a:buFont typeface="Arial" panose="020B0604020202020204" pitchFamily="34" charset="0"/>
              <a:buChar char="•"/>
            </a:pPr>
            <a:endParaRPr lang="en-US" sz="1800" kern="1200" dirty="0">
              <a:latin typeface="Times New Roman" panose="02020603050405020304" pitchFamily="18" charset="0"/>
              <a:cs typeface="Times New Roman" panose="02020603050405020304" pitchFamily="18" charset="0"/>
            </a:endParaRPr>
          </a:p>
          <a:p>
            <a:pPr marL="1371600" lvl="3" indent="0" algn="just" defTabSz="685800" eaLnBrk="1" hangingPunct="1">
              <a:lnSpc>
                <a:spcPct val="110000"/>
              </a:lnSpc>
              <a:spcBef>
                <a:spcPts val="700"/>
              </a:spcBef>
              <a:buClr>
                <a:schemeClr val="tx2"/>
              </a:buClr>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28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17615" y="360043"/>
            <a:ext cx="6998677" cy="700987"/>
          </a:xfrm>
        </p:spPr>
        <p:txBody>
          <a:bodyPr/>
          <a:lstStyle/>
          <a:p>
            <a:r>
              <a:rPr lang="en-US" sz="2800" spc="150" dirty="0">
                <a:solidFill>
                  <a:srgbClr val="FFFFFF"/>
                </a:solidFill>
                <a:latin typeface="Times New Roman" panose="02020603050405020304" pitchFamily="18" charset="0"/>
                <a:cs typeface="Times New Roman" panose="02020603050405020304" pitchFamily="18" charset="0"/>
              </a:rPr>
              <a:t> </a:t>
            </a:r>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Reassessment of Exposures</a:t>
            </a:r>
            <a:r>
              <a:rPr lang="en-US" sz="2800" spc="150" dirty="0">
                <a:solidFill>
                  <a:srgbClr val="FFFFFF"/>
                </a:solidFill>
                <a:latin typeface="Times New Roman" panose="02020603050405020304" pitchFamily="18" charset="0"/>
                <a:cs typeface="Times New Roman" panose="02020603050405020304" pitchFamily="18" charset="0"/>
              </a:rPr>
              <a:t/>
            </a:r>
            <a:br>
              <a:rPr lang="en-US" sz="2800" spc="150" dirty="0">
                <a:solidFill>
                  <a:srgbClr val="FFFFFF"/>
                </a:solidFill>
                <a:latin typeface="Times New Roman" panose="02020603050405020304" pitchFamily="18" charset="0"/>
                <a:cs typeface="Times New Roman" panose="02020603050405020304" pitchFamily="18" charset="0"/>
              </a:rPr>
            </a:br>
            <a:endParaRPr lang="en-US" sz="2800" spc="150" dirty="0">
              <a:solidFill>
                <a:srgbClr val="FFFFFF"/>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308152"/>
            <a:ext cx="9144000" cy="5303520"/>
          </a:xfrm>
        </p:spPr>
        <p:txBody>
          <a:bodyPr/>
          <a:lstStyle/>
          <a:p>
            <a:r>
              <a:rPr lang="en-US" sz="2600" b="1" dirty="0">
                <a:latin typeface="Times New Roman" panose="02020603050405020304" pitchFamily="18" charset="0"/>
                <a:cs typeface="Times New Roman" panose="02020603050405020304" pitchFamily="18" charset="0"/>
              </a:rPr>
              <a:t>Under either option </a:t>
            </a:r>
            <a:r>
              <a:rPr lang="en-US" sz="2600" dirty="0">
                <a:latin typeface="Times New Roman" panose="02020603050405020304" pitchFamily="18" charset="0"/>
                <a:cs typeface="Times New Roman" panose="02020603050405020304" pitchFamily="18" charset="0"/>
              </a:rPr>
              <a:t>of exposure control</a:t>
            </a:r>
          </a:p>
          <a:p>
            <a:pPr marL="800100" lvl="1" indent="-342900">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Employer must </a:t>
            </a:r>
            <a:r>
              <a:rPr lang="en-US" sz="2300" b="1" dirty="0">
                <a:latin typeface="Times New Roman" panose="02020603050405020304" pitchFamily="18" charset="0"/>
                <a:cs typeface="Times New Roman" panose="02020603050405020304" pitchFamily="18" charset="0"/>
              </a:rPr>
              <a:t>reassess exposures </a:t>
            </a:r>
            <a:r>
              <a:rPr lang="en-US" sz="2300" dirty="0">
                <a:latin typeface="Times New Roman" panose="02020603050405020304" pitchFamily="18" charset="0"/>
                <a:cs typeface="Times New Roman" panose="02020603050405020304" pitchFamily="18" charset="0"/>
              </a:rPr>
              <a:t>whenever a </a:t>
            </a:r>
            <a:r>
              <a:rPr lang="en-US" sz="2300" b="1" dirty="0">
                <a:latin typeface="Times New Roman" panose="02020603050405020304" pitchFamily="18" charset="0"/>
                <a:cs typeface="Times New Roman" panose="02020603050405020304" pitchFamily="18" charset="0"/>
              </a:rPr>
              <a:t>change in production, process, control equipment, personnel, or work practices </a:t>
            </a:r>
            <a:r>
              <a:rPr lang="en-US" sz="2300" dirty="0">
                <a:latin typeface="Times New Roman" panose="02020603050405020304" pitchFamily="18" charset="0"/>
                <a:cs typeface="Times New Roman" panose="02020603050405020304" pitchFamily="18" charset="0"/>
              </a:rPr>
              <a:t>may occur, resulting in increased exposure to silica </a:t>
            </a:r>
            <a:r>
              <a:rPr lang="en-US" sz="2300" b="1" dirty="0">
                <a:latin typeface="Times New Roman" panose="02020603050405020304" pitchFamily="18" charset="0"/>
                <a:cs typeface="Times New Roman" panose="02020603050405020304" pitchFamily="18" charset="0"/>
              </a:rPr>
              <a:t>at or above AL. </a:t>
            </a:r>
            <a:endParaRPr lang="en-US" sz="2400" b="1" dirty="0">
              <a:latin typeface="Times New Roman" panose="02020603050405020304" pitchFamily="18" charset="0"/>
              <a:cs typeface="Times New Roman" panose="02020603050405020304" pitchFamily="18" charset="0"/>
            </a:endParaRPr>
          </a:p>
          <a:p>
            <a:pPr marL="0" indent="0">
              <a:buNone/>
            </a:pPr>
            <a:r>
              <a:rPr lang="en-US" sz="2600" b="1" u="sng" dirty="0">
                <a:latin typeface="Times New Roman" panose="02020603050405020304" pitchFamily="18" charset="0"/>
                <a:cs typeface="Times New Roman" panose="02020603050405020304" pitchFamily="18" charset="0"/>
              </a:rPr>
              <a:t>Example</a:t>
            </a:r>
            <a:r>
              <a:rPr lang="en-US" sz="2600" dirty="0">
                <a:latin typeface="Times New Roman" panose="02020603050405020304" pitchFamily="18" charset="0"/>
                <a:cs typeface="Times New Roman" panose="02020603050405020304" pitchFamily="18" charset="0"/>
              </a:rPr>
              <a:t> - </a:t>
            </a:r>
            <a:r>
              <a:rPr lang="en-US" sz="2600" b="1" dirty="0">
                <a:latin typeface="Times New Roman" panose="02020603050405020304" pitchFamily="18" charset="0"/>
                <a:cs typeface="Times New Roman" panose="02020603050405020304" pitchFamily="18" charset="0"/>
              </a:rPr>
              <a:t>Reassessment is </a:t>
            </a:r>
            <a:r>
              <a:rPr lang="en-US" sz="2600" b="1" u="sng" dirty="0">
                <a:latin typeface="Times New Roman" panose="02020603050405020304" pitchFamily="18" charset="0"/>
                <a:cs typeface="Times New Roman" panose="02020603050405020304" pitchFamily="18" charset="0"/>
              </a:rPr>
              <a:t>not required </a:t>
            </a:r>
            <a:r>
              <a:rPr lang="en-US" sz="2600" b="1" dirty="0">
                <a:latin typeface="Times New Roman" panose="02020603050405020304" pitchFamily="18" charset="0"/>
                <a:cs typeface="Times New Roman" panose="02020603050405020304" pitchFamily="18" charset="0"/>
              </a:rPr>
              <a:t>when a task is moved from an </a:t>
            </a:r>
            <a:r>
              <a:rPr lang="en-US" sz="2600" b="1" u="sng" dirty="0">
                <a:latin typeface="Times New Roman" panose="02020603050405020304" pitchFamily="18" charset="0"/>
                <a:cs typeface="Times New Roman" panose="02020603050405020304" pitchFamily="18" charset="0"/>
              </a:rPr>
              <a:t>indoor to an outdoor </a:t>
            </a:r>
            <a:r>
              <a:rPr lang="en-US" sz="2600" b="1" dirty="0">
                <a:latin typeface="Times New Roman" panose="02020603050405020304" pitchFamily="18" charset="0"/>
                <a:cs typeface="Times New Roman" panose="02020603050405020304" pitchFamily="18" charset="0"/>
              </a:rPr>
              <a:t>location, </a:t>
            </a:r>
            <a:r>
              <a:rPr lang="en-US" sz="2600" dirty="0">
                <a:latin typeface="Times New Roman" panose="02020603050405020304" pitchFamily="18" charset="0"/>
                <a:cs typeface="Times New Roman" panose="02020603050405020304" pitchFamily="18" charset="0"/>
              </a:rPr>
              <a:t>or when a </a:t>
            </a:r>
            <a:r>
              <a:rPr lang="en-US" sz="2600" b="1" dirty="0">
                <a:latin typeface="Times New Roman" panose="02020603050405020304" pitchFamily="18" charset="0"/>
                <a:cs typeface="Times New Roman" panose="02020603050405020304" pitchFamily="18" charset="0"/>
              </a:rPr>
              <a:t>product is replaced with that has </a:t>
            </a:r>
            <a:r>
              <a:rPr lang="en-US" sz="2600" b="1" u="sng" dirty="0">
                <a:latin typeface="Times New Roman" panose="02020603050405020304" pitchFamily="18" charset="0"/>
                <a:cs typeface="Times New Roman" panose="02020603050405020304" pitchFamily="18" charset="0"/>
              </a:rPr>
              <a:t>lower silica content </a:t>
            </a:r>
            <a:r>
              <a:rPr lang="en-US" sz="2600" dirty="0">
                <a:latin typeface="Times New Roman" panose="02020603050405020304" pitchFamily="18" charset="0"/>
                <a:cs typeface="Times New Roman" panose="02020603050405020304" pitchFamily="18" charset="0"/>
              </a:rPr>
              <a:t>(check </a:t>
            </a:r>
            <a:r>
              <a:rPr lang="en-US" sz="2600" b="1" dirty="0">
                <a:latin typeface="Times New Roman" panose="02020603050405020304" pitchFamily="18" charset="0"/>
                <a:cs typeface="Times New Roman" panose="02020603050405020304" pitchFamily="18" charset="0"/>
              </a:rPr>
              <a:t>SDS</a:t>
            </a:r>
            <a:r>
              <a:rPr lang="en-US" sz="2600" dirty="0">
                <a:latin typeface="Times New Roman" panose="02020603050405020304" pitchFamily="18" charset="0"/>
                <a:cs typeface="Times New Roman" panose="02020603050405020304" pitchFamily="18" charset="0"/>
              </a:rPr>
              <a:t> to determine % silica) keeping the same process. </a:t>
            </a:r>
          </a:p>
          <a:p>
            <a:pPr marL="800100" lvl="1" indent="-342900">
              <a:buFont typeface="Wingdings" panose="05000000000000000000" pitchFamily="2" charset="2"/>
              <a:buChar char="v"/>
            </a:pPr>
            <a:r>
              <a:rPr lang="en-US" sz="2400" b="1" u="sng" dirty="0">
                <a:latin typeface="Times New Roman" panose="02020603050405020304" pitchFamily="18" charset="0"/>
                <a:cs typeface="Times New Roman" panose="02020603050405020304" pitchFamily="18" charset="0"/>
              </a:rPr>
              <a:t>Note that the reverse is not true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Moving from </a:t>
            </a:r>
            <a:r>
              <a:rPr lang="en-US" sz="2400" b="1" u="sng" dirty="0">
                <a:latin typeface="Times New Roman" panose="02020603050405020304" pitchFamily="18" charset="0"/>
                <a:cs typeface="Times New Roman" panose="02020603050405020304" pitchFamily="18" charset="0"/>
              </a:rPr>
              <a:t>outdoor to indoor </a:t>
            </a:r>
            <a:r>
              <a:rPr lang="en-US" sz="2400" b="1" dirty="0">
                <a:latin typeface="Times New Roman" panose="02020603050405020304" pitchFamily="18" charset="0"/>
                <a:cs typeface="Times New Roman" panose="02020603050405020304" pitchFamily="18" charset="0"/>
              </a:rPr>
              <a:t>location, </a:t>
            </a:r>
            <a:r>
              <a:rPr lang="en-US" sz="2400" dirty="0">
                <a:latin typeface="Times New Roman" panose="02020603050405020304" pitchFamily="18" charset="0"/>
                <a:cs typeface="Times New Roman" panose="02020603050405020304" pitchFamily="18" charset="0"/>
              </a:rPr>
              <a:t>or a </a:t>
            </a:r>
            <a:r>
              <a:rPr lang="en-US" sz="2400" b="1" dirty="0">
                <a:latin typeface="Times New Roman" panose="02020603050405020304" pitchFamily="18" charset="0"/>
                <a:cs typeface="Times New Roman" panose="02020603050405020304" pitchFamily="18" charset="0"/>
              </a:rPr>
              <a:t>new product with </a:t>
            </a:r>
            <a:r>
              <a:rPr lang="en-US" sz="2400" b="1" u="sng" dirty="0">
                <a:latin typeface="Times New Roman" panose="02020603050405020304" pitchFamily="18" charset="0"/>
                <a:cs typeface="Times New Roman" panose="02020603050405020304" pitchFamily="18" charset="0"/>
              </a:rPr>
              <a:t>higher silica </a:t>
            </a:r>
            <a:r>
              <a:rPr lang="en-US" sz="2400" b="1" dirty="0">
                <a:latin typeface="Times New Roman" panose="02020603050405020304" pitchFamily="18" charset="0"/>
                <a:cs typeface="Times New Roman" panose="02020603050405020304" pitchFamily="18" charset="0"/>
              </a:rPr>
              <a:t>concentration </a:t>
            </a:r>
            <a:r>
              <a:rPr lang="en-US" sz="2400" dirty="0">
                <a:latin typeface="Times New Roman" panose="02020603050405020304" pitchFamily="18" charset="0"/>
                <a:cs typeface="Times New Roman" panose="02020603050405020304" pitchFamily="18" charset="0"/>
              </a:rPr>
              <a:t>may critically change employee exposure </a:t>
            </a:r>
            <a:r>
              <a:rPr lang="en-US" sz="2400" b="1" dirty="0">
                <a:latin typeface="Times New Roman" panose="02020603050405020304" pitchFamily="18" charset="0"/>
                <a:cs typeface="Times New Roman" panose="02020603050405020304" pitchFamily="18" charset="0"/>
              </a:rPr>
              <a:t>requiring reassessment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2721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67490" y="196270"/>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Employee Notification with Corrective Action</a:t>
            </a:r>
          </a:p>
        </p:txBody>
      </p:sp>
      <p:sp>
        <p:nvSpPr>
          <p:cNvPr id="4" name="Content Placeholder 2"/>
          <p:cNvSpPr>
            <a:spLocks noGrp="1"/>
          </p:cNvSpPr>
          <p:nvPr>
            <p:ph idx="1"/>
          </p:nvPr>
        </p:nvSpPr>
        <p:spPr>
          <a:xfrm>
            <a:off x="184637" y="1644162"/>
            <a:ext cx="8781529" cy="4620846"/>
          </a:xfrm>
        </p:spPr>
        <p:txBody>
          <a:bodyPr/>
          <a:lstStyle/>
          <a:p>
            <a:r>
              <a:rPr lang="en-US" sz="2800" dirty="0">
                <a:latin typeface="Times New Roman" panose="02020603050405020304" pitchFamily="18" charset="0"/>
                <a:cs typeface="Times New Roman" panose="02020603050405020304" pitchFamily="18" charset="0"/>
              </a:rPr>
              <a:t>Employers must </a:t>
            </a:r>
            <a:r>
              <a:rPr lang="en-US" sz="2800" b="1" dirty="0">
                <a:latin typeface="Times New Roman" panose="02020603050405020304" pitchFamily="18" charset="0"/>
                <a:cs typeface="Times New Roman" panose="02020603050405020304" pitchFamily="18" charset="0"/>
              </a:rPr>
              <a:t>notify each affected employee </a:t>
            </a:r>
            <a:r>
              <a:rPr lang="en-US" sz="2800" dirty="0">
                <a:latin typeface="Times New Roman" panose="02020603050405020304" pitchFamily="18" charset="0"/>
                <a:cs typeface="Times New Roman" panose="02020603050405020304" pitchFamily="18" charset="0"/>
              </a:rPr>
              <a:t>of the results of the exposure assessment within </a:t>
            </a:r>
            <a:r>
              <a:rPr lang="en-US" sz="2800" b="1" dirty="0">
                <a:latin typeface="Times New Roman" panose="02020603050405020304" pitchFamily="18" charset="0"/>
                <a:cs typeface="Times New Roman" panose="02020603050405020304" pitchFamily="18" charset="0"/>
              </a:rPr>
              <a:t>5 working days </a:t>
            </a:r>
            <a:r>
              <a:rPr lang="en-US" sz="2800" dirty="0">
                <a:latin typeface="Times New Roman" panose="02020603050405020304" pitchFamily="18" charset="0"/>
                <a:cs typeface="Times New Roman" panose="02020603050405020304" pitchFamily="18" charset="0"/>
              </a:rPr>
              <a:t>of completing it. </a:t>
            </a:r>
          </a:p>
          <a:p>
            <a:r>
              <a:rPr lang="en-US" sz="2800" dirty="0">
                <a:latin typeface="Times New Roman" panose="02020603050405020304" pitchFamily="18" charset="0"/>
                <a:cs typeface="Times New Roman" panose="02020603050405020304" pitchFamily="18" charset="0"/>
              </a:rPr>
              <a:t>Employers must either </a:t>
            </a:r>
            <a:r>
              <a:rPr lang="en-US" sz="2800" b="1" dirty="0">
                <a:latin typeface="Times New Roman" panose="02020603050405020304" pitchFamily="18" charset="0"/>
                <a:cs typeface="Times New Roman" panose="02020603050405020304" pitchFamily="18" charset="0"/>
              </a:rPr>
              <a:t>notify each employee in writing </a:t>
            </a:r>
            <a:r>
              <a:rPr lang="en-US" sz="2800" dirty="0">
                <a:latin typeface="Times New Roman" panose="02020603050405020304" pitchFamily="18" charset="0"/>
                <a:cs typeface="Times New Roman" panose="02020603050405020304" pitchFamily="18" charset="0"/>
              </a:rPr>
              <a:t>or </a:t>
            </a:r>
            <a:r>
              <a:rPr lang="en-US" sz="2800" b="1" dirty="0">
                <a:latin typeface="Times New Roman" panose="02020603050405020304" pitchFamily="18" charset="0"/>
                <a:cs typeface="Times New Roman" panose="02020603050405020304" pitchFamily="18" charset="0"/>
              </a:rPr>
              <a:t>post the results in a location accessible to  all affected employees</a:t>
            </a:r>
          </a:p>
          <a:p>
            <a:r>
              <a:rPr lang="en-US" sz="2600" dirty="0">
                <a:latin typeface="Times New Roman" panose="02020603050405020304" pitchFamily="18" charset="0"/>
                <a:cs typeface="Times New Roman" panose="02020603050405020304" pitchFamily="18" charset="0"/>
              </a:rPr>
              <a:t>For exposures </a:t>
            </a:r>
            <a:r>
              <a:rPr lang="en-US" sz="2600" b="1" dirty="0">
                <a:latin typeface="Times New Roman" panose="02020603050405020304" pitchFamily="18" charset="0"/>
                <a:cs typeface="Times New Roman" panose="02020603050405020304" pitchFamily="18" charset="0"/>
              </a:rPr>
              <a:t>above PEL</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written</a:t>
            </a: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notification must also describe the corrective action </a:t>
            </a:r>
            <a:r>
              <a:rPr lang="en-US" sz="2600" dirty="0">
                <a:latin typeface="Times New Roman" panose="02020603050405020304" pitchFamily="18" charset="0"/>
                <a:cs typeface="Times New Roman" panose="02020603050405020304" pitchFamily="18" charset="0"/>
              </a:rPr>
              <a:t>employer is taking to </a:t>
            </a:r>
            <a:r>
              <a:rPr lang="en-US" sz="2600" b="1" dirty="0">
                <a:latin typeface="Times New Roman" panose="02020603050405020304" pitchFamily="18" charset="0"/>
                <a:cs typeface="Times New Roman" panose="02020603050405020304" pitchFamily="18" charset="0"/>
              </a:rPr>
              <a:t>reduce employee exposures to or below PEL.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341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763" y="-24181"/>
            <a:ext cx="7719237" cy="981111"/>
          </a:xfrm>
        </p:spPr>
        <p:txBody>
          <a:bodyPr/>
          <a:lstStyle/>
          <a:p>
            <a:r>
              <a:rPr lang="en-US" sz="3000" b="1" spc="150" dirty="0">
                <a:solidFill>
                  <a:srgbClr val="FFFFFF"/>
                </a:solidFill>
                <a:latin typeface="Arial" panose="020B0604020202020204" pitchFamily="34" charset="0"/>
                <a:ea typeface="Tahoma" panose="020B0604030504040204" pitchFamily="34" charset="0"/>
                <a:cs typeface="Arial" panose="020B0604020202020204" pitchFamily="34" charset="0"/>
              </a:rPr>
              <a:t>Mandatory Provisions for Silica Exposure Control</a:t>
            </a:r>
          </a:p>
        </p:txBody>
      </p:sp>
      <p:sp>
        <p:nvSpPr>
          <p:cNvPr id="3" name="Content Placeholder 2"/>
          <p:cNvSpPr>
            <a:spLocks noGrp="1"/>
          </p:cNvSpPr>
          <p:nvPr>
            <p:ph idx="1"/>
          </p:nvPr>
        </p:nvSpPr>
        <p:spPr>
          <a:xfrm>
            <a:off x="0" y="1265238"/>
            <a:ext cx="9144000" cy="5047990"/>
          </a:xfrm>
        </p:spPr>
        <p:txBody>
          <a:bodyPr/>
          <a:lstStyle/>
          <a:p>
            <a:pPr>
              <a:spcAft>
                <a:spcPts val="600"/>
              </a:spcAft>
            </a:pPr>
            <a:r>
              <a:rPr lang="en-US" sz="2000" dirty="0">
                <a:latin typeface="Times New Roman" panose="02020603050405020304" pitchFamily="18" charset="0"/>
                <a:cs typeface="Times New Roman" panose="02020603050405020304" pitchFamily="18" charset="0"/>
              </a:rPr>
              <a:t>For all control methods, </a:t>
            </a:r>
            <a:r>
              <a:rPr lang="en-US" sz="2000" b="1" dirty="0">
                <a:latin typeface="Times New Roman" panose="02020603050405020304" pitchFamily="18" charset="0"/>
                <a:cs typeface="Times New Roman" panose="02020603050405020304" pitchFamily="18" charset="0"/>
              </a:rPr>
              <a:t>construction employers </a:t>
            </a:r>
            <a:r>
              <a:rPr lang="en-US" sz="2000" dirty="0">
                <a:latin typeface="Times New Roman" panose="02020603050405020304" pitchFamily="18" charset="0"/>
                <a:cs typeface="Times New Roman" panose="02020603050405020304" pitchFamily="18" charset="0"/>
              </a:rPr>
              <a:t>under the standard are </a:t>
            </a:r>
            <a:r>
              <a:rPr lang="en-US" sz="2000" b="1" dirty="0">
                <a:latin typeface="Times New Roman" panose="02020603050405020304" pitchFamily="18" charset="0"/>
                <a:cs typeface="Times New Roman" panose="02020603050405020304" pitchFamily="18" charset="0"/>
              </a:rPr>
              <a:t>required</a:t>
            </a:r>
            <a:r>
              <a:rPr lang="en-US" sz="2000" dirty="0">
                <a:latin typeface="Times New Roman" panose="02020603050405020304" pitchFamily="18" charset="0"/>
                <a:cs typeface="Times New Roman" panose="02020603050405020304" pitchFamily="18" charset="0"/>
              </a:rPr>
              <a:t> to</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Establish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implement 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written exposure control plan </a:t>
            </a:r>
            <a:r>
              <a:rPr lang="en-US" sz="2000" dirty="0">
                <a:latin typeface="Times New Roman" panose="02020603050405020304" pitchFamily="18" charset="0"/>
                <a:cs typeface="Times New Roman" panose="02020603050405020304" pitchFamily="18" charset="0"/>
              </a:rPr>
              <a:t>that identifies tasks that involve exposure and methods used to protect workers, including procedures to restrict access to work areas where high exposures may occur</a:t>
            </a:r>
          </a:p>
          <a:p>
            <a:pPr lvl="2">
              <a:spcAft>
                <a:spcPts val="600"/>
              </a:spcAft>
            </a:pPr>
            <a:r>
              <a:rPr lang="en-US" sz="2000" dirty="0">
                <a:latin typeface="Times New Roman" panose="02020603050405020304" pitchFamily="18" charset="0"/>
                <a:cs typeface="Times New Roman" panose="02020603050405020304" pitchFamily="18" charset="0"/>
              </a:rPr>
              <a:t>Provide respiratory protection when required;</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Designate</a:t>
            </a:r>
            <a:r>
              <a:rPr lang="en-US" sz="2000" dirty="0">
                <a:latin typeface="Times New Roman" panose="02020603050405020304" pitchFamily="18" charset="0"/>
                <a:cs typeface="Times New Roman" panose="02020603050405020304" pitchFamily="18" charset="0"/>
              </a:rPr>
              <a:t> a </a:t>
            </a:r>
            <a:r>
              <a:rPr lang="en-US" sz="2000" b="1" dirty="0">
                <a:latin typeface="Times New Roman" panose="02020603050405020304" pitchFamily="18" charset="0"/>
                <a:cs typeface="Times New Roman" panose="02020603050405020304" pitchFamily="18" charset="0"/>
              </a:rPr>
              <a:t>competent person </a:t>
            </a:r>
            <a:r>
              <a:rPr lang="en-US" sz="2000" dirty="0">
                <a:latin typeface="Times New Roman" panose="02020603050405020304" pitchFamily="18" charset="0"/>
                <a:cs typeface="Times New Roman" panose="02020603050405020304" pitchFamily="18" charset="0"/>
              </a:rPr>
              <a:t>to implement written exposure control plan</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Communicate silica related hazards to employees (</a:t>
            </a:r>
            <a:r>
              <a:rPr lang="en-US" sz="2000" b="1" dirty="0" err="1">
                <a:latin typeface="Times New Roman" panose="02020603050405020304" pitchFamily="18" charset="0"/>
                <a:cs typeface="Times New Roman" panose="02020603050405020304" pitchFamily="18" charset="0"/>
              </a:rPr>
              <a:t>HazCom</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compliance</a:t>
            </a:r>
            <a:r>
              <a:rPr lang="en-US" sz="2000" b="1" dirty="0">
                <a:latin typeface="Times New Roman" panose="02020603050405020304" pitchFamily="18" charset="0"/>
                <a:cs typeface="Times New Roman" panose="02020603050405020304" pitchFamily="18" charset="0"/>
              </a:rPr>
              <a:t>)</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Restrict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housekeeping </a:t>
            </a:r>
            <a:r>
              <a:rPr lang="en-US" sz="2000" dirty="0">
                <a:latin typeface="Times New Roman" panose="02020603050405020304" pitchFamily="18" charset="0"/>
                <a:cs typeface="Times New Roman" panose="02020603050405020304" pitchFamily="18" charset="0"/>
              </a:rPr>
              <a:t>practices </a:t>
            </a:r>
            <a:r>
              <a:rPr lang="en-US" sz="2000" b="1" dirty="0">
                <a:latin typeface="Times New Roman" panose="02020603050405020304" pitchFamily="18" charset="0"/>
                <a:cs typeface="Times New Roman" panose="02020603050405020304" pitchFamily="18" charset="0"/>
              </a:rPr>
              <a:t>that expose workers </a:t>
            </a:r>
            <a:r>
              <a:rPr lang="en-US" sz="2000" dirty="0">
                <a:latin typeface="Times New Roman" panose="02020603050405020304" pitchFamily="18" charset="0"/>
                <a:cs typeface="Times New Roman" panose="02020603050405020304" pitchFamily="18" charset="0"/>
              </a:rPr>
              <a:t>to silica, where feasible alternatives are available</a:t>
            </a:r>
          </a:p>
          <a:p>
            <a:pPr lvl="1">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Offer </a:t>
            </a:r>
            <a:r>
              <a:rPr lang="en-US" sz="2000" b="1" dirty="0">
                <a:latin typeface="Times New Roman" panose="02020603050405020304" pitchFamily="18" charset="0"/>
                <a:cs typeface="Times New Roman" panose="02020603050405020304" pitchFamily="18" charset="0"/>
              </a:rPr>
              <a:t>medical exams </a:t>
            </a:r>
            <a:r>
              <a:rPr lang="en-US" sz="2000" dirty="0">
                <a:latin typeface="Times New Roman" panose="02020603050405020304" pitchFamily="18" charset="0"/>
                <a:cs typeface="Times New Roman" panose="02020603050405020304" pitchFamily="18" charset="0"/>
              </a:rPr>
              <a:t>including chest X-rays and lung function tests -</a:t>
            </a:r>
            <a:r>
              <a:rPr lang="en-US" sz="2000" b="1" dirty="0">
                <a:latin typeface="Times New Roman" panose="02020603050405020304" pitchFamily="18" charset="0"/>
                <a:cs typeface="Times New Roman" panose="02020603050405020304" pitchFamily="18" charset="0"/>
              </a:rPr>
              <a:t>Every 3 years for workers who must wear a respirator for 30 or more days per year</a:t>
            </a:r>
            <a:endParaRPr lang="en-US" sz="2000" dirty="0">
              <a:latin typeface="Times New Roman" panose="02020603050405020304" pitchFamily="18" charset="0"/>
              <a:cs typeface="Times New Roman" panose="02020603050405020304" pitchFamily="18" charset="0"/>
            </a:endParaRP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Train workers </a:t>
            </a:r>
            <a:r>
              <a:rPr lang="en-US" sz="2000" dirty="0">
                <a:latin typeface="Times New Roman" panose="02020603050405020304" pitchFamily="18" charset="0"/>
                <a:cs typeface="Times New Roman" panose="02020603050405020304" pitchFamily="18" charset="0"/>
              </a:rPr>
              <a:t>on </a:t>
            </a:r>
            <a:r>
              <a:rPr lang="en-US" sz="2000" b="1" dirty="0">
                <a:latin typeface="Times New Roman" panose="02020603050405020304" pitchFamily="18" charset="0"/>
                <a:cs typeface="Times New Roman" panose="02020603050405020304" pitchFamily="18" charset="0"/>
              </a:rPr>
              <a:t>work operations </a:t>
            </a:r>
            <a:r>
              <a:rPr lang="en-US" sz="2000" dirty="0">
                <a:latin typeface="Times New Roman" panose="02020603050405020304" pitchFamily="18" charset="0"/>
                <a:cs typeface="Times New Roman" panose="02020603050405020304" pitchFamily="18" charset="0"/>
              </a:rPr>
              <a:t>that </a:t>
            </a:r>
            <a:r>
              <a:rPr lang="en-US" sz="2000" b="1" dirty="0">
                <a:latin typeface="Times New Roman" panose="02020603050405020304" pitchFamily="18" charset="0"/>
                <a:cs typeface="Times New Roman" panose="02020603050405020304" pitchFamily="18" charset="0"/>
              </a:rPr>
              <a:t>result in silica exposure </a:t>
            </a:r>
            <a:r>
              <a:rPr lang="en-US" sz="2000" dirty="0">
                <a:latin typeface="Times New Roman" panose="02020603050405020304" pitchFamily="18" charset="0"/>
                <a:cs typeface="Times New Roman" panose="02020603050405020304" pitchFamily="18" charset="0"/>
              </a:rPr>
              <a:t>and ways to limit exposure</a:t>
            </a:r>
          </a:p>
          <a:p>
            <a:pPr lvl="1">
              <a:spcAft>
                <a:spcPts val="600"/>
              </a:spcAf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Keep records </a:t>
            </a:r>
            <a:r>
              <a:rPr lang="en-US" sz="2000" dirty="0">
                <a:latin typeface="Times New Roman" panose="02020603050405020304" pitchFamily="18" charset="0"/>
                <a:cs typeface="Times New Roman" panose="02020603050405020304" pitchFamily="18" charset="0"/>
              </a:rPr>
              <a:t>of </a:t>
            </a:r>
            <a:r>
              <a:rPr lang="en-US" sz="2000" b="1" dirty="0">
                <a:latin typeface="Times New Roman" panose="02020603050405020304" pitchFamily="18" charset="0"/>
                <a:cs typeface="Times New Roman" panose="02020603050405020304" pitchFamily="18" charset="0"/>
              </a:rPr>
              <a:t>workers’ silica exposure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medical exams</a:t>
            </a:r>
          </a:p>
        </p:txBody>
      </p:sp>
    </p:spTree>
    <p:extLst>
      <p:ext uri="{BB962C8B-B14F-4D97-AF65-F5344CB8AC3E}">
        <p14:creationId xmlns:p14="http://schemas.microsoft.com/office/powerpoint/2010/main" val="414671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6" y="305166"/>
            <a:ext cx="7034645" cy="72043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Written Exposure Control Plan</a:t>
            </a:r>
          </a:p>
        </p:txBody>
      </p:sp>
      <p:sp>
        <p:nvSpPr>
          <p:cNvPr id="3" name="Content Placeholder 2"/>
          <p:cNvSpPr>
            <a:spLocks noGrp="1"/>
          </p:cNvSpPr>
          <p:nvPr>
            <p:ph idx="1"/>
          </p:nvPr>
        </p:nvSpPr>
        <p:spPr>
          <a:xfrm>
            <a:off x="0" y="1280976"/>
            <a:ext cx="9144000" cy="4993399"/>
          </a:xfrm>
        </p:spPr>
        <p:txBody>
          <a:bodyPr/>
          <a:lstStyle/>
          <a:p>
            <a:pPr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employers covered by the standard must develop and implement a </a:t>
            </a:r>
            <a:r>
              <a:rPr lang="en-US" sz="2000" b="1" dirty="0">
                <a:latin typeface="Times New Roman" panose="02020603050405020304" pitchFamily="18" charset="0"/>
                <a:cs typeface="Times New Roman" panose="02020603050405020304" pitchFamily="18" charset="0"/>
              </a:rPr>
              <a:t>Written Exposure Control Plan</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SAMPLES </a:t>
            </a:r>
            <a:r>
              <a:rPr lang="en-US" sz="2000" i="1" dirty="0">
                <a:latin typeface="Times New Roman" panose="02020603050405020304" pitchFamily="18" charset="0"/>
                <a:cs typeface="Times New Roman" panose="02020603050405020304" pitchFamily="18" charset="0"/>
              </a:rPr>
              <a:t>can be generated at </a:t>
            </a:r>
            <a:r>
              <a:rPr lang="en-US" altLang="en-US" sz="2000" i="1" dirty="0">
                <a:solidFill>
                  <a:srgbClr val="000000"/>
                </a:solidFill>
                <a:latin typeface="Times New Roman" panose="02020603050405020304" pitchFamily="18" charset="0"/>
                <a:cs typeface="Times New Roman" panose="02020603050405020304" pitchFamily="18" charset="0"/>
                <a:hlinkClick r:id="rId3"/>
              </a:rPr>
              <a:t>Silica-safe.org </a:t>
            </a:r>
            <a:r>
              <a:rPr lang="en-US" altLang="en-US" sz="2000" i="1" dirty="0">
                <a:solidFill>
                  <a:srgbClr val="000000"/>
                </a:solidFill>
                <a:latin typeface="Times New Roman" panose="02020603050405020304" pitchFamily="18" charset="0"/>
                <a:cs typeface="Times New Roman" panose="02020603050405020304" pitchFamily="18" charset="0"/>
              </a:rPr>
              <a:t>or can be viewed in OSHA Small Business Compliance Guide -</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hlinkClick r:id="rId4"/>
              </a:rPr>
              <a:t>https://www.osha.gov/ Publications/OSHA3902.pdf</a:t>
            </a:r>
            <a:r>
              <a:rPr lang="en-US" altLang="en-US" sz="2000" dirty="0">
                <a:solidFill>
                  <a:srgbClr val="00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a:t>
            </a:r>
            <a:r>
              <a:rPr lang="en-US" sz="2000" b="1" dirty="0">
                <a:latin typeface="Times New Roman" panose="02020603050405020304" pitchFamily="18" charset="0"/>
                <a:cs typeface="Times New Roman" panose="02020603050405020304" pitchFamily="18" charset="0"/>
              </a:rPr>
              <a:t>includes employers </a:t>
            </a:r>
            <a:r>
              <a:rPr lang="en-US" sz="2000" dirty="0">
                <a:latin typeface="Times New Roman" panose="02020603050405020304" pitchFamily="18" charset="0"/>
                <a:cs typeface="Times New Roman" panose="02020603050405020304" pitchFamily="18" charset="0"/>
              </a:rPr>
              <a:t>who fully and properly</a:t>
            </a:r>
            <a:r>
              <a:rPr lang="en-US" sz="2000" b="1" dirty="0">
                <a:latin typeface="Times New Roman" panose="02020603050405020304" pitchFamily="18" charset="0"/>
                <a:cs typeface="Times New Roman" panose="02020603050405020304" pitchFamily="18" charset="0"/>
              </a:rPr>
              <a:t> implement </a:t>
            </a:r>
            <a:r>
              <a:rPr lang="en-US" sz="2000" dirty="0">
                <a:latin typeface="Times New Roman" panose="02020603050405020304" pitchFamily="18" charset="0"/>
                <a:cs typeface="Times New Roman" panose="02020603050405020304" pitchFamily="18" charset="0"/>
              </a:rPr>
              <a:t>the specified exposure controls in </a:t>
            </a:r>
            <a:r>
              <a:rPr lang="en-US" sz="2000" b="1" dirty="0">
                <a:latin typeface="Times New Roman" panose="02020603050405020304" pitchFamily="18" charset="0"/>
                <a:cs typeface="Times New Roman" panose="02020603050405020304" pitchFamily="18" charset="0"/>
              </a:rPr>
              <a:t>Table 1.</a:t>
            </a:r>
          </a:p>
          <a:p>
            <a:pPr>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Written exposure control plans </a:t>
            </a:r>
            <a:r>
              <a:rPr lang="en-US" sz="2000" dirty="0">
                <a:latin typeface="Times New Roman" panose="02020603050405020304" pitchFamily="18" charset="0"/>
                <a:cs typeface="Times New Roman" panose="02020603050405020304" pitchFamily="18" charset="0"/>
              </a:rPr>
              <a:t>must include and describe</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Tasks </a:t>
            </a:r>
            <a:r>
              <a:rPr lang="en-US" sz="2000" dirty="0">
                <a:latin typeface="Times New Roman" panose="02020603050405020304" pitchFamily="18" charset="0"/>
                <a:cs typeface="Times New Roman" panose="02020603050405020304" pitchFamily="18" charset="0"/>
              </a:rPr>
              <a:t>involving exposure to silica</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Engineering controls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work practices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respiratory protection </a:t>
            </a:r>
            <a:r>
              <a:rPr lang="en-US" sz="2000" dirty="0">
                <a:latin typeface="Times New Roman" panose="02020603050405020304" pitchFamily="18" charset="0"/>
                <a:cs typeface="Times New Roman" panose="02020603050405020304" pitchFamily="18" charset="0"/>
              </a:rPr>
              <a:t>for each task</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Housekeeping methods </a:t>
            </a:r>
            <a:r>
              <a:rPr lang="en-US" sz="2000" dirty="0">
                <a:latin typeface="Times New Roman" panose="02020603050405020304" pitchFamily="18" charset="0"/>
                <a:cs typeface="Times New Roman" panose="02020603050405020304" pitchFamily="18" charset="0"/>
              </a:rPr>
              <a:t>used to limit exposure</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Procedures used to restrict access to work areas</a:t>
            </a:r>
            <a:r>
              <a:rPr lang="en-US" sz="2000" dirty="0">
                <a:latin typeface="Times New Roman" panose="02020603050405020304" pitchFamily="18" charset="0"/>
                <a:cs typeface="Times New Roman" panose="02020603050405020304" pitchFamily="18" charset="0"/>
              </a:rPr>
              <a:t>, when necessary, to limit the number of employees exposed to respirable crystalline silica</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Plan must be reviewed and evaluated at least once a year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updated</a:t>
            </a:r>
            <a:r>
              <a:rPr lang="en-US" sz="2000" dirty="0">
                <a:latin typeface="Times New Roman" panose="02020603050405020304" pitchFamily="18" charset="0"/>
                <a:cs typeface="Times New Roman" panose="02020603050405020304" pitchFamily="18" charset="0"/>
              </a:rPr>
              <a:t> as necessary</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a:t>
            </a:r>
            <a:r>
              <a:rPr lang="en-US" sz="2000" b="1" dirty="0">
                <a:latin typeface="Times New Roman" panose="02020603050405020304" pitchFamily="18" charset="0"/>
                <a:cs typeface="Times New Roman" panose="02020603050405020304" pitchFamily="18" charset="0"/>
              </a:rPr>
              <a:t>must be available to each employee </a:t>
            </a:r>
            <a:r>
              <a:rPr lang="en-US" sz="2000" dirty="0">
                <a:latin typeface="Times New Roman" panose="02020603050405020304" pitchFamily="18" charset="0"/>
                <a:cs typeface="Times New Roman" panose="02020603050405020304" pitchFamily="18" charset="0"/>
              </a:rPr>
              <a:t>covered by the standard, their </a:t>
            </a:r>
            <a:r>
              <a:rPr lang="en-US" sz="2000" b="1" dirty="0">
                <a:latin typeface="Times New Roman" panose="02020603050405020304" pitchFamily="18" charset="0"/>
                <a:cs typeface="Times New Roman" panose="02020603050405020304" pitchFamily="18" charset="0"/>
              </a:rPr>
              <a:t>designated representative,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representatives </a:t>
            </a:r>
            <a:r>
              <a:rPr lang="en-US" sz="2000" dirty="0">
                <a:latin typeface="Times New Roman" panose="02020603050405020304" pitchFamily="18" charset="0"/>
                <a:cs typeface="Times New Roman" panose="02020603050405020304" pitchFamily="18" charset="0"/>
              </a:rPr>
              <a:t>from </a:t>
            </a:r>
            <a:r>
              <a:rPr lang="en-US" sz="2000" b="1" dirty="0">
                <a:latin typeface="Times New Roman" panose="02020603050405020304" pitchFamily="18" charset="0"/>
                <a:cs typeface="Times New Roman" panose="02020603050405020304" pitchFamily="18" charset="0"/>
              </a:rPr>
              <a:t>OSHA </a:t>
            </a:r>
            <a:r>
              <a:rPr lang="en-US" sz="2000" dirty="0">
                <a:latin typeface="Times New Roman" panose="02020603050405020304" pitchFamily="18" charset="0"/>
                <a:cs typeface="Times New Roman" panose="02020603050405020304" pitchFamily="18" charset="0"/>
              </a:rPr>
              <a:t>or </a:t>
            </a:r>
            <a:r>
              <a:rPr lang="en-US" sz="2000" b="1" dirty="0">
                <a:latin typeface="Times New Roman" panose="02020603050405020304" pitchFamily="18" charset="0"/>
                <a:cs typeface="Times New Roman" panose="02020603050405020304" pitchFamily="18" charset="0"/>
              </a:rPr>
              <a:t>NIOSH, upon request</a:t>
            </a:r>
            <a:r>
              <a:rPr lang="en-US" sz="1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016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06435" y="195276"/>
            <a:ext cx="7037565" cy="751609"/>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Competent Person</a:t>
            </a:r>
          </a:p>
        </p:txBody>
      </p:sp>
      <p:sp>
        <p:nvSpPr>
          <p:cNvPr id="3" name="Content Placeholder 2"/>
          <p:cNvSpPr>
            <a:spLocks noGrp="1"/>
          </p:cNvSpPr>
          <p:nvPr>
            <p:ph idx="1"/>
          </p:nvPr>
        </p:nvSpPr>
        <p:spPr>
          <a:xfrm>
            <a:off x="0" y="1303377"/>
            <a:ext cx="9144000" cy="4554668"/>
          </a:xfrm>
        </p:spPr>
        <p:txBody>
          <a:bodyPr/>
          <a:lstStyle/>
          <a:p>
            <a:pPr algn="just"/>
            <a:r>
              <a:rPr lang="en-US" sz="2400" dirty="0">
                <a:latin typeface="Times New Roman" panose="02020603050405020304" pitchFamily="18" charset="0"/>
                <a:cs typeface="Times New Roman" panose="02020603050405020304" pitchFamily="18" charset="0"/>
              </a:rPr>
              <a:t>The employer must designate a </a:t>
            </a:r>
            <a:r>
              <a:rPr lang="en-US" sz="2400" b="1" dirty="0">
                <a:latin typeface="Times New Roman" panose="02020603050405020304" pitchFamily="18" charset="0"/>
                <a:cs typeface="Times New Roman" panose="02020603050405020304" pitchFamily="18" charset="0"/>
              </a:rPr>
              <a:t>competent person </a:t>
            </a:r>
            <a:r>
              <a:rPr lang="en-US" sz="2400" dirty="0">
                <a:latin typeface="Times New Roman" panose="02020603050405020304" pitchFamily="18" charset="0"/>
                <a:cs typeface="Times New Roman" panose="02020603050405020304" pitchFamily="18" charset="0"/>
              </a:rPr>
              <a:t>to implement the written exposure control plan</a:t>
            </a:r>
          </a:p>
          <a:p>
            <a:pPr algn="just"/>
            <a:r>
              <a:rPr lang="en-US" sz="2400" b="1" dirty="0">
                <a:latin typeface="Times New Roman" panose="02020603050405020304" pitchFamily="18" charset="0"/>
                <a:cs typeface="Times New Roman" panose="02020603050405020304" pitchFamily="18" charset="0"/>
              </a:rPr>
              <a:t>Competent person </a:t>
            </a:r>
            <a:r>
              <a:rPr lang="en-US" sz="2400" dirty="0">
                <a:latin typeface="Times New Roman" panose="02020603050405020304" pitchFamily="18" charset="0"/>
                <a:cs typeface="Times New Roman" panose="02020603050405020304" pitchFamily="18" charset="0"/>
              </a:rPr>
              <a:t>is an individual who</a:t>
            </a:r>
          </a:p>
          <a:p>
            <a:pPr marL="800100" lvl="1" indent="-3429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capable of identifying existing </a:t>
            </a:r>
            <a:r>
              <a:rPr lang="en-US" sz="2400" dirty="0">
                <a:latin typeface="Times New Roman" panose="02020603050405020304" pitchFamily="18" charset="0"/>
                <a:cs typeface="Times New Roman" panose="02020603050405020304" pitchFamily="18" charset="0"/>
              </a:rPr>
              <a:t>and</a:t>
            </a:r>
            <a:r>
              <a:rPr lang="en-US" sz="2400" b="1" dirty="0">
                <a:latin typeface="Times New Roman" panose="02020603050405020304" pitchFamily="18" charset="0"/>
                <a:cs typeface="Times New Roman" panose="02020603050405020304" pitchFamily="18" charset="0"/>
              </a:rPr>
              <a:t> foreseeable </a:t>
            </a:r>
            <a:r>
              <a:rPr lang="en-US" sz="2400" dirty="0">
                <a:latin typeface="Times New Roman" panose="02020603050405020304" pitchFamily="18" charset="0"/>
                <a:cs typeface="Times New Roman" panose="02020603050405020304" pitchFamily="18" charset="0"/>
              </a:rPr>
              <a:t>silica </a:t>
            </a:r>
            <a:r>
              <a:rPr lang="en-US" sz="2400" b="1" dirty="0">
                <a:latin typeface="Times New Roman" panose="02020603050405020304" pitchFamily="18" charset="0"/>
                <a:cs typeface="Times New Roman" panose="02020603050405020304" pitchFamily="18" charset="0"/>
              </a:rPr>
              <a:t>hazards</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authorized</a:t>
            </a:r>
            <a:r>
              <a:rPr lang="en-US" sz="2400" dirty="0">
                <a:latin typeface="Times New Roman" panose="02020603050405020304" pitchFamily="18" charset="0"/>
                <a:cs typeface="Times New Roman" panose="02020603050405020304" pitchFamily="18" charset="0"/>
              </a:rPr>
              <a:t> to promptly </a:t>
            </a:r>
            <a:r>
              <a:rPr lang="en-US" sz="2400" b="1" dirty="0">
                <a:latin typeface="Times New Roman" panose="02020603050405020304" pitchFamily="18" charset="0"/>
                <a:cs typeface="Times New Roman" panose="02020603050405020304" pitchFamily="18" charset="0"/>
              </a:rPr>
              <a:t>eliminate or minimize </a:t>
            </a:r>
            <a:r>
              <a:rPr lang="en-US" sz="2400" dirty="0">
                <a:latin typeface="Times New Roman" panose="02020603050405020304" pitchFamily="18" charset="0"/>
                <a:cs typeface="Times New Roman" panose="02020603050405020304" pitchFamily="18" charset="0"/>
              </a:rPr>
              <a:t>these </a:t>
            </a:r>
            <a:r>
              <a:rPr lang="en-US" sz="2400" b="1" dirty="0">
                <a:latin typeface="Times New Roman" panose="02020603050405020304" pitchFamily="18" charset="0"/>
                <a:cs typeface="Times New Roman" panose="02020603050405020304" pitchFamily="18" charset="0"/>
              </a:rPr>
              <a:t>hazards</a:t>
            </a:r>
            <a:r>
              <a:rPr lang="en-US" sz="2400" dirty="0">
                <a:latin typeface="Times New Roman" panose="02020603050405020304" pitchFamily="18" charset="0"/>
                <a:cs typeface="Times New Roman" panose="02020603050405020304" pitchFamily="18" charset="0"/>
              </a:rPr>
              <a:t>; and</a:t>
            </a:r>
          </a:p>
          <a:p>
            <a:pPr marL="742950" lvl="2" indent="-342900" algn="just">
              <a:buFont typeface="Arial" panose="020B0604020202020204" pitchFamily="34" charset="0"/>
              <a:buChar char="•"/>
            </a:pPr>
            <a:r>
              <a:rPr lang="en-US" dirty="0">
                <a:latin typeface="Times New Roman" panose="02020603050405020304" pitchFamily="18" charset="0"/>
                <a:ea typeface="ＭＳ Ｐゴシック" charset="-128"/>
                <a:cs typeface="Times New Roman" panose="02020603050405020304" pitchFamily="18" charset="0"/>
              </a:rPr>
              <a:t>Has the </a:t>
            </a:r>
            <a:r>
              <a:rPr lang="en-US" b="1" dirty="0">
                <a:latin typeface="Times New Roman" panose="02020603050405020304" pitchFamily="18" charset="0"/>
                <a:ea typeface="ＭＳ Ｐゴシック" charset="-128"/>
                <a:cs typeface="Times New Roman" panose="02020603050405020304" pitchFamily="18" charset="0"/>
              </a:rPr>
              <a:t>knowledge and ability</a:t>
            </a:r>
            <a:r>
              <a:rPr lang="en-US" dirty="0">
                <a:latin typeface="Times New Roman" panose="02020603050405020304" pitchFamily="18" charset="0"/>
                <a:ea typeface="ＭＳ Ｐゴシック" charset="-128"/>
                <a:cs typeface="Times New Roman" panose="02020603050405020304" pitchFamily="18" charset="0"/>
              </a:rPr>
              <a:t> to </a:t>
            </a:r>
            <a:r>
              <a:rPr lang="en-US" b="1" dirty="0">
                <a:latin typeface="Times New Roman" panose="02020603050405020304" pitchFamily="18" charset="0"/>
                <a:ea typeface="ＭＳ Ｐゴシック" charset="-128"/>
                <a:cs typeface="Times New Roman" panose="02020603050405020304" pitchFamily="18" charset="0"/>
              </a:rPr>
              <a:t>implement the written exposure control plan. </a:t>
            </a:r>
          </a:p>
          <a:p>
            <a:pPr algn="just"/>
            <a:r>
              <a:rPr lang="en-US" sz="2400" dirty="0">
                <a:latin typeface="Times New Roman" panose="02020603050405020304" pitchFamily="18" charset="0"/>
                <a:cs typeface="Times New Roman" panose="02020603050405020304" pitchFamily="18" charset="0"/>
              </a:rPr>
              <a:t> He/she makes frequent and regular </a:t>
            </a:r>
            <a:r>
              <a:rPr lang="en-US" sz="2400" b="1" dirty="0">
                <a:latin typeface="Times New Roman" panose="02020603050405020304" pitchFamily="18" charset="0"/>
                <a:cs typeface="Times New Roman" panose="02020603050405020304" pitchFamily="18" charset="0"/>
              </a:rPr>
              <a:t>inspections of job sites, m</a:t>
            </a:r>
            <a:r>
              <a:rPr lang="en-US" sz="2400" dirty="0">
                <a:latin typeface="Times New Roman" panose="02020603050405020304" pitchFamily="18" charset="0"/>
                <a:cs typeface="Times New Roman" panose="02020603050405020304" pitchFamily="18" charset="0"/>
              </a:rPr>
              <a:t>aterials, and equipment</a:t>
            </a:r>
          </a:p>
          <a:p>
            <a:pPr algn="just"/>
            <a:r>
              <a:rPr lang="en-US" sz="2400" dirty="0">
                <a:latin typeface="Times New Roman" panose="02020603050405020304" pitchFamily="18" charset="0"/>
                <a:cs typeface="Times New Roman" panose="02020603050405020304" pitchFamily="18" charset="0"/>
              </a:rPr>
              <a:t>The standard does not require specific training for a competent person.</a:t>
            </a:r>
          </a:p>
          <a:p>
            <a:pPr algn="just"/>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3352801" y="5858045"/>
            <a:ext cx="5623033" cy="923330"/>
          </a:xfrm>
          <a:prstGeom prst="rect">
            <a:avLst/>
          </a:prstGeom>
          <a:noFill/>
        </p:spPr>
        <p:txBody>
          <a:bodyPr wrap="square" lIns="91440" tIns="45720" rIns="91440" bIns="45720">
            <a:spAutoFit/>
          </a:bodyPr>
          <a:lstStyle/>
          <a:p>
            <a:pPr algn="ctr"/>
            <a:r>
              <a:rPr lang="en-US" sz="5400" b="1" dirty="0">
                <a:ln w="22225">
                  <a:solidFill>
                    <a:srgbClr val="333399"/>
                  </a:solidFill>
                  <a:prstDash val="solid"/>
                </a:ln>
                <a:solidFill>
                  <a:srgbClr val="333399">
                    <a:lumMod val="40000"/>
                    <a:lumOff val="60000"/>
                  </a:srgbClr>
                </a:solidFill>
                <a:latin typeface="Impact" panose="020B0806030902050204"/>
              </a:rPr>
              <a:t>COMPETENT PERSON</a:t>
            </a:r>
            <a:endParaRPr lang="en-US" sz="5400" b="1" dirty="0">
              <a:ln w="22225">
                <a:solidFill>
                  <a:srgbClr val="333399"/>
                </a:solidFill>
                <a:prstDash val="solid"/>
              </a:ln>
              <a:solidFill>
                <a:srgbClr val="333399">
                  <a:lumMod val="40000"/>
                  <a:lumOff val="60000"/>
                </a:srgbClr>
              </a:solidFill>
            </a:endParaRPr>
          </a:p>
        </p:txBody>
      </p:sp>
    </p:spTree>
    <p:extLst>
      <p:ext uri="{BB962C8B-B14F-4D97-AF65-F5344CB8AC3E}">
        <p14:creationId xmlns:p14="http://schemas.microsoft.com/office/powerpoint/2010/main" val="1840070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6" y="305166"/>
            <a:ext cx="7034645" cy="720437"/>
          </a:xfrm>
        </p:spPr>
        <p:txBody>
          <a:bodyPr/>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Medical</a:t>
            </a:r>
            <a:r>
              <a:rPr lang="en-US" sz="2900" kern="1200" spc="150" dirty="0">
                <a:solidFill>
                  <a:schemeClr val="bg1"/>
                </a:solidFill>
                <a:latin typeface="Times New Roman" panose="02020603050405020304" pitchFamily="18" charset="0"/>
                <a:ea typeface="+mj-ea"/>
                <a:cs typeface="Times New Roman" panose="02020603050405020304" pitchFamily="18" charset="0"/>
              </a:rPr>
              <a:t> </a:t>
            </a:r>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Surveillance</a:t>
            </a:r>
          </a:p>
        </p:txBody>
      </p:sp>
      <p:sp>
        <p:nvSpPr>
          <p:cNvPr id="3" name="Content Placeholder 2"/>
          <p:cNvSpPr>
            <a:spLocks noGrp="1"/>
          </p:cNvSpPr>
          <p:nvPr>
            <p:ph idx="1"/>
          </p:nvPr>
        </p:nvSpPr>
        <p:spPr>
          <a:xfrm>
            <a:off x="1870366" y="1275842"/>
            <a:ext cx="6978316" cy="4993399"/>
          </a:xfrm>
        </p:spPr>
        <p:txBody>
          <a:bodyPr/>
          <a:lstStyle/>
          <a:p>
            <a:pPr algn="just"/>
            <a:r>
              <a:rPr lang="en-US" sz="2200" b="1" dirty="0">
                <a:latin typeface="Times New Roman" panose="02020603050405020304" pitchFamily="18" charset="0"/>
                <a:cs typeface="Times New Roman" panose="02020603050405020304" pitchFamily="18" charset="0"/>
              </a:rPr>
              <a:t>Employers </a:t>
            </a:r>
            <a:r>
              <a:rPr lang="en-US" sz="2200" b="1" i="1" dirty="0">
                <a:latin typeface="Times New Roman" panose="02020603050405020304" pitchFamily="18" charset="0"/>
                <a:cs typeface="Times New Roman" panose="02020603050405020304" pitchFamily="18" charset="0"/>
              </a:rPr>
              <a:t>must offer medical examination to workers who will be required to wear a respirator under the standard for 30 or more days a year</a:t>
            </a:r>
            <a:r>
              <a:rPr lang="en-US" sz="2200" b="1" dirty="0">
                <a:latin typeface="Times New Roman" panose="02020603050405020304" pitchFamily="18" charset="0"/>
                <a:cs typeface="Times New Roman" panose="02020603050405020304" pitchFamily="18" charset="0"/>
              </a:rPr>
              <a:t>.</a:t>
            </a:r>
          </a:p>
          <a:p>
            <a:pPr algn="just"/>
            <a:r>
              <a:rPr lang="en-US" sz="2200" b="1" dirty="0">
                <a:latin typeface="Times New Roman" panose="02020603050405020304" pitchFamily="18" charset="0"/>
                <a:cs typeface="Times New Roman" panose="02020603050405020304" pitchFamily="18" charset="0"/>
              </a:rPr>
              <a:t>Medical Surveillance is intended to </a:t>
            </a:r>
            <a:endParaRPr lang="en-US" sz="2200" dirty="0">
              <a:latin typeface="Times New Roman" panose="02020603050405020304" pitchFamily="18" charset="0"/>
              <a:cs typeface="Times New Roman" panose="02020603050405020304" pitchFamily="18" charset="0"/>
            </a:endParaRPr>
          </a:p>
          <a:p>
            <a:pPr marL="800100" lvl="1" indent="-342900" algn="just">
              <a:spcAft>
                <a:spcPts val="1200"/>
              </a:spcAf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Identify</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silica-related diseases </a:t>
            </a:r>
            <a:r>
              <a:rPr lang="en-US" sz="2200" dirty="0">
                <a:latin typeface="Times New Roman" panose="02020603050405020304" pitchFamily="18" charset="0"/>
                <a:cs typeface="Times New Roman" panose="02020603050405020304" pitchFamily="18" charset="0"/>
              </a:rPr>
              <a:t>so that </a:t>
            </a:r>
            <a:r>
              <a:rPr lang="en-US" sz="2200" b="1" dirty="0">
                <a:latin typeface="Times New Roman" panose="02020603050405020304" pitchFamily="18" charset="0"/>
                <a:cs typeface="Times New Roman" panose="02020603050405020304" pitchFamily="18" charset="0"/>
              </a:rPr>
              <a:t>employees</a:t>
            </a:r>
            <a:r>
              <a:rPr lang="en-US" sz="2200" dirty="0">
                <a:latin typeface="Times New Roman" panose="02020603050405020304" pitchFamily="18" charset="0"/>
                <a:cs typeface="Times New Roman" panose="02020603050405020304" pitchFamily="18" charset="0"/>
              </a:rPr>
              <a:t> with those diseases </a:t>
            </a:r>
            <a:r>
              <a:rPr lang="en-US" sz="2200" b="1" dirty="0">
                <a:latin typeface="Times New Roman" panose="02020603050405020304" pitchFamily="18" charset="0"/>
                <a:cs typeface="Times New Roman" panose="02020603050405020304" pitchFamily="18" charset="0"/>
              </a:rPr>
              <a:t>can take actions to protect their health</a:t>
            </a:r>
          </a:p>
          <a:p>
            <a:pPr marL="800100" lvl="1" indent="-342900" algn="just">
              <a:spcAft>
                <a:spcPts val="1200"/>
              </a:spcAf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Determine</a:t>
            </a:r>
            <a:r>
              <a:rPr lang="en-US" sz="2200" dirty="0">
                <a:latin typeface="Times New Roman" panose="02020603050405020304" pitchFamily="18" charset="0"/>
                <a:cs typeface="Times New Roman" panose="02020603050405020304" pitchFamily="18" charset="0"/>
              </a:rPr>
              <a:t> if an employee has any </a:t>
            </a:r>
            <a:r>
              <a:rPr lang="en-US" sz="2200" b="1" dirty="0">
                <a:latin typeface="Times New Roman" panose="02020603050405020304" pitchFamily="18" charset="0"/>
                <a:cs typeface="Times New Roman" panose="02020603050405020304" pitchFamily="18" charset="0"/>
              </a:rPr>
              <a:t>condition, such as a lung disease, </a:t>
            </a:r>
            <a:r>
              <a:rPr lang="en-US" sz="2200" dirty="0">
                <a:latin typeface="Times New Roman" panose="02020603050405020304" pitchFamily="18" charset="0"/>
                <a:cs typeface="Times New Roman" panose="02020603050405020304" pitchFamily="18" charset="0"/>
              </a:rPr>
              <a:t>that might make him/her </a:t>
            </a:r>
            <a:r>
              <a:rPr lang="en-US" sz="2200" b="1" dirty="0">
                <a:latin typeface="Times New Roman" panose="02020603050405020304" pitchFamily="18" charset="0"/>
                <a:cs typeface="Times New Roman" panose="02020603050405020304" pitchFamily="18" charset="0"/>
              </a:rPr>
              <a:t>more sensitive to silica exposure </a:t>
            </a:r>
          </a:p>
          <a:p>
            <a:pPr marL="800100" lvl="1" indent="-342900" algn="just">
              <a:spcAft>
                <a:spcPts val="1200"/>
              </a:spcAf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Determine</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employee’s fitness </a:t>
            </a:r>
            <a:r>
              <a:rPr lang="en-US" sz="2200" dirty="0">
                <a:latin typeface="Times New Roman" panose="02020603050405020304" pitchFamily="18" charset="0"/>
                <a:cs typeface="Times New Roman" panose="02020603050405020304" pitchFamily="18" charset="0"/>
              </a:rPr>
              <a:t>to use </a:t>
            </a:r>
            <a:r>
              <a:rPr lang="en-US" sz="2200" b="1" dirty="0">
                <a:latin typeface="Times New Roman" panose="02020603050405020304" pitchFamily="18" charset="0"/>
                <a:cs typeface="Times New Roman" panose="02020603050405020304" pitchFamily="18" charset="0"/>
              </a:rPr>
              <a:t>respirators</a:t>
            </a:r>
          </a:p>
          <a:p>
            <a:pPr marL="800100" lvl="1" indent="-342900" algn="just">
              <a:spcAft>
                <a:spcPts val="1200"/>
              </a:spcAft>
              <a:buFont typeface="Arial" panose="020B0604020202020204" pitchFamily="34" charset="0"/>
              <a:buChar char="•"/>
            </a:pPr>
            <a:r>
              <a:rPr lang="en-US" sz="2200" u="sng" dirty="0">
                <a:latin typeface="Times New Roman" panose="02020603050405020304" pitchFamily="18" charset="0"/>
                <a:cs typeface="Times New Roman" panose="02020603050405020304" pitchFamily="18" charset="0"/>
              </a:rPr>
              <a:t>Note that it is </a:t>
            </a:r>
            <a:r>
              <a:rPr lang="en-US" sz="2200" b="1" u="sng" dirty="0">
                <a:latin typeface="Times New Roman" panose="02020603050405020304" pitchFamily="18" charset="0"/>
                <a:cs typeface="Times New Roman" panose="02020603050405020304" pitchFamily="18" charset="0"/>
              </a:rPr>
              <a:t>different than medical evaluations needed to comply with OSHA 1910.134</a:t>
            </a:r>
          </a:p>
        </p:txBody>
      </p:sp>
      <p:pic>
        <p:nvPicPr>
          <p:cNvPr id="2050" name="Picture 2" descr="Image result for MEDICAL EXAMINATION">
            <a:extLst>
              <a:ext uri="{FF2B5EF4-FFF2-40B4-BE49-F238E27FC236}">
                <a16:creationId xmlns:a16="http://schemas.microsoft.com/office/drawing/2014/main" id="{789B1CDC-45D9-4C0D-9FF2-A6907DE611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96" y="4303993"/>
            <a:ext cx="1612170" cy="13705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s says Medical Examination">
            <a:extLst>
              <a:ext uri="{FF2B5EF4-FFF2-40B4-BE49-F238E27FC236}">
                <a16:creationId xmlns:a16="http://schemas.microsoft.com/office/drawing/2014/main" id="{0F856C8F-3B60-46AB-A790-CD56E7B9C601}"/>
              </a:ext>
            </a:extLst>
          </p:cNvPr>
          <p:cNvPicPr>
            <a:picLocks noChangeAspect="1"/>
          </p:cNvPicPr>
          <p:nvPr/>
        </p:nvPicPr>
        <p:blipFill>
          <a:blip r:embed="rId4"/>
          <a:stretch>
            <a:fillRect/>
          </a:stretch>
        </p:blipFill>
        <p:spPr>
          <a:xfrm>
            <a:off x="49209" y="1877293"/>
            <a:ext cx="2030144" cy="2176461"/>
          </a:xfrm>
          <a:prstGeom prst="rect">
            <a:avLst/>
          </a:prstGeom>
        </p:spPr>
      </p:pic>
    </p:spTree>
    <p:extLst>
      <p:ext uri="{BB962C8B-B14F-4D97-AF65-F5344CB8AC3E}">
        <p14:creationId xmlns:p14="http://schemas.microsoft.com/office/powerpoint/2010/main" val="1010978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681" y="150722"/>
            <a:ext cx="7034645" cy="973350"/>
          </a:xfrm>
        </p:spPr>
        <p:txBody>
          <a:bodyPr vert="horz"/>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Medical Surveillance - Requirements</a:t>
            </a:r>
          </a:p>
        </p:txBody>
      </p:sp>
      <p:sp>
        <p:nvSpPr>
          <p:cNvPr id="3" name="Content Placeholder 2"/>
          <p:cNvSpPr>
            <a:spLocks noGrp="1"/>
          </p:cNvSpPr>
          <p:nvPr>
            <p:ph idx="1"/>
          </p:nvPr>
        </p:nvSpPr>
        <p:spPr>
          <a:xfrm>
            <a:off x="0" y="1262008"/>
            <a:ext cx="6497053" cy="4083024"/>
          </a:xfrm>
        </p:spPr>
        <p:txBody>
          <a:bodyPr/>
          <a:lstStyle/>
          <a:p>
            <a:pPr algn="just">
              <a:spcAft>
                <a:spcPts val="1200"/>
              </a:spcAft>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standard requires a written medical report be provided to the employee </a:t>
            </a:r>
            <a:r>
              <a:rPr lang="en-US" sz="2000" dirty="0">
                <a:latin typeface="Times New Roman" panose="02020603050405020304" pitchFamily="18" charset="0"/>
                <a:cs typeface="Times New Roman" panose="02020603050405020304" pitchFamily="18" charset="0"/>
              </a:rPr>
              <a:t>as well as detailed information related to </a:t>
            </a:r>
            <a:r>
              <a:rPr lang="en-US" sz="2000" b="1" dirty="0">
                <a:latin typeface="Times New Roman" panose="02020603050405020304" pitchFamily="18" charset="0"/>
                <a:cs typeface="Times New Roman" panose="02020603050405020304" pitchFamily="18" charset="0"/>
              </a:rPr>
              <a:t>employee's health</a:t>
            </a:r>
            <a:r>
              <a:rPr lang="en-US" sz="2000" dirty="0">
                <a:latin typeface="Times New Roman" panose="02020603050405020304" pitchFamily="18" charset="0"/>
                <a:cs typeface="Times New Roman" panose="02020603050405020304" pitchFamily="18" charset="0"/>
              </a:rPr>
              <a:t>, any </a:t>
            </a:r>
            <a:r>
              <a:rPr lang="en-US" sz="2000" b="1" dirty="0">
                <a:latin typeface="Times New Roman" panose="02020603050405020304" pitchFamily="18" charset="0"/>
                <a:cs typeface="Times New Roman" panose="02020603050405020304" pitchFamily="18" charset="0"/>
              </a:rPr>
              <a:t>work restrictions</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recommendations for any further evaluation or treatment</a:t>
            </a:r>
            <a:r>
              <a:rPr lang="en-US" sz="2000" dirty="0">
                <a:latin typeface="Times New Roman" panose="02020603050405020304" pitchFamily="18" charset="0"/>
                <a:cs typeface="Times New Roman" panose="02020603050405020304" pitchFamily="18" charset="0"/>
              </a:rPr>
              <a:t>.</a:t>
            </a:r>
          </a:p>
          <a:p>
            <a:pPr algn="just">
              <a:spcAft>
                <a:spcPts val="1200"/>
              </a:spcAft>
            </a:pPr>
            <a:r>
              <a:rPr lang="en-US" sz="2000" b="1" u="sng" dirty="0">
                <a:latin typeface="Times New Roman" panose="02020603050405020304" pitchFamily="18" charset="0"/>
                <a:cs typeface="Times New Roman" panose="02020603050405020304" pitchFamily="18" charset="0"/>
              </a:rPr>
              <a:t>The employer does not receive a copy </a:t>
            </a:r>
            <a:r>
              <a:rPr lang="en-US" sz="2000" dirty="0">
                <a:latin typeface="Times New Roman" panose="02020603050405020304" pitchFamily="18" charset="0"/>
                <a:cs typeface="Times New Roman" panose="02020603050405020304" pitchFamily="18" charset="0"/>
              </a:rPr>
              <a:t>of this report.</a:t>
            </a:r>
          </a:p>
          <a:p>
            <a:pPr algn="just">
              <a:spcAft>
                <a:spcPts val="1200"/>
              </a:spcAft>
            </a:pPr>
            <a:r>
              <a:rPr lang="en-US" sz="2000" dirty="0">
                <a:latin typeface="Times New Roman" panose="02020603050405020304" pitchFamily="18" charset="0"/>
                <a:cs typeface="Times New Roman" panose="02020603050405020304" pitchFamily="18" charset="0"/>
              </a:rPr>
              <a:t>The standard requires employer to obtain </a:t>
            </a:r>
            <a:r>
              <a:rPr lang="en-US" sz="2000" b="1" dirty="0">
                <a:latin typeface="Times New Roman" panose="02020603050405020304" pitchFamily="18" charset="0"/>
                <a:cs typeface="Times New Roman" panose="02020603050405020304" pitchFamily="18" charset="0"/>
              </a:rPr>
              <a:t>a written medical opinion </a:t>
            </a:r>
            <a:r>
              <a:rPr lang="en-US" sz="2000" dirty="0">
                <a:latin typeface="Times New Roman" panose="02020603050405020304" pitchFamily="18" charset="0"/>
                <a:cs typeface="Times New Roman" panose="02020603050405020304" pitchFamily="18" charset="0"/>
              </a:rPr>
              <a:t>from PLHCP, containing</a:t>
            </a:r>
          </a:p>
          <a:p>
            <a:pPr lvl="1" algn="just">
              <a:spcBef>
                <a:spcPts val="0"/>
              </a:spcBef>
              <a:spcAft>
                <a:spcPts val="0"/>
              </a:spcAft>
              <a:buFont typeface="Arial" panose="020B0604020202020204" pitchFamily="34" charset="0"/>
              <a:buChar char="•"/>
            </a:pPr>
            <a:r>
              <a:rPr lang="en-US" sz="1600" kern="1200" dirty="0"/>
              <a:t>the date of the examination;  </a:t>
            </a:r>
          </a:p>
          <a:p>
            <a:pPr lvl="1" algn="just">
              <a:spcBef>
                <a:spcPts val="0"/>
              </a:spcBef>
              <a:spcAft>
                <a:spcPts val="0"/>
              </a:spcAft>
              <a:buFont typeface="Arial" panose="020B0604020202020204" pitchFamily="34" charset="0"/>
              <a:buChar char="•"/>
            </a:pPr>
            <a:r>
              <a:rPr lang="en-US" sz="1600" kern="1200" dirty="0"/>
              <a:t>a statement that the examination has met the requirements of the silica standard; and  </a:t>
            </a:r>
          </a:p>
          <a:p>
            <a:pPr lvl="1" algn="just">
              <a:spcBef>
                <a:spcPts val="0"/>
              </a:spcBef>
              <a:spcAft>
                <a:spcPts val="0"/>
              </a:spcAft>
              <a:buFont typeface="Arial" panose="020B0604020202020204" pitchFamily="34" charset="0"/>
              <a:buChar char="•"/>
            </a:pPr>
            <a:r>
              <a:rPr lang="en-US" sz="1600" kern="1200" dirty="0"/>
              <a:t>any recommended limitations on the employee’s use of respirators. </a:t>
            </a:r>
            <a:endParaRPr lang="en-US" sz="2000" dirty="0">
              <a:latin typeface="Times New Roman" panose="02020603050405020304" pitchFamily="18" charset="0"/>
              <a:cs typeface="Times New Roman" panose="02020603050405020304" pitchFamily="18" charset="0"/>
            </a:endParaRPr>
          </a:p>
          <a:p>
            <a:pPr algn="just">
              <a:spcAft>
                <a:spcPts val="1200"/>
              </a:spcAft>
            </a:pP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6768662" y="2228757"/>
            <a:ext cx="2375338" cy="2308324"/>
          </a:xfrm>
          <a:prstGeom prst="rect">
            <a:avLst/>
          </a:prstGeom>
          <a:noFill/>
          <a:effectLst/>
        </p:spPr>
        <p:txBody>
          <a:bodyPr wrap="square" lIns="91440" tIns="45720" rIns="91440" bIns="45720">
            <a:spAutoFit/>
          </a:bodyPr>
          <a:lstStyle/>
          <a:p>
            <a:pPr algn="ctr"/>
            <a: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Sample Medical Forms </a:t>
            </a:r>
          </a:p>
          <a:p>
            <a:pPr algn="ctr"/>
            <a: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in </a:t>
            </a:r>
          </a:p>
          <a:p>
            <a:pPr algn="ctr"/>
            <a:r>
              <a:rPr lang="en-US" sz="2400" b="1" i="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Appendix B </a:t>
            </a:r>
            <a: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of  the OSHA Standard</a:t>
            </a:r>
          </a:p>
        </p:txBody>
      </p:sp>
      <p:sp>
        <p:nvSpPr>
          <p:cNvPr id="6" name="Rectangle 5"/>
          <p:cNvSpPr/>
          <p:nvPr/>
        </p:nvSpPr>
        <p:spPr>
          <a:xfrm>
            <a:off x="0" y="5434054"/>
            <a:ext cx="8830367" cy="1015663"/>
          </a:xfrm>
          <a:prstGeom prst="rect">
            <a:avLst/>
          </a:prstGeom>
        </p:spPr>
        <p:txBody>
          <a:bodyPr wrap="square">
            <a:spAutoFit/>
          </a:bodyPr>
          <a:lstStyle/>
          <a:p>
            <a:pPr marL="342900" indent="-342900" algn="just">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ＭＳ Ｐゴシック" charset="-128"/>
                <a:cs typeface="Times New Roman" panose="02020603050405020304" pitchFamily="18" charset="0"/>
              </a:rPr>
              <a:t>An </a:t>
            </a:r>
            <a:r>
              <a:rPr lang="en-US" sz="2000" b="1" dirty="0">
                <a:solidFill>
                  <a:srgbClr val="000000"/>
                </a:solidFill>
                <a:latin typeface="Times New Roman" panose="02020603050405020304" pitchFamily="18" charset="0"/>
                <a:ea typeface="ＭＳ Ｐゴシック" charset="-128"/>
                <a:cs typeface="Times New Roman" panose="02020603050405020304" pitchFamily="18" charset="0"/>
              </a:rPr>
              <a:t>employee </a:t>
            </a:r>
            <a:r>
              <a:rPr lang="en-US" sz="2000" dirty="0">
                <a:solidFill>
                  <a:srgbClr val="000000"/>
                </a:solidFill>
                <a:latin typeface="Times New Roman" panose="02020603050405020304" pitchFamily="18" charset="0"/>
                <a:ea typeface="ＭＳ Ｐゴシック" charset="-128"/>
                <a:cs typeface="Times New Roman" panose="02020603050405020304" pitchFamily="18" charset="0"/>
              </a:rPr>
              <a:t>may provide </a:t>
            </a:r>
            <a:r>
              <a:rPr lang="en-US" sz="2000" b="1" dirty="0">
                <a:solidFill>
                  <a:srgbClr val="000000"/>
                </a:solidFill>
                <a:latin typeface="Times New Roman" panose="02020603050405020304" pitchFamily="18" charset="0"/>
                <a:ea typeface="ＭＳ Ｐゴシック" charset="-128"/>
                <a:cs typeface="Times New Roman" panose="02020603050405020304" pitchFamily="18" charset="0"/>
              </a:rPr>
              <a:t>written authorization </a:t>
            </a:r>
            <a:r>
              <a:rPr lang="en-US" sz="2000" dirty="0">
                <a:solidFill>
                  <a:srgbClr val="000000"/>
                </a:solidFill>
                <a:latin typeface="Times New Roman" panose="02020603050405020304" pitchFamily="18" charset="0"/>
                <a:ea typeface="ＭＳ Ｐゴシック" charset="-128"/>
                <a:cs typeface="Times New Roman" panose="02020603050405020304" pitchFamily="18" charset="0"/>
              </a:rPr>
              <a:t>or</a:t>
            </a:r>
            <a:r>
              <a:rPr lang="en-US" sz="2000" b="1" dirty="0">
                <a:solidFill>
                  <a:srgbClr val="000000"/>
                </a:solidFill>
                <a:latin typeface="Times New Roman" panose="02020603050405020304" pitchFamily="18" charset="0"/>
                <a:ea typeface="ＭＳ Ｐゴシック" charset="-128"/>
                <a:cs typeface="Times New Roman" panose="02020603050405020304" pitchFamily="18" charset="0"/>
              </a:rPr>
              <a:t> written opinion </a:t>
            </a:r>
            <a:r>
              <a:rPr lang="en-US" sz="2000" dirty="0">
                <a:solidFill>
                  <a:srgbClr val="000000"/>
                </a:solidFill>
                <a:latin typeface="Times New Roman" panose="02020603050405020304" pitchFamily="18" charset="0"/>
                <a:ea typeface="ＭＳ Ｐゴシック" charset="-128"/>
                <a:cs typeface="Times New Roman" panose="02020603050405020304" pitchFamily="18" charset="0"/>
              </a:rPr>
              <a:t>to employer, which may also include </a:t>
            </a:r>
            <a:r>
              <a:rPr lang="en-US" sz="2000" b="1" dirty="0">
                <a:solidFill>
                  <a:srgbClr val="000000"/>
                </a:solidFill>
                <a:latin typeface="Times New Roman" panose="02020603050405020304" pitchFamily="18" charset="0"/>
                <a:ea typeface="ＭＳ Ｐゴシック" charset="-128"/>
                <a:cs typeface="Times New Roman" panose="02020603050405020304" pitchFamily="18" charset="0"/>
              </a:rPr>
              <a:t>recommended limitations on employee's exposure</a:t>
            </a:r>
            <a:r>
              <a:rPr lang="en-US" sz="2000" dirty="0">
                <a:solidFill>
                  <a:srgbClr val="000000"/>
                </a:solidFill>
                <a:latin typeface="Times New Roman" panose="02020603050405020304" pitchFamily="18" charset="0"/>
                <a:ea typeface="ＭＳ Ｐゴシック" charset="-128"/>
                <a:cs typeface="Times New Roman" panose="02020603050405020304" pitchFamily="18" charset="0"/>
              </a:rPr>
              <a:t> to respirable crystalline silica, and </a:t>
            </a:r>
            <a:r>
              <a:rPr lang="en-US" sz="2000" b="1" dirty="0">
                <a:solidFill>
                  <a:srgbClr val="000000"/>
                </a:solidFill>
                <a:latin typeface="Times New Roman" panose="02020603050405020304" pitchFamily="18" charset="0"/>
                <a:ea typeface="ＭＳ Ｐゴシック" charset="-128"/>
                <a:cs typeface="Times New Roman" panose="02020603050405020304" pitchFamily="18" charset="0"/>
              </a:rPr>
              <a:t>referral to a specialist</a:t>
            </a:r>
            <a:r>
              <a:rPr lang="en-US" sz="2000" b="1" dirty="0">
                <a:solidFill>
                  <a:srgbClr val="000000"/>
                </a:solidFill>
              </a:rPr>
              <a:t>.</a:t>
            </a:r>
          </a:p>
        </p:txBody>
      </p:sp>
    </p:spTree>
    <p:extLst>
      <p:ext uri="{BB962C8B-B14F-4D97-AF65-F5344CB8AC3E}">
        <p14:creationId xmlns:p14="http://schemas.microsoft.com/office/powerpoint/2010/main" val="969199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40608" y="111520"/>
            <a:ext cx="7203392" cy="700987"/>
          </a:xfrm>
        </p:spPr>
        <p:txBody>
          <a:bodyPr vert="horz"/>
          <a:lstStyle/>
          <a:p>
            <a:r>
              <a:rPr lang="en-US" sz="3200" b="1" spc="150" dirty="0">
                <a:solidFill>
                  <a:srgbClr val="FFFFFF"/>
                </a:solidFill>
                <a:latin typeface="Arial" panose="020B0604020202020204" pitchFamily="34" charset="0"/>
                <a:ea typeface="Tahoma" panose="020B0604030504040204" pitchFamily="34" charset="0"/>
                <a:cs typeface="Arial" panose="020B0604020202020204" pitchFamily="34" charset="0"/>
              </a:rPr>
              <a:t>Communication of Silica Hazards -   Safety Data Sheets (SDS) </a:t>
            </a:r>
          </a:p>
        </p:txBody>
      </p:sp>
      <p:sp>
        <p:nvSpPr>
          <p:cNvPr id="3" name="Content Placeholder 2"/>
          <p:cNvSpPr>
            <a:spLocks noGrp="1"/>
          </p:cNvSpPr>
          <p:nvPr>
            <p:ph idx="1"/>
          </p:nvPr>
        </p:nvSpPr>
        <p:spPr>
          <a:xfrm>
            <a:off x="0" y="1454875"/>
            <a:ext cx="6966592" cy="4525963"/>
          </a:xfrm>
        </p:spPr>
        <p:txBody>
          <a:bodyPr/>
          <a:lstStyle/>
          <a:p>
            <a:pPr algn="just">
              <a:spcAft>
                <a:spcPts val="1200"/>
              </a:spcAft>
            </a:pPr>
            <a:r>
              <a:rPr lang="en-US" sz="2400" b="1" dirty="0">
                <a:latin typeface="Times New Roman" panose="02020603050405020304" pitchFamily="18" charset="0"/>
                <a:cs typeface="Times New Roman" panose="02020603050405020304" pitchFamily="18" charset="0"/>
              </a:rPr>
              <a:t>SDS’s</a:t>
            </a:r>
            <a:r>
              <a:rPr lang="en-US" sz="2400" dirty="0">
                <a:latin typeface="Times New Roman" panose="02020603050405020304" pitchFamily="18" charset="0"/>
                <a:cs typeface="Times New Roman" panose="02020603050405020304" pitchFamily="18" charset="0"/>
              </a:rPr>
              <a:t> contain </a:t>
            </a:r>
            <a:r>
              <a:rPr lang="en-US" sz="2400" b="1" dirty="0">
                <a:latin typeface="Times New Roman" panose="02020603050405020304" pitchFamily="18" charset="0"/>
                <a:cs typeface="Times New Roman" panose="02020603050405020304" pitchFamily="18" charset="0"/>
              </a:rPr>
              <a:t>data</a:t>
            </a:r>
            <a:r>
              <a:rPr lang="en-US" sz="2400" dirty="0">
                <a:latin typeface="Times New Roman" panose="02020603050405020304" pitchFamily="18" charset="0"/>
                <a:cs typeface="Times New Roman" panose="02020603050405020304" pitchFamily="18" charset="0"/>
              </a:rPr>
              <a:t> for all </a:t>
            </a:r>
            <a:r>
              <a:rPr lang="en-US" sz="2400" b="1" dirty="0">
                <a:latin typeface="Times New Roman" panose="02020603050405020304" pitchFamily="18" charset="0"/>
                <a:cs typeface="Times New Roman" panose="02020603050405020304" pitchFamily="18" charset="0"/>
              </a:rPr>
              <a:t>materials or products containing hazardous substances </a:t>
            </a:r>
          </a:p>
          <a:p>
            <a:pPr marL="800100" lvl="1" indent="-342900" algn="just">
              <a:spcAft>
                <a:spcPts val="12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If</a:t>
            </a:r>
            <a:r>
              <a:rPr lang="en-US" sz="2000" dirty="0">
                <a:latin typeface="Times New Roman" panose="02020603050405020304" pitchFamily="18" charset="0"/>
                <a:cs typeface="Times New Roman" panose="02020603050405020304" pitchFamily="18" charset="0"/>
              </a:rPr>
              <a:t> a material or product contains </a:t>
            </a:r>
            <a:r>
              <a:rPr lang="en-US" sz="2000" b="1" dirty="0">
                <a:latin typeface="Times New Roman" panose="02020603050405020304" pitchFamily="18" charset="0"/>
                <a:cs typeface="Times New Roman" panose="02020603050405020304" pitchFamily="18" charset="0"/>
              </a:rPr>
              <a:t>crystalline</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silica in quantities greater than 0.1%,</a:t>
            </a:r>
            <a:r>
              <a:rPr lang="en-US" sz="2000"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there must be </a:t>
            </a:r>
            <a:r>
              <a:rPr lang="en-US" sz="2000" dirty="0">
                <a:latin typeface="Times New Roman" panose="02020603050405020304" pitchFamily="18" charset="0"/>
                <a:cs typeface="Times New Roman" panose="02020603050405020304" pitchFamily="18" charset="0"/>
              </a:rPr>
              <a:t>a </a:t>
            </a:r>
            <a:r>
              <a:rPr lang="en-US" sz="2000" b="1" u="sng" dirty="0">
                <a:latin typeface="Times New Roman" panose="02020603050405020304" pitchFamily="18" charset="0"/>
                <a:cs typeface="Times New Roman" panose="02020603050405020304" pitchFamily="18" charset="0"/>
              </a:rPr>
              <a:t>safety data sheet </a:t>
            </a:r>
            <a:r>
              <a:rPr lang="en-US" sz="2000" dirty="0">
                <a:latin typeface="Times New Roman" panose="02020603050405020304" pitchFamily="18" charset="0"/>
                <a:cs typeface="Times New Roman" panose="02020603050405020304" pitchFamily="18" charset="0"/>
              </a:rPr>
              <a:t>for it</a:t>
            </a:r>
          </a:p>
          <a:p>
            <a:pPr algn="just">
              <a:spcAft>
                <a:spcPts val="1200"/>
              </a:spcAft>
            </a:pPr>
            <a:r>
              <a:rPr lang="en-US" sz="2400" b="1" u="sng" dirty="0">
                <a:latin typeface="Times New Roman" panose="02020603050405020304" pitchFamily="18" charset="0"/>
                <a:cs typeface="Times New Roman" panose="02020603050405020304" pitchFamily="18" charset="0"/>
              </a:rPr>
              <a:t>Manufacturer's responsibility</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Manufacturers</a:t>
            </a:r>
            <a:r>
              <a:rPr lang="en-US" sz="2400" dirty="0">
                <a:latin typeface="Times New Roman" panose="02020603050405020304" pitchFamily="18" charset="0"/>
                <a:cs typeface="Times New Roman" panose="02020603050405020304" pitchFamily="18" charset="0"/>
              </a:rPr>
              <a:t> must </a:t>
            </a:r>
            <a:r>
              <a:rPr lang="en-US" sz="2400" b="1" dirty="0">
                <a:latin typeface="Times New Roman" panose="02020603050405020304" pitchFamily="18" charset="0"/>
                <a:cs typeface="Times New Roman" panose="02020603050405020304" pitchFamily="18" charset="0"/>
              </a:rPr>
              <a:t>obtain or develop a safety data sheet </a:t>
            </a:r>
            <a:r>
              <a:rPr lang="en-US" sz="2400" dirty="0">
                <a:latin typeface="Times New Roman" panose="02020603050405020304" pitchFamily="18" charset="0"/>
                <a:cs typeface="Times New Roman" panose="02020603050405020304" pitchFamily="18" charset="0"/>
              </a:rPr>
              <a:t>for </a:t>
            </a:r>
            <a:r>
              <a:rPr lang="en-US" sz="2400" b="1" dirty="0">
                <a:latin typeface="Times New Roman" panose="02020603050405020304" pitchFamily="18" charset="0"/>
                <a:cs typeface="Times New Roman" panose="02020603050405020304" pitchFamily="18" charset="0"/>
              </a:rPr>
              <a:t>each hazardous chemical </a:t>
            </a:r>
            <a:r>
              <a:rPr lang="en-US" sz="2400" dirty="0">
                <a:latin typeface="Times New Roman" panose="02020603050405020304" pitchFamily="18" charset="0"/>
                <a:cs typeface="Times New Roman" panose="02020603050405020304" pitchFamily="18" charset="0"/>
              </a:rPr>
              <a:t>they produce or import</a:t>
            </a:r>
          </a:p>
          <a:p>
            <a:pPr algn="just">
              <a:spcAft>
                <a:spcPts val="1200"/>
              </a:spcAft>
            </a:pPr>
            <a:r>
              <a:rPr lang="en-US" sz="2400" b="1" u="sng" dirty="0">
                <a:latin typeface="Times New Roman" panose="02020603050405020304" pitchFamily="18" charset="0"/>
                <a:cs typeface="Times New Roman" panose="02020603050405020304" pitchFamily="18" charset="0"/>
              </a:rPr>
              <a:t>Employer's responsibility: </a:t>
            </a:r>
            <a:r>
              <a:rPr lang="en-US" sz="2400" dirty="0">
                <a:latin typeface="Times New Roman" panose="02020603050405020304" pitchFamily="18" charset="0"/>
                <a:cs typeface="Times New Roman" panose="02020603050405020304" pitchFamily="18" charset="0"/>
              </a:rPr>
              <a:t>Employers must </a:t>
            </a:r>
            <a:r>
              <a:rPr lang="en-US" sz="2400" b="1" dirty="0">
                <a:latin typeface="Times New Roman" panose="02020603050405020304" pitchFamily="18" charset="0"/>
                <a:cs typeface="Times New Roman" panose="02020603050405020304" pitchFamily="18" charset="0"/>
              </a:rPr>
              <a:t>ensure access to safety data sheets</a:t>
            </a:r>
            <a:r>
              <a:rPr lang="en-US" sz="2400" dirty="0">
                <a:latin typeface="Times New Roman" panose="02020603050405020304" pitchFamily="18" charset="0"/>
                <a:cs typeface="Times New Roman" panose="02020603050405020304" pitchFamily="18" charset="0"/>
              </a:rPr>
              <a:t> for all hazardous materials at the workplace</a:t>
            </a:r>
          </a:p>
        </p:txBody>
      </p:sp>
      <p:sp>
        <p:nvSpPr>
          <p:cNvPr id="5" name="Rectangle 4"/>
          <p:cNvSpPr/>
          <p:nvPr/>
        </p:nvSpPr>
        <p:spPr>
          <a:xfrm>
            <a:off x="6966592" y="1409532"/>
            <a:ext cx="2363812" cy="2308324"/>
          </a:xfrm>
          <a:prstGeom prst="rect">
            <a:avLst/>
          </a:prstGeom>
          <a:noFill/>
        </p:spPr>
        <p:txBody>
          <a:bodyPr wrap="square" lIns="91440" tIns="45720" rIns="91440" bIns="45720">
            <a:spAutoFit/>
          </a:bodyPr>
          <a:lstStyle/>
          <a:p>
            <a:pPr algn="ctr"/>
            <a: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SILICA CONTAINING MATERIALS </a:t>
            </a:r>
            <a:b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br>
            <a: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SAFETY DATA SHEET </a:t>
            </a:r>
          </a:p>
          <a:p>
            <a:pPr algn="ctr"/>
            <a:r>
              <a:rPr lang="en-US" sz="2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Gill Sans Ultra Bold Condensed" panose="020B0A06020104020203" pitchFamily="34" charset="0"/>
              </a:rPr>
              <a:t>(SDS)</a:t>
            </a:r>
          </a:p>
        </p:txBody>
      </p:sp>
      <p:pic>
        <p:nvPicPr>
          <p:cNvPr id="2" name="Picture 1" descr="A health hazard pictogram picture">
            <a:extLst>
              <a:ext uri="{FF2B5EF4-FFF2-40B4-BE49-F238E27FC236}">
                <a16:creationId xmlns:a16="http://schemas.microsoft.com/office/drawing/2014/main" id="{E348580F-9663-41A6-AEB6-B7FE18CC1348}"/>
              </a:ext>
            </a:extLst>
          </p:cNvPr>
          <p:cNvPicPr>
            <a:picLocks noChangeAspect="1"/>
          </p:cNvPicPr>
          <p:nvPr/>
        </p:nvPicPr>
        <p:blipFill>
          <a:blip r:embed="rId3"/>
          <a:stretch>
            <a:fillRect/>
          </a:stretch>
        </p:blipFill>
        <p:spPr>
          <a:xfrm>
            <a:off x="7051488" y="4314881"/>
            <a:ext cx="1961813" cy="17113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94716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325" y="369279"/>
            <a:ext cx="6998677" cy="700987"/>
          </a:xfrm>
        </p:spPr>
        <p:txBody>
          <a:bodyPr vert="horz"/>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Recordkeeping</a:t>
            </a:r>
          </a:p>
        </p:txBody>
      </p:sp>
      <p:sp>
        <p:nvSpPr>
          <p:cNvPr id="3" name="Content Placeholder 2"/>
          <p:cNvSpPr>
            <a:spLocks noGrp="1"/>
          </p:cNvSpPr>
          <p:nvPr>
            <p:ph idx="1"/>
          </p:nvPr>
        </p:nvSpPr>
        <p:spPr>
          <a:xfrm>
            <a:off x="160256" y="1229080"/>
            <a:ext cx="6055567" cy="5469432"/>
          </a:xfrm>
        </p:spPr>
        <p:txBody>
          <a:bodyPr/>
          <a:lstStyle/>
          <a:p>
            <a:pPr algn="just">
              <a:spcAft>
                <a:spcPts val="1200"/>
              </a:spcAft>
            </a:pPr>
            <a:r>
              <a:rPr lang="en-US" sz="2200" dirty="0">
                <a:latin typeface="Times New Roman" panose="02020603050405020304" pitchFamily="18" charset="0"/>
                <a:cs typeface="Times New Roman" panose="02020603050405020304" pitchFamily="18" charset="0"/>
              </a:rPr>
              <a:t>Per </a:t>
            </a:r>
            <a:r>
              <a:rPr lang="en-US" sz="2200" b="1" dirty="0">
                <a:latin typeface="Times New Roman" panose="02020603050405020304" pitchFamily="18" charset="0"/>
                <a:cs typeface="Times New Roman" panose="02020603050405020304" pitchFamily="18" charset="0"/>
              </a:rPr>
              <a:t>OSHA’s Access to Employee Exposure and Medical Records regulation (29 CFR 1910.1020</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employers must maintain records </a:t>
            </a:r>
          </a:p>
          <a:p>
            <a:pPr marL="800100" lvl="1"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Medical records (PLHCP </a:t>
            </a:r>
            <a:r>
              <a:rPr lang="en-US" sz="2200" b="1" dirty="0">
                <a:latin typeface="Times New Roman" panose="02020603050405020304" pitchFamily="18" charset="0"/>
                <a:cs typeface="Times New Roman" panose="02020603050405020304" pitchFamily="18" charset="0"/>
              </a:rPr>
              <a:t>written medical opinion </a:t>
            </a:r>
            <a:r>
              <a:rPr lang="en-US" sz="2200" dirty="0">
                <a:latin typeface="Times New Roman" panose="02020603050405020304" pitchFamily="18" charset="0"/>
                <a:cs typeface="Times New Roman" panose="02020603050405020304" pitchFamily="18" charset="0"/>
              </a:rPr>
              <a:t>to employer)</a:t>
            </a:r>
          </a:p>
          <a:p>
            <a:pPr marL="800100" lvl="1" indent="-342900" algn="just">
              <a:spcAft>
                <a:spcPts val="1200"/>
              </a:spcAf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Air monitoring data </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if employers perform air monitoring </a:t>
            </a:r>
            <a:r>
              <a:rPr lang="en-US" sz="2200" dirty="0">
                <a:latin typeface="Times New Roman" panose="02020603050405020304" pitchFamily="18" charset="0"/>
                <a:cs typeface="Times New Roman" panose="02020603050405020304" pitchFamily="18" charset="0"/>
              </a:rPr>
              <a:t>to comply with the standard.</a:t>
            </a:r>
          </a:p>
          <a:p>
            <a:pPr marL="800100" lvl="1" indent="-342900" algn="just">
              <a:spcAft>
                <a:spcPts val="1200"/>
              </a:spcAf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Objective data </a:t>
            </a:r>
            <a:r>
              <a:rPr lang="en-US" sz="2200" dirty="0">
                <a:latin typeface="Times New Roman" panose="02020603050405020304" pitchFamily="18" charset="0"/>
                <a:cs typeface="Times New Roman" panose="02020603050405020304" pitchFamily="18" charset="0"/>
              </a:rPr>
              <a:t>- if employer relies on objective data</a:t>
            </a:r>
          </a:p>
          <a:p>
            <a:pPr marL="400050" algn="just">
              <a:spcAft>
                <a:spcPts val="1200"/>
              </a:spcAf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Exposure and medical records must be kept and made available to </a:t>
            </a:r>
          </a:p>
          <a:p>
            <a:pPr marL="800100" lvl="1" indent="-342900" algn="just">
              <a:spcAft>
                <a:spcPts val="1200"/>
              </a:spcAft>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Employees</a:t>
            </a:r>
            <a:r>
              <a:rPr lang="en-US" sz="2200" dirty="0">
                <a:latin typeface="Times New Roman" panose="02020603050405020304" pitchFamily="18" charset="0"/>
                <a:cs typeface="Times New Roman" panose="02020603050405020304" pitchFamily="18" charset="0"/>
              </a:rPr>
              <a:t>, their </a:t>
            </a:r>
            <a:r>
              <a:rPr lang="en-US" sz="2200" b="1" dirty="0">
                <a:latin typeface="Times New Roman" panose="02020603050405020304" pitchFamily="18" charset="0"/>
                <a:cs typeface="Times New Roman" panose="02020603050405020304" pitchFamily="18" charset="0"/>
              </a:rPr>
              <a:t>representatives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OSHA </a:t>
            </a:r>
            <a:endParaRPr lang="en-US" sz="2000" b="1" dirty="0">
              <a:latin typeface="Times New Roman" panose="02020603050405020304" pitchFamily="18" charset="0"/>
              <a:cs typeface="Times New Roman" panose="02020603050405020304" pitchFamily="18" charset="0"/>
            </a:endParaRPr>
          </a:p>
        </p:txBody>
      </p:sp>
      <p:sp>
        <p:nvSpPr>
          <p:cNvPr id="4" name="Flowchart: Multidocument 3"/>
          <p:cNvSpPr/>
          <p:nvPr/>
        </p:nvSpPr>
        <p:spPr bwMode="auto">
          <a:xfrm>
            <a:off x="6542201" y="2073903"/>
            <a:ext cx="2328421" cy="2771052"/>
          </a:xfrm>
          <a:prstGeom prst="flowChartMultidocumen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lvl="1" algn="ctr">
              <a:spcAft>
                <a:spcPts val="1200"/>
              </a:spcAft>
            </a:pPr>
            <a:endParaRPr lang="en-US" sz="1200" dirty="0">
              <a:solidFill>
                <a:srgbClr val="000000"/>
              </a:solidFill>
            </a:endParaRPr>
          </a:p>
          <a:p>
            <a:pPr marL="109538" lvl="1" algn="ctr">
              <a:spcAft>
                <a:spcPts val="1200"/>
              </a:spcAft>
            </a:pPr>
            <a:r>
              <a:rPr lang="en-US" sz="1600" b="1" u="sng" dirty="0">
                <a:solidFill>
                  <a:srgbClr val="000000"/>
                </a:solidFill>
                <a:effectLst>
                  <a:outerShdw blurRad="38100" dist="38100" dir="2700000" algn="tl">
                    <a:srgbClr val="000000">
                      <a:alpha val="43137"/>
                    </a:srgbClr>
                  </a:outerShdw>
                </a:effectLst>
              </a:rPr>
              <a:t>RECORDS TO MAINTAIN </a:t>
            </a:r>
          </a:p>
          <a:p>
            <a:pPr marL="109538" lvl="1" algn="ctr">
              <a:spcAft>
                <a:spcPts val="1200"/>
              </a:spcAft>
            </a:pPr>
            <a:r>
              <a:rPr lang="en-US" sz="1600" b="1" u="sng" dirty="0">
                <a:solidFill>
                  <a:srgbClr val="000000"/>
                </a:solidFill>
                <a:effectLst>
                  <a:outerShdw blurRad="38100" dist="38100" dir="2700000" algn="tl">
                    <a:srgbClr val="000000">
                      <a:alpha val="43137"/>
                    </a:srgbClr>
                  </a:outerShdw>
                </a:effectLst>
              </a:rPr>
              <a:t>FOR AT LEAST </a:t>
            </a:r>
          </a:p>
          <a:p>
            <a:pPr marL="109538" lvl="1" algn="ctr">
              <a:spcAft>
                <a:spcPts val="1200"/>
              </a:spcAft>
            </a:pPr>
            <a:r>
              <a:rPr lang="en-US" sz="1600" b="1" u="sng" dirty="0">
                <a:solidFill>
                  <a:srgbClr val="000000"/>
                </a:solidFill>
                <a:effectLst>
                  <a:outerShdw blurRad="38100" dist="38100" dir="2700000" algn="tl">
                    <a:srgbClr val="000000">
                      <a:alpha val="43137"/>
                    </a:srgbClr>
                  </a:outerShdw>
                </a:effectLst>
              </a:rPr>
              <a:t>30 YEARS!!!</a:t>
            </a:r>
          </a:p>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753171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descr="COMPLIANCE WITH THE STANDARD - SUMMARY CHART"/>
          <p:cNvSpPr>
            <a:spLocks noGrp="1"/>
          </p:cNvSpPr>
          <p:nvPr>
            <p:ph type="title"/>
          </p:nvPr>
        </p:nvSpPr>
        <p:spPr>
          <a:xfrm>
            <a:off x="1992573" y="173874"/>
            <a:ext cx="7151427" cy="928048"/>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COMPLIANCE WITH THE STANDARD - SUMMARY</a:t>
            </a:r>
          </a:p>
        </p:txBody>
      </p:sp>
      <p:pic>
        <p:nvPicPr>
          <p:cNvPr id="9" name="Picture 8" descr="a schematic flow chart on compliance with the Silica Standard, covering when construction work will or will not come under the Standard.">
            <a:extLst>
              <a:ext uri="{FF2B5EF4-FFF2-40B4-BE49-F238E27FC236}">
                <a16:creationId xmlns:a16="http://schemas.microsoft.com/office/drawing/2014/main" id="{7E78F8DE-F688-4511-BC89-A9E64ABA9762}"/>
              </a:ext>
            </a:extLst>
          </p:cNvPr>
          <p:cNvPicPr>
            <a:picLocks noChangeAspect="1"/>
          </p:cNvPicPr>
          <p:nvPr/>
        </p:nvPicPr>
        <p:blipFill>
          <a:blip r:embed="rId3"/>
          <a:stretch>
            <a:fillRect/>
          </a:stretch>
        </p:blipFill>
        <p:spPr>
          <a:xfrm>
            <a:off x="1488558" y="1362649"/>
            <a:ext cx="6815470" cy="4926845"/>
          </a:xfrm>
          <a:prstGeom prst="rect">
            <a:avLst/>
          </a:prstGeom>
        </p:spPr>
      </p:pic>
    </p:spTree>
    <p:extLst>
      <p:ext uri="{BB962C8B-B14F-4D97-AF65-F5344CB8AC3E}">
        <p14:creationId xmlns:p14="http://schemas.microsoft.com/office/powerpoint/2010/main" val="31547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8740" y="445169"/>
            <a:ext cx="8229600" cy="855983"/>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Overview – cont.</a:t>
            </a:r>
          </a:p>
        </p:txBody>
      </p:sp>
      <p:sp>
        <p:nvSpPr>
          <p:cNvPr id="3" name="Content Placeholder 2"/>
          <p:cNvSpPr>
            <a:spLocks noGrp="1"/>
          </p:cNvSpPr>
          <p:nvPr>
            <p:ph idx="1"/>
          </p:nvPr>
        </p:nvSpPr>
        <p:spPr>
          <a:xfrm>
            <a:off x="417097" y="1301152"/>
            <a:ext cx="8726904" cy="5441554"/>
          </a:xfrm>
        </p:spPr>
        <p:txBody>
          <a:bodyPr/>
          <a:lstStyle/>
          <a:p>
            <a:pPr lvl="2" algn="just" defTabSz="685800" eaLnBrk="1" hangingPunct="1">
              <a:lnSpc>
                <a:spcPct val="110000"/>
              </a:lnSpc>
              <a:spcBef>
                <a:spcPts val="700"/>
              </a:spcBef>
              <a:buClr>
                <a:schemeClr val="tx2"/>
              </a:buClr>
              <a:buFont typeface="Arial" panose="020B0604020202020204" pitchFamily="34" charset="0"/>
              <a:buChar char="•"/>
            </a:pPr>
            <a:r>
              <a:rPr lang="en-US" altLang="en-US" sz="1800" b="1" kern="1200" dirty="0">
                <a:latin typeface="Times New Roman" panose="02020603050405020304" pitchFamily="18" charset="0"/>
                <a:ea typeface="+mn-ea"/>
                <a:cs typeface="Times New Roman" panose="02020603050405020304" pitchFamily="18" charset="0"/>
              </a:rPr>
              <a:t>Silica Exposure Control Methods </a:t>
            </a:r>
          </a:p>
          <a:p>
            <a:pPr lvl="2" algn="just" defTabSz="685800" eaLnBrk="1" hangingPunct="1">
              <a:lnSpc>
                <a:spcPct val="110000"/>
              </a:lnSpc>
              <a:spcBef>
                <a:spcPts val="700"/>
              </a:spcBef>
              <a:buClr>
                <a:schemeClr val="tx2"/>
              </a:buClr>
              <a:buFont typeface="Arial" panose="020B0604020202020204" pitchFamily="34" charset="0"/>
              <a:buChar char="•"/>
            </a:pPr>
            <a:r>
              <a:rPr lang="en-US" altLang="en-US" sz="1800" kern="1200" dirty="0">
                <a:latin typeface="Times New Roman" panose="02020603050405020304" pitchFamily="18" charset="0"/>
                <a:ea typeface="+mn-ea"/>
                <a:cs typeface="Times New Roman" panose="02020603050405020304" pitchFamily="18" charset="0"/>
              </a:rPr>
              <a:t>Silica Control Compliance – Hierarchy of Controls</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800" kern="1200" dirty="0">
                <a:latin typeface="Times New Roman" panose="02020603050405020304" pitchFamily="18" charset="0"/>
                <a:ea typeface="+mn-ea"/>
                <a:cs typeface="Times New Roman" panose="02020603050405020304" pitchFamily="18" charset="0"/>
              </a:rPr>
              <a:t>Engineering Controls</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800" kern="1200" dirty="0">
                <a:latin typeface="Times New Roman" panose="02020603050405020304" pitchFamily="18" charset="0"/>
                <a:ea typeface="+mn-ea"/>
                <a:cs typeface="Times New Roman" panose="02020603050405020304" pitchFamily="18" charset="0"/>
              </a:rPr>
              <a:t>Workplace Controls</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800" kern="1200" dirty="0">
                <a:latin typeface="Times New Roman" panose="02020603050405020304" pitchFamily="18" charset="0"/>
                <a:ea typeface="+mn-ea"/>
                <a:cs typeface="Times New Roman" panose="02020603050405020304" pitchFamily="18" charset="0"/>
              </a:rPr>
              <a:t>PPE</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Specified Exposure Control Methods</a:t>
            </a:r>
          </a:p>
          <a:p>
            <a:pPr lvl="4"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Table 1</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Alternative Control Methods</a:t>
            </a:r>
          </a:p>
          <a:p>
            <a:pPr lvl="4" algn="just" defTabSz="685800" eaLnBrk="1" hangingPunct="1">
              <a:lnSpc>
                <a:spcPct val="110000"/>
              </a:lnSpc>
              <a:spcBef>
                <a:spcPts val="700"/>
              </a:spcBef>
              <a:buClr>
                <a:schemeClr val="tx2"/>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Exposure Assessment</a:t>
            </a:r>
          </a:p>
          <a:p>
            <a:pPr lvl="5" algn="just" defTabSz="685800">
              <a:lnSpc>
                <a:spcPct val="110000"/>
              </a:lnSpc>
              <a:spcBef>
                <a:spcPts val="700"/>
              </a:spcBef>
              <a:buClr>
                <a:schemeClr val="tx2"/>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 Performance Option</a:t>
            </a:r>
          </a:p>
          <a:p>
            <a:pPr lvl="5" algn="just" defTabSz="685800">
              <a:lnSpc>
                <a:spcPct val="110000"/>
              </a:lnSpc>
              <a:spcBef>
                <a:spcPts val="700"/>
              </a:spcBef>
              <a:buClr>
                <a:schemeClr val="tx2"/>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Scheduled Monitoring Option</a:t>
            </a:r>
          </a:p>
          <a:p>
            <a:pPr lvl="4" algn="just" defTabSz="685800" eaLnBrk="1" hangingPunct="1">
              <a:lnSpc>
                <a:spcPct val="110000"/>
              </a:lnSpc>
              <a:spcBef>
                <a:spcPts val="700"/>
              </a:spcBef>
              <a:buClr>
                <a:schemeClr val="tx2"/>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Reassessment of Exposures</a:t>
            </a:r>
          </a:p>
          <a:p>
            <a:pPr lvl="4" algn="just" defTabSz="685800" eaLnBrk="1" hangingPunct="1">
              <a:lnSpc>
                <a:spcPct val="110000"/>
              </a:lnSpc>
              <a:spcBef>
                <a:spcPts val="700"/>
              </a:spcBef>
              <a:buClr>
                <a:schemeClr val="tx2"/>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Employee Notification</a:t>
            </a:r>
          </a:p>
          <a:p>
            <a:pPr lvl="4" algn="just" defTabSz="685800" eaLnBrk="1" hangingPunct="1">
              <a:lnSpc>
                <a:spcPct val="110000"/>
              </a:lnSpc>
              <a:spcBef>
                <a:spcPts val="700"/>
              </a:spcBef>
              <a:buClr>
                <a:schemeClr val="tx2"/>
              </a:buCl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Mandatory Provisions for Silica Exposure Controls</a:t>
            </a:r>
          </a:p>
          <a:p>
            <a:pPr lvl="4" algn="just" defTabSz="685800" eaLnBrk="1" hangingPunct="1">
              <a:lnSpc>
                <a:spcPct val="110000"/>
              </a:lnSpc>
              <a:spcBef>
                <a:spcPts val="700"/>
              </a:spcBef>
              <a:buClr>
                <a:schemeClr val="tx2"/>
              </a:buCl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263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A chart displaying the Alternative Silica Exposure Control Options - Summary"/>
          <p:cNvSpPr>
            <a:spLocks noGrp="1"/>
          </p:cNvSpPr>
          <p:nvPr>
            <p:ph type="title"/>
          </p:nvPr>
        </p:nvSpPr>
        <p:spPr>
          <a:xfrm>
            <a:off x="2145323" y="0"/>
            <a:ext cx="6998677" cy="700987"/>
          </a:xfrm>
        </p:spPr>
        <p:txBody>
          <a:bodyPr/>
          <a:lstStyle/>
          <a:p>
            <a:r>
              <a:rPr lang="en-US" sz="3600" b="1" spc="150" dirty="0">
                <a:solidFill>
                  <a:srgbClr val="FFFFFF"/>
                </a:solidFill>
                <a:latin typeface="Arial" panose="020B0604020202020204" pitchFamily="34" charset="0"/>
                <a:ea typeface="Tahoma" panose="020B0604030504040204" pitchFamily="34" charset="0"/>
                <a:cs typeface="Arial" panose="020B0604020202020204" pitchFamily="34" charset="0"/>
              </a:rPr>
              <a:t>Alternative Silica Exposure Control Options - Summary</a:t>
            </a:r>
          </a:p>
        </p:txBody>
      </p:sp>
      <p:pic>
        <p:nvPicPr>
          <p:cNvPr id="7" name="Picture 6" descr="A chart displaying Alternative Silica Exposure Control Options - Summary">
            <a:extLst>
              <a:ext uri="{FF2B5EF4-FFF2-40B4-BE49-F238E27FC236}">
                <a16:creationId xmlns:a16="http://schemas.microsoft.com/office/drawing/2014/main" id="{9228F45A-7983-45E1-B2C5-33DE6D99857D}"/>
              </a:ext>
            </a:extLst>
          </p:cNvPr>
          <p:cNvPicPr>
            <a:picLocks noChangeAspect="1"/>
          </p:cNvPicPr>
          <p:nvPr/>
        </p:nvPicPr>
        <p:blipFill>
          <a:blip r:embed="rId3"/>
          <a:stretch>
            <a:fillRect/>
          </a:stretch>
        </p:blipFill>
        <p:spPr>
          <a:xfrm>
            <a:off x="0" y="1899812"/>
            <a:ext cx="9144000" cy="3058376"/>
          </a:xfrm>
          <a:prstGeom prst="rect">
            <a:avLst/>
          </a:prstGeom>
        </p:spPr>
      </p:pic>
    </p:spTree>
    <p:extLst>
      <p:ext uri="{BB962C8B-B14F-4D97-AF65-F5344CB8AC3E}">
        <p14:creationId xmlns:p14="http://schemas.microsoft.com/office/powerpoint/2010/main" val="2237865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92573" y="173874"/>
            <a:ext cx="7151427" cy="928048"/>
          </a:xfrm>
        </p:spPr>
        <p:txBody>
          <a:bodyPr vert="horz"/>
          <a:lstStyle/>
          <a:p>
            <a:r>
              <a:rPr lang="en-US" sz="2800" b="1" spc="150" dirty="0">
                <a:solidFill>
                  <a:srgbClr val="FFFFFF"/>
                </a:solidFill>
                <a:latin typeface="Arial" panose="020B0604020202020204" pitchFamily="34" charset="0"/>
                <a:ea typeface="Tahoma" panose="020B0604030504040204" pitchFamily="34" charset="0"/>
                <a:cs typeface="Arial" panose="020B0604020202020204" pitchFamily="34" charset="0"/>
              </a:rPr>
              <a:t>COMPLIANCE WITH THE STANDARD - CHECKLIST</a:t>
            </a:r>
          </a:p>
        </p:txBody>
      </p:sp>
      <p:pic>
        <p:nvPicPr>
          <p:cNvPr id="7" name="Picture 6" descr="A summary table displaying the requirements to be in compliance with the respirable crystalline silica standard."/>
          <p:cNvPicPr>
            <a:picLocks noChangeAspect="1"/>
          </p:cNvPicPr>
          <p:nvPr/>
        </p:nvPicPr>
        <p:blipFill>
          <a:blip r:embed="rId3" cstate="print"/>
          <a:stretch>
            <a:fillRect/>
          </a:stretch>
        </p:blipFill>
        <p:spPr>
          <a:xfrm>
            <a:off x="801665" y="1255810"/>
            <a:ext cx="7575375" cy="5448300"/>
          </a:xfrm>
          <a:prstGeom prst="rect">
            <a:avLst/>
          </a:prstGeom>
        </p:spPr>
      </p:pic>
      <p:sp>
        <p:nvSpPr>
          <p:cNvPr id="6" name="Text Box 19"/>
          <p:cNvSpPr txBox="1">
            <a:spLocks noChangeArrowheads="1"/>
          </p:cNvSpPr>
          <p:nvPr/>
        </p:nvSpPr>
        <p:spPr bwMode="auto">
          <a:xfrm>
            <a:off x="2605413" y="6550221"/>
            <a:ext cx="67014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solidFill>
                  <a:srgbClr val="000000"/>
                </a:solidFill>
              </a:rPr>
              <a:t>Source: </a:t>
            </a:r>
            <a:r>
              <a:rPr lang="en-US" sz="1400" b="1" dirty="0">
                <a:solidFill>
                  <a:srgbClr val="000000"/>
                </a:solidFill>
              </a:rPr>
              <a:t>OSHA Small Entity Compliance Guide for the  Construction Silica Standard</a:t>
            </a:r>
            <a:endParaRPr lang="en-US" altLang="en-US" sz="1400" b="1" dirty="0">
              <a:solidFill>
                <a:srgbClr val="000000"/>
              </a:solidFill>
            </a:endParaRPr>
          </a:p>
        </p:txBody>
      </p:sp>
    </p:spTree>
    <p:extLst>
      <p:ext uri="{BB962C8B-B14F-4D97-AF65-F5344CB8AC3E}">
        <p14:creationId xmlns:p14="http://schemas.microsoft.com/office/powerpoint/2010/main" val="2527786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97038" y="274638"/>
            <a:ext cx="6789761" cy="980956"/>
          </a:xfrm>
        </p:spPr>
        <p:txBody>
          <a:bodyPr vert="horz"/>
          <a:lstStyle/>
          <a:p>
            <a:r>
              <a:rPr lang="en-US" altLang="en-US" sz="4000" b="1" spc="150" dirty="0">
                <a:solidFill>
                  <a:srgbClr val="FFFFFF"/>
                </a:solidFill>
                <a:latin typeface="Arial" panose="020B0604020202020204" pitchFamily="34" charset="0"/>
                <a:ea typeface="Tahoma" panose="020B0604030504040204" pitchFamily="34" charset="0"/>
                <a:cs typeface="Arial" panose="020B0604020202020204" pitchFamily="34" charset="0"/>
              </a:rPr>
              <a:t>Additional Resources</a:t>
            </a:r>
          </a:p>
        </p:txBody>
      </p:sp>
      <p:sp>
        <p:nvSpPr>
          <p:cNvPr id="2" name="Content Placeholder 1"/>
          <p:cNvSpPr>
            <a:spLocks noGrp="1"/>
          </p:cNvSpPr>
          <p:nvPr>
            <p:ph sz="half" idx="1"/>
          </p:nvPr>
        </p:nvSpPr>
        <p:spPr>
          <a:xfrm>
            <a:off x="250521" y="1600202"/>
            <a:ext cx="8436279" cy="4525963"/>
          </a:xfrm>
        </p:spPr>
        <p:txBody>
          <a:bodyPr/>
          <a:lstStyle/>
          <a:p>
            <a:pPr marL="228600" indent="-228600" algn="just"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Additional resources for trainees:	</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Silica Website  &lt;https://www.osha.gov/silica/&gt;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silica exposure brochure &lt;https://www.osha.gov/dte/library/silicosis/si_gi.pdf&gt;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Safety and Health Topics Page</a:t>
            </a:r>
            <a:br>
              <a:rPr lang="en-US" altLang="en-US" sz="2200" dirty="0">
                <a:solidFill>
                  <a:srgbClr val="000000"/>
                </a:solidFill>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&lt;https://www.osha.gov/dsg/topics/silicacrystalline/index.html&gt;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OSHA Small Business Compliance Guide</a:t>
            </a:r>
          </a:p>
          <a:p>
            <a:pPr marL="914400" lvl="2" indent="0" defTabSz="685800" eaLnBrk="1" fontAlgn="auto" hangingPunct="1">
              <a:lnSpc>
                <a:spcPct val="110000"/>
              </a:lnSpc>
              <a:spcBef>
                <a:spcPts val="700"/>
              </a:spcBef>
              <a:spcAft>
                <a:spcPts val="0"/>
              </a:spcAft>
              <a:buClr>
                <a:srgbClr val="2A1A00"/>
              </a:buClr>
              <a:buNone/>
            </a:pPr>
            <a:r>
              <a:rPr lang="en-US" altLang="en-US" sz="2200" dirty="0">
                <a:solidFill>
                  <a:srgbClr val="000000"/>
                </a:solidFill>
                <a:latin typeface="Times New Roman" panose="02020603050405020304" pitchFamily="18" charset="0"/>
                <a:cs typeface="Times New Roman" panose="02020603050405020304" pitchFamily="18" charset="0"/>
              </a:rPr>
              <a:t>    &lt;https://www.osha.gov/Publications/OSHA3902.pdf&gt;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CPWR Silica Website &lt;https://www.silica-safe.org&gt;</a:t>
            </a:r>
          </a:p>
        </p:txBody>
      </p:sp>
    </p:spTree>
    <p:extLst>
      <p:ext uri="{BB962C8B-B14F-4D97-AF65-F5344CB8AC3E}">
        <p14:creationId xmlns:p14="http://schemas.microsoft.com/office/powerpoint/2010/main" val="711510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7051"/>
            <a:ext cx="9144000" cy="1184108"/>
          </a:xfrm>
        </p:spPr>
        <p:txBody>
          <a:bodyPr/>
          <a:lstStyle/>
          <a:p>
            <a:r>
              <a:rPr lang="en-US" b="1" dirty="0">
                <a:latin typeface="Times New Roman" panose="02020603050405020304" pitchFamily="18" charset="0"/>
                <a:cs typeface="Times New Roman" panose="02020603050405020304" pitchFamily="18" charset="0"/>
              </a:rPr>
              <a:t>THANK YOU!</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08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8740" y="445169"/>
            <a:ext cx="8229600" cy="855983"/>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Overview – cont</a:t>
            </a:r>
            <a:r>
              <a:rPr lang="en-US" sz="3400" b="1" spc="150" dirty="0" smtClean="0">
                <a:solidFill>
                  <a:srgbClr val="FFFFFF"/>
                </a:solidFill>
                <a:latin typeface="Arial" panose="020B0604020202020204" pitchFamily="34" charset="0"/>
                <a:ea typeface="Tahoma" panose="020B0604030504040204" pitchFamily="34" charset="0"/>
                <a:cs typeface="Arial" panose="020B0604020202020204" pitchFamily="34" charset="0"/>
              </a:rPr>
              <a:t>. </a:t>
            </a:r>
            <a:endPar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sp>
        <p:nvSpPr>
          <p:cNvPr id="3" name="Content Placeholder 2"/>
          <p:cNvSpPr>
            <a:spLocks noGrp="1"/>
          </p:cNvSpPr>
          <p:nvPr>
            <p:ph idx="1"/>
          </p:nvPr>
        </p:nvSpPr>
        <p:spPr>
          <a:xfrm>
            <a:off x="399843" y="1588655"/>
            <a:ext cx="8528497" cy="5085040"/>
          </a:xfrm>
        </p:spPr>
        <p:txBody>
          <a:bodyPr/>
          <a:lstStyle/>
          <a:p>
            <a:pPr lvl="2" algn="just" defTabSz="685800" eaLnBrk="1" hangingPunct="1">
              <a:lnSpc>
                <a:spcPct val="110000"/>
              </a:lnSpc>
              <a:spcBef>
                <a:spcPts val="700"/>
              </a:spcBef>
              <a:buClr>
                <a:schemeClr val="tx2"/>
              </a:buClr>
            </a:pPr>
            <a:r>
              <a:rPr lang="en-US" sz="1800" b="1" kern="1200" dirty="0">
                <a:latin typeface="Times New Roman" panose="02020603050405020304" pitchFamily="18" charset="0"/>
                <a:ea typeface="+mn-ea"/>
                <a:cs typeface="Times New Roman" panose="02020603050405020304" pitchFamily="18" charset="0"/>
              </a:rPr>
              <a:t>Mandatory Requirements for Silica Exposure Control</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Written Exposure Control Plan </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Competent Person</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Medical Surveillance</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Communication of Silica Hazards (</a:t>
            </a:r>
            <a:r>
              <a:rPr lang="en-US" sz="1800" kern="1200" dirty="0" err="1">
                <a:latin typeface="Times New Roman" panose="02020603050405020304" pitchFamily="18" charset="0"/>
                <a:ea typeface="+mn-ea"/>
                <a:cs typeface="Times New Roman" panose="02020603050405020304" pitchFamily="18" charset="0"/>
              </a:rPr>
              <a:t>HazCom</a:t>
            </a:r>
            <a:r>
              <a:rPr lang="en-US" sz="1800" kern="1200" dirty="0">
                <a:latin typeface="Times New Roman" panose="02020603050405020304" pitchFamily="18" charset="0"/>
                <a:ea typeface="+mn-ea"/>
                <a:cs typeface="Times New Roman" panose="02020603050405020304" pitchFamily="18" charset="0"/>
              </a:rPr>
              <a:t>)</a:t>
            </a:r>
          </a:p>
          <a:p>
            <a:pPr lvl="3" algn="just" defTabSz="685800" eaLnBrk="1" hangingPunct="1">
              <a:lnSpc>
                <a:spcPct val="110000"/>
              </a:lnSpc>
              <a:spcBef>
                <a:spcPts val="700"/>
              </a:spcBef>
              <a:buClr>
                <a:schemeClr val="tx2"/>
              </a:buClr>
              <a:buFont typeface="Arial" panose="020B0604020202020204" pitchFamily="34" charset="0"/>
              <a:buChar char="•"/>
            </a:pPr>
            <a:r>
              <a:rPr lang="en-US" sz="1800" kern="1200" dirty="0">
                <a:latin typeface="Times New Roman" panose="02020603050405020304" pitchFamily="18" charset="0"/>
                <a:ea typeface="+mn-ea"/>
                <a:cs typeface="Times New Roman" panose="02020603050405020304" pitchFamily="18" charset="0"/>
              </a:rPr>
              <a:t>Recordkeeping</a:t>
            </a:r>
          </a:p>
          <a:p>
            <a:pPr lvl="2" algn="just" defTabSz="685800" eaLnBrk="1" hangingPunct="1">
              <a:lnSpc>
                <a:spcPct val="110000"/>
              </a:lnSpc>
              <a:spcBef>
                <a:spcPts val="700"/>
              </a:spcBef>
              <a:buClr>
                <a:schemeClr val="tx2"/>
              </a:buClr>
            </a:pPr>
            <a:r>
              <a:rPr lang="en-US" sz="1800" b="1" kern="1200" dirty="0">
                <a:latin typeface="Times New Roman" panose="02020603050405020304" pitchFamily="18" charset="0"/>
                <a:ea typeface="+mn-ea"/>
                <a:cs typeface="Times New Roman" panose="02020603050405020304" pitchFamily="18" charset="0"/>
              </a:rPr>
              <a:t>Compliance Summary</a:t>
            </a:r>
          </a:p>
          <a:p>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95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6748" y="284813"/>
            <a:ext cx="8229600" cy="975610"/>
          </a:xfrm>
        </p:spPr>
        <p:txBody>
          <a:bodyPr/>
          <a:lstStyle/>
          <a:p>
            <a:r>
              <a:rPr lang="en-US" sz="3400" b="1" spc="150" dirty="0">
                <a:solidFill>
                  <a:srgbClr val="FFFFFF"/>
                </a:solidFill>
                <a:latin typeface="Arial" panose="020B0604020202020204" pitchFamily="34" charset="0"/>
                <a:ea typeface="Tahoma" panose="020B0604030504040204" pitchFamily="34" charset="0"/>
                <a:cs typeface="Arial" panose="020B0604020202020204" pitchFamily="34" charset="0"/>
              </a:rPr>
              <a:t>Purpose of This Training</a:t>
            </a:r>
          </a:p>
        </p:txBody>
      </p:sp>
      <p:sp>
        <p:nvSpPr>
          <p:cNvPr id="7" name="Content Placeholder 2">
            <a:extLst>
              <a:ext uri="{FF2B5EF4-FFF2-40B4-BE49-F238E27FC236}">
                <a16:creationId xmlns:a16="http://schemas.microsoft.com/office/drawing/2014/main" id="{DC1E81E1-BDD9-46DC-A249-A069CA48E5DB}"/>
              </a:ext>
            </a:extLst>
          </p:cNvPr>
          <p:cNvSpPr>
            <a:spLocks noGrp="1"/>
          </p:cNvSpPr>
          <p:nvPr>
            <p:ph idx="1"/>
          </p:nvPr>
        </p:nvSpPr>
        <p:spPr>
          <a:xfrm>
            <a:off x="457200" y="1430618"/>
            <a:ext cx="8229600" cy="4111050"/>
          </a:xfrm>
        </p:spPr>
        <p:txBody>
          <a:bodyPr/>
          <a:lstStyle/>
          <a:p>
            <a:pPr marL="800100" lvl="1" indent="-3429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OSHA has issued a </a:t>
            </a:r>
            <a:r>
              <a:rPr lang="en-US" sz="2200" b="1" dirty="0">
                <a:latin typeface="Times New Roman" panose="02020603050405020304" pitchFamily="18" charset="0"/>
                <a:cs typeface="Times New Roman" panose="02020603050405020304" pitchFamily="18" charset="0"/>
              </a:rPr>
              <a:t>new standard (CFR 1926.1153) to curb respirable crystalline silica related diseases in the US workers </a:t>
            </a:r>
            <a:r>
              <a:rPr lang="en-US" sz="2200" dirty="0">
                <a:latin typeface="Times New Roman" panose="02020603050405020304" pitchFamily="18" charset="0"/>
                <a:cs typeface="Times New Roman" panose="02020603050405020304" pitchFamily="18" charset="0"/>
              </a:rPr>
              <a:t>by limiting their exposure to respirable crystalline silica</a:t>
            </a:r>
          </a:p>
          <a:p>
            <a:pPr marL="800100" lvl="1" indent="-342900">
              <a:spcAft>
                <a:spcPts val="600"/>
              </a:spcAft>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The </a:t>
            </a:r>
            <a:r>
              <a:rPr lang="en-US" altLang="en-US" sz="2200" b="1" dirty="0">
                <a:latin typeface="Times New Roman" panose="02020603050405020304" pitchFamily="18" charset="0"/>
                <a:cs typeface="Times New Roman" panose="02020603050405020304" pitchFamily="18" charset="0"/>
              </a:rPr>
              <a:t>training</a:t>
            </a:r>
            <a:r>
              <a:rPr lang="en-US" altLang="en-US" sz="2200" dirty="0">
                <a:latin typeface="Times New Roman" panose="02020603050405020304" pitchFamily="18" charset="0"/>
                <a:cs typeface="Times New Roman" panose="02020603050405020304" pitchFamily="18" charset="0"/>
              </a:rPr>
              <a:t> provided </a:t>
            </a:r>
            <a:r>
              <a:rPr lang="en-US" altLang="en-US" sz="2200" b="1" dirty="0">
                <a:latin typeface="Times New Roman" panose="02020603050405020304" pitchFamily="18" charset="0"/>
                <a:cs typeface="Times New Roman" panose="02020603050405020304" pitchFamily="18" charset="0"/>
              </a:rPr>
              <a:t>here</a:t>
            </a:r>
            <a:r>
              <a:rPr lang="en-US" altLang="en-US" sz="2200" dirty="0">
                <a:latin typeface="Times New Roman" panose="02020603050405020304" pitchFamily="18" charset="0"/>
                <a:cs typeface="Times New Roman" panose="02020603050405020304" pitchFamily="18" charset="0"/>
              </a:rPr>
              <a:t> aims at</a:t>
            </a:r>
          </a:p>
          <a:p>
            <a:pPr lvl="2">
              <a:spcAft>
                <a:spcPts val="600"/>
              </a:spcAft>
            </a:pPr>
            <a:r>
              <a:rPr lang="en-US" altLang="en-US" sz="2200" b="1" dirty="0">
                <a:latin typeface="Times New Roman" panose="02020603050405020304" pitchFamily="18" charset="0"/>
                <a:cs typeface="Times New Roman" panose="02020603050405020304" pitchFamily="18" charset="0"/>
              </a:rPr>
              <a:t>Increasing workers’ awareness </a:t>
            </a:r>
            <a:r>
              <a:rPr lang="en-US" altLang="en-US" sz="2200" dirty="0">
                <a:latin typeface="Times New Roman" panose="02020603050405020304" pitchFamily="18" charset="0"/>
                <a:cs typeface="Times New Roman" panose="02020603050405020304" pitchFamily="18" charset="0"/>
              </a:rPr>
              <a:t>of the serious </a:t>
            </a:r>
            <a:r>
              <a:rPr lang="en-US" altLang="en-US" sz="2200" b="1" dirty="0">
                <a:latin typeface="Times New Roman" panose="02020603050405020304" pitchFamily="18" charset="0"/>
                <a:cs typeface="Times New Roman" panose="02020603050405020304" pitchFamily="18" charset="0"/>
              </a:rPr>
              <a:t>health hazards of silica dust</a:t>
            </a:r>
          </a:p>
          <a:p>
            <a:pPr lvl="2">
              <a:spcAft>
                <a:spcPts val="600"/>
              </a:spcAft>
            </a:pPr>
            <a:r>
              <a:rPr lang="en-US" sz="2200" b="1" dirty="0">
                <a:latin typeface="Times New Roman" panose="02020603050405020304" pitchFamily="18" charset="0"/>
                <a:cs typeface="Times New Roman" panose="02020603050405020304" pitchFamily="18" charset="0"/>
              </a:rPr>
              <a:t>Providing</a:t>
            </a:r>
            <a:r>
              <a:rPr lang="en-US" sz="2200" dirty="0">
                <a:latin typeface="Times New Roman" panose="02020603050405020304" pitchFamily="18" charset="0"/>
                <a:cs typeface="Times New Roman" panose="02020603050405020304" pitchFamily="18" charset="0"/>
              </a:rPr>
              <a:t> the </a:t>
            </a:r>
            <a:r>
              <a:rPr lang="en-US" sz="2200" b="1" dirty="0">
                <a:latin typeface="Times New Roman" panose="02020603050405020304" pitchFamily="18" charset="0"/>
                <a:cs typeface="Times New Roman" panose="02020603050405020304" pitchFamily="18" charset="0"/>
              </a:rPr>
              <a:t>knowledge</a:t>
            </a:r>
            <a:r>
              <a:rPr lang="en-US" sz="2200" dirty="0">
                <a:latin typeface="Times New Roman" panose="02020603050405020304" pitchFamily="18" charset="0"/>
                <a:cs typeface="Times New Roman" panose="02020603050405020304" pitchFamily="18" charset="0"/>
              </a:rPr>
              <a:t> necessary to </a:t>
            </a:r>
            <a:r>
              <a:rPr lang="en-US" sz="2200" b="1" dirty="0">
                <a:latin typeface="Times New Roman" panose="02020603050405020304" pitchFamily="18" charset="0"/>
                <a:cs typeface="Times New Roman" panose="02020603050405020304" pitchFamily="18" charset="0"/>
              </a:rPr>
              <a:t>perform work safely </a:t>
            </a:r>
            <a:r>
              <a:rPr lang="en-US" sz="2200" dirty="0">
                <a:latin typeface="Times New Roman" panose="02020603050405020304" pitchFamily="18" charset="0"/>
                <a:cs typeface="Times New Roman" panose="02020603050405020304" pitchFamily="18" charset="0"/>
              </a:rPr>
              <a:t>when there is silica exposure, and ways to </a:t>
            </a:r>
            <a:r>
              <a:rPr lang="en-US" sz="2200" b="1" dirty="0">
                <a:latin typeface="Times New Roman" panose="02020603050405020304" pitchFamily="18" charset="0"/>
                <a:cs typeface="Times New Roman" panose="02020603050405020304" pitchFamily="18" charset="0"/>
              </a:rPr>
              <a:t>limit silica exposure </a:t>
            </a:r>
            <a:r>
              <a:rPr lang="en-US" sz="2200" dirty="0">
                <a:latin typeface="Times New Roman" panose="02020603050405020304" pitchFamily="18" charset="0"/>
                <a:cs typeface="Times New Roman" panose="02020603050405020304" pitchFamily="18" charset="0"/>
              </a:rPr>
              <a:t>to levels </a:t>
            </a:r>
            <a:r>
              <a:rPr lang="en-US" sz="2200" b="1" dirty="0">
                <a:latin typeface="Times New Roman" panose="02020603050405020304" pitchFamily="18" charset="0"/>
                <a:cs typeface="Times New Roman" panose="02020603050405020304" pitchFamily="18" charset="0"/>
              </a:rPr>
              <a:t>below</a:t>
            </a:r>
            <a:r>
              <a:rPr lang="en-US" sz="2200" dirty="0">
                <a:latin typeface="Times New Roman" panose="02020603050405020304" pitchFamily="18" charset="0"/>
                <a:cs typeface="Times New Roman" panose="02020603050405020304" pitchFamily="18" charset="0"/>
              </a:rPr>
              <a:t> the  </a:t>
            </a:r>
            <a:r>
              <a:rPr lang="en-US" sz="2200" b="1" dirty="0">
                <a:latin typeface="Times New Roman" panose="02020603050405020304" pitchFamily="18" charset="0"/>
                <a:cs typeface="Times New Roman" panose="02020603050405020304" pitchFamily="18" charset="0"/>
              </a:rPr>
              <a:t>Permissible Exposure Limit (PEL)</a:t>
            </a:r>
            <a:r>
              <a:rPr lang="en-US" altLang="en-US" sz="2200" b="1" dirty="0">
                <a:latin typeface="Times New Roman" panose="02020603050405020304" pitchFamily="18" charset="0"/>
                <a:cs typeface="Times New Roman" panose="02020603050405020304" pitchFamily="18" charset="0"/>
              </a:rPr>
              <a:t> </a:t>
            </a:r>
          </a:p>
        </p:txBody>
      </p:sp>
      <p:pic>
        <p:nvPicPr>
          <p:cNvPr id="1028" name="Picture 4" descr="Image result for safety 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74477">
            <a:off x="4488" y="4908213"/>
            <a:ext cx="1884519" cy="797123"/>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2" descr="A quote&#10;&#10;A quote from the  National Asphalt Pavement Association program director.">
            <a:extLst>
              <a:ext uri="{FF2B5EF4-FFF2-40B4-BE49-F238E27FC236}">
                <a16:creationId xmlns:a16="http://schemas.microsoft.com/office/drawing/2014/main" id="{B758115B-9B7E-4CEB-83E5-404CEBE88D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1044" y="5379556"/>
            <a:ext cx="2541008" cy="133402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6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7FF07A-0D59-4631-B5CC-C6281746D8A2}"/>
              </a:ext>
            </a:extLst>
          </p:cNvPr>
          <p:cNvSpPr>
            <a:spLocks noGrp="1"/>
          </p:cNvSpPr>
          <p:nvPr>
            <p:ph type="title"/>
          </p:nvPr>
        </p:nvSpPr>
        <p:spPr>
          <a:xfrm>
            <a:off x="1977081" y="252157"/>
            <a:ext cx="7166919" cy="855983"/>
          </a:xfrm>
        </p:spPr>
        <p:txBody>
          <a:bodyPr/>
          <a:lstStyle/>
          <a:p>
            <a:pPr>
              <a:defRPr/>
            </a:pPr>
            <a:r>
              <a:rPr lang="en-US" sz="2800" spc="150" dirty="0">
                <a:solidFill>
                  <a:schemeClr val="bg1"/>
                </a:solidFill>
                <a:latin typeface="Impact" panose="020B0806030902050204"/>
              </a:rPr>
              <a:t>Worker Rights under OSH Act</a:t>
            </a:r>
            <a:br>
              <a:rPr lang="en-US" sz="2800" spc="150" dirty="0">
                <a:solidFill>
                  <a:schemeClr val="bg1"/>
                </a:solidFill>
                <a:latin typeface="Impact" panose="020B0806030902050204"/>
              </a:rPr>
            </a:br>
            <a:r>
              <a:rPr lang="en-US" sz="2400" spc="150" dirty="0">
                <a:solidFill>
                  <a:schemeClr val="bg1"/>
                </a:solidFill>
                <a:latin typeface="Impact" panose="020B0806030902050204"/>
              </a:rPr>
              <a:t>Right to Know  and Whistleblower Provisions</a:t>
            </a:r>
          </a:p>
        </p:txBody>
      </p:sp>
      <p:sp>
        <p:nvSpPr>
          <p:cNvPr id="2" name="Content Placeholder 1"/>
          <p:cNvSpPr/>
          <p:nvPr/>
        </p:nvSpPr>
        <p:spPr>
          <a:xfrm>
            <a:off x="304800" y="1316736"/>
            <a:ext cx="8752289" cy="3724096"/>
          </a:xfrm>
          <a:prstGeom prst="rect">
            <a:avLst/>
          </a:prstGeom>
        </p:spPr>
        <p:txBody>
          <a:bodyPr wrap="square">
            <a:spAutoFit/>
          </a:bodyPr>
          <a:lstStyle/>
          <a:p>
            <a:pPr marL="342900" indent="-342900">
              <a:buFont typeface="Arial" panose="020B0604020202020204" pitchFamily="34" charset="0"/>
              <a:buChar char="•"/>
            </a:pPr>
            <a:r>
              <a:rPr lang="en-US" sz="2200" b="1" dirty="0"/>
              <a:t>Workers </a:t>
            </a:r>
            <a:r>
              <a:rPr lang="en-US" sz="2200" dirty="0"/>
              <a:t>are </a:t>
            </a:r>
            <a:r>
              <a:rPr lang="en-US" sz="2200" b="1" dirty="0"/>
              <a:t>entitled</a:t>
            </a:r>
            <a:r>
              <a:rPr lang="en-US" sz="2200" dirty="0"/>
              <a:t>  to </a:t>
            </a:r>
            <a:r>
              <a:rPr lang="en-US" sz="2200" b="1" dirty="0"/>
              <a:t>safe and healthful working conditions</a:t>
            </a:r>
            <a:r>
              <a:rPr lang="en-US" sz="2200" dirty="0"/>
              <a:t>. The OSH ACT provides workers with the </a:t>
            </a:r>
            <a:r>
              <a:rPr lang="en-US" sz="2200" b="1" dirty="0"/>
              <a:t>right to:</a:t>
            </a:r>
          </a:p>
          <a:p>
            <a:pPr marL="1203325" lvl="3" indent="-401638">
              <a:buFont typeface="Arial" panose="020B0604020202020204" pitchFamily="34" charset="0"/>
              <a:buChar char="•"/>
            </a:pPr>
            <a:r>
              <a:rPr lang="en-US" sz="2200" b="1" dirty="0"/>
              <a:t>Ask OSHA to inspect </a:t>
            </a:r>
            <a:r>
              <a:rPr lang="en-US" sz="2200" dirty="0"/>
              <a:t>their workplace</a:t>
            </a:r>
          </a:p>
          <a:p>
            <a:pPr marL="1203325" lvl="3" indent="-401638">
              <a:buFont typeface="Arial" panose="020B0604020202020204" pitchFamily="34" charset="0"/>
              <a:buChar char="•"/>
            </a:pPr>
            <a:r>
              <a:rPr lang="en-US" sz="2200" b="1" dirty="0"/>
              <a:t>Review employers’ records </a:t>
            </a:r>
            <a:r>
              <a:rPr lang="en-US" sz="2200" dirty="0"/>
              <a:t>of work-related </a:t>
            </a:r>
            <a:br>
              <a:rPr lang="en-US" sz="2200" dirty="0"/>
            </a:br>
            <a:r>
              <a:rPr lang="en-US" sz="2200" b="1" dirty="0"/>
              <a:t>injuries and illnesses </a:t>
            </a:r>
          </a:p>
          <a:p>
            <a:pPr marL="1203325" lvl="3" indent="-401638">
              <a:buFont typeface="Arial" panose="020B0604020202020204" pitchFamily="34" charset="0"/>
              <a:buChar char="•"/>
            </a:pPr>
            <a:r>
              <a:rPr lang="en-US" sz="2200" dirty="0"/>
              <a:t>Get copies of  their </a:t>
            </a:r>
            <a:r>
              <a:rPr lang="en-US" sz="2200" b="1" dirty="0"/>
              <a:t>medical records </a:t>
            </a:r>
          </a:p>
          <a:p>
            <a:pPr marL="1203325" lvl="3" indent="-401638">
              <a:buFont typeface="Arial" panose="020B0604020202020204" pitchFamily="34" charset="0"/>
              <a:buChar char="•"/>
            </a:pPr>
            <a:r>
              <a:rPr lang="en-US" sz="2200" dirty="0"/>
              <a:t>Get </a:t>
            </a:r>
            <a:r>
              <a:rPr lang="en-US" sz="2200" b="1" dirty="0"/>
              <a:t>information and training about hazards </a:t>
            </a:r>
            <a:r>
              <a:rPr lang="en-US" sz="2200" dirty="0"/>
              <a:t>and their </a:t>
            </a:r>
            <a:br>
              <a:rPr lang="en-US" sz="2200" dirty="0"/>
            </a:br>
            <a:r>
              <a:rPr lang="en-US" sz="2200" dirty="0"/>
              <a:t>prevention </a:t>
            </a:r>
          </a:p>
          <a:p>
            <a:pPr marL="342900" indent="-342900">
              <a:buFont typeface="Arial" panose="020B0604020202020204" pitchFamily="34" charset="0"/>
              <a:buChar char="•"/>
            </a:pPr>
            <a:r>
              <a:rPr lang="en-US" sz="2000" dirty="0"/>
              <a:t>Workers have the right to know and understand hazardous chemicals they use and how to work with them safely. </a:t>
            </a:r>
            <a:r>
              <a:rPr lang="en-US" sz="2000" b="1" dirty="0"/>
              <a:t>(29 CFR 1910.1200)</a:t>
            </a:r>
          </a:p>
          <a:p>
            <a:endParaRPr lang="en-US" sz="2000" dirty="0">
              <a:latin typeface="Times" panose="02020603050405020304" pitchFamily="18" charset="0"/>
            </a:endParaRPr>
          </a:p>
        </p:txBody>
      </p:sp>
      <p:sp>
        <p:nvSpPr>
          <p:cNvPr id="10" name="Content Placeholder 2">
            <a:extLst>
              <a:ext uri="{FF2B5EF4-FFF2-40B4-BE49-F238E27FC236}">
                <a16:creationId xmlns:a16="http://schemas.microsoft.com/office/drawing/2014/main" id="{E2D8A761-7449-45FB-93D4-DB2BF5EA7EC5}"/>
              </a:ext>
            </a:extLst>
          </p:cNvPr>
          <p:cNvSpPr/>
          <p:nvPr/>
        </p:nvSpPr>
        <p:spPr>
          <a:xfrm>
            <a:off x="195855" y="4510212"/>
            <a:ext cx="8752289" cy="1754326"/>
          </a:xfrm>
          <a:prstGeom prst="rect">
            <a:avLst/>
          </a:prstGeom>
        </p:spPr>
        <p:txBody>
          <a:bodyPr wrap="square">
            <a:spAutoFit/>
          </a:bodyPr>
          <a:lstStyle/>
          <a:p>
            <a:pPr marL="342900" indent="-342900">
              <a:buFont typeface="Arial" panose="020B0604020202020204" pitchFamily="34" charset="0"/>
              <a:buChar char="•"/>
            </a:pPr>
            <a:endParaRPr lang="en-US" sz="2000" dirty="0">
              <a:latin typeface="Times" panose="02020603050405020304" pitchFamily="18" charset="0"/>
            </a:endParaRP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Employers</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may not retaliate by taking unfavorable personnel action against them  for whistleblowing</a:t>
            </a:r>
            <a:r>
              <a:rPr lang="en-US"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more information refer to the hyperlink below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hlinkClick r:id="rId3"/>
              </a:rPr>
              <a:t>Whistleblowers’ Rights</a:t>
            </a:r>
            <a:endParaRPr lang="en-US" sz="6600" dirty="0"/>
          </a:p>
        </p:txBody>
      </p:sp>
      <p:pic>
        <p:nvPicPr>
          <p:cNvPr id="6" name="Picture 6" descr="New HazCom/GHS  pictograms image for righ to know law for the workers." title="Pictograms">
            <a:extLst>
              <a:ext uri="{FF2B5EF4-FFF2-40B4-BE49-F238E27FC236}">
                <a16:creationId xmlns:a16="http://schemas.microsoft.com/office/drawing/2014/main" id="{270E03BF-8EEF-4191-8C2B-72687BD15328}"/>
              </a:ext>
            </a:extLst>
          </p:cNvPr>
          <p:cNvPicPr>
            <a:picLocks noChangeAspect="1" noChangeArrowheads="1"/>
          </p:cNvPicPr>
          <p:nvPr/>
        </p:nvPicPr>
        <p:blipFill>
          <a:blip r:embed="rId4" cstate="print"/>
          <a:srcRect/>
          <a:stretch>
            <a:fillRect/>
          </a:stretch>
        </p:blipFill>
        <p:spPr bwMode="auto">
          <a:xfrm>
            <a:off x="6961428" y="1787997"/>
            <a:ext cx="1986716" cy="1495425"/>
          </a:xfrm>
          <a:prstGeom prst="rect">
            <a:avLst/>
          </a:prstGeom>
          <a:noFill/>
          <a:ln w="9525">
            <a:noFill/>
            <a:miter lim="800000"/>
            <a:headEnd/>
            <a:tailEnd/>
          </a:ln>
        </p:spPr>
      </p:pic>
      <p:pic>
        <p:nvPicPr>
          <p:cNvPr id="7" name="Picture 3" descr="Image showing a whistle blower." title="Whistle blowing">
            <a:extLst>
              <a:ext uri="{FF2B5EF4-FFF2-40B4-BE49-F238E27FC236}">
                <a16:creationId xmlns:a16="http://schemas.microsoft.com/office/drawing/2014/main" id="{8F9ED6A8-E203-4FD7-9477-E90026744273}"/>
              </a:ext>
            </a:extLst>
          </p:cNvPr>
          <p:cNvPicPr>
            <a:picLocks noChangeAspect="1" noChangeArrowheads="1"/>
          </p:cNvPicPr>
          <p:nvPr/>
        </p:nvPicPr>
        <p:blipFill>
          <a:blip r:embed="rId5"/>
          <a:srcRect/>
          <a:stretch>
            <a:fillRect/>
          </a:stretch>
        </p:blipFill>
        <p:spPr bwMode="auto">
          <a:xfrm>
            <a:off x="7847635" y="5534395"/>
            <a:ext cx="944667" cy="1000235"/>
          </a:xfrm>
          <a:prstGeom prst="rect">
            <a:avLst/>
          </a:prstGeom>
          <a:noFill/>
        </p:spPr>
      </p:pic>
    </p:spTree>
    <p:extLst>
      <p:ext uri="{BB962C8B-B14F-4D97-AF65-F5344CB8AC3E}">
        <p14:creationId xmlns:p14="http://schemas.microsoft.com/office/powerpoint/2010/main" val="148063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62593" y="133842"/>
            <a:ext cx="6887980" cy="1143000"/>
          </a:xfrm>
        </p:spPr>
        <p:txBody>
          <a:bodyPr>
            <a:normAutofit fontScale="90000"/>
          </a:bodyPr>
          <a:lstStyle/>
          <a:p>
            <a:r>
              <a:rPr lang="en-US" altLang="en-US" sz="3800" b="1" spc="150" dirty="0">
                <a:solidFill>
                  <a:srgbClr val="FFFFFF"/>
                </a:solidFill>
                <a:latin typeface="Arial" panose="020B0604020202020204" pitchFamily="34" charset="0"/>
                <a:ea typeface="Tahoma" panose="020B0604030504040204" pitchFamily="34" charset="0"/>
                <a:cs typeface="Arial" panose="020B0604020202020204" pitchFamily="34" charset="0"/>
              </a:rPr>
              <a:t>The Training Process – Step by Step</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altLang="en-US" sz="2900" dirty="0">
              <a:solidFill>
                <a:schemeClr val="bg1"/>
              </a:solidFill>
              <a:latin typeface="Times New Roman" panose="02020603050405020304" pitchFamily="18" charset="0"/>
              <a:cs typeface="Times New Roman" panose="02020603050405020304" pitchFamily="18" charset="0"/>
            </a:endParaRPr>
          </a:p>
        </p:txBody>
      </p:sp>
      <p:pic>
        <p:nvPicPr>
          <p:cNvPr id="2" name="Picture 1" descr="Step by step the training process">
            <a:extLst>
              <a:ext uri="{FF2B5EF4-FFF2-40B4-BE49-F238E27FC236}">
                <a16:creationId xmlns:a16="http://schemas.microsoft.com/office/drawing/2014/main" id="{01C45BDF-EF47-4599-9633-59A59CFEB461}"/>
              </a:ext>
            </a:extLst>
          </p:cNvPr>
          <p:cNvPicPr>
            <a:picLocks noChangeAspect="1"/>
          </p:cNvPicPr>
          <p:nvPr/>
        </p:nvPicPr>
        <p:blipFill>
          <a:blip r:embed="rId3"/>
          <a:stretch>
            <a:fillRect/>
          </a:stretch>
        </p:blipFill>
        <p:spPr>
          <a:xfrm>
            <a:off x="3002152" y="1419897"/>
            <a:ext cx="2956816" cy="5438103"/>
          </a:xfrm>
          <a:prstGeom prst="rect">
            <a:avLst/>
          </a:prstGeom>
        </p:spPr>
      </p:pic>
    </p:spTree>
    <p:extLst>
      <p:ext uri="{BB962C8B-B14F-4D97-AF65-F5344CB8AC3E}">
        <p14:creationId xmlns:p14="http://schemas.microsoft.com/office/powerpoint/2010/main" val="116204640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22060</TotalTime>
  <Words>12296</Words>
  <Application>Microsoft Office PowerPoint</Application>
  <PresentationFormat>On-screen Show (4:3)</PresentationFormat>
  <Paragraphs>746</Paragraphs>
  <Slides>53</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ＭＳ Ｐゴシック</vt:lpstr>
      <vt:lpstr>Arial</vt:lpstr>
      <vt:lpstr>Arial Narrow</vt:lpstr>
      <vt:lpstr>Calibri</vt:lpstr>
      <vt:lpstr>Courier New</vt:lpstr>
      <vt:lpstr>Gill Sans Ultra Bold Condensed</vt:lpstr>
      <vt:lpstr>Impact</vt:lpstr>
      <vt:lpstr>Tahoma</vt:lpstr>
      <vt:lpstr>Times</vt:lpstr>
      <vt:lpstr>Times New Roman</vt:lpstr>
      <vt:lpstr>Univers 47 CondensedLight</vt:lpstr>
      <vt:lpstr>Wingdings</vt:lpstr>
      <vt:lpstr>Blank Presentation</vt:lpstr>
      <vt:lpstr>RESPIRABLE CRYSTALLINE  SILICA</vt:lpstr>
      <vt:lpstr>Acknowledgement</vt:lpstr>
      <vt:lpstr>Disclaimer</vt:lpstr>
      <vt:lpstr>Overview</vt:lpstr>
      <vt:lpstr>Overview – cont.</vt:lpstr>
      <vt:lpstr>Overview – cont. </vt:lpstr>
      <vt:lpstr>Purpose of This Training</vt:lpstr>
      <vt:lpstr>Worker Rights under OSH Act Right to Know  and Whistleblower Provisions</vt:lpstr>
      <vt:lpstr>The Training Process – Step by Step </vt:lpstr>
      <vt:lpstr>SIGN-UP</vt:lpstr>
      <vt:lpstr>PRETEST</vt:lpstr>
      <vt:lpstr>What is Respirable Crystalline Silica? </vt:lpstr>
      <vt:lpstr>Construction Activities Likely to Cause Silica Exposure</vt:lpstr>
      <vt:lpstr>WARNING!!!</vt:lpstr>
      <vt:lpstr>Health Risks Associated with Silica Exposure</vt:lpstr>
      <vt:lpstr>Silicosis</vt:lpstr>
      <vt:lpstr>Silicosis Mortality Rate (US)</vt:lpstr>
      <vt:lpstr>OSHA’s Respirable Crystalline Silica Standard</vt:lpstr>
      <vt:lpstr>New OSHA Standard - Permissible  Exposure Limit and Action Level for Construction Industry</vt:lpstr>
      <vt:lpstr>OSHA Silica Standard  Application Rule</vt:lpstr>
      <vt:lpstr> Exposure Assessment Example</vt:lpstr>
      <vt:lpstr>Silica Exposure Control Methods for Construction  </vt:lpstr>
      <vt:lpstr>Silica Control Compliance - Hierarchy of Controls</vt:lpstr>
      <vt:lpstr>Engineering Controls  for Silica Exposure (Table 1)</vt:lpstr>
      <vt:lpstr>Engineering Controls  for Silica Exposure - Integrated Water Delivery Systems</vt:lpstr>
      <vt:lpstr>Engineering Controls  for Silica Exposure  Integrated Water Delivery Systems – cont.</vt:lpstr>
      <vt:lpstr>Engineering Controls  for Silica Exposure  Integrated Water Delivery Systems – cont .</vt:lpstr>
      <vt:lpstr>Engineering Controls  for Silica Exposure - Vacuum Dust Collection Systems</vt:lpstr>
      <vt:lpstr>Engineering Controls  for Silica Exposure - Vacuum Dust Collection Systems – cont.</vt:lpstr>
      <vt:lpstr>Workplace Controls  for Silica Exposure</vt:lpstr>
      <vt:lpstr>Workplace Controls  for Silica Exposure – cont.</vt:lpstr>
      <vt:lpstr>PPE for Silica Exposure</vt:lpstr>
      <vt:lpstr>Respiratory Protection</vt:lpstr>
      <vt:lpstr>Compliance with OSHA 29 CFR 1910.134 – Respiratory Protection Standard</vt:lpstr>
      <vt:lpstr>Specified Exposure Control Method TABLE  1 - Silica Control Compliance for Construction</vt:lpstr>
      <vt:lpstr>TABLE  1 - Silica Control Compliance for Construction – An Example</vt:lpstr>
      <vt:lpstr>Alternative Silica Exposure Control Methods </vt:lpstr>
      <vt:lpstr>  Exposure Assessment – Performance Option</vt:lpstr>
      <vt:lpstr>   Exposure Assessment - Scheduled Monitoring Option </vt:lpstr>
      <vt:lpstr> Reassessment of Exposures </vt:lpstr>
      <vt:lpstr>Employee Notification with Corrective Action</vt:lpstr>
      <vt:lpstr>Mandatory Provisions for Silica Exposure Control</vt:lpstr>
      <vt:lpstr>Written Exposure Control Plan</vt:lpstr>
      <vt:lpstr>Competent Person</vt:lpstr>
      <vt:lpstr>Medical Surveillance</vt:lpstr>
      <vt:lpstr>Medical Surveillance - Requirements</vt:lpstr>
      <vt:lpstr>Communication of Silica Hazards -   Safety Data Sheets (SDS) </vt:lpstr>
      <vt:lpstr>Recordkeeping</vt:lpstr>
      <vt:lpstr>COMPLIANCE WITH THE STANDARD - SUMMARY</vt:lpstr>
      <vt:lpstr>Alternative Silica Exposure Control Options - Summary</vt:lpstr>
      <vt:lpstr>COMPLIANCE WITH THE STANDARD - CHECKLIST</vt:lpstr>
      <vt:lpstr>Additional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Authorities on Silica Regulation</dc:title>
  <dc:creator>Emrah Kazan</dc:creator>
  <cp:lastModifiedBy>Robertson, Donna - OSHA</cp:lastModifiedBy>
  <cp:revision>708</cp:revision>
  <cp:lastPrinted>2017-03-13T15:59:21Z</cp:lastPrinted>
  <dcterms:created xsi:type="dcterms:W3CDTF">2016-12-27T18:21:02Z</dcterms:created>
  <dcterms:modified xsi:type="dcterms:W3CDTF">2021-03-24T18:08:27Z</dcterms:modified>
</cp:coreProperties>
</file>