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84"/>
  </p:notesMasterIdLst>
  <p:handoutMasterIdLst>
    <p:handoutMasterId r:id="rId85"/>
  </p:handoutMasterIdLst>
  <p:sldIdLst>
    <p:sldId id="256" r:id="rId2"/>
    <p:sldId id="258" r:id="rId3"/>
    <p:sldId id="257" r:id="rId4"/>
    <p:sldId id="259" r:id="rId5"/>
    <p:sldId id="270" r:id="rId6"/>
    <p:sldId id="276" r:id="rId7"/>
    <p:sldId id="277" r:id="rId8"/>
    <p:sldId id="360" r:id="rId9"/>
    <p:sldId id="280" r:id="rId10"/>
    <p:sldId id="281" r:id="rId11"/>
    <p:sldId id="282" r:id="rId12"/>
    <p:sldId id="370" r:id="rId13"/>
    <p:sldId id="260"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71" r:id="rId35"/>
    <p:sldId id="261" r:id="rId36"/>
    <p:sldId id="367" r:id="rId37"/>
    <p:sldId id="366" r:id="rId38"/>
    <p:sldId id="368" r:id="rId39"/>
    <p:sldId id="369" r:id="rId40"/>
    <p:sldId id="361" r:id="rId41"/>
    <p:sldId id="362" r:id="rId42"/>
    <p:sldId id="363" r:id="rId43"/>
    <p:sldId id="364" r:id="rId44"/>
    <p:sldId id="365" r:id="rId45"/>
    <p:sldId id="332" r:id="rId46"/>
    <p:sldId id="333" r:id="rId47"/>
    <p:sldId id="334" r:id="rId48"/>
    <p:sldId id="375" r:id="rId49"/>
    <p:sldId id="376" r:id="rId50"/>
    <p:sldId id="377" r:id="rId51"/>
    <p:sldId id="378" r:id="rId52"/>
    <p:sldId id="379" r:id="rId53"/>
    <p:sldId id="380" r:id="rId54"/>
    <p:sldId id="381" r:id="rId55"/>
    <p:sldId id="382" r:id="rId56"/>
    <p:sldId id="383" r:id="rId57"/>
    <p:sldId id="384" r:id="rId58"/>
    <p:sldId id="262" r:id="rId59"/>
    <p:sldId id="337" r:id="rId60"/>
    <p:sldId id="338" r:id="rId61"/>
    <p:sldId id="339" r:id="rId62"/>
    <p:sldId id="340" r:id="rId63"/>
    <p:sldId id="341" r:id="rId64"/>
    <p:sldId id="342" r:id="rId65"/>
    <p:sldId id="343" r:id="rId66"/>
    <p:sldId id="344" r:id="rId67"/>
    <p:sldId id="345" r:id="rId68"/>
    <p:sldId id="373" r:id="rId69"/>
    <p:sldId id="263" r:id="rId70"/>
    <p:sldId id="349" r:id="rId71"/>
    <p:sldId id="348" r:id="rId72"/>
    <p:sldId id="347" r:id="rId73"/>
    <p:sldId id="351" r:id="rId74"/>
    <p:sldId id="352" r:id="rId75"/>
    <p:sldId id="350" r:id="rId76"/>
    <p:sldId id="353" r:id="rId77"/>
    <p:sldId id="354" r:id="rId78"/>
    <p:sldId id="355" r:id="rId79"/>
    <p:sldId id="374" r:id="rId80"/>
    <p:sldId id="264" r:id="rId81"/>
    <p:sldId id="356" r:id="rId82"/>
    <p:sldId id="357" r:id="rId8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0" autoAdjust="0"/>
    <p:restoredTop sz="94690" autoAdjust="0"/>
  </p:normalViewPr>
  <p:slideViewPr>
    <p:cSldViewPr snapToGrid="0">
      <p:cViewPr varScale="1">
        <p:scale>
          <a:sx n="83" d="100"/>
          <a:sy n="83" d="100"/>
        </p:scale>
        <p:origin x="90"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F0D51BAE-373E-4647-A842-B5938FAAA655}" type="datetimeFigureOut">
              <a:rPr lang="en-US" smtClean="0"/>
              <a:pPr/>
              <a:t>10/16/2020</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6ABB9414-43A9-4446-9254-7690D7BAE8A5}" type="slidenum">
              <a:rPr lang="en-US" smtClean="0"/>
              <a:pPr/>
              <a:t>‹#›</a:t>
            </a:fld>
            <a:endParaRPr lang="en-US"/>
          </a:p>
        </p:txBody>
      </p:sp>
    </p:spTree>
    <p:extLst>
      <p:ext uri="{BB962C8B-B14F-4D97-AF65-F5344CB8AC3E}">
        <p14:creationId xmlns:p14="http://schemas.microsoft.com/office/powerpoint/2010/main" val="350368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A90DE2CD-7C02-4257-A768-67446F570502}" type="datetimeFigureOut">
              <a:rPr lang="en-US" smtClean="0"/>
              <a:pPr/>
              <a:t>10/16/2020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5F678112-DB4C-457F-8201-D2D4520EEB42}" type="slidenum">
              <a:rPr lang="en-US" smtClean="0"/>
              <a:pPr/>
              <a:t>‹#›</a:t>
            </a:fld>
            <a:endParaRPr lang="en-US"/>
          </a:p>
        </p:txBody>
      </p:sp>
    </p:spTree>
    <p:extLst>
      <p:ext uri="{BB962C8B-B14F-4D97-AF65-F5344CB8AC3E}">
        <p14:creationId xmlns:p14="http://schemas.microsoft.com/office/powerpoint/2010/main" val="60159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whistleblowers.gov/wb_filing_time_limits.html" TargetMode="External"/><Relationship Id="rId2" Type="http://schemas.openxmlformats.org/officeDocument/2006/relationships/slide" Target="../slides/slide76.xml"/><Relationship Id="rId1" Type="http://schemas.openxmlformats.org/officeDocument/2006/relationships/notesMaster" Target="../notesMasters/notesMaster1.xml"/><Relationship Id="rId5" Type="http://schemas.openxmlformats.org/officeDocument/2006/relationships/hyperlink" Target="https://www.osha.gov/OshDoc/data_General_Facts/whistleblower_rights.pdf" TargetMode="External"/><Relationship Id="rId4" Type="http://schemas.openxmlformats.org/officeDocument/2006/relationships/hyperlink" Target="http://www.osha.gov/"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C00000"/>
                </a:solidFill>
              </a:rPr>
              <a:t>**Hand out OSHA fact sheet</a:t>
            </a:r>
            <a:r>
              <a:rPr lang="en-US" b="1" baseline="0" dirty="0" smtClean="0">
                <a:solidFill>
                  <a:srgbClr val="C00000"/>
                </a:solidFill>
              </a:rPr>
              <a:t> on Workplace Violence</a:t>
            </a:r>
          </a:p>
          <a:p>
            <a:pPr marL="69883" algn="just"/>
            <a:r>
              <a:rPr lang="en-US" dirty="0"/>
              <a:t>Workplace violence is violence or the threat of violence against workers.  Workplace violence is a growing concern for employers and employees nationwide.</a:t>
            </a:r>
          </a:p>
          <a:p>
            <a:pPr marL="69883" algn="just"/>
            <a:endParaRPr lang="en-US" dirty="0"/>
          </a:p>
          <a:p>
            <a:pPr marL="69883"/>
            <a:r>
              <a:rPr lang="en-US" dirty="0"/>
              <a:t>Workplace Harassment and discrimination is a form of workplace violence. Any workplace violence, harassment or discrimination that happens because of reporting a safety or health concern is a violation and should be reported to OSHA.</a:t>
            </a:r>
          </a:p>
          <a:p>
            <a:endParaRPr lang="en-US" b="1" baseline="0" dirty="0" smtClean="0">
              <a:solidFill>
                <a:srgbClr val="C00000"/>
              </a:solidFill>
            </a:endParaRPr>
          </a:p>
          <a:p>
            <a:endParaRPr lang="en-US" b="1" baseline="0" dirty="0" smtClean="0">
              <a:solidFill>
                <a:srgbClr val="C00000"/>
              </a:solidFill>
            </a:endParaRPr>
          </a:p>
        </p:txBody>
      </p:sp>
      <p:sp>
        <p:nvSpPr>
          <p:cNvPr id="4" name="Slide Number Placeholder 3"/>
          <p:cNvSpPr>
            <a:spLocks noGrp="1"/>
          </p:cNvSpPr>
          <p:nvPr>
            <p:ph type="sldNum" sz="quarter" idx="10"/>
          </p:nvPr>
        </p:nvSpPr>
        <p:spPr/>
        <p:txBody>
          <a:bodyPr/>
          <a:lstStyle/>
          <a:p>
            <a:fld id="{F0432A7E-18F3-402C-9191-DA2EF3119ED5}" type="slidenum">
              <a:rPr lang="en-US" smtClean="0"/>
              <a:pPr/>
              <a:t>5</a:t>
            </a:fld>
            <a:endParaRPr lang="en-US"/>
          </a:p>
        </p:txBody>
      </p:sp>
    </p:spTree>
    <p:extLst>
      <p:ext uri="{BB962C8B-B14F-4D97-AF65-F5344CB8AC3E}">
        <p14:creationId xmlns:p14="http://schemas.microsoft.com/office/powerpoint/2010/main" val="34341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678112-DB4C-457F-8201-D2D4520EEB42}"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defTabSz="931774">
              <a:buFont typeface="Arial" panose="020B0604020202020204" pitchFamily="34" charset="0"/>
              <a:buChar char="•"/>
              <a:defRPr/>
            </a:pPr>
            <a:r>
              <a:rPr lang="en-US" sz="2000" dirty="0">
                <a:solidFill>
                  <a:prstClr val="black"/>
                </a:solidFill>
              </a:rPr>
              <a:t>First assess what you need to lift and where you’re taking it</a:t>
            </a:r>
          </a:p>
          <a:p>
            <a:pPr marL="291179" indent="-291179" defTabSz="931774">
              <a:buFont typeface="Arial" panose="020B0604020202020204" pitchFamily="34" charset="0"/>
              <a:buChar char="•"/>
              <a:defRPr/>
            </a:pPr>
            <a:r>
              <a:rPr lang="en-US" sz="2000" dirty="0">
                <a:solidFill>
                  <a:prstClr val="black"/>
                </a:solidFill>
              </a:rPr>
              <a:t>You need to "think" about where you are going with the object before bending to pick it up  </a:t>
            </a:r>
          </a:p>
          <a:p>
            <a:pPr marL="291179" indent="-291179" defTabSz="931774">
              <a:buFont typeface="Arial" panose="020B0604020202020204" pitchFamily="34" charset="0"/>
              <a:buChar char="•"/>
              <a:defRPr/>
            </a:pPr>
            <a:r>
              <a:rPr lang="en-US" sz="2000" dirty="0">
                <a:solidFill>
                  <a:prstClr val="black"/>
                </a:solidFill>
              </a:rPr>
              <a:t>Bend to lift an object - don't stoop </a:t>
            </a:r>
          </a:p>
          <a:p>
            <a:pPr marL="291179" indent="-291179" defTabSz="931774">
              <a:buFont typeface="Arial" panose="020B0604020202020204" pitchFamily="34" charset="0"/>
              <a:buChar char="•"/>
              <a:defRPr/>
            </a:pPr>
            <a:r>
              <a:rPr lang="en-US" sz="2000" dirty="0">
                <a:solidFill>
                  <a:prstClr val="black"/>
                </a:solidFill>
              </a:rPr>
              <a:t>Keep your back straight by looking slightly upward</a:t>
            </a:r>
          </a:p>
          <a:p>
            <a:pPr marL="291179" indent="-291179" defTabSz="931774">
              <a:buFont typeface="Arial" panose="020B0604020202020204" pitchFamily="34" charset="0"/>
              <a:buChar char="•"/>
              <a:defRPr/>
            </a:pPr>
            <a:r>
              <a:rPr lang="en-US" sz="2000" dirty="0">
                <a:solidFill>
                  <a:prstClr val="black"/>
                </a:solidFill>
              </a:rPr>
              <a:t>Lift with the strong leg muscles, not the weaker back muscles </a:t>
            </a:r>
          </a:p>
          <a:p>
            <a:pPr marL="291179" indent="-291179" defTabSz="931774">
              <a:buFont typeface="Arial" panose="020B0604020202020204" pitchFamily="34" charset="0"/>
              <a:buChar char="•"/>
              <a:defRPr/>
            </a:pPr>
            <a:r>
              <a:rPr lang="en-US" sz="2000" dirty="0">
                <a:solidFill>
                  <a:prstClr val="black"/>
                </a:solidFill>
              </a:rPr>
              <a:t>Get help if needed   </a:t>
            </a:r>
          </a:p>
          <a:p>
            <a:pPr marL="291179" indent="-291179" defTabSz="931774">
              <a:buFont typeface="Arial" panose="020B0604020202020204" pitchFamily="34" charset="0"/>
              <a:buChar char="•"/>
              <a:defRPr/>
            </a:pPr>
            <a:r>
              <a:rPr lang="en-US" sz="2000" dirty="0">
                <a:solidFill>
                  <a:prstClr val="black"/>
                </a:solidFill>
              </a:rPr>
              <a:t>Proper methods of lifting and handling protect against injury</a:t>
            </a:r>
          </a:p>
          <a:p>
            <a:pPr marL="291179" indent="-291179" defTabSz="931774">
              <a:buFont typeface="Arial" panose="020B0604020202020204" pitchFamily="34" charset="0"/>
              <a:buChar char="•"/>
              <a:defRPr/>
            </a:pPr>
            <a:r>
              <a:rPr lang="en-US" sz="2000" dirty="0">
                <a:solidFill>
                  <a:prstClr val="black"/>
                </a:solidFill>
              </a:rPr>
              <a:t>Proper lifting makes work easier</a:t>
            </a:r>
          </a:p>
          <a:p>
            <a:pPr marL="291179" indent="-291179" defTabSz="931774">
              <a:buFont typeface="Arial" panose="020B0604020202020204" pitchFamily="34" charset="0"/>
              <a:buChar char="•"/>
              <a:defRPr/>
            </a:pPr>
            <a:r>
              <a:rPr lang="en-US" sz="2000" dirty="0">
                <a:solidFill>
                  <a:prstClr val="black"/>
                </a:solidFill>
              </a:rPr>
              <a:t>Over time, safe lifting technique should become a habit</a:t>
            </a:r>
          </a:p>
          <a:p>
            <a:pPr marL="291179" indent="-291179" defTabSz="931774">
              <a:buFont typeface="Arial" panose="020B0604020202020204" pitchFamily="34" charset="0"/>
              <a:buChar char="•"/>
              <a:defRPr/>
            </a:pPr>
            <a:r>
              <a:rPr lang="en-US" sz="2000" dirty="0">
                <a:solidFill>
                  <a:prstClr val="black"/>
                </a:solidFill>
              </a:rPr>
              <a:t>Under NIOSH, keep maximum weight of 50 lb. this is in ideal circumstances without lifting, walking or twisting  </a:t>
            </a:r>
            <a:r>
              <a:rPr lang="en-US" sz="2000" dirty="0">
                <a:solidFill>
                  <a:srgbClr val="FF0000"/>
                </a:solidFill>
              </a:rPr>
              <a:t>  </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24</a:t>
            </a:fld>
            <a:endParaRPr lang="en-US"/>
          </a:p>
        </p:txBody>
      </p:sp>
    </p:spTree>
    <p:extLst>
      <p:ext uri="{BB962C8B-B14F-4D97-AF65-F5344CB8AC3E}">
        <p14:creationId xmlns:p14="http://schemas.microsoft.com/office/powerpoint/2010/main" val="652539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rgbClr val="3E3D2D"/>
                </a:solidFill>
              </a:rPr>
              <a:t>These limits are based on a worker's time weighted average over an 8 hour day. With noise, OSHA's permissible exposure limit (PEL) is 90 </a:t>
            </a:r>
            <a:r>
              <a:rPr lang="en-US" sz="2200" dirty="0" err="1">
                <a:solidFill>
                  <a:srgbClr val="3E3D2D"/>
                </a:solidFill>
              </a:rPr>
              <a:t>dBA</a:t>
            </a:r>
            <a:r>
              <a:rPr lang="en-US" sz="2200" dirty="0">
                <a:solidFill>
                  <a:srgbClr val="3E3D2D"/>
                </a:solidFill>
              </a:rPr>
              <a:t> for all workers for an 8 hour day</a:t>
            </a:r>
          </a:p>
          <a:p>
            <a:endParaRPr lang="en-US" sz="2200" dirty="0">
              <a:solidFill>
                <a:srgbClr val="3E3D2D"/>
              </a:solidFill>
            </a:endParaRPr>
          </a:p>
          <a:p>
            <a:r>
              <a:rPr lang="en-US" sz="2400" dirty="0">
                <a:solidFill>
                  <a:srgbClr val="3E3D2D"/>
                </a:solidFill>
              </a:rPr>
              <a:t>Protection against the effects of noise exposure shall be provided when the sound levels exceed those shown in Table G-16 when measured on the A scale of a standard sound level meter at slow response.</a:t>
            </a:r>
            <a:endParaRPr lang="en-US" sz="2200" dirty="0">
              <a:solidFill>
                <a:srgbClr val="3E3D2D"/>
              </a:solidFill>
            </a:endParaRPr>
          </a:p>
          <a:p>
            <a:endParaRPr lang="en-US" sz="2200" dirty="0">
              <a:solidFill>
                <a:srgbClr val="3E3D2D"/>
              </a:solidFill>
            </a:endParaRP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25</a:t>
            </a:fld>
            <a:endParaRPr lang="en-US"/>
          </a:p>
        </p:txBody>
      </p:sp>
    </p:spTree>
    <p:extLst>
      <p:ext uri="{BB962C8B-B14F-4D97-AF65-F5344CB8AC3E}">
        <p14:creationId xmlns:p14="http://schemas.microsoft.com/office/powerpoint/2010/main" val="3504009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3E3D2D"/>
                </a:solidFill>
              </a:rPr>
              <a:t>Housekeeping not only improves the appearance of a workplace, it also helps prevent injuries. </a:t>
            </a:r>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26</a:t>
            </a:fld>
            <a:endParaRPr lang="en-US"/>
          </a:p>
        </p:txBody>
      </p:sp>
    </p:spTree>
    <p:extLst>
      <p:ext uri="{BB962C8B-B14F-4D97-AF65-F5344CB8AC3E}">
        <p14:creationId xmlns:p14="http://schemas.microsoft.com/office/powerpoint/2010/main" val="318104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000" b="1" dirty="0">
                <a:solidFill>
                  <a:srgbClr val="3E3D2D"/>
                </a:solidFill>
              </a:rPr>
              <a:t>Blockages</a:t>
            </a:r>
            <a:r>
              <a:rPr lang="en-US" sz="2000" dirty="0">
                <a:solidFill>
                  <a:srgbClr val="3E3D2D"/>
                </a:solidFill>
              </a:rPr>
              <a:t> - Large objects or groups of people standing around blocking doorways and passageways increase the likelihood of bumps and knocks, because vision is blocked and space is tight.  Keep doorways and passageways clear at all times, especially emergency exits.  Make sure that any area where people walk up and down is at least 3 feet wide.  </a:t>
            </a:r>
            <a:r>
              <a:rPr lang="en-US" sz="2000" b="1" dirty="0">
                <a:solidFill>
                  <a:srgbClr val="3E3D2D"/>
                </a:solidFill>
              </a:rPr>
              <a:t>DO NOT block access </a:t>
            </a:r>
            <a:r>
              <a:rPr lang="en-US" sz="2000" dirty="0">
                <a:solidFill>
                  <a:srgbClr val="3E3D2D"/>
                </a:solidFill>
              </a:rPr>
              <a:t>to fire extinguishers, fire hydrants or fire alarms</a:t>
            </a:r>
          </a:p>
          <a:p>
            <a:pPr marL="349415" indent="-279532" defTabSz="931774">
              <a:spcBef>
                <a:spcPct val="20000"/>
              </a:spcBef>
              <a:buClr>
                <a:srgbClr val="94C600"/>
              </a:buClr>
              <a:buSzPct val="76000"/>
              <a:buFont typeface="Wingdings 2" pitchFamily="18" charset="2"/>
              <a:buChar char=""/>
              <a:defRPr/>
            </a:pPr>
            <a:r>
              <a:rPr lang="en-US" sz="2000" b="1" dirty="0">
                <a:solidFill>
                  <a:srgbClr val="3E3D2D"/>
                </a:solidFill>
              </a:rPr>
              <a:t>Climbing</a:t>
            </a:r>
            <a:r>
              <a:rPr lang="en-US" sz="2000" dirty="0">
                <a:solidFill>
                  <a:srgbClr val="3E3D2D"/>
                </a:solidFill>
              </a:rPr>
              <a:t> - Reaching for high objects while standing on a stack of boxes or a chair with wheels is dangerous.  Always use a suitable ladder or step stool</a:t>
            </a:r>
          </a:p>
          <a:p>
            <a:pPr marL="349415" indent="-279532" defTabSz="931774">
              <a:spcBef>
                <a:spcPct val="20000"/>
              </a:spcBef>
              <a:buClr>
                <a:srgbClr val="94C600"/>
              </a:buClr>
              <a:buSzPct val="76000"/>
              <a:buFont typeface="Wingdings 2" pitchFamily="18" charset="2"/>
              <a:buChar char=""/>
              <a:defRPr/>
            </a:pPr>
            <a:r>
              <a:rPr lang="en-US" sz="2000" b="1" dirty="0">
                <a:solidFill>
                  <a:srgbClr val="3E3D2D"/>
                </a:solidFill>
              </a:rPr>
              <a:t>Heavy Objects</a:t>
            </a:r>
            <a:r>
              <a:rPr lang="en-US" sz="2000" dirty="0">
                <a:solidFill>
                  <a:srgbClr val="3E3D2D"/>
                </a:solidFill>
              </a:rPr>
              <a:t> - These are dangerous if they fall.  Store heavy objects near floor level</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27</a:t>
            </a:fld>
            <a:endParaRPr lang="en-US"/>
          </a:p>
        </p:txBody>
      </p:sp>
    </p:spTree>
    <p:extLst>
      <p:ext uri="{BB962C8B-B14F-4D97-AF65-F5344CB8AC3E}">
        <p14:creationId xmlns:p14="http://schemas.microsoft.com/office/powerpoint/2010/main" val="800696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400" b="1" dirty="0">
                <a:solidFill>
                  <a:srgbClr val="3E3D2D"/>
                </a:solidFill>
              </a:rPr>
              <a:t>Toxic Chemicals</a:t>
            </a:r>
            <a:r>
              <a:rPr lang="en-US" sz="2400" dirty="0">
                <a:solidFill>
                  <a:srgbClr val="3E3D2D"/>
                </a:solidFill>
              </a:rPr>
              <a:t> - Do not store toxic chemicals in or near the office</a:t>
            </a:r>
          </a:p>
          <a:p>
            <a:pPr marL="349415" indent="-279532" defTabSz="931774">
              <a:spcBef>
                <a:spcPct val="20000"/>
              </a:spcBef>
              <a:buClr>
                <a:srgbClr val="94C600"/>
              </a:buClr>
              <a:buSzPct val="76000"/>
              <a:buFont typeface="Wingdings 2" pitchFamily="18" charset="2"/>
              <a:buChar char=""/>
              <a:defRPr/>
            </a:pPr>
            <a:r>
              <a:rPr lang="en-US" sz="2400" b="1" dirty="0">
                <a:solidFill>
                  <a:srgbClr val="3E3D2D"/>
                </a:solidFill>
              </a:rPr>
              <a:t>Swing Doors and Corners</a:t>
            </a:r>
            <a:r>
              <a:rPr lang="en-US" sz="2400" dirty="0">
                <a:solidFill>
                  <a:srgbClr val="3E3D2D"/>
                </a:solidFill>
              </a:rPr>
              <a:t> - You can't guess when someone might be approaching the other side of a closed door or around a corner.  Do not open doors suddenly.  When working behind a closed door, lock it.  Approach corners and doors cautiously</a:t>
            </a:r>
          </a:p>
          <a:p>
            <a:pPr marL="349415" indent="-279532" defTabSz="931774">
              <a:spcBef>
                <a:spcPct val="20000"/>
              </a:spcBef>
              <a:buClr>
                <a:srgbClr val="94C600"/>
              </a:buClr>
              <a:buSzPct val="76000"/>
              <a:buFont typeface="Wingdings 2" pitchFamily="18" charset="2"/>
              <a:buChar char=""/>
              <a:defRPr/>
            </a:pPr>
            <a:r>
              <a:rPr lang="en-US" sz="2400" b="1" dirty="0">
                <a:solidFill>
                  <a:srgbClr val="3E3D2D"/>
                </a:solidFill>
              </a:rPr>
              <a:t>Running</a:t>
            </a:r>
            <a:r>
              <a:rPr lang="en-US" sz="2400" dirty="0">
                <a:solidFill>
                  <a:srgbClr val="3E3D2D"/>
                </a:solidFill>
              </a:rPr>
              <a:t> – </a:t>
            </a:r>
            <a:r>
              <a:rPr lang="en-US" sz="2400" b="1" dirty="0">
                <a:solidFill>
                  <a:srgbClr val="3E3D2D"/>
                </a:solidFill>
              </a:rPr>
              <a:t>Don’t Run  </a:t>
            </a:r>
            <a:r>
              <a:rPr lang="en-US" sz="2400" dirty="0">
                <a:solidFill>
                  <a:srgbClr val="3E3D2D"/>
                </a:solidFill>
              </a:rPr>
              <a:t>running has no place in the office its better to arrive late than be injured</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28</a:t>
            </a:fld>
            <a:endParaRPr lang="en-US"/>
          </a:p>
        </p:txBody>
      </p:sp>
    </p:spTree>
    <p:extLst>
      <p:ext uri="{BB962C8B-B14F-4D97-AF65-F5344CB8AC3E}">
        <p14:creationId xmlns:p14="http://schemas.microsoft.com/office/powerpoint/2010/main" val="104297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200" dirty="0">
                <a:solidFill>
                  <a:srgbClr val="3E3D2D"/>
                </a:solidFill>
              </a:rPr>
              <a:t>Damaged tools are NOT proper tools and should be reported. Fingers are not suitable tools for jobs such as removing staples.  Use the right tools for the job</a:t>
            </a:r>
          </a:p>
          <a:p>
            <a:pPr marL="349415" indent="-279532" defTabSz="931774">
              <a:spcBef>
                <a:spcPct val="20000"/>
              </a:spcBef>
              <a:buClr>
                <a:srgbClr val="94C600"/>
              </a:buClr>
              <a:buSzPct val="76000"/>
              <a:buFont typeface="Wingdings 2" pitchFamily="18" charset="2"/>
              <a:buChar char=""/>
              <a:defRPr/>
            </a:pPr>
            <a:r>
              <a:rPr lang="en-US" sz="2200" dirty="0">
                <a:solidFill>
                  <a:srgbClr val="3E3D2D"/>
                </a:solidFill>
              </a:rPr>
              <a:t>Use Safety Glasses with hand tools - Eyesight is precious.  Always wear safety glasses when working with hand tools</a:t>
            </a:r>
          </a:p>
          <a:p>
            <a:pPr marL="349415" indent="-279532" defTabSz="931774">
              <a:spcBef>
                <a:spcPct val="20000"/>
              </a:spcBef>
              <a:buClr>
                <a:srgbClr val="94C600"/>
              </a:buClr>
              <a:buSzPct val="76000"/>
              <a:buFont typeface="Wingdings 2" pitchFamily="18" charset="2"/>
              <a:buChar char=""/>
              <a:defRPr/>
            </a:pPr>
            <a:r>
              <a:rPr lang="en-US" sz="2200" dirty="0">
                <a:solidFill>
                  <a:srgbClr val="3E3D2D"/>
                </a:solidFill>
              </a:rPr>
              <a:t>Proceed with caution when using Sharp and Pointed Objects - Even paper has sharp edges, as many office workers know from experience.  Scissors, knives, pencils, letter openers and paper cutters are some other common sharp objects in the office.  Use and store sharp objects carefully.  Sheath them before storing in a drawer.  Point them away from you on your desk. Proceed with caution when using box cutters</a:t>
            </a:r>
          </a:p>
        </p:txBody>
      </p:sp>
      <p:sp>
        <p:nvSpPr>
          <p:cNvPr id="4" name="Slide Number Placeholder 3"/>
          <p:cNvSpPr>
            <a:spLocks noGrp="1"/>
          </p:cNvSpPr>
          <p:nvPr>
            <p:ph type="sldNum" sz="quarter" idx="10"/>
          </p:nvPr>
        </p:nvSpPr>
        <p:spPr/>
        <p:txBody>
          <a:bodyPr/>
          <a:lstStyle/>
          <a:p>
            <a:fld id="{F0432A7E-18F3-402C-9191-DA2EF3119ED5}" type="slidenum">
              <a:rPr lang="en-US" smtClean="0"/>
              <a:pPr/>
              <a:t>29</a:t>
            </a:fld>
            <a:endParaRPr lang="en-US"/>
          </a:p>
        </p:txBody>
      </p:sp>
    </p:spTree>
    <p:extLst>
      <p:ext uri="{BB962C8B-B14F-4D97-AF65-F5344CB8AC3E}">
        <p14:creationId xmlns:p14="http://schemas.microsoft.com/office/powerpoint/2010/main" val="1064975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Using tools incorrectly can be hazardous, and it can be dangerous to use tools that are not properly maintained </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Electrical equipment must be checked by maintenance. When using electrical tools, we should watch out for any obvious signs that something is wrong, such as loose wires, faulty connections, excessive heat, smoke or sparks. Report damaged tools to your maintenance department</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Do NOT run EXTENSION CORDS across hallways, doorways or floor. Best to have maintenance secure an electric cord</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Power Strips should be checked and approved by maintenance</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ANY electrical equipment must be UL approved by maintenance, this includes: </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Microwaves</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Coffee Makers</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Lamps</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Heaters</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ALL other electrical equipment</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30</a:t>
            </a:fld>
            <a:endParaRPr lang="en-US"/>
          </a:p>
        </p:txBody>
      </p:sp>
    </p:spTree>
    <p:extLst>
      <p:ext uri="{BB962C8B-B14F-4D97-AF65-F5344CB8AC3E}">
        <p14:creationId xmlns:p14="http://schemas.microsoft.com/office/powerpoint/2010/main" val="227524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Lockout and </a:t>
            </a:r>
            <a:r>
              <a:rPr lang="en-US" sz="2000" dirty="0" err="1">
                <a:solidFill>
                  <a:srgbClr val="3E3D2D"/>
                </a:solidFill>
              </a:rPr>
              <a:t>Tagout</a:t>
            </a:r>
            <a:r>
              <a:rPr lang="en-US" sz="2000" dirty="0">
                <a:solidFill>
                  <a:srgbClr val="3E3D2D"/>
                </a:solidFill>
              </a:rPr>
              <a:t> is required by OSHA for any maintenance or servicing operation when:</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An employee is required to remove or bypass a guard or other safety device; or </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An employee is required to place any part of his or her body into an area on a machine or piece of equipment where work is actually performed upon the material being processed (point of operation) or where an associated danger zone exists during a machine operating cycle.</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31</a:t>
            </a:fld>
            <a:endParaRPr lang="en-US"/>
          </a:p>
        </p:txBody>
      </p:sp>
    </p:spTree>
    <p:extLst>
      <p:ext uri="{BB962C8B-B14F-4D97-AF65-F5344CB8AC3E}">
        <p14:creationId xmlns:p14="http://schemas.microsoft.com/office/powerpoint/2010/main" val="2397335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a:t>
            </a:r>
            <a:r>
              <a:rPr lang="en-US" b="1" baseline="0" dirty="0" smtClean="0"/>
              <a:t>out OSHA Fact Sheet on Lockout / </a:t>
            </a:r>
            <a:r>
              <a:rPr lang="en-US" b="1" baseline="0" dirty="0" err="1" smtClean="0"/>
              <a:t>Tagout</a:t>
            </a:r>
            <a:r>
              <a:rPr lang="en-US" b="1" baseline="0" dirty="0" smtClean="0"/>
              <a:t> </a:t>
            </a:r>
          </a:p>
          <a:p>
            <a:endParaRPr lang="en-US" b="1" baseline="0" dirty="0" smtClean="0"/>
          </a:p>
          <a:p>
            <a:pPr marL="69883" defTabSz="931774">
              <a:spcBef>
                <a:spcPct val="20000"/>
              </a:spcBef>
              <a:buClr>
                <a:srgbClr val="94C600"/>
              </a:buClr>
              <a:buSzPct val="76000"/>
              <a:defRPr/>
            </a:pPr>
            <a:r>
              <a:rPr lang="en-US" sz="2000" b="1" dirty="0">
                <a:solidFill>
                  <a:srgbClr val="3E3D2D"/>
                </a:solidFill>
              </a:rPr>
              <a:t>What do employees need to know?</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Employees need to be trained to ensure that they know, understand, and follow the applicable provisions of the hazardous energy control procedures. The training must cover at least three areas: aspects of the employer’s energy control program; elements of the energy control procedure relevant to the employee’s duties or assignment; and the various requirements of the OSHA standards related to lockout/</a:t>
            </a:r>
            <a:r>
              <a:rPr lang="en-US" sz="2000" dirty="0" err="1">
                <a:solidFill>
                  <a:srgbClr val="3E3D2D"/>
                </a:solidFill>
              </a:rPr>
              <a:t>tagout</a:t>
            </a:r>
            <a:r>
              <a:rPr lang="en-US" sz="2000" dirty="0">
                <a:solidFill>
                  <a:srgbClr val="3E3D2D"/>
                </a:solidFill>
              </a:rPr>
              <a:t>. </a:t>
            </a:r>
          </a:p>
          <a:p>
            <a:pPr marL="69883" defTabSz="931774">
              <a:spcBef>
                <a:spcPct val="20000"/>
              </a:spcBef>
              <a:buClr>
                <a:srgbClr val="94C600"/>
              </a:buClr>
              <a:buSzPct val="76000"/>
              <a:defRPr/>
            </a:pPr>
            <a:endParaRPr lang="en-US" sz="2000" dirty="0">
              <a:solidFill>
                <a:srgbClr val="3E3D2D"/>
              </a:solidFill>
            </a:endParaRPr>
          </a:p>
          <a:p>
            <a:pPr marL="69883" defTabSz="931774">
              <a:spcBef>
                <a:spcPct val="20000"/>
              </a:spcBef>
              <a:buClr>
                <a:srgbClr val="94C600"/>
              </a:buClr>
              <a:buSzPct val="76000"/>
              <a:defRPr/>
            </a:pPr>
            <a:r>
              <a:rPr lang="en-US" sz="2000" b="1" dirty="0">
                <a:solidFill>
                  <a:srgbClr val="3E3D2D"/>
                </a:solidFill>
              </a:rPr>
              <a:t>What must employers do to protect employees?</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The standards establish requirements that employers must follow when employees are exposed to hazardous energy while servicing and maintaining equipment and machinery. Some of the most  critical requirements from these standards are listed OSHA Fact Sheet:</a:t>
            </a:r>
          </a:p>
          <a:p>
            <a:endParaRPr lang="en-US" b="1" baseline="0" dirty="0" smtClean="0"/>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32</a:t>
            </a:fld>
            <a:endParaRPr lang="en-US"/>
          </a:p>
        </p:txBody>
      </p:sp>
    </p:spTree>
    <p:extLst>
      <p:ext uri="{BB962C8B-B14F-4D97-AF65-F5344CB8AC3E}">
        <p14:creationId xmlns:p14="http://schemas.microsoft.com/office/powerpoint/2010/main" val="38129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a:t>
            </a:r>
            <a:r>
              <a:rPr lang="en-US" b="1" baseline="0" dirty="0" smtClean="0"/>
              <a:t> Healthcare and Social Service Workers Risk Sheet </a:t>
            </a:r>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8</a:t>
            </a:fld>
            <a:endParaRPr lang="en-US"/>
          </a:p>
        </p:txBody>
      </p:sp>
    </p:spTree>
    <p:extLst>
      <p:ext uri="{BB962C8B-B14F-4D97-AF65-F5344CB8AC3E}">
        <p14:creationId xmlns:p14="http://schemas.microsoft.com/office/powerpoint/2010/main" val="2906649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200" dirty="0">
                <a:solidFill>
                  <a:srgbClr val="3E3D2D"/>
                </a:solidFill>
              </a:rPr>
              <a:t>When working with machinery in a manufacturing facility, Personal Protective Equipment (PPE) refers to protective clothing, hard hats, goggles, or other gear designed to protect the wearer's body from injury by workplace hazards (such as electrical and mechanical hazards). Examples of PPE include: </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33</a:t>
            </a:fld>
            <a:endParaRPr lang="en-US"/>
          </a:p>
        </p:txBody>
      </p:sp>
    </p:spTree>
    <p:extLst>
      <p:ext uri="{BB962C8B-B14F-4D97-AF65-F5344CB8AC3E}">
        <p14:creationId xmlns:p14="http://schemas.microsoft.com/office/powerpoint/2010/main" val="1924450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678112-DB4C-457F-8201-D2D4520EEB42}" type="slidenum">
              <a:rPr lang="en-US" smtClean="0"/>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buClr>
                <a:srgbClr val="94C600"/>
              </a:buClr>
              <a:buSzPct val="76000"/>
              <a:defRPr/>
            </a:pPr>
            <a:r>
              <a:rPr lang="en-US" sz="2000" dirty="0">
                <a:solidFill>
                  <a:srgbClr val="3E3D2D"/>
                </a:solidFill>
              </a:rPr>
              <a:t>OSHA's Hazard Communication Standard (HCS) is based on a simple concept -- that employees have both a need and a right to know the hazards and identities of the chemicals they are exposed to when working. They also need to know what protective measures are available to prevent adverse effects from occurring. OSHA designed the HCS to provide employees with the information they need to know. Personal Protective Equipment must be furnished for employees using hazardous materials. </a:t>
            </a:r>
          </a:p>
          <a:p>
            <a:pPr marL="69883" defTabSz="931774">
              <a:buClr>
                <a:srgbClr val="94C600"/>
              </a:buClr>
              <a:buSzPct val="76000"/>
              <a:defRPr/>
            </a:pPr>
            <a:endParaRPr lang="en-US" sz="2000" dirty="0">
              <a:solidFill>
                <a:srgbClr val="3E3D2D"/>
              </a:solidFill>
            </a:endParaRPr>
          </a:p>
          <a:p>
            <a:pPr marL="69883" defTabSz="931774">
              <a:buClr>
                <a:srgbClr val="94C600"/>
              </a:buClr>
              <a:buSzPct val="76000"/>
              <a:defRPr/>
            </a:pPr>
            <a:r>
              <a:rPr lang="en-US" sz="2000" b="1" i="1" dirty="0">
                <a:solidFill>
                  <a:srgbClr val="3E3D2D"/>
                </a:solidFill>
              </a:rPr>
              <a:t>Supervisors should recommend additional safety training according to job description such as: Global Harmonization Standards training</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45</a:t>
            </a:fld>
            <a:endParaRPr lang="en-US"/>
          </a:p>
        </p:txBody>
      </p:sp>
    </p:spTree>
    <p:extLst>
      <p:ext uri="{BB962C8B-B14F-4D97-AF65-F5344CB8AC3E}">
        <p14:creationId xmlns:p14="http://schemas.microsoft.com/office/powerpoint/2010/main" val="1595203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Hand out: Hazard Communication SDS Quick Card </a:t>
            </a:r>
          </a:p>
          <a:p>
            <a:r>
              <a:rPr lang="en-US" sz="2000" dirty="0">
                <a:solidFill>
                  <a:prstClr val="black"/>
                </a:solidFill>
              </a:rPr>
              <a:t>A Safety Data Sheet (SDS), formally known as Material Safety Data Sheet (MSDS) is a document that contains information on the potential hazards (health, fire, reactivity and environmental) and how to work safely with the chemical product. It is an essential starting point for the development of a complete health and safety program. It also contains information on the use, storage, handling and emergency procedures all related to the hazards of the material</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46</a:t>
            </a:fld>
            <a:endParaRPr lang="en-US"/>
          </a:p>
        </p:txBody>
      </p:sp>
    </p:spTree>
    <p:extLst>
      <p:ext uri="{BB962C8B-B14F-4D97-AF65-F5344CB8AC3E}">
        <p14:creationId xmlns:p14="http://schemas.microsoft.com/office/powerpoint/2010/main" val="1538369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a:t>
            </a:r>
            <a:r>
              <a:rPr lang="en-US" b="1" baseline="0" dirty="0" smtClean="0"/>
              <a:t> out quick cards: Hazard Communications Standard Label's, Pictogram</a:t>
            </a:r>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47</a:t>
            </a:fld>
            <a:endParaRPr lang="en-US"/>
          </a:p>
        </p:txBody>
      </p:sp>
    </p:spTree>
    <p:extLst>
      <p:ext uri="{BB962C8B-B14F-4D97-AF65-F5344CB8AC3E}">
        <p14:creationId xmlns:p14="http://schemas.microsoft.com/office/powerpoint/2010/main" val="513464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Hepatitis B &amp; C and HIV are diseases that can be transferred from one person to another through contact with infected blood and/or body fluids. Since there is no way to know without testing if a person has hepatitis B or C or HIV, it is recommended that you treat all body fluids as though they were infected. </a:t>
            </a:r>
          </a:p>
          <a:p>
            <a:pPr marL="69883" defTabSz="931774">
              <a:spcBef>
                <a:spcPct val="20000"/>
              </a:spcBef>
              <a:buClr>
                <a:srgbClr val="94C600"/>
              </a:buClr>
              <a:buSzPct val="76000"/>
              <a:defRPr/>
            </a:pPr>
            <a:endParaRPr lang="en-US" sz="2000" dirty="0">
              <a:solidFill>
                <a:srgbClr val="3E3D2D"/>
              </a:solidFill>
            </a:endParaRPr>
          </a:p>
          <a:p>
            <a:pPr marL="69883" defTabSz="931774">
              <a:spcBef>
                <a:spcPct val="20000"/>
              </a:spcBef>
              <a:buClr>
                <a:srgbClr val="94C600"/>
              </a:buClr>
              <a:buSzPct val="76000"/>
              <a:defRPr/>
            </a:pPr>
            <a:r>
              <a:rPr lang="en-US" sz="2000" i="1" dirty="0">
                <a:solidFill>
                  <a:srgbClr val="3E3D2D"/>
                </a:solidFill>
              </a:rPr>
              <a:t>Universal Precautions are actions that you take to place a barrier between yourself and potentially infected body fluids. Remember everyone is presumed to be infected</a:t>
            </a:r>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59</a:t>
            </a:fld>
            <a:endParaRPr lang="en-US"/>
          </a:p>
        </p:txBody>
      </p:sp>
    </p:spTree>
    <p:extLst>
      <p:ext uri="{BB962C8B-B14F-4D97-AF65-F5344CB8AC3E}">
        <p14:creationId xmlns:p14="http://schemas.microsoft.com/office/powerpoint/2010/main" val="1447327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 out OSHA Bloodborne</a:t>
            </a:r>
            <a:r>
              <a:rPr lang="en-US" b="1" baseline="0" dirty="0" smtClean="0"/>
              <a:t> Pathogens Fact Sheet</a:t>
            </a:r>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61</a:t>
            </a:fld>
            <a:endParaRPr lang="en-US"/>
          </a:p>
        </p:txBody>
      </p:sp>
    </p:spTree>
    <p:extLst>
      <p:ext uri="{BB962C8B-B14F-4D97-AF65-F5344CB8AC3E}">
        <p14:creationId xmlns:p14="http://schemas.microsoft.com/office/powerpoint/2010/main" val="3435858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Universal precautions is an approach to infection control to for HIV, HBV and other Bloodborne pathogens, Bloodborne Pathogen Standard requires:</a:t>
            </a:r>
            <a:br>
              <a:rPr lang="en-US" sz="2000" dirty="0">
                <a:solidFill>
                  <a:srgbClr val="3E3D2D"/>
                </a:solidFill>
              </a:rPr>
            </a:br>
            <a:r>
              <a:rPr lang="en-US" sz="2000" dirty="0">
                <a:solidFill>
                  <a:srgbClr val="3E3D2D"/>
                </a:solidFill>
              </a:rPr>
              <a:t/>
            </a:r>
            <a:br>
              <a:rPr lang="en-US" sz="2000" dirty="0">
                <a:solidFill>
                  <a:srgbClr val="3E3D2D"/>
                </a:solidFill>
              </a:rPr>
            </a:br>
            <a:endParaRPr lang="en-US" sz="2000" dirty="0">
              <a:solidFill>
                <a:srgbClr val="3E3D2D"/>
              </a:solidFill>
            </a:endParaRPr>
          </a:p>
          <a:p>
            <a:pPr marL="652242" lvl="1" indent="-279532" defTabSz="931774">
              <a:spcBef>
                <a:spcPct val="20000"/>
              </a:spcBef>
              <a:buClr>
                <a:srgbClr val="94C600"/>
              </a:buClr>
              <a:buSzPct val="76000"/>
              <a:buFont typeface="Wingdings 2" pitchFamily="18" charset="2"/>
              <a:buChar char=""/>
              <a:defRPr/>
            </a:pPr>
            <a:r>
              <a:rPr lang="en-US" sz="2000" dirty="0">
                <a:solidFill>
                  <a:srgbClr val="3E3D2D"/>
                </a:solidFill>
              </a:rPr>
              <a:t>Employees to observe Universal Precautions to prevent contact with blood or other potentially infectious materials (OPIM).</a:t>
            </a:r>
          </a:p>
          <a:p>
            <a:pPr marL="372709" lvl="1" defTabSz="931774">
              <a:spcBef>
                <a:spcPct val="20000"/>
              </a:spcBef>
              <a:buClr>
                <a:srgbClr val="94C600"/>
              </a:buClr>
              <a:buSzPct val="76000"/>
              <a:defRPr/>
            </a:pPr>
            <a:endParaRPr lang="en-US" sz="2000" dirty="0">
              <a:solidFill>
                <a:srgbClr val="3E3D2D"/>
              </a:solidFill>
            </a:endParaRPr>
          </a:p>
          <a:p>
            <a:pPr marL="652242" lvl="1" indent="-279532" defTabSz="931774">
              <a:spcBef>
                <a:spcPct val="20000"/>
              </a:spcBef>
              <a:buClr>
                <a:srgbClr val="94C600"/>
              </a:buClr>
              <a:buSzPct val="76000"/>
              <a:buFont typeface="Wingdings 2" pitchFamily="18" charset="2"/>
              <a:buChar char=""/>
              <a:defRPr/>
            </a:pPr>
            <a:r>
              <a:rPr lang="en-US" sz="2000" dirty="0">
                <a:solidFill>
                  <a:srgbClr val="3E3D2D"/>
                </a:solidFill>
              </a:rPr>
              <a:t>Under circumstances in which differentiation between body fluid types is difficult or impossible, all body fluids shall be considered potentially infectious materials.</a:t>
            </a:r>
            <a:br>
              <a:rPr lang="en-US" sz="2000" dirty="0">
                <a:solidFill>
                  <a:srgbClr val="3E3D2D"/>
                </a:solidFill>
              </a:rPr>
            </a:br>
            <a:endParaRPr lang="en-US" sz="2000" dirty="0">
              <a:solidFill>
                <a:srgbClr val="3E3D2D"/>
              </a:solidFill>
            </a:endParaRPr>
          </a:p>
          <a:p>
            <a:pPr marL="372709" lvl="1" defTabSz="931774">
              <a:spcBef>
                <a:spcPct val="20000"/>
              </a:spcBef>
              <a:buClr>
                <a:srgbClr val="94C600"/>
              </a:buClr>
              <a:buSzPct val="76000"/>
              <a:defRPr/>
            </a:pPr>
            <a:r>
              <a:rPr lang="en-US" sz="2000" dirty="0">
                <a:solidFill>
                  <a:srgbClr val="3E3D2D"/>
                </a:solidFill>
              </a:rPr>
              <a:t>Treat all blood and other potentially infectious materials with appropriate precautions such as: Use gloves, masks, and gowns if blood or OPIM exposure is anticipated</a:t>
            </a:r>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62</a:t>
            </a:fld>
            <a:endParaRPr lang="en-US"/>
          </a:p>
        </p:txBody>
      </p:sp>
    </p:spTree>
    <p:extLst>
      <p:ext uri="{BB962C8B-B14F-4D97-AF65-F5344CB8AC3E}">
        <p14:creationId xmlns:p14="http://schemas.microsoft.com/office/powerpoint/2010/main" val="198445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000" dirty="0">
                <a:solidFill>
                  <a:prstClr val="black"/>
                </a:solidFill>
              </a:rPr>
              <a:t>Additional personal protective equipment need to be worn when caring for patients diagnosed with Ebola, including; PPE’s for the eyes, face, head, and extremities, protective clothing, respiratory devices, and protective shields and barriers. </a:t>
            </a:r>
          </a:p>
          <a:p>
            <a:endParaRPr lang="en-US" dirty="0"/>
          </a:p>
        </p:txBody>
      </p:sp>
      <p:sp>
        <p:nvSpPr>
          <p:cNvPr id="4" name="Slide Number Placeholder 3"/>
          <p:cNvSpPr>
            <a:spLocks noGrp="1"/>
          </p:cNvSpPr>
          <p:nvPr>
            <p:ph type="sldNum" sz="quarter" idx="10"/>
          </p:nvPr>
        </p:nvSpPr>
        <p:spPr/>
        <p:txBody>
          <a:bodyPr/>
          <a:lstStyle/>
          <a:p>
            <a:fld id="{F3D5D8B0-687B-4A9A-9EC6-B295E9E7B988}" type="slidenum">
              <a:rPr lang="en-US" smtClean="0"/>
              <a:pPr/>
              <a:t>63</a:t>
            </a:fld>
            <a:endParaRPr lang="en-US"/>
          </a:p>
        </p:txBody>
      </p:sp>
    </p:spTree>
    <p:extLst>
      <p:ext uri="{BB962C8B-B14F-4D97-AF65-F5344CB8AC3E}">
        <p14:creationId xmlns:p14="http://schemas.microsoft.com/office/powerpoint/2010/main" val="240060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Bloodborne Pathogen Exposure Incidents OSHA’s Bloodborne Pathogens standard (29 CFR 1910.1030) requires employers to make immediate confidential medical evaluation and follow-up available for workers who have an exposure incident, such as a needle-stick. An exposure incident is a specific eye, mouth, other mucous membrane, non-intact skin, or parenteral contact with blood or other potentially infectious materials (OPIM), as defined in the standard that results from the performance of a worker’s duties.  </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64</a:t>
            </a:fld>
            <a:endParaRPr lang="en-US"/>
          </a:p>
        </p:txBody>
      </p:sp>
    </p:spTree>
    <p:extLst>
      <p:ext uri="{BB962C8B-B14F-4D97-AF65-F5344CB8AC3E}">
        <p14:creationId xmlns:p14="http://schemas.microsoft.com/office/powerpoint/2010/main" val="1285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 out OSHA Poster on ZERO Tolerance </a:t>
            </a:r>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9</a:t>
            </a:fld>
            <a:endParaRPr lang="en-US"/>
          </a:p>
        </p:txBody>
      </p:sp>
    </p:spTree>
    <p:extLst>
      <p:ext uri="{BB962C8B-B14F-4D97-AF65-F5344CB8AC3E}">
        <p14:creationId xmlns:p14="http://schemas.microsoft.com/office/powerpoint/2010/main" val="973810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Wear protective gloves and other protective equipment, goggles, gowns etc.</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Wash the area with soap and water, and dry the area. Disinfect as recommended by company policy and remember to consult the container label or SDS for differences in recommendations due to product strength</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Use disposable cleaning materials if possible, such as paper towels instead of cloth</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Dispose of cleaning materials and gloves in a sealed red plastic bag</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Wash hands with soap and running water (disinfectant waterless hand cleaners or “</a:t>
            </a:r>
            <a:r>
              <a:rPr lang="en-US" sz="2000" dirty="0" err="1">
                <a:solidFill>
                  <a:srgbClr val="3E3D2D"/>
                </a:solidFill>
              </a:rPr>
              <a:t>towelettes</a:t>
            </a:r>
            <a:r>
              <a:rPr lang="en-US" sz="2000" dirty="0">
                <a:solidFill>
                  <a:srgbClr val="3E3D2D"/>
                </a:solidFill>
              </a:rPr>
              <a:t>” may be used if soap and running water are not available)</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Follow effective hand washing techniques, remember to wash for at least 20 seconds</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65</a:t>
            </a:fld>
            <a:endParaRPr lang="en-US"/>
          </a:p>
        </p:txBody>
      </p:sp>
    </p:spTree>
    <p:extLst>
      <p:ext uri="{BB962C8B-B14F-4D97-AF65-F5344CB8AC3E}">
        <p14:creationId xmlns:p14="http://schemas.microsoft.com/office/powerpoint/2010/main" val="1402479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b="1" dirty="0" smtClean="0"/>
              <a:t>Hand out 300 &amp; 300A Log</a:t>
            </a:r>
            <a:r>
              <a:rPr lang="en-US" sz="2400" dirty="0">
                <a:solidFill>
                  <a:srgbClr val="3E3D2D"/>
                </a:solidFill>
              </a:rPr>
              <a:t>Remember to </a:t>
            </a:r>
            <a:r>
              <a:rPr lang="en-US" sz="2400" b="1" dirty="0">
                <a:solidFill>
                  <a:srgbClr val="3E3D2D"/>
                </a:solidFill>
              </a:rPr>
              <a:t>report incidents to your supervisor </a:t>
            </a:r>
            <a:r>
              <a:rPr lang="en-US" sz="2400" dirty="0">
                <a:solidFill>
                  <a:srgbClr val="3E3D2D"/>
                </a:solidFill>
              </a:rPr>
              <a:t>even if there are no injuries, better to be proactive than reactive </a:t>
            </a:r>
          </a:p>
          <a:p>
            <a:pPr marL="349415" indent="-279532" defTabSz="931774">
              <a:spcBef>
                <a:spcPct val="20000"/>
              </a:spcBef>
              <a:buClr>
                <a:srgbClr val="94C600"/>
              </a:buClr>
              <a:buSzPct val="76000"/>
              <a:buFont typeface="Wingdings 2" pitchFamily="18" charset="2"/>
              <a:buChar char=""/>
              <a:defRPr/>
            </a:pPr>
            <a:r>
              <a:rPr lang="en-US" sz="2400" b="1" dirty="0">
                <a:solidFill>
                  <a:srgbClr val="3E3D2D"/>
                </a:solidFill>
              </a:rPr>
              <a:t>Unreported Injuries</a:t>
            </a:r>
            <a:r>
              <a:rPr lang="en-US" sz="2400" dirty="0">
                <a:solidFill>
                  <a:srgbClr val="3E3D2D"/>
                </a:solidFill>
              </a:rPr>
              <a:t> - Reporting injuries reduces the chances of the same injury happening to someone else in the future.  Report incidents to help make the company safer for others</a:t>
            </a:r>
          </a:p>
          <a:p>
            <a:pPr marL="349415" indent="-279532" defTabSz="931774">
              <a:spcBef>
                <a:spcPct val="20000"/>
              </a:spcBef>
              <a:buClr>
                <a:srgbClr val="94C600"/>
              </a:buClr>
              <a:buSzPct val="76000"/>
              <a:buFont typeface="Wingdings 2" pitchFamily="18" charset="2"/>
              <a:buChar char=""/>
              <a:defRPr/>
            </a:pPr>
            <a:r>
              <a:rPr lang="en-US" sz="2400" dirty="0">
                <a:solidFill>
                  <a:srgbClr val="3E3D2D"/>
                </a:solidFill>
              </a:rPr>
              <a:t>Report injury and illness, 300 300A Log </a:t>
            </a:r>
          </a:p>
          <a:p>
            <a:pPr marL="349415" indent="-279532" defTabSz="931774">
              <a:spcBef>
                <a:spcPct val="20000"/>
              </a:spcBef>
              <a:buClr>
                <a:srgbClr val="94C600"/>
              </a:buClr>
              <a:buSzPct val="76000"/>
              <a:buFont typeface="Wingdings 2" pitchFamily="18" charset="2"/>
              <a:buChar char=""/>
              <a:defRPr/>
            </a:pPr>
            <a:r>
              <a:rPr lang="en-US" sz="2400" dirty="0">
                <a:solidFill>
                  <a:srgbClr val="3E3D2D"/>
                </a:solidFill>
                <a:hlinkClick r:id="rId3"/>
              </a:rPr>
              <a:t>www.osha.gov</a:t>
            </a:r>
            <a:r>
              <a:rPr lang="en-US" sz="2400" dirty="0">
                <a:solidFill>
                  <a:srgbClr val="3E3D2D"/>
                </a:solidFill>
              </a:rPr>
              <a:t> </a:t>
            </a:r>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70</a:t>
            </a:fld>
            <a:endParaRPr lang="en-US"/>
          </a:p>
        </p:txBody>
      </p:sp>
    </p:spTree>
    <p:extLst>
      <p:ext uri="{BB962C8B-B14F-4D97-AF65-F5344CB8AC3E}">
        <p14:creationId xmlns:p14="http://schemas.microsoft.com/office/powerpoint/2010/main" val="72979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It’s best to report violent acts, remember workplace violence ranges from verbal threats to homicide and should never be taken lightly, verbal threats often escalate to a physical confrontation</a:t>
            </a:r>
          </a:p>
          <a:p>
            <a:pPr marL="349415" indent="-279532" defTabSz="931774">
              <a:spcBef>
                <a:spcPct val="20000"/>
              </a:spcBef>
              <a:buClr>
                <a:srgbClr val="94C600"/>
              </a:buClr>
              <a:buSzPct val="76000"/>
              <a:buFont typeface="Wingdings 2" pitchFamily="18" charset="2"/>
              <a:buChar char=""/>
              <a:defRPr/>
            </a:pPr>
            <a:endParaRPr lang="en-US" sz="2000" dirty="0">
              <a:solidFill>
                <a:srgbClr val="3E3D2D"/>
              </a:solidFill>
            </a:endParaRPr>
          </a:p>
          <a:p>
            <a:pPr marL="349415" indent="-279532" defTabSz="931774">
              <a:spcBef>
                <a:spcPct val="20000"/>
              </a:spcBef>
              <a:buClr>
                <a:srgbClr val="94C600"/>
              </a:buClr>
              <a:buSzPct val="76000"/>
              <a:buFont typeface="Wingdings 2" pitchFamily="18" charset="2"/>
              <a:buChar char=""/>
              <a:defRPr/>
            </a:pPr>
            <a:r>
              <a:rPr lang="en-US" sz="2000" dirty="0">
                <a:solidFill>
                  <a:prstClr val="black"/>
                </a:solidFill>
              </a:rPr>
              <a:t>In case of immediate danger to yourself or others, or if you are a potential target of physical violence, call 911 for emergency assistance</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71</a:t>
            </a:fld>
            <a:endParaRPr lang="en-US"/>
          </a:p>
        </p:txBody>
      </p:sp>
    </p:spTree>
    <p:extLst>
      <p:ext uri="{BB962C8B-B14F-4D97-AF65-F5344CB8AC3E}">
        <p14:creationId xmlns:p14="http://schemas.microsoft.com/office/powerpoint/2010/main" val="2915148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Go over 300 and 300A log</a:t>
            </a:r>
          </a:p>
          <a:p>
            <a:pPr marL="69883" defTabSz="931774">
              <a:spcBef>
                <a:spcPct val="20000"/>
              </a:spcBef>
              <a:buClr>
                <a:srgbClr val="94C600"/>
              </a:buClr>
              <a:buSzPct val="76000"/>
              <a:defRPr/>
            </a:pPr>
            <a:r>
              <a:rPr lang="en-US" sz="2400" i="1" dirty="0">
                <a:solidFill>
                  <a:srgbClr val="3E3D2D"/>
                </a:solidFill>
              </a:rPr>
              <a:t>It’s important to report  workplace safety and health concern so that appropriate measures can be taken to prevent injuries.</a:t>
            </a:r>
          </a:p>
          <a:p>
            <a:pPr marL="69883" defTabSz="931774">
              <a:spcBef>
                <a:spcPct val="20000"/>
              </a:spcBef>
              <a:buClr>
                <a:srgbClr val="94C600"/>
              </a:buClr>
              <a:buSzPct val="76000"/>
              <a:defRPr/>
            </a:pPr>
            <a:endParaRPr lang="en-US" sz="2400" i="1" dirty="0">
              <a:solidFill>
                <a:srgbClr val="3E3D2D"/>
              </a:solidFill>
            </a:endParaRPr>
          </a:p>
          <a:p>
            <a:pPr marL="69883" defTabSz="931774">
              <a:spcBef>
                <a:spcPct val="20000"/>
              </a:spcBef>
              <a:buClr>
                <a:srgbClr val="94C600"/>
              </a:buClr>
              <a:buSzPct val="76000"/>
              <a:defRPr/>
            </a:pPr>
            <a:r>
              <a:rPr lang="en-US" sz="2400" i="1" dirty="0">
                <a:solidFill>
                  <a:srgbClr val="3E3D2D"/>
                </a:solidFill>
              </a:rPr>
              <a:t>Notify your supervisor of any unsafe behavior, equipment plant or grounds.</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3D5D8B0-687B-4A9A-9EC6-B295E9E7B988}" type="slidenum">
              <a:rPr lang="en-US" smtClean="0"/>
              <a:pPr/>
              <a:t>72</a:t>
            </a:fld>
            <a:endParaRPr lang="en-US"/>
          </a:p>
        </p:txBody>
      </p:sp>
    </p:spTree>
    <p:extLst>
      <p:ext uri="{BB962C8B-B14F-4D97-AF65-F5344CB8AC3E}">
        <p14:creationId xmlns:p14="http://schemas.microsoft.com/office/powerpoint/2010/main" val="21895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 out OSHA Fact Sheet “Your Rights as a Whistleblower</a:t>
            </a:r>
          </a:p>
          <a:p>
            <a:endParaRPr lang="en-US" b="1" dirty="0" smtClean="0"/>
          </a:p>
          <a:p>
            <a:pPr marL="69883" algn="just" defTabSz="931774">
              <a:spcBef>
                <a:spcPct val="20000"/>
              </a:spcBef>
              <a:buClr>
                <a:srgbClr val="94C600"/>
              </a:buClr>
              <a:buSzPct val="76000"/>
              <a:defRPr/>
            </a:pPr>
            <a:r>
              <a:rPr lang="en-US" sz="1300" dirty="0">
                <a:solidFill>
                  <a:srgbClr val="3E3D2D"/>
                </a:solidFill>
              </a:rPr>
              <a:t>You may file a complaint with OSHA if your employer retaliates against you by taking unfavorable personnel action because you engaged in protected activity relating to workplace safety or health, asbestos in schools, cargo containers, airline, commercial motor carrier, consumer product, environmental, financial reform, food safety, health insurance reform, motor vehicle safety, nuclear, pipeline, public transportation agency, railroad, maritime, motor vehicle safety, and securities </a:t>
            </a:r>
            <a:r>
              <a:rPr lang="en-US" sz="1300" dirty="0" smtClean="0">
                <a:solidFill>
                  <a:srgbClr val="3E3D2D"/>
                </a:solidFill>
              </a:rPr>
              <a:t>standards .</a:t>
            </a:r>
            <a:endParaRPr lang="en-US" sz="1300" dirty="0">
              <a:solidFill>
                <a:srgbClr val="3E3D2D"/>
              </a:solidFill>
            </a:endParaRPr>
          </a:p>
          <a:p>
            <a:pPr marL="69883" defTabSz="931774">
              <a:spcBef>
                <a:spcPct val="20000"/>
              </a:spcBef>
              <a:buClr>
                <a:srgbClr val="94C600"/>
              </a:buClr>
              <a:buSzPct val="76000"/>
              <a:defRPr/>
            </a:pPr>
            <a:endParaRPr lang="en-US" sz="1300" dirty="0">
              <a:solidFill>
                <a:srgbClr val="3E3D2D"/>
              </a:solidFill>
            </a:endParaRPr>
          </a:p>
          <a:p>
            <a:pPr marL="69883" defTabSz="931774">
              <a:spcBef>
                <a:spcPct val="20000"/>
              </a:spcBef>
              <a:buClr>
                <a:srgbClr val="94C600"/>
              </a:buClr>
              <a:buSzPct val="76000"/>
              <a:defRPr/>
            </a:pPr>
            <a:r>
              <a:rPr lang="en-US" sz="1300" dirty="0">
                <a:solidFill>
                  <a:srgbClr val="3E3D2D"/>
                </a:solidFill>
              </a:rPr>
              <a:t>Section 11(c) of the OSH Act prohibits employers from discriminating against their employees for exercising their rights under the OSH Act. These rights include filing an OSHA complaint, participating in an inspection or talking to an inspector, seeking access to employer exposure and injury records, reporting an injury, and raising a safety or health complaint with the employer. If workers have been retaliated or discriminated against for exercising their rights, they must file a complaint with OSHA within 30 days of the alleged adverse action.</a:t>
            </a:r>
          </a:p>
          <a:p>
            <a:pPr marL="69883" defTabSz="931774">
              <a:spcBef>
                <a:spcPct val="20000"/>
              </a:spcBef>
              <a:buClr>
                <a:srgbClr val="94C600"/>
              </a:buClr>
              <a:buSzPct val="76000"/>
              <a:defRPr/>
            </a:pPr>
            <a:endParaRPr lang="en-US" sz="1300" dirty="0">
              <a:solidFill>
                <a:srgbClr val="3E3D2D"/>
              </a:solidFill>
            </a:endParaRPr>
          </a:p>
          <a:p>
            <a:pPr marL="69883" defTabSz="931774">
              <a:spcBef>
                <a:spcPct val="20000"/>
              </a:spcBef>
              <a:buClr>
                <a:srgbClr val="94C600"/>
              </a:buClr>
              <a:buSzPct val="76000"/>
              <a:defRPr/>
            </a:pPr>
            <a:r>
              <a:rPr lang="en-US" sz="1300" dirty="0">
                <a:solidFill>
                  <a:srgbClr val="3E3D2D"/>
                </a:solidFill>
              </a:rPr>
              <a:t>Since passage of the OSH Act in 1970, Congress has expanded OSHA's whistleblower authority to protect workers from discrimination under twenty-two federal </a:t>
            </a:r>
            <a:r>
              <a:rPr lang="en-US" sz="1300" dirty="0" smtClean="0">
                <a:solidFill>
                  <a:srgbClr val="3E3D2D"/>
                </a:solidFill>
              </a:rPr>
              <a:t>standards . </a:t>
            </a:r>
            <a:r>
              <a:rPr lang="en-US" sz="1300" dirty="0">
                <a:solidFill>
                  <a:srgbClr val="3E3D2D"/>
                </a:solidFill>
              </a:rPr>
              <a:t>Complaints must be reported to OSHA within set timeframes following the discriminatory action, as prescribed by each law. These </a:t>
            </a:r>
            <a:r>
              <a:rPr lang="en-US" sz="1300" dirty="0" smtClean="0">
                <a:solidFill>
                  <a:srgbClr val="3E3D2D"/>
                </a:solidFill>
              </a:rPr>
              <a:t>standards , </a:t>
            </a:r>
            <a:r>
              <a:rPr lang="en-US" sz="1300" dirty="0">
                <a:solidFill>
                  <a:srgbClr val="3E3D2D"/>
                </a:solidFill>
              </a:rPr>
              <a:t>and the number of days employees have to file a complaint, are:</a:t>
            </a:r>
          </a:p>
          <a:p>
            <a:pPr marL="931774" lvl="2" indent="-232943" defTabSz="931774">
              <a:spcBef>
                <a:spcPct val="20000"/>
              </a:spcBef>
              <a:buClr>
                <a:srgbClr val="94C600"/>
              </a:buClr>
              <a:buSzPct val="76000"/>
              <a:buFont typeface="Wingdings 2" pitchFamily="18" charset="2"/>
              <a:buChar char=""/>
              <a:defRPr/>
            </a:pPr>
            <a:r>
              <a:rPr lang="en-US" sz="800" dirty="0">
                <a:solidFill>
                  <a:srgbClr val="3E3D2D"/>
                </a:solidFill>
              </a:rPr>
              <a:t> </a:t>
            </a:r>
            <a:r>
              <a:rPr lang="en-US" sz="800" u="sng" dirty="0">
                <a:solidFill>
                  <a:srgbClr val="3E3D2D"/>
                </a:solidFill>
                <a:hlinkClick r:id="rId3" tooltip="Occupational Environmental and Nuclear Safety Laws"/>
              </a:rPr>
              <a:t>Occupational, Environmental, and Nuclear Safety </a:t>
            </a:r>
            <a:r>
              <a:rPr lang="en-US" sz="800" u="sng" dirty="0" smtClean="0">
                <a:solidFill>
                  <a:srgbClr val="3E3D2D"/>
                </a:solidFill>
                <a:hlinkClick r:id="rId3" tooltip="Occupational Environmental and Nuclear Safety Laws"/>
              </a:rPr>
              <a:t>standards </a:t>
            </a:r>
            <a:endParaRPr lang="en-US" sz="800" dirty="0">
              <a:solidFill>
                <a:srgbClr val="3E3D2D"/>
              </a:solidFill>
            </a:endParaRPr>
          </a:p>
          <a:p>
            <a:pPr marL="931774" lvl="2" indent="-232943" defTabSz="931774">
              <a:spcBef>
                <a:spcPct val="20000"/>
              </a:spcBef>
              <a:buClr>
                <a:srgbClr val="94C600"/>
              </a:buClr>
              <a:buSzPct val="76000"/>
              <a:buFont typeface="Wingdings 2" pitchFamily="18" charset="2"/>
              <a:buChar char=""/>
              <a:defRPr/>
            </a:pPr>
            <a:r>
              <a:rPr lang="en-US" sz="800" dirty="0">
                <a:solidFill>
                  <a:srgbClr val="3E3D2D"/>
                </a:solidFill>
              </a:rPr>
              <a:t> </a:t>
            </a:r>
            <a:r>
              <a:rPr lang="en-US" sz="800" u="sng" dirty="0">
                <a:solidFill>
                  <a:srgbClr val="3E3D2D"/>
                </a:solidFill>
                <a:hlinkClick r:id="rId3" tooltip="Transportation Industry Laws"/>
              </a:rPr>
              <a:t>Transportation Industry </a:t>
            </a:r>
            <a:r>
              <a:rPr lang="en-US" sz="800" u="sng" dirty="0" smtClean="0">
                <a:solidFill>
                  <a:srgbClr val="3E3D2D"/>
                </a:solidFill>
                <a:hlinkClick r:id="rId3" tooltip="Transportation Industry Laws"/>
              </a:rPr>
              <a:t>standards </a:t>
            </a:r>
            <a:endParaRPr lang="en-US" sz="800" dirty="0">
              <a:solidFill>
                <a:srgbClr val="3E3D2D"/>
              </a:solidFill>
            </a:endParaRPr>
          </a:p>
          <a:p>
            <a:pPr marL="931774" lvl="2" indent="-232943" defTabSz="931774">
              <a:spcBef>
                <a:spcPct val="20000"/>
              </a:spcBef>
              <a:buClr>
                <a:srgbClr val="94C600"/>
              </a:buClr>
              <a:buSzPct val="76000"/>
              <a:buFont typeface="Wingdings 2" pitchFamily="18" charset="2"/>
              <a:buChar char=""/>
              <a:defRPr/>
            </a:pPr>
            <a:r>
              <a:rPr lang="en-US" sz="800" dirty="0">
                <a:solidFill>
                  <a:srgbClr val="3E3D2D"/>
                </a:solidFill>
              </a:rPr>
              <a:t> </a:t>
            </a:r>
            <a:r>
              <a:rPr lang="en-US" sz="800" u="sng" dirty="0">
                <a:solidFill>
                  <a:srgbClr val="3E3D2D"/>
                </a:solidFill>
                <a:hlinkClick r:id="rId3" tooltip="Consumer and Investor Protection Laws"/>
              </a:rPr>
              <a:t>Consumer and Investor Protection </a:t>
            </a:r>
            <a:r>
              <a:rPr lang="en-US" sz="800" u="sng" dirty="0" smtClean="0">
                <a:solidFill>
                  <a:srgbClr val="3E3D2D"/>
                </a:solidFill>
                <a:hlinkClick r:id="rId3" tooltip="Consumer and Investor Protection Laws"/>
              </a:rPr>
              <a:t>standards </a:t>
            </a:r>
            <a:endParaRPr lang="en-US" sz="800" dirty="0">
              <a:solidFill>
                <a:srgbClr val="3E3D2D"/>
              </a:solidFill>
            </a:endParaRPr>
          </a:p>
          <a:p>
            <a:pPr marL="931774" lvl="2" indent="-232943" defTabSz="931774">
              <a:spcBef>
                <a:spcPct val="20000"/>
              </a:spcBef>
              <a:buClr>
                <a:srgbClr val="94C600"/>
              </a:buClr>
              <a:buSzPct val="76000"/>
              <a:buFont typeface="Wingdings 2" pitchFamily="18" charset="2"/>
              <a:buChar char=""/>
              <a:defRPr/>
            </a:pPr>
            <a:endParaRPr lang="en-US" sz="1100" dirty="0">
              <a:solidFill>
                <a:srgbClr val="3E3D2D"/>
              </a:solidFill>
            </a:endParaRPr>
          </a:p>
          <a:p>
            <a:pPr marL="69883" defTabSz="931774">
              <a:spcBef>
                <a:spcPct val="20000"/>
              </a:spcBef>
              <a:buClr>
                <a:srgbClr val="94C600"/>
              </a:buClr>
              <a:buSzPct val="76000"/>
              <a:defRPr/>
            </a:pPr>
            <a:endParaRPr lang="en-US" sz="1500" dirty="0">
              <a:solidFill>
                <a:srgbClr val="3E3D2D"/>
              </a:solidFill>
            </a:endParaRPr>
          </a:p>
          <a:p>
            <a:pPr marL="69883" defTabSz="931774">
              <a:spcBef>
                <a:spcPct val="20000"/>
              </a:spcBef>
              <a:buClr>
                <a:srgbClr val="94C600"/>
              </a:buClr>
              <a:buSzPct val="76000"/>
              <a:defRPr/>
            </a:pPr>
            <a:endParaRPr lang="en-US" sz="1500" dirty="0">
              <a:solidFill>
                <a:srgbClr val="3E3D2D"/>
              </a:solidFill>
            </a:endParaRPr>
          </a:p>
          <a:p>
            <a:pPr marL="69883" algn="ctr" defTabSz="931774">
              <a:spcBef>
                <a:spcPct val="20000"/>
              </a:spcBef>
              <a:buClr>
                <a:srgbClr val="94C600"/>
              </a:buClr>
              <a:buSzPct val="76000"/>
              <a:defRPr/>
            </a:pPr>
            <a:r>
              <a:rPr lang="en-US" sz="1100" b="1" i="1" dirty="0">
                <a:solidFill>
                  <a:srgbClr val="3E3D2D"/>
                </a:solidFill>
              </a:rPr>
              <a:t>Visit website at:  </a:t>
            </a:r>
            <a:r>
              <a:rPr lang="en-US" sz="1100" b="1" i="1" dirty="0">
                <a:solidFill>
                  <a:srgbClr val="3E3D2D"/>
                </a:solidFill>
                <a:hlinkClick r:id="rId4"/>
              </a:rPr>
              <a:t>www.osha.gov</a:t>
            </a:r>
            <a:r>
              <a:rPr lang="en-US" sz="1100" b="1" i="1" dirty="0">
                <a:solidFill>
                  <a:srgbClr val="3E3D2D"/>
                </a:solidFill>
              </a:rPr>
              <a:t> </a:t>
            </a:r>
          </a:p>
          <a:p>
            <a:pPr marL="69883" algn="ctr" defTabSz="931774">
              <a:spcBef>
                <a:spcPct val="20000"/>
              </a:spcBef>
              <a:buClr>
                <a:srgbClr val="94C600"/>
              </a:buClr>
              <a:buSzPct val="76000"/>
              <a:defRPr/>
            </a:pPr>
            <a:endParaRPr lang="en-US" sz="1100" b="1" i="1" dirty="0">
              <a:solidFill>
                <a:srgbClr val="3E3D2D"/>
              </a:solidFill>
            </a:endParaRPr>
          </a:p>
          <a:p>
            <a:pPr marL="69883" algn="ctr" defTabSz="931774">
              <a:spcBef>
                <a:spcPct val="20000"/>
              </a:spcBef>
              <a:buClr>
                <a:srgbClr val="94C600"/>
              </a:buClr>
              <a:buSzPct val="76000"/>
              <a:defRPr/>
            </a:pPr>
            <a:r>
              <a:rPr lang="en-US" sz="1100" b="1" i="1" dirty="0">
                <a:solidFill>
                  <a:srgbClr val="3E3D2D"/>
                </a:solidFill>
              </a:rPr>
              <a:t>Fact Sheet: </a:t>
            </a:r>
            <a:r>
              <a:rPr lang="en-US" sz="1100" b="1" i="1" dirty="0">
                <a:solidFill>
                  <a:srgbClr val="3E3D2D"/>
                </a:solidFill>
                <a:hlinkClick r:id="rId5"/>
              </a:rPr>
              <a:t>https://www.osha.gov/OshDoc/data_General_Facts/whistleblower_rights.pdf</a:t>
            </a:r>
            <a:r>
              <a:rPr lang="en-US" sz="1100" b="1" i="1" dirty="0">
                <a:solidFill>
                  <a:srgbClr val="3E3D2D"/>
                </a:solidFill>
              </a:rPr>
              <a:t>   </a:t>
            </a:r>
          </a:p>
          <a:p>
            <a:endParaRPr lang="en-US" b="1" dirty="0"/>
          </a:p>
        </p:txBody>
      </p:sp>
      <p:sp>
        <p:nvSpPr>
          <p:cNvPr id="4" name="Slide Number Placeholder 3"/>
          <p:cNvSpPr>
            <a:spLocks noGrp="1"/>
          </p:cNvSpPr>
          <p:nvPr>
            <p:ph type="sldNum" sz="quarter" idx="10"/>
          </p:nvPr>
        </p:nvSpPr>
        <p:spPr/>
        <p:txBody>
          <a:bodyPr/>
          <a:lstStyle/>
          <a:p>
            <a:fld id="{F3D5D8B0-687B-4A9A-9EC6-B295E9E7B988}" type="slidenum">
              <a:rPr lang="en-US" smtClean="0"/>
              <a:pPr/>
              <a:t>76</a:t>
            </a:fld>
            <a:endParaRPr lang="en-US"/>
          </a:p>
        </p:txBody>
      </p:sp>
    </p:spTree>
    <p:extLst>
      <p:ext uri="{BB962C8B-B14F-4D97-AF65-F5344CB8AC3E}">
        <p14:creationId xmlns:p14="http://schemas.microsoft.com/office/powerpoint/2010/main" val="2666627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678112-DB4C-457F-8201-D2D4520EEB42}" type="slidenum">
              <a:rPr lang="en-US" smtClean="0"/>
              <a:pPr/>
              <a:t>82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The best protection employers can offer is to establish a zero-tolerance policy toward workplace violence against or by their employees. The employer should establish a workplace violence prevention program or incorporate the information into an existing accident prevention program, employee handbook, or manual of standard operating procedures. It is critical to ensure that all employees know the policy and understand that all claims of workplace violence will be investigated and remedied promptly. Every complaint should be taken seriously. </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10</a:t>
            </a:fld>
            <a:endParaRPr lang="en-US"/>
          </a:p>
        </p:txBody>
      </p:sp>
    </p:spTree>
    <p:extLst>
      <p:ext uri="{BB962C8B-B14F-4D97-AF65-F5344CB8AC3E}">
        <p14:creationId xmlns:p14="http://schemas.microsoft.com/office/powerpoint/2010/main" val="269504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Nothing can guarantee that an employee will not become a victim of workplace violence. These steps, however, can help reduce the odds:</a:t>
            </a:r>
          </a:p>
          <a:p>
            <a:pPr marL="349415" indent="-279532" defTabSz="931774">
              <a:spcBef>
                <a:spcPct val="20000"/>
              </a:spcBef>
              <a:buClr>
                <a:srgbClr val="94C600"/>
              </a:buClr>
              <a:buSzPct val="76000"/>
              <a:buFont typeface="Wingdings 2" pitchFamily="18" charset="2"/>
              <a:buChar char=""/>
              <a:defRPr/>
            </a:pPr>
            <a:endParaRPr lang="en-US" sz="2000" dirty="0">
              <a:solidFill>
                <a:prstClr val="black"/>
              </a:solidFill>
            </a:endParaRPr>
          </a:p>
          <a:p>
            <a:pPr marL="349415" indent="-279532" defTabSz="931774">
              <a:spcBef>
                <a:spcPct val="20000"/>
              </a:spcBef>
              <a:buClr>
                <a:srgbClr val="94C600"/>
              </a:buClr>
              <a:buSzPct val="76000"/>
              <a:buFont typeface="Wingdings 2" pitchFamily="18" charset="2"/>
              <a:buChar char=""/>
              <a:defRPr/>
            </a:pPr>
            <a:r>
              <a:rPr lang="en-US" sz="2000" dirty="0">
                <a:solidFill>
                  <a:prstClr val="black"/>
                </a:solidFill>
              </a:rPr>
              <a:t>Immediately report violent, threatening, intimidating, harassing or other disruptive behavior observed or experienced by anyone at a work location to a supervisor or manager</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Learn how to recognize, avoid, or diffuse potentially violent situations by attending personal safety training programs.</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Alert supervisors to any concerns about safety including poor lighting or security issues</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Report all incidents immediately in writing</a:t>
            </a:r>
            <a:endParaRPr lang="en-US" sz="2200" dirty="0">
              <a:solidFill>
                <a:srgbClr val="3E3D2D"/>
              </a:solidFill>
            </a:endParaRP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11</a:t>
            </a:fld>
            <a:endParaRPr lang="en-US"/>
          </a:p>
        </p:txBody>
      </p:sp>
    </p:spTree>
    <p:extLst>
      <p:ext uri="{BB962C8B-B14F-4D97-AF65-F5344CB8AC3E}">
        <p14:creationId xmlns:p14="http://schemas.microsoft.com/office/powerpoint/2010/main" val="114889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200" dirty="0">
                <a:solidFill>
                  <a:srgbClr val="3E3D2D"/>
                </a:solidFill>
              </a:rPr>
              <a:t>Occupational Safety and Health Act of 1970 “To assure safe and healthful working conditions for working men and women; by authorizing enforcement of the standards developed under the Act; by assisting and encouraging the States in their efforts to assure safe and healthful working conditions; by providing for research, information, education, and training in the field of occupational safety and health...”</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14</a:t>
            </a:fld>
            <a:endParaRPr lang="en-US"/>
          </a:p>
        </p:txBody>
      </p:sp>
    </p:spTree>
    <p:extLst>
      <p:ext uri="{BB962C8B-B14F-4D97-AF65-F5344CB8AC3E}">
        <p14:creationId xmlns:p14="http://schemas.microsoft.com/office/powerpoint/2010/main" val="331178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Job and Health OSHA Poster</a:t>
            </a:r>
            <a:endParaRPr lang="en-US" dirty="0"/>
          </a:p>
        </p:txBody>
      </p:sp>
      <p:sp>
        <p:nvSpPr>
          <p:cNvPr id="4" name="Slide Number Placeholder 3"/>
          <p:cNvSpPr>
            <a:spLocks noGrp="1"/>
          </p:cNvSpPr>
          <p:nvPr>
            <p:ph type="sldNum" sz="quarter" idx="10"/>
          </p:nvPr>
        </p:nvSpPr>
        <p:spPr/>
        <p:txBody>
          <a:bodyPr/>
          <a:lstStyle/>
          <a:p>
            <a:fld id="{F3D5D8B0-687B-4A9A-9EC6-B295E9E7B988}" type="slidenum">
              <a:rPr lang="en-US" smtClean="0"/>
              <a:pPr/>
              <a:t>15</a:t>
            </a:fld>
            <a:endParaRPr lang="en-US"/>
          </a:p>
        </p:txBody>
      </p:sp>
    </p:spTree>
    <p:extLst>
      <p:ext uri="{BB962C8B-B14F-4D97-AF65-F5344CB8AC3E}">
        <p14:creationId xmlns:p14="http://schemas.microsoft.com/office/powerpoint/2010/main" val="396860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18</a:t>
            </a:fld>
            <a:endParaRPr lang="en-US"/>
          </a:p>
        </p:txBody>
      </p:sp>
    </p:spTree>
    <p:extLst>
      <p:ext uri="{BB962C8B-B14F-4D97-AF65-F5344CB8AC3E}">
        <p14:creationId xmlns:p14="http://schemas.microsoft.com/office/powerpoint/2010/main" val="299665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Give stretching and movement examples</a:t>
            </a:r>
            <a:r>
              <a:rPr lang="en-US" b="1" baseline="0" dirty="0" smtClean="0"/>
              <a:t>!</a:t>
            </a:r>
          </a:p>
          <a:p>
            <a:endParaRPr lang="en-US" b="1" baseline="0" dirty="0" smtClean="0"/>
          </a:p>
          <a:p>
            <a:pPr marL="349415" indent="-279532" defTabSz="931774">
              <a:spcBef>
                <a:spcPct val="20000"/>
              </a:spcBef>
              <a:buClr>
                <a:srgbClr val="94C600"/>
              </a:buClr>
              <a:buSzPct val="76000"/>
              <a:buFont typeface="Wingdings 2" pitchFamily="18" charset="2"/>
              <a:buChar char=""/>
              <a:defRPr/>
            </a:pPr>
            <a:r>
              <a:rPr lang="en-US" sz="2400" dirty="0">
                <a:solidFill>
                  <a:srgbClr val="3E3D2D"/>
                </a:solidFill>
              </a:rPr>
              <a:t>Any repetitive movement or sitting for long periods of time can cause strain to your muscles, bones and joints. </a:t>
            </a:r>
          </a:p>
          <a:p>
            <a:pPr marL="349415" indent="-279532" defTabSz="931774">
              <a:spcBef>
                <a:spcPct val="20000"/>
              </a:spcBef>
              <a:buClr>
                <a:srgbClr val="94C600"/>
              </a:buClr>
              <a:buSzPct val="76000"/>
              <a:buFont typeface="Wingdings 2" pitchFamily="18" charset="2"/>
              <a:buChar char=""/>
              <a:defRPr/>
            </a:pPr>
            <a:r>
              <a:rPr lang="en-US" sz="2400" dirty="0">
                <a:solidFill>
                  <a:srgbClr val="3E3D2D"/>
                </a:solidFill>
              </a:rPr>
              <a:t>Stretching, walking, proper equipment can aide in reducing carpel tunnel syndrome, back pains and other injuries.</a:t>
            </a:r>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20</a:t>
            </a:fld>
            <a:endParaRPr lang="en-US"/>
          </a:p>
        </p:txBody>
      </p:sp>
    </p:spTree>
    <p:extLst>
      <p:ext uri="{BB962C8B-B14F-4D97-AF65-F5344CB8AC3E}">
        <p14:creationId xmlns:p14="http://schemas.microsoft.com/office/powerpoint/2010/main" val="2020977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1213DCB-41FD-4D64-9F76-C54CF866E193}" type="datetimeFigureOut">
              <a:rPr lang="en-US" smtClean="0"/>
              <a:pPr/>
              <a:t>10/16/2020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F470F58-C52D-4880-BF1E-91E302052AF7}" type="slidenum">
              <a:rPr lang="en-US" smtClean="0"/>
              <a:pPr/>
              <a:t>‹#›</a:t>
            </a:fld>
            <a:endParaRPr lang="en-US"/>
          </a:p>
        </p:txBody>
      </p:sp>
    </p:spTree>
    <p:extLst>
      <p:ext uri="{BB962C8B-B14F-4D97-AF65-F5344CB8AC3E}">
        <p14:creationId xmlns:p14="http://schemas.microsoft.com/office/powerpoint/2010/main" val="418440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0F58-C52D-4880-BF1E-91E302052AF7}" type="slidenum">
              <a:rPr lang="en-US" smtClean="0"/>
              <a:pPr/>
              <a:t>‹#›</a:t>
            </a:fld>
            <a:endParaRPr lang="en-US"/>
          </a:p>
        </p:txBody>
      </p:sp>
    </p:spTree>
    <p:extLst>
      <p:ext uri="{BB962C8B-B14F-4D97-AF65-F5344CB8AC3E}">
        <p14:creationId xmlns:p14="http://schemas.microsoft.com/office/powerpoint/2010/main" val="234420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1213DCB-41FD-4D64-9F76-C54CF866E193}" type="datetimeFigureOut">
              <a:rPr lang="en-US" smtClean="0"/>
              <a:pPr/>
              <a:t>10/16/2020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F470F58-C52D-4880-BF1E-91E302052AF7}" type="slidenum">
              <a:rPr lang="en-US" smtClean="0"/>
              <a:pPr/>
              <a:t>‹#›</a:t>
            </a:fld>
            <a:endParaRPr lang="en-US"/>
          </a:p>
        </p:txBody>
      </p:sp>
    </p:spTree>
    <p:extLst>
      <p:ext uri="{BB962C8B-B14F-4D97-AF65-F5344CB8AC3E}">
        <p14:creationId xmlns:p14="http://schemas.microsoft.com/office/powerpoint/2010/main" val="422603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6F470F58-C52D-4880-BF1E-91E302052AF7}" type="slidenum">
              <a:rPr lang="en-US" smtClean="0"/>
              <a:pPr/>
              <a:t>‹#›</a:t>
            </a:fld>
            <a:endParaRPr lang="en-US"/>
          </a:p>
        </p:txBody>
      </p:sp>
    </p:spTree>
    <p:extLst>
      <p:ext uri="{BB962C8B-B14F-4D97-AF65-F5344CB8AC3E}">
        <p14:creationId xmlns:p14="http://schemas.microsoft.com/office/powerpoint/2010/main" val="124884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1213DCB-41FD-4D64-9F76-C54CF866E193}" type="datetimeFigureOut">
              <a:rPr lang="en-US" smtClean="0"/>
              <a:pPr/>
              <a:t>10/16/2020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F470F58-C52D-4880-BF1E-91E302052AF7}" type="slidenum">
              <a:rPr lang="en-US" smtClean="0"/>
              <a:pPr/>
              <a:t>‹#›</a:t>
            </a:fld>
            <a:endParaRPr lang="en-US"/>
          </a:p>
        </p:txBody>
      </p:sp>
    </p:spTree>
    <p:extLst>
      <p:ext uri="{BB962C8B-B14F-4D97-AF65-F5344CB8AC3E}">
        <p14:creationId xmlns:p14="http://schemas.microsoft.com/office/powerpoint/2010/main" val="223197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0F58-C52D-4880-BF1E-91E302052AF7}" type="slidenum">
              <a:rPr lang="en-US" smtClean="0"/>
              <a:pPr/>
              <a:t>‹#›</a:t>
            </a:fld>
            <a:endParaRPr lang="en-US"/>
          </a:p>
        </p:txBody>
      </p:sp>
    </p:spTree>
    <p:extLst>
      <p:ext uri="{BB962C8B-B14F-4D97-AF65-F5344CB8AC3E}">
        <p14:creationId xmlns:p14="http://schemas.microsoft.com/office/powerpoint/2010/main" val="270525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70F58-C52D-4880-BF1E-91E302052AF7}" type="slidenum">
              <a:rPr lang="en-US" smtClean="0"/>
              <a:pPr/>
              <a:t>‹#›</a:t>
            </a:fld>
            <a:endParaRPr lang="en-US"/>
          </a:p>
        </p:txBody>
      </p:sp>
    </p:spTree>
    <p:extLst>
      <p:ext uri="{BB962C8B-B14F-4D97-AF65-F5344CB8AC3E}">
        <p14:creationId xmlns:p14="http://schemas.microsoft.com/office/powerpoint/2010/main" val="428623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70F58-C52D-4880-BF1E-91E302052AF7}" type="slidenum">
              <a:rPr lang="en-US" smtClean="0"/>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0597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70F58-C52D-4880-BF1E-91E302052AF7}" type="slidenum">
              <a:rPr lang="en-US" smtClean="0"/>
              <a:pPr/>
              <a:t>‹#›</a:t>
            </a:fld>
            <a:endParaRPr lang="en-US"/>
          </a:p>
        </p:txBody>
      </p:sp>
    </p:spTree>
    <p:extLst>
      <p:ext uri="{BB962C8B-B14F-4D97-AF65-F5344CB8AC3E}">
        <p14:creationId xmlns:p14="http://schemas.microsoft.com/office/powerpoint/2010/main" val="185040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1213DCB-41FD-4D64-9F76-C54CF866E193}" type="datetimeFigureOut">
              <a:rPr lang="en-US" smtClean="0"/>
              <a:pPr/>
              <a:t>10/16/2020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F470F58-C52D-4880-BF1E-91E302052AF7}" type="slidenum">
              <a:rPr lang="en-US" smtClean="0"/>
              <a:pPr/>
              <a:t>‹#›</a:t>
            </a:fld>
            <a:endParaRPr lang="en-US"/>
          </a:p>
        </p:txBody>
      </p:sp>
    </p:spTree>
    <p:extLst>
      <p:ext uri="{BB962C8B-B14F-4D97-AF65-F5344CB8AC3E}">
        <p14:creationId xmlns:p14="http://schemas.microsoft.com/office/powerpoint/2010/main" val="74344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0F58-C52D-4880-BF1E-91E302052AF7}" type="slidenum">
              <a:rPr lang="en-US" smtClean="0"/>
              <a:pPr/>
              <a:t>‹#›</a:t>
            </a:fld>
            <a:endParaRPr lang="en-US"/>
          </a:p>
        </p:txBody>
      </p:sp>
    </p:spTree>
    <p:extLst>
      <p:ext uri="{BB962C8B-B14F-4D97-AF65-F5344CB8AC3E}">
        <p14:creationId xmlns:p14="http://schemas.microsoft.com/office/powerpoint/2010/main" val="250588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1213DCB-41FD-4D64-9F76-C54CF866E193}" type="datetimeFigureOut">
              <a:rPr lang="en-US" smtClean="0"/>
              <a:pPr/>
              <a:t>10/16/2020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F470F58-C52D-4880-BF1E-91E302052AF7}"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42833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osha.gov/Publications/osha3165.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osha.gov/SLTC/etools/nursinghome/index.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osha.gov/SLTC/etools/construction/index.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osha.gov/youngworkers/hazards.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osha.gov/SLTC/etools/machineguarding/index.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osha.gov/OshDoc/data_General_Facts/factsheet-lockout-tagout.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osha.gov/dts/osta/lototraining/index.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osha.gov/dsg/hazcom/ghsguideoct05.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osha.gov/Publications/HazComm_QuickCard_SafetyData.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osha.gov/Publications/HazComm_QuickCard_Pictogram.html"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www.osha.gov/Publications/OSHA3636.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osha.gov/OshDoc/data_General_Facts/factsheet-workplace-violence.pdf" TargetMode="External"/><Relationship Id="rId4" Type="http://schemas.openxmlformats.org/officeDocument/2006/relationships/hyperlink" Target="https://www.osha.gov/SLTC/workplaceviolence/"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s://www.osha.gov/OshDoc/data_BloodborneFacts/bbfact01.pdf"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www.osha.gov/SLTC/ebola/standards.htm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3" Type="http://schemas.openxmlformats.org/officeDocument/2006/relationships/hyperlink" Target="https://www.osha.gov/OshDoc/data_BloodborneFacts/bbfact01.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osha.gov/recordkeeping2014/faqs_reporting.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www.osha.gov/report_online/index.html" TargetMode="External"/><Relationship Id="rId2" Type="http://schemas.openxmlformats.org/officeDocument/2006/relationships/hyperlink" Target="http://www.osha.gov/html/RAmap.html"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hyperlink" Target="http://www.whistleblowers.gov/wb_filing_time_limits.html"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hyperlink" Target="https://www.osha.gov/OshDoc/data_General_Facts/whistleblower_rights.pdf" TargetMode="External"/><Relationship Id="rId4" Type="http://schemas.openxmlformats.org/officeDocument/2006/relationships/hyperlink" Target="http://www.whistleblowers.gov/"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osha.gov/Publications/osha3148.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blog.dol.gov/2015/04/02/if-work-came-with-a-high-risk-for-assault-would-you-go/" TargetMode="External"/><Relationship Id="rId4" Type="http://schemas.openxmlformats.org/officeDocument/2006/relationships/hyperlink" Target="https://www.dol.gov/opa/media/press/osha/OSHA20150554.htm"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www.dhs.wisconsin.gov/communicable/InfectionControl/Tools.htm" TargetMode="External"/><Relationship Id="rId3" Type="http://schemas.openxmlformats.org/officeDocument/2006/relationships/hyperlink" Target="http://www.dol.gov/oasam/hrc/policies/dol-workplace-violence-program-appendices.htm#policies" TargetMode="External"/><Relationship Id="rId7" Type="http://schemas.openxmlformats.org/officeDocument/2006/relationships/hyperlink" Target="http://www.fpb.org/hottips/152/How_to_make_your_workplace_safe.htm" TargetMode="External"/><Relationship Id="rId2" Type="http://schemas.openxmlformats.org/officeDocument/2006/relationships/hyperlink" Target="https://www.osha.gov/OshDoc/data_General_Facts/factsheet-workplace-violence.pdf" TargetMode="External"/><Relationship Id="rId1" Type="http://schemas.openxmlformats.org/officeDocument/2006/relationships/slideLayout" Target="../slideLayouts/slideLayout4.xml"/><Relationship Id="rId6" Type="http://schemas.openxmlformats.org/officeDocument/2006/relationships/hyperlink" Target="https://www.osha.gov/Publications/osha3111.html" TargetMode="External"/><Relationship Id="rId5" Type="http://schemas.openxmlformats.org/officeDocument/2006/relationships/hyperlink" Target="http://www.msdswriter.com/learn_writer.cfm" TargetMode="External"/><Relationship Id="rId4" Type="http://schemas.openxmlformats.org/officeDocument/2006/relationships/hyperlink" Target="http://www.ccohs.ca/oshanswers/legisl/msdss.html" TargetMode="External"/><Relationship Id="rId9" Type="http://schemas.openxmlformats.org/officeDocument/2006/relationships/hyperlink" Target="http://smallbusiness.chron.com/safety-tips-traveling-work-3499.html"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www.osha.gov/Publications/OSHA3492QuickCardLabel.pdf" TargetMode="External"/><Relationship Id="rId13" Type="http://schemas.openxmlformats.org/officeDocument/2006/relationships/hyperlink" Target="https://www.osha.gov/OshDoc/data_General_Facts/ppe-factsheet.pdf" TargetMode="External"/><Relationship Id="rId3" Type="http://schemas.openxmlformats.org/officeDocument/2006/relationships/hyperlink" Target="https://www.osha.gov/Publications/osha3148.pdf" TargetMode="External"/><Relationship Id="rId7" Type="http://schemas.openxmlformats.org/officeDocument/2006/relationships/hyperlink" Target="https://www.osha.gov/Publications/OSHA3636.pdf" TargetMode="External"/><Relationship Id="rId12" Type="http://schemas.openxmlformats.org/officeDocument/2006/relationships/hyperlink" Target="https://www.osha.gov/OshDoc/data_General_Facts/factsheet-lockout-tagout.pdf"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www.osha.gov/Publications/HazComm_QuickCard_Pictogram.html" TargetMode="External"/><Relationship Id="rId11" Type="http://schemas.openxmlformats.org/officeDocument/2006/relationships/hyperlink" Target="https://www.osha.gov/SLTC/etools/hospital/hazards/univprec/univ.html" TargetMode="External"/><Relationship Id="rId5" Type="http://schemas.openxmlformats.org/officeDocument/2006/relationships/hyperlink" Target="https://www.osha.gov/Publications/HazComm_QuickCard_SafetyData.html" TargetMode="External"/><Relationship Id="rId10" Type="http://schemas.openxmlformats.org/officeDocument/2006/relationships/hyperlink" Target="https://www.osha.gov/Publications/osha3088.pdf" TargetMode="External"/><Relationship Id="rId4" Type="http://schemas.openxmlformats.org/officeDocument/2006/relationships/hyperlink" Target="https://www.osha.gov/Publications/osha3165.pdf" TargetMode="External"/><Relationship Id="rId9" Type="http://schemas.openxmlformats.org/officeDocument/2006/relationships/hyperlink" Target="https://www.osha.gov/OshDoc/data_BloodborneFacts/bbfact01.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rctm.com/Products/workplaceviolence/6324.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rtl="0"/>
            <a:r>
              <a:rPr lang="x-none" b="0" i="0" u="none" baseline="0" dirty="0"/>
              <a:t>Sigurnost i zdravlje na radnom mjestu </a:t>
            </a:r>
            <a:r>
              <a:rPr lang="x-none" dirty="0"/>
              <a:t/>
            </a:r>
            <a:br>
              <a:rPr lang="x-none" dirty="0"/>
            </a:br>
            <a:r>
              <a:rPr lang="x-none" sz="3200" b="0" i="0" u="none" baseline="0" dirty="0"/>
              <a:t>Šta svi trebamo poznavati</a:t>
            </a:r>
            <a:endParaRPr lang="x-none" dirty="0"/>
          </a:p>
        </p:txBody>
      </p:sp>
      <p:sp>
        <p:nvSpPr>
          <p:cNvPr id="3" name="Subtitle 2"/>
          <p:cNvSpPr>
            <a:spLocks noGrp="1"/>
          </p:cNvSpPr>
          <p:nvPr>
            <p:ph type="subTitle" idx="1"/>
          </p:nvPr>
        </p:nvSpPr>
        <p:spPr/>
        <p:txBody>
          <a:bodyPr/>
          <a:lstStyle/>
          <a:p>
            <a:pPr algn="l" rtl="0"/>
            <a:r>
              <a:rPr lang="x-none" b="0" i="0" u="none" baseline="0" dirty="0" smtClean="0"/>
              <a:t>Mohawk </a:t>
            </a:r>
            <a:r>
              <a:rPr lang="x-none" b="0" i="0" u="none" baseline="0" dirty="0"/>
              <a:t>Valley Community College</a:t>
            </a:r>
            <a:endParaRPr lang="x-none" dirty="0"/>
          </a:p>
        </p:txBody>
      </p:sp>
      <p:pic>
        <p:nvPicPr>
          <p:cNvPr id="6" name="Picture 5" title="Health and Safety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12" y="3295627"/>
            <a:ext cx="2811465" cy="2811465"/>
          </a:xfrm>
          <a:prstGeom prst="rect">
            <a:avLst/>
          </a:prstGeom>
        </p:spPr>
      </p:pic>
      <p:sp>
        <p:nvSpPr>
          <p:cNvPr id="4" name="Rectangle 3"/>
          <p:cNvSpPr/>
          <p:nvPr/>
        </p:nvSpPr>
        <p:spPr>
          <a:xfrm>
            <a:off x="2743200" y="4446441"/>
            <a:ext cx="8645236" cy="1870512"/>
          </a:xfrm>
          <a:prstGeom prst="rect">
            <a:avLst/>
          </a:prstGeom>
        </p:spPr>
        <p:txBody>
          <a:bodyPr wrap="square">
            <a:spAutoFit/>
          </a:bodyPr>
          <a:lstStyle/>
          <a:p>
            <a:pPr marL="1371600" marR="0" algn="just" rtl="0">
              <a:lnSpc>
                <a:spcPct val="107000"/>
              </a:lnSpc>
              <a:spcBef>
                <a:spcPts val="0"/>
              </a:spcBef>
              <a:spcAft>
                <a:spcPts val="0"/>
              </a:spcAft>
            </a:pPr>
            <a:r>
              <a:rPr lang="x-none" b="0" i="1" u="none" baseline="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Ovaj</a:t>
            </a:r>
            <a:r>
              <a:rPr lang="en-US" b="0" i="1" u="none"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x-none" b="0" i="1" u="none" baseline="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materijal </a:t>
            </a:r>
            <a:r>
              <a:rPr lang="x-none" b="0" i="1" u="none" baseline="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je pripremljen donacijom Ministarstva rada SAD, Administracije za zdravlje i zaštitu na radu pod  brojem SH-27673-SH-5. Ovaj materijal ne odražava nužno stavove ili politiku Ministarstva rada SAD, niti navodi trgovačke nazive , komercijalne proizvode, ili organizacije odobrene od strane Vlade SAD</a:t>
            </a:r>
            <a:r>
              <a:rPr lang="x-none" b="0" i="1" u="none" baseline="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x-none"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x-none" b="0" i="0" u="none" baseline="0" dirty="0">
                <a:latin typeface="Calibri" panose="020F0502020204030204" pitchFamily="34" charset="0"/>
                <a:ea typeface="Calibri" panose="020F0502020204030204" pitchFamily="34" charset="0"/>
                <a:cs typeface="Times New Roman" panose="02020603050405020304" pitchFamily="18" charset="0"/>
              </a:rPr>
              <a:t> </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928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02" y="972931"/>
            <a:ext cx="7024744" cy="663464"/>
          </a:xfrm>
        </p:spPr>
        <p:txBody>
          <a:bodyPr>
            <a:normAutofit/>
          </a:bodyPr>
          <a:lstStyle/>
          <a:p>
            <a:pPr algn="l" rtl="0"/>
            <a:r>
              <a:rPr lang="x-none" b="0" i="0" u="none" baseline="0">
                <a:solidFill>
                  <a:srgbClr val="2E9D1B"/>
                </a:solidFill>
                <a:latin typeface="Arial" panose="020B0604020202020204" pitchFamily="34" charset="0"/>
              </a:rPr>
              <a:t>Šta poslodavac može učiniti: </a:t>
            </a:r>
            <a:endParaRPr lang="x-none" dirty="0">
              <a:solidFill>
                <a:srgbClr val="2E9D1B"/>
              </a:solidFill>
            </a:endParaRPr>
          </a:p>
        </p:txBody>
      </p:sp>
      <p:sp>
        <p:nvSpPr>
          <p:cNvPr id="3" name="Content Placeholder 2"/>
          <p:cNvSpPr>
            <a:spLocks noGrp="1"/>
          </p:cNvSpPr>
          <p:nvPr>
            <p:ph sz="quarter" idx="4294967295"/>
          </p:nvPr>
        </p:nvSpPr>
        <p:spPr>
          <a:xfrm>
            <a:off x="463702" y="2182702"/>
            <a:ext cx="11236462" cy="2254387"/>
          </a:xfrm>
          <a:prstGeom prst="rect">
            <a:avLst/>
          </a:prstGeom>
        </p:spPr>
        <p:txBody>
          <a:bodyPr>
            <a:normAutofit/>
          </a:bodyPr>
          <a:lstStyle/>
          <a:p>
            <a:r>
              <a:rPr lang="en-US" dirty="0" err="1" smtClean="0"/>
              <a:t>Politika</a:t>
            </a:r>
            <a:r>
              <a:rPr lang="en-US" dirty="0" smtClean="0"/>
              <a:t> </a:t>
            </a:r>
            <a:r>
              <a:rPr lang="en-US" dirty="0" err="1" smtClean="0"/>
              <a:t>nulte</a:t>
            </a:r>
            <a:r>
              <a:rPr lang="en-US" dirty="0" smtClean="0"/>
              <a:t> </a:t>
            </a:r>
            <a:r>
              <a:rPr lang="en-US" dirty="0" err="1" smtClean="0"/>
              <a:t>tolerancije</a:t>
            </a:r>
            <a:endParaRPr lang="en-US" dirty="0" smtClean="0"/>
          </a:p>
          <a:p>
            <a:r>
              <a:rPr lang="en-US" b="0" i="0" u="none" baseline="0" dirty="0" smtClean="0"/>
              <a:t>Program </a:t>
            </a:r>
            <a:r>
              <a:rPr lang="en-US" b="0" i="0" u="none" baseline="0" dirty="0" err="1" smtClean="0"/>
              <a:t>prevencije</a:t>
            </a:r>
            <a:r>
              <a:rPr lang="en-US" b="0" i="0" u="none" baseline="0" dirty="0" smtClean="0"/>
              <a:t> </a:t>
            </a:r>
            <a:r>
              <a:rPr lang="en-US" b="0" i="0" u="none" baseline="0" dirty="0" err="1" smtClean="0"/>
              <a:t>nasilja</a:t>
            </a:r>
            <a:r>
              <a:rPr lang="en-US" b="0" i="0" u="none" baseline="0" dirty="0" smtClean="0"/>
              <a:t> </a:t>
            </a:r>
            <a:r>
              <a:rPr lang="en-US" b="0" i="0" u="none" baseline="0" dirty="0" err="1" smtClean="0"/>
              <a:t>na</a:t>
            </a:r>
            <a:r>
              <a:rPr lang="en-US" b="0" i="0" u="none" baseline="0" dirty="0" smtClean="0"/>
              <a:t> </a:t>
            </a:r>
            <a:r>
              <a:rPr lang="en-US" b="0" i="0" u="none" baseline="0" dirty="0" err="1" smtClean="0"/>
              <a:t>radnom</a:t>
            </a:r>
            <a:r>
              <a:rPr lang="en-US" b="0" i="0" u="none" baseline="0" dirty="0" smtClean="0"/>
              <a:t> </a:t>
            </a:r>
            <a:r>
              <a:rPr lang="en-US" b="0" i="0" u="none" baseline="0" dirty="0" err="1" smtClean="0"/>
              <a:t>mjestu</a:t>
            </a:r>
            <a:endParaRPr lang="x-none" b="0" i="0" u="none" baseline="0" dirty="0"/>
          </a:p>
          <a:p>
            <a:r>
              <a:rPr lang="en-US" dirty="0" err="1" smtClean="0"/>
              <a:t>Poslodavac</a:t>
            </a:r>
            <a:r>
              <a:rPr lang="en-US" dirty="0" smtClean="0"/>
              <a:t> </a:t>
            </a:r>
            <a:r>
              <a:rPr lang="en-US" dirty="0" err="1" smtClean="0"/>
              <a:t>treba</a:t>
            </a:r>
            <a:r>
              <a:rPr lang="en-US" dirty="0" smtClean="0"/>
              <a:t> </a:t>
            </a:r>
            <a:r>
              <a:rPr lang="en-US" dirty="0" err="1" smtClean="0"/>
              <a:t>kreirati</a:t>
            </a:r>
            <a:r>
              <a:rPr lang="en-US" dirty="0" smtClean="0"/>
              <a:t> </a:t>
            </a:r>
            <a:r>
              <a:rPr lang="en-US" dirty="0" err="1" smtClean="0"/>
              <a:t>priru</a:t>
            </a:r>
            <a:r>
              <a:rPr lang="bs-Latn-BA" dirty="0" smtClean="0"/>
              <a:t>č</a:t>
            </a:r>
            <a:r>
              <a:rPr lang="en-US" dirty="0" err="1" smtClean="0"/>
              <a:t>nik</a:t>
            </a:r>
            <a:r>
              <a:rPr lang="en-US" dirty="0" smtClean="0"/>
              <a:t> </a:t>
            </a:r>
            <a:r>
              <a:rPr lang="en-US" dirty="0" err="1" smtClean="0"/>
              <a:t>za</a:t>
            </a:r>
            <a:r>
              <a:rPr lang="en-US" dirty="0" smtClean="0"/>
              <a:t> </a:t>
            </a:r>
            <a:r>
              <a:rPr lang="en-US" dirty="0" err="1" smtClean="0"/>
              <a:t>zaposlene</a:t>
            </a:r>
            <a:r>
              <a:rPr lang="en-US" dirty="0" smtClean="0"/>
              <a:t> </a:t>
            </a:r>
            <a:r>
              <a:rPr lang="en-US" dirty="0" err="1" smtClean="0"/>
              <a:t>koji</a:t>
            </a:r>
            <a:r>
              <a:rPr lang="en-US" dirty="0" smtClean="0"/>
              <a:t> </a:t>
            </a:r>
            <a:r>
              <a:rPr lang="bs-Latn-BA" dirty="0" err="1" smtClean="0"/>
              <a:t>ć</a:t>
            </a:r>
            <a:r>
              <a:rPr lang="en-US" dirty="0" smtClean="0"/>
              <a:t>e </a:t>
            </a:r>
            <a:r>
              <a:rPr lang="en-US" dirty="0" err="1" smtClean="0"/>
              <a:t>objediniti</a:t>
            </a:r>
            <a:r>
              <a:rPr lang="en-US" dirty="0" smtClean="0"/>
              <a:t> </a:t>
            </a:r>
            <a:r>
              <a:rPr lang="en-US" dirty="0" err="1" smtClean="0"/>
              <a:t>sve</a:t>
            </a:r>
            <a:r>
              <a:rPr lang="en-US" dirty="0" smtClean="0"/>
              <a:t> </a:t>
            </a:r>
            <a:r>
              <a:rPr lang="en-US" dirty="0" err="1" smtClean="0"/>
              <a:t>standardne</a:t>
            </a:r>
            <a:r>
              <a:rPr lang="en-US" dirty="0" smtClean="0"/>
              <a:t> </a:t>
            </a:r>
            <a:r>
              <a:rPr lang="en-US" dirty="0" err="1" smtClean="0"/>
              <a:t>operativne</a:t>
            </a:r>
            <a:r>
              <a:rPr lang="en-US" dirty="0" smtClean="0"/>
              <a:t> </a:t>
            </a:r>
            <a:r>
              <a:rPr lang="en-US" dirty="0" err="1" smtClean="0"/>
              <a:t>postupke</a:t>
            </a:r>
            <a:r>
              <a:rPr lang="en-US" dirty="0" smtClean="0"/>
              <a:t> </a:t>
            </a:r>
            <a:r>
              <a:rPr lang="en-US" dirty="0" err="1" smtClean="0"/>
              <a:t>kako</a:t>
            </a:r>
            <a:r>
              <a:rPr lang="en-US" dirty="0" smtClean="0"/>
              <a:t> bi </a:t>
            </a:r>
            <a:r>
              <a:rPr lang="en-US" dirty="0" err="1" smtClean="0"/>
              <a:t>sve</a:t>
            </a:r>
            <a:r>
              <a:rPr lang="en-US" dirty="0" smtClean="0"/>
              <a:t> </a:t>
            </a:r>
            <a:r>
              <a:rPr lang="bs-Latn-BA" dirty="0" err="1" smtClean="0"/>
              <a:t>ž</a:t>
            </a:r>
            <a:r>
              <a:rPr lang="en-US" dirty="0" err="1" smtClean="0"/>
              <a:t>albe</a:t>
            </a:r>
            <a:r>
              <a:rPr lang="en-US" dirty="0" smtClean="0"/>
              <a:t> </a:t>
            </a:r>
            <a:r>
              <a:rPr lang="bs-Latn-BA" dirty="0" smtClean="0"/>
              <a:t>i</a:t>
            </a:r>
            <a:r>
              <a:rPr lang="en-US" dirty="0" smtClean="0"/>
              <a:t> </a:t>
            </a:r>
            <a:r>
              <a:rPr lang="en-US" dirty="0" err="1" smtClean="0"/>
              <a:t>prijave</a:t>
            </a:r>
            <a:r>
              <a:rPr lang="en-US" dirty="0" smtClean="0"/>
              <a:t> </a:t>
            </a:r>
            <a:r>
              <a:rPr lang="en-US" dirty="0" err="1" smtClean="0"/>
              <a:t>nasilja</a:t>
            </a:r>
            <a:r>
              <a:rPr lang="en-US" dirty="0" smtClean="0"/>
              <a:t> </a:t>
            </a:r>
            <a:r>
              <a:rPr lang="en-US" dirty="0" err="1" smtClean="0"/>
              <a:t>na</a:t>
            </a:r>
            <a:r>
              <a:rPr lang="en-US" dirty="0" smtClean="0"/>
              <a:t> </a:t>
            </a:r>
            <a:r>
              <a:rPr lang="en-US" dirty="0" err="1" smtClean="0"/>
              <a:t>radnom</a:t>
            </a:r>
            <a:r>
              <a:rPr lang="en-US" dirty="0" smtClean="0"/>
              <a:t> </a:t>
            </a:r>
            <a:r>
              <a:rPr lang="en-US" dirty="0" err="1" smtClean="0"/>
              <a:t>mjestu</a:t>
            </a:r>
            <a:r>
              <a:rPr lang="en-US" dirty="0" smtClean="0"/>
              <a:t> bile</a:t>
            </a:r>
            <a:r>
              <a:rPr lang="bs-Latn-BA" dirty="0" smtClean="0"/>
              <a:t> odmah</a:t>
            </a:r>
            <a:r>
              <a:rPr lang="en-US" dirty="0" smtClean="0"/>
              <a:t> </a:t>
            </a:r>
            <a:r>
              <a:rPr lang="en-US" dirty="0" err="1" smtClean="0"/>
              <a:t>ispitane</a:t>
            </a:r>
            <a:r>
              <a:rPr lang="en-US" dirty="0" smtClean="0"/>
              <a:t> </a:t>
            </a:r>
            <a:r>
              <a:rPr lang="en-US" dirty="0" err="1" smtClean="0"/>
              <a:t>i</a:t>
            </a:r>
            <a:r>
              <a:rPr lang="en-US" dirty="0" smtClean="0"/>
              <a:t> </a:t>
            </a:r>
            <a:r>
              <a:rPr lang="en-US" dirty="0" err="1" smtClean="0"/>
              <a:t>rije</a:t>
            </a:r>
            <a:r>
              <a:rPr lang="bs-Latn-BA" dirty="0" smtClean="0"/>
              <a:t>š</a:t>
            </a:r>
            <a:r>
              <a:rPr lang="en-US" dirty="0" err="1" smtClean="0"/>
              <a:t>ene</a:t>
            </a:r>
            <a:r>
              <a:rPr lang="bs-Latn-BA" dirty="0" smtClean="0"/>
              <a:t>.</a:t>
            </a:r>
            <a:endParaRPr lang="en-US" dirty="0" smtClean="0"/>
          </a:p>
          <a:p>
            <a:r>
              <a:rPr lang="x-none" b="0" i="0" u="none" baseline="0" dirty="0" smtClean="0"/>
              <a:t>Svaka žalba će biti najozbiljnije istražena</a:t>
            </a:r>
            <a:endParaRPr lang="x-none" dirty="0"/>
          </a:p>
        </p:txBody>
      </p:sp>
      <p:pic>
        <p:nvPicPr>
          <p:cNvPr id="4" name="Picture 3" title="dekorativni ele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3079" y="3855117"/>
            <a:ext cx="3167085" cy="2318317"/>
          </a:xfrm>
          <a:prstGeom prst="rect">
            <a:avLst/>
          </a:prstGeom>
        </p:spPr>
      </p:pic>
    </p:spTree>
    <p:extLst>
      <p:ext uri="{BB962C8B-B14F-4D97-AF65-F5344CB8AC3E}">
        <p14:creationId xmlns:p14="http://schemas.microsoft.com/office/powerpoint/2010/main" val="399733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786606"/>
            <a:ext cx="7024744" cy="1143000"/>
          </a:xfrm>
        </p:spPr>
        <p:txBody>
          <a:bodyPr>
            <a:noAutofit/>
          </a:bodyPr>
          <a:lstStyle/>
          <a:p>
            <a:pPr algn="l" rtl="0"/>
            <a:r>
              <a:rPr lang="x-none" sz="3600" b="0" i="0" u="none" baseline="0">
                <a:solidFill>
                  <a:srgbClr val="2E9D1B"/>
                </a:solidFill>
              </a:rPr>
              <a:t>Lična zaštita:</a:t>
            </a:r>
            <a:r>
              <a:rPr lang="x-none" sz="3600">
                <a:solidFill>
                  <a:srgbClr val="2E9D1B"/>
                </a:solidFill>
              </a:rPr>
              <a:t/>
            </a:r>
            <a:br>
              <a:rPr lang="x-none" sz="3600">
                <a:solidFill>
                  <a:srgbClr val="2E9D1B"/>
                </a:solidFill>
              </a:rPr>
            </a:br>
            <a:endParaRPr lang="x-none" sz="3600" dirty="0">
              <a:solidFill>
                <a:srgbClr val="2E9D1B"/>
              </a:solidFill>
            </a:endParaRPr>
          </a:p>
        </p:txBody>
      </p:sp>
      <p:pic>
        <p:nvPicPr>
          <p:cNvPr id="5" name="Picture 4" title="dekorativni element"/>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71709" y="786606"/>
            <a:ext cx="2811920" cy="2971800"/>
          </a:xfrm>
          <a:prstGeom prst="rect">
            <a:avLst/>
          </a:prstGeom>
        </p:spPr>
      </p:pic>
      <p:sp>
        <p:nvSpPr>
          <p:cNvPr id="4" name="Rectangle 3"/>
          <p:cNvSpPr/>
          <p:nvPr/>
        </p:nvSpPr>
        <p:spPr>
          <a:xfrm>
            <a:off x="569626" y="2413338"/>
            <a:ext cx="8574374" cy="2585323"/>
          </a:xfrm>
          <a:prstGeom prst="rect">
            <a:avLst/>
          </a:prstGeom>
        </p:spPr>
        <p:txBody>
          <a:bodyPr wrap="square">
            <a:spAutoFit/>
          </a:bodyPr>
          <a:lstStyle/>
          <a:p>
            <a:pPr marL="285750" indent="-285750">
              <a:buClr>
                <a:srgbClr val="0070C0"/>
              </a:buClr>
              <a:buFont typeface="Wingdings" panose="05000000000000000000" pitchFamily="2" charset="2"/>
              <a:buChar char="§"/>
            </a:pPr>
            <a:r>
              <a:rPr lang="en-US" dirty="0" err="1" smtClean="0"/>
              <a:t>Odmah</a:t>
            </a:r>
            <a:r>
              <a:rPr lang="en-US" dirty="0" smtClean="0"/>
              <a:t> </a:t>
            </a:r>
            <a:r>
              <a:rPr lang="en-US" dirty="0" err="1" smtClean="0"/>
              <a:t>prijavite</a:t>
            </a:r>
            <a:r>
              <a:rPr lang="en-US" dirty="0" smtClean="0"/>
              <a:t> </a:t>
            </a:r>
            <a:r>
              <a:rPr lang="en-US" dirty="0" err="1" smtClean="0"/>
              <a:t>nadzorniku</a:t>
            </a:r>
            <a:r>
              <a:rPr lang="en-US" dirty="0" smtClean="0"/>
              <a:t> </a:t>
            </a:r>
            <a:r>
              <a:rPr lang="en-US" dirty="0" err="1" smtClean="0"/>
              <a:t>ili</a:t>
            </a:r>
            <a:r>
              <a:rPr lang="en-US" dirty="0" smtClean="0"/>
              <a:t> </a:t>
            </a:r>
            <a:r>
              <a:rPr lang="en-US" dirty="0" err="1" smtClean="0"/>
              <a:t>šefu</a:t>
            </a:r>
            <a:r>
              <a:rPr lang="en-US" dirty="0" smtClean="0"/>
              <a:t> </a:t>
            </a:r>
            <a:r>
              <a:rPr lang="en-US" dirty="0" err="1" smtClean="0"/>
              <a:t>nasilno</a:t>
            </a:r>
            <a:r>
              <a:rPr lang="en-US" dirty="0" smtClean="0"/>
              <a:t>, </a:t>
            </a:r>
            <a:r>
              <a:rPr lang="en-US" dirty="0" err="1" smtClean="0"/>
              <a:t>prijeteće</a:t>
            </a:r>
            <a:r>
              <a:rPr lang="en-US" dirty="0" smtClean="0"/>
              <a:t>, </a:t>
            </a:r>
            <a:r>
              <a:rPr lang="en-US" dirty="0" err="1" smtClean="0"/>
              <a:t>ponižavajuće</a:t>
            </a:r>
            <a:r>
              <a:rPr lang="en-US" dirty="0" smtClean="0"/>
              <a:t>, </a:t>
            </a:r>
            <a:r>
              <a:rPr lang="en-US" dirty="0" err="1" smtClean="0"/>
              <a:t>uznemirujuće</a:t>
            </a:r>
            <a:r>
              <a:rPr lang="en-US" dirty="0" smtClean="0"/>
              <a:t>, </a:t>
            </a:r>
            <a:r>
              <a:rPr lang="en-US" dirty="0" err="1" smtClean="0"/>
              <a:t>ili</a:t>
            </a:r>
            <a:r>
              <a:rPr lang="en-US" dirty="0" smtClean="0"/>
              <a:t> </a:t>
            </a:r>
            <a:r>
              <a:rPr lang="en-US" dirty="0" err="1" smtClean="0"/>
              <a:t>na</a:t>
            </a:r>
            <a:r>
              <a:rPr lang="en-US" dirty="0" smtClean="0"/>
              <a:t> </a:t>
            </a:r>
            <a:r>
              <a:rPr lang="en-US" dirty="0" err="1" smtClean="0"/>
              <a:t>drugi</a:t>
            </a:r>
            <a:r>
              <a:rPr lang="en-US" dirty="0" smtClean="0"/>
              <a:t> </a:t>
            </a:r>
            <a:r>
              <a:rPr lang="en-US" dirty="0" err="1" smtClean="0"/>
              <a:t>način</a:t>
            </a:r>
            <a:r>
              <a:rPr lang="en-US" dirty="0" smtClean="0"/>
              <a:t> </a:t>
            </a:r>
            <a:r>
              <a:rPr lang="en-US" dirty="0" err="1" smtClean="0"/>
              <a:t>poremećeno</a:t>
            </a:r>
            <a:r>
              <a:rPr lang="en-US" dirty="0" smtClean="0"/>
              <a:t> </a:t>
            </a:r>
            <a:r>
              <a:rPr lang="en-US" dirty="0" err="1" smtClean="0"/>
              <a:t>ponašanje</a:t>
            </a:r>
            <a:r>
              <a:rPr lang="en-US" dirty="0" smtClean="0"/>
              <a:t> </a:t>
            </a:r>
            <a:r>
              <a:rPr lang="en-US" dirty="0" err="1" smtClean="0"/>
              <a:t>koje</a:t>
            </a:r>
            <a:r>
              <a:rPr lang="en-US" dirty="0" smtClean="0"/>
              <a:t> </a:t>
            </a:r>
            <a:r>
              <a:rPr lang="en-US" dirty="0" err="1" smtClean="0"/>
              <a:t>ste</a:t>
            </a:r>
            <a:r>
              <a:rPr lang="en-US" dirty="0" smtClean="0"/>
              <a:t> prim</a:t>
            </a:r>
            <a:r>
              <a:rPr lang="bs-Latn-BA" dirty="0" smtClean="0"/>
              <a:t>i</a:t>
            </a:r>
            <a:r>
              <a:rPr lang="en-US" dirty="0" err="1" smtClean="0"/>
              <a:t>jetili</a:t>
            </a:r>
            <a:r>
              <a:rPr lang="en-US" dirty="0" smtClean="0"/>
              <a:t>, </a:t>
            </a:r>
            <a:r>
              <a:rPr lang="en-US" dirty="0" err="1" smtClean="0"/>
              <a:t>ili</a:t>
            </a:r>
            <a:r>
              <a:rPr lang="en-US" dirty="0" smtClean="0"/>
              <a:t> se </a:t>
            </a:r>
            <a:r>
              <a:rPr lang="en-US" dirty="0" err="1" smtClean="0"/>
              <a:t>desilo</a:t>
            </a:r>
            <a:r>
              <a:rPr lang="en-US" dirty="0" smtClean="0"/>
              <a:t> </a:t>
            </a:r>
            <a:r>
              <a:rPr lang="en-US" dirty="0" err="1" smtClean="0"/>
              <a:t>nekom</a:t>
            </a:r>
            <a:r>
              <a:rPr lang="en-US" dirty="0" smtClean="0"/>
              <a:t> </a:t>
            </a:r>
            <a:r>
              <a:rPr lang="en-US" dirty="0" err="1" smtClean="0"/>
              <a:t>od</a:t>
            </a:r>
            <a:r>
              <a:rPr lang="en-US" dirty="0" smtClean="0"/>
              <a:t> </a:t>
            </a:r>
            <a:r>
              <a:rPr lang="en-US" dirty="0" err="1" smtClean="0"/>
              <a:t>radnika</a:t>
            </a:r>
            <a:r>
              <a:rPr lang="en-US" dirty="0" smtClean="0"/>
              <a:t> </a:t>
            </a:r>
            <a:r>
              <a:rPr lang="en-US" dirty="0" err="1" smtClean="0"/>
              <a:t>na</a:t>
            </a:r>
            <a:r>
              <a:rPr lang="en-US" dirty="0" smtClean="0"/>
              <a:t> </a:t>
            </a:r>
            <a:r>
              <a:rPr lang="en-US" dirty="0" err="1" smtClean="0"/>
              <a:t>radnom</a:t>
            </a:r>
            <a:r>
              <a:rPr lang="en-US" dirty="0" smtClean="0"/>
              <a:t> </a:t>
            </a:r>
            <a:r>
              <a:rPr lang="en-US" dirty="0" err="1" smtClean="0"/>
              <a:t>mjestu</a:t>
            </a:r>
            <a:r>
              <a:rPr lang="en-US" dirty="0" smtClean="0"/>
              <a:t>.</a:t>
            </a:r>
            <a:endParaRPr lang="en-US" b="0" i="0" u="none" baseline="0" dirty="0" smtClean="0"/>
          </a:p>
          <a:p>
            <a:pPr marL="285750" indent="-285750" algn="l" rtl="0">
              <a:buClr>
                <a:srgbClr val="0070C0"/>
              </a:buClr>
              <a:buFont typeface="Wingdings" panose="05000000000000000000" pitchFamily="2" charset="2"/>
              <a:buChar char="§"/>
            </a:pPr>
            <a:r>
              <a:rPr lang="en-US" dirty="0" err="1" smtClean="0"/>
              <a:t>Naučite</a:t>
            </a:r>
            <a:r>
              <a:rPr lang="en-US" dirty="0" smtClean="0"/>
              <a:t> </a:t>
            </a:r>
            <a:r>
              <a:rPr lang="en-US" dirty="0" err="1" smtClean="0"/>
              <a:t>kako</a:t>
            </a:r>
            <a:r>
              <a:rPr lang="en-US" dirty="0" smtClean="0"/>
              <a:t> </a:t>
            </a:r>
            <a:r>
              <a:rPr lang="en-US" dirty="0" err="1" smtClean="0"/>
              <a:t>prepoznati</a:t>
            </a:r>
            <a:r>
              <a:rPr lang="en-US" dirty="0" smtClean="0"/>
              <a:t>, </a:t>
            </a:r>
            <a:r>
              <a:rPr lang="en-US" dirty="0" err="1" smtClean="0"/>
              <a:t>izbjeći</a:t>
            </a:r>
            <a:r>
              <a:rPr lang="en-US" dirty="0" smtClean="0"/>
              <a:t>, </a:t>
            </a:r>
            <a:r>
              <a:rPr lang="en-US" dirty="0" err="1" smtClean="0"/>
              <a:t>ili</a:t>
            </a:r>
            <a:r>
              <a:rPr lang="en-US" dirty="0" smtClean="0"/>
              <a:t> </a:t>
            </a:r>
            <a:r>
              <a:rPr lang="en-US" dirty="0" err="1" smtClean="0"/>
              <a:t>umanjiti</a:t>
            </a:r>
            <a:r>
              <a:rPr lang="en-US" dirty="0" smtClean="0"/>
              <a:t> </a:t>
            </a:r>
            <a:r>
              <a:rPr lang="en-US" dirty="0" err="1" smtClean="0"/>
              <a:t>situacije</a:t>
            </a:r>
            <a:r>
              <a:rPr lang="en-US" dirty="0" smtClean="0"/>
              <a:t> </a:t>
            </a:r>
            <a:r>
              <a:rPr lang="en-US" dirty="0" err="1" smtClean="0"/>
              <a:t>potencijalnog</a:t>
            </a:r>
            <a:r>
              <a:rPr lang="en-US" dirty="0" smtClean="0"/>
              <a:t> </a:t>
            </a:r>
            <a:r>
              <a:rPr lang="en-US" dirty="0" err="1" smtClean="0"/>
              <a:t>nasilja</a:t>
            </a:r>
            <a:r>
              <a:rPr lang="en-US" dirty="0" smtClean="0"/>
              <a:t> </a:t>
            </a:r>
            <a:r>
              <a:rPr lang="en-US" dirty="0" err="1" smtClean="0"/>
              <a:t>poha</a:t>
            </a:r>
            <a:r>
              <a:rPr lang="vi-VN" dirty="0" smtClean="0">
                <a:latin typeface="Calibri" pitchFamily="34" charset="0"/>
              </a:rPr>
              <a:t>đ</a:t>
            </a:r>
            <a:r>
              <a:rPr lang="en-US" dirty="0" err="1" smtClean="0"/>
              <a:t>ajuci</a:t>
            </a:r>
            <a:r>
              <a:rPr lang="en-US" dirty="0" smtClean="0"/>
              <a:t> </a:t>
            </a:r>
            <a:r>
              <a:rPr lang="en-US" dirty="0" err="1" smtClean="0"/>
              <a:t>treninge</a:t>
            </a:r>
            <a:r>
              <a:rPr lang="en-US" dirty="0" smtClean="0"/>
              <a:t> </a:t>
            </a:r>
            <a:r>
              <a:rPr lang="en-US" dirty="0" err="1" smtClean="0"/>
              <a:t>o</a:t>
            </a:r>
            <a:r>
              <a:rPr lang="en-US" dirty="0" smtClean="0"/>
              <a:t> </a:t>
            </a:r>
            <a:r>
              <a:rPr lang="en-US" dirty="0" err="1" smtClean="0"/>
              <a:t>ličnoj</a:t>
            </a:r>
            <a:r>
              <a:rPr lang="en-US" dirty="0" smtClean="0"/>
              <a:t> </a:t>
            </a:r>
            <a:r>
              <a:rPr lang="en-US" dirty="0" err="1" smtClean="0"/>
              <a:t>zaštiti</a:t>
            </a:r>
            <a:r>
              <a:rPr lang="en-US" dirty="0" smtClean="0"/>
              <a:t>.</a:t>
            </a:r>
          </a:p>
          <a:p>
            <a:pPr marL="285750" indent="-285750">
              <a:buClr>
                <a:srgbClr val="0070C0"/>
              </a:buClr>
              <a:buFont typeface="Wingdings" panose="05000000000000000000" pitchFamily="2" charset="2"/>
              <a:buChar char="§"/>
            </a:pPr>
            <a:r>
              <a:rPr lang="en-US" dirty="0" err="1" smtClean="0"/>
              <a:t>Upozorite</a:t>
            </a:r>
            <a:r>
              <a:rPr lang="en-US" dirty="0" smtClean="0"/>
              <a:t> </a:t>
            </a:r>
            <a:r>
              <a:rPr lang="en-US" dirty="0" err="1" smtClean="0"/>
              <a:t>šefove</a:t>
            </a:r>
            <a:r>
              <a:rPr lang="en-US" dirty="0" smtClean="0"/>
              <a:t> </a:t>
            </a:r>
          </a:p>
          <a:p>
            <a:pPr marL="285750" indent="-285750">
              <a:buClr>
                <a:srgbClr val="0070C0"/>
              </a:buClr>
              <a:buFont typeface="Wingdings" panose="05000000000000000000" pitchFamily="2" charset="2"/>
              <a:buChar char="§"/>
            </a:pPr>
            <a:r>
              <a:rPr lang="x-none" b="0" i="0" u="none" baseline="0" dirty="0" smtClean="0"/>
              <a:t>Prijavite </a:t>
            </a:r>
            <a:r>
              <a:rPr lang="x-none" b="0" i="0" u="none" baseline="0" dirty="0"/>
              <a:t>sve incidente odmah u pismenom obliku  </a:t>
            </a:r>
          </a:p>
          <a:p>
            <a:pPr marL="285750" lvl="0" indent="-285750" algn="l" rtl="0">
              <a:buClr>
                <a:srgbClr val="0070C0"/>
              </a:buClr>
              <a:buFont typeface="Wingdings" panose="05000000000000000000" pitchFamily="2" charset="2"/>
              <a:buChar char="§"/>
              <a:defRPr/>
            </a:pPr>
            <a:r>
              <a:rPr lang="x-none" b="0" i="0" u="none" baseline="0" dirty="0"/>
              <a:t>U slučaju neposredne opasnosti za vas ili ostale, ili ako ste vi potencijalna meta fizičkog nasilja, nazovite 911 za hitnu pomoć.</a:t>
            </a:r>
          </a:p>
        </p:txBody>
      </p:sp>
    </p:spTree>
    <p:extLst>
      <p:ext uri="{BB962C8B-B14F-4D97-AF65-F5344CB8AC3E}">
        <p14:creationId xmlns:p14="http://schemas.microsoft.com/office/powerpoint/2010/main" val="4276891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rtl="0"/>
            <a:r>
              <a:rPr lang="x-none" b="0" i="0" u="none" baseline="0"/>
              <a:t> </a:t>
            </a:r>
            <a:r>
              <a:rPr lang="bs-Latn-BA" dirty="0" smtClean="0"/>
              <a:t>1.</a:t>
            </a:r>
            <a:r>
              <a:rPr lang="en-US" b="0" i="0" u="none" baseline="0" dirty="0" smtClean="0"/>
              <a:t> </a:t>
            </a:r>
            <a:r>
              <a:rPr lang="x-none" b="0" i="0" u="none" baseline="0" smtClean="0"/>
              <a:t>A</a:t>
            </a:r>
            <a:r>
              <a:rPr lang="en-US" b="0" i="0" u="none" baseline="0" dirty="0" smtClean="0"/>
              <a:t>K</a:t>
            </a:r>
            <a:r>
              <a:rPr lang="x-none" b="0" i="0" u="none" baseline="0" smtClean="0"/>
              <a:t>tiv</a:t>
            </a:r>
            <a:r>
              <a:rPr lang="en-US" b="0" i="0" u="none" baseline="0" dirty="0" smtClean="0"/>
              <a:t>NOST:</a:t>
            </a:r>
            <a:r>
              <a:rPr lang="x-none" b="0" i="0" u="none" baseline="0" smtClean="0"/>
              <a:t> </a:t>
            </a:r>
            <a:r>
              <a:rPr lang="en-US" b="0" i="0" u="none" baseline="0" dirty="0" smtClean="0"/>
              <a:t>RASPRAVA U RAZREDU</a:t>
            </a:r>
            <a:endParaRPr lang="x-none" dirty="0"/>
          </a:p>
        </p:txBody>
      </p:sp>
      <p:sp>
        <p:nvSpPr>
          <p:cNvPr id="3" name="Subtitle 2"/>
          <p:cNvSpPr>
            <a:spLocks noGrp="1"/>
          </p:cNvSpPr>
          <p:nvPr>
            <p:ph type="subTitle" idx="1"/>
          </p:nvPr>
        </p:nvSpPr>
        <p:spPr>
          <a:xfrm>
            <a:off x="525775" y="2550863"/>
            <a:ext cx="10993546" cy="590321"/>
          </a:xfrm>
        </p:spPr>
        <p:txBody>
          <a:bodyPr/>
          <a:lstStyle/>
          <a:p>
            <a:pPr algn="l" rtl="0"/>
            <a:r>
              <a:rPr lang="x-none" b="0" i="0" u="none" baseline="0"/>
              <a:t>Prevencija nasilja na radnom </a:t>
            </a:r>
            <a:r>
              <a:rPr lang="x-none" b="0" i="0" u="none" baseline="0" smtClean="0"/>
              <a:t>mjestu</a:t>
            </a:r>
            <a:r>
              <a:rPr lang="en-US" b="0" i="0" u="none" baseline="0" dirty="0" smtClean="0"/>
              <a:t> </a:t>
            </a:r>
            <a:r>
              <a:rPr lang="x-none" b="0" i="0" u="none" baseline="0" smtClean="0"/>
              <a:t> </a:t>
            </a:r>
            <a:endParaRPr lang="x-none" dirty="0"/>
          </a:p>
        </p:txBody>
      </p:sp>
      <p:sp>
        <p:nvSpPr>
          <p:cNvPr id="4" name="TextBox 3"/>
          <p:cNvSpPr txBox="1"/>
          <p:nvPr/>
        </p:nvSpPr>
        <p:spPr>
          <a:xfrm>
            <a:off x="807425" y="3344851"/>
            <a:ext cx="9528066" cy="1477328"/>
          </a:xfrm>
          <a:prstGeom prst="rect">
            <a:avLst/>
          </a:prstGeom>
          <a:noFill/>
        </p:spPr>
        <p:txBody>
          <a:bodyPr wrap="square" rtlCol="0">
            <a:spAutoFit/>
          </a:bodyPr>
          <a:lstStyle/>
          <a:p>
            <a:pPr algn="l" rtl="0"/>
            <a:r>
              <a:rPr lang="x-none" b="0" i="0" u="none" baseline="0" dirty="0">
                <a:solidFill>
                  <a:schemeClr val="bg1"/>
                </a:solidFill>
              </a:rPr>
              <a:t>Šta je nasilje na </a:t>
            </a:r>
            <a:r>
              <a:rPr lang="x-none" b="0" i="0" u="none" baseline="0">
                <a:solidFill>
                  <a:schemeClr val="bg1"/>
                </a:solidFill>
              </a:rPr>
              <a:t>radnom </a:t>
            </a:r>
            <a:r>
              <a:rPr lang="x-none" b="0" i="0" u="none" baseline="0" smtClean="0">
                <a:solidFill>
                  <a:schemeClr val="bg1"/>
                </a:solidFill>
              </a:rPr>
              <a:t>mjestu</a:t>
            </a:r>
            <a:r>
              <a:rPr lang="en-US" b="0" i="0" u="none" baseline="0" dirty="0" smtClean="0">
                <a:solidFill>
                  <a:schemeClr val="bg1"/>
                </a:solidFill>
              </a:rPr>
              <a:t> (WPV)</a:t>
            </a:r>
            <a:r>
              <a:rPr lang="x-none" b="0" i="0" u="none" baseline="0" smtClean="0">
                <a:solidFill>
                  <a:schemeClr val="bg1"/>
                </a:solidFill>
              </a:rPr>
              <a:t>? </a:t>
            </a:r>
            <a:endParaRPr lang="x-none" b="0" i="0" u="none" baseline="0" dirty="0">
              <a:solidFill>
                <a:schemeClr val="bg1"/>
              </a:solidFill>
            </a:endParaRPr>
          </a:p>
          <a:p>
            <a:pPr algn="l" rtl="0"/>
            <a:r>
              <a:rPr lang="en-US" b="0" i="0" u="none" baseline="0" dirty="0" err="1" smtClean="0">
                <a:solidFill>
                  <a:schemeClr val="bg1"/>
                </a:solidFill>
              </a:rPr>
              <a:t>Koje</a:t>
            </a:r>
            <a:r>
              <a:rPr lang="en-US" b="0" i="0" u="none" baseline="0" dirty="0" smtClean="0">
                <a:solidFill>
                  <a:schemeClr val="bg1"/>
                </a:solidFill>
              </a:rPr>
              <a:t> </a:t>
            </a:r>
            <a:r>
              <a:rPr lang="en-US" b="0" i="0" u="none" baseline="0" dirty="0" err="1" smtClean="0">
                <a:solidFill>
                  <a:schemeClr val="bg1"/>
                </a:solidFill>
              </a:rPr>
              <a:t>su</a:t>
            </a:r>
            <a:r>
              <a:rPr lang="en-US" b="0" i="0" u="none" baseline="0" dirty="0" smtClean="0">
                <a:solidFill>
                  <a:schemeClr val="bg1"/>
                </a:solidFill>
              </a:rPr>
              <a:t> </a:t>
            </a:r>
            <a:r>
              <a:rPr lang="en-US" b="0" i="0" u="none" baseline="0" dirty="0" err="1" smtClean="0">
                <a:solidFill>
                  <a:schemeClr val="bg1"/>
                </a:solidFill>
              </a:rPr>
              <a:t>odgovornosti</a:t>
            </a:r>
            <a:r>
              <a:rPr lang="en-US" b="0" i="0" u="none" baseline="0" dirty="0" smtClean="0">
                <a:solidFill>
                  <a:schemeClr val="bg1"/>
                </a:solidFill>
              </a:rPr>
              <a:t> </a:t>
            </a:r>
            <a:r>
              <a:rPr lang="en-US" b="0" i="0" u="none" baseline="0" dirty="0" err="1" smtClean="0">
                <a:solidFill>
                  <a:schemeClr val="bg1"/>
                </a:solidFill>
              </a:rPr>
              <a:t>poslodavaca</a:t>
            </a:r>
            <a:r>
              <a:rPr lang="x-none" b="0" i="0" u="none" baseline="0" smtClean="0">
                <a:solidFill>
                  <a:schemeClr val="bg1"/>
                </a:solidFill>
              </a:rPr>
              <a:t>?</a:t>
            </a:r>
            <a:endParaRPr lang="x-none" b="0" i="0" u="none" baseline="0" dirty="0">
              <a:solidFill>
                <a:schemeClr val="bg1"/>
              </a:solidFill>
            </a:endParaRPr>
          </a:p>
          <a:p>
            <a:pPr algn="l" rtl="0"/>
            <a:r>
              <a:rPr lang="en-US" b="0" i="0" u="none" baseline="0" dirty="0" err="1" smtClean="0">
                <a:solidFill>
                  <a:schemeClr val="bg1"/>
                </a:solidFill>
              </a:rPr>
              <a:t>Šta</a:t>
            </a:r>
            <a:r>
              <a:rPr lang="en-US" b="0" i="0" u="none" baseline="0" dirty="0" smtClean="0">
                <a:solidFill>
                  <a:schemeClr val="bg1"/>
                </a:solidFill>
              </a:rPr>
              <a:t> </a:t>
            </a:r>
            <a:r>
              <a:rPr lang="en-US" b="0" i="0" u="none" baseline="0" dirty="0" err="1" smtClean="0">
                <a:solidFill>
                  <a:schemeClr val="bg1"/>
                </a:solidFill>
              </a:rPr>
              <a:t>su</a:t>
            </a:r>
            <a:r>
              <a:rPr lang="en-US" b="0" i="0" u="none" baseline="0" dirty="0" smtClean="0">
                <a:solidFill>
                  <a:schemeClr val="bg1"/>
                </a:solidFill>
              </a:rPr>
              <a:t> </a:t>
            </a:r>
            <a:r>
              <a:rPr lang="en-US" b="0" i="0" u="none" baseline="0" dirty="0" err="1" smtClean="0">
                <a:solidFill>
                  <a:schemeClr val="bg1"/>
                </a:solidFill>
              </a:rPr>
              <a:t>prava</a:t>
            </a:r>
            <a:r>
              <a:rPr lang="en-US" b="0" i="0" u="none" baseline="0" dirty="0" smtClean="0">
                <a:solidFill>
                  <a:schemeClr val="bg1"/>
                </a:solidFill>
              </a:rPr>
              <a:t> </a:t>
            </a:r>
            <a:r>
              <a:rPr lang="en-US" b="0" i="0" u="none" baseline="0" dirty="0" err="1" smtClean="0">
                <a:solidFill>
                  <a:schemeClr val="bg1"/>
                </a:solidFill>
              </a:rPr>
              <a:t>radnika</a:t>
            </a:r>
            <a:r>
              <a:rPr lang="x-none" b="0" i="0" u="none" baseline="0" smtClean="0">
                <a:solidFill>
                  <a:schemeClr val="bg1"/>
                </a:solidFill>
              </a:rPr>
              <a:t>?</a:t>
            </a:r>
            <a:endParaRPr lang="x-none" b="0" i="0" u="none" baseline="0" dirty="0">
              <a:solidFill>
                <a:schemeClr val="bg1"/>
              </a:solidFill>
            </a:endParaRPr>
          </a:p>
          <a:p>
            <a:pPr algn="l" rtl="0"/>
            <a:r>
              <a:rPr lang="en-US" b="0" i="0" u="none" baseline="0" dirty="0" err="1" smtClean="0">
                <a:solidFill>
                  <a:schemeClr val="bg1"/>
                </a:solidFill>
              </a:rPr>
              <a:t>Navedite</a:t>
            </a:r>
            <a:r>
              <a:rPr lang="en-US" b="0" i="0" u="none" baseline="0" dirty="0" smtClean="0">
                <a:solidFill>
                  <a:schemeClr val="bg1"/>
                </a:solidFill>
              </a:rPr>
              <a:t> </a:t>
            </a:r>
            <a:r>
              <a:rPr lang="en-US" b="0" i="0" u="none" baseline="0" dirty="0" err="1" smtClean="0">
                <a:solidFill>
                  <a:schemeClr val="bg1"/>
                </a:solidFill>
              </a:rPr>
              <a:t>neke</a:t>
            </a:r>
            <a:r>
              <a:rPr lang="en-US" b="0" i="0" u="none" baseline="0" dirty="0" smtClean="0">
                <a:solidFill>
                  <a:schemeClr val="bg1"/>
                </a:solidFill>
              </a:rPr>
              <a:t> </a:t>
            </a:r>
            <a:r>
              <a:rPr lang="en-US" b="0" i="0" u="none" baseline="0" dirty="0" err="1" smtClean="0">
                <a:solidFill>
                  <a:schemeClr val="bg1"/>
                </a:solidFill>
              </a:rPr>
              <a:t>primjere</a:t>
            </a:r>
            <a:r>
              <a:rPr lang="en-US" dirty="0" smtClean="0">
                <a:solidFill>
                  <a:schemeClr val="bg1"/>
                </a:solidFill>
              </a:rPr>
              <a:t> </a:t>
            </a:r>
            <a:r>
              <a:rPr lang="x-none" b="0" i="0" u="none" baseline="0" smtClean="0">
                <a:solidFill>
                  <a:schemeClr val="bg1"/>
                </a:solidFill>
              </a:rPr>
              <a:t> </a:t>
            </a:r>
            <a:r>
              <a:rPr lang="x-none" b="0" i="0" u="none" baseline="0" dirty="0">
                <a:solidFill>
                  <a:schemeClr val="bg1"/>
                </a:solidFill>
              </a:rPr>
              <a:t>WPV?</a:t>
            </a:r>
          </a:p>
          <a:p>
            <a:pPr algn="l" rtl="0"/>
            <a:r>
              <a:rPr lang="en-US" b="0" i="0" u="none" baseline="0" dirty="0" err="1" smtClean="0">
                <a:solidFill>
                  <a:schemeClr val="bg1"/>
                </a:solidFill>
              </a:rPr>
              <a:t>Kako</a:t>
            </a:r>
            <a:r>
              <a:rPr lang="en-US" b="0" i="0" u="none" baseline="0" dirty="0" smtClean="0">
                <a:solidFill>
                  <a:schemeClr val="bg1"/>
                </a:solidFill>
              </a:rPr>
              <a:t> se </a:t>
            </a:r>
            <a:r>
              <a:rPr lang="en-US" b="0" i="0" u="none" baseline="0" dirty="0" err="1" smtClean="0">
                <a:solidFill>
                  <a:schemeClr val="bg1"/>
                </a:solidFill>
              </a:rPr>
              <a:t>zaštititi</a:t>
            </a:r>
            <a:r>
              <a:rPr lang="x-none" b="0" i="0" u="none" baseline="0" smtClean="0">
                <a:solidFill>
                  <a:schemeClr val="bg1"/>
                </a:solidFill>
              </a:rPr>
              <a:t>? </a:t>
            </a:r>
            <a:endParaRPr lang="x-none" dirty="0">
              <a:solidFill>
                <a:schemeClr val="bg1"/>
              </a:solidFill>
            </a:endParaRPr>
          </a:p>
        </p:txBody>
      </p:sp>
    </p:spTree>
    <p:extLst>
      <p:ext uri="{BB962C8B-B14F-4D97-AF65-F5344CB8AC3E}">
        <p14:creationId xmlns:p14="http://schemas.microsoft.com/office/powerpoint/2010/main" val="3095474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a:t>Zaštita na radu i zdravlje</a:t>
            </a:r>
            <a:r>
              <a:rPr lang="x-none"/>
              <a:t/>
            </a:r>
            <a:br>
              <a:rPr lang="x-none"/>
            </a:br>
            <a:endParaRPr lang="x-none" dirty="0"/>
          </a:p>
        </p:txBody>
      </p:sp>
      <p:sp>
        <p:nvSpPr>
          <p:cNvPr id="4" name="Content Placeholder 2"/>
          <p:cNvSpPr>
            <a:spLocks noGrp="1"/>
          </p:cNvSpPr>
          <p:nvPr>
            <p:ph idx="1"/>
          </p:nvPr>
        </p:nvSpPr>
        <p:spPr>
          <a:xfrm>
            <a:off x="581192" y="2180496"/>
            <a:ext cx="4344099" cy="3678303"/>
          </a:xfrm>
          <a:prstGeom prst="rect">
            <a:avLst/>
          </a:prstGeom>
        </p:spPr>
        <p:txBody>
          <a:bodyPr>
            <a:normAutofit fontScale="92500" lnSpcReduction="10000"/>
          </a:bodyPr>
          <a:lstStyle/>
          <a:p>
            <a:pPr lvl="0" algn="l" rtl="0"/>
            <a:r>
              <a:rPr lang="x-none" b="0" i="0" u="none" baseline="0" dirty="0">
                <a:solidFill>
                  <a:schemeClr val="tx1"/>
                </a:solidFill>
              </a:rPr>
              <a:t>Definicija sigurnosti za radnom mjestu</a:t>
            </a:r>
          </a:p>
          <a:p>
            <a:pPr lvl="0" algn="l" rtl="0"/>
            <a:r>
              <a:rPr lang="x-none" b="0" i="0" u="none" baseline="0" dirty="0">
                <a:solidFill>
                  <a:schemeClr val="tx1"/>
                </a:solidFill>
              </a:rPr>
              <a:t>OSHA zakon</a:t>
            </a:r>
          </a:p>
          <a:p>
            <a:pPr lvl="0" algn="l" rtl="0"/>
            <a:r>
              <a:rPr lang="x-none" b="0" i="0" u="none" baseline="0" dirty="0">
                <a:solidFill>
                  <a:schemeClr val="tx1"/>
                </a:solidFill>
              </a:rPr>
              <a:t>OSHA link za zdravstvene radnike</a:t>
            </a:r>
          </a:p>
          <a:p>
            <a:pPr lvl="0" algn="l" rtl="0"/>
            <a:r>
              <a:rPr lang="x-none" b="0" i="0" u="none" baseline="0" dirty="0">
                <a:solidFill>
                  <a:schemeClr val="tx1"/>
                </a:solidFill>
              </a:rPr>
              <a:t>OSHA linkovi </a:t>
            </a:r>
            <a:r>
              <a:rPr lang="x-none" b="0" i="0" u="none" baseline="0">
                <a:solidFill>
                  <a:schemeClr val="tx1"/>
                </a:solidFill>
              </a:rPr>
              <a:t>za </a:t>
            </a:r>
            <a:r>
              <a:rPr lang="x-none" b="0" i="0" u="none" baseline="0" smtClean="0">
                <a:solidFill>
                  <a:schemeClr val="tx1"/>
                </a:solidFill>
              </a:rPr>
              <a:t>građevin</a:t>
            </a:r>
            <a:r>
              <a:rPr lang="bs-Latn-BA" b="0" i="0" u="none" baseline="0" dirty="0" smtClean="0">
                <a:solidFill>
                  <a:schemeClr val="tx1"/>
                </a:solidFill>
              </a:rPr>
              <a:t>are</a:t>
            </a:r>
            <a:r>
              <a:rPr lang="x-none" b="0" i="0" u="none" baseline="0" smtClean="0">
                <a:solidFill>
                  <a:schemeClr val="tx1"/>
                </a:solidFill>
              </a:rPr>
              <a:t>  </a:t>
            </a:r>
            <a:endParaRPr lang="x-none" b="0" i="0" u="none" baseline="0" dirty="0">
              <a:solidFill>
                <a:schemeClr val="tx1"/>
              </a:solidFill>
            </a:endParaRPr>
          </a:p>
          <a:p>
            <a:pPr lvl="0" algn="l" rtl="0"/>
            <a:r>
              <a:rPr lang="x-none" b="0" i="0" u="none" baseline="0" dirty="0">
                <a:solidFill>
                  <a:schemeClr val="tx1"/>
                </a:solidFill>
              </a:rPr>
              <a:t>Zaštita mašina </a:t>
            </a:r>
          </a:p>
          <a:p>
            <a:pPr lvl="0" algn="l" rtl="0"/>
            <a:r>
              <a:rPr lang="x-none" b="0" i="0" u="none" baseline="0" dirty="0">
                <a:solidFill>
                  <a:schemeClr val="tx1"/>
                </a:solidFill>
              </a:rPr>
              <a:t>Opasnost za mlade radnike</a:t>
            </a:r>
          </a:p>
          <a:p>
            <a:pPr lvl="0" algn="l" rtl="0"/>
            <a:r>
              <a:rPr lang="x-none" b="0" i="0" u="none" baseline="0" dirty="0">
                <a:solidFill>
                  <a:schemeClr val="tx1"/>
                </a:solidFill>
              </a:rPr>
              <a:t>Ergonomija / Ispravna mehanika tijela  </a:t>
            </a:r>
          </a:p>
          <a:p>
            <a:pPr lvl="0" algn="l" rtl="0"/>
            <a:r>
              <a:rPr lang="x-none" b="0" i="0" u="none" baseline="0" dirty="0">
                <a:solidFill>
                  <a:schemeClr val="tx1"/>
                </a:solidFill>
              </a:rPr>
              <a:t>Vodite brigu o svojim leđima</a:t>
            </a:r>
          </a:p>
          <a:p>
            <a:pPr lvl="0" algn="l" rtl="0"/>
            <a:r>
              <a:rPr lang="x-none" b="0" i="0" u="none" baseline="0" dirty="0">
                <a:solidFill>
                  <a:schemeClr val="tx1"/>
                </a:solidFill>
              </a:rPr>
              <a:t>Sigurno podizanje</a:t>
            </a:r>
          </a:p>
          <a:p>
            <a:pPr lvl="0" algn="l" rtl="0"/>
            <a:r>
              <a:rPr lang="x-none" b="0" i="0" u="none" baseline="0" dirty="0">
                <a:solidFill>
                  <a:schemeClr val="tx1"/>
                </a:solidFill>
              </a:rPr>
              <a:t>Propisi za buku </a:t>
            </a:r>
            <a:endParaRPr lang="x-none" dirty="0">
              <a:solidFill>
                <a:schemeClr val="tx1"/>
              </a:solidFill>
            </a:endParaRPr>
          </a:p>
          <a:p>
            <a:endParaRPr lang="x-none" dirty="0"/>
          </a:p>
        </p:txBody>
      </p:sp>
      <p:pic>
        <p:nvPicPr>
          <p:cNvPr id="3" name="Picture 2" title="Safety FIrst znak"/>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6628" y="804507"/>
            <a:ext cx="3154180" cy="3154180"/>
          </a:xfrm>
          <a:prstGeom prst="rect">
            <a:avLst/>
          </a:prstGeom>
        </p:spPr>
      </p:pic>
      <p:sp>
        <p:nvSpPr>
          <p:cNvPr id="8" name="Content Placeholder 2"/>
          <p:cNvSpPr txBox="1">
            <a:spLocks/>
          </p:cNvSpPr>
          <p:nvPr/>
        </p:nvSpPr>
        <p:spPr>
          <a:xfrm>
            <a:off x="4922006" y="1738457"/>
            <a:ext cx="4344099" cy="3678303"/>
          </a:xfrm>
          <a:prstGeom prst="rect">
            <a:avLst/>
          </a:prstGeom>
        </p:spPr>
        <p:txBody>
          <a:bodyPr vert="horz" lIns="91440" tIns="45720" rIns="91440" bIns="45720" rtlCol="0" anchor="ctr">
            <a:normAutofit/>
          </a:bodyPr>
          <a:lstStyle/>
          <a:p>
            <a:pPr marL="306000" indent="-306000" defTabSz="457200">
              <a:spcBef>
                <a:spcPct val="20000"/>
              </a:spcBef>
              <a:spcAft>
                <a:spcPts val="600"/>
              </a:spcAft>
              <a:buClr>
                <a:schemeClr val="accent2"/>
              </a:buClr>
              <a:buSzPct val="92000"/>
              <a:buFont typeface="Wingdings 2" panose="05020102010507070707" pitchFamily="18" charset="2"/>
              <a:buChar char=""/>
            </a:pPr>
            <a:r>
              <a:rPr lang="en-US" sz="1700" dirty="0" err="1" smtClean="0"/>
              <a:t>Radni</a:t>
            </a:r>
            <a:r>
              <a:rPr lang="en-US" sz="1700" dirty="0" smtClean="0"/>
              <a:t> </a:t>
            </a:r>
            <a:r>
              <a:rPr lang="en-US" sz="1700" dirty="0" err="1" smtClean="0"/>
              <a:t>prostor</a:t>
            </a:r>
            <a:endParaRPr kumimoji="0" lang="x-none" sz="1700" b="0" i="0" u="none" strike="noStrike" kern="1200" cap="none" spc="0" normalizeH="0" baseline="0" noProof="0" dirty="0" smtClean="0">
              <a:ln>
                <a:noFill/>
              </a:ln>
              <a:solidFill>
                <a:schemeClr val="tx1"/>
              </a:solidFill>
              <a:effectLst/>
              <a:uLnTx/>
              <a:uFillTx/>
              <a:latin typeface="+mn-lt"/>
              <a:ea typeface="+mn-ea"/>
              <a:cs typeface="+mn-cs"/>
            </a:endParaRPr>
          </a:p>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r>
              <a:rPr kumimoji="0" lang="en-US" sz="1700" b="0" i="0" u="none" strike="noStrike" kern="1200" cap="none" spc="0" normalizeH="0" baseline="0" noProof="0" dirty="0" err="1" smtClean="0">
                <a:ln>
                  <a:noFill/>
                </a:ln>
                <a:solidFill>
                  <a:schemeClr val="tx1"/>
                </a:solidFill>
                <a:effectLst/>
                <a:uLnTx/>
                <a:uFillTx/>
                <a:latin typeface="+mn-lt"/>
                <a:ea typeface="+mn-ea"/>
                <a:cs typeface="+mn-cs"/>
              </a:rPr>
              <a:t>Potencijalne</a:t>
            </a:r>
            <a:r>
              <a:rPr kumimoji="0" lang="en-US" sz="17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700" b="0" i="0" u="none" strike="noStrike" kern="1200" cap="none" spc="0" normalizeH="0" baseline="0" noProof="0" dirty="0" err="1" smtClean="0">
                <a:ln>
                  <a:noFill/>
                </a:ln>
                <a:solidFill>
                  <a:schemeClr val="tx1"/>
                </a:solidFill>
                <a:effectLst/>
                <a:uLnTx/>
                <a:uFillTx/>
                <a:latin typeface="+mn-lt"/>
                <a:ea typeface="+mn-ea"/>
                <a:cs typeface="+mn-cs"/>
              </a:rPr>
              <a:t>opasnosti</a:t>
            </a:r>
            <a:r>
              <a:rPr kumimoji="0" lang="en-US" sz="17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700" b="0" i="0" u="none" strike="noStrike" kern="1200" cap="none" spc="0" normalizeH="0" baseline="0" noProof="0" dirty="0" err="1" smtClean="0">
                <a:ln>
                  <a:noFill/>
                </a:ln>
                <a:solidFill>
                  <a:schemeClr val="tx1"/>
                </a:solidFill>
                <a:effectLst/>
                <a:uLnTx/>
                <a:uFillTx/>
                <a:latin typeface="+mn-lt"/>
                <a:ea typeface="+mn-ea"/>
                <a:cs typeface="+mn-cs"/>
              </a:rPr>
              <a:t>u</a:t>
            </a:r>
            <a:r>
              <a:rPr kumimoji="0" lang="en-US" sz="17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700" b="0" i="0" u="none" strike="noStrike" kern="1200" cap="none" spc="0" normalizeH="0" baseline="0" noProof="0" dirty="0" err="1" smtClean="0">
                <a:ln>
                  <a:noFill/>
                </a:ln>
                <a:solidFill>
                  <a:schemeClr val="tx1"/>
                </a:solidFill>
                <a:effectLst/>
                <a:uLnTx/>
                <a:uFillTx/>
                <a:latin typeface="+mn-lt"/>
                <a:ea typeface="+mn-ea"/>
                <a:cs typeface="+mn-cs"/>
              </a:rPr>
              <a:t>kancelariji</a:t>
            </a:r>
            <a:endParaRPr kumimoji="0" lang="x-none" sz="1700" b="0" i="0" u="none" strike="noStrike" kern="1200" cap="none" spc="0" normalizeH="0" baseline="0" noProof="0" dirty="0" smtClean="0">
              <a:ln>
                <a:noFill/>
              </a:ln>
              <a:solidFill>
                <a:schemeClr val="tx1"/>
              </a:solidFill>
              <a:effectLst/>
              <a:uLnTx/>
              <a:uFillTx/>
              <a:latin typeface="+mn-lt"/>
              <a:ea typeface="+mn-ea"/>
              <a:cs typeface="+mn-cs"/>
            </a:endParaRPr>
          </a:p>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r>
              <a:rPr kumimoji="0" lang="en-US" sz="1700" b="0" i="0" u="none" strike="noStrike" kern="1200" cap="none" spc="0" normalizeH="0" baseline="0" noProof="0" dirty="0" err="1" smtClean="0">
                <a:ln>
                  <a:noFill/>
                </a:ln>
                <a:solidFill>
                  <a:schemeClr val="tx1"/>
                </a:solidFill>
                <a:effectLst/>
                <a:uLnTx/>
                <a:uFillTx/>
                <a:latin typeface="+mn-lt"/>
                <a:ea typeface="+mn-ea"/>
                <a:cs typeface="+mn-cs"/>
              </a:rPr>
              <a:t>Pravilna</a:t>
            </a:r>
            <a:r>
              <a:rPr kumimoji="0" lang="en-US" sz="17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700" b="0" i="0" u="none" strike="noStrike" kern="1200" cap="none" spc="0" normalizeH="0" baseline="0" noProof="0" dirty="0" err="1" smtClean="0">
                <a:ln>
                  <a:noFill/>
                </a:ln>
                <a:solidFill>
                  <a:schemeClr val="tx1"/>
                </a:solidFill>
                <a:effectLst/>
                <a:uLnTx/>
                <a:uFillTx/>
                <a:latin typeface="+mn-lt"/>
                <a:ea typeface="+mn-ea"/>
                <a:cs typeface="+mn-cs"/>
              </a:rPr>
              <a:t>upotreba</a:t>
            </a:r>
            <a:r>
              <a:rPr kumimoji="0" lang="en-US" sz="17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700" b="0" i="0" u="none" strike="noStrike" kern="1200" cap="none" spc="0" normalizeH="0" baseline="0" noProof="0" dirty="0" err="1" smtClean="0">
                <a:ln>
                  <a:noFill/>
                </a:ln>
                <a:solidFill>
                  <a:schemeClr val="tx1"/>
                </a:solidFill>
                <a:effectLst/>
                <a:uLnTx/>
                <a:uFillTx/>
                <a:latin typeface="+mn-lt"/>
                <a:ea typeface="+mn-ea"/>
                <a:cs typeface="+mn-cs"/>
              </a:rPr>
              <a:t>alata</a:t>
            </a:r>
            <a:endParaRPr kumimoji="0" lang="x-none" sz="1700" b="0" i="0" u="none" strike="noStrike" kern="1200" cap="none" spc="0" normalizeH="0" baseline="0" noProof="0" dirty="0" smtClean="0">
              <a:ln>
                <a:noFill/>
              </a:ln>
              <a:solidFill>
                <a:schemeClr val="tx1"/>
              </a:solidFill>
              <a:effectLst/>
              <a:uLnTx/>
              <a:uFillTx/>
              <a:latin typeface="+mn-lt"/>
              <a:ea typeface="+mn-ea"/>
              <a:cs typeface="+mn-cs"/>
            </a:endParaRPr>
          </a:p>
          <a:p>
            <a:pPr marL="306000" indent="-306000" defTabSz="457200">
              <a:spcBef>
                <a:spcPct val="20000"/>
              </a:spcBef>
              <a:spcAft>
                <a:spcPts val="600"/>
              </a:spcAft>
              <a:buClr>
                <a:schemeClr val="accent2"/>
              </a:buClr>
              <a:buSzPct val="92000"/>
              <a:buFont typeface="Wingdings 2" panose="05020102010507070707" pitchFamily="18" charset="2"/>
              <a:buChar char=""/>
            </a:pPr>
            <a:r>
              <a:rPr lang="en-US" sz="1700" dirty="0" err="1" smtClean="0"/>
              <a:t>Sigurnost</a:t>
            </a:r>
            <a:r>
              <a:rPr lang="en-US" sz="1700" dirty="0" smtClean="0"/>
              <a:t> </a:t>
            </a:r>
            <a:r>
              <a:rPr lang="en-US" sz="1700" dirty="0" err="1" smtClean="0"/>
              <a:t>ure</a:t>
            </a:r>
            <a:r>
              <a:rPr lang="vi-VN" sz="1700" dirty="0" smtClean="0">
                <a:latin typeface="Calibri" pitchFamily="34" charset="0"/>
              </a:rPr>
              <a:t>đ</a:t>
            </a:r>
            <a:r>
              <a:rPr lang="en-US" sz="1700" dirty="0" err="1" smtClean="0"/>
              <a:t>aja</a:t>
            </a:r>
            <a:r>
              <a:rPr lang="en-US" sz="1700" dirty="0" smtClean="0"/>
              <a:t> </a:t>
            </a:r>
            <a:r>
              <a:rPr lang="en-US" sz="1700" dirty="0" err="1" smtClean="0"/>
              <a:t>i</a:t>
            </a:r>
            <a:r>
              <a:rPr lang="en-US" sz="1700" dirty="0" smtClean="0"/>
              <a:t> </a:t>
            </a:r>
            <a:r>
              <a:rPr lang="en-US" sz="1700" dirty="0" err="1" smtClean="0"/>
              <a:t>alata</a:t>
            </a:r>
            <a:endParaRPr kumimoji="0" lang="x-none" sz="1700" b="0" i="0" u="none" strike="noStrike" kern="1200" cap="none" spc="0" normalizeH="0" baseline="0" noProof="0" dirty="0" smtClean="0">
              <a:ln>
                <a:noFill/>
              </a:ln>
              <a:solidFill>
                <a:schemeClr val="tx1"/>
              </a:solidFill>
              <a:effectLst/>
              <a:uLnTx/>
              <a:uFillTx/>
              <a:latin typeface="+mn-lt"/>
              <a:ea typeface="+mn-ea"/>
              <a:cs typeface="+mn-cs"/>
            </a:endParaRPr>
          </a:p>
          <a:p>
            <a:pPr marL="306000" indent="-306000" defTabSz="457200">
              <a:spcBef>
                <a:spcPct val="20000"/>
              </a:spcBef>
              <a:spcAft>
                <a:spcPts val="600"/>
              </a:spcAft>
              <a:buClr>
                <a:schemeClr val="accent2"/>
              </a:buClr>
              <a:buSzPct val="92000"/>
              <a:buFont typeface="Wingdings 2" panose="05020102010507070707" pitchFamily="18" charset="2"/>
              <a:buChar char=""/>
            </a:pPr>
            <a:r>
              <a:rPr lang="en-US" sz="1700" dirty="0" err="1" smtClean="0"/>
              <a:t>Zatvaranje</a:t>
            </a:r>
            <a:r>
              <a:rPr lang="en-US" sz="1700" dirty="0" smtClean="0"/>
              <a:t> / </a:t>
            </a:r>
            <a:r>
              <a:rPr lang="en-US" sz="1700" dirty="0" err="1" smtClean="0"/>
              <a:t>Označavanje</a:t>
            </a:r>
            <a:endParaRPr kumimoji="0" lang="x-none" sz="1700" b="0" i="0" u="none" strike="noStrike" kern="1200" cap="none" spc="0" normalizeH="0" baseline="0" noProof="0" dirty="0" smtClean="0">
              <a:ln>
                <a:noFill/>
              </a:ln>
              <a:solidFill>
                <a:schemeClr val="tx1"/>
              </a:solidFill>
              <a:effectLst/>
              <a:uLnTx/>
              <a:uFillTx/>
              <a:latin typeface="+mn-lt"/>
              <a:ea typeface="+mn-ea"/>
              <a:cs typeface="+mn-cs"/>
            </a:endParaRPr>
          </a:p>
          <a:p>
            <a:pPr marL="306000" indent="-306000" defTabSz="457200">
              <a:spcBef>
                <a:spcPct val="20000"/>
              </a:spcBef>
              <a:spcAft>
                <a:spcPts val="600"/>
              </a:spcAft>
              <a:buClr>
                <a:schemeClr val="accent2"/>
              </a:buClr>
              <a:buSzPct val="92000"/>
              <a:buFont typeface="Wingdings 2" panose="05020102010507070707" pitchFamily="18" charset="2"/>
              <a:buChar char=""/>
            </a:pPr>
            <a:r>
              <a:rPr lang="en-US" sz="1700" dirty="0" err="1" smtClean="0"/>
              <a:t>Lična</a:t>
            </a:r>
            <a:r>
              <a:rPr lang="en-US" sz="1700" dirty="0" smtClean="0"/>
              <a:t> </a:t>
            </a:r>
            <a:r>
              <a:rPr lang="en-US" sz="1700" dirty="0" err="1" smtClean="0"/>
              <a:t>zaštitna</a:t>
            </a:r>
            <a:r>
              <a:rPr lang="en-US" sz="1700" dirty="0" smtClean="0"/>
              <a:t> </a:t>
            </a:r>
            <a:r>
              <a:rPr lang="en-US" sz="1700" dirty="0" err="1" smtClean="0"/>
              <a:t>oprema</a:t>
            </a:r>
            <a:endParaRPr lang="en-US" sz="1700" dirty="0" smtClean="0"/>
          </a:p>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endParaRPr kumimoji="0" lang="x-none" sz="1800" b="0" i="0" u="none" strike="noStrike" kern="1200" cap="none" spc="0" normalizeH="0" baseline="0" noProof="0" dirty="0" smtClean="0">
              <a:ln>
                <a:noFill/>
              </a:ln>
              <a:solidFill>
                <a:schemeClr val="tx1"/>
              </a:solidFill>
              <a:effectLst/>
              <a:uLnTx/>
              <a:uFillTx/>
              <a:latin typeface="+mn-lt"/>
              <a:ea typeface="+mn-ea"/>
              <a:cs typeface="+mn-cs"/>
            </a:endParaRPr>
          </a:p>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endParaRPr kumimoji="0" lang="x-none" sz="18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808259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252" y="615731"/>
            <a:ext cx="7024744" cy="1143000"/>
          </a:xfrm>
        </p:spPr>
        <p:txBody>
          <a:bodyPr>
            <a:normAutofit/>
          </a:bodyPr>
          <a:lstStyle/>
          <a:p>
            <a:pPr algn="l" rtl="0"/>
            <a:r>
              <a:rPr lang="x-none" b="0" i="0" u="none" baseline="0">
                <a:solidFill>
                  <a:srgbClr val="2E9D1B"/>
                </a:solidFill>
              </a:rPr>
              <a:t>Definicija sigurnosti na radnom mjestu:</a:t>
            </a:r>
            <a:endParaRPr lang="x-none" dirty="0">
              <a:solidFill>
                <a:srgbClr val="2E9D1B"/>
              </a:solidFill>
            </a:endParaRPr>
          </a:p>
        </p:txBody>
      </p:sp>
      <p:sp>
        <p:nvSpPr>
          <p:cNvPr id="4" name="Rectangle 3"/>
          <p:cNvSpPr/>
          <p:nvPr/>
        </p:nvSpPr>
        <p:spPr>
          <a:xfrm>
            <a:off x="562252" y="2315582"/>
            <a:ext cx="11040134" cy="923330"/>
          </a:xfrm>
          <a:prstGeom prst="rect">
            <a:avLst/>
          </a:prstGeom>
        </p:spPr>
        <p:txBody>
          <a:bodyPr wrap="square">
            <a:spAutoFit/>
          </a:bodyPr>
          <a:lstStyle/>
          <a:p>
            <a:pPr marL="68580" indent="0" algn="l" rtl="0">
              <a:buNone/>
            </a:pPr>
            <a:r>
              <a:rPr lang="x-none" b="0" i="0" u="none" baseline="0"/>
              <a:t>Sigurnost na radnom mjestu </a:t>
            </a:r>
            <a:r>
              <a:rPr lang="x-none" b="0" i="0" u="none" baseline="0" smtClean="0"/>
              <a:t>podrazum</a:t>
            </a:r>
            <a:r>
              <a:rPr lang="bs-Latn-BA" b="0" i="0" u="none" baseline="0" dirty="0" smtClean="0"/>
              <a:t>i</a:t>
            </a:r>
            <a:r>
              <a:rPr lang="x-none" b="0" i="0" u="none" baseline="0" smtClean="0"/>
              <a:t>jeva </a:t>
            </a:r>
            <a:r>
              <a:rPr lang="x-none" b="0" i="0" u="none" baseline="0"/>
              <a:t>poslodavčevu praksu korištenja mjera za  sprečavanje i izbjegavanje incidenata koji mogu uticati na zdravlje zaposlenih, mušterija i posjetilaca, kao i na ličnu sigurnost. Ova praksa obuhvata kreiranje planova i postupaka za zaposlene i nadzornike na radnom mjestu. </a:t>
            </a:r>
          </a:p>
        </p:txBody>
      </p:sp>
      <p:pic>
        <p:nvPicPr>
          <p:cNvPr id="5" name="Picture 4" title="Tvrdi šešir i rukavi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6861" y="3281110"/>
            <a:ext cx="3093625" cy="3285713"/>
          </a:xfrm>
          <a:prstGeom prst="rect">
            <a:avLst/>
          </a:prstGeom>
        </p:spPr>
      </p:pic>
    </p:spTree>
    <p:extLst>
      <p:ext uri="{BB962C8B-B14F-4D97-AF65-F5344CB8AC3E}">
        <p14:creationId xmlns:p14="http://schemas.microsoft.com/office/powerpoint/2010/main" val="288273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01" y="810491"/>
            <a:ext cx="2515090" cy="887708"/>
          </a:xfrm>
        </p:spPr>
        <p:txBody>
          <a:bodyPr>
            <a:normAutofit/>
          </a:bodyPr>
          <a:lstStyle/>
          <a:p>
            <a:pPr algn="l" rtl="0"/>
            <a:r>
              <a:rPr lang="x-none" b="0" i="0" u="none" baseline="0" dirty="0">
                <a:solidFill>
                  <a:srgbClr val="2E9D1B"/>
                </a:solidFill>
              </a:rPr>
              <a:t>To je Zakon: </a:t>
            </a:r>
            <a:endParaRPr lang="x-none" dirty="0">
              <a:solidFill>
                <a:srgbClr val="2E9D1B"/>
              </a:solidFill>
            </a:endParaRPr>
          </a:p>
        </p:txBody>
      </p:sp>
      <p:sp>
        <p:nvSpPr>
          <p:cNvPr id="3" name="TextBox 2"/>
          <p:cNvSpPr txBox="1"/>
          <p:nvPr/>
        </p:nvSpPr>
        <p:spPr>
          <a:xfrm>
            <a:off x="457201" y="1905001"/>
            <a:ext cx="7148944" cy="3385542"/>
          </a:xfrm>
          <a:prstGeom prst="rect">
            <a:avLst/>
          </a:prstGeom>
          <a:noFill/>
        </p:spPr>
        <p:txBody>
          <a:bodyPr wrap="square" rtlCol="0">
            <a:spAutoFit/>
          </a:bodyPr>
          <a:lstStyle/>
          <a:p>
            <a:pPr algn="l" rtl="0"/>
            <a:r>
              <a:rPr lang="x-none" sz="2400" b="0" i="0" u="none" baseline="0" dirty="0"/>
              <a:t>Sigurnost prije svega!</a:t>
            </a:r>
          </a:p>
          <a:p>
            <a:endParaRPr lang="x-none" sz="2400" dirty="0"/>
          </a:p>
          <a:p>
            <a:pPr algn="l" rtl="0"/>
            <a:r>
              <a:rPr lang="x-none" sz="2400" b="0" i="0" u="none" baseline="0" dirty="0"/>
              <a:t>Ovaj poster </a:t>
            </a:r>
            <a:r>
              <a:rPr lang="bs-Latn-BA" sz="2400" dirty="0" smtClean="0"/>
              <a:t>treba</a:t>
            </a:r>
            <a:r>
              <a:rPr lang="x-none" sz="2400" b="0" i="0" u="none" baseline="0" dirty="0" smtClean="0"/>
              <a:t> </a:t>
            </a:r>
            <a:r>
              <a:rPr lang="x-none" sz="2400" b="0" i="0" u="none" baseline="0" dirty="0"/>
              <a:t>biti izložen na vidnom mjestu u vašoj kompaniji.  </a:t>
            </a:r>
          </a:p>
          <a:p>
            <a:endParaRPr lang="x-none" sz="2400" dirty="0">
              <a:solidFill>
                <a:schemeClr val="tx1">
                  <a:lumMod val="50000"/>
                  <a:lumOff val="50000"/>
                </a:schemeClr>
              </a:solidFill>
            </a:endParaRPr>
          </a:p>
          <a:p>
            <a:endParaRPr lang="x-none" sz="2400" dirty="0">
              <a:solidFill>
                <a:schemeClr val="tx1">
                  <a:lumMod val="50000"/>
                  <a:lumOff val="50000"/>
                </a:schemeClr>
              </a:solidFill>
            </a:endParaRPr>
          </a:p>
          <a:p>
            <a:pPr algn="l" rtl="0"/>
            <a:r>
              <a:rPr lang="x-none" sz="2400" b="0" i="0" u="none" baseline="0" dirty="0">
                <a:solidFill>
                  <a:schemeClr val="tx1">
                    <a:lumMod val="50000"/>
                    <a:lumOff val="50000"/>
                  </a:schemeClr>
                </a:solidFill>
              </a:rPr>
              <a:t>Poster: </a:t>
            </a:r>
          </a:p>
          <a:p>
            <a:pPr algn="l" rtl="0"/>
            <a:r>
              <a:rPr lang="pl-PL" b="0" i="0" u="none" baseline="0" dirty="0" smtClean="0">
                <a:hlinkClick r:id="rId3"/>
              </a:rPr>
              <a:t>link to To je zakonski poster</a:t>
            </a:r>
            <a:endParaRPr lang="x-none" b="0" i="0" u="none" baseline="0" dirty="0"/>
          </a:p>
          <a:p>
            <a:endParaRPr lang="x-none" sz="2800" dirty="0">
              <a:solidFill>
                <a:schemeClr val="tx1">
                  <a:lumMod val="50000"/>
                  <a:lumOff val="50000"/>
                </a:schemeClr>
              </a:solidFill>
            </a:endParaRPr>
          </a:p>
        </p:txBody>
      </p:sp>
      <p:pic>
        <p:nvPicPr>
          <p:cNvPr id="4" name="Picture 3" title="Job Safety and Health. It's the law!  post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3964" y="61054"/>
            <a:ext cx="4045032" cy="6662406"/>
          </a:xfrm>
          <a:prstGeom prst="rect">
            <a:avLst/>
          </a:prstGeom>
        </p:spPr>
      </p:pic>
    </p:spTree>
    <p:extLst>
      <p:ext uri="{BB962C8B-B14F-4D97-AF65-F5344CB8AC3E}">
        <p14:creationId xmlns:p14="http://schemas.microsoft.com/office/powerpoint/2010/main" val="579456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rtl="0"/>
            <a:r>
              <a:rPr lang="x-none" b="0" i="0" u="none" baseline="0">
                <a:solidFill>
                  <a:srgbClr val="2E9D1B"/>
                </a:solidFill>
              </a:rPr>
              <a:t>OSHA link za zdravstvene radnike</a:t>
            </a:r>
            <a:r>
              <a:rPr lang="x-none" b="1">
                <a:solidFill>
                  <a:srgbClr val="2E9D1B"/>
                </a:solidFill>
              </a:rPr>
              <a:t/>
            </a:r>
            <a:br>
              <a:rPr lang="x-none" b="1">
                <a:solidFill>
                  <a:srgbClr val="2E9D1B"/>
                </a:solidFill>
              </a:rPr>
            </a:br>
            <a:endParaRPr lang="x-none" dirty="0">
              <a:solidFill>
                <a:srgbClr val="2E9D1B"/>
              </a:solidFill>
            </a:endParaRPr>
          </a:p>
        </p:txBody>
      </p:sp>
      <p:sp>
        <p:nvSpPr>
          <p:cNvPr id="3" name="Content Placeholder 2"/>
          <p:cNvSpPr>
            <a:spLocks noGrp="1"/>
          </p:cNvSpPr>
          <p:nvPr>
            <p:ph sz="quarter" idx="4294967295"/>
          </p:nvPr>
        </p:nvSpPr>
        <p:spPr>
          <a:xfrm>
            <a:off x="2438400" y="2313432"/>
            <a:ext cx="7315200" cy="3493008"/>
          </a:xfrm>
          <a:prstGeom prst="rect">
            <a:avLst/>
          </a:prstGeom>
        </p:spPr>
        <p:txBody>
          <a:bodyPr>
            <a:normAutofit/>
          </a:bodyPr>
          <a:lstStyle/>
          <a:p>
            <a:pPr algn="l" rtl="0"/>
            <a:r>
              <a:rPr lang="en-US" sz="2000" b="0" i="0" u="sng" baseline="0" dirty="0" smtClean="0">
                <a:hlinkClick r:id="rId2"/>
              </a:rPr>
              <a:t>link to nursing home </a:t>
            </a:r>
            <a:r>
              <a:rPr lang="en-US" sz="2000" b="0" i="0" u="sng" baseline="0" dirty="0" err="1" smtClean="0">
                <a:hlinkClick r:id="rId2"/>
              </a:rPr>
              <a:t>eTool</a:t>
            </a:r>
            <a:endParaRPr lang="x-none" sz="2000" dirty="0"/>
          </a:p>
        </p:txBody>
      </p:sp>
      <p:pic>
        <p:nvPicPr>
          <p:cNvPr id="5" name="Picture 4" title="dekorativni element"/>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48038" y="2935877"/>
            <a:ext cx="5495925" cy="2857500"/>
          </a:xfrm>
          <a:prstGeom prst="rect">
            <a:avLst/>
          </a:prstGeom>
        </p:spPr>
      </p:pic>
    </p:spTree>
    <p:extLst>
      <p:ext uri="{BB962C8B-B14F-4D97-AF65-F5344CB8AC3E}">
        <p14:creationId xmlns:p14="http://schemas.microsoft.com/office/powerpoint/2010/main" val="103947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rtl="0"/>
            <a:r>
              <a:rPr lang="x-none" b="0" i="0" u="none" baseline="0">
                <a:solidFill>
                  <a:srgbClr val="2E9D1B"/>
                </a:solidFill>
              </a:rPr>
              <a:t>OSHA </a:t>
            </a:r>
            <a:r>
              <a:rPr lang="x-none" b="1" i="0" u="none" baseline="0">
                <a:solidFill>
                  <a:srgbClr val="2E9D1B"/>
                </a:solidFill>
              </a:rPr>
              <a:t>linkovi za </a:t>
            </a:r>
            <a:r>
              <a:rPr lang="x-none" b="1" i="0" u="none" baseline="0" smtClean="0">
                <a:solidFill>
                  <a:srgbClr val="2E9D1B"/>
                </a:solidFill>
              </a:rPr>
              <a:t>građevin</a:t>
            </a:r>
            <a:r>
              <a:rPr lang="bs-Latn-BA" b="1" i="0" u="none" baseline="0" dirty="0" smtClean="0">
                <a:solidFill>
                  <a:srgbClr val="2E9D1B"/>
                </a:solidFill>
              </a:rPr>
              <a:t>are</a:t>
            </a:r>
            <a:r>
              <a:rPr lang="x-none" b="1">
                <a:solidFill>
                  <a:srgbClr val="2E9D1B"/>
                </a:solidFill>
              </a:rPr>
              <a:t/>
            </a:r>
            <a:br>
              <a:rPr lang="x-none" b="1">
                <a:solidFill>
                  <a:srgbClr val="2E9D1B"/>
                </a:solidFill>
              </a:rPr>
            </a:br>
            <a:endParaRPr lang="x-none" dirty="0">
              <a:solidFill>
                <a:srgbClr val="2E9D1B"/>
              </a:solidFill>
            </a:endParaRPr>
          </a:p>
        </p:txBody>
      </p:sp>
      <p:sp>
        <p:nvSpPr>
          <p:cNvPr id="3" name="Content Placeholder 2"/>
          <p:cNvSpPr>
            <a:spLocks noGrp="1"/>
          </p:cNvSpPr>
          <p:nvPr>
            <p:ph sz="quarter" idx="4294967295"/>
          </p:nvPr>
        </p:nvSpPr>
        <p:spPr>
          <a:xfrm>
            <a:off x="2143593" y="1955599"/>
            <a:ext cx="7415784" cy="1514360"/>
          </a:xfrm>
          <a:prstGeom prst="rect">
            <a:avLst/>
          </a:prstGeom>
        </p:spPr>
        <p:txBody>
          <a:bodyPr>
            <a:normAutofit/>
          </a:bodyPr>
          <a:lstStyle/>
          <a:p>
            <a:r>
              <a:rPr lang="en-US" sz="2000" u="sng" dirty="0">
                <a:hlinkClick r:id="rId2"/>
              </a:rPr>
              <a:t>link to Construction </a:t>
            </a:r>
            <a:r>
              <a:rPr lang="en-US" sz="2000" u="sng" dirty="0" err="1">
                <a:hlinkClick r:id="rId2"/>
              </a:rPr>
              <a:t>eTool</a:t>
            </a:r>
            <a:endParaRPr lang="en-US" sz="2000" dirty="0"/>
          </a:p>
        </p:txBody>
      </p:sp>
      <p:pic>
        <p:nvPicPr>
          <p:cNvPr id="5" name="Picture 4" title="Caution. Construction Zone zna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3735" y="3707568"/>
            <a:ext cx="3386138" cy="2538227"/>
          </a:xfrm>
          <a:prstGeom prst="rect">
            <a:avLst/>
          </a:prstGeom>
        </p:spPr>
      </p:pic>
    </p:spTree>
    <p:extLst>
      <p:ext uri="{BB962C8B-B14F-4D97-AF65-F5344CB8AC3E}">
        <p14:creationId xmlns:p14="http://schemas.microsoft.com/office/powerpoint/2010/main" val="877062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99" y="945053"/>
            <a:ext cx="3812528" cy="724936"/>
          </a:xfrm>
        </p:spPr>
        <p:txBody>
          <a:bodyPr/>
          <a:lstStyle/>
          <a:p>
            <a:pPr algn="l" rtl="0"/>
            <a:r>
              <a:rPr lang="x-none" b="0" i="0" u="none" baseline="0"/>
              <a:t>Zaštita mašina: </a:t>
            </a:r>
            <a:endParaRPr lang="x-none" dirty="0"/>
          </a:p>
        </p:txBody>
      </p:sp>
      <p:sp>
        <p:nvSpPr>
          <p:cNvPr id="3" name="Content Placeholder 2"/>
          <p:cNvSpPr>
            <a:spLocks noGrp="1"/>
          </p:cNvSpPr>
          <p:nvPr>
            <p:ph sz="quarter" idx="4294967295"/>
          </p:nvPr>
        </p:nvSpPr>
        <p:spPr>
          <a:xfrm>
            <a:off x="457200" y="2168235"/>
            <a:ext cx="6560128" cy="4191000"/>
          </a:xfrm>
          <a:prstGeom prst="rect">
            <a:avLst/>
          </a:prstGeom>
        </p:spPr>
        <p:txBody>
          <a:bodyPr>
            <a:normAutofit/>
          </a:bodyPr>
          <a:lstStyle/>
          <a:p>
            <a:pPr marL="68580" indent="0" algn="l" rtl="0">
              <a:buNone/>
            </a:pPr>
            <a:r>
              <a:rPr lang="x-none" b="0" i="0" u="none" baseline="0" dirty="0"/>
              <a:t>OSHA-ina pravila za zaštitu mašina su opšta -- međutim, imaju širok domet. </a:t>
            </a:r>
            <a:endParaRPr lang="x-none" dirty="0" smtClean="0"/>
          </a:p>
          <a:p>
            <a:pPr marL="68580" indent="0" algn="l" rtl="0">
              <a:buNone/>
            </a:pPr>
            <a:endParaRPr lang="x-none" dirty="0"/>
          </a:p>
          <a:p>
            <a:pPr marL="68580" indent="0" algn="l" rtl="0">
              <a:buNone/>
            </a:pPr>
            <a:r>
              <a:rPr lang="en-US" b="0" i="0" u="none" baseline="0" dirty="0" err="1" smtClean="0"/>
              <a:t>Poslodavci</a:t>
            </a:r>
            <a:r>
              <a:rPr lang="en-US" b="0" i="0" u="none" baseline="0" dirty="0" smtClean="0"/>
              <a:t> </a:t>
            </a:r>
            <a:r>
              <a:rPr lang="en-US" b="0" i="0" u="none" baseline="0" dirty="0" err="1" smtClean="0"/>
              <a:t>moraju</a:t>
            </a:r>
            <a:r>
              <a:rPr lang="en-US" b="0" i="0" u="none" baseline="0" dirty="0" smtClean="0"/>
              <a:t> </a:t>
            </a:r>
            <a:r>
              <a:rPr lang="en-US" b="0" i="0" u="none" baseline="0" dirty="0" err="1" smtClean="0"/>
              <a:t>obučiti</a:t>
            </a:r>
            <a:r>
              <a:rPr lang="en-US" b="0" i="0" u="none" baseline="0" dirty="0" smtClean="0"/>
              <a:t> </a:t>
            </a:r>
            <a:r>
              <a:rPr lang="en-US" b="0" i="0" u="none" baseline="0" dirty="0" err="1" smtClean="0"/>
              <a:t>zaposlene</a:t>
            </a:r>
            <a:r>
              <a:rPr lang="en-US" b="0" i="0" u="none" baseline="0" dirty="0" smtClean="0"/>
              <a:t> </a:t>
            </a:r>
            <a:r>
              <a:rPr lang="en-US" b="0" i="0" u="none" baseline="0" dirty="0" err="1" smtClean="0"/>
              <a:t>kako</a:t>
            </a:r>
            <a:r>
              <a:rPr lang="en-US" b="0" i="0" u="none" baseline="0" dirty="0" smtClean="0"/>
              <a:t> </a:t>
            </a:r>
            <a:r>
              <a:rPr lang="en-US" b="0" i="0" u="none" baseline="0" dirty="0" err="1" smtClean="0"/>
              <a:t>da</a:t>
            </a:r>
            <a:r>
              <a:rPr lang="en-US" b="0" i="0" u="none" baseline="0" dirty="0" smtClean="0"/>
              <a:t> </a:t>
            </a:r>
            <a:r>
              <a:rPr lang="en-US" b="0" i="0" u="none" baseline="0" dirty="0" err="1" smtClean="0"/>
              <a:t>zaštite</a:t>
            </a:r>
            <a:r>
              <a:rPr lang="en-US" b="0" i="0" u="none" baseline="0" dirty="0" smtClean="0"/>
              <a:t> </a:t>
            </a:r>
            <a:r>
              <a:rPr lang="en-US" b="0" i="0" u="none" baseline="0" dirty="0" err="1" smtClean="0"/>
              <a:t>mašine</a:t>
            </a:r>
            <a:r>
              <a:rPr lang="en-US" b="0" i="0" u="none" baseline="0" dirty="0" smtClean="0"/>
              <a:t>. </a:t>
            </a:r>
            <a:r>
              <a:rPr lang="x-none" b="0" i="0" u="none" baseline="0" dirty="0" smtClean="0"/>
              <a:t> </a:t>
            </a:r>
            <a:r>
              <a:rPr lang="en-US" b="0" i="0" u="sng" baseline="0" dirty="0" smtClean="0"/>
              <a:t>MORATE</a:t>
            </a:r>
            <a:r>
              <a:rPr lang="en-US" b="0" i="0" u="none" baseline="0" dirty="0" smtClean="0"/>
              <a:t> </a:t>
            </a:r>
            <a:r>
              <a:rPr lang="en-US" b="0" i="0" u="none" baseline="0" dirty="0" err="1" smtClean="0"/>
              <a:t>biti</a:t>
            </a:r>
            <a:r>
              <a:rPr lang="en-US" b="0" i="0" u="none" baseline="0" dirty="0" smtClean="0"/>
              <a:t> </a:t>
            </a:r>
            <a:r>
              <a:rPr lang="en-US" b="0" i="0" u="none" baseline="0" dirty="0" err="1" smtClean="0"/>
              <a:t>trenirani</a:t>
            </a:r>
            <a:r>
              <a:rPr lang="en-US" b="0" i="0" u="none" dirty="0" smtClean="0"/>
              <a:t> </a:t>
            </a:r>
            <a:r>
              <a:rPr lang="en-US" b="0" i="0" u="none" dirty="0" err="1" smtClean="0"/>
              <a:t>da</a:t>
            </a:r>
            <a:r>
              <a:rPr lang="en-US" b="0" i="0" u="none" dirty="0" smtClean="0"/>
              <a:t> </a:t>
            </a:r>
            <a:r>
              <a:rPr lang="en-US" b="0" i="0" u="none" dirty="0" err="1" smtClean="0"/>
              <a:t>biste</a:t>
            </a:r>
            <a:r>
              <a:rPr lang="en-US" b="0" i="0" u="none" dirty="0" smtClean="0"/>
              <a:t> </a:t>
            </a:r>
            <a:r>
              <a:rPr lang="en-US" b="0" i="0" u="none" dirty="0" err="1" smtClean="0"/>
              <a:t>koristili</a:t>
            </a:r>
            <a:r>
              <a:rPr lang="en-US" b="0" i="0" u="none" dirty="0" smtClean="0"/>
              <a:t> </a:t>
            </a:r>
            <a:r>
              <a:rPr lang="en-US" b="0" i="0" u="none" dirty="0" err="1" smtClean="0"/>
              <a:t>mašinu</a:t>
            </a:r>
            <a:r>
              <a:rPr lang="en-US" b="0" i="0" u="none" dirty="0" smtClean="0"/>
              <a:t>.</a:t>
            </a:r>
            <a:endParaRPr lang="x-none" b="0" i="0" u="none" baseline="0" dirty="0"/>
          </a:p>
          <a:p>
            <a:pPr marL="68580" indent="0" algn="l" rtl="0">
              <a:buNone/>
            </a:pPr>
            <a:endParaRPr lang="x-none" dirty="0"/>
          </a:p>
          <a:p>
            <a:pPr marL="68580" indent="0" algn="l" rtl="0">
              <a:buNone/>
            </a:pPr>
            <a:endParaRPr lang="x-none" dirty="0" smtClean="0"/>
          </a:p>
          <a:p>
            <a:pPr marL="68580" indent="0" algn="l" rtl="0">
              <a:buNone/>
            </a:pPr>
            <a:r>
              <a:rPr lang="x-none" sz="2800" b="0" i="0" u="none" baseline="0" dirty="0">
                <a:solidFill>
                  <a:srgbClr val="2E9D1B"/>
                </a:solidFill>
              </a:rPr>
              <a:t>Opasnost za mlade radnike </a:t>
            </a:r>
          </a:p>
          <a:p>
            <a:pPr marL="68580" indent="0" algn="l" rtl="0">
              <a:buNone/>
            </a:pPr>
            <a:r>
              <a:rPr lang="pl-PL" b="0" i="0" u="sng" baseline="0" dirty="0" smtClean="0">
                <a:hlinkClick r:id="rId3"/>
              </a:rPr>
              <a:t>Veza sa opasnostima mladih radnika</a:t>
            </a:r>
            <a:endParaRPr lang="x-none" dirty="0"/>
          </a:p>
          <a:p>
            <a:pPr marL="68580" indent="0" algn="l" rtl="0">
              <a:buNone/>
            </a:pPr>
            <a:endParaRPr lang="x-none" dirty="0"/>
          </a:p>
        </p:txBody>
      </p:sp>
      <p:pic>
        <p:nvPicPr>
          <p:cNvPr id="5" name="Picture 4" descr="http://www.manufacturing-safety.com/images/Simpsons-Machine-Safety-Poster.jpg" title="dekorativni element"/>
          <p:cNvPicPr/>
          <p:nvPr/>
        </p:nvPicPr>
        <p:blipFill>
          <a:blip r:embed="rId4" cstate="print">
            <a:extLst>
              <a:ext uri="{28A0092B-C50C-407E-A947-70E740481C1C}">
                <a14:useLocalDpi xmlns:a14="http://schemas.microsoft.com/office/drawing/2010/main"/>
              </a:ext>
            </a:extLst>
          </a:blip>
          <a:srcRect/>
          <a:stretch>
            <a:fillRect/>
          </a:stretch>
        </p:blipFill>
        <p:spPr bwMode="auto">
          <a:xfrm>
            <a:off x="7017328" y="827808"/>
            <a:ext cx="4475018" cy="5531427"/>
          </a:xfrm>
          <a:prstGeom prst="rect">
            <a:avLst/>
          </a:prstGeom>
          <a:noFill/>
          <a:ln>
            <a:noFill/>
          </a:ln>
        </p:spPr>
      </p:pic>
    </p:spTree>
    <p:extLst>
      <p:ext uri="{BB962C8B-B14F-4D97-AF65-F5344CB8AC3E}">
        <p14:creationId xmlns:p14="http://schemas.microsoft.com/office/powerpoint/2010/main" val="419908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rtl="0"/>
            <a:r>
              <a:rPr lang="x-none" b="1" i="0" u="none" baseline="0" dirty="0"/>
              <a:t>Zaštita mašina                                                        </a:t>
            </a:r>
            <a:r>
              <a:rPr lang="x-none" sz="3600" b="0" i="0" u="none" baseline="0" dirty="0"/>
              <a:t>nastavak</a:t>
            </a:r>
            <a:r>
              <a:rPr lang="x-none" sz="2200" b="1" dirty="0">
                <a:solidFill>
                  <a:srgbClr val="2E9D1B"/>
                </a:solidFill>
              </a:rPr>
              <a:t/>
            </a:r>
            <a:br>
              <a:rPr lang="x-none" sz="2200" b="1" dirty="0">
                <a:solidFill>
                  <a:srgbClr val="2E9D1B"/>
                </a:solidFill>
              </a:rPr>
            </a:br>
            <a:endParaRPr lang="x-none" sz="2200" dirty="0">
              <a:solidFill>
                <a:srgbClr val="2E9D1B"/>
              </a:solidFill>
            </a:endParaRPr>
          </a:p>
        </p:txBody>
      </p:sp>
      <p:sp>
        <p:nvSpPr>
          <p:cNvPr id="3" name="Content Placeholder 2"/>
          <p:cNvSpPr>
            <a:spLocks noGrp="1"/>
          </p:cNvSpPr>
          <p:nvPr>
            <p:ph sz="quarter" idx="4294967295"/>
          </p:nvPr>
        </p:nvSpPr>
        <p:spPr>
          <a:xfrm>
            <a:off x="394855" y="1905000"/>
            <a:ext cx="11215953" cy="2022423"/>
          </a:xfrm>
          <a:prstGeom prst="rect">
            <a:avLst/>
          </a:prstGeom>
        </p:spPr>
        <p:txBody>
          <a:bodyPr>
            <a:normAutofit/>
          </a:bodyPr>
          <a:lstStyle/>
          <a:p>
            <a:pPr marL="68580" indent="0" algn="l" rtl="0">
              <a:buNone/>
            </a:pPr>
            <a:r>
              <a:rPr lang="en-US" b="0" i="0" u="none" baseline="0" dirty="0" err="1" smtClean="0"/>
              <a:t>Zaštita</a:t>
            </a:r>
            <a:r>
              <a:rPr lang="en-US" b="0" i="0" u="none" baseline="0" dirty="0" smtClean="0"/>
              <a:t> </a:t>
            </a:r>
            <a:r>
              <a:rPr lang="en-US" b="0" i="0" u="none" baseline="0" dirty="0" err="1" smtClean="0"/>
              <a:t>mašina</a:t>
            </a:r>
            <a:r>
              <a:rPr lang="en-US" b="0" i="0" u="none" baseline="0" dirty="0" smtClean="0"/>
              <a:t>-</a:t>
            </a:r>
            <a:r>
              <a:rPr lang="x-none" b="0" i="0" u="none" baseline="0" dirty="0" smtClean="0"/>
              <a:t> </a:t>
            </a:r>
            <a:r>
              <a:rPr lang="en-US" b="0" i="0" u="none" baseline="0" dirty="0" err="1" smtClean="0"/>
              <a:t>poslodavci</a:t>
            </a:r>
            <a:r>
              <a:rPr lang="en-US" b="0" i="0" u="none" baseline="0" dirty="0" smtClean="0"/>
              <a:t> </a:t>
            </a:r>
            <a:r>
              <a:rPr lang="en-US" b="0" i="0" u="none" baseline="0" dirty="0" err="1" smtClean="0"/>
              <a:t>moraju</a:t>
            </a:r>
            <a:r>
              <a:rPr lang="en-US" b="0" i="0" u="none" baseline="0" dirty="0" smtClean="0"/>
              <a:t> </a:t>
            </a:r>
            <a:r>
              <a:rPr lang="en-US" b="0" i="0" u="none" baseline="0" dirty="0" err="1" smtClean="0"/>
              <a:t>obučiti</a:t>
            </a:r>
            <a:r>
              <a:rPr lang="en-US" b="0" i="0" u="none" dirty="0" smtClean="0"/>
              <a:t> </a:t>
            </a:r>
            <a:r>
              <a:rPr lang="en-US" b="0" i="0" u="none" dirty="0" err="1" smtClean="0"/>
              <a:t>zaposlene</a:t>
            </a:r>
            <a:r>
              <a:rPr lang="en-US" b="0" i="0" u="none" dirty="0" smtClean="0"/>
              <a:t> </a:t>
            </a:r>
            <a:r>
              <a:rPr lang="en-US" b="0" i="0" u="none" dirty="0" err="1" smtClean="0"/>
              <a:t>ispravnom</a:t>
            </a:r>
            <a:r>
              <a:rPr lang="en-US" b="0" i="0" u="none" dirty="0" smtClean="0"/>
              <a:t> </a:t>
            </a:r>
            <a:r>
              <a:rPr lang="en-US" b="0" i="0" u="none" dirty="0" err="1" smtClean="0"/>
              <a:t>odr</a:t>
            </a:r>
            <a:r>
              <a:rPr lang="en-US" b="0" i="0" u="none" dirty="0" err="1" smtClean="0">
                <a:latin typeface="Calibri"/>
              </a:rPr>
              <a:t>ž</a:t>
            </a:r>
            <a:r>
              <a:rPr lang="en-US" b="0" i="0" u="none" dirty="0" err="1" smtClean="0"/>
              <a:t>avanju</a:t>
            </a:r>
            <a:r>
              <a:rPr lang="en-US" b="0" i="0" u="none" dirty="0" smtClean="0"/>
              <a:t> </a:t>
            </a:r>
            <a:r>
              <a:rPr lang="en-US" b="0" i="0" u="none" dirty="0" err="1" smtClean="0"/>
              <a:t>mašina</a:t>
            </a:r>
            <a:r>
              <a:rPr lang="en-US" b="0" i="0" u="none" dirty="0" smtClean="0"/>
              <a:t>. </a:t>
            </a:r>
            <a:r>
              <a:rPr lang="en-US" b="0" i="0" u="none" dirty="0" err="1" smtClean="0"/>
              <a:t>Svaka</a:t>
            </a:r>
            <a:r>
              <a:rPr lang="en-US" b="0" i="0" u="none" dirty="0" smtClean="0"/>
              <a:t> </a:t>
            </a:r>
            <a:r>
              <a:rPr lang="en-US" b="0" i="0" u="none" dirty="0" err="1" smtClean="0"/>
              <a:t>mašina</a:t>
            </a:r>
            <a:r>
              <a:rPr lang="en-US" b="0" i="0" u="none" dirty="0" smtClean="0"/>
              <a:t> </a:t>
            </a:r>
            <a:r>
              <a:rPr lang="en-US" b="0" i="0" u="none" dirty="0" err="1" smtClean="0"/>
              <a:t>ima</a:t>
            </a:r>
            <a:r>
              <a:rPr lang="en-US" b="0" i="0" u="none" dirty="0" smtClean="0"/>
              <a:t> </a:t>
            </a:r>
            <a:r>
              <a:rPr lang="en-US" b="0" i="0" u="none" dirty="0" err="1" smtClean="0"/>
              <a:t>jedinstven</a:t>
            </a:r>
            <a:r>
              <a:rPr lang="en-US" b="0" i="0" u="none" dirty="0" smtClean="0"/>
              <a:t> </a:t>
            </a:r>
            <a:r>
              <a:rPr lang="en-US" b="0" i="0" u="none" dirty="0" err="1" smtClean="0"/>
              <a:t>način</a:t>
            </a:r>
            <a:r>
              <a:rPr lang="en-US" b="0" i="0" u="none" dirty="0" smtClean="0"/>
              <a:t> </a:t>
            </a:r>
            <a:r>
              <a:rPr lang="en-US" b="0" i="0" u="none" dirty="0" err="1" smtClean="0"/>
              <a:t>zaštite</a:t>
            </a:r>
            <a:r>
              <a:rPr lang="en-US" b="0" i="0" u="none" dirty="0" smtClean="0"/>
              <a:t> </a:t>
            </a:r>
            <a:r>
              <a:rPr lang="en-US" b="0" i="0" u="none" dirty="0" err="1" smtClean="0"/>
              <a:t>te</a:t>
            </a:r>
            <a:r>
              <a:rPr lang="en-US" b="0" i="0" u="none" dirty="0" smtClean="0"/>
              <a:t> </a:t>
            </a:r>
            <a:r>
              <a:rPr lang="en-US" b="0" i="0" u="none" dirty="0" err="1" smtClean="0"/>
              <a:t>korisnik</a:t>
            </a:r>
            <a:r>
              <a:rPr lang="en-US" b="0" i="0" u="none" dirty="0" smtClean="0"/>
              <a:t> </a:t>
            </a:r>
            <a:r>
              <a:rPr lang="en-US" b="0" i="0" u="none" dirty="0" err="1" smtClean="0"/>
              <a:t>mora</a:t>
            </a:r>
            <a:r>
              <a:rPr lang="en-US" b="0" i="0" u="none" dirty="0" smtClean="0"/>
              <a:t> </a:t>
            </a:r>
            <a:r>
              <a:rPr lang="en-US" b="0" i="0" u="none" dirty="0" err="1" smtClean="0"/>
              <a:t>biti</a:t>
            </a:r>
            <a:r>
              <a:rPr lang="en-US" b="0" i="0" u="none" dirty="0" smtClean="0"/>
              <a:t> </a:t>
            </a:r>
            <a:r>
              <a:rPr lang="en-US" b="0" i="0" u="none" dirty="0" err="1" smtClean="0"/>
              <a:t>treniran</a:t>
            </a:r>
            <a:r>
              <a:rPr lang="en-US" b="0" i="0" u="none" dirty="0" smtClean="0"/>
              <a:t> </a:t>
            </a:r>
            <a:r>
              <a:rPr lang="en-US" b="0" i="0" u="none" dirty="0" err="1" smtClean="0"/>
              <a:t>da</a:t>
            </a:r>
            <a:r>
              <a:rPr lang="en-US" b="0" i="0" u="none" dirty="0" smtClean="0"/>
              <a:t> bi je </a:t>
            </a:r>
            <a:r>
              <a:rPr lang="en-US" b="0" i="0" u="none" dirty="0" err="1" smtClean="0"/>
              <a:t>ispravno</a:t>
            </a:r>
            <a:r>
              <a:rPr lang="en-US" b="0" i="0" u="none" dirty="0" smtClean="0"/>
              <a:t> </a:t>
            </a:r>
            <a:r>
              <a:rPr lang="en-US" b="0" i="0" u="none" dirty="0" err="1" smtClean="0"/>
              <a:t>upotrebljavao</a:t>
            </a:r>
            <a:r>
              <a:rPr lang="en-US" b="0" i="0" u="none" dirty="0" smtClean="0"/>
              <a:t>.</a:t>
            </a:r>
            <a:endParaRPr lang="x-none" dirty="0">
              <a:hlinkClick r:id="rId2"/>
            </a:endParaRPr>
          </a:p>
          <a:p>
            <a:pPr algn="l" rtl="0"/>
            <a:r>
              <a:rPr lang="en-US" sz="2000" b="0" i="0" u="sng" baseline="0" dirty="0" smtClean="0">
                <a:hlinkClick r:id="rId2"/>
              </a:rPr>
              <a:t>link </a:t>
            </a:r>
            <a:r>
              <a:rPr lang="en-US" sz="2000" b="0" i="0" u="sng" baseline="0" dirty="0" err="1" smtClean="0">
                <a:hlinkClick r:id="rId2"/>
              </a:rPr>
              <a:t>na</a:t>
            </a:r>
            <a:r>
              <a:rPr lang="en-US" sz="2000" b="0" i="0" u="sng" baseline="0" dirty="0" smtClean="0">
                <a:hlinkClick r:id="rId2"/>
              </a:rPr>
              <a:t> </a:t>
            </a:r>
            <a:r>
              <a:rPr lang="en-US" sz="2000" b="0" i="0" u="sng" baseline="0" dirty="0" err="1" smtClean="0">
                <a:hlinkClick r:id="rId2"/>
              </a:rPr>
              <a:t>mašinu</a:t>
            </a:r>
            <a:r>
              <a:rPr lang="en-US" sz="2000" b="0" i="0" u="sng" baseline="0" dirty="0" smtClean="0">
                <a:hlinkClick r:id="rId2"/>
              </a:rPr>
              <a:t> </a:t>
            </a:r>
            <a:r>
              <a:rPr lang="en-US" sz="2000" b="0" i="0" u="sng" baseline="0" dirty="0" err="1" smtClean="0">
                <a:hlinkClick r:id="rId2"/>
              </a:rPr>
              <a:t>eTool</a:t>
            </a:r>
            <a:endParaRPr lang="x-none" sz="2000" u="sng" dirty="0"/>
          </a:p>
        </p:txBody>
      </p:sp>
      <p:pic>
        <p:nvPicPr>
          <p:cNvPr id="5" name="Picture 4" title="zaštita strojev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1622" y="3226992"/>
            <a:ext cx="3851564" cy="3081251"/>
          </a:xfrm>
          <a:prstGeom prst="rect">
            <a:avLst/>
          </a:prstGeom>
        </p:spPr>
      </p:pic>
    </p:spTree>
    <p:extLst>
      <p:ext uri="{BB962C8B-B14F-4D97-AF65-F5344CB8AC3E}">
        <p14:creationId xmlns:p14="http://schemas.microsoft.com/office/powerpoint/2010/main" val="787265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0" i="0" u="none" baseline="0" dirty="0" smtClean="0"/>
              <a:t>PREGLED TRENINGA</a:t>
            </a:r>
            <a:r>
              <a:rPr lang="x-none" b="0" i="0" u="none" baseline="0" smtClean="0"/>
              <a:t> </a:t>
            </a:r>
            <a:endParaRPr lang="x-none" dirty="0"/>
          </a:p>
        </p:txBody>
      </p:sp>
      <p:sp>
        <p:nvSpPr>
          <p:cNvPr id="3" name="Content Placeholder 2"/>
          <p:cNvSpPr>
            <a:spLocks noGrp="1"/>
          </p:cNvSpPr>
          <p:nvPr>
            <p:ph idx="1"/>
          </p:nvPr>
        </p:nvSpPr>
        <p:spPr>
          <a:xfrm>
            <a:off x="389745" y="2367092"/>
            <a:ext cx="11407514" cy="3424107"/>
          </a:xfrm>
        </p:spPr>
        <p:txBody>
          <a:bodyPr>
            <a:normAutofit/>
          </a:bodyPr>
          <a:lstStyle/>
          <a:p>
            <a:pPr algn="l" rtl="0"/>
            <a:r>
              <a:rPr lang="en-US" b="0" i="0" u="none" baseline="0" dirty="0" err="1" smtClean="0"/>
              <a:t>Prisustvo</a:t>
            </a:r>
            <a:r>
              <a:rPr lang="x-none" b="0" i="0" u="none" baseline="0" smtClean="0"/>
              <a:t>: </a:t>
            </a:r>
            <a:r>
              <a:rPr lang="en-US" b="0" i="0" u="none" baseline="0" dirty="0" smtClean="0"/>
              <a:t> </a:t>
            </a:r>
            <a:r>
              <a:rPr lang="en-US" b="0" i="0" u="none" baseline="0" dirty="0" err="1" smtClean="0"/>
              <a:t>Svaki</a:t>
            </a:r>
            <a:r>
              <a:rPr lang="en-US" b="0" i="0" u="none" baseline="0" dirty="0" smtClean="0"/>
              <a:t> </a:t>
            </a:r>
            <a:r>
              <a:rPr lang="en-US" b="0" i="0" u="none" baseline="0" dirty="0" err="1" smtClean="0"/>
              <a:t>polaznik</a:t>
            </a:r>
            <a:r>
              <a:rPr lang="en-US" b="0" i="0" u="none" baseline="0" dirty="0" smtClean="0"/>
              <a:t> se </a:t>
            </a:r>
            <a:r>
              <a:rPr lang="en-US" b="0" i="0" u="none" baseline="0" dirty="0" err="1" smtClean="0"/>
              <a:t>mora</a:t>
            </a:r>
            <a:r>
              <a:rPr lang="en-US" b="0" i="0" u="none" baseline="0" dirty="0" smtClean="0"/>
              <a:t> </a:t>
            </a:r>
            <a:r>
              <a:rPr lang="en-US" b="0" i="0" u="none" baseline="0" dirty="0" err="1" smtClean="0"/>
              <a:t>potpisati</a:t>
            </a:r>
            <a:r>
              <a:rPr lang="en-US" b="0" i="0" u="none" dirty="0" smtClean="0"/>
              <a:t> </a:t>
            </a:r>
            <a:r>
              <a:rPr lang="en-US" b="0" i="0" u="none" dirty="0" err="1" smtClean="0"/>
              <a:t>i</a:t>
            </a:r>
            <a:r>
              <a:rPr lang="en-US" b="0" i="0" u="none" dirty="0" smtClean="0"/>
              <a:t> </a:t>
            </a:r>
            <a:r>
              <a:rPr lang="en-US" b="0" i="0" u="none" dirty="0" err="1" smtClean="0"/>
              <a:t>prisustvovati</a:t>
            </a:r>
            <a:r>
              <a:rPr lang="en-US" b="0" i="0" u="none" dirty="0" smtClean="0"/>
              <a:t> </a:t>
            </a:r>
            <a:r>
              <a:rPr lang="en-US" dirty="0" err="1" smtClean="0"/>
              <a:t>kompletnom</a:t>
            </a:r>
            <a:r>
              <a:rPr lang="en-US" dirty="0" smtClean="0"/>
              <a:t> </a:t>
            </a:r>
            <a:r>
              <a:rPr lang="x-none" b="0" i="0" u="none" baseline="0" smtClean="0"/>
              <a:t>tr</a:t>
            </a:r>
            <a:r>
              <a:rPr lang="en-US" b="0" i="0" u="none" baseline="0" dirty="0" err="1" smtClean="0"/>
              <a:t>eningu</a:t>
            </a:r>
            <a:endParaRPr lang="x-none" b="0" i="0" u="none" baseline="0"/>
          </a:p>
          <a:p>
            <a:pPr algn="l" rtl="0"/>
            <a:r>
              <a:rPr lang="en-US" b="0" i="0" u="none" baseline="0" dirty="0" err="1" smtClean="0"/>
              <a:t>Predstavljanje</a:t>
            </a:r>
            <a:r>
              <a:rPr lang="en-US" b="0" i="0" u="none" baseline="0" dirty="0" smtClean="0"/>
              <a:t> </a:t>
            </a:r>
            <a:r>
              <a:rPr lang="en-US" b="0" i="0" u="none" baseline="0" dirty="0" err="1" smtClean="0"/>
              <a:t>predavača</a:t>
            </a:r>
            <a:endParaRPr lang="x-none" b="0" i="0" u="none" baseline="0"/>
          </a:p>
          <a:p>
            <a:r>
              <a:rPr lang="en-US" b="0" i="0" u="none" baseline="0" dirty="0" err="1" smtClean="0"/>
              <a:t>Rasprava</a:t>
            </a:r>
            <a:r>
              <a:rPr lang="en-US" b="0" i="0" u="none" baseline="0" dirty="0" smtClean="0"/>
              <a:t> o 5 </a:t>
            </a:r>
            <a:r>
              <a:rPr lang="en-US" b="0" i="0" u="none" baseline="0" dirty="0" err="1" smtClean="0"/>
              <a:t>glavnih</a:t>
            </a:r>
            <a:r>
              <a:rPr lang="en-US" b="0" i="0" u="none" baseline="0" dirty="0" smtClean="0"/>
              <a:t> </a:t>
            </a:r>
            <a:r>
              <a:rPr lang="en-US" b="0" i="0" u="none" baseline="0" dirty="0" err="1" smtClean="0"/>
              <a:t>tema</a:t>
            </a:r>
            <a:endParaRPr lang="x-none" b="0" i="0" u="none" baseline="0"/>
          </a:p>
          <a:p>
            <a:pPr algn="l" rtl="0"/>
            <a:r>
              <a:rPr lang="en-US" b="0" i="0" u="none" baseline="0" dirty="0" err="1" smtClean="0"/>
              <a:t>Praktične</a:t>
            </a:r>
            <a:r>
              <a:rPr lang="en-US" b="0" i="0" u="none" baseline="0" dirty="0" smtClean="0"/>
              <a:t> </a:t>
            </a:r>
            <a:r>
              <a:rPr lang="en-US" b="0" i="0" u="none" baseline="0" dirty="0" err="1" smtClean="0"/>
              <a:t>aktivnosti</a:t>
            </a:r>
            <a:r>
              <a:rPr lang="en-US" b="0" i="0" u="none" baseline="0" dirty="0" smtClean="0"/>
              <a:t> </a:t>
            </a:r>
            <a:r>
              <a:rPr lang="en-US" b="0" i="0" u="none" baseline="0" dirty="0" err="1" smtClean="0"/>
              <a:t>poslije</a:t>
            </a:r>
            <a:r>
              <a:rPr lang="en-US" b="0" i="0" u="none" baseline="0" dirty="0" smtClean="0"/>
              <a:t> </a:t>
            </a:r>
            <a:r>
              <a:rPr lang="en-US" b="0" i="0" u="none" baseline="0" dirty="0" err="1" smtClean="0"/>
              <a:t>svake</a:t>
            </a:r>
            <a:r>
              <a:rPr lang="en-US" b="0" i="0" u="none" baseline="0" dirty="0" smtClean="0"/>
              <a:t> </a:t>
            </a:r>
            <a:r>
              <a:rPr lang="en-US" b="0" i="0" u="none" baseline="0" dirty="0" err="1" smtClean="0"/>
              <a:t>teme</a:t>
            </a:r>
            <a:r>
              <a:rPr lang="x-none" b="0" i="0" u="none" baseline="0" smtClean="0"/>
              <a:t> (</a:t>
            </a:r>
            <a:r>
              <a:rPr lang="en-US" b="0" i="0" u="none" baseline="0" dirty="0" err="1" smtClean="0"/>
              <a:t>radne</a:t>
            </a:r>
            <a:r>
              <a:rPr lang="en-US" b="0" i="0" u="none" baseline="0" dirty="0" smtClean="0"/>
              <a:t> </a:t>
            </a:r>
            <a:r>
              <a:rPr lang="en-US" b="0" i="0" u="none" baseline="0" dirty="0" err="1" smtClean="0"/>
              <a:t>grupe</a:t>
            </a:r>
            <a:r>
              <a:rPr lang="en-US" b="0" i="0" u="none" baseline="0" dirty="0" smtClean="0"/>
              <a:t>, </a:t>
            </a:r>
            <a:r>
              <a:rPr lang="en-US" b="0" i="0" u="none" baseline="0" dirty="0" err="1" smtClean="0"/>
              <a:t>zamjena</a:t>
            </a:r>
            <a:r>
              <a:rPr lang="en-US" b="0" i="0" u="none" baseline="0" dirty="0" smtClean="0"/>
              <a:t> </a:t>
            </a:r>
            <a:r>
              <a:rPr lang="en-US" b="0" i="0" u="none" baseline="0" dirty="0" err="1" smtClean="0"/>
              <a:t>uloga</a:t>
            </a:r>
            <a:r>
              <a:rPr lang="en-US" b="0" i="0" u="none" baseline="0" dirty="0" smtClean="0"/>
              <a:t>, d</a:t>
            </a:r>
            <a:r>
              <a:rPr lang="x-none" b="0" i="0" u="none" baseline="0" smtClean="0"/>
              <a:t>emonstra</a:t>
            </a:r>
            <a:r>
              <a:rPr lang="en-US" b="0" i="0" u="none" baseline="0" dirty="0" err="1" smtClean="0"/>
              <a:t>cije</a:t>
            </a:r>
            <a:r>
              <a:rPr lang="x-none" b="0" i="0" u="none" baseline="0" smtClean="0"/>
              <a:t>) </a:t>
            </a:r>
            <a:endParaRPr lang="x-none" b="0" i="0" u="none" baseline="0"/>
          </a:p>
          <a:p>
            <a:pPr algn="l" rtl="0"/>
            <a:r>
              <a:rPr lang="en-US" b="0" i="0" u="none" baseline="0" dirty="0" err="1" smtClean="0"/>
              <a:t>Pitanja</a:t>
            </a:r>
            <a:r>
              <a:rPr lang="en-US" b="0" i="0" u="none" baseline="0" dirty="0" smtClean="0"/>
              <a:t> </a:t>
            </a:r>
            <a:r>
              <a:rPr lang="en-US" b="0" i="0" u="none" baseline="0" dirty="0" err="1" smtClean="0"/>
              <a:t>i</a:t>
            </a:r>
            <a:r>
              <a:rPr lang="en-US" b="0" i="0" u="none" baseline="0" dirty="0" smtClean="0"/>
              <a:t> </a:t>
            </a:r>
            <a:r>
              <a:rPr lang="en-US" b="0" i="0" u="none" baseline="0" dirty="0" err="1" smtClean="0"/>
              <a:t>odgovori</a:t>
            </a:r>
            <a:endParaRPr lang="x-none" b="0" i="0" u="none" baseline="0"/>
          </a:p>
          <a:p>
            <a:pPr algn="l" rtl="0"/>
            <a:r>
              <a:rPr lang="en-US" dirty="0" err="1" smtClean="0"/>
              <a:t>Ocjena</a:t>
            </a:r>
            <a:r>
              <a:rPr lang="en-US" dirty="0" smtClean="0"/>
              <a:t> </a:t>
            </a:r>
            <a:r>
              <a:rPr lang="en-US" dirty="0" err="1" smtClean="0"/>
              <a:t>treninga</a:t>
            </a:r>
            <a:r>
              <a:rPr lang="x-none" b="0" i="0" u="none" baseline="0" smtClean="0"/>
              <a:t> </a:t>
            </a:r>
            <a:endParaRPr lang="x-none" b="0" i="0" u="none" baseline="0"/>
          </a:p>
          <a:p>
            <a:pPr algn="l" rtl="0"/>
            <a:r>
              <a:rPr lang="en-US" b="0" i="0" u="none" baseline="0" dirty="0" err="1" smtClean="0"/>
              <a:t>Materijal</a:t>
            </a:r>
            <a:r>
              <a:rPr lang="en-US" b="0" i="0" u="none" baseline="0" dirty="0" smtClean="0"/>
              <a:t> </a:t>
            </a:r>
            <a:r>
              <a:rPr lang="en-US" b="0" i="0" u="none" baseline="0" dirty="0" err="1" smtClean="0"/>
              <a:t>za</a:t>
            </a:r>
            <a:r>
              <a:rPr lang="en-US" b="0" i="0" u="none" baseline="0" dirty="0" smtClean="0"/>
              <a:t> </a:t>
            </a:r>
            <a:r>
              <a:rPr lang="en-US" b="0" i="0" u="none" baseline="0" dirty="0" err="1" smtClean="0"/>
              <a:t>polaznike</a:t>
            </a:r>
            <a:r>
              <a:rPr lang="en-US" b="0" i="0" u="none" baseline="0" dirty="0" smtClean="0"/>
              <a:t> </a:t>
            </a:r>
            <a:r>
              <a:rPr lang="en-US" b="0" i="0" u="none" baseline="0" dirty="0" err="1" smtClean="0"/>
              <a:t>obuhvata</a:t>
            </a:r>
            <a:r>
              <a:rPr lang="x-none" b="0" i="0" u="none" baseline="0" smtClean="0"/>
              <a:t>: </a:t>
            </a:r>
            <a:r>
              <a:rPr lang="en-US" b="0" i="0" u="none" baseline="0" dirty="0" err="1" smtClean="0"/>
              <a:t>brošuru</a:t>
            </a:r>
            <a:r>
              <a:rPr lang="en-US" b="0" i="0" u="none" baseline="0" dirty="0" smtClean="0"/>
              <a:t> o </a:t>
            </a:r>
            <a:r>
              <a:rPr lang="en-US" b="0" i="0" u="none" baseline="0" dirty="0" err="1" smtClean="0"/>
              <a:t>treningu</a:t>
            </a:r>
            <a:r>
              <a:rPr lang="x-none" b="0" i="0" u="none" baseline="0" smtClean="0"/>
              <a:t>, </a:t>
            </a:r>
            <a:r>
              <a:rPr lang="x-none" b="0" i="0" u="none" baseline="0"/>
              <a:t>OSHA </a:t>
            </a:r>
            <a:r>
              <a:rPr lang="en-US" dirty="0" err="1" smtClean="0"/>
              <a:t>kratku</a:t>
            </a:r>
            <a:r>
              <a:rPr lang="en-US" dirty="0" smtClean="0"/>
              <a:t> </a:t>
            </a:r>
            <a:r>
              <a:rPr lang="en-US" dirty="0" err="1" smtClean="0"/>
              <a:t>listu</a:t>
            </a:r>
            <a:r>
              <a:rPr lang="en-US" dirty="0" smtClean="0"/>
              <a:t> </a:t>
            </a:r>
            <a:r>
              <a:rPr lang="en-US" dirty="0" err="1" smtClean="0"/>
              <a:t>podataka</a:t>
            </a:r>
            <a:r>
              <a:rPr lang="x-none" b="0" i="0" u="none" baseline="0" smtClean="0"/>
              <a:t>, </a:t>
            </a:r>
            <a:r>
              <a:rPr lang="en-US" b="0" i="0" u="none" baseline="0" dirty="0" err="1" smtClean="0"/>
              <a:t>potvrdu</a:t>
            </a:r>
            <a:r>
              <a:rPr lang="en-US" b="0" i="0" u="none" baseline="0" dirty="0" smtClean="0"/>
              <a:t> o </a:t>
            </a:r>
            <a:r>
              <a:rPr lang="en-US" b="0" i="0" u="none" baseline="0" dirty="0" err="1" smtClean="0"/>
              <a:t>završenom</a:t>
            </a:r>
            <a:r>
              <a:rPr lang="en-US" b="0" i="0" u="none" dirty="0" smtClean="0"/>
              <a:t> </a:t>
            </a:r>
            <a:r>
              <a:rPr lang="en-US" b="0" i="0" u="none" dirty="0" err="1" smtClean="0"/>
              <a:t>treningu</a:t>
            </a:r>
            <a:r>
              <a:rPr lang="en-US" b="0" i="0" u="none" baseline="0" dirty="0" smtClean="0"/>
              <a:t> </a:t>
            </a:r>
            <a:endParaRPr lang="x-none" dirty="0"/>
          </a:p>
        </p:txBody>
      </p:sp>
    </p:spTree>
    <p:extLst>
      <p:ext uri="{BB962C8B-B14F-4D97-AF65-F5344CB8AC3E}">
        <p14:creationId xmlns:p14="http://schemas.microsoft.com/office/powerpoint/2010/main" val="3495504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8" y="1032163"/>
            <a:ext cx="11000509" cy="648736"/>
          </a:xfrm>
        </p:spPr>
        <p:txBody>
          <a:bodyPr>
            <a:normAutofit fontScale="90000"/>
          </a:bodyPr>
          <a:lstStyle/>
          <a:p>
            <a:pPr algn="l" rtl="0"/>
            <a:r>
              <a:rPr lang="x-none" b="0" i="0" u="none" baseline="0"/>
              <a:t>Ergonomija: </a:t>
            </a:r>
            <a:r>
              <a:rPr lang="bs-Latn-BA" b="0" i="0" u="none" dirty="0" smtClean="0"/>
              <a:t> odnosi se na sjedenje, stajanje, ponavljanje pokreta</a:t>
            </a:r>
            <a:endParaRPr lang="x-none" dirty="0"/>
          </a:p>
        </p:txBody>
      </p:sp>
      <p:sp>
        <p:nvSpPr>
          <p:cNvPr id="3" name="Content Placeholder 2"/>
          <p:cNvSpPr>
            <a:spLocks noGrp="1"/>
          </p:cNvSpPr>
          <p:nvPr>
            <p:ph sz="quarter" idx="4294967295"/>
          </p:nvPr>
        </p:nvSpPr>
        <p:spPr>
          <a:xfrm>
            <a:off x="484909" y="2092036"/>
            <a:ext cx="8596746" cy="4206240"/>
          </a:xfrm>
          <a:prstGeom prst="rect">
            <a:avLst/>
          </a:prstGeom>
        </p:spPr>
        <p:txBody>
          <a:bodyPr>
            <a:normAutofit/>
          </a:bodyPr>
          <a:lstStyle/>
          <a:p>
            <a:pPr algn="l" rtl="0"/>
            <a:r>
              <a:rPr lang="x-none" b="0" i="0" u="none" baseline="0"/>
              <a:t>Prilagođavanje okruženja zaposlenima </a:t>
            </a:r>
            <a:r>
              <a:rPr lang="bs-Latn-BA" dirty="0" smtClean="0"/>
              <a:t>umjesto</a:t>
            </a:r>
            <a:r>
              <a:rPr lang="x-none" b="0" i="0" u="none" baseline="0" smtClean="0"/>
              <a:t> prilagođavanj</a:t>
            </a:r>
            <a:r>
              <a:rPr lang="bs-Latn-BA" b="0" i="0" u="none" baseline="0" dirty="0" smtClean="0"/>
              <a:t>a</a:t>
            </a:r>
            <a:r>
              <a:rPr lang="x-none" b="0" i="0" u="none" baseline="0" smtClean="0"/>
              <a:t> </a:t>
            </a:r>
            <a:r>
              <a:rPr lang="x-none" b="0" i="0" u="none" baseline="0"/>
              <a:t>zaposlenih okruženju!</a:t>
            </a:r>
          </a:p>
          <a:p>
            <a:pPr algn="l" rtl="0"/>
            <a:r>
              <a:rPr lang="x-none" b="0" i="0" u="none" baseline="0"/>
              <a:t>Bilo koje ponavljanje </a:t>
            </a:r>
            <a:r>
              <a:rPr lang="x-none" b="0" i="0" u="none" baseline="0" smtClean="0"/>
              <a:t>pokreta</a:t>
            </a:r>
            <a:r>
              <a:rPr lang="bs-Latn-BA" b="0" i="0" u="none" baseline="0" dirty="0" smtClean="0"/>
              <a:t>,stajanje</a:t>
            </a:r>
            <a:r>
              <a:rPr lang="x-none" b="0" i="0" u="none" baseline="0" smtClean="0"/>
              <a:t> </a:t>
            </a:r>
            <a:r>
              <a:rPr lang="x-none" b="0" i="0" u="none" baseline="0"/>
              <a:t>ili sjedenje tokom dužeg vremenskog perioda dovodi do </a:t>
            </a:r>
            <a:r>
              <a:rPr lang="x-none" b="0" i="0" u="none" baseline="0" smtClean="0"/>
              <a:t>naprezanj</a:t>
            </a:r>
            <a:r>
              <a:rPr lang="bs-Latn-BA" b="0" i="0" u="none" baseline="0" dirty="0" smtClean="0"/>
              <a:t>a</a:t>
            </a:r>
            <a:r>
              <a:rPr lang="x-none" b="0" i="0" u="none" baseline="0" smtClean="0"/>
              <a:t> </a:t>
            </a:r>
            <a:r>
              <a:rPr lang="x-none" b="0" i="0" u="none" baseline="0"/>
              <a:t>mišića, kostiju ili zglobova. </a:t>
            </a:r>
            <a:endParaRPr lang="x-none" dirty="0"/>
          </a:p>
          <a:p>
            <a:pPr algn="l" rtl="0"/>
            <a:r>
              <a:rPr lang="x-none" b="0" i="0" u="none" baseline="0"/>
              <a:t>Protezanje, hodanje i ispravna </a:t>
            </a:r>
            <a:r>
              <a:rPr lang="x-none" b="0" i="0" u="none" baseline="0" smtClean="0"/>
              <a:t>oprema </a:t>
            </a:r>
            <a:r>
              <a:rPr lang="x-none" b="0" i="0" u="none" baseline="0"/>
              <a:t>pomoći </a:t>
            </a:r>
            <a:r>
              <a:rPr lang="bs-Latn-BA" dirty="0" smtClean="0"/>
              <a:t>će </a:t>
            </a:r>
            <a:r>
              <a:rPr lang="x-none" b="0" i="0" u="none" baseline="0" smtClean="0"/>
              <a:t>u </a:t>
            </a:r>
            <a:r>
              <a:rPr lang="x-none" b="0" i="0" u="none" baseline="0"/>
              <a:t>smanjenju </a:t>
            </a:r>
            <a:r>
              <a:rPr lang="x-none" b="0" i="0" u="none" baseline="0" smtClean="0"/>
              <a:t>sindroma </a:t>
            </a:r>
            <a:r>
              <a:rPr lang="x-none" b="0" i="0" u="none" baseline="0"/>
              <a:t>karpalnog tunela, bolova </a:t>
            </a:r>
            <a:r>
              <a:rPr lang="bs-Latn-BA" b="0" i="0" u="none" baseline="0" dirty="0" smtClean="0"/>
              <a:t>u </a:t>
            </a:r>
            <a:r>
              <a:rPr lang="x-none" b="0" i="0" u="none" baseline="0" smtClean="0"/>
              <a:t>leđ</a:t>
            </a:r>
            <a:r>
              <a:rPr lang="bs-Latn-BA" b="0" i="0" u="none" baseline="0" dirty="0" smtClean="0"/>
              <a:t>ima</a:t>
            </a:r>
            <a:r>
              <a:rPr lang="x-none" b="0" i="0" u="none" baseline="0" smtClean="0"/>
              <a:t> </a:t>
            </a:r>
            <a:r>
              <a:rPr lang="x-none" b="0" i="0" u="none" baseline="0"/>
              <a:t>i </a:t>
            </a:r>
            <a:r>
              <a:rPr lang="x-none" b="0" i="0" u="none" baseline="0" smtClean="0"/>
              <a:t>drugih </a:t>
            </a:r>
            <a:r>
              <a:rPr lang="x-none" b="0" i="0" u="none" baseline="0"/>
              <a:t>povreda.</a:t>
            </a:r>
            <a:endParaRPr lang="x-none" dirty="0"/>
          </a:p>
          <a:p>
            <a:endParaRPr lang="x-none" dirty="0"/>
          </a:p>
        </p:txBody>
      </p:sp>
      <p:pic>
        <p:nvPicPr>
          <p:cNvPr id="5" name="Content Placeholder 4" title="dekorativni element"/>
          <p:cNvPicPr>
            <a:picLocks noGrp="1" noChangeAspect="1"/>
          </p:cNvPicPr>
          <p:nvPr>
            <p:ph sz="quarter" idx="4294967295"/>
          </p:nvPr>
        </p:nvPicPr>
        <p:blipFill>
          <a:blip r:embed="rId3" cstate="print">
            <a:extLst>
              <a:ext uri="{28A0092B-C50C-407E-A947-70E740481C1C}">
                <a14:useLocalDpi xmlns:a14="http://schemas.microsoft.com/office/drawing/2010/main"/>
              </a:ext>
            </a:extLst>
          </a:blip>
          <a:stretch>
            <a:fillRect/>
          </a:stretch>
        </p:blipFill>
        <p:spPr>
          <a:xfrm>
            <a:off x="9220690" y="1763008"/>
            <a:ext cx="2528944" cy="4535268"/>
          </a:xfrm>
          <a:prstGeom prst="rect">
            <a:avLst/>
          </a:prstGeom>
        </p:spPr>
      </p:pic>
    </p:spTree>
    <p:extLst>
      <p:ext uri="{BB962C8B-B14F-4D97-AF65-F5344CB8AC3E}">
        <p14:creationId xmlns:p14="http://schemas.microsoft.com/office/powerpoint/2010/main" val="3388960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872837"/>
            <a:ext cx="7024744" cy="838200"/>
          </a:xfrm>
        </p:spPr>
        <p:txBody>
          <a:bodyPr/>
          <a:lstStyle/>
          <a:p>
            <a:pPr algn="l" rtl="0"/>
            <a:r>
              <a:rPr lang="x-none" b="0" i="0" u="none" baseline="0">
                <a:solidFill>
                  <a:srgbClr val="2E9D1B"/>
                </a:solidFill>
              </a:rPr>
              <a:t>Ispravna mehanika tijela:  </a:t>
            </a:r>
          </a:p>
        </p:txBody>
      </p:sp>
      <p:sp>
        <p:nvSpPr>
          <p:cNvPr id="3" name="Content Placeholder 2"/>
          <p:cNvSpPr>
            <a:spLocks noGrp="1"/>
          </p:cNvSpPr>
          <p:nvPr>
            <p:ph sz="quarter" idx="4294967295"/>
          </p:nvPr>
        </p:nvSpPr>
        <p:spPr>
          <a:xfrm>
            <a:off x="446671" y="1981200"/>
            <a:ext cx="11274274" cy="4282440"/>
          </a:xfrm>
          <a:prstGeom prst="rect">
            <a:avLst/>
          </a:prstGeom>
        </p:spPr>
        <p:txBody>
          <a:bodyPr/>
          <a:lstStyle/>
          <a:p>
            <a:pPr algn="l" rtl="0"/>
            <a:r>
              <a:rPr lang="x-none" b="0" i="0" u="none" baseline="0"/>
              <a:t>Umanjite ponavljajuće pokrete </a:t>
            </a:r>
          </a:p>
          <a:p>
            <a:pPr algn="l" rtl="0"/>
            <a:r>
              <a:rPr lang="x-none" b="0" i="0" u="none" baseline="0"/>
              <a:t>Povremeno protegnite leđa, ruke, zglobove i noge </a:t>
            </a:r>
          </a:p>
          <a:p>
            <a:pPr algn="l" rtl="0"/>
            <a:r>
              <a:rPr lang="x-none" b="0" i="0" u="none" baseline="0"/>
              <a:t>Povremeno skrenite pogled od ekrana kompjutera</a:t>
            </a:r>
          </a:p>
          <a:p>
            <a:pPr algn="l" rtl="0"/>
            <a:r>
              <a:rPr lang="x-none" b="0" i="0" u="none" baseline="0"/>
              <a:t>Ustanite povremeno tokom </a:t>
            </a:r>
            <a:r>
              <a:rPr lang="bs-Latn-BA" b="0" i="0" u="none" baseline="0" dirty="0" smtClean="0"/>
              <a:t>web </a:t>
            </a:r>
            <a:r>
              <a:rPr lang="x-none" b="0" i="0" u="none" baseline="0" smtClean="0"/>
              <a:t>treninga </a:t>
            </a:r>
            <a:r>
              <a:rPr lang="x-none" b="0" i="0" u="none" baseline="0"/>
              <a:t>ili dužih telefonskih razgovora </a:t>
            </a:r>
          </a:p>
          <a:p>
            <a:pPr algn="l" rtl="0"/>
            <a:r>
              <a:rPr lang="x-none" b="0" i="0" u="none" baseline="0"/>
              <a:t>Bedra i kukovi su poduprti dobro postavljenim sjedalima i paralelni sa podom</a:t>
            </a:r>
            <a:endParaRPr lang="x-none" dirty="0"/>
          </a:p>
          <a:p>
            <a:pPr algn="l" rtl="0"/>
            <a:r>
              <a:rPr lang="x-none" b="0" i="0" u="none" baseline="0"/>
              <a:t>Koljena su otprilike u istoj visini sa kukovima, s nogama pomaknutim blago naprijed</a:t>
            </a:r>
            <a:endParaRPr lang="x-none" dirty="0"/>
          </a:p>
          <a:p>
            <a:endParaRPr lang="x-none" dirty="0"/>
          </a:p>
        </p:txBody>
      </p:sp>
    </p:spTree>
    <p:extLst>
      <p:ext uri="{BB962C8B-B14F-4D97-AF65-F5344CB8AC3E}">
        <p14:creationId xmlns:p14="http://schemas.microsoft.com/office/powerpoint/2010/main" val="3050344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13" y="748147"/>
            <a:ext cx="7024744" cy="1143000"/>
          </a:xfrm>
        </p:spPr>
        <p:txBody>
          <a:bodyPr/>
          <a:lstStyle/>
          <a:p>
            <a:pPr algn="l" rtl="0"/>
            <a:r>
              <a:rPr lang="x-none" b="0" i="0" u="none" baseline="0">
                <a:solidFill>
                  <a:srgbClr val="2E9D1B"/>
                </a:solidFill>
              </a:rPr>
              <a:t>Vodite brigu o svojim leđima </a:t>
            </a:r>
            <a:endParaRPr lang="x-none" dirty="0">
              <a:solidFill>
                <a:srgbClr val="2E9D1B"/>
              </a:solidFill>
            </a:endParaRPr>
          </a:p>
        </p:txBody>
      </p:sp>
      <p:sp>
        <p:nvSpPr>
          <p:cNvPr id="3" name="Content Placeholder 2"/>
          <p:cNvSpPr>
            <a:spLocks noGrp="1"/>
          </p:cNvSpPr>
          <p:nvPr>
            <p:ph sz="quarter" idx="4294967295"/>
          </p:nvPr>
        </p:nvSpPr>
        <p:spPr>
          <a:xfrm>
            <a:off x="485113" y="2133600"/>
            <a:ext cx="11256614" cy="4724400"/>
          </a:xfrm>
          <a:prstGeom prst="rect">
            <a:avLst/>
          </a:prstGeom>
        </p:spPr>
        <p:txBody>
          <a:bodyPr>
            <a:noAutofit/>
          </a:bodyPr>
          <a:lstStyle/>
          <a:p>
            <a:pPr marL="68580" indent="0" algn="l" rtl="0">
              <a:buNone/>
            </a:pPr>
            <a:r>
              <a:rPr lang="x-none" b="1" i="0" u="none" baseline="0" dirty="0"/>
              <a:t>Dok ste za radnim stolom:</a:t>
            </a:r>
          </a:p>
          <a:p>
            <a:pPr lvl="0" algn="l" rtl="0"/>
            <a:r>
              <a:rPr lang="x-none" b="0" i="0" u="none" baseline="0"/>
              <a:t>Stavite </a:t>
            </a:r>
            <a:r>
              <a:rPr lang="bs-Latn-BA" dirty="0" smtClean="0"/>
              <a:t>jastuče</a:t>
            </a:r>
            <a:r>
              <a:rPr lang="x-none" b="0" i="0" u="none" baseline="0" smtClean="0"/>
              <a:t> </a:t>
            </a:r>
            <a:r>
              <a:rPr lang="en-US" dirty="0" err="1" smtClean="0"/>
              <a:t>na</a:t>
            </a:r>
            <a:r>
              <a:rPr lang="x-none" b="0" i="0" u="none" baseline="0" smtClean="0"/>
              <a:t> </a:t>
            </a:r>
            <a:r>
              <a:rPr lang="x-none" b="0" i="0" u="none" baseline="0" dirty="0"/>
              <a:t>stolicu da podržite donji dio leđa ako stolica nema podupirač.  </a:t>
            </a:r>
            <a:r>
              <a:rPr lang="en-US" b="0" i="0" u="none" baseline="0" dirty="0" smtClean="0"/>
              <a:t/>
            </a:r>
            <a:br>
              <a:rPr lang="en-US" b="0" i="0" u="none" baseline="0" dirty="0" smtClean="0"/>
            </a:br>
            <a:r>
              <a:rPr lang="x-none" b="0" i="0" u="none" baseline="0" dirty="0" smtClean="0"/>
              <a:t>Urolani </a:t>
            </a:r>
            <a:r>
              <a:rPr lang="x-none" b="0" i="0" u="none" baseline="0" dirty="0"/>
              <a:t>peškir </a:t>
            </a:r>
            <a:r>
              <a:rPr lang="x-none" b="0" i="0" u="none" baseline="0"/>
              <a:t>takođe </a:t>
            </a:r>
            <a:r>
              <a:rPr lang="bs-Latn-BA" b="0" i="0" u="none" baseline="0" dirty="0" smtClean="0"/>
              <a:t>ć</a:t>
            </a:r>
            <a:r>
              <a:rPr lang="x-none" b="0" i="0" u="none" baseline="0" smtClean="0"/>
              <a:t>e </a:t>
            </a:r>
            <a:r>
              <a:rPr lang="x-none" b="0" i="0" u="none" baseline="0" dirty="0"/>
              <a:t>biti od pomoći</a:t>
            </a:r>
            <a:endParaRPr lang="x-none" dirty="0"/>
          </a:p>
          <a:p>
            <a:pPr lvl="0" algn="l" rtl="0"/>
            <a:r>
              <a:rPr lang="x-none" b="0" i="0" u="none" baseline="0" dirty="0"/>
              <a:t>Naslonite lakat na sto ili naslonjač za ruku</a:t>
            </a:r>
            <a:endParaRPr lang="x-none" dirty="0"/>
          </a:p>
          <a:p>
            <a:pPr lvl="0" algn="l" rtl="0"/>
            <a:r>
              <a:rPr lang="en-US" dirty="0" err="1" smtClean="0"/>
              <a:t>Kada</a:t>
            </a:r>
            <a:r>
              <a:rPr lang="en-US" b="0" i="0" u="none" dirty="0" smtClean="0"/>
              <a:t> </a:t>
            </a:r>
            <a:r>
              <a:rPr lang="bs-Latn-BA" dirty="0" err="1" smtClean="0"/>
              <a:t>č</a:t>
            </a:r>
            <a:r>
              <a:rPr lang="en-US" b="0" i="0" u="none" baseline="0" dirty="0" err="1" smtClean="0"/>
              <a:t>itate</a:t>
            </a:r>
            <a:r>
              <a:rPr lang="en-US" dirty="0" smtClean="0"/>
              <a:t> </a:t>
            </a:r>
            <a:r>
              <a:rPr lang="x-none" b="0" i="0" u="none" baseline="0" smtClean="0"/>
              <a:t>koristite </a:t>
            </a:r>
            <a:r>
              <a:rPr lang="en-US" b="0" i="0" u="none" baseline="0" dirty="0" err="1" smtClean="0"/>
              <a:t>dr</a:t>
            </a:r>
            <a:r>
              <a:rPr lang="bs-Latn-BA" b="0" i="0" u="none" baseline="0" dirty="0" smtClean="0"/>
              <a:t>ž</a:t>
            </a:r>
            <a:r>
              <a:rPr lang="en-US" b="0" i="0" u="none" baseline="0" dirty="0" smtClean="0"/>
              <a:t>a</a:t>
            </a:r>
            <a:r>
              <a:rPr lang="bs-Latn-BA" dirty="0" smtClean="0"/>
              <a:t>č</a:t>
            </a:r>
            <a:r>
              <a:rPr lang="en-US" b="0" i="0" u="none" baseline="0" dirty="0" smtClean="0"/>
              <a:t> </a:t>
            </a:r>
            <a:r>
              <a:rPr lang="en-US" b="0" i="0" u="none" baseline="0" dirty="0" err="1" smtClean="0"/>
              <a:t>papira</a:t>
            </a:r>
            <a:r>
              <a:rPr lang="en-US" b="0" i="0" u="none" baseline="0" dirty="0" smtClean="0"/>
              <a:t> </a:t>
            </a:r>
            <a:r>
              <a:rPr lang="en-US" b="0" i="0" u="none" baseline="0" dirty="0" err="1" smtClean="0"/>
              <a:t>ili</a:t>
            </a:r>
            <a:r>
              <a:rPr lang="en-US" b="0" i="0" u="none" baseline="0" dirty="0" smtClean="0"/>
              <a:t> </a:t>
            </a:r>
            <a:r>
              <a:rPr lang="x-none" b="0" i="0" u="none" baseline="0" smtClean="0"/>
              <a:t>podupirač </a:t>
            </a:r>
            <a:r>
              <a:rPr lang="x-none" b="0" i="0" u="none" baseline="0" dirty="0"/>
              <a:t>za knjige, </a:t>
            </a:r>
            <a:r>
              <a:rPr lang="en-US" b="0" i="0" u="none" baseline="0" dirty="0" smtClean="0"/>
              <a:t/>
            </a:r>
            <a:br>
              <a:rPr lang="en-US" b="0" i="0" u="none" baseline="0" dirty="0" smtClean="0"/>
            </a:br>
            <a:r>
              <a:rPr lang="x-none" b="0" i="0" u="none" baseline="0" dirty="0" smtClean="0"/>
              <a:t>da </a:t>
            </a:r>
            <a:r>
              <a:rPr lang="x-none" b="0" i="0" u="none" baseline="0" dirty="0"/>
              <a:t>izbjegnete pogrbljenost</a:t>
            </a:r>
            <a:endParaRPr lang="x-none" dirty="0"/>
          </a:p>
          <a:p>
            <a:pPr lvl="0" algn="l" rtl="0"/>
            <a:r>
              <a:rPr lang="x-none" b="0" i="0" u="none" baseline="0" dirty="0"/>
              <a:t>Nosite dobre cipele sa gumenim đonom</a:t>
            </a:r>
            <a:endParaRPr lang="x-none" dirty="0"/>
          </a:p>
          <a:p>
            <a:pPr lvl="0" algn="l" rtl="0"/>
            <a:r>
              <a:rPr lang="x-none" b="0" i="0" u="none" baseline="0" dirty="0"/>
              <a:t>Ne vrtite tijelo u stolici da biste dohvatili papire ili dio pribora</a:t>
            </a:r>
            <a:endParaRPr lang="x-none" dirty="0"/>
          </a:p>
          <a:p>
            <a:pPr lvl="0" algn="l" rtl="0"/>
            <a:r>
              <a:rPr lang="x-none" b="0" i="0" u="none" baseline="0" dirty="0"/>
              <a:t>Ne držite slušalicu od telefona između ramena i obraza</a:t>
            </a:r>
            <a:endParaRPr lang="x-none" dirty="0"/>
          </a:p>
          <a:p>
            <a:pPr lvl="0" algn="l" rtl="0"/>
            <a:r>
              <a:rPr lang="x-none" b="0" i="0" u="none" baseline="0" dirty="0"/>
              <a:t>Ne istežite </a:t>
            </a:r>
            <a:r>
              <a:rPr lang="x-none" b="0" i="0" u="none" baseline="0"/>
              <a:t>se </a:t>
            </a:r>
            <a:r>
              <a:rPr lang="bs-Latn-BA" b="0" i="0" u="none" baseline="0" dirty="0" smtClean="0"/>
              <a:t>pretjerano </a:t>
            </a:r>
            <a:r>
              <a:rPr lang="x-none" b="0" i="0" u="none" baseline="0" smtClean="0"/>
              <a:t>da </a:t>
            </a:r>
            <a:r>
              <a:rPr lang="x-none" b="0" i="0" u="none" baseline="0" dirty="0"/>
              <a:t>dohvatite papire</a:t>
            </a:r>
            <a:endParaRPr lang="x-none" dirty="0"/>
          </a:p>
          <a:p>
            <a:pPr>
              <a:buNone/>
            </a:pPr>
            <a:endParaRPr lang="x-none" dirty="0"/>
          </a:p>
        </p:txBody>
      </p:sp>
      <p:pic>
        <p:nvPicPr>
          <p:cNvPr id="5" name="Picture 4" descr="http://media2.picsearch.com/is?FMKN-ITfu1yUBMFKSd6iaVT4EVzNGO-G9nCUJp4Fl44"/>
          <p:cNvPicPr/>
          <p:nvPr/>
        </p:nvPicPr>
        <p:blipFill>
          <a:blip r:embed="rId3" cstate="print">
            <a:extLst>
              <a:ext uri="{28A0092B-C50C-407E-A947-70E740481C1C}">
                <a14:useLocalDpi xmlns:a14="http://schemas.microsoft.com/office/drawing/2010/main"/>
              </a:ext>
            </a:extLst>
          </a:blip>
          <a:srcRect/>
          <a:stretch>
            <a:fillRect/>
          </a:stretch>
        </p:blipFill>
        <p:spPr bwMode="auto">
          <a:xfrm>
            <a:off x="8738495" y="2951019"/>
            <a:ext cx="3006436" cy="3422072"/>
          </a:xfrm>
          <a:prstGeom prst="rect">
            <a:avLst/>
          </a:prstGeom>
          <a:ln>
            <a:noFill/>
          </a:ln>
          <a:effectLst>
            <a:softEdge rad="112500"/>
          </a:effectLst>
        </p:spPr>
      </p:pic>
    </p:spTree>
    <p:extLst>
      <p:ext uri="{BB962C8B-B14F-4D97-AF65-F5344CB8AC3E}">
        <p14:creationId xmlns:p14="http://schemas.microsoft.com/office/powerpoint/2010/main" val="3288730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736886"/>
            <a:ext cx="7024744" cy="967224"/>
          </a:xfrm>
        </p:spPr>
        <p:txBody>
          <a:bodyPr/>
          <a:lstStyle/>
          <a:p>
            <a:pPr algn="l" rtl="0"/>
            <a:r>
              <a:rPr lang="x-none" b="0" i="0" u="none" baseline="0">
                <a:solidFill>
                  <a:srgbClr val="2E9D1B"/>
                </a:solidFill>
              </a:rPr>
              <a:t>Vodite brigu o svojim leđima:</a:t>
            </a:r>
            <a:endParaRPr lang="x-none" dirty="0">
              <a:solidFill>
                <a:srgbClr val="2E9D1B"/>
              </a:solidFill>
            </a:endParaRPr>
          </a:p>
        </p:txBody>
      </p:sp>
      <p:sp>
        <p:nvSpPr>
          <p:cNvPr id="3" name="Content Placeholder 2"/>
          <p:cNvSpPr>
            <a:spLocks noGrp="1"/>
          </p:cNvSpPr>
          <p:nvPr>
            <p:ph sz="quarter" idx="4294967295"/>
          </p:nvPr>
        </p:nvSpPr>
        <p:spPr>
          <a:xfrm>
            <a:off x="491836" y="2004576"/>
            <a:ext cx="11298382" cy="4853424"/>
          </a:xfrm>
          <a:prstGeom prst="rect">
            <a:avLst/>
          </a:prstGeom>
        </p:spPr>
        <p:txBody>
          <a:bodyPr>
            <a:normAutofit/>
          </a:bodyPr>
          <a:lstStyle/>
          <a:p>
            <a:pPr marL="68580" indent="0" algn="l" rtl="0">
              <a:buNone/>
            </a:pPr>
            <a:r>
              <a:rPr lang="x-none" b="1" i="0" u="none" baseline="0"/>
              <a:t>Kada dižete i hodate noseći predmete:</a:t>
            </a:r>
          </a:p>
          <a:p>
            <a:pPr marL="68580" indent="0" algn="l" rtl="0">
              <a:buNone/>
            </a:pPr>
            <a:endParaRPr lang="x-none" b="1" i="1" dirty="0"/>
          </a:p>
          <a:p>
            <a:pPr lvl="0" algn="l" rtl="0"/>
            <a:r>
              <a:rPr lang="x-none" b="0" i="0" u="none" baseline="0"/>
              <a:t>Držite predmet koji dižete neposredno uz tijelo.  Ispustite predmet ako vam ispada</a:t>
            </a:r>
            <a:endParaRPr lang="x-none" dirty="0"/>
          </a:p>
          <a:p>
            <a:pPr lvl="0" algn="l" rtl="0"/>
            <a:r>
              <a:rPr lang="x-none" b="0" i="0" u="none" baseline="0"/>
              <a:t>Ne savijajte se, uvrćite ili okrećite u struku</a:t>
            </a:r>
            <a:endParaRPr lang="x-none" dirty="0"/>
          </a:p>
          <a:p>
            <a:pPr lvl="0" algn="l" rtl="0"/>
            <a:r>
              <a:rPr lang="x-none" b="0" i="0" u="none" baseline="0"/>
              <a:t>Ne dižite težak predmet iznad grudi</a:t>
            </a:r>
            <a:endParaRPr lang="x-none" dirty="0"/>
          </a:p>
          <a:p>
            <a:pPr lvl="0" algn="l" rtl="0"/>
            <a:r>
              <a:rPr lang="x-none" b="0" i="0" u="none" baseline="0"/>
              <a:t>Ne pravite nagle pokrete prilikom dizanja</a:t>
            </a:r>
            <a:endParaRPr lang="x-none" dirty="0"/>
          </a:p>
          <a:p>
            <a:pPr lvl="0" algn="l" rtl="0"/>
            <a:r>
              <a:rPr lang="x-none" b="0" i="0" u="none" baseline="0"/>
              <a:t>Ne naginjite se naprijed sa teretom u rukama</a:t>
            </a:r>
          </a:p>
          <a:p>
            <a:pPr lvl="0" algn="l" rtl="0"/>
            <a:r>
              <a:rPr lang="x-none" b="0" i="0" u="none" baseline="0"/>
              <a:t>Ne dižite predmete koji su preteški, budite svjesni svojih ograničenja</a:t>
            </a:r>
          </a:p>
          <a:p>
            <a:pPr lvl="0" algn="l" rtl="0"/>
            <a:r>
              <a:rPr lang="x-none" b="0" i="0" u="none" baseline="0"/>
              <a:t>Tražite pomoć </a:t>
            </a:r>
            <a:endParaRPr lang="x-none" dirty="0"/>
          </a:p>
          <a:p>
            <a:endParaRPr lang="x-none" dirty="0"/>
          </a:p>
        </p:txBody>
      </p:sp>
      <p:pic>
        <p:nvPicPr>
          <p:cNvPr id="4" name="Picture 3" title="dekorativni element"/>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85218" y="557950"/>
            <a:ext cx="1905000" cy="2292320"/>
          </a:xfrm>
          <a:prstGeom prst="rect">
            <a:avLst/>
          </a:prstGeom>
        </p:spPr>
      </p:pic>
    </p:spTree>
    <p:extLst>
      <p:ext uri="{BB962C8B-B14F-4D97-AF65-F5344CB8AC3E}">
        <p14:creationId xmlns:p14="http://schemas.microsoft.com/office/powerpoint/2010/main" val="581945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072" y="879764"/>
            <a:ext cx="7772400" cy="1292662"/>
          </a:xfrm>
          <a:prstGeom prst="rect">
            <a:avLst/>
          </a:prstGeom>
        </p:spPr>
        <p:txBody>
          <a:bodyPr wrap="square">
            <a:spAutoFit/>
          </a:bodyPr>
          <a:lstStyle/>
          <a:p>
            <a:pPr algn="ctr" rtl="0"/>
            <a:r>
              <a:rPr lang="x-none" sz="4000" b="1" i="1" u="none" baseline="0" dirty="0">
                <a:solidFill>
                  <a:srgbClr val="2E9D1B"/>
                </a:solidFill>
              </a:rPr>
              <a:t>Šta naglasiti prilikom dizanja</a:t>
            </a:r>
          </a:p>
          <a:p>
            <a:pPr algn="ctr" rtl="0"/>
            <a:endParaRPr lang="x-none" b="1" i="1" dirty="0"/>
          </a:p>
          <a:p>
            <a:pPr algn="l" rtl="0"/>
            <a:r>
              <a:rPr lang="x-none" sz="2000" b="0" i="0" u="none" baseline="0" dirty="0"/>
              <a:t>                     </a:t>
            </a:r>
          </a:p>
        </p:txBody>
      </p:sp>
      <p:sp>
        <p:nvSpPr>
          <p:cNvPr id="2" name="Rectangle 1"/>
          <p:cNvSpPr/>
          <p:nvPr/>
        </p:nvSpPr>
        <p:spPr>
          <a:xfrm>
            <a:off x="623455" y="1704109"/>
            <a:ext cx="11097490" cy="3139321"/>
          </a:xfrm>
          <a:prstGeom prst="rect">
            <a:avLst/>
          </a:prstGeom>
        </p:spPr>
        <p:txBody>
          <a:bodyPr wrap="square">
            <a:spAutoFit/>
          </a:bodyPr>
          <a:lstStyle/>
          <a:p>
            <a:pPr algn="ctr" rtl="0"/>
            <a:endParaRPr lang="x-none" b="1" i="1" dirty="0"/>
          </a:p>
          <a:p>
            <a:pPr marL="342900" indent="-342900" algn="l" rtl="0">
              <a:buClr>
                <a:schemeClr val="accent2"/>
              </a:buClr>
              <a:buFont typeface="Wingdings" panose="05000000000000000000" pitchFamily="2" charset="2"/>
              <a:buChar char="§"/>
            </a:pPr>
            <a:r>
              <a:rPr lang="x-none" b="0" i="0" u="none" baseline="0" dirty="0">
                <a:solidFill>
                  <a:schemeClr val="tx2"/>
                </a:solidFill>
              </a:rPr>
              <a:t>Prvo procijenite šta ćete dizati i gdje ćete prenositi</a:t>
            </a:r>
          </a:p>
          <a:p>
            <a:pPr marL="342900" indent="-342900" algn="l" rtl="0">
              <a:buClr>
                <a:schemeClr val="accent2"/>
              </a:buClr>
              <a:buFont typeface="Wingdings" panose="05000000000000000000" pitchFamily="2" charset="2"/>
              <a:buChar char="§"/>
            </a:pPr>
            <a:r>
              <a:rPr lang="x-none" b="0" i="0" u="none" baseline="0" dirty="0">
                <a:solidFill>
                  <a:schemeClr val="tx2"/>
                </a:solidFill>
              </a:rPr>
              <a:t>Prije podizanja predmeta </a:t>
            </a:r>
            <a:r>
              <a:rPr lang="x-none" b="0" i="0" u="none" baseline="0" dirty="0" smtClean="0">
                <a:solidFill>
                  <a:schemeClr val="tx2"/>
                </a:solidFill>
              </a:rPr>
              <a:t>treba</a:t>
            </a:r>
            <a:r>
              <a:rPr lang="bs-Latn-BA" b="0" i="0" u="none" dirty="0" smtClean="0">
                <a:solidFill>
                  <a:schemeClr val="tx2"/>
                </a:solidFill>
              </a:rPr>
              <a:t> da </a:t>
            </a:r>
            <a:r>
              <a:rPr lang="x-none" b="0" i="0" u="none" baseline="0" dirty="0" smtClean="0">
                <a:solidFill>
                  <a:schemeClr val="tx2"/>
                </a:solidFill>
              </a:rPr>
              <a:t>“razmislit</a:t>
            </a:r>
            <a:r>
              <a:rPr lang="bs-Latn-BA" b="0" i="0" u="none" baseline="0" dirty="0" smtClean="0">
                <a:solidFill>
                  <a:schemeClr val="tx2"/>
                </a:solidFill>
              </a:rPr>
              <a:t>e</a:t>
            </a:r>
            <a:r>
              <a:rPr lang="x-none" b="0" i="0" u="none" baseline="0" dirty="0" smtClean="0">
                <a:solidFill>
                  <a:schemeClr val="tx2"/>
                </a:solidFill>
              </a:rPr>
              <a:t>" </a:t>
            </a:r>
            <a:r>
              <a:rPr lang="x-none" b="0" i="0" u="none" baseline="0" dirty="0">
                <a:solidFill>
                  <a:schemeClr val="tx2"/>
                </a:solidFill>
              </a:rPr>
              <a:t>gdje ćete ga prenijeti  </a:t>
            </a:r>
          </a:p>
          <a:p>
            <a:pPr marL="342900" indent="-342900" algn="l" rtl="0">
              <a:buClr>
                <a:schemeClr val="accent2"/>
              </a:buClr>
              <a:buFont typeface="Wingdings" panose="05000000000000000000" pitchFamily="2" charset="2"/>
              <a:buChar char="§"/>
            </a:pPr>
            <a:r>
              <a:rPr lang="x-none" b="0" i="0" u="none" baseline="0" dirty="0" smtClean="0">
                <a:solidFill>
                  <a:schemeClr val="tx2"/>
                </a:solidFill>
              </a:rPr>
              <a:t>S</a:t>
            </a:r>
            <a:r>
              <a:rPr lang="bs-Latn-BA" b="0" i="0" u="none" baseline="0" dirty="0" smtClean="0">
                <a:solidFill>
                  <a:schemeClr val="tx2"/>
                </a:solidFill>
              </a:rPr>
              <a:t>pustite</a:t>
            </a:r>
            <a:r>
              <a:rPr lang="x-none" b="0" i="0" u="none" baseline="0" dirty="0" smtClean="0">
                <a:solidFill>
                  <a:schemeClr val="tx2"/>
                </a:solidFill>
              </a:rPr>
              <a:t> </a:t>
            </a:r>
            <a:r>
              <a:rPr lang="x-none" b="0" i="0" u="none" baseline="0" dirty="0">
                <a:solidFill>
                  <a:schemeClr val="tx2"/>
                </a:solidFill>
              </a:rPr>
              <a:t>se da podignete predmet – ne saginjite se </a:t>
            </a:r>
          </a:p>
          <a:p>
            <a:pPr marL="342900" indent="-342900" algn="l" rtl="0">
              <a:buClr>
                <a:schemeClr val="accent2"/>
              </a:buClr>
              <a:buFont typeface="Wingdings" panose="05000000000000000000" pitchFamily="2" charset="2"/>
              <a:buChar char="§"/>
            </a:pPr>
            <a:r>
              <a:rPr lang="x-none" b="0" i="0" u="none" baseline="0" dirty="0">
                <a:solidFill>
                  <a:schemeClr val="tx2"/>
                </a:solidFill>
              </a:rPr>
              <a:t>Leđa držite </a:t>
            </a:r>
            <a:r>
              <a:rPr lang="x-none" b="0" i="0" u="none" baseline="0" dirty="0" smtClean="0">
                <a:solidFill>
                  <a:schemeClr val="tx2"/>
                </a:solidFill>
              </a:rPr>
              <a:t>ravno,</a:t>
            </a:r>
            <a:r>
              <a:rPr lang="bs-Latn-BA" dirty="0" smtClean="0">
                <a:solidFill>
                  <a:schemeClr val="tx2"/>
                </a:solidFill>
              </a:rPr>
              <a:t> </a:t>
            </a:r>
            <a:r>
              <a:rPr lang="x-none" b="0" i="0" u="none" baseline="0" dirty="0" smtClean="0">
                <a:solidFill>
                  <a:schemeClr val="tx2"/>
                </a:solidFill>
              </a:rPr>
              <a:t>gledajući </a:t>
            </a:r>
            <a:r>
              <a:rPr lang="x-none" b="0" i="0" u="none" baseline="0" dirty="0">
                <a:solidFill>
                  <a:schemeClr val="tx2"/>
                </a:solidFill>
              </a:rPr>
              <a:t>blago naviše</a:t>
            </a:r>
          </a:p>
          <a:p>
            <a:pPr marL="342900" indent="-342900" algn="l" rtl="0">
              <a:buClr>
                <a:schemeClr val="accent2"/>
              </a:buClr>
              <a:buFont typeface="Wingdings" panose="05000000000000000000" pitchFamily="2" charset="2"/>
              <a:buChar char="§"/>
            </a:pPr>
            <a:r>
              <a:rPr lang="x-none" b="0" i="0" u="none" baseline="0" dirty="0">
                <a:solidFill>
                  <a:schemeClr val="tx2"/>
                </a:solidFill>
              </a:rPr>
              <a:t>Prilikom dizanja koristite snagu nožnih mišića, ne slabijih leđnih mišića </a:t>
            </a:r>
          </a:p>
          <a:p>
            <a:pPr marL="342900" indent="-342900" algn="l" rtl="0">
              <a:buClr>
                <a:schemeClr val="accent2"/>
              </a:buClr>
              <a:buFont typeface="Wingdings" panose="05000000000000000000" pitchFamily="2" charset="2"/>
              <a:buChar char="§"/>
            </a:pPr>
            <a:r>
              <a:rPr lang="bs-Latn-BA" b="0" i="0" u="none" baseline="0" dirty="0" smtClean="0">
                <a:solidFill>
                  <a:schemeClr val="tx2"/>
                </a:solidFill>
              </a:rPr>
              <a:t>Ako je potrebno, tražite</a:t>
            </a:r>
            <a:r>
              <a:rPr lang="x-none" b="0" i="0" u="none" baseline="0" dirty="0" smtClean="0">
                <a:solidFill>
                  <a:schemeClr val="tx2"/>
                </a:solidFill>
              </a:rPr>
              <a:t> </a:t>
            </a:r>
            <a:r>
              <a:rPr lang="x-none" b="0" i="0" u="none" baseline="0" dirty="0">
                <a:solidFill>
                  <a:schemeClr val="tx2"/>
                </a:solidFill>
              </a:rPr>
              <a:t>pomoć   </a:t>
            </a:r>
          </a:p>
          <a:p>
            <a:pPr marL="342900" indent="-342900" algn="l" rtl="0">
              <a:buClr>
                <a:schemeClr val="accent2"/>
              </a:buClr>
              <a:buFont typeface="Wingdings" panose="05000000000000000000" pitchFamily="2" charset="2"/>
              <a:buChar char="§"/>
            </a:pPr>
            <a:r>
              <a:rPr lang="x-none" b="0" i="0" u="none" baseline="0" dirty="0">
                <a:solidFill>
                  <a:schemeClr val="tx2"/>
                </a:solidFill>
              </a:rPr>
              <a:t>Ispravni metodi podizanja i rukovanja štite od povreda</a:t>
            </a:r>
          </a:p>
          <a:p>
            <a:pPr marL="342900" indent="-342900" algn="l" rtl="0">
              <a:buClr>
                <a:schemeClr val="accent2"/>
              </a:buClr>
              <a:buFont typeface="Wingdings" panose="05000000000000000000" pitchFamily="2" charset="2"/>
              <a:buChar char="§"/>
            </a:pPr>
            <a:r>
              <a:rPr lang="x-none" b="0" i="0" u="none" baseline="0" dirty="0">
                <a:solidFill>
                  <a:schemeClr val="tx2"/>
                </a:solidFill>
              </a:rPr>
              <a:t>Ispravno podizanje olakšava posao</a:t>
            </a:r>
          </a:p>
          <a:p>
            <a:pPr marL="342900" indent="-342900" algn="l" rtl="0">
              <a:buClr>
                <a:schemeClr val="accent2"/>
              </a:buClr>
              <a:buFont typeface="Wingdings" panose="05000000000000000000" pitchFamily="2" charset="2"/>
              <a:buChar char="§"/>
            </a:pPr>
            <a:r>
              <a:rPr lang="x-none" b="0" i="0" u="none" baseline="0" dirty="0">
                <a:solidFill>
                  <a:schemeClr val="tx2"/>
                </a:solidFill>
              </a:rPr>
              <a:t>Tokom vremena, tehnika pravilnog podizanja će postati navika</a:t>
            </a:r>
          </a:p>
          <a:p>
            <a:pPr marL="342900" indent="-342900" algn="l" rtl="0">
              <a:buClr>
                <a:schemeClr val="accent2"/>
              </a:buClr>
              <a:buFont typeface="Wingdings" panose="05000000000000000000" pitchFamily="2" charset="2"/>
              <a:buChar char="§"/>
            </a:pPr>
            <a:r>
              <a:rPr lang="x-none" b="0" i="0" u="none" baseline="0" dirty="0">
                <a:solidFill>
                  <a:schemeClr val="tx2"/>
                </a:solidFill>
              </a:rPr>
              <a:t>Prema NIOSH, nosite maksimalnu težinu do </a:t>
            </a:r>
            <a:r>
              <a:rPr lang="x-none" b="0" i="0" u="none" baseline="0" dirty="0" smtClean="0">
                <a:solidFill>
                  <a:schemeClr val="tx2"/>
                </a:solidFill>
              </a:rPr>
              <a:t>2</a:t>
            </a:r>
            <a:r>
              <a:rPr lang="bs-Latn-BA" b="0" i="0" u="none" baseline="0" dirty="0" smtClean="0">
                <a:solidFill>
                  <a:schemeClr val="tx2"/>
                </a:solidFill>
              </a:rPr>
              <a:t>3</a:t>
            </a:r>
            <a:r>
              <a:rPr lang="x-none" b="0" i="0" u="none" baseline="0" dirty="0" smtClean="0">
                <a:solidFill>
                  <a:schemeClr val="tx2"/>
                </a:solidFill>
              </a:rPr>
              <a:t> kg</a:t>
            </a:r>
            <a:r>
              <a:rPr lang="bs-Latn-BA" b="0" i="0" u="none" baseline="0" dirty="0" smtClean="0">
                <a:solidFill>
                  <a:schemeClr val="tx2"/>
                </a:solidFill>
              </a:rPr>
              <a:t>,</a:t>
            </a:r>
            <a:r>
              <a:rPr lang="bs-Latn-BA" dirty="0" smtClean="0">
                <a:solidFill>
                  <a:schemeClr val="tx2"/>
                </a:solidFill>
              </a:rPr>
              <a:t> </a:t>
            </a:r>
            <a:r>
              <a:rPr lang="bs-Latn-BA" b="0" i="0" u="none" dirty="0" smtClean="0">
                <a:solidFill>
                  <a:schemeClr val="tx2"/>
                </a:solidFill>
              </a:rPr>
              <a:t>u</a:t>
            </a:r>
            <a:r>
              <a:rPr lang="x-none" b="0" i="0" u="none" baseline="0" dirty="0" smtClean="0">
                <a:solidFill>
                  <a:schemeClr val="tx2"/>
                </a:solidFill>
              </a:rPr>
              <a:t> </a:t>
            </a:r>
            <a:r>
              <a:rPr lang="x-none" b="0" i="0" u="none" baseline="0" dirty="0">
                <a:solidFill>
                  <a:schemeClr val="tx2"/>
                </a:solidFill>
              </a:rPr>
              <a:t>idealnim okolnostima bez podizanja, hodanja ili uvrtanja       </a:t>
            </a:r>
          </a:p>
        </p:txBody>
      </p:sp>
      <p:sp>
        <p:nvSpPr>
          <p:cNvPr id="3" name="Title 2" hidden="1"/>
          <p:cNvSpPr>
            <a:spLocks noGrp="1"/>
          </p:cNvSpPr>
          <p:nvPr>
            <p:ph type="title"/>
          </p:nvPr>
        </p:nvSpPr>
        <p:spPr/>
        <p:txBody>
          <a:bodyPr/>
          <a:lstStyle/>
          <a:p>
            <a:r>
              <a:rPr lang="x-none" b="1" i="1" dirty="0">
                <a:solidFill>
                  <a:srgbClr val="2E9D1B"/>
                </a:solidFill>
              </a:rPr>
              <a:t>Šta naglasiti prilikom dizanja</a:t>
            </a:r>
            <a:br>
              <a:rPr lang="x-none" b="1" i="1" dirty="0">
                <a:solidFill>
                  <a:srgbClr val="2E9D1B"/>
                </a:solidFill>
              </a:rPr>
            </a:br>
            <a:endParaRPr lang="en-US" dirty="0"/>
          </a:p>
        </p:txBody>
      </p:sp>
    </p:spTree>
    <p:extLst>
      <p:ext uri="{BB962C8B-B14F-4D97-AF65-F5344CB8AC3E}">
        <p14:creationId xmlns:p14="http://schemas.microsoft.com/office/powerpoint/2010/main" val="3754168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644237"/>
            <a:ext cx="7024744" cy="1143000"/>
          </a:xfrm>
        </p:spPr>
        <p:txBody>
          <a:bodyPr/>
          <a:lstStyle/>
          <a:p>
            <a:pPr algn="l" rtl="0"/>
            <a:r>
              <a:rPr lang="x-none" b="0" i="0" u="none" baseline="0"/>
              <a:t>Propisi za </a:t>
            </a:r>
            <a:r>
              <a:rPr lang="bs-Latn-BA" dirty="0" smtClean="0"/>
              <a:t>buku</a:t>
            </a:r>
            <a:r>
              <a:rPr lang="x-none" b="0" i="0" u="none" baseline="0" smtClean="0"/>
              <a:t>: </a:t>
            </a:r>
            <a:endParaRPr lang="x-none" dirty="0"/>
          </a:p>
        </p:txBody>
      </p:sp>
      <p:sp>
        <p:nvSpPr>
          <p:cNvPr id="3" name="Content Placeholder 2"/>
          <p:cNvSpPr>
            <a:spLocks noGrp="1"/>
          </p:cNvSpPr>
          <p:nvPr>
            <p:ph sz="quarter" idx="4294967295"/>
          </p:nvPr>
        </p:nvSpPr>
        <p:spPr>
          <a:xfrm>
            <a:off x="491836" y="2043545"/>
            <a:ext cx="11208328" cy="4495800"/>
          </a:xfrm>
          <a:prstGeom prst="rect">
            <a:avLst/>
          </a:prstGeom>
        </p:spPr>
        <p:txBody>
          <a:bodyPr>
            <a:normAutofit/>
          </a:bodyPr>
          <a:lstStyle/>
          <a:p>
            <a:pPr marL="68580" indent="0" algn="l" rtl="0">
              <a:buNone/>
            </a:pPr>
            <a:r>
              <a:rPr lang="x-none" b="0" i="0" u="none" baseline="0" dirty="0"/>
              <a:t>OSHA postavlja pravna ograničenja za izloženost zvuku na radnom </a:t>
            </a:r>
            <a:r>
              <a:rPr lang="x-none" b="0" i="0" u="none" baseline="0" dirty="0" smtClean="0"/>
              <a:t>mjestu</a:t>
            </a:r>
            <a:r>
              <a:rPr lang="en-US" b="0" i="0" u="none" baseline="0" dirty="0" smtClean="0"/>
              <a:t>.</a:t>
            </a:r>
            <a:r>
              <a:rPr lang="en-US" b="0" i="0" u="none" dirty="0" smtClean="0"/>
              <a:t> </a:t>
            </a:r>
            <a:r>
              <a:rPr lang="x-none" b="0" i="0" u="none" baseline="0" dirty="0" smtClean="0"/>
              <a:t>Ta </a:t>
            </a:r>
            <a:r>
              <a:rPr lang="x-none" b="0" i="0" u="none" baseline="0" dirty="0"/>
              <a:t>ograničenja se zasnivaju na radu koji radnik obavi u toku prosječnog 8-satnog radnog dana. Prema OSHA-i, dozvoljena granica izlaganja (PEL) je 90 decibela za sve radnike tokom 8 sati. </a:t>
            </a:r>
          </a:p>
          <a:p>
            <a:pPr algn="l" rtl="0"/>
            <a:r>
              <a:rPr lang="x-none" b="1" i="0" u="none" baseline="0" dirty="0"/>
              <a:t>OSHA 1910.95(a) </a:t>
            </a:r>
            <a:r>
              <a:rPr lang="x-none" b="0" i="0" u="none" baseline="0" dirty="0"/>
              <a:t>Zaštita od izloženosti zvuku se obezbjeđuje kada nivo zvuka pređe nivoe navedene u Tabeli G-16 koji se mjere na A skali standardnog nivoa zvuka pri sporoj reakciji.</a:t>
            </a:r>
          </a:p>
          <a:p>
            <a:pPr algn="l" rtl="0"/>
            <a:r>
              <a:rPr lang="x-none" b="0" i="0" u="none" baseline="0" dirty="0"/>
              <a:t>OSHA postavlja pravna ograničenja za izloženost zvuku na radnom mjestu. </a:t>
            </a:r>
            <a:endParaRPr lang="x-none" dirty="0"/>
          </a:p>
          <a:p>
            <a:pPr marL="68580" indent="0" algn="l" rtl="0">
              <a:buNone/>
            </a:pPr>
            <a:endParaRPr lang="x-none" dirty="0"/>
          </a:p>
          <a:p>
            <a:pPr marL="68580" indent="0" algn="l" rtl="0">
              <a:buNone/>
            </a:pPr>
            <a:r>
              <a:rPr lang="x-none" b="0" i="0" u="none" baseline="0" dirty="0"/>
              <a:t> </a:t>
            </a:r>
          </a:p>
          <a:p>
            <a:endParaRPr lang="x-none" dirty="0"/>
          </a:p>
        </p:txBody>
      </p:sp>
    </p:spTree>
    <p:extLst>
      <p:ext uri="{BB962C8B-B14F-4D97-AF65-F5344CB8AC3E}">
        <p14:creationId xmlns:p14="http://schemas.microsoft.com/office/powerpoint/2010/main" val="1010926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777409"/>
            <a:ext cx="7024744" cy="686542"/>
          </a:xfrm>
        </p:spPr>
        <p:txBody>
          <a:bodyPr>
            <a:normAutofit/>
          </a:bodyPr>
          <a:lstStyle/>
          <a:p>
            <a:pPr algn="l" rtl="0"/>
            <a:r>
              <a:rPr lang="x-none" b="0" i="0" u="none" baseline="0">
                <a:solidFill>
                  <a:srgbClr val="2E9D1B"/>
                </a:solidFill>
              </a:rPr>
              <a:t>Radni prostor:</a:t>
            </a:r>
            <a:endParaRPr lang="x-none" dirty="0">
              <a:solidFill>
                <a:srgbClr val="2E9D1B"/>
              </a:solidFill>
            </a:endParaRPr>
          </a:p>
        </p:txBody>
      </p:sp>
      <p:sp>
        <p:nvSpPr>
          <p:cNvPr id="3" name="Content Placeholder 2"/>
          <p:cNvSpPr>
            <a:spLocks noGrp="1"/>
          </p:cNvSpPr>
          <p:nvPr>
            <p:ph idx="1"/>
          </p:nvPr>
        </p:nvSpPr>
        <p:spPr>
          <a:xfrm>
            <a:off x="477982" y="2323652"/>
            <a:ext cx="11222181" cy="3924748"/>
          </a:xfrm>
        </p:spPr>
        <p:txBody>
          <a:bodyPr>
            <a:normAutofit/>
          </a:bodyPr>
          <a:lstStyle/>
          <a:p>
            <a:pPr marL="68580" indent="0" algn="l" rtl="0">
              <a:buNone/>
            </a:pPr>
            <a:r>
              <a:rPr lang="x-none" b="0" i="0" u="none" baseline="0"/>
              <a:t>Održavati svoj radni prostor čisto i uredno je veliki doprinos koji svako može učiniti u pravcu kreiranja sigurnog i zdravog radnog okruženja. Održavanje ne poboljšava samo izgled radnog </a:t>
            </a:r>
            <a:r>
              <a:rPr lang="x-none" b="0" i="0" u="none" baseline="0" smtClean="0"/>
              <a:t>prostora</a:t>
            </a:r>
            <a:r>
              <a:rPr lang="bs-Latn-BA" b="0" i="0" u="none" dirty="0" smtClean="0"/>
              <a:t> </a:t>
            </a:r>
            <a:r>
              <a:rPr lang="x-none" b="0" i="0" u="none" baseline="0" smtClean="0"/>
              <a:t>nego</a:t>
            </a:r>
            <a:r>
              <a:rPr lang="bs-Latn-BA" b="0" i="0" u="none" baseline="0" dirty="0" smtClean="0"/>
              <a:t> pomaže</a:t>
            </a:r>
            <a:r>
              <a:rPr lang="bs-Latn-BA" b="0" i="0" u="none" dirty="0" smtClean="0"/>
              <a:t> i kod prevencije</a:t>
            </a:r>
            <a:r>
              <a:rPr lang="x-none" b="0" i="0" u="none" baseline="0" smtClean="0"/>
              <a:t> </a:t>
            </a:r>
            <a:r>
              <a:rPr lang="x-none" b="0" i="0" u="none" baseline="0"/>
              <a:t>povreda.  </a:t>
            </a:r>
          </a:p>
          <a:p>
            <a:pPr marL="68580" indent="0" algn="l" rtl="0">
              <a:buNone/>
            </a:pPr>
            <a:endParaRPr lang="x-none" dirty="0"/>
          </a:p>
          <a:p>
            <a:endParaRPr lang="x-none" dirty="0" smtClean="0"/>
          </a:p>
        </p:txBody>
      </p:sp>
      <p:pic>
        <p:nvPicPr>
          <p:cNvPr id="4" name="Picture 3" title="dekorativni element"/>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44345" y="1120680"/>
            <a:ext cx="2766260" cy="2099968"/>
          </a:xfrm>
          <a:prstGeom prst="rect">
            <a:avLst/>
          </a:prstGeom>
        </p:spPr>
      </p:pic>
    </p:spTree>
    <p:extLst>
      <p:ext uri="{BB962C8B-B14F-4D97-AF65-F5344CB8AC3E}">
        <p14:creationId xmlns:p14="http://schemas.microsoft.com/office/powerpoint/2010/main" val="2348823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43" y="775854"/>
            <a:ext cx="7024744" cy="914400"/>
          </a:xfrm>
        </p:spPr>
        <p:txBody>
          <a:bodyPr>
            <a:normAutofit fontScale="90000"/>
          </a:bodyPr>
          <a:lstStyle/>
          <a:p>
            <a:pPr algn="l" rtl="0"/>
            <a:r>
              <a:rPr lang="x-none" b="0" i="0" u="none" baseline="0">
                <a:solidFill>
                  <a:srgbClr val="2E9D1B"/>
                </a:solidFill>
              </a:rPr>
              <a:t>Potencijalne opasnosti u kancelariji: </a:t>
            </a:r>
          </a:p>
        </p:txBody>
      </p:sp>
      <p:sp>
        <p:nvSpPr>
          <p:cNvPr id="5" name="Content Placeholder 2"/>
          <p:cNvSpPr>
            <a:spLocks noGrp="1"/>
          </p:cNvSpPr>
          <p:nvPr>
            <p:ph sz="quarter" idx="4294967295"/>
          </p:nvPr>
        </p:nvSpPr>
        <p:spPr>
          <a:xfrm>
            <a:off x="462996" y="2022764"/>
            <a:ext cx="11174822" cy="4130040"/>
          </a:xfrm>
          <a:prstGeom prst="rect">
            <a:avLst/>
          </a:prstGeom>
        </p:spPr>
        <p:txBody>
          <a:bodyPr>
            <a:noAutofit/>
          </a:bodyPr>
          <a:lstStyle/>
          <a:p>
            <a:pPr marL="68580" indent="0" algn="l" rtl="0">
              <a:buNone/>
            </a:pPr>
            <a:r>
              <a:rPr lang="x-none" b="1" i="0" u="none" baseline="0"/>
              <a:t>Prolazi i skladišta:</a:t>
            </a:r>
            <a:endParaRPr lang="x-none" dirty="0"/>
          </a:p>
          <a:p>
            <a:pPr lvl="0" algn="l" rtl="0"/>
            <a:r>
              <a:rPr lang="x-none" b="0" i="0" u="none" baseline="0"/>
              <a:t>Ulazi i prolazi moraju stalno biti prohodni, osobito nužni izlazi.  Budite sigurni da je najmanje </a:t>
            </a:r>
            <a:r>
              <a:rPr lang="bs-Latn-BA" dirty="0" smtClean="0"/>
              <a:t>jedan</a:t>
            </a:r>
            <a:r>
              <a:rPr lang="x-none" b="0" i="0" u="none" baseline="0" smtClean="0"/>
              <a:t> </a:t>
            </a:r>
            <a:r>
              <a:rPr lang="x-none" b="0" i="0" u="none" baseline="0"/>
              <a:t>metar širine prostora </a:t>
            </a:r>
            <a:r>
              <a:rPr lang="x-none" b="0" i="0" u="none" baseline="0" smtClean="0"/>
              <a:t>prohodn</a:t>
            </a:r>
            <a:r>
              <a:rPr lang="bs-Latn-BA" b="0" i="0" u="none" baseline="0" dirty="0" smtClean="0"/>
              <a:t>o</a:t>
            </a:r>
            <a:r>
              <a:rPr lang="x-none" b="0" i="0" u="none" baseline="0" smtClean="0"/>
              <a:t> </a:t>
            </a:r>
            <a:r>
              <a:rPr lang="x-none" b="0" i="0" u="none" baseline="0"/>
              <a:t>za prolaz.  </a:t>
            </a:r>
            <a:r>
              <a:rPr lang="x-none" b="1" i="0" u="none" baseline="0"/>
              <a:t>NE BLOKIRAJTE pristup </a:t>
            </a:r>
            <a:r>
              <a:rPr lang="x-none" b="0" i="0" u="none" baseline="0"/>
              <a:t>aparatima za gašenje požara, hidrantima ili protivpožarnim alarmima</a:t>
            </a:r>
            <a:endParaRPr lang="x-none" dirty="0"/>
          </a:p>
          <a:p>
            <a:pPr lvl="0" algn="l" rtl="0"/>
            <a:r>
              <a:rPr lang="x-none" b="1" i="0" u="none" baseline="0"/>
              <a:t>Penjanje</a:t>
            </a:r>
            <a:r>
              <a:rPr lang="x-none" b="0" i="0" u="none" baseline="0"/>
              <a:t> – </a:t>
            </a:r>
            <a:r>
              <a:rPr lang="bs-Latn-BA" dirty="0" smtClean="0"/>
              <a:t>Pose</a:t>
            </a:r>
            <a:r>
              <a:rPr lang="en-US" dirty="0" smtClean="0"/>
              <a:t>z</a:t>
            </a:r>
            <a:r>
              <a:rPr lang="bs-Latn-BA" dirty="0" smtClean="0"/>
              <a:t>anje </a:t>
            </a:r>
            <a:r>
              <a:rPr lang="en-US" dirty="0" smtClean="0"/>
              <a:t>z</a:t>
            </a:r>
            <a:r>
              <a:rPr lang="bs-Latn-BA" dirty="0" smtClean="0"/>
              <a:t>a</a:t>
            </a:r>
            <a:r>
              <a:rPr lang="x-none" b="0" i="0" u="none" baseline="0" smtClean="0"/>
              <a:t> predmet</a:t>
            </a:r>
            <a:r>
              <a:rPr lang="bs-Latn-BA" b="0" i="0" u="none" baseline="0" dirty="0" smtClean="0"/>
              <a:t>im</a:t>
            </a:r>
            <a:r>
              <a:rPr lang="x-none" b="0" i="0" u="none" baseline="0" smtClean="0"/>
              <a:t>a </a:t>
            </a:r>
            <a:r>
              <a:rPr lang="bs-Latn-BA" b="0" i="0" u="none" baseline="0" dirty="0" smtClean="0"/>
              <a:t>na visini </a:t>
            </a:r>
            <a:r>
              <a:rPr lang="x-none" b="0" i="0" u="none" baseline="0" smtClean="0"/>
              <a:t>dok </a:t>
            </a:r>
            <a:r>
              <a:rPr lang="x-none" b="0" i="0" u="none" baseline="0"/>
              <a:t>stojite na gomili kutija ili stolici sa točkovima je opasno.  Uvijek koristite pogodne ljestve ili stolice za penjanje</a:t>
            </a:r>
            <a:endParaRPr lang="x-none" dirty="0"/>
          </a:p>
          <a:p>
            <a:pPr lvl="0" algn="l" rtl="0"/>
            <a:r>
              <a:rPr lang="x-none" b="1" i="0" u="none" baseline="0"/>
              <a:t>Teški predmeti</a:t>
            </a:r>
            <a:r>
              <a:rPr lang="x-none" b="0" i="0" u="none" baseline="0"/>
              <a:t> – Opasni su ako padnu.  </a:t>
            </a:r>
            <a:r>
              <a:rPr lang="x-none" b="0" i="0" u="none" baseline="0" smtClean="0"/>
              <a:t>Ostavljajte </a:t>
            </a:r>
            <a:r>
              <a:rPr lang="x-none" b="0" i="0" u="none" baseline="0"/>
              <a:t>teške predmete </a:t>
            </a:r>
            <a:r>
              <a:rPr lang="x-none" b="0" i="0" u="none" baseline="0" smtClean="0"/>
              <a:t>bli</a:t>
            </a:r>
            <a:r>
              <a:rPr lang="bs-Latn-BA" b="0" i="0" u="none" baseline="0" dirty="0" smtClean="0"/>
              <a:t>ž</a:t>
            </a:r>
            <a:r>
              <a:rPr lang="x-none" b="0" i="0" u="none" baseline="0" smtClean="0"/>
              <a:t>e </a:t>
            </a:r>
            <a:r>
              <a:rPr lang="x-none" b="0" i="0" u="none" baseline="0"/>
              <a:t>poda.</a:t>
            </a:r>
            <a:endParaRPr lang="x-none" dirty="0"/>
          </a:p>
        </p:txBody>
      </p:sp>
      <p:pic>
        <p:nvPicPr>
          <p:cNvPr id="4" name="Picture 3" descr="http://media1.picsearch.com/is?WXN9WgtMRVLFVv015p2o7LoQiqEYuRsUXzWYYzpa3-0"/>
          <p:cNvPicPr/>
          <p:nvPr/>
        </p:nvPicPr>
        <p:blipFill>
          <a:blip r:embed="rId3" cstate="print">
            <a:extLst>
              <a:ext uri="{28A0092B-C50C-407E-A947-70E740481C1C}">
                <a14:useLocalDpi xmlns:a14="http://schemas.microsoft.com/office/drawing/2010/main"/>
              </a:ext>
            </a:extLst>
          </a:blip>
          <a:srcRect/>
          <a:stretch>
            <a:fillRect/>
          </a:stretch>
        </p:blipFill>
        <p:spPr bwMode="auto">
          <a:xfrm>
            <a:off x="8417544" y="701017"/>
            <a:ext cx="2915020" cy="2506878"/>
          </a:xfrm>
          <a:prstGeom prst="rect">
            <a:avLst/>
          </a:prstGeom>
          <a:ln>
            <a:noFill/>
          </a:ln>
          <a:effectLst>
            <a:softEdge rad="112500"/>
          </a:effectLst>
        </p:spPr>
      </p:pic>
      <p:sp>
        <p:nvSpPr>
          <p:cNvPr id="6" name="&quot;No&quot; Symbol 5" title="NO symbol"/>
          <p:cNvSpPr/>
          <p:nvPr/>
        </p:nvSpPr>
        <p:spPr>
          <a:xfrm>
            <a:off x="9243846" y="1248043"/>
            <a:ext cx="1294240" cy="1270303"/>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solidFill>
                <a:schemeClr val="tx1"/>
              </a:solidFill>
            </a:endParaRPr>
          </a:p>
        </p:txBody>
      </p:sp>
    </p:spTree>
    <p:extLst>
      <p:ext uri="{BB962C8B-B14F-4D97-AF65-F5344CB8AC3E}">
        <p14:creationId xmlns:p14="http://schemas.microsoft.com/office/powerpoint/2010/main" val="1242350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7" y="983673"/>
            <a:ext cx="7024744" cy="724936"/>
          </a:xfrm>
        </p:spPr>
        <p:txBody>
          <a:bodyPr>
            <a:normAutofit fontScale="90000"/>
          </a:bodyPr>
          <a:lstStyle/>
          <a:p>
            <a:pPr algn="l" rtl="0"/>
            <a:r>
              <a:rPr lang="x-none" b="0" i="0" u="none" baseline="0" dirty="0">
                <a:solidFill>
                  <a:srgbClr val="2E9D1B"/>
                </a:solidFill>
              </a:rPr>
              <a:t>Potencijalne opasnosti u kancelariji: </a:t>
            </a:r>
            <a:r>
              <a:rPr lang="en-US" b="0" i="0" u="none" baseline="0" dirty="0" smtClean="0">
                <a:solidFill>
                  <a:srgbClr val="2E9D1B"/>
                </a:solidFill>
              </a:rPr>
              <a:t> </a:t>
            </a:r>
            <a:endParaRPr lang="x-none" b="0" i="0" u="none" baseline="0" dirty="0">
              <a:solidFill>
                <a:srgbClr val="2E9D1B"/>
              </a:solidFill>
            </a:endParaRPr>
          </a:p>
        </p:txBody>
      </p:sp>
      <p:sp>
        <p:nvSpPr>
          <p:cNvPr id="5" name="Content Placeholder 2"/>
          <p:cNvSpPr>
            <a:spLocks noGrp="1"/>
          </p:cNvSpPr>
          <p:nvPr>
            <p:ph sz="quarter" idx="4294967295"/>
          </p:nvPr>
        </p:nvSpPr>
        <p:spPr>
          <a:xfrm>
            <a:off x="477982" y="1969417"/>
            <a:ext cx="11180618" cy="2737494"/>
          </a:xfrm>
          <a:prstGeom prst="rect">
            <a:avLst/>
          </a:prstGeom>
        </p:spPr>
        <p:txBody>
          <a:bodyPr>
            <a:normAutofit/>
          </a:bodyPr>
          <a:lstStyle/>
          <a:p>
            <a:pPr marL="68580" indent="0" algn="l" rtl="0">
              <a:buNone/>
            </a:pPr>
            <a:r>
              <a:rPr lang="x-none" b="1" i="0" u="none" baseline="0" dirty="0"/>
              <a:t>Prolazi i skladišta:</a:t>
            </a:r>
            <a:endParaRPr lang="x-none" dirty="0"/>
          </a:p>
          <a:p>
            <a:pPr algn="l" rtl="0"/>
            <a:r>
              <a:rPr lang="x-none" b="1" i="0" u="none" baseline="0" dirty="0"/>
              <a:t>Otrovne hemikalije</a:t>
            </a:r>
            <a:r>
              <a:rPr lang="x-none" b="0" i="0" u="none" baseline="0" dirty="0"/>
              <a:t> –Ne </a:t>
            </a:r>
            <a:r>
              <a:rPr lang="x-none" b="0" i="0" u="none" baseline="0"/>
              <a:t>skladištite </a:t>
            </a:r>
            <a:r>
              <a:rPr lang="x-none" b="0" i="0" u="none" baseline="0" smtClean="0"/>
              <a:t>otrovne </a:t>
            </a:r>
            <a:r>
              <a:rPr lang="x-none" b="0" i="0" u="none" baseline="0" dirty="0"/>
              <a:t>hemikalije </a:t>
            </a:r>
            <a:r>
              <a:rPr lang="x-none" b="0" i="0" u="none" baseline="0"/>
              <a:t>u </a:t>
            </a:r>
            <a:r>
              <a:rPr lang="en-US" b="0" i="0" u="none" baseline="0" dirty="0" err="1" smtClean="0"/>
              <a:t>kancelariji</a:t>
            </a:r>
            <a:r>
              <a:rPr lang="en-US" b="0" i="0" u="none" baseline="0" dirty="0" smtClean="0"/>
              <a:t> </a:t>
            </a:r>
            <a:r>
              <a:rPr lang="x-none" b="0" i="0" u="none" baseline="0" smtClean="0"/>
              <a:t>ili </a:t>
            </a:r>
            <a:r>
              <a:rPr lang="x-none" b="0" i="0" u="none" baseline="0"/>
              <a:t>pored </a:t>
            </a:r>
            <a:r>
              <a:rPr lang="en-US" dirty="0" err="1" smtClean="0"/>
              <a:t>nje</a:t>
            </a:r>
            <a:r>
              <a:rPr lang="en-US" dirty="0" smtClean="0"/>
              <a:t>.</a:t>
            </a:r>
            <a:endParaRPr lang="x-none" dirty="0" smtClean="0"/>
          </a:p>
          <a:p>
            <a:pPr lvl="0" algn="l" rtl="0"/>
            <a:r>
              <a:rPr lang="x-none" b="1" i="0" u="none" baseline="0" dirty="0" smtClean="0"/>
              <a:t>Vrata i ćoškovi</a:t>
            </a:r>
            <a:r>
              <a:rPr lang="x-none" b="0" i="0" u="none" baseline="0" dirty="0" smtClean="0"/>
              <a:t> –Teško </a:t>
            </a:r>
            <a:r>
              <a:rPr lang="x-none" b="0" i="0" u="none" baseline="0" smtClean="0"/>
              <a:t>je </a:t>
            </a:r>
            <a:r>
              <a:rPr lang="en-US" b="0" i="0" u="none" baseline="0" dirty="0" err="1" smtClean="0"/>
              <a:t>predvidjeti</a:t>
            </a:r>
            <a:r>
              <a:rPr lang="en-US" b="0" i="0" u="none" baseline="0" dirty="0" smtClean="0"/>
              <a:t> </a:t>
            </a:r>
            <a:r>
              <a:rPr lang="x-none" b="0" i="0" u="none" baseline="0" smtClean="0"/>
              <a:t>kada </a:t>
            </a:r>
            <a:r>
              <a:rPr lang="x-none" b="0" i="0" u="none" baseline="0" dirty="0" smtClean="0"/>
              <a:t>neko prilazi sa druge strane zatvorenih vrata ili iza ćoška.  Ne otvarajte naglo vrata.  Kada radite iza zatvorenih vrata, zaključajte ih.  Oprezno prilazite ćoškovima </a:t>
            </a:r>
            <a:r>
              <a:rPr lang="x-none" b="0" i="0" u="none" baseline="0" smtClean="0"/>
              <a:t>i vratima</a:t>
            </a:r>
            <a:r>
              <a:rPr lang="en-US" b="0" i="0" u="none" baseline="0" dirty="0" smtClean="0"/>
              <a:t>.</a:t>
            </a:r>
            <a:endParaRPr lang="x-none" dirty="0" smtClean="0"/>
          </a:p>
          <a:p>
            <a:pPr lvl="0" algn="l" rtl="0"/>
            <a:r>
              <a:rPr lang="x-none" b="1" i="0" u="none" baseline="0" dirty="0" smtClean="0"/>
              <a:t>Trčanje</a:t>
            </a:r>
            <a:r>
              <a:rPr lang="x-none" b="0" i="0" u="none" baseline="0" dirty="0" smtClean="0"/>
              <a:t> </a:t>
            </a:r>
            <a:r>
              <a:rPr lang="x-none" b="0" i="0" u="none" baseline="0" dirty="0"/>
              <a:t>– </a:t>
            </a:r>
            <a:r>
              <a:rPr lang="x-none" b="1" i="0" u="none" baseline="0" dirty="0"/>
              <a:t>Ne </a:t>
            </a:r>
            <a:r>
              <a:rPr lang="x-none" b="1" i="0" u="none" baseline="0"/>
              <a:t>trčite</a:t>
            </a:r>
            <a:r>
              <a:rPr lang="x-none" b="1" i="0" u="none" baseline="0" smtClean="0"/>
              <a:t>,</a:t>
            </a:r>
            <a:r>
              <a:rPr lang="bs-Latn-BA" b="1" i="0" u="none" baseline="0" dirty="0" smtClean="0"/>
              <a:t> </a:t>
            </a:r>
            <a:r>
              <a:rPr lang="x-none" b="1" i="0" u="none" baseline="0" smtClean="0"/>
              <a:t> </a:t>
            </a:r>
            <a:r>
              <a:rPr lang="x-none" b="0" i="0" u="none" baseline="0" dirty="0"/>
              <a:t>kancelarija nije mjesto za trčanje, bolje je zakasniti nego </a:t>
            </a:r>
            <a:r>
              <a:rPr lang="x-none" b="0" i="0" u="none" baseline="0"/>
              <a:t>se </a:t>
            </a:r>
            <a:r>
              <a:rPr lang="x-none" b="0" i="0" u="none" baseline="0" smtClean="0"/>
              <a:t>povrijediti</a:t>
            </a:r>
            <a:r>
              <a:rPr lang="en-US" b="0" i="0" u="none" baseline="0" dirty="0" smtClean="0"/>
              <a:t>.</a:t>
            </a:r>
            <a:endParaRPr lang="x-none" dirty="0"/>
          </a:p>
        </p:txBody>
      </p:sp>
    </p:spTree>
    <p:extLst>
      <p:ext uri="{BB962C8B-B14F-4D97-AF65-F5344CB8AC3E}">
        <p14:creationId xmlns:p14="http://schemas.microsoft.com/office/powerpoint/2010/main" val="1417629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3" y="651163"/>
            <a:ext cx="7024744" cy="1143000"/>
          </a:xfrm>
        </p:spPr>
        <p:txBody>
          <a:bodyPr>
            <a:normAutofit/>
          </a:bodyPr>
          <a:lstStyle/>
          <a:p>
            <a:pPr algn="l" rtl="0"/>
            <a:r>
              <a:rPr lang="x-none" b="0" i="0" u="none" baseline="0"/>
              <a:t>Pravilna upotreba alata: </a:t>
            </a:r>
            <a:endParaRPr lang="x-none" dirty="0"/>
          </a:p>
        </p:txBody>
      </p:sp>
      <p:sp>
        <p:nvSpPr>
          <p:cNvPr id="5" name="Content Placeholder 2"/>
          <p:cNvSpPr>
            <a:spLocks noGrp="1"/>
          </p:cNvSpPr>
          <p:nvPr>
            <p:ph sz="quarter" idx="4294967295"/>
          </p:nvPr>
        </p:nvSpPr>
        <p:spPr>
          <a:xfrm>
            <a:off x="471053" y="2265218"/>
            <a:ext cx="11249891" cy="2561615"/>
          </a:xfrm>
          <a:prstGeom prst="rect">
            <a:avLst/>
          </a:prstGeom>
        </p:spPr>
        <p:txBody>
          <a:bodyPr>
            <a:normAutofit/>
          </a:bodyPr>
          <a:lstStyle/>
          <a:p>
            <a:pPr algn="l" rtl="0"/>
            <a:r>
              <a:rPr lang="x-none" b="0" i="0" u="none" baseline="0"/>
              <a:t>Oštećeni alati se ne mogu koristiti i trebaju biti prijavljeni. Prsti nisu pogodan alat za neke poslove, kao što je uklanjanje spajalica.  Koristite odgovarajući alat za </a:t>
            </a:r>
            <a:r>
              <a:rPr lang="x-none" b="0" i="0" u="none" baseline="0" smtClean="0"/>
              <a:t>posao</a:t>
            </a:r>
            <a:r>
              <a:rPr lang="en-US" b="0" i="0" u="none" baseline="0" dirty="0" smtClean="0"/>
              <a:t>.</a:t>
            </a:r>
            <a:endParaRPr lang="x-none" dirty="0"/>
          </a:p>
          <a:p>
            <a:pPr lvl="0" algn="l" rtl="0"/>
            <a:r>
              <a:rPr lang="en-US" dirty="0" err="1" smtClean="0"/>
              <a:t>Nosit</a:t>
            </a:r>
            <a:r>
              <a:rPr lang="x-none" b="0" i="0" u="none" baseline="0" smtClean="0"/>
              <a:t>e </a:t>
            </a:r>
            <a:r>
              <a:rPr lang="x-none" b="0" i="0" u="none" baseline="0"/>
              <a:t>zaštitne naočale pri korištenju ručnih alata – Vid je dragocjen.  Uvijek upotrebljavajte zaštitne naočale ako radite sa ručnim </a:t>
            </a:r>
            <a:r>
              <a:rPr lang="x-none" b="0" i="0" u="none" baseline="0" smtClean="0"/>
              <a:t>alatom</a:t>
            </a:r>
            <a:r>
              <a:rPr lang="en-US" b="0" i="0" u="none" baseline="0" dirty="0" smtClean="0"/>
              <a:t>.</a:t>
            </a:r>
            <a:endParaRPr lang="x-none" dirty="0"/>
          </a:p>
          <a:p>
            <a:pPr lvl="0" algn="l" rtl="0"/>
            <a:r>
              <a:rPr lang="x-none" b="0" i="0" u="none" baseline="0"/>
              <a:t>Oprezno koristite oštre i zašiljene predmete, </a:t>
            </a:r>
            <a:r>
              <a:rPr lang="en-US" dirty="0" smtClean="0"/>
              <a:t> </a:t>
            </a:r>
            <a:r>
              <a:rPr lang="bs-Latn-BA" dirty="0" err="1" smtClean="0"/>
              <a:t>č</a:t>
            </a:r>
            <a:r>
              <a:rPr lang="en-US" dirty="0" err="1" smtClean="0"/>
              <a:t>ak</a:t>
            </a:r>
            <a:r>
              <a:rPr lang="en-US" dirty="0" smtClean="0"/>
              <a:t> </a:t>
            </a:r>
            <a:r>
              <a:rPr lang="x-none" b="0" i="0" u="none" baseline="0" smtClean="0"/>
              <a:t>i </a:t>
            </a:r>
            <a:r>
              <a:rPr lang="x-none" b="0" i="0" u="none" baseline="0"/>
              <a:t>kancelarijski papir </a:t>
            </a:r>
            <a:r>
              <a:rPr lang="en-US" dirty="0" err="1" smtClean="0"/>
              <a:t>ima</a:t>
            </a:r>
            <a:r>
              <a:rPr lang="x-none" b="0" i="0" u="none" baseline="0" smtClean="0"/>
              <a:t> oštr</a:t>
            </a:r>
            <a:r>
              <a:rPr lang="en-US" b="0" i="0" u="none" baseline="0" dirty="0" smtClean="0"/>
              <a:t>e</a:t>
            </a:r>
            <a:r>
              <a:rPr lang="en-US" dirty="0" smtClean="0"/>
              <a:t> </a:t>
            </a:r>
            <a:r>
              <a:rPr lang="en-US" dirty="0" err="1" smtClean="0"/>
              <a:t>ivice</a:t>
            </a:r>
            <a:r>
              <a:rPr lang="en-US" dirty="0" smtClean="0"/>
              <a:t>.</a:t>
            </a:r>
            <a:r>
              <a:rPr lang="x-none" b="0" i="0" u="none" baseline="0" smtClean="0"/>
              <a:t>  </a:t>
            </a:r>
            <a:r>
              <a:rPr lang="x-none" b="0" i="0" u="none" baseline="0"/>
              <a:t>Oprezno koristite i čuvajte oštre predmete.  </a:t>
            </a:r>
            <a:endParaRPr lang="x-none" dirty="0" smtClean="0"/>
          </a:p>
          <a:p>
            <a:pPr lvl="0" algn="l" rtl="0"/>
            <a:r>
              <a:rPr lang="x-none" b="0" i="0" u="none" baseline="0"/>
              <a:t>Oprezno koristite rezače kutija.</a:t>
            </a:r>
          </a:p>
          <a:p>
            <a:endParaRPr lang="x-none" dirty="0"/>
          </a:p>
        </p:txBody>
      </p:sp>
    </p:spTree>
    <p:extLst>
      <p:ext uri="{BB962C8B-B14F-4D97-AF65-F5344CB8AC3E}">
        <p14:creationId xmlns:p14="http://schemas.microsoft.com/office/powerpoint/2010/main" val="2692223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0" i="0" u="none" baseline="0" dirty="0" smtClean="0"/>
              <a:t>GLAVNE TEME TRENINGA</a:t>
            </a:r>
            <a:r>
              <a:rPr lang="x-none" b="0" i="0" u="none" baseline="0" smtClean="0"/>
              <a:t>: </a:t>
            </a:r>
            <a:endParaRPr lang="x-none" dirty="0"/>
          </a:p>
        </p:txBody>
      </p:sp>
      <p:sp>
        <p:nvSpPr>
          <p:cNvPr id="3" name="Content Placeholder 2"/>
          <p:cNvSpPr>
            <a:spLocks noGrp="1"/>
          </p:cNvSpPr>
          <p:nvPr>
            <p:ph idx="1"/>
          </p:nvPr>
        </p:nvSpPr>
        <p:spPr/>
        <p:txBody>
          <a:bodyPr/>
          <a:lstStyle/>
          <a:p>
            <a:pPr algn="l" rtl="0"/>
            <a:r>
              <a:rPr lang="x-none" b="0" i="0" u="none" baseline="0"/>
              <a:t>Prevencija nasilja na radnom mjestu</a:t>
            </a:r>
          </a:p>
          <a:p>
            <a:pPr algn="l" rtl="0"/>
            <a:r>
              <a:rPr lang="x-none" b="0" i="0" u="none" baseline="0"/>
              <a:t>Zaštita na radu i zdravlje</a:t>
            </a:r>
          </a:p>
          <a:p>
            <a:pPr algn="l" rtl="0"/>
            <a:r>
              <a:rPr lang="en-US" b="0" i="0" u="none" baseline="0" dirty="0" err="1" smtClean="0"/>
              <a:t>Hemijske</a:t>
            </a:r>
            <a:r>
              <a:rPr lang="en-US" b="0" i="0" u="none" baseline="0" dirty="0" smtClean="0"/>
              <a:t> </a:t>
            </a:r>
            <a:r>
              <a:rPr lang="en-US" b="0" i="0" u="none" baseline="0" dirty="0" err="1" smtClean="0"/>
              <a:t>opasnosti</a:t>
            </a:r>
            <a:endParaRPr lang="x-none" b="0" i="0" u="none" baseline="0"/>
          </a:p>
          <a:p>
            <a:pPr algn="l" rtl="0"/>
            <a:r>
              <a:rPr lang="x-none" b="0" i="0" u="none" baseline="0"/>
              <a:t>Opšte mjere opreza</a:t>
            </a:r>
          </a:p>
          <a:p>
            <a:pPr algn="l" rtl="0"/>
            <a:r>
              <a:rPr lang="x-none" b="0" i="0" u="none" baseline="0"/>
              <a:t>Prijavljivanje</a:t>
            </a:r>
            <a:endParaRPr lang="x-none" dirty="0"/>
          </a:p>
        </p:txBody>
      </p:sp>
    </p:spTree>
    <p:extLst>
      <p:ext uri="{BB962C8B-B14F-4D97-AF65-F5344CB8AC3E}">
        <p14:creationId xmlns:p14="http://schemas.microsoft.com/office/powerpoint/2010/main" val="3949324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55964"/>
            <a:ext cx="7024744" cy="724936"/>
          </a:xfrm>
        </p:spPr>
        <p:txBody>
          <a:bodyPr>
            <a:normAutofit/>
          </a:bodyPr>
          <a:lstStyle/>
          <a:p>
            <a:pPr algn="l" rtl="0"/>
            <a:r>
              <a:rPr lang="en-US" b="0" i="0" u="none" baseline="0" dirty="0" err="1" smtClean="0"/>
              <a:t>Sigurnost</a:t>
            </a:r>
            <a:r>
              <a:rPr lang="en-US" dirty="0" smtClean="0"/>
              <a:t> </a:t>
            </a:r>
            <a:r>
              <a:rPr lang="x-none" b="0" i="0" u="none" baseline="0" smtClean="0"/>
              <a:t>Električn</a:t>
            </a:r>
            <a:r>
              <a:rPr lang="en-US" b="0" i="0" u="none" baseline="0" dirty="0" smtClean="0"/>
              <a:t>e</a:t>
            </a:r>
            <a:r>
              <a:rPr lang="x-none" b="0" i="0" u="none" baseline="0" smtClean="0"/>
              <a:t> oprem</a:t>
            </a:r>
            <a:r>
              <a:rPr lang="en-US" b="0" i="0" u="none" baseline="0" dirty="0" smtClean="0"/>
              <a:t>e</a:t>
            </a:r>
            <a:r>
              <a:rPr lang="x-none" b="0" i="0" u="none" baseline="0" smtClean="0"/>
              <a:t> </a:t>
            </a:r>
            <a:r>
              <a:rPr lang="x-none" b="0" i="0" u="none" baseline="0"/>
              <a:t>i </a:t>
            </a:r>
            <a:r>
              <a:rPr lang="x-none" b="0" i="0" u="none" baseline="0" smtClean="0"/>
              <a:t>alata</a:t>
            </a:r>
            <a:r>
              <a:rPr lang="x-none" b="0" i="0" u="none" baseline="0"/>
              <a:t>: </a:t>
            </a:r>
            <a:endParaRPr lang="x-none" dirty="0"/>
          </a:p>
        </p:txBody>
      </p:sp>
      <p:sp>
        <p:nvSpPr>
          <p:cNvPr id="3" name="Content Placeholder 2"/>
          <p:cNvSpPr>
            <a:spLocks noGrp="1"/>
          </p:cNvSpPr>
          <p:nvPr>
            <p:ph sz="quarter" idx="4294967295"/>
          </p:nvPr>
        </p:nvSpPr>
        <p:spPr>
          <a:xfrm>
            <a:off x="457199" y="2320637"/>
            <a:ext cx="11277599" cy="2556164"/>
          </a:xfrm>
          <a:prstGeom prst="rect">
            <a:avLst/>
          </a:prstGeom>
        </p:spPr>
        <p:txBody>
          <a:bodyPr>
            <a:normAutofit lnSpcReduction="10000"/>
          </a:bodyPr>
          <a:lstStyle/>
          <a:p>
            <a:pPr lvl="0"/>
            <a:r>
              <a:rPr lang="en-US" dirty="0" err="1" smtClean="0"/>
              <a:t>Koristite</a:t>
            </a:r>
            <a:r>
              <a:rPr lang="en-US" dirty="0" smtClean="0">
                <a:solidFill>
                  <a:srgbClr val="3D3D3D"/>
                </a:solidFill>
              </a:rPr>
              <a:t> </a:t>
            </a:r>
            <a:r>
              <a:rPr lang="en-US" dirty="0" err="1" smtClean="0">
                <a:solidFill>
                  <a:srgbClr val="3D3D3D"/>
                </a:solidFill>
              </a:rPr>
              <a:t>alat</a:t>
            </a:r>
            <a:r>
              <a:rPr lang="bs-Latn-BA" dirty="0" smtClean="0">
                <a:solidFill>
                  <a:srgbClr val="3D3D3D"/>
                </a:solidFill>
              </a:rPr>
              <a:t>e ispravno</a:t>
            </a:r>
            <a:r>
              <a:rPr lang="en-US" dirty="0" smtClean="0">
                <a:solidFill>
                  <a:srgbClr val="3D3D3D"/>
                </a:solidFill>
              </a:rPr>
              <a:t>.  </a:t>
            </a:r>
            <a:r>
              <a:rPr lang="en-US" dirty="0" err="1" smtClean="0">
                <a:solidFill>
                  <a:srgbClr val="3D3D3D"/>
                </a:solidFill>
              </a:rPr>
              <a:t>Nepravilno</a:t>
            </a:r>
            <a:r>
              <a:rPr lang="en-US" dirty="0" smtClean="0">
                <a:solidFill>
                  <a:srgbClr val="3D3D3D"/>
                </a:solidFill>
              </a:rPr>
              <a:t> </a:t>
            </a:r>
            <a:r>
              <a:rPr lang="en-US" dirty="0" err="1" smtClean="0">
                <a:solidFill>
                  <a:srgbClr val="3D3D3D"/>
                </a:solidFill>
              </a:rPr>
              <a:t>kori</a:t>
            </a:r>
            <a:r>
              <a:rPr lang="bs-Latn-BA" dirty="0" smtClean="0">
                <a:solidFill>
                  <a:srgbClr val="3D3D3D"/>
                </a:solidFill>
              </a:rPr>
              <a:t>š</a:t>
            </a:r>
            <a:r>
              <a:rPr lang="en-US" dirty="0" err="1" smtClean="0">
                <a:solidFill>
                  <a:srgbClr val="3D3D3D"/>
                </a:solidFill>
              </a:rPr>
              <a:t>tenje</a:t>
            </a:r>
            <a:r>
              <a:rPr lang="en-US" dirty="0" smtClean="0">
                <a:solidFill>
                  <a:srgbClr val="3D3D3D"/>
                </a:solidFill>
              </a:rPr>
              <a:t> </a:t>
            </a:r>
            <a:r>
              <a:rPr lang="en-US" dirty="0" err="1" smtClean="0">
                <a:solidFill>
                  <a:srgbClr val="3D3D3D"/>
                </a:solidFill>
              </a:rPr>
              <a:t>alata</a:t>
            </a:r>
            <a:r>
              <a:rPr lang="en-US" dirty="0" smtClean="0">
                <a:solidFill>
                  <a:srgbClr val="3D3D3D"/>
                </a:solidFill>
              </a:rPr>
              <a:t>, </a:t>
            </a:r>
            <a:r>
              <a:rPr lang="en-US" dirty="0" err="1" smtClean="0">
                <a:solidFill>
                  <a:srgbClr val="3D3D3D"/>
                </a:solidFill>
              </a:rPr>
              <a:t>kao</a:t>
            </a:r>
            <a:r>
              <a:rPr lang="en-US" dirty="0" smtClean="0">
                <a:solidFill>
                  <a:srgbClr val="3D3D3D"/>
                </a:solidFill>
              </a:rPr>
              <a:t> </a:t>
            </a:r>
            <a:r>
              <a:rPr lang="en-US" dirty="0" err="1" smtClean="0">
                <a:solidFill>
                  <a:srgbClr val="3D3D3D"/>
                </a:solidFill>
              </a:rPr>
              <a:t>i</a:t>
            </a:r>
            <a:r>
              <a:rPr lang="en-US" dirty="0" smtClean="0">
                <a:solidFill>
                  <a:srgbClr val="3D3D3D"/>
                </a:solidFill>
              </a:rPr>
              <a:t> </a:t>
            </a:r>
            <a:r>
              <a:rPr lang="en-US" dirty="0" err="1" smtClean="0">
                <a:solidFill>
                  <a:srgbClr val="3D3D3D"/>
                </a:solidFill>
              </a:rPr>
              <a:t>upotreba</a:t>
            </a:r>
            <a:r>
              <a:rPr lang="en-US" dirty="0" smtClean="0">
                <a:solidFill>
                  <a:srgbClr val="3D3D3D"/>
                </a:solidFill>
              </a:rPr>
              <a:t> </a:t>
            </a:r>
            <a:r>
              <a:rPr lang="en-US" dirty="0" err="1" smtClean="0">
                <a:solidFill>
                  <a:srgbClr val="3D3D3D"/>
                </a:solidFill>
              </a:rPr>
              <a:t>alata</a:t>
            </a:r>
            <a:r>
              <a:rPr lang="en-US" dirty="0" smtClean="0">
                <a:solidFill>
                  <a:srgbClr val="3D3D3D"/>
                </a:solidFill>
              </a:rPr>
              <a:t> </a:t>
            </a:r>
            <a:r>
              <a:rPr lang="en-US" dirty="0" err="1" smtClean="0">
                <a:solidFill>
                  <a:srgbClr val="3D3D3D"/>
                </a:solidFill>
              </a:rPr>
              <a:t>koji</a:t>
            </a:r>
            <a:r>
              <a:rPr lang="en-US" dirty="0" smtClean="0">
                <a:solidFill>
                  <a:srgbClr val="3D3D3D"/>
                </a:solidFill>
              </a:rPr>
              <a:t> se ne </a:t>
            </a:r>
            <a:r>
              <a:rPr lang="en-US" dirty="0" err="1" smtClean="0">
                <a:solidFill>
                  <a:srgbClr val="3D3D3D"/>
                </a:solidFill>
              </a:rPr>
              <a:t>odr</a:t>
            </a:r>
            <a:r>
              <a:rPr lang="bs-Latn-BA" dirty="0" smtClean="0">
                <a:solidFill>
                  <a:srgbClr val="3D3D3D"/>
                </a:solidFill>
              </a:rPr>
              <a:t>ž</a:t>
            </a:r>
            <a:r>
              <a:rPr lang="en-US" dirty="0" err="1" smtClean="0">
                <a:solidFill>
                  <a:srgbClr val="3D3D3D"/>
                </a:solidFill>
              </a:rPr>
              <a:t>avaju</a:t>
            </a:r>
            <a:r>
              <a:rPr lang="en-US" dirty="0" smtClean="0">
                <a:solidFill>
                  <a:srgbClr val="3D3D3D"/>
                </a:solidFill>
              </a:rPr>
              <a:t> </a:t>
            </a:r>
            <a:r>
              <a:rPr lang="en-US" dirty="0" err="1" smtClean="0">
                <a:solidFill>
                  <a:srgbClr val="3D3D3D"/>
                </a:solidFill>
              </a:rPr>
              <a:t>ispravno</a:t>
            </a:r>
            <a:r>
              <a:rPr lang="en-US" dirty="0" smtClean="0">
                <a:solidFill>
                  <a:srgbClr val="3D3D3D"/>
                </a:solidFill>
              </a:rPr>
              <a:t>, mo</a:t>
            </a:r>
            <a:r>
              <a:rPr lang="bs-Latn-BA" dirty="0" smtClean="0">
                <a:solidFill>
                  <a:srgbClr val="3D3D3D"/>
                </a:solidFill>
              </a:rPr>
              <a:t>ž</a:t>
            </a:r>
            <a:r>
              <a:rPr lang="en-US" dirty="0" smtClean="0">
                <a:solidFill>
                  <a:srgbClr val="3D3D3D"/>
                </a:solidFill>
              </a:rPr>
              <a:t>e </a:t>
            </a:r>
            <a:r>
              <a:rPr lang="en-US" dirty="0" err="1" smtClean="0">
                <a:solidFill>
                  <a:srgbClr val="3D3D3D"/>
                </a:solidFill>
              </a:rPr>
              <a:t>biti</a:t>
            </a:r>
            <a:r>
              <a:rPr lang="en-US" dirty="0" smtClean="0">
                <a:solidFill>
                  <a:srgbClr val="3D3D3D"/>
                </a:solidFill>
              </a:rPr>
              <a:t> </a:t>
            </a:r>
            <a:r>
              <a:rPr lang="en-US" dirty="0" err="1" smtClean="0">
                <a:solidFill>
                  <a:srgbClr val="3D3D3D"/>
                </a:solidFill>
              </a:rPr>
              <a:t>izuzetno</a:t>
            </a:r>
            <a:r>
              <a:rPr lang="en-US" dirty="0" smtClean="0">
                <a:solidFill>
                  <a:srgbClr val="3D3D3D"/>
                </a:solidFill>
              </a:rPr>
              <a:t> </a:t>
            </a:r>
            <a:r>
              <a:rPr lang="en-US" dirty="0" err="1" smtClean="0">
                <a:solidFill>
                  <a:srgbClr val="3D3D3D"/>
                </a:solidFill>
              </a:rPr>
              <a:t>opasno</a:t>
            </a:r>
            <a:r>
              <a:rPr lang="en-US" dirty="0" smtClean="0">
                <a:solidFill>
                  <a:srgbClr val="3D3D3D"/>
                </a:solidFill>
              </a:rPr>
              <a:t>.</a:t>
            </a:r>
            <a:endParaRPr lang="x-none" b="0" i="0" u="none" baseline="0" dirty="0">
              <a:solidFill>
                <a:srgbClr val="3D3D3D"/>
              </a:solidFill>
            </a:endParaRPr>
          </a:p>
          <a:p>
            <a:pPr lvl="0"/>
            <a:r>
              <a:rPr lang="x-none" b="0" i="0" u="none" baseline="0" smtClean="0"/>
              <a:t>Električn</a:t>
            </a:r>
            <a:r>
              <a:rPr lang="en-US" b="0" i="0" u="none" baseline="0" dirty="0" smtClean="0"/>
              <a:t>u</a:t>
            </a:r>
            <a:r>
              <a:rPr lang="x-none" b="0" i="0" u="none" baseline="0" smtClean="0"/>
              <a:t> oprem</a:t>
            </a:r>
            <a:r>
              <a:rPr lang="en-US" b="0" i="0" u="none" baseline="0" dirty="0" smtClean="0"/>
              <a:t>u </a:t>
            </a:r>
            <a:r>
              <a:rPr lang="en-US" b="0" i="0" u="none" baseline="0" dirty="0" err="1" smtClean="0"/>
              <a:t>moraju</a:t>
            </a:r>
            <a:r>
              <a:rPr lang="en-US" b="0" i="0" u="none" baseline="0" dirty="0" smtClean="0"/>
              <a:t> </a:t>
            </a:r>
            <a:r>
              <a:rPr lang="en-US" b="0" i="0" u="none" baseline="0" dirty="0" err="1" smtClean="0"/>
              <a:t>provjeriti</a:t>
            </a:r>
            <a:r>
              <a:rPr lang="en-US" b="0" i="0" u="none" dirty="0" smtClean="0"/>
              <a:t> </a:t>
            </a:r>
            <a:r>
              <a:rPr lang="en-US" b="0" i="0" u="none" dirty="0" err="1" smtClean="0"/>
              <a:t>radnici</a:t>
            </a:r>
            <a:r>
              <a:rPr lang="en-US" b="0" i="0" u="none" dirty="0" smtClean="0"/>
              <a:t> </a:t>
            </a:r>
            <a:r>
              <a:rPr lang="en-US" b="0" i="0" u="none" dirty="0" err="1" smtClean="0"/>
              <a:t>odjela</a:t>
            </a:r>
            <a:r>
              <a:rPr lang="en-US" b="0" i="0" u="none" dirty="0" smtClean="0"/>
              <a:t> </a:t>
            </a:r>
            <a:r>
              <a:rPr lang="en-US" b="0" i="0" u="none" dirty="0" err="1" smtClean="0"/>
              <a:t>za</a:t>
            </a:r>
            <a:r>
              <a:rPr lang="en-US" b="0" i="0" u="none" dirty="0" smtClean="0"/>
              <a:t> </a:t>
            </a:r>
            <a:r>
              <a:rPr lang="x-none" b="0" i="0" u="none" baseline="0" smtClean="0"/>
              <a:t>održavanje. </a:t>
            </a:r>
            <a:r>
              <a:rPr lang="en-US" dirty="0" err="1" smtClean="0"/>
              <a:t>Prilikom</a:t>
            </a:r>
            <a:r>
              <a:rPr lang="en-US" dirty="0" smtClean="0"/>
              <a:t> </a:t>
            </a:r>
            <a:r>
              <a:rPr lang="en-US" dirty="0" err="1" smtClean="0"/>
              <a:t>upotrebe</a:t>
            </a:r>
            <a:r>
              <a:rPr lang="en-US" dirty="0" smtClean="0"/>
              <a:t> </a:t>
            </a:r>
            <a:r>
              <a:rPr lang="en-US" dirty="0" err="1" smtClean="0"/>
              <a:t>elektri</a:t>
            </a:r>
            <a:r>
              <a:rPr lang="bs-Latn-BA" dirty="0" smtClean="0"/>
              <a:t>č</a:t>
            </a:r>
            <a:r>
              <a:rPr lang="en-US" dirty="0" err="1" smtClean="0"/>
              <a:t>nih</a:t>
            </a:r>
            <a:r>
              <a:rPr lang="en-US" dirty="0" smtClean="0"/>
              <a:t> </a:t>
            </a:r>
            <a:r>
              <a:rPr lang="en-US" dirty="0" err="1" smtClean="0"/>
              <a:t>alata</a:t>
            </a:r>
            <a:r>
              <a:rPr lang="en-US" dirty="0" smtClean="0"/>
              <a:t> </a:t>
            </a:r>
            <a:r>
              <a:rPr lang="en-US" dirty="0" err="1" smtClean="0"/>
              <a:t>neophodno</a:t>
            </a:r>
            <a:r>
              <a:rPr lang="en-US" dirty="0" smtClean="0"/>
              <a:t> </a:t>
            </a:r>
            <a:r>
              <a:rPr lang="en-US" b="0" i="0" u="none" baseline="0" dirty="0" smtClean="0"/>
              <a:t>je </a:t>
            </a:r>
            <a:r>
              <a:rPr lang="en-US" b="0" i="0" u="none" baseline="0" dirty="0" err="1" smtClean="0"/>
              <a:t>obratiti</a:t>
            </a:r>
            <a:r>
              <a:rPr lang="en-US" b="0" i="0" u="none" baseline="0" dirty="0" smtClean="0"/>
              <a:t> pa</a:t>
            </a:r>
            <a:r>
              <a:rPr lang="bs-Latn-BA" b="0" i="0" u="none" baseline="0" dirty="0" smtClean="0"/>
              <a:t>ž</a:t>
            </a:r>
            <a:r>
              <a:rPr lang="en-US" b="0" i="0" u="none" baseline="0" dirty="0" err="1" smtClean="0"/>
              <a:t>nju</a:t>
            </a:r>
            <a:r>
              <a:rPr lang="en-US" b="0" i="0" u="none" baseline="0" dirty="0" smtClean="0"/>
              <a:t> </a:t>
            </a:r>
            <a:r>
              <a:rPr lang="en-US" b="0" i="0" u="none" baseline="0" dirty="0" err="1" smtClean="0"/>
              <a:t>na</a:t>
            </a:r>
            <a:r>
              <a:rPr lang="en-US" b="0" i="0" u="none" baseline="0" dirty="0" smtClean="0"/>
              <a:t> </a:t>
            </a:r>
            <a:r>
              <a:rPr lang="en-US" b="0" i="0" u="none" baseline="0" dirty="0" err="1" smtClean="0"/>
              <a:t>detalje</a:t>
            </a:r>
            <a:r>
              <a:rPr lang="en-US" b="0" i="0" u="none" baseline="0" dirty="0" smtClean="0"/>
              <a:t> </a:t>
            </a:r>
            <a:r>
              <a:rPr lang="en-US" b="0" i="0" u="none" baseline="0" dirty="0" err="1" smtClean="0"/>
              <a:t>koji</a:t>
            </a:r>
            <a:r>
              <a:rPr lang="en-US" b="0" i="0" u="none" baseline="0" dirty="0" smtClean="0"/>
              <a:t> </a:t>
            </a:r>
            <a:r>
              <a:rPr lang="en-US" b="0" i="0" u="none" baseline="0" dirty="0" err="1" smtClean="0"/>
              <a:t>ukazuju</a:t>
            </a:r>
            <a:r>
              <a:rPr lang="en-US" b="0" i="0" u="none" baseline="0" dirty="0" smtClean="0"/>
              <a:t> </a:t>
            </a:r>
            <a:r>
              <a:rPr lang="en-US" b="0" i="0" u="none" baseline="0" dirty="0" err="1" smtClean="0"/>
              <a:t>na</a:t>
            </a:r>
            <a:r>
              <a:rPr lang="en-US" b="0" i="0" u="none" baseline="0" dirty="0" smtClean="0"/>
              <a:t> </a:t>
            </a:r>
            <a:r>
              <a:rPr lang="en-US" b="0" i="0" u="none" baseline="0" dirty="0" err="1" smtClean="0"/>
              <a:t>kvar</a:t>
            </a:r>
            <a:r>
              <a:rPr lang="en-US" b="0" i="0" u="none" baseline="0" dirty="0" smtClean="0"/>
              <a:t>,</a:t>
            </a:r>
            <a:r>
              <a:rPr lang="bs-Latn-BA" b="0" i="0" u="none" dirty="0" smtClean="0"/>
              <a:t> </a:t>
            </a:r>
            <a:r>
              <a:rPr lang="en-US" b="0" i="0" u="none" baseline="0" dirty="0" err="1" smtClean="0"/>
              <a:t>npr</a:t>
            </a:r>
            <a:r>
              <a:rPr lang="en-US" b="0" i="0" u="none" baseline="0" dirty="0" smtClean="0"/>
              <a:t>. </a:t>
            </a:r>
            <a:r>
              <a:rPr lang="en-US" dirty="0" err="1" smtClean="0"/>
              <a:t>l</a:t>
            </a:r>
            <a:r>
              <a:rPr lang="en-US" b="0" i="0" u="none" baseline="0" dirty="0" err="1" smtClean="0"/>
              <a:t>abave</a:t>
            </a:r>
            <a:r>
              <a:rPr lang="en-US" b="0" i="0" u="none" baseline="0" dirty="0" smtClean="0"/>
              <a:t> </a:t>
            </a:r>
            <a:r>
              <a:rPr lang="bs-Latn-BA" dirty="0" smtClean="0"/>
              <a:t>ž</a:t>
            </a:r>
            <a:r>
              <a:rPr lang="en-US" b="0" i="0" u="none" baseline="0" dirty="0" smtClean="0"/>
              <a:t>ice,</a:t>
            </a:r>
            <a:r>
              <a:rPr lang="bs-Latn-BA" b="0" i="0" u="none" baseline="0" dirty="0" smtClean="0"/>
              <a:t> n</a:t>
            </a:r>
            <a:r>
              <a:rPr lang="en-US" b="0" i="0" u="none" baseline="0" dirty="0" err="1" smtClean="0"/>
              <a:t>eispravne</a:t>
            </a:r>
            <a:r>
              <a:rPr lang="en-US" b="0" i="0" u="none" baseline="0" dirty="0" smtClean="0"/>
              <a:t> </a:t>
            </a:r>
            <a:r>
              <a:rPr lang="en-US" b="0" i="0" u="none" baseline="0" dirty="0" err="1" smtClean="0"/>
              <a:t>veze</a:t>
            </a:r>
            <a:r>
              <a:rPr lang="en-US" b="0" i="0" u="none" baseline="0" dirty="0" smtClean="0"/>
              <a:t>,</a:t>
            </a:r>
            <a:r>
              <a:rPr lang="bs-Latn-BA" b="0" i="0" u="none" dirty="0" smtClean="0"/>
              <a:t> </a:t>
            </a:r>
            <a:r>
              <a:rPr lang="en-US" b="0" i="0" u="none" baseline="0" dirty="0" err="1" smtClean="0"/>
              <a:t>previsoku</a:t>
            </a:r>
            <a:r>
              <a:rPr lang="en-US" b="0" i="0" u="none" dirty="0" smtClean="0"/>
              <a:t> </a:t>
            </a:r>
            <a:r>
              <a:rPr lang="en-US" b="0" i="0" u="none" dirty="0" err="1" smtClean="0"/>
              <a:t>temperaturu</a:t>
            </a:r>
            <a:r>
              <a:rPr lang="en-US" b="0" i="0" u="none" dirty="0" smtClean="0"/>
              <a:t>, dim </a:t>
            </a:r>
            <a:r>
              <a:rPr lang="en-US" b="0" i="0" u="none" dirty="0" err="1" smtClean="0"/>
              <a:t>ili</a:t>
            </a:r>
            <a:r>
              <a:rPr lang="en-US" b="0" i="0" u="none" dirty="0" smtClean="0"/>
              <a:t> </a:t>
            </a:r>
            <a:r>
              <a:rPr lang="en-US" b="0" i="0" u="none" dirty="0" err="1" smtClean="0"/>
              <a:t>varnice</a:t>
            </a:r>
            <a:r>
              <a:rPr lang="en-US" b="0" i="0" u="none" dirty="0" smtClean="0"/>
              <a:t>.</a:t>
            </a:r>
            <a:r>
              <a:rPr lang="en-US" b="0" i="0" u="none" baseline="0" dirty="0" smtClean="0"/>
              <a:t> </a:t>
            </a:r>
            <a:r>
              <a:rPr lang="en-US" dirty="0" smtClean="0"/>
              <a:t> </a:t>
            </a:r>
            <a:r>
              <a:rPr lang="en-US" dirty="0" err="1" smtClean="0"/>
              <a:t>Prijavite</a:t>
            </a:r>
            <a:r>
              <a:rPr lang="en-US" dirty="0" smtClean="0"/>
              <a:t> </a:t>
            </a:r>
            <a:r>
              <a:rPr lang="en-US" dirty="0" err="1" smtClean="0"/>
              <a:t>oste</a:t>
            </a:r>
            <a:r>
              <a:rPr lang="bs-Latn-BA" dirty="0" smtClean="0"/>
              <a:t>ć</a:t>
            </a:r>
            <a:r>
              <a:rPr lang="en-US" dirty="0" err="1" smtClean="0"/>
              <a:t>ene</a:t>
            </a:r>
            <a:r>
              <a:rPr lang="en-US" dirty="0" smtClean="0"/>
              <a:t> </a:t>
            </a:r>
            <a:r>
              <a:rPr lang="en-US" dirty="0" err="1" smtClean="0"/>
              <a:t>alate</a:t>
            </a:r>
            <a:r>
              <a:rPr lang="en-US" dirty="0" smtClean="0"/>
              <a:t> </a:t>
            </a:r>
            <a:r>
              <a:rPr lang="en-US" dirty="0" err="1" smtClean="0"/>
              <a:t>odjeljenju</a:t>
            </a:r>
            <a:r>
              <a:rPr lang="en-US" dirty="0" smtClean="0"/>
              <a:t> </a:t>
            </a:r>
            <a:r>
              <a:rPr lang="en-US" dirty="0" err="1" smtClean="0"/>
              <a:t>za</a:t>
            </a:r>
            <a:r>
              <a:rPr lang="en-US" dirty="0" smtClean="0"/>
              <a:t> </a:t>
            </a:r>
            <a:r>
              <a:rPr lang="en-US" dirty="0" err="1" smtClean="0"/>
              <a:t>odr</a:t>
            </a:r>
            <a:r>
              <a:rPr lang="bs-Latn-BA" dirty="0" smtClean="0"/>
              <a:t>ž</a:t>
            </a:r>
            <a:r>
              <a:rPr lang="en-US" dirty="0" err="1" smtClean="0"/>
              <a:t>avanje</a:t>
            </a:r>
            <a:r>
              <a:rPr lang="en-US" dirty="0" smtClean="0"/>
              <a:t>.</a:t>
            </a:r>
            <a:endParaRPr lang="x-none" b="0" i="0" u="none" baseline="0" dirty="0"/>
          </a:p>
          <a:p>
            <a:pPr lvl="0" algn="l" rtl="0"/>
            <a:r>
              <a:rPr lang="x-none" b="0" i="0" u="none" baseline="0" dirty="0"/>
              <a:t>Ne postavljajte produžne kablove preko hodnika, ulaza ili podova</a:t>
            </a:r>
            <a:r>
              <a:rPr lang="x-none" b="0" i="0" u="none" baseline="0"/>
              <a:t>. </a:t>
            </a:r>
            <a:r>
              <a:rPr lang="en-US" b="0" i="0" u="none" baseline="0" dirty="0" smtClean="0"/>
              <a:t> </a:t>
            </a:r>
            <a:r>
              <a:rPr lang="en-US" b="0" i="0" u="none" baseline="0" dirty="0" err="1" smtClean="0"/>
              <a:t>Najbolje</a:t>
            </a:r>
            <a:r>
              <a:rPr lang="en-US" b="0" i="0" u="none" baseline="0" dirty="0" smtClean="0"/>
              <a:t> je </a:t>
            </a:r>
            <a:r>
              <a:rPr lang="en-US" b="0" i="0" u="none" baseline="0" dirty="0" err="1" smtClean="0"/>
              <a:t>da</a:t>
            </a:r>
            <a:r>
              <a:rPr lang="en-US" b="0" i="0" u="none" baseline="0" dirty="0" smtClean="0"/>
              <a:t> </a:t>
            </a:r>
            <a:r>
              <a:rPr lang="en-US" b="0" i="0" u="none" baseline="0" dirty="0" err="1" smtClean="0"/>
              <a:t>odjeljenje</a:t>
            </a:r>
            <a:r>
              <a:rPr lang="en-US" b="0" i="0" u="none" baseline="0" dirty="0" smtClean="0"/>
              <a:t> </a:t>
            </a:r>
            <a:r>
              <a:rPr lang="en-US" b="0" i="0" u="none" baseline="0" dirty="0" err="1" smtClean="0"/>
              <a:t>za</a:t>
            </a:r>
            <a:r>
              <a:rPr lang="en-US" b="0" i="0" u="none" baseline="0" dirty="0" smtClean="0"/>
              <a:t> </a:t>
            </a:r>
            <a:r>
              <a:rPr lang="en-US" b="0" i="0" u="none" baseline="0" dirty="0" err="1" smtClean="0"/>
              <a:t>odr</a:t>
            </a:r>
            <a:r>
              <a:rPr lang="bs-Latn-BA" b="0" i="0" u="none" baseline="0" dirty="0" smtClean="0"/>
              <a:t>ž</a:t>
            </a:r>
            <a:r>
              <a:rPr lang="en-US" b="0" i="0" u="none" baseline="0" dirty="0" err="1" smtClean="0"/>
              <a:t>avanje</a:t>
            </a:r>
            <a:r>
              <a:rPr lang="en-US" b="0" i="0" u="none" baseline="0" dirty="0" smtClean="0"/>
              <a:t> </a:t>
            </a:r>
            <a:r>
              <a:rPr lang="en-US" b="0" i="0" u="none" baseline="0" dirty="0" err="1" smtClean="0"/>
              <a:t>osigura</a:t>
            </a:r>
            <a:r>
              <a:rPr lang="en-US" b="0" i="0" u="none" baseline="0" dirty="0" smtClean="0"/>
              <a:t> </a:t>
            </a:r>
            <a:r>
              <a:rPr lang="en-US" b="0" i="0" u="none" baseline="0" dirty="0" err="1" smtClean="0"/>
              <a:t>elektri</a:t>
            </a:r>
            <a:r>
              <a:rPr lang="bs-Latn-BA" b="0" i="0" u="none" baseline="0" dirty="0" smtClean="0"/>
              <a:t>č</a:t>
            </a:r>
            <a:r>
              <a:rPr lang="en-US" b="0" i="0" u="none" baseline="0" dirty="0" smtClean="0"/>
              <a:t>ne </a:t>
            </a:r>
            <a:r>
              <a:rPr lang="en-US" b="0" i="0" u="none" baseline="0" dirty="0" err="1" smtClean="0"/>
              <a:t>kablove</a:t>
            </a:r>
            <a:r>
              <a:rPr lang="en-US" b="0" i="0" u="none" baseline="0" dirty="0" smtClean="0"/>
              <a:t>.</a:t>
            </a:r>
            <a:endParaRPr lang="x-none" b="0" i="0" u="none" baseline="0" dirty="0"/>
          </a:p>
          <a:p>
            <a:pPr lvl="0" algn="l" rtl="0"/>
            <a:r>
              <a:rPr lang="x-none" b="0" i="0" u="none" baseline="0" dirty="0"/>
              <a:t>SVA električna oprema mora biti UL odobrena </a:t>
            </a:r>
            <a:r>
              <a:rPr lang="x-none" b="0" i="0" u="none" baseline="0"/>
              <a:t>od </a:t>
            </a:r>
            <a:r>
              <a:rPr lang="bs-Latn-BA" b="0" i="0" u="none" baseline="0" dirty="0" smtClean="0"/>
              <a:t>strane </a:t>
            </a:r>
            <a:r>
              <a:rPr lang="x-none" b="0" i="0" u="none" baseline="0" smtClean="0"/>
              <a:t>odjela </a:t>
            </a:r>
            <a:r>
              <a:rPr lang="x-none" b="0" i="0" u="none" baseline="0"/>
              <a:t>za </a:t>
            </a:r>
            <a:r>
              <a:rPr lang="x-none" b="0" i="0" u="none" baseline="0" smtClean="0"/>
              <a:t>održavanje</a:t>
            </a:r>
            <a:r>
              <a:rPr lang="en-US" dirty="0" smtClean="0"/>
              <a:t>.</a:t>
            </a:r>
            <a:endParaRPr lang="x-none" dirty="0"/>
          </a:p>
          <a:p>
            <a:pPr marL="68580" indent="0" algn="l" rtl="0">
              <a:buNone/>
            </a:pPr>
            <a:endParaRPr lang="x-none" dirty="0"/>
          </a:p>
        </p:txBody>
      </p:sp>
    </p:spTree>
    <p:extLst>
      <p:ext uri="{BB962C8B-B14F-4D97-AF65-F5344CB8AC3E}">
        <p14:creationId xmlns:p14="http://schemas.microsoft.com/office/powerpoint/2010/main" val="2025682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Kada zatvoriti / označiti"/>
          <p:cNvSpPr>
            <a:spLocks noGrp="1"/>
          </p:cNvSpPr>
          <p:nvPr>
            <p:ph type="title"/>
          </p:nvPr>
        </p:nvSpPr>
        <p:spPr>
          <a:xfrm>
            <a:off x="498763" y="1131573"/>
            <a:ext cx="7024744" cy="648736"/>
          </a:xfrm>
        </p:spPr>
        <p:txBody>
          <a:bodyPr>
            <a:normAutofit/>
          </a:bodyPr>
          <a:lstStyle/>
          <a:p>
            <a:pPr algn="l" rtl="0"/>
            <a:r>
              <a:rPr lang="x-none" b="1" i="0" u="none" baseline="0" dirty="0"/>
              <a:t>Kada zatvoriti / označiti:</a:t>
            </a:r>
            <a:endParaRPr lang="x-none" dirty="0"/>
          </a:p>
        </p:txBody>
      </p:sp>
      <p:sp>
        <p:nvSpPr>
          <p:cNvPr id="3" name="Content Placeholder 2"/>
          <p:cNvSpPr>
            <a:spLocks noGrp="1"/>
          </p:cNvSpPr>
          <p:nvPr>
            <p:ph sz="quarter" idx="4294967295"/>
          </p:nvPr>
        </p:nvSpPr>
        <p:spPr>
          <a:xfrm>
            <a:off x="498763" y="1642445"/>
            <a:ext cx="11222181" cy="2514600"/>
          </a:xfrm>
          <a:prstGeom prst="rect">
            <a:avLst/>
          </a:prstGeom>
        </p:spPr>
        <p:txBody>
          <a:bodyPr>
            <a:normAutofit/>
          </a:bodyPr>
          <a:lstStyle/>
          <a:p>
            <a:pPr marL="68580" indent="0" algn="l" rtl="0">
              <a:buNone/>
            </a:pPr>
            <a:r>
              <a:rPr lang="x-none" b="0" i="0" u="none" baseline="0"/>
              <a:t>Zatvaranje i označavanje je obavezno prema odredbama OSHA u slučaju popravljanja:</a:t>
            </a:r>
          </a:p>
          <a:p>
            <a:pPr algn="l" rtl="0"/>
            <a:r>
              <a:rPr lang="x-none" b="0" i="0" u="none" baseline="0"/>
              <a:t>Kada je </a:t>
            </a:r>
            <a:r>
              <a:rPr lang="en-US" dirty="0" err="1" smtClean="0"/>
              <a:t>radnik</a:t>
            </a:r>
            <a:r>
              <a:rPr lang="en-US" dirty="0" smtClean="0"/>
              <a:t> </a:t>
            </a:r>
            <a:r>
              <a:rPr lang="x-none" b="0" i="0" u="none" baseline="0" smtClean="0"/>
              <a:t>obavezan </a:t>
            </a:r>
            <a:r>
              <a:rPr lang="x-none" b="0" i="0" u="none" baseline="0"/>
              <a:t>da ukloni ili zaobiđe </a:t>
            </a:r>
            <a:r>
              <a:rPr lang="en-US" dirty="0" smtClean="0"/>
              <a:t>z</a:t>
            </a:r>
            <a:r>
              <a:rPr lang="bs-Latn-BA" dirty="0" smtClean="0"/>
              <a:t>aštitu</a:t>
            </a:r>
            <a:r>
              <a:rPr lang="x-none" b="0" i="0" u="none" baseline="0" smtClean="0"/>
              <a:t> </a:t>
            </a:r>
            <a:r>
              <a:rPr lang="x-none" b="0" i="0" u="none" baseline="0"/>
              <a:t>ili drugi sigurnosni uređaj ili </a:t>
            </a:r>
          </a:p>
          <a:p>
            <a:pPr algn="l" rtl="0"/>
            <a:r>
              <a:rPr lang="x-none" b="0" i="0" u="none" baseline="0"/>
              <a:t>Kada </a:t>
            </a:r>
            <a:r>
              <a:rPr lang="bs-Latn-BA" dirty="0" smtClean="0"/>
              <a:t>radnik treba da stavi neki </a:t>
            </a:r>
            <a:r>
              <a:rPr lang="x-none" b="0" i="0" u="none" baseline="0" smtClean="0"/>
              <a:t>dio </a:t>
            </a:r>
            <a:r>
              <a:rPr lang="bs-Latn-BA" b="0" i="0" u="none" baseline="0" dirty="0" smtClean="0"/>
              <a:t>svog </a:t>
            </a:r>
            <a:r>
              <a:rPr lang="x-none" b="0" i="0" u="none" baseline="0" smtClean="0"/>
              <a:t>tijela </a:t>
            </a:r>
            <a:r>
              <a:rPr lang="x-none" b="0" i="0" u="none" baseline="0"/>
              <a:t>u područje mašine </a:t>
            </a:r>
            <a:endParaRPr lang="x-none" dirty="0"/>
          </a:p>
        </p:txBody>
      </p:sp>
      <p:pic>
        <p:nvPicPr>
          <p:cNvPr id="5" name="Picture 4" descr="http://www.manufacturing-safety.com/images/Lockout.png" title="Kada zatvoriti / označiti"/>
          <p:cNvPicPr/>
          <p:nvPr/>
        </p:nvPicPr>
        <p:blipFill>
          <a:blip r:embed="rId3" cstate="print">
            <a:extLst>
              <a:ext uri="{28A0092B-C50C-407E-A947-70E740481C1C}">
                <a14:useLocalDpi xmlns:a14="http://schemas.microsoft.com/office/drawing/2010/main"/>
              </a:ext>
            </a:extLst>
          </a:blip>
          <a:srcRect/>
          <a:stretch>
            <a:fillRect/>
          </a:stretch>
        </p:blipFill>
        <p:spPr bwMode="auto">
          <a:xfrm>
            <a:off x="2902074" y="3574302"/>
            <a:ext cx="5541817" cy="3065318"/>
          </a:xfrm>
          <a:prstGeom prst="rect">
            <a:avLst/>
          </a:prstGeom>
          <a:noFill/>
          <a:ln>
            <a:noFill/>
          </a:ln>
        </p:spPr>
      </p:pic>
    </p:spTree>
    <p:extLst>
      <p:ext uri="{BB962C8B-B14F-4D97-AF65-F5344CB8AC3E}">
        <p14:creationId xmlns:p14="http://schemas.microsoft.com/office/powerpoint/2010/main" val="3199518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983673"/>
            <a:ext cx="7024744" cy="724936"/>
          </a:xfrm>
        </p:spPr>
        <p:txBody>
          <a:bodyPr>
            <a:normAutofit fontScale="90000"/>
          </a:bodyPr>
          <a:lstStyle/>
          <a:p>
            <a:pPr algn="l" rtl="0"/>
            <a:r>
              <a:rPr lang="x-none" b="1" i="0" u="none" baseline="0"/>
              <a:t>Zatvaranje / </a:t>
            </a:r>
            <a:r>
              <a:rPr lang="x-none" b="1" i="0" u="none" baseline="0" smtClean="0"/>
              <a:t>Označavanje</a:t>
            </a:r>
            <a:r>
              <a:rPr lang="en-US" b="1" i="0" u="none" baseline="0" dirty="0" smtClean="0"/>
              <a:t> (</a:t>
            </a:r>
            <a:r>
              <a:rPr lang="en-US" b="1" i="0" u="none" baseline="0" dirty="0" err="1" smtClean="0"/>
              <a:t>Loto</a:t>
            </a:r>
            <a:r>
              <a:rPr lang="en-US" b="1" i="0" u="none" baseline="0" dirty="0" smtClean="0"/>
              <a:t>)</a:t>
            </a:r>
            <a:endParaRPr lang="x-none" b="1" dirty="0"/>
          </a:p>
        </p:txBody>
      </p:sp>
      <p:sp>
        <p:nvSpPr>
          <p:cNvPr id="3" name="Content Placeholder 2"/>
          <p:cNvSpPr>
            <a:spLocks noGrp="1"/>
          </p:cNvSpPr>
          <p:nvPr>
            <p:ph sz="quarter" idx="4294967295"/>
          </p:nvPr>
        </p:nvSpPr>
        <p:spPr>
          <a:xfrm>
            <a:off x="484909" y="1960418"/>
            <a:ext cx="11256818" cy="3089564"/>
          </a:xfrm>
          <a:prstGeom prst="rect">
            <a:avLst/>
          </a:prstGeom>
        </p:spPr>
        <p:txBody>
          <a:bodyPr>
            <a:normAutofit/>
          </a:bodyPr>
          <a:lstStyle/>
          <a:p>
            <a:pPr marL="68580" indent="0" algn="l" rtl="0">
              <a:buNone/>
            </a:pPr>
            <a:endParaRPr lang="x-none" b="1" dirty="0" smtClean="0"/>
          </a:p>
          <a:p>
            <a:pPr marL="68580" indent="0" algn="l" rtl="0">
              <a:buNone/>
            </a:pPr>
            <a:r>
              <a:rPr lang="x-none" b="0" i="0" u="none" baseline="0" dirty="0"/>
              <a:t>Poslodavci moraju razviti program zatvaranja / označavanja</a:t>
            </a:r>
            <a:endParaRPr lang="x-none" dirty="0" smtClean="0">
              <a:hlinkClick r:id="rId3"/>
            </a:endParaRPr>
          </a:p>
          <a:p>
            <a:pPr algn="l" rtl="0"/>
            <a:r>
              <a:rPr lang="pt-BR" b="0" i="0" u="sng" baseline="0" dirty="0" smtClean="0">
                <a:hlinkClick r:id="rId4"/>
              </a:rPr>
              <a:t>Veza na obuku blokiranja / prekidanja veze</a:t>
            </a:r>
            <a:endParaRPr lang="x-none" u="sng" dirty="0"/>
          </a:p>
          <a:p>
            <a:pPr marL="68580" indent="0" algn="l" rtl="0">
              <a:buNone/>
            </a:pPr>
            <a:endParaRPr lang="x-none" dirty="0"/>
          </a:p>
          <a:p>
            <a:pPr marL="68580" indent="0" algn="l" rtl="0">
              <a:buNone/>
            </a:pPr>
            <a:r>
              <a:rPr lang="x-none" b="1" i="0" u="none" baseline="0" dirty="0"/>
              <a:t>OSHA informativna </a:t>
            </a:r>
            <a:r>
              <a:rPr lang="x-none" b="1" i="0" u="none" baseline="0" dirty="0" smtClean="0"/>
              <a:t>stranica</a:t>
            </a:r>
            <a:r>
              <a:rPr lang="en-US" b="1" i="0" u="none" dirty="0" smtClean="0"/>
              <a:t> </a:t>
            </a:r>
            <a:r>
              <a:rPr lang="en-US" b="1" dirty="0" err="1" smtClean="0"/>
              <a:t>o</a:t>
            </a:r>
            <a:r>
              <a:rPr lang="en-US" b="1" dirty="0" smtClean="0"/>
              <a:t> </a:t>
            </a:r>
            <a:r>
              <a:rPr lang="x-none" b="1" i="0" u="none" baseline="0" dirty="0" smtClean="0"/>
              <a:t>LOTO</a:t>
            </a:r>
            <a:r>
              <a:rPr lang="x-none" b="1" i="0" u="none" baseline="0" dirty="0"/>
              <a:t>:  </a:t>
            </a:r>
          </a:p>
          <a:p>
            <a:pPr marL="68580" indent="0" algn="l" rtl="0">
              <a:buNone/>
            </a:pPr>
            <a:r>
              <a:rPr lang="en-US" b="0" i="0" u="none" baseline="0" dirty="0" err="1" smtClean="0">
                <a:hlinkClick r:id="rId3"/>
              </a:rPr>
              <a:t>Veza</a:t>
            </a:r>
            <a:r>
              <a:rPr lang="en-US" b="0" i="0" u="none" baseline="0" dirty="0" smtClean="0">
                <a:hlinkClick r:id="rId3"/>
              </a:rPr>
              <a:t> </a:t>
            </a:r>
            <a:r>
              <a:rPr lang="en-US" b="0" i="0" u="none" baseline="0" dirty="0" err="1" smtClean="0">
                <a:hlinkClick r:id="rId3"/>
              </a:rPr>
              <a:t>sa</a:t>
            </a:r>
            <a:r>
              <a:rPr lang="en-US" b="0" i="0" u="none" baseline="0" dirty="0" smtClean="0">
                <a:hlinkClick r:id="rId3"/>
              </a:rPr>
              <a:t> </a:t>
            </a:r>
            <a:r>
              <a:rPr lang="en-US" b="0" i="0" u="none" baseline="0" dirty="0" err="1" smtClean="0">
                <a:hlinkClick r:id="rId3"/>
              </a:rPr>
              <a:t>brošurom</a:t>
            </a:r>
            <a:r>
              <a:rPr lang="en-US" b="0" i="0" u="none" baseline="0" dirty="0" smtClean="0">
                <a:hlinkClick r:id="rId3"/>
              </a:rPr>
              <a:t> o </a:t>
            </a:r>
            <a:r>
              <a:rPr lang="en-US" b="0" i="0" u="none" baseline="0" dirty="0" err="1" smtClean="0">
                <a:hlinkClick r:id="rId3"/>
              </a:rPr>
              <a:t>zaključavanju</a:t>
            </a:r>
            <a:r>
              <a:rPr lang="en-US" b="0" i="0" u="none" baseline="0" dirty="0" smtClean="0">
                <a:hlinkClick r:id="rId3"/>
              </a:rPr>
              <a:t> / </a:t>
            </a:r>
            <a:r>
              <a:rPr lang="en-US" b="0" i="0" u="none" baseline="0" dirty="0" err="1" smtClean="0">
                <a:hlinkClick r:id="rId3"/>
              </a:rPr>
              <a:t>zatvaranju</a:t>
            </a:r>
            <a:endParaRPr lang="x-none" dirty="0"/>
          </a:p>
          <a:p>
            <a:endParaRPr lang="x-none" dirty="0" smtClean="0"/>
          </a:p>
          <a:p>
            <a:endParaRPr lang="x-none" dirty="0"/>
          </a:p>
        </p:txBody>
      </p:sp>
    </p:spTree>
    <p:extLst>
      <p:ext uri="{BB962C8B-B14F-4D97-AF65-F5344CB8AC3E}">
        <p14:creationId xmlns:p14="http://schemas.microsoft.com/office/powerpoint/2010/main" val="2950305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018" y="1139144"/>
            <a:ext cx="7024744" cy="572536"/>
          </a:xfrm>
        </p:spPr>
        <p:txBody>
          <a:bodyPr>
            <a:normAutofit/>
          </a:bodyPr>
          <a:lstStyle/>
          <a:p>
            <a:pPr algn="l" rtl="0"/>
            <a:r>
              <a:rPr lang="x-none" b="0" i="0" u="none" baseline="0"/>
              <a:t>Lična zaštitna oprema: </a:t>
            </a:r>
          </a:p>
        </p:txBody>
      </p:sp>
      <p:sp>
        <p:nvSpPr>
          <p:cNvPr id="3" name="Content Placeholder 2"/>
          <p:cNvSpPr>
            <a:spLocks noGrp="1"/>
          </p:cNvSpPr>
          <p:nvPr>
            <p:ph sz="quarter" idx="4294967295"/>
          </p:nvPr>
        </p:nvSpPr>
        <p:spPr>
          <a:xfrm>
            <a:off x="458380" y="1960418"/>
            <a:ext cx="11200220" cy="4587240"/>
          </a:xfrm>
          <a:prstGeom prst="rect">
            <a:avLst/>
          </a:prstGeom>
        </p:spPr>
        <p:txBody>
          <a:bodyPr>
            <a:normAutofit/>
          </a:bodyPr>
          <a:lstStyle/>
          <a:p>
            <a:pPr marL="68580" indent="0" algn="l" rtl="0">
              <a:buNone/>
            </a:pPr>
            <a:r>
              <a:rPr lang="en-US" b="0" i="0" u="none" baseline="0" dirty="0" err="1" smtClean="0"/>
              <a:t>Poslodavci</a:t>
            </a:r>
            <a:r>
              <a:rPr lang="en-US" b="0" i="0" u="none" baseline="0" dirty="0" smtClean="0"/>
              <a:t> </a:t>
            </a:r>
            <a:r>
              <a:rPr lang="x-none" b="0" i="0" u="none" baseline="0" dirty="0" smtClean="0"/>
              <a:t>m</a:t>
            </a:r>
            <a:r>
              <a:rPr lang="en-US" b="0" i="0" u="none" baseline="0" dirty="0" err="1" smtClean="0"/>
              <a:t>oraju</a:t>
            </a:r>
            <a:r>
              <a:rPr lang="en-US" b="0" i="0" u="none" baseline="0" dirty="0" smtClean="0"/>
              <a:t> </a:t>
            </a:r>
            <a:r>
              <a:rPr lang="en-US" b="0" i="0" u="none" baseline="0" dirty="0" err="1" smtClean="0"/>
              <a:t>zaštititi</a:t>
            </a:r>
            <a:r>
              <a:rPr lang="en-US" b="0" i="0" u="none" baseline="0" dirty="0" smtClean="0"/>
              <a:t> </a:t>
            </a:r>
            <a:r>
              <a:rPr lang="en-US" b="0" i="0" u="none" baseline="0" dirty="0" err="1" smtClean="0"/>
              <a:t>svoje</a:t>
            </a:r>
            <a:r>
              <a:rPr lang="en-US" b="0" i="0" u="none" baseline="0" dirty="0" smtClean="0"/>
              <a:t> </a:t>
            </a:r>
            <a:r>
              <a:rPr lang="en-US" b="0" i="0" u="none" baseline="0" dirty="0" err="1" smtClean="0"/>
              <a:t>zaposlenike</a:t>
            </a:r>
            <a:r>
              <a:rPr lang="en-US" b="0" i="0" u="none" baseline="0" dirty="0" smtClean="0"/>
              <a:t> </a:t>
            </a:r>
            <a:r>
              <a:rPr lang="en-US" b="0" i="0" u="none" baseline="0" dirty="0" err="1" smtClean="0"/>
              <a:t>tokom</a:t>
            </a:r>
            <a:r>
              <a:rPr lang="en-US" b="0" i="0" u="none" baseline="0" dirty="0" smtClean="0"/>
              <a:t> </a:t>
            </a:r>
            <a:r>
              <a:rPr lang="en-US" b="0" i="0" u="none" baseline="0" dirty="0" err="1" smtClean="0"/>
              <a:t>radnog</a:t>
            </a:r>
            <a:r>
              <a:rPr lang="en-US" b="0" i="0" u="none" baseline="0" dirty="0" smtClean="0"/>
              <a:t> </a:t>
            </a:r>
            <a:r>
              <a:rPr lang="en-US" b="0" i="0" u="none" baseline="0" dirty="0" err="1" smtClean="0"/>
              <a:t>vremena</a:t>
            </a:r>
            <a:r>
              <a:rPr lang="en-US" b="0" i="0" u="none" baseline="0" dirty="0" smtClean="0"/>
              <a:t>.</a:t>
            </a:r>
            <a:r>
              <a:rPr lang="en-US" dirty="0" smtClean="0"/>
              <a:t> </a:t>
            </a:r>
            <a:r>
              <a:rPr lang="en-US" dirty="0" err="1" smtClean="0"/>
              <a:t>Dio</a:t>
            </a:r>
            <a:r>
              <a:rPr lang="en-US" dirty="0" smtClean="0"/>
              <a:t> </a:t>
            </a:r>
            <a:r>
              <a:rPr lang="en-US" dirty="0" err="1" smtClean="0"/>
              <a:t>ove</a:t>
            </a:r>
            <a:r>
              <a:rPr lang="en-US" dirty="0" smtClean="0"/>
              <a:t> </a:t>
            </a:r>
            <a:r>
              <a:rPr lang="en-US" dirty="0" err="1" smtClean="0"/>
              <a:t>zaštite</a:t>
            </a:r>
            <a:r>
              <a:rPr lang="en-US" dirty="0" smtClean="0"/>
              <a:t> </a:t>
            </a:r>
            <a:r>
              <a:rPr lang="en-US" dirty="0" err="1" smtClean="0"/>
              <a:t>obuhvata</a:t>
            </a:r>
            <a:r>
              <a:rPr lang="en-US" dirty="0" smtClean="0"/>
              <a:t> </a:t>
            </a:r>
            <a:r>
              <a:rPr lang="en-US" dirty="0" err="1" smtClean="0"/>
              <a:t>snabdijevanje</a:t>
            </a:r>
            <a:r>
              <a:rPr lang="en-US" dirty="0" smtClean="0"/>
              <a:t> </a:t>
            </a:r>
            <a:r>
              <a:rPr lang="en-US" dirty="0" err="1" smtClean="0"/>
              <a:t>radnika</a:t>
            </a:r>
            <a:r>
              <a:rPr lang="en-US" dirty="0" smtClean="0"/>
              <a:t> </a:t>
            </a:r>
            <a:r>
              <a:rPr lang="en-US" dirty="0" err="1" smtClean="0"/>
              <a:t>ličnom</a:t>
            </a:r>
            <a:r>
              <a:rPr lang="en-US" dirty="0" smtClean="0"/>
              <a:t> </a:t>
            </a:r>
            <a:r>
              <a:rPr lang="en-US" dirty="0" err="1" smtClean="0"/>
              <a:t>zaštitnom</a:t>
            </a:r>
            <a:r>
              <a:rPr lang="en-US" dirty="0" smtClean="0"/>
              <a:t> </a:t>
            </a:r>
            <a:r>
              <a:rPr lang="en-US" dirty="0" err="1" smtClean="0"/>
              <a:t>opremom</a:t>
            </a:r>
            <a:r>
              <a:rPr lang="en-US" dirty="0" smtClean="0"/>
              <a:t> (PPE). </a:t>
            </a:r>
            <a:r>
              <a:rPr lang="x-none" b="0" i="0" u="none" baseline="0" dirty="0" smtClean="0"/>
              <a:t>Primjeri</a:t>
            </a:r>
            <a:r>
              <a:rPr lang="en-US" b="0" i="0" u="none" baseline="0" dirty="0" smtClean="0"/>
              <a:t>:</a:t>
            </a:r>
            <a:r>
              <a:rPr lang="x-none" b="0" i="0" u="none" baseline="0" dirty="0" smtClean="0"/>
              <a:t>  </a:t>
            </a:r>
            <a:endParaRPr lang="x-none" b="0" i="0" u="none" baseline="0" dirty="0"/>
          </a:p>
          <a:p>
            <a:pPr algn="l" rtl="0"/>
            <a:r>
              <a:rPr lang="x-none" b="0" i="0" u="none" baseline="0" dirty="0"/>
              <a:t>Zaštita očiju </a:t>
            </a:r>
            <a:r>
              <a:rPr lang="en-US" b="0" i="0" u="none" baseline="0" dirty="0" smtClean="0"/>
              <a:t>--</a:t>
            </a:r>
            <a:r>
              <a:rPr lang="x-none" b="0" i="0" u="none" baseline="0" dirty="0" smtClean="0"/>
              <a:t> </a:t>
            </a:r>
            <a:r>
              <a:rPr lang="x-none" b="0" i="0" u="none" baseline="0" dirty="0"/>
              <a:t>Zaštitne naočale ili zaštita za lice</a:t>
            </a:r>
            <a:endParaRPr lang="x-none" dirty="0"/>
          </a:p>
          <a:p>
            <a:pPr algn="l" rtl="0"/>
            <a:r>
              <a:rPr lang="x-none" b="0" i="0" u="none" baseline="0" dirty="0"/>
              <a:t>Zaštita glave -- Šljemovi </a:t>
            </a:r>
          </a:p>
          <a:p>
            <a:pPr algn="l" rtl="0"/>
            <a:r>
              <a:rPr lang="x-none" b="0" i="0" u="none" baseline="0" dirty="0"/>
              <a:t>Zaštita ušiju </a:t>
            </a:r>
            <a:r>
              <a:rPr lang="en-US" b="0" i="0" u="none" baseline="0" dirty="0" smtClean="0"/>
              <a:t>--</a:t>
            </a:r>
            <a:r>
              <a:rPr lang="en-US" b="0" i="0" u="none" dirty="0" smtClean="0"/>
              <a:t> </a:t>
            </a:r>
            <a:r>
              <a:rPr lang="x-none" b="0" i="0" u="none" baseline="0" dirty="0" smtClean="0"/>
              <a:t>Čepovi </a:t>
            </a:r>
            <a:r>
              <a:rPr lang="x-none" b="0" i="0" u="none" baseline="0" dirty="0"/>
              <a:t>za uši </a:t>
            </a:r>
          </a:p>
          <a:p>
            <a:pPr algn="l" rtl="0"/>
            <a:r>
              <a:rPr lang="x-none" b="0" i="0" u="none" baseline="0" dirty="0"/>
              <a:t>Zaštita </a:t>
            </a:r>
            <a:r>
              <a:rPr lang="x-none" b="0" i="0" u="none" baseline="0" dirty="0" smtClean="0"/>
              <a:t>nogu</a:t>
            </a:r>
            <a:r>
              <a:rPr lang="en-US" b="0" i="0" u="none" baseline="0" dirty="0" smtClean="0"/>
              <a:t> --</a:t>
            </a:r>
            <a:r>
              <a:rPr lang="x-none" b="0" i="0" u="none" baseline="0" dirty="0" smtClean="0"/>
              <a:t> </a:t>
            </a:r>
            <a:r>
              <a:rPr lang="x-none" b="0" i="0" u="none" baseline="0" dirty="0"/>
              <a:t>Čizme sa čeličnim ulošcima   </a:t>
            </a:r>
            <a:endParaRPr lang="x-none" dirty="0"/>
          </a:p>
          <a:p>
            <a:pPr algn="l" rtl="0"/>
            <a:r>
              <a:rPr lang="x-none" b="0" i="0" u="none" baseline="0" dirty="0"/>
              <a:t>Zaštita </a:t>
            </a:r>
            <a:r>
              <a:rPr lang="x-none" b="0" i="0" u="none" baseline="0" dirty="0" smtClean="0"/>
              <a:t>ruku</a:t>
            </a:r>
            <a:r>
              <a:rPr lang="en-US" b="0" i="0" u="none" baseline="0" dirty="0" smtClean="0"/>
              <a:t> </a:t>
            </a:r>
            <a:r>
              <a:rPr lang="x-none" b="0" i="0" u="none" baseline="0" dirty="0" smtClean="0"/>
              <a:t>-- </a:t>
            </a:r>
            <a:r>
              <a:rPr lang="x-none" b="0" i="0" u="none" baseline="0" dirty="0"/>
              <a:t>Rukavice </a:t>
            </a:r>
          </a:p>
          <a:p>
            <a:pPr algn="l" rtl="0"/>
            <a:r>
              <a:rPr lang="x-none" b="0" i="0" u="none" baseline="0" dirty="0"/>
              <a:t>Zaštita Arc </a:t>
            </a:r>
            <a:r>
              <a:rPr lang="x-none" b="0" i="0" u="none" baseline="0" dirty="0" smtClean="0"/>
              <a:t>flash</a:t>
            </a:r>
            <a:r>
              <a:rPr lang="en-US" b="0" i="0" u="none" baseline="0" dirty="0" smtClean="0"/>
              <a:t> (</a:t>
            </a:r>
            <a:r>
              <a:rPr lang="en-US" b="0" i="0" u="none" baseline="0" dirty="0" err="1" smtClean="0"/>
              <a:t>od</a:t>
            </a:r>
            <a:r>
              <a:rPr lang="en-US" b="0" i="0" u="none" baseline="0" dirty="0" smtClean="0"/>
              <a:t> </a:t>
            </a:r>
            <a:r>
              <a:rPr lang="en-US" b="0" i="0" u="none" baseline="0" dirty="0" err="1" smtClean="0"/>
              <a:t>varni</a:t>
            </a:r>
            <a:r>
              <a:rPr lang="bs-Latn-BA" b="0" i="0" u="none" baseline="0" dirty="0" smtClean="0"/>
              <a:t>č</a:t>
            </a:r>
            <a:r>
              <a:rPr lang="en-US" b="0" i="0" u="none" baseline="0" dirty="0" err="1" smtClean="0"/>
              <a:t>enja</a:t>
            </a:r>
            <a:r>
              <a:rPr lang="en-US" b="0" i="0" u="none" baseline="0" dirty="0" smtClean="0"/>
              <a:t> </a:t>
            </a:r>
            <a:r>
              <a:rPr lang="en-US" b="0" i="0" u="none" baseline="0" dirty="0" err="1" smtClean="0"/>
              <a:t>i</a:t>
            </a:r>
            <a:r>
              <a:rPr lang="en-US" b="0" i="0" u="none" baseline="0" dirty="0" smtClean="0"/>
              <a:t> </a:t>
            </a:r>
            <a:r>
              <a:rPr lang="en-US" b="0" i="0" u="none" baseline="0" dirty="0" err="1" smtClean="0"/>
              <a:t>strujnog</a:t>
            </a:r>
            <a:r>
              <a:rPr lang="en-US" b="0" i="0" u="none" baseline="0" dirty="0" smtClean="0"/>
              <a:t> </a:t>
            </a:r>
            <a:r>
              <a:rPr lang="en-US" b="0" i="0" u="none" baseline="0" dirty="0" err="1" smtClean="0"/>
              <a:t>udara</a:t>
            </a:r>
            <a:r>
              <a:rPr lang="en-US" b="0" i="0" u="none" baseline="0" dirty="0" smtClean="0"/>
              <a:t>)</a:t>
            </a:r>
            <a:r>
              <a:rPr lang="en-US" dirty="0" smtClean="0"/>
              <a:t> </a:t>
            </a:r>
            <a:r>
              <a:rPr lang="x-none" b="0" i="0" u="none" baseline="0" dirty="0" smtClean="0"/>
              <a:t>--</a:t>
            </a:r>
            <a:r>
              <a:rPr lang="en-US" b="0" i="0" u="none" dirty="0" smtClean="0"/>
              <a:t> </a:t>
            </a:r>
            <a:r>
              <a:rPr lang="x-none" b="0" i="0" u="none" baseline="0" dirty="0" smtClean="0"/>
              <a:t>arc </a:t>
            </a:r>
            <a:r>
              <a:rPr lang="x-none" b="0" i="0" u="none" baseline="0" dirty="0"/>
              <a:t>flash ogrtači</a:t>
            </a:r>
          </a:p>
          <a:p>
            <a:pPr marL="68580" indent="0" algn="l" rtl="0">
              <a:buNone/>
            </a:pPr>
            <a:r>
              <a:rPr lang="en-US" b="0" i="0" u="none" baseline="0" dirty="0" err="1" smtClean="0"/>
              <a:t>Zdravstveni</a:t>
            </a:r>
            <a:r>
              <a:rPr lang="en-US" b="0" i="0" u="none" dirty="0" smtClean="0"/>
              <a:t> </a:t>
            </a:r>
            <a:r>
              <a:rPr lang="en-US" b="0" i="0" u="none" dirty="0" err="1" smtClean="0"/>
              <a:t>radnici</a:t>
            </a:r>
            <a:r>
              <a:rPr lang="en-US" b="0" i="0" u="none" dirty="0" smtClean="0"/>
              <a:t> </a:t>
            </a:r>
            <a:r>
              <a:rPr lang="en-US" b="0" i="0" u="none" dirty="0" err="1" smtClean="0"/>
              <a:t>će</a:t>
            </a:r>
            <a:r>
              <a:rPr lang="en-US" b="0" i="0" u="none" dirty="0" smtClean="0"/>
              <a:t> </a:t>
            </a:r>
            <a:r>
              <a:rPr lang="en-US" b="0" i="0" u="none" dirty="0" err="1" smtClean="0"/>
              <a:t>biti</a:t>
            </a:r>
            <a:r>
              <a:rPr lang="en-US" b="0" i="0" u="none" dirty="0" smtClean="0"/>
              <a:t> </a:t>
            </a:r>
            <a:r>
              <a:rPr lang="en-US" b="0" i="0" u="none" dirty="0" err="1" smtClean="0"/>
              <a:t>snabdjeveni</a:t>
            </a:r>
            <a:r>
              <a:rPr lang="en-US" b="0" i="0" u="none" dirty="0" smtClean="0"/>
              <a:t> </a:t>
            </a:r>
            <a:r>
              <a:rPr lang="en-US" b="0" i="0" u="none" dirty="0" err="1" smtClean="0"/>
              <a:t>rukavicama</a:t>
            </a:r>
            <a:r>
              <a:rPr lang="en-US" b="0" i="0" u="none" dirty="0" smtClean="0"/>
              <a:t>, </a:t>
            </a:r>
            <a:r>
              <a:rPr lang="en-US" b="0" i="0" u="none" dirty="0" err="1" smtClean="0"/>
              <a:t>maskama</a:t>
            </a:r>
            <a:r>
              <a:rPr lang="en-US" b="0" i="0" u="none" dirty="0" smtClean="0"/>
              <a:t> </a:t>
            </a:r>
            <a:r>
              <a:rPr lang="en-US" b="0" i="0" u="none" dirty="0" err="1" smtClean="0"/>
              <a:t>za</a:t>
            </a:r>
            <a:r>
              <a:rPr lang="en-US" b="0" i="0" u="none" dirty="0" smtClean="0"/>
              <a:t> lice, </a:t>
            </a:r>
            <a:r>
              <a:rPr lang="en-US" b="0" i="0" u="none" dirty="0" err="1" smtClean="0"/>
              <a:t>ogrtačima</a:t>
            </a:r>
            <a:r>
              <a:rPr lang="en-US" b="0" i="0" u="none" dirty="0" smtClean="0"/>
              <a:t> </a:t>
            </a:r>
            <a:r>
              <a:rPr lang="en-US" b="0" i="0" u="none" dirty="0" err="1" smtClean="0"/>
              <a:t>i</a:t>
            </a:r>
            <a:r>
              <a:rPr lang="en-US" b="0" i="0" u="none" dirty="0" smtClean="0"/>
              <a:t> </a:t>
            </a:r>
            <a:r>
              <a:rPr lang="en-US" b="0" i="0" u="none" dirty="0" err="1" smtClean="0"/>
              <a:t>ostalim</a:t>
            </a:r>
            <a:r>
              <a:rPr lang="en-US" b="0" i="0" u="none" dirty="0" smtClean="0"/>
              <a:t> </a:t>
            </a:r>
            <a:r>
              <a:rPr lang="en-US" b="0" i="0" u="none" dirty="0" err="1" smtClean="0"/>
              <a:t>sredstvima</a:t>
            </a:r>
            <a:r>
              <a:rPr lang="en-US" b="0" i="0" u="none" dirty="0" smtClean="0"/>
              <a:t> </a:t>
            </a:r>
            <a:r>
              <a:rPr lang="en-US" b="0" i="0" u="none" dirty="0" err="1" smtClean="0"/>
              <a:t>koja</a:t>
            </a:r>
            <a:r>
              <a:rPr lang="en-US" b="0" i="0" u="none" dirty="0" smtClean="0"/>
              <a:t> </a:t>
            </a:r>
            <a:r>
              <a:rPr lang="en-US" b="0" i="0" u="none" dirty="0" err="1" smtClean="0"/>
              <a:t>će</a:t>
            </a:r>
            <a:r>
              <a:rPr lang="en-US" b="0" i="0" u="none" dirty="0" smtClean="0"/>
              <a:t> </a:t>
            </a:r>
            <a:r>
              <a:rPr lang="en-US" b="0" i="0" u="none" dirty="0" err="1" smtClean="0"/>
              <a:t>ih</a:t>
            </a:r>
            <a:r>
              <a:rPr lang="en-US" b="0" i="0" u="none" dirty="0" smtClean="0"/>
              <a:t> </a:t>
            </a:r>
            <a:r>
              <a:rPr lang="en-US" b="0" i="0" u="none" dirty="0" err="1" smtClean="0"/>
              <a:t>zaštititi</a:t>
            </a:r>
            <a:r>
              <a:rPr lang="en-US" b="0" i="0" u="none" dirty="0" smtClean="0"/>
              <a:t> </a:t>
            </a:r>
            <a:r>
              <a:rPr lang="en-US" b="0" i="0" u="none" dirty="0" err="1" smtClean="0"/>
              <a:t>od</a:t>
            </a:r>
            <a:r>
              <a:rPr lang="en-US" b="0" i="0" u="none" dirty="0" smtClean="0"/>
              <a:t> </a:t>
            </a:r>
            <a:r>
              <a:rPr lang="en-US" b="0" i="0" u="none" dirty="0" err="1" smtClean="0"/>
              <a:t>bolesti</a:t>
            </a:r>
            <a:r>
              <a:rPr lang="en-US" b="0" i="0" u="none" dirty="0" smtClean="0"/>
              <a:t>.</a:t>
            </a:r>
            <a:r>
              <a:rPr lang="x-none" b="0" i="0" u="none" baseline="0" dirty="0" smtClean="0"/>
              <a:t> </a:t>
            </a:r>
            <a:endParaRPr lang="x-none" dirty="0"/>
          </a:p>
          <a:p>
            <a:endParaRPr lang="x-none" dirty="0"/>
          </a:p>
        </p:txBody>
      </p:sp>
      <p:pic>
        <p:nvPicPr>
          <p:cNvPr id="7" name="Picture 6" descr="http://www.manufacturing-safety.com/images/cautH105%20-%20foot%20protection%20required%20in%20this%20area.jpg" title="Caution. Foot protection required in this area znak"/>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8657" y="2636641"/>
            <a:ext cx="3446073" cy="2529741"/>
          </a:xfrm>
          <a:prstGeom prst="rect">
            <a:avLst/>
          </a:prstGeom>
          <a:noFill/>
          <a:ln>
            <a:noFill/>
          </a:ln>
        </p:spPr>
      </p:pic>
    </p:spTree>
    <p:extLst>
      <p:ext uri="{BB962C8B-B14F-4D97-AF65-F5344CB8AC3E}">
        <p14:creationId xmlns:p14="http://schemas.microsoft.com/office/powerpoint/2010/main" val="679290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rtl="0"/>
            <a:r>
              <a:rPr lang="en-US" b="0" i="0" u="none" baseline="0" dirty="0" smtClean="0"/>
              <a:t>2. </a:t>
            </a:r>
            <a:r>
              <a:rPr lang="x-none" b="0" i="0" u="none" baseline="0" smtClean="0"/>
              <a:t>A</a:t>
            </a:r>
            <a:r>
              <a:rPr lang="en-US" dirty="0" smtClean="0"/>
              <a:t>KTIVNOST</a:t>
            </a:r>
            <a:r>
              <a:rPr lang="x-none" b="0" i="0" u="none" baseline="0" smtClean="0"/>
              <a:t>: </a:t>
            </a:r>
            <a:r>
              <a:rPr lang="en-US" b="0" i="0" u="none" baseline="0" dirty="0" smtClean="0"/>
              <a:t>JAVNO</a:t>
            </a:r>
            <a:r>
              <a:rPr lang="en-US" b="0" i="0" u="none" dirty="0" smtClean="0"/>
              <a:t> DEMONSTRIRANJE</a:t>
            </a:r>
            <a:endParaRPr lang="x-none" dirty="0"/>
          </a:p>
        </p:txBody>
      </p:sp>
      <p:sp>
        <p:nvSpPr>
          <p:cNvPr id="3" name="Subtitle 2"/>
          <p:cNvSpPr>
            <a:spLocks noGrp="1"/>
          </p:cNvSpPr>
          <p:nvPr>
            <p:ph type="subTitle" idx="1"/>
          </p:nvPr>
        </p:nvSpPr>
        <p:spPr/>
        <p:txBody>
          <a:bodyPr/>
          <a:lstStyle/>
          <a:p>
            <a:pPr algn="l" rtl="0"/>
            <a:r>
              <a:rPr lang="en-US" b="0" i="0" u="none" baseline="0" dirty="0" smtClean="0"/>
              <a:t>ZAŠTITA NA RADNOM MJESTU I ZDRAVLJE</a:t>
            </a:r>
            <a:endParaRPr lang="x-none" dirty="0"/>
          </a:p>
        </p:txBody>
      </p:sp>
      <p:sp>
        <p:nvSpPr>
          <p:cNvPr id="4" name="TextBox 3"/>
          <p:cNvSpPr txBox="1"/>
          <p:nvPr/>
        </p:nvSpPr>
        <p:spPr>
          <a:xfrm>
            <a:off x="678873" y="3477718"/>
            <a:ext cx="10353888" cy="2031325"/>
          </a:xfrm>
          <a:prstGeom prst="rect">
            <a:avLst/>
          </a:prstGeom>
          <a:noFill/>
        </p:spPr>
        <p:txBody>
          <a:bodyPr wrap="square" rtlCol="0">
            <a:spAutoFit/>
          </a:bodyPr>
          <a:lstStyle/>
          <a:p>
            <a:pPr algn="l" rtl="0"/>
            <a:r>
              <a:rPr lang="en-US" dirty="0" err="1" smtClean="0">
                <a:solidFill>
                  <a:schemeClr val="bg1"/>
                </a:solidFill>
              </a:rPr>
              <a:t>P</a:t>
            </a:r>
            <a:r>
              <a:rPr lang="en-US" b="0" i="0" u="none" baseline="0" dirty="0" err="1" smtClean="0">
                <a:solidFill>
                  <a:schemeClr val="bg1"/>
                </a:solidFill>
              </a:rPr>
              <a:t>olaznici</a:t>
            </a:r>
            <a:r>
              <a:rPr lang="en-US" b="0" i="0" u="none" dirty="0" smtClean="0">
                <a:solidFill>
                  <a:schemeClr val="bg1"/>
                </a:solidFill>
              </a:rPr>
              <a:t> </a:t>
            </a:r>
            <a:r>
              <a:rPr lang="en-US" b="0" i="0" u="none" dirty="0" err="1" smtClean="0">
                <a:solidFill>
                  <a:schemeClr val="bg1"/>
                </a:solidFill>
              </a:rPr>
              <a:t>treninga</a:t>
            </a:r>
            <a:r>
              <a:rPr lang="en-US" b="0" i="0" u="none" dirty="0" smtClean="0">
                <a:solidFill>
                  <a:schemeClr val="bg1"/>
                </a:solidFill>
              </a:rPr>
              <a:t> </a:t>
            </a:r>
            <a:r>
              <a:rPr lang="en-US" b="0" i="0" u="none" dirty="0" err="1" smtClean="0">
                <a:solidFill>
                  <a:schemeClr val="bg1"/>
                </a:solidFill>
              </a:rPr>
              <a:t>treba</a:t>
            </a:r>
            <a:r>
              <a:rPr lang="en-US" b="0" i="0" u="none" dirty="0" smtClean="0">
                <a:solidFill>
                  <a:schemeClr val="bg1"/>
                </a:solidFill>
              </a:rPr>
              <a:t> </a:t>
            </a:r>
            <a:r>
              <a:rPr lang="en-US" b="0" i="0" u="none" dirty="0" err="1" smtClean="0">
                <a:solidFill>
                  <a:schemeClr val="bg1"/>
                </a:solidFill>
              </a:rPr>
              <a:t>da</a:t>
            </a:r>
            <a:r>
              <a:rPr lang="en-US" b="0" i="0" u="none" dirty="0" smtClean="0">
                <a:solidFill>
                  <a:schemeClr val="bg1"/>
                </a:solidFill>
              </a:rPr>
              <a:t> </a:t>
            </a:r>
            <a:r>
              <a:rPr lang="en-US" b="0" i="0" u="none" dirty="0" err="1" smtClean="0">
                <a:solidFill>
                  <a:schemeClr val="bg1"/>
                </a:solidFill>
              </a:rPr>
              <a:t>odgovore</a:t>
            </a:r>
            <a:r>
              <a:rPr lang="en-US" b="0" i="0" u="none" dirty="0" smtClean="0">
                <a:solidFill>
                  <a:schemeClr val="bg1"/>
                </a:solidFill>
              </a:rPr>
              <a:t> </a:t>
            </a:r>
            <a:r>
              <a:rPr lang="en-US" b="0" i="0" u="none" dirty="0" err="1" smtClean="0">
                <a:solidFill>
                  <a:schemeClr val="bg1"/>
                </a:solidFill>
              </a:rPr>
              <a:t>i</a:t>
            </a:r>
            <a:r>
              <a:rPr lang="x-none" b="0" i="0" u="none" baseline="0" smtClean="0">
                <a:solidFill>
                  <a:schemeClr val="bg1"/>
                </a:solidFill>
              </a:rPr>
              <a:t> </a:t>
            </a:r>
            <a:r>
              <a:rPr lang="x-none" b="0" i="0" u="none" baseline="0">
                <a:solidFill>
                  <a:schemeClr val="bg1"/>
                </a:solidFill>
              </a:rPr>
              <a:t>/ </a:t>
            </a:r>
            <a:r>
              <a:rPr lang="en-US" b="0" i="0" u="none" baseline="0" dirty="0" err="1" smtClean="0">
                <a:solidFill>
                  <a:schemeClr val="bg1"/>
                </a:solidFill>
              </a:rPr>
              <a:t>ili</a:t>
            </a:r>
            <a:r>
              <a:rPr lang="x-none" b="0" i="0" u="none" baseline="0" smtClean="0">
                <a:solidFill>
                  <a:schemeClr val="bg1"/>
                </a:solidFill>
              </a:rPr>
              <a:t> demonstr</a:t>
            </a:r>
            <a:r>
              <a:rPr lang="en-US" b="0" i="0" u="none" baseline="0" dirty="0" err="1" smtClean="0">
                <a:solidFill>
                  <a:schemeClr val="bg1"/>
                </a:solidFill>
              </a:rPr>
              <a:t>iraju</a:t>
            </a:r>
            <a:r>
              <a:rPr lang="en-US" b="0" i="0" u="none" baseline="0" dirty="0" smtClean="0">
                <a:solidFill>
                  <a:schemeClr val="bg1"/>
                </a:solidFill>
              </a:rPr>
              <a:t> </a:t>
            </a:r>
            <a:r>
              <a:rPr lang="en-US" b="0" i="0" u="none" baseline="0" dirty="0" err="1" smtClean="0">
                <a:solidFill>
                  <a:schemeClr val="bg1"/>
                </a:solidFill>
              </a:rPr>
              <a:t>sljedeće</a:t>
            </a:r>
            <a:r>
              <a:rPr lang="x-none" b="0" i="0" u="none" baseline="0" smtClean="0">
                <a:solidFill>
                  <a:schemeClr val="bg1"/>
                </a:solidFill>
              </a:rPr>
              <a:t>:</a:t>
            </a:r>
            <a:endParaRPr lang="x-none" b="0" i="0" u="none" baseline="0">
              <a:solidFill>
                <a:schemeClr val="bg1"/>
              </a:solidFill>
            </a:endParaRPr>
          </a:p>
          <a:p>
            <a:pPr marL="285750" indent="-285750" algn="l" rtl="0">
              <a:buFont typeface="Wingdings" panose="05000000000000000000" pitchFamily="2" charset="2"/>
              <a:buChar char="§"/>
            </a:pPr>
            <a:r>
              <a:rPr lang="x-none" b="0" i="0" u="none" baseline="0">
                <a:solidFill>
                  <a:schemeClr val="bg1"/>
                </a:solidFill>
              </a:rPr>
              <a:t>Šta je sigurnost na radnom mjestu</a:t>
            </a:r>
          </a:p>
          <a:p>
            <a:pPr marL="285750" indent="-285750" algn="l" rtl="0">
              <a:buFont typeface="Wingdings" panose="05000000000000000000" pitchFamily="2" charset="2"/>
              <a:buChar char="§"/>
            </a:pPr>
            <a:r>
              <a:rPr lang="x-none" b="0" i="0" u="none" baseline="0" smtClean="0">
                <a:solidFill>
                  <a:schemeClr val="bg1"/>
                </a:solidFill>
              </a:rPr>
              <a:t>Pr</a:t>
            </a:r>
            <a:r>
              <a:rPr lang="en-US" b="0" i="0" u="none" baseline="0" dirty="0" err="1" smtClean="0">
                <a:solidFill>
                  <a:schemeClr val="bg1"/>
                </a:solidFill>
              </a:rPr>
              <a:t>avilno</a:t>
            </a:r>
            <a:r>
              <a:rPr lang="x-none" b="0" i="0" u="none" baseline="0" smtClean="0">
                <a:solidFill>
                  <a:schemeClr val="bg1"/>
                </a:solidFill>
              </a:rPr>
              <a:t> </a:t>
            </a:r>
            <a:r>
              <a:rPr lang="en-US" b="0" i="0" u="none" baseline="0" dirty="0" err="1" smtClean="0">
                <a:solidFill>
                  <a:schemeClr val="bg1"/>
                </a:solidFill>
              </a:rPr>
              <a:t>stavljanje</a:t>
            </a:r>
            <a:r>
              <a:rPr lang="en-US" b="0" i="0" u="none" baseline="0" dirty="0" smtClean="0">
                <a:solidFill>
                  <a:schemeClr val="bg1"/>
                </a:solidFill>
              </a:rPr>
              <a:t> </a:t>
            </a:r>
            <a:r>
              <a:rPr lang="en-US" b="0" i="0" u="none" baseline="0" dirty="0" err="1" smtClean="0">
                <a:solidFill>
                  <a:schemeClr val="bg1"/>
                </a:solidFill>
              </a:rPr>
              <a:t>kacige</a:t>
            </a:r>
            <a:r>
              <a:rPr lang="x-none" b="0" i="0" u="none" baseline="0" smtClean="0">
                <a:solidFill>
                  <a:schemeClr val="bg1"/>
                </a:solidFill>
              </a:rPr>
              <a:t> </a:t>
            </a:r>
            <a:r>
              <a:rPr lang="x-none" b="0" i="0" u="none" baseline="0">
                <a:solidFill>
                  <a:schemeClr val="bg1"/>
                </a:solidFill>
              </a:rPr>
              <a:t>/ </a:t>
            </a:r>
            <a:r>
              <a:rPr lang="en-US" b="0" i="0" u="none" baseline="0" dirty="0" err="1" smtClean="0">
                <a:solidFill>
                  <a:schemeClr val="bg1"/>
                </a:solidFill>
              </a:rPr>
              <a:t>šljema</a:t>
            </a:r>
            <a:r>
              <a:rPr lang="x-none" b="0" i="0" u="none" baseline="0" smtClean="0">
                <a:solidFill>
                  <a:schemeClr val="bg1"/>
                </a:solidFill>
              </a:rPr>
              <a:t> </a:t>
            </a:r>
            <a:r>
              <a:rPr lang="x-none" b="0" i="0" u="none" baseline="0">
                <a:solidFill>
                  <a:schemeClr val="bg1"/>
                </a:solidFill>
              </a:rPr>
              <a:t>/ </a:t>
            </a:r>
            <a:r>
              <a:rPr lang="en-US" b="0" i="0" u="none" baseline="0" dirty="0" err="1" smtClean="0">
                <a:solidFill>
                  <a:schemeClr val="bg1"/>
                </a:solidFill>
              </a:rPr>
              <a:t>čepića</a:t>
            </a:r>
            <a:r>
              <a:rPr lang="en-US" b="0" i="0" u="none" baseline="0" dirty="0" smtClean="0">
                <a:solidFill>
                  <a:schemeClr val="bg1"/>
                </a:solidFill>
              </a:rPr>
              <a:t> </a:t>
            </a:r>
            <a:r>
              <a:rPr lang="en-US" b="0" i="0" u="none" baseline="0" dirty="0" err="1" smtClean="0">
                <a:solidFill>
                  <a:schemeClr val="bg1"/>
                </a:solidFill>
              </a:rPr>
              <a:t>za</a:t>
            </a:r>
            <a:r>
              <a:rPr lang="en-US" b="0" i="0" u="none" baseline="0" dirty="0" smtClean="0">
                <a:solidFill>
                  <a:schemeClr val="bg1"/>
                </a:solidFill>
              </a:rPr>
              <a:t> </a:t>
            </a:r>
            <a:r>
              <a:rPr lang="en-US" b="0" i="0" u="none" baseline="0" dirty="0" err="1" smtClean="0">
                <a:solidFill>
                  <a:schemeClr val="bg1"/>
                </a:solidFill>
              </a:rPr>
              <a:t>uši</a:t>
            </a:r>
            <a:r>
              <a:rPr lang="x-none" b="0" i="0" u="none" baseline="0" smtClean="0">
                <a:solidFill>
                  <a:schemeClr val="bg1"/>
                </a:solidFill>
              </a:rPr>
              <a:t> </a:t>
            </a:r>
            <a:r>
              <a:rPr lang="x-none" b="0" i="0" u="none" baseline="0">
                <a:solidFill>
                  <a:schemeClr val="bg1"/>
                </a:solidFill>
              </a:rPr>
              <a:t>/ </a:t>
            </a:r>
            <a:r>
              <a:rPr lang="en-US" b="0" i="0" u="none" baseline="0" dirty="0" err="1" smtClean="0">
                <a:solidFill>
                  <a:schemeClr val="bg1"/>
                </a:solidFill>
              </a:rPr>
              <a:t>zaštitnih</a:t>
            </a:r>
            <a:r>
              <a:rPr lang="en-US" b="0" i="0" u="none" baseline="0" dirty="0" smtClean="0">
                <a:solidFill>
                  <a:schemeClr val="bg1"/>
                </a:solidFill>
              </a:rPr>
              <a:t> </a:t>
            </a:r>
            <a:r>
              <a:rPr lang="en-US" b="0" i="0" u="none" baseline="0" dirty="0" err="1" smtClean="0">
                <a:solidFill>
                  <a:schemeClr val="bg1"/>
                </a:solidFill>
              </a:rPr>
              <a:t>naočala</a:t>
            </a:r>
            <a:r>
              <a:rPr lang="x-none" b="0" i="0" u="none" baseline="0" smtClean="0">
                <a:solidFill>
                  <a:schemeClr val="bg1"/>
                </a:solidFill>
              </a:rPr>
              <a:t> </a:t>
            </a:r>
            <a:r>
              <a:rPr lang="x-none" b="0" i="0" u="none" baseline="0">
                <a:solidFill>
                  <a:schemeClr val="bg1"/>
                </a:solidFill>
              </a:rPr>
              <a:t>/ </a:t>
            </a:r>
            <a:r>
              <a:rPr lang="en-US" dirty="0" smtClean="0">
                <a:solidFill>
                  <a:schemeClr val="bg1"/>
                </a:solidFill>
              </a:rPr>
              <a:t>i </a:t>
            </a:r>
            <a:r>
              <a:rPr lang="en-US" dirty="0" err="1" smtClean="0">
                <a:solidFill>
                  <a:schemeClr val="bg1"/>
                </a:solidFill>
              </a:rPr>
              <a:t>rukavica</a:t>
            </a:r>
            <a:endParaRPr lang="x-none" b="0" i="0" u="none" baseline="0">
              <a:solidFill>
                <a:schemeClr val="bg1"/>
              </a:solidFill>
            </a:endParaRPr>
          </a:p>
          <a:p>
            <a:pPr marL="285750" indent="-285750" algn="l" rtl="0">
              <a:buFont typeface="Wingdings" panose="05000000000000000000" pitchFamily="2" charset="2"/>
              <a:buChar char="§"/>
            </a:pPr>
            <a:r>
              <a:rPr lang="x-none" b="0" i="0" u="none" baseline="0" smtClean="0">
                <a:solidFill>
                  <a:schemeClr val="bg1"/>
                </a:solidFill>
              </a:rPr>
              <a:t>Pr</a:t>
            </a:r>
            <a:r>
              <a:rPr lang="en-US" b="0" i="0" u="none" baseline="0" dirty="0" err="1" smtClean="0">
                <a:solidFill>
                  <a:schemeClr val="bg1"/>
                </a:solidFill>
              </a:rPr>
              <a:t>avilno</a:t>
            </a:r>
            <a:r>
              <a:rPr lang="en-US" b="0" i="0" u="none" baseline="0" dirty="0" smtClean="0">
                <a:solidFill>
                  <a:schemeClr val="bg1"/>
                </a:solidFill>
              </a:rPr>
              <a:t> </a:t>
            </a:r>
            <a:r>
              <a:rPr lang="en-US" b="0" i="0" u="none" baseline="0" dirty="0" err="1" smtClean="0">
                <a:solidFill>
                  <a:schemeClr val="bg1"/>
                </a:solidFill>
              </a:rPr>
              <a:t>sjedenje</a:t>
            </a:r>
            <a:r>
              <a:rPr lang="en-US" b="0" i="0" u="none" baseline="0" dirty="0" smtClean="0">
                <a:solidFill>
                  <a:schemeClr val="bg1"/>
                </a:solidFill>
              </a:rPr>
              <a:t> u </a:t>
            </a:r>
            <a:r>
              <a:rPr lang="en-US" b="0" i="0" u="none" baseline="0" dirty="0" err="1" smtClean="0">
                <a:solidFill>
                  <a:schemeClr val="bg1"/>
                </a:solidFill>
              </a:rPr>
              <a:t>stolici</a:t>
            </a:r>
            <a:endParaRPr lang="x-none" b="0" i="0" u="none" baseline="0">
              <a:solidFill>
                <a:schemeClr val="bg1"/>
              </a:solidFill>
            </a:endParaRPr>
          </a:p>
          <a:p>
            <a:pPr marL="285750" indent="-285750" algn="l" rtl="0">
              <a:buFont typeface="Wingdings" panose="05000000000000000000" pitchFamily="2" charset="2"/>
              <a:buChar char="§"/>
            </a:pPr>
            <a:r>
              <a:rPr lang="x-none" b="0" i="0" u="none" baseline="0" smtClean="0">
                <a:solidFill>
                  <a:schemeClr val="bg1"/>
                </a:solidFill>
              </a:rPr>
              <a:t>Pr</a:t>
            </a:r>
            <a:r>
              <a:rPr lang="en-US" b="0" i="0" u="none" baseline="0" dirty="0" err="1" smtClean="0">
                <a:solidFill>
                  <a:schemeClr val="bg1"/>
                </a:solidFill>
              </a:rPr>
              <a:t>avilno</a:t>
            </a:r>
            <a:r>
              <a:rPr lang="en-US" b="0" i="0" u="none" baseline="0" dirty="0" smtClean="0">
                <a:solidFill>
                  <a:schemeClr val="bg1"/>
                </a:solidFill>
              </a:rPr>
              <a:t> </a:t>
            </a:r>
            <a:r>
              <a:rPr lang="en-US" b="0" i="0" u="none" baseline="0" dirty="0" err="1" smtClean="0">
                <a:solidFill>
                  <a:schemeClr val="bg1"/>
                </a:solidFill>
              </a:rPr>
              <a:t>dr</a:t>
            </a:r>
            <a:r>
              <a:rPr lang="en-US" b="0" i="0" u="none" baseline="0" dirty="0" err="1" smtClean="0">
                <a:solidFill>
                  <a:schemeClr val="bg1"/>
                </a:solidFill>
                <a:latin typeface="Calibri"/>
              </a:rPr>
              <a:t>ž</a:t>
            </a:r>
            <a:r>
              <a:rPr lang="en-US" b="0" i="0" u="none" baseline="0" dirty="0" err="1" smtClean="0">
                <a:solidFill>
                  <a:schemeClr val="bg1"/>
                </a:solidFill>
              </a:rPr>
              <a:t>anje</a:t>
            </a:r>
            <a:r>
              <a:rPr lang="en-US" b="0" i="0" u="none" baseline="0" dirty="0" smtClean="0">
                <a:solidFill>
                  <a:schemeClr val="bg1"/>
                </a:solidFill>
              </a:rPr>
              <a:t> </a:t>
            </a:r>
            <a:r>
              <a:rPr lang="en-US" b="0" i="0" u="none" baseline="0" dirty="0" err="1" smtClean="0">
                <a:solidFill>
                  <a:schemeClr val="bg1"/>
                </a:solidFill>
              </a:rPr>
              <a:t>tijela</a:t>
            </a:r>
            <a:r>
              <a:rPr lang="en-US" b="0" i="0" u="none" baseline="0" dirty="0" smtClean="0">
                <a:solidFill>
                  <a:schemeClr val="bg1"/>
                </a:solidFill>
              </a:rPr>
              <a:t> </a:t>
            </a:r>
            <a:r>
              <a:rPr lang="en-US" b="0" i="0" u="none" baseline="0" dirty="0" err="1" smtClean="0">
                <a:solidFill>
                  <a:schemeClr val="bg1"/>
                </a:solidFill>
              </a:rPr>
              <a:t>prilikom</a:t>
            </a:r>
            <a:r>
              <a:rPr lang="en-US" b="0" i="0" u="none" baseline="0" dirty="0" smtClean="0">
                <a:solidFill>
                  <a:schemeClr val="bg1"/>
                </a:solidFill>
              </a:rPr>
              <a:t> </a:t>
            </a:r>
            <a:r>
              <a:rPr lang="en-US" b="0" i="0" u="none" baseline="0" dirty="0" err="1" smtClean="0">
                <a:solidFill>
                  <a:schemeClr val="bg1"/>
                </a:solidFill>
              </a:rPr>
              <a:t>podizanja</a:t>
            </a:r>
            <a:r>
              <a:rPr lang="x-none" b="0" i="0" u="none" baseline="0" smtClean="0">
                <a:solidFill>
                  <a:schemeClr val="bg1"/>
                </a:solidFill>
              </a:rPr>
              <a:t> </a:t>
            </a:r>
            <a:r>
              <a:rPr lang="en-US" b="0" i="0" u="none" baseline="0" dirty="0" err="1" smtClean="0">
                <a:solidFill>
                  <a:schemeClr val="bg1"/>
                </a:solidFill>
              </a:rPr>
              <a:t>kutije</a:t>
            </a:r>
            <a:endParaRPr lang="x-none" b="0" i="0" u="none" baseline="0">
              <a:solidFill>
                <a:schemeClr val="bg1"/>
              </a:solidFill>
            </a:endParaRPr>
          </a:p>
          <a:p>
            <a:pPr marL="285750" indent="-285750" algn="l" rtl="0">
              <a:buFont typeface="Wingdings" panose="05000000000000000000" pitchFamily="2" charset="2"/>
              <a:buChar char="§"/>
            </a:pPr>
            <a:r>
              <a:rPr lang="en-US" b="0" i="0" u="none" baseline="0" dirty="0" err="1" smtClean="0">
                <a:solidFill>
                  <a:schemeClr val="bg1"/>
                </a:solidFill>
              </a:rPr>
              <a:t>Objasnite</a:t>
            </a:r>
            <a:r>
              <a:rPr lang="en-US" b="0" i="0" u="none" dirty="0" smtClean="0">
                <a:solidFill>
                  <a:schemeClr val="bg1"/>
                </a:solidFill>
              </a:rPr>
              <a:t> </a:t>
            </a:r>
            <a:r>
              <a:rPr lang="en-US" b="0" i="0" u="none" dirty="0" err="1" smtClean="0">
                <a:solidFill>
                  <a:schemeClr val="bg1"/>
                </a:solidFill>
              </a:rPr>
              <a:t>zatvaranje</a:t>
            </a:r>
            <a:r>
              <a:rPr lang="en-US" b="0" i="0" u="none" dirty="0" smtClean="0">
                <a:solidFill>
                  <a:schemeClr val="bg1"/>
                </a:solidFill>
              </a:rPr>
              <a:t>/</a:t>
            </a:r>
            <a:r>
              <a:rPr lang="en-US" b="0" i="0" u="none" dirty="0" err="1" smtClean="0">
                <a:solidFill>
                  <a:schemeClr val="bg1"/>
                </a:solidFill>
              </a:rPr>
              <a:t>označavanje</a:t>
            </a:r>
            <a:r>
              <a:rPr lang="en-US" b="0" i="0" u="none" dirty="0" smtClean="0">
                <a:solidFill>
                  <a:schemeClr val="bg1"/>
                </a:solidFill>
              </a:rPr>
              <a:t> </a:t>
            </a:r>
            <a:r>
              <a:rPr lang="en-US" dirty="0" smtClean="0">
                <a:solidFill>
                  <a:schemeClr val="bg1"/>
                </a:solidFill>
              </a:rPr>
              <a:t>i</a:t>
            </a:r>
            <a:r>
              <a:rPr lang="en-US" b="0" i="0" u="none" dirty="0" smtClean="0">
                <a:solidFill>
                  <a:schemeClr val="bg1"/>
                </a:solidFill>
              </a:rPr>
              <a:t> u </a:t>
            </a:r>
            <a:r>
              <a:rPr lang="en-US" b="0" i="0" u="none" dirty="0" err="1" smtClean="0">
                <a:solidFill>
                  <a:schemeClr val="bg1"/>
                </a:solidFill>
              </a:rPr>
              <a:t>koje</a:t>
            </a:r>
            <a:r>
              <a:rPr lang="en-US" b="0" i="0" u="none" dirty="0" smtClean="0">
                <a:solidFill>
                  <a:schemeClr val="bg1"/>
                </a:solidFill>
              </a:rPr>
              <a:t> </a:t>
            </a:r>
            <a:r>
              <a:rPr lang="en-US" b="0" i="0" u="none" dirty="0" err="1" smtClean="0">
                <a:solidFill>
                  <a:schemeClr val="bg1"/>
                </a:solidFill>
              </a:rPr>
              <a:t>svrhe</a:t>
            </a:r>
            <a:r>
              <a:rPr lang="en-US" b="0" i="0" u="none" dirty="0" smtClean="0">
                <a:solidFill>
                  <a:schemeClr val="bg1"/>
                </a:solidFill>
              </a:rPr>
              <a:t> se </a:t>
            </a:r>
            <a:r>
              <a:rPr lang="en-US" b="0" i="0" u="none" dirty="0" err="1" smtClean="0">
                <a:solidFill>
                  <a:schemeClr val="bg1"/>
                </a:solidFill>
              </a:rPr>
              <a:t>koristi</a:t>
            </a:r>
            <a:endParaRPr lang="x-none" dirty="0" smtClean="0">
              <a:solidFill>
                <a:schemeClr val="bg1"/>
              </a:solidFill>
            </a:endParaRPr>
          </a:p>
          <a:p>
            <a:endParaRPr lang="x-none" dirty="0">
              <a:solidFill>
                <a:schemeClr val="bg1"/>
              </a:solidFill>
            </a:endParaRPr>
          </a:p>
        </p:txBody>
      </p:sp>
    </p:spTree>
    <p:extLst>
      <p:ext uri="{BB962C8B-B14F-4D97-AF65-F5344CB8AC3E}">
        <p14:creationId xmlns:p14="http://schemas.microsoft.com/office/powerpoint/2010/main" val="1947627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smtClean="0"/>
              <a:t>hemi</a:t>
            </a:r>
            <a:r>
              <a:rPr lang="en-US" b="0" i="0" u="none" baseline="0" dirty="0" smtClean="0"/>
              <a:t>JSKE</a:t>
            </a:r>
            <a:r>
              <a:rPr lang="x-none" b="0" i="0" u="none" baseline="0" smtClean="0"/>
              <a:t> </a:t>
            </a:r>
            <a:r>
              <a:rPr lang="en-US" b="0" i="0" u="none" baseline="0" dirty="0" smtClean="0"/>
              <a:t>OPASNOSTI</a:t>
            </a:r>
            <a:r>
              <a:rPr lang="x-none"/>
              <a:t/>
            </a:r>
            <a:br>
              <a:rPr lang="x-none"/>
            </a:br>
            <a:endParaRPr lang="x-none" dirty="0"/>
          </a:p>
        </p:txBody>
      </p:sp>
      <p:sp>
        <p:nvSpPr>
          <p:cNvPr id="3" name="Content Placeholder 2"/>
          <p:cNvSpPr>
            <a:spLocks noGrp="1"/>
          </p:cNvSpPr>
          <p:nvPr>
            <p:ph idx="1"/>
          </p:nvPr>
        </p:nvSpPr>
        <p:spPr>
          <a:xfrm>
            <a:off x="581192" y="2180496"/>
            <a:ext cx="11029615" cy="3305903"/>
          </a:xfrm>
        </p:spPr>
        <p:txBody>
          <a:bodyPr>
            <a:normAutofit fontScale="92500" lnSpcReduction="10000"/>
          </a:bodyPr>
          <a:lstStyle/>
          <a:p>
            <a:pPr algn="l" rtl="0"/>
            <a:r>
              <a:rPr lang="x-none" b="0" i="0" u="none" baseline="0" smtClean="0"/>
              <a:t>D</a:t>
            </a:r>
            <a:r>
              <a:rPr lang="en-US" b="0" i="0" u="none" baseline="0" dirty="0" smtClean="0"/>
              <a:t>a </a:t>
            </a:r>
            <a:r>
              <a:rPr lang="en-US" b="0" i="0" u="none" baseline="0" dirty="0" err="1" smtClean="0"/>
              <a:t>li</a:t>
            </a:r>
            <a:r>
              <a:rPr lang="en-US" b="0" i="0" u="none" baseline="0" dirty="0" smtClean="0"/>
              <a:t> </a:t>
            </a:r>
            <a:r>
              <a:rPr lang="en-US" b="0" i="0" u="none" baseline="0" dirty="0" err="1" smtClean="0"/>
              <a:t>znate</a:t>
            </a:r>
            <a:r>
              <a:rPr lang="en-US" b="0" i="0" u="none" baseline="0" dirty="0" smtClean="0"/>
              <a:t>?</a:t>
            </a:r>
            <a:endParaRPr lang="x-none" b="0" i="0" u="none" baseline="0"/>
          </a:p>
          <a:p>
            <a:pPr algn="l" rtl="0"/>
            <a:r>
              <a:rPr lang="en-US" b="0" i="0" u="none" baseline="0" dirty="0" err="1" smtClean="0"/>
              <a:t>Kako</a:t>
            </a:r>
            <a:r>
              <a:rPr lang="en-US" b="0" i="0" u="none" baseline="0" dirty="0" smtClean="0"/>
              <a:t> se </a:t>
            </a:r>
            <a:r>
              <a:rPr lang="en-US" b="0" i="0" u="none" baseline="0" dirty="0" err="1" smtClean="0"/>
              <a:t>hemikalije</a:t>
            </a:r>
            <a:r>
              <a:rPr lang="en-US" b="0" i="0" u="none" baseline="0" dirty="0" smtClean="0"/>
              <a:t> </a:t>
            </a:r>
            <a:r>
              <a:rPr lang="en-US" b="0" i="0" u="none" baseline="0" dirty="0" err="1" smtClean="0"/>
              <a:t>unose</a:t>
            </a:r>
            <a:r>
              <a:rPr lang="en-US" b="0" i="0" u="none" baseline="0" dirty="0" smtClean="0"/>
              <a:t> u </a:t>
            </a:r>
            <a:r>
              <a:rPr lang="en-US" b="0" i="0" u="none" baseline="0" dirty="0" err="1" smtClean="0"/>
              <a:t>tijelo</a:t>
            </a:r>
            <a:r>
              <a:rPr lang="x-none" b="0" i="0" u="none" baseline="0" smtClean="0"/>
              <a:t> </a:t>
            </a:r>
            <a:endParaRPr lang="x-none" b="0" i="0" u="none" baseline="0"/>
          </a:p>
          <a:p>
            <a:pPr algn="l" rtl="0"/>
            <a:r>
              <a:rPr lang="en-US" b="0" i="0" u="none" baseline="0" dirty="0" err="1" smtClean="0"/>
              <a:t>Izlo</a:t>
            </a:r>
            <a:r>
              <a:rPr lang="en-US" b="0" i="0" u="none" baseline="0" dirty="0" err="1" smtClean="0">
                <a:latin typeface="Calibri"/>
              </a:rPr>
              <a:t>ž</a:t>
            </a:r>
            <a:r>
              <a:rPr lang="en-US" b="0" i="0" u="none" baseline="0" dirty="0" err="1" smtClean="0"/>
              <a:t>enost</a:t>
            </a:r>
            <a:r>
              <a:rPr lang="en-US" b="0" i="0" u="none" baseline="0" dirty="0" smtClean="0"/>
              <a:t> </a:t>
            </a:r>
            <a:r>
              <a:rPr lang="en-US" b="0" i="0" u="none" baseline="0" dirty="0" err="1" smtClean="0"/>
              <a:t>otrovima</a:t>
            </a:r>
            <a:r>
              <a:rPr lang="x-none" b="0" i="0" u="none" baseline="0" smtClean="0"/>
              <a:t> </a:t>
            </a:r>
            <a:endParaRPr lang="x-none" b="0" i="0" u="none" baseline="0"/>
          </a:p>
          <a:p>
            <a:pPr algn="l" rtl="0"/>
            <a:r>
              <a:rPr lang="en-US" b="0" i="0" u="none" baseline="0" dirty="0" err="1" smtClean="0"/>
              <a:t>Stepeni</a:t>
            </a:r>
            <a:r>
              <a:rPr lang="en-US" b="0" i="0" u="none" baseline="0" dirty="0" smtClean="0"/>
              <a:t> </a:t>
            </a:r>
            <a:r>
              <a:rPr lang="en-US" b="0" i="0" u="none" baseline="0" dirty="0" err="1" smtClean="0"/>
              <a:t>kiselosti</a:t>
            </a:r>
            <a:r>
              <a:rPr lang="x-none" b="0" i="0" u="none" baseline="0" smtClean="0"/>
              <a:t> </a:t>
            </a:r>
            <a:endParaRPr lang="x-none" b="0" i="0" u="none" baseline="0"/>
          </a:p>
          <a:p>
            <a:pPr algn="l" rtl="0"/>
            <a:r>
              <a:rPr lang="en-US" b="0" i="0" u="none" baseline="0" dirty="0" err="1" smtClean="0"/>
              <a:t>Vodič</a:t>
            </a:r>
            <a:r>
              <a:rPr lang="en-US" b="0" i="0" u="none" dirty="0" smtClean="0"/>
              <a:t> u</a:t>
            </a:r>
            <a:r>
              <a:rPr lang="x-none" b="0" i="0" u="none" baseline="0" smtClean="0"/>
              <a:t> Global</a:t>
            </a:r>
            <a:r>
              <a:rPr lang="bs-Latn-BA" b="0" i="0" u="none" baseline="0" dirty="0" smtClean="0"/>
              <a:t>ni </a:t>
            </a:r>
            <a:r>
              <a:rPr lang="x-none" b="0" i="0" u="none" baseline="0" smtClean="0"/>
              <a:t>Harmoni</a:t>
            </a:r>
            <a:r>
              <a:rPr lang="en-US" dirty="0" smtClean="0"/>
              <a:t>z</a:t>
            </a:r>
            <a:r>
              <a:rPr lang="bs-Latn-BA" b="0" i="0" u="none" baseline="0" dirty="0" smtClean="0"/>
              <a:t>ovani</a:t>
            </a:r>
            <a:r>
              <a:rPr lang="bs-Latn-BA" b="0" i="0" u="none" dirty="0" smtClean="0"/>
              <a:t> </a:t>
            </a:r>
            <a:r>
              <a:rPr lang="x-none" b="0" i="0" u="none" baseline="0" smtClean="0"/>
              <a:t>S</a:t>
            </a:r>
            <a:r>
              <a:rPr lang="bs-Latn-BA" b="0" i="0" u="none" baseline="0" dirty="0" smtClean="0"/>
              <a:t>i</a:t>
            </a:r>
            <a:r>
              <a:rPr lang="x-none" b="0" i="0" u="none" baseline="0" smtClean="0"/>
              <a:t>stem </a:t>
            </a:r>
            <a:endParaRPr lang="x-none" b="0" i="0" u="none" baseline="0"/>
          </a:p>
          <a:p>
            <a:pPr algn="l" rtl="0"/>
            <a:r>
              <a:rPr lang="x-none" b="0" i="0" u="none" baseline="0"/>
              <a:t>Pravo na informisanost</a:t>
            </a:r>
          </a:p>
          <a:p>
            <a:pPr algn="l" rtl="0"/>
            <a:r>
              <a:rPr lang="x-none" b="0" i="0" u="none" baseline="0" smtClean="0"/>
              <a:t>Sigurnosno-tehničk</a:t>
            </a:r>
            <a:r>
              <a:rPr lang="en-US" b="0" i="0" u="none" baseline="0" dirty="0" smtClean="0"/>
              <a:t>e</a:t>
            </a:r>
            <a:r>
              <a:rPr lang="x-none" b="0" i="0" u="none" baseline="0" smtClean="0"/>
              <a:t> list</a:t>
            </a:r>
            <a:r>
              <a:rPr lang="en-US" b="0" i="0" u="none" baseline="0" dirty="0" smtClean="0"/>
              <a:t>e</a:t>
            </a:r>
            <a:endParaRPr lang="x-none" b="0" i="0" u="none" baseline="0"/>
          </a:p>
          <a:p>
            <a:pPr algn="l" rtl="0"/>
            <a:r>
              <a:rPr lang="x-none" b="0" i="0" u="none" baseline="0" smtClean="0"/>
              <a:t>Kratk</a:t>
            </a:r>
            <a:r>
              <a:rPr lang="en-US" b="0" i="0" u="none" baseline="0" dirty="0" smtClean="0"/>
              <a:t>e</a:t>
            </a:r>
            <a:r>
              <a:rPr lang="x-none" b="0" i="0" u="none" baseline="0" smtClean="0"/>
              <a:t> </a:t>
            </a:r>
            <a:r>
              <a:rPr lang="en-US" b="0" i="0" u="none" baseline="0" dirty="0" smtClean="0"/>
              <a:t>k</a:t>
            </a:r>
            <a:r>
              <a:rPr lang="x-none" b="0" i="0" u="none" baseline="0" smtClean="0"/>
              <a:t>arte</a:t>
            </a:r>
            <a:endParaRPr lang="x-none" b="0" i="0" u="none" baseline="0"/>
          </a:p>
          <a:p>
            <a:pPr algn="l" rtl="0"/>
            <a:r>
              <a:rPr lang="x-none" b="0" i="0" u="none" baseline="0"/>
              <a:t>HCS Piktogrami </a:t>
            </a:r>
            <a:endParaRPr lang="x-none" dirty="0"/>
          </a:p>
        </p:txBody>
      </p:sp>
      <p:pic>
        <p:nvPicPr>
          <p:cNvPr id="5" name="Picture 4" title="Read the label znak"/>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75948" y="1289005"/>
            <a:ext cx="4452227" cy="4452227"/>
          </a:xfrm>
          <a:prstGeom prst="rect">
            <a:avLst/>
          </a:prstGeom>
        </p:spPr>
      </p:pic>
    </p:spTree>
    <p:extLst>
      <p:ext uri="{BB962C8B-B14F-4D97-AF65-F5344CB8AC3E}">
        <p14:creationId xmlns:p14="http://schemas.microsoft.com/office/powerpoint/2010/main" val="1604079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smtClean="0"/>
              <a:t>D</a:t>
            </a:r>
            <a:r>
              <a:rPr lang="en-US" b="0" i="0" u="none" baseline="0" dirty="0" smtClean="0"/>
              <a:t>A LI ZNATE</a:t>
            </a:r>
            <a:r>
              <a:rPr lang="x-none" b="0" i="0" u="none" baseline="0" smtClean="0"/>
              <a:t>: </a:t>
            </a:r>
            <a:endParaRPr lang="x-none" dirty="0"/>
          </a:p>
        </p:txBody>
      </p:sp>
      <p:sp>
        <p:nvSpPr>
          <p:cNvPr id="3" name="Content Placeholder 2"/>
          <p:cNvSpPr>
            <a:spLocks noGrp="1"/>
          </p:cNvSpPr>
          <p:nvPr>
            <p:ph idx="1"/>
          </p:nvPr>
        </p:nvSpPr>
        <p:spPr>
          <a:xfrm>
            <a:off x="581192" y="2180497"/>
            <a:ext cx="11029615" cy="1684922"/>
          </a:xfrm>
        </p:spPr>
        <p:txBody>
          <a:bodyPr/>
          <a:lstStyle/>
          <a:p>
            <a:pPr algn="l" rtl="0"/>
            <a:r>
              <a:rPr lang="x-none" b="0" i="0" u="none" baseline="0" smtClean="0"/>
              <a:t>Mn</a:t>
            </a:r>
            <a:r>
              <a:rPr lang="en-US" b="0" i="0" u="none" baseline="0" dirty="0" err="1" smtClean="0"/>
              <a:t>oga</a:t>
            </a:r>
            <a:r>
              <a:rPr lang="en-US" b="0" i="0" u="none" baseline="0" dirty="0" smtClean="0"/>
              <a:t> </a:t>
            </a:r>
            <a:r>
              <a:rPr lang="en-US" b="0" i="0" u="none" baseline="0" dirty="0" err="1" smtClean="0"/>
              <a:t>tradicionalna</a:t>
            </a:r>
            <a:r>
              <a:rPr lang="en-US" b="0" i="0" u="none" dirty="0" smtClean="0"/>
              <a:t> </a:t>
            </a:r>
            <a:r>
              <a:rPr lang="en-US" b="0" i="0" u="none" dirty="0" err="1" smtClean="0"/>
              <a:t>sredstva</a:t>
            </a:r>
            <a:r>
              <a:rPr lang="en-US" b="0" i="0" u="none" dirty="0" smtClean="0"/>
              <a:t> </a:t>
            </a:r>
            <a:r>
              <a:rPr lang="en-US" b="0" i="0" u="none" dirty="0" err="1" smtClean="0"/>
              <a:t>za</a:t>
            </a:r>
            <a:r>
              <a:rPr lang="en-US" b="0" i="0" u="none" dirty="0" smtClean="0"/>
              <a:t> </a:t>
            </a:r>
            <a:r>
              <a:rPr lang="en-US" b="0" i="0" u="none" dirty="0" err="1" smtClean="0"/>
              <a:t>čišćenje</a:t>
            </a:r>
            <a:r>
              <a:rPr lang="en-US" b="0" i="0" u="none" dirty="0" smtClean="0"/>
              <a:t> </a:t>
            </a:r>
            <a:r>
              <a:rPr lang="en-US" b="0" i="0" u="none" dirty="0" err="1" smtClean="0"/>
              <a:t>i</a:t>
            </a:r>
            <a:r>
              <a:rPr lang="en-US" b="0" i="0" u="none" dirty="0" smtClean="0"/>
              <a:t> </a:t>
            </a:r>
            <a:r>
              <a:rPr lang="en-US" b="0" i="0" u="none" dirty="0" err="1" smtClean="0"/>
              <a:t>dezinfekciju</a:t>
            </a:r>
            <a:r>
              <a:rPr lang="x-none" b="0" i="0" u="none" baseline="0" smtClean="0"/>
              <a:t> </a:t>
            </a:r>
            <a:r>
              <a:rPr lang="en-US" b="0" i="0" u="none" baseline="0" dirty="0" err="1" smtClean="0"/>
              <a:t>uzrokuju</a:t>
            </a:r>
            <a:r>
              <a:rPr lang="en-US" b="0" i="0" u="none" baseline="0" dirty="0" smtClean="0"/>
              <a:t> </a:t>
            </a:r>
            <a:r>
              <a:rPr lang="en-US" b="0" i="0" u="none" baseline="0" dirty="0" err="1" smtClean="0"/>
              <a:t>probleme</a:t>
            </a:r>
            <a:r>
              <a:rPr lang="en-US" b="0" i="0" u="none" baseline="0" dirty="0" smtClean="0"/>
              <a:t> </a:t>
            </a:r>
            <a:r>
              <a:rPr lang="en-US" b="0" i="0" u="none" baseline="0" dirty="0" err="1" smtClean="0"/>
              <a:t>za</a:t>
            </a:r>
            <a:r>
              <a:rPr lang="en-US" b="0" i="0" u="none" baseline="0" dirty="0" smtClean="0"/>
              <a:t> </a:t>
            </a:r>
            <a:r>
              <a:rPr lang="en-US" b="0" i="0" u="none" baseline="0" dirty="0" err="1" smtClean="0"/>
              <a:t>ljudsko</a:t>
            </a:r>
            <a:r>
              <a:rPr lang="en-US" b="0" i="0" u="none" baseline="0" dirty="0" smtClean="0"/>
              <a:t> </a:t>
            </a:r>
            <a:r>
              <a:rPr lang="en-US" b="0" i="0" u="none" baseline="0" dirty="0" err="1" smtClean="0"/>
              <a:t>zdravlje</a:t>
            </a:r>
            <a:r>
              <a:rPr lang="en-US" b="0" i="0" u="none" baseline="0" dirty="0" smtClean="0"/>
              <a:t> </a:t>
            </a:r>
            <a:r>
              <a:rPr lang="en-US" b="0" i="0" u="none" baseline="0" dirty="0" err="1" smtClean="0"/>
              <a:t>i</a:t>
            </a:r>
            <a:r>
              <a:rPr lang="en-US" b="0" i="0" u="none" baseline="0" dirty="0" smtClean="0"/>
              <a:t> </a:t>
            </a:r>
            <a:r>
              <a:rPr lang="en-US" b="0" i="0" u="none" baseline="0" dirty="0" err="1" smtClean="0"/>
              <a:t>okolinu</a:t>
            </a:r>
            <a:r>
              <a:rPr lang="en-US" b="0" i="0" u="none" baseline="0" dirty="0" smtClean="0"/>
              <a:t>.</a:t>
            </a:r>
            <a:r>
              <a:rPr lang="x-none" b="0" i="0" u="none" baseline="0" smtClean="0"/>
              <a:t> </a:t>
            </a:r>
            <a:r>
              <a:rPr lang="en-US" b="0" i="0" u="none" baseline="0" dirty="0" smtClean="0"/>
              <a:t> </a:t>
            </a:r>
            <a:r>
              <a:rPr lang="en-US" b="0" i="0" u="none" baseline="0" dirty="0" err="1" smtClean="0"/>
              <a:t>Sredstva</a:t>
            </a:r>
            <a:r>
              <a:rPr lang="en-US" b="0" i="0" u="none" baseline="0" dirty="0" smtClean="0"/>
              <a:t> </a:t>
            </a:r>
            <a:r>
              <a:rPr lang="en-US" b="0" i="0" u="none" baseline="0" dirty="0" err="1" smtClean="0"/>
              <a:t>za</a:t>
            </a:r>
            <a:r>
              <a:rPr lang="en-US" b="0" i="0" u="none" baseline="0" dirty="0" smtClean="0"/>
              <a:t> </a:t>
            </a:r>
            <a:r>
              <a:rPr lang="en-US" b="0" i="0" u="none" baseline="0" dirty="0" err="1" smtClean="0"/>
              <a:t>čišćenje</a:t>
            </a:r>
            <a:r>
              <a:rPr lang="en-US" b="0" i="0" u="none" baseline="0" dirty="0" smtClean="0"/>
              <a:t> </a:t>
            </a:r>
            <a:r>
              <a:rPr lang="en-US" b="0" i="0" u="none" baseline="0" dirty="0" err="1" smtClean="0"/>
              <a:t>mogu</a:t>
            </a:r>
            <a:r>
              <a:rPr lang="en-US" b="0" i="0" u="none" baseline="0" dirty="0" smtClean="0"/>
              <a:t> </a:t>
            </a:r>
            <a:r>
              <a:rPr lang="en-US" b="0" i="0" u="none" baseline="0" dirty="0" err="1" smtClean="0"/>
              <a:t>sadr</a:t>
            </a:r>
            <a:r>
              <a:rPr lang="en-US" b="0" i="0" u="none" baseline="0" dirty="0" err="1" smtClean="0">
                <a:latin typeface="Calibri"/>
              </a:rPr>
              <a:t>ž</a:t>
            </a:r>
            <a:r>
              <a:rPr lang="en-US" b="0" i="0" u="none" baseline="0" dirty="0" err="1" smtClean="0"/>
              <a:t>avati</a:t>
            </a:r>
            <a:r>
              <a:rPr lang="en-US" b="0" i="0" u="none" baseline="0" dirty="0" smtClean="0"/>
              <a:t> </a:t>
            </a:r>
            <a:r>
              <a:rPr lang="en-US" b="0" i="0" u="none" baseline="0" dirty="0" err="1" smtClean="0"/>
              <a:t>hemikalije</a:t>
            </a:r>
            <a:r>
              <a:rPr lang="en-US" b="0" i="0" u="none" baseline="0" dirty="0" smtClean="0"/>
              <a:t> </a:t>
            </a:r>
            <a:r>
              <a:rPr lang="en-US" b="0" i="0" u="none" baseline="0" dirty="0" err="1" smtClean="0"/>
              <a:t>koje</a:t>
            </a:r>
            <a:r>
              <a:rPr lang="en-US" b="0" i="0" u="none" baseline="0" dirty="0" smtClean="0"/>
              <a:t> </a:t>
            </a:r>
            <a:r>
              <a:rPr lang="en-US" b="0" i="0" u="none" baseline="0" dirty="0" err="1" smtClean="0"/>
              <a:t>uzrokuju</a:t>
            </a:r>
            <a:r>
              <a:rPr lang="en-US" b="0" i="0" u="none" baseline="0" dirty="0" smtClean="0"/>
              <a:t> </a:t>
            </a:r>
            <a:r>
              <a:rPr lang="en-US" b="0" i="0" u="none" baseline="0" dirty="0" err="1" smtClean="0"/>
              <a:t>pojavu</a:t>
            </a:r>
            <a:r>
              <a:rPr lang="en-US" b="0" i="0" u="none" baseline="0" dirty="0" smtClean="0"/>
              <a:t> </a:t>
            </a:r>
            <a:r>
              <a:rPr lang="en-US" b="0" i="0" u="none" baseline="0" dirty="0" err="1" smtClean="0"/>
              <a:t>raka</a:t>
            </a:r>
            <a:r>
              <a:rPr lang="en-US" b="0" i="0" u="none" baseline="0" dirty="0" smtClean="0"/>
              <a:t>, </a:t>
            </a:r>
            <a:r>
              <a:rPr lang="en-US" b="0" i="0" u="none" baseline="0" dirty="0" err="1" smtClean="0"/>
              <a:t>reproduktivne</a:t>
            </a:r>
            <a:r>
              <a:rPr lang="en-US" b="0" i="0" u="none" baseline="0" dirty="0" smtClean="0"/>
              <a:t> </a:t>
            </a:r>
            <a:r>
              <a:rPr lang="en-US" b="0" i="0" u="none" baseline="0" dirty="0" err="1" smtClean="0"/>
              <a:t>poremećaje</a:t>
            </a:r>
            <a:r>
              <a:rPr lang="en-US" b="0" i="0" u="none" baseline="0" dirty="0" smtClean="0"/>
              <a:t>, </a:t>
            </a:r>
            <a:r>
              <a:rPr lang="en-US" b="0" i="0" u="none" baseline="0" dirty="0" err="1" smtClean="0"/>
              <a:t>oboljenja</a:t>
            </a:r>
            <a:r>
              <a:rPr lang="en-US" b="0" i="0" u="none" baseline="0" dirty="0" smtClean="0"/>
              <a:t> </a:t>
            </a:r>
            <a:r>
              <a:rPr lang="en-US" b="0" i="0" u="none" dirty="0" err="1" smtClean="0"/>
              <a:t>organa</a:t>
            </a:r>
            <a:r>
              <a:rPr lang="en-US" b="0" i="0" u="none" dirty="0" smtClean="0"/>
              <a:t> </a:t>
            </a:r>
            <a:r>
              <a:rPr lang="en-US" b="0" i="0" u="none" dirty="0" err="1" smtClean="0"/>
              <a:t>za</a:t>
            </a:r>
            <a:r>
              <a:rPr lang="en-US" b="0" i="0" u="none" dirty="0" smtClean="0"/>
              <a:t> </a:t>
            </a:r>
            <a:r>
              <a:rPr lang="en-US" b="0" i="0" u="none" dirty="0" err="1" smtClean="0"/>
              <a:t>disanje</a:t>
            </a:r>
            <a:r>
              <a:rPr lang="x-none" b="0" i="0" u="none" baseline="0" smtClean="0"/>
              <a:t> (</a:t>
            </a:r>
            <a:r>
              <a:rPr lang="en-US" b="0" i="0" u="none" baseline="0" dirty="0" err="1" smtClean="0"/>
              <a:t>uključujući</a:t>
            </a:r>
            <a:r>
              <a:rPr lang="en-US" b="0" i="0" u="none" baseline="0" dirty="0" smtClean="0"/>
              <a:t> </a:t>
            </a:r>
            <a:r>
              <a:rPr lang="en-US" b="0" i="0" u="none" baseline="0" dirty="0" err="1" smtClean="0"/>
              <a:t>profesionalnu</a:t>
            </a:r>
            <a:r>
              <a:rPr lang="en-US" b="0" i="0" u="none" baseline="0" dirty="0" smtClean="0"/>
              <a:t> </a:t>
            </a:r>
            <a:r>
              <a:rPr lang="en-US" b="0" i="0" u="none" baseline="0" dirty="0" err="1" smtClean="0"/>
              <a:t>astmu</a:t>
            </a:r>
            <a:r>
              <a:rPr lang="x-none" b="0" i="0" u="none" baseline="0" smtClean="0"/>
              <a:t>), </a:t>
            </a:r>
            <a:r>
              <a:rPr lang="en-US" b="0" i="0" u="none" baseline="0" dirty="0" err="1" smtClean="0"/>
              <a:t>nadra</a:t>
            </a:r>
            <a:r>
              <a:rPr lang="en-US" b="0" i="0" u="none" baseline="0" dirty="0" err="1" smtClean="0">
                <a:latin typeface="Calibri"/>
              </a:rPr>
              <a:t>ž</a:t>
            </a:r>
            <a:r>
              <a:rPr lang="en-US" b="0" i="0" u="none" baseline="0" dirty="0" err="1" smtClean="0"/>
              <a:t>enost</a:t>
            </a:r>
            <a:r>
              <a:rPr lang="en-US" b="0" i="0" u="none" dirty="0" smtClean="0"/>
              <a:t> </a:t>
            </a:r>
            <a:r>
              <a:rPr lang="en-US" b="0" i="0" u="none" dirty="0" err="1" smtClean="0"/>
              <a:t>očiju</a:t>
            </a:r>
            <a:r>
              <a:rPr lang="en-US" b="0" i="0" u="none" dirty="0" smtClean="0"/>
              <a:t> </a:t>
            </a:r>
            <a:r>
              <a:rPr lang="en-US" b="0" i="0" u="none" dirty="0" err="1" smtClean="0"/>
              <a:t>i</a:t>
            </a:r>
            <a:r>
              <a:rPr lang="en-US" b="0" i="0" u="none" dirty="0" smtClean="0"/>
              <a:t> </a:t>
            </a:r>
            <a:r>
              <a:rPr lang="en-US" b="0" i="0" u="none" dirty="0" err="1" smtClean="0"/>
              <a:t>ko</a:t>
            </a:r>
            <a:r>
              <a:rPr lang="en-US" b="0" i="0" u="none" dirty="0" err="1" smtClean="0">
                <a:latin typeface="Calibri"/>
              </a:rPr>
              <a:t>ž</a:t>
            </a:r>
            <a:r>
              <a:rPr lang="en-US" b="0" i="0" u="none" dirty="0" err="1" smtClean="0"/>
              <a:t>e</a:t>
            </a:r>
            <a:r>
              <a:rPr lang="en-US" b="0" i="0" u="none" dirty="0" smtClean="0"/>
              <a:t>,</a:t>
            </a:r>
            <a:r>
              <a:rPr lang="x-none" b="0" i="0" u="none" baseline="0" smtClean="0"/>
              <a:t> </a:t>
            </a:r>
            <a:r>
              <a:rPr lang="en-US" b="0" i="0" u="none" baseline="0" dirty="0" err="1" smtClean="0"/>
              <a:t>umanjenje</a:t>
            </a:r>
            <a:r>
              <a:rPr lang="en-US" b="0" i="0" u="none" baseline="0" dirty="0" smtClean="0"/>
              <a:t> </a:t>
            </a:r>
            <a:r>
              <a:rPr lang="en-US" b="0" i="0" u="none" baseline="0" dirty="0" err="1" smtClean="0"/>
              <a:t>funkcija</a:t>
            </a:r>
            <a:r>
              <a:rPr lang="en-US" b="0" i="0" u="none" baseline="0" dirty="0" smtClean="0"/>
              <a:t> </a:t>
            </a:r>
            <a:r>
              <a:rPr lang="en-US" b="0" i="0" u="none" baseline="0" dirty="0" err="1" smtClean="0"/>
              <a:t>centralnog</a:t>
            </a:r>
            <a:r>
              <a:rPr lang="en-US" b="0" i="0" u="none" baseline="0" dirty="0" smtClean="0"/>
              <a:t> </a:t>
            </a:r>
            <a:r>
              <a:rPr lang="en-US" b="0" i="0" u="none" baseline="0" dirty="0" err="1" smtClean="0"/>
              <a:t>nervnog</a:t>
            </a:r>
            <a:r>
              <a:rPr lang="en-US" b="0" i="0" u="none" baseline="0" dirty="0" smtClean="0"/>
              <a:t> </a:t>
            </a:r>
            <a:r>
              <a:rPr lang="en-US" b="0" i="0" u="none" baseline="0" dirty="0" err="1" smtClean="0"/>
              <a:t>sistema</a:t>
            </a:r>
            <a:r>
              <a:rPr lang="en-US" b="0" i="0" u="none" baseline="0" dirty="0" smtClean="0"/>
              <a:t>,  </a:t>
            </a:r>
            <a:r>
              <a:rPr lang="en-US" b="0" i="0" u="none" baseline="0" dirty="0" err="1" smtClean="0"/>
              <a:t>te</a:t>
            </a:r>
            <a:r>
              <a:rPr lang="en-US" b="0" i="0" u="none" baseline="0" dirty="0" smtClean="0"/>
              <a:t> </a:t>
            </a:r>
            <a:r>
              <a:rPr lang="en-US" b="0" i="0" u="none" baseline="0" dirty="0" err="1" smtClean="0"/>
              <a:t>ostale</a:t>
            </a:r>
            <a:r>
              <a:rPr lang="en-US" b="0" i="0" u="none" dirty="0" smtClean="0"/>
              <a:t> </a:t>
            </a:r>
            <a:r>
              <a:rPr lang="en-US" b="0" i="0" u="none" dirty="0" err="1" smtClean="0"/>
              <a:t>posljedice</a:t>
            </a:r>
            <a:r>
              <a:rPr lang="en-US" b="0" i="0" u="none" dirty="0" smtClean="0"/>
              <a:t> </a:t>
            </a:r>
            <a:r>
              <a:rPr lang="en-US" b="0" i="0" u="none" dirty="0" err="1" smtClean="0"/>
              <a:t>po</a:t>
            </a:r>
            <a:r>
              <a:rPr lang="en-US" b="0" i="0" u="none" dirty="0" smtClean="0"/>
              <a:t> </a:t>
            </a:r>
            <a:r>
              <a:rPr lang="en-US" b="0" i="0" u="none" dirty="0" err="1" smtClean="0"/>
              <a:t>zdravlje</a:t>
            </a:r>
            <a:r>
              <a:rPr lang="en-US" b="0" i="0" u="none" dirty="0" smtClean="0"/>
              <a:t> </a:t>
            </a:r>
            <a:r>
              <a:rPr lang="en-US" b="0" i="0" u="none" dirty="0" err="1" smtClean="0"/>
              <a:t>ljudi</a:t>
            </a:r>
            <a:r>
              <a:rPr lang="en-US" b="0" i="0" u="none" dirty="0" smtClean="0"/>
              <a:t>.</a:t>
            </a:r>
            <a:r>
              <a:rPr lang="x-none" b="0" i="0" u="none" baseline="0" smtClean="0"/>
              <a:t> </a:t>
            </a:r>
            <a:endParaRPr lang="x-none" b="0" i="0" u="none" baseline="0"/>
          </a:p>
        </p:txBody>
      </p:sp>
    </p:spTree>
    <p:extLst>
      <p:ext uri="{BB962C8B-B14F-4D97-AF65-F5344CB8AC3E}">
        <p14:creationId xmlns:p14="http://schemas.microsoft.com/office/powerpoint/2010/main" val="1987631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406957"/>
            <a:ext cx="11029616" cy="1198163"/>
          </a:xfrm>
        </p:spPr>
        <p:txBody>
          <a:bodyPr>
            <a:normAutofit fontScale="90000"/>
          </a:bodyPr>
          <a:lstStyle/>
          <a:p>
            <a:pPr algn="l" rtl="0"/>
            <a:r>
              <a:rPr lang="bs-Latn-BA" b="0" i="0" u="none" baseline="0" dirty="0" smtClean="0"/>
              <a:t/>
            </a:r>
            <a:br>
              <a:rPr lang="bs-Latn-BA" b="0" i="0" u="none" baseline="0" dirty="0" smtClean="0"/>
            </a:br>
            <a:r>
              <a:rPr lang="bs-Latn-BA" dirty="0" smtClean="0"/>
              <a:t/>
            </a:r>
            <a:br>
              <a:rPr lang="bs-Latn-BA" dirty="0" smtClean="0"/>
            </a:br>
            <a:r>
              <a:rPr lang="en-US" b="0" i="0" u="none" baseline="0" dirty="0" smtClean="0"/>
              <a:t>POSTOJE ČETIRI</a:t>
            </a:r>
            <a:r>
              <a:rPr lang="en-US" b="0" i="0" u="none" dirty="0" smtClean="0"/>
              <a:t> OSNOVNA NAČINA NA KOJE HEMIKALIJE MOGU PRODRIJETI U VAŠE TIJELO</a:t>
            </a:r>
            <a:r>
              <a:rPr lang="x-none" b="0" i="0" u="none" baseline="0" smtClean="0"/>
              <a:t>:</a:t>
            </a:r>
            <a:r>
              <a:rPr lang="x-none"/>
              <a:t/>
            </a:r>
            <a:br>
              <a:rPr lang="x-none"/>
            </a:br>
            <a:endParaRPr lang="x-none" dirty="0"/>
          </a:p>
        </p:txBody>
      </p:sp>
      <p:sp>
        <p:nvSpPr>
          <p:cNvPr id="3" name="Content Placeholder 2"/>
          <p:cNvSpPr>
            <a:spLocks noGrp="1"/>
          </p:cNvSpPr>
          <p:nvPr>
            <p:ph idx="1"/>
          </p:nvPr>
        </p:nvSpPr>
        <p:spPr>
          <a:xfrm>
            <a:off x="581192" y="2180497"/>
            <a:ext cx="11029615" cy="1837322"/>
          </a:xfrm>
        </p:spPr>
        <p:txBody>
          <a:bodyPr/>
          <a:lstStyle/>
          <a:p>
            <a:pPr algn="l" rtl="0"/>
            <a:r>
              <a:rPr lang="x-none" b="0" i="0" u="none" baseline="0" smtClean="0"/>
              <a:t>Dire</a:t>
            </a:r>
            <a:r>
              <a:rPr lang="en-US" b="0" i="0" u="none" baseline="0" dirty="0" smtClean="0"/>
              <a:t>k</a:t>
            </a:r>
            <a:r>
              <a:rPr lang="x-none" b="0" i="0" u="none" baseline="0" smtClean="0"/>
              <a:t>t</a:t>
            </a:r>
            <a:r>
              <a:rPr lang="en-US" b="0" i="0" u="none" baseline="0" dirty="0" err="1" smtClean="0"/>
              <a:t>nim</a:t>
            </a:r>
            <a:r>
              <a:rPr lang="x-none" b="0" i="0" u="none" baseline="0" smtClean="0"/>
              <a:t> </a:t>
            </a:r>
            <a:r>
              <a:rPr lang="en-US" b="0" i="0" u="none" baseline="0" dirty="0" smtClean="0"/>
              <a:t>k</a:t>
            </a:r>
            <a:r>
              <a:rPr lang="x-none" b="0" i="0" u="none" baseline="0" smtClean="0"/>
              <a:t>onta</a:t>
            </a:r>
            <a:r>
              <a:rPr lang="en-US" b="0" i="0" u="none" baseline="0" dirty="0" smtClean="0"/>
              <a:t>k</a:t>
            </a:r>
            <a:r>
              <a:rPr lang="x-none" b="0" i="0" u="none" baseline="0" smtClean="0"/>
              <a:t>t</a:t>
            </a:r>
            <a:r>
              <a:rPr lang="en-US" b="0" i="0" u="none" baseline="0" dirty="0" err="1" smtClean="0"/>
              <a:t>om</a:t>
            </a:r>
            <a:r>
              <a:rPr lang="x-none" b="0" i="0" u="none" baseline="0" smtClean="0"/>
              <a:t>—</a:t>
            </a:r>
            <a:r>
              <a:rPr lang="en-US" b="0" i="0" u="none" baseline="0" dirty="0" err="1" smtClean="0"/>
              <a:t>na</a:t>
            </a:r>
            <a:r>
              <a:rPr lang="en-US" b="0" i="0" u="none" baseline="0" dirty="0" smtClean="0"/>
              <a:t> </a:t>
            </a:r>
            <a:r>
              <a:rPr lang="en-US" b="0" i="0" u="none" baseline="0" dirty="0" err="1" smtClean="0"/>
              <a:t>ko</a:t>
            </a:r>
            <a:r>
              <a:rPr lang="en-US" b="0" i="0" u="none" baseline="0" dirty="0" err="1" smtClean="0">
                <a:latin typeface="Calibri"/>
              </a:rPr>
              <a:t>ž</a:t>
            </a:r>
            <a:r>
              <a:rPr lang="en-US" b="0" i="0" u="none" baseline="0" dirty="0" err="1" smtClean="0"/>
              <a:t>u</a:t>
            </a:r>
            <a:r>
              <a:rPr lang="en-US" b="0" i="0" u="none" baseline="0" dirty="0" smtClean="0"/>
              <a:t> </a:t>
            </a:r>
            <a:r>
              <a:rPr lang="en-US" b="0" i="0" u="none" baseline="0" dirty="0" err="1" smtClean="0"/>
              <a:t>ili</a:t>
            </a:r>
            <a:r>
              <a:rPr lang="en-US" b="0" i="0" u="none" baseline="0" dirty="0" smtClean="0"/>
              <a:t> u </a:t>
            </a:r>
            <a:r>
              <a:rPr lang="en-US" b="0" i="0" u="none" baseline="0" dirty="0" err="1" smtClean="0"/>
              <a:t>oči</a:t>
            </a:r>
            <a:endParaRPr lang="x-none" b="0" i="0" u="none" baseline="0"/>
          </a:p>
          <a:p>
            <a:pPr algn="l" rtl="0"/>
            <a:r>
              <a:rPr lang="x-none" b="0" i="0" u="none" baseline="0" smtClean="0"/>
              <a:t>A</a:t>
            </a:r>
            <a:r>
              <a:rPr lang="en-US" b="0" i="0" u="none" baseline="0" dirty="0" err="1" smtClean="0"/>
              <a:t>psorpcijom</a:t>
            </a:r>
            <a:r>
              <a:rPr lang="en-US" b="0" i="0" u="none" baseline="0" dirty="0" smtClean="0"/>
              <a:t> (</a:t>
            </a:r>
            <a:r>
              <a:rPr lang="en-US" b="0" i="0" u="none" baseline="0" dirty="0" err="1" smtClean="0"/>
              <a:t>upijanjem</a:t>
            </a:r>
            <a:r>
              <a:rPr lang="en-US" b="0" i="0" u="none" baseline="0" dirty="0" smtClean="0"/>
              <a:t>)</a:t>
            </a:r>
            <a:r>
              <a:rPr lang="x-none" b="0" i="0" u="none" baseline="0" smtClean="0"/>
              <a:t>—</a:t>
            </a:r>
            <a:r>
              <a:rPr lang="en-US" b="0" i="0" u="none" baseline="0" dirty="0" err="1" smtClean="0"/>
              <a:t>kroz</a:t>
            </a:r>
            <a:r>
              <a:rPr lang="en-US" b="0" i="0" u="none" baseline="0" dirty="0" smtClean="0"/>
              <a:t> </a:t>
            </a:r>
            <a:r>
              <a:rPr lang="en-US" b="0" i="0" u="none" baseline="0" dirty="0" err="1" smtClean="0"/>
              <a:t>ko</a:t>
            </a:r>
            <a:r>
              <a:rPr lang="en-US" b="0" i="0" u="none" baseline="0" dirty="0" err="1" smtClean="0">
                <a:latin typeface="Calibri"/>
              </a:rPr>
              <a:t>ž</a:t>
            </a:r>
            <a:r>
              <a:rPr lang="en-US" b="0" i="0" u="none" baseline="0" dirty="0" err="1" smtClean="0"/>
              <a:t>u</a:t>
            </a:r>
            <a:endParaRPr lang="x-none" b="0" i="0" u="none" baseline="0"/>
          </a:p>
          <a:p>
            <a:pPr algn="l" rtl="0"/>
            <a:r>
              <a:rPr lang="en-US" b="0" i="0" u="none" baseline="0" dirty="0" err="1" smtClean="0"/>
              <a:t>Gutanjem</a:t>
            </a:r>
            <a:r>
              <a:rPr lang="x-none" b="0" i="0" u="none" baseline="0" smtClean="0"/>
              <a:t>—</a:t>
            </a:r>
            <a:r>
              <a:rPr lang="en-US" b="0" i="0" u="none" baseline="0" dirty="0" err="1" smtClean="0"/>
              <a:t>kroz</a:t>
            </a:r>
            <a:r>
              <a:rPr lang="en-US" b="0" i="0" u="none" baseline="0" dirty="0" smtClean="0"/>
              <a:t> </a:t>
            </a:r>
            <a:r>
              <a:rPr lang="en-US" b="0" i="0" u="none" baseline="0" dirty="0" err="1" smtClean="0"/>
              <a:t>usta</a:t>
            </a:r>
            <a:r>
              <a:rPr lang="en-US" b="0" i="0" u="none" baseline="0" dirty="0" smtClean="0"/>
              <a:t> </a:t>
            </a:r>
            <a:r>
              <a:rPr lang="en-US" b="0" i="0" u="none" baseline="0" dirty="0" err="1" smtClean="0"/>
              <a:t>sa</a:t>
            </a:r>
            <a:r>
              <a:rPr lang="en-US" b="0" i="0" u="none" baseline="0" dirty="0" smtClean="0"/>
              <a:t> </a:t>
            </a:r>
            <a:r>
              <a:rPr lang="en-US" b="0" i="0" u="none" baseline="0" dirty="0" err="1" smtClean="0"/>
              <a:t>hranom</a:t>
            </a:r>
            <a:endParaRPr lang="x-none" b="0" i="0" u="none" baseline="0"/>
          </a:p>
          <a:p>
            <a:pPr algn="l" rtl="0"/>
            <a:r>
              <a:rPr lang="x-none" b="0" i="0" u="none" baseline="0" smtClean="0"/>
              <a:t>Inhala</a:t>
            </a:r>
            <a:r>
              <a:rPr lang="en-US" b="0" i="0" u="none" baseline="0" dirty="0" err="1" smtClean="0"/>
              <a:t>cijom</a:t>
            </a:r>
            <a:r>
              <a:rPr lang="en-US" b="0" i="0" u="none" baseline="0" dirty="0" smtClean="0"/>
              <a:t> (</a:t>
            </a:r>
            <a:r>
              <a:rPr lang="en-US" b="0" i="0" u="none" baseline="0" dirty="0" err="1" smtClean="0"/>
              <a:t>udisanjem</a:t>
            </a:r>
            <a:r>
              <a:rPr lang="en-US" b="0" i="0" u="none" baseline="0" dirty="0" smtClean="0"/>
              <a:t>)</a:t>
            </a:r>
            <a:r>
              <a:rPr lang="x-none" b="0" i="0" u="none" baseline="0" smtClean="0"/>
              <a:t>—</a:t>
            </a:r>
            <a:r>
              <a:rPr lang="en-US" b="0" i="0" u="none" baseline="0" dirty="0" err="1" smtClean="0"/>
              <a:t>kroz</a:t>
            </a:r>
            <a:r>
              <a:rPr lang="en-US" b="0" i="0" u="none" baseline="0" dirty="0" smtClean="0"/>
              <a:t> </a:t>
            </a:r>
            <a:r>
              <a:rPr lang="en-US" b="0" i="0" u="none" baseline="0" smtClean="0"/>
              <a:t>pluća</a:t>
            </a:r>
            <a:endParaRPr lang="x-none" b="0" i="0" u="none" baseline="0"/>
          </a:p>
        </p:txBody>
      </p:sp>
    </p:spTree>
    <p:extLst>
      <p:ext uri="{BB962C8B-B14F-4D97-AF65-F5344CB8AC3E}">
        <p14:creationId xmlns:p14="http://schemas.microsoft.com/office/powerpoint/2010/main" val="2240197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0" i="0" u="none" baseline="0" dirty="0" smtClean="0"/>
              <a:t>IZLOŽENOST OTROVIMA</a:t>
            </a:r>
            <a:r>
              <a:rPr lang="x-none" b="0" i="0" u="none" baseline="0" smtClean="0"/>
              <a:t>: </a:t>
            </a:r>
            <a:endParaRPr lang="x-none" dirty="0"/>
          </a:p>
        </p:txBody>
      </p:sp>
      <p:sp>
        <p:nvSpPr>
          <p:cNvPr id="3" name="Content Placeholder 2"/>
          <p:cNvSpPr>
            <a:spLocks noGrp="1"/>
          </p:cNvSpPr>
          <p:nvPr>
            <p:ph idx="1"/>
          </p:nvPr>
        </p:nvSpPr>
        <p:spPr>
          <a:xfrm>
            <a:off x="581192" y="2180496"/>
            <a:ext cx="11029615" cy="1920449"/>
          </a:xfrm>
        </p:spPr>
        <p:txBody>
          <a:bodyPr/>
          <a:lstStyle/>
          <a:p>
            <a:r>
              <a:rPr lang="en-US" dirty="0" err="1" smtClean="0"/>
              <a:t>Izlo</a:t>
            </a:r>
            <a:r>
              <a:rPr lang="en-US" dirty="0" err="1" smtClean="0">
                <a:latin typeface="Calibri"/>
              </a:rPr>
              <a:t>ž</a:t>
            </a:r>
            <a:r>
              <a:rPr lang="en-US" dirty="0" err="1" smtClean="0"/>
              <a:t>enost</a:t>
            </a:r>
            <a:r>
              <a:rPr lang="en-US" dirty="0" smtClean="0"/>
              <a:t> </a:t>
            </a:r>
            <a:r>
              <a:rPr lang="en-US" dirty="0" err="1" smtClean="0"/>
              <a:t>otrovima</a:t>
            </a:r>
            <a:r>
              <a:rPr lang="en-US" dirty="0" smtClean="0"/>
              <a:t> </a:t>
            </a:r>
            <a:r>
              <a:rPr lang="en-US" dirty="0" err="1" smtClean="0"/>
              <a:t>uzrokuje</a:t>
            </a:r>
            <a:r>
              <a:rPr lang="en-US" dirty="0" smtClean="0"/>
              <a:t> </a:t>
            </a:r>
            <a:r>
              <a:rPr lang="en-US" b="0" i="0" u="none" baseline="0" dirty="0" err="1" smtClean="0"/>
              <a:t>dvije</a:t>
            </a:r>
            <a:r>
              <a:rPr lang="en-US" b="0" i="0" u="none" baseline="0" dirty="0" smtClean="0"/>
              <a:t> </a:t>
            </a:r>
            <a:r>
              <a:rPr lang="en-US" b="0" i="0" u="none" baseline="0" dirty="0" err="1" smtClean="0"/>
              <a:t>različite</a:t>
            </a:r>
            <a:r>
              <a:rPr lang="en-US" b="0" i="0" u="none" baseline="0" dirty="0" smtClean="0"/>
              <a:t> </a:t>
            </a:r>
            <a:r>
              <a:rPr lang="en-US" b="0" i="0" u="none" baseline="0" dirty="0" err="1" smtClean="0"/>
              <a:t>vrste</a:t>
            </a:r>
            <a:r>
              <a:rPr lang="en-US" b="0" i="0" u="none" baseline="0" dirty="0" smtClean="0"/>
              <a:t> </a:t>
            </a:r>
            <a:r>
              <a:rPr lang="en-US" b="0" i="0" u="none" baseline="0" dirty="0" err="1" smtClean="0"/>
              <a:t>posljedica</a:t>
            </a:r>
            <a:r>
              <a:rPr lang="en-US" b="0" i="0" u="none" baseline="0" dirty="0" smtClean="0"/>
              <a:t>. </a:t>
            </a:r>
            <a:r>
              <a:rPr lang="en-US" dirty="0" smtClean="0"/>
              <a:t> To </a:t>
            </a:r>
            <a:r>
              <a:rPr lang="en-US" dirty="0" err="1" smtClean="0"/>
              <a:t>su</a:t>
            </a:r>
            <a:r>
              <a:rPr lang="en-US" b="0" i="0" u="none" baseline="0" dirty="0" smtClean="0"/>
              <a:t> </a:t>
            </a:r>
            <a:r>
              <a:rPr lang="en-US" b="0" i="0" u="none" baseline="0" dirty="0" err="1" smtClean="0"/>
              <a:t>akutne</a:t>
            </a:r>
            <a:r>
              <a:rPr lang="en-US" b="0" i="0" u="none" baseline="0" dirty="0" smtClean="0"/>
              <a:t> </a:t>
            </a:r>
            <a:r>
              <a:rPr lang="en-US" b="0" i="0" u="none" baseline="0" dirty="0" err="1" smtClean="0"/>
              <a:t>i</a:t>
            </a:r>
            <a:r>
              <a:rPr lang="en-US" b="0" i="0" u="none" baseline="0" dirty="0" smtClean="0"/>
              <a:t> </a:t>
            </a:r>
            <a:r>
              <a:rPr lang="en-US" b="0" i="0" u="none" baseline="0" dirty="0" err="1" smtClean="0"/>
              <a:t>hronične</a:t>
            </a:r>
            <a:r>
              <a:rPr lang="en-US" b="0" i="0" u="none" baseline="0" dirty="0" smtClean="0"/>
              <a:t> </a:t>
            </a:r>
            <a:r>
              <a:rPr lang="en-US" b="0" i="0" u="none" baseline="0" dirty="0" err="1" smtClean="0"/>
              <a:t>posljedice</a:t>
            </a:r>
            <a:r>
              <a:rPr lang="en-US" b="0" i="0" u="none" baseline="0" dirty="0" smtClean="0"/>
              <a:t>.</a:t>
            </a:r>
            <a:r>
              <a:rPr lang="en-US" b="0" i="0" u="none" dirty="0" smtClean="0"/>
              <a:t>  </a:t>
            </a:r>
            <a:r>
              <a:rPr lang="x-none" b="0" i="0" u="none" baseline="0" smtClean="0"/>
              <a:t>“A</a:t>
            </a:r>
            <a:r>
              <a:rPr lang="en-US" b="0" i="0" u="none" baseline="0" dirty="0" err="1" smtClean="0"/>
              <a:t>kutne</a:t>
            </a:r>
            <a:r>
              <a:rPr lang="x-none" b="0" i="0" u="none" baseline="0" smtClean="0"/>
              <a:t>” </a:t>
            </a:r>
            <a:r>
              <a:rPr lang="en-US" b="0" i="0" u="none" baseline="0" dirty="0" err="1" smtClean="0"/>
              <a:t>posljedice</a:t>
            </a:r>
            <a:r>
              <a:rPr lang="en-US" b="0" i="0" u="none" baseline="0" dirty="0" smtClean="0"/>
              <a:t> </a:t>
            </a:r>
            <a:r>
              <a:rPr lang="en-US" b="0" i="0" u="none" baseline="0" dirty="0" err="1" smtClean="0"/>
              <a:t>na</a:t>
            </a:r>
            <a:r>
              <a:rPr lang="en-US" b="0" i="0" u="none" baseline="0" dirty="0" smtClean="0"/>
              <a:t> </a:t>
            </a:r>
            <a:r>
              <a:rPr lang="en-US" b="0" i="0" u="none" baseline="0" dirty="0" err="1" smtClean="0"/>
              <a:t>zdravlje</a:t>
            </a:r>
            <a:r>
              <a:rPr lang="en-US" b="0" i="0" u="none" baseline="0" dirty="0" smtClean="0"/>
              <a:t> </a:t>
            </a:r>
            <a:r>
              <a:rPr lang="en-US" b="0" i="0" u="none" baseline="0" dirty="0" err="1" smtClean="0"/>
              <a:t>nastaju</a:t>
            </a:r>
            <a:r>
              <a:rPr lang="en-US" b="0" i="0" u="none" baseline="0" dirty="0" smtClean="0"/>
              <a:t> u </a:t>
            </a:r>
            <a:r>
              <a:rPr lang="en-US" b="0" i="0" u="none" baseline="0" dirty="0" err="1" smtClean="0"/>
              <a:t>trenutku</a:t>
            </a:r>
            <a:r>
              <a:rPr lang="en-US" b="0" i="0" u="none" baseline="0" dirty="0" smtClean="0"/>
              <a:t> </a:t>
            </a:r>
            <a:r>
              <a:rPr lang="en-US" b="0" i="0" u="none" baseline="0" dirty="0" err="1" smtClean="0"/>
              <a:t>izlo</a:t>
            </a:r>
            <a:r>
              <a:rPr lang="en-US" b="0" i="0" u="none" baseline="0" dirty="0" err="1" smtClean="0">
                <a:latin typeface="Calibri"/>
              </a:rPr>
              <a:t>ž</a:t>
            </a:r>
            <a:r>
              <a:rPr lang="en-US" b="0" i="0" u="none" baseline="0" dirty="0" err="1" smtClean="0"/>
              <a:t>enosti</a:t>
            </a:r>
            <a:r>
              <a:rPr lang="en-US" b="0" i="0" u="none" baseline="0" dirty="0" smtClean="0"/>
              <a:t> </a:t>
            </a:r>
            <a:r>
              <a:rPr lang="en-US" b="0" i="0" u="none" baseline="0" dirty="0" err="1" smtClean="0"/>
              <a:t>ili</a:t>
            </a:r>
            <a:r>
              <a:rPr lang="en-US" b="0" i="0" u="none" baseline="0" dirty="0" smtClean="0"/>
              <a:t> </a:t>
            </a:r>
            <a:r>
              <a:rPr lang="en-US" b="0" i="0" u="none" baseline="0" dirty="0" err="1" smtClean="0"/>
              <a:t>kratko</a:t>
            </a:r>
            <a:r>
              <a:rPr lang="en-US" b="0" i="0" u="none" baseline="0" dirty="0" smtClean="0"/>
              <a:t> </a:t>
            </a:r>
            <a:r>
              <a:rPr lang="en-US" b="0" i="0" u="none" baseline="0" dirty="0" err="1" smtClean="0"/>
              <a:t>vrijeme</a:t>
            </a:r>
            <a:r>
              <a:rPr lang="en-US" b="0" i="0" u="none" baseline="0" dirty="0" smtClean="0"/>
              <a:t> </a:t>
            </a:r>
            <a:r>
              <a:rPr lang="en-US" b="0" i="0" u="none" baseline="0" dirty="0" err="1" smtClean="0"/>
              <a:t>nakon</a:t>
            </a:r>
            <a:r>
              <a:rPr lang="en-US" b="0" i="0" u="none" baseline="0" dirty="0" smtClean="0"/>
              <a:t> toga,</a:t>
            </a:r>
            <a:r>
              <a:rPr lang="x-none" b="0" i="0" u="none" baseline="0" smtClean="0"/>
              <a:t> </a:t>
            </a:r>
            <a:r>
              <a:rPr lang="en-US" b="0" i="0" u="none" baseline="0" dirty="0" err="1" smtClean="0"/>
              <a:t>ili</a:t>
            </a:r>
            <a:r>
              <a:rPr lang="en-US" b="0" i="0" u="none" baseline="0" dirty="0" smtClean="0"/>
              <a:t> </a:t>
            </a:r>
            <a:r>
              <a:rPr lang="en-US" b="0" i="0" u="none" baseline="0" dirty="0" err="1" smtClean="0"/>
              <a:t>su</a:t>
            </a:r>
            <a:r>
              <a:rPr lang="en-US" b="0" i="0" u="none" baseline="0" dirty="0" smtClean="0"/>
              <a:t> </a:t>
            </a:r>
            <a:r>
              <a:rPr lang="en-US" b="0" i="0" u="none" baseline="0" dirty="0" err="1" smtClean="0"/>
              <a:t>rezultat</a:t>
            </a:r>
            <a:r>
              <a:rPr lang="en-US" b="0" i="0" u="none" baseline="0" dirty="0" smtClean="0"/>
              <a:t> </a:t>
            </a:r>
            <a:r>
              <a:rPr lang="en-US" b="0" i="0" u="none" baseline="0" dirty="0" err="1" smtClean="0"/>
              <a:t>kratkotrajne</a:t>
            </a:r>
            <a:r>
              <a:rPr lang="en-US" b="0" i="0" u="none" baseline="0" dirty="0" smtClean="0"/>
              <a:t>,</a:t>
            </a:r>
            <a:r>
              <a:rPr lang="en-US" b="0" i="0" u="none" dirty="0" smtClean="0"/>
              <a:t> </a:t>
            </a:r>
            <a:r>
              <a:rPr lang="x-none" b="0" i="0" u="none" baseline="0" smtClean="0"/>
              <a:t> </a:t>
            </a:r>
            <a:r>
              <a:rPr lang="en-US" b="0" i="0" u="none" baseline="0" dirty="0" err="1" smtClean="0"/>
              <a:t>visoko</a:t>
            </a:r>
            <a:r>
              <a:rPr lang="en-US" b="0" i="0" u="none" baseline="0" dirty="0" smtClean="0"/>
              <a:t> </a:t>
            </a:r>
            <a:r>
              <a:rPr lang="en-US" b="0" i="0" u="none" baseline="0" dirty="0" err="1" smtClean="0"/>
              <a:t>koncentrisane</a:t>
            </a:r>
            <a:r>
              <a:rPr lang="en-US" b="0" i="0" u="none" baseline="0" dirty="0" smtClean="0"/>
              <a:t> </a:t>
            </a:r>
            <a:r>
              <a:rPr lang="en-US" b="0" i="0" u="none" baseline="0" dirty="0" err="1" smtClean="0"/>
              <a:t>izlo</a:t>
            </a:r>
            <a:r>
              <a:rPr lang="en-US" b="0" i="0" u="none" baseline="0" dirty="0" err="1" smtClean="0">
                <a:latin typeface="Calibri"/>
              </a:rPr>
              <a:t>ž</a:t>
            </a:r>
            <a:r>
              <a:rPr lang="en-US" b="0" i="0" u="none" baseline="0" dirty="0" err="1" smtClean="0"/>
              <a:t>enosti</a:t>
            </a:r>
            <a:r>
              <a:rPr lang="en-US" b="0" i="0" u="none" baseline="0" dirty="0" smtClean="0"/>
              <a:t>.  </a:t>
            </a:r>
            <a:r>
              <a:rPr lang="en-US" b="0" i="0" u="none" baseline="0" dirty="0" err="1" smtClean="0"/>
              <a:t>Rije</a:t>
            </a:r>
            <a:r>
              <a:rPr lang="bs-Latn-BA" b="0" i="0" u="none" baseline="0" dirty="0" smtClean="0"/>
              <a:t>č</a:t>
            </a:r>
            <a:r>
              <a:rPr lang="en-US" b="0" i="0" u="none" baseline="0" dirty="0" smtClean="0"/>
              <a:t> </a:t>
            </a:r>
            <a:r>
              <a:rPr lang="x-none" b="0" i="0" u="none" baseline="0" smtClean="0"/>
              <a:t>“</a:t>
            </a:r>
            <a:r>
              <a:rPr lang="en-US" b="0" i="0" u="none" baseline="0" dirty="0" smtClean="0"/>
              <a:t>h</a:t>
            </a:r>
            <a:r>
              <a:rPr lang="x-none" b="0" i="0" u="none" baseline="0" smtClean="0"/>
              <a:t>roni</a:t>
            </a:r>
            <a:r>
              <a:rPr lang="en-US" b="0" i="0" u="none" baseline="0" dirty="0" err="1" smtClean="0"/>
              <a:t>čno</a:t>
            </a:r>
            <a:r>
              <a:rPr lang="x-none" b="0" i="0" u="none" baseline="0" smtClean="0"/>
              <a:t>” </a:t>
            </a:r>
            <a:r>
              <a:rPr lang="en-US" b="0" i="0" u="none" baseline="0" dirty="0" err="1" smtClean="0"/>
              <a:t>znači</a:t>
            </a:r>
            <a:r>
              <a:rPr lang="en-US" b="0" i="0" u="none" baseline="0" dirty="0" smtClean="0"/>
              <a:t> </a:t>
            </a:r>
            <a:r>
              <a:rPr lang="en-US" b="0" i="0" u="none" baseline="0" dirty="0" err="1" smtClean="0"/>
              <a:t>da</a:t>
            </a:r>
            <a:r>
              <a:rPr lang="en-US" b="0" i="0" u="none" baseline="0" dirty="0" smtClean="0"/>
              <a:t> se </a:t>
            </a:r>
            <a:r>
              <a:rPr lang="en-US" b="0" i="0" u="none" baseline="0" dirty="0" err="1" smtClean="0"/>
              <a:t>efekti</a:t>
            </a:r>
            <a:r>
              <a:rPr lang="en-US" b="0" i="0" u="none" dirty="0" smtClean="0"/>
              <a:t> </a:t>
            </a:r>
            <a:r>
              <a:rPr lang="en-US" b="0" i="0" u="none" dirty="0" err="1" smtClean="0"/>
              <a:t>bolesti</a:t>
            </a:r>
            <a:r>
              <a:rPr lang="en-US" b="0" i="0" u="none" dirty="0" smtClean="0"/>
              <a:t> </a:t>
            </a:r>
            <a:r>
              <a:rPr lang="en-US" b="0" i="0" u="none" dirty="0" err="1" smtClean="0"/>
              <a:t>neće</a:t>
            </a:r>
            <a:r>
              <a:rPr lang="en-US" b="0" i="0" u="none" dirty="0" smtClean="0"/>
              <a:t> </a:t>
            </a:r>
            <a:r>
              <a:rPr lang="en-US" b="0" i="0" u="none" dirty="0" err="1" smtClean="0"/>
              <a:t>ispoljiti</a:t>
            </a:r>
            <a:r>
              <a:rPr lang="en-US" b="0" i="0" u="none" dirty="0" smtClean="0"/>
              <a:t> </a:t>
            </a:r>
            <a:r>
              <a:rPr lang="en-US" b="0" i="0" u="none" dirty="0" err="1" smtClean="0"/>
              <a:t>izvjesno</a:t>
            </a:r>
            <a:r>
              <a:rPr lang="en-US" b="0" i="0" u="none" dirty="0" smtClean="0"/>
              <a:t> </a:t>
            </a:r>
            <a:r>
              <a:rPr lang="en-US" b="0" i="0" u="none" dirty="0" err="1" smtClean="0"/>
              <a:t>vrijeme</a:t>
            </a:r>
            <a:r>
              <a:rPr lang="en-US" b="0" i="0" u="none" dirty="0" smtClean="0"/>
              <a:t> </a:t>
            </a:r>
            <a:r>
              <a:rPr lang="en-US" b="0" i="0" u="none" dirty="0" err="1" smtClean="0"/>
              <a:t>nakon</a:t>
            </a:r>
            <a:r>
              <a:rPr lang="en-US" b="0" i="0" u="none" dirty="0" smtClean="0"/>
              <a:t> </a:t>
            </a:r>
            <a:r>
              <a:rPr lang="en-US" b="0" i="0" u="none" dirty="0" err="1" smtClean="0"/>
              <a:t>izlo</a:t>
            </a:r>
            <a:r>
              <a:rPr lang="en-US" b="0" i="0" u="none" dirty="0" err="1" smtClean="0">
                <a:latin typeface="Calibri"/>
              </a:rPr>
              <a:t>ž</a:t>
            </a:r>
            <a:r>
              <a:rPr lang="en-US" b="0" i="0" u="none" dirty="0" err="1" smtClean="0"/>
              <a:t>enosti</a:t>
            </a:r>
            <a:r>
              <a:rPr lang="en-US" b="0" i="0" u="none" dirty="0" smtClean="0"/>
              <a:t> </a:t>
            </a:r>
            <a:r>
              <a:rPr lang="en-US" b="0" i="0" u="none" dirty="0" err="1" smtClean="0"/>
              <a:t>otrovima</a:t>
            </a:r>
            <a:r>
              <a:rPr lang="en-US" b="0" i="0" u="none" dirty="0" smtClean="0"/>
              <a:t>.</a:t>
            </a:r>
            <a:r>
              <a:rPr lang="x-none" b="0" i="0" u="none" baseline="0" smtClean="0"/>
              <a:t> </a:t>
            </a:r>
            <a:endParaRPr lang="x-none" b="0" i="0" u="none" baseline="0"/>
          </a:p>
        </p:txBody>
      </p:sp>
    </p:spTree>
    <p:extLst>
      <p:ext uri="{BB962C8B-B14F-4D97-AF65-F5344CB8AC3E}">
        <p14:creationId xmlns:p14="http://schemas.microsoft.com/office/powerpoint/2010/main" val="4175214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0" i="0" u="none" baseline="0" dirty="0" smtClean="0"/>
              <a:t>STEPENI KISELOSTI (pH)</a:t>
            </a:r>
            <a:r>
              <a:rPr lang="x-none" b="0" i="0" u="none" baseline="0" smtClean="0"/>
              <a:t>: </a:t>
            </a:r>
            <a:endParaRPr lang="x-none" dirty="0"/>
          </a:p>
        </p:txBody>
      </p:sp>
      <p:sp>
        <p:nvSpPr>
          <p:cNvPr id="3" name="Content Placeholder 2"/>
          <p:cNvSpPr>
            <a:spLocks noGrp="1"/>
          </p:cNvSpPr>
          <p:nvPr>
            <p:ph idx="1"/>
          </p:nvPr>
        </p:nvSpPr>
        <p:spPr>
          <a:xfrm>
            <a:off x="581192" y="2180497"/>
            <a:ext cx="11029615" cy="1574086"/>
          </a:xfrm>
        </p:spPr>
        <p:txBody>
          <a:bodyPr/>
          <a:lstStyle/>
          <a:p>
            <a:pPr algn="l" rtl="0"/>
            <a:r>
              <a:rPr lang="en-US" b="0" i="0" u="none" baseline="0" dirty="0" err="1" smtClean="0"/>
              <a:t>Stepen</a:t>
            </a:r>
            <a:r>
              <a:rPr lang="en-US" b="0" i="0" u="none" baseline="0" dirty="0" smtClean="0"/>
              <a:t> </a:t>
            </a:r>
            <a:r>
              <a:rPr lang="en-US" b="0" i="0" u="none" baseline="0" dirty="0" err="1" smtClean="0"/>
              <a:t>kiselosti</a:t>
            </a:r>
            <a:r>
              <a:rPr lang="x-none" b="0" i="0" u="none" baseline="0" smtClean="0"/>
              <a:t> hemi</a:t>
            </a:r>
            <a:r>
              <a:rPr lang="en-US" b="0" i="0" u="none" baseline="0" dirty="0" smtClean="0"/>
              <a:t>k</a:t>
            </a:r>
            <a:r>
              <a:rPr lang="x-none" b="0" i="0" u="none" baseline="0" smtClean="0"/>
              <a:t>al</a:t>
            </a:r>
            <a:r>
              <a:rPr lang="en-US" b="0" i="0" u="none" baseline="0" dirty="0" err="1" smtClean="0"/>
              <a:t>ije</a:t>
            </a:r>
            <a:r>
              <a:rPr lang="x-none" b="0" i="0" u="none" baseline="0" smtClean="0"/>
              <a:t> </a:t>
            </a:r>
            <a:r>
              <a:rPr lang="en-US" b="0" i="0" u="none" baseline="0" dirty="0" err="1" smtClean="0"/>
              <a:t>nam</a:t>
            </a:r>
            <a:r>
              <a:rPr lang="en-US" b="0" i="0" u="none" baseline="0" dirty="0" smtClean="0"/>
              <a:t> </a:t>
            </a:r>
            <a:r>
              <a:rPr lang="en-US" b="0" i="0" u="none" baseline="0" dirty="0" err="1" smtClean="0"/>
              <a:t>govori</a:t>
            </a:r>
            <a:r>
              <a:rPr lang="en-US" b="0" i="0" u="none" baseline="0" dirty="0" smtClean="0"/>
              <a:t> </a:t>
            </a:r>
            <a:r>
              <a:rPr lang="en-US" b="0" i="0" u="none" baseline="0" dirty="0" err="1" smtClean="0"/>
              <a:t>da</a:t>
            </a:r>
            <a:r>
              <a:rPr lang="en-US" b="0" i="0" u="none" baseline="0" dirty="0" smtClean="0"/>
              <a:t> </a:t>
            </a:r>
            <a:r>
              <a:rPr lang="en-US" b="0" i="0" u="none" baseline="0" dirty="0" err="1" smtClean="0"/>
              <a:t>li</a:t>
            </a:r>
            <a:r>
              <a:rPr lang="en-US" b="0" i="0" u="none" baseline="0" dirty="0" smtClean="0"/>
              <a:t> je </a:t>
            </a:r>
            <a:r>
              <a:rPr lang="en-US" b="0" i="0" u="none" baseline="0" dirty="0" err="1" smtClean="0"/>
              <a:t>hemikalija</a:t>
            </a:r>
            <a:r>
              <a:rPr lang="en-US" b="0" i="0" u="none" baseline="0" dirty="0" smtClean="0"/>
              <a:t> </a:t>
            </a:r>
            <a:r>
              <a:rPr lang="en-US" b="0" i="0" u="none" baseline="0" dirty="0" err="1" smtClean="0"/>
              <a:t>kisela</a:t>
            </a:r>
            <a:r>
              <a:rPr lang="x-none" b="0" i="0" u="none" baseline="0" smtClean="0"/>
              <a:t>, ba</a:t>
            </a:r>
            <a:r>
              <a:rPr lang="en-US" b="0" i="0" u="none" baseline="0" dirty="0" smtClean="0"/>
              <a:t>z</a:t>
            </a:r>
            <a:r>
              <a:rPr lang="bs-Latn-BA" b="0" i="0" u="none" baseline="0" dirty="0" smtClean="0"/>
              <a:t>n</a:t>
            </a:r>
            <a:r>
              <a:rPr lang="en-US" b="0" i="0" u="none" baseline="0" dirty="0" smtClean="0"/>
              <a:t>a</a:t>
            </a:r>
            <a:r>
              <a:rPr lang="x-none" b="0" i="0" u="none" baseline="0" smtClean="0"/>
              <a:t> (</a:t>
            </a:r>
            <a:r>
              <a:rPr lang="en-US" b="0" i="0" u="none" baseline="0" dirty="0" err="1" smtClean="0"/>
              <a:t>naziva</a:t>
            </a:r>
            <a:r>
              <a:rPr lang="en-US" b="0" i="0" u="none" baseline="0" dirty="0" smtClean="0"/>
              <a:t> se </a:t>
            </a:r>
            <a:r>
              <a:rPr lang="en-US" b="0" i="0" u="none" baseline="0" dirty="0" err="1" smtClean="0"/>
              <a:t>i</a:t>
            </a:r>
            <a:r>
              <a:rPr lang="en-US" b="0" i="0" u="none" baseline="0" dirty="0" smtClean="0"/>
              <a:t> </a:t>
            </a:r>
            <a:r>
              <a:rPr lang="en-US" b="0" i="0" u="none" baseline="0" dirty="0" err="1" smtClean="0"/>
              <a:t>lu</a:t>
            </a:r>
            <a:r>
              <a:rPr lang="en-US" b="0" i="0" u="none" baseline="0" dirty="0" err="1" smtClean="0">
                <a:latin typeface="Calibri"/>
              </a:rPr>
              <a:t>ž</a:t>
            </a:r>
            <a:r>
              <a:rPr lang="en-US" b="0" i="0" u="none" baseline="0" dirty="0" err="1" smtClean="0"/>
              <a:t>ina</a:t>
            </a:r>
            <a:r>
              <a:rPr lang="en-US" b="0" i="0" u="none" baseline="0" dirty="0" smtClean="0"/>
              <a:t> </a:t>
            </a:r>
            <a:r>
              <a:rPr lang="en-US" b="0" i="0" u="none" baseline="0" dirty="0" err="1" smtClean="0"/>
              <a:t>ili</a:t>
            </a:r>
            <a:r>
              <a:rPr lang="en-US" b="0" i="0" u="none" baseline="0" dirty="0" smtClean="0"/>
              <a:t> </a:t>
            </a:r>
            <a:r>
              <a:rPr lang="en-US" b="0" i="0" u="none" baseline="0" dirty="0" err="1" smtClean="0"/>
              <a:t>kaustična</a:t>
            </a:r>
            <a:r>
              <a:rPr lang="en-US" b="0" i="0" u="none" baseline="0" dirty="0" smtClean="0"/>
              <a:t>)</a:t>
            </a:r>
            <a:r>
              <a:rPr lang="en-US" dirty="0" smtClean="0"/>
              <a:t> </a:t>
            </a:r>
            <a:r>
              <a:rPr lang="en-US" b="0" i="0" u="none" baseline="0" dirty="0" err="1" smtClean="0"/>
              <a:t>ili</a:t>
            </a:r>
            <a:r>
              <a:rPr lang="en-US" b="0" i="0" u="none" baseline="0" dirty="0" smtClean="0"/>
              <a:t> </a:t>
            </a:r>
            <a:r>
              <a:rPr lang="x-none" b="0" i="0" u="none" baseline="0" smtClean="0"/>
              <a:t>neutral</a:t>
            </a:r>
            <a:r>
              <a:rPr lang="en-US" b="0" i="0" u="none" baseline="0" dirty="0" err="1" smtClean="0"/>
              <a:t>na</a:t>
            </a:r>
            <a:r>
              <a:rPr lang="x-none" b="0" i="0" u="none" baseline="0" smtClean="0"/>
              <a:t>. </a:t>
            </a:r>
            <a:r>
              <a:rPr lang="en-US" b="0" i="0" u="none" baseline="0" dirty="0" smtClean="0"/>
              <a:t>H</a:t>
            </a:r>
            <a:r>
              <a:rPr lang="x-none" b="0" i="0" u="none" baseline="0" smtClean="0"/>
              <a:t>emi</a:t>
            </a:r>
            <a:r>
              <a:rPr lang="en-US" b="0" i="0" u="none" baseline="0" dirty="0" err="1" smtClean="0"/>
              <a:t>kalije</a:t>
            </a:r>
            <a:r>
              <a:rPr lang="en-US" b="0" i="0" u="none" baseline="0" dirty="0" smtClean="0"/>
              <a:t> </a:t>
            </a:r>
            <a:r>
              <a:rPr lang="en-US" b="0" i="0" u="none" baseline="0" dirty="0" err="1" smtClean="0"/>
              <a:t>ni</a:t>
            </a:r>
            <a:r>
              <a:rPr lang="en-US" b="0" i="0" u="none" baseline="0" dirty="0" err="1" smtClean="0">
                <a:latin typeface="Calibri"/>
              </a:rPr>
              <a:t>ž</a:t>
            </a:r>
            <a:r>
              <a:rPr lang="en-US" b="0" i="0" u="none" baseline="0" dirty="0" err="1" smtClean="0"/>
              <a:t>eg</a:t>
            </a:r>
            <a:r>
              <a:rPr lang="en-US" b="0" i="0" u="none" baseline="0" dirty="0" smtClean="0"/>
              <a:t> </a:t>
            </a:r>
            <a:r>
              <a:rPr lang="en-US" b="0" i="0" u="none" baseline="0" dirty="0" err="1" smtClean="0"/>
              <a:t>ili</a:t>
            </a:r>
            <a:r>
              <a:rPr lang="en-US" b="0" i="0" u="none" baseline="0" dirty="0" smtClean="0"/>
              <a:t> </a:t>
            </a:r>
            <a:r>
              <a:rPr lang="en-US" b="0" i="0" u="none" baseline="0" dirty="0" err="1" smtClean="0"/>
              <a:t>višeg</a:t>
            </a:r>
            <a:r>
              <a:rPr lang="x-none" b="0" i="0" u="none" baseline="0" smtClean="0"/>
              <a:t> </a:t>
            </a:r>
            <a:r>
              <a:rPr lang="en-US" b="0" i="0" u="none" baseline="0" dirty="0" err="1" smtClean="0"/>
              <a:t>stepena</a:t>
            </a:r>
            <a:r>
              <a:rPr lang="en-US" b="0" i="0" u="none" baseline="0" dirty="0" smtClean="0"/>
              <a:t> </a:t>
            </a:r>
            <a:r>
              <a:rPr lang="en-US" b="0" i="0" u="none" baseline="0" dirty="0" err="1" smtClean="0"/>
              <a:t>kiselosti</a:t>
            </a:r>
            <a:r>
              <a:rPr lang="en-US" b="0" i="0" u="none" baseline="0" dirty="0" smtClean="0"/>
              <a:t> </a:t>
            </a:r>
            <a:r>
              <a:rPr lang="en-US" b="0" i="0" u="none" baseline="0" dirty="0" err="1" smtClean="0"/>
              <a:t>treba</a:t>
            </a:r>
            <a:r>
              <a:rPr lang="en-US" b="0" i="0" u="none" baseline="0" dirty="0" smtClean="0"/>
              <a:t> </a:t>
            </a:r>
            <a:r>
              <a:rPr lang="en-US" b="0" i="0" u="none" baseline="0" dirty="0" err="1" smtClean="0"/>
              <a:t>čuvati</a:t>
            </a:r>
            <a:r>
              <a:rPr lang="en-US" b="0" i="0" u="none" baseline="0" dirty="0" smtClean="0"/>
              <a:t> </a:t>
            </a:r>
            <a:r>
              <a:rPr lang="en-US" b="0" i="0" u="none" baseline="0" dirty="0" err="1" smtClean="0"/>
              <a:t>sa</a:t>
            </a:r>
            <a:r>
              <a:rPr lang="en-US" b="0" i="0" u="none" baseline="0" dirty="0" smtClean="0"/>
              <a:t> </a:t>
            </a:r>
            <a:r>
              <a:rPr lang="en-US" b="0" i="0" u="none" baseline="0" dirty="0" err="1" smtClean="0"/>
              <a:t>istim</a:t>
            </a:r>
            <a:r>
              <a:rPr lang="en-US" b="0" i="0" u="none" baseline="0" dirty="0" smtClean="0"/>
              <a:t> </a:t>
            </a:r>
            <a:r>
              <a:rPr lang="en-US" b="0" i="0" u="none" baseline="0" dirty="0" err="1" smtClean="0"/>
              <a:t>hemikalijama</a:t>
            </a:r>
            <a:r>
              <a:rPr lang="en-US" dirty="0" smtClean="0"/>
              <a:t>, a </a:t>
            </a:r>
            <a:r>
              <a:rPr lang="en-US" dirty="0" err="1" smtClean="0"/>
              <a:t>nikada</a:t>
            </a:r>
            <a:r>
              <a:rPr lang="en-US" dirty="0" smtClean="0"/>
              <a:t> </a:t>
            </a:r>
            <a:r>
              <a:rPr lang="en-US" dirty="0" err="1" smtClean="0"/>
              <a:t>sa</a:t>
            </a:r>
            <a:r>
              <a:rPr lang="en-US" dirty="0" smtClean="0"/>
              <a:t> </a:t>
            </a:r>
            <a:r>
              <a:rPr lang="en-US" dirty="0" err="1" smtClean="0"/>
              <a:t>suprotnim</a:t>
            </a:r>
            <a:r>
              <a:rPr lang="en-US" dirty="0" smtClean="0"/>
              <a:t> </a:t>
            </a:r>
            <a:r>
              <a:rPr lang="en-US" dirty="0" err="1" smtClean="0"/>
              <a:t>ili</a:t>
            </a:r>
            <a:r>
              <a:rPr lang="en-US" dirty="0" smtClean="0"/>
              <a:t> </a:t>
            </a:r>
            <a:r>
              <a:rPr lang="en-US" dirty="0" err="1" smtClean="0"/>
              <a:t>neutralnim</a:t>
            </a:r>
            <a:r>
              <a:rPr lang="en-US" dirty="0" smtClean="0"/>
              <a:t>.</a:t>
            </a:r>
            <a:r>
              <a:rPr lang="x-none" b="0" i="0" u="none" baseline="0" smtClean="0"/>
              <a:t> </a:t>
            </a:r>
            <a:endParaRPr lang="x-none" b="0" i="0" u="none" baseline="0"/>
          </a:p>
        </p:txBody>
      </p:sp>
    </p:spTree>
    <p:extLst>
      <p:ext uri="{BB962C8B-B14F-4D97-AF65-F5344CB8AC3E}">
        <p14:creationId xmlns:p14="http://schemas.microsoft.com/office/powerpoint/2010/main" val="2164169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a:t>Prevencija nasilja na radnom mjestu</a:t>
            </a:r>
            <a:r>
              <a:rPr lang="x-none"/>
              <a:t/>
            </a:r>
            <a:br>
              <a:rPr lang="x-none"/>
            </a:br>
            <a:endParaRPr lang="x-none" dirty="0"/>
          </a:p>
        </p:txBody>
      </p:sp>
      <p:sp>
        <p:nvSpPr>
          <p:cNvPr id="3" name="Content Placeholder 2"/>
          <p:cNvSpPr>
            <a:spLocks noGrp="1"/>
          </p:cNvSpPr>
          <p:nvPr>
            <p:ph idx="1"/>
          </p:nvPr>
        </p:nvSpPr>
        <p:spPr/>
        <p:txBody>
          <a:bodyPr/>
          <a:lstStyle/>
          <a:p>
            <a:pPr algn="l" rtl="0"/>
            <a:r>
              <a:rPr lang="x-none" b="0" i="0" u="none" baseline="0" dirty="0"/>
              <a:t>Šta je nasilje na radnom mjestu (WPV)</a:t>
            </a:r>
          </a:p>
          <a:p>
            <a:pPr algn="l" rtl="0"/>
            <a:r>
              <a:rPr lang="en-US" b="0" i="0" u="none" baseline="0" dirty="0" err="1" smtClean="0"/>
              <a:t>Odgovornosti</a:t>
            </a:r>
            <a:r>
              <a:rPr lang="en-US" b="0" i="0" u="none" baseline="0" dirty="0" smtClean="0"/>
              <a:t> </a:t>
            </a:r>
            <a:r>
              <a:rPr lang="en-US" b="0" i="0" u="none" baseline="0" dirty="0" err="1" smtClean="0"/>
              <a:t>poslodavaca</a:t>
            </a:r>
            <a:endParaRPr lang="x-none" b="0" i="0" u="none" baseline="0" smtClean="0"/>
          </a:p>
          <a:p>
            <a:pPr algn="l" rtl="0"/>
            <a:r>
              <a:rPr lang="x-none" b="0" i="0" u="none" baseline="0" smtClean="0"/>
              <a:t>Prava </a:t>
            </a:r>
            <a:r>
              <a:rPr lang="x-none" b="0" i="0" u="none" baseline="0" dirty="0"/>
              <a:t>radnika po odredbama OSHA Zakona</a:t>
            </a:r>
          </a:p>
          <a:p>
            <a:pPr algn="l" rtl="0"/>
            <a:r>
              <a:rPr lang="x-none" b="0" i="0" u="none" baseline="0" smtClean="0"/>
              <a:t>Zdravstven</a:t>
            </a:r>
            <a:r>
              <a:rPr lang="en-US" b="0" i="0" u="none" baseline="0" dirty="0" err="1" smtClean="0"/>
              <a:t>i</a:t>
            </a:r>
            <a:r>
              <a:rPr lang="x-none" b="1" i="0" u="none" baseline="0" smtClean="0"/>
              <a:t> </a:t>
            </a:r>
            <a:r>
              <a:rPr lang="x-none" b="0" i="0" u="none" baseline="0" smtClean="0"/>
              <a:t>radni</a:t>
            </a:r>
            <a:r>
              <a:rPr lang="en-US" b="0" i="0" u="none" baseline="0" dirty="0" err="1" smtClean="0"/>
              <a:t>ci</a:t>
            </a:r>
            <a:endParaRPr lang="x-none" b="0" i="0" u="none" baseline="0" dirty="0"/>
          </a:p>
          <a:p>
            <a:pPr algn="l" rtl="0"/>
            <a:r>
              <a:rPr lang="x-none" b="0" i="0" u="none" baseline="0" dirty="0"/>
              <a:t>Nulta tolerancija</a:t>
            </a:r>
          </a:p>
          <a:p>
            <a:pPr algn="l" rtl="0"/>
            <a:r>
              <a:rPr lang="x-none" b="0" i="0" u="none" baseline="0" dirty="0"/>
              <a:t>Šta poslodavac može učiniti </a:t>
            </a:r>
          </a:p>
          <a:p>
            <a:pPr algn="l" rtl="0"/>
            <a:r>
              <a:rPr lang="x-none" b="0" i="0" u="none" baseline="0" dirty="0"/>
              <a:t>Samozaštita  </a:t>
            </a:r>
          </a:p>
          <a:p>
            <a:endParaRPr lang="x-none" dirty="0"/>
          </a:p>
        </p:txBody>
      </p:sp>
      <p:pic>
        <p:nvPicPr>
          <p:cNvPr id="4" name="Picture 3" title="op Violance sig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5607" y="2180496"/>
            <a:ext cx="3407764" cy="3407764"/>
          </a:xfrm>
          <a:prstGeom prst="rect">
            <a:avLst/>
          </a:prstGeom>
        </p:spPr>
      </p:pic>
    </p:spTree>
    <p:extLst>
      <p:ext uri="{BB962C8B-B14F-4D97-AF65-F5344CB8AC3E}">
        <p14:creationId xmlns:p14="http://schemas.microsoft.com/office/powerpoint/2010/main" val="3791930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0" i="0" u="none" baseline="0" dirty="0" smtClean="0"/>
              <a:t>VODIČ</a:t>
            </a:r>
            <a:r>
              <a:rPr lang="en-US" b="0" i="0" u="none" dirty="0" smtClean="0"/>
              <a:t> U</a:t>
            </a:r>
            <a:r>
              <a:rPr lang="x-none" b="0" i="0" u="none" baseline="0" smtClean="0"/>
              <a:t> </a:t>
            </a:r>
            <a:r>
              <a:rPr lang="en-US" b="0" i="0" u="none" baseline="0" dirty="0" smtClean="0"/>
              <a:t>GLOBAL</a:t>
            </a:r>
            <a:r>
              <a:rPr lang="bs-Latn-BA" b="0" i="0" u="none" baseline="0" dirty="0" smtClean="0"/>
              <a:t>ni</a:t>
            </a:r>
            <a:r>
              <a:rPr lang="en-US" b="0" i="0" u="none" baseline="0" dirty="0" smtClean="0"/>
              <a:t> HARMONIZ</a:t>
            </a:r>
            <a:r>
              <a:rPr lang="bs-Latn-BA" b="0" i="0" u="none" baseline="0" dirty="0" smtClean="0"/>
              <a:t>ovani</a:t>
            </a:r>
            <a:r>
              <a:rPr lang="x-none" b="0" i="0" u="none" baseline="0" smtClean="0"/>
              <a:t> S</a:t>
            </a:r>
            <a:r>
              <a:rPr lang="bs-Latn-BA" dirty="0" smtClean="0"/>
              <a:t>i</a:t>
            </a:r>
            <a:r>
              <a:rPr lang="x-none" b="0" i="0" u="none" baseline="0" smtClean="0"/>
              <a:t>stem </a:t>
            </a:r>
            <a:r>
              <a:rPr lang="x-none" b="0" i="0" u="none" baseline="0"/>
              <a:t>(GHS)</a:t>
            </a:r>
            <a:endParaRPr lang="x-none" dirty="0"/>
          </a:p>
        </p:txBody>
      </p:sp>
      <p:sp>
        <p:nvSpPr>
          <p:cNvPr id="4" name="Content Placeholder 3"/>
          <p:cNvSpPr>
            <a:spLocks noGrp="1"/>
          </p:cNvSpPr>
          <p:nvPr>
            <p:ph sz="half" idx="2"/>
          </p:nvPr>
        </p:nvSpPr>
        <p:spPr>
          <a:xfrm>
            <a:off x="404734" y="1963711"/>
            <a:ext cx="11467476" cy="4706912"/>
          </a:xfrm>
        </p:spPr>
        <p:txBody>
          <a:bodyPr>
            <a:normAutofit/>
          </a:bodyPr>
          <a:lstStyle/>
          <a:p>
            <a:pPr marL="0" indent="0" rtl="0">
              <a:buNone/>
            </a:pPr>
            <a:r>
              <a:rPr lang="en-US" b="0" i="0" u="none" baseline="0" dirty="0" err="1" smtClean="0"/>
              <a:t>Šta</a:t>
            </a:r>
            <a:r>
              <a:rPr lang="en-US" b="0" i="0" u="none" baseline="0" dirty="0" smtClean="0"/>
              <a:t> je</a:t>
            </a:r>
            <a:r>
              <a:rPr lang="x-none" b="0" i="0" u="none" baseline="0" dirty="0" smtClean="0"/>
              <a:t> </a:t>
            </a:r>
            <a:r>
              <a:rPr lang="x-none" b="0" i="0" u="none" baseline="0" dirty="0"/>
              <a:t>GHS? </a:t>
            </a:r>
          </a:p>
          <a:p>
            <a:pPr marL="0" indent="0" rtl="0">
              <a:buNone/>
            </a:pPr>
            <a:r>
              <a:rPr lang="en-US" b="0" i="0" u="none" baseline="0" dirty="0" smtClean="0"/>
              <a:t>Global</a:t>
            </a:r>
            <a:r>
              <a:rPr lang="bs-Latn-BA" b="0" i="0" u="none" baseline="0" dirty="0" smtClean="0"/>
              <a:t>ni</a:t>
            </a:r>
            <a:r>
              <a:rPr lang="en-US" b="0" i="0" u="none" baseline="0" dirty="0" smtClean="0"/>
              <a:t> </a:t>
            </a:r>
            <a:r>
              <a:rPr lang="en-US" b="0" i="0" u="none" baseline="0" dirty="0" err="1" smtClean="0"/>
              <a:t>harmon</a:t>
            </a:r>
            <a:r>
              <a:rPr lang="bs-Latn-BA" b="0" i="0" u="none" baseline="0" dirty="0" smtClean="0"/>
              <a:t>i</a:t>
            </a:r>
            <a:r>
              <a:rPr lang="en-US" b="0" i="0" u="none" baseline="0" dirty="0" smtClean="0"/>
              <a:t>z</a:t>
            </a:r>
            <a:r>
              <a:rPr lang="bs-Latn-BA" b="0" i="0" u="none" baseline="0" dirty="0" smtClean="0"/>
              <a:t>ovani</a:t>
            </a:r>
            <a:r>
              <a:rPr lang="en-US" b="0" i="0" u="none" dirty="0" smtClean="0"/>
              <a:t> s</a:t>
            </a:r>
            <a:r>
              <a:rPr lang="bs-Latn-BA" b="0" i="0" u="none" dirty="0" smtClean="0"/>
              <a:t>i</a:t>
            </a:r>
            <a:r>
              <a:rPr lang="en-US" b="0" i="0" u="none" dirty="0" smtClean="0"/>
              <a:t>stem</a:t>
            </a:r>
            <a:r>
              <a:rPr lang="x-none" b="0" i="0" u="none" baseline="0" dirty="0" smtClean="0"/>
              <a:t> </a:t>
            </a:r>
            <a:r>
              <a:rPr lang="x-none" b="0" i="0" u="none" baseline="0" dirty="0"/>
              <a:t>(GHS) </a:t>
            </a:r>
            <a:r>
              <a:rPr lang="en-US" b="0" i="0" u="none" baseline="0" dirty="0" smtClean="0"/>
              <a:t>je me</a:t>
            </a:r>
            <a:r>
              <a:rPr lang="vi-VN" b="0" i="0" u="none" baseline="0" dirty="0" smtClean="0"/>
              <a:t>đ</a:t>
            </a:r>
            <a:r>
              <a:rPr lang="en-US" b="0" i="0" u="none" baseline="0" dirty="0" err="1" smtClean="0"/>
              <a:t>unarodni</a:t>
            </a:r>
            <a:r>
              <a:rPr lang="en-US" b="0" i="0" u="none" baseline="0" dirty="0" smtClean="0"/>
              <a:t> </a:t>
            </a:r>
            <a:r>
              <a:rPr lang="en-US" b="0" i="0" u="none" baseline="0" dirty="0" err="1" smtClean="0"/>
              <a:t>pristup</a:t>
            </a:r>
            <a:r>
              <a:rPr lang="en-US" b="0" i="0" u="none" dirty="0" smtClean="0"/>
              <a:t> </a:t>
            </a:r>
            <a:r>
              <a:rPr lang="en-US" b="0" i="0" u="none" dirty="0" err="1" smtClean="0"/>
              <a:t>hemijskim</a:t>
            </a:r>
            <a:r>
              <a:rPr lang="en-US" b="0" i="0" u="none" dirty="0" smtClean="0"/>
              <a:t> </a:t>
            </a:r>
            <a:r>
              <a:rPr lang="en-US" b="0" i="0" u="none" dirty="0" err="1" smtClean="0"/>
              <a:t>oznakama</a:t>
            </a:r>
            <a:r>
              <a:rPr lang="en-US" b="0" i="0" u="none" dirty="0" smtClean="0"/>
              <a:t> </a:t>
            </a:r>
            <a:r>
              <a:rPr lang="en-US" b="0" i="0" u="none" dirty="0" err="1" smtClean="0"/>
              <a:t>i</a:t>
            </a:r>
            <a:r>
              <a:rPr lang="en-US" b="0" i="0" u="none" dirty="0" smtClean="0"/>
              <a:t> </a:t>
            </a:r>
            <a:r>
              <a:rPr lang="en-US" b="0" i="0" u="none" dirty="0" err="1" smtClean="0"/>
              <a:t>sigurnosno-tehni</a:t>
            </a:r>
            <a:r>
              <a:rPr lang="bs-Latn-BA" b="0" i="0" u="none" dirty="0" smtClean="0"/>
              <a:t>č</a:t>
            </a:r>
            <a:r>
              <a:rPr lang="en-US" b="0" i="0" u="none" dirty="0" err="1" smtClean="0"/>
              <a:t>kim</a:t>
            </a:r>
            <a:r>
              <a:rPr lang="en-US" b="0" i="0" u="none" dirty="0" smtClean="0"/>
              <a:t> </a:t>
            </a:r>
            <a:r>
              <a:rPr lang="en-US" b="0" i="0" u="none" dirty="0" err="1" smtClean="0"/>
              <a:t>listama</a:t>
            </a:r>
            <a:r>
              <a:rPr lang="x-none" b="0" i="0" u="none" baseline="0" dirty="0" smtClean="0"/>
              <a:t> </a:t>
            </a:r>
            <a:r>
              <a:rPr lang="x-none" b="0" i="0" u="none" baseline="0" dirty="0"/>
              <a:t>(SDS).  </a:t>
            </a:r>
            <a:r>
              <a:rPr lang="x-none" b="0" i="0" u="none" baseline="0" dirty="0" smtClean="0"/>
              <a:t>OSHA </a:t>
            </a:r>
            <a:r>
              <a:rPr lang="x-none" b="0" i="0" u="none" baseline="0" dirty="0"/>
              <a:t>Hazard Communication standard </a:t>
            </a:r>
            <a:r>
              <a:rPr lang="en-US" b="0" i="0" u="none" baseline="0" dirty="0" smtClean="0"/>
              <a:t>je </a:t>
            </a:r>
            <a:r>
              <a:rPr lang="en-US" b="0" i="0" u="none" baseline="0" dirty="0" err="1" smtClean="0"/>
              <a:t>prihvatio</a:t>
            </a:r>
            <a:r>
              <a:rPr lang="x-none" b="0" i="0" u="none" baseline="0" dirty="0" smtClean="0"/>
              <a:t> </a:t>
            </a:r>
            <a:r>
              <a:rPr lang="x-none" b="0" i="0" u="none" baseline="0" dirty="0"/>
              <a:t>GHS </a:t>
            </a:r>
            <a:r>
              <a:rPr lang="en-US" b="0" i="0" u="none" baseline="0" dirty="0" smtClean="0"/>
              <a:t>u </a:t>
            </a:r>
            <a:r>
              <a:rPr lang="en-US" b="0" i="0" u="none" baseline="0" dirty="0" err="1" smtClean="0"/>
              <a:t>cilju</a:t>
            </a:r>
            <a:r>
              <a:rPr lang="en-US" b="0" i="0" u="none" baseline="0" dirty="0" smtClean="0"/>
              <a:t> </a:t>
            </a:r>
            <a:r>
              <a:rPr lang="en-US" b="0" i="0" u="none" baseline="0" dirty="0" err="1" smtClean="0"/>
              <a:t>poboljšanja</a:t>
            </a:r>
            <a:r>
              <a:rPr lang="en-US" b="0" i="0" u="none" baseline="0" dirty="0" smtClean="0"/>
              <a:t> </a:t>
            </a:r>
            <a:r>
              <a:rPr lang="en-US" b="0" i="0" u="none" baseline="0" dirty="0" err="1" smtClean="0"/>
              <a:t>sigurnosti</a:t>
            </a:r>
            <a:r>
              <a:rPr lang="en-US" b="0" i="0" u="none" baseline="0" dirty="0" smtClean="0"/>
              <a:t> </a:t>
            </a:r>
            <a:r>
              <a:rPr lang="en-US" b="0" i="0" u="none" baseline="0" dirty="0" err="1" smtClean="0"/>
              <a:t>i</a:t>
            </a:r>
            <a:r>
              <a:rPr lang="en-US" b="0" i="0" u="none" baseline="0" dirty="0" smtClean="0"/>
              <a:t> </a:t>
            </a:r>
            <a:r>
              <a:rPr lang="en-US" b="0" i="0" u="none" baseline="0" dirty="0" err="1" smtClean="0"/>
              <a:t>zdravlja</a:t>
            </a:r>
            <a:r>
              <a:rPr lang="en-US" b="0" i="0" u="none" baseline="0" dirty="0" smtClean="0"/>
              <a:t> </a:t>
            </a:r>
            <a:r>
              <a:rPr lang="en-US" b="0" i="0" u="none" baseline="0" dirty="0" err="1" smtClean="0"/>
              <a:t>radnika</a:t>
            </a:r>
            <a:r>
              <a:rPr lang="x-none" b="0" i="0" u="none" baseline="0" dirty="0" smtClean="0"/>
              <a:t> </a:t>
            </a:r>
            <a:r>
              <a:rPr lang="en-US" b="0" i="0" u="none" baseline="0" dirty="0" err="1" smtClean="0"/>
              <a:t>efektivnijim</a:t>
            </a:r>
            <a:r>
              <a:rPr lang="en-US" b="0" i="0" u="none" baseline="0" dirty="0" smtClean="0"/>
              <a:t> </a:t>
            </a:r>
            <a:r>
              <a:rPr lang="en-US" b="0" i="0" u="none" baseline="0" dirty="0" err="1" smtClean="0"/>
              <a:t>razumijevanjem</a:t>
            </a:r>
            <a:r>
              <a:rPr lang="en-US" b="0" i="0" u="none" baseline="0" dirty="0" smtClean="0"/>
              <a:t> </a:t>
            </a:r>
            <a:r>
              <a:rPr lang="en-US" b="0" i="0" u="none" baseline="0" dirty="0" err="1" smtClean="0"/>
              <a:t>hemijskih</a:t>
            </a:r>
            <a:r>
              <a:rPr lang="en-US" b="0" i="0" u="none" baseline="0" dirty="0" smtClean="0"/>
              <a:t> </a:t>
            </a:r>
            <a:r>
              <a:rPr lang="en-US" b="0" i="0" u="none" baseline="0" dirty="0" err="1" smtClean="0"/>
              <a:t>opasnosti</a:t>
            </a:r>
            <a:r>
              <a:rPr lang="en-US" b="0" i="0" u="none" baseline="0" dirty="0" smtClean="0"/>
              <a:t>. </a:t>
            </a:r>
            <a:r>
              <a:rPr lang="x-none" b="0" i="0" u="none" baseline="0" dirty="0" smtClean="0"/>
              <a:t>GHS </a:t>
            </a:r>
            <a:r>
              <a:rPr lang="en-US" b="0" i="0" u="none" baseline="0" dirty="0" smtClean="0"/>
              <a:t>je</a:t>
            </a:r>
            <a:r>
              <a:rPr lang="x-none" b="0" i="0" u="none" baseline="0" dirty="0" smtClean="0"/>
              <a:t> s</a:t>
            </a:r>
            <a:r>
              <a:rPr lang="en-US" b="0" i="0" u="none" baseline="0" dirty="0" err="1" smtClean="0"/>
              <a:t>i</a:t>
            </a:r>
            <a:r>
              <a:rPr lang="x-none" b="0" i="0" u="none" baseline="0" dirty="0" smtClean="0"/>
              <a:t>stem standardiz</a:t>
            </a:r>
            <a:r>
              <a:rPr lang="en-US" b="0" i="0" u="none" baseline="0" dirty="0" err="1" smtClean="0"/>
              <a:t>acije</a:t>
            </a:r>
            <a:r>
              <a:rPr lang="x-none" b="0" i="0" u="none" baseline="0" dirty="0" smtClean="0"/>
              <a:t> </a:t>
            </a:r>
            <a:r>
              <a:rPr lang="en-US" b="0" i="0" u="none" baseline="0" dirty="0" err="1" smtClean="0"/>
              <a:t>i</a:t>
            </a:r>
            <a:r>
              <a:rPr lang="x-none" b="0" i="0" u="none" baseline="0" dirty="0" smtClean="0"/>
              <a:t> </a:t>
            </a:r>
            <a:r>
              <a:rPr lang="en-US" b="0" i="0" u="none" baseline="0" dirty="0" err="1" smtClean="0"/>
              <a:t>uskla</a:t>
            </a:r>
            <a:r>
              <a:rPr lang="vi-VN" b="0" i="0" u="none" baseline="0" dirty="0" smtClean="0"/>
              <a:t>đ</a:t>
            </a:r>
            <a:r>
              <a:rPr lang="en-US" b="0" i="0" u="none" baseline="0" dirty="0" err="1" smtClean="0"/>
              <a:t>ivanja</a:t>
            </a:r>
            <a:r>
              <a:rPr lang="en-US" b="0" i="0" u="none" baseline="0" dirty="0" smtClean="0"/>
              <a:t> </a:t>
            </a:r>
            <a:r>
              <a:rPr lang="en-US" b="0" i="0" u="none" baseline="0" dirty="0" err="1" smtClean="0"/>
              <a:t>klasifikacija</a:t>
            </a:r>
            <a:r>
              <a:rPr lang="en-US" b="0" i="0" u="none" baseline="0" dirty="0" smtClean="0"/>
              <a:t> </a:t>
            </a:r>
            <a:r>
              <a:rPr lang="en-US" b="0" i="0" u="none" baseline="0" dirty="0" err="1" smtClean="0"/>
              <a:t>i</a:t>
            </a:r>
            <a:r>
              <a:rPr lang="en-US" b="0" i="0" u="none" baseline="0" dirty="0" smtClean="0"/>
              <a:t> </a:t>
            </a:r>
            <a:r>
              <a:rPr lang="en-US" b="0" i="0" u="none" baseline="0" dirty="0" err="1" smtClean="0"/>
              <a:t>označavanja</a:t>
            </a:r>
            <a:r>
              <a:rPr lang="en-US" b="0" i="0" u="none" baseline="0" dirty="0" smtClean="0"/>
              <a:t> </a:t>
            </a:r>
            <a:r>
              <a:rPr lang="en-US" b="0" i="0" u="none" baseline="0" dirty="0" err="1" smtClean="0"/>
              <a:t>hemikalija</a:t>
            </a:r>
            <a:r>
              <a:rPr lang="en-US" b="0" i="0" u="none" baseline="0" dirty="0" smtClean="0"/>
              <a:t>.</a:t>
            </a:r>
            <a:r>
              <a:rPr lang="x-none" b="0" i="0" u="none" baseline="0" dirty="0" smtClean="0"/>
              <a:t> </a:t>
            </a:r>
            <a:r>
              <a:rPr lang="en-US" b="0" i="0" u="none" baseline="0" dirty="0" smtClean="0"/>
              <a:t> To je </a:t>
            </a:r>
            <a:r>
              <a:rPr lang="en-US" b="0" i="0" u="none" baseline="0" dirty="0" err="1" smtClean="0"/>
              <a:t>logičan</a:t>
            </a:r>
            <a:r>
              <a:rPr lang="en-US" b="0" i="0" u="none" baseline="0" dirty="0" smtClean="0"/>
              <a:t> </a:t>
            </a:r>
            <a:r>
              <a:rPr lang="en-US" b="0" i="0" u="none" baseline="0" dirty="0" err="1" smtClean="0"/>
              <a:t>i</a:t>
            </a:r>
            <a:r>
              <a:rPr lang="en-US" b="0" i="0" u="none" baseline="0" dirty="0" smtClean="0"/>
              <a:t> </a:t>
            </a:r>
            <a:r>
              <a:rPr lang="en-US" b="0" i="0" u="none" baseline="0" dirty="0" err="1" smtClean="0"/>
              <a:t>sveobuhvatan</a:t>
            </a:r>
            <a:r>
              <a:rPr lang="en-US" b="0" i="0" u="none" baseline="0" dirty="0" smtClean="0"/>
              <a:t> </a:t>
            </a:r>
            <a:r>
              <a:rPr lang="en-US" b="0" i="0" u="none" baseline="0" dirty="0" err="1" smtClean="0"/>
              <a:t>pristup</a:t>
            </a:r>
            <a:r>
              <a:rPr lang="en-US" b="0" i="0" u="none" baseline="0" dirty="0" smtClean="0"/>
              <a:t>:</a:t>
            </a:r>
            <a:r>
              <a:rPr lang="x-none" b="0" i="0" u="none" baseline="0" dirty="0" smtClean="0"/>
              <a:t> </a:t>
            </a:r>
            <a:endParaRPr lang="x-none" b="0" i="0" u="none" baseline="0" dirty="0"/>
          </a:p>
          <a:p>
            <a:pPr rtl="0"/>
            <a:r>
              <a:rPr lang="x-none" b="0" i="0" u="none" baseline="0" dirty="0" smtClean="0"/>
              <a:t>Defin</a:t>
            </a:r>
            <a:r>
              <a:rPr lang="en-US" b="0" i="0" u="none" baseline="0" dirty="0" err="1" smtClean="0"/>
              <a:t>isanju</a:t>
            </a:r>
            <a:r>
              <a:rPr lang="x-none" b="0" i="0" u="none" baseline="0" dirty="0" smtClean="0"/>
              <a:t> </a:t>
            </a:r>
            <a:r>
              <a:rPr lang="en-US" b="0" i="0" u="none" baseline="0" dirty="0" err="1" smtClean="0"/>
              <a:t>zdravstvenih</a:t>
            </a:r>
            <a:r>
              <a:rPr lang="x-none" b="0" i="0" u="none" baseline="0" dirty="0" smtClean="0"/>
              <a:t>, </a:t>
            </a:r>
            <a:r>
              <a:rPr lang="en-US" b="0" i="0" u="none" baseline="0" dirty="0" err="1" smtClean="0"/>
              <a:t>fizičkih</a:t>
            </a:r>
            <a:r>
              <a:rPr lang="en-US" b="0" i="0" u="none" baseline="0" dirty="0" smtClean="0"/>
              <a:t> </a:t>
            </a:r>
            <a:r>
              <a:rPr lang="en-US" b="0" i="0" u="none" baseline="0" dirty="0" err="1" smtClean="0"/>
              <a:t>i</a:t>
            </a:r>
            <a:r>
              <a:rPr lang="en-US" b="0" i="0" u="none" baseline="0" dirty="0" smtClean="0"/>
              <a:t> </a:t>
            </a:r>
            <a:r>
              <a:rPr lang="en-US" b="0" i="0" u="none" baseline="0" dirty="0" err="1" smtClean="0"/>
              <a:t>ekoloških</a:t>
            </a:r>
            <a:r>
              <a:rPr lang="en-US" b="0" i="0" u="none" baseline="0" dirty="0" smtClean="0"/>
              <a:t> </a:t>
            </a:r>
            <a:r>
              <a:rPr lang="en-US" b="0" i="0" u="none" baseline="0" dirty="0" err="1" smtClean="0"/>
              <a:t>opasnosti</a:t>
            </a:r>
            <a:r>
              <a:rPr lang="en-US" b="0" i="0" u="none" baseline="0" dirty="0" smtClean="0"/>
              <a:t> </a:t>
            </a:r>
            <a:r>
              <a:rPr lang="en-US" b="0" i="0" u="none" baseline="0" dirty="0" err="1" smtClean="0"/>
              <a:t>od</a:t>
            </a:r>
            <a:r>
              <a:rPr lang="en-US" b="0" i="0" u="none" baseline="0" dirty="0" smtClean="0"/>
              <a:t> </a:t>
            </a:r>
            <a:r>
              <a:rPr lang="en-US" b="0" i="0" u="none" baseline="0" dirty="0" err="1" smtClean="0"/>
              <a:t>hemikalija</a:t>
            </a:r>
            <a:r>
              <a:rPr lang="x-none" b="0" i="0" u="none" baseline="0" dirty="0" smtClean="0"/>
              <a:t>; </a:t>
            </a:r>
            <a:endParaRPr lang="x-none" b="0" i="0" u="none" baseline="0" dirty="0"/>
          </a:p>
          <a:p>
            <a:pPr rtl="0"/>
            <a:r>
              <a:rPr lang="en-US" b="0" i="0" u="none" baseline="0" dirty="0" err="1" smtClean="0"/>
              <a:t>Stvaranju</a:t>
            </a:r>
            <a:r>
              <a:rPr lang="en-US" b="0" i="0" u="none" baseline="0" dirty="0" smtClean="0"/>
              <a:t> </a:t>
            </a:r>
            <a:r>
              <a:rPr lang="en-US" b="0" i="0" u="none" baseline="0" dirty="0" err="1" smtClean="0"/>
              <a:t>klasifikacionih</a:t>
            </a:r>
            <a:r>
              <a:rPr lang="en-US" b="0" i="0" u="none" baseline="0" dirty="0" smtClean="0"/>
              <a:t> </a:t>
            </a:r>
            <a:r>
              <a:rPr lang="en-US" b="0" i="0" u="none" baseline="0" dirty="0" err="1" smtClean="0"/>
              <a:t>procesa</a:t>
            </a:r>
            <a:r>
              <a:rPr lang="en-US" b="0" i="0" u="none" baseline="0" dirty="0" smtClean="0"/>
              <a:t> </a:t>
            </a:r>
            <a:r>
              <a:rPr lang="en-US" b="0" i="0" u="none" baseline="0" dirty="0" err="1" smtClean="0"/>
              <a:t>korištenja</a:t>
            </a:r>
            <a:r>
              <a:rPr lang="en-US" b="0" i="0" u="none" baseline="0" dirty="0" smtClean="0"/>
              <a:t> </a:t>
            </a:r>
            <a:r>
              <a:rPr lang="en-US" b="0" i="0" u="none" baseline="0" dirty="0" err="1" smtClean="0"/>
              <a:t>raspolo</a:t>
            </a:r>
            <a:r>
              <a:rPr lang="en-US" b="0" i="0" u="none" baseline="0" dirty="0" err="1" smtClean="0">
                <a:latin typeface="Calibri"/>
              </a:rPr>
              <a:t>ž</a:t>
            </a:r>
            <a:r>
              <a:rPr lang="en-US" b="0" i="0" u="none" baseline="0" dirty="0" err="1" smtClean="0"/>
              <a:t>ivih</a:t>
            </a:r>
            <a:r>
              <a:rPr lang="en-US" b="0" i="0" u="none" baseline="0" dirty="0" smtClean="0"/>
              <a:t> </a:t>
            </a:r>
            <a:r>
              <a:rPr lang="en-US" b="0" i="0" u="none" baseline="0" dirty="0" err="1" smtClean="0"/>
              <a:t>podataka</a:t>
            </a:r>
            <a:r>
              <a:rPr lang="en-US" b="0" i="0" u="none" baseline="0" dirty="0" smtClean="0"/>
              <a:t> o </a:t>
            </a:r>
            <a:r>
              <a:rPr lang="en-US" b="0" i="0" u="none" baseline="0" dirty="0" err="1" smtClean="0"/>
              <a:t>hemikalijama</a:t>
            </a:r>
            <a:r>
              <a:rPr lang="en-US" b="0" i="0" u="none" baseline="0" dirty="0" smtClean="0"/>
              <a:t> </a:t>
            </a:r>
            <a:r>
              <a:rPr lang="en-US" b="0" i="0" u="none" baseline="0" dirty="0" err="1" smtClean="0"/>
              <a:t>za</a:t>
            </a:r>
            <a:r>
              <a:rPr lang="en-US" b="0" i="0" u="none" baseline="0" dirty="0" smtClean="0"/>
              <a:t> </a:t>
            </a:r>
            <a:r>
              <a:rPr lang="en-US" b="0" i="0" u="none" baseline="0" dirty="0" err="1" smtClean="0"/>
              <a:t>upore</a:t>
            </a:r>
            <a:r>
              <a:rPr lang="vi-VN" b="0" i="0" u="none" baseline="0" dirty="0" smtClean="0"/>
              <a:t>đ</a:t>
            </a:r>
            <a:r>
              <a:rPr lang="en-US" b="0" i="0" u="none" baseline="0" dirty="0" err="1" smtClean="0"/>
              <a:t>ivanje</a:t>
            </a:r>
            <a:r>
              <a:rPr lang="en-US" b="0" i="0" u="none" baseline="0" dirty="0" smtClean="0"/>
              <a:t> </a:t>
            </a:r>
            <a:r>
              <a:rPr lang="en-US" b="0" i="0" u="none" baseline="0" dirty="0" err="1" smtClean="0"/>
              <a:t>sa</a:t>
            </a:r>
            <a:r>
              <a:rPr lang="en-US" b="0" i="0" u="none" baseline="0" dirty="0" smtClean="0"/>
              <a:t> </a:t>
            </a:r>
            <a:r>
              <a:rPr lang="en-US" b="0" i="0" u="none" baseline="0" dirty="0" err="1" smtClean="0"/>
              <a:t>utvr</a:t>
            </a:r>
            <a:r>
              <a:rPr lang="vi-VN" b="0" i="0" u="none" baseline="0" dirty="0" smtClean="0"/>
              <a:t>đ</a:t>
            </a:r>
            <a:r>
              <a:rPr lang="en-US" b="0" i="0" u="none" baseline="0" dirty="0" err="1" smtClean="0"/>
              <a:t>enim</a:t>
            </a:r>
            <a:r>
              <a:rPr lang="en-US" b="0" i="0" u="none" baseline="0" dirty="0" smtClean="0"/>
              <a:t> </a:t>
            </a:r>
            <a:r>
              <a:rPr lang="en-US" b="0" i="0" u="none" baseline="0" dirty="0" err="1" smtClean="0"/>
              <a:t>kriterijima</a:t>
            </a:r>
            <a:r>
              <a:rPr lang="en-US" b="0" i="0" u="none" baseline="0" dirty="0" smtClean="0"/>
              <a:t> </a:t>
            </a:r>
            <a:r>
              <a:rPr lang="en-US" b="0" i="0" u="none" baseline="0" dirty="0" err="1" smtClean="0"/>
              <a:t>opasnosti</a:t>
            </a:r>
            <a:r>
              <a:rPr lang="en-US" b="0" i="0" u="none" baseline="0" dirty="0" smtClean="0"/>
              <a:t>;</a:t>
            </a:r>
            <a:endParaRPr lang="x-none" dirty="0"/>
          </a:p>
          <a:p>
            <a:pPr rtl="0"/>
            <a:r>
              <a:rPr lang="en-US" b="0" i="0" u="none" baseline="0" dirty="0" smtClean="0"/>
              <a:t>I</a:t>
            </a:r>
            <a:r>
              <a:rPr lang="x-none" b="0" i="0" u="none" baseline="0" dirty="0" smtClean="0"/>
              <a:t> </a:t>
            </a:r>
            <a:r>
              <a:rPr lang="en-US" b="0" i="0" u="none" baseline="0" dirty="0" err="1" smtClean="0"/>
              <a:t>informisanju</a:t>
            </a:r>
            <a:r>
              <a:rPr lang="en-US" b="0" i="0" u="none" dirty="0" smtClean="0"/>
              <a:t> o </a:t>
            </a:r>
            <a:r>
              <a:rPr lang="en-US" b="0" i="0" u="none" dirty="0" err="1" smtClean="0"/>
              <a:t>opasnostima</a:t>
            </a:r>
            <a:r>
              <a:rPr lang="x-none" b="0" i="0" u="none" baseline="0" dirty="0" smtClean="0"/>
              <a:t>, </a:t>
            </a:r>
            <a:r>
              <a:rPr lang="en-US" b="0" i="0" u="none" baseline="0" dirty="0" smtClean="0"/>
              <a:t> </a:t>
            </a:r>
            <a:r>
              <a:rPr lang="en-US" b="0" i="0" u="none" baseline="0" dirty="0" err="1" smtClean="0"/>
              <a:t>kao</a:t>
            </a:r>
            <a:r>
              <a:rPr lang="en-US" b="0" i="0" u="none" baseline="0" dirty="0" smtClean="0"/>
              <a:t> </a:t>
            </a:r>
            <a:r>
              <a:rPr lang="en-US" b="0" i="0" u="none" baseline="0" dirty="0" err="1" smtClean="0"/>
              <a:t>i</a:t>
            </a:r>
            <a:r>
              <a:rPr lang="en-US" b="0" i="0" u="none" baseline="0" dirty="0" smtClean="0"/>
              <a:t> </a:t>
            </a:r>
            <a:r>
              <a:rPr lang="en-US" b="0" i="0" u="none" baseline="0" dirty="0" err="1" smtClean="0"/>
              <a:t>zaštitnim</a:t>
            </a:r>
            <a:r>
              <a:rPr lang="en-US" b="0" i="0" u="none" baseline="0" dirty="0" smtClean="0"/>
              <a:t> </a:t>
            </a:r>
            <a:r>
              <a:rPr lang="en-US" b="0" i="0" u="none" baseline="0" dirty="0" err="1" smtClean="0"/>
              <a:t>mjerama</a:t>
            </a:r>
            <a:r>
              <a:rPr lang="en-US" b="0" i="0" u="none" baseline="0" dirty="0" smtClean="0"/>
              <a:t>, </a:t>
            </a:r>
            <a:r>
              <a:rPr lang="x-none" b="0" i="0" u="none" baseline="0" dirty="0" smtClean="0"/>
              <a:t>n</a:t>
            </a:r>
            <a:r>
              <a:rPr lang="en-US" b="0" i="0" u="none" baseline="0" dirty="0" smtClean="0"/>
              <a:t>a</a:t>
            </a:r>
            <a:r>
              <a:rPr lang="x-none" b="0" i="0" u="none" baseline="0" dirty="0" smtClean="0"/>
              <a:t> </a:t>
            </a:r>
            <a:r>
              <a:rPr lang="en-US" b="0" i="0" u="none" baseline="0" dirty="0" err="1" smtClean="0"/>
              <a:t>etiketama</a:t>
            </a:r>
            <a:r>
              <a:rPr lang="en-US" b="0" i="0" u="none" baseline="0" dirty="0" smtClean="0"/>
              <a:t>, </a:t>
            </a:r>
            <a:r>
              <a:rPr lang="en-US" dirty="0" smtClean="0"/>
              <a:t> </a:t>
            </a:r>
            <a:r>
              <a:rPr lang="en-US" dirty="0" err="1" smtClean="0"/>
              <a:t>sigurnosno-tehni</a:t>
            </a:r>
            <a:r>
              <a:rPr lang="bs-Latn-BA" dirty="0" smtClean="0"/>
              <a:t>č</a:t>
            </a:r>
            <a:r>
              <a:rPr lang="en-US" dirty="0" err="1" smtClean="0"/>
              <a:t>kim</a:t>
            </a:r>
            <a:r>
              <a:rPr lang="en-US" b="0" i="0" u="none" dirty="0" smtClean="0"/>
              <a:t> </a:t>
            </a:r>
            <a:r>
              <a:rPr lang="en-US" b="0" i="0" u="none" dirty="0" err="1" smtClean="0"/>
              <a:t>listama</a:t>
            </a:r>
            <a:r>
              <a:rPr lang="en-US" b="0" i="0" u="none" dirty="0" smtClean="0"/>
              <a:t> </a:t>
            </a:r>
            <a:r>
              <a:rPr lang="x-none" b="0" i="0" u="none" baseline="0" dirty="0" smtClean="0"/>
              <a:t>(</a:t>
            </a:r>
            <a:r>
              <a:rPr lang="x-none" b="0" i="0" u="none" baseline="0" dirty="0"/>
              <a:t>SDS) </a:t>
            </a:r>
            <a:r>
              <a:rPr lang="en-US" b="0" i="0" u="none" baseline="0" dirty="0" err="1" smtClean="0"/>
              <a:t>i</a:t>
            </a:r>
            <a:r>
              <a:rPr lang="x-none" b="0" i="0" u="none" baseline="0" dirty="0" smtClean="0"/>
              <a:t> </a:t>
            </a:r>
            <a:r>
              <a:rPr lang="en-US" b="0" i="0" u="none" baseline="0" dirty="0" smtClean="0"/>
              <a:t>p</a:t>
            </a:r>
            <a:r>
              <a:rPr lang="x-none" b="0" i="0" u="none" baseline="0" dirty="0" smtClean="0"/>
              <a:t>i</a:t>
            </a:r>
            <a:r>
              <a:rPr lang="en-US" b="0" i="0" u="none" baseline="0" dirty="0" smtClean="0"/>
              <a:t>k</a:t>
            </a:r>
            <a:r>
              <a:rPr lang="x-none" b="0" i="0" u="none" baseline="0" dirty="0" smtClean="0"/>
              <a:t>togram</a:t>
            </a:r>
            <a:r>
              <a:rPr lang="en-US" b="0" i="0" u="none" baseline="0" dirty="0" err="1" smtClean="0"/>
              <a:t>ima</a:t>
            </a:r>
            <a:r>
              <a:rPr lang="x-none" b="0" i="0" u="none" baseline="0" dirty="0" smtClean="0"/>
              <a:t>. </a:t>
            </a:r>
            <a:endParaRPr lang="x-none" b="0" i="0" u="none" baseline="0" dirty="0"/>
          </a:p>
          <a:p>
            <a:pPr marL="0" indent="0" rtl="0">
              <a:buNone/>
            </a:pPr>
            <a:r>
              <a:rPr lang="en-US" b="0" i="0" u="none" baseline="0" dirty="0" err="1" smtClean="0"/>
              <a:t>Kompletan</a:t>
            </a:r>
            <a:r>
              <a:rPr lang="en-US" b="0" i="0" u="none" baseline="0" dirty="0" smtClean="0"/>
              <a:t> </a:t>
            </a:r>
            <a:r>
              <a:rPr lang="en-US" b="0" i="0" u="none" baseline="0" dirty="0" err="1" smtClean="0"/>
              <a:t>vodič</a:t>
            </a:r>
            <a:r>
              <a:rPr lang="en-US" b="0" i="0" u="none" baseline="0" dirty="0" smtClean="0"/>
              <a:t> </a:t>
            </a:r>
            <a:r>
              <a:rPr lang="en-US" b="0" i="0" u="none" baseline="0" dirty="0" err="1" smtClean="0"/>
              <a:t>za</a:t>
            </a:r>
            <a:r>
              <a:rPr lang="x-none" b="0" i="0" u="none" baseline="0" dirty="0" smtClean="0"/>
              <a:t> GHS: </a:t>
            </a:r>
            <a:endParaRPr lang="x-none" dirty="0"/>
          </a:p>
          <a:p>
            <a:pPr marL="0" indent="0" rtl="0">
              <a:buNone/>
            </a:pPr>
            <a:r>
              <a:rPr lang="en-US" b="0" i="0" u="none" baseline="0" dirty="0" smtClean="0">
                <a:hlinkClick r:id="rId3"/>
              </a:rPr>
              <a:t>Link to Globally Harmonized System</a:t>
            </a:r>
            <a:endParaRPr lang="x-none" b="0" i="0" u="none" baseline="0" dirty="0"/>
          </a:p>
          <a:p>
            <a:endParaRPr lang="x-none" dirty="0"/>
          </a:p>
        </p:txBody>
      </p:sp>
    </p:spTree>
    <p:extLst>
      <p:ext uri="{BB962C8B-B14F-4D97-AF65-F5344CB8AC3E}">
        <p14:creationId xmlns:p14="http://schemas.microsoft.com/office/powerpoint/2010/main" val="3405888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0" i="0" u="none" baseline="0" dirty="0" smtClean="0"/>
              <a:t>FIZIČKA STANJA</a:t>
            </a:r>
            <a:r>
              <a:rPr lang="x-none" b="0" i="0" u="none" baseline="0" smtClean="0"/>
              <a:t>  </a:t>
            </a:r>
            <a:endParaRPr lang="x-none" dirty="0"/>
          </a:p>
        </p:txBody>
      </p:sp>
      <p:sp>
        <p:nvSpPr>
          <p:cNvPr id="5" name="Rectangle 4"/>
          <p:cNvSpPr/>
          <p:nvPr/>
        </p:nvSpPr>
        <p:spPr>
          <a:xfrm>
            <a:off x="212362" y="2330395"/>
            <a:ext cx="11767278" cy="1846659"/>
          </a:xfrm>
          <a:prstGeom prst="rect">
            <a:avLst/>
          </a:prstGeom>
        </p:spPr>
        <p:txBody>
          <a:bodyPr wrap="square">
            <a:spAutoFit/>
          </a:bodyPr>
          <a:lstStyle/>
          <a:p>
            <a:pPr algn="l" rtl="0"/>
            <a:r>
              <a:rPr lang="en-US" sz="2400" b="0" i="0" u="none" baseline="0" dirty="0" err="1" smtClean="0"/>
              <a:t>Prilikom</a:t>
            </a:r>
            <a:r>
              <a:rPr lang="en-US" sz="2400" b="0" i="0" u="none" baseline="0" dirty="0" smtClean="0"/>
              <a:t> </a:t>
            </a:r>
            <a:r>
              <a:rPr lang="en-US" sz="2400" b="0" i="0" u="none" baseline="0" dirty="0" err="1" smtClean="0"/>
              <a:t>razvijanja</a:t>
            </a:r>
            <a:r>
              <a:rPr lang="x-none" sz="2400" b="0" i="0" u="none" baseline="0" smtClean="0"/>
              <a:t> </a:t>
            </a:r>
            <a:r>
              <a:rPr lang="x-none" sz="2400" b="0" i="0" u="none" baseline="0"/>
              <a:t>GHS </a:t>
            </a:r>
            <a:r>
              <a:rPr lang="en-US" sz="2400" b="0" i="0" u="none" baseline="0" dirty="0" smtClean="0"/>
              <a:t>k</a:t>
            </a:r>
            <a:r>
              <a:rPr lang="x-none" sz="2400" b="0" i="0" u="none" baseline="0" smtClean="0"/>
              <a:t>riteri</a:t>
            </a:r>
            <a:r>
              <a:rPr lang="en-US" sz="2400" b="0" i="0" u="none" baseline="0" dirty="0" smtClean="0"/>
              <a:t>j</a:t>
            </a:r>
            <a:r>
              <a:rPr lang="x-none" sz="2400" b="0" i="0" u="none" baseline="0" smtClean="0"/>
              <a:t>a </a:t>
            </a:r>
            <a:r>
              <a:rPr lang="en-US" sz="2400" b="0" i="0" u="none" baseline="0" dirty="0" err="1" smtClean="0"/>
              <a:t>za</a:t>
            </a:r>
            <a:r>
              <a:rPr lang="x-none" sz="2400" b="0" i="0" u="none" baseline="0" smtClean="0"/>
              <a:t> </a:t>
            </a:r>
            <a:r>
              <a:rPr lang="en-US" sz="2400" b="0" i="0" u="none" baseline="0" dirty="0" err="1" smtClean="0"/>
              <a:t>fizičke</a:t>
            </a:r>
            <a:r>
              <a:rPr lang="en-US" sz="2400" b="0" i="0" u="none" baseline="0" dirty="0" smtClean="0"/>
              <a:t> </a:t>
            </a:r>
            <a:r>
              <a:rPr lang="en-US" sz="2400" b="0" i="0" u="none" baseline="0" dirty="0" err="1" smtClean="0"/>
              <a:t>opasnosti</a:t>
            </a:r>
            <a:r>
              <a:rPr lang="x-none" sz="2400" b="0" i="0" u="none" baseline="0" smtClean="0"/>
              <a:t> </a:t>
            </a:r>
            <a:r>
              <a:rPr lang="en-US" sz="2400" b="0" i="0" u="none" baseline="0" dirty="0" err="1" smtClean="0"/>
              <a:t>neophodno</a:t>
            </a:r>
            <a:r>
              <a:rPr lang="en-US" sz="2400" b="0" i="0" u="none" baseline="0" dirty="0" smtClean="0"/>
              <a:t> je </a:t>
            </a:r>
            <a:r>
              <a:rPr lang="en-US" sz="2400" b="0" i="0" u="none" baseline="0" dirty="0" err="1" smtClean="0"/>
              <a:t>definisati</a:t>
            </a:r>
            <a:r>
              <a:rPr lang="en-US" sz="2400" b="0" i="0" u="none" baseline="0" dirty="0" smtClean="0"/>
              <a:t> </a:t>
            </a:r>
            <a:r>
              <a:rPr lang="en-US" sz="2400" b="0" i="0" u="none" baseline="0" dirty="0" err="1" smtClean="0"/>
              <a:t>fizička</a:t>
            </a:r>
            <a:r>
              <a:rPr lang="en-US" sz="2400" b="0" i="0" u="none" baseline="0" dirty="0" smtClean="0"/>
              <a:t> </a:t>
            </a:r>
            <a:r>
              <a:rPr lang="en-US" sz="2400" b="0" i="0" u="none" baseline="0" dirty="0" err="1" smtClean="0"/>
              <a:t>stanja</a:t>
            </a:r>
            <a:r>
              <a:rPr lang="en-US" sz="2400" b="0" i="0" u="none" baseline="0" dirty="0" smtClean="0"/>
              <a:t>.</a:t>
            </a:r>
            <a:r>
              <a:rPr lang="x-none" sz="2400" b="0" i="0" u="none" baseline="0" smtClean="0"/>
              <a:t> </a:t>
            </a:r>
            <a:r>
              <a:rPr lang="en-US" sz="2400" b="0" i="0" u="none" baseline="0" dirty="0" err="1" smtClean="0"/>
              <a:t>Prema</a:t>
            </a:r>
            <a:r>
              <a:rPr lang="x-none" sz="2400" b="0" i="0" u="none" baseline="0" smtClean="0"/>
              <a:t> GHS</a:t>
            </a:r>
            <a:r>
              <a:rPr lang="x-none" sz="2400" b="0" i="0" u="none" baseline="0"/>
              <a:t>,  </a:t>
            </a:r>
            <a:r>
              <a:rPr lang="en-US" sz="2400" b="0" i="0" u="none" baseline="0" dirty="0" err="1" smtClean="0"/>
              <a:t>fizička</a:t>
            </a:r>
            <a:r>
              <a:rPr lang="en-US" sz="2400" b="0" i="0" u="none" baseline="0" dirty="0" smtClean="0"/>
              <a:t> </a:t>
            </a:r>
            <a:r>
              <a:rPr lang="x-none" sz="2400" b="0" i="0" u="none" baseline="0" smtClean="0"/>
              <a:t>sta</a:t>
            </a:r>
            <a:r>
              <a:rPr lang="en-US" sz="2400" b="0" i="0" u="none" baseline="0" dirty="0" err="1" smtClean="0"/>
              <a:t>nja</a:t>
            </a:r>
            <a:r>
              <a:rPr lang="x-none" sz="2400" b="0" i="0" u="none" baseline="0" smtClean="0"/>
              <a:t> </a:t>
            </a:r>
            <a:r>
              <a:rPr lang="en-US" sz="2400" b="0" i="0" u="none" baseline="0" dirty="0" err="1" smtClean="0"/>
              <a:t>mogu</a:t>
            </a:r>
            <a:r>
              <a:rPr lang="en-US" sz="2400" b="0" i="0" u="none" baseline="0" dirty="0" smtClean="0"/>
              <a:t> </a:t>
            </a:r>
            <a:r>
              <a:rPr lang="en-US" sz="2400" b="0" i="0" u="none" baseline="0" dirty="0" err="1" smtClean="0"/>
              <a:t>biti</a:t>
            </a:r>
            <a:r>
              <a:rPr lang="en-US" sz="2400" b="0" i="0" u="none" baseline="0" dirty="0" smtClean="0"/>
              <a:t> </a:t>
            </a:r>
            <a:r>
              <a:rPr lang="en-US" sz="2400" b="0" i="0" u="none" baseline="0" dirty="0" err="1" smtClean="0"/>
              <a:t>gasovita</a:t>
            </a:r>
            <a:r>
              <a:rPr lang="en-US" sz="2400" b="0" i="0" u="none" baseline="0" dirty="0" smtClean="0"/>
              <a:t>,</a:t>
            </a:r>
            <a:r>
              <a:rPr lang="en-US" sz="2400" b="0" i="0" u="none" dirty="0" smtClean="0"/>
              <a:t> </a:t>
            </a:r>
            <a:r>
              <a:rPr lang="en-US" sz="2400" b="0" i="0" u="none" dirty="0" err="1" smtClean="0"/>
              <a:t>tečna</a:t>
            </a:r>
            <a:r>
              <a:rPr lang="en-US" sz="2400" b="0" i="0" u="none" dirty="0" smtClean="0"/>
              <a:t> </a:t>
            </a:r>
            <a:r>
              <a:rPr lang="en-US" sz="2400" b="0" i="0" u="none" dirty="0" err="1" smtClean="0"/>
              <a:t>ili</a:t>
            </a:r>
            <a:r>
              <a:rPr lang="en-US" sz="2400" b="0" i="0" u="none" dirty="0" smtClean="0"/>
              <a:t> </a:t>
            </a:r>
            <a:r>
              <a:rPr lang="en-US" sz="2400" b="0" i="0" u="none" dirty="0" err="1" smtClean="0"/>
              <a:t>čvrsta</a:t>
            </a:r>
            <a:r>
              <a:rPr lang="en-US" sz="2400" b="0" i="0" u="none" dirty="0" smtClean="0"/>
              <a:t>.</a:t>
            </a:r>
            <a:r>
              <a:rPr lang="x-none" sz="2400" b="0" i="0" u="none" baseline="0" smtClean="0"/>
              <a:t> </a:t>
            </a:r>
            <a:endParaRPr lang="x-none" sz="2400" b="0" i="0" u="none" baseline="0"/>
          </a:p>
          <a:p>
            <a:endParaRPr lang="x-none" sz="2400" dirty="0"/>
          </a:p>
          <a:p>
            <a:pPr algn="l" rtl="0">
              <a:buClr>
                <a:srgbClr val="0070C0"/>
              </a:buClr>
            </a:pPr>
            <a:endParaRPr lang="x-none" sz="2400" dirty="0"/>
          </a:p>
          <a:p>
            <a:endParaRPr lang="x-none" dirty="0"/>
          </a:p>
        </p:txBody>
      </p:sp>
    </p:spTree>
    <p:extLst>
      <p:ext uri="{BB962C8B-B14F-4D97-AF65-F5344CB8AC3E}">
        <p14:creationId xmlns:p14="http://schemas.microsoft.com/office/powerpoint/2010/main" val="1798875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0" i="0" u="none" baseline="0" dirty="0" smtClean="0"/>
              <a:t>VRSTE</a:t>
            </a:r>
            <a:r>
              <a:rPr lang="x-none" b="0" i="0" u="none" baseline="0" smtClean="0"/>
              <a:t> </a:t>
            </a:r>
            <a:r>
              <a:rPr lang="en-US" b="0" i="0" u="none" baseline="0" dirty="0" smtClean="0"/>
              <a:t> FIZIČKIH OPASNOSTI</a:t>
            </a:r>
            <a:r>
              <a:rPr lang="x-none" b="0" i="0" u="none" baseline="0" smtClean="0"/>
              <a:t> </a:t>
            </a:r>
            <a:endParaRPr lang="x-none" dirty="0"/>
          </a:p>
        </p:txBody>
      </p:sp>
      <p:sp>
        <p:nvSpPr>
          <p:cNvPr id="7" name="Rectangle 6"/>
          <p:cNvSpPr/>
          <p:nvPr/>
        </p:nvSpPr>
        <p:spPr>
          <a:xfrm>
            <a:off x="581193" y="2226280"/>
            <a:ext cx="10114516" cy="4154984"/>
          </a:xfrm>
          <a:prstGeom prst="rect">
            <a:avLst/>
          </a:prstGeom>
        </p:spPr>
        <p:txBody>
          <a:bodyPr wrap="square">
            <a:spAutoFit/>
          </a:bodyPr>
          <a:lstStyle/>
          <a:p>
            <a:pPr marL="285750" indent="-285750" algn="l" rtl="0">
              <a:buClr>
                <a:srgbClr val="0070C0"/>
              </a:buClr>
              <a:buFont typeface="Wingdings" panose="05000000000000000000" pitchFamily="2" charset="2"/>
              <a:buChar char="§"/>
            </a:pPr>
            <a:r>
              <a:rPr lang="x-none" sz="2400" b="0" i="0" u="none" baseline="0" smtClean="0">
                <a:latin typeface="Times New Roman" panose="02020603050405020304" pitchFamily="18" charset="0"/>
              </a:rPr>
              <a:t>E</a:t>
            </a:r>
            <a:r>
              <a:rPr lang="en-US" sz="2400" b="0" i="0" u="none" baseline="0" dirty="0" err="1" smtClean="0">
                <a:latin typeface="Times New Roman" panose="02020603050405020304" pitchFamily="18" charset="0"/>
              </a:rPr>
              <a:t>ks</a:t>
            </a:r>
            <a:r>
              <a:rPr lang="x-none" sz="2400" b="0" i="0" u="none" baseline="0" smtClean="0">
                <a:latin typeface="Times New Roman" panose="02020603050405020304" pitchFamily="18" charset="0"/>
              </a:rPr>
              <a:t>plo</a:t>
            </a:r>
            <a:r>
              <a:rPr lang="en-US" sz="2400" b="0" i="0" u="none" baseline="0" dirty="0" smtClean="0">
                <a:latin typeface="Times New Roman" panose="02020603050405020304" pitchFamily="18" charset="0"/>
              </a:rPr>
              <a:t>z</a:t>
            </a:r>
            <a:r>
              <a:rPr lang="x-none" sz="2400" b="0" i="0" u="none" baseline="0" smtClean="0">
                <a:latin typeface="Times New Roman" panose="02020603050405020304" pitchFamily="18" charset="0"/>
              </a:rPr>
              <a:t>i</a:t>
            </a:r>
            <a:r>
              <a:rPr lang="en-US" sz="2400" b="0" i="0" u="none" baseline="0" dirty="0" smtClean="0">
                <a:latin typeface="Times New Roman" panose="02020603050405020304" pitchFamily="18" charset="0"/>
              </a:rPr>
              <a:t>vi</a:t>
            </a:r>
            <a:r>
              <a:rPr lang="x-none" sz="2400" b="0" i="0" u="none" baseline="0" smtClean="0">
                <a:latin typeface="Times New Roman" panose="02020603050405020304" pitchFamily="18" charset="0"/>
              </a:rPr>
              <a:t>: </a:t>
            </a:r>
            <a:r>
              <a:rPr lang="en-US" sz="2400" b="0" i="0" u="none" baseline="0" dirty="0" smtClean="0">
                <a:latin typeface="Times New Roman" panose="02020603050405020304" pitchFamily="18" charset="0"/>
              </a:rPr>
              <a:t>S</a:t>
            </a:r>
            <a:r>
              <a:rPr lang="x-none" sz="2400" b="0" i="0" u="none" baseline="0" smtClean="0">
                <a:latin typeface="Times New Roman" panose="02020603050405020304" pitchFamily="18" charset="0"/>
              </a:rPr>
              <a:t>u</a:t>
            </a:r>
            <a:r>
              <a:rPr lang="en-US" sz="2400" b="0" i="0" u="none" baseline="0" dirty="0" err="1" smtClean="0">
                <a:latin typeface="Times New Roman" panose="02020603050405020304" pitchFamily="18" charset="0"/>
              </a:rPr>
              <a:t>pstance</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koje</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mogu</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eksplodirati</a:t>
            </a:r>
            <a:r>
              <a:rPr lang="x-none" sz="2400" b="0" i="0" u="none" baseline="0" smtClean="0">
                <a:latin typeface="Times New Roman" panose="02020603050405020304" pitchFamily="18" charset="0"/>
              </a:rPr>
              <a:t>  </a:t>
            </a:r>
            <a:endParaRPr lang="x-none" sz="2400" dirty="0">
              <a:latin typeface="Arial" panose="020B0604020202020204" pitchFamily="34" charset="0"/>
            </a:endParaRPr>
          </a:p>
          <a:p>
            <a:pPr marL="285750" indent="-285750" algn="l" rtl="0">
              <a:buClr>
                <a:srgbClr val="0070C0"/>
              </a:buClr>
              <a:buFont typeface="Wingdings" panose="05000000000000000000" pitchFamily="2" charset="2"/>
              <a:buChar char="§"/>
            </a:pPr>
            <a:r>
              <a:rPr lang="en-US" sz="2400" dirty="0" err="1" smtClean="0">
                <a:latin typeface="Times New Roman" panose="02020603050405020304" pitchFamily="18" charset="0"/>
              </a:rPr>
              <a:t>Z</a:t>
            </a:r>
            <a:r>
              <a:rPr lang="en-US" sz="2400" b="0" i="0" u="none" baseline="0" dirty="0" err="1" smtClean="0">
                <a:latin typeface="Times New Roman" panose="02020603050405020304" pitchFamily="18" charset="0"/>
              </a:rPr>
              <a:t>apaljivi</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gasovi</a:t>
            </a:r>
            <a:r>
              <a:rPr lang="x-none" sz="2400" b="0" i="0" u="none" baseline="0" smtClean="0">
                <a:latin typeface="Times New Roman" panose="02020603050405020304" pitchFamily="18" charset="0"/>
              </a:rPr>
              <a:t>: Gas </a:t>
            </a:r>
            <a:r>
              <a:rPr lang="en-US" sz="2400" b="0" i="0" u="none" baseline="0" dirty="0" err="1" smtClean="0">
                <a:latin typeface="Times New Roman" panose="02020603050405020304" pitchFamily="18" charset="0"/>
              </a:rPr>
              <a:t>koji</a:t>
            </a:r>
            <a:r>
              <a:rPr lang="en-US" sz="2400" b="0" i="0" u="none" baseline="0" dirty="0" smtClean="0">
                <a:latin typeface="Times New Roman" panose="02020603050405020304" pitchFamily="18" charset="0"/>
              </a:rPr>
              <a:t> se </a:t>
            </a:r>
            <a:r>
              <a:rPr lang="en-US" sz="2400" b="0" i="0" u="none" baseline="0" dirty="0" err="1" smtClean="0">
                <a:latin typeface="Times New Roman" panose="02020603050405020304" pitchFamily="18" charset="0"/>
              </a:rPr>
              <a:t>može</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zapaliti</a:t>
            </a:r>
            <a:endParaRPr lang="x-none" sz="2400" dirty="0">
              <a:latin typeface="Arial" panose="020B0604020202020204" pitchFamily="34" charset="0"/>
            </a:endParaRPr>
          </a:p>
          <a:p>
            <a:pPr marL="285750" indent="-285750" algn="l" rtl="0">
              <a:buClr>
                <a:srgbClr val="0070C0"/>
              </a:buClr>
              <a:buFont typeface="Wingdings" panose="05000000000000000000" pitchFamily="2" charset="2"/>
              <a:buChar char="§"/>
            </a:pPr>
            <a:r>
              <a:rPr lang="en-US" sz="2400" b="0" i="0" u="none" baseline="0" dirty="0" err="1" smtClean="0">
                <a:latin typeface="Times New Roman" panose="02020603050405020304" pitchFamily="18" charset="0"/>
              </a:rPr>
              <a:t>Zapaljivi</a:t>
            </a:r>
            <a:r>
              <a:rPr lang="x-none" sz="2400" b="0" i="0" u="none" baseline="0" smtClean="0">
                <a:latin typeface="Times New Roman" panose="02020603050405020304" pitchFamily="18" charset="0"/>
              </a:rPr>
              <a:t> </a:t>
            </a:r>
            <a:r>
              <a:rPr lang="en-US" sz="2400" b="0" i="0" u="none" baseline="0" dirty="0" smtClean="0">
                <a:latin typeface="Times New Roman" panose="02020603050405020304" pitchFamily="18" charset="0"/>
              </a:rPr>
              <a:t>a</a:t>
            </a:r>
            <a:r>
              <a:rPr lang="x-none" sz="2400" b="0" i="0" u="none" baseline="0" smtClean="0">
                <a:latin typeface="Times New Roman" panose="02020603050405020304" pitchFamily="18" charset="0"/>
              </a:rPr>
              <a:t>erosol</a:t>
            </a:r>
            <a:r>
              <a:rPr lang="en-US" sz="2400" b="0" i="0" u="none" baseline="0" dirty="0" err="1" smtClean="0">
                <a:latin typeface="Times New Roman" panose="02020603050405020304" pitchFamily="18" charset="0"/>
              </a:rPr>
              <a:t>i</a:t>
            </a:r>
            <a:r>
              <a:rPr lang="x-none" sz="2400" b="0" i="0" u="none" baseline="0" smtClean="0">
                <a:latin typeface="Times New Roman" panose="02020603050405020304" pitchFamily="18" charset="0"/>
              </a:rPr>
              <a:t>: Spr</a:t>
            </a:r>
            <a:r>
              <a:rPr lang="en-US" sz="2400" b="0" i="0" u="none" baseline="0" dirty="0" err="1" smtClean="0">
                <a:latin typeface="Times New Roman" panose="02020603050405020304" pitchFamily="18" charset="0"/>
              </a:rPr>
              <a:t>ejovi</a:t>
            </a:r>
            <a:r>
              <a:rPr lang="x-none" sz="2400" b="0" i="0" u="none" baseline="0" smtClean="0">
                <a:latin typeface="Times New Roman" panose="02020603050405020304" pitchFamily="18" charset="0"/>
              </a:rPr>
              <a:t>, </a:t>
            </a:r>
            <a:r>
              <a:rPr lang="en-US" sz="2400" b="0" i="0" u="none" baseline="0" dirty="0" err="1" smtClean="0">
                <a:latin typeface="Times New Roman" panose="02020603050405020304" pitchFamily="18" charset="0"/>
              </a:rPr>
              <a:t>dimovi</a:t>
            </a:r>
            <a:r>
              <a:rPr lang="x-none" sz="2400" b="0" i="0" u="none" baseline="0" smtClean="0">
                <a:latin typeface="Times New Roman" panose="02020603050405020304" pitchFamily="18" charset="0"/>
              </a:rPr>
              <a:t> </a:t>
            </a:r>
            <a:r>
              <a:rPr lang="en-US" sz="2400" b="0" i="0" u="none" baseline="0" dirty="0" err="1" smtClean="0">
                <a:latin typeface="Times New Roman" panose="02020603050405020304" pitchFamily="18" charset="0"/>
              </a:rPr>
              <a:t>ili</a:t>
            </a:r>
            <a:r>
              <a:rPr lang="x-none" sz="2400" b="0" i="0" u="none" baseline="0" smtClean="0">
                <a:latin typeface="Times New Roman" panose="02020603050405020304" pitchFamily="18" charset="0"/>
              </a:rPr>
              <a:t> </a:t>
            </a:r>
            <a:r>
              <a:rPr lang="en-US" sz="2400" dirty="0" err="1" smtClean="0">
                <a:latin typeface="Times New Roman" panose="02020603050405020304" pitchFamily="18" charset="0"/>
              </a:rPr>
              <a:t>isparenja</a:t>
            </a:r>
            <a:r>
              <a:rPr lang="en-US" sz="2400" dirty="0" smtClean="0">
                <a:latin typeface="Times New Roman" panose="02020603050405020304" pitchFamily="18" charset="0"/>
              </a:rPr>
              <a:t> </a:t>
            </a:r>
            <a:r>
              <a:rPr lang="en-US" sz="2400" dirty="0" err="1" smtClean="0">
                <a:latin typeface="Times New Roman" panose="02020603050405020304" pitchFamily="18" charset="0"/>
              </a:rPr>
              <a:t>koja</a:t>
            </a:r>
            <a:r>
              <a:rPr lang="en-US" sz="2400" dirty="0" smtClean="0">
                <a:latin typeface="Times New Roman" panose="02020603050405020304" pitchFamily="18" charset="0"/>
              </a:rPr>
              <a:t> se </a:t>
            </a:r>
            <a:r>
              <a:rPr lang="en-US" sz="2400" dirty="0" err="1" smtClean="0">
                <a:latin typeface="Times New Roman" panose="02020603050405020304" pitchFamily="18" charset="0"/>
              </a:rPr>
              <a:t>mogu</a:t>
            </a:r>
            <a:r>
              <a:rPr lang="en-US" sz="2400" dirty="0" smtClean="0">
                <a:latin typeface="Times New Roman" panose="02020603050405020304" pitchFamily="18" charset="0"/>
              </a:rPr>
              <a:t> </a:t>
            </a:r>
            <a:r>
              <a:rPr lang="en-US" sz="2400" dirty="0" err="1" smtClean="0">
                <a:latin typeface="Times New Roman" panose="02020603050405020304" pitchFamily="18" charset="0"/>
              </a:rPr>
              <a:t>zapaliti</a:t>
            </a:r>
            <a:endParaRPr lang="en-US" sz="2400" dirty="0" smtClean="0">
              <a:latin typeface="Times New Roman" panose="02020603050405020304" pitchFamily="18" charset="0"/>
            </a:endParaRPr>
          </a:p>
          <a:p>
            <a:pPr marL="285750" indent="-285750" algn="l" rtl="0">
              <a:buClr>
                <a:srgbClr val="0070C0"/>
              </a:buClr>
              <a:buFont typeface="Wingdings" panose="05000000000000000000" pitchFamily="2" charset="2"/>
              <a:buChar char="§"/>
            </a:pPr>
            <a:r>
              <a:rPr lang="en-US" sz="2400" b="0" i="0" u="none" baseline="0" dirty="0" err="1" smtClean="0">
                <a:latin typeface="Times New Roman" panose="02020603050405020304" pitchFamily="18" charset="0"/>
              </a:rPr>
              <a:t>Oksidirajući</a:t>
            </a:r>
            <a:r>
              <a:rPr lang="x-none" sz="2400" b="0" i="0" u="none" baseline="0" smtClean="0">
                <a:latin typeface="Times New Roman" panose="02020603050405020304" pitchFamily="18" charset="0"/>
              </a:rPr>
              <a:t> </a:t>
            </a:r>
            <a:r>
              <a:rPr lang="en-US" sz="2400" b="0" i="0" u="none" baseline="0" dirty="0" err="1" smtClean="0">
                <a:latin typeface="Times New Roman" panose="02020603050405020304" pitchFamily="18" charset="0"/>
              </a:rPr>
              <a:t>gasovi</a:t>
            </a:r>
            <a:r>
              <a:rPr lang="x-none" sz="2400" b="0" i="0" u="none" baseline="0" smtClean="0">
                <a:latin typeface="Times New Roman" panose="02020603050405020304" pitchFamily="18" charset="0"/>
              </a:rPr>
              <a:t>: Gas</a:t>
            </a:r>
            <a:r>
              <a:rPr lang="en-US" sz="2400" b="0" i="0" u="none" baseline="0" dirty="0" err="1" smtClean="0">
                <a:latin typeface="Times New Roman" panose="02020603050405020304" pitchFamily="18" charset="0"/>
              </a:rPr>
              <a:t>ovi</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koji</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mogu</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uzrokovati</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koroziju</a:t>
            </a:r>
            <a:r>
              <a:rPr lang="x-none" sz="2400" b="0" i="0" u="none" baseline="0" smtClean="0">
                <a:latin typeface="Times New Roman" panose="02020603050405020304" pitchFamily="18" charset="0"/>
              </a:rPr>
              <a:t> </a:t>
            </a:r>
            <a:endParaRPr lang="x-none" sz="2400" dirty="0">
              <a:latin typeface="Arial" panose="020B0604020202020204" pitchFamily="34" charset="0"/>
            </a:endParaRPr>
          </a:p>
          <a:p>
            <a:pPr marL="285750" indent="-285750" algn="l" rtl="0">
              <a:buClr>
                <a:srgbClr val="0070C0"/>
              </a:buClr>
              <a:buFont typeface="Wingdings" panose="05000000000000000000" pitchFamily="2" charset="2"/>
              <a:buChar char="§"/>
            </a:pPr>
            <a:r>
              <a:rPr lang="x-none" sz="2400" b="0" i="0" u="none" baseline="0" smtClean="0">
                <a:latin typeface="Times New Roman" panose="02020603050405020304" pitchFamily="18" charset="0"/>
              </a:rPr>
              <a:t>Gas</a:t>
            </a:r>
            <a:r>
              <a:rPr lang="en-US" sz="2400" b="0" i="0" u="none" baseline="0" dirty="0" err="1" smtClean="0">
                <a:latin typeface="Times New Roman" panose="02020603050405020304" pitchFamily="18" charset="0"/>
              </a:rPr>
              <a:t>ovi</a:t>
            </a:r>
            <a:r>
              <a:rPr lang="en-US" sz="2400" b="0" i="0" u="none" baseline="0" dirty="0" smtClean="0">
                <a:latin typeface="Times New Roman" panose="02020603050405020304" pitchFamily="18" charset="0"/>
              </a:rPr>
              <a:t> pod </a:t>
            </a:r>
            <a:r>
              <a:rPr lang="en-US" sz="2400" b="0" i="0" u="none" baseline="0" dirty="0" err="1" smtClean="0">
                <a:latin typeface="Times New Roman" panose="02020603050405020304" pitchFamily="18" charset="0"/>
              </a:rPr>
              <a:t>pritiskom</a:t>
            </a:r>
            <a:r>
              <a:rPr lang="x-none" sz="2400" b="0" i="0" u="none" baseline="0" smtClean="0">
                <a:latin typeface="Times New Roman" panose="02020603050405020304" pitchFamily="18" charset="0"/>
              </a:rPr>
              <a:t>: </a:t>
            </a:r>
            <a:r>
              <a:rPr lang="en-US" sz="2400" b="0" i="0" u="none" baseline="0" dirty="0" err="1" smtClean="0">
                <a:latin typeface="Times New Roman" panose="02020603050405020304" pitchFamily="18" charset="0"/>
              </a:rPr>
              <a:t>Naduvavanje</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balona</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dok</a:t>
            </a:r>
            <a:r>
              <a:rPr lang="en-US" sz="2400" b="0" i="0" u="none" baseline="0" dirty="0" smtClean="0">
                <a:latin typeface="Times New Roman" panose="02020603050405020304" pitchFamily="18" charset="0"/>
              </a:rPr>
              <a:t> ne </a:t>
            </a:r>
            <a:r>
              <a:rPr lang="en-US" sz="2400" b="0" i="0" u="none" baseline="0" dirty="0" err="1" smtClean="0">
                <a:latin typeface="Times New Roman" panose="02020603050405020304" pitchFamily="18" charset="0"/>
              </a:rPr>
              <a:t>pukne</a:t>
            </a:r>
            <a:endParaRPr lang="x-none" sz="2400" dirty="0">
              <a:latin typeface="Arial" panose="020B0604020202020204" pitchFamily="34" charset="0"/>
            </a:endParaRPr>
          </a:p>
          <a:p>
            <a:pPr marL="285750" indent="-285750" algn="l" rtl="0">
              <a:buClr>
                <a:srgbClr val="0070C0"/>
              </a:buClr>
              <a:buFont typeface="Wingdings" panose="05000000000000000000" pitchFamily="2" charset="2"/>
              <a:buChar char="§"/>
            </a:pPr>
            <a:r>
              <a:rPr lang="en-US" sz="2400" b="0" i="0" u="none" baseline="0" dirty="0" err="1" smtClean="0">
                <a:latin typeface="Times New Roman" panose="02020603050405020304" pitchFamily="18" charset="0"/>
              </a:rPr>
              <a:t>Zapaljive</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tekućine</a:t>
            </a:r>
            <a:r>
              <a:rPr lang="x-none" sz="2400" b="0" i="0" u="none" baseline="0" smtClean="0">
                <a:latin typeface="Times New Roman" panose="02020603050405020304" pitchFamily="18" charset="0"/>
              </a:rPr>
              <a:t>: </a:t>
            </a:r>
            <a:r>
              <a:rPr lang="en-US" sz="2400" b="0" i="0" u="none" baseline="0" dirty="0" err="1" smtClean="0">
                <a:latin typeface="Times New Roman" panose="02020603050405020304" pitchFamily="18" charset="0"/>
              </a:rPr>
              <a:t>Tekućine</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koje</a:t>
            </a:r>
            <a:r>
              <a:rPr lang="en-US" sz="2400" b="0" i="0" u="none" baseline="0" dirty="0" smtClean="0">
                <a:latin typeface="Times New Roman" panose="02020603050405020304" pitchFamily="18" charset="0"/>
              </a:rPr>
              <a:t> se </a:t>
            </a:r>
            <a:r>
              <a:rPr lang="en-US" sz="2400" b="0" i="0" u="none" baseline="0" dirty="0" err="1" smtClean="0">
                <a:latin typeface="Times New Roman" panose="02020603050405020304" pitchFamily="18" charset="0"/>
              </a:rPr>
              <a:t>mogu</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zapaliti</a:t>
            </a:r>
            <a:r>
              <a:rPr lang="x-none" sz="2400" b="0" i="0" u="none" baseline="0" smtClean="0">
                <a:latin typeface="Times New Roman" panose="02020603050405020304" pitchFamily="18" charset="0"/>
              </a:rPr>
              <a:t> </a:t>
            </a:r>
            <a:endParaRPr lang="x-none" sz="2400" dirty="0">
              <a:latin typeface="Arial" panose="020B0604020202020204" pitchFamily="34" charset="0"/>
            </a:endParaRPr>
          </a:p>
          <a:p>
            <a:pPr marL="285750" indent="-285750" algn="l" rtl="0">
              <a:buClr>
                <a:srgbClr val="0070C0"/>
              </a:buClr>
              <a:buFont typeface="Wingdings" panose="05000000000000000000" pitchFamily="2" charset="2"/>
              <a:buChar char="§"/>
            </a:pPr>
            <a:r>
              <a:rPr lang="en-US" sz="2400" b="0" i="0" u="none" baseline="0" dirty="0" err="1" smtClean="0">
                <a:latin typeface="Times New Roman" panose="02020603050405020304" pitchFamily="18" charset="0"/>
              </a:rPr>
              <a:t>Zapaljiva</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čvrsta</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tijela</a:t>
            </a:r>
            <a:r>
              <a:rPr lang="x-none" sz="2400" b="0" i="0" u="none" baseline="0" smtClean="0">
                <a:latin typeface="Times New Roman" panose="02020603050405020304" pitchFamily="18" charset="0"/>
              </a:rPr>
              <a:t>: </a:t>
            </a:r>
            <a:r>
              <a:rPr lang="en-US" sz="2400" b="0" i="0" u="none" baseline="0" dirty="0" err="1" smtClean="0">
                <a:latin typeface="Times New Roman" panose="02020603050405020304" pitchFamily="18" charset="0"/>
              </a:rPr>
              <a:t>Čvrsta</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tijela</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koja</a:t>
            </a:r>
            <a:r>
              <a:rPr lang="en-US" sz="2400" b="0" i="0" u="none" baseline="0" dirty="0" smtClean="0">
                <a:latin typeface="Times New Roman" panose="02020603050405020304" pitchFamily="18" charset="0"/>
              </a:rPr>
              <a:t> se </a:t>
            </a:r>
            <a:r>
              <a:rPr lang="en-US" sz="2400" b="0" i="0" u="none" baseline="0" dirty="0" err="1" smtClean="0">
                <a:latin typeface="Times New Roman" panose="02020603050405020304" pitchFamily="18" charset="0"/>
              </a:rPr>
              <a:t>mogu</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zapaliti</a:t>
            </a:r>
            <a:r>
              <a:rPr lang="x-none" sz="2400" b="0" i="0" u="none" baseline="0" smtClean="0">
                <a:latin typeface="Times New Roman" panose="02020603050405020304" pitchFamily="18" charset="0"/>
              </a:rPr>
              <a:t>  </a:t>
            </a:r>
            <a:endParaRPr lang="x-none" sz="2400" dirty="0">
              <a:latin typeface="Arial" panose="020B0604020202020204" pitchFamily="34" charset="0"/>
            </a:endParaRPr>
          </a:p>
          <a:p>
            <a:pPr marL="285750" indent="-285750" algn="l" rtl="0">
              <a:buClr>
                <a:srgbClr val="0070C0"/>
              </a:buClr>
              <a:buFont typeface="Wingdings" panose="05000000000000000000" pitchFamily="2" charset="2"/>
              <a:buChar char="§"/>
            </a:pPr>
            <a:r>
              <a:rPr lang="x-none" sz="2400" b="0" i="0" u="none" baseline="0" smtClean="0">
                <a:latin typeface="Times New Roman" panose="02020603050405020304" pitchFamily="18" charset="0"/>
              </a:rPr>
              <a:t>S</a:t>
            </a:r>
            <a:r>
              <a:rPr lang="en-US" sz="2400" b="0" i="0" u="none" baseline="0" dirty="0" err="1" smtClean="0">
                <a:latin typeface="Times New Roman" panose="02020603050405020304" pitchFamily="18" charset="0"/>
              </a:rPr>
              <a:t>amoreagujuće</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materije</a:t>
            </a:r>
            <a:r>
              <a:rPr lang="x-none" sz="2400" b="0" i="0" u="none" baseline="0" smtClean="0">
                <a:latin typeface="Times New Roman" panose="02020603050405020304" pitchFamily="18" charset="0"/>
              </a:rPr>
              <a:t>: </a:t>
            </a:r>
            <a:r>
              <a:rPr lang="en-US" sz="2400" b="0" i="0" u="none" baseline="0" dirty="0" err="1" smtClean="0">
                <a:latin typeface="Times New Roman" panose="02020603050405020304" pitchFamily="18" charset="0"/>
              </a:rPr>
              <a:t>Materije</a:t>
            </a:r>
            <a:r>
              <a:rPr lang="x-none" sz="2400" b="0" i="0" u="none" baseline="0" smtClean="0">
                <a:latin typeface="Times New Roman" panose="02020603050405020304" pitchFamily="18" charset="0"/>
              </a:rPr>
              <a:t> </a:t>
            </a:r>
            <a:r>
              <a:rPr lang="en-US" sz="2400" b="0" i="0" u="none" baseline="0" dirty="0" err="1" smtClean="0">
                <a:latin typeface="Times New Roman" panose="02020603050405020304" pitchFamily="18" charset="0"/>
              </a:rPr>
              <a:t>koje</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su</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opasne</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bez</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uticaja</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sa</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strane</a:t>
            </a:r>
            <a:r>
              <a:rPr lang="x-none" sz="2400" b="0" i="0" u="none" baseline="0" smtClean="0">
                <a:latin typeface="Times New Roman" panose="02020603050405020304" pitchFamily="18" charset="0"/>
              </a:rPr>
              <a:t> </a:t>
            </a:r>
            <a:endParaRPr lang="x-none" sz="2400" b="0" i="0" u="none" baseline="0">
              <a:latin typeface="Times New Roman" panose="02020603050405020304" pitchFamily="18" charset="0"/>
            </a:endParaRPr>
          </a:p>
          <a:p>
            <a:pPr marL="285750" indent="-285750" algn="l" rtl="0">
              <a:buClr>
                <a:srgbClr val="0070C0"/>
              </a:buClr>
              <a:buFont typeface="Wingdings" panose="05000000000000000000" pitchFamily="2" charset="2"/>
              <a:buChar char="§"/>
            </a:pPr>
            <a:r>
              <a:rPr lang="en-US" sz="2400" b="0" i="0" u="none" baseline="0" dirty="0" smtClean="0">
                <a:latin typeface="Times New Roman" panose="02020603050405020304" pitchFamily="18" charset="0"/>
              </a:rPr>
              <a:t>K</a:t>
            </a:r>
            <a:r>
              <a:rPr lang="x-none" sz="2400" b="0" i="0" u="none" baseline="0" smtClean="0">
                <a:latin typeface="Times New Roman" panose="02020603050405020304" pitchFamily="18" charset="0"/>
              </a:rPr>
              <a:t>oro</a:t>
            </a:r>
            <a:r>
              <a:rPr lang="en-US" sz="2400" b="0" i="0" u="none" baseline="0" dirty="0" smtClean="0">
                <a:latin typeface="Times New Roman" panose="02020603050405020304" pitchFamily="18" charset="0"/>
              </a:rPr>
              <a:t>z</a:t>
            </a:r>
            <a:r>
              <a:rPr lang="x-none" sz="2400" b="0" i="0" u="none" baseline="0" smtClean="0">
                <a:latin typeface="Times New Roman" panose="02020603050405020304" pitchFamily="18" charset="0"/>
              </a:rPr>
              <a:t>i</a:t>
            </a:r>
            <a:r>
              <a:rPr lang="en-US" sz="2400" b="0" i="0" u="none" baseline="0" dirty="0" err="1" smtClean="0">
                <a:latin typeface="Times New Roman" panose="02020603050405020304" pitchFamily="18" charset="0"/>
              </a:rPr>
              <a:t>ja</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za</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metale</a:t>
            </a:r>
            <a:r>
              <a:rPr lang="x-none" sz="2400" b="0" i="0" u="none" baseline="0" smtClean="0">
                <a:latin typeface="Times New Roman" panose="02020603050405020304" pitchFamily="18" charset="0"/>
              </a:rPr>
              <a:t>: Metal</a:t>
            </a:r>
            <a:r>
              <a:rPr lang="en-US" sz="2400" b="0" i="0" u="none" baseline="0" dirty="0" err="1" smtClean="0">
                <a:latin typeface="Times New Roman" panose="02020603050405020304" pitchFamily="18" charset="0"/>
              </a:rPr>
              <a:t>i</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koji</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će</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oštetiti</a:t>
            </a:r>
            <a:r>
              <a:rPr lang="x-none" sz="2400" b="0" i="0" u="none" baseline="0" smtClean="0">
                <a:latin typeface="Times New Roman" panose="02020603050405020304" pitchFamily="18" charset="0"/>
              </a:rPr>
              <a:t> </a:t>
            </a:r>
            <a:r>
              <a:rPr lang="en-US" sz="2400" b="0" i="0" u="none" baseline="0" dirty="0" err="1" smtClean="0">
                <a:latin typeface="Times New Roman" panose="02020603050405020304" pitchFamily="18" charset="0"/>
              </a:rPr>
              <a:t>druge</a:t>
            </a:r>
            <a:r>
              <a:rPr lang="en-US" sz="2400" b="0" i="0" u="none" baseline="0" dirty="0" smtClean="0">
                <a:latin typeface="Times New Roman" panose="02020603050405020304" pitchFamily="18" charset="0"/>
              </a:rPr>
              <a:t> </a:t>
            </a:r>
            <a:r>
              <a:rPr lang="en-US" sz="2400" b="0" i="0" u="none" baseline="0" dirty="0" err="1" smtClean="0">
                <a:latin typeface="Times New Roman" panose="02020603050405020304" pitchFamily="18" charset="0"/>
              </a:rPr>
              <a:t>materijale</a:t>
            </a:r>
            <a:r>
              <a:rPr lang="x-none" sz="2400" b="0" i="0" u="none" baseline="0" smtClean="0">
                <a:latin typeface="Times New Roman" panose="02020603050405020304" pitchFamily="18" charset="0"/>
              </a:rPr>
              <a:t> </a:t>
            </a:r>
            <a:endParaRPr lang="x-none" sz="2400" dirty="0">
              <a:latin typeface="Times New Roman" panose="02020603050405020304" pitchFamily="18" charset="0"/>
            </a:endParaRPr>
          </a:p>
          <a:p>
            <a:pPr marL="285750" indent="-285750" algn="l" rtl="0">
              <a:buClr>
                <a:srgbClr val="0070C0"/>
              </a:buClr>
              <a:buFont typeface="Wingdings" panose="05000000000000000000" pitchFamily="2" charset="2"/>
              <a:buChar char="§"/>
            </a:pPr>
            <a:endParaRPr lang="x-none" sz="2400" dirty="0">
              <a:latin typeface="Arial" panose="020B0604020202020204" pitchFamily="34" charset="0"/>
            </a:endParaRPr>
          </a:p>
          <a:p>
            <a:pPr marL="285750" indent="-285750" algn="l" rtl="0">
              <a:buClr>
                <a:srgbClr val="0070C0"/>
              </a:buClr>
              <a:buFont typeface="Wingdings" panose="05000000000000000000" pitchFamily="2" charset="2"/>
              <a:buChar char="§"/>
            </a:pPr>
            <a:endParaRPr lang="x-none" sz="2400" dirty="0"/>
          </a:p>
        </p:txBody>
      </p:sp>
    </p:spTree>
    <p:extLst>
      <p:ext uri="{BB962C8B-B14F-4D97-AF65-F5344CB8AC3E}">
        <p14:creationId xmlns:p14="http://schemas.microsoft.com/office/powerpoint/2010/main" val="1301399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0" u="none" baseline="0" dirty="0" smtClean="0"/>
              <a:t>VRSTE </a:t>
            </a:r>
            <a:r>
              <a:rPr lang="en-US" dirty="0" smtClean="0"/>
              <a:t>OPASNOSTI </a:t>
            </a:r>
            <a:r>
              <a:rPr lang="en-US" dirty="0" err="1" smtClean="0"/>
              <a:t>za</a:t>
            </a:r>
            <a:r>
              <a:rPr lang="en-US" dirty="0" smtClean="0"/>
              <a:t> </a:t>
            </a:r>
            <a:r>
              <a:rPr lang="en-US" dirty="0" err="1" smtClean="0"/>
              <a:t>zdravlje</a:t>
            </a:r>
            <a:endParaRPr lang="x-none" dirty="0"/>
          </a:p>
        </p:txBody>
      </p:sp>
      <p:sp>
        <p:nvSpPr>
          <p:cNvPr id="3" name="Content Placeholder 2"/>
          <p:cNvSpPr>
            <a:spLocks noGrp="1"/>
          </p:cNvSpPr>
          <p:nvPr>
            <p:ph sz="half" idx="1"/>
          </p:nvPr>
        </p:nvSpPr>
        <p:spPr>
          <a:xfrm>
            <a:off x="581192" y="2228003"/>
            <a:ext cx="10516299" cy="3633047"/>
          </a:xfrm>
        </p:spPr>
        <p:txBody>
          <a:bodyPr>
            <a:normAutofit/>
          </a:bodyPr>
          <a:lstStyle/>
          <a:p>
            <a:pPr algn="l" rtl="0"/>
            <a:r>
              <a:rPr lang="x-none" sz="1900" b="0" i="0" u="none" baseline="0" dirty="0" smtClean="0"/>
              <a:t>A</a:t>
            </a:r>
            <a:r>
              <a:rPr lang="en-US" sz="1900" b="0" i="0" u="none" baseline="0" dirty="0" err="1" smtClean="0"/>
              <a:t>kutna</a:t>
            </a:r>
            <a:r>
              <a:rPr lang="x-none" sz="1900" b="0" i="0" u="none" baseline="0" dirty="0" smtClean="0"/>
              <a:t> </a:t>
            </a:r>
            <a:r>
              <a:rPr lang="en-US" sz="1900" b="0" i="0" u="none" baseline="0" dirty="0" err="1" smtClean="0"/>
              <a:t>toksičnost</a:t>
            </a:r>
            <a:r>
              <a:rPr lang="x-none" sz="1900" b="0" i="0" u="none" baseline="0" dirty="0" smtClean="0"/>
              <a:t>:  </a:t>
            </a:r>
            <a:r>
              <a:rPr lang="en-US" sz="1900" b="0" i="0" u="none" baseline="0" dirty="0" err="1" smtClean="0"/>
              <a:t>Izuzetno</a:t>
            </a:r>
            <a:r>
              <a:rPr lang="en-US" sz="1900" b="0" i="0" u="none" baseline="0" dirty="0" smtClean="0"/>
              <a:t> </a:t>
            </a:r>
            <a:r>
              <a:rPr lang="en-US" sz="1900" b="0" i="0" u="none" baseline="0" dirty="0" err="1" smtClean="0"/>
              <a:t>otrovno</a:t>
            </a:r>
            <a:r>
              <a:rPr lang="x-none" sz="1900" b="0" i="0" u="none" baseline="0" dirty="0" smtClean="0"/>
              <a:t> </a:t>
            </a:r>
            <a:endParaRPr lang="x-none" sz="1900" dirty="0"/>
          </a:p>
          <a:p>
            <a:pPr algn="l" rtl="0"/>
            <a:r>
              <a:rPr lang="en-US" sz="1900" b="0" i="0" u="none" baseline="0" dirty="0" err="1" smtClean="0"/>
              <a:t>Korozija</a:t>
            </a:r>
            <a:r>
              <a:rPr lang="en-US" sz="1900" b="0" i="0" u="none" baseline="0" dirty="0" smtClean="0"/>
              <a:t> </a:t>
            </a:r>
            <a:r>
              <a:rPr lang="en-US" sz="1900" b="0" i="0" u="none" baseline="0" dirty="0" err="1" smtClean="0"/>
              <a:t>kože</a:t>
            </a:r>
            <a:r>
              <a:rPr lang="en-US" sz="1900" b="0" i="0" u="none" baseline="0" dirty="0" smtClean="0"/>
              <a:t>/</a:t>
            </a:r>
            <a:r>
              <a:rPr lang="x-none" sz="1900" b="0" i="0" u="none" baseline="0" dirty="0" smtClean="0"/>
              <a:t>Iriti</a:t>
            </a:r>
            <a:r>
              <a:rPr lang="en-US" sz="1900" b="0" i="0" u="none" baseline="0" dirty="0" err="1" smtClean="0"/>
              <a:t>ranost</a:t>
            </a:r>
            <a:r>
              <a:rPr lang="x-none" sz="1900" b="0" i="0" u="none" baseline="0" dirty="0" smtClean="0"/>
              <a:t>: </a:t>
            </a:r>
            <a:r>
              <a:rPr lang="en-US" sz="1900" b="0" i="0" u="none" baseline="0" dirty="0" err="1" smtClean="0"/>
              <a:t>Hemikalije</a:t>
            </a:r>
            <a:r>
              <a:rPr lang="en-US" sz="1900" b="0" i="0" u="none" baseline="0" dirty="0" smtClean="0"/>
              <a:t> </a:t>
            </a:r>
            <a:r>
              <a:rPr lang="en-US" sz="1900" b="0" i="0" u="none" baseline="0" dirty="0" err="1" smtClean="0"/>
              <a:t>koje</a:t>
            </a:r>
            <a:r>
              <a:rPr lang="en-US" sz="1900" b="0" i="0" u="none" baseline="0" dirty="0" smtClean="0"/>
              <a:t> </a:t>
            </a:r>
            <a:r>
              <a:rPr lang="en-US" sz="1900" b="0" i="0" u="none" baseline="0" dirty="0" err="1" smtClean="0"/>
              <a:t>uzrokuju</a:t>
            </a:r>
            <a:r>
              <a:rPr lang="en-US" sz="1900" b="0" i="0" u="none" dirty="0" smtClean="0"/>
              <a:t> </a:t>
            </a:r>
            <a:r>
              <a:rPr lang="en-US" sz="1900" b="0" i="0" u="none" dirty="0" err="1" smtClean="0"/>
              <a:t>oštećenje</a:t>
            </a:r>
            <a:r>
              <a:rPr lang="en-US" sz="1900" b="0" i="0" u="none" dirty="0" smtClean="0"/>
              <a:t> </a:t>
            </a:r>
            <a:r>
              <a:rPr lang="en-US" sz="1900" b="0" i="0" u="none" dirty="0" err="1" smtClean="0"/>
              <a:t>kože</a:t>
            </a:r>
            <a:r>
              <a:rPr lang="x-none" sz="1900" b="0" i="0" u="none" baseline="0" dirty="0" smtClean="0"/>
              <a:t> </a:t>
            </a:r>
            <a:endParaRPr lang="x-none" sz="1900" dirty="0"/>
          </a:p>
          <a:p>
            <a:pPr algn="l" rtl="0"/>
            <a:r>
              <a:rPr lang="en-US" sz="1900" b="0" i="0" u="none" baseline="0" dirty="0" err="1" smtClean="0"/>
              <a:t>Ozbiljno</a:t>
            </a:r>
            <a:r>
              <a:rPr lang="en-US" sz="1900" b="0" i="0" u="none" baseline="0" dirty="0" smtClean="0"/>
              <a:t> </a:t>
            </a:r>
            <a:r>
              <a:rPr lang="en-US" sz="1900" b="0" i="0" u="none" baseline="0" dirty="0" err="1" smtClean="0"/>
              <a:t>oštećenje</a:t>
            </a:r>
            <a:r>
              <a:rPr lang="en-US" sz="1900" b="0" i="0" u="none" dirty="0" smtClean="0"/>
              <a:t> </a:t>
            </a:r>
            <a:r>
              <a:rPr lang="en-US" sz="1900" b="0" i="0" u="none" dirty="0" err="1" smtClean="0"/>
              <a:t>oka</a:t>
            </a:r>
            <a:r>
              <a:rPr lang="x-none" sz="1900" b="0" i="0" u="none" baseline="0" dirty="0" smtClean="0"/>
              <a:t>/</a:t>
            </a:r>
            <a:r>
              <a:rPr lang="en-US" sz="1900" b="0" i="0" u="none" baseline="0" dirty="0" smtClean="0"/>
              <a:t>I</a:t>
            </a:r>
            <a:r>
              <a:rPr lang="x-none" sz="1900" b="0" i="0" u="none" baseline="0" dirty="0" smtClean="0"/>
              <a:t>rita</a:t>
            </a:r>
            <a:r>
              <a:rPr lang="en-US" sz="1900" b="0" i="0" u="none" baseline="0" dirty="0" err="1" smtClean="0"/>
              <a:t>cija</a:t>
            </a:r>
            <a:r>
              <a:rPr lang="en-US" sz="1900" b="0" i="0" u="none" baseline="0" dirty="0" smtClean="0"/>
              <a:t> </a:t>
            </a:r>
            <a:r>
              <a:rPr lang="en-US" sz="1900" b="0" i="0" u="none" baseline="0" dirty="0" err="1" smtClean="0"/>
              <a:t>oka</a:t>
            </a:r>
            <a:r>
              <a:rPr lang="x-none" sz="1900" b="0" i="0" u="none" baseline="0" dirty="0" smtClean="0"/>
              <a:t>: </a:t>
            </a:r>
            <a:r>
              <a:rPr lang="en-US" sz="1900" b="0" i="0" u="none" baseline="0" dirty="0" err="1" smtClean="0"/>
              <a:t>Hemikalije</a:t>
            </a:r>
            <a:r>
              <a:rPr lang="en-US" sz="1900" b="0" i="0" u="none" baseline="0" dirty="0" smtClean="0"/>
              <a:t> </a:t>
            </a:r>
            <a:r>
              <a:rPr lang="en-US" sz="1900" b="0" i="0" u="none" baseline="0" dirty="0" err="1" smtClean="0"/>
              <a:t>koje</a:t>
            </a:r>
            <a:r>
              <a:rPr lang="en-US" sz="1900" b="0" i="0" u="none" baseline="0" dirty="0" smtClean="0"/>
              <a:t> </a:t>
            </a:r>
            <a:r>
              <a:rPr lang="en-US" sz="1900" b="0" i="0" u="none" baseline="0" dirty="0" err="1" smtClean="0"/>
              <a:t>uzrokuju</a:t>
            </a:r>
            <a:r>
              <a:rPr lang="en-US" sz="1900" b="0" i="0" u="none" baseline="0" dirty="0" smtClean="0"/>
              <a:t> </a:t>
            </a:r>
            <a:r>
              <a:rPr lang="en-US" sz="1900" b="0" i="0" u="none" baseline="0" dirty="0" err="1" smtClean="0"/>
              <a:t>oštećenje</a:t>
            </a:r>
            <a:r>
              <a:rPr lang="en-US" sz="1900" b="0" i="0" u="none" baseline="0" dirty="0" smtClean="0"/>
              <a:t> </a:t>
            </a:r>
            <a:r>
              <a:rPr lang="en-US" sz="1900" b="0" i="0" u="none" baseline="0" dirty="0" err="1" smtClean="0"/>
              <a:t>oka</a:t>
            </a:r>
            <a:r>
              <a:rPr lang="x-none" sz="1900" b="0" i="0" u="none" baseline="0" dirty="0" smtClean="0"/>
              <a:t>  </a:t>
            </a:r>
            <a:endParaRPr lang="x-none" sz="1900" dirty="0"/>
          </a:p>
          <a:p>
            <a:pPr algn="l" rtl="0"/>
            <a:r>
              <a:rPr lang="en-US" sz="1900" b="0" i="0" u="none" baseline="0" dirty="0" err="1" smtClean="0"/>
              <a:t>Osjetljivost</a:t>
            </a:r>
            <a:r>
              <a:rPr lang="en-US" sz="1900" b="0" i="0" u="none" baseline="0" dirty="0" smtClean="0"/>
              <a:t> </a:t>
            </a:r>
            <a:r>
              <a:rPr lang="en-US" sz="1900" b="0" i="0" u="none" baseline="0" dirty="0" err="1" smtClean="0"/>
              <a:t>disajnih</a:t>
            </a:r>
            <a:r>
              <a:rPr lang="en-US" sz="1900" b="0" i="0" u="none" baseline="0" dirty="0" smtClean="0"/>
              <a:t> </a:t>
            </a:r>
            <a:r>
              <a:rPr lang="en-US" sz="1900" b="0" i="0" u="none" baseline="0" dirty="0" err="1" smtClean="0"/>
              <a:t>organa</a:t>
            </a:r>
            <a:r>
              <a:rPr lang="en-US" sz="1900" b="0" i="0" u="none" baseline="0" dirty="0" smtClean="0"/>
              <a:t> </a:t>
            </a:r>
            <a:r>
              <a:rPr lang="en-US" sz="1900" b="0" i="0" u="none" baseline="0" dirty="0" err="1" smtClean="0"/>
              <a:t>ili</a:t>
            </a:r>
            <a:r>
              <a:rPr lang="en-US" sz="1900" b="0" i="0" u="none" baseline="0" dirty="0" smtClean="0"/>
              <a:t> </a:t>
            </a:r>
            <a:r>
              <a:rPr lang="en-US" sz="1900" b="0" i="0" u="none" baseline="0" dirty="0" err="1" smtClean="0"/>
              <a:t>kože</a:t>
            </a:r>
            <a:r>
              <a:rPr lang="x-none" sz="1900" b="0" i="0" u="none" baseline="0" dirty="0" smtClean="0"/>
              <a:t>: </a:t>
            </a:r>
            <a:r>
              <a:rPr lang="en-US" sz="1900" b="0" i="0" u="none" baseline="0" dirty="0" err="1" smtClean="0"/>
              <a:t>Hemikalije</a:t>
            </a:r>
            <a:r>
              <a:rPr lang="en-US" sz="1900" b="0" i="0" u="none" baseline="0" dirty="0" smtClean="0"/>
              <a:t> </a:t>
            </a:r>
            <a:r>
              <a:rPr lang="en-US" sz="1900" b="0" i="0" u="none" baseline="0" dirty="0" err="1" smtClean="0"/>
              <a:t>koje</a:t>
            </a:r>
            <a:r>
              <a:rPr lang="en-US" sz="1900" b="0" i="0" u="none" baseline="0" dirty="0" smtClean="0"/>
              <a:t> </a:t>
            </a:r>
            <a:r>
              <a:rPr lang="en-US" sz="1900" b="0" i="0" u="none" baseline="0" dirty="0" err="1" smtClean="0"/>
              <a:t>uzrokuju</a:t>
            </a:r>
            <a:r>
              <a:rPr lang="en-US" sz="1900" b="0" i="0" u="none" baseline="0" dirty="0" smtClean="0"/>
              <a:t> </a:t>
            </a:r>
            <a:r>
              <a:rPr lang="en-US" sz="1900" b="0" i="0" u="none" baseline="0" dirty="0" err="1" smtClean="0"/>
              <a:t>oštećenje</a:t>
            </a:r>
            <a:r>
              <a:rPr lang="en-US" sz="1900" b="0" i="0" u="none" baseline="0" dirty="0" smtClean="0"/>
              <a:t> </a:t>
            </a:r>
            <a:r>
              <a:rPr lang="en-US" sz="1900" b="0" i="0" u="none" baseline="0" dirty="0" err="1" smtClean="0"/>
              <a:t>pluća</a:t>
            </a:r>
            <a:r>
              <a:rPr lang="en-US" sz="1900" b="0" i="0" u="none" baseline="0" dirty="0" smtClean="0"/>
              <a:t> </a:t>
            </a:r>
            <a:r>
              <a:rPr lang="en-US" sz="1900" b="0" i="0" u="none" baseline="0" dirty="0" err="1" smtClean="0"/>
              <a:t>i</a:t>
            </a:r>
            <a:r>
              <a:rPr lang="en-US" sz="1900" b="0" i="0" u="none" baseline="0" dirty="0" smtClean="0"/>
              <a:t> </a:t>
            </a:r>
            <a:r>
              <a:rPr lang="en-US" sz="1900" b="0" i="0" u="none" baseline="0" dirty="0" err="1" smtClean="0"/>
              <a:t>kože</a:t>
            </a:r>
            <a:r>
              <a:rPr lang="x-none" sz="1900" b="0" i="0" u="none" baseline="0" dirty="0" smtClean="0"/>
              <a:t> </a:t>
            </a:r>
            <a:endParaRPr lang="x-none" sz="1900" dirty="0"/>
          </a:p>
          <a:p>
            <a:pPr algn="l" rtl="0"/>
            <a:r>
              <a:rPr lang="en-US" sz="1900" b="0" i="0" u="none" baseline="0" dirty="0" err="1" smtClean="0"/>
              <a:t>Rak</a:t>
            </a:r>
            <a:r>
              <a:rPr lang="x-none" sz="1900" b="0" i="0" u="none" baseline="0" dirty="0" smtClean="0"/>
              <a:t>: </a:t>
            </a:r>
            <a:r>
              <a:rPr lang="en-US" sz="1900" b="0" i="0" u="none" baseline="0" dirty="0" err="1" smtClean="0"/>
              <a:t>Hemikalije</a:t>
            </a:r>
            <a:r>
              <a:rPr lang="en-US" sz="1900" b="0" i="0" u="none" dirty="0" smtClean="0"/>
              <a:t> </a:t>
            </a:r>
            <a:r>
              <a:rPr lang="en-US" sz="1900" b="0" i="0" u="none" dirty="0" err="1" smtClean="0"/>
              <a:t>koje</a:t>
            </a:r>
            <a:r>
              <a:rPr lang="en-US" sz="1900" b="0" i="0" u="none" dirty="0" smtClean="0"/>
              <a:t> </a:t>
            </a:r>
            <a:r>
              <a:rPr lang="en-US" sz="1900" b="0" i="0" u="none" dirty="0" err="1" smtClean="0"/>
              <a:t>uzrokuju</a:t>
            </a:r>
            <a:r>
              <a:rPr lang="en-US" sz="1900" b="0" i="0" u="none" dirty="0" smtClean="0"/>
              <a:t> </a:t>
            </a:r>
            <a:r>
              <a:rPr lang="en-US" sz="1900" b="0" i="0" u="none" dirty="0" err="1" smtClean="0"/>
              <a:t>rak</a:t>
            </a:r>
            <a:r>
              <a:rPr lang="x-none" sz="1900" b="0" i="0" u="none" baseline="0" dirty="0" smtClean="0"/>
              <a:t>  </a:t>
            </a:r>
            <a:endParaRPr lang="x-none" sz="1900" dirty="0"/>
          </a:p>
          <a:p>
            <a:pPr algn="l" rtl="0"/>
            <a:r>
              <a:rPr lang="x-none" sz="1900" b="0" i="0" u="none" baseline="0" dirty="0" smtClean="0"/>
              <a:t>Reprodu</a:t>
            </a:r>
            <a:r>
              <a:rPr lang="en-US" sz="1900" dirty="0" err="1" smtClean="0"/>
              <a:t>ktivna</a:t>
            </a:r>
            <a:r>
              <a:rPr lang="x-none" sz="1900" b="0" i="0" u="none" baseline="0" dirty="0" smtClean="0"/>
              <a:t> </a:t>
            </a:r>
            <a:r>
              <a:rPr lang="en-US" sz="1900" b="0" i="0" u="none" baseline="0" dirty="0" err="1" smtClean="0"/>
              <a:t>toksikologija</a:t>
            </a:r>
            <a:r>
              <a:rPr lang="x-none" sz="1900" b="0" i="0" u="none" baseline="0" dirty="0" smtClean="0"/>
              <a:t>: </a:t>
            </a:r>
            <a:r>
              <a:rPr lang="en-US" sz="1900" b="0" i="0" u="none" baseline="0" dirty="0" err="1" smtClean="0"/>
              <a:t>Hemikalije</a:t>
            </a:r>
            <a:r>
              <a:rPr lang="en-US" sz="1900" b="0" i="0" u="none" dirty="0" smtClean="0"/>
              <a:t> </a:t>
            </a:r>
            <a:r>
              <a:rPr lang="en-US" sz="1900" b="0" i="0" u="none" dirty="0" err="1" smtClean="0"/>
              <a:t>koje</a:t>
            </a:r>
            <a:r>
              <a:rPr lang="en-US" sz="1900" b="0" i="0" u="none" dirty="0" smtClean="0"/>
              <a:t> </a:t>
            </a:r>
            <a:r>
              <a:rPr lang="en-US" sz="1900" b="0" i="0" u="none" dirty="0" err="1" smtClean="0"/>
              <a:t>oštećuju</a:t>
            </a:r>
            <a:r>
              <a:rPr lang="en-US" sz="1900" b="0" i="0" u="none" dirty="0" smtClean="0"/>
              <a:t> </a:t>
            </a:r>
            <a:r>
              <a:rPr lang="en-US" sz="1900" b="0" i="0" u="none" dirty="0" err="1" smtClean="0"/>
              <a:t>reproduktivnu</a:t>
            </a:r>
            <a:r>
              <a:rPr lang="en-US" sz="1900" b="0" i="0" u="none" dirty="0" smtClean="0"/>
              <a:t> </a:t>
            </a:r>
            <a:r>
              <a:rPr lang="en-US" sz="1900" b="0" i="0" u="none" dirty="0" err="1" smtClean="0"/>
              <a:t>sposobnost</a:t>
            </a:r>
            <a:r>
              <a:rPr lang="en-US" sz="1900" b="0" i="0" u="none" dirty="0" smtClean="0"/>
              <a:t> </a:t>
            </a:r>
            <a:r>
              <a:rPr lang="en-US" sz="1900" b="0" i="0" u="none" dirty="0" err="1" smtClean="0"/>
              <a:t>osobe</a:t>
            </a:r>
            <a:r>
              <a:rPr lang="x-none" sz="1900" b="0" i="0" u="none" baseline="0" dirty="0" smtClean="0"/>
              <a:t> </a:t>
            </a:r>
            <a:endParaRPr lang="x-none" sz="1900" dirty="0"/>
          </a:p>
          <a:p>
            <a:pPr algn="l" rtl="0"/>
            <a:r>
              <a:rPr lang="en-US" sz="1900" dirty="0" smtClean="0"/>
              <a:t>Toksičnost </a:t>
            </a:r>
            <a:r>
              <a:rPr lang="en-US" sz="1900" dirty="0" err="1" smtClean="0"/>
              <a:t>ciljanih</a:t>
            </a:r>
            <a:r>
              <a:rPr lang="en-US" sz="1900" dirty="0" smtClean="0"/>
              <a:t> </a:t>
            </a:r>
            <a:r>
              <a:rPr lang="en-US" sz="1900" dirty="0" err="1" smtClean="0"/>
              <a:t>organa</a:t>
            </a:r>
            <a:r>
              <a:rPr lang="x-none" sz="1900" b="0" i="0" u="none" baseline="0" dirty="0" smtClean="0"/>
              <a:t>:</a:t>
            </a:r>
            <a:r>
              <a:rPr lang="en-US" sz="1900" b="0" i="0" u="none" baseline="0" dirty="0" smtClean="0"/>
              <a:t> </a:t>
            </a:r>
            <a:r>
              <a:rPr lang="en-US" sz="1900" b="0" i="0" u="none" baseline="0" dirty="0" err="1" smtClean="0"/>
              <a:t>Hemikalije</a:t>
            </a:r>
            <a:r>
              <a:rPr lang="en-US" sz="1900" b="0" i="0" u="none" baseline="0" dirty="0" smtClean="0"/>
              <a:t> </a:t>
            </a:r>
            <a:r>
              <a:rPr lang="en-US" sz="1900" b="0" i="0" u="none" baseline="0" dirty="0" err="1" smtClean="0"/>
              <a:t>koje</a:t>
            </a:r>
            <a:r>
              <a:rPr lang="en-US" sz="1900" b="0" i="0" u="none" baseline="0" dirty="0" smtClean="0"/>
              <a:t> </a:t>
            </a:r>
            <a:r>
              <a:rPr lang="en-US" sz="1900" b="0" i="0" u="none" baseline="0" dirty="0" err="1" smtClean="0"/>
              <a:t>oštećuju</a:t>
            </a:r>
            <a:r>
              <a:rPr lang="en-US" sz="1900" b="0" i="0" u="none" baseline="0" dirty="0" smtClean="0"/>
              <a:t> </a:t>
            </a:r>
            <a:r>
              <a:rPr lang="en-US" sz="1900" b="0" i="0" u="none" baseline="0" dirty="0" err="1" smtClean="0"/>
              <a:t>unutrašnje</a:t>
            </a:r>
            <a:r>
              <a:rPr lang="en-US" sz="1900" b="0" i="0" u="none" baseline="0" dirty="0" smtClean="0"/>
              <a:t> </a:t>
            </a:r>
            <a:r>
              <a:rPr lang="en-US" sz="1900" b="0" i="0" u="none" baseline="0" dirty="0" err="1" smtClean="0"/>
              <a:t>organe</a:t>
            </a:r>
            <a:r>
              <a:rPr lang="en-US" sz="1900" b="0" i="0" u="none" baseline="0" dirty="0" smtClean="0"/>
              <a:t> </a:t>
            </a:r>
            <a:r>
              <a:rPr lang="en-US" sz="1900" b="0" i="0" u="none" baseline="0" dirty="0" err="1" smtClean="0"/>
              <a:t>osobe</a:t>
            </a:r>
            <a:r>
              <a:rPr lang="x-none" sz="1900" b="0" i="0" u="none" baseline="0" dirty="0" smtClean="0"/>
              <a:t>   </a:t>
            </a:r>
            <a:endParaRPr lang="x-none" sz="1900" dirty="0"/>
          </a:p>
          <a:p>
            <a:pPr algn="l" rtl="0"/>
            <a:r>
              <a:rPr lang="x-none" sz="1900" b="0" i="0" u="none" baseline="0" dirty="0" smtClean="0"/>
              <a:t>Aspirat</a:t>
            </a:r>
            <a:r>
              <a:rPr lang="en-US" sz="1900" b="0" i="0" u="none" baseline="0" dirty="0" err="1" smtClean="0"/>
              <a:t>orna</a:t>
            </a:r>
            <a:r>
              <a:rPr lang="en-US" sz="1900" b="0" i="0" u="none" baseline="0" dirty="0" smtClean="0"/>
              <a:t> </a:t>
            </a:r>
            <a:r>
              <a:rPr lang="en-US" sz="1900" b="0" i="0" u="none" baseline="0" dirty="0" err="1" smtClean="0"/>
              <a:t>toksičnost</a:t>
            </a:r>
            <a:r>
              <a:rPr lang="x-none" sz="1900" b="0" i="0" u="none" baseline="0" dirty="0" smtClean="0"/>
              <a:t>: </a:t>
            </a:r>
            <a:r>
              <a:rPr lang="en-US" sz="1900" b="0" i="0" u="none" baseline="0" dirty="0" err="1" smtClean="0"/>
              <a:t>Ukoliko</a:t>
            </a:r>
            <a:r>
              <a:rPr lang="bs-Latn-BA" sz="1900" dirty="0" smtClean="0"/>
              <a:t> </a:t>
            </a:r>
            <a:r>
              <a:rPr lang="en-US" sz="1900" b="0" i="0" u="none" baseline="0" dirty="0" smtClean="0"/>
              <a:t>se </a:t>
            </a:r>
            <a:r>
              <a:rPr lang="en-US" sz="1900" b="0" i="0" u="none" baseline="0" dirty="0" err="1" smtClean="0"/>
              <a:t>udišu</a:t>
            </a:r>
            <a:r>
              <a:rPr lang="en-US" sz="1900" b="0" i="0" u="none" baseline="0" dirty="0" smtClean="0"/>
              <a:t>,  </a:t>
            </a:r>
            <a:r>
              <a:rPr lang="en-US" sz="1900" b="0" i="0" u="none" baseline="0" dirty="0" err="1" smtClean="0"/>
              <a:t>ove</a:t>
            </a:r>
            <a:r>
              <a:rPr lang="en-US" sz="1900" b="0" i="0" u="none" dirty="0" smtClean="0"/>
              <a:t> </a:t>
            </a:r>
            <a:r>
              <a:rPr lang="en-US" sz="1900" b="0" i="0" u="none" dirty="0" err="1" smtClean="0"/>
              <a:t>hemikalije</a:t>
            </a:r>
            <a:r>
              <a:rPr lang="en-US" sz="1900" b="0" i="0" u="none" dirty="0" smtClean="0"/>
              <a:t> </a:t>
            </a:r>
            <a:r>
              <a:rPr lang="en-US" sz="1900" b="0" i="0" u="none" dirty="0" err="1" smtClean="0"/>
              <a:t>oštećuju</a:t>
            </a:r>
            <a:r>
              <a:rPr lang="en-US" sz="1900" b="0" i="0" u="none" dirty="0" smtClean="0"/>
              <a:t> </a:t>
            </a:r>
            <a:r>
              <a:rPr lang="en-US" sz="1900" b="0" i="0" u="none" dirty="0" err="1" smtClean="0"/>
              <a:t>pluća</a:t>
            </a:r>
            <a:r>
              <a:rPr lang="x-none" sz="1900" b="0" i="0" u="none" baseline="0" dirty="0" smtClean="0"/>
              <a:t> </a:t>
            </a:r>
            <a:endParaRPr lang="x-none" sz="1900" dirty="0"/>
          </a:p>
          <a:p>
            <a:pPr marL="0" indent="0" algn="l" rtl="0">
              <a:buNone/>
            </a:pPr>
            <a:endParaRPr lang="x-none" dirty="0"/>
          </a:p>
          <a:p>
            <a:endParaRPr lang="x-none" dirty="0"/>
          </a:p>
        </p:txBody>
      </p:sp>
    </p:spTree>
    <p:extLst>
      <p:ext uri="{BB962C8B-B14F-4D97-AF65-F5344CB8AC3E}">
        <p14:creationId xmlns:p14="http://schemas.microsoft.com/office/powerpoint/2010/main" val="3840301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0" i="0" u="none" baseline="0" dirty="0" smtClean="0"/>
              <a:t>OPASNOSTI </a:t>
            </a:r>
            <a:r>
              <a:rPr lang="en-US" b="0" i="0" u="none" baseline="0" dirty="0" err="1" smtClean="0"/>
              <a:t>za</a:t>
            </a:r>
            <a:r>
              <a:rPr lang="en-US" b="0" i="0" u="none" baseline="0" dirty="0" smtClean="0"/>
              <a:t> </a:t>
            </a:r>
            <a:r>
              <a:rPr lang="en-US" b="0" i="0" u="none" baseline="0" dirty="0" err="1" smtClean="0"/>
              <a:t>okolinu</a:t>
            </a:r>
            <a:endParaRPr lang="x-none" dirty="0"/>
          </a:p>
        </p:txBody>
      </p:sp>
      <p:sp>
        <p:nvSpPr>
          <p:cNvPr id="3" name="Content Placeholder 2"/>
          <p:cNvSpPr>
            <a:spLocks noGrp="1"/>
          </p:cNvSpPr>
          <p:nvPr>
            <p:ph sz="half" idx="1"/>
          </p:nvPr>
        </p:nvSpPr>
        <p:spPr>
          <a:xfrm>
            <a:off x="581193" y="1988160"/>
            <a:ext cx="7468525" cy="3633047"/>
          </a:xfrm>
        </p:spPr>
        <p:txBody>
          <a:bodyPr>
            <a:normAutofit/>
          </a:bodyPr>
          <a:lstStyle/>
          <a:p>
            <a:pPr algn="l" rtl="0"/>
            <a:r>
              <a:rPr lang="en-US" b="0" i="0" u="none" baseline="0" dirty="0" err="1" smtClean="0"/>
              <a:t>Opasnosti</a:t>
            </a:r>
            <a:r>
              <a:rPr lang="en-US" b="0" i="0" u="none" baseline="0" dirty="0" smtClean="0"/>
              <a:t> </a:t>
            </a:r>
            <a:r>
              <a:rPr lang="en-US" b="0" i="0" u="none" baseline="0" dirty="0" err="1" smtClean="0"/>
              <a:t>za</a:t>
            </a:r>
            <a:r>
              <a:rPr lang="en-US" b="0" i="0" u="none" baseline="0" dirty="0" smtClean="0"/>
              <a:t> </a:t>
            </a:r>
            <a:r>
              <a:rPr lang="en-US" b="0" i="0" u="none" baseline="0" dirty="0" err="1" smtClean="0"/>
              <a:t>vodenu</a:t>
            </a:r>
            <a:r>
              <a:rPr lang="en-US" b="0" i="0" u="none" baseline="0" dirty="0" smtClean="0"/>
              <a:t> </a:t>
            </a:r>
            <a:r>
              <a:rPr lang="en-US" b="0" i="0" u="none" baseline="0" dirty="0" err="1" smtClean="0"/>
              <a:t>sredinu</a:t>
            </a:r>
            <a:r>
              <a:rPr lang="x-none" b="0" i="0" u="none" baseline="0" dirty="0" smtClean="0"/>
              <a:t> </a:t>
            </a:r>
            <a:endParaRPr lang="x-none" b="0" i="0" u="none" baseline="0" dirty="0"/>
          </a:p>
          <a:p>
            <a:pPr lvl="1" algn="l" rtl="0"/>
            <a:r>
              <a:rPr lang="x-none" sz="1800" b="0" i="0" u="none" baseline="0" dirty="0" smtClean="0"/>
              <a:t>A</a:t>
            </a:r>
            <a:r>
              <a:rPr lang="en-US" sz="1800" b="0" i="0" u="none" baseline="0" dirty="0" err="1" smtClean="0"/>
              <a:t>kutna</a:t>
            </a:r>
            <a:r>
              <a:rPr lang="en-US" sz="1800" b="0" i="0" u="none" baseline="0" dirty="0" smtClean="0"/>
              <a:t> </a:t>
            </a:r>
            <a:r>
              <a:rPr lang="en-US" sz="1800" b="0" i="0" u="none" baseline="0" dirty="0" err="1" smtClean="0"/>
              <a:t>zatrovanost</a:t>
            </a:r>
            <a:r>
              <a:rPr lang="en-US" sz="1800" b="0" i="0" u="none" baseline="0" dirty="0" smtClean="0"/>
              <a:t> </a:t>
            </a:r>
            <a:r>
              <a:rPr lang="en-US" sz="1800" b="0" i="0" u="none" baseline="0" dirty="0" err="1" smtClean="0"/>
              <a:t>vode</a:t>
            </a:r>
            <a:r>
              <a:rPr lang="x-none" sz="1800" b="0" i="0" u="none" baseline="0" dirty="0" smtClean="0"/>
              <a:t> </a:t>
            </a:r>
            <a:endParaRPr lang="x-none" sz="1800" b="0" i="0" u="none" baseline="0" dirty="0"/>
          </a:p>
          <a:p>
            <a:pPr lvl="1" algn="l" rtl="0"/>
            <a:r>
              <a:rPr lang="en-US" sz="1800" b="0" i="0" u="none" baseline="0" dirty="0" err="1" smtClean="0"/>
              <a:t>Hronična</a:t>
            </a:r>
            <a:r>
              <a:rPr lang="en-US" sz="1800" b="0" i="0" u="none" baseline="0" dirty="0" smtClean="0"/>
              <a:t> </a:t>
            </a:r>
            <a:r>
              <a:rPr lang="en-US" sz="1800" b="0" i="0" u="none" baseline="0" dirty="0" err="1" smtClean="0"/>
              <a:t>zatrovanost</a:t>
            </a:r>
            <a:r>
              <a:rPr lang="en-US" sz="1800" b="0" i="0" u="none" baseline="0" dirty="0" smtClean="0"/>
              <a:t> </a:t>
            </a:r>
            <a:r>
              <a:rPr lang="en-US" sz="1800" b="0" i="0" u="none" baseline="0" dirty="0" err="1" smtClean="0"/>
              <a:t>vode</a:t>
            </a:r>
            <a:r>
              <a:rPr lang="x-none" sz="1800" b="0" i="0" u="none" baseline="0" dirty="0" smtClean="0"/>
              <a:t> </a:t>
            </a:r>
            <a:endParaRPr lang="x-none" sz="1800" b="0" i="0" u="none" baseline="0" dirty="0"/>
          </a:p>
          <a:p>
            <a:pPr lvl="2" algn="l" rtl="0"/>
            <a:r>
              <a:rPr lang="x-none" sz="1800" b="0" i="0" u="none" baseline="0" dirty="0" smtClean="0"/>
              <a:t>Bioa</a:t>
            </a:r>
            <a:r>
              <a:rPr lang="en-US" sz="1800" b="0" i="0" u="none" baseline="0" dirty="0" err="1" smtClean="0"/>
              <a:t>komulacioni</a:t>
            </a:r>
            <a:r>
              <a:rPr lang="en-US" sz="1800" b="0" i="0" u="none" baseline="0" dirty="0" smtClean="0"/>
              <a:t> </a:t>
            </a:r>
            <a:r>
              <a:rPr lang="en-US" sz="1800" b="0" i="0" u="none" baseline="0" dirty="0" err="1" smtClean="0"/>
              <a:t>potencijal</a:t>
            </a:r>
            <a:r>
              <a:rPr lang="x-none" sz="1800" b="0" i="0" u="none" baseline="0" dirty="0" smtClean="0"/>
              <a:t> (</a:t>
            </a:r>
            <a:r>
              <a:rPr lang="en-US" sz="1800" b="0" i="0" u="none" baseline="0" dirty="0" err="1" smtClean="0"/>
              <a:t>Opasne</a:t>
            </a:r>
            <a:r>
              <a:rPr lang="en-US" sz="1800" b="0" i="0" u="none" baseline="0" dirty="0" smtClean="0"/>
              <a:t> </a:t>
            </a:r>
            <a:r>
              <a:rPr lang="en-US" sz="1800" b="0" i="0" u="none" baseline="0" dirty="0" err="1" smtClean="0"/>
              <a:t>naslage</a:t>
            </a:r>
            <a:r>
              <a:rPr lang="x-none" sz="1800" b="0" i="0" u="none" baseline="0" dirty="0" smtClean="0"/>
              <a:t>) </a:t>
            </a:r>
            <a:endParaRPr lang="x-none" sz="1800" dirty="0"/>
          </a:p>
          <a:p>
            <a:pPr lvl="2" algn="l" rtl="0"/>
            <a:r>
              <a:rPr lang="en-US" sz="1800" b="0" i="0" u="none" baseline="0" dirty="0" err="1" smtClean="0"/>
              <a:t>Ubrzana</a:t>
            </a:r>
            <a:r>
              <a:rPr lang="en-US" sz="1800" b="0" i="0" u="none" baseline="0" dirty="0" smtClean="0"/>
              <a:t> </a:t>
            </a:r>
            <a:r>
              <a:rPr lang="en-US" sz="1800" b="0" i="0" u="none" baseline="0" dirty="0" err="1" smtClean="0"/>
              <a:t>razgradnja</a:t>
            </a:r>
            <a:r>
              <a:rPr lang="x-none" sz="1800" b="0" i="0" u="none" baseline="0" dirty="0" smtClean="0"/>
              <a:t> </a:t>
            </a:r>
            <a:endParaRPr lang="x-none" sz="1800" b="0" i="0" u="none" baseline="0" dirty="0"/>
          </a:p>
          <a:p>
            <a:endParaRPr lang="x-none" dirty="0"/>
          </a:p>
        </p:txBody>
      </p:sp>
    </p:spTree>
    <p:extLst>
      <p:ext uri="{BB962C8B-B14F-4D97-AF65-F5344CB8AC3E}">
        <p14:creationId xmlns:p14="http://schemas.microsoft.com/office/powerpoint/2010/main" val="970190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114" y="999696"/>
            <a:ext cx="3410904" cy="724936"/>
          </a:xfrm>
        </p:spPr>
        <p:txBody>
          <a:bodyPr/>
          <a:lstStyle/>
          <a:p>
            <a:pPr algn="l" rtl="0"/>
            <a:r>
              <a:rPr lang="x-none" b="0" i="0" u="none" baseline="0">
                <a:solidFill>
                  <a:srgbClr val="2E9D1B"/>
                </a:solidFill>
              </a:rPr>
              <a:t>Trebate znati: </a:t>
            </a:r>
            <a:endParaRPr lang="x-none" dirty="0">
              <a:solidFill>
                <a:srgbClr val="2E9D1B"/>
              </a:solidFill>
            </a:endParaRPr>
          </a:p>
        </p:txBody>
      </p:sp>
      <p:sp>
        <p:nvSpPr>
          <p:cNvPr id="3" name="Content Placeholder 2"/>
          <p:cNvSpPr>
            <a:spLocks noGrp="1"/>
          </p:cNvSpPr>
          <p:nvPr>
            <p:ph sz="quarter" idx="4294967295"/>
          </p:nvPr>
        </p:nvSpPr>
        <p:spPr>
          <a:xfrm>
            <a:off x="533400" y="1948721"/>
            <a:ext cx="6193778" cy="3891247"/>
          </a:xfrm>
          <a:prstGeom prst="rect">
            <a:avLst/>
          </a:prstGeom>
        </p:spPr>
        <p:txBody>
          <a:bodyPr>
            <a:noAutofit/>
          </a:bodyPr>
          <a:lstStyle/>
          <a:p>
            <a:pPr marL="68580" indent="0" algn="l" rtl="0">
              <a:spcBef>
                <a:spcPts val="0"/>
              </a:spcBef>
              <a:buNone/>
            </a:pPr>
            <a:r>
              <a:rPr lang="x-none" sz="2000" b="0" i="0" u="none" baseline="0"/>
              <a:t>Zaposleni imaju potrebu i pravo da poznaju opasnosti i </a:t>
            </a:r>
            <a:r>
              <a:rPr lang="en-US" sz="2000" b="0" i="0" u="none" baseline="0" dirty="0" err="1" smtClean="0"/>
              <a:t>vrste</a:t>
            </a:r>
            <a:r>
              <a:rPr lang="en-US" sz="2000" b="0" i="0" u="none" baseline="0" dirty="0" smtClean="0"/>
              <a:t> </a:t>
            </a:r>
            <a:r>
              <a:rPr lang="x-none" sz="2000" b="0" i="0" u="none" baseline="0" smtClean="0"/>
              <a:t>hemikalij</a:t>
            </a:r>
            <a:r>
              <a:rPr lang="en-US" sz="2000" b="0" i="0" u="none" baseline="0" dirty="0" smtClean="0"/>
              <a:t>a</a:t>
            </a:r>
            <a:r>
              <a:rPr lang="x-none" sz="2000" b="0" i="0" u="none" baseline="0" smtClean="0"/>
              <a:t> </a:t>
            </a:r>
            <a:r>
              <a:rPr lang="x-none" sz="2000" b="0" i="0" u="none" baseline="0"/>
              <a:t>čijem dejstvu mogu biti izloženi tokom rada. </a:t>
            </a:r>
            <a:r>
              <a:rPr lang="bs-Latn-BA" sz="2000" b="0" i="0" u="none" baseline="0" dirty="0" smtClean="0"/>
              <a:t>Takođe</a:t>
            </a:r>
            <a:r>
              <a:rPr lang="bs-Latn-BA" sz="2000" b="0" i="0" u="none" dirty="0" smtClean="0"/>
              <a:t> treba da </a:t>
            </a:r>
            <a:r>
              <a:rPr lang="en-US" sz="2000" b="0" i="0" u="none" dirty="0" smtClean="0"/>
              <a:t>z</a:t>
            </a:r>
            <a:r>
              <a:rPr lang="bs-Latn-BA" sz="2000" b="0" i="0" u="none" dirty="0" smtClean="0"/>
              <a:t>naju koje </a:t>
            </a:r>
            <a:r>
              <a:rPr lang="en-US" sz="2000" b="0" i="0" u="none" dirty="0" smtClean="0"/>
              <a:t>z</a:t>
            </a:r>
            <a:r>
              <a:rPr lang="bs-Latn-BA" sz="2000" b="0" i="0" u="none" dirty="0" smtClean="0"/>
              <a:t>aštitne mjere su im dostupne da bi spriječili nastupanje negativnih posljedica.</a:t>
            </a:r>
            <a:endParaRPr lang="x-none" sz="2000" b="0" i="0" u="none" baseline="0"/>
          </a:p>
          <a:p>
            <a:pPr marL="68580" indent="0" algn="l" rtl="0">
              <a:spcBef>
                <a:spcPts val="0"/>
              </a:spcBef>
              <a:buNone/>
            </a:pPr>
            <a:endParaRPr lang="x-none" sz="2000" dirty="0">
              <a:latin typeface="Calibri" pitchFamily="34" charset="0"/>
            </a:endParaRPr>
          </a:p>
          <a:p>
            <a:pPr marL="68580" indent="0" algn="l" rtl="0">
              <a:spcBef>
                <a:spcPts val="0"/>
              </a:spcBef>
              <a:buNone/>
            </a:pPr>
            <a:r>
              <a:rPr lang="x-none" sz="2000" b="1" i="1" u="none" baseline="0"/>
              <a:t>Nadzornici </a:t>
            </a:r>
            <a:r>
              <a:rPr lang="en-US" sz="2000" b="1" i="1" dirty="0" err="1" smtClean="0"/>
              <a:t>treba</a:t>
            </a:r>
            <a:r>
              <a:rPr lang="en-US" sz="2000" b="1" i="1" dirty="0" smtClean="0"/>
              <a:t> </a:t>
            </a:r>
            <a:r>
              <a:rPr lang="en-US" sz="2000" b="1" i="1" dirty="0" err="1" smtClean="0"/>
              <a:t>da</a:t>
            </a:r>
            <a:r>
              <a:rPr lang="x-none" sz="2000" b="1" i="1" u="none" baseline="0" smtClean="0"/>
              <a:t> preporuč</a:t>
            </a:r>
            <a:r>
              <a:rPr lang="en-US" sz="2000" b="1" i="1" u="none" baseline="0" dirty="0" smtClean="0"/>
              <a:t>e</a:t>
            </a:r>
            <a:r>
              <a:rPr lang="x-none" sz="2000" b="1" i="1" u="none" baseline="0" smtClean="0"/>
              <a:t> </a:t>
            </a:r>
            <a:r>
              <a:rPr lang="x-none" sz="2000" b="1" i="1" u="none" baseline="0"/>
              <a:t>dodatnu obuku u skladu sa opisom radnog mjesta, kao što je:  Obuka o globalnom usklađivanju </a:t>
            </a:r>
            <a:r>
              <a:rPr lang="x-none" sz="2000" b="1" i="1" u="none" baseline="0" smtClean="0"/>
              <a:t>standarda</a:t>
            </a:r>
            <a:r>
              <a:rPr lang="en-US" sz="2000" b="1" i="1" u="none" baseline="0" dirty="0" smtClean="0"/>
              <a:t> (GHS)</a:t>
            </a:r>
            <a:endParaRPr lang="x-none" sz="2000" b="1" i="1" u="none" baseline="0"/>
          </a:p>
          <a:p>
            <a:pPr marL="68580" indent="0" algn="l" rtl="0">
              <a:spcBef>
                <a:spcPts val="0"/>
              </a:spcBef>
              <a:buNone/>
            </a:pPr>
            <a:endParaRPr lang="x-none" sz="2000" dirty="0">
              <a:latin typeface="Calibri" pitchFamily="34" charset="0"/>
            </a:endParaRPr>
          </a:p>
        </p:txBody>
      </p:sp>
      <p:sp>
        <p:nvSpPr>
          <p:cNvPr id="4" name="Rectangle 3"/>
          <p:cNvSpPr/>
          <p:nvPr/>
        </p:nvSpPr>
        <p:spPr>
          <a:xfrm>
            <a:off x="491835" y="5470636"/>
            <a:ext cx="4369273" cy="369332"/>
          </a:xfrm>
          <a:prstGeom prst="rect">
            <a:avLst/>
          </a:prstGeom>
        </p:spPr>
        <p:txBody>
          <a:bodyPr wrap="none">
            <a:spAutoFit/>
          </a:bodyPr>
          <a:lstStyle/>
          <a:p>
            <a:pPr algn="l" rtl="0"/>
            <a:r>
              <a:rPr lang="x-none" b="0" i="0" u="sng" baseline="0"/>
              <a:t>Kliknite za </a:t>
            </a:r>
            <a:r>
              <a:rPr lang="en-US" b="0" i="0" u="sng" baseline="0" dirty="0" err="1" smtClean="0"/>
              <a:t>informativne</a:t>
            </a:r>
            <a:r>
              <a:rPr lang="en-US" b="0" i="0" u="sng" baseline="0" dirty="0" smtClean="0"/>
              <a:t> </a:t>
            </a:r>
            <a:r>
              <a:rPr lang="x-none" b="0" i="0" u="sng" baseline="0" smtClean="0"/>
              <a:t>karte </a:t>
            </a:r>
            <a:r>
              <a:rPr lang="x-none" b="0" i="0" u="sng" baseline="0"/>
              <a:t>o </a:t>
            </a:r>
            <a:r>
              <a:rPr lang="x-none" b="0" i="0" u="sng" baseline="0" smtClean="0"/>
              <a:t>opasnosti</a:t>
            </a:r>
            <a:r>
              <a:rPr lang="en-US" b="0" i="0" u="sng" baseline="0" dirty="0" smtClean="0"/>
              <a:t>ma</a:t>
            </a:r>
            <a:endParaRPr lang="x-none" u="sng" dirty="0"/>
          </a:p>
        </p:txBody>
      </p:sp>
      <p:pic>
        <p:nvPicPr>
          <p:cNvPr id="5" name="Picture 4" title="You have a right to know post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5614" y="202496"/>
            <a:ext cx="4980724" cy="6445642"/>
          </a:xfrm>
          <a:prstGeom prst="rect">
            <a:avLst/>
          </a:prstGeom>
        </p:spPr>
      </p:pic>
    </p:spTree>
    <p:extLst>
      <p:ext uri="{BB962C8B-B14F-4D97-AF65-F5344CB8AC3E}">
        <p14:creationId xmlns:p14="http://schemas.microsoft.com/office/powerpoint/2010/main" val="9722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1837" y="924225"/>
            <a:ext cx="7024744" cy="849157"/>
          </a:xfrm>
        </p:spPr>
        <p:txBody>
          <a:bodyPr/>
          <a:lstStyle/>
          <a:p>
            <a:pPr algn="l" rtl="0"/>
            <a:r>
              <a:rPr lang="x-none" b="0" i="0" u="none" baseline="0">
                <a:solidFill>
                  <a:srgbClr val="2E9D1B"/>
                </a:solidFill>
              </a:rPr>
              <a:t>Sigurnosno-tehnički listovi: </a:t>
            </a:r>
            <a:endParaRPr lang="x-none" dirty="0">
              <a:solidFill>
                <a:srgbClr val="2E9D1B"/>
              </a:solidFill>
            </a:endParaRPr>
          </a:p>
        </p:txBody>
      </p:sp>
      <p:pic>
        <p:nvPicPr>
          <p:cNvPr id="1026" name="Picture 2" descr="http://www.grainger.com/images/scene7Images/scene7spacer.gif" title="dekorativni el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6"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rainger.com/images/scene7Images/scene7spacer.gif" title="dekorativni el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6" y="1587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1837" y="2168236"/>
            <a:ext cx="11270672" cy="2246769"/>
          </a:xfrm>
          <a:prstGeom prst="rect">
            <a:avLst/>
          </a:prstGeom>
        </p:spPr>
        <p:txBody>
          <a:bodyPr wrap="square">
            <a:spAutoFit/>
          </a:bodyPr>
          <a:lstStyle/>
          <a:p>
            <a:pPr algn="l" rtl="0"/>
            <a:r>
              <a:rPr lang="x-none" sz="2400" b="0" i="0" u="none" baseline="0" dirty="0"/>
              <a:t>Sigurnosno-tehnički list (SDS), formalno poznat kao Materijalni sigurnosno-tehnički list (MSDS</a:t>
            </a:r>
            <a:r>
              <a:rPr lang="x-none" sz="2400" b="0" i="0" u="none" baseline="0" dirty="0" smtClean="0"/>
              <a:t>) </a:t>
            </a:r>
            <a:r>
              <a:rPr lang="x-none" sz="2400" b="0" i="0" u="none" baseline="0" dirty="0"/>
              <a:t>je dokumenat koji sadrži informacije o mogućim opasnostima (zdravlje, vatra, reaktivnost i ekologija) i načinima sigurnog rukovanja hemijskim proizvodima. </a:t>
            </a:r>
          </a:p>
          <a:p>
            <a:endParaRPr lang="x-none" sz="2500" dirty="0"/>
          </a:p>
          <a:p>
            <a:endParaRPr lang="x-none" sz="2500" dirty="0"/>
          </a:p>
          <a:p>
            <a:pPr algn="l" rtl="0"/>
            <a:r>
              <a:rPr lang="x-none" b="0" i="0" u="none" baseline="0" dirty="0"/>
              <a:t>Kratka karta:  </a:t>
            </a:r>
            <a:r>
              <a:rPr lang="en-US" b="0" i="0" u="none" baseline="0" dirty="0" smtClean="0">
                <a:hlinkClick r:id="rId4"/>
              </a:rPr>
              <a:t>Link to Hazard Communication Safety Data Sheet Quick Card</a:t>
            </a:r>
            <a:r>
              <a:rPr lang="x-none" b="0" i="0" u="none" baseline="0" dirty="0" smtClean="0"/>
              <a:t> </a:t>
            </a:r>
            <a:endParaRPr lang="x-none" b="0" i="0" u="none" baseline="0" dirty="0"/>
          </a:p>
        </p:txBody>
      </p:sp>
    </p:spTree>
    <p:extLst>
      <p:ext uri="{BB962C8B-B14F-4D97-AF65-F5344CB8AC3E}">
        <p14:creationId xmlns:p14="http://schemas.microsoft.com/office/powerpoint/2010/main" val="287731936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620" y="948067"/>
            <a:ext cx="7024744" cy="819598"/>
          </a:xfrm>
        </p:spPr>
        <p:txBody>
          <a:bodyPr/>
          <a:lstStyle/>
          <a:p>
            <a:pPr algn="l" rtl="0"/>
            <a:r>
              <a:rPr lang="x-none" b="0" i="0" u="none" baseline="0">
                <a:solidFill>
                  <a:srgbClr val="2E9D1B"/>
                </a:solidFill>
              </a:rPr>
              <a:t>HCS Piktogrami: </a:t>
            </a:r>
            <a:endParaRPr lang="x-none" dirty="0">
              <a:solidFill>
                <a:srgbClr val="2E9D1B"/>
              </a:solidFill>
            </a:endParaRPr>
          </a:p>
        </p:txBody>
      </p:sp>
      <p:sp>
        <p:nvSpPr>
          <p:cNvPr id="5" name="Content Placeholder 4"/>
          <p:cNvSpPr>
            <a:spLocks noGrp="1"/>
          </p:cNvSpPr>
          <p:nvPr>
            <p:ph sz="quarter" idx="4294967295"/>
          </p:nvPr>
        </p:nvSpPr>
        <p:spPr>
          <a:xfrm>
            <a:off x="270164" y="2891354"/>
            <a:ext cx="7315200" cy="2446824"/>
          </a:xfrm>
          <a:prstGeom prst="rect">
            <a:avLst/>
          </a:prstGeom>
        </p:spPr>
        <p:txBody>
          <a:bodyPr wrap="square">
            <a:spAutoFit/>
          </a:bodyPr>
          <a:lstStyle/>
          <a:p>
            <a:pPr marL="68580" indent="0" algn="l" rtl="0">
              <a:buNone/>
            </a:pPr>
            <a:endParaRPr lang="x-none" sz="1500" i="1" dirty="0">
              <a:solidFill>
                <a:schemeClr val="accent6">
                  <a:lumMod val="75000"/>
                </a:schemeClr>
              </a:solidFill>
            </a:endParaRPr>
          </a:p>
          <a:p>
            <a:pPr marL="68580" indent="0" algn="l" rtl="0">
              <a:buNone/>
            </a:pPr>
            <a:r>
              <a:rPr lang="x-none" b="1" i="0" u="none" baseline="0" dirty="0"/>
              <a:t>Imajte na umu: </a:t>
            </a:r>
            <a:r>
              <a:rPr lang="x-none" b="0" i="0" u="none" baseline="0" dirty="0"/>
              <a:t>Poslodavci moraju obučiti  zaposlene o novim elementima na etiketama (SDS) formata, obuhvatajući piktograme. </a:t>
            </a:r>
          </a:p>
          <a:p>
            <a:pPr marL="68580" indent="0" algn="l" rtl="0">
              <a:buNone/>
            </a:pPr>
            <a:endParaRPr lang="x-none" sz="2000" b="1" dirty="0"/>
          </a:p>
          <a:p>
            <a:pPr marL="68580" indent="0" algn="l" rtl="0">
              <a:buNone/>
            </a:pPr>
            <a:r>
              <a:rPr lang="x-none" sz="1600" b="1" i="0" u="none" baseline="0" dirty="0"/>
              <a:t>Kratka karta:  </a:t>
            </a:r>
            <a:r>
              <a:rPr lang="pl-PL" sz="1600" b="1" i="0" u="none" baseline="0" dirty="0" smtClean="0">
                <a:hlinkClick r:id="rId3"/>
              </a:rPr>
              <a:t>Link na HCS piktograme i brze kartice opasnosti</a:t>
            </a:r>
            <a:endParaRPr lang="x-none" sz="1600" b="0" i="0" u="none" baseline="0" dirty="0"/>
          </a:p>
          <a:p>
            <a:pPr marL="68580" indent="0" algn="l" rtl="0">
              <a:buNone/>
            </a:pPr>
            <a:r>
              <a:rPr lang="pl-PL" sz="1600" b="1" i="0" u="none" baseline="0" dirty="0" smtClean="0">
                <a:hlinkClick r:id="rId4"/>
              </a:rPr>
              <a:t>link na OSHA kratkim - standardom za komunikaciju opasnosti: Oznake i piktogrami</a:t>
            </a:r>
            <a:endParaRPr lang="x-none" sz="1600" b="0" i="0" u="none" baseline="0" dirty="0"/>
          </a:p>
        </p:txBody>
      </p:sp>
      <p:pic>
        <p:nvPicPr>
          <p:cNvPr id="4" name="Picture 3" title="HCS Pictograms and Hazards"/>
          <p:cNvPicPr>
            <a:picLocks noChangeAspect="1"/>
          </p:cNvPicPr>
          <p:nvPr/>
        </p:nvPicPr>
        <p:blipFill>
          <a:blip r:embed="rId5" cstate="print"/>
          <a:stretch>
            <a:fillRect/>
          </a:stretch>
        </p:blipFill>
        <p:spPr>
          <a:xfrm>
            <a:off x="7585364" y="457200"/>
            <a:ext cx="4606636" cy="6004670"/>
          </a:xfrm>
          <a:prstGeom prst="rect">
            <a:avLst/>
          </a:prstGeom>
        </p:spPr>
      </p:pic>
    </p:spTree>
    <p:extLst>
      <p:ext uri="{BB962C8B-B14F-4D97-AF65-F5344CB8AC3E}">
        <p14:creationId xmlns:p14="http://schemas.microsoft.com/office/powerpoint/2010/main" val="3076004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rtl="0"/>
            <a:r>
              <a:rPr lang="en-US" b="0" i="0" u="none" baseline="0" dirty="0" smtClean="0"/>
              <a:t>3. </a:t>
            </a:r>
            <a:r>
              <a:rPr lang="x-none" b="0" i="0" u="none" baseline="0" smtClean="0"/>
              <a:t>A</a:t>
            </a:r>
            <a:r>
              <a:rPr lang="en-US" b="0" i="0" u="none" baseline="0" dirty="0" smtClean="0"/>
              <a:t>k</a:t>
            </a:r>
            <a:r>
              <a:rPr lang="x-none" b="0" i="0" u="none" baseline="0" smtClean="0"/>
              <a:t>tiv</a:t>
            </a:r>
            <a:r>
              <a:rPr lang="en-US" b="0" i="0" u="none" baseline="0" dirty="0" err="1" smtClean="0"/>
              <a:t>nost</a:t>
            </a:r>
            <a:r>
              <a:rPr lang="x-none" b="0" i="0" u="none" baseline="0" smtClean="0"/>
              <a:t>: </a:t>
            </a:r>
            <a:r>
              <a:rPr lang="en-US" b="0" i="0" u="none" baseline="0" dirty="0" err="1" smtClean="0"/>
              <a:t>imenujte</a:t>
            </a:r>
            <a:r>
              <a:rPr lang="en-US" b="0" i="0" u="none" baseline="0" dirty="0" smtClean="0"/>
              <a:t> </a:t>
            </a:r>
            <a:r>
              <a:rPr lang="x-none" b="0" i="0" u="none" baseline="0" smtClean="0"/>
              <a:t>Pi</a:t>
            </a:r>
            <a:r>
              <a:rPr lang="en-US" b="0" i="0" u="none" baseline="0" dirty="0" smtClean="0"/>
              <a:t>k</a:t>
            </a:r>
            <a:r>
              <a:rPr lang="x-none" b="0" i="0" u="none" baseline="0" smtClean="0"/>
              <a:t>togram </a:t>
            </a:r>
            <a:endParaRPr lang="x-none" dirty="0"/>
          </a:p>
        </p:txBody>
      </p:sp>
      <p:sp>
        <p:nvSpPr>
          <p:cNvPr id="3" name="Subtitle 2"/>
          <p:cNvSpPr>
            <a:spLocks noGrp="1"/>
          </p:cNvSpPr>
          <p:nvPr>
            <p:ph type="subTitle" idx="1"/>
          </p:nvPr>
        </p:nvSpPr>
        <p:spPr/>
        <p:txBody>
          <a:bodyPr/>
          <a:lstStyle/>
          <a:p>
            <a:pPr algn="l" rtl="0"/>
            <a:r>
              <a:rPr lang="en-US" b="0" i="0" u="none" baseline="0" dirty="0" smtClean="0"/>
              <a:t>H</a:t>
            </a:r>
            <a:r>
              <a:rPr lang="x-none" b="0" i="0" u="none" baseline="0" smtClean="0"/>
              <a:t>emi</a:t>
            </a:r>
            <a:r>
              <a:rPr lang="en-US" b="0" i="0" u="none" baseline="0" dirty="0" err="1" smtClean="0"/>
              <a:t>jske</a:t>
            </a:r>
            <a:r>
              <a:rPr lang="x-none" b="0" i="0" u="none" baseline="0" smtClean="0"/>
              <a:t> </a:t>
            </a:r>
            <a:r>
              <a:rPr lang="en-US" b="0" i="0" u="none" baseline="0" dirty="0" err="1" smtClean="0"/>
              <a:t>opasnosti</a:t>
            </a:r>
            <a:r>
              <a:rPr lang="x-none" b="0" i="0" u="none" baseline="0" smtClean="0"/>
              <a:t> </a:t>
            </a:r>
            <a:endParaRPr lang="x-none" dirty="0"/>
          </a:p>
        </p:txBody>
      </p:sp>
    </p:spTree>
    <p:extLst>
      <p:ext uri="{BB962C8B-B14F-4D97-AF65-F5344CB8AC3E}">
        <p14:creationId xmlns:p14="http://schemas.microsoft.com/office/powerpoint/2010/main" val="1537385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Opasnost za zdravlje - Toksičnost  znak znak"/>
          <p:cNvPicPr/>
          <p:nvPr/>
        </p:nvPicPr>
        <p:blipFill>
          <a:blip r:embed="rId2" cstate="print">
            <a:extLst>
              <a:ext uri="{28A0092B-C50C-407E-A947-70E740481C1C}">
                <a14:useLocalDpi xmlns:a14="http://schemas.microsoft.com/office/drawing/2010/main"/>
              </a:ext>
            </a:extLst>
          </a:blip>
          <a:srcRect/>
          <a:stretch>
            <a:fillRect/>
          </a:stretch>
        </p:blipFill>
        <p:spPr bwMode="auto">
          <a:xfrm>
            <a:off x="695018" y="576180"/>
            <a:ext cx="7609533" cy="5704699"/>
          </a:xfrm>
          <a:prstGeom prst="rect">
            <a:avLst/>
          </a:prstGeom>
          <a:noFill/>
          <a:ln>
            <a:noFill/>
          </a:ln>
        </p:spPr>
      </p:pic>
      <p:sp>
        <p:nvSpPr>
          <p:cNvPr id="5" name="TextBox 4" title="Opasnost za zdravlje - Toksičnost  znak"/>
          <p:cNvSpPr txBox="1"/>
          <p:nvPr/>
        </p:nvSpPr>
        <p:spPr>
          <a:xfrm>
            <a:off x="5051436" y="675498"/>
            <a:ext cx="6568036" cy="1446550"/>
          </a:xfrm>
          <a:prstGeom prst="rect">
            <a:avLst/>
          </a:prstGeom>
          <a:noFill/>
        </p:spPr>
        <p:txBody>
          <a:bodyPr wrap="square" rtlCol="0">
            <a:spAutoFit/>
          </a:bodyPr>
          <a:lstStyle/>
          <a:p>
            <a:pPr algn="ctr"/>
            <a:r>
              <a:rPr lang="en-US" sz="4800" b="1" dirty="0" smtClean="0">
                <a:cs typeface="Times New Roman"/>
              </a:rPr>
              <a:t>Opasnost </a:t>
            </a:r>
            <a:r>
              <a:rPr lang="en-US" sz="4800" b="1" dirty="0" err="1" smtClean="0">
                <a:cs typeface="Times New Roman"/>
              </a:rPr>
              <a:t>za</a:t>
            </a:r>
            <a:r>
              <a:rPr lang="en-US" sz="4800" b="1" dirty="0" smtClean="0">
                <a:cs typeface="Times New Roman"/>
              </a:rPr>
              <a:t> </a:t>
            </a:r>
            <a:r>
              <a:rPr lang="en-US" sz="4800" b="1" dirty="0" err="1" smtClean="0">
                <a:cs typeface="Times New Roman"/>
              </a:rPr>
              <a:t>zdravlje</a:t>
            </a:r>
            <a:endParaRPr lang="en-US" sz="4000" b="1" dirty="0" smtClean="0">
              <a:cs typeface="Times New Roman"/>
            </a:endParaRPr>
          </a:p>
          <a:p>
            <a:pPr algn="ctr"/>
            <a:r>
              <a:rPr lang="en-US" sz="4000" b="1" dirty="0" smtClean="0">
                <a:cs typeface="Times New Roman"/>
              </a:rPr>
              <a:t>Toksičnost </a:t>
            </a:r>
            <a:endParaRPr lang="en-US" sz="4000" b="1" dirty="0">
              <a:cs typeface="Times New Roman"/>
            </a:endParaRPr>
          </a:p>
        </p:txBody>
      </p:sp>
      <p:sp>
        <p:nvSpPr>
          <p:cNvPr id="3" name="Title 2" hidden="1"/>
          <p:cNvSpPr>
            <a:spLocks noGrp="1"/>
          </p:cNvSpPr>
          <p:nvPr>
            <p:ph type="title"/>
          </p:nvPr>
        </p:nvSpPr>
        <p:spPr/>
        <p:txBody>
          <a:bodyPr/>
          <a:lstStyle/>
          <a:p>
            <a:r>
              <a:rPr lang="en-US" b="1">
                <a:cs typeface="Times New Roman"/>
              </a:rPr>
              <a:t>Toksičnost</a:t>
            </a:r>
            <a:endParaRPr lang="en-US" dirty="0"/>
          </a:p>
        </p:txBody>
      </p:sp>
    </p:spTree>
    <p:extLst>
      <p:ext uri="{BB962C8B-B14F-4D97-AF65-F5344CB8AC3E}">
        <p14:creationId xmlns:p14="http://schemas.microsoft.com/office/powerpoint/2010/main" val="921993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dekorativni element"/>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1200" y="153425"/>
            <a:ext cx="2057400" cy="2240687"/>
          </a:xfrm>
          <a:prstGeom prst="rect">
            <a:avLst/>
          </a:prstGeom>
        </p:spPr>
      </p:pic>
      <p:sp>
        <p:nvSpPr>
          <p:cNvPr id="2" name="Title 1"/>
          <p:cNvSpPr>
            <a:spLocks noGrp="1"/>
          </p:cNvSpPr>
          <p:nvPr>
            <p:ph type="title"/>
          </p:nvPr>
        </p:nvSpPr>
        <p:spPr>
          <a:xfrm>
            <a:off x="457200" y="718738"/>
            <a:ext cx="8659156" cy="1110063"/>
          </a:xfrm>
        </p:spPr>
        <p:txBody>
          <a:bodyPr>
            <a:normAutofit/>
          </a:bodyPr>
          <a:lstStyle/>
          <a:p>
            <a:pPr algn="l" rtl="0"/>
            <a:r>
              <a:rPr lang="x-none" b="0" i="0" u="none" baseline="0"/>
              <a:t>Šta je nasilje na radnom mjestu?</a:t>
            </a:r>
            <a:r>
              <a:rPr lang="x-none"/>
              <a:t/>
            </a:r>
            <a:br>
              <a:rPr lang="x-none"/>
            </a:br>
            <a:endParaRPr lang="x-none" dirty="0"/>
          </a:p>
        </p:txBody>
      </p:sp>
      <p:sp>
        <p:nvSpPr>
          <p:cNvPr id="3" name="Content Placeholder 2"/>
          <p:cNvSpPr>
            <a:spLocks noGrp="1"/>
          </p:cNvSpPr>
          <p:nvPr>
            <p:ph sz="quarter" idx="4294967295"/>
          </p:nvPr>
        </p:nvSpPr>
        <p:spPr>
          <a:xfrm>
            <a:off x="457200" y="1828800"/>
            <a:ext cx="11201400" cy="4343402"/>
          </a:xfrm>
          <a:prstGeom prst="rect">
            <a:avLst/>
          </a:prstGeom>
        </p:spPr>
        <p:txBody>
          <a:bodyPr>
            <a:normAutofit lnSpcReduction="10000"/>
          </a:bodyPr>
          <a:lstStyle/>
          <a:p>
            <a:pPr marL="68580" indent="0" algn="l" rtl="0">
              <a:buNone/>
            </a:pPr>
            <a:endParaRPr lang="x-none" sz="2800" b="1" dirty="0"/>
          </a:p>
          <a:p>
            <a:pPr marL="68580" indent="0" algn="l" rtl="0">
              <a:buNone/>
            </a:pPr>
            <a:endParaRPr lang="x-none" sz="2800" b="1" dirty="0"/>
          </a:p>
          <a:p>
            <a:pPr marL="68580" indent="0" algn="l" rtl="0">
              <a:buNone/>
            </a:pPr>
            <a:r>
              <a:rPr lang="x-none" sz="2800" b="0" i="0" u="none" baseline="0" dirty="0"/>
              <a:t>Nasilje na radnom mjestu je </a:t>
            </a:r>
            <a:r>
              <a:rPr lang="en-US" sz="2800" b="0" i="0" u="none" baseline="0" dirty="0" err="1" smtClean="0"/>
              <a:t>svaki</a:t>
            </a:r>
            <a:r>
              <a:rPr lang="en-US" sz="2800" b="0" i="0" u="none" baseline="0" dirty="0" smtClean="0"/>
              <a:t> </a:t>
            </a:r>
            <a:r>
              <a:rPr lang="x-none" sz="2800" b="0" i="0" u="none" baseline="0" dirty="0" smtClean="0"/>
              <a:t>oblik </a:t>
            </a:r>
            <a:r>
              <a:rPr lang="x-none" sz="2800" b="0" i="0" u="none" baseline="0" dirty="0"/>
              <a:t>nasilja</a:t>
            </a:r>
            <a:r>
              <a:rPr lang="x-none" sz="2800" b="0" i="0" u="none" baseline="0" dirty="0" smtClean="0"/>
              <a:t>,</a:t>
            </a:r>
            <a:r>
              <a:rPr lang="en-US" sz="2800" b="0" i="0" u="none" baseline="0" dirty="0" smtClean="0"/>
              <a:t> </a:t>
            </a:r>
            <a:r>
              <a:rPr lang="en-US" sz="2800" b="0" i="0" u="none" baseline="0" dirty="0" err="1" smtClean="0"/>
              <a:t>uznemiravanja</a:t>
            </a:r>
            <a:r>
              <a:rPr lang="en-US" sz="2800" dirty="0" smtClean="0"/>
              <a:t>, </a:t>
            </a:r>
            <a:r>
              <a:rPr lang="en-US" sz="2800" dirty="0" err="1" smtClean="0"/>
              <a:t>zastra</a:t>
            </a:r>
            <a:r>
              <a:rPr lang="bs-Latn-BA" sz="2800" dirty="0" smtClean="0"/>
              <a:t>š</a:t>
            </a:r>
            <a:r>
              <a:rPr lang="en-US" sz="2800" dirty="0" err="1" smtClean="0"/>
              <a:t>ivanja</a:t>
            </a:r>
            <a:r>
              <a:rPr lang="x-none" sz="2800" b="0" i="0" u="none" baseline="0" dirty="0" smtClean="0"/>
              <a:t> </a:t>
            </a:r>
            <a:r>
              <a:rPr lang="x-none" sz="2800" b="0" i="0" u="none" baseline="0" dirty="0"/>
              <a:t>ili opasnost od nasilja usmjerenog protiv radnika. Može se pojaviti na poslu, kao i van radnog mjesta, u rasponu od </a:t>
            </a:r>
            <a:r>
              <a:rPr lang="x-none" sz="2800" b="0" i="0" u="none" baseline="0" dirty="0" smtClean="0"/>
              <a:t>prijetnje </a:t>
            </a:r>
            <a:r>
              <a:rPr lang="x-none" sz="2800" b="0" i="0" u="none" baseline="0" dirty="0"/>
              <a:t>i verbalnog zlostavljanja do fizičkog napada i ubistva. </a:t>
            </a:r>
            <a:r>
              <a:rPr lang="pl-PL" sz="2800" b="0" i="0" u="sng" baseline="0" dirty="0" smtClean="0">
                <a:hlinkClick r:id="rId4"/>
              </a:rPr>
              <a:t>link na stranicu kršenja radnog mjesta</a:t>
            </a:r>
            <a:endParaRPr lang="x-none" sz="2800" dirty="0"/>
          </a:p>
          <a:p>
            <a:pPr marL="68580" indent="0" algn="l" rtl="0">
              <a:buNone/>
            </a:pPr>
            <a:endParaRPr lang="x-none" sz="2600" dirty="0"/>
          </a:p>
          <a:p>
            <a:pPr marL="68580" indent="0" algn="l" rtl="0">
              <a:buNone/>
            </a:pPr>
            <a:endParaRPr lang="x-none" sz="2000" dirty="0"/>
          </a:p>
          <a:p>
            <a:pPr marL="68580" indent="0" algn="l" rtl="0">
              <a:buNone/>
            </a:pPr>
            <a:r>
              <a:rPr lang="x-none" sz="2000" b="0" i="0" u="none" baseline="0" dirty="0"/>
              <a:t>Informativna stranica: </a:t>
            </a:r>
            <a:r>
              <a:rPr lang="pl-PL" sz="2000" b="0" i="0" u="none" baseline="0" dirty="0" smtClean="0">
                <a:hlinkClick r:id="rId5"/>
              </a:rPr>
              <a:t>link na informativni list o kršenju radnog mjesta</a:t>
            </a:r>
            <a:endParaRPr lang="x-none" sz="2000" dirty="0"/>
          </a:p>
          <a:p>
            <a:pPr marL="68580" indent="0" algn="l" rtl="0">
              <a:buNone/>
            </a:pPr>
            <a:endParaRPr lang="x-none" sz="2000" dirty="0"/>
          </a:p>
          <a:p>
            <a:pPr marL="68580" indent="0" algn="l" rtl="0">
              <a:buNone/>
            </a:pPr>
            <a:endParaRPr lang="x-none" sz="2000" dirty="0"/>
          </a:p>
          <a:p>
            <a:pPr marL="68580" indent="0" algn="just" rtl="0">
              <a:buNone/>
            </a:pPr>
            <a:endParaRPr lang="x-none" sz="2000" dirty="0"/>
          </a:p>
        </p:txBody>
      </p:sp>
    </p:spTree>
    <p:extLst>
      <p:ext uri="{BB962C8B-B14F-4D97-AF65-F5344CB8AC3E}">
        <p14:creationId xmlns:p14="http://schemas.microsoft.com/office/powerpoint/2010/main" val="3484076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Vatra - Zapaljivo znak"/>
          <p:cNvPicPr/>
          <p:nvPr/>
        </p:nvPicPr>
        <p:blipFill>
          <a:blip r:embed="rId2" cstate="print">
            <a:extLst>
              <a:ext uri="{28A0092B-C50C-407E-A947-70E740481C1C}">
                <a14:useLocalDpi xmlns:a14="http://schemas.microsoft.com/office/drawing/2010/main"/>
              </a:ext>
            </a:extLst>
          </a:blip>
          <a:srcRect/>
          <a:stretch>
            <a:fillRect/>
          </a:stretch>
        </p:blipFill>
        <p:spPr bwMode="auto">
          <a:xfrm>
            <a:off x="970452" y="636073"/>
            <a:ext cx="6689522" cy="5884648"/>
          </a:xfrm>
          <a:prstGeom prst="rect">
            <a:avLst/>
          </a:prstGeom>
          <a:noFill/>
          <a:ln>
            <a:noFill/>
          </a:ln>
        </p:spPr>
      </p:pic>
      <p:sp>
        <p:nvSpPr>
          <p:cNvPr id="6" name="TextBox 5"/>
          <p:cNvSpPr txBox="1"/>
          <p:nvPr/>
        </p:nvSpPr>
        <p:spPr>
          <a:xfrm>
            <a:off x="6620396" y="648478"/>
            <a:ext cx="5080141" cy="1569660"/>
          </a:xfrm>
          <a:prstGeom prst="rect">
            <a:avLst/>
          </a:prstGeom>
          <a:noFill/>
        </p:spPr>
        <p:txBody>
          <a:bodyPr wrap="square" rtlCol="0">
            <a:spAutoFit/>
          </a:bodyPr>
          <a:lstStyle/>
          <a:p>
            <a:pPr algn="ctr"/>
            <a:r>
              <a:rPr lang="en-US" sz="4800" b="1" dirty="0" err="1" smtClean="0">
                <a:cs typeface="Times New Roman"/>
              </a:rPr>
              <a:t>Vatra</a:t>
            </a:r>
            <a:endParaRPr lang="en-US" sz="4800" b="1" dirty="0" smtClean="0">
              <a:cs typeface="Times New Roman"/>
            </a:endParaRPr>
          </a:p>
          <a:p>
            <a:pPr algn="ctr"/>
            <a:r>
              <a:rPr lang="en-US" sz="4800" b="1" dirty="0" err="1" smtClean="0">
                <a:cs typeface="Times New Roman"/>
              </a:rPr>
              <a:t>Zapaljivo</a:t>
            </a:r>
            <a:r>
              <a:rPr lang="en-US" sz="4800" b="1" dirty="0" smtClean="0">
                <a:cs typeface="Times New Roman"/>
              </a:rPr>
              <a:t> </a:t>
            </a:r>
            <a:endParaRPr lang="en-US" sz="4000" b="1" dirty="0">
              <a:cs typeface="Times New Roman"/>
            </a:endParaRPr>
          </a:p>
        </p:txBody>
      </p:sp>
      <p:sp>
        <p:nvSpPr>
          <p:cNvPr id="3" name="Title 2" hidden="1"/>
          <p:cNvSpPr>
            <a:spLocks noGrp="1"/>
          </p:cNvSpPr>
          <p:nvPr>
            <p:ph type="title"/>
          </p:nvPr>
        </p:nvSpPr>
        <p:spPr/>
        <p:txBody>
          <a:bodyPr/>
          <a:lstStyle/>
          <a:p>
            <a:r>
              <a:rPr lang="en-US" dirty="0" err="1" smtClean="0">
                <a:solidFill>
                  <a:srgbClr val="FF0000"/>
                </a:solidFill>
              </a:rPr>
              <a:t>Vatra</a:t>
            </a:r>
            <a:r>
              <a:rPr lang="en-US" dirty="0" smtClean="0">
                <a:solidFill>
                  <a:srgbClr val="FF0000"/>
                </a:solidFill>
              </a:rPr>
              <a:t> </a:t>
            </a:r>
            <a:r>
              <a:rPr lang="en-US" dirty="0" err="1" smtClean="0">
                <a:solidFill>
                  <a:srgbClr val="FF0000"/>
                </a:solidFill>
              </a:rPr>
              <a:t>Zapaijivo</a:t>
            </a:r>
            <a:endParaRPr lang="en-US" dirty="0">
              <a:solidFill>
                <a:srgbClr val="FF0000"/>
              </a:solidFill>
            </a:endParaRPr>
          </a:p>
        </p:txBody>
      </p:sp>
    </p:spTree>
    <p:extLst>
      <p:ext uri="{BB962C8B-B14F-4D97-AF65-F5344CB8AC3E}">
        <p14:creationId xmlns:p14="http://schemas.microsoft.com/office/powerpoint/2010/main" val="12979284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Uzvičnik Nadražajuće (koža i oko) znak"/>
          <p:cNvPicPr>
            <a:picLocks noChangeAspect="1"/>
          </p:cNvPicPr>
          <p:nvPr/>
        </p:nvPicPr>
        <p:blipFill>
          <a:blip r:embed="rId2" cstate="print"/>
          <a:stretch>
            <a:fillRect/>
          </a:stretch>
        </p:blipFill>
        <p:spPr>
          <a:xfrm>
            <a:off x="515756" y="528013"/>
            <a:ext cx="7393394" cy="5932748"/>
          </a:xfrm>
          <a:prstGeom prst="rect">
            <a:avLst/>
          </a:prstGeom>
        </p:spPr>
      </p:pic>
      <p:sp>
        <p:nvSpPr>
          <p:cNvPr id="6" name="TextBox 5" title="Uzvičnik Nadražajuće (koža i oko) znak"/>
          <p:cNvSpPr txBox="1"/>
          <p:nvPr/>
        </p:nvSpPr>
        <p:spPr>
          <a:xfrm>
            <a:off x="5147696" y="337748"/>
            <a:ext cx="6579863" cy="2308324"/>
          </a:xfrm>
          <a:prstGeom prst="rect">
            <a:avLst/>
          </a:prstGeom>
          <a:noFill/>
        </p:spPr>
        <p:txBody>
          <a:bodyPr wrap="square" rtlCol="0">
            <a:spAutoFit/>
          </a:bodyPr>
          <a:lstStyle/>
          <a:p>
            <a:pPr algn="ctr"/>
            <a:r>
              <a:rPr lang="en-US" sz="4800" b="1" dirty="0" smtClean="0">
                <a:cs typeface="Times New Roman"/>
              </a:rPr>
              <a:t>Uzvičnik</a:t>
            </a:r>
          </a:p>
          <a:p>
            <a:pPr algn="ctr"/>
            <a:r>
              <a:rPr lang="en-US" sz="4800" b="1" dirty="0" smtClean="0">
                <a:cs typeface="Times New Roman"/>
              </a:rPr>
              <a:t>Nadražajuće </a:t>
            </a:r>
          </a:p>
          <a:p>
            <a:pPr algn="ctr"/>
            <a:r>
              <a:rPr lang="en-US" sz="4800" b="1" dirty="0" smtClean="0">
                <a:cs typeface="Times New Roman"/>
              </a:rPr>
              <a:t>(</a:t>
            </a:r>
            <a:r>
              <a:rPr lang="en-US" sz="4800" b="1" dirty="0" err="1" smtClean="0">
                <a:cs typeface="Times New Roman"/>
              </a:rPr>
              <a:t>koža</a:t>
            </a:r>
            <a:r>
              <a:rPr lang="en-US" sz="4800" b="1" dirty="0" smtClean="0">
                <a:cs typeface="Times New Roman"/>
              </a:rPr>
              <a:t> </a:t>
            </a:r>
            <a:r>
              <a:rPr lang="en-US" sz="4800" b="1" dirty="0" err="1" smtClean="0">
                <a:cs typeface="Times New Roman"/>
              </a:rPr>
              <a:t>i</a:t>
            </a:r>
            <a:r>
              <a:rPr lang="en-US" sz="4800" b="1" dirty="0" smtClean="0">
                <a:cs typeface="Times New Roman"/>
              </a:rPr>
              <a:t> </a:t>
            </a:r>
            <a:r>
              <a:rPr lang="en-US" sz="4800" b="1" dirty="0" err="1" smtClean="0">
                <a:cs typeface="Times New Roman"/>
              </a:rPr>
              <a:t>oko</a:t>
            </a:r>
            <a:r>
              <a:rPr lang="en-US" sz="4800" b="1" dirty="0" smtClean="0">
                <a:cs typeface="Times New Roman"/>
              </a:rPr>
              <a:t>)</a:t>
            </a:r>
            <a:endParaRPr lang="en-US" sz="4000" b="1" dirty="0">
              <a:cs typeface="Times New Roman"/>
            </a:endParaRPr>
          </a:p>
        </p:txBody>
      </p:sp>
      <p:sp>
        <p:nvSpPr>
          <p:cNvPr id="3" name="Title 2" hidden="1"/>
          <p:cNvSpPr>
            <a:spLocks noGrp="1"/>
          </p:cNvSpPr>
          <p:nvPr>
            <p:ph type="title"/>
          </p:nvPr>
        </p:nvSpPr>
        <p:spPr/>
        <p:txBody>
          <a:bodyPr>
            <a:normAutofit fontScale="90000"/>
          </a:bodyPr>
          <a:lstStyle/>
          <a:p>
            <a:pPr algn="ctr"/>
            <a:r>
              <a:rPr lang="en-US" b="1" dirty="0" smtClean="0">
                <a:cs typeface="Times New Roman"/>
              </a:rPr>
              <a:t>Uzvičnik</a:t>
            </a:r>
            <a:br>
              <a:rPr lang="en-US" b="1" dirty="0" smtClean="0">
                <a:cs typeface="Times New Roman"/>
              </a:rPr>
            </a:br>
            <a:r>
              <a:rPr lang="en-US" b="1" dirty="0" smtClean="0">
                <a:cs typeface="Times New Roman"/>
              </a:rPr>
              <a:t>Nadražajuće </a:t>
            </a:r>
            <a:br>
              <a:rPr lang="en-US" b="1" dirty="0" smtClean="0">
                <a:cs typeface="Times New Roman"/>
              </a:rPr>
            </a:br>
            <a:r>
              <a:rPr lang="en-US" b="1" dirty="0" smtClean="0">
                <a:solidFill>
                  <a:srgbClr val="FF0000"/>
                </a:solidFill>
                <a:cs typeface="Times New Roman"/>
              </a:rPr>
              <a:t>Uzvičnik Nadražajuće </a:t>
            </a:r>
            <a:r>
              <a:rPr lang="en-US" b="1" dirty="0">
                <a:solidFill>
                  <a:srgbClr val="FF0000"/>
                </a:solidFill>
                <a:cs typeface="Times New Roman"/>
              </a:rPr>
              <a:t/>
            </a:r>
            <a:br>
              <a:rPr lang="en-US" b="1" dirty="0">
                <a:solidFill>
                  <a:srgbClr val="FF0000"/>
                </a:solidFill>
                <a:cs typeface="Times New Roman"/>
              </a:rPr>
            </a:br>
            <a:endParaRPr lang="en-US" dirty="0">
              <a:solidFill>
                <a:srgbClr val="FF0000"/>
              </a:solidFill>
            </a:endParaRPr>
          </a:p>
        </p:txBody>
      </p:sp>
    </p:spTree>
    <p:extLst>
      <p:ext uri="{BB962C8B-B14F-4D97-AF65-F5344CB8AC3E}">
        <p14:creationId xmlns:p14="http://schemas.microsoft.com/office/powerpoint/2010/main" val="4307820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linska boca - Plinovi pod pritiskom znak"/>
          <p:cNvPicPr>
            <a:picLocks noChangeAspect="1"/>
          </p:cNvPicPr>
          <p:nvPr/>
        </p:nvPicPr>
        <p:blipFill>
          <a:blip r:embed="rId2" cstate="print"/>
          <a:stretch>
            <a:fillRect/>
          </a:stretch>
        </p:blipFill>
        <p:spPr>
          <a:xfrm>
            <a:off x="552293" y="447050"/>
            <a:ext cx="6662401" cy="6163612"/>
          </a:xfrm>
          <a:prstGeom prst="rect">
            <a:avLst/>
          </a:prstGeom>
        </p:spPr>
      </p:pic>
      <p:sp>
        <p:nvSpPr>
          <p:cNvPr id="5" name="TextBox 4" title="Plinska boca - Plinovi pod pritiskom znak"/>
          <p:cNvSpPr txBox="1"/>
          <p:nvPr/>
        </p:nvSpPr>
        <p:spPr>
          <a:xfrm>
            <a:off x="5031162" y="594437"/>
            <a:ext cx="7336481" cy="1446550"/>
          </a:xfrm>
          <a:prstGeom prst="rect">
            <a:avLst/>
          </a:prstGeom>
          <a:noFill/>
        </p:spPr>
        <p:txBody>
          <a:bodyPr wrap="square" rtlCol="0">
            <a:spAutoFit/>
          </a:bodyPr>
          <a:lstStyle/>
          <a:p>
            <a:pPr algn="ctr"/>
            <a:r>
              <a:rPr lang="en-US" sz="4800" b="1" dirty="0" err="1" smtClean="0">
                <a:cs typeface="Times New Roman"/>
              </a:rPr>
              <a:t>Plinska</a:t>
            </a:r>
            <a:r>
              <a:rPr lang="en-US" sz="4800" b="1" dirty="0" smtClean="0">
                <a:cs typeface="Times New Roman"/>
              </a:rPr>
              <a:t> </a:t>
            </a:r>
            <a:r>
              <a:rPr lang="en-US" sz="4800" b="1" dirty="0" err="1" smtClean="0">
                <a:cs typeface="Times New Roman"/>
              </a:rPr>
              <a:t>boca</a:t>
            </a:r>
            <a:endParaRPr lang="en-US" sz="4800" b="1" dirty="0" smtClean="0">
              <a:cs typeface="Times New Roman"/>
            </a:endParaRPr>
          </a:p>
          <a:p>
            <a:pPr algn="ctr"/>
            <a:r>
              <a:rPr lang="en-US" sz="4000" b="1" dirty="0" smtClean="0">
                <a:cs typeface="Times New Roman"/>
              </a:rPr>
              <a:t>Plinovi pod </a:t>
            </a:r>
            <a:r>
              <a:rPr lang="en-US" sz="4000" b="1" dirty="0" err="1" smtClean="0">
                <a:cs typeface="Times New Roman"/>
              </a:rPr>
              <a:t>pritiskom</a:t>
            </a:r>
            <a:endParaRPr lang="en-US" sz="4000" b="1" dirty="0">
              <a:cs typeface="Times New Roman"/>
            </a:endParaRPr>
          </a:p>
        </p:txBody>
      </p:sp>
      <p:sp>
        <p:nvSpPr>
          <p:cNvPr id="3" name="Title 2" hidden="1"/>
          <p:cNvSpPr>
            <a:spLocks noGrp="1"/>
          </p:cNvSpPr>
          <p:nvPr>
            <p:ph type="title"/>
          </p:nvPr>
        </p:nvSpPr>
        <p:spPr/>
        <p:txBody>
          <a:bodyPr/>
          <a:lstStyle/>
          <a:p>
            <a:r>
              <a:rPr lang="en-US" b="1" dirty="0">
                <a:cs typeface="Times New Roman"/>
              </a:rPr>
              <a:t>Plinovi pod </a:t>
            </a:r>
            <a:r>
              <a:rPr lang="en-US" b="1" dirty="0" err="1">
                <a:cs typeface="Times New Roman"/>
              </a:rPr>
              <a:t>pritiskom</a:t>
            </a:r>
            <a:r>
              <a:rPr lang="en-US" b="1" dirty="0">
                <a:cs typeface="Times New Roman"/>
              </a:rPr>
              <a:t/>
            </a:r>
            <a:br>
              <a:rPr lang="en-US" b="1" dirty="0">
                <a:cs typeface="Times New Roman"/>
              </a:rPr>
            </a:br>
            <a:endParaRPr lang="en-US" dirty="0">
              <a:solidFill>
                <a:srgbClr val="FF0000"/>
              </a:solidFill>
            </a:endParaRPr>
          </a:p>
        </p:txBody>
      </p:sp>
    </p:spTree>
    <p:extLst>
      <p:ext uri="{BB962C8B-B14F-4D97-AF65-F5344CB8AC3E}">
        <p14:creationId xmlns:p14="http://schemas.microsoft.com/office/powerpoint/2010/main" val="39788702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Korozija Ostećenja kože/Opekotine znak"/>
          <p:cNvPicPr>
            <a:picLocks noChangeAspect="1"/>
          </p:cNvPicPr>
          <p:nvPr/>
        </p:nvPicPr>
        <p:blipFill>
          <a:blip r:embed="rId2" cstate="print"/>
          <a:stretch>
            <a:fillRect/>
          </a:stretch>
        </p:blipFill>
        <p:spPr>
          <a:xfrm>
            <a:off x="820320" y="380219"/>
            <a:ext cx="7375953" cy="6095531"/>
          </a:xfrm>
          <a:prstGeom prst="rect">
            <a:avLst/>
          </a:prstGeom>
        </p:spPr>
      </p:pic>
      <p:sp>
        <p:nvSpPr>
          <p:cNvPr id="5" name="TextBox 4" title="Korozija Ostećenja kože/Opekotine znak"/>
          <p:cNvSpPr txBox="1"/>
          <p:nvPr/>
        </p:nvSpPr>
        <p:spPr>
          <a:xfrm>
            <a:off x="6566352" y="499868"/>
            <a:ext cx="5080141" cy="2185214"/>
          </a:xfrm>
          <a:prstGeom prst="rect">
            <a:avLst/>
          </a:prstGeom>
          <a:noFill/>
        </p:spPr>
        <p:txBody>
          <a:bodyPr wrap="square" rtlCol="0">
            <a:spAutoFit/>
          </a:bodyPr>
          <a:lstStyle/>
          <a:p>
            <a:pPr algn="ctr"/>
            <a:r>
              <a:rPr lang="en-US" sz="4800" b="1" dirty="0" err="1" smtClean="0">
                <a:cs typeface="Times New Roman"/>
              </a:rPr>
              <a:t>Korozija</a:t>
            </a:r>
            <a:endParaRPr lang="en-US" sz="4800" b="1" dirty="0" smtClean="0">
              <a:cs typeface="Times New Roman"/>
            </a:endParaRPr>
          </a:p>
          <a:p>
            <a:pPr algn="ctr"/>
            <a:r>
              <a:rPr lang="en-US" sz="4400" b="1" dirty="0" smtClean="0">
                <a:cs typeface="Times New Roman"/>
              </a:rPr>
              <a:t>O</a:t>
            </a:r>
            <a:r>
              <a:rPr lang="bs-Latn-BA" sz="4400" b="1" dirty="0" smtClean="0">
                <a:cs typeface="Times New Roman"/>
              </a:rPr>
              <a:t>stećenja</a:t>
            </a:r>
            <a:r>
              <a:rPr lang="en-US" sz="4400" b="1" dirty="0" smtClean="0">
                <a:cs typeface="Times New Roman"/>
              </a:rPr>
              <a:t> </a:t>
            </a:r>
            <a:r>
              <a:rPr lang="en-US" sz="4400" b="1" dirty="0" err="1" smtClean="0">
                <a:cs typeface="Times New Roman"/>
              </a:rPr>
              <a:t>ko</a:t>
            </a:r>
            <a:r>
              <a:rPr lang="bs-Latn-BA" sz="4400" b="1" dirty="0" smtClean="0">
                <a:cs typeface="Times New Roman"/>
              </a:rPr>
              <a:t>ž</a:t>
            </a:r>
            <a:r>
              <a:rPr lang="en-US" sz="4400" b="1" dirty="0" smtClean="0">
                <a:cs typeface="Times New Roman"/>
              </a:rPr>
              <a:t>e/</a:t>
            </a:r>
          </a:p>
          <a:p>
            <a:pPr algn="ctr"/>
            <a:r>
              <a:rPr lang="en-US" sz="4400" b="1" dirty="0" err="1" smtClean="0">
                <a:cs typeface="Times New Roman"/>
              </a:rPr>
              <a:t>Opekotine</a:t>
            </a:r>
            <a:endParaRPr lang="en-US" sz="4400" b="1" dirty="0">
              <a:cs typeface="Times New Roman"/>
            </a:endParaRPr>
          </a:p>
        </p:txBody>
      </p:sp>
      <p:sp>
        <p:nvSpPr>
          <p:cNvPr id="3" name="Title 2" hidden="1"/>
          <p:cNvSpPr>
            <a:spLocks noGrp="1"/>
          </p:cNvSpPr>
          <p:nvPr>
            <p:ph type="title"/>
          </p:nvPr>
        </p:nvSpPr>
        <p:spPr/>
        <p:txBody>
          <a:bodyPr>
            <a:normAutofit fontScale="90000"/>
          </a:bodyPr>
          <a:lstStyle/>
          <a:p>
            <a:r>
              <a:rPr lang="en-US" b="1" dirty="0">
                <a:cs typeface="Times New Roman"/>
              </a:rPr>
              <a:t>O</a:t>
            </a:r>
            <a:r>
              <a:rPr lang="bs-Latn-BA" b="1" dirty="0">
                <a:cs typeface="Times New Roman"/>
              </a:rPr>
              <a:t>stećenja</a:t>
            </a:r>
            <a:r>
              <a:rPr lang="en-US" b="1" dirty="0">
                <a:cs typeface="Times New Roman"/>
              </a:rPr>
              <a:t> </a:t>
            </a:r>
            <a:r>
              <a:rPr lang="en-US" b="1" dirty="0" err="1">
                <a:cs typeface="Times New Roman"/>
              </a:rPr>
              <a:t>ko</a:t>
            </a:r>
            <a:r>
              <a:rPr lang="bs-Latn-BA" b="1" dirty="0">
                <a:cs typeface="Times New Roman"/>
              </a:rPr>
              <a:t>ž</a:t>
            </a:r>
            <a:r>
              <a:rPr lang="en-US" b="1" dirty="0">
                <a:cs typeface="Times New Roman"/>
              </a:rPr>
              <a:t>e/</a:t>
            </a:r>
            <a:br>
              <a:rPr lang="en-US" b="1" dirty="0">
                <a:cs typeface="Times New Roman"/>
              </a:rPr>
            </a:br>
            <a:r>
              <a:rPr lang="en-US" b="1" dirty="0" err="1">
                <a:cs typeface="Times New Roman"/>
              </a:rPr>
              <a:t>Opekotine</a:t>
            </a:r>
            <a:r>
              <a:rPr lang="en-US" b="1" dirty="0">
                <a:cs typeface="Times New Roman"/>
              </a:rPr>
              <a:t/>
            </a:r>
            <a:br>
              <a:rPr lang="en-US" b="1" dirty="0">
                <a:cs typeface="Times New Roman"/>
              </a:rPr>
            </a:br>
            <a:endParaRPr lang="en-US" dirty="0">
              <a:solidFill>
                <a:srgbClr val="FF0000"/>
              </a:solidFill>
            </a:endParaRPr>
          </a:p>
        </p:txBody>
      </p:sp>
    </p:spTree>
    <p:extLst>
      <p:ext uri="{BB962C8B-B14F-4D97-AF65-F5344CB8AC3E}">
        <p14:creationId xmlns:p14="http://schemas.microsoft.com/office/powerpoint/2010/main" val="6427096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Eksplodirajuća bomba Eksplozivi znak"/>
          <p:cNvPicPr>
            <a:picLocks noChangeAspect="1"/>
          </p:cNvPicPr>
          <p:nvPr/>
        </p:nvPicPr>
        <p:blipFill>
          <a:blip r:embed="rId2" cstate="print"/>
          <a:stretch>
            <a:fillRect/>
          </a:stretch>
        </p:blipFill>
        <p:spPr>
          <a:xfrm>
            <a:off x="656366" y="544954"/>
            <a:ext cx="6359031" cy="5757747"/>
          </a:xfrm>
          <a:prstGeom prst="rect">
            <a:avLst/>
          </a:prstGeom>
        </p:spPr>
      </p:pic>
      <p:sp>
        <p:nvSpPr>
          <p:cNvPr id="6" name="TextBox 5" title="Eksplodirajuća bomba Eksplozivi znak"/>
          <p:cNvSpPr txBox="1"/>
          <p:nvPr/>
        </p:nvSpPr>
        <p:spPr>
          <a:xfrm>
            <a:off x="6579863" y="689008"/>
            <a:ext cx="5080141" cy="2308324"/>
          </a:xfrm>
          <a:prstGeom prst="rect">
            <a:avLst/>
          </a:prstGeom>
          <a:noFill/>
        </p:spPr>
        <p:txBody>
          <a:bodyPr wrap="square" rtlCol="0">
            <a:spAutoFit/>
          </a:bodyPr>
          <a:lstStyle/>
          <a:p>
            <a:pPr algn="ctr"/>
            <a:r>
              <a:rPr lang="en-US" sz="4800" b="1" dirty="0" smtClean="0">
                <a:cs typeface="Times New Roman"/>
              </a:rPr>
              <a:t>Eksplodirajuća </a:t>
            </a:r>
            <a:r>
              <a:rPr lang="en-US" sz="4800" b="1" dirty="0" err="1" smtClean="0">
                <a:cs typeface="Times New Roman"/>
              </a:rPr>
              <a:t>bomba</a:t>
            </a:r>
            <a:endParaRPr lang="en-US" sz="4800" b="1" dirty="0" smtClean="0">
              <a:cs typeface="Times New Roman"/>
            </a:endParaRPr>
          </a:p>
          <a:p>
            <a:pPr algn="ctr"/>
            <a:r>
              <a:rPr lang="en-US" sz="4800" b="1" dirty="0" err="1" smtClean="0">
                <a:cs typeface="Times New Roman"/>
              </a:rPr>
              <a:t>Eksplozivi</a:t>
            </a:r>
            <a:endParaRPr lang="en-US" sz="4000" b="1" dirty="0">
              <a:cs typeface="Times New Roman"/>
            </a:endParaRPr>
          </a:p>
        </p:txBody>
      </p:sp>
      <p:sp>
        <p:nvSpPr>
          <p:cNvPr id="2" name="Title 1" hidden="1"/>
          <p:cNvSpPr>
            <a:spLocks noGrp="1"/>
          </p:cNvSpPr>
          <p:nvPr>
            <p:ph type="title"/>
          </p:nvPr>
        </p:nvSpPr>
        <p:spPr/>
        <p:txBody>
          <a:bodyPr/>
          <a:lstStyle/>
          <a:p>
            <a:r>
              <a:rPr lang="en-US" b="1" dirty="0">
                <a:cs typeface="Times New Roman"/>
              </a:rPr>
              <a:t>Eksplodirajuća </a:t>
            </a:r>
            <a:r>
              <a:rPr lang="en-US" b="1" dirty="0" err="1">
                <a:cs typeface="Times New Roman"/>
              </a:rPr>
              <a:t>bomba</a:t>
            </a:r>
            <a:r>
              <a:rPr lang="en-US" b="1" dirty="0">
                <a:cs typeface="Times New Roman"/>
              </a:rPr>
              <a:t/>
            </a:r>
            <a:br>
              <a:rPr lang="en-US" b="1" dirty="0">
                <a:cs typeface="Times New Roman"/>
              </a:rPr>
            </a:br>
            <a:r>
              <a:rPr lang="en-US" b="1" dirty="0" err="1">
                <a:cs typeface="Times New Roman"/>
              </a:rPr>
              <a:t>Eksplozivi</a:t>
            </a:r>
            <a:endParaRPr lang="en-US" sz="2000" b="1" dirty="0">
              <a:cs typeface="Times New Roman"/>
            </a:endParaRPr>
          </a:p>
        </p:txBody>
      </p:sp>
    </p:spTree>
    <p:extLst>
      <p:ext uri="{BB962C8B-B14F-4D97-AF65-F5344CB8AC3E}">
        <p14:creationId xmlns:p14="http://schemas.microsoft.com/office/powerpoint/2010/main" val="2489049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lamen preko kruga - Oksidirajuće sredstvo znak"/>
          <p:cNvPicPr>
            <a:picLocks noChangeAspect="1"/>
          </p:cNvPicPr>
          <p:nvPr/>
        </p:nvPicPr>
        <p:blipFill>
          <a:blip r:embed="rId2" cstate="print"/>
          <a:stretch>
            <a:fillRect/>
          </a:stretch>
        </p:blipFill>
        <p:spPr>
          <a:xfrm>
            <a:off x="426204" y="207910"/>
            <a:ext cx="6405141" cy="6057979"/>
          </a:xfrm>
          <a:prstGeom prst="rect">
            <a:avLst/>
          </a:prstGeom>
        </p:spPr>
      </p:pic>
      <p:sp>
        <p:nvSpPr>
          <p:cNvPr id="5" name="TextBox 4" title="Plamen preko kruga - Oksidirajuće sredstvo znak"/>
          <p:cNvSpPr txBox="1"/>
          <p:nvPr/>
        </p:nvSpPr>
        <p:spPr>
          <a:xfrm>
            <a:off x="5037003" y="553909"/>
            <a:ext cx="6609491" cy="1569660"/>
          </a:xfrm>
          <a:prstGeom prst="rect">
            <a:avLst/>
          </a:prstGeom>
          <a:noFill/>
        </p:spPr>
        <p:txBody>
          <a:bodyPr wrap="square" rtlCol="0">
            <a:spAutoFit/>
          </a:bodyPr>
          <a:lstStyle/>
          <a:p>
            <a:pPr algn="ctr"/>
            <a:r>
              <a:rPr lang="en-US" sz="4800" b="1" dirty="0" smtClean="0">
                <a:cs typeface="Times New Roman"/>
              </a:rPr>
              <a:t>Plamen </a:t>
            </a:r>
            <a:r>
              <a:rPr lang="en-US" sz="4800" b="1" dirty="0" err="1" smtClean="0">
                <a:cs typeface="Times New Roman"/>
              </a:rPr>
              <a:t>preko</a:t>
            </a:r>
            <a:r>
              <a:rPr lang="en-US" sz="4800" b="1" dirty="0" smtClean="0">
                <a:cs typeface="Times New Roman"/>
              </a:rPr>
              <a:t> </a:t>
            </a:r>
            <a:r>
              <a:rPr lang="en-US" sz="4800" b="1" dirty="0" err="1" smtClean="0">
                <a:cs typeface="Times New Roman"/>
              </a:rPr>
              <a:t>kruga</a:t>
            </a:r>
            <a:endParaRPr lang="en-US" sz="4800" b="1" dirty="0" smtClean="0">
              <a:cs typeface="Times New Roman"/>
            </a:endParaRPr>
          </a:p>
          <a:p>
            <a:pPr algn="ctr"/>
            <a:r>
              <a:rPr lang="en-US" sz="4800" b="1" dirty="0" smtClean="0">
                <a:cs typeface="Times New Roman"/>
              </a:rPr>
              <a:t>Oksidirajuće </a:t>
            </a:r>
            <a:r>
              <a:rPr lang="en-US" sz="4800" b="1" dirty="0" err="1" smtClean="0">
                <a:cs typeface="Times New Roman"/>
              </a:rPr>
              <a:t>sredstvo</a:t>
            </a:r>
            <a:endParaRPr lang="en-US" sz="4000" b="1" dirty="0">
              <a:cs typeface="Times New Roman"/>
            </a:endParaRPr>
          </a:p>
        </p:txBody>
      </p:sp>
      <p:sp>
        <p:nvSpPr>
          <p:cNvPr id="3" name="Title 2" hidden="1"/>
          <p:cNvSpPr>
            <a:spLocks noGrp="1"/>
          </p:cNvSpPr>
          <p:nvPr>
            <p:ph type="title"/>
          </p:nvPr>
        </p:nvSpPr>
        <p:spPr/>
        <p:txBody>
          <a:bodyPr>
            <a:normAutofit fontScale="90000"/>
          </a:bodyPr>
          <a:lstStyle/>
          <a:p>
            <a:r>
              <a:rPr lang="en-US" b="1" dirty="0">
                <a:cs typeface="Times New Roman"/>
              </a:rPr>
              <a:t>Plamen </a:t>
            </a:r>
            <a:r>
              <a:rPr lang="en-US" b="1" dirty="0" err="1">
                <a:cs typeface="Times New Roman"/>
              </a:rPr>
              <a:t>preko</a:t>
            </a:r>
            <a:r>
              <a:rPr lang="en-US" b="1" dirty="0">
                <a:cs typeface="Times New Roman"/>
              </a:rPr>
              <a:t> </a:t>
            </a:r>
            <a:r>
              <a:rPr lang="en-US" b="1" dirty="0" err="1">
                <a:cs typeface="Times New Roman"/>
              </a:rPr>
              <a:t>kruga</a:t>
            </a:r>
            <a:r>
              <a:rPr lang="en-US" b="1" dirty="0">
                <a:cs typeface="Times New Roman"/>
              </a:rPr>
              <a:t/>
            </a:r>
            <a:br>
              <a:rPr lang="en-US" b="1" dirty="0">
                <a:cs typeface="Times New Roman"/>
              </a:rPr>
            </a:br>
            <a:r>
              <a:rPr lang="en-US" b="1" dirty="0">
                <a:cs typeface="Times New Roman"/>
              </a:rPr>
              <a:t>Oksidirajuće </a:t>
            </a:r>
            <a:r>
              <a:rPr lang="en-US" b="1" dirty="0" err="1">
                <a:cs typeface="Times New Roman"/>
              </a:rPr>
              <a:t>sredstvo</a:t>
            </a:r>
            <a:r>
              <a:rPr lang="en-US" sz="2000" b="1" dirty="0">
                <a:cs typeface="Times New Roman"/>
              </a:rPr>
              <a:t/>
            </a:r>
            <a:br>
              <a:rPr lang="en-US" sz="2000" b="1" dirty="0">
                <a:cs typeface="Times New Roman"/>
              </a:rPr>
            </a:br>
            <a:endParaRPr lang="en-US" dirty="0">
              <a:solidFill>
                <a:srgbClr val="FF0000"/>
              </a:solidFill>
            </a:endParaRPr>
          </a:p>
        </p:txBody>
      </p:sp>
    </p:spTree>
    <p:extLst>
      <p:ext uri="{BB962C8B-B14F-4D97-AF65-F5344CB8AC3E}">
        <p14:creationId xmlns:p14="http://schemas.microsoft.com/office/powerpoint/2010/main" val="41434907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Okolina (neobavezno) - Zatrovanost vode znak"/>
          <p:cNvPicPr>
            <a:picLocks noChangeAspect="1"/>
          </p:cNvPicPr>
          <p:nvPr/>
        </p:nvPicPr>
        <p:blipFill>
          <a:blip r:embed="rId2" cstate="print"/>
          <a:stretch>
            <a:fillRect/>
          </a:stretch>
        </p:blipFill>
        <p:spPr>
          <a:xfrm>
            <a:off x="539099" y="216733"/>
            <a:ext cx="6206475" cy="6298016"/>
          </a:xfrm>
          <a:prstGeom prst="rect">
            <a:avLst/>
          </a:prstGeom>
        </p:spPr>
      </p:pic>
      <p:sp>
        <p:nvSpPr>
          <p:cNvPr id="6" name="TextBox 5" title="Okolina (neobavezno) - Zatrovanost vode znak"/>
          <p:cNvSpPr txBox="1"/>
          <p:nvPr/>
        </p:nvSpPr>
        <p:spPr>
          <a:xfrm>
            <a:off x="6161021" y="472848"/>
            <a:ext cx="5998890" cy="2923877"/>
          </a:xfrm>
          <a:prstGeom prst="rect">
            <a:avLst/>
          </a:prstGeom>
          <a:noFill/>
        </p:spPr>
        <p:txBody>
          <a:bodyPr wrap="square" rtlCol="0">
            <a:spAutoFit/>
          </a:bodyPr>
          <a:lstStyle/>
          <a:p>
            <a:pPr algn="ctr"/>
            <a:r>
              <a:rPr lang="en-US" sz="4800" b="1" dirty="0" smtClean="0">
                <a:cs typeface="Times New Roman"/>
              </a:rPr>
              <a:t>Okolina </a:t>
            </a:r>
          </a:p>
          <a:p>
            <a:pPr algn="ctr"/>
            <a:r>
              <a:rPr lang="en-US" sz="4800" b="1" dirty="0" smtClean="0">
                <a:cs typeface="Times New Roman"/>
              </a:rPr>
              <a:t>(</a:t>
            </a:r>
            <a:r>
              <a:rPr lang="en-US" sz="4800" b="1" dirty="0" err="1" smtClean="0">
                <a:cs typeface="Times New Roman"/>
              </a:rPr>
              <a:t>neobavezno</a:t>
            </a:r>
            <a:r>
              <a:rPr lang="en-US" sz="4800" b="1" dirty="0" smtClean="0">
                <a:cs typeface="Times New Roman"/>
              </a:rPr>
              <a:t>)</a:t>
            </a:r>
            <a:br>
              <a:rPr lang="en-US" sz="4800" b="1" dirty="0" smtClean="0">
                <a:cs typeface="Times New Roman"/>
              </a:rPr>
            </a:br>
            <a:endParaRPr lang="en-US" sz="4800" b="1" dirty="0" smtClean="0">
              <a:cs typeface="Times New Roman"/>
            </a:endParaRPr>
          </a:p>
          <a:p>
            <a:pPr algn="ctr"/>
            <a:r>
              <a:rPr lang="en-US" sz="4000" b="1" dirty="0" smtClean="0">
                <a:cs typeface="Times New Roman"/>
              </a:rPr>
              <a:t>Zatrovanost </a:t>
            </a:r>
            <a:r>
              <a:rPr lang="en-US" sz="4000" b="1" dirty="0" err="1" smtClean="0">
                <a:cs typeface="Times New Roman"/>
              </a:rPr>
              <a:t>vode</a:t>
            </a:r>
            <a:endParaRPr lang="en-US" sz="4000" b="1" dirty="0">
              <a:cs typeface="Times New Roman"/>
            </a:endParaRPr>
          </a:p>
        </p:txBody>
      </p:sp>
      <p:sp>
        <p:nvSpPr>
          <p:cNvPr id="3" name="Title 2" hidden="1"/>
          <p:cNvSpPr>
            <a:spLocks noGrp="1"/>
          </p:cNvSpPr>
          <p:nvPr>
            <p:ph type="title"/>
          </p:nvPr>
        </p:nvSpPr>
        <p:spPr/>
        <p:txBody>
          <a:bodyPr/>
          <a:lstStyle/>
          <a:p>
            <a:r>
              <a:rPr lang="pl-PL" dirty="0">
                <a:solidFill>
                  <a:srgbClr val="FF0000"/>
                </a:solidFill>
              </a:rPr>
              <a:t>Okolina (neobavezno) - Zatrovanost vode znak</a:t>
            </a:r>
            <a:endParaRPr lang="en-US" dirty="0">
              <a:solidFill>
                <a:srgbClr val="FF0000"/>
              </a:solidFill>
            </a:endParaRPr>
          </a:p>
        </p:txBody>
      </p:sp>
    </p:spTree>
    <p:extLst>
      <p:ext uri="{BB962C8B-B14F-4D97-AF65-F5344CB8AC3E}">
        <p14:creationId xmlns:p14="http://schemas.microsoft.com/office/powerpoint/2010/main" val="16105884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obania i ukrštene kosti - Akutna zatrovanost (smrtno ili otrovno)"/>
          <p:cNvPicPr>
            <a:picLocks noChangeAspect="1"/>
          </p:cNvPicPr>
          <p:nvPr/>
        </p:nvPicPr>
        <p:blipFill>
          <a:blip r:embed="rId2" cstate="print"/>
          <a:stretch>
            <a:fillRect/>
          </a:stretch>
        </p:blipFill>
        <p:spPr>
          <a:xfrm>
            <a:off x="779476" y="369519"/>
            <a:ext cx="6338205" cy="6077731"/>
          </a:xfrm>
          <a:prstGeom prst="rect">
            <a:avLst/>
          </a:prstGeom>
        </p:spPr>
      </p:pic>
      <p:sp>
        <p:nvSpPr>
          <p:cNvPr id="5" name="TextBox 4" title="Lobania i ukrštene kosti - Akutna zatrovanost (smrtno ili otrovno)"/>
          <p:cNvSpPr txBox="1"/>
          <p:nvPr/>
        </p:nvSpPr>
        <p:spPr>
          <a:xfrm>
            <a:off x="6291806" y="810597"/>
            <a:ext cx="5080141" cy="1569660"/>
          </a:xfrm>
          <a:prstGeom prst="rect">
            <a:avLst/>
          </a:prstGeom>
          <a:noFill/>
        </p:spPr>
        <p:txBody>
          <a:bodyPr wrap="square" rtlCol="0">
            <a:spAutoFit/>
          </a:bodyPr>
          <a:lstStyle/>
          <a:p>
            <a:pPr algn="ctr"/>
            <a:r>
              <a:rPr lang="en-US" sz="4800" b="1" dirty="0" err="1" smtClean="0">
                <a:cs typeface="Times New Roman"/>
              </a:rPr>
              <a:t>Lobanja</a:t>
            </a:r>
            <a:r>
              <a:rPr lang="en-US" sz="4800" b="1" dirty="0" smtClean="0">
                <a:cs typeface="Times New Roman"/>
              </a:rPr>
              <a:t> i ukrštene </a:t>
            </a:r>
            <a:r>
              <a:rPr lang="en-US" sz="4800" b="1" dirty="0" err="1" smtClean="0">
                <a:cs typeface="Times New Roman"/>
              </a:rPr>
              <a:t>kosti</a:t>
            </a:r>
            <a:endParaRPr lang="en-US" sz="4000" b="1" dirty="0">
              <a:cs typeface="Times New Roman"/>
            </a:endParaRPr>
          </a:p>
        </p:txBody>
      </p:sp>
      <p:sp>
        <p:nvSpPr>
          <p:cNvPr id="6" name="TextBox 5"/>
          <p:cNvSpPr txBox="1"/>
          <p:nvPr/>
        </p:nvSpPr>
        <p:spPr>
          <a:xfrm>
            <a:off x="5657608" y="2593914"/>
            <a:ext cx="6278212" cy="2308324"/>
          </a:xfrm>
          <a:prstGeom prst="rect">
            <a:avLst/>
          </a:prstGeom>
          <a:noFill/>
        </p:spPr>
        <p:txBody>
          <a:bodyPr wrap="square" rtlCol="0">
            <a:spAutoFit/>
          </a:bodyPr>
          <a:lstStyle/>
          <a:p>
            <a:pPr algn="ctr"/>
            <a:r>
              <a:rPr lang="en-US" sz="4800" b="1" dirty="0" err="1" smtClean="0">
                <a:cs typeface="Times New Roman"/>
              </a:rPr>
              <a:t>Akutna</a:t>
            </a:r>
            <a:r>
              <a:rPr lang="en-US" sz="4800" b="1" dirty="0" smtClean="0">
                <a:cs typeface="Times New Roman"/>
              </a:rPr>
              <a:t> </a:t>
            </a:r>
          </a:p>
          <a:p>
            <a:pPr algn="ctr"/>
            <a:r>
              <a:rPr lang="en-US" sz="4800" b="1" dirty="0" err="1" smtClean="0">
                <a:cs typeface="Times New Roman"/>
              </a:rPr>
              <a:t>zatrovanost</a:t>
            </a:r>
            <a:r>
              <a:rPr lang="en-US" sz="4800" b="1" dirty="0" smtClean="0">
                <a:cs typeface="Times New Roman"/>
              </a:rPr>
              <a:t> </a:t>
            </a:r>
          </a:p>
          <a:p>
            <a:pPr algn="ctr"/>
            <a:r>
              <a:rPr lang="en-US" sz="4800" b="1" dirty="0" smtClean="0">
                <a:cs typeface="Times New Roman"/>
              </a:rPr>
              <a:t>(</a:t>
            </a:r>
            <a:r>
              <a:rPr lang="en-US" sz="4800" b="1" dirty="0" err="1" smtClean="0">
                <a:cs typeface="Times New Roman"/>
              </a:rPr>
              <a:t>smrtno</a:t>
            </a:r>
            <a:r>
              <a:rPr lang="en-US" sz="4800" b="1" dirty="0" smtClean="0">
                <a:cs typeface="Times New Roman"/>
              </a:rPr>
              <a:t> </a:t>
            </a:r>
            <a:r>
              <a:rPr lang="en-US" sz="4800" b="1" dirty="0" err="1" smtClean="0">
                <a:cs typeface="Times New Roman"/>
              </a:rPr>
              <a:t>ili</a:t>
            </a:r>
            <a:r>
              <a:rPr lang="en-US" sz="4800" b="1" dirty="0" smtClean="0">
                <a:cs typeface="Times New Roman"/>
              </a:rPr>
              <a:t> </a:t>
            </a:r>
            <a:r>
              <a:rPr lang="en-US" sz="4800" b="1" dirty="0" err="1" smtClean="0">
                <a:cs typeface="Times New Roman"/>
              </a:rPr>
              <a:t>otrovno</a:t>
            </a:r>
            <a:r>
              <a:rPr lang="en-US" sz="4800" b="1" dirty="0" smtClean="0">
                <a:cs typeface="Times New Roman"/>
              </a:rPr>
              <a:t>)</a:t>
            </a:r>
            <a:endParaRPr lang="en-US" sz="4000" b="1" dirty="0">
              <a:cs typeface="Times New Roman"/>
            </a:endParaRPr>
          </a:p>
        </p:txBody>
      </p:sp>
      <p:sp>
        <p:nvSpPr>
          <p:cNvPr id="3" name="Title 2" hidden="1"/>
          <p:cNvSpPr>
            <a:spLocks noGrp="1"/>
          </p:cNvSpPr>
          <p:nvPr>
            <p:ph type="title"/>
          </p:nvPr>
        </p:nvSpPr>
        <p:spPr/>
        <p:txBody>
          <a:bodyPr/>
          <a:lstStyle/>
          <a:p>
            <a:r>
              <a:rPr lang="en-US" dirty="0" err="1" smtClean="0">
                <a:solidFill>
                  <a:srgbClr val="FF0000"/>
                </a:solidFill>
              </a:rPr>
              <a:t>Akutna</a:t>
            </a:r>
            <a:r>
              <a:rPr lang="en-US" dirty="0" smtClean="0">
                <a:solidFill>
                  <a:srgbClr val="FF0000"/>
                </a:solidFill>
              </a:rPr>
              <a:t> </a:t>
            </a:r>
            <a:r>
              <a:rPr lang="en-US" dirty="0" err="1" smtClean="0">
                <a:solidFill>
                  <a:srgbClr val="FF0000"/>
                </a:solidFill>
              </a:rPr>
              <a:t>zatrovanost</a:t>
            </a:r>
            <a:endParaRPr lang="en-US" dirty="0">
              <a:solidFill>
                <a:srgbClr val="FF0000"/>
              </a:solidFill>
            </a:endParaRPr>
          </a:p>
        </p:txBody>
      </p:sp>
    </p:spTree>
    <p:extLst>
      <p:ext uri="{BB962C8B-B14F-4D97-AF65-F5344CB8AC3E}">
        <p14:creationId xmlns:p14="http://schemas.microsoft.com/office/powerpoint/2010/main" val="1534416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dirty="0"/>
              <a:t>Opšte mjere opreza</a:t>
            </a:r>
            <a:r>
              <a:rPr lang="x-none" dirty="0"/>
              <a:t/>
            </a:r>
            <a:br>
              <a:rPr lang="x-none" dirty="0"/>
            </a:br>
            <a:endParaRPr lang="x-none" dirty="0"/>
          </a:p>
        </p:txBody>
      </p:sp>
      <p:sp>
        <p:nvSpPr>
          <p:cNvPr id="3" name="Content Placeholder 2"/>
          <p:cNvSpPr>
            <a:spLocks noGrp="1"/>
          </p:cNvSpPr>
          <p:nvPr>
            <p:ph idx="1"/>
          </p:nvPr>
        </p:nvSpPr>
        <p:spPr/>
        <p:txBody>
          <a:bodyPr/>
          <a:lstStyle/>
          <a:p>
            <a:pPr algn="l" rtl="0">
              <a:buFont typeface="Arial" panose="020B0604020202020204" pitchFamily="34" charset="0"/>
              <a:buChar char="•"/>
            </a:pPr>
            <a:r>
              <a:rPr lang="x-none" b="0" i="0" u="none" baseline="0" smtClean="0">
                <a:solidFill>
                  <a:schemeClr val="tx1"/>
                </a:solidFill>
              </a:rPr>
              <a:t>Krvni </a:t>
            </a:r>
            <a:r>
              <a:rPr lang="x-none" b="0" i="0" u="none" baseline="0" dirty="0">
                <a:solidFill>
                  <a:schemeClr val="tx1"/>
                </a:solidFill>
              </a:rPr>
              <a:t>patogeni </a:t>
            </a:r>
            <a:r>
              <a:rPr lang="x-none" b="0" i="0" u="none" baseline="0">
                <a:solidFill>
                  <a:schemeClr val="tx1"/>
                </a:solidFill>
              </a:rPr>
              <a:t>(</a:t>
            </a:r>
            <a:r>
              <a:rPr lang="x-none" b="0" i="0" u="none" baseline="0" smtClean="0">
                <a:solidFill>
                  <a:schemeClr val="tx1"/>
                </a:solidFill>
              </a:rPr>
              <a:t>npr: </a:t>
            </a:r>
            <a:r>
              <a:rPr lang="x-none" b="0" i="0" u="none" baseline="0" dirty="0">
                <a:solidFill>
                  <a:schemeClr val="tx1"/>
                </a:solidFill>
              </a:rPr>
              <a:t>Ebola)</a:t>
            </a:r>
          </a:p>
          <a:p>
            <a:pPr lvl="0" algn="l" rtl="0">
              <a:buFont typeface="Arial" panose="020B0604020202020204" pitchFamily="34" charset="0"/>
              <a:buChar char="•"/>
            </a:pPr>
            <a:r>
              <a:rPr lang="x-none" b="0" i="0" u="none" baseline="0" dirty="0">
                <a:solidFill>
                  <a:schemeClr val="tx1"/>
                </a:solidFill>
              </a:rPr>
              <a:t>Opšte mjere opreza</a:t>
            </a:r>
          </a:p>
          <a:p>
            <a:pPr lvl="0" algn="l" rtl="0">
              <a:buFont typeface="Arial" panose="020B0604020202020204" pitchFamily="34" charset="0"/>
              <a:buChar char="•"/>
            </a:pPr>
            <a:r>
              <a:rPr lang="x-none" b="0" i="0" u="none" baseline="0" dirty="0">
                <a:solidFill>
                  <a:schemeClr val="tx1"/>
                </a:solidFill>
              </a:rPr>
              <a:t>Efektne tehnike pranja ruku</a:t>
            </a:r>
            <a:endParaRPr lang="x-none" dirty="0">
              <a:solidFill>
                <a:schemeClr val="tx1"/>
              </a:solidFill>
            </a:endParaRPr>
          </a:p>
        </p:txBody>
      </p:sp>
      <p:pic>
        <p:nvPicPr>
          <p:cNvPr id="6" name="Picture 5" title="NOTICE. Employees must wash hands before returning to work"/>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34328" y="2180496"/>
            <a:ext cx="4453593" cy="3096639"/>
          </a:xfrm>
          <a:prstGeom prst="rect">
            <a:avLst/>
          </a:prstGeom>
        </p:spPr>
      </p:pic>
    </p:spTree>
    <p:extLst>
      <p:ext uri="{BB962C8B-B14F-4D97-AF65-F5344CB8AC3E}">
        <p14:creationId xmlns:p14="http://schemas.microsoft.com/office/powerpoint/2010/main" val="3004376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845128"/>
            <a:ext cx="7024744" cy="876926"/>
          </a:xfrm>
        </p:spPr>
        <p:txBody>
          <a:bodyPr/>
          <a:lstStyle/>
          <a:p>
            <a:pPr algn="l" rtl="0"/>
            <a:r>
              <a:rPr lang="x-none" b="0" i="0" u="none" baseline="0">
                <a:solidFill>
                  <a:srgbClr val="2E9D1B"/>
                </a:solidFill>
              </a:rPr>
              <a:t>Krvni patogeni:</a:t>
            </a:r>
            <a:endParaRPr lang="x-none" dirty="0">
              <a:solidFill>
                <a:srgbClr val="2E9D1B"/>
              </a:solidFill>
            </a:endParaRPr>
          </a:p>
        </p:txBody>
      </p:sp>
      <p:sp>
        <p:nvSpPr>
          <p:cNvPr id="3" name="Content Placeholder 2"/>
          <p:cNvSpPr>
            <a:spLocks noGrp="1"/>
          </p:cNvSpPr>
          <p:nvPr>
            <p:ph sz="quarter" idx="4294967295"/>
          </p:nvPr>
        </p:nvSpPr>
        <p:spPr>
          <a:xfrm>
            <a:off x="443345" y="1953493"/>
            <a:ext cx="11298381" cy="2993262"/>
          </a:xfrm>
          <a:prstGeom prst="rect">
            <a:avLst/>
          </a:prstGeom>
        </p:spPr>
        <p:txBody>
          <a:bodyPr>
            <a:noAutofit/>
          </a:bodyPr>
          <a:lstStyle/>
          <a:p>
            <a:pPr marL="68580" indent="0" algn="l" rtl="0">
              <a:buNone/>
            </a:pPr>
            <a:r>
              <a:rPr lang="x-none" b="0" i="0" u="none" baseline="0"/>
              <a:t>Krv i ostale tjelesne tekućine (npr. sperma, vaginalna tekućina, pljuvačka, mokraća, izmet, povraćanje) mogu sadržavati viruse i bakterije koje prelaze na drugu osobu direktnim kontaktom.</a:t>
            </a:r>
            <a:r>
              <a:rPr lang="x-none" b="0" i="1" u="none" baseline="0"/>
              <a:t> </a:t>
            </a:r>
          </a:p>
          <a:p>
            <a:pPr marL="68580" indent="0" algn="l" rtl="0">
              <a:buNone/>
            </a:pPr>
            <a:endParaRPr lang="x-none" i="1" dirty="0"/>
          </a:p>
          <a:p>
            <a:pPr marL="68580" indent="0" algn="l" rtl="0">
              <a:buNone/>
            </a:pPr>
            <a:r>
              <a:rPr lang="x-none" b="0" i="1" u="none" baseline="0"/>
              <a:t>Opšte mjere zaštite su mjere koje preduzimate sa ciljem samozaštite od potencijalno zaražene tjelesne tečnosti.  Zapamtite da pretpostavite za svakoga da je zaražen/a. </a:t>
            </a:r>
          </a:p>
          <a:p>
            <a:pPr marL="68580" indent="0" algn="l" rtl="0">
              <a:buNone/>
            </a:pPr>
            <a:endParaRPr lang="x-none" sz="2000" dirty="0"/>
          </a:p>
        </p:txBody>
      </p:sp>
    </p:spTree>
    <p:extLst>
      <p:ext uri="{BB962C8B-B14F-4D97-AF65-F5344CB8AC3E}">
        <p14:creationId xmlns:p14="http://schemas.microsoft.com/office/powerpoint/2010/main" val="3693025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817418"/>
            <a:ext cx="11263746" cy="1143000"/>
          </a:xfrm>
        </p:spPr>
        <p:txBody>
          <a:bodyPr>
            <a:normAutofit fontScale="90000"/>
          </a:bodyPr>
          <a:lstStyle/>
          <a:p>
            <a:pPr algn="l" rtl="0"/>
            <a:r>
              <a:rPr lang="x-none" b="1"/>
              <a:t/>
            </a:r>
            <a:br>
              <a:rPr lang="x-none" b="1"/>
            </a:br>
            <a:r>
              <a:rPr lang="bs-Latn-BA" b="1" dirty="0" smtClean="0"/>
              <a:t>Š</a:t>
            </a:r>
            <a:r>
              <a:rPr lang="en-US" b="1" i="0" u="none" baseline="0" dirty="0" smtClean="0"/>
              <a:t>TA POSLODAVCI TREBA</a:t>
            </a:r>
            <a:r>
              <a:rPr lang="bs-Latn-BA" b="1" i="0" u="none" dirty="0" smtClean="0"/>
              <a:t> DA</a:t>
            </a:r>
            <a:r>
              <a:rPr lang="en-US" b="1" i="0" u="none" baseline="0" dirty="0" smtClean="0"/>
              <a:t> U</a:t>
            </a:r>
            <a:r>
              <a:rPr lang="bs-Latn-BA" b="1" i="0" u="none" baseline="0" dirty="0" smtClean="0"/>
              <a:t>Č</a:t>
            </a:r>
            <a:r>
              <a:rPr lang="en-US" b="1" i="0" u="none" baseline="0" dirty="0" smtClean="0"/>
              <a:t>I</a:t>
            </a:r>
            <a:r>
              <a:rPr lang="bs-Latn-BA" b="1" i="0" u="none" baseline="0" dirty="0" smtClean="0"/>
              <a:t>NE</a:t>
            </a:r>
            <a:r>
              <a:rPr lang="en-US" b="1" i="0" u="none" baseline="0" dirty="0" smtClean="0"/>
              <a:t> NAKON AKTA</a:t>
            </a:r>
            <a:r>
              <a:rPr lang="en-US" b="1" i="0" u="none" dirty="0" smtClean="0"/>
              <a:t> </a:t>
            </a:r>
            <a:r>
              <a:rPr lang="en-US" b="1" i="0" u="none" baseline="0" dirty="0" smtClean="0"/>
              <a:t>NASILJA NA RADNOM MJESTU</a:t>
            </a:r>
            <a:r>
              <a:rPr lang="x-none" b="1" i="0" u="none" baseline="0" smtClean="0"/>
              <a:t>?</a:t>
            </a:r>
            <a:r>
              <a:rPr lang="x-none" b="1" dirty="0"/>
              <a:t/>
            </a:r>
            <a:br>
              <a:rPr lang="x-none" b="1" dirty="0"/>
            </a:br>
            <a:endParaRPr lang="x-none" dirty="0"/>
          </a:p>
        </p:txBody>
      </p:sp>
      <p:sp>
        <p:nvSpPr>
          <p:cNvPr id="3" name="Content Placeholder 2"/>
          <p:cNvSpPr>
            <a:spLocks noGrp="1"/>
          </p:cNvSpPr>
          <p:nvPr>
            <p:ph sz="quarter" idx="4294967295"/>
          </p:nvPr>
        </p:nvSpPr>
        <p:spPr>
          <a:xfrm>
            <a:off x="477982" y="1960418"/>
            <a:ext cx="11263746" cy="4648200"/>
          </a:xfrm>
          <a:prstGeom prst="rect">
            <a:avLst/>
          </a:prstGeom>
        </p:spPr>
        <p:txBody>
          <a:bodyPr>
            <a:noAutofit/>
          </a:bodyPr>
          <a:lstStyle/>
          <a:p>
            <a:pPr algn="l" rtl="0"/>
            <a:r>
              <a:rPr lang="x-none" sz="2000" b="0" i="0" u="none" baseline="0" smtClean="0"/>
              <a:t>Ohrabrit</a:t>
            </a:r>
            <a:r>
              <a:rPr lang="en-US" sz="2000" dirty="0" err="1" smtClean="0"/>
              <a:t>e</a:t>
            </a:r>
            <a:r>
              <a:rPr lang="x-none" sz="2000" b="0" i="0" u="none" baseline="0" smtClean="0"/>
              <a:t> </a:t>
            </a:r>
            <a:r>
              <a:rPr lang="x-none" sz="2000" b="0" i="0" u="none" baseline="0" dirty="0"/>
              <a:t>zaposlene da prijave i upišu sve sukobe i prijetnje na radnom mjestu.</a:t>
            </a:r>
          </a:p>
          <a:p>
            <a:pPr algn="l" rtl="0"/>
            <a:r>
              <a:rPr lang="x-none" sz="2000" b="0" i="0" u="none" baseline="0" smtClean="0"/>
              <a:t>Obezb</a:t>
            </a:r>
            <a:r>
              <a:rPr lang="en-US" sz="2000" b="0" i="0" u="none" baseline="0" dirty="0" err="1" smtClean="0"/>
              <a:t>i</a:t>
            </a:r>
            <a:r>
              <a:rPr lang="x-none" sz="2000" b="0" i="0" u="none" baseline="0" smtClean="0"/>
              <a:t>jedit</a:t>
            </a:r>
            <a:r>
              <a:rPr lang="en-US" sz="2000" b="0" i="0" u="none" baseline="0" dirty="0" smtClean="0"/>
              <a:t>e</a:t>
            </a:r>
            <a:r>
              <a:rPr lang="x-none" sz="2000" b="0" i="0" u="none" baseline="0" smtClean="0"/>
              <a:t> </a:t>
            </a:r>
            <a:r>
              <a:rPr lang="x-none" sz="2000" b="0" i="0" u="none" baseline="0" dirty="0"/>
              <a:t>pravovremenu medicinsku evaluaciju i tretman nakon incidenta.</a:t>
            </a:r>
          </a:p>
          <a:p>
            <a:pPr algn="l" rtl="0"/>
            <a:r>
              <a:rPr lang="x-none" sz="2000" b="0" i="0" u="none" baseline="0" smtClean="0"/>
              <a:t>Prijavit</a:t>
            </a:r>
            <a:r>
              <a:rPr lang="en-US" sz="2000" b="0" i="0" u="none" baseline="0" dirty="0" smtClean="0"/>
              <a:t>e</a:t>
            </a:r>
            <a:r>
              <a:rPr lang="x-none" sz="2000" b="0" i="0" u="none" baseline="0" smtClean="0"/>
              <a:t> </a:t>
            </a:r>
            <a:r>
              <a:rPr lang="x-none" sz="2000" b="0" i="0" u="none" baseline="0" dirty="0"/>
              <a:t>brzo policiji nasilne incidente.</a:t>
            </a:r>
          </a:p>
          <a:p>
            <a:pPr algn="l" rtl="0"/>
            <a:r>
              <a:rPr lang="x-none" sz="2000" b="0" i="0" u="none" baseline="0" smtClean="0"/>
              <a:t>Obav</a:t>
            </a:r>
            <a:r>
              <a:rPr lang="en-US" sz="2000" b="0" i="0" u="none" baseline="0" dirty="0" err="1" smtClean="0"/>
              <a:t>ij</a:t>
            </a:r>
            <a:r>
              <a:rPr lang="x-none" sz="2000" b="0" i="0" u="none" baseline="0" smtClean="0"/>
              <a:t>estit</a:t>
            </a:r>
            <a:r>
              <a:rPr lang="en-US" sz="2000" dirty="0" err="1" smtClean="0"/>
              <a:t>e</a:t>
            </a:r>
            <a:r>
              <a:rPr lang="x-none" sz="2000" b="0" i="0" u="none" baseline="0" smtClean="0"/>
              <a:t> </a:t>
            </a:r>
            <a:r>
              <a:rPr lang="x-none" sz="2000" b="0" i="0" u="none" baseline="0" dirty="0"/>
              <a:t>žrtvu o zakonskom pravu da </a:t>
            </a:r>
            <a:r>
              <a:rPr lang="x-none" sz="2000" b="0" i="0" u="none" baseline="0"/>
              <a:t>tuži </a:t>
            </a:r>
            <a:r>
              <a:rPr lang="x-none" sz="2000" b="0" i="0" u="none" baseline="0" smtClean="0"/>
              <a:t>počinioc</a:t>
            </a:r>
            <a:r>
              <a:rPr lang="en-US" sz="2000" b="0" i="0" u="none" baseline="0" dirty="0" smtClean="0"/>
              <a:t>e</a:t>
            </a:r>
            <a:r>
              <a:rPr lang="x-none" sz="2000" b="0" i="0" u="none" baseline="0" smtClean="0"/>
              <a:t>.</a:t>
            </a:r>
            <a:endParaRPr lang="x-none" sz="2000" b="0" i="0" u="none" baseline="0" dirty="0"/>
          </a:p>
          <a:p>
            <a:pPr algn="l" rtl="0"/>
            <a:r>
              <a:rPr lang="x-none" sz="2000" b="0" i="0" u="none" baseline="0" dirty="0"/>
              <a:t>Razgovarajte sa zaposlenima o okolnostima incidenta. Ohrabrite zaposlene da podijele informacije o načinima izbjegavanja sličnih situacija u budućnosti.</a:t>
            </a:r>
          </a:p>
          <a:p>
            <a:pPr algn="l" rtl="0"/>
            <a:r>
              <a:rPr lang="x-none" sz="2000" b="0" i="0" u="none" baseline="0" dirty="0"/>
              <a:t>Organizujte kratke susrete i terapeutske usluge za pružanje pomoći žrtvama u cilju oporavka od nasilja.</a:t>
            </a:r>
          </a:p>
          <a:p>
            <a:pPr algn="l" rtl="0"/>
            <a:r>
              <a:rPr lang="x-none" sz="2000" b="0" i="0" u="none" baseline="0" dirty="0" smtClean="0"/>
              <a:t>Razmotrite </a:t>
            </a:r>
            <a:r>
              <a:rPr lang="x-none" sz="2000" b="0" i="0" u="none" baseline="0" dirty="0"/>
              <a:t>sve nasilne incidente i prijetnje, pratite dinamiku nasilnih incidenata prema vrsti ili okolnostima i uvedite popravne mjere.</a:t>
            </a:r>
          </a:p>
          <a:p>
            <a:pPr algn="l" rtl="0"/>
            <a:r>
              <a:rPr lang="x-none" sz="2000" b="0" i="0" u="none" baseline="0" dirty="0" smtClean="0"/>
              <a:t>Razgovarajte </a:t>
            </a:r>
            <a:r>
              <a:rPr lang="x-none" sz="2000" b="0" i="0" u="none" baseline="0" dirty="0"/>
              <a:t>o izmjenama programa tokom redovnih radnih sastanaka.</a:t>
            </a:r>
          </a:p>
        </p:txBody>
      </p:sp>
    </p:spTree>
    <p:extLst>
      <p:ext uri="{BB962C8B-B14F-4D97-AF65-F5344CB8AC3E}">
        <p14:creationId xmlns:p14="http://schemas.microsoft.com/office/powerpoint/2010/main" val="28819485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982" y="848196"/>
            <a:ext cx="11159836" cy="1754326"/>
          </a:xfrm>
          <a:prstGeom prst="rect">
            <a:avLst/>
          </a:prstGeom>
        </p:spPr>
        <p:txBody>
          <a:bodyPr wrap="square">
            <a:spAutoFit/>
          </a:bodyPr>
          <a:lstStyle/>
          <a:p>
            <a:pPr marL="68580" algn="l" rtl="0"/>
            <a:r>
              <a:rPr lang="x-none" sz="3200" b="0" i="1" u="none" baseline="0" dirty="0">
                <a:solidFill>
                  <a:srgbClr val="2E9D1B"/>
                </a:solidFill>
                <a:latin typeface="+mj-lt"/>
              </a:rPr>
              <a:t>Kako se krv i tjelesne tekućine prenose sa jedne osobe na drugu?</a:t>
            </a:r>
          </a:p>
          <a:p>
            <a:pPr marL="411480" indent="-342900" algn="l" rtl="0">
              <a:buClr>
                <a:srgbClr val="2E9D1B"/>
              </a:buClr>
              <a:buFont typeface="Courier New" panose="02070309020205020404" pitchFamily="49" charset="0"/>
              <a:buChar char="o"/>
            </a:pPr>
            <a:endParaRPr lang="x-none" sz="2400" dirty="0"/>
          </a:p>
          <a:p>
            <a:pPr marL="68580" algn="l" rtl="0"/>
            <a:endParaRPr lang="x-none" sz="2000" i="1" dirty="0"/>
          </a:p>
        </p:txBody>
      </p:sp>
      <p:sp>
        <p:nvSpPr>
          <p:cNvPr id="2" name="Rectangle 1"/>
          <p:cNvSpPr/>
          <p:nvPr/>
        </p:nvSpPr>
        <p:spPr>
          <a:xfrm>
            <a:off x="2209800" y="5603344"/>
            <a:ext cx="7848600" cy="646331"/>
          </a:xfrm>
          <a:prstGeom prst="rect">
            <a:avLst/>
          </a:prstGeom>
        </p:spPr>
        <p:txBody>
          <a:bodyPr wrap="square">
            <a:spAutoFit/>
          </a:bodyPr>
          <a:lstStyle/>
          <a:p>
            <a:pPr algn="l" rtl="0"/>
            <a:r>
              <a:rPr lang="x-none" b="0" i="0" u="none" baseline="0" dirty="0"/>
              <a:t>Informativna stranica: </a:t>
            </a:r>
            <a:r>
              <a:rPr lang="en-US" b="0" i="0" u="none" baseline="0" dirty="0" smtClean="0">
                <a:hlinkClick r:id="rId2"/>
              </a:rPr>
              <a:t>Link to OSHA Fact Sheet - OSHA's </a:t>
            </a:r>
            <a:r>
              <a:rPr lang="en-US" b="0" i="0" u="none" baseline="0" dirty="0" err="1" smtClean="0">
                <a:hlinkClick r:id="rId2"/>
              </a:rPr>
              <a:t>Bloodborne</a:t>
            </a:r>
            <a:r>
              <a:rPr lang="en-US" b="0" i="0" u="none" baseline="0" dirty="0" smtClean="0">
                <a:hlinkClick r:id="rId2"/>
              </a:rPr>
              <a:t> Pathogens Standard</a:t>
            </a:r>
            <a:endParaRPr lang="x-none" b="0" i="0" u="none" baseline="0" dirty="0"/>
          </a:p>
        </p:txBody>
      </p:sp>
      <p:sp>
        <p:nvSpPr>
          <p:cNvPr id="3" name="Rectangle 2"/>
          <p:cNvSpPr/>
          <p:nvPr/>
        </p:nvSpPr>
        <p:spPr>
          <a:xfrm>
            <a:off x="477982" y="2136339"/>
            <a:ext cx="11159836" cy="2585323"/>
          </a:xfrm>
          <a:prstGeom prst="rect">
            <a:avLst/>
          </a:prstGeom>
        </p:spPr>
        <p:txBody>
          <a:bodyPr wrap="square">
            <a:spAutoFit/>
          </a:bodyPr>
          <a:lstStyle/>
          <a:p>
            <a:pPr marL="411480" indent="-342900" algn="l" rtl="0">
              <a:buClr>
                <a:schemeClr val="accent2"/>
              </a:buClr>
              <a:buFont typeface="Wingdings" panose="05000000000000000000" pitchFamily="2" charset="2"/>
              <a:buChar char="§"/>
            </a:pPr>
            <a:r>
              <a:rPr lang="x-none" b="0" i="0" u="none" baseline="0"/>
              <a:t>Povraćanjem</a:t>
            </a:r>
          </a:p>
          <a:p>
            <a:pPr marL="411480" indent="-342900" algn="l" rtl="0">
              <a:buClr>
                <a:schemeClr val="accent2"/>
              </a:buClr>
              <a:buFont typeface="Wingdings" panose="05000000000000000000" pitchFamily="2" charset="2"/>
              <a:buChar char="§"/>
            </a:pPr>
            <a:r>
              <a:rPr lang="x-none" b="0" i="0" u="none" baseline="0"/>
              <a:t>Svim tjelesnim tekućinama</a:t>
            </a:r>
          </a:p>
          <a:p>
            <a:pPr marL="411480" indent="-342900" algn="l" rtl="0">
              <a:buClr>
                <a:schemeClr val="accent2"/>
              </a:buClr>
              <a:buFont typeface="Wingdings" panose="05000000000000000000" pitchFamily="2" charset="2"/>
              <a:buChar char="§"/>
            </a:pPr>
            <a:r>
              <a:rPr lang="x-none" b="0" i="0" u="none" baseline="0"/>
              <a:t>Otvorenim područjima</a:t>
            </a:r>
          </a:p>
          <a:p>
            <a:pPr marL="411480" indent="-342900" algn="l" rtl="0">
              <a:buClr>
                <a:schemeClr val="accent2"/>
              </a:buClr>
              <a:buFont typeface="Wingdings" panose="05000000000000000000" pitchFamily="2" charset="2"/>
              <a:buChar char="§"/>
            </a:pPr>
            <a:r>
              <a:rPr lang="x-none" b="0" i="0" u="none" baseline="0"/>
              <a:t>Kroz otvorene površine na koži </a:t>
            </a:r>
          </a:p>
          <a:p>
            <a:pPr marL="411480" indent="-342900" algn="l" rtl="0">
              <a:buClr>
                <a:schemeClr val="accent2"/>
              </a:buClr>
              <a:buFont typeface="Wingdings" panose="05000000000000000000" pitchFamily="2" charset="2"/>
              <a:buChar char="§"/>
            </a:pPr>
            <a:r>
              <a:rPr lang="x-none" b="0" i="0" u="none" baseline="0"/>
              <a:t>Prskanjem u oko </a:t>
            </a:r>
          </a:p>
          <a:p>
            <a:pPr marL="411480" indent="-342900" algn="l" rtl="0">
              <a:buClr>
                <a:schemeClr val="accent2"/>
              </a:buClr>
              <a:buFont typeface="Wingdings" panose="05000000000000000000" pitchFamily="2" charset="2"/>
              <a:buChar char="§"/>
            </a:pPr>
            <a:r>
              <a:rPr lang="x-none" b="0" i="0" u="none" baseline="0"/>
              <a:t>Kroz usta </a:t>
            </a:r>
          </a:p>
          <a:p>
            <a:pPr marL="411480" indent="-342900" algn="l" rtl="0">
              <a:buClr>
                <a:schemeClr val="accent2"/>
              </a:buClr>
              <a:buFont typeface="Wingdings" panose="05000000000000000000" pitchFamily="2" charset="2"/>
              <a:buChar char="§"/>
            </a:pPr>
            <a:r>
              <a:rPr lang="x-none" b="0" i="0" u="none" baseline="0"/>
              <a:t>Povredom  zaraženom iglom ili drugim oštrim objektom </a:t>
            </a:r>
          </a:p>
          <a:p>
            <a:pPr marL="411480" indent="-342900" algn="l" rtl="0">
              <a:buClr>
                <a:schemeClr val="accent2"/>
              </a:buClr>
              <a:buFont typeface="Wingdings" panose="05000000000000000000" pitchFamily="2" charset="2"/>
              <a:buChar char="§"/>
            </a:pPr>
            <a:r>
              <a:rPr lang="x-none" b="0" i="0" u="none" baseline="0"/>
              <a:t>Trudnoćom (majka novorođenčetu) i tokom porođaja</a:t>
            </a:r>
          </a:p>
          <a:p>
            <a:pPr marL="411480" indent="-342900" algn="l" rtl="0">
              <a:buClr>
                <a:schemeClr val="accent2"/>
              </a:buClr>
              <a:buFont typeface="Wingdings" panose="05000000000000000000" pitchFamily="2" charset="2"/>
              <a:buChar char="§"/>
            </a:pPr>
            <a:r>
              <a:rPr lang="x-none" b="0" i="0" u="none" baseline="0"/>
              <a:t>Ubodom insekta </a:t>
            </a:r>
            <a:endParaRPr lang="x-none" dirty="0"/>
          </a:p>
        </p:txBody>
      </p:sp>
      <p:sp>
        <p:nvSpPr>
          <p:cNvPr id="5" name="Title 4" hidden="1"/>
          <p:cNvSpPr>
            <a:spLocks noGrp="1"/>
          </p:cNvSpPr>
          <p:nvPr>
            <p:ph type="title"/>
          </p:nvPr>
        </p:nvSpPr>
        <p:spPr/>
        <p:txBody>
          <a:bodyPr>
            <a:normAutofit fontScale="90000"/>
          </a:bodyPr>
          <a:lstStyle/>
          <a:p>
            <a:pPr marL="68580"/>
            <a:r>
              <a:rPr lang="x-none" i="1" dirty="0">
                <a:solidFill>
                  <a:srgbClr val="2E9D1B"/>
                </a:solidFill>
              </a:rPr>
              <a:t>Kako se krv i tjelesne tekućine prenose sa jedne osobe na drugu?</a:t>
            </a:r>
            <a:br>
              <a:rPr lang="x-none" i="1" dirty="0">
                <a:solidFill>
                  <a:srgbClr val="2E9D1B"/>
                </a:solidFill>
              </a:rPr>
            </a:br>
            <a:r>
              <a:rPr lang="x-none" sz="2000" dirty="0"/>
              <a:t/>
            </a:r>
            <a:br>
              <a:rPr lang="x-none" sz="2000" dirty="0"/>
            </a:br>
            <a:endParaRPr lang="en-US" dirty="0"/>
          </a:p>
        </p:txBody>
      </p:sp>
    </p:spTree>
    <p:extLst>
      <p:ext uri="{BB962C8B-B14F-4D97-AF65-F5344CB8AC3E}">
        <p14:creationId xmlns:p14="http://schemas.microsoft.com/office/powerpoint/2010/main" val="1242799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medicinechestservices.com/sitebuildercontent/sitebuilderpictures/ps125e.jpg" title="Bloodborne pathogens"/>
          <p:cNvPicPr/>
          <p:nvPr/>
        </p:nvPicPr>
        <p:blipFill rotWithShape="1">
          <a:blip r:embed="rId3" cstate="email">
            <a:extLst>
              <a:ext uri="{28A0092B-C50C-407E-A947-70E740481C1C}">
                <a14:useLocalDpi xmlns:a14="http://schemas.microsoft.com/office/drawing/2010/main"/>
              </a:ext>
            </a:extLst>
          </a:blip>
          <a:srcRect/>
          <a:stretch/>
        </p:blipFill>
        <p:spPr bwMode="auto">
          <a:xfrm>
            <a:off x="1847879" y="169774"/>
            <a:ext cx="8001000" cy="594360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140732" y="6337042"/>
            <a:ext cx="10275332" cy="369332"/>
          </a:xfrm>
          <a:prstGeom prst="rect">
            <a:avLst/>
          </a:prstGeom>
        </p:spPr>
        <p:txBody>
          <a:bodyPr wrap="square">
            <a:spAutoFit/>
          </a:bodyPr>
          <a:lstStyle/>
          <a:p>
            <a:r>
              <a:rPr lang="x-none" dirty="0" smtClean="0"/>
              <a:t>Informativna stranica: :  </a:t>
            </a:r>
            <a:r>
              <a:rPr lang="x-none" b="0" i="0" u="none" baseline="0" dirty="0"/>
              <a:t>https://</a:t>
            </a:r>
            <a:r>
              <a:rPr lang="x-none" b="0" i="0" u="none" baseline="0" dirty="0" smtClean="0"/>
              <a:t>www.osha.gov/OshDoc/data_BloodborneFacts/bbfact01.pdf</a:t>
            </a:r>
            <a:r>
              <a:rPr lang="en-US" b="0" i="0" u="none" baseline="0" dirty="0" smtClean="0"/>
              <a:t> </a:t>
            </a:r>
            <a:endParaRPr lang="x-none" dirty="0"/>
          </a:p>
        </p:txBody>
      </p:sp>
      <p:sp>
        <p:nvSpPr>
          <p:cNvPr id="2" name="Title 1" hidden="1"/>
          <p:cNvSpPr>
            <a:spLocks noGrp="1"/>
          </p:cNvSpPr>
          <p:nvPr>
            <p:ph type="title"/>
          </p:nvPr>
        </p:nvSpPr>
        <p:spPr/>
        <p:txBody>
          <a:bodyPr/>
          <a:lstStyle/>
          <a:p>
            <a:r>
              <a:rPr lang="en-US" dirty="0" err="1" smtClean="0"/>
              <a:t>Bloodborne</a:t>
            </a:r>
            <a:r>
              <a:rPr lang="en-US" dirty="0" smtClean="0"/>
              <a:t> Pathogens</a:t>
            </a:r>
            <a:endParaRPr lang="en-US" dirty="0"/>
          </a:p>
        </p:txBody>
      </p:sp>
    </p:spTree>
    <p:extLst>
      <p:ext uri="{BB962C8B-B14F-4D97-AF65-F5344CB8AC3E}">
        <p14:creationId xmlns:p14="http://schemas.microsoft.com/office/powerpoint/2010/main" val="32720273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1093295"/>
            <a:ext cx="7024744" cy="572536"/>
          </a:xfrm>
        </p:spPr>
        <p:txBody>
          <a:bodyPr>
            <a:normAutofit/>
          </a:bodyPr>
          <a:lstStyle/>
          <a:p>
            <a:pPr algn="l" rtl="0"/>
            <a:r>
              <a:rPr lang="x-none" b="0" i="0" u="none" baseline="0">
                <a:solidFill>
                  <a:srgbClr val="2E9D1B"/>
                </a:solidFill>
              </a:rPr>
              <a:t>Opšte mjere opreza</a:t>
            </a:r>
            <a:endParaRPr lang="x-none" dirty="0">
              <a:solidFill>
                <a:srgbClr val="2E9D1B"/>
              </a:solidFill>
            </a:endParaRPr>
          </a:p>
        </p:txBody>
      </p:sp>
      <p:sp>
        <p:nvSpPr>
          <p:cNvPr id="5" name="Content Placeholder 2"/>
          <p:cNvSpPr>
            <a:spLocks noGrp="1"/>
          </p:cNvSpPr>
          <p:nvPr>
            <p:ph sz="quarter" idx="4294967295"/>
          </p:nvPr>
        </p:nvSpPr>
        <p:spPr>
          <a:xfrm>
            <a:off x="519545" y="2149526"/>
            <a:ext cx="11014363" cy="3627819"/>
          </a:xfrm>
          <a:prstGeom prst="rect">
            <a:avLst/>
          </a:prstGeom>
        </p:spPr>
        <p:txBody>
          <a:bodyPr>
            <a:normAutofit/>
          </a:bodyPr>
          <a:lstStyle/>
          <a:p>
            <a:pPr marL="68580" indent="0" algn="l" rtl="0">
              <a:buNone/>
            </a:pPr>
            <a:r>
              <a:rPr lang="bs-Latn-BA" b="0" i="0" u="none" baseline="0" dirty="0" smtClean="0"/>
              <a:t>Kada je riječ o kontroli infekcija, o</a:t>
            </a:r>
            <a:r>
              <a:rPr lang="x-none" b="0" i="0" u="none" baseline="0" dirty="0" smtClean="0"/>
              <a:t>pšte </a:t>
            </a:r>
            <a:r>
              <a:rPr lang="x-none" b="0" i="0" u="none" baseline="0" dirty="0"/>
              <a:t>mjere opreza </a:t>
            </a:r>
            <a:r>
              <a:rPr lang="x-none" b="0" i="0" u="none" baseline="0" dirty="0" smtClean="0"/>
              <a:t>podrazum</a:t>
            </a:r>
            <a:r>
              <a:rPr lang="bs-Latn-BA" b="0" i="0" u="none" baseline="0" dirty="0" smtClean="0"/>
              <a:t>i</a:t>
            </a:r>
            <a:r>
              <a:rPr lang="x-none" b="0" i="0" u="none" baseline="0" dirty="0" smtClean="0"/>
              <a:t>jevaju </a:t>
            </a:r>
            <a:r>
              <a:rPr lang="bs-Latn-BA" b="0" i="0" u="none" baseline="0" dirty="0" smtClean="0"/>
              <a:t>da svim </a:t>
            </a:r>
            <a:r>
              <a:rPr lang="bs-Latn-BA" dirty="0" smtClean="0"/>
              <a:t>krvnim </a:t>
            </a:r>
            <a:r>
              <a:rPr lang="x-none" b="0" i="0" u="none" baseline="0" dirty="0" smtClean="0"/>
              <a:t>i tjelesni</a:t>
            </a:r>
            <a:r>
              <a:rPr lang="bs-Latn-BA" b="0" i="0" u="none" baseline="0" dirty="0" smtClean="0"/>
              <a:t>m</a:t>
            </a:r>
            <a:r>
              <a:rPr lang="x-none" b="0" i="0" u="none" baseline="0" dirty="0" smtClean="0"/>
              <a:t> tečnosti</a:t>
            </a:r>
            <a:r>
              <a:rPr lang="bs-Latn-BA" b="0" i="0" u="none" baseline="0" dirty="0" smtClean="0"/>
              <a:t>ma prila</a:t>
            </a:r>
            <a:r>
              <a:rPr lang="en-US" b="0" i="0" u="none" baseline="0" dirty="0" smtClean="0"/>
              <a:t>z</a:t>
            </a:r>
            <a:r>
              <a:rPr lang="bs-Latn-BA" b="0" i="0" u="none" baseline="0" dirty="0" smtClean="0"/>
              <a:t>ite </a:t>
            </a:r>
            <a:r>
              <a:rPr lang="x-none" b="0" i="0" u="none" baseline="0" dirty="0" smtClean="0"/>
              <a:t> </a:t>
            </a:r>
            <a:r>
              <a:rPr lang="x-none" b="0" i="0" u="none" baseline="0" dirty="0"/>
              <a:t>sa pretpostavkom da su zaražene SIDOM, HBV i drugim krvnim patogenima.</a:t>
            </a:r>
            <a:r>
              <a:rPr lang="x-none" dirty="0"/>
              <a:t/>
            </a:r>
            <a:br>
              <a:rPr lang="x-none" dirty="0"/>
            </a:br>
            <a:r>
              <a:rPr lang="x-none" dirty="0"/>
              <a:t/>
            </a:r>
            <a:br>
              <a:rPr lang="x-none" dirty="0"/>
            </a:br>
            <a:r>
              <a:rPr lang="bs-Latn-BA" dirty="0" smtClean="0"/>
              <a:t>U dodiru sa</a:t>
            </a:r>
            <a:r>
              <a:rPr lang="x-none" b="0" i="0" u="none" baseline="0" dirty="0" smtClean="0"/>
              <a:t> </a:t>
            </a:r>
            <a:r>
              <a:rPr lang="x-none" b="0" i="0" u="none" baseline="0" dirty="0"/>
              <a:t>krvlju ili drugim potencijalno zaraženim materijalima koristite neophodne mjere </a:t>
            </a:r>
            <a:r>
              <a:rPr lang="x-none" b="0" i="0" u="none" baseline="0" dirty="0" smtClean="0"/>
              <a:t>opreza,</a:t>
            </a:r>
            <a:r>
              <a:rPr lang="en-US" b="0" i="0" u="none" dirty="0" smtClean="0"/>
              <a:t> </a:t>
            </a:r>
            <a:r>
              <a:rPr lang="x-none" b="0" i="0" u="none" baseline="0" dirty="0" smtClean="0"/>
              <a:t>kao </a:t>
            </a:r>
            <a:r>
              <a:rPr lang="x-none" b="0" i="0" u="none" baseline="0" dirty="0"/>
              <a:t>što su upotreba rukavica, maski i ogrtača.    </a:t>
            </a:r>
            <a:endParaRPr lang="x-none" dirty="0"/>
          </a:p>
          <a:p>
            <a:endParaRPr lang="x-none" dirty="0"/>
          </a:p>
        </p:txBody>
      </p:sp>
    </p:spTree>
    <p:extLst>
      <p:ext uri="{BB962C8B-B14F-4D97-AF65-F5344CB8AC3E}">
        <p14:creationId xmlns:p14="http://schemas.microsoft.com/office/powerpoint/2010/main" val="9748134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19" y="1018542"/>
            <a:ext cx="7024744" cy="648736"/>
          </a:xfrm>
        </p:spPr>
        <p:txBody>
          <a:bodyPr>
            <a:normAutofit/>
          </a:bodyPr>
          <a:lstStyle/>
          <a:p>
            <a:pPr algn="l" rtl="0"/>
            <a:r>
              <a:rPr lang="x-none" b="0" i="0" u="none" baseline="0">
                <a:solidFill>
                  <a:srgbClr val="2E9D1B"/>
                </a:solidFill>
              </a:rPr>
              <a:t>Sigurnost, zdravlje i ebola: </a:t>
            </a:r>
            <a:endParaRPr lang="x-none" dirty="0">
              <a:solidFill>
                <a:srgbClr val="2E9D1B"/>
              </a:solidFill>
            </a:endParaRPr>
          </a:p>
        </p:txBody>
      </p:sp>
      <p:sp>
        <p:nvSpPr>
          <p:cNvPr id="7" name="Rectangle 6"/>
          <p:cNvSpPr/>
          <p:nvPr/>
        </p:nvSpPr>
        <p:spPr>
          <a:xfrm>
            <a:off x="782782" y="2098964"/>
            <a:ext cx="10875818" cy="3354765"/>
          </a:xfrm>
          <a:prstGeom prst="rect">
            <a:avLst/>
          </a:prstGeom>
        </p:spPr>
        <p:txBody>
          <a:bodyPr wrap="square">
            <a:spAutoFit/>
          </a:bodyPr>
          <a:lstStyle/>
          <a:p>
            <a:pPr algn="l" rtl="0"/>
            <a:r>
              <a:rPr lang="x-none" sz="2400" b="0" i="0" u="none" baseline="0"/>
              <a:t>Dodatna lična zaštitna </a:t>
            </a:r>
            <a:r>
              <a:rPr lang="x-none" sz="2400" b="0" i="0" u="none" baseline="0" smtClean="0"/>
              <a:t>oprema</a:t>
            </a:r>
            <a:r>
              <a:rPr lang="en-US" sz="2400" b="0" i="0" u="none" baseline="0" dirty="0" smtClean="0"/>
              <a:t> (PPE)</a:t>
            </a:r>
            <a:r>
              <a:rPr lang="x-none" sz="2400" b="0" i="0" u="none" baseline="0" smtClean="0"/>
              <a:t> </a:t>
            </a:r>
            <a:r>
              <a:rPr lang="x-none" sz="2400" b="0" i="0" u="none" baseline="0"/>
              <a:t>se obavezno koristi prilikom njege pacijenta dijagnosticiranog sa ebolom</a:t>
            </a:r>
            <a:r>
              <a:rPr lang="x-none" sz="2400" b="0" i="0" u="none" baseline="0" smtClean="0"/>
              <a:t>,</a:t>
            </a:r>
            <a:r>
              <a:rPr lang="en-US" sz="2400" b="0" i="0" u="none" dirty="0" smtClean="0"/>
              <a:t> </a:t>
            </a:r>
            <a:r>
              <a:rPr lang="en-US" sz="2400" b="0" i="0" u="none" dirty="0" err="1" smtClean="0"/>
              <a:t>uklju</a:t>
            </a:r>
            <a:r>
              <a:rPr lang="bs-Latn-BA" sz="2400" b="0" i="0" u="none" dirty="0" smtClean="0"/>
              <a:t>č</a:t>
            </a:r>
            <a:r>
              <a:rPr lang="en-US" sz="2400" b="0" i="0" u="none" dirty="0" err="1" smtClean="0"/>
              <a:t>uju</a:t>
            </a:r>
            <a:r>
              <a:rPr lang="bs-Latn-BA" sz="2400" b="0" i="0" u="none" dirty="0" smtClean="0"/>
              <a:t>ć</a:t>
            </a:r>
            <a:r>
              <a:rPr lang="en-US" sz="2400" b="0" i="0" u="none" dirty="0" err="1" smtClean="0"/>
              <a:t>i</a:t>
            </a:r>
            <a:r>
              <a:rPr lang="x-none" sz="2400" b="0" i="0" u="none" baseline="0" smtClean="0"/>
              <a:t> </a:t>
            </a:r>
            <a:r>
              <a:rPr lang="x-none" sz="2400" b="0" i="0" u="none" baseline="0"/>
              <a:t>PPE za oči, glavu i udove, zaštitnu odjeću, ure</a:t>
            </a:r>
            <a:r>
              <a:rPr lang="x-none" sz="2400" b="0" i="0" u="none" baseline="0">
                <a:latin typeface="Calibri" pitchFamily="34" charset="0"/>
              </a:rPr>
              <a:t>đ</a:t>
            </a:r>
            <a:r>
              <a:rPr lang="x-none" sz="2400" b="0" i="0" u="none" baseline="0"/>
              <a:t>aje za disanje, te zaštitne barijere i štitove. </a:t>
            </a:r>
          </a:p>
          <a:p>
            <a:endParaRPr lang="x-none" sz="2000" dirty="0"/>
          </a:p>
          <a:p>
            <a:endParaRPr lang="x-none" sz="2000" dirty="0"/>
          </a:p>
          <a:p>
            <a:pPr algn="ctr" rtl="0"/>
            <a:r>
              <a:rPr lang="x-none" sz="2000" b="0" i="0" u="none" baseline="0">
                <a:hlinkClick r:id="rId3"/>
              </a:rPr>
              <a:t>Kliknite za informacije o eboli </a:t>
            </a:r>
            <a:endParaRPr lang="x-none" sz="2000" dirty="0"/>
          </a:p>
          <a:p>
            <a:endParaRPr lang="x-none" sz="2000" dirty="0"/>
          </a:p>
          <a:p>
            <a:endParaRPr lang="x-none" sz="2000" dirty="0"/>
          </a:p>
          <a:p>
            <a:endParaRPr lang="x-none" sz="2000" dirty="0"/>
          </a:p>
          <a:p>
            <a:endParaRPr lang="x-none" sz="2000" dirty="0"/>
          </a:p>
        </p:txBody>
      </p:sp>
      <p:pic>
        <p:nvPicPr>
          <p:cNvPr id="8" name="Picture 7" title="eboli"/>
          <p:cNvPicPr>
            <a:picLocks noChangeAspect="1"/>
          </p:cNvPicPr>
          <p:nvPr/>
        </p:nvPicPr>
        <p:blipFill>
          <a:blip r:embed="rId4" cstate="print"/>
          <a:stretch>
            <a:fillRect/>
          </a:stretch>
        </p:blipFill>
        <p:spPr>
          <a:xfrm>
            <a:off x="4087091" y="4386929"/>
            <a:ext cx="4267200" cy="2133600"/>
          </a:xfrm>
          <a:prstGeom prst="rect">
            <a:avLst/>
          </a:prstGeom>
        </p:spPr>
      </p:pic>
    </p:spTree>
    <p:extLst>
      <p:ext uri="{BB962C8B-B14F-4D97-AF65-F5344CB8AC3E}">
        <p14:creationId xmlns:p14="http://schemas.microsoft.com/office/powerpoint/2010/main" val="3601516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949036"/>
            <a:ext cx="7024744" cy="801136"/>
          </a:xfrm>
        </p:spPr>
        <p:txBody>
          <a:bodyPr>
            <a:normAutofit/>
          </a:bodyPr>
          <a:lstStyle/>
          <a:p>
            <a:pPr algn="l" rtl="0"/>
            <a:r>
              <a:rPr lang="x-none" b="0" i="0" u="none" baseline="0">
                <a:solidFill>
                  <a:srgbClr val="2E9D1B"/>
                </a:solidFill>
              </a:rPr>
              <a:t>Pomoć zaposlenoj osobi:</a:t>
            </a:r>
            <a:endParaRPr lang="x-none" dirty="0">
              <a:solidFill>
                <a:srgbClr val="2E9D1B"/>
              </a:solidFill>
            </a:endParaRPr>
          </a:p>
        </p:txBody>
      </p:sp>
      <p:sp>
        <p:nvSpPr>
          <p:cNvPr id="3" name="Content Placeholder 2"/>
          <p:cNvSpPr>
            <a:spLocks noGrp="1"/>
          </p:cNvSpPr>
          <p:nvPr>
            <p:ph sz="quarter" idx="4294967295"/>
          </p:nvPr>
        </p:nvSpPr>
        <p:spPr>
          <a:xfrm>
            <a:off x="477981" y="1974272"/>
            <a:ext cx="11242964" cy="4648200"/>
          </a:xfrm>
          <a:prstGeom prst="rect">
            <a:avLst/>
          </a:prstGeom>
        </p:spPr>
        <p:txBody>
          <a:bodyPr>
            <a:noAutofit/>
          </a:bodyPr>
          <a:lstStyle/>
          <a:p>
            <a:pPr algn="l" rtl="0"/>
            <a:r>
              <a:rPr lang="x-none" b="0" i="0" u="none" baseline="0" dirty="0"/>
              <a:t>Prekrijte otvorena područja da bi sebe i ostale zaštitili od krvnih patogena</a:t>
            </a:r>
          </a:p>
          <a:p>
            <a:endParaRPr lang="x-none" dirty="0" smtClean="0"/>
          </a:p>
          <a:p>
            <a:pPr algn="l" rtl="0"/>
            <a:r>
              <a:rPr lang="x-none" b="0" i="0" u="none" baseline="0" dirty="0"/>
              <a:t>Nosite rukavice i ostalu zaštitnu opremu kada pomažete drugima</a:t>
            </a:r>
          </a:p>
          <a:p>
            <a:endParaRPr lang="x-none" sz="2500" dirty="0"/>
          </a:p>
          <a:p>
            <a:pPr marL="68580" indent="0" algn="l" rtl="0">
              <a:buNone/>
            </a:pPr>
            <a:endParaRPr lang="x-none" sz="2500" dirty="0"/>
          </a:p>
          <a:p>
            <a:pPr marL="68580" indent="0">
              <a:buNone/>
            </a:pPr>
            <a:r>
              <a:rPr lang="x-none" dirty="0" smtClean="0"/>
              <a:t>Informativna stranica</a:t>
            </a:r>
            <a:r>
              <a:rPr lang="x-none" b="0" i="0" u="none" baseline="0" dirty="0" smtClean="0"/>
              <a:t>: </a:t>
            </a:r>
            <a:r>
              <a:rPr lang="x-none" b="0" i="0" u="none" baseline="0" dirty="0" smtClean="0">
                <a:hlinkClick r:id="rId3"/>
              </a:rPr>
              <a:t>ttps</a:t>
            </a:r>
            <a:r>
              <a:rPr lang="x-none" b="0" i="0" u="none" baseline="0" dirty="0">
                <a:hlinkClick r:id="rId3"/>
              </a:rPr>
              <a:t>://www.osha.gov/OshDoc/data_BloodborneFacts/bbfact01.pdf</a:t>
            </a:r>
            <a:r>
              <a:rPr lang="x-none" b="0" i="0" u="none" baseline="0" dirty="0"/>
              <a:t> </a:t>
            </a:r>
          </a:p>
          <a:p>
            <a:pPr marL="68580" indent="0" algn="l" rtl="0">
              <a:buNone/>
            </a:pPr>
            <a:endParaRPr lang="x-none" sz="2000" dirty="0"/>
          </a:p>
        </p:txBody>
      </p:sp>
    </p:spTree>
    <p:extLst>
      <p:ext uri="{BB962C8B-B14F-4D97-AF65-F5344CB8AC3E}">
        <p14:creationId xmlns:p14="http://schemas.microsoft.com/office/powerpoint/2010/main" val="40880246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7" y="831273"/>
            <a:ext cx="7024744" cy="914400"/>
          </a:xfrm>
        </p:spPr>
        <p:txBody>
          <a:bodyPr>
            <a:normAutofit/>
          </a:bodyPr>
          <a:lstStyle/>
          <a:p>
            <a:pPr algn="l" rtl="0"/>
            <a:r>
              <a:rPr lang="x-none" b="0" i="0" u="none" baseline="0">
                <a:solidFill>
                  <a:srgbClr val="2E9D1B"/>
                </a:solidFill>
              </a:rPr>
              <a:t>Čišćenje područja: </a:t>
            </a:r>
            <a:endParaRPr lang="x-none" dirty="0">
              <a:solidFill>
                <a:srgbClr val="2E9D1B"/>
              </a:solidFill>
            </a:endParaRPr>
          </a:p>
        </p:txBody>
      </p:sp>
      <p:sp>
        <p:nvSpPr>
          <p:cNvPr id="3" name="Content Placeholder 2"/>
          <p:cNvSpPr>
            <a:spLocks noGrp="1"/>
          </p:cNvSpPr>
          <p:nvPr>
            <p:ph sz="quarter" idx="4294967295"/>
          </p:nvPr>
        </p:nvSpPr>
        <p:spPr>
          <a:xfrm>
            <a:off x="512617" y="1932709"/>
            <a:ext cx="11208327" cy="4724400"/>
          </a:xfrm>
          <a:prstGeom prst="rect">
            <a:avLst/>
          </a:prstGeom>
        </p:spPr>
        <p:txBody>
          <a:bodyPr>
            <a:noAutofit/>
          </a:bodyPr>
          <a:lstStyle/>
          <a:p>
            <a:pPr algn="l" rtl="0"/>
            <a:r>
              <a:rPr lang="x-none" b="0" i="0" u="none" baseline="0"/>
              <a:t>Koristite zaštitne rukavice i ostalu zaštitnu opremu, naočale, ogrtače itd.  </a:t>
            </a:r>
            <a:endParaRPr lang="x-none" dirty="0"/>
          </a:p>
          <a:p>
            <a:pPr algn="l" rtl="0"/>
            <a:r>
              <a:rPr lang="x-none" b="0" i="0" u="none" baseline="0"/>
              <a:t>Operite područje sapunom i vodom, zatim ga osušite. Dezinficirajte područje prema pravilima kompanije i ne zaboravite pročitati uputstva na etiketi </a:t>
            </a:r>
            <a:r>
              <a:rPr lang="en-US" b="0" i="0" u="none" baseline="0" dirty="0" err="1" smtClean="0"/>
              <a:t>ili</a:t>
            </a:r>
            <a:r>
              <a:rPr lang="en-US" b="0" i="0" u="none" baseline="0" dirty="0" smtClean="0"/>
              <a:t> SDS </a:t>
            </a:r>
            <a:r>
              <a:rPr lang="x-none" b="0" i="0" u="none" baseline="0" smtClean="0"/>
              <a:t>zbog razlik</a:t>
            </a:r>
            <a:r>
              <a:rPr lang="bs-Latn-BA" b="0" i="0" u="none" baseline="0" dirty="0" smtClean="0"/>
              <a:t>a</a:t>
            </a:r>
            <a:r>
              <a:rPr lang="x-none" b="0" i="0" u="none" baseline="0" smtClean="0"/>
              <a:t> </a:t>
            </a:r>
            <a:r>
              <a:rPr lang="x-none" b="0" i="0" u="none" baseline="0"/>
              <a:t>u jačini </a:t>
            </a:r>
            <a:r>
              <a:rPr lang="bs-Latn-BA" dirty="0" smtClean="0"/>
              <a:t>proi</a:t>
            </a:r>
            <a:r>
              <a:rPr lang="en-US" dirty="0" smtClean="0"/>
              <a:t>z</a:t>
            </a:r>
            <a:r>
              <a:rPr lang="bs-Latn-BA" dirty="0" smtClean="0"/>
              <a:t>voda</a:t>
            </a:r>
            <a:r>
              <a:rPr lang="x-none" b="0" i="0" u="none" baseline="0" smtClean="0"/>
              <a:t>.</a:t>
            </a:r>
            <a:endParaRPr lang="x-none" b="0" i="0" u="none" baseline="0"/>
          </a:p>
          <a:p>
            <a:pPr algn="l" rtl="0"/>
            <a:r>
              <a:rPr lang="x-none" b="0" i="0" u="none" baseline="0"/>
              <a:t>Koristite materijal za čišćenje za jednokratnu upotrebu ako je moguće, papirne ručnike umjesto </a:t>
            </a:r>
            <a:r>
              <a:rPr lang="en-US" dirty="0" err="1" smtClean="0"/>
              <a:t>pe</a:t>
            </a:r>
            <a:r>
              <a:rPr lang="bs-Latn-BA" dirty="0" smtClean="0"/>
              <a:t>š</a:t>
            </a:r>
            <a:r>
              <a:rPr lang="en-US" dirty="0" err="1" smtClean="0"/>
              <a:t>kira</a:t>
            </a:r>
            <a:r>
              <a:rPr lang="en-US" dirty="0" smtClean="0"/>
              <a:t>.</a:t>
            </a:r>
            <a:r>
              <a:rPr lang="x-none" b="0" i="0" u="none" baseline="0" smtClean="0"/>
              <a:t>  </a:t>
            </a:r>
            <a:endParaRPr lang="x-none" b="0" i="0" u="none" baseline="0"/>
          </a:p>
          <a:p>
            <a:pPr algn="l" rtl="0"/>
            <a:r>
              <a:rPr lang="x-none" b="0" i="0" u="none" baseline="0"/>
              <a:t>Odložite materijal za čišćenje i rukavice u zapečaćenu crvenu plastičnu kesu.  </a:t>
            </a:r>
          </a:p>
          <a:p>
            <a:pPr algn="l" rtl="0"/>
            <a:r>
              <a:rPr lang="x-none" b="0" i="0" u="none" baseline="0"/>
              <a:t>Operite ruke sapunom i tekućom vodom </a:t>
            </a:r>
            <a:r>
              <a:rPr lang="x-none" b="0" i="0" u="none" baseline="0" smtClean="0"/>
              <a:t>(</a:t>
            </a:r>
            <a:r>
              <a:rPr lang="bs-Latn-BA" dirty="0" smtClean="0"/>
              <a:t>sredstva </a:t>
            </a:r>
            <a:r>
              <a:rPr lang="en-US" dirty="0" smtClean="0"/>
              <a:t>z</a:t>
            </a:r>
            <a:r>
              <a:rPr lang="bs-Latn-BA" dirty="0" smtClean="0"/>
              <a:t>a de</a:t>
            </a:r>
            <a:r>
              <a:rPr lang="en-US" dirty="0" smtClean="0"/>
              <a:t>z</a:t>
            </a:r>
            <a:r>
              <a:rPr lang="bs-Latn-BA" dirty="0" smtClean="0"/>
              <a:t>infekciju </a:t>
            </a:r>
            <a:r>
              <a:rPr lang="x-none" b="0" i="0" u="none" baseline="0" smtClean="0"/>
              <a:t>ruk</a:t>
            </a:r>
            <a:r>
              <a:rPr lang="bs-Latn-BA" b="0" i="0" u="none" baseline="0" dirty="0" smtClean="0"/>
              <a:t>u</a:t>
            </a:r>
            <a:r>
              <a:rPr lang="x-none" b="0" i="0" u="none" baseline="0" smtClean="0"/>
              <a:t> </a:t>
            </a:r>
            <a:r>
              <a:rPr lang="x-none" b="0" i="0" u="none" baseline="0"/>
              <a:t>mogu se koristiti ako sapun i tekuća voda nisu pristupačni</a:t>
            </a:r>
            <a:r>
              <a:rPr lang="x-none" b="0" i="0" u="none" baseline="0" smtClean="0"/>
              <a:t>)</a:t>
            </a:r>
            <a:r>
              <a:rPr lang="bs-Latn-BA" b="0" i="0" u="none" baseline="0" dirty="0" smtClean="0"/>
              <a:t>.</a:t>
            </a:r>
            <a:r>
              <a:rPr lang="x-none" b="0" i="0" u="none" baseline="0" smtClean="0"/>
              <a:t>  </a:t>
            </a:r>
            <a:r>
              <a:rPr lang="x-none" b="0" i="0" u="none" baseline="0"/>
              <a:t>Koristite tehniku efikasnog pranja ruku, zapamtite da perete ruke barem 20 sekundi</a:t>
            </a:r>
            <a:r>
              <a:rPr lang="x-none" b="0" i="0" u="none" baseline="0" smtClean="0"/>
              <a:t>)</a:t>
            </a:r>
            <a:r>
              <a:rPr lang="en-US" b="0" i="0" u="none" baseline="0" dirty="0" smtClean="0"/>
              <a:t>.</a:t>
            </a:r>
            <a:r>
              <a:rPr lang="x-none" b="0" i="0" u="none" baseline="0" smtClean="0"/>
              <a:t>  </a:t>
            </a:r>
            <a:endParaRPr lang="x-none" dirty="0"/>
          </a:p>
          <a:p>
            <a:pPr marL="68580" indent="0" algn="l" rtl="0">
              <a:buNone/>
            </a:pPr>
            <a:endParaRPr lang="x-none" sz="1600" dirty="0"/>
          </a:p>
        </p:txBody>
      </p:sp>
    </p:spTree>
    <p:extLst>
      <p:ext uri="{BB962C8B-B14F-4D97-AF65-F5344CB8AC3E}">
        <p14:creationId xmlns:p14="http://schemas.microsoft.com/office/powerpoint/2010/main" val="17620421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x-none" b="0" i="0" u="none" baseline="0">
                <a:solidFill>
                  <a:srgbClr val="2E9D1B"/>
                </a:solidFill>
              </a:rPr>
              <a:t>Kašljanje i kihanje: </a:t>
            </a:r>
            <a:endParaRPr lang="x-none" dirty="0">
              <a:solidFill>
                <a:srgbClr val="2E9D1B"/>
              </a:solidFill>
            </a:endParaRPr>
          </a:p>
        </p:txBody>
      </p:sp>
      <p:sp>
        <p:nvSpPr>
          <p:cNvPr id="7" name="Content Placeholder 6"/>
          <p:cNvSpPr>
            <a:spLocks noGrp="1"/>
          </p:cNvSpPr>
          <p:nvPr>
            <p:ph idx="1"/>
          </p:nvPr>
        </p:nvSpPr>
        <p:spPr>
          <a:xfrm>
            <a:off x="581192" y="2240527"/>
            <a:ext cx="7467600" cy="1645674"/>
          </a:xfrm>
        </p:spPr>
        <p:txBody>
          <a:bodyPr/>
          <a:lstStyle/>
          <a:p>
            <a:pPr marL="68580" indent="0" algn="l" rtl="0">
              <a:buNone/>
            </a:pPr>
            <a:endParaRPr lang="x-none" dirty="0" smtClean="0"/>
          </a:p>
          <a:p>
            <a:pPr algn="l" rtl="0"/>
            <a:r>
              <a:rPr lang="en-US" b="0" i="0" u="none" baseline="0" dirty="0" err="1" smtClean="0"/>
              <a:t>Koristite</a:t>
            </a:r>
            <a:r>
              <a:rPr lang="en-US" b="0" i="0" u="none" baseline="0" dirty="0" smtClean="0"/>
              <a:t> </a:t>
            </a:r>
            <a:r>
              <a:rPr lang="en-US" b="0" i="0" u="none" baseline="0" dirty="0" err="1" smtClean="0"/>
              <a:t>maramicu</a:t>
            </a:r>
            <a:r>
              <a:rPr lang="en-US" b="0" i="0" u="none" baseline="0" dirty="0" smtClean="0"/>
              <a:t> </a:t>
            </a:r>
            <a:r>
              <a:rPr lang="en-US" b="0" i="0" u="none" baseline="0" dirty="0" err="1" smtClean="0"/>
              <a:t>da</a:t>
            </a:r>
            <a:r>
              <a:rPr lang="en-US" b="0" i="0" u="none" baseline="0" dirty="0" smtClean="0"/>
              <a:t> </a:t>
            </a:r>
            <a:r>
              <a:rPr lang="en-US" b="0" i="0" u="none" baseline="0" dirty="0" err="1" smtClean="0"/>
              <a:t>prekrijete</a:t>
            </a:r>
            <a:r>
              <a:rPr lang="en-US" b="0" i="0" u="none" baseline="0" dirty="0" smtClean="0"/>
              <a:t> </a:t>
            </a:r>
            <a:r>
              <a:rPr lang="en-US" b="0" i="0" u="none" baseline="0" dirty="0" err="1" smtClean="0"/>
              <a:t>usta</a:t>
            </a:r>
            <a:r>
              <a:rPr lang="en-US" b="0" i="0" u="none" baseline="0" dirty="0" smtClean="0"/>
              <a:t> </a:t>
            </a:r>
            <a:r>
              <a:rPr lang="en-US" b="0" i="0" u="none" baseline="0" dirty="0" err="1" smtClean="0"/>
              <a:t>i</a:t>
            </a:r>
            <a:r>
              <a:rPr lang="en-US" b="0" i="0" u="none" baseline="0" dirty="0" smtClean="0"/>
              <a:t> </a:t>
            </a:r>
            <a:r>
              <a:rPr lang="en-US" b="0" i="0" u="none" baseline="0" dirty="0" err="1" smtClean="0"/>
              <a:t>nos</a:t>
            </a:r>
            <a:endParaRPr lang="x-none" b="0" i="0" u="none" baseline="0"/>
          </a:p>
          <a:p>
            <a:pPr algn="l" rtl="0"/>
            <a:r>
              <a:rPr lang="en-US" b="0" i="0" u="none" baseline="0" dirty="0" err="1" smtClean="0"/>
              <a:t>Ako</a:t>
            </a:r>
            <a:r>
              <a:rPr lang="en-US" b="0" i="0" u="none" baseline="0" dirty="0" smtClean="0"/>
              <a:t> </a:t>
            </a:r>
            <a:r>
              <a:rPr lang="en-US" b="0" i="0" u="none" baseline="0" dirty="0" err="1" smtClean="0"/>
              <a:t>nemate</a:t>
            </a:r>
            <a:r>
              <a:rPr lang="en-US" b="0" i="0" u="none" baseline="0" dirty="0" smtClean="0"/>
              <a:t> </a:t>
            </a:r>
            <a:r>
              <a:rPr lang="en-US" b="0" i="0" u="none" baseline="0" dirty="0" err="1" smtClean="0"/>
              <a:t>maramicu</a:t>
            </a:r>
            <a:r>
              <a:rPr lang="en-US" b="0" i="0" u="none" baseline="0" dirty="0" smtClean="0"/>
              <a:t>,</a:t>
            </a:r>
            <a:r>
              <a:rPr lang="x-none" b="0" i="0" u="none" baseline="0" smtClean="0"/>
              <a:t> </a:t>
            </a:r>
            <a:r>
              <a:rPr lang="en-US" b="0" i="0" u="none" baseline="0" dirty="0" smtClean="0"/>
              <a:t> </a:t>
            </a:r>
            <a:r>
              <a:rPr lang="en-US" b="0" i="0" u="none" baseline="0" dirty="0" err="1" smtClean="0"/>
              <a:t>kišite</a:t>
            </a:r>
            <a:r>
              <a:rPr lang="en-US" b="0" i="0" u="none" baseline="0" dirty="0" smtClean="0"/>
              <a:t> </a:t>
            </a:r>
            <a:r>
              <a:rPr lang="en-US" b="0" i="0" u="none" baseline="0" dirty="0" err="1" smtClean="0"/>
              <a:t>ili</a:t>
            </a:r>
            <a:r>
              <a:rPr lang="en-US" b="0" i="0" u="none" baseline="0" dirty="0" smtClean="0"/>
              <a:t> </a:t>
            </a:r>
            <a:r>
              <a:rPr lang="en-US" b="0" i="0" u="none" baseline="0" dirty="0" err="1" smtClean="0"/>
              <a:t>kašljite</a:t>
            </a:r>
            <a:r>
              <a:rPr lang="en-US" b="0" i="0" u="none" baseline="0" dirty="0" smtClean="0"/>
              <a:t> u </a:t>
            </a:r>
            <a:r>
              <a:rPr lang="en-US" b="0" i="0" u="none" baseline="0" dirty="0" err="1" smtClean="0"/>
              <a:t>ruku</a:t>
            </a:r>
            <a:endParaRPr lang="x-none" b="0" i="0" u="none" baseline="0"/>
          </a:p>
          <a:p>
            <a:endParaRPr lang="x-none" dirty="0" smtClean="0"/>
          </a:p>
          <a:p>
            <a:endParaRPr lang="x-none" dirty="0"/>
          </a:p>
        </p:txBody>
      </p:sp>
    </p:spTree>
    <p:extLst>
      <p:ext uri="{BB962C8B-B14F-4D97-AF65-F5344CB8AC3E}">
        <p14:creationId xmlns:p14="http://schemas.microsoft.com/office/powerpoint/2010/main" val="20608931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2719"/>
            <a:ext cx="7024744" cy="903293"/>
          </a:xfrm>
        </p:spPr>
        <p:txBody>
          <a:bodyPr>
            <a:normAutofit/>
          </a:bodyPr>
          <a:lstStyle/>
          <a:p>
            <a:pPr algn="l" rtl="0"/>
            <a:r>
              <a:rPr lang="x-none" b="0" i="0" u="none" baseline="0">
                <a:solidFill>
                  <a:srgbClr val="2E9D1B"/>
                </a:solidFill>
              </a:rPr>
              <a:t>Efektne tehnike pranja ruku </a:t>
            </a:r>
            <a:endParaRPr lang="x-none" dirty="0">
              <a:solidFill>
                <a:srgbClr val="2E9D1B"/>
              </a:solidFill>
            </a:endParaRPr>
          </a:p>
        </p:txBody>
      </p:sp>
      <p:pic>
        <p:nvPicPr>
          <p:cNvPr id="5" name="Picture 4" descr="http://media5.picsearch.com/is?vlAto_tQeGgms3KSDCjSUgq0qRhleO5k5XJZhP0ghs0"/>
          <p:cNvPicPr/>
          <p:nvPr/>
        </p:nvPicPr>
        <p:blipFill>
          <a:blip r:embed="rId2" cstate="print">
            <a:extLst>
              <a:ext uri="{28A0092B-C50C-407E-A947-70E740481C1C}">
                <a14:useLocalDpi xmlns:a14="http://schemas.microsoft.com/office/drawing/2010/main"/>
              </a:ext>
            </a:extLst>
          </a:blip>
          <a:srcRect/>
          <a:stretch>
            <a:fillRect/>
          </a:stretch>
        </p:blipFill>
        <p:spPr bwMode="auto">
          <a:xfrm>
            <a:off x="8167499" y="658426"/>
            <a:ext cx="3399192" cy="2605620"/>
          </a:xfrm>
          <a:prstGeom prst="rect">
            <a:avLst/>
          </a:prstGeom>
          <a:ln>
            <a:noFill/>
          </a:ln>
          <a:effectLst>
            <a:softEdge rad="112500"/>
          </a:effectLst>
        </p:spPr>
      </p:pic>
      <p:sp>
        <p:nvSpPr>
          <p:cNvPr id="4" name="Rectangle 3"/>
          <p:cNvSpPr/>
          <p:nvPr/>
        </p:nvSpPr>
        <p:spPr>
          <a:xfrm>
            <a:off x="431345" y="2093847"/>
            <a:ext cx="11343164" cy="3724096"/>
          </a:xfrm>
          <a:prstGeom prst="rect">
            <a:avLst/>
          </a:prstGeom>
        </p:spPr>
        <p:txBody>
          <a:bodyPr wrap="square">
            <a:spAutoFit/>
          </a:bodyPr>
          <a:lstStyle/>
          <a:p>
            <a:pPr algn="l" rtl="0"/>
            <a:r>
              <a:rPr lang="x-none" sz="2000" b="0" i="0" u="none" baseline="0" dirty="0"/>
              <a:t> </a:t>
            </a:r>
            <a:endParaRPr lang="x-none" sz="2400" dirty="0"/>
          </a:p>
          <a:p>
            <a:pPr marL="228600" indent="-228600" algn="l" rtl="0">
              <a:buFont typeface="+mj-lt"/>
              <a:buAutoNum type="arabicPeriod"/>
            </a:pPr>
            <a:r>
              <a:rPr lang="en-US" sz="2400" b="0" i="0" u="none" baseline="0" dirty="0" smtClean="0"/>
              <a:t> </a:t>
            </a:r>
            <a:r>
              <a:rPr lang="x-none" sz="2400" b="0" i="0" u="none" baseline="0" dirty="0" smtClean="0"/>
              <a:t>Koristite </a:t>
            </a:r>
            <a:r>
              <a:rPr lang="x-none" sz="2400" b="0" i="0" u="none" baseline="0" dirty="0"/>
              <a:t>toplu tekuću vodu i sapun  </a:t>
            </a:r>
          </a:p>
          <a:p>
            <a:pPr marL="228600" indent="-228600" algn="l" rtl="0">
              <a:buFont typeface="+mj-lt"/>
              <a:buAutoNum type="arabicPeriod"/>
            </a:pPr>
            <a:endParaRPr lang="x-none" sz="2400" dirty="0"/>
          </a:p>
          <a:p>
            <a:pPr marL="228600" indent="-228600" algn="l" rtl="0">
              <a:buFont typeface="+mj-lt"/>
              <a:buAutoNum type="arabicPeriod"/>
            </a:pPr>
            <a:r>
              <a:rPr lang="x-none" sz="2400" b="0" i="0" u="none" baseline="0" dirty="0"/>
              <a:t>Trljajte obje ruke najmanje 20 sekundi obraćajući posebnu pažnju na dijelove ispod nokata i između prstiju.</a:t>
            </a:r>
          </a:p>
          <a:p>
            <a:pPr marL="228600" indent="-228600" algn="l" rtl="0">
              <a:buFont typeface="+mj-lt"/>
              <a:buAutoNum type="arabicPeriod"/>
            </a:pPr>
            <a:endParaRPr lang="x-none" sz="2400" dirty="0"/>
          </a:p>
          <a:p>
            <a:pPr marL="228600" indent="-228600" algn="l" rtl="0">
              <a:buFont typeface="+mj-lt"/>
              <a:buAutoNum type="arabicPeriod"/>
            </a:pPr>
            <a:r>
              <a:rPr lang="en-US" sz="2400" b="0" i="0" u="none" baseline="0" dirty="0" smtClean="0"/>
              <a:t> </a:t>
            </a:r>
            <a:r>
              <a:rPr lang="x-none" sz="2400" b="0" i="0" u="none" baseline="0" dirty="0" smtClean="0"/>
              <a:t>Saperite </a:t>
            </a:r>
            <a:r>
              <a:rPr lang="x-none" sz="2400" b="0" i="0" u="none" baseline="0" dirty="0"/>
              <a:t>ruke toplom tekućom vodom.</a:t>
            </a:r>
          </a:p>
          <a:p>
            <a:pPr marL="228600" indent="-228600" algn="l" rtl="0">
              <a:buFont typeface="+mj-lt"/>
              <a:buAutoNum type="arabicPeriod"/>
            </a:pPr>
            <a:endParaRPr lang="x-none" sz="2400" dirty="0"/>
          </a:p>
          <a:p>
            <a:pPr marL="228600" indent="-228600" algn="l" rtl="0">
              <a:buFont typeface="+mj-lt"/>
              <a:buAutoNum type="arabicPeriod"/>
            </a:pPr>
            <a:r>
              <a:rPr lang="en-US" sz="2400" b="0" i="0" u="none" baseline="0" dirty="0" smtClean="0"/>
              <a:t> </a:t>
            </a:r>
            <a:r>
              <a:rPr lang="x-none" sz="2400" b="0" i="0" u="none" baseline="0" dirty="0" smtClean="0"/>
              <a:t>Osušite </a:t>
            </a:r>
            <a:r>
              <a:rPr lang="x-none" sz="2400" b="0" i="0" u="none" baseline="0" dirty="0"/>
              <a:t>ruke papirnim ručnikom, zavrnite česmu papirnim ručnikom i potom ga bacite u </a:t>
            </a:r>
            <a:r>
              <a:rPr lang="en-US" sz="2400" b="0" i="0" u="none" baseline="0" dirty="0" smtClean="0"/>
              <a:t> </a:t>
            </a:r>
            <a:r>
              <a:rPr lang="x-none" sz="2400" b="0" i="0" u="none" baseline="0" dirty="0" smtClean="0"/>
              <a:t>odgovarajuću </a:t>
            </a:r>
            <a:r>
              <a:rPr lang="x-none" sz="2400" b="0" i="0" u="none" baseline="0" dirty="0"/>
              <a:t>posudu. Kada je moguće, koristite sušilicu za ruke.</a:t>
            </a:r>
          </a:p>
        </p:txBody>
      </p:sp>
      <p:sp>
        <p:nvSpPr>
          <p:cNvPr id="3" name="TextBox 2"/>
          <p:cNvSpPr txBox="1"/>
          <p:nvPr/>
        </p:nvSpPr>
        <p:spPr>
          <a:xfrm>
            <a:off x="1475509" y="6215779"/>
            <a:ext cx="9254836" cy="400110"/>
          </a:xfrm>
          <a:prstGeom prst="rect">
            <a:avLst/>
          </a:prstGeom>
          <a:noFill/>
        </p:spPr>
        <p:txBody>
          <a:bodyPr wrap="square" rtlCol="0">
            <a:spAutoFit/>
          </a:bodyPr>
          <a:lstStyle/>
          <a:p>
            <a:pPr algn="l" rtl="0"/>
            <a:r>
              <a:rPr lang="x-none" sz="2000" b="1" i="0" u="none" baseline="0"/>
              <a:t>Efikasno pranje ruku je prvi korak ka zaštiti od širenja klica.</a:t>
            </a:r>
          </a:p>
        </p:txBody>
      </p:sp>
    </p:spTree>
    <p:extLst>
      <p:ext uri="{BB962C8B-B14F-4D97-AF65-F5344CB8AC3E}">
        <p14:creationId xmlns:p14="http://schemas.microsoft.com/office/powerpoint/2010/main" val="1511572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rtl="0"/>
            <a:r>
              <a:rPr lang="en-US" b="0" i="0" u="none" baseline="0" dirty="0" smtClean="0"/>
              <a:t>4. </a:t>
            </a:r>
            <a:r>
              <a:rPr lang="x-none" b="0" i="0" u="none" baseline="0" smtClean="0"/>
              <a:t>A</a:t>
            </a:r>
            <a:r>
              <a:rPr lang="en-US" b="0" i="0" u="none" baseline="0" dirty="0" smtClean="0"/>
              <a:t>KTIVNOST</a:t>
            </a:r>
            <a:r>
              <a:rPr lang="x-none" b="0" i="0" u="none" baseline="0" smtClean="0"/>
              <a:t>: Pr</a:t>
            </a:r>
            <a:r>
              <a:rPr lang="en-US" b="0" i="0" u="none" baseline="0" dirty="0" smtClean="0"/>
              <a:t>AVILNO PRANJE RUKU</a:t>
            </a:r>
            <a:r>
              <a:rPr lang="x-none" b="0" i="0" u="none" baseline="0" smtClean="0"/>
              <a:t>  Demonstr</a:t>
            </a:r>
            <a:r>
              <a:rPr lang="en-US" b="0" i="0" u="none" baseline="0" dirty="0" smtClean="0"/>
              <a:t>ACIJA</a:t>
            </a:r>
            <a:endParaRPr lang="x-none" dirty="0"/>
          </a:p>
        </p:txBody>
      </p:sp>
      <p:sp>
        <p:nvSpPr>
          <p:cNvPr id="3" name="Subtitle 2"/>
          <p:cNvSpPr>
            <a:spLocks noGrp="1"/>
          </p:cNvSpPr>
          <p:nvPr>
            <p:ph type="subTitle" idx="1"/>
          </p:nvPr>
        </p:nvSpPr>
        <p:spPr/>
        <p:txBody>
          <a:bodyPr/>
          <a:lstStyle/>
          <a:p>
            <a:pPr algn="l" rtl="0"/>
            <a:r>
              <a:rPr lang="x-none" b="0" i="0" u="none" baseline="0"/>
              <a:t>Opšte mjere opreza</a:t>
            </a:r>
            <a:endParaRPr lang="x-none" dirty="0"/>
          </a:p>
        </p:txBody>
      </p:sp>
      <p:sp>
        <p:nvSpPr>
          <p:cNvPr id="4" name="TextBox 3"/>
          <p:cNvSpPr txBox="1"/>
          <p:nvPr/>
        </p:nvSpPr>
        <p:spPr>
          <a:xfrm>
            <a:off x="719529" y="3462728"/>
            <a:ext cx="10553073" cy="646331"/>
          </a:xfrm>
          <a:prstGeom prst="rect">
            <a:avLst/>
          </a:prstGeom>
          <a:noFill/>
        </p:spPr>
        <p:txBody>
          <a:bodyPr wrap="square" rtlCol="0">
            <a:spAutoFit/>
          </a:bodyPr>
          <a:lstStyle/>
          <a:p>
            <a:pPr algn="l" rtl="0"/>
            <a:r>
              <a:rPr lang="en-US" b="0" i="0" u="none" baseline="0" dirty="0" err="1" smtClean="0">
                <a:solidFill>
                  <a:schemeClr val="bg1"/>
                </a:solidFill>
              </a:rPr>
              <a:t>Neka</a:t>
            </a:r>
            <a:r>
              <a:rPr lang="en-US" b="0" i="0" u="none" baseline="0" dirty="0" smtClean="0">
                <a:solidFill>
                  <a:schemeClr val="bg1"/>
                </a:solidFill>
              </a:rPr>
              <a:t> </a:t>
            </a:r>
            <a:r>
              <a:rPr lang="en-US" b="0" i="0" u="none" baseline="0" dirty="0" err="1" smtClean="0">
                <a:solidFill>
                  <a:schemeClr val="bg1"/>
                </a:solidFill>
              </a:rPr>
              <a:t>dobrovoljac</a:t>
            </a:r>
            <a:r>
              <a:rPr lang="en-US" b="0" i="0" u="none" baseline="0" dirty="0" smtClean="0">
                <a:solidFill>
                  <a:schemeClr val="bg1"/>
                </a:solidFill>
              </a:rPr>
              <a:t> </a:t>
            </a:r>
            <a:r>
              <a:rPr lang="en-US" b="0" i="0" u="none" baseline="0" dirty="0" err="1" smtClean="0">
                <a:solidFill>
                  <a:schemeClr val="bg1"/>
                </a:solidFill>
              </a:rPr>
              <a:t>ili</a:t>
            </a:r>
            <a:r>
              <a:rPr lang="en-US" b="0" i="0" u="none" baseline="0" dirty="0" smtClean="0">
                <a:solidFill>
                  <a:schemeClr val="bg1"/>
                </a:solidFill>
              </a:rPr>
              <a:t> </a:t>
            </a:r>
            <a:r>
              <a:rPr lang="en-US" b="0" i="0" u="none" baseline="0" dirty="0" err="1" smtClean="0">
                <a:solidFill>
                  <a:schemeClr val="bg1"/>
                </a:solidFill>
              </a:rPr>
              <a:t>prozvani</a:t>
            </a:r>
            <a:r>
              <a:rPr lang="en-US" b="0" i="0" u="none" baseline="0" dirty="0" smtClean="0">
                <a:solidFill>
                  <a:schemeClr val="bg1"/>
                </a:solidFill>
              </a:rPr>
              <a:t> </a:t>
            </a:r>
            <a:r>
              <a:rPr lang="en-US" b="0" i="0" u="none" baseline="0" dirty="0" err="1" smtClean="0">
                <a:solidFill>
                  <a:schemeClr val="bg1"/>
                </a:solidFill>
              </a:rPr>
              <a:t>polaznik</a:t>
            </a:r>
            <a:r>
              <a:rPr lang="en-US" b="0" i="0" u="none" baseline="0" dirty="0" smtClean="0">
                <a:solidFill>
                  <a:schemeClr val="bg1"/>
                </a:solidFill>
              </a:rPr>
              <a:t> </a:t>
            </a:r>
            <a:r>
              <a:rPr lang="en-US" b="0" i="0" u="none" baseline="0" dirty="0" err="1" smtClean="0">
                <a:solidFill>
                  <a:schemeClr val="bg1"/>
                </a:solidFill>
              </a:rPr>
              <a:t>treninga</a:t>
            </a:r>
            <a:r>
              <a:rPr lang="en-US" b="0" i="0" u="none" baseline="0" dirty="0" smtClean="0">
                <a:solidFill>
                  <a:schemeClr val="bg1"/>
                </a:solidFill>
              </a:rPr>
              <a:t> </a:t>
            </a:r>
            <a:r>
              <a:rPr lang="en-US" b="0" i="0" u="none" baseline="0" dirty="0" err="1" smtClean="0">
                <a:solidFill>
                  <a:schemeClr val="bg1"/>
                </a:solidFill>
              </a:rPr>
              <a:t>demonstrira</a:t>
            </a:r>
            <a:r>
              <a:rPr lang="en-US" b="0" i="0" u="none" baseline="0" dirty="0" smtClean="0">
                <a:solidFill>
                  <a:schemeClr val="bg1"/>
                </a:solidFill>
              </a:rPr>
              <a:t> </a:t>
            </a:r>
            <a:r>
              <a:rPr lang="en-US" b="0" i="0" u="none" baseline="0" dirty="0" err="1" smtClean="0">
                <a:solidFill>
                  <a:schemeClr val="bg1"/>
                </a:solidFill>
              </a:rPr>
              <a:t>tehnike</a:t>
            </a:r>
            <a:r>
              <a:rPr lang="en-US" b="0" i="0" u="none" baseline="0" dirty="0" smtClean="0">
                <a:solidFill>
                  <a:schemeClr val="bg1"/>
                </a:solidFill>
              </a:rPr>
              <a:t> </a:t>
            </a:r>
            <a:r>
              <a:rPr lang="en-US" b="0" i="0" u="none" baseline="0" dirty="0" err="1" smtClean="0">
                <a:solidFill>
                  <a:schemeClr val="bg1"/>
                </a:solidFill>
              </a:rPr>
              <a:t>pravilnog</a:t>
            </a:r>
            <a:r>
              <a:rPr lang="en-US" b="0" i="0" u="none" baseline="0" dirty="0" smtClean="0">
                <a:solidFill>
                  <a:schemeClr val="bg1"/>
                </a:solidFill>
              </a:rPr>
              <a:t> </a:t>
            </a:r>
            <a:r>
              <a:rPr lang="en-US" b="0" i="0" u="none" baseline="0" dirty="0" err="1" smtClean="0">
                <a:solidFill>
                  <a:schemeClr val="bg1"/>
                </a:solidFill>
              </a:rPr>
              <a:t>pranja</a:t>
            </a:r>
            <a:r>
              <a:rPr lang="en-US" b="0" i="0" u="none" baseline="0" dirty="0" smtClean="0">
                <a:solidFill>
                  <a:schemeClr val="bg1"/>
                </a:solidFill>
              </a:rPr>
              <a:t> </a:t>
            </a:r>
            <a:r>
              <a:rPr lang="en-US" b="0" i="0" u="none" baseline="0" dirty="0" err="1" smtClean="0">
                <a:solidFill>
                  <a:schemeClr val="bg1"/>
                </a:solidFill>
              </a:rPr>
              <a:t>ruku</a:t>
            </a:r>
            <a:r>
              <a:rPr lang="en-US" b="0" i="0" u="none" baseline="0" dirty="0" smtClean="0">
                <a:solidFill>
                  <a:schemeClr val="bg1"/>
                </a:solidFill>
              </a:rPr>
              <a:t>, </a:t>
            </a:r>
            <a:r>
              <a:rPr lang="en-US" b="0" i="0" u="none" baseline="0" dirty="0" err="1" smtClean="0">
                <a:solidFill>
                  <a:schemeClr val="bg1"/>
                </a:solidFill>
              </a:rPr>
              <a:t>pogledajte</a:t>
            </a:r>
            <a:r>
              <a:rPr lang="en-US" b="0" i="0" u="none" baseline="0" dirty="0" smtClean="0">
                <a:solidFill>
                  <a:schemeClr val="bg1"/>
                </a:solidFill>
              </a:rPr>
              <a:t> </a:t>
            </a:r>
            <a:r>
              <a:rPr lang="en-US" b="0" i="0" u="none" baseline="0" dirty="0" err="1" smtClean="0">
                <a:solidFill>
                  <a:schemeClr val="bg1"/>
                </a:solidFill>
              </a:rPr>
              <a:t>da</a:t>
            </a:r>
            <a:r>
              <a:rPr lang="en-US" b="0" i="0" u="none" baseline="0" dirty="0" smtClean="0">
                <a:solidFill>
                  <a:schemeClr val="bg1"/>
                </a:solidFill>
              </a:rPr>
              <a:t> </a:t>
            </a:r>
            <a:r>
              <a:rPr lang="en-US" b="0" i="0" u="none" baseline="0" dirty="0" err="1" smtClean="0">
                <a:solidFill>
                  <a:schemeClr val="bg1"/>
                </a:solidFill>
              </a:rPr>
              <a:t>li</a:t>
            </a:r>
            <a:r>
              <a:rPr lang="en-US" b="0" i="0" u="none" baseline="0" dirty="0" smtClean="0">
                <a:solidFill>
                  <a:schemeClr val="bg1"/>
                </a:solidFill>
              </a:rPr>
              <a:t> </a:t>
            </a:r>
            <a:r>
              <a:rPr lang="en-US" b="0" i="0" u="none" baseline="0" dirty="0" err="1" smtClean="0">
                <a:solidFill>
                  <a:schemeClr val="bg1"/>
                </a:solidFill>
              </a:rPr>
              <a:t>poslodavac</a:t>
            </a:r>
            <a:r>
              <a:rPr lang="en-US" b="0" i="0" u="none" baseline="0" dirty="0" smtClean="0">
                <a:solidFill>
                  <a:schemeClr val="bg1"/>
                </a:solidFill>
              </a:rPr>
              <a:t> </a:t>
            </a:r>
            <a:r>
              <a:rPr lang="en-US" b="0" i="0" u="none" baseline="0" dirty="0" err="1" smtClean="0">
                <a:solidFill>
                  <a:schemeClr val="bg1"/>
                </a:solidFill>
              </a:rPr>
              <a:t>ima</a:t>
            </a:r>
            <a:r>
              <a:rPr lang="en-US" b="0" i="0" u="none" baseline="0" dirty="0" smtClean="0">
                <a:solidFill>
                  <a:schemeClr val="bg1"/>
                </a:solidFill>
              </a:rPr>
              <a:t> u </a:t>
            </a:r>
            <a:r>
              <a:rPr lang="en-US" b="0" i="0" u="none" baseline="0" dirty="0" err="1" smtClean="0">
                <a:solidFill>
                  <a:schemeClr val="bg1"/>
                </a:solidFill>
              </a:rPr>
              <a:t>blizini</a:t>
            </a:r>
            <a:r>
              <a:rPr lang="en-US" b="0" i="0" u="none" baseline="0" dirty="0" smtClean="0">
                <a:solidFill>
                  <a:schemeClr val="bg1"/>
                </a:solidFill>
              </a:rPr>
              <a:t> </a:t>
            </a:r>
            <a:r>
              <a:rPr lang="en-US" b="0" i="0" u="none" baseline="0" dirty="0" err="1" smtClean="0">
                <a:solidFill>
                  <a:schemeClr val="bg1"/>
                </a:solidFill>
              </a:rPr>
              <a:t>česmu</a:t>
            </a:r>
            <a:r>
              <a:rPr lang="en-US" b="0" i="0" u="none" baseline="0" dirty="0" smtClean="0">
                <a:solidFill>
                  <a:schemeClr val="bg1"/>
                </a:solidFill>
              </a:rPr>
              <a:t> </a:t>
            </a:r>
            <a:r>
              <a:rPr lang="en-US" b="0" i="0" u="none" baseline="0" dirty="0" err="1" smtClean="0">
                <a:solidFill>
                  <a:schemeClr val="bg1"/>
                </a:solidFill>
              </a:rPr>
              <a:t>ili</a:t>
            </a:r>
            <a:r>
              <a:rPr lang="en-US" b="0" i="0" u="none" baseline="0" dirty="0" smtClean="0">
                <a:solidFill>
                  <a:schemeClr val="bg1"/>
                </a:solidFill>
              </a:rPr>
              <a:t> </a:t>
            </a:r>
            <a:r>
              <a:rPr lang="en-US" b="0" i="0" u="none" baseline="0" dirty="0" err="1" smtClean="0">
                <a:solidFill>
                  <a:schemeClr val="bg1"/>
                </a:solidFill>
              </a:rPr>
              <a:t>kupatilo</a:t>
            </a:r>
            <a:r>
              <a:rPr lang="en-US" b="0" i="0" u="none" baseline="0" dirty="0" smtClean="0">
                <a:solidFill>
                  <a:schemeClr val="bg1"/>
                </a:solidFill>
              </a:rPr>
              <a:t>.</a:t>
            </a:r>
            <a:r>
              <a:rPr lang="x-none" b="0" i="0" u="none" baseline="0" smtClean="0">
                <a:solidFill>
                  <a:schemeClr val="bg1"/>
                </a:solidFill>
              </a:rPr>
              <a:t>  </a:t>
            </a:r>
            <a:endParaRPr lang="x-none" dirty="0">
              <a:solidFill>
                <a:schemeClr val="bg1"/>
              </a:solidFill>
            </a:endParaRPr>
          </a:p>
        </p:txBody>
      </p:sp>
    </p:spTree>
    <p:extLst>
      <p:ext uri="{BB962C8B-B14F-4D97-AF65-F5344CB8AC3E}">
        <p14:creationId xmlns:p14="http://schemas.microsoft.com/office/powerpoint/2010/main" val="5997283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a:t>Izvještavanje</a:t>
            </a:r>
            <a:r>
              <a:rPr lang="x-none"/>
              <a:t/>
            </a:r>
            <a:br>
              <a:rPr lang="x-none"/>
            </a:br>
            <a:endParaRPr lang="x-none" dirty="0"/>
          </a:p>
        </p:txBody>
      </p:sp>
      <p:sp>
        <p:nvSpPr>
          <p:cNvPr id="3" name="Content Placeholder 2"/>
          <p:cNvSpPr>
            <a:spLocks noGrp="1"/>
          </p:cNvSpPr>
          <p:nvPr>
            <p:ph idx="1"/>
          </p:nvPr>
        </p:nvSpPr>
        <p:spPr>
          <a:xfrm>
            <a:off x="581192" y="2180496"/>
            <a:ext cx="11029615" cy="2765577"/>
          </a:xfrm>
        </p:spPr>
        <p:txBody>
          <a:bodyPr/>
          <a:lstStyle/>
          <a:p>
            <a:pPr lvl="0" algn="l" rtl="0">
              <a:buFont typeface="Arial" panose="020B0604020202020204" pitchFamily="34" charset="0"/>
              <a:buChar char="•"/>
            </a:pPr>
            <a:r>
              <a:rPr lang="x-none" b="0" i="0" u="none" baseline="0">
                <a:solidFill>
                  <a:schemeClr val="tx1"/>
                </a:solidFill>
              </a:rPr>
              <a:t>Izvještavanje</a:t>
            </a:r>
            <a:endParaRPr lang="x-none" dirty="0"/>
          </a:p>
          <a:p>
            <a:pPr algn="l" rtl="0">
              <a:buFont typeface="Arial" panose="020B0604020202020204" pitchFamily="34" charset="0"/>
              <a:buChar char="•"/>
            </a:pPr>
            <a:r>
              <a:rPr lang="x-none" b="0" i="0" u="none" baseline="0">
                <a:solidFill>
                  <a:schemeClr val="tx1">
                    <a:lumMod val="85000"/>
                    <a:lumOff val="15000"/>
                  </a:schemeClr>
                </a:solidFill>
              </a:rPr>
              <a:t>Podnošenje žalbe / Prijavljivanje sigurnosnih </a:t>
            </a:r>
            <a:r>
              <a:rPr lang="x-none" b="0" i="0" u="none" baseline="0" smtClean="0">
                <a:solidFill>
                  <a:schemeClr val="tx1">
                    <a:lumMod val="85000"/>
                    <a:lumOff val="15000"/>
                  </a:schemeClr>
                </a:solidFill>
              </a:rPr>
              <a:t>nepravilnosti</a:t>
            </a:r>
            <a:endParaRPr lang="x-none" b="0" i="0" u="none" baseline="0">
              <a:solidFill>
                <a:schemeClr val="tx1">
                  <a:lumMod val="85000"/>
                  <a:lumOff val="15000"/>
                </a:schemeClr>
              </a:solidFill>
            </a:endParaRPr>
          </a:p>
          <a:p>
            <a:pPr algn="l" rtl="0">
              <a:buFont typeface="Arial" panose="020B0604020202020204" pitchFamily="34" charset="0"/>
              <a:buChar char="•"/>
            </a:pPr>
            <a:r>
              <a:rPr lang="x-none" b="0" i="0" u="none" baseline="0">
                <a:solidFill>
                  <a:schemeClr val="tx1">
                    <a:lumMod val="85000"/>
                    <a:lumOff val="15000"/>
                  </a:schemeClr>
                </a:solidFill>
              </a:rPr>
              <a:t>Gdje se obratiti za pomoć: </a:t>
            </a:r>
            <a:endParaRPr lang="x-none" dirty="0">
              <a:solidFill>
                <a:schemeClr val="tx1">
                  <a:lumMod val="85000"/>
                  <a:lumOff val="15000"/>
                </a:schemeClr>
              </a:solidFill>
            </a:endParaRPr>
          </a:p>
          <a:p>
            <a:pPr algn="l" rtl="0">
              <a:buFont typeface="Arial" panose="020B0604020202020204" pitchFamily="34" charset="0"/>
              <a:buChar char="•"/>
            </a:pPr>
            <a:r>
              <a:rPr lang="x-none" b="0" i="0" u="none" baseline="0">
                <a:solidFill>
                  <a:schemeClr val="tx1">
                    <a:lumMod val="85000"/>
                    <a:lumOff val="15000"/>
                  </a:schemeClr>
                </a:solidFill>
              </a:rPr>
              <a:t>Zaštita “zviždača”</a:t>
            </a:r>
          </a:p>
          <a:p>
            <a:pPr algn="l" rtl="0">
              <a:buFont typeface="Arial" panose="020B0604020202020204" pitchFamily="34" charset="0"/>
              <a:buChar char="•"/>
            </a:pPr>
            <a:r>
              <a:rPr lang="x-none" b="0" i="0" u="none" baseline="0" smtClean="0">
                <a:solidFill>
                  <a:schemeClr val="tx1">
                    <a:lumMod val="85000"/>
                    <a:lumOff val="15000"/>
                  </a:schemeClr>
                </a:solidFill>
              </a:rPr>
              <a:t>Osvet</a:t>
            </a:r>
            <a:r>
              <a:rPr lang="en-US" b="0" i="0" u="none" baseline="0" dirty="0" smtClean="0">
                <a:solidFill>
                  <a:schemeClr val="tx1">
                    <a:lumMod val="85000"/>
                    <a:lumOff val="15000"/>
                  </a:schemeClr>
                </a:solidFill>
              </a:rPr>
              <a:t>a</a:t>
            </a:r>
            <a:endParaRPr lang="x-none" dirty="0">
              <a:solidFill>
                <a:schemeClr val="tx1">
                  <a:lumMod val="85000"/>
                  <a:lumOff val="15000"/>
                </a:schemeClr>
              </a:solidFill>
            </a:endParaRPr>
          </a:p>
          <a:p>
            <a:pPr marL="0" indent="0" algn="l" rtl="0">
              <a:buNone/>
            </a:pPr>
            <a:endParaRPr lang="x-none" dirty="0"/>
          </a:p>
        </p:txBody>
      </p:sp>
      <p:sp>
        <p:nvSpPr>
          <p:cNvPr id="5" name="Rectangle 4"/>
          <p:cNvSpPr/>
          <p:nvPr/>
        </p:nvSpPr>
        <p:spPr>
          <a:xfrm>
            <a:off x="3096427" y="1346624"/>
            <a:ext cx="3880358" cy="369332"/>
          </a:xfrm>
          <a:prstGeom prst="rect">
            <a:avLst/>
          </a:prstGeom>
        </p:spPr>
        <p:txBody>
          <a:bodyPr wrap="none">
            <a:spAutoFit/>
          </a:bodyPr>
          <a:lstStyle/>
          <a:p>
            <a:pPr algn="l" rtl="0"/>
            <a:r>
              <a:rPr lang="pl-PL" b="0" i="0" u="none" baseline="0" dirty="0" smtClean="0">
                <a:hlinkClick r:id="rId2"/>
              </a:rPr>
              <a:t>Link na novim zahtevima za izveštavanje</a:t>
            </a:r>
            <a:endParaRPr lang="x-none" dirty="0"/>
          </a:p>
        </p:txBody>
      </p:sp>
      <p:pic>
        <p:nvPicPr>
          <p:cNvPr id="7" name="Picture 6" title="dekorativni element"/>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22470" y="2364728"/>
            <a:ext cx="5080000" cy="3390900"/>
          </a:xfrm>
          <a:prstGeom prst="rect">
            <a:avLst/>
          </a:prstGeom>
        </p:spPr>
      </p:pic>
    </p:spTree>
    <p:extLst>
      <p:ext uri="{BB962C8B-B14F-4D97-AF65-F5344CB8AC3E}">
        <p14:creationId xmlns:p14="http://schemas.microsoft.com/office/powerpoint/2010/main" val="1782656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1039091"/>
            <a:ext cx="7024744" cy="685800"/>
          </a:xfrm>
        </p:spPr>
        <p:txBody>
          <a:bodyPr>
            <a:normAutofit fontScale="90000"/>
          </a:bodyPr>
          <a:lstStyle/>
          <a:p>
            <a:pPr algn="l" rtl="0"/>
            <a:r>
              <a:rPr lang="x-none" b="0" i="0" u="none" baseline="0"/>
              <a:t>Prava radnika po odredbama OSHA Zakona:  </a:t>
            </a:r>
            <a:endParaRPr lang="x-none" dirty="0"/>
          </a:p>
        </p:txBody>
      </p:sp>
      <p:sp>
        <p:nvSpPr>
          <p:cNvPr id="3" name="Content Placeholder 2"/>
          <p:cNvSpPr>
            <a:spLocks noGrp="1"/>
          </p:cNvSpPr>
          <p:nvPr>
            <p:ph sz="quarter" idx="4294967295"/>
          </p:nvPr>
        </p:nvSpPr>
        <p:spPr>
          <a:xfrm>
            <a:off x="477981" y="2001981"/>
            <a:ext cx="11263745" cy="3877239"/>
          </a:xfrm>
          <a:prstGeom prst="rect">
            <a:avLst/>
          </a:prstGeom>
        </p:spPr>
        <p:txBody>
          <a:bodyPr>
            <a:normAutofit/>
          </a:bodyPr>
          <a:lstStyle/>
          <a:p>
            <a:pPr marL="68580" indent="0">
              <a:buNone/>
            </a:pPr>
            <a:r>
              <a:rPr lang="x-none" b="0" i="0" u="none" baseline="0" dirty="0" smtClean="0"/>
              <a:t>Obaveza </a:t>
            </a:r>
            <a:r>
              <a:rPr lang="x-none" b="0" i="0" u="none" baseline="0" dirty="0"/>
              <a:t>poslodavca je </a:t>
            </a:r>
            <a:r>
              <a:rPr lang="x-none" b="0" i="0" u="none" baseline="0"/>
              <a:t>da </a:t>
            </a:r>
            <a:r>
              <a:rPr lang="x-none" b="0" i="0" u="none" baseline="0" smtClean="0"/>
              <a:t>obezb</a:t>
            </a:r>
            <a:r>
              <a:rPr lang="en-US" b="0" i="0" u="none" baseline="0" dirty="0" err="1" smtClean="0"/>
              <a:t>i</a:t>
            </a:r>
            <a:r>
              <a:rPr lang="x-none" b="0" i="0" u="none" baseline="0" smtClean="0"/>
              <a:t>jedi </a:t>
            </a:r>
            <a:r>
              <a:rPr lang="x-none" b="0" i="0" u="none" baseline="0" dirty="0"/>
              <a:t>radnu sredinu koja će biti bezopasna </a:t>
            </a:r>
            <a:r>
              <a:rPr lang="x-none" b="0" i="0" u="none" baseline="0"/>
              <a:t>za </a:t>
            </a:r>
            <a:r>
              <a:rPr lang="x-none" b="0" i="0" u="none" baseline="0" smtClean="0"/>
              <a:t>zaposlene</a:t>
            </a:r>
            <a:r>
              <a:rPr lang="x-none" b="0" i="0" u="none" baseline="0" dirty="0"/>
              <a:t>. </a:t>
            </a:r>
            <a:r>
              <a:rPr lang="en-US" dirty="0" err="1" smtClean="0"/>
              <a:t>Zakon</a:t>
            </a:r>
            <a:r>
              <a:rPr lang="en-US" dirty="0" smtClean="0"/>
              <a:t> o </a:t>
            </a:r>
            <a:r>
              <a:rPr lang="en-US" dirty="0" err="1" smtClean="0"/>
              <a:t>Sigurnosti</a:t>
            </a:r>
            <a:r>
              <a:rPr lang="en-US" dirty="0" smtClean="0"/>
              <a:t> </a:t>
            </a:r>
            <a:r>
              <a:rPr lang="en-US" dirty="0" err="1" smtClean="0"/>
              <a:t>na</a:t>
            </a:r>
            <a:r>
              <a:rPr lang="en-US" dirty="0" smtClean="0"/>
              <a:t> </a:t>
            </a:r>
            <a:r>
              <a:rPr lang="en-US" dirty="0" err="1" smtClean="0"/>
              <a:t>radu</a:t>
            </a:r>
            <a:r>
              <a:rPr lang="en-US" dirty="0" smtClean="0"/>
              <a:t> </a:t>
            </a:r>
            <a:r>
              <a:rPr lang="en-US" dirty="0" err="1" smtClean="0"/>
              <a:t>i</a:t>
            </a:r>
            <a:r>
              <a:rPr lang="en-US" dirty="0" smtClean="0"/>
              <a:t> </a:t>
            </a:r>
            <a:r>
              <a:rPr lang="en-US" dirty="0" err="1" smtClean="0"/>
              <a:t>zdravlju</a:t>
            </a:r>
            <a:r>
              <a:rPr lang="en-US" dirty="0" smtClean="0"/>
              <a:t> </a:t>
            </a:r>
            <a:r>
              <a:rPr lang="en-US" dirty="0" err="1" smtClean="0"/>
              <a:t>iz</a:t>
            </a:r>
            <a:r>
              <a:rPr lang="en-US" dirty="0" smtClean="0"/>
              <a:t> 1970:  “</a:t>
            </a:r>
            <a:r>
              <a:rPr lang="en-US" dirty="0" err="1" smtClean="0"/>
              <a:t>Da</a:t>
            </a:r>
            <a:r>
              <a:rPr lang="en-US" dirty="0" smtClean="0"/>
              <a:t> bi se </a:t>
            </a:r>
            <a:r>
              <a:rPr lang="en-US" dirty="0" err="1" smtClean="0"/>
              <a:t>obezbijedili</a:t>
            </a:r>
            <a:r>
              <a:rPr lang="en-US" dirty="0" smtClean="0"/>
              <a:t> </a:t>
            </a:r>
            <a:r>
              <a:rPr lang="en-US" dirty="0" err="1" smtClean="0"/>
              <a:t>sigurni</a:t>
            </a:r>
            <a:r>
              <a:rPr lang="en-US" dirty="0" smtClean="0"/>
              <a:t> </a:t>
            </a:r>
            <a:r>
              <a:rPr lang="en-US" dirty="0" err="1" smtClean="0"/>
              <a:t>i</a:t>
            </a:r>
            <a:r>
              <a:rPr lang="en-US" dirty="0" smtClean="0"/>
              <a:t> </a:t>
            </a:r>
            <a:r>
              <a:rPr lang="en-US" dirty="0" err="1" smtClean="0"/>
              <a:t>potpuno</a:t>
            </a:r>
            <a:r>
              <a:rPr lang="en-US" dirty="0" smtClean="0"/>
              <a:t> </a:t>
            </a:r>
            <a:r>
              <a:rPr lang="en-US" dirty="0" err="1" smtClean="0"/>
              <a:t>zdravi</a:t>
            </a:r>
            <a:r>
              <a:rPr lang="en-US" dirty="0" smtClean="0"/>
              <a:t> </a:t>
            </a:r>
            <a:r>
              <a:rPr lang="en-US" dirty="0" err="1" smtClean="0"/>
              <a:t>radni</a:t>
            </a:r>
            <a:r>
              <a:rPr lang="en-US" dirty="0" smtClean="0"/>
              <a:t> </a:t>
            </a:r>
            <a:r>
              <a:rPr lang="en-US" dirty="0" err="1" smtClean="0"/>
              <a:t>uslovi</a:t>
            </a:r>
            <a:r>
              <a:rPr lang="en-US" dirty="0" smtClean="0"/>
              <a:t> </a:t>
            </a:r>
            <a:r>
              <a:rPr lang="en-US" dirty="0" err="1" smtClean="0"/>
              <a:t>za</a:t>
            </a:r>
            <a:r>
              <a:rPr lang="en-US" dirty="0" smtClean="0"/>
              <a:t> </a:t>
            </a:r>
            <a:r>
              <a:rPr lang="en-US" dirty="0" err="1" smtClean="0"/>
              <a:t>muškarce</a:t>
            </a:r>
            <a:r>
              <a:rPr lang="en-US" dirty="0" smtClean="0"/>
              <a:t> </a:t>
            </a:r>
            <a:r>
              <a:rPr lang="en-US" dirty="0" err="1" smtClean="0"/>
              <a:t>i</a:t>
            </a:r>
            <a:r>
              <a:rPr lang="en-US" dirty="0" smtClean="0"/>
              <a:t> </a:t>
            </a:r>
            <a:r>
              <a:rPr lang="en-US" dirty="0" err="1" smtClean="0"/>
              <a:t>žene</a:t>
            </a:r>
            <a:r>
              <a:rPr lang="en-US" dirty="0" smtClean="0"/>
              <a:t>; </a:t>
            </a:r>
            <a:r>
              <a:rPr lang="en-US" dirty="0" err="1" smtClean="0"/>
              <a:t>dajući</a:t>
            </a:r>
            <a:r>
              <a:rPr lang="en-US" dirty="0" smtClean="0"/>
              <a:t> </a:t>
            </a:r>
            <a:r>
              <a:rPr lang="en-US" dirty="0" err="1" smtClean="0"/>
              <a:t>ovlaštenje</a:t>
            </a:r>
            <a:r>
              <a:rPr lang="en-US" dirty="0" smtClean="0"/>
              <a:t> </a:t>
            </a:r>
            <a:r>
              <a:rPr lang="en-US" dirty="0" err="1" smtClean="0"/>
              <a:t>za</a:t>
            </a:r>
            <a:r>
              <a:rPr lang="en-US" dirty="0" smtClean="0"/>
              <a:t> </a:t>
            </a:r>
            <a:r>
              <a:rPr lang="en-US" dirty="0" err="1" smtClean="0"/>
              <a:t>sprovo</a:t>
            </a:r>
            <a:r>
              <a:rPr lang="vi-VN" dirty="0" smtClean="0">
                <a:latin typeface="Calibri" pitchFamily="34" charset="0"/>
              </a:rPr>
              <a:t>đ</a:t>
            </a:r>
            <a:r>
              <a:rPr lang="en-US" dirty="0" err="1" smtClean="0"/>
              <a:t>enje</a:t>
            </a:r>
            <a:r>
              <a:rPr lang="en-US" dirty="0" smtClean="0"/>
              <a:t> </a:t>
            </a:r>
            <a:r>
              <a:rPr lang="en-US" dirty="0" err="1" smtClean="0"/>
              <a:t>standarda</a:t>
            </a:r>
            <a:r>
              <a:rPr lang="en-US" dirty="0" smtClean="0"/>
              <a:t> </a:t>
            </a:r>
            <a:r>
              <a:rPr lang="en-US" dirty="0" err="1" smtClean="0"/>
              <a:t>razvijenih</a:t>
            </a:r>
            <a:r>
              <a:rPr lang="en-US" dirty="0" smtClean="0"/>
              <a:t> </a:t>
            </a:r>
            <a:r>
              <a:rPr lang="en-US" dirty="0" err="1" smtClean="0"/>
              <a:t>u</a:t>
            </a:r>
            <a:r>
              <a:rPr lang="en-US" dirty="0" smtClean="0"/>
              <a:t> </a:t>
            </a:r>
            <a:r>
              <a:rPr lang="en-US" dirty="0" err="1" smtClean="0"/>
              <a:t>okviru</a:t>
            </a:r>
            <a:r>
              <a:rPr lang="en-US" dirty="0" smtClean="0"/>
              <a:t> </a:t>
            </a:r>
            <a:r>
              <a:rPr lang="en-US" dirty="0" err="1" smtClean="0"/>
              <a:t>Zakona</a:t>
            </a:r>
            <a:r>
              <a:rPr lang="en-US" dirty="0" smtClean="0"/>
              <a:t>; </a:t>
            </a:r>
            <a:r>
              <a:rPr lang="en-US" dirty="0" err="1" smtClean="0"/>
              <a:t>pomaganjem</a:t>
            </a:r>
            <a:r>
              <a:rPr lang="en-US" dirty="0" smtClean="0"/>
              <a:t> </a:t>
            </a:r>
            <a:r>
              <a:rPr lang="en-US" dirty="0" err="1" smtClean="0"/>
              <a:t>i</a:t>
            </a:r>
            <a:r>
              <a:rPr lang="en-US" dirty="0" smtClean="0"/>
              <a:t> </a:t>
            </a:r>
            <a:r>
              <a:rPr lang="en-US" dirty="0" err="1" smtClean="0"/>
              <a:t>podsticanjem</a:t>
            </a:r>
            <a:r>
              <a:rPr lang="en-US" dirty="0" smtClean="0"/>
              <a:t> </a:t>
            </a:r>
            <a:r>
              <a:rPr lang="en-US" dirty="0" err="1" smtClean="0"/>
              <a:t>država</a:t>
            </a:r>
            <a:r>
              <a:rPr lang="en-US" dirty="0" smtClean="0"/>
              <a:t> </a:t>
            </a:r>
            <a:r>
              <a:rPr lang="en-US" dirty="0" err="1" smtClean="0"/>
              <a:t>u</a:t>
            </a:r>
            <a:r>
              <a:rPr lang="en-US" dirty="0" smtClean="0"/>
              <a:t> </a:t>
            </a:r>
            <a:r>
              <a:rPr lang="en-US" dirty="0" err="1" smtClean="0"/>
              <a:t>njihovom</a:t>
            </a:r>
            <a:r>
              <a:rPr lang="en-US" dirty="0" smtClean="0"/>
              <a:t> </a:t>
            </a:r>
            <a:r>
              <a:rPr lang="en-US" dirty="0" err="1" smtClean="0"/>
              <a:t>nastojanju</a:t>
            </a:r>
            <a:r>
              <a:rPr lang="en-US" dirty="0" smtClean="0"/>
              <a:t> </a:t>
            </a:r>
            <a:r>
              <a:rPr lang="en-US" dirty="0" err="1" smtClean="0"/>
              <a:t>da</a:t>
            </a:r>
            <a:r>
              <a:rPr lang="en-US" dirty="0" smtClean="0"/>
              <a:t> </a:t>
            </a:r>
            <a:r>
              <a:rPr lang="en-US" dirty="0" err="1" smtClean="0"/>
              <a:t>osiguraju</a:t>
            </a:r>
            <a:r>
              <a:rPr lang="en-US" dirty="0" smtClean="0"/>
              <a:t> </a:t>
            </a:r>
            <a:r>
              <a:rPr lang="en-US" dirty="0" err="1" smtClean="0"/>
              <a:t>sigurne</a:t>
            </a:r>
            <a:r>
              <a:rPr lang="en-US" dirty="0" smtClean="0"/>
              <a:t> </a:t>
            </a:r>
            <a:r>
              <a:rPr lang="en-US" dirty="0" err="1" smtClean="0"/>
              <a:t>i</a:t>
            </a:r>
            <a:r>
              <a:rPr lang="en-US" dirty="0" smtClean="0"/>
              <a:t> </a:t>
            </a:r>
            <a:r>
              <a:rPr lang="en-US" dirty="0" err="1" smtClean="0"/>
              <a:t>potpuno</a:t>
            </a:r>
            <a:r>
              <a:rPr lang="en-US" dirty="0" smtClean="0"/>
              <a:t> </a:t>
            </a:r>
            <a:r>
              <a:rPr lang="en-US" dirty="0" err="1" smtClean="0"/>
              <a:t>zdrave</a:t>
            </a:r>
            <a:r>
              <a:rPr lang="en-US" dirty="0" smtClean="0"/>
              <a:t> </a:t>
            </a:r>
            <a:r>
              <a:rPr lang="en-US" dirty="0" err="1" smtClean="0"/>
              <a:t>radne</a:t>
            </a:r>
            <a:r>
              <a:rPr lang="en-US" dirty="0" smtClean="0"/>
              <a:t> </a:t>
            </a:r>
            <a:r>
              <a:rPr lang="en-US" dirty="0" err="1" smtClean="0"/>
              <a:t>uslove</a:t>
            </a:r>
            <a:r>
              <a:rPr lang="en-US" dirty="0" smtClean="0"/>
              <a:t>; </a:t>
            </a:r>
            <a:r>
              <a:rPr lang="en-US" dirty="0" err="1" smtClean="0"/>
              <a:t>ulažući</a:t>
            </a:r>
            <a:r>
              <a:rPr lang="en-US" dirty="0" smtClean="0"/>
              <a:t> </a:t>
            </a:r>
            <a:r>
              <a:rPr lang="en-US" dirty="0" err="1" smtClean="0"/>
              <a:t>u</a:t>
            </a:r>
            <a:r>
              <a:rPr lang="en-US" dirty="0" smtClean="0"/>
              <a:t> </a:t>
            </a:r>
            <a:r>
              <a:rPr lang="en-US" dirty="0" err="1" smtClean="0"/>
              <a:t>istraživanje</a:t>
            </a:r>
            <a:r>
              <a:rPr lang="en-US" dirty="0" smtClean="0"/>
              <a:t>, </a:t>
            </a:r>
            <a:r>
              <a:rPr lang="en-US" dirty="0" err="1" smtClean="0"/>
              <a:t>informisanje</a:t>
            </a:r>
            <a:r>
              <a:rPr lang="en-US" dirty="0" smtClean="0"/>
              <a:t>, </a:t>
            </a:r>
            <a:r>
              <a:rPr lang="en-US" dirty="0" err="1" smtClean="0"/>
              <a:t>obrazovanje</a:t>
            </a:r>
            <a:r>
              <a:rPr lang="en-US" dirty="0" smtClean="0"/>
              <a:t> </a:t>
            </a:r>
            <a:r>
              <a:rPr lang="en-US" dirty="0" err="1" smtClean="0"/>
              <a:t>i</a:t>
            </a:r>
            <a:r>
              <a:rPr lang="en-US" dirty="0" smtClean="0"/>
              <a:t> </a:t>
            </a:r>
            <a:r>
              <a:rPr lang="en-US" dirty="0" err="1" smtClean="0"/>
              <a:t>obuku</a:t>
            </a:r>
            <a:r>
              <a:rPr lang="en-US" dirty="0" smtClean="0"/>
              <a:t> </a:t>
            </a:r>
            <a:r>
              <a:rPr lang="en-US" dirty="0" err="1" smtClean="0"/>
              <a:t>u</a:t>
            </a:r>
            <a:r>
              <a:rPr lang="en-US" dirty="0" smtClean="0"/>
              <a:t> </a:t>
            </a:r>
            <a:r>
              <a:rPr lang="en-US" dirty="0" err="1" smtClean="0"/>
              <a:t>oblasti</a:t>
            </a:r>
            <a:r>
              <a:rPr lang="en-US" dirty="0" smtClean="0"/>
              <a:t> </a:t>
            </a:r>
            <a:r>
              <a:rPr lang="en-US" dirty="0" err="1" smtClean="0"/>
              <a:t>sigurnosti</a:t>
            </a:r>
            <a:r>
              <a:rPr lang="en-US" dirty="0" smtClean="0"/>
              <a:t> </a:t>
            </a:r>
            <a:r>
              <a:rPr lang="en-US" dirty="0" err="1" smtClean="0"/>
              <a:t>na</a:t>
            </a:r>
            <a:r>
              <a:rPr lang="en-US" dirty="0" smtClean="0"/>
              <a:t> </a:t>
            </a:r>
            <a:r>
              <a:rPr lang="en-US" dirty="0" err="1" smtClean="0"/>
              <a:t>radnom</a:t>
            </a:r>
            <a:r>
              <a:rPr lang="en-US" dirty="0" smtClean="0"/>
              <a:t> </a:t>
            </a:r>
            <a:r>
              <a:rPr lang="en-US" dirty="0" err="1" smtClean="0"/>
              <a:t>mjestu</a:t>
            </a:r>
            <a:r>
              <a:rPr lang="en-US" dirty="0" smtClean="0"/>
              <a:t> </a:t>
            </a:r>
            <a:r>
              <a:rPr lang="en-US" dirty="0" err="1" smtClean="0"/>
              <a:t>i</a:t>
            </a:r>
            <a:r>
              <a:rPr lang="en-US" dirty="0" smtClean="0"/>
              <a:t> </a:t>
            </a:r>
            <a:r>
              <a:rPr lang="en-US" dirty="0" err="1" smtClean="0"/>
              <a:t>zdravlja</a:t>
            </a:r>
            <a:r>
              <a:rPr lang="en-US" dirty="0" smtClean="0"/>
              <a:t>...”</a:t>
            </a:r>
          </a:p>
          <a:p>
            <a:pPr marL="68580" indent="0">
              <a:buNone/>
            </a:pPr>
            <a:endParaRPr lang="en-US" dirty="0" smtClean="0"/>
          </a:p>
          <a:p>
            <a:pPr marL="68580" indent="0">
              <a:buNone/>
            </a:pPr>
            <a:r>
              <a:rPr lang="en-US" dirty="0" err="1" smtClean="0"/>
              <a:t>Sigurnost</a:t>
            </a:r>
            <a:r>
              <a:rPr lang="en-US" dirty="0" smtClean="0"/>
              <a:t> </a:t>
            </a:r>
            <a:r>
              <a:rPr lang="en-US" dirty="0" err="1" smtClean="0"/>
              <a:t>na</a:t>
            </a:r>
            <a:r>
              <a:rPr lang="en-US" dirty="0" smtClean="0"/>
              <a:t> </a:t>
            </a:r>
            <a:r>
              <a:rPr lang="en-US" dirty="0" err="1" smtClean="0"/>
              <a:t>radnom</a:t>
            </a:r>
            <a:r>
              <a:rPr lang="en-US" dirty="0" smtClean="0"/>
              <a:t> </a:t>
            </a:r>
            <a:r>
              <a:rPr lang="en-US" dirty="0" err="1" smtClean="0"/>
              <a:t>mjestu</a:t>
            </a:r>
            <a:r>
              <a:rPr lang="en-US" dirty="0" smtClean="0"/>
              <a:t> </a:t>
            </a:r>
            <a:r>
              <a:rPr lang="en-US" dirty="0" err="1" smtClean="0"/>
              <a:t>podrazumijeva</a:t>
            </a:r>
            <a:r>
              <a:rPr lang="en-US" dirty="0" smtClean="0"/>
              <a:t> </a:t>
            </a:r>
            <a:r>
              <a:rPr lang="en-US" dirty="0" err="1" smtClean="0"/>
              <a:t>poslodavčevu</a:t>
            </a:r>
            <a:r>
              <a:rPr lang="en-US" dirty="0" smtClean="0"/>
              <a:t> </a:t>
            </a:r>
            <a:r>
              <a:rPr lang="en-US" dirty="0" err="1" smtClean="0"/>
              <a:t>praksu</a:t>
            </a:r>
            <a:r>
              <a:rPr lang="en-US" dirty="0" smtClean="0"/>
              <a:t> </a:t>
            </a:r>
            <a:r>
              <a:rPr lang="en-US" dirty="0" err="1" smtClean="0"/>
              <a:t>korištenja</a:t>
            </a:r>
            <a:r>
              <a:rPr lang="en-US" dirty="0" smtClean="0"/>
              <a:t> </a:t>
            </a:r>
            <a:r>
              <a:rPr lang="en-US" dirty="0" err="1" smtClean="0"/>
              <a:t>mjera</a:t>
            </a:r>
            <a:r>
              <a:rPr lang="en-US" dirty="0" smtClean="0"/>
              <a:t> </a:t>
            </a:r>
            <a:r>
              <a:rPr lang="en-US" dirty="0" err="1" smtClean="0"/>
              <a:t>za</a:t>
            </a:r>
            <a:r>
              <a:rPr lang="en-US" dirty="0" smtClean="0"/>
              <a:t> </a:t>
            </a:r>
            <a:r>
              <a:rPr lang="en-US" dirty="0" err="1" smtClean="0"/>
              <a:t>sprečavanje</a:t>
            </a:r>
            <a:r>
              <a:rPr lang="en-US" dirty="0" smtClean="0"/>
              <a:t> </a:t>
            </a:r>
            <a:r>
              <a:rPr lang="en-US" dirty="0" err="1" smtClean="0"/>
              <a:t>i</a:t>
            </a:r>
            <a:r>
              <a:rPr lang="en-US" dirty="0" smtClean="0"/>
              <a:t> </a:t>
            </a:r>
            <a:r>
              <a:rPr lang="en-US" dirty="0" err="1" smtClean="0"/>
              <a:t>izbjegavanje</a:t>
            </a:r>
            <a:r>
              <a:rPr lang="en-US" dirty="0" smtClean="0"/>
              <a:t> </a:t>
            </a:r>
            <a:r>
              <a:rPr lang="en-US" dirty="0" err="1" smtClean="0"/>
              <a:t>incidenata</a:t>
            </a:r>
            <a:r>
              <a:rPr lang="en-US" dirty="0" smtClean="0"/>
              <a:t> </a:t>
            </a:r>
            <a:r>
              <a:rPr lang="en-US" dirty="0" err="1" smtClean="0"/>
              <a:t>koji</a:t>
            </a:r>
            <a:r>
              <a:rPr lang="en-US" dirty="0" smtClean="0"/>
              <a:t> </a:t>
            </a:r>
            <a:r>
              <a:rPr lang="en-US" dirty="0" err="1" smtClean="0"/>
              <a:t>mogu</a:t>
            </a:r>
            <a:r>
              <a:rPr lang="en-US" dirty="0" smtClean="0"/>
              <a:t> </a:t>
            </a:r>
            <a:r>
              <a:rPr lang="en-US" dirty="0" err="1" smtClean="0"/>
              <a:t>uticati</a:t>
            </a:r>
            <a:r>
              <a:rPr lang="en-US" dirty="0" smtClean="0"/>
              <a:t> </a:t>
            </a:r>
            <a:r>
              <a:rPr lang="en-US" dirty="0" err="1" smtClean="0"/>
              <a:t>na</a:t>
            </a:r>
            <a:r>
              <a:rPr lang="en-US" dirty="0" smtClean="0"/>
              <a:t> </a:t>
            </a:r>
            <a:r>
              <a:rPr lang="en-US" dirty="0" err="1" smtClean="0"/>
              <a:t>zdravlje</a:t>
            </a:r>
            <a:r>
              <a:rPr lang="en-US" dirty="0" smtClean="0"/>
              <a:t> </a:t>
            </a:r>
            <a:r>
              <a:rPr lang="en-US" dirty="0" err="1" smtClean="0"/>
              <a:t>zaposlenih</a:t>
            </a:r>
            <a:r>
              <a:rPr lang="en-US" dirty="0" smtClean="0"/>
              <a:t>, </a:t>
            </a:r>
            <a:r>
              <a:rPr lang="en-US" dirty="0" err="1" smtClean="0"/>
              <a:t>mušterija</a:t>
            </a:r>
            <a:r>
              <a:rPr lang="en-US" dirty="0" smtClean="0"/>
              <a:t> </a:t>
            </a:r>
            <a:r>
              <a:rPr lang="en-US" dirty="0" err="1" smtClean="0"/>
              <a:t>i</a:t>
            </a:r>
            <a:r>
              <a:rPr lang="en-US" dirty="0" smtClean="0"/>
              <a:t> </a:t>
            </a:r>
            <a:r>
              <a:rPr lang="en-US" dirty="0" err="1" smtClean="0"/>
              <a:t>posjetilaca</a:t>
            </a:r>
            <a:r>
              <a:rPr lang="en-US" dirty="0" smtClean="0"/>
              <a:t>, </a:t>
            </a:r>
            <a:r>
              <a:rPr lang="en-US" dirty="0" err="1" smtClean="0"/>
              <a:t>kao</a:t>
            </a:r>
            <a:r>
              <a:rPr lang="en-US" dirty="0" smtClean="0"/>
              <a:t> </a:t>
            </a:r>
            <a:r>
              <a:rPr lang="en-US" dirty="0" err="1" smtClean="0"/>
              <a:t>i</a:t>
            </a:r>
            <a:r>
              <a:rPr lang="en-US" dirty="0" smtClean="0"/>
              <a:t> </a:t>
            </a:r>
            <a:r>
              <a:rPr lang="en-US" dirty="0" err="1" smtClean="0"/>
              <a:t>na</a:t>
            </a:r>
            <a:r>
              <a:rPr lang="en-US" dirty="0" smtClean="0"/>
              <a:t> </a:t>
            </a:r>
            <a:r>
              <a:rPr lang="en-US" dirty="0" err="1" smtClean="0"/>
              <a:t>ličnu</a:t>
            </a:r>
            <a:r>
              <a:rPr lang="en-US" dirty="0" smtClean="0"/>
              <a:t> </a:t>
            </a:r>
            <a:r>
              <a:rPr lang="en-US" dirty="0" err="1" smtClean="0"/>
              <a:t>sigurnost</a:t>
            </a:r>
            <a:r>
              <a:rPr lang="en-US" dirty="0" smtClean="0"/>
              <a:t>. Ova </a:t>
            </a:r>
            <a:r>
              <a:rPr lang="en-US" dirty="0" err="1" smtClean="0"/>
              <a:t>praksa</a:t>
            </a:r>
            <a:r>
              <a:rPr lang="en-US" dirty="0" smtClean="0"/>
              <a:t> </a:t>
            </a:r>
            <a:r>
              <a:rPr lang="en-US" dirty="0" err="1" smtClean="0"/>
              <a:t>obuhvata</a:t>
            </a:r>
            <a:r>
              <a:rPr lang="en-US" dirty="0" smtClean="0"/>
              <a:t> </a:t>
            </a:r>
            <a:r>
              <a:rPr lang="en-US" dirty="0" err="1" smtClean="0"/>
              <a:t>kreiranje</a:t>
            </a:r>
            <a:r>
              <a:rPr lang="en-US" dirty="0" smtClean="0"/>
              <a:t> </a:t>
            </a:r>
            <a:r>
              <a:rPr lang="en-US" dirty="0" err="1" smtClean="0"/>
              <a:t>planova</a:t>
            </a:r>
            <a:r>
              <a:rPr lang="en-US" dirty="0" smtClean="0"/>
              <a:t> </a:t>
            </a:r>
            <a:r>
              <a:rPr lang="en-US" dirty="0" err="1" smtClean="0"/>
              <a:t>i</a:t>
            </a:r>
            <a:r>
              <a:rPr lang="en-US" dirty="0" smtClean="0"/>
              <a:t> </a:t>
            </a:r>
            <a:r>
              <a:rPr lang="en-US" dirty="0" err="1" smtClean="0"/>
              <a:t>postupaka</a:t>
            </a:r>
            <a:r>
              <a:rPr lang="en-US" dirty="0" smtClean="0"/>
              <a:t> </a:t>
            </a:r>
            <a:r>
              <a:rPr lang="en-US" dirty="0" err="1" smtClean="0"/>
              <a:t>za</a:t>
            </a:r>
            <a:r>
              <a:rPr lang="en-US" dirty="0" smtClean="0"/>
              <a:t> </a:t>
            </a:r>
            <a:r>
              <a:rPr lang="en-US" dirty="0" err="1" smtClean="0"/>
              <a:t>zaposlene</a:t>
            </a:r>
            <a:r>
              <a:rPr lang="en-US" dirty="0" smtClean="0"/>
              <a:t> </a:t>
            </a:r>
            <a:r>
              <a:rPr lang="en-US" dirty="0" err="1" smtClean="0"/>
              <a:t>i</a:t>
            </a:r>
            <a:r>
              <a:rPr lang="en-US" dirty="0" smtClean="0"/>
              <a:t> </a:t>
            </a:r>
            <a:r>
              <a:rPr lang="en-US" dirty="0" err="1" smtClean="0"/>
              <a:t>nadzornike</a:t>
            </a:r>
            <a:r>
              <a:rPr lang="en-US" dirty="0" smtClean="0"/>
              <a:t> </a:t>
            </a:r>
            <a:r>
              <a:rPr lang="en-US" dirty="0" err="1" smtClean="0"/>
              <a:t>na</a:t>
            </a:r>
            <a:r>
              <a:rPr lang="en-US" dirty="0" smtClean="0"/>
              <a:t> </a:t>
            </a:r>
            <a:r>
              <a:rPr lang="en-US" dirty="0" err="1" smtClean="0"/>
              <a:t>radnom</a:t>
            </a:r>
            <a:r>
              <a:rPr lang="en-US" dirty="0" smtClean="0"/>
              <a:t> </a:t>
            </a:r>
            <a:r>
              <a:rPr lang="en-US" dirty="0" err="1" smtClean="0"/>
              <a:t>mjestu</a:t>
            </a:r>
            <a:r>
              <a:rPr lang="en-US" dirty="0" smtClean="0"/>
              <a:t>.</a:t>
            </a:r>
          </a:p>
          <a:p>
            <a:pPr marL="68580" indent="0" algn="l" rtl="0">
              <a:buNone/>
            </a:pPr>
            <a:endParaRPr lang="x-none" b="0" i="0" u="none" baseline="0" dirty="0"/>
          </a:p>
        </p:txBody>
      </p:sp>
    </p:spTree>
    <p:extLst>
      <p:ext uri="{BB962C8B-B14F-4D97-AF65-F5344CB8AC3E}">
        <p14:creationId xmlns:p14="http://schemas.microsoft.com/office/powerpoint/2010/main" val="17457051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969819"/>
            <a:ext cx="2722418" cy="801136"/>
          </a:xfrm>
        </p:spPr>
        <p:txBody>
          <a:bodyPr/>
          <a:lstStyle/>
          <a:p>
            <a:pPr algn="l" rtl="0"/>
            <a:r>
              <a:rPr lang="x-none" b="0" i="0" u="none" baseline="0">
                <a:solidFill>
                  <a:srgbClr val="2E9D1B"/>
                </a:solidFill>
              </a:rPr>
              <a:t>Izvještavanje: </a:t>
            </a:r>
            <a:endParaRPr lang="x-none" dirty="0">
              <a:solidFill>
                <a:srgbClr val="2E9D1B"/>
              </a:solidFill>
            </a:endParaRPr>
          </a:p>
        </p:txBody>
      </p:sp>
      <p:sp>
        <p:nvSpPr>
          <p:cNvPr id="5" name="Content Placeholder 2"/>
          <p:cNvSpPr>
            <a:spLocks noGrp="1"/>
          </p:cNvSpPr>
          <p:nvPr>
            <p:ph sz="quarter" idx="4294967295"/>
          </p:nvPr>
        </p:nvSpPr>
        <p:spPr>
          <a:xfrm>
            <a:off x="498764" y="2029691"/>
            <a:ext cx="11180618" cy="4130040"/>
          </a:xfrm>
          <a:prstGeom prst="rect">
            <a:avLst/>
          </a:prstGeom>
        </p:spPr>
        <p:txBody>
          <a:bodyPr>
            <a:normAutofit/>
          </a:bodyPr>
          <a:lstStyle/>
          <a:p>
            <a:pPr lvl="0" algn="l" rtl="0"/>
            <a:r>
              <a:rPr lang="x-none" b="0" i="0" u="none" baseline="0" dirty="0"/>
              <a:t>Upamtite da </a:t>
            </a:r>
            <a:r>
              <a:rPr lang="x-none" b="1" i="0" u="none" baseline="0" dirty="0"/>
              <a:t>prijavite </a:t>
            </a:r>
            <a:r>
              <a:rPr lang="en-US" b="1" dirty="0" err="1" smtClean="0"/>
              <a:t>incidente</a:t>
            </a:r>
            <a:r>
              <a:rPr lang="x-none" b="1" i="0" u="none" baseline="0" dirty="0" smtClean="0"/>
              <a:t> </a:t>
            </a:r>
            <a:r>
              <a:rPr lang="x-none" b="1" i="0" u="none" baseline="0" dirty="0"/>
              <a:t>svom nadzorniku, čak i ako nije bilo </a:t>
            </a:r>
            <a:r>
              <a:rPr lang="x-none" b="1" i="0" u="none" baseline="0" dirty="0" smtClean="0"/>
              <a:t>povreda</a:t>
            </a:r>
            <a:r>
              <a:rPr lang="en-US" i="0" u="none" baseline="0" dirty="0" smtClean="0"/>
              <a:t>.</a:t>
            </a:r>
            <a:r>
              <a:rPr lang="en-US" i="0" u="none" dirty="0" smtClean="0"/>
              <a:t>  B</a:t>
            </a:r>
            <a:r>
              <a:rPr lang="x-none" b="0" i="0" u="none" baseline="0" dirty="0" smtClean="0"/>
              <a:t>olje </a:t>
            </a:r>
            <a:r>
              <a:rPr lang="x-none" b="0" i="0" u="none" baseline="0" dirty="0"/>
              <a:t>biti proaktivan nego ne učiniti </a:t>
            </a:r>
            <a:r>
              <a:rPr lang="x-none" b="0" i="0" u="none" baseline="0" dirty="0" smtClean="0"/>
              <a:t>ništa</a:t>
            </a:r>
            <a:r>
              <a:rPr lang="en-US" b="0" i="0" u="none" baseline="0" dirty="0" smtClean="0"/>
              <a:t>.</a:t>
            </a:r>
            <a:endParaRPr lang="x-none" dirty="0"/>
          </a:p>
          <a:p>
            <a:pPr lvl="0" algn="l" rtl="0"/>
            <a:r>
              <a:rPr lang="x-none" b="1" i="0" u="none" baseline="0" dirty="0"/>
              <a:t>Neprijavljene povrede</a:t>
            </a:r>
            <a:r>
              <a:rPr lang="x-none" b="0" i="0" u="none" baseline="0" dirty="0"/>
              <a:t> – Prijavljivanjem povreda umanjuju se mogućnosti da se isto desi nekom drugom u budućnosti.  Prijavite povredu da biste uticali na poboljšanje bezbjednosti u </a:t>
            </a:r>
            <a:r>
              <a:rPr lang="x-none" b="0" i="0" u="none" baseline="0" dirty="0" smtClean="0"/>
              <a:t>kompaniji</a:t>
            </a:r>
            <a:r>
              <a:rPr lang="en-US" b="0" i="0" u="none" baseline="0" dirty="0" smtClean="0"/>
              <a:t>.</a:t>
            </a:r>
            <a:endParaRPr lang="x-none" dirty="0"/>
          </a:p>
          <a:p>
            <a:pPr lvl="0" algn="l" rtl="0"/>
            <a:r>
              <a:rPr lang="x-none" b="0" i="0" u="none" baseline="0" dirty="0"/>
              <a:t>Prijava povreda i oboljenja, 300 300A Log </a:t>
            </a:r>
          </a:p>
          <a:p>
            <a:pPr lvl="0" algn="l" rtl="0"/>
            <a:r>
              <a:rPr lang="en-US" b="0" i="0" u="none" baseline="0" dirty="0" smtClean="0">
                <a:hlinkClick r:id="rId3"/>
              </a:rPr>
              <a:t>Link </a:t>
            </a:r>
            <a:r>
              <a:rPr lang="en-US" b="0" i="0" u="none" baseline="0" dirty="0" err="1" smtClean="0">
                <a:hlinkClick r:id="rId3"/>
              </a:rPr>
              <a:t>na</a:t>
            </a:r>
            <a:r>
              <a:rPr lang="en-US" b="0" i="0" u="none" baseline="0" dirty="0" smtClean="0">
                <a:hlinkClick r:id="rId3"/>
              </a:rPr>
              <a:t> OSHA</a:t>
            </a:r>
            <a:endParaRPr lang="x-none" dirty="0"/>
          </a:p>
          <a:p>
            <a:pPr lvl="0" algn="l" rtl="0"/>
            <a:endParaRPr lang="x-none" dirty="0" smtClean="0"/>
          </a:p>
          <a:p>
            <a:pPr marL="68580" indent="0" algn="ctr" rtl="0">
              <a:buNone/>
            </a:pPr>
            <a:r>
              <a:rPr lang="x-none" b="1" i="0" u="none" baseline="0" dirty="0"/>
              <a:t>Prijavite sve incidente prije no što dođe do povreda </a:t>
            </a:r>
          </a:p>
          <a:p>
            <a:endParaRPr lang="x-none" dirty="0"/>
          </a:p>
        </p:txBody>
      </p:sp>
    </p:spTree>
    <p:extLst>
      <p:ext uri="{BB962C8B-B14F-4D97-AF65-F5344CB8AC3E}">
        <p14:creationId xmlns:p14="http://schemas.microsoft.com/office/powerpoint/2010/main" val="2692411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903297"/>
            <a:ext cx="8520546" cy="1143000"/>
          </a:xfrm>
        </p:spPr>
        <p:txBody>
          <a:bodyPr>
            <a:normAutofit/>
          </a:bodyPr>
          <a:lstStyle/>
          <a:p>
            <a:pPr algn="l" rtl="0"/>
            <a:r>
              <a:rPr lang="x-none" b="0" i="0" u="none" baseline="0">
                <a:solidFill>
                  <a:srgbClr val="2E9D1B"/>
                </a:solidFill>
              </a:rPr>
              <a:t>Prijavljivanje incidenta:</a:t>
            </a:r>
            <a:r>
              <a:rPr lang="x-none">
                <a:solidFill>
                  <a:srgbClr val="2E9D1B"/>
                </a:solidFill>
              </a:rPr>
              <a:t/>
            </a:r>
            <a:br>
              <a:rPr lang="x-none">
                <a:solidFill>
                  <a:srgbClr val="2E9D1B"/>
                </a:solidFill>
              </a:rPr>
            </a:br>
            <a:endParaRPr lang="x-none" dirty="0">
              <a:solidFill>
                <a:srgbClr val="2E9D1B"/>
              </a:solidFill>
            </a:endParaRPr>
          </a:p>
        </p:txBody>
      </p:sp>
      <p:sp>
        <p:nvSpPr>
          <p:cNvPr id="3" name="Content Placeholder 2"/>
          <p:cNvSpPr>
            <a:spLocks noGrp="1"/>
          </p:cNvSpPr>
          <p:nvPr>
            <p:ph sz="quarter" idx="4294967295"/>
          </p:nvPr>
        </p:nvSpPr>
        <p:spPr>
          <a:xfrm>
            <a:off x="540327" y="1697998"/>
            <a:ext cx="11159837" cy="3940802"/>
          </a:xfrm>
          <a:prstGeom prst="rect">
            <a:avLst/>
          </a:prstGeom>
        </p:spPr>
        <p:txBody>
          <a:bodyPr>
            <a:normAutofit/>
          </a:bodyPr>
          <a:lstStyle/>
          <a:p>
            <a:pPr marL="68580" indent="0" algn="l" rtl="0">
              <a:buNone/>
            </a:pPr>
            <a:endParaRPr lang="x-none" sz="2000" dirty="0"/>
          </a:p>
          <a:p>
            <a:endParaRPr lang="x-none" sz="2000" dirty="0"/>
          </a:p>
          <a:p>
            <a:pPr marL="68580" indent="0" algn="l" rtl="0">
              <a:buNone/>
            </a:pPr>
            <a:r>
              <a:rPr lang="x-none" b="0" i="0" u="none" baseline="0" dirty="0">
                <a:solidFill>
                  <a:schemeClr val="tx1"/>
                </a:solidFill>
              </a:rPr>
              <a:t>U slučaju neposredne opasnosti za vas ili ostale, ili ako ste vi potencijalna meta fizičkog nasilja, nazovite 911 za hitnu </a:t>
            </a:r>
            <a:r>
              <a:rPr lang="x-none" b="0" i="0" u="none" baseline="0" dirty="0" smtClean="0">
                <a:solidFill>
                  <a:schemeClr val="tx1"/>
                </a:solidFill>
              </a:rPr>
              <a:t>pomoć</a:t>
            </a:r>
            <a:r>
              <a:rPr lang="en-US" b="0" i="0" u="none" baseline="0" dirty="0" smtClean="0">
                <a:solidFill>
                  <a:schemeClr val="tx1"/>
                </a:solidFill>
              </a:rPr>
              <a:t>.</a:t>
            </a:r>
            <a:endParaRPr lang="x-none" dirty="0">
              <a:solidFill>
                <a:schemeClr val="tx1"/>
              </a:solidFill>
            </a:endParaRPr>
          </a:p>
          <a:p>
            <a:endParaRPr lang="x-none" sz="2000" dirty="0"/>
          </a:p>
          <a:p>
            <a:endParaRPr lang="x-none" sz="2000" dirty="0"/>
          </a:p>
        </p:txBody>
      </p:sp>
    </p:spTree>
    <p:extLst>
      <p:ext uri="{BB962C8B-B14F-4D97-AF65-F5344CB8AC3E}">
        <p14:creationId xmlns:p14="http://schemas.microsoft.com/office/powerpoint/2010/main" val="28257005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1027664"/>
            <a:ext cx="11118273" cy="877336"/>
          </a:xfrm>
        </p:spPr>
        <p:txBody>
          <a:bodyPr>
            <a:normAutofit fontScale="90000"/>
          </a:bodyPr>
          <a:lstStyle/>
          <a:p>
            <a:pPr algn="l" rtl="0"/>
            <a:r>
              <a:rPr lang="x-none" b="0" i="0" u="none" baseline="0">
                <a:solidFill>
                  <a:srgbClr val="2E9D1B"/>
                </a:solidFill>
              </a:rPr>
              <a:t>Podnošenje žalbe / Prijavljivanje sigurnosnih i zdravstvenih nepravilnosti </a:t>
            </a:r>
            <a:endParaRPr lang="x-none" dirty="0">
              <a:solidFill>
                <a:srgbClr val="2E9D1B"/>
              </a:solidFill>
            </a:endParaRPr>
          </a:p>
        </p:txBody>
      </p:sp>
      <p:sp>
        <p:nvSpPr>
          <p:cNvPr id="6" name="Content Placeholder 7"/>
          <p:cNvSpPr>
            <a:spLocks noGrp="1"/>
          </p:cNvSpPr>
          <p:nvPr>
            <p:ph sz="quarter" idx="4294967295"/>
          </p:nvPr>
        </p:nvSpPr>
        <p:spPr>
          <a:xfrm>
            <a:off x="540327" y="2209800"/>
            <a:ext cx="7682345" cy="2632364"/>
          </a:xfrm>
          <a:prstGeom prst="rect">
            <a:avLst/>
          </a:prstGeom>
        </p:spPr>
        <p:txBody>
          <a:bodyPr>
            <a:normAutofit/>
          </a:bodyPr>
          <a:lstStyle/>
          <a:p>
            <a:pPr marL="68580" indent="0" algn="l" rtl="0">
              <a:buNone/>
            </a:pPr>
            <a:r>
              <a:rPr lang="x-none" b="1" i="0" u="none" baseline="0"/>
              <a:t>Važno je prijaviti sigurnosne i zdravstvene nepravilnosti kako bi odgovarajuće mjere bile preduzete u cilju sprečavanja povreda.</a:t>
            </a:r>
          </a:p>
          <a:p>
            <a:pPr marL="68580" indent="0" algn="l" rtl="0">
              <a:buNone/>
            </a:pPr>
            <a:endParaRPr lang="x-none" b="1" dirty="0" smtClean="0"/>
          </a:p>
          <a:p>
            <a:pPr marL="68580" indent="0" algn="l" rtl="0">
              <a:buNone/>
            </a:pPr>
            <a:r>
              <a:rPr lang="x-none" b="1" i="0" u="none" baseline="0" smtClean="0"/>
              <a:t>Obav</a:t>
            </a:r>
            <a:r>
              <a:rPr lang="en-US" b="1" i="0" u="none" baseline="0" dirty="0" err="1" smtClean="0"/>
              <a:t>ij</a:t>
            </a:r>
            <a:r>
              <a:rPr lang="x-none" b="1" i="0" u="none" baseline="0" smtClean="0"/>
              <a:t>estite </a:t>
            </a:r>
            <a:r>
              <a:rPr lang="x-none" b="1" i="0" u="none" baseline="0"/>
              <a:t>svoga nadzornika o </a:t>
            </a:r>
            <a:r>
              <a:rPr lang="x-none" b="1" i="0" u="none" baseline="0" smtClean="0"/>
              <a:t>opasnostima </a:t>
            </a:r>
            <a:r>
              <a:rPr lang="x-none" b="1" i="0" u="none" baseline="0"/>
              <a:t>bilo </a:t>
            </a:r>
            <a:r>
              <a:rPr lang="en-US" b="1" i="0" u="none" baseline="0" dirty="0" err="1" smtClean="0"/>
              <a:t>da</a:t>
            </a:r>
            <a:r>
              <a:rPr lang="en-US" b="1" i="0" u="none" baseline="0" dirty="0" smtClean="0"/>
              <a:t> se </a:t>
            </a:r>
            <a:r>
              <a:rPr lang="en-US" b="1" i="0" u="none" baseline="0" dirty="0" err="1" smtClean="0"/>
              <a:t>radi</a:t>
            </a:r>
            <a:r>
              <a:rPr lang="en-US" b="1" i="0" u="none" baseline="0" dirty="0" smtClean="0"/>
              <a:t> o</a:t>
            </a:r>
            <a:r>
              <a:rPr lang="x-none" b="1" i="0" u="none" baseline="0" smtClean="0"/>
              <a:t> </a:t>
            </a:r>
            <a:r>
              <a:rPr lang="x-none" b="1" i="0" u="none" baseline="0"/>
              <a:t>ponašanju, opremi za postrojenja ili terenskim nepravilnostima.</a:t>
            </a:r>
            <a:endParaRPr lang="x-none" b="1" dirty="0"/>
          </a:p>
          <a:p>
            <a:endParaRPr lang="x-none" dirty="0"/>
          </a:p>
        </p:txBody>
      </p:sp>
    </p:spTree>
    <p:extLst>
      <p:ext uri="{BB962C8B-B14F-4D97-AF65-F5344CB8AC3E}">
        <p14:creationId xmlns:p14="http://schemas.microsoft.com/office/powerpoint/2010/main" val="22701884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11242964" cy="1219200"/>
          </a:xfrm>
        </p:spPr>
        <p:txBody>
          <a:bodyPr>
            <a:normAutofit/>
          </a:bodyPr>
          <a:lstStyle/>
          <a:p>
            <a:pPr algn="l" rtl="0"/>
            <a:r>
              <a:rPr lang="en-US" b="1" i="0" u="none" baseline="0" dirty="0" smtClean="0"/>
              <a:t>OD </a:t>
            </a:r>
            <a:r>
              <a:rPr lang="en-US" b="1" i="0" u="none" dirty="0" smtClean="0"/>
              <a:t> 1. </a:t>
            </a:r>
            <a:r>
              <a:rPr lang="en-US" b="1" i="0" u="none" dirty="0" err="1" smtClean="0"/>
              <a:t>januara</a:t>
            </a:r>
            <a:r>
              <a:rPr lang="en-US" b="1" i="0" u="none" dirty="0" smtClean="0"/>
              <a:t> 2015. </a:t>
            </a:r>
            <a:r>
              <a:rPr lang="x-none" b="1" i="0" u="none" baseline="0" smtClean="0"/>
              <a:t> </a:t>
            </a:r>
            <a:r>
              <a:rPr lang="en-US" b="1" i="0" u="none" baseline="0" dirty="0" err="1" smtClean="0"/>
              <a:t>svi</a:t>
            </a:r>
            <a:r>
              <a:rPr lang="en-US" b="1" i="0" u="none" baseline="0" dirty="0" smtClean="0"/>
              <a:t> </a:t>
            </a:r>
            <a:r>
              <a:rPr lang="en-US" b="1" i="0" u="none" baseline="0" dirty="0" err="1" smtClean="0"/>
              <a:t>poslodavci</a:t>
            </a:r>
            <a:r>
              <a:rPr lang="en-US" b="1" i="0" u="none" baseline="0" dirty="0" smtClean="0"/>
              <a:t> </a:t>
            </a:r>
            <a:r>
              <a:rPr lang="en-US" b="1" i="0" u="none" baseline="0" dirty="0" err="1" smtClean="0"/>
              <a:t>moraju</a:t>
            </a:r>
            <a:r>
              <a:rPr lang="en-US" b="1" i="0" u="none" baseline="0" dirty="0" smtClean="0"/>
              <a:t> </a:t>
            </a:r>
            <a:r>
              <a:rPr lang="en-US" b="1" i="0" u="none" baseline="0" dirty="0" err="1" smtClean="0"/>
              <a:t>prijaviti</a:t>
            </a:r>
            <a:r>
              <a:rPr lang="x-none" b="1" i="0" u="none" baseline="0" smtClean="0"/>
              <a:t> </a:t>
            </a:r>
            <a:r>
              <a:rPr lang="x-none" dirty="0"/>
              <a:t/>
            </a:r>
            <a:br>
              <a:rPr lang="x-none" dirty="0"/>
            </a:br>
            <a:endParaRPr lang="x-none" dirty="0"/>
          </a:p>
        </p:txBody>
      </p:sp>
      <p:sp>
        <p:nvSpPr>
          <p:cNvPr id="3" name="Content Placeholder 2"/>
          <p:cNvSpPr>
            <a:spLocks noGrp="1"/>
          </p:cNvSpPr>
          <p:nvPr>
            <p:ph sz="quarter" idx="4294967295"/>
          </p:nvPr>
        </p:nvSpPr>
        <p:spPr>
          <a:xfrm>
            <a:off x="457200" y="2313432"/>
            <a:ext cx="11242964" cy="3493008"/>
          </a:xfrm>
          <a:prstGeom prst="rect">
            <a:avLst/>
          </a:prstGeom>
        </p:spPr>
        <p:txBody>
          <a:bodyPr>
            <a:normAutofit/>
          </a:bodyPr>
          <a:lstStyle/>
          <a:p>
            <a:pPr lvl="0" algn="l" rtl="0"/>
            <a:r>
              <a:rPr lang="en-US" b="0" i="0" u="none" baseline="0" dirty="0" err="1" smtClean="0"/>
              <a:t>Sve</a:t>
            </a:r>
            <a:r>
              <a:rPr lang="en-US" b="0" i="0" u="none" baseline="0" dirty="0" smtClean="0"/>
              <a:t> </a:t>
            </a:r>
            <a:r>
              <a:rPr lang="en-US" b="0" i="0" u="none" baseline="0" dirty="0" err="1" smtClean="0"/>
              <a:t>smrtne</a:t>
            </a:r>
            <a:r>
              <a:rPr lang="en-US" b="0" i="0" u="none" baseline="0" dirty="0" smtClean="0"/>
              <a:t> </a:t>
            </a:r>
            <a:r>
              <a:rPr lang="en-US" b="0" i="0" u="none" baseline="0" dirty="0" err="1" smtClean="0"/>
              <a:t>slučajeve</a:t>
            </a:r>
            <a:r>
              <a:rPr lang="en-US" b="0" i="0" u="none" baseline="0" dirty="0" smtClean="0"/>
              <a:t>  </a:t>
            </a:r>
            <a:r>
              <a:rPr lang="en-US" b="0" i="0" u="none" baseline="0" dirty="0" err="1" smtClean="0"/>
              <a:t>na</a:t>
            </a:r>
            <a:r>
              <a:rPr lang="en-US" b="0" i="0" u="none" baseline="0" dirty="0" smtClean="0"/>
              <a:t> </a:t>
            </a:r>
            <a:r>
              <a:rPr lang="en-US" b="0" i="0" u="none" baseline="0" dirty="0" err="1" smtClean="0"/>
              <a:t>radu</a:t>
            </a:r>
            <a:r>
              <a:rPr lang="en-US" b="0" i="0" u="none" baseline="0" dirty="0" smtClean="0"/>
              <a:t> u </a:t>
            </a:r>
            <a:r>
              <a:rPr lang="en-US" b="0" i="0" u="none" baseline="0" dirty="0" err="1" smtClean="0"/>
              <a:t>roku</a:t>
            </a:r>
            <a:r>
              <a:rPr lang="en-US" b="0" i="0" u="none" baseline="0" dirty="0" smtClean="0"/>
              <a:t> </a:t>
            </a:r>
            <a:r>
              <a:rPr lang="en-US" b="0" i="0" u="none" baseline="0" dirty="0" err="1" smtClean="0"/>
              <a:t>od</a:t>
            </a:r>
            <a:r>
              <a:rPr lang="en-US" b="0" i="0" u="none" baseline="0" dirty="0" smtClean="0"/>
              <a:t> 8 sati </a:t>
            </a:r>
            <a:endParaRPr lang="x-none" dirty="0"/>
          </a:p>
          <a:p>
            <a:pPr lvl="0" algn="l" rtl="0"/>
            <a:r>
              <a:rPr lang="en-US" b="0" i="0" u="none" baseline="0" dirty="0" err="1" smtClean="0"/>
              <a:t>Sve</a:t>
            </a:r>
            <a:r>
              <a:rPr lang="en-US" b="0" i="0" u="none" baseline="0" dirty="0" smtClean="0"/>
              <a:t>  </a:t>
            </a:r>
            <a:r>
              <a:rPr lang="en-US" b="0" i="0" u="none" baseline="0" dirty="0" err="1" smtClean="0"/>
              <a:t>prijeme</a:t>
            </a:r>
            <a:r>
              <a:rPr lang="en-US" b="0" i="0" u="none" baseline="0" dirty="0" smtClean="0"/>
              <a:t> u </a:t>
            </a:r>
            <a:r>
              <a:rPr lang="en-US" b="0" i="0" u="none" baseline="0" dirty="0" err="1" smtClean="0"/>
              <a:t>bolnicu</a:t>
            </a:r>
            <a:r>
              <a:rPr lang="en-US" b="0" i="0" u="none" baseline="0" dirty="0" smtClean="0"/>
              <a:t> </a:t>
            </a:r>
            <a:r>
              <a:rPr lang="en-US" b="0" i="0" u="none" baseline="0" dirty="0" err="1" smtClean="0"/>
              <a:t>uzrokovane</a:t>
            </a:r>
            <a:r>
              <a:rPr lang="en-US" b="0" i="0" u="none" baseline="0" dirty="0" smtClean="0"/>
              <a:t> </a:t>
            </a:r>
            <a:r>
              <a:rPr lang="en-US" b="0" i="0" u="none" baseline="0" dirty="0" err="1" smtClean="0"/>
              <a:t>povredama</a:t>
            </a:r>
            <a:r>
              <a:rPr lang="en-US" b="0" i="0" u="none" baseline="0" dirty="0" smtClean="0"/>
              <a:t> </a:t>
            </a:r>
            <a:r>
              <a:rPr lang="en-US" b="0" i="0" u="none" baseline="0" dirty="0" err="1" smtClean="0"/>
              <a:t>na</a:t>
            </a:r>
            <a:r>
              <a:rPr lang="en-US" b="0" i="0" u="none" baseline="0" dirty="0" smtClean="0"/>
              <a:t> </a:t>
            </a:r>
            <a:r>
              <a:rPr lang="en-US" b="0" i="0" u="none" baseline="0" dirty="0" err="1" smtClean="0"/>
              <a:t>radu</a:t>
            </a:r>
            <a:r>
              <a:rPr lang="en-US" b="0" i="0" u="none" baseline="0" dirty="0" smtClean="0"/>
              <a:t>,  </a:t>
            </a:r>
            <a:r>
              <a:rPr lang="en-US" b="0" i="0" u="none" baseline="0" dirty="0" err="1" smtClean="0"/>
              <a:t>sve</a:t>
            </a:r>
            <a:r>
              <a:rPr lang="en-US" b="0" i="0" u="none" baseline="0" dirty="0" smtClean="0"/>
              <a:t> </a:t>
            </a:r>
            <a:r>
              <a:rPr lang="en-US" b="0" i="0" u="none" baseline="0" dirty="0" err="1" smtClean="0"/>
              <a:t>amputacije</a:t>
            </a:r>
            <a:r>
              <a:rPr lang="en-US" b="0" i="0" u="none" baseline="0" dirty="0" smtClean="0"/>
              <a:t> </a:t>
            </a:r>
            <a:r>
              <a:rPr lang="en-US" b="0" i="0" u="none" baseline="0" dirty="0" err="1" smtClean="0"/>
              <a:t>i</a:t>
            </a:r>
            <a:r>
              <a:rPr lang="en-US" b="0" i="0" u="none" baseline="0" dirty="0" smtClean="0"/>
              <a:t> </a:t>
            </a:r>
            <a:r>
              <a:rPr lang="en-US" b="0" i="0" u="none" baseline="0" dirty="0" err="1" smtClean="0"/>
              <a:t>povrede</a:t>
            </a:r>
            <a:r>
              <a:rPr lang="en-US" b="0" i="0" u="none" baseline="0" dirty="0" smtClean="0"/>
              <a:t> </a:t>
            </a:r>
            <a:r>
              <a:rPr lang="en-US" b="0" i="0" u="none" baseline="0" dirty="0" err="1" smtClean="0"/>
              <a:t>očiju</a:t>
            </a:r>
            <a:r>
              <a:rPr lang="en-US" b="0" i="0" u="none" baseline="0" dirty="0" smtClean="0"/>
              <a:t> u </a:t>
            </a:r>
            <a:r>
              <a:rPr lang="en-US" b="0" i="0" u="none" baseline="0" dirty="0" err="1" smtClean="0"/>
              <a:t>roku</a:t>
            </a:r>
            <a:r>
              <a:rPr lang="en-US" b="0" i="0" u="none" baseline="0" dirty="0" smtClean="0"/>
              <a:t> </a:t>
            </a:r>
            <a:r>
              <a:rPr lang="en-US" b="0" i="0" u="none" baseline="0" dirty="0" err="1" smtClean="0"/>
              <a:t>od</a:t>
            </a:r>
            <a:r>
              <a:rPr lang="en-US" b="0" i="0" u="none" baseline="0" dirty="0" smtClean="0"/>
              <a:t> 24 </a:t>
            </a:r>
            <a:r>
              <a:rPr lang="en-US" b="0" i="0" u="none" baseline="0" dirty="0" err="1" smtClean="0"/>
              <a:t>sata</a:t>
            </a:r>
            <a:endParaRPr lang="x-none" dirty="0"/>
          </a:p>
          <a:p>
            <a:pPr marL="68580" indent="0" algn="l" rtl="0">
              <a:buNone/>
            </a:pPr>
            <a:r>
              <a:rPr lang="en-US" dirty="0" err="1" smtClean="0"/>
              <a:t>P</a:t>
            </a:r>
            <a:r>
              <a:rPr lang="en-US" b="0" i="0" u="none" baseline="0" dirty="0" err="1" smtClean="0"/>
              <a:t>rijavu</a:t>
            </a:r>
            <a:r>
              <a:rPr lang="en-US" b="0" i="0" u="none" dirty="0" smtClean="0"/>
              <a:t> </a:t>
            </a:r>
            <a:r>
              <a:rPr lang="en-US" b="0" i="0" u="none" dirty="0" err="1" smtClean="0"/>
              <a:t>podnosite</a:t>
            </a:r>
            <a:r>
              <a:rPr lang="en-US" b="0" i="0" u="none" baseline="0" dirty="0" smtClean="0"/>
              <a:t> </a:t>
            </a:r>
            <a:r>
              <a:rPr lang="x-none" b="0" i="0" u="none" baseline="0" smtClean="0"/>
              <a:t>OSHA</a:t>
            </a:r>
            <a:endParaRPr lang="x-none" b="0" i="0" u="none" baseline="0" dirty="0"/>
          </a:p>
          <a:p>
            <a:r>
              <a:rPr lang="x-none" b="0" i="0" u="none" baseline="0" smtClean="0"/>
              <a:t>Telefon</a:t>
            </a:r>
            <a:r>
              <a:rPr lang="en-US" b="0" i="0" u="none" baseline="0" dirty="0" smtClean="0"/>
              <a:t>skim </a:t>
            </a:r>
            <a:r>
              <a:rPr lang="en-US" b="0" i="0" u="none" baseline="0" dirty="0" err="1" smtClean="0"/>
              <a:t>pozivom</a:t>
            </a:r>
            <a:r>
              <a:rPr lang="en-US" dirty="0" smtClean="0"/>
              <a:t> (</a:t>
            </a:r>
            <a:r>
              <a:rPr lang="en-US" dirty="0" err="1" smtClean="0"/>
              <a:t>povjerljivo</a:t>
            </a:r>
            <a:r>
              <a:rPr lang="en-US" dirty="0" smtClean="0"/>
              <a:t>) </a:t>
            </a:r>
            <a:r>
              <a:rPr lang="en-US" dirty="0" err="1" smtClean="0"/>
              <a:t>na</a:t>
            </a:r>
            <a:r>
              <a:rPr lang="en-US" b="0" i="0" u="none" dirty="0" smtClean="0"/>
              <a:t> </a:t>
            </a:r>
            <a:r>
              <a:rPr lang="x-none" b="0" i="0" u="none" baseline="0" smtClean="0"/>
              <a:t>besplatan </a:t>
            </a:r>
            <a:r>
              <a:rPr lang="x-none" b="0" i="0" u="none" baseline="0"/>
              <a:t>broj  </a:t>
            </a:r>
            <a:r>
              <a:rPr lang="en-US" b="0" i="0" u="none" baseline="0" dirty="0" smtClean="0"/>
              <a:t>(</a:t>
            </a:r>
            <a:r>
              <a:rPr lang="x-none" b="0" i="0" u="none" baseline="0" smtClean="0"/>
              <a:t>800</a:t>
            </a:r>
            <a:r>
              <a:rPr lang="x-none" b="0" i="0" u="none" baseline="0" dirty="0"/>
              <a:t>) 321-OSHA (6742)  </a:t>
            </a:r>
            <a:endParaRPr lang="x-none" dirty="0"/>
          </a:p>
          <a:p>
            <a:pPr lvl="0" algn="l" rtl="0"/>
            <a:r>
              <a:rPr lang="en-US" b="0" i="0" u="none" baseline="0" dirty="0" err="1" smtClean="0"/>
              <a:t>Pozivom</a:t>
            </a:r>
            <a:r>
              <a:rPr lang="en-US" b="0" i="0" u="none" dirty="0" smtClean="0"/>
              <a:t> </a:t>
            </a:r>
            <a:r>
              <a:rPr lang="en-US" b="0" i="0" u="none" dirty="0" err="1" smtClean="0"/>
              <a:t>najbli</a:t>
            </a:r>
            <a:r>
              <a:rPr lang="en-US" b="0" i="0" u="none" dirty="0" err="1" smtClean="0">
                <a:latin typeface="Calibri"/>
              </a:rPr>
              <a:t>ž</a:t>
            </a:r>
            <a:r>
              <a:rPr lang="en-US" b="0" i="0" u="none" dirty="0" err="1" smtClean="0"/>
              <a:t>e</a:t>
            </a:r>
            <a:r>
              <a:rPr lang="x-none" b="0" i="0" u="none" baseline="0" smtClean="0"/>
              <a:t> </a:t>
            </a:r>
            <a:r>
              <a:rPr lang="en-US" b="0" i="0" u="sng" baseline="0" dirty="0" err="1" smtClean="0">
                <a:hlinkClick r:id="rId2" tooltip="Area Office"/>
              </a:rPr>
              <a:t>područne</a:t>
            </a:r>
            <a:r>
              <a:rPr lang="en-US" b="0" i="0" u="sng" baseline="0" dirty="0" smtClean="0">
                <a:hlinkClick r:id="rId2" tooltip="Area Office"/>
              </a:rPr>
              <a:t> </a:t>
            </a:r>
            <a:r>
              <a:rPr lang="en-US" b="0" i="0" u="sng" baseline="0" dirty="0" err="1" smtClean="0">
                <a:hlinkClick r:id="rId2" tooltip="Area Office"/>
              </a:rPr>
              <a:t>kancelarije</a:t>
            </a:r>
            <a:r>
              <a:rPr lang="x-none" b="0" i="0" u="sng" baseline="0" smtClean="0">
                <a:hlinkClick r:id="rId2" tooltip="Area Office"/>
              </a:rPr>
              <a:t> </a:t>
            </a:r>
            <a:r>
              <a:rPr lang="en-US" b="0" i="0" u="none" baseline="0" dirty="0" err="1" smtClean="0"/>
              <a:t>za</a:t>
            </a:r>
            <a:r>
              <a:rPr lang="en-US" b="0" i="0" u="none" baseline="0" dirty="0" smtClean="0"/>
              <a:t> </a:t>
            </a:r>
            <a:r>
              <a:rPr lang="en-US" b="0" i="0" u="none" baseline="0" dirty="0" err="1" smtClean="0"/>
              <a:t>vrijeme</a:t>
            </a:r>
            <a:r>
              <a:rPr lang="en-US" b="0" i="0" u="none" baseline="0" dirty="0" smtClean="0"/>
              <a:t> </a:t>
            </a:r>
            <a:r>
              <a:rPr lang="en-US" b="0" i="0" u="none" baseline="0" dirty="0" err="1" smtClean="0"/>
              <a:t>redovnih</a:t>
            </a:r>
            <a:r>
              <a:rPr lang="en-US" b="0" i="0" u="none" baseline="0" dirty="0" smtClean="0"/>
              <a:t> </a:t>
            </a:r>
            <a:r>
              <a:rPr lang="en-US" b="0" i="0" u="none" baseline="0" dirty="0" err="1" smtClean="0"/>
              <a:t>radnih</a:t>
            </a:r>
            <a:r>
              <a:rPr lang="en-US" b="0" i="0" u="none" baseline="0" dirty="0" smtClean="0"/>
              <a:t> sati</a:t>
            </a:r>
            <a:endParaRPr lang="x-none" dirty="0"/>
          </a:p>
          <a:p>
            <a:pPr lvl="0" algn="l" rtl="0"/>
            <a:r>
              <a:rPr lang="x-none" b="0" i="0" u="none" baseline="0" smtClean="0"/>
              <a:t>U</a:t>
            </a:r>
            <a:r>
              <a:rPr lang="en-US" b="0" i="0" u="none" baseline="0" dirty="0" err="1" smtClean="0"/>
              <a:t>potrebom</a:t>
            </a:r>
            <a:r>
              <a:rPr lang="en-US" b="0" i="0" u="none" baseline="0" dirty="0" smtClean="0"/>
              <a:t> </a:t>
            </a:r>
            <a:r>
              <a:rPr lang="en-US" b="0" i="0" u="none" baseline="0" dirty="0" err="1" smtClean="0"/>
              <a:t>nove</a:t>
            </a:r>
            <a:r>
              <a:rPr lang="en-US" b="0" i="0" u="none" baseline="0" dirty="0" smtClean="0"/>
              <a:t> </a:t>
            </a:r>
            <a:r>
              <a:rPr lang="en-US" b="0" i="0" u="sng" baseline="0" dirty="0" err="1" smtClean="0">
                <a:hlinkClick r:id="rId3" tooltip="online form"/>
              </a:rPr>
              <a:t>elektronske</a:t>
            </a:r>
            <a:r>
              <a:rPr lang="en-US" b="0" i="0" u="sng" baseline="0" dirty="0" smtClean="0">
                <a:hlinkClick r:id="rId3" tooltip="online form"/>
              </a:rPr>
              <a:t> </a:t>
            </a:r>
            <a:r>
              <a:rPr lang="en-US" b="0" i="0" u="sng" baseline="0" dirty="0" err="1" smtClean="0">
                <a:hlinkClick r:id="rId3" tooltip="online form"/>
              </a:rPr>
              <a:t>forme</a:t>
            </a:r>
            <a:r>
              <a:rPr lang="en-US" u="sng" dirty="0" smtClean="0"/>
              <a:t> </a:t>
            </a:r>
            <a:r>
              <a:rPr lang="en-US" b="0" i="0" u="none" baseline="0" dirty="0" err="1" smtClean="0"/>
              <a:t>koja</a:t>
            </a:r>
            <a:r>
              <a:rPr lang="en-US" b="0" i="0" u="none" baseline="0" dirty="0" smtClean="0"/>
              <a:t> </a:t>
            </a:r>
            <a:r>
              <a:rPr lang="en-US" b="0" i="0" u="none" baseline="0" dirty="0" err="1" smtClean="0"/>
              <a:t>će</a:t>
            </a:r>
            <a:r>
              <a:rPr lang="en-US" b="0" i="0" u="none" baseline="0" dirty="0" smtClean="0"/>
              <a:t> </a:t>
            </a:r>
            <a:r>
              <a:rPr lang="en-US" b="0" i="0" u="none" baseline="0" dirty="0" err="1" smtClean="0"/>
              <a:t>uskoro</a:t>
            </a:r>
            <a:r>
              <a:rPr lang="en-US" b="0" i="0" u="none" baseline="0" dirty="0" smtClean="0"/>
              <a:t> </a:t>
            </a:r>
            <a:r>
              <a:rPr lang="en-US" b="0" i="0" u="none" baseline="0" dirty="0" err="1" smtClean="0"/>
              <a:t>biti</a:t>
            </a:r>
            <a:r>
              <a:rPr lang="en-US" b="0" i="0" u="none" baseline="0" dirty="0" smtClean="0"/>
              <a:t> </a:t>
            </a:r>
            <a:r>
              <a:rPr lang="en-US" b="0" i="0" u="none" baseline="0" dirty="0" err="1" smtClean="0"/>
              <a:t>na</a:t>
            </a:r>
            <a:r>
              <a:rPr lang="en-US" b="0" i="0" u="none" baseline="0" dirty="0" smtClean="0"/>
              <a:t> </a:t>
            </a:r>
            <a:r>
              <a:rPr lang="en-US" b="0" i="0" u="none" baseline="0" dirty="0" err="1" smtClean="0"/>
              <a:t>raspolaganju</a:t>
            </a:r>
            <a:endParaRPr lang="x-none" dirty="0"/>
          </a:p>
          <a:p>
            <a:pPr marL="68580" indent="0">
              <a:buNone/>
            </a:pPr>
            <a:r>
              <a:rPr lang="en-US" dirty="0" err="1" smtClean="0"/>
              <a:t>P</a:t>
            </a:r>
            <a:r>
              <a:rPr lang="en-US" b="0" i="0" u="none" baseline="0" dirty="0" err="1" smtClean="0"/>
              <a:t>rema</a:t>
            </a:r>
            <a:r>
              <a:rPr lang="en-US" dirty="0" smtClean="0"/>
              <a:t> </a:t>
            </a:r>
            <a:r>
              <a:rPr lang="en-US" dirty="0" err="1" smtClean="0"/>
              <a:t>federalnim</a:t>
            </a:r>
            <a:r>
              <a:rPr lang="en-US" dirty="0" smtClean="0"/>
              <a:t> </a:t>
            </a:r>
            <a:r>
              <a:rPr lang="en-US" dirty="0" err="1" smtClean="0"/>
              <a:t>odredbama</a:t>
            </a:r>
            <a:r>
              <a:rPr lang="en-US" dirty="0" smtClean="0"/>
              <a:t> o </a:t>
            </a:r>
            <a:r>
              <a:rPr lang="en-US" dirty="0" err="1" smtClean="0"/>
              <a:t>nadle</a:t>
            </a:r>
            <a:r>
              <a:rPr lang="en-US" dirty="0" err="1" smtClean="0">
                <a:latin typeface="Calibri"/>
              </a:rPr>
              <a:t>ž</a:t>
            </a:r>
            <a:r>
              <a:rPr lang="en-US" dirty="0" err="1" smtClean="0"/>
              <a:t>nosti</a:t>
            </a:r>
            <a:r>
              <a:rPr lang="en-US" dirty="0" smtClean="0"/>
              <a:t> OSHA, </a:t>
            </a:r>
            <a:r>
              <a:rPr lang="en-US" dirty="0" err="1" smtClean="0"/>
              <a:t>poslodavci</a:t>
            </a:r>
            <a:r>
              <a:rPr lang="en-US" dirty="0" smtClean="0"/>
              <a:t> </a:t>
            </a:r>
            <a:r>
              <a:rPr lang="en-US" dirty="0" err="1" smtClean="0"/>
              <a:t>moraju</a:t>
            </a:r>
            <a:r>
              <a:rPr lang="en-US" dirty="0" smtClean="0"/>
              <a:t> </a:t>
            </a:r>
            <a:r>
              <a:rPr lang="en-US" dirty="0" err="1" smtClean="0"/>
              <a:t>početi</a:t>
            </a:r>
            <a:r>
              <a:rPr lang="en-US" dirty="0" smtClean="0"/>
              <a:t> </a:t>
            </a:r>
            <a:r>
              <a:rPr lang="en-US" dirty="0" err="1" smtClean="0"/>
              <a:t>sa</a:t>
            </a:r>
            <a:r>
              <a:rPr lang="en-US" dirty="0" smtClean="0"/>
              <a:t> </a:t>
            </a:r>
            <a:r>
              <a:rPr lang="en-US" dirty="0" err="1" smtClean="0"/>
              <a:t>prijavljivanjem</a:t>
            </a:r>
            <a:r>
              <a:rPr lang="en-US" dirty="0" smtClean="0"/>
              <a:t> </a:t>
            </a:r>
            <a:r>
              <a:rPr lang="en-US" dirty="0" err="1" smtClean="0"/>
              <a:t>od</a:t>
            </a:r>
            <a:r>
              <a:rPr lang="en-US" dirty="0" smtClean="0"/>
              <a:t> 1. </a:t>
            </a:r>
            <a:r>
              <a:rPr lang="en-US" dirty="0" err="1" smtClean="0"/>
              <a:t>januara</a:t>
            </a:r>
            <a:r>
              <a:rPr lang="en-US" dirty="0" smtClean="0"/>
              <a:t>. </a:t>
            </a:r>
            <a:endParaRPr lang="x-none" dirty="0"/>
          </a:p>
        </p:txBody>
      </p:sp>
    </p:spTree>
    <p:extLst>
      <p:ext uri="{BB962C8B-B14F-4D97-AF65-F5344CB8AC3E}">
        <p14:creationId xmlns:p14="http://schemas.microsoft.com/office/powerpoint/2010/main" val="26701366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3" y="1059872"/>
            <a:ext cx="7414710" cy="648736"/>
          </a:xfrm>
        </p:spPr>
        <p:txBody>
          <a:bodyPr>
            <a:normAutofit/>
          </a:bodyPr>
          <a:lstStyle/>
          <a:p>
            <a:pPr algn="l" rtl="0"/>
            <a:r>
              <a:rPr lang="en-US" b="0" i="0" u="none" baseline="0" dirty="0" smtClean="0"/>
              <a:t>ROK ZA PODNOŠENJE</a:t>
            </a:r>
            <a:r>
              <a:rPr lang="en-US" b="0" i="0" u="none" dirty="0" smtClean="0"/>
              <a:t> ŽALBE</a:t>
            </a:r>
            <a:endParaRPr lang="x-none" dirty="0"/>
          </a:p>
        </p:txBody>
      </p:sp>
      <p:sp>
        <p:nvSpPr>
          <p:cNvPr id="3" name="Content Placeholder 2"/>
          <p:cNvSpPr>
            <a:spLocks noGrp="1"/>
          </p:cNvSpPr>
          <p:nvPr>
            <p:ph sz="quarter" idx="4294967295"/>
          </p:nvPr>
        </p:nvSpPr>
        <p:spPr>
          <a:xfrm>
            <a:off x="471053" y="2064327"/>
            <a:ext cx="11270673" cy="4178808"/>
          </a:xfrm>
          <a:prstGeom prst="rect">
            <a:avLst/>
          </a:prstGeom>
        </p:spPr>
        <p:txBody>
          <a:bodyPr>
            <a:normAutofit/>
          </a:bodyPr>
          <a:lstStyle/>
          <a:p>
            <a:pPr marL="68580" indent="0" algn="l" rtl="0">
              <a:buNone/>
            </a:pPr>
            <a:r>
              <a:rPr lang="x-none" b="0" i="0" u="none" baseline="0" dirty="0"/>
              <a:t>Odjeljak 11(c) OSHA zakona zabranjuje diskriminaciju zaposlenih od strane poslodavaca zbog korištenja njihovih prava prema odredbama ovog zakona. Ta prava uključuju podnošenje </a:t>
            </a:r>
            <a:r>
              <a:rPr lang="x-none" b="0" i="0" u="none" baseline="0" dirty="0" smtClean="0"/>
              <a:t>žalbe </a:t>
            </a:r>
            <a:r>
              <a:rPr lang="x-none" b="0" i="0" u="none" baseline="0" dirty="0"/>
              <a:t>OSHA, učestvovanje u inspekciji ili razgovaranje sa inspektorom, </a:t>
            </a:r>
            <a:r>
              <a:rPr lang="x-none" b="0" i="0" u="none" baseline="0" dirty="0" smtClean="0"/>
              <a:t>zahtjev</a:t>
            </a:r>
            <a:r>
              <a:rPr lang="en-US" b="0" i="0" u="none" baseline="0" dirty="0" smtClean="0"/>
              <a:t>e</a:t>
            </a:r>
            <a:r>
              <a:rPr lang="x-none" b="0" i="0" u="none" baseline="0" dirty="0" smtClean="0"/>
              <a:t> </a:t>
            </a:r>
            <a:r>
              <a:rPr lang="x-none" b="0" i="0" u="none" baseline="0" dirty="0"/>
              <a:t>za </a:t>
            </a:r>
            <a:r>
              <a:rPr lang="x-none" b="0" i="0" u="none" baseline="0" dirty="0" smtClean="0"/>
              <a:t>uvid </a:t>
            </a:r>
            <a:r>
              <a:rPr lang="x-none" b="0" i="0" u="none" baseline="0" dirty="0"/>
              <a:t>u poslodavčevu ulogu u evidenciji povreda, izvještaje o povredama, te podizanje žalbe. </a:t>
            </a:r>
            <a:r>
              <a:rPr lang="en-US" b="0" i="0" u="none" baseline="0" dirty="0" smtClean="0"/>
              <a:t> </a:t>
            </a:r>
            <a:r>
              <a:rPr lang="x-none" b="0" i="0" u="none" baseline="0" dirty="0" smtClean="0"/>
              <a:t>Ako </a:t>
            </a:r>
            <a:r>
              <a:rPr lang="x-none" b="0" i="0" u="none" baseline="0" dirty="0"/>
              <a:t>su zaposleni izloženi osveti ili diskriminaciji zbog korištenja svojih prava, oni moraju podnijeti </a:t>
            </a:r>
            <a:r>
              <a:rPr lang="x-none" b="0" i="0" u="none" baseline="0" dirty="0" smtClean="0"/>
              <a:t>žalbu </a:t>
            </a:r>
            <a:r>
              <a:rPr lang="x-none" b="0" i="0" u="none" baseline="0" dirty="0"/>
              <a:t>OSHA u roku od 30 dana od navodno štetne aktivnosti.</a:t>
            </a:r>
          </a:p>
          <a:p>
            <a:pPr marL="68580" indent="0" algn="l" rtl="0">
              <a:buNone/>
            </a:pPr>
            <a:r>
              <a:rPr lang="x-none" b="0" i="0" u="none" baseline="0" dirty="0"/>
              <a:t>Od usvajanja OSHA Zakona </a:t>
            </a:r>
            <a:r>
              <a:rPr lang="x-none" b="0" i="0" u="none" baseline="0" dirty="0" smtClean="0"/>
              <a:t>1970</a:t>
            </a:r>
            <a:r>
              <a:rPr lang="en-US" b="0" i="0" u="none" dirty="0" smtClean="0"/>
              <a:t> </a:t>
            </a:r>
            <a:r>
              <a:rPr lang="x-none" b="0" i="0" u="none" baseline="0" dirty="0" smtClean="0"/>
              <a:t>godine</a:t>
            </a:r>
            <a:r>
              <a:rPr lang="x-none" b="0" i="0" u="none" baseline="0" dirty="0"/>
              <a:t>, Kongres je proširio OSHA ovlaštenja “</a:t>
            </a:r>
            <a:r>
              <a:rPr lang="x-none" b="0" i="0" u="none" baseline="0" dirty="0" smtClean="0"/>
              <a:t>zviždača”</a:t>
            </a:r>
            <a:r>
              <a:rPr lang="en-US" b="0" i="0" u="none" dirty="0" smtClean="0"/>
              <a:t> </a:t>
            </a:r>
            <a:r>
              <a:rPr lang="en-US" b="0" i="0" u="none" dirty="0" err="1" smtClean="0"/>
              <a:t>kako</a:t>
            </a:r>
            <a:r>
              <a:rPr lang="en-US" b="0" i="0" u="none" dirty="0" smtClean="0"/>
              <a:t> bi</a:t>
            </a:r>
            <a:r>
              <a:rPr lang="x-none" b="0" i="0" u="none" baseline="0" dirty="0" smtClean="0"/>
              <a:t> zaštiti</a:t>
            </a:r>
            <a:r>
              <a:rPr lang="en-US" b="0" i="0" u="none" baseline="0" dirty="0" smtClean="0"/>
              <a:t>o</a:t>
            </a:r>
            <a:r>
              <a:rPr lang="x-none" b="0" i="0" u="none" baseline="0" dirty="0" smtClean="0"/>
              <a:t> radnik</a:t>
            </a:r>
            <a:r>
              <a:rPr lang="en-US" b="0" i="0" u="none" baseline="0" dirty="0" smtClean="0"/>
              <a:t>e</a:t>
            </a:r>
            <a:r>
              <a:rPr lang="x-none" b="0" i="0" u="none" baseline="0" dirty="0" smtClean="0"/>
              <a:t> </a:t>
            </a:r>
            <a:r>
              <a:rPr lang="x-none" b="0" i="0" u="none" baseline="0" dirty="0"/>
              <a:t>od diskriminacije prema odredbama dvadeset dva federalna zakona. Žalbe moraju biti </a:t>
            </a:r>
            <a:r>
              <a:rPr lang="x-none" b="0" i="0" u="none" baseline="0" dirty="0" smtClean="0"/>
              <a:t>p</a:t>
            </a:r>
            <a:r>
              <a:rPr lang="en-US" b="0" i="0" u="none" baseline="0" dirty="0" err="1" smtClean="0"/>
              <a:t>odnijete</a:t>
            </a:r>
            <a:r>
              <a:rPr lang="en-US" b="0" i="0" u="none" dirty="0" smtClean="0"/>
              <a:t> </a:t>
            </a:r>
            <a:r>
              <a:rPr lang="x-none" b="0" i="0" u="none" baseline="0" dirty="0" smtClean="0"/>
              <a:t>OSHA-i </a:t>
            </a:r>
            <a:r>
              <a:rPr lang="x-none" b="0" i="0" u="none" baseline="0" dirty="0"/>
              <a:t>u okviru preciziranih rokova nakon diskriminatorne aktivnosti, kao što je propisano u svakom zakonu. </a:t>
            </a:r>
            <a:endParaRPr lang="x-none" dirty="0" smtClean="0"/>
          </a:p>
          <a:p>
            <a:pPr marL="68580" indent="0" algn="l" rtl="0">
              <a:buNone/>
            </a:pPr>
            <a:endParaRPr lang="x-none" dirty="0"/>
          </a:p>
          <a:p>
            <a:pPr marL="68580" indent="0">
              <a:buNone/>
            </a:pPr>
            <a:r>
              <a:rPr lang="x-none" b="0" i="0" u="none" baseline="0" dirty="0"/>
              <a:t>Ti zakoni i broj dana </a:t>
            </a:r>
            <a:r>
              <a:rPr lang="x-none" b="0" i="0" u="none" baseline="0" dirty="0" smtClean="0"/>
              <a:t>koji </a:t>
            </a:r>
            <a:r>
              <a:rPr lang="x-none" b="0" i="0" u="none" baseline="0" dirty="0"/>
              <a:t>zaposlenom </a:t>
            </a:r>
            <a:r>
              <a:rPr lang="bs-Latn-BA" b="0" i="0" u="none" baseline="0" dirty="0" smtClean="0"/>
              <a:t>stoje </a:t>
            </a:r>
            <a:r>
              <a:rPr lang="x-none" b="0" i="0" u="none" baseline="0" dirty="0" smtClean="0"/>
              <a:t>na </a:t>
            </a:r>
            <a:r>
              <a:rPr lang="x-none" b="0" i="0" u="none" baseline="0" dirty="0"/>
              <a:t>raspolaganju za podizanje žalbe </a:t>
            </a:r>
            <a:r>
              <a:rPr lang="en-US" dirty="0" err="1" smtClean="0"/>
              <a:t>mogu</a:t>
            </a:r>
            <a:r>
              <a:rPr lang="en-US" dirty="0" smtClean="0"/>
              <a:t> se </a:t>
            </a:r>
            <a:r>
              <a:rPr lang="en-US" dirty="0" err="1" smtClean="0"/>
              <a:t>na</a:t>
            </a:r>
            <a:r>
              <a:rPr lang="bs-Latn-BA" dirty="0" smtClean="0"/>
              <a:t>ć</a:t>
            </a:r>
            <a:r>
              <a:rPr lang="en-US" dirty="0" err="1" smtClean="0"/>
              <a:t>i</a:t>
            </a:r>
            <a:r>
              <a:rPr lang="en-US" dirty="0" smtClean="0"/>
              <a:t> </a:t>
            </a:r>
            <a:r>
              <a:rPr lang="en-US" dirty="0" err="1" smtClean="0"/>
              <a:t>na</a:t>
            </a:r>
            <a:r>
              <a:rPr lang="x-none" b="0" i="0" u="none" baseline="0" dirty="0" smtClean="0"/>
              <a:t>:</a:t>
            </a:r>
            <a:r>
              <a:rPr lang="en-US" u="sng" dirty="0" smtClean="0">
                <a:hlinkClick r:id="rId2"/>
              </a:rPr>
              <a:t> http://www.whistleblowers.gov/wb_filing_time_limits.html#env_nuke</a:t>
            </a:r>
            <a:endParaRPr lang="en-US" b="0" i="0" u="none" baseline="0" dirty="0" smtClean="0"/>
          </a:p>
          <a:p>
            <a:pPr marL="68580" indent="0" algn="l" rtl="0">
              <a:buNone/>
            </a:pPr>
            <a:endParaRPr lang="x-none" dirty="0"/>
          </a:p>
          <a:p>
            <a:endParaRPr lang="x-none" dirty="0"/>
          </a:p>
        </p:txBody>
      </p:sp>
    </p:spTree>
    <p:extLst>
      <p:ext uri="{BB962C8B-B14F-4D97-AF65-F5344CB8AC3E}">
        <p14:creationId xmlns:p14="http://schemas.microsoft.com/office/powerpoint/2010/main" val="23610823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678" y="1070452"/>
            <a:ext cx="7024744" cy="862257"/>
          </a:xfrm>
        </p:spPr>
        <p:txBody>
          <a:bodyPr>
            <a:normAutofit fontScale="90000"/>
          </a:bodyPr>
          <a:lstStyle/>
          <a:p>
            <a:pPr algn="l" rtl="0"/>
            <a:r>
              <a:rPr lang="x-none" b="0" i="0" u="none" baseline="0">
                <a:solidFill>
                  <a:srgbClr val="2E9D1B"/>
                </a:solidFill>
              </a:rPr>
              <a:t>Gdje se obratiti za pomoć:</a:t>
            </a:r>
            <a:r>
              <a:rPr lang="x-none">
                <a:solidFill>
                  <a:srgbClr val="2E9D1B"/>
                </a:solidFill>
              </a:rPr>
              <a:t/>
            </a:r>
            <a:br>
              <a:rPr lang="x-none">
                <a:solidFill>
                  <a:srgbClr val="2E9D1B"/>
                </a:solidFill>
              </a:rPr>
            </a:br>
            <a:endParaRPr lang="x-none" dirty="0">
              <a:solidFill>
                <a:srgbClr val="2E9D1B"/>
              </a:solidFill>
            </a:endParaRPr>
          </a:p>
        </p:txBody>
      </p:sp>
      <p:sp>
        <p:nvSpPr>
          <p:cNvPr id="4" name="Content Placeholder 3"/>
          <p:cNvSpPr>
            <a:spLocks noGrp="1"/>
          </p:cNvSpPr>
          <p:nvPr>
            <p:ph sz="quarter" idx="4294967295"/>
          </p:nvPr>
        </p:nvSpPr>
        <p:spPr>
          <a:xfrm>
            <a:off x="436417" y="1932709"/>
            <a:ext cx="11284527" cy="4592782"/>
          </a:xfrm>
          <a:prstGeom prst="rect">
            <a:avLst/>
          </a:prstGeom>
        </p:spPr>
        <p:txBody>
          <a:bodyPr>
            <a:noAutofit/>
          </a:bodyPr>
          <a:lstStyle/>
          <a:p>
            <a:pPr marL="68580" indent="0" algn="l" rtl="0">
              <a:buNone/>
            </a:pPr>
            <a:r>
              <a:rPr lang="x-none" b="0" i="0" u="none" baseline="0" dirty="0">
                <a:solidFill>
                  <a:schemeClr val="tx1"/>
                </a:solidFill>
              </a:rPr>
              <a:t>U slučaju neposredne opasnosti za vas ili ostale, ili ako ste vi potencijalna meta fizičkog nasilja, nazovite 911 za hitnu pomoć.</a:t>
            </a:r>
          </a:p>
          <a:p>
            <a:pPr marL="68580" indent="0" algn="l" rtl="0">
              <a:buNone/>
            </a:pPr>
            <a:r>
              <a:rPr lang="x-none" b="1" i="0" u="none" baseline="0" dirty="0"/>
              <a:t>Interno prijavljivanje: </a:t>
            </a:r>
          </a:p>
          <a:p>
            <a:pPr algn="l" rtl="0"/>
            <a:r>
              <a:rPr lang="x-none" sz="2000" b="0" i="0" u="none" baseline="0" dirty="0"/>
              <a:t>Prijavite slučaj vašem neposrednom šefu ili nadležnom odjelu</a:t>
            </a:r>
          </a:p>
          <a:p>
            <a:pPr algn="l" rtl="0"/>
            <a:r>
              <a:rPr lang="x-none" sz="2000" b="0" i="0" u="none" baseline="0" dirty="0"/>
              <a:t>Prijavite napade i sigurnosne probleme policiji </a:t>
            </a:r>
          </a:p>
          <a:p>
            <a:pPr marL="68580" indent="0" algn="l" rtl="0">
              <a:buNone/>
            </a:pPr>
            <a:r>
              <a:rPr lang="x-none" b="1" i="0" u="none" baseline="0" dirty="0"/>
              <a:t>Eksterno prijavljivanje:    </a:t>
            </a:r>
          </a:p>
          <a:p>
            <a:pPr algn="l" rtl="0"/>
            <a:r>
              <a:rPr lang="x-none" sz="2000" b="0" i="0" u="none" baseline="0" dirty="0"/>
              <a:t>Za podnošenje žalbe o sigurnosti na radu i zdravstvenim opasnostima Telefon: besplatan broj  (800) 321-OSHA (6742)   </a:t>
            </a:r>
          </a:p>
          <a:p>
            <a:pPr algn="l" rtl="0"/>
            <a:r>
              <a:rPr lang="x-none" sz="2000" b="0" i="0" u="none" baseline="0" dirty="0"/>
              <a:t>Teleprinter (TTY) broj je (877) 889-5627</a:t>
            </a:r>
          </a:p>
          <a:p>
            <a:pPr algn="l" rtl="0"/>
            <a:r>
              <a:rPr lang="pl-PL" sz="2000" b="0" i="0" u="none" baseline="0" dirty="0" smtClean="0">
                <a:hlinkClick r:id="rId2"/>
              </a:rPr>
              <a:t>Link na novim zahtevima za izveštavanje</a:t>
            </a:r>
            <a:endParaRPr lang="x-none" sz="2000" b="0" i="0" u="none" baseline="0" dirty="0"/>
          </a:p>
        </p:txBody>
      </p:sp>
    </p:spTree>
    <p:extLst>
      <p:ext uri="{BB962C8B-B14F-4D97-AF65-F5344CB8AC3E}">
        <p14:creationId xmlns:p14="http://schemas.microsoft.com/office/powerpoint/2010/main" val="33617334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1108363"/>
            <a:ext cx="7024744" cy="648736"/>
          </a:xfrm>
        </p:spPr>
        <p:txBody>
          <a:bodyPr>
            <a:normAutofit/>
          </a:bodyPr>
          <a:lstStyle/>
          <a:p>
            <a:pPr algn="l" rtl="0"/>
            <a:r>
              <a:rPr lang="x-none" b="0" i="0" u="none" baseline="0">
                <a:solidFill>
                  <a:srgbClr val="2E9D1B"/>
                </a:solidFill>
              </a:rPr>
              <a:t>Zaštita “zviždača”:  </a:t>
            </a:r>
            <a:endParaRPr lang="x-none" dirty="0">
              <a:solidFill>
                <a:srgbClr val="2E9D1B"/>
              </a:solidFill>
            </a:endParaRPr>
          </a:p>
        </p:txBody>
      </p:sp>
      <p:sp>
        <p:nvSpPr>
          <p:cNvPr id="6" name="Content Placeholder 2"/>
          <p:cNvSpPr>
            <a:spLocks noGrp="1"/>
          </p:cNvSpPr>
          <p:nvPr>
            <p:ph sz="quarter" idx="4294967295"/>
          </p:nvPr>
        </p:nvSpPr>
        <p:spPr>
          <a:xfrm>
            <a:off x="477981" y="1905000"/>
            <a:ext cx="11263745" cy="4953000"/>
          </a:xfrm>
          <a:prstGeom prst="rect">
            <a:avLst/>
          </a:prstGeom>
        </p:spPr>
        <p:txBody>
          <a:bodyPr>
            <a:normAutofit/>
          </a:bodyPr>
          <a:lstStyle/>
          <a:p>
            <a:pPr marL="68580" indent="0" algn="l" rtl="0">
              <a:buNone/>
            </a:pPr>
            <a:r>
              <a:rPr lang="x-none" b="0" i="0" u="none" baseline="0" dirty="0"/>
              <a:t>Možete podnijeti žalbu </a:t>
            </a:r>
            <a:r>
              <a:rPr lang="x-none" b="0" i="0" u="none" baseline="0" dirty="0" smtClean="0"/>
              <a:t>OSHA </a:t>
            </a:r>
            <a:r>
              <a:rPr lang="x-none" b="0" i="0" u="none" baseline="0" dirty="0"/>
              <a:t>ako vaš poslodavac preduzima nepodobne aktivnosti protiv vas jer ste preduzeli korake </a:t>
            </a:r>
            <a:r>
              <a:rPr lang="en-US" b="0" i="0" u="none" baseline="0" dirty="0" err="1" smtClean="0"/>
              <a:t>vezane</a:t>
            </a:r>
            <a:r>
              <a:rPr lang="en-US" b="0" i="0" u="none" baseline="0" dirty="0" smtClean="0"/>
              <a:t> </a:t>
            </a:r>
            <a:r>
              <a:rPr lang="en-US" b="0" i="0" u="none" baseline="0" dirty="0" err="1" smtClean="0"/>
              <a:t>za</a:t>
            </a:r>
            <a:r>
              <a:rPr lang="x-none" b="0" i="0" u="none" baseline="0" dirty="0" smtClean="0"/>
              <a:t> zaštit</a:t>
            </a:r>
            <a:r>
              <a:rPr lang="en-US" b="0" i="0" u="none" baseline="0" dirty="0" smtClean="0"/>
              <a:t>u</a:t>
            </a:r>
            <a:r>
              <a:rPr lang="x-none" b="0" i="0" u="none" baseline="0" dirty="0" smtClean="0"/>
              <a:t> </a:t>
            </a:r>
            <a:r>
              <a:rPr lang="x-none" b="0" i="0" u="none" baseline="0" dirty="0"/>
              <a:t>sigurnosti na radnom mjestu i zdravlja, </a:t>
            </a:r>
            <a:r>
              <a:rPr lang="x-none" b="0" i="0" u="none" baseline="0" dirty="0" smtClean="0"/>
              <a:t>otkrivanje </a:t>
            </a:r>
            <a:r>
              <a:rPr lang="x-none" b="0" i="0" u="none" baseline="0" dirty="0"/>
              <a:t>azbesta u školama, </a:t>
            </a:r>
            <a:r>
              <a:rPr lang="x-none" b="0" i="0" u="none" baseline="0" dirty="0" smtClean="0"/>
              <a:t>kontejner</a:t>
            </a:r>
            <a:r>
              <a:rPr lang="en-US" b="0" i="0" u="none" baseline="0" dirty="0" smtClean="0"/>
              <a:t>e</a:t>
            </a:r>
            <a:r>
              <a:rPr lang="x-none" b="0" i="0" u="none" baseline="0" dirty="0" smtClean="0"/>
              <a:t> </a:t>
            </a:r>
            <a:r>
              <a:rPr lang="x-none" b="0" i="0" u="none" baseline="0" dirty="0"/>
              <a:t>sa teretom, </a:t>
            </a:r>
            <a:r>
              <a:rPr lang="x-none" b="0" i="0" u="none" baseline="0" dirty="0" smtClean="0"/>
              <a:t>avioprevoz, komercijaln</a:t>
            </a:r>
            <a:r>
              <a:rPr lang="en-US" b="0" i="0" u="none" baseline="0" dirty="0" smtClean="0"/>
              <a:t>e</a:t>
            </a:r>
            <a:r>
              <a:rPr lang="x-none" b="0" i="0" u="none" baseline="0" dirty="0" smtClean="0"/>
              <a:t> nosač</a:t>
            </a:r>
            <a:r>
              <a:rPr lang="en-US" b="0" i="0" u="none" baseline="0" dirty="0" smtClean="0"/>
              <a:t>e</a:t>
            </a:r>
            <a:r>
              <a:rPr lang="x-none" b="0" i="0" u="none" baseline="0" dirty="0" smtClean="0"/>
              <a:t> </a:t>
            </a:r>
            <a:r>
              <a:rPr lang="x-none" b="0" i="0" u="none" baseline="0" dirty="0"/>
              <a:t>motora, </a:t>
            </a:r>
            <a:r>
              <a:rPr lang="x-none" b="0" i="0" u="none" baseline="0" dirty="0" smtClean="0"/>
              <a:t>potrošačk</a:t>
            </a:r>
            <a:r>
              <a:rPr lang="en-US" b="0" i="0" u="none" baseline="0" dirty="0" smtClean="0"/>
              <a:t>e</a:t>
            </a:r>
            <a:r>
              <a:rPr lang="x-none" b="0" i="0" u="none" baseline="0" dirty="0" smtClean="0"/>
              <a:t> proizvod</a:t>
            </a:r>
            <a:r>
              <a:rPr lang="en-US" b="0" i="0" u="none" baseline="0" dirty="0" smtClean="0"/>
              <a:t>e,</a:t>
            </a:r>
            <a:r>
              <a:rPr lang="x-none" b="0" i="0" u="none" baseline="0" dirty="0" smtClean="0"/>
              <a:t> ekologij</a:t>
            </a:r>
            <a:r>
              <a:rPr lang="en-US" b="0" i="0" u="none" baseline="0" dirty="0" smtClean="0"/>
              <a:t>u</a:t>
            </a:r>
            <a:r>
              <a:rPr lang="x-none" b="0" i="0" u="none" baseline="0" dirty="0" smtClean="0"/>
              <a:t>, finansijsk</a:t>
            </a:r>
            <a:r>
              <a:rPr lang="en-US" b="0" i="0" u="none" baseline="0" dirty="0" smtClean="0"/>
              <a:t>u</a:t>
            </a:r>
            <a:r>
              <a:rPr lang="x-none" b="0" i="0" u="none" baseline="0" dirty="0" smtClean="0"/>
              <a:t> reform</a:t>
            </a:r>
            <a:r>
              <a:rPr lang="en-US" b="0" i="0" u="none" baseline="0" dirty="0" smtClean="0"/>
              <a:t>u</a:t>
            </a:r>
            <a:r>
              <a:rPr lang="x-none" b="0" i="0" u="none" baseline="0" dirty="0" smtClean="0"/>
              <a:t>, zaštit</a:t>
            </a:r>
            <a:r>
              <a:rPr lang="en-US" b="0" i="0" u="none" baseline="0" dirty="0" smtClean="0"/>
              <a:t>u</a:t>
            </a:r>
            <a:r>
              <a:rPr lang="x-none" b="0" i="0" u="none" baseline="0" dirty="0" smtClean="0"/>
              <a:t> </a:t>
            </a:r>
            <a:r>
              <a:rPr lang="x-none" b="0" i="0" u="none" baseline="0" dirty="0"/>
              <a:t>hrane, </a:t>
            </a:r>
            <a:r>
              <a:rPr lang="x-none" b="0" i="0" u="none" baseline="0" dirty="0" smtClean="0"/>
              <a:t>reform</a:t>
            </a:r>
            <a:r>
              <a:rPr lang="en-US" b="0" i="0" u="none" baseline="0" dirty="0" smtClean="0"/>
              <a:t>u</a:t>
            </a:r>
            <a:r>
              <a:rPr lang="x-none" b="0" i="0" u="none" baseline="0" dirty="0" smtClean="0"/>
              <a:t> </a:t>
            </a:r>
            <a:r>
              <a:rPr lang="x-none" b="0" i="0" u="none" baseline="0" dirty="0"/>
              <a:t>zdravstvenog osiguranja, </a:t>
            </a:r>
            <a:r>
              <a:rPr lang="x-none" b="0" i="0" u="none" baseline="0" dirty="0" smtClean="0"/>
              <a:t>sigurnost </a:t>
            </a:r>
            <a:r>
              <a:rPr lang="x-none" b="0" i="0" u="none" baseline="0" dirty="0"/>
              <a:t>motornih vozila, </a:t>
            </a:r>
            <a:r>
              <a:rPr lang="x-none" b="0" i="0" u="none" baseline="0" dirty="0" smtClean="0"/>
              <a:t>nukleran</a:t>
            </a:r>
            <a:r>
              <a:rPr lang="en-US" b="0" i="0" u="none" baseline="0" dirty="0" smtClean="0"/>
              <a:t>a</a:t>
            </a:r>
            <a:r>
              <a:rPr lang="x-none" b="0" i="0" u="none" baseline="0" dirty="0" smtClean="0"/>
              <a:t> pitanja</a:t>
            </a:r>
            <a:r>
              <a:rPr lang="x-none" b="0" i="0" u="none" baseline="0" dirty="0"/>
              <a:t>, </a:t>
            </a:r>
            <a:r>
              <a:rPr lang="x-none" b="0" i="0" u="none" baseline="0" dirty="0" smtClean="0"/>
              <a:t>cjevovod</a:t>
            </a:r>
            <a:r>
              <a:rPr lang="en-US" b="0" i="0" u="none" baseline="0" dirty="0" smtClean="0"/>
              <a:t>,</a:t>
            </a:r>
            <a:r>
              <a:rPr lang="x-none" b="0" i="0" u="none" baseline="0" dirty="0" smtClean="0"/>
              <a:t> javn</a:t>
            </a:r>
            <a:r>
              <a:rPr lang="en-US" b="0" i="0" u="none" baseline="0" dirty="0" smtClean="0"/>
              <a:t>e</a:t>
            </a:r>
            <a:r>
              <a:rPr lang="x-none" b="0" i="0" u="none" baseline="0" dirty="0" smtClean="0"/>
              <a:t> transportn</a:t>
            </a:r>
            <a:r>
              <a:rPr lang="en-US" b="0" i="0" u="none" baseline="0" dirty="0" smtClean="0"/>
              <a:t>e</a:t>
            </a:r>
            <a:r>
              <a:rPr lang="x-none" b="0" i="0" u="none" baseline="0" dirty="0" smtClean="0"/>
              <a:t> agencij</a:t>
            </a:r>
            <a:r>
              <a:rPr lang="en-US" b="0" i="0" u="none" baseline="0" dirty="0" smtClean="0"/>
              <a:t>e,</a:t>
            </a:r>
            <a:r>
              <a:rPr lang="en-US" dirty="0" smtClean="0"/>
              <a:t> </a:t>
            </a:r>
            <a:r>
              <a:rPr lang="bs-Latn-BA" dirty="0" smtClean="0"/>
              <a:t>ž</a:t>
            </a:r>
            <a:r>
              <a:rPr lang="en-US" dirty="0" err="1" smtClean="0"/>
              <a:t>eljeznicu</a:t>
            </a:r>
            <a:r>
              <a:rPr lang="x-none" b="0" i="0" u="none" baseline="0" dirty="0" smtClean="0"/>
              <a:t>, pomorstvo </a:t>
            </a:r>
            <a:r>
              <a:rPr lang="x-none" b="0" i="0" u="none" baseline="0" dirty="0"/>
              <a:t>i </a:t>
            </a:r>
            <a:r>
              <a:rPr lang="en-US" dirty="0" err="1" smtClean="0"/>
              <a:t>sigurnosne</a:t>
            </a:r>
            <a:r>
              <a:rPr lang="en-US" dirty="0" smtClean="0"/>
              <a:t> </a:t>
            </a:r>
            <a:r>
              <a:rPr lang="en-US" dirty="0" err="1" smtClean="0"/>
              <a:t>standarde</a:t>
            </a:r>
            <a:r>
              <a:rPr lang="x-none" b="0" i="0" u="none" baseline="0" dirty="0" smtClean="0"/>
              <a:t>.</a:t>
            </a:r>
            <a:endParaRPr lang="x-none" dirty="0"/>
          </a:p>
          <a:p>
            <a:pPr marL="68580" indent="0" algn="just" rtl="0">
              <a:buNone/>
            </a:pPr>
            <a:endParaRPr lang="x-none" sz="2100" b="1" i="1" dirty="0"/>
          </a:p>
          <a:p>
            <a:pPr marL="68580" indent="0" algn="ctr" rtl="0">
              <a:buNone/>
            </a:pPr>
            <a:r>
              <a:rPr lang="x-none" b="1" i="1" u="none" baseline="0" dirty="0"/>
              <a:t>Posjetite web stranicu:  </a:t>
            </a:r>
            <a:r>
              <a:rPr lang="en-US" b="1" i="1" u="none" baseline="0" dirty="0" smtClean="0">
                <a:hlinkClick r:id="rId3"/>
              </a:rPr>
              <a:t>Link </a:t>
            </a:r>
            <a:r>
              <a:rPr lang="en-US" b="1" i="1" u="none" baseline="0" dirty="0" err="1" smtClean="0">
                <a:hlinkClick r:id="rId3"/>
              </a:rPr>
              <a:t>na</a:t>
            </a:r>
            <a:r>
              <a:rPr lang="en-US" b="1" i="1" u="none" baseline="0" dirty="0" smtClean="0">
                <a:hlinkClick r:id="rId3"/>
              </a:rPr>
              <a:t> OSHA</a:t>
            </a:r>
            <a:endParaRPr lang="x-none" b="0" i="0" u="none" baseline="0" dirty="0"/>
          </a:p>
          <a:p>
            <a:pPr marL="68580" indent="0" algn="ctr" rtl="0">
              <a:buNone/>
            </a:pPr>
            <a:r>
              <a:rPr lang="en-US" b="1" i="1" u="none" baseline="0" dirty="0" smtClean="0">
                <a:hlinkClick r:id="rId4"/>
              </a:rPr>
              <a:t>Link to the whistleblower protection program</a:t>
            </a:r>
            <a:endParaRPr lang="x-none" b="0" i="0" u="none" baseline="0" dirty="0"/>
          </a:p>
          <a:p>
            <a:pPr marL="68580" indent="0" algn="ctr" rtl="0">
              <a:buNone/>
            </a:pPr>
            <a:r>
              <a:rPr lang="x-none" b="1" i="1" u="none" baseline="0" dirty="0"/>
              <a:t>Informativna stranica: </a:t>
            </a:r>
            <a:r>
              <a:rPr lang="en-US" b="1" i="1" u="none" baseline="0" dirty="0" smtClean="0">
                <a:hlinkClick r:id="rId5"/>
              </a:rPr>
              <a:t>Link to OSHA Fact Sheet - Your Rights as a Whistleblower</a:t>
            </a:r>
            <a:endParaRPr lang="x-none" b="1" i="1" u="none" baseline="0" dirty="0"/>
          </a:p>
          <a:p>
            <a:endParaRPr lang="x-none" dirty="0"/>
          </a:p>
        </p:txBody>
      </p:sp>
    </p:spTree>
    <p:extLst>
      <p:ext uri="{BB962C8B-B14F-4D97-AF65-F5344CB8AC3E}">
        <p14:creationId xmlns:p14="http://schemas.microsoft.com/office/powerpoint/2010/main" val="3193438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1066462"/>
            <a:ext cx="7024744" cy="599847"/>
          </a:xfrm>
        </p:spPr>
        <p:txBody>
          <a:bodyPr>
            <a:normAutofit/>
          </a:bodyPr>
          <a:lstStyle/>
          <a:p>
            <a:pPr algn="l" rtl="0"/>
            <a:r>
              <a:rPr lang="x-none" b="0" i="0" u="none" baseline="0">
                <a:solidFill>
                  <a:srgbClr val="2E9D1B"/>
                </a:solidFill>
              </a:rPr>
              <a:t>Šta je osveta:</a:t>
            </a:r>
            <a:endParaRPr lang="x-none" dirty="0">
              <a:solidFill>
                <a:srgbClr val="2E9D1B"/>
              </a:solidFill>
            </a:endParaRPr>
          </a:p>
        </p:txBody>
      </p:sp>
      <p:sp>
        <p:nvSpPr>
          <p:cNvPr id="9" name="Content Placeholder 2"/>
          <p:cNvSpPr>
            <a:spLocks noGrp="1"/>
          </p:cNvSpPr>
          <p:nvPr>
            <p:ph sz="quarter" idx="4294967295"/>
          </p:nvPr>
        </p:nvSpPr>
        <p:spPr>
          <a:xfrm>
            <a:off x="491836" y="1978036"/>
            <a:ext cx="11208328" cy="3196637"/>
          </a:xfrm>
          <a:prstGeom prst="rect">
            <a:avLst/>
          </a:prstGeom>
        </p:spPr>
        <p:txBody>
          <a:bodyPr>
            <a:normAutofit/>
          </a:bodyPr>
          <a:lstStyle/>
          <a:p>
            <a:pPr marL="68580" indent="0" algn="l" rtl="0">
              <a:buNone/>
            </a:pPr>
            <a:r>
              <a:rPr lang="x-none" b="0" i="0" u="none" baseline="0"/>
              <a:t>Osvete na radnom mjestu su najbrže rastući oblik diskriminacije na </a:t>
            </a:r>
            <a:r>
              <a:rPr lang="x-none" b="0" i="0" u="none" baseline="0" smtClean="0"/>
              <a:t>poslu</a:t>
            </a:r>
            <a:r>
              <a:rPr lang="bs-Latn-BA" b="0" i="0" u="none" baseline="0" dirty="0" smtClean="0"/>
              <a:t>.</a:t>
            </a:r>
            <a:endParaRPr lang="x-none" smtClean="0"/>
          </a:p>
          <a:p>
            <a:pPr marL="68580" indent="0" algn="l" rtl="0">
              <a:buNone/>
            </a:pPr>
            <a:r>
              <a:rPr lang="x-none" b="0" i="0" u="none" baseline="0" smtClean="0"/>
              <a:t>Do osvete dolazi kada poslodavac, poslovna agencija ili radne organizacije preduzimaju negativne akcije protiv individualaca koji su uključeni u zaštitne aktivnosti</a:t>
            </a:r>
            <a:r>
              <a:rPr lang="bs-Latn-BA" b="0" i="0" u="none" baseline="0" dirty="0" smtClean="0"/>
              <a:t>.</a:t>
            </a:r>
            <a:endParaRPr lang="x-none" b="0" i="0" u="none" baseline="0" smtClean="0"/>
          </a:p>
          <a:p>
            <a:endParaRPr lang="x-none" dirty="0"/>
          </a:p>
          <a:p>
            <a:pPr marL="68580" indent="0" algn="l" rtl="0">
              <a:buNone/>
            </a:pPr>
            <a:r>
              <a:rPr lang="x-none" b="0" i="0" u="none" baseline="0"/>
              <a:t>Primjer: Protivzakonito je za poslodavca da odbije unaprijediti zaposleno lice koje je popunilo izvještaj o incidentu vezanom za sigurnost u radu, zdravlje, nasilje, uznemiravanje i/ili diskriminaciju.</a:t>
            </a:r>
            <a:endParaRPr lang="x-none" dirty="0"/>
          </a:p>
        </p:txBody>
      </p:sp>
    </p:spTree>
    <p:extLst>
      <p:ext uri="{BB962C8B-B14F-4D97-AF65-F5344CB8AC3E}">
        <p14:creationId xmlns:p14="http://schemas.microsoft.com/office/powerpoint/2010/main" val="5194130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962891"/>
            <a:ext cx="7024744" cy="762000"/>
          </a:xfrm>
        </p:spPr>
        <p:txBody>
          <a:bodyPr/>
          <a:lstStyle/>
          <a:p>
            <a:pPr algn="l" rtl="0"/>
            <a:r>
              <a:rPr lang="x-none" b="0" i="0" u="none" baseline="0">
                <a:solidFill>
                  <a:srgbClr val="2E9D1B"/>
                </a:solidFill>
              </a:rPr>
              <a:t>Osveta:</a:t>
            </a:r>
            <a:endParaRPr lang="x-none" dirty="0">
              <a:solidFill>
                <a:srgbClr val="2E9D1B"/>
              </a:solidFill>
            </a:endParaRPr>
          </a:p>
        </p:txBody>
      </p:sp>
      <p:sp>
        <p:nvSpPr>
          <p:cNvPr id="3" name="Content Placeholder 2"/>
          <p:cNvSpPr>
            <a:spLocks noGrp="1"/>
          </p:cNvSpPr>
          <p:nvPr>
            <p:ph sz="quarter" idx="4294967295"/>
          </p:nvPr>
        </p:nvSpPr>
        <p:spPr>
          <a:xfrm>
            <a:off x="491836" y="1988127"/>
            <a:ext cx="11187546" cy="4724400"/>
          </a:xfrm>
          <a:prstGeom prst="rect">
            <a:avLst/>
          </a:prstGeom>
        </p:spPr>
        <p:txBody>
          <a:bodyPr>
            <a:normAutofit/>
          </a:bodyPr>
          <a:lstStyle/>
          <a:p>
            <a:pPr marL="68580" indent="0" algn="l" rtl="0">
              <a:buClr>
                <a:srgbClr val="94C600"/>
              </a:buClr>
              <a:buNone/>
            </a:pPr>
            <a:r>
              <a:rPr lang="x-none" b="0" i="0" u="none" baseline="0">
                <a:solidFill>
                  <a:srgbClr val="3E3D2D"/>
                </a:solidFill>
              </a:rPr>
              <a:t>Osveta protiv bilo koje osobe koja je u dobroj namjeri uložila žalbu u vezi sa sigurnošću na radnom mjestu, </a:t>
            </a:r>
            <a:r>
              <a:rPr lang="x-none" b="0" i="0" u="none" baseline="0" smtClean="0">
                <a:solidFill>
                  <a:srgbClr val="3E3D2D"/>
                </a:solidFill>
              </a:rPr>
              <a:t>ko</a:t>
            </a:r>
            <a:r>
              <a:rPr lang="bs-Latn-BA" b="0" i="0" u="none" baseline="0" dirty="0" smtClean="0">
                <a:solidFill>
                  <a:srgbClr val="3E3D2D"/>
                </a:solidFill>
              </a:rPr>
              <a:t>ja</a:t>
            </a:r>
            <a:r>
              <a:rPr lang="x-none" b="0" i="0" u="none" baseline="0" smtClean="0">
                <a:solidFill>
                  <a:srgbClr val="3E3D2D"/>
                </a:solidFill>
              </a:rPr>
              <a:t> </a:t>
            </a:r>
            <a:r>
              <a:rPr lang="x-none" b="0" i="0" u="none" baseline="0">
                <a:solidFill>
                  <a:srgbClr val="3E3D2D"/>
                </a:solidFill>
              </a:rPr>
              <a:t>je </a:t>
            </a:r>
            <a:r>
              <a:rPr lang="x-none" b="0" i="0" u="none" baseline="0" smtClean="0">
                <a:solidFill>
                  <a:srgbClr val="3E3D2D"/>
                </a:solidFill>
              </a:rPr>
              <a:t>bi</a:t>
            </a:r>
            <a:r>
              <a:rPr lang="bs-Latn-BA" b="0" i="0" u="none" baseline="0" dirty="0" smtClean="0">
                <a:solidFill>
                  <a:srgbClr val="3E3D2D"/>
                </a:solidFill>
              </a:rPr>
              <a:t>la</a:t>
            </a:r>
            <a:r>
              <a:rPr lang="x-none" b="0" i="0" u="none" baseline="0" smtClean="0">
                <a:solidFill>
                  <a:srgbClr val="3E3D2D"/>
                </a:solidFill>
              </a:rPr>
              <a:t> </a:t>
            </a:r>
            <a:r>
              <a:rPr lang="x-none" b="0" i="0" u="none" baseline="0">
                <a:solidFill>
                  <a:srgbClr val="3E3D2D"/>
                </a:solidFill>
              </a:rPr>
              <a:t>svjedok opasnosti na radnom mjestu, </a:t>
            </a:r>
            <a:r>
              <a:rPr lang="x-none" b="0" i="0" u="none" baseline="0" smtClean="0">
                <a:solidFill>
                  <a:srgbClr val="3E3D2D"/>
                </a:solidFill>
              </a:rPr>
              <a:t>ili </a:t>
            </a:r>
            <a:r>
              <a:rPr lang="x-none" b="0" i="0" u="none" baseline="0">
                <a:solidFill>
                  <a:srgbClr val="3E3D2D"/>
                </a:solidFill>
              </a:rPr>
              <a:t>je </a:t>
            </a:r>
            <a:r>
              <a:rPr lang="x-none" b="0" i="0" u="none" baseline="0" smtClean="0">
                <a:solidFill>
                  <a:srgbClr val="3E3D2D"/>
                </a:solidFill>
              </a:rPr>
              <a:t>bi</a:t>
            </a:r>
            <a:r>
              <a:rPr lang="bs-Latn-BA" b="0" i="0" u="none" baseline="0" dirty="0" smtClean="0">
                <a:solidFill>
                  <a:srgbClr val="3E3D2D"/>
                </a:solidFill>
              </a:rPr>
              <a:t>la</a:t>
            </a:r>
            <a:r>
              <a:rPr lang="x-none" b="0" i="0" u="none" baseline="0" smtClean="0">
                <a:solidFill>
                  <a:srgbClr val="3E3D2D"/>
                </a:solidFill>
              </a:rPr>
              <a:t> uključen</a:t>
            </a:r>
            <a:r>
              <a:rPr lang="bs-Latn-BA" b="0" i="0" u="none" baseline="0" dirty="0" smtClean="0">
                <a:solidFill>
                  <a:srgbClr val="3E3D2D"/>
                </a:solidFill>
              </a:rPr>
              <a:t>a</a:t>
            </a:r>
            <a:r>
              <a:rPr lang="x-none" b="0" i="0" u="none" baseline="0" smtClean="0">
                <a:solidFill>
                  <a:srgbClr val="3E3D2D"/>
                </a:solidFill>
              </a:rPr>
              <a:t> </a:t>
            </a:r>
            <a:r>
              <a:rPr lang="x-none" b="0" i="0" u="none" baseline="0">
                <a:solidFill>
                  <a:srgbClr val="3E3D2D"/>
                </a:solidFill>
              </a:rPr>
              <a:t>u prijavljivanje, istraživanje ili reagovanje na opasnost u radnom </a:t>
            </a:r>
            <a:r>
              <a:rPr lang="x-none" b="0" i="0" u="none" baseline="0" smtClean="0">
                <a:solidFill>
                  <a:srgbClr val="3E3D2D"/>
                </a:solidFill>
              </a:rPr>
              <a:t>okruženju</a:t>
            </a:r>
            <a:r>
              <a:rPr lang="bs-Latn-BA" b="0" i="0" u="none" dirty="0" smtClean="0">
                <a:solidFill>
                  <a:srgbClr val="3E3D2D"/>
                </a:solidFill>
              </a:rPr>
              <a:t> </a:t>
            </a:r>
            <a:r>
              <a:rPr lang="x-none" b="0" i="0" u="none" baseline="0" smtClean="0">
                <a:solidFill>
                  <a:srgbClr val="3E3D2D"/>
                </a:solidFill>
              </a:rPr>
              <a:t>predstavlja </a:t>
            </a:r>
            <a:r>
              <a:rPr lang="x-none" b="0" i="0" u="none" baseline="0">
                <a:solidFill>
                  <a:srgbClr val="3E3D2D"/>
                </a:solidFill>
              </a:rPr>
              <a:t>prekršaj pravila koji se neće tolerisati. </a:t>
            </a:r>
            <a:endParaRPr lang="x-none" dirty="0" smtClean="0">
              <a:solidFill>
                <a:srgbClr val="3E3D2D"/>
              </a:solidFill>
            </a:endParaRPr>
          </a:p>
          <a:p>
            <a:pPr marL="68580" indent="0" algn="l" rtl="0">
              <a:buClr>
                <a:srgbClr val="94C600"/>
              </a:buClr>
              <a:buNone/>
            </a:pPr>
            <a:endParaRPr lang="x-none" dirty="0">
              <a:solidFill>
                <a:srgbClr val="3E3D2D"/>
              </a:solidFill>
            </a:endParaRPr>
          </a:p>
          <a:p>
            <a:pPr marL="68580" indent="0" algn="l" rtl="0">
              <a:buClr>
                <a:srgbClr val="94C600"/>
              </a:buClr>
              <a:buNone/>
            </a:pPr>
            <a:r>
              <a:rPr lang="x-none" b="1" i="0" u="none" baseline="0">
                <a:solidFill>
                  <a:srgbClr val="3E3D2D"/>
                </a:solidFill>
              </a:rPr>
              <a:t>Zapamtite da su uznemiravanje i diskriminacija oblici </a:t>
            </a:r>
            <a:r>
              <a:rPr lang="x-none" b="1" i="0" u="none" baseline="0" smtClean="0">
                <a:solidFill>
                  <a:srgbClr val="3E3D2D"/>
                </a:solidFill>
              </a:rPr>
              <a:t>osvete.</a:t>
            </a:r>
            <a:endParaRPr lang="x-none" b="1" dirty="0">
              <a:solidFill>
                <a:srgbClr val="3E3D2D"/>
              </a:solidFill>
            </a:endParaRPr>
          </a:p>
          <a:p>
            <a:endParaRPr lang="x-none" dirty="0"/>
          </a:p>
          <a:p>
            <a:endParaRPr lang="x-none" dirty="0"/>
          </a:p>
        </p:txBody>
      </p:sp>
    </p:spTree>
    <p:extLst>
      <p:ext uri="{BB962C8B-B14F-4D97-AF65-F5344CB8AC3E}">
        <p14:creationId xmlns:p14="http://schemas.microsoft.com/office/powerpoint/2010/main" val="8778041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rtl="0"/>
            <a:r>
              <a:rPr lang="en-US" b="0" i="0" u="none" baseline="0" dirty="0" smtClean="0"/>
              <a:t>5.</a:t>
            </a:r>
            <a:r>
              <a:rPr lang="en-US" b="0" i="0" u="none" dirty="0" smtClean="0"/>
              <a:t> </a:t>
            </a:r>
            <a:r>
              <a:rPr lang="x-none" b="0" i="0" u="none" baseline="0" smtClean="0"/>
              <a:t>A</a:t>
            </a:r>
            <a:r>
              <a:rPr lang="en-US" b="0" i="0" u="none" baseline="0" dirty="0" smtClean="0"/>
              <a:t>KTIVNOST</a:t>
            </a:r>
            <a:r>
              <a:rPr lang="x-none" b="0" i="0" u="none" baseline="0" smtClean="0"/>
              <a:t>: </a:t>
            </a:r>
            <a:r>
              <a:rPr lang="en-US" b="0" i="0" u="none" baseline="0" dirty="0" smtClean="0"/>
              <a:t>UPITAJTE POLAZNIKE  DA ODGOVORE NA NIŽE NAVEDENA PITANJA</a:t>
            </a:r>
            <a:endParaRPr lang="x-none" dirty="0"/>
          </a:p>
        </p:txBody>
      </p:sp>
      <p:sp>
        <p:nvSpPr>
          <p:cNvPr id="3" name="Subtitle 2"/>
          <p:cNvSpPr>
            <a:spLocks noGrp="1"/>
          </p:cNvSpPr>
          <p:nvPr>
            <p:ph type="subTitle" idx="1"/>
          </p:nvPr>
        </p:nvSpPr>
        <p:spPr/>
        <p:txBody>
          <a:bodyPr/>
          <a:lstStyle/>
          <a:p>
            <a:pPr algn="l" rtl="0"/>
            <a:r>
              <a:rPr lang="x-none" b="0" i="0" u="none" baseline="0"/>
              <a:t>Prijavljivanje  </a:t>
            </a:r>
            <a:endParaRPr lang="x-none" dirty="0"/>
          </a:p>
        </p:txBody>
      </p:sp>
      <p:sp>
        <p:nvSpPr>
          <p:cNvPr id="4" name="TextBox 3"/>
          <p:cNvSpPr txBox="1"/>
          <p:nvPr/>
        </p:nvSpPr>
        <p:spPr>
          <a:xfrm>
            <a:off x="824459" y="3372787"/>
            <a:ext cx="8424472" cy="2031325"/>
          </a:xfrm>
          <a:prstGeom prst="rect">
            <a:avLst/>
          </a:prstGeom>
          <a:noFill/>
        </p:spPr>
        <p:txBody>
          <a:bodyPr wrap="square" rtlCol="0">
            <a:spAutoFit/>
          </a:bodyPr>
          <a:lstStyle/>
          <a:p>
            <a:pPr algn="l" rtl="0"/>
            <a:r>
              <a:rPr lang="en-US" b="0" i="0" u="none" baseline="0" dirty="0" err="1" smtClean="0">
                <a:solidFill>
                  <a:schemeClr val="bg1"/>
                </a:solidFill>
              </a:rPr>
              <a:t>K</a:t>
            </a:r>
            <a:r>
              <a:rPr lang="en-US" dirty="0" err="1" smtClean="0">
                <a:solidFill>
                  <a:schemeClr val="bg1"/>
                </a:solidFill>
              </a:rPr>
              <a:t>oje</a:t>
            </a:r>
            <a:r>
              <a:rPr lang="en-US" dirty="0" smtClean="0">
                <a:solidFill>
                  <a:schemeClr val="bg1"/>
                </a:solidFill>
              </a:rPr>
              <a:t> se </a:t>
            </a:r>
            <a:r>
              <a:rPr lang="en-US" dirty="0" err="1" smtClean="0">
                <a:solidFill>
                  <a:schemeClr val="bg1"/>
                </a:solidFill>
              </a:rPr>
              <a:t>mjere</a:t>
            </a:r>
            <a:r>
              <a:rPr lang="en-US" dirty="0" smtClean="0">
                <a:solidFill>
                  <a:schemeClr val="bg1"/>
                </a:solidFill>
              </a:rPr>
              <a:t> </a:t>
            </a:r>
            <a:r>
              <a:rPr lang="en-US" dirty="0" err="1" smtClean="0">
                <a:solidFill>
                  <a:schemeClr val="bg1"/>
                </a:solidFill>
              </a:rPr>
              <a:t>poduzimaju</a:t>
            </a:r>
            <a:r>
              <a:rPr lang="en-US" dirty="0" smtClean="0">
                <a:solidFill>
                  <a:schemeClr val="bg1"/>
                </a:solidFill>
              </a:rPr>
              <a:t> </a:t>
            </a:r>
            <a:r>
              <a:rPr lang="en-US" dirty="0" err="1" smtClean="0">
                <a:solidFill>
                  <a:schemeClr val="bg1"/>
                </a:solidFill>
              </a:rPr>
              <a:t>prilikom</a:t>
            </a:r>
            <a:r>
              <a:rPr lang="en-US" dirty="0" smtClean="0">
                <a:solidFill>
                  <a:schemeClr val="bg1"/>
                </a:solidFill>
              </a:rPr>
              <a:t> </a:t>
            </a:r>
            <a:r>
              <a:rPr lang="en-US" dirty="0" err="1" smtClean="0">
                <a:solidFill>
                  <a:schemeClr val="bg1"/>
                </a:solidFill>
              </a:rPr>
              <a:t>izvještavanja</a:t>
            </a:r>
            <a:r>
              <a:rPr lang="en-US" dirty="0" smtClean="0">
                <a:solidFill>
                  <a:schemeClr val="bg1"/>
                </a:solidFill>
              </a:rPr>
              <a:t> o </a:t>
            </a:r>
            <a:r>
              <a:rPr lang="en-US" dirty="0" err="1" smtClean="0">
                <a:solidFill>
                  <a:schemeClr val="bg1"/>
                </a:solidFill>
              </a:rPr>
              <a:t>incidentu</a:t>
            </a:r>
            <a:r>
              <a:rPr lang="en-US" dirty="0" smtClean="0">
                <a:solidFill>
                  <a:schemeClr val="bg1"/>
                </a:solidFill>
              </a:rPr>
              <a:t>?</a:t>
            </a:r>
            <a:endParaRPr lang="x-none" b="0" i="0" u="none" baseline="0">
              <a:solidFill>
                <a:schemeClr val="bg1"/>
              </a:solidFill>
            </a:endParaRPr>
          </a:p>
          <a:p>
            <a:pPr algn="l" rtl="0"/>
            <a:r>
              <a:rPr lang="en-US" dirty="0" err="1" smtClean="0">
                <a:solidFill>
                  <a:schemeClr val="bg1"/>
                </a:solidFill>
              </a:rPr>
              <a:t>Š</a:t>
            </a:r>
            <a:r>
              <a:rPr lang="en-US" b="0" i="0" u="none" baseline="0" dirty="0" err="1" smtClean="0">
                <a:solidFill>
                  <a:schemeClr val="bg1"/>
                </a:solidFill>
              </a:rPr>
              <a:t>ta</a:t>
            </a:r>
            <a:r>
              <a:rPr lang="en-US" b="0" i="0" u="none" baseline="0" dirty="0" smtClean="0">
                <a:solidFill>
                  <a:schemeClr val="bg1"/>
                </a:solidFill>
              </a:rPr>
              <a:t> </a:t>
            </a:r>
            <a:r>
              <a:rPr lang="en-US" b="0" i="0" u="none" baseline="0" dirty="0" err="1" smtClean="0">
                <a:solidFill>
                  <a:schemeClr val="bg1"/>
                </a:solidFill>
              </a:rPr>
              <a:t>poslodavci</a:t>
            </a:r>
            <a:r>
              <a:rPr lang="en-US" b="0" i="0" u="none" baseline="0" dirty="0" smtClean="0">
                <a:solidFill>
                  <a:schemeClr val="bg1"/>
                </a:solidFill>
              </a:rPr>
              <a:t> </a:t>
            </a:r>
            <a:r>
              <a:rPr lang="en-US" b="0" i="0" u="none" baseline="0" dirty="0" err="1" smtClean="0">
                <a:solidFill>
                  <a:schemeClr val="bg1"/>
                </a:solidFill>
              </a:rPr>
              <a:t>moraju</a:t>
            </a:r>
            <a:r>
              <a:rPr lang="en-US" b="0" i="0" u="none" baseline="0" dirty="0" smtClean="0">
                <a:solidFill>
                  <a:schemeClr val="bg1"/>
                </a:solidFill>
              </a:rPr>
              <a:t> </a:t>
            </a:r>
            <a:r>
              <a:rPr lang="en-US" b="0" i="0" u="none" baseline="0" dirty="0" err="1" smtClean="0">
                <a:solidFill>
                  <a:schemeClr val="bg1"/>
                </a:solidFill>
              </a:rPr>
              <a:t>prijaviti</a:t>
            </a:r>
            <a:r>
              <a:rPr lang="x-none" b="0" i="0" u="none" baseline="0" smtClean="0">
                <a:solidFill>
                  <a:schemeClr val="bg1"/>
                </a:solidFill>
              </a:rPr>
              <a:t>?</a:t>
            </a:r>
            <a:endParaRPr lang="x-none" b="0" i="0" u="none" baseline="0">
              <a:solidFill>
                <a:schemeClr val="bg1"/>
              </a:solidFill>
            </a:endParaRPr>
          </a:p>
          <a:p>
            <a:pPr algn="l" rtl="0"/>
            <a:r>
              <a:rPr lang="x-none" b="0" i="0" u="none" baseline="0">
                <a:solidFill>
                  <a:schemeClr val="bg1"/>
                </a:solidFill>
              </a:rPr>
              <a:t>Gdje se obratiti za pomoć?</a:t>
            </a:r>
          </a:p>
          <a:p>
            <a:pPr algn="l" rtl="0"/>
            <a:r>
              <a:rPr lang="bs-Latn-BA" b="0" i="0" u="none" baseline="0" dirty="0" smtClean="0">
                <a:solidFill>
                  <a:schemeClr val="bg1"/>
                </a:solidFill>
              </a:rPr>
              <a:t>Šta je </a:t>
            </a:r>
            <a:r>
              <a:rPr lang="en-US" b="0" i="0" u="none" baseline="0" dirty="0" smtClean="0">
                <a:solidFill>
                  <a:schemeClr val="bg1"/>
                </a:solidFill>
              </a:rPr>
              <a:t>z</a:t>
            </a:r>
            <a:r>
              <a:rPr lang="x-none" b="0" i="0" u="none" baseline="0" smtClean="0">
                <a:solidFill>
                  <a:schemeClr val="bg1"/>
                </a:solidFill>
              </a:rPr>
              <a:t>aštita </a:t>
            </a:r>
            <a:r>
              <a:rPr lang="x-none" b="0" i="0" u="none" baseline="0">
                <a:solidFill>
                  <a:schemeClr val="bg1"/>
                </a:solidFill>
              </a:rPr>
              <a:t>“zviždača</a:t>
            </a:r>
            <a:r>
              <a:rPr lang="x-none" b="0" i="0" u="none" baseline="0" smtClean="0">
                <a:solidFill>
                  <a:schemeClr val="bg1"/>
                </a:solidFill>
              </a:rPr>
              <a:t>”</a:t>
            </a:r>
            <a:r>
              <a:rPr lang="en-US" b="0" i="0" u="none" baseline="0" dirty="0" smtClean="0">
                <a:solidFill>
                  <a:schemeClr val="bg1"/>
                </a:solidFill>
              </a:rPr>
              <a:t>?</a:t>
            </a:r>
            <a:endParaRPr lang="x-none" b="0" i="0" u="none" baseline="0">
              <a:solidFill>
                <a:schemeClr val="bg1"/>
              </a:solidFill>
            </a:endParaRPr>
          </a:p>
          <a:p>
            <a:pPr algn="l" rtl="0"/>
            <a:r>
              <a:rPr lang="x-none" b="0" i="0" u="none" baseline="0">
                <a:solidFill>
                  <a:schemeClr val="bg1"/>
                </a:solidFill>
              </a:rPr>
              <a:t>Šta je </a:t>
            </a:r>
            <a:r>
              <a:rPr lang="x-none" b="0" i="0" u="none" baseline="0" smtClean="0">
                <a:solidFill>
                  <a:schemeClr val="bg1"/>
                </a:solidFill>
              </a:rPr>
              <a:t>osveta</a:t>
            </a:r>
            <a:r>
              <a:rPr lang="en-US" b="0" i="0" u="none" baseline="0" dirty="0" smtClean="0">
                <a:solidFill>
                  <a:schemeClr val="bg1"/>
                </a:solidFill>
              </a:rPr>
              <a:t>?</a:t>
            </a:r>
            <a:endParaRPr lang="x-none" b="0" i="0" u="none" baseline="0">
              <a:solidFill>
                <a:schemeClr val="bg1"/>
              </a:solidFill>
            </a:endParaRPr>
          </a:p>
          <a:p>
            <a:endParaRPr lang="x-none" dirty="0" smtClean="0">
              <a:solidFill>
                <a:schemeClr val="bg1"/>
              </a:solidFill>
            </a:endParaRPr>
          </a:p>
          <a:p>
            <a:endParaRPr lang="x-none" dirty="0">
              <a:solidFill>
                <a:schemeClr val="bg1"/>
              </a:solidFill>
            </a:endParaRPr>
          </a:p>
        </p:txBody>
      </p:sp>
    </p:spTree>
    <p:extLst>
      <p:ext uri="{BB962C8B-B14F-4D97-AF65-F5344CB8AC3E}">
        <p14:creationId xmlns:p14="http://schemas.microsoft.com/office/powerpoint/2010/main" val="3425277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685800"/>
            <a:ext cx="11118271" cy="990600"/>
          </a:xfrm>
        </p:spPr>
        <p:txBody>
          <a:bodyPr>
            <a:noAutofit/>
          </a:bodyPr>
          <a:lstStyle/>
          <a:p>
            <a:pPr algn="l" rtl="0"/>
            <a:r>
              <a:rPr lang="x-none" sz="3200" b="0" i="0" u="none" baseline="0" dirty="0">
                <a:solidFill>
                  <a:srgbClr val="2E9D1B"/>
                </a:solidFill>
              </a:rPr>
              <a:t>Primjeri prevencije rizika za zdravstvene i socijalne radnike:</a:t>
            </a:r>
            <a:endParaRPr lang="x-none" sz="3200" dirty="0"/>
          </a:p>
        </p:txBody>
      </p:sp>
      <p:sp>
        <p:nvSpPr>
          <p:cNvPr id="3" name="Content Placeholder 2"/>
          <p:cNvSpPr>
            <a:spLocks noGrp="1"/>
          </p:cNvSpPr>
          <p:nvPr>
            <p:ph sz="quarter" idx="4294967295"/>
          </p:nvPr>
        </p:nvSpPr>
        <p:spPr>
          <a:xfrm>
            <a:off x="303834" y="2499360"/>
            <a:ext cx="11888166" cy="4358640"/>
          </a:xfrm>
          <a:prstGeom prst="rect">
            <a:avLst/>
          </a:prstGeom>
        </p:spPr>
        <p:txBody>
          <a:bodyPr>
            <a:normAutofit fontScale="92500" lnSpcReduction="20000"/>
          </a:bodyPr>
          <a:lstStyle/>
          <a:p>
            <a:pPr lvl="0" algn="l" rtl="0"/>
            <a:r>
              <a:rPr lang="en-US" sz="2600" dirty="0" err="1" smtClean="0"/>
              <a:t>Jasno</a:t>
            </a:r>
            <a:r>
              <a:rPr lang="en-US" sz="2600" dirty="0" smtClean="0"/>
              <a:t> </a:t>
            </a:r>
            <a:r>
              <a:rPr lang="en-US" sz="2600" dirty="0" err="1" smtClean="0"/>
              <a:t>stavite</a:t>
            </a:r>
            <a:r>
              <a:rPr lang="en-US" sz="2600" dirty="0" smtClean="0"/>
              <a:t> do </a:t>
            </a:r>
            <a:r>
              <a:rPr lang="en-US" sz="2600" dirty="0" err="1" smtClean="0"/>
              <a:t>znanja</a:t>
            </a:r>
            <a:r>
              <a:rPr lang="x-none" sz="2600" b="0" i="0" u="none" baseline="0" dirty="0" smtClean="0"/>
              <a:t> </a:t>
            </a:r>
            <a:r>
              <a:rPr lang="x-none" sz="2600" b="0" i="0" u="none" baseline="0" dirty="0"/>
              <a:t>pacijentima, mušterijama i zaposlenima da nasilje nije dozvoljeno, niti će biti tolerisano.</a:t>
            </a:r>
          </a:p>
          <a:p>
            <a:pPr lvl="0" algn="l" rtl="0"/>
            <a:r>
              <a:rPr lang="x-none" sz="2600" b="0" i="0" u="none" baseline="0" dirty="0"/>
              <a:t>Uvedite proceduru upisivanja i izdavanja propusnica posjetiocima, naročito u </a:t>
            </a:r>
            <a:r>
              <a:rPr lang="x-none" sz="2600" b="0" i="0" u="none" baseline="0" dirty="0" smtClean="0"/>
              <a:t>odjel</a:t>
            </a:r>
            <a:r>
              <a:rPr lang="en-US" sz="2600" b="0" i="0" u="none" baseline="0" dirty="0" smtClean="0"/>
              <a:t>u</a:t>
            </a:r>
            <a:r>
              <a:rPr lang="x-none" sz="2600" b="0" i="0" u="none" baseline="0" dirty="0" smtClean="0"/>
              <a:t> </a:t>
            </a:r>
            <a:r>
              <a:rPr lang="x-none" sz="2600" b="0" i="0" u="none" baseline="0" dirty="0"/>
              <a:t>za novoro</a:t>
            </a:r>
            <a:r>
              <a:rPr lang="x-none" sz="2600" b="0" i="0" u="none" baseline="0" dirty="0">
                <a:latin typeface="Calibri" pitchFamily="34" charset="0"/>
              </a:rPr>
              <a:t>đ</a:t>
            </a:r>
            <a:r>
              <a:rPr lang="x-none" sz="2600" b="0" i="0" u="none" baseline="0" dirty="0"/>
              <a:t>enčad i pedijatriju.</a:t>
            </a:r>
          </a:p>
          <a:p>
            <a:pPr lvl="0" algn="l" rtl="0"/>
            <a:r>
              <a:rPr lang="x-none" sz="2600" b="0" i="0" u="none" baseline="0" dirty="0"/>
              <a:t>Pridržavajte se termina i procedura za posjete.</a:t>
            </a:r>
          </a:p>
          <a:p>
            <a:pPr lvl="0" algn="l" rtl="0"/>
            <a:r>
              <a:rPr lang="x-none" sz="2600" b="0" i="0" u="none" baseline="0" dirty="0"/>
              <a:t>Napravite listu ograničenja za pacijente sa istorijom nasilja ili članstvom u bandama. Dostavite kopije sigurnosnim punktovima, medicinskom osoblju i recepcijama. </a:t>
            </a:r>
          </a:p>
          <a:p>
            <a:pPr lvl="0" algn="l" rtl="0"/>
            <a:r>
              <a:rPr lang="x-none" sz="2600" b="0" i="0" u="none" baseline="0" dirty="0"/>
              <a:t>Pregledajte i ispravite sistem provjere posjetilaca, kada je to neophodno.</a:t>
            </a:r>
          </a:p>
          <a:p>
            <a:pPr marL="68580" indent="0" algn="l" rtl="0">
              <a:buNone/>
            </a:pPr>
            <a:r>
              <a:rPr lang="x-none" b="1" i="0" u="none" baseline="0" dirty="0"/>
              <a:t>Za više informacija pogledajte web </a:t>
            </a:r>
            <a:r>
              <a:rPr lang="x-none" b="1" i="0" u="none" baseline="0" dirty="0" smtClean="0"/>
              <a:t>stranic</a:t>
            </a:r>
            <a:r>
              <a:rPr lang="bs-Latn-BA" b="1" i="0" u="none" baseline="0" dirty="0" smtClean="0"/>
              <a:t>e</a:t>
            </a:r>
            <a:r>
              <a:rPr lang="en-US" b="1" i="0" u="none" baseline="0" dirty="0" smtClean="0"/>
              <a:t>:</a:t>
            </a:r>
            <a:r>
              <a:rPr lang="x-none" b="1" i="0" u="none" baseline="0" dirty="0" smtClean="0"/>
              <a:t> </a:t>
            </a:r>
            <a:r>
              <a:rPr lang="pl-PL" b="0" i="0" u="none" baseline="0" dirty="0" smtClean="0">
                <a:hlinkClick r:id="rId3"/>
              </a:rPr>
              <a:t>Link na OSHA Publikacija 3148</a:t>
            </a:r>
            <a:endParaRPr lang="x-none" b="0" i="0" u="none" baseline="0" dirty="0"/>
          </a:p>
          <a:p>
            <a:pPr marL="68580" indent="0" algn="l" rtl="0">
              <a:buNone/>
            </a:pPr>
            <a:r>
              <a:rPr lang="en-US" b="0" i="0" u="none" baseline="0" dirty="0" smtClean="0">
                <a:hlinkClick r:id="rId4"/>
              </a:rPr>
              <a:t>Link ne </a:t>
            </a:r>
            <a:r>
              <a:rPr lang="en-US" b="0" i="0" u="none" baseline="0" dirty="0" err="1" smtClean="0">
                <a:hlinkClick r:id="rId4"/>
              </a:rPr>
              <a:t>radi</a:t>
            </a:r>
            <a:endParaRPr lang="x-none" b="0" i="0" u="none" baseline="0" dirty="0"/>
          </a:p>
          <a:p>
            <a:pPr marL="68580" indent="0" algn="l" rtl="0">
              <a:buNone/>
            </a:pPr>
            <a:r>
              <a:rPr lang="x-none" b="1" i="0" u="none" baseline="0" dirty="0" smtClean="0"/>
              <a:t>DOL Blog:</a:t>
            </a:r>
            <a:r>
              <a:rPr lang="x-none" b="0" i="0" u="none" baseline="0" dirty="0" smtClean="0"/>
              <a:t> </a:t>
            </a:r>
            <a:r>
              <a:rPr lang="en-US" b="0" i="0" u="none" baseline="0" dirty="0" smtClean="0">
                <a:hlinkClick r:id="rId5"/>
              </a:rPr>
              <a:t>Link ne </a:t>
            </a:r>
            <a:r>
              <a:rPr lang="en-US" b="0" i="0" u="none" baseline="0" dirty="0" err="1" smtClean="0">
                <a:hlinkClick r:id="rId5"/>
              </a:rPr>
              <a:t>radi</a:t>
            </a:r>
            <a:endParaRPr lang="x-none" dirty="0" smtClean="0"/>
          </a:p>
          <a:p>
            <a:pPr marL="68580" indent="0" algn="l" rtl="0">
              <a:buNone/>
            </a:pPr>
            <a:endParaRPr lang="x-none" dirty="0" smtClean="0"/>
          </a:p>
          <a:p>
            <a:pPr marL="68580" indent="0" algn="l" rtl="0">
              <a:buNone/>
            </a:pPr>
            <a:endParaRPr lang="x-none" dirty="0" smtClean="0"/>
          </a:p>
          <a:p>
            <a:pPr lvl="0" algn="l" rtl="0"/>
            <a:endParaRPr lang="x-none" dirty="0" smtClean="0"/>
          </a:p>
          <a:p>
            <a:endParaRPr lang="x-none" dirty="0"/>
          </a:p>
        </p:txBody>
      </p:sp>
    </p:spTree>
    <p:extLst>
      <p:ext uri="{BB962C8B-B14F-4D97-AF65-F5344CB8AC3E}">
        <p14:creationId xmlns:p14="http://schemas.microsoft.com/office/powerpoint/2010/main" val="29665110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0" i="0" u="none" baseline="0" dirty="0" smtClean="0"/>
              <a:t>PITANJA I ODGOVORI</a:t>
            </a:r>
            <a:r>
              <a:rPr lang="x-none" b="0" i="0" u="none" baseline="0" smtClean="0"/>
              <a:t> </a:t>
            </a:r>
            <a:endParaRPr lang="x-none" dirty="0"/>
          </a:p>
        </p:txBody>
      </p:sp>
      <p:sp>
        <p:nvSpPr>
          <p:cNvPr id="3" name="Content Placeholder 2"/>
          <p:cNvSpPr>
            <a:spLocks noGrp="1"/>
          </p:cNvSpPr>
          <p:nvPr>
            <p:ph idx="1"/>
          </p:nvPr>
        </p:nvSpPr>
        <p:spPr>
          <a:xfrm>
            <a:off x="581192" y="2180497"/>
            <a:ext cx="11029615" cy="1726486"/>
          </a:xfrm>
        </p:spPr>
        <p:txBody>
          <a:bodyPr>
            <a:normAutofit/>
          </a:bodyPr>
          <a:lstStyle/>
          <a:p>
            <a:pPr algn="l" rtl="0"/>
            <a:r>
              <a:rPr lang="en-US" sz="4000" dirty="0" err="1" smtClean="0"/>
              <a:t>H</a:t>
            </a:r>
            <a:r>
              <a:rPr lang="en-US" sz="4000" b="0" i="0" u="none" baseline="0" dirty="0" err="1" smtClean="0"/>
              <a:t>vala</a:t>
            </a:r>
            <a:r>
              <a:rPr lang="en-US" sz="4000" b="0" i="0" u="none" baseline="0" dirty="0" smtClean="0"/>
              <a:t> </a:t>
            </a:r>
            <a:r>
              <a:rPr lang="en-US" sz="4000" b="0" i="0" u="none" baseline="0" dirty="0" err="1" smtClean="0"/>
              <a:t>Vam</a:t>
            </a:r>
            <a:r>
              <a:rPr lang="en-US" sz="4000" b="0" i="0" u="none" baseline="0" dirty="0" smtClean="0"/>
              <a:t> </a:t>
            </a:r>
            <a:r>
              <a:rPr lang="en-US" sz="4000" b="0" i="0" u="none" baseline="0" dirty="0" err="1" smtClean="0"/>
              <a:t>na</a:t>
            </a:r>
            <a:r>
              <a:rPr lang="en-US" sz="4000" b="0" i="0" u="none" baseline="0" dirty="0" smtClean="0"/>
              <a:t> </a:t>
            </a:r>
            <a:r>
              <a:rPr lang="en-US" sz="4000" b="0" i="0" u="none" baseline="0" dirty="0" err="1" smtClean="0"/>
              <a:t>prisustvu</a:t>
            </a:r>
            <a:r>
              <a:rPr lang="x-none" sz="4000" b="0" i="0" u="none" baseline="0" smtClean="0"/>
              <a:t> </a:t>
            </a:r>
            <a:endParaRPr lang="x-none" sz="4000" dirty="0"/>
          </a:p>
        </p:txBody>
      </p:sp>
      <p:sp>
        <p:nvSpPr>
          <p:cNvPr id="4" name="Rectangle 3"/>
          <p:cNvSpPr/>
          <p:nvPr/>
        </p:nvSpPr>
        <p:spPr>
          <a:xfrm>
            <a:off x="907473" y="4934635"/>
            <a:ext cx="10703334" cy="830997"/>
          </a:xfrm>
          <a:prstGeom prst="rect">
            <a:avLst/>
          </a:prstGeom>
        </p:spPr>
        <p:txBody>
          <a:bodyPr wrap="square">
            <a:spAutoFit/>
          </a:bodyPr>
          <a:lstStyle/>
          <a:p>
            <a:pPr algn="l" rtl="0"/>
            <a:r>
              <a:rPr lang="x-none" sz="2400" b="0" i="0" u="none" baseline="0">
                <a:solidFill>
                  <a:srgbClr val="C00000"/>
                </a:solidFill>
              </a:rPr>
              <a:t>OSHA Informativna stranica  </a:t>
            </a:r>
            <a:r>
              <a:rPr lang="x-none" sz="2400" b="0" i="0" u="none" baseline="0"/>
              <a:t>https://www.osha.gov/pls/publications/publication.AthruZ?pType=Types&amp;pID=2</a:t>
            </a:r>
            <a:endParaRPr lang="x-none" sz="2400" dirty="0"/>
          </a:p>
        </p:txBody>
      </p:sp>
    </p:spTree>
    <p:extLst>
      <p:ext uri="{BB962C8B-B14F-4D97-AF65-F5344CB8AC3E}">
        <p14:creationId xmlns:p14="http://schemas.microsoft.com/office/powerpoint/2010/main" val="4438893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7" y="907473"/>
            <a:ext cx="7024744" cy="838200"/>
          </a:xfrm>
        </p:spPr>
        <p:txBody>
          <a:bodyPr/>
          <a:lstStyle/>
          <a:p>
            <a:pPr algn="l" rtl="0"/>
            <a:r>
              <a:rPr lang="x-none" b="0" i="0" u="none" baseline="0">
                <a:solidFill>
                  <a:srgbClr val="2E9D1B"/>
                </a:solidFill>
              </a:rPr>
              <a:t>Preporuke: </a:t>
            </a:r>
            <a:endParaRPr lang="x-none" dirty="0">
              <a:solidFill>
                <a:srgbClr val="2E9D1B"/>
              </a:solidFill>
            </a:endParaRPr>
          </a:p>
        </p:txBody>
      </p:sp>
      <p:sp>
        <p:nvSpPr>
          <p:cNvPr id="3" name="Content Placeholder 2"/>
          <p:cNvSpPr>
            <a:spLocks noGrp="1"/>
          </p:cNvSpPr>
          <p:nvPr>
            <p:ph sz="quarter" idx="4294967295"/>
          </p:nvPr>
        </p:nvSpPr>
        <p:spPr>
          <a:xfrm>
            <a:off x="491837" y="2826326"/>
            <a:ext cx="11270672" cy="3844637"/>
          </a:xfrm>
          <a:prstGeom prst="rect">
            <a:avLst/>
          </a:prstGeom>
        </p:spPr>
        <p:txBody>
          <a:bodyPr>
            <a:normAutofit/>
          </a:bodyPr>
          <a:lstStyle/>
          <a:p>
            <a:r>
              <a:rPr lang="en-US" sz="1600" dirty="0">
                <a:hlinkClick r:id="rId2"/>
              </a:rPr>
              <a:t>Link to OSHA Fact Sheet - Workplace </a:t>
            </a:r>
            <a:r>
              <a:rPr lang="en-US" sz="1600" dirty="0" smtClean="0">
                <a:hlinkClick r:id="rId2"/>
              </a:rPr>
              <a:t>Violence</a:t>
            </a:r>
            <a:endParaRPr lang="en-US" sz="1600" dirty="0"/>
          </a:p>
          <a:p>
            <a:r>
              <a:rPr lang="en-US" sz="1600" dirty="0" smtClean="0">
                <a:hlinkClick r:id="rId3"/>
              </a:rPr>
              <a:t>Link </a:t>
            </a:r>
            <a:r>
              <a:rPr lang="en-US" sz="1600" dirty="0">
                <a:hlinkClick r:id="rId3"/>
              </a:rPr>
              <a:t>to Policies, Regulations, and Laws Related to Workplace </a:t>
            </a:r>
            <a:r>
              <a:rPr lang="en-US" sz="1600" dirty="0" smtClean="0">
                <a:hlinkClick r:id="rId3"/>
              </a:rPr>
              <a:t>Violence </a:t>
            </a:r>
            <a:r>
              <a:rPr lang="en-US" sz="1600" dirty="0">
                <a:hlinkClick r:id="rId3"/>
              </a:rPr>
              <a:t>for Fed Employers</a:t>
            </a:r>
            <a:r>
              <a:rPr lang="en-US" sz="1600" dirty="0"/>
              <a:t> </a:t>
            </a:r>
          </a:p>
          <a:p>
            <a:r>
              <a:rPr lang="en-US" sz="1600" dirty="0" smtClean="0">
                <a:hlinkClick r:id="rId4"/>
              </a:rPr>
              <a:t>Link </a:t>
            </a:r>
            <a:r>
              <a:rPr lang="en-US" sz="1600" dirty="0">
                <a:hlinkClick r:id="rId4"/>
              </a:rPr>
              <a:t>to Material Safety Data Sheets</a:t>
            </a:r>
            <a:endParaRPr lang="en-US" sz="1600" dirty="0"/>
          </a:p>
          <a:p>
            <a:r>
              <a:rPr lang="en-US" sz="1600" dirty="0">
                <a:hlinkClick r:id="rId5"/>
              </a:rPr>
              <a:t>Link to SHS</a:t>
            </a:r>
            <a:endParaRPr lang="en-US" sz="1600" dirty="0"/>
          </a:p>
          <a:p>
            <a:r>
              <a:rPr lang="en-US" sz="1600" dirty="0">
                <a:hlinkClick r:id="rId6"/>
              </a:rPr>
              <a:t>Link to Hazard Communication Guidelines for Compliance</a:t>
            </a:r>
            <a:endParaRPr lang="en-US" sz="1600" dirty="0"/>
          </a:p>
          <a:p>
            <a:r>
              <a:rPr lang="en-US" sz="1600" dirty="0">
                <a:hlinkClick r:id="rId7"/>
              </a:rPr>
              <a:t>Link to How to make your workplace safe</a:t>
            </a:r>
            <a:endParaRPr lang="en-US" sz="1600" dirty="0"/>
          </a:p>
          <a:p>
            <a:r>
              <a:rPr lang="en-US" sz="1600" dirty="0" smtClean="0">
                <a:hlinkClick r:id="rId8"/>
              </a:rPr>
              <a:t>link </a:t>
            </a:r>
            <a:r>
              <a:rPr lang="en-US" sz="1600" dirty="0">
                <a:hlinkClick r:id="rId8"/>
              </a:rPr>
              <a:t>to dhs.wisconsin.gov - Infection Control and Prevention - Educational Tools</a:t>
            </a:r>
            <a:endParaRPr lang="en-US" sz="1600" dirty="0"/>
          </a:p>
          <a:p>
            <a:r>
              <a:rPr lang="en-US" sz="1600" dirty="0">
                <a:hlinkClick r:id="rId9"/>
              </a:rPr>
              <a:t>Link to Safety Tips for Traveling for Work</a:t>
            </a:r>
            <a:endParaRPr lang="en-US" sz="1600" dirty="0"/>
          </a:p>
          <a:p>
            <a:endParaRPr lang="x-none" sz="1700" dirty="0" smtClean="0"/>
          </a:p>
          <a:p>
            <a:endParaRPr lang="x-none" sz="1700" dirty="0" smtClean="0"/>
          </a:p>
          <a:p>
            <a:endParaRPr lang="x-none" sz="1600" dirty="0" smtClean="0"/>
          </a:p>
          <a:p>
            <a:endParaRPr lang="x-none" sz="1600" dirty="0"/>
          </a:p>
          <a:p>
            <a:endParaRPr lang="x-none" sz="1600" dirty="0"/>
          </a:p>
          <a:p>
            <a:endParaRPr lang="x-none" sz="1600" dirty="0"/>
          </a:p>
        </p:txBody>
      </p:sp>
    </p:spTree>
    <p:extLst>
      <p:ext uri="{BB962C8B-B14F-4D97-AF65-F5344CB8AC3E}">
        <p14:creationId xmlns:p14="http://schemas.microsoft.com/office/powerpoint/2010/main" val="22449535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dirty="0">
                <a:solidFill>
                  <a:srgbClr val="2E9D1B"/>
                </a:solidFill>
              </a:rPr>
              <a:t>Preporuke: </a:t>
            </a:r>
            <a:r>
              <a:rPr lang="en-US" b="0" i="0" u="none" baseline="0" smtClean="0">
                <a:solidFill>
                  <a:srgbClr val="2E9D1B"/>
                </a:solidFill>
              </a:rPr>
              <a:t> </a:t>
            </a:r>
            <a:endParaRPr lang="x-none" dirty="0"/>
          </a:p>
        </p:txBody>
      </p:sp>
      <p:sp>
        <p:nvSpPr>
          <p:cNvPr id="4" name="Content Placeholder 3"/>
          <p:cNvSpPr>
            <a:spLocks noGrp="1"/>
          </p:cNvSpPr>
          <p:nvPr>
            <p:ph sz="half" idx="2"/>
          </p:nvPr>
        </p:nvSpPr>
        <p:spPr>
          <a:xfrm>
            <a:off x="581193" y="2061748"/>
            <a:ext cx="11029616" cy="3633047"/>
          </a:xfrm>
        </p:spPr>
        <p:txBody>
          <a:bodyPr>
            <a:normAutofit fontScale="85000" lnSpcReduction="20000"/>
          </a:bodyPr>
          <a:lstStyle/>
          <a:p>
            <a:r>
              <a:rPr lang="en-US" dirty="0">
                <a:hlinkClick r:id="rId3"/>
              </a:rPr>
              <a:t>Link to Guidelines for Preventing Workplace </a:t>
            </a:r>
            <a:r>
              <a:rPr lang="en-US" dirty="0" smtClean="0">
                <a:hlinkClick r:id="rId3"/>
              </a:rPr>
              <a:t>Violence </a:t>
            </a:r>
            <a:r>
              <a:rPr lang="en-US" dirty="0">
                <a:hlinkClick r:id="rId3"/>
              </a:rPr>
              <a:t>for Healthcare and Social Service Workers</a:t>
            </a:r>
            <a:endParaRPr lang="en-US" dirty="0"/>
          </a:p>
          <a:p>
            <a:r>
              <a:rPr lang="en-US" dirty="0" smtClean="0">
                <a:hlinkClick r:id="rId4"/>
              </a:rPr>
              <a:t>link </a:t>
            </a:r>
            <a:r>
              <a:rPr lang="en-US" dirty="0">
                <a:hlinkClick r:id="rId4"/>
              </a:rPr>
              <a:t>to Job Safety and Health. It's the Law</a:t>
            </a:r>
            <a:endParaRPr lang="en-US" dirty="0"/>
          </a:p>
          <a:p>
            <a:r>
              <a:rPr lang="en-US" dirty="0">
                <a:hlinkClick r:id="rId5"/>
              </a:rPr>
              <a:t>Link to OSHA Quick Card - Hazard Communication Safety Data Sheets</a:t>
            </a:r>
            <a:endParaRPr lang="en-US" dirty="0"/>
          </a:p>
          <a:p>
            <a:r>
              <a:rPr lang="en-US" dirty="0">
                <a:hlinkClick r:id="rId6"/>
              </a:rPr>
              <a:t>Link to OSHA Quick Card - HCS  Pictograms and Hazards</a:t>
            </a:r>
            <a:endParaRPr lang="en-US" dirty="0"/>
          </a:p>
          <a:p>
            <a:r>
              <a:rPr lang="en-US" dirty="0">
                <a:hlinkClick r:id="rId7"/>
              </a:rPr>
              <a:t>Link to OSHA Brief - Hazard Communication Standard: Labels and Pictograms</a:t>
            </a:r>
            <a:endParaRPr lang="en-US" dirty="0"/>
          </a:p>
          <a:p>
            <a:r>
              <a:rPr lang="en-US" dirty="0">
                <a:hlinkClick r:id="rId8"/>
              </a:rPr>
              <a:t>Link to OSHA Quick Card - Hazard Communication Standard Labels</a:t>
            </a:r>
            <a:endParaRPr lang="en-US" dirty="0"/>
          </a:p>
          <a:p>
            <a:r>
              <a:rPr lang="en-US" dirty="0">
                <a:hlinkClick r:id="rId9"/>
              </a:rPr>
              <a:t>Link to OSHA Fact Sheet - OSHA's </a:t>
            </a:r>
            <a:r>
              <a:rPr lang="en-US" dirty="0" err="1">
                <a:hlinkClick r:id="rId9"/>
              </a:rPr>
              <a:t>Bloodborne</a:t>
            </a:r>
            <a:r>
              <a:rPr lang="en-US" dirty="0">
                <a:hlinkClick r:id="rId9"/>
              </a:rPr>
              <a:t> Pathogens Standard</a:t>
            </a:r>
            <a:endParaRPr lang="en-US" dirty="0"/>
          </a:p>
          <a:p>
            <a:r>
              <a:rPr lang="en-US" dirty="0">
                <a:hlinkClick r:id="rId10"/>
              </a:rPr>
              <a:t>Link to How to Plan Workplace Emergencies and Evacuations</a:t>
            </a:r>
            <a:endParaRPr lang="en-US" dirty="0"/>
          </a:p>
          <a:p>
            <a:r>
              <a:rPr lang="en-US" dirty="0">
                <a:hlinkClick r:id="rId11"/>
              </a:rPr>
              <a:t>Link to Lack of Universal Precautions</a:t>
            </a:r>
            <a:endParaRPr lang="en-US" dirty="0"/>
          </a:p>
          <a:p>
            <a:r>
              <a:rPr lang="en-US" dirty="0">
                <a:hlinkClick r:id="rId12"/>
              </a:rPr>
              <a:t>Link to OSHA Fact Sheet - Lockout/</a:t>
            </a:r>
            <a:r>
              <a:rPr lang="en-US" dirty="0" err="1">
                <a:hlinkClick r:id="rId12"/>
              </a:rPr>
              <a:t>Tagout</a:t>
            </a:r>
            <a:endParaRPr lang="en-US" dirty="0"/>
          </a:p>
          <a:p>
            <a:r>
              <a:rPr lang="en-US" u="sng" dirty="0">
                <a:hlinkClick r:id="rId13"/>
              </a:rPr>
              <a:t>Link to OSHA Fact Sheet - PPE</a:t>
            </a:r>
            <a:endParaRPr lang="en-US" dirty="0"/>
          </a:p>
          <a:p>
            <a:endParaRPr lang="x-none" dirty="0"/>
          </a:p>
        </p:txBody>
      </p:sp>
    </p:spTree>
    <p:extLst>
      <p:ext uri="{BB962C8B-B14F-4D97-AF65-F5344CB8AC3E}">
        <p14:creationId xmlns:p14="http://schemas.microsoft.com/office/powerpoint/2010/main" val="2313814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largeImage" descr="Workplace Violence WP-VIOFS-E v02.jpg" title="Workplace Violance Policy"/>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6654" y="671946"/>
            <a:ext cx="4562163" cy="6019800"/>
          </a:xfrm>
          <a:prstGeom prst="rect">
            <a:avLst/>
          </a:prstGeom>
          <a:ln>
            <a:noFill/>
          </a:ln>
          <a:effectLst>
            <a:softEdge rad="112500"/>
          </a:effectLst>
        </p:spPr>
      </p:pic>
      <p:sp>
        <p:nvSpPr>
          <p:cNvPr id="2" name="Title 1"/>
          <p:cNvSpPr>
            <a:spLocks noGrp="1"/>
          </p:cNvSpPr>
          <p:nvPr>
            <p:ph type="title"/>
          </p:nvPr>
        </p:nvSpPr>
        <p:spPr>
          <a:xfrm>
            <a:off x="533400" y="1046018"/>
            <a:ext cx="3248891" cy="685800"/>
          </a:xfrm>
        </p:spPr>
        <p:txBody>
          <a:bodyPr>
            <a:normAutofit fontScale="90000"/>
          </a:bodyPr>
          <a:lstStyle/>
          <a:p>
            <a:pPr algn="l" rtl="0"/>
            <a:r>
              <a:rPr lang="x-none" b="0" i="0" u="none" baseline="0">
                <a:solidFill>
                  <a:srgbClr val="2E9D1B"/>
                </a:solidFill>
              </a:rPr>
              <a:t>Nulta tolerancija:</a:t>
            </a:r>
            <a:endParaRPr lang="x-none" dirty="0">
              <a:solidFill>
                <a:srgbClr val="2E9D1B"/>
              </a:solidFill>
            </a:endParaRPr>
          </a:p>
        </p:txBody>
      </p:sp>
      <p:sp>
        <p:nvSpPr>
          <p:cNvPr id="3" name="TextBox 2"/>
          <p:cNvSpPr txBox="1"/>
          <p:nvPr/>
        </p:nvSpPr>
        <p:spPr>
          <a:xfrm>
            <a:off x="793174" y="2008910"/>
            <a:ext cx="5960917" cy="3847207"/>
          </a:xfrm>
          <a:prstGeom prst="rect">
            <a:avLst/>
          </a:prstGeom>
          <a:noFill/>
        </p:spPr>
        <p:txBody>
          <a:bodyPr wrap="square" rtlCol="0">
            <a:spAutoFit/>
          </a:bodyPr>
          <a:lstStyle/>
          <a:p>
            <a:pPr marL="342900" indent="-342900" algn="l" rtl="0">
              <a:buClr>
                <a:srgbClr val="0070C0"/>
              </a:buClr>
              <a:buFont typeface="Wingdings" panose="05000000000000000000" pitchFamily="2" charset="2"/>
              <a:buChar char="§"/>
            </a:pPr>
            <a:r>
              <a:rPr lang="x-none" sz="2400" b="0" i="0" u="none" baseline="0" dirty="0"/>
              <a:t>Primjeri obuhvataju:</a:t>
            </a:r>
          </a:p>
          <a:p>
            <a:pPr marL="342900" indent="-342900" algn="l" rtl="0">
              <a:buClr>
                <a:srgbClr val="0070C0"/>
              </a:buClr>
              <a:buFont typeface="Wingdings" panose="05000000000000000000" pitchFamily="2" charset="2"/>
              <a:buChar char="§"/>
            </a:pPr>
            <a:r>
              <a:rPr lang="x-none" sz="2400" b="0" i="0" u="none" baseline="0" dirty="0"/>
              <a:t>Diskriminaciju</a:t>
            </a:r>
          </a:p>
          <a:p>
            <a:pPr marL="342900" indent="-342900" algn="l" rtl="0">
              <a:buClr>
                <a:srgbClr val="0070C0"/>
              </a:buClr>
              <a:buFont typeface="Wingdings" panose="05000000000000000000" pitchFamily="2" charset="2"/>
              <a:buChar char="§"/>
            </a:pPr>
            <a:r>
              <a:rPr lang="x-none" sz="2400" b="0" i="0" u="none" baseline="0" dirty="0"/>
              <a:t>Fizičko uznemiravanje</a:t>
            </a:r>
          </a:p>
          <a:p>
            <a:pPr marL="342900" indent="-342900" algn="l" rtl="0">
              <a:buClr>
                <a:srgbClr val="0070C0"/>
              </a:buClr>
              <a:buFont typeface="Wingdings" panose="05000000000000000000" pitchFamily="2" charset="2"/>
              <a:buChar char="§"/>
            </a:pPr>
            <a:r>
              <a:rPr lang="x-none" sz="2400" b="0" i="0" u="none" baseline="0" dirty="0"/>
              <a:t>Verbalno uznemiravanje</a:t>
            </a:r>
          </a:p>
          <a:p>
            <a:pPr marL="342900" indent="-342900" algn="l" rtl="0">
              <a:buClr>
                <a:srgbClr val="0070C0"/>
              </a:buClr>
              <a:buFont typeface="Wingdings" panose="05000000000000000000" pitchFamily="2" charset="2"/>
              <a:buChar char="§"/>
            </a:pPr>
            <a:r>
              <a:rPr lang="x-none" sz="2400" b="0" i="0" u="none" baseline="0" dirty="0"/>
              <a:t>Seksualno uznemiravanje</a:t>
            </a:r>
          </a:p>
          <a:p>
            <a:pPr marL="342900" indent="-342900" algn="l" rtl="0">
              <a:buClr>
                <a:srgbClr val="0070C0"/>
              </a:buClr>
              <a:buFont typeface="Wingdings" panose="05000000000000000000" pitchFamily="2" charset="2"/>
              <a:buChar char="§"/>
            </a:pPr>
            <a:r>
              <a:rPr lang="x-none" sz="2400" b="0" i="0" u="none" baseline="0" dirty="0"/>
              <a:t>Zlostavljanje</a:t>
            </a:r>
          </a:p>
          <a:p>
            <a:pPr marL="342900" indent="-342900" algn="l" rtl="0">
              <a:buClr>
                <a:srgbClr val="0070C0"/>
              </a:buClr>
              <a:buFont typeface="Wingdings" panose="05000000000000000000" pitchFamily="2" charset="2"/>
              <a:buChar char="§"/>
            </a:pPr>
            <a:r>
              <a:rPr lang="x-none" sz="2400" b="0" i="0" u="none" baseline="0" dirty="0"/>
              <a:t>Pronevjeru imovine</a:t>
            </a:r>
          </a:p>
          <a:p>
            <a:pPr marL="342900" indent="-342900" algn="l" rtl="0">
              <a:buClr>
                <a:srgbClr val="0070C0"/>
              </a:buClr>
              <a:buFont typeface="Wingdings" panose="05000000000000000000" pitchFamily="2" charset="2"/>
              <a:buChar char="§"/>
            </a:pPr>
            <a:r>
              <a:rPr lang="x-none" sz="2400" b="0" i="0" u="none" baseline="0" dirty="0"/>
              <a:t>Osvetu</a:t>
            </a:r>
          </a:p>
          <a:p>
            <a:pPr marL="342900" indent="-342900" algn="l" rtl="0">
              <a:buClr>
                <a:srgbClr val="0070C0"/>
              </a:buClr>
              <a:buFont typeface="Wingdings" panose="05000000000000000000" pitchFamily="2" charset="2"/>
              <a:buChar char="§"/>
            </a:pPr>
            <a:endParaRPr lang="x-none" sz="2000" dirty="0"/>
          </a:p>
          <a:p>
            <a:pPr algn="l" rtl="0">
              <a:buClr>
                <a:srgbClr val="0070C0"/>
              </a:buClr>
            </a:pPr>
            <a:r>
              <a:rPr lang="x-none" sz="1600" b="0" i="0" u="none" baseline="0" dirty="0"/>
              <a:t>Poster o nultoj toleranciji:  </a:t>
            </a:r>
          </a:p>
          <a:p>
            <a:pPr algn="l" rtl="0">
              <a:buClr>
                <a:srgbClr val="0070C0"/>
              </a:buClr>
            </a:pPr>
            <a:r>
              <a:rPr lang="en-US" sz="1600" b="0" i="0" u="none" baseline="0" dirty="0" smtClean="0">
                <a:hlinkClick r:id="rId4"/>
              </a:rPr>
              <a:t>Link </a:t>
            </a:r>
            <a:r>
              <a:rPr lang="en-US" sz="1600" b="0" i="0" u="none" baseline="0" dirty="0" err="1" smtClean="0">
                <a:hlinkClick r:id="rId4"/>
              </a:rPr>
              <a:t>na</a:t>
            </a:r>
            <a:r>
              <a:rPr lang="en-US" sz="1600" b="0" i="0" u="none" baseline="0" dirty="0" smtClean="0">
                <a:hlinkClick r:id="rId4"/>
              </a:rPr>
              <a:t> poster </a:t>
            </a:r>
            <a:r>
              <a:rPr lang="en-US" sz="1600" b="0" i="0" u="none" baseline="0" dirty="0" err="1" smtClean="0">
                <a:hlinkClick r:id="rId4"/>
              </a:rPr>
              <a:t>nulte</a:t>
            </a:r>
            <a:r>
              <a:rPr lang="en-US" sz="1600" b="0" i="0" u="none" baseline="0" dirty="0" smtClean="0">
                <a:hlinkClick r:id="rId4"/>
              </a:rPr>
              <a:t> </a:t>
            </a:r>
            <a:r>
              <a:rPr lang="en-US" sz="1600" b="0" i="0" u="none" baseline="0" dirty="0" err="1" smtClean="0">
                <a:hlinkClick r:id="rId4"/>
              </a:rPr>
              <a:t>tolerancije</a:t>
            </a:r>
            <a:endParaRPr lang="x-none" sz="1600" b="0" i="0" u="none" baseline="0" dirty="0"/>
          </a:p>
        </p:txBody>
      </p:sp>
    </p:spTree>
    <p:extLst>
      <p:ext uri="{BB962C8B-B14F-4D97-AF65-F5344CB8AC3E}">
        <p14:creationId xmlns:p14="http://schemas.microsoft.com/office/powerpoint/2010/main" val="1661260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4031</TotalTime>
  <Words>7253</Words>
  <Application>Microsoft Office PowerPoint</Application>
  <PresentationFormat>Widescreen</PresentationFormat>
  <Paragraphs>643</Paragraphs>
  <Slides>82</Slides>
  <Notes>35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82</vt:i4>
      </vt:variant>
    </vt:vector>
  </HeadingPairs>
  <TitlesOfParts>
    <vt:vector size="91" baseType="lpstr">
      <vt:lpstr>Arial</vt:lpstr>
      <vt:lpstr>Calibri</vt:lpstr>
      <vt:lpstr>Courier New</vt:lpstr>
      <vt:lpstr>Gill Sans MT</vt:lpstr>
      <vt:lpstr>Tahoma</vt:lpstr>
      <vt:lpstr>Times New Roman</vt:lpstr>
      <vt:lpstr>Wingdings</vt:lpstr>
      <vt:lpstr>Wingdings 2</vt:lpstr>
      <vt:lpstr>Dividend</vt:lpstr>
      <vt:lpstr>Sigurnost i zdravlje na radnom mjestu  Šta svi trebamo poznavati</vt:lpstr>
      <vt:lpstr>PREGLED TRENINGA </vt:lpstr>
      <vt:lpstr>GLAVNE TEME TRENINGA: </vt:lpstr>
      <vt:lpstr>Prevencija nasilja na radnom mjestu </vt:lpstr>
      <vt:lpstr>Šta je nasilje na radnom mjestu? </vt:lpstr>
      <vt:lpstr> ŠTA POSLODAVCI TREBA DA UČINE NAKON AKTA NASILJA NA RADNOM MJESTU? </vt:lpstr>
      <vt:lpstr>Prava radnika po odredbama OSHA Zakona:  </vt:lpstr>
      <vt:lpstr>Primjeri prevencije rizika za zdravstvene i socijalne radnike:</vt:lpstr>
      <vt:lpstr>Nulta tolerancija:</vt:lpstr>
      <vt:lpstr>Šta poslodavac može učiniti: </vt:lpstr>
      <vt:lpstr>Lična zaštita: </vt:lpstr>
      <vt:lpstr> 1. AKtivNOST: RASPRAVA U RAZREDU</vt:lpstr>
      <vt:lpstr>Zaštita na radu i zdravlje </vt:lpstr>
      <vt:lpstr>Definicija sigurnosti na radnom mjestu:</vt:lpstr>
      <vt:lpstr>To je Zakon: </vt:lpstr>
      <vt:lpstr>OSHA link za zdravstvene radnike </vt:lpstr>
      <vt:lpstr>OSHA linkovi za građevinare </vt:lpstr>
      <vt:lpstr>Zaštita mašina: </vt:lpstr>
      <vt:lpstr>Zaštita mašina                                                        nastavak </vt:lpstr>
      <vt:lpstr>Ergonomija:  odnosi se na sjedenje, stajanje, ponavljanje pokreta</vt:lpstr>
      <vt:lpstr>Ispravna mehanika tijela:  </vt:lpstr>
      <vt:lpstr>Vodite brigu o svojim leđima </vt:lpstr>
      <vt:lpstr>Vodite brigu o svojim leđima:</vt:lpstr>
      <vt:lpstr>Šta naglasiti prilikom dizanja </vt:lpstr>
      <vt:lpstr>Propisi za buku: </vt:lpstr>
      <vt:lpstr>Radni prostor:</vt:lpstr>
      <vt:lpstr>Potencijalne opasnosti u kancelariji: </vt:lpstr>
      <vt:lpstr>Potencijalne opasnosti u kancelariji:  </vt:lpstr>
      <vt:lpstr>Pravilna upotreba alata: </vt:lpstr>
      <vt:lpstr>Sigurnost Električne opreme i alata: </vt:lpstr>
      <vt:lpstr>Kada zatvoriti / označiti:</vt:lpstr>
      <vt:lpstr>Zatvaranje / Označavanje (Loto)</vt:lpstr>
      <vt:lpstr>Lična zaštitna oprema: </vt:lpstr>
      <vt:lpstr>2. AKTIVNOST: JAVNO DEMONSTRIRANJE</vt:lpstr>
      <vt:lpstr>hemiJSKE OPASNOSTI </vt:lpstr>
      <vt:lpstr>DA LI ZNATE: </vt:lpstr>
      <vt:lpstr>  POSTOJE ČETIRI OSNOVNA NAČINA NA KOJE HEMIKALIJE MOGU PRODRIJETI U VAŠE TIJELO: </vt:lpstr>
      <vt:lpstr>IZLOŽENOST OTROVIMA: </vt:lpstr>
      <vt:lpstr>STEPENI KISELOSTI (pH): </vt:lpstr>
      <vt:lpstr>VODIČ U GLOBALni HARMONIZovani Sistem (GHS)</vt:lpstr>
      <vt:lpstr>FIZIČKA STANJA  </vt:lpstr>
      <vt:lpstr>VRSTE  FIZIČKIH OPASNOSTI </vt:lpstr>
      <vt:lpstr>VRSTE OPASNOSTI za zdravlje</vt:lpstr>
      <vt:lpstr>OPASNOSTI za okolinu</vt:lpstr>
      <vt:lpstr>Trebate znati: </vt:lpstr>
      <vt:lpstr>Sigurnosno-tehnički listovi: </vt:lpstr>
      <vt:lpstr>HCS Piktogrami: </vt:lpstr>
      <vt:lpstr>3. Aktivnost: imenujte Piktogram </vt:lpstr>
      <vt:lpstr>Toksičnost</vt:lpstr>
      <vt:lpstr>Vatra Zapaijivo</vt:lpstr>
      <vt:lpstr>Uzvičnik Nadražajuće  Uzvičnik Nadražajuće  </vt:lpstr>
      <vt:lpstr>Plinovi pod pritiskom </vt:lpstr>
      <vt:lpstr>Ostećenja kože/ Opekotine </vt:lpstr>
      <vt:lpstr>Eksplodirajuća bomba Eksplozivi</vt:lpstr>
      <vt:lpstr>Plamen preko kruga Oksidirajuće sredstvo </vt:lpstr>
      <vt:lpstr>Okolina (neobavezno) - Zatrovanost vode znak</vt:lpstr>
      <vt:lpstr>Akutna zatrovanost</vt:lpstr>
      <vt:lpstr>Opšte mjere opreza </vt:lpstr>
      <vt:lpstr>Krvni patogeni:</vt:lpstr>
      <vt:lpstr>Kako se krv i tjelesne tekućine prenose sa jedne osobe na drugu?  </vt:lpstr>
      <vt:lpstr>Bloodborne Pathogens</vt:lpstr>
      <vt:lpstr>Opšte mjere opreza</vt:lpstr>
      <vt:lpstr>Sigurnost, zdravlje i ebola: </vt:lpstr>
      <vt:lpstr>Pomoć zaposlenoj osobi:</vt:lpstr>
      <vt:lpstr>Čišćenje područja: </vt:lpstr>
      <vt:lpstr>Kašljanje i kihanje: </vt:lpstr>
      <vt:lpstr>Efektne tehnike pranja ruku </vt:lpstr>
      <vt:lpstr>4. AKTIVNOST: PrAVILNO PRANJE RUKU  DemonstrACIJA</vt:lpstr>
      <vt:lpstr>Izvještavanje </vt:lpstr>
      <vt:lpstr>Izvještavanje: </vt:lpstr>
      <vt:lpstr>Prijavljivanje incidenta: </vt:lpstr>
      <vt:lpstr>Podnošenje žalbe / Prijavljivanje sigurnosnih i zdravstvenih nepravilnosti </vt:lpstr>
      <vt:lpstr>OD  1. januara 2015.  svi poslodavci moraju prijaviti  </vt:lpstr>
      <vt:lpstr>ROK ZA PODNOŠENJE ŽALBE</vt:lpstr>
      <vt:lpstr>Gdje se obratiti za pomoć: </vt:lpstr>
      <vt:lpstr>Zaštita “zviždača”:  </vt:lpstr>
      <vt:lpstr>Šta je osveta:</vt:lpstr>
      <vt:lpstr>Osveta:</vt:lpstr>
      <vt:lpstr>5. AKTIVNOST: UPITAJTE POLAZNIKE  DA ODGOVORE NA NIŽE NAVEDENA PITANJA</vt:lpstr>
      <vt:lpstr>PITANJA I ODGOVORI </vt:lpstr>
      <vt:lpstr>Preporuke: </vt:lpstr>
      <vt:lpstr>Preporuke: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Safety &amp; Health Training</dc:title>
  <dc:creator>Gail Warchol</dc:creator>
  <cp:lastModifiedBy>Washington, L. Sherea - OSHA</cp:lastModifiedBy>
  <cp:revision>256</cp:revision>
  <cp:lastPrinted>2015-09-24T12:52:18Z</cp:lastPrinted>
  <dcterms:created xsi:type="dcterms:W3CDTF">2016-02-01T21:07:22Z</dcterms:created>
  <dcterms:modified xsi:type="dcterms:W3CDTF">2020-10-16T14:31:44Z</dcterms:modified>
</cp:coreProperties>
</file>