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61"/>
  </p:notesMasterIdLst>
  <p:handoutMasterIdLst>
    <p:handoutMasterId r:id="rId62"/>
  </p:handoutMasterIdLst>
  <p:sldIdLst>
    <p:sldId id="285" r:id="rId2"/>
    <p:sldId id="360" r:id="rId3"/>
    <p:sldId id="361" r:id="rId4"/>
    <p:sldId id="362" r:id="rId5"/>
    <p:sldId id="356" r:id="rId6"/>
    <p:sldId id="357" r:id="rId7"/>
    <p:sldId id="287" r:id="rId8"/>
    <p:sldId id="308" r:id="rId9"/>
    <p:sldId id="309" r:id="rId10"/>
    <p:sldId id="358" r:id="rId11"/>
    <p:sldId id="310" r:id="rId12"/>
    <p:sldId id="292" r:id="rId13"/>
    <p:sldId id="293" r:id="rId14"/>
    <p:sldId id="294" r:id="rId15"/>
    <p:sldId id="298" r:id="rId16"/>
    <p:sldId id="299" r:id="rId17"/>
    <p:sldId id="311" r:id="rId18"/>
    <p:sldId id="301" r:id="rId19"/>
    <p:sldId id="312" r:id="rId20"/>
    <p:sldId id="313" r:id="rId21"/>
    <p:sldId id="314" r:id="rId22"/>
    <p:sldId id="305" r:id="rId23"/>
    <p:sldId id="306" r:id="rId24"/>
    <p:sldId id="318" r:id="rId25"/>
    <p:sldId id="317" r:id="rId26"/>
    <p:sldId id="320" r:id="rId27"/>
    <p:sldId id="316"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50" r:id="rId41"/>
    <p:sldId id="353" r:id="rId42"/>
    <p:sldId id="354" r:id="rId43"/>
    <p:sldId id="333" r:id="rId44"/>
    <p:sldId id="334" r:id="rId45"/>
    <p:sldId id="35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12" autoAdjust="0"/>
    <p:restoredTop sz="86446" autoAdjust="0"/>
  </p:normalViewPr>
  <p:slideViewPr>
    <p:cSldViewPr snapToGrid="0">
      <p:cViewPr varScale="1">
        <p:scale>
          <a:sx n="62" d="100"/>
          <a:sy n="62" d="100"/>
        </p:scale>
        <p:origin x="485" y="62"/>
      </p:cViewPr>
      <p:guideLst>
        <p:guide orient="horz" pos="2160"/>
        <p:guide pos="3840"/>
      </p:guideLst>
    </p:cSldViewPr>
  </p:slideViewPr>
  <p:outlineViewPr>
    <p:cViewPr>
      <p:scale>
        <a:sx n="33" d="100"/>
        <a:sy n="33" d="100"/>
      </p:scale>
      <p:origin x="240" y="0"/>
    </p:cViewPr>
  </p:outlin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2/8/2018</a:t>
            </a: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2/8/2018</a:t>
            </a:r>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5E52225-E8E4-4D17-A44E-888BD7B181A7}" type="slidenum">
              <a:rPr lang="en-US" altLang="en-US"/>
              <a:pPr>
                <a:spcBef>
                  <a:spcPct val="0"/>
                </a:spcBef>
              </a:pPr>
              <a:t>2</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This material was produced under the Susan Harwood training grant number SH-31198-SH7 from the Occupational Safety and Health Administration, U.S. Department of Labor.</a:t>
            </a:r>
          </a:p>
        </p:txBody>
      </p:sp>
    </p:spTree>
    <p:extLst>
      <p:ext uri="{BB962C8B-B14F-4D97-AF65-F5344CB8AC3E}">
        <p14:creationId xmlns:p14="http://schemas.microsoft.com/office/powerpoint/2010/main" val="400514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This photo shows missing handrails on a stairway under construction.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11</a:t>
            </a:fld>
            <a:endParaRPr lang="en-US" altLang="en-US"/>
          </a:p>
        </p:txBody>
      </p:sp>
    </p:spTree>
    <p:extLst>
      <p:ext uri="{BB962C8B-B14F-4D97-AF65-F5344CB8AC3E}">
        <p14:creationId xmlns:p14="http://schemas.microsoft.com/office/powerpoint/2010/main" val="1221472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291567C2-7C7D-49C0-A8DF-735D676BA0A7}"/>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366DD41A-FD7E-4D54-BBE9-E739F71484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Properly installed metal adjustable guardrail system. Image shows a steel stairrail and hand rail solution installed to a stairway under construction. </a:t>
            </a:r>
          </a:p>
        </p:txBody>
      </p:sp>
      <p:sp>
        <p:nvSpPr>
          <p:cNvPr id="112644" name="Slide Number Placeholder 3">
            <a:extLst>
              <a:ext uri="{FF2B5EF4-FFF2-40B4-BE49-F238E27FC236}">
                <a16:creationId xmlns:a16="http://schemas.microsoft.com/office/drawing/2014/main" id="{DF4951E4-8A85-4227-958F-96D8D618CA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CFA8277-21B3-4BC9-B616-8D4089AEDC44}" type="slidenum">
              <a:rPr lang="en-US" altLang="en-US"/>
              <a:pPr>
                <a:spcBef>
                  <a:spcPct val="0"/>
                </a:spcBef>
              </a:pPr>
              <a:t>12</a:t>
            </a:fld>
            <a:endParaRPr lang="en-US" altLang="en-US"/>
          </a:p>
        </p:txBody>
      </p:sp>
    </p:spTree>
    <p:extLst>
      <p:ext uri="{BB962C8B-B14F-4D97-AF65-F5344CB8AC3E}">
        <p14:creationId xmlns:p14="http://schemas.microsoft.com/office/powerpoint/2010/main" val="95740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8BFD576C-DF2E-4EEA-84E8-669436E0F6CB}"/>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092F44CC-6394-4836-8284-86578E41F3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Properly installed metal adjustable guardrail system. By installing a toprail 36 inches high, allows one railing system to serve as both a hand rail and stairrail. </a:t>
            </a:r>
          </a:p>
          <a:p>
            <a:pPr rtl="0"/>
            <a:endParaRPr lang="en-US" altLang="en-US" dirty="0">
              <a:latin typeface="Arial" panose="020B0604020202020204" pitchFamily="34" charset="0"/>
            </a:endParaRPr>
          </a:p>
          <a:p>
            <a:pPr rtl="0"/>
            <a:r>
              <a:rPr lang="es" b="1">
                <a:latin typeface="Arial" panose="020B0604020202020204" pitchFamily="34" charset="0"/>
              </a:rPr>
              <a:t>Discuss</a:t>
            </a:r>
            <a:r>
              <a:rPr lang="es">
                <a:latin typeface="Arial" panose="020B0604020202020204" pitchFamily="34" charset="0"/>
              </a:rPr>
              <a:t> how this particular system can be modified to protect workers on stilts by adding a double top rail. </a:t>
            </a:r>
            <a:endParaRPr lang="en-US" altLang="en-US" b="1" dirty="0">
              <a:latin typeface="Arial" panose="020B0604020202020204" pitchFamily="34" charset="0"/>
            </a:endParaRPr>
          </a:p>
        </p:txBody>
      </p:sp>
      <p:sp>
        <p:nvSpPr>
          <p:cNvPr id="114692" name="Slide Number Placeholder 3">
            <a:extLst>
              <a:ext uri="{FF2B5EF4-FFF2-40B4-BE49-F238E27FC236}">
                <a16:creationId xmlns:a16="http://schemas.microsoft.com/office/drawing/2014/main" id="{DA7A4BBA-2A3A-4C37-9CD3-B853D06F27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6ABEB36-7674-4AEE-81F7-E71BD54339AB}" type="slidenum">
              <a:rPr lang="en-US" altLang="en-US"/>
              <a:pPr>
                <a:spcBef>
                  <a:spcPct val="0"/>
                </a:spcBef>
              </a:pPr>
              <a:t>13</a:t>
            </a:fld>
            <a:endParaRPr lang="en-US" altLang="en-US"/>
          </a:p>
        </p:txBody>
      </p:sp>
    </p:spTree>
    <p:extLst>
      <p:ext uri="{BB962C8B-B14F-4D97-AF65-F5344CB8AC3E}">
        <p14:creationId xmlns:p14="http://schemas.microsoft.com/office/powerpoint/2010/main" val="2967902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5E22553-FABB-4F95-BE17-B05D6D21236A}"/>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9D247F72-37E9-49D3-A701-8CF13A6E64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these two temporary guardrail systems used on a stairway. </a:t>
            </a:r>
          </a:p>
        </p:txBody>
      </p:sp>
      <p:sp>
        <p:nvSpPr>
          <p:cNvPr id="116740" name="Slide Number Placeholder 3">
            <a:extLst>
              <a:ext uri="{FF2B5EF4-FFF2-40B4-BE49-F238E27FC236}">
                <a16:creationId xmlns:a16="http://schemas.microsoft.com/office/drawing/2014/main" id="{C9D7FAA5-5EE3-4713-B3CB-4EC022F99E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54939440-CCCF-48A5-89DC-90A4E7B7C205}" type="slidenum">
              <a:rPr lang="en-US" altLang="en-US"/>
              <a:pPr>
                <a:spcBef>
                  <a:spcPct val="0"/>
                </a:spcBef>
              </a:pPr>
              <a:t>14</a:t>
            </a:fld>
            <a:endParaRPr lang="en-US" altLang="en-US"/>
          </a:p>
        </p:txBody>
      </p:sp>
    </p:spTree>
    <p:extLst>
      <p:ext uri="{BB962C8B-B14F-4D97-AF65-F5344CB8AC3E}">
        <p14:creationId xmlns:p14="http://schemas.microsoft.com/office/powerpoint/2010/main" val="165007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0177395D-C72B-4B64-BFE0-702436B9EB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B1C7A538-0D3D-4FA3-91C6-12C694441FD4}" type="slidenum">
              <a:rPr lang="en-US" altLang="en-US"/>
              <a:pPr>
                <a:spcBef>
                  <a:spcPct val="0"/>
                </a:spcBef>
              </a:pPr>
              <a:t>15</a:t>
            </a:fld>
            <a:endParaRPr lang="en-US" altLang="en-US"/>
          </a:p>
        </p:txBody>
      </p:sp>
      <p:sp>
        <p:nvSpPr>
          <p:cNvPr id="124931" name="Rectangle 2">
            <a:extLst>
              <a:ext uri="{FF2B5EF4-FFF2-40B4-BE49-F238E27FC236}">
                <a16:creationId xmlns:a16="http://schemas.microsoft.com/office/drawing/2014/main" id="{42251F57-5565-4627-A0E4-C2552C64641B}"/>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ED4CF9AE-ABD5-411C-87E8-4C7E4DC991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A </a:t>
            </a:r>
            <a:r>
              <a:rPr lang="es" i="0">
                <a:latin typeface="Arial" panose="020B0604020202020204" pitchFamily="34" charset="0"/>
              </a:rPr>
              <a:t>hole cover </a:t>
            </a:r>
            <a:r>
              <a:rPr lang="es">
                <a:latin typeface="Arial" panose="020B0604020202020204" pitchFamily="34" charset="0"/>
              </a:rPr>
              <a:t>is a secured and marked cover which protects workers from tripping or stepping into or through a hole on walking/working surfaces and keeps objects from falling through a hole. </a:t>
            </a:r>
          </a:p>
        </p:txBody>
      </p:sp>
    </p:spTree>
    <p:extLst>
      <p:ext uri="{BB962C8B-B14F-4D97-AF65-F5344CB8AC3E}">
        <p14:creationId xmlns:p14="http://schemas.microsoft.com/office/powerpoint/2010/main" val="2885785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FB325969-7568-444C-BCA6-D3EF1993C668}"/>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41BEA2C8-A966-46C0-A1CE-BF43A9D280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Hole covers must be used on any hole larger than 2 inches by 2 inches. Examples of these openings include:</a:t>
            </a:r>
          </a:p>
          <a:p>
            <a:pPr marL="0" lvl="0" indent="0" rtl="0" eaLnBrk="1" hangingPunct="1">
              <a:buFont typeface="Arial" panose="020B0604020202020204" pitchFamily="34" charset="0"/>
              <a:buChar char="•"/>
            </a:pPr>
            <a:r>
              <a:rPr lang="es" sz="2800"/>
              <a:t> Fireplace openings </a:t>
            </a:r>
          </a:p>
          <a:p>
            <a:pPr marL="0" lvl="0" indent="0" rtl="0" eaLnBrk="1" hangingPunct="1">
              <a:buFont typeface="Arial" panose="020B0604020202020204" pitchFamily="34" charset="0"/>
              <a:buChar char="•"/>
            </a:pPr>
            <a:r>
              <a:rPr lang="es" sz="2800"/>
              <a:t> Skylights</a:t>
            </a:r>
          </a:p>
          <a:p>
            <a:pPr marL="0" lvl="0" indent="0" rtl="0" eaLnBrk="1" hangingPunct="1">
              <a:buFont typeface="Arial" panose="020B0604020202020204" pitchFamily="34" charset="0"/>
              <a:buChar char="•"/>
            </a:pPr>
            <a:r>
              <a:rPr lang="es" sz="2800"/>
              <a:t> Basement stair openings</a:t>
            </a:r>
          </a:p>
          <a:p>
            <a:pPr marL="0" lvl="0" indent="0" rtl="0" eaLnBrk="1" hangingPunct="1">
              <a:buFont typeface="Arial" panose="020B0604020202020204" pitchFamily="34" charset="0"/>
              <a:buChar char="•"/>
            </a:pPr>
            <a:r>
              <a:rPr lang="es" sz="2800"/>
              <a:t> Floor heating, ventilating, and air-conditioning (HVAC) registers </a:t>
            </a:r>
          </a:p>
          <a:p>
            <a:pPr marL="0" lvl="0" indent="0" rtl="0" eaLnBrk="1" hangingPunct="1">
              <a:buFont typeface="Arial" panose="020B0604020202020204" pitchFamily="34" charset="0"/>
              <a:buChar char="•"/>
            </a:pPr>
            <a:r>
              <a:rPr lang="es" sz="2800"/>
              <a:t> Plumbing floor cutouts	</a:t>
            </a:r>
          </a:p>
          <a:p>
            <a:pPr rtl="0"/>
            <a:endParaRPr lang="en-US" altLang="en-US" b="0" dirty="0">
              <a:latin typeface="Arial" panose="020B0604020202020204" pitchFamily="34" charset="0"/>
            </a:endParaRPr>
          </a:p>
        </p:txBody>
      </p:sp>
      <p:sp>
        <p:nvSpPr>
          <p:cNvPr id="126980" name="Slide Number Placeholder 3">
            <a:extLst>
              <a:ext uri="{FF2B5EF4-FFF2-40B4-BE49-F238E27FC236}">
                <a16:creationId xmlns:a16="http://schemas.microsoft.com/office/drawing/2014/main" id="{BF79B0C7-7B88-43E2-B08A-62C5B8BD40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A150A48-33F9-4008-A018-F8E1E1FD8877}" type="slidenum">
              <a:rPr lang="en-US" altLang="en-US"/>
              <a:pPr>
                <a:spcBef>
                  <a:spcPct val="0"/>
                </a:spcBef>
              </a:pPr>
              <a:t>16</a:t>
            </a:fld>
            <a:endParaRPr lang="en-US" altLang="en-US"/>
          </a:p>
        </p:txBody>
      </p:sp>
    </p:spTree>
    <p:extLst>
      <p:ext uri="{BB962C8B-B14F-4D97-AF65-F5344CB8AC3E}">
        <p14:creationId xmlns:p14="http://schemas.microsoft.com/office/powerpoint/2010/main" val="3151757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CD1741-659C-4B2C-A131-268B84CB7D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E88A5874-07F9-4B58-BA63-ED444ACB344D}" type="slidenum">
              <a:rPr lang="en-US" altLang="en-US"/>
              <a:pPr>
                <a:spcBef>
                  <a:spcPct val="0"/>
                </a:spcBef>
              </a:pPr>
              <a:t>17</a:t>
            </a:fld>
            <a:endParaRPr lang="en-US" altLang="en-US"/>
          </a:p>
        </p:txBody>
      </p:sp>
      <p:sp>
        <p:nvSpPr>
          <p:cNvPr id="36867" name="Rectangle 2">
            <a:extLst>
              <a:ext uri="{FF2B5EF4-FFF2-40B4-BE49-F238E27FC236}">
                <a16:creationId xmlns:a16="http://schemas.microsoft.com/office/drawing/2014/main" id="{1B5368DF-0A3C-4003-948A-6525FC98A35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1E942CE-F1EF-47A5-917C-1CE45E19656E}"/>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Define:</a:t>
            </a:r>
          </a:p>
          <a:p>
            <a:pPr lvl="1" rtl="0" eaLnBrk="1" hangingPunct="1">
              <a:buFontTx/>
              <a:buChar char="•"/>
            </a:pPr>
            <a:r>
              <a:rPr lang="es">
                <a:latin typeface="Arial" panose="020B0604020202020204" pitchFamily="34" charset="0"/>
              </a:rPr>
              <a:t>Window and Wall Openings</a:t>
            </a:r>
          </a:p>
          <a:p>
            <a:pPr lvl="1" rtl="0" eaLnBrk="1" hangingPunct="1">
              <a:buFontTx/>
              <a:buChar char="•"/>
            </a:pPr>
            <a:r>
              <a:rPr lang="es">
                <a:latin typeface="Arial" panose="020B0604020202020204" pitchFamily="34" charset="0"/>
              </a:rPr>
              <a:t>Unprotected Sides and Edges</a:t>
            </a:r>
          </a:p>
          <a:p>
            <a:pPr lvl="1" rtl="0" eaLnBrk="1" hangingPunct="1">
              <a:buFontTx/>
              <a:buChar char="•"/>
            </a:pPr>
            <a:r>
              <a:rPr lang="es">
                <a:latin typeface="Arial" panose="020B0604020202020204" pitchFamily="34" charset="0"/>
              </a:rPr>
              <a:t>Floor Holes</a:t>
            </a:r>
          </a:p>
        </p:txBody>
      </p:sp>
    </p:spTree>
    <p:extLst>
      <p:ext uri="{BB962C8B-B14F-4D97-AF65-F5344CB8AC3E}">
        <p14:creationId xmlns:p14="http://schemas.microsoft.com/office/powerpoint/2010/main" val="2068439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4B53C286-8335-459C-81A6-4C6DCB13D3D5}"/>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4BC2B0CA-9F30-419D-9382-445A259892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 </a:t>
            </a:r>
            <a:r>
              <a:rPr lang="es">
                <a:latin typeface="Arial" panose="020B0604020202020204" pitchFamily="34" charset="0"/>
              </a:rPr>
              <a:t>whether this floor hole cover is capable of withstanding at least two times the maximum anticipated load?</a:t>
            </a:r>
          </a:p>
          <a:p>
            <a:pPr rtl="0"/>
            <a:endParaRPr lang="en-US" altLang="en-US" dirty="0">
              <a:latin typeface="Arial" panose="020B0604020202020204" pitchFamily="34" charset="0"/>
            </a:endParaRPr>
          </a:p>
          <a:p>
            <a:pPr rtl="0"/>
            <a:r>
              <a:rPr lang="es">
                <a:latin typeface="Arial" panose="020B0604020202020204" pitchFamily="34" charset="0"/>
              </a:rPr>
              <a:t>It is also missing the wording “hole” or “cover” or “hole cover” </a:t>
            </a:r>
          </a:p>
        </p:txBody>
      </p:sp>
      <p:sp>
        <p:nvSpPr>
          <p:cNvPr id="131076" name="Slide Number Placeholder 3">
            <a:extLst>
              <a:ext uri="{FF2B5EF4-FFF2-40B4-BE49-F238E27FC236}">
                <a16:creationId xmlns:a16="http://schemas.microsoft.com/office/drawing/2014/main" id="{FD0C478C-AA1C-4D9C-AE6D-D019E03646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8E6A145F-DBE3-44B8-8589-66F036B38BCC}" type="slidenum">
              <a:rPr lang="en-US" altLang="en-US"/>
              <a:pPr>
                <a:spcBef>
                  <a:spcPct val="0"/>
                </a:spcBef>
              </a:pPr>
              <a:t>18</a:t>
            </a:fld>
            <a:endParaRPr lang="en-US" altLang="en-US"/>
          </a:p>
        </p:txBody>
      </p:sp>
    </p:spTree>
    <p:extLst>
      <p:ext uri="{BB962C8B-B14F-4D97-AF65-F5344CB8AC3E}">
        <p14:creationId xmlns:p14="http://schemas.microsoft.com/office/powerpoint/2010/main" val="592083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Image shows an improper floor hole cover as the cover poses an impalement hazard, does not appear secured to prevent displacement, and is missing the words hole or cover.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19</a:t>
            </a:fld>
            <a:endParaRPr lang="en-US" altLang="en-US"/>
          </a:p>
        </p:txBody>
      </p:sp>
    </p:spTree>
    <p:extLst>
      <p:ext uri="{BB962C8B-B14F-4D97-AF65-F5344CB8AC3E}">
        <p14:creationId xmlns:p14="http://schemas.microsoft.com/office/powerpoint/2010/main" val="1330957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These photos show floor hole hazards that are uncovered.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20</a:t>
            </a:fld>
            <a:endParaRPr lang="en-US" altLang="en-US"/>
          </a:p>
        </p:txBody>
      </p:sp>
    </p:spTree>
    <p:extLst>
      <p:ext uri="{BB962C8B-B14F-4D97-AF65-F5344CB8AC3E}">
        <p14:creationId xmlns:p14="http://schemas.microsoft.com/office/powerpoint/2010/main" val="423009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0B4DEDD-830B-4A55-A1B8-303B3D140E49}" type="slidenum">
              <a:rPr lang="en-US" altLang="en-US"/>
              <a:pPr>
                <a:spcBef>
                  <a:spcPct val="0"/>
                </a:spcBef>
              </a:pPr>
              <a:t>3</a:t>
            </a:fld>
            <a:endParaRPr lang="en-US" altLang="en-US"/>
          </a:p>
        </p:txBody>
      </p:sp>
    </p:spTree>
    <p:extLst>
      <p:ext uri="{BB962C8B-B14F-4D97-AF65-F5344CB8AC3E}">
        <p14:creationId xmlns:p14="http://schemas.microsoft.com/office/powerpoint/2010/main" val="3266750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These photos show floor hole hazards that are uncovered and potentially a ladder placed at an improper angle.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21</a:t>
            </a:fld>
            <a:endParaRPr lang="en-US" altLang="en-US"/>
          </a:p>
        </p:txBody>
      </p:sp>
    </p:spTree>
    <p:extLst>
      <p:ext uri="{BB962C8B-B14F-4D97-AF65-F5344CB8AC3E}">
        <p14:creationId xmlns:p14="http://schemas.microsoft.com/office/powerpoint/2010/main" val="2313767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69E32830-BD38-4C06-B556-2A1877441640}"/>
              </a:ext>
            </a:extLst>
          </p:cNvPr>
          <p:cNvSpPr>
            <a:spLocks noGrp="1" noRot="1" noChangeAspect="1" noTextEdit="1"/>
          </p:cNvSpPr>
          <p:nvPr>
            <p:ph type="sldImg"/>
          </p:nvPr>
        </p:nvSpPr>
        <p:spPr>
          <a:ln/>
        </p:spPr>
      </p:sp>
      <p:sp>
        <p:nvSpPr>
          <p:cNvPr id="139267" name="Notes Placeholder 2">
            <a:extLst>
              <a:ext uri="{FF2B5EF4-FFF2-40B4-BE49-F238E27FC236}">
                <a16:creationId xmlns:a16="http://schemas.microsoft.com/office/drawing/2014/main" id="{69F61EE8-773A-4126-909A-123EF20234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This is a picture of a properly installed floor hole cover. This is a </a:t>
            </a:r>
            <a:r>
              <a:rPr lang="es" i="1">
                <a:latin typeface="Arial" panose="020B0604020202020204" pitchFamily="34" charset="0"/>
              </a:rPr>
              <a:t>Pro-Vent</a:t>
            </a:r>
            <a:r>
              <a:rPr lang="es">
                <a:latin typeface="Arial" panose="020B0604020202020204" pitchFamily="34" charset="0"/>
              </a:rPr>
              <a:t> system that can be used to also prevent debris from entering a ventilation system. </a:t>
            </a:r>
          </a:p>
        </p:txBody>
      </p:sp>
      <p:sp>
        <p:nvSpPr>
          <p:cNvPr id="139268" name="Slide Number Placeholder 3">
            <a:extLst>
              <a:ext uri="{FF2B5EF4-FFF2-40B4-BE49-F238E27FC236}">
                <a16:creationId xmlns:a16="http://schemas.microsoft.com/office/drawing/2014/main" id="{6B4A6312-5813-4F1E-8783-CD3F9DCC56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32559323-7F06-40D1-ABFC-157894FE13F2}" type="slidenum">
              <a:rPr lang="en-US" altLang="en-US"/>
              <a:pPr>
                <a:spcBef>
                  <a:spcPct val="0"/>
                </a:spcBef>
              </a:pPr>
              <a:t>22</a:t>
            </a:fld>
            <a:endParaRPr lang="en-US" altLang="en-US"/>
          </a:p>
        </p:txBody>
      </p:sp>
    </p:spTree>
    <p:extLst>
      <p:ext uri="{BB962C8B-B14F-4D97-AF65-F5344CB8AC3E}">
        <p14:creationId xmlns:p14="http://schemas.microsoft.com/office/powerpoint/2010/main" val="470684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8AC6D71E-A739-4CB4-B748-83C81DC68DF3}"/>
              </a:ext>
            </a:extLst>
          </p:cNvPr>
          <p:cNvSpPr>
            <a:spLocks noGrp="1" noRot="1" noChangeAspect="1" noTextEdit="1"/>
          </p:cNvSpPr>
          <p:nvPr>
            <p:ph type="sldImg"/>
          </p:nvPr>
        </p:nvSpPr>
        <p:spPr>
          <a:ln/>
        </p:spPr>
      </p:sp>
      <p:sp>
        <p:nvSpPr>
          <p:cNvPr id="141315" name="Notes Placeholder 2">
            <a:extLst>
              <a:ext uri="{FF2B5EF4-FFF2-40B4-BE49-F238E27FC236}">
                <a16:creationId xmlns:a16="http://schemas.microsoft.com/office/drawing/2014/main" id="{EA0A97CE-41C8-4AE6-9F02-33A0493751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This hole cover is clearly marked and must be properly secured to prevent displacement. It is a best practice to use a bright colored spray paint to be sure that workers know not to remove covers. </a:t>
            </a:r>
          </a:p>
        </p:txBody>
      </p:sp>
      <p:sp>
        <p:nvSpPr>
          <p:cNvPr id="141316" name="Slide Number Placeholder 3">
            <a:extLst>
              <a:ext uri="{FF2B5EF4-FFF2-40B4-BE49-F238E27FC236}">
                <a16:creationId xmlns:a16="http://schemas.microsoft.com/office/drawing/2014/main" id="{A4A5BA39-E8EC-4525-BD11-2B238EBA65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342A6E1E-E7C3-4633-A450-CA69D4BE9993}" type="slidenum">
              <a:rPr lang="en-US" altLang="en-US"/>
              <a:pPr>
                <a:spcBef>
                  <a:spcPct val="0"/>
                </a:spcBef>
              </a:pPr>
              <a:t>23</a:t>
            </a:fld>
            <a:endParaRPr lang="en-US" altLang="en-US"/>
          </a:p>
        </p:txBody>
      </p:sp>
    </p:spTree>
    <p:extLst>
      <p:ext uri="{BB962C8B-B14F-4D97-AF65-F5344CB8AC3E}">
        <p14:creationId xmlns:p14="http://schemas.microsoft.com/office/powerpoint/2010/main" val="441561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85BD6B06-51A8-42A6-8EF0-55841021E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71854D1A-C339-4101-BCD9-6FDEAFCFFD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A fall positioning device system prevents workers from falling by holding you in-place and preventing you from falling in the first place. </a:t>
            </a:r>
          </a:p>
        </p:txBody>
      </p:sp>
      <p:sp>
        <p:nvSpPr>
          <p:cNvPr id="169988" name="Slide Number Placeholder 3">
            <a:extLst>
              <a:ext uri="{FF2B5EF4-FFF2-40B4-BE49-F238E27FC236}">
                <a16:creationId xmlns:a16="http://schemas.microsoft.com/office/drawing/2014/main" id="{82C3DCF0-F09F-451E-A140-D4C201163D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FC4D2C2A-87BA-44E1-B6BA-4B16A1D99A33}"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1275719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642FB09A-6B84-4155-9767-13292D9D3A30}"/>
              </a:ext>
            </a:extLst>
          </p:cNvPr>
          <p:cNvSpPr>
            <a:spLocks noGrp="1" noRot="1" noChangeAspect="1" noTextEdit="1"/>
          </p:cNvSpPr>
          <p:nvPr>
            <p:ph type="sldImg"/>
          </p:nvPr>
        </p:nvSpPr>
        <p:spPr>
          <a:ln/>
        </p:spPr>
      </p:sp>
      <p:sp>
        <p:nvSpPr>
          <p:cNvPr id="184323" name="Notes Placeholder 2">
            <a:extLst>
              <a:ext uri="{FF2B5EF4-FFF2-40B4-BE49-F238E27FC236}">
                <a16:creationId xmlns:a16="http://schemas.microsoft.com/office/drawing/2014/main" id="{A5A7DD07-C06D-4575-8F13-819E342339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instances where a positioning system may be used. Examples include encroachment to floor holes or wall openings. This system is designed to prevent workers from ever reaching an area where a fall may occur. Also discuss using shorter lanyards attached directly to the D-ring and the anchor point to securely hold a worker in place to prevent falls from occurring. </a:t>
            </a:r>
          </a:p>
        </p:txBody>
      </p:sp>
      <p:sp>
        <p:nvSpPr>
          <p:cNvPr id="184324" name="Slide Number Placeholder 3">
            <a:extLst>
              <a:ext uri="{FF2B5EF4-FFF2-40B4-BE49-F238E27FC236}">
                <a16:creationId xmlns:a16="http://schemas.microsoft.com/office/drawing/2014/main" id="{CC6BAB2D-9787-4CFB-BF92-7B9FE67BC0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E4634CB6-4BA3-48E9-BD79-D0720E1DD784}" type="slidenum">
              <a:rPr lang="en-US" altLang="en-US"/>
              <a:pPr>
                <a:spcBef>
                  <a:spcPct val="0"/>
                </a:spcBef>
              </a:pPr>
              <a:t>25</a:t>
            </a:fld>
            <a:endParaRPr lang="en-US" altLang="en-US"/>
          </a:p>
        </p:txBody>
      </p:sp>
    </p:spTree>
    <p:extLst>
      <p:ext uri="{BB962C8B-B14F-4D97-AF65-F5344CB8AC3E}">
        <p14:creationId xmlns:p14="http://schemas.microsoft.com/office/powerpoint/2010/main" val="762236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3F462193-7A17-437E-930F-6BFC033701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B1CC86AC-05AA-451E-B817-CC37A0E394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Similar to a PFAS, a positioning device system must be inspected before each use. You can use a body belt as a positioning device system but not for fall arrest. </a:t>
            </a:r>
          </a:p>
        </p:txBody>
      </p:sp>
      <p:sp>
        <p:nvSpPr>
          <p:cNvPr id="172036" name="Slide Number Placeholder 3">
            <a:extLst>
              <a:ext uri="{FF2B5EF4-FFF2-40B4-BE49-F238E27FC236}">
                <a16:creationId xmlns:a16="http://schemas.microsoft.com/office/drawing/2014/main" id="{FFBD2B74-5FD7-4C43-A90C-A7DAB5490C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187C15F1-75E3-4BD1-96AE-F0CB26851177}"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3424039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4504EBE2-DA20-4629-AAE1-860451610DE4}"/>
              </a:ext>
            </a:extLst>
          </p:cNvPr>
          <p:cNvSpPr>
            <a:spLocks noGrp="1" noRot="1" noChangeAspect="1" noTextEdit="1"/>
          </p:cNvSpPr>
          <p:nvPr>
            <p:ph type="sldImg"/>
          </p:nvPr>
        </p:nvSpPr>
        <p:spPr>
          <a:ln/>
        </p:spPr>
      </p:sp>
      <p:sp>
        <p:nvSpPr>
          <p:cNvPr id="182275" name="Notes Placeholder 2">
            <a:extLst>
              <a:ext uri="{FF2B5EF4-FFF2-40B4-BE49-F238E27FC236}">
                <a16:creationId xmlns:a16="http://schemas.microsoft.com/office/drawing/2014/main" id="{26065ABE-3BE0-4596-902E-B959258D4C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how a positioning device system may be used to stabilize a worker while working at heights. </a:t>
            </a:r>
          </a:p>
          <a:p>
            <a:pPr rtl="0"/>
            <a:endParaRPr lang="en-US" altLang="en-US" dirty="0">
              <a:latin typeface="Arial" panose="020B0604020202020204" pitchFamily="34" charset="0"/>
            </a:endParaRPr>
          </a:p>
          <a:p>
            <a:pPr rtl="0"/>
            <a:r>
              <a:rPr lang="es">
                <a:latin typeface="Arial" panose="020B0604020202020204" pitchFamily="34" charset="0"/>
              </a:rPr>
              <a:t>There are limitations to this system in a residential construction environment. </a:t>
            </a:r>
          </a:p>
        </p:txBody>
      </p:sp>
      <p:sp>
        <p:nvSpPr>
          <p:cNvPr id="182276" name="Slide Number Placeholder 3">
            <a:extLst>
              <a:ext uri="{FF2B5EF4-FFF2-40B4-BE49-F238E27FC236}">
                <a16:creationId xmlns:a16="http://schemas.microsoft.com/office/drawing/2014/main" id="{99B6BAE2-5786-41B9-B1DB-C5DD289533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AC2A33F1-8ABC-467C-B5A7-1799A5F72E3B}" type="slidenum">
              <a:rPr lang="en-US" altLang="en-US"/>
              <a:pPr>
                <a:spcBef>
                  <a:spcPct val="0"/>
                </a:spcBef>
              </a:pPr>
              <a:t>27</a:t>
            </a:fld>
            <a:endParaRPr lang="en-US" altLang="en-US"/>
          </a:p>
        </p:txBody>
      </p:sp>
    </p:spTree>
    <p:extLst>
      <p:ext uri="{BB962C8B-B14F-4D97-AF65-F5344CB8AC3E}">
        <p14:creationId xmlns:p14="http://schemas.microsoft.com/office/powerpoint/2010/main" val="2201197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4504EBE2-DA20-4629-AAE1-860451610DE4}"/>
              </a:ext>
            </a:extLst>
          </p:cNvPr>
          <p:cNvSpPr>
            <a:spLocks noGrp="1" noRot="1" noChangeAspect="1" noTextEdit="1"/>
          </p:cNvSpPr>
          <p:nvPr>
            <p:ph type="sldImg"/>
          </p:nvPr>
        </p:nvSpPr>
        <p:spPr>
          <a:ln/>
        </p:spPr>
      </p:sp>
      <p:sp>
        <p:nvSpPr>
          <p:cNvPr id="182275" name="Notes Placeholder 2">
            <a:extLst>
              <a:ext uri="{FF2B5EF4-FFF2-40B4-BE49-F238E27FC236}">
                <a16:creationId xmlns:a16="http://schemas.microsoft.com/office/drawing/2014/main" id="{26065ABE-3BE0-4596-902E-B959258D4C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how a positioning device system may be used to stabilize a worker while working at heights. </a:t>
            </a:r>
          </a:p>
          <a:p>
            <a:pPr rtl="0"/>
            <a:endParaRPr lang="en-US" altLang="en-US">
              <a:latin typeface="Arial" panose="020B0604020202020204" pitchFamily="34" charset="0"/>
            </a:endParaRPr>
          </a:p>
          <a:p>
            <a:pPr rtl="0"/>
            <a:r>
              <a:rPr lang="es">
                <a:latin typeface="Arial" panose="020B0604020202020204" pitchFamily="34" charset="0"/>
              </a:rPr>
              <a:t>There are limitations to this system in a residential construction environment. </a:t>
            </a:r>
          </a:p>
        </p:txBody>
      </p:sp>
      <p:sp>
        <p:nvSpPr>
          <p:cNvPr id="182276" name="Slide Number Placeholder 3">
            <a:extLst>
              <a:ext uri="{FF2B5EF4-FFF2-40B4-BE49-F238E27FC236}">
                <a16:creationId xmlns:a16="http://schemas.microsoft.com/office/drawing/2014/main" id="{99B6BAE2-5786-41B9-B1DB-C5DD289533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AC2A33F1-8ABC-467C-B5A7-1799A5F72E3B}" type="slidenum">
              <a:rPr lang="en-US" altLang="en-US"/>
              <a:pPr>
                <a:spcBef>
                  <a:spcPct val="0"/>
                </a:spcBef>
              </a:pPr>
              <a:t>28</a:t>
            </a:fld>
            <a:endParaRPr lang="en-US" altLang="en-US"/>
          </a:p>
        </p:txBody>
      </p:sp>
    </p:spTree>
    <p:extLst>
      <p:ext uri="{BB962C8B-B14F-4D97-AF65-F5344CB8AC3E}">
        <p14:creationId xmlns:p14="http://schemas.microsoft.com/office/powerpoint/2010/main" val="3509619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FD3C3A5-763D-4CE1-A6CA-768B49E686F4}"/>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id="{3EEBCF6C-ECD7-4DC4-91CA-0360D98501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These examples are found directly in OSHA’s Preamble to the 1994 Subpart M-Fall Protection rulemaking record. </a:t>
            </a:r>
          </a:p>
          <a:p>
            <a:pPr rtl="0"/>
            <a:endParaRPr lang="en-US" altLang="en-US">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p:txBody>
      </p:sp>
      <p:sp>
        <p:nvSpPr>
          <p:cNvPr id="15364" name="Slide Number Placeholder 3">
            <a:extLst>
              <a:ext uri="{FF2B5EF4-FFF2-40B4-BE49-F238E27FC236}">
                <a16:creationId xmlns:a16="http://schemas.microsoft.com/office/drawing/2014/main" id="{F0F243A8-320A-4952-855A-E3B89112C3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9D790B3C-4942-468A-927E-C6DBED457BCE}" type="slidenum">
              <a:rPr lang="en-US" altLang="en-US"/>
              <a:pPr>
                <a:spcBef>
                  <a:spcPct val="0"/>
                </a:spcBef>
              </a:pPr>
              <a:t>29</a:t>
            </a:fld>
            <a:endParaRPr lang="en-US" altLang="en-US"/>
          </a:p>
        </p:txBody>
      </p:sp>
    </p:spTree>
    <p:extLst>
      <p:ext uri="{BB962C8B-B14F-4D97-AF65-F5344CB8AC3E}">
        <p14:creationId xmlns:p14="http://schemas.microsoft.com/office/powerpoint/2010/main" val="1156516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7149A3C-4475-4108-997A-F1CCEF74A6B8}"/>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8001621C-B4D3-4846-9572-28A0234C04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OSHA </a:t>
            </a:r>
            <a:r>
              <a:rPr lang="es" u="sng">
                <a:latin typeface="Arial" panose="020B0604020202020204" pitchFamily="34" charset="0"/>
              </a:rPr>
              <a:t>does not</a:t>
            </a:r>
            <a:r>
              <a:rPr lang="es">
                <a:latin typeface="Arial" panose="020B0604020202020204" pitchFamily="34" charset="0"/>
              </a:rPr>
              <a:t> consider "economic infeasibility" to be a basis for failing to provide conventional fall protection for employees performing residential construction work.</a:t>
            </a:r>
          </a:p>
          <a:p>
            <a:pPr rtl="0"/>
            <a:endParaRPr lang="en-US" altLang="en-US">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83FA9818-6897-4273-89C6-EFF3756065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6248E1D-8AD7-441C-8522-0E76DBF8FDDF}" type="slidenum">
              <a:rPr lang="en-US" altLang="en-US"/>
              <a:pPr>
                <a:spcBef>
                  <a:spcPct val="0"/>
                </a:spcBef>
              </a:pPr>
              <a:t>30</a:t>
            </a:fld>
            <a:endParaRPr lang="en-US" altLang="en-US"/>
          </a:p>
        </p:txBody>
      </p:sp>
    </p:spTree>
    <p:extLst>
      <p:ext uri="{BB962C8B-B14F-4D97-AF65-F5344CB8AC3E}">
        <p14:creationId xmlns:p14="http://schemas.microsoft.com/office/powerpoint/2010/main" val="101756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rPr>
              <a:t>Note that the these materials are copyrighted by the </a:t>
            </a:r>
            <a:r>
              <a:rPr lang="es">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 with the terms on the slide.</a:t>
            </a:r>
            <a:endParaRPr lang="en-US" altLang="en-US" dirty="0" smtClean="0">
              <a:latin typeface="Arial" panose="020B0604020202020204" pitchFamily="34" charset="0"/>
            </a:endParaRP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4</a:t>
            </a:fld>
            <a:endParaRPr lang="en-US"/>
          </a:p>
        </p:txBody>
      </p:sp>
    </p:spTree>
    <p:extLst>
      <p:ext uri="{BB962C8B-B14F-4D97-AF65-F5344CB8AC3E}">
        <p14:creationId xmlns:p14="http://schemas.microsoft.com/office/powerpoint/2010/main" val="3615184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A76677C-EBFB-4F9B-83D6-6EB20FCE6B2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6358E816-DCD9-40DD-95C7-F44644E5A7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If an employer can demonstrate that conventional fall protection (i.e., guardrail systems, safety net systems, or personal fall arrest systems) is infeasible </a:t>
            </a:r>
            <a:r>
              <a:rPr lang="es" b="1" u="sng">
                <a:latin typeface="Arial" panose="020B0604020202020204" pitchFamily="34" charset="0"/>
              </a:rPr>
              <a:t>or</a:t>
            </a:r>
            <a:r>
              <a:rPr lang="es">
                <a:latin typeface="Arial" panose="020B0604020202020204" pitchFamily="34" charset="0"/>
              </a:rPr>
              <a:t> presents a greater hazard, a written, site specific fall protection plan meeting the requirements of 1926.502(k) can be implemented.</a:t>
            </a:r>
          </a:p>
          <a:p>
            <a:pPr rtl="0"/>
            <a:endParaRPr lang="en-US" altLang="en-US">
              <a:latin typeface="Arial" panose="020B0604020202020204" pitchFamily="34" charset="0"/>
            </a:endParaRPr>
          </a:p>
          <a:p>
            <a:pPr rtl="0"/>
            <a:r>
              <a:rPr lang="es" b="1">
                <a:latin typeface="Arial" panose="020B0604020202020204" pitchFamily="34" charset="0"/>
              </a:rPr>
              <a:t>The employer has the </a:t>
            </a:r>
            <a:r>
              <a:rPr lang="es" b="1" u="sng">
                <a:latin typeface="Arial" panose="020B0604020202020204" pitchFamily="34" charset="0"/>
              </a:rPr>
              <a:t>burden</a:t>
            </a:r>
            <a:r>
              <a:rPr lang="e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pPr rtl="0"/>
            <a:endParaRPr lang="en-US" altLang="en-US">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012DEC2F-7909-44EE-827D-951E65AEF6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B1BD402-62D1-4B19-B487-2A2F60EDDEA3}" type="slidenum">
              <a:rPr lang="en-US" altLang="en-US"/>
              <a:pPr>
                <a:spcBef>
                  <a:spcPct val="0"/>
                </a:spcBef>
              </a:pPr>
              <a:t>31</a:t>
            </a:fld>
            <a:endParaRPr lang="en-US" altLang="en-US"/>
          </a:p>
        </p:txBody>
      </p:sp>
    </p:spTree>
    <p:extLst>
      <p:ext uri="{BB962C8B-B14F-4D97-AF65-F5344CB8AC3E}">
        <p14:creationId xmlns:p14="http://schemas.microsoft.com/office/powerpoint/2010/main" val="2585458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64C21F7-7BB1-489A-B3A2-BB3E27F77B95}"/>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C7A8E25F-8138-4829-8BD6-D6A28F46AC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 </a:t>
            </a:r>
            <a:r>
              <a:rPr lang="e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endParaRPr lang="en-US" altLang="en-US">
              <a:latin typeface="Arial" panose="020B0604020202020204" pitchFamily="34" charset="0"/>
            </a:endParaRPr>
          </a:p>
          <a:p>
            <a:pPr rtl="0"/>
            <a:r>
              <a:rPr lang="es">
                <a:latin typeface="Arial" panose="020B0604020202020204" pitchFamily="34" charset="0"/>
              </a:rPr>
              <a:t>If an employer can demonstrate that conventional fall protection (i.e., guardrail systems, safety net systems, or personal fall arrest systems) is infeasible </a:t>
            </a:r>
            <a:r>
              <a:rPr lang="es" b="1" u="sng">
                <a:latin typeface="Arial" panose="020B0604020202020204" pitchFamily="34" charset="0"/>
              </a:rPr>
              <a:t>or</a:t>
            </a:r>
            <a:r>
              <a:rPr lang="es">
                <a:latin typeface="Arial" panose="020B0604020202020204" pitchFamily="34" charset="0"/>
              </a:rPr>
              <a:t> presents a greater hazard, a written, site specific fall protection plan meeting the requirements of 1926.502(k) can be implemented.</a:t>
            </a:r>
          </a:p>
          <a:p>
            <a:pPr rtl="0"/>
            <a:endParaRPr lang="en-US" altLang="en-US">
              <a:latin typeface="Arial" panose="020B0604020202020204" pitchFamily="34" charset="0"/>
            </a:endParaRPr>
          </a:p>
          <a:p>
            <a:pPr rtl="0"/>
            <a:r>
              <a:rPr lang="es" b="1">
                <a:latin typeface="Arial" panose="020B0604020202020204" pitchFamily="34" charset="0"/>
              </a:rPr>
              <a:t>The employer has the </a:t>
            </a:r>
            <a:r>
              <a:rPr lang="es" b="1" u="sng">
                <a:latin typeface="Arial" panose="020B0604020202020204" pitchFamily="34" charset="0"/>
              </a:rPr>
              <a:t>burden</a:t>
            </a:r>
            <a:r>
              <a:rPr lang="e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pPr rtl="0"/>
            <a:endParaRPr lang="en-US" altLang="en-US">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2BCC753F-78CB-4E90-AC14-4EF7CBC250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E5F82070-F3AD-4F7B-8D09-37D760CFFDAF}" type="slidenum">
              <a:rPr lang="en-US" altLang="en-US"/>
              <a:pPr>
                <a:spcBef>
                  <a:spcPct val="0"/>
                </a:spcBef>
              </a:pPr>
              <a:t>32</a:t>
            </a:fld>
            <a:endParaRPr lang="en-US" altLang="en-US"/>
          </a:p>
        </p:txBody>
      </p:sp>
    </p:spTree>
    <p:extLst>
      <p:ext uri="{BB962C8B-B14F-4D97-AF65-F5344CB8AC3E}">
        <p14:creationId xmlns:p14="http://schemas.microsoft.com/office/powerpoint/2010/main" val="2714769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ED7B5BA-61A8-483C-A25B-95036A44C640}"/>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87EED9EC-FA9B-4B44-8B01-4344899477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Employers cannot use alternative fall protective measures until it has been documented and proven that conventional fall protective systems are either infeasible/their use creates a greater hazard. </a:t>
            </a:r>
          </a:p>
          <a:p>
            <a:pPr rtl="0"/>
            <a:endParaRPr lang="en-US" altLang="en-US">
              <a:latin typeface="Arial" panose="020B0604020202020204" pitchFamily="34" charset="0"/>
            </a:endParaRPr>
          </a:p>
          <a:p>
            <a:pPr rtl="0"/>
            <a:r>
              <a:rPr lang="es">
                <a:latin typeface="Arial" panose="020B0604020202020204" pitchFamily="34" charset="0"/>
              </a:rPr>
              <a:t>This includes OSHA’s Appendix E to Subpart M, employers must exhaust all conventional means of providing fall protection prior to implementing a fall protection plan that meets the requirements of 1926.502(k).</a:t>
            </a:r>
            <a:endParaRPr lang="en-US" altLang="en-US" b="1">
              <a:latin typeface="Arial" panose="020B0604020202020204" pitchFamily="34" charset="0"/>
            </a:endParaRPr>
          </a:p>
        </p:txBody>
      </p:sp>
      <p:sp>
        <p:nvSpPr>
          <p:cNvPr id="33796" name="Slide Number Placeholder 3">
            <a:extLst>
              <a:ext uri="{FF2B5EF4-FFF2-40B4-BE49-F238E27FC236}">
                <a16:creationId xmlns:a16="http://schemas.microsoft.com/office/drawing/2014/main" id="{E37600FC-491F-4AA9-94C1-BFFC7810F9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B426CE1B-6451-4823-A55B-9DD233A0A9C7}" type="slidenum">
              <a:rPr lang="en-US" altLang="en-US"/>
              <a:pPr>
                <a:spcBef>
                  <a:spcPct val="0"/>
                </a:spcBef>
              </a:pPr>
              <a:t>33</a:t>
            </a:fld>
            <a:endParaRPr lang="en-US" altLang="en-US"/>
          </a:p>
        </p:txBody>
      </p:sp>
    </p:spTree>
    <p:extLst>
      <p:ext uri="{BB962C8B-B14F-4D97-AF65-F5344CB8AC3E}">
        <p14:creationId xmlns:p14="http://schemas.microsoft.com/office/powerpoint/2010/main" val="149206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206758A-35F6-47B3-BC58-77A748C18870}"/>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A68DC1A0-15F6-4ADA-A0C5-1870432707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 </a:t>
            </a:r>
            <a:r>
              <a:rPr lang="e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endParaRPr lang="en-US" altLang="en-US">
              <a:latin typeface="Arial" panose="020B0604020202020204" pitchFamily="34" charset="0"/>
            </a:endParaRPr>
          </a:p>
          <a:p>
            <a:pPr rtl="0"/>
            <a:r>
              <a:rPr lang="es">
                <a:latin typeface="Arial" panose="020B0604020202020204" pitchFamily="34" charset="0"/>
              </a:rPr>
              <a:t>If an employer can demonstrate that conventional fall protection (i.e., guardrail systems, safety net systems, or personal fall arrest systems) is infeasible </a:t>
            </a:r>
            <a:r>
              <a:rPr lang="es" b="1" u="sng">
                <a:latin typeface="Arial" panose="020B0604020202020204" pitchFamily="34" charset="0"/>
              </a:rPr>
              <a:t>or</a:t>
            </a:r>
            <a:r>
              <a:rPr lang="es">
                <a:latin typeface="Arial" panose="020B0604020202020204" pitchFamily="34" charset="0"/>
              </a:rPr>
              <a:t> presents a greater hazard, a written, site specific fall protection plan meeting the requirements of 1926.502(k) can be implemented.</a:t>
            </a:r>
          </a:p>
          <a:p>
            <a:pPr rtl="0"/>
            <a:endParaRPr lang="en-US" altLang="en-US">
              <a:latin typeface="Arial" panose="020B0604020202020204" pitchFamily="34" charset="0"/>
            </a:endParaRPr>
          </a:p>
          <a:p>
            <a:pPr rtl="0"/>
            <a:r>
              <a:rPr lang="es" b="1">
                <a:latin typeface="Arial" panose="020B0604020202020204" pitchFamily="34" charset="0"/>
              </a:rPr>
              <a:t>The employer has the </a:t>
            </a:r>
            <a:r>
              <a:rPr lang="es" b="1" u="sng">
                <a:latin typeface="Arial" panose="020B0604020202020204" pitchFamily="34" charset="0"/>
              </a:rPr>
              <a:t>burden</a:t>
            </a:r>
            <a:r>
              <a:rPr lang="e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pPr rtl="0"/>
            <a:endParaRPr lang="en-US" altLang="en-US">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endParaRPr lang="en-US" altLang="en-US" b="1">
              <a:latin typeface="Arial" panose="020B0604020202020204" pitchFamily="34" charset="0"/>
            </a:endParaRPr>
          </a:p>
        </p:txBody>
      </p:sp>
      <p:sp>
        <p:nvSpPr>
          <p:cNvPr id="35844" name="Slide Number Placeholder 3">
            <a:extLst>
              <a:ext uri="{FF2B5EF4-FFF2-40B4-BE49-F238E27FC236}">
                <a16:creationId xmlns:a16="http://schemas.microsoft.com/office/drawing/2014/main" id="{702C9C01-2E8F-482C-B897-6B9B2ACAE0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C689D230-378E-4438-81E8-AE38825010AB}" type="slidenum">
              <a:rPr lang="en-US" altLang="en-US"/>
              <a:pPr>
                <a:spcBef>
                  <a:spcPct val="0"/>
                </a:spcBef>
              </a:pPr>
              <a:t>34</a:t>
            </a:fld>
            <a:endParaRPr lang="en-US" altLang="en-US"/>
          </a:p>
        </p:txBody>
      </p:sp>
    </p:spTree>
    <p:extLst>
      <p:ext uri="{BB962C8B-B14F-4D97-AF65-F5344CB8AC3E}">
        <p14:creationId xmlns:p14="http://schemas.microsoft.com/office/powerpoint/2010/main" val="361498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BD66E4E-3071-470C-BF26-291591055D9C}"/>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3A145EAB-809A-482B-A075-BEC565EDF5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 </a:t>
            </a:r>
            <a:r>
              <a:rPr lang="e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endParaRPr lang="en-US" altLang="en-US">
              <a:latin typeface="Arial" panose="020B0604020202020204" pitchFamily="34" charset="0"/>
            </a:endParaRPr>
          </a:p>
          <a:p>
            <a:pPr rtl="0"/>
            <a:r>
              <a:rPr lang="es">
                <a:latin typeface="Arial" panose="020B0604020202020204" pitchFamily="34" charset="0"/>
              </a:rPr>
              <a:t>If an employer can demonstrate that conventional fall protection (i.e., guardrail systems, safety net systems, or personal fall arrest systems) is infeasible </a:t>
            </a:r>
            <a:r>
              <a:rPr lang="es" b="1" u="sng">
                <a:latin typeface="Arial" panose="020B0604020202020204" pitchFamily="34" charset="0"/>
              </a:rPr>
              <a:t>or</a:t>
            </a:r>
            <a:r>
              <a:rPr lang="es">
                <a:latin typeface="Arial" panose="020B0604020202020204" pitchFamily="34" charset="0"/>
              </a:rPr>
              <a:t> presents a greater hazard, a written, site specific fall protection plan meeting the requirements of 1926.502(k) can be implemented.</a:t>
            </a:r>
          </a:p>
          <a:p>
            <a:pPr rtl="0"/>
            <a:endParaRPr lang="en-US" altLang="en-US">
              <a:latin typeface="Arial" panose="020B0604020202020204" pitchFamily="34" charset="0"/>
            </a:endParaRPr>
          </a:p>
          <a:p>
            <a:pPr rtl="0"/>
            <a:r>
              <a:rPr lang="es" b="1">
                <a:latin typeface="Arial" panose="020B0604020202020204" pitchFamily="34" charset="0"/>
              </a:rPr>
              <a:t>The employer has the </a:t>
            </a:r>
            <a:r>
              <a:rPr lang="es" b="1" u="sng">
                <a:latin typeface="Arial" panose="020B0604020202020204" pitchFamily="34" charset="0"/>
              </a:rPr>
              <a:t>burden</a:t>
            </a:r>
            <a:r>
              <a:rPr lang="e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pPr rtl="0"/>
            <a:endParaRPr lang="en-US" altLang="en-US">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endParaRPr lang="en-US"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804AFB5F-6236-4C48-87A9-E39F4097B9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3A17BE25-66C8-440D-9840-445165D946B4}" type="slidenum">
              <a:rPr lang="en-US" altLang="en-US"/>
              <a:pPr>
                <a:spcBef>
                  <a:spcPct val="0"/>
                </a:spcBef>
              </a:pPr>
              <a:t>35</a:t>
            </a:fld>
            <a:endParaRPr lang="en-US" altLang="en-US"/>
          </a:p>
        </p:txBody>
      </p:sp>
    </p:spTree>
    <p:extLst>
      <p:ext uri="{BB962C8B-B14F-4D97-AF65-F5344CB8AC3E}">
        <p14:creationId xmlns:p14="http://schemas.microsoft.com/office/powerpoint/2010/main" val="2872294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84EF1A0-48FC-48EE-BB0F-5472A50A96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DECCD18-E80B-4CC5-937E-58C9047C946A}" type="slidenum">
              <a:rPr lang="en-US" altLang="en-US"/>
              <a:pPr>
                <a:spcBef>
                  <a:spcPct val="0"/>
                </a:spcBef>
              </a:pPr>
              <a:t>36</a:t>
            </a:fld>
            <a:endParaRPr lang="en-US" altLang="en-US"/>
          </a:p>
        </p:txBody>
      </p:sp>
      <p:sp>
        <p:nvSpPr>
          <p:cNvPr id="44035" name="Rectangle 2">
            <a:extLst>
              <a:ext uri="{FF2B5EF4-FFF2-40B4-BE49-F238E27FC236}">
                <a16:creationId xmlns:a16="http://schemas.microsoft.com/office/drawing/2014/main" id="{1CEA8BA0-9208-4272-8E19-DF40DE3A48F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996E998-5B3F-4F34-8C8E-ED2B7BD4A9CF}"/>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A </a:t>
            </a:r>
            <a:r>
              <a:rPr lang="es" i="1">
                <a:latin typeface="Arial" panose="020B0604020202020204" pitchFamily="34" charset="0"/>
              </a:rPr>
              <a:t>written fall protection plan</a:t>
            </a:r>
            <a:r>
              <a:rPr lang="es">
                <a:latin typeface="Arial" panose="020B0604020202020204" pitchFamily="34" charset="0"/>
              </a:rPr>
              <a:t> identifies and evaluates fall hazards on a jobsite, establishes the protection methods to be used, and assesses the ability of workers to follow related work rules and use equipment safely.</a:t>
            </a:r>
          </a:p>
          <a:p>
            <a:pPr rtl="0" eaLnBrk="1" hangingPunct="1"/>
            <a:endParaRPr lang="en-US" altLang="en-US">
              <a:latin typeface="Arial" panose="020B0604020202020204" pitchFamily="34" charset="0"/>
            </a:endParaRPr>
          </a:p>
          <a:p>
            <a:pPr rtl="0" eaLnBrk="1" hangingPunct="1"/>
            <a:r>
              <a:rPr lang="es">
                <a:latin typeface="Arial" panose="020B0604020202020204" pitchFamily="34" charset="0"/>
              </a:rPr>
              <a:t>The plan identifies protective methods for hazards in this category: Leading Edges</a:t>
            </a:r>
          </a:p>
        </p:txBody>
      </p:sp>
    </p:spTree>
    <p:extLst>
      <p:ext uri="{BB962C8B-B14F-4D97-AF65-F5344CB8AC3E}">
        <p14:creationId xmlns:p14="http://schemas.microsoft.com/office/powerpoint/2010/main" val="584619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9FFCE42-6F34-42D1-BCD8-D48727AE1427}"/>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34F83FBF-31A2-4570-A0CA-0DFE0AD667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what is required in a fall protection plan, and </a:t>
            </a:r>
            <a:r>
              <a:rPr lang="es" b="1">
                <a:latin typeface="Arial" panose="020B0604020202020204" pitchFamily="34" charset="0"/>
              </a:rPr>
              <a:t>refer</a:t>
            </a:r>
            <a:r>
              <a:rPr lang="es">
                <a:latin typeface="Arial" panose="020B0604020202020204" pitchFamily="34" charset="0"/>
              </a:rPr>
              <a:t> back to the definition of “qualified person” and “competent person” (if needed). </a:t>
            </a:r>
          </a:p>
          <a:p>
            <a:pPr rtl="0"/>
            <a:endParaRPr lang="en-US" altLang="en-US" b="1">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the employer has the burden to establish that conventional fall protective systems are either infeasible or their use creates a greater hazard. </a:t>
            </a:r>
            <a:endParaRPr lang="en-US" altLang="en-US" b="1">
              <a:latin typeface="Arial" panose="020B0604020202020204" pitchFamily="34" charset="0"/>
            </a:endParaRPr>
          </a:p>
        </p:txBody>
      </p:sp>
      <p:sp>
        <p:nvSpPr>
          <p:cNvPr id="46084" name="Slide Number Placeholder 3">
            <a:extLst>
              <a:ext uri="{FF2B5EF4-FFF2-40B4-BE49-F238E27FC236}">
                <a16:creationId xmlns:a16="http://schemas.microsoft.com/office/drawing/2014/main" id="{905811CB-BEE9-413F-BD9F-5933F00E9A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597FFC4-7B2F-4941-BC95-D5040780ED8B}" type="slidenum">
              <a:rPr lang="en-US" altLang="en-US"/>
              <a:pPr>
                <a:spcBef>
                  <a:spcPct val="0"/>
                </a:spcBef>
              </a:pPr>
              <a:t>37</a:t>
            </a:fld>
            <a:endParaRPr lang="en-US" altLang="en-US"/>
          </a:p>
        </p:txBody>
      </p:sp>
    </p:spTree>
    <p:extLst>
      <p:ext uri="{BB962C8B-B14F-4D97-AF65-F5344CB8AC3E}">
        <p14:creationId xmlns:p14="http://schemas.microsoft.com/office/powerpoint/2010/main" val="3550998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1A2066F-619C-4A9C-920C-CA09C0365B48}"/>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35C42547-7462-4A5C-A0E9-4AC3433EF6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Previously under OSHA’s Interim Fall Protection Compliance Guidelines for Residential Construction, employers had the option to utilize a fall protection plan without prior showing of infeasibility/greater hazard and without having a written site-specific fall protection plan. </a:t>
            </a:r>
          </a:p>
          <a:p>
            <a:pPr rtl="0"/>
            <a:endParaRPr lang="en-US" altLang="en-US">
              <a:latin typeface="Arial" panose="020B0604020202020204" pitchFamily="34" charset="0"/>
            </a:endParaRPr>
          </a:p>
          <a:p>
            <a:pPr rtl="0"/>
            <a:r>
              <a:rPr lang="es">
                <a:latin typeface="Arial" panose="020B0604020202020204" pitchFamily="34" charset="0"/>
              </a:rPr>
              <a:t>Beginning June 16, 2011 employers engaged in residential construction that establish that conventional fall protection systems are either infeasible or create a greater hazard and implement a fall protection plan meeting the requirements of 1926.502(k) will be required to establish a written and site-specific fall protection plan.</a:t>
            </a:r>
          </a:p>
        </p:txBody>
      </p:sp>
      <p:sp>
        <p:nvSpPr>
          <p:cNvPr id="48132" name="Slide Number Placeholder 3">
            <a:extLst>
              <a:ext uri="{FF2B5EF4-FFF2-40B4-BE49-F238E27FC236}">
                <a16:creationId xmlns:a16="http://schemas.microsoft.com/office/drawing/2014/main" id="{507C050C-D604-4501-A970-3FE729F104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33F864ED-F8E2-456D-84EF-030662BDF890}" type="slidenum">
              <a:rPr lang="en-US" altLang="en-US"/>
              <a:pPr>
                <a:spcBef>
                  <a:spcPct val="0"/>
                </a:spcBef>
              </a:pPr>
              <a:t>38</a:t>
            </a:fld>
            <a:endParaRPr lang="en-US" altLang="en-US"/>
          </a:p>
        </p:txBody>
      </p:sp>
    </p:spTree>
    <p:extLst>
      <p:ext uri="{BB962C8B-B14F-4D97-AF65-F5344CB8AC3E}">
        <p14:creationId xmlns:p14="http://schemas.microsoft.com/office/powerpoint/2010/main" val="3560521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630CF23-C65E-4A24-9A4F-A66A27EAF481}"/>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2196C54B-A05D-4DAB-BCF1-76AB694358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requirements of a fall protection plan. </a:t>
            </a:r>
          </a:p>
          <a:p>
            <a:pPr rtl="0"/>
            <a:endParaRPr lang="en-US" altLang="en-US" b="1">
              <a:latin typeface="Arial" panose="020B0604020202020204" pitchFamily="34" charset="0"/>
            </a:endParaRPr>
          </a:p>
          <a:p>
            <a:pPr rtl="0"/>
            <a:r>
              <a:rPr lang="es">
                <a:latin typeface="Arial" panose="020B0604020202020204" pitchFamily="34" charset="0"/>
              </a:rPr>
              <a:t>If an employer can demonstrate that conventional fall protection (i.e., guardrail systems, safety net systems, or personal fall arrest systems) is infeasible </a:t>
            </a:r>
            <a:r>
              <a:rPr lang="es" b="1" u="sng">
                <a:latin typeface="Arial" panose="020B0604020202020204" pitchFamily="34" charset="0"/>
              </a:rPr>
              <a:t>or</a:t>
            </a:r>
            <a:r>
              <a:rPr lang="es">
                <a:latin typeface="Arial" panose="020B0604020202020204" pitchFamily="34" charset="0"/>
              </a:rPr>
              <a:t> presents a greater hazard, a written, site specific fall protection plan meeting the requirements of 1926.502(k) can be implemented.</a:t>
            </a:r>
          </a:p>
          <a:p>
            <a:pPr rtl="0"/>
            <a:endParaRPr lang="en-US" altLang="en-US">
              <a:latin typeface="Arial" panose="020B0604020202020204" pitchFamily="34" charset="0"/>
            </a:endParaRPr>
          </a:p>
          <a:p>
            <a:pPr rtl="0"/>
            <a:r>
              <a:rPr lang="es" b="1">
                <a:latin typeface="Arial" panose="020B0604020202020204" pitchFamily="34" charset="0"/>
              </a:rPr>
              <a:t>The employer has the </a:t>
            </a:r>
            <a:r>
              <a:rPr lang="es" b="1" u="sng">
                <a:latin typeface="Arial" panose="020B0604020202020204" pitchFamily="34" charset="0"/>
              </a:rPr>
              <a:t>burden</a:t>
            </a:r>
            <a:r>
              <a:rPr lang="e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pPr rtl="0"/>
            <a:endParaRPr lang="en-US" altLang="en-US" b="1">
              <a:latin typeface="Arial" panose="020B0604020202020204" pitchFamily="34" charset="0"/>
            </a:endParaRPr>
          </a:p>
        </p:txBody>
      </p:sp>
      <p:sp>
        <p:nvSpPr>
          <p:cNvPr id="50180" name="Slide Number Placeholder 3">
            <a:extLst>
              <a:ext uri="{FF2B5EF4-FFF2-40B4-BE49-F238E27FC236}">
                <a16:creationId xmlns:a16="http://schemas.microsoft.com/office/drawing/2014/main" id="{D8CA5749-E01B-4D6E-88AB-896506985F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5D38DD8-9DF2-4E6E-BD3A-2B64A680BABA}" type="slidenum">
              <a:rPr lang="en-US" altLang="en-US"/>
              <a:pPr>
                <a:spcBef>
                  <a:spcPct val="0"/>
                </a:spcBef>
              </a:pPr>
              <a:t>39</a:t>
            </a:fld>
            <a:endParaRPr lang="en-US" altLang="en-US"/>
          </a:p>
        </p:txBody>
      </p:sp>
    </p:spTree>
    <p:extLst>
      <p:ext uri="{BB962C8B-B14F-4D97-AF65-F5344CB8AC3E}">
        <p14:creationId xmlns:p14="http://schemas.microsoft.com/office/powerpoint/2010/main" val="747720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C7A7C4A-AEAF-42CB-AF48-3E5B2B3F99DE}"/>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91EC7D94-0810-48E3-BB60-D928082495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0">
                <a:latin typeface="Arial" panose="020B0604020202020204" pitchFamily="34" charset="0"/>
              </a:rPr>
              <a:t>A controlled access zone is a d</a:t>
            </a:r>
            <a:r>
              <a:rPr lang="es"/>
              <a:t>esignated/restricted work area that may have increased hazards related to otherwise unprotected fall hazards and/or falling material.</a:t>
            </a:r>
          </a:p>
          <a:p>
            <a:pPr rtl="0"/>
            <a:endParaRPr lang="en-US" altLang="en-US" b="0"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337026E4-9C8E-43F5-B040-965AE8B7A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57F96244-BAE9-4295-9528-CC547F6DA862}" type="slidenum">
              <a:rPr lang="en-US" altLang="en-US"/>
              <a:pPr>
                <a:spcBef>
                  <a:spcPct val="0"/>
                </a:spcBef>
              </a:pPr>
              <a:t>40</a:t>
            </a:fld>
            <a:endParaRPr lang="en-US" altLang="en-US"/>
          </a:p>
        </p:txBody>
      </p:sp>
    </p:spTree>
    <p:extLst>
      <p:ext uri="{BB962C8B-B14F-4D97-AF65-F5344CB8AC3E}">
        <p14:creationId xmlns:p14="http://schemas.microsoft.com/office/powerpoint/2010/main" val="209802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latin typeface="Arial" panose="020B0604020202020204" pitchFamily="34" charset="0"/>
              </a:rPr>
              <a:t>Discuss the learning objectives for Section </a:t>
            </a:r>
            <a:r>
              <a:rPr lang="es" dirty="0" smtClean="0">
                <a:latin typeface="Arial" panose="020B0604020202020204" pitchFamily="34" charset="0"/>
              </a:rPr>
              <a:t>5. </a:t>
            </a:r>
            <a:r>
              <a:rPr lang="es" dirty="0">
                <a:latin typeface="Arial" panose="020B0604020202020204" pitchFamily="34" charset="0"/>
              </a:rPr>
              <a:t>In this section we will identify </a:t>
            </a:r>
            <a:r>
              <a:rPr lang="es" dirty="0" smtClean="0">
                <a:latin typeface="Arial" panose="020B0604020202020204" pitchFamily="34" charset="0"/>
              </a:rPr>
              <a:t>additional fall </a:t>
            </a:r>
            <a:r>
              <a:rPr lang="es" dirty="0">
                <a:latin typeface="Arial" panose="020B0604020202020204" pitchFamily="34" charset="0"/>
              </a:rPr>
              <a:t>protection systems as well as </a:t>
            </a:r>
            <a:r>
              <a:rPr lang="es" dirty="0" smtClean="0">
                <a:latin typeface="Arial" panose="020B0604020202020204" pitchFamily="34" charset="0"/>
              </a:rPr>
              <a:t>“alternative” </a:t>
            </a:r>
            <a:r>
              <a:rPr lang="es" dirty="0">
                <a:latin typeface="Arial" panose="020B0604020202020204" pitchFamily="34" charset="0"/>
              </a:rPr>
              <a:t>fall protection. We will also discuss uses and limitations of these types of systems and identify key requirements for each alternative protection system. Lastly, we will understand when a written fall protection plan is necessary. </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5</a:t>
            </a:fld>
            <a:endParaRPr lang="en-US"/>
          </a:p>
        </p:txBody>
      </p:sp>
    </p:spTree>
    <p:extLst>
      <p:ext uri="{BB962C8B-B14F-4D97-AF65-F5344CB8AC3E}">
        <p14:creationId xmlns:p14="http://schemas.microsoft.com/office/powerpoint/2010/main" val="2410715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C7A7C4A-AEAF-42CB-AF48-3E5B2B3F99DE}"/>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91EC7D94-0810-48E3-BB60-D928082495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lnSpc>
                <a:spcPct val="90000"/>
              </a:lnSpc>
            </a:pPr>
            <a:r>
              <a:rPr lang="es" b="0">
                <a:latin typeface="Arial" panose="020B0604020202020204" pitchFamily="34" charset="0"/>
              </a:rPr>
              <a:t>In a CAZ, a competent person must d</a:t>
            </a:r>
            <a:r>
              <a:rPr lang="es"/>
              <a:t>etermine where to place the boundaries, ensure that the requirements of the fall protection plan are in place and monitor workers while they are in a CAZ. They must also correct any unsafe practices or conditions immediately.</a:t>
            </a:r>
          </a:p>
          <a:p>
            <a:pPr rtl="0"/>
            <a:endParaRPr lang="en-US" altLang="en-US" b="0" dirty="0">
              <a:latin typeface="Arial" panose="020B0604020202020204" pitchFamily="34" charset="0"/>
            </a:endParaRPr>
          </a:p>
          <a:p>
            <a:pPr rtl="0"/>
            <a:endParaRPr lang="en-US" altLang="en-US" b="0"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337026E4-9C8E-43F5-B040-965AE8B7A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57F96244-BAE9-4295-9528-CC547F6DA862}" type="slidenum">
              <a:rPr lang="en-US" altLang="en-US"/>
              <a:pPr>
                <a:spcBef>
                  <a:spcPct val="0"/>
                </a:spcBef>
              </a:pPr>
              <a:t>41</a:t>
            </a:fld>
            <a:endParaRPr lang="en-US" altLang="en-US"/>
          </a:p>
        </p:txBody>
      </p:sp>
    </p:spTree>
    <p:extLst>
      <p:ext uri="{BB962C8B-B14F-4D97-AF65-F5344CB8AC3E}">
        <p14:creationId xmlns:p14="http://schemas.microsoft.com/office/powerpoint/2010/main" val="18342392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C7A7C4A-AEAF-42CB-AF48-3E5B2B3F99DE}"/>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91EC7D94-0810-48E3-BB60-D928082495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In a CAZ, the area must be posted at the perimeter, clearly visible to anyone approaching the area and restricted to unauthorized personnel. </a:t>
            </a:r>
          </a:p>
        </p:txBody>
      </p:sp>
      <p:sp>
        <p:nvSpPr>
          <p:cNvPr id="52228" name="Slide Number Placeholder 3">
            <a:extLst>
              <a:ext uri="{FF2B5EF4-FFF2-40B4-BE49-F238E27FC236}">
                <a16:creationId xmlns:a16="http://schemas.microsoft.com/office/drawing/2014/main" id="{337026E4-9C8E-43F5-B040-965AE8B7A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57F96244-BAE9-4295-9528-CC547F6DA862}" type="slidenum">
              <a:rPr lang="en-US" altLang="en-US"/>
              <a:pPr>
                <a:spcBef>
                  <a:spcPct val="0"/>
                </a:spcBef>
              </a:pPr>
              <a:t>42</a:t>
            </a:fld>
            <a:endParaRPr lang="en-US" altLang="en-US"/>
          </a:p>
        </p:txBody>
      </p:sp>
    </p:spTree>
    <p:extLst>
      <p:ext uri="{BB962C8B-B14F-4D97-AF65-F5344CB8AC3E}">
        <p14:creationId xmlns:p14="http://schemas.microsoft.com/office/powerpoint/2010/main" val="2278433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08C78F9-098D-4ABE-9658-1BA80922476B}"/>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5E5B7D6F-B09F-4AAD-9D3E-80AB95DEF0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Instructor: Please review this slide with student attendees. </a:t>
            </a:r>
          </a:p>
          <a:p>
            <a:pPr rtl="0"/>
            <a:endParaRPr lang="en-US" altLang="en-US">
              <a:latin typeface="Arial" panose="020B0604020202020204" pitchFamily="34" charset="0"/>
            </a:endParaRPr>
          </a:p>
          <a:p>
            <a:pPr rtl="0"/>
            <a:r>
              <a:rPr lang="es">
                <a:latin typeface="Arial" panose="020B0604020202020204" pitchFamily="34" charset="0"/>
              </a:rPr>
              <a:t>The following slides are meant to start discussions regarding when it </a:t>
            </a:r>
            <a:r>
              <a:rPr lang="es" b="1">
                <a:latin typeface="Arial" panose="020B0604020202020204" pitchFamily="34" charset="0"/>
              </a:rPr>
              <a:t>may</a:t>
            </a:r>
            <a:r>
              <a:rPr lang="es">
                <a:latin typeface="Arial" panose="020B0604020202020204" pitchFamily="34" charset="0"/>
              </a:rPr>
              <a:t> be appropriate to implement alternative fall protection procedures and a written fall protection plan. </a:t>
            </a:r>
          </a:p>
          <a:p>
            <a:pPr rtl="0"/>
            <a:endParaRPr lang="en-US" altLang="en-US">
              <a:latin typeface="Arial" panose="020B0604020202020204" pitchFamily="34" charset="0"/>
            </a:endParaRPr>
          </a:p>
          <a:p>
            <a:pPr rtl="0"/>
            <a:r>
              <a:rPr lang="es">
                <a:latin typeface="Arial" panose="020B0604020202020204" pitchFamily="34" charset="0"/>
              </a:rPr>
              <a:t>This section is intended to assist employers in their efforts to comply with fall protection requirements for residential construction work. The Occupational Safety and Health Act requires employers to comply with safety and health standards promulgated by OSHA or by a state with an OSHA-approved state plan. </a:t>
            </a:r>
          </a:p>
          <a:p>
            <a:pPr rtl="0"/>
            <a:endParaRPr lang="en-US" altLang="en-US">
              <a:latin typeface="Arial" panose="020B0604020202020204" pitchFamily="34" charset="0"/>
            </a:endParaRPr>
          </a:p>
          <a:p>
            <a:pPr rtl="0"/>
            <a:r>
              <a:rPr lang="es">
                <a:latin typeface="Arial" panose="020B0604020202020204" pitchFamily="34" charset="0"/>
              </a:rPr>
              <a:t>The burden is on each employer to determine when it may be appropriate to use alternative fall protection procedures, and should check with their Local Area OSHA Offices prior to implementing these procedures on a jobsite. </a:t>
            </a:r>
          </a:p>
          <a:p>
            <a:pPr rtl="0"/>
            <a:endParaRPr lang="en-US" altLang="en-US">
              <a:latin typeface="Arial" panose="020B0604020202020204" pitchFamily="34" charset="0"/>
            </a:endParaRPr>
          </a:p>
          <a:p>
            <a:pPr rtl="0"/>
            <a:endParaRPr lang="en-US" altLang="en-US">
              <a:latin typeface="Arial" panose="020B0604020202020204" pitchFamily="34" charset="0"/>
            </a:endParaRPr>
          </a:p>
        </p:txBody>
      </p:sp>
      <p:sp>
        <p:nvSpPr>
          <p:cNvPr id="60420" name="Slide Number Placeholder 3">
            <a:extLst>
              <a:ext uri="{FF2B5EF4-FFF2-40B4-BE49-F238E27FC236}">
                <a16:creationId xmlns:a16="http://schemas.microsoft.com/office/drawing/2014/main" id="{1DE915DA-A83B-4122-A6D3-83A2906064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9E696DE3-EBC3-46D7-AEFC-D40325B8CC18}" type="slidenum">
              <a:rPr lang="en-US" altLang="en-US"/>
              <a:pPr>
                <a:spcBef>
                  <a:spcPct val="0"/>
                </a:spcBef>
              </a:pPr>
              <a:t>43</a:t>
            </a:fld>
            <a:endParaRPr lang="en-US" altLang="en-US"/>
          </a:p>
        </p:txBody>
      </p:sp>
    </p:spTree>
    <p:extLst>
      <p:ext uri="{BB962C8B-B14F-4D97-AF65-F5344CB8AC3E}">
        <p14:creationId xmlns:p14="http://schemas.microsoft.com/office/powerpoint/2010/main" val="693965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7D8307B-0562-42CB-8CA6-766EA8FFD375}"/>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8DC79E9F-2C5E-4D7B-B897-41B6A5FAA3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Engage </a:t>
            </a:r>
            <a:r>
              <a:rPr lang="es">
                <a:latin typeface="Arial" panose="020B0604020202020204" pitchFamily="34" charset="0"/>
              </a:rPr>
              <a:t>the audience and facilitate a discussion on this picture. </a:t>
            </a:r>
          </a:p>
          <a:p>
            <a:pPr rtl="0"/>
            <a:endParaRPr lang="en-US" altLang="en-US">
              <a:latin typeface="Arial" panose="020B0604020202020204" pitchFamily="34" charset="0"/>
            </a:endParaRPr>
          </a:p>
          <a:p>
            <a:pPr rtl="0"/>
            <a:r>
              <a:rPr lang="es">
                <a:latin typeface="Arial" panose="020B0604020202020204" pitchFamily="34" charset="0"/>
              </a:rPr>
              <a:t>The worker is exposed to an interior fall hazard of 6 feet or more, however one might argue that is infeasible or creates a greater hazard to use a conventional fall protection system. </a:t>
            </a:r>
          </a:p>
          <a:p>
            <a:pPr rtl="0"/>
            <a:endParaRPr lang="en-US" altLang="en-US" b="1">
              <a:latin typeface="Arial" panose="020B0604020202020204" pitchFamily="34" charset="0"/>
            </a:endParaRPr>
          </a:p>
          <a:p>
            <a:pPr rtl="0"/>
            <a:r>
              <a:rPr lang="es">
                <a:latin typeface="Arial" panose="020B0604020202020204" pitchFamily="34" charset="0"/>
              </a:rPr>
              <a:t>What type of conventional fall protection methods can be used to protect this worker from an interior fall hazard?</a:t>
            </a:r>
          </a:p>
          <a:p>
            <a:pPr rtl="0"/>
            <a:endParaRPr lang="en-US" altLang="en-US">
              <a:latin typeface="Arial" panose="020B0604020202020204" pitchFamily="34" charset="0"/>
            </a:endParaRPr>
          </a:p>
          <a:p>
            <a:pPr rtl="0"/>
            <a:r>
              <a:rPr lang="es" b="1">
                <a:latin typeface="Arial" panose="020B0604020202020204" pitchFamily="34" charset="0"/>
              </a:rPr>
              <a:t>Explain</a:t>
            </a:r>
            <a:r>
              <a:rPr lang="es">
                <a:latin typeface="Arial" panose="020B0604020202020204" pitchFamily="34" charset="0"/>
              </a:rPr>
              <a:t> the safe work practices that should be utilized to safety protect workers who are performing these tasks, which should include the use of conventional fall protection systems (personal fall arrest systems, guardrails, or safety nets) and ladders and scaffolding. </a:t>
            </a:r>
          </a:p>
          <a:p>
            <a:pPr rtl="0"/>
            <a:endParaRPr lang="en-US" altLang="en-US">
              <a:latin typeface="Arial" panose="020B0604020202020204" pitchFamily="34" charset="0"/>
            </a:endParaRPr>
          </a:p>
          <a:p>
            <a:pPr rtl="0"/>
            <a:r>
              <a:rPr lang="es">
                <a:latin typeface="Arial" panose="020B0604020202020204" pitchFamily="34" charset="0"/>
              </a:rPr>
              <a:t>This picture shows the installation of floor joists and the worker is working from the ground to set them into place; however they are exposed to an interior fall hazard of 6 feet or more. </a:t>
            </a:r>
          </a:p>
          <a:p>
            <a:pPr rtl="0"/>
            <a:endParaRPr lang="en-US" altLang="en-US">
              <a:latin typeface="Arial" panose="020B0604020202020204" pitchFamily="34" charset="0"/>
            </a:endParaRPr>
          </a:p>
          <a:p>
            <a:pPr rtl="0"/>
            <a:r>
              <a:rPr lang="es" b="1">
                <a:latin typeface="Arial" panose="020B0604020202020204" pitchFamily="34" charset="0"/>
              </a:rPr>
              <a:t>Discuss </a:t>
            </a:r>
            <a:r>
              <a:rPr lang="es">
                <a:latin typeface="Arial" panose="020B0604020202020204" pitchFamily="34" charset="0"/>
              </a:rPr>
              <a:t>the installation of the floor joist, and the process to do so.</a:t>
            </a:r>
          </a:p>
          <a:p>
            <a:pPr rtl="0"/>
            <a:r>
              <a:rPr lang="es">
                <a:latin typeface="Arial" panose="020B0604020202020204" pitchFamily="34" charset="0"/>
              </a:rPr>
              <a:t>Limitations of conventional fall protection systems during the installation of floor joists may include:</a:t>
            </a:r>
          </a:p>
          <a:p>
            <a:pPr rtl="0">
              <a:buFontTx/>
              <a:buChar char="•"/>
            </a:pPr>
            <a:r>
              <a:rPr lang="es">
                <a:latin typeface="Arial" panose="020B0604020202020204" pitchFamily="34" charset="0"/>
              </a:rPr>
              <a:t>Lack of a suitable anchor point to withstand 5000 pounds or twice the intended load from a falling worker. </a:t>
            </a:r>
          </a:p>
          <a:p>
            <a:pPr rtl="0">
              <a:buFontTx/>
              <a:buChar char="•"/>
            </a:pPr>
            <a:r>
              <a:rPr lang="es">
                <a:latin typeface="Arial" panose="020B0604020202020204" pitchFamily="34" charset="0"/>
              </a:rPr>
              <a:t>Manufacturers of the floor joists may prohibit inserting anchor points that may cause the joist to crack or fail.</a:t>
            </a:r>
          </a:p>
          <a:p>
            <a:pPr rtl="0">
              <a:buFontTx/>
              <a:buChar char="•"/>
            </a:pPr>
            <a:r>
              <a:rPr lang="es">
                <a:latin typeface="Arial" panose="020B0604020202020204" pitchFamily="34" charset="0"/>
              </a:rPr>
              <a:t>Manufacturers of personal fall arrest system components may prohibit the anchor point to be placed at ground level, or below a workers ‘D’ ring on their harness.</a:t>
            </a:r>
          </a:p>
          <a:p>
            <a:pPr rtl="0">
              <a:buFontTx/>
              <a:buChar char="•"/>
            </a:pPr>
            <a:r>
              <a:rPr lang="e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rtl="0">
              <a:buFontTx/>
              <a:buChar char="•"/>
            </a:pPr>
            <a:r>
              <a:rPr lang="es">
                <a:latin typeface="Arial" panose="020B0604020202020204" pitchFamily="34" charset="0"/>
              </a:rPr>
              <a:t>Manufacturers may have differing installation/usage requirements; always refer to the manufacturers’ instruction prior to use. </a:t>
            </a:r>
          </a:p>
          <a:p>
            <a:pPr rtl="0"/>
            <a:r>
              <a:rPr lang="es" b="1">
                <a:latin typeface="Arial" panose="020B0604020202020204" pitchFamily="34" charset="0"/>
              </a:rPr>
              <a:t>Note: </a:t>
            </a:r>
            <a:r>
              <a:rPr lang="es">
                <a:latin typeface="Arial" panose="020B0604020202020204" pitchFamily="34" charset="0"/>
              </a:rPr>
              <a:t>It is important to remember that employers must demonstrate why conventional fall protection is either infeasible or creates a greater hazard for each part of a task prior to implementing alternative fall protection measures and a written fall protection plan. There are numerous parts of each job task that goes into the construction of a house, and throughout the duration of a specific task there may be a combination of conventional and alternative safe work practices that may be utilized. In order to remain in compliance with OSHA’s Subpart M- Fall Protection regulation employers have the burden of establishing a written argument as to why alternative fall protection procedures were used and where conventional fall protection systems were either infeasible or created a greater hazard. </a:t>
            </a:r>
          </a:p>
          <a:p>
            <a:pPr rtl="0"/>
            <a:endParaRPr lang="en-US" altLang="en-US">
              <a:latin typeface="Arial" panose="020B0604020202020204" pitchFamily="34" charset="0"/>
            </a:endParaRPr>
          </a:p>
        </p:txBody>
      </p:sp>
      <p:sp>
        <p:nvSpPr>
          <p:cNvPr id="62468" name="Slide Number Placeholder 3">
            <a:extLst>
              <a:ext uri="{FF2B5EF4-FFF2-40B4-BE49-F238E27FC236}">
                <a16:creationId xmlns:a16="http://schemas.microsoft.com/office/drawing/2014/main" id="{8BE8C3B6-B36E-47C8-B1FF-CA107D2CFC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944DC96-5BCB-4118-B5EC-FDE332B4FE24}" type="slidenum">
              <a:rPr lang="en-US" altLang="en-US"/>
              <a:pPr>
                <a:spcBef>
                  <a:spcPct val="0"/>
                </a:spcBef>
              </a:pPr>
              <a:t>44</a:t>
            </a:fld>
            <a:endParaRPr lang="en-US" altLang="en-US"/>
          </a:p>
        </p:txBody>
      </p:sp>
    </p:spTree>
    <p:extLst>
      <p:ext uri="{BB962C8B-B14F-4D97-AF65-F5344CB8AC3E}">
        <p14:creationId xmlns:p14="http://schemas.microsoft.com/office/powerpoint/2010/main" val="1470246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7D8307B-0562-42CB-8CA6-766EA8FFD375}"/>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8DC79E9F-2C5E-4D7B-B897-41B6A5FAA3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Engage </a:t>
            </a:r>
            <a:r>
              <a:rPr lang="es">
                <a:latin typeface="Arial" panose="020B0604020202020204" pitchFamily="34" charset="0"/>
              </a:rPr>
              <a:t>the audience and facilitate a discussion on this picture. </a:t>
            </a:r>
          </a:p>
          <a:p>
            <a:pPr rtl="0"/>
            <a:endParaRPr lang="en-US" altLang="en-US">
              <a:latin typeface="Arial" panose="020B0604020202020204" pitchFamily="34" charset="0"/>
            </a:endParaRPr>
          </a:p>
          <a:p>
            <a:pPr rtl="0"/>
            <a:r>
              <a:rPr lang="es">
                <a:latin typeface="Arial" panose="020B0604020202020204" pitchFamily="34" charset="0"/>
              </a:rPr>
              <a:t>The worker is exposed to an interior fall hazard of 6 feet or more, however one might argue that is infeasible or creates a greater hazard to use a conventional fall protection system. </a:t>
            </a:r>
          </a:p>
          <a:p>
            <a:pPr rtl="0"/>
            <a:endParaRPr lang="en-US" altLang="en-US" b="1">
              <a:latin typeface="Arial" panose="020B0604020202020204" pitchFamily="34" charset="0"/>
            </a:endParaRPr>
          </a:p>
          <a:p>
            <a:pPr rtl="0"/>
            <a:r>
              <a:rPr lang="es">
                <a:latin typeface="Arial" panose="020B0604020202020204" pitchFamily="34" charset="0"/>
              </a:rPr>
              <a:t>What type of conventional fall protection methods can be used to protect this worker from an interior fall hazard?</a:t>
            </a:r>
          </a:p>
          <a:p>
            <a:pPr rtl="0"/>
            <a:endParaRPr lang="en-US" altLang="en-US">
              <a:latin typeface="Arial" panose="020B0604020202020204" pitchFamily="34" charset="0"/>
            </a:endParaRPr>
          </a:p>
          <a:p>
            <a:pPr rtl="0"/>
            <a:r>
              <a:rPr lang="es" b="1">
                <a:latin typeface="Arial" panose="020B0604020202020204" pitchFamily="34" charset="0"/>
              </a:rPr>
              <a:t>Explain</a:t>
            </a:r>
            <a:r>
              <a:rPr lang="es">
                <a:latin typeface="Arial" panose="020B0604020202020204" pitchFamily="34" charset="0"/>
              </a:rPr>
              <a:t> the safe work practices that should be utilized to safety protect workers who are performing these tasks, which should include the use of conventional fall protection systems (personal fall arrest systems, guardrails, or safety nets) and ladders and scaffolding. </a:t>
            </a:r>
          </a:p>
          <a:p>
            <a:pPr rtl="0"/>
            <a:endParaRPr lang="en-US" altLang="en-US">
              <a:latin typeface="Arial" panose="020B0604020202020204" pitchFamily="34" charset="0"/>
            </a:endParaRPr>
          </a:p>
          <a:p>
            <a:pPr rtl="0"/>
            <a:r>
              <a:rPr lang="es">
                <a:latin typeface="Arial" panose="020B0604020202020204" pitchFamily="34" charset="0"/>
              </a:rPr>
              <a:t>This picture shows the installation of floor joists and the worker is working from the ground to set them into place; however they are exposed to an interior fall hazard of 6 feet or more. </a:t>
            </a:r>
          </a:p>
          <a:p>
            <a:pPr rtl="0"/>
            <a:endParaRPr lang="en-US" altLang="en-US">
              <a:latin typeface="Arial" panose="020B0604020202020204" pitchFamily="34" charset="0"/>
            </a:endParaRPr>
          </a:p>
          <a:p>
            <a:pPr rtl="0"/>
            <a:r>
              <a:rPr lang="es" b="1">
                <a:latin typeface="Arial" panose="020B0604020202020204" pitchFamily="34" charset="0"/>
              </a:rPr>
              <a:t>Discuss </a:t>
            </a:r>
            <a:r>
              <a:rPr lang="es">
                <a:latin typeface="Arial" panose="020B0604020202020204" pitchFamily="34" charset="0"/>
              </a:rPr>
              <a:t>the installation of the floor joist, and the process to do so.</a:t>
            </a:r>
          </a:p>
          <a:p>
            <a:pPr rtl="0"/>
            <a:r>
              <a:rPr lang="es">
                <a:latin typeface="Arial" panose="020B0604020202020204" pitchFamily="34" charset="0"/>
              </a:rPr>
              <a:t>Limitations of conventional fall protection systems during the installation of floor joists may include:</a:t>
            </a:r>
          </a:p>
          <a:p>
            <a:pPr rtl="0">
              <a:buFontTx/>
              <a:buChar char="•"/>
            </a:pPr>
            <a:r>
              <a:rPr lang="es">
                <a:latin typeface="Arial" panose="020B0604020202020204" pitchFamily="34" charset="0"/>
              </a:rPr>
              <a:t>Lack of a suitable anchor point to withstand 5000 pounds or twice the intended load from a falling worker. </a:t>
            </a:r>
          </a:p>
          <a:p>
            <a:pPr rtl="0">
              <a:buFontTx/>
              <a:buChar char="•"/>
            </a:pPr>
            <a:r>
              <a:rPr lang="es">
                <a:latin typeface="Arial" panose="020B0604020202020204" pitchFamily="34" charset="0"/>
              </a:rPr>
              <a:t>Manufacturers of the floor joists may prohibit inserting anchor points that may cause the joist to crack or fail.</a:t>
            </a:r>
          </a:p>
          <a:p>
            <a:pPr rtl="0">
              <a:buFontTx/>
              <a:buChar char="•"/>
            </a:pPr>
            <a:r>
              <a:rPr lang="es">
                <a:latin typeface="Arial" panose="020B0604020202020204" pitchFamily="34" charset="0"/>
              </a:rPr>
              <a:t>Manufacturers of personal fall arrest system components may prohibit the anchor point to be placed at ground level, or below a workers ‘D’ ring on their harness.</a:t>
            </a:r>
          </a:p>
          <a:p>
            <a:pPr rtl="0">
              <a:buFontTx/>
              <a:buChar char="•"/>
            </a:pPr>
            <a:r>
              <a:rPr lang="e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rtl="0">
              <a:buFontTx/>
              <a:buChar char="•"/>
            </a:pPr>
            <a:r>
              <a:rPr lang="es">
                <a:latin typeface="Arial" panose="020B0604020202020204" pitchFamily="34" charset="0"/>
              </a:rPr>
              <a:t>Manufacturers may have differing installation/usage requirements; always refer to the manufacturers’ instruction prior to use. </a:t>
            </a:r>
          </a:p>
          <a:p>
            <a:pPr rtl="0"/>
            <a:r>
              <a:rPr lang="es" b="1">
                <a:latin typeface="Arial" panose="020B0604020202020204" pitchFamily="34" charset="0"/>
              </a:rPr>
              <a:t>Note: </a:t>
            </a:r>
            <a:r>
              <a:rPr lang="es">
                <a:latin typeface="Arial" panose="020B0604020202020204" pitchFamily="34" charset="0"/>
              </a:rPr>
              <a:t>It is important to remember that employers must demonstrate why conventional fall protection is either infeasible or creates a greater hazard for each part of a task prior to implementing alternative fall protection measures and a written fall protection plan. There are numerous parts of each job task that goes into the construction of a house, and throughout the duration of a specific task there may be a combination of conventional and alternative safe work practices that may be utilized. In order to remain in compliance with OSHA’s Subpart M- Fall Protection regulation employers have the burden of establishing a written argument as to why alternative fall protection procedures were used and where conventional fall protection systems were either infeasible or created a greater hazard. </a:t>
            </a:r>
          </a:p>
          <a:p>
            <a:pPr rtl="0"/>
            <a:endParaRPr lang="en-US" altLang="en-US">
              <a:latin typeface="Arial" panose="020B0604020202020204" pitchFamily="34" charset="0"/>
            </a:endParaRPr>
          </a:p>
        </p:txBody>
      </p:sp>
      <p:sp>
        <p:nvSpPr>
          <p:cNvPr id="62468" name="Slide Number Placeholder 3">
            <a:extLst>
              <a:ext uri="{FF2B5EF4-FFF2-40B4-BE49-F238E27FC236}">
                <a16:creationId xmlns:a16="http://schemas.microsoft.com/office/drawing/2014/main" id="{8BE8C3B6-B36E-47C8-B1FF-CA107D2CFC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944DC96-5BCB-4118-B5EC-FDE332B4FE24}" type="slidenum">
              <a:rPr lang="en-US" altLang="en-US"/>
              <a:pPr>
                <a:spcBef>
                  <a:spcPct val="0"/>
                </a:spcBef>
              </a:pPr>
              <a:t>45</a:t>
            </a:fld>
            <a:endParaRPr lang="en-US" altLang="en-US"/>
          </a:p>
        </p:txBody>
      </p:sp>
    </p:spTree>
    <p:extLst>
      <p:ext uri="{BB962C8B-B14F-4D97-AF65-F5344CB8AC3E}">
        <p14:creationId xmlns:p14="http://schemas.microsoft.com/office/powerpoint/2010/main" val="20140713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A83085B-8C13-47F1-984A-69C3D0F59292}"/>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AF9F44C6-B825-49AB-994C-79F5B428F9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This picture shows three workers attached to separate self-retracting lifelines (SRL) to protect from fall hazards of 6 feet or more. </a:t>
            </a:r>
          </a:p>
          <a:p>
            <a:pPr rtl="0"/>
            <a:endParaRPr lang="en-US" altLang="en-US" dirty="0">
              <a:latin typeface="Arial" panose="020B0604020202020204" pitchFamily="34" charset="0"/>
            </a:endParaRPr>
          </a:p>
          <a:p>
            <a:pPr rtl="0"/>
            <a:r>
              <a:rPr lang="es" b="1">
                <a:latin typeface="Arial" panose="020B0604020202020204" pitchFamily="34" charset="0"/>
              </a:rPr>
              <a:t>Discuss </a:t>
            </a:r>
            <a:r>
              <a:rPr lang="es">
                <a:latin typeface="Arial" panose="020B0604020202020204" pitchFamily="34" charset="0"/>
              </a:rPr>
              <a:t>the installation of floor sheathing. </a:t>
            </a:r>
          </a:p>
          <a:p>
            <a:pPr rtl="0"/>
            <a:r>
              <a:rPr lang="es">
                <a:latin typeface="Arial" panose="020B0604020202020204" pitchFamily="34" charset="0"/>
              </a:rPr>
              <a:t>Limitations of conventional fall protection systems during the installation of floor sheathing may include:</a:t>
            </a:r>
          </a:p>
          <a:p>
            <a:pPr rtl="0">
              <a:buFontTx/>
              <a:buChar char="•"/>
            </a:pPr>
            <a:r>
              <a:rPr lang="es">
                <a:latin typeface="Arial" panose="020B0604020202020204" pitchFamily="34" charset="0"/>
              </a:rPr>
              <a:t>Lack of a suitable anchor point to withstand 5000 pounds or twice the intended load from a falling worker. </a:t>
            </a:r>
          </a:p>
          <a:p>
            <a:pPr rtl="0">
              <a:buFontTx/>
              <a:buChar char="•"/>
            </a:pPr>
            <a:r>
              <a:rPr lang="es">
                <a:latin typeface="Arial" panose="020B0604020202020204" pitchFamily="34" charset="0"/>
              </a:rPr>
              <a:t>Installation of guardrail system could involve more risk, due to the duration of the fall exposure. </a:t>
            </a:r>
          </a:p>
          <a:p>
            <a:pPr rtl="0">
              <a:buFontTx/>
              <a:buChar char="•"/>
            </a:pPr>
            <a:r>
              <a:rPr lang="es">
                <a:latin typeface="Arial" panose="020B0604020202020204" pitchFamily="34" charset="0"/>
              </a:rPr>
              <a:t>Manufacturers of the floor joists may prohibit inserting anchor points that may cause the joist to crack or fail.</a:t>
            </a:r>
          </a:p>
          <a:p>
            <a:pPr rtl="0">
              <a:buFontTx/>
              <a:buChar char="•"/>
            </a:pPr>
            <a:r>
              <a:rPr lang="es">
                <a:latin typeface="Arial" panose="020B0604020202020204" pitchFamily="34" charset="0"/>
              </a:rPr>
              <a:t>Manufacturers of personal fall arrest system components may prohibit the anchor point to be placed at ground level, or below a workers ‘D’ ring on their harness.</a:t>
            </a:r>
          </a:p>
          <a:p>
            <a:pPr rtl="0">
              <a:buFontTx/>
              <a:buChar char="•"/>
            </a:pPr>
            <a:r>
              <a:rPr lang="e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rtl="0">
              <a:buFontTx/>
              <a:buChar char="•"/>
            </a:pPr>
            <a:r>
              <a:rPr lang="es">
                <a:latin typeface="Arial" panose="020B0604020202020204" pitchFamily="34" charset="0"/>
              </a:rPr>
              <a:t>Manufacturers may have differing installation/usage requirements; always refer to the manufacturers’ instruction prior to use. </a:t>
            </a:r>
          </a:p>
          <a:p>
            <a:pPr rtl="0"/>
            <a:r>
              <a:rPr lang="es" b="1">
                <a:latin typeface="Arial" panose="020B0604020202020204" pitchFamily="34" charset="0"/>
              </a:rPr>
              <a:t>Note: </a:t>
            </a:r>
            <a:r>
              <a:rPr lang="es">
                <a:latin typeface="Arial" panose="020B0604020202020204" pitchFamily="34" charset="0"/>
              </a:rPr>
              <a:t>It is important to remember that employers must demonstrate why conventional fall protection is either infeasible or creates a greater hazard for each part of a task prior to implementing alternative fall protection measures and a written fall protection plan. There are numerous parts of each job task that goes into the construction of a house, and throughout the duration of a specific task there may be a combination of conventional and alternative safe work practices that may be utilized. In order to remain in compliance with OSHA’s Subpart M- Fall Protection regulation employers have the burden of establishing a written argument as to why alternative fall protection procedures were used and where conventional fall protection systems were either infeasible or created a greater hazard. </a:t>
            </a:r>
          </a:p>
          <a:p>
            <a:pPr rtl="0"/>
            <a:endParaRPr lang="en-US" altLang="en-US" dirty="0">
              <a:latin typeface="Arial" panose="020B0604020202020204" pitchFamily="34" charset="0"/>
            </a:endParaRPr>
          </a:p>
        </p:txBody>
      </p:sp>
      <p:sp>
        <p:nvSpPr>
          <p:cNvPr id="66564" name="Slide Number Placeholder 3">
            <a:extLst>
              <a:ext uri="{FF2B5EF4-FFF2-40B4-BE49-F238E27FC236}">
                <a16:creationId xmlns:a16="http://schemas.microsoft.com/office/drawing/2014/main" id="{46383871-BF6B-4D30-A96F-B592964715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8332BF86-A6B6-4FDE-8DD8-B2F53F96BB7F}" type="slidenum">
              <a:rPr lang="en-US" altLang="en-US"/>
              <a:pPr>
                <a:spcBef>
                  <a:spcPct val="0"/>
                </a:spcBef>
              </a:pPr>
              <a:t>46</a:t>
            </a:fld>
            <a:endParaRPr lang="en-US" altLang="en-US"/>
          </a:p>
        </p:txBody>
      </p:sp>
    </p:spTree>
    <p:extLst>
      <p:ext uri="{BB962C8B-B14F-4D97-AF65-F5344CB8AC3E}">
        <p14:creationId xmlns:p14="http://schemas.microsoft.com/office/powerpoint/2010/main" val="20554543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53C0CE6-B7E2-4E1E-B4C7-1CBFC28A4CF0}"/>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EA8FA7CE-15EC-404D-ABCC-DDEA2FA596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 </a:t>
            </a:r>
            <a:r>
              <a:rPr lang="e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endParaRPr lang="en-US" altLang="en-US" dirty="0">
              <a:latin typeface="Arial" panose="020B0604020202020204" pitchFamily="34" charset="0"/>
            </a:endParaRPr>
          </a:p>
          <a:p>
            <a:pPr rtl="0"/>
            <a:r>
              <a:rPr lang="es">
                <a:latin typeface="Arial" panose="020B0604020202020204" pitchFamily="34" charset="0"/>
              </a:rPr>
              <a:t>This picture shows the installation of the second row of sheathing, and utilizes both guardrails to protect from an exterior fall and the use of alternative safe work practices that show workers working from a previously established deck. </a:t>
            </a:r>
          </a:p>
          <a:p>
            <a:pPr rtl="0"/>
            <a:endParaRPr lang="en-US" altLang="en-US" dirty="0">
              <a:latin typeface="Arial" panose="020B0604020202020204" pitchFamily="34" charset="0"/>
            </a:endParaRPr>
          </a:p>
          <a:p>
            <a:pPr rtl="0"/>
            <a:r>
              <a:rPr lang="es">
                <a:latin typeface="Arial" panose="020B0604020202020204" pitchFamily="34" charset="0"/>
              </a:rPr>
              <a:t>If an employer can demonstrate that conventional fall protection (i.e., guardrail systems, safety net systems, or personal fall arrest systems) is infeasible </a:t>
            </a:r>
            <a:r>
              <a:rPr lang="es" b="1" u="sng">
                <a:latin typeface="Arial" panose="020B0604020202020204" pitchFamily="34" charset="0"/>
              </a:rPr>
              <a:t>or</a:t>
            </a:r>
            <a:r>
              <a:rPr lang="es">
                <a:latin typeface="Arial" panose="020B0604020202020204" pitchFamily="34" charset="0"/>
              </a:rPr>
              <a:t> presents a greater hazard, a written, site specific fall protection plan meeting the requirements of 1926.502(k) can be implemented.</a:t>
            </a:r>
          </a:p>
          <a:p>
            <a:pPr rtl="0"/>
            <a:endParaRPr lang="en-US" altLang="en-US" dirty="0">
              <a:latin typeface="Arial" panose="020B0604020202020204" pitchFamily="34" charset="0"/>
            </a:endParaRPr>
          </a:p>
          <a:p>
            <a:pPr rtl="0"/>
            <a:r>
              <a:rPr lang="es" b="1">
                <a:latin typeface="Arial" panose="020B0604020202020204" pitchFamily="34" charset="0"/>
              </a:rPr>
              <a:t>The employer has the </a:t>
            </a:r>
            <a:r>
              <a:rPr lang="es" b="1" u="sng">
                <a:latin typeface="Arial" panose="020B0604020202020204" pitchFamily="34" charset="0"/>
              </a:rPr>
              <a:t>burden</a:t>
            </a:r>
            <a:r>
              <a:rPr lang="es" b="1">
                <a:latin typeface="Arial" panose="020B0604020202020204" pitchFamily="34" charset="0"/>
              </a:rPr>
              <a:t> of establishing that it is appropriate to implement a fall protection plan.</a:t>
            </a:r>
            <a:endParaRPr lang="en-US" altLang="en-US" dirty="0">
              <a:latin typeface="Arial" panose="020B0604020202020204" pitchFamily="34" charset="0"/>
            </a:endParaRPr>
          </a:p>
          <a:p>
            <a:pPr rtl="0"/>
            <a:endParaRPr lang="en-US" altLang="en-US" dirty="0">
              <a:latin typeface="Arial" panose="020B0604020202020204" pitchFamily="34" charset="0"/>
            </a:endParaRPr>
          </a:p>
          <a:p>
            <a:pPr rtl="0"/>
            <a:r>
              <a:rPr lang="es">
                <a:latin typeface="Arial" panose="020B0604020202020204" pitchFamily="34" charset="0"/>
              </a:rPr>
              <a:t>Limitations of conventional fall protection systems during the installation of floor sheathing may include:</a:t>
            </a:r>
          </a:p>
          <a:p>
            <a:pPr rtl="0">
              <a:buFontTx/>
              <a:buChar char="•"/>
            </a:pPr>
            <a:r>
              <a:rPr lang="es">
                <a:latin typeface="Arial" panose="020B0604020202020204" pitchFamily="34" charset="0"/>
              </a:rPr>
              <a:t>Lack of a suitable anchor point to withstand 5000 pounds or twice the intended load from a falling worker. </a:t>
            </a:r>
          </a:p>
          <a:p>
            <a:pPr rtl="0">
              <a:buFontTx/>
              <a:buChar char="•"/>
            </a:pPr>
            <a:r>
              <a:rPr lang="es">
                <a:latin typeface="Arial" panose="020B0604020202020204" pitchFamily="34" charset="0"/>
              </a:rPr>
              <a:t>Installation of guardrail system could involve more risk, due to the duration of the fall exposure. </a:t>
            </a:r>
          </a:p>
          <a:p>
            <a:pPr rtl="0">
              <a:buFontTx/>
              <a:buChar char="•"/>
            </a:pPr>
            <a:r>
              <a:rPr lang="es">
                <a:latin typeface="Arial" panose="020B0604020202020204" pitchFamily="34" charset="0"/>
              </a:rPr>
              <a:t>Manufacturers of the floor joists may prohibit inserting anchor points that may cause the joist to crack or fail.</a:t>
            </a:r>
          </a:p>
          <a:p>
            <a:pPr rtl="0">
              <a:buFontTx/>
              <a:buChar char="•"/>
            </a:pPr>
            <a:r>
              <a:rPr lang="es">
                <a:latin typeface="Arial" panose="020B0604020202020204" pitchFamily="34" charset="0"/>
              </a:rPr>
              <a:t>Manufacturers of personal fall arrest system components may prohibit the anchor point to be placed at ground level, or below a workers ‘D’ ring on their harness.</a:t>
            </a:r>
          </a:p>
          <a:p>
            <a:pPr rtl="0">
              <a:buFontTx/>
              <a:buChar char="•"/>
            </a:pPr>
            <a:r>
              <a:rPr lang="e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rtl="0">
              <a:buFontTx/>
              <a:buChar char="•"/>
            </a:pPr>
            <a:r>
              <a:rPr lang="es">
                <a:latin typeface="Arial" panose="020B0604020202020204" pitchFamily="34" charset="0"/>
              </a:rPr>
              <a:t>Manufacturers may have differing installation/usage requirements; always refer to the manufacturers’ instruction prior to use. </a:t>
            </a:r>
          </a:p>
          <a:p>
            <a:pPr rtl="0"/>
            <a:endParaRPr lang="en-US" altLang="en-US" dirty="0">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endParaRPr lang="en-US" altLang="en-US" dirty="0">
              <a:latin typeface="Arial" panose="020B0604020202020204" pitchFamily="34" charset="0"/>
            </a:endParaRPr>
          </a:p>
        </p:txBody>
      </p:sp>
      <p:sp>
        <p:nvSpPr>
          <p:cNvPr id="68612" name="Slide Number Placeholder 3">
            <a:extLst>
              <a:ext uri="{FF2B5EF4-FFF2-40B4-BE49-F238E27FC236}">
                <a16:creationId xmlns:a16="http://schemas.microsoft.com/office/drawing/2014/main" id="{14FA2831-82B1-4CFF-8D64-8EBED25B7B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4E9EECDD-B09C-4A5D-932D-144D3325F2A5}" type="slidenum">
              <a:rPr lang="en-US" altLang="en-US"/>
              <a:pPr>
                <a:spcBef>
                  <a:spcPct val="0"/>
                </a:spcBef>
              </a:pPr>
              <a:t>47</a:t>
            </a:fld>
            <a:endParaRPr lang="en-US" altLang="en-US"/>
          </a:p>
        </p:txBody>
      </p:sp>
    </p:spTree>
    <p:extLst>
      <p:ext uri="{BB962C8B-B14F-4D97-AF65-F5344CB8AC3E}">
        <p14:creationId xmlns:p14="http://schemas.microsoft.com/office/powerpoint/2010/main" val="1548587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E8CD6358-9F4C-4B86-97FE-F5BFBBB1CD15}"/>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EAC2601C-9099-45F1-BDB3-294B2979C2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 </a:t>
            </a:r>
            <a:r>
              <a:rPr lang="e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endParaRPr lang="en-US" altLang="en-US" dirty="0">
              <a:latin typeface="Arial" panose="020B0604020202020204" pitchFamily="34" charset="0"/>
            </a:endParaRPr>
          </a:p>
          <a:p>
            <a:pPr rtl="0"/>
            <a:r>
              <a:rPr lang="es">
                <a:latin typeface="Arial" panose="020B0604020202020204" pitchFamily="34" charset="0"/>
              </a:rPr>
              <a:t>This picture shows the installed deck of floor sheathing in preparation for the installation of exterior walls. There is a warning line painted that is part of a safety monitor system. This shows an example of an alternative fall protection procedure. </a:t>
            </a:r>
          </a:p>
          <a:p>
            <a:pPr rtl="0"/>
            <a:endParaRPr lang="en-US" altLang="en-US" dirty="0">
              <a:latin typeface="Arial" panose="020B0604020202020204" pitchFamily="34" charset="0"/>
            </a:endParaRPr>
          </a:p>
          <a:p>
            <a:pPr rtl="0"/>
            <a:r>
              <a:rPr lang="es">
                <a:latin typeface="Arial" panose="020B0604020202020204" pitchFamily="34" charset="0"/>
              </a:rPr>
              <a:t>If an employer can demonstrate that conventional fall protection (i.e., guardrail systems, safety net systems, or personal fall arrest systems) is infeasible </a:t>
            </a:r>
            <a:r>
              <a:rPr lang="es" b="1" u="sng">
                <a:latin typeface="Arial" panose="020B0604020202020204" pitchFamily="34" charset="0"/>
              </a:rPr>
              <a:t>or</a:t>
            </a:r>
            <a:r>
              <a:rPr lang="es">
                <a:latin typeface="Arial" panose="020B0604020202020204" pitchFamily="34" charset="0"/>
              </a:rPr>
              <a:t> presents a greater hazard, a written, site specific fall protection plan meeting the requirements of 1926.502(k) can be implemented.</a:t>
            </a:r>
          </a:p>
          <a:p>
            <a:pPr rtl="0"/>
            <a:endParaRPr lang="en-US" altLang="en-US" dirty="0">
              <a:latin typeface="Arial" panose="020B0604020202020204" pitchFamily="34" charset="0"/>
            </a:endParaRPr>
          </a:p>
          <a:p>
            <a:pPr rtl="0"/>
            <a:r>
              <a:rPr lang="es" b="1">
                <a:latin typeface="Arial" panose="020B0604020202020204" pitchFamily="34" charset="0"/>
              </a:rPr>
              <a:t>The employer has the </a:t>
            </a:r>
            <a:r>
              <a:rPr lang="es" b="1" u="sng">
                <a:latin typeface="Arial" panose="020B0604020202020204" pitchFamily="34" charset="0"/>
              </a:rPr>
              <a:t>burden</a:t>
            </a:r>
            <a:r>
              <a:rPr lang="es" b="1">
                <a:latin typeface="Arial" panose="020B0604020202020204" pitchFamily="34" charset="0"/>
              </a:rPr>
              <a:t> of establishing that it is appropriate to implement a fall protection plan.</a:t>
            </a:r>
          </a:p>
          <a:p>
            <a:pPr rtl="0"/>
            <a:endParaRPr lang="en-US" altLang="en-US" b="1" dirty="0">
              <a:latin typeface="Arial" panose="020B0604020202020204" pitchFamily="34" charset="0"/>
            </a:endParaRPr>
          </a:p>
          <a:p>
            <a:pPr rtl="0"/>
            <a:r>
              <a:rPr lang="es">
                <a:latin typeface="Arial" panose="020B0604020202020204" pitchFamily="34" charset="0"/>
              </a:rPr>
              <a:t>Limitations of conventional fall protection systems during the installation of exterior walls may include:</a:t>
            </a:r>
          </a:p>
          <a:p>
            <a:pPr rtl="0">
              <a:buFontTx/>
              <a:buChar char="•"/>
            </a:pPr>
            <a:r>
              <a:rPr lang="es">
                <a:latin typeface="Arial" panose="020B0604020202020204" pitchFamily="34" charset="0"/>
              </a:rPr>
              <a:t>Lack of a suitable anchor point to withstand 5000 pounds or twice the intended load from a falling worker. </a:t>
            </a:r>
          </a:p>
          <a:p>
            <a:pPr rtl="0">
              <a:buFontTx/>
              <a:buChar char="•"/>
            </a:pPr>
            <a:r>
              <a:rPr lang="es">
                <a:latin typeface="Arial" panose="020B0604020202020204" pitchFamily="34" charset="0"/>
              </a:rPr>
              <a:t>Installation of guardrail system could involve more risk, due to the duration of the fall exposure. </a:t>
            </a:r>
          </a:p>
          <a:p>
            <a:pPr rtl="0">
              <a:buFontTx/>
              <a:buChar char="•"/>
            </a:pPr>
            <a:r>
              <a:rPr lang="es">
                <a:latin typeface="Arial" panose="020B0604020202020204" pitchFamily="34" charset="0"/>
              </a:rPr>
              <a:t>Manufacturers of the floor joists may prohibit inserting anchor points that may cause the joist to crack or fail.</a:t>
            </a:r>
          </a:p>
          <a:p>
            <a:pPr rtl="0">
              <a:buFontTx/>
              <a:buChar char="•"/>
            </a:pPr>
            <a:r>
              <a:rPr lang="es">
                <a:latin typeface="Arial" panose="020B0604020202020204" pitchFamily="34" charset="0"/>
              </a:rPr>
              <a:t>Manufacturers of personal fall arrest system components may prohibit the anchor point to be placed at ground level, or below a workers ‘D’ ring on their harness.</a:t>
            </a:r>
          </a:p>
          <a:p>
            <a:pPr rtl="0">
              <a:buFontTx/>
              <a:buChar char="•"/>
            </a:pPr>
            <a:r>
              <a:rPr lang="e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rtl="0">
              <a:buFontTx/>
              <a:buChar char="•"/>
            </a:pPr>
            <a:r>
              <a:rPr lang="es">
                <a:latin typeface="Arial" panose="020B0604020202020204" pitchFamily="34" charset="0"/>
              </a:rPr>
              <a:t>Manufacturers may have differing installation/usage requirements; always refer to the manufacturers’ instruction prior to use. </a:t>
            </a:r>
          </a:p>
          <a:p>
            <a:pPr rtl="0"/>
            <a:endParaRPr lang="en-US" altLang="en-US" dirty="0">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endParaRPr lang="en-US" altLang="en-US" dirty="0">
              <a:latin typeface="Arial" panose="020B0604020202020204" pitchFamily="34" charset="0"/>
            </a:endParaRPr>
          </a:p>
        </p:txBody>
      </p:sp>
      <p:sp>
        <p:nvSpPr>
          <p:cNvPr id="70660" name="Slide Number Placeholder 3">
            <a:extLst>
              <a:ext uri="{FF2B5EF4-FFF2-40B4-BE49-F238E27FC236}">
                <a16:creationId xmlns:a16="http://schemas.microsoft.com/office/drawing/2014/main" id="{C3F25EFD-C58F-48BF-A0CA-D9536170D8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A4C1E3CD-4BD6-418A-9202-2CAF2BE66BE1}" type="slidenum">
              <a:rPr lang="en-US" altLang="en-US"/>
              <a:pPr>
                <a:spcBef>
                  <a:spcPct val="0"/>
                </a:spcBef>
              </a:pPr>
              <a:t>48</a:t>
            </a:fld>
            <a:endParaRPr lang="en-US" altLang="en-US"/>
          </a:p>
        </p:txBody>
      </p:sp>
    </p:spTree>
    <p:extLst>
      <p:ext uri="{BB962C8B-B14F-4D97-AF65-F5344CB8AC3E}">
        <p14:creationId xmlns:p14="http://schemas.microsoft.com/office/powerpoint/2010/main" val="29131380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8A003492-718D-4D03-BD2E-A27466158D6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53F47A6B-BB41-45C9-A2A1-7C4614E76BC7}"/>
              </a:ext>
            </a:extLst>
          </p:cNvPr>
          <p:cNvSpPr>
            <a:spLocks noGrp="1"/>
          </p:cNvSpPr>
          <p:nvPr>
            <p:ph type="body" idx="1"/>
          </p:nvPr>
        </p:nvSpPr>
        <p:spPr/>
        <p:txBody>
          <a:bodyPr rtlCol="0">
            <a:normAutofit fontScale="77500" lnSpcReduction="20000"/>
          </a:bodyPr>
          <a:lstStyle/>
          <a:p>
            <a:pPr rtl="0">
              <a:defRPr/>
            </a:pPr>
            <a:r>
              <a:rPr lang="es" b="1"/>
              <a:t>Discuss: </a:t>
            </a:r>
            <a:r>
              <a:rPr lang="es"/>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defRPr/>
            </a:pPr>
            <a:endParaRPr lang="en-US" dirty="0"/>
          </a:p>
          <a:p>
            <a:pPr rtl="0">
              <a:defRPr/>
            </a:pPr>
            <a:r>
              <a:rPr lang="es"/>
              <a:t>This picture shows the installed deck of floor sheathing in preparation for the installation of exterior walls. Workers are in the process of erecting the 2</a:t>
            </a:r>
            <a:r>
              <a:rPr lang="es" baseline="30000"/>
              <a:t>nd</a:t>
            </a:r>
            <a:r>
              <a:rPr lang="es"/>
              <a:t> floor exterior walls. </a:t>
            </a:r>
          </a:p>
          <a:p>
            <a:pPr rtl="0">
              <a:defRPr/>
            </a:pPr>
            <a:endParaRPr lang="en-US" dirty="0"/>
          </a:p>
          <a:p>
            <a:pPr rtl="0">
              <a:defRPr/>
            </a:pPr>
            <a:r>
              <a:rPr lang="es"/>
              <a:t>If an employer can demonstrate that conventional fall protection (i.e., guardrail systems, safety net systems, or personal fall arrest systems) is infeasible </a:t>
            </a:r>
            <a:r>
              <a:rPr lang="es" b="1" u="sng"/>
              <a:t>or</a:t>
            </a:r>
            <a:r>
              <a:rPr lang="es"/>
              <a:t> presents a greater hazard, a written, site specific fall protection plan meeting the requirements of 1926.502(k) can be implemented.</a:t>
            </a:r>
          </a:p>
          <a:p>
            <a:pPr rtl="0">
              <a:defRPr/>
            </a:pPr>
            <a:endParaRPr lang="en-US" dirty="0"/>
          </a:p>
          <a:p>
            <a:pPr rtl="0">
              <a:defRPr/>
            </a:pPr>
            <a:r>
              <a:rPr lang="es" b="1"/>
              <a:t>The employer has the </a:t>
            </a:r>
            <a:r>
              <a:rPr lang="es" b="1" u="sng"/>
              <a:t>burden</a:t>
            </a:r>
            <a:r>
              <a:rPr lang="es" b="1"/>
              <a:t> of establishing that it is appropriate to implement a fall protection plan.</a:t>
            </a:r>
          </a:p>
          <a:p>
            <a:pPr rtl="0">
              <a:defRPr/>
            </a:pPr>
            <a:endParaRPr lang="en-US" b="1" dirty="0"/>
          </a:p>
          <a:p>
            <a:pPr rtl="0">
              <a:defRPr/>
            </a:pPr>
            <a:r>
              <a:rPr lang="es"/>
              <a:t>Limitations of conventional fall protection systems during the installation of exterior walls may include:</a:t>
            </a:r>
          </a:p>
          <a:p>
            <a:pPr rtl="0">
              <a:buFontTx/>
              <a:buChar char="•"/>
              <a:defRPr/>
            </a:pPr>
            <a:r>
              <a:rPr lang="es"/>
              <a:t>Lack of a suitable anchor point to withstand 5000 pounds or twice the intended load from a falling worker. </a:t>
            </a:r>
          </a:p>
          <a:p>
            <a:pPr rtl="0">
              <a:buFontTx/>
              <a:buChar char="•"/>
              <a:defRPr/>
            </a:pPr>
            <a:r>
              <a:rPr lang="es"/>
              <a:t>Installation of guardrail system could involve more risk, due to the duration of the fall exposure. </a:t>
            </a:r>
          </a:p>
          <a:p>
            <a:pPr rtl="0">
              <a:buFontTx/>
              <a:buChar char="•"/>
              <a:defRPr/>
            </a:pPr>
            <a:r>
              <a:rPr lang="es"/>
              <a:t>Manufacturers of personal fall arrest system components may prohibit the anchor point to be placed at ground level, or below a workers ‘D’ ring on their harness.</a:t>
            </a:r>
          </a:p>
          <a:p>
            <a:pPr rtl="0">
              <a:buFontTx/>
              <a:buChar char="•"/>
              <a:defRPr/>
            </a:pPr>
            <a:r>
              <a:rPr lang="es"/>
              <a:t>Clearance distance below a worker, which is needed when using a personal fall arrest system, may not be sufficient to prevent the worker from contacting the next lower level, should a fall occur. </a:t>
            </a:r>
          </a:p>
          <a:p>
            <a:pPr rtl="0">
              <a:buFontTx/>
              <a:buChar char="•"/>
              <a:defRPr/>
            </a:pPr>
            <a:r>
              <a:rPr lang="es"/>
              <a:t>Manufacturers may have differing installation/usage requirements; always refer to the manufacturers’ instruction prior to use. </a:t>
            </a:r>
          </a:p>
          <a:p>
            <a:pPr rtl="0">
              <a:defRPr/>
            </a:pPr>
            <a:endParaRPr lang="en-US" dirty="0"/>
          </a:p>
          <a:p>
            <a:pPr rtl="0">
              <a:defRPr/>
            </a:pPr>
            <a:r>
              <a:rPr lang="es" b="1"/>
              <a:t>Note: </a:t>
            </a:r>
            <a:r>
              <a:rPr lang="es"/>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defRPr/>
            </a:pPr>
            <a:endParaRPr lang="en-US" dirty="0"/>
          </a:p>
          <a:p>
            <a:pPr rtl="0">
              <a:defRPr/>
            </a:pPr>
            <a:endParaRPr lang="en-US" dirty="0"/>
          </a:p>
        </p:txBody>
      </p:sp>
      <p:sp>
        <p:nvSpPr>
          <p:cNvPr id="72708" name="Slide Number Placeholder 3">
            <a:extLst>
              <a:ext uri="{FF2B5EF4-FFF2-40B4-BE49-F238E27FC236}">
                <a16:creationId xmlns:a16="http://schemas.microsoft.com/office/drawing/2014/main" id="{096C75B8-A471-4A42-BDD8-AA071645A6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E9913E67-8058-45B5-A321-41154CA671CF}" type="slidenum">
              <a:rPr lang="en-US" altLang="en-US"/>
              <a:pPr>
                <a:spcBef>
                  <a:spcPct val="0"/>
                </a:spcBef>
              </a:pPr>
              <a:t>49</a:t>
            </a:fld>
            <a:endParaRPr lang="en-US" altLang="en-US"/>
          </a:p>
        </p:txBody>
      </p:sp>
    </p:spTree>
    <p:extLst>
      <p:ext uri="{BB962C8B-B14F-4D97-AF65-F5344CB8AC3E}">
        <p14:creationId xmlns:p14="http://schemas.microsoft.com/office/powerpoint/2010/main" val="39581782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0E9447CD-06F2-4022-BCEE-51566FF53E1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D174209A-63EF-4E67-8A44-0C3F9586403D}"/>
              </a:ext>
            </a:extLst>
          </p:cNvPr>
          <p:cNvSpPr>
            <a:spLocks noGrp="1"/>
          </p:cNvSpPr>
          <p:nvPr>
            <p:ph type="body" idx="1"/>
          </p:nvPr>
        </p:nvSpPr>
        <p:spPr/>
        <p:txBody>
          <a:bodyPr rtlCol="0">
            <a:normAutofit fontScale="77500" lnSpcReduction="20000"/>
          </a:bodyPr>
          <a:lstStyle/>
          <a:p>
            <a:pPr rtl="0">
              <a:defRPr/>
            </a:pPr>
            <a:r>
              <a:rPr lang="es"/>
              <a:t>This picture shows the installation of floor sheathing, and utilizes guardrails to protect from an exterior fall hazard. It is unclear what type of conventional or alternative fall protection is provided to the workers on the floor deck. </a:t>
            </a:r>
          </a:p>
          <a:p>
            <a:pPr rtl="0">
              <a:defRPr/>
            </a:pPr>
            <a:endParaRPr lang="en-US" dirty="0"/>
          </a:p>
          <a:p>
            <a:pPr rtl="0">
              <a:defRPr/>
            </a:pPr>
            <a:r>
              <a:rPr lang="es" b="1"/>
              <a:t>Discuss: </a:t>
            </a:r>
            <a:r>
              <a:rPr lang="es"/>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defRPr/>
            </a:pPr>
            <a:endParaRPr lang="en-US" dirty="0"/>
          </a:p>
          <a:p>
            <a:pPr rtl="0">
              <a:defRPr/>
            </a:pPr>
            <a:r>
              <a:rPr lang="es"/>
              <a:t>If an employer can demonstrate that conventional fall protection (i.e., guardrail systems, safety net systems, or personal fall arrest systems) is infeasible </a:t>
            </a:r>
            <a:r>
              <a:rPr lang="es" b="1" u="sng"/>
              <a:t>or</a:t>
            </a:r>
            <a:r>
              <a:rPr lang="es"/>
              <a:t> presents a greater hazard, a written, site specific fall protection plan meeting the requirements of 1926.502(k) can be implemented.</a:t>
            </a:r>
          </a:p>
          <a:p>
            <a:pPr rtl="0">
              <a:defRPr/>
            </a:pPr>
            <a:endParaRPr lang="en-US" dirty="0"/>
          </a:p>
          <a:p>
            <a:pPr rtl="0">
              <a:defRPr/>
            </a:pPr>
            <a:r>
              <a:rPr lang="es" b="1"/>
              <a:t>The employer has the </a:t>
            </a:r>
            <a:r>
              <a:rPr lang="es" b="1" u="sng"/>
              <a:t>burden</a:t>
            </a:r>
            <a:r>
              <a:rPr lang="es" b="1"/>
              <a:t> of establishing that it is appropriate to implement a fall protection plan.</a:t>
            </a:r>
            <a:endParaRPr lang="en-US" dirty="0"/>
          </a:p>
          <a:p>
            <a:pPr rtl="0">
              <a:defRPr/>
            </a:pPr>
            <a:endParaRPr lang="en-US" dirty="0"/>
          </a:p>
          <a:p>
            <a:pPr rtl="0">
              <a:defRPr/>
            </a:pPr>
            <a:r>
              <a:rPr lang="es"/>
              <a:t>Limitations of conventional fall protection systems during the installation of floor sheathing may include:</a:t>
            </a:r>
          </a:p>
          <a:p>
            <a:pPr rtl="0">
              <a:buFontTx/>
              <a:buChar char="•"/>
              <a:defRPr/>
            </a:pPr>
            <a:r>
              <a:rPr lang="es"/>
              <a:t>Lack of a suitable anchor point to withstand 5000 pounds or twice the intended load from a falling worker. </a:t>
            </a:r>
          </a:p>
          <a:p>
            <a:pPr rtl="0">
              <a:buFontTx/>
              <a:buChar char="•"/>
              <a:defRPr/>
            </a:pPr>
            <a:r>
              <a:rPr lang="es"/>
              <a:t>Installation of guardrail system could involve more risk, due to the duration of the fall exposure. </a:t>
            </a:r>
          </a:p>
          <a:p>
            <a:pPr rtl="0">
              <a:buFontTx/>
              <a:buChar char="•"/>
              <a:defRPr/>
            </a:pPr>
            <a:r>
              <a:rPr lang="es"/>
              <a:t>Manufacturers of the floor joists may prohibit inserting anchor points that may cause the joist to crack or fail.</a:t>
            </a:r>
          </a:p>
          <a:p>
            <a:pPr rtl="0">
              <a:buFontTx/>
              <a:buChar char="•"/>
              <a:defRPr/>
            </a:pPr>
            <a:r>
              <a:rPr lang="es"/>
              <a:t>Manufacturers of personal fall arrest system components may prohibit the anchor point to be placed at ground level, or below a workers ‘D’ ring on their harness.</a:t>
            </a:r>
          </a:p>
          <a:p>
            <a:pPr rtl="0">
              <a:buFontTx/>
              <a:buChar char="•"/>
              <a:defRPr/>
            </a:pPr>
            <a:r>
              <a:rPr lang="es"/>
              <a:t>Clearance distance below a worker, which is needed when using a personal fall arrest system, may not be sufficient to prevent the worker from contacting the next lower level, should a fall occur. </a:t>
            </a:r>
          </a:p>
          <a:p>
            <a:pPr rtl="0">
              <a:buFontTx/>
              <a:buChar char="•"/>
              <a:defRPr/>
            </a:pPr>
            <a:r>
              <a:rPr lang="es"/>
              <a:t>Manufacturers may have differing installation/usage requirements; always refer to the manufacturers’ instruction prior to use. </a:t>
            </a:r>
          </a:p>
          <a:p>
            <a:pPr rtl="0">
              <a:defRPr/>
            </a:pPr>
            <a:endParaRPr lang="en-US" dirty="0"/>
          </a:p>
          <a:p>
            <a:pPr rtl="0">
              <a:defRPr/>
            </a:pPr>
            <a:r>
              <a:rPr lang="es" b="1"/>
              <a:t>Note: </a:t>
            </a:r>
            <a:r>
              <a:rPr lang="es"/>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defRPr/>
            </a:pPr>
            <a:endParaRPr lang="en-US" dirty="0"/>
          </a:p>
        </p:txBody>
      </p:sp>
      <p:sp>
        <p:nvSpPr>
          <p:cNvPr id="74756" name="Slide Number Placeholder 3">
            <a:extLst>
              <a:ext uri="{FF2B5EF4-FFF2-40B4-BE49-F238E27FC236}">
                <a16:creationId xmlns:a16="http://schemas.microsoft.com/office/drawing/2014/main" id="{D51A1A3D-73CA-4B59-B0D0-85D1269C0A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FD927760-A7D7-49B5-BD3F-EB5DDECEEC4C}" type="slidenum">
              <a:rPr lang="en-US" altLang="en-US"/>
              <a:pPr>
                <a:spcBef>
                  <a:spcPct val="0"/>
                </a:spcBef>
              </a:pPr>
              <a:t>50</a:t>
            </a:fld>
            <a:endParaRPr lang="en-US" altLang="en-US"/>
          </a:p>
        </p:txBody>
      </p:sp>
    </p:spTree>
    <p:extLst>
      <p:ext uri="{BB962C8B-B14F-4D97-AF65-F5344CB8AC3E}">
        <p14:creationId xmlns:p14="http://schemas.microsoft.com/office/powerpoint/2010/main" val="42052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ea typeface="ＭＳ Ｐゴシック" panose="020B0600070205080204" pitchFamily="34" charset="-128"/>
              </a:rPr>
              <a:t>As a reminder, the three conventional forms of fall protection are guardrails, safety nets and personal fall arrest systems.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6</a:t>
            </a:fld>
            <a:endParaRPr lang="en-US"/>
          </a:p>
        </p:txBody>
      </p:sp>
    </p:spTree>
    <p:extLst>
      <p:ext uri="{BB962C8B-B14F-4D97-AF65-F5344CB8AC3E}">
        <p14:creationId xmlns:p14="http://schemas.microsoft.com/office/powerpoint/2010/main" val="2193241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A146486C-173A-414E-A6BE-2CADA1918F4A}"/>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EBE53CA4-8E1A-4676-ABAE-4D26D16CEF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This picture shows the use of both conventional and alternative fall protection procedures utilized to set and brace roof trusses. Employers must determine and evaluate each job task to determine when and where conventional fall protection can be provided, prior to implementing alternative fall protection procedures. </a:t>
            </a:r>
          </a:p>
          <a:p>
            <a:pPr rtl="0"/>
            <a:endParaRPr lang="en-US" altLang="en-US">
              <a:latin typeface="Arial" panose="020B0604020202020204" pitchFamily="34" charset="0"/>
            </a:endParaRPr>
          </a:p>
          <a:p>
            <a:pPr rtl="0"/>
            <a:r>
              <a:rPr lang="es" b="1">
                <a:latin typeface="Arial" panose="020B0604020202020204" pitchFamily="34" charset="0"/>
              </a:rPr>
              <a:t>Discuss: </a:t>
            </a:r>
            <a:r>
              <a:rPr lang="e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endParaRPr lang="en-US" altLang="en-US">
              <a:latin typeface="Arial" panose="020B0604020202020204" pitchFamily="34" charset="0"/>
            </a:endParaRPr>
          </a:p>
          <a:p>
            <a:pPr rtl="0"/>
            <a:r>
              <a:rPr lang="es">
                <a:latin typeface="Arial" panose="020B0604020202020204" pitchFamily="34" charset="0"/>
              </a:rPr>
              <a:t>If an employer can demonstrate that conventional fall protection (i.e., guardrail systems, safety net systems, or personal fall arrest systems) is infeasible </a:t>
            </a:r>
            <a:r>
              <a:rPr lang="es" b="1" u="sng">
                <a:latin typeface="Arial" panose="020B0604020202020204" pitchFamily="34" charset="0"/>
              </a:rPr>
              <a:t>or</a:t>
            </a:r>
            <a:r>
              <a:rPr lang="es">
                <a:latin typeface="Arial" panose="020B0604020202020204" pitchFamily="34" charset="0"/>
              </a:rPr>
              <a:t> presents a greater hazard, a written, site specific fall protection plan meeting the requirements of 1926.502(k) can be implemented.</a:t>
            </a:r>
          </a:p>
          <a:p>
            <a:pPr rtl="0"/>
            <a:endParaRPr lang="en-US" altLang="en-US">
              <a:latin typeface="Arial" panose="020B0604020202020204" pitchFamily="34" charset="0"/>
            </a:endParaRPr>
          </a:p>
          <a:p>
            <a:pPr rtl="0"/>
            <a:r>
              <a:rPr lang="es" b="1">
                <a:latin typeface="Arial" panose="020B0604020202020204" pitchFamily="34" charset="0"/>
              </a:rPr>
              <a:t>The employer has the </a:t>
            </a:r>
            <a:r>
              <a:rPr lang="es" b="1" u="sng">
                <a:latin typeface="Arial" panose="020B0604020202020204" pitchFamily="34" charset="0"/>
              </a:rPr>
              <a:t>burden</a:t>
            </a:r>
            <a:r>
              <a:rPr lang="es" b="1">
                <a:latin typeface="Arial" panose="020B0604020202020204" pitchFamily="34" charset="0"/>
              </a:rPr>
              <a:t> of establishing that it is appropriate to implement a fall protection plan.</a:t>
            </a:r>
          </a:p>
          <a:p>
            <a:pPr rtl="0"/>
            <a:endParaRPr lang="en-US" altLang="en-US" b="1">
              <a:latin typeface="Arial" panose="020B0604020202020204" pitchFamily="34" charset="0"/>
            </a:endParaRPr>
          </a:p>
          <a:p>
            <a:pPr rtl="0"/>
            <a:r>
              <a:rPr lang="es">
                <a:latin typeface="Arial" panose="020B0604020202020204" pitchFamily="34" charset="0"/>
              </a:rPr>
              <a:t>Limitations of conventional fall protection systems during the installation of roof trusses may include:</a:t>
            </a:r>
          </a:p>
          <a:p>
            <a:pPr rtl="0">
              <a:buFontTx/>
              <a:buChar char="•"/>
            </a:pPr>
            <a:r>
              <a:rPr lang="es">
                <a:latin typeface="Arial" panose="020B0604020202020204" pitchFamily="34" charset="0"/>
              </a:rPr>
              <a:t>Lack of a suitable anchor point to withstand 5000 pounds or twice the intended load from a falling worker. </a:t>
            </a:r>
          </a:p>
          <a:p>
            <a:pPr rtl="0">
              <a:buFontTx/>
              <a:buChar char="•"/>
            </a:pPr>
            <a:r>
              <a:rPr lang="es">
                <a:latin typeface="Arial" panose="020B0604020202020204" pitchFamily="34" charset="0"/>
              </a:rPr>
              <a:t>Roof trusses are not designed to resist lateral impact loads.</a:t>
            </a:r>
          </a:p>
          <a:p>
            <a:pPr rtl="0">
              <a:buFontTx/>
              <a:buChar char="•"/>
            </a:pPr>
            <a:r>
              <a:rPr lang="es">
                <a:latin typeface="Arial" panose="020B0604020202020204" pitchFamily="34" charset="0"/>
              </a:rPr>
              <a:t>A falling worker attached to a single roof truss could cause all the trusses to collapse.</a:t>
            </a:r>
          </a:p>
          <a:p>
            <a:pPr rtl="0">
              <a:buFontTx/>
              <a:buChar char="•"/>
            </a:pPr>
            <a:r>
              <a:rPr lang="es">
                <a:latin typeface="Arial" panose="020B0604020202020204" pitchFamily="34" charset="0"/>
              </a:rPr>
              <a:t>Installation of guardrail system could involve more risk, due to the duration of the fall exposure. </a:t>
            </a:r>
          </a:p>
          <a:p>
            <a:pPr rtl="0">
              <a:buFontTx/>
              <a:buChar char="•"/>
            </a:pPr>
            <a:r>
              <a:rPr lang="es">
                <a:latin typeface="Arial" panose="020B0604020202020204" pitchFamily="34" charset="0"/>
              </a:rPr>
              <a:t>Manufacturers of the roof trusses may prohibit inserting anchor points that may cause the truss to fail.</a:t>
            </a:r>
          </a:p>
          <a:p>
            <a:pPr rtl="0">
              <a:buFontTx/>
              <a:buChar char="•"/>
            </a:pPr>
            <a:r>
              <a:rPr lang="e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rtl="0">
              <a:buFontTx/>
              <a:buChar char="•"/>
            </a:pPr>
            <a:r>
              <a:rPr lang="es">
                <a:latin typeface="Arial" panose="020B0604020202020204" pitchFamily="34" charset="0"/>
              </a:rPr>
              <a:t>Manufacturers may have differing installation/usage requirements; always refer to the manufacturers’ instruction prior to use. </a:t>
            </a:r>
          </a:p>
          <a:p>
            <a:pPr rtl="0"/>
            <a:endParaRPr lang="en-US" altLang="en-US">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endParaRPr lang="en-US" altLang="en-US">
              <a:latin typeface="Arial" panose="020B0604020202020204" pitchFamily="34" charset="0"/>
            </a:endParaRPr>
          </a:p>
          <a:p>
            <a:pPr rtl="0"/>
            <a:endParaRPr lang="en-US" altLang="en-US">
              <a:latin typeface="Arial" panose="020B0604020202020204" pitchFamily="34" charset="0"/>
            </a:endParaRPr>
          </a:p>
        </p:txBody>
      </p:sp>
      <p:sp>
        <p:nvSpPr>
          <p:cNvPr id="76804" name="Slide Number Placeholder 3">
            <a:extLst>
              <a:ext uri="{FF2B5EF4-FFF2-40B4-BE49-F238E27FC236}">
                <a16:creationId xmlns:a16="http://schemas.microsoft.com/office/drawing/2014/main" id="{EE35E9BD-ECC0-4325-A4D6-AA3A2427A9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BDF24D4E-F75E-4099-AC4B-DA0A3360BE70}" type="slidenum">
              <a:rPr lang="en-US" altLang="en-US"/>
              <a:pPr>
                <a:spcBef>
                  <a:spcPct val="0"/>
                </a:spcBef>
              </a:pPr>
              <a:t>51</a:t>
            </a:fld>
            <a:endParaRPr lang="en-US" altLang="en-US"/>
          </a:p>
        </p:txBody>
      </p:sp>
    </p:spTree>
    <p:extLst>
      <p:ext uri="{BB962C8B-B14F-4D97-AF65-F5344CB8AC3E}">
        <p14:creationId xmlns:p14="http://schemas.microsoft.com/office/powerpoint/2010/main" val="32429008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69D764E-C157-4B64-B596-95577C459758}"/>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DDFD57FB-F21E-403A-B9EA-D5E357869A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 </a:t>
            </a:r>
            <a:r>
              <a:rPr lang="e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endParaRPr lang="en-US" altLang="en-US">
              <a:latin typeface="Arial" panose="020B0604020202020204" pitchFamily="34" charset="0"/>
            </a:endParaRPr>
          </a:p>
          <a:p>
            <a:pPr rtl="0"/>
            <a:r>
              <a:rPr lang="es">
                <a:latin typeface="Arial" panose="020B0604020202020204" pitchFamily="34" charset="0"/>
              </a:rPr>
              <a:t>If an employer can demonstrate that conventional fall protection (i.e., guardrail systems, safety net systems, or personal fall arrest systems) is infeasible </a:t>
            </a:r>
            <a:r>
              <a:rPr lang="es" b="1" u="sng">
                <a:latin typeface="Arial" panose="020B0604020202020204" pitchFamily="34" charset="0"/>
              </a:rPr>
              <a:t>or</a:t>
            </a:r>
            <a:r>
              <a:rPr lang="es">
                <a:latin typeface="Arial" panose="020B0604020202020204" pitchFamily="34" charset="0"/>
              </a:rPr>
              <a:t> presents a greater hazard, a written, site specific fall protection plan meeting the requirements of 1926.502(k) can be implemented.</a:t>
            </a:r>
          </a:p>
          <a:p>
            <a:pPr rtl="0"/>
            <a:endParaRPr lang="en-US" altLang="en-US">
              <a:latin typeface="Arial" panose="020B0604020202020204" pitchFamily="34" charset="0"/>
            </a:endParaRPr>
          </a:p>
          <a:p>
            <a:pPr rtl="0"/>
            <a:r>
              <a:rPr lang="es" b="1">
                <a:latin typeface="Arial" panose="020B0604020202020204" pitchFamily="34" charset="0"/>
              </a:rPr>
              <a:t>The employer has the </a:t>
            </a:r>
            <a:r>
              <a:rPr lang="es" b="1" u="sng">
                <a:latin typeface="Arial" panose="020B0604020202020204" pitchFamily="34" charset="0"/>
              </a:rPr>
              <a:t>burden</a:t>
            </a:r>
            <a:r>
              <a:rPr lang="es" b="1">
                <a:latin typeface="Arial" panose="020B0604020202020204" pitchFamily="34" charset="0"/>
              </a:rPr>
              <a:t> of establishing that it is appropriate to implement a fall protection plan.</a:t>
            </a:r>
          </a:p>
          <a:p>
            <a:pPr rtl="0"/>
            <a:endParaRPr lang="en-US" altLang="en-US" b="1">
              <a:latin typeface="Arial" panose="020B0604020202020204" pitchFamily="34" charset="0"/>
            </a:endParaRPr>
          </a:p>
          <a:p>
            <a:pPr rtl="0"/>
            <a:r>
              <a:rPr lang="es">
                <a:latin typeface="Arial" panose="020B0604020202020204" pitchFamily="34" charset="0"/>
              </a:rPr>
              <a:t>Limitations of conventional fall protection systems during the installation of floor joists may include:</a:t>
            </a:r>
          </a:p>
          <a:p>
            <a:pPr rtl="0">
              <a:buFontTx/>
              <a:buChar char="•"/>
            </a:pPr>
            <a:r>
              <a:rPr lang="es">
                <a:latin typeface="Arial" panose="020B0604020202020204" pitchFamily="34" charset="0"/>
              </a:rPr>
              <a:t>Roof trusses are not designed to resist lateral impact loads.</a:t>
            </a:r>
          </a:p>
          <a:p>
            <a:pPr rtl="0">
              <a:buFontTx/>
              <a:buChar char="•"/>
            </a:pPr>
            <a:r>
              <a:rPr lang="es">
                <a:latin typeface="Arial" panose="020B0604020202020204" pitchFamily="34" charset="0"/>
              </a:rPr>
              <a:t>A falling worker attached to a single roof truss could cause all the trusses to collapse</a:t>
            </a:r>
          </a:p>
          <a:p>
            <a:pPr rtl="0">
              <a:buFontTx/>
              <a:buChar char="•"/>
            </a:pPr>
            <a:r>
              <a:rPr lang="es">
                <a:latin typeface="Arial" panose="020B0604020202020204" pitchFamily="34" charset="0"/>
              </a:rPr>
              <a:t>Lack of a suitable anchor point to withstand 5000 pounds or twice the intended load from a falling worker. </a:t>
            </a:r>
          </a:p>
          <a:p>
            <a:pPr rtl="0">
              <a:buFontTx/>
              <a:buChar char="•"/>
            </a:pPr>
            <a:r>
              <a:rPr lang="es">
                <a:latin typeface="Arial" panose="020B0604020202020204" pitchFamily="34" charset="0"/>
              </a:rPr>
              <a:t>Manufacturers of the roof trusses may prohibit inserting anchor points that may cause the truss to fail.</a:t>
            </a:r>
          </a:p>
          <a:p>
            <a:pPr rtl="0">
              <a:buFontTx/>
              <a:buChar char="•"/>
            </a:pPr>
            <a:r>
              <a:rPr lang="es">
                <a:latin typeface="Arial" panose="020B0604020202020204" pitchFamily="34" charset="0"/>
              </a:rPr>
              <a:t>Manufacturers of personal fall arrest system components may prohibit the anchor point to be placed at ground level, or below a workers ‘D’ ring on their harness.</a:t>
            </a:r>
          </a:p>
          <a:p>
            <a:pPr rtl="0">
              <a:buFontTx/>
              <a:buChar char="•"/>
            </a:pPr>
            <a:r>
              <a:rPr lang="e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rtl="0">
              <a:buFontTx/>
              <a:buChar char="•"/>
            </a:pPr>
            <a:r>
              <a:rPr lang="es">
                <a:latin typeface="Arial" panose="020B0604020202020204" pitchFamily="34" charset="0"/>
              </a:rPr>
              <a:t>Manufacturers may have differing installation/usage requirements; always refer to the manufacturers’ instruction prior to use. </a:t>
            </a:r>
          </a:p>
          <a:p>
            <a:pPr rtl="0"/>
            <a:endParaRPr lang="en-US" altLang="en-US">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p:txBody>
      </p:sp>
      <p:sp>
        <p:nvSpPr>
          <p:cNvPr id="78852" name="Slide Number Placeholder 3">
            <a:extLst>
              <a:ext uri="{FF2B5EF4-FFF2-40B4-BE49-F238E27FC236}">
                <a16:creationId xmlns:a16="http://schemas.microsoft.com/office/drawing/2014/main" id="{751D2953-458D-490B-94BA-7925BBC8F1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FE54108-B9BE-4822-BA66-FDA61F25FC24}" type="slidenum">
              <a:rPr lang="en-US" altLang="en-US"/>
              <a:pPr>
                <a:spcBef>
                  <a:spcPct val="0"/>
                </a:spcBef>
              </a:pPr>
              <a:t>52</a:t>
            </a:fld>
            <a:endParaRPr lang="en-US" altLang="en-US"/>
          </a:p>
        </p:txBody>
      </p:sp>
    </p:spTree>
    <p:extLst>
      <p:ext uri="{BB962C8B-B14F-4D97-AF65-F5344CB8AC3E}">
        <p14:creationId xmlns:p14="http://schemas.microsoft.com/office/powerpoint/2010/main" val="19989793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5179BED1-9D41-4E4E-A6A2-C798C7D2021D}"/>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B3334136-7DBB-46CB-965A-00521C347477}"/>
              </a:ext>
            </a:extLst>
          </p:cNvPr>
          <p:cNvSpPr>
            <a:spLocks noGrp="1"/>
          </p:cNvSpPr>
          <p:nvPr>
            <p:ph type="body" idx="1"/>
          </p:nvPr>
        </p:nvSpPr>
        <p:spPr/>
        <p:txBody>
          <a:bodyPr rtlCol="0">
            <a:normAutofit fontScale="77500" lnSpcReduction="20000"/>
          </a:bodyPr>
          <a:lstStyle/>
          <a:p>
            <a:pPr rtl="0">
              <a:defRPr/>
            </a:pPr>
            <a:r>
              <a:rPr lang="es"/>
              <a:t>This picture shows the use of both ladders and alternative fall protection procedures utilized to set and brace roof rafter portions. Employers must determine and evaluate each job task to determine when and where conventional fall protection can be provided, prior to implementing alternative fall protection procedures. </a:t>
            </a:r>
          </a:p>
          <a:p>
            <a:pPr rtl="0">
              <a:defRPr/>
            </a:pPr>
            <a:endParaRPr lang="en-US" dirty="0"/>
          </a:p>
          <a:p>
            <a:pPr rtl="0">
              <a:defRPr/>
            </a:pPr>
            <a:r>
              <a:rPr lang="es" b="1"/>
              <a:t>Discuss: </a:t>
            </a:r>
            <a:r>
              <a:rPr lang="es"/>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defRPr/>
            </a:pPr>
            <a:endParaRPr lang="en-US" dirty="0"/>
          </a:p>
          <a:p>
            <a:pPr rtl="0">
              <a:defRPr/>
            </a:pPr>
            <a:r>
              <a:rPr lang="es"/>
              <a:t>If an employer can demonstrate that conventional fall protection (i.e., guardrail systems, safety net systems, or personal fall arrest systems) is infeasible </a:t>
            </a:r>
            <a:r>
              <a:rPr lang="es" b="1" u="sng"/>
              <a:t>or</a:t>
            </a:r>
            <a:r>
              <a:rPr lang="es"/>
              <a:t> presents a greater hazard, a written, site specific fall protection plan meeting the requirements of 1926.502(k) can be implemented.</a:t>
            </a:r>
          </a:p>
          <a:p>
            <a:pPr rtl="0">
              <a:defRPr/>
            </a:pPr>
            <a:endParaRPr lang="en-US" dirty="0"/>
          </a:p>
          <a:p>
            <a:pPr rtl="0">
              <a:defRPr/>
            </a:pPr>
            <a:r>
              <a:rPr lang="es" b="1"/>
              <a:t>The employer has the </a:t>
            </a:r>
            <a:r>
              <a:rPr lang="es" b="1" u="sng"/>
              <a:t>burden</a:t>
            </a:r>
            <a:r>
              <a:rPr lang="es" b="1"/>
              <a:t> of establishing that it is appropriate to implement a fall protection plan.</a:t>
            </a:r>
          </a:p>
          <a:p>
            <a:pPr rtl="0">
              <a:defRPr/>
            </a:pPr>
            <a:endParaRPr lang="en-US" b="1" dirty="0"/>
          </a:p>
          <a:p>
            <a:pPr rtl="0">
              <a:defRPr/>
            </a:pPr>
            <a:r>
              <a:rPr lang="es"/>
              <a:t>Limitations of conventional fall protection systems during the installation of roof rafters and while stick framing may include:</a:t>
            </a:r>
          </a:p>
          <a:p>
            <a:pPr rtl="0">
              <a:buFontTx/>
              <a:buChar char="•"/>
              <a:defRPr/>
            </a:pPr>
            <a:r>
              <a:rPr lang="es"/>
              <a:t>Lack of a suitable anchor point to withstand 5000 pounds or twice the intended load from a falling worker. </a:t>
            </a:r>
          </a:p>
          <a:p>
            <a:pPr rtl="0">
              <a:buFontTx/>
              <a:buChar char="•"/>
              <a:defRPr/>
            </a:pPr>
            <a:r>
              <a:rPr lang="es"/>
              <a:t>Roof rafters are not designed to resist lateral impact loads.</a:t>
            </a:r>
          </a:p>
          <a:p>
            <a:pPr rtl="0">
              <a:buFontTx/>
              <a:buChar char="•"/>
              <a:defRPr/>
            </a:pPr>
            <a:r>
              <a:rPr lang="es"/>
              <a:t>Roof structures are unstable until some sheathing is installed.</a:t>
            </a:r>
          </a:p>
          <a:p>
            <a:pPr rtl="0">
              <a:buFontTx/>
              <a:buChar char="•"/>
              <a:defRPr/>
            </a:pPr>
            <a:r>
              <a:rPr lang="es"/>
              <a:t>A falling worker attached to a single rafter could cause the entire roof portion to fail.</a:t>
            </a:r>
          </a:p>
          <a:p>
            <a:pPr rtl="0">
              <a:buFontTx/>
              <a:buChar char="•"/>
              <a:defRPr/>
            </a:pPr>
            <a:r>
              <a:rPr lang="es"/>
              <a:t>Installation of guardrail system could involve more risk, due to the duration of the fall exposure. </a:t>
            </a:r>
          </a:p>
          <a:p>
            <a:pPr rtl="0">
              <a:buFontTx/>
              <a:buChar char="•"/>
              <a:defRPr/>
            </a:pPr>
            <a:r>
              <a:rPr lang="es"/>
              <a:t>Manufacturers of the roof trusses may prohibit inserting anchor points that may cause the truss to fail.</a:t>
            </a:r>
          </a:p>
          <a:p>
            <a:pPr rtl="0">
              <a:buFontTx/>
              <a:buChar char="•"/>
              <a:defRPr/>
            </a:pPr>
            <a:r>
              <a:rPr lang="es"/>
              <a:t>Clearance distance below a worker, which is needed when using a personal fall arrest system, may not be sufficient to prevent the worker from contacting the next lower level, should a fall occur. </a:t>
            </a:r>
          </a:p>
          <a:p>
            <a:pPr rtl="0">
              <a:buFontTx/>
              <a:buChar char="•"/>
              <a:defRPr/>
            </a:pPr>
            <a:r>
              <a:rPr lang="es"/>
              <a:t>Manufacturers may have differing installation/usage requirements; always refer to the manufacturers’ instruction prior to use. </a:t>
            </a:r>
          </a:p>
          <a:p>
            <a:pPr rtl="0">
              <a:defRPr/>
            </a:pPr>
            <a:endParaRPr lang="en-US" dirty="0"/>
          </a:p>
          <a:p>
            <a:pPr rtl="0">
              <a:defRPr/>
            </a:pPr>
            <a:r>
              <a:rPr lang="es" b="1"/>
              <a:t>Note: </a:t>
            </a:r>
            <a:r>
              <a:rPr lang="es"/>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defRPr/>
            </a:pPr>
            <a:endParaRPr lang="en-US" dirty="0"/>
          </a:p>
          <a:p>
            <a:pPr rtl="0">
              <a:defRPr/>
            </a:pPr>
            <a:endParaRPr lang="en-US" dirty="0"/>
          </a:p>
          <a:p>
            <a:pPr rtl="0">
              <a:defRPr/>
            </a:pPr>
            <a:endParaRPr lang="en-US" dirty="0"/>
          </a:p>
        </p:txBody>
      </p:sp>
      <p:sp>
        <p:nvSpPr>
          <p:cNvPr id="80900" name="Slide Number Placeholder 3">
            <a:extLst>
              <a:ext uri="{FF2B5EF4-FFF2-40B4-BE49-F238E27FC236}">
                <a16:creationId xmlns:a16="http://schemas.microsoft.com/office/drawing/2014/main" id="{5DFD864B-A44A-42B0-9D70-02F6691A67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C5DE4268-F3C6-451A-9595-0CA6B191B588}" type="slidenum">
              <a:rPr lang="en-US" altLang="en-US"/>
              <a:pPr>
                <a:spcBef>
                  <a:spcPct val="0"/>
                </a:spcBef>
              </a:pPr>
              <a:t>53</a:t>
            </a:fld>
            <a:endParaRPr lang="en-US" altLang="en-US"/>
          </a:p>
        </p:txBody>
      </p:sp>
    </p:spTree>
    <p:extLst>
      <p:ext uri="{BB962C8B-B14F-4D97-AF65-F5344CB8AC3E}">
        <p14:creationId xmlns:p14="http://schemas.microsoft.com/office/powerpoint/2010/main" val="17729477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A57E13B4-D172-4600-9756-9E2BC7AB17FE}"/>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7F843642-C5E1-4238-B83C-778BBEC12F40}"/>
              </a:ext>
            </a:extLst>
          </p:cNvPr>
          <p:cNvSpPr>
            <a:spLocks noGrp="1"/>
          </p:cNvSpPr>
          <p:nvPr>
            <p:ph type="body" idx="1"/>
          </p:nvPr>
        </p:nvSpPr>
        <p:spPr/>
        <p:txBody>
          <a:bodyPr rtlCol="0">
            <a:normAutofit fontScale="77500" lnSpcReduction="20000"/>
          </a:bodyPr>
          <a:lstStyle/>
          <a:p>
            <a:pPr rtl="0">
              <a:defRPr/>
            </a:pPr>
            <a:r>
              <a:rPr lang="es"/>
              <a:t>This picture shows the use of a personal fall arrest system utilized to set and brace roof rafter portions. Employers must determine and evaluate each job task to determine when and where conventional fall protection can be provided, prior to implementing alternative fall protection procedures. </a:t>
            </a:r>
          </a:p>
          <a:p>
            <a:pPr rtl="0">
              <a:defRPr/>
            </a:pPr>
            <a:endParaRPr lang="en-US" dirty="0"/>
          </a:p>
          <a:p>
            <a:pPr rtl="0">
              <a:defRPr/>
            </a:pPr>
            <a:r>
              <a:rPr lang="es" b="1"/>
              <a:t>Discuss: </a:t>
            </a:r>
            <a:r>
              <a:rPr lang="es"/>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defRPr/>
            </a:pPr>
            <a:endParaRPr lang="en-US" dirty="0"/>
          </a:p>
          <a:p>
            <a:pPr rtl="0">
              <a:defRPr/>
            </a:pPr>
            <a:r>
              <a:rPr lang="es"/>
              <a:t>If an employer can demonstrate that conventional fall protection (i.e., guardrail systems, safety net systems, or personal fall arrest systems) is infeasible </a:t>
            </a:r>
            <a:r>
              <a:rPr lang="es" b="1" u="sng"/>
              <a:t>or</a:t>
            </a:r>
            <a:r>
              <a:rPr lang="es"/>
              <a:t> presents a greater hazard, a written, site specific fall protection plan meeting the requirements of 1926.502(k) can be implemented.</a:t>
            </a:r>
          </a:p>
          <a:p>
            <a:pPr rtl="0">
              <a:defRPr/>
            </a:pPr>
            <a:endParaRPr lang="en-US" dirty="0"/>
          </a:p>
          <a:p>
            <a:pPr rtl="0">
              <a:defRPr/>
            </a:pPr>
            <a:r>
              <a:rPr lang="es" b="1"/>
              <a:t>The employer has the </a:t>
            </a:r>
            <a:r>
              <a:rPr lang="es" b="1" u="sng"/>
              <a:t>burden</a:t>
            </a:r>
            <a:r>
              <a:rPr lang="es" b="1"/>
              <a:t> of establishing that it is appropriate to implement a fall protection plan.</a:t>
            </a:r>
          </a:p>
          <a:p>
            <a:pPr rtl="0">
              <a:defRPr/>
            </a:pPr>
            <a:endParaRPr lang="en-US" b="1" dirty="0"/>
          </a:p>
          <a:p>
            <a:pPr rtl="0">
              <a:defRPr/>
            </a:pPr>
            <a:r>
              <a:rPr lang="es"/>
              <a:t>Limitations of conventional fall protection systems during the installation of roof rafters and while stick framing may include:</a:t>
            </a:r>
          </a:p>
          <a:p>
            <a:pPr rtl="0">
              <a:buFontTx/>
              <a:buChar char="•"/>
              <a:defRPr/>
            </a:pPr>
            <a:r>
              <a:rPr lang="es"/>
              <a:t>Lack of a suitable anchor point to withstand 5000 pounds or twice the intended load from a falling worker. </a:t>
            </a:r>
          </a:p>
          <a:p>
            <a:pPr rtl="0">
              <a:buFontTx/>
              <a:buChar char="•"/>
              <a:defRPr/>
            </a:pPr>
            <a:r>
              <a:rPr lang="es"/>
              <a:t>Roof rafters are not designed to resist lateral impact loads.</a:t>
            </a:r>
          </a:p>
          <a:p>
            <a:pPr rtl="0">
              <a:buFontTx/>
              <a:buChar char="•"/>
              <a:defRPr/>
            </a:pPr>
            <a:r>
              <a:rPr lang="es"/>
              <a:t>Roof structures are unstable until some sheathing is installed.</a:t>
            </a:r>
          </a:p>
          <a:p>
            <a:pPr rtl="0">
              <a:buFontTx/>
              <a:buChar char="•"/>
              <a:defRPr/>
            </a:pPr>
            <a:r>
              <a:rPr lang="es"/>
              <a:t>A falling worker attached to a single rafter could cause the entire roof portion to fail.</a:t>
            </a:r>
          </a:p>
          <a:p>
            <a:pPr rtl="0">
              <a:buFontTx/>
              <a:buChar char="•"/>
              <a:defRPr/>
            </a:pPr>
            <a:r>
              <a:rPr lang="es"/>
              <a:t>Installation of guardrail system could involve more risk, due to the duration of the fall exposure. </a:t>
            </a:r>
          </a:p>
          <a:p>
            <a:pPr rtl="0">
              <a:buFontTx/>
              <a:buChar char="•"/>
              <a:defRPr/>
            </a:pPr>
            <a:r>
              <a:rPr lang="es"/>
              <a:t>Manufacturers of the roof trusses may prohibit inserting anchor points that may cause the truss to fail.</a:t>
            </a:r>
          </a:p>
          <a:p>
            <a:pPr rtl="0">
              <a:buFontTx/>
              <a:buChar char="•"/>
              <a:defRPr/>
            </a:pPr>
            <a:r>
              <a:rPr lang="es"/>
              <a:t>Clearance distance below a worker, which is needed when using a personal fall arrest system, may not be sufficient to prevent the worker from contacting the next lower level, should a fall occur. </a:t>
            </a:r>
          </a:p>
          <a:p>
            <a:pPr rtl="0">
              <a:buFontTx/>
              <a:buChar char="•"/>
              <a:defRPr/>
            </a:pPr>
            <a:r>
              <a:rPr lang="es"/>
              <a:t>Manufacturers may have differing installation/usage requirements; always refer to the manufacturers’ instruction prior to use. </a:t>
            </a:r>
          </a:p>
          <a:p>
            <a:pPr rtl="0">
              <a:defRPr/>
            </a:pPr>
            <a:endParaRPr lang="en-US" dirty="0"/>
          </a:p>
          <a:p>
            <a:pPr rtl="0">
              <a:defRPr/>
            </a:pPr>
            <a:r>
              <a:rPr lang="es" b="1"/>
              <a:t>Note: </a:t>
            </a:r>
            <a:r>
              <a:rPr lang="es"/>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defRPr/>
            </a:pPr>
            <a:endParaRPr lang="en-US" dirty="0"/>
          </a:p>
          <a:p>
            <a:pPr rtl="0">
              <a:defRPr/>
            </a:pPr>
            <a:endParaRPr lang="en-US" dirty="0"/>
          </a:p>
          <a:p>
            <a:pPr rtl="0">
              <a:defRPr/>
            </a:pPr>
            <a:endParaRPr lang="en-US" dirty="0"/>
          </a:p>
          <a:p>
            <a:pPr rtl="0">
              <a:defRPr/>
            </a:pPr>
            <a:endParaRPr lang="en-US" dirty="0"/>
          </a:p>
        </p:txBody>
      </p:sp>
      <p:sp>
        <p:nvSpPr>
          <p:cNvPr id="82948" name="Slide Number Placeholder 3">
            <a:extLst>
              <a:ext uri="{FF2B5EF4-FFF2-40B4-BE49-F238E27FC236}">
                <a16:creationId xmlns:a16="http://schemas.microsoft.com/office/drawing/2014/main" id="{BA5CE042-660A-48CB-8614-143F9451A9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EBAAA798-FDC8-4DAE-8D45-0C00818BA6CB}" type="slidenum">
              <a:rPr lang="en-US" altLang="en-US"/>
              <a:pPr>
                <a:spcBef>
                  <a:spcPct val="0"/>
                </a:spcBef>
              </a:pPr>
              <a:t>54</a:t>
            </a:fld>
            <a:endParaRPr lang="en-US" altLang="en-US"/>
          </a:p>
        </p:txBody>
      </p:sp>
    </p:spTree>
    <p:extLst>
      <p:ext uri="{BB962C8B-B14F-4D97-AF65-F5344CB8AC3E}">
        <p14:creationId xmlns:p14="http://schemas.microsoft.com/office/powerpoint/2010/main" val="1814829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F977B8DB-4337-4E00-870B-A323E7884C36}"/>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4CF7C330-3A7F-47D8-88EE-7F2D3FC863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Install slide guards on steep pitched roofs after the first row of sheathing is installed. </a:t>
            </a:r>
          </a:p>
          <a:p>
            <a:pPr rtl="0"/>
            <a:endParaRPr lang="en-US" altLang="en-US" dirty="0">
              <a:latin typeface="Arial" panose="020B0604020202020204" pitchFamily="34" charset="0"/>
            </a:endParaRPr>
          </a:p>
          <a:p>
            <a:pPr rtl="0"/>
            <a:r>
              <a:rPr lang="es">
                <a:latin typeface="Arial" panose="020B0604020202020204" pitchFamily="34" charset="0"/>
              </a:rPr>
              <a:t>OSHA’s new compliance directive has not outlawed the use of slide guards or safety monitors.</a:t>
            </a:r>
          </a:p>
          <a:p>
            <a:pPr lvl="1" indent="-228600" rtl="0">
              <a:buFontTx/>
              <a:buChar char="•"/>
            </a:pPr>
            <a:r>
              <a:rPr lang="es">
                <a:latin typeface="Arial" panose="020B0604020202020204" pitchFamily="34" charset="0"/>
              </a:rPr>
              <a:t>Now, employers must first demonstrate that it is infeasible to comply with the provisions of the standard, or that it creates a greater hazard.</a:t>
            </a:r>
          </a:p>
          <a:p>
            <a:pPr lvl="1" indent="-228600" rtl="0">
              <a:buFontTx/>
              <a:buChar char="•"/>
            </a:pPr>
            <a:r>
              <a:rPr lang="es">
                <a:latin typeface="Arial" panose="020B0604020202020204" pitchFamily="34" charset="0"/>
              </a:rPr>
              <a:t>Then they can use those systems as part of a written, site-specific fall protection plan that meets the requirements of 1926.502(k).</a:t>
            </a:r>
          </a:p>
          <a:p>
            <a:pPr rtl="0"/>
            <a:endParaRPr lang="en-US" altLang="en-US" dirty="0">
              <a:latin typeface="Arial" panose="020B0604020202020204" pitchFamily="34" charset="0"/>
            </a:endParaRPr>
          </a:p>
          <a:p>
            <a:pPr rtl="0"/>
            <a:r>
              <a:rPr lang="es">
                <a:latin typeface="Arial" panose="020B0604020202020204" pitchFamily="34" charset="0"/>
              </a:rPr>
              <a:t>Slide guards cannot simply be used in lieu of conventional fall protection methods under 1926.501(b)(13). However, slide guards may be used as part of a written, site-specific fall protection plan that meets the requirements of 1926.502(k) if the employer can demonstrate that the use of conventional fall protection (i.e., guardrail, safety net, or personal fall arrest systems) would be infeasible or create greater hazards.</a:t>
            </a:r>
          </a:p>
          <a:p>
            <a:pPr rtl="0"/>
            <a:endParaRPr lang="en-US" altLang="en-US" dirty="0">
              <a:latin typeface="Arial" panose="020B0604020202020204" pitchFamily="34" charset="0"/>
            </a:endParaRPr>
          </a:p>
          <a:p>
            <a:pPr rtl="0"/>
            <a:r>
              <a:rPr lang="es" b="1">
                <a:latin typeface="Arial" panose="020B0604020202020204" pitchFamily="34" charset="0"/>
              </a:rPr>
              <a:t>Discuss: </a:t>
            </a:r>
            <a:r>
              <a:rPr lang="e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endParaRPr lang="en-US" altLang="en-US" dirty="0">
              <a:latin typeface="Arial" panose="020B0604020202020204" pitchFamily="34" charset="0"/>
            </a:endParaRPr>
          </a:p>
          <a:p>
            <a:pPr rtl="0"/>
            <a:r>
              <a:rPr lang="es">
                <a:latin typeface="Arial" panose="020B0604020202020204" pitchFamily="34" charset="0"/>
              </a:rPr>
              <a:t>If an employer can demonstrate that conventional fall protection (i.e., guardrail systems, safety net systems, or personal fall arrest systems) is infeasible </a:t>
            </a:r>
            <a:r>
              <a:rPr lang="es" b="1" u="sng">
                <a:latin typeface="Arial" panose="020B0604020202020204" pitchFamily="34" charset="0"/>
              </a:rPr>
              <a:t>or</a:t>
            </a:r>
            <a:r>
              <a:rPr lang="es">
                <a:latin typeface="Arial" panose="020B0604020202020204" pitchFamily="34" charset="0"/>
              </a:rPr>
              <a:t> presents a greater hazard, a written, site specific fall protection plan meeting the requirements of 1926.502(k) can be implemented.</a:t>
            </a:r>
          </a:p>
          <a:p>
            <a:pPr rtl="0"/>
            <a:endParaRPr lang="en-US" altLang="en-US" dirty="0">
              <a:latin typeface="Arial" panose="020B0604020202020204" pitchFamily="34" charset="0"/>
            </a:endParaRPr>
          </a:p>
          <a:p>
            <a:pPr rtl="0"/>
            <a:r>
              <a:rPr lang="es" b="1">
                <a:latin typeface="Arial" panose="020B0604020202020204" pitchFamily="34" charset="0"/>
              </a:rPr>
              <a:t>The employer has the </a:t>
            </a:r>
            <a:r>
              <a:rPr lang="es" b="1" u="sng">
                <a:latin typeface="Arial" panose="020B0604020202020204" pitchFamily="34" charset="0"/>
              </a:rPr>
              <a:t>burden</a:t>
            </a:r>
            <a:r>
              <a:rPr lang="es" b="1">
                <a:latin typeface="Arial" panose="020B0604020202020204" pitchFamily="34" charset="0"/>
              </a:rPr>
              <a:t> of establishing that it is appropriate to implement a fall protection plan.</a:t>
            </a:r>
          </a:p>
          <a:p>
            <a:pPr rtl="0"/>
            <a:endParaRPr lang="en-US" altLang="en-US" b="1" dirty="0">
              <a:latin typeface="Arial" panose="020B0604020202020204" pitchFamily="34" charset="0"/>
            </a:endParaRPr>
          </a:p>
          <a:p>
            <a:pPr rtl="0"/>
            <a:r>
              <a:rPr lang="es">
                <a:latin typeface="Arial" panose="020B0604020202020204" pitchFamily="34" charset="0"/>
              </a:rPr>
              <a:t>Limitations of conventional fall protection systems during the installation of roof sheathing may include:</a:t>
            </a:r>
          </a:p>
          <a:p>
            <a:pPr rtl="0">
              <a:buFontTx/>
              <a:buChar char="•"/>
            </a:pPr>
            <a:r>
              <a:rPr lang="es">
                <a:latin typeface="Arial" panose="020B0604020202020204" pitchFamily="34" charset="0"/>
              </a:rPr>
              <a:t>Roof trusses are not designed to resist lateral impact loads.</a:t>
            </a:r>
          </a:p>
          <a:p>
            <a:pPr rtl="0">
              <a:buFontTx/>
              <a:buChar char="•"/>
            </a:pPr>
            <a:r>
              <a:rPr lang="es">
                <a:latin typeface="Arial" panose="020B0604020202020204" pitchFamily="34" charset="0"/>
              </a:rPr>
              <a:t>Roof structures are unstable until some or all sheathing is installed</a:t>
            </a:r>
          </a:p>
          <a:p>
            <a:pPr rtl="0">
              <a:buFontTx/>
              <a:buChar char="•"/>
            </a:pPr>
            <a:r>
              <a:rPr lang="es">
                <a:latin typeface="Arial" panose="020B0604020202020204" pitchFamily="34" charset="0"/>
              </a:rPr>
              <a:t>Lack of a suitable anchor point to withstand 5000 pounds or twice the intended load from a falling worker. </a:t>
            </a:r>
          </a:p>
          <a:p>
            <a:pPr rtl="0">
              <a:buFontTx/>
              <a:buChar char="•"/>
            </a:pPr>
            <a:r>
              <a:rPr lang="es">
                <a:latin typeface="Arial" panose="020B0604020202020204" pitchFamily="34" charset="0"/>
              </a:rPr>
              <a:t>Installation of guardrail system could involve more risk, due to the duration of the fall exposure. </a:t>
            </a:r>
          </a:p>
          <a:p>
            <a:pPr rtl="0">
              <a:buFontTx/>
              <a:buChar char="•"/>
            </a:pPr>
            <a:r>
              <a:rPr lang="es">
                <a:latin typeface="Arial" panose="020B0604020202020204" pitchFamily="34" charset="0"/>
              </a:rPr>
              <a:t>Manufacturers of the roof trusses may prohibit inserting anchor points that may cause the truss to fail.</a:t>
            </a:r>
          </a:p>
          <a:p>
            <a:pPr rtl="0">
              <a:buFontTx/>
              <a:buChar char="•"/>
            </a:pPr>
            <a:r>
              <a:rPr lang="es">
                <a:latin typeface="Arial" panose="020B0604020202020204" pitchFamily="34" charset="0"/>
              </a:rPr>
              <a:t>Manufacturers of personal fall arrest system components may prohibit the anchor point to be placed at ground level, or below a workers ‘D’ ring on their harness.</a:t>
            </a:r>
          </a:p>
          <a:p>
            <a:pPr rtl="0">
              <a:buFontTx/>
              <a:buChar char="•"/>
            </a:pPr>
            <a:r>
              <a:rPr lang="e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rtl="0">
              <a:buFontTx/>
              <a:buChar char="•"/>
            </a:pPr>
            <a:r>
              <a:rPr lang="es">
                <a:latin typeface="Arial" panose="020B0604020202020204" pitchFamily="34" charset="0"/>
              </a:rPr>
              <a:t>Manufacturers may have differing installation/usage requirements; always refer to the manufacturers’ instruction prior to use. </a:t>
            </a:r>
          </a:p>
          <a:p>
            <a:pPr rtl="0"/>
            <a:endParaRPr lang="en-US" altLang="en-US" dirty="0">
              <a:latin typeface="Arial" panose="020B0604020202020204" pitchFamily="34" charset="0"/>
            </a:endParaRPr>
          </a:p>
          <a:p>
            <a:pPr rtl="0"/>
            <a:endParaRPr lang="en-US" altLang="en-US" dirty="0">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endParaRPr lang="en-US" altLang="en-US" dirty="0">
              <a:latin typeface="Arial" panose="020B0604020202020204" pitchFamily="34" charset="0"/>
            </a:endParaRPr>
          </a:p>
          <a:p>
            <a:pPr rtl="0"/>
            <a:endParaRPr lang="en-US" altLang="en-US" dirty="0">
              <a:latin typeface="Arial" panose="020B0604020202020204" pitchFamily="34" charset="0"/>
            </a:endParaRPr>
          </a:p>
          <a:p>
            <a:pPr rtl="0"/>
            <a:endParaRPr lang="en-US" altLang="en-US" dirty="0">
              <a:latin typeface="Arial" panose="020B0604020202020204" pitchFamily="34" charset="0"/>
            </a:endParaRPr>
          </a:p>
          <a:p>
            <a:pPr rtl="0"/>
            <a:endParaRPr lang="en-US" altLang="en-US" dirty="0">
              <a:latin typeface="Arial" panose="020B0604020202020204" pitchFamily="34" charset="0"/>
            </a:endParaRPr>
          </a:p>
        </p:txBody>
      </p:sp>
      <p:sp>
        <p:nvSpPr>
          <p:cNvPr id="84996" name="Slide Number Placeholder 3">
            <a:extLst>
              <a:ext uri="{FF2B5EF4-FFF2-40B4-BE49-F238E27FC236}">
                <a16:creationId xmlns:a16="http://schemas.microsoft.com/office/drawing/2014/main" id="{FE114907-AC19-4FDE-9CC8-86DF7D2729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34647130-BF42-493E-A3A4-34BA37882CD0}" type="slidenum">
              <a:rPr lang="en-US" altLang="en-US"/>
              <a:pPr>
                <a:spcBef>
                  <a:spcPct val="0"/>
                </a:spcBef>
              </a:pPr>
              <a:t>55</a:t>
            </a:fld>
            <a:endParaRPr lang="en-US" altLang="en-US"/>
          </a:p>
        </p:txBody>
      </p:sp>
    </p:spTree>
    <p:extLst>
      <p:ext uri="{BB962C8B-B14F-4D97-AF65-F5344CB8AC3E}">
        <p14:creationId xmlns:p14="http://schemas.microsoft.com/office/powerpoint/2010/main" val="22855150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294A6515-F0F1-430A-A0B5-746FED8A7197}"/>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9FE195F2-6E3A-4F11-9350-B23211274F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 </a:t>
            </a:r>
            <a:r>
              <a:rPr lang="e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endParaRPr lang="en-US" altLang="en-US">
              <a:latin typeface="Arial" panose="020B0604020202020204" pitchFamily="34" charset="0"/>
            </a:endParaRPr>
          </a:p>
          <a:p>
            <a:pPr rtl="0"/>
            <a:r>
              <a:rPr lang="es">
                <a:latin typeface="Arial" panose="020B0604020202020204" pitchFamily="34" charset="0"/>
              </a:rPr>
              <a:t>This picture shows an installed working platform in the attic, which is an example of an alternative fall protection procedure. </a:t>
            </a:r>
          </a:p>
          <a:p>
            <a:pPr rtl="0"/>
            <a:endParaRPr lang="en-US" altLang="en-US">
              <a:latin typeface="Arial" panose="020B0604020202020204" pitchFamily="34" charset="0"/>
            </a:endParaRPr>
          </a:p>
          <a:p>
            <a:pPr rtl="0"/>
            <a:r>
              <a:rPr lang="es">
                <a:latin typeface="Arial" panose="020B0604020202020204" pitchFamily="34" charset="0"/>
              </a:rPr>
              <a:t>If an employer can demonstrate that conventional fall protection (i.e., guardrail systems, safety net systems, or personal fall arrest systems) is infeasible </a:t>
            </a:r>
            <a:r>
              <a:rPr lang="es" b="1" u="sng">
                <a:latin typeface="Arial" panose="020B0604020202020204" pitchFamily="34" charset="0"/>
              </a:rPr>
              <a:t>or</a:t>
            </a:r>
            <a:r>
              <a:rPr lang="es">
                <a:latin typeface="Arial" panose="020B0604020202020204" pitchFamily="34" charset="0"/>
              </a:rPr>
              <a:t> presents a greater hazard, a written, site specific fall protection plan meeting the requirements of 1926.502(k) can be implemented.</a:t>
            </a:r>
          </a:p>
          <a:p>
            <a:pPr rtl="0"/>
            <a:endParaRPr lang="en-US" altLang="en-US">
              <a:latin typeface="Arial" panose="020B0604020202020204" pitchFamily="34" charset="0"/>
            </a:endParaRPr>
          </a:p>
          <a:p>
            <a:pPr rtl="0"/>
            <a:r>
              <a:rPr lang="es" b="1">
                <a:latin typeface="Arial" panose="020B0604020202020204" pitchFamily="34" charset="0"/>
              </a:rPr>
              <a:t>The employer has the </a:t>
            </a:r>
            <a:r>
              <a:rPr lang="es" b="1" u="sng">
                <a:latin typeface="Arial" panose="020B0604020202020204" pitchFamily="34" charset="0"/>
              </a:rPr>
              <a:t>burden</a:t>
            </a:r>
            <a:r>
              <a:rPr lang="es" b="1">
                <a:latin typeface="Arial" panose="020B0604020202020204" pitchFamily="34" charset="0"/>
              </a:rPr>
              <a:t> of establishing that it is appropriate to implement a fall protection plan.</a:t>
            </a:r>
          </a:p>
          <a:p>
            <a:pPr rtl="0"/>
            <a:endParaRPr lang="en-US" altLang="en-US" b="1">
              <a:latin typeface="Arial" panose="020B0604020202020204" pitchFamily="34" charset="0"/>
            </a:endParaRPr>
          </a:p>
          <a:p>
            <a:pPr rtl="0"/>
            <a:r>
              <a:rPr lang="es">
                <a:latin typeface="Arial" panose="020B0604020202020204" pitchFamily="34" charset="0"/>
              </a:rPr>
              <a:t>Limitations of conventional fall protection systems while performing attic work may include:</a:t>
            </a:r>
          </a:p>
          <a:p>
            <a:pPr rtl="0">
              <a:buFontTx/>
              <a:buChar char="•"/>
            </a:pPr>
            <a:r>
              <a:rPr lang="es">
                <a:latin typeface="Arial" panose="020B0604020202020204" pitchFamily="34" charset="0"/>
              </a:rPr>
              <a:t>Even if an anchor point is used, the use of a personal fall arrest system through rafters and trusses creates an added swing fall hazard. </a:t>
            </a:r>
          </a:p>
          <a:p>
            <a:pPr rtl="0">
              <a:buFontTx/>
              <a:buChar char="•"/>
            </a:pPr>
            <a:r>
              <a:rPr lang="es">
                <a:latin typeface="Arial" panose="020B0604020202020204" pitchFamily="34" charset="0"/>
              </a:rPr>
              <a:t>Installation of anchor point exposes a worker to a fall hazard when they are unprotected while installing the anchor point in the peak of the attic. </a:t>
            </a:r>
          </a:p>
          <a:p>
            <a:pPr rtl="0">
              <a:buFontTx/>
              <a:buChar char="•"/>
            </a:pPr>
            <a:r>
              <a:rPr lang="es">
                <a:latin typeface="Arial" panose="020B0604020202020204" pitchFamily="34" charset="0"/>
              </a:rPr>
              <a:t>A falling worker attached to a single roof truss could cause all the trusses to collapse.</a:t>
            </a:r>
          </a:p>
          <a:p>
            <a:pPr rtl="0">
              <a:buFontTx/>
              <a:buChar char="•"/>
            </a:pPr>
            <a:r>
              <a:rPr lang="es">
                <a:latin typeface="Arial" panose="020B0604020202020204" pitchFamily="34" charset="0"/>
              </a:rPr>
              <a:t>Lack of a suitable anchor point to withstand 5000 pounds or twice the intended load from a falling worker. </a:t>
            </a:r>
          </a:p>
          <a:p>
            <a:pPr rtl="0">
              <a:buFontTx/>
              <a:buChar char="•"/>
            </a:pPr>
            <a:r>
              <a:rPr lang="es">
                <a:latin typeface="Arial" panose="020B0604020202020204" pitchFamily="34" charset="0"/>
              </a:rPr>
              <a:t>Manufacturers of the roof trusses may prohibit inserting anchor points that may cause the truss to fail.</a:t>
            </a:r>
          </a:p>
          <a:p>
            <a:pPr rtl="0">
              <a:buFontTx/>
              <a:buChar char="•"/>
            </a:pPr>
            <a:r>
              <a:rPr lang="es">
                <a:latin typeface="Arial" panose="020B0604020202020204" pitchFamily="34" charset="0"/>
              </a:rPr>
              <a:t>Manufacturers of personal fall arrest system components may prohibit the anchor point to be placed at ground level, or below a workers ‘D’ ring on their harness.</a:t>
            </a:r>
          </a:p>
          <a:p>
            <a:pPr rtl="0">
              <a:buFontTx/>
              <a:buChar char="•"/>
            </a:pPr>
            <a:r>
              <a:rPr lang="e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rtl="0">
              <a:buFontTx/>
              <a:buChar char="•"/>
            </a:pPr>
            <a:r>
              <a:rPr lang="es">
                <a:latin typeface="Arial" panose="020B0604020202020204" pitchFamily="34" charset="0"/>
              </a:rPr>
              <a:t>Manufacturers may have differing installation/usage requirements; always refer to the manufacturers’ instruction prior to use. </a:t>
            </a:r>
          </a:p>
          <a:p>
            <a:pPr rtl="0"/>
            <a:endParaRPr lang="en-US" altLang="en-US">
              <a:latin typeface="Arial" panose="020B0604020202020204" pitchFamily="34" charset="0"/>
            </a:endParaRPr>
          </a:p>
          <a:p>
            <a:pPr rtl="0"/>
            <a:endParaRPr lang="en-US" altLang="en-US">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endParaRPr lang="en-US" altLang="en-US">
              <a:latin typeface="Arial" panose="020B0604020202020204" pitchFamily="34" charset="0"/>
            </a:endParaRPr>
          </a:p>
          <a:p>
            <a:pPr rtl="0"/>
            <a:endParaRPr lang="en-US" altLang="en-US">
              <a:latin typeface="Arial" panose="020B0604020202020204" pitchFamily="34" charset="0"/>
            </a:endParaRPr>
          </a:p>
        </p:txBody>
      </p:sp>
      <p:sp>
        <p:nvSpPr>
          <p:cNvPr id="87044" name="Slide Number Placeholder 3">
            <a:extLst>
              <a:ext uri="{FF2B5EF4-FFF2-40B4-BE49-F238E27FC236}">
                <a16:creationId xmlns:a16="http://schemas.microsoft.com/office/drawing/2014/main" id="{763F2A75-B204-4AA2-8687-3B68FE231D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8DC04590-A1AB-4BF3-9C73-57AFD43EBE7E}" type="slidenum">
              <a:rPr lang="en-US" altLang="en-US"/>
              <a:pPr>
                <a:spcBef>
                  <a:spcPct val="0"/>
                </a:spcBef>
              </a:pPr>
              <a:t>56</a:t>
            </a:fld>
            <a:endParaRPr lang="en-US" altLang="en-US"/>
          </a:p>
        </p:txBody>
      </p:sp>
    </p:spTree>
    <p:extLst>
      <p:ext uri="{BB962C8B-B14F-4D97-AF65-F5344CB8AC3E}">
        <p14:creationId xmlns:p14="http://schemas.microsoft.com/office/powerpoint/2010/main" val="13239702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D683AAC2-5066-41FD-8218-DAD4208AA4D4}"/>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078B023C-AC46-430C-9544-5D1AF986DC3E}"/>
              </a:ext>
            </a:extLst>
          </p:cNvPr>
          <p:cNvSpPr>
            <a:spLocks noGrp="1"/>
          </p:cNvSpPr>
          <p:nvPr>
            <p:ph type="body" idx="1"/>
          </p:nvPr>
        </p:nvSpPr>
        <p:spPr/>
        <p:txBody>
          <a:bodyPr rtlCol="0">
            <a:normAutofit fontScale="92500" lnSpcReduction="20000"/>
          </a:bodyPr>
          <a:lstStyle/>
          <a:p>
            <a:pPr rtl="0">
              <a:defRPr/>
            </a:pPr>
            <a:r>
              <a:rPr lang="es"/>
              <a:t>This picture shows the installation of an anchor point prior to performing roofing work. </a:t>
            </a:r>
          </a:p>
          <a:p>
            <a:pPr rtl="0">
              <a:defRPr/>
            </a:pPr>
            <a:r>
              <a:rPr lang="es"/>
              <a:t>Employers must determine and evaluate each job task to determine when and where conventional fall protection can be provided, prior to implementing alternative fall protection procedures. </a:t>
            </a:r>
          </a:p>
          <a:p>
            <a:pPr rtl="0">
              <a:defRPr/>
            </a:pPr>
            <a:endParaRPr lang="en-US" dirty="0"/>
          </a:p>
          <a:p>
            <a:pPr rtl="0">
              <a:defRPr/>
            </a:pPr>
            <a:r>
              <a:rPr lang="es" b="1"/>
              <a:t>Discuss: </a:t>
            </a:r>
            <a:r>
              <a:rPr lang="es"/>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defRPr/>
            </a:pPr>
            <a:endParaRPr lang="en-US" dirty="0"/>
          </a:p>
          <a:p>
            <a:pPr rtl="0">
              <a:defRPr/>
            </a:pPr>
            <a:r>
              <a:rPr lang="es"/>
              <a:t>If an employer can demonstrate that conventional fall protection (i.e., guardrail systems, safety net systems, or personal fall arrest systems) is infeasible </a:t>
            </a:r>
            <a:r>
              <a:rPr lang="es" b="1" u="sng"/>
              <a:t>or</a:t>
            </a:r>
            <a:r>
              <a:rPr lang="es"/>
              <a:t> presents a greater hazard, a written, site specific fall protection plan meeting the requirements of 1926.502(k) can be implemented.</a:t>
            </a:r>
          </a:p>
          <a:p>
            <a:pPr rtl="0">
              <a:defRPr/>
            </a:pPr>
            <a:endParaRPr lang="en-US" dirty="0"/>
          </a:p>
          <a:p>
            <a:pPr rtl="0">
              <a:defRPr/>
            </a:pPr>
            <a:r>
              <a:rPr lang="es" b="1"/>
              <a:t>The employer has the </a:t>
            </a:r>
            <a:r>
              <a:rPr lang="es" b="1" u="sng"/>
              <a:t>burden</a:t>
            </a:r>
            <a:r>
              <a:rPr lang="es" b="1"/>
              <a:t> of establishing that it is appropriate to implement a fall protection plan.</a:t>
            </a:r>
          </a:p>
          <a:p>
            <a:pPr rtl="0">
              <a:defRPr/>
            </a:pPr>
            <a:endParaRPr lang="en-US" b="1" dirty="0"/>
          </a:p>
          <a:p>
            <a:pPr rtl="0">
              <a:defRPr/>
            </a:pPr>
            <a:r>
              <a:rPr lang="es"/>
              <a:t>Discuss: How can you provide conventional fall protection for this worker who is installing anchor points? </a:t>
            </a:r>
          </a:p>
          <a:p>
            <a:pPr rtl="0">
              <a:defRPr/>
            </a:pPr>
            <a:endParaRPr lang="en-US" dirty="0"/>
          </a:p>
          <a:p>
            <a:pPr rtl="0">
              <a:defRPr/>
            </a:pPr>
            <a:r>
              <a:rPr lang="es" b="1"/>
              <a:t>Note: </a:t>
            </a:r>
            <a:r>
              <a:rPr lang="es"/>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defRPr/>
            </a:pPr>
            <a:endParaRPr lang="en-US" dirty="0"/>
          </a:p>
          <a:p>
            <a:pPr rtl="0">
              <a:defRPr/>
            </a:pPr>
            <a:endParaRPr lang="en-US" dirty="0"/>
          </a:p>
          <a:p>
            <a:pPr rtl="0">
              <a:defRPr/>
            </a:pPr>
            <a:endParaRPr lang="en-US" dirty="0"/>
          </a:p>
          <a:p>
            <a:pPr rtl="0">
              <a:defRPr/>
            </a:pPr>
            <a:endParaRPr lang="en-US" dirty="0"/>
          </a:p>
          <a:p>
            <a:pPr rtl="0">
              <a:defRPr/>
            </a:pPr>
            <a:endParaRPr lang="en-US" dirty="0"/>
          </a:p>
        </p:txBody>
      </p:sp>
      <p:sp>
        <p:nvSpPr>
          <p:cNvPr id="89092" name="Slide Number Placeholder 3">
            <a:extLst>
              <a:ext uri="{FF2B5EF4-FFF2-40B4-BE49-F238E27FC236}">
                <a16:creationId xmlns:a16="http://schemas.microsoft.com/office/drawing/2014/main" id="{8892EFF1-AFA9-4BE3-8DA6-BD3DA4B6FC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563CF2F7-C1AE-4CF8-8F63-83E890EDD191}" type="slidenum">
              <a:rPr lang="en-US" altLang="en-US"/>
              <a:pPr>
                <a:spcBef>
                  <a:spcPct val="0"/>
                </a:spcBef>
              </a:pPr>
              <a:t>57</a:t>
            </a:fld>
            <a:endParaRPr lang="en-US" altLang="en-US"/>
          </a:p>
        </p:txBody>
      </p:sp>
    </p:spTree>
    <p:extLst>
      <p:ext uri="{BB962C8B-B14F-4D97-AF65-F5344CB8AC3E}">
        <p14:creationId xmlns:p14="http://schemas.microsoft.com/office/powerpoint/2010/main" val="31970233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36CC109-98EF-49C6-92C3-93B5798E1CB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7F00E665-C001-44A6-A05D-61C66CF2318B}"/>
              </a:ext>
            </a:extLst>
          </p:cNvPr>
          <p:cNvSpPr>
            <a:spLocks noGrp="1"/>
          </p:cNvSpPr>
          <p:nvPr>
            <p:ph type="body" idx="1"/>
          </p:nvPr>
        </p:nvSpPr>
        <p:spPr/>
        <p:txBody>
          <a:bodyPr rtlCol="0">
            <a:normAutofit fontScale="77500" lnSpcReduction="20000"/>
          </a:bodyPr>
          <a:lstStyle/>
          <a:p>
            <a:pPr rtl="0">
              <a:defRPr/>
            </a:pPr>
            <a:r>
              <a:rPr lang="es"/>
              <a:t>This picture shows installation of permanent stair rails. Employers must determine and evaluate each job task to determine when and where conventional fall protection can be provided, prior to implementing alternative fall protection procedures. </a:t>
            </a:r>
          </a:p>
          <a:p>
            <a:pPr rtl="0">
              <a:defRPr/>
            </a:pPr>
            <a:endParaRPr lang="en-US" dirty="0"/>
          </a:p>
          <a:p>
            <a:pPr rtl="0">
              <a:defRPr/>
            </a:pPr>
            <a:r>
              <a:rPr lang="es" b="1"/>
              <a:t>Discuss: </a:t>
            </a:r>
            <a:r>
              <a:rPr lang="es"/>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defRPr/>
            </a:pPr>
            <a:endParaRPr lang="en-US" dirty="0"/>
          </a:p>
          <a:p>
            <a:pPr rtl="0">
              <a:defRPr/>
            </a:pPr>
            <a:r>
              <a:rPr lang="es"/>
              <a:t>If an employer can demonstrate that conventional fall protection (i.e., guardrail systems, safety net systems, or personal fall arrest systems) is infeasible </a:t>
            </a:r>
            <a:r>
              <a:rPr lang="es" b="1" u="sng"/>
              <a:t>or</a:t>
            </a:r>
            <a:r>
              <a:rPr lang="es"/>
              <a:t> presents a greater hazard, a written, site specific fall protection plan meeting the requirements of 1926.502(k) can be implemented.</a:t>
            </a:r>
          </a:p>
          <a:p>
            <a:pPr rtl="0">
              <a:defRPr/>
            </a:pPr>
            <a:endParaRPr lang="en-US" dirty="0"/>
          </a:p>
          <a:p>
            <a:pPr rtl="0">
              <a:defRPr/>
            </a:pPr>
            <a:r>
              <a:rPr lang="es" b="1"/>
              <a:t>The employer has the </a:t>
            </a:r>
            <a:r>
              <a:rPr lang="es" b="1" u="sng"/>
              <a:t>burden</a:t>
            </a:r>
            <a:r>
              <a:rPr lang="es" b="1"/>
              <a:t> of establishing that it is appropriate to implement a fall protection plan.</a:t>
            </a:r>
          </a:p>
          <a:p>
            <a:pPr rtl="0">
              <a:defRPr/>
            </a:pPr>
            <a:endParaRPr lang="en-US" b="1" dirty="0"/>
          </a:p>
          <a:p>
            <a:pPr rtl="0">
              <a:defRPr/>
            </a:pPr>
            <a:r>
              <a:rPr lang="es"/>
              <a:t>Limitations of conventional fall protection systems during the installation of permanent stair rails may include:</a:t>
            </a:r>
          </a:p>
          <a:p>
            <a:pPr rtl="0">
              <a:buFontTx/>
              <a:buChar char="•"/>
              <a:defRPr/>
            </a:pPr>
            <a:r>
              <a:rPr lang="es"/>
              <a:t>Hand rail is custom built on the jobsite, which requires the carpenter to measure and cut frequently. This also requires the installer to go up and down the stairs to measure, cut and level the rail components. The use of a personal fall arrest system would require the carpenter to attach to an anchor point at 6 feet and then detach hundreds of times, in addition to an added slip, trip and fall hazard introduced into a small working surface, i.e. stairway. </a:t>
            </a:r>
          </a:p>
          <a:p>
            <a:pPr rtl="0">
              <a:buFontTx/>
              <a:buChar char="•"/>
              <a:defRPr/>
            </a:pPr>
            <a:r>
              <a:rPr lang="es"/>
              <a:t>Manufacturers may have differing installation/usage requirements; always refer to the manufacturers’ instruction prior to use. </a:t>
            </a:r>
          </a:p>
          <a:p>
            <a:pPr rtl="0">
              <a:defRPr/>
            </a:pPr>
            <a:endParaRPr lang="en-US" dirty="0"/>
          </a:p>
          <a:p>
            <a:pPr rtl="0">
              <a:defRPr/>
            </a:pPr>
            <a:r>
              <a:rPr lang="es" b="1"/>
              <a:t>Note: </a:t>
            </a:r>
            <a:r>
              <a:rPr lang="es"/>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defRPr/>
            </a:pPr>
            <a:endParaRPr lang="en-US" dirty="0"/>
          </a:p>
          <a:p>
            <a:pPr rtl="0">
              <a:defRPr/>
            </a:pPr>
            <a:endParaRPr lang="en-US" dirty="0"/>
          </a:p>
          <a:p>
            <a:pPr rtl="0">
              <a:defRPr/>
            </a:pPr>
            <a:endParaRPr lang="en-US" dirty="0"/>
          </a:p>
          <a:p>
            <a:pPr rtl="0">
              <a:defRPr/>
            </a:pPr>
            <a:endParaRPr lang="en-US" dirty="0"/>
          </a:p>
          <a:p>
            <a:pPr rtl="0">
              <a:defRPr/>
            </a:pPr>
            <a:endParaRPr lang="en-US" dirty="0"/>
          </a:p>
        </p:txBody>
      </p:sp>
      <p:sp>
        <p:nvSpPr>
          <p:cNvPr id="91140" name="Slide Number Placeholder 3">
            <a:extLst>
              <a:ext uri="{FF2B5EF4-FFF2-40B4-BE49-F238E27FC236}">
                <a16:creationId xmlns:a16="http://schemas.microsoft.com/office/drawing/2014/main" id="{4557034E-5CD9-4179-BD67-D507717F03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0581CF-1E37-4785-BD05-4F70B564016C}" type="slidenum">
              <a:rPr lang="en-US" altLang="en-US"/>
              <a:pPr>
                <a:spcBef>
                  <a:spcPct val="0"/>
                </a:spcBef>
              </a:pPr>
              <a:t>58</a:t>
            </a:fld>
            <a:endParaRPr lang="en-US" altLang="en-US"/>
          </a:p>
        </p:txBody>
      </p:sp>
    </p:spTree>
    <p:extLst>
      <p:ext uri="{BB962C8B-B14F-4D97-AF65-F5344CB8AC3E}">
        <p14:creationId xmlns:p14="http://schemas.microsoft.com/office/powerpoint/2010/main" val="38817858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8814623E-9BC9-4DED-BF64-4B1EC1135C76}"/>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D52D8669-6E1D-4A20-98D9-9C98303717AA}"/>
              </a:ext>
            </a:extLst>
          </p:cNvPr>
          <p:cNvSpPr>
            <a:spLocks noGrp="1"/>
          </p:cNvSpPr>
          <p:nvPr>
            <p:ph type="body" idx="1"/>
          </p:nvPr>
        </p:nvSpPr>
        <p:spPr/>
        <p:txBody>
          <a:bodyPr rtlCol="0">
            <a:normAutofit fontScale="85000" lnSpcReduction="20000"/>
          </a:bodyPr>
          <a:lstStyle/>
          <a:p>
            <a:pPr rtl="0">
              <a:defRPr/>
            </a:pPr>
            <a:r>
              <a:rPr lang="es"/>
              <a:t>This picture shows the construction of decks attached to a home. Employers must determine and evaluate each job task to determine when and where conventional fall protection can be provided, prior to implementing alternative fall protection procedures. </a:t>
            </a:r>
          </a:p>
          <a:p>
            <a:pPr rtl="0">
              <a:defRPr/>
            </a:pPr>
            <a:endParaRPr lang="en-US" dirty="0"/>
          </a:p>
          <a:p>
            <a:pPr rtl="0">
              <a:defRPr/>
            </a:pPr>
            <a:r>
              <a:rPr lang="es" b="1"/>
              <a:t>Discuss: </a:t>
            </a:r>
            <a:r>
              <a:rPr lang="es"/>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rtl="0">
              <a:defRPr/>
            </a:pPr>
            <a:endParaRPr lang="en-US" dirty="0"/>
          </a:p>
          <a:p>
            <a:pPr rtl="0">
              <a:defRPr/>
            </a:pPr>
            <a:r>
              <a:rPr lang="es"/>
              <a:t>If an employer can demonstrate that conventional fall protection (i.e., guardrail systems, safety net systems, or personal fall arrest systems) is infeasible </a:t>
            </a:r>
            <a:r>
              <a:rPr lang="es" b="1" u="sng"/>
              <a:t>or</a:t>
            </a:r>
            <a:r>
              <a:rPr lang="es"/>
              <a:t> presents a greater hazard, a written, site specific fall protection plan meeting the requirements of 1926.502(k) can be implemented.</a:t>
            </a:r>
          </a:p>
          <a:p>
            <a:pPr rtl="0">
              <a:defRPr/>
            </a:pPr>
            <a:endParaRPr lang="en-US" dirty="0"/>
          </a:p>
          <a:p>
            <a:pPr rtl="0">
              <a:defRPr/>
            </a:pPr>
            <a:r>
              <a:rPr lang="es" b="1"/>
              <a:t>The employer has the </a:t>
            </a:r>
            <a:r>
              <a:rPr lang="es" b="1" u="sng"/>
              <a:t>burden</a:t>
            </a:r>
            <a:r>
              <a:rPr lang="es" b="1"/>
              <a:t> of establishing that it is appropriate to implement a fall protection plan.</a:t>
            </a:r>
          </a:p>
          <a:p>
            <a:pPr rtl="0">
              <a:defRPr/>
            </a:pPr>
            <a:endParaRPr lang="en-US" b="1" dirty="0"/>
          </a:p>
          <a:p>
            <a:pPr rtl="0">
              <a:defRPr/>
            </a:pPr>
            <a:r>
              <a:rPr lang="es"/>
              <a:t>Limitations of conventional fall protection systems during the construction of decks attached to the home may include:</a:t>
            </a:r>
          </a:p>
          <a:p>
            <a:pPr rtl="0">
              <a:buFontTx/>
              <a:buChar char="•"/>
              <a:defRPr/>
            </a:pPr>
            <a:r>
              <a:rPr lang="es"/>
              <a:t>Clearance distance below a worker, which is needed when using a personal fall arrest system , may not be suitable to prevent the worker from contacting the next lower level, should a fall occur. </a:t>
            </a:r>
          </a:p>
          <a:p>
            <a:pPr rtl="0">
              <a:buFontTx/>
              <a:buChar char="•"/>
              <a:defRPr/>
            </a:pPr>
            <a:r>
              <a:rPr lang="es"/>
              <a:t>The use of guardrails would prevent the carpenter from installing permanent portions of the deck. </a:t>
            </a:r>
          </a:p>
          <a:p>
            <a:pPr rtl="0">
              <a:buFontTx/>
              <a:buChar char="•"/>
              <a:defRPr/>
            </a:pPr>
            <a:r>
              <a:rPr lang="es"/>
              <a:t>Manufacturers may have differing installation/usage requirements; always refer to the manufacturers’ instruction prior to use. </a:t>
            </a:r>
          </a:p>
          <a:p>
            <a:pPr rtl="0">
              <a:defRPr/>
            </a:pPr>
            <a:endParaRPr lang="en-US" dirty="0"/>
          </a:p>
          <a:p>
            <a:pPr rtl="0">
              <a:defRPr/>
            </a:pPr>
            <a:r>
              <a:rPr lang="es" b="1"/>
              <a:t>Note: </a:t>
            </a:r>
            <a:r>
              <a:rPr lang="es"/>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rtl="0">
              <a:defRPr/>
            </a:pPr>
            <a:endParaRPr lang="en-US" dirty="0"/>
          </a:p>
          <a:p>
            <a:pPr rtl="0">
              <a:defRPr/>
            </a:pPr>
            <a:endParaRPr lang="en-US" dirty="0"/>
          </a:p>
          <a:p>
            <a:pPr rtl="0">
              <a:defRPr/>
            </a:pPr>
            <a:endParaRPr lang="en-US" dirty="0"/>
          </a:p>
          <a:p>
            <a:pPr rtl="0">
              <a:defRPr/>
            </a:pPr>
            <a:endParaRPr lang="en-US" dirty="0"/>
          </a:p>
          <a:p>
            <a:pPr rtl="0">
              <a:defRPr/>
            </a:pPr>
            <a:endParaRPr lang="en-US" dirty="0"/>
          </a:p>
          <a:p>
            <a:pPr rtl="0">
              <a:defRPr/>
            </a:pPr>
            <a:endParaRPr lang="en-US" dirty="0"/>
          </a:p>
        </p:txBody>
      </p:sp>
      <p:sp>
        <p:nvSpPr>
          <p:cNvPr id="93188" name="Slide Number Placeholder 3">
            <a:extLst>
              <a:ext uri="{FF2B5EF4-FFF2-40B4-BE49-F238E27FC236}">
                <a16:creationId xmlns:a16="http://schemas.microsoft.com/office/drawing/2014/main" id="{200C5C7F-8A7E-409F-85F3-DA7B3599D0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861A5298-13FF-44E0-A1A1-6FAC740A897F}" type="slidenum">
              <a:rPr lang="en-US" altLang="en-US"/>
              <a:pPr>
                <a:spcBef>
                  <a:spcPct val="0"/>
                </a:spcBef>
              </a:pPr>
              <a:t>59</a:t>
            </a:fld>
            <a:endParaRPr lang="en-US" altLang="en-US"/>
          </a:p>
        </p:txBody>
      </p:sp>
    </p:spTree>
    <p:extLst>
      <p:ext uri="{BB962C8B-B14F-4D97-AF65-F5344CB8AC3E}">
        <p14:creationId xmlns:p14="http://schemas.microsoft.com/office/powerpoint/2010/main" val="220617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CD1741-659C-4B2C-A131-268B84CB7D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E88A5874-07F9-4B58-BA63-ED444ACB344D}" type="slidenum">
              <a:rPr lang="en-US" altLang="en-US"/>
              <a:pPr>
                <a:spcBef>
                  <a:spcPct val="0"/>
                </a:spcBef>
              </a:pPr>
              <a:t>7</a:t>
            </a:fld>
            <a:endParaRPr lang="en-US" altLang="en-US"/>
          </a:p>
        </p:txBody>
      </p:sp>
      <p:sp>
        <p:nvSpPr>
          <p:cNvPr id="36867" name="Rectangle 2">
            <a:extLst>
              <a:ext uri="{FF2B5EF4-FFF2-40B4-BE49-F238E27FC236}">
                <a16:creationId xmlns:a16="http://schemas.microsoft.com/office/drawing/2014/main" id="{1B5368DF-0A3C-4003-948A-6525FC98A35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1E942CE-F1EF-47A5-917C-1CE45E19656E}"/>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dirty="0" smtClean="0">
                <a:latin typeface="Arial" panose="020B0604020202020204" pitchFamily="34" charset="0"/>
              </a:rPr>
              <a:t>Addtiaonal fall </a:t>
            </a:r>
            <a:r>
              <a:rPr lang="es" dirty="0">
                <a:latin typeface="Arial" panose="020B0604020202020204" pitchFamily="34" charset="0"/>
              </a:rPr>
              <a:t>protection </a:t>
            </a:r>
            <a:r>
              <a:rPr lang="es" dirty="0" smtClean="0">
                <a:latin typeface="Arial" panose="020B0604020202020204" pitchFamily="34" charset="0"/>
              </a:rPr>
              <a:t>systems</a:t>
            </a:r>
            <a:r>
              <a:rPr lang="es" baseline="0" dirty="0" smtClean="0">
                <a:latin typeface="Arial" panose="020B0604020202020204" pitchFamily="34" charset="0"/>
              </a:rPr>
              <a:t> </a:t>
            </a:r>
            <a:r>
              <a:rPr lang="es" dirty="0" smtClean="0">
                <a:latin typeface="Arial" panose="020B0604020202020204" pitchFamily="34" charset="0"/>
              </a:rPr>
              <a:t>covered </a:t>
            </a:r>
            <a:r>
              <a:rPr lang="es" dirty="0">
                <a:latin typeface="Arial" panose="020B0604020202020204" pitchFamily="34" charset="0"/>
              </a:rPr>
              <a:t>in this section are: </a:t>
            </a:r>
          </a:p>
          <a:p>
            <a:pPr marL="457200" lvl="1" indent="-457200" rtl="0">
              <a:buFont typeface="Arial" panose="020B0604020202020204" pitchFamily="34" charset="0"/>
              <a:buChar char="•"/>
            </a:pPr>
            <a:r>
              <a:rPr lang="es" sz="2800" dirty="0"/>
              <a:t>Handrails and Stairrails</a:t>
            </a:r>
            <a:endParaRPr lang="en-US" altLang="en-US" sz="2800" dirty="0"/>
          </a:p>
          <a:p>
            <a:pPr marL="457200" lvl="1" indent="-457200" rtl="0">
              <a:buFont typeface="Arial" panose="020B0604020202020204" pitchFamily="34" charset="0"/>
              <a:buChar char="•"/>
            </a:pPr>
            <a:r>
              <a:rPr lang="es" sz="2800" dirty="0"/>
              <a:t>Floor Hole Covers</a:t>
            </a:r>
          </a:p>
          <a:p>
            <a:pPr marL="457200" lvl="1" indent="-457200" rtl="0">
              <a:buFont typeface="Arial" panose="020B0604020202020204" pitchFamily="34" charset="0"/>
              <a:buChar char="•"/>
            </a:pPr>
            <a:r>
              <a:rPr lang="es" sz="2800" dirty="0"/>
              <a:t>Controlled Access Zones</a:t>
            </a:r>
          </a:p>
          <a:p>
            <a:pPr marL="457200" lvl="1" indent="-457200" rtl="0">
              <a:buFont typeface="Arial" panose="020B0604020202020204" pitchFamily="34" charset="0"/>
              <a:buChar char="•"/>
            </a:pPr>
            <a:r>
              <a:rPr lang="es" sz="2800" dirty="0"/>
              <a:t>Positioning Device Systems</a:t>
            </a:r>
          </a:p>
          <a:p>
            <a:pPr marL="457200" lvl="1" indent="-457200" rtl="0">
              <a:buFont typeface="Arial" panose="020B0604020202020204" pitchFamily="34" charset="0"/>
              <a:buChar char="•"/>
            </a:pPr>
            <a:r>
              <a:rPr lang="es" sz="2800" dirty="0"/>
              <a:t>Alternative Fall Protection </a:t>
            </a:r>
          </a:p>
          <a:p>
            <a:pPr rtl="0"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1498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CD1741-659C-4B2C-A131-268B84CB7D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E88A5874-07F9-4B58-BA63-ED444ACB344D}" type="slidenum">
              <a:rPr lang="en-US" altLang="en-US"/>
              <a:pPr>
                <a:spcBef>
                  <a:spcPct val="0"/>
                </a:spcBef>
              </a:pPr>
              <a:t>8</a:t>
            </a:fld>
            <a:endParaRPr lang="en-US" altLang="en-US"/>
          </a:p>
        </p:txBody>
      </p:sp>
      <p:sp>
        <p:nvSpPr>
          <p:cNvPr id="36867" name="Rectangle 2">
            <a:extLst>
              <a:ext uri="{FF2B5EF4-FFF2-40B4-BE49-F238E27FC236}">
                <a16:creationId xmlns:a16="http://schemas.microsoft.com/office/drawing/2014/main" id="{1B5368DF-0A3C-4003-948A-6525FC98A35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1E942CE-F1EF-47A5-917C-1CE45E19656E}"/>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Explain the requirements for handrails and stairrails. </a:t>
            </a:r>
          </a:p>
          <a:p>
            <a:pPr rtl="0" eaLnBrk="1" hangingPunct="1"/>
            <a:endParaRPr lang="en-US" altLang="en-US" dirty="0">
              <a:latin typeface="Arial" panose="020B0604020202020204" pitchFamily="34" charset="0"/>
            </a:endParaRPr>
          </a:p>
          <a:p>
            <a:pPr rtl="0" eaLnBrk="1" hangingPunct="1"/>
            <a:r>
              <a:rPr lang="es">
                <a:latin typeface="Arial" panose="020B0604020202020204" pitchFamily="34" charset="0"/>
              </a:rPr>
              <a:t>The toprail must be placed 36 inches above the tread and in-line with the riser, and placed 3 inches from the wall. </a:t>
            </a:r>
          </a:p>
          <a:p>
            <a:pPr rtl="0" eaLnBrk="1" hangingPunct="1"/>
            <a:r>
              <a:rPr lang="en-US" altLang="en-US" dirty="0">
                <a:latin typeface="Arial" panose="020B0604020202020204" pitchFamily="34" charset="0"/>
              </a:rPr>
              <a:t/>
            </a:r>
            <a:br>
              <a:rPr lang="en-US" altLang="en-US" dirty="0">
                <a:latin typeface="Arial" panose="020B0604020202020204" pitchFamily="34" charset="0"/>
              </a:rPr>
            </a:br>
            <a:r>
              <a:rPr lang="es">
                <a:latin typeface="Arial" panose="020B0604020202020204" pitchFamily="34" charset="0"/>
              </a:rPr>
              <a:t>The midrail should be halfway between stair stringer and toprail. </a:t>
            </a:r>
          </a:p>
          <a:p>
            <a:pPr rtl="0"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53034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hazards you see in this photo. An example of a hazard could be a missing midrail in the top portion of the guardrail. Also, will this system be capable of withstanding 200 pounds of force downward and outward?</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9</a:t>
            </a:fld>
            <a:endParaRPr lang="en-US" altLang="en-US"/>
          </a:p>
        </p:txBody>
      </p:sp>
    </p:spTree>
    <p:extLst>
      <p:ext uri="{BB962C8B-B14F-4D97-AF65-F5344CB8AC3E}">
        <p14:creationId xmlns:p14="http://schemas.microsoft.com/office/powerpoint/2010/main" val="421103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rPr>
              <a:t>Describe the properly installed guardrail boot system utilized on the picture on the right. </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10</a:t>
            </a:fld>
            <a:endParaRPr lang="en-US"/>
          </a:p>
        </p:txBody>
      </p:sp>
    </p:spTree>
    <p:extLst>
      <p:ext uri="{BB962C8B-B14F-4D97-AF65-F5344CB8AC3E}">
        <p14:creationId xmlns:p14="http://schemas.microsoft.com/office/powerpoint/2010/main" val="2934058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rtlCol="0" anchor="b"/>
          <a:lstStyle>
            <a:lvl1pPr>
              <a:defRPr sz="7200" b="1">
                <a:solidFill>
                  <a:schemeClr val="tx1"/>
                </a:solidFill>
                <a:effectLst>
                  <a:outerShdw blurRad="38100" dist="38100" dir="2700000" algn="tl">
                    <a:srgbClr val="000000">
                      <a:alpha val="43137"/>
                    </a:srgbClr>
                  </a:outerShdw>
                </a:effectLst>
              </a:defRPr>
            </a:lvl1pPr>
          </a:lstStyle>
          <a:p>
            <a:pPr rtl="0"/>
            <a:r>
              <a:rPr lang="es"/>
              <a:t>Click to edit Master title style</a:t>
            </a:r>
          </a:p>
        </p:txBody>
      </p:sp>
      <p:sp>
        <p:nvSpPr>
          <p:cNvPr id="3" name="Subtitle 2"/>
          <p:cNvSpPr>
            <a:spLocks noGrp="1"/>
          </p:cNvSpPr>
          <p:nvPr>
            <p:ph type="subTitle" idx="1"/>
          </p:nvPr>
        </p:nvSpPr>
        <p:spPr>
          <a:xfrm>
            <a:off x="1154955" y="4777380"/>
            <a:ext cx="8825658" cy="861420"/>
          </a:xfrm>
        </p:spPr>
        <p:txBody>
          <a:bodyPr rtlCol="0"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
              <a:t>Click to edit Master subtitle style</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2052" name="Picture 4" descr="Instituto de Seguridad en el Sitio de Trabaj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e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rtlCol="0"/>
          <a:lstStyle>
            <a:lvl1pPr>
              <a:defRPr sz="4800">
                <a:latin typeface="Arial" panose="020B0604020202020204" pitchFamily="34" charset="0"/>
                <a:cs typeface="Arial" panose="020B0604020202020204" pitchFamily="34" charset="0"/>
              </a:defRPr>
            </a:lvl1pPr>
          </a:lstStyle>
          <a:p>
            <a:pPr rtl="0"/>
            <a:r>
              <a:rPr lang="es"/>
              <a:t>Click to edit Master title style</a:t>
            </a:r>
          </a:p>
        </p:txBody>
      </p:sp>
      <p:sp>
        <p:nvSpPr>
          <p:cNvPr id="8" name="Text Placeholder 3"/>
          <p:cNvSpPr>
            <a:spLocks noGrp="1"/>
          </p:cNvSpPr>
          <p:nvPr>
            <p:ph type="body" sz="half" idx="2"/>
          </p:nvPr>
        </p:nvSpPr>
        <p:spPr>
          <a:xfrm>
            <a:off x="1154954" y="3657600"/>
            <a:ext cx="8825659" cy="2362200"/>
          </a:xfrm>
        </p:spPr>
        <p:txBody>
          <a:bodyPr rtlCol="0" anchor="ct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rtlCol="0"/>
          <a:lstStyle>
            <a:lvl1pPr>
              <a:defRPr sz="4800">
                <a:latin typeface="Arial" panose="020B0604020202020204" pitchFamily="34" charset="0"/>
                <a:cs typeface="Arial" panose="020B0604020202020204" pitchFamily="34" charset="0"/>
              </a:defRPr>
            </a:lvl1pPr>
          </a:lstStyle>
          <a:p>
            <a:pPr rtl="0"/>
            <a:r>
              <a:rPr lang="e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rtl="0">
              <a:buNone/>
            </a:pPr>
            <a:r>
              <a:rPr lang="es"/>
              <a:t>Click to edit Master text styles</a:t>
            </a:r>
          </a:p>
        </p:txBody>
      </p:sp>
      <p:sp>
        <p:nvSpPr>
          <p:cNvPr id="10" name="Text Placeholder 3"/>
          <p:cNvSpPr>
            <a:spLocks noGrp="1"/>
          </p:cNvSpPr>
          <p:nvPr>
            <p:ph type="body" sz="half" idx="2"/>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rtlCol="0" anchor="b"/>
          <a:lstStyle>
            <a:lvl1pPr algn="l">
              <a:defRPr sz="4000" b="0" cap="none"/>
            </a:lvl1pPr>
          </a:lstStyle>
          <a:p>
            <a:pPr rtl="0"/>
            <a:r>
              <a:rPr lang="e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rtlCol="0"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6" name="Text Placeholder 3"/>
          <p:cNvSpPr>
            <a:spLocks noGrp="1"/>
          </p:cNvSpPr>
          <p:nvPr>
            <p:ph type="body" sz="half" idx="15"/>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3659" y="1981200"/>
            <a:ext cx="2936241"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9" name="Text Placeholder 3"/>
          <p:cNvSpPr>
            <a:spLocks noGrp="1"/>
          </p:cNvSpPr>
          <p:nvPr>
            <p:ph type="body" sz="half" idx="16"/>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1981200"/>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0" name="Text Placeholder 3"/>
          <p:cNvSpPr>
            <a:spLocks noGrp="1"/>
          </p:cNvSpPr>
          <p:nvPr>
            <p:ph type="body" sz="half" idx="17"/>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smtClean="0"/>
              <a:t>2/8/2018</a:t>
            </a:r>
            <a:endParaRPr lang="en-US"/>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2" name="Text Placeholder 3"/>
          <p:cNvSpPr>
            <a:spLocks noGrp="1"/>
          </p:cNvSpPr>
          <p:nvPr>
            <p:ph type="body" sz="half" idx="18"/>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9375" y="4250949"/>
            <a:ext cx="2930525"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3" name="Text Placeholder 3"/>
          <p:cNvSpPr>
            <a:spLocks noGrp="1"/>
          </p:cNvSpPr>
          <p:nvPr>
            <p:ph type="body" sz="half" idx="19"/>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4250949"/>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4" name="Text Placeholder 3"/>
          <p:cNvSpPr>
            <a:spLocks noGrp="1"/>
          </p:cNvSpPr>
          <p:nvPr>
            <p:ph type="body" sz="half" idx="20"/>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smtClean="0"/>
              <a:t>2/8/2018</a:t>
            </a:r>
            <a:endParaRPr lang="en-US"/>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Vertical Text Placeholder 2"/>
          <p:cNvSpPr>
            <a:spLocks noGrp="1"/>
          </p:cNvSpPr>
          <p:nvPr>
            <p:ph type="body" orient="vert" idx="1"/>
          </p:nvPr>
        </p:nvSpPr>
        <p:spPr/>
        <p:txBody>
          <a:bodyPr vert="eaVert" rtlCol="0" anchor="t" anchorCtr="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rtlCol="0" anchor="b" anchorCtr="0"/>
          <a:lstStyle/>
          <a:p>
            <a:pPr rtl="0"/>
            <a:r>
              <a:rPr lang="e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66800"/>
          </a:xfrm>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3" name="Text Placeholder 2"/>
          <p:cNvSpPr>
            <a:spLocks noGrp="1"/>
          </p:cNvSpPr>
          <p:nvPr>
            <p:ph type="body" sz="half" idx="1"/>
          </p:nvPr>
        </p:nvSpPr>
        <p:spPr>
          <a:xfrm>
            <a:off x="609600" y="1600201"/>
            <a:ext cx="5384800" cy="4525963"/>
          </a:xfrm>
        </p:spPr>
        <p:txBody>
          <a:bodyPr rtlCol="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lipArt Placeholder 3"/>
          <p:cNvSpPr>
            <a:spLocks noGrp="1"/>
          </p:cNvSpPr>
          <p:nvPr>
            <p:ph type="clipArt" sz="half" idx="2"/>
          </p:nvPr>
        </p:nvSpPr>
        <p:spPr>
          <a:xfrm>
            <a:off x="6197600" y="1600201"/>
            <a:ext cx="5384800" cy="4525963"/>
          </a:xfrm>
        </p:spPr>
        <p:txBody>
          <a:bodyPr rtlCol="0"/>
          <a:lstStyle>
            <a:lvl1pPr>
              <a:defRPr>
                <a:latin typeface="Arial" panose="020B0604020202020204" pitchFamily="34" charset="0"/>
                <a:cs typeface="Arial" panose="020B0604020202020204" pitchFamily="34" charset="0"/>
              </a:defRPr>
            </a:lvl1pPr>
          </a:lstStyle>
          <a:p>
            <a:pPr lvl="0" rtl="0"/>
            <a:endParaRPr lang="en-US" noProof="0" dirty="0"/>
          </a:p>
        </p:txBody>
      </p:sp>
      <p:sp>
        <p:nvSpPr>
          <p:cNvPr id="5" name="Rectangle 4">
            <a:extLst>
              <a:ext uri="{FF2B5EF4-FFF2-40B4-BE49-F238E27FC236}">
                <a16:creationId xmlns:a16="http://schemas.microsoft.com/office/drawing/2014/main" id="{97D97F30-E01E-4459-81DE-61E03C7B3DF0}"/>
              </a:ext>
            </a:extLst>
          </p:cNvPr>
          <p:cNvSpPr>
            <a:spLocks noGrp="1" noChangeArrowheads="1"/>
          </p:cNvSpPr>
          <p:nvPr>
            <p:ph type="dt" sz="half" idx="10"/>
          </p:nvPr>
        </p:nvSpPr>
        <p:spPr>
          <a:ln/>
        </p:spPr>
        <p:txBody>
          <a:bodyPr rtlCol="0"/>
          <a:lstStyle>
            <a:lvl1pPr>
              <a:defRPr/>
            </a:lvl1pPr>
          </a:lstStyle>
          <a:p>
            <a:pPr rtl="0">
              <a:defRPr/>
            </a:pPr>
            <a:endParaRPr lang="en-US"/>
          </a:p>
        </p:txBody>
      </p:sp>
      <p:sp>
        <p:nvSpPr>
          <p:cNvPr id="6" name="Rectangle 5">
            <a:extLst>
              <a:ext uri="{FF2B5EF4-FFF2-40B4-BE49-F238E27FC236}">
                <a16:creationId xmlns:a16="http://schemas.microsoft.com/office/drawing/2014/main" id="{836D3421-8468-477D-B5C2-CEB3A03CCC5B}"/>
              </a:ext>
            </a:extLst>
          </p:cNvPr>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6">
            <a:extLst>
              <a:ext uri="{FF2B5EF4-FFF2-40B4-BE49-F238E27FC236}">
                <a16:creationId xmlns:a16="http://schemas.microsoft.com/office/drawing/2014/main" id="{F928668C-FE0F-417C-A9F4-012E1CC01ECF}"/>
              </a:ext>
            </a:extLst>
          </p:cNvPr>
          <p:cNvSpPr>
            <a:spLocks noGrp="1" noChangeArrowheads="1"/>
          </p:cNvSpPr>
          <p:nvPr>
            <p:ph type="sldNum" sz="quarter" idx="12"/>
          </p:nvPr>
        </p:nvSpPr>
        <p:spPr>
          <a:ln/>
        </p:spPr>
        <p:txBody>
          <a:bodyPr rtlCol="0"/>
          <a:lstStyle>
            <a:lvl1pPr>
              <a:defRPr/>
            </a:lvl1pPr>
          </a:lstStyle>
          <a:p>
            <a:pPr rtl="0">
              <a:defRPr/>
            </a:pPr>
            <a:fld id="{6B8E9FC4-AB24-48B2-8142-CD1FBE01E1FF}" type="slidenum">
              <a:rPr lang="en-US" altLang="en-US"/>
              <a:pPr rtl="0">
                <a:defRPr/>
              </a:pPr>
              <a:t>‹#›</a:t>
            </a:fld>
            <a:endParaRPr lang="en-US" altLang="en-US"/>
          </a:p>
        </p:txBody>
      </p:sp>
    </p:spTree>
    <p:extLst>
      <p:ext uri="{BB962C8B-B14F-4D97-AF65-F5344CB8AC3E}">
        <p14:creationId xmlns:p14="http://schemas.microsoft.com/office/powerpoint/2010/main" val="254532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Content Placeholder 2"/>
          <p:cNvSpPr>
            <a:spLocks noGrp="1"/>
          </p:cNvSpPr>
          <p:nvPr>
            <p:ph idx="1"/>
          </p:nvPr>
        </p:nvSpPr>
        <p:spPr/>
        <p:txBody>
          <a:bodyPr rtlCol="0"/>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Instituto de Seguridad en el Sitio de Trabaj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10" name="Picture 9"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rtlCol="0" anchor="b"/>
          <a:lstStyle>
            <a:lvl1pPr algn="l">
              <a:defRPr sz="7200" b="1" cap="none">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rtl="0"/>
            <a:r>
              <a:rPr lang="es"/>
              <a:t>Click to edit Master title style</a:t>
            </a:r>
          </a:p>
        </p:txBody>
      </p:sp>
      <p:sp>
        <p:nvSpPr>
          <p:cNvPr id="3" name="Text Placeholder 2"/>
          <p:cNvSpPr>
            <a:spLocks noGrp="1"/>
          </p:cNvSpPr>
          <p:nvPr>
            <p:ph type="body" idx="1"/>
          </p:nvPr>
        </p:nvSpPr>
        <p:spPr>
          <a:xfrm>
            <a:off x="1154955" y="4777381"/>
            <a:ext cx="8825658" cy="860400"/>
          </a:xfrm>
        </p:spPr>
        <p:txBody>
          <a:bodyPr rtlCol="0"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3" name="Content Placeholder 2"/>
          <p:cNvSpPr>
            <a:spLocks noGrp="1"/>
          </p:cNvSpPr>
          <p:nvPr>
            <p:ph sz="half" idx="1"/>
          </p:nvPr>
        </p:nvSpPr>
        <p:spPr>
          <a:xfrm>
            <a:off x="1103312" y="2060575"/>
            <a:ext cx="4396339" cy="4195763"/>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ontent Placeholder 3"/>
          <p:cNvSpPr>
            <a:spLocks noGrp="1"/>
          </p:cNvSpPr>
          <p:nvPr>
            <p:ph sz="half" idx="2"/>
          </p:nvPr>
        </p:nvSpPr>
        <p:spPr>
          <a:xfrm>
            <a:off x="5654493" y="2056092"/>
            <a:ext cx="4396341" cy="4200245"/>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3" name="Text Placeholder 2"/>
          <p:cNvSpPr>
            <a:spLocks noGrp="1"/>
          </p:cNvSpPr>
          <p:nvPr>
            <p:ph type="body" idx="1"/>
          </p:nvPr>
        </p:nvSpPr>
        <p:spPr>
          <a:xfrm>
            <a:off x="1103313" y="1905000"/>
            <a:ext cx="4396338" cy="576262"/>
          </a:xfrm>
        </p:spPr>
        <p:txBody>
          <a:bodyPr rtlCol="0" anchor="b">
            <a:noAutofit/>
          </a:bodyPr>
          <a:lstStyle>
            <a:lvl1pPr marL="0" indent="0">
              <a:buNone/>
              <a:defRPr sz="2400" b="0">
                <a:solidFill>
                  <a:schemeClr val="bg2">
                    <a:lumMod val="40000"/>
                    <a:lumOff val="6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4" name="Content Placeholder 3"/>
          <p:cNvSpPr>
            <a:spLocks noGrp="1"/>
          </p:cNvSpPr>
          <p:nvPr>
            <p:ph sz="half" idx="2"/>
          </p:nvPr>
        </p:nvSpPr>
        <p:spPr>
          <a:xfrm>
            <a:off x="1103312" y="2514600"/>
            <a:ext cx="4396339" cy="3741738"/>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Text Placeholder 4"/>
          <p:cNvSpPr>
            <a:spLocks noGrp="1"/>
          </p:cNvSpPr>
          <p:nvPr>
            <p:ph type="body" sz="quarter" idx="3"/>
          </p:nvPr>
        </p:nvSpPr>
        <p:spPr>
          <a:xfrm>
            <a:off x="5654495" y="1905000"/>
            <a:ext cx="4396339" cy="576262"/>
          </a:xfrm>
        </p:spPr>
        <p:txBody>
          <a:bodyPr rtlCol="0" anchor="b">
            <a:noAutofit/>
          </a:bodyPr>
          <a:lstStyle>
            <a:lvl1pPr marL="0" indent="0">
              <a:buNone/>
              <a:defRPr sz="2400" b="0">
                <a:solidFill>
                  <a:schemeClr val="bg2">
                    <a:lumMod val="40000"/>
                    <a:lumOff val="6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6" name="Content Placeholder 5"/>
          <p:cNvSpPr>
            <a:spLocks noGrp="1"/>
          </p:cNvSpPr>
          <p:nvPr>
            <p:ph sz="quarter" idx="4"/>
          </p:nvPr>
        </p:nvSpPr>
        <p:spPr>
          <a:xfrm>
            <a:off x="5654495" y="2514600"/>
            <a:ext cx="4396339" cy="3741738"/>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6"/>
          <p:cNvSpPr>
            <a:spLocks noGrp="1"/>
          </p:cNvSpPr>
          <p:nvPr>
            <p:ph type="dt" sz="half" idx="10"/>
          </p:nvPr>
        </p:nvSpPr>
        <p:spPr/>
        <p:txBody>
          <a:bodyPr rtlCol="0"/>
          <a:lstStyle/>
          <a:p>
            <a:pPr rtl="0"/>
            <a:r>
              <a:rPr lang="en-US" smtClean="0"/>
              <a:t>2/8/2018</a:t>
            </a:r>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7" name="Date Placeholder 2"/>
          <p:cNvSpPr>
            <a:spLocks noGrp="1"/>
          </p:cNvSpPr>
          <p:nvPr>
            <p:ph type="dt" sz="half" idx="10"/>
          </p:nvPr>
        </p:nvSpPr>
        <p:spPr/>
        <p:txBody>
          <a:bodyPr rtlCol="0"/>
          <a:lstStyle/>
          <a:p>
            <a:pPr rtl="0"/>
            <a:r>
              <a:rPr lang="en-US" smtClean="0"/>
              <a:t>2/8/2018</a:t>
            </a:r>
            <a:endParaRPr lang="en-US"/>
          </a:p>
        </p:txBody>
      </p:sp>
      <p:sp>
        <p:nvSpPr>
          <p:cNvPr id="5" name="Footer Placeholder 3"/>
          <p:cNvSpPr>
            <a:spLocks noGrp="1"/>
          </p:cNvSpPr>
          <p:nvPr>
            <p:ph type="ftr" sz="quarter" idx="11"/>
          </p:nvPr>
        </p:nvSpPr>
        <p:spPr/>
        <p:txBody>
          <a:bodyPr rtlCol="0"/>
          <a:lstStyle/>
          <a:p>
            <a:pPr rtl="0"/>
            <a:endParaRPr lang="en-US"/>
          </a:p>
        </p:txBody>
      </p:sp>
      <p:sp>
        <p:nvSpPr>
          <p:cNvPr id="6" name="Slide Number Placeholder 4"/>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rtlCol="0"/>
          <a:lstStyle/>
          <a:p>
            <a:pPr rtl="0"/>
            <a:r>
              <a:rPr lang="en-US" smtClean="0"/>
              <a:t>2/8/2018</a:t>
            </a:r>
            <a:endParaRPr lang="en-US"/>
          </a:p>
        </p:txBody>
      </p:sp>
      <p:sp>
        <p:nvSpPr>
          <p:cNvPr id="5" name="Footer Placeholder 2"/>
          <p:cNvSpPr>
            <a:spLocks noGrp="1"/>
          </p:cNvSpPr>
          <p:nvPr>
            <p:ph type="ftr" sz="quarter" idx="11"/>
          </p:nvPr>
        </p:nvSpPr>
        <p:spPr/>
        <p:txBody>
          <a:bodyPr rtlCol="0"/>
          <a:lstStyle/>
          <a:p>
            <a:pPr rtl="0"/>
            <a:endParaRPr lang="en-US"/>
          </a:p>
        </p:txBody>
      </p:sp>
      <p:sp>
        <p:nvSpPr>
          <p:cNvPr id="6" name="Slide Number Placeholder 3"/>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rtlCol="0" anchor="b"/>
          <a:lstStyle>
            <a:lvl1pPr algn="l">
              <a:defRPr sz="2400" b="0">
                <a:latin typeface="Arial" panose="020B0604020202020204" pitchFamily="34" charset="0"/>
                <a:cs typeface="Arial" panose="020B0604020202020204" pitchFamily="34" charset="0"/>
              </a:defRPr>
            </a:lvl1pPr>
          </a:lstStyle>
          <a:p>
            <a:pPr rtl="0"/>
            <a:r>
              <a:rPr lang="es"/>
              <a:t>Click to edit Master title style</a:t>
            </a:r>
          </a:p>
        </p:txBody>
      </p:sp>
      <p:sp>
        <p:nvSpPr>
          <p:cNvPr id="3" name="Content Placeholder 2"/>
          <p:cNvSpPr>
            <a:spLocks noGrp="1"/>
          </p:cNvSpPr>
          <p:nvPr>
            <p:ph idx="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Text Placeholder 3"/>
          <p:cNvSpPr>
            <a:spLocks noGrp="1"/>
          </p:cNvSpPr>
          <p:nvPr>
            <p:ph type="body" sz="half" idx="2"/>
          </p:nvPr>
        </p:nvSpPr>
        <p:spPr>
          <a:xfrm>
            <a:off x="1154953"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7" name="Date Placeholder 4"/>
          <p:cNvSpPr>
            <a:spLocks noGrp="1"/>
          </p:cNvSpPr>
          <p:nvPr>
            <p:ph type="dt" sz="half" idx="10"/>
          </p:nvPr>
        </p:nvSpPr>
        <p:spPr/>
        <p:txBody>
          <a:bodyPr rtlCol="0"/>
          <a:lstStyle/>
          <a:p>
            <a:pPr rtl="0"/>
            <a:r>
              <a:rPr lang="en-US" smtClean="0"/>
              <a:t>2/8/2018</a:t>
            </a:r>
            <a:endParaRPr lang="en-US"/>
          </a:p>
        </p:txBody>
      </p:sp>
      <p:sp>
        <p:nvSpPr>
          <p:cNvPr id="5" name="Footer Placeholder 5"/>
          <p:cNvSpPr>
            <a:spLocks noGrp="1"/>
          </p:cNvSpPr>
          <p:nvPr>
            <p:ph type="ftr" sz="quarter" idx="11"/>
          </p:nvPr>
        </p:nvSpPr>
        <p:spPr/>
        <p:txBody>
          <a:bodyPr rtlCol="0"/>
          <a:lstStyle/>
          <a:p>
            <a:pPr rtl="0"/>
            <a:endParaRPr lang="en-US"/>
          </a:p>
        </p:txBody>
      </p:sp>
      <p:sp>
        <p:nvSpPr>
          <p:cNvPr id="6"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rtlCol="0" anchor="b">
            <a:normAutofit/>
          </a:bodyPr>
          <a:lstStyle>
            <a:lvl1pPr algn="l">
              <a:defRPr sz="3600" b="0">
                <a:latin typeface="Arial" panose="020B0604020202020204" pitchFamily="34" charset="0"/>
                <a:cs typeface="Arial" panose="020B0604020202020204" pitchFamily="34" charset="0"/>
              </a:defRPr>
            </a:lvl1pPr>
          </a:lstStyle>
          <a:p>
            <a:pPr rtl="0"/>
            <a:r>
              <a:rPr lang="e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1"/>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es"/>
              <a:t>Haga clic para editar el estilo del título principal</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es"/>
              <a:t>Haga clic para editar los estilos de texto principal</a:t>
            </a:r>
          </a:p>
          <a:p>
            <a:pPr lvl="1" rtl="0"/>
            <a:r>
              <a:rPr lang="es"/>
              <a:t>Segundo nivel</a:t>
            </a:r>
          </a:p>
          <a:p>
            <a:pPr lvl="2" rtl="0"/>
            <a:r>
              <a:rPr lang="es"/>
              <a:t>Tercer nivel</a:t>
            </a:r>
          </a:p>
          <a:p>
            <a:pPr lvl="3" rtl="0"/>
            <a:r>
              <a:rPr lang="es"/>
              <a:t>Cuarto nivel</a:t>
            </a:r>
          </a:p>
          <a:p>
            <a:pPr lvl="4" rtl="0"/>
            <a:r>
              <a:rPr lang="es"/>
              <a:t>Quinto nivel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r>
              <a:rPr lang="en-US" smtClean="0"/>
              <a:t>8/2/2018</a:t>
            </a:r>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0" rtl="0" eaLnBrk="1" latinLnBrk="0" hangingPunct="1">
        <a:spcBef>
          <a:spcPct val="0"/>
        </a:spcBef>
        <a:buNone/>
        <a:defRPr sz="4200" b="0"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29.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33.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dirty="0"/>
              <a:t>Sección </a:t>
            </a:r>
            <a:r>
              <a:rPr lang="es" dirty="0" smtClean="0"/>
              <a:t>5</a:t>
            </a:r>
            <a:endParaRPr lang="es" dirty="0"/>
          </a:p>
        </p:txBody>
      </p:sp>
      <p:sp>
        <p:nvSpPr>
          <p:cNvPr id="3" name="Text Placeholder 2"/>
          <p:cNvSpPr>
            <a:spLocks noGrp="1"/>
          </p:cNvSpPr>
          <p:nvPr>
            <p:ph type="body" idx="1"/>
          </p:nvPr>
        </p:nvSpPr>
        <p:spPr>
          <a:xfrm>
            <a:off x="1151960" y="4777381"/>
            <a:ext cx="9081252" cy="860400"/>
          </a:xfrm>
        </p:spPr>
        <p:txBody>
          <a:bodyPr rtlCol="0">
            <a:normAutofit fontScale="77500" lnSpcReduction="20000"/>
          </a:bodyPr>
          <a:lstStyle/>
          <a:p>
            <a:r>
              <a:rPr lang="en-US" dirty="0" err="1"/>
              <a:t>Sistemas</a:t>
            </a:r>
            <a:r>
              <a:rPr lang="en-US" dirty="0"/>
              <a:t> de </a:t>
            </a:r>
            <a:r>
              <a:rPr lang="en-US" dirty="0" err="1"/>
              <a:t>protección</a:t>
            </a:r>
            <a:r>
              <a:rPr lang="en-US" dirty="0"/>
              <a:t> contra </a:t>
            </a:r>
            <a:r>
              <a:rPr lang="en-US" dirty="0" err="1"/>
              <a:t>caídas</a:t>
            </a:r>
            <a:r>
              <a:rPr lang="en-US" dirty="0"/>
              <a:t> </a:t>
            </a:r>
            <a:r>
              <a:rPr lang="en-US" dirty="0" err="1"/>
              <a:t>adicionales</a:t>
            </a:r>
            <a:endParaRPr lang="es" dirty="0"/>
          </a:p>
        </p:txBody>
      </p:sp>
    </p:spTree>
    <p:extLst>
      <p:ext uri="{BB962C8B-B14F-4D97-AF65-F5344CB8AC3E}">
        <p14:creationId xmlns:p14="http://schemas.microsoft.com/office/powerpoint/2010/main" val="309161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1" y="452718"/>
            <a:ext cx="8366413" cy="1400530"/>
          </a:xfrm>
        </p:spPr>
        <p:txBody>
          <a:bodyPr rtlCol="0"/>
          <a:lstStyle/>
          <a:p>
            <a:pPr rtl="0"/>
            <a:r>
              <a:rPr lang="es"/>
              <a:t>Sistema de bota de barandilla </a:t>
            </a:r>
            <a:endParaRPr lang="en-US" dirty="0"/>
          </a:p>
        </p:txBody>
      </p:sp>
      <p:pic>
        <p:nvPicPr>
          <p:cNvPr id="3" name="Picture 3" descr="Video de Protección contra Caídas - Phoenix 032">
            <a:extLst>
              <a:ext uri="{FF2B5EF4-FFF2-40B4-BE49-F238E27FC236}">
                <a16:creationId xmlns:a16="http://schemas.microsoft.com/office/drawing/2014/main" id="{E2814EB4-C594-4874-8483-49F28E5DD1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49078"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descr="La imagen muestra barandas protectoras y pasamanos instalados en una escalera en construcción. " title="Image 4.06">
            <a:extLst>
              <a:ext uri="{FF2B5EF4-FFF2-40B4-BE49-F238E27FC236}">
                <a16:creationId xmlns:a16="http://schemas.microsoft.com/office/drawing/2014/main" id="{28F6BADE-12E0-42B6-A7C2-A3E2514A1177}"/>
              </a:ext>
            </a:extLst>
          </p:cNvPr>
          <p:cNvSpPr txBox="1">
            <a:spLocks noChangeArrowheads="1"/>
          </p:cNvSpPr>
          <p:nvPr/>
        </p:nvSpPr>
        <p:spPr bwMode="auto">
          <a:xfrm>
            <a:off x="6814136" y="1251481"/>
            <a:ext cx="1937656"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rtl="0">
              <a:spcBef>
                <a:spcPct val="0"/>
              </a:spcBef>
              <a:buClr>
                <a:srgbClr val="00FF00"/>
              </a:buClr>
              <a:buFont typeface="Wingdings" panose="05000000000000000000" pitchFamily="2" charset="2"/>
              <a:buChar char="ü"/>
            </a:pPr>
            <a:r>
              <a:rPr lang="es" sz="27700">
                <a:solidFill>
                  <a:schemeClr val="tx1"/>
                </a:solidFill>
                <a:latin typeface="Times New Roman" panose="02020603050405020304" pitchFamily="18" charset="0"/>
              </a:rPr>
              <a:t> </a:t>
            </a:r>
          </a:p>
        </p:txBody>
      </p:sp>
      <p:pic>
        <p:nvPicPr>
          <p:cNvPr id="5" name="Picture 5" descr="La imagen muestra pasamanos faltantes en una escalera en construcción. " title="Image 4.05">
            <a:extLst>
              <a:ext uri="{FF2B5EF4-FFF2-40B4-BE49-F238E27FC236}">
                <a16:creationId xmlns:a16="http://schemas.microsoft.com/office/drawing/2014/main" id="{95012F30-69FF-48D9-8612-B10EEABECAB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85579"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7" descr="Línea separando dos imágenes.">
            <a:extLst>
              <a:ext uri="{FF2B5EF4-FFF2-40B4-BE49-F238E27FC236}">
                <a16:creationId xmlns:a16="http://schemas.microsoft.com/office/drawing/2014/main" id="{67503DD3-8EB1-4CF7-B4F9-81B8208C35AC}"/>
              </a:ext>
            </a:extLst>
          </p:cNvPr>
          <p:cNvSpPr>
            <a:spLocks noChangeShapeType="1"/>
          </p:cNvSpPr>
          <p:nvPr/>
        </p:nvSpPr>
        <p:spPr bwMode="auto">
          <a:xfrm flipV="1">
            <a:off x="5905179" y="0"/>
            <a:ext cx="0" cy="68580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rtlCol="0"/>
          <a:lstStyle/>
          <a:p>
            <a:pPr rtl="0"/>
            <a:endParaRPr lang="en-US"/>
          </a:p>
        </p:txBody>
      </p:sp>
      <p:pic>
        <p:nvPicPr>
          <p:cNvPr id="7" name="Graphic 7" descr="No hay señalización">
            <a:extLst>
              <a:ext uri="{FF2B5EF4-FFF2-40B4-BE49-F238E27FC236}">
                <a16:creationId xmlns:a16="http://schemas.microsoft.com/office/drawing/2014/main" id="{318D43D5-A3D4-489E-96B1-0FE78418216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037223" y="1574210"/>
            <a:ext cx="2959000" cy="2959000"/>
          </a:xfrm>
          <a:prstGeom prst="rect">
            <a:avLst/>
          </a:prstGeom>
        </p:spPr>
      </p:pic>
    </p:spTree>
    <p:extLst>
      <p:ext uri="{BB962C8B-B14F-4D97-AF65-F5344CB8AC3E}">
        <p14:creationId xmlns:p14="http://schemas.microsoft.com/office/powerpoint/2010/main" val="380835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dirty="0" smtClean="0"/>
              <a:t> Identificar </a:t>
            </a:r>
            <a:r>
              <a:rPr lang="es" dirty="0"/>
              <a:t>los peligros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4" y="2078685"/>
            <a:ext cx="424535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dirty="0"/>
              <a:t>¿Cuántos peligros identifica en esta foto?</a:t>
            </a:r>
          </a:p>
        </p:txBody>
      </p:sp>
      <p:pic>
        <p:nvPicPr>
          <p:cNvPr id="6" name="Picture 4" descr="La imagen muestra pasamanos faltantes en una escalera en construcción. " title="Image 4.07">
            <a:extLst>
              <a:ext uri="{FF2B5EF4-FFF2-40B4-BE49-F238E27FC236}">
                <a16:creationId xmlns:a16="http://schemas.microsoft.com/office/drawing/2014/main" id="{A2A25DFD-1A84-4EC7-80C1-695C377FE5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3451" y="1370359"/>
            <a:ext cx="7318549" cy="548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6" descr="No hay señalización">
            <a:extLst>
              <a:ext uri="{FF2B5EF4-FFF2-40B4-BE49-F238E27FC236}">
                <a16:creationId xmlns:a16="http://schemas.microsoft.com/office/drawing/2014/main" id="{8C19CB2B-5D47-40F4-A2CB-C75D385187F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073154" y="2686397"/>
            <a:ext cx="3338454" cy="3338454"/>
          </a:xfrm>
          <a:prstGeom prst="rect">
            <a:avLst/>
          </a:prstGeom>
        </p:spPr>
      </p:pic>
    </p:spTree>
    <p:extLst>
      <p:ext uri="{BB962C8B-B14F-4D97-AF65-F5344CB8AC3E}">
        <p14:creationId xmlns:p14="http://schemas.microsoft.com/office/powerpoint/2010/main" val="334244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2D583069-FDB8-4D23-849A-1A55A539E69C}"/>
              </a:ext>
            </a:extLst>
          </p:cNvPr>
          <p:cNvSpPr>
            <a:spLocks noGrp="1" noChangeArrowheads="1"/>
          </p:cNvSpPr>
          <p:nvPr>
            <p:ph type="title"/>
          </p:nvPr>
        </p:nvSpPr>
        <p:spPr>
          <a:xfrm>
            <a:off x="646111" y="452718"/>
            <a:ext cx="10964642" cy="1400530"/>
          </a:xfrm>
        </p:spPr>
        <p:txBody>
          <a:bodyPr rtlCol="0"/>
          <a:lstStyle/>
          <a:p>
            <a:pPr rtl="0" eaLnBrk="1" hangingPunct="1">
              <a:defRPr/>
            </a:pPr>
            <a:r>
              <a:rPr lang="es" dirty="0"/>
              <a:t>Solución de pasamanos y balaustradas </a:t>
            </a:r>
          </a:p>
        </p:txBody>
      </p:sp>
      <p:pic>
        <p:nvPicPr>
          <p:cNvPr id="111620" name="Picture 4" descr="La imagen muestra una escalera de acero y una solución de pasamanos instalada en una escalera en construcción. " title="Image 4.08">
            <a:extLst>
              <a:ext uri="{FF2B5EF4-FFF2-40B4-BE49-F238E27FC236}">
                <a16:creationId xmlns:a16="http://schemas.microsoft.com/office/drawing/2014/main" id="{1BD0DBF0-A460-461B-BB4D-2B0228BF2D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7616" y="1437602"/>
            <a:ext cx="7234814" cy="542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06866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descr="La imagen muestra a un trabajador instalando una barandilla ajustable y un sistema de balaustrada. " title="Image 4.09">
            <a:extLst>
              <a:ext uri="{FF2B5EF4-FFF2-40B4-BE49-F238E27FC236}">
                <a16:creationId xmlns:a16="http://schemas.microsoft.com/office/drawing/2014/main" id="{50F8437A-B13A-425B-B552-26FEE4884DAF}"/>
              </a:ext>
            </a:extLst>
          </p:cNvPr>
          <p:cNvSpPr>
            <a:spLocks noGrp="1" noChangeArrowheads="1"/>
          </p:cNvSpPr>
          <p:nvPr>
            <p:ph type="title"/>
          </p:nvPr>
        </p:nvSpPr>
        <p:spPr/>
        <p:txBody>
          <a:bodyPr rtlCol="0"/>
          <a:lstStyle/>
          <a:p>
            <a:pPr rtl="0" eaLnBrk="1" hangingPunct="1">
              <a:defRPr/>
            </a:pPr>
            <a:r>
              <a:rPr lang="es"/>
              <a:t>Instalación de balaustradas</a:t>
            </a:r>
            <a:endParaRPr lang="en-US" dirty="0"/>
          </a:p>
        </p:txBody>
      </p:sp>
      <p:pic>
        <p:nvPicPr>
          <p:cNvPr id="113668" name="Picture 4" descr="respanel3" title="Image 4.09">
            <a:extLst>
              <a:ext uri="{FF2B5EF4-FFF2-40B4-BE49-F238E27FC236}">
                <a16:creationId xmlns:a16="http://schemas.microsoft.com/office/drawing/2014/main" id="{C2D705EF-7A66-449B-A918-F71D4E1B21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Rectangle 5">
            <a:extLst>
              <a:ext uri="{FF2B5EF4-FFF2-40B4-BE49-F238E27FC236}">
                <a16:creationId xmlns:a16="http://schemas.microsoft.com/office/drawing/2014/main" id="{F35610EF-8017-4770-80C3-9D438CDA4F4B}"/>
              </a:ext>
            </a:extLst>
          </p:cNvPr>
          <p:cNvSpPr>
            <a:spLocks noChangeArrowheads="1"/>
          </p:cNvSpPr>
          <p:nvPr/>
        </p:nvSpPr>
        <p:spPr bwMode="auto">
          <a:xfrm>
            <a:off x="4571999" y="3787391"/>
            <a:ext cx="4742122" cy="246100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lstStyle>
            <a:lvl1pPr marL="342900" indent="-342900">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rtl="0" eaLnBrk="1" hangingPunct="1">
              <a:lnSpc>
                <a:spcPct val="90000"/>
              </a:lnSpc>
              <a:buFontTx/>
              <a:buNone/>
            </a:pPr>
            <a:r>
              <a:rPr lang="es" sz="2800" dirty="0"/>
              <a:t>	Instale un riel superior de 36 pulgadas (90 cm) de alto para permitir que una de las barandillas sirva como pasamano y balaustrada.</a:t>
            </a:r>
          </a:p>
        </p:txBody>
      </p:sp>
    </p:spTree>
    <p:extLst>
      <p:ext uri="{BB962C8B-B14F-4D97-AF65-F5344CB8AC3E}">
        <p14:creationId xmlns:p14="http://schemas.microsoft.com/office/powerpoint/2010/main" val="32322049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4830C7D6-4878-4A71-ADD8-C9A0B799BF78}"/>
              </a:ext>
            </a:extLst>
          </p:cNvPr>
          <p:cNvSpPr>
            <a:spLocks noGrp="1" noChangeArrowheads="1"/>
          </p:cNvSpPr>
          <p:nvPr>
            <p:ph type="title"/>
          </p:nvPr>
        </p:nvSpPr>
        <p:spPr>
          <a:xfrm>
            <a:off x="3138672" y="452718"/>
            <a:ext cx="6912162" cy="1400530"/>
          </a:xfrm>
        </p:spPr>
        <p:txBody>
          <a:bodyPr rtlCol="0"/>
          <a:lstStyle/>
          <a:p>
            <a:pPr rtl="0" eaLnBrk="1" hangingPunct="1">
              <a:defRPr/>
            </a:pPr>
            <a:r>
              <a:rPr lang="es"/>
              <a:t>Soluciones de balaustradas</a:t>
            </a:r>
            <a:endParaRPr lang="en-US" dirty="0"/>
          </a:p>
        </p:txBody>
      </p:sp>
      <p:sp>
        <p:nvSpPr>
          <p:cNvPr id="115715" name="Rectangle 3">
            <a:extLst>
              <a:ext uri="{FF2B5EF4-FFF2-40B4-BE49-F238E27FC236}">
                <a16:creationId xmlns:a16="http://schemas.microsoft.com/office/drawing/2014/main" id="{F5422920-A2B9-41F4-8E5A-D501A82F6B21}"/>
              </a:ext>
            </a:extLst>
          </p:cNvPr>
          <p:cNvSpPr>
            <a:spLocks noGrp="1" noChangeArrowheads="1"/>
          </p:cNvSpPr>
          <p:nvPr>
            <p:ph idx="1"/>
          </p:nvPr>
        </p:nvSpPr>
        <p:spPr>
          <a:xfrm>
            <a:off x="168091" y="2183547"/>
            <a:ext cx="2735884" cy="4195481"/>
          </a:xfrm>
        </p:spPr>
        <p:txBody>
          <a:bodyPr rtlCol="0"/>
          <a:lstStyle/>
          <a:p>
            <a:pPr rtl="0" eaLnBrk="1" hangingPunct="1"/>
            <a:r>
              <a:rPr lang="es"/>
              <a:t>Más soluciones de pasamanos y balaustradas</a:t>
            </a:r>
          </a:p>
        </p:txBody>
      </p:sp>
      <p:pic>
        <p:nvPicPr>
          <p:cNvPr id="115716" name="Picture 4" descr="La imagen muestra un sistema de barandilla temporal utilizado en una escalera. " title="Image 4.11">
            <a:extLst>
              <a:ext uri="{FF2B5EF4-FFF2-40B4-BE49-F238E27FC236}">
                <a16:creationId xmlns:a16="http://schemas.microsoft.com/office/drawing/2014/main" id="{6DBCB083-7C8F-4CCF-A0DD-7390A8B3A7B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37263" y="0"/>
            <a:ext cx="6154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5" descr="La imagen muestra un sistema de barandilla temporal utilizado en una escalera. " title="Image 4.10">
            <a:extLst>
              <a:ext uri="{FF2B5EF4-FFF2-40B4-BE49-F238E27FC236}">
                <a16:creationId xmlns:a16="http://schemas.microsoft.com/office/drawing/2014/main" id="{34BA4B50-9D5C-431D-8629-9ACD5196267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38672"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9601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10E44B3C-45AC-4299-B9D1-8033FB258DA6}"/>
              </a:ext>
            </a:extLst>
          </p:cNvPr>
          <p:cNvSpPr>
            <a:spLocks noGrp="1" noChangeArrowheads="1"/>
          </p:cNvSpPr>
          <p:nvPr>
            <p:ph type="title"/>
          </p:nvPr>
        </p:nvSpPr>
        <p:spPr/>
        <p:txBody>
          <a:bodyPr rtlCol="0"/>
          <a:lstStyle/>
          <a:p>
            <a:pPr rtl="0" eaLnBrk="1" hangingPunct="1">
              <a:defRPr/>
            </a:pPr>
            <a:r>
              <a:rPr lang="es"/>
              <a:t>Cubiertas para orificios</a:t>
            </a:r>
          </a:p>
        </p:txBody>
      </p:sp>
      <p:sp>
        <p:nvSpPr>
          <p:cNvPr id="120835" name="Rectangle 3">
            <a:extLst>
              <a:ext uri="{FF2B5EF4-FFF2-40B4-BE49-F238E27FC236}">
                <a16:creationId xmlns:a16="http://schemas.microsoft.com/office/drawing/2014/main" id="{9A8CFEAE-218A-4911-B619-13C73AC5D7F1}"/>
              </a:ext>
            </a:extLst>
          </p:cNvPr>
          <p:cNvSpPr>
            <a:spLocks noGrp="1" noChangeArrowheads="1"/>
          </p:cNvSpPr>
          <p:nvPr>
            <p:ph idx="1"/>
          </p:nvPr>
        </p:nvSpPr>
        <p:spPr>
          <a:xfrm>
            <a:off x="1103312" y="2052918"/>
            <a:ext cx="9684662" cy="4195481"/>
          </a:xfrm>
        </p:spPr>
        <p:txBody>
          <a:bodyPr rtlCol="0"/>
          <a:lstStyle/>
          <a:p>
            <a:pPr rtl="0" eaLnBrk="1" hangingPunct="1"/>
            <a:r>
              <a:rPr lang="es" dirty="0"/>
              <a:t>Asegure y marque las cubiertas que protegen a los trabajadores de tropezarse o pisar a través de un orificio, y evitar que los objetos caigan a través de un orificio </a:t>
            </a:r>
          </a:p>
          <a:p>
            <a:pPr rtl="0" eaLnBrk="1" hangingPunct="1"/>
            <a:r>
              <a:rPr lang="es" dirty="0"/>
              <a:t>Protecciones contra caídas por peligros en esta categoría:</a:t>
            </a:r>
          </a:p>
          <a:p>
            <a:pPr lvl="1" rtl="0" eaLnBrk="1" hangingPunct="1"/>
            <a:r>
              <a:rPr lang="es" dirty="0"/>
              <a:t>Orificios en el piso</a:t>
            </a:r>
          </a:p>
        </p:txBody>
      </p:sp>
    </p:spTree>
    <p:extLst>
      <p:ext uri="{BB962C8B-B14F-4D97-AF65-F5344CB8AC3E}">
        <p14:creationId xmlns:p14="http://schemas.microsoft.com/office/powerpoint/2010/main" val="4151175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D6059417-2B15-4D46-9FFF-A4A6477F4EDA}"/>
              </a:ext>
            </a:extLst>
          </p:cNvPr>
          <p:cNvSpPr>
            <a:spLocks noGrp="1" noChangeArrowheads="1"/>
          </p:cNvSpPr>
          <p:nvPr>
            <p:ph type="title"/>
          </p:nvPr>
        </p:nvSpPr>
        <p:spPr>
          <a:xfrm>
            <a:off x="103849" y="452718"/>
            <a:ext cx="12081061" cy="1400530"/>
          </a:xfrm>
        </p:spPr>
        <p:txBody>
          <a:bodyPr rtlCol="0"/>
          <a:lstStyle/>
          <a:p>
            <a:pPr rtl="0" eaLnBrk="1" hangingPunct="1">
              <a:defRPr/>
            </a:pPr>
            <a:r>
              <a:rPr lang="es" dirty="0"/>
              <a:t>Las cubiertas de los orificios son necesarias para:</a:t>
            </a:r>
          </a:p>
        </p:txBody>
      </p:sp>
      <p:sp>
        <p:nvSpPr>
          <p:cNvPr id="125955" name="Rectangle 3">
            <a:extLst>
              <a:ext uri="{FF2B5EF4-FFF2-40B4-BE49-F238E27FC236}">
                <a16:creationId xmlns:a16="http://schemas.microsoft.com/office/drawing/2014/main" id="{56E188D9-9F94-4109-BF28-73CEA6261C54}"/>
              </a:ext>
            </a:extLst>
          </p:cNvPr>
          <p:cNvSpPr>
            <a:spLocks noGrp="1" noChangeArrowheads="1"/>
          </p:cNvSpPr>
          <p:nvPr>
            <p:ph idx="1"/>
          </p:nvPr>
        </p:nvSpPr>
        <p:spPr>
          <a:xfrm>
            <a:off x="992780" y="1661032"/>
            <a:ext cx="10573407" cy="4195481"/>
          </a:xfrm>
        </p:spPr>
        <p:txBody>
          <a:bodyPr rtlCol="0">
            <a:normAutofit lnSpcReduction="10000"/>
          </a:bodyPr>
          <a:lstStyle/>
          <a:p>
            <a:pPr rtl="0" eaLnBrk="1" hangingPunct="1"/>
            <a:r>
              <a:rPr lang="es" sz="3200" dirty="0"/>
              <a:t>Cualquier orificio más grande que </a:t>
            </a:r>
            <a:r>
              <a:rPr lang="es" sz="3200" b="1" dirty="0"/>
              <a:t>2" x 2" (5 x 5 cm)</a:t>
            </a:r>
            <a:r>
              <a:rPr lang="es" sz="3200" dirty="0"/>
              <a:t>, como:</a:t>
            </a:r>
          </a:p>
          <a:p>
            <a:pPr lvl="1" rtl="0" eaLnBrk="1" hangingPunct="1"/>
            <a:r>
              <a:rPr lang="es" sz="2800" dirty="0"/>
              <a:t>Aberturas de chimeneas </a:t>
            </a:r>
          </a:p>
          <a:p>
            <a:pPr lvl="1" rtl="0" eaLnBrk="1" hangingPunct="1"/>
            <a:r>
              <a:rPr lang="es" sz="2800" dirty="0"/>
              <a:t>Claraboyas</a:t>
            </a:r>
          </a:p>
          <a:p>
            <a:pPr lvl="1" rtl="0" eaLnBrk="1" hangingPunct="1"/>
            <a:r>
              <a:rPr lang="es" sz="2800" dirty="0"/>
              <a:t>Aberturas de escaleras de sótanos</a:t>
            </a:r>
          </a:p>
          <a:p>
            <a:pPr lvl="1" rtl="0" eaLnBrk="1" hangingPunct="1"/>
            <a:r>
              <a:rPr lang="es" sz="2800" dirty="0"/>
              <a:t>Registros de calefacción, ventilación y aire acondicionado (HVAC) </a:t>
            </a:r>
          </a:p>
          <a:p>
            <a:pPr lvl="1" rtl="0" eaLnBrk="1" hangingPunct="1"/>
            <a:r>
              <a:rPr lang="es" sz="2800" dirty="0"/>
              <a:t>Recortes de piso de plomería	</a:t>
            </a:r>
          </a:p>
          <a:p>
            <a:pPr rtl="0" eaLnBrk="1" hangingPunct="1"/>
            <a:endParaRPr lang="en-US" altLang="en-US" sz="3200" dirty="0"/>
          </a:p>
        </p:txBody>
      </p:sp>
    </p:spTree>
    <p:extLst>
      <p:ext uri="{BB962C8B-B14F-4D97-AF65-F5344CB8AC3E}">
        <p14:creationId xmlns:p14="http://schemas.microsoft.com/office/powerpoint/2010/main" val="13429840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C8CB39C-A961-491D-A185-CBCCA30505DD}"/>
              </a:ext>
            </a:extLst>
          </p:cNvPr>
          <p:cNvSpPr>
            <a:spLocks noGrp="1" noChangeArrowheads="1"/>
          </p:cNvSpPr>
          <p:nvPr>
            <p:ph type="title"/>
          </p:nvPr>
        </p:nvSpPr>
        <p:spPr>
          <a:xfrm>
            <a:off x="646111" y="452718"/>
            <a:ext cx="10581870" cy="1400530"/>
          </a:xfrm>
        </p:spPr>
        <p:txBody>
          <a:bodyPr rtlCol="0"/>
          <a:lstStyle/>
          <a:p>
            <a:pPr rtl="0" eaLnBrk="1" hangingPunct="1">
              <a:defRPr/>
            </a:pPr>
            <a:r>
              <a:rPr lang="es" sz="4400" dirty="0"/>
              <a:t>Requisitos de las cubiertas de orificios</a:t>
            </a:r>
          </a:p>
        </p:txBody>
      </p:sp>
      <p:sp>
        <p:nvSpPr>
          <p:cNvPr id="4" name="Rectangle 3">
            <a:extLst>
              <a:ext uri="{FF2B5EF4-FFF2-40B4-BE49-F238E27FC236}">
                <a16:creationId xmlns:a16="http://schemas.microsoft.com/office/drawing/2014/main" id="{12A44B37-9565-4D64-9E02-A393863D809B}"/>
              </a:ext>
            </a:extLst>
          </p:cNvPr>
          <p:cNvSpPr txBox="1">
            <a:spLocks noChangeArrowheads="1"/>
          </p:cNvSpPr>
          <p:nvPr/>
        </p:nvSpPr>
        <p:spPr>
          <a:xfrm>
            <a:off x="994455" y="1617490"/>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lnSpc>
                <a:spcPct val="90000"/>
              </a:lnSpc>
            </a:pPr>
            <a:r>
              <a:rPr lang="es" sz="3200"/>
              <a:t>Las cubiertas de orificios deberán ser:</a:t>
            </a:r>
          </a:p>
          <a:p>
            <a:pPr lvl="1" rtl="0">
              <a:lnSpc>
                <a:spcPct val="90000"/>
              </a:lnSpc>
            </a:pPr>
            <a:r>
              <a:rPr lang="es" sz="2800"/>
              <a:t>Capaz de soportar al menos dos veces la carga máxima prevista </a:t>
            </a:r>
          </a:p>
          <a:p>
            <a:pPr lvl="1" rtl="0">
              <a:lnSpc>
                <a:spcPct val="90000"/>
              </a:lnSpc>
            </a:pPr>
            <a:r>
              <a:rPr lang="es" sz="2800"/>
              <a:t>Asegurar que no se muevan clavándolas en su lugar u otro método efectivo</a:t>
            </a:r>
          </a:p>
          <a:p>
            <a:pPr lvl="1" rtl="0">
              <a:lnSpc>
                <a:spcPct val="90000"/>
              </a:lnSpc>
            </a:pPr>
            <a:r>
              <a:rPr lang="es" sz="2800"/>
              <a:t>Marcar de forma bien visible que indique la ubicación de orificio</a:t>
            </a:r>
          </a:p>
        </p:txBody>
      </p:sp>
    </p:spTree>
    <p:extLst>
      <p:ext uri="{BB962C8B-B14F-4D97-AF65-F5344CB8AC3E}">
        <p14:creationId xmlns:p14="http://schemas.microsoft.com/office/powerpoint/2010/main" val="38088451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DA25FA73-5DB8-47F1-8BE0-23A3B3C25959}"/>
              </a:ext>
            </a:extLst>
          </p:cNvPr>
          <p:cNvSpPr>
            <a:spLocks noGrp="1" noChangeArrowheads="1"/>
          </p:cNvSpPr>
          <p:nvPr>
            <p:ph type="title"/>
          </p:nvPr>
        </p:nvSpPr>
        <p:spPr/>
        <p:txBody>
          <a:bodyPr rtlCol="0"/>
          <a:lstStyle/>
          <a:p>
            <a:pPr rtl="0" eaLnBrk="1" hangingPunct="1">
              <a:defRPr/>
            </a:pPr>
            <a:r>
              <a:rPr lang="es" sz="3200"/>
              <a:t>Las cubiertas de orificios deben soportar 2 veces la carga prevista</a:t>
            </a:r>
          </a:p>
        </p:txBody>
      </p:sp>
      <p:pic>
        <p:nvPicPr>
          <p:cNvPr id="130052" name="Picture 4" descr="La imagen muestra una tapa incorrecta del orificio del piso." title="Image 4.12">
            <a:extLst>
              <a:ext uri="{FF2B5EF4-FFF2-40B4-BE49-F238E27FC236}">
                <a16:creationId xmlns:a16="http://schemas.microsoft.com/office/drawing/2014/main" id="{23A9BBDA-FEB2-467B-A0FF-A01C44785D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8939" y="1543708"/>
            <a:ext cx="7062289" cy="529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Text Box 6">
            <a:extLst>
              <a:ext uri="{FF2B5EF4-FFF2-40B4-BE49-F238E27FC236}">
                <a16:creationId xmlns:a16="http://schemas.microsoft.com/office/drawing/2014/main" id="{BF485CEB-A996-4329-8566-D31248C8CD76}"/>
              </a:ext>
            </a:extLst>
          </p:cNvPr>
          <p:cNvSpPr txBox="1">
            <a:spLocks noChangeArrowheads="1"/>
          </p:cNvSpPr>
          <p:nvPr/>
        </p:nvSpPr>
        <p:spPr bwMode="auto">
          <a:xfrm>
            <a:off x="1698939" y="1866890"/>
            <a:ext cx="51002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rtl="0" eaLnBrk="1" hangingPunct="1">
              <a:spcBef>
                <a:spcPct val="0"/>
              </a:spcBef>
              <a:buFontTx/>
              <a:buNone/>
            </a:pPr>
            <a:r>
              <a:rPr lang="es" sz="2400" b="1" dirty="0">
                <a:solidFill>
                  <a:srgbClr val="FFFF00"/>
                </a:solidFill>
              </a:rPr>
              <a:t>Cubra las aberturas del piso de más de 2 pulgadas por 2 pulgadas (5 x 5 cm) con material para sostener de manera segura la carga de trabajo.</a:t>
            </a:r>
          </a:p>
        </p:txBody>
      </p:sp>
      <p:pic>
        <p:nvPicPr>
          <p:cNvPr id="7" name="Graphic 6" descr="No hay señalización">
            <a:extLst>
              <a:ext uri="{FF2B5EF4-FFF2-40B4-BE49-F238E27FC236}">
                <a16:creationId xmlns:a16="http://schemas.microsoft.com/office/drawing/2014/main" id="{4C7862BE-A62C-4C41-AA61-2D8ACCD2927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297677" y="3443109"/>
            <a:ext cx="3149852" cy="3149852"/>
          </a:xfrm>
          <a:prstGeom prst="rect">
            <a:avLst/>
          </a:prstGeom>
        </p:spPr>
      </p:pic>
    </p:spTree>
    <p:extLst>
      <p:ext uri="{BB962C8B-B14F-4D97-AF65-F5344CB8AC3E}">
        <p14:creationId xmlns:p14="http://schemas.microsoft.com/office/powerpoint/2010/main" val="3621699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dirty="0" smtClean="0"/>
              <a:t>  Identificar </a:t>
            </a:r>
            <a:r>
              <a:rPr lang="es" dirty="0"/>
              <a:t>los peligros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4" y="2078685"/>
            <a:ext cx="4284267"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dirty="0"/>
              <a:t>¿Cuántos peligros identifica en esta foto?</a:t>
            </a:r>
          </a:p>
        </p:txBody>
      </p:sp>
      <p:pic>
        <p:nvPicPr>
          <p:cNvPr id="7" name="Picture 4" descr="La imagen muestra una tapa incorrecta del orificio del piso." title="Image 4.13">
            <a:extLst>
              <a:ext uri="{FF2B5EF4-FFF2-40B4-BE49-F238E27FC236}">
                <a16:creationId xmlns:a16="http://schemas.microsoft.com/office/drawing/2014/main" id="{60714BAB-342B-4541-AC61-BB89B98560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5410" y="1416818"/>
            <a:ext cx="7256590" cy="544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No hay señalización">
            <a:extLst>
              <a:ext uri="{FF2B5EF4-FFF2-40B4-BE49-F238E27FC236}">
                <a16:creationId xmlns:a16="http://schemas.microsoft.com/office/drawing/2014/main" id="{5027D563-2355-425E-A4A8-4414E59BD19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221837" y="2957947"/>
            <a:ext cx="2795354" cy="2795354"/>
          </a:xfrm>
          <a:prstGeom prst="rect">
            <a:avLst/>
          </a:prstGeom>
        </p:spPr>
      </p:pic>
    </p:spTree>
    <p:extLst>
      <p:ext uri="{BB962C8B-B14F-4D97-AF65-F5344CB8AC3E}">
        <p14:creationId xmlns:p14="http://schemas.microsoft.com/office/powerpoint/2010/main" val="3351013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Aviso legal</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rtlCol="0">
            <a:normAutofit fontScale="92500" lnSpcReduction="10000"/>
          </a:bodyPr>
          <a:lstStyle/>
          <a:p>
            <a:pPr rtl="0">
              <a:spcBef>
                <a:spcPct val="0"/>
              </a:spcBef>
            </a:pPr>
            <a:r>
              <a:rPr lang="es" sz="2000">
                <a:latin typeface="Arial" panose="020B0604020202020204" pitchFamily="34" charset="0"/>
                <a:cs typeface="Arial" panose="020B0604020202020204" pitchFamily="34" charset="0"/>
              </a:rPr>
              <a:t>Este </a:t>
            </a:r>
            <a:r>
              <a:rPr lang="es" sz="2000" smtClean="0">
                <a:latin typeface="Arial" panose="020B0604020202020204" pitchFamily="34" charset="0"/>
                <a:cs typeface="Arial" panose="020B0604020202020204" pitchFamily="34" charset="0"/>
              </a:rPr>
              <a:t>material </a:t>
            </a:r>
            <a:r>
              <a:rPr lang="es" sz="2000">
                <a:latin typeface="Arial" panose="020B0604020202020204" pitchFamily="34" charset="0"/>
                <a:cs typeface="Arial" panose="020B0604020202020204" pitchFamily="34" charset="0"/>
              </a:rPr>
              <a:t>fue elaborado gracias al subsidio número </a:t>
            </a:r>
            <a:r>
              <a:rPr lang="es" sz="2100" b="1">
                <a:solidFill>
                  <a:srgbClr val="FF0000"/>
                </a:solidFill>
                <a:latin typeface="Arial" panose="020B0604020202020204" pitchFamily="34" charset="0"/>
                <a:cs typeface="Arial" panose="020B0604020202020204" pitchFamily="34" charset="0"/>
              </a:rPr>
              <a:t>SH-31198-SH7</a:t>
            </a:r>
            <a:r>
              <a:rPr lang="es" sz="2000">
                <a:latin typeface="Arial" panose="020B0604020202020204" pitchFamily="34" charset="0"/>
                <a:cs typeface="Arial" panose="020B0604020202020204" pitchFamily="34" charset="0"/>
              </a:rPr>
              <a:t> de la Administración de Salud y Seguridad Ocupacional, del Departamento de Trabajo de los Estados Unidos. </a:t>
            </a:r>
            <a:r>
              <a:rPr lang="es" sz="2000" dirty="0">
                <a:latin typeface="Arial" panose="020B0604020202020204" pitchFamily="34" charset="0"/>
                <a:cs typeface="Arial" panose="020B0604020202020204" pitchFamily="34" charset="0"/>
              </a:rPr>
              <a:t>Su contenido no necesariamente refleja las opiniones o políticas de dicho Departamento. La inclusión de nombres o productos comerciales u organizaciones no implica la aprobación por parte del gobierno estadounidense.</a:t>
            </a:r>
          </a:p>
          <a:p>
            <a:pPr rtl="0" eaLnBrk="1" hangingPunct="1">
              <a:spcBef>
                <a:spcPct val="0"/>
              </a:spcBef>
            </a:pPr>
            <a:r>
              <a:rPr lang="es" sz="2000" dirty="0">
                <a:latin typeface="Arial" panose="020B0604020202020204" pitchFamily="34" charset="0"/>
                <a:cs typeface="Arial" panose="020B0604020202020204" pitchFamily="34" charset="0"/>
              </a:rPr>
              <a:t>Esta presentación está destinada a discutir las Reglamentaciones Federales </a:t>
            </a:r>
            <a:r>
              <a:rPr lang="es" sz="2000" b="1" u="sng" dirty="0">
                <a:latin typeface="Arial" panose="020B0604020202020204" pitchFamily="34" charset="0"/>
                <a:cs typeface="Arial" panose="020B0604020202020204" pitchFamily="34" charset="0"/>
              </a:rPr>
              <a:t>únicamente</a:t>
            </a:r>
            <a:r>
              <a:rPr lang="es" sz="2000" dirty="0">
                <a:latin typeface="Arial" panose="020B0604020202020204" pitchFamily="34" charset="0"/>
                <a:cs typeface="Arial" panose="020B0604020202020204" pitchFamily="34" charset="0"/>
              </a:rPr>
              <a:t>; sus requisitos estatales individuales pueden ser más estrictos ya que muchos estados operan su propia OSHA estatal y pueden haber adoptado estándares de construcción que son diferentes de la información presentada en esta capacitación.  Si vive en un estado con un plan estatal aprobado por OSHA, debe comunicarse con su administrador local para obtener más información sobre los estándares aplicables en su estado. </a:t>
            </a:r>
          </a:p>
          <a:p>
            <a:pPr rtl="0" eaLnBrk="1" hangingPunct="1">
              <a:spcBef>
                <a:spcPct val="0"/>
              </a:spcBef>
            </a:pPr>
            <a:r>
              <a:rPr lang="es" sz="2000" dirty="0">
                <a:latin typeface="Arial" panose="020B0604020202020204" pitchFamily="34" charset="0"/>
                <a:cs typeface="Arial" panose="020B0604020202020204" pitchFamily="34" charset="0"/>
              </a:rPr>
              <a:t>Estos materiales están destinados solo para fines informativos.</a:t>
            </a:r>
          </a:p>
          <a:p>
            <a:pPr rtl="0" eaLnBrk="1" hangingPunct="1">
              <a:spcBef>
                <a:spcPct val="0"/>
              </a:spcBef>
            </a:pPr>
            <a:r>
              <a:rPr lang="es" sz="2000" dirty="0">
                <a:latin typeface="Arial" panose="020B0604020202020204" pitchFamily="34" charset="0"/>
                <a:cs typeface="Arial" panose="020B0604020202020204" pitchFamily="34" charset="0"/>
              </a:rPr>
              <a:t>No se hace ninguna declaración en cuanto a la minuciosidad de la presentación.</a:t>
            </a:r>
          </a:p>
        </p:txBody>
      </p:sp>
    </p:spTree>
    <p:extLst>
      <p:ext uri="{BB962C8B-B14F-4D97-AF65-F5344CB8AC3E}">
        <p14:creationId xmlns:p14="http://schemas.microsoft.com/office/powerpoint/2010/main" val="11432569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dirty="0"/>
              <a:t>Identificar los </a:t>
            </a:r>
            <a:r>
              <a:rPr lang="es" dirty="0" smtClean="0"/>
              <a:t>peligros </a:t>
            </a:r>
            <a:endParaRPr lang="e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97942"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t>¿Cuántos peligros identifica en esta fotografía?</a:t>
            </a:r>
          </a:p>
        </p:txBody>
      </p:sp>
      <p:pic>
        <p:nvPicPr>
          <p:cNvPr id="6" name="Picture 4" descr="La imagen muestra a un trabajador que transporta materiales, expuesto a un riesgo de caída a través de una abertura en el piso. " title="Image 4.14">
            <a:extLst>
              <a:ext uri="{FF2B5EF4-FFF2-40B4-BE49-F238E27FC236}">
                <a16:creationId xmlns:a16="http://schemas.microsoft.com/office/drawing/2014/main" id="{4BEEF894-48F0-4D14-8921-EF2B066D7B46}"/>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3505200" y="1353197"/>
            <a:ext cx="4572000" cy="4572000"/>
          </a:xfrm>
          <a:noFill/>
        </p:spPr>
      </p:pic>
      <p:pic>
        <p:nvPicPr>
          <p:cNvPr id="8" name="Picture 7" descr="La imagen muestra un riesgo de caída en una abertura del piso para una chimenea." title="Image 4.15">
            <a:extLst>
              <a:ext uri="{FF2B5EF4-FFF2-40B4-BE49-F238E27FC236}">
                <a16:creationId xmlns:a16="http://schemas.microsoft.com/office/drawing/2014/main" id="{6A51F021-DC0C-4B34-A490-EBBA366A2E8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8153400" y="1559573"/>
            <a:ext cx="4038600" cy="4113213"/>
          </a:xfrm>
          <a:prstGeom prst="rect">
            <a:avLst/>
          </a:prstGeom>
          <a:noFill/>
        </p:spPr>
      </p:pic>
      <p:pic>
        <p:nvPicPr>
          <p:cNvPr id="7" name="Graphic 6" descr="No hay señalización">
            <a:extLst>
              <a:ext uri="{FF2B5EF4-FFF2-40B4-BE49-F238E27FC236}">
                <a16:creationId xmlns:a16="http://schemas.microsoft.com/office/drawing/2014/main" id="{1A82E32B-A01F-4014-9CB2-54DCFD375D7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049738" y="2178474"/>
            <a:ext cx="2644234" cy="2644234"/>
          </a:xfrm>
          <a:prstGeom prst="rect">
            <a:avLst/>
          </a:prstGeom>
        </p:spPr>
      </p:pic>
      <p:pic>
        <p:nvPicPr>
          <p:cNvPr id="9" name="Graphic 8" descr="No hay señalización">
            <a:extLst>
              <a:ext uri="{FF2B5EF4-FFF2-40B4-BE49-F238E27FC236}">
                <a16:creationId xmlns:a16="http://schemas.microsoft.com/office/drawing/2014/main" id="{94E913C2-763E-4B28-A4FE-65ACBF6C0FD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639736" y="2606858"/>
            <a:ext cx="3065928" cy="3065928"/>
          </a:xfrm>
          <a:prstGeom prst="rect">
            <a:avLst/>
          </a:prstGeom>
        </p:spPr>
      </p:pic>
    </p:spTree>
    <p:extLst>
      <p:ext uri="{BB962C8B-B14F-4D97-AF65-F5344CB8AC3E}">
        <p14:creationId xmlns:p14="http://schemas.microsoft.com/office/powerpoint/2010/main" val="2119624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dirty="0"/>
              <a:t>Identificar los </a:t>
            </a:r>
            <a:r>
              <a:rPr lang="es" dirty="0" smtClean="0"/>
              <a:t>peligros  </a:t>
            </a:r>
            <a:endParaRPr lang="e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9713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t>¿Cuántos peligros identifica en esta fotografía?</a:t>
            </a:r>
          </a:p>
        </p:txBody>
      </p:sp>
      <p:pic>
        <p:nvPicPr>
          <p:cNvPr id="9" name="Picture 4" descr="Trabajadores cerca de un desván desprotegido" title="Image 4.16">
            <a:extLst>
              <a:ext uri="{FF2B5EF4-FFF2-40B4-BE49-F238E27FC236}">
                <a16:creationId xmlns:a16="http://schemas.microsoft.com/office/drawing/2014/main" id="{AA5B86CB-4F0C-4B1E-A513-D319A29128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3707843" y="1753764"/>
            <a:ext cx="4149968" cy="4290646"/>
          </a:xfrm>
          <a:prstGeom prst="rect">
            <a:avLst/>
          </a:prstGeom>
          <a:noFill/>
        </p:spPr>
      </p:pic>
      <p:pic>
        <p:nvPicPr>
          <p:cNvPr id="10" name="Picture 7" descr="La imagen muestra a un trabajador cerca de un orificio descubierto en el piso. " title="Image 4.17">
            <a:extLst>
              <a:ext uri="{FF2B5EF4-FFF2-40B4-BE49-F238E27FC236}">
                <a16:creationId xmlns:a16="http://schemas.microsoft.com/office/drawing/2014/main" id="{70FF2FE9-3E13-44AB-8089-4CC725571CE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7970856" y="1753764"/>
            <a:ext cx="4149968" cy="4290646"/>
          </a:xfrm>
          <a:prstGeom prst="rect">
            <a:avLst/>
          </a:prstGeom>
          <a:noFill/>
        </p:spPr>
      </p:pic>
      <p:pic>
        <p:nvPicPr>
          <p:cNvPr id="6" name="Graphic 5" descr="No hay señalización">
            <a:extLst>
              <a:ext uri="{FF2B5EF4-FFF2-40B4-BE49-F238E27FC236}">
                <a16:creationId xmlns:a16="http://schemas.microsoft.com/office/drawing/2014/main" id="{FD033FA3-3E40-4499-BDB9-6561A609FD8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368829" y="2383799"/>
            <a:ext cx="3067395" cy="3067395"/>
          </a:xfrm>
          <a:prstGeom prst="rect">
            <a:avLst/>
          </a:prstGeom>
        </p:spPr>
      </p:pic>
      <p:pic>
        <p:nvPicPr>
          <p:cNvPr id="7" name="Graphic 6" descr="No hay señalización">
            <a:extLst>
              <a:ext uri="{FF2B5EF4-FFF2-40B4-BE49-F238E27FC236}">
                <a16:creationId xmlns:a16="http://schemas.microsoft.com/office/drawing/2014/main" id="{4F0188D0-3562-4034-AF18-E1DFDE927B8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417220" y="3154294"/>
            <a:ext cx="2502323" cy="2502323"/>
          </a:xfrm>
          <a:prstGeom prst="rect">
            <a:avLst/>
          </a:prstGeom>
        </p:spPr>
      </p:pic>
    </p:spTree>
    <p:extLst>
      <p:ext uri="{BB962C8B-B14F-4D97-AF65-F5344CB8AC3E}">
        <p14:creationId xmlns:p14="http://schemas.microsoft.com/office/powerpoint/2010/main" val="1632609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C8FF2D08-8EA2-49B0-A86F-A6FE0A3C9ADA}"/>
              </a:ext>
            </a:extLst>
          </p:cNvPr>
          <p:cNvSpPr>
            <a:spLocks noGrp="1" noChangeArrowheads="1"/>
          </p:cNvSpPr>
          <p:nvPr>
            <p:ph type="title"/>
          </p:nvPr>
        </p:nvSpPr>
        <p:spPr>
          <a:xfrm>
            <a:off x="646111" y="452718"/>
            <a:ext cx="10985908" cy="1400530"/>
          </a:xfrm>
        </p:spPr>
        <p:txBody>
          <a:bodyPr rtlCol="0"/>
          <a:lstStyle/>
          <a:p>
            <a:pPr rtl="0" eaLnBrk="1" hangingPunct="1">
              <a:defRPr/>
            </a:pPr>
            <a:r>
              <a:rPr lang="es" dirty="0"/>
              <a:t>Claramente marcado “Orificio” o “Cubierta”</a:t>
            </a:r>
          </a:p>
        </p:txBody>
      </p:sp>
      <p:pic>
        <p:nvPicPr>
          <p:cNvPr id="138244" name="Picture 4" descr="La imagen muestra el uso apropiado de una cubierta de orificio para piso." title="Image 4.18">
            <a:extLst>
              <a:ext uri="{FF2B5EF4-FFF2-40B4-BE49-F238E27FC236}">
                <a16:creationId xmlns:a16="http://schemas.microsoft.com/office/drawing/2014/main" id="{B76A77E1-97F2-4703-B431-5EF338AB86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9794" y="1733386"/>
            <a:ext cx="6834399" cy="512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6364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A6C8382-FE09-4DD5-828A-89059607D01C}"/>
              </a:ext>
            </a:extLst>
          </p:cNvPr>
          <p:cNvSpPr>
            <a:spLocks noGrp="1" noChangeArrowheads="1"/>
          </p:cNvSpPr>
          <p:nvPr>
            <p:ph type="title"/>
          </p:nvPr>
        </p:nvSpPr>
        <p:spPr>
          <a:xfrm>
            <a:off x="646111" y="452718"/>
            <a:ext cx="10985908" cy="1400530"/>
          </a:xfrm>
        </p:spPr>
        <p:txBody>
          <a:bodyPr rtlCol="0"/>
          <a:lstStyle/>
          <a:p>
            <a:pPr rtl="0">
              <a:defRPr/>
            </a:pPr>
            <a:r>
              <a:rPr lang="es" dirty="0"/>
              <a:t>Claramente marcado “Orificio” o “Cubierta</a:t>
            </a:r>
            <a:r>
              <a:rPr lang="es" dirty="0" smtClean="0"/>
              <a:t>”  </a:t>
            </a:r>
            <a:endParaRPr lang="es" dirty="0"/>
          </a:p>
        </p:txBody>
      </p:sp>
      <p:pic>
        <p:nvPicPr>
          <p:cNvPr id="140292" name="Picture 2" descr="La imagen muestra el uso apropiado de una cubierta de orificio para piso. " title="Image 4.19">
            <a:extLst>
              <a:ext uri="{FF2B5EF4-FFF2-40B4-BE49-F238E27FC236}">
                <a16:creationId xmlns:a16="http://schemas.microsoft.com/office/drawing/2014/main" id="{E9001F5C-6C11-4F94-9859-90E1DD37B0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482132"/>
            <a:ext cx="7167824" cy="537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Rectangle 5">
            <a:extLst>
              <a:ext uri="{FF2B5EF4-FFF2-40B4-BE49-F238E27FC236}">
                <a16:creationId xmlns:a16="http://schemas.microsoft.com/office/drawing/2014/main" id="{2F8D4FDB-C9AC-4BC9-891A-4FF0469A5D6F}"/>
              </a:ext>
            </a:extLst>
          </p:cNvPr>
          <p:cNvSpPr>
            <a:spLocks noChangeArrowheads="1"/>
          </p:cNvSpPr>
          <p:nvPr/>
        </p:nvSpPr>
        <p:spPr bwMode="auto">
          <a:xfrm>
            <a:off x="1523999" y="5972175"/>
            <a:ext cx="6641805" cy="885825"/>
          </a:xfrm>
          <a:prstGeom prst="rect">
            <a:avLst/>
          </a:prstGeom>
          <a:solidFill>
            <a:srgbClr val="FF3300"/>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0" tIns="457200" rIns="0" bIns="274320" rtlCol="0"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buClr>
                <a:schemeClr val="bg2"/>
              </a:buClr>
              <a:buSzPct val="75000"/>
              <a:buFont typeface="Wingdings" panose="05000000000000000000" pitchFamily="2" charset="2"/>
              <a:buNone/>
            </a:pPr>
            <a:r>
              <a:rPr lang="es" sz="2400" dirty="0">
                <a:solidFill>
                  <a:schemeClr val="tx1"/>
                </a:solidFill>
              </a:rPr>
              <a:t>La pintura naranja brillante es una buena forma de asegurarse de que se vean los peligros.</a:t>
            </a:r>
          </a:p>
          <a:p>
            <a:pPr algn="ctr" rtl="0">
              <a:spcBef>
                <a:spcPct val="0"/>
              </a:spcBef>
              <a:buFontTx/>
              <a:buNone/>
            </a:pPr>
            <a:endParaRPr lang="en-US" altLang="en-US" sz="2400" dirty="0">
              <a:solidFill>
                <a:schemeClr val="tx1"/>
              </a:solidFill>
            </a:endParaRPr>
          </a:p>
        </p:txBody>
      </p:sp>
    </p:spTree>
    <p:extLst>
      <p:ext uri="{BB962C8B-B14F-4D97-AF65-F5344CB8AC3E}">
        <p14:creationId xmlns:p14="http://schemas.microsoft.com/office/powerpoint/2010/main" val="142134294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3CE25AE4-F2A2-499D-BBF5-7D46C6C74DB9}"/>
              </a:ext>
            </a:extLst>
          </p:cNvPr>
          <p:cNvSpPr>
            <a:spLocks noGrp="1"/>
          </p:cNvSpPr>
          <p:nvPr>
            <p:ph type="title"/>
          </p:nvPr>
        </p:nvSpPr>
        <p:spPr>
          <a:xfrm>
            <a:off x="646111" y="452718"/>
            <a:ext cx="11464373" cy="1400530"/>
          </a:xfrm>
        </p:spPr>
        <p:txBody>
          <a:bodyPr rtlCol="0"/>
          <a:lstStyle/>
          <a:p>
            <a:pPr rtl="0"/>
            <a:r>
              <a:rPr lang="es" dirty="0">
                <a:ea typeface="ＭＳ Ｐゴシック" panose="020B0600070205080204" pitchFamily="34" charset="-128"/>
              </a:rPr>
              <a:t>Sistemas de dispositivo de posicionamiento</a:t>
            </a:r>
          </a:p>
        </p:txBody>
      </p:sp>
      <p:sp>
        <p:nvSpPr>
          <p:cNvPr id="68611" name="Content Placeholder 2">
            <a:extLst>
              <a:ext uri="{FF2B5EF4-FFF2-40B4-BE49-F238E27FC236}">
                <a16:creationId xmlns:a16="http://schemas.microsoft.com/office/drawing/2014/main" id="{566462BD-33EA-43BD-9089-15123FA17B39}"/>
              </a:ext>
            </a:extLst>
          </p:cNvPr>
          <p:cNvSpPr>
            <a:spLocks noGrp="1"/>
          </p:cNvSpPr>
          <p:nvPr>
            <p:ph idx="1"/>
          </p:nvPr>
        </p:nvSpPr>
        <p:spPr>
          <a:xfrm>
            <a:off x="814572" y="1658938"/>
            <a:ext cx="9067800" cy="4953000"/>
          </a:xfrm>
        </p:spPr>
        <p:txBody>
          <a:bodyPr rtlCol="0"/>
          <a:lstStyle/>
          <a:p>
            <a:pPr rtl="0" eaLnBrk="1" hangingPunct="1"/>
            <a:r>
              <a:rPr lang="es">
                <a:ea typeface="ＭＳ Ｐゴシック" panose="020B0600070205080204" pitchFamily="34" charset="-128"/>
              </a:rPr>
              <a:t>Es un sistema que evita que los trabajadores se caigan. </a:t>
            </a:r>
          </a:p>
          <a:p>
            <a:pPr lvl="1" rtl="0" eaLnBrk="1" hangingPunct="1"/>
            <a:r>
              <a:rPr lang="es">
                <a:ea typeface="ＭＳ Ｐゴシック" panose="020B0600070205080204" pitchFamily="34" charset="-128"/>
              </a:rPr>
              <a:t>No detiene en caso de una caída. </a:t>
            </a:r>
          </a:p>
          <a:p>
            <a:pPr lvl="1" rtl="0" eaLnBrk="1" hangingPunct="1"/>
            <a:r>
              <a:rPr lang="es">
                <a:ea typeface="ＭＳ Ｐゴシック" panose="020B0600070205080204" pitchFamily="34" charset="-128"/>
              </a:rPr>
              <a:t>Diseñado en primer lugar para evitar las caídas.</a:t>
            </a:r>
          </a:p>
          <a:p>
            <a:pPr rtl="0" eaLnBrk="1" hangingPunct="1"/>
            <a:endParaRPr lang="en-US" altLang="en-US" dirty="0">
              <a:ea typeface="ＭＳ Ｐゴシック" panose="020B0600070205080204" pitchFamily="34" charset="-128"/>
            </a:endParaRPr>
          </a:p>
          <a:p>
            <a:pPr lvl="1" rtl="0" eaLnBrk="1" hangingPunct="1"/>
            <a:endParaRPr lang="en-US" altLang="en-US" dirty="0">
              <a:ea typeface="ＭＳ Ｐゴシック" panose="020B0600070205080204" pitchFamily="34" charset="-128"/>
            </a:endParaRPr>
          </a:p>
        </p:txBody>
      </p:sp>
      <p:pic>
        <p:nvPicPr>
          <p:cNvPr id="2" name="Picture 1" title="La imagen muestra a un trabajador que utiliza un sistema de protección contra caídas del dispositivo de posicionamiento mientras ata la barra de refuerz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479" y="3709686"/>
            <a:ext cx="3784922" cy="3148314"/>
          </a:xfrm>
          <a:prstGeom prst="rect">
            <a:avLst/>
          </a:prstGeom>
        </p:spPr>
      </p:pic>
    </p:spTree>
    <p:extLst>
      <p:ext uri="{BB962C8B-B14F-4D97-AF65-F5344CB8AC3E}">
        <p14:creationId xmlns:p14="http://schemas.microsoft.com/office/powerpoint/2010/main" val="190716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B4F3-DFB0-4372-83FA-9BBE877D7150}"/>
              </a:ext>
            </a:extLst>
          </p:cNvPr>
          <p:cNvSpPr>
            <a:spLocks noGrp="1"/>
          </p:cNvSpPr>
          <p:nvPr>
            <p:ph type="title"/>
          </p:nvPr>
        </p:nvSpPr>
        <p:spPr>
          <a:xfrm>
            <a:off x="646111" y="452718"/>
            <a:ext cx="10847684" cy="1400530"/>
          </a:xfrm>
        </p:spPr>
        <p:txBody>
          <a:bodyPr rtlCol="0"/>
          <a:lstStyle/>
          <a:p>
            <a:pPr rtl="0">
              <a:defRPr/>
            </a:pPr>
            <a:r>
              <a:rPr lang="es" dirty="0"/>
              <a:t>Sistemas de dispositivo de </a:t>
            </a:r>
            <a:r>
              <a:rPr lang="es" dirty="0" smtClean="0"/>
              <a:t>posicionamiento  </a:t>
            </a:r>
            <a:endParaRPr lang="es" dirty="0"/>
          </a:p>
        </p:txBody>
      </p:sp>
      <p:sp>
        <p:nvSpPr>
          <p:cNvPr id="183299" name="Content Placeholder 2">
            <a:extLst>
              <a:ext uri="{FF2B5EF4-FFF2-40B4-BE49-F238E27FC236}">
                <a16:creationId xmlns:a16="http://schemas.microsoft.com/office/drawing/2014/main" id="{8B283ED6-BBB4-4015-AE5A-3B1C654451B7}"/>
              </a:ext>
            </a:extLst>
          </p:cNvPr>
          <p:cNvSpPr>
            <a:spLocks noGrp="1"/>
          </p:cNvSpPr>
          <p:nvPr>
            <p:ph idx="1"/>
          </p:nvPr>
        </p:nvSpPr>
        <p:spPr>
          <a:xfrm>
            <a:off x="1104293" y="1759004"/>
            <a:ext cx="9498856" cy="4195481"/>
          </a:xfrm>
        </p:spPr>
        <p:txBody>
          <a:bodyPr rtlCol="0">
            <a:normAutofit fontScale="92500" lnSpcReduction="10000"/>
          </a:bodyPr>
          <a:lstStyle/>
          <a:p>
            <a:pPr rtl="0"/>
            <a:r>
              <a:rPr lang="es" sz="3000" dirty="0"/>
              <a:t>Se usan para alejar a los trabajadores de cualquier peligro de caída de forma segura, o bien para posicionarlos en un lugar de trabajo donde no puede ocurrir una caída.</a:t>
            </a:r>
          </a:p>
          <a:p>
            <a:pPr rtl="0"/>
            <a:r>
              <a:rPr lang="es" sz="3000" b="1" dirty="0"/>
              <a:t>NO</a:t>
            </a:r>
            <a:r>
              <a:rPr lang="es" sz="3000" dirty="0"/>
              <a:t> están diseñados para detención de caídas.</a:t>
            </a:r>
          </a:p>
          <a:p>
            <a:pPr rtl="0"/>
            <a:r>
              <a:rPr lang="es" sz="3000" dirty="0"/>
              <a:t>Se deben armar de modo tal que un trabajador no pueda descender en caída libre más de 2 pies (60 cm).</a:t>
            </a:r>
          </a:p>
          <a:p>
            <a:pPr rtl="0"/>
            <a:r>
              <a:rPr lang="es" sz="3000" dirty="0"/>
              <a:t>Debe afianzarse a un punto de anclaje capaz de resistir 3.000 libras (1.361 kg).</a:t>
            </a:r>
          </a:p>
        </p:txBody>
      </p:sp>
    </p:spTree>
    <p:extLst>
      <p:ext uri="{BB962C8B-B14F-4D97-AF65-F5344CB8AC3E}">
        <p14:creationId xmlns:p14="http://schemas.microsoft.com/office/powerpoint/2010/main" val="3807966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CCC86D82-06C0-4EB4-A9E4-553ADD3B76EA}"/>
              </a:ext>
            </a:extLst>
          </p:cNvPr>
          <p:cNvSpPr>
            <a:spLocks noGrp="1"/>
          </p:cNvSpPr>
          <p:nvPr>
            <p:ph type="title"/>
          </p:nvPr>
        </p:nvSpPr>
        <p:spPr>
          <a:xfrm>
            <a:off x="646111" y="452718"/>
            <a:ext cx="10666931" cy="1400530"/>
          </a:xfrm>
        </p:spPr>
        <p:txBody>
          <a:bodyPr rtlCol="0"/>
          <a:lstStyle/>
          <a:p>
            <a:pPr rtl="0"/>
            <a:r>
              <a:rPr lang="es" dirty="0">
                <a:ea typeface="ＭＳ Ｐゴシック" panose="020B0600070205080204" pitchFamily="34" charset="-128"/>
              </a:rPr>
              <a:t>Sistemas de dispositivo de </a:t>
            </a:r>
            <a:r>
              <a:rPr lang="es" dirty="0" smtClean="0">
                <a:ea typeface="ＭＳ Ｐゴシック" panose="020B0600070205080204" pitchFamily="34" charset="-128"/>
              </a:rPr>
              <a:t>posicionamiento   </a:t>
            </a:r>
            <a:endParaRPr lang="es" dirty="0">
              <a:ea typeface="ＭＳ Ｐゴシック" panose="020B0600070205080204" pitchFamily="34" charset="-128"/>
            </a:endParaRPr>
          </a:p>
        </p:txBody>
      </p:sp>
      <p:sp>
        <p:nvSpPr>
          <p:cNvPr id="70659" name="Content Placeholder 2">
            <a:extLst>
              <a:ext uri="{FF2B5EF4-FFF2-40B4-BE49-F238E27FC236}">
                <a16:creationId xmlns:a16="http://schemas.microsoft.com/office/drawing/2014/main" id="{781D4E49-2154-44E1-BEFA-3960AC74EF34}"/>
              </a:ext>
            </a:extLst>
          </p:cNvPr>
          <p:cNvSpPr>
            <a:spLocks noGrp="1"/>
          </p:cNvSpPr>
          <p:nvPr>
            <p:ph idx="1"/>
          </p:nvPr>
        </p:nvSpPr>
        <p:spPr>
          <a:xfrm>
            <a:off x="1600200" y="1981200"/>
            <a:ext cx="9067800" cy="4953000"/>
          </a:xfrm>
        </p:spPr>
        <p:txBody>
          <a:bodyPr rtlCol="0"/>
          <a:lstStyle/>
          <a:p>
            <a:pPr rtl="0" eaLnBrk="1" hangingPunct="1"/>
            <a:r>
              <a:rPr lang="es" dirty="0">
                <a:ea typeface="ＭＳ Ｐゴシック" panose="020B0600070205080204" pitchFamily="34" charset="-128"/>
              </a:rPr>
              <a:t>Inspeccione en busca de por desgastes, daños, deterioros o componentes defectuosos antes de CADA USO. </a:t>
            </a:r>
          </a:p>
          <a:p>
            <a:pPr rtl="0" eaLnBrk="1" hangingPunct="1"/>
            <a:r>
              <a:rPr lang="es" dirty="0">
                <a:ea typeface="ＭＳ Ｐゴシック" panose="020B0600070205080204" pitchFamily="34" charset="-128"/>
              </a:rPr>
              <a:t>Puede usar cinturones corporales para los sistemas de dispositivo de posicionamiento, </a:t>
            </a:r>
            <a:r>
              <a:rPr lang="es" b="1" dirty="0">
                <a:ea typeface="ＭＳ Ｐゴシック" panose="020B0600070205080204" pitchFamily="34" charset="-128"/>
              </a:rPr>
              <a:t>no así </a:t>
            </a:r>
            <a:r>
              <a:rPr lang="es" dirty="0">
                <a:ea typeface="ＭＳ Ｐゴシック" panose="020B0600070205080204" pitchFamily="34" charset="-128"/>
              </a:rPr>
              <a:t>para sistemas de detención de caídas.</a:t>
            </a:r>
          </a:p>
          <a:p>
            <a:pPr rtl="0" eaLnBrk="1" hangingPunct="1"/>
            <a:r>
              <a:rPr lang="es" dirty="0">
                <a:ea typeface="ＭＳ Ｐゴシック" panose="020B0600070205080204" pitchFamily="34" charset="-128"/>
              </a:rPr>
              <a:t>La mejor práctica es usar un arnés de cuerpo entero incluso cuando se usa un sistema de dispositivo de posicionamiento. </a:t>
            </a:r>
          </a:p>
          <a:p>
            <a:pPr rtl="0" eaLnBrk="1" hangingPunct="1"/>
            <a:endParaRPr lang="en-US" altLang="en-US" dirty="0">
              <a:ea typeface="ＭＳ Ｐゴシック" panose="020B0600070205080204" pitchFamily="34" charset="-128"/>
            </a:endParaRPr>
          </a:p>
          <a:p>
            <a:pPr lvl="1" rtl="0"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470425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1AEE-ABD4-470B-9749-1A56BAFE3C7B}"/>
              </a:ext>
            </a:extLst>
          </p:cNvPr>
          <p:cNvSpPr>
            <a:spLocks noGrp="1"/>
          </p:cNvSpPr>
          <p:nvPr>
            <p:ph type="title"/>
          </p:nvPr>
        </p:nvSpPr>
        <p:spPr>
          <a:xfrm>
            <a:off x="646111" y="452718"/>
            <a:ext cx="11251722" cy="1400530"/>
          </a:xfrm>
        </p:spPr>
        <p:txBody>
          <a:bodyPr rtlCol="0"/>
          <a:lstStyle/>
          <a:p>
            <a:pPr rtl="0">
              <a:defRPr/>
            </a:pPr>
            <a:r>
              <a:rPr lang="es" dirty="0"/>
              <a:t>Sistemas de dispositivo de posicionamiento </a:t>
            </a:r>
          </a:p>
        </p:txBody>
      </p:sp>
      <p:sp>
        <p:nvSpPr>
          <p:cNvPr id="181251" name="Content Placeholder 2">
            <a:extLst>
              <a:ext uri="{FF2B5EF4-FFF2-40B4-BE49-F238E27FC236}">
                <a16:creationId xmlns:a16="http://schemas.microsoft.com/office/drawing/2014/main" id="{9F71B8D4-B5B3-4302-B6B2-4A5EE7AC7FFA}"/>
              </a:ext>
            </a:extLst>
          </p:cNvPr>
          <p:cNvSpPr>
            <a:spLocks noGrp="1"/>
          </p:cNvSpPr>
          <p:nvPr>
            <p:ph idx="1"/>
          </p:nvPr>
        </p:nvSpPr>
        <p:spPr/>
        <p:txBody>
          <a:bodyPr rtlCol="0"/>
          <a:lstStyle/>
          <a:p>
            <a:pPr rtl="0"/>
            <a:r>
              <a:rPr lang="es"/>
              <a:t>Un cinturón para sujetar el cuerpo o sistema de arnés para el cuerpo armado de manera que le permita al empleado quedar sujetado en una superficie vertical elevada y trabajar con ambas manos mientras se inclina libremente.</a:t>
            </a:r>
          </a:p>
        </p:txBody>
      </p:sp>
    </p:spTree>
    <p:extLst>
      <p:ext uri="{BB962C8B-B14F-4D97-AF65-F5344CB8AC3E}">
        <p14:creationId xmlns:p14="http://schemas.microsoft.com/office/powerpoint/2010/main" val="1466430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1AEE-ABD4-470B-9749-1A56BAFE3C7B}"/>
              </a:ext>
            </a:extLst>
          </p:cNvPr>
          <p:cNvSpPr>
            <a:spLocks noGrp="1"/>
          </p:cNvSpPr>
          <p:nvPr>
            <p:ph type="title"/>
          </p:nvPr>
        </p:nvSpPr>
        <p:spPr/>
        <p:txBody>
          <a:bodyPr rtlCol="0"/>
          <a:lstStyle/>
          <a:p>
            <a:pPr rtl="0">
              <a:defRPr/>
            </a:pPr>
            <a:r>
              <a:rPr lang="es"/>
              <a:t>Protección alternativa contra caídas </a:t>
            </a:r>
          </a:p>
        </p:txBody>
      </p:sp>
      <p:sp>
        <p:nvSpPr>
          <p:cNvPr id="181251" name="Content Placeholder 2">
            <a:extLst>
              <a:ext uri="{FF2B5EF4-FFF2-40B4-BE49-F238E27FC236}">
                <a16:creationId xmlns:a16="http://schemas.microsoft.com/office/drawing/2014/main" id="{9F71B8D4-B5B3-4302-B6B2-4A5EE7AC7FFA}"/>
              </a:ext>
            </a:extLst>
          </p:cNvPr>
          <p:cNvSpPr>
            <a:spLocks noGrp="1"/>
          </p:cNvSpPr>
          <p:nvPr>
            <p:ph idx="1"/>
          </p:nvPr>
        </p:nvSpPr>
        <p:spPr/>
        <p:txBody>
          <a:bodyPr rtlCol="0">
            <a:normAutofit/>
          </a:bodyPr>
          <a:lstStyle/>
          <a:p>
            <a:pPr rtl="0"/>
            <a:r>
              <a:rPr lang="es"/>
              <a:t>Construcción residencial </a:t>
            </a:r>
            <a:r>
              <a:rPr lang="es" i="1"/>
              <a:t>Excepción</a:t>
            </a:r>
            <a:r>
              <a:rPr lang="es"/>
              <a:t>*</a:t>
            </a:r>
          </a:p>
          <a:p>
            <a:pPr lvl="1" rtl="0"/>
            <a:r>
              <a:rPr lang="es" sz="2800"/>
              <a:t>Cuando los empleadores pueden demostrar que usar sistemas “convencionales” de protección contra caídas es inviable o que crea un peligro mayor, deberán desarrollar e implementar un plan de protección contra caídas, según sea necesario, de acuerdo con §1926.502 (k).</a:t>
            </a:r>
          </a:p>
        </p:txBody>
      </p:sp>
    </p:spTree>
    <p:extLst>
      <p:ext uri="{BB962C8B-B14F-4D97-AF65-F5344CB8AC3E}">
        <p14:creationId xmlns:p14="http://schemas.microsoft.com/office/powerpoint/2010/main" val="3776241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ECC3-386A-4261-A9B0-81434D78E22C}"/>
              </a:ext>
            </a:extLst>
          </p:cNvPr>
          <p:cNvSpPr>
            <a:spLocks noGrp="1"/>
          </p:cNvSpPr>
          <p:nvPr>
            <p:ph type="title"/>
          </p:nvPr>
        </p:nvSpPr>
        <p:spPr/>
        <p:txBody>
          <a:bodyPr rtlCol="0"/>
          <a:lstStyle/>
          <a:p>
            <a:pPr rtl="0">
              <a:defRPr/>
            </a:pPr>
            <a:r>
              <a:rPr lang="es"/>
              <a:t>¿Qué significa “Inviable”?</a:t>
            </a:r>
          </a:p>
        </p:txBody>
      </p:sp>
      <p:sp>
        <p:nvSpPr>
          <p:cNvPr id="14339" name="Content Placeholder 2">
            <a:extLst>
              <a:ext uri="{FF2B5EF4-FFF2-40B4-BE49-F238E27FC236}">
                <a16:creationId xmlns:a16="http://schemas.microsoft.com/office/drawing/2014/main" id="{00FFCD9D-2F3E-4A26-ACC1-8766ACAF9275}"/>
              </a:ext>
            </a:extLst>
          </p:cNvPr>
          <p:cNvSpPr>
            <a:spLocks noGrp="1"/>
          </p:cNvSpPr>
          <p:nvPr>
            <p:ph idx="1"/>
          </p:nvPr>
        </p:nvSpPr>
        <p:spPr>
          <a:xfrm>
            <a:off x="1104293" y="1853248"/>
            <a:ext cx="8946541" cy="4195481"/>
          </a:xfrm>
        </p:spPr>
        <p:txBody>
          <a:bodyPr rtlCol="0">
            <a:normAutofit/>
          </a:bodyPr>
          <a:lstStyle/>
          <a:p>
            <a:pPr rtl="0"/>
            <a:r>
              <a:rPr lang="es" sz="3200"/>
              <a:t>Inviable significa: </a:t>
            </a:r>
          </a:p>
          <a:p>
            <a:pPr lvl="1" rtl="0"/>
            <a:r>
              <a:rPr lang="es" sz="2800"/>
              <a:t>Imposible de realizar trabajos de construcción usando sistemas convencionales de protección contra caídas </a:t>
            </a:r>
            <a:r>
              <a:rPr lang="es" sz="2800" b="1"/>
              <a:t>o</a:t>
            </a:r>
            <a:r>
              <a:rPr lang="es" sz="2800"/>
              <a:t> </a:t>
            </a:r>
          </a:p>
          <a:p>
            <a:pPr lvl="1" rtl="0"/>
            <a:r>
              <a:rPr lang="es" sz="2800"/>
              <a:t>Es tecnológicamente imposible usar protección convencional contra caídas.</a:t>
            </a:r>
          </a:p>
        </p:txBody>
      </p:sp>
      <p:sp>
        <p:nvSpPr>
          <p:cNvPr id="4" name="TextBox 3">
            <a:extLst>
              <a:ext uri="{FF2B5EF4-FFF2-40B4-BE49-F238E27FC236}">
                <a16:creationId xmlns:a16="http://schemas.microsoft.com/office/drawing/2014/main" id="{5A6BEFDF-894B-4920-8DF6-5DCC4C2A55DC}"/>
              </a:ext>
            </a:extLst>
          </p:cNvPr>
          <p:cNvSpPr txBox="1"/>
          <p:nvPr/>
        </p:nvSpPr>
        <p:spPr>
          <a:xfrm>
            <a:off x="1538963" y="6324600"/>
            <a:ext cx="4038600" cy="261938"/>
          </a:xfrm>
          <a:prstGeom prst="rect">
            <a:avLst/>
          </a:prstGeom>
          <a:noFill/>
        </p:spPr>
        <p:txBody>
          <a:bodyPr rtlCol="0">
            <a:spAutoFit/>
          </a:bodyPr>
          <a:lstStyle/>
          <a:p>
            <a:pPr rtl="0" eaLnBrk="1" hangingPunct="1">
              <a:defRPr/>
            </a:pPr>
            <a:r>
              <a:rPr lang="es" sz="1100">
                <a:solidFill>
                  <a:srgbClr val="000066"/>
                </a:solidFill>
              </a:rPr>
              <a:t>Fuente: 1926.500 (b)</a:t>
            </a:r>
          </a:p>
        </p:txBody>
      </p:sp>
    </p:spTree>
    <p:extLst>
      <p:ext uri="{BB962C8B-B14F-4D97-AF65-F5344CB8AC3E}">
        <p14:creationId xmlns:p14="http://schemas.microsoft.com/office/powerpoint/2010/main" val="166657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Aviso legal</a:t>
            </a:r>
            <a:r>
              <a:rPr lang="es" sz="3600">
                <a:latin typeface="Arial" panose="020B0604020202020204" pitchFamily="34" charset="0"/>
                <a:cs typeface="Arial" panose="020B0604020202020204" pitchFamily="34" charset="0"/>
              </a:rPr>
              <a:t>, </a:t>
            </a:r>
            <a:r>
              <a:rPr lang="es" sz="2800">
                <a:latin typeface="Arial" panose="020B0604020202020204" pitchFamily="34" charset="0"/>
                <a:cs typeface="Arial" panose="020B0604020202020204" pitchFamily="34" charset="0"/>
              </a:rPr>
              <a:t>cont.</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rtlCol="0">
            <a:normAutofit fontScale="92500" lnSpcReduction="10000"/>
          </a:bodyPr>
          <a:lstStyle/>
          <a:p>
            <a:pPr rtl="0" eaLnBrk="1" hangingPunct="1">
              <a:spcBef>
                <a:spcPct val="0"/>
              </a:spcBef>
            </a:pPr>
            <a:r>
              <a:rPr lang="es" sz="2000">
                <a:latin typeface="Arial" panose="020B0604020202020204" pitchFamily="34" charset="0"/>
                <a:cs typeface="Arial" panose="020B0604020202020204" pitchFamily="34" charset="0"/>
              </a:rPr>
              <a:t>Esta presentación no tiene la intención de proporcionar una capacitación basada en el cumplimiento, la intención es abordar la concientización sobre de peligros en la industria de la construcción residencial (es decir, la construcción de viviendas) y reconocer los riesgos presentes que se superponen en muchos lugares de trabajo de construcción. </a:t>
            </a:r>
          </a:p>
          <a:p>
            <a:pPr rtl="0" eaLnBrk="1" hangingPunct="1">
              <a:spcBef>
                <a:spcPct val="0"/>
              </a:spcBef>
            </a:pPr>
            <a:r>
              <a:rPr lang="es" sz="2000">
                <a:latin typeface="Arial" panose="020B0604020202020204" pitchFamily="34" charset="0"/>
                <a:cs typeface="Arial" panose="020B0604020202020204" pitchFamily="34" charset="0"/>
              </a:rPr>
              <a:t>Las fotografías que se muestran en esta presentación pueden representar situaciones que no cumplen con los requisitos de seguridad aplicables de OSHA.</a:t>
            </a:r>
          </a:p>
          <a:p>
            <a:pPr rtl="0" eaLnBrk="1" hangingPunct="1">
              <a:spcBef>
                <a:spcPct val="0"/>
              </a:spcBef>
            </a:pPr>
            <a:r>
              <a:rPr lang="es" sz="2000">
                <a:latin typeface="Arial" panose="020B0604020202020204" pitchFamily="34" charset="0"/>
                <a:cs typeface="Arial" panose="020B0604020202020204" pitchFamily="34" charset="0"/>
              </a:rPr>
              <a:t>No se ofrece ni se da ninguna sugerencia legal, y no se pretende ni se establece ninguna relación abogado-cliente.  Si se requiere asesoramiento legal u otro tipo de asistencia de un especialista, se deberán buscar los servicios de un profesional competente.</a:t>
            </a:r>
          </a:p>
          <a:p>
            <a:pPr rtl="0" eaLnBrk="1" hangingPunct="1">
              <a:spcBef>
                <a:spcPct val="0"/>
              </a:spcBef>
            </a:pPr>
            <a:r>
              <a:rPr lang="es" sz="2000">
                <a:latin typeface="Arial" panose="020B0604020202020204" pitchFamily="34" charset="0"/>
                <a:cs typeface="Arial" panose="020B0604020202020204" pitchFamily="34" charset="0"/>
              </a:rPr>
              <a:t>Es responsabilidad del empleador y de sus empleados cumplir con todas las normas y reglamentaciones de seguridad de OSHA y de la jurisdicción en la cual trabajan.</a:t>
            </a:r>
          </a:p>
        </p:txBody>
      </p:sp>
    </p:spTree>
    <p:extLst>
      <p:ext uri="{BB962C8B-B14F-4D97-AF65-F5344CB8AC3E}">
        <p14:creationId xmlns:p14="http://schemas.microsoft.com/office/powerpoint/2010/main" val="292013300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B355-B16F-44F8-9D6B-10B02B98385B}"/>
              </a:ext>
            </a:extLst>
          </p:cNvPr>
          <p:cNvSpPr>
            <a:spLocks noGrp="1"/>
          </p:cNvSpPr>
          <p:nvPr>
            <p:ph type="title"/>
          </p:nvPr>
        </p:nvSpPr>
        <p:spPr/>
        <p:txBody>
          <a:bodyPr rtlCol="0"/>
          <a:lstStyle/>
          <a:p>
            <a:pPr rtl="0">
              <a:defRPr/>
            </a:pPr>
            <a:r>
              <a:rPr lang="es"/>
              <a:t>Ejemplos de inviabilidad</a:t>
            </a:r>
            <a:r>
              <a:rPr lang="es" sz="3200"/>
              <a:t> </a:t>
            </a:r>
          </a:p>
        </p:txBody>
      </p:sp>
      <p:sp>
        <p:nvSpPr>
          <p:cNvPr id="24579" name="Content Placeholder 2">
            <a:extLst>
              <a:ext uri="{FF2B5EF4-FFF2-40B4-BE49-F238E27FC236}">
                <a16:creationId xmlns:a16="http://schemas.microsoft.com/office/drawing/2014/main" id="{5BA921A5-9665-466C-8D1C-3FB93BA4DEB0}"/>
              </a:ext>
            </a:extLst>
          </p:cNvPr>
          <p:cNvSpPr>
            <a:spLocks noGrp="1"/>
          </p:cNvSpPr>
          <p:nvPr>
            <p:ph idx="1"/>
          </p:nvPr>
        </p:nvSpPr>
        <p:spPr>
          <a:xfrm>
            <a:off x="773724" y="1406770"/>
            <a:ext cx="9276130" cy="4841630"/>
          </a:xfrm>
        </p:spPr>
        <p:txBody>
          <a:bodyPr rtlCol="0">
            <a:normAutofit lnSpcReduction="10000"/>
          </a:bodyPr>
          <a:lstStyle/>
          <a:p>
            <a:pPr rtl="0"/>
            <a:r>
              <a:rPr lang="es"/>
              <a:t>OSHA cree que no sería razonable esperar que un constructor de viviendas alquile una grúa cuando el lugar de trabajo es de difícil acceso (terreno o ubicación remota) o cuando el constructor de viviendas tiene solo un techo para levantar.</a:t>
            </a:r>
          </a:p>
          <a:p>
            <a:pPr rtl="0"/>
            <a:r>
              <a:rPr lang="es"/>
              <a:t>OSHA no espera que los constructores construyan andamios alrededor de todo el perímetro de una casa, o tomen otras medidas extremadamente onerosas como levantar estructuras separadas (postes de teléfono, por ejemplo) y encordar una línea de vida para usar como punto de fijación para equipos personales de detención de caídas.</a:t>
            </a:r>
            <a:endParaRPr lang="en-US" altLang="en-US" sz="3200" dirty="0"/>
          </a:p>
        </p:txBody>
      </p:sp>
      <p:sp>
        <p:nvSpPr>
          <p:cNvPr id="4" name="TextBox 3">
            <a:extLst>
              <a:ext uri="{FF2B5EF4-FFF2-40B4-BE49-F238E27FC236}">
                <a16:creationId xmlns:a16="http://schemas.microsoft.com/office/drawing/2014/main" id="{89A4EA0F-45F9-41D9-A5D4-C813DBF4B878}"/>
              </a:ext>
            </a:extLst>
          </p:cNvPr>
          <p:cNvSpPr txBox="1"/>
          <p:nvPr/>
        </p:nvSpPr>
        <p:spPr>
          <a:xfrm>
            <a:off x="1125070" y="6248400"/>
            <a:ext cx="8144854" cy="261610"/>
          </a:xfrm>
          <a:prstGeom prst="rect">
            <a:avLst/>
          </a:prstGeom>
          <a:noFill/>
        </p:spPr>
        <p:txBody>
          <a:bodyPr wrap="square" rtlCol="0">
            <a:spAutoFit/>
          </a:bodyPr>
          <a:lstStyle/>
          <a:p>
            <a:pPr rtl="0" eaLnBrk="1" hangingPunct="1">
              <a:defRPr/>
            </a:pPr>
            <a:r>
              <a:rPr lang="es" sz="1100" i="1">
                <a:solidFill>
                  <a:srgbClr val="000066"/>
                </a:solidFill>
              </a:rPr>
              <a:t>Fuente: Preámbulo a la Norma definitiva de protección contra caídas, Sección 3 - III. Resumen y explicación de la Norma definitiva, 9 de agosto de 1994</a:t>
            </a:r>
          </a:p>
        </p:txBody>
      </p:sp>
    </p:spTree>
    <p:extLst>
      <p:ext uri="{BB962C8B-B14F-4D97-AF65-F5344CB8AC3E}">
        <p14:creationId xmlns:p14="http://schemas.microsoft.com/office/powerpoint/2010/main" val="2178823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2D5B-987F-49D3-8C65-B67BB942C3D3}"/>
              </a:ext>
            </a:extLst>
          </p:cNvPr>
          <p:cNvSpPr>
            <a:spLocks noGrp="1"/>
          </p:cNvSpPr>
          <p:nvPr>
            <p:ph type="title"/>
          </p:nvPr>
        </p:nvSpPr>
        <p:spPr>
          <a:xfrm>
            <a:off x="646111" y="452718"/>
            <a:ext cx="11545889" cy="1400530"/>
          </a:xfrm>
        </p:spPr>
        <p:txBody>
          <a:bodyPr rtlCol="0"/>
          <a:lstStyle/>
          <a:p>
            <a:pPr rtl="0">
              <a:defRPr/>
            </a:pPr>
            <a:r>
              <a:rPr lang="es" sz="3600"/>
              <a:t>¿Qué significa “crear un peligro mayor”?</a:t>
            </a:r>
          </a:p>
        </p:txBody>
      </p:sp>
      <p:sp>
        <p:nvSpPr>
          <p:cNvPr id="26627" name="Content Placeholder 2">
            <a:extLst>
              <a:ext uri="{FF2B5EF4-FFF2-40B4-BE49-F238E27FC236}">
                <a16:creationId xmlns:a16="http://schemas.microsoft.com/office/drawing/2014/main" id="{B6DA1269-34FE-4C49-982E-1175AFBBA1A8}"/>
              </a:ext>
            </a:extLst>
          </p:cNvPr>
          <p:cNvSpPr>
            <a:spLocks noGrp="1"/>
          </p:cNvSpPr>
          <p:nvPr>
            <p:ph idx="1"/>
          </p:nvPr>
        </p:nvSpPr>
        <p:spPr>
          <a:xfrm>
            <a:off x="1197429" y="2398801"/>
            <a:ext cx="8458200" cy="4525963"/>
          </a:xfrm>
        </p:spPr>
        <p:txBody>
          <a:bodyPr rtlCol="0">
            <a:normAutofit/>
          </a:bodyPr>
          <a:lstStyle/>
          <a:p>
            <a:pPr rtl="0"/>
            <a:r>
              <a:rPr lang="es" sz="3200"/>
              <a:t>Peligros creados por el cumplimiento de la norma, que son mayores que los creados por el incumplimiento de esta.</a:t>
            </a:r>
          </a:p>
          <a:p>
            <a:pPr rtl="0"/>
            <a:endParaRPr lang="en-US" altLang="en-US" sz="3200" dirty="0"/>
          </a:p>
        </p:txBody>
      </p:sp>
      <p:sp>
        <p:nvSpPr>
          <p:cNvPr id="4" name="TextBox 3">
            <a:extLst>
              <a:ext uri="{FF2B5EF4-FFF2-40B4-BE49-F238E27FC236}">
                <a16:creationId xmlns:a16="http://schemas.microsoft.com/office/drawing/2014/main" id="{AAB02D41-E5A6-4C53-8153-6100F36A99A8}"/>
              </a:ext>
            </a:extLst>
          </p:cNvPr>
          <p:cNvSpPr txBox="1"/>
          <p:nvPr/>
        </p:nvSpPr>
        <p:spPr>
          <a:xfrm>
            <a:off x="1551214" y="6297705"/>
            <a:ext cx="7750629" cy="261610"/>
          </a:xfrm>
          <a:prstGeom prst="rect">
            <a:avLst/>
          </a:prstGeom>
          <a:noFill/>
        </p:spPr>
        <p:txBody>
          <a:bodyPr wrap="square" rtlCol="0">
            <a:spAutoFit/>
          </a:bodyPr>
          <a:lstStyle/>
          <a:p>
            <a:pPr rtl="0" eaLnBrk="1" hangingPunct="1">
              <a:defRPr/>
            </a:pPr>
            <a:r>
              <a:rPr lang="es" sz="1100" i="1">
                <a:solidFill>
                  <a:srgbClr val="000066"/>
                </a:solidFill>
              </a:rPr>
              <a:t>Fuente: Preámbulo a la Norma definitiva de protección contra caídas, Sección 3 - III. Resumen y explicación de la Norma definitiva, 9 de agosto de 1994</a:t>
            </a:r>
          </a:p>
        </p:txBody>
      </p:sp>
    </p:spTree>
    <p:extLst>
      <p:ext uri="{BB962C8B-B14F-4D97-AF65-F5344CB8AC3E}">
        <p14:creationId xmlns:p14="http://schemas.microsoft.com/office/powerpoint/2010/main" val="1345931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463-3DB4-4293-8091-554429A29E6A}"/>
              </a:ext>
            </a:extLst>
          </p:cNvPr>
          <p:cNvSpPr>
            <a:spLocks noGrp="1"/>
          </p:cNvSpPr>
          <p:nvPr>
            <p:ph type="title"/>
          </p:nvPr>
        </p:nvSpPr>
        <p:spPr/>
        <p:txBody>
          <a:bodyPr rtlCol="0"/>
          <a:lstStyle/>
          <a:p>
            <a:pPr rtl="0">
              <a:defRPr/>
            </a:pPr>
            <a:r>
              <a:rPr lang="es" sz="4000"/>
              <a:t>Establecer el “Peligro mayor”, cont.</a:t>
            </a:r>
          </a:p>
        </p:txBody>
      </p:sp>
      <p:sp>
        <p:nvSpPr>
          <p:cNvPr id="30723" name="Content Placeholder 2">
            <a:extLst>
              <a:ext uri="{FF2B5EF4-FFF2-40B4-BE49-F238E27FC236}">
                <a16:creationId xmlns:a16="http://schemas.microsoft.com/office/drawing/2014/main" id="{A86F8D29-AC29-40D6-BDD9-16F5BE292ADA}"/>
              </a:ext>
            </a:extLst>
          </p:cNvPr>
          <p:cNvSpPr>
            <a:spLocks noGrp="1"/>
          </p:cNvSpPr>
          <p:nvPr>
            <p:ph idx="1"/>
          </p:nvPr>
        </p:nvSpPr>
        <p:spPr>
          <a:xfrm>
            <a:off x="542612" y="1326382"/>
            <a:ext cx="9507242" cy="4922017"/>
          </a:xfrm>
        </p:spPr>
        <p:txBody>
          <a:bodyPr rtlCol="0">
            <a:normAutofit/>
          </a:bodyPr>
          <a:lstStyle/>
          <a:p>
            <a:pPr rtl="0"/>
            <a:r>
              <a:rPr lang="es" sz="2400"/>
              <a:t>OSHA reconoce que, independientemente de la capacidad del empleador para planificar por anticipado la protección contra caídas, puede haber casos en los cuales la instalación o el uso de sistemas convencionales de protección contra caídas presenten un riesgo mayor al que estarían expuestos los empleados que realizan el trabajo de construcción. </a:t>
            </a:r>
          </a:p>
          <a:p>
            <a:pPr rtl="0"/>
            <a:r>
              <a:rPr lang="es" sz="2400"/>
              <a:t>OSHA espera que un empleador que busque esgrimir ese caso </a:t>
            </a:r>
            <a:r>
              <a:rPr lang="es" sz="2400" b="1" i="1"/>
              <a:t>indique específicamente de qué forma </a:t>
            </a:r>
            <a:r>
              <a:rPr lang="es" sz="2400"/>
              <a:t>el cumplimiento del requisito de los sistemas convencionales de protección contra caídas plantearía un peligro mayor. </a:t>
            </a:r>
          </a:p>
          <a:p>
            <a:pPr rtl="0"/>
            <a:r>
              <a:rPr lang="es" sz="2400"/>
              <a:t>OSHA evaluará cada caso en relación con los méritos particulares. </a:t>
            </a:r>
          </a:p>
          <a:p>
            <a:pPr rtl="0"/>
            <a:endParaRPr lang="en-US" altLang="en-US" sz="2400" dirty="0"/>
          </a:p>
        </p:txBody>
      </p:sp>
      <p:sp>
        <p:nvSpPr>
          <p:cNvPr id="4" name="TextBox 3">
            <a:extLst>
              <a:ext uri="{FF2B5EF4-FFF2-40B4-BE49-F238E27FC236}">
                <a16:creationId xmlns:a16="http://schemas.microsoft.com/office/drawing/2014/main" id="{B2356FC6-3EAB-4BAC-BD4B-FCD5A0EAB4FB}"/>
              </a:ext>
            </a:extLst>
          </p:cNvPr>
          <p:cNvSpPr txBox="1"/>
          <p:nvPr/>
        </p:nvSpPr>
        <p:spPr>
          <a:xfrm>
            <a:off x="1306939" y="6248399"/>
            <a:ext cx="7978588" cy="261610"/>
          </a:xfrm>
          <a:prstGeom prst="rect">
            <a:avLst/>
          </a:prstGeom>
          <a:noFill/>
        </p:spPr>
        <p:txBody>
          <a:bodyPr wrap="square" rtlCol="0">
            <a:spAutoFit/>
          </a:bodyPr>
          <a:lstStyle/>
          <a:p>
            <a:pPr rtl="0" eaLnBrk="1" hangingPunct="1">
              <a:defRPr/>
            </a:pPr>
            <a:r>
              <a:rPr lang="es" sz="1100" i="1">
                <a:solidFill>
                  <a:srgbClr val="000066"/>
                </a:solidFill>
              </a:rPr>
              <a:t>Fuente: Preámbulo a la Norma definitiva de protección contra caídas, Sección 3 - III. Resumen y explicación de la Norma definitiva, 9 de agosto de 1994</a:t>
            </a:r>
          </a:p>
        </p:txBody>
      </p:sp>
    </p:spTree>
    <p:extLst>
      <p:ext uri="{BB962C8B-B14F-4D97-AF65-F5344CB8AC3E}">
        <p14:creationId xmlns:p14="http://schemas.microsoft.com/office/powerpoint/2010/main" val="1067807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B35BE515-DEAE-460D-9BB3-F6581EF5932A}"/>
              </a:ext>
            </a:extLst>
          </p:cNvPr>
          <p:cNvSpPr>
            <a:spLocks noGrp="1" noChangeArrowheads="1"/>
          </p:cNvSpPr>
          <p:nvPr>
            <p:ph type="title"/>
          </p:nvPr>
        </p:nvSpPr>
        <p:spPr/>
        <p:txBody>
          <a:bodyPr rtlCol="0"/>
          <a:lstStyle/>
          <a:p>
            <a:pPr rtl="0" eaLnBrk="1" hangingPunct="1">
              <a:defRPr/>
            </a:pPr>
            <a:r>
              <a:rPr lang="es" sz="3600"/>
              <a:t>Plan de Protección contra caídas</a:t>
            </a:r>
          </a:p>
        </p:txBody>
      </p:sp>
      <p:sp>
        <p:nvSpPr>
          <p:cNvPr id="32771" name="Content Placeholder 3">
            <a:extLst>
              <a:ext uri="{FF2B5EF4-FFF2-40B4-BE49-F238E27FC236}">
                <a16:creationId xmlns:a16="http://schemas.microsoft.com/office/drawing/2014/main" id="{0BD143EA-675D-41A7-918E-DA2D67404412}"/>
              </a:ext>
            </a:extLst>
          </p:cNvPr>
          <p:cNvSpPr>
            <a:spLocks noGrp="1"/>
          </p:cNvSpPr>
          <p:nvPr>
            <p:ph idx="1"/>
          </p:nvPr>
        </p:nvSpPr>
        <p:spPr>
          <a:xfrm>
            <a:off x="646112" y="1527350"/>
            <a:ext cx="9403742" cy="4721050"/>
          </a:xfrm>
        </p:spPr>
        <p:txBody>
          <a:bodyPr rtlCol="0">
            <a:normAutofit/>
          </a:bodyPr>
          <a:lstStyle/>
          <a:p>
            <a:pPr rtl="0"/>
            <a:r>
              <a:rPr lang="es" sz="2900"/>
              <a:t>Esta opción está disponible para aquellos dedicados al trabajo de “construcción residencial” que puedan establecer que la protección convencional contra caídas no es factible ni crea un peligro mayor. </a:t>
            </a:r>
          </a:p>
          <a:p>
            <a:pPr rtl="0"/>
            <a:r>
              <a:rPr lang="es" sz="2900" b="1"/>
              <a:t>Nota:</a:t>
            </a:r>
            <a:r>
              <a:rPr lang="es" sz="2900"/>
              <a:t> Es presunción de OSHA que la protección contra caídas convencional </a:t>
            </a:r>
            <a:r>
              <a:rPr lang="es" sz="2900" b="1" i="1"/>
              <a:t>es </a:t>
            </a:r>
            <a:r>
              <a:rPr lang="es" sz="2900"/>
              <a:t>factible </a:t>
            </a:r>
            <a:r>
              <a:rPr lang="es" sz="2900" u="sng"/>
              <a:t>y</a:t>
            </a:r>
            <a:r>
              <a:rPr lang="es" sz="2900"/>
              <a:t> </a:t>
            </a:r>
            <a:r>
              <a:rPr lang="es" sz="2900" b="1" i="1"/>
              <a:t>no creará</a:t>
            </a:r>
            <a:r>
              <a:rPr lang="es" sz="2900"/>
              <a:t> un peligro mayor, y es responsabilidad del empleador establecer que es apropiado implementar un plan de protección contra caídas. </a:t>
            </a:r>
          </a:p>
        </p:txBody>
      </p:sp>
    </p:spTree>
    <p:extLst>
      <p:ext uri="{BB962C8B-B14F-4D97-AF65-F5344CB8AC3E}">
        <p14:creationId xmlns:p14="http://schemas.microsoft.com/office/powerpoint/2010/main" val="18041395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57CB526A-6031-4B6B-83FF-0540A5798C93}"/>
              </a:ext>
            </a:extLst>
          </p:cNvPr>
          <p:cNvSpPr>
            <a:spLocks noGrp="1" noChangeArrowheads="1"/>
          </p:cNvSpPr>
          <p:nvPr>
            <p:ph type="title"/>
          </p:nvPr>
        </p:nvSpPr>
        <p:spPr/>
        <p:txBody>
          <a:bodyPr rtlCol="0"/>
          <a:lstStyle/>
          <a:p>
            <a:pPr rtl="0" eaLnBrk="1" hangingPunct="1">
              <a:defRPr/>
            </a:pPr>
            <a:r>
              <a:rPr lang="es" dirty="0"/>
              <a:t>Plan de Protección contra </a:t>
            </a:r>
            <a:r>
              <a:rPr lang="es" dirty="0" smtClean="0"/>
              <a:t>caídas </a:t>
            </a:r>
            <a:endParaRPr lang="es" dirty="0"/>
          </a:p>
        </p:txBody>
      </p:sp>
      <p:sp>
        <p:nvSpPr>
          <p:cNvPr id="34819" name="Rectangle 3">
            <a:extLst>
              <a:ext uri="{FF2B5EF4-FFF2-40B4-BE49-F238E27FC236}">
                <a16:creationId xmlns:a16="http://schemas.microsoft.com/office/drawing/2014/main" id="{24A6AEC1-E188-49A2-ABE1-FCA863694BDA}"/>
              </a:ext>
            </a:extLst>
          </p:cNvPr>
          <p:cNvSpPr>
            <a:spLocks noGrp="1" noChangeArrowheads="1"/>
          </p:cNvSpPr>
          <p:nvPr>
            <p:ph idx="1"/>
          </p:nvPr>
        </p:nvSpPr>
        <p:spPr/>
        <p:txBody>
          <a:bodyPr rtlCol="0"/>
          <a:lstStyle/>
          <a:p>
            <a:pPr rtl="0" eaLnBrk="1" hangingPunct="1">
              <a:lnSpc>
                <a:spcPct val="90000"/>
              </a:lnSpc>
            </a:pPr>
            <a:r>
              <a:rPr lang="es" b="1" dirty="0"/>
              <a:t>Plan por escrito y específico para el sitio,</a:t>
            </a:r>
            <a:r>
              <a:rPr lang="es" dirty="0"/>
              <a:t> que identifica y evalúa los riesgos de caídas en el lugar de trabajo, establece los métodos de protección que se utilizarán y evalúa la capacidad de los trabajadores para seguir las normas de trabajo relacionadas y utilizar el equipo de forma segura.</a:t>
            </a:r>
          </a:p>
        </p:txBody>
      </p:sp>
      <p:sp>
        <p:nvSpPr>
          <p:cNvPr id="34820" name="Rectangle 4">
            <a:extLst>
              <a:ext uri="{FF2B5EF4-FFF2-40B4-BE49-F238E27FC236}">
                <a16:creationId xmlns:a16="http://schemas.microsoft.com/office/drawing/2014/main" id="{9310EFB6-CF9B-4A24-8961-611B808FB7B3}"/>
              </a:ext>
            </a:extLst>
          </p:cNvPr>
          <p:cNvSpPr>
            <a:spLocks noChangeArrowheads="1"/>
          </p:cNvSpPr>
          <p:nvPr/>
        </p:nvSpPr>
        <p:spPr bwMode="auto">
          <a:xfrm>
            <a:off x="2514601" y="4724400"/>
            <a:ext cx="6761163" cy="523220"/>
          </a:xfrm>
          <a:prstGeom prst="rect">
            <a:avLst/>
          </a:prstGeom>
          <a:solidFill>
            <a:srgbClr val="FF0000"/>
          </a:solidFill>
          <a:ln w="38100" cmpd="dbl">
            <a:solidFill>
              <a:schemeClr val="tx1"/>
            </a:solidFill>
            <a:miter lim="800000"/>
            <a:headEnd/>
            <a:tailEnd/>
          </a:ln>
          <a:effectLst>
            <a:outerShdw dist="35921" dir="2700000" algn="ctr" rotWithShape="0">
              <a:schemeClr val="bg2"/>
            </a:outerShdw>
          </a:effectLst>
        </p:spPr>
        <p:txBody>
          <a:bodyPr lIns="0" rIns="0" rtlCol="0">
            <a:spAutoFit/>
          </a:bodyPr>
          <a:lstStyle>
            <a:lvl1pPr marL="60325" indent="-60325">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rtl="0" eaLnBrk="1" hangingPunct="1">
              <a:buFontTx/>
              <a:buNone/>
            </a:pPr>
            <a:r>
              <a:rPr lang="es" sz="2800"/>
              <a:t>	Una P</a:t>
            </a:r>
            <a:r>
              <a:rPr lang="es" sz="2800" i="1"/>
              <a:t>ersona calificada</a:t>
            </a:r>
            <a:r>
              <a:rPr lang="es" sz="2800"/>
              <a:t> desarrolla el plan.</a:t>
            </a:r>
            <a:endParaRPr lang="en-US" altLang="en-US" sz="2800">
              <a:solidFill>
                <a:schemeClr val="bg2"/>
              </a:solidFill>
            </a:endParaRPr>
          </a:p>
        </p:txBody>
      </p:sp>
      <p:sp>
        <p:nvSpPr>
          <p:cNvPr id="34821" name="Rectangle 5">
            <a:extLst>
              <a:ext uri="{FF2B5EF4-FFF2-40B4-BE49-F238E27FC236}">
                <a16:creationId xmlns:a16="http://schemas.microsoft.com/office/drawing/2014/main" id="{697B7F8A-45BA-4E41-9AA8-A0AF73B40DBE}"/>
              </a:ext>
            </a:extLst>
          </p:cNvPr>
          <p:cNvSpPr>
            <a:spLocks noChangeArrowheads="1"/>
          </p:cNvSpPr>
          <p:nvPr/>
        </p:nvSpPr>
        <p:spPr bwMode="auto">
          <a:xfrm>
            <a:off x="2828925" y="5259388"/>
            <a:ext cx="7253288" cy="523220"/>
          </a:xfrm>
          <a:prstGeom prst="rect">
            <a:avLst/>
          </a:prstGeom>
          <a:solidFill>
            <a:srgbClr val="339966"/>
          </a:solidFill>
          <a:ln w="38100" cmpd="dbl">
            <a:solidFill>
              <a:schemeClr val="tx1"/>
            </a:solidFill>
            <a:miter lim="800000"/>
            <a:headEnd/>
            <a:tailEnd/>
          </a:ln>
          <a:effectLst>
            <a:outerShdw dist="35921" dir="2700000" algn="ctr" rotWithShape="0">
              <a:schemeClr val="bg2"/>
            </a:outerShdw>
          </a:effectLst>
        </p:spPr>
        <p:txBody>
          <a:bodyPr lIns="0" rIns="0" rtlCol="0">
            <a:spAutoFit/>
          </a:bodyPr>
          <a:lstStyle>
            <a:lvl1pPr marL="60325" indent="-60325">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rtl="0" eaLnBrk="1" hangingPunct="1">
              <a:buFontTx/>
              <a:buNone/>
            </a:pPr>
            <a:r>
              <a:rPr lang="es" sz="2800"/>
              <a:t>Una</a:t>
            </a:r>
            <a:r>
              <a:rPr lang="es" sz="2800" i="1"/>
              <a:t> Persona competente</a:t>
            </a:r>
            <a:r>
              <a:rPr lang="es" sz="2800"/>
              <a:t> implementa el plan.</a:t>
            </a:r>
          </a:p>
        </p:txBody>
      </p:sp>
    </p:spTree>
    <p:extLst>
      <p:ext uri="{BB962C8B-B14F-4D97-AF65-F5344CB8AC3E}">
        <p14:creationId xmlns:p14="http://schemas.microsoft.com/office/powerpoint/2010/main" val="17587540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CD21-B4F1-4C88-BFAB-19B0EFAF7751}"/>
              </a:ext>
            </a:extLst>
          </p:cNvPr>
          <p:cNvSpPr>
            <a:spLocks noGrp="1"/>
          </p:cNvSpPr>
          <p:nvPr>
            <p:ph type="title"/>
          </p:nvPr>
        </p:nvSpPr>
        <p:spPr>
          <a:xfrm>
            <a:off x="646111" y="452718"/>
            <a:ext cx="10220363" cy="1400530"/>
          </a:xfrm>
        </p:spPr>
        <p:txBody>
          <a:bodyPr rtlCol="0"/>
          <a:lstStyle/>
          <a:p>
            <a:pPr rtl="0">
              <a:defRPr/>
            </a:pPr>
            <a:r>
              <a:rPr lang="es" dirty="0"/>
              <a:t>Plan de Protección contra caídas, cont.</a:t>
            </a:r>
          </a:p>
        </p:txBody>
      </p:sp>
      <p:sp>
        <p:nvSpPr>
          <p:cNvPr id="36867" name="Content Placeholder 2">
            <a:extLst>
              <a:ext uri="{FF2B5EF4-FFF2-40B4-BE49-F238E27FC236}">
                <a16:creationId xmlns:a16="http://schemas.microsoft.com/office/drawing/2014/main" id="{DCC1C4DC-C2C8-4F6F-BAB4-F81A6DD92497}"/>
              </a:ext>
            </a:extLst>
          </p:cNvPr>
          <p:cNvSpPr>
            <a:spLocks noGrp="1"/>
          </p:cNvSpPr>
          <p:nvPr>
            <p:ph idx="1"/>
          </p:nvPr>
        </p:nvSpPr>
        <p:spPr>
          <a:xfrm>
            <a:off x="1981200" y="1600201"/>
            <a:ext cx="8382000" cy="4525963"/>
          </a:xfrm>
        </p:spPr>
        <p:txBody>
          <a:bodyPr rtlCol="0"/>
          <a:lstStyle/>
          <a:p>
            <a:pPr rtl="0"/>
            <a:r>
              <a:rPr lang="es"/>
              <a:t>OSHA considera que la implementación de un plan de protección contra caídas, que describe medidas alternativas de protección contra caídas, es un </a:t>
            </a:r>
            <a:r>
              <a:rPr lang="es" b="1"/>
              <a:t>“último recurso”. </a:t>
            </a:r>
          </a:p>
          <a:p>
            <a:pPr lvl="1" rtl="0"/>
            <a:r>
              <a:rPr lang="es"/>
              <a:t>Permitido solo donde se hayan agotado las otras opciones de protección contra caídas. </a:t>
            </a:r>
          </a:p>
        </p:txBody>
      </p:sp>
      <p:sp>
        <p:nvSpPr>
          <p:cNvPr id="4" name="TextBox 3">
            <a:extLst>
              <a:ext uri="{FF2B5EF4-FFF2-40B4-BE49-F238E27FC236}">
                <a16:creationId xmlns:a16="http://schemas.microsoft.com/office/drawing/2014/main" id="{6CCF6C36-3384-48D9-B138-5CD32B87610E}"/>
              </a:ext>
            </a:extLst>
          </p:cNvPr>
          <p:cNvSpPr txBox="1"/>
          <p:nvPr/>
        </p:nvSpPr>
        <p:spPr>
          <a:xfrm>
            <a:off x="1365901" y="6126164"/>
            <a:ext cx="7965141" cy="261610"/>
          </a:xfrm>
          <a:prstGeom prst="rect">
            <a:avLst/>
          </a:prstGeom>
          <a:noFill/>
        </p:spPr>
        <p:txBody>
          <a:bodyPr wrap="square" rtlCol="0">
            <a:spAutoFit/>
          </a:bodyPr>
          <a:lstStyle/>
          <a:p>
            <a:pPr rtl="0" eaLnBrk="1" hangingPunct="1">
              <a:defRPr/>
            </a:pPr>
            <a:r>
              <a:rPr lang="es" sz="1100" i="1">
                <a:solidFill>
                  <a:srgbClr val="000066"/>
                </a:solidFill>
              </a:rPr>
              <a:t>Fuente: Preámbulo a la Norma definitiva de protección contra caídas, Sección 3 - III. Resumen y explicación de la Norma definitiva, 9 de agosto de 1994</a:t>
            </a:r>
          </a:p>
        </p:txBody>
      </p:sp>
    </p:spTree>
    <p:extLst>
      <p:ext uri="{BB962C8B-B14F-4D97-AF65-F5344CB8AC3E}">
        <p14:creationId xmlns:p14="http://schemas.microsoft.com/office/powerpoint/2010/main" val="2028199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544F560-6872-4DA4-8F88-8F1E17310E72}"/>
              </a:ext>
            </a:extLst>
          </p:cNvPr>
          <p:cNvSpPr>
            <a:spLocks noGrp="1" noChangeArrowheads="1"/>
          </p:cNvSpPr>
          <p:nvPr>
            <p:ph type="title"/>
          </p:nvPr>
        </p:nvSpPr>
        <p:spPr>
          <a:xfrm>
            <a:off x="368440" y="457201"/>
            <a:ext cx="10972800" cy="1066800"/>
          </a:xfrm>
        </p:spPr>
        <p:txBody>
          <a:bodyPr rtlCol="0"/>
          <a:lstStyle/>
          <a:p>
            <a:pPr rtl="0" eaLnBrk="1" hangingPunct="1">
              <a:defRPr/>
            </a:pPr>
            <a:r>
              <a:rPr lang="es" dirty="0"/>
              <a:t>Plan de Protección contra </a:t>
            </a:r>
            <a:r>
              <a:rPr lang="es" dirty="0" smtClean="0"/>
              <a:t>caídas  </a:t>
            </a:r>
            <a:endParaRPr lang="es" dirty="0"/>
          </a:p>
        </p:txBody>
      </p:sp>
      <p:sp>
        <p:nvSpPr>
          <p:cNvPr id="43011" name="Rectangle 3">
            <a:extLst>
              <a:ext uri="{FF2B5EF4-FFF2-40B4-BE49-F238E27FC236}">
                <a16:creationId xmlns:a16="http://schemas.microsoft.com/office/drawing/2014/main" id="{38225AB8-0479-415E-BB7F-F7CF0CE81C42}"/>
              </a:ext>
            </a:extLst>
          </p:cNvPr>
          <p:cNvSpPr>
            <a:spLocks noGrp="1" noChangeArrowheads="1"/>
          </p:cNvSpPr>
          <p:nvPr>
            <p:ph type="body" sz="half" idx="1"/>
          </p:nvPr>
        </p:nvSpPr>
        <p:spPr>
          <a:xfrm>
            <a:off x="1523999" y="1524001"/>
            <a:ext cx="8745415" cy="4525963"/>
          </a:xfrm>
        </p:spPr>
        <p:txBody>
          <a:bodyPr rtlCol="0"/>
          <a:lstStyle/>
          <a:p>
            <a:pPr rtl="0" eaLnBrk="1" hangingPunct="1"/>
            <a:r>
              <a:rPr lang="es" dirty="0"/>
              <a:t>Un plan de protección contra caídas deberá identificar cómo y dónde se usará la protección contra caídas en el lugar de trabajo y también las prácticas de trabajo seguro que se utilizarán.</a:t>
            </a:r>
          </a:p>
        </p:txBody>
      </p:sp>
      <p:sp>
        <p:nvSpPr>
          <p:cNvPr id="43013" name="TextBox 5">
            <a:extLst>
              <a:ext uri="{FF2B5EF4-FFF2-40B4-BE49-F238E27FC236}">
                <a16:creationId xmlns:a16="http://schemas.microsoft.com/office/drawing/2014/main" id="{D6838FC9-F159-443F-951B-9EFE91884068}"/>
              </a:ext>
            </a:extLst>
          </p:cNvPr>
          <p:cNvSpPr txBox="1">
            <a:spLocks noChangeArrowheads="1"/>
          </p:cNvSpPr>
          <p:nvPr/>
        </p:nvSpPr>
        <p:spPr bwMode="auto">
          <a:xfrm>
            <a:off x="824753" y="4884270"/>
            <a:ext cx="9144000" cy="1422400"/>
          </a:xfrm>
          <a:prstGeom prst="rect">
            <a:avLst/>
          </a:prstGeom>
          <a:solidFill>
            <a:schemeClr val="bg1"/>
          </a:solidFill>
          <a:ln w="9525">
            <a:solidFill>
              <a:schemeClr val="tx1"/>
            </a:solidFill>
            <a:miter lim="800000"/>
            <a:headEnd/>
            <a:tailEnd/>
          </a:ln>
        </p:spPr>
        <p:txBody>
          <a:bodyPr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rtl="0" eaLnBrk="1" hangingPunct="1">
              <a:lnSpc>
                <a:spcPct val="90000"/>
              </a:lnSpc>
              <a:spcBef>
                <a:spcPct val="0"/>
              </a:spcBef>
              <a:buFontTx/>
              <a:buNone/>
            </a:pPr>
            <a:r>
              <a:rPr lang="es" sz="2400" b="1">
                <a:solidFill>
                  <a:schemeClr val="tx1"/>
                </a:solidFill>
              </a:rPr>
              <a:t>NOTA: Antes de implementar el plan de protección contra caídas (1926.502 (k)) </a:t>
            </a:r>
            <a:r>
              <a:rPr lang="es" sz="2400">
                <a:solidFill>
                  <a:srgbClr val="FF0000"/>
                </a:solidFill>
              </a:rPr>
              <a:t>el empleador tiene la </a:t>
            </a:r>
            <a:r>
              <a:rPr lang="es" sz="2400" b="1">
                <a:solidFill>
                  <a:srgbClr val="FF0000"/>
                </a:solidFill>
              </a:rPr>
              <a:t>carga</a:t>
            </a:r>
            <a:r>
              <a:rPr lang="es" sz="2400">
                <a:solidFill>
                  <a:srgbClr val="FF0000"/>
                </a:solidFill>
              </a:rPr>
              <a:t> </a:t>
            </a:r>
            <a:r>
              <a:rPr lang="es" sz="2400">
                <a:solidFill>
                  <a:schemeClr val="tx1"/>
                </a:solidFill>
              </a:rPr>
              <a:t>probar por qué el uso de la protección convencional contra caídas no es factible o crea un riesgo mayor.</a:t>
            </a:r>
            <a:endParaRPr lang="en-US" altLang="en-US" sz="2400" b="1">
              <a:solidFill>
                <a:schemeClr val="tx1"/>
              </a:solidFill>
            </a:endParaRPr>
          </a:p>
        </p:txBody>
      </p:sp>
    </p:spTree>
    <p:extLst>
      <p:ext uri="{BB962C8B-B14F-4D97-AF65-F5344CB8AC3E}">
        <p14:creationId xmlns:p14="http://schemas.microsoft.com/office/powerpoint/2010/main" val="148249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316064C8-16BE-4C7E-85A7-B18EF6943EA2}"/>
              </a:ext>
            </a:extLst>
          </p:cNvPr>
          <p:cNvSpPr>
            <a:spLocks noGrp="1" noChangeArrowheads="1"/>
          </p:cNvSpPr>
          <p:nvPr>
            <p:ph type="title"/>
          </p:nvPr>
        </p:nvSpPr>
        <p:spPr/>
        <p:txBody>
          <a:bodyPr rtlCol="0"/>
          <a:lstStyle/>
          <a:p>
            <a:pPr rtl="0" eaLnBrk="1" hangingPunct="1">
              <a:defRPr/>
            </a:pPr>
            <a:r>
              <a:rPr lang="es" dirty="0"/>
              <a:t>Plan de Protección contra </a:t>
            </a:r>
            <a:r>
              <a:rPr lang="es" dirty="0" smtClean="0"/>
              <a:t>caídas   </a:t>
            </a:r>
            <a:endParaRPr lang="es" dirty="0"/>
          </a:p>
        </p:txBody>
      </p:sp>
      <p:sp>
        <p:nvSpPr>
          <p:cNvPr id="45059" name="Rectangle 3">
            <a:extLst>
              <a:ext uri="{FF2B5EF4-FFF2-40B4-BE49-F238E27FC236}">
                <a16:creationId xmlns:a16="http://schemas.microsoft.com/office/drawing/2014/main" id="{363F972B-D55F-428B-83E9-E3A381887051}"/>
              </a:ext>
            </a:extLst>
          </p:cNvPr>
          <p:cNvSpPr>
            <a:spLocks noGrp="1" noChangeArrowheads="1"/>
          </p:cNvSpPr>
          <p:nvPr>
            <p:ph idx="1"/>
          </p:nvPr>
        </p:nvSpPr>
        <p:spPr>
          <a:xfrm>
            <a:off x="1104293" y="1853248"/>
            <a:ext cx="8946541" cy="4195481"/>
          </a:xfrm>
        </p:spPr>
        <p:txBody>
          <a:bodyPr rtlCol="0">
            <a:normAutofit fontScale="92500"/>
          </a:bodyPr>
          <a:lstStyle/>
          <a:p>
            <a:pPr rtl="0" eaLnBrk="1" hangingPunct="1">
              <a:lnSpc>
                <a:spcPct val="90000"/>
              </a:lnSpc>
            </a:pPr>
            <a:r>
              <a:rPr lang="es" sz="2900" dirty="0"/>
              <a:t>Documenta las razones por las cuales el uso de sistemas convencionales de protección contra caídas no son factibles o su uso crea un riesgo mayor.</a:t>
            </a:r>
          </a:p>
          <a:p>
            <a:pPr rtl="0" eaLnBrk="1" hangingPunct="1">
              <a:lnSpc>
                <a:spcPct val="90000"/>
              </a:lnSpc>
            </a:pPr>
            <a:r>
              <a:rPr lang="es" sz="2900" dirty="0"/>
              <a:t>Incluye una discusión escrita de otras medidas que se tomarán para reducir o eliminar el peligro de caída. </a:t>
            </a:r>
          </a:p>
          <a:p>
            <a:pPr rtl="0" eaLnBrk="1" hangingPunct="1">
              <a:lnSpc>
                <a:spcPct val="90000"/>
              </a:lnSpc>
            </a:pPr>
            <a:r>
              <a:rPr lang="es" sz="2900" dirty="0"/>
              <a:t>Identifica las ubicaciones donde no se puede usar la protección convencional contra caídas y luego clasifica estas áreas como </a:t>
            </a:r>
            <a:r>
              <a:rPr lang="es" sz="2900" i="1" dirty="0"/>
              <a:t>zonas de acceso controlado (CAZ).</a:t>
            </a:r>
          </a:p>
          <a:p>
            <a:pPr rtl="0" eaLnBrk="1" hangingPunct="1">
              <a:lnSpc>
                <a:spcPct val="90000"/>
              </a:lnSpc>
            </a:pPr>
            <a:endParaRPr lang="en-US" altLang="en-US" dirty="0"/>
          </a:p>
          <a:p>
            <a:pPr rtl="0" eaLnBrk="1" hangingPunct="1">
              <a:lnSpc>
                <a:spcPct val="90000"/>
              </a:lnSpc>
            </a:pPr>
            <a:endParaRPr lang="en-US" altLang="en-US" dirty="0"/>
          </a:p>
        </p:txBody>
      </p:sp>
    </p:spTree>
    <p:extLst>
      <p:ext uri="{BB962C8B-B14F-4D97-AF65-F5344CB8AC3E}">
        <p14:creationId xmlns:p14="http://schemas.microsoft.com/office/powerpoint/2010/main" val="45387624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D855-E897-4D9D-9527-EC7E9318DAF3}"/>
              </a:ext>
            </a:extLst>
          </p:cNvPr>
          <p:cNvSpPr>
            <a:spLocks noGrp="1"/>
          </p:cNvSpPr>
          <p:nvPr>
            <p:ph type="title"/>
          </p:nvPr>
        </p:nvSpPr>
        <p:spPr/>
        <p:txBody>
          <a:bodyPr rtlCol="0"/>
          <a:lstStyle/>
          <a:p>
            <a:pPr rtl="0">
              <a:defRPr/>
            </a:pPr>
            <a:r>
              <a:rPr lang="es" dirty="0" smtClean="0"/>
              <a:t> Plan </a:t>
            </a:r>
            <a:r>
              <a:rPr lang="es" dirty="0"/>
              <a:t>de Protección contra caídas, </a:t>
            </a:r>
            <a:r>
              <a:rPr lang="es" sz="3600" dirty="0"/>
              <a:t>cont.</a:t>
            </a:r>
          </a:p>
        </p:txBody>
      </p:sp>
      <p:sp>
        <p:nvSpPr>
          <p:cNvPr id="47107" name="Content Placeholder 2">
            <a:extLst>
              <a:ext uri="{FF2B5EF4-FFF2-40B4-BE49-F238E27FC236}">
                <a16:creationId xmlns:a16="http://schemas.microsoft.com/office/drawing/2014/main" id="{811D6ECC-3D89-46E0-9788-73E53E67B11B}"/>
              </a:ext>
            </a:extLst>
          </p:cNvPr>
          <p:cNvSpPr>
            <a:spLocks noGrp="1"/>
          </p:cNvSpPr>
          <p:nvPr>
            <p:ph idx="1"/>
          </p:nvPr>
        </p:nvSpPr>
        <p:spPr/>
        <p:txBody>
          <a:bodyPr rtlCol="0"/>
          <a:lstStyle/>
          <a:p>
            <a:pPr rtl="0"/>
            <a:r>
              <a:rPr lang="es" dirty="0"/>
              <a:t>Debe ser </a:t>
            </a:r>
            <a:r>
              <a:rPr lang="es" b="1" dirty="0"/>
              <a:t>por escrito </a:t>
            </a:r>
            <a:r>
              <a:rPr lang="es" b="1" u="sng" dirty="0"/>
              <a:t>y</a:t>
            </a:r>
            <a:r>
              <a:rPr lang="es" b="1" dirty="0"/>
              <a:t> específico para el sitio</a:t>
            </a:r>
            <a:r>
              <a:rPr lang="es" dirty="0"/>
              <a:t>. </a:t>
            </a:r>
          </a:p>
          <a:p>
            <a:pPr rtl="0"/>
            <a:r>
              <a:rPr lang="es" dirty="0"/>
              <a:t>Un plan escrito elaborado para el uso repetitivo en un estilo/modelo de casa en particular se considerará</a:t>
            </a:r>
            <a:r>
              <a:rPr lang="es" b="1" dirty="0"/>
              <a:t> específico para el sitio</a:t>
            </a:r>
            <a:r>
              <a:rPr lang="es" dirty="0"/>
              <a:t> con respecto a un sitio en particular solo si se tienen plenamente en cuenta todas las cuestiones relacionadas con la protección contra caídas en ese lugar. </a:t>
            </a:r>
            <a:endParaRPr lang="en-US" altLang="en-US" b="1" dirty="0"/>
          </a:p>
        </p:txBody>
      </p:sp>
    </p:spTree>
    <p:extLst>
      <p:ext uri="{BB962C8B-B14F-4D97-AF65-F5344CB8AC3E}">
        <p14:creationId xmlns:p14="http://schemas.microsoft.com/office/powerpoint/2010/main" val="3964679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779DA1C1-A06E-457B-B10F-E034685F5639}"/>
              </a:ext>
            </a:extLst>
          </p:cNvPr>
          <p:cNvSpPr>
            <a:spLocks noGrp="1" noChangeArrowheads="1"/>
          </p:cNvSpPr>
          <p:nvPr>
            <p:ph type="title"/>
          </p:nvPr>
        </p:nvSpPr>
        <p:spPr/>
        <p:txBody>
          <a:bodyPr rtlCol="0"/>
          <a:lstStyle/>
          <a:p>
            <a:pPr rtl="0" eaLnBrk="1" hangingPunct="1">
              <a:defRPr/>
            </a:pPr>
            <a:r>
              <a:rPr lang="es" dirty="0" smtClean="0"/>
              <a:t> Plan </a:t>
            </a:r>
            <a:r>
              <a:rPr lang="es" dirty="0"/>
              <a:t>de Protección contra caídas, </a:t>
            </a:r>
            <a:r>
              <a:rPr lang="es" sz="3600" dirty="0"/>
              <a:t>cont</a:t>
            </a:r>
            <a:r>
              <a:rPr lang="es" sz="3600" dirty="0" smtClean="0"/>
              <a:t>. </a:t>
            </a:r>
            <a:endParaRPr lang="es" sz="3600" dirty="0"/>
          </a:p>
        </p:txBody>
      </p:sp>
      <p:sp>
        <p:nvSpPr>
          <p:cNvPr id="49155" name="Rectangle 3">
            <a:extLst>
              <a:ext uri="{FF2B5EF4-FFF2-40B4-BE49-F238E27FC236}">
                <a16:creationId xmlns:a16="http://schemas.microsoft.com/office/drawing/2014/main" id="{9E3CAE44-CB2A-4BD5-AB40-A885F2FA8729}"/>
              </a:ext>
            </a:extLst>
          </p:cNvPr>
          <p:cNvSpPr>
            <a:spLocks noGrp="1" noChangeArrowheads="1"/>
          </p:cNvSpPr>
          <p:nvPr>
            <p:ph idx="1"/>
          </p:nvPr>
        </p:nvSpPr>
        <p:spPr>
          <a:xfrm>
            <a:off x="462224" y="1524001"/>
            <a:ext cx="9748576" cy="4937089"/>
          </a:xfrm>
        </p:spPr>
        <p:txBody>
          <a:bodyPr rtlCol="0">
            <a:normAutofit/>
          </a:bodyPr>
          <a:lstStyle/>
          <a:p>
            <a:pPr rtl="0" eaLnBrk="1" hangingPunct="1"/>
            <a:r>
              <a:rPr lang="es" sz="2600"/>
              <a:t>Plásmelo por escrito y consérvelo en el lugar de trabajo.</a:t>
            </a:r>
          </a:p>
          <a:p>
            <a:pPr rtl="0" eaLnBrk="1" hangingPunct="1"/>
            <a:r>
              <a:rPr lang="es" sz="2600"/>
              <a:t>Debe mantenerse vigente y actualizado.</a:t>
            </a:r>
          </a:p>
          <a:p>
            <a:pPr rtl="0" eaLnBrk="1" hangingPunct="1"/>
            <a:r>
              <a:rPr lang="es" sz="2600"/>
              <a:t>Implementación/supervisión por personas designadas.</a:t>
            </a:r>
          </a:p>
          <a:p>
            <a:pPr rtl="0" eaLnBrk="1" hangingPunct="1"/>
            <a:r>
              <a:rPr lang="es" sz="2600"/>
              <a:t>Deberá incluir:</a:t>
            </a:r>
          </a:p>
          <a:p>
            <a:pPr lvl="1" rtl="0" eaLnBrk="1" hangingPunct="1"/>
            <a:r>
              <a:rPr lang="es"/>
              <a:t>Las razones por las cuales las protecciones “convencionales” contra caídas son inviables o crean un peligro mayor.</a:t>
            </a:r>
          </a:p>
          <a:p>
            <a:pPr lvl="1" rtl="0" eaLnBrk="1" hangingPunct="1"/>
            <a:r>
              <a:rPr lang="es"/>
              <a:t>Las medidas alternativas tendientes a </a:t>
            </a:r>
            <a:r>
              <a:rPr lang="es" b="1"/>
              <a:t>reducir</a:t>
            </a:r>
            <a:r>
              <a:rPr lang="es"/>
              <a:t> </a:t>
            </a:r>
            <a:r>
              <a:rPr lang="es" u="sng"/>
              <a:t>o</a:t>
            </a:r>
            <a:r>
              <a:rPr lang="es"/>
              <a:t> </a:t>
            </a:r>
            <a:r>
              <a:rPr lang="es" b="1"/>
              <a:t>eliminar</a:t>
            </a:r>
            <a:r>
              <a:rPr lang="es"/>
              <a:t> </a:t>
            </a:r>
            <a:r>
              <a:rPr lang="es">
                <a:solidFill>
                  <a:srgbClr val="FF0000"/>
                </a:solidFill>
              </a:rPr>
              <a:t>los riesgos de caídas</a:t>
            </a:r>
            <a:r>
              <a:rPr lang="es"/>
              <a:t>.</a:t>
            </a:r>
          </a:p>
          <a:p>
            <a:pPr lvl="1" rtl="0" eaLnBrk="1" hangingPunct="1"/>
            <a:r>
              <a:rPr lang="es"/>
              <a:t>La ubicación y qué personas pueden trabajar en la Zona de acceso controlado (CAZ).</a:t>
            </a:r>
          </a:p>
        </p:txBody>
      </p:sp>
    </p:spTree>
    <p:extLst>
      <p:ext uri="{BB962C8B-B14F-4D97-AF65-F5344CB8AC3E}">
        <p14:creationId xmlns:p14="http://schemas.microsoft.com/office/powerpoint/2010/main" val="32618915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Información de copyright © 2018 </a:t>
            </a:r>
            <a:endParaRPr lang="en-US" dirty="0"/>
          </a:p>
        </p:txBody>
      </p:sp>
      <p:sp>
        <p:nvSpPr>
          <p:cNvPr id="3" name="Content Placeholder 2"/>
          <p:cNvSpPr>
            <a:spLocks noGrp="1"/>
          </p:cNvSpPr>
          <p:nvPr>
            <p:ph idx="1"/>
          </p:nvPr>
        </p:nvSpPr>
        <p:spPr>
          <a:xfrm>
            <a:off x="1103312" y="1664208"/>
            <a:ext cx="9339136" cy="4584191"/>
          </a:xfrm>
        </p:spPr>
        <p:txBody>
          <a:bodyPr rtlCol="0">
            <a:normAutofit fontScale="62500" lnSpcReduction="20000"/>
          </a:bodyPr>
          <a:lstStyle/>
          <a:p>
            <a:pPr rtl="0"/>
            <a:r>
              <a:rPr lang="es">
                <a:latin typeface="Arial" panose="020B0604020202020204" pitchFamily="34" charset="0"/>
                <a:cs typeface="Arial" panose="020B0604020202020204" pitchFamily="34" charset="0"/>
              </a:rPr>
              <a:t>Este material es propiedad con derechos de autor de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a:t>
            </a:r>
            <a:r>
              <a:rPr lang="es">
                <a:latin typeface="Arial" panose="020B0604020202020204" pitchFamily="34" charset="0"/>
                <a:cs typeface="Arial" panose="020B0604020202020204" pitchFamily="34" charset="0"/>
              </a:rPr>
              <a:t>. Conforme con la reglamentación federal, OSHA se reserva la licencia de usar y difusión de dicho material con el propósito de promover la seguridad y la salud en el lugar de trabajo. El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 </a:t>
            </a:r>
            <a:r>
              <a:rPr lang="es">
                <a:latin typeface="Arial" panose="020B0604020202020204" pitchFamily="34" charset="0"/>
                <a:cs typeface="Arial" panose="020B0604020202020204" pitchFamily="34" charset="0"/>
              </a:rPr>
              <a:t>autorizan a los empleadores y profesionales de seguridad y salud en el lugar de trabajo a utilizar este material, distribuido por o a través de OSHA, en sus lugares o prácticas de trabajo, de acuerdo con las pautas contenidas en el material.</a:t>
            </a:r>
          </a:p>
          <a:p>
            <a:pPr rtl="0"/>
            <a:r>
              <a:rPr lang="es">
                <a:latin typeface="Arial" panose="020B0604020202020204" pitchFamily="34" charset="0"/>
                <a:cs typeface="Arial" panose="020B0604020202020204" pitchFamily="34" charset="0"/>
              </a:rPr>
              <a:t>A este fin, se concede permiso para utilizar dicho material con derechos de autor únicamente con fines no comerciales, educativos, personales o académicos. El material puede ser utilizado e incorporado en otros programas de seguridad y salud en el lugar de trabajo, con la condición de que no se cobre ninguna tarifa por el uso posterior del material. Se prohíbe el uso del material para cualquier otro propósito, en particular el uso comercial sin una autorización previa expresa y por escrito del titular de los derechos de autor. Además, cualquier modificación al material está prohibida sin la autorización previa, expresa y por escrito de los propietarios de los derechos de autor.</a:t>
            </a:r>
          </a:p>
          <a:p>
            <a:pPr rtl="0"/>
            <a:endParaRPr lang="en-US" dirty="0"/>
          </a:p>
        </p:txBody>
      </p:sp>
    </p:spTree>
    <p:extLst>
      <p:ext uri="{BB962C8B-B14F-4D97-AF65-F5344CB8AC3E}">
        <p14:creationId xmlns:p14="http://schemas.microsoft.com/office/powerpoint/2010/main" val="512387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7A880A08-46F0-4AE4-AFDB-8D0BDB1243B2}"/>
              </a:ext>
            </a:extLst>
          </p:cNvPr>
          <p:cNvSpPr>
            <a:spLocks noGrp="1" noChangeArrowheads="1"/>
          </p:cNvSpPr>
          <p:nvPr>
            <p:ph type="title"/>
          </p:nvPr>
        </p:nvSpPr>
        <p:spPr>
          <a:xfrm>
            <a:off x="646111" y="452718"/>
            <a:ext cx="11134763" cy="1400530"/>
          </a:xfrm>
        </p:spPr>
        <p:txBody>
          <a:bodyPr rtlCol="0"/>
          <a:lstStyle/>
          <a:p>
            <a:pPr rtl="0" eaLnBrk="1" hangingPunct="1">
              <a:defRPr/>
            </a:pPr>
            <a:r>
              <a:rPr lang="es" sz="3600"/>
              <a:t>Establecer una zona de acceso controlado (CAZ)</a:t>
            </a:r>
          </a:p>
        </p:txBody>
      </p:sp>
      <p:sp>
        <p:nvSpPr>
          <p:cNvPr id="51203" name="Rectangle 3">
            <a:extLst>
              <a:ext uri="{FF2B5EF4-FFF2-40B4-BE49-F238E27FC236}">
                <a16:creationId xmlns:a16="http://schemas.microsoft.com/office/drawing/2014/main" id="{421FAC9D-A10B-40C0-B0C4-714F59B86110}"/>
              </a:ext>
            </a:extLst>
          </p:cNvPr>
          <p:cNvSpPr>
            <a:spLocks noGrp="1" noChangeArrowheads="1"/>
          </p:cNvSpPr>
          <p:nvPr>
            <p:ph idx="1"/>
          </p:nvPr>
        </p:nvSpPr>
        <p:spPr/>
        <p:txBody>
          <a:bodyPr rtlCol="0"/>
          <a:lstStyle/>
          <a:p>
            <a:pPr rtl="0" eaLnBrk="1" hangingPunct="1"/>
            <a:r>
              <a:rPr lang="es"/>
              <a:t>El Área de trabajo designada/restringida que puede tener mayores riesgos relacionados con riesgos de caídas que no está protegida contra este peligro y/o caída de materiales.</a:t>
            </a:r>
          </a:p>
          <a:p>
            <a:pPr rtl="0" eaLnBrk="1" hangingPunct="1"/>
            <a:r>
              <a:rPr lang="es"/>
              <a:t>Restringir el acceso a los procesos encontrados en esta categoría de riesgo: </a:t>
            </a:r>
          </a:p>
          <a:p>
            <a:pPr lvl="1" rtl="0" eaLnBrk="1" hangingPunct="1"/>
            <a:r>
              <a:rPr lang="es"/>
              <a:t>Bordes salientes</a:t>
            </a:r>
          </a:p>
          <a:p>
            <a:pPr rtl="0" eaLnBrk="1" hangingPunct="1"/>
            <a:endParaRPr lang="en-US" altLang="en-US" dirty="0"/>
          </a:p>
        </p:txBody>
      </p:sp>
    </p:spTree>
    <p:extLst>
      <p:ext uri="{BB962C8B-B14F-4D97-AF65-F5344CB8AC3E}">
        <p14:creationId xmlns:p14="http://schemas.microsoft.com/office/powerpoint/2010/main" val="373313563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7A880A08-46F0-4AE4-AFDB-8D0BDB1243B2}"/>
              </a:ext>
            </a:extLst>
          </p:cNvPr>
          <p:cNvSpPr>
            <a:spLocks noGrp="1" noChangeArrowheads="1"/>
          </p:cNvSpPr>
          <p:nvPr>
            <p:ph type="title"/>
          </p:nvPr>
        </p:nvSpPr>
        <p:spPr>
          <a:xfrm>
            <a:off x="646111" y="452718"/>
            <a:ext cx="11134763" cy="1400530"/>
          </a:xfrm>
        </p:spPr>
        <p:txBody>
          <a:bodyPr rtlCol="0"/>
          <a:lstStyle/>
          <a:p>
            <a:pPr rtl="0" eaLnBrk="1" hangingPunct="1">
              <a:defRPr/>
            </a:pPr>
            <a:r>
              <a:rPr lang="es" sz="3600"/>
              <a:t>Requisitos para una CAZ</a:t>
            </a:r>
          </a:p>
        </p:txBody>
      </p:sp>
      <p:sp>
        <p:nvSpPr>
          <p:cNvPr id="51203" name="Rectangle 3">
            <a:extLst>
              <a:ext uri="{FF2B5EF4-FFF2-40B4-BE49-F238E27FC236}">
                <a16:creationId xmlns:a16="http://schemas.microsoft.com/office/drawing/2014/main" id="{421FAC9D-A10B-40C0-B0C4-714F59B86110}"/>
              </a:ext>
            </a:extLst>
          </p:cNvPr>
          <p:cNvSpPr>
            <a:spLocks noGrp="1" noChangeArrowheads="1"/>
          </p:cNvSpPr>
          <p:nvPr>
            <p:ph idx="1"/>
          </p:nvPr>
        </p:nvSpPr>
        <p:spPr>
          <a:xfrm>
            <a:off x="1071415" y="1608700"/>
            <a:ext cx="8946541" cy="4195481"/>
          </a:xfrm>
        </p:spPr>
        <p:txBody>
          <a:bodyPr rtlCol="0"/>
          <a:lstStyle/>
          <a:p>
            <a:pPr marL="0" indent="0" rtl="0">
              <a:lnSpc>
                <a:spcPct val="90000"/>
              </a:lnSpc>
              <a:buNone/>
            </a:pPr>
            <a:r>
              <a:rPr lang="es"/>
              <a:t>La persona competente debe:</a:t>
            </a:r>
          </a:p>
          <a:p>
            <a:pPr rtl="0">
              <a:lnSpc>
                <a:spcPct val="90000"/>
              </a:lnSpc>
            </a:pPr>
            <a:r>
              <a:rPr lang="es"/>
              <a:t>Determine dónde colocar los límites de una CAZ.</a:t>
            </a:r>
          </a:p>
          <a:p>
            <a:pPr rtl="0">
              <a:lnSpc>
                <a:spcPct val="90000"/>
              </a:lnSpc>
            </a:pPr>
            <a:r>
              <a:rPr lang="es"/>
              <a:t>Asegurarse de que los requisitos del plan de protección contra caídas estén vigentes antes de que comience el trabajo en una CAZ.</a:t>
            </a:r>
          </a:p>
          <a:p>
            <a:pPr rtl="0">
              <a:lnSpc>
                <a:spcPct val="90000"/>
              </a:lnSpc>
            </a:pPr>
            <a:r>
              <a:rPr lang="es"/>
              <a:t>Monitorear a los trabajadores mientras están en una CAZ; corregir cualquier práctica o condición insegura inmediatamente.</a:t>
            </a:r>
          </a:p>
          <a:p>
            <a:pPr rtl="0" eaLnBrk="1" hangingPunct="1"/>
            <a:endParaRPr lang="en-US" altLang="en-US" dirty="0"/>
          </a:p>
        </p:txBody>
      </p:sp>
    </p:spTree>
    <p:extLst>
      <p:ext uri="{BB962C8B-B14F-4D97-AF65-F5344CB8AC3E}">
        <p14:creationId xmlns:p14="http://schemas.microsoft.com/office/powerpoint/2010/main" val="123762487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7A880A08-46F0-4AE4-AFDB-8D0BDB1243B2}"/>
              </a:ext>
            </a:extLst>
          </p:cNvPr>
          <p:cNvSpPr>
            <a:spLocks noGrp="1" noChangeArrowheads="1"/>
          </p:cNvSpPr>
          <p:nvPr>
            <p:ph type="title"/>
          </p:nvPr>
        </p:nvSpPr>
        <p:spPr>
          <a:xfrm>
            <a:off x="646111" y="633471"/>
            <a:ext cx="11134763" cy="1400530"/>
          </a:xfrm>
        </p:spPr>
        <p:txBody>
          <a:bodyPr rtlCol="0"/>
          <a:lstStyle/>
          <a:p>
            <a:pPr rtl="0" eaLnBrk="1" hangingPunct="1">
              <a:defRPr/>
            </a:pPr>
            <a:r>
              <a:rPr lang="es" sz="3600" dirty="0"/>
              <a:t>Requisitos para una </a:t>
            </a:r>
            <a:r>
              <a:rPr lang="es" sz="3600" dirty="0" smtClean="0"/>
              <a:t>CAZ </a:t>
            </a:r>
            <a:endParaRPr lang="es" sz="3600" dirty="0"/>
          </a:p>
        </p:txBody>
      </p:sp>
      <p:sp>
        <p:nvSpPr>
          <p:cNvPr id="51203" name="Rectangle 3">
            <a:extLst>
              <a:ext uri="{FF2B5EF4-FFF2-40B4-BE49-F238E27FC236}">
                <a16:creationId xmlns:a16="http://schemas.microsoft.com/office/drawing/2014/main" id="{421FAC9D-A10B-40C0-B0C4-714F59B86110}"/>
              </a:ext>
            </a:extLst>
          </p:cNvPr>
          <p:cNvSpPr>
            <a:spLocks noGrp="1" noChangeArrowheads="1"/>
          </p:cNvSpPr>
          <p:nvPr>
            <p:ph idx="1"/>
          </p:nvPr>
        </p:nvSpPr>
        <p:spPr>
          <a:xfrm>
            <a:off x="1082047" y="1831984"/>
            <a:ext cx="9178371" cy="4195481"/>
          </a:xfrm>
        </p:spPr>
        <p:txBody>
          <a:bodyPr rtlCol="0"/>
          <a:lstStyle/>
          <a:p>
            <a:pPr marL="0" indent="0" rtl="0">
              <a:lnSpc>
                <a:spcPct val="90000"/>
              </a:lnSpc>
              <a:buNone/>
            </a:pPr>
            <a:r>
              <a:rPr lang="es" dirty="0"/>
              <a:t>La zona de acceso controlado debe ser:</a:t>
            </a:r>
          </a:p>
          <a:p>
            <a:pPr rtl="0"/>
            <a:r>
              <a:rPr lang="es" dirty="0"/>
              <a:t>Apostada en el perímetro a simple vista.</a:t>
            </a:r>
          </a:p>
          <a:p>
            <a:pPr rtl="0"/>
            <a:r>
              <a:rPr lang="es" dirty="0"/>
              <a:t>Claramente visible para una persona que se acerca al área.</a:t>
            </a:r>
          </a:p>
          <a:p>
            <a:pPr rtl="0"/>
            <a:r>
              <a:rPr lang="es" dirty="0"/>
              <a:t>Restringida al personal autorizado.</a:t>
            </a:r>
          </a:p>
          <a:p>
            <a:pPr rtl="0" eaLnBrk="1" hangingPunct="1"/>
            <a:endParaRPr lang="en-US" altLang="en-US" dirty="0"/>
          </a:p>
        </p:txBody>
      </p:sp>
    </p:spTree>
    <p:extLst>
      <p:ext uri="{BB962C8B-B14F-4D97-AF65-F5344CB8AC3E}">
        <p14:creationId xmlns:p14="http://schemas.microsoft.com/office/powerpoint/2010/main" val="53741018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1833-4579-47AA-BE93-8C3EBBB928C8}"/>
              </a:ext>
            </a:extLst>
          </p:cNvPr>
          <p:cNvSpPr>
            <a:spLocks noGrp="1"/>
          </p:cNvSpPr>
          <p:nvPr>
            <p:ph type="title"/>
          </p:nvPr>
        </p:nvSpPr>
        <p:spPr/>
        <p:txBody>
          <a:bodyPr rtlCol="0"/>
          <a:lstStyle/>
          <a:p>
            <a:pPr rtl="0">
              <a:defRPr/>
            </a:pPr>
            <a:r>
              <a:rPr lang="es" dirty="0"/>
              <a:t>Sección de evaluación	</a:t>
            </a:r>
          </a:p>
        </p:txBody>
      </p:sp>
      <p:sp>
        <p:nvSpPr>
          <p:cNvPr id="59395" name="Content Placeholder 2">
            <a:extLst>
              <a:ext uri="{FF2B5EF4-FFF2-40B4-BE49-F238E27FC236}">
                <a16:creationId xmlns:a16="http://schemas.microsoft.com/office/drawing/2014/main" id="{04BCD773-C2E1-43F8-BF74-DCC716B6A7AC}"/>
              </a:ext>
            </a:extLst>
          </p:cNvPr>
          <p:cNvSpPr>
            <a:spLocks noGrp="1"/>
          </p:cNvSpPr>
          <p:nvPr>
            <p:ph idx="1"/>
          </p:nvPr>
        </p:nvSpPr>
        <p:spPr>
          <a:xfrm>
            <a:off x="1104293" y="1681129"/>
            <a:ext cx="8946541" cy="4195481"/>
          </a:xfrm>
        </p:spPr>
        <p:txBody>
          <a:bodyPr rtlCol="0"/>
          <a:lstStyle/>
          <a:p>
            <a:pPr rtl="0"/>
            <a:r>
              <a:rPr lang="es"/>
              <a:t>La siguiente sección pretende proporcionar un foro abierto para la discusión entre los asistentes y los instructores. </a:t>
            </a:r>
          </a:p>
          <a:p>
            <a:pPr rtl="0"/>
            <a:r>
              <a:rPr lang="es"/>
              <a:t>Nota: Las prácticas y procedimientos mostrados </a:t>
            </a:r>
            <a:r>
              <a:rPr lang="es" b="1"/>
              <a:t>podrán o no </a:t>
            </a:r>
            <a:r>
              <a:rPr lang="es"/>
              <a:t>cumplir con la intención de los requisitos de la Subparte M-Protección ante Caídas de OSHA; verifique con su Oficina Local de OSHA antes de implementar los procedimientos alternativos de protección contra caídas.</a:t>
            </a:r>
          </a:p>
        </p:txBody>
      </p:sp>
    </p:spTree>
    <p:extLst>
      <p:ext uri="{BB962C8B-B14F-4D97-AF65-F5344CB8AC3E}">
        <p14:creationId xmlns:p14="http://schemas.microsoft.com/office/powerpoint/2010/main" val="3192559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rtlCol="0"/>
          <a:lstStyle/>
          <a:p>
            <a:pPr rtl="0">
              <a:defRPr/>
            </a:pPr>
            <a:r>
              <a:rPr lang="es"/>
              <a:t>Discutir los riesgos de caídas</a:t>
            </a:r>
            <a:endParaRPr lang="en-US" dirty="0"/>
          </a:p>
        </p:txBody>
      </p:sp>
      <p:pic>
        <p:nvPicPr>
          <p:cNvPr id="61444" name="Picture 4" descr="La imagen muestra a un trabajador colocando las vigas del piso mientras está parado en el suelo." title="Image 4.21">
            <a:extLst>
              <a:ext uri="{FF2B5EF4-FFF2-40B4-BE49-F238E27FC236}">
                <a16:creationId xmlns:a16="http://schemas.microsoft.com/office/drawing/2014/main" id="{6231560D-5813-45EB-A10D-7FCC2850FC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86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445" name="Straight Arrow Connector 6" descr="Flecha apuntando al trabajador en la construcción.">
            <a:extLst>
              <a:ext uri="{FF2B5EF4-FFF2-40B4-BE49-F238E27FC236}">
                <a16:creationId xmlns:a16="http://schemas.microsoft.com/office/drawing/2014/main" id="{C580EED5-760C-436D-9E0A-68498D7D275E}"/>
              </a:ext>
            </a:extLst>
          </p:cNvPr>
          <p:cNvCxnSpPr>
            <a:cxnSpLocks noChangeShapeType="1"/>
          </p:cNvCxnSpPr>
          <p:nvPr/>
        </p:nvCxnSpPr>
        <p:spPr bwMode="auto">
          <a:xfrm flipH="1">
            <a:off x="8458200" y="679626"/>
            <a:ext cx="2283488" cy="1911174"/>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1446" name="TextBox 11">
            <a:extLst>
              <a:ext uri="{FF2B5EF4-FFF2-40B4-BE49-F238E27FC236}">
                <a16:creationId xmlns:a16="http://schemas.microsoft.com/office/drawing/2014/main" id="{7C4CC06F-6E59-4F08-8CC2-A03F3CD821A3}"/>
              </a:ext>
            </a:extLst>
          </p:cNvPr>
          <p:cNvSpPr txBox="1">
            <a:spLocks noChangeArrowheads="1"/>
          </p:cNvSpPr>
          <p:nvPr/>
        </p:nvSpPr>
        <p:spPr bwMode="auto">
          <a:xfrm>
            <a:off x="8991600" y="-81223"/>
            <a:ext cx="32004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800" b="1" dirty="0">
                <a:solidFill>
                  <a:schemeClr val="tx1"/>
                </a:solidFill>
              </a:rPr>
              <a:t>Discutir: ¿Se requiere protección convencional contra caídas?</a:t>
            </a:r>
          </a:p>
        </p:txBody>
      </p:sp>
    </p:spTree>
    <p:extLst>
      <p:ext uri="{BB962C8B-B14F-4D97-AF65-F5344CB8AC3E}">
        <p14:creationId xmlns:p14="http://schemas.microsoft.com/office/powerpoint/2010/main" val="365869929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rtlCol="0"/>
          <a:lstStyle/>
          <a:p>
            <a:pPr rtl="0">
              <a:defRPr/>
            </a:pPr>
            <a:r>
              <a:rPr lang="es" dirty="0" smtClean="0"/>
              <a:t> Discutir </a:t>
            </a:r>
            <a:r>
              <a:rPr lang="es" dirty="0"/>
              <a:t>los riesgos de caídas</a:t>
            </a:r>
            <a:endParaRPr lang="en-US" dirty="0"/>
          </a:p>
        </p:txBody>
      </p:sp>
      <p:pic>
        <p:nvPicPr>
          <p:cNvPr id="6" name="Picture 4" descr="La imagen muestra a un trabajador colocando el revestimiento del suelo mientras está parado en el suelo. " title="Image 4.22">
            <a:extLst>
              <a:ext uri="{FF2B5EF4-FFF2-40B4-BE49-F238E27FC236}">
                <a16:creationId xmlns:a16="http://schemas.microsoft.com/office/drawing/2014/main" id="{AF200DB9-0108-4572-9D18-093E9BAC6D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
            <a:ext cx="9355015" cy="701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Box 11">
            <a:extLst>
              <a:ext uri="{FF2B5EF4-FFF2-40B4-BE49-F238E27FC236}">
                <a16:creationId xmlns:a16="http://schemas.microsoft.com/office/drawing/2014/main" id="{7C4CC06F-6E59-4F08-8CC2-A03F3CD821A3}"/>
              </a:ext>
            </a:extLst>
          </p:cNvPr>
          <p:cNvSpPr txBox="1">
            <a:spLocks noChangeArrowheads="1"/>
          </p:cNvSpPr>
          <p:nvPr/>
        </p:nvSpPr>
        <p:spPr bwMode="auto">
          <a:xfrm>
            <a:off x="8991600" y="-81223"/>
            <a:ext cx="32004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600" b="1">
                <a:solidFill>
                  <a:schemeClr val="tx1"/>
                </a:solidFill>
              </a:rPr>
              <a:t>Discutir: ¿Se requiere protección convencional contra caídas?</a:t>
            </a:r>
          </a:p>
        </p:txBody>
      </p:sp>
      <p:cxnSp>
        <p:nvCxnSpPr>
          <p:cNvPr id="61445" name="Straight Arrow Connector 6" descr="Flecha apuntando al trabajador de la construcción.">
            <a:extLst>
              <a:ext uri="{FF2B5EF4-FFF2-40B4-BE49-F238E27FC236}">
                <a16:creationId xmlns:a16="http://schemas.microsoft.com/office/drawing/2014/main" id="{C580EED5-760C-436D-9E0A-68498D7D275E}"/>
              </a:ext>
            </a:extLst>
          </p:cNvPr>
          <p:cNvCxnSpPr>
            <a:cxnSpLocks noChangeShapeType="1"/>
          </p:cNvCxnSpPr>
          <p:nvPr/>
        </p:nvCxnSpPr>
        <p:spPr bwMode="auto">
          <a:xfrm flipH="1">
            <a:off x="6705600" y="679626"/>
            <a:ext cx="4036088" cy="237926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3073742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rtlCol="0"/>
          <a:lstStyle/>
          <a:p>
            <a:pPr rtl="0">
              <a:defRPr/>
            </a:pPr>
            <a:r>
              <a:rPr lang="es" dirty="0" smtClean="0"/>
              <a:t>  Discutir </a:t>
            </a:r>
            <a:r>
              <a:rPr lang="es" dirty="0"/>
              <a:t>los riesgos de caídas</a:t>
            </a:r>
            <a:endParaRPr lang="en-US" dirty="0"/>
          </a:p>
        </p:txBody>
      </p:sp>
      <p:pic>
        <p:nvPicPr>
          <p:cNvPr id="65540" name="Picture 3" descr="La imagen muestra a varios trabajadores que usan un PFAS con SRL al instalar el revestimiento del piso." title="Image 4.23">
            <a:extLst>
              <a:ext uri="{FF2B5EF4-FFF2-40B4-BE49-F238E27FC236}">
                <a16:creationId xmlns:a16="http://schemas.microsoft.com/office/drawing/2014/main" id="{0DBF257D-36F5-41B1-B313-40BA6F8858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10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a:extLst>
              <a:ext uri="{FF2B5EF4-FFF2-40B4-BE49-F238E27FC236}">
                <a16:creationId xmlns:a16="http://schemas.microsoft.com/office/drawing/2014/main" id="{D1D5156A-3841-4A4B-A7A2-5400B68BE30C}"/>
              </a:ext>
            </a:extLst>
          </p:cNvPr>
          <p:cNvSpPr txBox="1">
            <a:spLocks noChangeArrowheads="1"/>
          </p:cNvSpPr>
          <p:nvPr/>
        </p:nvSpPr>
        <p:spPr bwMode="auto">
          <a:xfrm>
            <a:off x="8832501" y="0"/>
            <a:ext cx="3359499" cy="12311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800" b="1" dirty="0">
                <a:solidFill>
                  <a:schemeClr val="tx1"/>
                </a:solidFill>
              </a:rPr>
              <a:t>Discutir: ¿Es esta la aplicación correcta para la protección convencional contra caídas?</a:t>
            </a:r>
          </a:p>
        </p:txBody>
      </p:sp>
    </p:spTree>
    <p:extLst>
      <p:ext uri="{BB962C8B-B14F-4D97-AF65-F5344CB8AC3E}">
        <p14:creationId xmlns:p14="http://schemas.microsoft.com/office/powerpoint/2010/main" val="3634481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AD01833-4579-47AA-BE93-8C3EBBB928C8}"/>
              </a:ext>
            </a:extLst>
          </p:cNvPr>
          <p:cNvSpPr>
            <a:spLocks noGrp="1"/>
          </p:cNvSpPr>
          <p:nvPr>
            <p:ph type="title"/>
          </p:nvPr>
        </p:nvSpPr>
        <p:spPr>
          <a:xfrm>
            <a:off x="1828800" y="452718"/>
            <a:ext cx="8222034" cy="1400530"/>
          </a:xfrm>
        </p:spPr>
        <p:txBody>
          <a:bodyPr rtlCol="0"/>
          <a:lstStyle/>
          <a:p>
            <a:pPr rtl="0">
              <a:defRPr/>
            </a:pPr>
            <a:r>
              <a:rPr lang="es" dirty="0" smtClean="0"/>
              <a:t>   Discutir </a:t>
            </a:r>
            <a:r>
              <a:rPr lang="es" dirty="0"/>
              <a:t>los riesgos de caídas</a:t>
            </a:r>
            <a:endParaRPr lang="en-US" dirty="0"/>
          </a:p>
        </p:txBody>
      </p:sp>
      <p:pic>
        <p:nvPicPr>
          <p:cNvPr id="67587" name="Picture 4" descr="La imagen muestra a los trabajadores instalando revestimiento de piso sin formas convencionales de protección contra caídas. " title="Image 4.24">
            <a:extLst>
              <a:ext uri="{FF2B5EF4-FFF2-40B4-BE49-F238E27FC236}">
                <a16:creationId xmlns:a16="http://schemas.microsoft.com/office/drawing/2014/main" id="{BFF394E6-6B9D-412C-8D5F-DFF09E5830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97971"/>
            <a:ext cx="9144000" cy="666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Line 7" descr="Línea que muestra que un peligro de caída debe protegerse con una baranda de protección.">
            <a:extLst>
              <a:ext uri="{FF2B5EF4-FFF2-40B4-BE49-F238E27FC236}">
                <a16:creationId xmlns:a16="http://schemas.microsoft.com/office/drawing/2014/main" id="{69391BBB-6179-4E97-A692-A57BDECB6FD7}"/>
              </a:ext>
            </a:extLst>
          </p:cNvPr>
          <p:cNvSpPr>
            <a:spLocks noChangeShapeType="1"/>
          </p:cNvSpPr>
          <p:nvPr/>
        </p:nvSpPr>
        <p:spPr bwMode="auto">
          <a:xfrm flipV="1">
            <a:off x="1524000" y="2209800"/>
            <a:ext cx="34290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rtlCol="0"/>
          <a:lstStyle/>
          <a:p>
            <a:pPr rtl="0"/>
            <a:endParaRPr lang="en-US"/>
          </a:p>
        </p:txBody>
      </p:sp>
      <p:sp>
        <p:nvSpPr>
          <p:cNvPr id="67589" name="Line 7" descr="Línea que muestra que un peligro de caída debe protegerse con una baranda de protección.">
            <a:extLst>
              <a:ext uri="{FF2B5EF4-FFF2-40B4-BE49-F238E27FC236}">
                <a16:creationId xmlns:a16="http://schemas.microsoft.com/office/drawing/2014/main" id="{34AF53C1-39D4-4B66-93BC-FEFF9CB6C7BF}"/>
              </a:ext>
            </a:extLst>
          </p:cNvPr>
          <p:cNvSpPr>
            <a:spLocks noChangeShapeType="1"/>
          </p:cNvSpPr>
          <p:nvPr/>
        </p:nvSpPr>
        <p:spPr bwMode="auto">
          <a:xfrm flipV="1">
            <a:off x="5715000" y="2209800"/>
            <a:ext cx="23622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rtlCol="0"/>
          <a:lstStyle/>
          <a:p>
            <a:pPr rtl="0"/>
            <a:endParaRPr lang="en-US"/>
          </a:p>
        </p:txBody>
      </p:sp>
      <p:sp>
        <p:nvSpPr>
          <p:cNvPr id="67590" name="Line 7" descr="Línea que muestra que un peligro de caída debe protegerse con una baranda de protección.">
            <a:extLst>
              <a:ext uri="{FF2B5EF4-FFF2-40B4-BE49-F238E27FC236}">
                <a16:creationId xmlns:a16="http://schemas.microsoft.com/office/drawing/2014/main" id="{34D86E6A-31EE-4B2D-916C-251492FE370D}"/>
              </a:ext>
            </a:extLst>
          </p:cNvPr>
          <p:cNvSpPr>
            <a:spLocks noChangeShapeType="1"/>
          </p:cNvSpPr>
          <p:nvPr/>
        </p:nvSpPr>
        <p:spPr bwMode="auto">
          <a:xfrm flipV="1">
            <a:off x="9220200" y="2209800"/>
            <a:ext cx="14478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rtlCol="0"/>
          <a:lstStyle/>
          <a:p>
            <a:pPr rtl="0"/>
            <a:endParaRPr lang="en-US"/>
          </a:p>
        </p:txBody>
      </p:sp>
      <p:sp>
        <p:nvSpPr>
          <p:cNvPr id="67591" name="Line 7" descr="Línea que muestra que un peligro de caída debe protegerse con una baranda de protección.">
            <a:extLst>
              <a:ext uri="{FF2B5EF4-FFF2-40B4-BE49-F238E27FC236}">
                <a16:creationId xmlns:a16="http://schemas.microsoft.com/office/drawing/2014/main" id="{FC922D9E-40DA-49ED-81B9-1AE4CE935D43}"/>
              </a:ext>
            </a:extLst>
          </p:cNvPr>
          <p:cNvSpPr>
            <a:spLocks noChangeShapeType="1"/>
          </p:cNvSpPr>
          <p:nvPr/>
        </p:nvSpPr>
        <p:spPr bwMode="auto">
          <a:xfrm flipV="1">
            <a:off x="1524000" y="2819400"/>
            <a:ext cx="33528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rtlCol="0"/>
          <a:lstStyle/>
          <a:p>
            <a:pPr rtl="0"/>
            <a:endParaRPr lang="en-US"/>
          </a:p>
        </p:txBody>
      </p:sp>
      <p:sp>
        <p:nvSpPr>
          <p:cNvPr id="67592" name="Line 7" descr="Línea que muestra que un peligro de caída debe protegerse con una baranda de protección.">
            <a:extLst>
              <a:ext uri="{FF2B5EF4-FFF2-40B4-BE49-F238E27FC236}">
                <a16:creationId xmlns:a16="http://schemas.microsoft.com/office/drawing/2014/main" id="{EDB0ADFA-A7A0-4DD0-A20D-90F41EC3E242}"/>
              </a:ext>
            </a:extLst>
          </p:cNvPr>
          <p:cNvSpPr>
            <a:spLocks noChangeShapeType="1"/>
          </p:cNvSpPr>
          <p:nvPr/>
        </p:nvSpPr>
        <p:spPr bwMode="auto">
          <a:xfrm flipV="1">
            <a:off x="9677400" y="2895599"/>
            <a:ext cx="990600" cy="1"/>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rtlCol="0"/>
          <a:lstStyle/>
          <a:p>
            <a:pPr rtl="0"/>
            <a:endParaRPr lang="en-US"/>
          </a:p>
        </p:txBody>
      </p:sp>
      <p:sp>
        <p:nvSpPr>
          <p:cNvPr id="67593" name="Line 7" descr="Línea que muestra que un peligro de caída debe protegerse con una baranda de protección.">
            <a:extLst>
              <a:ext uri="{FF2B5EF4-FFF2-40B4-BE49-F238E27FC236}">
                <a16:creationId xmlns:a16="http://schemas.microsoft.com/office/drawing/2014/main" id="{C9574AD2-A811-46D1-892A-1BA54ED1133B}"/>
              </a:ext>
            </a:extLst>
          </p:cNvPr>
          <p:cNvSpPr>
            <a:spLocks noChangeShapeType="1"/>
          </p:cNvSpPr>
          <p:nvPr/>
        </p:nvSpPr>
        <p:spPr bwMode="auto">
          <a:xfrm flipV="1">
            <a:off x="3124200" y="2209800"/>
            <a:ext cx="0" cy="121920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rtlCol="0"/>
          <a:lstStyle/>
          <a:p>
            <a:pPr rtl="0"/>
            <a:endParaRPr lang="en-US"/>
          </a:p>
        </p:txBody>
      </p:sp>
      <p:sp>
        <p:nvSpPr>
          <p:cNvPr id="67594" name="Line 7" descr="Línea que muestra que un peligro de caída debe protegerse con una baranda de protección.">
            <a:extLst>
              <a:ext uri="{FF2B5EF4-FFF2-40B4-BE49-F238E27FC236}">
                <a16:creationId xmlns:a16="http://schemas.microsoft.com/office/drawing/2014/main" id="{DA429A74-F4B8-49EC-84E2-235C22D03186}"/>
              </a:ext>
            </a:extLst>
          </p:cNvPr>
          <p:cNvSpPr>
            <a:spLocks noChangeShapeType="1"/>
          </p:cNvSpPr>
          <p:nvPr/>
        </p:nvSpPr>
        <p:spPr bwMode="auto">
          <a:xfrm flipV="1">
            <a:off x="4876800" y="2209800"/>
            <a:ext cx="0" cy="121920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rtlCol="0"/>
          <a:lstStyle/>
          <a:p>
            <a:pPr rtl="0"/>
            <a:endParaRPr lang="en-US"/>
          </a:p>
        </p:txBody>
      </p:sp>
      <p:sp>
        <p:nvSpPr>
          <p:cNvPr id="67595" name="Line 7" descr="Línea que muestra que un peligro de caída debe protegerse con una baranda de protección.">
            <a:extLst>
              <a:ext uri="{FF2B5EF4-FFF2-40B4-BE49-F238E27FC236}">
                <a16:creationId xmlns:a16="http://schemas.microsoft.com/office/drawing/2014/main" id="{97C5C154-DDC8-4776-9E27-FB6C16F6A22C}"/>
              </a:ext>
            </a:extLst>
          </p:cNvPr>
          <p:cNvSpPr>
            <a:spLocks noChangeShapeType="1"/>
          </p:cNvSpPr>
          <p:nvPr/>
        </p:nvSpPr>
        <p:spPr bwMode="auto">
          <a:xfrm flipV="1">
            <a:off x="6705600" y="2209800"/>
            <a:ext cx="0" cy="45720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rtlCol="0"/>
          <a:lstStyle/>
          <a:p>
            <a:pPr rtl="0"/>
            <a:endParaRPr lang="en-US"/>
          </a:p>
        </p:txBody>
      </p:sp>
      <p:sp>
        <p:nvSpPr>
          <p:cNvPr id="67596" name="Line 7" descr="Línea que muestra que un peligro de caída debe protegerse con una baranda de protección.">
            <a:extLst>
              <a:ext uri="{FF2B5EF4-FFF2-40B4-BE49-F238E27FC236}">
                <a16:creationId xmlns:a16="http://schemas.microsoft.com/office/drawing/2014/main" id="{BF9C72A6-7C35-4E74-A315-D3E562E7407A}"/>
              </a:ext>
            </a:extLst>
          </p:cNvPr>
          <p:cNvSpPr>
            <a:spLocks noChangeShapeType="1"/>
          </p:cNvSpPr>
          <p:nvPr/>
        </p:nvSpPr>
        <p:spPr bwMode="auto">
          <a:xfrm flipH="1" flipV="1">
            <a:off x="9829800" y="2286000"/>
            <a:ext cx="0" cy="129540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rtlCol="0"/>
          <a:lstStyle/>
          <a:p>
            <a:pPr rtl="0"/>
            <a:endParaRPr lang="en-US"/>
          </a:p>
        </p:txBody>
      </p:sp>
      <p:sp>
        <p:nvSpPr>
          <p:cNvPr id="67597" name="Line 7" descr="Línea que muestra que un peligro de caída debe protegerse con una baranda de protección.">
            <a:extLst>
              <a:ext uri="{FF2B5EF4-FFF2-40B4-BE49-F238E27FC236}">
                <a16:creationId xmlns:a16="http://schemas.microsoft.com/office/drawing/2014/main" id="{C403AD8B-FB00-492D-92BC-FC75E4E1DBA9}"/>
              </a:ext>
            </a:extLst>
          </p:cNvPr>
          <p:cNvSpPr>
            <a:spLocks noChangeShapeType="1"/>
          </p:cNvSpPr>
          <p:nvPr/>
        </p:nvSpPr>
        <p:spPr bwMode="auto">
          <a:xfrm flipH="1">
            <a:off x="1524000" y="3352800"/>
            <a:ext cx="33528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rtlCol="0"/>
          <a:lstStyle/>
          <a:p>
            <a:pPr rtl="0"/>
            <a:endParaRPr lang="en-US"/>
          </a:p>
        </p:txBody>
      </p:sp>
      <p:sp>
        <p:nvSpPr>
          <p:cNvPr id="67598" name="Line 7" descr="Línea que muestra que un peligro de caída debe protegerse con una baranda de protección.">
            <a:extLst>
              <a:ext uri="{FF2B5EF4-FFF2-40B4-BE49-F238E27FC236}">
                <a16:creationId xmlns:a16="http://schemas.microsoft.com/office/drawing/2014/main" id="{296D0041-FADD-4271-8066-80ACB9AC3535}"/>
              </a:ext>
            </a:extLst>
          </p:cNvPr>
          <p:cNvSpPr>
            <a:spLocks noChangeShapeType="1"/>
          </p:cNvSpPr>
          <p:nvPr/>
        </p:nvSpPr>
        <p:spPr bwMode="auto">
          <a:xfrm flipH="1">
            <a:off x="9525000" y="3505199"/>
            <a:ext cx="1143000" cy="1"/>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rtlCol="0"/>
          <a:lstStyle/>
          <a:p>
            <a:pPr rtl="0"/>
            <a:endParaRPr lang="en-US"/>
          </a:p>
        </p:txBody>
      </p:sp>
      <p:sp>
        <p:nvSpPr>
          <p:cNvPr id="67599" name="TextBox 17">
            <a:extLst>
              <a:ext uri="{FF2B5EF4-FFF2-40B4-BE49-F238E27FC236}">
                <a16:creationId xmlns:a16="http://schemas.microsoft.com/office/drawing/2014/main" id="{525AA084-F0C0-4F2A-B324-2411905765D7}"/>
              </a:ext>
            </a:extLst>
          </p:cNvPr>
          <p:cNvSpPr txBox="1">
            <a:spLocks noChangeArrowheads="1"/>
          </p:cNvSpPr>
          <p:nvPr/>
        </p:nvSpPr>
        <p:spPr bwMode="auto">
          <a:xfrm>
            <a:off x="19456" y="5273030"/>
            <a:ext cx="434340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600" b="1" dirty="0">
                <a:solidFill>
                  <a:schemeClr val="tx1"/>
                </a:solidFill>
              </a:rPr>
              <a:t>Esta imagen muestra el uso de los procedimientos convencionales y alternativos de protección contra caídas, que aún requieren el uso de un plan de protección contra caídas escrito y específico del sitio.</a:t>
            </a:r>
          </a:p>
        </p:txBody>
      </p:sp>
    </p:spTree>
    <p:extLst>
      <p:ext uri="{BB962C8B-B14F-4D97-AF65-F5344CB8AC3E}">
        <p14:creationId xmlns:p14="http://schemas.microsoft.com/office/powerpoint/2010/main" val="62581721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AD01833-4579-47AA-BE93-8C3EBBB928C8}"/>
              </a:ext>
            </a:extLst>
          </p:cNvPr>
          <p:cNvSpPr>
            <a:spLocks noGrp="1"/>
          </p:cNvSpPr>
          <p:nvPr>
            <p:ph type="title"/>
          </p:nvPr>
        </p:nvSpPr>
        <p:spPr>
          <a:xfrm>
            <a:off x="1876926" y="452718"/>
            <a:ext cx="8173908" cy="1400530"/>
          </a:xfrm>
        </p:spPr>
        <p:txBody>
          <a:bodyPr rtlCol="0"/>
          <a:lstStyle/>
          <a:p>
            <a:pPr rtl="0">
              <a:defRPr/>
            </a:pPr>
            <a:r>
              <a:rPr lang="es" dirty="0"/>
              <a:t>Discutir los riesgos de </a:t>
            </a:r>
            <a:r>
              <a:rPr lang="es" dirty="0" smtClean="0"/>
              <a:t>caídas </a:t>
            </a:r>
            <a:endParaRPr lang="en-US" dirty="0"/>
          </a:p>
        </p:txBody>
      </p:sp>
      <p:pic>
        <p:nvPicPr>
          <p:cNvPr id="69635" name="Picture 4" descr="La imagen muestra el uso de un sistema de línea de advertencia en el revestimiento del suelo." title="Image 4.25">
            <a:extLst>
              <a:ext uri="{FF2B5EF4-FFF2-40B4-BE49-F238E27FC236}">
                <a16:creationId xmlns:a16="http://schemas.microsoft.com/office/drawing/2014/main" id="{40894C81-6A1F-4CB3-AF09-95A848555CB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5853" y="-1587"/>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6" name="Group 5" descr="Línea que muestra 6 pies (1,80 metros) desde el borde principal de la casa en construcción.">
            <a:extLst>
              <a:ext uri="{FF2B5EF4-FFF2-40B4-BE49-F238E27FC236}">
                <a16:creationId xmlns:a16="http://schemas.microsoft.com/office/drawing/2014/main" id="{D3AE0712-0070-44D5-92C3-21F19F0D6DE7}"/>
              </a:ext>
            </a:extLst>
          </p:cNvPr>
          <p:cNvGrpSpPr>
            <a:grpSpLocks/>
          </p:cNvGrpSpPr>
          <p:nvPr/>
        </p:nvGrpSpPr>
        <p:grpSpPr bwMode="auto">
          <a:xfrm>
            <a:off x="5403501" y="3613448"/>
            <a:ext cx="3962400" cy="1015365"/>
            <a:chOff x="2640" y="2310"/>
            <a:chExt cx="2736" cy="533"/>
          </a:xfrm>
        </p:grpSpPr>
        <p:sp>
          <p:nvSpPr>
            <p:cNvPr id="69639" name="Line 6">
              <a:extLst>
                <a:ext uri="{FF2B5EF4-FFF2-40B4-BE49-F238E27FC236}">
                  <a16:creationId xmlns:a16="http://schemas.microsoft.com/office/drawing/2014/main" id="{E1A94780-33F4-41B3-A36F-41C82AB0DE77}"/>
                </a:ext>
              </a:extLst>
            </p:cNvPr>
            <p:cNvSpPr>
              <a:spLocks noChangeShapeType="1"/>
            </p:cNvSpPr>
            <p:nvPr/>
          </p:nvSpPr>
          <p:spPr bwMode="auto">
            <a:xfrm flipV="1">
              <a:off x="2640" y="2352"/>
              <a:ext cx="2736" cy="480"/>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rtlCol="0"/>
            <a:lstStyle/>
            <a:p>
              <a:pPr rtl="0"/>
              <a:endParaRPr lang="en-US"/>
            </a:p>
          </p:txBody>
        </p:sp>
        <p:sp>
          <p:nvSpPr>
            <p:cNvPr id="69640" name="Text Box 7">
              <a:extLst>
                <a:ext uri="{FF2B5EF4-FFF2-40B4-BE49-F238E27FC236}">
                  <a16:creationId xmlns:a16="http://schemas.microsoft.com/office/drawing/2014/main" id="{1D7A43CC-A5EB-4A19-8FA6-B529017C7B01}"/>
                </a:ext>
              </a:extLst>
            </p:cNvPr>
            <p:cNvSpPr txBox="1">
              <a:spLocks noChangeArrowheads="1"/>
            </p:cNvSpPr>
            <p:nvPr/>
          </p:nvSpPr>
          <p:spPr bwMode="auto">
            <a:xfrm rot="20954594">
              <a:off x="3647" y="2310"/>
              <a:ext cx="834" cy="533"/>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2000" b="1" dirty="0">
                  <a:solidFill>
                    <a:schemeClr val="tx1"/>
                  </a:solidFill>
                </a:rPr>
                <a:t>6 pies (1,80 metros)</a:t>
              </a:r>
            </a:p>
          </p:txBody>
        </p:sp>
      </p:grpSp>
      <p:sp>
        <p:nvSpPr>
          <p:cNvPr id="69637" name="TextBox 7">
            <a:extLst>
              <a:ext uri="{FF2B5EF4-FFF2-40B4-BE49-F238E27FC236}">
                <a16:creationId xmlns:a16="http://schemas.microsoft.com/office/drawing/2014/main" id="{93610504-EF24-4D07-ACBF-9CB280BC9220}"/>
              </a:ext>
            </a:extLst>
          </p:cNvPr>
          <p:cNvSpPr txBox="1">
            <a:spLocks noChangeArrowheads="1"/>
          </p:cNvSpPr>
          <p:nvPr/>
        </p:nvSpPr>
        <p:spPr bwMode="auto">
          <a:xfrm>
            <a:off x="776" y="5042480"/>
            <a:ext cx="4800600" cy="18158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600" b="1" dirty="0">
                <a:solidFill>
                  <a:schemeClr val="tx1"/>
                </a:solidFill>
              </a:rPr>
              <a:t>Los empleadores deberán agotar primero todas las opciones para proporcionar protección convencional contra caídas u otros métodos de trabajo cubiertos por las reglamentaciones de OSHA, antes de implementar un sistema de monitoreo de seguridad y una línea de advertencia.</a:t>
            </a:r>
          </a:p>
        </p:txBody>
      </p:sp>
      <p:sp>
        <p:nvSpPr>
          <p:cNvPr id="69638" name="TextBox 9">
            <a:extLst>
              <a:ext uri="{FF2B5EF4-FFF2-40B4-BE49-F238E27FC236}">
                <a16:creationId xmlns:a16="http://schemas.microsoft.com/office/drawing/2014/main" id="{92A3E6F9-5814-4219-A425-F9FCEFBBC507}"/>
              </a:ext>
            </a:extLst>
          </p:cNvPr>
          <p:cNvSpPr txBox="1">
            <a:spLocks noChangeArrowheads="1"/>
          </p:cNvSpPr>
          <p:nvPr/>
        </p:nvSpPr>
        <p:spPr bwMode="auto">
          <a:xfrm>
            <a:off x="1624" y="-1587"/>
            <a:ext cx="32004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600" b="1" dirty="0">
                <a:solidFill>
                  <a:schemeClr val="tx1"/>
                </a:solidFill>
              </a:rPr>
              <a:t>Discutir: ¿Se puede proporcionar protección convencional contra caídas?</a:t>
            </a:r>
          </a:p>
        </p:txBody>
      </p:sp>
    </p:spTree>
    <p:extLst>
      <p:ext uri="{BB962C8B-B14F-4D97-AF65-F5344CB8AC3E}">
        <p14:creationId xmlns:p14="http://schemas.microsoft.com/office/powerpoint/2010/main" val="47579668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rtlCol="0"/>
          <a:lstStyle/>
          <a:p>
            <a:pPr rtl="0">
              <a:defRPr/>
            </a:pPr>
            <a:r>
              <a:rPr lang="es" dirty="0"/>
              <a:t>Discutir los riesgos de </a:t>
            </a:r>
            <a:r>
              <a:rPr lang="es" dirty="0" smtClean="0"/>
              <a:t>caídas  </a:t>
            </a:r>
            <a:endParaRPr lang="en-US" dirty="0"/>
          </a:p>
        </p:txBody>
      </p:sp>
      <p:pic>
        <p:nvPicPr>
          <p:cNvPr id="71684" name="Picture 4" descr="La imagen muestra a los trabajadores instalando paredes encuadradas con globos en la segunda planta de una casa en construcción. " title="Image 4.26">
            <a:extLst>
              <a:ext uri="{FF2B5EF4-FFF2-40B4-BE49-F238E27FC236}">
                <a16:creationId xmlns:a16="http://schemas.microsoft.com/office/drawing/2014/main" id="{D95353C0-9776-4440-9837-E53CF72A43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Box 11">
            <a:extLst>
              <a:ext uri="{FF2B5EF4-FFF2-40B4-BE49-F238E27FC236}">
                <a16:creationId xmlns:a16="http://schemas.microsoft.com/office/drawing/2014/main" id="{B67988A5-6040-4913-97AB-21D1CF309140}"/>
              </a:ext>
            </a:extLst>
          </p:cNvPr>
          <p:cNvSpPr txBox="1">
            <a:spLocks noChangeArrowheads="1"/>
          </p:cNvSpPr>
          <p:nvPr/>
        </p:nvSpPr>
        <p:spPr bwMode="auto">
          <a:xfrm>
            <a:off x="8991600" y="-70009"/>
            <a:ext cx="3200400"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2000" b="1">
                <a:solidFill>
                  <a:schemeClr val="tx1"/>
                </a:solidFill>
              </a:rPr>
              <a:t>Discutir: ¿Se puede proporcionar protección convencional contra caídas?</a:t>
            </a:r>
          </a:p>
        </p:txBody>
      </p:sp>
    </p:spTree>
    <p:extLst>
      <p:ext uri="{BB962C8B-B14F-4D97-AF65-F5344CB8AC3E}">
        <p14:creationId xmlns:p14="http://schemas.microsoft.com/office/powerpoint/2010/main" val="220785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dirty="0"/>
              <a:t>Objetivos de aprendizaje: Sección </a:t>
            </a:r>
            <a:r>
              <a:rPr lang="es" dirty="0" smtClean="0"/>
              <a:t>5</a:t>
            </a:r>
            <a:endParaRPr lang="es" dirty="0"/>
          </a:p>
        </p:txBody>
      </p:sp>
      <p:sp>
        <p:nvSpPr>
          <p:cNvPr id="3" name="Content Placeholder 2"/>
          <p:cNvSpPr>
            <a:spLocks noGrp="1"/>
          </p:cNvSpPr>
          <p:nvPr>
            <p:ph idx="1"/>
          </p:nvPr>
        </p:nvSpPr>
        <p:spPr/>
        <p:txBody>
          <a:bodyPr rtlCol="0">
            <a:normAutofit lnSpcReduction="10000"/>
          </a:bodyPr>
          <a:lstStyle/>
          <a:p>
            <a:r>
              <a:rPr lang="es" dirty="0"/>
              <a:t>Identificar tipos de sistemas </a:t>
            </a:r>
            <a:r>
              <a:rPr lang="en-US" dirty="0" smtClean="0"/>
              <a:t>de </a:t>
            </a:r>
            <a:r>
              <a:rPr lang="en-US" dirty="0" err="1"/>
              <a:t>protección</a:t>
            </a:r>
            <a:r>
              <a:rPr lang="en-US" dirty="0"/>
              <a:t> contra </a:t>
            </a:r>
            <a:r>
              <a:rPr lang="en-US" dirty="0" err="1"/>
              <a:t>caídas</a:t>
            </a:r>
            <a:r>
              <a:rPr lang="en-US" dirty="0"/>
              <a:t> </a:t>
            </a:r>
            <a:r>
              <a:rPr lang="en-US" dirty="0" err="1"/>
              <a:t>adicionales</a:t>
            </a:r>
            <a:r>
              <a:rPr lang="es" dirty="0" smtClean="0"/>
              <a:t> </a:t>
            </a:r>
            <a:r>
              <a:rPr lang="es" dirty="0"/>
              <a:t>y “alternativos” contra caídas.</a:t>
            </a:r>
          </a:p>
          <a:p>
            <a:r>
              <a:rPr lang="es" dirty="0" smtClean="0"/>
              <a:t>Discutir </a:t>
            </a:r>
            <a:r>
              <a:rPr lang="es-ES" dirty="0" smtClean="0"/>
              <a:t>los </a:t>
            </a:r>
            <a:r>
              <a:rPr lang="es-ES" dirty="0"/>
              <a:t>posibles usos y limitaciones </a:t>
            </a:r>
            <a:r>
              <a:rPr lang="es" dirty="0"/>
              <a:t>del uso de una forma</a:t>
            </a:r>
            <a:r>
              <a:rPr lang="es-ES" dirty="0" smtClean="0"/>
              <a:t> "</a:t>
            </a:r>
            <a:r>
              <a:rPr lang="es" dirty="0" smtClean="0"/>
              <a:t>alternativos</a:t>
            </a:r>
            <a:r>
              <a:rPr lang="es-ES" dirty="0" smtClean="0"/>
              <a:t>" </a:t>
            </a:r>
            <a:r>
              <a:rPr lang="es-ES" dirty="0"/>
              <a:t>de protección contra caídas.</a:t>
            </a:r>
            <a:r>
              <a:rPr lang="es" dirty="0" smtClean="0"/>
              <a:t> </a:t>
            </a:r>
            <a:endParaRPr lang="es" dirty="0"/>
          </a:p>
          <a:p>
            <a:pPr rtl="0"/>
            <a:r>
              <a:rPr lang="es" dirty="0"/>
              <a:t>Identificar los requisitos claves y las prácticas de seguridad básicas para cada sistema de protección alternativo.</a:t>
            </a:r>
          </a:p>
          <a:p>
            <a:pPr rtl="0"/>
            <a:r>
              <a:rPr lang="es" dirty="0"/>
              <a:t>Comprender cuándo es necesario un plan escrito de protección contra caídas. </a:t>
            </a:r>
          </a:p>
          <a:p>
            <a:pPr rtl="0"/>
            <a:endParaRPr lang="en-US" dirty="0"/>
          </a:p>
        </p:txBody>
      </p:sp>
    </p:spTree>
    <p:extLst>
      <p:ext uri="{BB962C8B-B14F-4D97-AF65-F5344CB8AC3E}">
        <p14:creationId xmlns:p14="http://schemas.microsoft.com/office/powerpoint/2010/main" val="33846045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rtlCol="0"/>
          <a:lstStyle/>
          <a:p>
            <a:pPr rtl="0">
              <a:defRPr/>
            </a:pPr>
            <a:r>
              <a:rPr lang="es" dirty="0"/>
              <a:t>Discutir los riesgos de </a:t>
            </a:r>
            <a:r>
              <a:rPr lang="es" dirty="0" smtClean="0"/>
              <a:t>caídas   </a:t>
            </a:r>
            <a:endParaRPr lang="en-US" dirty="0"/>
          </a:p>
        </p:txBody>
      </p:sp>
      <p:pic>
        <p:nvPicPr>
          <p:cNvPr id="73732" name="Picture 2" descr="La imagen muestra barandas instaladas en el exterior de una casa en construcción. " title="Image 4.27">
            <a:extLst>
              <a:ext uri="{FF2B5EF4-FFF2-40B4-BE49-F238E27FC236}">
                <a16:creationId xmlns:a16="http://schemas.microsoft.com/office/drawing/2014/main" id="{1C2A43D0-5CA3-47B3-828E-FB01CE64C87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17">
            <a:extLst>
              <a:ext uri="{FF2B5EF4-FFF2-40B4-BE49-F238E27FC236}">
                <a16:creationId xmlns:a16="http://schemas.microsoft.com/office/drawing/2014/main" id="{3002B888-DFE6-422B-B150-A1ECEAAEE9CC}"/>
              </a:ext>
            </a:extLst>
          </p:cNvPr>
          <p:cNvSpPr txBox="1">
            <a:spLocks noChangeArrowheads="1"/>
          </p:cNvSpPr>
          <p:nvPr/>
        </p:nvSpPr>
        <p:spPr bwMode="auto">
          <a:xfrm>
            <a:off x="7848600" y="1"/>
            <a:ext cx="4343400"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2000" b="1" dirty="0">
                <a:solidFill>
                  <a:schemeClr val="tx1"/>
                </a:solidFill>
              </a:rPr>
              <a:t>Esta imagen muestra el uso de barandas de protección para proteger contra riesgos de caídas en exteriores.</a:t>
            </a:r>
          </a:p>
        </p:txBody>
      </p:sp>
    </p:spTree>
    <p:extLst>
      <p:ext uri="{BB962C8B-B14F-4D97-AF65-F5344CB8AC3E}">
        <p14:creationId xmlns:p14="http://schemas.microsoft.com/office/powerpoint/2010/main" val="2880678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rtlCol="0"/>
          <a:lstStyle/>
          <a:p>
            <a:pPr rtl="0">
              <a:defRPr/>
            </a:pPr>
            <a:r>
              <a:rPr lang="es" dirty="0" smtClean="0"/>
              <a:t> Discutir </a:t>
            </a:r>
            <a:r>
              <a:rPr lang="es" dirty="0"/>
              <a:t>los riesgos de </a:t>
            </a:r>
            <a:r>
              <a:rPr lang="es" dirty="0" smtClean="0"/>
              <a:t>caídas </a:t>
            </a:r>
            <a:endParaRPr lang="en-US" dirty="0"/>
          </a:p>
        </p:txBody>
      </p:sp>
      <p:pic>
        <p:nvPicPr>
          <p:cNvPr id="75779" name="Picture 4" descr="La imagen muestra a los trabajadores instalando vigas de techo utilizando protección contra caídas convencional y alternativa. " title="Image 4.28">
            <a:extLst>
              <a:ext uri="{FF2B5EF4-FFF2-40B4-BE49-F238E27FC236}">
                <a16:creationId xmlns:a16="http://schemas.microsoft.com/office/drawing/2014/main" id="{FB1C46F4-86F7-44EE-8DEE-DDDE24694F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Box 11">
            <a:extLst>
              <a:ext uri="{FF2B5EF4-FFF2-40B4-BE49-F238E27FC236}">
                <a16:creationId xmlns:a16="http://schemas.microsoft.com/office/drawing/2014/main" id="{D29F9A11-29E5-497C-96C7-8CD44BC3907D}"/>
              </a:ext>
            </a:extLst>
          </p:cNvPr>
          <p:cNvSpPr txBox="1">
            <a:spLocks noChangeArrowheads="1"/>
          </p:cNvSpPr>
          <p:nvPr/>
        </p:nvSpPr>
        <p:spPr bwMode="auto">
          <a:xfrm>
            <a:off x="9144000" y="0"/>
            <a:ext cx="3048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600" b="1" dirty="0">
                <a:solidFill>
                  <a:schemeClr val="tx1"/>
                </a:solidFill>
              </a:rPr>
              <a:t>Discutir: ¿Se puede proporcionar protección convencional contra caídas?</a:t>
            </a:r>
          </a:p>
        </p:txBody>
      </p:sp>
      <p:sp>
        <p:nvSpPr>
          <p:cNvPr id="75782" name="TextBox 12">
            <a:extLst>
              <a:ext uri="{FF2B5EF4-FFF2-40B4-BE49-F238E27FC236}">
                <a16:creationId xmlns:a16="http://schemas.microsoft.com/office/drawing/2014/main" id="{5225DCF4-ADA3-4520-9E90-7392203E8BBB}"/>
              </a:ext>
            </a:extLst>
          </p:cNvPr>
          <p:cNvSpPr txBox="1">
            <a:spLocks noChangeArrowheads="1"/>
          </p:cNvSpPr>
          <p:nvPr/>
        </p:nvSpPr>
        <p:spPr bwMode="auto">
          <a:xfrm>
            <a:off x="0" y="5231758"/>
            <a:ext cx="434340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600" b="1" dirty="0">
                <a:solidFill>
                  <a:schemeClr val="tx1"/>
                </a:solidFill>
              </a:rPr>
              <a:t>Esta imagen muestra el uso de los procedimientos convencionales y alternativos de protección contra caídas, que aún requieren el uso de un plan de protección contra caídas escrito y específico del sitio.</a:t>
            </a:r>
          </a:p>
        </p:txBody>
      </p:sp>
    </p:spTree>
    <p:extLst>
      <p:ext uri="{BB962C8B-B14F-4D97-AF65-F5344CB8AC3E}">
        <p14:creationId xmlns:p14="http://schemas.microsoft.com/office/powerpoint/2010/main" val="10613468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rtlCol="0"/>
          <a:lstStyle/>
          <a:p>
            <a:pPr rtl="0">
              <a:defRPr/>
            </a:pPr>
            <a:r>
              <a:rPr lang="es" dirty="0" smtClean="0"/>
              <a:t>  Discutir </a:t>
            </a:r>
            <a:r>
              <a:rPr lang="es" dirty="0"/>
              <a:t>los riesgos de </a:t>
            </a:r>
            <a:r>
              <a:rPr lang="es" dirty="0" smtClean="0"/>
              <a:t>caídas </a:t>
            </a:r>
            <a:endParaRPr lang="en-US" dirty="0"/>
          </a:p>
        </p:txBody>
      </p:sp>
      <p:pic>
        <p:nvPicPr>
          <p:cNvPr id="77827" name="Picture 4" descr="La imagen muestra a un trabajador apuntalando vigas de techos sin protección convencional contra caídas. " title="Image 4.29">
            <a:extLst>
              <a:ext uri="{FF2B5EF4-FFF2-40B4-BE49-F238E27FC236}">
                <a16:creationId xmlns:a16="http://schemas.microsoft.com/office/drawing/2014/main" id="{14FFE9B0-DFA5-4559-BBEC-7BE1CEF9920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5648"/>
            <a:ext cx="9144000" cy="700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4">
            <a:extLst>
              <a:ext uri="{FF2B5EF4-FFF2-40B4-BE49-F238E27FC236}">
                <a16:creationId xmlns:a16="http://schemas.microsoft.com/office/drawing/2014/main" id="{8C530FCE-6DFE-46BF-A269-92EA678B1B64}"/>
              </a:ext>
            </a:extLst>
          </p:cNvPr>
          <p:cNvSpPr txBox="1">
            <a:spLocks noChangeArrowheads="1"/>
          </p:cNvSpPr>
          <p:nvPr/>
        </p:nvSpPr>
        <p:spPr bwMode="auto">
          <a:xfrm>
            <a:off x="0" y="5283505"/>
            <a:ext cx="480060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600" b="1" dirty="0">
                <a:solidFill>
                  <a:schemeClr val="tx1"/>
                </a:solidFill>
              </a:rPr>
              <a:t>Los empleadores deberán agotar primero todas las opciones para proporcionar protección convencional contra caídas u otros métodos de trabajo cubiertos por las reglamentaciones de OSHA antes de implementar procedimientos alternativos de protección contra caídas.</a:t>
            </a:r>
          </a:p>
        </p:txBody>
      </p:sp>
      <p:sp>
        <p:nvSpPr>
          <p:cNvPr id="77829" name="TextBox 6">
            <a:extLst>
              <a:ext uri="{FF2B5EF4-FFF2-40B4-BE49-F238E27FC236}">
                <a16:creationId xmlns:a16="http://schemas.microsoft.com/office/drawing/2014/main" id="{75594161-4DDD-4D9D-A456-1F754C16EF27}"/>
              </a:ext>
            </a:extLst>
          </p:cNvPr>
          <p:cNvSpPr txBox="1">
            <a:spLocks noChangeArrowheads="1"/>
          </p:cNvSpPr>
          <p:nvPr/>
        </p:nvSpPr>
        <p:spPr bwMode="auto">
          <a:xfrm>
            <a:off x="9144000" y="0"/>
            <a:ext cx="3048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600" b="1" dirty="0">
                <a:solidFill>
                  <a:schemeClr val="tx1"/>
                </a:solidFill>
              </a:rPr>
              <a:t>Discutir: ¿Se puede proporcionar protección convencional contra caídas?</a:t>
            </a:r>
          </a:p>
        </p:txBody>
      </p:sp>
    </p:spTree>
    <p:extLst>
      <p:ext uri="{BB962C8B-B14F-4D97-AF65-F5344CB8AC3E}">
        <p14:creationId xmlns:p14="http://schemas.microsoft.com/office/powerpoint/2010/main" val="119350393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rtlCol="0"/>
          <a:lstStyle/>
          <a:p>
            <a:pPr rtl="0">
              <a:defRPr/>
            </a:pPr>
            <a:r>
              <a:rPr lang="es" dirty="0" smtClean="0"/>
              <a:t>   Discutir </a:t>
            </a:r>
            <a:r>
              <a:rPr lang="es" dirty="0"/>
              <a:t>los riesgos de </a:t>
            </a:r>
            <a:r>
              <a:rPr lang="es" dirty="0" smtClean="0"/>
              <a:t>caídas </a:t>
            </a:r>
            <a:endParaRPr lang="en-US" dirty="0"/>
          </a:p>
        </p:txBody>
      </p:sp>
      <p:pic>
        <p:nvPicPr>
          <p:cNvPr id="79876" name="Picture 2" descr="La imagen muestra a los trabajadores instalando vigas de techo usando ambas escaleras y protección alternativa contra caídas. " title="Image 4.30">
            <a:extLst>
              <a:ext uri="{FF2B5EF4-FFF2-40B4-BE49-F238E27FC236}">
                <a16:creationId xmlns:a16="http://schemas.microsoft.com/office/drawing/2014/main" id="{CFF4C816-7EDB-4E39-9C0A-B8408B3019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Box 4">
            <a:extLst>
              <a:ext uri="{FF2B5EF4-FFF2-40B4-BE49-F238E27FC236}">
                <a16:creationId xmlns:a16="http://schemas.microsoft.com/office/drawing/2014/main" id="{571FC20D-478A-402A-8BF0-11B3EFD92828}"/>
              </a:ext>
            </a:extLst>
          </p:cNvPr>
          <p:cNvSpPr txBox="1">
            <a:spLocks noChangeArrowheads="1"/>
          </p:cNvSpPr>
          <p:nvPr/>
        </p:nvSpPr>
        <p:spPr bwMode="auto">
          <a:xfrm>
            <a:off x="9144000" y="-442"/>
            <a:ext cx="3048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600" b="1" dirty="0">
                <a:solidFill>
                  <a:schemeClr val="tx1"/>
                </a:solidFill>
              </a:rPr>
              <a:t>Discutir: ¿Se puede proporcionar protección convencional contra caídas?</a:t>
            </a:r>
          </a:p>
        </p:txBody>
      </p:sp>
    </p:spTree>
    <p:extLst>
      <p:ext uri="{BB962C8B-B14F-4D97-AF65-F5344CB8AC3E}">
        <p14:creationId xmlns:p14="http://schemas.microsoft.com/office/powerpoint/2010/main" val="4252080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rtlCol="0"/>
          <a:lstStyle/>
          <a:p>
            <a:pPr rtl="0">
              <a:defRPr/>
            </a:pPr>
            <a:r>
              <a:rPr lang="es" dirty="0" smtClean="0"/>
              <a:t>  Discutir </a:t>
            </a:r>
            <a:r>
              <a:rPr lang="es" dirty="0"/>
              <a:t>los riesgos de </a:t>
            </a:r>
            <a:r>
              <a:rPr lang="es" dirty="0" smtClean="0"/>
              <a:t>caídas  </a:t>
            </a:r>
            <a:endParaRPr lang="en-US" dirty="0"/>
          </a:p>
        </p:txBody>
      </p:sp>
      <p:pic>
        <p:nvPicPr>
          <p:cNvPr id="81924" name="Picture 2" descr="La imagen muestra a los trabajadores instalando vigas de techo utilizando un PFAS conectado a una sección de vigas ancladas. " title="Image 4.31">
            <a:extLst>
              <a:ext uri="{FF2B5EF4-FFF2-40B4-BE49-F238E27FC236}">
                <a16:creationId xmlns:a16="http://schemas.microsoft.com/office/drawing/2014/main" id="{6DA9915B-45FE-4A5B-9CD8-22B0A5F7C3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Box 12">
            <a:extLst>
              <a:ext uri="{FF2B5EF4-FFF2-40B4-BE49-F238E27FC236}">
                <a16:creationId xmlns:a16="http://schemas.microsoft.com/office/drawing/2014/main" id="{307E422E-D4B9-4B49-92C3-4652D175E647}"/>
              </a:ext>
            </a:extLst>
          </p:cNvPr>
          <p:cNvSpPr txBox="1">
            <a:spLocks noChangeArrowheads="1"/>
          </p:cNvSpPr>
          <p:nvPr/>
        </p:nvSpPr>
        <p:spPr bwMode="auto">
          <a:xfrm>
            <a:off x="9144000" y="1473"/>
            <a:ext cx="3048000" cy="25545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2000" b="1" dirty="0">
                <a:solidFill>
                  <a:schemeClr val="tx1"/>
                </a:solidFill>
              </a:rPr>
              <a:t>Esta imagen muestra el uso de procedimientos convencionales de protección contra caídas, preste atención a los sistemas personales de detención de caídas.</a:t>
            </a:r>
          </a:p>
        </p:txBody>
      </p:sp>
    </p:spTree>
    <p:extLst>
      <p:ext uri="{BB962C8B-B14F-4D97-AF65-F5344CB8AC3E}">
        <p14:creationId xmlns:p14="http://schemas.microsoft.com/office/powerpoint/2010/main" val="141193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rtlCol="0"/>
          <a:lstStyle/>
          <a:p>
            <a:pPr rtl="0">
              <a:defRPr/>
            </a:pPr>
            <a:r>
              <a:rPr lang="es" dirty="0" smtClean="0"/>
              <a:t>   Discutir </a:t>
            </a:r>
            <a:r>
              <a:rPr lang="es" dirty="0"/>
              <a:t>los riesgos de </a:t>
            </a:r>
            <a:r>
              <a:rPr lang="es" dirty="0" smtClean="0"/>
              <a:t>caídas  </a:t>
            </a:r>
            <a:endParaRPr lang="en-US" dirty="0"/>
          </a:p>
        </p:txBody>
      </p:sp>
      <p:pic>
        <p:nvPicPr>
          <p:cNvPr id="83972" name="Picture 4" descr="La imagen muestra a los trabajadores instalando el revestimiento del techo con protectores deslizantes. " title="Image 4.32">
            <a:extLst>
              <a:ext uri="{FF2B5EF4-FFF2-40B4-BE49-F238E27FC236}">
                <a16:creationId xmlns:a16="http://schemas.microsoft.com/office/drawing/2014/main" id="{9764DB53-FACD-4881-A3A4-8D5FEA0799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11" y="4641"/>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Box 4">
            <a:extLst>
              <a:ext uri="{FF2B5EF4-FFF2-40B4-BE49-F238E27FC236}">
                <a16:creationId xmlns:a16="http://schemas.microsoft.com/office/drawing/2014/main" id="{16C09335-5ECA-4DB9-B775-CFE9BF2B61C3}"/>
              </a:ext>
            </a:extLst>
          </p:cNvPr>
          <p:cNvSpPr txBox="1">
            <a:spLocks noChangeArrowheads="1"/>
          </p:cNvSpPr>
          <p:nvPr/>
        </p:nvSpPr>
        <p:spPr bwMode="auto">
          <a:xfrm>
            <a:off x="9211" y="5282754"/>
            <a:ext cx="480060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600" b="1">
                <a:solidFill>
                  <a:schemeClr val="tx1"/>
                </a:solidFill>
              </a:rPr>
              <a:t>Los empleadores deberán agotar primero todas las opciones para proporcionar protección convencional contra caídas u otros métodos de trabajo cubiertos por las reglamentaciones de OSHA antes de implementar procedimientos alternativos de protección contra caídas.</a:t>
            </a:r>
          </a:p>
        </p:txBody>
      </p:sp>
      <p:sp>
        <p:nvSpPr>
          <p:cNvPr id="83974" name="TextBox 5">
            <a:extLst>
              <a:ext uri="{FF2B5EF4-FFF2-40B4-BE49-F238E27FC236}">
                <a16:creationId xmlns:a16="http://schemas.microsoft.com/office/drawing/2014/main" id="{DC9270AB-AEB1-4811-A6A4-C404DC29EE15}"/>
              </a:ext>
            </a:extLst>
          </p:cNvPr>
          <p:cNvSpPr txBox="1">
            <a:spLocks noChangeArrowheads="1"/>
          </p:cNvSpPr>
          <p:nvPr/>
        </p:nvSpPr>
        <p:spPr bwMode="auto">
          <a:xfrm>
            <a:off x="9153210" y="0"/>
            <a:ext cx="3038789" cy="163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2000" b="1" dirty="0">
                <a:solidFill>
                  <a:schemeClr val="tx1"/>
                </a:solidFill>
              </a:rPr>
              <a:t>Discutir: ¿Se puede proporcionar protección convencional contra caídas?</a:t>
            </a:r>
          </a:p>
        </p:txBody>
      </p:sp>
    </p:spTree>
    <p:extLst>
      <p:ext uri="{BB962C8B-B14F-4D97-AF65-F5344CB8AC3E}">
        <p14:creationId xmlns:p14="http://schemas.microsoft.com/office/powerpoint/2010/main" val="248193145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rtlCol="0"/>
          <a:lstStyle/>
          <a:p>
            <a:pPr rtl="0">
              <a:defRPr/>
            </a:pPr>
            <a:r>
              <a:rPr lang="es" dirty="0" smtClean="0"/>
              <a:t>   Discutir </a:t>
            </a:r>
            <a:r>
              <a:rPr lang="es" dirty="0"/>
              <a:t>los riesgos de </a:t>
            </a:r>
            <a:r>
              <a:rPr lang="es" dirty="0" smtClean="0"/>
              <a:t>caídas   </a:t>
            </a:r>
            <a:endParaRPr lang="en-US" dirty="0"/>
          </a:p>
        </p:txBody>
      </p:sp>
      <p:sp>
        <p:nvSpPr>
          <p:cNvPr id="86021" name="TextBox 4">
            <a:extLst>
              <a:ext uri="{FF2B5EF4-FFF2-40B4-BE49-F238E27FC236}">
                <a16:creationId xmlns:a16="http://schemas.microsoft.com/office/drawing/2014/main" id="{1B37336F-C285-47DD-8545-11D9A973CCC5}"/>
              </a:ext>
            </a:extLst>
          </p:cNvPr>
          <p:cNvSpPr txBox="1">
            <a:spLocks noChangeArrowheads="1"/>
          </p:cNvSpPr>
          <p:nvPr/>
        </p:nvSpPr>
        <p:spPr bwMode="auto">
          <a:xfrm>
            <a:off x="9158288" y="-1913"/>
            <a:ext cx="303371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600" b="1" dirty="0">
                <a:solidFill>
                  <a:schemeClr val="tx1"/>
                </a:solidFill>
              </a:rPr>
              <a:t>Discutir: ¿Se puede proporcionar protección convencional contra caídas?</a:t>
            </a:r>
          </a:p>
        </p:txBody>
      </p:sp>
      <p:pic>
        <p:nvPicPr>
          <p:cNvPr id="2" name="Picture 1" title="La imagen muestra a un trabajador en un ático sin barandillas u otras formas convencionales de protección co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7668" cy="6858000"/>
          </a:xfrm>
          <a:prstGeom prst="rect">
            <a:avLst/>
          </a:prstGeom>
        </p:spPr>
      </p:pic>
    </p:spTree>
    <p:extLst>
      <p:ext uri="{BB962C8B-B14F-4D97-AF65-F5344CB8AC3E}">
        <p14:creationId xmlns:p14="http://schemas.microsoft.com/office/powerpoint/2010/main" val="292352956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rtlCol="0"/>
          <a:lstStyle/>
          <a:p>
            <a:pPr rtl="0">
              <a:defRPr/>
            </a:pPr>
            <a:r>
              <a:rPr lang="es" dirty="0"/>
              <a:t>Discutir </a:t>
            </a:r>
            <a:r>
              <a:rPr lang="es" dirty="0" smtClean="0"/>
              <a:t> los </a:t>
            </a:r>
            <a:r>
              <a:rPr lang="es" dirty="0"/>
              <a:t>riesgos de caídas</a:t>
            </a:r>
            <a:endParaRPr lang="en-US" dirty="0"/>
          </a:p>
        </p:txBody>
      </p:sp>
      <p:pic>
        <p:nvPicPr>
          <p:cNvPr id="88068" name="Picture 2" descr="La imagen muestra a un trabajador instalando un punto de anclaje en el techo. " title="Image 4.34">
            <a:extLst>
              <a:ext uri="{FF2B5EF4-FFF2-40B4-BE49-F238E27FC236}">
                <a16:creationId xmlns:a16="http://schemas.microsoft.com/office/drawing/2014/main" id="{4016ABC3-B8DF-44C6-803A-3CDDBCC023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Box 4">
            <a:extLst>
              <a:ext uri="{FF2B5EF4-FFF2-40B4-BE49-F238E27FC236}">
                <a16:creationId xmlns:a16="http://schemas.microsoft.com/office/drawing/2014/main" id="{8D1822E1-9845-4AEA-BB52-0764C3E99930}"/>
              </a:ext>
            </a:extLst>
          </p:cNvPr>
          <p:cNvSpPr txBox="1">
            <a:spLocks noChangeArrowheads="1"/>
          </p:cNvSpPr>
          <p:nvPr/>
        </p:nvSpPr>
        <p:spPr bwMode="auto">
          <a:xfrm>
            <a:off x="9144000" y="4376"/>
            <a:ext cx="3048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600" b="1" dirty="0">
                <a:solidFill>
                  <a:schemeClr val="tx1"/>
                </a:solidFill>
              </a:rPr>
              <a:t>Discutir: ¿Se puede proporcionar protección convencional contra caídas?</a:t>
            </a:r>
          </a:p>
        </p:txBody>
      </p:sp>
    </p:spTree>
    <p:extLst>
      <p:ext uri="{BB962C8B-B14F-4D97-AF65-F5344CB8AC3E}">
        <p14:creationId xmlns:p14="http://schemas.microsoft.com/office/powerpoint/2010/main" val="2262650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rtlCol="0"/>
          <a:lstStyle/>
          <a:p>
            <a:pPr rtl="0">
              <a:defRPr/>
            </a:pPr>
            <a:r>
              <a:rPr lang="es" dirty="0"/>
              <a:t>Discutir los </a:t>
            </a:r>
            <a:r>
              <a:rPr lang="es" dirty="0" smtClean="0"/>
              <a:t> riesgos </a:t>
            </a:r>
            <a:r>
              <a:rPr lang="es" dirty="0"/>
              <a:t>de caídas</a:t>
            </a:r>
            <a:endParaRPr lang="en-US" dirty="0"/>
          </a:p>
        </p:txBody>
      </p:sp>
      <p:pic>
        <p:nvPicPr>
          <p:cNvPr id="90116" name="Picture 3" descr="La imagen muestra a los trabajadores instalando escaleras terminadas sin otras formas de protección contra caídas. " title="Image 4.35">
            <a:extLst>
              <a:ext uri="{FF2B5EF4-FFF2-40B4-BE49-F238E27FC236}">
                <a16:creationId xmlns:a16="http://schemas.microsoft.com/office/drawing/2014/main" id="{8C26E7B4-8F10-4448-BE0C-3DE893AB15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Box 4">
            <a:extLst>
              <a:ext uri="{FF2B5EF4-FFF2-40B4-BE49-F238E27FC236}">
                <a16:creationId xmlns:a16="http://schemas.microsoft.com/office/drawing/2014/main" id="{97F58CFB-D57D-4982-A110-3B297A5F308E}"/>
              </a:ext>
            </a:extLst>
          </p:cNvPr>
          <p:cNvSpPr txBox="1">
            <a:spLocks noChangeArrowheads="1"/>
          </p:cNvSpPr>
          <p:nvPr/>
        </p:nvSpPr>
        <p:spPr bwMode="auto">
          <a:xfrm>
            <a:off x="9158288" y="-1913"/>
            <a:ext cx="303371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800" b="1" dirty="0">
                <a:solidFill>
                  <a:schemeClr val="tx1"/>
                </a:solidFill>
              </a:rPr>
              <a:t>Discutir: ¿Se puede proporcionar protección convencional contra caídas?</a:t>
            </a:r>
          </a:p>
        </p:txBody>
      </p:sp>
    </p:spTree>
    <p:extLst>
      <p:ext uri="{BB962C8B-B14F-4D97-AF65-F5344CB8AC3E}">
        <p14:creationId xmlns:p14="http://schemas.microsoft.com/office/powerpoint/2010/main" val="2114625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rtlCol="0"/>
          <a:lstStyle/>
          <a:p>
            <a:pPr rtl="0">
              <a:defRPr/>
            </a:pPr>
            <a:r>
              <a:rPr lang="es" dirty="0"/>
              <a:t>Discutir los riesgos </a:t>
            </a:r>
            <a:r>
              <a:rPr lang="es" dirty="0" smtClean="0"/>
              <a:t> de </a:t>
            </a:r>
            <a:r>
              <a:rPr lang="es" dirty="0"/>
              <a:t>caídas</a:t>
            </a:r>
            <a:endParaRPr lang="en-US" dirty="0"/>
          </a:p>
        </p:txBody>
      </p:sp>
      <p:pic>
        <p:nvPicPr>
          <p:cNvPr id="92164" name="Picture 4" descr="La imagen muestra la construcción de terrazas unidas a una casa. " title="Image 4.36">
            <a:extLst>
              <a:ext uri="{FF2B5EF4-FFF2-40B4-BE49-F238E27FC236}">
                <a16:creationId xmlns:a16="http://schemas.microsoft.com/office/drawing/2014/main" id="{38AF5E79-6D3C-4418-8E72-5EB468F7E0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4">
            <a:extLst>
              <a:ext uri="{FF2B5EF4-FFF2-40B4-BE49-F238E27FC236}">
                <a16:creationId xmlns:a16="http://schemas.microsoft.com/office/drawing/2014/main" id="{C71CE0BC-9A01-470A-86D6-7E42BAB3A2CB}"/>
              </a:ext>
            </a:extLst>
          </p:cNvPr>
          <p:cNvSpPr txBox="1">
            <a:spLocks noChangeArrowheads="1"/>
          </p:cNvSpPr>
          <p:nvPr/>
        </p:nvSpPr>
        <p:spPr bwMode="auto">
          <a:xfrm>
            <a:off x="9144000" y="0"/>
            <a:ext cx="3048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600" b="1" dirty="0">
                <a:solidFill>
                  <a:schemeClr val="tx1"/>
                </a:solidFill>
              </a:rPr>
              <a:t>Discutir: ¿Se puede proporcionar protección convencional contra caídas?</a:t>
            </a:r>
          </a:p>
        </p:txBody>
      </p:sp>
    </p:spTree>
    <p:extLst>
      <p:ext uri="{BB962C8B-B14F-4D97-AF65-F5344CB8AC3E}">
        <p14:creationId xmlns:p14="http://schemas.microsoft.com/office/powerpoint/2010/main" val="67047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102402" cy="1400530"/>
          </a:xfrm>
        </p:spPr>
        <p:txBody>
          <a:bodyPr rtlCol="0"/>
          <a:lstStyle/>
          <a:p>
            <a:pPr rtl="0"/>
            <a:r>
              <a:rPr lang="es" dirty="0"/>
              <a:t>Recordar de la protección convencional contra caídas</a:t>
            </a:r>
            <a:r>
              <a:rPr lang="en-US" dirty="0"/>
              <a:t/>
            </a:r>
            <a:br>
              <a:rPr lang="en-US" dirty="0"/>
            </a:br>
            <a:endParaRPr lang="en-US" dirty="0"/>
          </a:p>
        </p:txBody>
      </p:sp>
      <p:sp>
        <p:nvSpPr>
          <p:cNvPr id="3" name="Rectangle 2">
            <a:extLst>
              <a:ext uri="{FF2B5EF4-FFF2-40B4-BE49-F238E27FC236}">
                <a16:creationId xmlns:a16="http://schemas.microsoft.com/office/drawing/2014/main" id="{5A96B427-11A4-47AC-8B11-A9B5D5424D46}"/>
              </a:ext>
            </a:extLst>
          </p:cNvPr>
          <p:cNvSpPr>
            <a:spLocks noChangeArrowheads="1"/>
          </p:cNvSpPr>
          <p:nvPr/>
        </p:nvSpPr>
        <p:spPr bwMode="auto">
          <a:xfrm>
            <a:off x="946654" y="5334299"/>
            <a:ext cx="2888611"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1600" b="1">
                <a:solidFill>
                  <a:schemeClr val="tx1"/>
                </a:solidFill>
              </a:rPr>
              <a:t>1) Barandillas de Seguridad</a:t>
            </a:r>
          </a:p>
        </p:txBody>
      </p:sp>
      <p:pic>
        <p:nvPicPr>
          <p:cNvPr id="4" name="Picture 9" descr="La imagen muestra un conjunto de barandas que protegen una escalera. " title="Image 3.1">
            <a:extLst>
              <a:ext uri="{FF2B5EF4-FFF2-40B4-BE49-F238E27FC236}">
                <a16:creationId xmlns:a16="http://schemas.microsoft.com/office/drawing/2014/main" id="{F2CF86C9-51F2-4BA8-B0A4-DA111870655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33659" y="1696452"/>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83F8052-7447-4931-B8A5-5972AF17EFD0}"/>
              </a:ext>
            </a:extLst>
          </p:cNvPr>
          <p:cNvSpPr>
            <a:spLocks noChangeArrowheads="1"/>
          </p:cNvSpPr>
          <p:nvPr/>
        </p:nvSpPr>
        <p:spPr bwMode="auto">
          <a:xfrm>
            <a:off x="7293400" y="5125452"/>
            <a:ext cx="2662670"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1600" b="1" dirty="0">
                <a:solidFill>
                  <a:schemeClr val="tx1"/>
                </a:solidFill>
              </a:rPr>
              <a:t>3) Sistema Personal de </a:t>
            </a:r>
          </a:p>
          <a:p>
            <a:pPr algn="ctr" rtl="0">
              <a:spcBef>
                <a:spcPct val="0"/>
              </a:spcBef>
              <a:buFontTx/>
              <a:buNone/>
            </a:pPr>
            <a:r>
              <a:rPr lang="es" sz="1600" b="1" dirty="0">
                <a:solidFill>
                  <a:schemeClr val="tx1"/>
                </a:solidFill>
              </a:rPr>
              <a:t>detención de caídas</a:t>
            </a:r>
          </a:p>
          <a:p>
            <a:pPr algn="ctr" rtl="0">
              <a:spcBef>
                <a:spcPct val="0"/>
              </a:spcBef>
              <a:buFontTx/>
              <a:buNone/>
            </a:pPr>
            <a:r>
              <a:rPr lang="es" sz="1600" b="1" dirty="0">
                <a:solidFill>
                  <a:schemeClr val="tx1"/>
                </a:solidFill>
              </a:rPr>
              <a:t>(PFAS)</a:t>
            </a:r>
          </a:p>
        </p:txBody>
      </p:sp>
      <p:pic>
        <p:nvPicPr>
          <p:cNvPr id="7" name="Picture 12" descr="Techador que usa un sistema personal de detención de caídas." title="Roofer Fall Protection">
            <a:extLst>
              <a:ext uri="{FF2B5EF4-FFF2-40B4-BE49-F238E27FC236}">
                <a16:creationId xmlns:a16="http://schemas.microsoft.com/office/drawing/2014/main" id="{B922ADC8-C5EF-4518-BB80-369DFCF4158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35816" y="1696452"/>
            <a:ext cx="274364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16A83E2-EA8F-498D-87D8-5A9464171AB3}"/>
              </a:ext>
            </a:extLst>
          </p:cNvPr>
          <p:cNvSpPr>
            <a:spLocks noChangeArrowheads="1"/>
          </p:cNvSpPr>
          <p:nvPr/>
        </p:nvSpPr>
        <p:spPr bwMode="auto">
          <a:xfrm>
            <a:off x="4262597" y="5334299"/>
            <a:ext cx="237404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1600" b="1">
                <a:solidFill>
                  <a:schemeClr val="tx1"/>
                </a:solidFill>
              </a:rPr>
              <a:t>2) Redes de seguridad</a:t>
            </a:r>
          </a:p>
        </p:txBody>
      </p:sp>
      <p:pic>
        <p:nvPicPr>
          <p:cNvPr id="5" name="Picture 4" title="Sistemas de red de seguridad instalados en una casa de armazón de mader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2712" y="1786209"/>
            <a:ext cx="2600325" cy="3433864"/>
          </a:xfrm>
          <a:prstGeom prst="rect">
            <a:avLst/>
          </a:prstGeom>
        </p:spPr>
      </p:pic>
    </p:spTree>
    <p:extLst>
      <p:ext uri="{BB962C8B-B14F-4D97-AF65-F5344CB8AC3E}">
        <p14:creationId xmlns:p14="http://schemas.microsoft.com/office/powerpoint/2010/main" val="259556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C8CB39C-A961-491D-A185-CBCCA30505DD}"/>
              </a:ext>
            </a:extLst>
          </p:cNvPr>
          <p:cNvSpPr>
            <a:spLocks noGrp="1" noChangeArrowheads="1"/>
          </p:cNvSpPr>
          <p:nvPr>
            <p:ph type="title"/>
          </p:nvPr>
        </p:nvSpPr>
        <p:spPr>
          <a:xfrm>
            <a:off x="646111" y="452718"/>
            <a:ext cx="10407371" cy="1400530"/>
          </a:xfrm>
        </p:spPr>
        <p:txBody>
          <a:bodyPr rtlCol="0"/>
          <a:lstStyle/>
          <a:p>
            <a:pPr>
              <a:defRPr/>
            </a:pPr>
            <a:r>
              <a:rPr lang="en-US" sz="3600" dirty="0" err="1"/>
              <a:t>Sistemas</a:t>
            </a:r>
            <a:r>
              <a:rPr lang="en-US" sz="3600" dirty="0"/>
              <a:t> de </a:t>
            </a:r>
            <a:r>
              <a:rPr lang="en-US" sz="3600" dirty="0" err="1"/>
              <a:t>protección</a:t>
            </a:r>
            <a:r>
              <a:rPr lang="en-US" sz="3600" dirty="0"/>
              <a:t> contra </a:t>
            </a:r>
            <a:r>
              <a:rPr lang="en-US" sz="3600" dirty="0" err="1"/>
              <a:t>caídas</a:t>
            </a:r>
            <a:r>
              <a:rPr lang="en-US" sz="3600" dirty="0"/>
              <a:t> </a:t>
            </a:r>
            <a:r>
              <a:rPr lang="en-US" sz="3600" dirty="0" err="1"/>
              <a:t>adicionales</a:t>
            </a:r>
            <a:endParaRPr lang="es" sz="3600" dirty="0"/>
          </a:p>
        </p:txBody>
      </p:sp>
      <p:sp>
        <p:nvSpPr>
          <p:cNvPr id="81923" name="Rectangle 3">
            <a:extLst>
              <a:ext uri="{FF2B5EF4-FFF2-40B4-BE49-F238E27FC236}">
                <a16:creationId xmlns:a16="http://schemas.microsoft.com/office/drawing/2014/main" id="{E98B0B8A-0B6F-4D4A-A9F1-F935114D3931}"/>
              </a:ext>
            </a:extLst>
          </p:cNvPr>
          <p:cNvSpPr>
            <a:spLocks noGrp="1" noChangeArrowheads="1"/>
          </p:cNvSpPr>
          <p:nvPr>
            <p:ph idx="1"/>
          </p:nvPr>
        </p:nvSpPr>
        <p:spPr>
          <a:xfrm>
            <a:off x="1104293" y="1610791"/>
            <a:ext cx="8946541" cy="4195481"/>
          </a:xfrm>
        </p:spPr>
        <p:txBody>
          <a:bodyPr rtlCol="0">
            <a:normAutofit/>
          </a:bodyPr>
          <a:lstStyle/>
          <a:p>
            <a:pPr rtl="0" eaLnBrk="1" hangingPunct="1"/>
            <a:r>
              <a:rPr lang="es" sz="3200" dirty="0"/>
              <a:t>En esta sección aprenderemos sobre:</a:t>
            </a:r>
          </a:p>
          <a:p>
            <a:pPr lvl="1" rtl="0"/>
            <a:r>
              <a:rPr lang="es" sz="2800" dirty="0"/>
              <a:t>Pasamanos y balaustradas</a:t>
            </a:r>
            <a:endParaRPr lang="en-US" altLang="en-US" sz="2800" dirty="0"/>
          </a:p>
          <a:p>
            <a:pPr lvl="1" rtl="0"/>
            <a:r>
              <a:rPr lang="es" sz="2800" dirty="0"/>
              <a:t>Cubiertas para orificios en el piso</a:t>
            </a:r>
          </a:p>
          <a:p>
            <a:pPr lvl="1" rtl="0"/>
            <a:r>
              <a:rPr lang="es" sz="2800" dirty="0"/>
              <a:t>Zonas de acceso controlado</a:t>
            </a:r>
          </a:p>
          <a:p>
            <a:pPr lvl="1" rtl="0"/>
            <a:r>
              <a:rPr lang="es" sz="2800" dirty="0"/>
              <a:t>Sistemas de dispositivo de posicionamiento</a:t>
            </a:r>
          </a:p>
          <a:p>
            <a:pPr lvl="1" rtl="0"/>
            <a:r>
              <a:rPr lang="es" sz="2800" dirty="0"/>
              <a:t>Protección alternativa contra caídas </a:t>
            </a:r>
          </a:p>
        </p:txBody>
      </p:sp>
    </p:spTree>
    <p:extLst>
      <p:ext uri="{BB962C8B-B14F-4D97-AF65-F5344CB8AC3E}">
        <p14:creationId xmlns:p14="http://schemas.microsoft.com/office/powerpoint/2010/main" val="64523795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C8CB39C-A961-491D-A185-CBCCA30505DD}"/>
              </a:ext>
            </a:extLst>
          </p:cNvPr>
          <p:cNvSpPr>
            <a:spLocks noGrp="1" noChangeArrowheads="1"/>
          </p:cNvSpPr>
          <p:nvPr>
            <p:ph type="title"/>
          </p:nvPr>
        </p:nvSpPr>
        <p:spPr/>
        <p:txBody>
          <a:bodyPr rtlCol="0"/>
          <a:lstStyle/>
          <a:p>
            <a:pPr rtl="0" eaLnBrk="1" hangingPunct="1">
              <a:defRPr/>
            </a:pPr>
            <a:r>
              <a:rPr lang="es" sz="3600"/>
              <a:t>Pasamanos y balaustradas - Requisitos</a:t>
            </a:r>
          </a:p>
        </p:txBody>
      </p:sp>
      <p:sp>
        <p:nvSpPr>
          <p:cNvPr id="4" name="Rectangle 3">
            <a:extLst>
              <a:ext uri="{FF2B5EF4-FFF2-40B4-BE49-F238E27FC236}">
                <a16:creationId xmlns:a16="http://schemas.microsoft.com/office/drawing/2014/main" id="{12A44B37-9565-4D64-9E02-A393863D809B}"/>
              </a:ext>
            </a:extLst>
          </p:cNvPr>
          <p:cNvSpPr txBox="1">
            <a:spLocks noChangeArrowheads="1"/>
          </p:cNvSpPr>
          <p:nvPr/>
        </p:nvSpPr>
        <p:spPr>
          <a:xfrm>
            <a:off x="994455" y="1617490"/>
            <a:ext cx="8946541" cy="4195481"/>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lnSpc>
                <a:spcPct val="90000"/>
              </a:lnSpc>
            </a:pPr>
            <a:r>
              <a:rPr lang="es" sz="3200"/>
              <a:t>Larguero superior</a:t>
            </a:r>
          </a:p>
          <a:p>
            <a:pPr lvl="1" rtl="0">
              <a:lnSpc>
                <a:spcPct val="90000"/>
              </a:lnSpc>
            </a:pPr>
            <a:r>
              <a:rPr lang="es" sz="3200"/>
              <a:t> 36 pulgadas (90 cm) por encima de la banda de rodadura verticalmente en línea con el travesaño del peldaño</a:t>
            </a:r>
          </a:p>
          <a:p>
            <a:pPr lvl="1" rtl="0">
              <a:lnSpc>
                <a:spcPct val="90000"/>
              </a:lnSpc>
            </a:pPr>
            <a:r>
              <a:rPr lang="es" sz="3200"/>
              <a:t>Instalar la balaustrada a 3" (7,6 cm) de la pared</a:t>
            </a:r>
          </a:p>
          <a:p>
            <a:pPr rtl="0">
              <a:lnSpc>
                <a:spcPct val="90000"/>
              </a:lnSpc>
            </a:pPr>
            <a:r>
              <a:rPr lang="es" sz="3200"/>
              <a:t>Larguero intermedio </a:t>
            </a:r>
          </a:p>
          <a:p>
            <a:pPr lvl="1" rtl="0">
              <a:lnSpc>
                <a:spcPct val="90000"/>
              </a:lnSpc>
            </a:pPr>
            <a:r>
              <a:rPr lang="es" sz="3200"/>
              <a:t> A medio camino entre el larguero superior y el soporte lateral de la escalera</a:t>
            </a:r>
          </a:p>
          <a:p>
            <a:pPr rtl="0">
              <a:lnSpc>
                <a:spcPct val="90000"/>
              </a:lnSpc>
            </a:pPr>
            <a:r>
              <a:rPr lang="es" sz="3200"/>
              <a:t>Tablón de protección para los pies</a:t>
            </a:r>
          </a:p>
          <a:p>
            <a:pPr lvl="1" rtl="0">
              <a:lnSpc>
                <a:spcPct val="90000"/>
              </a:lnSpc>
            </a:pPr>
            <a:r>
              <a:rPr lang="es" sz="3200"/>
              <a:t>Mínimo de 3 1/2 pulgadas (4 pulgadas nominales) (10.2 cm) </a:t>
            </a:r>
          </a:p>
          <a:p>
            <a:pPr rtl="0">
              <a:lnSpc>
                <a:spcPct val="90000"/>
              </a:lnSpc>
            </a:pPr>
            <a:r>
              <a:rPr lang="es" sz="3200"/>
              <a:t>Requisito de peso </a:t>
            </a:r>
          </a:p>
          <a:p>
            <a:pPr lvl="1" rtl="0">
              <a:lnSpc>
                <a:spcPct val="90000"/>
              </a:lnSpc>
            </a:pPr>
            <a:r>
              <a:rPr lang="es" sz="3200"/>
              <a:t>Al menos 200 lb. (90.9 kg)</a:t>
            </a:r>
          </a:p>
        </p:txBody>
      </p:sp>
    </p:spTree>
    <p:extLst>
      <p:ext uri="{BB962C8B-B14F-4D97-AF65-F5344CB8AC3E}">
        <p14:creationId xmlns:p14="http://schemas.microsoft.com/office/powerpoint/2010/main" val="33299568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a:t>Identificar los peligros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4274540"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dirty="0"/>
              <a:t>¿Cuántos peligros identifica en esta foto?</a:t>
            </a:r>
          </a:p>
        </p:txBody>
      </p:sp>
      <p:pic>
        <p:nvPicPr>
          <p:cNvPr id="7" name="Picture 4" descr="La imagen muestra un sistema de pasamanos instalado en una escalera en construcción. " title="Image 4.04">
            <a:extLst>
              <a:ext uri="{FF2B5EF4-FFF2-40B4-BE49-F238E27FC236}">
                <a16:creationId xmlns:a16="http://schemas.microsoft.com/office/drawing/2014/main" id="{D2396335-BCB3-43F4-84C3-65A20496C7ED}"/>
              </a:ext>
            </a:extLst>
          </p:cNvPr>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4778827" y="1307726"/>
            <a:ext cx="7184573" cy="53884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No hay señalización">
            <a:extLst>
              <a:ext uri="{FF2B5EF4-FFF2-40B4-BE49-F238E27FC236}">
                <a16:creationId xmlns:a16="http://schemas.microsoft.com/office/drawing/2014/main" id="{E0D57FB4-77E0-45BB-AD0F-B3AE07C73C8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488463" y="1469571"/>
            <a:ext cx="1848282" cy="1848282"/>
          </a:xfrm>
          <a:prstGeom prst="rect">
            <a:avLst/>
          </a:prstGeom>
        </p:spPr>
      </p:pic>
    </p:spTree>
    <p:extLst>
      <p:ext uri="{BB962C8B-B14F-4D97-AF65-F5344CB8AC3E}">
        <p14:creationId xmlns:p14="http://schemas.microsoft.com/office/powerpoint/2010/main" val="216175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11268</Words>
  <Application>Microsoft Office PowerPoint</Application>
  <PresentationFormat>Widescreen</PresentationFormat>
  <Paragraphs>653</Paragraphs>
  <Slides>59</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ＭＳ Ｐゴシック</vt:lpstr>
      <vt:lpstr>Arial</vt:lpstr>
      <vt:lpstr>Calibri</vt:lpstr>
      <vt:lpstr>Courier New</vt:lpstr>
      <vt:lpstr>Times New Roman</vt:lpstr>
      <vt:lpstr>Wingdings</vt:lpstr>
      <vt:lpstr>Wingdings 3</vt:lpstr>
      <vt:lpstr>Ion</vt:lpstr>
      <vt:lpstr>Sección 5</vt:lpstr>
      <vt:lpstr>Aviso legal</vt:lpstr>
      <vt:lpstr>Aviso legal, cont.</vt:lpstr>
      <vt:lpstr>Información de copyright © 2018 </vt:lpstr>
      <vt:lpstr>Objetivos de aprendizaje: Sección 5</vt:lpstr>
      <vt:lpstr>Recordar de la protección convencional contra caídas </vt:lpstr>
      <vt:lpstr>Sistemas de protección contra caídas adicionales</vt:lpstr>
      <vt:lpstr>Pasamanos y balaustradas - Requisitos</vt:lpstr>
      <vt:lpstr>Identificar los peligros</vt:lpstr>
      <vt:lpstr>Sistema de bota de barandilla </vt:lpstr>
      <vt:lpstr> Identificar los peligros</vt:lpstr>
      <vt:lpstr>Solución de pasamanos y balaustradas </vt:lpstr>
      <vt:lpstr>Instalación de balaustradas</vt:lpstr>
      <vt:lpstr>Soluciones de balaustradas</vt:lpstr>
      <vt:lpstr>Cubiertas para orificios</vt:lpstr>
      <vt:lpstr>Las cubiertas de los orificios son necesarias para:</vt:lpstr>
      <vt:lpstr>Requisitos de las cubiertas de orificios</vt:lpstr>
      <vt:lpstr>Las cubiertas de orificios deben soportar 2 veces la carga prevista</vt:lpstr>
      <vt:lpstr>  Identificar los peligros</vt:lpstr>
      <vt:lpstr>Identificar los peligros </vt:lpstr>
      <vt:lpstr>Identificar los peligros  </vt:lpstr>
      <vt:lpstr>Claramente marcado “Orificio” o “Cubierta”</vt:lpstr>
      <vt:lpstr>Claramente marcado “Orificio” o “Cubierta”  </vt:lpstr>
      <vt:lpstr>Sistemas de dispositivo de posicionamiento</vt:lpstr>
      <vt:lpstr>Sistemas de dispositivo de posicionamiento  </vt:lpstr>
      <vt:lpstr>Sistemas de dispositivo de posicionamiento   </vt:lpstr>
      <vt:lpstr>Sistemas de dispositivo de posicionamiento </vt:lpstr>
      <vt:lpstr>Protección alternativa contra caídas </vt:lpstr>
      <vt:lpstr>¿Qué significa “Inviable”?</vt:lpstr>
      <vt:lpstr>Ejemplos de inviabilidad </vt:lpstr>
      <vt:lpstr>¿Qué significa “crear un peligro mayor”?</vt:lpstr>
      <vt:lpstr>Establecer el “Peligro mayor”, cont.</vt:lpstr>
      <vt:lpstr>Plan de Protección contra caídas</vt:lpstr>
      <vt:lpstr>Plan de Protección contra caídas </vt:lpstr>
      <vt:lpstr>Plan de Protección contra caídas, cont.</vt:lpstr>
      <vt:lpstr>Plan de Protección contra caídas  </vt:lpstr>
      <vt:lpstr>Plan de Protección contra caídas   </vt:lpstr>
      <vt:lpstr> Plan de Protección contra caídas, cont.</vt:lpstr>
      <vt:lpstr> Plan de Protección contra caídas, cont. </vt:lpstr>
      <vt:lpstr>Establecer una zona de acceso controlado (CAZ)</vt:lpstr>
      <vt:lpstr>Requisitos para una CAZ</vt:lpstr>
      <vt:lpstr>Requisitos para una CAZ </vt:lpstr>
      <vt:lpstr>Sección de evaluación </vt:lpstr>
      <vt:lpstr>Discutir los riesgos de caídas</vt:lpstr>
      <vt:lpstr> Discutir los riesgos de caídas</vt:lpstr>
      <vt:lpstr>  Discutir los riesgos de caídas</vt:lpstr>
      <vt:lpstr>   Discutir los riesgos de caídas</vt:lpstr>
      <vt:lpstr>Discutir los riesgos de caídas </vt:lpstr>
      <vt:lpstr>Discutir los riesgos de caídas  </vt:lpstr>
      <vt:lpstr>Discutir los riesgos de caídas   </vt:lpstr>
      <vt:lpstr> Discutir los riesgos de caídas </vt:lpstr>
      <vt:lpstr>  Discutir los riesgos de caídas </vt:lpstr>
      <vt:lpstr>   Discutir los riesgos de caídas </vt:lpstr>
      <vt:lpstr>  Discutir los riesgos de caídas  </vt:lpstr>
      <vt:lpstr>   Discutir los riesgos de caídas  </vt:lpstr>
      <vt:lpstr>   Discutir los riesgos de caídas   </vt:lpstr>
      <vt:lpstr>Discutir  los riesgos de caídas</vt:lpstr>
      <vt:lpstr>Discutir los  riesgos de caídas</vt:lpstr>
      <vt:lpstr>Discutir los riesgos  de caídas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2018-02-08T17:03:52Z</dcterms:created>
  <dcterms:modified xsi:type="dcterms:W3CDTF">2021-03-25T19:43:04Z</dcterms:modified>
</cp:coreProperties>
</file>