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61"/>
  </p:notesMasterIdLst>
  <p:handoutMasterIdLst>
    <p:handoutMasterId r:id="rId62"/>
  </p:handoutMasterIdLst>
  <p:sldIdLst>
    <p:sldId id="285" r:id="rId2"/>
    <p:sldId id="360" r:id="rId3"/>
    <p:sldId id="361" r:id="rId4"/>
    <p:sldId id="362" r:id="rId5"/>
    <p:sldId id="356" r:id="rId6"/>
    <p:sldId id="357" r:id="rId7"/>
    <p:sldId id="287" r:id="rId8"/>
    <p:sldId id="308" r:id="rId9"/>
    <p:sldId id="309" r:id="rId10"/>
    <p:sldId id="358" r:id="rId11"/>
    <p:sldId id="310" r:id="rId12"/>
    <p:sldId id="292" r:id="rId13"/>
    <p:sldId id="293" r:id="rId14"/>
    <p:sldId id="294" r:id="rId15"/>
    <p:sldId id="298" r:id="rId16"/>
    <p:sldId id="299" r:id="rId17"/>
    <p:sldId id="311" r:id="rId18"/>
    <p:sldId id="301" r:id="rId19"/>
    <p:sldId id="312" r:id="rId20"/>
    <p:sldId id="313" r:id="rId21"/>
    <p:sldId id="314" r:id="rId22"/>
    <p:sldId id="305" r:id="rId23"/>
    <p:sldId id="306" r:id="rId24"/>
    <p:sldId id="318" r:id="rId25"/>
    <p:sldId id="317" r:id="rId26"/>
    <p:sldId id="320" r:id="rId27"/>
    <p:sldId id="316"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50" r:id="rId41"/>
    <p:sldId id="353" r:id="rId42"/>
    <p:sldId id="354" r:id="rId43"/>
    <p:sldId id="333" r:id="rId44"/>
    <p:sldId id="334" r:id="rId45"/>
    <p:sldId id="35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87358" autoAdjust="0"/>
  </p:normalViewPr>
  <p:slideViewPr>
    <p:cSldViewPr snapToGrid="0">
      <p:cViewPr varScale="1">
        <p:scale>
          <a:sx n="50" d="100"/>
          <a:sy n="50" d="100"/>
        </p:scale>
        <p:origin x="48" y="163"/>
      </p:cViewPr>
      <p:guideLst>
        <p:guide orient="horz" pos="2160"/>
        <p:guide pos="3840"/>
      </p:guideLst>
    </p:cSldViewPr>
  </p:slideViewPr>
  <p:outlineViewPr>
    <p:cViewPr>
      <p:scale>
        <a:sx n="33" d="100"/>
        <a:sy n="33" d="100"/>
      </p:scale>
      <p:origin x="0" y="23467"/>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85E4C-26D8-4214-9C5B-C4059D87E60C}" type="datetimeFigureOut">
              <a:rPr lang="en-US" smtClean="0"/>
              <a:t>3/24/2021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31585-3B2A-4D1C-AB7B-F7740F676C97}"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a:t>
            </a:fld>
            <a:endParaRPr lang="en-US"/>
          </a:p>
        </p:txBody>
      </p:sp>
    </p:spTree>
    <p:extLst>
      <p:ext uri="{BB962C8B-B14F-4D97-AF65-F5344CB8AC3E}">
        <p14:creationId xmlns:p14="http://schemas.microsoft.com/office/powerpoint/2010/main" val="205573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Describe the properly installed guardrail boot system utilized on the picture on the right.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10</a:t>
            </a:fld>
            <a:endParaRPr lang="en-US"/>
          </a:p>
        </p:txBody>
      </p:sp>
    </p:spTree>
    <p:extLst>
      <p:ext uri="{BB962C8B-B14F-4D97-AF65-F5344CB8AC3E}">
        <p14:creationId xmlns:p14="http://schemas.microsoft.com/office/powerpoint/2010/main" val="293405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photo shows missing handrails on a stairway under construction.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11</a:t>
            </a:fld>
            <a:endParaRPr lang="en-US" altLang="en-US"/>
          </a:p>
        </p:txBody>
      </p:sp>
    </p:spTree>
    <p:extLst>
      <p:ext uri="{BB962C8B-B14F-4D97-AF65-F5344CB8AC3E}">
        <p14:creationId xmlns:p14="http://schemas.microsoft.com/office/powerpoint/2010/main" val="122147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291567C2-7C7D-49C0-A8DF-735D676BA0A7}"/>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366DD41A-FD7E-4D54-BBE9-E739F71484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Properly installed metal adjustable guardrail system. Image shows a steel </a:t>
            </a:r>
            <a:r>
              <a:rPr lang="en-US" altLang="en-US" dirty="0" err="1">
                <a:latin typeface="Arial" panose="020B0604020202020204" pitchFamily="34" charset="0"/>
              </a:rPr>
              <a:t>stairrail</a:t>
            </a:r>
            <a:r>
              <a:rPr lang="en-US" altLang="en-US" dirty="0">
                <a:latin typeface="Arial" panose="020B0604020202020204" pitchFamily="34" charset="0"/>
              </a:rPr>
              <a:t> and hand rail solution installed to a stairway under construction. </a:t>
            </a:r>
          </a:p>
        </p:txBody>
      </p:sp>
      <p:sp>
        <p:nvSpPr>
          <p:cNvPr id="112644" name="Slide Number Placeholder 3">
            <a:extLst>
              <a:ext uri="{FF2B5EF4-FFF2-40B4-BE49-F238E27FC236}">
                <a16:creationId xmlns:a16="http://schemas.microsoft.com/office/drawing/2014/main" id="{DF4951E4-8A85-4227-958F-96D8D618CA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FA8277-21B3-4BC9-B616-8D4089AEDC44}" type="slidenum">
              <a:rPr lang="en-US" altLang="en-US"/>
              <a:pPr>
                <a:spcBef>
                  <a:spcPct val="0"/>
                </a:spcBef>
              </a:pPr>
              <a:t>12</a:t>
            </a:fld>
            <a:endParaRPr lang="en-US" altLang="en-US"/>
          </a:p>
        </p:txBody>
      </p:sp>
    </p:spTree>
    <p:extLst>
      <p:ext uri="{BB962C8B-B14F-4D97-AF65-F5344CB8AC3E}">
        <p14:creationId xmlns:p14="http://schemas.microsoft.com/office/powerpoint/2010/main" val="95740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8BFD576C-DF2E-4EEA-84E8-669436E0F6CB}"/>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092F44CC-6394-4836-8284-86578E41F3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Properly installed metal adjustable guardrail system. By installing a toprail 36 inches high, allows one railing system to serve as both a hand rail and </a:t>
            </a:r>
            <a:r>
              <a:rPr lang="en-US" altLang="en-US" dirty="0" err="1">
                <a:latin typeface="Arial" panose="020B0604020202020204" pitchFamily="34" charset="0"/>
              </a:rPr>
              <a:t>stairrail</a:t>
            </a:r>
            <a:r>
              <a:rPr lang="en-US" altLang="en-US" dirty="0">
                <a:latin typeface="Arial" panose="020B0604020202020204" pitchFamily="34" charset="0"/>
              </a:rPr>
              <a:t>. </a:t>
            </a:r>
          </a:p>
          <a:p>
            <a:endParaRPr lang="en-US" altLang="en-US" dirty="0">
              <a:latin typeface="Arial" panose="020B0604020202020204" pitchFamily="34" charset="0"/>
            </a:endParaRPr>
          </a:p>
          <a:p>
            <a:r>
              <a:rPr lang="en-US" altLang="en-US" b="1" dirty="0">
                <a:latin typeface="Arial" panose="020B0604020202020204" pitchFamily="34" charset="0"/>
              </a:rPr>
              <a:t>Discuss</a:t>
            </a:r>
            <a:r>
              <a:rPr lang="en-US" altLang="en-US" dirty="0">
                <a:latin typeface="Arial" panose="020B0604020202020204" pitchFamily="34" charset="0"/>
              </a:rPr>
              <a:t> how this particular system can be modified to protect workers on stilts by adding a double top rail. </a:t>
            </a:r>
            <a:endParaRPr lang="en-US" altLang="en-US" b="1" dirty="0">
              <a:latin typeface="Arial" panose="020B0604020202020204" pitchFamily="34" charset="0"/>
            </a:endParaRPr>
          </a:p>
        </p:txBody>
      </p:sp>
      <p:sp>
        <p:nvSpPr>
          <p:cNvPr id="114692" name="Slide Number Placeholder 3">
            <a:extLst>
              <a:ext uri="{FF2B5EF4-FFF2-40B4-BE49-F238E27FC236}">
                <a16:creationId xmlns:a16="http://schemas.microsoft.com/office/drawing/2014/main" id="{DA7A4BBA-2A3A-4C37-9CD3-B853D06F27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ABEB36-7674-4AEE-81F7-E71BD54339AB}" type="slidenum">
              <a:rPr lang="en-US" altLang="en-US"/>
              <a:pPr>
                <a:spcBef>
                  <a:spcPct val="0"/>
                </a:spcBef>
              </a:pPr>
              <a:t>13</a:t>
            </a:fld>
            <a:endParaRPr lang="en-US" altLang="en-US"/>
          </a:p>
        </p:txBody>
      </p:sp>
    </p:spTree>
    <p:extLst>
      <p:ext uri="{BB962C8B-B14F-4D97-AF65-F5344CB8AC3E}">
        <p14:creationId xmlns:p14="http://schemas.microsoft.com/office/powerpoint/2010/main" val="296790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5E22553-FABB-4F95-BE17-B05D6D21236A}"/>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9D247F72-37E9-49D3-A701-8CF13A6E64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these two temporary guardrail systems used on a stairway. </a:t>
            </a:r>
          </a:p>
        </p:txBody>
      </p:sp>
      <p:sp>
        <p:nvSpPr>
          <p:cNvPr id="116740" name="Slide Number Placeholder 3">
            <a:extLst>
              <a:ext uri="{FF2B5EF4-FFF2-40B4-BE49-F238E27FC236}">
                <a16:creationId xmlns:a16="http://schemas.microsoft.com/office/drawing/2014/main" id="{C9D7FAA5-5EE3-4713-B3CB-4EC022F99E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939440-CCCF-48A5-89DC-90A4E7B7C205}" type="slidenum">
              <a:rPr lang="en-US" altLang="en-US"/>
              <a:pPr>
                <a:spcBef>
                  <a:spcPct val="0"/>
                </a:spcBef>
              </a:pPr>
              <a:t>14</a:t>
            </a:fld>
            <a:endParaRPr lang="en-US" altLang="en-US"/>
          </a:p>
        </p:txBody>
      </p:sp>
    </p:spTree>
    <p:extLst>
      <p:ext uri="{BB962C8B-B14F-4D97-AF65-F5344CB8AC3E}">
        <p14:creationId xmlns:p14="http://schemas.microsoft.com/office/powerpoint/2010/main" val="165007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0177395D-C72B-4B64-BFE0-702436B9EB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C7A538-0D3D-4FA3-91C6-12C694441FD4}" type="slidenum">
              <a:rPr lang="en-US" altLang="en-US"/>
              <a:pPr>
                <a:spcBef>
                  <a:spcPct val="0"/>
                </a:spcBef>
              </a:pPr>
              <a:t>15</a:t>
            </a:fld>
            <a:endParaRPr lang="en-US" altLang="en-US"/>
          </a:p>
        </p:txBody>
      </p:sp>
      <p:sp>
        <p:nvSpPr>
          <p:cNvPr id="124931" name="Rectangle 2">
            <a:extLst>
              <a:ext uri="{FF2B5EF4-FFF2-40B4-BE49-F238E27FC236}">
                <a16:creationId xmlns:a16="http://schemas.microsoft.com/office/drawing/2014/main" id="{42251F57-5565-4627-A0E4-C2552C64641B}"/>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ED4CF9AE-ABD5-411C-87E8-4C7E4DC991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 </a:t>
            </a:r>
            <a:r>
              <a:rPr lang="en-US" altLang="en-US" i="0" dirty="0">
                <a:latin typeface="Arial" panose="020B0604020202020204" pitchFamily="34" charset="0"/>
              </a:rPr>
              <a:t>hole cover </a:t>
            </a:r>
            <a:r>
              <a:rPr lang="en-US" altLang="en-US" dirty="0">
                <a:latin typeface="Arial" panose="020B0604020202020204" pitchFamily="34" charset="0"/>
              </a:rPr>
              <a:t>is a secured and marked cover which protects workers from tripping or stepping into or through a hole on walking/working surfaces and keeps objects from falling through a hole. </a:t>
            </a:r>
          </a:p>
        </p:txBody>
      </p:sp>
    </p:spTree>
    <p:extLst>
      <p:ext uri="{BB962C8B-B14F-4D97-AF65-F5344CB8AC3E}">
        <p14:creationId xmlns:p14="http://schemas.microsoft.com/office/powerpoint/2010/main" val="2885785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FB325969-7568-444C-BCA6-D3EF1993C668}"/>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41BEA2C8-A966-46C0-A1CE-BF43A9D280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Hole covers must be used on any hole larger than 2 inches by 2 inches. Examples of these openings include:</a:t>
            </a:r>
          </a:p>
          <a:p>
            <a:pPr marL="0" lvl="0" indent="0" eaLnBrk="1" hangingPunct="1">
              <a:buFont typeface="Arial" panose="020B0604020202020204" pitchFamily="34" charset="0"/>
              <a:buChar char="•"/>
            </a:pPr>
            <a:r>
              <a:rPr lang="en-US" altLang="en-US" sz="2800" dirty="0"/>
              <a:t> Fireplace openings </a:t>
            </a:r>
          </a:p>
          <a:p>
            <a:pPr marL="0" lvl="0" indent="0" eaLnBrk="1" hangingPunct="1">
              <a:buFont typeface="Arial" panose="020B0604020202020204" pitchFamily="34" charset="0"/>
              <a:buChar char="•"/>
            </a:pPr>
            <a:r>
              <a:rPr lang="en-US" altLang="en-US" sz="2800" dirty="0"/>
              <a:t> Skylights</a:t>
            </a:r>
          </a:p>
          <a:p>
            <a:pPr marL="0" lvl="0" indent="0" eaLnBrk="1" hangingPunct="1">
              <a:buFont typeface="Arial" panose="020B0604020202020204" pitchFamily="34" charset="0"/>
              <a:buChar char="•"/>
            </a:pPr>
            <a:r>
              <a:rPr lang="en-US" altLang="en-US" sz="2800" dirty="0"/>
              <a:t> Basement stair openings</a:t>
            </a:r>
          </a:p>
          <a:p>
            <a:pPr marL="0" lvl="0" indent="0" eaLnBrk="1" hangingPunct="1">
              <a:buFont typeface="Arial" panose="020B0604020202020204" pitchFamily="34" charset="0"/>
              <a:buChar char="•"/>
            </a:pPr>
            <a:r>
              <a:rPr lang="en-US" altLang="en-US" sz="2800" dirty="0"/>
              <a:t> Floor heating, ventilating, and air-conditioning (HVAC) registers </a:t>
            </a:r>
          </a:p>
          <a:p>
            <a:pPr marL="0" lvl="0" indent="0" eaLnBrk="1" hangingPunct="1">
              <a:buFont typeface="Arial" panose="020B0604020202020204" pitchFamily="34" charset="0"/>
              <a:buChar char="•"/>
            </a:pPr>
            <a:r>
              <a:rPr lang="en-US" altLang="en-US" sz="2800" dirty="0"/>
              <a:t> Plumbing floor cutouts	</a:t>
            </a:r>
          </a:p>
          <a:p>
            <a:endParaRPr lang="en-US" altLang="en-US" b="0" dirty="0">
              <a:latin typeface="Arial" panose="020B0604020202020204" pitchFamily="34" charset="0"/>
            </a:endParaRPr>
          </a:p>
        </p:txBody>
      </p:sp>
      <p:sp>
        <p:nvSpPr>
          <p:cNvPr id="126980" name="Slide Number Placeholder 3">
            <a:extLst>
              <a:ext uri="{FF2B5EF4-FFF2-40B4-BE49-F238E27FC236}">
                <a16:creationId xmlns:a16="http://schemas.microsoft.com/office/drawing/2014/main" id="{BF79B0C7-7B88-43E2-B08A-62C5B8BD40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50A48-33F9-4008-A018-F8E1E1FD8877}" type="slidenum">
              <a:rPr lang="en-US" altLang="en-US"/>
              <a:pPr>
                <a:spcBef>
                  <a:spcPct val="0"/>
                </a:spcBef>
              </a:pPr>
              <a:t>16</a:t>
            </a:fld>
            <a:endParaRPr lang="en-US" altLang="en-US"/>
          </a:p>
        </p:txBody>
      </p:sp>
    </p:spTree>
    <p:extLst>
      <p:ext uri="{BB962C8B-B14F-4D97-AF65-F5344CB8AC3E}">
        <p14:creationId xmlns:p14="http://schemas.microsoft.com/office/powerpoint/2010/main" val="3151757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8A5874-07F9-4B58-BA63-ED444ACB344D}" type="slidenum">
              <a:rPr lang="en-US" altLang="en-US"/>
              <a:pPr>
                <a:spcBef>
                  <a:spcPct val="0"/>
                </a:spcBef>
              </a:pPr>
              <a:t>17</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Define:</a:t>
            </a:r>
          </a:p>
          <a:p>
            <a:pPr lvl="1" eaLnBrk="1" hangingPunct="1">
              <a:buFontTx/>
              <a:buChar char="•"/>
            </a:pPr>
            <a:r>
              <a:rPr lang="en-US" altLang="en-US">
                <a:latin typeface="Arial" panose="020B0604020202020204" pitchFamily="34" charset="0"/>
              </a:rPr>
              <a:t>Window and Wall Openings</a:t>
            </a:r>
          </a:p>
          <a:p>
            <a:pPr lvl="1" eaLnBrk="1" hangingPunct="1">
              <a:buFontTx/>
              <a:buChar char="•"/>
            </a:pPr>
            <a:r>
              <a:rPr lang="en-US" altLang="en-US">
                <a:latin typeface="Arial" panose="020B0604020202020204" pitchFamily="34" charset="0"/>
              </a:rPr>
              <a:t>Unprotected Sides and Edges</a:t>
            </a:r>
          </a:p>
          <a:p>
            <a:pPr lvl="1" eaLnBrk="1" hangingPunct="1">
              <a:buFontTx/>
              <a:buChar char="•"/>
            </a:pPr>
            <a:r>
              <a:rPr lang="en-US" altLang="en-US">
                <a:latin typeface="Arial" panose="020B0604020202020204" pitchFamily="34" charset="0"/>
              </a:rPr>
              <a:t>Floor Holes</a:t>
            </a:r>
          </a:p>
        </p:txBody>
      </p:sp>
    </p:spTree>
    <p:extLst>
      <p:ext uri="{BB962C8B-B14F-4D97-AF65-F5344CB8AC3E}">
        <p14:creationId xmlns:p14="http://schemas.microsoft.com/office/powerpoint/2010/main" val="2068439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4B53C286-8335-459C-81A6-4C6DCB13D3D5}"/>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4BC2B0CA-9F30-419D-9382-445A259892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 </a:t>
            </a:r>
            <a:r>
              <a:rPr lang="en-US" altLang="en-US" dirty="0">
                <a:latin typeface="Arial" panose="020B0604020202020204" pitchFamily="34" charset="0"/>
              </a:rPr>
              <a:t>whether this floor hole cover is capable of withstanding at least two times the maximum anticipated load?</a:t>
            </a:r>
          </a:p>
          <a:p>
            <a:endParaRPr lang="en-US" altLang="en-US" dirty="0">
              <a:latin typeface="Arial" panose="020B0604020202020204" pitchFamily="34" charset="0"/>
            </a:endParaRPr>
          </a:p>
          <a:p>
            <a:r>
              <a:rPr lang="en-US" altLang="en-US" dirty="0">
                <a:latin typeface="Arial" panose="020B0604020202020204" pitchFamily="34" charset="0"/>
              </a:rPr>
              <a:t>It is also missing the wording “hole” or “cover” or “hole cover” </a:t>
            </a:r>
          </a:p>
        </p:txBody>
      </p:sp>
      <p:sp>
        <p:nvSpPr>
          <p:cNvPr id="131076" name="Slide Number Placeholder 3">
            <a:extLst>
              <a:ext uri="{FF2B5EF4-FFF2-40B4-BE49-F238E27FC236}">
                <a16:creationId xmlns:a16="http://schemas.microsoft.com/office/drawing/2014/main" id="{FD0C478C-AA1C-4D9C-AE6D-D019E03646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6A145F-DBE3-44B8-8589-66F036B38BCC}" type="slidenum">
              <a:rPr lang="en-US" altLang="en-US"/>
              <a:pPr>
                <a:spcBef>
                  <a:spcPct val="0"/>
                </a:spcBef>
              </a:pPr>
              <a:t>18</a:t>
            </a:fld>
            <a:endParaRPr lang="en-US" altLang="en-US"/>
          </a:p>
        </p:txBody>
      </p:sp>
    </p:spTree>
    <p:extLst>
      <p:ext uri="{BB962C8B-B14F-4D97-AF65-F5344CB8AC3E}">
        <p14:creationId xmlns:p14="http://schemas.microsoft.com/office/powerpoint/2010/main" val="59208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Image shows an improper floor hole cover as the cover poses an impalement hazard, does not appear secured to prevent displacement, and is missing the words hole or cover.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19</a:t>
            </a:fld>
            <a:endParaRPr lang="en-US" altLang="en-US"/>
          </a:p>
        </p:txBody>
      </p:sp>
    </p:spTree>
    <p:extLst>
      <p:ext uri="{BB962C8B-B14F-4D97-AF65-F5344CB8AC3E}">
        <p14:creationId xmlns:p14="http://schemas.microsoft.com/office/powerpoint/2010/main" val="133095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material was produced under the Susan Harwood training grant number </a:t>
            </a:r>
            <a:r>
              <a:rPr lang="en-US" altLang="en-US" dirty="0" smtClean="0">
                <a:latin typeface="Arial" panose="020B0604020202020204" pitchFamily="34" charset="0"/>
              </a:rPr>
              <a:t>SH-31198-SH7 from </a:t>
            </a:r>
            <a:r>
              <a:rPr lang="en-US" altLang="en-US" dirty="0">
                <a:latin typeface="Arial" panose="020B0604020202020204" pitchFamily="34" charset="0"/>
              </a:rPr>
              <a:t>the Occupational Safety and Health Administration, U.S. Department of Labor.</a:t>
            </a:r>
          </a:p>
        </p:txBody>
      </p:sp>
    </p:spTree>
    <p:extLst>
      <p:ext uri="{BB962C8B-B14F-4D97-AF65-F5344CB8AC3E}">
        <p14:creationId xmlns:p14="http://schemas.microsoft.com/office/powerpoint/2010/main" val="4005144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photos show floor hole hazards that are uncovered.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20</a:t>
            </a:fld>
            <a:endParaRPr lang="en-US" altLang="en-US"/>
          </a:p>
        </p:txBody>
      </p:sp>
    </p:spTree>
    <p:extLst>
      <p:ext uri="{BB962C8B-B14F-4D97-AF65-F5344CB8AC3E}">
        <p14:creationId xmlns:p14="http://schemas.microsoft.com/office/powerpoint/2010/main" val="423009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These photos show floor hole hazards that are uncovered and potentially a ladder placed at an improper angle.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21</a:t>
            </a:fld>
            <a:endParaRPr lang="en-US" altLang="en-US"/>
          </a:p>
        </p:txBody>
      </p:sp>
    </p:spTree>
    <p:extLst>
      <p:ext uri="{BB962C8B-B14F-4D97-AF65-F5344CB8AC3E}">
        <p14:creationId xmlns:p14="http://schemas.microsoft.com/office/powerpoint/2010/main" val="231376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69E32830-BD38-4C06-B556-2A1877441640}"/>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69F61EE8-773A-4126-909A-123EF20234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is a picture of a properly installed floor hole cover. This is a </a:t>
            </a:r>
            <a:r>
              <a:rPr lang="en-US" altLang="en-US" i="1">
                <a:latin typeface="Arial" panose="020B0604020202020204" pitchFamily="34" charset="0"/>
              </a:rPr>
              <a:t>Pro-Vent</a:t>
            </a:r>
            <a:r>
              <a:rPr lang="en-US" altLang="en-US">
                <a:latin typeface="Arial" panose="020B0604020202020204" pitchFamily="34" charset="0"/>
              </a:rPr>
              <a:t> system that can be used to also prevent debris from entering a ventilation system. </a:t>
            </a:r>
          </a:p>
        </p:txBody>
      </p:sp>
      <p:sp>
        <p:nvSpPr>
          <p:cNvPr id="139268" name="Slide Number Placeholder 3">
            <a:extLst>
              <a:ext uri="{FF2B5EF4-FFF2-40B4-BE49-F238E27FC236}">
                <a16:creationId xmlns:a16="http://schemas.microsoft.com/office/drawing/2014/main" id="{6B4A6312-5813-4F1E-8783-CD3F9DCC56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559323-7F06-40D1-ABFC-157894FE13F2}" type="slidenum">
              <a:rPr lang="en-US" altLang="en-US"/>
              <a:pPr>
                <a:spcBef>
                  <a:spcPct val="0"/>
                </a:spcBef>
              </a:pPr>
              <a:t>22</a:t>
            </a:fld>
            <a:endParaRPr lang="en-US" altLang="en-US"/>
          </a:p>
        </p:txBody>
      </p:sp>
    </p:spTree>
    <p:extLst>
      <p:ext uri="{BB962C8B-B14F-4D97-AF65-F5344CB8AC3E}">
        <p14:creationId xmlns:p14="http://schemas.microsoft.com/office/powerpoint/2010/main" val="470684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8AC6D71E-A739-4CB4-B748-83C81DC68DF3}"/>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EA0A97CE-41C8-4AE6-9F02-33A0493751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hole cover is clearly marked and must be properly secured to prevent displacement. It is a best practice to use a bright colored spray paint to be sure that workers know not to remove covers. </a:t>
            </a:r>
          </a:p>
        </p:txBody>
      </p:sp>
      <p:sp>
        <p:nvSpPr>
          <p:cNvPr id="141316" name="Slide Number Placeholder 3">
            <a:extLst>
              <a:ext uri="{FF2B5EF4-FFF2-40B4-BE49-F238E27FC236}">
                <a16:creationId xmlns:a16="http://schemas.microsoft.com/office/drawing/2014/main" id="{A4A5BA39-E8EC-4525-BD11-2B238EBA65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2A6E1E-E7C3-4633-A450-CA69D4BE9993}" type="slidenum">
              <a:rPr lang="en-US" altLang="en-US"/>
              <a:pPr>
                <a:spcBef>
                  <a:spcPct val="0"/>
                </a:spcBef>
              </a:pPr>
              <a:t>23</a:t>
            </a:fld>
            <a:endParaRPr lang="en-US" altLang="en-US"/>
          </a:p>
        </p:txBody>
      </p:sp>
    </p:spTree>
    <p:extLst>
      <p:ext uri="{BB962C8B-B14F-4D97-AF65-F5344CB8AC3E}">
        <p14:creationId xmlns:p14="http://schemas.microsoft.com/office/powerpoint/2010/main" val="441561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85BD6B06-51A8-42A6-8EF0-55841021E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71854D1A-C339-4101-BCD9-6FDEAFCFF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 fall positioning device system prevents workers from falling by holding you in-place and preventing you from falling in the first place. </a:t>
            </a:r>
          </a:p>
        </p:txBody>
      </p:sp>
      <p:sp>
        <p:nvSpPr>
          <p:cNvPr id="169988" name="Slide Number Placeholder 3">
            <a:extLst>
              <a:ext uri="{FF2B5EF4-FFF2-40B4-BE49-F238E27FC236}">
                <a16:creationId xmlns:a16="http://schemas.microsoft.com/office/drawing/2014/main" id="{82C3DCF0-F09F-451E-A140-D4C201163D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C4D2C2A-87BA-44E1-B6BA-4B16A1D99A33}"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1275719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642FB09A-6B84-4155-9767-13292D9D3A30}"/>
              </a:ext>
            </a:extLst>
          </p:cNvPr>
          <p:cNvSpPr>
            <a:spLocks noGrp="1" noRot="1" noChangeAspect="1" noTextEdit="1"/>
          </p:cNvSpPr>
          <p:nvPr>
            <p:ph type="sldImg"/>
          </p:nvPr>
        </p:nvSpPr>
        <p:spPr>
          <a:ln/>
        </p:spPr>
      </p:sp>
      <p:sp>
        <p:nvSpPr>
          <p:cNvPr id="184323" name="Notes Placeholder 2">
            <a:extLst>
              <a:ext uri="{FF2B5EF4-FFF2-40B4-BE49-F238E27FC236}">
                <a16:creationId xmlns:a16="http://schemas.microsoft.com/office/drawing/2014/main" id="{A5A7DD07-C06D-4575-8F13-819E342339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instances where a positioning system may be used. Examples include encroachment to floor holes or wall openings. This system is designed to prevent workers from ever reaching an area where a fall may occur. Also discuss using shorter lanyards attached directly to the D-ring and the anchor point to securely hold a worker in place to prevent falls from occurring. </a:t>
            </a:r>
          </a:p>
        </p:txBody>
      </p:sp>
      <p:sp>
        <p:nvSpPr>
          <p:cNvPr id="184324" name="Slide Number Placeholder 3">
            <a:extLst>
              <a:ext uri="{FF2B5EF4-FFF2-40B4-BE49-F238E27FC236}">
                <a16:creationId xmlns:a16="http://schemas.microsoft.com/office/drawing/2014/main" id="{CC6BAB2D-9787-4CFB-BF92-7B9FE67BC0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634CB6-4BA3-48E9-BD79-D0720E1DD784}" type="slidenum">
              <a:rPr lang="en-US" altLang="en-US"/>
              <a:pPr>
                <a:spcBef>
                  <a:spcPct val="0"/>
                </a:spcBef>
              </a:pPr>
              <a:t>25</a:t>
            </a:fld>
            <a:endParaRPr lang="en-US" altLang="en-US"/>
          </a:p>
        </p:txBody>
      </p:sp>
    </p:spTree>
    <p:extLst>
      <p:ext uri="{BB962C8B-B14F-4D97-AF65-F5344CB8AC3E}">
        <p14:creationId xmlns:p14="http://schemas.microsoft.com/office/powerpoint/2010/main" val="762236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3F462193-7A17-437E-930F-6BFC03370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B1CC86AC-05AA-451E-B817-CC37A0E394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Similar to a PFAS, a positioning device system must be inspected before each use. You can use a body belt as a positioning device system but not for fall arrest. </a:t>
            </a:r>
          </a:p>
        </p:txBody>
      </p:sp>
      <p:sp>
        <p:nvSpPr>
          <p:cNvPr id="172036" name="Slide Number Placeholder 3">
            <a:extLst>
              <a:ext uri="{FF2B5EF4-FFF2-40B4-BE49-F238E27FC236}">
                <a16:creationId xmlns:a16="http://schemas.microsoft.com/office/drawing/2014/main" id="{FFBD2B74-5FD7-4C43-A90C-A7DAB5490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87C15F1-75E3-4BD1-96AE-F0CB26851177}"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3424039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4504EBE2-DA20-4629-AAE1-860451610DE4}"/>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26065ABE-3BE0-4596-902E-B959258D4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how a positioning device system may be used to stabilize a worker while working at heights. </a:t>
            </a:r>
          </a:p>
          <a:p>
            <a:endParaRPr lang="en-US" altLang="en-US" dirty="0">
              <a:latin typeface="Arial" panose="020B0604020202020204" pitchFamily="34" charset="0"/>
            </a:endParaRPr>
          </a:p>
          <a:p>
            <a:r>
              <a:rPr lang="en-US" altLang="en-US" dirty="0">
                <a:latin typeface="Arial" panose="020B0604020202020204" pitchFamily="34" charset="0"/>
              </a:rPr>
              <a:t>There are limitations to this system in a residential construction environment. </a:t>
            </a:r>
          </a:p>
        </p:txBody>
      </p:sp>
      <p:sp>
        <p:nvSpPr>
          <p:cNvPr id="182276" name="Slide Number Placeholder 3">
            <a:extLst>
              <a:ext uri="{FF2B5EF4-FFF2-40B4-BE49-F238E27FC236}">
                <a16:creationId xmlns:a16="http://schemas.microsoft.com/office/drawing/2014/main" id="{99B6BAE2-5786-41B9-B1DB-C5DD289533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2A33F1-8ABC-467C-B5A7-1799A5F72E3B}" type="slidenum">
              <a:rPr lang="en-US" altLang="en-US"/>
              <a:pPr>
                <a:spcBef>
                  <a:spcPct val="0"/>
                </a:spcBef>
              </a:pPr>
              <a:t>27</a:t>
            </a:fld>
            <a:endParaRPr lang="en-US" altLang="en-US"/>
          </a:p>
        </p:txBody>
      </p:sp>
    </p:spTree>
    <p:extLst>
      <p:ext uri="{BB962C8B-B14F-4D97-AF65-F5344CB8AC3E}">
        <p14:creationId xmlns:p14="http://schemas.microsoft.com/office/powerpoint/2010/main" val="2201197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4504EBE2-DA20-4629-AAE1-860451610DE4}"/>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26065ABE-3BE0-4596-902E-B959258D4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how a positioning device system may be used to stabilize a worker while working at heights. </a:t>
            </a:r>
          </a:p>
          <a:p>
            <a:endParaRPr lang="en-US" altLang="en-US">
              <a:latin typeface="Arial" panose="020B0604020202020204" pitchFamily="34" charset="0"/>
            </a:endParaRPr>
          </a:p>
          <a:p>
            <a:r>
              <a:rPr lang="en-US" altLang="en-US">
                <a:latin typeface="Arial" panose="020B0604020202020204" pitchFamily="34" charset="0"/>
              </a:rPr>
              <a:t>There are limitations to this system in a residential construction environment. </a:t>
            </a:r>
          </a:p>
        </p:txBody>
      </p:sp>
      <p:sp>
        <p:nvSpPr>
          <p:cNvPr id="182276" name="Slide Number Placeholder 3">
            <a:extLst>
              <a:ext uri="{FF2B5EF4-FFF2-40B4-BE49-F238E27FC236}">
                <a16:creationId xmlns:a16="http://schemas.microsoft.com/office/drawing/2014/main" id="{99B6BAE2-5786-41B9-B1DB-C5DD289533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2A33F1-8ABC-467C-B5A7-1799A5F72E3B}" type="slidenum">
              <a:rPr lang="en-US" altLang="en-US"/>
              <a:pPr>
                <a:spcBef>
                  <a:spcPct val="0"/>
                </a:spcBef>
              </a:pPr>
              <a:t>28</a:t>
            </a:fld>
            <a:endParaRPr lang="en-US" altLang="en-US"/>
          </a:p>
        </p:txBody>
      </p:sp>
    </p:spTree>
    <p:extLst>
      <p:ext uri="{BB962C8B-B14F-4D97-AF65-F5344CB8AC3E}">
        <p14:creationId xmlns:p14="http://schemas.microsoft.com/office/powerpoint/2010/main" val="3509619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FD3C3A5-763D-4CE1-A6CA-768B49E686F4}"/>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3EEBCF6C-ECD7-4DC4-91CA-0360D98501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These examples are found directly in OSHA’s Preamble to the 1994 Subpart M-Fall Protection rulemaking record.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15364" name="Slide Number Placeholder 3">
            <a:extLst>
              <a:ext uri="{FF2B5EF4-FFF2-40B4-BE49-F238E27FC236}">
                <a16:creationId xmlns:a16="http://schemas.microsoft.com/office/drawing/2014/main" id="{F0F243A8-320A-4952-855A-E3B89112C3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790B3C-4942-468A-927E-C6DBED457BCE}" type="slidenum">
              <a:rPr lang="en-US" altLang="en-US"/>
              <a:pPr>
                <a:spcBef>
                  <a:spcPct val="0"/>
                </a:spcBef>
              </a:pPr>
              <a:t>29</a:t>
            </a:fld>
            <a:endParaRPr lang="en-US" altLang="en-US"/>
          </a:p>
        </p:txBody>
      </p:sp>
    </p:spTree>
    <p:extLst>
      <p:ext uri="{BB962C8B-B14F-4D97-AF65-F5344CB8AC3E}">
        <p14:creationId xmlns:p14="http://schemas.microsoft.com/office/powerpoint/2010/main" val="115651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3266750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7149A3C-4475-4108-997A-F1CCEF74A6B8}"/>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8001621C-B4D3-4846-9572-28A0234C04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OSHA </a:t>
            </a:r>
            <a:r>
              <a:rPr lang="en-US" altLang="en-US" u="sng">
                <a:latin typeface="Arial" panose="020B0604020202020204" pitchFamily="34" charset="0"/>
              </a:rPr>
              <a:t>does not</a:t>
            </a:r>
            <a:r>
              <a:rPr lang="en-US" altLang="en-US">
                <a:latin typeface="Arial" panose="020B0604020202020204" pitchFamily="34" charset="0"/>
              </a:rPr>
              <a:t> consider "economic infeasibility" to be a basis for failing to provide conventional fall protection for employees performing residential construction work.</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83FA9818-6897-4273-89C6-EFF3756065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248E1D-8AD7-441C-8522-0E76DBF8FDDF}" type="slidenum">
              <a:rPr lang="en-US" altLang="en-US"/>
              <a:pPr>
                <a:spcBef>
                  <a:spcPct val="0"/>
                </a:spcBef>
              </a:pPr>
              <a:t>30</a:t>
            </a:fld>
            <a:endParaRPr lang="en-US" altLang="en-US"/>
          </a:p>
        </p:txBody>
      </p:sp>
    </p:spTree>
    <p:extLst>
      <p:ext uri="{BB962C8B-B14F-4D97-AF65-F5344CB8AC3E}">
        <p14:creationId xmlns:p14="http://schemas.microsoft.com/office/powerpoint/2010/main" val="1017560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A76677C-EBFB-4F9B-83D6-6EB20FCE6B25}"/>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6358E816-DCD9-40DD-95C7-F44644E5A7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012DEC2F-7909-44EE-827D-951E65AEF6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1BD402-62D1-4B19-B487-2A2F60EDDEA3}" type="slidenum">
              <a:rPr lang="en-US" altLang="en-US"/>
              <a:pPr>
                <a:spcBef>
                  <a:spcPct val="0"/>
                </a:spcBef>
              </a:pPr>
              <a:t>31</a:t>
            </a:fld>
            <a:endParaRPr lang="en-US" altLang="en-US"/>
          </a:p>
        </p:txBody>
      </p:sp>
    </p:spTree>
    <p:extLst>
      <p:ext uri="{BB962C8B-B14F-4D97-AF65-F5344CB8AC3E}">
        <p14:creationId xmlns:p14="http://schemas.microsoft.com/office/powerpoint/2010/main" val="2585458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64C21F7-7BB1-489A-B3A2-BB3E27F77B95}"/>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C7A8E25F-8138-4829-8BD6-D6A28F46AC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2BCC753F-78CB-4E90-AC14-4EF7CBC250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82070-F3AD-4F7B-8D09-37D760CFFDAF}" type="slidenum">
              <a:rPr lang="en-US" altLang="en-US"/>
              <a:pPr>
                <a:spcBef>
                  <a:spcPct val="0"/>
                </a:spcBef>
              </a:pPr>
              <a:t>32</a:t>
            </a:fld>
            <a:endParaRPr lang="en-US" altLang="en-US"/>
          </a:p>
        </p:txBody>
      </p:sp>
    </p:spTree>
    <p:extLst>
      <p:ext uri="{BB962C8B-B14F-4D97-AF65-F5344CB8AC3E}">
        <p14:creationId xmlns:p14="http://schemas.microsoft.com/office/powerpoint/2010/main" val="2714769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ED7B5BA-61A8-483C-A25B-95036A44C640}"/>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87EED9EC-FA9B-4B44-8B01-4344899477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Employers cannot use alternative fall protective measures until it has been documented and proven that conventional fall protective systems are either infeasible/their use creates a greater hazard. </a:t>
            </a:r>
          </a:p>
          <a:p>
            <a:endParaRPr lang="en-US" altLang="en-US">
              <a:latin typeface="Arial" panose="020B0604020202020204" pitchFamily="34" charset="0"/>
            </a:endParaRPr>
          </a:p>
          <a:p>
            <a:r>
              <a:rPr lang="en-US" altLang="en-US">
                <a:latin typeface="Arial" panose="020B0604020202020204" pitchFamily="34" charset="0"/>
              </a:rPr>
              <a:t>This includes OSHA’s Appendix E to Subpart M, employers must exhaust all conventional means of providing fall protection prior to implementing a fall protection plan that meets the requirements of 1926.502(k).</a:t>
            </a:r>
            <a:endParaRPr lang="en-US" altLang="en-US" b="1">
              <a:latin typeface="Arial" panose="020B0604020202020204" pitchFamily="34" charset="0"/>
            </a:endParaRPr>
          </a:p>
        </p:txBody>
      </p:sp>
      <p:sp>
        <p:nvSpPr>
          <p:cNvPr id="33796" name="Slide Number Placeholder 3">
            <a:extLst>
              <a:ext uri="{FF2B5EF4-FFF2-40B4-BE49-F238E27FC236}">
                <a16:creationId xmlns:a16="http://schemas.microsoft.com/office/drawing/2014/main" id="{E37600FC-491F-4AA9-94C1-BFFC7810F9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26CE1B-6451-4823-A55B-9DD233A0A9C7}" type="slidenum">
              <a:rPr lang="en-US" altLang="en-US"/>
              <a:pPr>
                <a:spcBef>
                  <a:spcPct val="0"/>
                </a:spcBef>
              </a:pPr>
              <a:t>33</a:t>
            </a:fld>
            <a:endParaRPr lang="en-US" altLang="en-US"/>
          </a:p>
        </p:txBody>
      </p:sp>
    </p:spTree>
    <p:extLst>
      <p:ext uri="{BB962C8B-B14F-4D97-AF65-F5344CB8AC3E}">
        <p14:creationId xmlns:p14="http://schemas.microsoft.com/office/powerpoint/2010/main" val="149206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206758A-35F6-47B3-BC58-77A748C18870}"/>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A68DC1A0-15F6-4ADA-A0C5-1870432707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b="1">
              <a:latin typeface="Arial" panose="020B0604020202020204" pitchFamily="34" charset="0"/>
            </a:endParaRPr>
          </a:p>
        </p:txBody>
      </p:sp>
      <p:sp>
        <p:nvSpPr>
          <p:cNvPr id="35844" name="Slide Number Placeholder 3">
            <a:extLst>
              <a:ext uri="{FF2B5EF4-FFF2-40B4-BE49-F238E27FC236}">
                <a16:creationId xmlns:a16="http://schemas.microsoft.com/office/drawing/2014/main" id="{702C9C01-2E8F-482C-B897-6B9B2ACAE0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89D230-378E-4438-81E8-AE38825010AB}" type="slidenum">
              <a:rPr lang="en-US" altLang="en-US"/>
              <a:pPr>
                <a:spcBef>
                  <a:spcPct val="0"/>
                </a:spcBef>
              </a:pPr>
              <a:t>34</a:t>
            </a:fld>
            <a:endParaRPr lang="en-US" altLang="en-US"/>
          </a:p>
        </p:txBody>
      </p:sp>
    </p:spTree>
    <p:extLst>
      <p:ext uri="{BB962C8B-B14F-4D97-AF65-F5344CB8AC3E}">
        <p14:creationId xmlns:p14="http://schemas.microsoft.com/office/powerpoint/2010/main" val="361498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BD66E4E-3071-470C-BF26-291591055D9C}"/>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3A145EAB-809A-482B-A075-BEC565EDF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804AFB5F-6236-4C48-87A9-E39F4097B9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17BE25-66C8-440D-9840-445165D946B4}" type="slidenum">
              <a:rPr lang="en-US" altLang="en-US"/>
              <a:pPr>
                <a:spcBef>
                  <a:spcPct val="0"/>
                </a:spcBef>
              </a:pPr>
              <a:t>35</a:t>
            </a:fld>
            <a:endParaRPr lang="en-US" altLang="en-US"/>
          </a:p>
        </p:txBody>
      </p:sp>
    </p:spTree>
    <p:extLst>
      <p:ext uri="{BB962C8B-B14F-4D97-AF65-F5344CB8AC3E}">
        <p14:creationId xmlns:p14="http://schemas.microsoft.com/office/powerpoint/2010/main" val="2872294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84EF1A0-48FC-48EE-BB0F-5472A50A9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ECCD18-E80B-4CC5-937E-58C9047C946A}" type="slidenum">
              <a:rPr lang="en-US" altLang="en-US"/>
              <a:pPr>
                <a:spcBef>
                  <a:spcPct val="0"/>
                </a:spcBef>
              </a:pPr>
              <a:t>36</a:t>
            </a:fld>
            <a:endParaRPr lang="en-US" altLang="en-US"/>
          </a:p>
        </p:txBody>
      </p:sp>
      <p:sp>
        <p:nvSpPr>
          <p:cNvPr id="44035" name="Rectangle 2">
            <a:extLst>
              <a:ext uri="{FF2B5EF4-FFF2-40B4-BE49-F238E27FC236}">
                <a16:creationId xmlns:a16="http://schemas.microsoft.com/office/drawing/2014/main" id="{1CEA8BA0-9208-4272-8E19-DF40DE3A48F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996E998-5B3F-4F34-8C8E-ED2B7BD4A9CF}"/>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 </a:t>
            </a:r>
            <a:r>
              <a:rPr lang="en-US" altLang="en-US" i="1">
                <a:latin typeface="Arial" panose="020B0604020202020204" pitchFamily="34" charset="0"/>
              </a:rPr>
              <a:t>written fall protection plan</a:t>
            </a:r>
            <a:r>
              <a:rPr lang="en-US" altLang="en-US">
                <a:latin typeface="Arial" panose="020B0604020202020204" pitchFamily="34" charset="0"/>
              </a:rPr>
              <a:t> identifies and evaluates fall hazards on a jobsite, establishes the protection methods to be used, and assesses the ability of workers to follow related work rules and use equipment safely.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plan identifies protective methods for hazards in this category: Leading Edges</a:t>
            </a:r>
          </a:p>
        </p:txBody>
      </p:sp>
    </p:spTree>
    <p:extLst>
      <p:ext uri="{BB962C8B-B14F-4D97-AF65-F5344CB8AC3E}">
        <p14:creationId xmlns:p14="http://schemas.microsoft.com/office/powerpoint/2010/main" val="584619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9FFCE42-6F34-42D1-BCD8-D48727AE1427}"/>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34F83FBF-31A2-4570-A0CA-0DFE0AD667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what is required in a fall protection plan, and </a:t>
            </a:r>
            <a:r>
              <a:rPr lang="en-US" altLang="en-US" b="1">
                <a:latin typeface="Arial" panose="020B0604020202020204" pitchFamily="34" charset="0"/>
              </a:rPr>
              <a:t>refer</a:t>
            </a:r>
            <a:r>
              <a:rPr lang="en-US" altLang="en-US">
                <a:latin typeface="Arial" panose="020B0604020202020204" pitchFamily="34" charset="0"/>
              </a:rPr>
              <a:t> back to the definition of “qualified person” and “competent person” (if needed). </a:t>
            </a:r>
          </a:p>
          <a:p>
            <a:endParaRPr lang="en-US" altLang="en-US" b="1">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 employer has the burden to establish that conventional fall protective systems are either infeasible or their use creates a greater hazard. </a:t>
            </a:r>
            <a:endParaRPr lang="en-US" altLang="en-US" b="1">
              <a:latin typeface="Arial" panose="020B0604020202020204" pitchFamily="34" charset="0"/>
            </a:endParaRPr>
          </a:p>
        </p:txBody>
      </p:sp>
      <p:sp>
        <p:nvSpPr>
          <p:cNvPr id="46084" name="Slide Number Placeholder 3">
            <a:extLst>
              <a:ext uri="{FF2B5EF4-FFF2-40B4-BE49-F238E27FC236}">
                <a16:creationId xmlns:a16="http://schemas.microsoft.com/office/drawing/2014/main" id="{905811CB-BEE9-413F-BD9F-5933F00E9A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97FFC4-7B2F-4941-BC95-D5040780ED8B}" type="slidenum">
              <a:rPr lang="en-US" altLang="en-US"/>
              <a:pPr>
                <a:spcBef>
                  <a:spcPct val="0"/>
                </a:spcBef>
              </a:pPr>
              <a:t>37</a:t>
            </a:fld>
            <a:endParaRPr lang="en-US" altLang="en-US"/>
          </a:p>
        </p:txBody>
      </p:sp>
    </p:spTree>
    <p:extLst>
      <p:ext uri="{BB962C8B-B14F-4D97-AF65-F5344CB8AC3E}">
        <p14:creationId xmlns:p14="http://schemas.microsoft.com/office/powerpoint/2010/main" val="3550998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1A2066F-619C-4A9C-920C-CA09C0365B48}"/>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35C42547-7462-4A5C-A0E9-4AC3433EF6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Previously under OSHA’s Interim Fall Protection Compliance Guidelines for Residential Construction, employers had the option to utilize a fall protection plan without prior showing of infeasibility/greater hazard and without having a written site-specific fall protection plan. </a:t>
            </a:r>
          </a:p>
          <a:p>
            <a:endParaRPr lang="en-US" altLang="en-US">
              <a:latin typeface="Arial" panose="020B0604020202020204" pitchFamily="34" charset="0"/>
            </a:endParaRPr>
          </a:p>
          <a:p>
            <a:r>
              <a:rPr lang="en-US" altLang="en-US">
                <a:latin typeface="Arial" panose="020B0604020202020204" pitchFamily="34" charset="0"/>
              </a:rPr>
              <a:t>Beginning June 16, 2011 employers engaged in residential construction that establish that conventional fall protection systems are either infeasible or create a greater hazard and implement a fall protection plan meeting the requirements of 1926.502(k) will be required to establish a written and site-specific fall protection plan.</a:t>
            </a:r>
          </a:p>
        </p:txBody>
      </p:sp>
      <p:sp>
        <p:nvSpPr>
          <p:cNvPr id="48132" name="Slide Number Placeholder 3">
            <a:extLst>
              <a:ext uri="{FF2B5EF4-FFF2-40B4-BE49-F238E27FC236}">
                <a16:creationId xmlns:a16="http://schemas.microsoft.com/office/drawing/2014/main" id="{507C050C-D604-4501-A970-3FE729F104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F864ED-F8E2-456D-84EF-030662BDF890}" type="slidenum">
              <a:rPr lang="en-US" altLang="en-US"/>
              <a:pPr>
                <a:spcBef>
                  <a:spcPct val="0"/>
                </a:spcBef>
              </a:pPr>
              <a:t>38</a:t>
            </a:fld>
            <a:endParaRPr lang="en-US" altLang="en-US"/>
          </a:p>
        </p:txBody>
      </p:sp>
    </p:spTree>
    <p:extLst>
      <p:ext uri="{BB962C8B-B14F-4D97-AF65-F5344CB8AC3E}">
        <p14:creationId xmlns:p14="http://schemas.microsoft.com/office/powerpoint/2010/main" val="3560521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630CF23-C65E-4A24-9A4F-A66A27EAF481}"/>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2196C54B-A05D-4DAB-BCF1-76AB694358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requirements of a fall protection plan. </a:t>
            </a:r>
          </a:p>
          <a:p>
            <a:endParaRPr lang="en-US" altLang="en-US" b="1">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endParaRPr lang="en-US" altLang="en-US">
              <a:latin typeface="Arial" panose="020B0604020202020204" pitchFamily="34" charset="0"/>
            </a:endParaRPr>
          </a:p>
          <a:p>
            <a:endParaRPr lang="en-US" altLang="en-US" b="1">
              <a:latin typeface="Arial" panose="020B0604020202020204" pitchFamily="34" charset="0"/>
            </a:endParaRPr>
          </a:p>
        </p:txBody>
      </p:sp>
      <p:sp>
        <p:nvSpPr>
          <p:cNvPr id="50180" name="Slide Number Placeholder 3">
            <a:extLst>
              <a:ext uri="{FF2B5EF4-FFF2-40B4-BE49-F238E27FC236}">
                <a16:creationId xmlns:a16="http://schemas.microsoft.com/office/drawing/2014/main" id="{D8CA5749-E01B-4D6E-88AB-896506985F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D38DD8-9DF2-4E6E-BD3A-2B64A680BABA}" type="slidenum">
              <a:rPr lang="en-US" altLang="en-US"/>
              <a:pPr>
                <a:spcBef>
                  <a:spcPct val="0"/>
                </a:spcBef>
              </a:pPr>
              <a:t>39</a:t>
            </a:fld>
            <a:endParaRPr lang="en-US" altLang="en-US"/>
          </a:p>
        </p:txBody>
      </p:sp>
    </p:spTree>
    <p:extLst>
      <p:ext uri="{BB962C8B-B14F-4D97-AF65-F5344CB8AC3E}">
        <p14:creationId xmlns:p14="http://schemas.microsoft.com/office/powerpoint/2010/main" val="74772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Note that the these</a:t>
            </a:r>
            <a:r>
              <a:rPr lang="en-US" altLang="en-US" baseline="0" dirty="0" smtClean="0">
                <a:latin typeface="Arial" panose="020B0604020202020204" pitchFamily="34" charset="0"/>
              </a:rPr>
              <a:t> materials are copyrighted by the </a:t>
            </a:r>
            <a:r>
              <a:rPr lang="en-US" dirty="0" smtClean="0">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a:t>
            </a:r>
            <a:r>
              <a:rPr lang="en-US" baseline="0" dirty="0" smtClean="0">
                <a:latin typeface="Arial" panose="020B0604020202020204" pitchFamily="34" charset="0"/>
                <a:cs typeface="Arial" panose="020B0604020202020204" pitchFamily="34" charset="0"/>
              </a:rPr>
              <a:t> with the terms on the slide.</a:t>
            </a: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4</a:t>
            </a:fld>
            <a:endParaRPr lang="en-US"/>
          </a:p>
        </p:txBody>
      </p:sp>
    </p:spTree>
    <p:extLst>
      <p:ext uri="{BB962C8B-B14F-4D97-AF65-F5344CB8AC3E}">
        <p14:creationId xmlns:p14="http://schemas.microsoft.com/office/powerpoint/2010/main" val="3615184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7A7C4A-AEAF-42CB-AF48-3E5B2B3F99D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1EC7D94-0810-48E3-BB60-D92808249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rPr>
              <a:t>A controlled access zone is a d</a:t>
            </a:r>
            <a:r>
              <a:rPr lang="en-US" altLang="en-US" dirty="0"/>
              <a:t>esignated/restricted work area that may have increased hazards related to otherwise unprotected fall hazards and/or falling material.</a:t>
            </a:r>
          </a:p>
          <a:p>
            <a:endParaRPr lang="en-US" altLang="en-US" b="0"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337026E4-9C8E-43F5-B040-965AE8B7A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96244-BAE9-4295-9528-CC547F6DA862}" type="slidenum">
              <a:rPr lang="en-US" altLang="en-US"/>
              <a:pPr>
                <a:spcBef>
                  <a:spcPct val="0"/>
                </a:spcBef>
              </a:pPr>
              <a:t>40</a:t>
            </a:fld>
            <a:endParaRPr lang="en-US" altLang="en-US"/>
          </a:p>
        </p:txBody>
      </p:sp>
    </p:spTree>
    <p:extLst>
      <p:ext uri="{BB962C8B-B14F-4D97-AF65-F5344CB8AC3E}">
        <p14:creationId xmlns:p14="http://schemas.microsoft.com/office/powerpoint/2010/main" val="2098027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7A7C4A-AEAF-42CB-AF48-3E5B2B3F99D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1EC7D94-0810-48E3-BB60-D92808249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b="0" dirty="0">
                <a:latin typeface="Arial" panose="020B0604020202020204" pitchFamily="34" charset="0"/>
              </a:rPr>
              <a:t>In a CAZ, a competent person must d</a:t>
            </a:r>
            <a:r>
              <a:rPr lang="en-US" altLang="en-US" dirty="0"/>
              <a:t>etermine where to place the boundaries, ensure that the requirements of the fall protection plan are in place and monitor workers while they are in a CAZ. They must also correct any unsafe practices or conditions immediately.</a:t>
            </a:r>
          </a:p>
          <a:p>
            <a:endParaRPr lang="en-US" altLang="en-US" b="0" dirty="0">
              <a:latin typeface="Arial" panose="020B0604020202020204" pitchFamily="34" charset="0"/>
            </a:endParaRPr>
          </a:p>
          <a:p>
            <a:endParaRPr lang="en-US" altLang="en-US" b="0"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337026E4-9C8E-43F5-B040-965AE8B7A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96244-BAE9-4295-9528-CC547F6DA862}" type="slidenum">
              <a:rPr lang="en-US" altLang="en-US"/>
              <a:pPr>
                <a:spcBef>
                  <a:spcPct val="0"/>
                </a:spcBef>
              </a:pPr>
              <a:t>41</a:t>
            </a:fld>
            <a:endParaRPr lang="en-US" altLang="en-US"/>
          </a:p>
        </p:txBody>
      </p:sp>
    </p:spTree>
    <p:extLst>
      <p:ext uri="{BB962C8B-B14F-4D97-AF65-F5344CB8AC3E}">
        <p14:creationId xmlns:p14="http://schemas.microsoft.com/office/powerpoint/2010/main" val="1834239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C7A7C4A-AEAF-42CB-AF48-3E5B2B3F99DE}"/>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91EC7D94-0810-48E3-BB60-D92808249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In a CAZ, the area must be posted at the perimeter, clearly visible to anyone approaching the area and restricted to unauthorized personnel. </a:t>
            </a:r>
          </a:p>
        </p:txBody>
      </p:sp>
      <p:sp>
        <p:nvSpPr>
          <p:cNvPr id="52228" name="Slide Number Placeholder 3">
            <a:extLst>
              <a:ext uri="{FF2B5EF4-FFF2-40B4-BE49-F238E27FC236}">
                <a16:creationId xmlns:a16="http://schemas.microsoft.com/office/drawing/2014/main" id="{337026E4-9C8E-43F5-B040-965AE8B7A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96244-BAE9-4295-9528-CC547F6DA862}" type="slidenum">
              <a:rPr lang="en-US" altLang="en-US"/>
              <a:pPr>
                <a:spcBef>
                  <a:spcPct val="0"/>
                </a:spcBef>
              </a:pPr>
              <a:t>42</a:t>
            </a:fld>
            <a:endParaRPr lang="en-US" altLang="en-US"/>
          </a:p>
        </p:txBody>
      </p:sp>
    </p:spTree>
    <p:extLst>
      <p:ext uri="{BB962C8B-B14F-4D97-AF65-F5344CB8AC3E}">
        <p14:creationId xmlns:p14="http://schemas.microsoft.com/office/powerpoint/2010/main" val="2278433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08C78F9-098D-4ABE-9658-1BA80922476B}"/>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5E5B7D6F-B09F-4AAD-9D3E-80AB95DEF0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Instructor: Please review this slide with student attendees. </a:t>
            </a:r>
          </a:p>
          <a:p>
            <a:endParaRPr lang="en-US" altLang="en-US">
              <a:latin typeface="Arial" panose="020B0604020202020204" pitchFamily="34" charset="0"/>
            </a:endParaRPr>
          </a:p>
          <a:p>
            <a:r>
              <a:rPr lang="en-US" altLang="en-US">
                <a:latin typeface="Arial" panose="020B0604020202020204" pitchFamily="34" charset="0"/>
              </a:rPr>
              <a:t>The following slides are meant to start discussions regarding when it </a:t>
            </a:r>
            <a:r>
              <a:rPr lang="en-US" altLang="en-US" b="1">
                <a:latin typeface="Arial" panose="020B0604020202020204" pitchFamily="34" charset="0"/>
              </a:rPr>
              <a:t>may</a:t>
            </a:r>
            <a:r>
              <a:rPr lang="en-US" altLang="en-US">
                <a:latin typeface="Arial" panose="020B0604020202020204" pitchFamily="34" charset="0"/>
              </a:rPr>
              <a:t> be appropriate to implement alternative fall protection procedures and a written fall protection plan. </a:t>
            </a:r>
          </a:p>
          <a:p>
            <a:endParaRPr lang="en-US" altLang="en-US">
              <a:latin typeface="Arial" panose="020B0604020202020204" pitchFamily="34" charset="0"/>
            </a:endParaRPr>
          </a:p>
          <a:p>
            <a:r>
              <a:rPr lang="en-US" altLang="en-US">
                <a:latin typeface="Arial" panose="020B0604020202020204" pitchFamily="34" charset="0"/>
              </a:rPr>
              <a:t>This section is intended to assist employers in their efforts to comply with fall protection requirements for residential construction work. The Occupational Safety and Health Act requires employers to comply with safety and health standards promulgated by OSHA or by a state with an OSHA-approved state plan. </a:t>
            </a:r>
          </a:p>
          <a:p>
            <a:endParaRPr lang="en-US" altLang="en-US">
              <a:latin typeface="Arial" panose="020B0604020202020204" pitchFamily="34" charset="0"/>
            </a:endParaRPr>
          </a:p>
          <a:p>
            <a:r>
              <a:rPr lang="en-US" altLang="en-US">
                <a:latin typeface="Arial" panose="020B0604020202020204" pitchFamily="34" charset="0"/>
              </a:rPr>
              <a:t>The burden is on each employer to determine when it may be appropriate to use alternative fall protection procedures, and should check with their Local Area OSHA Offices prior to implementing these procedures on a jobsite. </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1DE915DA-A83B-4122-A6D3-83A2906064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696DE3-EBC3-46D7-AEFC-D40325B8CC18}" type="slidenum">
              <a:rPr lang="en-US" altLang="en-US"/>
              <a:pPr>
                <a:spcBef>
                  <a:spcPct val="0"/>
                </a:spcBef>
              </a:pPr>
              <a:t>43</a:t>
            </a:fld>
            <a:endParaRPr lang="en-US" altLang="en-US"/>
          </a:p>
        </p:txBody>
      </p:sp>
    </p:spTree>
    <p:extLst>
      <p:ext uri="{BB962C8B-B14F-4D97-AF65-F5344CB8AC3E}">
        <p14:creationId xmlns:p14="http://schemas.microsoft.com/office/powerpoint/2010/main" val="693965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7D8307B-0562-42CB-8CA6-766EA8FFD375}"/>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8DC79E9F-2C5E-4D7B-B897-41B6A5FAA3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Engage </a:t>
            </a:r>
            <a:r>
              <a:rPr lang="en-US" altLang="en-US">
                <a:latin typeface="Arial" panose="020B0604020202020204" pitchFamily="34" charset="0"/>
              </a:rPr>
              <a:t>the audience and facilitate a discussion on this picture. </a:t>
            </a:r>
          </a:p>
          <a:p>
            <a:endParaRPr lang="en-US" altLang="en-US">
              <a:latin typeface="Arial" panose="020B0604020202020204" pitchFamily="34" charset="0"/>
            </a:endParaRPr>
          </a:p>
          <a:p>
            <a:r>
              <a:rPr lang="en-US" altLang="en-US">
                <a:latin typeface="Arial" panose="020B0604020202020204" pitchFamily="34" charset="0"/>
              </a:rPr>
              <a:t>The worker is exposed to an interior fall hazard of 6 feet or more, however one might argue that is infeasible or creates a greater hazard to use a conventional fall protection system. </a:t>
            </a:r>
          </a:p>
          <a:p>
            <a:endParaRPr lang="en-US" altLang="en-US" b="1">
              <a:latin typeface="Arial" panose="020B0604020202020204" pitchFamily="34" charset="0"/>
            </a:endParaRPr>
          </a:p>
          <a:p>
            <a:r>
              <a:rPr lang="en-US" altLang="en-US">
                <a:latin typeface="Arial" panose="020B0604020202020204" pitchFamily="34" charset="0"/>
              </a:rPr>
              <a:t>What type of conventional fall protection methods can be used to protect this worker from an interior fall hazard?</a:t>
            </a:r>
          </a:p>
          <a:p>
            <a:endParaRPr lang="en-US" altLang="en-US">
              <a:latin typeface="Arial" panose="020B0604020202020204" pitchFamily="34" charset="0"/>
            </a:endParaRPr>
          </a:p>
          <a:p>
            <a:r>
              <a:rPr lang="en-US" altLang="en-US" b="1">
                <a:latin typeface="Arial" panose="020B0604020202020204" pitchFamily="34" charset="0"/>
              </a:rPr>
              <a:t>Explain</a:t>
            </a:r>
            <a:r>
              <a:rPr lang="en-US" altLang="en-US">
                <a:latin typeface="Arial" panose="020B0604020202020204" pitchFamily="34" charset="0"/>
              </a:rPr>
              <a:t> the safe work practices that should be utilized to safety protect workers who are performing these tasks, which should include the use of conventional fall protection systems (personal fall arrest systems, guardrails, or safety nets) and ladders and scaffolding. </a:t>
            </a:r>
          </a:p>
          <a:p>
            <a:endParaRPr lang="en-US" altLang="en-US">
              <a:latin typeface="Arial" panose="020B0604020202020204" pitchFamily="34" charset="0"/>
            </a:endParaRPr>
          </a:p>
          <a:p>
            <a:r>
              <a:rPr lang="en-US" altLang="en-US">
                <a:latin typeface="Arial" panose="020B0604020202020204" pitchFamily="34" charset="0"/>
              </a:rPr>
              <a:t>This picture shows the installation of floor joists and the worker is working from the ground to set them into place; however they are exposed to an interior fall hazard of 6 feet or more. </a:t>
            </a:r>
          </a:p>
          <a:p>
            <a:endParaRPr lang="en-US" altLang="en-US">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the installation of the floor joist, and the process to do so.</a:t>
            </a:r>
          </a:p>
          <a:p>
            <a:r>
              <a:rPr lang="en-US" altLang="en-US">
                <a:latin typeface="Arial" panose="020B0604020202020204" pitchFamily="34" charset="0"/>
              </a:rPr>
              <a:t>Limitations of conventional fall protection systems during the installation of floor joists may include: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Manufacturers of the floor joists may prohibit inserting anchor points that may cause the joist to crack or fail.</a:t>
            </a:r>
          </a:p>
          <a:p>
            <a:pPr>
              <a:buFontTx/>
              <a:buChar char="•"/>
            </a:pPr>
            <a:r>
              <a:rPr lang="en-US" altLang="en-US">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r>
              <a:rPr lang="en-US" altLang="en-US" b="1">
                <a:latin typeface="Arial" panose="020B0604020202020204" pitchFamily="34" charset="0"/>
              </a:rPr>
              <a:t>Note: </a:t>
            </a:r>
            <a:r>
              <a:rPr lang="en-US" altLang="en-US">
                <a:latin typeface="Arial" panose="020B0604020202020204" pitchFamily="34" charset="0"/>
              </a:rPr>
              <a:t>It is important to remember that employers must demonstrate why conventional fall protection is either infeasible or creates a greater hazard for each part of a task prior to implementing alternative fall protection measures and a written fall protection plan. There are numerous parts of each job task that goes into the construction of a house, and throughout the duration of a specific task there may be a combination of conventional and alternative safe work practices that may be utilized. In order to remain in compliance with OSHA’s Subpart M- Fall Protection regulation employers have the burden of establishing a written argument as to why alternative fall protection procedures were used and where conventional fall protection systems were either infeasible or created a greater hazard. </a:t>
            </a:r>
          </a:p>
          <a:p>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8BE8C3B6-B36E-47C8-B1FF-CA107D2CF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44DC96-5BCB-4118-B5EC-FDE332B4FE24}" type="slidenum">
              <a:rPr lang="en-US" altLang="en-US"/>
              <a:pPr>
                <a:spcBef>
                  <a:spcPct val="0"/>
                </a:spcBef>
              </a:pPr>
              <a:t>44</a:t>
            </a:fld>
            <a:endParaRPr lang="en-US" altLang="en-US"/>
          </a:p>
        </p:txBody>
      </p:sp>
    </p:spTree>
    <p:extLst>
      <p:ext uri="{BB962C8B-B14F-4D97-AF65-F5344CB8AC3E}">
        <p14:creationId xmlns:p14="http://schemas.microsoft.com/office/powerpoint/2010/main" val="1470246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7D8307B-0562-42CB-8CA6-766EA8FFD375}"/>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8DC79E9F-2C5E-4D7B-B897-41B6A5FAA3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Engage </a:t>
            </a:r>
            <a:r>
              <a:rPr lang="en-US" altLang="en-US">
                <a:latin typeface="Arial" panose="020B0604020202020204" pitchFamily="34" charset="0"/>
              </a:rPr>
              <a:t>the audience and facilitate a discussion on this picture. </a:t>
            </a:r>
          </a:p>
          <a:p>
            <a:endParaRPr lang="en-US" altLang="en-US">
              <a:latin typeface="Arial" panose="020B0604020202020204" pitchFamily="34" charset="0"/>
            </a:endParaRPr>
          </a:p>
          <a:p>
            <a:r>
              <a:rPr lang="en-US" altLang="en-US">
                <a:latin typeface="Arial" panose="020B0604020202020204" pitchFamily="34" charset="0"/>
              </a:rPr>
              <a:t>The worker is exposed to an interior fall hazard of 6 feet or more, however one might argue that is infeasible or creates a greater hazard to use a conventional fall protection system. </a:t>
            </a:r>
          </a:p>
          <a:p>
            <a:endParaRPr lang="en-US" altLang="en-US" b="1">
              <a:latin typeface="Arial" panose="020B0604020202020204" pitchFamily="34" charset="0"/>
            </a:endParaRPr>
          </a:p>
          <a:p>
            <a:r>
              <a:rPr lang="en-US" altLang="en-US">
                <a:latin typeface="Arial" panose="020B0604020202020204" pitchFamily="34" charset="0"/>
              </a:rPr>
              <a:t>What type of conventional fall protection methods can be used to protect this worker from an interior fall hazard?</a:t>
            </a:r>
          </a:p>
          <a:p>
            <a:endParaRPr lang="en-US" altLang="en-US">
              <a:latin typeface="Arial" panose="020B0604020202020204" pitchFamily="34" charset="0"/>
            </a:endParaRPr>
          </a:p>
          <a:p>
            <a:r>
              <a:rPr lang="en-US" altLang="en-US" b="1">
                <a:latin typeface="Arial" panose="020B0604020202020204" pitchFamily="34" charset="0"/>
              </a:rPr>
              <a:t>Explain</a:t>
            </a:r>
            <a:r>
              <a:rPr lang="en-US" altLang="en-US">
                <a:latin typeface="Arial" panose="020B0604020202020204" pitchFamily="34" charset="0"/>
              </a:rPr>
              <a:t> the safe work practices that should be utilized to safety protect workers who are performing these tasks, which should include the use of conventional fall protection systems (personal fall arrest systems, guardrails, or safety nets) and ladders and scaffolding. </a:t>
            </a:r>
          </a:p>
          <a:p>
            <a:endParaRPr lang="en-US" altLang="en-US">
              <a:latin typeface="Arial" panose="020B0604020202020204" pitchFamily="34" charset="0"/>
            </a:endParaRPr>
          </a:p>
          <a:p>
            <a:r>
              <a:rPr lang="en-US" altLang="en-US">
                <a:latin typeface="Arial" panose="020B0604020202020204" pitchFamily="34" charset="0"/>
              </a:rPr>
              <a:t>This picture shows the installation of floor joists and the worker is working from the ground to set them into place; however they are exposed to an interior fall hazard of 6 feet or more. </a:t>
            </a:r>
          </a:p>
          <a:p>
            <a:endParaRPr lang="en-US" altLang="en-US">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the installation of the floor joist, and the process to do so.</a:t>
            </a:r>
          </a:p>
          <a:p>
            <a:r>
              <a:rPr lang="en-US" altLang="en-US">
                <a:latin typeface="Arial" panose="020B0604020202020204" pitchFamily="34" charset="0"/>
              </a:rPr>
              <a:t>Limitations of conventional fall protection systems during the installation of floor joists may include: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Manufacturers of the floor joists may prohibit inserting anchor points that may cause the joist to crack or fail.</a:t>
            </a:r>
          </a:p>
          <a:p>
            <a:pPr>
              <a:buFontTx/>
              <a:buChar char="•"/>
            </a:pPr>
            <a:r>
              <a:rPr lang="en-US" altLang="en-US">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r>
              <a:rPr lang="en-US" altLang="en-US" b="1">
                <a:latin typeface="Arial" panose="020B0604020202020204" pitchFamily="34" charset="0"/>
              </a:rPr>
              <a:t>Note: </a:t>
            </a:r>
            <a:r>
              <a:rPr lang="en-US" altLang="en-US">
                <a:latin typeface="Arial" panose="020B0604020202020204" pitchFamily="34" charset="0"/>
              </a:rPr>
              <a:t>It is important to remember that employers must demonstrate why conventional fall protection is either infeasible or creates a greater hazard for each part of a task prior to implementing alternative fall protection measures and a written fall protection plan. There are numerous parts of each job task that goes into the construction of a house, and throughout the duration of a specific task there may be a combination of conventional and alternative safe work practices that may be utilized. In order to remain in compliance with OSHA’s Subpart M- Fall Protection regulation employers have the burden of establishing a written argument as to why alternative fall protection procedures were used and where conventional fall protection systems were either infeasible or created a greater hazard. </a:t>
            </a:r>
          </a:p>
          <a:p>
            <a:endParaRPr lang="en-US"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8BE8C3B6-B36E-47C8-B1FF-CA107D2CF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44DC96-5BCB-4118-B5EC-FDE332B4FE24}" type="slidenum">
              <a:rPr lang="en-US" altLang="en-US"/>
              <a:pPr>
                <a:spcBef>
                  <a:spcPct val="0"/>
                </a:spcBef>
              </a:pPr>
              <a:t>45</a:t>
            </a:fld>
            <a:endParaRPr lang="en-US" altLang="en-US"/>
          </a:p>
        </p:txBody>
      </p:sp>
    </p:spTree>
    <p:extLst>
      <p:ext uri="{BB962C8B-B14F-4D97-AF65-F5344CB8AC3E}">
        <p14:creationId xmlns:p14="http://schemas.microsoft.com/office/powerpoint/2010/main" val="2014071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A83085B-8C13-47F1-984A-69C3D0F59292}"/>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AF9F44C6-B825-49AB-994C-79F5B428F9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picture shows three workers attached to separate self-retracting lifelines (SRL) to protect from fall hazards of 6 feet or more. </a:t>
            </a:r>
          </a:p>
          <a:p>
            <a:endParaRPr lang="en-US" altLang="en-US" dirty="0">
              <a:latin typeface="Arial" panose="020B0604020202020204" pitchFamily="34" charset="0"/>
            </a:endParaRPr>
          </a:p>
          <a:p>
            <a:r>
              <a:rPr lang="en-US" altLang="en-US" b="1" dirty="0">
                <a:latin typeface="Arial" panose="020B0604020202020204" pitchFamily="34" charset="0"/>
              </a:rPr>
              <a:t>Discuss </a:t>
            </a:r>
            <a:r>
              <a:rPr lang="en-US" altLang="en-US" dirty="0">
                <a:latin typeface="Arial" panose="020B0604020202020204" pitchFamily="34" charset="0"/>
              </a:rPr>
              <a:t>the installation of floor sheathing. </a:t>
            </a:r>
          </a:p>
          <a:p>
            <a:r>
              <a:rPr lang="en-US" altLang="en-US" dirty="0">
                <a:latin typeface="Arial" panose="020B0604020202020204" pitchFamily="34" charset="0"/>
              </a:rPr>
              <a:t>Limitations of conventional fall protection systems during the installation of floor sheathing may include:</a:t>
            </a:r>
          </a:p>
          <a:p>
            <a:pPr>
              <a:buFontTx/>
              <a:buChar char="•"/>
            </a:pPr>
            <a:r>
              <a:rPr lang="en-US" altLang="en-US" dirty="0">
                <a:latin typeface="Arial" panose="020B0604020202020204" pitchFamily="34" charset="0"/>
              </a:rPr>
              <a:t>Lack of a suitable anchor point to withstand 5000 pounds or twice the intended load from a falling worker. </a:t>
            </a:r>
          </a:p>
          <a:p>
            <a:pPr>
              <a:buFontTx/>
              <a:buChar char="•"/>
            </a:pPr>
            <a:r>
              <a:rPr lang="en-US" altLang="en-US" dirty="0">
                <a:latin typeface="Arial" panose="020B0604020202020204" pitchFamily="34" charset="0"/>
              </a:rPr>
              <a:t>Installation of guardrail system could involve more risk, due to the duration of the fall exposure. </a:t>
            </a:r>
          </a:p>
          <a:p>
            <a:pPr>
              <a:buFontTx/>
              <a:buChar char="•"/>
            </a:pPr>
            <a:r>
              <a:rPr lang="en-US" altLang="en-US" dirty="0">
                <a:latin typeface="Arial" panose="020B0604020202020204" pitchFamily="34" charset="0"/>
              </a:rPr>
              <a:t>Manufacturers of the floor joists may prohibit inserting anchor points that may cause the joist to crack or fail.</a:t>
            </a:r>
          </a:p>
          <a:p>
            <a:pPr>
              <a:buFontTx/>
              <a:buChar char="•"/>
            </a:pPr>
            <a:r>
              <a:rPr lang="en-US" altLang="en-US" dirty="0">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dirty="0">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dirty="0">
                <a:latin typeface="Arial" panose="020B0604020202020204" pitchFamily="34" charset="0"/>
              </a:rPr>
              <a:t>Manufacturers may have differing installation/usage requirements; always refer to the manufacturers’ instruction prior to use. </a:t>
            </a:r>
          </a:p>
          <a:p>
            <a:r>
              <a:rPr lang="en-US" altLang="en-US" b="1" dirty="0">
                <a:latin typeface="Arial" panose="020B0604020202020204" pitchFamily="34" charset="0"/>
              </a:rPr>
              <a:t>Note: </a:t>
            </a:r>
            <a:r>
              <a:rPr lang="en-US" altLang="en-US" dirty="0">
                <a:latin typeface="Arial" panose="020B0604020202020204" pitchFamily="34" charset="0"/>
              </a:rPr>
              <a:t>It is important to remember that employers must demonstrate why conventional fall protection is either infeasible or creates a greater hazard for each part of a task prior to implementing alternative fall protection measures and a written fall protection plan. There are numerous parts of each job task that goes into the construction of a house, and throughout the duration of a specific task there may be a combination of conventional and alternative safe work practices that may be utilized. In order to remain in compliance with OSHA’s Subpart M- Fall Protection regulation employers have the burden of establishing a written argument as to why alternative fall protection procedures were used and where conventional fall protection systems were either infeasible or created a greater hazard. </a:t>
            </a:r>
          </a:p>
          <a:p>
            <a:endParaRPr lang="en-US" altLang="en-US" dirty="0">
              <a:latin typeface="Arial" panose="020B0604020202020204" pitchFamily="34" charset="0"/>
            </a:endParaRPr>
          </a:p>
        </p:txBody>
      </p:sp>
      <p:sp>
        <p:nvSpPr>
          <p:cNvPr id="66564" name="Slide Number Placeholder 3">
            <a:extLst>
              <a:ext uri="{FF2B5EF4-FFF2-40B4-BE49-F238E27FC236}">
                <a16:creationId xmlns:a16="http://schemas.microsoft.com/office/drawing/2014/main" id="{46383871-BF6B-4D30-A96F-B592964715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2BF86-A6B6-4FDE-8DD8-B2F53F96BB7F}" type="slidenum">
              <a:rPr lang="en-US" altLang="en-US"/>
              <a:pPr>
                <a:spcBef>
                  <a:spcPct val="0"/>
                </a:spcBef>
              </a:pPr>
              <a:t>46</a:t>
            </a:fld>
            <a:endParaRPr lang="en-US" altLang="en-US"/>
          </a:p>
        </p:txBody>
      </p:sp>
    </p:spTree>
    <p:extLst>
      <p:ext uri="{BB962C8B-B14F-4D97-AF65-F5344CB8AC3E}">
        <p14:creationId xmlns:p14="http://schemas.microsoft.com/office/powerpoint/2010/main" val="2055454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3C0CE6-B7E2-4E1E-B4C7-1CBFC28A4CF0}"/>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EA8FA7CE-15EC-404D-ABCC-DDEA2FA596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 </a:t>
            </a:r>
            <a:r>
              <a:rPr lang="en-US" altLang="en-US" dirty="0">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dirty="0">
              <a:latin typeface="Arial" panose="020B0604020202020204" pitchFamily="34" charset="0"/>
            </a:endParaRPr>
          </a:p>
          <a:p>
            <a:r>
              <a:rPr lang="en-US" altLang="en-US" dirty="0">
                <a:latin typeface="Arial" panose="020B0604020202020204" pitchFamily="34" charset="0"/>
              </a:rPr>
              <a:t>This picture shows the installation of the second row of sheathing, and utilizes both guardrails to protect from an exterior fall and the use of alternative safe work practices that show workers working from a previously established deck. </a:t>
            </a:r>
          </a:p>
          <a:p>
            <a:endParaRPr lang="en-US" altLang="en-US" dirty="0">
              <a:latin typeface="Arial" panose="020B0604020202020204" pitchFamily="34" charset="0"/>
            </a:endParaRPr>
          </a:p>
          <a:p>
            <a:r>
              <a:rPr lang="en-US" altLang="en-US" dirty="0">
                <a:latin typeface="Arial" panose="020B0604020202020204" pitchFamily="34" charset="0"/>
              </a:rPr>
              <a:t>If an employer can demonstrate that conventional fall protection (i.e., guardrail systems, safety net systems, or personal fall arrest systems) is infeasible </a:t>
            </a:r>
            <a:r>
              <a:rPr lang="en-US" altLang="en-US" b="1" u="sng" dirty="0">
                <a:latin typeface="Arial" panose="020B0604020202020204" pitchFamily="34" charset="0"/>
              </a:rPr>
              <a:t>or</a:t>
            </a:r>
            <a:r>
              <a:rPr lang="en-US" altLang="en-US" dirty="0">
                <a:latin typeface="Arial" panose="020B0604020202020204" pitchFamily="34" charset="0"/>
              </a:rPr>
              <a:t> presents a greater hazard, a written, site specific fall protection plan meeting the requirements of 1926.502(k) can be implemented.</a:t>
            </a:r>
          </a:p>
          <a:p>
            <a:endParaRPr lang="en-US" altLang="en-US" dirty="0">
              <a:latin typeface="Arial" panose="020B0604020202020204" pitchFamily="34" charset="0"/>
            </a:endParaRPr>
          </a:p>
          <a:p>
            <a:r>
              <a:rPr lang="en-US" altLang="en-US" b="1" dirty="0">
                <a:latin typeface="Arial" panose="020B0604020202020204" pitchFamily="34" charset="0"/>
              </a:rPr>
              <a:t>The employer has the </a:t>
            </a:r>
            <a:r>
              <a:rPr lang="en-US" altLang="en-US" b="1" u="sng" dirty="0">
                <a:latin typeface="Arial" panose="020B0604020202020204" pitchFamily="34" charset="0"/>
              </a:rPr>
              <a:t>burden</a:t>
            </a:r>
            <a:r>
              <a:rPr lang="en-US" altLang="en-US" b="1" dirty="0">
                <a:latin typeface="Arial" panose="020B0604020202020204" pitchFamily="34" charset="0"/>
              </a:rPr>
              <a:t> of establishing that it is appropriate to implement a fall protection plan.</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Limitations of conventional fall protection systems during the installation of floor sheathing may include:</a:t>
            </a:r>
          </a:p>
          <a:p>
            <a:pPr>
              <a:buFontTx/>
              <a:buChar char="•"/>
            </a:pPr>
            <a:r>
              <a:rPr lang="en-US" altLang="en-US" dirty="0">
                <a:latin typeface="Arial" panose="020B0604020202020204" pitchFamily="34" charset="0"/>
              </a:rPr>
              <a:t>Lack of a suitable anchor point to withstand 5000 pounds or twice the intended load from a falling worker. </a:t>
            </a:r>
          </a:p>
          <a:p>
            <a:pPr>
              <a:buFontTx/>
              <a:buChar char="•"/>
            </a:pPr>
            <a:r>
              <a:rPr lang="en-US" altLang="en-US" dirty="0">
                <a:latin typeface="Arial" panose="020B0604020202020204" pitchFamily="34" charset="0"/>
              </a:rPr>
              <a:t>Installation of guardrail system could involve more risk, due to the duration of the fall exposure. </a:t>
            </a:r>
          </a:p>
          <a:p>
            <a:pPr>
              <a:buFontTx/>
              <a:buChar char="•"/>
            </a:pPr>
            <a:r>
              <a:rPr lang="en-US" altLang="en-US" dirty="0">
                <a:latin typeface="Arial" panose="020B0604020202020204" pitchFamily="34" charset="0"/>
              </a:rPr>
              <a:t>Manufacturers of the floor joists may prohibit inserting anchor points that may cause the joist to crack or fail.</a:t>
            </a:r>
          </a:p>
          <a:p>
            <a:pPr>
              <a:buFontTx/>
              <a:buChar char="•"/>
            </a:pPr>
            <a:r>
              <a:rPr lang="en-US" altLang="en-US" dirty="0">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dirty="0">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dirty="0">
                <a:latin typeface="Arial" panose="020B0604020202020204" pitchFamily="34" charset="0"/>
              </a:rPr>
              <a:t>Manufacturers may have differing installation/usage requirements; always refer to the manufacturers’ instruction prior to use. </a:t>
            </a:r>
          </a:p>
          <a:p>
            <a:endParaRPr lang="en-US" altLang="en-US" dirty="0">
              <a:latin typeface="Arial" panose="020B0604020202020204" pitchFamily="34" charset="0"/>
            </a:endParaRPr>
          </a:p>
          <a:p>
            <a:r>
              <a:rPr lang="en-US" altLang="en-US" b="1" dirty="0">
                <a:latin typeface="Arial" panose="020B0604020202020204" pitchFamily="34" charset="0"/>
              </a:rPr>
              <a:t>Note: </a:t>
            </a:r>
            <a:r>
              <a:rPr lang="en-US" altLang="en-US" dirty="0">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dirty="0">
              <a:latin typeface="Arial" panose="020B0604020202020204" pitchFamily="34" charset="0"/>
            </a:endParaRPr>
          </a:p>
        </p:txBody>
      </p:sp>
      <p:sp>
        <p:nvSpPr>
          <p:cNvPr id="68612" name="Slide Number Placeholder 3">
            <a:extLst>
              <a:ext uri="{FF2B5EF4-FFF2-40B4-BE49-F238E27FC236}">
                <a16:creationId xmlns:a16="http://schemas.microsoft.com/office/drawing/2014/main" id="{14FA2831-82B1-4CFF-8D64-8EBED25B7B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9EECDD-B09C-4A5D-932D-144D3325F2A5}" type="slidenum">
              <a:rPr lang="en-US" altLang="en-US"/>
              <a:pPr>
                <a:spcBef>
                  <a:spcPct val="0"/>
                </a:spcBef>
              </a:pPr>
              <a:t>47</a:t>
            </a:fld>
            <a:endParaRPr lang="en-US" altLang="en-US"/>
          </a:p>
        </p:txBody>
      </p:sp>
    </p:spTree>
    <p:extLst>
      <p:ext uri="{BB962C8B-B14F-4D97-AF65-F5344CB8AC3E}">
        <p14:creationId xmlns:p14="http://schemas.microsoft.com/office/powerpoint/2010/main" val="1548587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8CD6358-9F4C-4B86-97FE-F5BFBBB1CD15}"/>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EAC2601C-9099-45F1-BDB3-294B2979C2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 </a:t>
            </a:r>
            <a:r>
              <a:rPr lang="en-US" altLang="en-US" dirty="0">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dirty="0">
              <a:latin typeface="Arial" panose="020B0604020202020204" pitchFamily="34" charset="0"/>
            </a:endParaRPr>
          </a:p>
          <a:p>
            <a:r>
              <a:rPr lang="en-US" altLang="en-US" dirty="0">
                <a:latin typeface="Arial" panose="020B0604020202020204" pitchFamily="34" charset="0"/>
              </a:rPr>
              <a:t>This picture shows the installed deck of floor sheathing in preparation for the installation of exterior walls. There is a warning line painted that is part of a safety monitor system. This shows an example of an alternative fall protection procedure. </a:t>
            </a:r>
          </a:p>
          <a:p>
            <a:endParaRPr lang="en-US" altLang="en-US" dirty="0">
              <a:latin typeface="Arial" panose="020B0604020202020204" pitchFamily="34" charset="0"/>
            </a:endParaRPr>
          </a:p>
          <a:p>
            <a:r>
              <a:rPr lang="en-US" altLang="en-US" dirty="0">
                <a:latin typeface="Arial" panose="020B0604020202020204" pitchFamily="34" charset="0"/>
              </a:rPr>
              <a:t>If an employer can demonstrate that conventional fall protection (i.e., guardrail systems, safety net systems, or personal fall arrest systems) is infeasible </a:t>
            </a:r>
            <a:r>
              <a:rPr lang="en-US" altLang="en-US" b="1" u="sng" dirty="0">
                <a:latin typeface="Arial" panose="020B0604020202020204" pitchFamily="34" charset="0"/>
              </a:rPr>
              <a:t>or</a:t>
            </a:r>
            <a:r>
              <a:rPr lang="en-US" altLang="en-US" dirty="0">
                <a:latin typeface="Arial" panose="020B0604020202020204" pitchFamily="34" charset="0"/>
              </a:rPr>
              <a:t> presents a greater hazard, a written, site specific fall protection plan meeting the requirements of 1926.502(k) can be implemented.</a:t>
            </a:r>
          </a:p>
          <a:p>
            <a:endParaRPr lang="en-US" altLang="en-US" dirty="0">
              <a:latin typeface="Arial" panose="020B0604020202020204" pitchFamily="34" charset="0"/>
            </a:endParaRPr>
          </a:p>
          <a:p>
            <a:r>
              <a:rPr lang="en-US" altLang="en-US" b="1" dirty="0">
                <a:latin typeface="Arial" panose="020B0604020202020204" pitchFamily="34" charset="0"/>
              </a:rPr>
              <a:t>The employer has the </a:t>
            </a:r>
            <a:r>
              <a:rPr lang="en-US" altLang="en-US" b="1" u="sng" dirty="0">
                <a:latin typeface="Arial" panose="020B0604020202020204" pitchFamily="34" charset="0"/>
              </a:rPr>
              <a:t>burden</a:t>
            </a:r>
            <a:r>
              <a:rPr lang="en-US" altLang="en-US" b="1" dirty="0">
                <a:latin typeface="Arial" panose="020B0604020202020204" pitchFamily="34" charset="0"/>
              </a:rPr>
              <a:t> of establishing that it is appropriate to implement a fall protection plan.</a:t>
            </a:r>
          </a:p>
          <a:p>
            <a:endParaRPr lang="en-US" altLang="en-US" b="1" dirty="0">
              <a:latin typeface="Arial" panose="020B0604020202020204" pitchFamily="34" charset="0"/>
            </a:endParaRPr>
          </a:p>
          <a:p>
            <a:r>
              <a:rPr lang="en-US" altLang="en-US" dirty="0">
                <a:latin typeface="Arial" panose="020B0604020202020204" pitchFamily="34" charset="0"/>
              </a:rPr>
              <a:t>Limitations of conventional fall protection systems during the installation of exterior walls may include:</a:t>
            </a:r>
          </a:p>
          <a:p>
            <a:pPr>
              <a:buFontTx/>
              <a:buChar char="•"/>
            </a:pPr>
            <a:r>
              <a:rPr lang="en-US" altLang="en-US" dirty="0">
                <a:latin typeface="Arial" panose="020B0604020202020204" pitchFamily="34" charset="0"/>
              </a:rPr>
              <a:t>Lack of a suitable anchor point to withstand 5000 pounds or twice the intended load from a falling worker. </a:t>
            </a:r>
          </a:p>
          <a:p>
            <a:pPr>
              <a:buFontTx/>
              <a:buChar char="•"/>
            </a:pPr>
            <a:r>
              <a:rPr lang="en-US" altLang="en-US" dirty="0">
                <a:latin typeface="Arial" panose="020B0604020202020204" pitchFamily="34" charset="0"/>
              </a:rPr>
              <a:t>Installation of guardrail system could involve more risk, due to the duration of the fall exposure. </a:t>
            </a:r>
          </a:p>
          <a:p>
            <a:pPr>
              <a:buFontTx/>
              <a:buChar char="•"/>
            </a:pPr>
            <a:r>
              <a:rPr lang="en-US" altLang="en-US" dirty="0">
                <a:latin typeface="Arial" panose="020B0604020202020204" pitchFamily="34" charset="0"/>
              </a:rPr>
              <a:t>Manufacturers of the floor joists may prohibit inserting anchor points that may cause the joist to crack or fail.</a:t>
            </a:r>
          </a:p>
          <a:p>
            <a:pPr>
              <a:buFontTx/>
              <a:buChar char="•"/>
            </a:pPr>
            <a:r>
              <a:rPr lang="en-US" altLang="en-US" dirty="0">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dirty="0">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dirty="0">
                <a:latin typeface="Arial" panose="020B0604020202020204" pitchFamily="34" charset="0"/>
              </a:rPr>
              <a:t>Manufacturers may have differing installation/usage requirements; always refer to the manufacturers’ instruction prior to use. </a:t>
            </a:r>
          </a:p>
          <a:p>
            <a:endParaRPr lang="en-US" altLang="en-US" dirty="0">
              <a:latin typeface="Arial" panose="020B0604020202020204" pitchFamily="34" charset="0"/>
            </a:endParaRPr>
          </a:p>
          <a:p>
            <a:r>
              <a:rPr lang="en-US" altLang="en-US" b="1" dirty="0">
                <a:latin typeface="Arial" panose="020B0604020202020204" pitchFamily="34" charset="0"/>
              </a:rPr>
              <a:t>Note: </a:t>
            </a:r>
            <a:r>
              <a:rPr lang="en-US" altLang="en-US" dirty="0">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id="{C3F25EFD-C58F-48BF-A0CA-D9536170D8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C1E3CD-4BD6-418A-9202-2CAF2BE66BE1}" type="slidenum">
              <a:rPr lang="en-US" altLang="en-US"/>
              <a:pPr>
                <a:spcBef>
                  <a:spcPct val="0"/>
                </a:spcBef>
              </a:pPr>
              <a:t>48</a:t>
            </a:fld>
            <a:endParaRPr lang="en-US" altLang="en-US"/>
          </a:p>
        </p:txBody>
      </p:sp>
    </p:spTree>
    <p:extLst>
      <p:ext uri="{BB962C8B-B14F-4D97-AF65-F5344CB8AC3E}">
        <p14:creationId xmlns:p14="http://schemas.microsoft.com/office/powerpoint/2010/main" val="2913138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A003492-718D-4D03-BD2E-A27466158D6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3F47A6B-BB41-45C9-A2A1-7C4614E76BC7}"/>
              </a:ext>
            </a:extLst>
          </p:cNvPr>
          <p:cNvSpPr>
            <a:spLocks noGrp="1"/>
          </p:cNvSpPr>
          <p:nvPr>
            <p:ph type="body" idx="1"/>
          </p:nvPr>
        </p:nvSpPr>
        <p:spPr/>
        <p:txBody>
          <a:bodyPr>
            <a:normAutofit fontScale="77500" lnSpcReduction="20000"/>
          </a:bodyPr>
          <a:lstStyle/>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This picture shows the installed deck of floor sheathing in preparation for the installation of exterior walls. Workers are in the process of erecting the 2</a:t>
            </a:r>
            <a:r>
              <a:rPr lang="en-US" baseline="30000" dirty="0"/>
              <a:t>nd</a:t>
            </a:r>
            <a:r>
              <a:rPr lang="en-US" dirty="0"/>
              <a:t> floor exterior walls.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installation of exterior walls may include:</a:t>
            </a:r>
          </a:p>
          <a:p>
            <a:pPr>
              <a:buFontTx/>
              <a:buChar char="•"/>
              <a:defRPr/>
            </a:pPr>
            <a:r>
              <a:rPr lang="en-US" dirty="0"/>
              <a:t>Lack of a suitable anchor point to withstand 5000 pounds or twice the intended load from a falling worker. </a:t>
            </a:r>
          </a:p>
          <a:p>
            <a:pPr>
              <a:buFontTx/>
              <a:buChar char="•"/>
              <a:defRPr/>
            </a:pPr>
            <a:r>
              <a:rPr lang="en-US" dirty="0"/>
              <a:t>Installation of guardrail system could involve more risk, due to the duration of the fall exposure. </a:t>
            </a:r>
          </a:p>
          <a:p>
            <a:pPr>
              <a:buFontTx/>
              <a:buChar char="•"/>
              <a:defRPr/>
            </a:pPr>
            <a:r>
              <a:rPr lang="en-US" dirty="0"/>
              <a:t>Manufacturers of personal fall arrest system components may prohibit the anchor point to be placed at ground level, or below a workers ‘D’ ring on their harness.</a:t>
            </a:r>
          </a:p>
          <a:p>
            <a:pPr>
              <a:buFontTx/>
              <a:buChar char="•"/>
              <a:defRPr/>
            </a:pPr>
            <a:r>
              <a:rPr lang="en-US" dirty="0"/>
              <a:t>Clearance distance below a worker, which is needed when using a personal fall arrest system, may not be sufficient to prevent the worker from contacting the next lower level, should a fall occur.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p:txBody>
      </p:sp>
      <p:sp>
        <p:nvSpPr>
          <p:cNvPr id="72708" name="Slide Number Placeholder 3">
            <a:extLst>
              <a:ext uri="{FF2B5EF4-FFF2-40B4-BE49-F238E27FC236}">
                <a16:creationId xmlns:a16="http://schemas.microsoft.com/office/drawing/2014/main" id="{096C75B8-A471-4A42-BDD8-AA071645A6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913E67-8058-45B5-A321-41154CA671CF}" type="slidenum">
              <a:rPr lang="en-US" altLang="en-US"/>
              <a:pPr>
                <a:spcBef>
                  <a:spcPct val="0"/>
                </a:spcBef>
              </a:pPr>
              <a:t>49</a:t>
            </a:fld>
            <a:endParaRPr lang="en-US" altLang="en-US"/>
          </a:p>
        </p:txBody>
      </p:sp>
    </p:spTree>
    <p:extLst>
      <p:ext uri="{BB962C8B-B14F-4D97-AF65-F5344CB8AC3E}">
        <p14:creationId xmlns:p14="http://schemas.microsoft.com/office/powerpoint/2010/main" val="395817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Discuss the learning objectives for Section 5. In this section we will identify additional fall protection systems as well as “alternative” fall protection. We will also discuss uses and limitations of these types of systems and identify key requirements for each alternative protection system. Lastly, we will understand when a written fall protection plan is necessary.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5</a:t>
            </a:fld>
            <a:endParaRPr lang="en-US"/>
          </a:p>
        </p:txBody>
      </p:sp>
    </p:spTree>
    <p:extLst>
      <p:ext uri="{BB962C8B-B14F-4D97-AF65-F5344CB8AC3E}">
        <p14:creationId xmlns:p14="http://schemas.microsoft.com/office/powerpoint/2010/main" val="2410715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0E9447CD-06F2-4022-BCEE-51566FF53E1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174209A-63EF-4E67-8A44-0C3F9586403D}"/>
              </a:ext>
            </a:extLst>
          </p:cNvPr>
          <p:cNvSpPr>
            <a:spLocks noGrp="1"/>
          </p:cNvSpPr>
          <p:nvPr>
            <p:ph type="body" idx="1"/>
          </p:nvPr>
        </p:nvSpPr>
        <p:spPr/>
        <p:txBody>
          <a:bodyPr>
            <a:normAutofit fontScale="77500" lnSpcReduction="20000"/>
          </a:bodyPr>
          <a:lstStyle/>
          <a:p>
            <a:pPr>
              <a:defRPr/>
            </a:pPr>
            <a:r>
              <a:rPr lang="en-US" dirty="0"/>
              <a:t>This picture shows the installation of floor sheathing, and utilizes guardrails to protect from an exterior fall hazard. It is unclear what type of conventional or alternative fall protection is provided to the workers on the floor deck.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endParaRPr lang="en-US" dirty="0"/>
          </a:p>
          <a:p>
            <a:pPr>
              <a:defRPr/>
            </a:pPr>
            <a:endParaRPr lang="en-US" dirty="0"/>
          </a:p>
          <a:p>
            <a:pPr>
              <a:defRPr/>
            </a:pPr>
            <a:r>
              <a:rPr lang="en-US" dirty="0"/>
              <a:t>Limitations of conventional fall protection systems during the installation of floor sheathing may include:</a:t>
            </a:r>
          </a:p>
          <a:p>
            <a:pPr>
              <a:buFontTx/>
              <a:buChar char="•"/>
              <a:defRPr/>
            </a:pPr>
            <a:r>
              <a:rPr lang="en-US" dirty="0"/>
              <a:t>Lack of a suitable anchor point to withstand 5000 pounds or twice the intended load from a falling worker. </a:t>
            </a:r>
          </a:p>
          <a:p>
            <a:pPr>
              <a:buFontTx/>
              <a:buChar char="•"/>
              <a:defRPr/>
            </a:pPr>
            <a:r>
              <a:rPr lang="en-US" dirty="0"/>
              <a:t>Installation of guardrail system could involve more risk, due to the duration of the fall exposure. </a:t>
            </a:r>
          </a:p>
          <a:p>
            <a:pPr>
              <a:buFontTx/>
              <a:buChar char="•"/>
              <a:defRPr/>
            </a:pPr>
            <a:r>
              <a:rPr lang="en-US" dirty="0"/>
              <a:t>Manufacturers of the floor joists may prohibit inserting anchor points that may cause the joist to crack or fail.</a:t>
            </a:r>
          </a:p>
          <a:p>
            <a:pPr>
              <a:buFontTx/>
              <a:buChar char="•"/>
              <a:defRPr/>
            </a:pPr>
            <a:r>
              <a:rPr lang="en-US" dirty="0"/>
              <a:t>Manufacturers of personal fall arrest system components may prohibit the anchor point to be placed at ground level, or below a workers ‘D’ ring on their harness.</a:t>
            </a:r>
          </a:p>
          <a:p>
            <a:pPr>
              <a:buFontTx/>
              <a:buChar char="•"/>
              <a:defRPr/>
            </a:pPr>
            <a:r>
              <a:rPr lang="en-US" dirty="0"/>
              <a:t>Clearance distance below a worker, which is needed when using a personal fall arrest system, may not be sufficient to prevent the worker from contacting the next lower level, should a fall occur.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p:txBody>
      </p:sp>
      <p:sp>
        <p:nvSpPr>
          <p:cNvPr id="74756" name="Slide Number Placeholder 3">
            <a:extLst>
              <a:ext uri="{FF2B5EF4-FFF2-40B4-BE49-F238E27FC236}">
                <a16:creationId xmlns:a16="http://schemas.microsoft.com/office/drawing/2014/main" id="{D51A1A3D-73CA-4B59-B0D0-85D1269C0A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927760-A7D7-49B5-BD3F-EB5DDECEEC4C}" type="slidenum">
              <a:rPr lang="en-US" altLang="en-US"/>
              <a:pPr>
                <a:spcBef>
                  <a:spcPct val="0"/>
                </a:spcBef>
              </a:pPr>
              <a:t>50</a:t>
            </a:fld>
            <a:endParaRPr lang="en-US" altLang="en-US"/>
          </a:p>
        </p:txBody>
      </p:sp>
    </p:spTree>
    <p:extLst>
      <p:ext uri="{BB962C8B-B14F-4D97-AF65-F5344CB8AC3E}">
        <p14:creationId xmlns:p14="http://schemas.microsoft.com/office/powerpoint/2010/main" val="4205204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146486C-173A-414E-A6BE-2CADA1918F4A}"/>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EBE53CA4-8E1A-4676-ABAE-4D26D16CEF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picture shows the use of both conventional and alternative fall protection procedures utilized to set and brace roof trusses. Employers must determine and evaluate each job task to determine when and where conventional fall protection can be provided, prior to implementing alternative fall protection procedures. </a:t>
            </a:r>
          </a:p>
          <a:p>
            <a:endParaRPr lang="en-US" altLang="en-US">
              <a:latin typeface="Arial" panose="020B0604020202020204" pitchFamily="34" charset="0"/>
            </a:endParaRPr>
          </a:p>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p>
          <a:p>
            <a:endParaRPr lang="en-US" altLang="en-US" b="1">
              <a:latin typeface="Arial" panose="020B0604020202020204" pitchFamily="34" charset="0"/>
            </a:endParaRPr>
          </a:p>
          <a:p>
            <a:r>
              <a:rPr lang="en-US" altLang="en-US">
                <a:latin typeface="Arial" panose="020B0604020202020204" pitchFamily="34" charset="0"/>
              </a:rPr>
              <a:t>Limitations of conventional fall protection systems during the installation of roof trusses may include: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Roof trusses are not designed to resist lateral impact loads.</a:t>
            </a:r>
          </a:p>
          <a:p>
            <a:pPr>
              <a:buFontTx/>
              <a:buChar char="•"/>
            </a:pPr>
            <a:r>
              <a:rPr lang="en-US" altLang="en-US">
                <a:latin typeface="Arial" panose="020B0604020202020204" pitchFamily="34" charset="0"/>
              </a:rPr>
              <a:t>A falling worker attached to a single roof truss could cause all the trusses to collapse.</a:t>
            </a:r>
          </a:p>
          <a:p>
            <a:pPr>
              <a:buFontTx/>
              <a:buChar char="•"/>
            </a:pPr>
            <a:r>
              <a:rPr lang="en-US" altLang="en-US">
                <a:latin typeface="Arial" panose="020B0604020202020204" pitchFamily="34" charset="0"/>
              </a:rPr>
              <a:t>Installation of guardrail system could involve more risk, due to the duration of the fall exposure. </a:t>
            </a:r>
          </a:p>
          <a:p>
            <a:pPr>
              <a:buFontTx/>
              <a:buChar char="•"/>
            </a:pPr>
            <a:r>
              <a:rPr lang="en-US" altLang="en-US">
                <a:latin typeface="Arial" panose="020B0604020202020204" pitchFamily="34" charset="0"/>
              </a:rPr>
              <a:t>Manufacturers of the roof trusses may prohibit inserting anchor points that may cause the truss to fail.</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76804" name="Slide Number Placeholder 3">
            <a:extLst>
              <a:ext uri="{FF2B5EF4-FFF2-40B4-BE49-F238E27FC236}">
                <a16:creationId xmlns:a16="http://schemas.microsoft.com/office/drawing/2014/main" id="{EE35E9BD-ECC0-4325-A4D6-AA3A2427A9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F24D4E-F75E-4099-AC4B-DA0A3360BE70}" type="slidenum">
              <a:rPr lang="en-US" altLang="en-US"/>
              <a:pPr>
                <a:spcBef>
                  <a:spcPct val="0"/>
                </a:spcBef>
              </a:pPr>
              <a:t>51</a:t>
            </a:fld>
            <a:endParaRPr lang="en-US" altLang="en-US"/>
          </a:p>
        </p:txBody>
      </p:sp>
    </p:spTree>
    <p:extLst>
      <p:ext uri="{BB962C8B-B14F-4D97-AF65-F5344CB8AC3E}">
        <p14:creationId xmlns:p14="http://schemas.microsoft.com/office/powerpoint/2010/main" val="32429008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69D764E-C157-4B64-B596-95577C459758}"/>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DDFD57FB-F21E-403A-B9EA-D5E357869A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p>
          <a:p>
            <a:endParaRPr lang="en-US" altLang="en-US" b="1">
              <a:latin typeface="Arial" panose="020B0604020202020204" pitchFamily="34" charset="0"/>
            </a:endParaRPr>
          </a:p>
          <a:p>
            <a:r>
              <a:rPr lang="en-US" altLang="en-US">
                <a:latin typeface="Arial" panose="020B0604020202020204" pitchFamily="34" charset="0"/>
              </a:rPr>
              <a:t>Limitations of conventional fall protection systems during the installation of floor joists may include:</a:t>
            </a:r>
          </a:p>
          <a:p>
            <a:pPr>
              <a:buFontTx/>
              <a:buChar char="•"/>
            </a:pPr>
            <a:r>
              <a:rPr lang="en-US" altLang="en-US">
                <a:latin typeface="Arial" panose="020B0604020202020204" pitchFamily="34" charset="0"/>
              </a:rPr>
              <a:t>Roof trusses are not designed to resist lateral impact loads.</a:t>
            </a:r>
          </a:p>
          <a:p>
            <a:pPr>
              <a:buFontTx/>
              <a:buChar char="•"/>
            </a:pPr>
            <a:r>
              <a:rPr lang="en-US" altLang="en-US">
                <a:latin typeface="Arial" panose="020B0604020202020204" pitchFamily="34" charset="0"/>
              </a:rPr>
              <a:t>A falling worker attached to a single roof truss could cause all the trusses to collapse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Manufacturers of the roof trusses may prohibit inserting anchor points that may cause the truss to fail.</a:t>
            </a:r>
          </a:p>
          <a:p>
            <a:pPr>
              <a:buFontTx/>
              <a:buChar char="•"/>
            </a:pPr>
            <a:r>
              <a:rPr lang="en-US" altLang="en-US">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p:txBody>
      </p:sp>
      <p:sp>
        <p:nvSpPr>
          <p:cNvPr id="78852" name="Slide Number Placeholder 3">
            <a:extLst>
              <a:ext uri="{FF2B5EF4-FFF2-40B4-BE49-F238E27FC236}">
                <a16:creationId xmlns:a16="http://schemas.microsoft.com/office/drawing/2014/main" id="{751D2953-458D-490B-94BA-7925BBC8F1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E54108-B9BE-4822-BA66-FDA61F25FC24}" type="slidenum">
              <a:rPr lang="en-US" altLang="en-US"/>
              <a:pPr>
                <a:spcBef>
                  <a:spcPct val="0"/>
                </a:spcBef>
              </a:pPr>
              <a:t>52</a:t>
            </a:fld>
            <a:endParaRPr lang="en-US" altLang="en-US"/>
          </a:p>
        </p:txBody>
      </p:sp>
    </p:spTree>
    <p:extLst>
      <p:ext uri="{BB962C8B-B14F-4D97-AF65-F5344CB8AC3E}">
        <p14:creationId xmlns:p14="http://schemas.microsoft.com/office/powerpoint/2010/main" val="19989793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179BED1-9D41-4E4E-A6A2-C798C7D2021D}"/>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B3334136-7DBB-46CB-965A-00521C347477}"/>
              </a:ext>
            </a:extLst>
          </p:cNvPr>
          <p:cNvSpPr>
            <a:spLocks noGrp="1"/>
          </p:cNvSpPr>
          <p:nvPr>
            <p:ph type="body" idx="1"/>
          </p:nvPr>
        </p:nvSpPr>
        <p:spPr/>
        <p:txBody>
          <a:bodyPr>
            <a:normAutofit fontScale="77500" lnSpcReduction="20000"/>
          </a:bodyPr>
          <a:lstStyle/>
          <a:p>
            <a:pPr>
              <a:defRPr/>
            </a:pPr>
            <a:r>
              <a:rPr lang="en-US" dirty="0"/>
              <a:t>This picture shows the use of both ladders and alternative fall protection procedures utilized to set and brace roof rafter portions. 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installation of roof rafters and while stick framing may include:</a:t>
            </a:r>
          </a:p>
          <a:p>
            <a:pPr>
              <a:buFontTx/>
              <a:buChar char="•"/>
              <a:defRPr/>
            </a:pPr>
            <a:r>
              <a:rPr lang="en-US" dirty="0"/>
              <a:t>Lack of a suitable anchor point to withstand 5000 pounds or twice the intended load from a falling worker. </a:t>
            </a:r>
          </a:p>
          <a:p>
            <a:pPr>
              <a:buFontTx/>
              <a:buChar char="•"/>
              <a:defRPr/>
            </a:pPr>
            <a:r>
              <a:rPr lang="en-US" dirty="0"/>
              <a:t>Roof rafters are not designed to resist lateral impact loads.</a:t>
            </a:r>
          </a:p>
          <a:p>
            <a:pPr>
              <a:buFontTx/>
              <a:buChar char="•"/>
              <a:defRPr/>
            </a:pPr>
            <a:r>
              <a:rPr lang="en-US" dirty="0"/>
              <a:t>Roof structures are unstable until some sheathing is installed.</a:t>
            </a:r>
          </a:p>
          <a:p>
            <a:pPr>
              <a:buFontTx/>
              <a:buChar char="•"/>
              <a:defRPr/>
            </a:pPr>
            <a:r>
              <a:rPr lang="en-US" dirty="0"/>
              <a:t>A falling worker attached to a single rafter could cause the entire roof portion to fail.</a:t>
            </a:r>
          </a:p>
          <a:p>
            <a:pPr>
              <a:buFontTx/>
              <a:buChar char="•"/>
              <a:defRPr/>
            </a:pPr>
            <a:r>
              <a:rPr lang="en-US" dirty="0"/>
              <a:t>Installation of guardrail system could involve more risk, due to the duration of the fall exposure. </a:t>
            </a:r>
          </a:p>
          <a:p>
            <a:pPr>
              <a:buFontTx/>
              <a:buChar char="•"/>
              <a:defRPr/>
            </a:pPr>
            <a:r>
              <a:rPr lang="en-US" dirty="0"/>
              <a:t>Manufacturers of the roof trusses may prohibit inserting anchor points that may cause the truss to fail.</a:t>
            </a:r>
          </a:p>
          <a:p>
            <a:pPr>
              <a:buFontTx/>
              <a:buChar char="•"/>
              <a:defRPr/>
            </a:pPr>
            <a:r>
              <a:rPr lang="en-US" dirty="0"/>
              <a:t>Clearance distance below a worker, which is needed when using a personal fall arrest system, may not be sufficient to prevent the worker from contacting the next lower level, should a fall occur.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p:txBody>
      </p:sp>
      <p:sp>
        <p:nvSpPr>
          <p:cNvPr id="80900" name="Slide Number Placeholder 3">
            <a:extLst>
              <a:ext uri="{FF2B5EF4-FFF2-40B4-BE49-F238E27FC236}">
                <a16:creationId xmlns:a16="http://schemas.microsoft.com/office/drawing/2014/main" id="{5DFD864B-A44A-42B0-9D70-02F6691A67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DE4268-F3C6-451A-9595-0CA6B191B588}" type="slidenum">
              <a:rPr lang="en-US" altLang="en-US"/>
              <a:pPr>
                <a:spcBef>
                  <a:spcPct val="0"/>
                </a:spcBef>
              </a:pPr>
              <a:t>53</a:t>
            </a:fld>
            <a:endParaRPr lang="en-US" altLang="en-US"/>
          </a:p>
        </p:txBody>
      </p:sp>
    </p:spTree>
    <p:extLst>
      <p:ext uri="{BB962C8B-B14F-4D97-AF65-F5344CB8AC3E}">
        <p14:creationId xmlns:p14="http://schemas.microsoft.com/office/powerpoint/2010/main" val="1772947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57E13B4-D172-4600-9756-9E2BC7AB17F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F843642-C5E1-4238-B83C-778BBEC12F40}"/>
              </a:ext>
            </a:extLst>
          </p:cNvPr>
          <p:cNvSpPr>
            <a:spLocks noGrp="1"/>
          </p:cNvSpPr>
          <p:nvPr>
            <p:ph type="body" idx="1"/>
          </p:nvPr>
        </p:nvSpPr>
        <p:spPr/>
        <p:txBody>
          <a:bodyPr>
            <a:normAutofit fontScale="77500" lnSpcReduction="20000"/>
          </a:bodyPr>
          <a:lstStyle/>
          <a:p>
            <a:pPr>
              <a:defRPr/>
            </a:pPr>
            <a:r>
              <a:rPr lang="en-US" dirty="0"/>
              <a:t>This picture shows the use of a personal fall arrest system utilized to set and brace roof rafter portions. 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installation of roof rafters and while stick framing may include:</a:t>
            </a:r>
          </a:p>
          <a:p>
            <a:pPr>
              <a:buFontTx/>
              <a:buChar char="•"/>
              <a:defRPr/>
            </a:pPr>
            <a:r>
              <a:rPr lang="en-US" dirty="0"/>
              <a:t>Lack of a suitable anchor point to withstand 5000 pounds or twice the intended load from a falling worker. </a:t>
            </a:r>
          </a:p>
          <a:p>
            <a:pPr>
              <a:buFontTx/>
              <a:buChar char="•"/>
              <a:defRPr/>
            </a:pPr>
            <a:r>
              <a:rPr lang="en-US" dirty="0"/>
              <a:t>Roof rafters are not designed to resist lateral impact loads.</a:t>
            </a:r>
          </a:p>
          <a:p>
            <a:pPr>
              <a:buFontTx/>
              <a:buChar char="•"/>
              <a:defRPr/>
            </a:pPr>
            <a:r>
              <a:rPr lang="en-US" dirty="0"/>
              <a:t>Roof structures are unstable until some sheathing is installed.</a:t>
            </a:r>
          </a:p>
          <a:p>
            <a:pPr>
              <a:buFontTx/>
              <a:buChar char="•"/>
              <a:defRPr/>
            </a:pPr>
            <a:r>
              <a:rPr lang="en-US" dirty="0"/>
              <a:t>A falling worker attached to a single rafter could cause the entire roof portion to fail.</a:t>
            </a:r>
          </a:p>
          <a:p>
            <a:pPr>
              <a:buFontTx/>
              <a:buChar char="•"/>
              <a:defRPr/>
            </a:pPr>
            <a:r>
              <a:rPr lang="en-US" dirty="0"/>
              <a:t>Installation of guardrail system could involve more risk, due to the duration of the fall exposure. </a:t>
            </a:r>
          </a:p>
          <a:p>
            <a:pPr>
              <a:buFontTx/>
              <a:buChar char="•"/>
              <a:defRPr/>
            </a:pPr>
            <a:r>
              <a:rPr lang="en-US" dirty="0"/>
              <a:t>Manufacturers of the roof trusses may prohibit inserting anchor points that may cause the truss to fail.</a:t>
            </a:r>
          </a:p>
          <a:p>
            <a:pPr>
              <a:buFontTx/>
              <a:buChar char="•"/>
              <a:defRPr/>
            </a:pPr>
            <a:r>
              <a:rPr lang="en-US" dirty="0"/>
              <a:t>Clearance distance below a worker, which is needed when using a personal fall arrest system, may not be sufficient to prevent the worker from contacting the next lower level, should a fall occur.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a:p>
            <a:pPr>
              <a:defRPr/>
            </a:pPr>
            <a:endParaRPr lang="en-US" dirty="0"/>
          </a:p>
        </p:txBody>
      </p:sp>
      <p:sp>
        <p:nvSpPr>
          <p:cNvPr id="82948" name="Slide Number Placeholder 3">
            <a:extLst>
              <a:ext uri="{FF2B5EF4-FFF2-40B4-BE49-F238E27FC236}">
                <a16:creationId xmlns:a16="http://schemas.microsoft.com/office/drawing/2014/main" id="{BA5CE042-660A-48CB-8614-143F9451A9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AAA798-FDC8-4DAE-8D45-0C00818BA6CB}" type="slidenum">
              <a:rPr lang="en-US" altLang="en-US"/>
              <a:pPr>
                <a:spcBef>
                  <a:spcPct val="0"/>
                </a:spcBef>
              </a:pPr>
              <a:t>54</a:t>
            </a:fld>
            <a:endParaRPr lang="en-US" altLang="en-US"/>
          </a:p>
        </p:txBody>
      </p:sp>
    </p:spTree>
    <p:extLst>
      <p:ext uri="{BB962C8B-B14F-4D97-AF65-F5344CB8AC3E}">
        <p14:creationId xmlns:p14="http://schemas.microsoft.com/office/powerpoint/2010/main" val="1814829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F977B8DB-4337-4E00-870B-A323E7884C36}"/>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4CF7C330-3A7F-47D8-88EE-7F2D3FC863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Install slide guards on steep pitched roofs after the first row of sheathing is installed. </a:t>
            </a:r>
          </a:p>
          <a:p>
            <a:endParaRPr lang="en-US" altLang="en-US" dirty="0">
              <a:latin typeface="Arial" panose="020B0604020202020204" pitchFamily="34" charset="0"/>
            </a:endParaRPr>
          </a:p>
          <a:p>
            <a:r>
              <a:rPr lang="en-US" altLang="en-US" dirty="0">
                <a:latin typeface="Arial" panose="020B0604020202020204" pitchFamily="34" charset="0"/>
              </a:rPr>
              <a:t>OSHA’s new compliance directive has not outlawed the use of slide guards or safety monitors.</a:t>
            </a:r>
          </a:p>
          <a:p>
            <a:pPr lvl="1" indent="-228600">
              <a:buFontTx/>
              <a:buChar char="•"/>
            </a:pPr>
            <a:r>
              <a:rPr lang="en-US" altLang="en-US" dirty="0">
                <a:latin typeface="Arial" panose="020B0604020202020204" pitchFamily="34" charset="0"/>
              </a:rPr>
              <a:t>Now, employers must first demonstrate that it is infeasible to comply with the provisions of the standard, or that it creates a greater hazard.</a:t>
            </a:r>
          </a:p>
          <a:p>
            <a:pPr lvl="1" indent="-228600">
              <a:buFontTx/>
              <a:buChar char="•"/>
            </a:pPr>
            <a:r>
              <a:rPr lang="en-US" altLang="en-US" dirty="0">
                <a:latin typeface="Arial" panose="020B0604020202020204" pitchFamily="34" charset="0"/>
              </a:rPr>
              <a:t>Then they can use those systems as part of a written, site-specific fall protection plan that meets the requirements of 1926.502(k).</a:t>
            </a:r>
          </a:p>
          <a:p>
            <a:endParaRPr lang="en-US" altLang="en-US" dirty="0">
              <a:latin typeface="Arial" panose="020B0604020202020204" pitchFamily="34" charset="0"/>
            </a:endParaRPr>
          </a:p>
          <a:p>
            <a:r>
              <a:rPr lang="en-US" altLang="en-US" dirty="0">
                <a:latin typeface="Arial" panose="020B0604020202020204" pitchFamily="34" charset="0"/>
              </a:rPr>
              <a:t>Slide guards cannot simply be used in lieu of conventional fall protection methods under 1926.501(b)(13). However, slide guards may be used as part of a written, site-specific fall protection plan that meets the requirements of 1926.502(k) if the employer can demonstrate that the use of conventional fall protection (i.e., guardrail, safety net, or personal fall arrest systems) would be infeasible or create greater hazards.</a:t>
            </a:r>
          </a:p>
          <a:p>
            <a:endParaRPr lang="en-US" altLang="en-US" dirty="0">
              <a:latin typeface="Arial" panose="020B0604020202020204" pitchFamily="34" charset="0"/>
            </a:endParaRPr>
          </a:p>
          <a:p>
            <a:r>
              <a:rPr lang="en-US" altLang="en-US" b="1" dirty="0">
                <a:latin typeface="Arial" panose="020B0604020202020204" pitchFamily="34" charset="0"/>
              </a:rPr>
              <a:t>Discuss: </a:t>
            </a:r>
            <a:r>
              <a:rPr lang="en-US" altLang="en-US" dirty="0">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dirty="0">
              <a:latin typeface="Arial" panose="020B0604020202020204" pitchFamily="34" charset="0"/>
            </a:endParaRPr>
          </a:p>
          <a:p>
            <a:r>
              <a:rPr lang="en-US" altLang="en-US" dirty="0">
                <a:latin typeface="Arial" panose="020B0604020202020204" pitchFamily="34" charset="0"/>
              </a:rPr>
              <a:t>If an employer can demonstrate that conventional fall protection (i.e., guardrail systems, safety net systems, or personal fall arrest systems) is infeasible </a:t>
            </a:r>
            <a:r>
              <a:rPr lang="en-US" altLang="en-US" b="1" u="sng" dirty="0">
                <a:latin typeface="Arial" panose="020B0604020202020204" pitchFamily="34" charset="0"/>
              </a:rPr>
              <a:t>or</a:t>
            </a:r>
            <a:r>
              <a:rPr lang="en-US" altLang="en-US" dirty="0">
                <a:latin typeface="Arial" panose="020B0604020202020204" pitchFamily="34" charset="0"/>
              </a:rPr>
              <a:t> presents a greater hazard, a written, site specific fall protection plan meeting the requirements of 1926.502(k) can be implemented.</a:t>
            </a:r>
          </a:p>
          <a:p>
            <a:endParaRPr lang="en-US" altLang="en-US" dirty="0">
              <a:latin typeface="Arial" panose="020B0604020202020204" pitchFamily="34" charset="0"/>
            </a:endParaRPr>
          </a:p>
          <a:p>
            <a:r>
              <a:rPr lang="en-US" altLang="en-US" b="1" dirty="0">
                <a:latin typeface="Arial" panose="020B0604020202020204" pitchFamily="34" charset="0"/>
              </a:rPr>
              <a:t>The employer has the </a:t>
            </a:r>
            <a:r>
              <a:rPr lang="en-US" altLang="en-US" b="1" u="sng" dirty="0">
                <a:latin typeface="Arial" panose="020B0604020202020204" pitchFamily="34" charset="0"/>
              </a:rPr>
              <a:t>burden</a:t>
            </a:r>
            <a:r>
              <a:rPr lang="en-US" altLang="en-US" b="1" dirty="0">
                <a:latin typeface="Arial" panose="020B0604020202020204" pitchFamily="34" charset="0"/>
              </a:rPr>
              <a:t> of establishing that it is appropriate to implement a fall protection plan.</a:t>
            </a:r>
          </a:p>
          <a:p>
            <a:endParaRPr lang="en-US" altLang="en-US" b="1" dirty="0">
              <a:latin typeface="Arial" panose="020B0604020202020204" pitchFamily="34" charset="0"/>
            </a:endParaRPr>
          </a:p>
          <a:p>
            <a:r>
              <a:rPr lang="en-US" altLang="en-US" dirty="0">
                <a:latin typeface="Arial" panose="020B0604020202020204" pitchFamily="34" charset="0"/>
              </a:rPr>
              <a:t>Limitations of conventional fall protection systems during the installation of roof sheathing may include:</a:t>
            </a:r>
          </a:p>
          <a:p>
            <a:pPr>
              <a:buFontTx/>
              <a:buChar char="•"/>
            </a:pPr>
            <a:r>
              <a:rPr lang="en-US" altLang="en-US" dirty="0">
                <a:latin typeface="Arial" panose="020B0604020202020204" pitchFamily="34" charset="0"/>
              </a:rPr>
              <a:t>Roof trusses are not designed to resist lateral impact loads.</a:t>
            </a:r>
          </a:p>
          <a:p>
            <a:pPr>
              <a:buFontTx/>
              <a:buChar char="•"/>
            </a:pPr>
            <a:r>
              <a:rPr lang="en-US" altLang="en-US" dirty="0">
                <a:latin typeface="Arial" panose="020B0604020202020204" pitchFamily="34" charset="0"/>
              </a:rPr>
              <a:t>Roof structures are unstable until some or all sheathing is installed</a:t>
            </a:r>
          </a:p>
          <a:p>
            <a:pPr>
              <a:buFontTx/>
              <a:buChar char="•"/>
            </a:pPr>
            <a:r>
              <a:rPr lang="en-US" altLang="en-US" dirty="0">
                <a:latin typeface="Arial" panose="020B0604020202020204" pitchFamily="34" charset="0"/>
              </a:rPr>
              <a:t>Lack of a suitable anchor point to withstand 5000 pounds or twice the intended load from a falling worker. </a:t>
            </a:r>
          </a:p>
          <a:p>
            <a:pPr>
              <a:buFontTx/>
              <a:buChar char="•"/>
            </a:pPr>
            <a:r>
              <a:rPr lang="en-US" altLang="en-US" dirty="0">
                <a:latin typeface="Arial" panose="020B0604020202020204" pitchFamily="34" charset="0"/>
              </a:rPr>
              <a:t>Installation of guardrail system could involve more risk, due to the duration of the fall exposure. </a:t>
            </a:r>
          </a:p>
          <a:p>
            <a:pPr>
              <a:buFontTx/>
              <a:buChar char="•"/>
            </a:pPr>
            <a:r>
              <a:rPr lang="en-US" altLang="en-US" dirty="0">
                <a:latin typeface="Arial" panose="020B0604020202020204" pitchFamily="34" charset="0"/>
              </a:rPr>
              <a:t>Manufacturers of the roof trusses may prohibit inserting anchor points that may cause the truss to fail.</a:t>
            </a:r>
          </a:p>
          <a:p>
            <a:pPr>
              <a:buFontTx/>
              <a:buChar char="•"/>
            </a:pPr>
            <a:r>
              <a:rPr lang="en-US" altLang="en-US" dirty="0">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dirty="0">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dirty="0">
                <a:latin typeface="Arial" panose="020B0604020202020204" pitchFamily="34" charset="0"/>
              </a:rPr>
              <a:t>Manufacturers may have differing installation/usage requirements; always refer to the manufacturers’ instruction prior to use. </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Note: </a:t>
            </a:r>
            <a:r>
              <a:rPr lang="en-US" altLang="en-US" dirty="0">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id="{FE114907-AC19-4FDE-9CC8-86DF7D2729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647130-BF42-493E-A3A4-34BA37882CD0}" type="slidenum">
              <a:rPr lang="en-US" altLang="en-US"/>
              <a:pPr>
                <a:spcBef>
                  <a:spcPct val="0"/>
                </a:spcBef>
              </a:pPr>
              <a:t>55</a:t>
            </a:fld>
            <a:endParaRPr lang="en-US" altLang="en-US"/>
          </a:p>
        </p:txBody>
      </p:sp>
    </p:spTree>
    <p:extLst>
      <p:ext uri="{BB962C8B-B14F-4D97-AF65-F5344CB8AC3E}">
        <p14:creationId xmlns:p14="http://schemas.microsoft.com/office/powerpoint/2010/main" val="22855150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294A6515-F0F1-430A-A0B5-746FED8A7197}"/>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9FE195F2-6E3A-4F11-9350-B23211274F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 </a:t>
            </a:r>
            <a:r>
              <a:rPr lang="en-US" altLang="en-US">
                <a:latin typeface="Arial" panose="020B0604020202020204" pitchFamily="34" charset="0"/>
              </a:rPr>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endParaRPr lang="en-US" altLang="en-US">
              <a:latin typeface="Arial" panose="020B0604020202020204" pitchFamily="34" charset="0"/>
            </a:endParaRPr>
          </a:p>
          <a:p>
            <a:r>
              <a:rPr lang="en-US" altLang="en-US">
                <a:latin typeface="Arial" panose="020B0604020202020204" pitchFamily="34" charset="0"/>
              </a:rPr>
              <a:t>This picture shows an installed working platform in the attic, which is an example of an alternative fall protection procedure. </a:t>
            </a:r>
          </a:p>
          <a:p>
            <a:endParaRPr lang="en-US" altLang="en-US">
              <a:latin typeface="Arial" panose="020B0604020202020204" pitchFamily="34" charset="0"/>
            </a:endParaRPr>
          </a:p>
          <a:p>
            <a:r>
              <a:rPr lang="en-US" altLang="en-US">
                <a:latin typeface="Arial" panose="020B0604020202020204" pitchFamily="34" charset="0"/>
              </a:rPr>
              <a:t>If an employer can demonstrate that conventional fall protection (i.e., guardrail systems, safety net systems, or personal fall arrest systems) is infeasible </a:t>
            </a:r>
            <a:r>
              <a:rPr lang="en-US" altLang="en-US" b="1" u="sng">
                <a:latin typeface="Arial" panose="020B0604020202020204" pitchFamily="34" charset="0"/>
              </a:rPr>
              <a:t>or</a:t>
            </a:r>
            <a:r>
              <a:rPr lang="en-US" altLang="en-US">
                <a:latin typeface="Arial" panose="020B0604020202020204" pitchFamily="34" charset="0"/>
              </a:rPr>
              <a:t> presents a greater hazard, a written, site specific fall protection plan meeting the requirements of 1926.502(k) can be implemented.</a:t>
            </a:r>
          </a:p>
          <a:p>
            <a:endParaRPr lang="en-US" altLang="en-US">
              <a:latin typeface="Arial" panose="020B0604020202020204" pitchFamily="34" charset="0"/>
            </a:endParaRPr>
          </a:p>
          <a:p>
            <a:r>
              <a:rPr lang="en-US" altLang="en-US" b="1">
                <a:latin typeface="Arial" panose="020B0604020202020204" pitchFamily="34" charset="0"/>
              </a:rPr>
              <a:t>The employer has the </a:t>
            </a:r>
            <a:r>
              <a:rPr lang="en-US" altLang="en-US" b="1" u="sng">
                <a:latin typeface="Arial" panose="020B0604020202020204" pitchFamily="34" charset="0"/>
              </a:rPr>
              <a:t>burden</a:t>
            </a:r>
            <a:r>
              <a:rPr lang="en-US" altLang="en-US" b="1">
                <a:latin typeface="Arial" panose="020B0604020202020204" pitchFamily="34" charset="0"/>
              </a:rPr>
              <a:t> of establishing that it is appropriate to implement a fall protection plan.</a:t>
            </a:r>
          </a:p>
          <a:p>
            <a:endParaRPr lang="en-US" altLang="en-US" b="1">
              <a:latin typeface="Arial" panose="020B0604020202020204" pitchFamily="34" charset="0"/>
            </a:endParaRPr>
          </a:p>
          <a:p>
            <a:r>
              <a:rPr lang="en-US" altLang="en-US">
                <a:latin typeface="Arial" panose="020B0604020202020204" pitchFamily="34" charset="0"/>
              </a:rPr>
              <a:t>Limitations of conventional fall protection systems while performing attic work may include:</a:t>
            </a:r>
          </a:p>
          <a:p>
            <a:pPr>
              <a:buFontTx/>
              <a:buChar char="•"/>
            </a:pPr>
            <a:r>
              <a:rPr lang="en-US" altLang="en-US">
                <a:latin typeface="Arial" panose="020B0604020202020204" pitchFamily="34" charset="0"/>
              </a:rPr>
              <a:t>Even if an anchor point is used, the use of a personal fall arrest system through rafters and trusses creates an added swing fall hazard. </a:t>
            </a:r>
          </a:p>
          <a:p>
            <a:pPr>
              <a:buFontTx/>
              <a:buChar char="•"/>
            </a:pPr>
            <a:r>
              <a:rPr lang="en-US" altLang="en-US">
                <a:latin typeface="Arial" panose="020B0604020202020204" pitchFamily="34" charset="0"/>
              </a:rPr>
              <a:t>Installation of anchor point exposes a worker to a fall hazard when they are unprotected while installing the anchor point in the peak of the attic. </a:t>
            </a:r>
          </a:p>
          <a:p>
            <a:pPr>
              <a:buFontTx/>
              <a:buChar char="•"/>
            </a:pPr>
            <a:r>
              <a:rPr lang="en-US" altLang="en-US">
                <a:latin typeface="Arial" panose="020B0604020202020204" pitchFamily="34" charset="0"/>
              </a:rPr>
              <a:t>A falling worker attached to a single roof truss could cause all the trusses to collapse.</a:t>
            </a:r>
          </a:p>
          <a:p>
            <a:pPr>
              <a:buFontTx/>
              <a:buChar char="•"/>
            </a:pPr>
            <a:r>
              <a:rPr lang="en-US" altLang="en-US">
                <a:latin typeface="Arial" panose="020B0604020202020204" pitchFamily="34" charset="0"/>
              </a:rPr>
              <a:t>Lack of a suitable anchor point to withstand 5000 pounds or twice the intended load from a falling worker. </a:t>
            </a:r>
          </a:p>
          <a:p>
            <a:pPr>
              <a:buFontTx/>
              <a:buChar char="•"/>
            </a:pPr>
            <a:r>
              <a:rPr lang="en-US" altLang="en-US">
                <a:latin typeface="Arial" panose="020B0604020202020204" pitchFamily="34" charset="0"/>
              </a:rPr>
              <a:t>Manufacturers of the roof trusses may prohibit inserting anchor points that may cause the truss to fail.</a:t>
            </a:r>
          </a:p>
          <a:p>
            <a:pPr>
              <a:buFontTx/>
              <a:buChar char="•"/>
            </a:pPr>
            <a:r>
              <a:rPr lang="en-US" altLang="en-US">
                <a:latin typeface="Arial" panose="020B0604020202020204" pitchFamily="34" charset="0"/>
              </a:rPr>
              <a:t>Manufacturers of personal fall arrest system components may prohibit the anchor point to be placed at ground level, or below a workers ‘D’ ring on their harness.</a:t>
            </a:r>
          </a:p>
          <a:p>
            <a:pPr>
              <a:buFontTx/>
              <a:buChar char="•"/>
            </a:pPr>
            <a:r>
              <a:rPr lang="en-US" altLang="en-US">
                <a:latin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a:buFontTx/>
              <a:buChar char="•"/>
            </a:pPr>
            <a:r>
              <a:rPr lang="en-US" altLang="en-US">
                <a:latin typeface="Arial" panose="020B0604020202020204" pitchFamily="34" charset="0"/>
              </a:rPr>
              <a:t>Manufacturers may have differing installation/usage requirements; always refer to the manufacturers’ instruction prior to use. </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Note: </a:t>
            </a:r>
            <a:r>
              <a:rPr lang="en-US" altLang="en-US">
                <a:latin typeface="Arial" panose="020B0604020202020204" pitchFamily="34" charset="0"/>
              </a:rPr>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763F2A75-B204-4AA2-8687-3B68FE231D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04590-A1AB-4BF3-9C73-57AFD43EBE7E}" type="slidenum">
              <a:rPr lang="en-US" altLang="en-US"/>
              <a:pPr>
                <a:spcBef>
                  <a:spcPct val="0"/>
                </a:spcBef>
              </a:pPr>
              <a:t>56</a:t>
            </a:fld>
            <a:endParaRPr lang="en-US" altLang="en-US"/>
          </a:p>
        </p:txBody>
      </p:sp>
    </p:spTree>
    <p:extLst>
      <p:ext uri="{BB962C8B-B14F-4D97-AF65-F5344CB8AC3E}">
        <p14:creationId xmlns:p14="http://schemas.microsoft.com/office/powerpoint/2010/main" val="13239702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D683AAC2-5066-41FD-8218-DAD4208AA4D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078B023C-AC46-430C-9544-5D1AF986DC3E}"/>
              </a:ext>
            </a:extLst>
          </p:cNvPr>
          <p:cNvSpPr>
            <a:spLocks noGrp="1"/>
          </p:cNvSpPr>
          <p:nvPr>
            <p:ph type="body" idx="1"/>
          </p:nvPr>
        </p:nvSpPr>
        <p:spPr/>
        <p:txBody>
          <a:bodyPr>
            <a:normAutofit fontScale="92500" lnSpcReduction="20000"/>
          </a:bodyPr>
          <a:lstStyle/>
          <a:p>
            <a:pPr>
              <a:defRPr/>
            </a:pPr>
            <a:r>
              <a:rPr lang="en-US" dirty="0"/>
              <a:t>This picture shows the installation of an anchor point prior to performing roofing work. </a:t>
            </a:r>
          </a:p>
          <a:p>
            <a:pPr>
              <a:defRPr/>
            </a:pPr>
            <a:r>
              <a:rPr lang="en-US" dirty="0"/>
              <a:t>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Discuss: How can you provide conventional fall protection for this worker who is installing anchor points?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89092" name="Slide Number Placeholder 3">
            <a:extLst>
              <a:ext uri="{FF2B5EF4-FFF2-40B4-BE49-F238E27FC236}">
                <a16:creationId xmlns:a16="http://schemas.microsoft.com/office/drawing/2014/main" id="{8892EFF1-AFA9-4BE3-8DA6-BD3DA4B6FC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3CF2F7-C1AE-4CF8-8F63-83E890EDD191}" type="slidenum">
              <a:rPr lang="en-US" altLang="en-US"/>
              <a:pPr>
                <a:spcBef>
                  <a:spcPct val="0"/>
                </a:spcBef>
              </a:pPr>
              <a:t>57</a:t>
            </a:fld>
            <a:endParaRPr lang="en-US" altLang="en-US"/>
          </a:p>
        </p:txBody>
      </p:sp>
    </p:spTree>
    <p:extLst>
      <p:ext uri="{BB962C8B-B14F-4D97-AF65-F5344CB8AC3E}">
        <p14:creationId xmlns:p14="http://schemas.microsoft.com/office/powerpoint/2010/main" val="3197023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36CC109-98EF-49C6-92C3-93B5798E1CB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F00E665-C001-44A6-A05D-61C66CF2318B}"/>
              </a:ext>
            </a:extLst>
          </p:cNvPr>
          <p:cNvSpPr>
            <a:spLocks noGrp="1"/>
          </p:cNvSpPr>
          <p:nvPr>
            <p:ph type="body" idx="1"/>
          </p:nvPr>
        </p:nvSpPr>
        <p:spPr/>
        <p:txBody>
          <a:bodyPr>
            <a:normAutofit fontScale="77500" lnSpcReduction="20000"/>
          </a:bodyPr>
          <a:lstStyle/>
          <a:p>
            <a:pPr>
              <a:defRPr/>
            </a:pPr>
            <a:r>
              <a:rPr lang="en-US" dirty="0"/>
              <a:t>This picture shows installation of permanent stair rails. 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installation of permanent stair rails may include:</a:t>
            </a:r>
          </a:p>
          <a:p>
            <a:pPr>
              <a:buFontTx/>
              <a:buChar char="•"/>
              <a:defRPr/>
            </a:pPr>
            <a:r>
              <a:rPr lang="en-US" dirty="0"/>
              <a:t>Hand rail is custom built on the jobsite, which requires the carpenter to measure and cut frequently. This also requires the installer to go up and down the stairs to measure, cut and level the rail components. The use of a personal fall arrest system would require the carpenter to attach to an anchor point at 6 feet and then detach hundreds of times, in addition to an added slip, trip and fall hazard introduced into a small working surface, i.e. stairway.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91140" name="Slide Number Placeholder 3">
            <a:extLst>
              <a:ext uri="{FF2B5EF4-FFF2-40B4-BE49-F238E27FC236}">
                <a16:creationId xmlns:a16="http://schemas.microsoft.com/office/drawing/2014/main" id="{4557034E-5CD9-4179-BD67-D507717F03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0581CF-1E37-4785-BD05-4F70B564016C}" type="slidenum">
              <a:rPr lang="en-US" altLang="en-US"/>
              <a:pPr>
                <a:spcBef>
                  <a:spcPct val="0"/>
                </a:spcBef>
              </a:pPr>
              <a:t>58</a:t>
            </a:fld>
            <a:endParaRPr lang="en-US" altLang="en-US"/>
          </a:p>
        </p:txBody>
      </p:sp>
    </p:spTree>
    <p:extLst>
      <p:ext uri="{BB962C8B-B14F-4D97-AF65-F5344CB8AC3E}">
        <p14:creationId xmlns:p14="http://schemas.microsoft.com/office/powerpoint/2010/main" val="38817858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814623E-9BC9-4DED-BF64-4B1EC1135C76}"/>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52D8669-6E1D-4A20-98D9-9C98303717AA}"/>
              </a:ext>
            </a:extLst>
          </p:cNvPr>
          <p:cNvSpPr>
            <a:spLocks noGrp="1"/>
          </p:cNvSpPr>
          <p:nvPr>
            <p:ph type="body" idx="1"/>
          </p:nvPr>
        </p:nvSpPr>
        <p:spPr/>
        <p:txBody>
          <a:bodyPr>
            <a:normAutofit fontScale="85000" lnSpcReduction="20000"/>
          </a:bodyPr>
          <a:lstStyle/>
          <a:p>
            <a:pPr>
              <a:defRPr/>
            </a:pPr>
            <a:r>
              <a:rPr lang="en-US" dirty="0"/>
              <a:t>This picture shows the construction of decks attached to a home. Employers must determine and evaluate each job task to determine when and where conventional fall protection can be provided, prior to implementing alternative fall protection procedures. </a:t>
            </a:r>
          </a:p>
          <a:p>
            <a:pPr>
              <a:defRPr/>
            </a:pPr>
            <a:endParaRPr lang="en-US" dirty="0"/>
          </a:p>
          <a:p>
            <a:pPr>
              <a:defRPr/>
            </a:pPr>
            <a:r>
              <a:rPr lang="en-US" b="1" dirty="0"/>
              <a:t>Discuss: </a:t>
            </a:r>
            <a:r>
              <a:rPr lang="en-US" dirty="0"/>
              <a:t>Employers must evaluate the use of conventional fall protection systems, and other work practices covered under OSHA standards (i.e. ladders, scaffolding or aerial lifts) prior to implementing any alternative work practices and establishing a written, site-specific fall protection program. </a:t>
            </a:r>
          </a:p>
          <a:p>
            <a:pPr>
              <a:defRPr/>
            </a:pPr>
            <a:endParaRPr lang="en-US" dirty="0"/>
          </a:p>
          <a:p>
            <a:pPr>
              <a:defRPr/>
            </a:pPr>
            <a:r>
              <a:rPr lang="en-US" dirty="0"/>
              <a:t>If an employer can demonstrate that conventional fall protection (i.e., guardrail systems, safety net systems, or personal fall arrest systems) is infeasible </a:t>
            </a:r>
            <a:r>
              <a:rPr lang="en-US" b="1" u="sng" dirty="0"/>
              <a:t>or</a:t>
            </a:r>
            <a:r>
              <a:rPr lang="en-US" dirty="0"/>
              <a:t> presents a greater hazard, a written, site specific fall protection plan meeting the requirements of 1926.502(k) can be implemented.</a:t>
            </a:r>
          </a:p>
          <a:p>
            <a:pPr>
              <a:defRPr/>
            </a:pPr>
            <a:endParaRPr lang="en-US" dirty="0"/>
          </a:p>
          <a:p>
            <a:pPr>
              <a:defRPr/>
            </a:pPr>
            <a:r>
              <a:rPr lang="en-US" b="1" dirty="0"/>
              <a:t>The employer has the </a:t>
            </a:r>
            <a:r>
              <a:rPr lang="en-US" b="1" u="sng" dirty="0"/>
              <a:t>burden</a:t>
            </a:r>
            <a:r>
              <a:rPr lang="en-US" b="1" dirty="0"/>
              <a:t> of establishing that it is appropriate to implement a fall protection plan.</a:t>
            </a:r>
          </a:p>
          <a:p>
            <a:pPr>
              <a:defRPr/>
            </a:pPr>
            <a:endParaRPr lang="en-US" b="1" dirty="0"/>
          </a:p>
          <a:p>
            <a:pPr>
              <a:defRPr/>
            </a:pPr>
            <a:r>
              <a:rPr lang="en-US" dirty="0"/>
              <a:t>Limitations of conventional fall protection systems during the construction of decks attached to the home may include:</a:t>
            </a:r>
          </a:p>
          <a:p>
            <a:pPr>
              <a:buFontTx/>
              <a:buChar char="•"/>
              <a:defRPr/>
            </a:pPr>
            <a:r>
              <a:rPr lang="en-US" dirty="0"/>
              <a:t>Clearance distance below a worker, which is needed when using a personal fall arrest system , may not be suitable to prevent the worker from contacting the next lower level, should a fall occur. </a:t>
            </a:r>
          </a:p>
          <a:p>
            <a:pPr>
              <a:buFontTx/>
              <a:buChar char="•"/>
              <a:defRPr/>
            </a:pPr>
            <a:r>
              <a:rPr lang="en-US" dirty="0"/>
              <a:t>The use of guardrails would prevent the carpenter from installing permanent portions of the deck. </a:t>
            </a:r>
          </a:p>
          <a:p>
            <a:pPr>
              <a:buFontTx/>
              <a:buChar char="•"/>
              <a:defRPr/>
            </a:pPr>
            <a:r>
              <a:rPr lang="en-US" dirty="0"/>
              <a:t>Manufacturers may have differing installation/usage requirements; always refer to the manufacturers’ instruction prior to use. </a:t>
            </a:r>
          </a:p>
          <a:p>
            <a:pPr>
              <a:defRPr/>
            </a:pPr>
            <a:endParaRPr lang="en-US" dirty="0"/>
          </a:p>
          <a:p>
            <a:pPr>
              <a:defRPr/>
            </a:pPr>
            <a:r>
              <a:rPr lang="en-US" b="1" dirty="0"/>
              <a:t>Note: </a:t>
            </a:r>
            <a:r>
              <a:rPr lang="en-US" dirty="0"/>
              <a:t>There is a presumption that it is feasible and will not create a greater hazard to implement one of the conventional fall protection methods (personal fall arrest system, guardrails, or safety nets); and accordingly the employer has the burden of establishing that it is appropriate to implement a fall protection plan that complies with 1926.502(k). </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93188" name="Slide Number Placeholder 3">
            <a:extLst>
              <a:ext uri="{FF2B5EF4-FFF2-40B4-BE49-F238E27FC236}">
                <a16:creationId xmlns:a16="http://schemas.microsoft.com/office/drawing/2014/main" id="{200C5C7F-8A7E-409F-85F3-DA7B3599D0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1A5298-13FF-44E0-A1A1-6FAC740A897F}" type="slidenum">
              <a:rPr lang="en-US" altLang="en-US"/>
              <a:pPr>
                <a:spcBef>
                  <a:spcPct val="0"/>
                </a:spcBef>
              </a:pPr>
              <a:t>59</a:t>
            </a:fld>
            <a:endParaRPr lang="en-US" altLang="en-US"/>
          </a:p>
        </p:txBody>
      </p:sp>
    </p:spTree>
    <p:extLst>
      <p:ext uri="{BB962C8B-B14F-4D97-AF65-F5344CB8AC3E}">
        <p14:creationId xmlns:p14="http://schemas.microsoft.com/office/powerpoint/2010/main" val="220617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As a reminder, the three conventional forms of fall protection are guardrails, safety nets and personal fall arrest systems. </a:t>
            </a:r>
          </a:p>
        </p:txBody>
      </p:sp>
      <p:sp>
        <p:nvSpPr>
          <p:cNvPr id="4" name="Slide Number Placeholder 3"/>
          <p:cNvSpPr>
            <a:spLocks noGrp="1"/>
          </p:cNvSpPr>
          <p:nvPr>
            <p:ph type="sldNum" sz="quarter" idx="10"/>
          </p:nvPr>
        </p:nvSpPr>
        <p:spPr/>
        <p:txBody>
          <a:bodyPr/>
          <a:lstStyle/>
          <a:p>
            <a:fld id="{B81ED52B-E31C-4633-9C0F-3F1E6FA0A1CC}" type="slidenum">
              <a:rPr lang="en-US" smtClean="0"/>
              <a:t>6</a:t>
            </a:fld>
            <a:endParaRPr lang="en-US"/>
          </a:p>
        </p:txBody>
      </p:sp>
    </p:spTree>
    <p:extLst>
      <p:ext uri="{BB962C8B-B14F-4D97-AF65-F5344CB8AC3E}">
        <p14:creationId xmlns:p14="http://schemas.microsoft.com/office/powerpoint/2010/main" val="2193241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8A5874-07F9-4B58-BA63-ED444ACB344D}" type="slidenum">
              <a:rPr lang="en-US" altLang="en-US"/>
              <a:pPr>
                <a:spcBef>
                  <a:spcPct val="0"/>
                </a:spcBef>
              </a:pPr>
              <a:t>7</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Additional </a:t>
            </a:r>
            <a:r>
              <a:rPr lang="en-US" altLang="en-US" dirty="0">
                <a:latin typeface="Arial" panose="020B0604020202020204" pitchFamily="34" charset="0"/>
              </a:rPr>
              <a:t>fall protection </a:t>
            </a:r>
            <a:r>
              <a:rPr lang="en-US" altLang="en-US" dirty="0" smtClean="0">
                <a:latin typeface="Arial" panose="020B0604020202020204" pitchFamily="34" charset="0"/>
              </a:rPr>
              <a:t>systems</a:t>
            </a:r>
            <a:r>
              <a:rPr lang="en-US" altLang="en-US" baseline="0" dirty="0" smtClean="0">
                <a:latin typeface="Arial" panose="020B0604020202020204" pitchFamily="34" charset="0"/>
              </a:rPr>
              <a:t> </a:t>
            </a:r>
            <a:r>
              <a:rPr lang="en-US" altLang="en-US" dirty="0" smtClean="0">
                <a:latin typeface="Arial" panose="020B0604020202020204" pitchFamily="34" charset="0"/>
              </a:rPr>
              <a:t>covered </a:t>
            </a:r>
            <a:r>
              <a:rPr lang="en-US" altLang="en-US" dirty="0">
                <a:latin typeface="Arial" panose="020B0604020202020204" pitchFamily="34" charset="0"/>
              </a:rPr>
              <a:t>in this section are: </a:t>
            </a:r>
          </a:p>
          <a:p>
            <a:pPr marL="457200" lvl="1" indent="-457200">
              <a:buFont typeface="Arial" panose="020B0604020202020204" pitchFamily="34" charset="0"/>
              <a:buChar char="•"/>
            </a:pPr>
            <a:r>
              <a:rPr lang="en-US" altLang="en-US" sz="2800" dirty="0"/>
              <a:t>Handrails </a:t>
            </a:r>
            <a:r>
              <a:rPr lang="en-US" altLang="en-US" sz="2800"/>
              <a:t>and </a:t>
            </a:r>
            <a:r>
              <a:rPr lang="en-US" altLang="en-US" sz="2800" smtClean="0"/>
              <a:t>Stair rails</a:t>
            </a:r>
            <a:endParaRPr lang="en-US" altLang="en-US" sz="2800" dirty="0"/>
          </a:p>
          <a:p>
            <a:pPr marL="457200" lvl="1" indent="-457200">
              <a:buFont typeface="Arial" panose="020B0604020202020204" pitchFamily="34" charset="0"/>
              <a:buChar char="•"/>
            </a:pPr>
            <a:r>
              <a:rPr lang="en-US" altLang="en-US" sz="2800" dirty="0"/>
              <a:t>Floor Hole Covers</a:t>
            </a:r>
          </a:p>
          <a:p>
            <a:pPr marL="457200" lvl="1" indent="-457200">
              <a:buFont typeface="Arial" panose="020B0604020202020204" pitchFamily="34" charset="0"/>
              <a:buChar char="•"/>
            </a:pPr>
            <a:r>
              <a:rPr lang="en-US" altLang="en-US" sz="2800" dirty="0"/>
              <a:t>Controlled Access Zones</a:t>
            </a:r>
          </a:p>
          <a:p>
            <a:pPr marL="457200" lvl="1" indent="-457200">
              <a:buFont typeface="Arial" panose="020B0604020202020204" pitchFamily="34" charset="0"/>
              <a:buChar char="•"/>
            </a:pPr>
            <a:r>
              <a:rPr lang="en-US" altLang="en-US" sz="2800" dirty="0"/>
              <a:t>Positioning Device Systems</a:t>
            </a:r>
          </a:p>
          <a:p>
            <a:pPr marL="457200" lvl="1" indent="-457200">
              <a:buFont typeface="Arial" panose="020B0604020202020204" pitchFamily="34" charset="0"/>
              <a:buChar char="•"/>
            </a:pPr>
            <a:r>
              <a:rPr lang="en-US" altLang="en-US" sz="2800" dirty="0"/>
              <a:t>Alternative Fall Protection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1498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8A5874-07F9-4B58-BA63-ED444ACB344D}" type="slidenum">
              <a:rPr lang="en-US" altLang="en-US"/>
              <a:pPr>
                <a:spcBef>
                  <a:spcPct val="0"/>
                </a:spcBef>
              </a:pPr>
              <a:t>8</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Explain the requirements for handrails and </a:t>
            </a:r>
            <a:r>
              <a:rPr lang="en-US" altLang="en-US" dirty="0" err="1">
                <a:latin typeface="Arial" panose="020B0604020202020204" pitchFamily="34" charset="0"/>
              </a:rPr>
              <a:t>stairrails</a:t>
            </a:r>
            <a:r>
              <a:rPr lang="en-US" altLang="en-US" dirty="0">
                <a:latin typeface="Arial" panose="020B0604020202020204" pitchFamily="34" charset="0"/>
              </a:rPr>
              <a:t>.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toprail must be placed 36 inches above the tread and in-line with the riser, and placed 3 inches from the wall. </a:t>
            </a:r>
          </a:p>
          <a:p>
            <a:pPr eaLnBrk="1" hangingPunct="1"/>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The midrail should be halfway between stair stringer and toprail.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5303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hazards you see in this photo. An example of a hazard could be a missing midrail in the top portion of the guardrail. Also, will this system be capable of withstanding 200 pounds of force downward and outward?</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9</a:t>
            </a:fld>
            <a:endParaRPr lang="en-US" altLang="en-US"/>
          </a:p>
        </p:txBody>
      </p:sp>
    </p:spTree>
    <p:extLst>
      <p:ext uri="{BB962C8B-B14F-4D97-AF65-F5344CB8AC3E}">
        <p14:creationId xmlns:p14="http://schemas.microsoft.com/office/powerpoint/2010/main" val="4211039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anchor="b"/>
          <a:lstStyle>
            <a:lvl1pPr>
              <a:defRPr sz="7200" b="1">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2052"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668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09600" y="1600201"/>
            <a:ext cx="5384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6197600" y="1600201"/>
            <a:ext cx="5384800" cy="4525963"/>
          </a:xfrm>
        </p:spPr>
        <p:txBody>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5" name="Rectangle 4">
            <a:extLst>
              <a:ext uri="{FF2B5EF4-FFF2-40B4-BE49-F238E27FC236}">
                <a16:creationId xmlns:a16="http://schemas.microsoft.com/office/drawing/2014/main" id="{97D97F30-E01E-4459-81DE-61E03C7B3D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6D3421-8468-477D-B5C2-CEB3A03CC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28668C-FE0F-417C-A9F4-012E1CC01ECF}"/>
              </a:ext>
            </a:extLst>
          </p:cNvPr>
          <p:cNvSpPr>
            <a:spLocks noGrp="1" noChangeArrowheads="1"/>
          </p:cNvSpPr>
          <p:nvPr>
            <p:ph type="sldNum" sz="quarter" idx="12"/>
          </p:nvPr>
        </p:nvSpPr>
        <p:spPr>
          <a:ln/>
        </p:spPr>
        <p:txBody>
          <a:bodyPr/>
          <a:lstStyle>
            <a:lvl1pPr>
              <a:defRPr/>
            </a:lvl1pPr>
          </a:lstStyle>
          <a:p>
            <a:pPr>
              <a:defRPr/>
            </a:pPr>
            <a:fld id="{6B8E9FC4-AB24-48B2-8142-CD1FBE01E1FF}" type="slidenum">
              <a:rPr lang="en-US" altLang="en-US"/>
              <a:pPr>
                <a:defRPr/>
              </a:pPr>
              <a:t>‹#›</a:t>
            </a:fld>
            <a:endParaRPr lang="en-US" altLang="en-US"/>
          </a:p>
        </p:txBody>
      </p:sp>
    </p:spTree>
    <p:extLst>
      <p:ext uri="{BB962C8B-B14F-4D97-AF65-F5344CB8AC3E}">
        <p14:creationId xmlns:p14="http://schemas.microsoft.com/office/powerpoint/2010/main" val="254532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anchor="b"/>
          <a:lstStyle>
            <a:lvl1pPr algn="l">
              <a:defRPr sz="7200" b="1" cap="none">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F814BF-F05B-473D-8F66-A113CFE829BE}"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Date Placeholder 2"/>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1"/>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F814BF-F05B-473D-8F66-A113CFE829BE}" type="datetimeFigureOut">
              <a:rPr lang="en-US" smtClean="0"/>
              <a:t>3/24/2021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29.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t>
            </a:r>
            <a:r>
              <a:rPr lang="en-US" dirty="0" smtClean="0"/>
              <a:t>5</a:t>
            </a:r>
            <a:endParaRPr lang="en-US" dirty="0"/>
          </a:p>
        </p:txBody>
      </p:sp>
      <p:sp>
        <p:nvSpPr>
          <p:cNvPr id="3" name="Text Placeholder 2"/>
          <p:cNvSpPr>
            <a:spLocks noGrp="1"/>
          </p:cNvSpPr>
          <p:nvPr>
            <p:ph type="body" idx="1"/>
          </p:nvPr>
        </p:nvSpPr>
        <p:spPr>
          <a:xfrm>
            <a:off x="1151960" y="4777381"/>
            <a:ext cx="8828653" cy="860400"/>
          </a:xfrm>
        </p:spPr>
        <p:txBody>
          <a:bodyPr>
            <a:normAutofit/>
          </a:bodyPr>
          <a:lstStyle/>
          <a:p>
            <a:r>
              <a:rPr lang="en-US" sz="3200" dirty="0" smtClean="0"/>
              <a:t>Additional </a:t>
            </a:r>
            <a:r>
              <a:rPr lang="en-US" sz="3200" dirty="0"/>
              <a:t>Fall </a:t>
            </a:r>
            <a:r>
              <a:rPr lang="en-US" sz="3200" dirty="0" smtClean="0"/>
              <a:t>Protection Systems</a:t>
            </a:r>
            <a:endParaRPr lang="en-US" sz="3200" dirty="0"/>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1" y="452718"/>
            <a:ext cx="8366413" cy="1400530"/>
          </a:xfrm>
        </p:spPr>
        <p:txBody>
          <a:bodyPr/>
          <a:lstStyle/>
          <a:p>
            <a:r>
              <a:rPr lang="en-US" altLang="en-US" dirty="0"/>
              <a:t>G</a:t>
            </a:r>
            <a:r>
              <a:rPr lang="en-US" altLang="en-US" dirty="0" smtClean="0"/>
              <a:t>uardrail </a:t>
            </a:r>
            <a:r>
              <a:rPr lang="en-US" altLang="en-US" dirty="0"/>
              <a:t>boot system </a:t>
            </a:r>
            <a:endParaRPr lang="en-US" dirty="0"/>
          </a:p>
        </p:txBody>
      </p:sp>
      <p:pic>
        <p:nvPicPr>
          <p:cNvPr id="3" name="Picture 3" descr="Fall Pro Video - Phoenix 032">
            <a:extLst>
              <a:ext uri="{FF2B5EF4-FFF2-40B4-BE49-F238E27FC236}">
                <a16:creationId xmlns:a16="http://schemas.microsoft.com/office/drawing/2014/main" id="{E2814EB4-C594-4874-8483-49F28E5DD1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9078"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descr="Image shows guardrails and handrails installed on a stairway under construction. " title="Image 4.06">
            <a:extLst>
              <a:ext uri="{FF2B5EF4-FFF2-40B4-BE49-F238E27FC236}">
                <a16:creationId xmlns:a16="http://schemas.microsoft.com/office/drawing/2014/main" id="{28F6BADE-12E0-42B6-A7C2-A3E2514A1177}"/>
              </a:ext>
            </a:extLst>
          </p:cNvPr>
          <p:cNvSpPr txBox="1">
            <a:spLocks noChangeArrowheads="1"/>
          </p:cNvSpPr>
          <p:nvPr/>
        </p:nvSpPr>
        <p:spPr bwMode="auto">
          <a:xfrm>
            <a:off x="6814136" y="1251481"/>
            <a:ext cx="1937656"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Clr>
                <a:srgbClr val="00FF00"/>
              </a:buClr>
              <a:buFont typeface="Wingdings" panose="05000000000000000000" pitchFamily="2" charset="2"/>
              <a:buChar char="ü"/>
            </a:pPr>
            <a:r>
              <a:rPr lang="en-US" altLang="en-US" sz="27700" dirty="0">
                <a:solidFill>
                  <a:schemeClr val="tx1"/>
                </a:solidFill>
                <a:latin typeface="Times New Roman" panose="02020603050405020304" pitchFamily="18" charset="0"/>
              </a:rPr>
              <a:t> </a:t>
            </a:r>
          </a:p>
        </p:txBody>
      </p:sp>
      <p:pic>
        <p:nvPicPr>
          <p:cNvPr id="5" name="Picture 5" descr="Image shows missing handrails on a stairway under construction. " title="Image 4.05">
            <a:extLst>
              <a:ext uri="{FF2B5EF4-FFF2-40B4-BE49-F238E27FC236}">
                <a16:creationId xmlns:a16="http://schemas.microsoft.com/office/drawing/2014/main" id="{95012F30-69FF-48D9-8612-B10EEABECAB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85579"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descr="Line separting two images.">
            <a:extLst>
              <a:ext uri="{FF2B5EF4-FFF2-40B4-BE49-F238E27FC236}">
                <a16:creationId xmlns:a16="http://schemas.microsoft.com/office/drawing/2014/main" id="{67503DD3-8EB1-4CF7-B4F9-81B8208C35AC}"/>
              </a:ext>
            </a:extLst>
          </p:cNvPr>
          <p:cNvSpPr>
            <a:spLocks noChangeShapeType="1"/>
          </p:cNvSpPr>
          <p:nvPr/>
        </p:nvSpPr>
        <p:spPr bwMode="auto">
          <a:xfrm flipV="1">
            <a:off x="5905179" y="0"/>
            <a:ext cx="0" cy="68580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Graphic 7" descr="No sign">
            <a:extLst>
              <a:ext uri="{FF2B5EF4-FFF2-40B4-BE49-F238E27FC236}">
                <a16:creationId xmlns:a16="http://schemas.microsoft.com/office/drawing/2014/main" id="{318D43D5-A3D4-489E-96B1-0FE78418216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037223" y="1574210"/>
            <a:ext cx="2959000" cy="2959000"/>
          </a:xfrm>
          <a:prstGeom prst="rect">
            <a:avLst/>
          </a:prstGeom>
        </p:spPr>
      </p:pic>
    </p:spTree>
    <p:extLst>
      <p:ext uri="{BB962C8B-B14F-4D97-AF65-F5344CB8AC3E}">
        <p14:creationId xmlns:p14="http://schemas.microsoft.com/office/powerpoint/2010/main" val="380835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Hazards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this photo?</a:t>
            </a:r>
          </a:p>
        </p:txBody>
      </p:sp>
      <p:pic>
        <p:nvPicPr>
          <p:cNvPr id="6" name="Picture 4" descr="Image shows missing handrails on a stairway under construction. " title="Image 4.07">
            <a:extLst>
              <a:ext uri="{FF2B5EF4-FFF2-40B4-BE49-F238E27FC236}">
                <a16:creationId xmlns:a16="http://schemas.microsoft.com/office/drawing/2014/main" id="{A2A25DFD-1A84-4EC7-80C1-695C377FE5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3451" y="1370359"/>
            <a:ext cx="7318549" cy="548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No sign">
            <a:extLst>
              <a:ext uri="{FF2B5EF4-FFF2-40B4-BE49-F238E27FC236}">
                <a16:creationId xmlns:a16="http://schemas.microsoft.com/office/drawing/2014/main" id="{8C19CB2B-5D47-40F4-A2CB-C75D385187F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073154" y="2686397"/>
            <a:ext cx="3338454" cy="3338454"/>
          </a:xfrm>
          <a:prstGeom prst="rect">
            <a:avLst/>
          </a:prstGeom>
        </p:spPr>
      </p:pic>
    </p:spTree>
    <p:extLst>
      <p:ext uri="{BB962C8B-B14F-4D97-AF65-F5344CB8AC3E}">
        <p14:creationId xmlns:p14="http://schemas.microsoft.com/office/powerpoint/2010/main" val="334244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D583069-FDB8-4D23-849A-1A55A539E69C}"/>
              </a:ext>
            </a:extLst>
          </p:cNvPr>
          <p:cNvSpPr>
            <a:spLocks noGrp="1" noChangeArrowheads="1"/>
          </p:cNvSpPr>
          <p:nvPr>
            <p:ph type="title"/>
          </p:nvPr>
        </p:nvSpPr>
        <p:spPr/>
        <p:txBody>
          <a:bodyPr/>
          <a:lstStyle/>
          <a:p>
            <a:pPr eaLnBrk="1" hangingPunct="1">
              <a:defRPr/>
            </a:pPr>
            <a:r>
              <a:rPr lang="en-US" dirty="0"/>
              <a:t>Hand and </a:t>
            </a:r>
            <a:r>
              <a:rPr lang="en-US" dirty="0" err="1"/>
              <a:t>Stairrail</a:t>
            </a:r>
            <a:r>
              <a:rPr lang="en-US" dirty="0"/>
              <a:t> Solution </a:t>
            </a:r>
          </a:p>
        </p:txBody>
      </p:sp>
      <p:sp>
        <p:nvSpPr>
          <p:cNvPr id="111619" name="Rectangle 3">
            <a:extLst>
              <a:ext uri="{FF2B5EF4-FFF2-40B4-BE49-F238E27FC236}">
                <a16:creationId xmlns:a16="http://schemas.microsoft.com/office/drawing/2014/main" id="{F358B8DB-154D-44E8-ABDC-EEA35B62D71D}"/>
              </a:ext>
            </a:extLst>
          </p:cNvPr>
          <p:cNvSpPr>
            <a:spLocks noGrp="1" noChangeArrowheads="1"/>
          </p:cNvSpPr>
          <p:nvPr>
            <p:ph idx="1"/>
          </p:nvPr>
        </p:nvSpPr>
        <p:spPr/>
        <p:txBody>
          <a:bodyPr/>
          <a:lstStyle/>
          <a:p>
            <a:pPr eaLnBrk="1" hangingPunct="1"/>
            <a:endParaRPr lang="en-US" altLang="en-US"/>
          </a:p>
        </p:txBody>
      </p:sp>
      <p:pic>
        <p:nvPicPr>
          <p:cNvPr id="111620" name="Picture 4" descr="Image shows a steel stairrail and hand rail solution installed to a stairway under construction. " title="Image 4.08">
            <a:extLst>
              <a:ext uri="{FF2B5EF4-FFF2-40B4-BE49-F238E27FC236}">
                <a16:creationId xmlns:a16="http://schemas.microsoft.com/office/drawing/2014/main" id="{1BD0DBF0-A460-461B-BB4D-2B0228BF2D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9960" y="1451314"/>
            <a:ext cx="7234814" cy="54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0686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descr="Image shows a worker installing an adjustable guardrail and hand rail system. " title="Image 4.09">
            <a:extLst>
              <a:ext uri="{FF2B5EF4-FFF2-40B4-BE49-F238E27FC236}">
                <a16:creationId xmlns:a16="http://schemas.microsoft.com/office/drawing/2014/main" id="{50F8437A-B13A-425B-B552-26FEE4884DAF}"/>
              </a:ext>
            </a:extLst>
          </p:cNvPr>
          <p:cNvSpPr>
            <a:spLocks noGrp="1" noChangeArrowheads="1"/>
          </p:cNvSpPr>
          <p:nvPr>
            <p:ph type="title"/>
          </p:nvPr>
        </p:nvSpPr>
        <p:spPr/>
        <p:txBody>
          <a:bodyPr/>
          <a:lstStyle/>
          <a:p>
            <a:pPr eaLnBrk="1" hangingPunct="1">
              <a:defRPr/>
            </a:pPr>
            <a:r>
              <a:rPr lang="en-US" dirty="0" smtClean="0"/>
              <a:t>Stair </a:t>
            </a:r>
            <a:r>
              <a:rPr lang="en-US" dirty="0" err="1" smtClean="0"/>
              <a:t>raild</a:t>
            </a:r>
            <a:r>
              <a:rPr lang="en-US" dirty="0" smtClean="0"/>
              <a:t> installed</a:t>
            </a:r>
            <a:endParaRPr lang="en-US" dirty="0"/>
          </a:p>
        </p:txBody>
      </p:sp>
      <p:sp>
        <p:nvSpPr>
          <p:cNvPr id="113667" name="Rectangle 3">
            <a:extLst>
              <a:ext uri="{FF2B5EF4-FFF2-40B4-BE49-F238E27FC236}">
                <a16:creationId xmlns:a16="http://schemas.microsoft.com/office/drawing/2014/main" id="{634B6BC9-8137-422C-8768-7BF01B314A4A}"/>
              </a:ext>
            </a:extLst>
          </p:cNvPr>
          <p:cNvSpPr>
            <a:spLocks noGrp="1" noChangeArrowheads="1"/>
          </p:cNvSpPr>
          <p:nvPr>
            <p:ph idx="1"/>
          </p:nvPr>
        </p:nvSpPr>
        <p:spPr/>
        <p:txBody>
          <a:bodyPr/>
          <a:lstStyle/>
          <a:p>
            <a:pPr eaLnBrk="1" hangingPunct="1"/>
            <a:endParaRPr lang="en-US" altLang="en-US"/>
          </a:p>
        </p:txBody>
      </p:sp>
      <p:pic>
        <p:nvPicPr>
          <p:cNvPr id="113668" name="Picture 4" descr="respanel3" title="Image 4.09">
            <a:extLst>
              <a:ext uri="{FF2B5EF4-FFF2-40B4-BE49-F238E27FC236}">
                <a16:creationId xmlns:a16="http://schemas.microsoft.com/office/drawing/2014/main" id="{C2D705EF-7A66-449B-A918-F71D4E1B21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Rectangle 5">
            <a:extLst>
              <a:ext uri="{FF2B5EF4-FFF2-40B4-BE49-F238E27FC236}">
                <a16:creationId xmlns:a16="http://schemas.microsoft.com/office/drawing/2014/main" id="{F35610EF-8017-4770-80C3-9D438CDA4F4B}"/>
              </a:ext>
            </a:extLst>
          </p:cNvPr>
          <p:cNvSpPr>
            <a:spLocks noChangeArrowheads="1"/>
          </p:cNvSpPr>
          <p:nvPr/>
        </p:nvSpPr>
        <p:spPr bwMode="auto">
          <a:xfrm>
            <a:off x="4572000" y="3787391"/>
            <a:ext cx="4343400" cy="157638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lnSpc>
                <a:spcPct val="90000"/>
              </a:lnSpc>
              <a:buFontTx/>
              <a:buNone/>
            </a:pPr>
            <a:r>
              <a:rPr lang="en-US" altLang="en-US" sz="2800" dirty="0"/>
              <a:t>	Install a toprail 36 in.  (.9 m) high to allow one railing to serve as both a handrail and stair rail.</a:t>
            </a:r>
          </a:p>
        </p:txBody>
      </p:sp>
    </p:spTree>
    <p:extLst>
      <p:ext uri="{BB962C8B-B14F-4D97-AF65-F5344CB8AC3E}">
        <p14:creationId xmlns:p14="http://schemas.microsoft.com/office/powerpoint/2010/main" val="32322049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830C7D6-4878-4A71-ADD8-C9A0B799BF78}"/>
              </a:ext>
            </a:extLst>
          </p:cNvPr>
          <p:cNvSpPr>
            <a:spLocks noGrp="1" noChangeArrowheads="1"/>
          </p:cNvSpPr>
          <p:nvPr>
            <p:ph type="title"/>
          </p:nvPr>
        </p:nvSpPr>
        <p:spPr>
          <a:xfrm>
            <a:off x="3138672" y="452718"/>
            <a:ext cx="6912162" cy="1400530"/>
          </a:xfrm>
        </p:spPr>
        <p:txBody>
          <a:bodyPr/>
          <a:lstStyle/>
          <a:p>
            <a:pPr eaLnBrk="1" hangingPunct="1">
              <a:defRPr/>
            </a:pPr>
            <a:r>
              <a:rPr lang="en-US" dirty="0" err="1" smtClean="0"/>
              <a:t>Starrail</a:t>
            </a:r>
            <a:r>
              <a:rPr lang="en-US" dirty="0" smtClean="0"/>
              <a:t> Solutions</a:t>
            </a:r>
            <a:endParaRPr lang="en-US" dirty="0"/>
          </a:p>
        </p:txBody>
      </p:sp>
      <p:sp>
        <p:nvSpPr>
          <p:cNvPr id="115715" name="Rectangle 3">
            <a:extLst>
              <a:ext uri="{FF2B5EF4-FFF2-40B4-BE49-F238E27FC236}">
                <a16:creationId xmlns:a16="http://schemas.microsoft.com/office/drawing/2014/main" id="{F5422920-A2B9-41F4-8E5A-D501A82F6B21}"/>
              </a:ext>
            </a:extLst>
          </p:cNvPr>
          <p:cNvSpPr>
            <a:spLocks noGrp="1" noChangeArrowheads="1"/>
          </p:cNvSpPr>
          <p:nvPr>
            <p:ph idx="1"/>
          </p:nvPr>
        </p:nvSpPr>
        <p:spPr>
          <a:xfrm>
            <a:off x="168091" y="2183547"/>
            <a:ext cx="2735884" cy="4195481"/>
          </a:xfrm>
        </p:spPr>
        <p:txBody>
          <a:bodyPr/>
          <a:lstStyle/>
          <a:p>
            <a:pPr eaLnBrk="1" hangingPunct="1"/>
            <a:r>
              <a:rPr lang="en-US" altLang="en-US" dirty="0"/>
              <a:t>More Hand and </a:t>
            </a:r>
            <a:r>
              <a:rPr lang="en-US" altLang="en-US" dirty="0" err="1"/>
              <a:t>Stairrail</a:t>
            </a:r>
            <a:r>
              <a:rPr lang="en-US" altLang="en-US" dirty="0"/>
              <a:t> Solutions.</a:t>
            </a:r>
          </a:p>
        </p:txBody>
      </p:sp>
      <p:pic>
        <p:nvPicPr>
          <p:cNvPr id="115716" name="Picture 4" descr="Image shows a temporary guardrail system used on a stairway. " title="Image 4.11">
            <a:extLst>
              <a:ext uri="{FF2B5EF4-FFF2-40B4-BE49-F238E27FC236}">
                <a16:creationId xmlns:a16="http://schemas.microsoft.com/office/drawing/2014/main" id="{6DBCB083-7C8F-4CCF-A0DD-7390A8B3A7B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7263" y="0"/>
            <a:ext cx="6154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5" descr="Image shows a temporary guardrail system used on a stairway. " title="Image 4.10">
            <a:extLst>
              <a:ext uri="{FF2B5EF4-FFF2-40B4-BE49-F238E27FC236}">
                <a16:creationId xmlns:a16="http://schemas.microsoft.com/office/drawing/2014/main" id="{34BA4B50-9D5C-431D-8629-9ACD5196267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38672"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9601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10E44B3C-45AC-4299-B9D1-8033FB258DA6}"/>
              </a:ext>
            </a:extLst>
          </p:cNvPr>
          <p:cNvSpPr>
            <a:spLocks noGrp="1" noChangeArrowheads="1"/>
          </p:cNvSpPr>
          <p:nvPr>
            <p:ph type="title"/>
          </p:nvPr>
        </p:nvSpPr>
        <p:spPr/>
        <p:txBody>
          <a:bodyPr/>
          <a:lstStyle/>
          <a:p>
            <a:pPr eaLnBrk="1" hangingPunct="1">
              <a:defRPr/>
            </a:pPr>
            <a:r>
              <a:rPr lang="en-US"/>
              <a:t>Hole Covers</a:t>
            </a:r>
          </a:p>
        </p:txBody>
      </p:sp>
      <p:sp>
        <p:nvSpPr>
          <p:cNvPr id="120835" name="Rectangle 3">
            <a:extLst>
              <a:ext uri="{FF2B5EF4-FFF2-40B4-BE49-F238E27FC236}">
                <a16:creationId xmlns:a16="http://schemas.microsoft.com/office/drawing/2014/main" id="{9A8CFEAE-218A-4911-B619-13C73AC5D7F1}"/>
              </a:ext>
            </a:extLst>
          </p:cNvPr>
          <p:cNvSpPr>
            <a:spLocks noGrp="1" noChangeArrowheads="1"/>
          </p:cNvSpPr>
          <p:nvPr>
            <p:ph idx="1"/>
          </p:nvPr>
        </p:nvSpPr>
        <p:spPr/>
        <p:txBody>
          <a:bodyPr/>
          <a:lstStyle/>
          <a:p>
            <a:pPr eaLnBrk="1" hangingPunct="1"/>
            <a:r>
              <a:rPr lang="en-US" altLang="en-US"/>
              <a:t>Secured and marked cover which protects workers from tripping or stepping into or through a hole and keeps objects from falling through a hole </a:t>
            </a:r>
          </a:p>
          <a:p>
            <a:pPr eaLnBrk="1" hangingPunct="1"/>
            <a:r>
              <a:rPr lang="en-US" altLang="en-US"/>
              <a:t>Protects against falls through hazards in this category:</a:t>
            </a:r>
          </a:p>
          <a:p>
            <a:pPr lvl="1" eaLnBrk="1" hangingPunct="1"/>
            <a:r>
              <a:rPr lang="en-US" altLang="en-US"/>
              <a:t>Floor Holes</a:t>
            </a:r>
          </a:p>
        </p:txBody>
      </p:sp>
    </p:spTree>
    <p:extLst>
      <p:ext uri="{BB962C8B-B14F-4D97-AF65-F5344CB8AC3E}">
        <p14:creationId xmlns:p14="http://schemas.microsoft.com/office/powerpoint/2010/main" val="4151175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6059417-2B15-4D46-9FFF-A4A6477F4EDA}"/>
              </a:ext>
            </a:extLst>
          </p:cNvPr>
          <p:cNvSpPr>
            <a:spLocks noGrp="1" noChangeArrowheads="1"/>
          </p:cNvSpPr>
          <p:nvPr>
            <p:ph type="title"/>
          </p:nvPr>
        </p:nvSpPr>
        <p:spPr/>
        <p:txBody>
          <a:bodyPr/>
          <a:lstStyle/>
          <a:p>
            <a:pPr eaLnBrk="1" hangingPunct="1">
              <a:defRPr/>
            </a:pPr>
            <a:r>
              <a:rPr lang="en-US" dirty="0"/>
              <a:t>Hole Covers Are Needed For:</a:t>
            </a:r>
          </a:p>
        </p:txBody>
      </p:sp>
      <p:sp>
        <p:nvSpPr>
          <p:cNvPr id="125955" name="Rectangle 3">
            <a:extLst>
              <a:ext uri="{FF2B5EF4-FFF2-40B4-BE49-F238E27FC236}">
                <a16:creationId xmlns:a16="http://schemas.microsoft.com/office/drawing/2014/main" id="{56E188D9-9F94-4109-BF28-73CEA6261C54}"/>
              </a:ext>
            </a:extLst>
          </p:cNvPr>
          <p:cNvSpPr>
            <a:spLocks noGrp="1" noChangeArrowheads="1"/>
          </p:cNvSpPr>
          <p:nvPr>
            <p:ph idx="1"/>
          </p:nvPr>
        </p:nvSpPr>
        <p:spPr>
          <a:xfrm>
            <a:off x="992780" y="1661032"/>
            <a:ext cx="8946541" cy="4195481"/>
          </a:xfrm>
        </p:spPr>
        <p:txBody>
          <a:bodyPr>
            <a:normAutofit/>
          </a:bodyPr>
          <a:lstStyle/>
          <a:p>
            <a:pPr eaLnBrk="1" hangingPunct="1"/>
            <a:r>
              <a:rPr lang="en-US" altLang="en-US" sz="3200" dirty="0"/>
              <a:t>Any hole larger than </a:t>
            </a:r>
            <a:r>
              <a:rPr lang="en-US" altLang="en-US" sz="3200" b="1" dirty="0"/>
              <a:t>2” x 2”</a:t>
            </a:r>
            <a:r>
              <a:rPr lang="en-US" altLang="en-US" sz="3200" dirty="0"/>
              <a:t>, such as:</a:t>
            </a:r>
          </a:p>
          <a:p>
            <a:pPr lvl="1" eaLnBrk="1" hangingPunct="1"/>
            <a:r>
              <a:rPr lang="en-US" altLang="en-US" sz="2800" dirty="0"/>
              <a:t>Fireplace openings </a:t>
            </a:r>
          </a:p>
          <a:p>
            <a:pPr lvl="1" eaLnBrk="1" hangingPunct="1"/>
            <a:r>
              <a:rPr lang="en-US" altLang="en-US" sz="2800" dirty="0"/>
              <a:t>Skylights</a:t>
            </a:r>
          </a:p>
          <a:p>
            <a:pPr lvl="1" eaLnBrk="1" hangingPunct="1"/>
            <a:r>
              <a:rPr lang="en-US" altLang="en-US" sz="2800" dirty="0"/>
              <a:t>Basement stair openings</a:t>
            </a:r>
          </a:p>
          <a:p>
            <a:pPr lvl="1" eaLnBrk="1" hangingPunct="1"/>
            <a:r>
              <a:rPr lang="en-US" altLang="en-US" sz="2800" dirty="0"/>
              <a:t>Floor heating, ventilating, and air-conditioning (HVAC) registers </a:t>
            </a:r>
          </a:p>
          <a:p>
            <a:pPr lvl="1" eaLnBrk="1" hangingPunct="1"/>
            <a:r>
              <a:rPr lang="en-US" altLang="en-US" sz="2800" dirty="0"/>
              <a:t>Plumbing floor cutouts	</a:t>
            </a:r>
          </a:p>
          <a:p>
            <a:pPr eaLnBrk="1" hangingPunct="1"/>
            <a:endParaRPr lang="en-US" altLang="en-US" sz="3200" dirty="0"/>
          </a:p>
        </p:txBody>
      </p:sp>
    </p:spTree>
    <p:extLst>
      <p:ext uri="{BB962C8B-B14F-4D97-AF65-F5344CB8AC3E}">
        <p14:creationId xmlns:p14="http://schemas.microsoft.com/office/powerpoint/2010/main" val="13429840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p:txBody>
          <a:bodyPr/>
          <a:lstStyle/>
          <a:p>
            <a:pPr eaLnBrk="1" hangingPunct="1">
              <a:defRPr/>
            </a:pPr>
            <a:r>
              <a:rPr lang="en-US" sz="4400" dirty="0"/>
              <a:t>Hole Cover Requirements</a:t>
            </a:r>
          </a:p>
        </p:txBody>
      </p:sp>
      <p:sp>
        <p:nvSpPr>
          <p:cNvPr id="4" name="Rectangle 3">
            <a:extLst>
              <a:ext uri="{FF2B5EF4-FFF2-40B4-BE49-F238E27FC236}">
                <a16:creationId xmlns:a16="http://schemas.microsoft.com/office/drawing/2014/main" id="{12A44B37-9565-4D64-9E02-A393863D809B}"/>
              </a:ext>
            </a:extLst>
          </p:cNvPr>
          <p:cNvSpPr txBox="1">
            <a:spLocks noChangeArrowheads="1"/>
          </p:cNvSpPr>
          <p:nvPr/>
        </p:nvSpPr>
        <p:spPr>
          <a:xfrm>
            <a:off x="994455" y="1617490"/>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altLang="en-US" sz="3200" dirty="0"/>
              <a:t>Hole Covers must be:</a:t>
            </a:r>
          </a:p>
          <a:p>
            <a:pPr lvl="1">
              <a:lnSpc>
                <a:spcPct val="90000"/>
              </a:lnSpc>
            </a:pPr>
            <a:r>
              <a:rPr lang="en-US" altLang="en-US" sz="2800" dirty="0"/>
              <a:t>Capable of supporting at least two times the maximum anticipated load </a:t>
            </a:r>
          </a:p>
          <a:p>
            <a:pPr lvl="1">
              <a:lnSpc>
                <a:spcPct val="90000"/>
              </a:lnSpc>
            </a:pPr>
            <a:r>
              <a:rPr lang="en-US" altLang="en-US" sz="2800" dirty="0"/>
              <a:t>Secured from movement by nailing in place or other effective method</a:t>
            </a:r>
          </a:p>
          <a:p>
            <a:pPr lvl="1">
              <a:lnSpc>
                <a:spcPct val="90000"/>
              </a:lnSpc>
            </a:pPr>
            <a:r>
              <a:rPr lang="en-US" altLang="en-US" sz="2800" dirty="0"/>
              <a:t>Clearly marked indicating the location of the hole</a:t>
            </a:r>
          </a:p>
        </p:txBody>
      </p:sp>
    </p:spTree>
    <p:extLst>
      <p:ext uri="{BB962C8B-B14F-4D97-AF65-F5344CB8AC3E}">
        <p14:creationId xmlns:p14="http://schemas.microsoft.com/office/powerpoint/2010/main" val="38088451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A25FA73-5DB8-47F1-8BE0-23A3B3C25959}"/>
              </a:ext>
            </a:extLst>
          </p:cNvPr>
          <p:cNvSpPr>
            <a:spLocks noGrp="1" noChangeArrowheads="1"/>
          </p:cNvSpPr>
          <p:nvPr>
            <p:ph type="title"/>
          </p:nvPr>
        </p:nvSpPr>
        <p:spPr/>
        <p:txBody>
          <a:bodyPr/>
          <a:lstStyle/>
          <a:p>
            <a:pPr eaLnBrk="1" hangingPunct="1">
              <a:defRPr/>
            </a:pPr>
            <a:r>
              <a:rPr lang="en-US" sz="3200" dirty="0"/>
              <a:t>Hole Covers Must Support 2x Intended Load</a:t>
            </a:r>
          </a:p>
        </p:txBody>
      </p:sp>
      <p:pic>
        <p:nvPicPr>
          <p:cNvPr id="130052" name="Picture 4" descr="Image shows an improper floor hole cover." title="Image 4.12">
            <a:extLst>
              <a:ext uri="{FF2B5EF4-FFF2-40B4-BE49-F238E27FC236}">
                <a16:creationId xmlns:a16="http://schemas.microsoft.com/office/drawing/2014/main" id="{23A9BBDA-FEB2-467B-A0FF-A01C44785D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4871" y="1245996"/>
            <a:ext cx="7482289" cy="561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4" name="Text Box 6">
            <a:extLst>
              <a:ext uri="{FF2B5EF4-FFF2-40B4-BE49-F238E27FC236}">
                <a16:creationId xmlns:a16="http://schemas.microsoft.com/office/drawing/2014/main" id="{BF485CEB-A996-4329-8566-D31248C8CD76}"/>
              </a:ext>
            </a:extLst>
          </p:cNvPr>
          <p:cNvSpPr txBox="1">
            <a:spLocks noChangeArrowheads="1"/>
          </p:cNvSpPr>
          <p:nvPr/>
        </p:nvSpPr>
        <p:spPr bwMode="auto">
          <a:xfrm>
            <a:off x="1698939" y="1569178"/>
            <a:ext cx="34926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spcBef>
                <a:spcPct val="0"/>
              </a:spcBef>
              <a:buFontTx/>
              <a:buNone/>
            </a:pPr>
            <a:r>
              <a:rPr lang="en-US" altLang="en-US" sz="2400" b="1" dirty="0">
                <a:solidFill>
                  <a:srgbClr val="FFFF00"/>
                </a:solidFill>
              </a:rPr>
              <a:t>Cover floor openings larger than 2” by 2” with material to safely support the working load.</a:t>
            </a:r>
          </a:p>
        </p:txBody>
      </p:sp>
      <p:pic>
        <p:nvPicPr>
          <p:cNvPr id="7" name="Graphic 6" descr="No sign">
            <a:extLst>
              <a:ext uri="{FF2B5EF4-FFF2-40B4-BE49-F238E27FC236}">
                <a16:creationId xmlns:a16="http://schemas.microsoft.com/office/drawing/2014/main" id="{4C7862BE-A62C-4C41-AA61-2D8ACCD292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616653" y="3049704"/>
            <a:ext cx="3149852" cy="3149852"/>
          </a:xfrm>
          <a:prstGeom prst="rect">
            <a:avLst/>
          </a:prstGeom>
        </p:spPr>
      </p:pic>
    </p:spTree>
    <p:extLst>
      <p:ext uri="{BB962C8B-B14F-4D97-AF65-F5344CB8AC3E}">
        <p14:creationId xmlns:p14="http://schemas.microsoft.com/office/powerpoint/2010/main" val="3621699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this photo?</a:t>
            </a:r>
          </a:p>
        </p:txBody>
      </p:sp>
      <p:pic>
        <p:nvPicPr>
          <p:cNvPr id="7" name="Picture 4" descr="Image shows an improper floor hole cover." title="Image 4.13">
            <a:extLst>
              <a:ext uri="{FF2B5EF4-FFF2-40B4-BE49-F238E27FC236}">
                <a16:creationId xmlns:a16="http://schemas.microsoft.com/office/drawing/2014/main" id="{60714BAB-342B-4541-AC61-BB89B98560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5410" y="1416818"/>
            <a:ext cx="7256590" cy="544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sign">
            <a:extLst>
              <a:ext uri="{FF2B5EF4-FFF2-40B4-BE49-F238E27FC236}">
                <a16:creationId xmlns:a16="http://schemas.microsoft.com/office/drawing/2014/main" id="{5027D563-2355-425E-A4A8-4414E59BD19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221837" y="2957947"/>
            <a:ext cx="2795354" cy="2795354"/>
          </a:xfrm>
          <a:prstGeom prst="rect">
            <a:avLst/>
          </a:prstGeom>
        </p:spPr>
      </p:pic>
    </p:spTree>
    <p:extLst>
      <p:ext uri="{BB962C8B-B14F-4D97-AF65-F5344CB8AC3E}">
        <p14:creationId xmlns:p14="http://schemas.microsoft.com/office/powerpoint/2010/main" val="3351013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a:normAutofit/>
          </a:bodyPr>
          <a:lstStyle/>
          <a:p>
            <a:pPr>
              <a:spcBef>
                <a:spcPct val="0"/>
              </a:spcBef>
            </a:pPr>
            <a:r>
              <a:rPr lang="en-US" altLang="en-US" sz="2000">
                <a:latin typeface="Arial" panose="020B0604020202020204" pitchFamily="34" charset="0"/>
                <a:cs typeface="Arial" panose="020B0604020202020204" pitchFamily="34" charset="0"/>
              </a:rPr>
              <a:t>This </a:t>
            </a:r>
            <a:r>
              <a:rPr lang="en-US" altLang="en-US" sz="2000" smtClean="0">
                <a:latin typeface="Arial" panose="020B0604020202020204" pitchFamily="34" charset="0"/>
                <a:cs typeface="Arial" panose="020B0604020202020204" pitchFamily="34" charset="0"/>
              </a:rPr>
              <a:t>material </a:t>
            </a:r>
            <a:r>
              <a:rPr lang="en-US" altLang="en-US" sz="2000" dirty="0">
                <a:latin typeface="Arial" panose="020B0604020202020204" pitchFamily="34" charset="0"/>
                <a:cs typeface="Arial" panose="020B0604020202020204" pitchFamily="34" charset="0"/>
              </a:rPr>
              <a:t>was produced under grant number </a:t>
            </a:r>
            <a:r>
              <a:rPr lang="en-US" altLang="en-US" sz="2100" b="1" dirty="0">
                <a:solidFill>
                  <a:srgbClr val="FF0000"/>
                </a:solidFill>
                <a:latin typeface="Arial" panose="020B0604020202020204" pitchFamily="34" charset="0"/>
                <a:cs typeface="Arial" panose="020B0604020202020204" pitchFamily="34" charset="0"/>
              </a:rPr>
              <a:t>SH-31198-SH7 </a:t>
            </a:r>
            <a:r>
              <a:rPr lang="en-US" altLang="en-US" sz="2000" dirty="0">
                <a:latin typeface="Arial" panose="020B0604020202020204" pitchFamily="34" charset="0"/>
                <a:cs typeface="Arial" panose="020B0604020202020204"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a:t>
            </a:r>
            <a:r>
              <a:rPr lang="en-US" altLang="en-US" sz="2000" dirty="0" smtClean="0">
                <a:latin typeface="Arial" panose="020B0604020202020204" pitchFamily="34" charset="0"/>
                <a:cs typeface="Arial" panose="020B0604020202020204" pitchFamily="34" charset="0"/>
              </a:rPr>
              <a:t>Government.</a:t>
            </a:r>
          </a:p>
          <a:p>
            <a:pPr eaLnBrk="1" hangingPunct="1">
              <a:spcBef>
                <a:spcPct val="0"/>
              </a:spcBef>
            </a:pPr>
            <a:r>
              <a:rPr lang="en-US" altLang="en-US" sz="2000" dirty="0" smtClean="0">
                <a:latin typeface="Arial" panose="020B0604020202020204" pitchFamily="34" charset="0"/>
                <a:cs typeface="Arial" panose="020B0604020202020204" pitchFamily="34" charset="0"/>
              </a:rPr>
              <a:t>This </a:t>
            </a:r>
            <a:r>
              <a:rPr lang="en-US" altLang="en-US" sz="2000" dirty="0">
                <a:latin typeface="Arial" panose="020B0604020202020204" pitchFamily="34" charset="0"/>
                <a:cs typeface="Arial" panose="020B0604020202020204" pitchFamily="34" charset="0"/>
              </a:rPr>
              <a:t>presentation is intended to discuss Federal Regulations </a:t>
            </a:r>
            <a:r>
              <a:rPr lang="en-US" altLang="en-US" sz="2000" b="1" u="sng" dirty="0">
                <a:latin typeface="Arial" panose="020B0604020202020204" pitchFamily="34" charset="0"/>
                <a:cs typeface="Arial" panose="020B0604020202020204" pitchFamily="34" charset="0"/>
              </a:rPr>
              <a:t>only</a:t>
            </a:r>
            <a:r>
              <a:rPr lang="en-US" altLang="en-US" sz="2000" dirty="0">
                <a:latin typeface="Arial" panose="020B0604020202020204" pitchFamily="34" charset="0"/>
                <a:cs typeface="Arial" panose="020B0604020202020204" pitchFamily="34" charset="0"/>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eaLnBrk="1" hangingPunct="1">
              <a:spcBef>
                <a:spcPct val="0"/>
              </a:spcBef>
            </a:pPr>
            <a:r>
              <a:rPr lang="en-US" altLang="en-US" sz="2000" dirty="0">
                <a:latin typeface="Arial" panose="020B0604020202020204" pitchFamily="34" charset="0"/>
                <a:cs typeface="Arial" panose="020B0604020202020204" pitchFamily="34" charset="0"/>
              </a:rPr>
              <a:t>These materials are meant for informational purposes only.</a:t>
            </a:r>
          </a:p>
          <a:p>
            <a:pPr eaLnBrk="1" hangingPunct="1">
              <a:spcBef>
                <a:spcPct val="0"/>
              </a:spcBef>
            </a:pPr>
            <a:r>
              <a:rPr lang="en-US" altLang="en-US" sz="2000" dirty="0">
                <a:latin typeface="Arial" panose="020B0604020202020204" pitchFamily="34" charset="0"/>
                <a:cs typeface="Arial" panose="020B0604020202020204" pitchFamily="34" charset="0"/>
              </a:rPr>
              <a:t>No representation is made as to the thoroughness of the presentation.</a:t>
            </a:r>
          </a:p>
        </p:txBody>
      </p:sp>
    </p:spTree>
    <p:extLst>
      <p:ext uri="{BB962C8B-B14F-4D97-AF65-F5344CB8AC3E}">
        <p14:creationId xmlns:p14="http://schemas.microsoft.com/office/powerpoint/2010/main" val="11432569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t> Identify </a:t>
            </a:r>
            <a:r>
              <a:rPr lang="en-US" dirty="0"/>
              <a:t>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97942"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these photo?</a:t>
            </a:r>
          </a:p>
        </p:txBody>
      </p:sp>
      <p:pic>
        <p:nvPicPr>
          <p:cNvPr id="6" name="Picture 4" descr="Image shows a worker carrying material exposed to a fall hazard through a floor opening. " title="Image 4.14">
            <a:extLst>
              <a:ext uri="{FF2B5EF4-FFF2-40B4-BE49-F238E27FC236}">
                <a16:creationId xmlns:a16="http://schemas.microsoft.com/office/drawing/2014/main" id="{4BEEF894-48F0-4D14-8921-EF2B066D7B46}"/>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3505200" y="1353197"/>
            <a:ext cx="4572000" cy="4572000"/>
          </a:xfrm>
          <a:noFill/>
        </p:spPr>
      </p:pic>
      <p:pic>
        <p:nvPicPr>
          <p:cNvPr id="8" name="Picture 7" descr="Image shows a fall hazard into a floor opening for a fireplace." title="Image 4.15">
            <a:extLst>
              <a:ext uri="{FF2B5EF4-FFF2-40B4-BE49-F238E27FC236}">
                <a16:creationId xmlns:a16="http://schemas.microsoft.com/office/drawing/2014/main" id="{6A51F021-DC0C-4B34-A490-EBBA366A2E8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8153400" y="1559573"/>
            <a:ext cx="4038600" cy="4113213"/>
          </a:xfrm>
          <a:prstGeom prst="rect">
            <a:avLst/>
          </a:prstGeom>
          <a:noFill/>
        </p:spPr>
      </p:pic>
      <p:pic>
        <p:nvPicPr>
          <p:cNvPr id="7" name="Graphic 6" descr="No sign">
            <a:extLst>
              <a:ext uri="{FF2B5EF4-FFF2-40B4-BE49-F238E27FC236}">
                <a16:creationId xmlns:a16="http://schemas.microsoft.com/office/drawing/2014/main" id="{1A82E32B-A01F-4014-9CB2-54DCFD375D7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5049738" y="2178474"/>
            <a:ext cx="2644234" cy="2644234"/>
          </a:xfrm>
          <a:prstGeom prst="rect">
            <a:avLst/>
          </a:prstGeom>
        </p:spPr>
      </p:pic>
      <p:pic>
        <p:nvPicPr>
          <p:cNvPr id="9" name="Graphic 8" descr="No sign">
            <a:extLst>
              <a:ext uri="{FF2B5EF4-FFF2-40B4-BE49-F238E27FC236}">
                <a16:creationId xmlns:a16="http://schemas.microsoft.com/office/drawing/2014/main" id="{94E913C2-763E-4B28-A4FE-65ACBF6C0FD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639736" y="2606858"/>
            <a:ext cx="3065928" cy="3065928"/>
          </a:xfrm>
          <a:prstGeom prst="rect">
            <a:avLst/>
          </a:prstGeom>
        </p:spPr>
      </p:pic>
    </p:spTree>
    <p:extLst>
      <p:ext uri="{BB962C8B-B14F-4D97-AF65-F5344CB8AC3E}">
        <p14:creationId xmlns:p14="http://schemas.microsoft.com/office/powerpoint/2010/main" val="2119624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a:t>
            </a:r>
            <a:r>
              <a:rPr lang="en-US" dirty="0" smtClean="0"/>
              <a:t>Hazards </a:t>
            </a:r>
            <a:endParaRPr lang="en-US" dirty="0"/>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9713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these photo?</a:t>
            </a:r>
          </a:p>
        </p:txBody>
      </p:sp>
      <p:pic>
        <p:nvPicPr>
          <p:cNvPr id="9" name="Picture 4" descr="Workers near an unguarded loft" title="Image 4.16">
            <a:extLst>
              <a:ext uri="{FF2B5EF4-FFF2-40B4-BE49-F238E27FC236}">
                <a16:creationId xmlns:a16="http://schemas.microsoft.com/office/drawing/2014/main" id="{AA5B86CB-4F0C-4B1E-A513-D319A29128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3707843" y="1753764"/>
            <a:ext cx="4149968" cy="4290646"/>
          </a:xfrm>
          <a:prstGeom prst="rect">
            <a:avLst/>
          </a:prstGeom>
          <a:noFill/>
        </p:spPr>
      </p:pic>
      <p:pic>
        <p:nvPicPr>
          <p:cNvPr id="10" name="Picture 7" descr="Image shows a worker near an uncovered floor hole. " title="Image 4.17">
            <a:extLst>
              <a:ext uri="{FF2B5EF4-FFF2-40B4-BE49-F238E27FC236}">
                <a16:creationId xmlns:a16="http://schemas.microsoft.com/office/drawing/2014/main" id="{70FF2FE9-3E13-44AB-8089-4CC725571C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7970856" y="1753764"/>
            <a:ext cx="4149968" cy="4290646"/>
          </a:xfrm>
          <a:prstGeom prst="rect">
            <a:avLst/>
          </a:prstGeom>
          <a:noFill/>
        </p:spPr>
      </p:pic>
      <p:pic>
        <p:nvPicPr>
          <p:cNvPr id="6" name="Graphic 5" descr="No sign">
            <a:extLst>
              <a:ext uri="{FF2B5EF4-FFF2-40B4-BE49-F238E27FC236}">
                <a16:creationId xmlns:a16="http://schemas.microsoft.com/office/drawing/2014/main" id="{FD033FA3-3E40-4499-BDB9-6561A609FD8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368829" y="2383799"/>
            <a:ext cx="3067395" cy="3067395"/>
          </a:xfrm>
          <a:prstGeom prst="rect">
            <a:avLst/>
          </a:prstGeom>
        </p:spPr>
      </p:pic>
      <p:pic>
        <p:nvPicPr>
          <p:cNvPr id="7" name="Graphic 6" descr="No sign">
            <a:extLst>
              <a:ext uri="{FF2B5EF4-FFF2-40B4-BE49-F238E27FC236}">
                <a16:creationId xmlns:a16="http://schemas.microsoft.com/office/drawing/2014/main" id="{4F0188D0-3562-4034-AF18-E1DFDE927B8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417220" y="3154294"/>
            <a:ext cx="2502323" cy="2502323"/>
          </a:xfrm>
          <a:prstGeom prst="rect">
            <a:avLst/>
          </a:prstGeom>
        </p:spPr>
      </p:pic>
    </p:spTree>
    <p:extLst>
      <p:ext uri="{BB962C8B-B14F-4D97-AF65-F5344CB8AC3E}">
        <p14:creationId xmlns:p14="http://schemas.microsoft.com/office/powerpoint/2010/main" val="1632609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8FF2D08-8EA2-49B0-A86F-A6FE0A3C9ADA}"/>
              </a:ext>
            </a:extLst>
          </p:cNvPr>
          <p:cNvSpPr>
            <a:spLocks noGrp="1" noChangeArrowheads="1"/>
          </p:cNvSpPr>
          <p:nvPr>
            <p:ph type="title"/>
          </p:nvPr>
        </p:nvSpPr>
        <p:spPr/>
        <p:txBody>
          <a:bodyPr/>
          <a:lstStyle/>
          <a:p>
            <a:pPr eaLnBrk="1" hangingPunct="1">
              <a:defRPr/>
            </a:pPr>
            <a:r>
              <a:rPr lang="en-US" dirty="0"/>
              <a:t>Clearly Marked “Hole” or “Cover”</a:t>
            </a:r>
          </a:p>
        </p:txBody>
      </p:sp>
      <p:pic>
        <p:nvPicPr>
          <p:cNvPr id="138244" name="Picture 4" descr="Image shows the proper use of a floor hole cover." title="Image 4.18">
            <a:extLst>
              <a:ext uri="{FF2B5EF4-FFF2-40B4-BE49-F238E27FC236}">
                <a16:creationId xmlns:a16="http://schemas.microsoft.com/office/drawing/2014/main" id="{B76A77E1-97F2-4703-B431-5EF338AB86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4580" y="1204598"/>
            <a:ext cx="7539614" cy="56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6364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A6C8382-FE09-4DD5-828A-89059607D01C}"/>
              </a:ext>
            </a:extLst>
          </p:cNvPr>
          <p:cNvSpPr>
            <a:spLocks noGrp="1" noChangeArrowheads="1"/>
          </p:cNvSpPr>
          <p:nvPr>
            <p:ph type="title"/>
          </p:nvPr>
        </p:nvSpPr>
        <p:spPr/>
        <p:txBody>
          <a:bodyPr/>
          <a:lstStyle/>
          <a:p>
            <a:pPr>
              <a:defRPr/>
            </a:pPr>
            <a:r>
              <a:rPr lang="en-US" dirty="0"/>
              <a:t>Clearly Marked “Hole” or “Cover</a:t>
            </a:r>
            <a:r>
              <a:rPr lang="en-US" dirty="0" smtClean="0"/>
              <a:t>” </a:t>
            </a:r>
            <a:endParaRPr lang="en-US" dirty="0"/>
          </a:p>
        </p:txBody>
      </p:sp>
      <p:pic>
        <p:nvPicPr>
          <p:cNvPr id="140292" name="Picture 2" descr="Image shows the proper use of a floor hole cover. " title="Image 4.19">
            <a:extLst>
              <a:ext uri="{FF2B5EF4-FFF2-40B4-BE49-F238E27FC236}">
                <a16:creationId xmlns:a16="http://schemas.microsoft.com/office/drawing/2014/main" id="{E9001F5C-6C11-4F94-9859-90E1DD37B0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482132"/>
            <a:ext cx="7167824" cy="537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Rectangle 5">
            <a:extLst>
              <a:ext uri="{FF2B5EF4-FFF2-40B4-BE49-F238E27FC236}">
                <a16:creationId xmlns:a16="http://schemas.microsoft.com/office/drawing/2014/main" id="{2F8D4FDB-C9AC-4BC9-891A-4FF0469A5D6F}"/>
              </a:ext>
            </a:extLst>
          </p:cNvPr>
          <p:cNvSpPr>
            <a:spLocks noChangeArrowheads="1"/>
          </p:cNvSpPr>
          <p:nvPr/>
        </p:nvSpPr>
        <p:spPr bwMode="auto">
          <a:xfrm>
            <a:off x="1524000" y="5972175"/>
            <a:ext cx="6032500" cy="885825"/>
          </a:xfrm>
          <a:prstGeom prst="rect">
            <a:avLst/>
          </a:prstGeom>
          <a:solidFill>
            <a:srgbClr val="FF3300"/>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0" tIns="457200" rIns="0" bIns="274320"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buClr>
                <a:schemeClr val="bg2"/>
              </a:buClr>
              <a:buSzPct val="75000"/>
              <a:buFont typeface="Wingdings" panose="05000000000000000000" pitchFamily="2" charset="2"/>
              <a:buNone/>
            </a:pPr>
            <a:r>
              <a:rPr lang="en-US" altLang="en-US" sz="2400" dirty="0">
                <a:solidFill>
                  <a:schemeClr val="tx1"/>
                </a:solidFill>
              </a:rPr>
              <a:t>Bright orange paint is a good way to make sure hazards are seen.</a:t>
            </a:r>
          </a:p>
          <a:p>
            <a:pPr algn="ctr">
              <a:spcBef>
                <a:spcPct val="0"/>
              </a:spcBef>
              <a:buFontTx/>
              <a:buNone/>
            </a:pPr>
            <a:endParaRPr lang="en-US" altLang="en-US" sz="2400" dirty="0">
              <a:solidFill>
                <a:schemeClr val="tx1"/>
              </a:solidFill>
            </a:endParaRPr>
          </a:p>
        </p:txBody>
      </p:sp>
    </p:spTree>
    <p:extLst>
      <p:ext uri="{BB962C8B-B14F-4D97-AF65-F5344CB8AC3E}">
        <p14:creationId xmlns:p14="http://schemas.microsoft.com/office/powerpoint/2010/main" val="14213429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CE25AE4-F2A2-499D-BBF5-7D46C6C74DB9}"/>
              </a:ext>
            </a:extLst>
          </p:cNvPr>
          <p:cNvSpPr>
            <a:spLocks noGrp="1"/>
          </p:cNvSpPr>
          <p:nvPr>
            <p:ph type="title"/>
          </p:nvPr>
        </p:nvSpPr>
        <p:spPr/>
        <p:txBody>
          <a:bodyPr/>
          <a:lstStyle/>
          <a:p>
            <a:r>
              <a:rPr lang="en-US" altLang="en-US" dirty="0">
                <a:ea typeface="ＭＳ Ｐゴシック" panose="020B0600070205080204" pitchFamily="34" charset="-128"/>
              </a:rPr>
              <a:t>Positioning Device System</a:t>
            </a:r>
          </a:p>
        </p:txBody>
      </p:sp>
      <p:sp>
        <p:nvSpPr>
          <p:cNvPr id="68611" name="Content Placeholder 2">
            <a:extLst>
              <a:ext uri="{FF2B5EF4-FFF2-40B4-BE49-F238E27FC236}">
                <a16:creationId xmlns:a16="http://schemas.microsoft.com/office/drawing/2014/main" id="{566462BD-33EA-43BD-9089-15123FA17B39}"/>
              </a:ext>
            </a:extLst>
          </p:cNvPr>
          <p:cNvSpPr>
            <a:spLocks noGrp="1"/>
          </p:cNvSpPr>
          <p:nvPr>
            <p:ph idx="1"/>
          </p:nvPr>
        </p:nvSpPr>
        <p:spPr>
          <a:xfrm>
            <a:off x="814572" y="1658938"/>
            <a:ext cx="9067800" cy="4953000"/>
          </a:xfrm>
        </p:spPr>
        <p:txBody>
          <a:bodyPr/>
          <a:lstStyle/>
          <a:p>
            <a:pPr eaLnBrk="1" hangingPunct="1"/>
            <a:r>
              <a:rPr lang="en-US" altLang="en-US" dirty="0">
                <a:ea typeface="ＭＳ Ｐゴシック" panose="020B0600070205080204" pitchFamily="34" charset="-128"/>
              </a:rPr>
              <a:t>System that prevents workers from falling. </a:t>
            </a:r>
          </a:p>
          <a:p>
            <a:pPr lvl="1" eaLnBrk="1" hangingPunct="1"/>
            <a:r>
              <a:rPr lang="en-US" altLang="en-US" dirty="0">
                <a:ea typeface="ＭＳ Ｐゴシック" panose="020B0600070205080204" pitchFamily="34" charset="-128"/>
              </a:rPr>
              <a:t>Does not arrest you in the event of a fall. </a:t>
            </a:r>
          </a:p>
          <a:p>
            <a:pPr lvl="1" eaLnBrk="1" hangingPunct="1"/>
            <a:r>
              <a:rPr lang="en-US" altLang="en-US" dirty="0">
                <a:ea typeface="ＭＳ Ｐゴシック" panose="020B0600070205080204" pitchFamily="34" charset="-128"/>
              </a:rPr>
              <a:t>Designed to prevent you from falling in the first place.</a:t>
            </a:r>
          </a:p>
          <a:p>
            <a:pPr eaLnBrk="1" hangingPunct="1"/>
            <a:endParaRPr lang="en-US" altLang="en-US" dirty="0">
              <a:ea typeface="ＭＳ Ｐゴシック" panose="020B0600070205080204" pitchFamily="34" charset="-128"/>
            </a:endParaRPr>
          </a:p>
          <a:p>
            <a:pPr lvl="1" eaLnBrk="1" hangingPunct="1"/>
            <a:endParaRPr lang="en-US" altLang="en-US" dirty="0">
              <a:ea typeface="ＭＳ Ｐゴシック" panose="020B0600070205080204" pitchFamily="34" charset="-128"/>
            </a:endParaRPr>
          </a:p>
        </p:txBody>
      </p:sp>
      <p:pic>
        <p:nvPicPr>
          <p:cNvPr id="2" name="Picture 1" title="Image 4.20 shows a worker using a positioning device fall protection system while tying re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440" y="3249930"/>
            <a:ext cx="4165600" cy="3467100"/>
          </a:xfrm>
          <a:prstGeom prst="rect">
            <a:avLst/>
          </a:prstGeom>
        </p:spPr>
      </p:pic>
    </p:spTree>
    <p:extLst>
      <p:ext uri="{BB962C8B-B14F-4D97-AF65-F5344CB8AC3E}">
        <p14:creationId xmlns:p14="http://schemas.microsoft.com/office/powerpoint/2010/main" val="190716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B4F3-DFB0-4372-83FA-9BBE877D7150}"/>
              </a:ext>
            </a:extLst>
          </p:cNvPr>
          <p:cNvSpPr>
            <a:spLocks noGrp="1"/>
          </p:cNvSpPr>
          <p:nvPr>
            <p:ph type="title"/>
          </p:nvPr>
        </p:nvSpPr>
        <p:spPr/>
        <p:txBody>
          <a:bodyPr/>
          <a:lstStyle/>
          <a:p>
            <a:pPr>
              <a:defRPr/>
            </a:pPr>
            <a:r>
              <a:rPr lang="en-US" dirty="0"/>
              <a:t>Positioning Device </a:t>
            </a:r>
            <a:r>
              <a:rPr lang="en-US" dirty="0" smtClean="0"/>
              <a:t>System  </a:t>
            </a:r>
            <a:endParaRPr lang="en-US" dirty="0"/>
          </a:p>
        </p:txBody>
      </p:sp>
      <p:sp>
        <p:nvSpPr>
          <p:cNvPr id="183299" name="Content Placeholder 2">
            <a:extLst>
              <a:ext uri="{FF2B5EF4-FFF2-40B4-BE49-F238E27FC236}">
                <a16:creationId xmlns:a16="http://schemas.microsoft.com/office/drawing/2014/main" id="{8B283ED6-BBB4-4015-AE5A-3B1C654451B7}"/>
              </a:ext>
            </a:extLst>
          </p:cNvPr>
          <p:cNvSpPr>
            <a:spLocks noGrp="1"/>
          </p:cNvSpPr>
          <p:nvPr>
            <p:ph idx="1"/>
          </p:nvPr>
        </p:nvSpPr>
        <p:spPr>
          <a:xfrm>
            <a:off x="1104293" y="1759004"/>
            <a:ext cx="8946541" cy="4195481"/>
          </a:xfrm>
        </p:spPr>
        <p:txBody>
          <a:bodyPr/>
          <a:lstStyle/>
          <a:p>
            <a:r>
              <a:rPr lang="en-US" altLang="en-US" sz="3000" dirty="0"/>
              <a:t>Are used to safely position workers away from fall hazards, or in a working position where a fall cannot occur</a:t>
            </a:r>
          </a:p>
          <a:p>
            <a:r>
              <a:rPr lang="en-US" altLang="en-US" sz="3000" b="1" dirty="0"/>
              <a:t>NOT </a:t>
            </a:r>
            <a:r>
              <a:rPr lang="en-US" altLang="en-US" sz="3000" dirty="0"/>
              <a:t>designed for fall arrest</a:t>
            </a:r>
          </a:p>
          <a:p>
            <a:r>
              <a:rPr lang="en-US" altLang="en-US" sz="3000" dirty="0"/>
              <a:t>Must be rigged such that a worker cannot free fall more than 2 feet</a:t>
            </a:r>
          </a:p>
          <a:p>
            <a:r>
              <a:rPr lang="en-US" altLang="en-US" sz="3000" dirty="0"/>
              <a:t>Must be secured to an anchor point capable of withstanding 3,000 pounds</a:t>
            </a:r>
          </a:p>
        </p:txBody>
      </p:sp>
    </p:spTree>
    <p:extLst>
      <p:ext uri="{BB962C8B-B14F-4D97-AF65-F5344CB8AC3E}">
        <p14:creationId xmlns:p14="http://schemas.microsoft.com/office/powerpoint/2010/main" val="3807966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CC86D82-06C0-4EB4-A9E4-553ADD3B76EA}"/>
              </a:ext>
            </a:extLst>
          </p:cNvPr>
          <p:cNvSpPr>
            <a:spLocks noGrp="1"/>
          </p:cNvSpPr>
          <p:nvPr>
            <p:ph type="title"/>
          </p:nvPr>
        </p:nvSpPr>
        <p:spPr/>
        <p:txBody>
          <a:bodyPr/>
          <a:lstStyle/>
          <a:p>
            <a:r>
              <a:rPr lang="en-US" altLang="en-US" dirty="0" smtClean="0">
                <a:ea typeface="ＭＳ Ｐゴシック" panose="020B0600070205080204" pitchFamily="34" charset="-128"/>
              </a:rPr>
              <a:t> Positioning </a:t>
            </a:r>
            <a:r>
              <a:rPr lang="en-US" altLang="en-US" dirty="0">
                <a:ea typeface="ＭＳ Ｐゴシック" panose="020B0600070205080204" pitchFamily="34" charset="-128"/>
              </a:rPr>
              <a:t>Device System</a:t>
            </a:r>
          </a:p>
        </p:txBody>
      </p:sp>
      <p:sp>
        <p:nvSpPr>
          <p:cNvPr id="70659" name="Content Placeholder 2">
            <a:extLst>
              <a:ext uri="{FF2B5EF4-FFF2-40B4-BE49-F238E27FC236}">
                <a16:creationId xmlns:a16="http://schemas.microsoft.com/office/drawing/2014/main" id="{781D4E49-2154-44E1-BEFA-3960AC74EF34}"/>
              </a:ext>
            </a:extLst>
          </p:cNvPr>
          <p:cNvSpPr>
            <a:spLocks noGrp="1"/>
          </p:cNvSpPr>
          <p:nvPr>
            <p:ph idx="1"/>
          </p:nvPr>
        </p:nvSpPr>
        <p:spPr>
          <a:xfrm>
            <a:off x="1600200" y="1981200"/>
            <a:ext cx="9067800" cy="4953000"/>
          </a:xfrm>
        </p:spPr>
        <p:txBody>
          <a:bodyPr/>
          <a:lstStyle/>
          <a:p>
            <a:pPr eaLnBrk="1" hangingPunct="1"/>
            <a:r>
              <a:rPr lang="en-US" altLang="en-US">
                <a:ea typeface="ＭＳ Ｐゴシック" panose="020B0600070205080204" pitchFamily="34" charset="-128"/>
              </a:rPr>
              <a:t>Inspect for wear, damage, deterioration or defective components prior to EACH USE. </a:t>
            </a:r>
          </a:p>
          <a:p>
            <a:pPr eaLnBrk="1" hangingPunct="1"/>
            <a:r>
              <a:rPr lang="en-US" altLang="en-US">
                <a:ea typeface="ＭＳ Ｐゴシック" panose="020B0600070205080204" pitchFamily="34" charset="-128"/>
              </a:rPr>
              <a:t>You can wear body belts for positioning device systems </a:t>
            </a:r>
            <a:r>
              <a:rPr lang="en-US" altLang="en-US" b="1">
                <a:ea typeface="ＭＳ Ｐゴシック" panose="020B0600070205080204" pitchFamily="34" charset="-128"/>
              </a:rPr>
              <a:t>not </a:t>
            </a:r>
            <a:r>
              <a:rPr lang="en-US" altLang="en-US">
                <a:ea typeface="ＭＳ Ｐゴシック" panose="020B0600070205080204" pitchFamily="34" charset="-128"/>
              </a:rPr>
              <a:t>for fall arrest systems.</a:t>
            </a:r>
          </a:p>
          <a:p>
            <a:pPr eaLnBrk="1" hangingPunct="1"/>
            <a:r>
              <a:rPr lang="en-US" altLang="en-US">
                <a:ea typeface="ＭＳ Ｐゴシック" panose="020B0600070205080204" pitchFamily="34" charset="-128"/>
              </a:rPr>
              <a:t>Best practice is to wear full-body harness even when using positioning device system. </a:t>
            </a:r>
          </a:p>
          <a:p>
            <a:pPr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47042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AEE-ABD4-470B-9749-1A56BAFE3C7B}"/>
              </a:ext>
            </a:extLst>
          </p:cNvPr>
          <p:cNvSpPr>
            <a:spLocks noGrp="1"/>
          </p:cNvSpPr>
          <p:nvPr>
            <p:ph type="title"/>
          </p:nvPr>
        </p:nvSpPr>
        <p:spPr/>
        <p:txBody>
          <a:bodyPr/>
          <a:lstStyle/>
          <a:p>
            <a:pPr>
              <a:defRPr/>
            </a:pPr>
            <a:r>
              <a:rPr lang="en-US" dirty="0"/>
              <a:t>Positioning Device System </a:t>
            </a:r>
          </a:p>
        </p:txBody>
      </p:sp>
      <p:sp>
        <p:nvSpPr>
          <p:cNvPr id="181251" name="Content Placeholder 2">
            <a:extLst>
              <a:ext uri="{FF2B5EF4-FFF2-40B4-BE49-F238E27FC236}">
                <a16:creationId xmlns:a16="http://schemas.microsoft.com/office/drawing/2014/main" id="{9F71B8D4-B5B3-4302-B6B2-4A5EE7AC7FFA}"/>
              </a:ext>
            </a:extLst>
          </p:cNvPr>
          <p:cNvSpPr>
            <a:spLocks noGrp="1"/>
          </p:cNvSpPr>
          <p:nvPr>
            <p:ph idx="1"/>
          </p:nvPr>
        </p:nvSpPr>
        <p:spPr/>
        <p:txBody>
          <a:bodyPr/>
          <a:lstStyle/>
          <a:p>
            <a:r>
              <a:rPr lang="en-US" altLang="en-US"/>
              <a:t>A body belt or body harness system rigged to allow an employee to be supported on an elevated vertical surface and work with both hands free while leaning.</a:t>
            </a:r>
          </a:p>
        </p:txBody>
      </p:sp>
    </p:spTree>
    <p:extLst>
      <p:ext uri="{BB962C8B-B14F-4D97-AF65-F5344CB8AC3E}">
        <p14:creationId xmlns:p14="http://schemas.microsoft.com/office/powerpoint/2010/main" val="146643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1AEE-ABD4-470B-9749-1A56BAFE3C7B}"/>
              </a:ext>
            </a:extLst>
          </p:cNvPr>
          <p:cNvSpPr>
            <a:spLocks noGrp="1"/>
          </p:cNvSpPr>
          <p:nvPr>
            <p:ph type="title"/>
          </p:nvPr>
        </p:nvSpPr>
        <p:spPr/>
        <p:txBody>
          <a:bodyPr/>
          <a:lstStyle/>
          <a:p>
            <a:pPr>
              <a:defRPr/>
            </a:pPr>
            <a:r>
              <a:rPr lang="en-US" dirty="0"/>
              <a:t>Alternative Fall Protection </a:t>
            </a:r>
          </a:p>
        </p:txBody>
      </p:sp>
      <p:sp>
        <p:nvSpPr>
          <p:cNvPr id="181251" name="Content Placeholder 2">
            <a:extLst>
              <a:ext uri="{FF2B5EF4-FFF2-40B4-BE49-F238E27FC236}">
                <a16:creationId xmlns:a16="http://schemas.microsoft.com/office/drawing/2014/main" id="{9F71B8D4-B5B3-4302-B6B2-4A5EE7AC7FFA}"/>
              </a:ext>
            </a:extLst>
          </p:cNvPr>
          <p:cNvSpPr>
            <a:spLocks noGrp="1"/>
          </p:cNvSpPr>
          <p:nvPr>
            <p:ph idx="1"/>
          </p:nvPr>
        </p:nvSpPr>
        <p:spPr/>
        <p:txBody>
          <a:bodyPr>
            <a:normAutofit/>
          </a:bodyPr>
          <a:lstStyle/>
          <a:p>
            <a:r>
              <a:rPr lang="en-US" altLang="en-US" dirty="0"/>
              <a:t>Residential Construction </a:t>
            </a:r>
            <a:r>
              <a:rPr lang="en-US" altLang="en-US" i="1" dirty="0"/>
              <a:t>Exception</a:t>
            </a:r>
            <a:r>
              <a:rPr lang="en-US" altLang="en-US" dirty="0"/>
              <a:t>*</a:t>
            </a:r>
          </a:p>
          <a:p>
            <a:pPr lvl="1"/>
            <a:r>
              <a:rPr lang="en-US" altLang="en-US" sz="2800" dirty="0"/>
              <a:t>When employers can demonstrate that it is infeasible or creates a greater hazard to use “conventional” fall protection systems, they must develop and implement a fall protection plan, as needed, in accordance with §1926.502(k).</a:t>
            </a:r>
          </a:p>
        </p:txBody>
      </p:sp>
    </p:spTree>
    <p:extLst>
      <p:ext uri="{BB962C8B-B14F-4D97-AF65-F5344CB8AC3E}">
        <p14:creationId xmlns:p14="http://schemas.microsoft.com/office/powerpoint/2010/main" val="3776241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ECC3-386A-4261-A9B0-81434D78E22C}"/>
              </a:ext>
            </a:extLst>
          </p:cNvPr>
          <p:cNvSpPr>
            <a:spLocks noGrp="1"/>
          </p:cNvSpPr>
          <p:nvPr>
            <p:ph type="title"/>
          </p:nvPr>
        </p:nvSpPr>
        <p:spPr/>
        <p:txBody>
          <a:bodyPr/>
          <a:lstStyle/>
          <a:p>
            <a:pPr>
              <a:defRPr/>
            </a:pPr>
            <a:r>
              <a:rPr lang="en-US" dirty="0"/>
              <a:t>What does “Infeasible” mean?</a:t>
            </a:r>
          </a:p>
        </p:txBody>
      </p:sp>
      <p:sp>
        <p:nvSpPr>
          <p:cNvPr id="14339" name="Content Placeholder 2">
            <a:extLst>
              <a:ext uri="{FF2B5EF4-FFF2-40B4-BE49-F238E27FC236}">
                <a16:creationId xmlns:a16="http://schemas.microsoft.com/office/drawing/2014/main" id="{00FFCD9D-2F3E-4A26-ACC1-8766ACAF9275}"/>
              </a:ext>
            </a:extLst>
          </p:cNvPr>
          <p:cNvSpPr>
            <a:spLocks noGrp="1"/>
          </p:cNvSpPr>
          <p:nvPr>
            <p:ph idx="1"/>
          </p:nvPr>
        </p:nvSpPr>
        <p:spPr>
          <a:xfrm>
            <a:off x="1104293" y="1853248"/>
            <a:ext cx="8946541" cy="4195481"/>
          </a:xfrm>
        </p:spPr>
        <p:txBody>
          <a:bodyPr>
            <a:normAutofit/>
          </a:bodyPr>
          <a:lstStyle/>
          <a:p>
            <a:r>
              <a:rPr lang="en-US" altLang="en-US" sz="3200" dirty="0"/>
              <a:t>Infeasible means: </a:t>
            </a:r>
          </a:p>
          <a:p>
            <a:pPr lvl="1"/>
            <a:r>
              <a:rPr lang="en-US" altLang="en-US" sz="2800" dirty="0"/>
              <a:t>Impossible to perform construction work using conventional fall protection </a:t>
            </a:r>
            <a:r>
              <a:rPr lang="en-US" altLang="en-US" sz="2800" b="1" dirty="0"/>
              <a:t>or</a:t>
            </a:r>
            <a:r>
              <a:rPr lang="en-US" altLang="en-US" sz="2800" dirty="0"/>
              <a:t> </a:t>
            </a:r>
          </a:p>
          <a:p>
            <a:pPr lvl="1"/>
            <a:r>
              <a:rPr lang="en-US" altLang="en-US" sz="2800" dirty="0"/>
              <a:t>It is technologically impossible to use conventional fall protection</a:t>
            </a:r>
          </a:p>
        </p:txBody>
      </p:sp>
      <p:sp>
        <p:nvSpPr>
          <p:cNvPr id="4" name="TextBox 3">
            <a:extLst>
              <a:ext uri="{FF2B5EF4-FFF2-40B4-BE49-F238E27FC236}">
                <a16:creationId xmlns:a16="http://schemas.microsoft.com/office/drawing/2014/main" id="{5A6BEFDF-894B-4920-8DF6-5DCC4C2A55DC}"/>
              </a:ext>
            </a:extLst>
          </p:cNvPr>
          <p:cNvSpPr txBox="1"/>
          <p:nvPr/>
        </p:nvSpPr>
        <p:spPr>
          <a:xfrm>
            <a:off x="1538963" y="6324600"/>
            <a:ext cx="4038600" cy="261938"/>
          </a:xfrm>
          <a:prstGeom prst="rect">
            <a:avLst/>
          </a:prstGeom>
          <a:noFill/>
        </p:spPr>
        <p:txBody>
          <a:bodyPr>
            <a:spAutoFit/>
          </a:bodyPr>
          <a:lstStyle/>
          <a:p>
            <a:pPr eaLnBrk="1" hangingPunct="1">
              <a:defRPr/>
            </a:pPr>
            <a:r>
              <a:rPr lang="en-US" sz="1100" dirty="0">
                <a:solidFill>
                  <a:srgbClr val="000066"/>
                </a:solidFill>
              </a:rPr>
              <a:t>Source: 1926.500(b)</a:t>
            </a:r>
          </a:p>
        </p:txBody>
      </p:sp>
    </p:spTree>
    <p:extLst>
      <p:ext uri="{BB962C8B-B14F-4D97-AF65-F5344CB8AC3E}">
        <p14:creationId xmlns:p14="http://schemas.microsoft.com/office/powerpoint/2010/main" val="166657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a:normAutofit/>
          </a:bodyPr>
          <a:lstStyle/>
          <a:p>
            <a:pPr eaLnBrk="1" hangingPunct="1">
              <a:spcBef>
                <a:spcPct val="0"/>
              </a:spcBef>
            </a:pPr>
            <a:r>
              <a:rPr lang="en-US" altLang="en-US" sz="2000" dirty="0">
                <a:latin typeface="Arial" panose="020B0604020202020204" pitchFamily="34" charset="0"/>
                <a:cs typeface="Arial" panose="020B0604020202020204" pitchFamily="34" charset="0"/>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eaLnBrk="1" hangingPunct="1">
              <a:spcBef>
                <a:spcPct val="0"/>
              </a:spcBef>
            </a:pPr>
            <a:r>
              <a:rPr lang="en-US" altLang="en-US" sz="2000" dirty="0">
                <a:latin typeface="Arial" panose="020B0604020202020204" pitchFamily="34" charset="0"/>
                <a:cs typeface="Arial" panose="020B0604020202020204" pitchFamily="34" charset="0"/>
              </a:rPr>
              <a:t>Photos shown in this presentation may depict situations that are not in compliance with applicable OSHA/safety requirements.</a:t>
            </a:r>
          </a:p>
          <a:p>
            <a:pPr eaLnBrk="1" hangingPunct="1">
              <a:spcBef>
                <a:spcPct val="0"/>
              </a:spcBef>
            </a:pPr>
            <a:r>
              <a:rPr lang="en-US" altLang="en-US" sz="2000" dirty="0">
                <a:latin typeface="Arial" panose="020B0604020202020204" pitchFamily="34" charset="0"/>
                <a:cs typeface="Arial" panose="020B0604020202020204" pitchFamily="34" charset="0"/>
              </a:rPr>
              <a:t>No legal advice is offered or implied, and no attorney-client relationship is intended or established.  If legal advice or other expert assistance is required the services of a competent professional person should be sought.</a:t>
            </a:r>
          </a:p>
          <a:p>
            <a:pPr eaLnBrk="1" hangingPunct="1">
              <a:spcBef>
                <a:spcPct val="0"/>
              </a:spcBef>
            </a:pPr>
            <a:r>
              <a:rPr lang="en-US" altLang="en-US" sz="2000" dirty="0">
                <a:latin typeface="Arial" panose="020B0604020202020204" pitchFamily="34" charset="0"/>
                <a:cs typeface="Arial" panose="020B0604020202020204" pitchFamily="34" charset="0"/>
              </a:rPr>
              <a:t>It is the responsibility of the employer and its employees to comply with all pertinent OSHA/safety rules and regulations in the jurisdiction in which they work.</a:t>
            </a:r>
          </a:p>
        </p:txBody>
      </p:sp>
    </p:spTree>
    <p:extLst>
      <p:ext uri="{BB962C8B-B14F-4D97-AF65-F5344CB8AC3E}">
        <p14:creationId xmlns:p14="http://schemas.microsoft.com/office/powerpoint/2010/main" val="29201330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B355-B16F-44F8-9D6B-10B02B98385B}"/>
              </a:ext>
            </a:extLst>
          </p:cNvPr>
          <p:cNvSpPr>
            <a:spLocks noGrp="1"/>
          </p:cNvSpPr>
          <p:nvPr>
            <p:ph type="title"/>
          </p:nvPr>
        </p:nvSpPr>
        <p:spPr/>
        <p:txBody>
          <a:bodyPr/>
          <a:lstStyle/>
          <a:p>
            <a:pPr>
              <a:defRPr/>
            </a:pPr>
            <a:r>
              <a:rPr lang="en-US" dirty="0"/>
              <a:t>Examples of Infeasibility</a:t>
            </a:r>
            <a:r>
              <a:rPr lang="en-US" sz="3200" dirty="0"/>
              <a:t> </a:t>
            </a:r>
          </a:p>
        </p:txBody>
      </p:sp>
      <p:sp>
        <p:nvSpPr>
          <p:cNvPr id="24579" name="Content Placeholder 2">
            <a:extLst>
              <a:ext uri="{FF2B5EF4-FFF2-40B4-BE49-F238E27FC236}">
                <a16:creationId xmlns:a16="http://schemas.microsoft.com/office/drawing/2014/main" id="{5BA921A5-9665-466C-8D1C-3FB93BA4DEB0}"/>
              </a:ext>
            </a:extLst>
          </p:cNvPr>
          <p:cNvSpPr>
            <a:spLocks noGrp="1"/>
          </p:cNvSpPr>
          <p:nvPr>
            <p:ph idx="1"/>
          </p:nvPr>
        </p:nvSpPr>
        <p:spPr>
          <a:xfrm>
            <a:off x="773724" y="1406770"/>
            <a:ext cx="9276130" cy="4841630"/>
          </a:xfrm>
        </p:spPr>
        <p:txBody>
          <a:bodyPr>
            <a:normAutofit/>
          </a:bodyPr>
          <a:lstStyle/>
          <a:p>
            <a:r>
              <a:rPr lang="en-US" altLang="en-US" dirty="0"/>
              <a:t>OSHA believes it would be unreasonable to expect a home builder to rent a crane when the jobsite is difficult to access (terrain or remote location) or when the home builder has only a single roof to raise.</a:t>
            </a:r>
          </a:p>
          <a:p>
            <a:r>
              <a:rPr lang="en-US" altLang="en-US" dirty="0"/>
              <a:t>OSHA does not expect home builders to erect scaffolds around the entire perimeter of a house, or to take other extremely burdensome measures such as erecting separate structures (telephone poles, e.g.) and stringing a lifeline to use as an attachment point for personal fall arrest equipment.</a:t>
            </a:r>
            <a:endParaRPr lang="en-US" altLang="en-US" sz="3200" dirty="0"/>
          </a:p>
        </p:txBody>
      </p:sp>
      <p:sp>
        <p:nvSpPr>
          <p:cNvPr id="4" name="TextBox 3">
            <a:extLst>
              <a:ext uri="{FF2B5EF4-FFF2-40B4-BE49-F238E27FC236}">
                <a16:creationId xmlns:a16="http://schemas.microsoft.com/office/drawing/2014/main" id="{89A4EA0F-45F9-41D9-A5D4-C813DBF4B878}"/>
              </a:ext>
            </a:extLst>
          </p:cNvPr>
          <p:cNvSpPr txBox="1"/>
          <p:nvPr/>
        </p:nvSpPr>
        <p:spPr>
          <a:xfrm>
            <a:off x="1125070" y="6248400"/>
            <a:ext cx="8144854" cy="261610"/>
          </a:xfrm>
          <a:prstGeom prst="rect">
            <a:avLst/>
          </a:prstGeom>
          <a:noFill/>
        </p:spPr>
        <p:txBody>
          <a:bodyPr wrap="square">
            <a:spAutoFit/>
          </a:bodyPr>
          <a:lstStyle/>
          <a:p>
            <a:pPr eaLnBrk="1" hangingPunct="1">
              <a:defRPr/>
            </a:pPr>
            <a:r>
              <a:rPr lang="en-US" sz="1100" i="1" dirty="0">
                <a:solidFill>
                  <a:srgbClr val="000066"/>
                </a:solidFill>
              </a:rPr>
              <a:t>Source: Preamble to Final Fall Protection Rule, Section 3 - III. Summary and Explanation of the Final Rule, August 9, 1994</a:t>
            </a:r>
          </a:p>
        </p:txBody>
      </p:sp>
    </p:spTree>
    <p:extLst>
      <p:ext uri="{BB962C8B-B14F-4D97-AF65-F5344CB8AC3E}">
        <p14:creationId xmlns:p14="http://schemas.microsoft.com/office/powerpoint/2010/main" val="2178823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2D5B-987F-49D3-8C65-B67BB942C3D3}"/>
              </a:ext>
            </a:extLst>
          </p:cNvPr>
          <p:cNvSpPr>
            <a:spLocks noGrp="1"/>
          </p:cNvSpPr>
          <p:nvPr>
            <p:ph type="title"/>
          </p:nvPr>
        </p:nvSpPr>
        <p:spPr>
          <a:xfrm>
            <a:off x="646111" y="452718"/>
            <a:ext cx="11545889" cy="1400530"/>
          </a:xfrm>
        </p:spPr>
        <p:txBody>
          <a:bodyPr/>
          <a:lstStyle/>
          <a:p>
            <a:pPr>
              <a:defRPr/>
            </a:pPr>
            <a:r>
              <a:rPr lang="en-US" sz="3600" dirty="0"/>
              <a:t>What does “Creating a Greater Hazard” mean?</a:t>
            </a:r>
          </a:p>
        </p:txBody>
      </p:sp>
      <p:sp>
        <p:nvSpPr>
          <p:cNvPr id="26627" name="Content Placeholder 2">
            <a:extLst>
              <a:ext uri="{FF2B5EF4-FFF2-40B4-BE49-F238E27FC236}">
                <a16:creationId xmlns:a16="http://schemas.microsoft.com/office/drawing/2014/main" id="{B6DA1269-34FE-4C49-982E-1175AFBBA1A8}"/>
              </a:ext>
            </a:extLst>
          </p:cNvPr>
          <p:cNvSpPr>
            <a:spLocks noGrp="1"/>
          </p:cNvSpPr>
          <p:nvPr>
            <p:ph idx="1"/>
          </p:nvPr>
        </p:nvSpPr>
        <p:spPr>
          <a:xfrm>
            <a:off x="1197429" y="2398801"/>
            <a:ext cx="8458200" cy="4525963"/>
          </a:xfrm>
        </p:spPr>
        <p:txBody>
          <a:bodyPr>
            <a:normAutofit/>
          </a:bodyPr>
          <a:lstStyle/>
          <a:p>
            <a:r>
              <a:rPr lang="en-US" altLang="en-US" sz="3200" dirty="0"/>
              <a:t>Hazards created by compliance with the standard are greater than those created by non-compliance.</a:t>
            </a:r>
          </a:p>
          <a:p>
            <a:endParaRPr lang="en-US" altLang="en-US" sz="3200" dirty="0"/>
          </a:p>
        </p:txBody>
      </p:sp>
      <p:sp>
        <p:nvSpPr>
          <p:cNvPr id="4" name="TextBox 3">
            <a:extLst>
              <a:ext uri="{FF2B5EF4-FFF2-40B4-BE49-F238E27FC236}">
                <a16:creationId xmlns:a16="http://schemas.microsoft.com/office/drawing/2014/main" id="{AAB02D41-E5A6-4C53-8153-6100F36A99A8}"/>
              </a:ext>
            </a:extLst>
          </p:cNvPr>
          <p:cNvSpPr txBox="1"/>
          <p:nvPr/>
        </p:nvSpPr>
        <p:spPr>
          <a:xfrm>
            <a:off x="1551214" y="6297705"/>
            <a:ext cx="7750629" cy="261610"/>
          </a:xfrm>
          <a:prstGeom prst="rect">
            <a:avLst/>
          </a:prstGeom>
          <a:noFill/>
        </p:spPr>
        <p:txBody>
          <a:bodyPr wrap="square">
            <a:spAutoFit/>
          </a:bodyPr>
          <a:lstStyle/>
          <a:p>
            <a:pPr eaLnBrk="1" hangingPunct="1">
              <a:defRPr/>
            </a:pPr>
            <a:r>
              <a:rPr lang="en-US" sz="1100" i="1" dirty="0">
                <a:solidFill>
                  <a:srgbClr val="000066"/>
                </a:solidFill>
              </a:rPr>
              <a:t>Source: Preamble to Final Fall Protection Rule, Section 3 - III. Summary and Explanation of the Final Rule, August 9, 1994</a:t>
            </a:r>
          </a:p>
        </p:txBody>
      </p:sp>
    </p:spTree>
    <p:extLst>
      <p:ext uri="{BB962C8B-B14F-4D97-AF65-F5344CB8AC3E}">
        <p14:creationId xmlns:p14="http://schemas.microsoft.com/office/powerpoint/2010/main" val="1345931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E463-3DB4-4293-8091-554429A29E6A}"/>
              </a:ext>
            </a:extLst>
          </p:cNvPr>
          <p:cNvSpPr>
            <a:spLocks noGrp="1"/>
          </p:cNvSpPr>
          <p:nvPr>
            <p:ph type="title"/>
          </p:nvPr>
        </p:nvSpPr>
        <p:spPr/>
        <p:txBody>
          <a:bodyPr/>
          <a:lstStyle/>
          <a:p>
            <a:pPr>
              <a:defRPr/>
            </a:pPr>
            <a:r>
              <a:rPr lang="en-US" sz="4000" dirty="0"/>
              <a:t>Establishing “Greater Hazard”, cont.</a:t>
            </a:r>
          </a:p>
        </p:txBody>
      </p:sp>
      <p:sp>
        <p:nvSpPr>
          <p:cNvPr id="30723" name="Content Placeholder 2">
            <a:extLst>
              <a:ext uri="{FF2B5EF4-FFF2-40B4-BE49-F238E27FC236}">
                <a16:creationId xmlns:a16="http://schemas.microsoft.com/office/drawing/2014/main" id="{A86F8D29-AC29-40D6-BDD9-16F5BE292ADA}"/>
              </a:ext>
            </a:extLst>
          </p:cNvPr>
          <p:cNvSpPr>
            <a:spLocks noGrp="1"/>
          </p:cNvSpPr>
          <p:nvPr>
            <p:ph idx="1"/>
          </p:nvPr>
        </p:nvSpPr>
        <p:spPr>
          <a:xfrm>
            <a:off x="542612" y="1326382"/>
            <a:ext cx="9507242" cy="4922017"/>
          </a:xfrm>
        </p:spPr>
        <p:txBody>
          <a:bodyPr>
            <a:normAutofit/>
          </a:bodyPr>
          <a:lstStyle/>
          <a:p>
            <a:r>
              <a:rPr lang="en-US" altLang="en-US" sz="2400" dirty="0"/>
              <a:t>OSHA acknowledges that, regardless of an employer's ability to preplan for fall protection, there may be cases where the installation or use of conventional fall protection systems poses a greater hazard than that to which employees performing the construction work would otherwise be exposed. </a:t>
            </a:r>
          </a:p>
          <a:p>
            <a:r>
              <a:rPr lang="en-US" altLang="en-US" sz="2400" dirty="0"/>
              <a:t>OSHA expects an employer who seeks to make that case to </a:t>
            </a:r>
            <a:r>
              <a:rPr lang="en-US" altLang="en-US" sz="2400" b="1" i="1" dirty="0"/>
              <a:t>indicate specifically how </a:t>
            </a:r>
            <a:r>
              <a:rPr lang="en-US" altLang="en-US" sz="2400" dirty="0"/>
              <a:t>compliance with the requirement for conventional fall protection systems would pose a greater hazard. </a:t>
            </a:r>
          </a:p>
          <a:p>
            <a:r>
              <a:rPr lang="en-US" altLang="en-US" sz="2400" dirty="0"/>
              <a:t>OSHA will assess each such case on its particular merits. </a:t>
            </a:r>
          </a:p>
          <a:p>
            <a:endParaRPr lang="en-US" altLang="en-US" sz="2400" dirty="0"/>
          </a:p>
        </p:txBody>
      </p:sp>
      <p:sp>
        <p:nvSpPr>
          <p:cNvPr id="4" name="TextBox 3">
            <a:extLst>
              <a:ext uri="{FF2B5EF4-FFF2-40B4-BE49-F238E27FC236}">
                <a16:creationId xmlns:a16="http://schemas.microsoft.com/office/drawing/2014/main" id="{B2356FC6-3EAB-4BAC-BD4B-FCD5A0EAB4FB}"/>
              </a:ext>
            </a:extLst>
          </p:cNvPr>
          <p:cNvSpPr txBox="1"/>
          <p:nvPr/>
        </p:nvSpPr>
        <p:spPr>
          <a:xfrm>
            <a:off x="1306939" y="6248399"/>
            <a:ext cx="7978588" cy="261610"/>
          </a:xfrm>
          <a:prstGeom prst="rect">
            <a:avLst/>
          </a:prstGeom>
          <a:noFill/>
        </p:spPr>
        <p:txBody>
          <a:bodyPr wrap="square">
            <a:spAutoFit/>
          </a:bodyPr>
          <a:lstStyle/>
          <a:p>
            <a:pPr eaLnBrk="1" hangingPunct="1">
              <a:defRPr/>
            </a:pPr>
            <a:r>
              <a:rPr lang="en-US" sz="1100" i="1" dirty="0">
                <a:solidFill>
                  <a:srgbClr val="000066"/>
                </a:solidFill>
              </a:rPr>
              <a:t>Source: Preamble to Final Fall Protection Rule, Section 3 - III. Summary and Explanation of the Final Rule, August 9, 1994</a:t>
            </a:r>
          </a:p>
        </p:txBody>
      </p:sp>
    </p:spTree>
    <p:extLst>
      <p:ext uri="{BB962C8B-B14F-4D97-AF65-F5344CB8AC3E}">
        <p14:creationId xmlns:p14="http://schemas.microsoft.com/office/powerpoint/2010/main" val="106780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35BE515-DEAE-460D-9BB3-F6581EF5932A}"/>
              </a:ext>
            </a:extLst>
          </p:cNvPr>
          <p:cNvSpPr>
            <a:spLocks noGrp="1" noChangeArrowheads="1"/>
          </p:cNvSpPr>
          <p:nvPr>
            <p:ph type="title"/>
          </p:nvPr>
        </p:nvSpPr>
        <p:spPr/>
        <p:txBody>
          <a:bodyPr/>
          <a:lstStyle/>
          <a:p>
            <a:pPr eaLnBrk="1" hangingPunct="1">
              <a:defRPr/>
            </a:pPr>
            <a:r>
              <a:rPr lang="en-US" sz="3600" dirty="0"/>
              <a:t>Fall Protection Plan</a:t>
            </a:r>
          </a:p>
        </p:txBody>
      </p:sp>
      <p:sp>
        <p:nvSpPr>
          <p:cNvPr id="32771" name="Content Placeholder 3">
            <a:extLst>
              <a:ext uri="{FF2B5EF4-FFF2-40B4-BE49-F238E27FC236}">
                <a16:creationId xmlns:a16="http://schemas.microsoft.com/office/drawing/2014/main" id="{0BD143EA-675D-41A7-918E-DA2D67404412}"/>
              </a:ext>
            </a:extLst>
          </p:cNvPr>
          <p:cNvSpPr>
            <a:spLocks noGrp="1"/>
          </p:cNvSpPr>
          <p:nvPr>
            <p:ph idx="1"/>
          </p:nvPr>
        </p:nvSpPr>
        <p:spPr>
          <a:xfrm>
            <a:off x="646112" y="1527350"/>
            <a:ext cx="9403742" cy="4721050"/>
          </a:xfrm>
        </p:spPr>
        <p:txBody>
          <a:bodyPr>
            <a:normAutofit/>
          </a:bodyPr>
          <a:lstStyle/>
          <a:p>
            <a:r>
              <a:rPr lang="en-US" altLang="en-US" sz="2900" dirty="0"/>
              <a:t>This option is available for those engaged in “residential construction” work who can establish that conventional fall protection is infeasible or creates a greater hazard. </a:t>
            </a:r>
          </a:p>
          <a:p>
            <a:r>
              <a:rPr lang="en-US" altLang="en-US" sz="2900" b="1" dirty="0"/>
              <a:t>Note:</a:t>
            </a:r>
            <a:r>
              <a:rPr lang="en-US" altLang="en-US" sz="2900" dirty="0"/>
              <a:t> It is OSHA’s presumption that conventional fall protection </a:t>
            </a:r>
            <a:r>
              <a:rPr lang="en-US" altLang="en-US" sz="2900" b="1" i="1" dirty="0"/>
              <a:t>is </a:t>
            </a:r>
            <a:r>
              <a:rPr lang="en-US" altLang="en-US" sz="2900" dirty="0"/>
              <a:t>feasible </a:t>
            </a:r>
            <a:r>
              <a:rPr lang="en-US" altLang="en-US" sz="2900" u="sng" dirty="0"/>
              <a:t>and</a:t>
            </a:r>
            <a:r>
              <a:rPr lang="en-US" altLang="en-US" sz="2900" dirty="0"/>
              <a:t> </a:t>
            </a:r>
            <a:r>
              <a:rPr lang="en-US" altLang="en-US" sz="2900" b="1" i="1" dirty="0"/>
              <a:t>will not </a:t>
            </a:r>
            <a:r>
              <a:rPr lang="en-US" altLang="en-US" sz="2900" dirty="0"/>
              <a:t>create a greater hazard, and it is the employer’s burden to establish that it is appropriate to implement a fall protection plan. </a:t>
            </a:r>
          </a:p>
        </p:txBody>
      </p:sp>
    </p:spTree>
    <p:extLst>
      <p:ext uri="{BB962C8B-B14F-4D97-AF65-F5344CB8AC3E}">
        <p14:creationId xmlns:p14="http://schemas.microsoft.com/office/powerpoint/2010/main" val="18041395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57CB526A-6031-4B6B-83FF-0540A5798C93}"/>
              </a:ext>
            </a:extLst>
          </p:cNvPr>
          <p:cNvSpPr>
            <a:spLocks noGrp="1" noChangeArrowheads="1"/>
          </p:cNvSpPr>
          <p:nvPr>
            <p:ph type="title"/>
          </p:nvPr>
        </p:nvSpPr>
        <p:spPr/>
        <p:txBody>
          <a:bodyPr/>
          <a:lstStyle/>
          <a:p>
            <a:pPr eaLnBrk="1" hangingPunct="1">
              <a:defRPr/>
            </a:pPr>
            <a:r>
              <a:rPr lang="en-US" dirty="0" smtClean="0"/>
              <a:t> Fall </a:t>
            </a:r>
            <a:r>
              <a:rPr lang="en-US" dirty="0"/>
              <a:t>Protection Plan</a:t>
            </a:r>
          </a:p>
        </p:txBody>
      </p:sp>
      <p:sp>
        <p:nvSpPr>
          <p:cNvPr id="34819" name="Rectangle 3">
            <a:extLst>
              <a:ext uri="{FF2B5EF4-FFF2-40B4-BE49-F238E27FC236}">
                <a16:creationId xmlns:a16="http://schemas.microsoft.com/office/drawing/2014/main" id="{24A6AEC1-E188-49A2-ABE1-FCA863694BDA}"/>
              </a:ext>
            </a:extLst>
          </p:cNvPr>
          <p:cNvSpPr>
            <a:spLocks noGrp="1" noChangeArrowheads="1"/>
          </p:cNvSpPr>
          <p:nvPr>
            <p:ph idx="1"/>
          </p:nvPr>
        </p:nvSpPr>
        <p:spPr/>
        <p:txBody>
          <a:bodyPr/>
          <a:lstStyle/>
          <a:p>
            <a:pPr eaLnBrk="1" hangingPunct="1">
              <a:lnSpc>
                <a:spcPct val="90000"/>
              </a:lnSpc>
            </a:pPr>
            <a:r>
              <a:rPr lang="en-US" altLang="en-US" b="1"/>
              <a:t>Site-specific and written plan</a:t>
            </a:r>
            <a:r>
              <a:rPr lang="en-US" altLang="en-US"/>
              <a:t> that identifies and evaluates fall hazards on a jobsite, establishes the protection methods to be used, and assesses the ability of workers to follow related work rules and use equipment safely.</a:t>
            </a:r>
          </a:p>
        </p:txBody>
      </p:sp>
      <p:sp>
        <p:nvSpPr>
          <p:cNvPr id="34820" name="Rectangle 4">
            <a:extLst>
              <a:ext uri="{FF2B5EF4-FFF2-40B4-BE49-F238E27FC236}">
                <a16:creationId xmlns:a16="http://schemas.microsoft.com/office/drawing/2014/main" id="{9310EFB6-CF9B-4A24-8961-611B808FB7B3}"/>
              </a:ext>
            </a:extLst>
          </p:cNvPr>
          <p:cNvSpPr>
            <a:spLocks noChangeArrowheads="1"/>
          </p:cNvSpPr>
          <p:nvPr/>
        </p:nvSpPr>
        <p:spPr bwMode="auto">
          <a:xfrm>
            <a:off x="2514601" y="4724400"/>
            <a:ext cx="6761163" cy="523220"/>
          </a:xfrm>
          <a:prstGeom prst="rect">
            <a:avLst/>
          </a:prstGeom>
          <a:solidFill>
            <a:srgbClr val="FF0000"/>
          </a:solidFill>
          <a:ln w="38100" cmpd="dbl">
            <a:solidFill>
              <a:schemeClr val="tx1"/>
            </a:solidFill>
            <a:miter lim="800000"/>
            <a:headEnd/>
            <a:tailEnd/>
          </a:ln>
          <a:effectLst>
            <a:outerShdw dist="35921" dir="2700000" algn="ctr" rotWithShape="0">
              <a:schemeClr val="bg2"/>
            </a:outerShdw>
          </a:effectLst>
        </p:spPr>
        <p:txBody>
          <a:bodyPr lIns="0" rIns="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buFontTx/>
              <a:buNone/>
            </a:pPr>
            <a:r>
              <a:rPr lang="en-US" altLang="en-US" sz="2800" dirty="0"/>
              <a:t>	A </a:t>
            </a:r>
            <a:r>
              <a:rPr lang="en-US" altLang="en-US" sz="2800" i="1" dirty="0"/>
              <a:t>qualified person</a:t>
            </a:r>
            <a:r>
              <a:rPr lang="en-US" altLang="en-US" sz="2800" dirty="0"/>
              <a:t> develops the plan.</a:t>
            </a:r>
            <a:endParaRPr lang="en-US" altLang="en-US" sz="2800" dirty="0">
              <a:solidFill>
                <a:schemeClr val="bg2"/>
              </a:solidFill>
            </a:endParaRPr>
          </a:p>
        </p:txBody>
      </p:sp>
      <p:sp>
        <p:nvSpPr>
          <p:cNvPr id="34821" name="Rectangle 5">
            <a:extLst>
              <a:ext uri="{FF2B5EF4-FFF2-40B4-BE49-F238E27FC236}">
                <a16:creationId xmlns:a16="http://schemas.microsoft.com/office/drawing/2014/main" id="{697B7F8A-45BA-4E41-9AA8-A0AF73B40DBE}"/>
              </a:ext>
            </a:extLst>
          </p:cNvPr>
          <p:cNvSpPr>
            <a:spLocks noChangeArrowheads="1"/>
          </p:cNvSpPr>
          <p:nvPr/>
        </p:nvSpPr>
        <p:spPr bwMode="auto">
          <a:xfrm>
            <a:off x="2828925" y="5259388"/>
            <a:ext cx="7253288" cy="523220"/>
          </a:xfrm>
          <a:prstGeom prst="rect">
            <a:avLst/>
          </a:prstGeom>
          <a:solidFill>
            <a:srgbClr val="339966"/>
          </a:solidFill>
          <a:ln w="38100" cmpd="dbl">
            <a:solidFill>
              <a:schemeClr val="tx1"/>
            </a:solidFill>
            <a:miter lim="800000"/>
            <a:headEnd/>
            <a:tailEnd/>
          </a:ln>
          <a:effectLst>
            <a:outerShdw dist="35921" dir="2700000" algn="ctr" rotWithShape="0">
              <a:schemeClr val="bg2"/>
            </a:outerShdw>
          </a:effectLst>
        </p:spPr>
        <p:txBody>
          <a:bodyPr lIns="0" rIns="0">
            <a:spAutoFit/>
          </a:bodyPr>
          <a:lstStyle>
            <a:lvl1pPr marL="60325" indent="-60325">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buFontTx/>
              <a:buNone/>
            </a:pPr>
            <a:r>
              <a:rPr lang="en-US" altLang="en-US" sz="2800"/>
              <a:t>A</a:t>
            </a:r>
            <a:r>
              <a:rPr lang="en-US" altLang="en-US" sz="2800" i="1"/>
              <a:t> competent person</a:t>
            </a:r>
            <a:r>
              <a:rPr lang="en-US" altLang="en-US" sz="2800"/>
              <a:t> implements the plan.</a:t>
            </a:r>
          </a:p>
        </p:txBody>
      </p:sp>
    </p:spTree>
    <p:extLst>
      <p:ext uri="{BB962C8B-B14F-4D97-AF65-F5344CB8AC3E}">
        <p14:creationId xmlns:p14="http://schemas.microsoft.com/office/powerpoint/2010/main" val="1758754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CD21-B4F1-4C88-BFAB-19B0EFAF7751}"/>
              </a:ext>
            </a:extLst>
          </p:cNvPr>
          <p:cNvSpPr>
            <a:spLocks noGrp="1"/>
          </p:cNvSpPr>
          <p:nvPr>
            <p:ph type="title"/>
          </p:nvPr>
        </p:nvSpPr>
        <p:spPr/>
        <p:txBody>
          <a:bodyPr/>
          <a:lstStyle/>
          <a:p>
            <a:pPr>
              <a:defRPr/>
            </a:pPr>
            <a:r>
              <a:rPr lang="en-US" dirty="0"/>
              <a:t>Fall Protection Plan, cont.</a:t>
            </a:r>
          </a:p>
        </p:txBody>
      </p:sp>
      <p:sp>
        <p:nvSpPr>
          <p:cNvPr id="36867" name="Content Placeholder 2">
            <a:extLst>
              <a:ext uri="{FF2B5EF4-FFF2-40B4-BE49-F238E27FC236}">
                <a16:creationId xmlns:a16="http://schemas.microsoft.com/office/drawing/2014/main" id="{DCC1C4DC-C2C8-4F6F-BAB4-F81A6DD92497}"/>
              </a:ext>
            </a:extLst>
          </p:cNvPr>
          <p:cNvSpPr>
            <a:spLocks noGrp="1"/>
          </p:cNvSpPr>
          <p:nvPr>
            <p:ph idx="1"/>
          </p:nvPr>
        </p:nvSpPr>
        <p:spPr>
          <a:xfrm>
            <a:off x="1981200" y="1600201"/>
            <a:ext cx="8382000" cy="4525963"/>
          </a:xfrm>
        </p:spPr>
        <p:txBody>
          <a:bodyPr/>
          <a:lstStyle/>
          <a:p>
            <a:r>
              <a:rPr lang="en-US" altLang="en-US"/>
              <a:t>OSHA considers the implementation of a fall protection plan, outlining alternative fall protection measures, to be a </a:t>
            </a:r>
            <a:r>
              <a:rPr lang="en-US" altLang="en-US" b="1"/>
              <a:t>“last resort”</a:t>
            </a:r>
            <a:r>
              <a:rPr lang="en-US" altLang="en-US"/>
              <a:t>! </a:t>
            </a:r>
          </a:p>
          <a:p>
            <a:pPr lvl="1"/>
            <a:r>
              <a:rPr lang="en-US" altLang="en-US"/>
              <a:t>Allowed only where the other options for fall protection have been exhausted. </a:t>
            </a:r>
          </a:p>
        </p:txBody>
      </p:sp>
      <p:sp>
        <p:nvSpPr>
          <p:cNvPr id="4" name="TextBox 3">
            <a:extLst>
              <a:ext uri="{FF2B5EF4-FFF2-40B4-BE49-F238E27FC236}">
                <a16:creationId xmlns:a16="http://schemas.microsoft.com/office/drawing/2014/main" id="{6CCF6C36-3384-48D9-B138-5CD32B87610E}"/>
              </a:ext>
            </a:extLst>
          </p:cNvPr>
          <p:cNvSpPr txBox="1"/>
          <p:nvPr/>
        </p:nvSpPr>
        <p:spPr>
          <a:xfrm>
            <a:off x="1365901" y="6126164"/>
            <a:ext cx="7965141" cy="261610"/>
          </a:xfrm>
          <a:prstGeom prst="rect">
            <a:avLst/>
          </a:prstGeom>
          <a:noFill/>
        </p:spPr>
        <p:txBody>
          <a:bodyPr wrap="square">
            <a:spAutoFit/>
          </a:bodyPr>
          <a:lstStyle/>
          <a:p>
            <a:pPr eaLnBrk="1" hangingPunct="1">
              <a:defRPr/>
            </a:pPr>
            <a:r>
              <a:rPr lang="en-US" sz="1100" i="1" dirty="0">
                <a:solidFill>
                  <a:srgbClr val="000066"/>
                </a:solidFill>
              </a:rPr>
              <a:t>Source: Preamble to Final Fall Protection Rule, Section 3 - III. Summary and Explanation of the Final Rule, August 9, 1994</a:t>
            </a:r>
          </a:p>
        </p:txBody>
      </p:sp>
    </p:spTree>
    <p:extLst>
      <p:ext uri="{BB962C8B-B14F-4D97-AF65-F5344CB8AC3E}">
        <p14:creationId xmlns:p14="http://schemas.microsoft.com/office/powerpoint/2010/main" val="2028199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544F560-6872-4DA4-8F88-8F1E17310E72}"/>
              </a:ext>
            </a:extLst>
          </p:cNvPr>
          <p:cNvSpPr>
            <a:spLocks noGrp="1" noChangeArrowheads="1"/>
          </p:cNvSpPr>
          <p:nvPr>
            <p:ph type="title"/>
          </p:nvPr>
        </p:nvSpPr>
        <p:spPr>
          <a:xfrm>
            <a:off x="368440" y="457201"/>
            <a:ext cx="10972800" cy="1066800"/>
          </a:xfrm>
        </p:spPr>
        <p:txBody>
          <a:bodyPr/>
          <a:lstStyle/>
          <a:p>
            <a:pPr eaLnBrk="1" hangingPunct="1">
              <a:defRPr/>
            </a:pPr>
            <a:r>
              <a:rPr lang="en-US" dirty="0" smtClean="0"/>
              <a:t> Fall </a:t>
            </a:r>
            <a:r>
              <a:rPr lang="en-US" dirty="0"/>
              <a:t>Protection </a:t>
            </a:r>
            <a:r>
              <a:rPr lang="en-US" dirty="0" smtClean="0"/>
              <a:t>Plan </a:t>
            </a:r>
            <a:endParaRPr lang="en-US" dirty="0"/>
          </a:p>
        </p:txBody>
      </p:sp>
      <p:sp>
        <p:nvSpPr>
          <p:cNvPr id="43011" name="Rectangle 3">
            <a:extLst>
              <a:ext uri="{FF2B5EF4-FFF2-40B4-BE49-F238E27FC236}">
                <a16:creationId xmlns:a16="http://schemas.microsoft.com/office/drawing/2014/main" id="{38225AB8-0479-415E-BB7F-F7CF0CE81C42}"/>
              </a:ext>
            </a:extLst>
          </p:cNvPr>
          <p:cNvSpPr>
            <a:spLocks noGrp="1" noChangeArrowheads="1"/>
          </p:cNvSpPr>
          <p:nvPr>
            <p:ph type="body" sz="half" idx="1"/>
          </p:nvPr>
        </p:nvSpPr>
        <p:spPr>
          <a:xfrm>
            <a:off x="1523999" y="1524001"/>
            <a:ext cx="8745415" cy="4525963"/>
          </a:xfrm>
        </p:spPr>
        <p:txBody>
          <a:bodyPr/>
          <a:lstStyle/>
          <a:p>
            <a:pPr eaLnBrk="1" hangingPunct="1"/>
            <a:r>
              <a:rPr lang="en-US" altLang="en-US" dirty="0"/>
              <a:t>A fall protection plan must identify how and where fall protection will be used on the jobsite and also the safe work practices that will be used.</a:t>
            </a:r>
          </a:p>
        </p:txBody>
      </p:sp>
      <p:sp>
        <p:nvSpPr>
          <p:cNvPr id="43013" name="TextBox 5">
            <a:extLst>
              <a:ext uri="{FF2B5EF4-FFF2-40B4-BE49-F238E27FC236}">
                <a16:creationId xmlns:a16="http://schemas.microsoft.com/office/drawing/2014/main" id="{D6838FC9-F159-443F-951B-9EFE91884068}"/>
              </a:ext>
            </a:extLst>
          </p:cNvPr>
          <p:cNvSpPr txBox="1">
            <a:spLocks noChangeArrowheads="1"/>
          </p:cNvSpPr>
          <p:nvPr/>
        </p:nvSpPr>
        <p:spPr bwMode="auto">
          <a:xfrm>
            <a:off x="824753" y="4884270"/>
            <a:ext cx="9144000" cy="14224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lnSpc>
                <a:spcPct val="90000"/>
              </a:lnSpc>
              <a:spcBef>
                <a:spcPct val="0"/>
              </a:spcBef>
              <a:buFontTx/>
              <a:buNone/>
            </a:pPr>
            <a:r>
              <a:rPr lang="en-US" altLang="en-US" sz="2400" b="1">
                <a:solidFill>
                  <a:schemeClr val="tx1"/>
                </a:solidFill>
              </a:rPr>
              <a:t>NOTE: Prior to implementing a fall protection plan (1926.502(k)) </a:t>
            </a:r>
            <a:r>
              <a:rPr lang="en-US" altLang="en-US" sz="2400">
                <a:solidFill>
                  <a:srgbClr val="FF0000"/>
                </a:solidFill>
              </a:rPr>
              <a:t>the employer has the </a:t>
            </a:r>
            <a:r>
              <a:rPr lang="en-US" altLang="en-US" sz="2400" b="1">
                <a:solidFill>
                  <a:srgbClr val="FF0000"/>
                </a:solidFill>
              </a:rPr>
              <a:t>burden</a:t>
            </a:r>
            <a:r>
              <a:rPr lang="en-US" altLang="en-US" sz="2400">
                <a:solidFill>
                  <a:srgbClr val="FF0000"/>
                </a:solidFill>
              </a:rPr>
              <a:t> </a:t>
            </a:r>
            <a:r>
              <a:rPr lang="en-US" altLang="en-US" sz="2400">
                <a:solidFill>
                  <a:schemeClr val="tx1"/>
                </a:solidFill>
              </a:rPr>
              <a:t>to establish why the use of conventional fall protection is infeasible or creates a greater hazard</a:t>
            </a:r>
            <a:endParaRPr lang="en-US" altLang="en-US" sz="2400" b="1">
              <a:solidFill>
                <a:schemeClr val="tx1"/>
              </a:solidFill>
            </a:endParaRPr>
          </a:p>
        </p:txBody>
      </p:sp>
    </p:spTree>
    <p:extLst>
      <p:ext uri="{BB962C8B-B14F-4D97-AF65-F5344CB8AC3E}">
        <p14:creationId xmlns:p14="http://schemas.microsoft.com/office/powerpoint/2010/main" val="148249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16064C8-16BE-4C7E-85A7-B18EF6943EA2}"/>
              </a:ext>
            </a:extLst>
          </p:cNvPr>
          <p:cNvSpPr>
            <a:spLocks noGrp="1" noChangeArrowheads="1"/>
          </p:cNvSpPr>
          <p:nvPr>
            <p:ph type="title"/>
          </p:nvPr>
        </p:nvSpPr>
        <p:spPr/>
        <p:txBody>
          <a:bodyPr/>
          <a:lstStyle/>
          <a:p>
            <a:pPr eaLnBrk="1" hangingPunct="1">
              <a:defRPr/>
            </a:pPr>
            <a:r>
              <a:rPr lang="en-US" dirty="0" smtClean="0"/>
              <a:t> Fall </a:t>
            </a:r>
            <a:r>
              <a:rPr lang="en-US" dirty="0"/>
              <a:t>Protection </a:t>
            </a:r>
            <a:r>
              <a:rPr lang="en-US" dirty="0" smtClean="0"/>
              <a:t>Plan  </a:t>
            </a:r>
            <a:endParaRPr lang="en-US" dirty="0"/>
          </a:p>
        </p:txBody>
      </p:sp>
      <p:sp>
        <p:nvSpPr>
          <p:cNvPr id="45059" name="Rectangle 3">
            <a:extLst>
              <a:ext uri="{FF2B5EF4-FFF2-40B4-BE49-F238E27FC236}">
                <a16:creationId xmlns:a16="http://schemas.microsoft.com/office/drawing/2014/main" id="{363F972B-D55F-428B-83E9-E3A381887051}"/>
              </a:ext>
            </a:extLst>
          </p:cNvPr>
          <p:cNvSpPr>
            <a:spLocks noGrp="1" noChangeArrowheads="1"/>
          </p:cNvSpPr>
          <p:nvPr>
            <p:ph idx="1"/>
          </p:nvPr>
        </p:nvSpPr>
        <p:spPr>
          <a:xfrm>
            <a:off x="1104293" y="1853248"/>
            <a:ext cx="8946541" cy="4195481"/>
          </a:xfrm>
        </p:spPr>
        <p:txBody>
          <a:bodyPr/>
          <a:lstStyle/>
          <a:p>
            <a:pPr eaLnBrk="1" hangingPunct="1">
              <a:lnSpc>
                <a:spcPct val="90000"/>
              </a:lnSpc>
            </a:pPr>
            <a:r>
              <a:rPr lang="en-US" altLang="en-US" sz="2900" dirty="0"/>
              <a:t>Documents reasons why the use of conventional fall protection systems are infeasible or their use creates a greater hazard.</a:t>
            </a:r>
          </a:p>
          <a:p>
            <a:pPr eaLnBrk="1" hangingPunct="1">
              <a:lnSpc>
                <a:spcPct val="90000"/>
              </a:lnSpc>
            </a:pPr>
            <a:r>
              <a:rPr lang="en-US" altLang="en-US" sz="2900" dirty="0"/>
              <a:t>Includes a written discussion of other measures that will be taken to reduce or eliminate the fall hazard. </a:t>
            </a:r>
          </a:p>
          <a:p>
            <a:pPr eaLnBrk="1" hangingPunct="1">
              <a:lnSpc>
                <a:spcPct val="90000"/>
              </a:lnSpc>
            </a:pPr>
            <a:r>
              <a:rPr lang="en-US" altLang="en-US" sz="2900" dirty="0"/>
              <a:t>Identifies locations where conventional fall protection cannot be used and then classify these areas as </a:t>
            </a:r>
            <a:r>
              <a:rPr lang="en-US" altLang="en-US" sz="2900" i="1" dirty="0"/>
              <a:t>controlled access zones (CAZ).</a:t>
            </a:r>
          </a:p>
          <a:p>
            <a:pPr eaLnBrk="1" hangingPunct="1">
              <a:lnSpc>
                <a:spcPct val="90000"/>
              </a:lnSpc>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45387624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D855-E897-4D9D-9527-EC7E9318DAF3}"/>
              </a:ext>
            </a:extLst>
          </p:cNvPr>
          <p:cNvSpPr>
            <a:spLocks noGrp="1"/>
          </p:cNvSpPr>
          <p:nvPr>
            <p:ph type="title"/>
          </p:nvPr>
        </p:nvSpPr>
        <p:spPr/>
        <p:txBody>
          <a:bodyPr/>
          <a:lstStyle/>
          <a:p>
            <a:pPr>
              <a:defRPr/>
            </a:pPr>
            <a:r>
              <a:rPr lang="en-US" dirty="0"/>
              <a:t>Fall Protection Plan, </a:t>
            </a:r>
            <a:r>
              <a:rPr lang="en-US" sz="3600" dirty="0" smtClean="0"/>
              <a:t>cont. </a:t>
            </a:r>
            <a:endParaRPr lang="en-US" sz="3600" dirty="0"/>
          </a:p>
        </p:txBody>
      </p:sp>
      <p:sp>
        <p:nvSpPr>
          <p:cNvPr id="47107" name="Content Placeholder 2">
            <a:extLst>
              <a:ext uri="{FF2B5EF4-FFF2-40B4-BE49-F238E27FC236}">
                <a16:creationId xmlns:a16="http://schemas.microsoft.com/office/drawing/2014/main" id="{811D6ECC-3D89-46E0-9788-73E53E67B11B}"/>
              </a:ext>
            </a:extLst>
          </p:cNvPr>
          <p:cNvSpPr>
            <a:spLocks noGrp="1"/>
          </p:cNvSpPr>
          <p:nvPr>
            <p:ph idx="1"/>
          </p:nvPr>
        </p:nvSpPr>
        <p:spPr/>
        <p:txBody>
          <a:bodyPr/>
          <a:lstStyle/>
          <a:p>
            <a:r>
              <a:rPr lang="en-US" altLang="en-US"/>
              <a:t>Must be </a:t>
            </a:r>
            <a:r>
              <a:rPr lang="en-US" altLang="en-US" b="1"/>
              <a:t>written </a:t>
            </a:r>
            <a:r>
              <a:rPr lang="en-US" altLang="en-US" b="1" u="sng"/>
              <a:t>and</a:t>
            </a:r>
            <a:r>
              <a:rPr lang="en-US" altLang="en-US" b="1"/>
              <a:t> site specific </a:t>
            </a:r>
          </a:p>
          <a:p>
            <a:r>
              <a:rPr lang="en-US" altLang="en-US"/>
              <a:t>A written plan developed for the repetitive use for a particular style/model home would be considered </a:t>
            </a:r>
            <a:r>
              <a:rPr lang="en-US" altLang="en-US" b="1"/>
              <a:t>site-specific </a:t>
            </a:r>
            <a:r>
              <a:rPr lang="en-US" altLang="en-US"/>
              <a:t>with respect to a particular site only if it fully addresses all issues related to fall protection at that site </a:t>
            </a:r>
            <a:endParaRPr lang="en-US" altLang="en-US" b="1"/>
          </a:p>
        </p:txBody>
      </p:sp>
    </p:spTree>
    <p:extLst>
      <p:ext uri="{BB962C8B-B14F-4D97-AF65-F5344CB8AC3E}">
        <p14:creationId xmlns:p14="http://schemas.microsoft.com/office/powerpoint/2010/main" val="3964679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779DA1C1-A06E-457B-B10F-E034685F5639}"/>
              </a:ext>
            </a:extLst>
          </p:cNvPr>
          <p:cNvSpPr>
            <a:spLocks noGrp="1" noChangeArrowheads="1"/>
          </p:cNvSpPr>
          <p:nvPr>
            <p:ph type="title"/>
          </p:nvPr>
        </p:nvSpPr>
        <p:spPr/>
        <p:txBody>
          <a:bodyPr/>
          <a:lstStyle/>
          <a:p>
            <a:pPr eaLnBrk="1" hangingPunct="1">
              <a:defRPr/>
            </a:pPr>
            <a:r>
              <a:rPr lang="en-US" dirty="0"/>
              <a:t>Fall Protection Plan, </a:t>
            </a:r>
            <a:r>
              <a:rPr lang="en-US" sz="3600" dirty="0"/>
              <a:t>cont</a:t>
            </a:r>
            <a:r>
              <a:rPr lang="en-US" sz="3600" dirty="0" smtClean="0"/>
              <a:t>.  </a:t>
            </a:r>
            <a:endParaRPr lang="en-US" sz="3600" dirty="0"/>
          </a:p>
        </p:txBody>
      </p:sp>
      <p:sp>
        <p:nvSpPr>
          <p:cNvPr id="49155" name="Rectangle 3">
            <a:extLst>
              <a:ext uri="{FF2B5EF4-FFF2-40B4-BE49-F238E27FC236}">
                <a16:creationId xmlns:a16="http://schemas.microsoft.com/office/drawing/2014/main" id="{9E3CAE44-CB2A-4BD5-AB40-A885F2FA8729}"/>
              </a:ext>
            </a:extLst>
          </p:cNvPr>
          <p:cNvSpPr>
            <a:spLocks noGrp="1" noChangeArrowheads="1"/>
          </p:cNvSpPr>
          <p:nvPr>
            <p:ph idx="1"/>
          </p:nvPr>
        </p:nvSpPr>
        <p:spPr>
          <a:xfrm>
            <a:off x="462224" y="1524001"/>
            <a:ext cx="9748576" cy="4937089"/>
          </a:xfrm>
        </p:spPr>
        <p:txBody>
          <a:bodyPr>
            <a:normAutofit/>
          </a:bodyPr>
          <a:lstStyle/>
          <a:p>
            <a:pPr eaLnBrk="1" hangingPunct="1"/>
            <a:r>
              <a:rPr lang="en-US" altLang="en-US" sz="2600" dirty="0"/>
              <a:t>Write it down &amp; keep at jobsite</a:t>
            </a:r>
          </a:p>
          <a:p>
            <a:pPr eaLnBrk="1" hangingPunct="1"/>
            <a:r>
              <a:rPr lang="en-US" altLang="en-US" sz="2600" dirty="0"/>
              <a:t>Must be kept current and up-to-date</a:t>
            </a:r>
          </a:p>
          <a:p>
            <a:pPr eaLnBrk="1" hangingPunct="1"/>
            <a:r>
              <a:rPr lang="en-US" altLang="en-US" sz="2600" dirty="0"/>
              <a:t>Implementation/supervision by designated individuals</a:t>
            </a:r>
          </a:p>
          <a:p>
            <a:pPr eaLnBrk="1" hangingPunct="1"/>
            <a:r>
              <a:rPr lang="en-US" altLang="en-US" sz="2600" dirty="0"/>
              <a:t>Must include:</a:t>
            </a:r>
          </a:p>
          <a:p>
            <a:pPr lvl="1" eaLnBrk="1" hangingPunct="1"/>
            <a:r>
              <a:rPr lang="en-US" altLang="en-US" dirty="0"/>
              <a:t>Reasons “conventional” fall protection are infeasible or create greater hazard</a:t>
            </a:r>
          </a:p>
          <a:p>
            <a:pPr lvl="1" eaLnBrk="1" hangingPunct="1"/>
            <a:r>
              <a:rPr lang="en-US" altLang="en-US" dirty="0"/>
              <a:t>Alternative measures to </a:t>
            </a:r>
            <a:r>
              <a:rPr lang="en-US" altLang="en-US" b="1" dirty="0"/>
              <a:t>reduce</a:t>
            </a:r>
            <a:r>
              <a:rPr lang="en-US" altLang="en-US" dirty="0"/>
              <a:t> </a:t>
            </a:r>
            <a:r>
              <a:rPr lang="en-US" altLang="en-US" u="sng" dirty="0"/>
              <a:t>or</a:t>
            </a:r>
            <a:r>
              <a:rPr lang="en-US" altLang="en-US" dirty="0"/>
              <a:t> </a:t>
            </a:r>
            <a:r>
              <a:rPr lang="en-US" altLang="en-US" b="1" dirty="0"/>
              <a:t>eliminate</a:t>
            </a:r>
            <a:r>
              <a:rPr lang="en-US" altLang="en-US" dirty="0"/>
              <a:t> </a:t>
            </a:r>
            <a:r>
              <a:rPr lang="en-US" altLang="en-US" dirty="0">
                <a:solidFill>
                  <a:srgbClr val="FF0000"/>
                </a:solidFill>
              </a:rPr>
              <a:t>fall hazards</a:t>
            </a:r>
          </a:p>
          <a:p>
            <a:pPr lvl="1" eaLnBrk="1" hangingPunct="1"/>
            <a:r>
              <a:rPr lang="en-US" altLang="en-US" dirty="0"/>
              <a:t>Location and who can work in Controlled Access Zone (CAZ)</a:t>
            </a:r>
          </a:p>
        </p:txBody>
      </p:sp>
    </p:spTree>
    <p:extLst>
      <p:ext uri="{BB962C8B-B14F-4D97-AF65-F5344CB8AC3E}">
        <p14:creationId xmlns:p14="http://schemas.microsoft.com/office/powerpoint/2010/main" val="32618915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Copyright Information </a:t>
            </a:r>
            <a:r>
              <a:rPr lang="en-US" dirty="0">
                <a:latin typeface="Arial" panose="020B0604020202020204" pitchFamily="34" charset="0"/>
                <a:cs typeface="Arial" panose="020B0604020202020204" pitchFamily="34" charset="0"/>
              </a:rPr>
              <a:t>© 2018 </a:t>
            </a:r>
            <a:endParaRPr lang="en-US" dirty="0"/>
          </a:p>
        </p:txBody>
      </p:sp>
      <p:sp>
        <p:nvSpPr>
          <p:cNvPr id="3" name="Content Placeholder 2"/>
          <p:cNvSpPr>
            <a:spLocks noGrp="1"/>
          </p:cNvSpPr>
          <p:nvPr>
            <p:ph idx="1"/>
          </p:nvPr>
        </p:nvSpPr>
        <p:spPr>
          <a:xfrm>
            <a:off x="1103312" y="1664208"/>
            <a:ext cx="9339136" cy="4584191"/>
          </a:xfrm>
        </p:spPr>
        <p:txBody>
          <a:bodyPr>
            <a:normAutofit fontScale="70000" lnSpcReduction="20000"/>
          </a:bodyPr>
          <a:lstStyle/>
          <a:p>
            <a:r>
              <a:rPr lang="en-US" dirty="0">
                <a:latin typeface="Arial" panose="020B0604020202020204" pitchFamily="34" charset="0"/>
                <a:cs typeface="Arial" panose="020B0604020202020204" pitchFamily="34" charset="0"/>
              </a:rPr>
              <a:t>This material is the copyrighted property of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a:t>
            </a:r>
            <a:r>
              <a:rPr lang="en-US" dirty="0">
                <a:latin typeface="Arial" panose="020B0604020202020204" pitchFamily="34" charset="0"/>
                <a:cs typeface="Arial" panose="020B0604020202020204" pitchFamily="34" charset="0"/>
              </a:rPr>
              <a:t>. By federal regulation, OSHA reserves a license to use and disseminate such material for the purpose of promoting safety and health in the workplace.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 </a:t>
            </a:r>
            <a:r>
              <a:rPr lang="en-US" dirty="0">
                <a:latin typeface="Arial" panose="020B0604020202020204" pitchFamily="34" charset="0"/>
                <a:cs typeface="Arial" panose="020B0604020202020204" pitchFamily="34" charset="0"/>
              </a:rPr>
              <a:t>hereby authorizes employers and workplace safety and health professionals to use this material, distributed by or through OSHA, in their workplaces or practices in accordance with the guidance contained in the material.</a:t>
            </a:r>
          </a:p>
          <a:p>
            <a:r>
              <a:rPr lang="en-US" dirty="0">
                <a:latin typeface="Arial" panose="020B0604020202020204" pitchFamily="34" charset="0"/>
                <a:cs typeface="Arial" panose="020B0604020202020204" pitchFamily="34"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endParaRPr lang="en-US" dirty="0"/>
          </a:p>
        </p:txBody>
      </p:sp>
    </p:spTree>
    <p:extLst>
      <p:ext uri="{BB962C8B-B14F-4D97-AF65-F5344CB8AC3E}">
        <p14:creationId xmlns:p14="http://schemas.microsoft.com/office/powerpoint/2010/main" val="512387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A880A08-46F0-4AE4-AFDB-8D0BDB1243B2}"/>
              </a:ext>
            </a:extLst>
          </p:cNvPr>
          <p:cNvSpPr>
            <a:spLocks noGrp="1" noChangeArrowheads="1"/>
          </p:cNvSpPr>
          <p:nvPr>
            <p:ph type="title"/>
          </p:nvPr>
        </p:nvSpPr>
        <p:spPr>
          <a:xfrm>
            <a:off x="646111" y="452718"/>
            <a:ext cx="11134763" cy="1400530"/>
          </a:xfrm>
        </p:spPr>
        <p:txBody>
          <a:bodyPr/>
          <a:lstStyle/>
          <a:p>
            <a:pPr eaLnBrk="1" hangingPunct="1">
              <a:defRPr/>
            </a:pPr>
            <a:r>
              <a:rPr lang="en-US" sz="3600" dirty="0"/>
              <a:t>Establishing a Controlled Access Zone (CAZ)</a:t>
            </a:r>
          </a:p>
        </p:txBody>
      </p:sp>
      <p:sp>
        <p:nvSpPr>
          <p:cNvPr id="51203" name="Rectangle 3">
            <a:extLst>
              <a:ext uri="{FF2B5EF4-FFF2-40B4-BE49-F238E27FC236}">
                <a16:creationId xmlns:a16="http://schemas.microsoft.com/office/drawing/2014/main" id="{421FAC9D-A10B-40C0-B0C4-714F59B86110}"/>
              </a:ext>
            </a:extLst>
          </p:cNvPr>
          <p:cNvSpPr>
            <a:spLocks noGrp="1" noChangeArrowheads="1"/>
          </p:cNvSpPr>
          <p:nvPr>
            <p:ph idx="1"/>
          </p:nvPr>
        </p:nvSpPr>
        <p:spPr/>
        <p:txBody>
          <a:bodyPr/>
          <a:lstStyle/>
          <a:p>
            <a:pPr eaLnBrk="1" hangingPunct="1"/>
            <a:r>
              <a:rPr lang="en-US" altLang="en-US" dirty="0"/>
              <a:t>Designated/restricted work area that may have increased hazards related to otherwise unprotected fall hazards and/or falling material.</a:t>
            </a:r>
          </a:p>
          <a:p>
            <a:pPr eaLnBrk="1" hangingPunct="1"/>
            <a:r>
              <a:rPr lang="en-US" altLang="en-US" dirty="0"/>
              <a:t>Restricts access to processes found in this hazard category: </a:t>
            </a:r>
          </a:p>
          <a:p>
            <a:pPr lvl="1" eaLnBrk="1" hangingPunct="1"/>
            <a:r>
              <a:rPr lang="en-US" altLang="en-US" dirty="0"/>
              <a:t>Leading Edges</a:t>
            </a:r>
          </a:p>
          <a:p>
            <a:pPr eaLnBrk="1" hangingPunct="1"/>
            <a:endParaRPr lang="en-US" altLang="en-US" dirty="0"/>
          </a:p>
        </p:txBody>
      </p:sp>
    </p:spTree>
    <p:extLst>
      <p:ext uri="{BB962C8B-B14F-4D97-AF65-F5344CB8AC3E}">
        <p14:creationId xmlns:p14="http://schemas.microsoft.com/office/powerpoint/2010/main" val="37331356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A880A08-46F0-4AE4-AFDB-8D0BDB1243B2}"/>
              </a:ext>
            </a:extLst>
          </p:cNvPr>
          <p:cNvSpPr>
            <a:spLocks noGrp="1" noChangeArrowheads="1"/>
          </p:cNvSpPr>
          <p:nvPr>
            <p:ph type="title"/>
          </p:nvPr>
        </p:nvSpPr>
        <p:spPr>
          <a:xfrm>
            <a:off x="646111" y="452718"/>
            <a:ext cx="11134763" cy="1400530"/>
          </a:xfrm>
        </p:spPr>
        <p:txBody>
          <a:bodyPr/>
          <a:lstStyle/>
          <a:p>
            <a:pPr eaLnBrk="1" hangingPunct="1">
              <a:defRPr/>
            </a:pPr>
            <a:r>
              <a:rPr lang="en-US" sz="3600" dirty="0"/>
              <a:t>Requirements for a CAZ</a:t>
            </a:r>
          </a:p>
        </p:txBody>
      </p:sp>
      <p:sp>
        <p:nvSpPr>
          <p:cNvPr id="51203" name="Rectangle 3">
            <a:extLst>
              <a:ext uri="{FF2B5EF4-FFF2-40B4-BE49-F238E27FC236}">
                <a16:creationId xmlns:a16="http://schemas.microsoft.com/office/drawing/2014/main" id="{421FAC9D-A10B-40C0-B0C4-714F59B86110}"/>
              </a:ext>
            </a:extLst>
          </p:cNvPr>
          <p:cNvSpPr>
            <a:spLocks noGrp="1" noChangeArrowheads="1"/>
          </p:cNvSpPr>
          <p:nvPr>
            <p:ph idx="1"/>
          </p:nvPr>
        </p:nvSpPr>
        <p:spPr>
          <a:xfrm>
            <a:off x="1071415" y="1608700"/>
            <a:ext cx="8946541" cy="4195481"/>
          </a:xfrm>
        </p:spPr>
        <p:txBody>
          <a:bodyPr/>
          <a:lstStyle/>
          <a:p>
            <a:pPr marL="0" indent="0">
              <a:lnSpc>
                <a:spcPct val="90000"/>
              </a:lnSpc>
              <a:buNone/>
            </a:pPr>
            <a:r>
              <a:rPr lang="en-US" altLang="en-US" dirty="0"/>
              <a:t>The competent person must:</a:t>
            </a:r>
          </a:p>
          <a:p>
            <a:pPr>
              <a:lnSpc>
                <a:spcPct val="90000"/>
              </a:lnSpc>
            </a:pPr>
            <a:r>
              <a:rPr lang="en-US" altLang="en-US" dirty="0"/>
              <a:t>Determine where to place the boundaries of a CAZ.</a:t>
            </a:r>
          </a:p>
          <a:p>
            <a:pPr>
              <a:lnSpc>
                <a:spcPct val="90000"/>
              </a:lnSpc>
            </a:pPr>
            <a:r>
              <a:rPr lang="en-US" altLang="en-US" dirty="0"/>
              <a:t>Ensure that the requirements of the fall protection plan are in place before work begins in a CAZ.</a:t>
            </a:r>
          </a:p>
          <a:p>
            <a:pPr>
              <a:lnSpc>
                <a:spcPct val="90000"/>
              </a:lnSpc>
            </a:pPr>
            <a:r>
              <a:rPr lang="en-US" altLang="en-US" dirty="0"/>
              <a:t>Monitor workers while they are in a CAZ; correct any unsafe practices or conditions immediately.</a:t>
            </a:r>
          </a:p>
          <a:p>
            <a:pPr eaLnBrk="1" hangingPunct="1"/>
            <a:endParaRPr lang="en-US" altLang="en-US" dirty="0"/>
          </a:p>
        </p:txBody>
      </p:sp>
    </p:spTree>
    <p:extLst>
      <p:ext uri="{BB962C8B-B14F-4D97-AF65-F5344CB8AC3E}">
        <p14:creationId xmlns:p14="http://schemas.microsoft.com/office/powerpoint/2010/main" val="12376248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7A880A08-46F0-4AE4-AFDB-8D0BDB1243B2}"/>
              </a:ext>
            </a:extLst>
          </p:cNvPr>
          <p:cNvSpPr>
            <a:spLocks noGrp="1" noChangeArrowheads="1"/>
          </p:cNvSpPr>
          <p:nvPr>
            <p:ph type="title"/>
          </p:nvPr>
        </p:nvSpPr>
        <p:spPr>
          <a:xfrm>
            <a:off x="646111" y="633471"/>
            <a:ext cx="11134763" cy="1400530"/>
          </a:xfrm>
        </p:spPr>
        <p:txBody>
          <a:bodyPr/>
          <a:lstStyle/>
          <a:p>
            <a:pPr eaLnBrk="1" hangingPunct="1">
              <a:defRPr/>
            </a:pPr>
            <a:r>
              <a:rPr lang="en-US" sz="3600" dirty="0"/>
              <a:t>Requirements for a </a:t>
            </a:r>
            <a:r>
              <a:rPr lang="en-US" sz="3600" dirty="0" smtClean="0"/>
              <a:t>CAZ </a:t>
            </a:r>
            <a:endParaRPr lang="en-US" sz="3600" dirty="0"/>
          </a:p>
        </p:txBody>
      </p:sp>
      <p:sp>
        <p:nvSpPr>
          <p:cNvPr id="51203" name="Rectangle 3">
            <a:extLst>
              <a:ext uri="{FF2B5EF4-FFF2-40B4-BE49-F238E27FC236}">
                <a16:creationId xmlns:a16="http://schemas.microsoft.com/office/drawing/2014/main" id="{421FAC9D-A10B-40C0-B0C4-714F59B86110}"/>
              </a:ext>
            </a:extLst>
          </p:cNvPr>
          <p:cNvSpPr>
            <a:spLocks noGrp="1" noChangeArrowheads="1"/>
          </p:cNvSpPr>
          <p:nvPr>
            <p:ph idx="1"/>
          </p:nvPr>
        </p:nvSpPr>
        <p:spPr>
          <a:xfrm>
            <a:off x="1082047" y="1831984"/>
            <a:ext cx="9178371" cy="4195481"/>
          </a:xfrm>
        </p:spPr>
        <p:txBody>
          <a:bodyPr/>
          <a:lstStyle/>
          <a:p>
            <a:pPr marL="0" indent="0">
              <a:lnSpc>
                <a:spcPct val="90000"/>
              </a:lnSpc>
              <a:buNone/>
            </a:pPr>
            <a:r>
              <a:rPr lang="en-US" altLang="en-US" dirty="0"/>
              <a:t>The controlled access zone must be:</a:t>
            </a:r>
          </a:p>
          <a:p>
            <a:r>
              <a:rPr lang="en-US" altLang="en-US" dirty="0"/>
              <a:t>Posted at the perimeter in plain view.</a:t>
            </a:r>
          </a:p>
          <a:p>
            <a:r>
              <a:rPr lang="en-US" altLang="en-US" dirty="0"/>
              <a:t>Clearly visible to a person approaching the area.</a:t>
            </a:r>
          </a:p>
          <a:p>
            <a:r>
              <a:rPr lang="en-US" altLang="en-US" dirty="0"/>
              <a:t>Restricted to authorized personnel.</a:t>
            </a:r>
          </a:p>
          <a:p>
            <a:pPr eaLnBrk="1" hangingPunct="1"/>
            <a:endParaRPr lang="en-US" altLang="en-US" dirty="0"/>
          </a:p>
        </p:txBody>
      </p:sp>
    </p:spTree>
    <p:extLst>
      <p:ext uri="{BB962C8B-B14F-4D97-AF65-F5344CB8AC3E}">
        <p14:creationId xmlns:p14="http://schemas.microsoft.com/office/powerpoint/2010/main" val="53741018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1833-4579-47AA-BE93-8C3EBBB928C8}"/>
              </a:ext>
            </a:extLst>
          </p:cNvPr>
          <p:cNvSpPr>
            <a:spLocks noGrp="1"/>
          </p:cNvSpPr>
          <p:nvPr>
            <p:ph type="title"/>
          </p:nvPr>
        </p:nvSpPr>
        <p:spPr/>
        <p:txBody>
          <a:bodyPr/>
          <a:lstStyle/>
          <a:p>
            <a:pPr>
              <a:defRPr/>
            </a:pPr>
            <a:r>
              <a:rPr lang="en-US" dirty="0"/>
              <a:t>Evaluation Section	</a:t>
            </a:r>
          </a:p>
        </p:txBody>
      </p:sp>
      <p:sp>
        <p:nvSpPr>
          <p:cNvPr id="59395" name="Content Placeholder 2">
            <a:extLst>
              <a:ext uri="{FF2B5EF4-FFF2-40B4-BE49-F238E27FC236}">
                <a16:creationId xmlns:a16="http://schemas.microsoft.com/office/drawing/2014/main" id="{04BCD773-C2E1-43F8-BF74-DCC716B6A7AC}"/>
              </a:ext>
            </a:extLst>
          </p:cNvPr>
          <p:cNvSpPr>
            <a:spLocks noGrp="1"/>
          </p:cNvSpPr>
          <p:nvPr>
            <p:ph idx="1"/>
          </p:nvPr>
        </p:nvSpPr>
        <p:spPr>
          <a:xfrm>
            <a:off x="1104293" y="1681129"/>
            <a:ext cx="8946541" cy="4195481"/>
          </a:xfrm>
        </p:spPr>
        <p:txBody>
          <a:bodyPr/>
          <a:lstStyle/>
          <a:p>
            <a:r>
              <a:rPr lang="en-US" altLang="en-US" dirty="0"/>
              <a:t>The following section is meant to provide an open forum for discussion between attendees and instructors. </a:t>
            </a:r>
          </a:p>
          <a:p>
            <a:r>
              <a:rPr lang="en-US" altLang="en-US" dirty="0"/>
              <a:t>Note: The practices and procedures shown </a:t>
            </a:r>
            <a:r>
              <a:rPr lang="en-US" altLang="en-US" b="1" dirty="0"/>
              <a:t>may or may not </a:t>
            </a:r>
            <a:r>
              <a:rPr lang="en-US" altLang="en-US" dirty="0"/>
              <a:t>meet the intent of OSHA’s Subpart M-Fall Protection requirements, check with your Local OSHA Area Office prior to implementing alternative fall protection procedures.</a:t>
            </a:r>
          </a:p>
        </p:txBody>
      </p:sp>
    </p:spTree>
    <p:extLst>
      <p:ext uri="{BB962C8B-B14F-4D97-AF65-F5344CB8AC3E}">
        <p14:creationId xmlns:p14="http://schemas.microsoft.com/office/powerpoint/2010/main" val="3192559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Discuss Fall Hazards</a:t>
            </a:r>
            <a:endParaRPr lang="en-US" dirty="0"/>
          </a:p>
        </p:txBody>
      </p:sp>
      <p:pic>
        <p:nvPicPr>
          <p:cNvPr id="61444" name="Picture 4" descr="Image shows a worker placing floor joists while standing on the ground." title="Image 4.21">
            <a:extLst>
              <a:ext uri="{FF2B5EF4-FFF2-40B4-BE49-F238E27FC236}">
                <a16:creationId xmlns:a16="http://schemas.microsoft.com/office/drawing/2014/main" id="{6231560D-5813-45EB-A10D-7FCC2850FC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86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445" name="Straight Arrow Connector 6" descr="Arrow pointing to constuction worker.">
            <a:extLst>
              <a:ext uri="{FF2B5EF4-FFF2-40B4-BE49-F238E27FC236}">
                <a16:creationId xmlns:a16="http://schemas.microsoft.com/office/drawing/2014/main" id="{C580EED5-760C-436D-9E0A-68498D7D275E}"/>
              </a:ext>
            </a:extLst>
          </p:cNvPr>
          <p:cNvCxnSpPr>
            <a:cxnSpLocks noChangeShapeType="1"/>
          </p:cNvCxnSpPr>
          <p:nvPr/>
        </p:nvCxnSpPr>
        <p:spPr bwMode="auto">
          <a:xfrm flipH="1">
            <a:off x="8458200" y="679626"/>
            <a:ext cx="2283488" cy="1911174"/>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1446" name="TextBox 11">
            <a:extLst>
              <a:ext uri="{FF2B5EF4-FFF2-40B4-BE49-F238E27FC236}">
                <a16:creationId xmlns:a16="http://schemas.microsoft.com/office/drawing/2014/main" id="{7C4CC06F-6E59-4F08-8CC2-A03F3CD821A3}"/>
              </a:ext>
            </a:extLst>
          </p:cNvPr>
          <p:cNvSpPr txBox="1">
            <a:spLocks noChangeArrowheads="1"/>
          </p:cNvSpPr>
          <p:nvPr/>
        </p:nvSpPr>
        <p:spPr bwMode="auto">
          <a:xfrm>
            <a:off x="8991600" y="-81223"/>
            <a:ext cx="32004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Is conventional fall protection required?</a:t>
            </a:r>
          </a:p>
        </p:txBody>
      </p:sp>
    </p:spTree>
    <p:extLst>
      <p:ext uri="{BB962C8B-B14F-4D97-AF65-F5344CB8AC3E}">
        <p14:creationId xmlns:p14="http://schemas.microsoft.com/office/powerpoint/2010/main" val="365869929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 Discuss Fall Hazards</a:t>
            </a:r>
            <a:endParaRPr lang="en-US" dirty="0"/>
          </a:p>
        </p:txBody>
      </p:sp>
      <p:pic>
        <p:nvPicPr>
          <p:cNvPr id="6" name="Picture 4" descr="Image shows a worker placing floor sheathing while standing on the ground. " title="Image 4.22">
            <a:extLst>
              <a:ext uri="{FF2B5EF4-FFF2-40B4-BE49-F238E27FC236}">
                <a16:creationId xmlns:a16="http://schemas.microsoft.com/office/drawing/2014/main" id="{AF200DB9-0108-4572-9D18-093E9BAC6D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81223"/>
            <a:ext cx="9355015" cy="701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11">
            <a:extLst>
              <a:ext uri="{FF2B5EF4-FFF2-40B4-BE49-F238E27FC236}">
                <a16:creationId xmlns:a16="http://schemas.microsoft.com/office/drawing/2014/main" id="{7C4CC06F-6E59-4F08-8CC2-A03F3CD821A3}"/>
              </a:ext>
            </a:extLst>
          </p:cNvPr>
          <p:cNvSpPr txBox="1">
            <a:spLocks noChangeArrowheads="1"/>
          </p:cNvSpPr>
          <p:nvPr/>
        </p:nvSpPr>
        <p:spPr bwMode="auto">
          <a:xfrm>
            <a:off x="8991600" y="-81223"/>
            <a:ext cx="32004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smtClean="0">
                <a:solidFill>
                  <a:schemeClr val="tx1"/>
                </a:solidFill>
              </a:rPr>
              <a:t> Discuss</a:t>
            </a:r>
            <a:r>
              <a:rPr lang="en-US" altLang="en-US" sz="1800" b="1" dirty="0">
                <a:solidFill>
                  <a:schemeClr val="tx1"/>
                </a:solidFill>
              </a:rPr>
              <a:t>: Is conventional fall protection required?</a:t>
            </a:r>
          </a:p>
        </p:txBody>
      </p:sp>
      <p:cxnSp>
        <p:nvCxnSpPr>
          <p:cNvPr id="61445" name="Straight Arrow Connector 6" descr="Arrow pointing to construction worker.">
            <a:extLst>
              <a:ext uri="{FF2B5EF4-FFF2-40B4-BE49-F238E27FC236}">
                <a16:creationId xmlns:a16="http://schemas.microsoft.com/office/drawing/2014/main" id="{C580EED5-760C-436D-9E0A-68498D7D275E}"/>
              </a:ext>
            </a:extLst>
          </p:cNvPr>
          <p:cNvCxnSpPr>
            <a:cxnSpLocks noChangeShapeType="1"/>
          </p:cNvCxnSpPr>
          <p:nvPr/>
        </p:nvCxnSpPr>
        <p:spPr bwMode="auto">
          <a:xfrm flipH="1">
            <a:off x="6705600" y="679626"/>
            <a:ext cx="4036088" cy="237926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073742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  Discuss Fall Hazards</a:t>
            </a:r>
            <a:endParaRPr lang="en-US" dirty="0"/>
          </a:p>
        </p:txBody>
      </p:sp>
      <p:pic>
        <p:nvPicPr>
          <p:cNvPr id="65540" name="Picture 3" descr="Image shows multiple workers wearing a PFAS with SRL while installing floor sheathing." title="Image 4.23">
            <a:extLst>
              <a:ext uri="{FF2B5EF4-FFF2-40B4-BE49-F238E27FC236}">
                <a16:creationId xmlns:a16="http://schemas.microsoft.com/office/drawing/2014/main" id="{0DBF257D-36F5-41B1-B313-40BA6F8858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10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a:extLst>
              <a:ext uri="{FF2B5EF4-FFF2-40B4-BE49-F238E27FC236}">
                <a16:creationId xmlns:a16="http://schemas.microsoft.com/office/drawing/2014/main" id="{D1D5156A-3841-4A4B-A7A2-5400B68BE30C}"/>
              </a:ext>
            </a:extLst>
          </p:cNvPr>
          <p:cNvSpPr txBox="1">
            <a:spLocks noChangeArrowheads="1"/>
          </p:cNvSpPr>
          <p:nvPr/>
        </p:nvSpPr>
        <p:spPr bwMode="auto">
          <a:xfrm>
            <a:off x="8832501" y="0"/>
            <a:ext cx="3359499"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Is this the correct application for conventional fall protection?</a:t>
            </a:r>
          </a:p>
        </p:txBody>
      </p:sp>
    </p:spTree>
    <p:extLst>
      <p:ext uri="{BB962C8B-B14F-4D97-AF65-F5344CB8AC3E}">
        <p14:creationId xmlns:p14="http://schemas.microsoft.com/office/powerpoint/2010/main" val="3634481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AD01833-4579-47AA-BE93-8C3EBBB928C8}"/>
              </a:ext>
            </a:extLst>
          </p:cNvPr>
          <p:cNvSpPr>
            <a:spLocks noGrp="1"/>
          </p:cNvSpPr>
          <p:nvPr>
            <p:ph type="title"/>
          </p:nvPr>
        </p:nvSpPr>
        <p:spPr>
          <a:xfrm>
            <a:off x="1828800" y="452718"/>
            <a:ext cx="8222034" cy="1400530"/>
          </a:xfrm>
        </p:spPr>
        <p:txBody>
          <a:bodyPr/>
          <a:lstStyle/>
          <a:p>
            <a:pPr>
              <a:defRPr/>
            </a:pPr>
            <a:r>
              <a:rPr lang="en-US" dirty="0" smtClean="0"/>
              <a:t>Discuss Fall Hazards </a:t>
            </a:r>
            <a:endParaRPr lang="en-US" dirty="0"/>
          </a:p>
        </p:txBody>
      </p:sp>
      <p:pic>
        <p:nvPicPr>
          <p:cNvPr id="67587" name="Picture 4" descr="Image shows workers installing floor sheathing without conventional forms of fall protection. " title="Image 4.24">
            <a:extLst>
              <a:ext uri="{FF2B5EF4-FFF2-40B4-BE49-F238E27FC236}">
                <a16:creationId xmlns:a16="http://schemas.microsoft.com/office/drawing/2014/main" id="{BFF394E6-6B9D-412C-8D5F-DFF09E5830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97971"/>
            <a:ext cx="9144000" cy="666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Line 7" descr="Line showing that a fall hazard needs to be protected with a guardrail.">
            <a:extLst>
              <a:ext uri="{FF2B5EF4-FFF2-40B4-BE49-F238E27FC236}">
                <a16:creationId xmlns:a16="http://schemas.microsoft.com/office/drawing/2014/main" id="{69391BBB-6179-4E97-A692-A57BDECB6FD7}"/>
              </a:ext>
            </a:extLst>
          </p:cNvPr>
          <p:cNvSpPr>
            <a:spLocks noChangeShapeType="1"/>
          </p:cNvSpPr>
          <p:nvPr/>
        </p:nvSpPr>
        <p:spPr bwMode="auto">
          <a:xfrm flipV="1">
            <a:off x="1524000" y="2209800"/>
            <a:ext cx="34290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89" name="Line 7" descr="Line showing that a fall hazard needs to be protected with a guardrail.">
            <a:extLst>
              <a:ext uri="{FF2B5EF4-FFF2-40B4-BE49-F238E27FC236}">
                <a16:creationId xmlns:a16="http://schemas.microsoft.com/office/drawing/2014/main" id="{34AF53C1-39D4-4B66-93BC-FEFF9CB6C7BF}"/>
              </a:ext>
            </a:extLst>
          </p:cNvPr>
          <p:cNvSpPr>
            <a:spLocks noChangeShapeType="1"/>
          </p:cNvSpPr>
          <p:nvPr/>
        </p:nvSpPr>
        <p:spPr bwMode="auto">
          <a:xfrm flipV="1">
            <a:off x="5715000" y="2209800"/>
            <a:ext cx="23622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0" name="Line 7" descr="Line showing that a fall hazard needs to be protected with a guardrail.">
            <a:extLst>
              <a:ext uri="{FF2B5EF4-FFF2-40B4-BE49-F238E27FC236}">
                <a16:creationId xmlns:a16="http://schemas.microsoft.com/office/drawing/2014/main" id="{34D86E6A-31EE-4B2D-916C-251492FE370D}"/>
              </a:ext>
            </a:extLst>
          </p:cNvPr>
          <p:cNvSpPr>
            <a:spLocks noChangeShapeType="1"/>
          </p:cNvSpPr>
          <p:nvPr/>
        </p:nvSpPr>
        <p:spPr bwMode="auto">
          <a:xfrm flipV="1">
            <a:off x="9220200" y="2209800"/>
            <a:ext cx="14478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Line 7" descr="Line showing that a fall hazard needs to be protected with a guardrail.">
            <a:extLst>
              <a:ext uri="{FF2B5EF4-FFF2-40B4-BE49-F238E27FC236}">
                <a16:creationId xmlns:a16="http://schemas.microsoft.com/office/drawing/2014/main" id="{FC922D9E-40DA-49ED-81B9-1AE4CE935D43}"/>
              </a:ext>
            </a:extLst>
          </p:cNvPr>
          <p:cNvSpPr>
            <a:spLocks noChangeShapeType="1"/>
          </p:cNvSpPr>
          <p:nvPr/>
        </p:nvSpPr>
        <p:spPr bwMode="auto">
          <a:xfrm flipV="1">
            <a:off x="1524000" y="2819400"/>
            <a:ext cx="33528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2" name="Line 7" descr="Line showing that a fall hazard needs to be protected with a guardrail.">
            <a:extLst>
              <a:ext uri="{FF2B5EF4-FFF2-40B4-BE49-F238E27FC236}">
                <a16:creationId xmlns:a16="http://schemas.microsoft.com/office/drawing/2014/main" id="{EDB0ADFA-A7A0-4DD0-A20D-90F41EC3E242}"/>
              </a:ext>
            </a:extLst>
          </p:cNvPr>
          <p:cNvSpPr>
            <a:spLocks noChangeShapeType="1"/>
          </p:cNvSpPr>
          <p:nvPr/>
        </p:nvSpPr>
        <p:spPr bwMode="auto">
          <a:xfrm flipV="1">
            <a:off x="9677400" y="2895599"/>
            <a:ext cx="990600" cy="1"/>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3" name="Line 7" descr="Line showing that a fall hazard needs to be protected with a guardrail.">
            <a:extLst>
              <a:ext uri="{FF2B5EF4-FFF2-40B4-BE49-F238E27FC236}">
                <a16:creationId xmlns:a16="http://schemas.microsoft.com/office/drawing/2014/main" id="{C9574AD2-A811-46D1-892A-1BA54ED1133B}"/>
              </a:ext>
            </a:extLst>
          </p:cNvPr>
          <p:cNvSpPr>
            <a:spLocks noChangeShapeType="1"/>
          </p:cNvSpPr>
          <p:nvPr/>
        </p:nvSpPr>
        <p:spPr bwMode="auto">
          <a:xfrm flipV="1">
            <a:off x="3124200" y="2209800"/>
            <a:ext cx="0" cy="12192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4" name="Line 7" descr="Line showing that a fall hazard needs to be protected with a guardrail.">
            <a:extLst>
              <a:ext uri="{FF2B5EF4-FFF2-40B4-BE49-F238E27FC236}">
                <a16:creationId xmlns:a16="http://schemas.microsoft.com/office/drawing/2014/main" id="{DA429A74-F4B8-49EC-84E2-235C22D03186}"/>
              </a:ext>
            </a:extLst>
          </p:cNvPr>
          <p:cNvSpPr>
            <a:spLocks noChangeShapeType="1"/>
          </p:cNvSpPr>
          <p:nvPr/>
        </p:nvSpPr>
        <p:spPr bwMode="auto">
          <a:xfrm flipV="1">
            <a:off x="4876800" y="2209800"/>
            <a:ext cx="0" cy="12192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Line 7" descr="Line showing that a fall hazard needs to be protected with a guardrail.">
            <a:extLst>
              <a:ext uri="{FF2B5EF4-FFF2-40B4-BE49-F238E27FC236}">
                <a16:creationId xmlns:a16="http://schemas.microsoft.com/office/drawing/2014/main" id="{97C5C154-DDC8-4776-9E27-FB6C16F6A22C}"/>
              </a:ext>
            </a:extLst>
          </p:cNvPr>
          <p:cNvSpPr>
            <a:spLocks noChangeShapeType="1"/>
          </p:cNvSpPr>
          <p:nvPr/>
        </p:nvSpPr>
        <p:spPr bwMode="auto">
          <a:xfrm flipV="1">
            <a:off x="6705600" y="2209800"/>
            <a:ext cx="0" cy="4572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6" name="Line 7" descr="Line showing that a fall hazard needs to be protected with a guardrail.">
            <a:extLst>
              <a:ext uri="{FF2B5EF4-FFF2-40B4-BE49-F238E27FC236}">
                <a16:creationId xmlns:a16="http://schemas.microsoft.com/office/drawing/2014/main" id="{BF9C72A6-7C35-4E74-A315-D3E562E7407A}"/>
              </a:ext>
            </a:extLst>
          </p:cNvPr>
          <p:cNvSpPr>
            <a:spLocks noChangeShapeType="1"/>
          </p:cNvSpPr>
          <p:nvPr/>
        </p:nvSpPr>
        <p:spPr bwMode="auto">
          <a:xfrm flipH="1" flipV="1">
            <a:off x="9829800" y="2286000"/>
            <a:ext cx="0" cy="129540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7" name="Line 7" descr="Line showing that a fall hazard needs to be protected with a guardrail.">
            <a:extLst>
              <a:ext uri="{FF2B5EF4-FFF2-40B4-BE49-F238E27FC236}">
                <a16:creationId xmlns:a16="http://schemas.microsoft.com/office/drawing/2014/main" id="{C403AD8B-FB00-492D-92BC-FC75E4E1DBA9}"/>
              </a:ext>
            </a:extLst>
          </p:cNvPr>
          <p:cNvSpPr>
            <a:spLocks noChangeShapeType="1"/>
          </p:cNvSpPr>
          <p:nvPr/>
        </p:nvSpPr>
        <p:spPr bwMode="auto">
          <a:xfrm flipH="1">
            <a:off x="1524000" y="3352800"/>
            <a:ext cx="3352800"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8" name="Line 7" descr="Line showing that a fall hazard needs to be protected with a guardrail.">
            <a:extLst>
              <a:ext uri="{FF2B5EF4-FFF2-40B4-BE49-F238E27FC236}">
                <a16:creationId xmlns:a16="http://schemas.microsoft.com/office/drawing/2014/main" id="{296D0041-FADD-4271-8066-80ACB9AC3535}"/>
              </a:ext>
            </a:extLst>
          </p:cNvPr>
          <p:cNvSpPr>
            <a:spLocks noChangeShapeType="1"/>
          </p:cNvSpPr>
          <p:nvPr/>
        </p:nvSpPr>
        <p:spPr bwMode="auto">
          <a:xfrm flipH="1">
            <a:off x="9525000" y="3505199"/>
            <a:ext cx="1143000" cy="1"/>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9" name="TextBox 17">
            <a:extLst>
              <a:ext uri="{FF2B5EF4-FFF2-40B4-BE49-F238E27FC236}">
                <a16:creationId xmlns:a16="http://schemas.microsoft.com/office/drawing/2014/main" id="{525AA084-F0C0-4F2A-B324-2411905765D7}"/>
              </a:ext>
            </a:extLst>
          </p:cNvPr>
          <p:cNvSpPr txBox="1">
            <a:spLocks noChangeArrowheads="1"/>
          </p:cNvSpPr>
          <p:nvPr/>
        </p:nvSpPr>
        <p:spPr bwMode="auto">
          <a:xfrm>
            <a:off x="0" y="5380038"/>
            <a:ext cx="43434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This picture shows the use of both conventional and alternative fall protection procedures, which still requires the use of a written, site-specific fall protection plan</a:t>
            </a:r>
          </a:p>
        </p:txBody>
      </p:sp>
    </p:spTree>
    <p:extLst>
      <p:ext uri="{BB962C8B-B14F-4D97-AF65-F5344CB8AC3E}">
        <p14:creationId xmlns:p14="http://schemas.microsoft.com/office/powerpoint/2010/main" val="62581721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AD01833-4579-47AA-BE93-8C3EBBB928C8}"/>
              </a:ext>
            </a:extLst>
          </p:cNvPr>
          <p:cNvSpPr>
            <a:spLocks noGrp="1"/>
          </p:cNvSpPr>
          <p:nvPr>
            <p:ph type="title"/>
          </p:nvPr>
        </p:nvSpPr>
        <p:spPr>
          <a:xfrm>
            <a:off x="1876926" y="452718"/>
            <a:ext cx="8173908" cy="1400530"/>
          </a:xfrm>
        </p:spPr>
        <p:txBody>
          <a:bodyPr/>
          <a:lstStyle/>
          <a:p>
            <a:pPr>
              <a:defRPr/>
            </a:pPr>
            <a:r>
              <a:rPr lang="en-US" dirty="0" smtClean="0"/>
              <a:t>Discuss Fall Hazards  </a:t>
            </a:r>
            <a:endParaRPr lang="en-US" dirty="0"/>
          </a:p>
        </p:txBody>
      </p:sp>
      <p:pic>
        <p:nvPicPr>
          <p:cNvPr id="69635" name="Picture 4" descr="Image shows the use of a warning line system on floor sheathing." title="Image 4.25">
            <a:extLst>
              <a:ext uri="{FF2B5EF4-FFF2-40B4-BE49-F238E27FC236}">
                <a16:creationId xmlns:a16="http://schemas.microsoft.com/office/drawing/2014/main" id="{40894C81-6A1F-4CB3-AF09-95A848555C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5853" y="-1587"/>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6" name="Group 5" descr="Line showing 6 feet from leading edge of home under construction.">
            <a:extLst>
              <a:ext uri="{FF2B5EF4-FFF2-40B4-BE49-F238E27FC236}">
                <a16:creationId xmlns:a16="http://schemas.microsoft.com/office/drawing/2014/main" id="{D3AE0712-0070-44D5-92C3-21F19F0D6DE7}"/>
              </a:ext>
            </a:extLst>
          </p:cNvPr>
          <p:cNvGrpSpPr>
            <a:grpSpLocks/>
          </p:cNvGrpSpPr>
          <p:nvPr/>
        </p:nvGrpSpPr>
        <p:grpSpPr bwMode="auto">
          <a:xfrm>
            <a:off x="5403501" y="3693458"/>
            <a:ext cx="3962400" cy="914400"/>
            <a:chOff x="2640" y="2352"/>
            <a:chExt cx="2736" cy="480"/>
          </a:xfrm>
        </p:grpSpPr>
        <p:sp>
          <p:nvSpPr>
            <p:cNvPr id="69639" name="Line 6">
              <a:extLst>
                <a:ext uri="{FF2B5EF4-FFF2-40B4-BE49-F238E27FC236}">
                  <a16:creationId xmlns:a16="http://schemas.microsoft.com/office/drawing/2014/main" id="{E1A94780-33F4-41B3-A36F-41C82AB0DE77}"/>
                </a:ext>
              </a:extLst>
            </p:cNvPr>
            <p:cNvSpPr>
              <a:spLocks noChangeShapeType="1"/>
            </p:cNvSpPr>
            <p:nvPr/>
          </p:nvSpPr>
          <p:spPr bwMode="auto">
            <a:xfrm flipV="1">
              <a:off x="2640" y="2352"/>
              <a:ext cx="2736" cy="48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0" name="Text Box 7">
              <a:extLst>
                <a:ext uri="{FF2B5EF4-FFF2-40B4-BE49-F238E27FC236}">
                  <a16:creationId xmlns:a16="http://schemas.microsoft.com/office/drawing/2014/main" id="{1D7A43CC-A5EB-4A19-8FA6-B529017C7B01}"/>
                </a:ext>
              </a:extLst>
            </p:cNvPr>
            <p:cNvSpPr txBox="1">
              <a:spLocks noChangeArrowheads="1"/>
            </p:cNvSpPr>
            <p:nvPr/>
          </p:nvSpPr>
          <p:spPr bwMode="auto">
            <a:xfrm rot="-645406">
              <a:off x="3647" y="2456"/>
              <a:ext cx="834" cy="242"/>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400" b="1" dirty="0">
                  <a:solidFill>
                    <a:schemeClr val="tx1"/>
                  </a:solidFill>
                </a:rPr>
                <a:t>6 Feet</a:t>
              </a:r>
            </a:p>
          </p:txBody>
        </p:sp>
      </p:grpSp>
      <p:sp>
        <p:nvSpPr>
          <p:cNvPr id="69637" name="TextBox 7">
            <a:extLst>
              <a:ext uri="{FF2B5EF4-FFF2-40B4-BE49-F238E27FC236}">
                <a16:creationId xmlns:a16="http://schemas.microsoft.com/office/drawing/2014/main" id="{93610504-EF24-4D07-ACBF-9CB280BC9220}"/>
              </a:ext>
            </a:extLst>
          </p:cNvPr>
          <p:cNvSpPr txBox="1">
            <a:spLocks noChangeArrowheads="1"/>
          </p:cNvSpPr>
          <p:nvPr/>
        </p:nvSpPr>
        <p:spPr bwMode="auto">
          <a:xfrm>
            <a:off x="-77037" y="5509418"/>
            <a:ext cx="48006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Employers must first exhaust all options to provide conventional fall protection, or other work methods covered by OSHA regulations prior to implementing a safety monitor system and warning line</a:t>
            </a:r>
          </a:p>
        </p:txBody>
      </p:sp>
      <p:sp>
        <p:nvSpPr>
          <p:cNvPr id="69638" name="TextBox 9">
            <a:extLst>
              <a:ext uri="{FF2B5EF4-FFF2-40B4-BE49-F238E27FC236}">
                <a16:creationId xmlns:a16="http://schemas.microsoft.com/office/drawing/2014/main" id="{92A3E6F9-5814-4219-A425-F9FCEFBBC507}"/>
              </a:ext>
            </a:extLst>
          </p:cNvPr>
          <p:cNvSpPr txBox="1">
            <a:spLocks noChangeArrowheads="1"/>
          </p:cNvSpPr>
          <p:nvPr/>
        </p:nvSpPr>
        <p:spPr bwMode="auto">
          <a:xfrm>
            <a:off x="-76200" y="-1587"/>
            <a:ext cx="32004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spTree>
    <p:extLst>
      <p:ext uri="{BB962C8B-B14F-4D97-AF65-F5344CB8AC3E}">
        <p14:creationId xmlns:p14="http://schemas.microsoft.com/office/powerpoint/2010/main" val="47579668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Discuss Fall Hazards   </a:t>
            </a:r>
            <a:endParaRPr lang="en-US" dirty="0"/>
          </a:p>
        </p:txBody>
      </p:sp>
      <p:pic>
        <p:nvPicPr>
          <p:cNvPr id="71684" name="Picture 4" descr="Image shows workers installing balloon framed walls on the second story of a house under construction. " title="Image 4.26">
            <a:extLst>
              <a:ext uri="{FF2B5EF4-FFF2-40B4-BE49-F238E27FC236}">
                <a16:creationId xmlns:a16="http://schemas.microsoft.com/office/drawing/2014/main" id="{D95353C0-9776-4440-9837-E53CF72A43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Box 11">
            <a:extLst>
              <a:ext uri="{FF2B5EF4-FFF2-40B4-BE49-F238E27FC236}">
                <a16:creationId xmlns:a16="http://schemas.microsoft.com/office/drawing/2014/main" id="{B67988A5-6040-4913-97AB-21D1CF309140}"/>
              </a:ext>
            </a:extLst>
          </p:cNvPr>
          <p:cNvSpPr txBox="1">
            <a:spLocks noChangeArrowheads="1"/>
          </p:cNvSpPr>
          <p:nvPr/>
        </p:nvSpPr>
        <p:spPr bwMode="auto">
          <a:xfrm>
            <a:off x="8991600" y="-70009"/>
            <a:ext cx="32004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spTree>
    <p:extLst>
      <p:ext uri="{BB962C8B-B14F-4D97-AF65-F5344CB8AC3E}">
        <p14:creationId xmlns:p14="http://schemas.microsoft.com/office/powerpoint/2010/main" val="220785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Section </a:t>
            </a:r>
            <a:r>
              <a:rPr lang="en-US" dirty="0" smtClean="0"/>
              <a:t>5</a:t>
            </a:r>
            <a:endParaRPr lang="en-US" dirty="0"/>
          </a:p>
        </p:txBody>
      </p:sp>
      <p:sp>
        <p:nvSpPr>
          <p:cNvPr id="3" name="Content Placeholder 2"/>
          <p:cNvSpPr>
            <a:spLocks noGrp="1"/>
          </p:cNvSpPr>
          <p:nvPr>
            <p:ph idx="1"/>
          </p:nvPr>
        </p:nvSpPr>
        <p:spPr/>
        <p:txBody>
          <a:bodyPr/>
          <a:lstStyle/>
          <a:p>
            <a:r>
              <a:rPr lang="en-US" altLang="en-US" dirty="0"/>
              <a:t>Identify types of </a:t>
            </a:r>
            <a:r>
              <a:rPr lang="en-US" altLang="en-US" dirty="0" smtClean="0"/>
              <a:t>Additional Fall Protection Systems and </a:t>
            </a:r>
            <a:r>
              <a:rPr lang="en-US" altLang="en-US" dirty="0"/>
              <a:t>“alternative” fall protection systems.</a:t>
            </a:r>
          </a:p>
          <a:p>
            <a:r>
              <a:rPr lang="en-US" altLang="en-US" dirty="0"/>
              <a:t>Discuss potential uses and limitations of using </a:t>
            </a:r>
            <a:r>
              <a:rPr lang="en-US" altLang="en-US" dirty="0" smtClean="0"/>
              <a:t>an </a:t>
            </a:r>
            <a:r>
              <a:rPr lang="en-US" altLang="en-US" dirty="0"/>
              <a:t>“alternative” form of fall protection. </a:t>
            </a:r>
          </a:p>
          <a:p>
            <a:r>
              <a:rPr lang="en-US" altLang="en-US" dirty="0"/>
              <a:t>Identify key requirements and basic safety practices for each alternative protection system.</a:t>
            </a:r>
          </a:p>
          <a:p>
            <a:r>
              <a:rPr lang="en-US" altLang="en-US" dirty="0"/>
              <a:t>Understand when a written fall protection plan is necessary. </a:t>
            </a:r>
          </a:p>
          <a:p>
            <a:endParaRPr lang="en-US" dirty="0"/>
          </a:p>
        </p:txBody>
      </p:sp>
    </p:spTree>
    <p:extLst>
      <p:ext uri="{BB962C8B-B14F-4D97-AF65-F5344CB8AC3E}">
        <p14:creationId xmlns:p14="http://schemas.microsoft.com/office/powerpoint/2010/main" val="33846045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   Discuss Fall Hazards</a:t>
            </a:r>
            <a:endParaRPr lang="en-US" dirty="0"/>
          </a:p>
        </p:txBody>
      </p:sp>
      <p:pic>
        <p:nvPicPr>
          <p:cNvPr id="73732" name="Picture 2" descr="Image shows guardrails installed on the exterior of a home under construction. " title="Image 4.27">
            <a:extLst>
              <a:ext uri="{FF2B5EF4-FFF2-40B4-BE49-F238E27FC236}">
                <a16:creationId xmlns:a16="http://schemas.microsoft.com/office/drawing/2014/main" id="{1C2A43D0-5CA3-47B3-828E-FB01CE64C8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17">
            <a:extLst>
              <a:ext uri="{FF2B5EF4-FFF2-40B4-BE49-F238E27FC236}">
                <a16:creationId xmlns:a16="http://schemas.microsoft.com/office/drawing/2014/main" id="{3002B888-DFE6-422B-B150-A1ECEAAEE9CC}"/>
              </a:ext>
            </a:extLst>
          </p:cNvPr>
          <p:cNvSpPr txBox="1">
            <a:spLocks noChangeArrowheads="1"/>
          </p:cNvSpPr>
          <p:nvPr/>
        </p:nvSpPr>
        <p:spPr bwMode="auto">
          <a:xfrm>
            <a:off x="7848600" y="1"/>
            <a:ext cx="43434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This picture shows the use of guardrails to protect against exterior fall hazards</a:t>
            </a:r>
          </a:p>
        </p:txBody>
      </p:sp>
    </p:spTree>
    <p:extLst>
      <p:ext uri="{BB962C8B-B14F-4D97-AF65-F5344CB8AC3E}">
        <p14:creationId xmlns:p14="http://schemas.microsoft.com/office/powerpoint/2010/main" val="2880678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 Discuss Fall Hazards  </a:t>
            </a:r>
            <a:endParaRPr lang="en-US" dirty="0"/>
          </a:p>
        </p:txBody>
      </p:sp>
      <p:pic>
        <p:nvPicPr>
          <p:cNvPr id="75779" name="Picture 4" descr="Image shows workers installing roof trusses utilizing both conventional and alternative fall protection. " title="Image 4.28">
            <a:extLst>
              <a:ext uri="{FF2B5EF4-FFF2-40B4-BE49-F238E27FC236}">
                <a16:creationId xmlns:a16="http://schemas.microsoft.com/office/drawing/2014/main" id="{FB1C46F4-86F7-44EE-8DEE-DDDE24694F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Box 11">
            <a:extLst>
              <a:ext uri="{FF2B5EF4-FFF2-40B4-BE49-F238E27FC236}">
                <a16:creationId xmlns:a16="http://schemas.microsoft.com/office/drawing/2014/main" id="{D29F9A11-29E5-497C-96C7-8CD44BC3907D}"/>
              </a:ext>
            </a:extLst>
          </p:cNvPr>
          <p:cNvSpPr txBox="1">
            <a:spLocks noChangeArrowheads="1"/>
          </p:cNvSpPr>
          <p:nvPr/>
        </p:nvSpPr>
        <p:spPr bwMode="auto">
          <a:xfrm>
            <a:off x="9144000" y="0"/>
            <a:ext cx="30480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sp>
        <p:nvSpPr>
          <p:cNvPr id="75782" name="TextBox 12">
            <a:extLst>
              <a:ext uri="{FF2B5EF4-FFF2-40B4-BE49-F238E27FC236}">
                <a16:creationId xmlns:a16="http://schemas.microsoft.com/office/drawing/2014/main" id="{5225DCF4-ADA3-4520-9E90-7392203E8BBB}"/>
              </a:ext>
            </a:extLst>
          </p:cNvPr>
          <p:cNvSpPr txBox="1">
            <a:spLocks noChangeArrowheads="1"/>
          </p:cNvSpPr>
          <p:nvPr/>
        </p:nvSpPr>
        <p:spPr bwMode="auto">
          <a:xfrm>
            <a:off x="0" y="5611150"/>
            <a:ext cx="43434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This picture shows the use of both conventional and alternative fall protection procedures, which still requires the use of a written, site-specific fall protection plan</a:t>
            </a:r>
          </a:p>
        </p:txBody>
      </p:sp>
    </p:spTree>
    <p:extLst>
      <p:ext uri="{BB962C8B-B14F-4D97-AF65-F5344CB8AC3E}">
        <p14:creationId xmlns:p14="http://schemas.microsoft.com/office/powerpoint/2010/main" val="10613468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 Discuss Fall Hazards </a:t>
            </a:r>
            <a:endParaRPr lang="en-US" dirty="0"/>
          </a:p>
        </p:txBody>
      </p:sp>
      <p:pic>
        <p:nvPicPr>
          <p:cNvPr id="77827" name="Picture 4" descr="Image shows a worker bracing roof trusses without conventional fall protection. " title="Image 4.29">
            <a:extLst>
              <a:ext uri="{FF2B5EF4-FFF2-40B4-BE49-F238E27FC236}">
                <a16:creationId xmlns:a16="http://schemas.microsoft.com/office/drawing/2014/main" id="{14FFE9B0-DFA5-4559-BBEC-7BE1CEF992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700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4">
            <a:extLst>
              <a:ext uri="{FF2B5EF4-FFF2-40B4-BE49-F238E27FC236}">
                <a16:creationId xmlns:a16="http://schemas.microsoft.com/office/drawing/2014/main" id="{8C530FCE-6DFE-46BF-A269-92EA678B1B64}"/>
              </a:ext>
            </a:extLst>
          </p:cNvPr>
          <p:cNvSpPr txBox="1">
            <a:spLocks noChangeArrowheads="1"/>
          </p:cNvSpPr>
          <p:nvPr/>
        </p:nvSpPr>
        <p:spPr bwMode="auto">
          <a:xfrm>
            <a:off x="0" y="5530851"/>
            <a:ext cx="48006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Employers must first exhaust all options to provide conventional fall protection, or other work methods covered by OSHA regulations prior to implementing alternative fall protection procedures</a:t>
            </a:r>
          </a:p>
        </p:txBody>
      </p:sp>
      <p:sp>
        <p:nvSpPr>
          <p:cNvPr id="77829" name="TextBox 6">
            <a:extLst>
              <a:ext uri="{FF2B5EF4-FFF2-40B4-BE49-F238E27FC236}">
                <a16:creationId xmlns:a16="http://schemas.microsoft.com/office/drawing/2014/main" id="{75594161-4DDD-4D9D-A456-1F754C16EF27}"/>
              </a:ext>
            </a:extLst>
          </p:cNvPr>
          <p:cNvSpPr txBox="1">
            <a:spLocks noChangeArrowheads="1"/>
          </p:cNvSpPr>
          <p:nvPr/>
        </p:nvSpPr>
        <p:spPr bwMode="auto">
          <a:xfrm>
            <a:off x="9144000" y="0"/>
            <a:ext cx="30480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a:solidFill>
                  <a:schemeClr val="tx1"/>
                </a:solidFill>
              </a:rPr>
              <a:t>Discuss: Can conventional fall protection be provided?</a:t>
            </a:r>
          </a:p>
        </p:txBody>
      </p:sp>
    </p:spTree>
    <p:extLst>
      <p:ext uri="{BB962C8B-B14F-4D97-AF65-F5344CB8AC3E}">
        <p14:creationId xmlns:p14="http://schemas.microsoft.com/office/powerpoint/2010/main" val="119350393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Discuss  Fall Hazards</a:t>
            </a:r>
            <a:endParaRPr lang="en-US" dirty="0"/>
          </a:p>
        </p:txBody>
      </p:sp>
      <p:pic>
        <p:nvPicPr>
          <p:cNvPr id="79876" name="Picture 2" descr="Image shows workers installing roof trusses using both ladders and alternative fall protection. " title="Image 4.30">
            <a:extLst>
              <a:ext uri="{FF2B5EF4-FFF2-40B4-BE49-F238E27FC236}">
                <a16:creationId xmlns:a16="http://schemas.microsoft.com/office/drawing/2014/main" id="{CFF4C816-7EDB-4E39-9C0A-B8408B3019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Box 4">
            <a:extLst>
              <a:ext uri="{FF2B5EF4-FFF2-40B4-BE49-F238E27FC236}">
                <a16:creationId xmlns:a16="http://schemas.microsoft.com/office/drawing/2014/main" id="{571FC20D-478A-402A-8BF0-11B3EFD92828}"/>
              </a:ext>
            </a:extLst>
          </p:cNvPr>
          <p:cNvSpPr txBox="1">
            <a:spLocks noChangeArrowheads="1"/>
          </p:cNvSpPr>
          <p:nvPr/>
        </p:nvSpPr>
        <p:spPr bwMode="auto">
          <a:xfrm>
            <a:off x="9144000" y="-29626"/>
            <a:ext cx="30480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spTree>
    <p:extLst>
      <p:ext uri="{BB962C8B-B14F-4D97-AF65-F5344CB8AC3E}">
        <p14:creationId xmlns:p14="http://schemas.microsoft.com/office/powerpoint/2010/main" val="4252080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Discuss Fall  Hazards</a:t>
            </a:r>
            <a:endParaRPr lang="en-US" dirty="0"/>
          </a:p>
        </p:txBody>
      </p:sp>
      <p:pic>
        <p:nvPicPr>
          <p:cNvPr id="81924" name="Picture 2" descr="Image shows workers installing roof trusses utilizing a PFAS attached to a section of braced trusses. " title="Image 4.31">
            <a:extLst>
              <a:ext uri="{FF2B5EF4-FFF2-40B4-BE49-F238E27FC236}">
                <a16:creationId xmlns:a16="http://schemas.microsoft.com/office/drawing/2014/main" id="{6DA9915B-45FE-4A5B-9CD8-22B0A5F7C3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12">
            <a:extLst>
              <a:ext uri="{FF2B5EF4-FFF2-40B4-BE49-F238E27FC236}">
                <a16:creationId xmlns:a16="http://schemas.microsoft.com/office/drawing/2014/main" id="{307E422E-D4B9-4B49-92C3-4652D175E647}"/>
              </a:ext>
            </a:extLst>
          </p:cNvPr>
          <p:cNvSpPr txBox="1">
            <a:spLocks noChangeArrowheads="1"/>
          </p:cNvSpPr>
          <p:nvPr/>
        </p:nvSpPr>
        <p:spPr bwMode="auto">
          <a:xfrm>
            <a:off x="9144000" y="-47167"/>
            <a:ext cx="3048000"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This picture shows the use of conventional fall protection procedures, notice the personal fall arrest systems.</a:t>
            </a:r>
          </a:p>
        </p:txBody>
      </p:sp>
    </p:spTree>
    <p:extLst>
      <p:ext uri="{BB962C8B-B14F-4D97-AF65-F5344CB8AC3E}">
        <p14:creationId xmlns:p14="http://schemas.microsoft.com/office/powerpoint/2010/main" val="141193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Discuss  Fall  Hazards </a:t>
            </a:r>
            <a:endParaRPr lang="en-US" dirty="0"/>
          </a:p>
        </p:txBody>
      </p:sp>
      <p:pic>
        <p:nvPicPr>
          <p:cNvPr id="83972" name="Picture 4" descr="Image shows workers installing roof sheathing with slide guards present. " title="Image 4.32">
            <a:extLst>
              <a:ext uri="{FF2B5EF4-FFF2-40B4-BE49-F238E27FC236}">
                <a16:creationId xmlns:a16="http://schemas.microsoft.com/office/drawing/2014/main" id="{9764DB53-FACD-4881-A3A4-8D5FEA0799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11" y="4641"/>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4">
            <a:extLst>
              <a:ext uri="{FF2B5EF4-FFF2-40B4-BE49-F238E27FC236}">
                <a16:creationId xmlns:a16="http://schemas.microsoft.com/office/drawing/2014/main" id="{16C09335-5ECA-4DB9-B775-CFE9BF2B61C3}"/>
              </a:ext>
            </a:extLst>
          </p:cNvPr>
          <p:cNvSpPr txBox="1">
            <a:spLocks noChangeArrowheads="1"/>
          </p:cNvSpPr>
          <p:nvPr/>
        </p:nvSpPr>
        <p:spPr bwMode="auto">
          <a:xfrm>
            <a:off x="9211" y="5378451"/>
            <a:ext cx="4800600"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Employers must first exhaust all options to provide conventional fall protection, or other work methods covered by OSHA regulations prior to implementing alternative fall protection procedures</a:t>
            </a:r>
          </a:p>
        </p:txBody>
      </p:sp>
      <p:sp>
        <p:nvSpPr>
          <p:cNvPr id="83974" name="TextBox 5">
            <a:extLst>
              <a:ext uri="{FF2B5EF4-FFF2-40B4-BE49-F238E27FC236}">
                <a16:creationId xmlns:a16="http://schemas.microsoft.com/office/drawing/2014/main" id="{DC9270AB-AEB1-4811-A6A4-C404DC29EE15}"/>
              </a:ext>
            </a:extLst>
          </p:cNvPr>
          <p:cNvSpPr txBox="1">
            <a:spLocks noChangeArrowheads="1"/>
          </p:cNvSpPr>
          <p:nvPr/>
        </p:nvSpPr>
        <p:spPr bwMode="auto">
          <a:xfrm>
            <a:off x="9153210" y="0"/>
            <a:ext cx="3038789"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spTree>
    <p:extLst>
      <p:ext uri="{BB962C8B-B14F-4D97-AF65-F5344CB8AC3E}">
        <p14:creationId xmlns:p14="http://schemas.microsoft.com/office/powerpoint/2010/main" val="248193145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 Discuss  Fall  Hazards </a:t>
            </a:r>
            <a:endParaRPr lang="en-US" dirty="0"/>
          </a:p>
        </p:txBody>
      </p:sp>
      <p:sp>
        <p:nvSpPr>
          <p:cNvPr id="86021" name="TextBox 4">
            <a:extLst>
              <a:ext uri="{FF2B5EF4-FFF2-40B4-BE49-F238E27FC236}">
                <a16:creationId xmlns:a16="http://schemas.microsoft.com/office/drawing/2014/main" id="{1B37336F-C285-47DD-8545-11D9A973CCC5}"/>
              </a:ext>
            </a:extLst>
          </p:cNvPr>
          <p:cNvSpPr txBox="1">
            <a:spLocks noChangeArrowheads="1"/>
          </p:cNvSpPr>
          <p:nvPr/>
        </p:nvSpPr>
        <p:spPr bwMode="auto">
          <a:xfrm>
            <a:off x="9158288" y="-70009"/>
            <a:ext cx="3033712"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pic>
        <p:nvPicPr>
          <p:cNvPr id="2" name="Picture 1" title="Image 4.33 shows a worker in an attic without guardrails or other conventional forms of fall protec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334646"/>
            <a:ext cx="8549640" cy="6416674"/>
          </a:xfrm>
          <a:prstGeom prst="rect">
            <a:avLst/>
          </a:prstGeom>
        </p:spPr>
      </p:pic>
    </p:spTree>
    <p:extLst>
      <p:ext uri="{BB962C8B-B14F-4D97-AF65-F5344CB8AC3E}">
        <p14:creationId xmlns:p14="http://schemas.microsoft.com/office/powerpoint/2010/main" val="292352956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 Discuss  Fall Hazards</a:t>
            </a:r>
            <a:endParaRPr lang="en-US" dirty="0"/>
          </a:p>
        </p:txBody>
      </p:sp>
      <p:pic>
        <p:nvPicPr>
          <p:cNvPr id="88068" name="Picture 2" descr="Image shows a worker installing a roof anchor point. " title="Image 4.34">
            <a:extLst>
              <a:ext uri="{FF2B5EF4-FFF2-40B4-BE49-F238E27FC236}">
                <a16:creationId xmlns:a16="http://schemas.microsoft.com/office/drawing/2014/main" id="{4016ABC3-B8DF-44C6-803A-3CDDBCC023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Box 4">
            <a:extLst>
              <a:ext uri="{FF2B5EF4-FFF2-40B4-BE49-F238E27FC236}">
                <a16:creationId xmlns:a16="http://schemas.microsoft.com/office/drawing/2014/main" id="{8D1822E1-9845-4AEA-BB52-0764C3E99930}"/>
              </a:ext>
            </a:extLst>
          </p:cNvPr>
          <p:cNvSpPr txBox="1">
            <a:spLocks noChangeArrowheads="1"/>
          </p:cNvSpPr>
          <p:nvPr/>
        </p:nvSpPr>
        <p:spPr bwMode="auto">
          <a:xfrm>
            <a:off x="9144000" y="-53992"/>
            <a:ext cx="30480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spTree>
    <p:extLst>
      <p:ext uri="{BB962C8B-B14F-4D97-AF65-F5344CB8AC3E}">
        <p14:creationId xmlns:p14="http://schemas.microsoft.com/office/powerpoint/2010/main" val="2262650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 Discuss Fall  Hazards</a:t>
            </a:r>
            <a:endParaRPr lang="en-US" dirty="0"/>
          </a:p>
        </p:txBody>
      </p:sp>
      <p:pic>
        <p:nvPicPr>
          <p:cNvPr id="90116" name="Picture 3" descr="Image shows workers installing finished stairrails without other forms of fall protection. " title="Image 4.35">
            <a:extLst>
              <a:ext uri="{FF2B5EF4-FFF2-40B4-BE49-F238E27FC236}">
                <a16:creationId xmlns:a16="http://schemas.microsoft.com/office/drawing/2014/main" id="{8C26E7B4-8F10-4448-BE0C-3DE893AB15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Box 4">
            <a:extLst>
              <a:ext uri="{FF2B5EF4-FFF2-40B4-BE49-F238E27FC236}">
                <a16:creationId xmlns:a16="http://schemas.microsoft.com/office/drawing/2014/main" id="{97F58CFB-D57D-4982-A110-3B297A5F308E}"/>
              </a:ext>
            </a:extLst>
          </p:cNvPr>
          <p:cNvSpPr txBox="1">
            <a:spLocks noChangeArrowheads="1"/>
          </p:cNvSpPr>
          <p:nvPr/>
        </p:nvSpPr>
        <p:spPr bwMode="auto">
          <a:xfrm>
            <a:off x="9158288" y="-70009"/>
            <a:ext cx="3033712"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spTree>
    <p:extLst>
      <p:ext uri="{BB962C8B-B14F-4D97-AF65-F5344CB8AC3E}">
        <p14:creationId xmlns:p14="http://schemas.microsoft.com/office/powerpoint/2010/main" val="2114625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D01833-4579-47AA-BE93-8C3EBBB928C8}"/>
              </a:ext>
            </a:extLst>
          </p:cNvPr>
          <p:cNvSpPr>
            <a:spLocks noGrp="1"/>
          </p:cNvSpPr>
          <p:nvPr>
            <p:ph type="title"/>
          </p:nvPr>
        </p:nvSpPr>
        <p:spPr>
          <a:xfrm>
            <a:off x="646111" y="452718"/>
            <a:ext cx="9404723" cy="1400530"/>
          </a:xfrm>
        </p:spPr>
        <p:txBody>
          <a:bodyPr/>
          <a:lstStyle/>
          <a:p>
            <a:pPr>
              <a:defRPr/>
            </a:pPr>
            <a:r>
              <a:rPr lang="en-US" dirty="0" smtClean="0"/>
              <a:t> Discuss Fall  Hazards </a:t>
            </a:r>
            <a:endParaRPr lang="en-US" dirty="0"/>
          </a:p>
        </p:txBody>
      </p:sp>
      <p:pic>
        <p:nvPicPr>
          <p:cNvPr id="92164" name="Picture 4" descr="Image shows the construction of decks attached to a home. " title="Image 4.36">
            <a:extLst>
              <a:ext uri="{FF2B5EF4-FFF2-40B4-BE49-F238E27FC236}">
                <a16:creationId xmlns:a16="http://schemas.microsoft.com/office/drawing/2014/main" id="{38AF5E79-6D3C-4418-8E72-5EB468F7E0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4">
            <a:extLst>
              <a:ext uri="{FF2B5EF4-FFF2-40B4-BE49-F238E27FC236}">
                <a16:creationId xmlns:a16="http://schemas.microsoft.com/office/drawing/2014/main" id="{C71CE0BC-9A01-470A-86D6-7E42BAB3A2CB}"/>
              </a:ext>
            </a:extLst>
          </p:cNvPr>
          <p:cNvSpPr txBox="1">
            <a:spLocks noChangeArrowheads="1"/>
          </p:cNvSpPr>
          <p:nvPr/>
        </p:nvSpPr>
        <p:spPr bwMode="auto">
          <a:xfrm>
            <a:off x="9144000" y="0"/>
            <a:ext cx="30480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Discuss: Can conventional fall protection be provided?</a:t>
            </a:r>
          </a:p>
        </p:txBody>
      </p:sp>
    </p:spTree>
    <p:extLst>
      <p:ext uri="{BB962C8B-B14F-4D97-AF65-F5344CB8AC3E}">
        <p14:creationId xmlns:p14="http://schemas.microsoft.com/office/powerpoint/2010/main" val="67047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02402" cy="1400530"/>
          </a:xfrm>
        </p:spPr>
        <p:txBody>
          <a:bodyPr/>
          <a:lstStyle/>
          <a:p>
            <a:r>
              <a:rPr lang="en-US" dirty="0"/>
              <a:t>Reminder of Conventional Fall Protection</a:t>
            </a:r>
            <a:br>
              <a:rPr lang="en-US" dirty="0"/>
            </a:br>
            <a:endParaRPr lang="en-US" dirty="0"/>
          </a:p>
        </p:txBody>
      </p:sp>
      <p:sp>
        <p:nvSpPr>
          <p:cNvPr id="3" name="Rectangle 2">
            <a:extLst>
              <a:ext uri="{FF2B5EF4-FFF2-40B4-BE49-F238E27FC236}">
                <a16:creationId xmlns:a16="http://schemas.microsoft.com/office/drawing/2014/main" id="{5A96B427-11A4-47AC-8B11-A9B5D5424D46}"/>
              </a:ext>
            </a:extLst>
          </p:cNvPr>
          <p:cNvSpPr>
            <a:spLocks noChangeArrowheads="1"/>
          </p:cNvSpPr>
          <p:nvPr/>
        </p:nvSpPr>
        <p:spPr bwMode="auto">
          <a:xfrm>
            <a:off x="1517040" y="5334299"/>
            <a:ext cx="1747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b="1" dirty="0">
                <a:solidFill>
                  <a:schemeClr val="tx1"/>
                </a:solidFill>
              </a:rPr>
              <a:t>1) Guardrails</a:t>
            </a:r>
          </a:p>
        </p:txBody>
      </p:sp>
      <p:pic>
        <p:nvPicPr>
          <p:cNvPr id="4" name="Picture 9" descr="Image depicts a set of guardrails protecting a stairway. " title="Image 3.1">
            <a:extLst>
              <a:ext uri="{FF2B5EF4-FFF2-40B4-BE49-F238E27FC236}">
                <a16:creationId xmlns:a16="http://schemas.microsoft.com/office/drawing/2014/main" id="{F2CF86C9-51F2-4BA8-B0A4-DA111870655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33659" y="1696452"/>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83F8052-7447-4931-B8A5-5972AF17EFD0}"/>
              </a:ext>
            </a:extLst>
          </p:cNvPr>
          <p:cNvSpPr>
            <a:spLocks noChangeArrowheads="1"/>
          </p:cNvSpPr>
          <p:nvPr/>
        </p:nvSpPr>
        <p:spPr bwMode="auto">
          <a:xfrm>
            <a:off x="7293400" y="5125452"/>
            <a:ext cx="266267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b="1" dirty="0">
                <a:solidFill>
                  <a:schemeClr val="tx1"/>
                </a:solidFill>
              </a:rPr>
              <a:t>3) Personal Fall </a:t>
            </a:r>
          </a:p>
          <a:p>
            <a:pPr algn="ctr">
              <a:spcBef>
                <a:spcPct val="0"/>
              </a:spcBef>
              <a:buFontTx/>
              <a:buNone/>
            </a:pPr>
            <a:r>
              <a:rPr lang="en-US" altLang="en-US" sz="2000" b="1" dirty="0">
                <a:solidFill>
                  <a:schemeClr val="tx1"/>
                </a:solidFill>
              </a:rPr>
              <a:t>Arrest System</a:t>
            </a:r>
          </a:p>
          <a:p>
            <a:pPr algn="ctr">
              <a:spcBef>
                <a:spcPct val="0"/>
              </a:spcBef>
              <a:buFontTx/>
              <a:buNone/>
            </a:pPr>
            <a:r>
              <a:rPr lang="en-US" altLang="en-US" sz="2000" b="1" dirty="0">
                <a:solidFill>
                  <a:schemeClr val="tx1"/>
                </a:solidFill>
              </a:rPr>
              <a:t>(PFAS)</a:t>
            </a:r>
          </a:p>
        </p:txBody>
      </p:sp>
      <p:pic>
        <p:nvPicPr>
          <p:cNvPr id="7" name="Picture 12" descr="Roofer using personal fall arrest system." title="Roofer Fall Protection">
            <a:extLst>
              <a:ext uri="{FF2B5EF4-FFF2-40B4-BE49-F238E27FC236}">
                <a16:creationId xmlns:a16="http://schemas.microsoft.com/office/drawing/2014/main" id="{B922ADC8-C5EF-4518-BB80-369DFCF4158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35816" y="1696452"/>
            <a:ext cx="274364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16A83E2-EA8F-498D-87D8-5A9464171AB3}"/>
              </a:ext>
            </a:extLst>
          </p:cNvPr>
          <p:cNvSpPr>
            <a:spLocks noChangeArrowheads="1"/>
          </p:cNvSpPr>
          <p:nvPr/>
        </p:nvSpPr>
        <p:spPr bwMode="auto">
          <a:xfrm>
            <a:off x="4509459" y="5334299"/>
            <a:ext cx="188032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b="1" dirty="0">
                <a:solidFill>
                  <a:schemeClr val="tx1"/>
                </a:solidFill>
              </a:rPr>
              <a:t>2) Safety Nets</a:t>
            </a:r>
          </a:p>
        </p:txBody>
      </p:sp>
      <p:pic>
        <p:nvPicPr>
          <p:cNvPr id="5" name="Picture 4" title="Safety Net systems intstalled on wood framed ho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1477" y="1742548"/>
            <a:ext cx="2600325" cy="3433864"/>
          </a:xfrm>
          <a:prstGeom prst="rect">
            <a:avLst/>
          </a:prstGeom>
        </p:spPr>
      </p:pic>
    </p:spTree>
    <p:extLst>
      <p:ext uri="{BB962C8B-B14F-4D97-AF65-F5344CB8AC3E}">
        <p14:creationId xmlns:p14="http://schemas.microsoft.com/office/powerpoint/2010/main" val="25955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p:txBody>
          <a:bodyPr/>
          <a:lstStyle/>
          <a:p>
            <a:pPr eaLnBrk="1" hangingPunct="1">
              <a:defRPr/>
            </a:pPr>
            <a:r>
              <a:rPr lang="en-US" sz="3600" dirty="0" smtClean="0"/>
              <a:t>Additional </a:t>
            </a:r>
            <a:r>
              <a:rPr lang="en-US" sz="3600" dirty="0"/>
              <a:t>Fall Protection </a:t>
            </a:r>
            <a:r>
              <a:rPr lang="en-US" sz="3600" dirty="0" smtClean="0"/>
              <a:t>Systems</a:t>
            </a:r>
            <a:endParaRPr lang="en-US" sz="3600" dirty="0"/>
          </a:p>
        </p:txBody>
      </p:sp>
      <p:sp>
        <p:nvSpPr>
          <p:cNvPr id="81923" name="Rectangle 3">
            <a:extLst>
              <a:ext uri="{FF2B5EF4-FFF2-40B4-BE49-F238E27FC236}">
                <a16:creationId xmlns:a16="http://schemas.microsoft.com/office/drawing/2014/main" id="{E98B0B8A-0B6F-4D4A-A9F1-F935114D3931}"/>
              </a:ext>
            </a:extLst>
          </p:cNvPr>
          <p:cNvSpPr>
            <a:spLocks noGrp="1" noChangeArrowheads="1"/>
          </p:cNvSpPr>
          <p:nvPr>
            <p:ph idx="1"/>
          </p:nvPr>
        </p:nvSpPr>
        <p:spPr>
          <a:xfrm>
            <a:off x="1104293" y="1610791"/>
            <a:ext cx="8946541" cy="4195481"/>
          </a:xfrm>
        </p:spPr>
        <p:txBody>
          <a:bodyPr>
            <a:normAutofit/>
          </a:bodyPr>
          <a:lstStyle/>
          <a:p>
            <a:pPr eaLnBrk="1" hangingPunct="1"/>
            <a:r>
              <a:rPr lang="en-US" altLang="en-US" sz="3200" dirty="0"/>
              <a:t>In this section we will learn about:</a:t>
            </a:r>
          </a:p>
          <a:p>
            <a:pPr lvl="1"/>
            <a:r>
              <a:rPr lang="en-US" altLang="en-US" sz="2800" dirty="0"/>
              <a:t>Handrails and </a:t>
            </a:r>
            <a:r>
              <a:rPr lang="en-US" altLang="en-US" sz="2800" dirty="0" smtClean="0"/>
              <a:t>Stair rails</a:t>
            </a:r>
            <a:endParaRPr lang="en-US" altLang="en-US" sz="2800" dirty="0"/>
          </a:p>
          <a:p>
            <a:pPr lvl="1"/>
            <a:r>
              <a:rPr lang="en-US" altLang="en-US" sz="2800" dirty="0"/>
              <a:t>Floor Hole Covers</a:t>
            </a:r>
          </a:p>
          <a:p>
            <a:pPr lvl="1"/>
            <a:r>
              <a:rPr lang="en-US" altLang="en-US" sz="2800" dirty="0"/>
              <a:t>Controlled Access Zones</a:t>
            </a:r>
          </a:p>
          <a:p>
            <a:pPr lvl="1"/>
            <a:r>
              <a:rPr lang="en-US" altLang="en-US" sz="2800" dirty="0"/>
              <a:t>Positioning Device Systems</a:t>
            </a:r>
          </a:p>
          <a:p>
            <a:pPr lvl="1"/>
            <a:r>
              <a:rPr lang="en-US" altLang="en-US" sz="2800" dirty="0"/>
              <a:t>Alternative Fall Protection </a:t>
            </a:r>
          </a:p>
        </p:txBody>
      </p:sp>
    </p:spTree>
    <p:extLst>
      <p:ext uri="{BB962C8B-B14F-4D97-AF65-F5344CB8AC3E}">
        <p14:creationId xmlns:p14="http://schemas.microsoft.com/office/powerpoint/2010/main" val="6452379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p:txBody>
          <a:bodyPr/>
          <a:lstStyle/>
          <a:p>
            <a:pPr eaLnBrk="1" hangingPunct="1">
              <a:defRPr/>
            </a:pPr>
            <a:r>
              <a:rPr lang="en-US" sz="3600" dirty="0"/>
              <a:t>Handrails and </a:t>
            </a:r>
            <a:r>
              <a:rPr lang="en-US" sz="3600" dirty="0" err="1"/>
              <a:t>Stairrails</a:t>
            </a:r>
            <a:r>
              <a:rPr lang="en-US" sz="3600" dirty="0"/>
              <a:t> - Requirements</a:t>
            </a:r>
          </a:p>
        </p:txBody>
      </p:sp>
      <p:sp>
        <p:nvSpPr>
          <p:cNvPr id="4" name="Rectangle 3">
            <a:extLst>
              <a:ext uri="{FF2B5EF4-FFF2-40B4-BE49-F238E27FC236}">
                <a16:creationId xmlns:a16="http://schemas.microsoft.com/office/drawing/2014/main" id="{12A44B37-9565-4D64-9E02-A393863D809B}"/>
              </a:ext>
            </a:extLst>
          </p:cNvPr>
          <p:cNvSpPr txBox="1">
            <a:spLocks noChangeArrowheads="1"/>
          </p:cNvSpPr>
          <p:nvPr/>
        </p:nvSpPr>
        <p:spPr>
          <a:xfrm>
            <a:off x="994455" y="1617490"/>
            <a:ext cx="8946541" cy="419548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altLang="en-US" sz="3200" dirty="0"/>
              <a:t>Toprail</a:t>
            </a:r>
          </a:p>
          <a:p>
            <a:pPr lvl="1">
              <a:lnSpc>
                <a:spcPct val="90000"/>
              </a:lnSpc>
            </a:pPr>
            <a:r>
              <a:rPr lang="en-US" altLang="en-US" sz="3200" dirty="0"/>
              <a:t> 36 in. (.9 m) above the tread vertically in line with the riser</a:t>
            </a:r>
          </a:p>
          <a:p>
            <a:pPr lvl="1">
              <a:lnSpc>
                <a:spcPct val="90000"/>
              </a:lnSpc>
            </a:pPr>
            <a:r>
              <a:rPr lang="en-US" altLang="en-US" sz="3200" dirty="0"/>
              <a:t>Install handrail 3” from wall</a:t>
            </a:r>
          </a:p>
          <a:p>
            <a:pPr>
              <a:lnSpc>
                <a:spcPct val="90000"/>
              </a:lnSpc>
            </a:pPr>
            <a:r>
              <a:rPr lang="en-US" altLang="en-US" sz="3200" dirty="0"/>
              <a:t>Midrail </a:t>
            </a:r>
          </a:p>
          <a:p>
            <a:pPr lvl="1">
              <a:lnSpc>
                <a:spcPct val="90000"/>
              </a:lnSpc>
            </a:pPr>
            <a:r>
              <a:rPr lang="en-US" altLang="en-US" sz="3200" dirty="0"/>
              <a:t> Halfway between toprail and stair stringer</a:t>
            </a:r>
          </a:p>
          <a:p>
            <a:pPr>
              <a:lnSpc>
                <a:spcPct val="90000"/>
              </a:lnSpc>
            </a:pPr>
            <a:r>
              <a:rPr lang="en-US" altLang="en-US" sz="3200" dirty="0"/>
              <a:t>Toe Board</a:t>
            </a:r>
          </a:p>
          <a:p>
            <a:pPr lvl="1">
              <a:lnSpc>
                <a:spcPct val="90000"/>
              </a:lnSpc>
            </a:pPr>
            <a:r>
              <a:rPr lang="en-US" altLang="en-US" sz="3200" dirty="0"/>
              <a:t>Minimum of 3 1/2 in. (4 in. nominal) (10.2 cm) </a:t>
            </a:r>
          </a:p>
          <a:p>
            <a:pPr>
              <a:lnSpc>
                <a:spcPct val="90000"/>
              </a:lnSpc>
            </a:pPr>
            <a:r>
              <a:rPr lang="en-US" altLang="en-US" sz="3200" dirty="0"/>
              <a:t>Weight Requirement </a:t>
            </a:r>
          </a:p>
          <a:p>
            <a:pPr lvl="1">
              <a:lnSpc>
                <a:spcPct val="90000"/>
              </a:lnSpc>
            </a:pPr>
            <a:r>
              <a:rPr lang="en-US" altLang="en-US" sz="3200" dirty="0"/>
              <a:t>At least 200 lbs. (90.9 kg)</a:t>
            </a:r>
          </a:p>
        </p:txBody>
      </p:sp>
    </p:spTree>
    <p:extLst>
      <p:ext uri="{BB962C8B-B14F-4D97-AF65-F5344CB8AC3E}">
        <p14:creationId xmlns:p14="http://schemas.microsoft.com/office/powerpoint/2010/main" val="33299568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t>Identify the Hazards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How many hazards do you see in this photo?</a:t>
            </a:r>
          </a:p>
        </p:txBody>
      </p:sp>
      <p:pic>
        <p:nvPicPr>
          <p:cNvPr id="7" name="Picture 4" descr="Image shows a handrail system installed on a stairway under construction. " title="Image 4.04">
            <a:extLst>
              <a:ext uri="{FF2B5EF4-FFF2-40B4-BE49-F238E27FC236}">
                <a16:creationId xmlns:a16="http://schemas.microsoft.com/office/drawing/2014/main" id="{D2396335-BCB3-43F4-84C3-65A20496C7ED}"/>
              </a:ext>
            </a:extLst>
          </p:cNvPr>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4778827" y="1307726"/>
            <a:ext cx="7184573" cy="5388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sign">
            <a:extLst>
              <a:ext uri="{FF2B5EF4-FFF2-40B4-BE49-F238E27FC236}">
                <a16:creationId xmlns:a16="http://schemas.microsoft.com/office/drawing/2014/main" id="{E0D57FB4-77E0-45BB-AD0F-B3AE07C73C8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488463" y="1469571"/>
            <a:ext cx="1848282" cy="1848282"/>
          </a:xfrm>
          <a:prstGeom prst="rect">
            <a:avLst/>
          </a:prstGeom>
        </p:spPr>
      </p:pic>
    </p:spTree>
    <p:extLst>
      <p:ext uri="{BB962C8B-B14F-4D97-AF65-F5344CB8AC3E}">
        <p14:creationId xmlns:p14="http://schemas.microsoft.com/office/powerpoint/2010/main" val="216175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10745</Words>
  <Application>Microsoft Office PowerPoint</Application>
  <PresentationFormat>Widescreen</PresentationFormat>
  <Paragraphs>654</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ＭＳ Ｐゴシック</vt:lpstr>
      <vt:lpstr>Arial</vt:lpstr>
      <vt:lpstr>Calibri</vt:lpstr>
      <vt:lpstr>Courier New</vt:lpstr>
      <vt:lpstr>Times New Roman</vt:lpstr>
      <vt:lpstr>Wingdings</vt:lpstr>
      <vt:lpstr>Wingdings 3</vt:lpstr>
      <vt:lpstr>Ion</vt:lpstr>
      <vt:lpstr>Section 5</vt:lpstr>
      <vt:lpstr>Disclaimer</vt:lpstr>
      <vt:lpstr>Disclaimer, cont.</vt:lpstr>
      <vt:lpstr>Copyright Information © 2018 </vt:lpstr>
      <vt:lpstr>Learning Objectives: Section 5</vt:lpstr>
      <vt:lpstr>Reminder of Conventional Fall Protection </vt:lpstr>
      <vt:lpstr>Additional Fall Protection Systems</vt:lpstr>
      <vt:lpstr>Handrails and Stairrails - Requirements</vt:lpstr>
      <vt:lpstr>Identify the Hazards</vt:lpstr>
      <vt:lpstr>Guardrail boot system </vt:lpstr>
      <vt:lpstr> Identify the Hazards</vt:lpstr>
      <vt:lpstr>Hand and Stairrail Solution </vt:lpstr>
      <vt:lpstr>Stair raild installed</vt:lpstr>
      <vt:lpstr>Starrail Solutions</vt:lpstr>
      <vt:lpstr>Hole Covers</vt:lpstr>
      <vt:lpstr>Hole Covers Are Needed For:</vt:lpstr>
      <vt:lpstr>Hole Cover Requirements</vt:lpstr>
      <vt:lpstr>Hole Covers Must Support 2x Intended Load</vt:lpstr>
      <vt:lpstr> Identify the Hazards </vt:lpstr>
      <vt:lpstr> Identify the Hazards  </vt:lpstr>
      <vt:lpstr>Identify the Hazards </vt:lpstr>
      <vt:lpstr>Clearly Marked “Hole” or “Cover”</vt:lpstr>
      <vt:lpstr>Clearly Marked “Hole” or “Cover” </vt:lpstr>
      <vt:lpstr>Positioning Device System</vt:lpstr>
      <vt:lpstr>Positioning Device System  </vt:lpstr>
      <vt:lpstr> Positioning Device System</vt:lpstr>
      <vt:lpstr>Positioning Device System </vt:lpstr>
      <vt:lpstr>Alternative Fall Protection </vt:lpstr>
      <vt:lpstr>What does “Infeasible” mean?</vt:lpstr>
      <vt:lpstr>Examples of Infeasibility </vt:lpstr>
      <vt:lpstr>What does “Creating a Greater Hazard” mean?</vt:lpstr>
      <vt:lpstr>Establishing “Greater Hazard”, cont.</vt:lpstr>
      <vt:lpstr>Fall Protection Plan</vt:lpstr>
      <vt:lpstr> Fall Protection Plan</vt:lpstr>
      <vt:lpstr>Fall Protection Plan, cont.</vt:lpstr>
      <vt:lpstr> Fall Protection Plan </vt:lpstr>
      <vt:lpstr> Fall Protection Plan  </vt:lpstr>
      <vt:lpstr>Fall Protection Plan, cont. </vt:lpstr>
      <vt:lpstr>Fall Protection Plan, cont.  </vt:lpstr>
      <vt:lpstr>Establishing a Controlled Access Zone (CAZ)</vt:lpstr>
      <vt:lpstr>Requirements for a CAZ</vt:lpstr>
      <vt:lpstr>Requirements for a CAZ </vt:lpstr>
      <vt:lpstr>Evaluation Section </vt:lpstr>
      <vt:lpstr>Discuss Fall Hazards</vt:lpstr>
      <vt:lpstr> Discuss Fall Hazards</vt:lpstr>
      <vt:lpstr>  Discuss Fall Hazards</vt:lpstr>
      <vt:lpstr>Discuss Fall Hazards </vt:lpstr>
      <vt:lpstr>Discuss Fall Hazards  </vt:lpstr>
      <vt:lpstr>Discuss Fall Hazards   </vt:lpstr>
      <vt:lpstr>   Discuss Fall Hazards</vt:lpstr>
      <vt:lpstr> Discuss Fall Hazards  </vt:lpstr>
      <vt:lpstr> Discuss Fall Hazards </vt:lpstr>
      <vt:lpstr>Discuss  Fall Hazards</vt:lpstr>
      <vt:lpstr>Discuss Fall  Hazards</vt:lpstr>
      <vt:lpstr>Discuss  Fall  Hazards </vt:lpstr>
      <vt:lpstr> Discuss  Fall  Hazards </vt:lpstr>
      <vt:lpstr> Discuss  Fall Hazards</vt:lpstr>
      <vt:lpstr> Discuss Fall  Hazards</vt:lpstr>
      <vt:lpstr> Discuss Fall  Hazards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2018-02-08T17:03:52Z</dcterms:created>
  <dcterms:modified xsi:type="dcterms:W3CDTF">2021-03-24T19:33:05Z</dcterms:modified>
</cp:coreProperties>
</file>