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6"/>
  </p:notesMasterIdLst>
  <p:handoutMasterIdLst>
    <p:handoutMasterId r:id="rId47"/>
  </p:handoutMasterIdLst>
  <p:sldIdLst>
    <p:sldId id="285" r:id="rId2"/>
    <p:sldId id="309" r:id="rId3"/>
    <p:sldId id="307" r:id="rId4"/>
    <p:sldId id="308" r:id="rId5"/>
    <p:sldId id="321" r:id="rId6"/>
    <p:sldId id="310" r:id="rId7"/>
    <p:sldId id="311" r:id="rId8"/>
    <p:sldId id="306" r:id="rId9"/>
    <p:sldId id="261" r:id="rId10"/>
    <p:sldId id="315" r:id="rId11"/>
    <p:sldId id="262" r:id="rId12"/>
    <p:sldId id="263" r:id="rId13"/>
    <p:sldId id="287" r:id="rId14"/>
    <p:sldId id="264" r:id="rId15"/>
    <p:sldId id="288" r:id="rId16"/>
    <p:sldId id="316" r:id="rId17"/>
    <p:sldId id="317" r:id="rId18"/>
    <p:sldId id="292" r:id="rId19"/>
    <p:sldId id="318" r:id="rId20"/>
    <p:sldId id="319" r:id="rId21"/>
    <p:sldId id="320" r:id="rId22"/>
    <p:sldId id="299" r:id="rId23"/>
    <p:sldId id="300" r:id="rId24"/>
    <p:sldId id="301" r:id="rId25"/>
    <p:sldId id="302" r:id="rId26"/>
    <p:sldId id="303" r:id="rId27"/>
    <p:sldId id="268" r:id="rId28"/>
    <p:sldId id="269" r:id="rId29"/>
    <p:sldId id="313" r:id="rId30"/>
    <p:sldId id="272" r:id="rId31"/>
    <p:sldId id="273" r:id="rId32"/>
    <p:sldId id="274" r:id="rId33"/>
    <p:sldId id="275" r:id="rId34"/>
    <p:sldId id="276" r:id="rId35"/>
    <p:sldId id="277" r:id="rId36"/>
    <p:sldId id="304" r:id="rId37"/>
    <p:sldId id="305" r:id="rId38"/>
    <p:sldId id="278" r:id="rId39"/>
    <p:sldId id="279" r:id="rId40"/>
    <p:sldId id="280" r:id="rId41"/>
    <p:sldId id="281" r:id="rId42"/>
    <p:sldId id="282" r:id="rId43"/>
    <p:sldId id="283" r:id="rId44"/>
    <p:sldId id="284" r:id="rId4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81453" autoAdjust="0"/>
  </p:normalViewPr>
  <p:slideViewPr>
    <p:cSldViewPr snapToGrid="0">
      <p:cViewPr varScale="1">
        <p:scale>
          <a:sx n="50" d="100"/>
          <a:sy n="50" d="100"/>
        </p:scale>
        <p:origin x="298" y="29"/>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1&amp;src_anchor_name=1926.501(b)(1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a:t>
            </a:fld>
            <a:endParaRPr lang="en-US"/>
          </a:p>
        </p:txBody>
      </p:sp>
    </p:spTree>
    <p:extLst>
      <p:ext uri="{BB962C8B-B14F-4D97-AF65-F5344CB8AC3E}">
        <p14:creationId xmlns:p14="http://schemas.microsoft.com/office/powerpoint/2010/main" val="92248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Briefly discuss the fall hazards present in the picture shown. We will discuss these hazards in greater detail throughout the course of this presentation.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10</a:t>
            </a:fld>
            <a:endParaRPr lang="en-US"/>
          </a:p>
        </p:txBody>
      </p:sp>
    </p:spTree>
    <p:extLst>
      <p:ext uri="{BB962C8B-B14F-4D97-AF65-F5344CB8AC3E}">
        <p14:creationId xmlns:p14="http://schemas.microsoft.com/office/powerpoint/2010/main" val="381258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2397281-1700-42A8-8A51-B300C8C726D2}" type="slidenum">
              <a:rPr lang="en-US" altLang="en-US"/>
              <a:pPr>
                <a:spcBef>
                  <a:spcPct val="0"/>
                </a:spcBef>
              </a:pPr>
              <a:t>11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Discuss the goals of the course, including:</a:t>
            </a:r>
          </a:p>
          <a:p>
            <a:pPr marL="457200" indent="-457200" rtl="0" eaLnBrk="1" hangingPunct="1">
              <a:buFont typeface="Arial" panose="020B0604020202020204" pitchFamily="34" charset="0"/>
              <a:buChar char="•"/>
            </a:pPr>
            <a:r>
              <a:rPr lang="es" sz="2800"/>
              <a:t>Understand how to identify, correct or eliminate fall hazards on your job sites.</a:t>
            </a:r>
          </a:p>
          <a:p>
            <a:pPr marL="457200" indent="-457200" rtl="0" eaLnBrk="1" hangingPunct="1">
              <a:buFont typeface="Arial" panose="020B0604020202020204" pitchFamily="34" charset="0"/>
              <a:buChar char="•"/>
            </a:pPr>
            <a:r>
              <a:rPr lang="es" sz="2800"/>
              <a:t>Understand the regulatory requirements to protect and train workers to prevent falls on home building job sites.</a:t>
            </a:r>
          </a:p>
          <a:p>
            <a:pPr marL="457200" indent="-457200" rtl="0" eaLnBrk="1" hangingPunct="1">
              <a:buFont typeface="Arial" panose="020B0604020202020204" pitchFamily="34" charset="0"/>
              <a:buChar char="•"/>
            </a:pPr>
            <a:r>
              <a:rPr lang="es" sz="2800"/>
              <a:t>Gain a more thorough understanding of OSHA regulations applicable to home building.</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407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C9525133-B4BB-49CB-A9CC-42F6EF04196D}" type="slidenum">
              <a:rPr lang="en-US" altLang="en-US"/>
              <a:pPr>
                <a:spcBef>
                  <a:spcPct val="0"/>
                </a:spcBef>
              </a:pPr>
              <a:t>12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Discuss the many benefits that participants of this class can expect to receive. They include but are not limited to:</a:t>
            </a:r>
          </a:p>
          <a:p>
            <a:pPr marL="171450" indent="-171450" rtl="0" eaLnBrk="1" hangingPunct="1">
              <a:buFont typeface="Arial" panose="020B0604020202020204" pitchFamily="34" charset="0"/>
              <a:buChar char="•"/>
            </a:pPr>
            <a:r>
              <a:rPr lang="es">
                <a:latin typeface="Arial" panose="020B0604020202020204" pitchFamily="34" charset="0"/>
              </a:rPr>
              <a:t>Providing training to employees</a:t>
            </a:r>
          </a:p>
          <a:p>
            <a:pPr marL="171450" indent="-171450" rtl="0" eaLnBrk="1" hangingPunct="1">
              <a:buFont typeface="Arial" panose="020B0604020202020204" pitchFamily="34" charset="0"/>
              <a:buChar char="•"/>
            </a:pPr>
            <a:r>
              <a:rPr lang="es">
                <a:latin typeface="Arial" panose="020B0604020202020204" pitchFamily="34" charset="0"/>
              </a:rPr>
              <a:t>Developing fall protection best practices</a:t>
            </a:r>
          </a:p>
          <a:p>
            <a:pPr marL="171450" indent="-171450" rtl="0" eaLnBrk="1" hangingPunct="1">
              <a:buFont typeface="Arial" panose="020B0604020202020204" pitchFamily="34" charset="0"/>
              <a:buChar char="•"/>
            </a:pPr>
            <a:r>
              <a:rPr lang="es">
                <a:latin typeface="Arial" panose="020B0604020202020204" pitchFamily="34" charset="0"/>
              </a:rPr>
              <a:t>Implementing a fall protection plan, as needed, in accordance with 1926.502(k)</a:t>
            </a:r>
          </a:p>
        </p:txBody>
      </p:sp>
    </p:spTree>
    <p:extLst>
      <p:ext uri="{BB962C8B-B14F-4D97-AF65-F5344CB8AC3E}">
        <p14:creationId xmlns:p14="http://schemas.microsoft.com/office/powerpoint/2010/main" val="330361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importance of taking proactive steps to protect workers from fall hazards in the residential construction industry. </a:t>
            </a: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pPr rtl="0"/>
            <a:r>
              <a:rPr lang="es">
                <a:latin typeface="Arial" panose="020B0604020202020204" pitchFamily="34" charset="0"/>
              </a:rPr>
              <a:t>Emphasize that falls are the leading cause of fatalities in the construction industry to really open participants eyes about the severity of this hazard and the injuries associated with it. </a:t>
            </a:r>
            <a:endParaRPr lang="en-US" altLang="en-US" dirty="0" smtClean="0">
              <a:latin typeface="Arial" panose="020B0604020202020204" pitchFamily="34" charset="0"/>
            </a:endParaRPr>
          </a:p>
          <a:p>
            <a:pPr rtl="0"/>
            <a:endParaRPr lang="en-US" altLang="en-US" dirty="0" smtClean="0">
              <a:latin typeface="Arial" panose="020B0604020202020204" pitchFamily="34" charset="0"/>
            </a:endParaRPr>
          </a:p>
          <a:p>
            <a:pPr rtl="0"/>
            <a:r>
              <a:rPr lang="es">
                <a:latin typeface="Arial" panose="020B0604020202020204" pitchFamily="34" charset="0"/>
              </a:rPr>
              <a:t>Source: https://www.cpwr.com/sites/default/files/publications/DongFatalFallsInResidentialConstructionKF.pdf (Bureau of Labor Statistics’ Census of Fatal Occupational Injuries) </a:t>
            </a:r>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C563EB4-BA31-449B-8C50-4C55C5F80E34}" type="slidenum">
              <a:rPr lang="en-US" altLang="en-US"/>
              <a:pPr>
                <a:spcBef>
                  <a:spcPct val="0"/>
                </a:spcBef>
              </a:pPr>
              <a:t>13</a:t>
            </a:fld>
            <a:endParaRPr lang="en-US" altLang="en-US"/>
          </a:p>
        </p:txBody>
      </p:sp>
    </p:spTree>
    <p:extLst>
      <p:ext uri="{BB962C8B-B14F-4D97-AF65-F5344CB8AC3E}">
        <p14:creationId xmlns:p14="http://schemas.microsoft.com/office/powerpoint/2010/main" val="424760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Explain that serious injuries and fatalities can occur when falling from heights of less than 15 feet. Compare the height of a basketball hoop to the height of 15 feet, or the length of 5-yards on a football field.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C563EB4-BA31-449B-8C50-4C55C5F80E34}" type="slidenum">
              <a:rPr lang="en-US" altLang="en-US"/>
              <a:pPr>
                <a:spcBef>
                  <a:spcPct val="0"/>
                </a:spcBef>
              </a:pPr>
              <a:t>14</a:t>
            </a:fld>
            <a:endParaRPr lang="en-US" altLang="en-US"/>
          </a:p>
        </p:txBody>
      </p:sp>
    </p:spTree>
    <p:extLst>
      <p:ext uri="{BB962C8B-B14F-4D97-AF65-F5344CB8AC3E}">
        <p14:creationId xmlns:p14="http://schemas.microsoft.com/office/powerpoint/2010/main" val="397621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In 2015, the total for falls to lower level was 648 fatal work injuries. Of the cases where height of fall was known (538 cases), more than 2 out of every 5 fatal falls were falls of 15 feet or less. About one in five cases with a known height involved falls from more than 30 feet.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15</a:t>
            </a:fld>
            <a:endParaRPr lang="en-US"/>
          </a:p>
        </p:txBody>
      </p:sp>
    </p:spTree>
    <p:extLst>
      <p:ext uri="{BB962C8B-B14F-4D97-AF65-F5344CB8AC3E}">
        <p14:creationId xmlns:p14="http://schemas.microsoft.com/office/powerpoint/2010/main" val="15142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Discuss the top 10 OSHA Citations in Construction for FY2016. Emphasize that 5 of the top 10 most frequently cited standards are related to fall protection.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16</a:t>
            </a:fld>
            <a:endParaRPr lang="en-US"/>
          </a:p>
        </p:txBody>
      </p:sp>
    </p:spTree>
    <p:extLst>
      <p:ext uri="{BB962C8B-B14F-4D97-AF65-F5344CB8AC3E}">
        <p14:creationId xmlns:p14="http://schemas.microsoft.com/office/powerpoint/2010/main" val="169057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Emphasize that OSHA has the authority to issue substantial monetary citations against companies who fail to comply with their regulations. For example, in FY2016 OSHA issued a $3.42 Million fine to an employer after a single visit to their jobsite.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17</a:t>
            </a:fld>
            <a:endParaRPr lang="en-US"/>
          </a:p>
        </p:txBody>
      </p:sp>
    </p:spTree>
    <p:extLst>
      <p:ext uri="{BB962C8B-B14F-4D97-AF65-F5344CB8AC3E}">
        <p14:creationId xmlns:p14="http://schemas.microsoft.com/office/powerpoint/2010/main" val="221779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dirty="0"/>
              <a:t>Discuss that in FY2016 OSHA increased fines by 78%. The new maximum penalties for serious, fail to abate, and willful or repeated violations are shown in the slide. </a:t>
            </a:r>
          </a:p>
        </p:txBody>
      </p:sp>
      <p:sp>
        <p:nvSpPr>
          <p:cNvPr id="4" name="Slide Number Placeholder 3"/>
          <p:cNvSpPr>
            <a:spLocks noGrp="1"/>
          </p:cNvSpPr>
          <p:nvPr>
            <p:ph type="sldNum" sz="quarter" idx="10"/>
          </p:nvPr>
        </p:nvSpPr>
        <p:spPr/>
        <p:txBody>
          <a:bodyPr rtlCol="0"/>
          <a:lstStyle/>
          <a:p>
            <a:pPr rtl="0"/>
            <a:fld id="{B595F0C6-2E69-4C68-8C97-F66FFB350664}" type="slidenum">
              <a:rPr lang="en-US" smtClean="0"/>
              <a:t>18</a:t>
            </a:fld>
            <a:endParaRPr lang="en-US" dirty="0"/>
          </a:p>
        </p:txBody>
      </p:sp>
    </p:spTree>
    <p:extLst>
      <p:ext uri="{BB962C8B-B14F-4D97-AF65-F5344CB8AC3E}">
        <p14:creationId xmlns:p14="http://schemas.microsoft.com/office/powerpoint/2010/main" val="617070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Photo depicts workers along the leading edge of a building without conventional fall protection. Use this as a talking point to see if attendees think this is acceptable or not.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19</a:t>
            </a:fld>
            <a:endParaRPr lang="en-US"/>
          </a:p>
        </p:txBody>
      </p:sp>
    </p:spTree>
    <p:extLst>
      <p:ext uri="{BB962C8B-B14F-4D97-AF65-F5344CB8AC3E}">
        <p14:creationId xmlns:p14="http://schemas.microsoft.com/office/powerpoint/2010/main" val="219020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
              <a:t>Provide an overview of JSI and NAHB.</a:t>
            </a:r>
          </a:p>
          <a:p>
            <a:pPr marL="171450" indent="-171450" rtl="0">
              <a:buFont typeface="Arial" panose="020B0604020202020204" pitchFamily="34" charset="0"/>
              <a:buChar char="•"/>
            </a:pPr>
            <a:r>
              <a:rPr lang="es"/>
              <a:t>Job-Site Safety Institute (JSI) is a nonprofit organization dedicated to conducting safety research for residential and commercial job-sites. JSI serves as a research center where educational institutions and industry leaders collaborate and exchange ideas to increase awareness of the inherent dangers of a construction site.</a:t>
            </a:r>
          </a:p>
          <a:p>
            <a:pPr marL="171450" indent="-171450" rtl="0">
              <a:buFont typeface="Arial" panose="020B0604020202020204" pitchFamily="34" charset="0"/>
              <a:buChar char="•"/>
            </a:pPr>
            <a:r>
              <a:rPr lang="es"/>
              <a:t>The National Association of Home Builders (NAHB) helps its members build communities. Since it was founded in the early 1940s, NAHB has served as the voice of America’s housing industry. We work to ensure that housing is a national priority and that all Americans have access to safe, decent and affordable housing, whether they choose to buy a home or rent.</a:t>
            </a:r>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a:t>
            </a:fld>
            <a:endParaRPr lang="en-US"/>
          </a:p>
        </p:txBody>
      </p:sp>
    </p:spTree>
    <p:extLst>
      <p:ext uri="{BB962C8B-B14F-4D97-AF65-F5344CB8AC3E}">
        <p14:creationId xmlns:p14="http://schemas.microsoft.com/office/powerpoint/2010/main" val="268457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Image shows a worker not tied off to an approved anchor point. Use this as a discussion to see if attendees can identify the hazards.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20</a:t>
            </a:fld>
            <a:endParaRPr lang="en-US"/>
          </a:p>
        </p:txBody>
      </p:sp>
    </p:spTree>
    <p:extLst>
      <p:ext uri="{BB962C8B-B14F-4D97-AF65-F5344CB8AC3E}">
        <p14:creationId xmlns:p14="http://schemas.microsoft.com/office/powerpoint/2010/main" val="169460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OSHA requires the use of conventional fall protection if workers are exposed to fall hazards 6 ft. or more above a lower level when performing construction.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21</a:t>
            </a:fld>
            <a:endParaRPr lang="en-US"/>
          </a:p>
        </p:txBody>
      </p:sp>
    </p:spTree>
    <p:extLst>
      <p:ext uri="{BB962C8B-B14F-4D97-AF65-F5344CB8AC3E}">
        <p14:creationId xmlns:p14="http://schemas.microsoft.com/office/powerpoint/2010/main" val="1617357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188F743-8056-4EC3-89D2-CDF4EABD6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5158EB5A-A074-4C3D-9DD1-512FB94AE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6 feet is the trigger height at when fall protection is required on construction sites. </a:t>
            </a:r>
          </a:p>
        </p:txBody>
      </p:sp>
      <p:sp>
        <p:nvSpPr>
          <p:cNvPr id="120836" name="Slide Number Placeholder 3">
            <a:extLst>
              <a:ext uri="{FF2B5EF4-FFF2-40B4-BE49-F238E27FC236}">
                <a16:creationId xmlns:a16="http://schemas.microsoft.com/office/drawing/2014/main" id="{11EEECF7-D39A-4127-A06F-917A3CFDBC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fld id="{FDA0BC29-C926-4059-9AC2-29816B52BC9E}"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551144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991539B-39B0-4506-839A-65542F50C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96ED3F0-02D8-4707-B11C-E3A542DA4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10 feet is the trigger height at when fall protection is required when working off a scaffold.</a:t>
            </a:r>
          </a:p>
          <a:p>
            <a:pPr rtl="0"/>
            <a:endParaRPr lang="en-US" altLang="en-US" dirty="0">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D71F6DD3-E555-4414-9E81-36B022497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fld id="{34DD9604-AD69-45C3-B59E-1099434F7F17}"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11147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B0667BF7-9B56-41C3-9C5F-3ABB504B2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67B8D04-740B-4827-8C91-96F42425D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There is no trigger height for when fall protection is required when working off a ladder. </a:t>
            </a:r>
          </a:p>
          <a:p>
            <a:pPr rtl="0"/>
            <a:endParaRPr lang="en-US" altLang="en-US" dirty="0">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AFB5CF57-D815-42BF-A657-B36D0416E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fld id="{E499D7A2-0F63-439E-A87D-9106E7BE32F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16091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Discuss how some states may have different trigger heights for when conventional fall protection is required on residential jobsites.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25</a:t>
            </a:fld>
            <a:endParaRPr lang="en-US"/>
          </a:p>
        </p:txBody>
      </p:sp>
    </p:spTree>
    <p:extLst>
      <p:ext uri="{BB962C8B-B14F-4D97-AF65-F5344CB8AC3E}">
        <p14:creationId xmlns:p14="http://schemas.microsoft.com/office/powerpoint/2010/main" val="213554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initial steps that must be taken to comply with OSHA fall protection regulations, and protect workers on a residential construction jobsite. </a:t>
            </a:r>
          </a:p>
          <a:p>
            <a:pPr rtl="0"/>
            <a:endParaRPr lang="en-US" altLang="en-US" dirty="0">
              <a:latin typeface="Arial" panose="020B0604020202020204" pitchFamily="34" charset="0"/>
            </a:endParaRPr>
          </a:p>
          <a:p>
            <a:pPr rtl="0"/>
            <a:r>
              <a:rPr lang="es">
                <a:latin typeface="Arial" panose="020B0604020202020204" pitchFamily="34" charset="0"/>
              </a:rPr>
              <a:t>Fall protection plans, as needed, in accordance with OSHA’s §1926.502(B)(13) regulation will be discussed in Section 6 of the training presentation.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2E51AC6-C999-4873-A87E-0BF509584956}" type="slidenum">
              <a:rPr lang="en-US" altLang="en-US"/>
              <a:pPr>
                <a:spcBef>
                  <a:spcPct val="0"/>
                </a:spcBef>
              </a:pPr>
              <a:t>26</a:t>
            </a:fld>
            <a:endParaRPr lang="en-US" altLang="en-US"/>
          </a:p>
        </p:txBody>
      </p:sp>
    </p:spTree>
    <p:extLst>
      <p:ext uri="{BB962C8B-B14F-4D97-AF65-F5344CB8AC3E}">
        <p14:creationId xmlns:p14="http://schemas.microsoft.com/office/powerpoint/2010/main" val="2775820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this first accident scenario thoroughly. Ask the audience if they have had experience with these hazards, and discuss protective measures that could have been taken to prevent this fatality from occurring. </a:t>
            </a:r>
          </a:p>
          <a:p>
            <a:pPr rtl="0"/>
            <a:endParaRPr lang="en-US" altLang="en-US">
              <a:latin typeface="Arial" panose="020B0604020202020204" pitchFamily="34" charset="0"/>
            </a:endParaRPr>
          </a:p>
          <a:p>
            <a:pPr rtl="0"/>
            <a:r>
              <a:rPr lang="es" b="1">
                <a:latin typeface="Arial" panose="020B0604020202020204" pitchFamily="34" charset="0"/>
              </a:rPr>
              <a:t>Encourage </a:t>
            </a:r>
            <a:r>
              <a:rPr lang="es">
                <a:latin typeface="Arial" panose="020B0604020202020204" pitchFamily="34" charset="0"/>
              </a:rPr>
              <a:t>audience participation and discussion. </a:t>
            </a:r>
            <a:endParaRPr lang="en-US" altLang="en-US" b="1">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EDEB36A-C552-4C2F-A983-49D6E3BE9331}" type="slidenum">
              <a:rPr lang="en-US" altLang="en-US"/>
              <a:pPr>
                <a:spcBef>
                  <a:spcPct val="0"/>
                </a:spcBef>
              </a:pPr>
              <a:t>27</a:t>
            </a:fld>
            <a:endParaRPr lang="en-US" altLang="en-US"/>
          </a:p>
        </p:txBody>
      </p:sp>
    </p:spTree>
    <p:extLst>
      <p:ext uri="{BB962C8B-B14F-4D97-AF65-F5344CB8AC3E}">
        <p14:creationId xmlns:p14="http://schemas.microsoft.com/office/powerpoint/2010/main" val="3152400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pPr rtl="0"/>
            <a:endParaRPr lang="en-US" altLang="en-US">
              <a:latin typeface="Arial" panose="020B0604020202020204" pitchFamily="34" charset="0"/>
            </a:endParaRPr>
          </a:p>
          <a:p>
            <a:pPr rtl="0"/>
            <a:r>
              <a:rPr lang="es" b="1">
                <a:latin typeface="Arial" panose="020B0604020202020204" pitchFamily="34" charset="0"/>
              </a:rPr>
              <a:t>Encourage </a:t>
            </a:r>
            <a:r>
              <a:rPr lang="es">
                <a:latin typeface="Arial" panose="020B0604020202020204" pitchFamily="34" charset="0"/>
              </a:rPr>
              <a:t>audience participation and discussion. </a:t>
            </a:r>
            <a:endParaRPr lang="en-US" altLang="en-US" b="1">
              <a:latin typeface="Arial" panose="020B0604020202020204" pitchFamily="34" charset="0"/>
            </a:endParaRPr>
          </a:p>
          <a:p>
            <a:pPr rtl="0"/>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2D6C983-C12E-4D3F-AD27-830263AE22DF}" type="slidenum">
              <a:rPr lang="en-US" altLang="en-US"/>
              <a:pPr>
                <a:spcBef>
                  <a:spcPct val="0"/>
                </a:spcBef>
              </a:pPr>
              <a:t>28</a:t>
            </a:fld>
            <a:endParaRPr lang="en-US" altLang="en-US"/>
          </a:p>
        </p:txBody>
      </p:sp>
    </p:spTree>
    <p:extLst>
      <p:ext uri="{BB962C8B-B14F-4D97-AF65-F5344CB8AC3E}">
        <p14:creationId xmlns:p14="http://schemas.microsoft.com/office/powerpoint/2010/main" val="3975581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pPr rtl="0"/>
            <a:endParaRPr lang="en-US" altLang="en-US">
              <a:latin typeface="Arial" panose="020B0604020202020204" pitchFamily="34" charset="0"/>
            </a:endParaRPr>
          </a:p>
          <a:p>
            <a:pPr rtl="0"/>
            <a:r>
              <a:rPr lang="es" b="1">
                <a:latin typeface="Arial" panose="020B0604020202020204" pitchFamily="34" charset="0"/>
              </a:rPr>
              <a:t>Encourage </a:t>
            </a:r>
            <a:r>
              <a:rPr lang="es">
                <a:latin typeface="Arial" panose="020B0604020202020204" pitchFamily="34" charset="0"/>
              </a:rPr>
              <a:t>audience participation and discussion. </a:t>
            </a:r>
            <a:endParaRPr lang="en-US" altLang="en-US" b="1">
              <a:latin typeface="Arial" panose="020B0604020202020204" pitchFamily="34" charset="0"/>
            </a:endParaRPr>
          </a:p>
          <a:p>
            <a:pPr rtl="0"/>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52D6C983-C12E-4D3F-AD27-830263AE22DF}" type="slidenum">
              <a:rPr lang="en-US" altLang="en-US"/>
              <a:pPr>
                <a:spcBef>
                  <a:spcPct val="0"/>
                </a:spcBef>
              </a:pPr>
              <a:t>29</a:t>
            </a:fld>
            <a:endParaRPr lang="en-US" altLang="en-US"/>
          </a:p>
        </p:txBody>
      </p:sp>
    </p:spTree>
    <p:extLst>
      <p:ext uri="{BB962C8B-B14F-4D97-AF65-F5344CB8AC3E}">
        <p14:creationId xmlns:p14="http://schemas.microsoft.com/office/powerpoint/2010/main" val="244376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3</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3284038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Define</a:t>
            </a:r>
            <a:r>
              <a:rPr lang="es">
                <a:latin typeface="Arial" panose="020B0604020202020204" pitchFamily="34" charset="0"/>
              </a:rPr>
              <a:t> residential construction, discuss what is included and excluded and provide examples. </a:t>
            </a:r>
            <a:endParaRPr lang="en-US" altLang="en-US" b="1"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6553A18-E1F6-4903-B5C8-3A66C2A9FCBF}" type="slidenum">
              <a:rPr lang="en-US" altLang="en-US"/>
              <a:pPr>
                <a:spcBef>
                  <a:spcPct val="0"/>
                </a:spcBef>
              </a:pPr>
              <a:t>30</a:t>
            </a:fld>
            <a:endParaRPr lang="en-US" altLang="en-US"/>
          </a:p>
        </p:txBody>
      </p:sp>
    </p:spTree>
    <p:extLst>
      <p:ext uri="{BB962C8B-B14F-4D97-AF65-F5344CB8AC3E}">
        <p14:creationId xmlns:p14="http://schemas.microsoft.com/office/powerpoint/2010/main" val="230947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ln/>
        </p:spPr>
        <p:txBody>
          <a:bodyPr rtlCol="0"/>
          <a:lstStyle/>
          <a:p>
            <a:pPr rtl="0">
              <a:defRPr/>
            </a:pPr>
            <a:r>
              <a:rPr lang="es"/>
              <a:t>Discuss the picture of a large single-family house and why this is considered residential construction. </a:t>
            </a:r>
          </a:p>
          <a:p>
            <a:pPr rtl="0">
              <a:defRPr/>
            </a:pPr>
            <a:endParaRPr lang="en-US"/>
          </a:p>
          <a:p>
            <a:pPr rtl="0">
              <a:defRPr/>
            </a:pPr>
            <a:r>
              <a:rPr lang="es"/>
              <a:t>This picture shows slide guards installed on the steep-pitch roof; OSHA’s new compliance directive has not outlawed the use of slide guards or safety monitors.</a:t>
            </a:r>
          </a:p>
          <a:p>
            <a:pPr lvl="1" indent="-228600" rtl="0">
              <a:buFontTx/>
              <a:buChar char="•"/>
              <a:defRPr/>
            </a:pPr>
            <a:r>
              <a:rPr lang="es"/>
              <a:t>Now, employers must first demonstrate that it is infeasible to comply with the provisions of the standard, or that it creates a greater hazard.</a:t>
            </a:r>
          </a:p>
          <a:p>
            <a:pPr lvl="1" indent="-228600" rtl="0">
              <a:buFontTx/>
              <a:buChar char="•"/>
              <a:defRPr/>
            </a:pPr>
            <a:r>
              <a:rPr lang="es"/>
              <a:t>Then they can use those systems as part of a written, site-specific fall protection plan that meets the requirements of 1926.502(k).</a:t>
            </a:r>
          </a:p>
          <a:p>
            <a:pPr lvl="1" indent="-228600" rtl="0">
              <a:defRPr/>
            </a:pPr>
            <a:endParaRPr lang="en-US"/>
          </a:p>
          <a:p>
            <a:pPr indent="-228600" rtl="0">
              <a:defRPr/>
            </a:pPr>
            <a:r>
              <a:rPr lang="es"/>
              <a:t>Slide guards cannot simply be used in lieu of conventional fall protection methods under 1926.501(b)(13). However, slide guards may be used as part of a written, site-specific fall protection plan that meets the requirements of 1926.502(k) if the employer can demonstrate that the use of conventional fall protection (i.e., guardrail, safety net, or personal fall arrest systems) would be infeasible or create greater hazards.</a:t>
            </a:r>
          </a:p>
          <a:p>
            <a:pPr lvl="1" indent="-228600" rtl="0">
              <a:buFontTx/>
              <a:buChar char="•"/>
              <a:defRPr/>
            </a:pPr>
            <a:endParaRPr lang="en-US"/>
          </a:p>
          <a:p>
            <a:pPr rtl="0">
              <a:defRPr/>
            </a:pPr>
            <a:r>
              <a:rPr lang="es" b="1"/>
              <a:t>Encourage </a:t>
            </a:r>
            <a:r>
              <a:rPr lang="es"/>
              <a:t>discussion and participation from the audience. </a:t>
            </a:r>
          </a:p>
          <a:p>
            <a:pPr rtl="0">
              <a:defRPr/>
            </a:pPr>
            <a:endParaRPr lang="en-US"/>
          </a:p>
          <a:p>
            <a:pPr rtl="0">
              <a:defRPr/>
            </a:pPr>
            <a:r>
              <a:rPr lang="es" b="1"/>
              <a:t>Refer</a:t>
            </a:r>
            <a:r>
              <a:rPr lang="es"/>
              <a:t> to the definition of residential construction for further clarification. </a:t>
            </a:r>
            <a:endParaRPr lang="en-US" b="1"/>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44A1458-EEAF-40C4-975C-A5B62D18DDAA}" type="slidenum">
              <a:rPr lang="en-US" altLang="en-US"/>
              <a:pPr>
                <a:spcBef>
                  <a:spcPct val="0"/>
                </a:spcBef>
              </a:pPr>
              <a:t>31</a:t>
            </a:fld>
            <a:endParaRPr lang="en-US" altLang="en-US"/>
          </a:p>
        </p:txBody>
      </p:sp>
    </p:spTree>
    <p:extLst>
      <p:ext uri="{BB962C8B-B14F-4D97-AF65-F5344CB8AC3E}">
        <p14:creationId xmlns:p14="http://schemas.microsoft.com/office/powerpoint/2010/main" val="73588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that this can be either a residential home, or a small commercial building. </a:t>
            </a:r>
            <a:r>
              <a:rPr lang="es" b="1">
                <a:latin typeface="Arial" panose="020B0604020202020204" pitchFamily="34" charset="0"/>
              </a:rPr>
              <a:t>Note </a:t>
            </a:r>
            <a:r>
              <a:rPr lang="es">
                <a:latin typeface="Arial" panose="020B0604020202020204" pitchFamily="34" charset="0"/>
              </a:rPr>
              <a:t>that just because it has steel framing does not automatically exclude this from the definition of residential construction.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6D6020A-4447-4300-B76E-B34231FDC4A0}" type="slidenum">
              <a:rPr lang="en-US" altLang="en-US"/>
              <a:pPr>
                <a:spcBef>
                  <a:spcPct val="0"/>
                </a:spcBef>
              </a:pPr>
              <a:t>32</a:t>
            </a:fld>
            <a:endParaRPr lang="en-US" altLang="en-US"/>
          </a:p>
        </p:txBody>
      </p:sp>
    </p:spTree>
    <p:extLst>
      <p:ext uri="{BB962C8B-B14F-4D97-AF65-F5344CB8AC3E}">
        <p14:creationId xmlns:p14="http://schemas.microsoft.com/office/powerpoint/2010/main" val="2586717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this picture of a multi-family housing complex. </a:t>
            </a:r>
            <a:r>
              <a:rPr lang="es" b="1">
                <a:latin typeface="Arial" panose="020B0604020202020204" pitchFamily="34" charset="0"/>
              </a:rPr>
              <a:t>Note </a:t>
            </a:r>
            <a:r>
              <a:rPr lang="es">
                <a:latin typeface="Arial" panose="020B0604020202020204" pitchFamily="34" charset="0"/>
              </a:rPr>
              <a:t>the differences in construction methods from a typical single-family home, i.e. large worker crane, concrete forms, etc. </a:t>
            </a:r>
          </a:p>
          <a:p>
            <a:pPr rtl="0"/>
            <a:r>
              <a:rPr lang="en-US" altLang="en-US" dirty="0">
                <a:latin typeface="Arial" panose="020B0604020202020204" pitchFamily="34" charset="0"/>
              </a:rPr>
              <a:t/>
            </a:r>
            <a:br>
              <a:rPr lang="en-US" altLang="en-US" dirty="0">
                <a:latin typeface="Arial" panose="020B0604020202020204" pitchFamily="34" charset="0"/>
              </a:rPr>
            </a:br>
            <a:r>
              <a:rPr lang="es" b="1">
                <a:latin typeface="Arial" panose="020B0604020202020204" pitchFamily="34" charset="0"/>
              </a:rPr>
              <a:t>Engage</a:t>
            </a:r>
            <a:r>
              <a:rPr lang="es">
                <a:latin typeface="Arial" panose="020B0604020202020204" pitchFamily="34" charset="0"/>
              </a:rPr>
              <a:t> the audience and facilitate a short discussion about the picture above.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E8E9A01-53DF-4815-82D9-E243FE40CE3E}" type="slidenum">
              <a:rPr lang="en-US" altLang="en-US"/>
              <a:pPr>
                <a:spcBef>
                  <a:spcPct val="0"/>
                </a:spcBef>
              </a:pPr>
              <a:t>33</a:t>
            </a:fld>
            <a:endParaRPr lang="en-US" altLang="en-US"/>
          </a:p>
        </p:txBody>
      </p:sp>
    </p:spTree>
    <p:extLst>
      <p:ext uri="{BB962C8B-B14F-4D97-AF65-F5344CB8AC3E}">
        <p14:creationId xmlns:p14="http://schemas.microsoft.com/office/powerpoint/2010/main" val="740694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defTabSz="923925" rtl="0"/>
            <a:r>
              <a:rPr lang="es" b="1">
                <a:latin typeface="Arial" panose="020B0604020202020204" pitchFamily="34" charset="0"/>
              </a:rPr>
              <a:t>Yes, </a:t>
            </a:r>
            <a:r>
              <a:rPr lang="es">
                <a:latin typeface="Arial" panose="020B0604020202020204" pitchFamily="34" charset="0"/>
              </a:rPr>
              <a:t>OSHA considers block wall home construction “residential construction”.  OSHA STD 03-11-002 states the agency “has decided that it is consistent with the original purpose of 1926.501(b)(13) to treat the construction of residences with masonry brick or block in the exterior walls as residential construction.”</a:t>
            </a:r>
          </a:p>
          <a:p>
            <a:pPr defTabSz="923925" rtl="0"/>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33EEC96-CE91-4692-8879-CD60D50BA98F}" type="slidenum">
              <a:rPr lang="en-US" altLang="en-US"/>
              <a:pPr>
                <a:spcBef>
                  <a:spcPct val="0"/>
                </a:spcBef>
              </a:pPr>
              <a:t>34</a:t>
            </a:fld>
            <a:endParaRPr lang="en-US" altLang="en-US"/>
          </a:p>
        </p:txBody>
      </p:sp>
    </p:spTree>
    <p:extLst>
      <p:ext uri="{BB962C8B-B14F-4D97-AF65-F5344CB8AC3E}">
        <p14:creationId xmlns:p14="http://schemas.microsoft.com/office/powerpoint/2010/main" val="334839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important role the competent person plays in determining and evaluating the appropriate fall protective system for each fall-related hazard on the jobsite. </a:t>
            </a:r>
          </a:p>
          <a:p>
            <a:pPr rtl="0"/>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4B569B9-B473-4176-9A07-3E2DF673FF72}" type="slidenum">
              <a:rPr lang="en-US" altLang="en-US"/>
              <a:pPr>
                <a:spcBef>
                  <a:spcPct val="0"/>
                </a:spcBef>
              </a:pPr>
              <a:t>35</a:t>
            </a:fld>
            <a:endParaRPr lang="en-US" altLang="en-US"/>
          </a:p>
        </p:txBody>
      </p:sp>
    </p:spTree>
    <p:extLst>
      <p:ext uri="{BB962C8B-B14F-4D97-AF65-F5344CB8AC3E}">
        <p14:creationId xmlns:p14="http://schemas.microsoft.com/office/powerpoint/2010/main" val="1380484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Discuss that a Competent Person is responsible for understanding appropriate types of fall protection, choosing the right fall protection system for each hazard and ensuring workers are trained.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36</a:t>
            </a:fld>
            <a:endParaRPr lang="en-US"/>
          </a:p>
        </p:txBody>
      </p:sp>
    </p:spTree>
    <p:extLst>
      <p:ext uri="{BB962C8B-B14F-4D97-AF65-F5344CB8AC3E}">
        <p14:creationId xmlns:p14="http://schemas.microsoft.com/office/powerpoint/2010/main" val="388685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2B59C51-9CB7-4B35-B898-CC6081233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ED29F9E-26B0-4DB6-BD0B-90C728BBA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Discuss that the competent person is also responsible for the identification of existing and predictable hazards, has the authority to stop work and take prompt corrective actions. </a:t>
            </a:r>
          </a:p>
          <a:p>
            <a:pPr rtl="0"/>
            <a:endParaRPr lang="en-US" altLang="en-US" dirty="0">
              <a:ea typeface="ＭＳ Ｐゴシック" panose="020B0600070205080204" pitchFamily="34" charset="-128"/>
            </a:endParaRPr>
          </a:p>
        </p:txBody>
      </p:sp>
      <p:sp>
        <p:nvSpPr>
          <p:cNvPr id="124932" name="Slide Number Placeholder 3">
            <a:extLst>
              <a:ext uri="{FF2B5EF4-FFF2-40B4-BE49-F238E27FC236}">
                <a16:creationId xmlns:a16="http://schemas.microsoft.com/office/drawing/2014/main" id="{B94215A0-C750-4B89-8E43-385F9207A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445B9CE6-75B9-4B9F-9FCD-CD3FF0377ACA}"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877349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Note: </a:t>
            </a:r>
            <a:r>
              <a:rPr lang="e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pPr rtl="0"/>
            <a:endParaRPr lang="en-US" altLang="en-US" b="1" dirty="0">
              <a:latin typeface="Arial" panose="020B0604020202020204" pitchFamily="34" charset="0"/>
            </a:endParaRPr>
          </a:p>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b="1">
                <a:latin typeface="Arial" panose="020B0604020202020204" pitchFamily="34" charset="0"/>
                <a:hlinkClick r:id="rId3"/>
              </a:rPr>
              <a:t>1926.501(b)(10)</a:t>
            </a:r>
            <a:endParaRPr lang="en-US" altLang="en-US" dirty="0">
              <a:latin typeface="Arial" panose="020B0604020202020204" pitchFamily="34" charset="0"/>
            </a:endParaRPr>
          </a:p>
          <a:p>
            <a:pPr rtl="0"/>
            <a:r>
              <a:rPr lang="es">
                <a:latin typeface="Arial" panose="020B0604020202020204" pitchFamily="34" charset="0"/>
              </a:rPr>
              <a:t>"Roofing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p>
          <a:p>
            <a:pPr rtl="0"/>
            <a:endParaRPr lang="en-US" altLang="en-US" dirty="0">
              <a:latin typeface="Arial" panose="020B0604020202020204" pitchFamily="34" charset="0"/>
            </a:endParaRP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8DCCB691-24D3-4709-85F0-2747940A571E}" type="slidenum">
              <a:rPr lang="en-US" altLang="en-US"/>
              <a:pPr>
                <a:spcBef>
                  <a:spcPct val="0"/>
                </a:spcBef>
              </a:pPr>
              <a:t>38</a:t>
            </a:fld>
            <a:endParaRPr lang="en-US" altLang="en-US"/>
          </a:p>
        </p:txBody>
      </p:sp>
    </p:spTree>
    <p:extLst>
      <p:ext uri="{BB962C8B-B14F-4D97-AF65-F5344CB8AC3E}">
        <p14:creationId xmlns:p14="http://schemas.microsoft.com/office/powerpoint/2010/main" val="1831319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Photo: http://www.elcosh.org/record/document/1991/32.jpg</a:t>
            </a:r>
          </a:p>
          <a:p>
            <a:pPr rtl="0"/>
            <a:endParaRPr lang="en-US" altLang="en-US" b="1" dirty="0">
              <a:latin typeface="Arial" panose="020B0604020202020204" pitchFamily="34" charset="0"/>
            </a:endParaRPr>
          </a:p>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pPr rtl="0"/>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A0CC124F-5469-47CA-977C-028FA589077C}" type="slidenum">
              <a:rPr lang="en-US" altLang="en-US"/>
              <a:pPr>
                <a:spcBef>
                  <a:spcPct val="0"/>
                </a:spcBef>
              </a:pPr>
              <a:t>39</a:t>
            </a:fld>
            <a:endParaRPr lang="en-US" altLang="en-US"/>
          </a:p>
        </p:txBody>
      </p:sp>
    </p:spTree>
    <p:extLst>
      <p:ext uri="{BB962C8B-B14F-4D97-AF65-F5344CB8AC3E}">
        <p14:creationId xmlns:p14="http://schemas.microsoft.com/office/powerpoint/2010/main" val="208557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4</a:t>
            </a:fld>
            <a:endParaRPr lang="en-US" altLang="en-US"/>
          </a:p>
        </p:txBody>
      </p:sp>
    </p:spTree>
    <p:extLst>
      <p:ext uri="{BB962C8B-B14F-4D97-AF65-F5344CB8AC3E}">
        <p14:creationId xmlns:p14="http://schemas.microsoft.com/office/powerpoint/2010/main" val="164470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pPr rtl="0"/>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383B677-A4D3-4FC1-9525-67DEF1EFF854}" type="slidenum">
              <a:rPr lang="en-US" altLang="en-US"/>
              <a:pPr>
                <a:spcBef>
                  <a:spcPct val="0"/>
                </a:spcBef>
              </a:pPr>
              <a:t>40</a:t>
            </a:fld>
            <a:endParaRPr lang="en-US" altLang="en-US"/>
          </a:p>
        </p:txBody>
      </p:sp>
    </p:spTree>
    <p:extLst>
      <p:ext uri="{BB962C8B-B14F-4D97-AF65-F5344CB8AC3E}">
        <p14:creationId xmlns:p14="http://schemas.microsoft.com/office/powerpoint/2010/main" val="4087104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dirty="0">
              <a:latin typeface="Arial" panose="020B0604020202020204" pitchFamily="34" charset="0"/>
            </a:endParaRPr>
          </a:p>
          <a:p>
            <a:pPr rtl="0"/>
            <a:r>
              <a:rPr lang="es" b="1">
                <a:latin typeface="Arial" panose="020B0604020202020204" pitchFamily="34" charset="0"/>
              </a:rPr>
              <a:t>Note: </a:t>
            </a:r>
            <a:r>
              <a:rPr lang="es">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pPr rtl="0"/>
            <a:endParaRPr lang="en-US" altLang="en-US" dirty="0">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dirty="0">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dirty="0">
              <a:latin typeface="Arial" panose="020B0604020202020204" pitchFamily="34" charset="0"/>
            </a:endParaRPr>
          </a:p>
          <a:p>
            <a:pPr rtl="0"/>
            <a:endParaRPr lang="en-US" altLang="en-US" dirty="0">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pPr rtl="0"/>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B5900FE-CD2C-4EEE-BF46-8E70735684D2}" type="slidenum">
              <a:rPr lang="en-US" altLang="en-US"/>
              <a:pPr>
                <a:spcBef>
                  <a:spcPct val="0"/>
                </a:spcBef>
              </a:pPr>
              <a:t>41</a:t>
            </a:fld>
            <a:endParaRPr lang="en-US" altLang="en-US"/>
          </a:p>
        </p:txBody>
      </p:sp>
    </p:spTree>
    <p:extLst>
      <p:ext uri="{BB962C8B-B14F-4D97-AF65-F5344CB8AC3E}">
        <p14:creationId xmlns:p14="http://schemas.microsoft.com/office/powerpoint/2010/main" val="1463425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many training requirements when workers are exposed, or have the potential to be exposed to fall hazards on a residential construction jobsite. </a:t>
            </a:r>
          </a:p>
          <a:p>
            <a:pPr rtl="0"/>
            <a:endParaRPr lang="en-US" altLang="en-US">
              <a:latin typeface="Arial" panose="020B0604020202020204" pitchFamily="34" charset="0"/>
            </a:endParaRPr>
          </a:p>
          <a:p>
            <a:pPr rtl="0"/>
            <a:r>
              <a:rPr lang="es">
                <a:latin typeface="Arial" panose="020B0604020202020204" pitchFamily="34" charset="0"/>
              </a:rPr>
              <a:t>Subpart M 29 CFR 1926.503 lists the training requirements for employees exposed to fall hazards. </a:t>
            </a:r>
          </a:p>
          <a:p>
            <a:pPr rtl="0"/>
            <a:endParaRPr lang="en-US" altLang="en-US">
              <a:latin typeface="Arial" panose="020B0604020202020204" pitchFamily="34" charset="0"/>
            </a:endParaRPr>
          </a:p>
          <a:p>
            <a:pPr rtl="0"/>
            <a:r>
              <a:rPr lang="es" b="1">
                <a:latin typeface="Arial" panose="020B0604020202020204" pitchFamily="34" charset="0"/>
              </a:rPr>
              <a:t>State</a:t>
            </a:r>
            <a:r>
              <a:rPr lang="es">
                <a:latin typeface="Arial" panose="020B0604020202020204" pitchFamily="34" charset="0"/>
              </a:rPr>
              <a:t> that the training must 	</a:t>
            </a:r>
            <a:endParaRPr lang="en-US" altLang="en-US" b="1">
              <a:latin typeface="Arial" panose="020B0604020202020204" pitchFamily="34" charset="0"/>
            </a:endParaRPr>
          </a:p>
          <a:p>
            <a:pPr rtl="0"/>
            <a:endParaRPr lang="en-US" altLang="en-US">
              <a:latin typeface="Arial" panose="020B0604020202020204" pitchFamily="34" charset="0"/>
            </a:endParaRPr>
          </a:p>
          <a:p>
            <a:pPr rtl="0"/>
            <a:r>
              <a:rPr lang="es" b="1">
                <a:latin typeface="Arial" panose="020B0604020202020204" pitchFamily="34" charset="0"/>
              </a:rPr>
              <a:t>Facilitate </a:t>
            </a:r>
            <a:r>
              <a:rPr lang="e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pPr rtl="0"/>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3C43061-3876-4E52-B11B-0E06F8543A33}" type="slidenum">
              <a:rPr lang="en-US" altLang="en-US"/>
              <a:pPr>
                <a:spcBef>
                  <a:spcPct val="0"/>
                </a:spcBef>
              </a:pPr>
              <a:t>42</a:t>
            </a:fld>
            <a:endParaRPr lang="en-US" altLang="en-US"/>
          </a:p>
        </p:txBody>
      </p:sp>
    </p:spTree>
    <p:extLst>
      <p:ext uri="{BB962C8B-B14F-4D97-AF65-F5344CB8AC3E}">
        <p14:creationId xmlns:p14="http://schemas.microsoft.com/office/powerpoint/2010/main" val="1406583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definition of a competent person, their varied roles and responsibilities on a jobsite. </a:t>
            </a:r>
          </a:p>
          <a:p>
            <a:pPr rtl="0"/>
            <a:endParaRPr lang="en-US" altLang="en-US">
              <a:latin typeface="Arial" panose="020B0604020202020204" pitchFamily="34" charset="0"/>
            </a:endParaRPr>
          </a:p>
          <a:p>
            <a:pPr rtl="0"/>
            <a:r>
              <a:rPr lang="es" b="1">
                <a:latin typeface="Arial" panose="020B0604020202020204" pitchFamily="34" charset="0"/>
              </a:rPr>
              <a:t>Optional discussion</a:t>
            </a:r>
            <a:r>
              <a:rPr lang="es">
                <a:latin typeface="Arial" panose="020B0604020202020204" pitchFamily="34" charset="0"/>
              </a:rPr>
              <a:t>, ask the audience if they have ever served, or are a competent person, and what they have done in their role to fix any fall hazards that may have been present. </a:t>
            </a:r>
            <a:endParaRPr lang="en-US" altLang="en-US" b="1">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2FAD03C5-1F31-4C9A-8288-2CF56EF39C9D}" type="slidenum">
              <a:rPr lang="en-US" altLang="en-US"/>
              <a:pPr>
                <a:spcBef>
                  <a:spcPct val="0"/>
                </a:spcBef>
              </a:pPr>
              <a:t>43</a:t>
            </a:fld>
            <a:endParaRPr lang="en-US" altLang="en-US"/>
          </a:p>
        </p:txBody>
      </p:sp>
    </p:spTree>
    <p:extLst>
      <p:ext uri="{BB962C8B-B14F-4D97-AF65-F5344CB8AC3E}">
        <p14:creationId xmlns:p14="http://schemas.microsoft.com/office/powerpoint/2010/main" val="4241245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Define</a:t>
            </a:r>
            <a:r>
              <a:rPr lang="es">
                <a:latin typeface="Arial" panose="020B0604020202020204" pitchFamily="34" charset="0"/>
              </a:rPr>
              <a:t> a qualified person, and some of the roles they are required to perform on a residential construction site, i.e. preparing a fall protection plan. </a:t>
            </a:r>
          </a:p>
          <a:p>
            <a:pPr rtl="0"/>
            <a:endParaRPr lang="en-US" altLang="en-US" b="1">
              <a:latin typeface="Arial" panose="020B0604020202020204" pitchFamily="34" charset="0"/>
            </a:endParaRPr>
          </a:p>
          <a:p>
            <a:pPr rtl="0"/>
            <a:r>
              <a:rPr lang="es">
                <a:latin typeface="Arial" panose="020B0604020202020204" pitchFamily="34" charset="0"/>
              </a:rPr>
              <a:t>Anchorages shall be designed, installed and used under the supervision of a qualified person, as part of a complete personal fall arrest system that maintains a safety factor of at least two. </a:t>
            </a:r>
            <a:r>
              <a:rPr lang="es" b="1">
                <a:latin typeface="Arial" panose="020B0604020202020204" pitchFamily="34" charset="0"/>
              </a:rPr>
              <a:t>Source: Subpart M- Fall Protection </a:t>
            </a:r>
            <a:endParaRPr lang="en-US" altLang="en-US" b="1" u="sng">
              <a:solidFill>
                <a:srgbClr val="FF0000"/>
              </a:solidFill>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A93D54F-AD49-4DEF-9E9B-D70B7138676F}" type="slidenum">
              <a:rPr lang="en-US" altLang="en-US"/>
              <a:pPr>
                <a:spcBef>
                  <a:spcPct val="0"/>
                </a:spcBef>
              </a:pPr>
              <a:t>44</a:t>
            </a:fld>
            <a:endParaRPr lang="en-US" altLang="en-US"/>
          </a:p>
        </p:txBody>
      </p:sp>
    </p:spTree>
    <p:extLst>
      <p:ext uri="{BB962C8B-B14F-4D97-AF65-F5344CB8AC3E}">
        <p14:creationId xmlns:p14="http://schemas.microsoft.com/office/powerpoint/2010/main" val="266886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5</a:t>
            </a:fld>
            <a:endParaRPr lang="en-US"/>
          </a:p>
        </p:txBody>
      </p:sp>
    </p:spTree>
    <p:extLst>
      <p:ext uri="{BB962C8B-B14F-4D97-AF65-F5344CB8AC3E}">
        <p14:creationId xmlns:p14="http://schemas.microsoft.com/office/powerpoint/2010/main" val="33554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81ED52B-E31C-4633-9C0F-3F1E6FA0A1CC}" type="slidenum">
              <a:rPr lang="en-US" smtClean="0"/>
              <a:t>6</a:t>
            </a:fld>
            <a:endParaRPr lang="en-US"/>
          </a:p>
        </p:txBody>
      </p:sp>
    </p:spTree>
    <p:extLst>
      <p:ext uri="{BB962C8B-B14F-4D97-AF65-F5344CB8AC3E}">
        <p14:creationId xmlns:p14="http://schemas.microsoft.com/office/powerpoint/2010/main" val="266845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81ED52B-E31C-4633-9C0F-3F1E6FA0A1CC}" type="slidenum">
              <a:rPr lang="en-US" smtClean="0"/>
              <a:t>7</a:t>
            </a:fld>
            <a:endParaRPr lang="en-US"/>
          </a:p>
        </p:txBody>
      </p:sp>
    </p:spTree>
    <p:extLst>
      <p:ext uri="{BB962C8B-B14F-4D97-AF65-F5344CB8AC3E}">
        <p14:creationId xmlns:p14="http://schemas.microsoft.com/office/powerpoint/2010/main" val="25085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8</a:t>
            </a:fld>
            <a:endParaRPr lang="en-US"/>
          </a:p>
        </p:txBody>
      </p:sp>
    </p:spTree>
    <p:extLst>
      <p:ext uri="{BB962C8B-B14F-4D97-AF65-F5344CB8AC3E}">
        <p14:creationId xmlns:p14="http://schemas.microsoft.com/office/powerpoint/2010/main" val="89699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2BCC764-F0D6-438E-98E1-DF41B5516EA4}" type="slidenum">
              <a:rPr lang="en-US" altLang="en-US"/>
              <a:pPr>
                <a:spcBef>
                  <a:spcPct val="0"/>
                </a:spcBef>
              </a:pPr>
              <a:t>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Discuss the learning objectives for Section 1. Elaborate on the 5 key learning objectives. Allow time for attendees to read and understand what will be taught during the first section and take time to answer any questions. </a:t>
            </a: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atin typeface="Arial" panose="020B0604020202020204" pitchFamily="34" charset="0"/>
                <a:cs typeface="Arial" panose="020B0604020202020204" pitchFamily="34" charset="0"/>
              </a:defRPr>
            </a:lvl1pPr>
          </a:lstStyle>
          <a:p>
            <a:pPr rtl="0"/>
            <a:r>
              <a:rPr lang="es"/>
              <a:t>Click to edit Master title style</a:t>
            </a:r>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idx="1"/>
          </p:nvPr>
        </p:nvSpPr>
        <p:spPr/>
        <p:txBody>
          <a:bodyPr rtlCol="0"/>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Plano de la casa" title="House Blueprint"/>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Logotipo del Instituto de Seguridad en el Sitio de Trabajo" title="JSI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Asociación Nacional de Constructores de Viviendas" title="NAHB Logo"/>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p:cNvSpPr>
            <a:spLocks noGrp="1"/>
          </p:cNvSpPr>
          <p:nvPr>
            <p:ph type="dt" sz="half" idx="10"/>
          </p:nvPr>
        </p:nvSpPr>
        <p:spPr/>
        <p:txBody>
          <a:bodyPr rtlCol="0"/>
          <a:lstStyle/>
          <a:p>
            <a:pPr rtl="0"/>
            <a:r>
              <a:rPr lang="en-US" smtClean="0"/>
              <a:t>2/8/2018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7" name="Date Placeholder 2"/>
          <p:cNvSpPr>
            <a:spLocks noGrp="1"/>
          </p:cNvSpPr>
          <p:nvPr>
            <p:ph type="dt" sz="half" idx="10"/>
          </p:nvPr>
        </p:nvSpPr>
        <p:spPr/>
        <p:txBody>
          <a:bodyPr rtlCol="0"/>
          <a:lstStyle/>
          <a:p>
            <a:pPr rtl="0"/>
            <a:r>
              <a:rPr lang="en-US" smtClean="0"/>
              <a:t>2/8/2018</a:t>
            </a:r>
            <a:endParaRPr lang="en-US"/>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smtClean="0"/>
              <a:t>2/8/2018</a:t>
            </a:r>
            <a:endParaRPr lang="en-US"/>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smtClean="0"/>
              <a:t>2/8/2018</a:t>
            </a:r>
            <a:endParaRPr lang="en-US"/>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atin typeface="Arial" panose="020B0604020202020204" pitchFamily="34" charset="0"/>
                <a:cs typeface="Arial" panose="020B0604020202020204" pitchFamily="34" charset="0"/>
              </a:defRPr>
            </a:lvl1pPr>
          </a:lstStyle>
          <a:p>
            <a:pPr rtl="0"/>
            <a:r>
              <a:rPr lang="e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smtClean="0"/>
              <a:t>8/2/2018</a:t>
            </a: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56" y="2383751"/>
            <a:ext cx="8825657" cy="1915647"/>
          </a:xfrm>
        </p:spPr>
        <p:txBody>
          <a:bodyPr rtlCol="0"/>
          <a:lstStyle/>
          <a:p>
            <a:pPr algn="ctr" rtl="0"/>
            <a:r>
              <a:rPr lang="es" sz="6600" dirty="0"/>
              <a:t>Prevención de caídas en construcción residencial </a:t>
            </a:r>
          </a:p>
        </p:txBody>
      </p:sp>
      <p:sp>
        <p:nvSpPr>
          <p:cNvPr id="3" name="Text Placeholder 2"/>
          <p:cNvSpPr>
            <a:spLocks noGrp="1"/>
          </p:cNvSpPr>
          <p:nvPr>
            <p:ph type="body" idx="1"/>
          </p:nvPr>
        </p:nvSpPr>
        <p:spPr/>
        <p:txBody>
          <a:bodyPr rtlCol="0">
            <a:normAutofit fontScale="70000" lnSpcReduction="20000"/>
          </a:bodyPr>
          <a:lstStyle/>
          <a:p>
            <a:pPr algn="ctr" rtl="0"/>
            <a:r>
              <a:rPr lang="es"/>
              <a:t>Concientización sobre los riesgos de caídas, prevención, soluciones y rescate.</a:t>
            </a:r>
          </a:p>
        </p:txBody>
      </p:sp>
    </p:spTree>
    <p:extLst>
      <p:ext uri="{BB962C8B-B14F-4D97-AF65-F5344CB8AC3E}">
        <p14:creationId xmlns:p14="http://schemas.microsoft.com/office/powerpoint/2010/main" val="309161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La foto muestra a los trabajadores en la parte superior de un techo sin protección convencional contra caída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598" y="1066800"/>
            <a:ext cx="7581900" cy="5791200"/>
          </a:xfrm>
          <a:prstGeom prst="rect">
            <a:avLst/>
          </a:prstGeom>
        </p:spPr>
      </p:pic>
      <p:sp>
        <p:nvSpPr>
          <p:cNvPr id="2" name="Title 1"/>
          <p:cNvSpPr>
            <a:spLocks noGrp="1"/>
          </p:cNvSpPr>
          <p:nvPr>
            <p:ph type="title"/>
          </p:nvPr>
        </p:nvSpPr>
        <p:spPr/>
        <p:txBody>
          <a:bodyPr rtlCol="0"/>
          <a:lstStyle/>
          <a:p>
            <a:pPr rtl="0"/>
            <a:r>
              <a:rPr lang="es"/>
              <a:t>Protección contra caídas: fotografías de condiciones inseguras</a:t>
            </a:r>
            <a:endParaRPr lang="en-US" dirty="0"/>
          </a:p>
        </p:txBody>
      </p:sp>
      <p:pic>
        <p:nvPicPr>
          <p:cNvPr id="4" name="Graphic 2" descr="No hay señalización">
            <a:extLst>
              <a:ext uri="{FF2B5EF4-FFF2-40B4-BE49-F238E27FC236}">
                <a16:creationId xmlns:a16="http://schemas.microsoft.com/office/drawing/2014/main" id="{DA6A675B-E80D-4A80-AAFB-509388BC42E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81846" y="1561954"/>
            <a:ext cx="1765661" cy="1765661"/>
          </a:xfrm>
          <a:prstGeom prst="rect">
            <a:avLst/>
          </a:prstGeom>
        </p:spPr>
      </p:pic>
    </p:spTree>
    <p:extLst>
      <p:ext uri="{BB962C8B-B14F-4D97-AF65-F5344CB8AC3E}">
        <p14:creationId xmlns:p14="http://schemas.microsoft.com/office/powerpoint/2010/main" val="398662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Introducción a la Protección Contra Caídas</a:t>
            </a:r>
          </a:p>
        </p:txBody>
      </p:sp>
      <p:sp>
        <p:nvSpPr>
          <p:cNvPr id="15363" name="Rectangle 3"/>
          <p:cNvSpPr>
            <a:spLocks noGrp="1" noChangeArrowheads="1"/>
          </p:cNvSpPr>
          <p:nvPr>
            <p:ph idx="1"/>
          </p:nvPr>
        </p:nvSpPr>
        <p:spPr>
          <a:xfrm>
            <a:off x="1093263" y="1853248"/>
            <a:ext cx="9296732" cy="4195481"/>
          </a:xfrm>
        </p:spPr>
        <p:txBody>
          <a:bodyPr rtlCol="0">
            <a:normAutofit lnSpcReduction="10000"/>
          </a:bodyPr>
          <a:lstStyle/>
          <a:p>
            <a:pPr rtl="0" eaLnBrk="1" hangingPunct="1"/>
            <a:r>
              <a:rPr lang="es" sz="3200">
                <a:latin typeface="Arial" panose="020B0604020202020204" pitchFamily="34" charset="0"/>
                <a:cs typeface="Arial" panose="020B0604020202020204" pitchFamily="34" charset="0"/>
              </a:rPr>
              <a:t>Los objetivos de este curso son ayudarlo a:</a:t>
            </a:r>
          </a:p>
          <a:p>
            <a:pPr lvl="1" rtl="0" eaLnBrk="1" hangingPunct="1"/>
            <a:r>
              <a:rPr lang="es" sz="2800">
                <a:latin typeface="Arial" panose="020B0604020202020204" pitchFamily="34" charset="0"/>
                <a:cs typeface="Arial" panose="020B0604020202020204" pitchFamily="34" charset="0"/>
              </a:rPr>
              <a:t>Comprenda cómo identificar, corregir o eliminar los riesgos de caídas en los sitios de trabajo.</a:t>
            </a:r>
          </a:p>
          <a:p>
            <a:pPr lvl="1" rtl="0" eaLnBrk="1" hangingPunct="1"/>
            <a:r>
              <a:rPr lang="es" sz="2800">
                <a:latin typeface="Arial" panose="020B0604020202020204" pitchFamily="34" charset="0"/>
                <a:cs typeface="Arial" panose="020B0604020202020204" pitchFamily="34" charset="0"/>
              </a:rPr>
              <a:t>Comprenda los requisitos normativos para proteger y capacitar a los trabajadores para evitar caídas en los sitios de trabajo de construcción de viviendas.</a:t>
            </a:r>
          </a:p>
          <a:p>
            <a:pPr lvl="1" rtl="0" eaLnBrk="1" hangingPunct="1"/>
            <a:r>
              <a:rPr lang="es" sz="2800">
                <a:latin typeface="Arial" panose="020B0604020202020204" pitchFamily="34" charset="0"/>
                <a:cs typeface="Arial" panose="020B0604020202020204" pitchFamily="34" charset="0"/>
              </a:rPr>
              <a:t>Adquirir un mayor y minucioso conocimiento sobre las normativas de la OSHA aplicables a la construcción de viviendas.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Introducción a la Protección Contra Caídas</a:t>
            </a:r>
            <a:r>
              <a:rPr lang="es" sz="3600">
                <a:latin typeface="Arial" panose="020B0604020202020204" pitchFamily="34" charset="0"/>
                <a:cs typeface="Arial" panose="020B0604020202020204" pitchFamily="34" charset="0"/>
              </a:rPr>
              <a:t>.</a:t>
            </a:r>
            <a:r>
              <a:rPr lang="es" sz="2800">
                <a:latin typeface="Arial" panose="020B0604020202020204" pitchFamily="34" charset="0"/>
                <a:cs typeface="Arial" panose="020B0604020202020204" pitchFamily="34" charset="0"/>
              </a:rPr>
              <a:t>cont.</a:t>
            </a:r>
          </a:p>
        </p:txBody>
      </p:sp>
      <p:sp>
        <p:nvSpPr>
          <p:cNvPr id="17411" name="Rectangle 3"/>
          <p:cNvSpPr>
            <a:spLocks noGrp="1" noChangeArrowheads="1"/>
          </p:cNvSpPr>
          <p:nvPr>
            <p:ph idx="1"/>
          </p:nvPr>
        </p:nvSpPr>
        <p:spPr>
          <a:xfrm>
            <a:off x="1075175" y="1600201"/>
            <a:ext cx="9592826" cy="4740309"/>
          </a:xfrm>
        </p:spPr>
        <p:txBody>
          <a:bodyPr rtlCol="0">
            <a:normAutofit lnSpcReduction="10000"/>
          </a:bodyPr>
          <a:lstStyle/>
          <a:p>
            <a:pPr rtl="0" eaLnBrk="1" hangingPunct="1"/>
            <a:r>
              <a:rPr lang="es" sz="3200">
                <a:latin typeface="Arial" panose="020B0604020202020204" pitchFamily="34" charset="0"/>
                <a:cs typeface="Arial" panose="020B0604020202020204" pitchFamily="34" charset="0"/>
              </a:rPr>
              <a:t>Los participantes pueden usar la información de este seminario para:</a:t>
            </a:r>
          </a:p>
          <a:p>
            <a:pPr lvl="1" rtl="0" eaLnBrk="1" hangingPunct="1"/>
            <a:r>
              <a:rPr lang="es" sz="2800">
                <a:latin typeface="Arial" panose="020B0604020202020204" pitchFamily="34" charset="0"/>
                <a:cs typeface="Arial" panose="020B0604020202020204" pitchFamily="34" charset="0"/>
              </a:rPr>
              <a:t>Proporcionar capacitación a los empleados.</a:t>
            </a:r>
          </a:p>
          <a:p>
            <a:pPr lvl="1" rtl="0" eaLnBrk="1" hangingPunct="1"/>
            <a:r>
              <a:rPr lang="es" sz="2800">
                <a:latin typeface="Arial" panose="020B0604020202020204" pitchFamily="34" charset="0"/>
                <a:cs typeface="Arial" panose="020B0604020202020204" pitchFamily="34" charset="0"/>
              </a:rPr>
              <a:t>Desarrollar las mejores prácticas de protección contra caídas para que los empleados las utilicen en el lugar de trabajo. </a:t>
            </a:r>
          </a:p>
          <a:p>
            <a:pPr lvl="1" rtl="0" eaLnBrk="1" hangingPunct="1"/>
            <a:r>
              <a:rPr lang="es" sz="2800">
                <a:latin typeface="Arial" panose="020B0604020202020204" pitchFamily="34" charset="0"/>
                <a:cs typeface="Arial" panose="020B0604020202020204" pitchFamily="34" charset="0"/>
              </a:rPr>
              <a:t>Comprender los tipos de sistemas de protección contra caídas convencionales que se pueden usar en los sitios de construcción de viviendas. </a:t>
            </a:r>
            <a:endParaRPr lang="en-US" altLang="en-US" sz="2800" b="1" dirty="0">
              <a:latin typeface="Arial" panose="020B0604020202020204" pitchFamily="34" charset="0"/>
              <a:cs typeface="Arial" panose="020B0604020202020204" pitchFamily="34" charset="0"/>
            </a:endParaRPr>
          </a:p>
          <a:p>
            <a:pPr rtl="0" eaLnBrk="1" hangingPunct="1">
              <a:buFontTx/>
              <a:buNone/>
            </a:pPr>
            <a:r>
              <a:rPr lang="es">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¿Por qué es importante la protección contra caídas?</a:t>
            </a:r>
            <a:endParaRPr lang="en-US"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924449" y="1490211"/>
            <a:ext cx="10448401" cy="4920637"/>
          </a:xfrm>
        </p:spPr>
        <p:txBody>
          <a:bodyPr rtlCol="0">
            <a:normAutofit/>
          </a:bodyPr>
          <a:lstStyle/>
          <a:p>
            <a:pPr rtl="0" eaLnBrk="1" hangingPunct="1"/>
            <a:r>
              <a:rPr lang="es">
                <a:latin typeface="Arial" panose="020B0604020202020204" pitchFamily="34" charset="0"/>
                <a:cs typeface="Arial" panose="020B0604020202020204" pitchFamily="34" charset="0"/>
              </a:rPr>
              <a:t>Las caídas son la causa principal de lesiones graves </a:t>
            </a:r>
            <a:r>
              <a:rPr lang="es" b="1" u="sng">
                <a:latin typeface="Arial" panose="020B0604020202020204" pitchFamily="34" charset="0"/>
                <a:cs typeface="Arial" panose="020B0604020202020204" pitchFamily="34" charset="0"/>
              </a:rPr>
              <a:t>y</a:t>
            </a:r>
            <a:r>
              <a:rPr lang="es">
                <a:latin typeface="Arial" panose="020B0604020202020204" pitchFamily="34" charset="0"/>
                <a:cs typeface="Arial" panose="020B0604020202020204" pitchFamily="34" charset="0"/>
              </a:rPr>
              <a:t> fatales en la construcción residencial. </a:t>
            </a:r>
          </a:p>
          <a:p>
            <a:pPr rtl="0"/>
            <a:r>
              <a:rPr lang="es">
                <a:latin typeface="Arial" panose="020B0604020202020204" pitchFamily="34" charset="0"/>
                <a:cs typeface="Arial" panose="020B0604020202020204" pitchFamily="34" charset="0"/>
              </a:rPr>
              <a:t>Entre 2003 y 2010: 1,917 trabajadores murieron en la industria de la construcción residencial de los Estados Unidos.</a:t>
            </a:r>
          </a:p>
          <a:p>
            <a:pPr lvl="1" rtl="0"/>
            <a:r>
              <a:rPr lang="es">
                <a:latin typeface="Arial" panose="020B0604020202020204" pitchFamily="34" charset="0"/>
                <a:cs typeface="Arial" panose="020B0604020202020204" pitchFamily="34" charset="0"/>
              </a:rPr>
              <a:t>Casi la mitad (45.3%) de las muertes fueron por caídas.</a:t>
            </a:r>
            <a:endParaRPr lang="en-US" dirty="0">
              <a:latin typeface="Arial" panose="020B0604020202020204" pitchFamily="34" charset="0"/>
              <a:cs typeface="Arial" panose="020B0604020202020204" pitchFamily="34" charset="0"/>
            </a:endParaRPr>
          </a:p>
          <a:p>
            <a:pPr lvl="1" rtl="0"/>
            <a:r>
              <a:rPr lang="es">
                <a:latin typeface="Arial" panose="020B0604020202020204" pitchFamily="34" charset="0"/>
                <a:cs typeface="Arial" panose="020B0604020202020204" pitchFamily="34" charset="0"/>
              </a:rPr>
              <a:t>En la industria de construcción de </a:t>
            </a:r>
            <a:r>
              <a:rPr lang="es" b="1">
                <a:latin typeface="Arial" panose="020B0604020202020204" pitchFamily="34" charset="0"/>
                <a:cs typeface="Arial" panose="020B0604020202020204" pitchFamily="34" charset="0"/>
              </a:rPr>
              <a:t>techos </a:t>
            </a:r>
            <a:r>
              <a:rPr lang="es">
                <a:latin typeface="Arial" panose="020B0604020202020204" pitchFamily="34" charset="0"/>
                <a:cs typeface="Arial" panose="020B0604020202020204" pitchFamily="34" charset="0"/>
              </a:rPr>
              <a:t>residenciales, el 80.2% de las muertes fueron por caídas.</a:t>
            </a:r>
          </a:p>
          <a:p>
            <a:pPr lvl="1" rtl="0"/>
            <a:r>
              <a:rPr lang="es">
                <a:latin typeface="Arial" panose="020B0604020202020204" pitchFamily="34" charset="0"/>
                <a:cs typeface="Arial" panose="020B0604020202020204" pitchFamily="34" charset="0"/>
              </a:rPr>
              <a:t>Las caídas desde </a:t>
            </a:r>
            <a:r>
              <a:rPr lang="es" b="1">
                <a:latin typeface="Arial" panose="020B0604020202020204" pitchFamily="34" charset="0"/>
                <a:cs typeface="Arial" panose="020B0604020202020204" pitchFamily="34" charset="0"/>
              </a:rPr>
              <a:t>escaleras</a:t>
            </a:r>
            <a:r>
              <a:rPr lang="es">
                <a:latin typeface="Arial" panose="020B0604020202020204" pitchFamily="34" charset="0"/>
                <a:cs typeface="Arial" panose="020B0604020202020204" pitchFamily="34" charset="0"/>
              </a:rPr>
              <a:t> representaron el 23.0% de las caídas fatales en la construcción residencial.</a:t>
            </a:r>
            <a:endParaRPr lang="en-US" altLang="en-US" dirty="0">
              <a:latin typeface="Arial" panose="020B0604020202020204" pitchFamily="34" charset="0"/>
              <a:cs typeface="Arial" panose="020B0604020202020204" pitchFamily="34" charset="0"/>
            </a:endParaRPr>
          </a:p>
          <a:p>
            <a:pPr marL="0" indent="0" rtl="0" eaLnBrk="1" hangingPunct="1">
              <a:buNone/>
            </a:pPr>
            <a:endParaRPr lang="en-US" altLang="en-US" dirty="0"/>
          </a:p>
        </p:txBody>
      </p:sp>
    </p:spTree>
    <p:extLst>
      <p:ext uri="{BB962C8B-B14F-4D97-AF65-F5344CB8AC3E}">
        <p14:creationId xmlns:p14="http://schemas.microsoft.com/office/powerpoint/2010/main" val="211444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¿Cuán alto es demasiado alto para caer?</a:t>
            </a:r>
            <a:endParaRPr lang="en-US"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931164" y="1626686"/>
            <a:ext cx="5727560" cy="4195481"/>
          </a:xfrm>
        </p:spPr>
        <p:txBody>
          <a:bodyPr rtlCol="0">
            <a:normAutofit fontScale="92500"/>
          </a:bodyPr>
          <a:lstStyle/>
          <a:p>
            <a:pPr rtl="0"/>
            <a:r>
              <a:rPr lang="es">
                <a:latin typeface="Arial" panose="020B0604020202020204" pitchFamily="34" charset="0"/>
                <a:cs typeface="Arial" panose="020B0604020202020204" pitchFamily="34" charset="0"/>
              </a:rPr>
              <a:t>Más del 40% de las caídas fatales ocurrieron desde alturas de 15 pies (4,5 metros) o menos. </a:t>
            </a:r>
          </a:p>
          <a:p>
            <a:pPr lvl="1" rtl="0"/>
            <a:r>
              <a:rPr lang="es">
                <a:latin typeface="Arial" panose="020B0604020202020204" pitchFamily="34" charset="0"/>
                <a:cs typeface="Arial" panose="020B0604020202020204" pitchFamily="34" charset="0"/>
              </a:rPr>
              <a:t>15 pies (4,5 metros) son solo 5 yardas en un campo de fútbol americano.</a:t>
            </a:r>
          </a:p>
          <a:p>
            <a:pPr lvl="1" rtl="0"/>
            <a:endParaRPr lang="en-US" altLang="en-US" dirty="0">
              <a:latin typeface="Arial" panose="020B0604020202020204" pitchFamily="34" charset="0"/>
              <a:cs typeface="Arial" panose="020B0604020202020204" pitchFamily="34" charset="0"/>
            </a:endParaRPr>
          </a:p>
          <a:p>
            <a:pPr lvl="1" rtl="0"/>
            <a:r>
              <a:rPr lang="es">
                <a:latin typeface="Arial" panose="020B0604020202020204" pitchFamily="34" charset="0"/>
                <a:cs typeface="Arial" panose="020B0604020202020204" pitchFamily="34" charset="0"/>
              </a:rPr>
              <a:t>15 pies (4,5 metros) es solo 1,5 veces la altura de una canasta de baloncesto. </a:t>
            </a:r>
          </a:p>
          <a:p>
            <a:pPr lvl="1" rtl="0"/>
            <a:endParaRPr lang="en-US" altLang="en-US" dirty="0">
              <a:latin typeface="Arial" panose="020B0604020202020204" pitchFamily="34" charset="0"/>
              <a:cs typeface="Arial" panose="020B0604020202020204" pitchFamily="34" charset="0"/>
            </a:endParaRPr>
          </a:p>
          <a:p>
            <a:pPr lvl="1" rtl="0"/>
            <a:endParaRPr lang="en-US" altLang="en-US" dirty="0"/>
          </a:p>
        </p:txBody>
      </p:sp>
      <p:pic>
        <p:nvPicPr>
          <p:cNvPr id="3" name="Picture 2" title="La imagen representa una línea de 5 yardas en un campo de fútbol.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0143" y="1512611"/>
            <a:ext cx="3300549" cy="2295525"/>
          </a:xfrm>
          <a:prstGeom prst="rect">
            <a:avLst/>
          </a:prstGeom>
        </p:spPr>
      </p:pic>
      <p:pic>
        <p:nvPicPr>
          <p:cNvPr id="5" name="Picture 4" title="Aro de balonces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349" y="4021207"/>
            <a:ext cx="3295650" cy="25527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92C7-4B45-472C-8635-069205E62E65}"/>
              </a:ext>
            </a:extLst>
          </p:cNvPr>
          <p:cNvSpPr>
            <a:spLocks noGrp="1"/>
          </p:cNvSpPr>
          <p:nvPr>
            <p:ph type="title"/>
          </p:nvPr>
        </p:nvSpPr>
        <p:spPr/>
        <p:txBody>
          <a:bodyPr rtlCol="0"/>
          <a:lstStyle/>
          <a:p>
            <a:pPr rtl="0"/>
            <a:r>
              <a:rPr lang="es" dirty="0">
                <a:latin typeface="Arial" panose="020B0604020202020204" pitchFamily="34" charset="0"/>
                <a:cs typeface="Arial" panose="020B0604020202020204" pitchFamily="34" charset="0"/>
              </a:rPr>
              <a:t>El porcentaje de caídas fatales a un nivel inferior por altura de caída, 2015</a:t>
            </a:r>
            <a:endParaRPr lang="en-US" dirty="0">
              <a:latin typeface="Arial" panose="020B0604020202020204" pitchFamily="34" charset="0"/>
              <a:cs typeface="Arial" panose="020B0604020202020204" pitchFamily="34" charset="0"/>
            </a:endParaRPr>
          </a:p>
        </p:txBody>
      </p:sp>
      <p:pic>
        <p:nvPicPr>
          <p:cNvPr id="7" name="Content Placeholder 6" title="Gráfico que muestra el porcentaje de caídas mortales a un nivel inferior en 2015.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09" y="330815"/>
            <a:ext cx="11936047" cy="6414542"/>
          </a:xfrm>
        </p:spPr>
      </p:pic>
      <p:sp>
        <p:nvSpPr>
          <p:cNvPr id="5" name="TextBox 4"/>
          <p:cNvSpPr txBox="1"/>
          <p:nvPr/>
        </p:nvSpPr>
        <p:spPr>
          <a:xfrm>
            <a:off x="917574" y="1258651"/>
            <a:ext cx="6430030" cy="369332"/>
          </a:xfrm>
          <a:prstGeom prst="rect">
            <a:avLst/>
          </a:prstGeom>
          <a:noFill/>
        </p:spPr>
        <p:txBody>
          <a:bodyPr wrap="none" rtlCol="0">
            <a:spAutoFit/>
          </a:bodyPr>
          <a:lstStyle/>
          <a:p>
            <a:pPr rtl="0"/>
            <a:r>
              <a:rPr lang="es">
                <a:latin typeface="Arial" panose="020B0604020202020204" pitchFamily="34" charset="0"/>
                <a:cs typeface="Arial" panose="020B0604020202020204" pitchFamily="34" charset="0"/>
              </a:rPr>
              <a:t>Fuente: Departamento de Trabajo, Oficina de Estadísticas Laborales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99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algn="ctr" rtl="0"/>
            <a:r>
              <a:rPr lang="es" sz="4000" dirty="0">
                <a:latin typeface="Arial" panose="020B0604020202020204" pitchFamily="34" charset="0"/>
                <a:cs typeface="Arial" panose="020B0604020202020204" pitchFamily="34" charset="0"/>
              </a:rPr>
              <a:t>Las 10 notificaciones más importantes de OSHA para el año fiscal </a:t>
            </a:r>
            <a:r>
              <a:rPr lang="es" sz="4000" dirty="0" smtClean="0">
                <a:latin typeface="Arial" panose="020B0604020202020204" pitchFamily="34" charset="0"/>
                <a:cs typeface="Arial" panose="020B0604020202020204" pitchFamily="34" charset="0"/>
              </a:rPr>
              <a:t>2017</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1853248"/>
            <a:ext cx="9539288" cy="4724399"/>
          </a:xfrm>
        </p:spPr>
        <p:txBody>
          <a:bodyPr rtlCol="0">
            <a:normAutofit fontScale="70000" lnSpcReduction="20000"/>
          </a:bodyPr>
          <a:lstStyle/>
          <a:p>
            <a:pPr marL="109728" indent="0" algn="ctr" rtl="0">
              <a:buNone/>
            </a:pPr>
            <a:r>
              <a:rPr lang="es" sz="3200" b="1" dirty="0">
                <a:latin typeface="Arial" panose="020B0604020202020204" pitchFamily="34" charset="0"/>
                <a:cs typeface="Arial" panose="020B0604020202020204" pitchFamily="34" charset="0"/>
              </a:rPr>
              <a:t>Las 10 notificaciones más importantes de OSHA en construcción</a:t>
            </a:r>
          </a:p>
          <a:p>
            <a:pPr rtl="0"/>
            <a:r>
              <a:rPr lang="es" dirty="0">
                <a:latin typeface="Arial" panose="020B0604020202020204" pitchFamily="34" charset="0"/>
                <a:cs typeface="Arial" panose="020B0604020202020204" pitchFamily="34" charset="0"/>
              </a:rPr>
              <a:t>1. Protección contra caídas – deber de tener protección contra caídas.</a:t>
            </a:r>
          </a:p>
          <a:p>
            <a:pPr rtl="0"/>
            <a:r>
              <a:rPr lang="es" dirty="0">
                <a:latin typeface="Arial" panose="020B0604020202020204" pitchFamily="34" charset="0"/>
                <a:cs typeface="Arial" panose="020B0604020202020204" pitchFamily="34" charset="0"/>
              </a:rPr>
              <a:t>2. Andamios – requisitos generales.</a:t>
            </a:r>
          </a:p>
          <a:p>
            <a:pPr rtl="0"/>
            <a:r>
              <a:rPr lang="es" dirty="0">
                <a:latin typeface="Arial" panose="020B0604020202020204" pitchFamily="34" charset="0"/>
                <a:cs typeface="Arial" panose="020B0604020202020204" pitchFamily="34" charset="0"/>
              </a:rPr>
              <a:t>3. Escaleras.</a:t>
            </a:r>
          </a:p>
          <a:p>
            <a:pPr rtl="0"/>
            <a:r>
              <a:rPr lang="es" dirty="0">
                <a:latin typeface="Arial" panose="020B0604020202020204" pitchFamily="34" charset="0"/>
                <a:cs typeface="Arial" panose="020B0604020202020204" pitchFamily="34" charset="0"/>
              </a:rPr>
              <a:t>4. Protección contra caídas – requisitos de capacitación. </a:t>
            </a:r>
          </a:p>
          <a:p>
            <a:pPr rtl="0"/>
            <a:r>
              <a:rPr lang="es" dirty="0">
                <a:latin typeface="Arial" panose="020B0604020202020204" pitchFamily="34" charset="0"/>
                <a:cs typeface="Arial" panose="020B0604020202020204" pitchFamily="34" charset="0"/>
              </a:rPr>
              <a:t>5. Equipo de protección personal – protección para la vista y el rostro.</a:t>
            </a:r>
            <a:endParaRPr lang="en-US" dirty="0">
              <a:latin typeface="Arial" panose="020B0604020202020204" pitchFamily="34" charset="0"/>
              <a:cs typeface="Arial" panose="020B0604020202020204" pitchFamily="34" charset="0"/>
            </a:endParaRPr>
          </a:p>
          <a:p>
            <a:r>
              <a:rPr lang="es" dirty="0" smtClean="0">
                <a:latin typeface="Arial" panose="020B0604020202020204" pitchFamily="34" charset="0"/>
                <a:cs typeface="Arial" panose="020B0604020202020204" pitchFamily="34" charset="0"/>
              </a:rPr>
              <a:t>6. </a:t>
            </a:r>
            <a:r>
              <a:rPr lang="es" dirty="0">
                <a:latin typeface="Arial" panose="020B0604020202020204" pitchFamily="34" charset="0"/>
                <a:cs typeface="Arial" panose="020B0604020202020204" pitchFamily="34" charset="0"/>
              </a:rPr>
              <a:t>Equipo de protección personal – protección para la cabeza.</a:t>
            </a:r>
          </a:p>
          <a:p>
            <a:pPr rtl="0"/>
            <a:r>
              <a:rPr lang="es" dirty="0" smtClean="0">
                <a:latin typeface="Arial" panose="020B0604020202020204" pitchFamily="34" charset="0"/>
                <a:cs typeface="Arial" panose="020B0604020202020204" pitchFamily="34" charset="0"/>
              </a:rPr>
              <a:t>7. </a:t>
            </a:r>
            <a:r>
              <a:rPr lang="es" dirty="0">
                <a:latin typeface="Arial" panose="020B0604020202020204" pitchFamily="34" charset="0"/>
                <a:cs typeface="Arial" panose="020B0604020202020204" pitchFamily="34" charset="0"/>
              </a:rPr>
              <a:t>Comunicación de riesgos – sustancias tóxicas y peligrosas.</a:t>
            </a:r>
          </a:p>
          <a:p>
            <a:r>
              <a:rPr lang="es" dirty="0" smtClean="0">
                <a:latin typeface="Arial" panose="020B0604020202020204" pitchFamily="34" charset="0"/>
                <a:cs typeface="Arial" panose="020B0604020202020204" pitchFamily="34" charset="0"/>
              </a:rPr>
              <a:t>8. </a:t>
            </a:r>
            <a:r>
              <a:rPr lang="es" dirty="0">
                <a:latin typeface="Arial" panose="020B0604020202020204" pitchFamily="34" charset="0"/>
                <a:cs typeface="Arial" panose="020B0604020202020204" pitchFamily="34" charset="0"/>
              </a:rPr>
              <a:t>Andamios - elevadores aéreos. </a:t>
            </a:r>
          </a:p>
          <a:p>
            <a:pPr rtl="0"/>
            <a:r>
              <a:rPr lang="es" dirty="0" smtClean="0">
                <a:latin typeface="Arial" panose="020B0604020202020204" pitchFamily="34" charset="0"/>
                <a:cs typeface="Arial" panose="020B0604020202020204" pitchFamily="34" charset="0"/>
              </a:rPr>
              <a:t>9. </a:t>
            </a:r>
            <a:r>
              <a:rPr lang="es" dirty="0">
                <a:latin typeface="Arial" panose="020B0604020202020204" pitchFamily="34" charset="0"/>
                <a:cs typeface="Arial" panose="020B0604020202020204" pitchFamily="34" charset="0"/>
              </a:rPr>
              <a:t>Disposiciones generales de seguridad y salud. </a:t>
            </a:r>
          </a:p>
          <a:p>
            <a:pPr rtl="0"/>
            <a:r>
              <a:rPr lang="es" dirty="0" smtClean="0">
                <a:latin typeface="Arial" panose="020B0604020202020204" pitchFamily="34" charset="0"/>
                <a:cs typeface="Arial" panose="020B0604020202020204" pitchFamily="34" charset="0"/>
              </a:rPr>
              <a:t>10</a:t>
            </a:r>
            <a:r>
              <a:rPr lang="es" dirty="0">
                <a:latin typeface="Arial" panose="020B0604020202020204" pitchFamily="34" charset="0"/>
                <a:cs typeface="Arial" panose="020B0604020202020204" pitchFamily="34" charset="0"/>
              </a:rPr>
              <a:t>. Protección contra caídas – sistemas de protección contra caídas, criterios. </a:t>
            </a:r>
          </a:p>
          <a:p>
            <a:pPr rtl="0"/>
            <a:endParaRPr lang="en-US" dirty="0"/>
          </a:p>
        </p:txBody>
      </p:sp>
    </p:spTree>
    <p:extLst>
      <p:ext uri="{BB962C8B-B14F-4D97-AF65-F5344CB8AC3E}">
        <p14:creationId xmlns:p14="http://schemas.microsoft.com/office/powerpoint/2010/main" val="1270085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11427" cy="1400530"/>
          </a:xfrm>
        </p:spPr>
        <p:txBody>
          <a:bodyPr rtlCol="0"/>
          <a:lstStyle/>
          <a:p>
            <a:pPr algn="ctr" rtl="0"/>
            <a:r>
              <a:rPr lang="es" sz="3600" dirty="0">
                <a:latin typeface="Arial" panose="020B0604020202020204" pitchFamily="34" charset="0"/>
                <a:cs typeface="Arial" panose="020B0604020202020204" pitchFamily="34" charset="0"/>
              </a:rPr>
              <a:t>Lo que indican los números sobre las 10 notificaciones más importantes de OSHA para el año fiscal </a:t>
            </a:r>
            <a:r>
              <a:rPr lang="es" sz="3600" dirty="0" smtClean="0">
                <a:latin typeface="Arial" panose="020B0604020202020204" pitchFamily="34" charset="0"/>
                <a:cs typeface="Arial" panose="020B0604020202020204" pitchFamily="34" charset="0"/>
              </a:rPr>
              <a:t>2017</a:t>
            </a:r>
            <a:endParaRPr lang="en-US" sz="3600" dirty="0"/>
          </a:p>
        </p:txBody>
      </p:sp>
      <p:sp>
        <p:nvSpPr>
          <p:cNvPr id="3" name="Content Placeholder 2"/>
          <p:cNvSpPr>
            <a:spLocks noGrp="1"/>
          </p:cNvSpPr>
          <p:nvPr>
            <p:ph idx="1"/>
          </p:nvPr>
        </p:nvSpPr>
        <p:spPr>
          <a:xfrm>
            <a:off x="1103312" y="1719384"/>
            <a:ext cx="9412288" cy="4622799"/>
          </a:xfrm>
        </p:spPr>
        <p:txBody>
          <a:bodyPr rtlCol="0">
            <a:normAutofit fontScale="92500" lnSpcReduction="20000"/>
          </a:bodyPr>
          <a:lstStyle/>
          <a:p>
            <a:pPr rtl="0"/>
            <a:r>
              <a:rPr lang="es" sz="3200" b="1" dirty="0" smtClean="0">
                <a:latin typeface="Arial" panose="020B0604020202020204" pitchFamily="34" charset="0"/>
                <a:cs typeface="Arial" panose="020B0604020202020204" pitchFamily="34" charset="0"/>
              </a:rPr>
              <a:t>32.000</a:t>
            </a:r>
            <a:r>
              <a:rPr lang="es" sz="3200" dirty="0" smtClean="0">
                <a:latin typeface="Arial" panose="020B0604020202020204" pitchFamily="34" charset="0"/>
                <a:cs typeface="Arial" panose="020B0604020202020204" pitchFamily="34" charset="0"/>
              </a:rPr>
              <a:t> </a:t>
            </a:r>
            <a:r>
              <a:rPr lang="es" sz="3200" dirty="0">
                <a:latin typeface="Arial" panose="020B0604020202020204" pitchFamily="34" charset="0"/>
                <a:cs typeface="Arial" panose="020B0604020202020204" pitchFamily="34" charset="0"/>
              </a:rPr>
              <a:t>fueron las citaciones emitidas por OSHA en sus 10 principales categorías citadas con más frecuencia.</a:t>
            </a:r>
          </a:p>
          <a:p>
            <a:pPr rtl="0"/>
            <a:r>
              <a:rPr lang="es" sz="3200" b="1" dirty="0" smtClean="0">
                <a:latin typeface="Arial" panose="020B0604020202020204" pitchFamily="34" charset="0"/>
                <a:cs typeface="Arial" panose="020B0604020202020204" pitchFamily="34" charset="0"/>
              </a:rPr>
              <a:t>$2.600,000 </a:t>
            </a:r>
            <a:r>
              <a:rPr lang="es" sz="3200" dirty="0" smtClean="0">
                <a:latin typeface="Arial" panose="020B0604020202020204" pitchFamily="34" charset="0"/>
                <a:cs typeface="Arial" panose="020B0604020202020204" pitchFamily="34" charset="0"/>
              </a:rPr>
              <a:t>($2,6M</a:t>
            </a:r>
            <a:r>
              <a:rPr lang="es" sz="3200" dirty="0">
                <a:latin typeface="Arial" panose="020B0604020202020204" pitchFamily="34" charset="0"/>
                <a:cs typeface="Arial" panose="020B0604020202020204" pitchFamily="34" charset="0"/>
              </a:rPr>
              <a:t>) – fue la citación más grande que emitió OSHA después de una sola visita a un empleador. </a:t>
            </a:r>
          </a:p>
          <a:p>
            <a:pPr rtl="0"/>
            <a:r>
              <a:rPr lang="es" sz="3200" b="1" dirty="0" smtClean="0">
                <a:latin typeface="Arial" panose="020B0604020202020204" pitchFamily="34" charset="0"/>
                <a:cs typeface="Arial" panose="020B0604020202020204" pitchFamily="34" charset="0"/>
              </a:rPr>
              <a:t>6.887</a:t>
            </a:r>
            <a:r>
              <a:rPr lang="es" sz="3200" dirty="0" smtClean="0">
                <a:latin typeface="Arial" panose="020B0604020202020204" pitchFamily="34" charset="0"/>
                <a:cs typeface="Arial" panose="020B0604020202020204" pitchFamily="34" charset="0"/>
              </a:rPr>
              <a:t> </a:t>
            </a:r>
            <a:r>
              <a:rPr lang="es" sz="3200" dirty="0">
                <a:latin typeface="Arial" panose="020B0604020202020204" pitchFamily="34" charset="0"/>
                <a:cs typeface="Arial" panose="020B0604020202020204" pitchFamily="34" charset="0"/>
              </a:rPr>
              <a:t>fueron las citaciones emitidas por violación a la norma # 1 de OSHA más frecuentemente citada – protección contra caídas. </a:t>
            </a:r>
          </a:p>
          <a:p>
            <a:pPr lvl="1"/>
            <a:r>
              <a:rPr lang="es-ES" sz="2800" dirty="0" smtClean="0">
                <a:latin typeface="Arial" panose="020B0604020202020204" pitchFamily="34" charset="0"/>
                <a:cs typeface="Arial" panose="020B0604020202020204" pitchFamily="34" charset="0"/>
              </a:rPr>
              <a:t>4.252 las </a:t>
            </a:r>
            <a:r>
              <a:rPr lang="es-ES" sz="2800" dirty="0">
                <a:latin typeface="Arial" panose="020B0604020202020204" pitchFamily="34" charset="0"/>
                <a:cs typeface="Arial" panose="020B0604020202020204" pitchFamily="34" charset="0"/>
              </a:rPr>
              <a:t>citas se relacionaban con la falta de protección contra caídas </a:t>
            </a:r>
            <a:r>
              <a:rPr lang="es-ES" sz="2800" dirty="0" smtClean="0">
                <a:latin typeface="Arial" panose="020B0604020202020204" pitchFamily="34" charset="0"/>
                <a:cs typeface="Arial" panose="020B0604020202020204" pitchFamily="34" charset="0"/>
              </a:rPr>
              <a:t>convencional.</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781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572345"/>
            <a:ext cx="11612545" cy="1066800"/>
          </a:xfrm>
        </p:spPr>
        <p:txBody>
          <a:bodyPr rtlCol="0">
            <a:normAutofit fontScale="90000"/>
          </a:bodyPr>
          <a:lstStyle/>
          <a:p>
            <a:pPr rtl="0"/>
            <a:r>
              <a:rPr lang="es">
                <a:latin typeface="Arial" panose="020B0604020202020204" pitchFamily="34" charset="0"/>
                <a:cs typeface="Arial" panose="020B0604020202020204" pitchFamily="34" charset="0"/>
              </a:rPr>
              <a:t>¿Sabe cuánto han aumentado las multas de OSHA? </a:t>
            </a:r>
          </a:p>
        </p:txBody>
      </p:sp>
      <p:sp>
        <p:nvSpPr>
          <p:cNvPr id="3" name="Content Placeholder 2"/>
          <p:cNvSpPr>
            <a:spLocks noGrp="1"/>
          </p:cNvSpPr>
          <p:nvPr>
            <p:ph idx="1"/>
          </p:nvPr>
        </p:nvSpPr>
        <p:spPr>
          <a:xfrm>
            <a:off x="997499" y="1551919"/>
            <a:ext cx="10702131" cy="4533055"/>
          </a:xfrm>
        </p:spPr>
        <p:txBody>
          <a:bodyPr rtlCol="0"/>
          <a:lstStyle/>
          <a:p>
            <a:pPr rtl="0"/>
            <a:r>
              <a:rPr lang="es" dirty="0">
                <a:latin typeface="Arial" panose="020B0604020202020204" pitchFamily="34" charset="0"/>
                <a:cs typeface="Arial" panose="020B0604020202020204" pitchFamily="34" charset="0"/>
              </a:rPr>
              <a:t>En </a:t>
            </a:r>
            <a:r>
              <a:rPr lang="es" dirty="0" smtClean="0">
                <a:latin typeface="Arial" panose="020B0604020202020204" pitchFamily="34" charset="0"/>
                <a:cs typeface="Arial" panose="020B0604020202020204" pitchFamily="34" charset="0"/>
              </a:rPr>
              <a:t>2016</a:t>
            </a:r>
            <a:r>
              <a:rPr lang="es" dirty="0">
                <a:latin typeface="Arial" panose="020B0604020202020204" pitchFamily="34" charset="0"/>
                <a:cs typeface="Arial" panose="020B0604020202020204" pitchFamily="34" charset="0"/>
              </a:rPr>
              <a:t>, OSHA aumentó las multas un </a:t>
            </a:r>
            <a:r>
              <a:rPr lang="es" dirty="0">
                <a:solidFill>
                  <a:srgbClr val="FF0000"/>
                </a:solidFill>
                <a:latin typeface="Arial" panose="020B0604020202020204" pitchFamily="34" charset="0"/>
                <a:cs typeface="Arial" panose="020B0604020202020204" pitchFamily="34" charset="0"/>
              </a:rPr>
              <a:t>78%.</a:t>
            </a:r>
            <a:endParaRPr lang="en-US" sz="2400" b="1" dirty="0">
              <a:solidFill>
                <a:srgbClr val="FF0000"/>
              </a:solidFill>
              <a:latin typeface="Arial" panose="020B0604020202020204" pitchFamily="34" charset="0"/>
              <a:cs typeface="Arial" panose="020B0604020202020204" pitchFamily="34" charset="0"/>
            </a:endParaRPr>
          </a:p>
          <a:p>
            <a:pPr rtl="0"/>
            <a:r>
              <a:rPr lang="es" dirty="0">
                <a:latin typeface="Arial" panose="020B0604020202020204" pitchFamily="34" charset="0"/>
                <a:cs typeface="Arial" panose="020B0604020202020204" pitchFamily="34" charset="0"/>
              </a:rPr>
              <a:t>OSHA aumentó el valor de las multas por última vez en 1990. </a:t>
            </a:r>
          </a:p>
        </p:txBody>
      </p:sp>
      <p:sp>
        <p:nvSpPr>
          <p:cNvPr id="4" name="Arrow: Down 3" descr="Flecha apuntando hacia arriba" title="Arrow Up"/>
          <p:cNvSpPr/>
          <p:nvPr/>
        </p:nvSpPr>
        <p:spPr>
          <a:xfrm rot="10800000">
            <a:off x="10359851" y="1105745"/>
            <a:ext cx="846573" cy="10166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aphicFrame>
        <p:nvGraphicFramePr>
          <p:cNvPr id="6" name="Table 5" descr="Sanción monetaria por violar una norma de OSHA:   Tipo de infracción, Multa Máxima 2018* Exceptuando las violaciones graves $12.934 Violaciones graves $12.9340 Violaciones intencionales $129.336 Violaciones reiteradas $129.336" title="OSHA Fines"/>
          <p:cNvGraphicFramePr>
            <a:graphicFrameLocks noGrp="1"/>
          </p:cNvGraphicFramePr>
          <p:nvPr>
            <p:extLst>
              <p:ext uri="{D42A27DB-BD31-4B8C-83A1-F6EECF244321}">
                <p14:modId xmlns:p14="http://schemas.microsoft.com/office/powerpoint/2010/main" val="1663229615"/>
              </p:ext>
            </p:extLst>
          </p:nvPr>
        </p:nvGraphicFramePr>
        <p:xfrm>
          <a:off x="1125415" y="3867638"/>
          <a:ext cx="8820272" cy="2382520"/>
        </p:xfrm>
        <a:graphic>
          <a:graphicData uri="http://schemas.openxmlformats.org/drawingml/2006/table">
            <a:tbl>
              <a:tblPr firstRow="1" bandRow="1">
                <a:tableStyleId>{073A0DAA-6AF3-43AB-8588-CEC1D06C72B9}</a:tableStyleId>
              </a:tblPr>
              <a:tblGrid>
                <a:gridCol w="4410136">
                  <a:extLst>
                    <a:ext uri="{9D8B030D-6E8A-4147-A177-3AD203B41FA5}">
                      <a16:colId xmlns:a16="http://schemas.microsoft.com/office/drawing/2014/main" val="20000"/>
                    </a:ext>
                  </a:extLst>
                </a:gridCol>
                <a:gridCol w="4410136">
                  <a:extLst>
                    <a:ext uri="{9D8B030D-6E8A-4147-A177-3AD203B41FA5}">
                      <a16:colId xmlns:a16="http://schemas.microsoft.com/office/drawing/2014/main" val="20001"/>
                    </a:ext>
                  </a:extLst>
                </a:gridCol>
              </a:tblGrid>
              <a:tr h="0">
                <a:tc>
                  <a:txBody>
                    <a:bodyPr/>
                    <a:lstStyle/>
                    <a:p>
                      <a:r>
                        <a:rPr lang="en-US" sz="2400" dirty="0" err="1" smtClean="0">
                          <a:solidFill>
                            <a:schemeClr val="tx1"/>
                          </a:solidFill>
                          <a:latin typeface="Arial" panose="020B0604020202020204" pitchFamily="34" charset="0"/>
                          <a:cs typeface="Arial" panose="020B0604020202020204" pitchFamily="34" charset="0"/>
                        </a:rPr>
                        <a:t>Tipo</a:t>
                      </a:r>
                      <a:r>
                        <a:rPr lang="en-US" sz="2400" baseline="0" dirty="0" smtClean="0">
                          <a:solidFill>
                            <a:schemeClr val="tx1"/>
                          </a:solidFill>
                          <a:latin typeface="Arial" panose="020B0604020202020204" pitchFamily="34" charset="0"/>
                          <a:cs typeface="Arial" panose="020B0604020202020204" pitchFamily="34" charset="0"/>
                        </a:rPr>
                        <a:t> de </a:t>
                      </a:r>
                      <a:r>
                        <a:rPr lang="en-US" sz="2400" baseline="0" dirty="0" err="1" smtClean="0">
                          <a:solidFill>
                            <a:schemeClr val="tx1"/>
                          </a:solidFill>
                          <a:latin typeface="Arial" panose="020B0604020202020204" pitchFamily="34" charset="0"/>
                          <a:cs typeface="Arial" panose="020B0604020202020204" pitchFamily="34" charset="0"/>
                        </a:rPr>
                        <a:t>Violación</a:t>
                      </a:r>
                      <a:endParaRPr lang="en-US" sz="24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2400" dirty="0" err="1" smtClean="0">
                          <a:solidFill>
                            <a:schemeClr val="tx1"/>
                          </a:solidFill>
                          <a:latin typeface="Arial" panose="020B0604020202020204" pitchFamily="34" charset="0"/>
                          <a:cs typeface="Arial" panose="020B0604020202020204" pitchFamily="34" charset="0"/>
                        </a:rPr>
                        <a:t>Multa</a:t>
                      </a:r>
                      <a:endParaRPr lang="en-US" sz="24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en-US" dirty="0" smtClean="0">
                          <a:latin typeface="Arial" panose="020B0604020202020204" pitchFamily="34" charset="0"/>
                          <a:cs typeface="Arial" panose="020B0604020202020204" pitchFamily="34" charset="0"/>
                        </a:rPr>
                        <a:t>Grave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Arial" panose="020B0604020202020204" pitchFamily="34" charset="0"/>
                          <a:cs typeface="Arial" panose="020B0604020202020204" pitchFamily="34" charset="0"/>
                        </a:rPr>
                        <a:t>Exceptuando</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los</a:t>
                      </a:r>
                      <a:r>
                        <a:rPr lang="en-US" baseline="0" dirty="0" smtClean="0">
                          <a:latin typeface="Arial" panose="020B0604020202020204" pitchFamily="34" charset="0"/>
                          <a:cs typeface="Arial" panose="020B0604020202020204" pitchFamily="34" charset="0"/>
                        </a:rPr>
                        <a:t> graves</a:t>
                      </a:r>
                      <a:endParaRPr lang="en-US" dirty="0" smtClean="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Requisitos</a:t>
                      </a:r>
                      <a:r>
                        <a:rPr lang="en-US" dirty="0" smtClean="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publicación</a:t>
                      </a:r>
                      <a:endParaRPr lang="en-US" dirty="0" smtClean="0">
                        <a:latin typeface="Arial" panose="020B0604020202020204" pitchFamily="34" charset="0"/>
                        <a:cs typeface="Arial" panose="020B0604020202020204" pitchFamily="34" charset="0"/>
                      </a:endParaRPr>
                    </a:p>
                  </a:txBody>
                  <a:tcPr>
                    <a:solidFill>
                      <a:schemeClr val="bg1"/>
                    </a:solidFill>
                  </a:tcPr>
                </a:tc>
                <a:tc>
                  <a:txBody>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$12.934 </a:t>
                      </a:r>
                      <a:r>
                        <a:rPr lang="en-US" dirty="0" err="1" smtClean="0">
                          <a:latin typeface="Arial" panose="020B0604020202020204" pitchFamily="34" charset="0"/>
                          <a:cs typeface="Arial" panose="020B0604020202020204" pitchFamily="34" charset="0"/>
                        </a:rPr>
                        <a:t>por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violación</a:t>
                      </a:r>
                      <a:endParaRPr lang="en-US"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70840">
                <a:tc>
                  <a:txBody>
                    <a:bodyPr/>
                    <a:lstStyle/>
                    <a:p>
                      <a:r>
                        <a:rPr lang="en-US" dirty="0" err="1" smtClean="0">
                          <a:latin typeface="Arial" panose="020B0604020202020204" pitchFamily="34" charset="0"/>
                          <a:cs typeface="Arial" panose="020B0604020202020204" pitchFamily="34" charset="0"/>
                        </a:rPr>
                        <a:t>Falla</a:t>
                      </a:r>
                      <a:r>
                        <a:rPr lang="en-US" dirty="0" smtClean="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disminución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$12.934 </a:t>
                      </a:r>
                      <a:r>
                        <a:rPr lang="en-US" dirty="0" err="1" smtClean="0">
                          <a:latin typeface="Arial" panose="020B0604020202020204" pitchFamily="34" charset="0"/>
                          <a:cs typeface="Arial" panose="020B0604020202020204" pitchFamily="34" charset="0"/>
                        </a:rPr>
                        <a:t>por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después</a:t>
                      </a:r>
                      <a:r>
                        <a:rPr lang="en-US" dirty="0" smtClean="0">
                          <a:latin typeface="Arial" panose="020B0604020202020204" pitchFamily="34" charset="0"/>
                          <a:cs typeface="Arial" panose="020B0604020202020204" pitchFamily="34" charset="0"/>
                        </a:rPr>
                        <a:t> de la </a:t>
                      </a:r>
                      <a:r>
                        <a:rPr lang="en-US" dirty="0" err="1" smtClean="0">
                          <a:latin typeface="Arial" panose="020B0604020202020204" pitchFamily="34" charset="0"/>
                          <a:cs typeface="Arial" panose="020B0604020202020204" pitchFamily="34" charset="0"/>
                        </a:rPr>
                        <a:t>fecha</a:t>
                      </a:r>
                      <a:r>
                        <a:rPr lang="en-US" dirty="0" smtClean="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disminución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dirty="0" err="1" smtClean="0">
                          <a:latin typeface="Arial" panose="020B0604020202020204" pitchFamily="34" charset="0"/>
                          <a:cs typeface="Arial" panose="020B0604020202020204" pitchFamily="34" charset="0"/>
                        </a:rPr>
                        <a:t>Intencional</a:t>
                      </a:r>
                      <a:r>
                        <a:rPr lang="en-US" dirty="0" smtClean="0">
                          <a:latin typeface="Arial" panose="020B0604020202020204" pitchFamily="34" charset="0"/>
                          <a:cs typeface="Arial" panose="020B0604020202020204" pitchFamily="34" charset="0"/>
                        </a:rPr>
                        <a:t> o</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repetido</a:t>
                      </a:r>
                      <a:endParaRPr lang="en-US"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$129.336 </a:t>
                      </a:r>
                      <a:r>
                        <a:rPr lang="en-US" dirty="0" err="1" smtClean="0">
                          <a:latin typeface="Arial" panose="020B0604020202020204" pitchFamily="34" charset="0"/>
                          <a:cs typeface="Arial" panose="020B0604020202020204" pitchFamily="34" charset="0"/>
                        </a:rPr>
                        <a:t>por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violación</a:t>
                      </a:r>
                      <a:endParaRPr lang="en-US"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25415" y="2947870"/>
            <a:ext cx="8820272" cy="923330"/>
          </a:xfrm>
          <a:prstGeom prst="rect">
            <a:avLst/>
          </a:prstGeom>
          <a:solidFill>
            <a:schemeClr val="bg1"/>
          </a:solidFill>
        </p:spPr>
        <p:txBody>
          <a:bodyPr wrap="square" rtlCol="0">
            <a:spAutoFit/>
          </a:bodyPr>
          <a:lstStyle/>
          <a:p>
            <a:r>
              <a:rPr lang="es-ES" dirty="0">
                <a:latin typeface="Arial" panose="020B0604020202020204" pitchFamily="34" charset="0"/>
                <a:cs typeface="Arial" panose="020B0604020202020204" pitchFamily="34" charset="0"/>
              </a:rPr>
              <a:t>A continuación se detallan los importes de las multas ajustados por inflación a partir del 2 de enero de 2018</a:t>
            </a:r>
            <a:r>
              <a:rPr lang="es-ES" dirty="0" smtClean="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367747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La imagen muestra a los trabajadores en el borde de un techo sin protección contra caídas.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3293" y="1140999"/>
            <a:ext cx="7936302" cy="5503653"/>
          </a:xfrm>
          <a:prstGeom prst="rect">
            <a:avLst/>
          </a:prstGeom>
        </p:spPr>
      </p:pic>
      <p:sp>
        <p:nvSpPr>
          <p:cNvPr id="2" name="Title 1"/>
          <p:cNvSpPr>
            <a:spLocks noGrp="1"/>
          </p:cNvSpPr>
          <p:nvPr>
            <p:ph type="title"/>
          </p:nvPr>
        </p:nvSpPr>
        <p:spPr>
          <a:xfrm>
            <a:off x="646111" y="452718"/>
            <a:ext cx="11241089" cy="1400530"/>
          </a:xfrm>
        </p:spPr>
        <p:txBody>
          <a:bodyPr rtlCol="0"/>
          <a:lstStyle/>
          <a:p>
            <a:pPr algn="ctr" rtl="0"/>
            <a:r>
              <a:rPr lang="es" sz="4000" dirty="0"/>
              <a:t>Protección contra caídas: fotografías </a:t>
            </a:r>
            <a:r>
              <a:rPr lang="es" sz="4000" dirty="0" smtClean="0"/>
              <a:t>de  </a:t>
            </a:r>
            <a:r>
              <a:rPr lang="es" sz="4000" dirty="0"/>
              <a:t>condiciones inseguras</a:t>
            </a:r>
            <a:endParaRPr lang="en-US" sz="4000" dirty="0"/>
          </a:p>
        </p:txBody>
      </p:sp>
      <p:pic>
        <p:nvPicPr>
          <p:cNvPr id="4" name="Graphic 4" descr="No hay señalización">
            <a:extLst>
              <a:ext uri="{FF2B5EF4-FFF2-40B4-BE49-F238E27FC236}">
                <a16:creationId xmlns:a16="http://schemas.microsoft.com/office/drawing/2014/main" id="{9494C02C-7418-41D5-BE7C-816704A02A8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747162" y="2144365"/>
            <a:ext cx="3080595" cy="3080595"/>
          </a:xfrm>
          <a:prstGeom prst="rect">
            <a:avLst/>
          </a:prstGeom>
        </p:spPr>
      </p:pic>
    </p:spTree>
    <p:extLst>
      <p:ext uri="{BB962C8B-B14F-4D97-AF65-F5344CB8AC3E}">
        <p14:creationId xmlns:p14="http://schemas.microsoft.com/office/powerpoint/2010/main" val="19759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¡Bienvenidos!</a:t>
            </a:r>
          </a:p>
        </p:txBody>
      </p:sp>
      <p:sp>
        <p:nvSpPr>
          <p:cNvPr id="3" name="Content Placeholder 2"/>
          <p:cNvSpPr>
            <a:spLocks noGrp="1"/>
          </p:cNvSpPr>
          <p:nvPr>
            <p:ph idx="1"/>
          </p:nvPr>
        </p:nvSpPr>
        <p:spPr>
          <a:xfrm>
            <a:off x="1103312" y="2052918"/>
            <a:ext cx="9169401" cy="4690782"/>
          </a:xfrm>
        </p:spPr>
        <p:txBody>
          <a:bodyPr rtlCol="0">
            <a:normAutofit lnSpcReduction="10000"/>
          </a:bodyPr>
          <a:lstStyle/>
          <a:p>
            <a:pPr rtl="0"/>
            <a:r>
              <a:rPr lang="es">
                <a:latin typeface="Arial" panose="020B0604020202020204" pitchFamily="34" charset="0"/>
                <a:cs typeface="Arial" panose="020B0604020202020204" pitchFamily="34" charset="0"/>
              </a:rPr>
              <a:t>Esta capacitación se realiza como un servicio a la industria de la construcción residencial prestado por:</a:t>
            </a:r>
          </a:p>
          <a:p>
            <a:pPr rtl="0"/>
            <a:endParaRPr lang="en-US" dirty="0">
              <a:latin typeface="Arial" panose="020B0604020202020204" pitchFamily="34" charset="0"/>
              <a:cs typeface="Arial" panose="020B0604020202020204" pitchFamily="34" charset="0"/>
            </a:endParaRPr>
          </a:p>
          <a:p>
            <a:pPr rtl="0"/>
            <a:endParaRPr lang="en-US" dirty="0" smtClean="0">
              <a:latin typeface="Arial" panose="020B0604020202020204" pitchFamily="34" charset="0"/>
              <a:cs typeface="Arial" panose="020B0604020202020204" pitchFamily="34" charset="0"/>
            </a:endParaRPr>
          </a:p>
          <a:p>
            <a:pPr rtl="0"/>
            <a:endParaRPr lang="en-US" dirty="0">
              <a:latin typeface="Arial" panose="020B0604020202020204" pitchFamily="34" charset="0"/>
              <a:cs typeface="Arial" panose="020B0604020202020204" pitchFamily="34" charset="0"/>
            </a:endParaRPr>
          </a:p>
          <a:p>
            <a:pPr rtl="0"/>
            <a:endParaRPr lang="en-US" dirty="0" smtClean="0">
              <a:latin typeface="Arial" panose="020B0604020202020204" pitchFamily="34" charset="0"/>
              <a:cs typeface="Arial" panose="020B0604020202020204" pitchFamily="34" charset="0"/>
            </a:endParaRPr>
          </a:p>
          <a:p>
            <a:pPr rtl="0"/>
            <a:endParaRPr lang="en-US" dirty="0">
              <a:latin typeface="Arial" panose="020B0604020202020204" pitchFamily="34" charset="0"/>
              <a:cs typeface="Arial" panose="020B0604020202020204" pitchFamily="34" charset="0"/>
            </a:endParaRPr>
          </a:p>
          <a:p>
            <a:pPr rtl="0"/>
            <a:endParaRPr lang="en-US" dirty="0" smtClean="0">
              <a:latin typeface="Arial" panose="020B0604020202020204" pitchFamily="34" charset="0"/>
              <a:cs typeface="Arial" panose="020B0604020202020204" pitchFamily="34" charset="0"/>
            </a:endParaRPr>
          </a:p>
          <a:p>
            <a:pPr marL="0" indent="0" rtl="0">
              <a:buNone/>
            </a:pPr>
            <a:r>
              <a:rPr lang="es" b="1">
                <a:solidFill>
                  <a:srgbClr val="0000FF"/>
                </a:solidFill>
                <a:latin typeface="Arial" panose="020B0604020202020204" pitchFamily="34" charset="0"/>
                <a:cs typeface="Arial" panose="020B0604020202020204" pitchFamily="34" charset="0"/>
              </a:rPr>
              <a:t>			  jssafety.org				   nahb.org/safety</a:t>
            </a:r>
            <a:endParaRPr lang="en-US" b="1" dirty="0">
              <a:solidFill>
                <a:srgbClr val="0000FF"/>
              </a:solidFill>
              <a:latin typeface="Arial" panose="020B0604020202020204" pitchFamily="34" charset="0"/>
              <a:cs typeface="Arial" panose="020B0604020202020204" pitchFamily="34" charset="0"/>
            </a:endParaRPr>
          </a:p>
          <a:p>
            <a:pPr rtl="0"/>
            <a:endParaRPr lang="en-US" dirty="0"/>
          </a:p>
        </p:txBody>
      </p:sp>
      <p:pic>
        <p:nvPicPr>
          <p:cNvPr id="6" name="Picture 5" title="Logotipo del Instituto de Seguridad en el Sitio de Trabaj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35" y="3183835"/>
            <a:ext cx="2358189" cy="2743200"/>
          </a:xfrm>
          <a:prstGeom prst="rect">
            <a:avLst/>
          </a:prstGeom>
        </p:spPr>
      </p:pic>
      <p:pic>
        <p:nvPicPr>
          <p:cNvPr id="7" name="Picture 6" title="Asociación Nacional de Constructores de Viviend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591" y="3571333"/>
            <a:ext cx="3200400" cy="2233246"/>
          </a:xfrm>
          <a:prstGeom prst="rect">
            <a:avLst/>
          </a:prstGeom>
        </p:spPr>
      </p:pic>
    </p:spTree>
    <p:extLst>
      <p:ext uri="{BB962C8B-B14F-4D97-AF65-F5344CB8AC3E}">
        <p14:creationId xmlns:p14="http://schemas.microsoft.com/office/powerpoint/2010/main" val="354127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La imagen muestra un trabajador que no está correctamente atado a un punto de anclaje aprobad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2231" y="1805241"/>
            <a:ext cx="4038600" cy="4893733"/>
          </a:xfrm>
          <a:prstGeom prst="rect">
            <a:avLst/>
          </a:prstGeom>
        </p:spPr>
      </p:pic>
      <p:sp>
        <p:nvSpPr>
          <p:cNvPr id="2" name="Title 1"/>
          <p:cNvSpPr>
            <a:spLocks noGrp="1"/>
          </p:cNvSpPr>
          <p:nvPr>
            <p:ph type="title"/>
          </p:nvPr>
        </p:nvSpPr>
        <p:spPr>
          <a:xfrm>
            <a:off x="646111" y="452718"/>
            <a:ext cx="11545889" cy="1400530"/>
          </a:xfrm>
        </p:spPr>
        <p:txBody>
          <a:bodyPr rtlCol="0"/>
          <a:lstStyle/>
          <a:p>
            <a:pPr algn="ctr" rtl="0"/>
            <a:r>
              <a:rPr lang="es" sz="4400" dirty="0">
                <a:latin typeface="Arial" panose="020B0604020202020204" pitchFamily="34" charset="0"/>
                <a:cs typeface="Arial" panose="020B0604020202020204" pitchFamily="34" charset="0"/>
              </a:rPr>
              <a:t>Protección contra caídas: fotografías de condiciones </a:t>
            </a:r>
            <a:r>
              <a:rPr lang="es" sz="4400" dirty="0" smtClean="0">
                <a:latin typeface="Arial" panose="020B0604020202020204" pitchFamily="34" charset="0"/>
                <a:cs typeface="Arial" panose="020B0604020202020204" pitchFamily="34" charset="0"/>
              </a:rPr>
              <a:t>inseguras </a:t>
            </a:r>
            <a:endParaRPr lang="en-US" dirty="0"/>
          </a:p>
        </p:txBody>
      </p:sp>
      <p:pic>
        <p:nvPicPr>
          <p:cNvPr id="5" name="Graphic 4" descr="No hay señalización">
            <a:extLst>
              <a:ext uri="{FF2B5EF4-FFF2-40B4-BE49-F238E27FC236}">
                <a16:creationId xmlns:a16="http://schemas.microsoft.com/office/drawing/2014/main" id="{FC1044B9-BA9E-4995-8A49-630FEBF2B67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919400" y="3296301"/>
            <a:ext cx="1638812" cy="1638812"/>
          </a:xfrm>
          <a:prstGeom prst="rect">
            <a:avLst/>
          </a:prstGeom>
        </p:spPr>
      </p:pic>
    </p:spTree>
    <p:extLst>
      <p:ext uri="{BB962C8B-B14F-4D97-AF65-F5344CB8AC3E}">
        <p14:creationId xmlns:p14="http://schemas.microsoft.com/office/powerpoint/2010/main" val="23547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2718"/>
            <a:ext cx="12192000" cy="1400530"/>
          </a:xfrm>
        </p:spPr>
        <p:txBody>
          <a:bodyPr rtlCol="0"/>
          <a:lstStyle/>
          <a:p>
            <a:pPr algn="ctr" rtl="0"/>
            <a:r>
              <a:rPr lang="es" sz="3600" dirty="0">
                <a:latin typeface="Arial" panose="020B0604020202020204" pitchFamily="34" charset="0"/>
                <a:cs typeface="Arial" panose="020B0604020202020204" pitchFamily="34" charset="0"/>
              </a:rPr>
              <a:t>¿Qué requiere OSHA para la protección contra caídas?</a:t>
            </a:r>
            <a:endParaRPr lang="en-US" sz="3600" dirty="0"/>
          </a:p>
        </p:txBody>
      </p:sp>
      <p:sp>
        <p:nvSpPr>
          <p:cNvPr id="3" name="Content Placeholder 2"/>
          <p:cNvSpPr>
            <a:spLocks noGrp="1"/>
          </p:cNvSpPr>
          <p:nvPr>
            <p:ph idx="1"/>
          </p:nvPr>
        </p:nvSpPr>
        <p:spPr/>
        <p:txBody>
          <a:bodyPr rtlCol="0"/>
          <a:lstStyle/>
          <a:p>
            <a:pPr rtl="0"/>
            <a:r>
              <a:rPr lang="es">
                <a:latin typeface="Arial" panose="020B0604020202020204" pitchFamily="34" charset="0"/>
                <a:cs typeface="Arial" panose="020B0604020202020204" pitchFamily="34" charset="0"/>
              </a:rPr>
              <a:t>Trabajadores expuestos a un peligro de caída </a:t>
            </a:r>
            <a:r>
              <a:rPr lang="es" b="1">
                <a:latin typeface="Arial" panose="020B0604020202020204" pitchFamily="34" charset="0"/>
                <a:cs typeface="Arial" panose="020B0604020202020204" pitchFamily="34" charset="0"/>
              </a:rPr>
              <a:t>de 6 pies (1.8 m) </a:t>
            </a:r>
            <a:r>
              <a:rPr lang="es">
                <a:latin typeface="Arial" panose="020B0604020202020204" pitchFamily="34" charset="0"/>
                <a:cs typeface="Arial" panose="020B0604020202020204" pitchFamily="34" charset="0"/>
              </a:rPr>
              <a:t>o más sobre niveles más bajos deberán contar con protección convencional contra caídas (es decir, sistemas de barandillas, de redes de seguridad, o sistemas personales de detención contra caídas (PFAS, por sus siglas en inglés)).</a:t>
            </a:r>
          </a:p>
          <a:p>
            <a:pPr marL="0" indent="0" rtl="0">
              <a:buNone/>
            </a:pPr>
            <a:endParaRPr lang="en-US" dirty="0"/>
          </a:p>
        </p:txBody>
      </p:sp>
    </p:spTree>
    <p:extLst>
      <p:ext uri="{BB962C8B-B14F-4D97-AF65-F5344CB8AC3E}">
        <p14:creationId xmlns:p14="http://schemas.microsoft.com/office/powerpoint/2010/main" val="371204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a dos trabajadores realizando la instalación de un techo sin protección convencional contra caídas.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6197" y="1368287"/>
            <a:ext cx="5840963" cy="4572000"/>
          </a:xfrm>
          <a:prstGeom prst="rect">
            <a:avLst/>
          </a:prstGeom>
        </p:spPr>
      </p:pic>
      <p:sp>
        <p:nvSpPr>
          <p:cNvPr id="13314" name="Title 1">
            <a:extLst>
              <a:ext uri="{FF2B5EF4-FFF2-40B4-BE49-F238E27FC236}">
                <a16:creationId xmlns:a16="http://schemas.microsoft.com/office/drawing/2014/main" id="{E165A7B0-E871-4BA0-9A23-59C51C070E2D}"/>
              </a:ext>
            </a:extLst>
          </p:cNvPr>
          <p:cNvSpPr>
            <a:spLocks noGrp="1"/>
          </p:cNvSpPr>
          <p:nvPr>
            <p:ph type="title"/>
          </p:nvPr>
        </p:nvSpPr>
        <p:spPr>
          <a:xfrm>
            <a:off x="646111" y="452718"/>
            <a:ext cx="11545889"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Descripción general de las reglamentaciones</a:t>
            </a:r>
          </a:p>
        </p:txBody>
      </p:sp>
      <p:sp>
        <p:nvSpPr>
          <p:cNvPr id="13315" name="Content Placeholder 2">
            <a:extLst>
              <a:ext uri="{FF2B5EF4-FFF2-40B4-BE49-F238E27FC236}">
                <a16:creationId xmlns:a16="http://schemas.microsoft.com/office/drawing/2014/main" id="{64160953-C42E-4F72-8A0D-C8E40A965160}"/>
              </a:ext>
            </a:extLst>
          </p:cNvPr>
          <p:cNvSpPr>
            <a:spLocks noGrp="1"/>
          </p:cNvSpPr>
          <p:nvPr>
            <p:ph idx="1"/>
          </p:nvPr>
        </p:nvSpPr>
        <p:spPr>
          <a:xfrm>
            <a:off x="907489" y="1438904"/>
            <a:ext cx="4712677" cy="4221163"/>
          </a:xfrm>
        </p:spPr>
        <p:txBody>
          <a:bodyPr rtlCol="0"/>
          <a:lstStyle/>
          <a:p>
            <a:pPr rtl="0">
              <a:spcBef>
                <a:spcPct val="0"/>
              </a:spcBef>
              <a:spcAft>
                <a:spcPts val="800"/>
              </a:spcAft>
            </a:pPr>
            <a:r>
              <a:rPr lang="es" b="1">
                <a:latin typeface="Arial" panose="020B0604020202020204" pitchFamily="34" charset="0"/>
                <a:ea typeface="ＭＳ Ｐゴシック" panose="020B0600070205080204" pitchFamily="34" charset="-128"/>
                <a:cs typeface="Arial" panose="020B0604020202020204" pitchFamily="34" charset="0"/>
              </a:rPr>
              <a:t>6 pies</a:t>
            </a:r>
            <a:r>
              <a:rPr lang="es">
                <a:latin typeface="Arial" panose="020B0604020202020204" pitchFamily="34" charset="0"/>
                <a:ea typeface="ＭＳ Ｐゴシック" panose="020B0600070205080204" pitchFamily="34" charset="-128"/>
                <a:cs typeface="Arial" panose="020B0604020202020204" pitchFamily="34" charset="0"/>
              </a:rPr>
              <a:t> (1,8 metros) es la altura mínima sensible que requiere protección contra caídas para los sitios de construcción.</a:t>
            </a:r>
          </a:p>
        </p:txBody>
      </p:sp>
      <p:pic>
        <p:nvPicPr>
          <p:cNvPr id="5" name="Graphic 4" descr="No hay señalización">
            <a:extLst>
              <a:ext uri="{FF2B5EF4-FFF2-40B4-BE49-F238E27FC236}">
                <a16:creationId xmlns:a16="http://schemas.microsoft.com/office/drawing/2014/main" id="{1D4037D9-00E8-43F1-803D-FEA1D81DEC0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956031" y="2182370"/>
            <a:ext cx="2189605" cy="2189605"/>
          </a:xfrm>
          <a:prstGeom prst="rect">
            <a:avLst/>
          </a:prstGeom>
        </p:spPr>
      </p:pic>
      <p:pic>
        <p:nvPicPr>
          <p:cNvPr id="6" name="Graphic 5" descr="No hay señalización">
            <a:extLst>
              <a:ext uri="{FF2B5EF4-FFF2-40B4-BE49-F238E27FC236}">
                <a16:creationId xmlns:a16="http://schemas.microsoft.com/office/drawing/2014/main" id="{22CD28A5-FFF1-41C2-B994-ED0F988779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995848" y="1770633"/>
            <a:ext cx="2193196" cy="2193196"/>
          </a:xfrm>
          <a:prstGeom prst="rect">
            <a:avLst/>
          </a:prstGeom>
        </p:spPr>
      </p:pic>
    </p:spTree>
    <p:extLst>
      <p:ext uri="{BB962C8B-B14F-4D97-AF65-F5344CB8AC3E}">
        <p14:creationId xmlns:p14="http://schemas.microsoft.com/office/powerpoint/2010/main" val="27961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D7E85A7-2402-4D6E-8E28-0CC8FC22BA38}"/>
              </a:ext>
            </a:extLst>
          </p:cNvPr>
          <p:cNvSpPr>
            <a:spLocks noGrp="1"/>
          </p:cNvSpPr>
          <p:nvPr>
            <p:ph type="title"/>
          </p:nvPr>
        </p:nvSpPr>
        <p:spPr>
          <a:xfrm>
            <a:off x="646111" y="452718"/>
            <a:ext cx="11241089"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Descripción general de las </a:t>
            </a:r>
            <a:r>
              <a:rPr lang="es" dirty="0" smtClean="0">
                <a:latin typeface="Arial" panose="020B0604020202020204" pitchFamily="34" charset="0"/>
                <a:ea typeface="ＭＳ Ｐゴシック" panose="020B0600070205080204" pitchFamily="34" charset="-128"/>
                <a:cs typeface="Arial" panose="020B0604020202020204" pitchFamily="34" charset="0"/>
              </a:rPr>
              <a:t>reglamentaciones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438904"/>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spcBef>
                <a:spcPct val="0"/>
              </a:spcBef>
              <a:spcAft>
                <a:spcPts val="800"/>
              </a:spcAft>
            </a:pPr>
            <a:r>
              <a:rPr lang="es" b="1">
                <a:latin typeface="Arial" panose="020B0604020202020204" pitchFamily="34" charset="0"/>
                <a:ea typeface="ＭＳ Ｐゴシック" panose="020B0600070205080204" pitchFamily="34" charset="-128"/>
                <a:cs typeface="Arial" panose="020B0604020202020204" pitchFamily="34" charset="0"/>
              </a:rPr>
              <a:t>10 pies</a:t>
            </a:r>
            <a:r>
              <a:rPr lang="es">
                <a:latin typeface="Arial" panose="020B0604020202020204" pitchFamily="34" charset="0"/>
                <a:ea typeface="ＭＳ Ｐゴシック" panose="020B0600070205080204" pitchFamily="34" charset="-128"/>
                <a:cs typeface="Arial" panose="020B0604020202020204" pitchFamily="34" charset="0"/>
              </a:rPr>
              <a:t> es la altura mínima sensible cuando se trabaja en andamios. </a:t>
            </a:r>
          </a:p>
        </p:txBody>
      </p:sp>
      <p:pic>
        <p:nvPicPr>
          <p:cNvPr id="2" name="Picture 1" title="La foto muestra un andamio de cuadro fabricad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384" y="1494597"/>
            <a:ext cx="4972050" cy="4743450"/>
          </a:xfrm>
          <a:prstGeom prst="rect">
            <a:avLst/>
          </a:prstGeom>
        </p:spPr>
      </p:pic>
    </p:spTree>
    <p:extLst>
      <p:ext uri="{BB962C8B-B14F-4D97-AF65-F5344CB8AC3E}">
        <p14:creationId xmlns:p14="http://schemas.microsoft.com/office/powerpoint/2010/main" val="4224103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57B4FC7-E61B-4F03-B8E7-1346CB0565EC}"/>
              </a:ext>
            </a:extLst>
          </p:cNvPr>
          <p:cNvSpPr>
            <a:spLocks noGrp="1"/>
          </p:cNvSpPr>
          <p:nvPr>
            <p:ph type="title"/>
          </p:nvPr>
        </p:nvSpPr>
        <p:spPr>
          <a:xfrm>
            <a:off x="439283" y="452718"/>
            <a:ext cx="11545889" cy="1400530"/>
          </a:xfrm>
        </p:spPr>
        <p:txBody>
          <a:bodyPr rtlCol="0"/>
          <a:lstStyle/>
          <a:p>
            <a:pPr rtl="0"/>
            <a:r>
              <a:rPr lang="es" dirty="0" smtClean="0">
                <a:latin typeface="Arial" panose="020B0604020202020204" pitchFamily="34" charset="0"/>
                <a:ea typeface="ＭＳ Ｐゴシック" panose="020B0600070205080204" pitchFamily="34" charset="-128"/>
                <a:cs typeface="Arial" panose="020B0604020202020204" pitchFamily="34" charset="0"/>
              </a:rPr>
              <a:t> Descripción </a:t>
            </a:r>
            <a:r>
              <a:rPr lang="es" dirty="0">
                <a:latin typeface="Arial" panose="020B0604020202020204" pitchFamily="34" charset="0"/>
                <a:ea typeface="ＭＳ Ｐゴシック" panose="020B0600070205080204" pitchFamily="34" charset="-128"/>
                <a:cs typeface="Arial" panose="020B0604020202020204" pitchFamily="34" charset="0"/>
              </a:rPr>
              <a:t>general de las reglamentaciones</a:t>
            </a:r>
          </a:p>
        </p:txBody>
      </p:sp>
      <p:pic>
        <p:nvPicPr>
          <p:cNvPr id="15366" name="Picture 5" descr="La imagen muestra a un trabajador en una escalera de tijera instalando viguetas de piso. " title="Image 1.09">
            <a:extLst>
              <a:ext uri="{FF2B5EF4-FFF2-40B4-BE49-F238E27FC236}">
                <a16:creationId xmlns:a16="http://schemas.microsoft.com/office/drawing/2014/main" id="{28BB9675-4BA0-4616-B9AF-D95D91BAD0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8240" y="1438904"/>
            <a:ext cx="3839295" cy="511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438904"/>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spcBef>
                <a:spcPct val="0"/>
              </a:spcBef>
              <a:spcAft>
                <a:spcPts val="800"/>
              </a:spcAft>
            </a:pPr>
            <a:r>
              <a:rPr lang="es" b="1">
                <a:latin typeface="Arial" panose="020B0604020202020204" pitchFamily="34" charset="0"/>
                <a:ea typeface="ＭＳ Ｐゴシック" panose="020B0600070205080204" pitchFamily="34" charset="-128"/>
                <a:cs typeface="Arial" panose="020B0604020202020204" pitchFamily="34" charset="0"/>
              </a:rPr>
              <a:t>No</a:t>
            </a:r>
            <a:r>
              <a:rPr lang="es">
                <a:latin typeface="Arial" panose="020B0604020202020204" pitchFamily="34" charset="0"/>
                <a:ea typeface="ＭＳ Ｐゴシック" panose="020B0600070205080204" pitchFamily="34" charset="-128"/>
                <a:cs typeface="Arial" panose="020B0604020202020204" pitchFamily="34" charset="0"/>
              </a:rPr>
              <a:t> hay una altura mínima sensible para sistemas de protección contra caídas cuando se trabaja en escaleras.</a:t>
            </a:r>
          </a:p>
        </p:txBody>
      </p:sp>
    </p:spTree>
    <p:extLst>
      <p:ext uri="{BB962C8B-B14F-4D97-AF65-F5344CB8AC3E}">
        <p14:creationId xmlns:p14="http://schemas.microsoft.com/office/powerpoint/2010/main" val="70996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EE30D3B-78AF-41AF-A392-81BF6BC2B3DF}"/>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Requisitos en los sitios de trabajo</a:t>
            </a:r>
          </a:p>
        </p:txBody>
      </p:sp>
      <p:sp>
        <p:nvSpPr>
          <p:cNvPr id="6" name="Content Placeholder 2">
            <a:extLst>
              <a:ext uri="{FF2B5EF4-FFF2-40B4-BE49-F238E27FC236}">
                <a16:creationId xmlns:a16="http://schemas.microsoft.com/office/drawing/2014/main" id="{2A6E14D9-5291-4E0B-BF79-A1CA4A2506F6}"/>
              </a:ext>
            </a:extLst>
          </p:cNvPr>
          <p:cNvSpPr>
            <a:spLocks noGrp="1"/>
          </p:cNvSpPr>
          <p:nvPr>
            <p:ph idx="1"/>
          </p:nvPr>
        </p:nvSpPr>
        <p:spPr>
          <a:xfrm>
            <a:off x="1234106" y="1650983"/>
            <a:ext cx="9557989" cy="4639285"/>
          </a:xfrm>
        </p:spPr>
        <p:txBody>
          <a:bodyPr rtlCol="0">
            <a:normAutofit fontScale="92500" lnSpcReduction="10000"/>
          </a:bodyPr>
          <a:lstStyle/>
          <a:p>
            <a:pPr rtl="0">
              <a:spcBef>
                <a:spcPts val="0"/>
              </a:spcBef>
              <a:spcAft>
                <a:spcPts val="800"/>
              </a:spcAft>
              <a:defRPr/>
            </a:pPr>
            <a:r>
              <a:rPr lang="es">
                <a:latin typeface="Arial" panose="020B0604020202020204" pitchFamily="34" charset="0"/>
                <a:cs typeface="Arial" panose="020B0604020202020204" pitchFamily="34" charset="0"/>
              </a:rPr>
              <a:t>Los estados donde hay un Plan Estatal de OSHA pueden tener diferentes alturas mínimas sensibles cuando se requiere protección contra caídas convencional en sitios de trabajo residenciales. </a:t>
            </a:r>
          </a:p>
          <a:p>
            <a:pPr rtl="0">
              <a:spcBef>
                <a:spcPts val="0"/>
              </a:spcBef>
              <a:spcAft>
                <a:spcPts val="800"/>
              </a:spcAft>
              <a:defRPr/>
            </a:pPr>
            <a:r>
              <a:rPr lang="es">
                <a:latin typeface="Arial" panose="020B0604020202020204" pitchFamily="34" charset="0"/>
                <a:cs typeface="Arial" panose="020B0604020202020204" pitchFamily="34" charset="0"/>
              </a:rPr>
              <a:t>Estos estados incluyen, entre otros, los siguientes:</a:t>
            </a:r>
            <a:endParaRPr lang="en-US" dirty="0">
              <a:latin typeface="Arial" panose="020B0604020202020204" pitchFamily="34" charset="0"/>
              <a:cs typeface="Arial" panose="020B0604020202020204" pitchFamily="34" charset="0"/>
            </a:endParaRPr>
          </a:p>
          <a:p>
            <a:pPr lvl="1" rtl="0">
              <a:spcBef>
                <a:spcPts val="0"/>
              </a:spcBef>
              <a:spcAft>
                <a:spcPts val="800"/>
              </a:spcAft>
              <a:defRPr/>
            </a:pPr>
            <a:r>
              <a:rPr lang="es">
                <a:latin typeface="Arial" panose="020B0604020202020204" pitchFamily="34" charset="0"/>
                <a:cs typeface="Arial" panose="020B0604020202020204" pitchFamily="34" charset="0"/>
              </a:rPr>
              <a:t>California</a:t>
            </a:r>
          </a:p>
          <a:p>
            <a:pPr lvl="1" rtl="0">
              <a:spcBef>
                <a:spcPts val="0"/>
              </a:spcBef>
              <a:spcAft>
                <a:spcPts val="800"/>
              </a:spcAft>
              <a:defRPr/>
            </a:pPr>
            <a:r>
              <a:rPr lang="es">
                <a:latin typeface="Arial" panose="020B0604020202020204" pitchFamily="34" charset="0"/>
                <a:cs typeface="Arial" panose="020B0604020202020204" pitchFamily="34" charset="0"/>
              </a:rPr>
              <a:t>Kentucky</a:t>
            </a:r>
          </a:p>
          <a:p>
            <a:pPr lvl="1" rtl="0">
              <a:spcBef>
                <a:spcPts val="0"/>
              </a:spcBef>
              <a:spcAft>
                <a:spcPts val="800"/>
              </a:spcAft>
              <a:defRPr/>
            </a:pPr>
            <a:r>
              <a:rPr lang="es">
                <a:latin typeface="Arial" panose="020B0604020202020204" pitchFamily="34" charset="0"/>
                <a:cs typeface="Arial" panose="020B0604020202020204" pitchFamily="34" charset="0"/>
              </a:rPr>
              <a:t>Carolina del Norte</a:t>
            </a:r>
          </a:p>
          <a:p>
            <a:pPr lvl="1" rtl="0">
              <a:spcBef>
                <a:spcPts val="0"/>
              </a:spcBef>
              <a:spcAft>
                <a:spcPts val="800"/>
              </a:spcAft>
              <a:defRPr/>
            </a:pPr>
            <a:r>
              <a:rPr lang="es">
                <a:latin typeface="Arial" panose="020B0604020202020204" pitchFamily="34" charset="0"/>
                <a:cs typeface="Arial" panose="020B0604020202020204" pitchFamily="34" charset="0"/>
              </a:rPr>
              <a:t>Arizona</a:t>
            </a:r>
          </a:p>
          <a:p>
            <a:pPr lvl="1" rtl="0">
              <a:spcBef>
                <a:spcPts val="0"/>
              </a:spcBef>
              <a:spcAft>
                <a:spcPts val="800"/>
              </a:spcAft>
              <a:defRPr/>
            </a:pPr>
            <a:r>
              <a:rPr lang="es">
                <a:latin typeface="Arial" panose="020B0604020202020204" pitchFamily="34" charset="0"/>
                <a:cs typeface="Arial" panose="020B0604020202020204" pitchFamily="34" charset="0"/>
              </a:rPr>
              <a:t>Washington</a:t>
            </a:r>
          </a:p>
          <a:p>
            <a:pPr lvl="1" rtl="0">
              <a:spcBef>
                <a:spcPts val="0"/>
              </a:spcBef>
              <a:spcAft>
                <a:spcPts val="800"/>
              </a:spcAft>
              <a:defRPr/>
            </a:pPr>
            <a:r>
              <a:rPr lang="es">
                <a:latin typeface="Arial" panose="020B0604020202020204" pitchFamily="34" charset="0"/>
                <a:cs typeface="Arial" panose="020B0604020202020204" pitchFamily="34" charset="0"/>
              </a:rPr>
              <a:t>Oregón</a:t>
            </a:r>
          </a:p>
        </p:txBody>
      </p:sp>
      <p:pic>
        <p:nvPicPr>
          <p:cNvPr id="2" name="Picture 1" title="Logotipo de OSH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065" y="4016711"/>
            <a:ext cx="3503488" cy="1952090"/>
          </a:xfrm>
          <a:prstGeom prst="rect">
            <a:avLst/>
          </a:prstGeom>
        </p:spPr>
      </p:pic>
    </p:spTree>
    <p:extLst>
      <p:ext uri="{BB962C8B-B14F-4D97-AF65-F5344CB8AC3E}">
        <p14:creationId xmlns:p14="http://schemas.microsoft.com/office/powerpoint/2010/main" val="175237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¿Por dónde comenzar?</a:t>
            </a:r>
          </a:p>
        </p:txBody>
      </p:sp>
      <p:sp>
        <p:nvSpPr>
          <p:cNvPr id="33795" name="Rectangle 3"/>
          <p:cNvSpPr>
            <a:spLocks noGrp="1" noChangeArrowheads="1"/>
          </p:cNvSpPr>
          <p:nvPr>
            <p:ph idx="1"/>
          </p:nvPr>
        </p:nvSpPr>
        <p:spPr>
          <a:xfrm>
            <a:off x="1104293" y="1550500"/>
            <a:ext cx="8946541" cy="4195481"/>
          </a:xfrm>
        </p:spPr>
        <p:txBody>
          <a:bodyPr rtlCol="0">
            <a:normAutofit fontScale="85000" lnSpcReduction="10000"/>
          </a:bodyPr>
          <a:lstStyle/>
          <a:p>
            <a:pPr rtl="0" eaLnBrk="1" hangingPunct="1"/>
            <a:r>
              <a:rPr lang="es" sz="3000">
                <a:latin typeface="Arial" panose="020B0604020202020204" pitchFamily="34" charset="0"/>
                <a:cs typeface="Arial" panose="020B0604020202020204" pitchFamily="34" charset="0"/>
              </a:rPr>
              <a:t>Entender las reglamentaciones de OSHA de protección contra caídas.</a:t>
            </a:r>
          </a:p>
          <a:p>
            <a:pPr rtl="0" eaLnBrk="1" hangingPunct="1"/>
            <a:r>
              <a:rPr lang="es" sz="3000">
                <a:latin typeface="Arial" panose="020B0604020202020204" pitchFamily="34" charset="0"/>
                <a:cs typeface="Arial" panose="020B0604020202020204" pitchFamily="34" charset="0"/>
              </a:rPr>
              <a:t>Evaluar los riesgos de caídas e implementar sistemas convencionales de protección contra caídas.</a:t>
            </a:r>
          </a:p>
          <a:p>
            <a:pPr rtl="0" eaLnBrk="1" hangingPunct="1"/>
            <a:r>
              <a:rPr lang="es" sz="3000">
                <a:latin typeface="Arial" panose="020B0604020202020204" pitchFamily="34" charset="0"/>
                <a:cs typeface="Arial" panose="020B0604020202020204" pitchFamily="34" charset="0"/>
              </a:rPr>
              <a:t>Capacitar a los trabajadores para identificar los peligros.</a:t>
            </a:r>
          </a:p>
          <a:p>
            <a:pPr rtl="0" eaLnBrk="1" hangingPunct="1"/>
            <a:r>
              <a:rPr lang="es" sz="3000">
                <a:latin typeface="Arial" panose="020B0604020202020204" pitchFamily="34" charset="0"/>
                <a:cs typeface="Arial" panose="020B0604020202020204" pitchFamily="34" charset="0"/>
              </a:rPr>
              <a:t>Designar a una persona competente responsable de la protección contra caídas en el lugar de trabajo.</a:t>
            </a:r>
          </a:p>
          <a:p>
            <a:pPr rtl="0" eaLnBrk="1" hangingPunct="1"/>
            <a:r>
              <a:rPr lang="es" sz="3000">
                <a:latin typeface="Arial" panose="020B0604020202020204" pitchFamily="34" charset="0"/>
                <a:cs typeface="Arial" panose="020B0604020202020204" pitchFamily="34" charset="0"/>
              </a:rPr>
              <a:t>Desarrollar un plan </a:t>
            </a:r>
            <a:r>
              <a:rPr lang="es" sz="3000" u="sng">
                <a:latin typeface="Arial" panose="020B0604020202020204" pitchFamily="34" charset="0"/>
                <a:cs typeface="Arial" panose="020B0604020202020204" pitchFamily="34" charset="0"/>
              </a:rPr>
              <a:t>escrito</a:t>
            </a:r>
            <a:r>
              <a:rPr lang="es" sz="3000">
                <a:latin typeface="Arial" panose="020B0604020202020204" pitchFamily="34" charset="0"/>
                <a:cs typeface="Arial" panose="020B0604020202020204" pitchFamily="34" charset="0"/>
              </a:rPr>
              <a:t> de protección contra caídas, según sea necesario, de acuerdo con §1926.502 (k).</a:t>
            </a:r>
          </a:p>
          <a:p>
            <a:pPr rtl="0" eaLnBrk="1" hangingPunct="1"/>
            <a:endParaRPr lang="en-US" alt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14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Accidentes fatales</a:t>
            </a:r>
          </a:p>
        </p:txBody>
      </p:sp>
      <p:sp>
        <p:nvSpPr>
          <p:cNvPr id="27651" name="Rectangle 3"/>
          <p:cNvSpPr>
            <a:spLocks noGrp="1" noChangeArrowheads="1"/>
          </p:cNvSpPr>
          <p:nvPr>
            <p:ph idx="1"/>
          </p:nvPr>
        </p:nvSpPr>
        <p:spPr/>
        <p:txBody>
          <a:bodyPr rtlCol="0">
            <a:normAutofit fontScale="92500" lnSpcReduction="20000"/>
          </a:bodyPr>
          <a:lstStyle/>
          <a:p>
            <a:pPr rtl="0" eaLnBrk="1" hangingPunct="1">
              <a:buFontTx/>
              <a:buNone/>
            </a:pPr>
            <a:r>
              <a:rPr lang="es" sz="2400" b="1">
                <a:latin typeface="Arial" panose="020B0604020202020204" pitchFamily="34" charset="0"/>
                <a:cs typeface="Arial" panose="020B0604020202020204" pitchFamily="34" charset="0"/>
              </a:rPr>
              <a:t>Accidente n° 1</a:t>
            </a:r>
          </a:p>
          <a:p>
            <a:pPr rtl="0">
              <a:spcAft>
                <a:spcPct val="25000"/>
              </a:spcAft>
            </a:pPr>
            <a:r>
              <a:rPr lang="es" sz="2600">
                <a:latin typeface="Arial" panose="020B0604020202020204" pitchFamily="34" charset="0"/>
                <a:cs typeface="Arial" panose="020B0604020202020204" pitchFamily="34" charset="0"/>
              </a:rPr>
              <a:t>Un trabajador caminaba a lo largo de un techo inclinado de una planta en una estructura residencial, mientras estaba instalando tapajuntas alrededor de los respiraderos de tubería de PVC del techo. Estaba cerca de la cima del techo, cuando cayó por la chimenea que estaba abierta. </a:t>
            </a:r>
          </a:p>
          <a:p>
            <a:pPr rtl="0">
              <a:spcAft>
                <a:spcPct val="25000"/>
              </a:spcAft>
            </a:pPr>
            <a:r>
              <a:rPr lang="es" sz="2600">
                <a:latin typeface="Arial" panose="020B0604020202020204" pitchFamily="34" charset="0"/>
                <a:cs typeface="Arial" panose="020B0604020202020204" pitchFamily="34" charset="0"/>
              </a:rPr>
              <a:t>El trabajador cayó al menos desde 20 pies de altura (6.1 m) al área del hoyo de la chimenea y falleció. </a:t>
            </a:r>
          </a:p>
          <a:p>
            <a:pPr rtl="0"/>
            <a:r>
              <a:rPr lang="es" sz="2600">
                <a:latin typeface="Arial" panose="020B0604020202020204" pitchFamily="34" charset="0"/>
                <a:cs typeface="Arial" panose="020B0604020202020204" pitchFamily="34" charset="0"/>
              </a:rPr>
              <a:t>El orificio del techo se había cubierto con láminas de espuma de poliestireno planas de aproximadamente 1½ pulgadas (3,8 cm).</a:t>
            </a:r>
          </a:p>
        </p:txBody>
      </p:sp>
      <p:sp>
        <p:nvSpPr>
          <p:cNvPr id="27652" name="Text Box 4"/>
          <p:cNvSpPr txBox="1">
            <a:spLocks noChangeArrowheads="1"/>
          </p:cNvSpPr>
          <p:nvPr/>
        </p:nvSpPr>
        <p:spPr bwMode="auto">
          <a:xfrm>
            <a:off x="3865764" y="1391583"/>
            <a:ext cx="6427098" cy="461665"/>
          </a:xfrm>
          <a:prstGeom prst="rect">
            <a:avLst/>
          </a:prstGeom>
          <a:solidFill>
            <a:srgbClr val="FF3300"/>
          </a:solidFill>
          <a:ln w="9525">
            <a:solidFill>
              <a:schemeClr val="tx1"/>
            </a:solidFill>
            <a:miter lim="800000"/>
            <a:headEnd/>
            <a:tailEnd/>
          </a:ln>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400" dirty="0">
                <a:solidFill>
                  <a:schemeClr val="tx1"/>
                </a:solidFill>
                <a:latin typeface="Arial Black" panose="020B0A04020102020204" pitchFamily="34" charset="0"/>
              </a:rPr>
              <a:t>¿Cuáles son los riesgos de caídas?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Muertes en accidentes, </a:t>
            </a:r>
            <a:r>
              <a:rPr lang="es" sz="2800">
                <a:latin typeface="Arial" panose="020B0604020202020204" pitchFamily="34" charset="0"/>
                <a:cs typeface="Arial" panose="020B0604020202020204" pitchFamily="34" charset="0"/>
              </a:rPr>
              <a:t>cont.</a:t>
            </a:r>
          </a:p>
        </p:txBody>
      </p:sp>
      <p:sp>
        <p:nvSpPr>
          <p:cNvPr id="29699" name="Rectangle 3"/>
          <p:cNvSpPr>
            <a:spLocks noGrp="1" noChangeArrowheads="1"/>
          </p:cNvSpPr>
          <p:nvPr>
            <p:ph idx="1"/>
          </p:nvPr>
        </p:nvSpPr>
        <p:spPr/>
        <p:txBody>
          <a:bodyPr rtlCol="0">
            <a:normAutofit fontScale="92500" lnSpcReduction="10000"/>
          </a:bodyPr>
          <a:lstStyle/>
          <a:p>
            <a:pPr rtl="0" eaLnBrk="1" hangingPunct="1">
              <a:buFontTx/>
              <a:buNone/>
            </a:pPr>
            <a:r>
              <a:rPr lang="es" sz="2400" b="1">
                <a:latin typeface="Arial" panose="020B0604020202020204" pitchFamily="34" charset="0"/>
                <a:cs typeface="Arial" panose="020B0604020202020204" pitchFamily="34" charset="0"/>
              </a:rPr>
              <a:t>Accidente n° 2</a:t>
            </a:r>
          </a:p>
          <a:p>
            <a:pPr rtl="0">
              <a:spcAft>
                <a:spcPct val="25000"/>
              </a:spcAft>
            </a:pPr>
            <a:r>
              <a:rPr lang="es" sz="2600">
                <a:latin typeface="Arial" panose="020B0604020202020204" pitchFamily="34" charset="0"/>
                <a:cs typeface="Arial" panose="020B0604020202020204" pitchFamily="34" charset="0"/>
              </a:rPr>
              <a:t>Un colocador de mampostería estaba lijando el techo en un pasillo del segundo piso.</a:t>
            </a:r>
          </a:p>
          <a:p>
            <a:pPr rtl="0">
              <a:spcAft>
                <a:spcPct val="25000"/>
              </a:spcAft>
            </a:pPr>
            <a:r>
              <a:rPr lang="es" sz="2600">
                <a:latin typeface="Arial" panose="020B0604020202020204" pitchFamily="34" charset="0"/>
                <a:cs typeface="Arial" panose="020B0604020202020204" pitchFamily="34" charset="0"/>
              </a:rPr>
              <a:t>Estaba parado en un piso de lados desprotegidos sobre el primer piso de concreto, cuando se deslizó por el borde y cayó 10 pies.</a:t>
            </a:r>
            <a:r>
              <a:rPr lang="es" sz="2600" b="1">
                <a:latin typeface="Arial" panose="020B0604020202020204" pitchFamily="34" charset="0"/>
                <a:cs typeface="Arial" panose="020B0604020202020204" pitchFamily="34" charset="0"/>
              </a:rPr>
              <a:t> </a:t>
            </a:r>
            <a:r>
              <a:rPr lang="es" sz="2600">
                <a:latin typeface="Arial" panose="020B0604020202020204" pitchFamily="34" charset="0"/>
                <a:cs typeface="Arial" panose="020B0604020202020204" pitchFamily="34" charset="0"/>
              </a:rPr>
              <a:t>(3 m) al primer piso, lo que le produjo lesiones mortales. </a:t>
            </a:r>
          </a:p>
          <a:p>
            <a:pPr rtl="0"/>
            <a:r>
              <a:rPr lang="es" sz="2600">
                <a:latin typeface="Arial" panose="020B0604020202020204" pitchFamily="34" charset="0"/>
                <a:cs typeface="Arial" panose="020B0604020202020204" pitchFamily="34" charset="0"/>
              </a:rPr>
              <a:t>Las barandas habían estado en su lugar previamente, pero las habían retirado para mover suministros como puertas, paneles de yeso y ventanas al segundo piso.</a:t>
            </a:r>
          </a:p>
          <a:p>
            <a:pPr rtl="0" eaLnBrk="1" hangingPunct="1"/>
            <a:endParaRPr lang="en-US" altLang="en-US" dirty="0"/>
          </a:p>
        </p:txBody>
      </p:sp>
      <p:sp>
        <p:nvSpPr>
          <p:cNvPr id="5" name="Text Box 4"/>
          <p:cNvSpPr txBox="1">
            <a:spLocks noChangeArrowheads="1"/>
          </p:cNvSpPr>
          <p:nvPr/>
        </p:nvSpPr>
        <p:spPr bwMode="auto">
          <a:xfrm>
            <a:off x="3130852" y="1391583"/>
            <a:ext cx="6061275" cy="461665"/>
          </a:xfrm>
          <a:prstGeom prst="rect">
            <a:avLst/>
          </a:prstGeom>
          <a:solidFill>
            <a:srgbClr val="FF3300"/>
          </a:solidFill>
          <a:ln w="9525">
            <a:solidFill>
              <a:schemeClr val="tx1"/>
            </a:solidFill>
            <a:miter lim="800000"/>
            <a:headEnd/>
            <a:tailEnd/>
          </a:ln>
        </p:spPr>
        <p:txBody>
          <a:bodyPr wrap="non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400" dirty="0">
                <a:solidFill>
                  <a:schemeClr val="tx1"/>
                </a:solidFill>
                <a:latin typeface="Arial Black" panose="020B0A04020102020204" pitchFamily="34" charset="0"/>
              </a:rPr>
              <a:t>¿Cuáles son los riesgos de caídas?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lstStyle/>
          <a:p>
            <a:pPr rtl="0" eaLnBrk="1" hangingPunct="1">
              <a:defRPr/>
            </a:pPr>
            <a:r>
              <a:rPr lang="es" sz="3600" dirty="0">
                <a:latin typeface="Arial" panose="020B0604020202020204" pitchFamily="34" charset="0"/>
                <a:cs typeface="Arial" panose="020B0604020202020204" pitchFamily="34" charset="0"/>
              </a:rPr>
              <a:t>Muertes en accidentes, </a:t>
            </a:r>
            <a:r>
              <a:rPr lang="es" sz="2800" dirty="0">
                <a:latin typeface="Arial" panose="020B0604020202020204" pitchFamily="34" charset="0"/>
                <a:cs typeface="Arial" panose="020B0604020202020204" pitchFamily="34" charset="0"/>
              </a:rPr>
              <a:t>cont</a:t>
            </a:r>
            <a:r>
              <a:rPr lang="es" sz="2800" dirty="0" smtClean="0">
                <a:latin typeface="Arial" panose="020B0604020202020204" pitchFamily="34" charset="0"/>
                <a:cs typeface="Arial" panose="020B0604020202020204" pitchFamily="34" charset="0"/>
              </a:rPr>
              <a:t>. </a:t>
            </a:r>
            <a:endParaRPr lang="es" sz="2800" dirty="0">
              <a:latin typeface="Arial" panose="020B0604020202020204" pitchFamily="34" charset="0"/>
              <a:cs typeface="Arial" panose="020B0604020202020204" pitchFamily="34" charset="0"/>
            </a:endParaRPr>
          </a:p>
        </p:txBody>
      </p:sp>
      <p:sp>
        <p:nvSpPr>
          <p:cNvPr id="29699" name="Rectangle 3"/>
          <p:cNvSpPr>
            <a:spLocks noGrp="1" noChangeArrowheads="1"/>
          </p:cNvSpPr>
          <p:nvPr>
            <p:ph idx="1"/>
          </p:nvPr>
        </p:nvSpPr>
        <p:spPr/>
        <p:txBody>
          <a:bodyPr rtlCol="0">
            <a:normAutofit lnSpcReduction="10000"/>
          </a:bodyPr>
          <a:lstStyle/>
          <a:p>
            <a:pPr rtl="0" eaLnBrk="1" hangingPunct="1">
              <a:buFontTx/>
              <a:buNone/>
            </a:pPr>
            <a:r>
              <a:rPr lang="es" sz="2400" b="1">
                <a:latin typeface="Arial" panose="020B0604020202020204" pitchFamily="34" charset="0"/>
                <a:cs typeface="Arial" panose="020B0604020202020204" pitchFamily="34" charset="0"/>
              </a:rPr>
              <a:t>Accidente n° 3</a:t>
            </a:r>
            <a:endParaRPr lang="en-US" altLang="en-US" sz="2400" b="1" dirty="0">
              <a:latin typeface="Arial" panose="020B0604020202020204" pitchFamily="34" charset="0"/>
              <a:cs typeface="Arial" panose="020B0604020202020204" pitchFamily="34" charset="0"/>
            </a:endParaRPr>
          </a:p>
          <a:p>
            <a:pPr rtl="0">
              <a:spcAft>
                <a:spcPct val="25000"/>
              </a:spcAft>
            </a:pPr>
            <a:r>
              <a:rPr lang="es" sz="2600">
                <a:latin typeface="Arial" panose="020B0604020202020204" pitchFamily="34" charset="0"/>
                <a:cs typeface="Arial" panose="020B0604020202020204" pitchFamily="34" charset="0"/>
              </a:rPr>
              <a:t>Un carpintero estaba en la obra para realizar trabajos de alcantarillado en una casa.</a:t>
            </a:r>
            <a:endParaRPr lang="en-US" altLang="en-US" sz="2600" dirty="0">
              <a:latin typeface="Arial" panose="020B0604020202020204" pitchFamily="34" charset="0"/>
              <a:cs typeface="Arial" panose="020B0604020202020204" pitchFamily="34" charset="0"/>
            </a:endParaRPr>
          </a:p>
          <a:p>
            <a:pPr rtl="0">
              <a:spcAft>
                <a:spcPct val="25000"/>
              </a:spcAft>
            </a:pPr>
            <a:r>
              <a:rPr lang="es" sz="2600">
                <a:latin typeface="Arial" panose="020B0604020202020204" pitchFamily="34" charset="0"/>
                <a:cs typeface="Arial" panose="020B0604020202020204" pitchFamily="34" charset="0"/>
              </a:rPr>
              <a:t>El trabajador estaba subiendo una escalera extensible para acceder al techo que estaba apoyada en adoquines de piedra. </a:t>
            </a:r>
            <a:endParaRPr lang="en-US" altLang="en-US" sz="2600" dirty="0" smtClean="0">
              <a:latin typeface="Arial" panose="020B0604020202020204" pitchFamily="34" charset="0"/>
              <a:cs typeface="Arial" panose="020B0604020202020204" pitchFamily="34" charset="0"/>
            </a:endParaRPr>
          </a:p>
          <a:p>
            <a:pPr rtl="0">
              <a:spcAft>
                <a:spcPct val="25000"/>
              </a:spcAft>
            </a:pPr>
            <a:r>
              <a:rPr lang="es" sz="2600">
                <a:latin typeface="Arial" panose="020B0604020202020204" pitchFamily="34" charset="0"/>
                <a:cs typeface="Arial" panose="020B0604020202020204" pitchFamily="34" charset="0"/>
              </a:rPr>
              <a:t>Al subir la escalera, la víctima cayó al suelo cuando la base de la escalera se deslizó hacia afuera y luego la escalera cayó hacia la izquierda. </a:t>
            </a:r>
            <a:endParaRPr lang="en-US" altLang="en-US" dirty="0"/>
          </a:p>
        </p:txBody>
      </p:sp>
      <p:sp>
        <p:nvSpPr>
          <p:cNvPr id="5" name="Text Box 4"/>
          <p:cNvSpPr txBox="1">
            <a:spLocks noChangeArrowheads="1"/>
          </p:cNvSpPr>
          <p:nvPr/>
        </p:nvSpPr>
        <p:spPr bwMode="auto">
          <a:xfrm>
            <a:off x="3130852" y="1391583"/>
            <a:ext cx="6061275" cy="461665"/>
          </a:xfrm>
          <a:prstGeom prst="rect">
            <a:avLst/>
          </a:prstGeom>
          <a:solidFill>
            <a:srgbClr val="FF3300"/>
          </a:solidFill>
          <a:ln w="9525">
            <a:solidFill>
              <a:schemeClr val="tx1"/>
            </a:solidFill>
            <a:miter lim="800000"/>
            <a:headEnd/>
            <a:tailEnd/>
          </a:ln>
        </p:spPr>
        <p:txBody>
          <a:bodyPr wrap="non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2400" dirty="0">
                <a:solidFill>
                  <a:schemeClr val="tx1"/>
                </a:solidFill>
                <a:latin typeface="Arial Black" panose="020B0A04020102020204" pitchFamily="34" charset="0"/>
              </a:rPr>
              <a:t>¿Cuáles son los riesgos de caídas?</a:t>
            </a:r>
          </a:p>
        </p:txBody>
      </p:sp>
    </p:spTree>
    <p:extLst>
      <p:ext uri="{BB962C8B-B14F-4D97-AF65-F5344CB8AC3E}">
        <p14:creationId xmlns:p14="http://schemas.microsoft.com/office/powerpoint/2010/main" val="391166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10000"/>
          </a:bodyPr>
          <a:lstStyle/>
          <a:p>
            <a:pPr rtl="0">
              <a:spcBef>
                <a:spcPct val="0"/>
              </a:spcBef>
            </a:pPr>
            <a:r>
              <a:rPr lang="es" sz="2000" dirty="0">
                <a:latin typeface="Arial" panose="020B0604020202020204" pitchFamily="34" charset="0"/>
                <a:cs typeface="Arial" panose="020B0604020202020204" pitchFamily="34" charset="0"/>
              </a:rPr>
              <a:t>Este material fue elaborado gracias al subsidio número </a:t>
            </a:r>
            <a:r>
              <a:rPr lang="es" sz="2100" b="1" dirty="0">
                <a:solidFill>
                  <a:srgbClr val="FF0000"/>
                </a:solidFill>
                <a:latin typeface="Arial" panose="020B0604020202020204" pitchFamily="34" charset="0"/>
                <a:cs typeface="Arial" panose="020B0604020202020204" pitchFamily="34" charset="0"/>
              </a:rPr>
              <a:t>SH-31198-SH7</a:t>
            </a:r>
            <a:r>
              <a:rPr lang="es" sz="2000" dirty="0">
                <a:latin typeface="Arial" panose="020B0604020202020204" pitchFamily="34" charset="0"/>
                <a:cs typeface="Arial" panose="020B0604020202020204" pitchFamily="34" charset="0"/>
              </a:rPr>
              <a:t> de la Administración de Salud y Seguridad Ocupacional, del Departamento de Trabajo de los Estados Unidos. Su contenido no necesariamente refleja las opiniones o políticas de dicho Departamento. La inclusión de nombres o productos comerciales u organizaciones no implica la aprobación por parte del gobierno estadounidense.</a:t>
            </a:r>
          </a:p>
          <a:p>
            <a:pPr rtl="0" eaLnBrk="1" hangingPunct="1">
              <a:spcBef>
                <a:spcPct val="0"/>
              </a:spcBef>
            </a:pPr>
            <a:r>
              <a:rPr lang="es" sz="2000" dirty="0" smtClean="0">
                <a:latin typeface="Arial" panose="020B0604020202020204" pitchFamily="34" charset="0"/>
                <a:cs typeface="Arial" panose="020B0604020202020204" pitchFamily="34" charset="0"/>
              </a:rPr>
              <a:t>Esta </a:t>
            </a:r>
            <a:r>
              <a:rPr lang="es" sz="2000" dirty="0">
                <a:latin typeface="Arial" panose="020B0604020202020204" pitchFamily="34" charset="0"/>
                <a:cs typeface="Arial" panose="020B0604020202020204" pitchFamily="34" charset="0"/>
              </a:rPr>
              <a:t>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33093678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¿Qué es “Construcción residencial”?</a:t>
            </a:r>
          </a:p>
        </p:txBody>
      </p:sp>
      <p:sp>
        <p:nvSpPr>
          <p:cNvPr id="35843" name="Rectangle 3"/>
          <p:cNvSpPr>
            <a:spLocks noGrp="1" noChangeArrowheads="1"/>
          </p:cNvSpPr>
          <p:nvPr>
            <p:ph idx="1"/>
          </p:nvPr>
        </p:nvSpPr>
        <p:spPr>
          <a:xfrm>
            <a:off x="1104293" y="1590694"/>
            <a:ext cx="8946541" cy="4195481"/>
          </a:xfrm>
        </p:spPr>
        <p:txBody>
          <a:bodyPr rtlCol="0">
            <a:normAutofit lnSpcReduction="10000"/>
          </a:bodyPr>
          <a:lstStyle/>
          <a:p>
            <a:pPr rtl="0" eaLnBrk="1" hangingPunct="1"/>
            <a:r>
              <a:rPr lang="es" i="1">
                <a:latin typeface="Arial" panose="020B0604020202020204" pitchFamily="34" charset="0"/>
                <a:cs typeface="Arial" panose="020B0604020202020204" pitchFamily="34" charset="0"/>
              </a:rPr>
              <a:t>Construcción residencial</a:t>
            </a:r>
            <a:r>
              <a:rPr lang="es">
                <a:latin typeface="Arial" panose="020B0604020202020204" pitchFamily="34" charset="0"/>
                <a:cs typeface="Arial" panose="020B0604020202020204" pitchFamily="34" charset="0"/>
              </a:rPr>
              <a:t> se define como la actividad de construcción que combina estos dos elementos:</a:t>
            </a:r>
          </a:p>
          <a:p>
            <a:pPr marL="971550" lvl="1" indent="-514350" rtl="0">
              <a:buFontTx/>
              <a:buAutoNum type="arabicPeriod"/>
            </a:pPr>
            <a:r>
              <a:rPr lang="es">
                <a:latin typeface="Arial" panose="020B0604020202020204" pitchFamily="34" charset="0"/>
                <a:cs typeface="Arial" panose="020B0604020202020204" pitchFamily="34" charset="0"/>
              </a:rPr>
              <a:t>Requisito de residencia: el </a:t>
            </a:r>
            <a:r>
              <a:rPr lang="es" b="1">
                <a:solidFill>
                  <a:srgbClr val="FF0000"/>
                </a:solidFill>
                <a:latin typeface="Arial" panose="020B0604020202020204" pitchFamily="34" charset="0"/>
                <a:cs typeface="Arial" panose="020B0604020202020204" pitchFamily="34" charset="0"/>
              </a:rPr>
              <a:t>uso final</a:t>
            </a:r>
            <a:r>
              <a:rPr lang="es">
                <a:latin typeface="Arial" panose="020B0604020202020204" pitchFamily="34" charset="0"/>
                <a:cs typeface="Arial" panose="020B0604020202020204" pitchFamily="34" charset="0"/>
              </a:rPr>
              <a:t> de la construcción debe ser un hogar o una vivienda. </a:t>
            </a:r>
          </a:p>
          <a:p>
            <a:pPr marL="971550" lvl="1" indent="-514350" rtl="0">
              <a:buFontTx/>
              <a:buAutoNum type="arabicPeriod"/>
            </a:pPr>
            <a:r>
              <a:rPr lang="es">
                <a:latin typeface="Arial" panose="020B0604020202020204" pitchFamily="34" charset="0"/>
                <a:cs typeface="Arial" panose="020B0604020202020204" pitchFamily="34" charset="0"/>
              </a:rPr>
              <a:t>Requisito de construcción de armazón de madera: el edificio debe construirse usando los </a:t>
            </a:r>
            <a:r>
              <a:rPr lang="es" b="1">
                <a:solidFill>
                  <a:srgbClr val="FF0000"/>
                </a:solidFill>
                <a:latin typeface="Arial" panose="020B0604020202020204" pitchFamily="34" charset="0"/>
                <a:cs typeface="Arial" panose="020B0604020202020204" pitchFamily="34" charset="0"/>
              </a:rPr>
              <a:t>materiales y métodos tradicionales </a:t>
            </a:r>
            <a:r>
              <a:rPr lang="es">
                <a:latin typeface="Arial" panose="020B0604020202020204" pitchFamily="34" charset="0"/>
                <a:cs typeface="Arial" panose="020B0604020202020204" pitchFamily="34" charset="0"/>
              </a:rPr>
              <a:t>de construcción de armazón de madera. Esto incluye el uso limitado de acero estructural en una casa con armazón predominantemente en madera, como una viga doble T de acero para apoyar la estructura de madera. </a:t>
            </a:r>
          </a:p>
          <a:p>
            <a:pPr rtl="0" eaLnBrk="1" hangingPunct="1"/>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lstStyle/>
          <a:p>
            <a:pPr rtl="0" eaLnBrk="1" hangingPunct="1">
              <a:defRPr/>
            </a:pPr>
            <a:r>
              <a:rPr lang="es" sz="3600">
                <a:latin typeface="Arial" panose="020B0604020202020204" pitchFamily="34" charset="0"/>
                <a:cs typeface="Arial" panose="020B0604020202020204" pitchFamily="34" charset="0"/>
              </a:rPr>
              <a:t>¿Es esta una “construcción residencial”?</a:t>
            </a:r>
          </a:p>
        </p:txBody>
      </p:sp>
      <p:pic>
        <p:nvPicPr>
          <p:cNvPr id="2" name="Picture 1" title="La foto muestra una casa unifamiliar en construcció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175" y="938530"/>
            <a:ext cx="8629650" cy="57531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tlCol="0"/>
          <a:lstStyle/>
          <a:p>
            <a:pPr rtl="0" eaLnBrk="1" hangingPunct="1">
              <a:defRPr/>
            </a:pPr>
            <a:r>
              <a:rPr lang="es" sz="3600" dirty="0">
                <a:latin typeface="Arial" panose="020B0604020202020204" pitchFamily="34" charset="0"/>
                <a:cs typeface="Arial" panose="020B0604020202020204" pitchFamily="34" charset="0"/>
              </a:rPr>
              <a:t>¿Es esta una “construcción residencial</a:t>
            </a:r>
            <a:r>
              <a:rPr lang="es" sz="3600" dirty="0" smtClean="0">
                <a:latin typeface="Arial" panose="020B0604020202020204" pitchFamily="34" charset="0"/>
                <a:cs typeface="Arial" panose="020B0604020202020204" pitchFamily="34" charset="0"/>
              </a:rPr>
              <a:t>”? </a:t>
            </a:r>
            <a:endParaRPr lang="es" sz="3600" dirty="0">
              <a:latin typeface="Arial" panose="020B0604020202020204" pitchFamily="34" charset="0"/>
              <a:cs typeface="Arial" panose="020B0604020202020204" pitchFamily="34" charset="0"/>
            </a:endParaRPr>
          </a:p>
        </p:txBody>
      </p:sp>
      <p:pic>
        <p:nvPicPr>
          <p:cNvPr id="39939" name="Picture 3" descr="La imagen muestra una pared de armazón de metal. " title="Image 1.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514" y="1092200"/>
            <a:ext cx="8870462"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0743" y="452718"/>
            <a:ext cx="9550091" cy="1400530"/>
          </a:xfrm>
        </p:spPr>
        <p:txBody>
          <a:bodyPr rtlCol="0"/>
          <a:lstStyle/>
          <a:p>
            <a:pPr rtl="0" eaLnBrk="1" hangingPunct="1">
              <a:defRPr/>
            </a:pPr>
            <a:r>
              <a:rPr lang="es" sz="3600" dirty="0" smtClean="0">
                <a:latin typeface="Arial" panose="020B0604020202020204" pitchFamily="34" charset="0"/>
                <a:cs typeface="Arial" panose="020B0604020202020204" pitchFamily="34" charset="0"/>
              </a:rPr>
              <a:t> ¿</a:t>
            </a:r>
            <a:r>
              <a:rPr lang="es" sz="3600" dirty="0">
                <a:latin typeface="Arial" panose="020B0604020202020204" pitchFamily="34" charset="0"/>
                <a:cs typeface="Arial" panose="020B0604020202020204" pitchFamily="34" charset="0"/>
              </a:rPr>
              <a:t>Es esta una “construcción residencial”?</a:t>
            </a:r>
          </a:p>
        </p:txBody>
      </p:sp>
      <p:pic>
        <p:nvPicPr>
          <p:cNvPr id="41987" name="Picture 3" descr="La imagen muestra un complejo de viviendas multifamiliares en construcción. " title="Image 1.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152983"/>
            <a:ext cx="8775700" cy="57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lstStyle/>
          <a:p>
            <a:pPr rtl="0" eaLnBrk="1" hangingPunct="1">
              <a:defRPr/>
            </a:pPr>
            <a:r>
              <a:rPr lang="es" sz="3600" dirty="0">
                <a:latin typeface="Arial" panose="020B0604020202020204" pitchFamily="34" charset="0"/>
                <a:cs typeface="Arial" panose="020B0604020202020204" pitchFamily="34" charset="0"/>
              </a:rPr>
              <a:t>¿Es esta una “construcción residencial</a:t>
            </a:r>
            <a:r>
              <a:rPr lang="es" sz="3600" dirty="0" smtClean="0">
                <a:latin typeface="Arial" panose="020B0604020202020204" pitchFamily="34" charset="0"/>
                <a:cs typeface="Arial" panose="020B0604020202020204" pitchFamily="34" charset="0"/>
              </a:rPr>
              <a:t>”?  </a:t>
            </a:r>
            <a:endParaRPr lang="es" sz="3600" dirty="0">
              <a:latin typeface="Arial" panose="020B0604020202020204" pitchFamily="34" charset="0"/>
              <a:cs typeface="Arial" panose="020B0604020202020204" pitchFamily="34" charset="0"/>
            </a:endParaRPr>
          </a:p>
        </p:txBody>
      </p:sp>
      <p:pic>
        <p:nvPicPr>
          <p:cNvPr id="2" name="Picture 1" title="La imagen muestra dos casas en construcción con muros de bloques de la primera plant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77" y="1057275"/>
            <a:ext cx="9153525" cy="58007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11427" cy="1400530"/>
          </a:xfrm>
        </p:spPr>
        <p:txBody>
          <a:bodyPr rtlCol="0"/>
          <a:lstStyle/>
          <a:p>
            <a:pPr rtl="0">
              <a:defRPr/>
            </a:pPr>
            <a:r>
              <a:rPr lang="es" dirty="0">
                <a:latin typeface="Arial" panose="020B0604020202020204" pitchFamily="34" charset="0"/>
                <a:cs typeface="Arial" panose="020B0604020202020204" pitchFamily="34" charset="0"/>
              </a:rPr>
              <a:t>Evalúe los Sistemas de Protección de Caídas</a:t>
            </a:r>
          </a:p>
        </p:txBody>
      </p:sp>
      <p:sp>
        <p:nvSpPr>
          <p:cNvPr id="46083" name="Content Placeholder 2"/>
          <p:cNvSpPr>
            <a:spLocks noGrp="1"/>
          </p:cNvSpPr>
          <p:nvPr>
            <p:ph idx="1"/>
          </p:nvPr>
        </p:nvSpPr>
        <p:spPr>
          <a:xfrm>
            <a:off x="1104293" y="1761516"/>
            <a:ext cx="8946541" cy="4195481"/>
          </a:xfrm>
        </p:spPr>
        <p:txBody>
          <a:bodyPr rtlCol="0"/>
          <a:lstStyle/>
          <a:p>
            <a:pPr rtl="0"/>
            <a:r>
              <a:rPr lang="es">
                <a:latin typeface="Arial" panose="020B0604020202020204" pitchFamily="34" charset="0"/>
                <a:cs typeface="Arial" panose="020B0604020202020204" pitchFamily="34" charset="0"/>
              </a:rPr>
              <a:t>Una persona competente debe evaluar los sistemas de protección adecuados; esto implica:</a:t>
            </a:r>
          </a:p>
          <a:p>
            <a:pPr lvl="1" rtl="0"/>
            <a:r>
              <a:rPr lang="es">
                <a:latin typeface="Arial" panose="020B0604020202020204" pitchFamily="34" charset="0"/>
                <a:cs typeface="Arial" panose="020B0604020202020204" pitchFamily="34" charset="0"/>
              </a:rPr>
              <a:t>Elegir el sistema apropiado para cada situación de peligro en particular. </a:t>
            </a:r>
          </a:p>
          <a:p>
            <a:pPr lvl="1" rtl="0"/>
            <a:r>
              <a:rPr lang="es">
                <a:latin typeface="Arial" panose="020B0604020202020204" pitchFamily="34" charset="0"/>
                <a:cs typeface="Arial" panose="020B0604020202020204" pitchFamily="34" charset="0"/>
              </a:rPr>
              <a:t>Asegurar que los empleados estén debidamente capacitados en los sistemas de protección contra caídas elegidos.</a:t>
            </a:r>
          </a:p>
          <a:p>
            <a:pPr lvl="1" rtl="0"/>
            <a:r>
              <a:rPr lang="es">
                <a:latin typeface="Arial" panose="020B0604020202020204" pitchFamily="34" charset="0"/>
                <a:cs typeface="Arial" panose="020B0604020202020204" pitchFamily="34" charset="0"/>
              </a:rPr>
              <a:t>Entender las recomendaciones del fabricante y las limitaciones de los sistemas de protección contra caídas.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460230F-E31C-48CA-AC94-718EAA6688BE}"/>
              </a:ext>
            </a:extLst>
          </p:cNvPr>
          <p:cNvSpPr>
            <a:spLocks noGrp="1"/>
          </p:cNvSpPr>
          <p:nvPr>
            <p:ph type="title"/>
          </p:nvPr>
        </p:nvSpPr>
        <p:spPr>
          <a:xfrm>
            <a:off x="646111" y="452718"/>
            <a:ext cx="11545889" cy="1400530"/>
          </a:xfrm>
        </p:spPr>
        <p:txBody>
          <a:bodyPr rtlCol="0"/>
          <a:lstStyle/>
          <a:p>
            <a:pPr rtl="0"/>
            <a:r>
              <a:rPr lang="es" sz="4000" dirty="0">
                <a:latin typeface="Arial" panose="020B0604020202020204" pitchFamily="34" charset="0"/>
                <a:ea typeface="ＭＳ Ｐゴシック" panose="020B0600070205080204" pitchFamily="34" charset="-128"/>
                <a:cs typeface="Arial" panose="020B0604020202020204" pitchFamily="34" charset="0"/>
              </a:rPr>
              <a:t>¿Qué se entiende por una Persona Competente?</a:t>
            </a:r>
          </a:p>
        </p:txBody>
      </p:sp>
      <p:sp>
        <p:nvSpPr>
          <p:cNvPr id="21507" name="Content Placeholder 2">
            <a:extLst>
              <a:ext uri="{FF2B5EF4-FFF2-40B4-BE49-F238E27FC236}">
                <a16:creationId xmlns:a16="http://schemas.microsoft.com/office/drawing/2014/main" id="{E313FB63-7034-45CF-959E-92B139866084}"/>
              </a:ext>
            </a:extLst>
          </p:cNvPr>
          <p:cNvSpPr>
            <a:spLocks noGrp="1"/>
          </p:cNvSpPr>
          <p:nvPr>
            <p:ph idx="1"/>
          </p:nvPr>
        </p:nvSpPr>
        <p:spPr>
          <a:xfrm>
            <a:off x="994787" y="1537398"/>
            <a:ext cx="9867481" cy="4711001"/>
          </a:xfrm>
        </p:spPr>
        <p:txBody>
          <a:bodyPr rtlCol="0"/>
          <a:lstStyle/>
          <a:p>
            <a:pPr rtl="0">
              <a:spcBef>
                <a:spcPct val="0"/>
              </a:spcBef>
              <a:spcAft>
                <a:spcPts val="800"/>
              </a:spcAft>
            </a:pPr>
            <a:r>
              <a:rPr lang="es" sz="2400">
                <a:latin typeface="Arial" panose="020B0604020202020204" pitchFamily="34" charset="0"/>
                <a:ea typeface="ＭＳ Ｐゴシック" panose="020B0600070205080204" pitchFamily="34" charset="-128"/>
                <a:cs typeface="Arial" panose="020B0604020202020204" pitchFamily="34" charset="0"/>
              </a:rPr>
              <a:t>A través de la capacitación, se puede designar a una persona como “Persona Competente” por motivos de seguridad en el lugar de trabajo, incluidos los riesgos de caídas/protección contra caídas.</a:t>
            </a:r>
          </a:p>
          <a:p>
            <a:pPr rtl="0">
              <a:spcBef>
                <a:spcPct val="0"/>
              </a:spcBef>
              <a:spcAft>
                <a:spcPts val="800"/>
              </a:spcAft>
            </a:pPr>
            <a:r>
              <a:rPr lang="es" sz="2400">
                <a:latin typeface="Arial" panose="020B0604020202020204" pitchFamily="34" charset="0"/>
                <a:ea typeface="ＭＳ Ｐゴシック" panose="020B0600070205080204" pitchFamily="34" charset="-128"/>
                <a:cs typeface="Arial" panose="020B0604020202020204" pitchFamily="34" charset="0"/>
              </a:rPr>
              <a:t>La Persona Competente es responsable de:</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Elegir el mejor sistema para cada peligro/situación única.</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Asegurar que los empleados estén debidamente capacitados en los sistemas de protección contra caídas que se utilizan.</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Comprender las recomendaciones y limitaciones de los sistemas de protección contra caídas utilizados. </a:t>
            </a:r>
          </a:p>
        </p:txBody>
      </p:sp>
    </p:spTree>
    <p:extLst>
      <p:ext uri="{BB962C8B-B14F-4D97-AF65-F5344CB8AC3E}">
        <p14:creationId xmlns:p14="http://schemas.microsoft.com/office/powerpoint/2010/main" val="4005460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D71E65D-2FCF-447F-8F04-AB9EEC1CDB0A}"/>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Persona Competente</a:t>
            </a:r>
          </a:p>
        </p:txBody>
      </p:sp>
      <p:sp>
        <p:nvSpPr>
          <p:cNvPr id="22531" name="Content Placeholder 2">
            <a:extLst>
              <a:ext uri="{FF2B5EF4-FFF2-40B4-BE49-F238E27FC236}">
                <a16:creationId xmlns:a16="http://schemas.microsoft.com/office/drawing/2014/main" id="{0FA07580-B367-4612-904F-521874F2CEF9}"/>
              </a:ext>
            </a:extLst>
          </p:cNvPr>
          <p:cNvSpPr>
            <a:spLocks noGrp="1"/>
          </p:cNvSpPr>
          <p:nvPr>
            <p:ph idx="1"/>
          </p:nvPr>
        </p:nvSpPr>
        <p:spPr>
          <a:xfrm>
            <a:off x="994158" y="1586439"/>
            <a:ext cx="5596932" cy="4221163"/>
          </a:xfrm>
        </p:spPr>
        <p:txBody>
          <a:bodyPr rtlCol="0">
            <a:normAutofit/>
          </a:bodyPr>
          <a:lstStyle/>
          <a:p>
            <a:pPr rtl="0">
              <a:spcBef>
                <a:spcPct val="0"/>
              </a:spcBef>
              <a:spcAft>
                <a:spcPts val="800"/>
              </a:spcAft>
            </a:pPr>
            <a:r>
              <a:rPr lang="es" sz="2400">
                <a:latin typeface="Arial" panose="020B0604020202020204" pitchFamily="34" charset="0"/>
                <a:ea typeface="ＭＳ Ｐゴシック" panose="020B0600070205080204" pitchFamily="34" charset="-128"/>
                <a:cs typeface="Arial" panose="020B0604020202020204" pitchFamily="34" charset="0"/>
              </a:rPr>
              <a:t>En un lugar de trabajo, la Persona Competente también es responsable de:</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Identificar peligros de caídas existentes y predecibles.</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Tiene autoridad para detener el trabajo y eliminar esos peligros.</a:t>
            </a:r>
          </a:p>
          <a:p>
            <a:pPr lvl="1"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Tiene autoridad para tomar medidas correctivas inmediatas.</a:t>
            </a:r>
          </a:p>
        </p:txBody>
      </p:sp>
      <p:pic>
        <p:nvPicPr>
          <p:cNvPr id="22534" name="Picture 2" descr="La imagen muestra a un trabajador con una camiseta que dice “Piensa en la seguridad” (Think Safety)." title="Image 1.15">
            <a:extLst>
              <a:ext uri="{FF2B5EF4-FFF2-40B4-BE49-F238E27FC236}">
                <a16:creationId xmlns:a16="http://schemas.microsoft.com/office/drawing/2014/main" id="{9702DC9B-1CED-4E45-920A-16E41C33A3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7184" y="1356738"/>
            <a:ext cx="3480324" cy="45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04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46111" y="452718"/>
            <a:ext cx="11381766" cy="1400530"/>
          </a:xfrm>
        </p:spPr>
        <p:txBody>
          <a:bodyPr rtlCol="0"/>
          <a:lstStyle/>
          <a:p>
            <a:pPr rtl="0" eaLnBrk="1" hangingPunct="1">
              <a:defRPr/>
            </a:pPr>
            <a:r>
              <a:rPr lang="es" dirty="0">
                <a:latin typeface="Arial" panose="020B0604020202020204" pitchFamily="34" charset="0"/>
                <a:cs typeface="Arial" panose="020B0604020202020204" pitchFamily="34" charset="0"/>
              </a:rPr>
              <a:t>Capacitación sobre protección contra caídas</a:t>
            </a:r>
          </a:p>
        </p:txBody>
      </p:sp>
      <p:sp>
        <p:nvSpPr>
          <p:cNvPr id="48131" name="Rectangle 3"/>
          <p:cNvSpPr>
            <a:spLocks noGrp="1" noChangeArrowheads="1"/>
          </p:cNvSpPr>
          <p:nvPr>
            <p:ph idx="1"/>
          </p:nvPr>
        </p:nvSpPr>
        <p:spPr>
          <a:xfrm>
            <a:off x="928872" y="1454343"/>
            <a:ext cx="8839200" cy="4705160"/>
          </a:xfrm>
        </p:spPr>
        <p:txBody>
          <a:bodyPr rtlCol="0">
            <a:normAutofit fontScale="92500"/>
          </a:bodyPr>
          <a:lstStyle/>
          <a:p>
            <a:pPr rtl="0" eaLnBrk="1" hangingPunct="1">
              <a:lnSpc>
                <a:spcPct val="90000"/>
              </a:lnSpc>
              <a:buFontTx/>
              <a:buNone/>
            </a:pPr>
            <a:r>
              <a:rPr lang="es" sz="3200">
                <a:latin typeface="Arial" panose="020B0604020202020204" pitchFamily="34" charset="0"/>
                <a:cs typeface="Arial" panose="020B0604020202020204" pitchFamily="34" charset="0"/>
              </a:rPr>
              <a:t>Los empleadores deberán capacitar a los empleados para: </a:t>
            </a:r>
          </a:p>
          <a:p>
            <a:pPr rtl="0" eaLnBrk="1" hangingPunct="1">
              <a:lnSpc>
                <a:spcPct val="90000"/>
              </a:lnSpc>
            </a:pPr>
            <a:r>
              <a:rPr lang="es">
                <a:latin typeface="Arial" panose="020B0604020202020204" pitchFamily="34" charset="0"/>
                <a:cs typeface="Arial" panose="020B0604020202020204" pitchFamily="34" charset="0"/>
              </a:rPr>
              <a:t>Comprender los procedimientos correctos para la construcción, mantenimiento, desmontaje e inspección de los sistemas de protección contra caídas.</a:t>
            </a:r>
          </a:p>
          <a:p>
            <a:pPr rtl="0" eaLnBrk="1" hangingPunct="1">
              <a:lnSpc>
                <a:spcPct val="90000"/>
              </a:lnSpc>
            </a:pPr>
            <a:r>
              <a:rPr lang="es">
                <a:latin typeface="Arial" panose="020B0604020202020204" pitchFamily="34" charset="0"/>
                <a:cs typeface="Arial" panose="020B0604020202020204" pitchFamily="34" charset="0"/>
              </a:rPr>
              <a:t>El uso y operación de sistemas de barandas, sistema personal completo de detención de caídas, sistemas de redes de seguridad, sistemas de líneas de advertencia, sistemas de monitoreo de seguridad, zonas de acceso controlado y otros métodos de protección contra caídas que se utilizarán.</a:t>
            </a:r>
          </a:p>
          <a:p>
            <a:pPr rtl="0" eaLnBrk="1" hangingPunct="1">
              <a:lnSpc>
                <a:spcPct val="90000"/>
              </a:lnSpc>
            </a:pPr>
            <a:endParaRPr lang="en-US" altLang="en-US" sz="1200" dirty="0"/>
          </a:p>
          <a:p>
            <a:pPr rtl="0" eaLnBrk="1" hangingPunct="1">
              <a:lnSpc>
                <a:spcPct val="90000"/>
              </a:lnSpc>
            </a:pPr>
            <a:endParaRPr lang="en-US" altLang="en-US" dirty="0"/>
          </a:p>
          <a:p>
            <a:pPr lvl="1" rtl="0" eaLnBrk="1" hangingPunct="1">
              <a:lnSpc>
                <a:spcPct val="90000"/>
              </a:lnSpc>
            </a:pPr>
            <a:endParaRPr lang="en-US" altLang="en-US" sz="2000" dirty="0"/>
          </a:p>
          <a:p>
            <a:pPr lvl="1" rtl="0" eaLnBrk="1" hangingPunct="1">
              <a:lnSpc>
                <a:spcPct val="90000"/>
              </a:lnSpc>
            </a:pPr>
            <a:endParaRPr lang="en-US"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34874" cy="1400530"/>
          </a:xfrm>
        </p:spPr>
        <p:txBody>
          <a:bodyPr rtlCol="0"/>
          <a:lstStyle/>
          <a:p>
            <a:pPr rtl="0">
              <a:defRPr/>
            </a:pPr>
            <a:r>
              <a:rPr lang="es" dirty="0">
                <a:latin typeface="Arial" panose="020B0604020202020204" pitchFamily="34" charset="0"/>
                <a:cs typeface="Arial" panose="020B0604020202020204" pitchFamily="34" charset="0"/>
              </a:rPr>
              <a:t>Capacitación de protección contra caídas, </a:t>
            </a:r>
            <a:r>
              <a:rPr lang="es" sz="2800" dirty="0">
                <a:latin typeface="Arial" panose="020B0604020202020204" pitchFamily="34" charset="0"/>
                <a:cs typeface="Arial" panose="020B0604020202020204" pitchFamily="34" charset="0"/>
              </a:rPr>
              <a:t>cont.</a:t>
            </a:r>
          </a:p>
        </p:txBody>
      </p:sp>
      <p:sp>
        <p:nvSpPr>
          <p:cNvPr id="50179" name="Content Placeholder 2"/>
          <p:cNvSpPr>
            <a:spLocks noGrp="1"/>
          </p:cNvSpPr>
          <p:nvPr>
            <p:ph idx="1"/>
          </p:nvPr>
        </p:nvSpPr>
        <p:spPr>
          <a:xfrm>
            <a:off x="931237" y="1399614"/>
            <a:ext cx="6041067" cy="4659381"/>
          </a:xfrm>
        </p:spPr>
        <p:txBody>
          <a:bodyPr rtlCol="0">
            <a:normAutofit/>
          </a:bodyPr>
          <a:lstStyle/>
          <a:p>
            <a:pPr marL="0" indent="0" rtl="0">
              <a:buFontTx/>
              <a:buNone/>
            </a:pPr>
            <a:r>
              <a:rPr lang="es" sz="3200">
                <a:latin typeface="Arial" panose="020B0604020202020204" pitchFamily="34" charset="0"/>
                <a:cs typeface="Arial" panose="020B0604020202020204" pitchFamily="34" charset="0"/>
              </a:rPr>
              <a:t>Los empleadores deberán capacitar a los empleados sobre: </a:t>
            </a:r>
          </a:p>
          <a:p>
            <a:pPr rtl="0" eaLnBrk="1" hangingPunct="1">
              <a:lnSpc>
                <a:spcPct val="90000"/>
              </a:lnSpc>
            </a:pPr>
            <a:r>
              <a:rPr lang="es">
                <a:latin typeface="Arial" panose="020B0604020202020204" pitchFamily="34" charset="0"/>
                <a:cs typeface="Arial" panose="020B0604020202020204" pitchFamily="34" charset="0"/>
              </a:rPr>
              <a:t>Uso apropiado del equipo de protección contra caídas.</a:t>
            </a:r>
          </a:p>
          <a:p>
            <a:pPr lvl="1" rtl="0">
              <a:lnSpc>
                <a:spcPct val="90000"/>
              </a:lnSpc>
            </a:pPr>
            <a:r>
              <a:rPr lang="es">
                <a:latin typeface="Arial" panose="020B0604020202020204" pitchFamily="34" charset="0"/>
                <a:cs typeface="Arial" panose="020B0604020202020204" pitchFamily="34" charset="0"/>
              </a:rPr>
              <a:t>Ejemplo: siempre inspeccione el arnés antes de cada uso y use de puntos de anclaje aprobados.</a:t>
            </a:r>
          </a:p>
          <a:p>
            <a:pPr lvl="1" rtl="0"/>
            <a:endParaRPr lang="en-US" altLang="en-US" sz="2800" dirty="0">
              <a:latin typeface="Arial" panose="020B0604020202020204" pitchFamily="34" charset="0"/>
              <a:cs typeface="Arial" panose="020B0604020202020204" pitchFamily="34" charset="0"/>
            </a:endParaRPr>
          </a:p>
        </p:txBody>
      </p:sp>
      <p:pic>
        <p:nvPicPr>
          <p:cNvPr id="4" name="Picture 3" title="La imagen muestra a los trabajadores poniéndose un sistema personal de detención de caíd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302" y="1349634"/>
            <a:ext cx="4159876" cy="4443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r>
              <a:rPr lang="es" sz="3600">
                <a:latin typeface="Arial" panose="020B0604020202020204" pitchFamily="34" charset="0"/>
                <a:cs typeface="Arial" panose="020B0604020202020204" pitchFamily="34" charset="0"/>
              </a:rPr>
              <a:t>, </a:t>
            </a:r>
            <a:r>
              <a:rPr lang="es" sz="280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146325670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rtl="0">
              <a:defRPr/>
            </a:pPr>
            <a:r>
              <a:rPr lang="es" dirty="0">
                <a:latin typeface="Arial" panose="020B0604020202020204" pitchFamily="34" charset="0"/>
                <a:cs typeface="Arial" panose="020B0604020202020204" pitchFamily="34" charset="0"/>
              </a:rPr>
              <a:t>Capacitación de protección contra caídas, </a:t>
            </a:r>
            <a:r>
              <a:rPr lang="es" sz="2800" dirty="0">
                <a:latin typeface="Arial" panose="020B0604020202020204" pitchFamily="34" charset="0"/>
                <a:cs typeface="Arial" panose="020B0604020202020204" pitchFamily="34" charset="0"/>
              </a:rPr>
              <a:t>cont</a:t>
            </a:r>
            <a:r>
              <a:rPr lang="es" sz="2800"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2227" name="Content Placeholder 2"/>
          <p:cNvSpPr>
            <a:spLocks noGrp="1"/>
          </p:cNvSpPr>
          <p:nvPr>
            <p:ph idx="1"/>
          </p:nvPr>
        </p:nvSpPr>
        <p:spPr>
          <a:xfrm>
            <a:off x="927149" y="1500727"/>
            <a:ext cx="8946541" cy="4195481"/>
          </a:xfrm>
        </p:spPr>
        <p:txBody>
          <a:bodyPr rtlCol="0">
            <a:normAutofit fontScale="32500" lnSpcReduction="20000"/>
          </a:bodyPr>
          <a:lstStyle/>
          <a:p>
            <a:pPr rtl="0">
              <a:buFontTx/>
              <a:buNone/>
            </a:pPr>
            <a:r>
              <a:rPr lang="es" sz="8000">
                <a:latin typeface="Arial" panose="020B0604020202020204" pitchFamily="34" charset="0"/>
                <a:cs typeface="Arial" panose="020B0604020202020204" pitchFamily="34" charset="0"/>
              </a:rPr>
              <a:t>Los empleadores deberán capacitar a los empleados sobre:</a:t>
            </a:r>
          </a:p>
          <a:p>
            <a:pPr rtl="0">
              <a:spcAft>
                <a:spcPts val="500"/>
              </a:spcAft>
            </a:pPr>
            <a:r>
              <a:rPr lang="es" sz="5900">
                <a:latin typeface="Arial" panose="020B0604020202020204" pitchFamily="34" charset="0"/>
                <a:cs typeface="Arial" panose="020B0604020202020204" pitchFamily="34" charset="0"/>
              </a:rPr>
              <a:t>La naturaleza de los peligros de caídas en el área de trabajo.</a:t>
            </a:r>
          </a:p>
          <a:p>
            <a:pPr rtl="0">
              <a:spcAft>
                <a:spcPts val="500"/>
              </a:spcAft>
            </a:pPr>
            <a:r>
              <a:rPr lang="es" sz="5900">
                <a:latin typeface="Arial" panose="020B0604020202020204" pitchFamily="34" charset="0"/>
                <a:cs typeface="Arial" panose="020B0604020202020204" pitchFamily="34" charset="0"/>
              </a:rPr>
              <a:t>Comprender los procedimientos correctos para la construcción, mantenimiento, desmontaje y la inspección de los sistemas de protección que se utilizarán.</a:t>
            </a:r>
          </a:p>
          <a:p>
            <a:pPr rtl="0">
              <a:spcAft>
                <a:spcPts val="500"/>
              </a:spcAft>
            </a:pPr>
            <a:r>
              <a:rPr lang="es" sz="5900">
                <a:latin typeface="Arial" panose="020B0604020202020204" pitchFamily="34" charset="0"/>
                <a:cs typeface="Arial" panose="020B0604020202020204" pitchFamily="34" charset="0"/>
              </a:rPr>
              <a:t>El uso y el funcionamiento de los sistemas convencionales de protección contra caídas.</a:t>
            </a:r>
          </a:p>
          <a:p>
            <a:pPr rtl="0">
              <a:spcAft>
                <a:spcPts val="500"/>
              </a:spcAft>
            </a:pPr>
            <a:r>
              <a:rPr lang="es" sz="5900">
                <a:latin typeface="Arial" panose="020B0604020202020204" pitchFamily="34" charset="0"/>
                <a:cs typeface="Arial" panose="020B0604020202020204" pitchFamily="34" charset="0"/>
              </a:rPr>
              <a:t>La función de cada empleado en el sistema de protección contra caídas utilizado.</a:t>
            </a:r>
          </a:p>
          <a:p>
            <a:pPr rtl="0">
              <a:spcAft>
                <a:spcPts val="500"/>
              </a:spcAft>
              <a:buNone/>
            </a:pPr>
            <a:r>
              <a:rPr lang="es" sz="59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8" y="420061"/>
            <a:ext cx="11545889" cy="1400530"/>
          </a:xfrm>
        </p:spPr>
        <p:txBody>
          <a:bodyPr rtlCol="0"/>
          <a:lstStyle/>
          <a:p>
            <a:pPr rtl="0">
              <a:defRPr/>
            </a:pPr>
            <a:r>
              <a:rPr lang="es" dirty="0" smtClean="0">
                <a:latin typeface="Arial" panose="020B0604020202020204" pitchFamily="34" charset="0"/>
                <a:cs typeface="Arial" panose="020B0604020202020204" pitchFamily="34" charset="0"/>
              </a:rPr>
              <a:t>  Capacitación </a:t>
            </a:r>
            <a:r>
              <a:rPr lang="es" dirty="0">
                <a:latin typeface="Arial" panose="020B0604020202020204" pitchFamily="34" charset="0"/>
                <a:cs typeface="Arial" panose="020B0604020202020204" pitchFamily="34" charset="0"/>
              </a:rPr>
              <a:t>de protección contra caídas, </a:t>
            </a:r>
            <a:r>
              <a:rPr lang="es" sz="2800" dirty="0">
                <a:latin typeface="Arial" panose="020B0604020202020204" pitchFamily="34" charset="0"/>
                <a:cs typeface="Arial" panose="020B0604020202020204" pitchFamily="34" charset="0"/>
              </a:rPr>
              <a:t>cont.</a:t>
            </a:r>
            <a:endParaRPr lang="en-US" dirty="0">
              <a:latin typeface="Arial" panose="020B0604020202020204" pitchFamily="34" charset="0"/>
              <a:cs typeface="Arial" panose="020B0604020202020204" pitchFamily="34" charset="0"/>
            </a:endParaRPr>
          </a:p>
        </p:txBody>
      </p:sp>
      <p:sp>
        <p:nvSpPr>
          <p:cNvPr id="54275" name="Content Placeholder 2"/>
          <p:cNvSpPr>
            <a:spLocks noGrp="1"/>
          </p:cNvSpPr>
          <p:nvPr>
            <p:ph idx="1"/>
          </p:nvPr>
        </p:nvSpPr>
        <p:spPr>
          <a:xfrm>
            <a:off x="932837" y="1435096"/>
            <a:ext cx="8946541" cy="4195481"/>
          </a:xfrm>
        </p:spPr>
        <p:txBody>
          <a:bodyPr rtlCol="0">
            <a:normAutofit fontScale="92500" lnSpcReduction="20000"/>
          </a:bodyPr>
          <a:lstStyle/>
          <a:p>
            <a:pPr rtl="0">
              <a:buFontTx/>
              <a:buNone/>
            </a:pPr>
            <a:r>
              <a:rPr lang="es" sz="3500">
                <a:latin typeface="Arial" panose="020B0604020202020204" pitchFamily="34" charset="0"/>
                <a:cs typeface="Arial" panose="020B0604020202020204" pitchFamily="34" charset="0"/>
              </a:rPr>
              <a:t>Los empleadores deberán capacitar a los empleados sobre:</a:t>
            </a:r>
          </a:p>
          <a:p>
            <a:pPr rtl="0">
              <a:spcAft>
                <a:spcPts val="500"/>
              </a:spcAft>
            </a:pPr>
            <a:r>
              <a:rPr lang="es">
                <a:latin typeface="Arial" panose="020B0604020202020204" pitchFamily="34" charset="0"/>
                <a:cs typeface="Arial" panose="020B0604020202020204" pitchFamily="34" charset="0"/>
              </a:rPr>
              <a:t>Las limitaciones en el uso de equipos mecánicos durante la realización de trabajos en techos de poca pendiente.</a:t>
            </a:r>
          </a:p>
          <a:p>
            <a:pPr rtl="0">
              <a:spcAft>
                <a:spcPts val="500"/>
              </a:spcAft>
            </a:pPr>
            <a:r>
              <a:rPr lang="es">
                <a:latin typeface="Arial" panose="020B0604020202020204" pitchFamily="34" charset="0"/>
                <a:cs typeface="Arial" panose="020B0604020202020204" pitchFamily="34" charset="0"/>
              </a:rPr>
              <a:t>Los procedimientos correctos para el manejo y almacenamiento de equipos y materiales y la construcción de protección aérea.</a:t>
            </a:r>
          </a:p>
          <a:p>
            <a:pPr rtl="0">
              <a:spcAft>
                <a:spcPts val="500"/>
              </a:spcAft>
            </a:pPr>
            <a:r>
              <a:rPr lang="es">
                <a:latin typeface="Arial" panose="020B0604020202020204" pitchFamily="34" charset="0"/>
                <a:cs typeface="Arial" panose="020B0604020202020204" pitchFamily="34" charset="0"/>
              </a:rPr>
              <a:t>La función de los empleados en los planes de protección contra caídas.</a:t>
            </a:r>
          </a:p>
          <a:p>
            <a:pPr rtl="0">
              <a:spcAft>
                <a:spcPts val="500"/>
              </a:spcAft>
              <a:buNone/>
            </a:pPr>
            <a:r>
              <a:rPr lang="es"/>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rtl="0">
              <a:defRPr/>
            </a:pPr>
            <a:r>
              <a:rPr lang="es" smtClean="0">
                <a:latin typeface="Arial" panose="020B0604020202020204" pitchFamily="34" charset="0"/>
                <a:cs typeface="Arial" panose="020B0604020202020204" pitchFamily="34" charset="0"/>
              </a:rPr>
              <a:t> Capacitación </a:t>
            </a:r>
            <a:r>
              <a:rPr lang="es" dirty="0">
                <a:latin typeface="Arial" panose="020B0604020202020204" pitchFamily="34" charset="0"/>
                <a:cs typeface="Arial" panose="020B0604020202020204" pitchFamily="34" charset="0"/>
              </a:rPr>
              <a:t>de protección contra caídas, </a:t>
            </a:r>
            <a:r>
              <a:rPr lang="es" sz="2800" dirty="0">
                <a:latin typeface="Arial" panose="020B0604020202020204" pitchFamily="34" charset="0"/>
                <a:cs typeface="Arial" panose="020B0604020202020204" pitchFamily="34" charset="0"/>
              </a:rPr>
              <a:t>cont.</a:t>
            </a:r>
            <a:endParaRPr lang="en-US" dirty="0">
              <a:latin typeface="Arial" panose="020B0604020202020204" pitchFamily="34" charset="0"/>
              <a:cs typeface="Arial" panose="020B0604020202020204" pitchFamily="34" charset="0"/>
            </a:endParaRPr>
          </a:p>
        </p:txBody>
      </p:sp>
      <p:sp>
        <p:nvSpPr>
          <p:cNvPr id="56323" name="Content Placeholder 2"/>
          <p:cNvSpPr>
            <a:spLocks noGrp="1"/>
          </p:cNvSpPr>
          <p:nvPr>
            <p:ph idx="1"/>
          </p:nvPr>
        </p:nvSpPr>
        <p:spPr>
          <a:xfrm>
            <a:off x="931856" y="1524271"/>
            <a:ext cx="8946541" cy="4195481"/>
          </a:xfrm>
        </p:spPr>
        <p:txBody>
          <a:bodyPr rtlCol="0">
            <a:normAutofit fontScale="70000" lnSpcReduction="20000"/>
          </a:bodyPr>
          <a:lstStyle/>
          <a:p>
            <a:pPr rtl="0">
              <a:buFontTx/>
              <a:buNone/>
            </a:pPr>
            <a:r>
              <a:rPr lang="es" sz="4100">
                <a:latin typeface="Arial" panose="020B0604020202020204" pitchFamily="34" charset="0"/>
                <a:cs typeface="Arial" panose="020B0604020202020204" pitchFamily="34" charset="0"/>
              </a:rPr>
              <a:t>Los empleadores deberán certificar la capacitación:</a:t>
            </a:r>
          </a:p>
          <a:p>
            <a:pPr rtl="0"/>
            <a:r>
              <a:rPr lang="es">
                <a:latin typeface="Arial" panose="020B0604020202020204" pitchFamily="34" charset="0"/>
                <a:cs typeface="Arial" panose="020B0604020202020204" pitchFamily="34" charset="0"/>
              </a:rPr>
              <a:t>La certificación escrita deberá incluir:</a:t>
            </a:r>
          </a:p>
          <a:p>
            <a:pPr lvl="1" rtl="0"/>
            <a:r>
              <a:rPr lang="es">
                <a:latin typeface="Arial" panose="020B0604020202020204" pitchFamily="34" charset="0"/>
                <a:cs typeface="Arial" panose="020B0604020202020204" pitchFamily="34" charset="0"/>
              </a:rPr>
              <a:t>Nombre del empleado que recibe la capacitación</a:t>
            </a:r>
          </a:p>
          <a:p>
            <a:pPr lvl="1" rtl="0"/>
            <a:r>
              <a:rPr lang="es">
                <a:latin typeface="Arial" panose="020B0604020202020204" pitchFamily="34" charset="0"/>
                <a:cs typeface="Arial" panose="020B0604020202020204" pitchFamily="34" charset="0"/>
              </a:rPr>
              <a:t>Fecha de la capacitación</a:t>
            </a:r>
          </a:p>
          <a:p>
            <a:pPr lvl="1" rtl="0"/>
            <a:r>
              <a:rPr lang="es">
                <a:latin typeface="Arial" panose="020B0604020202020204" pitchFamily="34" charset="0"/>
                <a:cs typeface="Arial" panose="020B0604020202020204" pitchFamily="34" charset="0"/>
              </a:rPr>
              <a:t>Firma de la persona que da la capacitación </a:t>
            </a:r>
          </a:p>
          <a:p>
            <a:pPr rtl="0"/>
            <a:r>
              <a:rPr lang="es">
                <a:latin typeface="Arial" panose="020B0604020202020204" pitchFamily="34" charset="0"/>
                <a:cs typeface="Arial" panose="020B0604020202020204" pitchFamily="34" charset="0"/>
              </a:rPr>
              <a:t>Se debe mantener la última certificación de capacitación.</a:t>
            </a:r>
          </a:p>
          <a:p>
            <a:pPr rtl="0"/>
            <a:r>
              <a:rPr lang="es">
                <a:latin typeface="Arial" panose="020B0604020202020204" pitchFamily="34" charset="0"/>
                <a:cs typeface="Arial" panose="020B0604020202020204" pitchFamily="34" charset="0"/>
              </a:rPr>
              <a:t>Volver a capacitar a los empleados cuando el empleador tiene razones para creer que es necesario, o cuando se han realizado cambios en la protección contra caídas.</a:t>
            </a:r>
          </a:p>
          <a:p>
            <a:pPr lvl="1" rtl="0"/>
            <a:endParaRPr lang="en-US" altLang="en-US" dirty="0"/>
          </a:p>
          <a:p>
            <a:pPr lvl="1" rtl="0"/>
            <a:endParaRPr lang="en-US" altLang="en-US" dirty="0"/>
          </a:p>
          <a:p>
            <a:pPr rtl="0">
              <a:spcAft>
                <a:spcPts val="500"/>
              </a:spcAft>
              <a:buNone/>
            </a:pPr>
            <a:r>
              <a:rPr lang="es"/>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6111" y="452718"/>
            <a:ext cx="11358320" cy="1400530"/>
          </a:xfrm>
        </p:spPr>
        <p:txBody>
          <a:bodyPr rtlCol="0"/>
          <a:lstStyle/>
          <a:p>
            <a:pPr rtl="0" eaLnBrk="1" hangingPunct="1">
              <a:defRPr/>
            </a:pPr>
            <a:r>
              <a:rPr lang="es" sz="3600" dirty="0">
                <a:latin typeface="Arial" panose="020B0604020202020204" pitchFamily="34" charset="0"/>
                <a:cs typeface="Arial" panose="020B0604020202020204" pitchFamily="34" charset="0"/>
              </a:rPr>
              <a:t>Responsabilidades de la Persona competente</a:t>
            </a:r>
          </a:p>
        </p:txBody>
      </p:sp>
      <p:sp>
        <p:nvSpPr>
          <p:cNvPr id="58371" name="Rectangle 3"/>
          <p:cNvSpPr>
            <a:spLocks noGrp="1" noChangeArrowheads="1"/>
          </p:cNvSpPr>
          <p:nvPr>
            <p:ph idx="1"/>
          </p:nvPr>
        </p:nvSpPr>
        <p:spPr>
          <a:xfrm>
            <a:off x="1103312" y="1681438"/>
            <a:ext cx="8946541" cy="4195481"/>
          </a:xfrm>
        </p:spPr>
        <p:txBody>
          <a:bodyPr rtlCol="0"/>
          <a:lstStyle/>
          <a:p>
            <a:pPr rtl="0" eaLnBrk="1" hangingPunct="1">
              <a:buFontTx/>
              <a:buNone/>
            </a:pPr>
            <a:r>
              <a:rPr lang="es" b="1" i="1">
                <a:latin typeface="Arial" panose="020B0604020202020204" pitchFamily="34" charset="0"/>
                <a:cs typeface="Arial" panose="020B0604020202020204" pitchFamily="34" charset="0"/>
              </a:rPr>
              <a:t>Persona Competente </a:t>
            </a:r>
            <a:r>
              <a:rPr lang="es" b="1">
                <a:latin typeface="Arial" panose="020B0604020202020204" pitchFamily="34" charset="0"/>
                <a:cs typeface="Arial" panose="020B0604020202020204" pitchFamily="34" charset="0"/>
              </a:rPr>
              <a:t>designada:</a:t>
            </a:r>
          </a:p>
          <a:p>
            <a:pPr rtl="0" eaLnBrk="1" hangingPunct="1"/>
            <a:r>
              <a:rPr lang="es">
                <a:latin typeface="Arial" panose="020B0604020202020204" pitchFamily="34" charset="0"/>
                <a:cs typeface="Arial" panose="020B0604020202020204" pitchFamily="34" charset="0"/>
              </a:rPr>
              <a:t>Es responsable de identificar los peligros existentes y predecibles.</a:t>
            </a:r>
          </a:p>
          <a:p>
            <a:pPr rtl="0" eaLnBrk="1" hangingPunct="1"/>
            <a:r>
              <a:rPr lang="es">
                <a:latin typeface="Arial" panose="020B0604020202020204" pitchFamily="34" charset="0"/>
                <a:cs typeface="Arial" panose="020B0604020202020204" pitchFamily="34" charset="0"/>
              </a:rPr>
              <a:t>Tiene autoridad para </a:t>
            </a:r>
            <a:r>
              <a:rPr lang="es" b="1">
                <a:latin typeface="Arial" panose="020B0604020202020204" pitchFamily="34" charset="0"/>
                <a:cs typeface="Arial" panose="020B0604020202020204" pitchFamily="34" charset="0"/>
              </a:rPr>
              <a:t>eliminar</a:t>
            </a:r>
            <a:r>
              <a:rPr lang="es">
                <a:latin typeface="Arial" panose="020B0604020202020204" pitchFamily="34" charset="0"/>
                <a:cs typeface="Arial" panose="020B0604020202020204" pitchFamily="34" charset="0"/>
              </a:rPr>
              <a:t> los riesgos de caídas. </a:t>
            </a:r>
          </a:p>
          <a:p>
            <a:pPr rtl="0" eaLnBrk="1" hangingPunct="1"/>
            <a:r>
              <a:rPr lang="es">
                <a:latin typeface="Arial" panose="020B0604020202020204" pitchFamily="34" charset="0"/>
                <a:cs typeface="Arial" panose="020B0604020202020204" pitchFamily="34" charset="0"/>
              </a:rPr>
              <a:t>Tiene autoridad para </a:t>
            </a:r>
            <a:r>
              <a:rPr lang="es" b="1" u="sng">
                <a:latin typeface="Arial" panose="020B0604020202020204" pitchFamily="34" charset="0"/>
                <a:cs typeface="Arial" panose="020B0604020202020204" pitchFamily="34" charset="0"/>
              </a:rPr>
              <a:t>detener el trabajo</a:t>
            </a:r>
            <a:r>
              <a:rPr lang="es">
                <a:latin typeface="Arial" panose="020B0604020202020204" pitchFamily="34" charset="0"/>
                <a:cs typeface="Arial" panose="020B0604020202020204" pitchFamily="34" charset="0"/>
              </a:rPr>
              <a:t> si existen condiciones inseguras.</a:t>
            </a:r>
          </a:p>
          <a:p>
            <a:pPr rtl="0" eaLnBrk="1" hangingPunct="1"/>
            <a:r>
              <a:rPr lang="es">
                <a:latin typeface="Arial" panose="020B0604020202020204" pitchFamily="34" charset="0"/>
                <a:cs typeface="Arial" panose="020B0604020202020204" pitchFamily="34" charset="0"/>
              </a:rPr>
              <a:t>Tiene autorización para tomar medidas correctivas inmediatas para eliminar las condiciones inseguras.</a:t>
            </a:r>
          </a:p>
          <a:p>
            <a:pPr rtl="0" eaLnBrk="1" hangingPunct="1"/>
            <a:endParaRPr lang="en-US" altLang="en-US" dirty="0"/>
          </a:p>
          <a:p>
            <a:pPr rtl="0" eaLnBrk="1" hangingPunct="1"/>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defRPr/>
            </a:pPr>
            <a:r>
              <a:rPr lang="es">
                <a:latin typeface="Arial" panose="020B0604020202020204" pitchFamily="34" charset="0"/>
                <a:cs typeface="Arial" panose="020B0604020202020204" pitchFamily="34" charset="0"/>
              </a:rPr>
              <a:t>Persona calificada	</a:t>
            </a:r>
          </a:p>
        </p:txBody>
      </p:sp>
      <p:sp>
        <p:nvSpPr>
          <p:cNvPr id="60419" name="Content Placeholder 2"/>
          <p:cNvSpPr>
            <a:spLocks noGrp="1"/>
          </p:cNvSpPr>
          <p:nvPr>
            <p:ph idx="1"/>
          </p:nvPr>
        </p:nvSpPr>
        <p:spPr/>
        <p:txBody>
          <a:bodyPr rtlCol="0"/>
          <a:lstStyle/>
          <a:p>
            <a:pPr rtl="0"/>
            <a:r>
              <a:rPr lang="es">
                <a:latin typeface="Arial" panose="020B0604020202020204" pitchFamily="34" charset="0"/>
                <a:cs typeface="Arial" panose="020B0604020202020204" pitchFamily="34" charset="0"/>
              </a:rPr>
              <a:t>Una persona calificada:</a:t>
            </a:r>
          </a:p>
          <a:p>
            <a:pPr lvl="1" rtl="0"/>
            <a:r>
              <a:rPr lang="es">
                <a:latin typeface="Arial" panose="020B0604020202020204" pitchFamily="34" charset="0"/>
                <a:cs typeface="Arial" panose="020B0604020202020204" pitchFamily="34" charset="0"/>
              </a:rPr>
              <a:t>Tiene un título reconocido, experiencia, prestigio profesional o conocimiento extenso, capacitación y experiencia que ha demostrado la capacidad para resolver problemas de esta materia.</a:t>
            </a:r>
          </a:p>
          <a:p>
            <a:pPr lvl="1" rtl="0"/>
            <a:r>
              <a:rPr lang="es">
                <a:latin typeface="Arial" panose="020B0604020202020204" pitchFamily="34" charset="0"/>
                <a:cs typeface="Arial" panose="020B0604020202020204" pitchFamily="34" charset="0"/>
              </a:rPr>
              <a:t>Es responsable del diseño, instalación, uso y supervisión de los puntos de anclaje como parte de un sistema personal completo de detención de caídas.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2837584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Programa del curso</a:t>
            </a:r>
          </a:p>
        </p:txBody>
      </p:sp>
      <p:sp>
        <p:nvSpPr>
          <p:cNvPr id="3" name="Content Placeholder 2"/>
          <p:cNvSpPr>
            <a:spLocks noGrp="1"/>
          </p:cNvSpPr>
          <p:nvPr>
            <p:ph idx="1"/>
          </p:nvPr>
        </p:nvSpPr>
        <p:spPr>
          <a:xfrm>
            <a:off x="1103312" y="2052918"/>
            <a:ext cx="10912476" cy="4195481"/>
          </a:xfrm>
        </p:spPr>
        <p:txBody>
          <a:bodyPr rtlCol="0"/>
          <a:lstStyle/>
          <a:p>
            <a:pPr rtl="0"/>
            <a:r>
              <a:rPr lang="es" b="1" dirty="0">
                <a:latin typeface="Arial" panose="020B0604020202020204" pitchFamily="34" charset="0"/>
                <a:cs typeface="Arial" panose="020B0604020202020204" pitchFamily="34" charset="0"/>
              </a:rPr>
              <a:t>Sección 1: </a:t>
            </a:r>
            <a:r>
              <a:rPr lang="es" dirty="0">
                <a:latin typeface="Arial" panose="020B0604020202020204" pitchFamily="34" charset="0"/>
                <a:cs typeface="Arial" panose="020B0604020202020204" pitchFamily="34" charset="0"/>
              </a:rPr>
              <a:t>Introducción/Descripción general de la protección contra caídas - 30 minutos</a:t>
            </a:r>
          </a:p>
          <a:p>
            <a:pPr rtl="0"/>
            <a:r>
              <a:rPr lang="es" b="1" dirty="0">
                <a:latin typeface="Arial" panose="020B0604020202020204" pitchFamily="34" charset="0"/>
                <a:cs typeface="Arial" panose="020B0604020202020204" pitchFamily="34" charset="0"/>
              </a:rPr>
              <a:t>Sección 2: </a:t>
            </a:r>
            <a:r>
              <a:rPr lang="es">
                <a:latin typeface="Arial" panose="020B0604020202020204" pitchFamily="34" charset="0"/>
                <a:cs typeface="Arial" panose="020B0604020202020204" pitchFamily="34" charset="0"/>
              </a:rPr>
              <a:t>Escaleras </a:t>
            </a:r>
            <a:r>
              <a:rPr lang="es" smtClean="0">
                <a:latin typeface="Arial" panose="020B0604020202020204" pitchFamily="34" charset="0"/>
                <a:cs typeface="Arial" panose="020B0604020202020204" pitchFamily="34" charset="0"/>
              </a:rPr>
              <a:t>- </a:t>
            </a:r>
            <a:r>
              <a:rPr lang="es" dirty="0" smtClean="0">
                <a:latin typeface="Arial" panose="020B0604020202020204" pitchFamily="34" charset="0"/>
                <a:cs typeface="Arial" panose="020B0604020202020204" pitchFamily="34" charset="0"/>
              </a:rPr>
              <a:t>30 minutos</a:t>
            </a:r>
            <a:endParaRPr lang="es" dirty="0">
              <a:latin typeface="Arial" panose="020B0604020202020204" pitchFamily="34" charset="0"/>
              <a:cs typeface="Arial" panose="020B0604020202020204" pitchFamily="34" charset="0"/>
            </a:endParaRPr>
          </a:p>
          <a:p>
            <a:r>
              <a:rPr lang="es" b="1" dirty="0">
                <a:latin typeface="Arial" panose="020B0604020202020204" pitchFamily="34" charset="0"/>
                <a:cs typeface="Arial" panose="020B0604020202020204" pitchFamily="34" charset="0"/>
              </a:rPr>
              <a:t>Sección </a:t>
            </a:r>
            <a:r>
              <a:rPr lang="es" b="1" dirty="0" smtClean="0">
                <a:latin typeface="Arial" panose="020B0604020202020204" pitchFamily="34" charset="0"/>
                <a:cs typeface="Arial" panose="020B0604020202020204" pitchFamily="34" charset="0"/>
              </a:rPr>
              <a:t>3: </a:t>
            </a:r>
            <a:r>
              <a:rPr lang="es" dirty="0" smtClean="0">
                <a:latin typeface="Arial" panose="020B0604020202020204" pitchFamily="34" charset="0"/>
                <a:cs typeface="Arial" panose="020B0604020202020204" pitchFamily="34" charset="0"/>
              </a:rPr>
              <a:t>Andamios - 45 minutos</a:t>
            </a:r>
            <a:endParaRPr lang="es" dirty="0">
              <a:latin typeface="Arial" panose="020B0604020202020204" pitchFamily="34" charset="0"/>
              <a:cs typeface="Arial" panose="020B0604020202020204" pitchFamily="34" charset="0"/>
            </a:endParaRPr>
          </a:p>
          <a:p>
            <a:pPr rtl="0"/>
            <a:r>
              <a:rPr lang="es" b="1" dirty="0" smtClean="0">
                <a:latin typeface="Arial" panose="020B0604020202020204" pitchFamily="34" charset="0"/>
                <a:cs typeface="Arial" panose="020B0604020202020204" pitchFamily="34" charset="0"/>
              </a:rPr>
              <a:t>Sección 4: </a:t>
            </a:r>
            <a:r>
              <a:rPr lang="es" dirty="0">
                <a:latin typeface="Arial" panose="020B0604020202020204" pitchFamily="34" charset="0"/>
                <a:cs typeface="Arial" panose="020B0604020202020204" pitchFamily="34" charset="0"/>
              </a:rPr>
              <a:t>Protección convencional contra </a:t>
            </a:r>
            <a:r>
              <a:rPr lang="es" dirty="0" smtClean="0">
                <a:latin typeface="Arial" panose="020B0604020202020204" pitchFamily="34" charset="0"/>
                <a:cs typeface="Arial" panose="020B0604020202020204" pitchFamily="34" charset="0"/>
              </a:rPr>
              <a:t>caídas - </a:t>
            </a:r>
            <a:r>
              <a:rPr lang="es" dirty="0">
                <a:latin typeface="Arial" panose="020B0604020202020204" pitchFamily="34" charset="0"/>
                <a:cs typeface="Arial" panose="020B0604020202020204" pitchFamily="34" charset="0"/>
              </a:rPr>
              <a:t>60 minutos</a:t>
            </a:r>
          </a:p>
          <a:p>
            <a:r>
              <a:rPr lang="es" b="1" dirty="0">
                <a:latin typeface="Arial" panose="020B0604020202020204" pitchFamily="34" charset="0"/>
                <a:cs typeface="Arial" panose="020B0604020202020204" pitchFamily="34" charset="0"/>
              </a:rPr>
              <a:t>Sección </a:t>
            </a:r>
            <a:r>
              <a:rPr lang="es" b="1" dirty="0" smtClean="0">
                <a:latin typeface="Arial" panose="020B0604020202020204" pitchFamily="34" charset="0"/>
                <a:cs typeface="Arial" panose="020B0604020202020204" pitchFamily="34" charset="0"/>
              </a:rPr>
              <a:t>5: </a:t>
            </a:r>
            <a:r>
              <a:rPr lang="en-US" dirty="0" err="1">
                <a:latin typeface="Arial" panose="020B0604020202020204" pitchFamily="34" charset="0"/>
                <a:cs typeface="Arial" panose="020B0604020202020204" pitchFamily="34" charset="0"/>
              </a:rPr>
              <a:t>Sistemas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protección</a:t>
            </a:r>
            <a:r>
              <a:rPr lang="en-US" dirty="0">
                <a:latin typeface="Arial" panose="020B0604020202020204" pitchFamily="34" charset="0"/>
                <a:cs typeface="Arial" panose="020B0604020202020204" pitchFamily="34" charset="0"/>
              </a:rPr>
              <a:t> contra </a:t>
            </a:r>
            <a:r>
              <a:rPr lang="en-US" dirty="0" err="1">
                <a:latin typeface="Arial" panose="020B0604020202020204" pitchFamily="34" charset="0"/>
                <a:cs typeface="Arial" panose="020B0604020202020204" pitchFamily="34" charset="0"/>
              </a:rPr>
              <a:t>caídas</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adicionales</a:t>
            </a:r>
            <a:r>
              <a:rPr lang="en-US" dirty="0" smtClean="0">
                <a:latin typeface="Arial" panose="020B0604020202020204" pitchFamily="34" charset="0"/>
                <a:cs typeface="Arial" panose="020B0604020202020204" pitchFamily="34" charset="0"/>
              </a:rPr>
              <a:t> -</a:t>
            </a:r>
            <a:r>
              <a:rPr lang="es" dirty="0" smtClean="0">
                <a:latin typeface="Arial" panose="020B0604020202020204" pitchFamily="34" charset="0"/>
                <a:cs typeface="Arial" panose="020B0604020202020204" pitchFamily="34" charset="0"/>
              </a:rPr>
              <a:t> </a:t>
            </a:r>
            <a:r>
              <a:rPr lang="es" dirty="0">
                <a:latin typeface="Arial" panose="020B0604020202020204" pitchFamily="34" charset="0"/>
                <a:cs typeface="Arial" panose="020B0604020202020204" pitchFamily="34" charset="0"/>
              </a:rPr>
              <a:t>60 minutos</a:t>
            </a:r>
          </a:p>
          <a:p>
            <a:pPr rtl="0"/>
            <a:r>
              <a:rPr lang="es" b="1" dirty="0">
                <a:latin typeface="Arial" panose="020B0604020202020204" pitchFamily="34" charset="0"/>
                <a:cs typeface="Arial" panose="020B0604020202020204" pitchFamily="34" charset="0"/>
              </a:rPr>
              <a:t>Sección </a:t>
            </a:r>
            <a:r>
              <a:rPr lang="es" b="1" dirty="0" smtClean="0">
                <a:latin typeface="Arial" panose="020B0604020202020204" pitchFamily="34" charset="0"/>
                <a:cs typeface="Arial" panose="020B0604020202020204" pitchFamily="34" charset="0"/>
              </a:rPr>
              <a:t>6: </a:t>
            </a:r>
            <a:r>
              <a:rPr lang="es" dirty="0">
                <a:latin typeface="Arial" panose="020B0604020202020204" pitchFamily="34" charset="0"/>
                <a:cs typeface="Arial" panose="020B0604020202020204" pitchFamily="34" charset="0"/>
              </a:rPr>
              <a:t>Rescate - 15 minutos</a:t>
            </a:r>
          </a:p>
          <a:p>
            <a:pPr rtl="0"/>
            <a:endParaRPr lang="en-US" dirty="0"/>
          </a:p>
        </p:txBody>
      </p:sp>
    </p:spTree>
    <p:extLst>
      <p:ext uri="{BB962C8B-B14F-4D97-AF65-F5344CB8AC3E}">
        <p14:creationId xmlns:p14="http://schemas.microsoft.com/office/powerpoint/2010/main" val="56023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Objetivos del Curso</a:t>
            </a:r>
          </a:p>
        </p:txBody>
      </p:sp>
      <p:sp>
        <p:nvSpPr>
          <p:cNvPr id="3" name="Content Placeholder 2"/>
          <p:cNvSpPr>
            <a:spLocks noGrp="1"/>
          </p:cNvSpPr>
          <p:nvPr>
            <p:ph idx="1"/>
          </p:nvPr>
        </p:nvSpPr>
        <p:spPr/>
        <p:txBody>
          <a:bodyPr rtlCol="0">
            <a:normAutofit fontScale="92500"/>
          </a:bodyPr>
          <a:lstStyle/>
          <a:p>
            <a:pPr rtl="0"/>
            <a:r>
              <a:rPr lang="es">
                <a:latin typeface="Arial" panose="020B0604020202020204" pitchFamily="34" charset="0"/>
                <a:cs typeface="Arial" panose="020B0604020202020204" pitchFamily="34" charset="0"/>
              </a:rPr>
              <a:t>Reconocer los riesgos comunes de caídas en la construcción residencial.</a:t>
            </a:r>
          </a:p>
          <a:p>
            <a:pPr rtl="0"/>
            <a:r>
              <a:rPr lang="es">
                <a:latin typeface="Arial" panose="020B0604020202020204" pitchFamily="34" charset="0"/>
                <a:cs typeface="Arial" panose="020B0604020202020204" pitchFamily="34" charset="0"/>
              </a:rPr>
              <a:t>Identificar cuándo se requiere protección contra caídas.</a:t>
            </a:r>
          </a:p>
          <a:p>
            <a:pPr rtl="0"/>
            <a:r>
              <a:rPr lang="es">
                <a:latin typeface="Arial" panose="020B0604020202020204" pitchFamily="34" charset="0"/>
                <a:cs typeface="Arial" panose="020B0604020202020204" pitchFamily="34" charset="0"/>
              </a:rPr>
              <a:t>Determinar qué sistema de protección usar para un riesgo de caída dado.</a:t>
            </a:r>
          </a:p>
          <a:p>
            <a:pPr rtl="0"/>
            <a:r>
              <a:rPr lang="es">
                <a:latin typeface="Arial" panose="020B0604020202020204" pitchFamily="34" charset="0"/>
                <a:cs typeface="Arial" panose="020B0604020202020204" pitchFamily="34" charset="0"/>
              </a:rPr>
              <a:t>Comprender los requisitos clave y las prácticas de seguridad básicas para cada sistema de protección.</a:t>
            </a:r>
          </a:p>
          <a:p>
            <a:pPr rtl="0"/>
            <a:r>
              <a:rPr lang="es">
                <a:latin typeface="Arial" panose="020B0604020202020204" pitchFamily="34" charset="0"/>
                <a:cs typeface="Arial" panose="020B0604020202020204" pitchFamily="34" charset="0"/>
              </a:rPr>
              <a:t>Comprender los requisitos y prácticas de seguridad para escaleras y andamios.</a:t>
            </a:r>
          </a:p>
        </p:txBody>
      </p:sp>
    </p:spTree>
    <p:extLst>
      <p:ext uri="{BB962C8B-B14F-4D97-AF65-F5344CB8AC3E}">
        <p14:creationId xmlns:p14="http://schemas.microsoft.com/office/powerpoint/2010/main" val="320670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Sección 1</a:t>
            </a:r>
          </a:p>
        </p:txBody>
      </p:sp>
      <p:sp>
        <p:nvSpPr>
          <p:cNvPr id="3" name="Text Placeholder 2"/>
          <p:cNvSpPr>
            <a:spLocks noGrp="1"/>
          </p:cNvSpPr>
          <p:nvPr>
            <p:ph type="body" idx="1"/>
          </p:nvPr>
        </p:nvSpPr>
        <p:spPr/>
        <p:txBody>
          <a:bodyPr rtlCol="0">
            <a:normAutofit fontScale="77500" lnSpcReduction="20000"/>
          </a:bodyPr>
          <a:lstStyle/>
          <a:p>
            <a:pPr rtl="0"/>
            <a:r>
              <a:rPr lang="es"/>
              <a:t>Descripción general de la protección contra caídas</a:t>
            </a:r>
          </a:p>
        </p:txBody>
      </p:sp>
    </p:spTree>
    <p:extLst>
      <p:ext uri="{BB962C8B-B14F-4D97-AF65-F5344CB8AC3E}">
        <p14:creationId xmlns:p14="http://schemas.microsoft.com/office/powerpoint/2010/main" val="223329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Objetivos de aprendizaje: Sección 1</a:t>
            </a:r>
          </a:p>
        </p:txBody>
      </p:sp>
      <p:sp>
        <p:nvSpPr>
          <p:cNvPr id="13315" name="Rectangle 3"/>
          <p:cNvSpPr>
            <a:spLocks noGrp="1" noChangeArrowheads="1"/>
          </p:cNvSpPr>
          <p:nvPr>
            <p:ph idx="1"/>
          </p:nvPr>
        </p:nvSpPr>
        <p:spPr>
          <a:xfrm>
            <a:off x="795337" y="1485901"/>
            <a:ext cx="9463087" cy="4525963"/>
          </a:xfrm>
        </p:spPr>
        <p:txBody>
          <a:bodyPr rtlCol="0">
            <a:normAutofit lnSpcReduction="10000"/>
          </a:bodyPr>
          <a:lstStyle/>
          <a:p>
            <a:pPr rtl="0">
              <a:spcAft>
                <a:spcPts val="500"/>
              </a:spcAft>
            </a:pPr>
            <a:r>
              <a:rPr lang="es">
                <a:latin typeface="Arial" panose="020B0604020202020204" pitchFamily="34" charset="0"/>
                <a:cs typeface="Arial" panose="020B0604020202020204" pitchFamily="34" charset="0"/>
              </a:rPr>
              <a:t>Indicar por qué la protección contra caídas es importante.</a:t>
            </a:r>
          </a:p>
          <a:p>
            <a:pPr rtl="0">
              <a:spcAft>
                <a:spcPts val="500"/>
              </a:spcAft>
            </a:pPr>
            <a:r>
              <a:rPr lang="es">
                <a:latin typeface="Arial" panose="020B0604020202020204" pitchFamily="34" charset="0"/>
                <a:cs typeface="Arial" panose="020B0604020202020204" pitchFamily="34" charset="0"/>
              </a:rPr>
              <a:t>Identificar los riesgos de caídas comunes en la construcción residencial.</a:t>
            </a:r>
          </a:p>
          <a:p>
            <a:pPr rtl="0">
              <a:spcAft>
                <a:spcPts val="500"/>
              </a:spcAft>
            </a:pPr>
            <a:r>
              <a:rPr lang="es">
                <a:latin typeface="Arial" panose="020B0604020202020204" pitchFamily="34" charset="0"/>
                <a:cs typeface="Arial" panose="020B0604020202020204" pitchFamily="34" charset="0"/>
              </a:rPr>
              <a:t>Definir “construcción residencial”.</a:t>
            </a:r>
          </a:p>
          <a:p>
            <a:pPr rtl="0">
              <a:spcAft>
                <a:spcPts val="500"/>
              </a:spcAft>
            </a:pPr>
            <a:r>
              <a:rPr lang="es">
                <a:latin typeface="Arial" panose="020B0604020202020204" pitchFamily="34" charset="0"/>
                <a:cs typeface="Arial" panose="020B0604020202020204" pitchFamily="34" charset="0"/>
              </a:rPr>
              <a:t>Comprender la importancia de la capacitación sobre protección contra caídas. </a:t>
            </a:r>
          </a:p>
          <a:p>
            <a:pPr rtl="0">
              <a:spcAft>
                <a:spcPts val="500"/>
              </a:spcAft>
            </a:pPr>
            <a:r>
              <a:rPr lang="es">
                <a:latin typeface="Arial" panose="020B0604020202020204" pitchFamily="34" charset="0"/>
                <a:cs typeface="Arial" panose="020B0604020202020204" pitchFamily="34" charset="0"/>
              </a:rPr>
              <a:t>Comprender los requisitos de las personas competentes y calificadas.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5000</Words>
  <Application>Microsoft Office PowerPoint</Application>
  <PresentationFormat>Widescreen</PresentationFormat>
  <Paragraphs>371</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ＭＳ Ｐゴシック</vt:lpstr>
      <vt:lpstr>Arial</vt:lpstr>
      <vt:lpstr>Arial Black</vt:lpstr>
      <vt:lpstr>Calibri</vt:lpstr>
      <vt:lpstr>Century Gothic</vt:lpstr>
      <vt:lpstr>Courier New</vt:lpstr>
      <vt:lpstr>Wingdings</vt:lpstr>
      <vt:lpstr>Wingdings 3</vt:lpstr>
      <vt:lpstr>Ion</vt:lpstr>
      <vt:lpstr>Prevención de caídas en construcción residencial </vt:lpstr>
      <vt:lpstr>¡Bienvenidos!</vt:lpstr>
      <vt:lpstr>Aviso legal</vt:lpstr>
      <vt:lpstr>Aviso legal, cont.</vt:lpstr>
      <vt:lpstr>Información de copyright © 2018 </vt:lpstr>
      <vt:lpstr>Programa del curso</vt:lpstr>
      <vt:lpstr>Objetivos del Curso</vt:lpstr>
      <vt:lpstr>Sección 1</vt:lpstr>
      <vt:lpstr>Objetivos de aprendizaje: Sección 1</vt:lpstr>
      <vt:lpstr>Protección contra caídas: fotografías de condiciones inseguras</vt:lpstr>
      <vt:lpstr>Introducción a la Protección Contra Caídas</vt:lpstr>
      <vt:lpstr>Introducción a la Protección Contra Caídas.cont.</vt:lpstr>
      <vt:lpstr>¿Por qué es importante la protección contra caídas?</vt:lpstr>
      <vt:lpstr>¿Cuán alto es demasiado alto para caer?</vt:lpstr>
      <vt:lpstr>El porcentaje de caídas fatales a un nivel inferior por altura de caída, 2015</vt:lpstr>
      <vt:lpstr>Las 10 notificaciones más importantes de OSHA para el año fiscal 2017 </vt:lpstr>
      <vt:lpstr>Lo que indican los números sobre las 10 notificaciones más importantes de OSHA para el año fiscal 2017</vt:lpstr>
      <vt:lpstr>¿Sabe cuánto han aumentado las multas de OSHA? </vt:lpstr>
      <vt:lpstr>Protección contra caídas: fotografías de  condiciones inseguras</vt:lpstr>
      <vt:lpstr>Protección contra caídas: fotografías de condiciones inseguras </vt:lpstr>
      <vt:lpstr>¿Qué requiere OSHA para la protección contra caídas?</vt:lpstr>
      <vt:lpstr>Descripción general de las reglamentaciones</vt:lpstr>
      <vt:lpstr>Descripción general de las reglamentaciones </vt:lpstr>
      <vt:lpstr> Descripción general de las reglamentaciones</vt:lpstr>
      <vt:lpstr>Requisitos en los sitios de trabajo</vt:lpstr>
      <vt:lpstr>¿Por dónde comenzar?</vt:lpstr>
      <vt:lpstr>Accidentes fatales</vt:lpstr>
      <vt:lpstr>Muertes en accidentes, cont.</vt:lpstr>
      <vt:lpstr>Muertes en accidentes, cont. </vt:lpstr>
      <vt:lpstr>¿Qué es “Construcción residencial”?</vt:lpstr>
      <vt:lpstr>¿Es esta una “construcción residencial”?</vt:lpstr>
      <vt:lpstr>¿Es esta una “construcción residencial”? </vt:lpstr>
      <vt:lpstr> ¿Es esta una “construcción residencial”?</vt:lpstr>
      <vt:lpstr>¿Es esta una “construcción residencial”?  </vt:lpstr>
      <vt:lpstr>Evalúe los Sistemas de Protección de Caídas</vt:lpstr>
      <vt:lpstr>¿Qué se entiende por una Persona Competente?</vt:lpstr>
      <vt:lpstr>Persona Competente</vt:lpstr>
      <vt:lpstr>Capacitación sobre protección contra caídas</vt:lpstr>
      <vt:lpstr>Capacitación de protección contra caídas, cont.</vt:lpstr>
      <vt:lpstr>Capacitación de protección contra caídas, cont. </vt:lpstr>
      <vt:lpstr>  Capacitación de protección contra caídas, cont.</vt:lpstr>
      <vt:lpstr> Capacitación de protección contra caídas, cont.</vt:lpstr>
      <vt:lpstr>Responsabilidades de la Persona competente</vt:lpstr>
      <vt:lpstr>Persona calificada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2018-02-08T16:59:10Z</dcterms:created>
  <dcterms:modified xsi:type="dcterms:W3CDTF">2021-03-25T18:05:36Z</dcterms:modified>
</cp:coreProperties>
</file>