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4"/>
  </p:notesMasterIdLst>
  <p:handoutMasterIdLst>
    <p:handoutMasterId r:id="rId15"/>
  </p:handoutMasterIdLst>
  <p:sldIdLst>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4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1ED305-F460-40C6-BF5C-2195A858C314}" type="datetimeFigureOut">
              <a:rPr lang="en-US" smtClean="0"/>
              <a:t>5/15/2020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E9FE14B-4D43-4C3C-A71B-B9D1A0125032}" type="slidenum">
              <a:rPr lang="en-US" smtClean="0"/>
              <a:t>‹#›</a:t>
            </a:fld>
            <a:endParaRPr lang="en-US"/>
          </a:p>
        </p:txBody>
      </p:sp>
    </p:spTree>
    <p:extLst>
      <p:ext uri="{BB962C8B-B14F-4D97-AF65-F5344CB8AC3E}">
        <p14:creationId xmlns:p14="http://schemas.microsoft.com/office/powerpoint/2010/main" val="2852286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2955671-8FEA-4110-8E9F-84B07E545208}" type="datetimeFigureOut">
              <a:rPr lang="en-US" smtClean="0"/>
              <a:t>5/15/2020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79D3046-9BE5-4C4D-92F8-BD2FC1D0FE82}" type="slidenum">
              <a:rPr lang="en-US" smtClean="0"/>
              <a:t>‹#›</a:t>
            </a:fld>
            <a:endParaRPr lang="en-US"/>
          </a:p>
        </p:txBody>
      </p:sp>
    </p:spTree>
    <p:extLst>
      <p:ext uri="{BB962C8B-B14F-4D97-AF65-F5344CB8AC3E}">
        <p14:creationId xmlns:p14="http://schemas.microsoft.com/office/powerpoint/2010/main" val="4004828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EF444-9CFD-4D8B-BA37-0D5C66633FC7}" type="slidenum">
              <a:rPr lang="en-US" altLang="en-US">
                <a:solidFill>
                  <a:prstClr val="black"/>
                </a:solidFill>
              </a:rPr>
              <a:pPr/>
              <a:t>2</a:t>
            </a:fld>
            <a:endParaRPr lang="en-US" altLang="en-US">
              <a:solidFill>
                <a:prstClr val="black"/>
              </a:solidFill>
            </a:endParaRPr>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201EE5-C5FE-49B3-8AB8-9AECA42CB0C2}" type="slidenum">
              <a:rPr lang="en-US" altLang="en-US">
                <a:solidFill>
                  <a:prstClr val="black"/>
                </a:solidFill>
              </a:rPr>
              <a:pPr/>
              <a:t>11</a:t>
            </a:fld>
            <a:endParaRPr lang="en-US" altLang="en-US">
              <a:solidFill>
                <a:prstClr val="black"/>
              </a:solidFill>
            </a:endParaRPr>
          </a:p>
        </p:txBody>
      </p:sp>
      <p:sp>
        <p:nvSpPr>
          <p:cNvPr id="321538" name="Rectangle 2"/>
          <p:cNvSpPr>
            <a:spLocks noGrp="1" noRot="1" noChangeAspect="1" noChangeArrowheads="1" noTextEdit="1"/>
          </p:cNvSpPr>
          <p:nvPr>
            <p:ph type="sldImg"/>
          </p:nvPr>
        </p:nvSpPr>
        <p:spPr>
          <a:ln/>
        </p:spPr>
      </p:sp>
      <p:sp>
        <p:nvSpPr>
          <p:cNvPr id="3215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C6E88A-9B75-4319-AA6B-0FB53BA772C8}" type="slidenum">
              <a:rPr lang="en-US" altLang="en-US">
                <a:solidFill>
                  <a:prstClr val="black"/>
                </a:solidFill>
              </a:rPr>
              <a:pPr/>
              <a:t>3</a:t>
            </a:fld>
            <a:endParaRPr lang="en-US" altLang="en-US">
              <a:solidFill>
                <a:prstClr val="black"/>
              </a:solidFill>
            </a:endParaRPr>
          </a:p>
        </p:txBody>
      </p:sp>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6274E5-E8E3-4A74-91A5-816FE297C84D}" type="slidenum">
              <a:rPr lang="en-US" altLang="en-US">
                <a:solidFill>
                  <a:prstClr val="black"/>
                </a:solidFill>
              </a:rPr>
              <a:pPr/>
              <a:t>4</a:t>
            </a:fld>
            <a:endParaRPr lang="en-US" altLang="en-US">
              <a:solidFill>
                <a:prstClr val="black"/>
              </a:solidFill>
            </a:endParaRPr>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324666-38A7-4A84-8E49-856C2264171D}" type="slidenum">
              <a:rPr lang="en-US" altLang="en-US">
                <a:solidFill>
                  <a:prstClr val="black"/>
                </a:solidFill>
              </a:rPr>
              <a:pPr/>
              <a:t>5</a:t>
            </a:fld>
            <a:endParaRPr lang="en-US" altLang="en-US">
              <a:solidFill>
                <a:prstClr val="black"/>
              </a:solidFill>
            </a:endParaRPr>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54FD26-69F3-4879-A3AE-3B32D2D183E7}" type="slidenum">
              <a:rPr lang="en-US" altLang="en-US">
                <a:solidFill>
                  <a:prstClr val="black"/>
                </a:solidFill>
              </a:rPr>
              <a:pPr/>
              <a:t>6</a:t>
            </a:fld>
            <a:endParaRPr lang="en-US" altLang="en-US">
              <a:solidFill>
                <a:prstClr val="black"/>
              </a:solidFill>
            </a:endParaRPr>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2F144A-BCE2-4DD4-AFF8-9E00765D5D86}" type="slidenum">
              <a:rPr lang="en-US" altLang="en-US">
                <a:solidFill>
                  <a:prstClr val="black"/>
                </a:solidFill>
              </a:rPr>
              <a:pPr/>
              <a:t>7</a:t>
            </a:fld>
            <a:endParaRPr lang="en-US" altLang="en-US">
              <a:solidFill>
                <a:prstClr val="black"/>
              </a:solidFill>
            </a:endParaRPr>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B1CA4F-BA5B-487A-93AA-CECA95AD52B7}" type="slidenum">
              <a:rPr lang="en-US" altLang="en-US">
                <a:solidFill>
                  <a:prstClr val="black"/>
                </a:solidFill>
              </a:rPr>
              <a:pPr/>
              <a:t>8</a:t>
            </a:fld>
            <a:endParaRPr lang="en-US" altLang="en-US">
              <a:solidFill>
                <a:prstClr val="black"/>
              </a:solidFill>
            </a:endParaRPr>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36095D-F789-42B3-BFFE-7F21DD0324E7}" type="slidenum">
              <a:rPr lang="en-US" altLang="en-US">
                <a:solidFill>
                  <a:prstClr val="black"/>
                </a:solidFill>
              </a:rPr>
              <a:pPr/>
              <a:t>9</a:t>
            </a:fld>
            <a:endParaRPr lang="en-US" altLang="en-US">
              <a:solidFill>
                <a:prstClr val="black"/>
              </a:solidFill>
            </a:endParaRPr>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C8E92A-37B6-4B1B-8A0E-3489C8FFF07D}" type="slidenum">
              <a:rPr lang="en-US" altLang="en-US">
                <a:solidFill>
                  <a:prstClr val="black"/>
                </a:solidFill>
              </a:rPr>
              <a:pPr/>
              <a:t>10</a:t>
            </a:fld>
            <a:endParaRPr lang="en-US" altLang="en-US">
              <a:solidFill>
                <a:prstClr val="black"/>
              </a:solidFill>
            </a:endParaRPr>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0488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1819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8882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0744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9659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82338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304800"/>
            <a:ext cx="4038600" cy="632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04800"/>
            <a:ext cx="4038600" cy="632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8649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06696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2830341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5930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0959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90347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081105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10305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3547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6354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74793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191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4982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6515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84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590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610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1858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1D8F72-44B8-4DCE-8E8D-11F25E77BA58}" type="datetimeFigureOut">
              <a:rPr lang="en-US" smtClean="0">
                <a:solidFill>
                  <a:prstClr val="black">
                    <a:tint val="75000"/>
                  </a:prstClr>
                </a:solidFill>
              </a:rPr>
              <a:pPr/>
              <a:t>5/15/2020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6093E-ACF6-4AB2-8DBB-CCD684BF8F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4747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304800"/>
            <a:ext cx="822960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31844446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defRPr sz="2800">
          <a:solidFill>
            <a:schemeClr val="tx1"/>
          </a:solidFill>
          <a:latin typeface="+mn-lt"/>
          <a:ea typeface="+mn-ea"/>
          <a:cs typeface="+mn-cs"/>
        </a:defRPr>
      </a:lvl1pPr>
      <a:lvl2pPr marL="742950" indent="-285750" algn="l" rtl="0" fontAlgn="base">
        <a:spcBef>
          <a:spcPct val="20000"/>
        </a:spcBef>
        <a:spcAft>
          <a:spcPct val="0"/>
        </a:spcAft>
        <a:defRPr sz="2800">
          <a:solidFill>
            <a:schemeClr val="tx1"/>
          </a:solidFill>
          <a:latin typeface="+mn-lt"/>
        </a:defRPr>
      </a:lvl2pPr>
      <a:lvl3pPr marL="1143000" indent="-228600" algn="l" rtl="0" fontAlgn="base">
        <a:spcBef>
          <a:spcPct val="20000"/>
        </a:spcBef>
        <a:spcAft>
          <a:spcPct val="0"/>
        </a:spcAft>
        <a:defRPr sz="2800">
          <a:solidFill>
            <a:schemeClr val="tx1"/>
          </a:solidFill>
          <a:latin typeface="+mn-lt"/>
        </a:defRPr>
      </a:lvl3pPr>
      <a:lvl4pPr marL="1600200" indent="-228600" algn="l" rtl="0" fontAlgn="base">
        <a:spcBef>
          <a:spcPct val="20000"/>
        </a:spcBef>
        <a:spcAft>
          <a:spcPct val="0"/>
        </a:spcAft>
        <a:defRPr sz="2800">
          <a:solidFill>
            <a:schemeClr val="tx1"/>
          </a:solidFill>
          <a:latin typeface="+mn-lt"/>
        </a:defRPr>
      </a:lvl4pPr>
      <a:lvl5pPr marL="2057400" indent="-228600" algn="l" rtl="0" fontAlgn="base">
        <a:spcBef>
          <a:spcPct val="20000"/>
        </a:spcBef>
        <a:spcAft>
          <a:spcPct val="0"/>
        </a:spcAft>
        <a:defRPr sz="2800">
          <a:solidFill>
            <a:schemeClr val="tx1"/>
          </a:solidFill>
          <a:latin typeface="+mn-lt"/>
        </a:defRPr>
      </a:lvl5pPr>
      <a:lvl6pPr marL="2514600" indent="-228600" algn="l" rtl="0" fontAlgn="base">
        <a:spcBef>
          <a:spcPct val="20000"/>
        </a:spcBef>
        <a:spcAft>
          <a:spcPct val="0"/>
        </a:spcAft>
        <a:defRPr sz="2800">
          <a:solidFill>
            <a:schemeClr val="tx1"/>
          </a:solidFill>
          <a:latin typeface="+mn-lt"/>
        </a:defRPr>
      </a:lvl6pPr>
      <a:lvl7pPr marL="2971800" indent="-228600" algn="l" rtl="0" fontAlgn="base">
        <a:spcBef>
          <a:spcPct val="20000"/>
        </a:spcBef>
        <a:spcAft>
          <a:spcPct val="0"/>
        </a:spcAft>
        <a:defRPr sz="2800">
          <a:solidFill>
            <a:schemeClr val="tx1"/>
          </a:solidFill>
          <a:latin typeface="+mn-lt"/>
        </a:defRPr>
      </a:lvl7pPr>
      <a:lvl8pPr marL="3429000" indent="-228600" algn="l" rtl="0" fontAlgn="base">
        <a:spcBef>
          <a:spcPct val="20000"/>
        </a:spcBef>
        <a:spcAft>
          <a:spcPct val="0"/>
        </a:spcAft>
        <a:defRPr sz="2800">
          <a:solidFill>
            <a:schemeClr val="tx1"/>
          </a:solidFill>
          <a:latin typeface="+mn-lt"/>
        </a:defRPr>
      </a:lvl8pPr>
      <a:lvl9pPr marL="3886200" indent="-228600" algn="l" rtl="0" fontAlgn="base">
        <a:spcBef>
          <a:spcPct val="20000"/>
        </a:spcBef>
        <a:spcAft>
          <a:spcPct val="0"/>
        </a:spcAft>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Confined Space in Construction</a:t>
            </a:r>
            <a:br>
              <a:rPr lang="en-US" b="1" dirty="0" smtClean="0"/>
            </a:br>
            <a:r>
              <a:rPr lang="en-US" b="1" dirty="0" smtClean="0"/>
              <a:t>Pre and Post Test</a:t>
            </a:r>
            <a:endParaRPr lang="en-US" b="1" dirty="0"/>
          </a:p>
        </p:txBody>
      </p:sp>
      <p:sp>
        <p:nvSpPr>
          <p:cNvPr id="3" name="Subtitle 2"/>
          <p:cNvSpPr>
            <a:spLocks noGrp="1"/>
          </p:cNvSpPr>
          <p:nvPr>
            <p:ph type="subTitle" idx="1"/>
          </p:nvPr>
        </p:nvSpPr>
        <p:spPr/>
        <p:txBody>
          <a:bodyPr>
            <a:normAutofit fontScale="47500" lnSpcReduction="20000"/>
          </a:bodyPr>
          <a:lstStyle/>
          <a:p>
            <a:r>
              <a:rPr lang="en-US" dirty="0"/>
              <a:t> </a:t>
            </a:r>
          </a:p>
          <a:p>
            <a:r>
              <a:rPr lang="en-US" b="1" dirty="0"/>
              <a:t>Federal Disclaimer</a:t>
            </a:r>
            <a:endParaRPr lang="en-US" dirty="0"/>
          </a:p>
          <a:p>
            <a:r>
              <a:rPr lang="en-US" dirty="0"/>
              <a:t> </a:t>
            </a:r>
          </a:p>
          <a:p>
            <a:r>
              <a:rPr lang="en-US" dirty="0"/>
              <a:t>This material was produced under grant number SH29649SH6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Tree>
    <p:extLst>
      <p:ext uri="{BB962C8B-B14F-4D97-AF65-F5344CB8AC3E}">
        <p14:creationId xmlns:p14="http://schemas.microsoft.com/office/powerpoint/2010/main" val="2456994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title="Highlighted A. Temporarily suspend the permit"/>
          <p:cNvSpPr>
            <a:spLocks noChangeArrowheads="1"/>
          </p:cNvSpPr>
          <p:nvPr/>
        </p:nvSpPr>
        <p:spPr bwMode="auto">
          <a:xfrm>
            <a:off x="609600" y="1828800"/>
            <a:ext cx="6248400" cy="5334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a:xfrm>
            <a:off x="228600" y="21771"/>
            <a:ext cx="8229600" cy="1143000"/>
          </a:xfrm>
        </p:spPr>
        <p:txBody>
          <a:bodyPr/>
          <a:lstStyle/>
          <a:p>
            <a:r>
              <a:rPr lang="en-US" altLang="en-US" b="1" dirty="0"/>
              <a:t>9.</a:t>
            </a:r>
            <a:r>
              <a:rPr lang="en-US" altLang="en-US" dirty="0"/>
              <a:t> If a permit required confined space entry begins and is disrupted, what can the employer do?</a:t>
            </a:r>
            <a:br>
              <a:rPr lang="en-US" altLang="en-US" dirty="0"/>
            </a:br>
            <a:endParaRPr lang="en-US" dirty="0"/>
          </a:p>
        </p:txBody>
      </p:sp>
      <p:sp>
        <p:nvSpPr>
          <p:cNvPr id="54274" name="Rectangle 2"/>
          <p:cNvSpPr>
            <a:spLocks noGrp="1" noChangeArrowheads="1"/>
          </p:cNvSpPr>
          <p:nvPr>
            <p:ph type="subTitle" idx="4294967295"/>
          </p:nvPr>
        </p:nvSpPr>
        <p:spPr>
          <a:xfrm>
            <a:off x="533400" y="381000"/>
            <a:ext cx="8610600" cy="5257800"/>
          </a:xfrm>
        </p:spPr>
        <p:txBody>
          <a:bodyPr/>
          <a:lstStyle/>
          <a:p>
            <a:pPr algn="l"/>
            <a:r>
              <a:rPr lang="en-US" altLang="en-US" b="1" dirty="0"/>
              <a:t>9.</a:t>
            </a:r>
            <a:r>
              <a:rPr lang="en-US" altLang="en-US" dirty="0"/>
              <a:t> </a:t>
            </a:r>
            <a:r>
              <a:rPr lang="en-US" altLang="en-US" dirty="0" smtClean="0"/>
              <a:t>If a permit required confined space entry begins and is disrupted, what can the employer do?</a:t>
            </a:r>
          </a:p>
          <a:p>
            <a:pPr algn="l"/>
            <a:endParaRPr lang="en-US" altLang="en-US" dirty="0"/>
          </a:p>
          <a:p>
            <a:pPr marL="971550" lvl="1" indent="-514350" algn="l">
              <a:buFont typeface="+mj-lt"/>
              <a:buAutoNum type="alphaUcPeriod"/>
            </a:pPr>
            <a:r>
              <a:rPr lang="en-US" altLang="en-US" dirty="0" smtClean="0"/>
              <a:t>Temporarily suspend the permit </a:t>
            </a:r>
          </a:p>
          <a:p>
            <a:pPr marL="971550" lvl="1" indent="-514350" algn="l">
              <a:buFont typeface="+mj-lt"/>
              <a:buAutoNum type="alphaUcPeriod"/>
            </a:pPr>
            <a:r>
              <a:rPr lang="en-US" altLang="en-US" dirty="0" smtClean="0"/>
              <a:t>End the permit and redraft a new permit</a:t>
            </a:r>
          </a:p>
          <a:p>
            <a:pPr marL="971550" lvl="1" indent="-514350" algn="l">
              <a:buFont typeface="+mj-lt"/>
              <a:buAutoNum type="alphaUcPeriod"/>
            </a:pPr>
            <a:r>
              <a:rPr lang="en-US" altLang="en-US" dirty="0" smtClean="0"/>
              <a:t>Create a record of the disrupted entry, indicate why the entry was disrupted and archive record for at least one year. </a:t>
            </a:r>
            <a:endParaRPr lang="en-US" altLang="en-US" dirty="0"/>
          </a:p>
          <a:p>
            <a:pPr marL="971550" lvl="1" indent="-514350" algn="l">
              <a:buFont typeface="+mj-lt"/>
              <a:buAutoNum type="alphaUcPeriod"/>
            </a:pPr>
            <a:r>
              <a:rPr lang="en-US" altLang="en-US" dirty="0" smtClean="0"/>
              <a:t>Retrain entrant team and redraft new permit.</a:t>
            </a:r>
          </a:p>
          <a:p>
            <a:pPr marL="971550" lvl="1" indent="-514350" algn="l">
              <a:buFont typeface="+mj-lt"/>
              <a:buAutoNum type="alphaUcPeriod"/>
            </a:pPr>
            <a:r>
              <a:rPr lang="en-US" altLang="en-US" dirty="0" smtClean="0"/>
              <a:t>Notify the controlling contractor and redraft permit.</a:t>
            </a:r>
            <a:endParaRPr lang="en-US" altLang="en-US" dirty="0"/>
          </a:p>
        </p:txBody>
      </p:sp>
    </p:spTree>
    <p:extLst>
      <p:ext uri="{BB962C8B-B14F-4D97-AF65-F5344CB8AC3E}">
        <p14:creationId xmlns:p14="http://schemas.microsoft.com/office/powerpoint/2010/main" val="13035708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title="Highlighted B. Title 29 CFR 1926.1200"/>
          <p:cNvSpPr>
            <a:spLocks noChangeArrowheads="1"/>
          </p:cNvSpPr>
          <p:nvPr/>
        </p:nvSpPr>
        <p:spPr bwMode="auto">
          <a:xfrm>
            <a:off x="685800" y="2762250"/>
            <a:ext cx="4724400" cy="51435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a:xfrm>
            <a:off x="-152400" y="152400"/>
            <a:ext cx="8229600" cy="1143000"/>
          </a:xfrm>
        </p:spPr>
        <p:txBody>
          <a:bodyPr/>
          <a:lstStyle/>
          <a:p>
            <a:r>
              <a:rPr lang="en-US" altLang="en-US" b="1" dirty="0"/>
              <a:t>10.</a:t>
            </a:r>
            <a:r>
              <a:rPr lang="en-US" altLang="en-US" dirty="0"/>
              <a:t> Which OSHA standard should an employer in the construction industry follow regarding confined spaces?</a:t>
            </a:r>
            <a:br>
              <a:rPr lang="en-US" altLang="en-US" dirty="0"/>
            </a:br>
            <a:endParaRPr lang="en-US" dirty="0"/>
          </a:p>
        </p:txBody>
      </p:sp>
      <p:sp>
        <p:nvSpPr>
          <p:cNvPr id="55298" name="Rectangle 2"/>
          <p:cNvSpPr>
            <a:spLocks noGrp="1" noChangeArrowheads="1"/>
          </p:cNvSpPr>
          <p:nvPr>
            <p:ph type="subTitle" idx="4294967295"/>
          </p:nvPr>
        </p:nvSpPr>
        <p:spPr>
          <a:xfrm>
            <a:off x="304800" y="609600"/>
            <a:ext cx="8839200" cy="3429000"/>
          </a:xfrm>
        </p:spPr>
        <p:txBody>
          <a:bodyPr/>
          <a:lstStyle/>
          <a:p>
            <a:pPr algn="l">
              <a:lnSpc>
                <a:spcPct val="90000"/>
              </a:lnSpc>
            </a:pPr>
            <a:r>
              <a:rPr lang="en-US" altLang="en-US" b="1" dirty="0"/>
              <a:t>10.</a:t>
            </a:r>
            <a:r>
              <a:rPr lang="en-US" altLang="en-US" dirty="0"/>
              <a:t> </a:t>
            </a:r>
            <a:r>
              <a:rPr lang="en-US" altLang="en-US" dirty="0" smtClean="0"/>
              <a:t>Which OSHA standard should an employer in the construction industry follow regarding confined spaces?</a:t>
            </a:r>
          </a:p>
          <a:p>
            <a:pPr algn="l">
              <a:lnSpc>
                <a:spcPct val="90000"/>
              </a:lnSpc>
            </a:pPr>
            <a:endParaRPr lang="en-US" altLang="en-US" dirty="0"/>
          </a:p>
          <a:p>
            <a:pPr marL="971550" lvl="1" indent="-514350" algn="l">
              <a:lnSpc>
                <a:spcPct val="90000"/>
              </a:lnSpc>
              <a:buFont typeface="+mj-lt"/>
              <a:buAutoNum type="alphaUcPeriod"/>
            </a:pPr>
            <a:r>
              <a:rPr lang="en-US" altLang="en-US" dirty="0" smtClean="0"/>
              <a:t>Title 29 CFR 1910.146</a:t>
            </a:r>
          </a:p>
          <a:p>
            <a:pPr marL="971550" lvl="1" indent="-514350" algn="l">
              <a:lnSpc>
                <a:spcPct val="90000"/>
              </a:lnSpc>
              <a:buFont typeface="+mj-lt"/>
              <a:buAutoNum type="alphaUcPeriod"/>
            </a:pPr>
            <a:r>
              <a:rPr lang="en-US" altLang="en-US" dirty="0"/>
              <a:t>Title 29 CFR </a:t>
            </a:r>
            <a:r>
              <a:rPr lang="en-US" altLang="en-US" dirty="0" smtClean="0"/>
              <a:t>1926.1200</a:t>
            </a:r>
            <a:endParaRPr lang="en-US" altLang="en-US" dirty="0"/>
          </a:p>
          <a:p>
            <a:pPr marL="971550" lvl="1" indent="-514350" algn="l">
              <a:lnSpc>
                <a:spcPct val="90000"/>
              </a:lnSpc>
              <a:buFont typeface="+mj-lt"/>
              <a:buAutoNum type="alphaUcPeriod"/>
            </a:pPr>
            <a:r>
              <a:rPr lang="en-US" altLang="en-US" dirty="0"/>
              <a:t>Title 29 CFR </a:t>
            </a:r>
            <a:r>
              <a:rPr lang="en-US" altLang="en-US" dirty="0" smtClean="0"/>
              <a:t>1926.1400</a:t>
            </a:r>
            <a:endParaRPr lang="en-US" altLang="en-US" dirty="0"/>
          </a:p>
          <a:p>
            <a:pPr marL="971550" lvl="1" indent="-514350" algn="l">
              <a:lnSpc>
                <a:spcPct val="90000"/>
              </a:lnSpc>
              <a:buFont typeface="+mj-lt"/>
              <a:buAutoNum type="alphaUcPeriod"/>
            </a:pPr>
            <a:r>
              <a:rPr lang="en-US" altLang="en-US" dirty="0"/>
              <a:t>Title 29 CFR </a:t>
            </a:r>
            <a:r>
              <a:rPr lang="en-US" altLang="en-US" dirty="0" smtClean="0"/>
              <a:t>1910.1500</a:t>
            </a:r>
          </a:p>
          <a:p>
            <a:pPr marL="971550" lvl="1" indent="-514350" algn="l">
              <a:lnSpc>
                <a:spcPct val="90000"/>
              </a:lnSpc>
              <a:buFont typeface="+mj-lt"/>
              <a:buAutoNum type="alphaUcPeriod"/>
            </a:pPr>
            <a:r>
              <a:rPr lang="en-US" altLang="en-US" dirty="0"/>
              <a:t>Title 29 CFR </a:t>
            </a:r>
            <a:r>
              <a:rPr lang="en-US" altLang="en-US" dirty="0" smtClean="0"/>
              <a:t>1926.1500</a:t>
            </a:r>
            <a:endParaRPr lang="en-US" altLang="en-US" dirty="0"/>
          </a:p>
          <a:p>
            <a:pPr marL="971550" lvl="1" indent="-514350" algn="l">
              <a:lnSpc>
                <a:spcPct val="90000"/>
              </a:lnSpc>
              <a:buFont typeface="+mj-lt"/>
              <a:buAutoNum type="alphaUcPeriod"/>
            </a:pPr>
            <a:endParaRPr lang="en-US" altLang="en-US" dirty="0"/>
          </a:p>
          <a:p>
            <a:pPr algn="l">
              <a:lnSpc>
                <a:spcPct val="90000"/>
              </a:lnSpc>
            </a:pPr>
            <a:endParaRPr lang="en-US" altLang="en-US" dirty="0"/>
          </a:p>
        </p:txBody>
      </p:sp>
    </p:spTree>
    <p:extLst>
      <p:ext uri="{BB962C8B-B14F-4D97-AF65-F5344CB8AC3E}">
        <p14:creationId xmlns:p14="http://schemas.microsoft.com/office/powerpoint/2010/main" val="13161716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title="Highlighted A. Temporary worker employers"/>
          <p:cNvSpPr>
            <a:spLocks noChangeArrowheads="1"/>
          </p:cNvSpPr>
          <p:nvPr/>
        </p:nvSpPr>
        <p:spPr bwMode="auto">
          <a:xfrm>
            <a:off x="914400" y="2590800"/>
            <a:ext cx="5638800" cy="5334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p:txBody>
          <a:bodyPr/>
          <a:lstStyle/>
          <a:p>
            <a:r>
              <a:rPr lang="en-US" altLang="en-US" b="1" dirty="0"/>
              <a:t>1</a:t>
            </a:r>
            <a:r>
              <a:rPr lang="en-US" altLang="en-US" dirty="0"/>
              <a:t>. The following employers have explicit responsibility in the new construction confined space standard except?</a:t>
            </a:r>
            <a:br>
              <a:rPr lang="en-US" altLang="en-US" dirty="0"/>
            </a:br>
            <a:endParaRPr lang="en-US" dirty="0"/>
          </a:p>
        </p:txBody>
      </p:sp>
      <p:sp>
        <p:nvSpPr>
          <p:cNvPr id="4099" name="Rectangle 3"/>
          <p:cNvSpPr>
            <a:spLocks noGrp="1" noChangeArrowheads="1"/>
          </p:cNvSpPr>
          <p:nvPr>
            <p:ph type="subTitle" idx="4294967295"/>
          </p:nvPr>
        </p:nvSpPr>
        <p:spPr>
          <a:xfrm>
            <a:off x="0" y="914400"/>
            <a:ext cx="8686800" cy="3429000"/>
          </a:xfrm>
        </p:spPr>
        <p:txBody>
          <a:bodyPr/>
          <a:lstStyle/>
          <a:p>
            <a:pPr algn="l">
              <a:lnSpc>
                <a:spcPct val="90000"/>
              </a:lnSpc>
            </a:pPr>
            <a:r>
              <a:rPr lang="en-US" altLang="en-US" b="1" dirty="0"/>
              <a:t>1</a:t>
            </a:r>
            <a:r>
              <a:rPr lang="en-US" altLang="en-US" dirty="0"/>
              <a:t>. </a:t>
            </a:r>
            <a:r>
              <a:rPr lang="en-US" altLang="en-US" dirty="0" smtClean="0"/>
              <a:t>The following employers have explicit responsibility in the new construction confined space standard except?</a:t>
            </a:r>
            <a:endParaRPr lang="en-US" altLang="en-US" dirty="0"/>
          </a:p>
          <a:p>
            <a:pPr algn="l">
              <a:lnSpc>
                <a:spcPct val="90000"/>
              </a:lnSpc>
            </a:pPr>
            <a:r>
              <a:rPr lang="en-US" altLang="en-US" dirty="0"/>
              <a:t>	</a:t>
            </a:r>
          </a:p>
          <a:p>
            <a:pPr algn="l">
              <a:lnSpc>
                <a:spcPct val="90000"/>
              </a:lnSpc>
            </a:pPr>
            <a:r>
              <a:rPr lang="en-US" altLang="en-US" dirty="0"/>
              <a:t>	A</a:t>
            </a:r>
            <a:r>
              <a:rPr lang="en-US" altLang="en-US" dirty="0" smtClean="0"/>
              <a:t>. Temporary worker </a:t>
            </a:r>
            <a:r>
              <a:rPr lang="en-US" altLang="en-US" dirty="0"/>
              <a:t>e</a:t>
            </a:r>
            <a:r>
              <a:rPr lang="en-US" altLang="en-US" dirty="0" smtClean="0"/>
              <a:t>mployers</a:t>
            </a:r>
            <a:endParaRPr lang="en-US" altLang="en-US" dirty="0"/>
          </a:p>
          <a:p>
            <a:pPr algn="l">
              <a:lnSpc>
                <a:spcPct val="90000"/>
              </a:lnSpc>
            </a:pPr>
            <a:r>
              <a:rPr lang="en-US" altLang="en-US" dirty="0"/>
              <a:t>	B. </a:t>
            </a:r>
            <a:r>
              <a:rPr lang="en-US" altLang="en-US" dirty="0" smtClean="0"/>
              <a:t>Controlling employers</a:t>
            </a:r>
            <a:endParaRPr lang="en-US" altLang="en-US" dirty="0"/>
          </a:p>
          <a:p>
            <a:pPr algn="l">
              <a:lnSpc>
                <a:spcPct val="90000"/>
              </a:lnSpc>
            </a:pPr>
            <a:r>
              <a:rPr lang="en-US" altLang="en-US" dirty="0"/>
              <a:t>	C. </a:t>
            </a:r>
            <a:r>
              <a:rPr lang="en-US" altLang="en-US" dirty="0" smtClean="0"/>
              <a:t>Contract employers</a:t>
            </a:r>
            <a:endParaRPr lang="en-US" altLang="en-US" dirty="0"/>
          </a:p>
          <a:p>
            <a:pPr algn="l">
              <a:lnSpc>
                <a:spcPct val="90000"/>
              </a:lnSpc>
            </a:pPr>
            <a:r>
              <a:rPr lang="en-US" altLang="en-US" dirty="0"/>
              <a:t>	D. </a:t>
            </a:r>
            <a:r>
              <a:rPr lang="en-US" altLang="en-US" dirty="0" smtClean="0"/>
              <a:t>Owner of facility</a:t>
            </a:r>
          </a:p>
          <a:p>
            <a:pPr algn="l">
              <a:lnSpc>
                <a:spcPct val="90000"/>
              </a:lnSpc>
            </a:pPr>
            <a:r>
              <a:rPr lang="en-US" altLang="en-US" dirty="0"/>
              <a:t>	</a:t>
            </a:r>
            <a:r>
              <a:rPr lang="en-US" altLang="en-US" dirty="0" smtClean="0"/>
              <a:t>E. Exposed employers</a:t>
            </a:r>
          </a:p>
          <a:p>
            <a:pPr algn="l">
              <a:lnSpc>
                <a:spcPct val="90000"/>
              </a:lnSpc>
            </a:pPr>
            <a:endParaRPr lang="en-US" altLang="en-US" dirty="0"/>
          </a:p>
          <a:p>
            <a:pPr>
              <a:lnSpc>
                <a:spcPct val="90000"/>
              </a:lnSpc>
            </a:pPr>
            <a:endParaRPr lang="en-US" altLang="en-US" dirty="0"/>
          </a:p>
        </p:txBody>
      </p:sp>
    </p:spTree>
    <p:extLst>
      <p:ext uri="{BB962C8B-B14F-4D97-AF65-F5344CB8AC3E}">
        <p14:creationId xmlns:p14="http://schemas.microsoft.com/office/powerpoint/2010/main" val="14624423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title="Highlighted E. Presence of exposed electrical parts"/>
          <p:cNvSpPr>
            <a:spLocks noChangeArrowheads="1"/>
          </p:cNvSpPr>
          <p:nvPr/>
        </p:nvSpPr>
        <p:spPr bwMode="auto">
          <a:xfrm>
            <a:off x="990600" y="4419600"/>
            <a:ext cx="6705600" cy="5334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p:txBody>
          <a:bodyPr/>
          <a:lstStyle/>
          <a:p>
            <a:r>
              <a:rPr lang="en-US" altLang="en-US" b="1" dirty="0"/>
              <a:t>2</a:t>
            </a:r>
            <a:r>
              <a:rPr lang="en-US" altLang="en-US" dirty="0"/>
              <a:t>. All of the following hazards would necessarily constitute a permit required confined space except.</a:t>
            </a:r>
            <a:br>
              <a:rPr lang="en-US" altLang="en-US" dirty="0"/>
            </a:br>
            <a:endParaRPr lang="en-US" dirty="0"/>
          </a:p>
        </p:txBody>
      </p:sp>
      <p:sp>
        <p:nvSpPr>
          <p:cNvPr id="47106" name="Rectangle 2"/>
          <p:cNvSpPr>
            <a:spLocks noGrp="1" noChangeArrowheads="1"/>
          </p:cNvSpPr>
          <p:nvPr>
            <p:ph type="subTitle" idx="4294967295"/>
          </p:nvPr>
        </p:nvSpPr>
        <p:spPr>
          <a:xfrm>
            <a:off x="-76200" y="914400"/>
            <a:ext cx="9220200" cy="4191000"/>
          </a:xfrm>
        </p:spPr>
        <p:txBody>
          <a:bodyPr/>
          <a:lstStyle/>
          <a:p>
            <a:pPr algn="l"/>
            <a:r>
              <a:rPr lang="en-US" altLang="en-US" b="1" dirty="0" smtClean="0"/>
              <a:t>    2</a:t>
            </a:r>
            <a:r>
              <a:rPr lang="en-US" altLang="en-US" dirty="0"/>
              <a:t>. </a:t>
            </a:r>
            <a:r>
              <a:rPr lang="en-US" altLang="en-US" dirty="0" smtClean="0"/>
              <a:t>All of the following hazards would necessarily constitute a permit required confined space except.</a:t>
            </a:r>
            <a:endParaRPr lang="en-US" altLang="en-US" dirty="0"/>
          </a:p>
          <a:p>
            <a:pPr algn="l"/>
            <a:endParaRPr lang="en-US" altLang="en-US" dirty="0"/>
          </a:p>
          <a:p>
            <a:pPr algn="l"/>
            <a:r>
              <a:rPr lang="en-US" altLang="en-US" dirty="0"/>
              <a:t>	A. </a:t>
            </a:r>
            <a:r>
              <a:rPr lang="en-US" altLang="en-US" dirty="0" smtClean="0"/>
              <a:t>silica dust</a:t>
            </a:r>
            <a:endParaRPr lang="en-US" altLang="en-US" dirty="0"/>
          </a:p>
          <a:p>
            <a:pPr algn="l"/>
            <a:r>
              <a:rPr lang="en-US" altLang="en-US" dirty="0"/>
              <a:t>	B. </a:t>
            </a:r>
            <a:r>
              <a:rPr lang="en-US" altLang="en-US" dirty="0" smtClean="0"/>
              <a:t>Flammable atmosphere </a:t>
            </a:r>
            <a:endParaRPr lang="en-US" altLang="en-US" dirty="0"/>
          </a:p>
          <a:p>
            <a:pPr algn="l"/>
            <a:r>
              <a:rPr lang="en-US" altLang="en-US" dirty="0"/>
              <a:t>	C. </a:t>
            </a:r>
            <a:r>
              <a:rPr lang="en-US" altLang="en-US" dirty="0" smtClean="0"/>
              <a:t>Toxic atmosphere </a:t>
            </a:r>
            <a:endParaRPr lang="en-US" altLang="en-US" dirty="0"/>
          </a:p>
          <a:p>
            <a:pPr algn="l"/>
            <a:r>
              <a:rPr lang="en-US" altLang="en-US" dirty="0"/>
              <a:t>	D. </a:t>
            </a:r>
            <a:r>
              <a:rPr lang="en-US" altLang="en-US" dirty="0" smtClean="0"/>
              <a:t>Oxygen enriched atmosphere</a:t>
            </a:r>
            <a:endParaRPr lang="en-US" altLang="en-US" dirty="0"/>
          </a:p>
          <a:p>
            <a:pPr algn="l"/>
            <a:r>
              <a:rPr lang="en-US" altLang="en-US" dirty="0"/>
              <a:t>	E</a:t>
            </a:r>
            <a:r>
              <a:rPr lang="en-US" altLang="en-US" dirty="0" smtClean="0"/>
              <a:t>. Presence of exposed electrical parts</a:t>
            </a:r>
            <a:endParaRPr lang="en-US" altLang="en-US" dirty="0"/>
          </a:p>
          <a:p>
            <a:pPr algn="l"/>
            <a:endParaRPr lang="en-US" altLang="en-US" dirty="0"/>
          </a:p>
        </p:txBody>
      </p:sp>
    </p:spTree>
    <p:extLst>
      <p:ext uri="{BB962C8B-B14F-4D97-AF65-F5344CB8AC3E}">
        <p14:creationId xmlns:p14="http://schemas.microsoft.com/office/powerpoint/2010/main" val="4571106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title="Highlighted D. Competent Person"/>
          <p:cNvSpPr>
            <a:spLocks noChangeArrowheads="1"/>
          </p:cNvSpPr>
          <p:nvPr/>
        </p:nvSpPr>
        <p:spPr bwMode="auto">
          <a:xfrm>
            <a:off x="1066800" y="4267200"/>
            <a:ext cx="3886200" cy="4572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p:txBody>
          <a:bodyPr/>
          <a:lstStyle/>
          <a:p>
            <a:r>
              <a:rPr lang="en-US" altLang="en-US" b="1" dirty="0"/>
              <a:t>3.</a:t>
            </a:r>
            <a:r>
              <a:rPr lang="en-US" altLang="en-US" dirty="0"/>
              <a:t> According the new OSHA Confined Space Standard the following </a:t>
            </a:r>
            <a:r>
              <a:rPr lang="en-US" altLang="en-US" dirty="0" err="1"/>
              <a:t>induvial</a:t>
            </a:r>
            <a:r>
              <a:rPr lang="en-US" altLang="en-US" dirty="0"/>
              <a:t> must preform a pre arrival assessment for permit required confined spaces.</a:t>
            </a:r>
            <a:br>
              <a:rPr lang="en-US" altLang="en-US" dirty="0"/>
            </a:br>
            <a:endParaRPr lang="en-US" dirty="0"/>
          </a:p>
        </p:txBody>
      </p:sp>
      <p:sp>
        <p:nvSpPr>
          <p:cNvPr id="48130" name="Rectangle 2"/>
          <p:cNvSpPr>
            <a:spLocks noGrp="1" noChangeArrowheads="1"/>
          </p:cNvSpPr>
          <p:nvPr>
            <p:ph type="subTitle" idx="4294967295"/>
          </p:nvPr>
        </p:nvSpPr>
        <p:spPr>
          <a:xfrm>
            <a:off x="0" y="914400"/>
            <a:ext cx="8686800" cy="5029200"/>
          </a:xfrm>
        </p:spPr>
        <p:txBody>
          <a:bodyPr/>
          <a:lstStyle/>
          <a:p>
            <a:pPr algn="l"/>
            <a:r>
              <a:rPr lang="en-US" altLang="en-US" b="1" dirty="0" smtClean="0"/>
              <a:t>    3</a:t>
            </a:r>
            <a:r>
              <a:rPr lang="en-US" altLang="en-US" b="1" dirty="0"/>
              <a:t>.</a:t>
            </a:r>
            <a:r>
              <a:rPr lang="en-US" altLang="en-US" dirty="0"/>
              <a:t> </a:t>
            </a:r>
            <a:r>
              <a:rPr lang="en-US" altLang="en-US" dirty="0" smtClean="0"/>
              <a:t>According the new OSHA Confined Space Standard the following induvial must preform a pre arrival assessment for permit required confined spaces.</a:t>
            </a:r>
          </a:p>
          <a:p>
            <a:pPr algn="l"/>
            <a:r>
              <a:rPr lang="en-US" altLang="en-US" dirty="0" smtClean="0"/>
              <a:t>	A. Confined Space Supervisor </a:t>
            </a:r>
          </a:p>
          <a:p>
            <a:pPr algn="l"/>
            <a:r>
              <a:rPr lang="en-US" altLang="en-US" dirty="0"/>
              <a:t>	</a:t>
            </a:r>
            <a:r>
              <a:rPr lang="en-US" altLang="en-US" dirty="0" smtClean="0"/>
              <a:t>B. Confined Space Entrant </a:t>
            </a:r>
            <a:endParaRPr lang="en-US" altLang="en-US" dirty="0"/>
          </a:p>
          <a:p>
            <a:pPr algn="l"/>
            <a:r>
              <a:rPr lang="en-US" altLang="en-US" dirty="0"/>
              <a:t>	C. </a:t>
            </a:r>
            <a:r>
              <a:rPr lang="en-US" altLang="en-US" dirty="0" smtClean="0"/>
              <a:t>Confined Space Attendant </a:t>
            </a:r>
            <a:endParaRPr lang="en-US" altLang="en-US" dirty="0"/>
          </a:p>
          <a:p>
            <a:pPr algn="l"/>
            <a:r>
              <a:rPr lang="en-US" altLang="en-US" dirty="0"/>
              <a:t>	D. </a:t>
            </a:r>
            <a:r>
              <a:rPr lang="en-US" altLang="en-US" dirty="0" smtClean="0"/>
              <a:t>Competent Person</a:t>
            </a:r>
            <a:endParaRPr lang="en-US" altLang="en-US" dirty="0"/>
          </a:p>
          <a:p>
            <a:pPr algn="l"/>
            <a:r>
              <a:rPr lang="en-US" altLang="en-US" dirty="0"/>
              <a:t>	E. </a:t>
            </a:r>
            <a:r>
              <a:rPr lang="en-US" altLang="en-US" dirty="0" smtClean="0"/>
              <a:t> Individuals listed in A, B and C</a:t>
            </a:r>
            <a:endParaRPr lang="en-US" altLang="en-US" dirty="0"/>
          </a:p>
          <a:p>
            <a:endParaRPr lang="en-US" altLang="en-US" dirty="0"/>
          </a:p>
        </p:txBody>
      </p:sp>
    </p:spTree>
    <p:extLst>
      <p:ext uri="{BB962C8B-B14F-4D97-AF65-F5344CB8AC3E}">
        <p14:creationId xmlns:p14="http://schemas.microsoft.com/office/powerpoint/2010/main" val="9991645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title="Highlighted D. An excavation"/>
          <p:cNvSpPr>
            <a:spLocks noChangeArrowheads="1"/>
          </p:cNvSpPr>
          <p:nvPr/>
        </p:nvSpPr>
        <p:spPr bwMode="auto">
          <a:xfrm>
            <a:off x="1371600" y="3048000"/>
            <a:ext cx="3581400" cy="5334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p:txBody>
          <a:bodyPr/>
          <a:lstStyle/>
          <a:p>
            <a:r>
              <a:rPr lang="en-US" altLang="en-US" b="1" dirty="0"/>
              <a:t>4.</a:t>
            </a:r>
            <a:r>
              <a:rPr lang="en-US" altLang="en-US" dirty="0"/>
              <a:t> All of the following locations are considered confined spaces in construction except.  </a:t>
            </a:r>
            <a:br>
              <a:rPr lang="en-US" altLang="en-US" dirty="0"/>
            </a:br>
            <a:endParaRPr lang="en-US" dirty="0"/>
          </a:p>
        </p:txBody>
      </p:sp>
      <p:sp>
        <p:nvSpPr>
          <p:cNvPr id="49154" name="Rectangle 2"/>
          <p:cNvSpPr>
            <a:spLocks noGrp="1" noChangeArrowheads="1"/>
          </p:cNvSpPr>
          <p:nvPr>
            <p:ph type="subTitle" idx="4294967295"/>
          </p:nvPr>
        </p:nvSpPr>
        <p:spPr>
          <a:xfrm>
            <a:off x="457200" y="609600"/>
            <a:ext cx="8686800" cy="5029200"/>
          </a:xfrm>
        </p:spPr>
        <p:txBody>
          <a:bodyPr/>
          <a:lstStyle/>
          <a:p>
            <a:pPr algn="l"/>
            <a:r>
              <a:rPr lang="en-US" altLang="en-US" b="1" dirty="0" smtClean="0"/>
              <a:t>   4</a:t>
            </a:r>
            <a:r>
              <a:rPr lang="en-US" altLang="en-US" b="1" dirty="0"/>
              <a:t>.</a:t>
            </a:r>
            <a:r>
              <a:rPr lang="en-US" altLang="en-US" dirty="0"/>
              <a:t> </a:t>
            </a:r>
            <a:r>
              <a:rPr lang="en-US" altLang="en-US" dirty="0" smtClean="0"/>
              <a:t>All of the following locations are considered confined spaces in construction except.  </a:t>
            </a:r>
            <a:endParaRPr lang="en-US" altLang="en-US" dirty="0"/>
          </a:p>
          <a:p>
            <a:pPr algn="l"/>
            <a:r>
              <a:rPr lang="en-US" altLang="en-US" dirty="0"/>
              <a:t>	A. </a:t>
            </a:r>
            <a:r>
              <a:rPr lang="en-US" altLang="en-US" dirty="0" smtClean="0"/>
              <a:t>A ceiling plenum</a:t>
            </a:r>
            <a:endParaRPr lang="en-US" altLang="en-US" dirty="0"/>
          </a:p>
          <a:p>
            <a:pPr algn="l"/>
            <a:r>
              <a:rPr lang="en-US" altLang="en-US" dirty="0"/>
              <a:t>	B. </a:t>
            </a:r>
            <a:r>
              <a:rPr lang="en-US" altLang="en-US" dirty="0" smtClean="0"/>
              <a:t>A crawl space</a:t>
            </a:r>
          </a:p>
          <a:p>
            <a:pPr algn="l"/>
            <a:r>
              <a:rPr lang="en-US" altLang="en-US" dirty="0" smtClean="0"/>
              <a:t>	C. A septic tank</a:t>
            </a:r>
          </a:p>
          <a:p>
            <a:pPr algn="l"/>
            <a:r>
              <a:rPr lang="en-US" altLang="en-US" dirty="0"/>
              <a:t>	D. </a:t>
            </a:r>
            <a:r>
              <a:rPr lang="en-US" altLang="en-US" dirty="0" smtClean="0"/>
              <a:t>An excavation</a:t>
            </a:r>
          </a:p>
          <a:p>
            <a:pPr algn="l"/>
            <a:r>
              <a:rPr lang="en-US" altLang="en-US" dirty="0"/>
              <a:t>	</a:t>
            </a:r>
            <a:r>
              <a:rPr lang="en-US" altLang="en-US" dirty="0" smtClean="0"/>
              <a:t>E. A pipe line</a:t>
            </a:r>
            <a:endParaRPr lang="en-US" altLang="en-US" dirty="0"/>
          </a:p>
          <a:p>
            <a:endParaRPr lang="en-US" altLang="en-US" dirty="0"/>
          </a:p>
        </p:txBody>
      </p:sp>
    </p:spTree>
    <p:extLst>
      <p:ext uri="{BB962C8B-B14F-4D97-AF65-F5344CB8AC3E}">
        <p14:creationId xmlns:p14="http://schemas.microsoft.com/office/powerpoint/2010/main" val="35649326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title="Highlighted D. A confined space"/>
          <p:cNvSpPr>
            <a:spLocks noChangeArrowheads="1"/>
          </p:cNvSpPr>
          <p:nvPr/>
        </p:nvSpPr>
        <p:spPr bwMode="auto">
          <a:xfrm>
            <a:off x="1066800" y="4343400"/>
            <a:ext cx="3657600" cy="4572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p:txBody>
          <a:bodyPr/>
          <a:lstStyle/>
          <a:p>
            <a:r>
              <a:rPr lang="en-US" altLang="en-US" b="1" dirty="0"/>
              <a:t>5.</a:t>
            </a:r>
            <a:r>
              <a:rPr lang="en-US" altLang="en-US" dirty="0"/>
              <a:t> If entrants have to contort their bodies to enter a space that has a limited means of entry and egress the space would be considered:  </a:t>
            </a:r>
            <a:br>
              <a:rPr lang="en-US" altLang="en-US" dirty="0"/>
            </a:br>
            <a:endParaRPr lang="en-US" dirty="0"/>
          </a:p>
        </p:txBody>
      </p:sp>
      <p:sp>
        <p:nvSpPr>
          <p:cNvPr id="50178" name="Rectangle 2"/>
          <p:cNvSpPr>
            <a:spLocks noGrp="1" noChangeArrowheads="1"/>
          </p:cNvSpPr>
          <p:nvPr>
            <p:ph type="subTitle" idx="4294967295"/>
          </p:nvPr>
        </p:nvSpPr>
        <p:spPr>
          <a:xfrm>
            <a:off x="0" y="914400"/>
            <a:ext cx="8686800" cy="3429000"/>
          </a:xfrm>
        </p:spPr>
        <p:txBody>
          <a:bodyPr/>
          <a:lstStyle/>
          <a:p>
            <a:pPr algn="l"/>
            <a:r>
              <a:rPr lang="en-US" altLang="en-US" b="1" dirty="0" smtClean="0"/>
              <a:t>    5</a:t>
            </a:r>
            <a:r>
              <a:rPr lang="en-US" altLang="en-US" b="1" dirty="0"/>
              <a:t>.</a:t>
            </a:r>
            <a:r>
              <a:rPr lang="en-US" altLang="en-US" dirty="0"/>
              <a:t> </a:t>
            </a:r>
            <a:r>
              <a:rPr lang="en-US" altLang="en-US" dirty="0" smtClean="0"/>
              <a:t>If entrants have to contort their bodies to enter a space that has a limited means of entry and egress the space would be considered:  </a:t>
            </a:r>
          </a:p>
          <a:p>
            <a:pPr algn="l"/>
            <a:endParaRPr lang="en-US" altLang="en-US" dirty="0"/>
          </a:p>
          <a:p>
            <a:pPr algn="l"/>
            <a:r>
              <a:rPr lang="en-US" altLang="en-US" dirty="0"/>
              <a:t>	A. </a:t>
            </a:r>
            <a:r>
              <a:rPr lang="en-US" altLang="en-US" dirty="0" smtClean="0"/>
              <a:t>A permit required confined space</a:t>
            </a:r>
          </a:p>
          <a:p>
            <a:pPr algn="l"/>
            <a:r>
              <a:rPr lang="en-US" altLang="en-US" dirty="0"/>
              <a:t>	</a:t>
            </a:r>
            <a:r>
              <a:rPr lang="en-US" altLang="en-US" dirty="0" smtClean="0"/>
              <a:t>B. A non-permit required confined space</a:t>
            </a:r>
            <a:r>
              <a:rPr lang="en-US" altLang="en-US" dirty="0"/>
              <a:t>	</a:t>
            </a:r>
            <a:endParaRPr lang="en-US" altLang="en-US" dirty="0" smtClean="0"/>
          </a:p>
          <a:p>
            <a:pPr algn="l"/>
            <a:r>
              <a:rPr lang="en-US" altLang="en-US" dirty="0"/>
              <a:t>	</a:t>
            </a:r>
            <a:r>
              <a:rPr lang="en-US" altLang="en-US" dirty="0" smtClean="0"/>
              <a:t>C</a:t>
            </a:r>
            <a:r>
              <a:rPr lang="en-US" altLang="en-US" dirty="0"/>
              <a:t>. </a:t>
            </a:r>
            <a:r>
              <a:rPr lang="en-US" altLang="en-US" dirty="0" smtClean="0"/>
              <a:t>An enclosed space</a:t>
            </a:r>
          </a:p>
          <a:p>
            <a:pPr algn="l"/>
            <a:r>
              <a:rPr lang="en-US" altLang="en-US" dirty="0"/>
              <a:t>	</a:t>
            </a:r>
            <a:r>
              <a:rPr lang="en-US" altLang="en-US" dirty="0" smtClean="0"/>
              <a:t>D. A confined space</a:t>
            </a:r>
          </a:p>
          <a:p>
            <a:pPr algn="l"/>
            <a:r>
              <a:rPr lang="en-US" altLang="en-US" dirty="0"/>
              <a:t>	</a:t>
            </a:r>
            <a:r>
              <a:rPr lang="en-US" altLang="en-US" dirty="0" smtClean="0"/>
              <a:t>E. all of the above</a:t>
            </a:r>
            <a:endParaRPr lang="en-US" altLang="en-US" dirty="0"/>
          </a:p>
          <a:p>
            <a:pPr>
              <a:lnSpc>
                <a:spcPct val="90000"/>
              </a:lnSpc>
            </a:pPr>
            <a:endParaRPr lang="en-US" altLang="en-US" dirty="0"/>
          </a:p>
        </p:txBody>
      </p:sp>
    </p:spTree>
    <p:extLst>
      <p:ext uri="{BB962C8B-B14F-4D97-AF65-F5344CB8AC3E}">
        <p14:creationId xmlns:p14="http://schemas.microsoft.com/office/powerpoint/2010/main" val="31602333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title="Highlighted C. 10 percent of LEL is tolerable"/>
          <p:cNvSpPr>
            <a:spLocks noChangeArrowheads="1"/>
          </p:cNvSpPr>
          <p:nvPr/>
        </p:nvSpPr>
        <p:spPr bwMode="auto">
          <a:xfrm>
            <a:off x="1001996" y="3812458"/>
            <a:ext cx="5551203" cy="5334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4" name="Title 3" hidden="1"/>
          <p:cNvSpPr>
            <a:spLocks noGrp="1"/>
          </p:cNvSpPr>
          <p:nvPr>
            <p:ph type="title"/>
          </p:nvPr>
        </p:nvSpPr>
        <p:spPr>
          <a:xfrm>
            <a:off x="228600" y="6073702"/>
            <a:ext cx="8229600" cy="1143000"/>
          </a:xfrm>
        </p:spPr>
        <p:txBody>
          <a:bodyPr/>
          <a:lstStyle/>
          <a:p>
            <a:r>
              <a:rPr lang="en-US" altLang="en-US" b="1" dirty="0"/>
              <a:t>6.</a:t>
            </a:r>
            <a:r>
              <a:rPr lang="en-US" altLang="en-US" dirty="0"/>
              <a:t> From a flammability hazard perspective, what percentage of Lower Explosive Limit (LEL) of a flammable vapor triggers a tolerable entry into a permit required confined space?   </a:t>
            </a:r>
            <a:br>
              <a:rPr lang="en-US" altLang="en-US" dirty="0"/>
            </a:br>
            <a:endParaRPr lang="en-US" dirty="0"/>
          </a:p>
        </p:txBody>
      </p:sp>
      <p:sp>
        <p:nvSpPr>
          <p:cNvPr id="51202" name="Rectangle 2"/>
          <p:cNvSpPr>
            <a:spLocks noGrp="1" noChangeArrowheads="1"/>
          </p:cNvSpPr>
          <p:nvPr>
            <p:ph type="subTitle" idx="4294967295"/>
          </p:nvPr>
        </p:nvSpPr>
        <p:spPr>
          <a:xfrm>
            <a:off x="0" y="457200"/>
            <a:ext cx="8686800" cy="3429000"/>
          </a:xfrm>
        </p:spPr>
        <p:txBody>
          <a:bodyPr/>
          <a:lstStyle/>
          <a:p>
            <a:pPr marL="533400" indent="-533400" algn="l"/>
            <a:r>
              <a:rPr lang="en-US" altLang="en-US" b="1" dirty="0" smtClean="0"/>
              <a:t>6.</a:t>
            </a:r>
            <a:r>
              <a:rPr lang="en-US" altLang="en-US" dirty="0" smtClean="0"/>
              <a:t> From a flammability hazard perspective, what percentage of Lower Explosive Limit (LEL) of a flammable vapor triggers a tolerable entry into a permit required confined space?   </a:t>
            </a:r>
          </a:p>
          <a:p>
            <a:pPr marL="1295400" lvl="2" indent="-381000" algn="l">
              <a:buFontTx/>
              <a:buAutoNum type="alphaUcPeriod"/>
            </a:pPr>
            <a:endParaRPr lang="en-US" altLang="en-US" dirty="0" smtClean="0"/>
          </a:p>
          <a:p>
            <a:pPr marL="533400" indent="-533400" algn="l"/>
            <a:r>
              <a:rPr lang="en-US" altLang="en-US" dirty="0"/>
              <a:t>		</a:t>
            </a:r>
            <a:r>
              <a:rPr lang="en-US" altLang="en-US" dirty="0" smtClean="0"/>
              <a:t>A. 25 percent of LEL is tolerable </a:t>
            </a:r>
          </a:p>
          <a:p>
            <a:pPr marL="533400" indent="-533400" algn="l"/>
            <a:r>
              <a:rPr lang="en-US" altLang="en-US" dirty="0"/>
              <a:t>	</a:t>
            </a:r>
            <a:r>
              <a:rPr lang="en-US" altLang="en-US" dirty="0" smtClean="0"/>
              <a:t>	B. 20 percent of LEL is tolerable </a:t>
            </a:r>
            <a:endParaRPr lang="en-US" altLang="en-US" dirty="0"/>
          </a:p>
          <a:p>
            <a:pPr marL="533400" indent="-533400" algn="l"/>
            <a:r>
              <a:rPr lang="en-US" altLang="en-US" dirty="0"/>
              <a:t>		C. </a:t>
            </a:r>
            <a:r>
              <a:rPr lang="en-US" altLang="en-US" dirty="0" smtClean="0"/>
              <a:t>10 percent of LEL is tolerable </a:t>
            </a:r>
            <a:endParaRPr lang="en-US" altLang="en-US" dirty="0"/>
          </a:p>
          <a:p>
            <a:pPr marL="533400" indent="-533400" algn="l"/>
            <a:r>
              <a:rPr lang="en-US" altLang="en-US" dirty="0"/>
              <a:t>		D. </a:t>
            </a:r>
            <a:r>
              <a:rPr lang="en-US" altLang="en-US" dirty="0" smtClean="0"/>
              <a:t>5 percent of LEL is tolerable </a:t>
            </a:r>
          </a:p>
          <a:p>
            <a:pPr marL="533400" indent="-533400" algn="l"/>
            <a:r>
              <a:rPr lang="en-US" altLang="en-US" dirty="0"/>
              <a:t>	</a:t>
            </a:r>
            <a:r>
              <a:rPr lang="en-US" altLang="en-US" dirty="0" smtClean="0"/>
              <a:t>	E. There is no tolerable percentage of LEL 			(zero) allowed in a permit required 			confined space.</a:t>
            </a:r>
            <a:endParaRPr lang="en-US" altLang="en-US" dirty="0"/>
          </a:p>
          <a:p>
            <a:pPr marL="533400" indent="-533400">
              <a:lnSpc>
                <a:spcPct val="90000"/>
              </a:lnSpc>
            </a:pPr>
            <a:endParaRPr lang="en-US" altLang="en-US" dirty="0"/>
          </a:p>
        </p:txBody>
      </p:sp>
    </p:spTree>
    <p:extLst>
      <p:ext uri="{BB962C8B-B14F-4D97-AF65-F5344CB8AC3E}">
        <p14:creationId xmlns:p14="http://schemas.microsoft.com/office/powerpoint/2010/main" val="16672222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title="Highlighted A. An ordinary permit required confined space no different than preexisting permit required confined spaces. "/>
          <p:cNvSpPr>
            <a:spLocks noChangeArrowheads="1"/>
          </p:cNvSpPr>
          <p:nvPr/>
        </p:nvSpPr>
        <p:spPr bwMode="auto">
          <a:xfrm>
            <a:off x="166254" y="2057400"/>
            <a:ext cx="8749145" cy="10287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p:txBody>
          <a:bodyPr/>
          <a:lstStyle/>
          <a:p>
            <a:r>
              <a:rPr lang="en-US" altLang="en-US" b="1" dirty="0"/>
              <a:t>7.</a:t>
            </a:r>
            <a:r>
              <a:rPr lang="en-US" altLang="en-US" dirty="0"/>
              <a:t> What is the term for a permit required confined space that becomes a permit confined space as a result of entrant(s) introducing new hazards into a confined space? </a:t>
            </a:r>
            <a:br>
              <a:rPr lang="en-US" altLang="en-US" dirty="0"/>
            </a:br>
            <a:endParaRPr lang="en-US" dirty="0"/>
          </a:p>
        </p:txBody>
      </p:sp>
      <p:sp>
        <p:nvSpPr>
          <p:cNvPr id="52226" name="Rectangle 2" title="Highlighted A. An ordinary permit required confined space no different than preexisting permit required confined spaces. "/>
          <p:cNvSpPr>
            <a:spLocks noGrp="1" noChangeArrowheads="1"/>
          </p:cNvSpPr>
          <p:nvPr>
            <p:ph type="subTitle" idx="4294967295"/>
          </p:nvPr>
        </p:nvSpPr>
        <p:spPr>
          <a:xfrm>
            <a:off x="166254" y="342900"/>
            <a:ext cx="8686800" cy="3429000"/>
          </a:xfrm>
        </p:spPr>
        <p:txBody>
          <a:bodyPr/>
          <a:lstStyle/>
          <a:p>
            <a:pPr algn="l"/>
            <a:r>
              <a:rPr lang="en-US" altLang="en-US" b="1" dirty="0"/>
              <a:t>7.</a:t>
            </a:r>
            <a:r>
              <a:rPr lang="en-US" altLang="en-US" dirty="0"/>
              <a:t> </a:t>
            </a:r>
            <a:r>
              <a:rPr lang="en-US" altLang="en-US" dirty="0" smtClean="0"/>
              <a:t>What is the term for a permit required confined space that becomes a permit confined space as a result of entrant(s) introducing new hazards into a confined space? </a:t>
            </a:r>
            <a:endParaRPr lang="en-US" altLang="en-US" dirty="0"/>
          </a:p>
          <a:p>
            <a:pPr marL="514350" indent="-514350" algn="l">
              <a:buAutoNum type="alphaUcPeriod"/>
            </a:pPr>
            <a:r>
              <a:rPr lang="en-US" altLang="en-US" dirty="0" smtClean="0"/>
              <a:t>An ordinary permit required confined space no different than preexisting permit required confined spaces. </a:t>
            </a:r>
          </a:p>
          <a:p>
            <a:pPr marL="514350" indent="-514350" algn="l">
              <a:buFontTx/>
              <a:buAutoNum type="alphaUcPeriod"/>
            </a:pPr>
            <a:r>
              <a:rPr lang="en-US" altLang="en-US" dirty="0" smtClean="0"/>
              <a:t>A Creating Employer </a:t>
            </a:r>
            <a:r>
              <a:rPr lang="en-US" altLang="en-US" dirty="0"/>
              <a:t>P</a:t>
            </a:r>
            <a:r>
              <a:rPr lang="en-US" altLang="en-US" dirty="0" smtClean="0"/>
              <a:t>ermit Required Confined Space. </a:t>
            </a:r>
          </a:p>
          <a:p>
            <a:pPr marL="514350" indent="-514350" algn="l">
              <a:buFontTx/>
              <a:buAutoNum type="alphaUcPeriod"/>
            </a:pPr>
            <a:r>
              <a:rPr lang="en-US" altLang="en-US" dirty="0" smtClean="0"/>
              <a:t>A Controlling Employer Permit Required Confined Space. </a:t>
            </a:r>
          </a:p>
          <a:p>
            <a:pPr marL="514350" indent="-514350" algn="l">
              <a:buFontTx/>
              <a:buAutoNum type="alphaUcPeriod"/>
            </a:pPr>
            <a:r>
              <a:rPr lang="en-US" altLang="en-US" dirty="0" smtClean="0"/>
              <a:t>An Enclosed </a:t>
            </a:r>
            <a:r>
              <a:rPr lang="en-US" altLang="en-US" dirty="0"/>
              <a:t>S</a:t>
            </a:r>
            <a:r>
              <a:rPr lang="en-US" altLang="en-US" dirty="0" smtClean="0"/>
              <a:t>pace</a:t>
            </a:r>
          </a:p>
          <a:p>
            <a:pPr marL="514350" indent="-514350" algn="l">
              <a:buFontTx/>
              <a:buAutoNum type="alphaUcPeriod"/>
            </a:pPr>
            <a:r>
              <a:rPr lang="en-US" altLang="en-US" dirty="0" smtClean="0"/>
              <a:t>An Entry Hazard Permit Required Confined Space </a:t>
            </a:r>
          </a:p>
          <a:p>
            <a:pPr algn="l"/>
            <a:endParaRPr lang="en-US" altLang="en-US" dirty="0" smtClean="0"/>
          </a:p>
          <a:p>
            <a:pPr marL="514350" indent="-514350" algn="l">
              <a:buAutoNum type="alphaUcPeriod"/>
            </a:pPr>
            <a:endParaRPr lang="en-US" altLang="en-US" dirty="0" smtClean="0"/>
          </a:p>
        </p:txBody>
      </p:sp>
    </p:spTree>
    <p:extLst>
      <p:ext uri="{BB962C8B-B14F-4D97-AF65-F5344CB8AC3E}">
        <p14:creationId xmlns:p14="http://schemas.microsoft.com/office/powerpoint/2010/main" val="1629014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title="Highlighted B. Have rescue service visit the space prior to entry"/>
          <p:cNvSpPr>
            <a:spLocks noChangeArrowheads="1"/>
          </p:cNvSpPr>
          <p:nvPr/>
        </p:nvSpPr>
        <p:spPr bwMode="auto">
          <a:xfrm>
            <a:off x="79664" y="2971800"/>
            <a:ext cx="8607136" cy="533400"/>
          </a:xfrm>
          <a:prstGeom prst="rect">
            <a:avLst/>
          </a:prstGeom>
          <a:solidFill>
            <a:srgbClr val="FCF228"/>
          </a:solidFill>
          <a:ln w="9525">
            <a:solidFill>
              <a:srgbClr val="FCF22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800">
              <a:solidFill>
                <a:srgbClr val="000000"/>
              </a:solidFill>
            </a:endParaRPr>
          </a:p>
        </p:txBody>
      </p:sp>
      <p:sp>
        <p:nvSpPr>
          <p:cNvPr id="2" name="Title 1" hidden="1"/>
          <p:cNvSpPr>
            <a:spLocks noGrp="1"/>
          </p:cNvSpPr>
          <p:nvPr>
            <p:ph type="title"/>
          </p:nvPr>
        </p:nvSpPr>
        <p:spPr/>
        <p:txBody>
          <a:bodyPr/>
          <a:lstStyle/>
          <a:p>
            <a:r>
              <a:rPr lang="en-US" altLang="en-US" b="1" dirty="0"/>
              <a:t>8.</a:t>
            </a:r>
            <a:r>
              <a:rPr lang="en-US" altLang="en-US" dirty="0"/>
              <a:t> Concerning rescue from a permit required confined space, if an entrant team chooses to utilize a public emergency rescue service (Fire or Emergency Medical Service) the employer must do all of the following except: </a:t>
            </a:r>
            <a:br>
              <a:rPr lang="en-US" altLang="en-US" dirty="0"/>
            </a:br>
            <a:endParaRPr lang="en-US" dirty="0"/>
          </a:p>
        </p:txBody>
      </p:sp>
      <p:sp>
        <p:nvSpPr>
          <p:cNvPr id="53250" name="Rectangle 2"/>
          <p:cNvSpPr>
            <a:spLocks noGrp="1" noChangeArrowheads="1"/>
          </p:cNvSpPr>
          <p:nvPr>
            <p:ph type="subTitle" idx="4294967295"/>
          </p:nvPr>
        </p:nvSpPr>
        <p:spPr>
          <a:xfrm>
            <a:off x="304800" y="304800"/>
            <a:ext cx="8686800" cy="3429000"/>
          </a:xfrm>
        </p:spPr>
        <p:txBody>
          <a:bodyPr/>
          <a:lstStyle/>
          <a:p>
            <a:pPr algn="l"/>
            <a:r>
              <a:rPr lang="en-US" altLang="en-US" b="1" dirty="0"/>
              <a:t>8.</a:t>
            </a:r>
            <a:r>
              <a:rPr lang="en-US" altLang="en-US" dirty="0"/>
              <a:t> </a:t>
            </a:r>
            <a:r>
              <a:rPr lang="en-US" altLang="en-US" dirty="0" smtClean="0"/>
              <a:t>Concerning rescue from a permit required confined space, if an entrant team chooses to utilize a public emergency rescue service (Fire or Emergency Medical Service) the employer must do all of the following except: </a:t>
            </a:r>
            <a:endParaRPr lang="en-US" altLang="en-US" dirty="0"/>
          </a:p>
          <a:p>
            <a:pPr algn="l"/>
            <a:r>
              <a:rPr lang="en-US" altLang="en-US" dirty="0"/>
              <a:t>A. </a:t>
            </a:r>
            <a:r>
              <a:rPr lang="en-US" altLang="en-US" dirty="0" smtClean="0"/>
              <a:t>Notify the rescue service</a:t>
            </a:r>
            <a:endParaRPr lang="en-US" altLang="en-US" dirty="0"/>
          </a:p>
          <a:p>
            <a:pPr algn="l"/>
            <a:r>
              <a:rPr lang="en-US" altLang="en-US" dirty="0"/>
              <a:t>B. </a:t>
            </a:r>
            <a:r>
              <a:rPr lang="en-US" altLang="en-US" dirty="0" smtClean="0"/>
              <a:t>Have rescue service visit the space prior to entry.</a:t>
            </a:r>
            <a:endParaRPr lang="en-US" altLang="en-US" dirty="0"/>
          </a:p>
          <a:p>
            <a:pPr algn="l"/>
            <a:r>
              <a:rPr lang="en-US" altLang="en-US" dirty="0"/>
              <a:t>C. </a:t>
            </a:r>
            <a:r>
              <a:rPr lang="en-US" altLang="en-US" dirty="0" smtClean="0"/>
              <a:t>Place the rescue service on stand-by for the duration of entry so they have no other functions.</a:t>
            </a:r>
            <a:endParaRPr lang="en-US" altLang="en-US" dirty="0"/>
          </a:p>
          <a:p>
            <a:pPr algn="l"/>
            <a:r>
              <a:rPr lang="en-US" altLang="en-US" dirty="0"/>
              <a:t>D. </a:t>
            </a:r>
            <a:r>
              <a:rPr lang="en-US" altLang="en-US" dirty="0" smtClean="0"/>
              <a:t>Explain the nature of the hazards creating the permit required confined space. </a:t>
            </a:r>
          </a:p>
          <a:p>
            <a:pPr algn="l"/>
            <a:r>
              <a:rPr lang="en-US" altLang="en-US" dirty="0" smtClean="0"/>
              <a:t>E. Assist emergency rescue workers with facility access. </a:t>
            </a:r>
            <a:endParaRPr lang="en-US" altLang="en-US" dirty="0"/>
          </a:p>
          <a:p>
            <a:pPr algn="l"/>
            <a:endParaRPr lang="en-US" altLang="en-US" dirty="0"/>
          </a:p>
        </p:txBody>
      </p:sp>
    </p:spTree>
    <p:extLst>
      <p:ext uri="{BB962C8B-B14F-4D97-AF65-F5344CB8AC3E}">
        <p14:creationId xmlns:p14="http://schemas.microsoft.com/office/powerpoint/2010/main" val="112052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979</Words>
  <Application>Microsoft Office PowerPoint</Application>
  <PresentationFormat>On-screen Show (4:3)</PresentationFormat>
  <Paragraphs>91</Paragraphs>
  <Slides>11</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1_Office Theme</vt:lpstr>
      <vt:lpstr>Default Design</vt:lpstr>
      <vt:lpstr>Confined Space in Construction Pre and Post Test</vt:lpstr>
      <vt:lpstr>1. The following employers have explicit responsibility in the new construction confined space standard except? </vt:lpstr>
      <vt:lpstr>2. All of the following hazards would necessarily constitute a permit required confined space except. </vt:lpstr>
      <vt:lpstr>3. According the new OSHA Confined Space Standard the following induvial must preform a pre arrival assessment for permit required confined spaces. </vt:lpstr>
      <vt:lpstr>4. All of the following locations are considered confined spaces in construction except.   </vt:lpstr>
      <vt:lpstr>5. If entrants have to contort their bodies to enter a space that has a limited means of entry and egress the space would be considered:   </vt:lpstr>
      <vt:lpstr>6. From a flammability hazard perspective, what percentage of Lower Explosive Limit (LEL) of a flammable vapor triggers a tolerable entry into a permit required confined space?    </vt:lpstr>
      <vt:lpstr>7. What is the term for a permit required confined space that becomes a permit confined space as a result of entrant(s) introducing new hazards into a confined space?  </vt:lpstr>
      <vt:lpstr>8. Concerning rescue from a permit required confined space, if an entrant team chooses to utilize a public emergency rescue service (Fire or Emergency Medical Service) the employer must do all of the following except:  </vt:lpstr>
      <vt:lpstr>9. If a permit required confined space entry begins and is disrupted, what can the employer do? </vt:lpstr>
      <vt:lpstr>10. Which OSHA standard should an employer in the construction industry follow regarding confined spaces?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Confined Space in Construction Pre and Post Test</dc:title>
  <dc:creator>Mike Presutti</dc:creator>
  <cp:lastModifiedBy>Washington, L. Sherea - OSHA</cp:lastModifiedBy>
  <cp:revision>17</cp:revision>
  <cp:lastPrinted>2017-01-20T17:59:05Z</cp:lastPrinted>
  <dcterms:created xsi:type="dcterms:W3CDTF">2016-10-20T21:36:58Z</dcterms:created>
  <dcterms:modified xsi:type="dcterms:W3CDTF">2020-05-15T12:41:00Z</dcterms:modified>
</cp:coreProperties>
</file>