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6" r:id="rId4"/>
  </p:sldMasterIdLst>
  <p:notesMasterIdLst>
    <p:notesMasterId r:id="rId144"/>
  </p:notesMasterIdLst>
  <p:handoutMasterIdLst>
    <p:handoutMasterId r:id="rId145"/>
  </p:handoutMasterIdLst>
  <p:sldIdLst>
    <p:sldId id="256" r:id="rId5"/>
    <p:sldId id="423" r:id="rId6"/>
    <p:sldId id="424" r:id="rId7"/>
    <p:sldId id="311" r:id="rId8"/>
    <p:sldId id="425" r:id="rId9"/>
    <p:sldId id="260" r:id="rId10"/>
    <p:sldId id="417" r:id="rId11"/>
    <p:sldId id="418" r:id="rId12"/>
    <p:sldId id="426" r:id="rId13"/>
    <p:sldId id="419" r:id="rId14"/>
    <p:sldId id="427" r:id="rId15"/>
    <p:sldId id="428" r:id="rId16"/>
    <p:sldId id="429" r:id="rId17"/>
    <p:sldId id="430" r:id="rId18"/>
    <p:sldId id="431" r:id="rId19"/>
    <p:sldId id="432" r:id="rId20"/>
    <p:sldId id="433" r:id="rId21"/>
    <p:sldId id="420" r:id="rId22"/>
    <p:sldId id="421"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6" r:id="rId46"/>
    <p:sldId id="457" r:id="rId47"/>
    <p:sldId id="458" r:id="rId48"/>
    <p:sldId id="459" r:id="rId49"/>
    <p:sldId id="460" r:id="rId50"/>
    <p:sldId id="461" r:id="rId51"/>
    <p:sldId id="462" r:id="rId52"/>
    <p:sldId id="463" r:id="rId53"/>
    <p:sldId id="464" r:id="rId54"/>
    <p:sldId id="465"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78" r:id="rId68"/>
    <p:sldId id="479" r:id="rId69"/>
    <p:sldId id="480" r:id="rId70"/>
    <p:sldId id="481" r:id="rId71"/>
    <p:sldId id="482" r:id="rId72"/>
    <p:sldId id="483" r:id="rId73"/>
    <p:sldId id="484" r:id="rId74"/>
    <p:sldId id="485" r:id="rId75"/>
    <p:sldId id="486" r:id="rId76"/>
    <p:sldId id="487" r:id="rId77"/>
    <p:sldId id="488" r:id="rId78"/>
    <p:sldId id="489" r:id="rId79"/>
    <p:sldId id="490" r:id="rId80"/>
    <p:sldId id="491" r:id="rId81"/>
    <p:sldId id="492" r:id="rId82"/>
    <p:sldId id="493" r:id="rId83"/>
    <p:sldId id="494" r:id="rId84"/>
    <p:sldId id="495" r:id="rId85"/>
    <p:sldId id="496" r:id="rId86"/>
    <p:sldId id="497" r:id="rId87"/>
    <p:sldId id="498" r:id="rId88"/>
    <p:sldId id="499" r:id="rId89"/>
    <p:sldId id="500" r:id="rId90"/>
    <p:sldId id="501" r:id="rId91"/>
    <p:sldId id="502" r:id="rId92"/>
    <p:sldId id="503" r:id="rId93"/>
    <p:sldId id="504" r:id="rId94"/>
    <p:sldId id="505" r:id="rId95"/>
    <p:sldId id="506" r:id="rId96"/>
    <p:sldId id="507" r:id="rId97"/>
    <p:sldId id="508" r:id="rId98"/>
    <p:sldId id="509" r:id="rId99"/>
    <p:sldId id="510" r:id="rId100"/>
    <p:sldId id="511" r:id="rId101"/>
    <p:sldId id="512" r:id="rId102"/>
    <p:sldId id="513" r:id="rId103"/>
    <p:sldId id="514" r:id="rId104"/>
    <p:sldId id="515" r:id="rId105"/>
    <p:sldId id="516" r:id="rId106"/>
    <p:sldId id="517" r:id="rId107"/>
    <p:sldId id="518" r:id="rId108"/>
    <p:sldId id="519" r:id="rId109"/>
    <p:sldId id="520" r:id="rId110"/>
    <p:sldId id="521" r:id="rId111"/>
    <p:sldId id="522" r:id="rId112"/>
    <p:sldId id="523" r:id="rId113"/>
    <p:sldId id="524" r:id="rId114"/>
    <p:sldId id="525" r:id="rId115"/>
    <p:sldId id="526" r:id="rId116"/>
    <p:sldId id="527" r:id="rId117"/>
    <p:sldId id="528" r:id="rId118"/>
    <p:sldId id="529" r:id="rId119"/>
    <p:sldId id="530" r:id="rId120"/>
    <p:sldId id="531" r:id="rId121"/>
    <p:sldId id="532" r:id="rId122"/>
    <p:sldId id="533" r:id="rId123"/>
    <p:sldId id="534" r:id="rId124"/>
    <p:sldId id="535" r:id="rId125"/>
    <p:sldId id="536" r:id="rId126"/>
    <p:sldId id="537" r:id="rId127"/>
    <p:sldId id="538" r:id="rId128"/>
    <p:sldId id="539" r:id="rId129"/>
    <p:sldId id="540" r:id="rId130"/>
    <p:sldId id="541" r:id="rId131"/>
    <p:sldId id="542" r:id="rId132"/>
    <p:sldId id="543" r:id="rId133"/>
    <p:sldId id="544" r:id="rId134"/>
    <p:sldId id="545" r:id="rId135"/>
    <p:sldId id="546" r:id="rId136"/>
    <p:sldId id="547" r:id="rId137"/>
    <p:sldId id="548" r:id="rId138"/>
    <p:sldId id="549" r:id="rId139"/>
    <p:sldId id="550" r:id="rId140"/>
    <p:sldId id="551" r:id="rId141"/>
    <p:sldId id="552" r:id="rId142"/>
    <p:sldId id="553" r:id="rId14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6" autoAdjust="0"/>
    <p:restoredTop sz="68012" autoAdjust="0"/>
  </p:normalViewPr>
  <p:slideViewPr>
    <p:cSldViewPr>
      <p:cViewPr varScale="1">
        <p:scale>
          <a:sx n="47" d="100"/>
          <a:sy n="47" d="100"/>
        </p:scale>
        <p:origin x="2117"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4EB4CE7-4899-4979-86DF-7ACAE67F1B42}" type="datetimeFigureOut">
              <a:rPr lang="en-US" smtClean="0"/>
              <a:pPr/>
              <a:t>5/7/2020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70D5729-B657-47DC-8A6F-2C771E864F02}" type="slidenum">
              <a:rPr lang="en-US" smtClean="0"/>
              <a:pPr/>
              <a:t>‹#›</a:t>
            </a:fld>
            <a:endParaRPr lang="en-US"/>
          </a:p>
        </p:txBody>
      </p:sp>
    </p:spTree>
    <p:extLst>
      <p:ext uri="{BB962C8B-B14F-4D97-AF65-F5344CB8AC3E}">
        <p14:creationId xmlns:p14="http://schemas.microsoft.com/office/powerpoint/2010/main" val="688352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250904A-77DB-43DE-AF2A-FF2B2913D27D}" type="datetimeFigureOut">
              <a:rPr lang="en-US" smtClean="0"/>
              <a:pPr/>
              <a:t>5/7/2020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11EA9B7-3BC7-42D7-88D6-E949AF61D7BA}" type="slidenum">
              <a:rPr lang="en-US" smtClean="0"/>
              <a:pPr/>
              <a:t>‹#›</a:t>
            </a:fld>
            <a:endParaRPr lang="en-US"/>
          </a:p>
        </p:txBody>
      </p:sp>
    </p:spTree>
    <p:extLst>
      <p:ext uri="{BB962C8B-B14F-4D97-AF65-F5344CB8AC3E}">
        <p14:creationId xmlns:p14="http://schemas.microsoft.com/office/powerpoint/2010/main" val="380153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Combustible Grain Dust workshop. This training program is being delivered </a:t>
            </a:r>
            <a:r>
              <a:rPr lang="en-US" baseline="0" dirty="0" smtClean="0"/>
              <a:t>to </a:t>
            </a:r>
            <a:r>
              <a:rPr lang="en-US" baseline="0" dirty="0"/>
              <a:t>create awareness on combustible grain dust to workers and supervisors in the grain handling and processing industry. </a:t>
            </a:r>
          </a:p>
          <a:p>
            <a:r>
              <a:rPr lang="en-US" baseline="0" dirty="0"/>
              <a:t>This training program consists of six modules covering grain dust explosion fundamentals and prevention. We will be starting the training program by giving an overview on the past incidents that happened in the U.S. and the components that lead to grain dust explosion. At the end of this training program, dust explosion will be demonstrated outside. Overall, our objective is to increase awareness to prevent grain dust explosion. To achieve our objective, we will be covering grain dust explosion fundamentals, ignition sources that leads to grain dust explosion, good housekeeping practices, grain unloading and grain handling practices, and engineering controls to prevent grain dust explosion.</a:t>
            </a:r>
          </a:p>
          <a:p>
            <a:endParaRPr lang="en-US" baseline="0" dirty="0"/>
          </a:p>
          <a:p>
            <a:r>
              <a:rPr lang="en-US" baseline="0" dirty="0"/>
              <a:t>Thank you for being here, let’s go around and introduce ourselves!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a:t>
            </a:fld>
            <a:endParaRPr lang="en-US"/>
          </a:p>
        </p:txBody>
      </p:sp>
    </p:spTree>
    <p:extLst>
      <p:ext uri="{BB962C8B-B14F-4D97-AF65-F5344CB8AC3E}">
        <p14:creationId xmlns:p14="http://schemas.microsoft.com/office/powerpoint/2010/main" val="222289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From this graph, we could see that explosions could occur any time of the year. The incidents are high starting from August. It is obvious that with the harvest season starting in August, the dust generation is high and the number of incidents also increased. In addition, moving large volumes of grain in April to prepare for the maintenance and harvest season could have resulted in higher number of incidents.</a:t>
            </a:r>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10</a:t>
            </a:fld>
            <a:endParaRPr lang="en-US"/>
          </a:p>
        </p:txBody>
      </p:sp>
    </p:spTree>
    <p:extLst>
      <p:ext uri="{BB962C8B-B14F-4D97-AF65-F5344CB8AC3E}">
        <p14:creationId xmlns:p14="http://schemas.microsoft.com/office/powerpoint/2010/main" val="9230490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94090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 learning about</a:t>
            </a:r>
            <a:r>
              <a:rPr lang="en-US" baseline="0" dirty="0" smtClean="0"/>
              <a:t> advanced engineering controls that can minimize and mitigate grain dust hazards.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28285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look into</a:t>
            </a:r>
            <a:r>
              <a:rPr lang="en-US" baseline="0" dirty="0" smtClean="0"/>
              <a:t> some of the safety precautions for grain handling equipment and learn about dust explosion suppression devices.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4703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Preventive protection measures:</a:t>
            </a:r>
          </a:p>
          <a:p>
            <a:r>
              <a:rPr lang="en-US" dirty="0" smtClean="0"/>
              <a:t>By keeping</a:t>
            </a:r>
            <a:r>
              <a:rPr lang="en-US" baseline="0" dirty="0" smtClean="0"/>
              <a:t> </a:t>
            </a:r>
            <a:r>
              <a:rPr lang="en-US" dirty="0" smtClean="0"/>
              <a:t>preventive measures</a:t>
            </a:r>
            <a:r>
              <a:rPr lang="en-US" baseline="0" dirty="0" smtClean="0"/>
              <a:t> in place, e</a:t>
            </a:r>
            <a:r>
              <a:rPr lang="en-US" dirty="0" smtClean="0"/>
              <a:t>nough</a:t>
            </a:r>
            <a:r>
              <a:rPr lang="en-US" baseline="0" dirty="0" smtClean="0"/>
              <a:t> care should be taken so that we are not creating explosive atmospheres within the facility that we are working in.</a:t>
            </a:r>
          </a:p>
          <a:p>
            <a:r>
              <a:rPr lang="en-US" baseline="0" dirty="0" smtClean="0"/>
              <a:t>It will be better if we use approved and appropriate explosion venting devices (generally in filter/bag house) within our systems so that we vent the flame and pressure formed due to grain dust explosion safely to an open environment without confining the pressure within our facility.  Those systems vent the explosion once it starts in milliseconds. </a:t>
            </a:r>
            <a:r>
              <a:rPr lang="en-US" dirty="0" smtClean="0"/>
              <a:t>Venting is safely by-passing the pressure and flame through devices that discharges them to an open environment (mostly mechanical devices). Suppression systems suppress the fire or formation of fire and explosion (mostly chemicals are used).</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6865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Separation of the hazard: If a situation involves a potential</a:t>
            </a:r>
            <a:r>
              <a:rPr lang="en-US" baseline="0" dirty="0" smtClean="0"/>
              <a:t> ignition source type of work (e.g. welding), these should be carried out at a sufficiently far distance from potential dust accumulation zones.</a:t>
            </a:r>
          </a:p>
          <a:p>
            <a:endParaRPr lang="en-US" baseline="0" dirty="0" smtClean="0"/>
          </a:p>
          <a:p>
            <a:r>
              <a:rPr lang="en-US" baseline="0" dirty="0" smtClean="0"/>
              <a:t>Segregation of the hazard: If separation is not possible, the source of ignition should be segregated from potential dust accumulation zones using explosion proof panels.</a:t>
            </a:r>
          </a:p>
          <a:p>
            <a:endParaRPr lang="en-US" baseline="0" dirty="0" smtClean="0"/>
          </a:p>
          <a:p>
            <a:r>
              <a:rPr lang="en-US" baseline="0" dirty="0" smtClean="0"/>
              <a:t>Venting: Deflagration venting of a building, room or area, using dust explosion venting devices, will help reduce the damages caused due to primary explosion and could avoid secondary explosion. </a:t>
            </a:r>
          </a:p>
          <a:p>
            <a:endParaRPr lang="en-US" baseline="0" dirty="0" smtClean="0"/>
          </a:p>
          <a:p>
            <a:r>
              <a:rPr lang="en-US" baseline="0" dirty="0" smtClean="0"/>
              <a:t>Pressure relief venting: In some cases, due to clogging of filters in the dust collection systems, the pressure inside the filter house could increase rapidly reducing the efficiency of dust collection. This increase in pressure could also lead to primary explosion within the system.</a:t>
            </a:r>
          </a:p>
          <a:p>
            <a:endParaRPr lang="en-US" baseline="0" dirty="0" smtClean="0"/>
          </a:p>
          <a:p>
            <a:r>
              <a:rPr lang="en-US" baseline="0" dirty="0" smtClean="0"/>
              <a:t>Specialized suppression systems: In the grain handling industry, application of oil is one method suggested by experts to avoid dust accumulation. Based on the processing requirement and end product use, this method of suppression could be followed to avoid dust accumulation.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3866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vent is designed to be the weakest part of the structure, so if there is an explosion this vent will blow out first. Of course, it is put on the outside wall.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a:t>
            </a:r>
            <a:r>
              <a:rPr lang="en-US" sz="1200" kern="1200" dirty="0" smtClean="0">
                <a:solidFill>
                  <a:schemeClr val="tx1"/>
                </a:solidFill>
                <a:effectLst/>
                <a:latin typeface="+mn-lt"/>
                <a:ea typeface="+mn-ea"/>
                <a:cs typeface="+mn-cs"/>
              </a:rPr>
              <a:t>Explosion vent.jpg http://www.farrapc.com/articles/explosion-venting-requirements/affected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5462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50344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61771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204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equipment that has not received any maintenance! </a:t>
            </a:r>
          </a:p>
          <a:p>
            <a:r>
              <a:rPr lang="en-US" baseline="0" dirty="0" smtClean="0"/>
              <a:t>Pictures from KSU.</a:t>
            </a:r>
          </a:p>
          <a:p>
            <a:r>
              <a:rPr lang="en-US" baseline="0" dirty="0" smtClean="0"/>
              <a:t>Filter of dust collection system were not cleaned causing a decrease in dust collection efficiency.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283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11</a:t>
            </a:fld>
            <a:endParaRPr lang="en-US"/>
          </a:p>
        </p:txBody>
      </p:sp>
    </p:spTree>
    <p:extLst>
      <p:ext uri="{BB962C8B-B14F-4D97-AF65-F5344CB8AC3E}">
        <p14:creationId xmlns:p14="http://schemas.microsoft.com/office/powerpoint/2010/main" val="58693503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worker or supervisor, one has to be always cautious about difference in noise, smell, and range of view in their working environment. For e.g. if there is an unusual noise/sound, it is better to stop the equipment, check for its working condition, and take corrective measures. Minor mechanical or frictional issues could lead to a primary explosion.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25171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430750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look into</a:t>
            </a:r>
            <a:r>
              <a:rPr lang="en-US" baseline="0" dirty="0" smtClean="0"/>
              <a:t> some of the safety precautions for grain handling equipment and learn about dust explosion suppression devices.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45407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devices</a:t>
            </a:r>
            <a:r>
              <a:rPr lang="en-US" baseline="0" dirty="0" smtClean="0"/>
              <a:t> in a bucket elevator to avoid dust related incidents. It is very important to have belt speed sensors, belt alignment sensors, bearing temperature sensors and plug switches to reduce the potential for sparking and avoid an explosion incident.</a:t>
            </a:r>
          </a:p>
          <a:p>
            <a:endParaRPr lang="en-US" baseline="0" dirty="0" smtClean="0"/>
          </a:p>
          <a:p>
            <a:r>
              <a:rPr lang="en-US" b="0" baseline="0" dirty="0" smtClean="0"/>
              <a:t>Anytime there are sensors, it is important to stress calibration and preventative maintenance.   Ask the supplier/manufacturer to understand what the frequency of calibration and/or preventive maintenance should be.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984520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Belt speed sensors – If the belt speed is too fast or slow, that should give an indication that there are issues within the bucket elevator system. A slow speed indicates overload on the system causing increase in bearing temperature. A high speed could indicate that the conveyor is not carrying enough material or some buckets are damaged resulting in less load and increased speed.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175146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Bearing temperature sensors – Continuous use of bucket elevator system (without proper maintenance) could increase the temperature of bearings. This could result in generation of a spark leading to primary explosion of dust collected in head section.</a:t>
            </a:r>
          </a:p>
          <a:p>
            <a:r>
              <a:rPr lang="en-US" baseline="0" dirty="0" smtClean="0"/>
              <a:t>Plug switches – Plug switches should be used to avoid overload of materials. </a:t>
            </a:r>
          </a:p>
          <a:p>
            <a:endParaRPr lang="en-US" baseline="0" dirty="0" smtClean="0"/>
          </a:p>
          <a:p>
            <a:r>
              <a:rPr lang="en-US" baseline="0" dirty="0" smtClean="0"/>
              <a:t>Photo: public website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939311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these are the three suppression or containment systems used by the industry to</a:t>
            </a:r>
            <a:r>
              <a:rPr lang="en-US" baseline="0" dirty="0" smtClean="0"/>
              <a:t> either suppress dust or to contain an explosion. Use of these systems depend on the end use of grains, the facility design and the type of equipment. In the following slides, we will have a detailed view on the suppression systems.</a:t>
            </a:r>
          </a:p>
          <a:p>
            <a:endParaRPr lang="en-US" baseline="0" dirty="0" smtClean="0"/>
          </a:p>
          <a:p>
            <a:r>
              <a:rPr lang="en-US" baseline="0" dirty="0" smtClean="0"/>
              <a:t>Photo: public, magazine article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745052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advancement in science, we have different options to contain or suppress dust explosion and its effects. These are some of the examples of protection options that we have for containing dust explosion. As we talked about earlier, the protection options depends on the type of facility, type of equipment and the potential dust accumulation or collection. With the focus on employee safety and minimizing damage to the facility, if an explosion occurs, industry is free to adopt any of these methods.</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6512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Explosion venting is the most common and most used</a:t>
            </a:r>
            <a:r>
              <a:rPr lang="en-US" baseline="0" dirty="0" smtClean="0">
                <a:latin typeface="Arial" pitchFamily="34" charset="0"/>
              </a:rPr>
              <a:t> method for protection from dust explosion. Venting the flame, pressure, and unburned mixture saves the facility from damage and prevents further explosion from happening within the facility.</a:t>
            </a:r>
          </a:p>
          <a:p>
            <a:endParaRPr lang="en-US" baseline="0" dirty="0" smtClean="0">
              <a:latin typeface="Arial" pitchFamily="34" charset="0"/>
            </a:endParaRPr>
          </a:p>
          <a:p>
            <a:r>
              <a:rPr lang="en-US" baseline="0" dirty="0" smtClean="0"/>
              <a:t>Photo: permission granted from BS&amp;B Systems and FIKE Corp.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09701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sz="1200" dirty="0" smtClean="0"/>
              <a:t>In this part of presentation we will learn about some of the available</a:t>
            </a:r>
            <a:r>
              <a:rPr lang="en-US" sz="1200" baseline="0" dirty="0" smtClean="0"/>
              <a:t> vent closure types. Composite vent c</a:t>
            </a:r>
            <a:r>
              <a:rPr lang="en-US" sz="1200" dirty="0" smtClean="0"/>
              <a:t>overs most applications and provides an excellent service life for static to light pressure cycling conditions and partial vacuum conditions. </a:t>
            </a:r>
          </a:p>
          <a:p>
            <a:pPr>
              <a:spcBef>
                <a:spcPct val="20000"/>
              </a:spcBef>
            </a:pPr>
            <a:endParaRPr lang="en-US" sz="1200" dirty="0" smtClean="0"/>
          </a:p>
          <a:p>
            <a:r>
              <a:rPr lang="en-US" baseline="0" dirty="0" smtClean="0"/>
              <a:t>Photo: permission granted from FIKE Corp.</a:t>
            </a:r>
            <a:endParaRPr lang="en-US" dirty="0" smtClean="0"/>
          </a:p>
          <a:p>
            <a:pPr>
              <a:spcBef>
                <a:spcPct val="20000"/>
              </a:spcBef>
            </a:pPr>
            <a:endParaRPr lang="en-US" sz="120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17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shows what remained of the structure by 11 a.m. A fast spreading fire totally destroyed a grain elevator containing about 30,000 bushels of wheat in Chadron,</a:t>
            </a:r>
            <a:r>
              <a:rPr lang="en-US" baseline="0" dirty="0"/>
              <a:t> Nebraska USA</a:t>
            </a:r>
            <a:r>
              <a:rPr lang="en-US" dirty="0"/>
              <a:t> Tuesday morning, {Dec.</a:t>
            </a:r>
            <a:r>
              <a:rPr lang="en-US" baseline="0" dirty="0"/>
              <a:t> 23</a:t>
            </a:r>
            <a:r>
              <a:rPr lang="en-US" baseline="30000" dirty="0"/>
              <a:t>rd</a:t>
            </a:r>
            <a:r>
              <a:rPr lang="en-US" baseline="0" dirty="0"/>
              <a:t> 2009}</a:t>
            </a:r>
          </a:p>
          <a:p>
            <a:r>
              <a:rPr lang="en-US" dirty="0"/>
              <a:t>Photo: http://</a:t>
            </a:r>
            <a:r>
              <a:rPr lang="en-US" dirty="0" smtClean="0"/>
              <a:t>dustexplosions.blogspot.com/2009/12/chadron-nebraska-grain-elevator-catches.html</a:t>
            </a:r>
          </a:p>
        </p:txBody>
      </p:sp>
      <p:sp>
        <p:nvSpPr>
          <p:cNvPr id="4" name="Slide Number Placeholder 3"/>
          <p:cNvSpPr>
            <a:spLocks noGrp="1"/>
          </p:cNvSpPr>
          <p:nvPr>
            <p:ph type="sldNum" sz="quarter" idx="10"/>
          </p:nvPr>
        </p:nvSpPr>
        <p:spPr/>
        <p:txBody>
          <a:bodyPr/>
          <a:lstStyle/>
          <a:p>
            <a:fld id="{611EA9B7-3BC7-42D7-88D6-E949AF61D7BA}" type="slidenum">
              <a:rPr lang="en-US" smtClean="0"/>
              <a:pPr/>
              <a:t>14</a:t>
            </a:fld>
            <a:endParaRPr lang="en-US"/>
          </a:p>
        </p:txBody>
      </p:sp>
    </p:spTree>
    <p:extLst>
      <p:ext uri="{BB962C8B-B14F-4D97-AF65-F5344CB8AC3E}">
        <p14:creationId xmlns:p14="http://schemas.microsoft.com/office/powerpoint/2010/main" val="399324415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A6F17-9D3C-4F71-8A7D-BDB1EB05107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9234" name="Rectangle 2"/>
          <p:cNvSpPr>
            <a:spLocks noGrp="1" noRot="1" noChangeAspect="1" noChangeArrowheads="1" noTextEdit="1"/>
          </p:cNvSpPr>
          <p:nvPr>
            <p:ph type="sldImg"/>
          </p:nvPr>
        </p:nvSpPr>
        <p:spPr>
          <a:xfrm>
            <a:off x="477838" y="6350"/>
            <a:ext cx="5903912" cy="4429125"/>
          </a:xfrm>
          <a:ln/>
        </p:spPr>
      </p:sp>
      <p:sp>
        <p:nvSpPr>
          <p:cNvPr id="1119235" name="Rectangle 3"/>
          <p:cNvSpPr>
            <a:spLocks noGrp="1" noChangeArrowheads="1"/>
          </p:cNvSpPr>
          <p:nvPr>
            <p:ph type="body" idx="1"/>
          </p:nvPr>
        </p:nvSpPr>
        <p:spPr>
          <a:xfrm>
            <a:off x="499415" y="4668866"/>
            <a:ext cx="5859172" cy="4184016"/>
          </a:xfrm>
        </p:spPr>
        <p:txBody>
          <a:bodyPr/>
          <a:lstStyle/>
          <a:p>
            <a:r>
              <a:rPr lang="en-US" baseline="0" dirty="0" smtClean="0"/>
              <a:t>Photo: permission granted from FIKE Corp.</a:t>
            </a:r>
            <a:endParaRPr lang="en-US" dirty="0"/>
          </a:p>
        </p:txBody>
      </p:sp>
    </p:spTree>
    <p:extLst>
      <p:ext uri="{BB962C8B-B14F-4D97-AF65-F5344CB8AC3E}">
        <p14:creationId xmlns:p14="http://schemas.microsoft.com/office/powerpoint/2010/main" val="41386372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0D2B6-375C-4488-AB1D-2E36FEF5B21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1282" name="Rectangle 2"/>
          <p:cNvSpPr>
            <a:spLocks noGrp="1" noRot="1" noChangeAspect="1" noChangeArrowheads="1" noTextEdit="1"/>
          </p:cNvSpPr>
          <p:nvPr>
            <p:ph type="sldImg"/>
          </p:nvPr>
        </p:nvSpPr>
        <p:spPr>
          <a:xfrm>
            <a:off x="477838" y="6350"/>
            <a:ext cx="5903912" cy="4429125"/>
          </a:xfrm>
          <a:ln/>
        </p:spPr>
      </p:sp>
      <p:sp>
        <p:nvSpPr>
          <p:cNvPr id="1121283" name="Rectangle 3"/>
          <p:cNvSpPr>
            <a:spLocks noGrp="1" noChangeArrowheads="1"/>
          </p:cNvSpPr>
          <p:nvPr>
            <p:ph type="body" idx="1"/>
          </p:nvPr>
        </p:nvSpPr>
        <p:spPr>
          <a:xfrm>
            <a:off x="499415" y="4668866"/>
            <a:ext cx="5859172" cy="4184016"/>
          </a:xfrm>
        </p:spPr>
        <p:txBody>
          <a:bodyPr/>
          <a:lstStyle/>
          <a:p>
            <a:r>
              <a:rPr lang="en-US" baseline="0" dirty="0" smtClean="0"/>
              <a:t>Photo: permission granted FIKE Corp.</a:t>
            </a:r>
            <a:endParaRPr lang="en-US" dirty="0"/>
          </a:p>
        </p:txBody>
      </p:sp>
    </p:spTree>
    <p:extLst>
      <p:ext uri="{BB962C8B-B14F-4D97-AF65-F5344CB8AC3E}">
        <p14:creationId xmlns:p14="http://schemas.microsoft.com/office/powerpoint/2010/main" val="226732465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 and FIKE Corp.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20908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85B8C-BBF9-4232-8F5C-3FBAA7DD4F79}"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r>
              <a:rPr lang="en-US" altLang="en-US" dirty="0" smtClean="0"/>
              <a:t>The fireball</a:t>
            </a:r>
            <a:r>
              <a:rPr lang="en-US" altLang="en-US" baseline="0" dirty="0" smtClean="0"/>
              <a:t> that develops from a dust explosion could have a velocity of up to 30 ft/s with a pressure wave moving at a speed of up to 1100 ft/s. So, the pressure wave moves faster than the fireball. So, the explosion suppression devices are based on detecting the pressure and then quenching the pressure and the fire. </a:t>
            </a:r>
          </a:p>
        </p:txBody>
      </p:sp>
    </p:spTree>
    <p:extLst>
      <p:ext uri="{BB962C8B-B14F-4D97-AF65-F5344CB8AC3E}">
        <p14:creationId xmlns:p14="http://schemas.microsoft.com/office/powerpoint/2010/main" val="248172157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slide we could see that a suppression system contains the pressure</a:t>
            </a:r>
            <a:r>
              <a:rPr lang="en-US" baseline="0" dirty="0" smtClean="0"/>
              <a:t> and fire from an explosion within 80 milli seconds. The suppression will be continued till the fire stops burning and there is no more dangers of secondary explosion in that vicinity.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8832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5751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Photos: permission granted from BS&amp;B Systems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09520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A8959-E3D6-437C-BB2A-71AE0EF259EF}"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r>
              <a:rPr lang="en-US" baseline="0" dirty="0" smtClean="0"/>
              <a:t>Photo: permission granted from BS&amp;B Systems</a:t>
            </a:r>
            <a:endParaRPr lang="en-US" dirty="0"/>
          </a:p>
        </p:txBody>
      </p:sp>
    </p:spTree>
    <p:extLst>
      <p:ext uri="{BB962C8B-B14F-4D97-AF65-F5344CB8AC3E}">
        <p14:creationId xmlns:p14="http://schemas.microsoft.com/office/powerpoint/2010/main" val="18972165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ED558-5C00-4D8D-9F5C-DC020875662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88546" name="Rectangle 2"/>
          <p:cNvSpPr>
            <a:spLocks noGrp="1" noRot="1" noChangeAspect="1" noChangeArrowheads="1" noTextEdit="1"/>
          </p:cNvSpPr>
          <p:nvPr>
            <p:ph type="sldImg"/>
          </p:nvPr>
        </p:nvSpPr>
        <p:spPr>
          <a:xfrm>
            <a:off x="1111250" y="698500"/>
            <a:ext cx="4643438" cy="3484563"/>
          </a:xfrm>
          <a:ln/>
        </p:spPr>
      </p:sp>
      <p:sp>
        <p:nvSpPr>
          <p:cNvPr id="1388547" name="Rectangle 3"/>
          <p:cNvSpPr>
            <a:spLocks noGrp="1" noChangeArrowheads="1"/>
          </p:cNvSpPr>
          <p:nvPr>
            <p:ph type="body" idx="1"/>
          </p:nvPr>
        </p:nvSpPr>
        <p:spPr>
          <a:xfrm>
            <a:off x="913806" y="4416100"/>
            <a:ext cx="5030391" cy="4182457"/>
          </a:xfrm>
        </p:spPr>
        <p:txBody>
          <a:bodyPr/>
          <a:lstStyle/>
          <a:p>
            <a:r>
              <a:rPr lang="en-US" baseline="0" dirty="0" smtClean="0"/>
              <a:t>Photos: permission granted from BS&amp;B Systems</a:t>
            </a:r>
            <a:endParaRPr lang="en-US" dirty="0"/>
          </a:p>
        </p:txBody>
      </p:sp>
    </p:spTree>
    <p:extLst>
      <p:ext uri="{BB962C8B-B14F-4D97-AF65-F5344CB8AC3E}">
        <p14:creationId xmlns:p14="http://schemas.microsoft.com/office/powerpoint/2010/main" val="398369282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learned</a:t>
            </a:r>
            <a:r>
              <a:rPr lang="en-US" baseline="0" dirty="0" smtClean="0"/>
              <a:t> from the previous modules that bucket elevators are the major ignition source that we see in a grain handling and processing industry. In this part of presentation, we will take a look at the potential areas where ignition could occur and the places in a bucket elevator where we could place a suppression or isolation device. </a:t>
            </a:r>
          </a:p>
          <a:p>
            <a:endParaRPr lang="en-US" baseline="0" dirty="0" smtClean="0"/>
          </a:p>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661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Only </a:t>
            </a:r>
            <a:r>
              <a:rPr lang="en-US" altLang="en-US" dirty="0"/>
              <a:t>three elements are needed for a fire, an ignition source, fuel or for the purposes of our discussions, combustible dust, and oxygen.  A fire will burn hot, or flash, but add confinement and dispersion to the mix and you have the deadly ingredients for an explosion.  </a:t>
            </a:r>
            <a:r>
              <a:rPr lang="en-US" altLang="en-US" dirty="0" smtClean="0"/>
              <a:t>The confinement is important because</a:t>
            </a:r>
            <a:r>
              <a:rPr lang="en-US" altLang="en-US" baseline="0" dirty="0" smtClean="0"/>
              <a:t> that is what leads to the explosion. Combining grain dust, oxygen, and ignition will lead to a fire, but not an explosion – dispersion and the pressure created because of the confined space is what contributes to the explosion. </a:t>
            </a:r>
            <a:endParaRPr lang="en-US" altLang="en-US" dirty="0" smtClean="0"/>
          </a:p>
          <a:p>
            <a:pPr eaLnBrk="1" hangingPunct="1">
              <a:spcBef>
                <a:spcPct val="0"/>
              </a:spcBef>
            </a:pPr>
            <a:endParaRPr lang="en-US"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Due to the smaller particle size, grain dust is even more explosive than coal dust.</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Lets talk about each one individually. </a:t>
            </a:r>
          </a:p>
          <a:p>
            <a:pPr eaLnBrk="1" hangingPunct="1">
              <a:spcBef>
                <a:spcPct val="0"/>
              </a:spcBef>
            </a:pPr>
            <a:r>
              <a:rPr lang="en-US" altLang="en-US" dirty="0">
                <a:solidFill>
                  <a:schemeClr val="bg1"/>
                </a:solidFill>
              </a:rPr>
              <a:t>Air is approximately 20% oxygen</a:t>
            </a:r>
            <a:r>
              <a:rPr lang="en-US" altLang="en-US" baseline="0" dirty="0">
                <a:solidFill>
                  <a:schemeClr val="bg1"/>
                </a:solidFill>
              </a:rPr>
              <a:t> and cannot</a:t>
            </a:r>
            <a:r>
              <a:rPr lang="en-US" altLang="en-US" dirty="0">
                <a:solidFill>
                  <a:schemeClr val="bg1"/>
                </a:solidFill>
              </a:rPr>
              <a:t> be eliminated in grain handling and processing facilities</a:t>
            </a:r>
          </a:p>
          <a:p>
            <a:pPr eaLnBrk="1" hangingPunct="1">
              <a:spcBef>
                <a:spcPct val="0"/>
              </a:spcBef>
            </a:pPr>
            <a:r>
              <a:rPr lang="en-US" altLang="en-US" dirty="0"/>
              <a:t>So what is oxygen? </a:t>
            </a:r>
            <a:r>
              <a:rPr lang="en-US" altLang="en-US" baseline="0" dirty="0"/>
              <a:t> It is the third most abundant chemical element in the universe.   </a:t>
            </a:r>
            <a:endParaRPr lang="en-US" altLang="en-US" dirty="0"/>
          </a:p>
          <a:p>
            <a:pPr eaLnBrk="1" hangingPunct="1">
              <a:spcBef>
                <a:spcPct val="0"/>
              </a:spcBef>
            </a:pPr>
            <a:r>
              <a:rPr lang="en-US" altLang="en-US" dirty="0"/>
              <a:t>It is all around you and not</a:t>
            </a:r>
            <a:r>
              <a:rPr lang="en-US" altLang="en-US" baseline="0" dirty="0"/>
              <a:t> something that can be controlled easily.  </a:t>
            </a:r>
          </a:p>
          <a:p>
            <a:pPr eaLnBrk="1" hangingPunct="1">
              <a:spcBef>
                <a:spcPct val="0"/>
              </a:spcBef>
            </a:pPr>
            <a:r>
              <a:rPr lang="en-US" altLang="en-US" baseline="0" dirty="0">
                <a:latin typeface="Calibri"/>
              </a:rPr>
              <a:t/>
            </a:r>
            <a:br>
              <a:rPr lang="en-US" altLang="en-US" baseline="0" dirty="0">
                <a:latin typeface="Calibri"/>
              </a:rPr>
            </a:br>
            <a:endParaRPr lang="en-US" altLang="en-US" baseline="0" dirty="0">
              <a:latin typeface="Calibri"/>
            </a:endParaRPr>
          </a:p>
          <a:p>
            <a:pPr eaLnBrk="1" hangingPunct="1"/>
            <a:r>
              <a:rPr lang="en-US" altLang="en-US" dirty="0">
                <a:solidFill>
                  <a:schemeClr val="bg1"/>
                </a:solidFill>
              </a:rPr>
              <a:t>Grain dust is always present in grain facilities</a:t>
            </a:r>
          </a:p>
          <a:p>
            <a:r>
              <a:rPr lang="en-US" dirty="0">
                <a:solidFill>
                  <a:schemeClr val="bg1"/>
                </a:solidFill>
              </a:rPr>
              <a:t>One metric ton of grain contains about 1-5 kg of dust. So, h</a:t>
            </a:r>
            <a:r>
              <a:rPr lang="en-US" altLang="en-US" dirty="0">
                <a:solidFill>
                  <a:schemeClr val="bg1"/>
                </a:solidFill>
              </a:rPr>
              <a:t>ousekeeping is key. Whenever we see dust, make sure</a:t>
            </a:r>
            <a:r>
              <a:rPr lang="en-US" altLang="en-US" baseline="0" dirty="0">
                <a:solidFill>
                  <a:schemeClr val="bg1"/>
                </a:solidFill>
              </a:rPr>
              <a:t> to clean.</a:t>
            </a:r>
            <a:endParaRPr lang="en-US" altLang="en-US" dirty="0">
              <a:solidFill>
                <a:schemeClr val="bg1"/>
              </a:solidFill>
            </a:endParaRPr>
          </a:p>
          <a:p>
            <a:pPr eaLnBrk="1" hangingPunct="1"/>
            <a:r>
              <a:rPr lang="en-US" altLang="en-US" dirty="0">
                <a:solidFill>
                  <a:schemeClr val="bg1"/>
                </a:solidFill>
                <a:latin typeface="Calibri"/>
              </a:rPr>
              <a:t/>
            </a:r>
            <a:br>
              <a:rPr lang="en-US" altLang="en-US" dirty="0">
                <a:solidFill>
                  <a:schemeClr val="bg1"/>
                </a:solidFill>
                <a:latin typeface="Calibri"/>
              </a:rPr>
            </a:br>
            <a:endParaRPr lang="en-US" altLang="en-US" dirty="0">
              <a:solidFill>
                <a:schemeClr val="bg1"/>
              </a:solidFill>
              <a:latin typeface="Calibri"/>
            </a:endParaRPr>
          </a:p>
          <a:p>
            <a:pPr eaLnBrk="1" hangingPunct="1">
              <a:spcBef>
                <a:spcPct val="0"/>
              </a:spcBef>
            </a:pPr>
            <a:r>
              <a:rPr lang="en-US" altLang="en-US" dirty="0"/>
              <a:t>What do you think are some potential ignition sources in your facility?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There are several different potential contributing factors listed here that could provide the spark or heat needed for an explosion.  I talked about the fire triangle, all you really need is oxygen, fuel and an ignition source to create a fire, but if you add the two additional elements, confinement and dispersion, you have an explosion, so it is important to reduce the possibility of an ignition source through behavioral and engineering controls.  These include preventive maintenance grating on dump pits to prevent tramp metal from being introduced to a system as well as hot work permits when performing welding activities.  This is the second area that can be controlled of the five elements needed for an explosion.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r>
              <a:rPr lang="en-US" altLang="en-US" dirty="0">
                <a:solidFill>
                  <a:schemeClr val="bg1"/>
                </a:solidFill>
              </a:rPr>
              <a:t>The particle size of dust is very small and the</a:t>
            </a:r>
            <a:r>
              <a:rPr lang="en-US" altLang="en-US" baseline="0" dirty="0">
                <a:solidFill>
                  <a:schemeClr val="bg1"/>
                </a:solidFill>
              </a:rPr>
              <a:t> dust particles gets dispersed in air as dust clouds. Dispersion of dust, in air, leads to secondary explosion. The dispersed dust also settles on the surfaces of equipment or on the walls. This settled dust could lead to primary explosion.</a:t>
            </a:r>
            <a:endParaRPr lang="en-US" altLang="en-US" dirty="0">
              <a:solidFill>
                <a:schemeClr val="bg1"/>
              </a:solidFill>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Dispersion is the effect of moving the cloud of dust from one place to another, may it be by mechanical processes such as transporting grain or occur during unloading.  In addition, dispersion often happens as the result of a primary explosion, which will be discussed later in this lesson.  The best way to control dispersion is through good housekeeping, by preventing dust accumulation in areas that can’t always been seen, such as high ledges.  In addition, mineral oil can be applied to reduce the amount of dust generated and there are other engineering controls that will be discussed later in this course.  </a:t>
            </a: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So far we have discussed almost all of the elements needed for an explosion, the last is confinement.  Confinement doesn’t always mean an enclosed space, it really means restricted movement.  </a:t>
            </a:r>
            <a:endParaRPr lang="es-PR"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t>There are several places in a grain handling facility that are confined, can you think of a few…Several of these areas also have some of the other elements required for an explosion. Some</a:t>
            </a:r>
            <a:r>
              <a:rPr lang="en-US" altLang="en-US" baseline="0" dirty="0"/>
              <a:t> examples of confined space are: The building itself (dust dispersed in air), conveying/handling equipment, dust collectors.</a:t>
            </a:r>
            <a:endParaRPr lang="en-US"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r>
              <a:rPr lang="en-US" altLang="en-US" dirty="0">
                <a:solidFill>
                  <a:schemeClr val="bg1"/>
                </a:solidFill>
                <a:latin typeface="Calibri"/>
              </a:rPr>
              <a:t/>
            </a:r>
            <a:br>
              <a:rPr lang="en-US" altLang="en-US" dirty="0">
                <a:solidFill>
                  <a:schemeClr val="bg1"/>
                </a:solidFill>
                <a:latin typeface="Calibri"/>
              </a:rPr>
            </a:br>
            <a:endParaRPr lang="en-US" altLang="en-US" dirty="0">
              <a:solidFill>
                <a:schemeClr val="bg1"/>
              </a:solidFill>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133E1CA-401F-4E70-88F3-468296A85953}"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217831986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Graphic: permission granted from BS&amp;B Systems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575566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Graphic: permission granted from BS&amp;B Systems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15850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a:t>
            </a:r>
            <a:r>
              <a:rPr lang="en-US" smtClean="0"/>
              <a:t>have looked </a:t>
            </a:r>
            <a:r>
              <a:rPr lang="en-US" dirty="0" smtClean="0"/>
              <a:t>into</a:t>
            </a:r>
            <a:r>
              <a:rPr lang="en-US" baseline="0" dirty="0" smtClean="0"/>
              <a:t> some of the safety precautions for grain handling equipment </a:t>
            </a:r>
            <a:r>
              <a:rPr lang="en-US" baseline="0" smtClean="0"/>
              <a:t>and learned </a:t>
            </a:r>
            <a:r>
              <a:rPr lang="en-US" baseline="0" dirty="0" smtClean="0"/>
              <a:t>about dust explosion suppression devices.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06866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779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a:t>
            </a:r>
            <a:r>
              <a:rPr lang="en-US" baseline="0" dirty="0"/>
              <a:t> dust explosions originate from a fire or a primary explosion from the ignition of dust. This primary explosion spreads the dust collected in surfaces as dust cloud or disperses within the confined space. The ignition from the primary source then ignites the dust cloud and leads to the major secondary explosion. The secondary explosion is more devastating and the magnitude of secondary explosion could destroy the facility.</a:t>
            </a:r>
            <a:endParaRPr lang="en-US" dirty="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19</a:t>
            </a:fld>
            <a:endParaRPr lang="en-US"/>
          </a:p>
        </p:txBody>
      </p:sp>
    </p:spTree>
    <p:extLst>
      <p:ext uri="{BB962C8B-B14F-4D97-AF65-F5344CB8AC3E}">
        <p14:creationId xmlns:p14="http://schemas.microsoft.com/office/powerpoint/2010/main" val="1821684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dirty="0" smtClean="0"/>
              <a:t>Ignition source (grain),</a:t>
            </a:r>
            <a:r>
              <a:rPr lang="en-US" b="0" baseline="0" dirty="0" smtClean="0"/>
              <a:t> </a:t>
            </a:r>
            <a:r>
              <a:rPr lang="en-US" b="0" dirty="0" smtClean="0"/>
              <a:t>Fuel</a:t>
            </a:r>
            <a:r>
              <a:rPr lang="en-US" b="0" baseline="0" dirty="0" smtClean="0"/>
              <a:t> (spark), Oxygen, Dispersion, and Confinement</a:t>
            </a:r>
          </a:p>
          <a:p>
            <a:pPr marL="228600" indent="-228600">
              <a:buAutoNum type="arabicPeriod"/>
            </a:pPr>
            <a:r>
              <a:rPr lang="en-US" b="0" baseline="0" dirty="0" smtClean="0"/>
              <a:t>We see additional grain dust explosions in the spring, as well as other times of the year when grain is transported</a:t>
            </a:r>
          </a:p>
          <a:p>
            <a:pPr marL="0" indent="0">
              <a:buNone/>
            </a:pPr>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20</a:t>
            </a:fld>
            <a:endParaRPr lang="en-US"/>
          </a:p>
        </p:txBody>
      </p:sp>
    </p:spTree>
    <p:extLst>
      <p:ext uri="{BB962C8B-B14F-4D97-AF65-F5344CB8AC3E}">
        <p14:creationId xmlns:p14="http://schemas.microsoft.com/office/powerpoint/2010/main" val="399324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21</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 will be learning about</a:t>
            </a:r>
            <a:r>
              <a:rPr lang="en-US" baseline="0" dirty="0"/>
              <a:t> the properties of grain dust that relate to grain dust explosion.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624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021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rtl="0"/>
            <a:r>
              <a:rPr lang="en-US" b="0" i="0" u="none" strike="noStrike" baseline="0" dirty="0">
                <a:solidFill>
                  <a:srgbClr val="FF0000"/>
                </a:solidFill>
                <a:latin typeface="Cambria"/>
              </a:rPr>
              <a:t>Have participants brainstorm possible sources</a:t>
            </a:r>
          </a:p>
          <a:p>
            <a:pPr marR="0" lvl="0" algn="l" rtl="0"/>
            <a:r>
              <a:rPr lang="en-US" b="0" i="0" u="none" strike="noStrike" baseline="0" dirty="0">
                <a:solidFill>
                  <a:srgbClr val="4F81BD"/>
                </a:solidFill>
                <a:latin typeface="Cambria"/>
              </a:rPr>
              <a:t>Show the leading sources: often, the source of the explosion is not known as it is difficult to find where the initial spark came from. </a:t>
            </a:r>
          </a:p>
          <a:p>
            <a:pPr marR="0" lvl="0" algn="l" rtl="0"/>
            <a:r>
              <a:rPr lang="en-US" b="0" i="0" u="none" strike="noStrike" baseline="0" dirty="0">
                <a:solidFill>
                  <a:srgbClr val="4F81BD"/>
                </a:solidFill>
                <a:latin typeface="Cambria"/>
              </a:rPr>
              <a:t>Discuss whether any of these are present in their current </a:t>
            </a:r>
            <a:r>
              <a:rPr lang="en-US" b="0" i="0" u="none" strike="noStrike" baseline="0" dirty="0" smtClean="0">
                <a:solidFill>
                  <a:srgbClr val="4F81BD"/>
                </a:solidFill>
                <a:latin typeface="Cambria"/>
              </a:rPr>
              <a:t>location</a:t>
            </a:r>
          </a:p>
          <a:p>
            <a:r>
              <a:rPr lang="en-US" dirty="0" smtClean="0"/>
              <a:t>Other sources: flame or glowing embers;</a:t>
            </a:r>
            <a:r>
              <a:rPr lang="en-US" baseline="0" dirty="0" smtClean="0"/>
              <a:t> hot surfaces; </a:t>
            </a:r>
            <a:endParaRPr lang="en-US"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71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2</a:t>
            </a:fld>
            <a:endParaRPr lang="en-US"/>
          </a:p>
        </p:txBody>
      </p:sp>
    </p:spTree>
    <p:extLst>
      <p:ext uri="{BB962C8B-B14F-4D97-AF65-F5344CB8AC3E}">
        <p14:creationId xmlns:p14="http://schemas.microsoft.com/office/powerpoint/2010/main" val="306548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Aligned with the dust explosion pentagon, there are</a:t>
            </a:r>
            <a:r>
              <a:rPr lang="en-US" altLang="en-US" baseline="0" dirty="0">
                <a:latin typeface="Arial" panose="020B0604020202020204" pitchFamily="34" charset="0"/>
              </a:rPr>
              <a:t> several factors that must be considered to assess the grain dust explosion threats and dangers. Fuel/dust type, equipment used (that includes electrical, mechanical, motors, </a:t>
            </a:r>
            <a:r>
              <a:rPr lang="en-US" altLang="en-US" baseline="0" dirty="0" err="1">
                <a:latin typeface="Arial" panose="020B0604020202020204" pitchFamily="34" charset="0"/>
              </a:rPr>
              <a:t>etc</a:t>
            </a:r>
            <a:r>
              <a:rPr lang="en-US" altLang="en-US" baseline="0" dirty="0">
                <a:latin typeface="Arial" panose="020B0604020202020204" pitchFamily="34" charset="0"/>
              </a:rPr>
              <a:t>), processes that produce or use dust (hammer mill, roller mill, dust collectors, </a:t>
            </a:r>
            <a:r>
              <a:rPr lang="en-US" altLang="en-US" baseline="0" dirty="0" err="1">
                <a:latin typeface="Arial" panose="020B0604020202020204" pitchFamily="34" charset="0"/>
              </a:rPr>
              <a:t>etc</a:t>
            </a:r>
            <a:r>
              <a:rPr lang="en-US" altLang="en-US" baseline="0" dirty="0">
                <a:latin typeface="Arial" panose="020B0604020202020204" pitchFamily="34" charset="0"/>
              </a:rPr>
              <a:t>), facility (open or with confined space), ignition sources (open electrical wires, sparks, </a:t>
            </a:r>
            <a:r>
              <a:rPr lang="en-US" altLang="en-US" baseline="0" dirty="0" err="1">
                <a:latin typeface="Arial" panose="020B0604020202020204" pitchFamily="34" charset="0"/>
              </a:rPr>
              <a:t>etc</a:t>
            </a:r>
            <a:r>
              <a:rPr lang="en-US" altLang="en-US" baseline="0" dirty="0">
                <a:latin typeface="Arial" panose="020B0604020202020204" pitchFamily="34" charset="0"/>
              </a:rPr>
              <a:t>) and dust dispersion.</a:t>
            </a:r>
            <a:endParaRPr lang="en-US" altLang="en-US" dirty="0">
              <a:latin typeface="Arial" panose="020B0604020202020204" pitchFamily="34" charset="0"/>
            </a:endParaRPr>
          </a:p>
          <a:p>
            <a:pPr eaLnBrk="1" hangingPunct="1"/>
            <a:r>
              <a:rPr lang="en-US" altLang="en-US" dirty="0">
                <a:latin typeface="Arial" panose="020B0604020202020204" pitchFamily="34" charset="0"/>
              </a:rPr>
              <a:t>Actually there are several elements to take into account when assessing an installation to determine if there is a fire hazard or combustible dust explosion. This chart summarizes these factors:</a:t>
            </a:r>
            <a:r>
              <a:rPr lang="es-ES" altLang="en-US" dirty="0">
                <a:latin typeface="Arial" panose="020B0604020202020204" pitchFamily="34" charset="0"/>
              </a:rPr>
              <a:t> </a:t>
            </a:r>
            <a:r>
              <a:rPr lang="en-US" altLang="en-US" dirty="0">
                <a:latin typeface="Arial" panose="020B0604020202020204" pitchFamily="34" charset="0"/>
              </a:rPr>
              <a:t>Materials that can be combustible when particle size is </a:t>
            </a:r>
            <a:r>
              <a:rPr lang="en-US" altLang="en-US" dirty="0" smtClean="0">
                <a:latin typeface="Arial" panose="020B0604020202020204" pitchFamily="34" charset="0"/>
              </a:rPr>
              <a:t>reduced;</a:t>
            </a:r>
            <a:r>
              <a:rPr lang="en-US" altLang="en-US" baseline="0" dirty="0" smtClean="0">
                <a:latin typeface="Arial" panose="020B0604020202020204" pitchFamily="34" charset="0"/>
              </a:rPr>
              <a:t> </a:t>
            </a:r>
            <a:r>
              <a:rPr lang="en-US" altLang="en-US" dirty="0" smtClean="0">
                <a:latin typeface="Arial" panose="020B0604020202020204" pitchFamily="34" charset="0"/>
              </a:rPr>
              <a:t> </a:t>
            </a:r>
            <a:r>
              <a:rPr lang="es-ES" altLang="en-US" dirty="0" err="1" smtClean="0">
                <a:latin typeface="Arial" panose="020B0604020202020204" pitchFamily="34" charset="0"/>
              </a:rPr>
              <a:t>Processes</a:t>
            </a:r>
            <a:r>
              <a:rPr lang="es-ES" altLang="en-US" dirty="0" smtClean="0">
                <a:latin typeface="Arial" panose="020B0604020202020204" pitchFamily="34" charset="0"/>
              </a:rPr>
              <a:t> </a:t>
            </a:r>
            <a:r>
              <a:rPr lang="es-ES" altLang="en-US" dirty="0" err="1" smtClean="0">
                <a:latin typeface="Arial" panose="020B0604020202020204" pitchFamily="34" charset="0"/>
              </a:rPr>
              <a:t>that</a:t>
            </a:r>
            <a:r>
              <a:rPr lang="es-ES" altLang="en-US" baseline="0" dirty="0" smtClean="0">
                <a:latin typeface="Arial" panose="020B0604020202020204" pitchFamily="34" charset="0"/>
              </a:rPr>
              <a:t> </a:t>
            </a:r>
            <a:r>
              <a:rPr lang="es-ES" altLang="en-US" dirty="0" smtClean="0">
                <a:latin typeface="Arial" panose="020B0604020202020204" pitchFamily="34" charset="0"/>
              </a:rPr>
              <a:t>use </a:t>
            </a:r>
            <a:r>
              <a:rPr lang="es-ES" altLang="en-US" dirty="0">
                <a:latin typeface="Arial" panose="020B0604020202020204" pitchFamily="34" charset="0"/>
              </a:rPr>
              <a:t>(</a:t>
            </a:r>
            <a:r>
              <a:rPr lang="es-ES" altLang="en-US" dirty="0" err="1">
                <a:latin typeface="Arial" panose="020B0604020202020204" pitchFamily="34" charset="0"/>
              </a:rPr>
              <a:t>cleaning</a:t>
            </a:r>
            <a:r>
              <a:rPr lang="es-ES" altLang="en-US" dirty="0">
                <a:latin typeface="Arial" panose="020B0604020202020204" pitchFamily="34" charset="0"/>
              </a:rPr>
              <a:t> </a:t>
            </a:r>
            <a:r>
              <a:rPr lang="es-ES" altLang="en-US" dirty="0" err="1">
                <a:latin typeface="Arial" panose="020B0604020202020204" pitchFamily="34" charset="0"/>
              </a:rPr>
              <a:t>processes</a:t>
            </a:r>
            <a:r>
              <a:rPr lang="es-ES" altLang="en-US" dirty="0" smtClean="0">
                <a:latin typeface="Arial" panose="020B0604020202020204" pitchFamily="34" charset="0"/>
              </a:rPr>
              <a:t>), </a:t>
            </a:r>
            <a:r>
              <a:rPr lang="en-US" altLang="en-US" dirty="0" smtClean="0">
                <a:latin typeface="Arial" panose="020B0604020202020204" pitchFamily="34" charset="0"/>
              </a:rPr>
              <a:t>consume </a:t>
            </a:r>
            <a:r>
              <a:rPr lang="en-US" altLang="en-US" dirty="0">
                <a:latin typeface="Arial" panose="020B0604020202020204" pitchFamily="34" charset="0"/>
              </a:rPr>
              <a:t>(as part of its raw material</a:t>
            </a:r>
            <a:r>
              <a:rPr lang="en-US" altLang="en-US" dirty="0" smtClean="0">
                <a:latin typeface="Arial" panose="020B0604020202020204" pitchFamily="34" charset="0"/>
              </a:rPr>
              <a:t>) </a:t>
            </a:r>
            <a:r>
              <a:rPr lang="en-US" altLang="en-US" dirty="0">
                <a:latin typeface="Arial" panose="020B0604020202020204" pitchFamily="34" charset="0"/>
              </a:rPr>
              <a:t>or produce </a:t>
            </a:r>
            <a:r>
              <a:rPr lang="en-US" altLang="en-US" dirty="0" smtClean="0">
                <a:latin typeface="Arial" panose="020B0604020202020204" pitchFamily="34" charset="0"/>
              </a:rPr>
              <a:t>combustible</a:t>
            </a:r>
            <a:r>
              <a:rPr lang="en-US" altLang="en-US" baseline="0" dirty="0" smtClean="0">
                <a:latin typeface="Arial" panose="020B0604020202020204" pitchFamily="34" charset="0"/>
              </a:rPr>
              <a:t> </a:t>
            </a:r>
            <a:r>
              <a:rPr lang="en-US" altLang="en-US" dirty="0" smtClean="0">
                <a:latin typeface="Arial" panose="020B0604020202020204" pitchFamily="34" charset="0"/>
              </a:rPr>
              <a:t>dusts;</a:t>
            </a:r>
            <a:r>
              <a:rPr lang="en-US" altLang="en-US" baseline="0" dirty="0" smtClean="0">
                <a:latin typeface="Arial" panose="020B0604020202020204" pitchFamily="34" charset="0"/>
              </a:rPr>
              <a:t> </a:t>
            </a:r>
            <a:r>
              <a:rPr lang="en-US" altLang="en-US" dirty="0" smtClean="0">
                <a:latin typeface="Arial" panose="020B0604020202020204" pitchFamily="34" charset="0"/>
              </a:rPr>
              <a:t>Equipment </a:t>
            </a:r>
            <a:r>
              <a:rPr lang="en-US" altLang="en-US" dirty="0">
                <a:latin typeface="Arial" panose="020B0604020202020204" pitchFamily="34" charset="0"/>
              </a:rPr>
              <a:t>on which dust can concentrate or are not appropriate for the electrical rating of </a:t>
            </a:r>
            <a:r>
              <a:rPr lang="en-US" altLang="en-US" dirty="0" smtClean="0">
                <a:latin typeface="Arial" panose="020B0604020202020204" pitchFamily="34" charset="0"/>
              </a:rPr>
              <a:t>that area; </a:t>
            </a:r>
            <a:r>
              <a:rPr lang="en-US" altLang="en-US" dirty="0">
                <a:latin typeface="Arial" panose="020B0604020202020204" pitchFamily="34" charset="0"/>
              </a:rPr>
              <a:t>Open areas where combustible dust may </a:t>
            </a:r>
            <a:r>
              <a:rPr lang="en-US" altLang="en-US" dirty="0" smtClean="0">
                <a:latin typeface="Arial" panose="020B0604020202020204" pitchFamily="34" charset="0"/>
              </a:rPr>
              <a:t>accumulate;  </a:t>
            </a:r>
            <a:r>
              <a:rPr lang="en-US" altLang="en-US" dirty="0">
                <a:latin typeface="Arial" panose="020B0604020202020204" pitchFamily="34" charset="0"/>
              </a:rPr>
              <a:t>Hidden areas where combustible dust may </a:t>
            </a:r>
            <a:r>
              <a:rPr lang="en-US" altLang="en-US" dirty="0" smtClean="0">
                <a:latin typeface="Arial" panose="020B0604020202020204" pitchFamily="34" charset="0"/>
              </a:rPr>
              <a:t>accumulate,</a:t>
            </a:r>
            <a:r>
              <a:rPr lang="en-US" altLang="en-US" baseline="0" dirty="0" smtClean="0">
                <a:latin typeface="Arial" panose="020B0604020202020204" pitchFamily="34" charset="0"/>
              </a:rPr>
              <a:t> and</a:t>
            </a:r>
            <a:r>
              <a:rPr lang="en-US" altLang="en-US" dirty="0" smtClean="0">
                <a:latin typeface="Arial" panose="020B0604020202020204" pitchFamily="34" charset="0"/>
              </a:rPr>
              <a:t> </a:t>
            </a:r>
            <a:r>
              <a:rPr lang="en-US" altLang="en-US" dirty="0">
                <a:latin typeface="Arial" panose="020B0604020202020204" pitchFamily="34" charset="0"/>
              </a:rPr>
              <a:t>Means by which dust can be dispersed in the </a:t>
            </a:r>
            <a:r>
              <a:rPr lang="en-US" altLang="en-US" dirty="0" smtClean="0">
                <a:latin typeface="Arial" panose="020B0604020202020204" pitchFamily="34" charset="0"/>
              </a:rPr>
              <a:t>air.</a:t>
            </a:r>
            <a:endParaRPr lang="en-US" altLang="en-US" dirty="0">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A285D9-BE2E-4377-8ED6-10035FB5423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2786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past history of grain dust explosions, at most incidents (about 60%), the primary location</a:t>
            </a:r>
            <a:r>
              <a:rPr lang="en-US" baseline="0" dirty="0"/>
              <a:t> where the incident happened remains a mystery. Can anybody guess, why we couldn’t locate the exact place where the dust explosion originated? Yes, when dust explodes the pressure is so high that it damages everything in the vicinity. The other major location is the bucket elevator. With constant moving of grains, there is continuous dust generation. And with moving mechanical parts, there is always a high probability of an ignition source developing from the moving mechanical parts. In this workshop, we will learn about some preventive precautions for bucket elevators and other mechanical handling devices. In addition, we will be covering the general maintenance of material handling and other equipment that are used by the grain handling and processing industry.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8350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 – similar to chemicals, is explosive. If</a:t>
            </a:r>
            <a:r>
              <a:rPr lang="en-US" baseline="0" dirty="0"/>
              <a:t> there is any ignition due to sparks or any other fire source, dust will explode. The low moisture, high surface area of this small dust particles, high ash content make them to explode instantly.  This simultaneous explosion and burning leads to flame propagation. The explosion of minute suspended dust particles will add to the explosion and increases the pressure of flame propagation.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573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wants to know:</a:t>
            </a:r>
            <a:r>
              <a:rPr lang="en-US" baseline="0" dirty="0"/>
              <a:t> how much dust can I get a way with?!? The answer is really </a:t>
            </a:r>
            <a:r>
              <a:rPr lang="en-US" b="1" baseline="0" dirty="0"/>
              <a:t>NONE</a:t>
            </a:r>
            <a:r>
              <a:rPr lang="en-US" baseline="0" dirty="0"/>
              <a:t>. Keep your facility as clean as possible. In an animal feed mill, grain elevator or flour mill there will always be dust and there will be times of the year when you will have more dust. We cannot stress enough the importance of housekeeping. Remember: housekeeping is not part of your job or an extra part of your job when you have time. Housekeeping IS your job</a:t>
            </a:r>
            <a:r>
              <a:rPr lang="en-US" baseline="0" dirty="0" smtClean="0"/>
              <a:t>.</a:t>
            </a:r>
            <a:endParaRPr lang="en-US" baseline="0" dirty="0">
              <a:latin typeface="Calibri"/>
            </a:endParaRPr>
          </a:p>
          <a:p>
            <a:r>
              <a:rPr lang="en-US" sz="1200" b="0" baseline="0" dirty="0">
                <a:solidFill>
                  <a:srgbClr val="FF0000"/>
                </a:solidFill>
              </a:rPr>
              <a:t>We have permission to use the quote, but not his name. Craig from Cargill, he is listed in the acknowledgements at the very end. </a:t>
            </a:r>
          </a:p>
          <a:p>
            <a:r>
              <a:rPr lang="en-US" sz="1200" b="0" baseline="0" dirty="0">
                <a:solidFill>
                  <a:srgbClr val="FF0000"/>
                </a:solidFill>
              </a:rPr>
              <a:t>Suspended dust concentrations of this type represent a severely dense cloud through which a 100 watt light bulb cannot be seen at a distance of approximately 3 m or your hand cannot be seen at arm’s length. Such concentrations make breathing extremely difficult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7377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understand</a:t>
            </a:r>
            <a:r>
              <a:rPr lang="en-US" baseline="0" dirty="0"/>
              <a:t> particle size is to </a:t>
            </a:r>
            <a:r>
              <a:rPr lang="en-US" baseline="0"/>
              <a:t>compare dust with the other </a:t>
            </a:r>
            <a:r>
              <a:rPr lang="en-US" baseline="0" dirty="0"/>
              <a:t>small things listed in the table. As we can see dust has similarly small particles as mold spores and the fine flour – all very small.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134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problem?</a:t>
            </a:r>
          </a:p>
          <a:p>
            <a:r>
              <a:rPr lang="en-US" b="0" dirty="0"/>
              <a:t>Yes, it</a:t>
            </a:r>
            <a:r>
              <a:rPr lang="en-US" b="0" baseline="0" dirty="0"/>
              <a:t> is a problem. This amount of dust can fuel a secondary explosion. A primary explosion will throw this dust into the air and fuel a secondary explosion. Also, this picture shows us the dust collection in hidden areas or in the places (within the facility) that were not frequently used. This accumulation of the dust in not so frequently used areas then becomes a potential  fuel source.  In addition, the dust also has the potential to become an ignition source due to friction with the turning of the valve, and will cause the accumulated dust on the valve and pipe to become airborne. There are two problems here – an ignition source and disturbance of dust.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2354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Whenever</a:t>
            </a:r>
            <a:r>
              <a:rPr lang="en-US" baseline="0" dirty="0"/>
              <a:t> we ignite any material, there will be release of energy (similar to burning coal for electricity generation). Unfortunately, in grain handling and processing industry, we are dealing with fine and dry dust particles that burn instantaneously. And here we are not talking about burning a single particle, but millions and billions of dust particles that are suspended in air as dust cloud or settled in the floor or walls or on top of equipment in our facility. If this millions and billions of dust particles ignite and burn at a single instance, we could imagine the amount of heat that it could produce and we all know the resulting effects from this burning – a devastating explosion that completely damages the facility.</a:t>
            </a:r>
          </a:p>
          <a:p>
            <a:r>
              <a:rPr lang="en-US" dirty="0"/>
              <a:t>Minimum explosion concentration (MEC)</a:t>
            </a:r>
            <a:r>
              <a:rPr lang="en-US" baseline="0" dirty="0"/>
              <a:t> </a:t>
            </a:r>
            <a:r>
              <a:rPr lang="en-US" dirty="0"/>
              <a:t>is the</a:t>
            </a:r>
            <a:r>
              <a:rPr lang="en-US" baseline="0" dirty="0"/>
              <a:t> concentration of dust required to initiate an explosion. Minimum explosion concentration varies based on their particle size, moisture content, environmental humidity, distance from ignition source, etc. If the particle size of dust is higher or if the moisture content, environmental relative humidity is high, then the MEC will be high. i.e. the threshold level to start an explosion will be high. Optimum explosive concentration (OEC) is the concentration of dust that could explode even at a lower temperature spark from an ignition source.</a:t>
            </a:r>
            <a:endParaRPr lang="en-US" dirty="0"/>
          </a:p>
          <a:p>
            <a:r>
              <a:rPr lang="en-US" dirty="0"/>
              <a:t>Though the MEC</a:t>
            </a:r>
            <a:r>
              <a:rPr lang="en-US" baseline="0" dirty="0"/>
              <a:t> is lower than the OEC, presence of dust at minimum EC could trigger a primary dust explosion. So it is our duty to clean up dust and be careful that the level does not reach to OEC level. Dust at OEC level could aid a secondary dust explosion.</a:t>
            </a:r>
          </a:p>
          <a:p>
            <a:endParaRPr lang="en-US" baseline="0" dirty="0"/>
          </a:p>
          <a:p>
            <a:r>
              <a:rPr lang="en-US" dirty="0"/>
              <a:t>Data from U.S. Bureau of Mines</a:t>
            </a:r>
          </a:p>
          <a:p>
            <a:r>
              <a:rPr lang="en-US" dirty="0"/>
              <a:t>“Maximum explosive pressures can exceed 100 psi with the maximum rate of rise of pressure approaching up to 8500 [psi per second] which is an indication of the intensity and speed of a grain dust explosion. When the rate of rise of pressure is higher, explosions are more severe.” – James E. Maness, “Grain Industry’s approach to Dust Explosions”  </a:t>
            </a:r>
          </a:p>
          <a:p>
            <a:endParaRPr lang="en-US" dirty="0">
              <a:solidFill>
                <a:srgbClr val="FF0000"/>
              </a:solidFill>
            </a:endParaRPr>
          </a:p>
          <a:p>
            <a:r>
              <a:rPr lang="en-US" dirty="0">
                <a:solidFill>
                  <a:srgbClr val="FF0000"/>
                </a:solidFill>
              </a:rPr>
              <a:t>James. E. Maness has giving his permission</a:t>
            </a:r>
            <a:r>
              <a:rPr lang="en-US" baseline="0" dirty="0">
                <a:solidFill>
                  <a:srgbClr val="FF0000"/>
                </a:solidFill>
              </a:rPr>
              <a:t> to use the quote.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A753-1343-47B9-B854-62575319B1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06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lists the lower limit of grain dust explosive concentration limit, ignition temperature, explosive pressure and the rate of pressure. From this table we could see that the lower limit, at which an</a:t>
            </a:r>
            <a:r>
              <a:rPr lang="en-US" baseline="0" dirty="0"/>
              <a:t> explosion could happen, is very low for most of the grain based dusts. As a safety precaution, if there is too much dust in the air of deposited on the walls, it will be better to stop the operations and clean the place by removing all suspended and settled dust particles.</a:t>
            </a:r>
          </a:p>
          <a:p>
            <a:r>
              <a:rPr lang="en-US" baseline="0" dirty="0"/>
              <a:t>Most of the dust particles could ignite above around 200 </a:t>
            </a:r>
            <a:r>
              <a:rPr lang="en-US" baseline="0" dirty="0" err="1"/>
              <a:t>deg</a:t>
            </a:r>
            <a:r>
              <a:rPr lang="en-US" baseline="0" dirty="0"/>
              <a:t> C. Can anybody guess the temperature from a welding spark? We will be covering the temperature details in next slide. So, we could see that a spark or minimum temperature is required to ignite the grain dust. A primary explosion from this dust ignition could lead to a major secondary explosion. </a:t>
            </a:r>
          </a:p>
          <a:p>
            <a:r>
              <a:rPr lang="en-US" baseline="0" dirty="0"/>
              <a:t>In the previous slide, we saw that most facilities fail at or below 25 psi. But, the pressures developed from grain dust explosion is almost 4 times the magnitude. Now you could relate this to the pictures/videos that you see from a grain dust explosion incident. The facilities are usually completed damaged.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716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c</a:t>
            </a:r>
          </a:p>
          <a:p>
            <a:pPr marL="228600" marR="0" lvl="0" indent="-228600" rtl="0">
              <a:buAutoNum type="arabicPeriod"/>
            </a:pPr>
            <a:r>
              <a:rPr lang="en-US" b="0" i="0" u="none" strike="noStrike" baseline="0" dirty="0">
                <a:solidFill>
                  <a:srgbClr val="4F81BD"/>
                </a:solidFill>
                <a:latin typeface="Cambria"/>
              </a:rPr>
              <a: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909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a:t>
            </a:r>
            <a:r>
              <a:rPr lang="en-US" baseline="0" dirty="0"/>
              <a:t> the small size of dust with heat from a spark can cause an explosion. Any of these will easily generate enough heat to ignite dust.</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77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a:t>
            </a:fld>
            <a:endParaRPr lang="en-US"/>
          </a:p>
        </p:txBody>
      </p:sp>
    </p:spTree>
    <p:extLst>
      <p:ext uri="{BB962C8B-B14F-4D97-AF65-F5344CB8AC3E}">
        <p14:creationId xmlns:p14="http://schemas.microsoft.com/office/powerpoint/2010/main" val="2550979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Society for Testing and Materials (ASTM) and National Fire Protection Association (NFPA) has specific standards and recommendations for classifying powders based on combustibility. For determining the appropriate fire and explosion protection options, the powder has to be tested based on ASTM standards. All the tests are influenced by moisture content and the particle size of powders. Most of the testing laboratories prepare samples for testing such that the particle size is less than 75 µm and moisture content is less than 5%. Some of the tests are given below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503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Minimum ignition energy would give an approximate temperature</a:t>
            </a:r>
            <a:r>
              <a:rPr lang="en-US" baseline="0" dirty="0"/>
              <a:t> at which a dust layer or a cloud could ignite. Similarly, the minimum </a:t>
            </a:r>
            <a:r>
              <a:rPr lang="en-US" baseline="0" dirty="0" err="1"/>
              <a:t>explosible</a:t>
            </a:r>
            <a:r>
              <a:rPr lang="en-US" baseline="0" dirty="0"/>
              <a:t> concentration would give a measure of the dust cloud/dust concentration in air that could lead to a secondary explosion.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945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testing, it is important to test for the minimum ignition temperature of dust cloud and dust layer. Dust clouds are more related to secondary explosion which will have a higher magnitude of pressure and pressure rate. While, minimum ignition temperature of dust layer is related to the primary explosion where an ignition source could ignite or burn the dust particle in the vicinity. We all know that a primary explosion could lead to a major secondary explosion.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356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b</a:t>
            </a:r>
          </a:p>
          <a:p>
            <a:pPr marL="228600" marR="0" lvl="0" indent="-228600" rtl="0">
              <a:buAutoNum type="arabicPeriod"/>
            </a:pPr>
            <a:r>
              <a:rPr lang="en-US" b="0" i="0" u="none" strike="noStrike" baseline="0" dirty="0">
                <a:solidFill>
                  <a:srgbClr val="4F81BD"/>
                </a:solidFill>
                <a:latin typeface="Cambria"/>
              </a:rPr>
              <a: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538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4883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115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562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 learning about</a:t>
            </a:r>
            <a:r>
              <a:rPr lang="en-US" baseline="0" dirty="0" smtClean="0"/>
              <a:t> where dust is generated, good housekeeping practices, and grain handling techniques to minimize dust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7195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9947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a:p>
            <a:r>
              <a:rPr lang="en-US" i="1" dirty="0"/>
              <a:t>Have the participants discuss a particular</a:t>
            </a:r>
            <a:r>
              <a:rPr lang="en-US" i="1" baseline="0" dirty="0"/>
              <a:t> place and then share within bigger groups or with the whole class. Also, look at the poster again, in each place 1-7 where is there a potential pentagon?</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998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first module we will show</a:t>
            </a:r>
            <a:r>
              <a:rPr lang="en-US" baseline="0" dirty="0"/>
              <a:t> the perils of grain dust explosion and the devastating damage an explosion can cause to an industry and a facility.</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a:t>
            </a:fld>
            <a:endParaRPr lang="en-US"/>
          </a:p>
        </p:txBody>
      </p:sp>
    </p:spTree>
    <p:extLst>
      <p:ext uri="{BB962C8B-B14F-4D97-AF65-F5344CB8AC3E}">
        <p14:creationId xmlns:p14="http://schemas.microsoft.com/office/powerpoint/2010/main" val="1774898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rtl="0"/>
            <a:r>
              <a:rPr lang="en-US" b="0" i="0" u="none" strike="noStrike" baseline="0" dirty="0">
                <a:solidFill>
                  <a:srgbClr val="4F81BD"/>
                </a:solidFill>
                <a:latin typeface="Cambria"/>
              </a:rPr>
              <a:t>Discuss where the dust gets generated</a:t>
            </a:r>
          </a:p>
          <a:p>
            <a:pPr marR="0" lvl="1" rtl="0"/>
            <a:r>
              <a:rPr lang="en-US" b="0" i="0" u="none" strike="noStrike" baseline="0" dirty="0">
                <a:solidFill>
                  <a:srgbClr val="4F81BD"/>
                </a:solidFill>
                <a:latin typeface="Cambria"/>
              </a:rPr>
              <a:t>Brainstorm places in their facility where grain moves</a:t>
            </a:r>
          </a:p>
          <a:p>
            <a:pPr marR="0" lvl="1" rtl="0"/>
            <a:r>
              <a:rPr lang="en-US" b="0" i="0" u="none" strike="noStrike" baseline="0" dirty="0">
                <a:solidFill>
                  <a:srgbClr val="4F81BD"/>
                </a:solidFill>
                <a:latin typeface="Cambria"/>
              </a:rPr>
              <a:t>List the normal and exceptional places, especially if any are missed in the brainstorm</a:t>
            </a:r>
          </a:p>
          <a:p>
            <a:pPr marR="0" lvl="1" rtl="0"/>
            <a:r>
              <a:rPr lang="en-US" b="0" i="0" u="none" strike="noStrike" baseline="0" dirty="0">
                <a:solidFill>
                  <a:srgbClr val="4F81BD"/>
                </a:solidFill>
                <a:latin typeface="Cambria"/>
              </a:rPr>
              <a:t>Most dust is from corn.</a:t>
            </a:r>
          </a:p>
          <a:p>
            <a:pPr marR="0" lvl="1" rtl="0"/>
            <a:endParaRPr lang="en-US" b="0" i="0" u="none" strike="noStrike" baseline="0" dirty="0">
              <a:solidFill>
                <a:srgbClr val="4F81BD"/>
              </a:solidFill>
              <a:latin typeface="Cambria"/>
            </a:endParaRPr>
          </a:p>
          <a:p>
            <a:pPr marR="0" lvl="1" rtl="0"/>
            <a:r>
              <a:rPr lang="en-US" b="0" i="0" u="none" strike="noStrike" baseline="0" dirty="0">
                <a:solidFill>
                  <a:srgbClr val="4F81BD"/>
                </a:solidFill>
                <a:latin typeface="Cambria"/>
              </a:rPr>
              <a:t>It is important to note that as grain travels through the grain system (farm to county elevator to large elevator to mill or export elevator) the explosiveness of the dust increases. Right off the farm, most of the dust is from soil – especially for soybean dust and the explosiveness of soybeans is low. Corn dust has the highest explosion potential. As any grain moves through the system and starts to break apart, the explosiveness increases exponentially.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685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a:t>
            </a:r>
            <a:r>
              <a:rPr lang="en-US" baseline="0" dirty="0"/>
              <a:t> in the previous module presentation, grain receiving is the high dust generation area. The higher turbulence due to flow of grains and the impact of grains leads to higher dust generation. The bottom (left) picture shows an explosion that has occurred/originated in a grain receiving area. </a:t>
            </a:r>
          </a:p>
          <a:p>
            <a:r>
              <a:rPr lang="en-US" dirty="0"/>
              <a:t>How</a:t>
            </a:r>
            <a:r>
              <a:rPr lang="en-US" baseline="0" dirty="0"/>
              <a:t> we can reduce high dust generation in grain receiving area?</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1482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6013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taken of loading vessel with wheat at CHS Myrtle Beach grain</a:t>
            </a:r>
            <a:r>
              <a:rPr lang="en-US" baseline="0" dirty="0"/>
              <a:t> export elevator located in Belle Chasse, LA in July 2012</a:t>
            </a:r>
          </a:p>
          <a:p>
            <a:r>
              <a:rPr lang="en-US" baseline="0" dirty="0"/>
              <a:t>Explanation of example:</a:t>
            </a:r>
          </a:p>
          <a:p>
            <a:r>
              <a:rPr lang="en-US" baseline="0" dirty="0"/>
              <a:t>1- Bucket elevator: as grain or its co-products (i.e. Dried Distillers Grains, Soybean Meal) falls through the down leg in the elevator, separation will occur due to the different particle sizes and weight.</a:t>
            </a:r>
          </a:p>
          <a:p>
            <a:r>
              <a:rPr lang="en-US" baseline="0" dirty="0"/>
              <a:t>2- Unloading spout: as grain is unloaded, bigger particles will fall down faster due to gravity (bigger size and weight), smaller particles tend to stay in the air causing a grain dust cloud.</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740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examples</a:t>
            </a:r>
            <a:r>
              <a:rPr lang="en-US" baseline="0" dirty="0" smtClean="0"/>
              <a:t> of equipment that has not received any maintenance! Pictures from Kansas State University.</a:t>
            </a:r>
          </a:p>
          <a:p>
            <a:r>
              <a:rPr lang="en-US" baseline="0" dirty="0" smtClean="0"/>
              <a:t>Explanation of examples:</a:t>
            </a:r>
          </a:p>
          <a:p>
            <a:r>
              <a:rPr lang="en-US" baseline="0" dirty="0" smtClean="0"/>
              <a:t>1- Hole in the cyclone will make it not work properly for dust separation – NOT WORK EFFICIENTLY</a:t>
            </a:r>
          </a:p>
          <a:p>
            <a:r>
              <a:rPr lang="en-US" baseline="0" dirty="0" smtClean="0"/>
              <a:t>2- Opening in bucket elevator leg will allow grain and dust to leak out and produce contamination and possible hazards</a:t>
            </a:r>
          </a:p>
          <a:p>
            <a:endParaRPr lang="en-US" baseline="0" dirty="0" smtClean="0"/>
          </a:p>
          <a:p>
            <a:r>
              <a:rPr lang="en-US" baseline="0" dirty="0" smtClean="0"/>
              <a:t>The possible hazards are:</a:t>
            </a:r>
          </a:p>
          <a:p>
            <a:r>
              <a:rPr lang="en-US" baseline="0" dirty="0" smtClean="0"/>
              <a:t>Dust dispersion within the premises and ineffective dust collection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8217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entrapped air in the grain bed increases the air turbulence during grain handling. The air adds to effect of flow and impact in separating the dust adhered on the grain surface. Since the dust particles are low in density, they suspend in air for longer duration forming dust clouds.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8279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 We learned that dust/ground particles below 420 microns are explosible. So, it is very easy to identify dust hazards and potential dangers. Most products and processes that we use in our industry produces fine particles that are explosible when ignited. Leaking conveyors and process modification are some high dust generators. But, the hazards doesn’t end there. Shown is a picture where the smoldering grain ignited the dust. So, in our industry, from the grain receiving area till load-out section, dust is present everywhere.</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1157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Where does the dust collect in your facility?</a:t>
            </a:r>
          </a:p>
          <a:p>
            <a:r>
              <a:rPr lang="en-US" dirty="0"/>
              <a:t>It collects and collects:</a:t>
            </a:r>
            <a:r>
              <a:rPr lang="en-US" baseline="0" dirty="0"/>
              <a:t> on the floor, on top of pipes, light fixtures, beams, on the walls, ledges, or any flat surface, etc. until someone cleans it up. </a:t>
            </a:r>
          </a:p>
          <a:p>
            <a:endParaRPr lang="en-US" baseline="0" dirty="0"/>
          </a:p>
          <a:p>
            <a:r>
              <a:rPr lang="en-US" baseline="0" dirty="0"/>
              <a:t>Who is responsible for dust collection in your facility? </a:t>
            </a:r>
          </a:p>
          <a:p>
            <a:r>
              <a:rPr lang="en-US" baseline="0" dirty="0"/>
              <a:t>What are other reasons to collect dust, other problems that dust generates?</a:t>
            </a:r>
          </a:p>
          <a:p>
            <a:endParaRPr lang="en-US" baseline="0" dirty="0"/>
          </a:p>
          <a:p>
            <a:r>
              <a:rPr lang="en-US" baseline="0" dirty="0"/>
              <a:t>Collecting dust causes a number of problems: increases pest infestation, respiratory problems and decreases the safety culture - along with increasing the risk for a secondary explosion.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4541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a</a:t>
            </a:r>
          </a:p>
          <a:p>
            <a:pPr marL="228600" marR="0" lvl="0" indent="-228600" rtl="0">
              <a:buAutoNum type="arabicPeriod"/>
            </a:pPr>
            <a:r>
              <a:rPr lang="en-US" b="0" i="0" u="none" strike="noStrike" baseline="0" dirty="0" smtClean="0">
                <a:solidFill>
                  <a:srgbClr val="4F81BD"/>
                </a:solidFill>
                <a:latin typeface="Cambria"/>
              </a:rPr>
              <a:t>d</a:t>
            </a:r>
            <a:endParaRPr lang="en-US" b="0" i="0" u="none" strike="noStrike" baseline="0" dirty="0">
              <a:solidFill>
                <a:srgbClr val="4F81BD"/>
              </a:solidFill>
              <a:latin typeface="Cambri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451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Discussion</a:t>
            </a:r>
            <a:r>
              <a:rPr lang="en-US" baseline="0" dirty="0" smtClean="0"/>
              <a:t> should focus on movement of grain and use of tools when moving and receiving: move grain less, use dust control tools at receiving and loading areas; enclose dump pits to minimize dust; we will discuss these further in upcoming slides.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07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a:t>
            </a:r>
            <a:r>
              <a:rPr lang="en-US" baseline="0" dirty="0"/>
              <a:t> receiving is an area with potential for high amount of dust generation. To avoid this high amount of dust that potentially could settle in the industry premises, controls like cyclones, fabric filters, etc., could be used. These </a:t>
            </a:r>
            <a:r>
              <a:rPr lang="en-US" baseline="0" dirty="0" smtClean="0"/>
              <a:t>control </a:t>
            </a:r>
            <a:r>
              <a:rPr lang="en-US" baseline="0" dirty="0"/>
              <a:t>the flow of grains during unloading and resist the separation of dust from grain surface.</a:t>
            </a:r>
          </a:p>
          <a:p>
            <a:r>
              <a:rPr lang="en-US" sz="1200" b="0" i="0" kern="1200" dirty="0">
                <a:solidFill>
                  <a:schemeClr val="tx1"/>
                </a:solidFill>
                <a:effectLst/>
                <a:latin typeface="+mn-lt"/>
                <a:ea typeface="+mn-ea"/>
                <a:cs typeface="+mn-cs"/>
              </a:rPr>
              <a:t>Capture and collection systems control emissions after they occur. Typical devices used in grain handling and processing are cyclones (mechanical collectors) and fabric filters. Both devices must be properly operated and maintained to do an effective job. Malfunctions can actually cause increased emissions until repairs are made, according to KSU.</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Cyclones tend to collect a higher percentage of larger particles, which can be returned to the grain stream. Smaller particles typically pass through the cyclone to the filter, where they are collected for disposal in some other manner.</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Use of cyclones before a fabric filter can lower the dust loading on the filter. However, the filter is less efficient because the larger particles captured by the cyclone would otherwise contribute to the collection efficiency of the mat of dust that builds up on the filter fabric, according to the National Research Council. The lower dust loading and lower efficiency tend to balance each other.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00882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Dump pit baffles</a:t>
            </a:r>
            <a:r>
              <a:rPr lang="en-US" baseline="0" dirty="0"/>
              <a:t> and chute baffles are other common flow restrictors that could be used in grain receiving areas. If we can control the air borne dust, the secondary explosion risks can be greatly reduced.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875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Best</a:t>
            </a:r>
            <a:r>
              <a:rPr lang="en-US" baseline="0" dirty="0"/>
              <a:t> management practices (BMPs) for grain elevators (www.iowadnr.gov)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6175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sweeping,</a:t>
            </a:r>
            <a:r>
              <a:rPr lang="en-US" baseline="0" dirty="0" smtClean="0"/>
              <a:t> use a natural soft-bristle and dissipated (anti-static) broom and non-sparking collection equipment (dust pans/collection containers). Take care when sweeping to not stir the dust up into the air.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 all employees on good housekeeping practices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76586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92943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3440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68440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a typical bag</a:t>
            </a:r>
            <a:r>
              <a:rPr lang="en-US" baseline="0" dirty="0" smtClean="0"/>
              <a:t> dust collection system. In this image you can see the differential pressure gauge which is an important component of the system. If the set point is exceeded, better check the entire system for proper working conditions. A differential pressure gauge can be connected to an alarm system of the overall facility based monitoring and control system. The idea here is to carefully monitor the pressure level always!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2063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 </a:t>
            </a:r>
            <a:r>
              <a:rPr lang="en-US" baseline="0" dirty="0" smtClean="0"/>
              <a:t>turbulence and air entrainment will be very high at transfer points. High turbulence leads to separation of smaller dust particles entrained in the grain stream which results in higher dust generation. To contain the dust, aspiration systems should be connected at grain transfer points to collect the dust. Or else, a ventilation system should be designed at the transfer points to avoid dust accumulation within the grain conveying systems.</a:t>
            </a:r>
          </a:p>
          <a:p>
            <a:endParaRPr lang="en-US" baseline="0" dirty="0" smtClean="0"/>
          </a:p>
          <a:p>
            <a:r>
              <a:rPr lang="en-US" baseline="0" dirty="0" smtClean="0"/>
              <a:t>Dust aspiration systems (such as dust collectors) should be standard in bucket elevators and other closed conveyor systems such as drag conveyors. This will keep the dust collected within the conveying system at a low level.</a:t>
            </a:r>
          </a:p>
          <a:p>
            <a:endParaRPr lang="en-US" baseline="0" dirty="0" smtClean="0"/>
          </a:p>
          <a:p>
            <a:r>
              <a:rPr lang="en-US" baseline="0" dirty="0" smtClean="0"/>
              <a:t>Dust collectors in the facility should be cleaned at scheduled intervals by changing the filter bags to avoid clogging of the filter bags. Clogging of the bags reduces the efficiency of dust collection within the entire facility.</a:t>
            </a:r>
          </a:p>
          <a:p>
            <a:endParaRPr lang="en-US" baseline="0" dirty="0" smtClean="0"/>
          </a:p>
          <a:p>
            <a:r>
              <a:rPr lang="en-US" baseline="0" dirty="0" smtClean="0"/>
              <a:t>Dust cyclone collector bins should be cleaned and the dust collected removed frequently to keep the efficiency of the dust collection systems at the optimum performance level.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37799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of the initial warnings that indicate something is going wrong in the dust collection system. As soon as you observe any of these issues, it is best to stop the process and check the dust collection system.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66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video</a:t>
            </a:r>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documentary </a:t>
            </a:r>
            <a:r>
              <a:rPr lang="en-US" sz="1200" kern="1200" baseline="0" dirty="0">
                <a:solidFill>
                  <a:schemeClr val="tx1"/>
                </a:solidFill>
                <a:effectLst/>
                <a:latin typeface="+mn-lt"/>
                <a:ea typeface="+mn-ea"/>
                <a:cs typeface="+mn-cs"/>
              </a:rPr>
              <a:t>produced by the History Channel </a:t>
            </a:r>
            <a:r>
              <a:rPr lang="en-US" sz="1200" kern="1200" baseline="0" dirty="0" smtClean="0">
                <a:solidFill>
                  <a:schemeClr val="tx1"/>
                </a:solidFill>
                <a:effectLst/>
                <a:latin typeface="+mn-lt"/>
                <a:ea typeface="+mn-ea"/>
                <a:cs typeface="+mn-cs"/>
              </a:rPr>
              <a:t>was on </a:t>
            </a:r>
            <a:r>
              <a:rPr lang="en-US" sz="1200" kern="1200" baseline="0" dirty="0">
                <a:solidFill>
                  <a:schemeClr val="tx1"/>
                </a:solidFill>
                <a:effectLst/>
                <a:latin typeface="+mn-lt"/>
                <a:ea typeface="+mn-ea"/>
                <a:cs typeface="+mn-cs"/>
              </a:rPr>
              <a:t>grain dust explosion covering the incident that happened at Westwego, LA on the 23</a:t>
            </a:r>
            <a:r>
              <a:rPr lang="en-US" sz="1200" kern="1200" baseline="30000" dirty="0">
                <a:solidFill>
                  <a:schemeClr val="tx1"/>
                </a:solidFill>
                <a:effectLst/>
                <a:latin typeface="+mn-lt"/>
                <a:ea typeface="+mn-ea"/>
                <a:cs typeface="+mn-cs"/>
              </a:rPr>
              <a:t>rd</a:t>
            </a:r>
            <a:r>
              <a:rPr lang="en-US" sz="1200" kern="1200" baseline="0" dirty="0">
                <a:solidFill>
                  <a:schemeClr val="tx1"/>
                </a:solidFill>
                <a:effectLst/>
                <a:latin typeface="+mn-lt"/>
                <a:ea typeface="+mn-ea"/>
                <a:cs typeface="+mn-cs"/>
              </a:rPr>
              <a:t> of December 1977. 36 people were killed in this incident. This major incident led to the formation of OSHA regulations in 1982. As illustrated in the video, grain dust explosions are devastating and has deep impacts on the community.</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6</a:t>
            </a:fld>
            <a:endParaRPr lang="en-US"/>
          </a:p>
        </p:txBody>
      </p:sp>
    </p:spTree>
    <p:extLst>
      <p:ext uri="{BB962C8B-B14F-4D97-AF65-F5344CB8AC3E}">
        <p14:creationId xmlns:p14="http://schemas.microsoft.com/office/powerpoint/2010/main" val="834377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equipment that has not received any maintenance! </a:t>
            </a:r>
          </a:p>
          <a:p>
            <a:r>
              <a:rPr lang="en-US" baseline="0" dirty="0" smtClean="0"/>
              <a:t>Pictures from KSU.</a:t>
            </a:r>
          </a:p>
          <a:p>
            <a:r>
              <a:rPr lang="en-US" baseline="0" dirty="0" smtClean="0"/>
              <a:t>Filter of dust collection system were not cleaned causing a decrease in dust collection efficiency.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9796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maintenance</a:t>
            </a:r>
            <a:r>
              <a:rPr lang="en-US" baseline="0" dirty="0" smtClean="0"/>
              <a:t> of dust collection systems and during daily operations, follow these simple checks to keep dust collection systems in proper working conditions. An efficient dust collection system will avoid dust spreading throughout your facility.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271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rtl="0"/>
            <a:r>
              <a:rPr lang="en-US" b="0" i="0" u="none" strike="noStrike" baseline="0" dirty="0" smtClean="0">
                <a:solidFill>
                  <a:srgbClr val="4F81BD"/>
                </a:solidFill>
                <a:latin typeface="Cambria"/>
              </a:rPr>
              <a:t>What do we do with the dust? We can’t allow it to accumulate in our facility, we need to remove it. How do we do that? What are the pros and cons to these methods? </a:t>
            </a:r>
            <a:r>
              <a:rPr lang="en-US" b="0" i="1" u="none" strike="noStrike" baseline="0" dirty="0" smtClean="0">
                <a:solidFill>
                  <a:srgbClr val="4F81BD"/>
                </a:solidFill>
                <a:latin typeface="Cambria"/>
              </a:rPr>
              <a:t>Discuss as a group.</a:t>
            </a:r>
            <a:endParaRPr lang="en-US" b="0" i="0" u="none" strike="noStrike" baseline="0" dirty="0" smtClean="0">
              <a:solidFill>
                <a:srgbClr val="4F81BD"/>
              </a:solidFill>
              <a:latin typeface="Cambria"/>
            </a:endParaRPr>
          </a:p>
          <a:p>
            <a:pPr marR="0" lvl="1" rtl="0"/>
            <a:r>
              <a:rPr lang="en-US" b="0" i="0" u="none" strike="noStrike" baseline="0" dirty="0" smtClean="0">
                <a:solidFill>
                  <a:srgbClr val="4F81BD"/>
                </a:solidFill>
                <a:latin typeface="Cambria"/>
              </a:rPr>
              <a:t>Answers</a:t>
            </a:r>
          </a:p>
          <a:p>
            <a:pPr marR="0" lvl="1" rtl="0"/>
            <a:r>
              <a:rPr lang="en-US" dirty="0" smtClean="0"/>
              <a:t>Compressed Air blowing:</a:t>
            </a:r>
            <a:br>
              <a:rPr lang="en-US" dirty="0" smtClean="0"/>
            </a:br>
            <a:r>
              <a:rPr lang="en-US" dirty="0" smtClean="0"/>
              <a:t>Pros - gets accumulated dust off of surfaces quickly and efficiently. Can use it to remove dust in hard-to-get-to areas.</a:t>
            </a:r>
            <a:br>
              <a:rPr lang="en-US" dirty="0" smtClean="0"/>
            </a:br>
            <a:r>
              <a:rPr lang="en-US" b="1" dirty="0" smtClean="0"/>
              <a:t>Cons - disperse dust back into the air that leads to dust cloud formation. OSHA standard 1910.242(b),</a:t>
            </a:r>
            <a:r>
              <a:rPr lang="en-US" b="1" baseline="0" dirty="0" smtClean="0"/>
              <a:t> allows use of compressed air, but standard requires less than 30 psi, which requires a nozzle that reduces psi and must be utilized at all times when blowing down.  Ideally, compressed air should not be used, as it is difficult to keep psi at less than 30 psi.    </a:t>
            </a:r>
            <a:r>
              <a:rPr lang="en-US" dirty="0" smtClean="0"/>
              <a:t/>
            </a:r>
            <a:br>
              <a:rPr lang="en-US" dirty="0" smtClean="0"/>
            </a:br>
            <a:r>
              <a:rPr lang="en-US" dirty="0" smtClean="0"/>
              <a:t>“I have seen this used a lot in elevators where the goal is just to clean off equipment, machinery, walls, tools, etc in the quickest way possible.  We also used compressed air to get grain dust off of our clothes and skin, but this was not advised nor allowed where we were.  ‘Looks good’, but the dust is still there somewhere.” said Dr.</a:t>
            </a:r>
            <a:r>
              <a:rPr lang="en-US" baseline="0" dirty="0" smtClean="0"/>
              <a:t> Kingsly Ambrose.</a:t>
            </a:r>
            <a:r>
              <a:rPr lang="en-US" dirty="0" smtClean="0"/>
              <a:t/>
            </a:r>
            <a:br>
              <a:rPr lang="en-US" dirty="0" smtClean="0"/>
            </a:br>
            <a:r>
              <a:rPr lang="en-US" dirty="0" smtClean="0"/>
              <a:t>Vacuuming:</a:t>
            </a:r>
            <a:br>
              <a:rPr lang="en-US" dirty="0" smtClean="0"/>
            </a:br>
            <a:r>
              <a:rPr lang="en-US" dirty="0" smtClean="0"/>
              <a:t>Pros - Gets rid of the dust completely.</a:t>
            </a:r>
            <a:br>
              <a:rPr lang="en-US" dirty="0" smtClean="0"/>
            </a:br>
            <a:r>
              <a:rPr lang="en-US" dirty="0" smtClean="0"/>
              <a:t>Cons -  May not be able to reach hard to reach spots.  Requires a specific vacuum rated to handle dust. Works</a:t>
            </a:r>
            <a:r>
              <a:rPr lang="en-US" baseline="0" dirty="0" smtClean="0"/>
              <a:t> well on curved surfaces, conduits and equipment with a brush attached to the nozzle. </a:t>
            </a:r>
            <a:r>
              <a:rPr lang="en-US" dirty="0" smtClean="0"/>
              <a:t>   </a:t>
            </a:r>
            <a:br>
              <a:rPr lang="en-US" dirty="0" smtClean="0"/>
            </a:br>
            <a:r>
              <a:rPr lang="en-US" dirty="0" smtClean="0"/>
              <a:t/>
            </a:r>
            <a:br>
              <a:rPr lang="en-US" dirty="0" smtClean="0"/>
            </a:br>
            <a:r>
              <a:rPr lang="en-US" dirty="0" smtClean="0"/>
              <a:t>Dry Sweeping:</a:t>
            </a:r>
            <a:br>
              <a:rPr lang="en-US" dirty="0" smtClean="0"/>
            </a:br>
            <a:r>
              <a:rPr lang="en-US" dirty="0" smtClean="0"/>
              <a:t>Pros - minimum equipment cost. Collects most of the dust without dispersing it into the air again.  Can get to most places with a broom and/or brush but overall this method would be effective to capture most of the standing dust.  There are specific bristles that are recommended as</a:t>
            </a:r>
            <a:r>
              <a:rPr lang="en-US" baseline="0" dirty="0" smtClean="0"/>
              <a:t> well as using a compound that minimizes dust particles in the air.  </a:t>
            </a:r>
            <a:r>
              <a:rPr lang="en-US" dirty="0" smtClean="0"/>
              <a:t> </a:t>
            </a:r>
            <a:br>
              <a:rPr lang="en-US" dirty="0" smtClean="0"/>
            </a:br>
            <a:r>
              <a:rPr lang="en-US" dirty="0" smtClean="0"/>
              <a:t>Cons - May leave some dust residues in hard-to-reach areas, can also disperse dust</a:t>
            </a:r>
            <a:r>
              <a:rPr lang="en-US" baseline="0" dirty="0" smtClean="0"/>
              <a:t> into the air.  This can be prevented when using with a compound that prevents the dust from dispersing into the air.  </a:t>
            </a:r>
            <a:r>
              <a:rPr lang="en-US" dirty="0" smtClean="0"/>
              <a:t> </a:t>
            </a:r>
            <a:br>
              <a:rPr lang="en-US" dirty="0" smtClean="0"/>
            </a:br>
            <a:endParaRPr lang="en-US" b="0" i="0" u="none" strike="noStrike" baseline="0" dirty="0" smtClean="0">
              <a:solidFill>
                <a:srgbClr val="4F81BD"/>
              </a:solidFill>
              <a:latin typeface="Cambri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0562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recognize</a:t>
            </a:r>
            <a:r>
              <a:rPr lang="en-US" baseline="0" dirty="0" smtClean="0"/>
              <a:t> the presence of dust and its danger? Listed are some of the measures that we should undertake to identify dust hazards. Recognizing the presence of hazards will prepare us to develop and implement housekeeping strategies and to undertake preventive measures.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604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small groups discuss: </a:t>
            </a:r>
            <a:br>
              <a:rPr lang="en-US" dirty="0" smtClean="0"/>
            </a:br>
            <a:r>
              <a:rPr lang="en-US" dirty="0" smtClean="0"/>
              <a:t>What you do in your facility to accomplish preventive measures? </a:t>
            </a:r>
            <a:br>
              <a:rPr lang="en-US" dirty="0" smtClean="0"/>
            </a:br>
            <a:r>
              <a:rPr lang="en-US" dirty="0" smtClean="0"/>
              <a:t>Maintain the housekeeping schedule; clean the floor and equipment surfaces. Clean the hard-to-reach areas. Have safety sensors in the equipment that you are using. </a:t>
            </a:r>
            <a:r>
              <a:rPr lang="en-US" sz="1100" dirty="0" smtClean="0"/>
              <a:t>Electrical connections in safe conditions and adhere to NFPA standards. Do not</a:t>
            </a:r>
            <a:r>
              <a:rPr lang="en-US" sz="1100" baseline="0" dirty="0" smtClean="0"/>
              <a:t> </a:t>
            </a:r>
            <a:r>
              <a:rPr lang="en-US" sz="1100" dirty="0" smtClean="0"/>
              <a:t>allow welding inside the facility without a hot work permit.</a:t>
            </a:r>
            <a:br>
              <a:rPr lang="en-US" sz="1100" dirty="0" smtClean="0"/>
            </a:br>
            <a:r>
              <a:rPr lang="en-US" sz="1100" dirty="0" smtClean="0"/>
              <a:t/>
            </a:r>
            <a:br>
              <a:rPr lang="en-US" sz="1100" dirty="0" smtClean="0"/>
            </a:br>
            <a:r>
              <a:rPr lang="en-US" sz="1100" dirty="0" smtClean="0"/>
              <a:t>What are the bottlenecks that prevent doing them? </a:t>
            </a:r>
            <a:br>
              <a:rPr lang="en-US" sz="1100" dirty="0" smtClean="0"/>
            </a:br>
            <a:r>
              <a:rPr lang="en-US" sz="1100" dirty="0" smtClean="0"/>
              <a:t>Shift changes, worker-supervisor and/or worker-management communication gaps, not enough cleaning instruments available, no proper schedule for housekeeping, no time allotted</a:t>
            </a:r>
            <a:r>
              <a:rPr lang="en-US" sz="1100" baseline="0" dirty="0" smtClean="0"/>
              <a:t> for housekeeping</a:t>
            </a:r>
            <a:r>
              <a:rPr lang="en-US" sz="1100" dirty="0" smtClean="0"/>
              <a:t> </a:t>
            </a:r>
            <a:br>
              <a:rPr lang="en-US" sz="1100" dirty="0" smtClean="0"/>
            </a:br>
            <a:r>
              <a:rPr lang="en-US" sz="1100" dirty="0" smtClean="0"/>
              <a:t/>
            </a:r>
            <a:br>
              <a:rPr lang="en-US" sz="1100" dirty="0" smtClean="0"/>
            </a:br>
            <a:r>
              <a:rPr lang="en-US" sz="1100" dirty="0" smtClean="0"/>
              <a:t>What are the results if they are done or not done? </a:t>
            </a:r>
            <a:br>
              <a:rPr lang="en-US" sz="1100" dirty="0" smtClean="0"/>
            </a:br>
            <a:r>
              <a:rPr lang="en-US" sz="1100" dirty="0" smtClean="0"/>
              <a:t>Dust accumulation, dust cloud formation, potential primary explosion could occur.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5709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a:p>
            <a:r>
              <a:rPr lang="en-US" i="1" dirty="0"/>
              <a:t>Have the participants discuss a particular</a:t>
            </a:r>
            <a:r>
              <a:rPr lang="en-US" i="1" baseline="0" dirty="0"/>
              <a:t> place and then share within bigger groups or with the whole class. Also, look at the poster again, in each place 1-7 where is there a potential pentagon?</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7819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5377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82061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a:t>
            </a:r>
            <a:r>
              <a:rPr lang="en-US" baseline="0" dirty="0" smtClean="0"/>
              <a:t> learning about ignition sources and their control, use of equipment maintenance to monitor hazards and material handling techniques that minimizes dust on </a:t>
            </a:r>
            <a:r>
              <a:rPr lang="en-US" baseline="0" smtClean="0"/>
              <a:t>specific equipment.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0782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58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2013</a:t>
            </a:r>
            <a:r>
              <a:rPr lang="en-US" baseline="0" dirty="0"/>
              <a:t> and 2014, about 7 incidents happened in the U.S. In the last 10 years, with increased awareness on the perils of grain dust explosion the number of incidents were comparatively lower than the previous decade. Except in the year 2008, where there were about 19 incidents.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7</a:t>
            </a:fld>
            <a:endParaRPr lang="en-US"/>
          </a:p>
        </p:txBody>
      </p:sp>
    </p:spTree>
    <p:extLst>
      <p:ext uri="{BB962C8B-B14F-4D97-AF65-F5344CB8AC3E}">
        <p14:creationId xmlns:p14="http://schemas.microsoft.com/office/powerpoint/2010/main" val="22762807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challenges</a:t>
            </a:r>
            <a:r>
              <a:rPr lang="en-US" baseline="0" dirty="0" smtClean="0"/>
              <a:t> that we face when implementing housekeeping practices and preventive measures?</a:t>
            </a:r>
          </a:p>
          <a:p>
            <a:r>
              <a:rPr lang="en-US" baseline="0" dirty="0" smtClean="0"/>
              <a:t>Most often, it might go through our mind that is ‘dust’ a real risk? I never saw an explosion or I have been working here for more than 20 years or are we doing it for compliance to avoid penalties?</a:t>
            </a:r>
          </a:p>
          <a:p>
            <a:r>
              <a:rPr lang="en-US" baseline="0" dirty="0" smtClean="0"/>
              <a:t>Do employees focus more on cost impact than safety? Do we opt for inferior safety measures to cut costs?</a:t>
            </a:r>
          </a:p>
          <a:p>
            <a:r>
              <a:rPr lang="en-US" baseline="0" dirty="0" smtClean="0"/>
              <a:t>With the volume of grain and product that we handle, do we have enough time to spend on housekeeping and preventive measures?</a:t>
            </a:r>
          </a:p>
          <a:p>
            <a:r>
              <a:rPr lang="en-US" baseline="0" dirty="0" smtClean="0"/>
              <a:t>If I stop the process for cleaning, what will be downtime? What will be my cost on production expenses?</a:t>
            </a:r>
          </a:p>
          <a:p>
            <a:r>
              <a:rPr lang="en-US" baseline="0" dirty="0" smtClean="0"/>
              <a:t>We encounter these questions when practicing housekeeping or preventive measures. What are your views? Do you all think that we overcome our inhibitions for our own safety?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0296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group,</a:t>
            </a:r>
            <a:r>
              <a:rPr lang="en-US" baseline="0" dirty="0" smtClean="0"/>
              <a:t> let us revisit the important preventive maintenance programs that we should have in our grain handling and processing industry.</a:t>
            </a:r>
          </a:p>
          <a:p>
            <a:r>
              <a:rPr lang="en-US" baseline="0" dirty="0" smtClean="0"/>
              <a:t>If we do not have a preventive maintenance program, the dangers would include downtime and the probability of primary explosion will be higher.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6411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Smoking (within the facility</a:t>
            </a:r>
            <a:r>
              <a:rPr lang="en-US" baseline="0" dirty="0" smtClean="0"/>
              <a:t> and near by the facility) should be prohibited near the facility. Though the industry has better controls now, just to avoid any untoward incident, smoking should be prohibited. Similarly,  burning with open flames should be prohibited near the facility.</a:t>
            </a:r>
          </a:p>
          <a:p>
            <a:endParaRPr lang="en-US" baseline="0" dirty="0" smtClean="0"/>
          </a:p>
          <a:p>
            <a:r>
              <a:rPr lang="en-US" baseline="0" dirty="0" smtClean="0"/>
              <a:t>Check the bearings and motors frequently for friction heating. If heating is very high in this rotating part, mechanical sparks could easily generate during continuous operation and ignite a dust cloud.</a:t>
            </a:r>
          </a:p>
          <a:p>
            <a:endParaRPr lang="en-US" baseline="0" dirty="0" smtClean="0"/>
          </a:p>
          <a:p>
            <a:r>
              <a:rPr lang="en-US" baseline="0" dirty="0" smtClean="0"/>
              <a:t>Dust collection or aspiration systems should not be in contact with hot surfaces. A hot dust particle will be easy to ignite.</a:t>
            </a:r>
          </a:p>
          <a:p>
            <a:endParaRPr lang="en-US" baseline="0" dirty="0" smtClean="0"/>
          </a:p>
          <a:p>
            <a:r>
              <a:rPr lang="en-US" baseline="0" dirty="0" smtClean="0"/>
              <a:t>Electrical motors, switches, light fixtures, and wiring should adhere to the NFPA standard.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5947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Equipment maintenance</a:t>
            </a:r>
            <a:r>
              <a:rPr lang="en-US" baseline="0" dirty="0" smtClean="0"/>
              <a:t> is an integral part of developing a preventive safety program. Maintenance program should include routine maintenance, emergency maintenance, call-in maintenance and preventive maintenance. This will keep the facility prepared for any maintenance issues.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0038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preventive maintenance</a:t>
            </a:r>
            <a:r>
              <a:rPr lang="en-US" baseline="0" dirty="0" smtClean="0"/>
              <a:t> program, date of inspection should be included. This will keep the workers informed on the schedule to change parts and accessories.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467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of operation: How the equipment</a:t>
            </a:r>
            <a:r>
              <a:rPr lang="en-US" baseline="0" dirty="0" smtClean="0"/>
              <a:t> works? Is it pneumatic or mechanical or gravity conveying? How many moving parts it has? Typical load on the equipment?</a:t>
            </a:r>
          </a:p>
          <a:p>
            <a:r>
              <a:rPr lang="en-US" baseline="0" dirty="0" smtClean="0"/>
              <a:t>Components: All the components with their specifications, including spacers, washers, nut, bolts, </a:t>
            </a:r>
            <a:r>
              <a:rPr lang="en-US" baseline="0" dirty="0" err="1" smtClean="0"/>
              <a:t>etc</a:t>
            </a:r>
            <a:r>
              <a:rPr lang="en-US" baseline="0" dirty="0" smtClean="0"/>
              <a:t> should be prepared as a list</a:t>
            </a:r>
          </a:p>
          <a:p>
            <a:r>
              <a:rPr lang="en-US" baseline="0" dirty="0" smtClean="0"/>
              <a:t>Function and characteristics: The operational requirement, capacity, motor type and capacity, overload factors, sensor controls, </a:t>
            </a:r>
            <a:r>
              <a:rPr lang="en-US" baseline="0" dirty="0" err="1" smtClean="0"/>
              <a:t>etc</a:t>
            </a:r>
            <a:r>
              <a:rPr lang="en-US" baseline="0" dirty="0" smtClean="0"/>
              <a:t> should be listed</a:t>
            </a:r>
          </a:p>
          <a:p>
            <a:r>
              <a:rPr lang="en-US" baseline="0" dirty="0" smtClean="0"/>
              <a:t>Linking equipment: Material transfer, through different type of equipment, is very common in grain handling and processing industry. To avoid turbulence, overload, choking, </a:t>
            </a:r>
            <a:r>
              <a:rPr lang="en-US" baseline="0" dirty="0" err="1" smtClean="0"/>
              <a:t>etc</a:t>
            </a:r>
            <a:r>
              <a:rPr lang="en-US" baseline="0" dirty="0" smtClean="0"/>
              <a:t>, the equipment capacities should be matched. These details should also be included in the maintenance program.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4945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90480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examples</a:t>
            </a:r>
            <a:r>
              <a:rPr lang="en-US" baseline="0" dirty="0" smtClean="0"/>
              <a:t> of equipment that has not received any maintenance! Pictures from Kansas State University.</a:t>
            </a:r>
          </a:p>
          <a:p>
            <a:r>
              <a:rPr lang="en-US" baseline="0" dirty="0" smtClean="0"/>
              <a:t>Explanation of examples:</a:t>
            </a:r>
          </a:p>
          <a:p>
            <a:r>
              <a:rPr lang="en-US" baseline="0" dirty="0" smtClean="0"/>
              <a:t>1- Hole in the cyclone will make it not work properly for dust separation – NOT WORK EFFICIENTLY</a:t>
            </a:r>
          </a:p>
          <a:p>
            <a:r>
              <a:rPr lang="en-US" baseline="0" dirty="0" smtClean="0"/>
              <a:t>2- Opening in bucket elevator leg will allow grain and dust to leak out and produce contamination and possible hazards</a:t>
            </a:r>
          </a:p>
          <a:p>
            <a:endParaRPr lang="en-US" baseline="0" dirty="0" smtClean="0"/>
          </a:p>
          <a:p>
            <a:r>
              <a:rPr lang="en-US" baseline="0" dirty="0" smtClean="0"/>
              <a:t>The possible hazards are:</a:t>
            </a:r>
          </a:p>
          <a:p>
            <a:r>
              <a:rPr lang="en-US" baseline="0" dirty="0" smtClean="0"/>
              <a:t>Dust dispersion within the premises and ineffective dust collection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864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what to avoid using red arrow (hole in the screw conveyor covered by duct tape). See dust all over the surrounding area.</a:t>
            </a:r>
          </a:p>
          <a:p>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8608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 of plastic bag covering hole in screw conveyor below a hopper. </a:t>
            </a:r>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550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Calibri"/>
              </a:rPr>
              <a:t>It is no surprise that the majority of grain dust explosions occur mostly in parts of the U.S. that focus on grain production, handling, and processing. However, as seen in the earlier video, explosions occur wherever grain dust and other explosion-inducing materials are located.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8</a:t>
            </a:fld>
            <a:endParaRPr lang="en-US"/>
          </a:p>
        </p:txBody>
      </p:sp>
    </p:spTree>
    <p:extLst>
      <p:ext uri="{BB962C8B-B14F-4D97-AF65-F5344CB8AC3E}">
        <p14:creationId xmlns:p14="http://schemas.microsoft.com/office/powerpoint/2010/main" val="36485823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1644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0175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Spouting are used to convey the</a:t>
            </a:r>
            <a:r>
              <a:rPr lang="en-US" baseline="0" dirty="0" smtClean="0"/>
              <a:t> materials by gravity. Due to the speed and volume of grain movement, there will be potential high amount of dust that generates inside the spouting. So, if there is a choke or leakage, the dust becomes airborne within the grain handling facility.</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41581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recommended minimum spout slopes to avoid</a:t>
            </a:r>
            <a:r>
              <a:rPr lang="en-US" baseline="0" dirty="0" smtClean="0"/>
              <a:t> grain being choked within the spout. If there is a choke in the spouting, this could lead to overload in the bucket elevator system that precedes the spouts. We do not want to overload the bucket elevators for the primary explosion risks that could arise.</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64815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 are some common precautions that we can follow to avoid</a:t>
            </a:r>
            <a:r>
              <a:rPr lang="en-US" b="0" baseline="0" dirty="0" smtClean="0"/>
              <a:t> overloading of spouts and/or for avoiding leaks in spouts.</a:t>
            </a:r>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01567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 liners help in longevity of the pipes</a:t>
            </a:r>
            <a:r>
              <a:rPr lang="en-US" baseline="0" dirty="0" smtClean="0"/>
              <a:t> by protecting its inner surface and prevents crack formation in the spouts due to grain impacts and friction.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96623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4588" y="709613"/>
            <a:ext cx="4721225" cy="3540125"/>
          </a:xfrm>
          <a:ln/>
        </p:spPr>
      </p:sp>
      <p:sp>
        <p:nvSpPr>
          <p:cNvPr id="93187" name="Rectangle 3"/>
          <p:cNvSpPr>
            <a:spLocks noGrp="1" noChangeArrowheads="1"/>
          </p:cNvSpPr>
          <p:nvPr>
            <p:ph type="body" idx="1"/>
          </p:nvPr>
        </p:nvSpPr>
        <p:spPr>
          <a:xfrm>
            <a:off x="935634" y="4488139"/>
            <a:ext cx="5139134" cy="425372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94457" tIns="47229" rIns="94457" bIns="47229"/>
          <a:lstStyle/>
          <a:p>
            <a:r>
              <a:rPr lang="en-US" dirty="0" smtClean="0"/>
              <a:t>Usage of grain cushions to reduce speed of grain when coming through a spout. Picture</a:t>
            </a:r>
            <a:r>
              <a:rPr lang="en-US" baseline="0" dirty="0" smtClean="0"/>
              <a:t> taken from a grain elevator from Argentina.</a:t>
            </a:r>
          </a:p>
          <a:p>
            <a:r>
              <a:rPr lang="en-US" baseline="0" dirty="0" smtClean="0"/>
              <a:t>Explanation: Cushions boxes allows grain to accumulate in one side creating a sort of cushion that allows the incoming grain from the spout to slow down by hitting the accumulated grain instead of hitting directly the metal of the connecting metal piece (between spout and grain bin) that can cause it to break into smaller pieces (grain dust).</a:t>
            </a:r>
          </a:p>
          <a:p>
            <a:r>
              <a:rPr lang="en-US" baseline="0" dirty="0" smtClean="0"/>
              <a:t>Yellow spout: Has velocity reducers for grain that is falling through the vertical spout by gravity. In the velocity reducers, when the area or diameter of the spout is increased, the velocity is reduced, since flow of grain (Q) = cross sectional area (A) times grain velocity (v). Grain flow stays constant, so increase area will reduce velocity, Q/A = v. </a:t>
            </a:r>
          </a:p>
          <a:p>
            <a:endParaRPr lang="en-US" baseline="0" dirty="0" smtClean="0"/>
          </a:p>
          <a:p>
            <a:endParaRPr lang="en-US" dirty="0"/>
          </a:p>
        </p:txBody>
      </p:sp>
    </p:spTree>
    <p:extLst>
      <p:ext uri="{BB962C8B-B14F-4D97-AF65-F5344CB8AC3E}">
        <p14:creationId xmlns:p14="http://schemas.microsoft.com/office/powerpoint/2010/main" val="1261829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6175" y="709613"/>
            <a:ext cx="4722813" cy="3541712"/>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31774">
              <a:defRPr/>
            </a:pPr>
            <a:r>
              <a:rPr lang="en-US" dirty="0" smtClean="0"/>
              <a:t>Example of problems in grain handling equipment that can create grain breakage</a:t>
            </a:r>
            <a:r>
              <a:rPr lang="en-US" baseline="0" dirty="0" smtClean="0"/>
              <a:t> (grain dust). </a:t>
            </a:r>
            <a:r>
              <a:rPr lang="en-US" dirty="0" smtClean="0"/>
              <a:t>Pictures from grain elevators</a:t>
            </a:r>
            <a:r>
              <a:rPr lang="en-US" baseline="0" dirty="0" smtClean="0"/>
              <a:t> in Argentina.</a:t>
            </a:r>
            <a:endParaRPr lang="en-US" dirty="0" smtClean="0"/>
          </a:p>
          <a:p>
            <a:r>
              <a:rPr lang="en-US" dirty="0" smtClean="0"/>
              <a:t>What is the problem? See red circles.</a:t>
            </a:r>
          </a:p>
          <a:p>
            <a:r>
              <a:rPr lang="en-US" dirty="0" smtClean="0"/>
              <a:t>Answer: Vertical spouts (gravity) will increase</a:t>
            </a:r>
            <a:r>
              <a:rPr lang="en-US" baseline="0" dirty="0" smtClean="0"/>
              <a:t> the grain velocity, </a:t>
            </a:r>
            <a:r>
              <a:rPr lang="en-US" dirty="0" smtClean="0"/>
              <a:t>then it will hit</a:t>
            </a:r>
            <a:r>
              <a:rPr lang="en-US" baseline="0" dirty="0" smtClean="0"/>
              <a:t> the</a:t>
            </a:r>
            <a:r>
              <a:rPr lang="en-US" dirty="0" smtClean="0"/>
              <a:t> angle spouts to unload grain into the bins.</a:t>
            </a:r>
          </a:p>
          <a:p>
            <a:r>
              <a:rPr lang="en-US" baseline="0" dirty="0" smtClean="0"/>
              <a:t>Avoid vertical spouts from grain distributors to grain bins. A vertical part will cause grain to increase its velocity so when it hits the other section of the angled spout, it can break into smaller pieces (grain dust).</a:t>
            </a:r>
          </a:p>
          <a:p>
            <a:endParaRPr lang="en-US" baseline="0" dirty="0" smtClean="0"/>
          </a:p>
        </p:txBody>
      </p:sp>
    </p:spTree>
    <p:extLst>
      <p:ext uri="{BB962C8B-B14F-4D97-AF65-F5344CB8AC3E}">
        <p14:creationId xmlns:p14="http://schemas.microsoft.com/office/powerpoint/2010/main" val="38832887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Bucket elevators have</a:t>
            </a:r>
            <a:r>
              <a:rPr lang="en-US" baseline="0" dirty="0" smtClean="0"/>
              <a:t> four elements required for a grain dust primary explosion to occur. So, our duty is to prevent the occurrence of ignition or ignition source in the bucket elevators.</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0877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a:t>
            </a:r>
            <a:r>
              <a:rPr lang="en-US" baseline="0" dirty="0" smtClean="0"/>
              <a:t> of the time, a bucket elevator moving grain has four of the five elements needed for an explosion, it is just lacking the ignition source- typically a spark. Therefore, the primary explosion often starts in a bucket elevator. Let’s examine why: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9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the grain</a:t>
            </a:r>
            <a:r>
              <a:rPr lang="en-US" baseline="0" dirty="0"/>
              <a:t> dust explosion incidents occurring in the U.S. from </a:t>
            </a:r>
            <a:r>
              <a:rPr lang="en-US" baseline="0" dirty="0" smtClean="0"/>
              <a:t>2007 </a:t>
            </a:r>
            <a:r>
              <a:rPr lang="en-US" baseline="0" dirty="0"/>
              <a:t>to </a:t>
            </a:r>
            <a:r>
              <a:rPr lang="en-US" baseline="0" dirty="0" smtClean="0"/>
              <a:t>2016. Though grain </a:t>
            </a:r>
            <a:r>
              <a:rPr lang="en-US" baseline="0" dirty="0"/>
              <a:t>dust </a:t>
            </a:r>
            <a:r>
              <a:rPr lang="en-US" baseline="0" dirty="0" smtClean="0"/>
              <a:t>explosion fatalities are low, explosions </a:t>
            </a:r>
            <a:r>
              <a:rPr lang="en-US" baseline="0" dirty="0"/>
              <a:t>are still happening in the U.S. The number of </a:t>
            </a:r>
            <a:r>
              <a:rPr lang="en-US" baseline="0" dirty="0" smtClean="0"/>
              <a:t>injuries remains steady.  Fatalities do not occur every year, but even when total number of explosions are low,  the number of fatalities is relatively high, as in 2016, where only 5 explosions were observed, but 3 of these involved a fatality. The </a:t>
            </a:r>
            <a:r>
              <a:rPr lang="en-US" baseline="0" dirty="0"/>
              <a:t>continued grain dust explosion incidents are discouraging, and as an industry, our goal should be to bring the number of incidents to ‘zero</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9</a:t>
            </a:fld>
            <a:endParaRPr lang="en-US"/>
          </a:p>
        </p:txBody>
      </p:sp>
    </p:spTree>
    <p:extLst>
      <p:ext uri="{BB962C8B-B14F-4D97-AF65-F5344CB8AC3E}">
        <p14:creationId xmlns:p14="http://schemas.microsoft.com/office/powerpoint/2010/main" val="6709155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a:t>
            </a:r>
            <a:r>
              <a:rPr lang="en-US" baseline="0" dirty="0" smtClean="0"/>
              <a:t> take a look at the OSHA requirements of safety in a bucket elevator. These components together increase safety because bucket elevators are highly prone to dust accumulation</a:t>
            </a:r>
          </a:p>
          <a:p>
            <a:r>
              <a:rPr lang="en-US" b="0" baseline="0" dirty="0" smtClean="0"/>
              <a:t>(OSHA Standard 1910.272  and NFPA (ANSI) standard)</a:t>
            </a:r>
          </a:p>
          <a:p>
            <a:r>
              <a:rPr lang="en-US" b="0" baseline="0" dirty="0" smtClean="0"/>
              <a:t>Replaceable head and hood lining – The head section of the bucket elevator gets damaged easily due to grain impact and dust accumulation. This section should be made replaceable to avoid wear and ignition due to impact of grains.</a:t>
            </a:r>
          </a:p>
          <a:p>
            <a:r>
              <a:rPr lang="en-US" b="0" baseline="0" dirty="0" smtClean="0"/>
              <a:t>Inspection doors – Frequent inspection for mis-aligned belts and damaged buckets is very important to avoid spark generation inside the system. To assist inspection, the inspection door and inspection door with quick latches should be provided in the head section.</a:t>
            </a:r>
          </a:p>
          <a:p>
            <a:r>
              <a:rPr lang="en-US" b="0" baseline="0" dirty="0" smtClean="0"/>
              <a:t>Adjustable wiper belt- this is an important component to avoid re-transfer of dust back into the boot section and assumes safe passage of grains into the discharge chute.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70559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Belt alignment sensors – Tripping due to overload is a commonly faced issue in bucket elevator systems. An alignment sensor will warn the operator about the tripping issues so that it can be rectified before any mis-happenings.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1332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devices</a:t>
            </a:r>
            <a:r>
              <a:rPr lang="en-US" baseline="0" dirty="0" smtClean="0"/>
              <a:t> in a bucket elevator to avoid dust related incidents. It is very important to have belt speed sensors, belt alignment sensors, bearing temperature sensors and plug switches to reduce the potential for sparking and avoid an explosion incident.</a:t>
            </a:r>
          </a:p>
          <a:p>
            <a:r>
              <a:rPr lang="en-US" baseline="0" dirty="0" smtClean="0"/>
              <a:t>Belt speed sensors – If the belt speed is too fast or slow, that should give an indication that there are issues within the bucket elevator system. A slow speed indicates overload on the system causing increase in bearing temperature. A high speed could indicate that the conveyor is not carrying enough material or some buckets are damaged resulting in less load and increased speed.</a:t>
            </a:r>
          </a:p>
          <a:p>
            <a:r>
              <a:rPr lang="en-US" baseline="0" dirty="0" smtClean="0"/>
              <a:t>Belt alignment sensors – Tripping due to overload is a commonly faced issue in bucket elevator systems. An alignment sensor will warn the operator about the tripping issues so that it can be rectified before any mis-happenings.</a:t>
            </a:r>
          </a:p>
          <a:p>
            <a:r>
              <a:rPr lang="en-US" baseline="0" dirty="0" smtClean="0"/>
              <a:t>Bearing temperature sensors – Continuous use of bucket elevator system (without proper maintenance) could increase the temperature of bearings. This could result in generation of a spark leading to primary explosion of dust collected in head section.</a:t>
            </a:r>
          </a:p>
          <a:p>
            <a:r>
              <a:rPr lang="en-US" baseline="0" dirty="0" smtClean="0"/>
              <a:t>Plug switches – Plug switches should be used to avoid overload of materials. </a:t>
            </a:r>
          </a:p>
          <a:p>
            <a:endParaRPr lang="en-US" baseline="0" dirty="0" smtClean="0"/>
          </a:p>
          <a:p>
            <a:r>
              <a:rPr lang="en-US" b="0" baseline="0" dirty="0" smtClean="0"/>
              <a:t>Anytime there are sensors, it is important to stress calibration and preventative maintenance.   Go back to the manufacturer to understand what the frequency should be.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7877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Explosions,</a:t>
            </a:r>
            <a:r>
              <a:rPr lang="en-US" baseline="0" dirty="0" smtClean="0"/>
              <a:t> either primary or secondary can originate from storage bins and conveyors.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2095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precautions that could be followed to avoid primary dust explosions from happening</a:t>
            </a:r>
            <a:r>
              <a:rPr lang="en-US" baseline="0" dirty="0" smtClean="0"/>
              <a:t> in a bucket elevator.</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14792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design is based on NFPA 61 standard to have proper venting in a double casing leg.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8848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92940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43177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12615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802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effectLst/>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DF508447-DE3B-46A1-AA1E-3188FE1F0CA9}" type="datetime1">
              <a:rPr lang="en-US" smtClean="0"/>
              <a:pPr/>
              <a:t>5/7/2020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10" name="Picture 9"/>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9BB99-D7C7-4369-8B69-7F4EEE40BF3E}" type="datetime1">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94D6D-400E-4862-80AD-9906D11D55A0}" type="datetime1">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512385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439393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51428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941596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pPr/>
              <a:t>5/7/2020</a:t>
            </a:fld>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86343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pPr/>
              <a:t>5/7/2020</a:t>
            </a:fld>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066926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pPr/>
              <a:t>5/7/2020</a:t>
            </a:fld>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563040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73849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915240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881198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022959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74613"/>
            <a:ext cx="8229600"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7" name="Slide Number Placeholder 6"/>
          <p:cNvSpPr>
            <a:spLocks noGrp="1"/>
          </p:cNvSpPr>
          <p:nvPr>
            <p:ph type="sldNum" sz="quarter" idx="12"/>
          </p:nvPr>
        </p:nvSpPr>
        <p:spPr>
          <a:xfrm>
            <a:off x="7239000" y="6858000"/>
            <a:ext cx="1905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D975E1D-1F68-4E4B-BED4-88961719D894}" type="slidenum">
              <a:rPr kumimoji="0" lang="en-US" altLang="en-US" sz="1200" b="0" i="0" u="none" strike="noStrike" kern="1200" cap="none" spc="0" normalizeH="0" baseline="0" noProof="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72649026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74613"/>
            <a:ext cx="8229600" cy="628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8" name="Slide Number Placeholder 7"/>
          <p:cNvSpPr>
            <a:spLocks noGrp="1"/>
          </p:cNvSpPr>
          <p:nvPr>
            <p:ph type="sldNum" sz="quarter" idx="12"/>
          </p:nvPr>
        </p:nvSpPr>
        <p:spPr>
          <a:xfrm>
            <a:off x="7239000" y="6858000"/>
            <a:ext cx="1905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6A40BE-BF40-41D1-8C3F-C5FB73BC1FE6}" type="slidenum">
              <a:rPr kumimoji="0" lang="en-US" altLang="en-US" sz="1200" b="0" i="0" u="none" strike="noStrike" kern="1200" cap="none" spc="0" normalizeH="0" baseline="0" noProof="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Tree>
    <p:extLst>
      <p:ext uri="{BB962C8B-B14F-4D97-AF65-F5344CB8AC3E}">
        <p14:creationId xmlns:p14="http://schemas.microsoft.com/office/powerpoint/2010/main" val="7262951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effectLst/>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DF508447-DE3B-46A1-AA1E-3188FE1F0CA9}" type="datetime1">
              <a:rPr lang="en-US" smtClean="0">
                <a:solidFill>
                  <a:prstClr val="white">
                    <a:shade val="50000"/>
                  </a:prstClr>
                </a:solidFill>
              </a:rPr>
              <a:pPr/>
              <a:t>5/7/2020</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10" name="Picture 9"/>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50204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863664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solidFill>
                  <a:prstClr val="white">
                    <a:shade val="50000"/>
                  </a:prstClr>
                </a:solidFill>
              </a:rPr>
              <a:pPr/>
              <a:t>5/7/2020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820887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D8670A-6684-4C02-8C29-57C7C41BE496}" type="datetime1">
              <a:rPr lang="en-US" smtClean="0">
                <a:solidFill>
                  <a:prstClr val="white">
                    <a:shade val="50000"/>
                  </a:prstClr>
                </a:solidFill>
              </a:rPr>
              <a:pPr/>
              <a:t>5/7/2020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975749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F289FD-353A-42E7-85BA-2D1A17B0B905}" type="datetime1">
              <a:rPr lang="en-US" smtClean="0">
                <a:solidFill>
                  <a:prstClr val="white">
                    <a:shade val="50000"/>
                  </a:prstClr>
                </a:solidFill>
              </a:rPr>
              <a:pPr/>
              <a:t>5/7/2020</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27975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341BC0F-417D-4F50-971D-158FD785080B}" type="datetime1">
              <a:rPr lang="en-US" smtClean="0">
                <a:solidFill>
                  <a:prstClr val="white">
                    <a:shade val="50000"/>
                  </a:prstClr>
                </a:solidFill>
              </a:rPr>
              <a:pPr/>
              <a:t>5/7/2020</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598846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solidFill>
                  <a:prstClr val="white">
                    <a:shade val="50000"/>
                  </a:prstClr>
                </a:solidFill>
              </a:rPr>
              <a:pPr/>
              <a:t>5/7/2020</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353398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1F37B0-4992-42E3-BFD0-C08B411CFE41}" type="datetime1">
              <a:rPr lang="en-US" smtClean="0">
                <a:solidFill>
                  <a:prstClr val="white">
                    <a:shade val="50000"/>
                  </a:prstClr>
                </a:solidFill>
              </a:rPr>
              <a:pPr/>
              <a:t>5/7/2020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307089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solidFill>
                  <a:prstClr val="white">
                    <a:shade val="50000"/>
                  </a:prstClr>
                </a:solidFill>
              </a:rPr>
              <a:pPr/>
              <a:t>5/7/2020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476452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9BB99-D7C7-4369-8B69-7F4EEE40BF3E}" type="datetime1">
              <a:rPr lang="en-US" smtClean="0">
                <a:solidFill>
                  <a:prstClr val="white">
                    <a:shade val="50000"/>
                  </a:prstClr>
                </a:solidFill>
              </a:rPr>
              <a:pPr/>
              <a:t>5/7/2020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439843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94D6D-400E-4862-80AD-9906D11D55A0}" type="datetime1">
              <a:rPr lang="en-US" smtClean="0">
                <a:solidFill>
                  <a:prstClr val="white">
                    <a:shade val="50000"/>
                  </a:prstClr>
                </a:solidFill>
              </a:rPr>
              <a:pPr/>
              <a:t>5/7/2020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181288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5842702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42730320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2382624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47343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D8670A-6684-4C02-8C29-57C7C41BE496}" type="datetime1">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pPr/>
              <a:t>5/7/2020</a:t>
            </a:fld>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240845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pPr/>
              <a:t>5/7/2020</a:t>
            </a:fld>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687530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pPr/>
              <a:t>5/7/2020</a:t>
            </a:fld>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965970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813499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875544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928243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14178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F289FD-353A-42E7-85BA-2D1A17B0B905}" type="datetime1">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341BC0F-417D-4F50-971D-158FD785080B}" type="datetime1">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1F37B0-4992-42E3-BFD0-C08B411CFE41}" type="datetime1">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C5233-4BE3-4EC0-BEB3-845CA260EDF2}" type="datetime1">
              <a:rPr lang="en-US" smtClean="0"/>
              <a:pPr/>
              <a:t>5/7/2020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16"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5190739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8" r:id="rId12"/>
    <p:sldLayoutId id="2147483709" r:id="rId13"/>
  </p:sldLayoutIdLst>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C5233-4BE3-4EC0-BEB3-845CA260EDF2}" type="datetime1">
              <a:rPr lang="en-US" smtClean="0">
                <a:solidFill>
                  <a:prstClr val="white">
                    <a:shade val="50000"/>
                  </a:prstClr>
                </a:solidFill>
              </a:rPr>
              <a:pPr/>
              <a:t>5/7/2020</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8886267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spTree>
    <p:extLst>
      <p:ext uri="{BB962C8B-B14F-4D97-AF65-F5344CB8AC3E}">
        <p14:creationId xmlns:p14="http://schemas.microsoft.com/office/powerpoint/2010/main" val="231908421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95.xml"/><Relationship Id="rId1" Type="http://schemas.openxmlformats.org/officeDocument/2006/relationships/slideLayout" Target="../slideLayouts/slideLayout4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9.xml"/><Relationship Id="rId1" Type="http://schemas.openxmlformats.org/officeDocument/2006/relationships/slideLayout" Target="../slideLayouts/slideLayout18.xml"/><Relationship Id="rId4" Type="http://schemas.openxmlformats.org/officeDocument/2006/relationships/image" Target="../media/image36.jp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18.xml"/><Relationship Id="rId1" Type="http://schemas.openxmlformats.org/officeDocument/2006/relationships/slideLayout" Target="../slideLayouts/slideLayout18.xml"/><Relationship Id="rId4" Type="http://schemas.openxmlformats.org/officeDocument/2006/relationships/image" Target="../media/image61.jpeg"/></Relationships>
</file>

<file path=ppt/slides/_rels/slide1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9.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2.xml"/><Relationship Id="rId1" Type="http://schemas.openxmlformats.org/officeDocument/2006/relationships/slideLayout" Target="../slideLayouts/slideLayout17.xml"/><Relationship Id="rId5" Type="http://schemas.openxmlformats.org/officeDocument/2006/relationships/image" Target="../media/image67.jpeg"/><Relationship Id="rId4" Type="http://schemas.openxmlformats.org/officeDocument/2006/relationships/image" Target="../media/image66.jpeg"/></Relationships>
</file>

<file path=ppt/slides/_rels/slide1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25.xml"/><Relationship Id="rId1" Type="http://schemas.openxmlformats.org/officeDocument/2006/relationships/slideLayout" Target="../slideLayouts/slideLayout23.xml"/></Relationships>
</file>

<file path=ppt/slides/_rels/slide1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6.xml"/><Relationship Id="rId1" Type="http://schemas.openxmlformats.org/officeDocument/2006/relationships/slideLayout" Target="../slideLayouts/slideLayout17.xml"/><Relationship Id="rId4" Type="http://schemas.openxmlformats.org/officeDocument/2006/relationships/image" Target="../media/image72.jpeg"/></Relationships>
</file>

<file path=ppt/slides/_rels/slide1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7.xml"/><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8.xml"/><Relationship Id="rId1" Type="http://schemas.openxmlformats.org/officeDocument/2006/relationships/slideLayout" Target="../slideLayouts/slideLayout24.xml"/><Relationship Id="rId5" Type="http://schemas.openxmlformats.org/officeDocument/2006/relationships/image" Target="../media/image76.jpg"/><Relationship Id="rId4" Type="http://schemas.openxmlformats.org/officeDocument/2006/relationships/image" Target="../media/image75.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9.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30.xml"/><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31.xml"/><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0.xml"/><Relationship Id="rId1" Type="http://schemas.openxmlformats.org/officeDocument/2006/relationships/slideLayout" Target="../slideLayouts/slideLayout18.xml"/><Relationship Id="rId4" Type="http://schemas.openxmlformats.org/officeDocument/2006/relationships/image" Target="../media/image36.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0.xml"/><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2.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7.xml"/><Relationship Id="rId1" Type="http://schemas.openxmlformats.org/officeDocument/2006/relationships/slideLayout" Target="../slideLayouts/slideLayout42.xml"/><Relationship Id="rId4" Type="http://schemas.openxmlformats.org/officeDocument/2006/relationships/image" Target="../media/image39.jpg"/></Relationships>
</file>

<file path=ppt/slides/_rels/slide8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8.xml"/><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9.xml"/><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1.xml"/><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2.xml"/><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4.xml"/><Relationship Id="rId1" Type="http://schemas.openxmlformats.org/officeDocument/2006/relationships/slideLayout" Target="../slideLayouts/slideLayout42.xml"/><Relationship Id="rId5" Type="http://schemas.openxmlformats.org/officeDocument/2006/relationships/image" Target="../media/image46.jpeg"/><Relationship Id="rId4"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2.xml"/></Relationships>
</file>

<file path=ppt/slides/_rels/slide9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6.xml"/><Relationship Id="rId1" Type="http://schemas.openxmlformats.org/officeDocument/2006/relationships/slideLayout" Target="../slideLayouts/slideLayout42.xml"/><Relationship Id="rId5" Type="http://schemas.openxmlformats.org/officeDocument/2006/relationships/image" Target="../media/image49.jpeg"/><Relationship Id="rId4" Type="http://schemas.openxmlformats.org/officeDocument/2006/relationships/image" Target="../media/image48.jpeg"/></Relationships>
</file>

<file path=ppt/slides/_rels/slide9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7.xml"/><Relationship Id="rId1" Type="http://schemas.openxmlformats.org/officeDocument/2006/relationships/slideLayout" Target="../slideLayouts/slideLayout42.xml"/><Relationship Id="rId4" Type="http://schemas.openxmlformats.org/officeDocument/2006/relationships/image" Target="../media/image51.jpeg"/></Relationships>
</file>

<file path=ppt/slides/_rels/slide9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8.xml"/><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0.xml"/><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2.xml"/><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1447800"/>
          </a:xfrm>
          <a:effectLst/>
        </p:spPr>
        <p:txBody>
          <a:bodyPr>
            <a:normAutofit fontScale="90000"/>
          </a:bodyPr>
          <a:lstStyle/>
          <a:p>
            <a:r>
              <a:rPr lang="en-US" dirty="0">
                <a:solidFill>
                  <a:schemeClr val="bg1"/>
                </a:solidFill>
              </a:rPr>
              <a:t>Prevention of GRAIN Dust </a:t>
            </a:r>
            <a:r>
              <a:rPr lang="en-US" dirty="0" smtClean="0">
                <a:solidFill>
                  <a:schemeClr val="bg1"/>
                </a:solidFill>
              </a:rPr>
              <a:t>ExplosionS</a:t>
            </a:r>
            <a:endParaRPr lang="en-US" dirty="0">
              <a:solidFill>
                <a:schemeClr val="bg1"/>
              </a:solidFill>
            </a:endParaRPr>
          </a:p>
        </p:txBody>
      </p:sp>
      <p:sp>
        <p:nvSpPr>
          <p:cNvPr id="3" name="TextBox 2"/>
          <p:cNvSpPr txBox="1"/>
          <p:nvPr/>
        </p:nvSpPr>
        <p:spPr>
          <a:xfrm>
            <a:off x="4423962" y="5282347"/>
            <a:ext cx="4229100" cy="261610"/>
          </a:xfrm>
          <a:prstGeom prst="rect">
            <a:avLst/>
          </a:prstGeom>
          <a:noFill/>
        </p:spPr>
        <p:txBody>
          <a:bodyPr wrap="square" rtlCol="0">
            <a:spAutoFit/>
          </a:bodyPr>
          <a:lstStyle/>
          <a:p>
            <a:pPr algn="r"/>
            <a:r>
              <a:rPr lang="en-US" sz="1100" dirty="0"/>
              <a:t>Source: United States Department of Labor</a:t>
            </a:r>
          </a:p>
        </p:txBody>
      </p:sp>
      <p:pic>
        <p:nvPicPr>
          <p:cNvPr id="1026" name="Picture 2" descr="Dust explosion occurring at elevator. " title="Grain dust  explo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978" y="1893850"/>
            <a:ext cx="4897968" cy="366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urdue University. " title="Purdue Univer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5261" y="6248400"/>
            <a:ext cx="1762539" cy="533400"/>
          </a:xfrm>
          <a:prstGeom prst="rect">
            <a:avLst/>
          </a:prstGeom>
        </p:spPr>
      </p:pic>
      <p:pic>
        <p:nvPicPr>
          <p:cNvPr id="5" name="Picture 4" descr="Iowa State Unversity" title="Iowa State University"/>
          <p:cNvPicPr preferRelativeResize="0">
            <a:picLocks/>
          </p:cNvPicPr>
          <p:nvPr/>
        </p:nvPicPr>
        <p:blipFill>
          <a:blip r:embed="rId5" cstate="email">
            <a:extLst>
              <a:ext uri="{28A0092B-C50C-407E-A947-70E740481C1C}">
                <a14:useLocalDpi xmlns:a14="http://schemas.microsoft.com/office/drawing/2010/main" val="0"/>
              </a:ext>
            </a:extLst>
          </a:blip>
          <a:stretch>
            <a:fillRect/>
          </a:stretch>
        </p:blipFill>
        <p:spPr>
          <a:xfrm>
            <a:off x="76200" y="6416040"/>
            <a:ext cx="2726741" cy="365760"/>
          </a:xfrm>
          <a:prstGeom prst="rect">
            <a:avLst/>
          </a:prstGeom>
        </p:spPr>
      </p:pic>
      <p:sp>
        <p:nvSpPr>
          <p:cNvPr id="4" name="Rectangle 3" descr="redacted logo"/>
          <p:cNvSpPr/>
          <p:nvPr/>
        </p:nvSpPr>
        <p:spPr>
          <a:xfrm>
            <a:off x="0" y="6248400"/>
            <a:ext cx="2802941"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edacted logo"/>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23366" y="6250556"/>
            <a:ext cx="2822693" cy="627942"/>
          </a:xfrm>
          <a:prstGeom prst="rect">
            <a:avLst/>
          </a:prstGeom>
        </p:spPr>
      </p:pic>
    </p:spTree>
    <p:extLst>
      <p:ext uri="{BB962C8B-B14F-4D97-AF65-F5344CB8AC3E}">
        <p14:creationId xmlns:p14="http://schemas.microsoft.com/office/powerpoint/2010/main" val="109473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Number of Explosions (by month</a:t>
            </a:r>
            <a:r>
              <a:rPr lang="en-US" sz="3200" dirty="0" smtClean="0">
                <a:solidFill>
                  <a:schemeClr val="bg1"/>
                </a:solidFill>
              </a:rPr>
              <a:t>)</a:t>
            </a:r>
            <a:br>
              <a:rPr lang="en-US" sz="3200" dirty="0" smtClean="0">
                <a:solidFill>
                  <a:schemeClr val="bg1"/>
                </a:solidFill>
              </a:rPr>
            </a:br>
            <a:r>
              <a:rPr lang="en-US" sz="3200" dirty="0" smtClean="0">
                <a:solidFill>
                  <a:schemeClr val="bg1"/>
                </a:solidFill>
              </a:rPr>
              <a:t>2006 - </a:t>
            </a:r>
            <a:r>
              <a:rPr lang="en-US" sz="3200" dirty="0" smtClean="0">
                <a:solidFill>
                  <a:schemeClr val="bg1"/>
                </a:solidFill>
              </a:rPr>
              <a:t>2014</a:t>
            </a:r>
            <a:endParaRPr lang="en-US" sz="3200" dirty="0">
              <a:solidFill>
                <a:schemeClr val="bg1"/>
              </a:solidFill>
            </a:endParaRPr>
          </a:p>
        </p:txBody>
      </p:sp>
      <p:sp>
        <p:nvSpPr>
          <p:cNvPr id="7" name="TextBox 6"/>
          <p:cNvSpPr txBox="1"/>
          <p:nvPr/>
        </p:nvSpPr>
        <p:spPr>
          <a:xfrm>
            <a:off x="3063920" y="5347648"/>
            <a:ext cx="4832366" cy="369332"/>
          </a:xfrm>
          <a:prstGeom prst="rect">
            <a:avLst/>
          </a:prstGeom>
          <a:noFill/>
        </p:spPr>
        <p:txBody>
          <a:bodyPr wrap="square" rtlCol="0">
            <a:spAutoFit/>
          </a:bodyPr>
          <a:lstStyle/>
          <a:p>
            <a:r>
              <a:rPr lang="en-US" dirty="0">
                <a:solidFill>
                  <a:schemeClr val="bg1"/>
                </a:solidFill>
              </a:rPr>
              <a:t>Source: Ambrose and Sanghi, 2014, World Grain</a:t>
            </a:r>
          </a:p>
        </p:txBody>
      </p:sp>
      <p:pic>
        <p:nvPicPr>
          <p:cNvPr id="3" name="Picture 2" descr="Histogram of grain dust explosion incidents and the months they occurred in from 2006 until 2014. &#10;&#10;" title="Grain Dust Explosions by month"/>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7981" y="1534363"/>
            <a:ext cx="6708038" cy="3789274"/>
          </a:xfrm>
          <a:prstGeom prst="rect">
            <a:avLst/>
          </a:prstGeom>
        </p:spPr>
      </p:pic>
    </p:spTree>
    <p:extLst>
      <p:ext uri="{BB962C8B-B14F-4D97-AF65-F5344CB8AC3E}">
        <p14:creationId xmlns:p14="http://schemas.microsoft.com/office/powerpoint/2010/main" val="24002205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436766" y="5373469"/>
            <a:ext cx="441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Fig: Typical elevator explosion venting for a double casing leg (Source: NFPA-61)</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4" name="TextBox 3"/>
          <p:cNvSpPr txBox="1"/>
          <p:nvPr/>
        </p:nvSpPr>
        <p:spPr>
          <a:xfrm>
            <a:off x="4648200" y="1524000"/>
            <a:ext cx="4343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Typical elevator explosion venting</a:t>
            </a: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2" name="Title 1"/>
          <p:cNvSpPr>
            <a:spLocks noGrp="1"/>
          </p:cNvSpPr>
          <p:nvPr>
            <p:ph type="title"/>
          </p:nvPr>
        </p:nvSpPr>
        <p:spPr>
          <a:xfrm>
            <a:off x="533400" y="46038"/>
            <a:ext cx="8229600" cy="792162"/>
          </a:xfrm>
        </p:spPr>
        <p:txBody>
          <a:bodyPr/>
          <a:lstStyle/>
          <a:p>
            <a:r>
              <a:rPr lang="en-US" dirty="0" smtClean="0"/>
              <a:t>Venting</a:t>
            </a:r>
            <a:endParaRPr lang="en-US" dirty="0"/>
          </a:p>
        </p:txBody>
      </p:sp>
      <p:pic>
        <p:nvPicPr>
          <p:cNvPr id="5" name="Picture 4" title="Drawing of typical elevator explosion ven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14400"/>
            <a:ext cx="3886200" cy="5184843"/>
          </a:xfrm>
          <a:prstGeom prst="rect">
            <a:avLst/>
          </a:prstGeom>
        </p:spPr>
      </p:pic>
    </p:spTree>
    <p:extLst>
      <p:ext uri="{BB962C8B-B14F-4D97-AF65-F5344CB8AC3E}">
        <p14:creationId xmlns:p14="http://schemas.microsoft.com/office/powerpoint/2010/main" val="21148685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2133600"/>
            <a:ext cx="8229600" cy="3886200"/>
          </a:xfrm>
        </p:spPr>
        <p:txBody>
          <a:bodyPr>
            <a:normAutofit/>
          </a:bodyPr>
          <a:lstStyle/>
          <a:p>
            <a:pPr>
              <a:buClr>
                <a:schemeClr val="bg1"/>
              </a:buClr>
            </a:pPr>
            <a:r>
              <a:rPr lang="en-US" dirty="0" smtClean="0"/>
              <a:t>Perform maintenance on handling equipment</a:t>
            </a:r>
          </a:p>
          <a:p>
            <a:pPr lvl="2">
              <a:buClr>
                <a:schemeClr val="bg1"/>
              </a:buClr>
            </a:pPr>
            <a:r>
              <a:rPr lang="en-US" dirty="0" smtClean="0"/>
              <a:t>Change worn bearings</a:t>
            </a:r>
          </a:p>
          <a:p>
            <a:pPr lvl="2">
              <a:buClr>
                <a:schemeClr val="bg1"/>
              </a:buClr>
            </a:pPr>
            <a:r>
              <a:rPr lang="en-US" dirty="0" smtClean="0"/>
              <a:t>Do not over-grease bearings</a:t>
            </a:r>
          </a:p>
          <a:p>
            <a:pPr lvl="2">
              <a:buClr>
                <a:schemeClr val="bg1"/>
              </a:buClr>
            </a:pPr>
            <a:r>
              <a:rPr lang="en-US" dirty="0" smtClean="0"/>
              <a:t>Change damaged drags or screw conveyors</a:t>
            </a:r>
          </a:p>
          <a:p>
            <a:pPr lvl="2">
              <a:buClr>
                <a:schemeClr val="bg1"/>
              </a:buClr>
            </a:pPr>
            <a:r>
              <a:rPr lang="en-US" dirty="0" smtClean="0"/>
              <a:t>Replace worn head pulleys in bucket elevators</a:t>
            </a:r>
          </a:p>
          <a:p>
            <a:pPr lvl="2">
              <a:buClr>
                <a:schemeClr val="bg1"/>
              </a:buClr>
            </a:pPr>
            <a:r>
              <a:rPr lang="en-US" dirty="0" smtClean="0"/>
              <a:t>Repair lose metal parts in any handling equipment</a:t>
            </a:r>
          </a:p>
          <a:p>
            <a:pPr lvl="3">
              <a:buClr>
                <a:schemeClr val="bg1"/>
              </a:buClr>
            </a:pPr>
            <a:r>
              <a:rPr lang="en-US" dirty="0" smtClean="0"/>
              <a:t>Especially important when you have grinding or milling equipment in your facility</a:t>
            </a:r>
          </a:p>
        </p:txBody>
      </p:sp>
      <p:sp>
        <p:nvSpPr>
          <p:cNvPr id="5" name="Title 4"/>
          <p:cNvSpPr>
            <a:spLocks noGrp="1"/>
          </p:cNvSpPr>
          <p:nvPr>
            <p:ph type="title" idx="4294967295"/>
          </p:nvPr>
        </p:nvSpPr>
        <p:spPr>
          <a:xfrm>
            <a:off x="381000" y="381000"/>
            <a:ext cx="8229600" cy="1143000"/>
          </a:xfrm>
        </p:spPr>
        <p:txBody>
          <a:bodyPr>
            <a:normAutofit fontScale="90000"/>
          </a:bodyPr>
          <a:lstStyle/>
          <a:p>
            <a:r>
              <a:rPr lang="en-US" dirty="0"/>
              <a:t>Safeguards in Materials Handling Equipment</a:t>
            </a:r>
          </a:p>
        </p:txBody>
      </p:sp>
    </p:spTree>
    <p:extLst>
      <p:ext uri="{BB962C8B-B14F-4D97-AF65-F5344CB8AC3E}">
        <p14:creationId xmlns:p14="http://schemas.microsoft.com/office/powerpoint/2010/main" val="1348462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463675"/>
            <a:ext cx="8229600" cy="4708525"/>
          </a:xfrm>
        </p:spPr>
        <p:txBody>
          <a:bodyPr>
            <a:normAutofit/>
          </a:bodyPr>
          <a:lstStyle/>
          <a:p>
            <a:pPr>
              <a:buClr>
                <a:schemeClr val="bg1"/>
              </a:buClr>
            </a:pPr>
            <a:r>
              <a:rPr lang="en-US" dirty="0" smtClean="0"/>
              <a:t>Use of appropriate equipment for grain conveying and handling</a:t>
            </a:r>
          </a:p>
          <a:p>
            <a:pPr lvl="1">
              <a:buClr>
                <a:schemeClr val="bg1"/>
              </a:buClr>
            </a:pPr>
            <a:r>
              <a:rPr lang="en-US" dirty="0" smtClean="0"/>
              <a:t>Install magnets to catch metals ahead of processing equipment (Hammer mill).</a:t>
            </a:r>
          </a:p>
          <a:p>
            <a:pPr lvl="1">
              <a:buClr>
                <a:schemeClr val="bg1"/>
              </a:buClr>
            </a:pPr>
            <a:r>
              <a:rPr lang="en-US" dirty="0"/>
              <a:t>Have </a:t>
            </a:r>
            <a:r>
              <a:rPr lang="en-US" dirty="0" smtClean="0"/>
              <a:t>easy access removal doors </a:t>
            </a:r>
            <a:r>
              <a:rPr lang="en-US" dirty="0"/>
              <a:t>for inspection at the head and bottom of the bucket elevators.</a:t>
            </a:r>
          </a:p>
          <a:p>
            <a:pPr lvl="1">
              <a:buClr>
                <a:schemeClr val="bg1"/>
              </a:buClr>
            </a:pPr>
            <a:r>
              <a:rPr lang="en-US" dirty="0"/>
              <a:t>Make sure all motors and pulleys are </a:t>
            </a:r>
            <a:r>
              <a:rPr lang="en-US" dirty="0" smtClean="0"/>
              <a:t> properly aligned.</a:t>
            </a:r>
          </a:p>
        </p:txBody>
      </p:sp>
      <p:sp>
        <p:nvSpPr>
          <p:cNvPr id="5" name="Title 4"/>
          <p:cNvSpPr>
            <a:spLocks noGrp="1"/>
          </p:cNvSpPr>
          <p:nvPr>
            <p:ph type="title" idx="4294967295"/>
          </p:nvPr>
        </p:nvSpPr>
        <p:spPr>
          <a:xfrm>
            <a:off x="0" y="274638"/>
            <a:ext cx="8229600" cy="1143000"/>
          </a:xfrm>
        </p:spPr>
        <p:txBody>
          <a:bodyPr>
            <a:normAutofit fontScale="90000"/>
          </a:bodyPr>
          <a:lstStyle/>
          <a:p>
            <a:r>
              <a:rPr lang="en-US" dirty="0" smtClean="0"/>
              <a:t> Materials </a:t>
            </a:r>
            <a:r>
              <a:rPr lang="en-US" dirty="0" smtClean="0"/>
              <a:t>Handling </a:t>
            </a:r>
            <a:r>
              <a:rPr lang="en-US" dirty="0"/>
              <a:t>Techniques</a:t>
            </a:r>
          </a:p>
        </p:txBody>
      </p:sp>
    </p:spTree>
    <p:extLst>
      <p:ext uri="{BB962C8B-B14F-4D97-AF65-F5344CB8AC3E}">
        <p14:creationId xmlns:p14="http://schemas.microsoft.com/office/powerpoint/2010/main" val="16255798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fontScale="77500" lnSpcReduction="20000"/>
          </a:bodyPr>
          <a:lstStyle/>
          <a:p>
            <a:pPr>
              <a:buClr>
                <a:schemeClr val="bg1"/>
              </a:buClr>
            </a:pPr>
            <a:r>
              <a:rPr lang="en-US" dirty="0" smtClean="0"/>
              <a:t>Avoiding overload during handling</a:t>
            </a:r>
          </a:p>
          <a:p>
            <a:pPr lvl="1">
              <a:buClr>
                <a:schemeClr val="bg1"/>
              </a:buClr>
            </a:pPr>
            <a:r>
              <a:rPr lang="en-US" dirty="0" smtClean="0"/>
              <a:t>Do not use handling equipment at the limits of their rated capacity.</a:t>
            </a:r>
          </a:p>
          <a:p>
            <a:pPr lvl="1">
              <a:buClr>
                <a:schemeClr val="bg1"/>
              </a:buClr>
            </a:pPr>
            <a:r>
              <a:rPr lang="en-US" dirty="0" smtClean="0"/>
              <a:t>Do not overfill bucket elevator, screw and drag conveyors to avoid spills or to overload the motor. </a:t>
            </a:r>
          </a:p>
          <a:p>
            <a:pPr lvl="1">
              <a:buClr>
                <a:schemeClr val="bg1"/>
              </a:buClr>
            </a:pPr>
            <a:r>
              <a:rPr lang="en-US" dirty="0" smtClean="0"/>
              <a:t>At transfer points, do not reduce handling capacity to avoid overflow or chokes.</a:t>
            </a:r>
          </a:p>
          <a:p>
            <a:pPr lvl="1">
              <a:buClr>
                <a:schemeClr val="bg1"/>
              </a:buClr>
            </a:pPr>
            <a:r>
              <a:rPr lang="en-US" dirty="0" smtClean="0"/>
              <a:t>Bucket elevators shall not be jogged to clear a choked leg  (Jogging </a:t>
            </a:r>
            <a:r>
              <a:rPr lang="en-US" dirty="0"/>
              <a:t>is when an employee tries to force a loaded/choked belt to </a:t>
            </a:r>
            <a:r>
              <a:rPr lang="en-US" dirty="0" smtClean="0"/>
              <a:t>run).</a:t>
            </a:r>
          </a:p>
          <a:p>
            <a:pPr lvl="0">
              <a:buClr>
                <a:schemeClr val="bg1"/>
              </a:buClr>
            </a:pPr>
            <a:r>
              <a:rPr lang="en-US" dirty="0"/>
              <a:t>Plastic bags for shipping and transfer of material should be anti-static.</a:t>
            </a:r>
            <a:endParaRPr lang="en-US" sz="2400" dirty="0"/>
          </a:p>
          <a:p>
            <a:pPr lvl="0">
              <a:buClr>
                <a:schemeClr val="bg1"/>
              </a:buClr>
            </a:pPr>
            <a:r>
              <a:rPr lang="en-US" dirty="0"/>
              <a:t>During transfer of materials, operators should stand on a grounded surface. </a:t>
            </a:r>
            <a:endParaRPr lang="en-US" sz="2400" dirty="0"/>
          </a:p>
          <a:p>
            <a:pPr lvl="0">
              <a:buClr>
                <a:schemeClr val="bg1"/>
              </a:buClr>
            </a:pPr>
            <a:r>
              <a:rPr lang="en-US" dirty="0"/>
              <a:t>Material transfer equipment should be made of metal and must be grounded.</a:t>
            </a:r>
            <a:endParaRPr lang="en-US" sz="2400" dirty="0"/>
          </a:p>
          <a:p>
            <a:pPr>
              <a:buClr>
                <a:schemeClr val="bg1"/>
              </a:buClr>
            </a:pPr>
            <a:r>
              <a:rPr lang="en-US" dirty="0"/>
              <a:t>Spouts and chutes should be grounded</a:t>
            </a:r>
          </a:p>
        </p:txBody>
      </p:sp>
      <p:sp>
        <p:nvSpPr>
          <p:cNvPr id="2" name="Title 1"/>
          <p:cNvSpPr>
            <a:spLocks noGrp="1"/>
          </p:cNvSpPr>
          <p:nvPr>
            <p:ph type="title" idx="4294967295"/>
          </p:nvPr>
        </p:nvSpPr>
        <p:spPr>
          <a:xfrm>
            <a:off x="304800" y="381000"/>
            <a:ext cx="8229600" cy="1143000"/>
          </a:xfrm>
        </p:spPr>
        <p:txBody>
          <a:bodyPr>
            <a:normAutofit fontScale="90000"/>
          </a:bodyPr>
          <a:lstStyle/>
          <a:p>
            <a:r>
              <a:rPr lang="en-US" dirty="0" smtClean="0"/>
              <a:t>Materials Handling Techniques - continued</a:t>
            </a:r>
            <a:endParaRPr lang="en-US" dirty="0"/>
          </a:p>
        </p:txBody>
      </p:sp>
    </p:spTree>
    <p:extLst>
      <p:ext uri="{BB962C8B-B14F-4D97-AF65-F5344CB8AC3E}">
        <p14:creationId xmlns:p14="http://schemas.microsoft.com/office/powerpoint/2010/main" val="8473045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IV </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fontScale="92500" lnSpcReduction="10000"/>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Learn about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potential sources of ignition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how equipment maintenance and hazard monitoring reduces the risk of ignition</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the need for proper handling equipment sizing</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the use of appropriate material handling techniques</a:t>
            </a:r>
          </a:p>
          <a:p>
            <a:pPr marL="137160" marR="0" lvl="0" indent="0" algn="l" defTabSz="914400" rtl="0" eaLnBrk="1" fontAlgn="auto" latinLnBrk="0" hangingPunct="1">
              <a:lnSpc>
                <a:spcPct val="100000"/>
              </a:lnSpc>
              <a:spcBef>
                <a:spcPct val="20000"/>
              </a:spcBef>
              <a:spcAft>
                <a:spcPts val="0"/>
              </a:spcAft>
              <a:buClrTx/>
              <a:buSzPct val="65000"/>
              <a:buFontTx/>
              <a:buNone/>
              <a:tabLst/>
              <a:defRPr/>
            </a:pP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None/>
              <a:tabLst/>
              <a:defRPr/>
            </a:pP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380475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Disclaimer</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SH-31232-SH7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7137972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086600" cy="1828800"/>
          </a:xfrm>
        </p:spPr>
        <p:txBody>
          <a:bodyPr/>
          <a:lstStyle/>
          <a:p>
            <a:r>
              <a:rPr lang="en-US" dirty="0" smtClean="0"/>
              <a:t/>
            </a:r>
            <a:br>
              <a:rPr lang="en-US" dirty="0" smtClean="0"/>
            </a:br>
            <a:r>
              <a:rPr lang="en-US" dirty="0" smtClean="0"/>
              <a:t>Module – V</a:t>
            </a:r>
            <a:br>
              <a:rPr lang="en-US" dirty="0" smtClean="0"/>
            </a:br>
            <a:r>
              <a:rPr lang="en-US" dirty="0" smtClean="0"/>
              <a:t>Advanced Engineering Controls</a:t>
            </a:r>
            <a:endParaRPr lang="en-US" dirty="0"/>
          </a:p>
        </p:txBody>
      </p:sp>
    </p:spTree>
    <p:extLst>
      <p:ext uri="{BB962C8B-B14F-4D97-AF65-F5344CB8AC3E}">
        <p14:creationId xmlns:p14="http://schemas.microsoft.com/office/powerpoint/2010/main" val="91370114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V Learning Objectives </a:t>
            </a:r>
            <a:endParaRPr lang="en-US" dirty="0"/>
          </a:p>
        </p:txBody>
      </p:sp>
      <p:sp>
        <p:nvSpPr>
          <p:cNvPr id="4" name="Content Placeholder 2"/>
          <p:cNvSpPr txBox="1">
            <a:spLocks/>
          </p:cNvSpPr>
          <p:nvPr/>
        </p:nvSpPr>
        <p:spPr>
          <a:xfrm>
            <a:off x="457200" y="1600200"/>
            <a:ext cx="8610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Become aware of preventive measures available</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Learn about dust explosion suppression devices</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Become aware of various OSHA regulations concerning combustible dust </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100427662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Measures</a:t>
            </a:r>
            <a:endParaRPr lang="en-US" dirty="0"/>
          </a:p>
        </p:txBody>
      </p:sp>
      <p:sp>
        <p:nvSpPr>
          <p:cNvPr id="3" name="Content Placeholder 2"/>
          <p:cNvSpPr>
            <a:spLocks noGrp="1"/>
          </p:cNvSpPr>
          <p:nvPr>
            <p:ph idx="1"/>
          </p:nvPr>
        </p:nvSpPr>
        <p:spPr/>
        <p:txBody>
          <a:bodyPr/>
          <a:lstStyle/>
          <a:p>
            <a:pPr>
              <a:buClr>
                <a:schemeClr val="bg1"/>
              </a:buClr>
            </a:pPr>
            <a:r>
              <a:rPr lang="en-US" dirty="0" smtClean="0"/>
              <a:t>Measures that prevent/limit formation of explosive atmospheres</a:t>
            </a:r>
          </a:p>
          <a:p>
            <a:pPr>
              <a:buClr>
                <a:schemeClr val="bg1"/>
              </a:buClr>
            </a:pPr>
            <a:r>
              <a:rPr lang="en-US" dirty="0" smtClean="0"/>
              <a:t>Measures that prevent results of a dust explosion to a harmless level</a:t>
            </a:r>
            <a:endParaRPr lang="en-US" dirty="0"/>
          </a:p>
        </p:txBody>
      </p:sp>
    </p:spTree>
    <p:extLst>
      <p:ext uri="{BB962C8B-B14F-4D97-AF65-F5344CB8AC3E}">
        <p14:creationId xmlns:p14="http://schemas.microsoft.com/office/powerpoint/2010/main" val="25720761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Preventive Precaution –</a:t>
            </a:r>
            <a:br>
              <a:rPr lang="en-US" dirty="0" smtClean="0"/>
            </a:br>
            <a:r>
              <a:rPr lang="en-US" dirty="0" smtClean="0"/>
              <a:t>Damage Control</a:t>
            </a:r>
            <a:endParaRPr lang="en-US" dirty="0"/>
          </a:p>
        </p:txBody>
      </p:sp>
      <p:sp>
        <p:nvSpPr>
          <p:cNvPr id="6" name="Content Placeholder 5"/>
          <p:cNvSpPr>
            <a:spLocks noGrp="1"/>
          </p:cNvSpPr>
          <p:nvPr>
            <p:ph idx="1"/>
          </p:nvPr>
        </p:nvSpPr>
        <p:spPr>
          <a:xfrm>
            <a:off x="304800" y="1524000"/>
            <a:ext cx="8534400" cy="4709160"/>
          </a:xfrm>
        </p:spPr>
        <p:txBody>
          <a:bodyPr/>
          <a:lstStyle/>
          <a:p>
            <a:pPr>
              <a:buClrTx/>
            </a:pPr>
            <a:r>
              <a:rPr lang="en-US" dirty="0" smtClean="0"/>
              <a:t>Separation of the hazard (isolate with distance)</a:t>
            </a:r>
          </a:p>
          <a:p>
            <a:pPr>
              <a:buClrTx/>
            </a:pPr>
            <a:r>
              <a:rPr lang="en-US" dirty="0" smtClean="0"/>
              <a:t>Segregation of the hazard (isolate with a barrier)</a:t>
            </a:r>
          </a:p>
          <a:p>
            <a:pPr>
              <a:buClrTx/>
            </a:pPr>
            <a:r>
              <a:rPr lang="en-US" dirty="0" smtClean="0"/>
              <a:t>Deflagration venting of a building, room or area</a:t>
            </a:r>
          </a:p>
          <a:p>
            <a:pPr>
              <a:buClrTx/>
            </a:pPr>
            <a:r>
              <a:rPr lang="en-US" dirty="0" smtClean="0"/>
              <a:t>Pressure relief venting of equipment</a:t>
            </a:r>
          </a:p>
          <a:p>
            <a:pPr>
              <a:buClrTx/>
            </a:pPr>
            <a:r>
              <a:rPr lang="en-US" dirty="0" smtClean="0"/>
              <a:t>Use of specialized suppression systems</a:t>
            </a:r>
            <a:endParaRPr lang="en-US" dirty="0"/>
          </a:p>
        </p:txBody>
      </p:sp>
    </p:spTree>
    <p:extLst>
      <p:ext uri="{BB962C8B-B14F-4D97-AF65-F5344CB8AC3E}">
        <p14:creationId xmlns:p14="http://schemas.microsoft.com/office/powerpoint/2010/main" val="16386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Why Worry About Grain Dust?</a:t>
            </a:r>
            <a:endParaRPr lang="en-US" dirty="0">
              <a:solidFill>
                <a:schemeClr val="bg1"/>
              </a:solidFill>
            </a:endParaRPr>
          </a:p>
        </p:txBody>
      </p:sp>
      <p:sp>
        <p:nvSpPr>
          <p:cNvPr id="3" name="Content Placeholder 2"/>
          <p:cNvSpPr>
            <a:spLocks noGrp="1"/>
          </p:cNvSpPr>
          <p:nvPr>
            <p:ph idx="1"/>
          </p:nvPr>
        </p:nvSpPr>
        <p:spPr>
          <a:xfrm>
            <a:off x="381000" y="1524000"/>
            <a:ext cx="8229600" cy="4709160"/>
          </a:xfrm>
        </p:spPr>
        <p:txBody>
          <a:bodyPr>
            <a:normAutofit/>
          </a:bodyPr>
          <a:lstStyle/>
          <a:p>
            <a:pPr>
              <a:buClr>
                <a:schemeClr val="bg1"/>
              </a:buClr>
              <a:buFont typeface="Wingdings" panose="05000000000000000000" pitchFamily="2" charset="2"/>
              <a:buChar char="v"/>
            </a:pPr>
            <a:r>
              <a:rPr lang="en-US" dirty="0" smtClean="0">
                <a:solidFill>
                  <a:schemeClr val="bg1"/>
                </a:solidFill>
              </a:rPr>
              <a:t>Workers and managers unaware of and fail to recognize serious nature of grain dust hazards</a:t>
            </a:r>
          </a:p>
          <a:p>
            <a:pPr>
              <a:buClr>
                <a:schemeClr val="bg1"/>
              </a:buClr>
              <a:buFont typeface="Wingdings" panose="05000000000000000000" pitchFamily="2" charset="2"/>
              <a:buChar char="v"/>
            </a:pPr>
            <a:r>
              <a:rPr lang="en-US" dirty="0" smtClean="0">
                <a:solidFill>
                  <a:schemeClr val="bg1"/>
                </a:solidFill>
              </a:rPr>
              <a:t>Facility management fails to conform to existing standards designed to prevent or reduce impact of explosions</a:t>
            </a:r>
          </a:p>
          <a:p>
            <a:pPr>
              <a:buClr>
                <a:schemeClr val="bg1"/>
              </a:buClr>
              <a:buFont typeface="Wingdings" panose="05000000000000000000" pitchFamily="2" charset="2"/>
              <a:buChar char="v"/>
            </a:pPr>
            <a:r>
              <a:rPr lang="en-US" dirty="0" smtClean="0">
                <a:solidFill>
                  <a:schemeClr val="bg1"/>
                </a:solidFill>
              </a:rPr>
              <a:t>Facilities contain unsafe accumulations of combustible grain dust; Housekeeping was inadequate</a:t>
            </a:r>
          </a:p>
          <a:p>
            <a:pPr>
              <a:buClr>
                <a:schemeClr val="bg1"/>
              </a:buClr>
              <a:buFont typeface="Wingdings" panose="05000000000000000000" pitchFamily="2" charset="2"/>
              <a:buChar char="v"/>
            </a:pPr>
            <a:r>
              <a:rPr lang="en-US" u="sng" dirty="0" smtClean="0">
                <a:solidFill>
                  <a:schemeClr val="bg1"/>
                </a:solidFill>
              </a:rPr>
              <a:t>Warning indicators were accepted as normal and their causes were not identified and resolved</a:t>
            </a:r>
            <a:endParaRPr lang="en-US" u="sng" dirty="0">
              <a:solidFill>
                <a:schemeClr val="bg1"/>
              </a:solidFill>
            </a:endParaRPr>
          </a:p>
        </p:txBody>
      </p:sp>
    </p:spTree>
    <p:extLst>
      <p:ext uri="{BB962C8B-B14F-4D97-AF65-F5344CB8AC3E}">
        <p14:creationId xmlns:p14="http://schemas.microsoft.com/office/powerpoint/2010/main" val="21873368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Deflagration Venting</a:t>
            </a:r>
            <a:endParaRPr lang="en-US" dirty="0"/>
          </a:p>
        </p:txBody>
      </p:sp>
      <p:pic>
        <p:nvPicPr>
          <p:cNvPr id="6" name="Picture 5" descr="Photo of deflagration venting system." title="Deflagration ven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295400"/>
            <a:ext cx="4086225" cy="5129516"/>
          </a:xfrm>
          <a:prstGeom prst="rect">
            <a:avLst/>
          </a:prstGeom>
        </p:spPr>
      </p:pic>
    </p:spTree>
    <p:extLst>
      <p:ext uri="{BB962C8B-B14F-4D97-AF65-F5344CB8AC3E}">
        <p14:creationId xmlns:p14="http://schemas.microsoft.com/office/powerpoint/2010/main" val="1416852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Preventative Safety Program</a:t>
            </a:r>
            <a:endParaRPr lang="en-US" dirty="0"/>
          </a:p>
        </p:txBody>
      </p:sp>
      <p:sp>
        <p:nvSpPr>
          <p:cNvPr id="3" name="Content Placeholder 2"/>
          <p:cNvSpPr>
            <a:spLocks noGrp="1"/>
          </p:cNvSpPr>
          <p:nvPr>
            <p:ph idx="1"/>
          </p:nvPr>
        </p:nvSpPr>
        <p:spPr/>
        <p:txBody>
          <a:bodyPr/>
          <a:lstStyle/>
          <a:p>
            <a:pPr>
              <a:buClrTx/>
            </a:pPr>
            <a:r>
              <a:rPr lang="en-US" dirty="0" smtClean="0"/>
              <a:t>Fire and explosion protection and prevention equipment</a:t>
            </a:r>
          </a:p>
          <a:p>
            <a:pPr>
              <a:buClrTx/>
            </a:pPr>
            <a:r>
              <a:rPr lang="en-US" dirty="0" smtClean="0"/>
              <a:t>Dust control equipment</a:t>
            </a:r>
          </a:p>
          <a:p>
            <a:pPr>
              <a:buClrTx/>
            </a:pPr>
            <a:r>
              <a:rPr lang="en-US" dirty="0" smtClean="0"/>
              <a:t>Housekeeping schedules and completed duties</a:t>
            </a:r>
          </a:p>
          <a:p>
            <a:pPr>
              <a:buClrTx/>
            </a:pPr>
            <a:r>
              <a:rPr lang="en-US" dirty="0" smtClean="0"/>
              <a:t>Potential ignition sources</a:t>
            </a:r>
          </a:p>
          <a:p>
            <a:pPr>
              <a:buClrTx/>
            </a:pPr>
            <a:r>
              <a:rPr lang="en-US" dirty="0" smtClean="0"/>
              <a:t>Electrical process and mechanical equipment</a:t>
            </a:r>
          </a:p>
          <a:p>
            <a:pPr>
              <a:buClrTx/>
            </a:pPr>
            <a:r>
              <a:rPr lang="en-US" dirty="0" smtClean="0"/>
              <a:t>Process changes</a:t>
            </a:r>
          </a:p>
          <a:p>
            <a:pPr>
              <a:buClrTx/>
            </a:pPr>
            <a:r>
              <a:rPr lang="en-US" dirty="0" smtClean="0"/>
              <a:t>Bearing lubrication</a:t>
            </a:r>
            <a:endParaRPr lang="en-US" dirty="0"/>
          </a:p>
        </p:txBody>
      </p:sp>
    </p:spTree>
    <p:extLst>
      <p:ext uri="{BB962C8B-B14F-4D97-AF65-F5344CB8AC3E}">
        <p14:creationId xmlns:p14="http://schemas.microsoft.com/office/powerpoint/2010/main" val="21638910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Preventive Safety Measures - continued</a:t>
            </a:r>
            <a:endParaRPr lang="en-US" dirty="0"/>
          </a:p>
        </p:txBody>
      </p:sp>
      <p:sp>
        <p:nvSpPr>
          <p:cNvPr id="3" name="Content Placeholder 2"/>
          <p:cNvSpPr>
            <a:spLocks noGrp="1"/>
          </p:cNvSpPr>
          <p:nvPr>
            <p:ph idx="1"/>
          </p:nvPr>
        </p:nvSpPr>
        <p:spPr/>
        <p:txBody>
          <a:bodyPr>
            <a:normAutofit/>
          </a:bodyPr>
          <a:lstStyle/>
          <a:p>
            <a:pPr>
              <a:buClrTx/>
            </a:pPr>
            <a:r>
              <a:rPr lang="en-US" dirty="0" smtClean="0"/>
              <a:t>Use separator devices to remove foreign materials capable of igniting combustible dusts</a:t>
            </a:r>
          </a:p>
          <a:p>
            <a:pPr>
              <a:buClrTx/>
            </a:pPr>
            <a:r>
              <a:rPr lang="en-US" dirty="0" smtClean="0"/>
              <a:t>Execute an emergency action plan</a:t>
            </a:r>
          </a:p>
          <a:p>
            <a:pPr>
              <a:buClrTx/>
            </a:pPr>
            <a:r>
              <a:rPr lang="en-US" dirty="0" smtClean="0"/>
              <a:t>Train employees on the risks of combustible dusts</a:t>
            </a:r>
          </a:p>
          <a:p>
            <a:pPr>
              <a:buClrTx/>
            </a:pPr>
            <a:r>
              <a:rPr lang="en-US" dirty="0" smtClean="0"/>
              <a:t>Maintain emergency exit routes</a:t>
            </a:r>
          </a:p>
        </p:txBody>
      </p:sp>
    </p:spTree>
    <p:extLst>
      <p:ext uri="{BB962C8B-B14F-4D97-AF65-F5344CB8AC3E}">
        <p14:creationId xmlns:p14="http://schemas.microsoft.com/office/powerpoint/2010/main" val="122074425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Preventive Measures - OSHA</a:t>
            </a:r>
            <a:endParaRPr lang="en-US" dirty="0"/>
          </a:p>
        </p:txBody>
      </p:sp>
      <p:sp>
        <p:nvSpPr>
          <p:cNvPr id="3" name="Content Placeholder 2"/>
          <p:cNvSpPr>
            <a:spLocks noGrp="1"/>
          </p:cNvSpPr>
          <p:nvPr>
            <p:ph idx="1"/>
          </p:nvPr>
        </p:nvSpPr>
        <p:spPr/>
        <p:txBody>
          <a:bodyPr>
            <a:normAutofit/>
          </a:bodyPr>
          <a:lstStyle/>
          <a:p>
            <a:pPr>
              <a:buClrTx/>
            </a:pPr>
            <a:r>
              <a:rPr lang="en-US" dirty="0" smtClean="0"/>
              <a:t>OSHA regulations: </a:t>
            </a:r>
          </a:p>
          <a:p>
            <a:pPr lvl="1">
              <a:buClrTx/>
            </a:pPr>
            <a:r>
              <a:rPr lang="en-US" dirty="0" smtClean="0"/>
              <a:t>1910.22 (housekeeping)</a:t>
            </a:r>
          </a:p>
          <a:p>
            <a:pPr lvl="1">
              <a:buClrTx/>
            </a:pPr>
            <a:r>
              <a:rPr lang="en-US" dirty="0" smtClean="0"/>
              <a:t>1910.307 (hazardous locations)</a:t>
            </a:r>
          </a:p>
          <a:p>
            <a:pPr lvl="1">
              <a:buClrTx/>
            </a:pPr>
            <a:r>
              <a:rPr lang="en-US" dirty="0" smtClean="0"/>
              <a:t>1910.1200 (hazard communication)</a:t>
            </a:r>
          </a:p>
          <a:p>
            <a:pPr lvl="1">
              <a:buClrTx/>
            </a:pPr>
            <a:r>
              <a:rPr lang="en-US" dirty="0" smtClean="0"/>
              <a:t>1910.269 (electric power generation, transmission and distribution)</a:t>
            </a:r>
          </a:p>
          <a:p>
            <a:pPr lvl="1">
              <a:buClrTx/>
            </a:pPr>
            <a:r>
              <a:rPr lang="en-US" dirty="0" smtClean="0"/>
              <a:t>1910.271 (grain handling facilities)</a:t>
            </a:r>
          </a:p>
        </p:txBody>
      </p:sp>
    </p:spTree>
    <p:extLst>
      <p:ext uri="{BB962C8B-B14F-4D97-AF65-F5344CB8AC3E}">
        <p14:creationId xmlns:p14="http://schemas.microsoft.com/office/powerpoint/2010/main" val="27242769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Perform Maintenance </a:t>
            </a:r>
            <a:r>
              <a:rPr lang="en-US" dirty="0" smtClean="0"/>
              <a:t>on  </a:t>
            </a:r>
            <a:r>
              <a:rPr lang="en-US" dirty="0" smtClean="0"/>
              <a:t>Equipment</a:t>
            </a:r>
            <a:endParaRPr lang="en-US" dirty="0"/>
          </a:p>
        </p:txBody>
      </p:sp>
      <p:cxnSp>
        <p:nvCxnSpPr>
          <p:cNvPr id="5" name="Straight Arrow Connector 4" descr="Shows where maintenance is needed." title="arrow"/>
          <p:cNvCxnSpPr/>
          <p:nvPr/>
        </p:nvCxnSpPr>
        <p:spPr>
          <a:xfrm>
            <a:off x="3604461" y="3429000"/>
            <a:ext cx="20193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Dust collection system has not been cleaned" title="unclean dust collect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48599"/>
            <a:ext cx="2692400" cy="4038600"/>
          </a:xfrm>
          <a:prstGeom prst="rect">
            <a:avLst/>
          </a:prstGeom>
        </p:spPr>
      </p:pic>
      <p:pic>
        <p:nvPicPr>
          <p:cNvPr id="4" name="Picture 3" descr="Dust collection system has not been cleaned" title="unclean dust collection sys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695084"/>
            <a:ext cx="2653259" cy="3972393"/>
          </a:xfrm>
          <a:prstGeom prst="rect">
            <a:avLst/>
          </a:prstGeom>
        </p:spPr>
      </p:pic>
    </p:spTree>
    <p:extLst>
      <p:ext uri="{BB962C8B-B14F-4D97-AF65-F5344CB8AC3E}">
        <p14:creationId xmlns:p14="http://schemas.microsoft.com/office/powerpoint/2010/main" val="24564259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Preventive Measures - continued</a:t>
            </a:r>
            <a:endParaRPr lang="en-US" dirty="0"/>
          </a:p>
        </p:txBody>
      </p:sp>
      <p:sp>
        <p:nvSpPr>
          <p:cNvPr id="3" name="Content Placeholder 2"/>
          <p:cNvSpPr>
            <a:spLocks noGrp="1"/>
          </p:cNvSpPr>
          <p:nvPr>
            <p:ph idx="1"/>
          </p:nvPr>
        </p:nvSpPr>
        <p:spPr>
          <a:xfrm>
            <a:off x="304800" y="1219200"/>
            <a:ext cx="8534400" cy="4709160"/>
          </a:xfrm>
        </p:spPr>
        <p:txBody>
          <a:bodyPr>
            <a:normAutofit/>
          </a:bodyPr>
          <a:lstStyle/>
          <a:p>
            <a:pPr>
              <a:buClrTx/>
            </a:pPr>
            <a:r>
              <a:rPr lang="en-US" dirty="0" smtClean="0"/>
              <a:t>Always have a hot work permit</a:t>
            </a:r>
          </a:p>
          <a:p>
            <a:pPr lvl="1">
              <a:buClrTx/>
            </a:pPr>
            <a:r>
              <a:rPr lang="en-US" dirty="0" smtClean="0"/>
              <a:t>Enforce established hot work procedures</a:t>
            </a:r>
          </a:p>
          <a:p>
            <a:pPr>
              <a:buClrTx/>
            </a:pPr>
            <a:r>
              <a:rPr lang="en-US" dirty="0" smtClean="0"/>
              <a:t>Have hazard monitoring/sensors on moving equipment (like conveyors and bucket elevators)</a:t>
            </a:r>
          </a:p>
          <a:p>
            <a:pPr>
              <a:buClrTx/>
            </a:pPr>
            <a:r>
              <a:rPr lang="en-US" dirty="0" smtClean="0"/>
              <a:t>Watch for anything creating a spark or</a:t>
            </a:r>
          </a:p>
          <a:p>
            <a:pPr marL="137160" indent="0">
              <a:buClrTx/>
              <a:buNone/>
            </a:pPr>
            <a:r>
              <a:rPr lang="en-US" dirty="0" smtClean="0"/>
              <a:t>      fire</a:t>
            </a:r>
          </a:p>
          <a:p>
            <a:pPr>
              <a:buClrTx/>
            </a:pPr>
            <a:r>
              <a:rPr lang="en-US" dirty="0" smtClean="0"/>
              <a:t>Check the electrical wiring and conduits</a:t>
            </a:r>
          </a:p>
          <a:p>
            <a:pPr marL="137160" indent="0">
              <a:buClrTx/>
              <a:buNone/>
            </a:pPr>
            <a:r>
              <a:rPr lang="en-US" dirty="0" smtClean="0"/>
              <a:t>     for breaks/wear</a:t>
            </a:r>
          </a:p>
          <a:p>
            <a:pPr lvl="1">
              <a:buClrTx/>
            </a:pPr>
            <a:r>
              <a:rPr lang="en-US" dirty="0"/>
              <a:t>o</a:t>
            </a:r>
            <a:r>
              <a:rPr lang="en-US" dirty="0" smtClean="0"/>
              <a:t>r rats chewing</a:t>
            </a:r>
          </a:p>
        </p:txBody>
      </p:sp>
    </p:spTree>
    <p:extLst>
      <p:ext uri="{BB962C8B-B14F-4D97-AF65-F5344CB8AC3E}">
        <p14:creationId xmlns:p14="http://schemas.microsoft.com/office/powerpoint/2010/main" val="106489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Establishing a Systematic </a:t>
            </a:r>
            <a:br>
              <a:rPr lang="en-US" dirty="0" smtClean="0"/>
            </a:br>
            <a:r>
              <a:rPr lang="en-US" dirty="0" smtClean="0"/>
              <a:t>Safety System</a:t>
            </a:r>
            <a:endParaRPr lang="en-US" dirty="0"/>
          </a:p>
        </p:txBody>
      </p:sp>
      <p:sp>
        <p:nvSpPr>
          <p:cNvPr id="3" name="Content Placeholder 2"/>
          <p:cNvSpPr>
            <a:spLocks noGrp="1"/>
          </p:cNvSpPr>
          <p:nvPr>
            <p:ph idx="1"/>
          </p:nvPr>
        </p:nvSpPr>
        <p:spPr/>
        <p:txBody>
          <a:bodyPr>
            <a:normAutofit/>
          </a:bodyPr>
          <a:lstStyle/>
          <a:p>
            <a:pPr>
              <a:buClr>
                <a:schemeClr val="bg1"/>
              </a:buClr>
            </a:pPr>
            <a:r>
              <a:rPr lang="en-US" dirty="0" smtClean="0"/>
              <a:t>Emphasize good housekeeping practices</a:t>
            </a:r>
          </a:p>
          <a:p>
            <a:pPr lvl="1">
              <a:buClr>
                <a:schemeClr val="bg1"/>
              </a:buClr>
            </a:pPr>
            <a:r>
              <a:rPr lang="en-US" dirty="0" smtClean="0"/>
              <a:t>Have practices documented, scheduled and posted</a:t>
            </a:r>
          </a:p>
          <a:p>
            <a:pPr lvl="1">
              <a:buClr>
                <a:schemeClr val="bg1"/>
              </a:buClr>
            </a:pPr>
            <a:r>
              <a:rPr lang="en-US" dirty="0" smtClean="0"/>
              <a:t>Recognize good housekeeping</a:t>
            </a:r>
          </a:p>
          <a:p>
            <a:pPr>
              <a:buClr>
                <a:schemeClr val="bg1"/>
              </a:buClr>
            </a:pPr>
            <a:r>
              <a:rPr lang="en-US" dirty="0" smtClean="0"/>
              <a:t>Make sure all co-workers, employees and contract workers understand that grain dust is explosive</a:t>
            </a:r>
          </a:p>
          <a:p>
            <a:pPr>
              <a:buClr>
                <a:schemeClr val="bg1"/>
              </a:buClr>
            </a:pPr>
            <a:r>
              <a:rPr lang="en-US" dirty="0" smtClean="0"/>
              <a:t>Create a safety culture in your facility</a:t>
            </a:r>
          </a:p>
          <a:p>
            <a:pPr>
              <a:buClr>
                <a:schemeClr val="bg1"/>
              </a:buClr>
            </a:pPr>
            <a:r>
              <a:rPr lang="en-US" dirty="0" smtClean="0"/>
              <a:t>Supervisors must lead by example</a:t>
            </a:r>
          </a:p>
          <a:p>
            <a:pPr>
              <a:buClr>
                <a:schemeClr val="bg1"/>
              </a:buClr>
            </a:pPr>
            <a:r>
              <a:rPr lang="en-US" dirty="0" smtClean="0"/>
              <a:t>Safety first!</a:t>
            </a:r>
          </a:p>
          <a:p>
            <a:endParaRPr lang="en-US" dirty="0"/>
          </a:p>
        </p:txBody>
      </p:sp>
    </p:spTree>
    <p:extLst>
      <p:ext uri="{BB962C8B-B14F-4D97-AF65-F5344CB8AC3E}">
        <p14:creationId xmlns:p14="http://schemas.microsoft.com/office/powerpoint/2010/main" val="234331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PPE</a:t>
            </a:r>
            <a:endParaRPr lang="en-US" dirty="0"/>
          </a:p>
        </p:txBody>
      </p:sp>
      <p:sp>
        <p:nvSpPr>
          <p:cNvPr id="4" name="Content Placeholder 2"/>
          <p:cNvSpPr txBox="1">
            <a:spLocks/>
          </p:cNvSpPr>
          <p:nvPr/>
        </p:nvSpPr>
        <p:spPr>
          <a:xfrm>
            <a:off x="457200" y="1295400"/>
            <a:ext cx="8229600" cy="3733800"/>
          </a:xfrm>
          <a:prstGeom prst="rect">
            <a:avLst/>
          </a:prstGeom>
        </p:spPr>
        <p:txBody>
          <a:bodyPr>
            <a:normAutofit fontScale="92500" lnSpcReduction="20000"/>
          </a:bodyPr>
          <a:lstStyle/>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Eye – safety glasses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Face – face shields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Head – hard hats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Feet – safety shoes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Hands and arms – gloves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Bodies – vests, flame resistant clothing</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Hearing – earplugs</a:t>
            </a:r>
          </a:p>
          <a:p>
            <a:pPr marL="594360" marR="0" lvl="0" indent="-457200" algn="l" defTabSz="914400" rtl="0" eaLnBrk="1" fontAlgn="auto" latinLnBrk="0" hangingPunct="1">
              <a:lnSpc>
                <a:spcPct val="100000"/>
              </a:lnSpc>
              <a:spcBef>
                <a:spcPct val="20000"/>
              </a:spcBef>
              <a:spcAft>
                <a:spcPts val="0"/>
              </a:spcAft>
              <a:buClr>
                <a:prstClr val="black"/>
              </a:buClr>
              <a:buSzPct val="65000"/>
              <a:buFont typeface="Wingdings" panose="05000000000000000000" pitchFamily="2" charset="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Respirator – dust masks</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0" i="0" u="none" strike="noStrike" kern="1200" cap="none" spc="0" normalizeH="0" baseline="0" noProof="0" dirty="0" smtClean="0">
              <a:ln>
                <a:noFill/>
              </a:ln>
              <a:solidFill>
                <a:prstClr val="black"/>
              </a:solidFill>
              <a:effectLst/>
              <a:uLnTx/>
              <a:uFillTx/>
              <a:latin typeface="Book Antiqua"/>
              <a:ea typeface="+mn-ea"/>
              <a:cs typeface="+mn-cs"/>
            </a:endParaRPr>
          </a:p>
        </p:txBody>
      </p:sp>
      <p:sp>
        <p:nvSpPr>
          <p:cNvPr id="5" name="Rectangle 4"/>
          <p:cNvSpPr/>
          <p:nvPr/>
        </p:nvSpPr>
        <p:spPr>
          <a:xfrm>
            <a:off x="685800" y="5029200"/>
            <a:ext cx="7772400" cy="1066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ook Antiqua"/>
                <a:ea typeface="+mn-ea"/>
                <a:cs typeface="+mn-cs"/>
              </a:rPr>
              <a:t>PPE is the last level of control</a:t>
            </a:r>
            <a:r>
              <a:rPr kumimoji="0" lang="en-US" sz="6000" b="0" i="0" u="none" strike="noStrike" kern="1200" cap="none" spc="0" normalizeH="0" baseline="0" noProof="0" dirty="0" smtClean="0">
                <a:ln>
                  <a:noFill/>
                </a:ln>
                <a:solidFill>
                  <a:srgbClr val="FF0000"/>
                </a:solidFill>
                <a:effectLst/>
                <a:uLnTx/>
                <a:uFillTx/>
                <a:latin typeface="Book Antiqua"/>
                <a:ea typeface="+mn-ea"/>
                <a:cs typeface="+mn-cs"/>
              </a:rPr>
              <a:t>!</a:t>
            </a:r>
            <a:endParaRPr kumimoji="0" lang="en-US" sz="6000" b="0" i="0" u="none" strike="noStrike" kern="1200" cap="none" spc="0" normalizeH="0" baseline="0" noProof="0" dirty="0">
              <a:ln>
                <a:noFill/>
              </a:ln>
              <a:solidFill>
                <a:srgbClr val="FF0000"/>
              </a:solidFill>
              <a:effectLst/>
              <a:uLnTx/>
              <a:uFillTx/>
              <a:latin typeface="Book Antiqua"/>
              <a:ea typeface="+mn-ea"/>
              <a:cs typeface="+mn-cs"/>
            </a:endParaRPr>
          </a:p>
        </p:txBody>
      </p:sp>
    </p:spTree>
    <p:extLst>
      <p:ext uri="{BB962C8B-B14F-4D97-AF65-F5344CB8AC3E}">
        <p14:creationId xmlns:p14="http://schemas.microsoft.com/office/powerpoint/2010/main" val="82886745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685800"/>
          </a:xfrm>
        </p:spPr>
        <p:txBody>
          <a:bodyPr>
            <a:normAutofit fontScale="90000"/>
          </a:bodyPr>
          <a:lstStyle/>
          <a:p>
            <a:r>
              <a:rPr lang="en-US" dirty="0" smtClean="0"/>
              <a:t>Safety </a:t>
            </a:r>
            <a:r>
              <a:rPr lang="en-US" dirty="0" smtClean="0"/>
              <a:t>Precautions </a:t>
            </a:r>
            <a:endParaRPr lang="en-US" dirty="0"/>
          </a:p>
        </p:txBody>
      </p:sp>
      <p:sp>
        <p:nvSpPr>
          <p:cNvPr id="6" name="Content Placeholder 5"/>
          <p:cNvSpPr>
            <a:spLocks noGrp="1"/>
          </p:cNvSpPr>
          <p:nvPr>
            <p:ph idx="1"/>
          </p:nvPr>
        </p:nvSpPr>
        <p:spPr>
          <a:xfrm>
            <a:off x="5029200" y="1600200"/>
            <a:ext cx="3724656" cy="2971800"/>
          </a:xfrm>
        </p:spPr>
        <p:txBody>
          <a:bodyPr>
            <a:normAutofit/>
          </a:bodyPr>
          <a:lstStyle/>
          <a:p>
            <a:pPr marL="0" indent="0">
              <a:buSzPct val="100000"/>
              <a:buNone/>
            </a:pPr>
            <a:r>
              <a:rPr lang="en-US" sz="2200" dirty="0"/>
              <a:t>1. Belt speed sensors</a:t>
            </a:r>
          </a:p>
          <a:p>
            <a:pPr marL="396875" indent="-396875">
              <a:buNone/>
            </a:pPr>
            <a:r>
              <a:rPr lang="en-US" sz="2200" dirty="0"/>
              <a:t>2. Belt alignment sensors</a:t>
            </a:r>
          </a:p>
          <a:p>
            <a:pPr marL="396875" indent="-396875">
              <a:buNone/>
            </a:pPr>
            <a:r>
              <a:rPr lang="en-US" sz="2200" dirty="0"/>
              <a:t>3. Bearing temperature sensors</a:t>
            </a:r>
          </a:p>
          <a:p>
            <a:pPr marL="396875" indent="-396875">
              <a:buNone/>
            </a:pPr>
            <a:r>
              <a:rPr lang="en-US" sz="2200" dirty="0"/>
              <a:t>4. Plug switches</a:t>
            </a:r>
          </a:p>
          <a:p>
            <a:pPr marL="137160" indent="0">
              <a:buNone/>
            </a:pPr>
            <a:endParaRPr lang="en-US" sz="2200" dirty="0" smtClean="0"/>
          </a:p>
        </p:txBody>
      </p:sp>
      <p:sp>
        <p:nvSpPr>
          <p:cNvPr id="8" name="Rectangle 5"/>
          <p:cNvSpPr txBox="1">
            <a:spLocks noChangeArrowheads="1"/>
          </p:cNvSpPr>
          <p:nvPr/>
        </p:nvSpPr>
        <p:spPr>
          <a:xfrm rot="16200000">
            <a:off x="-723900" y="2781300"/>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Calibri" pitchFamily="34" charset="0"/>
                <a:ea typeface="+mj-ea"/>
                <a:cs typeface="+mj-cs"/>
              </a:rPr>
              <a:t> Safety Devices</a:t>
            </a:r>
          </a:p>
        </p:txBody>
      </p:sp>
      <p:pic>
        <p:nvPicPr>
          <p:cNvPr id="2" name="Picture 1" descr="Many safety devices for the bucket elevator are shown. " title="Safety devices in bucket elevato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800" y="914400"/>
            <a:ext cx="3834384" cy="5730240"/>
          </a:xfrm>
          <a:prstGeom prst="rect">
            <a:avLst/>
          </a:prstGeom>
        </p:spPr>
      </p:pic>
    </p:spTree>
    <p:extLst>
      <p:ext uri="{BB962C8B-B14F-4D97-AF65-F5344CB8AC3E}">
        <p14:creationId xmlns:p14="http://schemas.microsoft.com/office/powerpoint/2010/main" val="34135532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Sensors for Bucket Elevators – belt speeds</a:t>
            </a:r>
            <a:endParaRPr lang="en-US" dirty="0"/>
          </a:p>
        </p:txBody>
      </p:sp>
      <p:sp>
        <p:nvSpPr>
          <p:cNvPr id="3" name="Content Placeholder 2"/>
          <p:cNvSpPr>
            <a:spLocks noGrp="1"/>
          </p:cNvSpPr>
          <p:nvPr>
            <p:ph idx="1"/>
          </p:nvPr>
        </p:nvSpPr>
        <p:spPr/>
        <p:txBody>
          <a:bodyPr/>
          <a:lstStyle/>
          <a:p>
            <a:pPr>
              <a:buClrTx/>
            </a:pPr>
            <a:r>
              <a:rPr lang="en-US" dirty="0" smtClean="0"/>
              <a:t>Belt speed sensor</a:t>
            </a:r>
          </a:p>
          <a:p>
            <a:pPr lvl="1">
              <a:buClrTx/>
            </a:pPr>
            <a:r>
              <a:rPr lang="en-US" dirty="0" smtClean="0"/>
              <a:t>10% change in speed – alarm</a:t>
            </a:r>
          </a:p>
          <a:p>
            <a:pPr lvl="1">
              <a:buClrTx/>
            </a:pPr>
            <a:r>
              <a:rPr lang="en-US" dirty="0" smtClean="0"/>
              <a:t>20% change in speed – shut down</a:t>
            </a:r>
            <a:endParaRPr lang="en-US" dirty="0"/>
          </a:p>
        </p:txBody>
      </p:sp>
    </p:spTree>
    <p:extLst>
      <p:ext uri="{BB962C8B-B14F-4D97-AF65-F5344CB8AC3E}">
        <p14:creationId xmlns:p14="http://schemas.microsoft.com/office/powerpoint/2010/main" val="2913969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Key Contributing Factors to Incidents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Dust Collectors: inadequately designed and maintained to actually minimize explosions</a:t>
            </a:r>
          </a:p>
          <a:p>
            <a:r>
              <a:rPr lang="en-US" dirty="0" smtClean="0">
                <a:solidFill>
                  <a:schemeClr val="bg1"/>
                </a:solidFill>
              </a:rPr>
              <a:t>Process changes were made after installation without adequate review for new hazards</a:t>
            </a:r>
          </a:p>
          <a:p>
            <a:r>
              <a:rPr lang="en-US" dirty="0" smtClean="0">
                <a:solidFill>
                  <a:schemeClr val="bg1"/>
                </a:solidFill>
              </a:rPr>
              <a:t>Outside parties who inspect facilities may not always identify dust explosion hazards:</a:t>
            </a:r>
          </a:p>
          <a:p>
            <a:pPr lvl="1">
              <a:buFont typeface="Wingdings" panose="05000000000000000000" pitchFamily="2" charset="2"/>
              <a:buChar char="v"/>
            </a:pPr>
            <a:r>
              <a:rPr lang="en-US" dirty="0" smtClean="0">
                <a:solidFill>
                  <a:schemeClr val="bg1"/>
                </a:solidFill>
              </a:rPr>
              <a:t>Government enforcement</a:t>
            </a:r>
          </a:p>
          <a:p>
            <a:pPr lvl="1">
              <a:buFont typeface="Wingdings" panose="05000000000000000000" pitchFamily="2" charset="2"/>
              <a:buChar char="v"/>
            </a:pPr>
            <a:r>
              <a:rPr lang="en-US" dirty="0" smtClean="0">
                <a:solidFill>
                  <a:schemeClr val="bg1"/>
                </a:solidFill>
              </a:rPr>
              <a:t>Insurance underwriters</a:t>
            </a:r>
          </a:p>
          <a:p>
            <a:pPr lvl="1">
              <a:buFont typeface="Wingdings" panose="05000000000000000000" pitchFamily="2" charset="2"/>
              <a:buChar char="v"/>
            </a:pPr>
            <a:r>
              <a:rPr lang="en-US" dirty="0" smtClean="0">
                <a:solidFill>
                  <a:schemeClr val="bg1"/>
                </a:solidFill>
              </a:rPr>
              <a:t>Health and safety professionals (even those whose expertise is in dust!)</a:t>
            </a:r>
            <a:endParaRPr lang="en-US" dirty="0">
              <a:solidFill>
                <a:schemeClr val="bg1"/>
              </a:solidFill>
            </a:endParaRPr>
          </a:p>
        </p:txBody>
      </p:sp>
    </p:spTree>
    <p:extLst>
      <p:ext uri="{BB962C8B-B14F-4D97-AF65-F5344CB8AC3E}">
        <p14:creationId xmlns:p14="http://schemas.microsoft.com/office/powerpoint/2010/main" val="17335357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Sensors </a:t>
            </a:r>
            <a:r>
              <a:rPr lang="en-US" dirty="0"/>
              <a:t>for Bucket </a:t>
            </a:r>
            <a:r>
              <a:rPr lang="en-US" dirty="0" smtClean="0"/>
              <a:t>Elevators - continued</a:t>
            </a:r>
            <a:endParaRPr lang="en-US" dirty="0"/>
          </a:p>
        </p:txBody>
      </p:sp>
      <p:sp>
        <p:nvSpPr>
          <p:cNvPr id="3" name="Content Placeholder 2"/>
          <p:cNvSpPr>
            <a:spLocks noGrp="1"/>
          </p:cNvSpPr>
          <p:nvPr>
            <p:ph idx="1"/>
          </p:nvPr>
        </p:nvSpPr>
        <p:spPr>
          <a:xfrm>
            <a:off x="457200" y="1600200"/>
            <a:ext cx="5181600" cy="4525963"/>
          </a:xfrm>
        </p:spPr>
        <p:txBody>
          <a:bodyPr/>
          <a:lstStyle/>
          <a:p>
            <a:r>
              <a:rPr lang="en-US" dirty="0" smtClean="0"/>
              <a:t>Bearing temperature sensor</a:t>
            </a:r>
          </a:p>
        </p:txBody>
      </p:sp>
      <p:sp>
        <p:nvSpPr>
          <p:cNvPr id="8" name="Rectangle 7"/>
          <p:cNvSpPr/>
          <p:nvPr/>
        </p:nvSpPr>
        <p:spPr>
          <a:xfrm>
            <a:off x="2768600" y="4937228"/>
            <a:ext cx="33528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www.directindustry.com</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Photo of bearing temperature sensor" title="bearing sensor temperatur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8400" y="2362200"/>
            <a:ext cx="3389376" cy="2414016"/>
          </a:xfrm>
          <a:prstGeom prst="rect">
            <a:avLst/>
          </a:prstGeom>
        </p:spPr>
      </p:pic>
    </p:spTree>
    <p:extLst>
      <p:ext uri="{BB962C8B-B14F-4D97-AF65-F5344CB8AC3E}">
        <p14:creationId xmlns:p14="http://schemas.microsoft.com/office/powerpoint/2010/main" val="87992320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98401" y="533400"/>
            <a:ext cx="8229600" cy="1143000"/>
          </a:xfrm>
        </p:spPr>
        <p:txBody>
          <a:bodyPr>
            <a:normAutofit fontScale="90000"/>
          </a:bodyPr>
          <a:lstStyle/>
          <a:p>
            <a:r>
              <a:rPr lang="en-US" dirty="0" smtClean="0"/>
              <a:t>Explosion Suppression Systems</a:t>
            </a:r>
            <a:endParaRPr lang="en-US" dirty="0"/>
          </a:p>
        </p:txBody>
      </p:sp>
      <p:sp>
        <p:nvSpPr>
          <p:cNvPr id="6" name="Content Placeholder 5"/>
          <p:cNvSpPr>
            <a:spLocks noGrp="1"/>
          </p:cNvSpPr>
          <p:nvPr>
            <p:ph idx="1"/>
          </p:nvPr>
        </p:nvSpPr>
        <p:spPr>
          <a:xfrm>
            <a:off x="304800" y="1524000"/>
            <a:ext cx="8534400" cy="4709160"/>
          </a:xfrm>
        </p:spPr>
        <p:txBody>
          <a:bodyPr/>
          <a:lstStyle/>
          <a:p>
            <a:pPr marL="137160" indent="0">
              <a:buClr>
                <a:schemeClr val="bg1"/>
              </a:buClr>
              <a:buNone/>
            </a:pPr>
            <a:r>
              <a:rPr lang="en-US" b="1" dirty="0" smtClean="0"/>
              <a:t>Depending on the industry and end use of grains:</a:t>
            </a:r>
          </a:p>
          <a:p>
            <a:pPr>
              <a:buClr>
                <a:schemeClr val="bg1"/>
              </a:buClr>
            </a:pPr>
            <a:r>
              <a:rPr lang="en-US" dirty="0" smtClean="0"/>
              <a:t>Oil </a:t>
            </a:r>
            <a:r>
              <a:rPr lang="en-US" dirty="0"/>
              <a:t>suppression systems</a:t>
            </a:r>
          </a:p>
          <a:p>
            <a:pPr>
              <a:buClr>
                <a:schemeClr val="bg1"/>
              </a:buClr>
            </a:pPr>
            <a:r>
              <a:rPr lang="en-US" dirty="0" smtClean="0"/>
              <a:t>Dry chemical suppression systems</a:t>
            </a:r>
          </a:p>
          <a:p>
            <a:pPr>
              <a:buClr>
                <a:schemeClr val="bg1"/>
              </a:buClr>
            </a:pPr>
            <a:r>
              <a:rPr lang="en-US" dirty="0" smtClean="0"/>
              <a:t>Pressure containment</a:t>
            </a:r>
            <a:endParaRPr lang="en-US" dirty="0"/>
          </a:p>
        </p:txBody>
      </p:sp>
      <p:sp>
        <p:nvSpPr>
          <p:cNvPr id="7" name="TextBox 6"/>
          <p:cNvSpPr txBox="1"/>
          <p:nvPr/>
        </p:nvSpPr>
        <p:spPr>
          <a:xfrm>
            <a:off x="5174293" y="5783941"/>
            <a:ext cx="356965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Book Antiqua"/>
                <a:ea typeface="+mn-ea"/>
                <a:cs typeface="+mn-cs"/>
              </a:rPr>
              <a:t>Source: Johnson, Powder and Bulk Engineering, 2012</a:t>
            </a:r>
            <a:endParaRPr kumimoji="0" lang="en-US" sz="11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2" name="Picture 1" descr="graphic of explosion suppression system" title="Explosion suppression syste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29200" y="3124200"/>
            <a:ext cx="3553097" cy="2542903"/>
          </a:xfrm>
          <a:prstGeom prst="rect">
            <a:avLst/>
          </a:prstGeom>
        </p:spPr>
      </p:pic>
    </p:spTree>
    <p:extLst>
      <p:ext uri="{BB962C8B-B14F-4D97-AF65-F5344CB8AC3E}">
        <p14:creationId xmlns:p14="http://schemas.microsoft.com/office/powerpoint/2010/main" val="12334633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p:txBody>
          <a:bodyPr>
            <a:normAutofit fontScale="90000"/>
          </a:bodyPr>
          <a:lstStyle/>
          <a:p>
            <a:r>
              <a:rPr lang="en-US" altLang="en-US" dirty="0" smtClean="0"/>
              <a:t>Dust Explosion </a:t>
            </a:r>
            <a:r>
              <a:rPr lang="en-US" altLang="en-US" dirty="0"/>
              <a:t>Protection Options</a:t>
            </a:r>
          </a:p>
        </p:txBody>
      </p:sp>
      <p:sp>
        <p:nvSpPr>
          <p:cNvPr id="2" name="TextBox 1"/>
          <p:cNvSpPr txBox="1"/>
          <p:nvPr/>
        </p:nvSpPr>
        <p:spPr>
          <a:xfrm>
            <a:off x="3657600" y="5867400"/>
            <a:ext cx="2789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2000" b="1"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Several options can be used to protect workers from dust explosions" title="Options for dust explosion protec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3888" y="1444752"/>
            <a:ext cx="8406384" cy="4422648"/>
          </a:xfrm>
          <a:prstGeom prst="rect">
            <a:avLst/>
          </a:prstGeom>
        </p:spPr>
      </p:pic>
    </p:spTree>
    <p:extLst>
      <p:ext uri="{BB962C8B-B14F-4D97-AF65-F5344CB8AC3E}">
        <p14:creationId xmlns:p14="http://schemas.microsoft.com/office/powerpoint/2010/main" val="111888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143000"/>
          </a:xfrm>
        </p:spPr>
        <p:txBody>
          <a:bodyPr/>
          <a:lstStyle/>
          <a:p>
            <a:r>
              <a:rPr lang="en-US" altLang="en-US" b="1" dirty="0" smtClean="0">
                <a:latin typeface="Palatino Linotype" pitchFamily="18" charset="0"/>
              </a:rPr>
              <a:t>Venting </a:t>
            </a:r>
            <a:endParaRPr lang="en-US" altLang="en-US" b="1" dirty="0">
              <a:latin typeface="Palatino Linotype" pitchFamily="18" charset="0"/>
            </a:endParaRPr>
          </a:p>
        </p:txBody>
      </p:sp>
      <p:sp>
        <p:nvSpPr>
          <p:cNvPr id="1482755" name="Content Placeholder 2"/>
          <p:cNvSpPr>
            <a:spLocks noGrp="1"/>
          </p:cNvSpPr>
          <p:nvPr>
            <p:ph idx="4294967295"/>
          </p:nvPr>
        </p:nvSpPr>
        <p:spPr>
          <a:xfrm>
            <a:off x="304800" y="1371600"/>
            <a:ext cx="8077200" cy="4957762"/>
          </a:xfrm>
          <a:ln/>
        </p:spPr>
        <p:txBody>
          <a:bodyPr>
            <a:normAutofit/>
          </a:bodyPr>
          <a:lstStyle/>
          <a:p>
            <a:pPr>
              <a:buClr>
                <a:schemeClr val="bg1"/>
              </a:buClr>
            </a:pPr>
            <a:r>
              <a:rPr lang="en-US" altLang="en-US" dirty="0"/>
              <a:t>Explosion </a:t>
            </a:r>
            <a:r>
              <a:rPr lang="en-US" altLang="en-US" dirty="0" smtClean="0"/>
              <a:t>Venting:</a:t>
            </a:r>
          </a:p>
          <a:p>
            <a:pPr lvl="1">
              <a:buClr>
                <a:schemeClr val="bg1"/>
              </a:buClr>
            </a:pPr>
            <a:r>
              <a:rPr lang="en-US" dirty="0" smtClean="0">
                <a:latin typeface="Arial" pitchFamily="34" charset="0"/>
              </a:rPr>
              <a:t>Explosion </a:t>
            </a:r>
            <a:r>
              <a:rPr lang="en-US" dirty="0">
                <a:latin typeface="Arial" pitchFamily="34" charset="0"/>
              </a:rPr>
              <a:t>flame, pressure and unburned mixture are vented to a safe area. </a:t>
            </a:r>
          </a:p>
          <a:p>
            <a:pPr>
              <a:buClr>
                <a:schemeClr val="bg1"/>
              </a:buClr>
            </a:pPr>
            <a:endParaRPr lang="en-US" altLang="en-US" dirty="0"/>
          </a:p>
        </p:txBody>
      </p:sp>
      <p:sp>
        <p:nvSpPr>
          <p:cNvPr id="3" name="TextBox 2"/>
          <p:cNvSpPr txBox="1"/>
          <p:nvPr/>
        </p:nvSpPr>
        <p:spPr>
          <a:xfrm>
            <a:off x="2438400" y="5662136"/>
            <a:ext cx="2438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7" name="TextBox 6"/>
          <p:cNvSpPr txBox="1"/>
          <p:nvPr/>
        </p:nvSpPr>
        <p:spPr>
          <a:xfrm>
            <a:off x="5867400" y="5629870"/>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FIKE Corp.</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5" name="Picture 4" descr="Option for explosion venting" title="One option for explosion ven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726" y="3124200"/>
            <a:ext cx="2964873" cy="2424545"/>
          </a:xfrm>
          <a:prstGeom prst="rect">
            <a:avLst/>
          </a:prstGeom>
        </p:spPr>
      </p:pic>
      <p:pic>
        <p:nvPicPr>
          <p:cNvPr id="6" name="Picture 5" descr="another option for explosion venting" title="second option for explosion vent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800" y="3124200"/>
            <a:ext cx="3425952" cy="2279904"/>
          </a:xfrm>
          <a:prstGeom prst="rect">
            <a:avLst/>
          </a:prstGeom>
        </p:spPr>
      </p:pic>
    </p:spTree>
    <p:extLst>
      <p:ext uri="{BB962C8B-B14F-4D97-AF65-F5344CB8AC3E}">
        <p14:creationId xmlns:p14="http://schemas.microsoft.com/office/powerpoint/2010/main" val="201777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229600" cy="1143000"/>
          </a:xfrm>
        </p:spPr>
        <p:txBody>
          <a:bodyPr/>
          <a:lstStyle/>
          <a:p>
            <a:r>
              <a:rPr lang="en-US" altLang="en-US" b="1" dirty="0" smtClean="0">
                <a:latin typeface="Palatino Linotype" pitchFamily="18" charset="0"/>
              </a:rPr>
              <a:t>Vent Closures</a:t>
            </a:r>
            <a:endParaRPr lang="en-US" altLang="en-US" b="1" dirty="0">
              <a:latin typeface="Palatino Linotype" pitchFamily="18" charset="0"/>
            </a:endParaRPr>
          </a:p>
        </p:txBody>
      </p:sp>
      <p:sp>
        <p:nvSpPr>
          <p:cNvPr id="8" name="Rectangle 6"/>
          <p:cNvSpPr>
            <a:spLocks noChangeArrowheads="1"/>
          </p:cNvSpPr>
          <p:nvPr/>
        </p:nvSpPr>
        <p:spPr bwMode="auto">
          <a:xfrm>
            <a:off x="392906" y="2152431"/>
            <a:ext cx="859869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Round</a:t>
            </a:r>
            <a:r>
              <a:rPr kumimoji="0" lang="en-US" sz="2800" b="0" i="0" u="none" strike="noStrike" kern="1200" cap="none" spc="0" normalizeH="0" baseline="0" noProof="0" dirty="0">
                <a:ln>
                  <a:noFill/>
                </a:ln>
                <a:solidFill>
                  <a:prstClr val="black"/>
                </a:solidFill>
                <a:effectLst/>
                <a:uLnTx/>
                <a:uFillTx/>
                <a:latin typeface="Book Antiqua"/>
                <a:ea typeface="+mn-ea"/>
                <a:cs typeface="+mn-cs"/>
              </a:rPr>
              <a:t>, Square, Rectangular shapes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50-75</a:t>
            </a:r>
            <a:r>
              <a:rPr kumimoji="0" lang="en-US" sz="2800" b="0" i="0" u="none" strike="noStrike" kern="1200" cap="none" spc="0" normalizeH="0" baseline="0" noProof="0" dirty="0">
                <a:ln>
                  <a:noFill/>
                </a:ln>
                <a:solidFill>
                  <a:prstClr val="black"/>
                </a:solidFill>
                <a:effectLst/>
                <a:uLnTx/>
                <a:uFillTx/>
                <a:latin typeface="Book Antiqua"/>
                <a:ea typeface="+mn-ea"/>
                <a:cs typeface="+mn-cs"/>
              </a:rPr>
              <a:t>% operating </a:t>
            </a: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ratio of set burst pressure</a:t>
            </a: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 Applicable both in extremely hot and cold conditions</a:t>
            </a:r>
            <a:endParaRPr kumimoji="0" lang="en-US" sz="2800" b="0" i="0" u="none" strike="noStrike" kern="1200" cap="none" spc="0" normalizeH="0" baseline="0" noProof="0" dirty="0">
              <a:ln>
                <a:noFill/>
              </a:ln>
              <a:solidFill>
                <a:prstClr val="black"/>
              </a:solidFill>
              <a:effectLst/>
              <a:uLnTx/>
              <a:uFillTx/>
              <a:latin typeface="Book Antiqua"/>
              <a:ea typeface="+mn-ea"/>
              <a:cs typeface="+mn-cs"/>
              <a:sym typeface="Symbol" pitchFamily="18" charset="2"/>
            </a:endParaRPr>
          </a:p>
        </p:txBody>
      </p:sp>
      <p:sp>
        <p:nvSpPr>
          <p:cNvPr id="9" name="Rectangle 3"/>
          <p:cNvSpPr txBox="1">
            <a:spLocks noChangeArrowheads="1"/>
          </p:cNvSpPr>
          <p:nvPr/>
        </p:nvSpPr>
        <p:spPr>
          <a:xfrm>
            <a:off x="265112" y="1531143"/>
            <a:ext cx="4116388" cy="584775"/>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Composite Vent:</a:t>
            </a:r>
            <a:endParaRPr kumimoji="0" lang="en-US" sz="3200" b="1" i="0" u="none" strike="noStrike" kern="1200" cap="none" spc="0" normalizeH="0" baseline="0" noProof="0" dirty="0">
              <a:ln>
                <a:noFill/>
              </a:ln>
              <a:solidFill>
                <a:prstClr val="black"/>
              </a:solidFill>
              <a:effectLst/>
              <a:uLnTx/>
              <a:uFillTx/>
              <a:latin typeface="Book Antiqua"/>
              <a:ea typeface="+mn-ea"/>
              <a:cs typeface="+mn-cs"/>
            </a:endParaRPr>
          </a:p>
        </p:txBody>
      </p:sp>
      <p:sp>
        <p:nvSpPr>
          <p:cNvPr id="10" name="TextBox 9"/>
          <p:cNvSpPr txBox="1"/>
          <p:nvPr/>
        </p:nvSpPr>
        <p:spPr>
          <a:xfrm>
            <a:off x="5867400" y="5629870"/>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FIKE Corp.</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3" name="Picture 2" descr="Photo of composite vent closure" title="composite vent closur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8400" y="3655782"/>
            <a:ext cx="4974336" cy="1999488"/>
          </a:xfrm>
          <a:prstGeom prst="rect">
            <a:avLst/>
          </a:prstGeom>
        </p:spPr>
      </p:pic>
    </p:spTree>
    <p:extLst>
      <p:ext uri="{BB962C8B-B14F-4D97-AF65-F5344CB8AC3E}">
        <p14:creationId xmlns:p14="http://schemas.microsoft.com/office/powerpoint/2010/main" val="239576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utoUpdateAnimBg="0" advAuto="0"/>
    </p:bldLst>
  </p:timing>
</p:sld>
</file>

<file path=ppt/slides/slide1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8211" name="Rectangle 3"/>
          <p:cNvSpPr>
            <a:spLocks noGrp="1" noChangeArrowheads="1"/>
          </p:cNvSpPr>
          <p:nvPr>
            <p:ph type="body" idx="1"/>
          </p:nvPr>
        </p:nvSpPr>
        <p:spPr>
          <a:xfrm>
            <a:off x="141514" y="1828800"/>
            <a:ext cx="8229600" cy="523220"/>
          </a:xfrm>
        </p:spPr>
        <p:txBody>
          <a:bodyPr>
            <a:spAutoFit/>
          </a:bodyPr>
          <a:lstStyle/>
          <a:p>
            <a:pPr marL="0" indent="0">
              <a:buFontTx/>
              <a:buNone/>
            </a:pPr>
            <a:r>
              <a:rPr lang="en-US" b="1" dirty="0" smtClean="0"/>
              <a:t>Composite Vent (CV) </a:t>
            </a:r>
            <a:r>
              <a:rPr lang="en-US" b="1" dirty="0"/>
              <a:t>with Support:</a:t>
            </a:r>
          </a:p>
        </p:txBody>
      </p:sp>
      <p:sp>
        <p:nvSpPr>
          <p:cNvPr id="1118213" name="Rectangle 5"/>
          <p:cNvSpPr>
            <a:spLocks noChangeArrowheads="1"/>
          </p:cNvSpPr>
          <p:nvPr/>
        </p:nvSpPr>
        <p:spPr bwMode="auto">
          <a:xfrm>
            <a:off x="152400" y="2819400"/>
            <a:ext cx="899160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tIns="0">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ok Antiqua"/>
                <a:ea typeface="+mn-ea"/>
                <a:cs typeface="+mn-cs"/>
              </a:rPr>
              <a:t>Provides all the features of the </a:t>
            </a:r>
            <a:r>
              <a:rPr kumimoji="0" lang="en-US" sz="2800" b="0" i="0" u="none" strike="noStrike" kern="1200" cap="none" spc="0" normalizeH="0" baseline="0" noProof="0" dirty="0">
                <a:ln>
                  <a:noFill/>
                </a:ln>
                <a:solidFill>
                  <a:prstClr val="black"/>
                </a:solidFill>
                <a:effectLst/>
                <a:uLnTx/>
                <a:uFillTx/>
                <a:latin typeface="Book Antiqua"/>
                <a:ea typeface="+mn-ea"/>
                <a:cs typeface="+mn-cs"/>
              </a:rPr>
              <a:t>CV</a:t>
            </a:r>
            <a:r>
              <a:rPr kumimoji="0" lang="en-US" sz="2400" b="0" i="0" u="none" strike="noStrike" kern="1200" cap="none" spc="0" normalizeH="0" baseline="0" noProof="0" dirty="0">
                <a:ln>
                  <a:noFill/>
                </a:ln>
                <a:solidFill>
                  <a:prstClr val="black"/>
                </a:solidFill>
                <a:effectLst/>
                <a:uLnTx/>
                <a:uFillTx/>
                <a:latin typeface="Book Antiqua"/>
                <a:ea typeface="+mn-ea"/>
                <a:cs typeface="+mn-cs"/>
              </a:rPr>
              <a:t>, with vacuum capabilities up to a full atmosphere, and when pressure cycles and /or equipment vibration are present. </a:t>
            </a:r>
          </a:p>
        </p:txBody>
      </p:sp>
      <p:sp>
        <p:nvSpPr>
          <p:cNvPr id="7" name="Title 1"/>
          <p:cNvSpPr>
            <a:spLocks noGrp="1"/>
          </p:cNvSpPr>
          <p:nvPr>
            <p:ph type="title"/>
          </p:nvPr>
        </p:nvSpPr>
        <p:spPr/>
        <p:txBody>
          <a:bodyPr/>
          <a:lstStyle/>
          <a:p>
            <a:r>
              <a:rPr lang="en-US" altLang="en-US" b="1" dirty="0" smtClean="0">
                <a:latin typeface="Palatino Linotype" pitchFamily="18" charset="0"/>
              </a:rPr>
              <a:t>Vent Closures – other option</a:t>
            </a:r>
            <a:endParaRPr lang="en-US" altLang="en-US" b="1" dirty="0">
              <a:latin typeface="Palatino Linotype" pitchFamily="18" charset="0"/>
            </a:endParaRPr>
          </a:p>
        </p:txBody>
      </p:sp>
      <p:sp>
        <p:nvSpPr>
          <p:cNvPr id="6" name="TextBox 5"/>
          <p:cNvSpPr txBox="1"/>
          <p:nvPr/>
        </p:nvSpPr>
        <p:spPr>
          <a:xfrm>
            <a:off x="5867400" y="5629870"/>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FIKE Corp.</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2" name="Picture 1" descr="Vent closure with support" title="Vent closures with suppor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4200882"/>
            <a:ext cx="4821936" cy="1798320"/>
          </a:xfrm>
          <a:prstGeom prst="rect">
            <a:avLst/>
          </a:prstGeom>
        </p:spPr>
      </p:pic>
    </p:spTree>
    <p:extLst>
      <p:ext uri="{BB962C8B-B14F-4D97-AF65-F5344CB8AC3E}">
        <p14:creationId xmlns:p14="http://schemas.microsoft.com/office/powerpoint/2010/main" val="1393265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18211">
                                            <p:txEl>
                                              <p:pRg st="0" end="0"/>
                                            </p:txEl>
                                          </p:spTgt>
                                        </p:tgtEl>
                                        <p:attrNameLst>
                                          <p:attrName>style.visibility</p:attrName>
                                        </p:attrNameLst>
                                      </p:cBhvr>
                                      <p:to>
                                        <p:strVal val="visible"/>
                                      </p:to>
                                    </p:set>
                                    <p:animEffect transition="in" filter="slide(fromTop)">
                                      <p:cBhvr>
                                        <p:cTn id="7" dur="500"/>
                                        <p:tgtEl>
                                          <p:spTgt spid="1118211">
                                            <p:txEl>
                                              <p:pRg st="0" end="0"/>
                                            </p:txEl>
                                          </p:spTgt>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118213"/>
                                        </p:tgtEl>
                                        <p:attrNameLst>
                                          <p:attrName>style.visibility</p:attrName>
                                        </p:attrNameLst>
                                      </p:cBhvr>
                                      <p:to>
                                        <p:strVal val="visible"/>
                                      </p:to>
                                    </p:set>
                                    <p:animEffect transition="in" filter="slide(fromTop)">
                                      <p:cBhvr>
                                        <p:cTn id="11" dur="500"/>
                                        <p:tgtEl>
                                          <p:spTgt spid="111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11" grpId="0" build="p" autoUpdateAnimBg="0" advAuto="0"/>
      <p:bldP spid="1118213" grpId="0"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0259" name="Rectangle 3"/>
          <p:cNvSpPr>
            <a:spLocks noGrp="1" noChangeArrowheads="1"/>
          </p:cNvSpPr>
          <p:nvPr>
            <p:ph type="body" idx="1"/>
          </p:nvPr>
        </p:nvSpPr>
        <p:spPr>
          <a:xfrm>
            <a:off x="228600" y="2209800"/>
            <a:ext cx="5257800" cy="2362200"/>
          </a:xfrm>
          <a:noFill/>
        </p:spPr>
        <p:txBody>
          <a:bodyPr/>
          <a:lstStyle/>
          <a:p>
            <a:pPr marL="0" indent="0">
              <a:buFontTx/>
              <a:buNone/>
            </a:pPr>
            <a:r>
              <a:rPr lang="en-US" sz="2800" dirty="0"/>
              <a:t>Is provided for high vacuum service, or for applications involving heavy cyclic, or pulsing, duty. </a:t>
            </a:r>
          </a:p>
        </p:txBody>
      </p:sp>
      <p:sp>
        <p:nvSpPr>
          <p:cNvPr id="1120261" name="Rectangle 5"/>
          <p:cNvSpPr>
            <a:spLocks noChangeArrowheads="1"/>
          </p:cNvSpPr>
          <p:nvPr/>
        </p:nvSpPr>
        <p:spPr bwMode="auto">
          <a:xfrm>
            <a:off x="228600" y="1524000"/>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ook Antiqua"/>
                <a:ea typeface="+mn-ea"/>
                <a:cs typeface="+mn-cs"/>
              </a:rPr>
              <a:t>Vmax  Single Element Vent</a:t>
            </a:r>
          </a:p>
        </p:txBody>
      </p:sp>
      <p:sp>
        <p:nvSpPr>
          <p:cNvPr id="2" name="Title 1"/>
          <p:cNvSpPr>
            <a:spLocks noGrp="1"/>
          </p:cNvSpPr>
          <p:nvPr>
            <p:ph type="title"/>
          </p:nvPr>
        </p:nvSpPr>
        <p:spPr/>
        <p:txBody>
          <a:bodyPr/>
          <a:lstStyle/>
          <a:p>
            <a:pPr algn="l"/>
            <a:r>
              <a:rPr lang="en-US" altLang="en-US" b="1" dirty="0">
                <a:latin typeface="Palatino Linotype" pitchFamily="18" charset="0"/>
              </a:rPr>
              <a:t>Vent </a:t>
            </a:r>
            <a:r>
              <a:rPr lang="en-US" altLang="en-US" b="1" dirty="0" smtClean="0">
                <a:latin typeface="Palatino Linotype" pitchFamily="18" charset="0"/>
              </a:rPr>
              <a:t>Closures - options</a:t>
            </a:r>
            <a:endParaRPr lang="en-US" dirty="0"/>
          </a:p>
        </p:txBody>
      </p:sp>
      <p:sp>
        <p:nvSpPr>
          <p:cNvPr id="10" name="TextBox 9"/>
          <p:cNvSpPr txBox="1"/>
          <p:nvPr/>
        </p:nvSpPr>
        <p:spPr>
          <a:xfrm>
            <a:off x="6052458" y="5576952"/>
            <a:ext cx="26670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Fike Corporation</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Single element vent closure" title="Single element ven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16110" y="249048"/>
            <a:ext cx="2139696" cy="5327904"/>
          </a:xfrm>
          <a:prstGeom prst="rect">
            <a:avLst/>
          </a:prstGeom>
        </p:spPr>
      </p:pic>
    </p:spTree>
    <p:extLst>
      <p:ext uri="{BB962C8B-B14F-4D97-AF65-F5344CB8AC3E}">
        <p14:creationId xmlns:p14="http://schemas.microsoft.com/office/powerpoint/2010/main" val="56766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02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2025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02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59" grpId="0" build="p" autoUpdateAnimBg="0" advAuto="0"/>
      <p:bldP spid="1120259" grpId="1" build="p"/>
      <p:bldP spid="1120261" grpId="0"/>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6804" name="Rectangle 4"/>
          <p:cNvSpPr>
            <a:spLocks noGrp="1" noChangeArrowheads="1"/>
          </p:cNvSpPr>
          <p:nvPr>
            <p:ph type="title"/>
          </p:nvPr>
        </p:nvSpPr>
        <p:spPr/>
        <p:txBody>
          <a:bodyPr/>
          <a:lstStyle/>
          <a:p>
            <a:r>
              <a:rPr lang="en-US" altLang="en-US" dirty="0"/>
              <a:t>Flameless Venting</a:t>
            </a:r>
          </a:p>
        </p:txBody>
      </p:sp>
      <p:sp>
        <p:nvSpPr>
          <p:cNvPr id="1356810" name="Text Box 10"/>
          <p:cNvSpPr txBox="1">
            <a:spLocks noChangeArrowheads="1"/>
          </p:cNvSpPr>
          <p:nvPr/>
        </p:nvSpPr>
        <p:spPr bwMode="auto">
          <a:xfrm>
            <a:off x="200024" y="1295400"/>
            <a:ext cx="8486775" cy="244374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Book Antiqua"/>
                <a:ea typeface="+mn-ea"/>
                <a:cs typeface="+mn-cs"/>
              </a:rPr>
              <a:t>Deflagration venting through a listed </a:t>
            </a:r>
            <a:r>
              <a:rPr kumimoji="0" lang="en-US" altLang="en-US" sz="2800" b="1" i="0" u="none" strike="noStrike" kern="1200" cap="none" spc="0" normalizeH="0" baseline="0" noProof="0" dirty="0" smtClean="0">
                <a:ln>
                  <a:noFill/>
                </a:ln>
                <a:solidFill>
                  <a:prstClr val="black"/>
                </a:solidFill>
                <a:effectLst/>
                <a:uLnTx/>
                <a:uFillTx/>
                <a:latin typeface="Book Antiqua"/>
                <a:ea typeface="+mn-ea"/>
                <a:cs typeface="+mn-cs"/>
              </a:rPr>
              <a:t>dust </a:t>
            </a:r>
            <a:r>
              <a:rPr kumimoji="0" lang="en-US" altLang="en-US" sz="2800" b="1" i="0" u="none" strike="noStrike" kern="1200" cap="none" spc="0" normalizeH="0" baseline="0" noProof="0" dirty="0">
                <a:ln>
                  <a:noFill/>
                </a:ln>
                <a:solidFill>
                  <a:prstClr val="black"/>
                </a:solidFill>
                <a:effectLst/>
                <a:uLnTx/>
                <a:uFillTx/>
                <a:latin typeface="Book Antiqua"/>
                <a:ea typeface="+mn-ea"/>
                <a:cs typeface="+mn-cs"/>
              </a:rPr>
              <a:t>retention</a:t>
            </a:r>
            <a:r>
              <a:rPr kumimoji="0" lang="en-US" altLang="en-US" sz="2400" b="0" i="0" u="none" strike="noStrike" kern="1200" cap="none" spc="0" normalizeH="0" baseline="0" noProof="0" dirty="0">
                <a:ln>
                  <a:noFill/>
                </a:ln>
                <a:solidFill>
                  <a:prstClr val="black"/>
                </a:solidFill>
                <a:effectLst/>
                <a:uLnTx/>
                <a:uFillTx/>
                <a:latin typeface="Book Antiqua"/>
                <a:ea typeface="+mn-ea"/>
                <a:cs typeface="+mn-cs"/>
              </a:rPr>
              <a:t> and flame-arresting </a:t>
            </a:r>
            <a:r>
              <a:rPr kumimoji="0" lang="en-US" altLang="en-US" sz="2400" b="0" i="0" u="none" strike="noStrike" kern="1200" cap="none" spc="0" normalizeH="0" baseline="0" noProof="0" dirty="0" smtClean="0">
                <a:ln>
                  <a:noFill/>
                </a:ln>
                <a:solidFill>
                  <a:prstClr val="black"/>
                </a:solidFill>
                <a:effectLst/>
                <a:uLnTx/>
                <a:uFillTx/>
                <a:latin typeface="Book Antiqua"/>
                <a:ea typeface="+mn-ea"/>
                <a:cs typeface="+mn-cs"/>
              </a:rPr>
              <a:t>device</a:t>
            </a:r>
          </a:p>
          <a:p>
            <a:pPr marL="342900" marR="0" lvl="0" indent="-3429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Book Antiqua"/>
                <a:ea typeface="+mn-ea"/>
                <a:cs typeface="+mn-cs"/>
              </a:rPr>
              <a:t>For </a:t>
            </a:r>
            <a:r>
              <a:rPr kumimoji="0" lang="en-US" sz="2400" b="0" i="0" u="none" strike="noStrike" kern="1200" cap="none" spc="0" normalizeH="0" baseline="0" noProof="0" dirty="0">
                <a:ln>
                  <a:noFill/>
                </a:ln>
                <a:solidFill>
                  <a:prstClr val="black"/>
                </a:solidFill>
                <a:effectLst/>
                <a:uLnTx/>
                <a:uFillTx/>
                <a:latin typeface="Book Antiqua"/>
                <a:ea typeface="+mn-ea"/>
                <a:cs typeface="+mn-cs"/>
              </a:rPr>
              <a:t>indoor installations – eliminates need for equipment relocation or duct work</a:t>
            </a:r>
          </a:p>
          <a:p>
            <a:pPr marL="342900" marR="0" lvl="0" indent="-3429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Book Antiqua"/>
                <a:ea typeface="+mn-ea"/>
                <a:cs typeface="+mn-cs"/>
              </a:rPr>
              <a:t>Must ensure that the room or building can withstand the pressure released during venting.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9" name="TextBox 8"/>
          <p:cNvSpPr txBox="1"/>
          <p:nvPr/>
        </p:nvSpPr>
        <p:spPr>
          <a:xfrm>
            <a:off x="4495799" y="5470276"/>
            <a:ext cx="4191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8" name="TextBox 7"/>
          <p:cNvSpPr txBox="1"/>
          <p:nvPr/>
        </p:nvSpPr>
        <p:spPr>
          <a:xfrm>
            <a:off x="381000" y="5472232"/>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FIKE Corp.</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3" name="Picture 2" descr="photo of flameless venting device" title="flameless vent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3434212"/>
            <a:ext cx="1530096" cy="2036064"/>
          </a:xfrm>
          <a:prstGeom prst="rect">
            <a:avLst/>
          </a:prstGeom>
        </p:spPr>
      </p:pic>
      <p:pic>
        <p:nvPicPr>
          <p:cNvPr id="4" name="Picture 3" descr="photo of flameless venting device" title="flameless venting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29000" y="3810264"/>
            <a:ext cx="2602992" cy="1591056"/>
          </a:xfrm>
          <a:prstGeom prst="rect">
            <a:avLst/>
          </a:prstGeom>
        </p:spPr>
      </p:pic>
      <p:pic>
        <p:nvPicPr>
          <p:cNvPr id="5" name="Picture 4" descr="photo of flameless venting" title="flameless venti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31992" y="3810264"/>
            <a:ext cx="2535936" cy="1584960"/>
          </a:xfrm>
          <a:prstGeom prst="rect">
            <a:avLst/>
          </a:prstGeom>
        </p:spPr>
      </p:pic>
    </p:spTree>
    <p:extLst>
      <p:ext uri="{BB962C8B-B14F-4D97-AF65-F5344CB8AC3E}">
        <p14:creationId xmlns:p14="http://schemas.microsoft.com/office/powerpoint/2010/main" val="111448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Suppression Systems</a:t>
            </a:r>
            <a:endParaRPr lang="en-US" dirty="0"/>
          </a:p>
        </p:txBody>
      </p:sp>
      <p:sp>
        <p:nvSpPr>
          <p:cNvPr id="27" name="TextBox 26"/>
          <p:cNvSpPr txBox="1"/>
          <p:nvPr/>
        </p:nvSpPr>
        <p:spPr>
          <a:xfrm>
            <a:off x="3543300" y="6124694"/>
            <a:ext cx="3581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diagram of suppression system" title="suppression syste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6992" y="1295400"/>
            <a:ext cx="8510016" cy="4602480"/>
          </a:xfrm>
          <a:prstGeom prst="rect">
            <a:avLst/>
          </a:prstGeom>
        </p:spPr>
      </p:pic>
    </p:spTree>
    <p:extLst>
      <p:ext uri="{BB962C8B-B14F-4D97-AF65-F5344CB8AC3E}">
        <p14:creationId xmlns:p14="http://schemas.microsoft.com/office/powerpoint/2010/main" val="237202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Deflagration Suppression</a:t>
            </a:r>
            <a:endParaRPr lang="en-US" dirty="0"/>
          </a:p>
        </p:txBody>
      </p:sp>
      <p:pic>
        <p:nvPicPr>
          <p:cNvPr id="5" name="Content Placeholder 4" descr="Process of deflagration-based suppression" title="deflagration suppression"/>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1447800"/>
            <a:ext cx="8229600" cy="3812614"/>
          </a:xfrm>
        </p:spPr>
      </p:pic>
      <p:sp>
        <p:nvSpPr>
          <p:cNvPr id="7" name="TextBox 6"/>
          <p:cNvSpPr txBox="1"/>
          <p:nvPr/>
        </p:nvSpPr>
        <p:spPr>
          <a:xfrm>
            <a:off x="4876800" y="5643086"/>
            <a:ext cx="41910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7030A0"/>
                </a:solidFill>
                <a:effectLst/>
                <a:uLnTx/>
                <a:uFillTx/>
                <a:latin typeface="Book Antiqua"/>
                <a:ea typeface="+mn-ea"/>
                <a:cs typeface="+mn-cs"/>
              </a:rPr>
              <a:t>Source: NFPA 664</a:t>
            </a:r>
            <a:endParaRPr kumimoji="0" lang="en-US" sz="1800" b="1" i="0" u="none" strike="noStrike" kern="1200" cap="none" spc="0" normalizeH="0" baseline="0" noProof="0" dirty="0">
              <a:ln>
                <a:noFill/>
              </a:ln>
              <a:solidFill>
                <a:srgbClr val="7030A0"/>
              </a:solidFill>
              <a:effectLst/>
              <a:uLnTx/>
              <a:uFillTx/>
              <a:latin typeface="Book Antiqua"/>
              <a:ea typeface="+mn-ea"/>
              <a:cs typeface="+mn-cs"/>
            </a:endParaRPr>
          </a:p>
        </p:txBody>
      </p:sp>
    </p:spTree>
    <p:extLst>
      <p:ext uri="{BB962C8B-B14F-4D97-AF65-F5344CB8AC3E}">
        <p14:creationId xmlns:p14="http://schemas.microsoft.com/office/powerpoint/2010/main" val="2653893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en-US" dirty="0" smtClean="0">
                <a:solidFill>
                  <a:schemeClr val="bg1"/>
                </a:solidFill>
              </a:rPr>
              <a:t>Hazards associated with combustible grain dust</a:t>
            </a:r>
            <a:endParaRPr lang="en-US" dirty="0">
              <a:solidFill>
                <a:schemeClr val="bg1"/>
              </a:solidFill>
            </a:endParaRPr>
          </a:p>
        </p:txBody>
      </p:sp>
      <p:pic>
        <p:nvPicPr>
          <p:cNvPr id="2050" name="Picture 2" descr="Dust resulting from a grain dust explosion. " title="Photo of grain dust explos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43200" y="2819400"/>
            <a:ext cx="3124200" cy="255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2489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a:xfrm>
            <a:off x="533400" y="762000"/>
            <a:ext cx="8229600" cy="628650"/>
          </a:xfrm>
        </p:spPr>
        <p:txBody>
          <a:bodyPr>
            <a:noAutofit/>
          </a:bodyPr>
          <a:lstStyle/>
          <a:p>
            <a:r>
              <a:rPr lang="en-US" altLang="en-US" dirty="0"/>
              <a:t>Suppression System Advantages</a:t>
            </a:r>
          </a:p>
        </p:txBody>
      </p:sp>
      <p:sp>
        <p:nvSpPr>
          <p:cNvPr id="1511427" name="Rectangle 3"/>
          <p:cNvSpPr>
            <a:spLocks noGrp="1" noChangeArrowheads="1"/>
          </p:cNvSpPr>
          <p:nvPr>
            <p:ph type="body" sz="half" idx="1"/>
          </p:nvPr>
        </p:nvSpPr>
        <p:spPr>
          <a:xfrm>
            <a:off x="152400" y="1752600"/>
            <a:ext cx="5029200" cy="4114800"/>
          </a:xfrm>
          <a:ln/>
        </p:spPr>
        <p:txBody>
          <a:bodyPr>
            <a:noAutofit/>
          </a:bodyPr>
          <a:lstStyle/>
          <a:p>
            <a:pPr marL="228600" indent="-228600">
              <a:buClrTx/>
            </a:pPr>
            <a:r>
              <a:rPr lang="en-US" altLang="en-US" dirty="0"/>
              <a:t>No major damage to dust collector</a:t>
            </a:r>
          </a:p>
          <a:p>
            <a:pPr marL="228600" indent="-228600">
              <a:buClrTx/>
            </a:pPr>
            <a:r>
              <a:rPr lang="en-US" altLang="en-US" dirty="0" smtClean="0"/>
              <a:t>Limited </a:t>
            </a:r>
            <a:r>
              <a:rPr lang="en-US" altLang="en-US" dirty="0"/>
              <a:t>downtime</a:t>
            </a:r>
          </a:p>
          <a:p>
            <a:pPr marL="228600" indent="-228600">
              <a:buClrTx/>
            </a:pPr>
            <a:r>
              <a:rPr lang="en-US" altLang="en-US" dirty="0" smtClean="0"/>
              <a:t>Low </a:t>
            </a:r>
            <a:r>
              <a:rPr lang="en-US" altLang="en-US" dirty="0"/>
              <a:t>Pressure System</a:t>
            </a:r>
          </a:p>
          <a:p>
            <a:pPr marL="228600" indent="-228600">
              <a:buClrTx/>
            </a:pPr>
            <a:r>
              <a:rPr lang="en-US" altLang="en-US" dirty="0" smtClean="0"/>
              <a:t>Mounting </a:t>
            </a:r>
            <a:r>
              <a:rPr lang="en-US" altLang="en-US" dirty="0"/>
              <a:t>flexibility</a:t>
            </a:r>
          </a:p>
          <a:p>
            <a:pPr marL="228600" indent="-228600">
              <a:buClrTx/>
            </a:pPr>
            <a:r>
              <a:rPr lang="en-US" altLang="en-US" dirty="0" smtClean="0"/>
              <a:t>Customer </a:t>
            </a:r>
            <a:r>
              <a:rPr lang="en-US" altLang="en-US" dirty="0"/>
              <a:t>Refit and Quarterly Inspections</a:t>
            </a:r>
          </a:p>
        </p:txBody>
      </p:sp>
      <p:sp>
        <p:nvSpPr>
          <p:cNvPr id="6" name="TextBox 5"/>
          <p:cNvSpPr txBox="1"/>
          <p:nvPr/>
        </p:nvSpPr>
        <p:spPr>
          <a:xfrm>
            <a:off x="4876800" y="5643086"/>
            <a:ext cx="4191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1"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3" name="Content Placeholder 2" descr="components of suppression systems" title="suppression system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09800"/>
            <a:ext cx="3810000" cy="3267048"/>
          </a:xfrm>
        </p:spPr>
      </p:pic>
    </p:spTree>
    <p:extLst>
      <p:ext uri="{BB962C8B-B14F-4D97-AF65-F5344CB8AC3E}">
        <p14:creationId xmlns:p14="http://schemas.microsoft.com/office/powerpoint/2010/main" val="1219286830"/>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1187" name="Picture 8" descr="Duct used to interrupt or mitigate flame pressure" title="duct equipment for isolat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379041"/>
            <a:ext cx="259238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1188" name="Picture 4" descr="Valve and controller" title="Valve and controller to isolate flame and pressur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0371" y="3617416"/>
            <a:ext cx="2574925" cy="20161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01189" name="TextBox 2"/>
          <p:cNvSpPr txBox="1">
            <a:spLocks noChangeArrowheads="1"/>
          </p:cNvSpPr>
          <p:nvPr/>
        </p:nvSpPr>
        <p:spPr bwMode="auto">
          <a:xfrm>
            <a:off x="2971800" y="1371600"/>
            <a:ext cx="5791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Palatino Linotype" pitchFamily="18" charset="0"/>
              </a:defRPr>
            </a:lvl1pPr>
            <a:lvl2pPr marL="742950" indent="-285750" algn="l">
              <a:defRPr sz="2400">
                <a:solidFill>
                  <a:schemeClr val="tx1"/>
                </a:solidFill>
                <a:latin typeface="Palatino Linotype" pitchFamily="18" charset="0"/>
              </a:defRPr>
            </a:lvl2pPr>
            <a:lvl3pPr marL="1143000" indent="-228600" algn="l">
              <a:defRPr sz="2400">
                <a:solidFill>
                  <a:schemeClr val="tx1"/>
                </a:solidFill>
                <a:latin typeface="Palatino Linotype" pitchFamily="18" charset="0"/>
              </a:defRPr>
            </a:lvl3pPr>
            <a:lvl4pPr marL="1600200" indent="-228600" algn="l">
              <a:defRPr sz="2400">
                <a:solidFill>
                  <a:schemeClr val="tx1"/>
                </a:solidFill>
                <a:latin typeface="Palatino Linotype" pitchFamily="18" charset="0"/>
              </a:defRPr>
            </a:lvl4pPr>
            <a:lvl5pPr marL="2057400" indent="-228600" algn="l">
              <a:defRPr sz="2400">
                <a:solidFill>
                  <a:schemeClr val="tx1"/>
                </a:solidFill>
                <a:latin typeface="Palatino Linotype" pitchFamily="18" charset="0"/>
              </a:defRPr>
            </a:lvl5pPr>
            <a:lvl6pPr marL="2514600" indent="-228600" eaLnBrk="0" fontAlgn="base" hangingPunct="0">
              <a:spcBef>
                <a:spcPct val="0"/>
              </a:spcBef>
              <a:spcAft>
                <a:spcPct val="0"/>
              </a:spcAft>
              <a:defRPr sz="2400">
                <a:solidFill>
                  <a:schemeClr val="tx1"/>
                </a:solidFill>
                <a:latin typeface="Palatino Linotype" pitchFamily="18" charset="0"/>
              </a:defRPr>
            </a:lvl6pPr>
            <a:lvl7pPr marL="2971800" indent="-228600" eaLnBrk="0" fontAlgn="base" hangingPunct="0">
              <a:spcBef>
                <a:spcPct val="0"/>
              </a:spcBef>
              <a:spcAft>
                <a:spcPct val="0"/>
              </a:spcAft>
              <a:defRPr sz="2400">
                <a:solidFill>
                  <a:schemeClr val="tx1"/>
                </a:solidFill>
                <a:latin typeface="Palatino Linotype" pitchFamily="18" charset="0"/>
              </a:defRPr>
            </a:lvl7pPr>
            <a:lvl8pPr marL="3429000" indent="-228600" eaLnBrk="0" fontAlgn="base" hangingPunct="0">
              <a:spcBef>
                <a:spcPct val="0"/>
              </a:spcBef>
              <a:spcAft>
                <a:spcPct val="0"/>
              </a:spcAft>
              <a:defRPr sz="2400">
                <a:solidFill>
                  <a:schemeClr val="tx1"/>
                </a:solidFill>
                <a:latin typeface="Palatino Linotype" pitchFamily="18" charset="0"/>
              </a:defRPr>
            </a:lvl8pPr>
            <a:lvl9pPr marL="3886200" indent="-228600" eaLnBrk="0" fontAlgn="base" hangingPunct="0">
              <a:spcBef>
                <a:spcPct val="0"/>
              </a:spcBef>
              <a:spcAft>
                <a:spcPct val="0"/>
              </a:spcAft>
              <a:defRPr sz="2400">
                <a:solidFill>
                  <a:schemeClr val="tx1"/>
                </a:solidFill>
                <a:latin typeface="Palatino Linotype"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rPr>
              <a:t>To interrupt </a:t>
            </a: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or </a:t>
            </a:r>
            <a:r>
              <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rPr>
              <a:t>mitigate flame</a:t>
            </a: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 deflagration </a:t>
            </a:r>
            <a:r>
              <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rPr>
              <a:t>pressure, pressure increase, and ignition between </a:t>
            </a: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enclosures that </a:t>
            </a:r>
            <a:r>
              <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rPr>
              <a:t>are interconnected </a:t>
            </a: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by pipes or ducts</a:t>
            </a:r>
            <a:r>
              <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rPr>
              <a:t>.</a:t>
            </a: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 </a:t>
            </a:r>
            <a:endParaRPr kumimoji="0" lang="en-US" altLang="en-US" sz="2800" b="0" i="0" u="none" strike="noStrike" kern="1200" cap="none" spc="0" normalizeH="0" baseline="0" noProof="0" dirty="0" smtClean="0">
              <a:ln>
                <a:noFill/>
              </a:ln>
              <a:solidFill>
                <a:prstClr val="black"/>
              </a:solidFill>
              <a:effectLst/>
              <a:uLnTx/>
              <a:uFillTx/>
              <a:latin typeface="Palatino Linotype"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smtClean="0">
                <a:ln>
                  <a:noFill/>
                </a:ln>
                <a:solidFill>
                  <a:prstClr val="black"/>
                </a:solidFill>
                <a:effectLst/>
                <a:uLnTx/>
                <a:uFillTx/>
                <a:latin typeface="Palatino Linotype" pitchFamily="18" charset="0"/>
                <a:ea typeface="+mn-ea"/>
                <a:cs typeface="+mn-cs"/>
              </a:rPr>
              <a:t>Means of Isolation:</a:t>
            </a:r>
            <a:endParaRPr kumimoji="0" lang="en-US" altLang="en-US" sz="2800" b="1" i="0" u="none" strike="noStrike" kern="1200" cap="none" spc="0" normalizeH="0" baseline="0" noProof="0" dirty="0">
              <a:ln>
                <a:noFill/>
              </a:ln>
              <a:solidFill>
                <a:prstClr val="black"/>
              </a:solidFill>
              <a:effectLst/>
              <a:uLnTx/>
              <a:uFillTx/>
              <a:latin typeface="Palatino Linotype"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Chemical barrier</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Fast-acting mechanical valve</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Externally actuated float valve</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en-US" sz="2800" b="0" i="0" u="none" strike="noStrike" kern="1200" cap="none" spc="0" normalizeH="0" baseline="0" noProof="0" dirty="0">
                <a:ln>
                  <a:noFill/>
                </a:ln>
                <a:solidFill>
                  <a:prstClr val="black"/>
                </a:solidFill>
                <a:effectLst/>
                <a:uLnTx/>
                <a:uFillTx/>
                <a:latin typeface="Palatino Linotype" pitchFamily="18" charset="0"/>
                <a:ea typeface="+mn-ea"/>
                <a:cs typeface="+mn-cs"/>
              </a:rPr>
              <a:t>Actuated pinch valve</a:t>
            </a:r>
          </a:p>
        </p:txBody>
      </p:sp>
      <p:sp>
        <p:nvSpPr>
          <p:cNvPr id="6" name="TextBox 5"/>
          <p:cNvSpPr txBox="1"/>
          <p:nvPr/>
        </p:nvSpPr>
        <p:spPr>
          <a:xfrm>
            <a:off x="0" y="5596493"/>
            <a:ext cx="3048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3" name="Title 2"/>
          <p:cNvSpPr>
            <a:spLocks noGrp="1"/>
          </p:cNvSpPr>
          <p:nvPr>
            <p:ph type="title"/>
          </p:nvPr>
        </p:nvSpPr>
        <p:spPr>
          <a:xfrm>
            <a:off x="381000" y="228600"/>
            <a:ext cx="8229600" cy="685800"/>
          </a:xfrm>
        </p:spPr>
        <p:txBody>
          <a:bodyPr>
            <a:normAutofit fontScale="90000"/>
          </a:bodyPr>
          <a:lstStyle/>
          <a:p>
            <a:r>
              <a:rPr lang="en-US" dirty="0" smtClean="0"/>
              <a:t>Isolation Equipment</a:t>
            </a:r>
            <a:endParaRPr lang="en-US" dirty="0"/>
          </a:p>
        </p:txBody>
      </p:sp>
    </p:spTree>
    <p:extLst>
      <p:ext uri="{BB962C8B-B14F-4D97-AF65-F5344CB8AC3E}">
        <p14:creationId xmlns:p14="http://schemas.microsoft.com/office/powerpoint/2010/main" val="3297088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a:xfrm>
            <a:off x="-24063" y="44116"/>
            <a:ext cx="9131300" cy="1143000"/>
          </a:xfrm>
        </p:spPr>
        <p:txBody>
          <a:bodyPr>
            <a:normAutofit/>
          </a:bodyPr>
          <a:lstStyle/>
          <a:p>
            <a:r>
              <a:rPr lang="en-US" altLang="en-US" dirty="0" smtClean="0"/>
              <a:t>Explosion </a:t>
            </a:r>
            <a:r>
              <a:rPr lang="en-US" altLang="en-US" dirty="0"/>
              <a:t>Isolation Methods</a:t>
            </a:r>
          </a:p>
        </p:txBody>
      </p:sp>
      <p:sp>
        <p:nvSpPr>
          <p:cNvPr id="1202179" name="Text Box 3"/>
          <p:cNvSpPr txBox="1">
            <a:spLocks noChangeArrowheads="1"/>
          </p:cNvSpPr>
          <p:nvPr/>
        </p:nvSpPr>
        <p:spPr bwMode="auto">
          <a:xfrm>
            <a:off x="3778085" y="1066800"/>
            <a:ext cx="4953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 typeface="Wingdings" pitchFamily="2" charset="2"/>
              <a:buNone/>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Chemical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Isolation</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Protect any size duct</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Can trigger with pressure sensor or vent burst sensor</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Lowest cost option</a:t>
            </a:r>
          </a:p>
          <a:p>
            <a:pPr marL="342900" marR="0" lvl="0"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Mounting options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Book Antiqua"/>
              <a:ea typeface="+mn-ea"/>
              <a:cs typeface="+mn-cs"/>
            </a:endParaRPr>
          </a:p>
          <a:p>
            <a:pPr marL="0" marR="0" lvl="0" indent="0" algn="l"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1202180" name="Picture 4" descr="duct work used for explosion and isolation" title="explosion isolation method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825" y="1600200"/>
            <a:ext cx="350319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4171" y="4238625"/>
            <a:ext cx="31024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264140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a:xfrm>
            <a:off x="76200" y="304800"/>
            <a:ext cx="9144000" cy="1143000"/>
          </a:xfrm>
        </p:spPr>
        <p:txBody>
          <a:bodyPr>
            <a:noAutofit/>
          </a:bodyPr>
          <a:lstStyle/>
          <a:p>
            <a:r>
              <a:rPr lang="en-US" altLang="en-US" dirty="0" smtClean="0"/>
              <a:t>Explosion </a:t>
            </a:r>
            <a:r>
              <a:rPr lang="en-US" altLang="en-US" dirty="0"/>
              <a:t>Isolation </a:t>
            </a:r>
            <a:r>
              <a:rPr lang="en-US" altLang="en-US" dirty="0" smtClean="0"/>
              <a:t>Methods - continued</a:t>
            </a:r>
            <a:endParaRPr lang="en-US" altLang="en-US" dirty="0"/>
          </a:p>
        </p:txBody>
      </p:sp>
      <p:sp>
        <p:nvSpPr>
          <p:cNvPr id="1387523" name="Text Box 3"/>
          <p:cNvSpPr txBox="1">
            <a:spLocks noChangeArrowheads="1"/>
          </p:cNvSpPr>
          <p:nvPr/>
        </p:nvSpPr>
        <p:spPr bwMode="auto">
          <a:xfrm>
            <a:off x="344489" y="1609665"/>
            <a:ext cx="563324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 typeface="Wingdings" pitchFamily="2" charset="2"/>
              <a:buNone/>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Mechanical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Isolation </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Prevent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propagation of flame through piping</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Fast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acting </a:t>
            </a: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knife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gate valve.</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Pinch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v</a:t>
            </a: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alve</a:t>
            </a:r>
            <a:endParaRPr kumimoji="0" lang="en-US" altLang="en-US" sz="3200" b="0" i="0" u="none" strike="noStrike" kern="1200" cap="none" spc="0" normalizeH="0" baseline="0" noProof="0" dirty="0">
              <a:ln>
                <a:noFill/>
              </a:ln>
              <a:solidFill>
                <a:prstClr val="black"/>
              </a:solidFill>
              <a:effectLst/>
              <a:uLnTx/>
              <a:uFillTx/>
              <a:latin typeface="Book Antiqua"/>
              <a:ea typeface="+mn-ea"/>
              <a:cs typeface="+mn-cs"/>
            </a:endParaRP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Rotary </a:t>
            </a:r>
            <a:r>
              <a:rPr kumimoji="0" lang="en-US" altLang="en-US" sz="3200" b="0" i="0" u="none" strike="noStrike" kern="1200" cap="none" spc="0" normalizeH="0" baseline="0" noProof="0" dirty="0">
                <a:ln>
                  <a:noFill/>
                </a:ln>
                <a:solidFill>
                  <a:prstClr val="black"/>
                </a:solidFill>
                <a:effectLst/>
                <a:uLnTx/>
                <a:uFillTx/>
                <a:latin typeface="Book Antiqua"/>
                <a:ea typeface="+mn-ea"/>
                <a:cs typeface="+mn-cs"/>
              </a:rPr>
              <a:t>valve of suitable </a:t>
            </a:r>
            <a:r>
              <a:rPr kumimoji="0" lang="en-US" altLang="en-US" sz="3200" b="0" i="0" u="none" strike="noStrike" kern="1200" cap="none" spc="0" normalizeH="0" baseline="0" noProof="0" dirty="0" smtClean="0">
                <a:ln>
                  <a:noFill/>
                </a:ln>
                <a:solidFill>
                  <a:prstClr val="black"/>
                </a:solidFill>
                <a:effectLst/>
                <a:uLnTx/>
                <a:uFillTx/>
                <a:latin typeface="Book Antiqua"/>
                <a:ea typeface="+mn-ea"/>
                <a:cs typeface="+mn-cs"/>
              </a:rPr>
              <a:t>construction</a:t>
            </a:r>
            <a:endParaRPr kumimoji="0" lang="en-US" altLang="en-US" sz="24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1387524" name="Picture 4" descr=" valve of explosion isolation system" title="explosion isolation system componen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524000"/>
            <a:ext cx="2030413"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7525" name="Picture 5" descr="Knife Valve of an explosion isolation system" title="explosion isolation system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77200" y="1524000"/>
            <a:ext cx="855662" cy="2482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92069" y="5662840"/>
            <a:ext cx="2590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BS&amp;B Systems</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2" name="Picture 1" title="Component of explosion isolation syste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9475" y="4092813"/>
            <a:ext cx="1744925" cy="1478931"/>
          </a:xfrm>
          <a:prstGeom prst="rect">
            <a:avLst/>
          </a:prstGeom>
        </p:spPr>
      </p:pic>
    </p:spTree>
    <p:extLst>
      <p:ext uri="{BB962C8B-B14F-4D97-AF65-F5344CB8AC3E}">
        <p14:creationId xmlns:p14="http://schemas.microsoft.com/office/powerpoint/2010/main" val="3313245118"/>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42" name="Rectangle 2"/>
          <p:cNvSpPr>
            <a:spLocks noGrp="1" noChangeArrowheads="1"/>
          </p:cNvSpPr>
          <p:nvPr>
            <p:ph type="title" idx="4294967295"/>
          </p:nvPr>
        </p:nvSpPr>
        <p:spPr>
          <a:xfrm>
            <a:off x="457200" y="457200"/>
            <a:ext cx="8229600" cy="1143000"/>
          </a:xfrm>
        </p:spPr>
        <p:txBody>
          <a:bodyPr>
            <a:normAutofit fontScale="90000"/>
          </a:bodyPr>
          <a:lstStyle/>
          <a:p>
            <a:r>
              <a:rPr lang="en-US" altLang="en-US" dirty="0"/>
              <a:t>Chemical vs. Mechanical Isolation</a:t>
            </a:r>
          </a:p>
        </p:txBody>
      </p:sp>
      <p:sp>
        <p:nvSpPr>
          <p:cNvPr id="1505285" name="Rectangle 3"/>
          <p:cNvSpPr>
            <a:spLocks noGrp="1" noChangeArrowheads="1"/>
          </p:cNvSpPr>
          <p:nvPr>
            <p:ph type="body" sz="half" idx="4294967295"/>
          </p:nvPr>
        </p:nvSpPr>
        <p:spPr>
          <a:xfrm>
            <a:off x="228600" y="1752600"/>
            <a:ext cx="4343400" cy="4419600"/>
          </a:xfrm>
          <a:ln>
            <a:solidFill>
              <a:schemeClr val="accent1"/>
            </a:solidFill>
          </a:ln>
        </p:spPr>
        <p:txBody>
          <a:bodyPr>
            <a:normAutofit lnSpcReduction="10000"/>
          </a:bodyPr>
          <a:lstStyle/>
          <a:p>
            <a:pPr marL="0" indent="0">
              <a:buClrTx/>
            </a:pPr>
            <a:r>
              <a:rPr lang="en-US" altLang="en-US" dirty="0" smtClean="0"/>
              <a:t> Chemical </a:t>
            </a:r>
            <a:r>
              <a:rPr lang="en-US" altLang="en-US" dirty="0"/>
              <a:t>Isolation</a:t>
            </a:r>
          </a:p>
          <a:p>
            <a:pPr marL="457200" indent="-228600">
              <a:buClrTx/>
              <a:buFont typeface="Wingdings" pitchFamily="2" charset="2"/>
              <a:buChar char="w"/>
            </a:pPr>
            <a:r>
              <a:rPr lang="en-US" altLang="en-US" sz="2200" dirty="0"/>
              <a:t>Most Economical</a:t>
            </a:r>
          </a:p>
          <a:p>
            <a:pPr marL="457200" indent="-228600">
              <a:buClrTx/>
              <a:buFont typeface="Wingdings" pitchFamily="2" charset="2"/>
              <a:buChar char="w"/>
            </a:pPr>
            <a:r>
              <a:rPr lang="en-US" altLang="en-US" sz="2200" dirty="0"/>
              <a:t>Fast response~2 </a:t>
            </a:r>
            <a:r>
              <a:rPr lang="en-US" altLang="en-US" sz="2200" dirty="0" smtClean="0"/>
              <a:t>msec</a:t>
            </a:r>
            <a:endParaRPr lang="en-US" altLang="en-US" sz="2200" dirty="0"/>
          </a:p>
          <a:p>
            <a:pPr marL="457200" indent="-228600">
              <a:buClrTx/>
              <a:buFont typeface="Wingdings" pitchFamily="2" charset="2"/>
              <a:buChar char="w"/>
            </a:pPr>
            <a:r>
              <a:rPr lang="en-US" altLang="en-US" sz="2200" dirty="0"/>
              <a:t>Requires 4’ to 12’ of duct length</a:t>
            </a:r>
          </a:p>
          <a:p>
            <a:pPr marL="457200" indent="-228600">
              <a:buClrTx/>
              <a:buFont typeface="Wingdings" pitchFamily="2" charset="2"/>
              <a:buChar char="w"/>
            </a:pPr>
            <a:r>
              <a:rPr lang="en-US" altLang="en-US" sz="2200" dirty="0"/>
              <a:t>Easy retrofit or new </a:t>
            </a:r>
            <a:r>
              <a:rPr lang="en-US" altLang="en-US" sz="2200" dirty="0" smtClean="0"/>
              <a:t>installation</a:t>
            </a:r>
            <a:endParaRPr lang="en-US" altLang="en-US" sz="2200" dirty="0"/>
          </a:p>
          <a:p>
            <a:pPr marL="457200" indent="-228600">
              <a:buClrTx/>
              <a:buFont typeface="Wingdings" pitchFamily="2" charset="2"/>
              <a:buChar char="w"/>
            </a:pPr>
            <a:r>
              <a:rPr lang="en-US" altLang="en-US" sz="2200" dirty="0"/>
              <a:t>Flexible; functions with </a:t>
            </a:r>
            <a:r>
              <a:rPr lang="en-US" altLang="en-US" sz="2200" dirty="0" smtClean="0"/>
              <a:t>round or </a:t>
            </a:r>
            <a:r>
              <a:rPr lang="en-US" altLang="en-US" sz="2200" dirty="0"/>
              <a:t>rectangular ducts </a:t>
            </a:r>
          </a:p>
          <a:p>
            <a:pPr marL="457200" indent="-228600">
              <a:buClrTx/>
              <a:buFont typeface="Wingdings" pitchFamily="2" charset="2"/>
              <a:buChar char="w"/>
            </a:pPr>
            <a:r>
              <a:rPr lang="en-US" altLang="en-US" sz="2200" dirty="0"/>
              <a:t>Can be triggered by pressure sensor or vent with burst sensor</a:t>
            </a:r>
          </a:p>
          <a:p>
            <a:pPr marL="0" indent="0">
              <a:buClrTx/>
            </a:pPr>
            <a:endParaRPr lang="en-US" altLang="en-US" sz="2000" dirty="0"/>
          </a:p>
          <a:p>
            <a:pPr marL="0" indent="0">
              <a:buClrTx/>
            </a:pPr>
            <a:endParaRPr lang="en-US" altLang="en-US" sz="2000" dirty="0"/>
          </a:p>
        </p:txBody>
      </p:sp>
      <p:sp>
        <p:nvSpPr>
          <p:cNvPr id="1505286" name="Rectangle 4"/>
          <p:cNvSpPr>
            <a:spLocks noGrp="1" noChangeArrowheads="1"/>
          </p:cNvSpPr>
          <p:nvPr>
            <p:ph type="body" sz="half" idx="4294967295"/>
          </p:nvPr>
        </p:nvSpPr>
        <p:spPr>
          <a:xfrm>
            <a:off x="5105400" y="1752600"/>
            <a:ext cx="3733800" cy="4343400"/>
          </a:xfrm>
          <a:ln>
            <a:solidFill>
              <a:schemeClr val="accent1"/>
            </a:solidFill>
          </a:ln>
        </p:spPr>
        <p:txBody>
          <a:bodyPr>
            <a:normAutofit/>
          </a:bodyPr>
          <a:lstStyle/>
          <a:p>
            <a:pPr marL="0" indent="0">
              <a:lnSpc>
                <a:spcPct val="80000"/>
              </a:lnSpc>
              <a:buClrTx/>
            </a:pPr>
            <a:r>
              <a:rPr lang="en-US" altLang="en-US" dirty="0" smtClean="0"/>
              <a:t> Mechanical </a:t>
            </a:r>
            <a:r>
              <a:rPr lang="en-US" altLang="en-US" dirty="0"/>
              <a:t>Isolation</a:t>
            </a:r>
          </a:p>
          <a:p>
            <a:pPr marL="457200" indent="-228600">
              <a:lnSpc>
                <a:spcPct val="80000"/>
              </a:lnSpc>
              <a:buClrTx/>
              <a:buFont typeface="Wingdings" pitchFamily="2" charset="2"/>
              <a:buChar char="w"/>
            </a:pPr>
            <a:r>
              <a:rPr lang="en-US" altLang="en-US" sz="2000" dirty="0" smtClean="0"/>
              <a:t>More </a:t>
            </a:r>
            <a:r>
              <a:rPr lang="en-US" altLang="en-US" sz="2000" dirty="0"/>
              <a:t>expensive</a:t>
            </a:r>
          </a:p>
          <a:p>
            <a:pPr marL="457200" indent="-228600">
              <a:lnSpc>
                <a:spcPct val="80000"/>
              </a:lnSpc>
              <a:buClrTx/>
              <a:buFont typeface="Wingdings" pitchFamily="2" charset="2"/>
              <a:buChar char="w"/>
            </a:pPr>
            <a:r>
              <a:rPr lang="en-US" altLang="en-US" sz="2000" dirty="0"/>
              <a:t>Slower response </a:t>
            </a:r>
            <a:r>
              <a:rPr lang="en-US" altLang="en-US" sz="2000" dirty="0" smtClean="0"/>
              <a:t>requiring between </a:t>
            </a:r>
            <a:r>
              <a:rPr lang="en-US" altLang="en-US" sz="2000" dirty="0"/>
              <a:t>20’ and </a:t>
            </a:r>
            <a:r>
              <a:rPr lang="en-US" altLang="en-US" sz="2000" dirty="0" smtClean="0"/>
              <a:t>50’ of </a:t>
            </a:r>
            <a:r>
              <a:rPr lang="en-US" altLang="en-US" sz="2000" dirty="0"/>
              <a:t>duct length</a:t>
            </a:r>
          </a:p>
          <a:p>
            <a:pPr marL="457200" indent="-228600">
              <a:lnSpc>
                <a:spcPct val="80000"/>
              </a:lnSpc>
              <a:buClrTx/>
              <a:buFont typeface="Wingdings" pitchFamily="2" charset="2"/>
              <a:buChar char="w"/>
            </a:pPr>
            <a:r>
              <a:rPr lang="en-US" altLang="en-US" sz="2000" dirty="0"/>
              <a:t>Available in round </a:t>
            </a:r>
            <a:r>
              <a:rPr lang="en-US" altLang="en-US" sz="2000" dirty="0" smtClean="0"/>
              <a:t>configuration only</a:t>
            </a:r>
            <a:endParaRPr lang="en-US" altLang="en-US" sz="2000" dirty="0"/>
          </a:p>
          <a:p>
            <a:pPr marL="457200" indent="-228600">
              <a:lnSpc>
                <a:spcPct val="80000"/>
              </a:lnSpc>
              <a:buClrTx/>
              <a:buFont typeface="Wingdings" pitchFamily="2" charset="2"/>
              <a:buChar char="w"/>
            </a:pPr>
            <a:r>
              <a:rPr lang="en-US" altLang="en-US" sz="2000" dirty="0"/>
              <a:t>Heavier construction </a:t>
            </a:r>
          </a:p>
          <a:p>
            <a:pPr marL="457200" indent="-228600">
              <a:lnSpc>
                <a:spcPct val="80000"/>
              </a:lnSpc>
              <a:buClrTx/>
              <a:buFont typeface="Wingdings" pitchFamily="2" charset="2"/>
              <a:buChar char="w"/>
            </a:pPr>
            <a:r>
              <a:rPr lang="en-US" altLang="en-US" sz="2000" dirty="0"/>
              <a:t>Can be triggered by </a:t>
            </a:r>
            <a:r>
              <a:rPr lang="en-US" altLang="en-US" sz="2000" dirty="0" smtClean="0"/>
              <a:t>pressure sensor </a:t>
            </a:r>
            <a:r>
              <a:rPr lang="en-US" altLang="en-US" sz="2000" dirty="0"/>
              <a:t>or vent with </a:t>
            </a:r>
            <a:r>
              <a:rPr lang="en-US" altLang="en-US" sz="2000" dirty="0" smtClean="0"/>
              <a:t>burst </a:t>
            </a:r>
            <a:r>
              <a:rPr lang="en-US" altLang="en-US" sz="2000" dirty="0"/>
              <a:t>sensor</a:t>
            </a:r>
          </a:p>
        </p:txBody>
      </p:sp>
    </p:spTree>
    <p:extLst>
      <p:ext uri="{BB962C8B-B14F-4D97-AF65-F5344CB8AC3E}">
        <p14:creationId xmlns:p14="http://schemas.microsoft.com/office/powerpoint/2010/main" val="313292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7026" name="Rectangle 2"/>
          <p:cNvSpPr>
            <a:spLocks noGrp="1" noChangeArrowheads="1"/>
          </p:cNvSpPr>
          <p:nvPr>
            <p:ph type="title" idx="4294967295"/>
          </p:nvPr>
        </p:nvSpPr>
        <p:spPr>
          <a:xfrm>
            <a:off x="609600" y="200819"/>
            <a:ext cx="8229600" cy="1143000"/>
          </a:xfrm>
        </p:spPr>
        <p:txBody>
          <a:bodyPr>
            <a:noAutofit/>
          </a:bodyPr>
          <a:lstStyle/>
          <a:p>
            <a:pPr>
              <a:defRPr/>
            </a:pPr>
            <a:r>
              <a:rPr lang="en-US" sz="4000" b="1" dirty="0" smtClean="0">
                <a:solidFill>
                  <a:schemeClr val="bg1"/>
                </a:solidFill>
              </a:rPr>
              <a:t>Bucket Elevator Protection:</a:t>
            </a:r>
            <a:br>
              <a:rPr lang="en-US" sz="4000" b="1" dirty="0" smtClean="0">
                <a:solidFill>
                  <a:schemeClr val="bg1"/>
                </a:solidFill>
              </a:rPr>
            </a:br>
            <a:r>
              <a:rPr lang="en-US" sz="4000" b="1" dirty="0" smtClean="0"/>
              <a:t>Suppression &amp; Isolation</a:t>
            </a:r>
          </a:p>
        </p:txBody>
      </p:sp>
      <p:sp>
        <p:nvSpPr>
          <p:cNvPr id="47115" name="Text Box 9" descr="Potential Sources of Ignition:&#10;Head / Boot Friction&#10;Head / Boot Bearing Heat&#10;All Zones Electrostatic Discharge*&#10;All Zones Tramp Metal Sparks&#10;" title="Text box"/>
          <p:cNvSpPr txBox="1">
            <a:spLocks noChangeArrowheads="1"/>
          </p:cNvSpPr>
          <p:nvPr/>
        </p:nvSpPr>
        <p:spPr bwMode="auto">
          <a:xfrm>
            <a:off x="2978944" y="1655425"/>
            <a:ext cx="5886450" cy="267765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Arial" charset="0"/>
                <a:ea typeface="+mn-ea"/>
                <a:cs typeface="+mn-cs"/>
              </a:rPr>
              <a:t>Potential Sources of Ignition: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Head / Boot Friction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Head / Boot Bearing Heat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All Zones Electrostatic Discharge*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       All Zones Tramp Metal Sparks</a:t>
            </a:r>
          </a:p>
        </p:txBody>
      </p:sp>
      <p:sp>
        <p:nvSpPr>
          <p:cNvPr id="47116" name="AutoShape 10" descr="red lightening bolt"/>
          <p:cNvSpPr>
            <a:spLocks noChangeArrowheads="1"/>
          </p:cNvSpPr>
          <p:nvPr/>
        </p:nvSpPr>
        <p:spPr bwMode="auto">
          <a:xfrm>
            <a:off x="3252788" y="2300604"/>
            <a:ext cx="300037" cy="257175"/>
          </a:xfrm>
          <a:prstGeom prst="lightningBolt">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7119" name="AutoShape 13" descr="sun"/>
          <p:cNvSpPr>
            <a:spLocks noChangeArrowheads="1"/>
          </p:cNvSpPr>
          <p:nvPr/>
        </p:nvSpPr>
        <p:spPr bwMode="auto">
          <a:xfrm>
            <a:off x="3236277" y="2841625"/>
            <a:ext cx="300038" cy="271462"/>
          </a:xfrm>
          <a:prstGeom prst="sun">
            <a:avLst>
              <a:gd name="adj" fmla="val 25000"/>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37043" name="AutoShape 19" descr="sun"/>
          <p:cNvSpPr>
            <a:spLocks noChangeArrowheads="1"/>
          </p:cNvSpPr>
          <p:nvPr/>
        </p:nvSpPr>
        <p:spPr bwMode="auto">
          <a:xfrm>
            <a:off x="3221990" y="3382169"/>
            <a:ext cx="314325" cy="285750"/>
          </a:xfrm>
          <a:prstGeom prst="star5">
            <a:avLst/>
          </a:prstGeom>
          <a:solidFill>
            <a:srgbClr val="A5002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47132" name="AutoShape 26" descr="starburst"/>
          <p:cNvSpPr>
            <a:spLocks noChangeArrowheads="1"/>
          </p:cNvSpPr>
          <p:nvPr/>
        </p:nvSpPr>
        <p:spPr bwMode="auto">
          <a:xfrm>
            <a:off x="3198654" y="3930808"/>
            <a:ext cx="285750" cy="271463"/>
          </a:xfrm>
          <a:prstGeom prst="irregularSeal1">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47133" name="Text Box 27" descr="High risk ignition source for materials having low MIE (minimum ignition energy). &#10;" title="Text box "/>
          <p:cNvSpPr txBox="1">
            <a:spLocks noChangeArrowheads="1"/>
          </p:cNvSpPr>
          <p:nvPr/>
        </p:nvSpPr>
        <p:spPr bwMode="auto">
          <a:xfrm>
            <a:off x="3186113" y="4514850"/>
            <a:ext cx="5472112" cy="7016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High risk ignition source for materials having low MIE (minimum ignition energy). </a:t>
            </a:r>
          </a:p>
        </p:txBody>
      </p:sp>
      <p:sp>
        <p:nvSpPr>
          <p:cNvPr id="31" name="TextBox 30"/>
          <p:cNvSpPr txBox="1"/>
          <p:nvPr/>
        </p:nvSpPr>
        <p:spPr>
          <a:xfrm>
            <a:off x="6307138" y="5610255"/>
            <a:ext cx="27892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Book Antiqua"/>
                <a:ea typeface="+mn-ea"/>
                <a:cs typeface="+mn-cs"/>
              </a:rPr>
              <a:t>Source: BS&amp;B Systems</a:t>
            </a:r>
            <a:endParaRPr kumimoji="0" lang="en-US" sz="2000" b="1" i="0" u="none" strike="noStrike" kern="1200" cap="none" spc="0" normalizeH="0" baseline="0" noProof="0" dirty="0">
              <a:ln>
                <a:noFill/>
              </a:ln>
              <a:solidFill>
                <a:srgbClr val="7030A0"/>
              </a:solidFill>
              <a:effectLst/>
              <a:uLnTx/>
              <a:uFillTx/>
              <a:latin typeface="Book Antiqua"/>
              <a:ea typeface="+mn-ea"/>
              <a:cs typeface="+mn-cs"/>
            </a:endParaRPr>
          </a:p>
        </p:txBody>
      </p:sp>
      <p:pic>
        <p:nvPicPr>
          <p:cNvPr id="3" name="Picture 2" descr="bucket elevato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1343819"/>
            <a:ext cx="1926336" cy="4828032"/>
          </a:xfrm>
          <a:prstGeom prst="rect">
            <a:avLst/>
          </a:prstGeom>
        </p:spPr>
      </p:pic>
    </p:spTree>
    <p:extLst>
      <p:ext uri="{BB962C8B-B14F-4D97-AF65-F5344CB8AC3E}">
        <p14:creationId xmlns:p14="http://schemas.microsoft.com/office/powerpoint/2010/main" val="124218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9074" name="Rectangle 2"/>
          <p:cNvSpPr>
            <a:spLocks noGrp="1" noChangeArrowheads="1"/>
          </p:cNvSpPr>
          <p:nvPr>
            <p:ph type="title" idx="4294967295"/>
          </p:nvPr>
        </p:nvSpPr>
        <p:spPr>
          <a:xfrm>
            <a:off x="657225" y="0"/>
            <a:ext cx="8229600" cy="1143000"/>
          </a:xfrm>
        </p:spPr>
        <p:txBody>
          <a:bodyPr>
            <a:noAutofit/>
          </a:bodyPr>
          <a:lstStyle/>
          <a:p>
            <a:pPr>
              <a:defRPr/>
            </a:pPr>
            <a:r>
              <a:rPr lang="en-US" sz="4000" b="1" dirty="0" smtClean="0"/>
              <a:t>Bucket Elevator Protection</a:t>
            </a:r>
            <a:r>
              <a:rPr lang="en-US" sz="4000" b="1" dirty="0" smtClean="0"/>
              <a:t>: </a:t>
            </a:r>
            <a:r>
              <a:rPr lang="en-US" sz="4000" b="1" dirty="0" smtClean="0"/>
              <a:t/>
            </a:r>
            <a:br>
              <a:rPr lang="en-US" sz="4000" b="1" dirty="0" smtClean="0"/>
            </a:br>
            <a:r>
              <a:rPr lang="en-US" sz="4000" b="1" dirty="0" smtClean="0"/>
              <a:t>Suppression &amp; Isolation</a:t>
            </a:r>
          </a:p>
        </p:txBody>
      </p:sp>
      <p:sp>
        <p:nvSpPr>
          <p:cNvPr id="48133" name="Text Box 3"/>
          <p:cNvSpPr txBox="1">
            <a:spLocks noChangeArrowheads="1"/>
          </p:cNvSpPr>
          <p:nvPr/>
        </p:nvSpPr>
        <p:spPr bwMode="auto">
          <a:xfrm>
            <a:off x="2819400" y="1228725"/>
            <a:ext cx="5967413" cy="397031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457200" marR="0" lvl="0" indent="-457200" algn="l" defTabSz="914400" rtl="0" eaLnBrk="1" fontAlgn="auto" latinLnBrk="0" hangingPunct="1">
              <a:lnSpc>
                <a:spcPct val="100000"/>
              </a:lnSpc>
              <a:spcBef>
                <a:spcPct val="50000"/>
              </a:spcBef>
              <a:spcAft>
                <a:spcPts val="0"/>
              </a:spcAft>
              <a:buClrTx/>
              <a:buSzTx/>
              <a:buFontTx/>
              <a:buNone/>
              <a:tabLst/>
              <a:defRPr/>
            </a:pPr>
            <a:r>
              <a:rPr kumimoji="0" lang="en-US" altLang="en-US" sz="2400" b="1" i="0" u="sng" strike="noStrike" kern="1200" cap="none" spc="0" normalizeH="0" baseline="0" noProof="0" dirty="0">
                <a:ln>
                  <a:noFill/>
                </a:ln>
                <a:solidFill>
                  <a:prstClr val="black"/>
                </a:solidFill>
                <a:effectLst/>
                <a:uLnTx/>
                <a:uFillTx/>
                <a:latin typeface="Arial" charset="0"/>
                <a:ea typeface="+mn-ea"/>
                <a:cs typeface="+mn-cs"/>
              </a:rPr>
              <a:t>Single Leg Construction</a:t>
            </a:r>
            <a:r>
              <a:rPr kumimoji="0" lang="en-US" altLang="en-US" sz="2400" b="1" i="0" u="sng" strike="noStrike" kern="1200" cap="none" spc="0" normalizeH="0" baseline="0" noProof="0" dirty="0" smtClean="0">
                <a:ln>
                  <a:noFill/>
                </a:ln>
                <a:solidFill>
                  <a:prstClr val="black"/>
                </a:solidFill>
                <a:effectLst/>
                <a:uLnTx/>
                <a:uFillTx/>
                <a:latin typeface="Arial" charset="0"/>
                <a:ea typeface="+mn-ea"/>
                <a:cs typeface="+mn-cs"/>
              </a:rPr>
              <a:t>:</a:t>
            </a:r>
            <a:endParaRPr kumimoji="0" lang="en-US" altLang="en-US" sz="2400" b="1"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‘head’ with suppression (red) and isolation (orange) cannons</a:t>
            </a: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‘boot’ with suppression (red) and isolation (orange) cannons</a:t>
            </a: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legs with suppression (red) cannons triggered by sensors distributed to detect ignition at any </a:t>
            </a:r>
            <a:r>
              <a:rPr kumimoji="0" lang="en-US" altLang="en-US" sz="2400" b="0" i="0" u="none" strike="noStrike" kern="1200" cap="none" spc="0" normalizeH="0" baseline="0" noProof="0" dirty="0" smtClean="0">
                <a:ln>
                  <a:noFill/>
                </a:ln>
                <a:solidFill>
                  <a:prstClr val="black"/>
                </a:solidFill>
                <a:effectLst/>
                <a:uLnTx/>
                <a:uFillTx/>
                <a:latin typeface="Arial" charset="0"/>
                <a:ea typeface="+mn-ea"/>
                <a:cs typeface="+mn-cs"/>
              </a:rPr>
              <a:t>location</a:t>
            </a:r>
            <a:endParaRPr kumimoji="0" lang="en-US" alt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TextBox 7"/>
          <p:cNvSpPr txBox="1"/>
          <p:nvPr/>
        </p:nvSpPr>
        <p:spPr>
          <a:xfrm>
            <a:off x="6307138" y="5610255"/>
            <a:ext cx="27892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30A0"/>
                </a:solidFill>
                <a:effectLst/>
                <a:uLnTx/>
                <a:uFillTx/>
                <a:latin typeface="Book Antiqua"/>
                <a:ea typeface="+mn-ea"/>
                <a:cs typeface="+mn-cs"/>
              </a:rPr>
              <a:t>Source: BS&amp;B Systems</a:t>
            </a:r>
            <a:endParaRPr kumimoji="0" lang="en-US" sz="2000" b="1" i="0" u="none" strike="noStrike" kern="1200" cap="none" spc="0" normalizeH="0" baseline="0" noProof="0" dirty="0">
              <a:ln>
                <a:noFill/>
              </a:ln>
              <a:solidFill>
                <a:srgbClr val="7030A0"/>
              </a:solidFill>
              <a:effectLst/>
              <a:uLnTx/>
              <a:uFillTx/>
              <a:latin typeface="Book Antiqua"/>
              <a:ea typeface="+mn-ea"/>
              <a:cs typeface="+mn-cs"/>
            </a:endParaRPr>
          </a:p>
        </p:txBody>
      </p:sp>
      <p:pic>
        <p:nvPicPr>
          <p:cNvPr id="2" name="Picture 1" title="Suppression and isolation areas on single leg of bucket elev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2485682" cy="4876800"/>
          </a:xfrm>
          <a:prstGeom prst="rect">
            <a:avLst/>
          </a:prstGeom>
        </p:spPr>
      </p:pic>
    </p:spTree>
    <p:extLst>
      <p:ext uri="{BB962C8B-B14F-4D97-AF65-F5344CB8AC3E}">
        <p14:creationId xmlns:p14="http://schemas.microsoft.com/office/powerpoint/2010/main" val="16437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8050" name="Rectangle 2"/>
          <p:cNvSpPr>
            <a:spLocks noGrp="1" noChangeArrowheads="1"/>
          </p:cNvSpPr>
          <p:nvPr>
            <p:ph type="title" idx="4294967295"/>
          </p:nvPr>
        </p:nvSpPr>
        <p:spPr>
          <a:xfrm>
            <a:off x="657225" y="0"/>
            <a:ext cx="8229600" cy="1143000"/>
          </a:xfrm>
        </p:spPr>
        <p:txBody>
          <a:bodyPr>
            <a:noAutofit/>
          </a:bodyPr>
          <a:lstStyle/>
          <a:p>
            <a:pPr>
              <a:defRPr/>
            </a:pPr>
            <a:r>
              <a:rPr lang="en-US" sz="3600" b="1" dirty="0" smtClean="0"/>
              <a:t>Bucket Elevator Protection:</a:t>
            </a:r>
            <a:br>
              <a:rPr lang="en-US" sz="3600" b="1" dirty="0" smtClean="0"/>
            </a:br>
            <a:r>
              <a:rPr lang="en-US" sz="3600" b="1" dirty="0" smtClean="0"/>
              <a:t>Suppression &amp; Isolation cont.</a:t>
            </a:r>
          </a:p>
        </p:txBody>
      </p:sp>
      <p:sp>
        <p:nvSpPr>
          <p:cNvPr id="49157" name="Text Box 3"/>
          <p:cNvSpPr txBox="1">
            <a:spLocks noChangeArrowheads="1"/>
          </p:cNvSpPr>
          <p:nvPr/>
        </p:nvSpPr>
        <p:spPr bwMode="auto">
          <a:xfrm>
            <a:off x="3352800" y="1228725"/>
            <a:ext cx="5119688" cy="43396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Font typeface="Wingdings" pitchFamily="2" charset="2"/>
              <a:defRPr sz="2400" b="1">
                <a:solidFill>
                  <a:srgbClr val="777777"/>
                </a:solidFill>
                <a:latin typeface="Palatino Linotype" pitchFamily="18" charset="0"/>
              </a:defRPr>
            </a:lvl1pPr>
            <a:lvl2pPr marL="742950" indent="-285750">
              <a:spcBef>
                <a:spcPct val="20000"/>
              </a:spcBef>
              <a:buClr>
                <a:srgbClr val="C90808"/>
              </a:buClr>
              <a:buFont typeface="Wingdings" pitchFamily="2" charset="2"/>
              <a:buChar char="w"/>
              <a:defRPr>
                <a:solidFill>
                  <a:srgbClr val="777777"/>
                </a:solidFill>
                <a:latin typeface="Palatino Linotype" pitchFamily="18" charset="0"/>
              </a:defRPr>
            </a:lvl2pPr>
            <a:lvl3pPr marL="1143000" indent="-228600">
              <a:spcBef>
                <a:spcPct val="20000"/>
              </a:spcBef>
              <a:buClr>
                <a:srgbClr val="C90808"/>
              </a:buClr>
              <a:buFont typeface="Wingdings" pitchFamily="2" charset="2"/>
              <a:buChar char="w"/>
              <a:defRPr>
                <a:solidFill>
                  <a:srgbClr val="777777"/>
                </a:solidFill>
                <a:latin typeface="Palatino Linotype" pitchFamily="18" charset="0"/>
              </a:defRPr>
            </a:lvl3pPr>
            <a:lvl4pPr marL="1600200" indent="-228600">
              <a:spcBef>
                <a:spcPct val="20000"/>
              </a:spcBef>
              <a:buClr>
                <a:srgbClr val="C90808"/>
              </a:buClr>
              <a:buFont typeface="Wingdings" pitchFamily="2" charset="2"/>
              <a:buChar char="w"/>
              <a:defRPr>
                <a:solidFill>
                  <a:srgbClr val="777777"/>
                </a:solidFill>
                <a:latin typeface="Palatino Linotype" pitchFamily="18" charset="0"/>
              </a:defRPr>
            </a:lvl4pPr>
            <a:lvl5pPr marL="2057400" indent="-228600">
              <a:spcBef>
                <a:spcPct val="20000"/>
              </a:spcBef>
              <a:buClr>
                <a:srgbClr val="C90808"/>
              </a:buClr>
              <a:buFont typeface="Wingdings" pitchFamily="2" charset="2"/>
              <a:buChar char="w"/>
              <a:defRPr>
                <a:solidFill>
                  <a:srgbClr val="777777"/>
                </a:solidFill>
                <a:latin typeface="Palatino Linotype" pitchFamily="18" charset="0"/>
              </a:defRPr>
            </a:lvl5pPr>
            <a:lvl6pPr marL="25146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6pPr>
            <a:lvl7pPr marL="29718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7pPr>
            <a:lvl8pPr marL="34290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8pPr>
            <a:lvl9pPr marL="3886200" indent="-228600" eaLnBrk="0" fontAlgn="base" hangingPunct="0">
              <a:spcBef>
                <a:spcPct val="20000"/>
              </a:spcBef>
              <a:spcAft>
                <a:spcPct val="0"/>
              </a:spcAft>
              <a:buClr>
                <a:srgbClr val="C90808"/>
              </a:buClr>
              <a:buFont typeface="Wingdings" pitchFamily="2" charset="2"/>
              <a:buChar char="w"/>
              <a:defRPr>
                <a:solidFill>
                  <a:srgbClr val="777777"/>
                </a:solidFill>
                <a:latin typeface="Palatino Linotype" pitchFamily="18" charset="0"/>
              </a:defRPr>
            </a:lvl9pPr>
          </a:lstStyle>
          <a:p>
            <a:pPr marL="457200" marR="0" lvl="0" indent="-457200" algn="l" defTabSz="914400" rtl="0" eaLnBrk="1" fontAlgn="auto" latinLnBrk="0" hangingPunct="1">
              <a:lnSpc>
                <a:spcPct val="100000"/>
              </a:lnSpc>
              <a:spcBef>
                <a:spcPct val="50000"/>
              </a:spcBef>
              <a:spcAft>
                <a:spcPts val="0"/>
              </a:spcAft>
              <a:buClrTx/>
              <a:buSzTx/>
              <a:buFontTx/>
              <a:buNone/>
              <a:tabLst/>
              <a:defRPr/>
            </a:pPr>
            <a:r>
              <a:rPr kumimoji="0" lang="en-US" altLang="en-US" sz="2400" b="1" i="0" u="sng" strike="noStrike" kern="1200" cap="none" spc="0" normalizeH="0" baseline="0" noProof="0" dirty="0">
                <a:ln>
                  <a:noFill/>
                </a:ln>
                <a:solidFill>
                  <a:prstClr val="black"/>
                </a:solidFill>
                <a:effectLst/>
                <a:uLnTx/>
                <a:uFillTx/>
                <a:latin typeface="Arial" charset="0"/>
                <a:ea typeface="+mn-ea"/>
                <a:cs typeface="+mn-cs"/>
              </a:rPr>
              <a:t>Double Leg Construction:</a:t>
            </a: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‘head’ with suppression (red) and isolation (orange) cannons</a:t>
            </a: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‘boot’ with suppression (red) and isolation (orange) cannons</a:t>
            </a:r>
          </a:p>
          <a:p>
            <a:pPr marL="457200" marR="0" lvl="0" indent="-457200" algn="l" defTabSz="914400" rtl="0" eaLnBrk="1" fontAlgn="auto" latinLnBrk="0" hangingPunct="1">
              <a:lnSpc>
                <a:spcPct val="100000"/>
              </a:lnSpc>
              <a:spcBef>
                <a:spcPct val="50000"/>
              </a:spcBef>
              <a:spcAft>
                <a:spcPts val="0"/>
              </a:spcAft>
              <a:buClrTx/>
              <a:buSzTx/>
              <a:buFontTx/>
              <a:buAutoNum type="alphaLcPeriod"/>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mn-ea"/>
                <a:cs typeface="+mn-cs"/>
              </a:rPr>
              <a:t>Protect the legs with isolation (orange) cannons as flame propagation barriers*</a:t>
            </a:r>
          </a:p>
        </p:txBody>
      </p:sp>
      <p:pic>
        <p:nvPicPr>
          <p:cNvPr id="2" name="Picture 1" title="Protection points on double leg construction in bucket elev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95400"/>
            <a:ext cx="2517732" cy="4635500"/>
          </a:xfrm>
          <a:prstGeom prst="rect">
            <a:avLst/>
          </a:prstGeom>
        </p:spPr>
      </p:pic>
    </p:spTree>
    <p:extLst>
      <p:ext uri="{BB962C8B-B14F-4D97-AF65-F5344CB8AC3E}">
        <p14:creationId xmlns:p14="http://schemas.microsoft.com/office/powerpoint/2010/main" val="205544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V</a:t>
            </a:r>
            <a:endParaRPr lang="en-US" dirty="0"/>
          </a:p>
        </p:txBody>
      </p:sp>
      <p:sp>
        <p:nvSpPr>
          <p:cNvPr id="4" name="Content Placeholder 2"/>
          <p:cNvSpPr txBox="1">
            <a:spLocks/>
          </p:cNvSpPr>
          <p:nvPr/>
        </p:nvSpPr>
        <p:spPr>
          <a:xfrm>
            <a:off x="457200" y="1600200"/>
            <a:ext cx="8610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Become aware of preventive measures available</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Learn about dust explosion suppression devices</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1" i="0" u="none" strike="noStrike" kern="1200" cap="none" spc="0" normalizeH="0" baseline="0" noProof="0" dirty="0" smtClean="0">
                <a:ln>
                  <a:noFill/>
                </a:ln>
                <a:solidFill>
                  <a:prstClr val="black"/>
                </a:solidFill>
                <a:effectLst/>
                <a:uLnTx/>
                <a:uFillTx/>
                <a:latin typeface="Book Antiqua"/>
                <a:ea typeface="+mn-ea"/>
                <a:cs typeface="+mn-cs"/>
              </a:rPr>
              <a:t>Become aware of various OSHA regulations concerning combustible dust </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71440726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Disclaimer </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SH-32312-SH7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a:t>
            </a:r>
            <a:r>
              <a:rPr lang="en-US" dirty="0" smtClean="0">
                <a:solidFill>
                  <a:schemeClr val="bg1"/>
                </a:solidFill>
              </a:rPr>
              <a:t>Government</a:t>
            </a:r>
            <a:endParaRPr lang="en-US" dirty="0">
              <a:solidFill>
                <a:schemeClr val="bg1"/>
              </a:solidFill>
            </a:endParaRPr>
          </a:p>
        </p:txBody>
      </p:sp>
    </p:spTree>
    <p:extLst>
      <p:ext uri="{BB962C8B-B14F-4D97-AF65-F5344CB8AC3E}">
        <p14:creationId xmlns:p14="http://schemas.microsoft.com/office/powerpoint/2010/main" val="2402695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Grain </a:t>
            </a:r>
            <a:r>
              <a:rPr lang="en-US" dirty="0" smtClean="0">
                <a:solidFill>
                  <a:schemeClr val="bg1"/>
                </a:solidFill>
              </a:rPr>
              <a:t>Dust Combustibility</a:t>
            </a:r>
            <a:endParaRPr lang="en-US" dirty="0">
              <a:solidFill>
                <a:schemeClr val="bg1"/>
              </a:solidFill>
            </a:endParaRPr>
          </a:p>
        </p:txBody>
      </p:sp>
      <p:sp>
        <p:nvSpPr>
          <p:cNvPr id="3" name="Content Placeholder 2"/>
          <p:cNvSpPr>
            <a:spLocks noGrp="1"/>
          </p:cNvSpPr>
          <p:nvPr>
            <p:ph idx="1"/>
          </p:nvPr>
        </p:nvSpPr>
        <p:spPr/>
        <p:txBody>
          <a:bodyPr>
            <a:normAutofit/>
          </a:bodyPr>
          <a:lstStyle/>
          <a:p>
            <a:pPr>
              <a:buClr>
                <a:schemeClr val="bg1"/>
              </a:buClr>
            </a:pPr>
            <a:r>
              <a:rPr lang="en-US" sz="3200" b="1" dirty="0">
                <a:solidFill>
                  <a:schemeClr val="bg1"/>
                </a:solidFill>
              </a:rPr>
              <a:t>Grain dust is HIGHLY combustible</a:t>
            </a:r>
          </a:p>
          <a:p>
            <a:pPr marL="585216" lvl="1" indent="0" algn="ctr">
              <a:buClr>
                <a:schemeClr val="bg1"/>
              </a:buClr>
              <a:buNone/>
            </a:pPr>
            <a:r>
              <a:rPr lang="en-US" sz="2800" b="1" dirty="0" smtClean="0">
                <a:solidFill>
                  <a:schemeClr val="bg1"/>
                </a:solidFill>
              </a:rPr>
              <a:t>December 23, 2009 explosion destroyed 30,000 bushel wheat elevator in Chadron, NE</a:t>
            </a:r>
            <a:endParaRPr lang="en-US" sz="2800" b="1" dirty="0">
              <a:solidFill>
                <a:schemeClr val="bg1"/>
              </a:solidFill>
            </a:endParaRPr>
          </a:p>
        </p:txBody>
      </p:sp>
      <p:pic>
        <p:nvPicPr>
          <p:cNvPr id="8" name="Picture 7" descr="A grain dust explosion that turned into a fire." title="grain dust explos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0400" y="3210498"/>
            <a:ext cx="2355873" cy="3133311"/>
          </a:xfrm>
          <a:prstGeom prst="rect">
            <a:avLst/>
          </a:prstGeom>
        </p:spPr>
      </p:pic>
      <p:sp>
        <p:nvSpPr>
          <p:cNvPr id="6" name="TextBox 5"/>
          <p:cNvSpPr txBox="1"/>
          <p:nvPr/>
        </p:nvSpPr>
        <p:spPr>
          <a:xfrm>
            <a:off x="2590800" y="5800310"/>
            <a:ext cx="6553199" cy="261610"/>
          </a:xfrm>
          <a:prstGeom prst="rect">
            <a:avLst/>
          </a:prstGeom>
          <a:noFill/>
        </p:spPr>
        <p:txBody>
          <a:bodyPr wrap="square" rtlCol="0">
            <a:spAutoFit/>
          </a:bodyPr>
          <a:lstStyle/>
          <a:p>
            <a:pPr algn="r"/>
            <a:r>
              <a:rPr lang="en-US" sz="1100" dirty="0"/>
              <a:t>Source: http://dustexplosions.blogspot.com/2009/12/chadron-nebraska-grain-elevator-catches.html</a:t>
            </a:r>
          </a:p>
        </p:txBody>
      </p:sp>
    </p:spTree>
    <p:extLst>
      <p:ext uri="{BB962C8B-B14F-4D97-AF65-F5344CB8AC3E}">
        <p14:creationId xmlns:p14="http://schemas.microsoft.com/office/powerpoint/2010/main" val="2064292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OSHA Definition: “combustible dust”</a:t>
            </a:r>
            <a:endParaRPr lang="en-US" dirty="0">
              <a:solidFill>
                <a:schemeClr val="bg1"/>
              </a:solidFill>
            </a:endParaRPr>
          </a:p>
        </p:txBody>
      </p:sp>
      <p:sp>
        <p:nvSpPr>
          <p:cNvPr id="3" name="Content Placeholder 2"/>
          <p:cNvSpPr>
            <a:spLocks noGrp="1"/>
          </p:cNvSpPr>
          <p:nvPr>
            <p:ph idx="1"/>
          </p:nvPr>
        </p:nvSpPr>
        <p:spPr/>
        <p:txBody>
          <a:bodyPr/>
          <a:lstStyle/>
          <a:p>
            <a:pPr>
              <a:buClrTx/>
            </a:pPr>
            <a:r>
              <a:rPr lang="en-US" dirty="0" smtClean="0">
                <a:solidFill>
                  <a:schemeClr val="bg1"/>
                </a:solidFill>
              </a:rPr>
              <a:t>Combustible particulate solid </a:t>
            </a:r>
          </a:p>
          <a:p>
            <a:pPr>
              <a:buClrTx/>
            </a:pPr>
            <a:r>
              <a:rPr lang="en-US" dirty="0" smtClean="0">
                <a:solidFill>
                  <a:schemeClr val="bg1"/>
                </a:solidFill>
              </a:rPr>
              <a:t>Presents fire or deflagration hazard </a:t>
            </a:r>
          </a:p>
          <a:p>
            <a:pPr>
              <a:buClrTx/>
            </a:pPr>
            <a:r>
              <a:rPr lang="en-US" dirty="0" smtClean="0">
                <a:solidFill>
                  <a:schemeClr val="bg1"/>
                </a:solidFill>
              </a:rPr>
              <a:t>When suspended in air or other oxidizing medium</a:t>
            </a:r>
          </a:p>
          <a:p>
            <a:pPr>
              <a:buClrTx/>
            </a:pPr>
            <a:r>
              <a:rPr lang="en-US" dirty="0" smtClean="0">
                <a:solidFill>
                  <a:schemeClr val="bg1"/>
                </a:solidFill>
              </a:rPr>
              <a:t>Over a range of concentrations</a:t>
            </a:r>
          </a:p>
          <a:p>
            <a:pPr>
              <a:buClrTx/>
            </a:pPr>
            <a:r>
              <a:rPr lang="en-US" dirty="0" smtClean="0">
                <a:solidFill>
                  <a:schemeClr val="bg1"/>
                </a:solidFill>
              </a:rPr>
              <a:t>Regardless of particle size or shape</a:t>
            </a:r>
            <a:endParaRPr lang="en-US" dirty="0">
              <a:solidFill>
                <a:schemeClr val="bg1"/>
              </a:solidFill>
            </a:endParaRPr>
          </a:p>
        </p:txBody>
      </p:sp>
    </p:spTree>
    <p:extLst>
      <p:ext uri="{BB962C8B-B14F-4D97-AF65-F5344CB8AC3E}">
        <p14:creationId xmlns:p14="http://schemas.microsoft.com/office/powerpoint/2010/main" val="2350443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Several Definitions Apply to Combustible Dust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Combustible Dusts (NFPA 400-2016)</a:t>
            </a:r>
          </a:p>
          <a:p>
            <a:r>
              <a:rPr lang="en-US" dirty="0" smtClean="0">
                <a:solidFill>
                  <a:schemeClr val="bg1"/>
                </a:solidFill>
              </a:rPr>
              <a:t>Combustible Dusts (NFPA 499-2017)</a:t>
            </a:r>
          </a:p>
          <a:p>
            <a:r>
              <a:rPr lang="en-US" dirty="0" smtClean="0">
                <a:solidFill>
                  <a:schemeClr val="bg1"/>
                </a:solidFill>
              </a:rPr>
              <a:t>Deflagrable Wood Dusts (NFPA 664-2017)</a:t>
            </a:r>
          </a:p>
          <a:p>
            <a:r>
              <a:rPr lang="en-US" dirty="0" smtClean="0">
                <a:solidFill>
                  <a:schemeClr val="bg1"/>
                </a:solidFill>
              </a:rPr>
              <a:t>Agricultural Dusts (NFPA 61-2017)</a:t>
            </a:r>
          </a:p>
          <a:p>
            <a:r>
              <a:rPr lang="en-US" dirty="0" smtClean="0">
                <a:solidFill>
                  <a:schemeClr val="bg1"/>
                </a:solidFill>
              </a:rPr>
              <a:t>Combustible Metal Dusts (NFPA 484-2015)</a:t>
            </a:r>
          </a:p>
          <a:p>
            <a:endParaRPr lang="en-US" dirty="0">
              <a:solidFill>
                <a:schemeClr val="bg1"/>
              </a:solidFill>
            </a:endParaRPr>
          </a:p>
          <a:p>
            <a:pPr algn="ctr"/>
            <a:r>
              <a:rPr lang="en-US" dirty="0" smtClean="0">
                <a:solidFill>
                  <a:schemeClr val="bg1"/>
                </a:solidFill>
              </a:rPr>
              <a:t>All involve solid material composed of distinct pieces that when processed, have the potential to become combustible</a:t>
            </a:r>
          </a:p>
        </p:txBody>
      </p:sp>
    </p:spTree>
    <p:extLst>
      <p:ext uri="{BB962C8B-B14F-4D97-AF65-F5344CB8AC3E}">
        <p14:creationId xmlns:p14="http://schemas.microsoft.com/office/powerpoint/2010/main" val="1779990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What are Combustible Dust Hazards?</a:t>
            </a:r>
            <a:endParaRPr lang="en-US"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dirty="0" smtClean="0">
                <a:solidFill>
                  <a:schemeClr val="bg1"/>
                </a:solidFill>
              </a:rPr>
              <a:t>Flash Fire: </a:t>
            </a:r>
            <a:r>
              <a:rPr lang="en-US" dirty="0" smtClean="0">
                <a:solidFill>
                  <a:schemeClr val="bg1"/>
                </a:solidFill>
              </a:rPr>
              <a:t>fire that spreads through flame front quickly through diffuse fuel </a:t>
            </a:r>
            <a:r>
              <a:rPr lang="en-US" u="sng" dirty="0" smtClean="0">
                <a:solidFill>
                  <a:schemeClr val="bg1"/>
                </a:solidFill>
              </a:rPr>
              <a:t>without damaging pressure</a:t>
            </a:r>
            <a:r>
              <a:rPr lang="en-US" dirty="0" smtClean="0">
                <a:solidFill>
                  <a:schemeClr val="bg1"/>
                </a:solidFill>
              </a:rPr>
              <a:t> – may last 3 seconds or less</a:t>
            </a:r>
            <a:endParaRPr lang="en-US" b="1" u="sng" dirty="0" smtClean="0">
              <a:solidFill>
                <a:schemeClr val="bg1"/>
              </a:solidFill>
            </a:endParaRPr>
          </a:p>
          <a:p>
            <a:pPr>
              <a:buFont typeface="Wingdings" panose="05000000000000000000" pitchFamily="2" charset="2"/>
              <a:buChar char="v"/>
            </a:pPr>
            <a:r>
              <a:rPr lang="en-US" b="1" dirty="0" smtClean="0">
                <a:solidFill>
                  <a:schemeClr val="bg1"/>
                </a:solidFill>
              </a:rPr>
              <a:t>Deflagration:</a:t>
            </a:r>
            <a:r>
              <a:rPr lang="en-US" dirty="0" smtClean="0">
                <a:solidFill>
                  <a:schemeClr val="bg1"/>
                </a:solidFill>
              </a:rPr>
              <a:t> creation of “combustion zone” that develops in the unreacted medium – usually moving less than speed of sound</a:t>
            </a:r>
            <a:endParaRPr lang="en-US" b="1" dirty="0" smtClean="0">
              <a:solidFill>
                <a:schemeClr val="bg1"/>
              </a:solidFill>
            </a:endParaRPr>
          </a:p>
          <a:p>
            <a:pPr>
              <a:buFont typeface="Wingdings" panose="05000000000000000000" pitchFamily="2" charset="2"/>
              <a:buChar char="v"/>
            </a:pPr>
            <a:r>
              <a:rPr lang="en-US" b="1" dirty="0" smtClean="0">
                <a:solidFill>
                  <a:schemeClr val="bg1"/>
                </a:solidFill>
              </a:rPr>
              <a:t>Explosion: </a:t>
            </a:r>
            <a:r>
              <a:rPr lang="en-US" dirty="0" smtClean="0">
                <a:solidFill>
                  <a:schemeClr val="bg1"/>
                </a:solidFill>
              </a:rPr>
              <a:t>bursting or rupturing of enclosure or container due to internal pressure from deflagration</a:t>
            </a:r>
            <a:endParaRPr lang="en-US" b="1" dirty="0">
              <a:solidFill>
                <a:schemeClr val="bg1"/>
              </a:solidFill>
            </a:endParaRPr>
          </a:p>
        </p:txBody>
      </p:sp>
    </p:spTree>
    <p:extLst>
      <p:ext uri="{BB962C8B-B14F-4D97-AF65-F5344CB8AC3E}">
        <p14:creationId xmlns:p14="http://schemas.microsoft.com/office/powerpoint/2010/main" val="3510536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274638"/>
            <a:ext cx="8229600" cy="1143000"/>
          </a:xfrm>
        </p:spPr>
        <p:txBody>
          <a:bodyPr>
            <a:normAutofit/>
          </a:bodyPr>
          <a:lstStyle/>
          <a:p>
            <a:r>
              <a:rPr lang="en-US" dirty="0">
                <a:solidFill>
                  <a:schemeClr val="bg1"/>
                </a:solidFill>
              </a:rPr>
              <a:t>Grain Dust Explosion Pentagon</a:t>
            </a:r>
          </a:p>
        </p:txBody>
      </p:sp>
      <p:pic>
        <p:nvPicPr>
          <p:cNvPr id="2" name="Picture 1" descr="Figure shows 5 items that must be present to initiate a grain dust explosion: grain dust, oxygen, confinement, ignition, and dispersion. &#10;" title="grain dust explosion pentag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62334" y="1676400"/>
            <a:ext cx="4919466" cy="4626190"/>
          </a:xfrm>
          <a:prstGeom prst="rect">
            <a:avLst/>
          </a:prstGeom>
        </p:spPr>
      </p:pic>
    </p:spTree>
    <p:extLst>
      <p:ext uri="{BB962C8B-B14F-4D97-AF65-F5344CB8AC3E}">
        <p14:creationId xmlns:p14="http://schemas.microsoft.com/office/powerpoint/2010/main" val="3099206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162" y="612733"/>
            <a:ext cx="8610600" cy="914400"/>
          </a:xfrm>
        </p:spPr>
        <p:txBody>
          <a:bodyPr>
            <a:normAutofit/>
          </a:bodyPr>
          <a:lstStyle/>
          <a:p>
            <a:r>
              <a:rPr lang="en-US" dirty="0">
                <a:solidFill>
                  <a:schemeClr val="bg1"/>
                </a:solidFill>
              </a:rPr>
              <a:t>Primary and Secondary Explosions</a:t>
            </a:r>
          </a:p>
        </p:txBody>
      </p:sp>
      <p:sp>
        <p:nvSpPr>
          <p:cNvPr id="47" name="Text Box 45"/>
          <p:cNvSpPr txBox="1">
            <a:spLocks noChangeArrowheads="1"/>
          </p:cNvSpPr>
          <p:nvPr/>
        </p:nvSpPr>
        <p:spPr bwMode="auto">
          <a:xfrm>
            <a:off x="5597370" y="6095119"/>
            <a:ext cx="3497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1200" dirty="0">
                <a:solidFill>
                  <a:schemeClr val="bg1"/>
                </a:solidFill>
              </a:rPr>
              <a:t>Adapted from U.S. Chemical Safety Board</a:t>
            </a:r>
          </a:p>
        </p:txBody>
      </p:sp>
      <p:pic>
        <p:nvPicPr>
          <p:cNvPr id="3" name="Picture 2" descr="Dust settles on surfaces and then is dispersed in secondary explosion. &#10;&#10;" title="primary and secondary explos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24000"/>
            <a:ext cx="7511844" cy="4541736"/>
          </a:xfrm>
          <a:prstGeom prst="rect">
            <a:avLst/>
          </a:prstGeom>
        </p:spPr>
      </p:pic>
    </p:spTree>
    <p:extLst>
      <p:ext uri="{BB962C8B-B14F-4D97-AF65-F5344CB8AC3E}">
        <p14:creationId xmlns:p14="http://schemas.microsoft.com/office/powerpoint/2010/main" val="4061135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Prevention of Grain Dust Explosion</a:t>
            </a:r>
          </a:p>
        </p:txBody>
      </p:sp>
      <p:sp>
        <p:nvSpPr>
          <p:cNvPr id="3" name="Content Placeholder 2"/>
          <p:cNvSpPr>
            <a:spLocks noGrp="1"/>
          </p:cNvSpPr>
          <p:nvPr>
            <p:ph idx="1"/>
          </p:nvPr>
        </p:nvSpPr>
        <p:spPr>
          <a:xfrm>
            <a:off x="228600" y="1234440"/>
            <a:ext cx="8763000" cy="4709160"/>
          </a:xfrm>
        </p:spPr>
        <p:txBody>
          <a:bodyPr vert="horz" anchor="t">
            <a:normAutofit/>
          </a:bodyPr>
          <a:lstStyle/>
          <a:p>
            <a:pPr marL="274320" indent="-274320">
              <a:spcBef>
                <a:spcPts val="580"/>
              </a:spcBef>
              <a:buClrTx/>
              <a:buFont typeface="Wingdings 2"/>
              <a:buChar char=""/>
              <a:defRPr/>
            </a:pPr>
            <a:r>
              <a:rPr lang="en-US" b="1" dirty="0" smtClean="0">
                <a:solidFill>
                  <a:schemeClr val="bg1"/>
                </a:solidFill>
              </a:rPr>
              <a:t>Grantor</a:t>
            </a:r>
            <a:r>
              <a:rPr lang="en-US" b="1" dirty="0">
                <a:solidFill>
                  <a:schemeClr val="bg1"/>
                </a:solidFill>
              </a:rPr>
              <a:t>: </a:t>
            </a:r>
            <a:r>
              <a:rPr lang="en-US" dirty="0">
                <a:solidFill>
                  <a:schemeClr val="bg1"/>
                </a:solidFill>
              </a:rPr>
              <a:t>U.S. Department of Labor, Occupational Safety &amp; Health Administration, Susan Harwood Training Grant Program Award Number: </a:t>
            </a:r>
            <a:r>
              <a:rPr lang="en-US" dirty="0" smtClean="0">
                <a:solidFill>
                  <a:schemeClr val="bg1"/>
                </a:solidFill>
              </a:rPr>
              <a:t>SH-31232-SH7 </a:t>
            </a:r>
            <a:endParaRPr lang="en-US" dirty="0">
              <a:solidFill>
                <a:schemeClr val="bg1"/>
              </a:solidFill>
            </a:endParaRPr>
          </a:p>
          <a:p>
            <a:pPr marL="274320" indent="-274320">
              <a:spcBef>
                <a:spcPts val="580"/>
              </a:spcBef>
              <a:buClrTx/>
              <a:buFont typeface="Wingdings 2"/>
              <a:buChar char=""/>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Project Title: </a:t>
            </a:r>
            <a:r>
              <a:rPr lang="en-US" dirty="0">
                <a:solidFill>
                  <a:schemeClr val="bg1"/>
                </a:solidFill>
              </a:rPr>
              <a:t>Training on Prevention of Grain Dust Explosion</a:t>
            </a:r>
          </a:p>
          <a:p>
            <a:pPr marL="274320" indent="-274320">
              <a:spcBef>
                <a:spcPts val="580"/>
              </a:spcBef>
              <a:buClrTx/>
              <a:buNone/>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Project Period: </a:t>
            </a:r>
            <a:r>
              <a:rPr lang="en-US" dirty="0" smtClean="0">
                <a:solidFill>
                  <a:schemeClr val="bg1"/>
                </a:solidFill>
              </a:rPr>
              <a:t>2017-2018</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93815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Dust </a:t>
            </a:r>
            <a:r>
              <a:rPr lang="en-US" dirty="0" smtClean="0">
                <a:solidFill>
                  <a:schemeClr val="bg1"/>
                </a:solidFill>
              </a:rPr>
              <a:t>(Re) Collection: Module 1</a:t>
            </a:r>
            <a:endParaRPr lang="en-US" dirty="0">
              <a:solidFill>
                <a:schemeClr val="bg1"/>
              </a:solidFill>
            </a:endParaRPr>
          </a:p>
        </p:txBody>
      </p:sp>
      <p:sp>
        <p:nvSpPr>
          <p:cNvPr id="3" name="Content Placeholder 2"/>
          <p:cNvSpPr>
            <a:spLocks noGrp="1"/>
          </p:cNvSpPr>
          <p:nvPr>
            <p:ph idx="1"/>
          </p:nvPr>
        </p:nvSpPr>
        <p:spPr>
          <a:xfrm>
            <a:off x="304800" y="1524000"/>
            <a:ext cx="8610600" cy="4267200"/>
          </a:xfrm>
        </p:spPr>
        <p:txBody>
          <a:bodyPr vert="horz" anchor="t">
            <a:normAutofit/>
          </a:bodyPr>
          <a:lstStyle/>
          <a:p>
            <a:pPr>
              <a:buClrTx/>
            </a:pPr>
            <a:r>
              <a:rPr lang="en-US" sz="3200" b="1" dirty="0" smtClean="0">
                <a:solidFill>
                  <a:schemeClr val="bg1"/>
                </a:solidFill>
              </a:rPr>
              <a:t>What are the five components of the grain dust explosion pentagon?</a:t>
            </a:r>
          </a:p>
          <a:p>
            <a:pPr>
              <a:buClrTx/>
            </a:pPr>
            <a:endParaRPr lang="en-US" sz="3200" b="1" dirty="0" smtClean="0">
              <a:solidFill>
                <a:schemeClr val="bg1"/>
              </a:solidFill>
            </a:endParaRPr>
          </a:p>
          <a:p>
            <a:pPr>
              <a:buClrTx/>
            </a:pPr>
            <a:endParaRPr lang="en-US" sz="3200" b="1" dirty="0">
              <a:solidFill>
                <a:schemeClr val="bg1"/>
              </a:solidFill>
            </a:endParaRPr>
          </a:p>
          <a:p>
            <a:pPr>
              <a:buClrTx/>
            </a:pPr>
            <a:r>
              <a:rPr lang="en-US" sz="3200" b="1" dirty="0" smtClean="0">
                <a:solidFill>
                  <a:schemeClr val="bg1"/>
                </a:solidFill>
              </a:rPr>
              <a:t>What times of the year see increased grain dust explosions? Why?</a:t>
            </a:r>
            <a:endParaRPr lang="en-US" sz="3200" b="1" dirty="0">
              <a:solidFill>
                <a:schemeClr val="bg1"/>
              </a:solidFill>
            </a:endParaRPr>
          </a:p>
          <a:p>
            <a:pPr>
              <a:buNone/>
            </a:pPr>
            <a:endParaRPr lang="en-US" sz="3200" b="1" dirty="0">
              <a:solidFill>
                <a:schemeClr val="bg1"/>
              </a:solidFill>
            </a:endParaRPr>
          </a:p>
        </p:txBody>
      </p:sp>
    </p:spTree>
    <p:extLst>
      <p:ext uri="{BB962C8B-B14F-4D97-AF65-F5344CB8AC3E}">
        <p14:creationId xmlns:p14="http://schemas.microsoft.com/office/powerpoint/2010/main" val="17846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Learning Objectives – Module </a:t>
            </a:r>
            <a:r>
              <a:rPr lang="en-US" dirty="0" smtClean="0">
                <a:solidFill>
                  <a:schemeClr val="bg1"/>
                </a:solidFill>
              </a:rPr>
              <a:t>I </a:t>
            </a:r>
            <a:endParaRPr lang="en-US" dirty="0">
              <a:solidFill>
                <a:schemeClr val="bg1"/>
              </a:solidFill>
            </a:endParaRPr>
          </a:p>
        </p:txBody>
      </p:sp>
      <p:sp>
        <p:nvSpPr>
          <p:cNvPr id="4" name="Content Placeholder 2"/>
          <p:cNvSpPr txBox="1">
            <a:spLocks/>
          </p:cNvSpPr>
          <p:nvPr/>
        </p:nvSpPr>
        <p:spPr>
          <a:xfrm>
            <a:off x="457200" y="1600200"/>
            <a:ext cx="8229600" cy="3733800"/>
          </a:xfrm>
          <a:prstGeom prst="rect">
            <a:avLst/>
          </a:prstGeom>
        </p:spPr>
        <p:txBody>
          <a:bodyPr anchor="t">
            <a:normAutofit/>
          </a:bodyPr>
          <a:lstStyle/>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r>
              <a:rPr lang="en-US" sz="3200" b="1" dirty="0" smtClean="0">
                <a:solidFill>
                  <a:schemeClr val="bg1"/>
                </a:solidFill>
              </a:rPr>
              <a:t>Describe characteristics of</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past grain dust explosion incidents in the U.S.</a:t>
            </a: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Explain the relationship between the </a:t>
            </a:r>
            <a:r>
              <a:rPr lang="en-US" sz="3200" b="1" dirty="0">
                <a:solidFill>
                  <a:schemeClr val="bg1"/>
                </a:solidFill>
              </a:rPr>
              <a:t>dust explosion </a:t>
            </a:r>
            <a:r>
              <a:rPr lang="en-US" sz="3200" b="1" dirty="0" smtClean="0">
                <a:solidFill>
                  <a:schemeClr val="bg1"/>
                </a:solidFill>
              </a:rPr>
              <a:t>pentagon and the probability of explosion</a:t>
            </a:r>
            <a:endParaRPr lang="en-US" sz="3200" b="1" dirty="0">
              <a:solidFill>
                <a:schemeClr val="bg1"/>
              </a:solidFill>
            </a:endParaRP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Differentiate between</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primary and secondary explosions</a:t>
            </a:r>
          </a:p>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53707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086600" cy="1828800"/>
          </a:xfrm>
        </p:spPr>
        <p:txBody>
          <a:bodyPr/>
          <a:lstStyle/>
          <a:p>
            <a:r>
              <a:rPr lang="en-US" dirty="0"/>
              <a:t/>
            </a:r>
            <a:br>
              <a:rPr lang="en-US" dirty="0"/>
            </a:br>
            <a:r>
              <a:rPr lang="en-US" dirty="0"/>
              <a:t>Module – II</a:t>
            </a:r>
            <a:br>
              <a:rPr lang="en-US" dirty="0"/>
            </a:br>
            <a:r>
              <a:rPr lang="en-US" dirty="0"/>
              <a:t>Grain Dust </a:t>
            </a:r>
            <a:r>
              <a:rPr lang="en-US" dirty="0" smtClean="0"/>
              <a:t>Properties</a:t>
            </a:r>
            <a:endParaRPr lang="en-US" dirty="0"/>
          </a:p>
        </p:txBody>
      </p:sp>
    </p:spTree>
    <p:extLst>
      <p:ext uri="{BB962C8B-B14F-4D97-AF65-F5344CB8AC3E}">
        <p14:creationId xmlns:p14="http://schemas.microsoft.com/office/powerpoint/2010/main" val="4132763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II Learning Objectives</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Characterize the combustibility potential of grain dust</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how grain dust explosions happen</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Become aware of the Dust Explosion Pentagon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1"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2427386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Ignition Sources</a:t>
            </a:r>
          </a:p>
        </p:txBody>
      </p:sp>
      <p:sp>
        <p:nvSpPr>
          <p:cNvPr id="3" name="Content Placeholder 2"/>
          <p:cNvSpPr>
            <a:spLocks noGrp="1"/>
          </p:cNvSpPr>
          <p:nvPr>
            <p:ph idx="1"/>
          </p:nvPr>
        </p:nvSpPr>
        <p:spPr>
          <a:xfrm>
            <a:off x="304800" y="1371600"/>
            <a:ext cx="8382000" cy="4709160"/>
          </a:xfrm>
        </p:spPr>
        <p:txBody>
          <a:bodyPr>
            <a:noAutofit/>
          </a:bodyPr>
          <a:lstStyle/>
          <a:p>
            <a:pPr>
              <a:buClrTx/>
            </a:pPr>
            <a:r>
              <a:rPr lang="en-US" b="1" dirty="0">
                <a:solidFill>
                  <a:schemeClr val="bg1"/>
                </a:solidFill>
              </a:rPr>
              <a:t>Name few possible ignition sources</a:t>
            </a:r>
          </a:p>
          <a:p>
            <a:pPr>
              <a:buClrTx/>
            </a:pPr>
            <a:r>
              <a:rPr lang="en-US" b="1" dirty="0">
                <a:solidFill>
                  <a:schemeClr val="bg1"/>
                </a:solidFill>
              </a:rPr>
              <a:t>Leading sources</a:t>
            </a:r>
          </a:p>
          <a:p>
            <a:pPr lvl="1">
              <a:buClrTx/>
            </a:pPr>
            <a:r>
              <a:rPr lang="en-US" b="1" dirty="0">
                <a:solidFill>
                  <a:schemeClr val="bg1"/>
                </a:solidFill>
              </a:rPr>
              <a:t>Unknown</a:t>
            </a:r>
          </a:p>
          <a:p>
            <a:pPr lvl="1">
              <a:buClrTx/>
            </a:pPr>
            <a:r>
              <a:rPr lang="en-US" b="1" dirty="0">
                <a:solidFill>
                  <a:schemeClr val="bg1"/>
                </a:solidFill>
              </a:rPr>
              <a:t>Welding or Cutting – any hot work</a:t>
            </a:r>
          </a:p>
          <a:p>
            <a:pPr lvl="1">
              <a:buClrTx/>
            </a:pPr>
            <a:r>
              <a:rPr lang="en-US" b="1" dirty="0">
                <a:solidFill>
                  <a:schemeClr val="bg1"/>
                </a:solidFill>
              </a:rPr>
              <a:t>Fire from any source</a:t>
            </a:r>
          </a:p>
          <a:p>
            <a:pPr lvl="1">
              <a:buClrTx/>
            </a:pPr>
            <a:r>
              <a:rPr lang="en-US" b="1" dirty="0">
                <a:solidFill>
                  <a:schemeClr val="bg1"/>
                </a:solidFill>
              </a:rPr>
              <a:t>Overheated bearings</a:t>
            </a:r>
          </a:p>
          <a:p>
            <a:pPr lvl="1">
              <a:buClrTx/>
            </a:pPr>
            <a:r>
              <a:rPr lang="en-US" b="1" dirty="0">
                <a:solidFill>
                  <a:schemeClr val="bg1"/>
                </a:solidFill>
              </a:rPr>
              <a:t>Friction from choked leg &amp; rubbing pulley</a:t>
            </a:r>
          </a:p>
          <a:p>
            <a:pPr lvl="1">
              <a:buClrTx/>
            </a:pPr>
            <a:r>
              <a:rPr lang="en-US" b="1" dirty="0">
                <a:solidFill>
                  <a:schemeClr val="bg1"/>
                </a:solidFill>
              </a:rPr>
              <a:t>Tramp metal</a:t>
            </a:r>
          </a:p>
          <a:p>
            <a:pPr lvl="1">
              <a:buClrTx/>
            </a:pPr>
            <a:r>
              <a:rPr lang="en-US" b="1" dirty="0">
                <a:solidFill>
                  <a:schemeClr val="bg1"/>
                </a:solidFill>
              </a:rPr>
              <a:t>Friction sparks or other sparks</a:t>
            </a:r>
          </a:p>
          <a:p>
            <a:pPr lvl="1">
              <a:buClrTx/>
            </a:pPr>
            <a:r>
              <a:rPr lang="en-US" b="1" dirty="0">
                <a:solidFill>
                  <a:schemeClr val="bg1"/>
                </a:solidFill>
              </a:rPr>
              <a:t>Static electricity</a:t>
            </a:r>
          </a:p>
        </p:txBody>
      </p:sp>
      <p:pic>
        <p:nvPicPr>
          <p:cNvPr id="4" name="Picture 3" title="Photo of ignition sour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905000"/>
            <a:ext cx="2209800" cy="2331440"/>
          </a:xfrm>
          <a:prstGeom prst="rect">
            <a:avLst/>
          </a:prstGeom>
        </p:spPr>
      </p:pic>
    </p:spTree>
    <p:extLst>
      <p:ext uri="{BB962C8B-B14F-4D97-AF65-F5344CB8AC3E}">
        <p14:creationId xmlns:p14="http://schemas.microsoft.com/office/powerpoint/2010/main" val="389933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bg1"/>
                </a:solidFill>
              </a:rPr>
              <a:t>Explosion - Factors</a:t>
            </a:r>
          </a:p>
        </p:txBody>
      </p:sp>
      <p:sp>
        <p:nvSpPr>
          <p:cNvPr id="3" name="AutoShape 2"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5" name="AutoShape 4"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6" name="AutoShape 6"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8" name="Rectangle 7"/>
          <p:cNvSpPr/>
          <p:nvPr/>
        </p:nvSpPr>
        <p:spPr>
          <a:xfrm>
            <a:off x="3035808" y="5398008"/>
            <a:ext cx="2819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Book Antiqua"/>
                <a:ea typeface="+mn-ea"/>
                <a:cs typeface="+mn-cs"/>
              </a:rPr>
              <a:t>Explosion</a:t>
            </a:r>
          </a:p>
        </p:txBody>
      </p:sp>
      <p:pic>
        <p:nvPicPr>
          <p:cNvPr id="9" name="Picture 8" title="factor in dust explosion"/>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04800" y="1515221"/>
            <a:ext cx="8370430" cy="5342779"/>
          </a:xfrm>
          <a:prstGeom prst="rect">
            <a:avLst/>
          </a:prstGeom>
        </p:spPr>
      </p:pic>
    </p:spTree>
    <p:extLst>
      <p:ext uri="{BB962C8B-B14F-4D97-AF65-F5344CB8AC3E}">
        <p14:creationId xmlns:p14="http://schemas.microsoft.com/office/powerpoint/2010/main" val="2537308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Dust Explosion-Locations</a:t>
            </a:r>
          </a:p>
        </p:txBody>
      </p:sp>
      <p:sp>
        <p:nvSpPr>
          <p:cNvPr id="3" name="Content Placeholder 2"/>
          <p:cNvSpPr>
            <a:spLocks noGrp="1"/>
          </p:cNvSpPr>
          <p:nvPr>
            <p:ph idx="1"/>
          </p:nvPr>
        </p:nvSpPr>
        <p:spPr/>
        <p:txBody>
          <a:bodyPr>
            <a:normAutofit/>
          </a:bodyPr>
          <a:lstStyle/>
          <a:p>
            <a:pPr marL="594360" indent="-457200">
              <a:buClrTx/>
              <a:buFont typeface="+mj-lt"/>
              <a:buAutoNum type="arabicPeriod"/>
            </a:pPr>
            <a:r>
              <a:rPr lang="en-US" dirty="0">
                <a:solidFill>
                  <a:schemeClr val="bg1"/>
                </a:solidFill>
              </a:rPr>
              <a:t>Unknown</a:t>
            </a:r>
          </a:p>
          <a:p>
            <a:pPr marL="594360" indent="-457200">
              <a:buClrTx/>
              <a:buFont typeface="+mj-lt"/>
              <a:buAutoNum type="arabicPeriod"/>
            </a:pPr>
            <a:r>
              <a:rPr lang="en-US" dirty="0"/>
              <a:t>Bucket elevator</a:t>
            </a:r>
          </a:p>
          <a:p>
            <a:pPr marL="594360" indent="-457200">
              <a:buClrTx/>
              <a:buFont typeface="+mj-lt"/>
              <a:buAutoNum type="arabicPeriod"/>
            </a:pPr>
            <a:r>
              <a:rPr lang="en-US" dirty="0">
                <a:solidFill>
                  <a:schemeClr val="bg1"/>
                </a:solidFill>
              </a:rPr>
              <a:t>Storage bins</a:t>
            </a:r>
          </a:p>
          <a:p>
            <a:pPr marL="594360" indent="-457200">
              <a:buClrTx/>
              <a:buFont typeface="+mj-lt"/>
              <a:buAutoNum type="arabicPeriod"/>
            </a:pPr>
            <a:r>
              <a:rPr lang="en-US" dirty="0"/>
              <a:t>Hammer mills/roller mills</a:t>
            </a:r>
          </a:p>
          <a:p>
            <a:pPr marL="594360" indent="-457200">
              <a:buClrTx/>
              <a:buFont typeface="+mj-lt"/>
              <a:buAutoNum type="arabicPeriod"/>
            </a:pPr>
            <a:r>
              <a:rPr lang="en-US" dirty="0">
                <a:solidFill>
                  <a:schemeClr val="bg1"/>
                </a:solidFill>
              </a:rPr>
              <a:t>Dust collector</a:t>
            </a:r>
          </a:p>
          <a:p>
            <a:pPr marL="594360" indent="-457200">
              <a:buClrTx/>
              <a:buFont typeface="+mj-lt"/>
              <a:buAutoNum type="arabicPeriod"/>
            </a:pPr>
            <a:r>
              <a:rPr lang="en-US" dirty="0" err="1"/>
              <a:t>Headhouse</a:t>
            </a:r>
            <a:endParaRPr lang="en-US" dirty="0"/>
          </a:p>
          <a:p>
            <a:pPr marL="594360" indent="-457200">
              <a:buClrTx/>
              <a:buFont typeface="+mj-lt"/>
              <a:buAutoNum type="arabicPeriod"/>
            </a:pPr>
            <a:r>
              <a:rPr lang="en-US" dirty="0">
                <a:solidFill>
                  <a:schemeClr val="bg1"/>
                </a:solidFill>
              </a:rPr>
              <a:t>Grain dryer</a:t>
            </a:r>
          </a:p>
          <a:p>
            <a:pPr marL="594360" indent="-457200">
              <a:buClrTx/>
              <a:buFont typeface="+mj-lt"/>
              <a:buAutoNum type="arabicPeriod"/>
            </a:pPr>
            <a:r>
              <a:rPr lang="en-US" dirty="0"/>
              <a:t>Electrical equipment</a:t>
            </a:r>
          </a:p>
          <a:p>
            <a:endParaRPr lang="en-US" sz="2400" dirty="0">
              <a:solidFill>
                <a:schemeClr val="bg1"/>
              </a:solidFill>
            </a:endParaRPr>
          </a:p>
        </p:txBody>
      </p:sp>
      <p:sp>
        <p:nvSpPr>
          <p:cNvPr id="4" name="Footer Placeholder 3"/>
          <p:cNvSpPr>
            <a:spLocks noGrp="1"/>
          </p:cNvSpPr>
          <p:nvPr>
            <p:ph type="ftr" sz="quarter" idx="11"/>
          </p:nvPr>
        </p:nvSpPr>
        <p:spPr>
          <a:xfrm>
            <a:off x="3810000" y="5867401"/>
            <a:ext cx="28956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U.S. Chemical Safety Board</a:t>
            </a:r>
          </a:p>
        </p:txBody>
      </p:sp>
    </p:spTree>
    <p:extLst>
      <p:ext uri="{BB962C8B-B14F-4D97-AF65-F5344CB8AC3E}">
        <p14:creationId xmlns:p14="http://schemas.microsoft.com/office/powerpoint/2010/main" val="4053673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Explosiveness</a:t>
            </a:r>
          </a:p>
        </p:txBody>
      </p:sp>
      <p:sp>
        <p:nvSpPr>
          <p:cNvPr id="3" name="Content Placeholder 2"/>
          <p:cNvSpPr>
            <a:spLocks noGrp="1"/>
          </p:cNvSpPr>
          <p:nvPr>
            <p:ph idx="1"/>
          </p:nvPr>
        </p:nvSpPr>
        <p:spPr/>
        <p:txBody>
          <a:bodyPr>
            <a:normAutofit/>
          </a:bodyPr>
          <a:lstStyle/>
          <a:p>
            <a:r>
              <a:rPr lang="en-US" dirty="0">
                <a:solidFill>
                  <a:schemeClr val="bg1"/>
                </a:solidFill>
              </a:rPr>
              <a:t>Dust is considered explosive if, after igniting the dust/air mixture with a suitable source, there is flame propagation in combination with a  rise in pressure </a:t>
            </a:r>
            <a:r>
              <a:rPr lang="en-US" sz="1800" dirty="0">
                <a:solidFill>
                  <a:schemeClr val="bg1"/>
                </a:solidFill>
              </a:rPr>
              <a:t>(</a:t>
            </a:r>
            <a:r>
              <a:rPr lang="en-US" sz="1800" dirty="0" err="1">
                <a:solidFill>
                  <a:schemeClr val="bg1"/>
                </a:solidFill>
              </a:rPr>
              <a:t>Bartknecht</a:t>
            </a:r>
            <a:r>
              <a:rPr lang="en-US" sz="1800" dirty="0">
                <a:solidFill>
                  <a:schemeClr val="bg1"/>
                </a:solidFill>
              </a:rPr>
              <a:t>, 1989)</a:t>
            </a:r>
          </a:p>
        </p:txBody>
      </p:sp>
      <p:sp>
        <p:nvSpPr>
          <p:cNvPr id="4" name="Footer Placeholder 3"/>
          <p:cNvSpPr>
            <a:spLocks noGrp="1"/>
          </p:cNvSpPr>
          <p:nvPr>
            <p:ph type="ftr" sz="quarter" idx="11"/>
          </p:nvPr>
        </p:nvSpPr>
        <p:spPr>
          <a:xfrm>
            <a:off x="3810000" y="5867401"/>
            <a:ext cx="28956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U.S. Chemical Safety Board</a:t>
            </a:r>
          </a:p>
        </p:txBody>
      </p:sp>
      <p:pic>
        <p:nvPicPr>
          <p:cNvPr id="111618" name="Picture 2" descr="http://www.csb.gov/assets/news/image/Hayes_Lemmerz.jpg&#10;Grain dust is explosive - photo shows how fast fire begins after ignition when combined with pressure from the explosion. " title="fire resulting from dust explos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43200" y="3649580"/>
            <a:ext cx="3657600" cy="2438400"/>
          </a:xfrm>
          <a:prstGeom prst="rect">
            <a:avLst/>
          </a:prstGeom>
          <a:noFill/>
        </p:spPr>
      </p:pic>
    </p:spTree>
    <p:extLst>
      <p:ext uri="{BB962C8B-B14F-4D97-AF65-F5344CB8AC3E}">
        <p14:creationId xmlns:p14="http://schemas.microsoft.com/office/powerpoint/2010/main" val="4266177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Enough for an Explosion</a:t>
            </a:r>
          </a:p>
        </p:txBody>
      </p:sp>
      <p:sp>
        <p:nvSpPr>
          <p:cNvPr id="3" name="Content Placeholder 2"/>
          <p:cNvSpPr>
            <a:spLocks noGrp="1"/>
          </p:cNvSpPr>
          <p:nvPr>
            <p:ph idx="1"/>
          </p:nvPr>
        </p:nvSpPr>
        <p:spPr>
          <a:xfrm>
            <a:off x="608013" y="1409700"/>
            <a:ext cx="4700513" cy="4708525"/>
          </a:xfrm>
        </p:spPr>
        <p:txBody>
          <a:bodyPr vert="horz" anchor="t">
            <a:normAutofit/>
          </a:bodyPr>
          <a:lstStyle/>
          <a:p>
            <a:pPr marL="137160" indent="0">
              <a:buNone/>
            </a:pPr>
            <a:r>
              <a:rPr lang="en-US" b="1" dirty="0">
                <a:solidFill>
                  <a:schemeClr val="bg1"/>
                </a:solidFill>
              </a:rPr>
              <a:t>How much dust is too much?</a:t>
            </a:r>
          </a:p>
          <a:p>
            <a:pPr marL="137160" indent="0">
              <a:buNone/>
            </a:pPr>
            <a:endParaRPr lang="en-US" b="1" dirty="0">
              <a:solidFill>
                <a:schemeClr val="bg1"/>
              </a:solidFill>
            </a:endParaRPr>
          </a:p>
          <a:p>
            <a:pPr marL="585216" lvl="1" indent="0" algn="ctr">
              <a:buNone/>
            </a:pPr>
            <a:r>
              <a:rPr lang="en-US" b="1" dirty="0">
                <a:solidFill>
                  <a:schemeClr val="bg1"/>
                </a:solidFill>
              </a:rPr>
              <a:t>“If you can’t distinguish the  color of the floor, the dust is too thick”</a:t>
            </a:r>
          </a:p>
        </p:txBody>
      </p:sp>
      <p:pic>
        <p:nvPicPr>
          <p:cNvPr id="6" name="Picture 5" descr="Photo shows piece of equipment with enough dust to cause an explosion. " title="enough dust for explos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15320" y="1460362"/>
            <a:ext cx="3283226" cy="4679508"/>
          </a:xfrm>
          <a:prstGeom prst="rect">
            <a:avLst/>
          </a:prstGeom>
        </p:spPr>
      </p:pic>
      <p:sp>
        <p:nvSpPr>
          <p:cNvPr id="7" name="TextBox 6"/>
          <p:cNvSpPr txBox="1"/>
          <p:nvPr/>
        </p:nvSpPr>
        <p:spPr>
          <a:xfrm>
            <a:off x="4769126" y="5834390"/>
            <a:ext cx="4229100"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Book Antiqua"/>
                <a:ea typeface="+mn-ea"/>
                <a:cs typeface="+mn-cs"/>
              </a:rPr>
              <a:t>Source: www.pawneerock.org</a:t>
            </a:r>
            <a:endParaRPr kumimoji="0" lang="en-US" sz="1100" b="0" i="0" u="none" strike="noStrike" kern="1200" cap="none" spc="0" normalizeH="0" baseline="0" noProof="0" dirty="0">
              <a:ln>
                <a:noFill/>
              </a:ln>
              <a:solidFill>
                <a:prstClr val="black"/>
              </a:solidFill>
              <a:effectLst/>
              <a:uLnTx/>
              <a:uFillTx/>
              <a:latin typeface="Book Antiqua"/>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2792404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Particle Size</a:t>
            </a:r>
          </a:p>
        </p:txBody>
      </p:sp>
      <p:graphicFrame>
        <p:nvGraphicFramePr>
          <p:cNvPr id="7" name="Content Placeholder 6" descr="Table gives information on type of material and  its particle size, which impacts explosibility. The smaller the size, the more explosive the material. " title="dust particle size for several materials"/>
          <p:cNvGraphicFramePr>
            <a:graphicFrameLocks noGrp="1"/>
          </p:cNvGraphicFramePr>
          <p:nvPr>
            <p:ph idx="1"/>
            <p:extLst/>
          </p:nvPr>
        </p:nvGraphicFramePr>
        <p:xfrm>
          <a:off x="457200" y="1600200"/>
          <a:ext cx="8229600" cy="33375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Common Material</a:t>
                      </a:r>
                    </a:p>
                  </a:txBody>
                  <a:tcPr/>
                </a:tc>
                <a:tc>
                  <a:txBody>
                    <a:bodyPr/>
                    <a:lstStyle/>
                    <a:p>
                      <a:r>
                        <a:rPr lang="en-US" dirty="0"/>
                        <a:t>Size (microns)</a:t>
                      </a:r>
                    </a:p>
                  </a:txBody>
                  <a:tcPr/>
                </a:tc>
                <a:extLst>
                  <a:ext uri="{0D108BD9-81ED-4DB2-BD59-A6C34878D82A}">
                    <a16:rowId xmlns:a16="http://schemas.microsoft.com/office/drawing/2014/main" val="10000"/>
                  </a:ext>
                </a:extLst>
              </a:tr>
              <a:tr h="370840">
                <a:tc>
                  <a:txBody>
                    <a:bodyPr/>
                    <a:lstStyle/>
                    <a:p>
                      <a:r>
                        <a:rPr lang="en-US"/>
                        <a:t>Mash Feed</a:t>
                      </a:r>
                      <a:endParaRPr lang="en-US" dirty="0"/>
                    </a:p>
                  </a:txBody>
                  <a:tcPr/>
                </a:tc>
                <a:tc>
                  <a:txBody>
                    <a:bodyPr/>
                    <a:lstStyle/>
                    <a:p>
                      <a:r>
                        <a:rPr lang="en-US" dirty="0"/>
                        <a:t>300-1200</a:t>
                      </a:r>
                    </a:p>
                  </a:txBody>
                  <a:tcPr/>
                </a:tc>
                <a:extLst>
                  <a:ext uri="{0D108BD9-81ED-4DB2-BD59-A6C34878D82A}">
                    <a16:rowId xmlns:a16="http://schemas.microsoft.com/office/drawing/2014/main" val="10001"/>
                  </a:ext>
                </a:extLst>
              </a:tr>
              <a:tr h="370840">
                <a:tc>
                  <a:txBody>
                    <a:bodyPr/>
                    <a:lstStyle/>
                    <a:p>
                      <a:r>
                        <a:rPr lang="en-US" dirty="0"/>
                        <a:t>Granulated white sugar</a:t>
                      </a:r>
                    </a:p>
                  </a:txBody>
                  <a:tcPr/>
                </a:tc>
                <a:tc>
                  <a:txBody>
                    <a:bodyPr/>
                    <a:lstStyle/>
                    <a:p>
                      <a:r>
                        <a:rPr lang="en-US" dirty="0"/>
                        <a:t>450-600</a:t>
                      </a:r>
                    </a:p>
                  </a:txBody>
                  <a:tcPr/>
                </a:tc>
                <a:extLst>
                  <a:ext uri="{0D108BD9-81ED-4DB2-BD59-A6C34878D82A}">
                    <a16:rowId xmlns:a16="http://schemas.microsoft.com/office/drawing/2014/main" val="10002"/>
                  </a:ext>
                </a:extLst>
              </a:tr>
              <a:tr h="370840">
                <a:tc>
                  <a:txBody>
                    <a:bodyPr/>
                    <a:lstStyle/>
                    <a:p>
                      <a:r>
                        <a:rPr lang="en-US" dirty="0"/>
                        <a:t>Human hair</a:t>
                      </a:r>
                    </a:p>
                  </a:txBody>
                  <a:tcPr/>
                </a:tc>
                <a:tc>
                  <a:txBody>
                    <a:bodyPr/>
                    <a:lstStyle/>
                    <a:p>
                      <a:r>
                        <a:rPr lang="en-US" dirty="0"/>
                        <a:t>40-300</a:t>
                      </a:r>
                    </a:p>
                  </a:txBody>
                  <a:tcPr/>
                </a:tc>
                <a:extLst>
                  <a:ext uri="{0D108BD9-81ED-4DB2-BD59-A6C34878D82A}">
                    <a16:rowId xmlns:a16="http://schemas.microsoft.com/office/drawing/2014/main" val="10003"/>
                  </a:ext>
                </a:extLst>
              </a:tr>
              <a:tr h="370840">
                <a:tc>
                  <a:txBody>
                    <a:bodyPr/>
                    <a:lstStyle/>
                    <a:p>
                      <a:r>
                        <a:rPr lang="en-US" dirty="0"/>
                        <a:t>Salt</a:t>
                      </a:r>
                    </a:p>
                  </a:txBody>
                  <a:tcPr/>
                </a:tc>
                <a:tc>
                  <a:txBody>
                    <a:bodyPr/>
                    <a:lstStyle/>
                    <a:p>
                      <a:r>
                        <a:rPr lang="en-US" dirty="0"/>
                        <a:t>100</a:t>
                      </a:r>
                    </a:p>
                  </a:txBody>
                  <a:tcPr/>
                </a:tc>
                <a:extLst>
                  <a:ext uri="{0D108BD9-81ED-4DB2-BD59-A6C34878D82A}">
                    <a16:rowId xmlns:a16="http://schemas.microsoft.com/office/drawing/2014/main" val="10004"/>
                  </a:ext>
                </a:extLst>
              </a:tr>
              <a:tr h="370840">
                <a:tc>
                  <a:txBody>
                    <a:bodyPr/>
                    <a:lstStyle/>
                    <a:p>
                      <a:r>
                        <a:rPr lang="en-US" dirty="0"/>
                        <a:t>Flour</a:t>
                      </a:r>
                    </a:p>
                  </a:txBody>
                  <a:tcPr/>
                </a:tc>
                <a:tc>
                  <a:txBody>
                    <a:bodyPr/>
                    <a:lstStyle/>
                    <a:p>
                      <a:r>
                        <a:rPr lang="en-US" dirty="0"/>
                        <a:t>1-100</a:t>
                      </a:r>
                    </a:p>
                  </a:txBody>
                  <a:tcPr/>
                </a:tc>
                <a:extLst>
                  <a:ext uri="{0D108BD9-81ED-4DB2-BD59-A6C34878D82A}">
                    <a16:rowId xmlns:a16="http://schemas.microsoft.com/office/drawing/2014/main" val="10005"/>
                  </a:ext>
                </a:extLst>
              </a:tr>
              <a:tr h="370840">
                <a:tc>
                  <a:txBody>
                    <a:bodyPr/>
                    <a:lstStyle/>
                    <a:p>
                      <a:r>
                        <a:rPr lang="en-US" dirty="0"/>
                        <a:t>Sand</a:t>
                      </a:r>
                    </a:p>
                  </a:txBody>
                  <a:tcPr/>
                </a:tc>
                <a:tc>
                  <a:txBody>
                    <a:bodyPr/>
                    <a:lstStyle/>
                    <a:p>
                      <a:r>
                        <a:rPr lang="en-US"/>
                        <a:t>50+</a:t>
                      </a:r>
                      <a:endParaRPr lang="en-US" dirty="0"/>
                    </a:p>
                  </a:txBody>
                  <a:tcPr/>
                </a:tc>
                <a:extLst>
                  <a:ext uri="{0D108BD9-81ED-4DB2-BD59-A6C34878D82A}">
                    <a16:rowId xmlns:a16="http://schemas.microsoft.com/office/drawing/2014/main" val="10006"/>
                  </a:ext>
                </a:extLst>
              </a:tr>
              <a:tr h="370840">
                <a:tc>
                  <a:txBody>
                    <a:bodyPr/>
                    <a:lstStyle/>
                    <a:p>
                      <a:r>
                        <a:rPr lang="en-US" dirty="0"/>
                        <a:t>Mold spores</a:t>
                      </a:r>
                    </a:p>
                  </a:txBody>
                  <a:tcPr/>
                </a:tc>
                <a:tc>
                  <a:txBody>
                    <a:bodyPr/>
                    <a:lstStyle/>
                    <a:p>
                      <a:r>
                        <a:rPr lang="en-US" dirty="0"/>
                        <a:t>10-30</a:t>
                      </a:r>
                    </a:p>
                  </a:txBody>
                  <a:tcPr/>
                </a:tc>
                <a:extLst>
                  <a:ext uri="{0D108BD9-81ED-4DB2-BD59-A6C34878D82A}">
                    <a16:rowId xmlns:a16="http://schemas.microsoft.com/office/drawing/2014/main" val="10007"/>
                  </a:ext>
                </a:extLst>
              </a:tr>
              <a:tr h="370840">
                <a:tc>
                  <a:txBody>
                    <a:bodyPr/>
                    <a:lstStyle/>
                    <a:p>
                      <a:r>
                        <a:rPr lang="en-US" dirty="0"/>
                        <a:t>Talc,</a:t>
                      </a:r>
                      <a:r>
                        <a:rPr lang="en-US" baseline="0" dirty="0"/>
                        <a:t> Dust</a:t>
                      </a:r>
                      <a:endParaRPr lang="en-US" dirty="0"/>
                    </a:p>
                  </a:txBody>
                  <a:tcPr/>
                </a:tc>
                <a:tc>
                  <a:txBody>
                    <a:bodyPr/>
                    <a:lstStyle/>
                    <a:p>
                      <a:r>
                        <a:rPr lang="en-US" dirty="0"/>
                        <a:t>10</a:t>
                      </a:r>
                    </a:p>
                  </a:txBody>
                  <a:tcPr/>
                </a:tc>
                <a:extLst>
                  <a:ext uri="{0D108BD9-81ED-4DB2-BD59-A6C34878D82A}">
                    <a16:rowId xmlns:a16="http://schemas.microsoft.com/office/drawing/2014/main" val="10008"/>
                  </a:ext>
                </a:extLst>
              </a:tr>
            </a:tbl>
          </a:graphicData>
        </a:graphic>
      </p:graphicFrame>
      <p:sp>
        <p:nvSpPr>
          <p:cNvPr id="6" name="Text Box 32"/>
          <p:cNvSpPr txBox="1">
            <a:spLocks noChangeArrowheads="1"/>
          </p:cNvSpPr>
          <p:nvPr/>
        </p:nvSpPr>
        <p:spPr bwMode="auto">
          <a:xfrm>
            <a:off x="4800600" y="4953000"/>
            <a:ext cx="3925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Source:  OSHA and </a:t>
            </a:r>
            <a:r>
              <a:rPr kumimoji="0" lang="en-US" sz="1400" b="0" i="0" u="none" strike="noStrike" kern="1200" cap="none" spc="0" normalizeH="0" baseline="0" noProof="0" dirty="0" err="1">
                <a:ln>
                  <a:noFill/>
                </a:ln>
                <a:solidFill>
                  <a:prstClr val="black"/>
                </a:solidFill>
                <a:effectLst/>
                <a:uLnTx/>
                <a:uFillTx/>
                <a:latin typeface="Arial" pitchFamily="34" charset="0"/>
                <a:ea typeface="+mn-ea"/>
                <a:cs typeface="+mn-cs"/>
              </a:rPr>
              <a:t>Filtercorp</a:t>
            </a: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International Ltd.</a:t>
            </a:r>
          </a:p>
        </p:txBody>
      </p:sp>
    </p:spTree>
    <p:extLst>
      <p:ext uri="{BB962C8B-B14F-4D97-AF65-F5344CB8AC3E}">
        <p14:creationId xmlns:p14="http://schemas.microsoft.com/office/powerpoint/2010/main" val="195447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Disclaimer</a:t>
            </a: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SH-31232-SH7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492055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Is This a Problem?</a:t>
            </a:r>
          </a:p>
        </p:txBody>
      </p:sp>
      <p:pic>
        <p:nvPicPr>
          <p:cNvPr id="5" name="Content Placeholder 4" descr="Dust covered gear is a problem in terms of explosion potential. " title="gear covered with dust"/>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24000" y="1905000"/>
            <a:ext cx="6003993" cy="3992017"/>
          </a:xfrm>
        </p:spPr>
      </p:pic>
      <p:sp>
        <p:nvSpPr>
          <p:cNvPr id="7" name="TextBox 6"/>
          <p:cNvSpPr txBox="1"/>
          <p:nvPr/>
        </p:nvSpPr>
        <p:spPr>
          <a:xfrm>
            <a:off x="2286000" y="1143000"/>
            <a:ext cx="4229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Book Antiqua"/>
                <a:ea typeface="+mn-ea"/>
                <a:cs typeface="+mn-cs"/>
              </a:rPr>
              <a:t>        YES!</a:t>
            </a:r>
            <a:r>
              <a:rPr kumimoji="0" lang="en-US" sz="3600" b="0" i="0" u="none" strike="noStrike" kern="1200" cap="none" spc="0" normalizeH="0" baseline="0" noProof="0" dirty="0" smtClean="0">
                <a:ln>
                  <a:noFill/>
                </a:ln>
                <a:solidFill>
                  <a:prstClr val="white"/>
                </a:solidFill>
                <a:effectLst/>
                <a:uLnTx/>
                <a:uFillTx/>
                <a:latin typeface="Book Antiqua"/>
                <a:ea typeface="+mn-ea"/>
                <a:cs typeface="+mn-cs"/>
              </a:rPr>
              <a:t>: </a:t>
            </a:r>
            <a:r>
              <a:rPr kumimoji="0" lang="en-US" sz="3200" b="0" i="0" u="none" strike="noStrike" kern="1200" cap="none" spc="0" normalizeH="0" baseline="0" noProof="0" dirty="0">
                <a:ln>
                  <a:noFill/>
                </a:ln>
                <a:solidFill>
                  <a:prstClr val="white"/>
                </a:solidFill>
                <a:effectLst/>
                <a:uLnTx/>
                <a:uFillTx/>
                <a:latin typeface="Book Antiqua"/>
                <a:ea typeface="+mn-ea"/>
                <a:cs typeface="+mn-cs"/>
              </a:rPr>
              <a:t>KSU</a:t>
            </a:r>
          </a:p>
        </p:txBody>
      </p:sp>
    </p:spTree>
    <p:extLst>
      <p:ext uri="{BB962C8B-B14F-4D97-AF65-F5344CB8AC3E}">
        <p14:creationId xmlns:p14="http://schemas.microsoft.com/office/powerpoint/2010/main" val="260560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173"/>
            <a:ext cx="8229600" cy="1033041"/>
          </a:xfrm>
        </p:spPr>
        <p:txBody>
          <a:bodyPr/>
          <a:lstStyle/>
          <a:p>
            <a:r>
              <a:rPr lang="en-US" dirty="0">
                <a:solidFill>
                  <a:schemeClr val="bg1"/>
                </a:solidFill>
                <a:effectLst>
                  <a:outerShdw blurRad="38100" dist="38100" dir="2700000" algn="tl">
                    <a:srgbClr val="000000">
                      <a:alpha val="43137"/>
                    </a:srgbClr>
                  </a:outerShdw>
                </a:effectLst>
              </a:rPr>
              <a:t>Grain Dust Concentration</a:t>
            </a:r>
          </a:p>
        </p:txBody>
      </p:sp>
      <p:sp>
        <p:nvSpPr>
          <p:cNvPr id="3" name="Content Placeholder 2"/>
          <p:cNvSpPr>
            <a:spLocks noGrp="1"/>
          </p:cNvSpPr>
          <p:nvPr>
            <p:ph idx="1"/>
          </p:nvPr>
        </p:nvSpPr>
        <p:spPr>
          <a:xfrm>
            <a:off x="457200" y="1600201"/>
            <a:ext cx="8229600" cy="4446036"/>
          </a:xfrm>
        </p:spPr>
        <p:txBody>
          <a:bodyPr>
            <a:normAutofit lnSpcReduction="10000"/>
          </a:bodyPr>
          <a:lstStyle/>
          <a:p>
            <a:pPr>
              <a:buClrTx/>
              <a:buFont typeface="Wingdings" panose="05000000000000000000" pitchFamily="2" charset="2"/>
              <a:buChar char="§"/>
            </a:pPr>
            <a:r>
              <a:rPr lang="en-US" dirty="0">
                <a:solidFill>
                  <a:schemeClr val="bg1"/>
                </a:solidFill>
              </a:rPr>
              <a:t>Minimum explosion concentration (MEC) for grain dust: 40 g/m</a:t>
            </a:r>
            <a:r>
              <a:rPr lang="en-US" baseline="30000" dirty="0">
                <a:solidFill>
                  <a:schemeClr val="bg1"/>
                </a:solidFill>
              </a:rPr>
              <a:t>3</a:t>
            </a:r>
            <a:r>
              <a:rPr lang="en-US" dirty="0">
                <a:solidFill>
                  <a:schemeClr val="bg1"/>
                </a:solidFill>
              </a:rPr>
              <a:t> (varies with particle size)</a:t>
            </a:r>
          </a:p>
          <a:p>
            <a:pPr>
              <a:buClrTx/>
              <a:buFont typeface="Wingdings" panose="05000000000000000000" pitchFamily="2" charset="2"/>
              <a:buChar char="§"/>
            </a:pPr>
            <a:r>
              <a:rPr lang="en-US" dirty="0">
                <a:solidFill>
                  <a:schemeClr val="bg1"/>
                </a:solidFill>
              </a:rPr>
              <a:t>Maximum pressure from corn dust explosion is greater than 100 psi. </a:t>
            </a:r>
          </a:p>
          <a:p>
            <a:pPr>
              <a:buClrTx/>
              <a:buFont typeface="Wingdings" panose="05000000000000000000" pitchFamily="2" charset="2"/>
              <a:buChar char="§"/>
            </a:pPr>
            <a:r>
              <a:rPr lang="en-US" dirty="0"/>
              <a:t>Maximum rate of pressure approaching 8500 psi per second</a:t>
            </a:r>
            <a:endParaRPr lang="en-US" dirty="0">
              <a:solidFill>
                <a:schemeClr val="bg1"/>
              </a:solidFill>
            </a:endParaRPr>
          </a:p>
          <a:p>
            <a:pPr>
              <a:buClrTx/>
              <a:buFont typeface="Wingdings" panose="05000000000000000000" pitchFamily="2" charset="2"/>
              <a:buChar char="§"/>
            </a:pPr>
            <a:r>
              <a:rPr lang="en-US" dirty="0">
                <a:solidFill>
                  <a:schemeClr val="bg1"/>
                </a:solidFill>
              </a:rPr>
              <a:t>Concrete structures (like elevators) withstand about 25 psi.</a:t>
            </a:r>
          </a:p>
          <a:p>
            <a:pPr>
              <a:buClrTx/>
              <a:buFont typeface="Wingdings" panose="05000000000000000000" pitchFamily="2" charset="2"/>
              <a:buChar char="§"/>
            </a:pPr>
            <a:r>
              <a:rPr lang="en-US" dirty="0">
                <a:solidFill>
                  <a:schemeClr val="bg1"/>
                </a:solidFill>
              </a:rPr>
              <a:t>Most grain handling equipment will fail at pressures less than 6 psi.</a:t>
            </a:r>
          </a:p>
          <a:p>
            <a:endParaRPr lang="en-US" dirty="0">
              <a:solidFill>
                <a:schemeClr val="bg1"/>
              </a:solidFill>
            </a:endParaRPr>
          </a:p>
        </p:txBody>
      </p:sp>
    </p:spTree>
    <p:extLst>
      <p:ext uri="{BB962C8B-B14F-4D97-AF65-F5344CB8AC3E}">
        <p14:creationId xmlns:p14="http://schemas.microsoft.com/office/powerpoint/2010/main" val="854461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Explosibility Properties</a:t>
            </a:r>
          </a:p>
        </p:txBody>
      </p:sp>
      <p:pic>
        <p:nvPicPr>
          <p:cNvPr id="3" name="Picture 2" descr="properties char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4112" y="1393575"/>
            <a:ext cx="8875776" cy="5047488"/>
          </a:xfrm>
          <a:prstGeom prst="rect">
            <a:avLst/>
          </a:prstGeom>
        </p:spPr>
      </p:pic>
    </p:spTree>
    <p:extLst>
      <p:ext uri="{BB962C8B-B14F-4D97-AF65-F5344CB8AC3E}">
        <p14:creationId xmlns:p14="http://schemas.microsoft.com/office/powerpoint/2010/main" val="130729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p>
        </p:txBody>
      </p:sp>
      <p:sp>
        <p:nvSpPr>
          <p:cNvPr id="3" name="Content Placeholder 2"/>
          <p:cNvSpPr>
            <a:spLocks noGrp="1"/>
          </p:cNvSpPr>
          <p:nvPr>
            <p:ph idx="1"/>
          </p:nvPr>
        </p:nvSpPr>
        <p:spPr>
          <a:xfrm>
            <a:off x="533400" y="1295400"/>
            <a:ext cx="8229600" cy="4572000"/>
          </a:xfrm>
        </p:spPr>
        <p:txBody>
          <a:bodyPr vert="horz" anchor="t">
            <a:normAutofit/>
          </a:bodyPr>
          <a:lstStyle/>
          <a:p>
            <a:pPr marL="137160" indent="0">
              <a:buNone/>
            </a:pPr>
            <a:r>
              <a:rPr lang="en-US" sz="2400" b="1" dirty="0"/>
              <a:t>What is the particle size below which dust could explode (based on </a:t>
            </a:r>
            <a:r>
              <a:rPr lang="en-US" sz="2400" b="1" dirty="0" smtClean="0"/>
              <a:t>NFPA 654)?</a:t>
            </a:r>
            <a:endParaRPr lang="en-US" sz="2400" b="1" dirty="0"/>
          </a:p>
          <a:p>
            <a:pPr lvl="1">
              <a:buNone/>
            </a:pPr>
            <a:r>
              <a:rPr lang="en-US" sz="2000" b="1" dirty="0"/>
              <a:t>a) 100 microns</a:t>
            </a:r>
          </a:p>
          <a:p>
            <a:pPr lvl="1">
              <a:buNone/>
            </a:pPr>
            <a:r>
              <a:rPr lang="en-US" sz="2000" b="1" dirty="0"/>
              <a:t>b) 200 microns</a:t>
            </a:r>
          </a:p>
          <a:p>
            <a:pPr lvl="1">
              <a:buNone/>
            </a:pPr>
            <a:r>
              <a:rPr lang="en-US" sz="2000" b="1" dirty="0"/>
              <a:t>c) </a:t>
            </a:r>
            <a:r>
              <a:rPr lang="en-US" sz="2000" b="1" dirty="0" smtClean="0"/>
              <a:t>420 </a:t>
            </a:r>
            <a:r>
              <a:rPr lang="en-US" sz="2000" b="1" dirty="0"/>
              <a:t>microns</a:t>
            </a:r>
          </a:p>
          <a:p>
            <a:pPr lvl="1">
              <a:buNone/>
            </a:pPr>
            <a:r>
              <a:rPr lang="en-US" sz="2000" b="1" dirty="0"/>
              <a:t>d) </a:t>
            </a:r>
            <a:r>
              <a:rPr lang="en-US" sz="2000" b="1" dirty="0" smtClean="0"/>
              <a:t>500 </a:t>
            </a:r>
            <a:r>
              <a:rPr lang="en-US" sz="2000" b="1" dirty="0"/>
              <a:t>microns</a:t>
            </a:r>
          </a:p>
          <a:p>
            <a:pPr marL="137160" indent="0">
              <a:buNone/>
            </a:pPr>
            <a:r>
              <a:rPr lang="en-US" sz="2400" b="1" dirty="0"/>
              <a:t>Which organization has developed ‘standards’ for testing dust for explosibility?</a:t>
            </a:r>
          </a:p>
          <a:p>
            <a:pPr lvl="1">
              <a:buNone/>
            </a:pPr>
            <a:r>
              <a:rPr lang="en-US" sz="2000" b="1" dirty="0"/>
              <a:t>a) Grain Elevator and Processing Society (GEAPS)</a:t>
            </a:r>
          </a:p>
          <a:p>
            <a:pPr lvl="1">
              <a:buNone/>
            </a:pPr>
            <a:r>
              <a:rPr lang="en-US" sz="2000" b="1" dirty="0"/>
              <a:t>b) Occupational Safety and Health Administration (OSHA)</a:t>
            </a:r>
          </a:p>
          <a:p>
            <a:pPr lvl="1">
              <a:buNone/>
            </a:pPr>
            <a:r>
              <a:rPr lang="en-US" sz="2000" b="1" dirty="0"/>
              <a:t>c) American Society for Testing and Materials (ASTM)</a:t>
            </a:r>
          </a:p>
          <a:p>
            <a:pPr lvl="1">
              <a:buNone/>
            </a:pPr>
            <a:r>
              <a:rPr lang="en-US" sz="2000" b="1" dirty="0"/>
              <a:t>d) National Grain and Feed Association (NGFA)</a:t>
            </a:r>
          </a:p>
          <a:p>
            <a:endParaRPr lang="en-US" sz="2400" b="1" dirty="0">
              <a:solidFill>
                <a:schemeClr val="bg1"/>
              </a:solidFill>
            </a:endParaRPr>
          </a:p>
        </p:txBody>
      </p:sp>
    </p:spTree>
    <p:extLst>
      <p:ext uri="{BB962C8B-B14F-4D97-AF65-F5344CB8AC3E}">
        <p14:creationId xmlns:p14="http://schemas.microsoft.com/office/powerpoint/2010/main" val="3684467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from Ignition Sources</a:t>
            </a:r>
          </a:p>
        </p:txBody>
      </p:sp>
      <p:sp>
        <p:nvSpPr>
          <p:cNvPr id="3" name="Content Placeholder 2"/>
          <p:cNvSpPr>
            <a:spLocks noGrp="1"/>
          </p:cNvSpPr>
          <p:nvPr>
            <p:ph idx="1"/>
          </p:nvPr>
        </p:nvSpPr>
        <p:spPr/>
        <p:txBody>
          <a:bodyPr/>
          <a:lstStyle/>
          <a:p>
            <a:pPr>
              <a:buClrTx/>
            </a:pPr>
            <a:r>
              <a:rPr lang="en-US" dirty="0">
                <a:solidFill>
                  <a:schemeClr val="bg1"/>
                </a:solidFill>
              </a:rPr>
              <a:t>Welding</a:t>
            </a:r>
          </a:p>
          <a:p>
            <a:pPr lvl="1">
              <a:buClrTx/>
            </a:pPr>
            <a:r>
              <a:rPr lang="en-US" dirty="0">
                <a:solidFill>
                  <a:schemeClr val="bg1"/>
                </a:solidFill>
              </a:rPr>
              <a:t>Arc welding: ~ 10,000</a:t>
            </a:r>
            <a:r>
              <a:rPr lang="en-US" dirty="0">
                <a:solidFill>
                  <a:schemeClr val="bg1"/>
                </a:solidFill>
                <a:cs typeface="Calibri"/>
              </a:rPr>
              <a:t>°F </a:t>
            </a:r>
            <a:r>
              <a:rPr lang="en-US" dirty="0">
                <a:cs typeface="Calibri"/>
              </a:rPr>
              <a:t>(~5538°C)</a:t>
            </a:r>
            <a:endParaRPr lang="en-US" dirty="0">
              <a:solidFill>
                <a:schemeClr val="bg1"/>
              </a:solidFill>
              <a:cs typeface="Calibri"/>
            </a:endParaRPr>
          </a:p>
          <a:p>
            <a:pPr lvl="1">
              <a:buClrTx/>
            </a:pPr>
            <a:r>
              <a:rPr lang="en-US" dirty="0">
                <a:solidFill>
                  <a:schemeClr val="bg1"/>
                </a:solidFill>
                <a:cs typeface="Calibri"/>
              </a:rPr>
              <a:t>Gas welding: ~ 5,000 °F </a:t>
            </a:r>
            <a:r>
              <a:rPr lang="en-US" dirty="0">
                <a:cs typeface="Calibri"/>
              </a:rPr>
              <a:t>(~2760°C)</a:t>
            </a:r>
            <a:endParaRPr lang="en-US" dirty="0">
              <a:solidFill>
                <a:schemeClr val="bg1"/>
              </a:solidFill>
            </a:endParaRPr>
          </a:p>
          <a:p>
            <a:pPr>
              <a:buClrTx/>
            </a:pPr>
            <a:r>
              <a:rPr lang="en-US" dirty="0">
                <a:solidFill>
                  <a:schemeClr val="bg1"/>
                </a:solidFill>
              </a:rPr>
              <a:t>Mechanical spark: ~ 2,500</a:t>
            </a:r>
            <a:r>
              <a:rPr lang="en-US" dirty="0">
                <a:solidFill>
                  <a:schemeClr val="bg1"/>
                </a:solidFill>
                <a:cs typeface="Calibri"/>
              </a:rPr>
              <a:t> °</a:t>
            </a:r>
            <a:r>
              <a:rPr lang="en-US" dirty="0">
                <a:cs typeface="Calibri"/>
              </a:rPr>
              <a:t>F (~1371°C)</a:t>
            </a:r>
            <a:endParaRPr lang="en-US" dirty="0">
              <a:solidFill>
                <a:schemeClr val="bg1"/>
              </a:solidFill>
              <a:cs typeface="Calibri"/>
            </a:endParaRPr>
          </a:p>
          <a:p>
            <a:pPr>
              <a:buClrTx/>
            </a:pPr>
            <a:r>
              <a:rPr lang="en-US" dirty="0">
                <a:solidFill>
                  <a:schemeClr val="bg1"/>
                </a:solidFill>
                <a:cs typeface="Calibri"/>
              </a:rPr>
              <a:t>Grinding steel: ~ 1,200 °</a:t>
            </a:r>
            <a:r>
              <a:rPr lang="en-US" dirty="0">
                <a:cs typeface="Calibri"/>
              </a:rPr>
              <a:t>F (~649°C)</a:t>
            </a:r>
            <a:endParaRPr lang="en-US" dirty="0">
              <a:solidFill>
                <a:schemeClr val="bg1"/>
              </a:solidFill>
              <a:cs typeface="Calibri"/>
            </a:endParaRPr>
          </a:p>
          <a:p>
            <a:pPr>
              <a:buClrTx/>
            </a:pPr>
            <a:r>
              <a:rPr lang="en-US" dirty="0">
                <a:solidFill>
                  <a:schemeClr val="bg1"/>
                </a:solidFill>
                <a:cs typeface="Calibri"/>
              </a:rPr>
              <a:t>Static electricity</a:t>
            </a:r>
          </a:p>
          <a:p>
            <a:pPr>
              <a:buClrTx/>
            </a:pPr>
            <a:r>
              <a:rPr lang="en-US" dirty="0">
                <a:solidFill>
                  <a:schemeClr val="bg1"/>
                </a:solidFill>
                <a:cs typeface="Calibri"/>
              </a:rPr>
              <a:t>Hot rolls and beams</a:t>
            </a:r>
          </a:p>
        </p:txBody>
      </p:sp>
    </p:spTree>
    <p:extLst>
      <p:ext uri="{BB962C8B-B14F-4D97-AF65-F5344CB8AC3E}">
        <p14:creationId xmlns:p14="http://schemas.microsoft.com/office/powerpoint/2010/main" val="2260252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Dust</a:t>
            </a:r>
            <a:endParaRPr lang="en-US" dirty="0"/>
          </a:p>
        </p:txBody>
      </p:sp>
      <p:sp>
        <p:nvSpPr>
          <p:cNvPr id="3" name="Content Placeholder 2"/>
          <p:cNvSpPr>
            <a:spLocks noGrp="1"/>
          </p:cNvSpPr>
          <p:nvPr>
            <p:ph idx="1"/>
          </p:nvPr>
        </p:nvSpPr>
        <p:spPr>
          <a:xfrm>
            <a:off x="457200" y="1445070"/>
            <a:ext cx="8229600" cy="5013960"/>
          </a:xfrm>
        </p:spPr>
        <p:txBody>
          <a:bodyPr>
            <a:normAutofit/>
          </a:bodyPr>
          <a:lstStyle/>
          <a:p>
            <a:pPr lvl="1">
              <a:buClr>
                <a:schemeClr val="bg1"/>
              </a:buClr>
            </a:pPr>
            <a:r>
              <a:rPr lang="en-US" dirty="0"/>
              <a:t>Screening test (based on ASTM E1226-10 standard): This is a general classification of powders being either ‘</a:t>
            </a:r>
            <a:r>
              <a:rPr lang="en-US" dirty="0" err="1"/>
              <a:t>explosible</a:t>
            </a:r>
            <a:r>
              <a:rPr lang="en-US" dirty="0"/>
              <a:t>’ or ‘non-</a:t>
            </a:r>
            <a:r>
              <a:rPr lang="en-US" dirty="0" err="1"/>
              <a:t>explosible</a:t>
            </a:r>
            <a:r>
              <a:rPr lang="en-US" dirty="0"/>
              <a:t>’. This test determines the explosibility of dust clouds when exposed to an ignition source.</a:t>
            </a:r>
            <a:endParaRPr lang="en-US" sz="2000" dirty="0"/>
          </a:p>
          <a:p>
            <a:pPr marL="137160" indent="0">
              <a:buClr>
                <a:schemeClr val="bg1"/>
              </a:buClr>
              <a:buNone/>
            </a:pPr>
            <a:endParaRPr lang="en-US" dirty="0"/>
          </a:p>
          <a:p>
            <a:endParaRPr lang="en-US" dirty="0"/>
          </a:p>
        </p:txBody>
      </p:sp>
      <p:pic>
        <p:nvPicPr>
          <p:cNvPr id="4" name="Picture 3" title="OSHA-Explosives-Sign-ODE-16414_3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733800"/>
            <a:ext cx="2949677" cy="2281084"/>
          </a:xfrm>
          <a:prstGeom prst="rect">
            <a:avLst/>
          </a:prstGeom>
        </p:spPr>
      </p:pic>
    </p:spTree>
    <p:extLst>
      <p:ext uri="{BB962C8B-B14F-4D97-AF65-F5344CB8AC3E}">
        <p14:creationId xmlns:p14="http://schemas.microsoft.com/office/powerpoint/2010/main" val="1080325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Dust (continued)</a:t>
            </a:r>
            <a:endParaRPr lang="en-US" dirty="0"/>
          </a:p>
        </p:txBody>
      </p:sp>
      <p:sp>
        <p:nvSpPr>
          <p:cNvPr id="3" name="Content Placeholder 2"/>
          <p:cNvSpPr>
            <a:spLocks noGrp="1"/>
          </p:cNvSpPr>
          <p:nvPr>
            <p:ph idx="1"/>
          </p:nvPr>
        </p:nvSpPr>
        <p:spPr>
          <a:xfrm>
            <a:off x="457200" y="1295400"/>
            <a:ext cx="8229600" cy="5013960"/>
          </a:xfrm>
        </p:spPr>
        <p:txBody>
          <a:bodyPr>
            <a:normAutofit fontScale="85000" lnSpcReduction="20000"/>
          </a:bodyPr>
          <a:lstStyle/>
          <a:p>
            <a:pPr>
              <a:buClr>
                <a:schemeClr val="bg1"/>
              </a:buClr>
            </a:pPr>
            <a:r>
              <a:rPr lang="en-US" dirty="0"/>
              <a:t>Minimum ignition energy (MIE) – Electrostatic hazards (based on ASTM E2019 standard): This test determines the minimum electrostatic or spark energy that is capable of igniting a dust cloud. This test characterizes the susceptibility of dust clouds formed from powders to ignition by electrostatic discharges or mechanical sparks.</a:t>
            </a:r>
            <a:endParaRPr lang="en-US" sz="2000" dirty="0"/>
          </a:p>
          <a:p>
            <a:pPr>
              <a:buClr>
                <a:schemeClr val="bg1"/>
              </a:buClr>
            </a:pPr>
            <a:endParaRPr lang="en-US" dirty="0"/>
          </a:p>
          <a:p>
            <a:pPr>
              <a:buClr>
                <a:schemeClr val="bg1"/>
              </a:buClr>
            </a:pPr>
            <a:r>
              <a:rPr lang="en-US" dirty="0"/>
              <a:t>Minimum </a:t>
            </a:r>
            <a:r>
              <a:rPr lang="en-US" dirty="0" err="1"/>
              <a:t>explosible</a:t>
            </a:r>
            <a:r>
              <a:rPr lang="en-US" dirty="0"/>
              <a:t> concentration (MEC, based on ASTM E1515 standard): This test determines the minimum concentration of dust-air mixture or the cloud that can propagate flame upon ignition. Though this </a:t>
            </a:r>
            <a:r>
              <a:rPr lang="en-US" dirty="0" smtClean="0"/>
              <a:t>test </a:t>
            </a:r>
            <a:r>
              <a:rPr lang="en-US" dirty="0"/>
              <a:t>could evaluate the lowest concentration required for a dust cloud to ignite, achieving a limit lower than MEC would not be always practical in a facility with continuous operation.</a:t>
            </a:r>
            <a:endParaRPr lang="en-US" sz="2000" dirty="0"/>
          </a:p>
          <a:p>
            <a:pPr>
              <a:buClr>
                <a:schemeClr val="bg1"/>
              </a:buClr>
            </a:pPr>
            <a:endParaRPr lang="en-US" dirty="0"/>
          </a:p>
        </p:txBody>
      </p:sp>
    </p:spTree>
    <p:extLst>
      <p:ext uri="{BB962C8B-B14F-4D97-AF65-F5344CB8AC3E}">
        <p14:creationId xmlns:p14="http://schemas.microsoft.com/office/powerpoint/2010/main" val="953397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Dust - continued</a:t>
            </a:r>
            <a:endParaRPr lang="en-US" dirty="0"/>
          </a:p>
        </p:txBody>
      </p:sp>
      <p:sp>
        <p:nvSpPr>
          <p:cNvPr id="3" name="Content Placeholder 2"/>
          <p:cNvSpPr>
            <a:spLocks noGrp="1"/>
          </p:cNvSpPr>
          <p:nvPr>
            <p:ph idx="1"/>
          </p:nvPr>
        </p:nvSpPr>
        <p:spPr>
          <a:xfrm>
            <a:off x="457200" y="1295400"/>
            <a:ext cx="8229600" cy="5013960"/>
          </a:xfrm>
        </p:spPr>
        <p:txBody>
          <a:bodyPr>
            <a:normAutofit lnSpcReduction="10000"/>
          </a:bodyPr>
          <a:lstStyle/>
          <a:p>
            <a:pPr lvl="1">
              <a:buClr>
                <a:schemeClr val="bg1"/>
              </a:buClr>
            </a:pPr>
            <a:r>
              <a:rPr lang="en-US" dirty="0"/>
              <a:t>Minimum ignition temperature of a dust cloud (</a:t>
            </a:r>
            <a:r>
              <a:rPr lang="en-US" dirty="0" err="1"/>
              <a:t>MIT</a:t>
            </a:r>
            <a:r>
              <a:rPr lang="en-US" baseline="-25000" dirty="0" err="1"/>
              <a:t>cloud</a:t>
            </a:r>
            <a:r>
              <a:rPr lang="en-US" dirty="0"/>
              <a:t>, based on ASTM E2021 standard):  This test determines the minimum temperature that is capable of igniting a dust cloud. This is an important test to assess the dust clouds that could form in heated operations, hot surfaces, and sparks. </a:t>
            </a:r>
            <a:endParaRPr lang="en-US" sz="2000" dirty="0"/>
          </a:p>
          <a:p>
            <a:pPr lvl="1">
              <a:buClr>
                <a:schemeClr val="bg1"/>
              </a:buClr>
            </a:pPr>
            <a:r>
              <a:rPr lang="en-US" dirty="0"/>
              <a:t>Minimum ignition temperature of dust layer (</a:t>
            </a:r>
            <a:r>
              <a:rPr lang="en-US" dirty="0" err="1"/>
              <a:t>MIT</a:t>
            </a:r>
            <a:r>
              <a:rPr lang="en-US" baseline="-25000" dirty="0" err="1"/>
              <a:t>layer</a:t>
            </a:r>
            <a:r>
              <a:rPr lang="en-US" dirty="0"/>
              <a:t>, based on ASTM E2012 standard): This test will determine the ignition temperature needed to ignite dust/powders in a layer of thickness ranging from 5 to 12.7 mm. As per National Electric Code (NEC), </a:t>
            </a:r>
            <a:r>
              <a:rPr lang="en-US" dirty="0" err="1"/>
              <a:t>MIT</a:t>
            </a:r>
            <a:r>
              <a:rPr lang="en-US" baseline="-25000" dirty="0" err="1"/>
              <a:t>layer</a:t>
            </a:r>
            <a:r>
              <a:rPr lang="en-US" dirty="0"/>
              <a:t> and </a:t>
            </a:r>
            <a:r>
              <a:rPr lang="en-US" dirty="0" err="1"/>
              <a:t>MIT</a:t>
            </a:r>
            <a:r>
              <a:rPr lang="en-US" baseline="-25000" dirty="0" err="1"/>
              <a:t>cloud</a:t>
            </a:r>
            <a:r>
              <a:rPr lang="en-US" dirty="0"/>
              <a:t> defines the selection of Class II electrical devices that could be used in hazardous areas.</a:t>
            </a:r>
            <a:endParaRPr lang="en-US" sz="2000" dirty="0"/>
          </a:p>
          <a:p>
            <a:endParaRPr lang="en-US" dirty="0"/>
          </a:p>
        </p:txBody>
      </p:sp>
    </p:spTree>
    <p:extLst>
      <p:ext uri="{BB962C8B-B14F-4D97-AF65-F5344CB8AC3E}">
        <p14:creationId xmlns:p14="http://schemas.microsoft.com/office/powerpoint/2010/main" val="3924565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r>
              <a:rPr lang="en-US" dirty="0" smtClean="0"/>
              <a:t>!! Part 2</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marL="137160" indent="0">
              <a:buNone/>
            </a:pPr>
            <a:r>
              <a:rPr lang="en-US" sz="2400" b="1" dirty="0"/>
              <a:t>What is the maximum pressure a concrete structure can withstand?</a:t>
            </a:r>
          </a:p>
          <a:p>
            <a:pPr lvl="1">
              <a:buNone/>
            </a:pPr>
            <a:r>
              <a:rPr lang="en-US" sz="2000" b="1" dirty="0"/>
              <a:t>a) 5 psi</a:t>
            </a:r>
          </a:p>
          <a:p>
            <a:pPr lvl="1">
              <a:buNone/>
            </a:pPr>
            <a:r>
              <a:rPr lang="en-US" sz="2000" b="1" dirty="0"/>
              <a:t>b) 25 psi</a:t>
            </a:r>
          </a:p>
          <a:p>
            <a:pPr lvl="1">
              <a:buNone/>
            </a:pPr>
            <a:r>
              <a:rPr lang="en-US" sz="2000" b="1" dirty="0"/>
              <a:t>c) 125 psi</a:t>
            </a:r>
          </a:p>
          <a:p>
            <a:pPr lvl="1">
              <a:buNone/>
            </a:pPr>
            <a:r>
              <a:rPr lang="en-US" sz="2000" b="1" dirty="0"/>
              <a:t>d) 55 psi</a:t>
            </a:r>
          </a:p>
          <a:p>
            <a:pPr marL="137160" indent="0">
              <a:buNone/>
            </a:pPr>
            <a:r>
              <a:rPr lang="en-US" sz="2400" b="1" dirty="0"/>
              <a:t>Which test characterizes the susceptibility of dust clouds for explosibility?</a:t>
            </a:r>
          </a:p>
          <a:p>
            <a:pPr lvl="1">
              <a:buNone/>
            </a:pPr>
            <a:r>
              <a:rPr lang="en-US" sz="2000" b="1" dirty="0"/>
              <a:t>a) Screening test</a:t>
            </a:r>
          </a:p>
          <a:p>
            <a:pPr lvl="1">
              <a:buNone/>
            </a:pPr>
            <a:r>
              <a:rPr lang="en-US" sz="2000" b="1" dirty="0"/>
              <a:t>b) Minimum ignition energy</a:t>
            </a:r>
          </a:p>
          <a:p>
            <a:pPr lvl="1">
              <a:buNone/>
            </a:pPr>
            <a:r>
              <a:rPr lang="en-US" sz="2000" b="1" dirty="0"/>
              <a:t>c) Minimum </a:t>
            </a:r>
            <a:r>
              <a:rPr lang="en-US" sz="2000" b="1" dirty="0" err="1"/>
              <a:t>explosible</a:t>
            </a:r>
            <a:r>
              <a:rPr lang="en-US" sz="2000" b="1" dirty="0"/>
              <a:t> concentration</a:t>
            </a:r>
          </a:p>
          <a:p>
            <a:pPr lvl="1">
              <a:buNone/>
            </a:pPr>
            <a:r>
              <a:rPr lang="en-US" sz="2000" b="1" dirty="0"/>
              <a:t>d) None of the above</a:t>
            </a:r>
          </a:p>
          <a:p>
            <a:endParaRPr lang="en-US" sz="2400" b="1" dirty="0">
              <a:solidFill>
                <a:schemeClr val="bg1"/>
              </a:solidFill>
            </a:endParaRPr>
          </a:p>
        </p:txBody>
      </p:sp>
    </p:spTree>
    <p:extLst>
      <p:ext uri="{BB962C8B-B14F-4D97-AF65-F5344CB8AC3E}">
        <p14:creationId xmlns:p14="http://schemas.microsoft.com/office/powerpoint/2010/main" val="1066610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Pentagon</a:t>
            </a:r>
          </a:p>
        </p:txBody>
      </p:sp>
      <p:sp>
        <p:nvSpPr>
          <p:cNvPr id="3" name="Content Placeholder 2"/>
          <p:cNvSpPr>
            <a:spLocks noGrp="1"/>
          </p:cNvSpPr>
          <p:nvPr>
            <p:ph idx="1"/>
          </p:nvPr>
        </p:nvSpPr>
        <p:spPr>
          <a:xfrm>
            <a:off x="457200" y="1295400"/>
            <a:ext cx="8229600" cy="1219200"/>
          </a:xfrm>
        </p:spPr>
        <p:txBody>
          <a:bodyPr/>
          <a:lstStyle/>
          <a:p>
            <a:r>
              <a:rPr lang="en-US" dirty="0"/>
              <a:t>Remember the pentagon – What do we need for an explosion?</a:t>
            </a:r>
          </a:p>
        </p:txBody>
      </p:sp>
      <p:pic>
        <p:nvPicPr>
          <p:cNvPr id="5" name="Picture 4" descr="Figure shows 5 items that must be present to initiate a grain dust explosion: grain dust, oxygen, confinement, ignition, and dispersion. &#10;" title="grain dust explosion pentag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0580" y="2286000"/>
            <a:ext cx="4271220" cy="4016589"/>
          </a:xfrm>
          <a:prstGeom prst="rect">
            <a:avLst/>
          </a:prstGeom>
        </p:spPr>
      </p:pic>
    </p:spTree>
    <p:extLst>
      <p:ext uri="{BB962C8B-B14F-4D97-AF65-F5344CB8AC3E}">
        <p14:creationId xmlns:p14="http://schemas.microsoft.com/office/powerpoint/2010/main" val="3770028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2514600"/>
          </a:xfrm>
        </p:spPr>
        <p:txBody>
          <a:bodyPr>
            <a:normAutofit/>
          </a:bodyPr>
          <a:lstStyle/>
          <a:p>
            <a:r>
              <a:rPr lang="en-US" cap="none" dirty="0">
                <a:solidFill>
                  <a:schemeClr val="bg1"/>
                </a:solidFill>
              </a:rPr>
              <a:t>Module –I</a:t>
            </a:r>
            <a:br>
              <a:rPr lang="en-US" cap="none" dirty="0">
                <a:solidFill>
                  <a:schemeClr val="bg1"/>
                </a:solidFill>
              </a:rPr>
            </a:br>
            <a:r>
              <a:rPr lang="en-US" cap="none" dirty="0">
                <a:solidFill>
                  <a:schemeClr val="bg1"/>
                </a:solidFill>
              </a:rPr>
              <a:t>Introduction</a:t>
            </a:r>
          </a:p>
        </p:txBody>
      </p:sp>
    </p:spTree>
    <p:extLst>
      <p:ext uri="{BB962C8B-B14F-4D97-AF65-F5344CB8AC3E}">
        <p14:creationId xmlns:p14="http://schemas.microsoft.com/office/powerpoint/2010/main" val="106652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 – Module II</a:t>
            </a:r>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Characterize the combustibility potential of grain dust</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how grain dust explosions happen</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Become aware of the Dust Explosion Pentagon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1"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1818289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Disclaimer </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SH-31232-SH7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964750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0"/>
            <a:ext cx="7086600" cy="1828800"/>
          </a:xfrm>
        </p:spPr>
        <p:txBody>
          <a:bodyPr/>
          <a:lstStyle/>
          <a:p>
            <a:r>
              <a:rPr lang="en-US" dirty="0" smtClean="0"/>
              <a:t/>
            </a:r>
            <a:br>
              <a:rPr lang="en-US" dirty="0" smtClean="0"/>
            </a:br>
            <a:r>
              <a:rPr lang="en-US" dirty="0" smtClean="0"/>
              <a:t>Module – III</a:t>
            </a:r>
            <a:br>
              <a:rPr lang="en-US" dirty="0" smtClean="0"/>
            </a:br>
            <a:r>
              <a:rPr lang="en-US" dirty="0" smtClean="0"/>
              <a:t>Dust Mitigation:</a:t>
            </a:r>
            <a:br>
              <a:rPr lang="en-US" dirty="0" smtClean="0"/>
            </a:br>
            <a:r>
              <a:rPr lang="en-US" dirty="0" smtClean="0"/>
              <a:t>Good Housekeeping, Preventive Measures,</a:t>
            </a:r>
            <a:br>
              <a:rPr lang="en-US" dirty="0" smtClean="0"/>
            </a:br>
            <a:r>
              <a:rPr lang="en-US" dirty="0" smtClean="0"/>
              <a:t>and Grain Handling </a:t>
            </a:r>
            <a:br>
              <a:rPr lang="en-US" dirty="0" smtClean="0"/>
            </a:br>
            <a:endParaRPr lang="en-US" dirty="0"/>
          </a:p>
        </p:txBody>
      </p:sp>
    </p:spTree>
    <p:extLst>
      <p:ext uri="{BB962C8B-B14F-4D97-AF65-F5344CB8AC3E}">
        <p14:creationId xmlns:p14="http://schemas.microsoft.com/office/powerpoint/2010/main" val="2486211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III Learning Objectives </a:t>
            </a:r>
            <a:endParaRPr lang="en-US" dirty="0"/>
          </a:p>
        </p:txBody>
      </p:sp>
      <p:sp>
        <p:nvSpPr>
          <p:cNvPr id="4" name="Content Placeholder 2"/>
          <p:cNvSpPr txBox="1">
            <a:spLocks/>
          </p:cNvSpPr>
          <p:nvPr/>
        </p:nvSpPr>
        <p:spPr>
          <a:xfrm>
            <a:off x="76200" y="1600200"/>
            <a:ext cx="8991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primary dust generation points</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Recognize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and maintain good housekeeping practices</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the importance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of proper grain handling techniques to minimize dust</a:t>
            </a: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509031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Pentagon </a:t>
            </a:r>
            <a:endParaRPr lang="en-US" dirty="0"/>
          </a:p>
        </p:txBody>
      </p:sp>
      <p:sp>
        <p:nvSpPr>
          <p:cNvPr id="3" name="Content Placeholder 2"/>
          <p:cNvSpPr>
            <a:spLocks noGrp="1"/>
          </p:cNvSpPr>
          <p:nvPr>
            <p:ph idx="1"/>
          </p:nvPr>
        </p:nvSpPr>
        <p:spPr>
          <a:xfrm>
            <a:off x="533400" y="1066800"/>
            <a:ext cx="8229600" cy="1143000"/>
          </a:xfrm>
        </p:spPr>
        <p:txBody>
          <a:bodyPr/>
          <a:lstStyle/>
          <a:p>
            <a:r>
              <a:rPr lang="en-US" dirty="0"/>
              <a:t>Remember the pentagon – What do we need for an explosion?</a:t>
            </a:r>
          </a:p>
        </p:txBody>
      </p:sp>
      <p:pic>
        <p:nvPicPr>
          <p:cNvPr id="5" name="Picture 4" descr="Figure shows 5 items that must be present to initiate a grain dust explosion: grain dust, oxygen, confinement, ignition, and dispersion. &#10;" title="grain dust explosion pentag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1200" y="2057400"/>
            <a:ext cx="4919466" cy="4626190"/>
          </a:xfrm>
          <a:prstGeom prst="rect">
            <a:avLst/>
          </a:prstGeom>
        </p:spPr>
      </p:pic>
    </p:spTree>
    <p:extLst>
      <p:ext uri="{BB962C8B-B14F-4D97-AF65-F5344CB8AC3E}">
        <p14:creationId xmlns:p14="http://schemas.microsoft.com/office/powerpoint/2010/main" val="3456117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Dust Generation</a:t>
            </a:r>
          </a:p>
        </p:txBody>
      </p:sp>
      <p:sp>
        <p:nvSpPr>
          <p:cNvPr id="3" name="Content Placeholder 2"/>
          <p:cNvSpPr>
            <a:spLocks noGrp="1"/>
          </p:cNvSpPr>
          <p:nvPr>
            <p:ph idx="1"/>
          </p:nvPr>
        </p:nvSpPr>
        <p:spPr>
          <a:xfrm>
            <a:off x="304800" y="1692966"/>
            <a:ext cx="8229600" cy="4343400"/>
          </a:xfrm>
        </p:spPr>
        <p:txBody>
          <a:bodyPr/>
          <a:lstStyle/>
          <a:p>
            <a:pPr>
              <a:buClrTx/>
            </a:pPr>
            <a:r>
              <a:rPr lang="en-US" b="1" dirty="0">
                <a:solidFill>
                  <a:schemeClr val="bg1"/>
                </a:solidFill>
              </a:rPr>
              <a:t>In your facility, what generates dust?</a:t>
            </a:r>
          </a:p>
          <a:p>
            <a:pPr>
              <a:buClrTx/>
            </a:pPr>
            <a:r>
              <a:rPr lang="en-US" b="1" dirty="0">
                <a:solidFill>
                  <a:schemeClr val="bg1"/>
                </a:solidFill>
              </a:rPr>
              <a:t>Which grain generates the most </a:t>
            </a:r>
          </a:p>
          <a:p>
            <a:pPr marL="137160" indent="0">
              <a:buClrTx/>
              <a:buNone/>
            </a:pPr>
            <a:r>
              <a:rPr lang="en-US" b="1" dirty="0">
                <a:solidFill>
                  <a:schemeClr val="bg1"/>
                </a:solidFill>
              </a:rPr>
              <a:t>	dust?</a:t>
            </a:r>
          </a:p>
        </p:txBody>
      </p:sp>
      <p:pic>
        <p:nvPicPr>
          <p:cNvPr id="5" name="Picture 4" descr="Moving grain results in a lot of dust generated. " title="dump truck dumping gr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0572" y="2667000"/>
            <a:ext cx="2592324" cy="3086100"/>
          </a:xfrm>
          <a:prstGeom prst="rect">
            <a:avLst/>
          </a:prstGeom>
        </p:spPr>
      </p:pic>
      <p:sp>
        <p:nvSpPr>
          <p:cNvPr id="6" name="TextBox 5"/>
          <p:cNvSpPr txBox="1"/>
          <p:nvPr/>
        </p:nvSpPr>
        <p:spPr>
          <a:xfrm>
            <a:off x="4800600" y="5820923"/>
            <a:ext cx="4229100"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Book Antiqua"/>
                <a:ea typeface="+mn-ea"/>
                <a:cs typeface="+mn-cs"/>
              </a:rPr>
              <a:t>Source: www.naturalrabbitfood.com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12409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Receiving</a:t>
            </a:r>
          </a:p>
        </p:txBody>
      </p:sp>
      <p:sp>
        <p:nvSpPr>
          <p:cNvPr id="3" name="Content Placeholder 2"/>
          <p:cNvSpPr>
            <a:spLocks noGrp="1"/>
          </p:cNvSpPr>
          <p:nvPr>
            <p:ph idx="1"/>
          </p:nvPr>
        </p:nvSpPr>
        <p:spPr/>
        <p:txBody>
          <a:bodyPr/>
          <a:lstStyle/>
          <a:p>
            <a:pPr>
              <a:buClrTx/>
            </a:pPr>
            <a:r>
              <a:rPr lang="en-US" dirty="0"/>
              <a:t>High dust generation</a:t>
            </a:r>
          </a:p>
          <a:p>
            <a:pPr>
              <a:buClrTx/>
            </a:pPr>
            <a:r>
              <a:rPr lang="en-US" dirty="0"/>
              <a:t>Turbulence and impact</a:t>
            </a:r>
          </a:p>
        </p:txBody>
      </p:sp>
      <p:sp>
        <p:nvSpPr>
          <p:cNvPr id="8" name="TextBox 7"/>
          <p:cNvSpPr txBox="1"/>
          <p:nvPr/>
        </p:nvSpPr>
        <p:spPr>
          <a:xfrm>
            <a:off x="444500" y="5633090"/>
            <a:ext cx="3429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k-rex.k-state.edu</a:t>
            </a:r>
          </a:p>
        </p:txBody>
      </p:sp>
      <p:sp>
        <p:nvSpPr>
          <p:cNvPr id="11" name="TextBox 10"/>
          <p:cNvSpPr txBox="1"/>
          <p:nvPr/>
        </p:nvSpPr>
        <p:spPr>
          <a:xfrm>
            <a:off x="7924800" y="6400800"/>
            <a:ext cx="91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ook Antiqua"/>
                <a:ea typeface="+mn-ea"/>
                <a:cs typeface="+mn-cs"/>
              </a:rPr>
              <a:t>Photo: KSU</a:t>
            </a:r>
          </a:p>
        </p:txBody>
      </p:sp>
      <p:sp>
        <p:nvSpPr>
          <p:cNvPr id="12" name="TextBox 11"/>
          <p:cNvSpPr txBox="1"/>
          <p:nvPr/>
        </p:nvSpPr>
        <p:spPr>
          <a:xfrm>
            <a:off x="8063023" y="3230523"/>
            <a:ext cx="91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ook Antiqua"/>
                <a:ea typeface="+mn-ea"/>
                <a:cs typeface="+mn-cs"/>
              </a:rPr>
              <a:t>Photo: KSU</a:t>
            </a:r>
          </a:p>
        </p:txBody>
      </p:sp>
      <p:pic>
        <p:nvPicPr>
          <p:cNvPr id="9" name="Picture 8" descr="Dust is minimized by effective collection systems. " title="dust containment syste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07712" y="3053154"/>
            <a:ext cx="3650728" cy="2738046"/>
          </a:xfrm>
          <a:prstGeom prst="rect">
            <a:avLst/>
          </a:prstGeom>
        </p:spPr>
      </p:pic>
      <p:pic>
        <p:nvPicPr>
          <p:cNvPr id="4" name="Picture 3" title="facility destroyed in explos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200400"/>
            <a:ext cx="4000500" cy="2552700"/>
          </a:xfrm>
          <a:prstGeom prst="rect">
            <a:avLst/>
          </a:prstGeom>
        </p:spPr>
      </p:pic>
    </p:spTree>
    <p:extLst>
      <p:ext uri="{BB962C8B-B14F-4D97-AF65-F5344CB8AC3E}">
        <p14:creationId xmlns:p14="http://schemas.microsoft.com/office/powerpoint/2010/main" val="2067024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Dust Emission at Grain Receiving</a:t>
            </a:r>
          </a:p>
        </p:txBody>
      </p:sp>
      <p:graphicFrame>
        <p:nvGraphicFramePr>
          <p:cNvPr id="7" name="Content Placeholder 6" descr="table shows how difference unloading sources create different levels of dust. " title="dust emission at grain receiving"/>
          <p:cNvGraphicFramePr>
            <a:graphicFrameLocks noGrp="1"/>
          </p:cNvGraphicFramePr>
          <p:nvPr>
            <p:ph idx="1"/>
            <p:extLst/>
          </p:nvPr>
        </p:nvGraphicFramePr>
        <p:xfrm>
          <a:off x="457200" y="1447800"/>
          <a:ext cx="8229600" cy="24384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87680">
                <a:tc>
                  <a:txBody>
                    <a:bodyPr/>
                    <a:lstStyle/>
                    <a:p>
                      <a:r>
                        <a:rPr lang="en-US" dirty="0"/>
                        <a:t>Emission source</a:t>
                      </a:r>
                    </a:p>
                  </a:txBody>
                  <a:tcPr/>
                </a:tc>
                <a:tc>
                  <a:txBody>
                    <a:bodyPr/>
                    <a:lstStyle/>
                    <a:p>
                      <a:pPr algn="ctr"/>
                      <a:r>
                        <a:rPr lang="en-US" dirty="0"/>
                        <a:t>PM (</a:t>
                      </a:r>
                      <a:r>
                        <a:rPr lang="en-US" dirty="0" err="1"/>
                        <a:t>lb</a:t>
                      </a:r>
                      <a:r>
                        <a:rPr lang="en-US" dirty="0"/>
                        <a:t>/ton)</a:t>
                      </a:r>
                    </a:p>
                  </a:txBody>
                  <a:tcPr/>
                </a:tc>
                <a:tc>
                  <a:txBody>
                    <a:bodyPr/>
                    <a:lstStyle/>
                    <a:p>
                      <a:pPr algn="ctr"/>
                      <a:r>
                        <a:rPr lang="en-US" dirty="0"/>
                        <a:t>PM</a:t>
                      </a:r>
                      <a:r>
                        <a:rPr lang="en-US" baseline="-25000" dirty="0"/>
                        <a:t>10</a:t>
                      </a:r>
                      <a:r>
                        <a:rPr lang="en-US" baseline="0" dirty="0"/>
                        <a:t> (</a:t>
                      </a:r>
                      <a:r>
                        <a:rPr lang="en-US" baseline="0" dirty="0" err="1"/>
                        <a:t>lb</a:t>
                      </a:r>
                      <a:r>
                        <a:rPr lang="en-US" baseline="0" dirty="0"/>
                        <a:t>/ton)</a:t>
                      </a:r>
                      <a:endParaRPr lang="en-US" dirty="0"/>
                    </a:p>
                  </a:txBody>
                  <a:tcPr/>
                </a:tc>
                <a:tc>
                  <a:txBody>
                    <a:bodyPr/>
                    <a:lstStyle/>
                    <a:p>
                      <a:pPr algn="ctr"/>
                      <a:r>
                        <a:rPr lang="en-US" dirty="0"/>
                        <a:t>PM</a:t>
                      </a:r>
                      <a:r>
                        <a:rPr lang="en-US" baseline="-25000" dirty="0"/>
                        <a:t>2.5</a:t>
                      </a:r>
                      <a:r>
                        <a:rPr lang="en-US" baseline="0" dirty="0"/>
                        <a:t> (</a:t>
                      </a:r>
                      <a:r>
                        <a:rPr lang="en-US" baseline="0" dirty="0" err="1"/>
                        <a:t>lb</a:t>
                      </a:r>
                      <a:r>
                        <a:rPr lang="en-US" baseline="0" dirty="0"/>
                        <a:t>/ton)</a:t>
                      </a:r>
                      <a:endParaRPr lang="en-US" dirty="0"/>
                    </a:p>
                  </a:txBody>
                  <a:tcPr/>
                </a:tc>
                <a:extLst>
                  <a:ext uri="{0D108BD9-81ED-4DB2-BD59-A6C34878D82A}">
                    <a16:rowId xmlns:a16="http://schemas.microsoft.com/office/drawing/2014/main" val="10000"/>
                  </a:ext>
                </a:extLst>
              </a:tr>
              <a:tr h="487680">
                <a:tc>
                  <a:txBody>
                    <a:bodyPr/>
                    <a:lstStyle/>
                    <a:p>
                      <a:r>
                        <a:rPr lang="en-US" dirty="0"/>
                        <a:t>Straight truck</a:t>
                      </a:r>
                    </a:p>
                  </a:txBody>
                  <a:tcPr/>
                </a:tc>
                <a:tc>
                  <a:txBody>
                    <a:bodyPr/>
                    <a:lstStyle/>
                    <a:p>
                      <a:pPr algn="ctr"/>
                      <a:r>
                        <a:rPr lang="en-US" dirty="0"/>
                        <a:t>0.18</a:t>
                      </a:r>
                    </a:p>
                  </a:txBody>
                  <a:tcPr/>
                </a:tc>
                <a:tc>
                  <a:txBody>
                    <a:bodyPr/>
                    <a:lstStyle/>
                    <a:p>
                      <a:pPr algn="ctr"/>
                      <a:r>
                        <a:rPr lang="en-US" dirty="0"/>
                        <a:t>0.059</a:t>
                      </a:r>
                    </a:p>
                  </a:txBody>
                  <a:tcPr/>
                </a:tc>
                <a:tc>
                  <a:txBody>
                    <a:bodyPr/>
                    <a:lstStyle/>
                    <a:p>
                      <a:pPr algn="ctr"/>
                      <a:r>
                        <a:rPr lang="en-US" dirty="0"/>
                        <a:t>0.010</a:t>
                      </a:r>
                    </a:p>
                  </a:txBody>
                  <a:tcPr/>
                </a:tc>
                <a:extLst>
                  <a:ext uri="{0D108BD9-81ED-4DB2-BD59-A6C34878D82A}">
                    <a16:rowId xmlns:a16="http://schemas.microsoft.com/office/drawing/2014/main" val="10001"/>
                  </a:ext>
                </a:extLst>
              </a:tr>
              <a:tr h="487680">
                <a:tc>
                  <a:txBody>
                    <a:bodyPr/>
                    <a:lstStyle/>
                    <a:p>
                      <a:r>
                        <a:rPr lang="en-US" dirty="0"/>
                        <a:t>Hopper truck</a:t>
                      </a:r>
                    </a:p>
                  </a:txBody>
                  <a:tcPr/>
                </a:tc>
                <a:tc>
                  <a:txBody>
                    <a:bodyPr/>
                    <a:lstStyle/>
                    <a:p>
                      <a:pPr algn="ctr"/>
                      <a:r>
                        <a:rPr lang="en-US" dirty="0"/>
                        <a:t>0.035</a:t>
                      </a:r>
                    </a:p>
                  </a:txBody>
                  <a:tcPr/>
                </a:tc>
                <a:tc>
                  <a:txBody>
                    <a:bodyPr/>
                    <a:lstStyle/>
                    <a:p>
                      <a:pPr algn="ctr"/>
                      <a:r>
                        <a:rPr lang="en-US" dirty="0"/>
                        <a:t>0.0078</a:t>
                      </a:r>
                    </a:p>
                  </a:txBody>
                  <a:tcPr/>
                </a:tc>
                <a:tc>
                  <a:txBody>
                    <a:bodyPr/>
                    <a:lstStyle/>
                    <a:p>
                      <a:pPr algn="ctr"/>
                      <a:r>
                        <a:rPr lang="en-US" dirty="0"/>
                        <a:t>0.0013</a:t>
                      </a:r>
                    </a:p>
                  </a:txBody>
                  <a:tcPr/>
                </a:tc>
                <a:extLst>
                  <a:ext uri="{0D108BD9-81ED-4DB2-BD59-A6C34878D82A}">
                    <a16:rowId xmlns:a16="http://schemas.microsoft.com/office/drawing/2014/main" val="10002"/>
                  </a:ext>
                </a:extLst>
              </a:tr>
              <a:tr h="487680">
                <a:tc>
                  <a:txBody>
                    <a:bodyPr/>
                    <a:lstStyle/>
                    <a:p>
                      <a:r>
                        <a:rPr lang="en-US" dirty="0"/>
                        <a:t>Railcar</a:t>
                      </a:r>
                    </a:p>
                  </a:txBody>
                  <a:tcPr/>
                </a:tc>
                <a:tc>
                  <a:txBody>
                    <a:bodyPr/>
                    <a:lstStyle/>
                    <a:p>
                      <a:pPr algn="ctr"/>
                      <a:r>
                        <a:rPr lang="en-US" dirty="0"/>
                        <a:t>0.032</a:t>
                      </a:r>
                    </a:p>
                  </a:txBody>
                  <a:tcPr/>
                </a:tc>
                <a:tc>
                  <a:txBody>
                    <a:bodyPr/>
                    <a:lstStyle/>
                    <a:p>
                      <a:pPr algn="ctr"/>
                      <a:r>
                        <a:rPr lang="en-US" dirty="0"/>
                        <a:t>0.0078</a:t>
                      </a:r>
                    </a:p>
                  </a:txBody>
                  <a:tcPr/>
                </a:tc>
                <a:tc>
                  <a:txBody>
                    <a:bodyPr/>
                    <a:lstStyle/>
                    <a:p>
                      <a:pPr algn="ctr"/>
                      <a:r>
                        <a:rPr lang="en-US" dirty="0"/>
                        <a:t>0.0013</a:t>
                      </a:r>
                    </a:p>
                  </a:txBody>
                  <a:tcPr/>
                </a:tc>
                <a:extLst>
                  <a:ext uri="{0D108BD9-81ED-4DB2-BD59-A6C34878D82A}">
                    <a16:rowId xmlns:a16="http://schemas.microsoft.com/office/drawing/2014/main" val="10003"/>
                  </a:ext>
                </a:extLst>
              </a:tr>
              <a:tr h="487680">
                <a:tc>
                  <a:txBody>
                    <a:bodyPr/>
                    <a:lstStyle/>
                    <a:p>
                      <a:r>
                        <a:rPr lang="en-US" dirty="0"/>
                        <a:t>Barge</a:t>
                      </a:r>
                      <a:r>
                        <a:rPr lang="en-US" baseline="0" dirty="0"/>
                        <a:t> unloader</a:t>
                      </a:r>
                      <a:endParaRPr lang="en-US" dirty="0"/>
                    </a:p>
                  </a:txBody>
                  <a:tcPr/>
                </a:tc>
                <a:tc>
                  <a:txBody>
                    <a:bodyPr/>
                    <a:lstStyle/>
                    <a:p>
                      <a:pPr algn="ctr"/>
                      <a:r>
                        <a:rPr lang="en-US" dirty="0"/>
                        <a:t>0.029</a:t>
                      </a:r>
                    </a:p>
                  </a:txBody>
                  <a:tcPr/>
                </a:tc>
                <a:tc>
                  <a:txBody>
                    <a:bodyPr/>
                    <a:lstStyle/>
                    <a:p>
                      <a:pPr algn="ctr"/>
                      <a:r>
                        <a:rPr lang="en-US" dirty="0"/>
                        <a:t>0.0073</a:t>
                      </a:r>
                    </a:p>
                  </a:txBody>
                  <a:tcPr/>
                </a:tc>
                <a:tc>
                  <a:txBody>
                    <a:bodyPr/>
                    <a:lstStyle/>
                    <a:p>
                      <a:pPr algn="ctr"/>
                      <a:r>
                        <a:rPr lang="en-US" dirty="0"/>
                        <a:t>0.0019</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6785941" y="4050268"/>
            <a:ext cx="1900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OSHA</a:t>
            </a:r>
          </a:p>
        </p:txBody>
      </p:sp>
      <p:sp>
        <p:nvSpPr>
          <p:cNvPr id="8" name="TextBox 7"/>
          <p:cNvSpPr txBox="1"/>
          <p:nvPr/>
        </p:nvSpPr>
        <p:spPr>
          <a:xfrm>
            <a:off x="586154" y="4087410"/>
            <a:ext cx="8077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ook Antiqua"/>
                <a:ea typeface="+mn-ea"/>
                <a:cs typeface="+mn-cs"/>
              </a:rPr>
              <a:t>Source: Emission factors – grain elevators, seed cleaning &amp; animal feed mills; www.deq.state.or.us</a:t>
            </a:r>
          </a:p>
        </p:txBody>
      </p:sp>
    </p:spTree>
    <p:extLst>
      <p:ext uri="{BB962C8B-B14F-4D97-AF65-F5344CB8AC3E}">
        <p14:creationId xmlns:p14="http://schemas.microsoft.com/office/powerpoint/2010/main" val="3552595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990600"/>
            <a:ext cx="3403600" cy="1143000"/>
          </a:xfrm>
        </p:spPr>
        <p:txBody>
          <a:bodyPr/>
          <a:lstStyle/>
          <a:p>
            <a:r>
              <a:rPr lang="en-US" dirty="0"/>
              <a:t>Example:</a:t>
            </a:r>
          </a:p>
        </p:txBody>
      </p:sp>
      <p:pic>
        <p:nvPicPr>
          <p:cNvPr id="5" name="Picture 2" descr="Grain unloading generates a lot of dust" title="Dust unloadin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3657600" y="838200"/>
            <a:ext cx="3868249" cy="46084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7800" y="5430246"/>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ook Antiqua"/>
                <a:ea typeface="+mn-ea"/>
                <a:cs typeface="+mn-cs"/>
              </a:rPr>
              <a:t>Photo: KSU</a:t>
            </a:r>
          </a:p>
        </p:txBody>
      </p:sp>
    </p:spTree>
    <p:extLst>
      <p:ext uri="{BB962C8B-B14F-4D97-AF65-F5344CB8AC3E}">
        <p14:creationId xmlns:p14="http://schemas.microsoft.com/office/powerpoint/2010/main" val="1392135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001000" cy="1524000"/>
          </a:xfrm>
        </p:spPr>
        <p:txBody>
          <a:bodyPr>
            <a:normAutofit/>
          </a:bodyPr>
          <a:lstStyle/>
          <a:p>
            <a:r>
              <a:rPr lang="en-US" dirty="0" smtClean="0"/>
              <a:t>When Grain is Conveyed, Dust will Occur!</a:t>
            </a:r>
            <a:endParaRPr lang="en-US" dirty="0"/>
          </a:p>
        </p:txBody>
      </p:sp>
      <p:sp>
        <p:nvSpPr>
          <p:cNvPr id="6" name="TextBox 5"/>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Equipment in the grain elevator collects dust as shown in this photo and this dust must be managed as well. " title="Dust covers everyt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76400"/>
            <a:ext cx="7693237" cy="4718169"/>
          </a:xfrm>
          <a:prstGeom prst="rect">
            <a:avLst/>
          </a:prstGeom>
        </p:spPr>
      </p:pic>
    </p:spTree>
    <p:extLst>
      <p:ext uri="{BB962C8B-B14F-4D97-AF65-F5344CB8AC3E}">
        <p14:creationId xmlns:p14="http://schemas.microsoft.com/office/powerpoint/2010/main" val="1155575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Learning Objectives – Module I</a:t>
            </a:r>
          </a:p>
        </p:txBody>
      </p:sp>
      <p:sp>
        <p:nvSpPr>
          <p:cNvPr id="4" name="Content Placeholder 2"/>
          <p:cNvSpPr txBox="1">
            <a:spLocks/>
          </p:cNvSpPr>
          <p:nvPr/>
        </p:nvSpPr>
        <p:spPr>
          <a:xfrm>
            <a:off x="457200" y="1600200"/>
            <a:ext cx="8229600" cy="3733800"/>
          </a:xfrm>
          <a:prstGeom prst="rect">
            <a:avLst/>
          </a:prstGeom>
        </p:spPr>
        <p:txBody>
          <a:bodyPr anchor="t">
            <a:normAutofit/>
          </a:bodyPr>
          <a:lstStyle/>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r>
              <a:rPr lang="en-US" sz="3200" b="1" dirty="0" smtClean="0">
                <a:solidFill>
                  <a:schemeClr val="bg1"/>
                </a:solidFill>
              </a:rPr>
              <a:t>Describe characteristics of</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past grain dust explosion incidents in the U.S.</a:t>
            </a: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Explain the relationship between the </a:t>
            </a:r>
            <a:r>
              <a:rPr lang="en-US" sz="3200" b="1" dirty="0">
                <a:solidFill>
                  <a:schemeClr val="bg1"/>
                </a:solidFill>
              </a:rPr>
              <a:t>dust explosion </a:t>
            </a:r>
            <a:r>
              <a:rPr lang="en-US" sz="3200" b="1" dirty="0" smtClean="0">
                <a:solidFill>
                  <a:schemeClr val="bg1"/>
                </a:solidFill>
              </a:rPr>
              <a:t>pentagon and the probability of explosion</a:t>
            </a:r>
            <a:endParaRPr lang="en-US" sz="3200" b="1" dirty="0">
              <a:solidFill>
                <a:schemeClr val="bg1"/>
              </a:solidFill>
            </a:endParaRP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Differentiate between</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primary and secondary explosions</a:t>
            </a:r>
          </a:p>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92267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247" y="685800"/>
            <a:ext cx="8915400" cy="762000"/>
          </a:xfrm>
        </p:spPr>
        <p:txBody>
          <a:bodyPr>
            <a:normAutofit fontScale="90000"/>
          </a:bodyPr>
          <a:lstStyle/>
          <a:p>
            <a:r>
              <a:rPr lang="en-US" dirty="0">
                <a:effectLst>
                  <a:outerShdw blurRad="38100" dist="38100" dir="2700000" algn="tl">
                    <a:srgbClr val="000000">
                      <a:alpha val="43137"/>
                    </a:srgbClr>
                  </a:outerShdw>
                </a:effectLst>
              </a:rPr>
              <a:t>How Dust And Small Particles Separate</a:t>
            </a:r>
          </a:p>
        </p:txBody>
      </p:sp>
      <p:sp>
        <p:nvSpPr>
          <p:cNvPr id="4" name="Content Placeholder 3"/>
          <p:cNvSpPr>
            <a:spLocks noGrp="1"/>
          </p:cNvSpPr>
          <p:nvPr>
            <p:ph idx="1"/>
          </p:nvPr>
        </p:nvSpPr>
        <p:spPr>
          <a:xfrm>
            <a:off x="152400" y="1524000"/>
            <a:ext cx="8686800" cy="4419600"/>
          </a:xfrm>
        </p:spPr>
        <p:txBody>
          <a:bodyPr>
            <a:normAutofit/>
          </a:bodyPr>
          <a:lstStyle/>
          <a:p>
            <a:pPr>
              <a:buClrTx/>
              <a:buFont typeface="Wingdings" panose="05000000000000000000" pitchFamily="2" charset="2"/>
              <a:buChar char="§"/>
            </a:pPr>
            <a:r>
              <a:rPr lang="en-US" dirty="0">
                <a:solidFill>
                  <a:schemeClr val="bg1"/>
                </a:solidFill>
              </a:rPr>
              <a:t>Physics and gravity!</a:t>
            </a: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r>
              <a:rPr lang="en-US" dirty="0">
                <a:solidFill>
                  <a:schemeClr val="bg1"/>
                </a:solidFill>
              </a:rPr>
              <a:t>When moving grain down through spouts, loading a bin or down leg in an bucket elevator separation occurs:</a:t>
            </a:r>
          </a:p>
          <a:p>
            <a:pPr lvl="1">
              <a:buClrTx/>
              <a:buFont typeface="Wingdings" panose="05000000000000000000" pitchFamily="2" charset="2"/>
              <a:buChar char="§"/>
            </a:pPr>
            <a:r>
              <a:rPr lang="en-US" dirty="0">
                <a:solidFill>
                  <a:schemeClr val="bg1"/>
                </a:solidFill>
              </a:rPr>
              <a:t>Smaller particles tend to stay in the air longer producing a grain dust cloud!</a:t>
            </a:r>
          </a:p>
        </p:txBody>
      </p:sp>
      <p:pic>
        <p:nvPicPr>
          <p:cNvPr id="3" name="Picture 2" title="2 Clip art to represent physics and grav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836" y="2057401"/>
            <a:ext cx="4168364" cy="1417524"/>
          </a:xfrm>
          <a:prstGeom prst="rect">
            <a:avLst/>
          </a:prstGeom>
        </p:spPr>
      </p:pic>
    </p:spTree>
    <p:extLst>
      <p:ext uri="{BB962C8B-B14F-4D97-AF65-F5344CB8AC3E}">
        <p14:creationId xmlns:p14="http://schemas.microsoft.com/office/powerpoint/2010/main" val="9481974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Dust Hazards</a:t>
            </a:r>
            <a:endParaRPr lang="en-US" dirty="0"/>
          </a:p>
        </p:txBody>
      </p:sp>
      <p:sp>
        <p:nvSpPr>
          <p:cNvPr id="3" name="Content Placeholder 2"/>
          <p:cNvSpPr>
            <a:spLocks noGrp="1"/>
          </p:cNvSpPr>
          <p:nvPr>
            <p:ph idx="1"/>
          </p:nvPr>
        </p:nvSpPr>
        <p:spPr>
          <a:xfrm>
            <a:off x="457200" y="1295400"/>
            <a:ext cx="8229600" cy="5013960"/>
          </a:xfrm>
        </p:spPr>
        <p:txBody>
          <a:bodyPr>
            <a:normAutofit/>
          </a:bodyPr>
          <a:lstStyle/>
          <a:p>
            <a:pPr>
              <a:buClrTx/>
            </a:pPr>
            <a:r>
              <a:rPr lang="en-US" dirty="0" smtClean="0"/>
              <a:t>Materials that can become combustible when they are finely ground or milled</a:t>
            </a:r>
          </a:p>
          <a:p>
            <a:pPr>
              <a:buClrTx/>
            </a:pPr>
            <a:r>
              <a:rPr lang="en-US" dirty="0" smtClean="0"/>
              <a:t>Processes that use or produce combustible dust</a:t>
            </a:r>
          </a:p>
          <a:p>
            <a:pPr>
              <a:buClrTx/>
            </a:pPr>
            <a:r>
              <a:rPr lang="en-US" dirty="0" smtClean="0"/>
              <a:t>Leaking conveyors and spouts</a:t>
            </a:r>
          </a:p>
          <a:p>
            <a:pPr>
              <a:buClrTx/>
            </a:pPr>
            <a:r>
              <a:rPr lang="en-US" dirty="0" smtClean="0"/>
              <a:t>Modifications to new equipment – process flow</a:t>
            </a:r>
          </a:p>
          <a:p>
            <a:endParaRPr lang="en-US" dirty="0"/>
          </a:p>
        </p:txBody>
      </p:sp>
      <p:sp>
        <p:nvSpPr>
          <p:cNvPr id="6" name="TextBox 5"/>
          <p:cNvSpPr txBox="1"/>
          <p:nvPr/>
        </p:nvSpPr>
        <p:spPr>
          <a:xfrm>
            <a:off x="4246967" y="5863876"/>
            <a:ext cx="44454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ook Antiqua"/>
                <a:ea typeface="+mn-ea"/>
                <a:cs typeface="+mn-cs"/>
              </a:rPr>
              <a:t>http://www.cross-countiesconnect.com/</a:t>
            </a:r>
          </a:p>
        </p:txBody>
      </p:sp>
      <p:pic>
        <p:nvPicPr>
          <p:cNvPr id="4" name="Picture 3" descr="Dust is shown collecting near the base of a storage facility." title="Dust collecting near base of storage b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825" y="3962400"/>
            <a:ext cx="2533650" cy="1809750"/>
          </a:xfrm>
          <a:prstGeom prst="rect">
            <a:avLst/>
          </a:prstGeom>
        </p:spPr>
      </p:pic>
    </p:spTree>
    <p:extLst>
      <p:ext uri="{BB962C8B-B14F-4D97-AF65-F5344CB8AC3E}">
        <p14:creationId xmlns:p14="http://schemas.microsoft.com/office/powerpoint/2010/main" val="12663097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Dust Collects</a:t>
            </a:r>
          </a:p>
        </p:txBody>
      </p:sp>
      <p:sp>
        <p:nvSpPr>
          <p:cNvPr id="3" name="Content Placeholder 2"/>
          <p:cNvSpPr>
            <a:spLocks noGrp="1"/>
          </p:cNvSpPr>
          <p:nvPr>
            <p:ph idx="1"/>
          </p:nvPr>
        </p:nvSpPr>
        <p:spPr/>
        <p:txBody>
          <a:bodyPr/>
          <a:lstStyle/>
          <a:p>
            <a:pPr>
              <a:buClrTx/>
            </a:pPr>
            <a:r>
              <a:rPr lang="en-US" b="1" dirty="0">
                <a:solidFill>
                  <a:schemeClr val="bg1"/>
                </a:solidFill>
              </a:rPr>
              <a:t>What happens to the dust? </a:t>
            </a:r>
          </a:p>
        </p:txBody>
      </p:sp>
      <p:sp>
        <p:nvSpPr>
          <p:cNvPr id="6" name="TextBox 5"/>
          <p:cNvSpPr txBox="1"/>
          <p:nvPr/>
        </p:nvSpPr>
        <p:spPr>
          <a:xfrm>
            <a:off x="4533900" y="5834390"/>
            <a:ext cx="422910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Book Antiqua"/>
                <a:ea typeface="+mn-ea"/>
                <a:cs typeface="+mn-cs"/>
              </a:rPr>
              <a:t>Source: agfax.com</a:t>
            </a:r>
          </a:p>
        </p:txBody>
      </p:sp>
      <p:pic>
        <p:nvPicPr>
          <p:cNvPr id="7" name="Picture 6" descr="Photo shows dust collecting around equipment, on floor, and other places. It will stay until someone cleans it up. " title="dust collects everywher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91000" y="2704882"/>
            <a:ext cx="4725618" cy="3142034"/>
          </a:xfrm>
          <a:prstGeom prst="rect">
            <a:avLst/>
          </a:prstGeom>
        </p:spPr>
      </p:pic>
    </p:spTree>
    <p:extLst>
      <p:ext uri="{BB962C8B-B14F-4D97-AF65-F5344CB8AC3E}">
        <p14:creationId xmlns:p14="http://schemas.microsoft.com/office/powerpoint/2010/main" val="1025375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r>
              <a:rPr lang="en-US" dirty="0" smtClean="0"/>
              <a:t>!! </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a:buClr>
                <a:schemeClr val="bg1"/>
              </a:buClr>
            </a:pPr>
            <a:r>
              <a:rPr lang="en-US" sz="2400" b="1" dirty="0">
                <a:solidFill>
                  <a:schemeClr val="bg1"/>
                </a:solidFill>
              </a:rPr>
              <a:t>What </a:t>
            </a:r>
            <a:r>
              <a:rPr lang="en-US" sz="2400" b="1" dirty="0" smtClean="0"/>
              <a:t>action generates the most dust</a:t>
            </a:r>
            <a:r>
              <a:rPr lang="en-US" sz="2400" b="1" dirty="0" smtClean="0">
                <a:solidFill>
                  <a:schemeClr val="bg1"/>
                </a:solidFill>
              </a:rPr>
              <a:t>?</a:t>
            </a:r>
            <a:endParaRPr lang="en-US" sz="2400" b="1" dirty="0">
              <a:solidFill>
                <a:schemeClr val="bg1"/>
              </a:solidFill>
            </a:endParaRPr>
          </a:p>
          <a:p>
            <a:pPr lvl="1">
              <a:buClr>
                <a:schemeClr val="bg1"/>
              </a:buClr>
              <a:buNone/>
            </a:pPr>
            <a:r>
              <a:rPr lang="en-US" sz="2000" b="1" dirty="0">
                <a:solidFill>
                  <a:schemeClr val="bg1"/>
                </a:solidFill>
              </a:rPr>
              <a:t>a) Grain receiving/handling</a:t>
            </a:r>
          </a:p>
          <a:p>
            <a:pPr lvl="1">
              <a:buClr>
                <a:schemeClr val="bg1"/>
              </a:buClr>
              <a:buNone/>
            </a:pPr>
            <a:r>
              <a:rPr lang="en-US" sz="2000" b="1" dirty="0">
                <a:solidFill>
                  <a:schemeClr val="bg1"/>
                </a:solidFill>
              </a:rPr>
              <a:t>b) </a:t>
            </a:r>
            <a:r>
              <a:rPr lang="en-US" sz="2000" b="1" dirty="0" smtClean="0"/>
              <a:t>Storage</a:t>
            </a:r>
            <a:endParaRPr lang="en-US" sz="2000" b="1" dirty="0">
              <a:solidFill>
                <a:schemeClr val="bg1"/>
              </a:solidFill>
            </a:endParaRPr>
          </a:p>
          <a:p>
            <a:pPr lvl="1">
              <a:buClr>
                <a:schemeClr val="bg1"/>
              </a:buClr>
              <a:buNone/>
            </a:pPr>
            <a:r>
              <a:rPr lang="en-US" sz="2000" b="1" dirty="0">
                <a:solidFill>
                  <a:schemeClr val="bg1"/>
                </a:solidFill>
              </a:rPr>
              <a:t>c) </a:t>
            </a:r>
            <a:r>
              <a:rPr lang="en-US" sz="2000" b="1" dirty="0" smtClean="0"/>
              <a:t>Conditioning</a:t>
            </a:r>
            <a:endParaRPr lang="en-US" sz="2000" b="1" dirty="0">
              <a:solidFill>
                <a:schemeClr val="bg1"/>
              </a:solidFill>
            </a:endParaRPr>
          </a:p>
          <a:p>
            <a:pPr lvl="1">
              <a:buClr>
                <a:schemeClr val="bg1"/>
              </a:buClr>
              <a:buNone/>
            </a:pPr>
            <a:r>
              <a:rPr lang="en-US" sz="2000" b="1" dirty="0">
                <a:solidFill>
                  <a:schemeClr val="bg1"/>
                </a:solidFill>
              </a:rPr>
              <a:t>d) </a:t>
            </a:r>
            <a:r>
              <a:rPr lang="en-US" sz="2000" b="1" dirty="0" smtClean="0"/>
              <a:t>Harvest</a:t>
            </a:r>
            <a:endParaRPr lang="en-US" sz="2000" b="1" dirty="0">
              <a:solidFill>
                <a:schemeClr val="bg1"/>
              </a:solidFill>
            </a:endParaRPr>
          </a:p>
          <a:p>
            <a:pPr lvl="1">
              <a:buClr>
                <a:schemeClr val="bg1"/>
              </a:buClr>
              <a:buNone/>
            </a:pPr>
            <a:endParaRPr lang="en-US" sz="2000" b="1" dirty="0">
              <a:solidFill>
                <a:schemeClr val="bg1"/>
              </a:solidFill>
            </a:endParaRPr>
          </a:p>
          <a:p>
            <a:pPr>
              <a:buClr>
                <a:schemeClr val="bg1"/>
              </a:buClr>
            </a:pPr>
            <a:r>
              <a:rPr lang="en-US" sz="2400" b="1" dirty="0" smtClean="0"/>
              <a:t>The _______ the particle, the ________ its explosibility.</a:t>
            </a:r>
            <a:endParaRPr lang="en-US" sz="2400" b="1" dirty="0"/>
          </a:p>
          <a:p>
            <a:pPr lvl="1">
              <a:buClr>
                <a:schemeClr val="bg1"/>
              </a:buClr>
              <a:buNone/>
            </a:pPr>
            <a:r>
              <a:rPr lang="en-US" sz="2000" b="1" dirty="0"/>
              <a:t>a) </a:t>
            </a:r>
            <a:r>
              <a:rPr lang="en-US" sz="2000" b="1" dirty="0" smtClean="0"/>
              <a:t>Smaller, less</a:t>
            </a:r>
            <a:endParaRPr lang="en-US" sz="2000" b="1" dirty="0"/>
          </a:p>
          <a:p>
            <a:pPr lvl="1">
              <a:buClr>
                <a:schemeClr val="bg1"/>
              </a:buClr>
              <a:buNone/>
            </a:pPr>
            <a:r>
              <a:rPr lang="en-US" sz="2000" b="1" dirty="0"/>
              <a:t>b) </a:t>
            </a:r>
            <a:r>
              <a:rPr lang="en-US" sz="2000" b="1" dirty="0" smtClean="0"/>
              <a:t>Smaller, greater</a:t>
            </a:r>
            <a:endParaRPr lang="en-US" sz="2000" b="1" dirty="0"/>
          </a:p>
          <a:p>
            <a:pPr lvl="1">
              <a:buClr>
                <a:schemeClr val="bg1"/>
              </a:buClr>
              <a:buNone/>
            </a:pPr>
            <a:r>
              <a:rPr lang="en-US" sz="2000" b="1" dirty="0"/>
              <a:t>c) </a:t>
            </a:r>
            <a:r>
              <a:rPr lang="en-US" sz="2000" b="1" dirty="0" smtClean="0"/>
              <a:t>Wetter, greater</a:t>
            </a:r>
            <a:endParaRPr lang="en-US" sz="2000" b="1" dirty="0"/>
          </a:p>
          <a:p>
            <a:pPr lvl="1">
              <a:buClr>
                <a:schemeClr val="bg1"/>
              </a:buClr>
              <a:buNone/>
            </a:pPr>
            <a:r>
              <a:rPr lang="en-US" sz="2000" b="1" dirty="0"/>
              <a:t>d) </a:t>
            </a:r>
            <a:r>
              <a:rPr lang="en-US" sz="2000" b="1" dirty="0" smtClean="0"/>
              <a:t>Larger, greater</a:t>
            </a:r>
            <a:endParaRPr lang="en-US" sz="2000" b="1" dirty="0"/>
          </a:p>
          <a:p>
            <a:pPr>
              <a:buClr>
                <a:schemeClr val="bg1"/>
              </a:buClr>
            </a:pPr>
            <a:endParaRPr lang="en-US" sz="2400" b="1" dirty="0">
              <a:solidFill>
                <a:schemeClr val="bg1"/>
              </a:solidFill>
            </a:endParaRPr>
          </a:p>
        </p:txBody>
      </p:sp>
    </p:spTree>
    <p:extLst>
      <p:ext uri="{BB962C8B-B14F-4D97-AF65-F5344CB8AC3E}">
        <p14:creationId xmlns:p14="http://schemas.microsoft.com/office/powerpoint/2010/main" val="2900624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dirty="0">
                <a:ln w="50800"/>
                <a:solidFill>
                  <a:schemeClr val="bg1">
                    <a:shade val="50000"/>
                  </a:schemeClr>
                </a:solidFill>
                <a:effectLst/>
              </a:rPr>
              <a:t>Discussion</a:t>
            </a:r>
          </a:p>
        </p:txBody>
      </p:sp>
      <p:sp>
        <p:nvSpPr>
          <p:cNvPr id="7" name="Content Placeholder 6"/>
          <p:cNvSpPr>
            <a:spLocks noGrp="1"/>
          </p:cNvSpPr>
          <p:nvPr>
            <p:ph idx="1"/>
          </p:nvPr>
        </p:nvSpPr>
        <p:spPr/>
        <p:txBody>
          <a:bodyPr>
            <a:normAutofit/>
          </a:bodyPr>
          <a:lstStyle/>
          <a:p>
            <a:pPr marL="0" indent="0">
              <a:buNone/>
            </a:pPr>
            <a:r>
              <a:rPr lang="en-US" sz="3600" dirty="0">
                <a:solidFill>
                  <a:schemeClr val="bg1"/>
                </a:solidFill>
              </a:rPr>
              <a:t>How can we reduce high dust generation in grain receiving area?</a:t>
            </a:r>
          </a:p>
          <a:p>
            <a:pPr marL="0" indent="0">
              <a:buNone/>
            </a:pPr>
            <a:endParaRPr lang="en-US" sz="3600" dirty="0">
              <a:solidFill>
                <a:schemeClr val="bg1"/>
              </a:solidFill>
            </a:endParaRPr>
          </a:p>
        </p:txBody>
      </p:sp>
    </p:spTree>
    <p:extLst>
      <p:ext uri="{BB962C8B-B14F-4D97-AF65-F5344CB8AC3E}">
        <p14:creationId xmlns:p14="http://schemas.microsoft.com/office/powerpoint/2010/main" val="35663702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 unloading</a:t>
            </a:r>
            <a:endParaRPr lang="en-US" dirty="0"/>
          </a:p>
        </p:txBody>
      </p:sp>
      <p:sp>
        <p:nvSpPr>
          <p:cNvPr id="3" name="Content Placeholder 2"/>
          <p:cNvSpPr>
            <a:spLocks noGrp="1"/>
          </p:cNvSpPr>
          <p:nvPr>
            <p:ph idx="1"/>
          </p:nvPr>
        </p:nvSpPr>
        <p:spPr>
          <a:xfrm>
            <a:off x="609600" y="1905000"/>
            <a:ext cx="8229600" cy="3810000"/>
          </a:xfrm>
        </p:spPr>
        <p:txBody>
          <a:bodyPr/>
          <a:lstStyle/>
          <a:p>
            <a:pPr>
              <a:buClrTx/>
            </a:pPr>
            <a:r>
              <a:rPr lang="en-US" dirty="0"/>
              <a:t>Controls used at unloading and loading areas:</a:t>
            </a:r>
          </a:p>
          <a:p>
            <a:pPr lvl="1">
              <a:buClrTx/>
            </a:pPr>
            <a:r>
              <a:rPr lang="en-US" dirty="0"/>
              <a:t>cyclones </a:t>
            </a:r>
          </a:p>
          <a:p>
            <a:pPr lvl="1">
              <a:buClrTx/>
            </a:pPr>
            <a:r>
              <a:rPr lang="en-US" dirty="0"/>
              <a:t>fabric filters </a:t>
            </a:r>
          </a:p>
          <a:p>
            <a:pPr lvl="1">
              <a:buClrTx/>
            </a:pPr>
            <a:r>
              <a:rPr lang="en-US" dirty="0"/>
              <a:t>baffles in unloading pits </a:t>
            </a:r>
          </a:p>
          <a:p>
            <a:pPr lvl="1">
              <a:buClrTx/>
            </a:pPr>
            <a:r>
              <a:rPr lang="en-US" dirty="0"/>
              <a:t>choke unloading </a:t>
            </a:r>
          </a:p>
          <a:p>
            <a:pPr lvl="1">
              <a:buClrTx/>
            </a:pPr>
            <a:r>
              <a:rPr lang="en-US" dirty="0"/>
              <a:t>use of </a:t>
            </a:r>
            <a:r>
              <a:rPr lang="en-US" dirty="0" err="1"/>
              <a:t>deadboxes</a:t>
            </a:r>
            <a:r>
              <a:rPr lang="en-US" dirty="0"/>
              <a:t> </a:t>
            </a:r>
          </a:p>
          <a:p>
            <a:pPr lvl="1">
              <a:buClrTx/>
            </a:pPr>
            <a:r>
              <a:rPr lang="en-US" dirty="0"/>
              <a:t>specially designed spouts for grain loading</a:t>
            </a:r>
          </a:p>
          <a:p>
            <a:pPr marL="137160" indent="0">
              <a:buClrTx/>
              <a:buNone/>
            </a:pPr>
            <a:endParaRPr lang="en-US" dirty="0"/>
          </a:p>
        </p:txBody>
      </p:sp>
      <p:sp>
        <p:nvSpPr>
          <p:cNvPr id="6" name="TextBox 5"/>
          <p:cNvSpPr txBox="1"/>
          <p:nvPr/>
        </p:nvSpPr>
        <p:spPr>
          <a:xfrm>
            <a:off x="6785941" y="4050268"/>
            <a:ext cx="1900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OSHA</a:t>
            </a:r>
          </a:p>
        </p:txBody>
      </p:sp>
      <p:pic>
        <p:nvPicPr>
          <p:cNvPr id="4" name="Picture 3" title="Grain being unloaded from truc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514600"/>
            <a:ext cx="3173619" cy="2066278"/>
          </a:xfrm>
          <a:prstGeom prst="rect">
            <a:avLst/>
          </a:prstGeom>
        </p:spPr>
      </p:pic>
    </p:spTree>
    <p:extLst>
      <p:ext uri="{BB962C8B-B14F-4D97-AF65-F5344CB8AC3E}">
        <p14:creationId xmlns:p14="http://schemas.microsoft.com/office/powerpoint/2010/main" val="27613286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 baffles</a:t>
            </a:r>
            <a:endParaRPr lang="en-US" dirty="0"/>
          </a:p>
        </p:txBody>
      </p:sp>
      <p:sp>
        <p:nvSpPr>
          <p:cNvPr id="3" name="Content Placeholder 2"/>
          <p:cNvSpPr>
            <a:spLocks noGrp="1"/>
          </p:cNvSpPr>
          <p:nvPr>
            <p:ph idx="1"/>
          </p:nvPr>
        </p:nvSpPr>
        <p:spPr>
          <a:xfrm>
            <a:off x="533400" y="1295400"/>
            <a:ext cx="8229600" cy="4525963"/>
          </a:xfrm>
        </p:spPr>
        <p:txBody>
          <a:bodyPr/>
          <a:lstStyle/>
          <a:p>
            <a:pPr>
              <a:buClrTx/>
            </a:pPr>
            <a:r>
              <a:rPr lang="en-US" dirty="0"/>
              <a:t>Install dump pit baffles on truck dump pits to provide a major reduction in airborne dust during dumping operation.</a:t>
            </a:r>
          </a:p>
          <a:p>
            <a:pPr>
              <a:buClrTx/>
            </a:pPr>
            <a:r>
              <a:rPr lang="en-US" dirty="0"/>
              <a:t>Chute baffles for unloading/conveyor – Reduces about 30% dust emissions</a:t>
            </a:r>
          </a:p>
          <a:p>
            <a:pPr>
              <a:buClrTx/>
            </a:pPr>
            <a:endParaRPr lang="en-US" dirty="0"/>
          </a:p>
        </p:txBody>
      </p:sp>
      <p:pic>
        <p:nvPicPr>
          <p:cNvPr id="4" name="Picture 3" title="Photo of grain bit baff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038600"/>
            <a:ext cx="2800350" cy="2276475"/>
          </a:xfrm>
          <a:prstGeom prst="rect">
            <a:avLst/>
          </a:prstGeom>
        </p:spPr>
      </p:pic>
    </p:spTree>
    <p:extLst>
      <p:ext uri="{BB962C8B-B14F-4D97-AF65-F5344CB8AC3E}">
        <p14:creationId xmlns:p14="http://schemas.microsoft.com/office/powerpoint/2010/main" val="3343788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dump pits</a:t>
            </a:r>
            <a:endParaRPr lang="en-US" dirty="0"/>
          </a:p>
        </p:txBody>
      </p:sp>
      <p:sp>
        <p:nvSpPr>
          <p:cNvPr id="3" name="Content Placeholder 2"/>
          <p:cNvSpPr>
            <a:spLocks noGrp="1"/>
          </p:cNvSpPr>
          <p:nvPr>
            <p:ph idx="1"/>
          </p:nvPr>
        </p:nvSpPr>
        <p:spPr>
          <a:xfrm>
            <a:off x="533400" y="1295400"/>
            <a:ext cx="8229600" cy="4525963"/>
          </a:xfrm>
        </p:spPr>
        <p:txBody>
          <a:bodyPr/>
          <a:lstStyle/>
          <a:p>
            <a:pPr>
              <a:buClrTx/>
            </a:pPr>
            <a:r>
              <a:rPr lang="en-US" dirty="0"/>
              <a:t>Dump pits with enclosures reduces dust emission and dispersion</a:t>
            </a:r>
          </a:p>
          <a:p>
            <a:pPr>
              <a:buClrTx/>
            </a:pPr>
            <a:r>
              <a:rPr lang="en-US" dirty="0"/>
              <a:t>Dump pits with draft fans – at least 50 cfm/sq. </a:t>
            </a:r>
            <a:r>
              <a:rPr lang="en-US" dirty="0" smtClean="0"/>
              <a:t>feet </a:t>
            </a:r>
            <a:r>
              <a:rPr lang="en-US" dirty="0"/>
              <a:t>of airflow at the effective grate surface</a:t>
            </a:r>
          </a:p>
          <a:p>
            <a:pPr>
              <a:buClrTx/>
            </a:pPr>
            <a:endParaRPr lang="en-US" dirty="0"/>
          </a:p>
          <a:p>
            <a:pPr>
              <a:buClrTx/>
            </a:pPr>
            <a:endParaRPr lang="en-US" dirty="0"/>
          </a:p>
          <a:p>
            <a:pPr>
              <a:buClrTx/>
            </a:pPr>
            <a:endParaRPr lang="en-US" dirty="0"/>
          </a:p>
        </p:txBody>
      </p:sp>
    </p:spTree>
    <p:extLst>
      <p:ext uri="{BB962C8B-B14F-4D97-AF65-F5344CB8AC3E}">
        <p14:creationId xmlns:p14="http://schemas.microsoft.com/office/powerpoint/2010/main" val="602609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Practicing Good Housekeeping</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52400" y="1400296"/>
            <a:ext cx="8968636" cy="4709160"/>
          </a:xfrm>
        </p:spPr>
        <p:txBody>
          <a:bodyPr>
            <a:normAutofit/>
          </a:bodyPr>
          <a:lstStyle/>
          <a:p>
            <a:pPr>
              <a:buClrTx/>
            </a:pPr>
            <a:r>
              <a:rPr lang="en-US" dirty="0" smtClean="0"/>
              <a:t>Prevent dust accumulation</a:t>
            </a:r>
          </a:p>
          <a:p>
            <a:pPr lvl="1">
              <a:buClrTx/>
            </a:pPr>
            <a:r>
              <a:rPr lang="en-US" dirty="0" smtClean="0"/>
              <a:t>Vacuum with proper equipment (NFPA 61)</a:t>
            </a:r>
          </a:p>
          <a:p>
            <a:pPr lvl="1">
              <a:buClrTx/>
            </a:pPr>
            <a:r>
              <a:rPr lang="en-US" dirty="0" smtClean="0"/>
              <a:t>Compressed air (1910.272)</a:t>
            </a:r>
          </a:p>
          <a:p>
            <a:pPr lvl="1">
              <a:buClrTx/>
            </a:pPr>
            <a:r>
              <a:rPr lang="en-US" dirty="0" smtClean="0"/>
              <a:t>Dry sweep with brooms</a:t>
            </a:r>
          </a:p>
          <a:p>
            <a:pPr>
              <a:buClrTx/>
            </a:pPr>
            <a:r>
              <a:rPr lang="en-US" dirty="0" smtClean="0"/>
              <a:t>Establish a consistent housekeeping procedure and schedule</a:t>
            </a:r>
          </a:p>
          <a:p>
            <a:pPr>
              <a:buClrTx/>
            </a:pPr>
            <a:r>
              <a:rPr lang="en-US" dirty="0" smtClean="0"/>
              <a:t>Pay </a:t>
            </a:r>
            <a:r>
              <a:rPr lang="en-US" dirty="0"/>
              <a:t>attention to “hidden areas”</a:t>
            </a:r>
          </a:p>
          <a:p>
            <a:pPr lvl="2">
              <a:buClrTx/>
            </a:pPr>
            <a:r>
              <a:rPr lang="en-US" dirty="0"/>
              <a:t>On top of beams</a:t>
            </a:r>
          </a:p>
          <a:p>
            <a:pPr lvl="2">
              <a:buClrTx/>
            </a:pPr>
            <a:r>
              <a:rPr lang="en-US" dirty="0"/>
              <a:t>Light fixtures</a:t>
            </a:r>
          </a:p>
          <a:p>
            <a:pPr lvl="2">
              <a:buClrTx/>
            </a:pPr>
            <a:r>
              <a:rPr lang="en-US" dirty="0"/>
              <a:t>Ledges</a:t>
            </a:r>
          </a:p>
          <a:p>
            <a:pPr marL="137160" indent="0">
              <a:buClrTx/>
              <a:buNone/>
            </a:pPr>
            <a:endParaRPr lang="en-US" dirty="0" smtClean="0"/>
          </a:p>
        </p:txBody>
      </p:sp>
      <p:sp>
        <p:nvSpPr>
          <p:cNvPr id="8" name="TextBox 7"/>
          <p:cNvSpPr txBox="1"/>
          <p:nvPr/>
        </p:nvSpPr>
        <p:spPr>
          <a:xfrm>
            <a:off x="8210107" y="4151313"/>
            <a:ext cx="91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3" name="TextBox 2"/>
          <p:cNvSpPr txBox="1"/>
          <p:nvPr/>
        </p:nvSpPr>
        <p:spPr>
          <a:xfrm>
            <a:off x="6924989" y="5971103"/>
            <a:ext cx="2133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Book Antiqua"/>
                <a:ea typeface="+mn-ea"/>
                <a:cs typeface="+mn-cs"/>
              </a:rPr>
              <a:t>www.spencerturbine.com</a:t>
            </a:r>
            <a:endParaRPr kumimoji="0" lang="en-US" sz="12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10" name="TextBox 9"/>
          <p:cNvSpPr txBox="1"/>
          <p:nvPr/>
        </p:nvSpPr>
        <p:spPr>
          <a:xfrm>
            <a:off x="4146030" y="6524625"/>
            <a:ext cx="27881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Book Antiqua"/>
                <a:ea typeface="+mn-ea"/>
                <a:cs typeface="+mn-cs"/>
              </a:rPr>
              <a:t>Industrialfireprevention.blogspot.com</a:t>
            </a:r>
            <a:endParaRPr kumimoji="0" lang="en-US" sz="12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Photo shows worker cleaning dust from a window well near a flight of stairs" title="Cleaning out of way pla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782" y="3862729"/>
            <a:ext cx="1533525" cy="2105025"/>
          </a:xfrm>
          <a:prstGeom prst="rect">
            <a:avLst/>
          </a:prstGeom>
        </p:spPr>
      </p:pic>
      <p:pic>
        <p:nvPicPr>
          <p:cNvPr id="9" name="Picture 8" descr="Dust collecting near equipment" title="Dust collect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96531" y="4724400"/>
            <a:ext cx="2487168" cy="1603248"/>
          </a:xfrm>
          <a:prstGeom prst="rect">
            <a:avLst/>
          </a:prstGeom>
        </p:spPr>
      </p:pic>
    </p:spTree>
    <p:extLst>
      <p:ext uri="{BB962C8B-B14F-4D97-AF65-F5344CB8AC3E}">
        <p14:creationId xmlns:p14="http://schemas.microsoft.com/office/powerpoint/2010/main" val="122690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 Precaution</a:t>
            </a:r>
            <a:endParaRPr lang="en-US" dirty="0"/>
          </a:p>
        </p:txBody>
      </p:sp>
      <p:sp>
        <p:nvSpPr>
          <p:cNvPr id="3" name="Content Placeholder 2"/>
          <p:cNvSpPr>
            <a:spLocks noGrp="1"/>
          </p:cNvSpPr>
          <p:nvPr>
            <p:ph idx="1"/>
          </p:nvPr>
        </p:nvSpPr>
        <p:spPr/>
        <p:txBody>
          <a:bodyPr/>
          <a:lstStyle/>
          <a:p>
            <a:pPr>
              <a:buClrTx/>
            </a:pPr>
            <a:r>
              <a:rPr lang="en-US" dirty="0" smtClean="0"/>
              <a:t>Vacuums – dust explosion proof</a:t>
            </a:r>
          </a:p>
          <a:p>
            <a:pPr>
              <a:buClrTx/>
            </a:pPr>
            <a:r>
              <a:rPr lang="en-US" dirty="0" smtClean="0"/>
              <a:t>Electrical devices – Class II Div 2 or must be de-energized (including lifts)</a:t>
            </a:r>
          </a:p>
          <a:p>
            <a:pPr>
              <a:buClrTx/>
            </a:pPr>
            <a:r>
              <a:rPr lang="en-US" dirty="0" smtClean="0"/>
              <a:t>Reduce overhead surface area</a:t>
            </a:r>
          </a:p>
          <a:p>
            <a:pPr>
              <a:buClrTx/>
            </a:pPr>
            <a:r>
              <a:rPr lang="en-US" dirty="0" smtClean="0"/>
              <a:t>Minimize dust accumulation  in structures - through proper design</a:t>
            </a:r>
            <a:endParaRPr lang="en-US" dirty="0"/>
          </a:p>
        </p:txBody>
      </p:sp>
      <p:sp>
        <p:nvSpPr>
          <p:cNvPr id="5" name="TextBox 4"/>
          <p:cNvSpPr txBox="1"/>
          <p:nvPr/>
        </p:nvSpPr>
        <p:spPr>
          <a:xfrm>
            <a:off x="6248400" y="6416675"/>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NFPA-654</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550428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089"/>
            <a:ext cx="4343400" cy="1143000"/>
          </a:xfrm>
        </p:spPr>
        <p:txBody>
          <a:bodyPr>
            <a:normAutofit/>
          </a:bodyPr>
          <a:lstStyle/>
          <a:p>
            <a:r>
              <a:rPr lang="en-US" sz="3200" dirty="0">
                <a:solidFill>
                  <a:schemeClr val="bg1"/>
                </a:solidFill>
              </a:rPr>
              <a:t>Westwego, LA December, 1977</a:t>
            </a:r>
          </a:p>
        </p:txBody>
      </p:sp>
      <p:sp>
        <p:nvSpPr>
          <p:cNvPr id="3" name="Rectangle 2" descr="Link to youtube. video of 1977 grain dust explosion at Westwego, Louisiana. " title="link to information on famous grain dust explosion"/>
          <p:cNvSpPr/>
          <p:nvPr/>
        </p:nvSpPr>
        <p:spPr>
          <a:xfrm>
            <a:off x="533400" y="2209800"/>
            <a:ext cx="8001000" cy="1508105"/>
          </a:xfrm>
          <a:prstGeom prst="rect">
            <a:avLst/>
          </a:prstGeom>
        </p:spPr>
        <p:txBody>
          <a:bodyPr wrap="square">
            <a:spAutoFit/>
          </a:bodyPr>
          <a:lstStyle/>
          <a:p>
            <a:r>
              <a:rPr lang="en-US" dirty="0"/>
              <a:t>https://www.youtube.com/watch?v=fcc6a0zmJ48</a:t>
            </a:r>
          </a:p>
          <a:p>
            <a:pPr lvl="0"/>
            <a:r>
              <a:rPr lang="en-US" sz="2800" dirty="0" smtClean="0">
                <a:solidFill>
                  <a:prstClr val="black"/>
                </a:solidFill>
                <a:latin typeface="Calibri"/>
              </a:rPr>
              <a:t>Show </a:t>
            </a:r>
            <a:r>
              <a:rPr lang="en-US" sz="2800" dirty="0" smtClean="0">
                <a:solidFill>
                  <a:prstClr val="black"/>
                </a:solidFill>
                <a:latin typeface="Calibri"/>
              </a:rPr>
              <a:t>YouTube video about the </a:t>
            </a:r>
            <a:r>
              <a:rPr lang="en-US" sz="2800" dirty="0" smtClean="0">
                <a:solidFill>
                  <a:prstClr val="black"/>
                </a:solidFill>
                <a:latin typeface="Calibri"/>
              </a:rPr>
              <a:t>Westwego </a:t>
            </a:r>
            <a:r>
              <a:rPr lang="en-US" sz="2800" dirty="0" smtClean="0">
                <a:solidFill>
                  <a:prstClr val="black"/>
                </a:solidFill>
                <a:latin typeface="Calibri"/>
              </a:rPr>
              <a:t>Grain Elevator </a:t>
            </a:r>
            <a:r>
              <a:rPr lang="en-US" sz="2800" dirty="0" smtClean="0">
                <a:solidFill>
                  <a:prstClr val="black"/>
                </a:solidFill>
                <a:latin typeface="Calibri"/>
              </a:rPr>
              <a:t>Disaster</a:t>
            </a:r>
            <a:endParaRPr lang="en-US" sz="1200" dirty="0">
              <a:solidFill>
                <a:prstClr val="black"/>
              </a:solidFill>
              <a:latin typeface="Calibri"/>
            </a:endParaRPr>
          </a:p>
          <a:p>
            <a:endParaRPr lang="en-US" dirty="0"/>
          </a:p>
        </p:txBody>
      </p:sp>
    </p:spTree>
    <p:extLst>
      <p:ext uri="{BB962C8B-B14F-4D97-AF65-F5344CB8AC3E}">
        <p14:creationId xmlns:p14="http://schemas.microsoft.com/office/powerpoint/2010/main" val="10578016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Materials Handling Techniques</a:t>
            </a:r>
          </a:p>
        </p:txBody>
      </p:sp>
      <p:sp>
        <p:nvSpPr>
          <p:cNvPr id="6" name="Content Placeholder 5"/>
          <p:cNvSpPr>
            <a:spLocks noGrp="1"/>
          </p:cNvSpPr>
          <p:nvPr>
            <p:ph idx="1"/>
          </p:nvPr>
        </p:nvSpPr>
        <p:spPr/>
        <p:txBody>
          <a:bodyPr>
            <a:normAutofit/>
          </a:bodyPr>
          <a:lstStyle/>
          <a:p>
            <a:pPr>
              <a:buClrTx/>
            </a:pPr>
            <a:r>
              <a:rPr lang="en-US" dirty="0"/>
              <a:t>Avoid grain turbulence at grain transfer points</a:t>
            </a:r>
          </a:p>
          <a:p>
            <a:pPr lvl="1">
              <a:buClrTx/>
            </a:pPr>
            <a:r>
              <a:rPr lang="en-US" dirty="0"/>
              <a:t>Unload grain uniformly to avoid changes in flow that can create turbulence</a:t>
            </a:r>
          </a:p>
          <a:p>
            <a:pPr lvl="1">
              <a:buClrTx/>
            </a:pPr>
            <a:r>
              <a:rPr lang="en-US" dirty="0"/>
              <a:t>Any time a stream “opens up” (fans out), dust and other smaller particles escape the stream/are released</a:t>
            </a:r>
          </a:p>
          <a:p>
            <a:pPr lvl="1">
              <a:buClrTx/>
            </a:pPr>
            <a:r>
              <a:rPr lang="en-US" dirty="0"/>
              <a:t>Unload grain in well ventilated areas outside of buildings</a:t>
            </a:r>
          </a:p>
        </p:txBody>
      </p:sp>
    </p:spTree>
    <p:extLst>
      <p:ext uri="{BB962C8B-B14F-4D97-AF65-F5344CB8AC3E}">
        <p14:creationId xmlns:p14="http://schemas.microsoft.com/office/powerpoint/2010/main" val="2441333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04800" y="1447800"/>
            <a:ext cx="8229600" cy="4708525"/>
          </a:xfrm>
        </p:spPr>
        <p:txBody>
          <a:bodyPr/>
          <a:lstStyle/>
          <a:p>
            <a:pPr>
              <a:buClr>
                <a:schemeClr val="bg1"/>
              </a:buClr>
            </a:pPr>
            <a:r>
              <a:rPr lang="en-US" dirty="0" smtClean="0"/>
              <a:t>Use of appropriate equipment for grain conveying and handling</a:t>
            </a:r>
          </a:p>
          <a:p>
            <a:pPr lvl="1">
              <a:buClr>
                <a:schemeClr val="bg1"/>
              </a:buClr>
            </a:pPr>
            <a:r>
              <a:rPr lang="en-US" dirty="0" smtClean="0"/>
              <a:t>Size or adjust speed of handling equipment to reduce dust </a:t>
            </a:r>
          </a:p>
          <a:p>
            <a:pPr lvl="1">
              <a:buClr>
                <a:schemeClr val="bg1"/>
              </a:buClr>
            </a:pPr>
            <a:r>
              <a:rPr lang="en-US" dirty="0" smtClean="0"/>
              <a:t>Use grain cushions at the end of a down spouts into a bin to reduce grain breakage.</a:t>
            </a:r>
          </a:p>
          <a:p>
            <a:pPr lvl="1">
              <a:buClr>
                <a:schemeClr val="bg1"/>
              </a:buClr>
            </a:pPr>
            <a:r>
              <a:rPr lang="en-US" dirty="0" smtClean="0"/>
              <a:t>Put covers on drag and belt conveyors and keep them closed when  not in use.</a:t>
            </a:r>
          </a:p>
          <a:p>
            <a:pPr marL="585216" lvl="1" indent="0">
              <a:buClr>
                <a:schemeClr val="bg1"/>
              </a:buClr>
              <a:buNone/>
            </a:pPr>
            <a:endParaRPr lang="en-US" dirty="0"/>
          </a:p>
        </p:txBody>
      </p:sp>
      <p:sp>
        <p:nvSpPr>
          <p:cNvPr id="5" name="Title 4"/>
          <p:cNvSpPr>
            <a:spLocks noGrp="1"/>
          </p:cNvSpPr>
          <p:nvPr>
            <p:ph type="title" idx="4294967295"/>
          </p:nvPr>
        </p:nvSpPr>
        <p:spPr>
          <a:xfrm>
            <a:off x="304800" y="304800"/>
            <a:ext cx="8229600" cy="1143000"/>
          </a:xfrm>
        </p:spPr>
        <p:txBody>
          <a:bodyPr>
            <a:normAutofit fontScale="90000"/>
          </a:bodyPr>
          <a:lstStyle/>
          <a:p>
            <a:pPr>
              <a:buClr>
                <a:schemeClr val="bg1"/>
              </a:buClr>
            </a:pPr>
            <a:r>
              <a:rPr lang="en-US" dirty="0" smtClean="0"/>
              <a:t>Materials Handling Techniques: equipment</a:t>
            </a:r>
            <a:endParaRPr lang="en-US" dirty="0"/>
          </a:p>
        </p:txBody>
      </p:sp>
    </p:spTree>
    <p:extLst>
      <p:ext uri="{BB962C8B-B14F-4D97-AF65-F5344CB8AC3E}">
        <p14:creationId xmlns:p14="http://schemas.microsoft.com/office/powerpoint/2010/main" val="17943475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55450"/>
            <a:ext cx="9144000" cy="858950"/>
          </a:xfrm>
        </p:spPr>
        <p:txBody>
          <a:bodyPr>
            <a:normAutofit/>
          </a:bodyPr>
          <a:lstStyle/>
          <a:p>
            <a:r>
              <a:rPr lang="en-US" dirty="0" smtClean="0"/>
              <a:t>Bag Dust Collection Systems</a:t>
            </a:r>
            <a:endParaRPr lang="en-US" dirty="0"/>
          </a:p>
        </p:txBody>
      </p:sp>
      <p:pic>
        <p:nvPicPr>
          <p:cNvPr id="4" name="Picture 3" descr="This image shows a typical bag dust collection system. In this image you can see the differential pressure gauge which is an important component of the system. If the set point is exceeded, better check the entire system for proper working conditions. A differential pressure gauge can be connected to an alarm system of the overall facility based monitoring and control system." title="dust collect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975" y="857250"/>
            <a:ext cx="4210050" cy="5143500"/>
          </a:xfrm>
          <a:prstGeom prst="rect">
            <a:avLst/>
          </a:prstGeom>
        </p:spPr>
      </p:pic>
      <p:sp>
        <p:nvSpPr>
          <p:cNvPr id="5" name="Oval 4" descr="A red oval highlights the differential pressure gauge, an important component of bag dust collection systems. " title="red oval "/>
          <p:cNvSpPr/>
          <p:nvPr/>
        </p:nvSpPr>
        <p:spPr>
          <a:xfrm>
            <a:off x="5029200" y="3886200"/>
            <a:ext cx="1143000" cy="2286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195696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Dust Collection System Points</a:t>
            </a:r>
            <a:endParaRPr lang="en-US" dirty="0"/>
          </a:p>
        </p:txBody>
      </p:sp>
      <p:sp>
        <p:nvSpPr>
          <p:cNvPr id="6" name="Content Placeholder 5"/>
          <p:cNvSpPr>
            <a:spLocks noGrp="1"/>
          </p:cNvSpPr>
          <p:nvPr>
            <p:ph idx="1"/>
          </p:nvPr>
        </p:nvSpPr>
        <p:spPr>
          <a:xfrm>
            <a:off x="381000" y="1371600"/>
            <a:ext cx="8382000" cy="4343400"/>
          </a:xfrm>
        </p:spPr>
        <p:txBody>
          <a:bodyPr>
            <a:normAutofit/>
          </a:bodyPr>
          <a:lstStyle/>
          <a:p>
            <a:pPr>
              <a:buClrTx/>
            </a:pPr>
            <a:r>
              <a:rPr lang="en-US" dirty="0" smtClean="0"/>
              <a:t>Maintain dust aspiration or ventilation systems at grain transfer points </a:t>
            </a:r>
          </a:p>
          <a:p>
            <a:pPr>
              <a:buClrTx/>
            </a:pPr>
            <a:r>
              <a:rPr lang="en-US" dirty="0" smtClean="0"/>
              <a:t>Maintain dust aspiration systems on enclosed bucket elevators and conveyors</a:t>
            </a:r>
          </a:p>
          <a:p>
            <a:pPr>
              <a:buClrTx/>
            </a:pPr>
            <a:r>
              <a:rPr lang="en-US" dirty="0" smtClean="0"/>
              <a:t>Clean out dust collectors and change filter bags at scheduled intervals</a:t>
            </a:r>
          </a:p>
          <a:p>
            <a:pPr>
              <a:buClrTx/>
            </a:pPr>
            <a:r>
              <a:rPr lang="en-US" dirty="0" smtClean="0"/>
              <a:t>Clean out dust cyclone collector holding bins at scheduled intervals</a:t>
            </a:r>
            <a:endParaRPr lang="en-US" dirty="0"/>
          </a:p>
        </p:txBody>
      </p:sp>
    </p:spTree>
    <p:extLst>
      <p:ext uri="{BB962C8B-B14F-4D97-AF65-F5344CB8AC3E}">
        <p14:creationId xmlns:p14="http://schemas.microsoft.com/office/powerpoint/2010/main" val="2935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Warning Signs of a Failing Dust Collection Systems</a:t>
            </a:r>
            <a:endParaRPr lang="en-US" dirty="0"/>
          </a:p>
        </p:txBody>
      </p:sp>
      <p:sp>
        <p:nvSpPr>
          <p:cNvPr id="3" name="Content Placeholder 2"/>
          <p:cNvSpPr>
            <a:spLocks noGrp="1"/>
          </p:cNvSpPr>
          <p:nvPr>
            <p:ph idx="1"/>
          </p:nvPr>
        </p:nvSpPr>
        <p:spPr/>
        <p:txBody>
          <a:bodyPr/>
          <a:lstStyle/>
          <a:p>
            <a:pPr>
              <a:buClrTx/>
            </a:pPr>
            <a:r>
              <a:rPr lang="en-US" dirty="0" smtClean="0">
                <a:solidFill>
                  <a:schemeClr val="bg1"/>
                </a:solidFill>
              </a:rPr>
              <a:t>Duct work with too much flexible hose</a:t>
            </a:r>
          </a:p>
          <a:p>
            <a:pPr>
              <a:buClrTx/>
            </a:pPr>
            <a:r>
              <a:rPr lang="en-US" dirty="0" smtClean="0">
                <a:solidFill>
                  <a:schemeClr val="bg1"/>
                </a:solidFill>
              </a:rPr>
              <a:t>Duct blast gate not locked in position</a:t>
            </a:r>
          </a:p>
          <a:p>
            <a:pPr>
              <a:buClrTx/>
            </a:pPr>
            <a:r>
              <a:rPr lang="en-US" dirty="0" smtClean="0">
                <a:solidFill>
                  <a:schemeClr val="bg1"/>
                </a:solidFill>
              </a:rPr>
              <a:t>The pressure drop across the filter media is higher than the design pressure drop </a:t>
            </a:r>
          </a:p>
          <a:p>
            <a:pPr>
              <a:buClrTx/>
            </a:pPr>
            <a:r>
              <a:rPr lang="en-US" dirty="0" smtClean="0">
                <a:solidFill>
                  <a:schemeClr val="bg1"/>
                </a:solidFill>
              </a:rPr>
              <a:t>Visible dust emission</a:t>
            </a:r>
          </a:p>
          <a:p>
            <a:pPr>
              <a:buClrTx/>
            </a:pPr>
            <a:endParaRPr lang="en-US" dirty="0">
              <a:solidFill>
                <a:schemeClr val="bg1"/>
              </a:solidFill>
            </a:endParaRPr>
          </a:p>
        </p:txBody>
      </p:sp>
      <p:pic>
        <p:nvPicPr>
          <p:cNvPr id="5" name="Picture 4" descr="Duct work can be examined to determine if the dust collection system is failing" title="Duct work"/>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1600" y="3778723"/>
            <a:ext cx="3284449" cy="2183809"/>
          </a:xfrm>
          <a:prstGeom prst="rect">
            <a:avLst/>
          </a:prstGeom>
        </p:spPr>
      </p:pic>
      <p:sp>
        <p:nvSpPr>
          <p:cNvPr id="6" name="TextBox 5"/>
          <p:cNvSpPr txBox="1"/>
          <p:nvPr/>
        </p:nvSpPr>
        <p:spPr>
          <a:xfrm>
            <a:off x="7408362" y="5831727"/>
            <a:ext cx="173355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Book Antiqua"/>
                <a:ea typeface="+mn-ea"/>
                <a:cs typeface="+mn-cs"/>
              </a:rPr>
              <a:t>Source: KSU</a:t>
            </a:r>
            <a:endParaRPr kumimoji="0" lang="en-US" sz="11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25937206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8001000" cy="1143000"/>
          </a:xfrm>
        </p:spPr>
        <p:txBody>
          <a:bodyPr>
            <a:normAutofit fontScale="90000"/>
          </a:bodyPr>
          <a:lstStyle/>
          <a:p>
            <a:r>
              <a:rPr lang="en-US" dirty="0" smtClean="0"/>
              <a:t>Perform Maintenance on Equipment</a:t>
            </a:r>
            <a:endParaRPr lang="en-US" dirty="0"/>
          </a:p>
        </p:txBody>
      </p:sp>
      <p:cxnSp>
        <p:nvCxnSpPr>
          <p:cNvPr id="5" name="Straight Arrow Connector 4" descr="Arrow connects one photo to another. " title="Arrow"/>
          <p:cNvCxnSpPr/>
          <p:nvPr/>
        </p:nvCxnSpPr>
        <p:spPr>
          <a:xfrm>
            <a:off x="3604461" y="3429000"/>
            <a:ext cx="20193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Dust collection system has not been cleaned" title="unclean dust collect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48599"/>
            <a:ext cx="2692400" cy="4038600"/>
          </a:xfrm>
          <a:prstGeom prst="rect">
            <a:avLst/>
          </a:prstGeom>
        </p:spPr>
      </p:pic>
      <p:pic>
        <p:nvPicPr>
          <p:cNvPr id="4" name="Picture 3" descr="Dust collection system has not been cleaned" title="unclean dust collection sys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695084"/>
            <a:ext cx="2653259" cy="3972393"/>
          </a:xfrm>
          <a:prstGeom prst="rect">
            <a:avLst/>
          </a:prstGeom>
        </p:spPr>
      </p:pic>
    </p:spTree>
    <p:extLst>
      <p:ext uri="{BB962C8B-B14F-4D97-AF65-F5344CB8AC3E}">
        <p14:creationId xmlns:p14="http://schemas.microsoft.com/office/powerpoint/2010/main" val="14376607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Dust Collection Systems</a:t>
            </a:r>
          </a:p>
        </p:txBody>
      </p:sp>
      <p:sp>
        <p:nvSpPr>
          <p:cNvPr id="3" name="Content Placeholder 2"/>
          <p:cNvSpPr>
            <a:spLocks noGrp="1"/>
          </p:cNvSpPr>
          <p:nvPr>
            <p:ph idx="1"/>
          </p:nvPr>
        </p:nvSpPr>
        <p:spPr/>
        <p:txBody>
          <a:bodyPr/>
          <a:lstStyle/>
          <a:p>
            <a:pPr>
              <a:buClrTx/>
            </a:pPr>
            <a:r>
              <a:rPr lang="en-US" dirty="0">
                <a:solidFill>
                  <a:schemeClr val="bg1"/>
                </a:solidFill>
              </a:rPr>
              <a:t>Check for leaks in bags, </a:t>
            </a:r>
            <a:r>
              <a:rPr lang="en-US" dirty="0" smtClean="0">
                <a:solidFill>
                  <a:schemeClr val="bg1"/>
                </a:solidFill>
              </a:rPr>
              <a:t>filters, connectors </a:t>
            </a:r>
            <a:r>
              <a:rPr lang="en-US" dirty="0">
                <a:solidFill>
                  <a:schemeClr val="bg1"/>
                </a:solidFill>
              </a:rPr>
              <a:t>and </a:t>
            </a:r>
            <a:r>
              <a:rPr lang="en-US" dirty="0" smtClean="0">
                <a:solidFill>
                  <a:schemeClr val="bg1"/>
                </a:solidFill>
              </a:rPr>
              <a:t>air system </a:t>
            </a:r>
          </a:p>
          <a:p>
            <a:pPr>
              <a:buClrTx/>
            </a:pPr>
            <a:r>
              <a:rPr lang="en-US" dirty="0" smtClean="0">
                <a:solidFill>
                  <a:schemeClr val="bg1"/>
                </a:solidFill>
              </a:rPr>
              <a:t>Check </a:t>
            </a:r>
            <a:r>
              <a:rPr lang="en-US" dirty="0">
                <a:solidFill>
                  <a:schemeClr val="bg1"/>
                </a:solidFill>
              </a:rPr>
              <a:t>if suction system is working properly and at the right </a:t>
            </a:r>
            <a:r>
              <a:rPr lang="en-US" dirty="0" smtClean="0">
                <a:solidFill>
                  <a:schemeClr val="bg1"/>
                </a:solidFill>
              </a:rPr>
              <a:t>pressure</a:t>
            </a:r>
          </a:p>
          <a:p>
            <a:pPr>
              <a:buClrTx/>
            </a:pPr>
            <a:r>
              <a:rPr lang="en-US" dirty="0" smtClean="0">
                <a:solidFill>
                  <a:schemeClr val="bg1"/>
                </a:solidFill>
              </a:rPr>
              <a:t>Do </a:t>
            </a:r>
            <a:r>
              <a:rPr lang="en-US" dirty="0">
                <a:solidFill>
                  <a:schemeClr val="bg1"/>
                </a:solidFill>
              </a:rPr>
              <a:t>maintenance and sanitation to </a:t>
            </a:r>
            <a:r>
              <a:rPr lang="en-US" dirty="0" smtClean="0">
                <a:solidFill>
                  <a:schemeClr val="bg1"/>
                </a:solidFill>
              </a:rPr>
              <a:t>equipment </a:t>
            </a:r>
          </a:p>
          <a:p>
            <a:pPr>
              <a:buClrTx/>
            </a:pPr>
            <a:r>
              <a:rPr lang="en-US" dirty="0" smtClean="0">
                <a:solidFill>
                  <a:schemeClr val="bg1"/>
                </a:solidFill>
              </a:rPr>
              <a:t>Change </a:t>
            </a:r>
            <a:r>
              <a:rPr lang="en-US" dirty="0">
                <a:solidFill>
                  <a:schemeClr val="bg1"/>
                </a:solidFill>
              </a:rPr>
              <a:t>bags and filters when they are worn </a:t>
            </a:r>
            <a:r>
              <a:rPr lang="en-US" dirty="0" smtClean="0">
                <a:solidFill>
                  <a:schemeClr val="bg1"/>
                </a:solidFill>
              </a:rPr>
              <a:t>out</a:t>
            </a:r>
          </a:p>
        </p:txBody>
      </p:sp>
    </p:spTree>
    <p:extLst>
      <p:ext uri="{BB962C8B-B14F-4D97-AF65-F5344CB8AC3E}">
        <p14:creationId xmlns:p14="http://schemas.microsoft.com/office/powerpoint/2010/main" val="34540214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(re)collection!! </a:t>
            </a:r>
            <a:r>
              <a:rPr lang="en-US" dirty="0" smtClean="0"/>
              <a:t> Part </a:t>
            </a:r>
            <a:r>
              <a:rPr lang="en-US" dirty="0" smtClean="0"/>
              <a:t>2</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marL="137160" indent="0">
              <a:buNone/>
            </a:pPr>
            <a:r>
              <a:rPr lang="en-US" sz="2400" dirty="0" smtClean="0"/>
              <a:t>I. What are the pros and cons of the following housekeeping methods?</a:t>
            </a:r>
          </a:p>
          <a:p>
            <a:pPr marL="547688" indent="-90488">
              <a:buClrTx/>
              <a:buFont typeface="Wingdings" panose="05000000000000000000" pitchFamily="2" charset="2"/>
              <a:buChar char="§"/>
            </a:pPr>
            <a:r>
              <a:rPr lang="en-US" sz="2400" dirty="0"/>
              <a:t>	</a:t>
            </a:r>
            <a:r>
              <a:rPr lang="en-US" sz="2400" dirty="0" smtClean="0"/>
              <a:t>Compressed air</a:t>
            </a:r>
          </a:p>
          <a:p>
            <a:pPr marL="547688" indent="-90488">
              <a:buClrTx/>
              <a:buFont typeface="Wingdings" panose="05000000000000000000" pitchFamily="2" charset="2"/>
              <a:buChar char="§"/>
            </a:pPr>
            <a:r>
              <a:rPr lang="en-US" sz="2400" dirty="0"/>
              <a:t>	</a:t>
            </a:r>
            <a:r>
              <a:rPr lang="en-US" sz="2400" dirty="0" smtClean="0"/>
              <a:t>Vacuuming</a:t>
            </a:r>
          </a:p>
          <a:p>
            <a:pPr marL="547688" indent="-90488">
              <a:buClrTx/>
              <a:buFont typeface="Wingdings" panose="05000000000000000000" pitchFamily="2" charset="2"/>
              <a:buChar char="§"/>
            </a:pPr>
            <a:r>
              <a:rPr lang="en-US" sz="2400" dirty="0"/>
              <a:t>	</a:t>
            </a:r>
            <a:r>
              <a:rPr lang="en-US" sz="2400" dirty="0" smtClean="0"/>
              <a:t>Dry sweeping</a:t>
            </a:r>
          </a:p>
          <a:p>
            <a:pPr marL="137160" indent="0">
              <a:buClrTx/>
              <a:buNone/>
            </a:pPr>
            <a:endParaRPr lang="en-US" sz="2000" dirty="0"/>
          </a:p>
          <a:p>
            <a:pPr marL="137160" indent="0">
              <a:buNone/>
            </a:pPr>
            <a:r>
              <a:rPr lang="en-US" sz="2400" dirty="0" smtClean="0"/>
              <a:t>II. List some hidden areas in your facility!</a:t>
            </a:r>
            <a:endParaRPr lang="en-US" sz="2400" dirty="0"/>
          </a:p>
        </p:txBody>
      </p:sp>
    </p:spTree>
    <p:extLst>
      <p:ext uri="{BB962C8B-B14F-4D97-AF65-F5344CB8AC3E}">
        <p14:creationId xmlns:p14="http://schemas.microsoft.com/office/powerpoint/2010/main" val="2699583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Dust Hazards</a:t>
            </a:r>
            <a:endParaRPr lang="en-US" dirty="0"/>
          </a:p>
        </p:txBody>
      </p:sp>
      <p:sp>
        <p:nvSpPr>
          <p:cNvPr id="3" name="Content Placeholder 2"/>
          <p:cNvSpPr>
            <a:spLocks noGrp="1"/>
          </p:cNvSpPr>
          <p:nvPr>
            <p:ph idx="1"/>
          </p:nvPr>
        </p:nvSpPr>
        <p:spPr/>
        <p:txBody>
          <a:bodyPr/>
          <a:lstStyle/>
          <a:p>
            <a:pPr>
              <a:buClrTx/>
            </a:pPr>
            <a:r>
              <a:rPr lang="en-US" dirty="0" smtClean="0"/>
              <a:t>Conduct general facility-wide appraisals of dust explosion possibilities on a periodic basis</a:t>
            </a:r>
          </a:p>
          <a:p>
            <a:pPr>
              <a:buClrTx/>
            </a:pPr>
            <a:r>
              <a:rPr lang="en-US" dirty="0" smtClean="0"/>
              <a:t>Conduct internal and external audits in order to identify potential explosion hazards</a:t>
            </a:r>
          </a:p>
          <a:p>
            <a:pPr>
              <a:buClrTx/>
            </a:pPr>
            <a:r>
              <a:rPr lang="en-US" dirty="0" smtClean="0"/>
              <a:t>Encourage a preventative attitude among employees for eliminating dust explosions</a:t>
            </a:r>
          </a:p>
          <a:p>
            <a:pPr>
              <a:buClrTx/>
            </a:pPr>
            <a:r>
              <a:rPr lang="en-US" dirty="0" smtClean="0"/>
              <a:t>Have employees and supervisors identify explosion hazards</a:t>
            </a:r>
            <a:endParaRPr lang="en-US" dirty="0"/>
          </a:p>
        </p:txBody>
      </p:sp>
      <p:sp>
        <p:nvSpPr>
          <p:cNvPr id="5" name="TextBox 4"/>
          <p:cNvSpPr txBox="1"/>
          <p:nvPr/>
        </p:nvSpPr>
        <p:spPr>
          <a:xfrm>
            <a:off x="5029200" y="6124694"/>
            <a:ext cx="16674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OSHA</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3767156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Small Groups</a:t>
            </a:r>
            <a:endParaRPr lang="en-US" dirty="0"/>
          </a:p>
        </p:txBody>
      </p:sp>
      <p:sp>
        <p:nvSpPr>
          <p:cNvPr id="6" name="Content Placeholder 5"/>
          <p:cNvSpPr>
            <a:spLocks noGrp="1"/>
          </p:cNvSpPr>
          <p:nvPr>
            <p:ph idx="1"/>
          </p:nvPr>
        </p:nvSpPr>
        <p:spPr>
          <a:xfrm>
            <a:off x="457200" y="1600200"/>
            <a:ext cx="8229600" cy="3352800"/>
          </a:xfrm>
        </p:spPr>
        <p:txBody>
          <a:bodyPr/>
          <a:lstStyle/>
          <a:p>
            <a:pPr>
              <a:buClr>
                <a:schemeClr val="bg1"/>
              </a:buClr>
            </a:pPr>
            <a:r>
              <a:rPr lang="en-US" dirty="0" smtClean="0"/>
              <a:t>In small groups discuss: </a:t>
            </a:r>
          </a:p>
          <a:p>
            <a:pPr lvl="1">
              <a:buClr>
                <a:schemeClr val="bg1"/>
              </a:buClr>
            </a:pPr>
            <a:r>
              <a:rPr lang="en-US" sz="2600" dirty="0"/>
              <a:t>W</a:t>
            </a:r>
            <a:r>
              <a:rPr lang="en-US" sz="2600" dirty="0" smtClean="0"/>
              <a:t>hat you do in your facility to accomplish preventive measures?</a:t>
            </a:r>
          </a:p>
          <a:p>
            <a:pPr lvl="1">
              <a:buClr>
                <a:schemeClr val="bg1"/>
              </a:buClr>
            </a:pPr>
            <a:r>
              <a:rPr lang="en-US" sz="2600" dirty="0" smtClean="0"/>
              <a:t>What are the bottlenecks that prevent doing them?</a:t>
            </a:r>
          </a:p>
        </p:txBody>
      </p:sp>
    </p:spTree>
    <p:extLst>
      <p:ext uri="{BB962C8B-B14F-4D97-AF65-F5344CB8AC3E}">
        <p14:creationId xmlns:p14="http://schemas.microsoft.com/office/powerpoint/2010/main" val="2197861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57200" y="274638"/>
            <a:ext cx="8229600" cy="1143000"/>
          </a:xfrm>
        </p:spPr>
        <p:txBody>
          <a:bodyPr>
            <a:normAutofit fontScale="90000"/>
          </a:bodyPr>
          <a:lstStyle/>
          <a:p>
            <a:r>
              <a:rPr lang="en-US" sz="3200" dirty="0">
                <a:solidFill>
                  <a:schemeClr val="bg1"/>
                </a:solidFill>
              </a:rPr>
              <a:t>Grain Dust Explosions in the U.S</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10 Year </a:t>
            </a:r>
            <a:r>
              <a:rPr lang="en-US" sz="3200" dirty="0" smtClean="0">
                <a:solidFill>
                  <a:schemeClr val="bg1"/>
                </a:solidFill>
              </a:rPr>
              <a:t>Average</a:t>
            </a:r>
            <a:br>
              <a:rPr lang="en-US" sz="3200" dirty="0" smtClean="0">
                <a:solidFill>
                  <a:schemeClr val="bg1"/>
                </a:solidFill>
              </a:rPr>
            </a:br>
            <a:r>
              <a:rPr lang="en-US" sz="3200" dirty="0" smtClean="0">
                <a:solidFill>
                  <a:schemeClr val="bg1"/>
                </a:solidFill>
              </a:rPr>
              <a:t>1995 - 2014</a:t>
            </a:r>
            <a:endParaRPr lang="en-US" sz="3200" dirty="0">
              <a:solidFill>
                <a:schemeClr val="bg1"/>
              </a:solidFill>
            </a:endParaRPr>
          </a:p>
        </p:txBody>
      </p:sp>
      <p:pic>
        <p:nvPicPr>
          <p:cNvPr id="2" name="Picture 1" title="Bar Chart of Grain dust explosions in the U.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 y="1905000"/>
            <a:ext cx="7394028" cy="4185745"/>
          </a:xfrm>
          <a:prstGeom prst="rect">
            <a:avLst/>
          </a:prstGeom>
        </p:spPr>
      </p:pic>
    </p:spTree>
    <p:extLst>
      <p:ext uri="{BB962C8B-B14F-4D97-AF65-F5344CB8AC3E}">
        <p14:creationId xmlns:p14="http://schemas.microsoft.com/office/powerpoint/2010/main" val="16005257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1143000"/>
          </a:xfrm>
        </p:spPr>
        <p:txBody>
          <a:bodyPr/>
          <a:lstStyle/>
          <a:p>
            <a:r>
              <a:rPr lang="en-US" dirty="0" smtClean="0"/>
              <a:t> Explosion Pentagon</a:t>
            </a:r>
            <a:endParaRPr lang="en-US" dirty="0"/>
          </a:p>
        </p:txBody>
      </p:sp>
      <p:sp>
        <p:nvSpPr>
          <p:cNvPr id="3" name="Content Placeholder 2"/>
          <p:cNvSpPr>
            <a:spLocks noGrp="1"/>
          </p:cNvSpPr>
          <p:nvPr>
            <p:ph idx="1"/>
          </p:nvPr>
        </p:nvSpPr>
        <p:spPr>
          <a:xfrm>
            <a:off x="381000" y="1143000"/>
            <a:ext cx="8229600" cy="1143000"/>
          </a:xfrm>
        </p:spPr>
        <p:txBody>
          <a:bodyPr/>
          <a:lstStyle/>
          <a:p>
            <a:r>
              <a:rPr lang="en-US" dirty="0"/>
              <a:t>Remember the pentagon – What do we need for an explosion?</a:t>
            </a:r>
          </a:p>
        </p:txBody>
      </p:sp>
      <p:pic>
        <p:nvPicPr>
          <p:cNvPr id="5" name="Picture 4" descr="Figure shows 5 items that must be present to initiate a grain dust explosion: grain dust, oxygen, confinement, ignition, and dispersion. &#10;" title="grain dust explosion pentag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2057400"/>
            <a:ext cx="4919466" cy="4626190"/>
          </a:xfrm>
          <a:prstGeom prst="rect">
            <a:avLst/>
          </a:prstGeom>
        </p:spPr>
      </p:pic>
    </p:spTree>
    <p:extLst>
      <p:ext uri="{BB962C8B-B14F-4D97-AF65-F5344CB8AC3E}">
        <p14:creationId xmlns:p14="http://schemas.microsoft.com/office/powerpoint/2010/main" val="33563360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III</a:t>
            </a:r>
            <a:endParaRPr lang="en-US" dirty="0"/>
          </a:p>
        </p:txBody>
      </p:sp>
      <p:sp>
        <p:nvSpPr>
          <p:cNvPr id="4" name="Content Placeholder 2"/>
          <p:cNvSpPr txBox="1">
            <a:spLocks/>
          </p:cNvSpPr>
          <p:nvPr/>
        </p:nvSpPr>
        <p:spPr>
          <a:xfrm>
            <a:off x="76200" y="1600200"/>
            <a:ext cx="8991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primary dust generation points</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Recognize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and maintain good housekeeping practices</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the importance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of proper grain handling techniques to minimize dust</a:t>
            </a: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6540625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Disclaimer  </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SH-31232-SH7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5340786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686800" cy="449580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Module – IV</a:t>
            </a:r>
            <a:br>
              <a:rPr lang="en-US" dirty="0" smtClean="0"/>
            </a:br>
            <a:r>
              <a:rPr lang="en-US" dirty="0" smtClean="0"/>
              <a:t>C</a:t>
            </a:r>
            <a:r>
              <a:rPr lang="en-US" sz="4400" dirty="0" smtClean="0"/>
              <a:t>o</a:t>
            </a:r>
            <a:r>
              <a:rPr lang="en-US" dirty="0" smtClean="0"/>
              <a:t>ntrolling</a:t>
            </a:r>
            <a:r>
              <a:rPr lang="en-US" sz="3600" dirty="0" smtClean="0"/>
              <a:t> </a:t>
            </a:r>
            <a:r>
              <a:rPr lang="en-US" dirty="0" smtClean="0"/>
              <a:t>Ignition</a:t>
            </a:r>
            <a:r>
              <a:rPr lang="en-US" sz="2800" dirty="0" smtClean="0"/>
              <a:t> </a:t>
            </a:r>
            <a:r>
              <a:rPr lang="en-US" dirty="0" smtClean="0"/>
              <a:t>Sources, Equipment Maintenance, and Material Handling</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650661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IV</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fontScale="92500" lnSpcReduction="10000"/>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Learn about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potential sources of ignition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how equipment maintenance and hazard monitoring reduces the risk of ignition</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the need for proper handling equipment sizing</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the use of appropriate material handling techniques</a:t>
            </a:r>
          </a:p>
          <a:p>
            <a:pPr marL="137160" marR="0" lvl="0" indent="0" algn="l" defTabSz="914400" rtl="0" eaLnBrk="1" fontAlgn="auto" latinLnBrk="0" hangingPunct="1">
              <a:lnSpc>
                <a:spcPct val="100000"/>
              </a:lnSpc>
              <a:spcBef>
                <a:spcPct val="20000"/>
              </a:spcBef>
              <a:spcAft>
                <a:spcPts val="0"/>
              </a:spcAft>
              <a:buClrTx/>
              <a:buSzPct val="65000"/>
              <a:buFontTx/>
              <a:buNone/>
              <a:tabLst/>
              <a:defRPr/>
            </a:pP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None/>
              <a:tabLst/>
              <a:defRPr/>
            </a:pP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1219801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228600" y="1371600"/>
            <a:ext cx="8229600" cy="2743200"/>
          </a:xfrm>
        </p:spPr>
        <p:txBody>
          <a:bodyPr/>
          <a:lstStyle/>
          <a:p>
            <a:pPr>
              <a:buClr>
                <a:schemeClr val="bg1"/>
              </a:buClr>
            </a:pPr>
            <a:r>
              <a:rPr lang="en-US" dirty="0" smtClean="0"/>
              <a:t>Real risk? or Compliance??</a:t>
            </a:r>
          </a:p>
          <a:p>
            <a:pPr>
              <a:buClr>
                <a:schemeClr val="bg1"/>
              </a:buClr>
            </a:pPr>
            <a:r>
              <a:rPr lang="en-US" dirty="0" smtClean="0"/>
              <a:t>Cost impact?</a:t>
            </a:r>
          </a:p>
          <a:p>
            <a:pPr>
              <a:buClr>
                <a:schemeClr val="bg1"/>
              </a:buClr>
            </a:pPr>
            <a:r>
              <a:rPr lang="en-US" dirty="0" smtClean="0"/>
              <a:t>Work load of workers and supervisors</a:t>
            </a:r>
          </a:p>
          <a:p>
            <a:pPr>
              <a:buClr>
                <a:schemeClr val="bg1"/>
              </a:buClr>
            </a:pPr>
            <a:r>
              <a:rPr lang="en-US" dirty="0" smtClean="0"/>
              <a:t>Timeline/Downtime</a:t>
            </a:r>
          </a:p>
          <a:p>
            <a:pPr>
              <a:buClr>
                <a:schemeClr val="bg1"/>
              </a:buClr>
            </a:pPr>
            <a:endParaRPr lang="en-US" dirty="0"/>
          </a:p>
        </p:txBody>
      </p:sp>
      <p:sp>
        <p:nvSpPr>
          <p:cNvPr id="6" name="TextBox 5"/>
          <p:cNvSpPr txBox="1"/>
          <p:nvPr/>
        </p:nvSpPr>
        <p:spPr>
          <a:xfrm>
            <a:off x="6553200" y="5802868"/>
            <a:ext cx="251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baghouse.com</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Photo of baghouse, equipment used to collect dust" title="Baghouse phot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74780" y="2895600"/>
            <a:ext cx="2073920" cy="2782824"/>
          </a:xfrm>
          <a:prstGeom prst="rect">
            <a:avLst/>
          </a:prstGeom>
        </p:spPr>
      </p:pic>
    </p:spTree>
    <p:extLst>
      <p:ext uri="{BB962C8B-B14F-4D97-AF65-F5344CB8AC3E}">
        <p14:creationId xmlns:p14="http://schemas.microsoft.com/office/powerpoint/2010/main" val="12431404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What are the important preventive maintenance in grain handling and processing industry?</a:t>
            </a:r>
          </a:p>
          <a:p>
            <a:pPr>
              <a:buClrTx/>
            </a:pPr>
            <a:r>
              <a:rPr lang="en-US" dirty="0" smtClean="0"/>
              <a:t>Why we should conduct preventive maintenance?</a:t>
            </a: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t>Preventive Maintenance</a:t>
            </a:r>
            <a:endParaRPr lang="en-US" dirty="0"/>
          </a:p>
        </p:txBody>
      </p:sp>
    </p:spTree>
    <p:extLst>
      <p:ext uri="{BB962C8B-B14F-4D97-AF65-F5344CB8AC3E}">
        <p14:creationId xmlns:p14="http://schemas.microsoft.com/office/powerpoint/2010/main" val="10869302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Preventive Precaution – </a:t>
            </a:r>
            <a:br>
              <a:rPr lang="en-US" dirty="0" smtClean="0"/>
            </a:br>
            <a:r>
              <a:rPr lang="en-US" dirty="0" smtClean="0"/>
              <a:t>Ignition Control</a:t>
            </a:r>
            <a:endParaRPr lang="en-US" dirty="0"/>
          </a:p>
        </p:txBody>
      </p:sp>
      <p:sp>
        <p:nvSpPr>
          <p:cNvPr id="6" name="Content Placeholder 5"/>
          <p:cNvSpPr>
            <a:spLocks noGrp="1"/>
          </p:cNvSpPr>
          <p:nvPr>
            <p:ph idx="1"/>
          </p:nvPr>
        </p:nvSpPr>
        <p:spPr>
          <a:xfrm>
            <a:off x="457200" y="1676400"/>
            <a:ext cx="8229600" cy="4191000"/>
          </a:xfrm>
        </p:spPr>
        <p:txBody>
          <a:bodyPr>
            <a:normAutofit lnSpcReduction="10000"/>
          </a:bodyPr>
          <a:lstStyle/>
          <a:p>
            <a:pPr>
              <a:buClr>
                <a:schemeClr val="bg1"/>
              </a:buClr>
            </a:pPr>
            <a:r>
              <a:rPr lang="en-US" dirty="0" smtClean="0"/>
              <a:t>Prohibit smoking, open flames and control sparks</a:t>
            </a:r>
          </a:p>
          <a:p>
            <a:pPr lvl="1">
              <a:buClr>
                <a:schemeClr val="bg1"/>
              </a:buClr>
            </a:pPr>
            <a:r>
              <a:rPr lang="en-US" dirty="0" smtClean="0"/>
              <a:t>Consider zero tolerance policy</a:t>
            </a:r>
          </a:p>
          <a:p>
            <a:pPr>
              <a:buClr>
                <a:schemeClr val="bg1"/>
              </a:buClr>
            </a:pPr>
            <a:r>
              <a:rPr lang="en-US" dirty="0" smtClean="0"/>
              <a:t>Control friction and mechanical sparks</a:t>
            </a:r>
          </a:p>
          <a:p>
            <a:pPr>
              <a:buClr>
                <a:schemeClr val="bg1"/>
              </a:buClr>
            </a:pPr>
            <a:r>
              <a:rPr lang="en-US" dirty="0" smtClean="0"/>
              <a:t>Separate heated surfaces/heating systems from dust</a:t>
            </a:r>
          </a:p>
          <a:p>
            <a:pPr>
              <a:buClr>
                <a:schemeClr val="bg1"/>
              </a:buClr>
            </a:pPr>
            <a:r>
              <a:rPr lang="en-US" dirty="0" smtClean="0"/>
              <a:t>Use appropriate electrical equipment and wiring methods</a:t>
            </a:r>
          </a:p>
          <a:p>
            <a:pPr lvl="1">
              <a:buClr>
                <a:schemeClr val="bg1"/>
              </a:buClr>
            </a:pPr>
            <a:r>
              <a:rPr lang="en-US" dirty="0" smtClean="0"/>
              <a:t>Conform to the NFPA standard and  National Electric Code</a:t>
            </a:r>
            <a:endParaRPr lang="en-US" dirty="0"/>
          </a:p>
        </p:txBody>
      </p:sp>
    </p:spTree>
    <p:extLst>
      <p:ext uri="{BB962C8B-B14F-4D97-AF65-F5344CB8AC3E}">
        <p14:creationId xmlns:p14="http://schemas.microsoft.com/office/powerpoint/2010/main" val="23596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lnSpcReduction="10000"/>
          </a:bodyPr>
          <a:lstStyle/>
          <a:p>
            <a:pPr>
              <a:buClrTx/>
            </a:pPr>
            <a:r>
              <a:rPr lang="en-US" dirty="0" smtClean="0"/>
              <a:t>Routine maintenance: Lubrication of bearings, replacing hammermill screens, checking drives, belts, checking oil levels</a:t>
            </a:r>
          </a:p>
          <a:p>
            <a:pPr>
              <a:buClrTx/>
            </a:pPr>
            <a:r>
              <a:rPr lang="en-US" dirty="0" smtClean="0"/>
              <a:t>Emergency maintenance: Unscheduled breakdowns – must be done immediately</a:t>
            </a:r>
          </a:p>
          <a:p>
            <a:pPr>
              <a:buClrTx/>
            </a:pPr>
            <a:r>
              <a:rPr lang="en-US" dirty="0" smtClean="0"/>
              <a:t>Call-in maintenance: Through contractor or millwright service</a:t>
            </a:r>
          </a:p>
          <a:p>
            <a:pPr>
              <a:buClrTx/>
            </a:pPr>
            <a:r>
              <a:rPr lang="en-US" dirty="0" smtClean="0"/>
              <a:t>Preventive maintenance: Scheduled inspections and making adjustments and repairs to equipment; replacement of worn parts prior to failure.</a:t>
            </a:r>
            <a:endParaRPr lang="en-US" dirty="0"/>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Equipment Maintenance</a:t>
            </a:r>
            <a:endParaRPr lang="en-US" dirty="0"/>
          </a:p>
        </p:txBody>
      </p:sp>
    </p:spTree>
    <p:extLst>
      <p:ext uri="{BB962C8B-B14F-4D97-AF65-F5344CB8AC3E}">
        <p14:creationId xmlns:p14="http://schemas.microsoft.com/office/powerpoint/2010/main" val="42431480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All mechanical and electrical equipment must be kept in proper operating condition</a:t>
            </a:r>
          </a:p>
          <a:p>
            <a:pPr>
              <a:buClrTx/>
            </a:pPr>
            <a:r>
              <a:rPr lang="en-US" dirty="0" smtClean="0"/>
              <a:t>Annual inspection of all the equipment</a:t>
            </a:r>
          </a:p>
          <a:p>
            <a:pPr>
              <a:buClrTx/>
            </a:pPr>
            <a:r>
              <a:rPr lang="en-US" dirty="0" smtClean="0"/>
              <a:t>Must be lubricated and maintained according to manufacturer’s recommendations</a:t>
            </a:r>
          </a:p>
          <a:p>
            <a:pPr>
              <a:buClrTx/>
            </a:pPr>
            <a:r>
              <a:rPr lang="en-US" dirty="0" smtClean="0"/>
              <a:t>Malfunctioning equipment must be repaired or removed from service</a:t>
            </a:r>
          </a:p>
          <a:p>
            <a:pPr>
              <a:buClrTx/>
            </a:pPr>
            <a:r>
              <a:rPr lang="en-US" dirty="0" smtClean="0"/>
              <a:t>Date of inspection!</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Preventive Maintenance - continued</a:t>
            </a:r>
            <a:endParaRPr lang="en-US" dirty="0"/>
          </a:p>
        </p:txBody>
      </p:sp>
    </p:spTree>
    <p:extLst>
      <p:ext uri="{BB962C8B-B14F-4D97-AF65-F5344CB8AC3E}">
        <p14:creationId xmlns:p14="http://schemas.microsoft.com/office/powerpoint/2010/main" val="3558058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19100" y="152400"/>
            <a:ext cx="8229600" cy="655638"/>
          </a:xfrm>
        </p:spPr>
        <p:txBody>
          <a:bodyPr>
            <a:normAutofit/>
          </a:bodyPr>
          <a:lstStyle/>
          <a:p>
            <a:r>
              <a:rPr lang="en-US" sz="3200" dirty="0">
                <a:solidFill>
                  <a:schemeClr val="bg1"/>
                </a:solidFill>
              </a:rPr>
              <a:t>Grain Dust Explosions in the U.S.</a:t>
            </a:r>
          </a:p>
        </p:txBody>
      </p:sp>
      <p:sp>
        <p:nvSpPr>
          <p:cNvPr id="7" name="TextBox 6"/>
          <p:cNvSpPr txBox="1"/>
          <p:nvPr/>
        </p:nvSpPr>
        <p:spPr>
          <a:xfrm>
            <a:off x="2117717" y="990600"/>
            <a:ext cx="4832366" cy="369332"/>
          </a:xfrm>
          <a:prstGeom prst="rect">
            <a:avLst/>
          </a:prstGeom>
          <a:noFill/>
        </p:spPr>
        <p:txBody>
          <a:bodyPr wrap="square" rtlCol="0">
            <a:spAutoFit/>
          </a:bodyPr>
          <a:lstStyle/>
          <a:p>
            <a:r>
              <a:rPr lang="en-US" dirty="0">
                <a:solidFill>
                  <a:schemeClr val="bg1"/>
                </a:solidFill>
              </a:rPr>
              <a:t>Source: Ambrose and Sanghi, 2014, World Grain</a:t>
            </a:r>
          </a:p>
        </p:txBody>
      </p:sp>
      <p:pic>
        <p:nvPicPr>
          <p:cNvPr id="3" name="Picture 2" title="Map of locations of grain dust explosions in the United States.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1524000"/>
            <a:ext cx="8082951" cy="4563374"/>
          </a:xfrm>
          <a:prstGeom prst="rect">
            <a:avLst/>
          </a:prstGeom>
        </p:spPr>
      </p:pic>
    </p:spTree>
    <p:extLst>
      <p:ext uri="{BB962C8B-B14F-4D97-AF65-F5344CB8AC3E}">
        <p14:creationId xmlns:p14="http://schemas.microsoft.com/office/powerpoint/2010/main" val="39012469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Principle of operation</a:t>
            </a:r>
          </a:p>
          <a:p>
            <a:pPr>
              <a:buClrTx/>
            </a:pPr>
            <a:r>
              <a:rPr lang="en-US" dirty="0" smtClean="0"/>
              <a:t>Components</a:t>
            </a:r>
          </a:p>
          <a:p>
            <a:pPr>
              <a:buClrTx/>
            </a:pPr>
            <a:r>
              <a:rPr lang="en-US" dirty="0" smtClean="0"/>
              <a:t>Function and characteristics</a:t>
            </a:r>
          </a:p>
          <a:p>
            <a:pPr>
              <a:buClrTx/>
            </a:pPr>
            <a:r>
              <a:rPr lang="en-US" dirty="0" smtClean="0"/>
              <a:t>Linking different equipment</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Equipment Maintenance Components</a:t>
            </a:r>
            <a:endParaRPr lang="en-US" dirty="0"/>
          </a:p>
        </p:txBody>
      </p:sp>
    </p:spTree>
    <p:extLst>
      <p:ext uri="{BB962C8B-B14F-4D97-AF65-F5344CB8AC3E}">
        <p14:creationId xmlns:p14="http://schemas.microsoft.com/office/powerpoint/2010/main" val="36844878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0"/>
            <a:ext cx="8229600" cy="4708525"/>
          </a:xfrm>
        </p:spPr>
        <p:txBody>
          <a:bodyPr/>
          <a:lstStyle/>
          <a:p>
            <a:pPr>
              <a:buClrTx/>
            </a:pPr>
            <a:r>
              <a:rPr lang="en-US" dirty="0" smtClean="0"/>
              <a:t>Equipment list and their specs</a:t>
            </a:r>
          </a:p>
          <a:p>
            <a:pPr>
              <a:buClrTx/>
            </a:pPr>
            <a:r>
              <a:rPr lang="en-US" dirty="0" smtClean="0"/>
              <a:t>Equipment manufacturer</a:t>
            </a:r>
          </a:p>
          <a:p>
            <a:pPr>
              <a:buClrTx/>
            </a:pPr>
            <a:r>
              <a:rPr lang="en-US" dirty="0" smtClean="0"/>
              <a:t>Installation and maintenance manuals</a:t>
            </a:r>
          </a:p>
          <a:p>
            <a:pPr>
              <a:buClrTx/>
            </a:pPr>
            <a:r>
              <a:rPr lang="en-US" dirty="0" smtClean="0"/>
              <a:t>Electrical components and electrician</a:t>
            </a:r>
          </a:p>
          <a:p>
            <a:pPr>
              <a:buClrTx/>
            </a:pPr>
            <a:r>
              <a:rPr lang="en-US" dirty="0" smtClean="0"/>
              <a:t>Suppliers of components</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Equipment Maintenance Components - continued</a:t>
            </a:r>
            <a:endParaRPr lang="en-US" dirty="0"/>
          </a:p>
        </p:txBody>
      </p:sp>
    </p:spTree>
    <p:extLst>
      <p:ext uri="{BB962C8B-B14F-4D97-AF65-F5344CB8AC3E}">
        <p14:creationId xmlns:p14="http://schemas.microsoft.com/office/powerpoint/2010/main" val="31161711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Perform Maintenance in Equipment</a:t>
            </a:r>
            <a:endParaRPr lang="en-US" dirty="0"/>
          </a:p>
        </p:txBody>
      </p:sp>
      <p:sp>
        <p:nvSpPr>
          <p:cNvPr id="6" name="TextBox 5"/>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Hole in cyclone will impact its ability to separate dust" title="Hole in cycl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981200"/>
            <a:ext cx="2819400" cy="3733800"/>
          </a:xfrm>
          <a:prstGeom prst="rect">
            <a:avLst/>
          </a:prstGeom>
        </p:spPr>
      </p:pic>
      <p:pic>
        <p:nvPicPr>
          <p:cNvPr id="4" name="Picture 3" descr="Opening in bucket elevator leg will cause leaking grain and dust" title="open bucket elevator l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903288"/>
            <a:ext cx="2958957" cy="3811712"/>
          </a:xfrm>
          <a:prstGeom prst="rect">
            <a:avLst/>
          </a:prstGeom>
        </p:spPr>
      </p:pic>
    </p:spTree>
    <p:extLst>
      <p:ext uri="{BB962C8B-B14F-4D97-AF65-F5344CB8AC3E}">
        <p14:creationId xmlns:p14="http://schemas.microsoft.com/office/powerpoint/2010/main" val="17180751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Avoid Possible </a:t>
            </a:r>
            <a:r>
              <a:rPr lang="en-US" dirty="0"/>
              <a:t>H</a:t>
            </a:r>
            <a:r>
              <a:rPr lang="en-US" dirty="0" smtClean="0"/>
              <a:t>azards</a:t>
            </a:r>
            <a:endParaRPr lang="en-US" dirty="0"/>
          </a:p>
        </p:txBody>
      </p:sp>
      <p:sp>
        <p:nvSpPr>
          <p:cNvPr id="5" name="TextBox 4"/>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Avoid using duct tape to fix hole in screw conveyor" title="Conveyor fixed with duct ta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00200"/>
            <a:ext cx="5249333" cy="3962400"/>
          </a:xfrm>
          <a:prstGeom prst="rect">
            <a:avLst/>
          </a:prstGeom>
        </p:spPr>
      </p:pic>
    </p:spTree>
    <p:extLst>
      <p:ext uri="{BB962C8B-B14F-4D97-AF65-F5344CB8AC3E}">
        <p14:creationId xmlns:p14="http://schemas.microsoft.com/office/powerpoint/2010/main" val="29320354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Avoid Possible Hazards - continued</a:t>
            </a:r>
            <a:endParaRPr lang="en-US" dirty="0"/>
          </a:p>
        </p:txBody>
      </p:sp>
      <p:sp>
        <p:nvSpPr>
          <p:cNvPr id="5" name="TextBox 4"/>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Photo shows plastic bag covering hole in screw conveyor below a hopper. " title="Plastic bag over convey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839" y="1708364"/>
            <a:ext cx="5219700" cy="3911600"/>
          </a:xfrm>
          <a:prstGeom prst="rect">
            <a:avLst/>
          </a:prstGeom>
        </p:spPr>
      </p:pic>
    </p:spTree>
    <p:extLst>
      <p:ext uri="{BB962C8B-B14F-4D97-AF65-F5344CB8AC3E}">
        <p14:creationId xmlns:p14="http://schemas.microsoft.com/office/powerpoint/2010/main" val="33925003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fontScale="92500" lnSpcReduction="10000"/>
          </a:bodyPr>
          <a:lstStyle/>
          <a:p>
            <a:pPr>
              <a:buClrTx/>
            </a:pPr>
            <a:r>
              <a:rPr lang="en-US" dirty="0" smtClean="0"/>
              <a:t>Lockout/tag out program</a:t>
            </a:r>
          </a:p>
          <a:p>
            <a:pPr>
              <a:buClrTx/>
            </a:pPr>
            <a:r>
              <a:rPr lang="en-US" dirty="0" smtClean="0"/>
              <a:t>Report broken/defective electrical equipment</a:t>
            </a:r>
          </a:p>
          <a:p>
            <a:pPr>
              <a:buClrTx/>
            </a:pPr>
            <a:r>
              <a:rPr lang="en-US" dirty="0" smtClean="0"/>
              <a:t>Reset a circuit breaker only once</a:t>
            </a:r>
          </a:p>
          <a:p>
            <a:pPr>
              <a:buClrTx/>
            </a:pPr>
            <a:r>
              <a:rPr lang="en-US" dirty="0" smtClean="0"/>
              <a:t>Do not bypass fuses</a:t>
            </a:r>
          </a:p>
          <a:p>
            <a:pPr>
              <a:buClrTx/>
            </a:pPr>
            <a:r>
              <a:rPr lang="en-US" dirty="0" smtClean="0"/>
              <a:t>Do not use metal ladders around electrical equipment</a:t>
            </a:r>
          </a:p>
          <a:p>
            <a:pPr>
              <a:buClrTx/>
            </a:pPr>
            <a:r>
              <a:rPr lang="en-US" dirty="0" smtClean="0"/>
              <a:t>Ground all electrical equipment</a:t>
            </a:r>
          </a:p>
          <a:p>
            <a:pPr>
              <a:buClrTx/>
            </a:pPr>
            <a:r>
              <a:rPr lang="en-US" dirty="0" smtClean="0"/>
              <a:t>Do not overload electrical </a:t>
            </a:r>
            <a:r>
              <a:rPr lang="en-US" dirty="0"/>
              <a:t>circuits</a:t>
            </a:r>
            <a:endParaRPr lang="en-US" dirty="0" smtClean="0"/>
          </a:p>
          <a:p>
            <a:pPr>
              <a:buClrTx/>
            </a:pPr>
            <a:r>
              <a:rPr lang="en-US" dirty="0" smtClean="0"/>
              <a:t>The </a:t>
            </a:r>
            <a:r>
              <a:rPr lang="en-US" dirty="0"/>
              <a:t>resistance to ground in the wire should be less than 10</a:t>
            </a:r>
            <a:r>
              <a:rPr lang="en-US" baseline="30000" dirty="0"/>
              <a:t>6</a:t>
            </a:r>
            <a:r>
              <a:rPr lang="en-US" dirty="0"/>
              <a:t> ohms (NFPA 77 – Recommended practice on static electricity</a:t>
            </a:r>
            <a:r>
              <a:rPr lang="en-US" dirty="0" smtClean="0"/>
              <a:t>)</a:t>
            </a:r>
            <a:endParaRPr lang="en-US" dirty="0"/>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Electrical Hazards</a:t>
            </a:r>
            <a:endParaRPr lang="en-US" dirty="0"/>
          </a:p>
        </p:txBody>
      </p:sp>
    </p:spTree>
    <p:extLst>
      <p:ext uri="{BB962C8B-B14F-4D97-AF65-F5344CB8AC3E}">
        <p14:creationId xmlns:p14="http://schemas.microsoft.com/office/powerpoint/2010/main" val="31819136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381000" y="2133600"/>
            <a:ext cx="3048000" cy="2903538"/>
          </a:xfrm>
        </p:spPr>
        <p:txBody>
          <a:bodyPr/>
          <a:lstStyle/>
          <a:p>
            <a:pPr>
              <a:buClrTx/>
              <a:buFont typeface="Wingdings" panose="05000000000000000000" pitchFamily="2" charset="2"/>
              <a:buChar char="§"/>
            </a:pPr>
            <a:r>
              <a:rPr lang="en-US" dirty="0"/>
              <a:t>Manual</a:t>
            </a:r>
          </a:p>
          <a:p>
            <a:pPr>
              <a:buClrTx/>
              <a:buFont typeface="Wingdings" panose="05000000000000000000" pitchFamily="2" charset="2"/>
              <a:buChar char="§"/>
            </a:pPr>
            <a:r>
              <a:rPr lang="en-US" dirty="0"/>
              <a:t>Gravity</a:t>
            </a:r>
          </a:p>
          <a:p>
            <a:pPr>
              <a:buClrTx/>
              <a:buFont typeface="Wingdings" panose="05000000000000000000" pitchFamily="2" charset="2"/>
              <a:buChar char="§"/>
            </a:pPr>
            <a:r>
              <a:rPr lang="en-US" dirty="0"/>
              <a:t>Mechanical</a:t>
            </a:r>
          </a:p>
          <a:p>
            <a:pPr>
              <a:buClrTx/>
              <a:buFont typeface="Wingdings" panose="05000000000000000000" pitchFamily="2" charset="2"/>
              <a:buChar char="§"/>
            </a:pPr>
            <a:r>
              <a:rPr lang="en-US" dirty="0"/>
              <a:t>Pneumatic</a:t>
            </a:r>
          </a:p>
          <a:p>
            <a:pPr>
              <a:buClrTx/>
              <a:buFont typeface="Wingdings" panose="05000000000000000000" pitchFamily="2" charset="2"/>
              <a:buChar char="§"/>
            </a:pPr>
            <a:endParaRPr lang="en-US" dirty="0"/>
          </a:p>
        </p:txBody>
      </p:sp>
      <p:sp>
        <p:nvSpPr>
          <p:cNvPr id="4098" name="Title 3"/>
          <p:cNvSpPr>
            <a:spLocks noGrp="1"/>
          </p:cNvSpPr>
          <p:nvPr>
            <p:ph type="title" idx="4294967295"/>
          </p:nvPr>
        </p:nvSpPr>
        <p:spPr>
          <a:xfrm>
            <a:off x="304800" y="381000"/>
            <a:ext cx="8229600" cy="1143000"/>
          </a:xfrm>
        </p:spPr>
        <p:txBody>
          <a:bodyPr/>
          <a:lstStyle/>
          <a:p>
            <a:pPr eaLnBrk="1" hangingPunct="1"/>
            <a:r>
              <a:rPr lang="en-US" b="1" dirty="0" smtClean="0"/>
              <a:t>Material Handling Techniques</a:t>
            </a:r>
          </a:p>
        </p:txBody>
      </p:sp>
      <p:pic>
        <p:nvPicPr>
          <p:cNvPr id="3" name="Picture 2" descr="Photo of grain handling system" title="grain handling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981200"/>
            <a:ext cx="4694836" cy="3124200"/>
          </a:xfrm>
          <a:prstGeom prst="rect">
            <a:avLst/>
          </a:prstGeom>
        </p:spPr>
      </p:pic>
    </p:spTree>
    <p:extLst>
      <p:ext uri="{BB962C8B-B14F-4D97-AF65-F5344CB8AC3E}">
        <p14:creationId xmlns:p14="http://schemas.microsoft.com/office/powerpoint/2010/main" val="16544629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r>
              <a:rPr lang="en-US" b="1" dirty="0" smtClean="0"/>
              <a:t>Spouting</a:t>
            </a:r>
          </a:p>
        </p:txBody>
      </p:sp>
      <p:sp>
        <p:nvSpPr>
          <p:cNvPr id="7" name="Content Placeholder 6"/>
          <p:cNvSpPr>
            <a:spLocks noGrp="1"/>
          </p:cNvSpPr>
          <p:nvPr>
            <p:ph sz="half" idx="1"/>
          </p:nvPr>
        </p:nvSpPr>
        <p:spPr>
          <a:xfrm>
            <a:off x="4299045" y="1545608"/>
            <a:ext cx="4540155" cy="4525963"/>
          </a:xfrm>
        </p:spPr>
        <p:txBody>
          <a:bodyPr rtlCol="0">
            <a:normAutofit/>
          </a:bodyPr>
          <a:lstStyle/>
          <a:p>
            <a:pPr eaLnBrk="1" fontAlgn="auto" hangingPunct="1">
              <a:spcAft>
                <a:spcPts val="0"/>
              </a:spcAft>
              <a:buClrTx/>
              <a:buFont typeface="Arial" pitchFamily="34" charset="0"/>
              <a:buChar char="•"/>
              <a:defRPr/>
            </a:pPr>
            <a:r>
              <a:rPr lang="en-US" dirty="0" smtClean="0"/>
              <a:t>Spouting must be steep enough for the material being conveyed to slide down the spout.</a:t>
            </a:r>
          </a:p>
          <a:p>
            <a:pPr eaLnBrk="1" fontAlgn="auto" hangingPunct="1">
              <a:spcAft>
                <a:spcPts val="0"/>
              </a:spcAft>
              <a:buClrTx/>
              <a:buFont typeface="Arial" pitchFamily="34" charset="0"/>
              <a:buChar char="•"/>
              <a:defRPr/>
            </a:pPr>
            <a:r>
              <a:rPr lang="en-US" dirty="0" smtClean="0"/>
              <a:t>Spout must be of adequate size to convey materials at the rate required.</a:t>
            </a:r>
          </a:p>
          <a:p>
            <a:pPr eaLnBrk="1" fontAlgn="auto" hangingPunct="1">
              <a:spcAft>
                <a:spcPts val="0"/>
              </a:spcAft>
              <a:buClrTx/>
              <a:buFont typeface="Arial" pitchFamily="34" charset="0"/>
              <a:buChar char="•"/>
              <a:defRPr/>
            </a:pPr>
            <a:endParaRPr lang="en-US" dirty="0" smtClean="0"/>
          </a:p>
          <a:p>
            <a:pPr eaLnBrk="1" fontAlgn="auto" hangingPunct="1">
              <a:spcAft>
                <a:spcPts val="0"/>
              </a:spcAft>
              <a:buClrTx/>
              <a:buFont typeface="Arial" pitchFamily="34" charset="0"/>
              <a:buNone/>
              <a:defRPr/>
            </a:pPr>
            <a:endParaRPr lang="en-US" dirty="0" smtClean="0"/>
          </a:p>
          <a:p>
            <a:pPr eaLnBrk="1" fontAlgn="auto" hangingPunct="1">
              <a:spcAft>
                <a:spcPts val="0"/>
              </a:spcAft>
              <a:buClrTx/>
              <a:buFont typeface="Arial" pitchFamily="34" charset="0"/>
              <a:buChar char="•"/>
              <a:defRPr/>
            </a:pPr>
            <a:endParaRPr lang="en-US" dirty="0" smtClean="0"/>
          </a:p>
          <a:p>
            <a:pPr eaLnBrk="1" fontAlgn="auto" hangingPunct="1">
              <a:spcAft>
                <a:spcPts val="0"/>
              </a:spcAft>
              <a:buClrTx/>
              <a:buFont typeface="Arial" pitchFamily="34" charset="0"/>
              <a:buChar char="•"/>
              <a:defRPr/>
            </a:pPr>
            <a:endParaRPr lang="en-US" dirty="0" smtClean="0"/>
          </a:p>
        </p:txBody>
      </p:sp>
      <p:pic>
        <p:nvPicPr>
          <p:cNvPr id="2" name="Picture 1" title="Plant Lay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400"/>
            <a:ext cx="3586348" cy="4845132"/>
          </a:xfrm>
          <a:prstGeom prst="rect">
            <a:avLst/>
          </a:prstGeom>
        </p:spPr>
      </p:pic>
    </p:spTree>
    <p:extLst>
      <p:ext uri="{BB962C8B-B14F-4D97-AF65-F5344CB8AC3E}">
        <p14:creationId xmlns:p14="http://schemas.microsoft.com/office/powerpoint/2010/main" val="29825023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609600" y="1600200"/>
            <a:ext cx="8534400" cy="4525963"/>
          </a:xfrm>
        </p:spPr>
        <p:txBody>
          <a:bodyPr rtlCol="0">
            <a:normAutofit fontScale="92500" lnSpcReduction="10000"/>
          </a:bodyPr>
          <a:lstStyle/>
          <a:p>
            <a:pPr eaLnBrk="1" fontAlgn="auto" hangingPunct="1">
              <a:spcAft>
                <a:spcPts val="0"/>
              </a:spcAft>
              <a:buFont typeface="Arial" pitchFamily="34" charset="0"/>
              <a:buNone/>
              <a:defRPr/>
            </a:pPr>
            <a:r>
              <a:rPr lang="en-US" dirty="0" smtClean="0"/>
              <a:t>Recommended Minimum Spout Slopes (Industry Practice):</a:t>
            </a:r>
          </a:p>
          <a:p>
            <a:pPr eaLnBrk="1" fontAlgn="auto" hangingPunct="1">
              <a:spcAft>
                <a:spcPts val="0"/>
              </a:spcAft>
              <a:buFont typeface="Arial" pitchFamily="34" charset="0"/>
              <a:buChar char="•"/>
              <a:defRPr/>
            </a:pPr>
            <a:r>
              <a:rPr lang="en-US" dirty="0" smtClean="0"/>
              <a:t>Whole Grains</a:t>
            </a:r>
          </a:p>
          <a:p>
            <a:pPr marL="457200" lvl="1" indent="0" eaLnBrk="1" fontAlgn="auto" hangingPunct="1">
              <a:spcAft>
                <a:spcPts val="0"/>
              </a:spcAft>
              <a:buNone/>
              <a:defRPr/>
            </a:pPr>
            <a:r>
              <a:rPr lang="en-US" dirty="0" smtClean="0"/>
              <a:t>A. Dry Grain         		40 deg.</a:t>
            </a:r>
          </a:p>
          <a:p>
            <a:pPr marL="457200" lvl="1" indent="0" eaLnBrk="1" fontAlgn="auto" hangingPunct="1">
              <a:spcAft>
                <a:spcPts val="0"/>
              </a:spcAft>
              <a:buNone/>
              <a:defRPr/>
            </a:pPr>
            <a:r>
              <a:rPr lang="en-US" dirty="0" smtClean="0"/>
              <a:t>B. Wet Grain         		45 deg.</a:t>
            </a:r>
          </a:p>
          <a:p>
            <a:pPr eaLnBrk="1" fontAlgn="auto" hangingPunct="1">
              <a:spcAft>
                <a:spcPts val="0"/>
              </a:spcAft>
              <a:buFont typeface="Arial" pitchFamily="34" charset="0"/>
              <a:buChar char="•"/>
              <a:defRPr/>
            </a:pPr>
            <a:r>
              <a:rPr lang="en-US" dirty="0" smtClean="0"/>
              <a:t>Ingredients</a:t>
            </a:r>
          </a:p>
          <a:p>
            <a:pPr marL="457200" lvl="1" indent="0" eaLnBrk="1" fontAlgn="auto" hangingPunct="1">
              <a:spcAft>
                <a:spcPts val="0"/>
              </a:spcAft>
              <a:buNone/>
              <a:defRPr/>
            </a:pPr>
            <a:r>
              <a:rPr lang="en-US" dirty="0" smtClean="0"/>
              <a:t>C. Free Flowing 		50 deg.</a:t>
            </a:r>
          </a:p>
          <a:p>
            <a:pPr marL="457200" lvl="1" indent="0" eaLnBrk="1" fontAlgn="auto" hangingPunct="1">
              <a:spcAft>
                <a:spcPts val="0"/>
              </a:spcAft>
              <a:buNone/>
              <a:defRPr/>
            </a:pPr>
            <a:r>
              <a:rPr lang="en-US" dirty="0" smtClean="0"/>
              <a:t>D. Difficult Flowing 	60 deg.</a:t>
            </a:r>
          </a:p>
          <a:p>
            <a:pPr eaLnBrk="1" fontAlgn="auto" hangingPunct="1">
              <a:spcAft>
                <a:spcPts val="0"/>
              </a:spcAft>
              <a:buFont typeface="Arial" pitchFamily="34" charset="0"/>
              <a:buChar char="•"/>
              <a:defRPr/>
            </a:pPr>
            <a:r>
              <a:rPr lang="en-US" dirty="0" smtClean="0"/>
              <a:t>Feed</a:t>
            </a:r>
          </a:p>
          <a:p>
            <a:pPr marL="457200" lvl="1" indent="0" eaLnBrk="1" fontAlgn="auto" hangingPunct="1">
              <a:spcAft>
                <a:spcPts val="0"/>
              </a:spcAft>
              <a:buNone/>
              <a:defRPr/>
            </a:pPr>
            <a:r>
              <a:rPr lang="en-US" dirty="0" smtClean="0"/>
              <a:t>E. Mash Types		50 deg.</a:t>
            </a:r>
          </a:p>
          <a:p>
            <a:pPr marL="457200" lvl="1" indent="0" eaLnBrk="1" fontAlgn="auto" hangingPunct="1">
              <a:spcAft>
                <a:spcPts val="0"/>
              </a:spcAft>
              <a:buNone/>
              <a:defRPr/>
            </a:pPr>
            <a:r>
              <a:rPr lang="en-US" dirty="0" smtClean="0"/>
              <a:t>F. Pellets			45 deg.</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5122" name="Title 4"/>
          <p:cNvSpPr>
            <a:spLocks noGrp="1"/>
          </p:cNvSpPr>
          <p:nvPr>
            <p:ph type="title" idx="4294967295"/>
          </p:nvPr>
        </p:nvSpPr>
        <p:spPr>
          <a:xfrm>
            <a:off x="0" y="274638"/>
            <a:ext cx="8229600" cy="1143000"/>
          </a:xfrm>
        </p:spPr>
        <p:txBody>
          <a:bodyPr/>
          <a:lstStyle/>
          <a:p>
            <a:pPr eaLnBrk="1" hangingPunct="1"/>
            <a:r>
              <a:rPr lang="en-US" b="1" dirty="0" smtClean="0"/>
              <a:t>Spouting Types and Sizes</a:t>
            </a:r>
          </a:p>
        </p:txBody>
      </p:sp>
      <p:cxnSp>
        <p:nvCxnSpPr>
          <p:cNvPr id="8" name="Straight Connector 7" descr="plane illustrates angle of spout slope" title="horizontal plane"/>
          <p:cNvCxnSpPr/>
          <p:nvPr/>
        </p:nvCxnSpPr>
        <p:spPr>
          <a:xfrm rot="10800000">
            <a:off x="5867400" y="48006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descr="Slope of spout should be at least 40 degrees" title="spout"/>
          <p:cNvSpPr/>
          <p:nvPr/>
        </p:nvSpPr>
        <p:spPr>
          <a:xfrm rot="-2400000">
            <a:off x="7188200" y="2033588"/>
            <a:ext cx="171450" cy="393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sp>
        <p:nvSpPr>
          <p:cNvPr id="12" name="Arc 11" descr="Illustrates the slope angle of the spout. " title="Slope angle"/>
          <p:cNvSpPr/>
          <p:nvPr/>
        </p:nvSpPr>
        <p:spPr>
          <a:xfrm flipH="1">
            <a:off x="6934200" y="4267200"/>
            <a:ext cx="914400" cy="1066800"/>
          </a:xfrm>
          <a:prstGeom prst="arc">
            <a:avLst>
              <a:gd name="adj1" fmla="val 16200000"/>
              <a:gd name="adj2" fmla="val 21239459"/>
            </a:avLst>
          </a:prstGeom>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sp>
        <p:nvSpPr>
          <p:cNvPr id="5127" name="TextBox 12"/>
          <p:cNvSpPr txBox="1">
            <a:spLocks noChangeArrowheads="1"/>
          </p:cNvSpPr>
          <p:nvPr/>
        </p:nvSpPr>
        <p:spPr bwMode="auto">
          <a:xfrm>
            <a:off x="6172200" y="3886200"/>
            <a:ext cx="728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itchFamily="34" charset="0"/>
                <a:ea typeface="+mn-ea"/>
                <a:cs typeface="Arial" charset="0"/>
              </a:rPr>
              <a:t>Slope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itchFamily="34" charset="0"/>
                <a:ea typeface="+mn-ea"/>
                <a:cs typeface="Arial" charset="0"/>
              </a:rPr>
              <a:t>Angle</a:t>
            </a:r>
          </a:p>
        </p:txBody>
      </p:sp>
      <p:cxnSp>
        <p:nvCxnSpPr>
          <p:cNvPr id="15" name="Straight Arrow Connector 14" descr="Arrow shows slope angle of spout. " title="arrow"/>
          <p:cNvCxnSpPr>
            <a:stCxn id="5127" idx="3"/>
          </p:cNvCxnSpPr>
          <p:nvPr/>
        </p:nvCxnSpPr>
        <p:spPr>
          <a:xfrm>
            <a:off x="6900863" y="4210050"/>
            <a:ext cx="338137" cy="361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9" name="TextBox 15"/>
          <p:cNvSpPr txBox="1">
            <a:spLocks noChangeArrowheads="1"/>
          </p:cNvSpPr>
          <p:nvPr/>
        </p:nvSpPr>
        <p:spPr bwMode="auto">
          <a:xfrm>
            <a:off x="5943600" y="4876800"/>
            <a:ext cx="172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itchFamily="34" charset="0"/>
                <a:ea typeface="+mn-ea"/>
                <a:cs typeface="Arial" charset="0"/>
              </a:rPr>
              <a:t>Horizontal Plane</a:t>
            </a:r>
          </a:p>
        </p:txBody>
      </p:sp>
      <p:sp>
        <p:nvSpPr>
          <p:cNvPr id="5130" name="TextBox 16"/>
          <p:cNvSpPr txBox="1">
            <a:spLocks noChangeArrowheads="1"/>
          </p:cNvSpPr>
          <p:nvPr/>
        </p:nvSpPr>
        <p:spPr bwMode="auto">
          <a:xfrm>
            <a:off x="7239000" y="30480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Spout</a:t>
            </a:r>
          </a:p>
        </p:txBody>
      </p:sp>
      <p:cxnSp>
        <p:nvCxnSpPr>
          <p:cNvPr id="19" name="Straight Arrow Connector 18" descr="Arrow illustrates spout slope. " title="arrow"/>
          <p:cNvCxnSpPr/>
          <p:nvPr/>
        </p:nvCxnSpPr>
        <p:spPr>
          <a:xfrm rot="5400000">
            <a:off x="7315200" y="3505200"/>
            <a:ext cx="381000" cy="228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2326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317625"/>
            <a:ext cx="8229600" cy="4525963"/>
          </a:xfrm>
        </p:spPr>
        <p:txBody>
          <a:bodyPr>
            <a:normAutofit/>
          </a:bodyPr>
          <a:lstStyle/>
          <a:p>
            <a:pPr lvl="1">
              <a:buClrTx/>
              <a:buFont typeface="Arial" panose="020B0604020202020204" pitchFamily="34" charset="0"/>
              <a:buChar char="•"/>
            </a:pPr>
            <a:r>
              <a:rPr lang="en-US" dirty="0" smtClean="0"/>
              <a:t>Designed to relieve or stop if the discharge end is plugged</a:t>
            </a:r>
          </a:p>
          <a:p>
            <a:pPr lvl="1">
              <a:buClrTx/>
              <a:buFont typeface="Arial" panose="020B0604020202020204" pitchFamily="34" charset="0"/>
              <a:buChar char="•"/>
            </a:pPr>
            <a:r>
              <a:rPr lang="en-US" dirty="0" smtClean="0"/>
              <a:t>Dust tight spouts</a:t>
            </a:r>
          </a:p>
          <a:p>
            <a:pPr lvl="1">
              <a:buClrTx/>
              <a:buFont typeface="Arial" panose="020B0604020202020204" pitchFamily="34" charset="0"/>
              <a:buChar char="•"/>
            </a:pPr>
            <a:r>
              <a:rPr lang="en-US" dirty="0" smtClean="0"/>
              <a:t>Spouts – lining at impact points and </a:t>
            </a:r>
            <a:br>
              <a:rPr lang="en-US" dirty="0" smtClean="0"/>
            </a:br>
            <a:r>
              <a:rPr lang="en-US" dirty="0" smtClean="0"/>
              <a:t>on wear surfaces</a:t>
            </a:r>
          </a:p>
          <a:p>
            <a:pPr lvl="1">
              <a:buClrTx/>
            </a:pPr>
            <a:endParaRPr lang="en-US" dirty="0" smtClean="0"/>
          </a:p>
        </p:txBody>
      </p:sp>
      <p:sp>
        <p:nvSpPr>
          <p:cNvPr id="5" name="Title 4"/>
          <p:cNvSpPr>
            <a:spLocks noGrp="1"/>
          </p:cNvSpPr>
          <p:nvPr>
            <p:ph type="title" idx="4294967295"/>
          </p:nvPr>
        </p:nvSpPr>
        <p:spPr>
          <a:xfrm>
            <a:off x="0" y="274638"/>
            <a:ext cx="8229600" cy="1143000"/>
          </a:xfrm>
        </p:spPr>
        <p:txBody>
          <a:bodyPr>
            <a:normAutofit/>
          </a:bodyPr>
          <a:lstStyle/>
          <a:p>
            <a:r>
              <a:rPr lang="en-US" dirty="0" smtClean="0"/>
              <a:t>Spouts</a:t>
            </a:r>
            <a:endParaRPr lang="en-US" dirty="0"/>
          </a:p>
        </p:txBody>
      </p:sp>
      <p:pic>
        <p:nvPicPr>
          <p:cNvPr id="2" name="Picture 1" descr="Photo of dust collection system" title="dust collection syste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 y="3886200"/>
            <a:ext cx="2895600" cy="2171700"/>
          </a:xfrm>
          <a:prstGeom prst="rect">
            <a:avLst/>
          </a:prstGeom>
        </p:spPr>
      </p:pic>
      <p:pic>
        <p:nvPicPr>
          <p:cNvPr id="3" name="Picture 2" descr="Photo of dust collection system" title="dust collection system"/>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3400" y="3440003"/>
            <a:ext cx="1880191" cy="2506920"/>
          </a:xfrm>
          <a:prstGeom prst="rect">
            <a:avLst/>
          </a:prstGeom>
        </p:spPr>
      </p:pic>
      <p:pic>
        <p:nvPicPr>
          <p:cNvPr id="7" name="Picture 6" descr="Photo of dust collection system" title="dust collection system"/>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010400" y="2874114"/>
            <a:ext cx="1741377" cy="3048000"/>
          </a:xfrm>
          <a:prstGeom prst="rect">
            <a:avLst/>
          </a:prstGeom>
        </p:spPr>
      </p:pic>
      <p:sp>
        <p:nvSpPr>
          <p:cNvPr id="9" name="TextBox 8"/>
          <p:cNvSpPr txBox="1"/>
          <p:nvPr/>
        </p:nvSpPr>
        <p:spPr>
          <a:xfrm>
            <a:off x="7546754" y="6172200"/>
            <a:ext cx="12050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Photos: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4214361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Grain Dust Explosions in the </a:t>
            </a:r>
            <a:r>
              <a:rPr lang="en-US" sz="3200" dirty="0" smtClean="0">
                <a:solidFill>
                  <a:schemeClr val="bg1"/>
                </a:solidFill>
              </a:rPr>
              <a:t>U.S.</a:t>
            </a:r>
            <a:br>
              <a:rPr lang="en-US" sz="3200" dirty="0" smtClean="0">
                <a:solidFill>
                  <a:schemeClr val="bg1"/>
                </a:solidFill>
              </a:rPr>
            </a:br>
            <a:r>
              <a:rPr lang="en-US" sz="3200" dirty="0" smtClean="0">
                <a:solidFill>
                  <a:schemeClr val="bg1"/>
                </a:solidFill>
              </a:rPr>
              <a:t>2007 - 2016 </a:t>
            </a:r>
            <a:endParaRPr lang="en-US" sz="3200" dirty="0">
              <a:solidFill>
                <a:schemeClr val="bg1"/>
              </a:solidFill>
            </a:endParaRPr>
          </a:p>
        </p:txBody>
      </p:sp>
      <p:sp>
        <p:nvSpPr>
          <p:cNvPr id="8" name="TextBox 7"/>
          <p:cNvSpPr txBox="1"/>
          <p:nvPr/>
        </p:nvSpPr>
        <p:spPr>
          <a:xfrm>
            <a:off x="5181600" y="5486400"/>
            <a:ext cx="3048000" cy="369332"/>
          </a:xfrm>
          <a:prstGeom prst="rect">
            <a:avLst/>
          </a:prstGeom>
          <a:noFill/>
        </p:spPr>
        <p:txBody>
          <a:bodyPr wrap="square" rtlCol="0">
            <a:spAutoFit/>
          </a:bodyPr>
          <a:lstStyle/>
          <a:p>
            <a:r>
              <a:rPr lang="en-US" dirty="0">
                <a:solidFill>
                  <a:schemeClr val="bg1"/>
                </a:solidFill>
              </a:rPr>
              <a:t>Source: Ambrose, </a:t>
            </a:r>
            <a:r>
              <a:rPr lang="en-US" dirty="0" smtClean="0">
                <a:solidFill>
                  <a:schemeClr val="bg1"/>
                </a:solidFill>
              </a:rPr>
              <a:t>2017</a:t>
            </a:r>
            <a:endParaRPr lang="en-US" dirty="0">
              <a:solidFill>
                <a:schemeClr val="bg1"/>
              </a:solidFill>
            </a:endParaRPr>
          </a:p>
        </p:txBody>
      </p:sp>
      <p:pic>
        <p:nvPicPr>
          <p:cNvPr id="2" name="Picture 1" descr="The number of explosions remains steady and injuries and fatalities are also noted in many cases. This is true even when total explosions are down, as in 2016. With only 5 explosions observed in 2016, 3 of these had fatalities. &#10;Grain dust explosions are dangerous!" title="Grain dust explosions in the U.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 y="1981200"/>
            <a:ext cx="7470183" cy="3549112"/>
          </a:xfrm>
          <a:prstGeom prst="rect">
            <a:avLst/>
          </a:prstGeom>
        </p:spPr>
      </p:pic>
    </p:spTree>
    <p:extLst>
      <p:ext uri="{BB962C8B-B14F-4D97-AF65-F5344CB8AC3E}">
        <p14:creationId xmlns:p14="http://schemas.microsoft.com/office/powerpoint/2010/main" val="12596787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524000"/>
            <a:ext cx="8229600" cy="4708525"/>
          </a:xfrm>
        </p:spPr>
        <p:txBody>
          <a:bodyPr rtlCol="0">
            <a:normAutofit/>
          </a:bodyPr>
          <a:lstStyle/>
          <a:p>
            <a:pPr eaLnBrk="1" fontAlgn="auto" hangingPunct="1">
              <a:spcAft>
                <a:spcPts val="0"/>
              </a:spcAft>
              <a:buClrTx/>
              <a:buFont typeface="Arial" pitchFamily="34" charset="0"/>
              <a:buChar char="•"/>
              <a:defRPr/>
            </a:pPr>
            <a:r>
              <a:rPr lang="en-US" dirty="0" smtClean="0"/>
              <a:t>Liners are used on the interior of spouts, usually square spouting to provide a longer wearing surface.</a:t>
            </a:r>
          </a:p>
          <a:p>
            <a:pPr eaLnBrk="1" fontAlgn="auto" hangingPunct="1">
              <a:spcAft>
                <a:spcPts val="0"/>
              </a:spcAft>
              <a:buClrTx/>
              <a:buFont typeface="Arial" pitchFamily="34" charset="0"/>
              <a:buChar char="•"/>
              <a:defRPr/>
            </a:pPr>
            <a:r>
              <a:rPr lang="en-US" dirty="0" smtClean="0"/>
              <a:t>Lining  material may be:</a:t>
            </a:r>
          </a:p>
          <a:p>
            <a:pPr lvl="1" eaLnBrk="1" fontAlgn="auto" hangingPunct="1">
              <a:spcAft>
                <a:spcPts val="0"/>
              </a:spcAft>
              <a:buClrTx/>
              <a:buFont typeface="Arial" pitchFamily="34" charset="0"/>
              <a:buChar char="–"/>
              <a:defRPr/>
            </a:pPr>
            <a:r>
              <a:rPr lang="en-US" dirty="0" smtClean="0"/>
              <a:t>Abrasion Resistant (AR) steel</a:t>
            </a:r>
          </a:p>
          <a:p>
            <a:pPr lvl="1" eaLnBrk="1" fontAlgn="auto" hangingPunct="1">
              <a:spcAft>
                <a:spcPts val="0"/>
              </a:spcAft>
              <a:buClrTx/>
              <a:buFont typeface="Arial" pitchFamily="34" charset="0"/>
              <a:buChar char="–"/>
              <a:defRPr/>
            </a:pPr>
            <a:r>
              <a:rPr lang="en-US" dirty="0" smtClean="0"/>
              <a:t>Ultra High Molecular Weight (UHMW)</a:t>
            </a:r>
          </a:p>
          <a:p>
            <a:pPr lvl="1" eaLnBrk="1" fontAlgn="auto" hangingPunct="1">
              <a:spcAft>
                <a:spcPts val="0"/>
              </a:spcAft>
              <a:buClrTx/>
              <a:buFont typeface="Arial" pitchFamily="34" charset="0"/>
              <a:buChar char="–"/>
              <a:defRPr/>
            </a:pPr>
            <a:r>
              <a:rPr lang="en-US" dirty="0" smtClean="0"/>
              <a:t>Ceramic tile</a:t>
            </a:r>
          </a:p>
          <a:p>
            <a:pPr lvl="1" eaLnBrk="1" fontAlgn="auto" hangingPunct="1">
              <a:spcAft>
                <a:spcPts val="0"/>
              </a:spcAft>
              <a:buClrTx/>
              <a:buFont typeface="Arial" pitchFamily="34" charset="0"/>
              <a:buNone/>
              <a:defRPr/>
            </a:pPr>
            <a:endParaRPr lang="en-US" dirty="0" smtClean="0"/>
          </a:p>
          <a:p>
            <a:pPr lvl="1" eaLnBrk="1" fontAlgn="auto" hangingPunct="1">
              <a:spcAft>
                <a:spcPts val="0"/>
              </a:spcAft>
              <a:buClrTx/>
              <a:buFont typeface="Arial" pitchFamily="34" charset="0"/>
              <a:buNone/>
              <a:defRPr/>
            </a:pPr>
            <a:r>
              <a:rPr lang="en-US" sz="2600" dirty="0" smtClean="0"/>
              <a:t>Most liner materials are bolted in to allow replacement when worn out.</a:t>
            </a:r>
          </a:p>
        </p:txBody>
      </p:sp>
      <p:sp>
        <p:nvSpPr>
          <p:cNvPr id="17410" name="Title 1"/>
          <p:cNvSpPr>
            <a:spLocks noGrp="1"/>
          </p:cNvSpPr>
          <p:nvPr>
            <p:ph type="title" idx="4294967295"/>
          </p:nvPr>
        </p:nvSpPr>
        <p:spPr>
          <a:xfrm>
            <a:off x="0" y="274638"/>
            <a:ext cx="8229600" cy="1143000"/>
          </a:xfrm>
        </p:spPr>
        <p:txBody>
          <a:bodyPr/>
          <a:lstStyle/>
          <a:p>
            <a:pPr eaLnBrk="1" hangingPunct="1"/>
            <a:r>
              <a:rPr lang="en-US" b="1" dirty="0" smtClean="0"/>
              <a:t>Spout Liners</a:t>
            </a:r>
            <a:endParaRPr lang="en-US" dirty="0" smtClean="0"/>
          </a:p>
        </p:txBody>
      </p:sp>
    </p:spTree>
    <p:extLst>
      <p:ext uri="{BB962C8B-B14F-4D97-AF65-F5344CB8AC3E}">
        <p14:creationId xmlns:p14="http://schemas.microsoft.com/office/powerpoint/2010/main" val="25564163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711200" y="762000"/>
            <a:ext cx="8432800" cy="838200"/>
          </a:xfrm>
        </p:spPr>
        <p:txBody>
          <a:bodyPr>
            <a:normAutofit fontScale="90000"/>
          </a:bodyPr>
          <a:lstStyle/>
          <a:p>
            <a:r>
              <a:rPr lang="en-US" sz="4000" dirty="0"/>
              <a:t>Usage of </a:t>
            </a:r>
            <a:r>
              <a:rPr lang="en-US" sz="4000" dirty="0" smtClean="0"/>
              <a:t>Appropriate Spouting Design</a:t>
            </a:r>
            <a:endParaRPr lang="en-US" sz="3700" b="1" dirty="0">
              <a:solidFill>
                <a:srgbClr val="FFFF00"/>
              </a:solidFill>
              <a:effectLst>
                <a:outerShdw blurRad="38100" dist="38100" dir="2700000" algn="tl">
                  <a:srgbClr val="000000"/>
                </a:outerShdw>
              </a:effectLst>
              <a:latin typeface="Tahoma" charset="0"/>
            </a:endParaRPr>
          </a:p>
        </p:txBody>
      </p:sp>
      <p:pic>
        <p:nvPicPr>
          <p:cNvPr id="173059" name="Picture 3" descr="Appropriate spouting design" title="spou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1752600"/>
            <a:ext cx="31242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0" name="Picture 4" descr="Appropriate spouting design" title="spouti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81800" y="1752600"/>
            <a:ext cx="21828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5" descr="Appropriate spouting design" title="spou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400" y="1752600"/>
            <a:ext cx="3171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Photos: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TextBox 1"/>
          <p:cNvSpPr txBox="1"/>
          <p:nvPr/>
        </p:nvSpPr>
        <p:spPr>
          <a:xfrm>
            <a:off x="3581400" y="4800600"/>
            <a:ext cx="2667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Cushions boxes </a:t>
            </a:r>
          </a:p>
        </p:txBody>
      </p:sp>
      <p:sp>
        <p:nvSpPr>
          <p:cNvPr id="3" name="TextBox 2"/>
          <p:cNvSpPr txBox="1"/>
          <p:nvPr/>
        </p:nvSpPr>
        <p:spPr>
          <a:xfrm>
            <a:off x="5067300" y="5486400"/>
            <a:ext cx="17907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velocity reducers </a:t>
            </a:r>
          </a:p>
        </p:txBody>
      </p:sp>
      <p:cxnSp>
        <p:nvCxnSpPr>
          <p:cNvPr id="5" name="Straight Arrow Connector 4" descr="Illustrates the spouting on the photo showing appropriate spouting design" title="Straight arrow"/>
          <p:cNvCxnSpPr>
            <a:stCxn id="3" idx="3"/>
          </p:cNvCxnSpPr>
          <p:nvPr/>
        </p:nvCxnSpPr>
        <p:spPr>
          <a:xfrm flipV="1">
            <a:off x="6858000" y="2743200"/>
            <a:ext cx="1295400" cy="2927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descr="Arrow shows appropriate spout design details. " title="arrow"/>
          <p:cNvCxnSpPr/>
          <p:nvPr/>
        </p:nvCxnSpPr>
        <p:spPr>
          <a:xfrm flipV="1">
            <a:off x="6858000" y="5169932"/>
            <a:ext cx="1295400" cy="6039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31272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ppt_x"/>
                                          </p:val>
                                        </p:tav>
                                        <p:tav tm="100000">
                                          <p:val>
                                            <p:strVal val="#ppt_x"/>
                                          </p:val>
                                        </p:tav>
                                      </p:tavLst>
                                    </p:anim>
                                    <p:anim calcmode="lin" valueType="num">
                                      <p:cBhvr additive="base">
                                        <p:cTn id="8" dur="500" fill="hold"/>
                                        <p:tgtEl>
                                          <p:spTgt spid="1730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173059"/>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nodeType="afterEffect">
                                  <p:stCondLst>
                                    <p:cond delay="0"/>
                                  </p:stCondLst>
                                  <p:childTnLst>
                                    <p:set>
                                      <p:cBhvr>
                                        <p:cTn id="14" dur="1" fill="hold">
                                          <p:stCondLst>
                                            <p:cond delay="0"/>
                                          </p:stCondLst>
                                        </p:cTn>
                                        <p:tgtEl>
                                          <p:spTgt spid="173060"/>
                                        </p:tgtEl>
                                        <p:attrNameLst>
                                          <p:attrName>style.visibility</p:attrName>
                                        </p:attrNameLst>
                                      </p:cBhvr>
                                      <p:to>
                                        <p:strVal val="visible"/>
                                      </p:to>
                                    </p:set>
                                    <p:anim calcmode="lin" valueType="num">
                                      <p:cBhvr additive="base">
                                        <p:cTn id="15" dur="500" fill="hold"/>
                                        <p:tgtEl>
                                          <p:spTgt spid="173060"/>
                                        </p:tgtEl>
                                        <p:attrNameLst>
                                          <p:attrName>ppt_x</p:attrName>
                                        </p:attrNameLst>
                                      </p:cBhvr>
                                      <p:tavLst>
                                        <p:tav tm="0">
                                          <p:val>
                                            <p:strVal val="1+#ppt_w/2"/>
                                          </p:val>
                                        </p:tav>
                                        <p:tav tm="100000">
                                          <p:val>
                                            <p:strVal val="#ppt_x"/>
                                          </p:val>
                                        </p:tav>
                                      </p:tavLst>
                                    </p:anim>
                                    <p:anim calcmode="lin" valueType="num">
                                      <p:cBhvr additive="base">
                                        <p:cTn id="16" dur="500" fill="hold"/>
                                        <p:tgtEl>
                                          <p:spTgt spid="17306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 presetClass="entr" presetSubtype="8" fill="hold" nodeType="afterEffect">
                                  <p:stCondLst>
                                    <p:cond delay="0"/>
                                  </p:stCondLst>
                                  <p:childTnLst>
                                    <p:set>
                                      <p:cBhvr>
                                        <p:cTn id="19" dur="1" fill="hold">
                                          <p:stCondLst>
                                            <p:cond delay="0"/>
                                          </p:stCondLst>
                                        </p:cTn>
                                        <p:tgtEl>
                                          <p:spTgt spid="173061"/>
                                        </p:tgtEl>
                                        <p:attrNameLst>
                                          <p:attrName>style.visibility</p:attrName>
                                        </p:attrNameLst>
                                      </p:cBhvr>
                                      <p:to>
                                        <p:strVal val="visible"/>
                                      </p:to>
                                    </p:set>
                                    <p:anim calcmode="lin" valueType="num">
                                      <p:cBhvr additive="base">
                                        <p:cTn id="20" dur="500" fill="hold"/>
                                        <p:tgtEl>
                                          <p:spTgt spid="173061"/>
                                        </p:tgtEl>
                                        <p:attrNameLst>
                                          <p:attrName>ppt_x</p:attrName>
                                        </p:attrNameLst>
                                      </p:cBhvr>
                                      <p:tavLst>
                                        <p:tav tm="0">
                                          <p:val>
                                            <p:strVal val="0-#ppt_w/2"/>
                                          </p:val>
                                        </p:tav>
                                        <p:tav tm="100000">
                                          <p:val>
                                            <p:strVal val="#ppt_x"/>
                                          </p:val>
                                        </p:tav>
                                      </p:tavLst>
                                    </p:anim>
                                    <p:anim calcmode="lin" valueType="num">
                                      <p:cBhvr additive="base">
                                        <p:cTn id="21" dur="500" fill="hold"/>
                                        <p:tgtEl>
                                          <p:spTgt spid="173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idx="4294967295"/>
          </p:nvPr>
        </p:nvSpPr>
        <p:spPr>
          <a:xfrm>
            <a:off x="0" y="609600"/>
            <a:ext cx="8229600" cy="685800"/>
          </a:xfrm>
        </p:spPr>
        <p:txBody>
          <a:bodyPr lIns="90488" tIns="44450" rIns="90488" bIns="44450" anchor="t">
            <a:normAutofit/>
          </a:bodyPr>
          <a:lstStyle/>
          <a:p>
            <a:r>
              <a:rPr lang="en-US" sz="3600" dirty="0"/>
              <a:t>Avoid </a:t>
            </a:r>
            <a:r>
              <a:rPr lang="en-US" sz="3600" dirty="0" smtClean="0"/>
              <a:t>These Design in Spouts</a:t>
            </a:r>
            <a:endParaRPr lang="en-US" sz="3500" b="1" dirty="0">
              <a:solidFill>
                <a:srgbClr val="FFFF00"/>
              </a:solidFill>
              <a:effectLst>
                <a:outerShdw blurRad="38100" dist="38100" dir="2700000" algn="tl">
                  <a:srgbClr val="000000"/>
                </a:outerShdw>
              </a:effectLst>
              <a:latin typeface="Tahoma" charset="0"/>
            </a:endParaRPr>
          </a:p>
        </p:txBody>
      </p:sp>
      <p:pic>
        <p:nvPicPr>
          <p:cNvPr id="336900" name="Picture 4" descr="Avoid this design" title="Poor spouting desig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524000"/>
            <a:ext cx="330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01" name="Picture 5" descr="Avoid this design" title="Poor spouting desig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62400" y="1524000"/>
            <a:ext cx="4800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5638800"/>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4" name="&quot;No&quot; Symbol 3" descr="Avoid this design" title="No symbol"/>
          <p:cNvSpPr/>
          <p:nvPr/>
        </p:nvSpPr>
        <p:spPr>
          <a:xfrm>
            <a:off x="1905000" y="2362200"/>
            <a:ext cx="1066800" cy="9715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10" name="&quot;No&quot; Symbol 9" descr="Avoid this design" title="No symbol"/>
          <p:cNvSpPr/>
          <p:nvPr/>
        </p:nvSpPr>
        <p:spPr>
          <a:xfrm>
            <a:off x="5486400" y="23622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3654426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71600"/>
            <a:ext cx="6096000" cy="4525963"/>
          </a:xfrm>
        </p:spPr>
        <p:txBody>
          <a:bodyPr/>
          <a:lstStyle/>
          <a:p>
            <a:pPr>
              <a:buClrTx/>
            </a:pPr>
            <a:r>
              <a:rPr lang="en-US" dirty="0" smtClean="0"/>
              <a:t>Bucket elevators located within 3 m (10 </a:t>
            </a:r>
            <a:r>
              <a:rPr lang="en-US" dirty="0" err="1" smtClean="0"/>
              <a:t>ft</a:t>
            </a:r>
            <a:r>
              <a:rPr lang="en-US" dirty="0" smtClean="0"/>
              <a:t>) of an exterior wall</a:t>
            </a:r>
          </a:p>
          <a:p>
            <a:pPr>
              <a:buClrTx/>
            </a:pPr>
            <a:r>
              <a:rPr lang="en-US" dirty="0" smtClean="0"/>
              <a:t>Proper vents (NFPA 68) and explosion suppression (NFPA 69)</a:t>
            </a:r>
          </a:p>
          <a:p>
            <a:pPr>
              <a:buClrTx/>
            </a:pPr>
            <a:r>
              <a:rPr lang="en-US" dirty="0" smtClean="0"/>
              <a:t>Outside legs provided with explosion relief panels</a:t>
            </a:r>
          </a:p>
          <a:p>
            <a:pPr>
              <a:buClrTx/>
            </a:pPr>
            <a:r>
              <a:rPr lang="en-US" dirty="0" smtClean="0"/>
              <a:t>Outside legs – Explosion vent in head section</a:t>
            </a:r>
          </a:p>
          <a:p>
            <a:pPr>
              <a:buClrTx/>
            </a:pP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effectLst>
                  <a:outerShdw blurRad="38100" dist="38100" dir="2700000" algn="tl">
                    <a:srgbClr val="000000">
                      <a:alpha val="43137"/>
                    </a:srgbClr>
                  </a:outerShdw>
                </a:effectLst>
              </a:rPr>
              <a:t>Bucket Elevators</a:t>
            </a:r>
            <a:endParaRPr lang="en-US" dirty="0">
              <a:effectLst>
                <a:outerShdw blurRad="38100" dist="38100" dir="2700000" algn="tl">
                  <a:srgbClr val="000000">
                    <a:alpha val="43137"/>
                  </a:srgbClr>
                </a:outerShdw>
              </a:effectLst>
            </a:endParaRPr>
          </a:p>
        </p:txBody>
      </p:sp>
      <p:sp>
        <p:nvSpPr>
          <p:cNvPr id="6" name="TextBox 5"/>
          <p:cNvSpPr txBox="1"/>
          <p:nvPr/>
        </p:nvSpPr>
        <p:spPr>
          <a:xfrm>
            <a:off x="3976519" y="5562600"/>
            <a:ext cx="251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essmueller.com</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Components of explosion relief venting" title="explosion relief vent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0800" y="914400"/>
            <a:ext cx="2237232" cy="5230368"/>
          </a:xfrm>
          <a:prstGeom prst="rect">
            <a:avLst/>
          </a:prstGeom>
        </p:spPr>
      </p:pic>
      <p:sp>
        <p:nvSpPr>
          <p:cNvPr id="5" name="Oval 4" descr="Cover plate on gasket and catch chains is higlighted with a red circle. " title="circle"/>
          <p:cNvSpPr/>
          <p:nvPr/>
        </p:nvSpPr>
        <p:spPr>
          <a:xfrm>
            <a:off x="6248400" y="762000"/>
            <a:ext cx="1143001" cy="1295400"/>
          </a:xfrm>
          <a:prstGeom prst="ellipse">
            <a:avLst/>
          </a:prstGeom>
          <a:noFill/>
          <a:ln w="111125" cmpd="dbl">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11157733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Bucket </a:t>
            </a:r>
            <a:r>
              <a:rPr lang="en-US" dirty="0" smtClean="0"/>
              <a:t>Elevators - continued</a:t>
            </a:r>
            <a:endParaRPr lang="en-US" dirty="0"/>
          </a:p>
        </p:txBody>
      </p:sp>
      <p:sp>
        <p:nvSpPr>
          <p:cNvPr id="3" name="Content Placeholder 2"/>
          <p:cNvSpPr>
            <a:spLocks noGrp="1"/>
          </p:cNvSpPr>
          <p:nvPr>
            <p:ph idx="1"/>
          </p:nvPr>
        </p:nvSpPr>
        <p:spPr>
          <a:xfrm>
            <a:off x="457200" y="1371600"/>
            <a:ext cx="8229600" cy="4709160"/>
          </a:xfrm>
        </p:spPr>
        <p:txBody>
          <a:bodyPr>
            <a:normAutofit fontScale="92500"/>
          </a:bodyPr>
          <a:lstStyle/>
          <a:p>
            <a:pPr marL="548640" lvl="1" indent="-411480">
              <a:buClrTx/>
              <a:buSzPct val="65000"/>
              <a:buFont typeface="Wingdings 2"/>
              <a:buChar char=""/>
            </a:pPr>
            <a:r>
              <a:rPr lang="en-US" sz="2800" dirty="0">
                <a:solidFill>
                  <a:schemeClr val="bg1"/>
                </a:solidFill>
              </a:rPr>
              <a:t>Significant dust is continually stirred up inside </a:t>
            </a:r>
            <a:r>
              <a:rPr lang="en-US" sz="2800" dirty="0" smtClean="0">
                <a:solidFill>
                  <a:schemeClr val="bg1"/>
                </a:solidFill>
              </a:rPr>
              <a:t>elevator legs</a:t>
            </a:r>
          </a:p>
          <a:p>
            <a:pPr marL="548640" lvl="1" indent="-411480">
              <a:buClrTx/>
              <a:buSzPct val="65000"/>
              <a:buFont typeface="Wingdings 2"/>
              <a:buChar char=""/>
            </a:pPr>
            <a:r>
              <a:rPr lang="en-US" sz="2800" dirty="0" smtClean="0">
                <a:solidFill>
                  <a:schemeClr val="bg1"/>
                </a:solidFill>
              </a:rPr>
              <a:t>Could have damaged or loosened buckets</a:t>
            </a:r>
            <a:endParaRPr lang="en-US" sz="2800" dirty="0">
              <a:solidFill>
                <a:schemeClr val="bg1"/>
              </a:solidFill>
            </a:endParaRPr>
          </a:p>
          <a:p>
            <a:pPr marL="548640" lvl="1" indent="-411480">
              <a:buClrTx/>
              <a:buSzPct val="65000"/>
              <a:buFont typeface="Wingdings 2"/>
              <a:buChar char=""/>
            </a:pPr>
            <a:r>
              <a:rPr lang="en-US" sz="2800" dirty="0">
                <a:solidFill>
                  <a:schemeClr val="bg1"/>
                </a:solidFill>
              </a:rPr>
              <a:t>Could have worn bearings, belt misalignment, </a:t>
            </a:r>
            <a:r>
              <a:rPr lang="en-US" sz="2800" dirty="0" smtClean="0">
                <a:solidFill>
                  <a:schemeClr val="bg1"/>
                </a:solidFill>
              </a:rPr>
              <a:t>tramp metal – Ignition Source</a:t>
            </a:r>
            <a:endParaRPr lang="en-US" sz="2800" dirty="0">
              <a:solidFill>
                <a:schemeClr val="bg1"/>
              </a:solidFill>
            </a:endParaRPr>
          </a:p>
          <a:p>
            <a:pPr marL="548640" lvl="1" indent="-411480">
              <a:buClrTx/>
              <a:buSzPct val="65000"/>
              <a:buFont typeface="Wingdings 2"/>
              <a:buChar char=""/>
            </a:pPr>
            <a:r>
              <a:rPr lang="en-US" sz="2800" dirty="0">
                <a:solidFill>
                  <a:schemeClr val="bg1"/>
                </a:solidFill>
              </a:rPr>
              <a:t>Could </a:t>
            </a:r>
            <a:r>
              <a:rPr lang="en-US" sz="2800" dirty="0" smtClean="0">
                <a:solidFill>
                  <a:schemeClr val="bg1"/>
                </a:solidFill>
              </a:rPr>
              <a:t>lack proper ventilation to avoid dust accumulation due to confinement</a:t>
            </a:r>
          </a:p>
          <a:p>
            <a:pPr marL="548640" lvl="1" indent="-411480">
              <a:buClrTx/>
              <a:buSzPct val="65000"/>
              <a:buFont typeface="Wingdings 2"/>
              <a:buChar char=""/>
            </a:pPr>
            <a:r>
              <a:rPr lang="en-US" sz="2800" dirty="0" smtClean="0">
                <a:solidFill>
                  <a:schemeClr val="bg1"/>
                </a:solidFill>
              </a:rPr>
              <a:t>Must maintain diligence </a:t>
            </a:r>
            <a:r>
              <a:rPr lang="en-US" sz="2800" dirty="0">
                <a:solidFill>
                  <a:schemeClr val="bg1"/>
                </a:solidFill>
              </a:rPr>
              <a:t>to avoid </a:t>
            </a:r>
            <a:r>
              <a:rPr lang="en-US" sz="2800" dirty="0" smtClean="0">
                <a:solidFill>
                  <a:schemeClr val="bg1"/>
                </a:solidFill>
              </a:rPr>
              <a:t>sparks</a:t>
            </a:r>
          </a:p>
          <a:p>
            <a:pPr marL="548640" lvl="1" indent="-411480">
              <a:buClrTx/>
              <a:buSzPct val="65000"/>
              <a:buFont typeface="Wingdings 2"/>
              <a:buChar char=""/>
            </a:pPr>
            <a:r>
              <a:rPr lang="en-US" sz="2800" dirty="0" smtClean="0">
                <a:solidFill>
                  <a:schemeClr val="bg1"/>
                </a:solidFill>
              </a:rPr>
              <a:t>In grain industry, the bucket elevator is the most common source of a primary dust explosion</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32302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533400"/>
          </a:xfrm>
        </p:spPr>
        <p:txBody>
          <a:bodyPr>
            <a:normAutofit fontScale="90000"/>
          </a:bodyPr>
          <a:lstStyle/>
          <a:p>
            <a:r>
              <a:rPr lang="en-US" dirty="0" smtClean="0"/>
              <a:t>Safety Precautions</a:t>
            </a:r>
            <a:endParaRPr lang="en-US" dirty="0"/>
          </a:p>
        </p:txBody>
      </p:sp>
      <p:pic>
        <p:nvPicPr>
          <p:cNvPr id="2" name="Content Placeholder 1" title="The photo shows components of safety in a bucket elevator. "/>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219200" y="838200"/>
            <a:ext cx="6985795" cy="5438544"/>
          </a:xfrm>
        </p:spPr>
      </p:pic>
      <p:sp>
        <p:nvSpPr>
          <p:cNvPr id="8" name="Rectangle 5"/>
          <p:cNvSpPr txBox="1">
            <a:spLocks noChangeArrowheads="1"/>
          </p:cNvSpPr>
          <p:nvPr/>
        </p:nvSpPr>
        <p:spPr>
          <a:xfrm rot="16200000">
            <a:off x="-876300" y="3334738"/>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Calibri" pitchFamily="34" charset="0"/>
                <a:ea typeface="+mj-ea"/>
                <a:cs typeface="+mj-cs"/>
              </a:rPr>
              <a:t>OSHA Requirements</a:t>
            </a:r>
          </a:p>
        </p:txBody>
      </p:sp>
    </p:spTree>
    <p:extLst>
      <p:ext uri="{BB962C8B-B14F-4D97-AF65-F5344CB8AC3E}">
        <p14:creationId xmlns:p14="http://schemas.microsoft.com/office/powerpoint/2010/main" val="33543669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bg1"/>
              </a:buClr>
            </a:pPr>
            <a:r>
              <a:rPr lang="en-US" dirty="0" smtClean="0"/>
              <a:t>Sensors </a:t>
            </a:r>
            <a:r>
              <a:rPr lang="en-US" dirty="0"/>
              <a:t>for Bucket Elevators</a:t>
            </a:r>
          </a:p>
        </p:txBody>
      </p:sp>
      <p:sp>
        <p:nvSpPr>
          <p:cNvPr id="3" name="Content Placeholder 2"/>
          <p:cNvSpPr>
            <a:spLocks noGrp="1"/>
          </p:cNvSpPr>
          <p:nvPr>
            <p:ph idx="1"/>
          </p:nvPr>
        </p:nvSpPr>
        <p:spPr/>
        <p:txBody>
          <a:bodyPr/>
          <a:lstStyle/>
          <a:p>
            <a:pPr>
              <a:buClr>
                <a:schemeClr val="bg1"/>
              </a:buClr>
            </a:pPr>
            <a:r>
              <a:rPr lang="en-US" dirty="0" smtClean="0"/>
              <a:t>Belt alignment sensor</a:t>
            </a:r>
          </a:p>
          <a:p>
            <a:pPr lvl="1">
              <a:buClr>
                <a:schemeClr val="bg1"/>
              </a:buClr>
            </a:pPr>
            <a:r>
              <a:rPr lang="en-US" dirty="0" smtClean="0"/>
              <a:t>Non-contact </a:t>
            </a:r>
            <a:r>
              <a:rPr lang="en-US" dirty="0"/>
              <a:t>magnetic </a:t>
            </a:r>
            <a:r>
              <a:rPr lang="en-US" dirty="0" smtClean="0"/>
              <a:t>sensor </a:t>
            </a:r>
          </a:p>
          <a:p>
            <a:pPr lvl="1">
              <a:buClr>
                <a:schemeClr val="bg1"/>
              </a:buClr>
            </a:pPr>
            <a:r>
              <a:rPr lang="en-US" dirty="0" smtClean="0"/>
              <a:t>Not </a:t>
            </a:r>
            <a:r>
              <a:rPr lang="en-US" dirty="0"/>
              <a:t>affected by dust or material build </a:t>
            </a:r>
            <a:r>
              <a:rPr lang="en-US" dirty="0" smtClean="0"/>
              <a:t>up</a:t>
            </a:r>
            <a:endParaRPr lang="en-US" dirty="0"/>
          </a:p>
          <a:p>
            <a:pPr lvl="1">
              <a:buClr>
                <a:schemeClr val="bg1"/>
              </a:buClr>
            </a:pPr>
            <a:r>
              <a:rPr lang="en-US" dirty="0"/>
              <a:t>Adjustable Sensing Range of 1 to 3 Inches</a:t>
            </a:r>
          </a:p>
        </p:txBody>
      </p:sp>
    </p:spTree>
    <p:extLst>
      <p:ext uri="{BB962C8B-B14F-4D97-AF65-F5344CB8AC3E}">
        <p14:creationId xmlns:p14="http://schemas.microsoft.com/office/powerpoint/2010/main" val="25461100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33399" y="52754"/>
            <a:ext cx="8229600" cy="685800"/>
          </a:xfrm>
        </p:spPr>
        <p:txBody>
          <a:bodyPr>
            <a:normAutofit fontScale="90000"/>
          </a:bodyPr>
          <a:lstStyle/>
          <a:p>
            <a:r>
              <a:rPr lang="en-US" dirty="0" smtClean="0"/>
              <a:t>Safety Precautions -  continued</a:t>
            </a:r>
            <a:endParaRPr lang="en-US" dirty="0"/>
          </a:p>
        </p:txBody>
      </p:sp>
      <p:sp>
        <p:nvSpPr>
          <p:cNvPr id="6" name="Content Placeholder 5"/>
          <p:cNvSpPr>
            <a:spLocks noGrp="1"/>
          </p:cNvSpPr>
          <p:nvPr>
            <p:ph idx="1"/>
          </p:nvPr>
        </p:nvSpPr>
        <p:spPr>
          <a:xfrm>
            <a:off x="5334000" y="990600"/>
            <a:ext cx="3352800" cy="3962400"/>
          </a:xfrm>
        </p:spPr>
        <p:txBody>
          <a:bodyPr>
            <a:normAutofit/>
          </a:bodyPr>
          <a:lstStyle/>
          <a:p>
            <a:pPr marL="0" indent="0">
              <a:buSzPct val="100000"/>
              <a:buNone/>
            </a:pPr>
            <a:r>
              <a:rPr lang="en-US" sz="2200" dirty="0"/>
              <a:t>1. Belt speed sensors</a:t>
            </a:r>
          </a:p>
          <a:p>
            <a:pPr marL="396875" indent="-396875">
              <a:buNone/>
            </a:pPr>
            <a:r>
              <a:rPr lang="en-US" sz="2200" dirty="0"/>
              <a:t>2. Belt alignment sensors</a:t>
            </a:r>
          </a:p>
          <a:p>
            <a:pPr marL="396875" indent="-396875">
              <a:buNone/>
            </a:pPr>
            <a:r>
              <a:rPr lang="en-US" sz="2200" dirty="0"/>
              <a:t>3. Bearing temperature sensors</a:t>
            </a:r>
          </a:p>
          <a:p>
            <a:pPr marL="396875" indent="-396875">
              <a:buNone/>
            </a:pPr>
            <a:r>
              <a:rPr lang="en-US" sz="2200" dirty="0"/>
              <a:t>4. Plug switches</a:t>
            </a:r>
          </a:p>
          <a:p>
            <a:pPr marL="137160" indent="0">
              <a:buNone/>
            </a:pPr>
            <a:endParaRPr lang="en-US" sz="2200" dirty="0" smtClean="0"/>
          </a:p>
        </p:txBody>
      </p:sp>
      <p:sp>
        <p:nvSpPr>
          <p:cNvPr id="8" name="Rectangle 5"/>
          <p:cNvSpPr txBox="1">
            <a:spLocks noChangeArrowheads="1"/>
          </p:cNvSpPr>
          <p:nvPr/>
        </p:nvSpPr>
        <p:spPr>
          <a:xfrm rot="16200000">
            <a:off x="-723900" y="2781300"/>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uLnTx/>
                <a:uFillTx/>
                <a:latin typeface="Calibri" pitchFamily="34" charset="0"/>
                <a:ea typeface="+mj-ea"/>
                <a:cs typeface="+mj-cs"/>
              </a:rPr>
              <a:t> Safety Devices</a:t>
            </a:r>
          </a:p>
        </p:txBody>
      </p:sp>
      <p:pic>
        <p:nvPicPr>
          <p:cNvPr id="2" name="Picture 1" descr="Photo shows sensor-based safety devices in a bucket elevator. " title="Sensors in bucket elevato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03290" y="685800"/>
            <a:ext cx="3834384" cy="5730240"/>
          </a:xfrm>
          <a:prstGeom prst="rect">
            <a:avLst/>
          </a:prstGeom>
        </p:spPr>
      </p:pic>
    </p:spTree>
    <p:extLst>
      <p:ext uri="{BB962C8B-B14F-4D97-AF65-F5344CB8AC3E}">
        <p14:creationId xmlns:p14="http://schemas.microsoft.com/office/powerpoint/2010/main" val="34740730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Bins and Conveyors</a:t>
            </a:r>
            <a:endParaRPr lang="en-US" dirty="0"/>
          </a:p>
        </p:txBody>
      </p:sp>
      <p:sp>
        <p:nvSpPr>
          <p:cNvPr id="3" name="Content Placeholder 2"/>
          <p:cNvSpPr>
            <a:spLocks noGrp="1"/>
          </p:cNvSpPr>
          <p:nvPr>
            <p:ph idx="1"/>
          </p:nvPr>
        </p:nvSpPr>
        <p:spPr/>
        <p:txBody>
          <a:bodyPr/>
          <a:lstStyle/>
          <a:p>
            <a:pPr>
              <a:buClr>
                <a:schemeClr val="bg1"/>
              </a:buClr>
            </a:pPr>
            <a:r>
              <a:rPr lang="en-US" dirty="0" smtClean="0">
                <a:solidFill>
                  <a:schemeClr val="bg1"/>
                </a:solidFill>
              </a:rPr>
              <a:t>Moving grain</a:t>
            </a:r>
          </a:p>
          <a:p>
            <a:pPr>
              <a:buClr>
                <a:schemeClr val="bg1"/>
              </a:buClr>
            </a:pPr>
            <a:r>
              <a:rPr lang="en-US" dirty="0" smtClean="0">
                <a:solidFill>
                  <a:schemeClr val="bg1"/>
                </a:solidFill>
              </a:rPr>
              <a:t>Transfer points</a:t>
            </a:r>
          </a:p>
          <a:p>
            <a:pPr>
              <a:buClr>
                <a:schemeClr val="bg1"/>
              </a:buClr>
            </a:pPr>
            <a:r>
              <a:rPr lang="en-US" dirty="0" smtClean="0">
                <a:solidFill>
                  <a:schemeClr val="bg1"/>
                </a:solidFill>
              </a:rPr>
              <a:t>Screw conveyors or sweep augers can create friction with metal bin floors (false floors)</a:t>
            </a:r>
          </a:p>
        </p:txBody>
      </p:sp>
    </p:spTree>
    <p:extLst>
      <p:ext uri="{BB962C8B-B14F-4D97-AF65-F5344CB8AC3E}">
        <p14:creationId xmlns:p14="http://schemas.microsoft.com/office/powerpoint/2010/main" val="9384456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
                <a:schemeClr val="bg1"/>
              </a:buClr>
            </a:pPr>
            <a:r>
              <a:rPr lang="en-US" dirty="0"/>
              <a:t>Replace steel cups with plastic cups in elevator </a:t>
            </a:r>
            <a:r>
              <a:rPr lang="en-US" dirty="0" smtClean="0"/>
              <a:t>legs to prevent possibility of a spark</a:t>
            </a:r>
            <a:endParaRPr lang="en-US" dirty="0"/>
          </a:p>
          <a:p>
            <a:pPr>
              <a:buClr>
                <a:schemeClr val="bg1"/>
              </a:buClr>
            </a:pPr>
            <a:r>
              <a:rPr lang="en-US" dirty="0" smtClean="0"/>
              <a:t>Use </a:t>
            </a:r>
            <a:r>
              <a:rPr lang="en-US" dirty="0"/>
              <a:t>anti-static belting material in legs and horizontal belt </a:t>
            </a:r>
            <a:r>
              <a:rPr lang="en-US" dirty="0" smtClean="0"/>
              <a:t>conveyors</a:t>
            </a:r>
            <a:endParaRPr lang="en-US" dirty="0"/>
          </a:p>
          <a:p>
            <a:pPr>
              <a:buClr>
                <a:schemeClr val="bg1"/>
              </a:buClr>
            </a:pPr>
            <a:r>
              <a:rPr lang="en-US" dirty="0" smtClean="0"/>
              <a:t>Install </a:t>
            </a:r>
            <a:r>
              <a:rPr lang="en-US" dirty="0"/>
              <a:t>quick-opening cleanout doors on leg boot side panels for grain and dust </a:t>
            </a:r>
            <a:r>
              <a:rPr lang="en-US" dirty="0" smtClean="0"/>
              <a:t>cleanout</a:t>
            </a:r>
          </a:p>
          <a:p>
            <a:pPr>
              <a:buClr>
                <a:schemeClr val="bg1"/>
              </a:buClr>
            </a:pPr>
            <a:r>
              <a:rPr lang="en-US" dirty="0" smtClean="0"/>
              <a:t>Appropriate vents in bucket elevators</a:t>
            </a:r>
            <a:endParaRPr lang="en-US" dirty="0"/>
          </a:p>
          <a:p>
            <a:pPr marL="137160" indent="0">
              <a:buClr>
                <a:schemeClr val="bg1"/>
              </a:buClr>
              <a:buNone/>
            </a:pP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effectLst>
                  <a:outerShdw blurRad="38100" dist="38100" dir="2700000" algn="tl">
                    <a:srgbClr val="000000">
                      <a:alpha val="43137"/>
                    </a:srgbClr>
                  </a:outerShdw>
                </a:effectLst>
              </a:rPr>
              <a:t>Bucket Elevators -mitigation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97867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13255</Words>
  <Application>Microsoft Office PowerPoint</Application>
  <PresentationFormat>On-screen Show (4:3)</PresentationFormat>
  <Paragraphs>1101</Paragraphs>
  <Slides>139</Slides>
  <Notes>133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139</vt:i4>
      </vt:variant>
    </vt:vector>
  </HeadingPairs>
  <TitlesOfParts>
    <vt:vector size="156" baseType="lpstr">
      <vt:lpstr>MS PGothic</vt:lpstr>
      <vt:lpstr>Arial</vt:lpstr>
      <vt:lpstr>Book Antiqua</vt:lpstr>
      <vt:lpstr>Calibri</vt:lpstr>
      <vt:lpstr>Cambria</vt:lpstr>
      <vt:lpstr>Candara</vt:lpstr>
      <vt:lpstr>Lucida Sans</vt:lpstr>
      <vt:lpstr>Palatino Linotype</vt:lpstr>
      <vt:lpstr>Symbol</vt:lpstr>
      <vt:lpstr>Tahoma</vt:lpstr>
      <vt:lpstr>Wingdings</vt:lpstr>
      <vt:lpstr>Wingdings 2</vt:lpstr>
      <vt:lpstr>Wingdings 3</vt:lpstr>
      <vt:lpstr>Apex</vt:lpstr>
      <vt:lpstr>1_Apex</vt:lpstr>
      <vt:lpstr>2_Apex</vt:lpstr>
      <vt:lpstr>3_Apex</vt:lpstr>
      <vt:lpstr>Prevention of GRAIN Dust ExplosionS</vt:lpstr>
      <vt:lpstr>Prevention of Grain Dust Explosion</vt:lpstr>
      <vt:lpstr>Disclaimer</vt:lpstr>
      <vt:lpstr>Module –I Introduction</vt:lpstr>
      <vt:lpstr>Learning Objectives – Module I</vt:lpstr>
      <vt:lpstr>Westwego, LA December, 1977</vt:lpstr>
      <vt:lpstr>Grain Dust Explosions in the U.S.:  10 Year Average 1995 - 2014</vt:lpstr>
      <vt:lpstr>Grain Dust Explosions in the U.S.</vt:lpstr>
      <vt:lpstr>Grain Dust Explosions in the U.S. 2007 - 2016 </vt:lpstr>
      <vt:lpstr>Number of Explosions (by month) 2006 - 2014</vt:lpstr>
      <vt:lpstr>Why Worry About Grain Dust?</vt:lpstr>
      <vt:lpstr>Key Contributing Factors to Incidents</vt:lpstr>
      <vt:lpstr>Hazards associated with combustible grain dust</vt:lpstr>
      <vt:lpstr>Grain Dust Combustibility</vt:lpstr>
      <vt:lpstr>OSHA Definition: “combustible dust”</vt:lpstr>
      <vt:lpstr>Several Definitions Apply to Combustible Dust</vt:lpstr>
      <vt:lpstr>What are Combustible Dust Hazards?</vt:lpstr>
      <vt:lpstr>Grain Dust Explosion Pentagon</vt:lpstr>
      <vt:lpstr>Primary and Secondary Explosions</vt:lpstr>
      <vt:lpstr>Dust (Re) Collection: Module 1</vt:lpstr>
      <vt:lpstr>Learning Objectives – Module I </vt:lpstr>
      <vt:lpstr> Module – II Grain Dust Properties</vt:lpstr>
      <vt:lpstr>Module II Learning Objectives</vt:lpstr>
      <vt:lpstr>Ignition Sources</vt:lpstr>
      <vt:lpstr>Explosion - Factors</vt:lpstr>
      <vt:lpstr>Primary Dust Explosion-Locations</vt:lpstr>
      <vt:lpstr>Dust Explosiveness</vt:lpstr>
      <vt:lpstr>Enough for an Explosion</vt:lpstr>
      <vt:lpstr>Dust Particle Size</vt:lpstr>
      <vt:lpstr>Is This a Problem?</vt:lpstr>
      <vt:lpstr>Grain Dust Concentration</vt:lpstr>
      <vt:lpstr>Dust Explosibility Properties</vt:lpstr>
      <vt:lpstr>Dust (re)collection!!</vt:lpstr>
      <vt:lpstr>Heat from Ignition Sources</vt:lpstr>
      <vt:lpstr>Testing Dust</vt:lpstr>
      <vt:lpstr>Testing Dust (continued)</vt:lpstr>
      <vt:lpstr>Testing Dust - continued</vt:lpstr>
      <vt:lpstr>Dust (re)collection!! Part 2</vt:lpstr>
      <vt:lpstr>Pentagon</vt:lpstr>
      <vt:lpstr>Learning Objectives – Module II</vt:lpstr>
      <vt:lpstr>Disclaimer </vt:lpstr>
      <vt:lpstr> Module – III Dust Mitigation: Good Housekeeping, Preventive Measures, and Grain Handling  </vt:lpstr>
      <vt:lpstr>Module III Learning Objectives </vt:lpstr>
      <vt:lpstr>Pentagon </vt:lpstr>
      <vt:lpstr>Potential Dust Generation</vt:lpstr>
      <vt:lpstr>Grain Receiving</vt:lpstr>
      <vt:lpstr>Dust Emission at Grain Receiving</vt:lpstr>
      <vt:lpstr>Example:</vt:lpstr>
      <vt:lpstr>When Grain is Conveyed, Dust will Occur!</vt:lpstr>
      <vt:lpstr>How Dust And Small Particles Separate</vt:lpstr>
      <vt:lpstr>Identifying Dust Hazards</vt:lpstr>
      <vt:lpstr>The Dust Collects</vt:lpstr>
      <vt:lpstr>Dust (re)collection!! </vt:lpstr>
      <vt:lpstr>Discussion</vt:lpstr>
      <vt:lpstr>Grain Receiving - unloading</vt:lpstr>
      <vt:lpstr>Grain Receiving - baffles</vt:lpstr>
      <vt:lpstr>Grain Receiving- dump pits</vt:lpstr>
      <vt:lpstr>Practicing Good Housekeeping</vt:lpstr>
      <vt:lpstr>Housekeeping - Precaution</vt:lpstr>
      <vt:lpstr>Materials Handling Techniques</vt:lpstr>
      <vt:lpstr>Materials Handling Techniques: equipment</vt:lpstr>
      <vt:lpstr>Bag Dust Collection Systems</vt:lpstr>
      <vt:lpstr>Dust Collection System Points</vt:lpstr>
      <vt:lpstr>Warning Signs of a Failing Dust Collection Systems</vt:lpstr>
      <vt:lpstr>Perform Maintenance on Equipment</vt:lpstr>
      <vt:lpstr>Monitoring Dust Collection Systems</vt:lpstr>
      <vt:lpstr>Dust (re)collection!!  Part 2</vt:lpstr>
      <vt:lpstr>Recognizing Dust Hazards</vt:lpstr>
      <vt:lpstr>Small Groups</vt:lpstr>
      <vt:lpstr> Explosion Pentagon</vt:lpstr>
      <vt:lpstr>Learning Objectives – Module III</vt:lpstr>
      <vt:lpstr>Disclaimer  </vt:lpstr>
      <vt:lpstr>     Module – IV Controlling Ignition Sources, Equipment Maintenance, and Material Handling  </vt:lpstr>
      <vt:lpstr>Learning Objectives – Module IV</vt:lpstr>
      <vt:lpstr>Challenges</vt:lpstr>
      <vt:lpstr>Preventive Maintenance</vt:lpstr>
      <vt:lpstr>Preventive Precaution –  Ignition Control</vt:lpstr>
      <vt:lpstr>Equipment Maintenance</vt:lpstr>
      <vt:lpstr>Preventive Maintenance - continued</vt:lpstr>
      <vt:lpstr>Equipment Maintenance Components</vt:lpstr>
      <vt:lpstr>Equipment Maintenance Components - continued</vt:lpstr>
      <vt:lpstr>Perform Maintenance in Equipment</vt:lpstr>
      <vt:lpstr>Avoid Possible Hazards</vt:lpstr>
      <vt:lpstr>Avoid Possible Hazards - continued</vt:lpstr>
      <vt:lpstr>Electrical Hazards</vt:lpstr>
      <vt:lpstr>Material Handling Techniques</vt:lpstr>
      <vt:lpstr>Spouting</vt:lpstr>
      <vt:lpstr>Spouting Types and Sizes</vt:lpstr>
      <vt:lpstr>Spouts</vt:lpstr>
      <vt:lpstr>Spout Liners</vt:lpstr>
      <vt:lpstr>Usage of Appropriate Spouting Design</vt:lpstr>
      <vt:lpstr>Avoid These Design in Spouts</vt:lpstr>
      <vt:lpstr>Bucket Elevators</vt:lpstr>
      <vt:lpstr>Bucket Elevators - continued</vt:lpstr>
      <vt:lpstr>Safety Precautions</vt:lpstr>
      <vt:lpstr>Sensors for Bucket Elevators</vt:lpstr>
      <vt:lpstr>Safety Precautions -  continued</vt:lpstr>
      <vt:lpstr>Storage Bins and Conveyors</vt:lpstr>
      <vt:lpstr>Bucket Elevators -mitigation</vt:lpstr>
      <vt:lpstr>Venting</vt:lpstr>
      <vt:lpstr>Safeguards in Materials Handling Equipment</vt:lpstr>
      <vt:lpstr> Materials Handling Techniques</vt:lpstr>
      <vt:lpstr>Materials Handling Techniques - continued</vt:lpstr>
      <vt:lpstr>Learning Objectives – Module IV </vt:lpstr>
      <vt:lpstr> Disclaimer</vt:lpstr>
      <vt:lpstr> Module – V Advanced Engineering Controls</vt:lpstr>
      <vt:lpstr>Module V Learning Objectives </vt:lpstr>
      <vt:lpstr>Preventive Measures</vt:lpstr>
      <vt:lpstr>Preventive Precaution – Damage Control</vt:lpstr>
      <vt:lpstr>Deflagration Venting</vt:lpstr>
      <vt:lpstr>Preventative Safety Program</vt:lpstr>
      <vt:lpstr>Preventive Safety Measures - continued</vt:lpstr>
      <vt:lpstr>Preventive Measures - OSHA</vt:lpstr>
      <vt:lpstr>Perform Maintenance on  Equipment</vt:lpstr>
      <vt:lpstr>Preventive Measures - continued</vt:lpstr>
      <vt:lpstr>Establishing a Systematic  Safety System</vt:lpstr>
      <vt:lpstr>PPE</vt:lpstr>
      <vt:lpstr>Safety Precautions </vt:lpstr>
      <vt:lpstr>Sensors for Bucket Elevators – belt speeds</vt:lpstr>
      <vt:lpstr>Sensors for Bucket Elevators - continued</vt:lpstr>
      <vt:lpstr>Explosion Suppression Systems</vt:lpstr>
      <vt:lpstr>Dust Explosion Protection Options</vt:lpstr>
      <vt:lpstr>Venting </vt:lpstr>
      <vt:lpstr>Vent Closures</vt:lpstr>
      <vt:lpstr>Vent Closures – other option</vt:lpstr>
      <vt:lpstr>Vent Closures - options</vt:lpstr>
      <vt:lpstr>Flameless Venting</vt:lpstr>
      <vt:lpstr>Suppression Systems</vt:lpstr>
      <vt:lpstr>Deflagration Suppression</vt:lpstr>
      <vt:lpstr>Suppression System Advantages</vt:lpstr>
      <vt:lpstr>Isolation Equipment</vt:lpstr>
      <vt:lpstr>Explosion Isolation Methods</vt:lpstr>
      <vt:lpstr>Explosion Isolation Methods - continued</vt:lpstr>
      <vt:lpstr>Chemical vs. Mechanical Isolation</vt:lpstr>
      <vt:lpstr>Bucket Elevator Protection: Suppression &amp; Isolation</vt:lpstr>
      <vt:lpstr>Bucket Elevator Protection:  Suppression &amp; Isolation</vt:lpstr>
      <vt:lpstr>Bucket Elevator Protection: Suppression &amp; Isolation cont.</vt:lpstr>
      <vt:lpstr>Learning Objectives – Module V</vt:lpstr>
      <vt:lpstr> Disclaimer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2020-05-07T20:02:47Z</dcterms:created>
  <dcterms:modified xsi:type="dcterms:W3CDTF">2020-05-07T20:04:21Z</dcterms:modified>
</cp:coreProperties>
</file>