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6" r:id="rId2"/>
    <p:sldId id="635" r:id="rId3"/>
    <p:sldId id="257" r:id="rId4"/>
    <p:sldId id="28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409"/>
    <a:srgbClr val="7D140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054" autoAdjust="0"/>
  </p:normalViewPr>
  <p:slideViewPr>
    <p:cSldViewPr>
      <p:cViewPr varScale="1">
        <p:scale>
          <a:sx n="65" d="100"/>
          <a:sy n="65" d="100"/>
        </p:scale>
        <p:origin x="1272"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sz="quarter" idx="1"/>
          </p:nvPr>
        </p:nvSpPr>
        <p:spPr>
          <a:xfrm>
            <a:off x="3884614" y="1"/>
            <a:ext cx="2971800" cy="465693"/>
          </a:xfrm>
          <a:prstGeom prst="rect">
            <a:avLst/>
          </a:prstGeom>
        </p:spPr>
        <p:txBody>
          <a:bodyPr vert="horz" lIns="91986" tIns="45993" rIns="91986" bIns="45993" rtlCol="0"/>
          <a:lstStyle>
            <a:lvl1pPr algn="r">
              <a:defRPr sz="1200"/>
            </a:lvl1pPr>
          </a:lstStyle>
          <a:p>
            <a:fld id="{DA8E9BB4-44F7-4DEA-9B8E-3D8371D93B38}" type="datetimeFigureOut">
              <a:rPr lang="en-US" smtClean="0"/>
              <a:pPr/>
              <a:t>4/22/2020</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1986" tIns="45993" rIns="91986" bIns="4599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46554"/>
            <a:ext cx="2971800" cy="465693"/>
          </a:xfrm>
          <a:prstGeom prst="rect">
            <a:avLst/>
          </a:prstGeom>
        </p:spPr>
        <p:txBody>
          <a:bodyPr vert="horz" lIns="91986" tIns="45993" rIns="91986" bIns="45993" rtlCol="0" anchor="b"/>
          <a:lstStyle>
            <a:lvl1pPr algn="r">
              <a:defRPr sz="1200"/>
            </a:lvl1pPr>
          </a:lstStyle>
          <a:p>
            <a:fld id="{883ABEF7-02BA-4D96-BCE2-31D88BF85EF8}" type="slidenum">
              <a:rPr lang="en-US" smtClean="0"/>
              <a:pPr/>
              <a:t>‹#›</a:t>
            </a:fld>
            <a:endParaRPr lang="en-US"/>
          </a:p>
        </p:txBody>
      </p:sp>
    </p:spTree>
    <p:extLst>
      <p:ext uri="{BB962C8B-B14F-4D97-AF65-F5344CB8AC3E}">
        <p14:creationId xmlns:p14="http://schemas.microsoft.com/office/powerpoint/2010/main" val="229450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1986" tIns="45993" rIns="91986" bIns="45993" rtlCol="0"/>
          <a:lstStyle>
            <a:lvl1pPr algn="l">
              <a:defRPr sz="1200"/>
            </a:lvl1pPr>
          </a:lstStyle>
          <a:p>
            <a:endParaRPr lang="en-US"/>
          </a:p>
        </p:txBody>
      </p:sp>
      <p:sp>
        <p:nvSpPr>
          <p:cNvPr id="3" name="Date Placeholder 2"/>
          <p:cNvSpPr>
            <a:spLocks noGrp="1"/>
          </p:cNvSpPr>
          <p:nvPr>
            <p:ph type="dt" idx="1"/>
          </p:nvPr>
        </p:nvSpPr>
        <p:spPr>
          <a:xfrm>
            <a:off x="3884614" y="1"/>
            <a:ext cx="2971800" cy="465693"/>
          </a:xfrm>
          <a:prstGeom prst="rect">
            <a:avLst/>
          </a:prstGeom>
        </p:spPr>
        <p:txBody>
          <a:bodyPr vert="horz" lIns="91986" tIns="45993" rIns="91986" bIns="45993" rtlCol="0"/>
          <a:lstStyle>
            <a:lvl1pPr algn="r">
              <a:defRPr sz="1200"/>
            </a:lvl1pPr>
          </a:lstStyle>
          <a:p>
            <a:fld id="{C89F33DF-AE1D-4581-8A33-D99E1F38685F}" type="datetimeFigureOut">
              <a:rPr lang="en-US" smtClean="0"/>
              <a:pPr/>
              <a:t>4/22/2020</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986" tIns="45993" rIns="91986" bIns="45993" rtlCol="0" anchor="ctr"/>
          <a:lstStyle/>
          <a:p>
            <a:endParaRPr lang="en-US"/>
          </a:p>
        </p:txBody>
      </p:sp>
      <p:sp>
        <p:nvSpPr>
          <p:cNvPr id="5" name="Notes Placeholder 4"/>
          <p:cNvSpPr>
            <a:spLocks noGrp="1"/>
          </p:cNvSpPr>
          <p:nvPr>
            <p:ph type="body" sz="quarter" idx="3"/>
          </p:nvPr>
        </p:nvSpPr>
        <p:spPr>
          <a:xfrm>
            <a:off x="685800" y="4424087"/>
            <a:ext cx="5486400" cy="4191238"/>
          </a:xfrm>
          <a:prstGeom prst="rect">
            <a:avLst/>
          </a:prstGeom>
        </p:spPr>
        <p:txBody>
          <a:bodyPr vert="horz" lIns="91986" tIns="45993" rIns="91986" bIns="459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1986" tIns="45993" rIns="91986" bIns="4599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46554"/>
            <a:ext cx="2971800" cy="465693"/>
          </a:xfrm>
          <a:prstGeom prst="rect">
            <a:avLst/>
          </a:prstGeom>
        </p:spPr>
        <p:txBody>
          <a:bodyPr vert="horz" lIns="91986" tIns="45993" rIns="91986" bIns="45993" rtlCol="0" anchor="b"/>
          <a:lstStyle>
            <a:lvl1pPr algn="r">
              <a:defRPr sz="1200"/>
            </a:lvl1pPr>
          </a:lstStyle>
          <a:p>
            <a:fld id="{39EA3A77-DB7B-407D-927D-D23288866A6D}" type="slidenum">
              <a:rPr lang="en-US" smtClean="0"/>
              <a:pPr/>
              <a:t>‹#›</a:t>
            </a:fld>
            <a:endParaRPr lang="en-US"/>
          </a:p>
        </p:txBody>
      </p:sp>
    </p:spTree>
    <p:extLst>
      <p:ext uri="{BB962C8B-B14F-4D97-AF65-F5344CB8AC3E}">
        <p14:creationId xmlns:p14="http://schemas.microsoft.com/office/powerpoint/2010/main" val="322273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A3A77-DB7B-407D-927D-D23288866A6D}" type="slidenum">
              <a:rPr lang="en-US" smtClean="0"/>
              <a:pPr/>
              <a:t>1</a:t>
            </a:fld>
            <a:endParaRPr lang="en-US"/>
          </a:p>
        </p:txBody>
      </p:sp>
    </p:spTree>
    <p:extLst>
      <p:ext uri="{BB962C8B-B14F-4D97-AF65-F5344CB8AC3E}">
        <p14:creationId xmlns:p14="http://schemas.microsoft.com/office/powerpoint/2010/main" val="134843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Administrative Controls terminology is used to describe the approach “Change the Way People Work”.</a:t>
            </a:r>
          </a:p>
          <a:p>
            <a:r>
              <a:rPr lang="en-US" altLang="en-US" sz="1200" b="0" i="0" u="none" strike="noStrike" kern="1200" baseline="0">
                <a:solidFill>
                  <a:schemeClr val="tx1"/>
                </a:solidFill>
                <a:latin typeface="+mn-lt"/>
                <a:ea typeface="+mn-ea"/>
                <a:cs typeface="+mn-cs"/>
              </a:rPr>
              <a:t>Administrative Controls terminology is used to describe the approach “Change the Way People Work”.</a:t>
            </a:r>
          </a:p>
          <a:p>
            <a:endParaRPr lang="en-US" alt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Staffing level, maintenance, supervision vs. inspection, and job hazard analysis will direct workers to know about silica and understand the severity of its health hazard and they will be more likely to perform the tasks mentioned in the next slide. These approaches will increase the attentiveness of the workers toward silica exposure hazards and they will make them more responsive to this thread.</a:t>
            </a:r>
          </a:p>
          <a:p>
            <a:endParaRPr lang="en-US" altLang="en-US" sz="1200" b="0" i="0" u="none" strike="noStrike" kern="1200" baseline="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84039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7734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In some cases workers will be required to wear PPE when engineering and administrative controls do not keep exposures below the PEL.</a:t>
            </a:r>
          </a:p>
          <a:p>
            <a:r>
              <a:rPr lang="en-US" altLang="en-US" sz="1200" b="0" i="0" u="none" strike="noStrike" kern="1200" baseline="0" dirty="0">
                <a:solidFill>
                  <a:schemeClr val="tx1"/>
                </a:solidFill>
                <a:latin typeface="+mn-lt"/>
                <a:ea typeface="+mn-ea"/>
                <a:cs typeface="+mn-cs"/>
              </a:rPr>
              <a:t>Employers must provide employees with appropriate respirators where required by the silica standard. The respirators must comply with requirements of the silica standard and with OSHA’s Respiratory Protection standard.</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27580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The primary objective of the respiratory protection program is to prevent exposure to air contamination.</a:t>
            </a:r>
          </a:p>
          <a:p>
            <a:r>
              <a:rPr lang="en-US" altLang="en-US" sz="1200" b="0" i="0" u="none" strike="noStrike" kern="1200" baseline="0" dirty="0">
                <a:solidFill>
                  <a:schemeClr val="tx1"/>
                </a:solidFill>
                <a:latin typeface="+mn-lt"/>
                <a:ea typeface="+mn-ea"/>
                <a:cs typeface="+mn-cs"/>
              </a:rPr>
              <a:t>Employers and employees must understand the respirator’s purpose and limitations. Users must not alter or remove the respirator even for a short time, even if it is uncomfortable.</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352402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chemeClr val="tx1"/>
                </a:solidFill>
                <a:latin typeface="+mn-lt"/>
                <a:ea typeface="+mn-ea"/>
                <a:cs typeface="+mn-cs"/>
              </a:rPr>
              <a:t>ASK: </a:t>
            </a:r>
            <a:r>
              <a:rPr lang="en-US" altLang="en-US" sz="1200" b="0" i="0" u="none" strike="noStrike" kern="1200" baseline="0" dirty="0">
                <a:solidFill>
                  <a:schemeClr val="tx1"/>
                </a:solidFill>
                <a:latin typeface="+mn-lt"/>
                <a:ea typeface="+mn-ea"/>
                <a:cs typeface="+mn-cs"/>
              </a:rPr>
              <a:t>How can you describe what a respirator is?</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ANSWER: </a:t>
            </a:r>
            <a:r>
              <a:rPr lang="en-US" altLang="en-US" sz="1200" b="0" i="0" u="none" strike="noStrike" kern="1200" baseline="0" dirty="0">
                <a:solidFill>
                  <a:schemeClr val="tx1"/>
                </a:solidFill>
                <a:latin typeface="+mn-lt"/>
                <a:ea typeface="+mn-ea"/>
                <a:cs typeface="+mn-cs"/>
              </a:rPr>
              <a:t>A respirator is a protective device that covers the nose and mouth or the entire face or head to guard the wearer against hazardous atmospheres.</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07668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If using respirators, do not alter the respirator in any way.  Label shall not be removed and remains legible.</a:t>
            </a:r>
          </a:p>
          <a:p>
            <a:r>
              <a:rPr lang="en-US" altLang="en-US" sz="1200" b="0" i="0" u="none" strike="noStrike" kern="1200" baseline="0" dirty="0">
                <a:solidFill>
                  <a:schemeClr val="tx1"/>
                </a:solidFill>
                <a:latin typeface="+mn-lt"/>
                <a:ea typeface="+mn-ea"/>
                <a:cs typeface="+mn-cs"/>
              </a:rPr>
              <a:t>Respirators are categorized according to AFN which is the workplace level of respiratory protection that a respirator or class of respirators is expected to provide to employees.</a:t>
            </a:r>
          </a:p>
          <a:p>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1280066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FFRs are divided into classes based on their filtration capabilities. (N, R, P)</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An APF of 10 indicates that a worker using that respirator properly could expect to inhale no more than one-tenth of the airborne contaminant present.</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030429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The most commonly used respiratory protection for silica is a half-face air purifying respirator with 100 series filter.</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191274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90858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4038799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Crystalline silica is a basic component of soil, sand, granite, and many other minerals. </a:t>
            </a:r>
            <a:r>
              <a:rPr lang="en-US" sz="1200" kern="1200" dirty="0">
                <a:solidFill>
                  <a:schemeClr val="tx1"/>
                </a:solidFill>
                <a:effectLst/>
                <a:latin typeface="+mn-lt"/>
                <a:ea typeface="+mn-ea"/>
                <a:cs typeface="+mn-cs"/>
              </a:rPr>
              <a:t>For example, sandstone contains more than 70% silica, whereas granite might contain 15-30%.</a:t>
            </a:r>
            <a:endParaRPr lang="en-US" sz="1200" b="0" i="0" u="none" strike="noStrike" kern="1200" baseline="0" dirty="0">
              <a:solidFill>
                <a:schemeClr val="tx1"/>
              </a:solidFill>
              <a:latin typeface="+mn-lt"/>
              <a:ea typeface="+mn-ea"/>
              <a:cs typeface="+mn-cs"/>
            </a:endParaRPr>
          </a:p>
          <a:p>
            <a:endParaRPr lang="en-US" altLang="en-US" dirty="0"/>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Does anyone know what we mean by "mineral?"</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 mineral is a naturally occurring chemical compound, usually of crystalline form and not produced by life processes.</a:t>
            </a:r>
          </a:p>
          <a:p>
            <a:endParaRPr lang="en-US" alt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a:t>
            </a:r>
            <a:r>
              <a:rPr lang="en-US" altLang="en-US" sz="1200" b="0" i="0" u="none" strike="noStrike" kern="1200" baseline="0" dirty="0">
                <a:solidFill>
                  <a:schemeClr val="tx1"/>
                </a:solidFill>
                <a:latin typeface="+mn-lt"/>
                <a:ea typeface="+mn-ea"/>
                <a:cs typeface="+mn-cs"/>
              </a:rPr>
              <a:t>In which products do we use </a:t>
            </a:r>
            <a:r>
              <a:rPr lang="en-US" sz="1200" b="0" i="0" u="none" strike="noStrike" kern="1200" baseline="0" dirty="0">
                <a:solidFill>
                  <a:schemeClr val="tx1"/>
                </a:solidFill>
                <a:latin typeface="+mn-lt"/>
                <a:ea typeface="+mn-ea"/>
                <a:cs typeface="+mn-cs"/>
              </a:rPr>
              <a:t>mineral? </a:t>
            </a:r>
          </a:p>
          <a:p>
            <a:endParaRPr lang="en-US" altLang="en-US" dirty="0"/>
          </a:p>
          <a:p>
            <a:r>
              <a:rPr lang="en-US" sz="1200" b="0" i="0" u="none" strike="noStrike" kern="1200" baseline="0" dirty="0">
                <a:solidFill>
                  <a:schemeClr val="tx1"/>
                </a:solidFill>
                <a:latin typeface="+mn-lt"/>
                <a:ea typeface="+mn-ea"/>
                <a:cs typeface="+mn-cs"/>
              </a:rPr>
              <a:t>The construction industry is the largest consumer of mineral commodities.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Crushed stone is used for foundations, road base, concrete, and drainage.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Sand and gravel are used in concrete and foundations.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Clays are used to make cement, bricks, and tile.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Iron ore is used to make reinforcing rods, steel beams, nails, and wire.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Gypsum is used to make drywall.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Dimension stone is used for facing, curbing, flooring, stair treads, and other architectural work.</a:t>
            </a:r>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term “silica” broadly refers to the mineral compound silicon dioxide (SiO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884613" y="8755447"/>
            <a:ext cx="2971800" cy="4592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189796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170751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The APF is an estimate of how much protection a respirator provides. </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ASK</a:t>
            </a:r>
            <a:r>
              <a:rPr lang="en-US" altLang="en-US" sz="1200" b="0" i="0" u="none" strike="noStrike" kern="1200" baseline="0" dirty="0">
                <a:solidFill>
                  <a:schemeClr val="tx1"/>
                </a:solidFill>
                <a:latin typeface="+mn-lt"/>
                <a:ea typeface="+mn-ea"/>
                <a:cs typeface="+mn-cs"/>
              </a:rPr>
              <a:t>: If the airborne concentration of crystalline silica is 20 ug/m3 while you are wearing a properly-fitted Elastomeric Half Facepiece Respirator with an APF of 10, what would be the exposure inside the respirator? How about 50 APF respirator?</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ANSWER</a:t>
            </a:r>
            <a:r>
              <a:rPr lang="en-US" altLang="en-US" sz="1200" b="0" i="0" u="none" strike="noStrike" kern="1200" baseline="0" dirty="0">
                <a:solidFill>
                  <a:schemeClr val="tx1"/>
                </a:solidFill>
                <a:latin typeface="+mn-lt"/>
                <a:ea typeface="+mn-ea"/>
                <a:cs typeface="+mn-cs"/>
              </a:rPr>
              <a:t>: The exposure inside the 10 APF respirator would be 1/10 of 20 ug/m3 = 2 ug/m3. A properly-fitted full-face mask with an APF of 50, would reduce the exposure inside the mask down to 1/50 of 20 ug/m3 = 2 ug/m3. 0.4 ug/m3.</a:t>
            </a: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585321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Employers must use the assigned protection factors listed in Table I to select a respirator that meets or exceeds the required level of employee protection. When using a combination respirator (e.g., airline respirators with an air purifying filter), employers must ensure that the assigned protection factor is appropriate to the mode of operation in which the respirator is being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Employers may select respirators assigned for use in higher workplace concentrations of a hazardous substance for use at lower concentrations of that substance, or when required respirator use is independent of concentration.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The assigned protection factors in Table I are only effective when the employer implements a continuing, effective respirator program as required OSHA including training, fit testing, maintenance, and use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This APF category includes filtering facepieces, and half masks with elastomeric facepieces.</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86614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248514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chemeClr val="tx1"/>
                </a:solidFill>
                <a:latin typeface="+mn-lt"/>
                <a:ea typeface="+mn-ea"/>
                <a:cs typeface="+mn-cs"/>
              </a:rPr>
              <a:t>Who needs to be trained?</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Training is essential for correct respirator use. Employers  must teach supervisors and workers how to properly select, use, and maintain respirators. All employees required to use</a:t>
            </a:r>
          </a:p>
          <a:p>
            <a:r>
              <a:rPr lang="en-US" altLang="en-US" sz="1200" b="0" i="0" u="none" strike="noStrike" kern="1200" baseline="0" dirty="0">
                <a:solidFill>
                  <a:schemeClr val="tx1"/>
                </a:solidFill>
                <a:latin typeface="+mn-lt"/>
                <a:ea typeface="+mn-ea"/>
                <a:cs typeface="+mn-cs"/>
              </a:rPr>
              <a:t>respiratory protective equipment must receive instruction in the proper use of the equipment and its limitations. Employers should develop training programs based on the employee’s education level and language background.</a:t>
            </a:r>
          </a:p>
          <a:p>
            <a:r>
              <a:rPr lang="en-US" altLang="en-US" sz="1200" b="0" i="0" u="none" strike="noStrike" kern="1200" baseline="0" dirty="0">
                <a:solidFill>
                  <a:schemeClr val="tx1"/>
                </a:solidFill>
                <a:latin typeface="+mn-lt"/>
                <a:ea typeface="+mn-ea"/>
                <a:cs typeface="+mn-cs"/>
              </a:rPr>
              <a:t>Training must be comprehensive enough for the employee to demonstrate a knowledge of the limitations and capabilities of the respirator, why the respirator is necessary, and how improper fit, usage, or maintenance can compromise the respirator.</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2423337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xfrm>
            <a:off x="3884613" y="8755447"/>
            <a:ext cx="2971800" cy="459213"/>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411728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Can you tell me what silicosis is?</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Silicosis is a lung disease caused by breathing in tiny bits of silica, a mineral that is part of sand, rock, and mineral ores such as quartz. It mostly affects workers exposed to silica dust. Over time, exposure to silica particles causes scarring in the lungs, which can harm your ability to breathe.</a:t>
            </a:r>
            <a:endParaRPr lang="en-US" alt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a:t>
            </a:r>
            <a:r>
              <a:rPr lang="en-US" altLang="en-US" sz="1200" b="0" i="0" u="none" strike="noStrike" kern="1200" baseline="0" dirty="0">
                <a:solidFill>
                  <a:schemeClr val="tx1"/>
                </a:solidFill>
                <a:latin typeface="+mn-lt"/>
                <a:ea typeface="+mn-ea"/>
                <a:cs typeface="+mn-cs"/>
              </a:rPr>
              <a:t>How many types of silicosis are there</a:t>
            </a:r>
            <a:r>
              <a:rPr lang="en-US" sz="1200" b="0" i="0" u="none" strike="noStrike" kern="1200" baseline="0" dirty="0">
                <a:solidFill>
                  <a:schemeClr val="tx1"/>
                </a:solidFill>
                <a:latin typeface="+mn-lt"/>
                <a:ea typeface="+mn-ea"/>
                <a:cs typeface="+mn-cs"/>
              </a:rPr>
              <a:t>? Can you name them? </a:t>
            </a:r>
          </a:p>
          <a:p>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There are three types of silicosis: acute, chronic, and accelerated. Acute silicosis causes cough, weight loss, and fatigue within a few weeks or years of exposure to inhaled silica. Chronic silicosis appears 10 to 30 years after exposure and can affect upper lungs and sometimes cause extensive scarring. Accelerated silicosis occurs within 10 years of high-level exposure.</a:t>
            </a:r>
          </a:p>
          <a:p>
            <a:endParaRPr lang="en-US" sz="1200" b="0" i="0" u="none" strike="noStrike" kern="1200" baseline="0" dirty="0">
              <a:solidFill>
                <a:schemeClr val="tx1"/>
              </a:solidFill>
              <a:latin typeface="+mn-lt"/>
              <a:ea typeface="+mn-ea"/>
              <a:cs typeface="+mn-cs"/>
            </a:endParaRPr>
          </a:p>
          <a:p>
            <a:r>
              <a:rPr lang="en-US" dirty="0"/>
              <a:t>There is no cure for silicosis but it can be prevented. Don’t be like that guy!  Time to get serious and act smart.</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106179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Elimination of the silica hazard is the most effective control methodology as it eliminates completely any health hazard related to silica.</a:t>
            </a:r>
          </a:p>
          <a:p>
            <a:endParaRPr lang="en-US" alt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Elimination of the silica hazard is the most effective control methodology as it eliminates completely any health hazard related to silica.</a:t>
            </a:r>
          </a:p>
          <a:p>
            <a:endParaRPr lang="en-US" alt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Example 1: Elimination can occur in the design stage of a project when the designer consider an approach which will not create an exposure to silica during project implementation.</a:t>
            </a:r>
          </a:p>
          <a:p>
            <a:endParaRPr lang="en-US" altLang="en-US" sz="1200" b="0" i="0" u="none" strike="noStrike" kern="1200" baseline="0">
              <a:solidFill>
                <a:schemeClr val="tx1"/>
              </a:solidFill>
              <a:latin typeface="+mn-lt"/>
              <a:ea typeface="+mn-ea"/>
              <a:cs typeface="+mn-cs"/>
            </a:endParaRPr>
          </a:p>
          <a:p>
            <a:r>
              <a:rPr lang="en-US" altLang="en-US" sz="1200" b="0" i="0" u="none" strike="noStrike" kern="1200" baseline="0">
                <a:solidFill>
                  <a:schemeClr val="tx1"/>
                </a:solidFill>
                <a:latin typeface="+mn-lt"/>
                <a:ea typeface="+mn-ea"/>
                <a:cs typeface="+mn-cs"/>
              </a:rPr>
              <a:t>Example 2: Execution methodology, such as Implementation Method Statements are prepared in a way that equipment, tools, materials, etc are selected to not create crystalline silica exposure.</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481262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The best way to prevent health problems related to silica dust is to avoid silica altogether. Many silica substitutes are available and appropriate for many applications. It is true that in some cases it is not possible to use a substitute in place of silica, but for many operations, such as abrasive blasting, there are many possible substitutes, including those below.</a:t>
            </a:r>
          </a:p>
          <a:p>
            <a:endParaRPr lang="en-US" altLang="en-US" sz="1200" b="0"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ASK: </a:t>
            </a:r>
            <a:r>
              <a:rPr lang="en-US" altLang="en-US" sz="1200" b="0" i="0" u="none" strike="noStrike" kern="1200" baseline="0" dirty="0">
                <a:solidFill>
                  <a:schemeClr val="tx1"/>
                </a:solidFill>
                <a:latin typeface="+mn-lt"/>
                <a:ea typeface="+mn-ea"/>
                <a:cs typeface="+mn-cs"/>
              </a:rPr>
              <a:t>Who can name some silica substitutes?</a:t>
            </a:r>
          </a:p>
          <a:p>
            <a:r>
              <a:rPr lang="en-US" altLang="en-US" sz="1200" b="1" i="0" u="none" strike="noStrike" kern="1200" baseline="0" dirty="0">
                <a:solidFill>
                  <a:schemeClr val="tx1"/>
                </a:solidFill>
                <a:latin typeface="+mn-lt"/>
                <a:ea typeface="+mn-ea"/>
                <a:cs typeface="+mn-cs"/>
              </a:rPr>
              <a:t>ANSWER: </a:t>
            </a:r>
            <a:r>
              <a:rPr lang="en-US" altLang="en-US" sz="1200" b="0" i="0" u="none" strike="noStrike" kern="1200" baseline="0" dirty="0">
                <a:solidFill>
                  <a:schemeClr val="tx1"/>
                </a:solidFill>
                <a:latin typeface="+mn-lt"/>
                <a:ea typeface="+mn-ea"/>
                <a:cs typeface="+mn-cs"/>
              </a:rPr>
              <a:t>Aluminum oxide, Shot, Glass beads, Garnet, Emery, Urea plastic. The OSHA website provides an extensive list of silica substitutes, along with their recommended applications, advantages and limitations, and price.</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87215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0" i="0" u="none" strike="noStrike" kern="1200" baseline="0" dirty="0">
                <a:solidFill>
                  <a:schemeClr val="tx1"/>
                </a:solidFill>
                <a:latin typeface="+mn-lt"/>
                <a:ea typeface="+mn-ea"/>
                <a:cs typeface="+mn-cs"/>
              </a:rPr>
              <a:t>1. A LEV is essentially a proper vacuum cleaner hooked up to a piece of equipment with a dust shroud. This setup removes the dust at or close to its point of origin so that it doesn’t get the chance to enter workers’ breathable air space.</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3. </a:t>
            </a:r>
            <a:r>
              <a:rPr lang="en-US" sz="1200" dirty="0"/>
              <a:t>Obviously, wet work isn’t always possible. For example, you probably want to avoid water if you’re working near electrical equipment. </a:t>
            </a:r>
            <a:r>
              <a:rPr lang="en-US" sz="1200" b="0" i="0" kern="1200" dirty="0">
                <a:solidFill>
                  <a:schemeClr val="tx1"/>
                </a:solidFill>
                <a:effectLst/>
                <a:latin typeface="+mn-lt"/>
                <a:ea typeface="+mn-ea"/>
                <a:cs typeface="+mn-cs"/>
              </a:rPr>
              <a:t>OSHA provides several industry-specific fact sheets that address wet and dry work methods.</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effectLst/>
                <a:latin typeface="+mn-lt"/>
                <a:ea typeface="+mn-ea"/>
                <a:cs typeface="+mn-cs"/>
              </a:rPr>
              <a:t>5. Finally, everything needs to be documented. The new rule requires employers to have a written exposure control plan that describes the following:</a:t>
            </a:r>
          </a:p>
          <a:p>
            <a:endParaRPr lang="en-US" altLang="en-US" sz="1200" b="0" i="0" u="none" strike="noStrik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altLang="en-US" sz="1200" b="0" i="0" u="none" strike="noStrike" kern="1200" baseline="0" dirty="0">
                <a:solidFill>
                  <a:schemeClr val="tx1"/>
                </a:solidFill>
                <a:effectLst/>
                <a:latin typeface="+mn-lt"/>
                <a:ea typeface="+mn-ea"/>
                <a:cs typeface="+mn-cs"/>
              </a:rPr>
              <a:t>The tasks that could expose workers to silica dust</a:t>
            </a:r>
          </a:p>
          <a:p>
            <a:pPr marL="171450" indent="-171450">
              <a:buFont typeface="Arial" panose="020B0604020202020204" pitchFamily="34" charset="0"/>
              <a:buChar char="•"/>
            </a:pPr>
            <a:r>
              <a:rPr lang="en-US" altLang="en-US" sz="1200" b="0" i="0" u="none" strike="noStrike" kern="1200" baseline="0" dirty="0">
                <a:solidFill>
                  <a:schemeClr val="tx1"/>
                </a:solidFill>
                <a:effectLst/>
                <a:latin typeface="+mn-lt"/>
                <a:ea typeface="+mn-ea"/>
                <a:cs typeface="+mn-cs"/>
              </a:rPr>
              <a:t>The engineering controls, work practices, and respiratory protection used to limit exposure for each task</a:t>
            </a:r>
          </a:p>
          <a:p>
            <a:pPr marL="171450" indent="-171450">
              <a:buFont typeface="Arial" panose="020B0604020202020204" pitchFamily="34" charset="0"/>
              <a:buChar char="•"/>
            </a:pPr>
            <a:r>
              <a:rPr lang="en-US" altLang="en-US" sz="1200" b="0" i="0" u="none" strike="noStrike" kern="1200" baseline="0" dirty="0">
                <a:solidFill>
                  <a:schemeClr val="tx1"/>
                </a:solidFill>
                <a:effectLst/>
                <a:latin typeface="+mn-lt"/>
                <a:ea typeface="+mn-ea"/>
                <a:cs typeface="+mn-cs"/>
              </a:rPr>
              <a:t>The housekeeping measures and restricted work area procedures used to limit exposure</a:t>
            </a:r>
          </a:p>
          <a:p>
            <a:pPr marL="171450" indent="-171450">
              <a:buFont typeface="Arial" panose="020B0604020202020204" pitchFamily="34" charset="0"/>
              <a:buChar char="•"/>
            </a:pPr>
            <a:endParaRPr lang="en-US" altLang="en-US" sz="1200" b="0" i="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altLang="en-US" sz="1200" b="0" i="0" u="none" strike="noStrike" kern="1200" baseline="0" dirty="0">
                <a:solidFill>
                  <a:schemeClr val="tx1"/>
                </a:solidFill>
                <a:effectLst/>
                <a:latin typeface="+mn-lt"/>
                <a:ea typeface="+mn-ea"/>
                <a:cs typeface="+mn-cs"/>
              </a:rPr>
              <a:t>6. Monitoring is done by trained professionals such as industrial hygienists using specialized instruments that are properly calibrated. They may perform general on-site monitoring of ambient air or personal monitoring of workers who are engaged in the tasks that are creating the silica dust. General area monitoring is done to estimate possible exposure of a group of workers in a particular area.</a:t>
            </a:r>
            <a:endParaRPr lang="en-US" alt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4694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ASK: </a:t>
            </a:r>
            <a:r>
              <a:rPr lang="en-US" sz="1200" b="0" i="0" u="none" strike="noStrike" kern="1200" baseline="0" dirty="0">
                <a:solidFill>
                  <a:schemeClr val="tx1"/>
                </a:solidFill>
                <a:latin typeface="+mn-lt"/>
                <a:ea typeface="+mn-ea"/>
                <a:cs typeface="+mn-cs"/>
              </a:rPr>
              <a:t>Can you tell the difference?</a:t>
            </a:r>
          </a:p>
          <a:p>
            <a:endParaRPr lang="en-US" altLang="en-US" sz="1200" b="1"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ANSWER: </a:t>
            </a:r>
            <a:r>
              <a:rPr lang="en-US" altLang="en-US" sz="1200" b="0" i="0" u="none" strike="noStrike" kern="1200" baseline="0" dirty="0">
                <a:solidFill>
                  <a:schemeClr val="tx1"/>
                </a:solidFill>
                <a:latin typeface="+mn-lt"/>
                <a:ea typeface="+mn-ea"/>
                <a:cs typeface="+mn-cs"/>
              </a:rPr>
              <a:t>Using wet system with integrated water delivery system keeps exposure to silica to a minimum, on the contrary to dry system where silica dust is all over while operating the equipment.</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Dry vs wet; noticeable difference in silica emissions, vacuum systems work well too when water won’t do. </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16798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ASK: </a:t>
            </a:r>
            <a:r>
              <a:rPr lang="en-US" sz="1200" b="0" i="0" u="none" strike="noStrike" kern="1200" baseline="0" dirty="0">
                <a:solidFill>
                  <a:schemeClr val="tx1"/>
                </a:solidFill>
                <a:latin typeface="+mn-lt"/>
                <a:ea typeface="+mn-ea"/>
                <a:cs typeface="+mn-cs"/>
              </a:rPr>
              <a:t>Can you tell the difference?</a:t>
            </a:r>
          </a:p>
          <a:p>
            <a:endParaRPr lang="en-US" altLang="en-US" sz="1200" b="1" i="0" u="none" strike="noStrike" kern="1200" baseline="0" dirty="0">
              <a:solidFill>
                <a:schemeClr val="tx1"/>
              </a:solidFill>
              <a:latin typeface="+mn-lt"/>
              <a:ea typeface="+mn-ea"/>
              <a:cs typeface="+mn-cs"/>
            </a:endParaRPr>
          </a:p>
          <a:p>
            <a:r>
              <a:rPr lang="en-US" altLang="en-US" sz="1200" b="1" i="0" u="none" strike="noStrike" kern="1200" baseline="0" dirty="0">
                <a:solidFill>
                  <a:schemeClr val="tx1"/>
                </a:solidFill>
                <a:latin typeface="+mn-lt"/>
                <a:ea typeface="+mn-ea"/>
                <a:cs typeface="+mn-cs"/>
              </a:rPr>
              <a:t>ANSWER: </a:t>
            </a:r>
            <a:r>
              <a:rPr lang="en-US" altLang="en-US" sz="1200" b="0" i="0" u="none" strike="noStrike" kern="1200" baseline="0" dirty="0">
                <a:solidFill>
                  <a:schemeClr val="tx1"/>
                </a:solidFill>
                <a:latin typeface="+mn-lt"/>
                <a:ea typeface="+mn-ea"/>
                <a:cs typeface="+mn-cs"/>
              </a:rPr>
              <a:t>Using dust control system keeps exposure to silica to a minimum, on the contrary to dry system where silica dust is all over while operating the equipment.</a:t>
            </a:r>
          </a:p>
          <a:p>
            <a:endParaRPr lang="en-US" altLang="en-US" sz="1200" b="0" i="0" u="none" strike="noStrike" kern="1200" baseline="0" dirty="0">
              <a:solidFill>
                <a:schemeClr val="tx1"/>
              </a:solidFill>
              <a:latin typeface="+mn-lt"/>
              <a:ea typeface="+mn-ea"/>
              <a:cs typeface="+mn-cs"/>
            </a:endParaRPr>
          </a:p>
          <a:p>
            <a:r>
              <a:rPr lang="en-US" altLang="en-US" sz="1200" b="0" i="0" u="none" strike="noStrike" kern="1200" baseline="0" dirty="0">
                <a:solidFill>
                  <a:schemeClr val="tx1"/>
                </a:solidFill>
                <a:latin typeface="+mn-lt"/>
                <a:ea typeface="+mn-ea"/>
                <a:cs typeface="+mn-cs"/>
              </a:rPr>
              <a:t>No controls vs. controls of walk behind grinders.  Notice the operator on the dirty job is getting exposed to crystalline silica.  Also note that there are other people with an exposure as well, and they need respiratory protection.</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17874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sz="1200" b="1" i="0" u="none" strike="noStrike" kern="1200" baseline="0" dirty="0">
                <a:solidFill>
                  <a:schemeClr val="tx1"/>
                </a:solidFill>
                <a:latin typeface="+mn-lt"/>
                <a:ea typeface="+mn-ea"/>
                <a:cs typeface="+mn-cs"/>
              </a:rPr>
              <a:t>ASK: </a:t>
            </a:r>
            <a:r>
              <a:rPr lang="en-US" altLang="en-US" sz="1200" b="0" i="0" u="none" strike="noStrike" kern="1200" baseline="0" dirty="0">
                <a:solidFill>
                  <a:schemeClr val="tx1"/>
                </a:solidFill>
                <a:latin typeface="+mn-lt"/>
                <a:ea typeface="+mn-ea"/>
                <a:cs typeface="+mn-cs"/>
              </a:rPr>
              <a:t>Is the difference between 2 pictures clear?</a:t>
            </a:r>
          </a:p>
          <a:p>
            <a:endParaRPr lang="en-US" sz="1200" b="0" i="0" u="none" strike="noStrike" kern="1200" baseline="0" dirty="0">
              <a:solidFill>
                <a:schemeClr val="tx1"/>
              </a:solidFill>
              <a:latin typeface="+mn-lt"/>
              <a:ea typeface="+mn-ea"/>
              <a:cs typeface="+mn-cs"/>
            </a:endParaRPr>
          </a:p>
          <a:p>
            <a:r>
              <a:rPr lang="en-US" dirty="0"/>
              <a:t>To keep these dust particles firmly under control, you need a housekeeping program. Under the new standard, the only approved housekeeping methods are wet methods (i.e., using water to keep dust down) and vacuuming using equipment that meets strict filter requirements.</a:t>
            </a:r>
          </a:p>
          <a:p>
            <a:endParaRPr lang="en-US" dirty="0"/>
          </a:p>
          <a:p>
            <a:r>
              <a:rPr lang="en-US" dirty="0"/>
              <a:t>Using compressed air, dry brushing, or dry sweeping is prohibited unless wet methods and vacuuming aren’t feasible.</a:t>
            </a:r>
          </a:p>
          <a:p>
            <a:endParaRPr lang="en-US" altLang="en-US" sz="1200" b="0" i="0" u="none" strike="noStrike" kern="1200" baseline="0" dirty="0">
              <a:solidFill>
                <a:schemeClr val="tx1"/>
              </a:solidFill>
              <a:latin typeface="+mn-lt"/>
              <a:ea typeface="+mn-ea"/>
              <a:cs typeface="+mn-cs"/>
            </a:endParaRPr>
          </a:p>
        </p:txBody>
      </p:sp>
      <p:sp>
        <p:nvSpPr>
          <p:cNvPr id="82948" name="Slide Number Placeholder 3"/>
          <p:cNvSpPr>
            <a:spLocks noGrp="1"/>
          </p:cNvSpPr>
          <p:nvPr>
            <p:ph type="sldNum" sz="quarter" idx="5"/>
          </p:nvPr>
        </p:nvSpPr>
        <p:spPr bwMode="auto">
          <a:xfrm>
            <a:off x="3970938" y="8750934"/>
            <a:ext cx="3037840" cy="458977"/>
          </a:xfrm>
          <a:ln>
            <a:miter lim="800000"/>
            <a:headEnd/>
            <a:tailEnd/>
          </a:ln>
        </p:spPr>
        <p:txBody>
          <a:bodyPr lIns="86482" tIns="43240" rIns="86482" bIns="432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6C05F-C3B4-474D-82B1-0C9FBCDC972B}"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4085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714C18-34D2-451C-B8F9-060760643A4A}"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1BA026-F954-4785-9CDB-3C2926662280}"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417CE-5A7A-479E-B7DB-24E96A761E22}"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450200-78D2-411F-A069-549F52698C86}" type="datetime1">
              <a:rPr lang="en-US" smtClean="0"/>
              <a:t>4/22/2020</a:t>
            </a:fld>
            <a:endParaRPr lang="en-US"/>
          </a:p>
        </p:txBody>
      </p:sp>
      <p:sp>
        <p:nvSpPr>
          <p:cNvPr id="6" name="Slide Number Placeholder 5"/>
          <p:cNvSpPr>
            <a:spLocks noGrp="1"/>
          </p:cNvSpPr>
          <p:nvPr>
            <p:ph type="sldNum" sz="quarter" idx="12"/>
          </p:nvPr>
        </p:nvSpPr>
        <p:spPr>
          <a:xfrm>
            <a:off x="6400800" y="6356350"/>
            <a:ext cx="2133600" cy="365125"/>
          </a:xfrm>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7B93FF-5029-4434-BE7C-4CF7EB8AA4B8}" type="datetime1">
              <a:rPr lang="en-US" smtClean="0"/>
              <a:t>4/22/2020</a:t>
            </a:fld>
            <a:endParaRPr lang="en-US"/>
          </a:p>
        </p:txBody>
      </p:sp>
      <p:sp>
        <p:nvSpPr>
          <p:cNvPr id="6" name="Slide Number Placeholder 5"/>
          <p:cNvSpPr>
            <a:spLocks noGrp="1"/>
          </p:cNvSpPr>
          <p:nvPr>
            <p:ph type="sldNum" sz="quarter" idx="12"/>
          </p:nvPr>
        </p:nvSpPr>
        <p:spPr/>
        <p:txBody>
          <a:bodyPr/>
          <a:lstStyle/>
          <a:p>
            <a:fld id="{52110876-1A90-47DF-8CC1-92F5C1F8B346}" type="slidenum">
              <a:rPr lang="en-US" smtClean="0"/>
              <a:pPr/>
              <a:t>‹#›</a:t>
            </a:fld>
            <a:endParaRPr lang="en-US"/>
          </a:p>
        </p:txBody>
      </p:sp>
      <p:sp>
        <p:nvSpPr>
          <p:cNvPr id="7"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5B51F-2E3B-462C-8CE9-C4819DFBBE63}"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13104-E011-49B5-B0ED-3231CBCB320E}" type="datetime1">
              <a:rPr lang="en-US" smtClean="0"/>
              <a:t>4/22/2020</a:t>
            </a:fld>
            <a:endParaRPr lang="en-US"/>
          </a:p>
        </p:txBody>
      </p:sp>
      <p:sp>
        <p:nvSpPr>
          <p:cNvPr id="9" name="Slide Number Placeholder 8"/>
          <p:cNvSpPr>
            <a:spLocks noGrp="1"/>
          </p:cNvSpPr>
          <p:nvPr>
            <p:ph type="sldNum" sz="quarter" idx="12"/>
          </p:nvPr>
        </p:nvSpPr>
        <p:spPr/>
        <p:txBody>
          <a:bodyPr/>
          <a:lstStyle/>
          <a:p>
            <a:fld id="{52110876-1A90-47DF-8CC1-92F5C1F8B346}" type="slidenum">
              <a:rPr lang="en-US" smtClean="0"/>
              <a:pPr/>
              <a:t>‹#›</a:t>
            </a:fld>
            <a:endParaRPr lang="en-US"/>
          </a:p>
        </p:txBody>
      </p:sp>
      <p:sp>
        <p:nvSpPr>
          <p:cNvPr id="10" name="Footer Placeholder 4"/>
          <p:cNvSpPr>
            <a:spLocks noGrp="1"/>
          </p:cNvSpPr>
          <p:nvPr>
            <p:ph type="ftr" sz="quarter" idx="1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32727B-1345-4E19-9879-3B79FEE61846}" type="datetime1">
              <a:rPr lang="en-US" smtClean="0"/>
              <a:t>4/22/2020</a:t>
            </a:fld>
            <a:endParaRPr lang="en-US"/>
          </a:p>
        </p:txBody>
      </p:sp>
      <p:sp>
        <p:nvSpPr>
          <p:cNvPr id="5" name="Slide Number Placeholder 4"/>
          <p:cNvSpPr>
            <a:spLocks noGrp="1"/>
          </p:cNvSpPr>
          <p:nvPr>
            <p:ph type="sldNum" sz="quarter" idx="12"/>
          </p:nvPr>
        </p:nvSpPr>
        <p:spPr/>
        <p:txBody>
          <a:bodyPr/>
          <a:lstStyle/>
          <a:p>
            <a:fld id="{52110876-1A90-47DF-8CC1-92F5C1F8B346}" type="slidenum">
              <a:rPr lang="en-US" smtClean="0"/>
              <a:pPr/>
              <a:t>‹#›</a:t>
            </a:fld>
            <a:endParaRPr lang="en-US"/>
          </a:p>
        </p:txBody>
      </p:sp>
      <p:sp>
        <p:nvSpPr>
          <p:cNvPr id="6"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843F8-4448-42E6-8583-B0AD3505E28D}" type="datetime1">
              <a:rPr lang="en-US" smtClean="0"/>
              <a:t>4/22/2020</a:t>
            </a:fld>
            <a:endParaRPr lang="en-US"/>
          </a:p>
        </p:txBody>
      </p:sp>
      <p:sp>
        <p:nvSpPr>
          <p:cNvPr id="4" name="Slide Number Placeholder 3"/>
          <p:cNvSpPr>
            <a:spLocks noGrp="1"/>
          </p:cNvSpPr>
          <p:nvPr>
            <p:ph type="sldNum" sz="quarter" idx="12"/>
          </p:nvPr>
        </p:nvSpPr>
        <p:spPr/>
        <p:txBody>
          <a:bodyPr/>
          <a:lstStyle/>
          <a:p>
            <a:fld id="{52110876-1A90-47DF-8CC1-92F5C1F8B346}" type="slidenum">
              <a:rPr lang="en-US" smtClean="0"/>
              <a:pPr/>
              <a:t>‹#›</a:t>
            </a:fld>
            <a:endParaRPr lang="en-US"/>
          </a:p>
        </p:txBody>
      </p:sp>
      <p:sp>
        <p:nvSpPr>
          <p:cNvPr id="5"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86C9B7-DFC4-4778-A411-F099A50B16E9}"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
        <p:nvSpPr>
          <p:cNvPr id="8" name="Footer Placeholder 4"/>
          <p:cNvSpPr>
            <a:spLocks noGrp="1"/>
          </p:cNvSpPr>
          <p:nvPr>
            <p:ph type="ftr" sz="quarter" idx="3"/>
          </p:nvPr>
        </p:nvSpPr>
        <p:spPr>
          <a:xfrm>
            <a:off x="3048000" y="6356350"/>
            <a:ext cx="3048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EF0A2-C87F-4FA5-A998-600560EAC84C}" type="datetime1">
              <a:rPr lang="en-US" smtClean="0"/>
              <a:t>4/22/2020</a:t>
            </a:fld>
            <a:endParaRPr lang="en-US"/>
          </a:p>
        </p:txBody>
      </p:sp>
      <p:sp>
        <p:nvSpPr>
          <p:cNvPr id="7" name="Slide Number Placeholder 6"/>
          <p:cNvSpPr>
            <a:spLocks noGrp="1"/>
          </p:cNvSpPr>
          <p:nvPr>
            <p:ph type="sldNum" sz="quarter" idx="12"/>
          </p:nvPr>
        </p:nvSpPr>
        <p:spPr/>
        <p:txBody>
          <a:bodyPr/>
          <a:lstStyle/>
          <a:p>
            <a:fld id="{52110876-1A90-47DF-8CC1-92F5C1F8B3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5B386-3451-4258-9747-21F34039D5AB}" type="datetime1">
              <a:rPr lang="en-US" smtClean="0"/>
              <a:t>4/22/2020</a:t>
            </a:fld>
            <a:endParaRPr lang="en-US"/>
          </a:p>
        </p:txBody>
      </p:sp>
      <p:sp>
        <p:nvSpPr>
          <p:cNvPr id="6" name="Slide Number Placeholder 5"/>
          <p:cNvSpPr>
            <a:spLocks noGrp="1"/>
          </p:cNvSpPr>
          <p:nvPr>
            <p:ph type="sldNum" sz="quarter" idx="4"/>
          </p:nvPr>
        </p:nvSpPr>
        <p:spPr>
          <a:xfrm>
            <a:off x="6400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0876-1A90-47DF-8CC1-92F5C1F8B3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osha.gov/dsg/etools/silica/protect_against/protect_against.html#Persona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0" y="2971800"/>
            <a:ext cx="9144000" cy="1066800"/>
          </a:xfrm>
          <a:solidFill>
            <a:schemeClr val="tx2">
              <a:lumMod val="75000"/>
            </a:schemeClr>
          </a:solidFill>
        </p:spPr>
        <p:txBody>
          <a:bodyPr>
            <a:noAutofit/>
          </a:bodyPr>
          <a:lstStyle/>
          <a:p>
            <a:r>
              <a:rPr lang="es-ES" sz="4000" dirty="0">
                <a:solidFill>
                  <a:schemeClr val="bg1"/>
                </a:solidFill>
              </a:rPr>
              <a:t>Controlando los Peligros de la sílice</a:t>
            </a:r>
            <a:endParaRPr lang="en-US" sz="4000" dirty="0">
              <a:solidFill>
                <a:schemeClr val="bg1"/>
              </a:solidFill>
            </a:endParaRPr>
          </a:p>
        </p:txBody>
      </p:sp>
      <p:sp>
        <p:nvSpPr>
          <p:cNvPr id="3" name="Rectangle 2"/>
          <p:cNvSpPr/>
          <p:nvPr/>
        </p:nvSpPr>
        <p:spPr>
          <a:xfrm>
            <a:off x="6927" y="311150"/>
            <a:ext cx="20574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b="1" dirty="0"/>
              <a:t>Modulo # 5</a:t>
            </a:r>
          </a:p>
        </p:txBody>
      </p:sp>
      <p:sp>
        <p:nvSpPr>
          <p:cNvPr id="7" name="Slide Number Placeholder 6"/>
          <p:cNvSpPr>
            <a:spLocks noGrp="1"/>
          </p:cNvSpPr>
          <p:nvPr>
            <p:ph type="sldNum" sz="quarter" idx="12"/>
          </p:nvPr>
        </p:nvSpPr>
        <p:spPr/>
        <p:txBody>
          <a:bodyPr/>
          <a:lstStyle/>
          <a:p>
            <a:fld id="{52110876-1A90-47DF-8CC1-92F5C1F8B34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254000" y="1400251"/>
            <a:ext cx="8686800" cy="53212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 sz="1800" dirty="0"/>
              <a:t>El barrido en seco o el cepillado en seco donde dicha actividad podría contribuir a la exposición de los empleados NO se permite a menos que no sea factible el barrido en húmedo, la aspiración con filtro HEPA u otros métodos que minimicen la probabilidad de exposición</a:t>
            </a:r>
            <a:r>
              <a:rPr lang="en-US" sz="1800" dirty="0"/>
              <a:t>.</a:t>
            </a:r>
          </a:p>
          <a:p>
            <a:pPr marL="0" lvl="1" indent="0">
              <a:buNone/>
            </a:pPr>
            <a:endParaRPr lang="en-US" sz="1800" dirty="0"/>
          </a:p>
          <a:p>
            <a:pPr marL="342900" lvl="1" indent="-342900">
              <a:buFont typeface="Wingdings" panose="05000000000000000000" pitchFamily="2" charset="2"/>
              <a:buChar char="Ø"/>
            </a:pPr>
            <a:r>
              <a:rPr lang="es-ES" sz="1800" dirty="0"/>
              <a:t>El aire comprimido NO se debe usar para limpiar la ropa o las superficies donde dicha actividad podría contribuir a las exposiciones de los empleados, a menos que</a:t>
            </a:r>
            <a:r>
              <a:rPr lang="en-US" sz="1800" dirty="0"/>
              <a:t>:</a:t>
            </a:r>
          </a:p>
          <a:p>
            <a:pPr marL="749300" lvl="1" indent="-342900">
              <a:buFont typeface="Wingdings" panose="05000000000000000000" pitchFamily="2" charset="2"/>
              <a:buChar char="§"/>
            </a:pPr>
            <a:r>
              <a:rPr lang="es-ES" sz="1800" dirty="0"/>
              <a:t>El aire comprimido sea utilizado junto con un sistema de ventilación que captura efectivamente la nube de polvo creada por el aire comprimido o</a:t>
            </a:r>
          </a:p>
          <a:p>
            <a:pPr marL="749300" lvl="1" indent="-342900">
              <a:buFont typeface="Wingdings" panose="05000000000000000000" pitchFamily="2" charset="2"/>
              <a:buChar char="§"/>
            </a:pPr>
            <a:r>
              <a:rPr lang="es-ES" sz="1800" dirty="0"/>
              <a:t>Ningún método alternativo es factible</a:t>
            </a:r>
            <a:r>
              <a:rPr lang="en-US" sz="1800" dirty="0"/>
              <a:t>.</a:t>
            </a:r>
          </a:p>
          <a:p>
            <a:pPr marL="342900" lvl="1" indent="-342900">
              <a:buFont typeface="Wingdings" panose="05000000000000000000" pitchFamily="2" charset="2"/>
              <a:buChar char="Ø"/>
            </a:pPr>
            <a:endParaRPr lang="en-US" b="1" dirty="0"/>
          </a:p>
        </p:txBody>
      </p:sp>
      <p:pic>
        <p:nvPicPr>
          <p:cNvPr id="9" name="Picture 2" descr="sweeping">
            <a:extLst>
              <a:ext uri="{FF2B5EF4-FFF2-40B4-BE49-F238E27FC236}">
                <a16:creationId xmlns:a16="http://schemas.microsoft.com/office/drawing/2014/main" id="{9DA2B9BA-5EEF-4BF9-81F8-7D2BA2804F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3400" y="4419600"/>
            <a:ext cx="3110247" cy="20745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accuming">
            <a:extLst>
              <a:ext uri="{FF2B5EF4-FFF2-40B4-BE49-F238E27FC236}">
                <a16:creationId xmlns:a16="http://schemas.microsoft.com/office/drawing/2014/main" id="{11A07230-E3A2-4AEF-B91B-236C1B84E0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359400" y="4419600"/>
            <a:ext cx="3403600" cy="207453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hidden="1"/>
          <p:cNvSpPr>
            <a:spLocks noGrp="1"/>
          </p:cNvSpPr>
          <p:nvPr>
            <p:ph type="title"/>
          </p:nvPr>
        </p:nvSpPr>
        <p:spPr>
          <a:xfrm>
            <a:off x="609600" y="201419"/>
            <a:ext cx="8229600" cy="1143000"/>
          </a:xfrm>
        </p:spPr>
        <p:txBody>
          <a:bodyPr>
            <a:normAutofit fontScale="90000"/>
          </a:bodyPr>
          <a:lstStyle/>
          <a:p>
            <a:r>
              <a:rPr lang="es-CO" dirty="0"/>
              <a:t>Servicio de limpieza</a:t>
            </a:r>
            <a:r>
              <a:rPr lang="en-US" dirty="0"/>
              <a:t> </a:t>
            </a:r>
            <a:r>
              <a:rPr lang="en-US" dirty="0">
                <a:latin typeface="Corbel" pitchFamily="34" charset="0"/>
              </a:rPr>
              <a:t/>
            </a:r>
            <a:br>
              <a:rPr lang="en-US" dirty="0">
                <a:latin typeface="Corbel" pitchFamily="34" charset="0"/>
              </a:rPr>
            </a:br>
            <a:endParaRPr lang="en-US" dirty="0"/>
          </a:p>
        </p:txBody>
      </p:sp>
      <p:sp>
        <p:nvSpPr>
          <p:cNvPr id="2" name="Slide Number Placeholder 1">
            <a:extLst>
              <a:ext uri="{FF2B5EF4-FFF2-40B4-BE49-F238E27FC236}">
                <a16:creationId xmlns:a16="http://schemas.microsoft.com/office/drawing/2014/main" id="{290FA64D-E2BB-4C83-968B-22F1F29D85DE}"/>
              </a:ext>
            </a:extLst>
          </p:cNvPr>
          <p:cNvSpPr>
            <a:spLocks noGrp="1"/>
          </p:cNvSpPr>
          <p:nvPr>
            <p:ph type="sldNum" sz="quarter" idx="12"/>
          </p:nvPr>
        </p:nvSpPr>
        <p:spPr/>
        <p:txBody>
          <a:bodyPr/>
          <a:lstStyle/>
          <a:p>
            <a:fld id="{52110876-1A90-47DF-8CC1-92F5C1F8B346}" type="slidenum">
              <a:rPr lang="en-US" smtClean="0"/>
              <a:pPr/>
              <a:t>10</a:t>
            </a:fld>
            <a:endParaRPr lang="en-US"/>
          </a:p>
        </p:txBody>
      </p:sp>
      <p:sp>
        <p:nvSpPr>
          <p:cNvPr id="13" name="Title 1">
            <a:extLst>
              <a:ext uri="{FF2B5EF4-FFF2-40B4-BE49-F238E27FC236}">
                <a16:creationId xmlns:a16="http://schemas.microsoft.com/office/drawing/2014/main" id="{C02E51CB-873E-445C-B16E-F914FF2025A5}"/>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Servicio de limpieza</a:t>
            </a:r>
            <a:r>
              <a:rPr lang="en-US" dirty="0"/>
              <a:t> </a:t>
            </a:r>
            <a:endParaRPr lang="en-US" dirty="0">
              <a:latin typeface="Corbel" pitchFamily="34" charset="0"/>
            </a:endParaRPr>
          </a:p>
        </p:txBody>
      </p:sp>
    </p:spTree>
    <p:extLst>
      <p:ext uri="{BB962C8B-B14F-4D97-AF65-F5344CB8AC3E}">
        <p14:creationId xmlns:p14="http://schemas.microsoft.com/office/powerpoint/2010/main" val="159654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61950" y="1524000"/>
            <a:ext cx="8553450" cy="49456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 sz="2200" dirty="0"/>
              <a:t>Los controles administrativos son un conjunto de políticas, procedimientos y prácticas de trabajo que incluyen</a:t>
            </a:r>
            <a:r>
              <a:rPr lang="es-CO" sz="2200" dirty="0"/>
              <a:t>:</a:t>
            </a:r>
          </a:p>
          <a:p>
            <a:pPr marL="963613" lvl="1" indent="-447675">
              <a:buFont typeface="+mj-lt"/>
              <a:buAutoNum type="romanLcPeriod"/>
            </a:pPr>
            <a:r>
              <a:rPr lang="es-ES" sz="2200" dirty="0"/>
              <a:t>Horarios de trabajo / rotación laboral</a:t>
            </a:r>
          </a:p>
          <a:p>
            <a:pPr marL="963613" lvl="1" indent="-447675">
              <a:buFont typeface="+mj-lt"/>
              <a:buAutoNum type="romanLcPeriod"/>
            </a:pPr>
            <a:r>
              <a:rPr lang="es-CO" sz="2200" dirty="0"/>
              <a:t>Niveles de personal</a:t>
            </a:r>
          </a:p>
          <a:p>
            <a:pPr marL="963613" lvl="1" indent="-447675">
              <a:buFont typeface="+mj-lt"/>
              <a:buAutoNum type="romanLcPeriod"/>
            </a:pPr>
            <a:r>
              <a:rPr lang="es-CO" sz="2200" dirty="0"/>
              <a:t>Mantenimiento</a:t>
            </a:r>
          </a:p>
          <a:p>
            <a:pPr marL="963613" lvl="1" indent="-447675">
              <a:buFont typeface="+mj-lt"/>
              <a:buAutoNum type="romanLcPeriod"/>
            </a:pPr>
            <a:r>
              <a:rPr lang="es-CO" sz="2200" dirty="0"/>
              <a:t>Supervisión</a:t>
            </a:r>
          </a:p>
          <a:p>
            <a:pPr marL="963613" lvl="1" indent="-447675">
              <a:buFont typeface="+mj-lt"/>
              <a:buAutoNum type="romanLcPeriod"/>
            </a:pPr>
            <a:r>
              <a:rPr lang="es-CO" sz="2200" dirty="0"/>
              <a:t>Inspecciones</a:t>
            </a:r>
          </a:p>
          <a:p>
            <a:pPr marL="963613" lvl="1" indent="-447675">
              <a:buFont typeface="+mj-lt"/>
              <a:buAutoNum type="romanLcPeriod"/>
            </a:pPr>
            <a:r>
              <a:rPr lang="es-CO" sz="2200" dirty="0"/>
              <a:t>Análisis de riesgos laborales</a:t>
            </a:r>
          </a:p>
          <a:p>
            <a:pPr marL="963613" lvl="1" indent="-447675">
              <a:buFont typeface="+mj-lt"/>
              <a:buAutoNum type="romanLcPeriod"/>
            </a:pPr>
            <a:r>
              <a:rPr lang="es-CO" sz="2200" dirty="0"/>
              <a:t>Servicio de limpieza</a:t>
            </a:r>
          </a:p>
          <a:p>
            <a:pPr marL="963613" lvl="1" indent="-447675">
              <a:buFont typeface="+mj-lt"/>
              <a:buAutoNum type="romanLcPeriod"/>
            </a:pPr>
            <a:r>
              <a:rPr lang="es-ES" sz="2200" dirty="0"/>
              <a:t>Proporcionar instalaciones de ducha / lavado / comedor</a:t>
            </a:r>
          </a:p>
          <a:p>
            <a:pPr marL="963613" lvl="1" indent="-447675">
              <a:buFont typeface="+mj-lt"/>
              <a:buAutoNum type="romanLcPeriod"/>
            </a:pPr>
            <a:r>
              <a:rPr lang="es-CO" sz="2200" dirty="0"/>
              <a:t>Señalización</a:t>
            </a:r>
          </a:p>
          <a:p>
            <a:pPr marL="0" lvl="1" indent="0">
              <a:buNone/>
            </a:pPr>
            <a:endParaRPr lang="es-CO" sz="2200" dirty="0"/>
          </a:p>
          <a:p>
            <a:pPr marL="0" lvl="1" indent="0" algn="ctr">
              <a:buNone/>
            </a:pPr>
            <a:r>
              <a:rPr lang="es-CO" b="1" dirty="0"/>
              <a:t> </a:t>
            </a:r>
          </a:p>
        </p:txBody>
      </p:sp>
      <p:sp>
        <p:nvSpPr>
          <p:cNvPr id="3" name="Title 2" hidden="1"/>
          <p:cNvSpPr>
            <a:spLocks noGrp="1"/>
          </p:cNvSpPr>
          <p:nvPr>
            <p:ph type="title"/>
          </p:nvPr>
        </p:nvSpPr>
        <p:spPr>
          <a:xfrm>
            <a:off x="810491" y="62345"/>
            <a:ext cx="8229600" cy="1143000"/>
          </a:xfrm>
        </p:spPr>
        <p:txBody>
          <a:bodyPr>
            <a:normAutofit fontScale="90000"/>
          </a:bodyPr>
          <a:lstStyle/>
          <a:p>
            <a:r>
              <a:rPr lang="es-CO" dirty="0"/>
              <a:t>Controles administrativos (1) </a:t>
            </a:r>
            <a:r>
              <a:rPr lang="es-CO" dirty="0">
                <a:latin typeface="Corbel" pitchFamily="34" charset="0"/>
              </a:rPr>
              <a:t/>
            </a:r>
            <a:br>
              <a:rPr lang="es-CO" dirty="0">
                <a:latin typeface="Corbel" pitchFamily="34" charset="0"/>
              </a:rPr>
            </a:br>
            <a:endParaRPr lang="en-US" dirty="0"/>
          </a:p>
        </p:txBody>
      </p:sp>
      <p:sp>
        <p:nvSpPr>
          <p:cNvPr id="2" name="Slide Number Placeholder 1">
            <a:extLst>
              <a:ext uri="{FF2B5EF4-FFF2-40B4-BE49-F238E27FC236}">
                <a16:creationId xmlns:a16="http://schemas.microsoft.com/office/drawing/2014/main" id="{B371B102-7943-494E-AD9D-0B0B07355B06}"/>
              </a:ext>
            </a:extLst>
          </p:cNvPr>
          <p:cNvSpPr>
            <a:spLocks noGrp="1"/>
          </p:cNvSpPr>
          <p:nvPr>
            <p:ph type="sldNum" sz="quarter" idx="12"/>
          </p:nvPr>
        </p:nvSpPr>
        <p:spPr/>
        <p:txBody>
          <a:bodyPr/>
          <a:lstStyle/>
          <a:p>
            <a:fld id="{52110876-1A90-47DF-8CC1-92F5C1F8B346}" type="slidenum">
              <a:rPr lang="es-CO" smtClean="0"/>
              <a:pPr/>
              <a:t>11</a:t>
            </a:fld>
            <a:endParaRPr lang="es-CO" dirty="0"/>
          </a:p>
        </p:txBody>
      </p:sp>
      <p:sp>
        <p:nvSpPr>
          <p:cNvPr id="9" name="Title 1">
            <a:extLst>
              <a:ext uri="{FF2B5EF4-FFF2-40B4-BE49-F238E27FC236}">
                <a16:creationId xmlns:a16="http://schemas.microsoft.com/office/drawing/2014/main" id="{C042AFF8-FD97-4643-A0A5-54F8ABABADBD}"/>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Controles administrativos </a:t>
            </a:r>
            <a:r>
              <a:rPr lang="es-CO" sz="1800" dirty="0"/>
              <a:t>(1) </a:t>
            </a:r>
            <a:endParaRPr lang="es-CO" sz="1800" dirty="0">
              <a:latin typeface="Corbel" pitchFamily="34" charset="0"/>
            </a:endParaRPr>
          </a:p>
        </p:txBody>
      </p:sp>
    </p:spTree>
    <p:extLst>
      <p:ext uri="{BB962C8B-B14F-4D97-AF65-F5344CB8AC3E}">
        <p14:creationId xmlns:p14="http://schemas.microsoft.com/office/powerpoint/2010/main" val="321679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61950" y="1371600"/>
            <a:ext cx="855345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CO" sz="2200" dirty="0"/>
              <a:t>Si los trabajadores conocen la sílice y comprenden la gravedad de su riesgo para la salud, será más probable que hagan lo siguiente :</a:t>
            </a:r>
          </a:p>
          <a:p>
            <a:pPr marL="750888" lvl="1" indent="-293688">
              <a:buFont typeface="+mj-lt"/>
              <a:buAutoNum type="romanLcPeriod"/>
            </a:pPr>
            <a:r>
              <a:rPr lang="es-CO" sz="2200" dirty="0"/>
              <a:t>Saber qué actividades de trabajo pueden conducir a la exposición al sílice.</a:t>
            </a:r>
          </a:p>
          <a:p>
            <a:pPr marL="750888" lvl="1" indent="-293688">
              <a:buFont typeface="+mj-lt"/>
              <a:buAutoNum type="romanLcPeriod"/>
            </a:pPr>
            <a:r>
              <a:rPr lang="es-CO" sz="2200" dirty="0"/>
              <a:t>Participar en cualquier programa de monitoreo de aire o entrenamiento ofrecido por el empleador</a:t>
            </a:r>
          </a:p>
          <a:p>
            <a:pPr marL="750888" lvl="1" indent="-293688">
              <a:buFont typeface="+mj-lt"/>
              <a:buAutoNum type="romanLcPeriod"/>
            </a:pPr>
            <a:r>
              <a:rPr lang="es-CO" sz="2200" dirty="0"/>
              <a:t>Limitar el tiempo dedicado a trabajar con </a:t>
            </a:r>
            <a:r>
              <a:rPr lang="es-CO" sz="2200" b="1" dirty="0"/>
              <a:t>sílice cristalina respirable </a:t>
            </a:r>
            <a:r>
              <a:rPr lang="es-CO" sz="2200" dirty="0"/>
              <a:t>(RCS por sus siglas en inglés) y / o limitar el acceso de los trabajadores a áreas de alta concentración de RCS</a:t>
            </a:r>
          </a:p>
          <a:p>
            <a:pPr marL="750888" lvl="1" indent="-293688">
              <a:buFont typeface="+mj-lt"/>
              <a:buAutoNum type="romanLcPeriod"/>
            </a:pPr>
            <a:r>
              <a:rPr lang="es-CO" sz="2200" dirty="0"/>
              <a:t>Si es posible, usar ropa de trabajo desechable o lavable en el lugar de trabajo; ducharse (cuando sea posible) y cambiarse la ropa sucia con ropa limpia antes de abandonar el lugar de trabajo.</a:t>
            </a:r>
          </a:p>
          <a:p>
            <a:pPr marL="750888" lvl="1" indent="-293688">
              <a:buFont typeface="+mj-lt"/>
              <a:buAutoNum type="romanLcPeriod"/>
            </a:pPr>
            <a:r>
              <a:rPr lang="es-CO" sz="2200" dirty="0"/>
              <a:t>No coma, beba, use tabaco, o aplique cosméticos en áreas donde haya polvo que contenga sílice cristalina.</a:t>
            </a:r>
          </a:p>
          <a:p>
            <a:pPr marL="741363" lvl="1" indent="-276225">
              <a:buFont typeface="+mj-lt"/>
              <a:buAutoNum type="romanLcPeriod"/>
              <a:tabLst>
                <a:tab pos="741363" algn="l"/>
              </a:tabLst>
            </a:pPr>
            <a:endParaRPr lang="es-CO" sz="2200" dirty="0"/>
          </a:p>
          <a:p>
            <a:pPr marL="741363" lvl="1" indent="-276225">
              <a:buFont typeface="+mj-lt"/>
              <a:buAutoNum type="romanLcPeriod"/>
              <a:tabLst>
                <a:tab pos="741363" algn="l"/>
              </a:tabLst>
            </a:pPr>
            <a:endParaRPr lang="es-CO" sz="2200" dirty="0"/>
          </a:p>
          <a:p>
            <a:pPr marL="0" lvl="1" indent="0">
              <a:buNone/>
            </a:pPr>
            <a:endParaRPr lang="es-CO" sz="2200" dirty="0"/>
          </a:p>
          <a:p>
            <a:pPr marL="0" lvl="1" indent="0" algn="ctr">
              <a:buNone/>
            </a:pPr>
            <a:r>
              <a:rPr lang="es-CO" b="1" dirty="0"/>
              <a:t> </a:t>
            </a:r>
          </a:p>
        </p:txBody>
      </p:sp>
      <p:sp>
        <p:nvSpPr>
          <p:cNvPr id="3" name="Title 2" hidden="1"/>
          <p:cNvSpPr>
            <a:spLocks noGrp="1"/>
          </p:cNvSpPr>
          <p:nvPr>
            <p:ph type="title"/>
          </p:nvPr>
        </p:nvSpPr>
        <p:spPr>
          <a:xfrm>
            <a:off x="609600" y="242455"/>
            <a:ext cx="8229600" cy="1143000"/>
          </a:xfrm>
        </p:spPr>
        <p:txBody>
          <a:bodyPr>
            <a:normAutofit fontScale="90000"/>
          </a:bodyPr>
          <a:lstStyle/>
          <a:p>
            <a:r>
              <a:rPr lang="es-CO" dirty="0"/>
              <a:t>Controles administrativos (2) </a:t>
            </a:r>
            <a:r>
              <a:rPr lang="es-CO" dirty="0">
                <a:latin typeface="Corbel" pitchFamily="34" charset="0"/>
              </a:rPr>
              <a:t/>
            </a:r>
            <a:br>
              <a:rPr lang="es-CO" dirty="0">
                <a:latin typeface="Corbel" pitchFamily="34" charset="0"/>
              </a:rPr>
            </a:br>
            <a:endParaRPr lang="en-US" dirty="0"/>
          </a:p>
        </p:txBody>
      </p:sp>
      <p:sp>
        <p:nvSpPr>
          <p:cNvPr id="2" name="Slide Number Placeholder 1">
            <a:extLst>
              <a:ext uri="{FF2B5EF4-FFF2-40B4-BE49-F238E27FC236}">
                <a16:creationId xmlns:a16="http://schemas.microsoft.com/office/drawing/2014/main" id="{DDF34574-45F4-4FD8-BD63-21BE7ED025D4}"/>
              </a:ext>
            </a:extLst>
          </p:cNvPr>
          <p:cNvSpPr>
            <a:spLocks noGrp="1"/>
          </p:cNvSpPr>
          <p:nvPr>
            <p:ph type="sldNum" sz="quarter" idx="12"/>
          </p:nvPr>
        </p:nvSpPr>
        <p:spPr/>
        <p:txBody>
          <a:bodyPr/>
          <a:lstStyle/>
          <a:p>
            <a:fld id="{52110876-1A90-47DF-8CC1-92F5C1F8B346}" type="slidenum">
              <a:rPr lang="es-CO" smtClean="0"/>
              <a:pPr/>
              <a:t>12</a:t>
            </a:fld>
            <a:endParaRPr lang="es-CO" dirty="0"/>
          </a:p>
        </p:txBody>
      </p:sp>
      <p:sp>
        <p:nvSpPr>
          <p:cNvPr id="13" name="Title 1">
            <a:extLst>
              <a:ext uri="{FF2B5EF4-FFF2-40B4-BE49-F238E27FC236}">
                <a16:creationId xmlns:a16="http://schemas.microsoft.com/office/drawing/2014/main" id="{1C3F004D-11F6-45A6-8877-19F01D84B8BF}"/>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Controles administrativos </a:t>
            </a:r>
            <a:r>
              <a:rPr lang="es-CO" sz="1800" dirty="0"/>
              <a:t>(2) </a:t>
            </a:r>
            <a:endParaRPr lang="es-CO" sz="1800" dirty="0">
              <a:latin typeface="Corbel" pitchFamily="34" charset="0"/>
            </a:endParaRPr>
          </a:p>
        </p:txBody>
      </p:sp>
    </p:spTree>
    <p:extLst>
      <p:ext uri="{BB962C8B-B14F-4D97-AF65-F5344CB8AC3E}">
        <p14:creationId xmlns:p14="http://schemas.microsoft.com/office/powerpoint/2010/main" val="400543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61950" y="1371599"/>
            <a:ext cx="8686800" cy="53498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 sz="2200" dirty="0"/>
              <a:t>Se usa EPP para sílice cuando no se puede eliminar o reducir el peligro lo suficiente</a:t>
            </a:r>
            <a:r>
              <a:rPr lang="en-US" sz="2200" dirty="0"/>
              <a:t>.</a:t>
            </a:r>
          </a:p>
          <a:p>
            <a:pPr marL="342900" lvl="1" indent="-342900">
              <a:buFont typeface="Wingdings" panose="05000000000000000000" pitchFamily="2" charset="2"/>
              <a:buChar char="Ø"/>
            </a:pPr>
            <a:endParaRPr lang="en-US" sz="2200" dirty="0"/>
          </a:p>
          <a:p>
            <a:pPr marL="342900" lvl="1" indent="-342900">
              <a:buFont typeface="Wingdings" panose="05000000000000000000" pitchFamily="2" charset="2"/>
              <a:buChar char="Ø"/>
            </a:pPr>
            <a:r>
              <a:rPr lang="es-ES" sz="2200" dirty="0"/>
              <a:t>el PPE contra sílice incluye </a:t>
            </a:r>
            <a:r>
              <a:rPr lang="es-ES" sz="2200" b="1" dirty="0"/>
              <a:t>respiradores</a:t>
            </a:r>
            <a:r>
              <a:rPr lang="es-ES" sz="2200" dirty="0"/>
              <a:t> y </a:t>
            </a:r>
            <a:r>
              <a:rPr lang="es-ES" sz="2200" b="1" dirty="0"/>
              <a:t>máscaras</a:t>
            </a:r>
            <a:r>
              <a:rPr lang="en-US" sz="2200" dirty="0"/>
              <a:t>. </a:t>
            </a:r>
          </a:p>
          <a:p>
            <a:pPr marL="347663" lvl="1" indent="0">
              <a:buNone/>
            </a:pPr>
            <a:r>
              <a:rPr lang="en-US" sz="2200" dirty="0">
                <a:hlinkClick r:id="rId3"/>
              </a:rPr>
              <a:t>Respiradores</a:t>
            </a:r>
            <a:r>
              <a:rPr lang="en-US" sz="2200" dirty="0"/>
              <a:t> </a:t>
            </a:r>
            <a:r>
              <a:rPr lang="en-US" sz="2200" dirty="0">
                <a:hlinkClick r:id="rId3"/>
              </a:rPr>
              <a:t>osha</a:t>
            </a:r>
            <a:endParaRPr lang="en-US" sz="2200" dirty="0"/>
          </a:p>
          <a:p>
            <a:pPr marL="342900" lvl="1" indent="-342900">
              <a:buFont typeface="Wingdings" panose="05000000000000000000" pitchFamily="2" charset="2"/>
              <a:buChar char="Ø"/>
            </a:pPr>
            <a:endParaRPr lang="en-US" sz="2200" dirty="0"/>
          </a:p>
          <a:p>
            <a:pPr marL="342900" lvl="1" indent="-342900">
              <a:buFont typeface="Wingdings" panose="05000000000000000000" pitchFamily="2" charset="2"/>
              <a:buChar char="Ø"/>
            </a:pPr>
            <a:r>
              <a:rPr lang="es-ES" sz="2200" dirty="0"/>
              <a:t>Se deben usar respiradores solo cuando los controles de polvo no puedan mantener los niveles de polvo por debajo del nivel permisible de </a:t>
            </a:r>
            <a:r>
              <a:rPr lang="es-ES" sz="2200" dirty="0" err="1"/>
              <a:t>exposicion</a:t>
            </a:r>
            <a:r>
              <a:rPr lang="es-ES" sz="2200" dirty="0"/>
              <a:t> recomendado por OSHA (PEL)</a:t>
            </a:r>
            <a:r>
              <a:rPr lang="en-US" sz="2200" dirty="0"/>
              <a:t>. </a:t>
            </a:r>
          </a:p>
          <a:p>
            <a:pPr marL="342900" lvl="1" indent="-342900">
              <a:buFont typeface="Wingdings" panose="05000000000000000000" pitchFamily="2" charset="2"/>
              <a:buChar char="Ø"/>
            </a:pPr>
            <a:r>
              <a:rPr lang="es-ES" sz="2200" dirty="0"/>
              <a:t>Para que los respiradores funcionen correctamente, deben seleccionarse para cada trabajador, ajustarse individualmente, reajustarse periódicamente y darles mantenimiento regularmente, lo que incluye reemplazar los filtros y otras piezas según sea necesario</a:t>
            </a:r>
            <a:r>
              <a:rPr lang="en-US" sz="2200" dirty="0"/>
              <a:t>. </a:t>
            </a:r>
          </a:p>
          <a:p>
            <a:pPr marL="342900" lvl="1" indent="-342900">
              <a:buFont typeface="Wingdings" panose="05000000000000000000" pitchFamily="2" charset="2"/>
              <a:buChar char="Ø"/>
            </a:pPr>
            <a:endParaRPr lang="en-US" sz="2200" dirty="0"/>
          </a:p>
          <a:p>
            <a:pPr marL="0" lvl="1" indent="0">
              <a:buNone/>
            </a:pPr>
            <a:endParaRPr lang="en-US" sz="2200" dirty="0"/>
          </a:p>
          <a:p>
            <a:pPr marL="0" lvl="1" indent="0">
              <a:buNone/>
            </a:pPr>
            <a:endParaRPr lang="en-US" sz="2200" dirty="0"/>
          </a:p>
          <a:p>
            <a:pPr marL="0" lvl="1" indent="0" algn="ctr">
              <a:buNone/>
            </a:pPr>
            <a:r>
              <a:rPr lang="en-US" b="1" dirty="0"/>
              <a:t> </a:t>
            </a:r>
          </a:p>
        </p:txBody>
      </p:sp>
      <p:sp>
        <p:nvSpPr>
          <p:cNvPr id="4" name="Title 3" hidden="1"/>
          <p:cNvSpPr>
            <a:spLocks noGrp="1"/>
          </p:cNvSpPr>
          <p:nvPr>
            <p:ph type="title"/>
          </p:nvPr>
        </p:nvSpPr>
        <p:spPr>
          <a:xfrm>
            <a:off x="396586" y="185016"/>
            <a:ext cx="8229600" cy="1143000"/>
          </a:xfrm>
        </p:spPr>
        <p:txBody>
          <a:bodyPr>
            <a:normAutofit fontScale="90000"/>
          </a:bodyPr>
          <a:lstStyle/>
          <a:p>
            <a:r>
              <a:rPr lang="en-US" dirty="0"/>
              <a:t>Equipo de </a:t>
            </a:r>
            <a:r>
              <a:rPr lang="en-US" dirty="0" err="1"/>
              <a:t>protección</a:t>
            </a:r>
            <a:r>
              <a:rPr lang="en-US" dirty="0"/>
              <a:t> personal EPP</a:t>
            </a:r>
            <a:br>
              <a:rPr lang="en-US" dirty="0"/>
            </a:br>
            <a:endParaRPr lang="en-US" dirty="0"/>
          </a:p>
        </p:txBody>
      </p:sp>
      <p:sp>
        <p:nvSpPr>
          <p:cNvPr id="2" name="Slide Number Placeholder 1">
            <a:extLst>
              <a:ext uri="{FF2B5EF4-FFF2-40B4-BE49-F238E27FC236}">
                <a16:creationId xmlns:a16="http://schemas.microsoft.com/office/drawing/2014/main" id="{7F6BEB13-E00B-4426-86A5-AD46CAAA6258}"/>
              </a:ext>
            </a:extLst>
          </p:cNvPr>
          <p:cNvSpPr>
            <a:spLocks noGrp="1"/>
          </p:cNvSpPr>
          <p:nvPr>
            <p:ph type="sldNum" sz="quarter" idx="12"/>
          </p:nvPr>
        </p:nvSpPr>
        <p:spPr/>
        <p:txBody>
          <a:bodyPr/>
          <a:lstStyle/>
          <a:p>
            <a:fld id="{52110876-1A90-47DF-8CC1-92F5C1F8B346}" type="slidenum">
              <a:rPr lang="en-US" smtClean="0"/>
              <a:pPr/>
              <a:t>13</a:t>
            </a:fld>
            <a:endParaRPr lang="en-US"/>
          </a:p>
        </p:txBody>
      </p:sp>
      <p:sp>
        <p:nvSpPr>
          <p:cNvPr id="9" name="Title 1">
            <a:extLst>
              <a:ext uri="{FF2B5EF4-FFF2-40B4-BE49-F238E27FC236}">
                <a16:creationId xmlns:a16="http://schemas.microsoft.com/office/drawing/2014/main" id="{75AFA041-560A-43CA-8795-84BA649343EC}"/>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n-US" dirty="0"/>
              <a:t>Equipo de </a:t>
            </a:r>
            <a:r>
              <a:rPr lang="en-US" dirty="0" err="1"/>
              <a:t>protección</a:t>
            </a:r>
            <a:r>
              <a:rPr lang="en-US" dirty="0"/>
              <a:t> personal EPP</a:t>
            </a:r>
          </a:p>
        </p:txBody>
      </p:sp>
    </p:spTree>
    <p:extLst>
      <p:ext uri="{BB962C8B-B14F-4D97-AF65-F5344CB8AC3E}">
        <p14:creationId xmlns:p14="http://schemas.microsoft.com/office/powerpoint/2010/main" val="249772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81000" y="1447800"/>
            <a:ext cx="8686800" cy="45835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ES" sz="2100" dirty="0"/>
              <a:t>Un programa de respiradores efectivo debe cubrir los siguientes factores</a:t>
            </a:r>
            <a:r>
              <a:rPr lang="en-US" sz="2100" dirty="0"/>
              <a:t>:</a:t>
            </a:r>
          </a:p>
          <a:p>
            <a:pPr marL="342900" lvl="1" indent="-342900">
              <a:buFont typeface="Wingdings" panose="05000000000000000000" pitchFamily="2" charset="2"/>
              <a:buChar char="Ø"/>
            </a:pPr>
            <a:r>
              <a:rPr lang="es-ES" sz="2100" dirty="0"/>
              <a:t>Procedimientos escritos específicos para el lugar de trabajo</a:t>
            </a:r>
          </a:p>
          <a:p>
            <a:pPr marL="342900" lvl="1" indent="-342900">
              <a:buFont typeface="Wingdings" panose="05000000000000000000" pitchFamily="2" charset="2"/>
              <a:buChar char="Ø"/>
            </a:pPr>
            <a:r>
              <a:rPr lang="es-ES" sz="2100" dirty="0"/>
              <a:t>Programa de Evaluación</a:t>
            </a:r>
          </a:p>
          <a:p>
            <a:pPr marL="342900" lvl="1" indent="-342900">
              <a:buFont typeface="Wingdings" panose="05000000000000000000" pitchFamily="2" charset="2"/>
              <a:buChar char="Ø"/>
            </a:pPr>
            <a:r>
              <a:rPr lang="es-ES" sz="2100" dirty="0"/>
              <a:t>Selección de un respirador apropiado aprobado por el Instituto Nacional de Seguridad y Salud Ocupacional (NIOSH)</a:t>
            </a:r>
          </a:p>
          <a:p>
            <a:pPr marL="342900" lvl="1" indent="-342900">
              <a:buFont typeface="Wingdings" panose="05000000000000000000" pitchFamily="2" charset="2"/>
              <a:buChar char="Ø"/>
            </a:pPr>
            <a:r>
              <a:rPr lang="es-ES" sz="2100" dirty="0"/>
              <a:t>Entrenamiento</a:t>
            </a:r>
          </a:p>
          <a:p>
            <a:pPr marL="342900" lvl="1" indent="-342900">
              <a:buFont typeface="Wingdings" panose="05000000000000000000" pitchFamily="2" charset="2"/>
              <a:buChar char="Ø"/>
            </a:pPr>
            <a:r>
              <a:rPr lang="es-ES" sz="2100" dirty="0"/>
              <a:t>Prueba de ajuste</a:t>
            </a:r>
          </a:p>
          <a:p>
            <a:pPr marL="342900" lvl="1" indent="-342900">
              <a:buFont typeface="Wingdings" panose="05000000000000000000" pitchFamily="2" charset="2"/>
              <a:buChar char="Ø"/>
            </a:pPr>
            <a:r>
              <a:rPr lang="es-ES" sz="2100" dirty="0"/>
              <a:t>Inspección, limpieza, mantenimiento y almacenamiento.</a:t>
            </a:r>
          </a:p>
          <a:p>
            <a:pPr marL="342900" lvl="1" indent="-342900">
              <a:buFont typeface="Wingdings" panose="05000000000000000000" pitchFamily="2" charset="2"/>
              <a:buChar char="Ø"/>
            </a:pPr>
            <a:r>
              <a:rPr lang="es-ES" sz="2100" dirty="0"/>
              <a:t>Evaluaciones médicas</a:t>
            </a:r>
          </a:p>
          <a:p>
            <a:pPr marL="342900" lvl="1" indent="-342900">
              <a:buFont typeface="Wingdings" panose="05000000000000000000" pitchFamily="2" charset="2"/>
              <a:buChar char="Ø"/>
            </a:pPr>
            <a:r>
              <a:rPr lang="es-ES" sz="2100" dirty="0"/>
              <a:t>Vigilancia en el área de trabajo</a:t>
            </a:r>
          </a:p>
          <a:p>
            <a:pPr marL="342900" lvl="1" indent="-342900">
              <a:buFont typeface="Wingdings" panose="05000000000000000000" pitchFamily="2" charset="2"/>
              <a:buChar char="Ø"/>
            </a:pPr>
            <a:r>
              <a:rPr lang="es-ES" sz="2100" dirty="0"/>
              <a:t>Norma de calidad del aire</a:t>
            </a:r>
            <a:endParaRPr lang="en-US" b="1" dirty="0"/>
          </a:p>
        </p:txBody>
      </p:sp>
      <p:sp>
        <p:nvSpPr>
          <p:cNvPr id="3" name="Title 2" hidden="1"/>
          <p:cNvSpPr>
            <a:spLocks noGrp="1"/>
          </p:cNvSpPr>
          <p:nvPr>
            <p:ph type="title"/>
          </p:nvPr>
        </p:nvSpPr>
        <p:spPr>
          <a:xfrm>
            <a:off x="609600" y="76200"/>
            <a:ext cx="8229600" cy="1143000"/>
          </a:xfrm>
        </p:spPr>
        <p:txBody>
          <a:bodyPr>
            <a:normAutofit fontScale="90000"/>
          </a:bodyPr>
          <a:lstStyle/>
          <a:p>
            <a:r>
              <a:rPr lang="en-US" dirty="0"/>
              <a:t>Programa de </a:t>
            </a:r>
            <a:r>
              <a:rPr lang="en-US" dirty="0" err="1"/>
              <a:t>protección</a:t>
            </a:r>
            <a:r>
              <a:rPr lang="en-US" dirty="0"/>
              <a:t> </a:t>
            </a:r>
            <a:r>
              <a:rPr lang="en-US" dirty="0" err="1"/>
              <a:t>respiratoria</a:t>
            </a:r>
            <a:r>
              <a:rPr lang="en-US" dirty="0"/>
              <a:t/>
            </a:r>
            <a:br>
              <a:rPr lang="en-US" dirty="0"/>
            </a:br>
            <a:endParaRPr lang="en-US" dirty="0"/>
          </a:p>
        </p:txBody>
      </p:sp>
      <p:sp>
        <p:nvSpPr>
          <p:cNvPr id="2" name="Slide Number Placeholder 1">
            <a:extLst>
              <a:ext uri="{FF2B5EF4-FFF2-40B4-BE49-F238E27FC236}">
                <a16:creationId xmlns:a16="http://schemas.microsoft.com/office/drawing/2014/main" id="{B81362E5-A1D4-481A-908A-EA8E7C7E63BC}"/>
              </a:ext>
            </a:extLst>
          </p:cNvPr>
          <p:cNvSpPr>
            <a:spLocks noGrp="1"/>
          </p:cNvSpPr>
          <p:nvPr>
            <p:ph type="sldNum" sz="quarter" idx="12"/>
          </p:nvPr>
        </p:nvSpPr>
        <p:spPr/>
        <p:txBody>
          <a:bodyPr/>
          <a:lstStyle/>
          <a:p>
            <a:fld id="{52110876-1A90-47DF-8CC1-92F5C1F8B346}" type="slidenum">
              <a:rPr lang="en-US" smtClean="0"/>
              <a:pPr/>
              <a:t>14</a:t>
            </a:fld>
            <a:endParaRPr lang="en-US"/>
          </a:p>
        </p:txBody>
      </p:sp>
      <p:sp>
        <p:nvSpPr>
          <p:cNvPr id="9" name="Title 1">
            <a:extLst>
              <a:ext uri="{FF2B5EF4-FFF2-40B4-BE49-F238E27FC236}">
                <a16:creationId xmlns:a16="http://schemas.microsoft.com/office/drawing/2014/main" id="{922A8912-487C-4AB1-ABDA-C3AAAFCD4EF9}"/>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n-US" dirty="0"/>
              <a:t>Programa de </a:t>
            </a:r>
            <a:r>
              <a:rPr lang="en-US" dirty="0" err="1"/>
              <a:t>protección</a:t>
            </a:r>
            <a:r>
              <a:rPr lang="en-US" dirty="0"/>
              <a:t> </a:t>
            </a:r>
            <a:r>
              <a:rPr lang="en-US" dirty="0" err="1"/>
              <a:t>respiratoria</a:t>
            </a:r>
            <a:endParaRPr lang="en-US" dirty="0"/>
          </a:p>
        </p:txBody>
      </p:sp>
    </p:spTree>
    <p:extLst>
      <p:ext uri="{BB962C8B-B14F-4D97-AF65-F5344CB8AC3E}">
        <p14:creationId xmlns:p14="http://schemas.microsoft.com/office/powerpoint/2010/main" val="219135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04800" y="1371600"/>
            <a:ext cx="8686800" cy="49456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 sz="2100" b="1" dirty="0"/>
              <a:t>Respiradores purificadores de aire (APR)</a:t>
            </a:r>
          </a:p>
          <a:p>
            <a:pPr marL="400050" lvl="2" indent="0">
              <a:buNone/>
            </a:pPr>
            <a:r>
              <a:rPr lang="es-ES" sz="2100" dirty="0"/>
              <a:t>Los respiradores purificadores de aire (APR, por sus siglas en inglés) funcionan eliminando gases, vapores, aerosoles (gotas en el aire y partículas sólidas), o una combinación de contaminantes del aire mediante el uso de filtros, cartuchos o recipientes.</a:t>
            </a:r>
          </a:p>
          <a:p>
            <a:pPr marL="342900" lvl="1" indent="-342900">
              <a:buFont typeface="Wingdings" panose="05000000000000000000" pitchFamily="2" charset="2"/>
              <a:buChar char="Ø"/>
            </a:pPr>
            <a:endParaRPr lang="es-ES" sz="2100" dirty="0"/>
          </a:p>
          <a:p>
            <a:pPr marL="342900" lvl="1" indent="-342900">
              <a:buFont typeface="Wingdings" panose="05000000000000000000" pitchFamily="2" charset="2"/>
              <a:buChar char="Ø"/>
            </a:pPr>
            <a:r>
              <a:rPr lang="es-ES" sz="2100" b="1" dirty="0"/>
              <a:t>Respiradores de suministro de atmósfera</a:t>
            </a:r>
            <a:r>
              <a:rPr lang="es-ES" sz="2100" dirty="0"/>
              <a:t>.</a:t>
            </a:r>
          </a:p>
          <a:p>
            <a:pPr marL="400050" lvl="2" indent="0">
              <a:buNone/>
            </a:pPr>
            <a:r>
              <a:rPr lang="es-ES" sz="2100" dirty="0"/>
              <a:t>Los respiradores de suministro de atmósfera proporcionan aire limpio de una fuente no contaminada, como una botella o un compresor. Estos respiradores proporcionan al usuario del respirador aire respirable desde una fuente independiente de la atmósfera ambiental e incluye respiradores con suministro de aire (SAR) y unidades de aparatos de respiración autónomos (SCBA).</a:t>
            </a:r>
            <a:endParaRPr lang="en-US" sz="2100" dirty="0"/>
          </a:p>
          <a:p>
            <a:pPr marL="342900" lvl="1" indent="-342900">
              <a:buFont typeface="Wingdings" panose="05000000000000000000" pitchFamily="2" charset="2"/>
              <a:buChar char="Ø"/>
            </a:pPr>
            <a:endParaRPr lang="en-US" b="1" dirty="0"/>
          </a:p>
        </p:txBody>
      </p:sp>
      <p:sp>
        <p:nvSpPr>
          <p:cNvPr id="3" name="Title 2" hidden="1"/>
          <p:cNvSpPr>
            <a:spLocks noGrp="1"/>
          </p:cNvSpPr>
          <p:nvPr>
            <p:ph type="title"/>
          </p:nvPr>
        </p:nvSpPr>
        <p:spPr>
          <a:xfrm>
            <a:off x="609600" y="189516"/>
            <a:ext cx="8229600" cy="1143000"/>
          </a:xfrm>
        </p:spPr>
        <p:txBody>
          <a:bodyPr>
            <a:normAutofit fontScale="90000"/>
          </a:bodyPr>
          <a:lstStyle/>
          <a:p>
            <a:r>
              <a:rPr lang="en-US" dirty="0"/>
              <a:t>Respiradores</a:t>
            </a:r>
            <a:br>
              <a:rPr lang="en-US" dirty="0"/>
            </a:br>
            <a:endParaRPr lang="en-US" dirty="0"/>
          </a:p>
        </p:txBody>
      </p:sp>
      <p:sp>
        <p:nvSpPr>
          <p:cNvPr id="2" name="Slide Number Placeholder 1">
            <a:extLst>
              <a:ext uri="{FF2B5EF4-FFF2-40B4-BE49-F238E27FC236}">
                <a16:creationId xmlns:a16="http://schemas.microsoft.com/office/drawing/2014/main" id="{06CC4D3E-BFD3-47A5-B1F2-0EE6D4573F73}"/>
              </a:ext>
            </a:extLst>
          </p:cNvPr>
          <p:cNvSpPr>
            <a:spLocks noGrp="1"/>
          </p:cNvSpPr>
          <p:nvPr>
            <p:ph type="sldNum" sz="quarter" idx="12"/>
          </p:nvPr>
        </p:nvSpPr>
        <p:spPr/>
        <p:txBody>
          <a:bodyPr/>
          <a:lstStyle/>
          <a:p>
            <a:fld id="{52110876-1A90-47DF-8CC1-92F5C1F8B346}" type="slidenum">
              <a:rPr lang="en-US" smtClean="0"/>
              <a:pPr/>
              <a:t>15</a:t>
            </a:fld>
            <a:endParaRPr lang="en-US"/>
          </a:p>
        </p:txBody>
      </p:sp>
      <p:sp>
        <p:nvSpPr>
          <p:cNvPr id="9" name="Title 1">
            <a:extLst>
              <a:ext uri="{FF2B5EF4-FFF2-40B4-BE49-F238E27FC236}">
                <a16:creationId xmlns:a16="http://schemas.microsoft.com/office/drawing/2014/main" id="{645E56D2-BDFB-4916-A049-F92C107BD815}"/>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n-US" dirty="0"/>
              <a:t>Respiradores</a:t>
            </a:r>
          </a:p>
        </p:txBody>
      </p:sp>
    </p:spTree>
    <p:extLst>
      <p:ext uri="{BB962C8B-B14F-4D97-AF65-F5344CB8AC3E}">
        <p14:creationId xmlns:p14="http://schemas.microsoft.com/office/powerpoint/2010/main" val="310450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81000" y="1371600"/>
            <a:ext cx="8686800" cy="49456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 sz="2100" dirty="0"/>
              <a:t>Los respiradores purificadores de aire (APR, por sus siglas en inglés) funcionan eliminando gases, vapores, aerosoles (gotas en el aire y partículas sólidas), o una combinación de contaminantes del aire mediante el uso de filtros, cartuchos o contenedores</a:t>
            </a:r>
            <a:r>
              <a:rPr lang="en-US" sz="2100" dirty="0"/>
              <a:t>. </a:t>
            </a:r>
          </a:p>
          <a:p>
            <a:pPr marL="342900" lvl="1" indent="-342900">
              <a:buFont typeface="Wingdings" panose="05000000000000000000" pitchFamily="2" charset="2"/>
              <a:buChar char="Ø"/>
            </a:pPr>
            <a:endParaRPr lang="en-US" sz="2100" dirty="0"/>
          </a:p>
          <a:p>
            <a:pPr marL="342900" lvl="1" indent="-342900">
              <a:buFont typeface="Wingdings" panose="05000000000000000000" pitchFamily="2" charset="2"/>
              <a:buChar char="Ø"/>
            </a:pPr>
            <a:r>
              <a:rPr lang="es-ES" sz="2100" dirty="0"/>
              <a:t>Hay cuatro respiradores aprobados por NIOSH para controlar el polvo de sílice en los sitios de construcción:</a:t>
            </a:r>
          </a:p>
          <a:p>
            <a:pPr marL="857250" lvl="2" indent="-457200">
              <a:buFont typeface="+mj-lt"/>
              <a:buAutoNum type="arabicPeriod"/>
            </a:pPr>
            <a:r>
              <a:rPr lang="es-ES" sz="2100" dirty="0"/>
              <a:t>Respiradores de mascarilla filtrante (FFR, por sus siglas en inglés).</a:t>
            </a:r>
          </a:p>
          <a:p>
            <a:pPr marL="857250" lvl="2" indent="-457200">
              <a:buFont typeface="+mj-lt"/>
              <a:buAutoNum type="arabicPeriod"/>
            </a:pPr>
            <a:r>
              <a:rPr lang="es-ES" sz="2100" dirty="0"/>
              <a:t>Respiradores de media cara elastoméricos con filtro P100.</a:t>
            </a:r>
          </a:p>
          <a:p>
            <a:pPr marL="857250" lvl="2" indent="-457200">
              <a:buFont typeface="+mj-lt"/>
              <a:buAutoNum type="arabicPeriod"/>
            </a:pPr>
            <a:r>
              <a:rPr lang="es-ES" sz="2100" dirty="0"/>
              <a:t>Respiradores de cara completa elastoméricos con filtro P100.</a:t>
            </a:r>
          </a:p>
          <a:p>
            <a:pPr marL="857250" lvl="2" indent="-457200">
              <a:buFont typeface="+mj-lt"/>
              <a:buAutoNum type="arabicPeriod"/>
            </a:pPr>
            <a:r>
              <a:rPr lang="es-ES" sz="2100" dirty="0"/>
              <a:t>Respiradores purificadores de aire eléctricos (PAPR) con filtro P100 o HEPA.</a:t>
            </a:r>
            <a:endParaRPr lang="en-US" sz="2100" dirty="0"/>
          </a:p>
          <a:p>
            <a:pPr marL="338138" lvl="1" indent="-338138">
              <a:buFont typeface="Wingdings" panose="05000000000000000000" pitchFamily="2" charset="2"/>
              <a:buChar char="Ø"/>
            </a:pPr>
            <a:r>
              <a:rPr lang="es-ES" sz="2100" dirty="0"/>
              <a:t>La selección del respirador depende de la cantidad de exposición</a:t>
            </a:r>
            <a:r>
              <a:rPr lang="en-US" sz="2100" dirty="0"/>
              <a:t>.</a:t>
            </a:r>
          </a:p>
          <a:p>
            <a:pPr marL="466725" lvl="1" indent="0">
              <a:buNone/>
            </a:pPr>
            <a:endParaRPr lang="en-US" sz="2100" b="1" dirty="0">
              <a:solidFill>
                <a:srgbClr val="FF0000"/>
              </a:solidFill>
            </a:endParaRPr>
          </a:p>
          <a:p>
            <a:pPr marL="342900" lvl="1" indent="-342900">
              <a:buFont typeface="Wingdings" panose="05000000000000000000" pitchFamily="2" charset="2"/>
              <a:buChar char="Ø"/>
            </a:pPr>
            <a:endParaRPr lang="en-US" sz="2100" b="1" dirty="0">
              <a:solidFill>
                <a:srgbClr val="FF0000"/>
              </a:solidFill>
            </a:endParaRPr>
          </a:p>
          <a:p>
            <a:pPr marL="342900" lvl="1" indent="-342900">
              <a:buFont typeface="Wingdings" panose="05000000000000000000" pitchFamily="2" charset="2"/>
              <a:buChar char="Ø"/>
            </a:pPr>
            <a:endParaRPr lang="en-US" sz="2100" b="1" dirty="0"/>
          </a:p>
          <a:p>
            <a:pPr marL="342900" lvl="1" indent="-342900">
              <a:buFont typeface="Wingdings" panose="05000000000000000000" pitchFamily="2" charset="2"/>
              <a:buChar char="Ø"/>
            </a:pPr>
            <a:endParaRPr lang="en-US" b="1" dirty="0"/>
          </a:p>
        </p:txBody>
      </p:sp>
      <p:sp>
        <p:nvSpPr>
          <p:cNvPr id="3" name="Title 2" hidden="1"/>
          <p:cNvSpPr>
            <a:spLocks noGrp="1"/>
          </p:cNvSpPr>
          <p:nvPr>
            <p:ph type="title"/>
          </p:nvPr>
        </p:nvSpPr>
        <p:spPr>
          <a:xfrm>
            <a:off x="609600" y="76200"/>
            <a:ext cx="8229600" cy="1143000"/>
          </a:xfrm>
        </p:spPr>
        <p:txBody>
          <a:bodyPr>
            <a:normAutofit fontScale="90000"/>
          </a:bodyPr>
          <a:lstStyle/>
          <a:p>
            <a:r>
              <a:rPr lang="en-US" dirty="0"/>
              <a:t>Respiradores </a:t>
            </a:r>
            <a:r>
              <a:rPr lang="en-US" dirty="0" err="1"/>
              <a:t>purificadores</a:t>
            </a:r>
            <a:r>
              <a:rPr lang="en-US" dirty="0"/>
              <a:t> de </a:t>
            </a:r>
            <a:r>
              <a:rPr lang="en-US" dirty="0" err="1"/>
              <a:t>aire</a:t>
            </a:r>
            <a:r>
              <a:rPr lang="en-US" dirty="0"/>
              <a:t> (1)</a:t>
            </a:r>
            <a:br>
              <a:rPr lang="en-US" dirty="0"/>
            </a:br>
            <a:endParaRPr lang="en-US" dirty="0"/>
          </a:p>
        </p:txBody>
      </p:sp>
      <p:sp>
        <p:nvSpPr>
          <p:cNvPr id="2" name="Slide Number Placeholder 1">
            <a:extLst>
              <a:ext uri="{FF2B5EF4-FFF2-40B4-BE49-F238E27FC236}">
                <a16:creationId xmlns:a16="http://schemas.microsoft.com/office/drawing/2014/main" id="{A206BB10-CF2E-47D7-A071-974EDFF2EAC9}"/>
              </a:ext>
            </a:extLst>
          </p:cNvPr>
          <p:cNvSpPr>
            <a:spLocks noGrp="1"/>
          </p:cNvSpPr>
          <p:nvPr>
            <p:ph type="sldNum" sz="quarter" idx="12"/>
          </p:nvPr>
        </p:nvSpPr>
        <p:spPr/>
        <p:txBody>
          <a:bodyPr/>
          <a:lstStyle/>
          <a:p>
            <a:fld id="{52110876-1A90-47DF-8CC1-92F5C1F8B346}" type="slidenum">
              <a:rPr lang="en-US" smtClean="0"/>
              <a:pPr/>
              <a:t>16</a:t>
            </a:fld>
            <a:endParaRPr lang="en-US"/>
          </a:p>
        </p:txBody>
      </p:sp>
      <p:sp>
        <p:nvSpPr>
          <p:cNvPr id="9" name="Title 1">
            <a:extLst>
              <a:ext uri="{FF2B5EF4-FFF2-40B4-BE49-F238E27FC236}">
                <a16:creationId xmlns:a16="http://schemas.microsoft.com/office/drawing/2014/main" id="{CEF55E4B-F32F-4A31-A781-1928FEABABE3}"/>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n-US" dirty="0"/>
              <a:t>Respiradores </a:t>
            </a:r>
            <a:r>
              <a:rPr lang="en-US" dirty="0" err="1"/>
              <a:t>purificadores</a:t>
            </a:r>
            <a:r>
              <a:rPr lang="en-US" dirty="0"/>
              <a:t> de </a:t>
            </a:r>
            <a:r>
              <a:rPr lang="en-US" dirty="0" err="1"/>
              <a:t>aire</a:t>
            </a:r>
            <a:r>
              <a:rPr lang="en-US" dirty="0"/>
              <a:t> </a:t>
            </a:r>
            <a:r>
              <a:rPr lang="en-US" sz="1800" dirty="0"/>
              <a:t>(1)</a:t>
            </a:r>
          </a:p>
        </p:txBody>
      </p:sp>
    </p:spTree>
    <p:extLst>
      <p:ext uri="{BB962C8B-B14F-4D97-AF65-F5344CB8AC3E}">
        <p14:creationId xmlns:p14="http://schemas.microsoft.com/office/powerpoint/2010/main" val="186795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28637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28637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28637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54563" y="1524000"/>
            <a:ext cx="8686800" cy="5009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b="1" dirty="0"/>
              <a:t>Respiradores de </a:t>
            </a:r>
            <a:r>
              <a:rPr lang="en-US" sz="2400" b="1" dirty="0" err="1"/>
              <a:t>mascarilla</a:t>
            </a:r>
            <a:r>
              <a:rPr lang="en-US" sz="2400" b="1" dirty="0"/>
              <a:t> </a:t>
            </a:r>
            <a:r>
              <a:rPr lang="en-US" sz="2400" b="1" dirty="0" err="1"/>
              <a:t>filtrante</a:t>
            </a:r>
            <a:r>
              <a:rPr lang="en-US" sz="2400" b="1" dirty="0"/>
              <a:t> (FFR)</a:t>
            </a:r>
            <a:endParaRPr lang="en-US" sz="2100" b="1" dirty="0">
              <a:solidFill>
                <a:srgbClr val="FF0000"/>
              </a:solidFill>
            </a:endParaRPr>
          </a:p>
          <a:p>
            <a:pPr marL="342900" lvl="1" indent="-342900">
              <a:buFont typeface="Wingdings" panose="05000000000000000000" pitchFamily="2" charset="2"/>
              <a:buChar char="Ø"/>
            </a:pPr>
            <a:endParaRPr lang="en-US" sz="2100" b="1" dirty="0">
              <a:solidFill>
                <a:srgbClr val="FF0000"/>
              </a:solidFill>
            </a:endParaRPr>
          </a:p>
          <a:p>
            <a:pPr marL="342900" lvl="1" indent="-342900">
              <a:buFont typeface="Wingdings" panose="05000000000000000000" pitchFamily="2" charset="2"/>
              <a:buChar char="Ø"/>
            </a:pPr>
            <a:endParaRPr lang="en-US" sz="2100" b="1" dirty="0"/>
          </a:p>
          <a:p>
            <a:pPr marL="342900" lvl="1" indent="-342900">
              <a:buFont typeface="Wingdings" panose="05000000000000000000" pitchFamily="2" charset="2"/>
              <a:buChar char="Ø"/>
            </a:pPr>
            <a:endParaRPr lang="en-US" b="1" dirty="0"/>
          </a:p>
        </p:txBody>
      </p:sp>
      <p:pic>
        <p:nvPicPr>
          <p:cNvPr id="3" name="Picture 2" descr="filtering face respirator">
            <a:extLst>
              <a:ext uri="{FF2B5EF4-FFF2-40B4-BE49-F238E27FC236}">
                <a16:creationId xmlns:a16="http://schemas.microsoft.com/office/drawing/2014/main" id="{2FAD87DE-C93D-4078-AB8D-801424F05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887" y="2084591"/>
            <a:ext cx="2890940" cy="2365705"/>
          </a:xfrm>
          <a:prstGeom prst="rect">
            <a:avLst/>
          </a:prstGeom>
        </p:spPr>
      </p:pic>
      <p:sp>
        <p:nvSpPr>
          <p:cNvPr id="6" name="Rectangle 5">
            <a:extLst>
              <a:ext uri="{FF2B5EF4-FFF2-40B4-BE49-F238E27FC236}">
                <a16:creationId xmlns:a16="http://schemas.microsoft.com/office/drawing/2014/main" id="{6684AF1B-36F4-4564-A5B3-BC9FE6BD521A}"/>
              </a:ext>
            </a:extLst>
          </p:cNvPr>
          <p:cNvSpPr/>
          <p:nvPr/>
        </p:nvSpPr>
        <p:spPr>
          <a:xfrm>
            <a:off x="3601619" y="2312231"/>
            <a:ext cx="5436634" cy="2354491"/>
          </a:xfrm>
          <a:prstGeom prst="rect">
            <a:avLst/>
          </a:prstGeom>
        </p:spPr>
        <p:txBody>
          <a:bodyPr wrap="square">
            <a:spAutoFit/>
          </a:bodyPr>
          <a:lstStyle/>
          <a:p>
            <a:pPr marL="342900" indent="-342900">
              <a:buFont typeface="Wingdings" panose="05000000000000000000" pitchFamily="2" charset="2"/>
              <a:buChar char="§"/>
            </a:pPr>
            <a:r>
              <a:rPr lang="es-ES" sz="2100" dirty="0"/>
              <a:t>Respirador desechable N95</a:t>
            </a:r>
          </a:p>
          <a:p>
            <a:pPr marL="342900" indent="-342900">
              <a:buFont typeface="Wingdings" panose="05000000000000000000" pitchFamily="2" charset="2"/>
              <a:buChar char="§"/>
            </a:pPr>
            <a:r>
              <a:rPr lang="es-ES" sz="2100" dirty="0"/>
              <a:t>El respirador mínimo aceptable</a:t>
            </a:r>
          </a:p>
          <a:p>
            <a:pPr marL="342900" indent="-342900">
              <a:buFont typeface="Wingdings" panose="05000000000000000000" pitchFamily="2" charset="2"/>
              <a:buChar char="§"/>
            </a:pPr>
            <a:r>
              <a:rPr lang="es-ES" sz="2100" dirty="0"/>
              <a:t>"N95" es un término que se refiere a la clase de filtro N95, que elimina al menos el 95% de las partículas en el aire.</a:t>
            </a:r>
          </a:p>
          <a:p>
            <a:pPr marL="342900" indent="-342900">
              <a:buFont typeface="Wingdings" panose="05000000000000000000" pitchFamily="2" charset="2"/>
              <a:buChar char="§"/>
            </a:pPr>
            <a:r>
              <a:rPr lang="es-ES" sz="2100" dirty="0"/>
              <a:t>El Factor de Protección Asignado de OSHA (APF) es 10</a:t>
            </a:r>
            <a:endParaRPr lang="en-US" dirty="0"/>
          </a:p>
        </p:txBody>
      </p:sp>
      <p:sp>
        <p:nvSpPr>
          <p:cNvPr id="12" name="Content Placeholder 1">
            <a:extLst>
              <a:ext uri="{FF2B5EF4-FFF2-40B4-BE49-F238E27FC236}">
                <a16:creationId xmlns:a16="http://schemas.microsoft.com/office/drawing/2014/main" id="{CA544346-378E-4886-98A9-0271BB29896D}"/>
              </a:ext>
            </a:extLst>
          </p:cNvPr>
          <p:cNvSpPr txBox="1">
            <a:spLocks/>
          </p:cNvSpPr>
          <p:nvPr/>
        </p:nvSpPr>
        <p:spPr>
          <a:xfrm>
            <a:off x="228600" y="4737569"/>
            <a:ext cx="8686800" cy="1130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t">
              <a:buFont typeface="Wingdings" panose="05000000000000000000" pitchFamily="2" charset="2"/>
              <a:buChar char="§"/>
            </a:pPr>
            <a:r>
              <a:rPr lang="es-ES" sz="2100" dirty="0"/>
              <a:t>Los tipos de FFR incluyen las series </a:t>
            </a:r>
            <a:r>
              <a:rPr lang="es-ES" sz="2100" b="1" dirty="0"/>
              <a:t>N</a:t>
            </a:r>
            <a:r>
              <a:rPr lang="es-ES" sz="2100" dirty="0"/>
              <a:t> (</a:t>
            </a:r>
            <a:r>
              <a:rPr lang="es-ES" sz="2100" i="1" dirty="0"/>
              <a:t>no resistente al aceite</a:t>
            </a:r>
            <a:r>
              <a:rPr lang="es-ES" sz="2100" dirty="0"/>
              <a:t>), </a:t>
            </a:r>
            <a:r>
              <a:rPr lang="es-ES" sz="2100" b="1" dirty="0"/>
              <a:t>R</a:t>
            </a:r>
            <a:r>
              <a:rPr lang="es-ES" sz="2100" dirty="0"/>
              <a:t> (</a:t>
            </a:r>
            <a:r>
              <a:rPr lang="es-ES" sz="2100" i="1" dirty="0"/>
              <a:t>algo resistente al aceite</a:t>
            </a:r>
            <a:r>
              <a:rPr lang="es-ES" sz="2100" dirty="0"/>
              <a:t>) y </a:t>
            </a:r>
            <a:r>
              <a:rPr lang="es-ES" sz="2100" b="1" dirty="0"/>
              <a:t>P</a:t>
            </a:r>
            <a:r>
              <a:rPr lang="es-ES" sz="2100" dirty="0"/>
              <a:t> (</a:t>
            </a:r>
            <a:r>
              <a:rPr lang="es-ES" sz="2100" i="1" dirty="0"/>
              <a:t>muy resistente al aceite</a:t>
            </a:r>
            <a:r>
              <a:rPr lang="es-ES" sz="2100" dirty="0"/>
              <a:t>), que están disponibles con niveles de eficiencia de filtración de 95, 99 y 100 por ciento.</a:t>
            </a:r>
            <a:endParaRPr lang="en-US" sz="2100" b="1" dirty="0">
              <a:solidFill>
                <a:srgbClr val="FF0000"/>
              </a:solidFill>
            </a:endParaRPr>
          </a:p>
        </p:txBody>
      </p:sp>
      <p:sp>
        <p:nvSpPr>
          <p:cNvPr id="4" name="Title 3" hidden="1"/>
          <p:cNvSpPr>
            <a:spLocks noGrp="1"/>
          </p:cNvSpPr>
          <p:nvPr>
            <p:ph type="title"/>
          </p:nvPr>
        </p:nvSpPr>
        <p:spPr>
          <a:xfrm>
            <a:off x="609600" y="426382"/>
            <a:ext cx="8229600" cy="1143000"/>
          </a:xfrm>
        </p:spPr>
        <p:txBody>
          <a:bodyPr>
            <a:normAutofit fontScale="90000"/>
          </a:bodyPr>
          <a:lstStyle/>
          <a:p>
            <a:r>
              <a:rPr lang="en-US" dirty="0"/>
              <a:t>Respiradores </a:t>
            </a:r>
            <a:r>
              <a:rPr lang="en-US" dirty="0" err="1"/>
              <a:t>purificadores</a:t>
            </a:r>
            <a:r>
              <a:rPr lang="en-US" dirty="0"/>
              <a:t> de </a:t>
            </a:r>
            <a:r>
              <a:rPr lang="en-US" dirty="0" err="1"/>
              <a:t>aire</a:t>
            </a:r>
            <a:r>
              <a:rPr lang="en-US" dirty="0"/>
              <a:t> (2)</a:t>
            </a:r>
            <a:br>
              <a:rPr lang="en-US" dirty="0"/>
            </a:br>
            <a:endParaRPr lang="en-US" dirty="0"/>
          </a:p>
        </p:txBody>
      </p:sp>
      <p:sp>
        <p:nvSpPr>
          <p:cNvPr id="2" name="Slide Number Placeholder 1">
            <a:extLst>
              <a:ext uri="{FF2B5EF4-FFF2-40B4-BE49-F238E27FC236}">
                <a16:creationId xmlns:a16="http://schemas.microsoft.com/office/drawing/2014/main" id="{0B017BB0-A86C-4B6C-83CF-A700E89B3740}"/>
              </a:ext>
            </a:extLst>
          </p:cNvPr>
          <p:cNvSpPr>
            <a:spLocks noGrp="1"/>
          </p:cNvSpPr>
          <p:nvPr>
            <p:ph type="sldNum" sz="quarter" idx="12"/>
          </p:nvPr>
        </p:nvSpPr>
        <p:spPr/>
        <p:txBody>
          <a:bodyPr/>
          <a:lstStyle/>
          <a:p>
            <a:fld id="{52110876-1A90-47DF-8CC1-92F5C1F8B346}" type="slidenum">
              <a:rPr lang="en-US" smtClean="0"/>
              <a:pPr/>
              <a:t>17</a:t>
            </a:fld>
            <a:endParaRPr lang="en-US"/>
          </a:p>
        </p:txBody>
      </p:sp>
      <p:sp>
        <p:nvSpPr>
          <p:cNvPr id="13" name="Title 1">
            <a:extLst>
              <a:ext uri="{FF2B5EF4-FFF2-40B4-BE49-F238E27FC236}">
                <a16:creationId xmlns:a16="http://schemas.microsoft.com/office/drawing/2014/main" id="{7CD43E49-94BD-4ED7-89CB-36902ECA0ADD}"/>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n-US" dirty="0"/>
              <a:t>Respiradores </a:t>
            </a:r>
            <a:r>
              <a:rPr lang="en-US" dirty="0" err="1"/>
              <a:t>purificadores</a:t>
            </a:r>
            <a:r>
              <a:rPr lang="en-US" dirty="0"/>
              <a:t> de </a:t>
            </a:r>
            <a:r>
              <a:rPr lang="en-US" dirty="0" err="1"/>
              <a:t>aire</a:t>
            </a:r>
            <a:r>
              <a:rPr lang="en-US" dirty="0"/>
              <a:t> </a:t>
            </a:r>
            <a:r>
              <a:rPr lang="en-US" sz="1800" dirty="0"/>
              <a:t>(2)</a:t>
            </a:r>
          </a:p>
        </p:txBody>
      </p:sp>
    </p:spTree>
    <p:extLst>
      <p:ext uri="{BB962C8B-B14F-4D97-AF65-F5344CB8AC3E}">
        <p14:creationId xmlns:p14="http://schemas.microsoft.com/office/powerpoint/2010/main" val="304003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00477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00477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00477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34347" y="1483689"/>
            <a:ext cx="8686800" cy="5009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b="1" dirty="0"/>
              <a:t>Respiradores de media </a:t>
            </a:r>
            <a:r>
              <a:rPr lang="en-US" sz="2400" b="1" dirty="0" err="1"/>
              <a:t>cara</a:t>
            </a:r>
            <a:r>
              <a:rPr lang="en-US" sz="2400" b="1" dirty="0"/>
              <a:t> elastoméricos</a:t>
            </a:r>
            <a:endParaRPr lang="en-US" sz="2100" b="1" dirty="0">
              <a:solidFill>
                <a:srgbClr val="FF0000"/>
              </a:solidFill>
            </a:endParaRPr>
          </a:p>
          <a:p>
            <a:pPr marL="342900" lvl="1" indent="-342900">
              <a:buFont typeface="Wingdings" panose="05000000000000000000" pitchFamily="2" charset="2"/>
              <a:buChar char="Ø"/>
            </a:pPr>
            <a:endParaRPr lang="en-US" sz="2100" b="1" dirty="0">
              <a:solidFill>
                <a:srgbClr val="FF0000"/>
              </a:solidFill>
            </a:endParaRPr>
          </a:p>
          <a:p>
            <a:pPr marL="342900" lvl="1" indent="-342900">
              <a:buFont typeface="Wingdings" panose="05000000000000000000" pitchFamily="2" charset="2"/>
              <a:buChar char="Ø"/>
            </a:pPr>
            <a:endParaRPr lang="en-US" sz="2100" b="1" dirty="0"/>
          </a:p>
          <a:p>
            <a:pPr marL="342900" lvl="1" indent="-342900">
              <a:buFont typeface="Wingdings" panose="05000000000000000000" pitchFamily="2" charset="2"/>
              <a:buChar char="Ø"/>
            </a:pPr>
            <a:endParaRPr lang="en-US" b="1" dirty="0"/>
          </a:p>
        </p:txBody>
      </p:sp>
      <p:pic>
        <p:nvPicPr>
          <p:cNvPr id="3" name="Picture 2" descr="half mask respirator">
            <a:extLst>
              <a:ext uri="{FF2B5EF4-FFF2-40B4-BE49-F238E27FC236}">
                <a16:creationId xmlns:a16="http://schemas.microsoft.com/office/drawing/2014/main" id="{2FAD87DE-C93D-4078-AB8D-801424F05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075275"/>
            <a:ext cx="2464837" cy="1693664"/>
          </a:xfrm>
          <a:prstGeom prst="rect">
            <a:avLst/>
          </a:prstGeom>
        </p:spPr>
      </p:pic>
      <p:sp>
        <p:nvSpPr>
          <p:cNvPr id="6" name="Rectangle 5">
            <a:extLst>
              <a:ext uri="{FF2B5EF4-FFF2-40B4-BE49-F238E27FC236}">
                <a16:creationId xmlns:a16="http://schemas.microsoft.com/office/drawing/2014/main" id="{6684AF1B-36F4-4564-A5B3-BC9FE6BD521A}"/>
              </a:ext>
            </a:extLst>
          </p:cNvPr>
          <p:cNvSpPr/>
          <p:nvPr/>
        </p:nvSpPr>
        <p:spPr>
          <a:xfrm>
            <a:off x="2969662" y="1980657"/>
            <a:ext cx="5998028" cy="1708160"/>
          </a:xfrm>
          <a:prstGeom prst="rect">
            <a:avLst/>
          </a:prstGeom>
        </p:spPr>
        <p:txBody>
          <a:bodyPr wrap="square">
            <a:spAutoFit/>
          </a:bodyPr>
          <a:lstStyle/>
          <a:p>
            <a:pPr marL="342900" indent="-342900">
              <a:buFont typeface="Wingdings" panose="05000000000000000000" pitchFamily="2" charset="2"/>
              <a:buChar char="§"/>
            </a:pPr>
            <a:r>
              <a:rPr lang="es-ES" sz="2100" dirty="0"/>
              <a:t>Los respiradores elastoméricos de media cara y un cuarto de cara son dispositivos reutilizables con cartuchos o filtros intercambiables.</a:t>
            </a:r>
          </a:p>
          <a:p>
            <a:pPr marL="342900" indent="-342900">
              <a:buFont typeface="Wingdings" panose="05000000000000000000" pitchFamily="2" charset="2"/>
              <a:buChar char="§"/>
            </a:pPr>
            <a:r>
              <a:rPr lang="es-ES" sz="2100" dirty="0"/>
              <a:t>El Factor de Protección Asignado de OSHA (APF) es 10</a:t>
            </a:r>
            <a:r>
              <a:rPr lang="en-US" sz="2100" dirty="0"/>
              <a:t>.</a:t>
            </a:r>
            <a:endParaRPr lang="en-US" dirty="0"/>
          </a:p>
        </p:txBody>
      </p:sp>
      <p:sp>
        <p:nvSpPr>
          <p:cNvPr id="13" name="Content Placeholder 1">
            <a:extLst>
              <a:ext uri="{FF2B5EF4-FFF2-40B4-BE49-F238E27FC236}">
                <a16:creationId xmlns:a16="http://schemas.microsoft.com/office/drawing/2014/main" id="{D1056464-B0D4-49E3-9E8B-05F58C290BCB}"/>
              </a:ext>
            </a:extLst>
          </p:cNvPr>
          <p:cNvSpPr txBox="1">
            <a:spLocks/>
          </p:cNvSpPr>
          <p:nvPr/>
        </p:nvSpPr>
        <p:spPr>
          <a:xfrm>
            <a:off x="312576" y="4071036"/>
            <a:ext cx="8686800" cy="5009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b="1" dirty="0"/>
              <a:t>Respiradores de </a:t>
            </a:r>
            <a:r>
              <a:rPr lang="en-US" sz="2400" b="1" dirty="0" err="1"/>
              <a:t>cara</a:t>
            </a:r>
            <a:r>
              <a:rPr lang="en-US" sz="2400" b="1" dirty="0"/>
              <a:t> </a:t>
            </a:r>
            <a:r>
              <a:rPr lang="en-US" sz="2400" b="1" dirty="0" err="1"/>
              <a:t>completa</a:t>
            </a:r>
            <a:r>
              <a:rPr lang="en-US" sz="2400" b="1" dirty="0"/>
              <a:t> elastoméricos</a:t>
            </a:r>
            <a:endParaRPr lang="en-US" sz="2100" b="1" dirty="0">
              <a:solidFill>
                <a:srgbClr val="FF0000"/>
              </a:solidFill>
            </a:endParaRPr>
          </a:p>
          <a:p>
            <a:pPr marL="342900" lvl="1" indent="-342900">
              <a:buFont typeface="Wingdings" panose="05000000000000000000" pitchFamily="2" charset="2"/>
              <a:buChar char="Ø"/>
            </a:pPr>
            <a:endParaRPr lang="en-US" sz="2100" b="1" dirty="0">
              <a:solidFill>
                <a:srgbClr val="FF0000"/>
              </a:solidFill>
            </a:endParaRPr>
          </a:p>
          <a:p>
            <a:pPr marL="342900" lvl="1" indent="-342900">
              <a:buFont typeface="Wingdings" panose="05000000000000000000" pitchFamily="2" charset="2"/>
              <a:buChar char="Ø"/>
            </a:pPr>
            <a:endParaRPr lang="en-US" sz="2100" b="1" dirty="0"/>
          </a:p>
          <a:p>
            <a:pPr marL="342900" lvl="1" indent="-342900">
              <a:buFont typeface="Wingdings" panose="05000000000000000000" pitchFamily="2" charset="2"/>
              <a:buChar char="Ø"/>
            </a:pPr>
            <a:endParaRPr lang="en-US" b="1" dirty="0"/>
          </a:p>
        </p:txBody>
      </p:sp>
      <p:pic>
        <p:nvPicPr>
          <p:cNvPr id="14" name="Picture 13" descr="full mask respirator">
            <a:extLst>
              <a:ext uri="{FF2B5EF4-FFF2-40B4-BE49-F238E27FC236}">
                <a16:creationId xmlns:a16="http://schemas.microsoft.com/office/drawing/2014/main" id="{98ED1AA2-7DEF-4BEF-A26F-5D01C42959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527" y="4592136"/>
            <a:ext cx="2289110" cy="1904540"/>
          </a:xfrm>
          <a:prstGeom prst="rect">
            <a:avLst/>
          </a:prstGeom>
        </p:spPr>
      </p:pic>
      <p:sp>
        <p:nvSpPr>
          <p:cNvPr id="15" name="Rectangle 14">
            <a:extLst>
              <a:ext uri="{FF2B5EF4-FFF2-40B4-BE49-F238E27FC236}">
                <a16:creationId xmlns:a16="http://schemas.microsoft.com/office/drawing/2014/main" id="{EFC5E4B3-0F3B-430B-8D6A-6A2BA39935B4}"/>
              </a:ext>
            </a:extLst>
          </p:cNvPr>
          <p:cNvSpPr/>
          <p:nvPr/>
        </p:nvSpPr>
        <p:spPr>
          <a:xfrm>
            <a:off x="2969662" y="4580519"/>
            <a:ext cx="5998028" cy="2031325"/>
          </a:xfrm>
          <a:prstGeom prst="rect">
            <a:avLst/>
          </a:prstGeom>
        </p:spPr>
        <p:txBody>
          <a:bodyPr wrap="square">
            <a:spAutoFit/>
          </a:bodyPr>
          <a:lstStyle/>
          <a:p>
            <a:pPr marL="342900" indent="-342900">
              <a:buFont typeface="Wingdings" panose="05000000000000000000" pitchFamily="2" charset="2"/>
              <a:buChar char="§"/>
            </a:pPr>
            <a:r>
              <a:rPr lang="es-ES" sz="2100" dirty="0"/>
              <a:t>El respirador elastomérico de careta completa es un dispositivo reutilizable. Este tipo de dispositivo de protección respiratoria utiliza cartuchos, contenedores o filtros intercambiables.</a:t>
            </a:r>
          </a:p>
          <a:p>
            <a:pPr marL="342900" indent="-342900">
              <a:buFont typeface="Wingdings" panose="05000000000000000000" pitchFamily="2" charset="2"/>
              <a:buChar char="§"/>
            </a:pPr>
            <a:r>
              <a:rPr lang="es-ES" sz="2100" dirty="0"/>
              <a:t>El Factor de Protección Asignado de OSHA (APF) es 50.</a:t>
            </a:r>
            <a:endParaRPr lang="en-US" dirty="0"/>
          </a:p>
        </p:txBody>
      </p:sp>
      <p:sp>
        <p:nvSpPr>
          <p:cNvPr id="4" name="Title 3" hidden="1"/>
          <p:cNvSpPr>
            <a:spLocks noGrp="1"/>
          </p:cNvSpPr>
          <p:nvPr>
            <p:ph type="title"/>
          </p:nvPr>
        </p:nvSpPr>
        <p:spPr/>
        <p:txBody>
          <a:bodyPr>
            <a:normAutofit fontScale="90000"/>
          </a:bodyPr>
          <a:lstStyle/>
          <a:p>
            <a:r>
              <a:rPr lang="en-US" dirty="0"/>
              <a:t>Respiradores </a:t>
            </a:r>
            <a:r>
              <a:rPr lang="en-US" dirty="0" err="1"/>
              <a:t>purificadores</a:t>
            </a:r>
            <a:r>
              <a:rPr lang="en-US" dirty="0"/>
              <a:t> de </a:t>
            </a:r>
            <a:r>
              <a:rPr lang="en-US" dirty="0" err="1"/>
              <a:t>aire</a:t>
            </a:r>
            <a:r>
              <a:rPr lang="en-US" dirty="0"/>
              <a:t> (3)</a:t>
            </a:r>
            <a:br>
              <a:rPr lang="en-US" dirty="0"/>
            </a:br>
            <a:endParaRPr lang="en-US" dirty="0"/>
          </a:p>
        </p:txBody>
      </p:sp>
      <p:sp>
        <p:nvSpPr>
          <p:cNvPr id="2" name="Slide Number Placeholder 1">
            <a:extLst>
              <a:ext uri="{FF2B5EF4-FFF2-40B4-BE49-F238E27FC236}">
                <a16:creationId xmlns:a16="http://schemas.microsoft.com/office/drawing/2014/main" id="{60F9DD2D-A1C5-4894-A8CF-46E6BA6D2730}"/>
              </a:ext>
            </a:extLst>
          </p:cNvPr>
          <p:cNvSpPr>
            <a:spLocks noGrp="1"/>
          </p:cNvSpPr>
          <p:nvPr>
            <p:ph type="sldNum" sz="quarter" idx="12"/>
          </p:nvPr>
        </p:nvSpPr>
        <p:spPr/>
        <p:txBody>
          <a:bodyPr/>
          <a:lstStyle/>
          <a:p>
            <a:fld id="{52110876-1A90-47DF-8CC1-92F5C1F8B346}" type="slidenum">
              <a:rPr lang="en-US" smtClean="0"/>
              <a:pPr/>
              <a:t>18</a:t>
            </a:fld>
            <a:endParaRPr lang="en-US"/>
          </a:p>
        </p:txBody>
      </p:sp>
      <p:sp>
        <p:nvSpPr>
          <p:cNvPr id="16" name="Title 1">
            <a:extLst>
              <a:ext uri="{FF2B5EF4-FFF2-40B4-BE49-F238E27FC236}">
                <a16:creationId xmlns:a16="http://schemas.microsoft.com/office/drawing/2014/main" id="{8DA3FB3C-A597-497F-978A-F8294CC02802}"/>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n-US" dirty="0"/>
              <a:t>Respiradores </a:t>
            </a:r>
            <a:r>
              <a:rPr lang="en-US" dirty="0" err="1"/>
              <a:t>purificadores</a:t>
            </a:r>
            <a:r>
              <a:rPr lang="en-US" dirty="0"/>
              <a:t> de </a:t>
            </a:r>
            <a:r>
              <a:rPr lang="en-US" dirty="0" err="1"/>
              <a:t>aire</a:t>
            </a:r>
            <a:r>
              <a:rPr lang="en-US" dirty="0"/>
              <a:t> </a:t>
            </a:r>
            <a:r>
              <a:rPr lang="en-US" sz="1800" dirty="0"/>
              <a:t>(3)</a:t>
            </a:r>
          </a:p>
        </p:txBody>
      </p:sp>
    </p:spTree>
    <p:extLst>
      <p:ext uri="{BB962C8B-B14F-4D97-AF65-F5344CB8AC3E}">
        <p14:creationId xmlns:p14="http://schemas.microsoft.com/office/powerpoint/2010/main" val="208001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27875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27875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278750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54562" y="1258532"/>
            <a:ext cx="8686800" cy="5009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CO" sz="2400" b="1" dirty="0"/>
              <a:t>Respirador purificador de aire eléctrico* (PAPR)</a:t>
            </a:r>
            <a:endParaRPr lang="es-CO" sz="2100" b="1" dirty="0">
              <a:solidFill>
                <a:srgbClr val="FF0000"/>
              </a:solidFill>
            </a:endParaRPr>
          </a:p>
          <a:p>
            <a:pPr marL="342900" lvl="1" indent="-342900">
              <a:buFont typeface="Wingdings" panose="05000000000000000000" pitchFamily="2" charset="2"/>
              <a:buChar char="Ø"/>
            </a:pPr>
            <a:endParaRPr lang="es-CO" sz="2100" b="1" dirty="0"/>
          </a:p>
          <a:p>
            <a:pPr marL="342900" lvl="1" indent="-342900">
              <a:buFont typeface="Wingdings" panose="05000000000000000000" pitchFamily="2" charset="2"/>
              <a:buChar char="Ø"/>
            </a:pPr>
            <a:endParaRPr lang="es-CO" b="1" dirty="0"/>
          </a:p>
        </p:txBody>
      </p:sp>
      <p:pic>
        <p:nvPicPr>
          <p:cNvPr id="3" name="Picture 2" descr="powered full mask">
            <a:extLst>
              <a:ext uri="{FF2B5EF4-FFF2-40B4-BE49-F238E27FC236}">
                <a16:creationId xmlns:a16="http://schemas.microsoft.com/office/drawing/2014/main" id="{2FAD87DE-C93D-4078-AB8D-801424F05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084" y="1803779"/>
            <a:ext cx="2855435" cy="2299716"/>
          </a:xfrm>
          <a:prstGeom prst="rect">
            <a:avLst/>
          </a:prstGeom>
        </p:spPr>
      </p:pic>
      <p:sp>
        <p:nvSpPr>
          <p:cNvPr id="6" name="Rectangle 5">
            <a:extLst>
              <a:ext uri="{FF2B5EF4-FFF2-40B4-BE49-F238E27FC236}">
                <a16:creationId xmlns:a16="http://schemas.microsoft.com/office/drawing/2014/main" id="{6684AF1B-36F4-4564-A5B3-BC9FE6BD521A}"/>
              </a:ext>
            </a:extLst>
          </p:cNvPr>
          <p:cNvSpPr/>
          <p:nvPr/>
        </p:nvSpPr>
        <p:spPr>
          <a:xfrm>
            <a:off x="2971801" y="1749003"/>
            <a:ext cx="6069562" cy="2354491"/>
          </a:xfrm>
          <a:prstGeom prst="rect">
            <a:avLst/>
          </a:prstGeom>
        </p:spPr>
        <p:txBody>
          <a:bodyPr wrap="square">
            <a:spAutoFit/>
          </a:bodyPr>
          <a:lstStyle/>
          <a:p>
            <a:pPr marL="342900" indent="-342900">
              <a:buFont typeface="Wingdings" panose="05000000000000000000" pitchFamily="2" charset="2"/>
              <a:buChar char="§"/>
            </a:pPr>
            <a:r>
              <a:rPr lang="es-ES" sz="2100" dirty="0"/>
              <a:t>Un PAPR puede tener una pieza de media cara o cara completa de ajuste hermético, o una pieza de cara completa de ajuste holgado. Puede incluir capucha o casco</a:t>
            </a:r>
            <a:r>
              <a:rPr lang="es-CO" sz="2100" dirty="0"/>
              <a:t>.</a:t>
            </a:r>
          </a:p>
          <a:p>
            <a:pPr marL="342900" indent="-342900">
              <a:buFont typeface="Wingdings" panose="05000000000000000000" pitchFamily="2" charset="2"/>
              <a:buChar char="§"/>
            </a:pPr>
            <a:r>
              <a:rPr lang="es-ES" sz="2100" dirty="0"/>
              <a:t>Los PAPR de ajuste holgado tienen un APF</a:t>
            </a:r>
            <a:r>
              <a:rPr lang="es-ES" sz="2100" baseline="30000" dirty="0"/>
              <a:t>+</a:t>
            </a:r>
            <a:r>
              <a:rPr lang="es-ES" sz="2100" dirty="0"/>
              <a:t> de 25</a:t>
            </a:r>
            <a:r>
              <a:rPr lang="es-CO" sz="2100" dirty="0"/>
              <a:t>.</a:t>
            </a:r>
          </a:p>
          <a:p>
            <a:pPr marL="341313"/>
            <a:r>
              <a:rPr lang="es-ES" sz="2100" dirty="0"/>
              <a:t>Un PAPR de media cara tiene un APF de 50, y un PAPR de cara completa tiene un APF de 1.000 (10</a:t>
            </a:r>
            <a:r>
              <a:rPr lang="es-ES" sz="2100" baseline="30000" dirty="0"/>
              <a:t>3</a:t>
            </a:r>
            <a:r>
              <a:rPr lang="es-ES" sz="2100" dirty="0"/>
              <a:t>)</a:t>
            </a:r>
            <a:endParaRPr lang="es-CO" dirty="0"/>
          </a:p>
        </p:txBody>
      </p:sp>
      <p:sp>
        <p:nvSpPr>
          <p:cNvPr id="12" name="Content Placeholder 1">
            <a:extLst>
              <a:ext uri="{FF2B5EF4-FFF2-40B4-BE49-F238E27FC236}">
                <a16:creationId xmlns:a16="http://schemas.microsoft.com/office/drawing/2014/main" id="{CA544346-378E-4886-98A9-0271BB29896D}"/>
              </a:ext>
            </a:extLst>
          </p:cNvPr>
          <p:cNvSpPr txBox="1">
            <a:spLocks/>
          </p:cNvSpPr>
          <p:nvPr/>
        </p:nvSpPr>
        <p:spPr>
          <a:xfrm>
            <a:off x="152399" y="4207847"/>
            <a:ext cx="8888963" cy="24215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
            </a:pPr>
            <a:r>
              <a:rPr lang="es-ES" sz="2100" dirty="0"/>
              <a:t>Los PAPR son dispositivos que funcionan con baterías y que usan un ventilador para forzar el aire a través de los filtros adjuntos (para partículas) o cartuchos (para gases o vapores) para limpiarlo antes de enviarlo a la zona de respiración del usuario.</a:t>
            </a:r>
            <a:r>
              <a:rPr lang="es-CO" sz="2100" dirty="0"/>
              <a:t> </a:t>
            </a:r>
          </a:p>
          <a:p>
            <a:pPr marL="342900" lvl="1" indent="-342900">
              <a:buFont typeface="Wingdings" panose="05000000000000000000" pitchFamily="2" charset="2"/>
              <a:buChar char="§"/>
            </a:pPr>
            <a:r>
              <a:rPr lang="es-ES" sz="2100" dirty="0"/>
              <a:t>Los PAPR utilizan filtros P100 o HEPA</a:t>
            </a:r>
            <a:r>
              <a:rPr lang="es-CO" sz="2100" dirty="0"/>
              <a:t>.</a:t>
            </a:r>
          </a:p>
          <a:p>
            <a:pPr marL="0" lvl="1" indent="0">
              <a:buNone/>
            </a:pPr>
            <a:r>
              <a:rPr lang="es-CO" sz="1400" b="1" dirty="0"/>
              <a:t>*también se conoce como respirador purificador de aire forzado</a:t>
            </a:r>
          </a:p>
          <a:p>
            <a:pPr marL="0" lvl="1" indent="0">
              <a:buNone/>
            </a:pPr>
            <a:r>
              <a:rPr lang="es-ES" sz="1400" baseline="30000" dirty="0"/>
              <a:t>+</a:t>
            </a:r>
            <a:r>
              <a:rPr lang="es-ES" sz="1400" b="1" dirty="0"/>
              <a:t>APF = Factor de Protección Asignado de OSHA</a:t>
            </a:r>
            <a:endParaRPr lang="es-CO" sz="1400" b="1" dirty="0"/>
          </a:p>
          <a:p>
            <a:pPr marL="0" lvl="1" indent="0">
              <a:buNone/>
            </a:pPr>
            <a:endParaRPr lang="es-CO" sz="2100" b="1" dirty="0">
              <a:solidFill>
                <a:srgbClr val="FF0000"/>
              </a:solidFill>
            </a:endParaRPr>
          </a:p>
          <a:p>
            <a:pPr marL="342900" lvl="1" indent="-342900">
              <a:buFont typeface="Wingdings" panose="05000000000000000000" pitchFamily="2" charset="2"/>
              <a:buChar char="Ø"/>
            </a:pPr>
            <a:endParaRPr lang="es-CO" sz="2100" b="1" dirty="0"/>
          </a:p>
          <a:p>
            <a:pPr marL="342900" lvl="1" indent="-342900">
              <a:buFont typeface="Wingdings" panose="05000000000000000000" pitchFamily="2" charset="2"/>
              <a:buChar char="Ø"/>
            </a:pPr>
            <a:endParaRPr lang="es-CO" b="1" dirty="0"/>
          </a:p>
        </p:txBody>
      </p:sp>
      <p:sp>
        <p:nvSpPr>
          <p:cNvPr id="4" name="Title 3" hidden="1"/>
          <p:cNvSpPr>
            <a:spLocks noGrp="1"/>
          </p:cNvSpPr>
          <p:nvPr>
            <p:ph type="title"/>
          </p:nvPr>
        </p:nvSpPr>
        <p:spPr>
          <a:xfrm>
            <a:off x="482080" y="158028"/>
            <a:ext cx="8229600" cy="1143000"/>
          </a:xfrm>
        </p:spPr>
        <p:txBody>
          <a:bodyPr>
            <a:normAutofit fontScale="90000"/>
          </a:bodyPr>
          <a:lstStyle/>
          <a:p>
            <a:r>
              <a:rPr lang="es-CO" dirty="0"/>
              <a:t>Respiradores purificadores de aire (4)</a:t>
            </a:r>
            <a:br>
              <a:rPr lang="es-CO" dirty="0"/>
            </a:br>
            <a:endParaRPr lang="en-US" dirty="0"/>
          </a:p>
        </p:txBody>
      </p:sp>
      <p:sp>
        <p:nvSpPr>
          <p:cNvPr id="2" name="Slide Number Placeholder 1">
            <a:extLst>
              <a:ext uri="{FF2B5EF4-FFF2-40B4-BE49-F238E27FC236}">
                <a16:creationId xmlns:a16="http://schemas.microsoft.com/office/drawing/2014/main" id="{5132EEA1-FD4A-4AD4-82D3-FB05026F68A4}"/>
              </a:ext>
            </a:extLst>
          </p:cNvPr>
          <p:cNvSpPr>
            <a:spLocks noGrp="1"/>
          </p:cNvSpPr>
          <p:nvPr>
            <p:ph type="sldNum" sz="quarter" idx="12"/>
          </p:nvPr>
        </p:nvSpPr>
        <p:spPr/>
        <p:txBody>
          <a:bodyPr/>
          <a:lstStyle/>
          <a:p>
            <a:fld id="{52110876-1A90-47DF-8CC1-92F5C1F8B346}" type="slidenum">
              <a:rPr lang="es-CO" smtClean="0"/>
              <a:pPr/>
              <a:t>19</a:t>
            </a:fld>
            <a:endParaRPr lang="es-CO" dirty="0"/>
          </a:p>
        </p:txBody>
      </p:sp>
      <p:sp>
        <p:nvSpPr>
          <p:cNvPr id="13" name="Title 1">
            <a:extLst>
              <a:ext uri="{FF2B5EF4-FFF2-40B4-BE49-F238E27FC236}">
                <a16:creationId xmlns:a16="http://schemas.microsoft.com/office/drawing/2014/main" id="{B6D67BEB-A143-4ADC-AA6B-EA9D7CE10793}"/>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Respiradores purificadores de aire </a:t>
            </a:r>
            <a:r>
              <a:rPr lang="es-CO" sz="1800" dirty="0"/>
              <a:t>(4)</a:t>
            </a:r>
          </a:p>
        </p:txBody>
      </p:sp>
    </p:spTree>
    <p:extLst>
      <p:ext uri="{BB962C8B-B14F-4D97-AF65-F5344CB8AC3E}">
        <p14:creationId xmlns:p14="http://schemas.microsoft.com/office/powerpoint/2010/main" val="416244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latin typeface="+mn-lt"/>
            </a:endParaRPr>
          </a:p>
        </p:txBody>
      </p:sp>
      <p:sp>
        <p:nvSpPr>
          <p:cNvPr id="8" name="Title 1"/>
          <p:cNvSpPr txBox="1">
            <a:spLocks/>
          </p:cNvSpPr>
          <p:nvPr/>
        </p:nvSpPr>
        <p:spPr bwMode="auto">
          <a:xfrm>
            <a:off x="0" y="457200"/>
            <a:ext cx="9144000" cy="762000"/>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p>
            <a:pPr algn="ctr">
              <a:defRPr/>
            </a:pPr>
            <a:r>
              <a:rPr lang="es-ES" altLang="en-US" sz="2800" dirty="0">
                <a:solidFill>
                  <a:schemeClr val="bg1"/>
                </a:solidFill>
                <a:latin typeface="inherit"/>
              </a:rPr>
              <a:t>Aviso de exención de responsabilidad</a:t>
            </a:r>
            <a:endParaRPr lang="es-ES_tradnl" sz="2800" dirty="0">
              <a:solidFill>
                <a:schemeClr val="bg1"/>
              </a:solidFill>
              <a:ea typeface="+mj-ea"/>
              <a:cs typeface="+mj-cs"/>
            </a:endParaRPr>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eaLnBrk="0" fontAlgn="base" hangingPunct="0">
              <a:lnSpc>
                <a:spcPct val="100000"/>
              </a:lnSpc>
              <a:spcBef>
                <a:spcPct val="0"/>
              </a:spcBef>
              <a:spcAft>
                <a:spcPct val="0"/>
              </a:spcAft>
              <a:buNone/>
            </a:pPr>
            <a:r>
              <a:rPr lang="es-ES" altLang="en-US" sz="3000" dirty="0">
                <a:solidFill>
                  <a:srgbClr val="222222"/>
                </a:solidFill>
                <a:latin typeface="inherit"/>
              </a:rPr>
              <a:t>Este material fue producido bajo la subvención de la propuesta número SH-05053-SH8 de la Administración de Seguridad y Salud Ocupacional, del Departamento de Trabajo de los Estados Unidos. </a:t>
            </a:r>
          </a:p>
          <a:p>
            <a:pPr marL="0" lvl="0" indent="0" algn="just" eaLnBrk="0" fontAlgn="base" hangingPunct="0">
              <a:lnSpc>
                <a:spcPct val="100000"/>
              </a:lnSpc>
              <a:spcBef>
                <a:spcPct val="0"/>
              </a:spcBef>
              <a:spcAft>
                <a:spcPct val="0"/>
              </a:spcAft>
              <a:buNone/>
            </a:pPr>
            <a:r>
              <a:rPr lang="es-ES" altLang="en-US" sz="3000" dirty="0">
                <a:solidFill>
                  <a:srgbClr val="222222"/>
                </a:solidFill>
                <a:latin typeface="inherit"/>
              </a:rPr>
              <a:t>No refleja necesariamente las opiniones o políticas del Departamento de Trabajo de los EE. UU. La mención de nombres comerciales, productos comerciales u </a:t>
            </a:r>
            <a:r>
              <a:rPr lang="es-ES" altLang="en-US" sz="3000" dirty="0" err="1">
                <a:solidFill>
                  <a:srgbClr val="222222"/>
                </a:solidFill>
                <a:latin typeface="inherit"/>
              </a:rPr>
              <a:t>oganizaciones</a:t>
            </a:r>
            <a:r>
              <a:rPr lang="es-ES" altLang="en-US" sz="3000" dirty="0">
                <a:solidFill>
                  <a:srgbClr val="222222"/>
                </a:solidFill>
                <a:latin typeface="inherit"/>
              </a:rPr>
              <a:t> NO implica el respaldo del Gobierno de los EE. UU.</a:t>
            </a:r>
            <a:endParaRPr lang="en-US" sz="3000" dirty="0"/>
          </a:p>
          <a:p>
            <a:endParaRPr lang="es-ES_tradnl" dirty="0"/>
          </a:p>
        </p:txBody>
      </p:sp>
      <p:sp>
        <p:nvSpPr>
          <p:cNvPr id="2" name="Title 1" hidden="1"/>
          <p:cNvSpPr>
            <a:spLocks noGrp="1"/>
          </p:cNvSpPr>
          <p:nvPr>
            <p:ph type="title"/>
          </p:nvPr>
        </p:nvSpPr>
        <p:spPr>
          <a:xfrm>
            <a:off x="609600" y="342107"/>
            <a:ext cx="8229600" cy="1143000"/>
          </a:xfrm>
        </p:spPr>
        <p:txBody>
          <a:bodyPr>
            <a:normAutofit fontScale="90000"/>
          </a:bodyPr>
          <a:lstStyle/>
          <a:p>
            <a:r>
              <a:rPr lang="es-ES" altLang="en-US" dirty="0">
                <a:solidFill>
                  <a:schemeClr val="bg1"/>
                </a:solidFill>
                <a:latin typeface="inherit"/>
              </a:rPr>
              <a:t>Aviso de exención de responsabilidad</a:t>
            </a:r>
            <a:r>
              <a:rPr lang="es-ES_tradnl" dirty="0">
                <a:solidFill>
                  <a:schemeClr val="bg1"/>
                </a:solidFill>
              </a:rPr>
              <a:t/>
            </a:r>
            <a:br>
              <a:rPr lang="es-ES_tradnl" dirty="0">
                <a:solidFill>
                  <a:schemeClr val="bg1"/>
                </a:solidFill>
              </a:rPr>
            </a:br>
            <a:endParaRPr lang="en-US" dirty="0"/>
          </a:p>
        </p:txBody>
      </p:sp>
      <p:sp>
        <p:nvSpPr>
          <p:cNvPr id="5" name="Slide Number Placeholder 4">
            <a:extLst>
              <a:ext uri="{FF2B5EF4-FFF2-40B4-BE49-F238E27FC236}">
                <a16:creationId xmlns:a16="http://schemas.microsoft.com/office/drawing/2014/main" id="{D335E1B3-F7E6-4E58-A815-3801FE413A48}"/>
              </a:ext>
            </a:extLst>
          </p:cNvPr>
          <p:cNvSpPr>
            <a:spLocks noGrp="1"/>
          </p:cNvSpPr>
          <p:nvPr>
            <p:ph type="sldNum" sz="quarter" idx="12"/>
          </p:nvPr>
        </p:nvSpPr>
        <p:spPr/>
        <p:txBody>
          <a:bodyPr/>
          <a:lstStyle/>
          <a:p>
            <a:fld id="{52110876-1A90-47DF-8CC1-92F5C1F8B346}" type="slidenum">
              <a:rPr lang="es-ES_tradnl" smtClean="0"/>
              <a:pPr/>
              <a:t>2</a:t>
            </a:fld>
            <a:endParaRPr lang="es-ES_tradnl" dirty="0"/>
          </a:p>
        </p:txBody>
      </p:sp>
    </p:spTree>
    <p:extLst>
      <p:ext uri="{BB962C8B-B14F-4D97-AF65-F5344CB8AC3E}">
        <p14:creationId xmlns:p14="http://schemas.microsoft.com/office/powerpoint/2010/main" val="194306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287005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p>
        </p:txBody>
      </p:sp>
      <p:sp>
        <p:nvSpPr>
          <p:cNvPr id="16388" name="AutoShape 7" descr="SafetyHelmet"/>
          <p:cNvSpPr>
            <a:spLocks noChangeAspect="1" noChangeArrowheads="1"/>
          </p:cNvSpPr>
          <p:nvPr/>
        </p:nvSpPr>
        <p:spPr bwMode="auto">
          <a:xfrm>
            <a:off x="4419600" y="287005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p>
        </p:txBody>
      </p:sp>
      <p:sp>
        <p:nvSpPr>
          <p:cNvPr id="16389" name="AutoShape 9" descr="SafetyHelmet"/>
          <p:cNvSpPr>
            <a:spLocks noChangeAspect="1" noChangeArrowheads="1"/>
          </p:cNvSpPr>
          <p:nvPr/>
        </p:nvSpPr>
        <p:spPr bwMode="auto">
          <a:xfrm>
            <a:off x="4419600" y="287005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p>
        </p:txBody>
      </p:sp>
      <p:pic>
        <p:nvPicPr>
          <p:cNvPr id="2" name="Picture 1" descr="supplied respirator">
            <a:extLst>
              <a:ext uri="{FF2B5EF4-FFF2-40B4-BE49-F238E27FC236}">
                <a16:creationId xmlns:a16="http://schemas.microsoft.com/office/drawing/2014/main" id="{8D3E1F01-2723-4BE8-BAAD-1FFF276C8DE6}"/>
              </a:ext>
            </a:extLst>
          </p:cNvPr>
          <p:cNvPicPr>
            <a:picLocks noChangeAspect="1"/>
          </p:cNvPicPr>
          <p:nvPr/>
        </p:nvPicPr>
        <p:blipFill>
          <a:blip r:embed="rId3"/>
          <a:stretch>
            <a:fillRect/>
          </a:stretch>
        </p:blipFill>
        <p:spPr>
          <a:xfrm>
            <a:off x="699917" y="2625306"/>
            <a:ext cx="1921712" cy="2566047"/>
          </a:xfrm>
          <a:prstGeom prst="rect">
            <a:avLst/>
          </a:prstGeom>
        </p:spPr>
      </p:pic>
      <p:pic>
        <p:nvPicPr>
          <p:cNvPr id="3" name="Picture 2" descr="supplied respirator">
            <a:extLst>
              <a:ext uri="{FF2B5EF4-FFF2-40B4-BE49-F238E27FC236}">
                <a16:creationId xmlns:a16="http://schemas.microsoft.com/office/drawing/2014/main" id="{3A1E4099-95A4-4BBB-B0D4-8215E3634477}"/>
              </a:ext>
            </a:extLst>
          </p:cNvPr>
          <p:cNvPicPr>
            <a:picLocks noChangeAspect="1"/>
          </p:cNvPicPr>
          <p:nvPr/>
        </p:nvPicPr>
        <p:blipFill>
          <a:blip r:embed="rId4"/>
          <a:stretch>
            <a:fillRect/>
          </a:stretch>
        </p:blipFill>
        <p:spPr>
          <a:xfrm>
            <a:off x="3575968" y="2625306"/>
            <a:ext cx="1992063" cy="2545774"/>
          </a:xfrm>
          <a:prstGeom prst="rect">
            <a:avLst/>
          </a:prstGeom>
        </p:spPr>
      </p:pic>
      <p:pic>
        <p:nvPicPr>
          <p:cNvPr id="4" name="Picture 3" descr="supplied respirator">
            <a:extLst>
              <a:ext uri="{FF2B5EF4-FFF2-40B4-BE49-F238E27FC236}">
                <a16:creationId xmlns:a16="http://schemas.microsoft.com/office/drawing/2014/main" id="{8ADE92BF-80FE-4C02-B739-3E5D04F54C8B}"/>
              </a:ext>
            </a:extLst>
          </p:cNvPr>
          <p:cNvPicPr>
            <a:picLocks noChangeAspect="1"/>
          </p:cNvPicPr>
          <p:nvPr/>
        </p:nvPicPr>
        <p:blipFill>
          <a:blip r:embed="rId5"/>
          <a:stretch>
            <a:fillRect/>
          </a:stretch>
        </p:blipFill>
        <p:spPr>
          <a:xfrm>
            <a:off x="6743806" y="2585682"/>
            <a:ext cx="1770628" cy="2668016"/>
          </a:xfrm>
          <a:prstGeom prst="rect">
            <a:avLst/>
          </a:prstGeom>
        </p:spPr>
      </p:pic>
      <p:sp>
        <p:nvSpPr>
          <p:cNvPr id="5" name="Rectangle 4">
            <a:extLst>
              <a:ext uri="{FF2B5EF4-FFF2-40B4-BE49-F238E27FC236}">
                <a16:creationId xmlns:a16="http://schemas.microsoft.com/office/drawing/2014/main" id="{F16E1B72-B491-46DA-B050-24A5044968DE}"/>
              </a:ext>
            </a:extLst>
          </p:cNvPr>
          <p:cNvSpPr/>
          <p:nvPr/>
        </p:nvSpPr>
        <p:spPr>
          <a:xfrm>
            <a:off x="50584" y="1447800"/>
            <a:ext cx="3026664" cy="1200329"/>
          </a:xfrm>
          <a:prstGeom prst="rect">
            <a:avLst/>
          </a:prstGeom>
        </p:spPr>
        <p:txBody>
          <a:bodyPr wrap="square">
            <a:spAutoFit/>
          </a:bodyPr>
          <a:lstStyle/>
          <a:p>
            <a:pPr algn="ctr"/>
            <a:r>
              <a:rPr lang="es-ES_tradnl" b="1" dirty="0"/>
              <a:t>Respirador de suministro de aire de cara completa (SAR) con una botella de escape auxiliar</a:t>
            </a:r>
          </a:p>
        </p:txBody>
      </p:sp>
      <p:sp>
        <p:nvSpPr>
          <p:cNvPr id="12" name="Rectangle 11">
            <a:extLst>
              <a:ext uri="{FF2B5EF4-FFF2-40B4-BE49-F238E27FC236}">
                <a16:creationId xmlns:a16="http://schemas.microsoft.com/office/drawing/2014/main" id="{843C8887-1D3E-45E0-A104-374365EBE51C}"/>
              </a:ext>
            </a:extLst>
          </p:cNvPr>
          <p:cNvSpPr/>
          <p:nvPr/>
        </p:nvSpPr>
        <p:spPr>
          <a:xfrm>
            <a:off x="3276600" y="1526059"/>
            <a:ext cx="2637752" cy="1200329"/>
          </a:xfrm>
          <a:prstGeom prst="rect">
            <a:avLst/>
          </a:prstGeom>
        </p:spPr>
        <p:txBody>
          <a:bodyPr wrap="square">
            <a:spAutoFit/>
          </a:bodyPr>
          <a:lstStyle/>
          <a:p>
            <a:pPr algn="ctr"/>
            <a:r>
              <a:rPr lang="es-ES_tradnl" b="1" dirty="0"/>
              <a:t>Respirador de suministro de aire de cara completa de chorro abrasivo y flujo continuo</a:t>
            </a:r>
          </a:p>
        </p:txBody>
      </p:sp>
      <p:sp>
        <p:nvSpPr>
          <p:cNvPr id="13" name="Rectangle 12">
            <a:extLst>
              <a:ext uri="{FF2B5EF4-FFF2-40B4-BE49-F238E27FC236}">
                <a16:creationId xmlns:a16="http://schemas.microsoft.com/office/drawing/2014/main" id="{189BFACB-7839-4412-B9FE-8BC6F26FD24A}"/>
              </a:ext>
            </a:extLst>
          </p:cNvPr>
          <p:cNvSpPr/>
          <p:nvPr/>
        </p:nvSpPr>
        <p:spPr>
          <a:xfrm>
            <a:off x="6117336" y="1526059"/>
            <a:ext cx="3026664" cy="923330"/>
          </a:xfrm>
          <a:prstGeom prst="rect">
            <a:avLst/>
          </a:prstGeom>
        </p:spPr>
        <p:txBody>
          <a:bodyPr wrap="square">
            <a:spAutoFit/>
          </a:bodyPr>
          <a:lstStyle/>
          <a:p>
            <a:pPr algn="ctr"/>
            <a:r>
              <a:rPr lang="es-ES_tradnl" b="1" dirty="0"/>
              <a:t>Aparato de respiración autónomo de cara completa (SCBA)</a:t>
            </a:r>
          </a:p>
        </p:txBody>
      </p:sp>
      <p:sp>
        <p:nvSpPr>
          <p:cNvPr id="14" name="Rectangle 13">
            <a:extLst>
              <a:ext uri="{FF2B5EF4-FFF2-40B4-BE49-F238E27FC236}">
                <a16:creationId xmlns:a16="http://schemas.microsoft.com/office/drawing/2014/main" id="{B78971FA-26FF-4C49-BBEF-3467ED04B36F}"/>
              </a:ext>
            </a:extLst>
          </p:cNvPr>
          <p:cNvSpPr/>
          <p:nvPr/>
        </p:nvSpPr>
        <p:spPr>
          <a:xfrm>
            <a:off x="111893" y="5257696"/>
            <a:ext cx="2707508" cy="1200329"/>
          </a:xfrm>
          <a:prstGeom prst="rect">
            <a:avLst/>
          </a:prstGeom>
        </p:spPr>
        <p:txBody>
          <a:bodyPr wrap="square">
            <a:spAutoFit/>
          </a:bodyPr>
          <a:lstStyle/>
          <a:p>
            <a:r>
              <a:rPr lang="es-ES_tradnl" dirty="0"/>
              <a:t>APF=1.000</a:t>
            </a:r>
          </a:p>
          <a:p>
            <a:r>
              <a:rPr lang="es-ES_tradnl" dirty="0"/>
              <a:t>APF = 10.000 (si se usa en modo de “escape”)</a:t>
            </a:r>
          </a:p>
          <a:p>
            <a:r>
              <a:rPr lang="es-ES_tradnl" dirty="0"/>
              <a:t>Necesita prueba de ajuste</a:t>
            </a:r>
          </a:p>
        </p:txBody>
      </p:sp>
      <p:sp>
        <p:nvSpPr>
          <p:cNvPr id="15" name="Rectangle 14">
            <a:extLst>
              <a:ext uri="{FF2B5EF4-FFF2-40B4-BE49-F238E27FC236}">
                <a16:creationId xmlns:a16="http://schemas.microsoft.com/office/drawing/2014/main" id="{CF42149D-4959-4187-9A38-4F1FD31FD7DA}"/>
              </a:ext>
            </a:extLst>
          </p:cNvPr>
          <p:cNvSpPr/>
          <p:nvPr/>
        </p:nvSpPr>
        <p:spPr>
          <a:xfrm>
            <a:off x="3200400" y="5415826"/>
            <a:ext cx="2707508" cy="646331"/>
          </a:xfrm>
          <a:prstGeom prst="rect">
            <a:avLst/>
          </a:prstGeom>
        </p:spPr>
        <p:txBody>
          <a:bodyPr wrap="square">
            <a:spAutoFit/>
          </a:bodyPr>
          <a:lstStyle/>
          <a:p>
            <a:r>
              <a:rPr lang="es-ES_tradnl" dirty="0"/>
              <a:t>APF=1.000</a:t>
            </a:r>
          </a:p>
          <a:p>
            <a:r>
              <a:rPr lang="es-ES_tradnl" dirty="0"/>
              <a:t>Necesita prueba de ajuste</a:t>
            </a:r>
          </a:p>
        </p:txBody>
      </p:sp>
      <p:sp>
        <p:nvSpPr>
          <p:cNvPr id="16" name="Rectangle 15">
            <a:extLst>
              <a:ext uri="{FF2B5EF4-FFF2-40B4-BE49-F238E27FC236}">
                <a16:creationId xmlns:a16="http://schemas.microsoft.com/office/drawing/2014/main" id="{B6C96F04-C43D-4B2E-8FFB-D95A4852917F}"/>
              </a:ext>
            </a:extLst>
          </p:cNvPr>
          <p:cNvSpPr/>
          <p:nvPr/>
        </p:nvSpPr>
        <p:spPr>
          <a:xfrm>
            <a:off x="6275366" y="5277326"/>
            <a:ext cx="2707508" cy="923330"/>
          </a:xfrm>
          <a:prstGeom prst="rect">
            <a:avLst/>
          </a:prstGeom>
        </p:spPr>
        <p:txBody>
          <a:bodyPr wrap="square">
            <a:spAutoFit/>
          </a:bodyPr>
          <a:lstStyle/>
          <a:p>
            <a:r>
              <a:rPr lang="es-ES_tradnl" dirty="0"/>
              <a:t>El modo de demanda de presión es APF = 10.000</a:t>
            </a:r>
          </a:p>
          <a:p>
            <a:r>
              <a:rPr lang="es-ES_tradnl" dirty="0"/>
              <a:t>Necesita prueba de ajuste</a:t>
            </a:r>
          </a:p>
        </p:txBody>
      </p:sp>
      <p:sp>
        <p:nvSpPr>
          <p:cNvPr id="7" name="Title 6" hidden="1"/>
          <p:cNvSpPr>
            <a:spLocks noGrp="1"/>
          </p:cNvSpPr>
          <p:nvPr>
            <p:ph type="title"/>
          </p:nvPr>
        </p:nvSpPr>
        <p:spPr>
          <a:xfrm>
            <a:off x="111893" y="422269"/>
            <a:ext cx="8229600" cy="1143000"/>
          </a:xfrm>
        </p:spPr>
        <p:txBody>
          <a:bodyPr>
            <a:normAutofit fontScale="90000"/>
          </a:bodyPr>
          <a:lstStyle/>
          <a:p>
            <a:r>
              <a:rPr lang="es-ES_tradnl" dirty="0"/>
              <a:t>Respiradores de suministro de atmósfera</a:t>
            </a:r>
            <a:br>
              <a:rPr lang="es-ES_tradnl" dirty="0"/>
            </a:br>
            <a:endParaRPr lang="en-US" dirty="0"/>
          </a:p>
        </p:txBody>
      </p:sp>
      <p:sp>
        <p:nvSpPr>
          <p:cNvPr id="6" name="Slide Number Placeholder 5">
            <a:extLst>
              <a:ext uri="{FF2B5EF4-FFF2-40B4-BE49-F238E27FC236}">
                <a16:creationId xmlns:a16="http://schemas.microsoft.com/office/drawing/2014/main" id="{BCB8EC76-7E86-42DB-8A12-DA916816FCF5}"/>
              </a:ext>
            </a:extLst>
          </p:cNvPr>
          <p:cNvSpPr>
            <a:spLocks noGrp="1"/>
          </p:cNvSpPr>
          <p:nvPr>
            <p:ph type="sldNum" sz="quarter" idx="12"/>
          </p:nvPr>
        </p:nvSpPr>
        <p:spPr/>
        <p:txBody>
          <a:bodyPr/>
          <a:lstStyle/>
          <a:p>
            <a:fld id="{52110876-1A90-47DF-8CC1-92F5C1F8B346}" type="slidenum">
              <a:rPr lang="es-ES_tradnl" smtClean="0"/>
              <a:pPr/>
              <a:t>20</a:t>
            </a:fld>
            <a:endParaRPr lang="es-ES_tradnl" dirty="0"/>
          </a:p>
        </p:txBody>
      </p:sp>
      <p:sp>
        <p:nvSpPr>
          <p:cNvPr id="18" name="Title 1">
            <a:extLst>
              <a:ext uri="{FF2B5EF4-FFF2-40B4-BE49-F238E27FC236}">
                <a16:creationId xmlns:a16="http://schemas.microsoft.com/office/drawing/2014/main" id="{888B91B6-092D-4901-A7FD-06B08E7DB61E}"/>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defRPr/>
            </a:pPr>
            <a:r>
              <a:rPr lang="es-ES_tradnl" dirty="0"/>
              <a:t>Respiradores de suministro de atmósfera</a:t>
            </a:r>
          </a:p>
        </p:txBody>
      </p:sp>
    </p:spTree>
    <p:extLst>
      <p:ext uri="{BB962C8B-B14F-4D97-AF65-F5344CB8AC3E}">
        <p14:creationId xmlns:p14="http://schemas.microsoft.com/office/powerpoint/2010/main" val="356498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_tradnl" altLang="en-US" dirty="0"/>
          </a:p>
        </p:txBody>
      </p:sp>
      <p:sp>
        <p:nvSpPr>
          <p:cNvPr id="12" name="Content Placeholder 1">
            <a:extLst>
              <a:ext uri="{FF2B5EF4-FFF2-40B4-BE49-F238E27FC236}">
                <a16:creationId xmlns:a16="http://schemas.microsoft.com/office/drawing/2014/main" id="{CA544346-378E-4886-98A9-0271BB29896D}"/>
              </a:ext>
            </a:extLst>
          </p:cNvPr>
          <p:cNvSpPr txBox="1">
            <a:spLocks/>
          </p:cNvSpPr>
          <p:nvPr/>
        </p:nvSpPr>
        <p:spPr>
          <a:xfrm>
            <a:off x="435864" y="1447800"/>
            <a:ext cx="8446008"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_tradnl" sz="2100" dirty="0"/>
              <a:t>Factor de protección asignado (APF, por sus siglas en inglés) significa el nivel de protección respiratoria en el lugar de trabajo que un respirador (o clase de respiradores) debe proporcionar a los empleados cuando el empleador implementa un programa de protección respiratoria eficaz y continuo.</a:t>
            </a:r>
          </a:p>
          <a:p>
            <a:pPr marL="342900" lvl="1" indent="-342900">
              <a:buFont typeface="Wingdings" panose="05000000000000000000" pitchFamily="2" charset="2"/>
              <a:buChar char="Ø"/>
            </a:pPr>
            <a:endParaRPr lang="es-ES_tradnl" sz="2100" b="1" dirty="0">
              <a:solidFill>
                <a:srgbClr val="FF0000"/>
              </a:solidFill>
            </a:endParaRPr>
          </a:p>
          <a:p>
            <a:pPr marL="342900" lvl="1" indent="-342900">
              <a:buFont typeface="Wingdings" panose="05000000000000000000" pitchFamily="2" charset="2"/>
              <a:buChar char="Ø"/>
            </a:pPr>
            <a:r>
              <a:rPr lang="es-ES_tradnl" sz="2100" dirty="0"/>
              <a:t>Bajo la norma de protección respiratoria, los APF se usan específicamente para seleccionar la clase apropiada de respiradores que proporcionarán el nivel de protección necesario. </a:t>
            </a:r>
          </a:p>
          <a:p>
            <a:pPr marL="342900" lvl="1" indent="-342900">
              <a:buFont typeface="Wingdings" panose="05000000000000000000" pitchFamily="2" charset="2"/>
              <a:buChar char="Ø"/>
            </a:pPr>
            <a:endParaRPr lang="es-ES_tradnl" sz="2100" dirty="0"/>
          </a:p>
          <a:p>
            <a:pPr marL="342900" lvl="1" indent="-342900">
              <a:buFont typeface="Wingdings" panose="05000000000000000000" pitchFamily="2" charset="2"/>
              <a:buChar char="Ø"/>
            </a:pPr>
            <a:r>
              <a:rPr lang="es-ES_tradnl" sz="2100" dirty="0"/>
              <a:t>Los empleadores deben proporcionar respiradores que sean adecuados para proteger la salud de los empleados y garantizar el cumplimiento de todos los demás requisitos de OSHA en situaciones de emergencia rutinarias y razonablemente previsibles.</a:t>
            </a:r>
          </a:p>
          <a:p>
            <a:pPr marL="342900" lvl="1" indent="-342900">
              <a:buFont typeface="Wingdings" panose="05000000000000000000" pitchFamily="2" charset="2"/>
              <a:buChar char="Ø"/>
            </a:pPr>
            <a:endParaRPr lang="es-ES_tradnl" b="1" dirty="0"/>
          </a:p>
        </p:txBody>
      </p:sp>
      <p:sp>
        <p:nvSpPr>
          <p:cNvPr id="3" name="Title 2" hidden="1"/>
          <p:cNvSpPr>
            <a:spLocks noGrp="1"/>
          </p:cNvSpPr>
          <p:nvPr>
            <p:ph type="title"/>
          </p:nvPr>
        </p:nvSpPr>
        <p:spPr>
          <a:xfrm>
            <a:off x="544068" y="353291"/>
            <a:ext cx="8229600" cy="1143000"/>
          </a:xfrm>
        </p:spPr>
        <p:txBody>
          <a:bodyPr>
            <a:normAutofit fontScale="90000"/>
          </a:bodyPr>
          <a:lstStyle/>
          <a:p>
            <a:r>
              <a:rPr lang="es-ES_tradnl" dirty="0"/>
              <a:t>Factor de protección asignado (APF) (1)</a:t>
            </a:r>
            <a:br>
              <a:rPr lang="es-ES_tradnl" dirty="0"/>
            </a:br>
            <a:endParaRPr lang="en-US" dirty="0"/>
          </a:p>
        </p:txBody>
      </p:sp>
      <p:sp>
        <p:nvSpPr>
          <p:cNvPr id="2" name="Slide Number Placeholder 1">
            <a:extLst>
              <a:ext uri="{FF2B5EF4-FFF2-40B4-BE49-F238E27FC236}">
                <a16:creationId xmlns:a16="http://schemas.microsoft.com/office/drawing/2014/main" id="{53B45A34-EA46-49D5-AA93-4731E745D0B5}"/>
              </a:ext>
            </a:extLst>
          </p:cNvPr>
          <p:cNvSpPr>
            <a:spLocks noGrp="1"/>
          </p:cNvSpPr>
          <p:nvPr>
            <p:ph type="sldNum" sz="quarter" idx="12"/>
          </p:nvPr>
        </p:nvSpPr>
        <p:spPr/>
        <p:txBody>
          <a:bodyPr/>
          <a:lstStyle/>
          <a:p>
            <a:fld id="{52110876-1A90-47DF-8CC1-92F5C1F8B346}" type="slidenum">
              <a:rPr lang="es-ES_tradnl" smtClean="0"/>
              <a:pPr/>
              <a:t>21</a:t>
            </a:fld>
            <a:endParaRPr lang="es-ES_tradnl" dirty="0"/>
          </a:p>
        </p:txBody>
      </p:sp>
      <p:sp>
        <p:nvSpPr>
          <p:cNvPr id="9" name="Title 1">
            <a:extLst>
              <a:ext uri="{FF2B5EF4-FFF2-40B4-BE49-F238E27FC236}">
                <a16:creationId xmlns:a16="http://schemas.microsoft.com/office/drawing/2014/main" id="{503240EB-85A1-4AFA-AE86-1B8A79D4B95F}"/>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ES_tradnl" dirty="0"/>
              <a:t>Factor de protección asignado (APF) </a:t>
            </a:r>
            <a:r>
              <a:rPr lang="es-ES_tradnl" sz="1800" dirty="0"/>
              <a:t>(1)</a:t>
            </a:r>
          </a:p>
        </p:txBody>
      </p:sp>
    </p:spTree>
    <p:extLst>
      <p:ext uri="{BB962C8B-B14F-4D97-AF65-F5344CB8AC3E}">
        <p14:creationId xmlns:p14="http://schemas.microsoft.com/office/powerpoint/2010/main" val="150568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2" name="Content Placeholder 1">
            <a:extLst>
              <a:ext uri="{FF2B5EF4-FFF2-40B4-BE49-F238E27FC236}">
                <a16:creationId xmlns:a16="http://schemas.microsoft.com/office/drawing/2014/main" id="{CA544346-378E-4886-98A9-0271BB29896D}"/>
              </a:ext>
            </a:extLst>
          </p:cNvPr>
          <p:cNvSpPr txBox="1">
            <a:spLocks/>
          </p:cNvSpPr>
          <p:nvPr/>
        </p:nvSpPr>
        <p:spPr>
          <a:xfrm>
            <a:off x="228600" y="1264585"/>
            <a:ext cx="8686800" cy="545688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CO" sz="2100" dirty="0"/>
              <a:t>Un factor de protección (APF) de 10 significa que no más de una décima parte de los contaminantes a los que el trabajador está expuesto se filtran en la máscara. </a:t>
            </a:r>
          </a:p>
          <a:p>
            <a:pPr marL="400050" lvl="2" indent="0">
              <a:buNone/>
            </a:pPr>
            <a:r>
              <a:rPr lang="es-CO" sz="1000" i="1" dirty="0"/>
              <a:t>NDT: cuando se usa correctamente un respirador con un APF de 10, se reducirá la exposición a 1/10 de la concentración del contaminante en el aire</a:t>
            </a:r>
            <a:r>
              <a:rPr lang="es-CO" sz="1700" dirty="0"/>
              <a:t>. </a:t>
            </a:r>
          </a:p>
          <a:p>
            <a:pPr marL="342900" lvl="1" indent="-342900">
              <a:buFont typeface="Wingdings" panose="05000000000000000000" pitchFamily="2" charset="2"/>
              <a:buChar char="Ø"/>
            </a:pPr>
            <a:r>
              <a:rPr lang="es-ES" sz="2100" dirty="0"/>
              <a:t>Un APF de 10 significa que las máscaras contra el polvo (si se usan correctamente) se pueden usar de manera segura en una atmósfera que tiene una concentración peligrosa de hasta 10 veces el </a:t>
            </a:r>
            <a:r>
              <a:rPr lang="es-ES" sz="2100" b="1" dirty="0"/>
              <a:t>límite de exposición permitido</a:t>
            </a:r>
            <a:r>
              <a:rPr lang="es-ES" sz="2100" dirty="0"/>
              <a:t> (PEL, por sus siglas en inglés) u otro límite de exposición para ese peligro.</a:t>
            </a:r>
          </a:p>
          <a:p>
            <a:pPr marL="400050" lvl="2" indent="0">
              <a:buNone/>
            </a:pPr>
            <a:r>
              <a:rPr lang="es-ES" sz="2100" i="1" dirty="0"/>
              <a:t>En este ejemplo, el trabajador que usa un respirador con APF de 10, estará expuesto a 1/10 de la contaminación real de los contaminantes del aire que es igual al PEL</a:t>
            </a:r>
            <a:r>
              <a:rPr lang="es-CO" sz="2100" i="1" dirty="0"/>
              <a:t>.</a:t>
            </a:r>
          </a:p>
          <a:p>
            <a:pPr marL="342900" lvl="1" indent="-342900">
              <a:buFont typeface="Wingdings" panose="05000000000000000000" pitchFamily="2" charset="2"/>
              <a:buChar char="Ø"/>
            </a:pPr>
            <a:r>
              <a:rPr lang="es-CO" sz="2100" dirty="0"/>
              <a:t>Un APF de 25 significa que se reducirá la exposición a 1/25 (o 4%) de la concentración del contaminante en el aire.</a:t>
            </a:r>
          </a:p>
          <a:p>
            <a:pPr marL="342900" lvl="1" indent="-342900">
              <a:buFont typeface="Wingdings" panose="05000000000000000000" pitchFamily="2" charset="2"/>
              <a:buChar char="Ø"/>
            </a:pPr>
            <a:r>
              <a:rPr lang="es-CO" sz="2100" dirty="0"/>
              <a:t>Un APF de 50 significa que se reducirá la exposición a 1/50 (o 2%) de la concentración del contaminante en el aire.</a:t>
            </a:r>
          </a:p>
          <a:p>
            <a:pPr marL="342900" lvl="1" indent="-342900">
              <a:buFont typeface="Wingdings" panose="05000000000000000000" pitchFamily="2" charset="2"/>
              <a:buChar char="Ø"/>
            </a:pPr>
            <a:endParaRPr lang="es-CO" b="1" dirty="0"/>
          </a:p>
        </p:txBody>
      </p:sp>
      <p:sp>
        <p:nvSpPr>
          <p:cNvPr id="3" name="Title 2" hidden="1"/>
          <p:cNvSpPr>
            <a:spLocks noGrp="1"/>
          </p:cNvSpPr>
          <p:nvPr>
            <p:ph type="title"/>
          </p:nvPr>
        </p:nvSpPr>
        <p:spPr>
          <a:xfrm>
            <a:off x="457200" y="433953"/>
            <a:ext cx="8229600" cy="1143000"/>
          </a:xfrm>
        </p:spPr>
        <p:txBody>
          <a:bodyPr>
            <a:normAutofit fontScale="90000"/>
          </a:bodyPr>
          <a:lstStyle/>
          <a:p>
            <a:r>
              <a:rPr lang="es-CO" dirty="0"/>
              <a:t>Factor de protección asignado (APF) (2)</a:t>
            </a:r>
            <a:br>
              <a:rPr lang="es-CO" dirty="0"/>
            </a:br>
            <a:endParaRPr lang="en-US" dirty="0"/>
          </a:p>
        </p:txBody>
      </p:sp>
      <p:sp>
        <p:nvSpPr>
          <p:cNvPr id="2" name="Slide Number Placeholder 1">
            <a:extLst>
              <a:ext uri="{FF2B5EF4-FFF2-40B4-BE49-F238E27FC236}">
                <a16:creationId xmlns:a16="http://schemas.microsoft.com/office/drawing/2014/main" id="{EE2842B2-285B-4327-B7DC-C98C3268F112}"/>
              </a:ext>
            </a:extLst>
          </p:cNvPr>
          <p:cNvSpPr>
            <a:spLocks noGrp="1"/>
          </p:cNvSpPr>
          <p:nvPr>
            <p:ph type="sldNum" sz="quarter" idx="12"/>
          </p:nvPr>
        </p:nvSpPr>
        <p:spPr/>
        <p:txBody>
          <a:bodyPr/>
          <a:lstStyle/>
          <a:p>
            <a:fld id="{52110876-1A90-47DF-8CC1-92F5C1F8B346}" type="slidenum">
              <a:rPr lang="es-CO" smtClean="0"/>
              <a:pPr/>
              <a:t>22</a:t>
            </a:fld>
            <a:endParaRPr lang="es-CO" dirty="0"/>
          </a:p>
        </p:txBody>
      </p:sp>
      <p:sp>
        <p:nvSpPr>
          <p:cNvPr id="10" name="Title 1">
            <a:extLst>
              <a:ext uri="{FF2B5EF4-FFF2-40B4-BE49-F238E27FC236}">
                <a16:creationId xmlns:a16="http://schemas.microsoft.com/office/drawing/2014/main" id="{B9640482-E71C-46A0-A09B-41855F086897}"/>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Factor de protección asignado (APF) </a:t>
            </a:r>
            <a:r>
              <a:rPr lang="es-CO" sz="1800" dirty="0"/>
              <a:t>(2)</a:t>
            </a:r>
          </a:p>
        </p:txBody>
      </p:sp>
    </p:spTree>
    <p:extLst>
      <p:ext uri="{BB962C8B-B14F-4D97-AF65-F5344CB8AC3E}">
        <p14:creationId xmlns:p14="http://schemas.microsoft.com/office/powerpoint/2010/main" val="1933606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Content Placeholder 1" title="dibujo - tipos de respiradores">
            <a:extLst>
              <a:ext uri="{FF2B5EF4-FFF2-40B4-BE49-F238E27FC236}">
                <a16:creationId xmlns:a16="http://schemas.microsoft.com/office/drawing/2014/main" id="{CA544346-378E-4886-98A9-0271BB29896D}"/>
              </a:ext>
            </a:extLst>
          </p:cNvPr>
          <p:cNvSpPr txBox="1">
            <a:spLocks/>
          </p:cNvSpPr>
          <p:nvPr/>
        </p:nvSpPr>
        <p:spPr>
          <a:xfrm>
            <a:off x="435864" y="2462622"/>
            <a:ext cx="8446008" cy="35994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endParaRPr lang="en-US" b="1" dirty="0"/>
          </a:p>
        </p:txBody>
      </p:sp>
      <p:sp>
        <p:nvSpPr>
          <p:cNvPr id="2" name="Title 1" hidden="1"/>
          <p:cNvSpPr>
            <a:spLocks noGrp="1"/>
          </p:cNvSpPr>
          <p:nvPr>
            <p:ph type="title"/>
          </p:nvPr>
        </p:nvSpPr>
        <p:spPr>
          <a:xfrm>
            <a:off x="471055" y="385754"/>
            <a:ext cx="8229600" cy="1143000"/>
          </a:xfrm>
        </p:spPr>
        <p:txBody>
          <a:bodyPr>
            <a:normAutofit fontScale="90000"/>
          </a:bodyPr>
          <a:lstStyle/>
          <a:p>
            <a:r>
              <a:rPr lang="es-CO" dirty="0"/>
              <a:t>Factor de protección asignado (APF) </a:t>
            </a:r>
            <a:r>
              <a:rPr lang="en-US" dirty="0"/>
              <a:t>(3)</a:t>
            </a:r>
            <a:br>
              <a:rPr lang="en-US" dirty="0"/>
            </a:br>
            <a:endParaRPr lang="en-US" dirty="0"/>
          </a:p>
        </p:txBody>
      </p:sp>
      <p:sp>
        <p:nvSpPr>
          <p:cNvPr id="4" name="Content Placeholder 3"/>
          <p:cNvSpPr>
            <a:spLocks noGrp="1"/>
          </p:cNvSpPr>
          <p:nvPr>
            <p:ph idx="1"/>
          </p:nvPr>
        </p:nvSpPr>
        <p:spPr>
          <a:xfrm>
            <a:off x="457200" y="1600201"/>
            <a:ext cx="8229600" cy="1382147"/>
          </a:xfrm>
        </p:spPr>
        <p:txBody>
          <a:bodyPr>
            <a:normAutofit/>
          </a:bodyPr>
          <a:lstStyle/>
          <a:p>
            <a:r>
              <a:rPr lang="es-ES" sz="1800"/>
              <a:t>Un APF de 10 significa que las máscaras contra el polvo (si se usan correctamente) se pueden usar de manera segura en una atmósfera que tiene una concentración peligrosa de hasta 10 veces el límite de exposición permitido (PEL) u otro límite de exposición para ese peligro.</a:t>
            </a:r>
          </a:p>
          <a:p>
            <a:endParaRPr lang="en-US" sz="1800"/>
          </a:p>
        </p:txBody>
      </p:sp>
      <p:sp>
        <p:nvSpPr>
          <p:cNvPr id="3" name="Slide Number Placeholder 2">
            <a:extLst>
              <a:ext uri="{FF2B5EF4-FFF2-40B4-BE49-F238E27FC236}">
                <a16:creationId xmlns:a16="http://schemas.microsoft.com/office/drawing/2014/main" id="{4457B015-96BA-49BA-AB75-65053F156E07}"/>
              </a:ext>
            </a:extLst>
          </p:cNvPr>
          <p:cNvSpPr>
            <a:spLocks noGrp="1"/>
          </p:cNvSpPr>
          <p:nvPr>
            <p:ph type="sldNum" sz="quarter" idx="12"/>
          </p:nvPr>
        </p:nvSpPr>
        <p:spPr/>
        <p:txBody>
          <a:bodyPr/>
          <a:lstStyle/>
          <a:p>
            <a:fld id="{52110876-1A90-47DF-8CC1-92F5C1F8B346}" type="slidenum">
              <a:rPr lang="en-US" smtClean="0"/>
              <a:pPr/>
              <a:t>23</a:t>
            </a:fld>
            <a:endParaRPr lang="en-US"/>
          </a:p>
        </p:txBody>
      </p:sp>
      <p:sp>
        <p:nvSpPr>
          <p:cNvPr id="16" name="Title 1">
            <a:extLst>
              <a:ext uri="{FF2B5EF4-FFF2-40B4-BE49-F238E27FC236}">
                <a16:creationId xmlns:a16="http://schemas.microsoft.com/office/drawing/2014/main" id="{689A0037-B0BF-4862-90E4-2F3266951432}"/>
              </a:ext>
            </a:extLst>
          </p:cNvPr>
          <p:cNvSpPr txBox="1">
            <a:spLocks/>
          </p:cNvSpPr>
          <p:nvPr/>
        </p:nvSpPr>
        <p:spPr bwMode="auto">
          <a:xfrm>
            <a:off x="0" y="39331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Factor de protección asignado (APF) </a:t>
            </a:r>
            <a:r>
              <a:rPr lang="en-US" sz="1800" dirty="0"/>
              <a:t>(3)</a:t>
            </a:r>
          </a:p>
        </p:txBody>
      </p:sp>
      <p:pic>
        <p:nvPicPr>
          <p:cNvPr id="13" name="Picture 12" title="dibujo - tipos de respiradores">
            <a:extLst>
              <a:ext uri="{FF2B5EF4-FFF2-40B4-BE49-F238E27FC236}">
                <a16:creationId xmlns:a16="http://schemas.microsoft.com/office/drawing/2014/main" id="{A9A5D025-9B10-477B-9451-F26CC79CCC8B}"/>
              </a:ext>
            </a:extLst>
          </p:cNvPr>
          <p:cNvPicPr>
            <a:picLocks noChangeAspect="1"/>
          </p:cNvPicPr>
          <p:nvPr/>
        </p:nvPicPr>
        <p:blipFill>
          <a:blip r:embed="rId3"/>
          <a:stretch>
            <a:fillRect/>
          </a:stretch>
        </p:blipFill>
        <p:spPr>
          <a:xfrm>
            <a:off x="723900" y="3053795"/>
            <a:ext cx="7696200" cy="3499405"/>
          </a:xfrm>
          <a:prstGeom prst="rect">
            <a:avLst/>
          </a:prstGeom>
        </p:spPr>
      </p:pic>
    </p:spTree>
    <p:extLst>
      <p:ext uri="{BB962C8B-B14F-4D97-AF65-F5344CB8AC3E}">
        <p14:creationId xmlns:p14="http://schemas.microsoft.com/office/powerpoint/2010/main" val="270209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419"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419"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419" altLang="en-US" dirty="0"/>
          </a:p>
        </p:txBody>
      </p:sp>
      <p:sp>
        <p:nvSpPr>
          <p:cNvPr id="12" name="Content Placeholder 1">
            <a:extLst>
              <a:ext uri="{FF2B5EF4-FFF2-40B4-BE49-F238E27FC236}">
                <a16:creationId xmlns:a16="http://schemas.microsoft.com/office/drawing/2014/main" id="{CA544346-378E-4886-98A9-0271BB29896D}"/>
              </a:ext>
            </a:extLst>
          </p:cNvPr>
          <p:cNvSpPr txBox="1">
            <a:spLocks/>
          </p:cNvSpPr>
          <p:nvPr/>
        </p:nvSpPr>
        <p:spPr>
          <a:xfrm>
            <a:off x="469392" y="1514930"/>
            <a:ext cx="8446008" cy="48414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419" sz="2400" dirty="0"/>
              <a:t>Elegir el equipo adecuado implica:</a:t>
            </a:r>
          </a:p>
          <a:p>
            <a:pPr marL="695325" lvl="1" indent="-347663">
              <a:buFont typeface="+mj-lt"/>
              <a:buAutoNum type="romanLcPeriod"/>
            </a:pPr>
            <a:r>
              <a:rPr lang="es-419" sz="2400" dirty="0"/>
              <a:t>Determinar cuál es el peligro y su alcance </a:t>
            </a:r>
          </a:p>
          <a:p>
            <a:pPr marL="695325" lvl="1" indent="-347663">
              <a:buFont typeface="+mj-lt"/>
              <a:buAutoNum type="romanLcPeriod"/>
            </a:pPr>
            <a:r>
              <a:rPr lang="es-419" sz="2400" dirty="0"/>
              <a:t>Tener en cuenta los factores del usuario que afectan el rendimiento y la fiabilidad del respirador </a:t>
            </a:r>
          </a:p>
          <a:p>
            <a:pPr marL="695325" lvl="1" indent="-347663">
              <a:buFont typeface="+mj-lt"/>
              <a:buAutoNum type="romanLcPeriod"/>
            </a:pPr>
            <a:r>
              <a:rPr lang="es-419" sz="2400" dirty="0"/>
              <a:t>Seleccionar un respirador apropiado certificado por NIOSH</a:t>
            </a:r>
          </a:p>
          <a:p>
            <a:pPr marL="347662" lvl="1" indent="0">
              <a:buNone/>
            </a:pPr>
            <a:endParaRPr lang="es-419" sz="2400" b="1" dirty="0">
              <a:solidFill>
                <a:srgbClr val="FF0000"/>
              </a:solidFill>
            </a:endParaRPr>
          </a:p>
          <a:p>
            <a:pPr marL="342900" lvl="1" indent="-342900">
              <a:buFont typeface="Wingdings" panose="05000000000000000000" pitchFamily="2" charset="2"/>
              <a:buChar char="Ø"/>
            </a:pPr>
            <a:r>
              <a:rPr lang="es-419" sz="2400" dirty="0"/>
              <a:t>Los usuarios deben saber que el uso o mantenimiento incorrecto de los respiradores puede causar una sobreexposición. También deben entender que el uso continuado de respiradores mal ajustados y mantenidos puede causar enfermedades crónicas o la muerte por sobreexposición a contaminantes del aire.</a:t>
            </a:r>
            <a:endParaRPr lang="es-419" sz="2400" b="1" dirty="0"/>
          </a:p>
          <a:p>
            <a:pPr marL="342900" lvl="1" indent="-342900">
              <a:buFont typeface="Wingdings" panose="05000000000000000000" pitchFamily="2" charset="2"/>
              <a:buChar char="Ø"/>
            </a:pPr>
            <a:endParaRPr lang="es-419" sz="3200" b="1" dirty="0"/>
          </a:p>
        </p:txBody>
      </p:sp>
      <p:sp>
        <p:nvSpPr>
          <p:cNvPr id="3" name="Title 2" hidden="1"/>
          <p:cNvSpPr>
            <a:spLocks noGrp="1"/>
          </p:cNvSpPr>
          <p:nvPr>
            <p:ph type="title"/>
          </p:nvPr>
        </p:nvSpPr>
        <p:spPr>
          <a:xfrm>
            <a:off x="483247" y="62595"/>
            <a:ext cx="8229600" cy="1143000"/>
          </a:xfrm>
        </p:spPr>
        <p:txBody>
          <a:bodyPr>
            <a:normAutofit fontScale="90000"/>
          </a:bodyPr>
          <a:lstStyle/>
          <a:p>
            <a:r>
              <a:rPr lang="es-419" dirty="0"/>
              <a:t>Eligiendo el respirador correcto</a:t>
            </a:r>
            <a:br>
              <a:rPr lang="es-419" dirty="0"/>
            </a:br>
            <a:endParaRPr lang="en-US" dirty="0"/>
          </a:p>
        </p:txBody>
      </p:sp>
      <p:sp>
        <p:nvSpPr>
          <p:cNvPr id="2" name="Slide Number Placeholder 1">
            <a:extLst>
              <a:ext uri="{FF2B5EF4-FFF2-40B4-BE49-F238E27FC236}">
                <a16:creationId xmlns:a16="http://schemas.microsoft.com/office/drawing/2014/main" id="{209EA2E8-21C0-457F-A998-E22A67710A6C}"/>
              </a:ext>
            </a:extLst>
          </p:cNvPr>
          <p:cNvSpPr>
            <a:spLocks noGrp="1"/>
          </p:cNvSpPr>
          <p:nvPr>
            <p:ph type="sldNum" sz="quarter" idx="12"/>
          </p:nvPr>
        </p:nvSpPr>
        <p:spPr/>
        <p:txBody>
          <a:bodyPr/>
          <a:lstStyle/>
          <a:p>
            <a:fld id="{52110876-1A90-47DF-8CC1-92F5C1F8B346}" type="slidenum">
              <a:rPr lang="es-419" smtClean="0"/>
              <a:pPr/>
              <a:t>24</a:t>
            </a:fld>
            <a:endParaRPr lang="es-419" dirty="0"/>
          </a:p>
        </p:txBody>
      </p:sp>
      <p:sp>
        <p:nvSpPr>
          <p:cNvPr id="9" name="Title 1">
            <a:extLst>
              <a:ext uri="{FF2B5EF4-FFF2-40B4-BE49-F238E27FC236}">
                <a16:creationId xmlns:a16="http://schemas.microsoft.com/office/drawing/2014/main" id="{CAE9B82F-548D-4204-992B-78A0BFF70B43}"/>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419" dirty="0"/>
              <a:t>Eligiendo el respirador correcto</a:t>
            </a:r>
          </a:p>
        </p:txBody>
      </p:sp>
    </p:spTree>
    <p:extLst>
      <p:ext uri="{BB962C8B-B14F-4D97-AF65-F5344CB8AC3E}">
        <p14:creationId xmlns:p14="http://schemas.microsoft.com/office/powerpoint/2010/main" val="33489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 name="Content Placeholder 1">
            <a:extLst>
              <a:ext uri="{FF2B5EF4-FFF2-40B4-BE49-F238E27FC236}">
                <a16:creationId xmlns:a16="http://schemas.microsoft.com/office/drawing/2014/main" id="{CA544346-378E-4886-98A9-0271BB29896D}"/>
              </a:ext>
            </a:extLst>
          </p:cNvPr>
          <p:cNvSpPr txBox="1">
            <a:spLocks/>
          </p:cNvSpPr>
          <p:nvPr/>
        </p:nvSpPr>
        <p:spPr>
          <a:xfrm>
            <a:off x="228600" y="1447800"/>
            <a:ext cx="8686800" cy="47932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ES" sz="2100" dirty="0"/>
              <a:t>La capacitación debe incluir una explicación de lo siguiente</a:t>
            </a:r>
            <a:r>
              <a:rPr lang="en-US" sz="2100" dirty="0"/>
              <a:t>:</a:t>
            </a:r>
          </a:p>
          <a:p>
            <a:pPr marL="342900" lvl="1" indent="-342900">
              <a:buFont typeface="Wingdings" panose="05000000000000000000" pitchFamily="2" charset="2"/>
              <a:buChar char="Ø"/>
            </a:pPr>
            <a:r>
              <a:rPr lang="es-ES" sz="2100" dirty="0"/>
              <a:t>¿Por qué es necesario el uso de respiradores?</a:t>
            </a:r>
          </a:p>
          <a:p>
            <a:pPr marL="342900" lvl="1" indent="-342900">
              <a:buFont typeface="Wingdings" panose="05000000000000000000" pitchFamily="2" charset="2"/>
              <a:buChar char="Ø"/>
            </a:pPr>
            <a:r>
              <a:rPr lang="es-ES" sz="2100" dirty="0"/>
              <a:t>Naturaleza del riesgo respiratorio y consecuencias de no ajustar, usar y mantener el respirador adecuadamente.</a:t>
            </a:r>
          </a:p>
          <a:p>
            <a:pPr marL="342900" lvl="1" indent="-342900">
              <a:buFont typeface="Wingdings" panose="05000000000000000000" pitchFamily="2" charset="2"/>
              <a:buChar char="Ø"/>
            </a:pPr>
            <a:r>
              <a:rPr lang="es-ES" sz="2100" dirty="0"/>
              <a:t>Razón (es) para seleccionar un tipo particular de respirador.</a:t>
            </a:r>
          </a:p>
          <a:p>
            <a:pPr marL="342900" lvl="1" indent="-342900">
              <a:buFont typeface="Wingdings" panose="05000000000000000000" pitchFamily="2" charset="2"/>
              <a:buChar char="Ø"/>
            </a:pPr>
            <a:r>
              <a:rPr lang="es-ES" sz="2100" dirty="0"/>
              <a:t>Capacidades y limitaciones del respirador seleccionado.</a:t>
            </a:r>
          </a:p>
          <a:p>
            <a:pPr marL="342900" lvl="1" indent="-342900">
              <a:buFont typeface="Wingdings" panose="05000000000000000000" pitchFamily="2" charset="2"/>
              <a:buChar char="Ø"/>
            </a:pPr>
            <a:r>
              <a:rPr lang="es-ES" sz="2100" dirty="0"/>
              <a:t>Cómo inspeccionar, colocar, quitar y verificar los sellos del respirador.</a:t>
            </a:r>
          </a:p>
          <a:p>
            <a:pPr marL="342900" lvl="1" indent="-342900">
              <a:buFont typeface="Wingdings" panose="05000000000000000000" pitchFamily="2" charset="2"/>
              <a:buChar char="Ø"/>
            </a:pPr>
            <a:r>
              <a:rPr lang="es-ES" sz="2100" dirty="0"/>
              <a:t>Mantenimiento del respirador y requisitos de almacenamiento.</a:t>
            </a:r>
          </a:p>
          <a:p>
            <a:pPr marL="342900" lvl="1" indent="-342900">
              <a:buFont typeface="Wingdings" panose="05000000000000000000" pitchFamily="2" charset="2"/>
              <a:buChar char="Ø"/>
            </a:pPr>
            <a:r>
              <a:rPr lang="es-ES" sz="2100" dirty="0"/>
              <a:t>Cómo usar el respirador de manera efectiva en situaciones de emergencia, incluso cuando el respirador no funciona correctamente.</a:t>
            </a:r>
          </a:p>
          <a:p>
            <a:pPr marL="342900" lvl="1" indent="-342900">
              <a:buFont typeface="Wingdings" panose="05000000000000000000" pitchFamily="2" charset="2"/>
              <a:buChar char="Ø"/>
            </a:pPr>
            <a:r>
              <a:rPr lang="es-ES" sz="2100" dirty="0"/>
              <a:t>Cómo reconocer los signos y síntomas médicos que pueden limitar o prevenir el uso efectivo del respirador.</a:t>
            </a:r>
            <a:endParaRPr lang="en-US" sz="2100" b="1" dirty="0"/>
          </a:p>
          <a:p>
            <a:pPr marL="342900" lvl="1" indent="-342900">
              <a:buFont typeface="Wingdings" panose="05000000000000000000" pitchFamily="2" charset="2"/>
              <a:buChar char="Ø"/>
            </a:pPr>
            <a:endParaRPr lang="en-US" b="1" dirty="0"/>
          </a:p>
        </p:txBody>
      </p:sp>
      <p:sp>
        <p:nvSpPr>
          <p:cNvPr id="3" name="Title 2" hidden="1"/>
          <p:cNvSpPr>
            <a:spLocks noGrp="1"/>
          </p:cNvSpPr>
          <p:nvPr>
            <p:ph type="title"/>
          </p:nvPr>
        </p:nvSpPr>
        <p:spPr>
          <a:xfrm>
            <a:off x="457200" y="406244"/>
            <a:ext cx="8229600" cy="1143000"/>
          </a:xfrm>
        </p:spPr>
        <p:txBody>
          <a:bodyPr>
            <a:normAutofit fontScale="90000"/>
          </a:bodyPr>
          <a:lstStyle/>
          <a:p>
            <a:r>
              <a:rPr lang="es-ES" dirty="0"/>
              <a:t>Entrenamiento para el uso de respirador</a:t>
            </a:r>
            <a:r>
              <a:rPr lang="en-US" dirty="0"/>
              <a:t/>
            </a:r>
            <a:br>
              <a:rPr lang="en-US" dirty="0"/>
            </a:br>
            <a:endParaRPr lang="en-US" dirty="0"/>
          </a:p>
        </p:txBody>
      </p:sp>
      <p:sp>
        <p:nvSpPr>
          <p:cNvPr id="2" name="Slide Number Placeholder 1">
            <a:extLst>
              <a:ext uri="{FF2B5EF4-FFF2-40B4-BE49-F238E27FC236}">
                <a16:creationId xmlns:a16="http://schemas.microsoft.com/office/drawing/2014/main" id="{245DE2D5-4C6D-48FB-8A52-79F35D2F2D30}"/>
              </a:ext>
            </a:extLst>
          </p:cNvPr>
          <p:cNvSpPr>
            <a:spLocks noGrp="1"/>
          </p:cNvSpPr>
          <p:nvPr>
            <p:ph type="sldNum" sz="quarter" idx="12"/>
          </p:nvPr>
        </p:nvSpPr>
        <p:spPr/>
        <p:txBody>
          <a:bodyPr/>
          <a:lstStyle/>
          <a:p>
            <a:fld id="{52110876-1A90-47DF-8CC1-92F5C1F8B346}" type="slidenum">
              <a:rPr lang="en-US" smtClean="0"/>
              <a:pPr/>
              <a:t>25</a:t>
            </a:fld>
            <a:endParaRPr lang="en-US"/>
          </a:p>
        </p:txBody>
      </p:sp>
      <p:sp>
        <p:nvSpPr>
          <p:cNvPr id="9" name="Title 1">
            <a:extLst>
              <a:ext uri="{FF2B5EF4-FFF2-40B4-BE49-F238E27FC236}">
                <a16:creationId xmlns:a16="http://schemas.microsoft.com/office/drawing/2014/main" id="{69A33B3B-A353-451E-9CA2-3C4863CA2AD7}"/>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a:defRPr/>
            </a:pPr>
            <a:r>
              <a:rPr lang="es-ES" dirty="0"/>
              <a:t>Entrenamiento para el uso de respirador</a:t>
            </a:r>
            <a:endParaRPr lang="en-US" dirty="0"/>
          </a:p>
        </p:txBody>
      </p:sp>
    </p:spTree>
    <p:extLst>
      <p:ext uri="{BB962C8B-B14F-4D97-AF65-F5344CB8AC3E}">
        <p14:creationId xmlns:p14="http://schemas.microsoft.com/office/powerpoint/2010/main" val="206429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itle 1"/>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r>
              <a:rPr lang="en-US" dirty="0"/>
              <a:t>Preguntas de </a:t>
            </a:r>
            <a:r>
              <a:rPr lang="en-US" dirty="0" err="1"/>
              <a:t>revisión</a:t>
            </a:r>
            <a:endParaRPr lang="en-US" dirty="0"/>
          </a:p>
        </p:txBody>
      </p:sp>
      <p:sp>
        <p:nvSpPr>
          <p:cNvPr id="10" name="Content Placeholder 1"/>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Nombre tres cosas importantes que aprendió en esta sección</a:t>
            </a:r>
            <a:r>
              <a:rPr lang="en-US" dirty="0"/>
              <a:t>. </a:t>
            </a:r>
          </a:p>
        </p:txBody>
      </p:sp>
      <p:sp>
        <p:nvSpPr>
          <p:cNvPr id="3" name="Title 2" hidden="1"/>
          <p:cNvSpPr>
            <a:spLocks noGrp="1"/>
          </p:cNvSpPr>
          <p:nvPr>
            <p:ph type="title"/>
          </p:nvPr>
        </p:nvSpPr>
        <p:spPr>
          <a:xfrm>
            <a:off x="609600" y="342107"/>
            <a:ext cx="8229600" cy="1143000"/>
          </a:xfrm>
        </p:spPr>
        <p:txBody>
          <a:bodyPr>
            <a:normAutofit fontScale="90000"/>
          </a:bodyPr>
          <a:lstStyle/>
          <a:p>
            <a:r>
              <a:rPr lang="en-US" dirty="0"/>
              <a:t>Preguntas de </a:t>
            </a:r>
            <a:r>
              <a:rPr lang="en-US" dirty="0" err="1"/>
              <a:t>revisión</a:t>
            </a:r>
            <a:r>
              <a:rPr lang="en-US" dirty="0"/>
              <a:t/>
            </a:r>
            <a:br>
              <a:rPr lang="en-US" dirty="0"/>
            </a:br>
            <a:endParaRPr lang="en-US" dirty="0"/>
          </a:p>
        </p:txBody>
      </p:sp>
      <p:sp>
        <p:nvSpPr>
          <p:cNvPr id="2" name="Slide Number Placeholder 1">
            <a:extLst>
              <a:ext uri="{FF2B5EF4-FFF2-40B4-BE49-F238E27FC236}">
                <a16:creationId xmlns:a16="http://schemas.microsoft.com/office/drawing/2014/main" id="{D475F3DA-56B1-4E9D-90A0-BB1CE74D1259}"/>
              </a:ext>
            </a:extLst>
          </p:cNvPr>
          <p:cNvSpPr>
            <a:spLocks noGrp="1"/>
          </p:cNvSpPr>
          <p:nvPr>
            <p:ph type="sldNum" sz="quarter" idx="12"/>
          </p:nvPr>
        </p:nvSpPr>
        <p:spPr/>
        <p:txBody>
          <a:bodyPr/>
          <a:lstStyle/>
          <a:p>
            <a:fld id="{52110876-1A90-47DF-8CC1-92F5C1F8B346}" type="slidenum">
              <a:rPr lang="en-US" smtClean="0"/>
              <a:pPr/>
              <a:t>26</a:t>
            </a:fld>
            <a:endParaRPr lang="en-US" dirty="0"/>
          </a:p>
        </p:txBody>
      </p:sp>
      <p:pic>
        <p:nvPicPr>
          <p:cNvPr id="9" name="Picture 8" descr="C:\Users\Behzad\Desktop\Delivery method\question-mark.jpg" title="signo de interrogación"/>
          <p:cNvPicPr>
            <a:picLocks noChangeAspect="1" noChangeArrowheads="1"/>
          </p:cNvPicPr>
          <p:nvPr/>
        </p:nvPicPr>
        <p:blipFill>
          <a:blip r:embed="rId3" cstate="print"/>
          <a:srcRect/>
          <a:stretch>
            <a:fillRect/>
          </a:stretch>
        </p:blipFill>
        <p:spPr bwMode="auto">
          <a:xfrm>
            <a:off x="3295650" y="3313771"/>
            <a:ext cx="2857500" cy="2857500"/>
          </a:xfrm>
          <a:prstGeom prst="rect">
            <a:avLst/>
          </a:prstGeom>
          <a:noFill/>
        </p:spPr>
      </p:pic>
    </p:spTree>
    <p:extLst>
      <p:ext uri="{BB962C8B-B14F-4D97-AF65-F5344CB8AC3E}">
        <p14:creationId xmlns:p14="http://schemas.microsoft.com/office/powerpoint/2010/main" val="214200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rning sign">
            <a:extLst>
              <a:ext uri="{FF2B5EF4-FFF2-40B4-BE49-F238E27FC236}">
                <a16:creationId xmlns:a16="http://schemas.microsoft.com/office/drawing/2014/main" id="{4A43131D-8CAB-439B-8303-BB251C7CA5D9}"/>
              </a:ext>
            </a:extLst>
          </p:cNvPr>
          <p:cNvPicPr>
            <a:picLocks noChangeAspect="1"/>
          </p:cNvPicPr>
          <p:nvPr/>
        </p:nvPicPr>
        <p:blipFill>
          <a:blip r:embed="rId3"/>
          <a:stretch>
            <a:fillRect/>
          </a:stretch>
        </p:blipFill>
        <p:spPr>
          <a:xfrm rot="20802689">
            <a:off x="209727" y="1576291"/>
            <a:ext cx="5548698" cy="2471215"/>
          </a:xfrm>
          <a:prstGeom prst="rect">
            <a:avLst/>
          </a:prstGeom>
        </p:spPr>
      </p:pic>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Content Placeholder 1"/>
          <p:cNvSpPr txBox="1">
            <a:spLocks/>
          </p:cNvSpPr>
          <p:nvPr/>
        </p:nvSpPr>
        <p:spPr>
          <a:xfrm>
            <a:off x="76200" y="5638800"/>
            <a:ext cx="8686800" cy="6522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s-ES" b="1" dirty="0"/>
              <a:t>La silicosis no es curable, pero es PREVENIBLE</a:t>
            </a:r>
            <a:r>
              <a:rPr lang="en-US" b="1" dirty="0"/>
              <a:t>!!!</a:t>
            </a:r>
          </a:p>
        </p:txBody>
      </p:sp>
      <p:sp>
        <p:nvSpPr>
          <p:cNvPr id="4" name="Title 3" hidden="1"/>
          <p:cNvSpPr>
            <a:spLocks noGrp="1"/>
          </p:cNvSpPr>
          <p:nvPr>
            <p:ph type="title"/>
          </p:nvPr>
        </p:nvSpPr>
        <p:spPr>
          <a:xfrm>
            <a:off x="533400" y="255076"/>
            <a:ext cx="8229600" cy="1143000"/>
          </a:xfrm>
        </p:spPr>
        <p:txBody>
          <a:bodyPr>
            <a:normAutofit fontScale="90000"/>
          </a:bodyPr>
          <a:lstStyle/>
          <a:p>
            <a:r>
              <a:rPr lang="es-ES" dirty="0"/>
              <a:t>Controlando los Peligros de la sílice</a:t>
            </a:r>
            <a:r>
              <a:rPr lang="en-US" dirty="0">
                <a:latin typeface="Corbel" pitchFamily="34" charset="0"/>
              </a:rPr>
              <a:t/>
            </a:r>
            <a:br>
              <a:rPr lang="en-US" dirty="0">
                <a:latin typeface="Corbel" pitchFamily="34" charset="0"/>
              </a:rPr>
            </a:br>
            <a:endParaRPr lang="en-US" dirty="0"/>
          </a:p>
        </p:txBody>
      </p:sp>
      <p:sp>
        <p:nvSpPr>
          <p:cNvPr id="5" name="Slide Number Placeholder 4">
            <a:extLst>
              <a:ext uri="{FF2B5EF4-FFF2-40B4-BE49-F238E27FC236}">
                <a16:creationId xmlns:a16="http://schemas.microsoft.com/office/drawing/2014/main" id="{EE6A6294-D78F-42CD-8243-88BF9463C125}"/>
              </a:ext>
            </a:extLst>
          </p:cNvPr>
          <p:cNvSpPr>
            <a:spLocks noGrp="1"/>
          </p:cNvSpPr>
          <p:nvPr>
            <p:ph type="sldNum" sz="quarter" idx="12"/>
          </p:nvPr>
        </p:nvSpPr>
        <p:spPr/>
        <p:txBody>
          <a:bodyPr/>
          <a:lstStyle/>
          <a:p>
            <a:fld id="{52110876-1A90-47DF-8CC1-92F5C1F8B346}" type="slidenum">
              <a:rPr lang="en-US" smtClean="0"/>
              <a:pPr/>
              <a:t>3</a:t>
            </a:fld>
            <a:endParaRPr lang="en-US"/>
          </a:p>
        </p:txBody>
      </p:sp>
      <p:sp>
        <p:nvSpPr>
          <p:cNvPr id="12" name="Title 1">
            <a:extLst>
              <a:ext uri="{FF2B5EF4-FFF2-40B4-BE49-F238E27FC236}">
                <a16:creationId xmlns:a16="http://schemas.microsoft.com/office/drawing/2014/main" id="{D3367C24-5C7F-4648-BC45-615B52D981D3}"/>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ES" dirty="0"/>
              <a:t>Controlando los Peligros de la sílice</a:t>
            </a:r>
            <a:endParaRPr lang="en-US" dirty="0">
              <a:latin typeface="Corbel" pitchFamily="34" charset="0"/>
            </a:endParaRPr>
          </a:p>
        </p:txBody>
      </p:sp>
      <p:grpSp>
        <p:nvGrpSpPr>
          <p:cNvPr id="8" name="Group 7" title="señal de PRECAUCIÓN"/>
          <p:cNvGrpSpPr/>
          <p:nvPr/>
        </p:nvGrpSpPr>
        <p:grpSpPr>
          <a:xfrm>
            <a:off x="3158277" y="3126160"/>
            <a:ext cx="5619750" cy="2019300"/>
            <a:chOff x="2902578" y="2981167"/>
            <a:chExt cx="5619750" cy="2019300"/>
          </a:xfrm>
        </p:grpSpPr>
        <p:pic>
          <p:nvPicPr>
            <p:cNvPr id="3" name="Picture 2" title="señal de PRECAUCIÓN"/>
            <p:cNvPicPr>
              <a:picLocks noChangeAspect="1"/>
            </p:cNvPicPr>
            <p:nvPr/>
          </p:nvPicPr>
          <p:blipFill>
            <a:blip r:embed="rId4"/>
            <a:stretch>
              <a:fillRect/>
            </a:stretch>
          </p:blipFill>
          <p:spPr>
            <a:xfrm rot="20775828">
              <a:off x="2902578" y="2981167"/>
              <a:ext cx="5619750" cy="2019300"/>
            </a:xfrm>
            <a:prstGeom prst="rect">
              <a:avLst/>
            </a:prstGeom>
          </p:spPr>
        </p:pic>
        <p:sp>
          <p:nvSpPr>
            <p:cNvPr id="6" name="Rectangle 5"/>
            <p:cNvSpPr/>
            <p:nvPr/>
          </p:nvSpPr>
          <p:spPr>
            <a:xfrm rot="20354018">
              <a:off x="3064510" y="3390653"/>
              <a:ext cx="5208390" cy="1200329"/>
            </a:xfrm>
            <a:prstGeom prst="rect">
              <a:avLst/>
            </a:prstGeom>
            <a:noFill/>
          </p:spPr>
          <p:txBody>
            <a:bodyPr wrap="square" lIns="91440" tIns="45720" rIns="91440" bIns="45720">
              <a:spAutoFit/>
            </a:bodyPr>
            <a:lstStyle/>
            <a:p>
              <a:r>
                <a:rPr lang="es-CO" sz="7200" b="1" dirty="0">
                  <a:ln w="12700">
                    <a:solidFill>
                      <a:schemeClr val="tx2">
                        <a:lumMod val="75000"/>
                      </a:schemeClr>
                    </a:solidFill>
                    <a:prstDash val="solid"/>
                  </a:ln>
                  <a:solidFill>
                    <a:srgbClr val="C00000"/>
                  </a:solidFill>
                  <a:effectLst>
                    <a:outerShdw blurRad="50800" dist="38100" dir="10800000" algn="r" rotWithShape="0">
                      <a:prstClr val="black">
                        <a:alpha val="40000"/>
                      </a:prstClr>
                    </a:outerShdw>
                  </a:effectLst>
                </a:rPr>
                <a:t>PRECAUCIÓN</a:t>
              </a:r>
            </a:p>
          </p:txBody>
        </p:sp>
      </p:grpSp>
    </p:spTree>
    <p:extLst>
      <p:ext uri="{BB962C8B-B14F-4D97-AF65-F5344CB8AC3E}">
        <p14:creationId xmlns:p14="http://schemas.microsoft.com/office/powerpoint/2010/main" val="317919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a:xfrm>
            <a:off x="539590" y="318885"/>
            <a:ext cx="8229600" cy="1143000"/>
          </a:xfrm>
        </p:spPr>
        <p:txBody>
          <a:bodyPr>
            <a:normAutofit fontScale="90000"/>
          </a:bodyPr>
          <a:lstStyle/>
          <a:p>
            <a:r>
              <a:rPr lang="es-ES" dirty="0"/>
              <a:t>Controlando los Peligros de la sílice</a:t>
            </a:r>
            <a:r>
              <a:rPr lang="en-US" dirty="0"/>
              <a:t>(1)</a:t>
            </a:r>
            <a:r>
              <a:rPr lang="en-US" dirty="0">
                <a:latin typeface="Corbel" pitchFamily="34" charset="0"/>
              </a:rPr>
              <a:t/>
            </a:r>
            <a:br>
              <a:rPr lang="en-US" dirty="0">
                <a:latin typeface="Corbel" pitchFamily="34" charset="0"/>
              </a:rPr>
            </a:br>
            <a:endParaRPr lang="en-US" dirty="0"/>
          </a:p>
        </p:txBody>
      </p:sp>
      <p:sp>
        <p:nvSpPr>
          <p:cNvPr id="2" name="Slide Number Placeholder 1"/>
          <p:cNvSpPr>
            <a:spLocks noGrp="1"/>
          </p:cNvSpPr>
          <p:nvPr>
            <p:ph type="sldNum" sz="quarter" idx="12"/>
          </p:nvPr>
        </p:nvSpPr>
        <p:spPr/>
        <p:txBody>
          <a:bodyPr/>
          <a:lstStyle/>
          <a:p>
            <a:fld id="{52110876-1A90-47DF-8CC1-92F5C1F8B346}" type="slidenum">
              <a:rPr lang="en-US" smtClean="0"/>
              <a:pPr/>
              <a:t>4</a:t>
            </a:fld>
            <a:endParaRPr lang="en-US"/>
          </a:p>
        </p:txBody>
      </p:sp>
      <p:grpSp>
        <p:nvGrpSpPr>
          <p:cNvPr id="58" name="Group 57" title="pirámide invertida - jerarquia de controles"/>
          <p:cNvGrpSpPr/>
          <p:nvPr/>
        </p:nvGrpSpPr>
        <p:grpSpPr>
          <a:xfrm>
            <a:off x="128549" y="1374406"/>
            <a:ext cx="7162800" cy="5480779"/>
            <a:chOff x="128549" y="1374406"/>
            <a:chExt cx="7162800" cy="5480779"/>
          </a:xfrm>
        </p:grpSpPr>
        <p:pic>
          <p:nvPicPr>
            <p:cNvPr id="3" name="Picture 2" title="pirámide invertida - jerarquia de controles"/>
            <p:cNvPicPr>
              <a:picLocks noChangeAspect="1"/>
            </p:cNvPicPr>
            <p:nvPr/>
          </p:nvPicPr>
          <p:blipFill>
            <a:blip r:embed="rId2"/>
            <a:stretch>
              <a:fillRect/>
            </a:stretch>
          </p:blipFill>
          <p:spPr>
            <a:xfrm>
              <a:off x="128549" y="2020738"/>
              <a:ext cx="7162800" cy="4171950"/>
            </a:xfrm>
            <a:prstGeom prst="rect">
              <a:avLst/>
            </a:prstGeom>
            <a:solidFill>
              <a:schemeClr val="bg1"/>
            </a:solidFill>
          </p:spPr>
        </p:pic>
        <p:sp>
          <p:nvSpPr>
            <p:cNvPr id="5" name="Rectangle 4"/>
            <p:cNvSpPr/>
            <p:nvPr/>
          </p:nvSpPr>
          <p:spPr>
            <a:xfrm rot="2091318">
              <a:off x="5648359" y="1496015"/>
              <a:ext cx="397933" cy="5359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6"/>
            <p:cNvSpPr/>
            <p:nvPr/>
          </p:nvSpPr>
          <p:spPr>
            <a:xfrm>
              <a:off x="1936633" y="1374406"/>
              <a:ext cx="4821315" cy="646331"/>
            </a:xfrm>
            <a:prstGeom prst="rect">
              <a:avLst/>
            </a:prstGeom>
          </p:spPr>
          <p:txBody>
            <a:bodyPr wrap="square">
              <a:spAutoFit/>
            </a:bodyPr>
            <a:lstStyle/>
            <a:p>
              <a:r>
                <a:rPr lang="es-CO" sz="3600" dirty="0">
                  <a:latin typeface="Arial" panose="020B0604020202020204" pitchFamily="34" charset="0"/>
                  <a:cs typeface="Arial" panose="020B0604020202020204" pitchFamily="34" charset="0"/>
                </a:rPr>
                <a:t>Jerarquía de controles</a:t>
              </a:r>
            </a:p>
          </p:txBody>
        </p:sp>
        <p:sp>
          <p:nvSpPr>
            <p:cNvPr id="8" name="TextBox 7"/>
            <p:cNvSpPr txBox="1"/>
            <p:nvPr/>
          </p:nvSpPr>
          <p:spPr>
            <a:xfrm>
              <a:off x="2979759" y="2129753"/>
              <a:ext cx="2225336" cy="584775"/>
            </a:xfrm>
            <a:prstGeom prst="rect">
              <a:avLst/>
            </a:prstGeom>
            <a:noFill/>
          </p:spPr>
          <p:txBody>
            <a:bodyPr wrap="square" rtlCol="0">
              <a:spAutoFit/>
            </a:bodyPr>
            <a:lstStyle/>
            <a:p>
              <a:pPr algn="ctr"/>
              <a:r>
                <a:rPr lang="es-CO" sz="3200" b="1" dirty="0">
                  <a:solidFill>
                    <a:schemeClr val="bg1"/>
                  </a:solidFill>
                </a:rPr>
                <a:t>Eliminación</a:t>
              </a:r>
            </a:p>
          </p:txBody>
        </p:sp>
        <p:sp>
          <p:nvSpPr>
            <p:cNvPr id="9" name="TextBox 8"/>
            <p:cNvSpPr txBox="1"/>
            <p:nvPr/>
          </p:nvSpPr>
          <p:spPr>
            <a:xfrm>
              <a:off x="3006072" y="2882654"/>
              <a:ext cx="2225336" cy="584775"/>
            </a:xfrm>
            <a:prstGeom prst="rect">
              <a:avLst/>
            </a:prstGeom>
            <a:noFill/>
          </p:spPr>
          <p:txBody>
            <a:bodyPr wrap="square" rtlCol="0">
              <a:spAutoFit/>
            </a:bodyPr>
            <a:lstStyle/>
            <a:p>
              <a:pPr algn="ctr"/>
              <a:r>
                <a:rPr lang="es-CO" sz="3200" b="1" dirty="0">
                  <a:solidFill>
                    <a:schemeClr val="bg1"/>
                  </a:solidFill>
                </a:rPr>
                <a:t>Sustitución</a:t>
              </a:r>
            </a:p>
          </p:txBody>
        </p:sp>
        <p:sp>
          <p:nvSpPr>
            <p:cNvPr id="10" name="TextBox 9"/>
            <p:cNvSpPr txBox="1"/>
            <p:nvPr/>
          </p:nvSpPr>
          <p:spPr>
            <a:xfrm>
              <a:off x="3067119" y="3487193"/>
              <a:ext cx="2384368" cy="584775"/>
            </a:xfrm>
            <a:prstGeom prst="rect">
              <a:avLst/>
            </a:prstGeom>
            <a:noFill/>
          </p:spPr>
          <p:txBody>
            <a:bodyPr wrap="square" rtlCol="0">
              <a:spAutoFit/>
            </a:bodyPr>
            <a:lstStyle/>
            <a:p>
              <a:pPr algn="ctr"/>
              <a:r>
                <a:rPr lang="es-CO" sz="3200" b="1" dirty="0">
                  <a:solidFill>
                    <a:schemeClr val="bg1"/>
                  </a:solidFill>
                </a:rPr>
                <a:t>Controles de</a:t>
              </a:r>
            </a:p>
          </p:txBody>
        </p:sp>
        <p:sp>
          <p:nvSpPr>
            <p:cNvPr id="13" name="TextBox 12"/>
            <p:cNvSpPr txBox="1"/>
            <p:nvPr/>
          </p:nvSpPr>
          <p:spPr>
            <a:xfrm>
              <a:off x="3316425" y="3779581"/>
              <a:ext cx="1888669" cy="584775"/>
            </a:xfrm>
            <a:prstGeom prst="rect">
              <a:avLst/>
            </a:prstGeom>
            <a:noFill/>
          </p:spPr>
          <p:txBody>
            <a:bodyPr wrap="square" rtlCol="0">
              <a:spAutoFit/>
            </a:bodyPr>
            <a:lstStyle/>
            <a:p>
              <a:pPr algn="ctr"/>
              <a:r>
                <a:rPr lang="es-CO" sz="3200" b="1" dirty="0">
                  <a:solidFill>
                    <a:schemeClr val="bg1"/>
                  </a:solidFill>
                </a:rPr>
                <a:t>ingeniería</a:t>
              </a:r>
            </a:p>
          </p:txBody>
        </p:sp>
        <p:sp>
          <p:nvSpPr>
            <p:cNvPr id="16" name="TextBox 15"/>
            <p:cNvSpPr txBox="1"/>
            <p:nvPr/>
          </p:nvSpPr>
          <p:spPr>
            <a:xfrm>
              <a:off x="3084073" y="4383385"/>
              <a:ext cx="2225336" cy="461665"/>
            </a:xfrm>
            <a:prstGeom prst="rect">
              <a:avLst/>
            </a:prstGeom>
            <a:noFill/>
          </p:spPr>
          <p:txBody>
            <a:bodyPr wrap="square" rtlCol="0">
              <a:spAutoFit/>
            </a:bodyPr>
            <a:lstStyle/>
            <a:p>
              <a:pPr algn="ctr"/>
              <a:r>
                <a:rPr lang="es-CO" sz="2400" b="1" dirty="0">
                  <a:solidFill>
                    <a:schemeClr val="bg1"/>
                  </a:solidFill>
                </a:rPr>
                <a:t>Controles</a:t>
              </a:r>
            </a:p>
          </p:txBody>
        </p:sp>
        <p:sp>
          <p:nvSpPr>
            <p:cNvPr id="17" name="TextBox 16"/>
            <p:cNvSpPr txBox="1"/>
            <p:nvPr/>
          </p:nvSpPr>
          <p:spPr>
            <a:xfrm>
              <a:off x="2859306" y="4676508"/>
              <a:ext cx="2674869" cy="400110"/>
            </a:xfrm>
            <a:prstGeom prst="rect">
              <a:avLst/>
            </a:prstGeom>
            <a:noFill/>
          </p:spPr>
          <p:txBody>
            <a:bodyPr wrap="square" rtlCol="0">
              <a:spAutoFit/>
            </a:bodyPr>
            <a:lstStyle/>
            <a:p>
              <a:pPr algn="ctr"/>
              <a:r>
                <a:rPr lang="es-CO" sz="2000" b="1" dirty="0">
                  <a:solidFill>
                    <a:schemeClr val="bg1"/>
                  </a:solidFill>
                </a:rPr>
                <a:t>administrativos</a:t>
              </a:r>
            </a:p>
          </p:txBody>
        </p:sp>
      </p:grpSp>
      <p:sp>
        <p:nvSpPr>
          <p:cNvPr id="18" name="Rectangle 17"/>
          <p:cNvSpPr/>
          <p:nvPr/>
        </p:nvSpPr>
        <p:spPr>
          <a:xfrm>
            <a:off x="7082323" y="2144752"/>
            <a:ext cx="2090509" cy="646331"/>
          </a:xfrm>
          <a:prstGeom prst="rect">
            <a:avLst/>
          </a:prstGeom>
        </p:spPr>
        <p:txBody>
          <a:bodyPr wrap="none">
            <a:spAutoFit/>
          </a:bodyPr>
          <a:lstStyle/>
          <a:p>
            <a:r>
              <a:rPr lang="es-CO" dirty="0"/>
              <a:t>Eliminar físicamente</a:t>
            </a:r>
          </a:p>
          <a:p>
            <a:r>
              <a:rPr lang="es-CO" dirty="0"/>
              <a:t>el peligro</a:t>
            </a:r>
          </a:p>
        </p:txBody>
      </p:sp>
      <p:grpSp>
        <p:nvGrpSpPr>
          <p:cNvPr id="59" name="Group 58" title="una línea a la sección"/>
          <p:cNvGrpSpPr/>
          <p:nvPr/>
        </p:nvGrpSpPr>
        <p:grpSpPr>
          <a:xfrm>
            <a:off x="6853723" y="2277417"/>
            <a:ext cx="228600" cy="381000"/>
            <a:chOff x="6853723" y="2277417"/>
            <a:chExt cx="228600" cy="381000"/>
          </a:xfrm>
        </p:grpSpPr>
        <p:cxnSp>
          <p:nvCxnSpPr>
            <p:cNvPr id="23" name="Straight Connector 22"/>
            <p:cNvCxnSpPr/>
            <p:nvPr/>
          </p:nvCxnSpPr>
          <p:spPr>
            <a:xfrm>
              <a:off x="7082323" y="2277417"/>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853723" y="2467917"/>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title="una línea a la sección"/>
          <p:cNvGrpSpPr/>
          <p:nvPr/>
        </p:nvGrpSpPr>
        <p:grpSpPr>
          <a:xfrm>
            <a:off x="6376949" y="3035010"/>
            <a:ext cx="228600" cy="381000"/>
            <a:chOff x="6376949" y="3035010"/>
            <a:chExt cx="228600" cy="381000"/>
          </a:xfrm>
        </p:grpSpPr>
        <p:cxnSp>
          <p:nvCxnSpPr>
            <p:cNvPr id="30" name="Straight Connector 29"/>
            <p:cNvCxnSpPr/>
            <p:nvPr/>
          </p:nvCxnSpPr>
          <p:spPr>
            <a:xfrm>
              <a:off x="6605549" y="303501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376949" y="322551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6624383" y="2936543"/>
            <a:ext cx="1355307" cy="646331"/>
          </a:xfrm>
          <a:prstGeom prst="rect">
            <a:avLst/>
          </a:prstGeom>
        </p:spPr>
        <p:txBody>
          <a:bodyPr wrap="square">
            <a:spAutoFit/>
          </a:bodyPr>
          <a:lstStyle/>
          <a:p>
            <a:r>
              <a:rPr lang="es-CO" dirty="0"/>
              <a:t>Remplazar</a:t>
            </a:r>
          </a:p>
          <a:p>
            <a:r>
              <a:rPr lang="es-CO" dirty="0"/>
              <a:t>el peligro</a:t>
            </a:r>
          </a:p>
        </p:txBody>
      </p:sp>
      <p:grpSp>
        <p:nvGrpSpPr>
          <p:cNvPr id="61" name="Group 60" title="una línea a la sección"/>
          <p:cNvGrpSpPr/>
          <p:nvPr/>
        </p:nvGrpSpPr>
        <p:grpSpPr>
          <a:xfrm>
            <a:off x="5738902" y="3881468"/>
            <a:ext cx="228600" cy="381000"/>
            <a:chOff x="5738902" y="3881468"/>
            <a:chExt cx="228600" cy="381000"/>
          </a:xfrm>
        </p:grpSpPr>
        <p:cxnSp>
          <p:nvCxnSpPr>
            <p:cNvPr id="34" name="Straight Connector 33"/>
            <p:cNvCxnSpPr/>
            <p:nvPr/>
          </p:nvCxnSpPr>
          <p:spPr>
            <a:xfrm>
              <a:off x="5967502" y="388146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738902" y="407196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5898592" y="3861000"/>
            <a:ext cx="3097643" cy="369332"/>
          </a:xfrm>
          <a:prstGeom prst="rect">
            <a:avLst/>
          </a:prstGeom>
        </p:spPr>
        <p:txBody>
          <a:bodyPr wrap="none">
            <a:spAutoFit/>
          </a:bodyPr>
          <a:lstStyle/>
          <a:p>
            <a:r>
              <a:rPr lang="es-CO" dirty="0"/>
              <a:t>Aislar a las personas del peligro</a:t>
            </a:r>
          </a:p>
        </p:txBody>
      </p:sp>
      <p:sp>
        <p:nvSpPr>
          <p:cNvPr id="37" name="Rectangle 36"/>
          <p:cNvSpPr/>
          <p:nvPr/>
        </p:nvSpPr>
        <p:spPr>
          <a:xfrm>
            <a:off x="5521507" y="4461529"/>
            <a:ext cx="2585260" cy="646331"/>
          </a:xfrm>
          <a:prstGeom prst="rect">
            <a:avLst/>
          </a:prstGeom>
        </p:spPr>
        <p:txBody>
          <a:bodyPr wrap="none">
            <a:spAutoFit/>
          </a:bodyPr>
          <a:lstStyle/>
          <a:p>
            <a:r>
              <a:rPr lang="es-CO" dirty="0"/>
              <a:t>Cambiar la forma en</a:t>
            </a:r>
          </a:p>
          <a:p>
            <a:r>
              <a:rPr lang="es-CO" dirty="0"/>
              <a:t>que las personas trabajan</a:t>
            </a:r>
          </a:p>
        </p:txBody>
      </p:sp>
      <p:grpSp>
        <p:nvGrpSpPr>
          <p:cNvPr id="62" name="Group 61" title="una línea a la sección"/>
          <p:cNvGrpSpPr/>
          <p:nvPr/>
        </p:nvGrpSpPr>
        <p:grpSpPr>
          <a:xfrm>
            <a:off x="5205094" y="4611793"/>
            <a:ext cx="228600" cy="381000"/>
            <a:chOff x="5205094" y="4611793"/>
            <a:chExt cx="228600" cy="381000"/>
          </a:xfrm>
        </p:grpSpPr>
        <p:cxnSp>
          <p:nvCxnSpPr>
            <p:cNvPr id="39" name="Straight Connector 38"/>
            <p:cNvCxnSpPr/>
            <p:nvPr/>
          </p:nvCxnSpPr>
          <p:spPr>
            <a:xfrm>
              <a:off x="5433694" y="4611793"/>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205094" y="480229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4776749" y="5367277"/>
            <a:ext cx="4039022" cy="923330"/>
          </a:xfrm>
          <a:prstGeom prst="rect">
            <a:avLst/>
          </a:prstGeom>
        </p:spPr>
        <p:txBody>
          <a:bodyPr wrap="square">
            <a:spAutoFit/>
          </a:bodyPr>
          <a:lstStyle/>
          <a:p>
            <a:r>
              <a:rPr lang="es-CO" dirty="0"/>
              <a:t>Proteger al trabajador con equipo de protección personal. (“Personal </a:t>
            </a:r>
            <a:r>
              <a:rPr lang="es-CO" dirty="0" err="1"/>
              <a:t>Protective</a:t>
            </a:r>
            <a:r>
              <a:rPr lang="es-CO" dirty="0"/>
              <a:t> </a:t>
            </a:r>
            <a:r>
              <a:rPr lang="es-CO" dirty="0" err="1"/>
              <a:t>Equipment</a:t>
            </a:r>
            <a:r>
              <a:rPr lang="es-CO" dirty="0"/>
              <a:t>”)</a:t>
            </a:r>
          </a:p>
        </p:txBody>
      </p:sp>
      <p:grpSp>
        <p:nvGrpSpPr>
          <p:cNvPr id="63" name="Group 62" title="una línea a la sección"/>
          <p:cNvGrpSpPr/>
          <p:nvPr/>
        </p:nvGrpSpPr>
        <p:grpSpPr>
          <a:xfrm>
            <a:off x="4583565" y="5490658"/>
            <a:ext cx="228600" cy="381000"/>
            <a:chOff x="4583565" y="5490658"/>
            <a:chExt cx="228600" cy="381000"/>
          </a:xfrm>
        </p:grpSpPr>
        <p:cxnSp>
          <p:nvCxnSpPr>
            <p:cNvPr id="43" name="Straight Connector 42"/>
            <p:cNvCxnSpPr/>
            <p:nvPr/>
          </p:nvCxnSpPr>
          <p:spPr>
            <a:xfrm>
              <a:off x="4812165" y="5490658"/>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583565" y="568115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28549" y="1455519"/>
            <a:ext cx="929742" cy="646331"/>
          </a:xfrm>
          <a:prstGeom prst="rect">
            <a:avLst/>
          </a:prstGeom>
        </p:spPr>
        <p:txBody>
          <a:bodyPr wrap="none">
            <a:spAutoFit/>
          </a:bodyPr>
          <a:lstStyle/>
          <a:p>
            <a:pPr algn="ctr"/>
            <a:r>
              <a:rPr lang="es-CO" dirty="0"/>
              <a:t>Más</a:t>
            </a:r>
          </a:p>
          <a:p>
            <a:pPr algn="ctr"/>
            <a:r>
              <a:rPr lang="es-CO" dirty="0"/>
              <a:t>efectivo</a:t>
            </a:r>
          </a:p>
        </p:txBody>
      </p:sp>
      <p:sp>
        <p:nvSpPr>
          <p:cNvPr id="49" name="Rectangle 48"/>
          <p:cNvSpPr/>
          <p:nvPr/>
        </p:nvSpPr>
        <p:spPr>
          <a:xfrm>
            <a:off x="128549" y="5798919"/>
            <a:ext cx="929742" cy="646331"/>
          </a:xfrm>
          <a:prstGeom prst="rect">
            <a:avLst/>
          </a:prstGeom>
        </p:spPr>
        <p:txBody>
          <a:bodyPr wrap="none">
            <a:spAutoFit/>
          </a:bodyPr>
          <a:lstStyle/>
          <a:p>
            <a:pPr algn="ctr"/>
            <a:r>
              <a:rPr lang="es-CO" dirty="0"/>
              <a:t>Menos</a:t>
            </a:r>
          </a:p>
          <a:p>
            <a:pPr algn="ctr"/>
            <a:r>
              <a:rPr lang="es-CO" dirty="0"/>
              <a:t>efectivo</a:t>
            </a:r>
          </a:p>
        </p:txBody>
      </p:sp>
      <p:sp>
        <p:nvSpPr>
          <p:cNvPr id="57" name="Title 1">
            <a:extLst>
              <a:ext uri="{FF2B5EF4-FFF2-40B4-BE49-F238E27FC236}">
                <a16:creationId xmlns:a16="http://schemas.microsoft.com/office/drawing/2014/main" id="{7E781E4C-8354-4C7C-B5CA-ACED3F21E160}"/>
              </a:ext>
            </a:extLst>
          </p:cNvPr>
          <p:cNvSpPr txBox="1">
            <a:spLocks/>
          </p:cNvSpPr>
          <p:nvPr/>
        </p:nvSpPr>
        <p:spPr bwMode="auto">
          <a:xfrm>
            <a:off x="0" y="474852"/>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ES" dirty="0"/>
              <a:t>Controlando los Peligros de la sílice</a:t>
            </a:r>
            <a:r>
              <a:rPr lang="en-US" sz="1800" dirty="0"/>
              <a:t>(1)</a:t>
            </a:r>
            <a:endParaRPr lang="en-US" sz="1800" dirty="0">
              <a:latin typeface="Corbel" pitchFamily="34" charset="0"/>
            </a:endParaRPr>
          </a:p>
        </p:txBody>
      </p:sp>
    </p:spTree>
    <p:extLst>
      <p:ext uri="{BB962C8B-B14F-4D97-AF65-F5344CB8AC3E}">
        <p14:creationId xmlns:p14="http://schemas.microsoft.com/office/powerpoint/2010/main" val="65017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361950" y="1447800"/>
            <a:ext cx="8686800" cy="47170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 sz="2200" dirty="0"/>
              <a:t>Eliminar o remover físicamente los peligros significa eliminar las tareas de trabajo con riesgo de exposición a la sílice</a:t>
            </a:r>
            <a:r>
              <a:rPr lang="es-CO" sz="2200" dirty="0"/>
              <a:t>.</a:t>
            </a:r>
          </a:p>
          <a:p>
            <a:pPr marL="342900" lvl="1" indent="-342900">
              <a:buFont typeface="Wingdings" panose="05000000000000000000" pitchFamily="2" charset="2"/>
              <a:buChar char="Ø"/>
            </a:pPr>
            <a:endParaRPr lang="es-CO" sz="2200" dirty="0"/>
          </a:p>
          <a:p>
            <a:pPr marL="342900" lvl="1" indent="-342900">
              <a:buFont typeface="Wingdings" panose="05000000000000000000" pitchFamily="2" charset="2"/>
              <a:buChar char="Ø"/>
            </a:pPr>
            <a:r>
              <a:rPr lang="es-ES" sz="2200" b="1" dirty="0"/>
              <a:t>La forma más segura de eliminar el peligro de la sílice es eliminarla completamente</a:t>
            </a:r>
            <a:r>
              <a:rPr lang="es-CO" sz="2200" b="1" dirty="0"/>
              <a:t>!</a:t>
            </a:r>
          </a:p>
          <a:p>
            <a:pPr marL="342900" lvl="1" indent="-342900">
              <a:buFont typeface="Wingdings" panose="05000000000000000000" pitchFamily="2" charset="2"/>
              <a:buChar char="Ø"/>
            </a:pPr>
            <a:endParaRPr lang="es-CO" sz="2200" dirty="0"/>
          </a:p>
          <a:p>
            <a:pPr marL="342900" lvl="1" indent="-342900">
              <a:buFont typeface="Wingdings" panose="05000000000000000000" pitchFamily="2" charset="2"/>
              <a:buChar char="Ø"/>
            </a:pPr>
            <a:r>
              <a:rPr lang="es-ES" sz="2200" dirty="0"/>
              <a:t>Esto podría incluir cambios y modificaciones de : diseño, equipos, sistemas y procesos que eliminen la fuente de exposición</a:t>
            </a:r>
            <a:r>
              <a:rPr lang="es-CO" sz="2200" dirty="0"/>
              <a:t>. </a:t>
            </a:r>
          </a:p>
          <a:p>
            <a:pPr marL="342900" lvl="1" indent="-342900">
              <a:buFont typeface="Wingdings" panose="05000000000000000000" pitchFamily="2" charset="2"/>
              <a:buChar char="Ø"/>
            </a:pPr>
            <a:endParaRPr lang="es-CO" sz="2200" dirty="0"/>
          </a:p>
          <a:p>
            <a:pPr marL="342900" lvl="1" indent="-342900">
              <a:buFont typeface="Wingdings" panose="05000000000000000000" pitchFamily="2" charset="2"/>
              <a:buChar char="Ø"/>
            </a:pPr>
            <a:r>
              <a:rPr lang="es-CO" sz="2200" dirty="0"/>
              <a:t>Ejemplos:</a:t>
            </a:r>
          </a:p>
          <a:p>
            <a:pPr marL="793750" lvl="1" indent="-328613">
              <a:buFont typeface="+mj-lt"/>
              <a:buAutoNum type="romanLcPeriod"/>
            </a:pPr>
            <a:r>
              <a:rPr lang="es-ES" sz="2200" dirty="0"/>
              <a:t>Rediseñar para cumplir con este requisito.</a:t>
            </a:r>
          </a:p>
          <a:p>
            <a:pPr marL="793750" lvl="1" indent="-328613">
              <a:buFont typeface="+mj-lt"/>
              <a:buAutoNum type="romanLcPeriod"/>
            </a:pPr>
            <a:r>
              <a:rPr lang="es-ES" sz="2200" dirty="0"/>
              <a:t>Elaboración de metodología de ejecución utilizando equipos libres de sílice.</a:t>
            </a:r>
            <a:endParaRPr lang="es-CO" sz="2200" dirty="0"/>
          </a:p>
          <a:p>
            <a:pPr marL="0" lvl="1" indent="0">
              <a:buNone/>
            </a:pPr>
            <a:endParaRPr lang="es-CO" sz="2200" dirty="0"/>
          </a:p>
          <a:p>
            <a:pPr marL="0" lvl="1" indent="0" algn="ctr">
              <a:buNone/>
            </a:pPr>
            <a:r>
              <a:rPr lang="es-CO" b="1" dirty="0"/>
              <a:t> </a:t>
            </a:r>
          </a:p>
        </p:txBody>
      </p:sp>
      <p:sp>
        <p:nvSpPr>
          <p:cNvPr id="3" name="Title 2" hidden="1"/>
          <p:cNvSpPr>
            <a:spLocks noGrp="1"/>
          </p:cNvSpPr>
          <p:nvPr>
            <p:ph type="title"/>
          </p:nvPr>
        </p:nvSpPr>
        <p:spPr>
          <a:xfrm>
            <a:off x="457200" y="190500"/>
            <a:ext cx="8229600" cy="1143000"/>
          </a:xfrm>
        </p:spPr>
        <p:txBody>
          <a:bodyPr>
            <a:normAutofit fontScale="90000"/>
          </a:bodyPr>
          <a:lstStyle/>
          <a:p>
            <a:r>
              <a:rPr lang="es-CO" dirty="0"/>
              <a:t>Eliminación </a:t>
            </a:r>
            <a:r>
              <a:rPr lang="es-CO" dirty="0">
                <a:latin typeface="Corbel" pitchFamily="34" charset="0"/>
              </a:rPr>
              <a:t/>
            </a:r>
            <a:br>
              <a:rPr lang="es-CO" dirty="0">
                <a:latin typeface="Corbel" pitchFamily="34" charset="0"/>
              </a:rPr>
            </a:br>
            <a:endParaRPr lang="en-US" dirty="0"/>
          </a:p>
        </p:txBody>
      </p:sp>
      <p:sp>
        <p:nvSpPr>
          <p:cNvPr id="2" name="Slide Number Placeholder 1">
            <a:extLst>
              <a:ext uri="{FF2B5EF4-FFF2-40B4-BE49-F238E27FC236}">
                <a16:creationId xmlns:a16="http://schemas.microsoft.com/office/drawing/2014/main" id="{C5ABF891-8A05-4031-A45F-9038C4781DEA}"/>
              </a:ext>
            </a:extLst>
          </p:cNvPr>
          <p:cNvSpPr>
            <a:spLocks noGrp="1"/>
          </p:cNvSpPr>
          <p:nvPr>
            <p:ph type="sldNum" sz="quarter" idx="12"/>
          </p:nvPr>
        </p:nvSpPr>
        <p:spPr/>
        <p:txBody>
          <a:bodyPr/>
          <a:lstStyle/>
          <a:p>
            <a:fld id="{52110876-1A90-47DF-8CC1-92F5C1F8B346}" type="slidenum">
              <a:rPr lang="es-CO" smtClean="0"/>
              <a:pPr/>
              <a:t>5</a:t>
            </a:fld>
            <a:endParaRPr lang="es-CO" dirty="0"/>
          </a:p>
        </p:txBody>
      </p:sp>
      <p:sp>
        <p:nvSpPr>
          <p:cNvPr id="9" name="Title 1">
            <a:extLst>
              <a:ext uri="{FF2B5EF4-FFF2-40B4-BE49-F238E27FC236}">
                <a16:creationId xmlns:a16="http://schemas.microsoft.com/office/drawing/2014/main" id="{6CF376FB-EA14-4395-BBCA-9181A11AA3CD}"/>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Eliminación </a:t>
            </a:r>
            <a:endParaRPr lang="es-CO" sz="1800" dirty="0">
              <a:latin typeface="Corbel" pitchFamily="34" charset="0"/>
            </a:endParaRPr>
          </a:p>
        </p:txBody>
      </p:sp>
    </p:spTree>
    <p:extLst>
      <p:ext uri="{BB962C8B-B14F-4D97-AF65-F5344CB8AC3E}">
        <p14:creationId xmlns:p14="http://schemas.microsoft.com/office/powerpoint/2010/main" val="260125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228600" y="117475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anose="05000000000000000000" pitchFamily="2" charset="2"/>
              <a:buChar char="Ø"/>
            </a:pPr>
            <a:r>
              <a:rPr lang="es-ES" sz="2200" dirty="0"/>
              <a:t>Sustitución de procedimientos para reemplazar los medios y métodos de las tareas de trabajo con riesgo de exposición a la sílice.</a:t>
            </a:r>
            <a:endParaRPr lang="es-CO" sz="2200" dirty="0"/>
          </a:p>
          <a:p>
            <a:pPr marL="0" lvl="1" indent="0">
              <a:buNone/>
            </a:pPr>
            <a:endParaRPr lang="es-CO" sz="2200" dirty="0"/>
          </a:p>
          <a:p>
            <a:pPr marL="342900" lvl="1" indent="-342900">
              <a:buFont typeface="Wingdings" panose="05000000000000000000" pitchFamily="2" charset="2"/>
              <a:buChar char="Ø"/>
            </a:pPr>
            <a:r>
              <a:rPr lang="es-ES" sz="2200" dirty="0"/>
              <a:t>Este método de control se aplica principalmente durante la etapa operativa, para modificar los riesgos que no se abordaron en los procesos de diseño iniciales</a:t>
            </a:r>
            <a:r>
              <a:rPr lang="es-CO" sz="2200" dirty="0"/>
              <a:t>.</a:t>
            </a:r>
          </a:p>
          <a:p>
            <a:pPr marL="342900" lvl="1" indent="-342900">
              <a:buFont typeface="Wingdings" panose="05000000000000000000" pitchFamily="2" charset="2"/>
              <a:buChar char="Ø"/>
            </a:pPr>
            <a:endParaRPr lang="es-CO" sz="2200" dirty="0"/>
          </a:p>
          <a:p>
            <a:pPr marL="342900" lvl="1" indent="-342900">
              <a:buFont typeface="Wingdings" panose="05000000000000000000" pitchFamily="2" charset="2"/>
              <a:buChar char="Ø"/>
            </a:pPr>
            <a:r>
              <a:rPr lang="es-CO" sz="2200" dirty="0"/>
              <a:t>Ejemplos:</a:t>
            </a:r>
          </a:p>
          <a:p>
            <a:pPr marL="741363" lvl="1" indent="-276225">
              <a:buFont typeface="+mj-lt"/>
              <a:buAutoNum type="romanLcPeriod"/>
              <a:tabLst>
                <a:tab pos="741363" algn="l"/>
              </a:tabLst>
            </a:pPr>
            <a:r>
              <a:rPr lang="es-ES" sz="2200" dirty="0"/>
              <a:t>Remplazar los materiales que contienen sílice cristalina con materiales de sílice no cristalina</a:t>
            </a:r>
          </a:p>
          <a:p>
            <a:pPr marL="741363" lvl="1" indent="-276225">
              <a:buFont typeface="+mj-lt"/>
              <a:buAutoNum type="romanLcPeriod"/>
              <a:tabLst>
                <a:tab pos="741363" algn="l"/>
              </a:tabLst>
            </a:pPr>
            <a:r>
              <a:rPr lang="es-ES" sz="2200" dirty="0"/>
              <a:t>Especialmente cuando se usa chorros de arena, donde la voladura abrasiva (exposiciones severas a sílice) a menudo se realiza en el exterior y en diferentes lugares, lo que hace imposible instalar un control de ingeniería</a:t>
            </a:r>
            <a:r>
              <a:rPr lang="es-CO" sz="2200" dirty="0"/>
              <a:t>. </a:t>
            </a:r>
          </a:p>
          <a:p>
            <a:pPr marL="741363" lvl="1" indent="-276225">
              <a:buFont typeface="+mj-lt"/>
              <a:buAutoNum type="romanLcPeriod"/>
              <a:tabLst>
                <a:tab pos="741363" algn="l"/>
              </a:tabLst>
            </a:pPr>
            <a:endParaRPr lang="es-CO" sz="2200" dirty="0"/>
          </a:p>
          <a:p>
            <a:pPr marL="0" lvl="1" indent="0">
              <a:buNone/>
            </a:pPr>
            <a:endParaRPr lang="es-CO" sz="2200" dirty="0"/>
          </a:p>
          <a:p>
            <a:pPr marL="0" lvl="1" indent="0" algn="ctr">
              <a:buNone/>
            </a:pPr>
            <a:r>
              <a:rPr lang="es-CO" b="1" dirty="0"/>
              <a:t> </a:t>
            </a:r>
          </a:p>
        </p:txBody>
      </p:sp>
      <p:sp>
        <p:nvSpPr>
          <p:cNvPr id="3" name="Title 2" hidden="1"/>
          <p:cNvSpPr>
            <a:spLocks noGrp="1"/>
          </p:cNvSpPr>
          <p:nvPr>
            <p:ph type="title"/>
          </p:nvPr>
        </p:nvSpPr>
        <p:spPr>
          <a:xfrm>
            <a:off x="685800" y="114300"/>
            <a:ext cx="8229600" cy="1143000"/>
          </a:xfrm>
        </p:spPr>
        <p:txBody>
          <a:bodyPr>
            <a:normAutofit fontScale="90000"/>
          </a:bodyPr>
          <a:lstStyle/>
          <a:p>
            <a:r>
              <a:rPr lang="es-CO" dirty="0"/>
              <a:t>Sustitución </a:t>
            </a:r>
            <a:r>
              <a:rPr lang="es-CO" dirty="0">
                <a:latin typeface="Corbel" pitchFamily="34" charset="0"/>
              </a:rPr>
              <a:t/>
            </a:r>
            <a:br>
              <a:rPr lang="es-CO" dirty="0">
                <a:latin typeface="Corbel" pitchFamily="34" charset="0"/>
              </a:rPr>
            </a:br>
            <a:endParaRPr lang="en-US" dirty="0"/>
          </a:p>
        </p:txBody>
      </p:sp>
      <p:sp>
        <p:nvSpPr>
          <p:cNvPr id="2" name="Slide Number Placeholder 1">
            <a:extLst>
              <a:ext uri="{FF2B5EF4-FFF2-40B4-BE49-F238E27FC236}">
                <a16:creationId xmlns:a16="http://schemas.microsoft.com/office/drawing/2014/main" id="{9C7A72CB-D034-47D9-B8C1-933845528723}"/>
              </a:ext>
            </a:extLst>
          </p:cNvPr>
          <p:cNvSpPr>
            <a:spLocks noGrp="1"/>
          </p:cNvSpPr>
          <p:nvPr>
            <p:ph type="sldNum" sz="quarter" idx="12"/>
          </p:nvPr>
        </p:nvSpPr>
        <p:spPr/>
        <p:txBody>
          <a:bodyPr/>
          <a:lstStyle/>
          <a:p>
            <a:fld id="{52110876-1A90-47DF-8CC1-92F5C1F8B346}" type="slidenum">
              <a:rPr lang="es-CO" smtClean="0"/>
              <a:pPr/>
              <a:t>6</a:t>
            </a:fld>
            <a:endParaRPr lang="es-CO" dirty="0"/>
          </a:p>
        </p:txBody>
      </p:sp>
      <p:sp>
        <p:nvSpPr>
          <p:cNvPr id="9" name="Title 1">
            <a:extLst>
              <a:ext uri="{FF2B5EF4-FFF2-40B4-BE49-F238E27FC236}">
                <a16:creationId xmlns:a16="http://schemas.microsoft.com/office/drawing/2014/main" id="{45A05AA9-7D6F-4619-97F2-A824E66F9DB0}"/>
              </a:ext>
            </a:extLst>
          </p:cNvPr>
          <p:cNvSpPr txBox="1">
            <a:spLocks/>
          </p:cNvSpPr>
          <p:nvPr/>
        </p:nvSpPr>
        <p:spPr bwMode="auto">
          <a:xfrm>
            <a:off x="0" y="228600"/>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Sustitución </a:t>
            </a:r>
            <a:endParaRPr lang="es-CO" sz="1800" dirty="0">
              <a:latin typeface="Corbel" pitchFamily="34" charset="0"/>
            </a:endParaRPr>
          </a:p>
        </p:txBody>
      </p:sp>
    </p:spTree>
    <p:extLst>
      <p:ext uri="{BB962C8B-B14F-4D97-AF65-F5344CB8AC3E}">
        <p14:creationId xmlns:p14="http://schemas.microsoft.com/office/powerpoint/2010/main" val="335539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228600" y="1371600"/>
            <a:ext cx="8686800" cy="47170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342900">
              <a:buNone/>
            </a:pPr>
            <a:r>
              <a:rPr lang="es-CO" sz="1800" b="1" dirty="0"/>
              <a:t>1.   Ventilación</a:t>
            </a:r>
          </a:p>
          <a:p>
            <a:pPr marL="342900" lvl="1" indent="0" defTabSz="342900">
              <a:buNone/>
            </a:pPr>
            <a:r>
              <a:rPr lang="es-CO" sz="1600" dirty="0"/>
              <a:t>Se puede detener la dispersión de polvo de sílice antes de que comience a usar </a:t>
            </a:r>
            <a:r>
              <a:rPr lang="es-CO" sz="1600" b="1" dirty="0"/>
              <a:t>ventilación por extracción local</a:t>
            </a:r>
            <a:r>
              <a:rPr lang="es-CO" sz="1600" dirty="0"/>
              <a:t>. (LEV por sus siglas en inglés).</a:t>
            </a:r>
          </a:p>
          <a:p>
            <a:pPr marL="0" lvl="1" indent="0" defTabSz="342900">
              <a:buNone/>
            </a:pPr>
            <a:r>
              <a:rPr lang="es-CO" sz="1800" b="1" dirty="0"/>
              <a:t>2. 	</a:t>
            </a:r>
            <a:r>
              <a:rPr lang="es-ES" sz="1800" b="1" dirty="0"/>
              <a:t>Sistemas de retención de polvo</a:t>
            </a:r>
            <a:endParaRPr lang="es-CO" sz="1800" b="1" dirty="0"/>
          </a:p>
          <a:p>
            <a:pPr marL="342900" lvl="1" indent="0" defTabSz="342900">
              <a:buNone/>
            </a:pPr>
            <a:r>
              <a:rPr lang="es-ES" sz="1600" dirty="0"/>
              <a:t>Hay varios tipos de sistemas de retención de polvo. El adecuado depende del diseño de su instalación, sus aplicaciones y su riesgo evaluado, entre otros factores</a:t>
            </a:r>
            <a:r>
              <a:rPr lang="es-CO" sz="1600" dirty="0"/>
              <a:t>.</a:t>
            </a:r>
          </a:p>
          <a:p>
            <a:pPr marL="0" lvl="1" indent="0" defTabSz="342900">
              <a:buNone/>
            </a:pPr>
            <a:r>
              <a:rPr lang="es-CO" sz="1800" b="1" dirty="0"/>
              <a:t>3.   Métodos a base de agua (“</a:t>
            </a:r>
            <a:r>
              <a:rPr lang="es-CO" sz="1800" b="1" dirty="0" err="1"/>
              <a:t>Wet</a:t>
            </a:r>
            <a:r>
              <a:rPr lang="es-CO" sz="1800" b="1" dirty="0"/>
              <a:t> </a:t>
            </a:r>
            <a:r>
              <a:rPr lang="es-CO" sz="1800" b="1" dirty="0" err="1"/>
              <a:t>methods</a:t>
            </a:r>
            <a:r>
              <a:rPr lang="es-CO" sz="1800" b="1" dirty="0"/>
              <a:t>”)</a:t>
            </a:r>
          </a:p>
          <a:p>
            <a:pPr marL="342900" lvl="1" indent="0" defTabSz="342900">
              <a:buNone/>
            </a:pPr>
            <a:r>
              <a:rPr lang="es-ES" sz="1600" dirty="0"/>
              <a:t>Estos métodos requieren el rociamiento de agua (u otro agente líquido) en un área antes de realizar una tarea que genere polvo, como taladrar o cortar</a:t>
            </a:r>
            <a:r>
              <a:rPr lang="es-CO" sz="1600" dirty="0"/>
              <a:t>. </a:t>
            </a:r>
          </a:p>
          <a:p>
            <a:pPr marL="0" lvl="1" indent="0" defTabSz="342900">
              <a:buNone/>
            </a:pPr>
            <a:r>
              <a:rPr lang="es-CO" sz="1800" b="1" dirty="0"/>
              <a:t>4</a:t>
            </a:r>
            <a:r>
              <a:rPr lang="es-CO" sz="1800" b="1"/>
              <a:t>.   Metodos </a:t>
            </a:r>
            <a:r>
              <a:rPr lang="es-CO" sz="1800" b="1" dirty="0"/>
              <a:t>de limpieza</a:t>
            </a:r>
          </a:p>
          <a:p>
            <a:pPr marL="342900" lvl="1" indent="0" defTabSz="342900">
              <a:buNone/>
            </a:pPr>
            <a:r>
              <a:rPr lang="es-ES" sz="1600" dirty="0"/>
              <a:t>Los métodos de limpieza aprobados son métodos a base de agua (es decir, usan agua para mantener el polvo) y aspiración utilizando equipos que cumplan con los estrictos requisitos de </a:t>
            </a:r>
            <a:r>
              <a:rPr lang="es-ES" sz="1600"/>
              <a:t>filtración</a:t>
            </a:r>
            <a:r>
              <a:rPr lang="es-CO" sz="1600"/>
              <a:t>.</a:t>
            </a:r>
            <a:endParaRPr lang="es-CO" sz="1600" dirty="0"/>
          </a:p>
        </p:txBody>
      </p:sp>
      <p:sp>
        <p:nvSpPr>
          <p:cNvPr id="3" name="Title 2" hidden="1"/>
          <p:cNvSpPr>
            <a:spLocks noGrp="1"/>
          </p:cNvSpPr>
          <p:nvPr>
            <p:ph type="title"/>
          </p:nvPr>
        </p:nvSpPr>
        <p:spPr>
          <a:xfrm>
            <a:off x="609600" y="-20782"/>
            <a:ext cx="8229600" cy="1143000"/>
          </a:xfrm>
        </p:spPr>
        <p:txBody>
          <a:bodyPr>
            <a:normAutofit fontScale="90000"/>
          </a:bodyPr>
          <a:lstStyle/>
          <a:p>
            <a:pPr lvl="0">
              <a:defRPr/>
            </a:pPr>
            <a:r>
              <a:rPr lang="es-CO"/>
              <a:t>Controles de ingeniería para reducir los niveles de polvo de sílice</a:t>
            </a:r>
            <a:endParaRPr lang="es-CO" dirty="0"/>
          </a:p>
        </p:txBody>
      </p:sp>
      <p:sp>
        <p:nvSpPr>
          <p:cNvPr id="2" name="Slide Number Placeholder 1">
            <a:extLst>
              <a:ext uri="{FF2B5EF4-FFF2-40B4-BE49-F238E27FC236}">
                <a16:creationId xmlns:a16="http://schemas.microsoft.com/office/drawing/2014/main" id="{875E1EF7-5F2C-4B5B-B204-E07BA325A7A2}"/>
              </a:ext>
            </a:extLst>
          </p:cNvPr>
          <p:cNvSpPr>
            <a:spLocks noGrp="1"/>
          </p:cNvSpPr>
          <p:nvPr>
            <p:ph type="sldNum" sz="quarter" idx="12"/>
          </p:nvPr>
        </p:nvSpPr>
        <p:spPr/>
        <p:txBody>
          <a:bodyPr/>
          <a:lstStyle/>
          <a:p>
            <a:fld id="{52110876-1A90-47DF-8CC1-92F5C1F8B346}" type="slidenum">
              <a:rPr lang="es-CO" smtClean="0"/>
              <a:pPr/>
              <a:t>7</a:t>
            </a:fld>
            <a:endParaRPr lang="es-CO" dirty="0"/>
          </a:p>
        </p:txBody>
      </p:sp>
      <p:sp>
        <p:nvSpPr>
          <p:cNvPr id="9" name="Title 1">
            <a:extLst>
              <a:ext uri="{FF2B5EF4-FFF2-40B4-BE49-F238E27FC236}">
                <a16:creationId xmlns:a16="http://schemas.microsoft.com/office/drawing/2014/main" id="{82632E08-7A6D-44C9-B736-536A16EF5905}"/>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Controles de ingeniería para reducir los niveles de polvo de sílice</a:t>
            </a:r>
          </a:p>
        </p:txBody>
      </p:sp>
    </p:spTree>
    <p:extLst>
      <p:ext uri="{BB962C8B-B14F-4D97-AF65-F5344CB8AC3E}">
        <p14:creationId xmlns:p14="http://schemas.microsoft.com/office/powerpoint/2010/main" val="326742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228600" y="5165861"/>
            <a:ext cx="7848600" cy="4498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CO" sz="2200" dirty="0"/>
              <a:t>          </a:t>
            </a:r>
            <a:r>
              <a:rPr lang="es-CO" sz="2200" b="1" dirty="0"/>
              <a:t>Condiciones secas		vs 	Condiciones de humedad</a:t>
            </a:r>
            <a:endParaRPr lang="es-CO" b="1" dirty="0"/>
          </a:p>
        </p:txBody>
      </p:sp>
      <p:pic>
        <p:nvPicPr>
          <p:cNvPr id="2" name="Picture 1" descr="dry cutting">
            <a:extLst>
              <a:ext uri="{FF2B5EF4-FFF2-40B4-BE49-F238E27FC236}">
                <a16:creationId xmlns:a16="http://schemas.microsoft.com/office/drawing/2014/main" id="{C0B9AFA9-B8F8-43ED-B238-8C8E706D6A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481769"/>
            <a:ext cx="3124200" cy="2686151"/>
          </a:xfrm>
          <a:prstGeom prst="rect">
            <a:avLst/>
          </a:prstGeom>
        </p:spPr>
      </p:pic>
      <p:pic>
        <p:nvPicPr>
          <p:cNvPr id="3" name="Picture 2" descr="wet cutting">
            <a:extLst>
              <a:ext uri="{FF2B5EF4-FFF2-40B4-BE49-F238E27FC236}">
                <a16:creationId xmlns:a16="http://schemas.microsoft.com/office/drawing/2014/main" id="{12F9C875-142B-4D9B-B2F9-4BE16EC96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859" y="2481147"/>
            <a:ext cx="4672648" cy="2684713"/>
          </a:xfrm>
          <a:prstGeom prst="rect">
            <a:avLst/>
          </a:prstGeom>
        </p:spPr>
      </p:pic>
      <p:sp>
        <p:nvSpPr>
          <p:cNvPr id="5" name="Title 4" hidden="1"/>
          <p:cNvSpPr>
            <a:spLocks noGrp="1"/>
          </p:cNvSpPr>
          <p:nvPr>
            <p:ph type="title"/>
          </p:nvPr>
        </p:nvSpPr>
        <p:spPr>
          <a:xfrm>
            <a:off x="609600" y="158546"/>
            <a:ext cx="8229600" cy="1143000"/>
          </a:xfrm>
        </p:spPr>
        <p:txBody>
          <a:bodyPr>
            <a:normAutofit fontScale="90000"/>
          </a:bodyPr>
          <a:lstStyle/>
          <a:p>
            <a:r>
              <a:rPr lang="es-CO" dirty="0"/>
              <a:t>Control de ingeniería (1) </a:t>
            </a:r>
            <a:r>
              <a:rPr lang="es-CO" dirty="0">
                <a:latin typeface="Corbel" pitchFamily="34" charset="0"/>
              </a:rPr>
              <a:t/>
            </a:r>
            <a:br>
              <a:rPr lang="es-CO" dirty="0">
                <a:latin typeface="Corbel" pitchFamily="34" charset="0"/>
              </a:rPr>
            </a:br>
            <a:endParaRPr lang="en-US" dirty="0"/>
          </a:p>
        </p:txBody>
      </p:sp>
      <p:sp>
        <p:nvSpPr>
          <p:cNvPr id="4" name="Slide Number Placeholder 3">
            <a:extLst>
              <a:ext uri="{FF2B5EF4-FFF2-40B4-BE49-F238E27FC236}">
                <a16:creationId xmlns:a16="http://schemas.microsoft.com/office/drawing/2014/main" id="{E30FF786-1079-4CE0-B22E-1FAC229EC5E8}"/>
              </a:ext>
            </a:extLst>
          </p:cNvPr>
          <p:cNvSpPr>
            <a:spLocks noGrp="1"/>
          </p:cNvSpPr>
          <p:nvPr>
            <p:ph type="sldNum" sz="quarter" idx="12"/>
          </p:nvPr>
        </p:nvSpPr>
        <p:spPr/>
        <p:txBody>
          <a:bodyPr/>
          <a:lstStyle/>
          <a:p>
            <a:fld id="{52110876-1A90-47DF-8CC1-92F5C1F8B346}" type="slidenum">
              <a:rPr lang="es-CO" smtClean="0"/>
              <a:pPr/>
              <a:t>8</a:t>
            </a:fld>
            <a:endParaRPr lang="es-CO" dirty="0"/>
          </a:p>
        </p:txBody>
      </p:sp>
      <p:sp>
        <p:nvSpPr>
          <p:cNvPr id="13" name="Title 1">
            <a:extLst>
              <a:ext uri="{FF2B5EF4-FFF2-40B4-BE49-F238E27FC236}">
                <a16:creationId xmlns:a16="http://schemas.microsoft.com/office/drawing/2014/main" id="{BACA7CDF-AFF5-4511-A196-3C3CA50878F5}"/>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Control de ingeniería </a:t>
            </a:r>
            <a:r>
              <a:rPr lang="es-CO" sz="1800" dirty="0"/>
              <a:t>(1) </a:t>
            </a:r>
            <a:endParaRPr lang="es-CO" sz="1800" dirty="0">
              <a:latin typeface="Corbel" pitchFamily="34" charset="0"/>
            </a:endParaRPr>
          </a:p>
        </p:txBody>
      </p:sp>
    </p:spTree>
    <p:extLst>
      <p:ext uri="{BB962C8B-B14F-4D97-AF65-F5344CB8AC3E}">
        <p14:creationId xmlns:p14="http://schemas.microsoft.com/office/powerpoint/2010/main" val="76222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descr="ThreeMenAndAPlank0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8" name="AutoShape 7"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6389" name="AutoShape 9" descr="SafetyHelm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n-US" dirty="0"/>
          </a:p>
        </p:txBody>
      </p:sp>
      <p:sp>
        <p:nvSpPr>
          <p:cNvPr id="11" name="Content Placeholder 1">
            <a:extLst>
              <a:ext uri="{FF2B5EF4-FFF2-40B4-BE49-F238E27FC236}">
                <a16:creationId xmlns:a16="http://schemas.microsoft.com/office/drawing/2014/main" id="{B971EB4B-4ED6-4C79-BB8B-521FDBBB4227}"/>
              </a:ext>
            </a:extLst>
          </p:cNvPr>
          <p:cNvSpPr txBox="1">
            <a:spLocks/>
          </p:cNvSpPr>
          <p:nvPr/>
        </p:nvSpPr>
        <p:spPr>
          <a:xfrm>
            <a:off x="805191" y="5152277"/>
            <a:ext cx="7696200" cy="4498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CO" sz="2200" dirty="0"/>
              <a:t> </a:t>
            </a:r>
            <a:r>
              <a:rPr lang="es-CO" sz="2200" b="1" dirty="0"/>
              <a:t>Sin control de polvo 		vs                      Control de polvo</a:t>
            </a:r>
            <a:endParaRPr lang="es-CO" b="1" dirty="0"/>
          </a:p>
        </p:txBody>
      </p:sp>
      <p:pic>
        <p:nvPicPr>
          <p:cNvPr id="2" name="Picture 1" descr="dry cutting">
            <a:extLst>
              <a:ext uri="{FF2B5EF4-FFF2-40B4-BE49-F238E27FC236}">
                <a16:creationId xmlns:a16="http://schemas.microsoft.com/office/drawing/2014/main" id="{C0B9AFA9-B8F8-43ED-B238-8C8E706D6A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2380344"/>
            <a:ext cx="3845843" cy="2734926"/>
          </a:xfrm>
          <a:prstGeom prst="rect">
            <a:avLst/>
          </a:prstGeom>
        </p:spPr>
      </p:pic>
      <p:pic>
        <p:nvPicPr>
          <p:cNvPr id="3" name="Picture 2" descr="dust control">
            <a:extLst>
              <a:ext uri="{FF2B5EF4-FFF2-40B4-BE49-F238E27FC236}">
                <a16:creationId xmlns:a16="http://schemas.microsoft.com/office/drawing/2014/main" id="{12F9C875-142B-4D9B-B2F9-4BE16EC96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1138" y="2380344"/>
            <a:ext cx="3816243" cy="2771933"/>
          </a:xfrm>
          <a:prstGeom prst="rect">
            <a:avLst/>
          </a:prstGeom>
        </p:spPr>
      </p:pic>
      <p:sp>
        <p:nvSpPr>
          <p:cNvPr id="5" name="Title 4" hidden="1"/>
          <p:cNvSpPr>
            <a:spLocks noGrp="1"/>
          </p:cNvSpPr>
          <p:nvPr>
            <p:ph type="title"/>
          </p:nvPr>
        </p:nvSpPr>
        <p:spPr>
          <a:xfrm>
            <a:off x="457200" y="167062"/>
            <a:ext cx="8229600" cy="1143000"/>
          </a:xfrm>
        </p:spPr>
        <p:txBody>
          <a:bodyPr>
            <a:normAutofit fontScale="90000"/>
          </a:bodyPr>
          <a:lstStyle/>
          <a:p>
            <a:r>
              <a:rPr lang="es-CO" dirty="0"/>
              <a:t>Control de ingeniería (2) </a:t>
            </a:r>
            <a:r>
              <a:rPr lang="es-CO" dirty="0">
                <a:latin typeface="Corbel" pitchFamily="34" charset="0"/>
              </a:rPr>
              <a:t/>
            </a:r>
            <a:br>
              <a:rPr lang="es-CO" dirty="0">
                <a:latin typeface="Corbel" pitchFamily="34" charset="0"/>
              </a:rPr>
            </a:br>
            <a:endParaRPr lang="en-US" dirty="0"/>
          </a:p>
        </p:txBody>
      </p:sp>
      <p:sp>
        <p:nvSpPr>
          <p:cNvPr id="4" name="Slide Number Placeholder 3">
            <a:extLst>
              <a:ext uri="{FF2B5EF4-FFF2-40B4-BE49-F238E27FC236}">
                <a16:creationId xmlns:a16="http://schemas.microsoft.com/office/drawing/2014/main" id="{D0D7521E-AF24-49F3-84EE-81C95743F5AF}"/>
              </a:ext>
            </a:extLst>
          </p:cNvPr>
          <p:cNvSpPr>
            <a:spLocks noGrp="1"/>
          </p:cNvSpPr>
          <p:nvPr>
            <p:ph type="sldNum" sz="quarter" idx="12"/>
          </p:nvPr>
        </p:nvSpPr>
        <p:spPr/>
        <p:txBody>
          <a:bodyPr/>
          <a:lstStyle/>
          <a:p>
            <a:fld id="{52110876-1A90-47DF-8CC1-92F5C1F8B346}" type="slidenum">
              <a:rPr lang="es-CO" smtClean="0"/>
              <a:pPr/>
              <a:t>9</a:t>
            </a:fld>
            <a:endParaRPr lang="es-CO" dirty="0"/>
          </a:p>
        </p:txBody>
      </p:sp>
      <p:sp>
        <p:nvSpPr>
          <p:cNvPr id="12" name="Title 1">
            <a:extLst>
              <a:ext uri="{FF2B5EF4-FFF2-40B4-BE49-F238E27FC236}">
                <a16:creationId xmlns:a16="http://schemas.microsoft.com/office/drawing/2014/main" id="{06032B94-CB5B-48EC-95CD-78220EBC053A}"/>
              </a:ext>
            </a:extLst>
          </p:cNvPr>
          <p:cNvSpPr txBox="1">
            <a:spLocks/>
          </p:cNvSpPr>
          <p:nvPr/>
        </p:nvSpPr>
        <p:spPr bwMode="auto">
          <a:xfrm>
            <a:off x="0" y="433953"/>
            <a:ext cx="9144000" cy="785247"/>
          </a:xfrm>
          <a:prstGeom prst="rect">
            <a:avLst/>
          </a:prstGeom>
          <a:solidFill>
            <a:schemeClr val="tx2">
              <a:lumMod val="75000"/>
            </a:schemeClr>
          </a:solidFill>
          <a:ln w="9525">
            <a:solidFill>
              <a:schemeClr val="tx2">
                <a:lumMod val="75000"/>
              </a:schemeClr>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a:defRPr sz="2800">
                <a:solidFill>
                  <a:schemeClr val="bg1"/>
                </a:solidFill>
                <a:latin typeface="+mj-lt"/>
                <a:ea typeface="+mj-ea"/>
                <a:cs typeface="+mj-cs"/>
              </a:defRPr>
            </a:lvl1pPr>
          </a:lstStyle>
          <a:p>
            <a:pPr lvl="0">
              <a:defRPr/>
            </a:pPr>
            <a:r>
              <a:rPr lang="es-CO" dirty="0"/>
              <a:t>Control de ingeniería (2) </a:t>
            </a:r>
            <a:endParaRPr lang="es-CO" dirty="0">
              <a:latin typeface="Corbel" pitchFamily="34" charset="0"/>
            </a:endParaRPr>
          </a:p>
        </p:txBody>
      </p:sp>
    </p:spTree>
    <p:extLst>
      <p:ext uri="{BB962C8B-B14F-4D97-AF65-F5344CB8AC3E}">
        <p14:creationId xmlns:p14="http://schemas.microsoft.com/office/powerpoint/2010/main" val="1328665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4315</Words>
  <Application>Microsoft Office PowerPoint</Application>
  <PresentationFormat>On-screen Show (4:3)</PresentationFormat>
  <Paragraphs>380</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inherit</vt:lpstr>
      <vt:lpstr>Wingdings</vt:lpstr>
      <vt:lpstr>Office Theme</vt:lpstr>
      <vt:lpstr>Controlando los Peligros de la sílice</vt:lpstr>
      <vt:lpstr>Aviso de exención de responsabilidad </vt:lpstr>
      <vt:lpstr>Controlando los Peligros de la sílice </vt:lpstr>
      <vt:lpstr>Controlando los Peligros de la sílice(1) </vt:lpstr>
      <vt:lpstr>Eliminación  </vt:lpstr>
      <vt:lpstr>Sustitución  </vt:lpstr>
      <vt:lpstr>Controles de ingeniería para reducir los niveles de polvo de sílice</vt:lpstr>
      <vt:lpstr>Control de ingeniería (1)  </vt:lpstr>
      <vt:lpstr>Control de ingeniería (2)  </vt:lpstr>
      <vt:lpstr>Servicio de limpieza  </vt:lpstr>
      <vt:lpstr>Controles administrativos (1)  </vt:lpstr>
      <vt:lpstr>Controles administrativos (2)  </vt:lpstr>
      <vt:lpstr>Equipo de protección personal EPP </vt:lpstr>
      <vt:lpstr>Programa de protección respiratoria </vt:lpstr>
      <vt:lpstr>Respiradores </vt:lpstr>
      <vt:lpstr>Respiradores purificadores de aire (1) </vt:lpstr>
      <vt:lpstr>Respiradores purificadores de aire (2) </vt:lpstr>
      <vt:lpstr>Respiradores purificadores de aire (3) </vt:lpstr>
      <vt:lpstr>Respiradores purificadores de aire (4) </vt:lpstr>
      <vt:lpstr>Respiradores de suministro de atmósfera </vt:lpstr>
      <vt:lpstr>Factor de protección asignado (APF) (1) </vt:lpstr>
      <vt:lpstr>Factor de protección asignado (APF) (2) </vt:lpstr>
      <vt:lpstr>Factor de protección asignado (APF) (3) </vt:lpstr>
      <vt:lpstr>Eligiendo el respirador correcto </vt:lpstr>
      <vt:lpstr>Entrenamiento para el uso de respirador </vt:lpstr>
      <vt:lpstr>Preguntas de revisión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2020-04-22T19:19:12Z</dcterms:created>
  <dcterms:modified xsi:type="dcterms:W3CDTF">2020-04-22T19:27:09Z</dcterms:modified>
</cp:coreProperties>
</file>