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876" r:id="rId1"/>
  </p:sldMasterIdLst>
  <p:notesMasterIdLst>
    <p:notesMasterId r:id="rId25"/>
  </p:notesMasterIdLst>
  <p:handoutMasterIdLst>
    <p:handoutMasterId r:id="rId26"/>
  </p:handoutMasterIdLst>
  <p:sldIdLst>
    <p:sldId id="256" r:id="rId2"/>
    <p:sldId id="709" r:id="rId3"/>
    <p:sldId id="261" r:id="rId4"/>
    <p:sldId id="689" r:id="rId5"/>
    <p:sldId id="690" r:id="rId6"/>
    <p:sldId id="691" r:id="rId7"/>
    <p:sldId id="692" r:id="rId8"/>
    <p:sldId id="693" r:id="rId9"/>
    <p:sldId id="694" r:id="rId10"/>
    <p:sldId id="695" r:id="rId11"/>
    <p:sldId id="696" r:id="rId12"/>
    <p:sldId id="697" r:id="rId13"/>
    <p:sldId id="698" r:id="rId14"/>
    <p:sldId id="699" r:id="rId15"/>
    <p:sldId id="700" r:id="rId16"/>
    <p:sldId id="701" r:id="rId17"/>
    <p:sldId id="702" r:id="rId18"/>
    <p:sldId id="703" r:id="rId19"/>
    <p:sldId id="704" r:id="rId20"/>
    <p:sldId id="711" r:id="rId21"/>
    <p:sldId id="712" r:id="rId22"/>
    <p:sldId id="713" r:id="rId23"/>
    <p:sldId id="707" r:id="rId24"/>
  </p:sldIdLst>
  <p:sldSz cx="9144000" cy="6858000" type="screen4x3"/>
  <p:notesSz cx="6997700" cy="92837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B8"/>
    <a:srgbClr val="69008A"/>
    <a:srgbClr val="410F77"/>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32" autoAdjust="0"/>
    <p:restoredTop sz="93945" autoAdjust="0"/>
  </p:normalViewPr>
  <p:slideViewPr>
    <p:cSldViewPr>
      <p:cViewPr varScale="1">
        <p:scale>
          <a:sx n="67" d="100"/>
          <a:sy n="67" d="100"/>
        </p:scale>
        <p:origin x="1690"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658" cy="463546"/>
          </a:xfrm>
          <a:prstGeom prst="rect">
            <a:avLst/>
          </a:prstGeom>
        </p:spPr>
        <p:txBody>
          <a:bodyPr vert="horz" lIns="92153" tIns="46077" rIns="92153" bIns="46077" rtlCol="0"/>
          <a:lstStyle>
            <a:lvl1pPr algn="l">
              <a:defRPr sz="1200"/>
            </a:lvl1pPr>
          </a:lstStyle>
          <a:p>
            <a:pPr>
              <a:defRPr/>
            </a:pPr>
            <a:endParaRPr lang="en-US" dirty="0"/>
          </a:p>
        </p:txBody>
      </p:sp>
      <p:sp>
        <p:nvSpPr>
          <p:cNvPr id="3" name="Date Placeholder 2"/>
          <p:cNvSpPr>
            <a:spLocks noGrp="1"/>
          </p:cNvSpPr>
          <p:nvPr>
            <p:ph type="dt" sz="quarter" idx="1"/>
          </p:nvPr>
        </p:nvSpPr>
        <p:spPr>
          <a:xfrm>
            <a:off x="3963441" y="0"/>
            <a:ext cx="3032658" cy="463546"/>
          </a:xfrm>
          <a:prstGeom prst="rect">
            <a:avLst/>
          </a:prstGeom>
        </p:spPr>
        <p:txBody>
          <a:bodyPr vert="horz" lIns="92153" tIns="46077" rIns="92153" bIns="46077" rtlCol="0"/>
          <a:lstStyle>
            <a:lvl1pPr algn="r">
              <a:defRPr sz="1200"/>
            </a:lvl1pPr>
          </a:lstStyle>
          <a:p>
            <a:pPr>
              <a:defRPr/>
            </a:pPr>
            <a:fld id="{E156685C-AC8A-431E-957C-4DBA8EE1EF21}" type="datetimeFigureOut">
              <a:rPr lang="en-US"/>
              <a:pPr>
                <a:defRPr/>
              </a:pPr>
              <a:t>4/23/2020</a:t>
            </a:fld>
            <a:endParaRPr lang="en-US" dirty="0"/>
          </a:p>
        </p:txBody>
      </p:sp>
      <p:sp>
        <p:nvSpPr>
          <p:cNvPr id="4" name="Footer Placeholder 3"/>
          <p:cNvSpPr>
            <a:spLocks noGrp="1"/>
          </p:cNvSpPr>
          <p:nvPr>
            <p:ph type="ftr" sz="quarter" idx="2"/>
          </p:nvPr>
        </p:nvSpPr>
        <p:spPr>
          <a:xfrm>
            <a:off x="0" y="8818557"/>
            <a:ext cx="3032658" cy="463546"/>
          </a:xfrm>
          <a:prstGeom prst="rect">
            <a:avLst/>
          </a:prstGeom>
        </p:spPr>
        <p:txBody>
          <a:bodyPr vert="horz" lIns="92153" tIns="46077" rIns="92153" bIns="46077"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963441" y="8818557"/>
            <a:ext cx="3032658" cy="463546"/>
          </a:xfrm>
          <a:prstGeom prst="rect">
            <a:avLst/>
          </a:prstGeom>
        </p:spPr>
        <p:txBody>
          <a:bodyPr vert="horz" lIns="92153" tIns="46077" rIns="92153" bIns="46077" rtlCol="0" anchor="b"/>
          <a:lstStyle>
            <a:lvl1pPr algn="r">
              <a:defRPr sz="1200"/>
            </a:lvl1pPr>
          </a:lstStyle>
          <a:p>
            <a:pPr>
              <a:defRPr/>
            </a:pPr>
            <a:fld id="{2340777B-6DD1-4CA2-B44E-B5C2D84088CF}" type="slidenum">
              <a:rPr lang="en-US"/>
              <a:pPr>
                <a:defRPr/>
              </a:pPr>
              <a:t>‹#›</a:t>
            </a:fld>
            <a:endParaRPr lang="en-US" dirty="0"/>
          </a:p>
        </p:txBody>
      </p:sp>
    </p:spTree>
    <p:extLst>
      <p:ext uri="{BB962C8B-B14F-4D97-AF65-F5344CB8AC3E}">
        <p14:creationId xmlns:p14="http://schemas.microsoft.com/office/powerpoint/2010/main" val="22719695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658" cy="463546"/>
          </a:xfrm>
          <a:prstGeom prst="rect">
            <a:avLst/>
          </a:prstGeom>
        </p:spPr>
        <p:txBody>
          <a:bodyPr vert="horz" lIns="92153" tIns="46077" rIns="92153" bIns="46077" rtlCol="0"/>
          <a:lstStyle>
            <a:lvl1pPr algn="l">
              <a:defRPr sz="1200" smtClean="0"/>
            </a:lvl1pPr>
          </a:lstStyle>
          <a:p>
            <a:pPr>
              <a:defRPr/>
            </a:pPr>
            <a:endParaRPr lang="en-US" dirty="0"/>
          </a:p>
        </p:txBody>
      </p:sp>
      <p:sp>
        <p:nvSpPr>
          <p:cNvPr id="3" name="Date Placeholder 2"/>
          <p:cNvSpPr>
            <a:spLocks noGrp="1"/>
          </p:cNvSpPr>
          <p:nvPr>
            <p:ph type="dt" idx="1"/>
          </p:nvPr>
        </p:nvSpPr>
        <p:spPr>
          <a:xfrm>
            <a:off x="3963441" y="0"/>
            <a:ext cx="3032658" cy="463546"/>
          </a:xfrm>
          <a:prstGeom prst="rect">
            <a:avLst/>
          </a:prstGeom>
        </p:spPr>
        <p:txBody>
          <a:bodyPr vert="horz" lIns="92153" tIns="46077" rIns="92153" bIns="46077" rtlCol="0"/>
          <a:lstStyle>
            <a:lvl1pPr algn="r">
              <a:defRPr sz="1200" smtClean="0"/>
            </a:lvl1pPr>
          </a:lstStyle>
          <a:p>
            <a:pPr>
              <a:defRPr/>
            </a:pPr>
            <a:fld id="{B41E18A8-C745-4D5D-9242-CF28BD21BAF4}" type="datetimeFigureOut">
              <a:rPr lang="en-US"/>
              <a:pPr>
                <a:defRPr/>
              </a:pPr>
              <a:t>4/23/2020</a:t>
            </a:fld>
            <a:endParaRPr lang="en-US" dirty="0"/>
          </a:p>
        </p:txBody>
      </p:sp>
      <p:sp>
        <p:nvSpPr>
          <p:cNvPr id="4" name="Slide Image Placeholder 3"/>
          <p:cNvSpPr>
            <a:spLocks noGrp="1" noRot="1" noChangeAspect="1"/>
          </p:cNvSpPr>
          <p:nvPr>
            <p:ph type="sldImg" idx="2"/>
          </p:nvPr>
        </p:nvSpPr>
        <p:spPr>
          <a:xfrm>
            <a:off x="1177925" y="696913"/>
            <a:ext cx="4641850" cy="3481387"/>
          </a:xfrm>
          <a:prstGeom prst="rect">
            <a:avLst/>
          </a:prstGeom>
          <a:noFill/>
          <a:ln w="12700">
            <a:solidFill>
              <a:prstClr val="black"/>
            </a:solidFill>
          </a:ln>
        </p:spPr>
        <p:txBody>
          <a:bodyPr vert="horz" lIns="92153" tIns="46077" rIns="92153" bIns="46077" rtlCol="0" anchor="ctr"/>
          <a:lstStyle/>
          <a:p>
            <a:pPr lvl="0"/>
            <a:endParaRPr lang="en-US" noProof="0" dirty="0" smtClean="0"/>
          </a:p>
        </p:txBody>
      </p:sp>
      <p:sp>
        <p:nvSpPr>
          <p:cNvPr id="5" name="Notes Placeholder 4"/>
          <p:cNvSpPr>
            <a:spLocks noGrp="1"/>
          </p:cNvSpPr>
          <p:nvPr>
            <p:ph type="body" sz="quarter" idx="3"/>
          </p:nvPr>
        </p:nvSpPr>
        <p:spPr>
          <a:xfrm>
            <a:off x="700092" y="4410078"/>
            <a:ext cx="5597519" cy="4176705"/>
          </a:xfrm>
          <a:prstGeom prst="rect">
            <a:avLst/>
          </a:prstGeom>
        </p:spPr>
        <p:txBody>
          <a:bodyPr vert="horz" lIns="92153" tIns="46077" rIns="92153" bIns="46077"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18557"/>
            <a:ext cx="3032658" cy="463546"/>
          </a:xfrm>
          <a:prstGeom prst="rect">
            <a:avLst/>
          </a:prstGeom>
        </p:spPr>
        <p:txBody>
          <a:bodyPr vert="horz" lIns="92153" tIns="46077" rIns="92153" bIns="46077" rtlCol="0" anchor="b"/>
          <a:lstStyle>
            <a:lvl1pPr algn="l">
              <a:defRPr sz="1200" smtClean="0"/>
            </a:lvl1pPr>
          </a:lstStyle>
          <a:p>
            <a:pPr>
              <a:defRPr/>
            </a:pPr>
            <a:endParaRPr lang="en-US" dirty="0"/>
          </a:p>
        </p:txBody>
      </p:sp>
      <p:sp>
        <p:nvSpPr>
          <p:cNvPr id="7" name="Slide Number Placeholder 6"/>
          <p:cNvSpPr>
            <a:spLocks noGrp="1"/>
          </p:cNvSpPr>
          <p:nvPr>
            <p:ph type="sldNum" sz="quarter" idx="5"/>
          </p:nvPr>
        </p:nvSpPr>
        <p:spPr>
          <a:xfrm>
            <a:off x="3963441" y="8818557"/>
            <a:ext cx="3032658" cy="463546"/>
          </a:xfrm>
          <a:prstGeom prst="rect">
            <a:avLst/>
          </a:prstGeom>
        </p:spPr>
        <p:txBody>
          <a:bodyPr vert="horz" lIns="92153" tIns="46077" rIns="92153" bIns="46077" rtlCol="0" anchor="b"/>
          <a:lstStyle>
            <a:lvl1pPr algn="r">
              <a:defRPr sz="1200" smtClean="0"/>
            </a:lvl1pPr>
          </a:lstStyle>
          <a:p>
            <a:pPr>
              <a:defRPr/>
            </a:pPr>
            <a:fld id="{77AF3BD4-FFBE-4E68-A431-EA81639D1CC8}" type="slidenum">
              <a:rPr lang="en-US"/>
              <a:pPr>
                <a:defRPr/>
              </a:pPr>
              <a:t>‹#›</a:t>
            </a:fld>
            <a:endParaRPr lang="en-US" dirty="0"/>
          </a:p>
        </p:txBody>
      </p:sp>
    </p:spTree>
    <p:extLst>
      <p:ext uri="{BB962C8B-B14F-4D97-AF65-F5344CB8AC3E}">
        <p14:creationId xmlns:p14="http://schemas.microsoft.com/office/powerpoint/2010/main" val="291681189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7AF3BD4-FFBE-4E68-A431-EA81639D1CC8}" type="slidenum">
              <a:rPr lang="en-US" smtClean="0"/>
              <a:pPr>
                <a:defRPr/>
              </a:pPr>
              <a:t>1</a:t>
            </a:fld>
            <a:endParaRPr lang="en-US" dirty="0"/>
          </a:p>
        </p:txBody>
      </p:sp>
    </p:spTree>
    <p:extLst>
      <p:ext uri="{BB962C8B-B14F-4D97-AF65-F5344CB8AC3E}">
        <p14:creationId xmlns:p14="http://schemas.microsoft.com/office/powerpoint/2010/main" val="10055949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7AF3BD4-FFBE-4E68-A431-EA81639D1CC8}" type="slidenum">
              <a:rPr lang="en-US" smtClean="0"/>
              <a:pPr>
                <a:defRPr/>
              </a:pPr>
              <a:t>16</a:t>
            </a:fld>
            <a:endParaRPr lang="en-US" dirty="0"/>
          </a:p>
        </p:txBody>
      </p:sp>
    </p:spTree>
    <p:extLst>
      <p:ext uri="{BB962C8B-B14F-4D97-AF65-F5344CB8AC3E}">
        <p14:creationId xmlns:p14="http://schemas.microsoft.com/office/powerpoint/2010/main" val="1865947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7AF3BD4-FFBE-4E68-A431-EA81639D1CC8}" type="slidenum">
              <a:rPr lang="en-US" smtClean="0"/>
              <a:pPr>
                <a:defRPr/>
              </a:pPr>
              <a:t>17</a:t>
            </a:fld>
            <a:endParaRPr lang="en-US" dirty="0"/>
          </a:p>
        </p:txBody>
      </p:sp>
    </p:spTree>
    <p:extLst>
      <p:ext uri="{BB962C8B-B14F-4D97-AF65-F5344CB8AC3E}">
        <p14:creationId xmlns:p14="http://schemas.microsoft.com/office/powerpoint/2010/main" val="20583099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7AF3BD4-FFBE-4E68-A431-EA81639D1CC8}" type="slidenum">
              <a:rPr lang="en-US" smtClean="0"/>
              <a:pPr>
                <a:defRPr/>
              </a:pPr>
              <a:t>18</a:t>
            </a:fld>
            <a:endParaRPr lang="en-US" dirty="0"/>
          </a:p>
        </p:txBody>
      </p:sp>
    </p:spTree>
    <p:extLst>
      <p:ext uri="{BB962C8B-B14F-4D97-AF65-F5344CB8AC3E}">
        <p14:creationId xmlns:p14="http://schemas.microsoft.com/office/powerpoint/2010/main" val="6903628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7AF3BD4-FFBE-4E68-A431-EA81639D1CC8}" type="slidenum">
              <a:rPr lang="en-US" smtClean="0"/>
              <a:pPr>
                <a:defRPr/>
              </a:pPr>
              <a:t>19</a:t>
            </a:fld>
            <a:endParaRPr lang="en-US" dirty="0"/>
          </a:p>
        </p:txBody>
      </p:sp>
    </p:spTree>
    <p:extLst>
      <p:ext uri="{BB962C8B-B14F-4D97-AF65-F5344CB8AC3E}">
        <p14:creationId xmlns:p14="http://schemas.microsoft.com/office/powerpoint/2010/main" val="17308599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7AF3BD4-FFBE-4E68-A431-EA81639D1CC8}" type="slidenum">
              <a:rPr lang="en-US" smtClean="0"/>
              <a:pPr>
                <a:defRPr/>
              </a:pPr>
              <a:t>23</a:t>
            </a:fld>
            <a:endParaRPr lang="en-US" dirty="0"/>
          </a:p>
        </p:txBody>
      </p:sp>
    </p:spTree>
    <p:extLst>
      <p:ext uri="{BB962C8B-B14F-4D97-AF65-F5344CB8AC3E}">
        <p14:creationId xmlns:p14="http://schemas.microsoft.com/office/powerpoint/2010/main" val="1861942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7AF3BD4-FFBE-4E68-A431-EA81639D1CC8}" type="slidenum">
              <a:rPr lang="en-US" smtClean="0"/>
              <a:pPr>
                <a:defRPr/>
              </a:pPr>
              <a:t>3</a:t>
            </a:fld>
            <a:endParaRPr lang="en-US" dirty="0"/>
          </a:p>
        </p:txBody>
      </p:sp>
    </p:spTree>
    <p:extLst>
      <p:ext uri="{BB962C8B-B14F-4D97-AF65-F5344CB8AC3E}">
        <p14:creationId xmlns:p14="http://schemas.microsoft.com/office/powerpoint/2010/main" val="1344707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7AF3BD4-FFBE-4E68-A431-EA81639D1CC8}" type="slidenum">
              <a:rPr lang="en-US" smtClean="0"/>
              <a:pPr>
                <a:defRPr/>
              </a:pPr>
              <a:t>8</a:t>
            </a:fld>
            <a:endParaRPr lang="en-US" dirty="0"/>
          </a:p>
        </p:txBody>
      </p:sp>
    </p:spTree>
    <p:extLst>
      <p:ext uri="{BB962C8B-B14F-4D97-AF65-F5344CB8AC3E}">
        <p14:creationId xmlns:p14="http://schemas.microsoft.com/office/powerpoint/2010/main" val="11462766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7AF3BD4-FFBE-4E68-A431-EA81639D1CC8}" type="slidenum">
              <a:rPr lang="en-US" smtClean="0"/>
              <a:pPr>
                <a:defRPr/>
              </a:pPr>
              <a:t>9</a:t>
            </a:fld>
            <a:endParaRPr lang="en-US" dirty="0"/>
          </a:p>
        </p:txBody>
      </p:sp>
    </p:spTree>
    <p:extLst>
      <p:ext uri="{BB962C8B-B14F-4D97-AF65-F5344CB8AC3E}">
        <p14:creationId xmlns:p14="http://schemas.microsoft.com/office/powerpoint/2010/main" val="206599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7AF3BD4-FFBE-4E68-A431-EA81639D1CC8}" type="slidenum">
              <a:rPr lang="en-US" smtClean="0"/>
              <a:pPr>
                <a:defRPr/>
              </a:pPr>
              <a:t>10</a:t>
            </a:fld>
            <a:endParaRPr lang="en-US" dirty="0"/>
          </a:p>
        </p:txBody>
      </p:sp>
    </p:spTree>
    <p:extLst>
      <p:ext uri="{BB962C8B-B14F-4D97-AF65-F5344CB8AC3E}">
        <p14:creationId xmlns:p14="http://schemas.microsoft.com/office/powerpoint/2010/main" val="6112154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7AF3BD4-FFBE-4E68-A431-EA81639D1CC8}" type="slidenum">
              <a:rPr lang="en-US" smtClean="0"/>
              <a:pPr>
                <a:defRPr/>
              </a:pPr>
              <a:t>11</a:t>
            </a:fld>
            <a:endParaRPr lang="en-US" dirty="0"/>
          </a:p>
        </p:txBody>
      </p:sp>
    </p:spTree>
    <p:extLst>
      <p:ext uri="{BB962C8B-B14F-4D97-AF65-F5344CB8AC3E}">
        <p14:creationId xmlns:p14="http://schemas.microsoft.com/office/powerpoint/2010/main" val="7987136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7AF3BD4-FFBE-4E68-A431-EA81639D1CC8}" type="slidenum">
              <a:rPr lang="en-US" smtClean="0"/>
              <a:pPr>
                <a:defRPr/>
              </a:pPr>
              <a:t>12</a:t>
            </a:fld>
            <a:endParaRPr lang="en-US" dirty="0"/>
          </a:p>
        </p:txBody>
      </p:sp>
    </p:spTree>
    <p:extLst>
      <p:ext uri="{BB962C8B-B14F-4D97-AF65-F5344CB8AC3E}">
        <p14:creationId xmlns:p14="http://schemas.microsoft.com/office/powerpoint/2010/main" val="16667703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7AF3BD4-FFBE-4E68-A431-EA81639D1CC8}" type="slidenum">
              <a:rPr lang="en-US" smtClean="0"/>
              <a:pPr>
                <a:defRPr/>
              </a:pPr>
              <a:t>13</a:t>
            </a:fld>
            <a:endParaRPr lang="en-US" dirty="0"/>
          </a:p>
        </p:txBody>
      </p:sp>
    </p:spTree>
    <p:extLst>
      <p:ext uri="{BB962C8B-B14F-4D97-AF65-F5344CB8AC3E}">
        <p14:creationId xmlns:p14="http://schemas.microsoft.com/office/powerpoint/2010/main" val="12952710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7AF3BD4-FFBE-4E68-A431-EA81639D1CC8}" type="slidenum">
              <a:rPr lang="en-US" smtClean="0"/>
              <a:pPr>
                <a:defRPr/>
              </a:pPr>
              <a:t>15</a:t>
            </a:fld>
            <a:endParaRPr lang="en-US" dirty="0"/>
          </a:p>
        </p:txBody>
      </p:sp>
    </p:spTree>
    <p:extLst>
      <p:ext uri="{BB962C8B-B14F-4D97-AF65-F5344CB8AC3E}">
        <p14:creationId xmlns:p14="http://schemas.microsoft.com/office/powerpoint/2010/main" val="809188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pPr>
              <a:defRPr/>
            </a:pPr>
            <a:fld id="{D62B8B42-2F3C-4EF5-A1E0-46F9E83F39A8}" type="datetime1">
              <a:rPr lang="en-US" smtClean="0"/>
              <a:t>4/23/2020</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pPr>
              <a:defRPr/>
            </a:pPr>
            <a:r>
              <a:rPr lang="en-US" dirty="0" smtClean="0"/>
              <a:t>New Mexico Direct Caregivers Coalition        All Rights Reserved©</a:t>
            </a:r>
            <a:endParaRPr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pPr>
              <a:defRPr/>
            </a:pPr>
            <a:fld id="{5B69ED0C-C8E8-4BBB-A235-28ACC7E09274}" type="slidenum">
              <a:rPr lang="en-US"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75EA223F-0CD5-48F8-B6DD-C8C1A36EAF48}" type="datetime1">
              <a:rPr lang="en-US" smtClean="0"/>
              <a:t>4/23/2020</a:t>
            </a:fld>
            <a:endParaRPr lang="en-US" dirty="0"/>
          </a:p>
        </p:txBody>
      </p:sp>
      <p:sp>
        <p:nvSpPr>
          <p:cNvPr id="5" name="Footer Placeholder 4"/>
          <p:cNvSpPr>
            <a:spLocks noGrp="1"/>
          </p:cNvSpPr>
          <p:nvPr>
            <p:ph type="ftr" sz="quarter" idx="11"/>
          </p:nvPr>
        </p:nvSpPr>
        <p:spPr/>
        <p:txBody>
          <a:bodyPr/>
          <a:lstStyle/>
          <a:p>
            <a:pPr>
              <a:defRPr/>
            </a:pPr>
            <a:r>
              <a:rPr lang="en-US" dirty="0" smtClean="0"/>
              <a:t>New Mexico Direct Caregivers Coalition        All Rights Reserved©</a:t>
            </a:r>
            <a:endParaRPr lang="en-US" dirty="0"/>
          </a:p>
        </p:txBody>
      </p:sp>
      <p:sp>
        <p:nvSpPr>
          <p:cNvPr id="6" name="Slide Number Placeholder 5"/>
          <p:cNvSpPr>
            <a:spLocks noGrp="1"/>
          </p:cNvSpPr>
          <p:nvPr>
            <p:ph type="sldNum" sz="quarter" idx="12"/>
          </p:nvPr>
        </p:nvSpPr>
        <p:spPr/>
        <p:txBody>
          <a:bodyPr/>
          <a:lstStyle/>
          <a:p>
            <a:pPr>
              <a:defRPr/>
            </a:pPr>
            <a:fld id="{451CA4AD-7161-4CA5-B55D-E3688F93EEBE}"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1297F53-8633-4C91-9014-B74533029BD2}" type="datetime1">
              <a:rPr lang="en-US" smtClean="0"/>
              <a:t>4/23/2020</a:t>
            </a:fld>
            <a:endParaRPr lang="en-US" dirty="0"/>
          </a:p>
        </p:txBody>
      </p:sp>
      <p:sp>
        <p:nvSpPr>
          <p:cNvPr id="5" name="Footer Placeholder 4"/>
          <p:cNvSpPr>
            <a:spLocks noGrp="1"/>
          </p:cNvSpPr>
          <p:nvPr>
            <p:ph type="ftr" sz="quarter" idx="11"/>
          </p:nvPr>
        </p:nvSpPr>
        <p:spPr/>
        <p:txBody>
          <a:bodyPr/>
          <a:lstStyle/>
          <a:p>
            <a:pPr>
              <a:defRPr/>
            </a:pPr>
            <a:r>
              <a:rPr lang="en-US" dirty="0" smtClean="0"/>
              <a:t>New Mexico Direct Caregivers Coalition        All Rights Reserved©</a:t>
            </a:r>
            <a:endParaRPr lang="en-US" dirty="0"/>
          </a:p>
        </p:txBody>
      </p:sp>
      <p:sp>
        <p:nvSpPr>
          <p:cNvPr id="6" name="Slide Number Placeholder 5"/>
          <p:cNvSpPr>
            <a:spLocks noGrp="1"/>
          </p:cNvSpPr>
          <p:nvPr>
            <p:ph type="sldNum" sz="quarter" idx="12"/>
          </p:nvPr>
        </p:nvSpPr>
        <p:spPr/>
        <p:txBody>
          <a:bodyPr/>
          <a:lstStyle/>
          <a:p>
            <a:pPr>
              <a:defRPr/>
            </a:pPr>
            <a:fld id="{8E5B1BB9-EBD3-4DF5-898F-DF07DBF8BD93}"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pPr>
              <a:defRPr/>
            </a:pPr>
            <a:fld id="{FF7BA875-EB59-475F-B102-36A3379E4283}" type="datetime1">
              <a:rPr lang="en-US" smtClean="0"/>
              <a:t>4/23/2020</a:t>
            </a:fld>
            <a:endParaRPr lang="en-US" dirty="0"/>
          </a:p>
        </p:txBody>
      </p:sp>
      <p:sp>
        <p:nvSpPr>
          <p:cNvPr id="9" name="Slide Number Placeholder 8"/>
          <p:cNvSpPr>
            <a:spLocks noGrp="1"/>
          </p:cNvSpPr>
          <p:nvPr>
            <p:ph type="sldNum" sz="quarter" idx="15"/>
          </p:nvPr>
        </p:nvSpPr>
        <p:spPr/>
        <p:txBody>
          <a:bodyPr rtlCol="0"/>
          <a:lstStyle/>
          <a:p>
            <a:pPr>
              <a:defRPr/>
            </a:pPr>
            <a:fld id="{1668CEF5-7C79-4465-B0CC-7380431FEEA7}" type="slidenum">
              <a:rPr lang="en-US" smtClean="0"/>
              <a:pPr>
                <a:defRPr/>
              </a:pPr>
              <a:t>‹#›</a:t>
            </a:fld>
            <a:endParaRPr lang="en-US" dirty="0"/>
          </a:p>
        </p:txBody>
      </p:sp>
      <p:sp>
        <p:nvSpPr>
          <p:cNvPr id="10" name="Footer Placeholder 9"/>
          <p:cNvSpPr>
            <a:spLocks noGrp="1"/>
          </p:cNvSpPr>
          <p:nvPr>
            <p:ph type="ftr" sz="quarter" idx="16"/>
          </p:nvPr>
        </p:nvSpPr>
        <p:spPr/>
        <p:txBody>
          <a:bodyPr rtlCol="0"/>
          <a:lstStyle/>
          <a:p>
            <a:pPr>
              <a:defRPr/>
            </a:pPr>
            <a:r>
              <a:rPr lang="en-US" dirty="0" smtClean="0"/>
              <a:t>New Mexico Direct Caregivers Coalition        All Rights Reserved©</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pPr>
              <a:defRPr/>
            </a:pPr>
            <a:fld id="{7E94DC4B-B7B7-438E-8BB8-203FFADBB0C2}" type="datetime1">
              <a:rPr lang="en-US" smtClean="0"/>
              <a:t>4/23/2020</a:t>
            </a:fld>
            <a:endParaRPr lang="en-US" dirty="0"/>
          </a:p>
        </p:txBody>
      </p:sp>
      <p:sp>
        <p:nvSpPr>
          <p:cNvPr id="5" name="Footer Placeholder 4"/>
          <p:cNvSpPr>
            <a:spLocks noGrp="1"/>
          </p:cNvSpPr>
          <p:nvPr>
            <p:ph type="ftr" sz="quarter" idx="11"/>
          </p:nvPr>
        </p:nvSpPr>
        <p:spPr bwMode="auto">
          <a:xfrm rot="5400000">
            <a:off x="7077456" y="4178808"/>
            <a:ext cx="3657600" cy="384048"/>
          </a:xfrm>
        </p:spPr>
        <p:txBody>
          <a:bodyPr/>
          <a:lstStyle/>
          <a:p>
            <a:pPr>
              <a:defRPr/>
            </a:pPr>
            <a:r>
              <a:rPr lang="en-US" dirty="0" smtClean="0"/>
              <a:t>New Mexico Direct Caregivers Coalition        All Rights Reserved©</a:t>
            </a:r>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340616" y="4928702"/>
            <a:ext cx="609600" cy="517524"/>
          </a:xfrm>
        </p:spPr>
        <p:txBody>
          <a:bodyPr/>
          <a:lstStyle/>
          <a:p>
            <a:pPr>
              <a:defRPr/>
            </a:pPr>
            <a:fld id="{0E7F0B73-6E58-44FB-997B-B8C890134536}"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78F3F585-B760-42E4-A4AA-7F6F8560EDB9}" type="datetime1">
              <a:rPr lang="en-US" smtClean="0"/>
              <a:t>4/23/2020</a:t>
            </a:fld>
            <a:endParaRPr lang="en-US" dirty="0"/>
          </a:p>
        </p:txBody>
      </p:sp>
      <p:sp>
        <p:nvSpPr>
          <p:cNvPr id="6" name="Footer Placeholder 5"/>
          <p:cNvSpPr>
            <a:spLocks noGrp="1"/>
          </p:cNvSpPr>
          <p:nvPr>
            <p:ph type="ftr" sz="quarter" idx="11"/>
          </p:nvPr>
        </p:nvSpPr>
        <p:spPr/>
        <p:txBody>
          <a:bodyPr/>
          <a:lstStyle/>
          <a:p>
            <a:pPr>
              <a:defRPr/>
            </a:pPr>
            <a:r>
              <a:rPr lang="en-US" dirty="0" smtClean="0"/>
              <a:t>New Mexico Direct Caregivers Coalition        All Rights Reserved©</a:t>
            </a:r>
            <a:endParaRPr lang="en-US" dirty="0"/>
          </a:p>
        </p:txBody>
      </p:sp>
      <p:sp>
        <p:nvSpPr>
          <p:cNvPr id="7" name="Slide Number Placeholder 6"/>
          <p:cNvSpPr>
            <a:spLocks noGrp="1"/>
          </p:cNvSpPr>
          <p:nvPr>
            <p:ph type="sldNum" sz="quarter" idx="12"/>
          </p:nvPr>
        </p:nvSpPr>
        <p:spPr/>
        <p:txBody>
          <a:bodyPr/>
          <a:lstStyle/>
          <a:p>
            <a:pPr>
              <a:defRPr/>
            </a:pPr>
            <a:fld id="{822578B3-48C7-464F-BED1-125DADAD34C8}" type="slidenum">
              <a:rPr lang="en-US" smtClean="0"/>
              <a:pPr>
                <a:defRPr/>
              </a:pPr>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a:defRPr/>
            </a:pPr>
            <a:fld id="{07BB5686-98B9-4FE1-960F-79ACE476A966}" type="datetime1">
              <a:rPr lang="en-US" smtClean="0"/>
              <a:t>4/23/2020</a:t>
            </a:fld>
            <a:endParaRPr lang="en-US" dirty="0"/>
          </a:p>
        </p:txBody>
      </p:sp>
      <p:sp>
        <p:nvSpPr>
          <p:cNvPr id="8" name="Footer Placeholder 7"/>
          <p:cNvSpPr>
            <a:spLocks noGrp="1"/>
          </p:cNvSpPr>
          <p:nvPr>
            <p:ph type="ftr" sz="quarter" idx="11"/>
          </p:nvPr>
        </p:nvSpPr>
        <p:spPr/>
        <p:txBody>
          <a:bodyPr/>
          <a:lstStyle/>
          <a:p>
            <a:pPr>
              <a:defRPr/>
            </a:pPr>
            <a:r>
              <a:rPr lang="en-US" dirty="0" smtClean="0"/>
              <a:t>New Mexico Direct Caregivers Coalition        All Rights Reserved©</a:t>
            </a:r>
            <a:endParaRPr lang="en-US" dirty="0"/>
          </a:p>
        </p:txBody>
      </p:sp>
      <p:sp>
        <p:nvSpPr>
          <p:cNvPr id="9" name="Slide Number Placeholder 8"/>
          <p:cNvSpPr>
            <a:spLocks noGrp="1"/>
          </p:cNvSpPr>
          <p:nvPr>
            <p:ph type="sldNum" sz="quarter" idx="12"/>
          </p:nvPr>
        </p:nvSpPr>
        <p:spPr/>
        <p:txBody>
          <a:bodyPr/>
          <a:lstStyle/>
          <a:p>
            <a:pPr>
              <a:defRPr/>
            </a:pPr>
            <a:fld id="{83FB39A5-67E1-4663-95C9-2AE190AA0318}" type="slidenum">
              <a:rPr lang="en-US" smtClean="0"/>
              <a:pPr>
                <a:defRPr/>
              </a:pPr>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pPr>
              <a:defRPr/>
            </a:pPr>
            <a:fld id="{C4DF586F-BB3A-4FA9-B986-3FD071E560B4}" type="datetime1">
              <a:rPr lang="en-US" smtClean="0"/>
              <a:t>4/23/2020</a:t>
            </a:fld>
            <a:endParaRPr lang="en-US" dirty="0"/>
          </a:p>
        </p:txBody>
      </p:sp>
      <p:sp>
        <p:nvSpPr>
          <p:cNvPr id="7" name="Slide Number Placeholder 6"/>
          <p:cNvSpPr>
            <a:spLocks noGrp="1"/>
          </p:cNvSpPr>
          <p:nvPr>
            <p:ph type="sldNum" sz="quarter" idx="11"/>
          </p:nvPr>
        </p:nvSpPr>
        <p:spPr/>
        <p:txBody>
          <a:bodyPr rtlCol="0"/>
          <a:lstStyle/>
          <a:p>
            <a:pPr>
              <a:defRPr/>
            </a:pPr>
            <a:fld id="{34235F87-B7D1-49AD-9E95-49BAC215441C}" type="slidenum">
              <a:rPr lang="en-US" smtClean="0"/>
              <a:pPr>
                <a:defRPr/>
              </a:pPr>
              <a:t>‹#›</a:t>
            </a:fld>
            <a:endParaRPr lang="en-US" dirty="0"/>
          </a:p>
        </p:txBody>
      </p:sp>
      <p:sp>
        <p:nvSpPr>
          <p:cNvPr id="8" name="Footer Placeholder 7"/>
          <p:cNvSpPr>
            <a:spLocks noGrp="1"/>
          </p:cNvSpPr>
          <p:nvPr>
            <p:ph type="ftr" sz="quarter" idx="12"/>
          </p:nvPr>
        </p:nvSpPr>
        <p:spPr/>
        <p:txBody>
          <a:bodyPr rtlCol="0"/>
          <a:lstStyle/>
          <a:p>
            <a:pPr>
              <a:defRPr/>
            </a:pPr>
            <a:r>
              <a:rPr lang="en-US" dirty="0" smtClean="0"/>
              <a:t>New Mexico Direct Caregivers Coalition        All Rights Reserved©</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3985489-7B67-4D18-A3A2-9FC18096AA3E}" type="datetime1">
              <a:rPr lang="en-US" smtClean="0"/>
              <a:t>4/23/2020</a:t>
            </a:fld>
            <a:endParaRPr lang="en-US" dirty="0"/>
          </a:p>
        </p:txBody>
      </p:sp>
      <p:sp>
        <p:nvSpPr>
          <p:cNvPr id="3" name="Footer Placeholder 2"/>
          <p:cNvSpPr>
            <a:spLocks noGrp="1"/>
          </p:cNvSpPr>
          <p:nvPr>
            <p:ph type="ftr" sz="quarter" idx="11"/>
          </p:nvPr>
        </p:nvSpPr>
        <p:spPr/>
        <p:txBody>
          <a:bodyPr/>
          <a:lstStyle/>
          <a:p>
            <a:pPr>
              <a:defRPr/>
            </a:pPr>
            <a:r>
              <a:rPr lang="en-US" dirty="0" smtClean="0"/>
              <a:t>New Mexico Direct Caregivers Coalition        All Rights Reserved©</a:t>
            </a:r>
            <a:endParaRPr lang="en-US" dirty="0"/>
          </a:p>
        </p:txBody>
      </p:sp>
      <p:sp>
        <p:nvSpPr>
          <p:cNvPr id="4" name="Slide Number Placeholder 3"/>
          <p:cNvSpPr>
            <a:spLocks noGrp="1"/>
          </p:cNvSpPr>
          <p:nvPr>
            <p:ph type="sldNum" sz="quarter" idx="12"/>
          </p:nvPr>
        </p:nvSpPr>
        <p:spPr/>
        <p:txBody>
          <a:bodyPr/>
          <a:lstStyle/>
          <a:p>
            <a:pPr>
              <a:defRPr/>
            </a:pPr>
            <a:fld id="{F690057D-E9EF-42BA-8821-55FDE9246612}"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pPr>
              <a:defRPr/>
            </a:pPr>
            <a:fld id="{A25D78B0-83AF-431C-A168-D108C35A3974}" type="datetime1">
              <a:rPr lang="en-US" smtClean="0"/>
              <a:t>4/23/2020</a:t>
            </a:fld>
            <a:endParaRPr lang="en-US" dirty="0"/>
          </a:p>
        </p:txBody>
      </p:sp>
      <p:sp>
        <p:nvSpPr>
          <p:cNvPr id="22" name="Slide Number Placeholder 21"/>
          <p:cNvSpPr>
            <a:spLocks noGrp="1"/>
          </p:cNvSpPr>
          <p:nvPr>
            <p:ph type="sldNum" sz="quarter" idx="15"/>
          </p:nvPr>
        </p:nvSpPr>
        <p:spPr/>
        <p:txBody>
          <a:bodyPr rtlCol="0"/>
          <a:lstStyle/>
          <a:p>
            <a:pPr>
              <a:defRPr/>
            </a:pPr>
            <a:fld id="{912A8D56-C82C-4B24-927D-1459E5B921CF}" type="slidenum">
              <a:rPr lang="en-US" smtClean="0"/>
              <a:pPr>
                <a:defRPr/>
              </a:pPr>
              <a:t>‹#›</a:t>
            </a:fld>
            <a:endParaRPr lang="en-US" dirty="0"/>
          </a:p>
        </p:txBody>
      </p:sp>
      <p:sp>
        <p:nvSpPr>
          <p:cNvPr id="23" name="Footer Placeholder 22"/>
          <p:cNvSpPr>
            <a:spLocks noGrp="1"/>
          </p:cNvSpPr>
          <p:nvPr>
            <p:ph type="ftr" sz="quarter" idx="16"/>
          </p:nvPr>
        </p:nvSpPr>
        <p:spPr/>
        <p:txBody>
          <a:bodyPr rtlCol="0"/>
          <a:lstStyle/>
          <a:p>
            <a:pPr>
              <a:defRPr/>
            </a:pPr>
            <a:r>
              <a:rPr lang="en-US" dirty="0" smtClean="0"/>
              <a:t>New Mexico Direct Caregivers Coalition        All Rights Reserved©</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defRPr/>
            </a:pPr>
            <a:fld id="{A46A7A08-5CEA-4204-922A-F3B4A63DBFDC}" type="datetime1">
              <a:rPr lang="en-US" smtClean="0"/>
              <a:t>4/23/2020</a:t>
            </a:fld>
            <a:endParaRPr lang="en-US" dirty="0"/>
          </a:p>
        </p:txBody>
      </p:sp>
      <p:sp>
        <p:nvSpPr>
          <p:cNvPr id="18" name="Slide Number Placeholder 17"/>
          <p:cNvSpPr>
            <a:spLocks noGrp="1"/>
          </p:cNvSpPr>
          <p:nvPr>
            <p:ph type="sldNum" sz="quarter" idx="11"/>
          </p:nvPr>
        </p:nvSpPr>
        <p:spPr/>
        <p:txBody>
          <a:bodyPr rtlCol="0"/>
          <a:lstStyle/>
          <a:p>
            <a:pPr>
              <a:defRPr/>
            </a:pPr>
            <a:fld id="{85884D56-A577-499F-8BE4-4E8A20DA6FF7}" type="slidenum">
              <a:rPr lang="en-US" smtClean="0"/>
              <a:pPr>
                <a:defRPr/>
              </a:pPr>
              <a:t>‹#›</a:t>
            </a:fld>
            <a:endParaRPr lang="en-US" dirty="0"/>
          </a:p>
        </p:txBody>
      </p:sp>
      <p:sp>
        <p:nvSpPr>
          <p:cNvPr id="21" name="Footer Placeholder 20"/>
          <p:cNvSpPr>
            <a:spLocks noGrp="1"/>
          </p:cNvSpPr>
          <p:nvPr>
            <p:ph type="ftr" sz="quarter" idx="12"/>
          </p:nvPr>
        </p:nvSpPr>
        <p:spPr/>
        <p:txBody>
          <a:bodyPr rtlCol="0"/>
          <a:lstStyle/>
          <a:p>
            <a:pPr>
              <a:defRPr/>
            </a:pPr>
            <a:r>
              <a:rPr lang="en-US" dirty="0" smtClean="0"/>
              <a:t>New Mexico Direct Caregivers Coalition        All Rights Reserved©</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defRPr/>
            </a:pPr>
            <a:fld id="{59319109-49B0-4C45-B50D-A6254422ED18}" type="datetime1">
              <a:rPr lang="en-US" smtClean="0"/>
              <a:t>4/23/2020</a:t>
            </a:fld>
            <a:endParaRPr lang="en-US"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defRPr/>
            </a:pPr>
            <a:r>
              <a:rPr lang="en-US" dirty="0" smtClean="0"/>
              <a:t>New Mexico Direct Caregivers Coalition        All Rights Reserved©</a:t>
            </a:r>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defRPr/>
            </a:pPr>
            <a:fld id="{728428CC-3210-4767-9875-375C5A229CC9}"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87830" y="1066800"/>
            <a:ext cx="7456170" cy="3810000"/>
          </a:xfrm>
        </p:spPr>
        <p:txBody>
          <a:bodyPr rtlCol="0">
            <a:normAutofit fontScale="90000"/>
          </a:bodyPr>
          <a:lstStyle/>
          <a:p>
            <a:pPr lvl="0"/>
            <a:r>
              <a:rPr lang="en-US" sz="4800" dirty="0" smtClean="0">
                <a:solidFill>
                  <a:srgbClr val="0070C0"/>
                </a:solidFill>
              </a:rPr>
              <a:t>Health and Safety for Caregivers: </a:t>
            </a:r>
            <a:br>
              <a:rPr lang="en-US" sz="4800" dirty="0" smtClean="0">
                <a:solidFill>
                  <a:srgbClr val="0070C0"/>
                </a:solidFill>
              </a:rPr>
            </a:br>
            <a:r>
              <a:rPr lang="en-US" sz="4800" dirty="0" smtClean="0">
                <a:solidFill>
                  <a:srgbClr val="0070C0"/>
                </a:solidFill>
              </a:rPr>
              <a:t>	- </a:t>
            </a:r>
            <a:r>
              <a:rPr lang="en-US" sz="2700" dirty="0" smtClean="0"/>
              <a:t>Kitchen </a:t>
            </a:r>
            <a:r>
              <a:rPr lang="en-US" sz="2700" dirty="0"/>
              <a:t>and Bathroom Chemical </a:t>
            </a:r>
            <a:r>
              <a:rPr lang="en-US" sz="2700" dirty="0" smtClean="0"/>
              <a:t>		    Hazards</a:t>
            </a:r>
            <a:r>
              <a:rPr lang="en-US" sz="2700" dirty="0"/>
              <a:t/>
            </a:r>
            <a:br>
              <a:rPr lang="en-US" sz="2700" dirty="0"/>
            </a:br>
            <a:r>
              <a:rPr lang="en-US" sz="2700" dirty="0" smtClean="0"/>
              <a:t>	</a:t>
            </a:r>
            <a:r>
              <a:rPr lang="en-US" sz="4000" dirty="0" smtClean="0">
                <a:solidFill>
                  <a:srgbClr val="005CB8"/>
                </a:solidFill>
              </a:rPr>
              <a:t>-</a:t>
            </a:r>
            <a:r>
              <a:rPr lang="en-US" sz="2700" dirty="0" smtClean="0"/>
              <a:t> </a:t>
            </a:r>
            <a:r>
              <a:rPr lang="en-US" sz="2700" dirty="0" smtClean="0"/>
              <a:t> </a:t>
            </a:r>
            <a:r>
              <a:rPr lang="en-US" sz="2700" dirty="0" smtClean="0"/>
              <a:t>Introduction </a:t>
            </a:r>
            <a:r>
              <a:rPr lang="en-US" sz="2700" dirty="0"/>
              <a:t>to OSHA</a:t>
            </a:r>
            <a:r>
              <a:rPr lang="en-US" sz="3200" dirty="0"/>
              <a:t/>
            </a:r>
            <a:br>
              <a:rPr lang="en-US" sz="3200" dirty="0"/>
            </a:br>
            <a:endParaRPr lang="en-US" sz="3600" dirty="0" smtClean="0">
              <a:solidFill>
                <a:srgbClr val="0070C0"/>
              </a:solidFill>
            </a:endParaRPr>
          </a:p>
        </p:txBody>
      </p:sp>
      <p:sp>
        <p:nvSpPr>
          <p:cNvPr id="3" name="TextBox 2"/>
          <p:cNvSpPr txBox="1"/>
          <p:nvPr/>
        </p:nvSpPr>
        <p:spPr>
          <a:xfrm>
            <a:off x="1981200" y="5791200"/>
            <a:ext cx="6858000" cy="830997"/>
          </a:xfrm>
          <a:prstGeom prst="rect">
            <a:avLst/>
          </a:prstGeom>
          <a:noFill/>
        </p:spPr>
        <p:txBody>
          <a:bodyPr wrap="square" rtlCol="0">
            <a:spAutoFit/>
          </a:bodyPr>
          <a:lstStyle/>
          <a:p>
            <a:r>
              <a:rPr lang="en-US" sz="1200" dirty="0">
                <a:latin typeface="Georgia" panose="02040502050405020303" pitchFamily="18" charset="0"/>
                <a:ea typeface="Calibri" panose="020F0502020204030204" pitchFamily="34" charset="0"/>
                <a:cs typeface="Times New Roman" panose="02020603050405020304" pitchFamily="18" charset="0"/>
              </a:rPr>
              <a:t>This material was produced under grant number </a:t>
            </a:r>
            <a:r>
              <a:rPr lang="en-US" sz="1200" i="1" dirty="0">
                <a:solidFill>
                  <a:srgbClr val="000000"/>
                </a:solidFill>
                <a:latin typeface="Georgia" panose="02040502050405020303" pitchFamily="18" charset="0"/>
                <a:ea typeface="Times New Roman" panose="02020603050405020304" pitchFamily="18" charset="0"/>
                <a:cs typeface="Times New Roman" panose="02020603050405020304" pitchFamily="18" charset="0"/>
              </a:rPr>
              <a:t>SH-31223-SH7 </a:t>
            </a:r>
            <a:r>
              <a:rPr lang="en-US" sz="1200" dirty="0">
                <a:latin typeface="Georgia" panose="02040502050405020303" pitchFamily="18" charset="0"/>
                <a:ea typeface="Calibri" panose="020F0502020204030204" pitchFamily="34" charset="0"/>
                <a:cs typeface="Times New Roman" panose="02020603050405020304" pitchFamily="18" charset="0"/>
              </a:rPr>
              <a:t>from the Occupational Safety and Health Administration, U.S. Department of Labor. It does not necessarily reflect the views or policies of the U.S. Department of Labor, nor does its mention of trade names, commercial products, or organizations imply endorsement by the U. S. Government.</a:t>
            </a:r>
            <a:endParaRPr lang="en-US" sz="1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C:\Users\A.rodriguez\Downloads\cleaners_sketch_03 (2).jpg" title="Drawing - cleaner "/>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83120" y="4348163"/>
            <a:ext cx="4314825" cy="2509838"/>
          </a:xfrm>
          <a:prstGeom prst="rect">
            <a:avLst/>
          </a:prstGeom>
          <a:noFill/>
          <a:ln>
            <a:noFill/>
          </a:ln>
        </p:spPr>
      </p:pic>
      <p:sp>
        <p:nvSpPr>
          <p:cNvPr id="3" name="Content Placeholder 2"/>
          <p:cNvSpPr>
            <a:spLocks noGrp="1"/>
          </p:cNvSpPr>
          <p:nvPr>
            <p:ph sz="quarter" idx="1"/>
          </p:nvPr>
        </p:nvSpPr>
        <p:spPr>
          <a:xfrm>
            <a:off x="228600" y="1447800"/>
            <a:ext cx="8458200" cy="5181600"/>
          </a:xfrm>
        </p:spPr>
        <p:txBody>
          <a:bodyPr rtlCol="0">
            <a:normAutofit/>
          </a:bodyPr>
          <a:lstStyle/>
          <a:p>
            <a:pPr marL="0" indent="0">
              <a:buNone/>
            </a:pPr>
            <a:r>
              <a:rPr lang="en-US" u="sng" dirty="0"/>
              <a:t>Eye Exposures</a:t>
            </a:r>
            <a:endParaRPr lang="en-US" sz="2000" dirty="0"/>
          </a:p>
          <a:p>
            <a:pPr marL="0" indent="0">
              <a:buNone/>
            </a:pPr>
            <a:endParaRPr lang="en-US" sz="2000" dirty="0"/>
          </a:p>
          <a:p>
            <a:r>
              <a:rPr lang="en-US" dirty="0"/>
              <a:t>You may get red, itching, burning, or watery eyes </a:t>
            </a:r>
            <a:endParaRPr lang="en-US" dirty="0" smtClean="0"/>
          </a:p>
          <a:p>
            <a:pPr marL="0" indent="0">
              <a:buNone/>
            </a:pPr>
            <a:r>
              <a:rPr lang="en-US" dirty="0"/>
              <a:t> </a:t>
            </a:r>
            <a:r>
              <a:rPr lang="en-US" dirty="0" smtClean="0"/>
              <a:t>   from </a:t>
            </a:r>
            <a:r>
              <a:rPr lang="en-US" dirty="0"/>
              <a:t>chemical splashes and fumes exposure</a:t>
            </a:r>
            <a:r>
              <a:rPr lang="en-US" dirty="0" smtClean="0"/>
              <a:t>.</a:t>
            </a:r>
            <a:endParaRPr lang="en-US" sz="2000" dirty="0"/>
          </a:p>
          <a:p>
            <a:pPr marL="0" indent="0">
              <a:buNone/>
            </a:pPr>
            <a:r>
              <a:rPr lang="en-US" dirty="0"/>
              <a:t> 	FIRST AID:</a:t>
            </a:r>
            <a:endParaRPr lang="en-US" sz="2000" dirty="0"/>
          </a:p>
          <a:p>
            <a:pPr lvl="2"/>
            <a:r>
              <a:rPr lang="en-US" dirty="0"/>
              <a:t>Get medical attention as soon as possible following an injury, especially if you have eye pain, blurred vision or loss of any </a:t>
            </a:r>
            <a:endParaRPr lang="en-US" dirty="0" smtClean="0"/>
          </a:p>
          <a:p>
            <a:pPr marL="731520" lvl="2" indent="0">
              <a:buNone/>
            </a:pPr>
            <a:r>
              <a:rPr lang="en-US" dirty="0"/>
              <a:t> </a:t>
            </a:r>
            <a:r>
              <a:rPr lang="en-US" dirty="0" smtClean="0"/>
              <a:t>  vision</a:t>
            </a:r>
            <a:r>
              <a:rPr lang="en-US" dirty="0"/>
              <a:t>. </a:t>
            </a:r>
            <a:endParaRPr lang="en-US" sz="1600" dirty="0"/>
          </a:p>
          <a:p>
            <a:endParaRPr lang="en-US" dirty="0"/>
          </a:p>
          <a:p>
            <a:pPr marL="365760" lvl="1" indent="0">
              <a:buNone/>
            </a:pPr>
            <a:endParaRPr lang="en-US" sz="2800" dirty="0" smtClean="0"/>
          </a:p>
        </p:txBody>
      </p:sp>
      <p:sp>
        <p:nvSpPr>
          <p:cNvPr id="4" name="Slide Number Placeholder 3"/>
          <p:cNvSpPr>
            <a:spLocks noGrp="1"/>
          </p:cNvSpPr>
          <p:nvPr>
            <p:ph type="sldNum" sz="quarter" idx="15"/>
          </p:nvPr>
        </p:nvSpPr>
        <p:spPr/>
        <p:txBody>
          <a:bodyPr/>
          <a:lstStyle/>
          <a:p>
            <a:pPr>
              <a:defRPr/>
            </a:pPr>
            <a:fld id="{1668CEF5-7C79-4465-B0CC-7380431FEEA7}" type="slidenum">
              <a:rPr lang="en-US" smtClean="0"/>
              <a:pPr>
                <a:defRPr/>
              </a:pPr>
              <a:t>10</a:t>
            </a:fld>
            <a:endParaRPr lang="en-US" dirty="0"/>
          </a:p>
        </p:txBody>
      </p:sp>
      <p:sp>
        <p:nvSpPr>
          <p:cNvPr id="2" name="Title 1"/>
          <p:cNvSpPr>
            <a:spLocks noGrp="1"/>
          </p:cNvSpPr>
          <p:nvPr>
            <p:ph type="title"/>
          </p:nvPr>
        </p:nvSpPr>
        <p:spPr>
          <a:xfrm>
            <a:off x="228600" y="152400"/>
            <a:ext cx="7772400" cy="1143000"/>
          </a:xfrm>
          <a:noFill/>
        </p:spPr>
        <p:txBody>
          <a:bodyPr rtlCol="0">
            <a:normAutofit/>
          </a:bodyPr>
          <a:lstStyle/>
          <a:p>
            <a:pPr eaLnBrk="1" fontAlgn="auto" hangingPunct="1">
              <a:spcAft>
                <a:spcPts val="0"/>
              </a:spcAft>
              <a:defRPr/>
            </a:pPr>
            <a:r>
              <a:rPr lang="en-US" sz="4000" dirty="0" smtClean="0">
                <a:solidFill>
                  <a:srgbClr val="0070C0"/>
                </a:solidFill>
              </a:rPr>
              <a:t>Symptoms and First Aid</a:t>
            </a:r>
          </a:p>
        </p:txBody>
      </p:sp>
    </p:spTree>
    <p:extLst>
      <p:ext uri="{BB962C8B-B14F-4D97-AF65-F5344CB8AC3E}">
        <p14:creationId xmlns:p14="http://schemas.microsoft.com/office/powerpoint/2010/main" val="14866771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772400" cy="1143000"/>
          </a:xfrm>
          <a:noFill/>
        </p:spPr>
        <p:txBody>
          <a:bodyPr rtlCol="0">
            <a:normAutofit/>
          </a:bodyPr>
          <a:lstStyle/>
          <a:p>
            <a:pPr eaLnBrk="1" fontAlgn="auto" hangingPunct="1">
              <a:spcAft>
                <a:spcPts val="0"/>
              </a:spcAft>
              <a:defRPr/>
            </a:pPr>
            <a:r>
              <a:rPr lang="en-US" sz="4000" dirty="0" smtClean="0">
                <a:solidFill>
                  <a:srgbClr val="0070C0"/>
                </a:solidFill>
              </a:rPr>
              <a:t>Symptoms and First Aid </a:t>
            </a:r>
          </a:p>
        </p:txBody>
      </p:sp>
      <p:sp>
        <p:nvSpPr>
          <p:cNvPr id="3" name="Content Placeholder 2"/>
          <p:cNvSpPr>
            <a:spLocks noGrp="1"/>
          </p:cNvSpPr>
          <p:nvPr>
            <p:ph sz="quarter" idx="1"/>
          </p:nvPr>
        </p:nvSpPr>
        <p:spPr>
          <a:xfrm>
            <a:off x="228600" y="1447800"/>
            <a:ext cx="8458200" cy="5181600"/>
          </a:xfrm>
        </p:spPr>
        <p:txBody>
          <a:bodyPr rtlCol="0">
            <a:normAutofit/>
          </a:bodyPr>
          <a:lstStyle/>
          <a:p>
            <a:pPr marL="0" indent="0">
              <a:buNone/>
            </a:pPr>
            <a:r>
              <a:rPr lang="en-US" u="sng" dirty="0"/>
              <a:t>Eye Exposures</a:t>
            </a:r>
            <a:endParaRPr lang="en-US" sz="2000" dirty="0"/>
          </a:p>
          <a:p>
            <a:r>
              <a:rPr lang="en-US" dirty="0" smtClean="0"/>
              <a:t>The </a:t>
            </a:r>
            <a:r>
              <a:rPr lang="en-US" dirty="0"/>
              <a:t>following steps can and should be taken until medical assistance is </a:t>
            </a:r>
            <a:r>
              <a:rPr lang="en-US" dirty="0" smtClean="0"/>
              <a:t>obtained:</a:t>
            </a:r>
            <a:endParaRPr lang="en-US" sz="2000" dirty="0"/>
          </a:p>
          <a:p>
            <a:pPr lvl="1"/>
            <a:r>
              <a:rPr lang="en-US" dirty="0" smtClean="0"/>
              <a:t>Immediately </a:t>
            </a:r>
            <a:r>
              <a:rPr lang="en-US" dirty="0"/>
              <a:t>flush eye with water for at least 15 minutes. Place the eye under a faucet or shower, use a garden </a:t>
            </a:r>
            <a:endParaRPr lang="en-US" dirty="0" smtClean="0"/>
          </a:p>
          <a:p>
            <a:pPr marL="365760" lvl="1" indent="0">
              <a:buNone/>
            </a:pPr>
            <a:r>
              <a:rPr lang="en-US" dirty="0"/>
              <a:t> </a:t>
            </a:r>
            <a:r>
              <a:rPr lang="en-US" dirty="0" smtClean="0"/>
              <a:t>   hose</a:t>
            </a:r>
            <a:r>
              <a:rPr lang="en-US" dirty="0"/>
              <a:t>, or pour water into the eye from a clean </a:t>
            </a:r>
            <a:r>
              <a:rPr lang="en-US" dirty="0" smtClean="0"/>
              <a:t>container</a:t>
            </a:r>
          </a:p>
          <a:p>
            <a:pPr marL="365760" lvl="1" indent="0">
              <a:buNone/>
            </a:pPr>
            <a:r>
              <a:rPr lang="en-US" dirty="0" smtClean="0"/>
              <a:t>    (</a:t>
            </a:r>
            <a:r>
              <a:rPr lang="en-US" dirty="0"/>
              <a:t>remove contact lenses first if you wear them</a:t>
            </a:r>
            <a:r>
              <a:rPr lang="en-US" dirty="0" smtClean="0"/>
              <a:t>).</a:t>
            </a:r>
            <a:endParaRPr lang="en-US" sz="1300" dirty="0"/>
          </a:p>
          <a:p>
            <a:pPr lvl="1"/>
            <a:r>
              <a:rPr lang="en-US" dirty="0" smtClean="0"/>
              <a:t>Do </a:t>
            </a:r>
            <a:r>
              <a:rPr lang="en-US" dirty="0"/>
              <a:t>not try to neutralize the chemical with other </a:t>
            </a:r>
            <a:endParaRPr lang="en-US" dirty="0" smtClean="0"/>
          </a:p>
          <a:p>
            <a:pPr marL="365760" lvl="1" indent="0">
              <a:buNone/>
            </a:pPr>
            <a:r>
              <a:rPr lang="en-US" dirty="0"/>
              <a:t> </a:t>
            </a:r>
            <a:r>
              <a:rPr lang="en-US" dirty="0" smtClean="0"/>
              <a:t>   substances.</a:t>
            </a:r>
            <a:endParaRPr lang="en-US" sz="1600" dirty="0"/>
          </a:p>
          <a:p>
            <a:pPr lvl="1"/>
            <a:r>
              <a:rPr lang="en-US" dirty="0" smtClean="0"/>
              <a:t>Do </a:t>
            </a:r>
            <a:r>
              <a:rPr lang="en-US" dirty="0"/>
              <a:t>not apply bandage.</a:t>
            </a:r>
            <a:endParaRPr lang="en-US" sz="1600" dirty="0"/>
          </a:p>
          <a:p>
            <a:pPr lvl="1"/>
            <a:endParaRPr lang="en-US" sz="2800" dirty="0" smtClean="0"/>
          </a:p>
        </p:txBody>
      </p:sp>
      <p:sp>
        <p:nvSpPr>
          <p:cNvPr id="4" name="Slide Number Placeholder 3"/>
          <p:cNvSpPr>
            <a:spLocks noGrp="1"/>
          </p:cNvSpPr>
          <p:nvPr>
            <p:ph type="sldNum" sz="quarter" idx="15"/>
          </p:nvPr>
        </p:nvSpPr>
        <p:spPr/>
        <p:txBody>
          <a:bodyPr/>
          <a:lstStyle/>
          <a:p>
            <a:pPr>
              <a:defRPr/>
            </a:pPr>
            <a:fld id="{1668CEF5-7C79-4465-B0CC-7380431FEEA7}" type="slidenum">
              <a:rPr lang="en-US" smtClean="0"/>
              <a:pPr>
                <a:defRPr/>
              </a:pPr>
              <a:t>11</a:t>
            </a:fld>
            <a:endParaRPr lang="en-US" dirty="0"/>
          </a:p>
        </p:txBody>
      </p:sp>
    </p:spTree>
    <p:extLst>
      <p:ext uri="{BB962C8B-B14F-4D97-AF65-F5344CB8AC3E}">
        <p14:creationId xmlns:p14="http://schemas.microsoft.com/office/powerpoint/2010/main" val="12837845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772400" cy="1143000"/>
          </a:xfrm>
          <a:noFill/>
        </p:spPr>
        <p:txBody>
          <a:bodyPr rtlCol="0">
            <a:normAutofit/>
          </a:bodyPr>
          <a:lstStyle/>
          <a:p>
            <a:pPr eaLnBrk="1" fontAlgn="auto" hangingPunct="1">
              <a:spcAft>
                <a:spcPts val="0"/>
              </a:spcAft>
              <a:defRPr/>
            </a:pPr>
            <a:r>
              <a:rPr lang="en-US" sz="4000" dirty="0" smtClean="0">
                <a:solidFill>
                  <a:srgbClr val="0070C0"/>
                </a:solidFill>
              </a:rPr>
              <a:t>Symptoms and First Aid  </a:t>
            </a:r>
          </a:p>
        </p:txBody>
      </p:sp>
      <p:sp>
        <p:nvSpPr>
          <p:cNvPr id="3" name="Content Placeholder 2"/>
          <p:cNvSpPr>
            <a:spLocks noGrp="1"/>
          </p:cNvSpPr>
          <p:nvPr>
            <p:ph sz="quarter" idx="1"/>
          </p:nvPr>
        </p:nvSpPr>
        <p:spPr>
          <a:xfrm>
            <a:off x="228600" y="1447800"/>
            <a:ext cx="8458200" cy="5181600"/>
          </a:xfrm>
        </p:spPr>
        <p:txBody>
          <a:bodyPr rtlCol="0">
            <a:normAutofit/>
          </a:bodyPr>
          <a:lstStyle/>
          <a:p>
            <a:pPr marL="0" indent="0">
              <a:buNone/>
            </a:pPr>
            <a:r>
              <a:rPr lang="en-US" u="sng" dirty="0"/>
              <a:t>Skin Exposures</a:t>
            </a:r>
            <a:endParaRPr lang="en-US" sz="2000" dirty="0"/>
          </a:p>
          <a:p>
            <a:r>
              <a:rPr lang="en-US" dirty="0" smtClean="0"/>
              <a:t>After </a:t>
            </a:r>
            <a:r>
              <a:rPr lang="en-US" dirty="0"/>
              <a:t>the chemical touches your skin, you may get a rash, a burn, or general irritation. </a:t>
            </a:r>
            <a:endParaRPr lang="en-US" sz="2000" dirty="0"/>
          </a:p>
          <a:p>
            <a:pPr marL="0" indent="0">
              <a:buNone/>
            </a:pPr>
            <a:r>
              <a:rPr lang="en-US" dirty="0"/>
              <a:t> 	FIRST AID:</a:t>
            </a:r>
            <a:endParaRPr lang="en-US" sz="2000" dirty="0"/>
          </a:p>
          <a:p>
            <a:pPr lvl="2"/>
            <a:r>
              <a:rPr lang="en-US" sz="2000" dirty="0"/>
              <a:t>Immediately wash skin. </a:t>
            </a:r>
          </a:p>
          <a:p>
            <a:pPr marL="0" indent="0">
              <a:buNone/>
            </a:pPr>
            <a:r>
              <a:rPr lang="en-US" sz="2000" dirty="0"/>
              <a:t> </a:t>
            </a:r>
          </a:p>
          <a:p>
            <a:pPr lvl="2"/>
            <a:r>
              <a:rPr lang="en-US" sz="2000" dirty="0"/>
              <a:t>Then, get medical attention as soon as possible.</a:t>
            </a:r>
          </a:p>
          <a:p>
            <a:pPr lvl="1"/>
            <a:endParaRPr lang="en-US" sz="2000" dirty="0" smtClean="0"/>
          </a:p>
        </p:txBody>
      </p:sp>
      <p:sp>
        <p:nvSpPr>
          <p:cNvPr id="4" name="Slide Number Placeholder 3"/>
          <p:cNvSpPr>
            <a:spLocks noGrp="1"/>
          </p:cNvSpPr>
          <p:nvPr>
            <p:ph type="sldNum" sz="quarter" idx="15"/>
          </p:nvPr>
        </p:nvSpPr>
        <p:spPr/>
        <p:txBody>
          <a:bodyPr/>
          <a:lstStyle/>
          <a:p>
            <a:pPr>
              <a:defRPr/>
            </a:pPr>
            <a:fld id="{1668CEF5-7C79-4465-B0CC-7380431FEEA7}" type="slidenum">
              <a:rPr lang="en-US" smtClean="0"/>
              <a:pPr>
                <a:defRPr/>
              </a:pPr>
              <a:t>12</a:t>
            </a:fld>
            <a:endParaRPr lang="en-US" dirty="0"/>
          </a:p>
        </p:txBody>
      </p:sp>
    </p:spTree>
    <p:extLst>
      <p:ext uri="{BB962C8B-B14F-4D97-AF65-F5344CB8AC3E}">
        <p14:creationId xmlns:p14="http://schemas.microsoft.com/office/powerpoint/2010/main" val="597692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772400" cy="1143000"/>
          </a:xfrm>
          <a:noFill/>
        </p:spPr>
        <p:txBody>
          <a:bodyPr rtlCol="0">
            <a:normAutofit/>
          </a:bodyPr>
          <a:lstStyle/>
          <a:p>
            <a:pPr eaLnBrk="1" fontAlgn="auto" hangingPunct="1">
              <a:spcAft>
                <a:spcPts val="0"/>
              </a:spcAft>
              <a:defRPr/>
            </a:pPr>
            <a:r>
              <a:rPr lang="en-US" sz="4000" dirty="0" smtClean="0">
                <a:solidFill>
                  <a:srgbClr val="0070C0"/>
                </a:solidFill>
              </a:rPr>
              <a:t>Symptoms and First Aid   </a:t>
            </a:r>
          </a:p>
        </p:txBody>
      </p:sp>
      <p:sp>
        <p:nvSpPr>
          <p:cNvPr id="3" name="Content Placeholder 2"/>
          <p:cNvSpPr>
            <a:spLocks noGrp="1"/>
          </p:cNvSpPr>
          <p:nvPr>
            <p:ph sz="quarter" idx="1"/>
          </p:nvPr>
        </p:nvSpPr>
        <p:spPr>
          <a:xfrm>
            <a:off x="228600" y="1447800"/>
            <a:ext cx="8458200" cy="5181600"/>
          </a:xfrm>
        </p:spPr>
        <p:txBody>
          <a:bodyPr rtlCol="0">
            <a:normAutofit/>
          </a:bodyPr>
          <a:lstStyle/>
          <a:p>
            <a:pPr marL="0" indent="0">
              <a:buNone/>
            </a:pPr>
            <a:r>
              <a:rPr lang="en-US" u="sng" dirty="0"/>
              <a:t>Inhalation (breathing in) and Ingestion (swallowing)</a:t>
            </a:r>
            <a:endParaRPr lang="en-US" sz="2000" dirty="0"/>
          </a:p>
          <a:p>
            <a:r>
              <a:rPr lang="en-US" dirty="0" smtClean="0"/>
              <a:t>If </a:t>
            </a:r>
            <a:r>
              <a:rPr lang="en-US" dirty="0"/>
              <a:t>you breathe the chemical in or swallow it in any amount, you may have breathing trouble such as wheezing, coughing, shortness of breath, or chest </a:t>
            </a:r>
            <a:endParaRPr lang="en-US" dirty="0" smtClean="0"/>
          </a:p>
          <a:p>
            <a:pPr marL="0" indent="0">
              <a:buNone/>
            </a:pPr>
            <a:r>
              <a:rPr lang="en-US" dirty="0"/>
              <a:t> </a:t>
            </a:r>
            <a:r>
              <a:rPr lang="en-US" dirty="0" smtClean="0"/>
              <a:t>   pain</a:t>
            </a:r>
            <a:r>
              <a:rPr lang="en-US" dirty="0"/>
              <a:t>. You may also experience headache, dizziness, </a:t>
            </a:r>
            <a:endParaRPr lang="en-US" dirty="0" smtClean="0"/>
          </a:p>
          <a:p>
            <a:pPr marL="0" indent="0">
              <a:buNone/>
            </a:pPr>
            <a:r>
              <a:rPr lang="en-US" dirty="0"/>
              <a:t> </a:t>
            </a:r>
            <a:r>
              <a:rPr lang="en-US" dirty="0" smtClean="0"/>
              <a:t>   and </a:t>
            </a:r>
            <a:r>
              <a:rPr lang="en-US" dirty="0"/>
              <a:t>nausea. </a:t>
            </a:r>
            <a:endParaRPr lang="en-US" sz="2000" dirty="0"/>
          </a:p>
          <a:p>
            <a:pPr marL="0" indent="0">
              <a:buNone/>
            </a:pPr>
            <a:r>
              <a:rPr lang="en-US" dirty="0"/>
              <a:t> 	FIRST AID:</a:t>
            </a:r>
            <a:endParaRPr lang="en-US" sz="2000" dirty="0"/>
          </a:p>
          <a:p>
            <a:pPr lvl="2"/>
            <a:r>
              <a:rPr lang="en-US" sz="2000" dirty="0"/>
              <a:t>Call Poison Control Center: 1–800–222–1222</a:t>
            </a:r>
          </a:p>
          <a:p>
            <a:pPr marL="0" indent="0">
              <a:buNone/>
            </a:pPr>
            <a:r>
              <a:rPr lang="en-US" sz="2000" dirty="0"/>
              <a:t> </a:t>
            </a:r>
          </a:p>
          <a:p>
            <a:pPr lvl="2"/>
            <a:r>
              <a:rPr lang="en-US" sz="2000" dirty="0"/>
              <a:t>Seek immediate medical attention.</a:t>
            </a:r>
          </a:p>
          <a:p>
            <a:pPr marL="0" indent="0">
              <a:buNone/>
            </a:pPr>
            <a:r>
              <a:rPr lang="en-US" sz="2000" dirty="0"/>
              <a:t> </a:t>
            </a:r>
          </a:p>
          <a:p>
            <a:pPr lvl="1"/>
            <a:endParaRPr lang="en-US" sz="2800" dirty="0" smtClean="0"/>
          </a:p>
        </p:txBody>
      </p:sp>
      <p:sp>
        <p:nvSpPr>
          <p:cNvPr id="4" name="Slide Number Placeholder 3"/>
          <p:cNvSpPr>
            <a:spLocks noGrp="1"/>
          </p:cNvSpPr>
          <p:nvPr>
            <p:ph type="sldNum" sz="quarter" idx="15"/>
          </p:nvPr>
        </p:nvSpPr>
        <p:spPr/>
        <p:txBody>
          <a:bodyPr/>
          <a:lstStyle/>
          <a:p>
            <a:pPr>
              <a:defRPr/>
            </a:pPr>
            <a:fld id="{1668CEF5-7C79-4465-B0CC-7380431FEEA7}" type="slidenum">
              <a:rPr lang="en-US" smtClean="0"/>
              <a:pPr>
                <a:defRPr/>
              </a:pPr>
              <a:t>13</a:t>
            </a:fld>
            <a:endParaRPr lang="en-US" dirty="0"/>
          </a:p>
        </p:txBody>
      </p:sp>
    </p:spTree>
    <p:extLst>
      <p:ext uri="{BB962C8B-B14F-4D97-AF65-F5344CB8AC3E}">
        <p14:creationId xmlns:p14="http://schemas.microsoft.com/office/powerpoint/2010/main" val="16323792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Safely with kitchen and bathroom chemicals</a:t>
            </a:r>
            <a:endParaRPr lang="en-US" dirty="0"/>
          </a:p>
        </p:txBody>
      </p:sp>
      <p:sp>
        <p:nvSpPr>
          <p:cNvPr id="5" name="Slide Number Placeholder 4"/>
          <p:cNvSpPr>
            <a:spLocks noGrp="1"/>
          </p:cNvSpPr>
          <p:nvPr>
            <p:ph type="sldNum" sz="quarter" idx="12"/>
          </p:nvPr>
        </p:nvSpPr>
        <p:spPr/>
        <p:txBody>
          <a:bodyPr/>
          <a:lstStyle/>
          <a:p>
            <a:pPr>
              <a:defRPr/>
            </a:pPr>
            <a:fld id="{0E7F0B73-6E58-44FB-997B-B8C890134536}" type="slidenum">
              <a:rPr lang="en-US" smtClean="0"/>
              <a:pPr>
                <a:defRPr/>
              </a:pPr>
              <a:t>14</a:t>
            </a:fld>
            <a:endParaRPr lang="en-US" dirty="0"/>
          </a:p>
        </p:txBody>
      </p:sp>
    </p:spTree>
    <p:extLst>
      <p:ext uri="{BB962C8B-B14F-4D97-AF65-F5344CB8AC3E}">
        <p14:creationId xmlns:p14="http://schemas.microsoft.com/office/powerpoint/2010/main" val="578992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772400" cy="1143000"/>
          </a:xfrm>
          <a:noFill/>
        </p:spPr>
        <p:txBody>
          <a:bodyPr rtlCol="0">
            <a:normAutofit/>
          </a:bodyPr>
          <a:lstStyle/>
          <a:p>
            <a:pPr eaLnBrk="1" fontAlgn="auto" hangingPunct="1">
              <a:spcAft>
                <a:spcPts val="0"/>
              </a:spcAft>
              <a:defRPr/>
            </a:pPr>
            <a:r>
              <a:rPr lang="en-US" sz="4000" dirty="0" smtClean="0">
                <a:solidFill>
                  <a:srgbClr val="0070C0"/>
                </a:solidFill>
              </a:rPr>
              <a:t>Chemical Safety Strategies</a:t>
            </a:r>
          </a:p>
        </p:txBody>
      </p:sp>
      <p:sp>
        <p:nvSpPr>
          <p:cNvPr id="3" name="Content Placeholder 2"/>
          <p:cNvSpPr>
            <a:spLocks noGrp="1"/>
          </p:cNvSpPr>
          <p:nvPr>
            <p:ph sz="quarter" idx="1"/>
          </p:nvPr>
        </p:nvSpPr>
        <p:spPr>
          <a:xfrm>
            <a:off x="228600" y="1447800"/>
            <a:ext cx="8458200" cy="5181600"/>
          </a:xfrm>
        </p:spPr>
        <p:txBody>
          <a:bodyPr rtlCol="0">
            <a:normAutofit/>
          </a:bodyPr>
          <a:lstStyle/>
          <a:p>
            <a:r>
              <a:rPr lang="en-US" dirty="0"/>
              <a:t>Anytime you work with chemicals, there is a risk of exposure. However, you can keep yourself – and the consumer – much safer by following these strategies. </a:t>
            </a:r>
            <a:endParaRPr lang="en-US" sz="2000" dirty="0"/>
          </a:p>
          <a:p>
            <a:pPr marL="0" indent="0">
              <a:buNone/>
            </a:pPr>
            <a:endParaRPr lang="en-US" sz="2000" dirty="0"/>
          </a:p>
          <a:p>
            <a:pPr marL="0" indent="0">
              <a:buNone/>
            </a:pPr>
            <a:r>
              <a:rPr lang="en-US" u="sng" dirty="0"/>
              <a:t>Working Safely with Household Cleaners</a:t>
            </a:r>
            <a:endParaRPr lang="en-US" sz="2000" dirty="0"/>
          </a:p>
          <a:p>
            <a:pPr lvl="0"/>
            <a:r>
              <a:rPr lang="en-US" b="1" dirty="0"/>
              <a:t>General Tips</a:t>
            </a:r>
            <a:endParaRPr lang="en-US" sz="2000" dirty="0"/>
          </a:p>
          <a:p>
            <a:pPr lvl="1"/>
            <a:r>
              <a:rPr lang="en-US" sz="2400" dirty="0"/>
              <a:t>Read the label.</a:t>
            </a:r>
            <a:endParaRPr lang="en-US" sz="2000" dirty="0"/>
          </a:p>
          <a:p>
            <a:pPr lvl="1"/>
            <a:r>
              <a:rPr lang="en-US" sz="2400" dirty="0"/>
              <a:t>Keep products out of reach of children and pets.</a:t>
            </a:r>
            <a:endParaRPr lang="en-US" sz="2000" dirty="0"/>
          </a:p>
          <a:p>
            <a:pPr lvl="1"/>
            <a:r>
              <a:rPr lang="en-US" sz="2400" dirty="0"/>
              <a:t>Keep products in their original labeled containers. </a:t>
            </a:r>
            <a:endParaRPr lang="en-US" sz="2000" dirty="0"/>
          </a:p>
          <a:p>
            <a:pPr lvl="1"/>
            <a:r>
              <a:rPr lang="en-US" sz="2400" dirty="0"/>
              <a:t>Never place chemicals into unmarked containers or containers labeled for a different substance</a:t>
            </a:r>
            <a:r>
              <a:rPr lang="en-US" sz="2400" dirty="0" smtClean="0"/>
              <a:t>.</a:t>
            </a:r>
            <a:endParaRPr lang="en-US" sz="2000" dirty="0"/>
          </a:p>
        </p:txBody>
      </p:sp>
      <p:sp>
        <p:nvSpPr>
          <p:cNvPr id="4" name="Slide Number Placeholder 3"/>
          <p:cNvSpPr>
            <a:spLocks noGrp="1"/>
          </p:cNvSpPr>
          <p:nvPr>
            <p:ph type="sldNum" sz="quarter" idx="15"/>
          </p:nvPr>
        </p:nvSpPr>
        <p:spPr/>
        <p:txBody>
          <a:bodyPr/>
          <a:lstStyle/>
          <a:p>
            <a:pPr>
              <a:defRPr/>
            </a:pPr>
            <a:fld id="{1668CEF5-7C79-4465-B0CC-7380431FEEA7}" type="slidenum">
              <a:rPr lang="en-US" smtClean="0"/>
              <a:pPr>
                <a:defRPr/>
              </a:pPr>
              <a:t>15</a:t>
            </a:fld>
            <a:endParaRPr lang="en-US" dirty="0"/>
          </a:p>
        </p:txBody>
      </p:sp>
    </p:spTree>
    <p:extLst>
      <p:ext uri="{BB962C8B-B14F-4D97-AF65-F5344CB8AC3E}">
        <p14:creationId xmlns:p14="http://schemas.microsoft.com/office/powerpoint/2010/main" val="8800219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772400" cy="1143000"/>
          </a:xfrm>
          <a:noFill/>
        </p:spPr>
        <p:txBody>
          <a:bodyPr rtlCol="0">
            <a:normAutofit/>
          </a:bodyPr>
          <a:lstStyle/>
          <a:p>
            <a:pPr eaLnBrk="1" fontAlgn="auto" hangingPunct="1">
              <a:spcAft>
                <a:spcPts val="0"/>
              </a:spcAft>
              <a:defRPr/>
            </a:pPr>
            <a:r>
              <a:rPr lang="en-US" sz="4000" dirty="0" smtClean="0">
                <a:solidFill>
                  <a:srgbClr val="0070C0"/>
                </a:solidFill>
              </a:rPr>
              <a:t>Chemical Safety Strategies </a:t>
            </a:r>
          </a:p>
        </p:txBody>
      </p:sp>
      <p:sp>
        <p:nvSpPr>
          <p:cNvPr id="3" name="Content Placeholder 2"/>
          <p:cNvSpPr>
            <a:spLocks noGrp="1"/>
          </p:cNvSpPr>
          <p:nvPr>
            <p:ph sz="quarter" idx="1"/>
          </p:nvPr>
        </p:nvSpPr>
        <p:spPr>
          <a:xfrm>
            <a:off x="228600" y="1447800"/>
            <a:ext cx="8458200" cy="5181600"/>
          </a:xfrm>
        </p:spPr>
        <p:txBody>
          <a:bodyPr rtlCol="0">
            <a:normAutofit/>
          </a:bodyPr>
          <a:lstStyle/>
          <a:p>
            <a:pPr marL="0" indent="0">
              <a:buNone/>
            </a:pPr>
            <a:endParaRPr lang="en-US" sz="2000" dirty="0"/>
          </a:p>
          <a:p>
            <a:pPr marL="0" indent="0">
              <a:buNone/>
            </a:pPr>
            <a:r>
              <a:rPr lang="en-US" u="sng" dirty="0"/>
              <a:t>Working Safely with Household Cleaners</a:t>
            </a:r>
            <a:endParaRPr lang="en-US" sz="2000" dirty="0"/>
          </a:p>
          <a:p>
            <a:pPr lvl="0"/>
            <a:r>
              <a:rPr lang="en-US" b="1" dirty="0"/>
              <a:t>General Tips</a:t>
            </a:r>
            <a:endParaRPr lang="en-US" sz="2000" dirty="0"/>
          </a:p>
          <a:p>
            <a:pPr lvl="1"/>
            <a:r>
              <a:rPr lang="en-US" sz="2400" dirty="0" smtClean="0"/>
              <a:t>Store </a:t>
            </a:r>
            <a:r>
              <a:rPr lang="en-US" sz="2400" dirty="0"/>
              <a:t>products in locations as indicated on the </a:t>
            </a:r>
            <a:endParaRPr lang="en-US" sz="2400" dirty="0" smtClean="0"/>
          </a:p>
          <a:p>
            <a:pPr marL="365760" lvl="1" indent="0">
              <a:buNone/>
            </a:pPr>
            <a:r>
              <a:rPr lang="en-US" sz="2400" dirty="0" smtClean="0"/>
              <a:t>    label </a:t>
            </a:r>
            <a:r>
              <a:rPr lang="en-US" sz="2400" dirty="0"/>
              <a:t>(i.e., away from heat).</a:t>
            </a:r>
            <a:endParaRPr lang="en-US" sz="2000" dirty="0"/>
          </a:p>
          <a:p>
            <a:pPr lvl="1"/>
            <a:r>
              <a:rPr lang="en-US" sz="2400" dirty="0"/>
              <a:t>Keep containers closed when not in use.</a:t>
            </a:r>
            <a:endParaRPr lang="en-US" sz="2000" dirty="0"/>
          </a:p>
          <a:p>
            <a:pPr lvl="1"/>
            <a:r>
              <a:rPr lang="en-US" sz="2400" dirty="0"/>
              <a:t>NEVER mix different cleaning products.</a:t>
            </a:r>
            <a:endParaRPr lang="en-US" sz="2000" dirty="0"/>
          </a:p>
          <a:p>
            <a:pPr lvl="1"/>
            <a:r>
              <a:rPr lang="en-US" sz="2400" dirty="0"/>
              <a:t>Keep the Poison Control Center number posted </a:t>
            </a:r>
            <a:endParaRPr lang="en-US" sz="2400" dirty="0" smtClean="0"/>
          </a:p>
          <a:p>
            <a:pPr marL="365760" lvl="1" indent="0">
              <a:buNone/>
            </a:pPr>
            <a:r>
              <a:rPr lang="en-US" sz="2400" dirty="0"/>
              <a:t> </a:t>
            </a:r>
            <a:r>
              <a:rPr lang="en-US" sz="2400" dirty="0" smtClean="0"/>
              <a:t>   in </a:t>
            </a:r>
            <a:r>
              <a:rPr lang="en-US" sz="2400" dirty="0"/>
              <a:t>the home: </a:t>
            </a:r>
            <a:r>
              <a:rPr lang="en-US" sz="2400" dirty="0" smtClean="0"/>
              <a:t>1–800–222–1222</a:t>
            </a:r>
            <a:endParaRPr lang="en-US" sz="2000" dirty="0"/>
          </a:p>
        </p:txBody>
      </p:sp>
      <p:sp>
        <p:nvSpPr>
          <p:cNvPr id="4" name="Slide Number Placeholder 3"/>
          <p:cNvSpPr>
            <a:spLocks noGrp="1"/>
          </p:cNvSpPr>
          <p:nvPr>
            <p:ph type="sldNum" sz="quarter" idx="15"/>
          </p:nvPr>
        </p:nvSpPr>
        <p:spPr/>
        <p:txBody>
          <a:bodyPr/>
          <a:lstStyle/>
          <a:p>
            <a:pPr>
              <a:defRPr/>
            </a:pPr>
            <a:fld id="{1668CEF5-7C79-4465-B0CC-7380431FEEA7}" type="slidenum">
              <a:rPr lang="en-US" smtClean="0"/>
              <a:pPr>
                <a:defRPr/>
              </a:pPr>
              <a:t>16</a:t>
            </a:fld>
            <a:endParaRPr lang="en-US" dirty="0"/>
          </a:p>
        </p:txBody>
      </p:sp>
    </p:spTree>
    <p:extLst>
      <p:ext uri="{BB962C8B-B14F-4D97-AF65-F5344CB8AC3E}">
        <p14:creationId xmlns:p14="http://schemas.microsoft.com/office/powerpoint/2010/main" val="91829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772400" cy="1143000"/>
          </a:xfrm>
          <a:noFill/>
        </p:spPr>
        <p:txBody>
          <a:bodyPr rtlCol="0">
            <a:normAutofit/>
          </a:bodyPr>
          <a:lstStyle/>
          <a:p>
            <a:pPr eaLnBrk="1" fontAlgn="auto" hangingPunct="1">
              <a:spcAft>
                <a:spcPts val="0"/>
              </a:spcAft>
              <a:defRPr/>
            </a:pPr>
            <a:r>
              <a:rPr lang="en-US" sz="4000" dirty="0" smtClean="0">
                <a:solidFill>
                  <a:srgbClr val="0070C0"/>
                </a:solidFill>
              </a:rPr>
              <a:t>Chemical Safety Strategies  </a:t>
            </a:r>
          </a:p>
        </p:txBody>
      </p:sp>
      <p:sp>
        <p:nvSpPr>
          <p:cNvPr id="3" name="Content Placeholder 2"/>
          <p:cNvSpPr>
            <a:spLocks noGrp="1"/>
          </p:cNvSpPr>
          <p:nvPr>
            <p:ph sz="quarter" idx="1"/>
          </p:nvPr>
        </p:nvSpPr>
        <p:spPr>
          <a:xfrm>
            <a:off x="228600" y="1447800"/>
            <a:ext cx="8458200" cy="5181600"/>
          </a:xfrm>
        </p:spPr>
        <p:txBody>
          <a:bodyPr rtlCol="0">
            <a:normAutofit/>
          </a:bodyPr>
          <a:lstStyle/>
          <a:p>
            <a:pPr marL="0" indent="0">
              <a:buNone/>
            </a:pPr>
            <a:endParaRPr lang="en-US" sz="2000" dirty="0"/>
          </a:p>
          <a:p>
            <a:pPr lvl="0"/>
            <a:r>
              <a:rPr lang="en-US" b="1" dirty="0"/>
              <a:t>Using the Products</a:t>
            </a:r>
            <a:endParaRPr lang="en-US" sz="2000" dirty="0"/>
          </a:p>
          <a:p>
            <a:pPr lvl="1"/>
            <a:r>
              <a:rPr lang="en-US" sz="2400" dirty="0"/>
              <a:t>Read the label.</a:t>
            </a:r>
            <a:endParaRPr lang="en-US" sz="2000" dirty="0"/>
          </a:p>
          <a:p>
            <a:pPr lvl="1"/>
            <a:r>
              <a:rPr lang="en-US" sz="2400" dirty="0"/>
              <a:t>For spray products, spray on the sponge, towel, </a:t>
            </a:r>
            <a:endParaRPr lang="en-US" sz="2400" dirty="0" smtClean="0"/>
          </a:p>
          <a:p>
            <a:pPr marL="365760" lvl="1" indent="0">
              <a:buNone/>
            </a:pPr>
            <a:r>
              <a:rPr lang="en-US" sz="2400" dirty="0"/>
              <a:t> </a:t>
            </a:r>
            <a:r>
              <a:rPr lang="en-US" sz="2400" dirty="0" smtClean="0"/>
              <a:t>   or </a:t>
            </a:r>
            <a:r>
              <a:rPr lang="en-US" sz="2400" dirty="0"/>
              <a:t>rag, rather than on the surface area.</a:t>
            </a:r>
            <a:endParaRPr lang="en-US" sz="2000" dirty="0"/>
          </a:p>
          <a:p>
            <a:pPr lvl="1"/>
            <a:r>
              <a:rPr lang="en-US" sz="2400" dirty="0"/>
              <a:t>Turn spray nozzles away from your face and eyes (and those of anybody else!)</a:t>
            </a:r>
            <a:endParaRPr lang="en-US" sz="2000" dirty="0"/>
          </a:p>
          <a:p>
            <a:pPr lvl="1"/>
            <a:r>
              <a:rPr lang="en-US" sz="2400" dirty="0"/>
              <a:t>Work in well-ventilated area (i.e., open a window </a:t>
            </a:r>
            <a:endParaRPr lang="en-US" sz="2400" dirty="0" smtClean="0"/>
          </a:p>
          <a:p>
            <a:pPr marL="365760" lvl="1" indent="0">
              <a:buNone/>
            </a:pPr>
            <a:r>
              <a:rPr lang="en-US" sz="2400" dirty="0"/>
              <a:t> </a:t>
            </a:r>
            <a:r>
              <a:rPr lang="en-US" sz="2400" dirty="0" smtClean="0"/>
              <a:t>   or </a:t>
            </a:r>
            <a:r>
              <a:rPr lang="en-US" sz="2400" dirty="0"/>
              <a:t>use a fan).</a:t>
            </a:r>
            <a:endParaRPr lang="en-US" sz="2000" dirty="0"/>
          </a:p>
          <a:p>
            <a:pPr marL="0" indent="0">
              <a:buNone/>
            </a:pPr>
            <a:r>
              <a:rPr lang="en-US" dirty="0"/>
              <a:t> </a:t>
            </a:r>
            <a:endParaRPr lang="en-US" sz="2000" dirty="0"/>
          </a:p>
        </p:txBody>
      </p:sp>
      <p:sp>
        <p:nvSpPr>
          <p:cNvPr id="4" name="Slide Number Placeholder 3"/>
          <p:cNvSpPr>
            <a:spLocks noGrp="1"/>
          </p:cNvSpPr>
          <p:nvPr>
            <p:ph type="sldNum" sz="quarter" idx="15"/>
          </p:nvPr>
        </p:nvSpPr>
        <p:spPr/>
        <p:txBody>
          <a:bodyPr/>
          <a:lstStyle/>
          <a:p>
            <a:pPr>
              <a:defRPr/>
            </a:pPr>
            <a:fld id="{1668CEF5-7C79-4465-B0CC-7380431FEEA7}" type="slidenum">
              <a:rPr lang="en-US" smtClean="0"/>
              <a:pPr>
                <a:defRPr/>
              </a:pPr>
              <a:t>17</a:t>
            </a:fld>
            <a:endParaRPr lang="en-US" dirty="0"/>
          </a:p>
        </p:txBody>
      </p:sp>
    </p:spTree>
    <p:extLst>
      <p:ext uri="{BB962C8B-B14F-4D97-AF65-F5344CB8AC3E}">
        <p14:creationId xmlns:p14="http://schemas.microsoft.com/office/powerpoint/2010/main" val="12689100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772400" cy="1143000"/>
          </a:xfrm>
          <a:noFill/>
        </p:spPr>
        <p:txBody>
          <a:bodyPr rtlCol="0">
            <a:normAutofit/>
          </a:bodyPr>
          <a:lstStyle/>
          <a:p>
            <a:pPr eaLnBrk="1" fontAlgn="auto" hangingPunct="1">
              <a:spcAft>
                <a:spcPts val="0"/>
              </a:spcAft>
              <a:defRPr/>
            </a:pPr>
            <a:r>
              <a:rPr lang="en-US" sz="4000" dirty="0" smtClean="0">
                <a:solidFill>
                  <a:srgbClr val="0070C0"/>
                </a:solidFill>
              </a:rPr>
              <a:t>Chemical Safety Strategies   </a:t>
            </a:r>
          </a:p>
        </p:txBody>
      </p:sp>
      <p:sp>
        <p:nvSpPr>
          <p:cNvPr id="3" name="Content Placeholder 2"/>
          <p:cNvSpPr>
            <a:spLocks noGrp="1"/>
          </p:cNvSpPr>
          <p:nvPr>
            <p:ph sz="quarter" idx="1"/>
          </p:nvPr>
        </p:nvSpPr>
        <p:spPr>
          <a:xfrm>
            <a:off x="228600" y="1447800"/>
            <a:ext cx="8458200" cy="5181600"/>
          </a:xfrm>
        </p:spPr>
        <p:txBody>
          <a:bodyPr rtlCol="0">
            <a:normAutofit/>
          </a:bodyPr>
          <a:lstStyle/>
          <a:p>
            <a:pPr lvl="0"/>
            <a:r>
              <a:rPr lang="en-US" b="1" dirty="0" smtClean="0"/>
              <a:t>Use </a:t>
            </a:r>
            <a:r>
              <a:rPr lang="en-US" b="1" dirty="0"/>
              <a:t>PPE (Personal Protective Equipment)</a:t>
            </a:r>
            <a:endParaRPr lang="en-US" sz="2000" dirty="0"/>
          </a:p>
          <a:p>
            <a:pPr lvl="1"/>
            <a:r>
              <a:rPr lang="en-US" sz="2400" dirty="0"/>
              <a:t>Check the label for recommendations.</a:t>
            </a:r>
            <a:endParaRPr lang="en-US" sz="2000" dirty="0"/>
          </a:p>
          <a:p>
            <a:pPr lvl="1"/>
            <a:r>
              <a:rPr lang="en-US" sz="2400" dirty="0"/>
              <a:t>Use thick, well-fitted household cleaning gloves. </a:t>
            </a:r>
            <a:endParaRPr lang="en-US" sz="2400" dirty="0" smtClean="0"/>
          </a:p>
          <a:p>
            <a:pPr marL="365760" lvl="1" indent="0">
              <a:buNone/>
            </a:pPr>
            <a:r>
              <a:rPr lang="en-US" sz="2400" dirty="0"/>
              <a:t> </a:t>
            </a:r>
            <a:r>
              <a:rPr lang="en-US" sz="2400" dirty="0" smtClean="0"/>
              <a:t>  This </a:t>
            </a:r>
            <a:r>
              <a:rPr lang="en-US" sz="2400" dirty="0"/>
              <a:t>is the best way to keep corrosive </a:t>
            </a:r>
            <a:r>
              <a:rPr lang="en-US" sz="2400" dirty="0" smtClean="0"/>
              <a:t>and</a:t>
            </a:r>
          </a:p>
          <a:p>
            <a:pPr marL="365760" lvl="1" indent="0">
              <a:buNone/>
            </a:pPr>
            <a:r>
              <a:rPr lang="en-US" sz="2400" dirty="0"/>
              <a:t> </a:t>
            </a:r>
            <a:r>
              <a:rPr lang="en-US" sz="2400" dirty="0" smtClean="0"/>
              <a:t>  irritating </a:t>
            </a:r>
            <a:r>
              <a:rPr lang="en-US" sz="2400" dirty="0"/>
              <a:t>cleaning products away from your skin.</a:t>
            </a:r>
            <a:endParaRPr lang="en-US" sz="2000" dirty="0"/>
          </a:p>
          <a:p>
            <a:pPr lvl="1"/>
            <a:r>
              <a:rPr lang="en-US" sz="2400" dirty="0"/>
              <a:t>Use a household odor respirator or dusk mask. </a:t>
            </a:r>
            <a:endParaRPr lang="en-US" sz="2400" dirty="0" smtClean="0"/>
          </a:p>
          <a:p>
            <a:pPr marL="365760" lvl="1" indent="0">
              <a:buNone/>
            </a:pPr>
            <a:r>
              <a:rPr lang="en-US" sz="2400" dirty="0"/>
              <a:t> </a:t>
            </a:r>
            <a:r>
              <a:rPr lang="en-US" sz="2400" dirty="0" smtClean="0"/>
              <a:t>   Make </a:t>
            </a:r>
            <a:r>
              <a:rPr lang="en-US" sz="2400" dirty="0"/>
              <a:t>sure it fits properly</a:t>
            </a:r>
            <a:r>
              <a:rPr lang="en-US" sz="2400" dirty="0" smtClean="0"/>
              <a:t>.</a:t>
            </a:r>
            <a:endParaRPr lang="en-US" sz="2000" dirty="0"/>
          </a:p>
        </p:txBody>
      </p:sp>
      <p:sp>
        <p:nvSpPr>
          <p:cNvPr id="4" name="Slide Number Placeholder 3"/>
          <p:cNvSpPr>
            <a:spLocks noGrp="1"/>
          </p:cNvSpPr>
          <p:nvPr>
            <p:ph type="sldNum" sz="quarter" idx="15"/>
          </p:nvPr>
        </p:nvSpPr>
        <p:spPr/>
        <p:txBody>
          <a:bodyPr/>
          <a:lstStyle/>
          <a:p>
            <a:pPr>
              <a:defRPr/>
            </a:pPr>
            <a:fld id="{1668CEF5-7C79-4465-B0CC-7380431FEEA7}" type="slidenum">
              <a:rPr lang="en-US" smtClean="0"/>
              <a:pPr>
                <a:defRPr/>
              </a:pPr>
              <a:t>18</a:t>
            </a:fld>
            <a:endParaRPr lang="en-US" dirty="0"/>
          </a:p>
        </p:txBody>
      </p:sp>
    </p:spTree>
    <p:extLst>
      <p:ext uri="{BB962C8B-B14F-4D97-AF65-F5344CB8AC3E}">
        <p14:creationId xmlns:p14="http://schemas.microsoft.com/office/powerpoint/2010/main" val="2007727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772400" cy="1143000"/>
          </a:xfrm>
          <a:noFill/>
        </p:spPr>
        <p:txBody>
          <a:bodyPr rtlCol="0">
            <a:normAutofit/>
          </a:bodyPr>
          <a:lstStyle/>
          <a:p>
            <a:pPr eaLnBrk="1" fontAlgn="auto" hangingPunct="1">
              <a:spcAft>
                <a:spcPts val="0"/>
              </a:spcAft>
              <a:defRPr/>
            </a:pPr>
            <a:r>
              <a:rPr lang="en-US" sz="4000" dirty="0" smtClean="0">
                <a:solidFill>
                  <a:srgbClr val="0070C0"/>
                </a:solidFill>
              </a:rPr>
              <a:t>Chemical Safety Strategies    </a:t>
            </a:r>
          </a:p>
        </p:txBody>
      </p:sp>
      <p:sp>
        <p:nvSpPr>
          <p:cNvPr id="3" name="Content Placeholder 2"/>
          <p:cNvSpPr>
            <a:spLocks noGrp="1"/>
          </p:cNvSpPr>
          <p:nvPr>
            <p:ph sz="quarter" idx="1"/>
          </p:nvPr>
        </p:nvSpPr>
        <p:spPr>
          <a:xfrm>
            <a:off x="228600" y="1447800"/>
            <a:ext cx="8458200" cy="5181600"/>
          </a:xfrm>
        </p:spPr>
        <p:txBody>
          <a:bodyPr rtlCol="0">
            <a:normAutofit/>
          </a:bodyPr>
          <a:lstStyle/>
          <a:p>
            <a:pPr lvl="0"/>
            <a:r>
              <a:rPr lang="en-US" b="1" dirty="0" smtClean="0"/>
              <a:t>Use </a:t>
            </a:r>
            <a:r>
              <a:rPr lang="en-US" b="1" dirty="0"/>
              <a:t>PPE (Personal Protective Equipment)</a:t>
            </a:r>
            <a:endParaRPr lang="en-US" sz="2000" dirty="0"/>
          </a:p>
          <a:p>
            <a:pPr lvl="1"/>
            <a:r>
              <a:rPr lang="en-US" sz="2400" dirty="0" smtClean="0"/>
              <a:t>Use </a:t>
            </a:r>
            <a:r>
              <a:rPr lang="en-US" sz="2400" dirty="0"/>
              <a:t>chemical safety glasses. Make sure they </a:t>
            </a:r>
            <a:r>
              <a:rPr lang="en-US" sz="2400" dirty="0" smtClean="0"/>
              <a:t>fit</a:t>
            </a:r>
          </a:p>
          <a:p>
            <a:pPr marL="365760" lvl="1" indent="0">
              <a:buNone/>
            </a:pPr>
            <a:r>
              <a:rPr lang="en-US" sz="2400" dirty="0" smtClean="0"/>
              <a:t>    </a:t>
            </a:r>
            <a:r>
              <a:rPr lang="en-US" sz="2400" dirty="0"/>
              <a:t>you properly. </a:t>
            </a:r>
            <a:endParaRPr lang="en-US" sz="2000" dirty="0"/>
          </a:p>
          <a:p>
            <a:pPr lvl="1"/>
            <a:r>
              <a:rPr lang="en-US" sz="2400" dirty="0"/>
              <a:t>Use protective footwear. Waterproof and </a:t>
            </a:r>
            <a:r>
              <a:rPr lang="en-US" sz="2400" dirty="0" smtClean="0"/>
              <a:t>slip-</a:t>
            </a:r>
          </a:p>
          <a:p>
            <a:pPr marL="365760" lvl="1" indent="0">
              <a:buNone/>
            </a:pPr>
            <a:r>
              <a:rPr lang="en-US" sz="2400" dirty="0"/>
              <a:t> </a:t>
            </a:r>
            <a:r>
              <a:rPr lang="en-US" sz="2400" dirty="0" smtClean="0"/>
              <a:t>   proof </a:t>
            </a:r>
            <a:r>
              <a:rPr lang="en-US" sz="2400" dirty="0"/>
              <a:t>shoes will prevent chemicals reaching your </a:t>
            </a:r>
            <a:endParaRPr lang="en-US" sz="2400" dirty="0" smtClean="0"/>
          </a:p>
          <a:p>
            <a:pPr marL="365760" lvl="1" indent="0">
              <a:buNone/>
            </a:pPr>
            <a:r>
              <a:rPr lang="en-US" sz="2400" dirty="0"/>
              <a:t> </a:t>
            </a:r>
            <a:r>
              <a:rPr lang="en-US" sz="2400" dirty="0" smtClean="0"/>
              <a:t>   feet </a:t>
            </a:r>
            <a:r>
              <a:rPr lang="en-US" sz="2400" dirty="0"/>
              <a:t>and stop you from slipping. </a:t>
            </a:r>
            <a:endParaRPr lang="en-US" sz="2000" dirty="0"/>
          </a:p>
          <a:p>
            <a:pPr lvl="1"/>
            <a:r>
              <a:rPr lang="en-US" sz="2400" dirty="0"/>
              <a:t>Find less dangerous chemicals for cleaning (i.e., baking soda, vinegar); Check products for the </a:t>
            </a:r>
            <a:endParaRPr lang="en-US" sz="2400" dirty="0" smtClean="0"/>
          </a:p>
          <a:p>
            <a:pPr marL="365760" lvl="1" indent="0">
              <a:buNone/>
            </a:pPr>
            <a:r>
              <a:rPr lang="en-US" sz="2400" dirty="0" smtClean="0"/>
              <a:t>    EPA’s </a:t>
            </a:r>
            <a:r>
              <a:rPr lang="en-US" sz="2400" dirty="0"/>
              <a:t>“Safer Choice” </a:t>
            </a:r>
            <a:r>
              <a:rPr lang="en-US" sz="2400" dirty="0" smtClean="0"/>
              <a:t>label.</a:t>
            </a:r>
            <a:endParaRPr lang="en-US" sz="2000" dirty="0"/>
          </a:p>
          <a:p>
            <a:pPr lvl="1"/>
            <a:r>
              <a:rPr lang="en-US" sz="2400" dirty="0"/>
              <a:t>Make your own safe cleaning products. </a:t>
            </a:r>
            <a:r>
              <a:rPr lang="en-US" sz="2400" dirty="0" smtClean="0"/>
              <a:t>See end </a:t>
            </a:r>
          </a:p>
          <a:p>
            <a:pPr marL="365760" lvl="1" indent="0">
              <a:buNone/>
            </a:pPr>
            <a:r>
              <a:rPr lang="en-US" sz="2400" dirty="0"/>
              <a:t> </a:t>
            </a:r>
            <a:r>
              <a:rPr lang="en-US" sz="2400" dirty="0" smtClean="0"/>
              <a:t>   of </a:t>
            </a:r>
            <a:r>
              <a:rPr lang="en-US" sz="2400" b="1" dirty="0" smtClean="0"/>
              <a:t>Handout 4</a:t>
            </a:r>
            <a:r>
              <a:rPr lang="en-US" sz="2400" dirty="0" smtClean="0"/>
              <a:t>, </a:t>
            </a:r>
            <a:r>
              <a:rPr lang="en-US" sz="2400" i="1" dirty="0" smtClean="0"/>
              <a:t>Chemical Safety Strategies.</a:t>
            </a:r>
            <a:endParaRPr lang="en-US" sz="2000" i="1" dirty="0"/>
          </a:p>
        </p:txBody>
      </p:sp>
      <p:sp>
        <p:nvSpPr>
          <p:cNvPr id="4" name="Slide Number Placeholder 3"/>
          <p:cNvSpPr>
            <a:spLocks noGrp="1"/>
          </p:cNvSpPr>
          <p:nvPr>
            <p:ph type="sldNum" sz="quarter" idx="15"/>
          </p:nvPr>
        </p:nvSpPr>
        <p:spPr/>
        <p:txBody>
          <a:bodyPr/>
          <a:lstStyle/>
          <a:p>
            <a:pPr>
              <a:defRPr/>
            </a:pPr>
            <a:fld id="{1668CEF5-7C79-4465-B0CC-7380431FEEA7}" type="slidenum">
              <a:rPr lang="en-US" smtClean="0"/>
              <a:pPr>
                <a:defRPr/>
              </a:pPr>
              <a:t>19</a:t>
            </a:fld>
            <a:endParaRPr lang="en-US" dirty="0"/>
          </a:p>
        </p:txBody>
      </p:sp>
    </p:spTree>
    <p:extLst>
      <p:ext uri="{BB962C8B-B14F-4D97-AF65-F5344CB8AC3E}">
        <p14:creationId xmlns:p14="http://schemas.microsoft.com/office/powerpoint/2010/main" val="739558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 to Know One Another!</a:t>
            </a:r>
            <a:endParaRPr lang="en-US" dirty="0"/>
          </a:p>
        </p:txBody>
      </p:sp>
      <p:sp>
        <p:nvSpPr>
          <p:cNvPr id="3" name="Content Placeholder 2"/>
          <p:cNvSpPr>
            <a:spLocks noGrp="1"/>
          </p:cNvSpPr>
          <p:nvPr>
            <p:ph sz="quarter" idx="1"/>
          </p:nvPr>
        </p:nvSpPr>
        <p:spPr/>
        <p:txBody>
          <a:bodyPr/>
          <a:lstStyle/>
          <a:p>
            <a:r>
              <a:rPr lang="en-US" dirty="0" smtClean="0"/>
              <a:t>What’s your name?</a:t>
            </a:r>
          </a:p>
          <a:p>
            <a:r>
              <a:rPr lang="en-US" dirty="0" smtClean="0"/>
              <a:t>What do you do?</a:t>
            </a:r>
          </a:p>
          <a:p>
            <a:r>
              <a:rPr lang="en-US" dirty="0" smtClean="0"/>
              <a:t>What’s your favorite movie?</a:t>
            </a:r>
            <a:endParaRPr lang="en-US" dirty="0"/>
          </a:p>
        </p:txBody>
      </p:sp>
      <p:sp>
        <p:nvSpPr>
          <p:cNvPr id="4" name="Slide Number Placeholder 3"/>
          <p:cNvSpPr>
            <a:spLocks noGrp="1"/>
          </p:cNvSpPr>
          <p:nvPr>
            <p:ph type="sldNum" sz="quarter" idx="15"/>
          </p:nvPr>
        </p:nvSpPr>
        <p:spPr/>
        <p:txBody>
          <a:bodyPr/>
          <a:lstStyle/>
          <a:p>
            <a:pPr>
              <a:defRPr/>
            </a:pPr>
            <a:fld id="{1668CEF5-7C79-4465-B0CC-7380431FEEA7}" type="slidenum">
              <a:rPr lang="en-US" smtClean="0"/>
              <a:pPr>
                <a:defRPr/>
              </a:pPr>
              <a:t>2</a:t>
            </a:fld>
            <a:endParaRPr lang="en-US" dirty="0"/>
          </a:p>
        </p:txBody>
      </p:sp>
    </p:spTree>
    <p:extLst>
      <p:ext uri="{BB962C8B-B14F-4D97-AF65-F5344CB8AC3E}">
        <p14:creationId xmlns:p14="http://schemas.microsoft.com/office/powerpoint/2010/main" val="21083512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2166" y="1515237"/>
            <a:ext cx="6172200" cy="2053590"/>
          </a:xfrm>
        </p:spPr>
        <p:txBody>
          <a:bodyPr/>
          <a:lstStyle/>
          <a:p>
            <a:r>
              <a:rPr lang="en-US" sz="6000" dirty="0"/>
              <a:t>MODULE </a:t>
            </a:r>
            <a:r>
              <a:rPr lang="en-US" sz="6000" dirty="0" smtClean="0"/>
              <a:t>3:</a:t>
            </a:r>
            <a:r>
              <a:rPr lang="en-US" sz="3200" dirty="0"/>
              <a:t/>
            </a:r>
            <a:br>
              <a:rPr lang="en-US" sz="3200" dirty="0"/>
            </a:br>
            <a:r>
              <a:rPr lang="en-US" sz="3200" dirty="0" smtClean="0"/>
              <a:t>Introduction to OSHA</a:t>
            </a:r>
            <a:endParaRPr lang="en-US" dirty="0"/>
          </a:p>
        </p:txBody>
      </p:sp>
      <p:sp>
        <p:nvSpPr>
          <p:cNvPr id="5" name="Slide Number Placeholder 4"/>
          <p:cNvSpPr>
            <a:spLocks noGrp="1"/>
          </p:cNvSpPr>
          <p:nvPr>
            <p:ph type="sldNum" sz="quarter" idx="12"/>
          </p:nvPr>
        </p:nvSpPr>
        <p:spPr/>
        <p:txBody>
          <a:bodyPr/>
          <a:lstStyle/>
          <a:p>
            <a:pPr>
              <a:defRPr/>
            </a:pPr>
            <a:fld id="{0E7F0B73-6E58-44FB-997B-B8C890134536}" type="slidenum">
              <a:rPr lang="en-US" smtClean="0"/>
              <a:pPr>
                <a:defRPr/>
              </a:pPr>
              <a:t>20</a:t>
            </a:fld>
            <a:endParaRPr lang="en-US" dirty="0"/>
          </a:p>
        </p:txBody>
      </p:sp>
    </p:spTree>
    <p:extLst>
      <p:ext uri="{BB962C8B-B14F-4D97-AF65-F5344CB8AC3E}">
        <p14:creationId xmlns:p14="http://schemas.microsoft.com/office/powerpoint/2010/main" val="37308573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342900" lvl="1" indent="-342900">
              <a:spcAft>
                <a:spcPts val="1800"/>
              </a:spcAft>
              <a:buClr>
                <a:srgbClr val="FF0000"/>
              </a:buClr>
              <a:buFont typeface="Arial"/>
              <a:buChar char="•"/>
            </a:pPr>
            <a:r>
              <a:rPr lang="en-US" dirty="0"/>
              <a:t>If you believe your workplace is </a:t>
            </a:r>
            <a:br>
              <a:rPr lang="en-US" dirty="0"/>
            </a:br>
            <a:r>
              <a:rPr lang="en-US" dirty="0"/>
              <a:t>unsafe or unhealthy, tell your </a:t>
            </a:r>
            <a:br>
              <a:rPr lang="en-US" dirty="0"/>
            </a:br>
            <a:r>
              <a:rPr lang="en-US" dirty="0"/>
              <a:t>employer. </a:t>
            </a:r>
          </a:p>
          <a:p>
            <a:pPr marL="342900" lvl="1" indent="-342900">
              <a:spcAft>
                <a:spcPts val="1800"/>
              </a:spcAft>
              <a:buClr>
                <a:srgbClr val="FF0000"/>
              </a:buClr>
              <a:buFont typeface="Arial"/>
              <a:buChar char="•"/>
            </a:pPr>
            <a:r>
              <a:rPr lang="en-US" dirty="0"/>
              <a:t>You have the right to file a </a:t>
            </a:r>
            <a:br>
              <a:rPr lang="en-US" dirty="0"/>
            </a:br>
            <a:r>
              <a:rPr lang="en-US" dirty="0"/>
              <a:t>complaint with OSHA.</a:t>
            </a:r>
          </a:p>
          <a:p>
            <a:pPr marL="342900" lvl="1" indent="-342900">
              <a:spcAft>
                <a:spcPts val="1800"/>
              </a:spcAft>
              <a:buClr>
                <a:srgbClr val="FF0000"/>
              </a:buClr>
              <a:buFont typeface="Arial"/>
              <a:buChar char="•"/>
            </a:pPr>
            <a:r>
              <a:rPr lang="en-US" dirty="0"/>
              <a:t>File a complaint by mail, by telephone or online</a:t>
            </a:r>
          </a:p>
          <a:p>
            <a:pPr marL="342900" lvl="1" indent="-342900">
              <a:spcAft>
                <a:spcPts val="1800"/>
              </a:spcAft>
              <a:buClr>
                <a:srgbClr val="FF0000"/>
              </a:buClr>
              <a:buFont typeface="Arial"/>
              <a:buChar char="•"/>
            </a:pPr>
            <a:r>
              <a:rPr lang="en-US" dirty="0"/>
              <a:t>If there is an emergency, use the telephone to file your complaint. </a:t>
            </a:r>
          </a:p>
          <a:p>
            <a:pPr marL="342900" lvl="1" indent="-342900">
              <a:spcAft>
                <a:spcPts val="1800"/>
              </a:spcAft>
              <a:buClr>
                <a:srgbClr val="FF0000"/>
              </a:buClr>
              <a:buFont typeface="Arial"/>
              <a:buChar char="•"/>
            </a:pPr>
            <a:r>
              <a:rPr lang="en-US" dirty="0"/>
              <a:t>OSHA will keep your complaint </a:t>
            </a:r>
            <a:r>
              <a:rPr lang="en-US" b="1" dirty="0"/>
              <a:t>confidential.</a:t>
            </a:r>
          </a:p>
          <a:p>
            <a:endParaRPr lang="en-US" dirty="0"/>
          </a:p>
        </p:txBody>
      </p:sp>
      <p:sp>
        <p:nvSpPr>
          <p:cNvPr id="4" name="Slide Number Placeholder 3"/>
          <p:cNvSpPr>
            <a:spLocks noGrp="1"/>
          </p:cNvSpPr>
          <p:nvPr>
            <p:ph type="sldNum" sz="quarter" idx="15"/>
          </p:nvPr>
        </p:nvSpPr>
        <p:spPr/>
        <p:txBody>
          <a:bodyPr/>
          <a:lstStyle/>
          <a:p>
            <a:pPr>
              <a:defRPr/>
            </a:pPr>
            <a:fld id="{1668CEF5-7C79-4465-B0CC-7380431FEEA7}" type="slidenum">
              <a:rPr lang="en-US" smtClean="0"/>
              <a:pPr>
                <a:defRPr/>
              </a:pPr>
              <a:t>21</a:t>
            </a:fld>
            <a:endParaRPr lang="en-US" dirty="0"/>
          </a:p>
        </p:txBody>
      </p:sp>
      <p:pic>
        <p:nvPicPr>
          <p:cNvPr id="6" name="Picture 5" title="Drawing - letter being inserted into an envelope"/>
          <p:cNvPicPr>
            <a:picLocks noChangeAspect="1"/>
          </p:cNvPicPr>
          <p:nvPr/>
        </p:nvPicPr>
        <p:blipFill rotWithShape="1">
          <a:blip r:embed="rId2">
            <a:extLst>
              <a:ext uri="{28A0092B-C50C-407E-A947-70E740481C1C}">
                <a14:useLocalDpi xmlns:a14="http://schemas.microsoft.com/office/drawing/2010/main" val="0"/>
              </a:ext>
            </a:extLst>
          </a:blip>
          <a:srcRect r="-40"/>
          <a:stretch/>
        </p:blipFill>
        <p:spPr>
          <a:xfrm>
            <a:off x="5697273" y="1752600"/>
            <a:ext cx="2468880" cy="1847850"/>
          </a:xfrm>
          <a:prstGeom prst="rect">
            <a:avLst/>
          </a:prstGeom>
        </p:spPr>
      </p:pic>
      <p:sp>
        <p:nvSpPr>
          <p:cNvPr id="2" name="Title 1"/>
          <p:cNvSpPr>
            <a:spLocks noGrp="1"/>
          </p:cNvSpPr>
          <p:nvPr>
            <p:ph type="title"/>
          </p:nvPr>
        </p:nvSpPr>
        <p:spPr/>
        <p:txBody>
          <a:bodyPr/>
          <a:lstStyle/>
          <a:p>
            <a:r>
              <a:rPr lang="en-US" dirty="0"/>
              <a:t>Filing a Complaint with OSHA</a:t>
            </a:r>
          </a:p>
        </p:txBody>
      </p:sp>
    </p:spTree>
    <p:extLst>
      <p:ext uri="{BB962C8B-B14F-4D97-AF65-F5344CB8AC3E}">
        <p14:creationId xmlns:p14="http://schemas.microsoft.com/office/powerpoint/2010/main" val="10495387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Filing a Complaint </a:t>
            </a:r>
            <a:r>
              <a:rPr lang="en-US"/>
              <a:t>with </a:t>
            </a:r>
            <a:r>
              <a:rPr lang="en-US" smtClean="0"/>
              <a:t>OSHA </a:t>
            </a:r>
            <a:endParaRPr lang="en-US" dirty="0"/>
          </a:p>
        </p:txBody>
      </p:sp>
      <p:sp>
        <p:nvSpPr>
          <p:cNvPr id="3" name="Content Placeholder 2"/>
          <p:cNvSpPr>
            <a:spLocks noGrp="1"/>
          </p:cNvSpPr>
          <p:nvPr>
            <p:ph sz="quarter" idx="1"/>
          </p:nvPr>
        </p:nvSpPr>
        <p:spPr/>
        <p:txBody>
          <a:bodyPr/>
          <a:lstStyle/>
          <a:p>
            <a:pPr marL="342900" lvl="1" indent="-342900">
              <a:spcAft>
                <a:spcPts val="1800"/>
              </a:spcAft>
              <a:buClr>
                <a:srgbClr val="FF0000"/>
              </a:buClr>
              <a:buFont typeface="Arial"/>
              <a:buChar char="•"/>
            </a:pPr>
            <a:r>
              <a:rPr lang="en-US" dirty="0"/>
              <a:t>You have the right to file a complaint without fear of retaliation. </a:t>
            </a:r>
          </a:p>
          <a:p>
            <a:pPr marL="342900" lvl="1" indent="-342900">
              <a:spcAft>
                <a:spcPts val="1800"/>
              </a:spcAft>
              <a:buClr>
                <a:srgbClr val="FF0000"/>
              </a:buClr>
              <a:buFont typeface="Arial"/>
              <a:buChar char="•"/>
            </a:pPr>
            <a:r>
              <a:rPr lang="en-US" dirty="0"/>
              <a:t>If you believe your employer has retaliated against you for complaining, you can file a Whistleblower Complaint.</a:t>
            </a:r>
          </a:p>
          <a:p>
            <a:pPr marL="342900" lvl="1" indent="-342900">
              <a:spcAft>
                <a:spcPts val="1800"/>
              </a:spcAft>
              <a:buClr>
                <a:srgbClr val="FF0000"/>
              </a:buClr>
              <a:buFont typeface="Arial"/>
              <a:buChar char="•"/>
            </a:pPr>
            <a:r>
              <a:rPr lang="en-US" dirty="0"/>
              <a:t>See </a:t>
            </a:r>
            <a:r>
              <a:rPr lang="en-US" b="1" dirty="0"/>
              <a:t>Handout 10 </a:t>
            </a:r>
            <a:r>
              <a:rPr lang="en-US" dirty="0"/>
              <a:t>in your Participant Handbook for information on how to file. You can also visit: www.osha.gov</a:t>
            </a:r>
          </a:p>
          <a:p>
            <a:pPr marL="0" indent="0">
              <a:buNone/>
            </a:pPr>
            <a:endParaRPr lang="en-US" dirty="0"/>
          </a:p>
        </p:txBody>
      </p:sp>
      <p:sp>
        <p:nvSpPr>
          <p:cNvPr id="4" name="Slide Number Placeholder 3"/>
          <p:cNvSpPr>
            <a:spLocks noGrp="1"/>
          </p:cNvSpPr>
          <p:nvPr>
            <p:ph type="sldNum" sz="quarter" idx="15"/>
          </p:nvPr>
        </p:nvSpPr>
        <p:spPr/>
        <p:txBody>
          <a:bodyPr/>
          <a:lstStyle/>
          <a:p>
            <a:pPr>
              <a:defRPr/>
            </a:pPr>
            <a:fld id="{1668CEF5-7C79-4465-B0CC-7380431FEEA7}" type="slidenum">
              <a:rPr lang="en-US" smtClean="0"/>
              <a:pPr>
                <a:defRPr/>
              </a:pPr>
              <a:t>22</a:t>
            </a:fld>
            <a:endParaRPr lang="en-US" dirty="0"/>
          </a:p>
        </p:txBody>
      </p:sp>
    </p:spTree>
    <p:extLst>
      <p:ext uri="{BB962C8B-B14F-4D97-AF65-F5344CB8AC3E}">
        <p14:creationId xmlns:p14="http://schemas.microsoft.com/office/powerpoint/2010/main" val="27634394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7772400" cy="609600"/>
          </a:xfrm>
          <a:noFill/>
        </p:spPr>
        <p:txBody>
          <a:bodyPr rtlCol="0">
            <a:normAutofit fontScale="90000"/>
          </a:bodyPr>
          <a:lstStyle/>
          <a:p>
            <a:pPr eaLnBrk="1" fontAlgn="auto" hangingPunct="1">
              <a:spcAft>
                <a:spcPts val="0"/>
              </a:spcAft>
              <a:defRPr/>
            </a:pPr>
            <a:r>
              <a:rPr lang="en-US" sz="3600" dirty="0" smtClean="0">
                <a:solidFill>
                  <a:srgbClr val="0070C0"/>
                </a:solidFill>
              </a:rPr>
              <a:t>References</a:t>
            </a:r>
          </a:p>
        </p:txBody>
      </p:sp>
      <p:sp>
        <p:nvSpPr>
          <p:cNvPr id="3" name="Content Placeholder 2"/>
          <p:cNvSpPr>
            <a:spLocks noGrp="1"/>
          </p:cNvSpPr>
          <p:nvPr>
            <p:ph sz="quarter" idx="1"/>
          </p:nvPr>
        </p:nvSpPr>
        <p:spPr>
          <a:xfrm>
            <a:off x="152400" y="1143000"/>
            <a:ext cx="8610600" cy="4876800"/>
          </a:xfrm>
        </p:spPr>
        <p:txBody>
          <a:bodyPr rtlCol="0">
            <a:normAutofit fontScale="40000" lnSpcReduction="20000"/>
          </a:bodyPr>
          <a:lstStyle/>
          <a:p>
            <a:r>
              <a:rPr lang="en-US" sz="2900" dirty="0"/>
              <a:t>Aguirre, S. (2016, December 12). 7 Important Parts of a Cleaning Product Label [Make your best home.]. Retrieved from https://www.thespruce.com/parts-of-a-cleaning-product-label-1900744</a:t>
            </a:r>
          </a:p>
          <a:p>
            <a:r>
              <a:rPr lang="en-US" sz="2900" dirty="0" err="1"/>
              <a:t>Amarelo</a:t>
            </a:r>
            <a:r>
              <a:rPr lang="en-US" sz="2900" dirty="0"/>
              <a:t>, M. (2017, October 16). Calif. Governor Signs Cleaning Product Disclosure Law. Retrieved from http://www.ewg.org/release/calif-governor-signs-cleaning-product-disclosure-law#.WeyhfROPLeS</a:t>
            </a:r>
          </a:p>
          <a:p>
            <a:r>
              <a:rPr lang="en-US" sz="2900" dirty="0" smtClean="0"/>
              <a:t>Cleaning </a:t>
            </a:r>
            <a:r>
              <a:rPr lang="en-US" sz="2900" dirty="0"/>
              <a:t>Label Signal Words. (2017, February 2). Retrieved from http://www.ecocenter.org/cleaning-label-signal-words</a:t>
            </a:r>
          </a:p>
          <a:p>
            <a:r>
              <a:rPr lang="en-US" sz="2900" dirty="0"/>
              <a:t>Common Cleaning Products Can Be Dangerous When Mixed. (</a:t>
            </a:r>
            <a:r>
              <a:rPr lang="en-US" sz="2900" dirty="0" err="1"/>
              <a:t>n.d.</a:t>
            </a:r>
            <a:r>
              <a:rPr lang="en-US" sz="2900" dirty="0"/>
              <a:t>). Retrieved from http://health.utah.gov/enviroepi/activities/FNTSIP/Common Cleaning Products Can Be Dangerous When Mixed.pdf</a:t>
            </a:r>
          </a:p>
          <a:p>
            <a:r>
              <a:rPr lang="en-US" sz="2900" dirty="0" smtClean="0"/>
              <a:t>Decoding </a:t>
            </a:r>
            <a:r>
              <a:rPr lang="en-US" sz="2900" dirty="0"/>
              <a:t>the Labels. (</a:t>
            </a:r>
            <a:r>
              <a:rPr lang="en-US" sz="2900" dirty="0" err="1"/>
              <a:t>n.d.</a:t>
            </a:r>
            <a:r>
              <a:rPr lang="en-US" sz="2900" dirty="0"/>
              <a:t>). [Retrieved from http://www.ewg.org/guides/cleaners/content/decoding_labels#.WeylKROPLeQ</a:t>
            </a:r>
          </a:p>
          <a:p>
            <a:r>
              <a:rPr lang="en-US" sz="2900" dirty="0" smtClean="0"/>
              <a:t>Freedman</a:t>
            </a:r>
            <a:r>
              <a:rPr lang="en-US" sz="2900" dirty="0"/>
              <a:t>, L. (2016, December 15). Cleaning Products You Should NEVER Mix [Philosophy: Life should be full of pleasures, not chores. Let us help you keep it that way.]. Retrieved from http://www.goodhousekeeping.com/home/cleaning/tips/a32773/cleaning-products-never-mix/</a:t>
            </a:r>
          </a:p>
          <a:p>
            <a:r>
              <a:rPr lang="en-US" sz="2900" dirty="0"/>
              <a:t>Hemmings, H.C. &amp; Egan, T.D. (2012). Pharmacology and physiology for anesthesia </a:t>
            </a:r>
            <a:r>
              <a:rPr lang="en-US" sz="2900" dirty="0" err="1"/>
              <a:t>ebook</a:t>
            </a:r>
            <a:r>
              <a:rPr lang="en-US" sz="2900" dirty="0"/>
              <a:t>. </a:t>
            </a:r>
            <a:r>
              <a:rPr lang="en-US" sz="2900" i="1" dirty="0"/>
              <a:t>Elsevier Health Sciences</a:t>
            </a:r>
            <a:r>
              <a:rPr lang="en-US" sz="2900" i="1" dirty="0" smtClean="0"/>
              <a:t>.</a:t>
            </a:r>
            <a:r>
              <a:rPr lang="en-US" sz="2900" dirty="0"/>
              <a:t> NIOSH Pocket Guide to Chemical Hazards. (2007). Cincinnati, OH: Department of Health and Human Services Centers for Disease Control and Prevention National Institute for Occupational Safety and Health. Retrieved from http://www.cdc.gov/niosh</a:t>
            </a:r>
          </a:p>
          <a:p>
            <a:r>
              <a:rPr lang="en-US" sz="2900" dirty="0" smtClean="0"/>
              <a:t>Protecting </a:t>
            </a:r>
            <a:r>
              <a:rPr lang="en-US" sz="2900" dirty="0"/>
              <a:t>Your Eyes at Work. (</a:t>
            </a:r>
            <a:r>
              <a:rPr lang="en-US" sz="2900" dirty="0" err="1"/>
              <a:t>n.d.</a:t>
            </a:r>
            <a:r>
              <a:rPr lang="en-US" sz="2900" dirty="0"/>
              <a:t>). Retrieved from https://www.aoa.org/patients-and-public/caring-for-your-vision/protecting-your-vision</a:t>
            </a:r>
          </a:p>
          <a:p>
            <a:r>
              <a:rPr lang="en-US" sz="2900" dirty="0"/>
              <a:t>Risk at Work - Personal protective equipment (PPE). (</a:t>
            </a:r>
            <a:r>
              <a:rPr lang="en-US" sz="2900" dirty="0" err="1"/>
              <a:t>n.d.</a:t>
            </a:r>
            <a:r>
              <a:rPr lang="en-US" sz="2900" dirty="0"/>
              <a:t>). Retrieved from http://www.hse.gov.uk/toolbox/ppe.htm</a:t>
            </a:r>
          </a:p>
          <a:p>
            <a:r>
              <a:rPr lang="en-US" sz="2900" dirty="0"/>
              <a:t>Safer Choice. (</a:t>
            </a:r>
            <a:r>
              <a:rPr lang="en-US" sz="2900" dirty="0" err="1"/>
              <a:t>n.d.</a:t>
            </a:r>
            <a:r>
              <a:rPr lang="en-US" sz="2900" dirty="0"/>
              <a:t>). Retrieved from https://www.epa.gov/saferchoice</a:t>
            </a:r>
          </a:p>
          <a:p>
            <a:r>
              <a:rPr lang="en-US" sz="2900" dirty="0"/>
              <a:t>Types of Household Cleaning Products. (</a:t>
            </a:r>
            <a:r>
              <a:rPr lang="en-US" sz="2900" dirty="0" err="1"/>
              <a:t>n.d.</a:t>
            </a:r>
            <a:r>
              <a:rPr lang="en-US" sz="2900" dirty="0"/>
              <a:t>). Retrieved from http://www.healthycleaning101.org/types-of-household-cleaning-products/</a:t>
            </a:r>
          </a:p>
          <a:p>
            <a:r>
              <a:rPr lang="en-US" sz="2900" dirty="0"/>
              <a:t>U.S. Department of Health and Human Services, Centers for Disease Control and Prevention, National Institute for Occupational Safety and Health, DHHS (NIOSH). (2014). Caring for yourself while caring for others. </a:t>
            </a:r>
            <a:r>
              <a:rPr lang="en-US" sz="2900" dirty="0" smtClean="0"/>
              <a:t>  Retrieved </a:t>
            </a:r>
            <a:r>
              <a:rPr lang="en-US" sz="2900" dirty="0"/>
              <a:t>from https://www.cdc.gov/niosh/docs/2015-102/default.html</a:t>
            </a:r>
          </a:p>
          <a:p>
            <a:pPr marL="0" indent="0">
              <a:buNone/>
            </a:pPr>
            <a:endParaRPr lang="en-US" dirty="0"/>
          </a:p>
        </p:txBody>
      </p:sp>
      <p:sp>
        <p:nvSpPr>
          <p:cNvPr id="4" name="Slide Number Placeholder 3"/>
          <p:cNvSpPr>
            <a:spLocks noGrp="1"/>
          </p:cNvSpPr>
          <p:nvPr>
            <p:ph type="sldNum" sz="quarter" idx="15"/>
          </p:nvPr>
        </p:nvSpPr>
        <p:spPr/>
        <p:txBody>
          <a:bodyPr/>
          <a:lstStyle/>
          <a:p>
            <a:pPr>
              <a:defRPr/>
            </a:pPr>
            <a:fld id="{1668CEF5-7C79-4465-B0CC-7380431FEEA7}" type="slidenum">
              <a:rPr lang="en-US" smtClean="0"/>
              <a:pPr>
                <a:defRPr/>
              </a:pPr>
              <a:t>23</a:t>
            </a:fld>
            <a:endParaRPr lang="en-US" dirty="0"/>
          </a:p>
        </p:txBody>
      </p:sp>
    </p:spTree>
    <p:extLst>
      <p:ext uri="{BB962C8B-B14F-4D97-AF65-F5344CB8AC3E}">
        <p14:creationId xmlns:p14="http://schemas.microsoft.com/office/powerpoint/2010/main" val="559885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1143000"/>
          </a:xfrm>
          <a:noFill/>
        </p:spPr>
        <p:txBody>
          <a:bodyPr rtlCol="0">
            <a:normAutofit/>
          </a:bodyPr>
          <a:lstStyle/>
          <a:p>
            <a:pPr eaLnBrk="1" fontAlgn="auto" hangingPunct="1">
              <a:spcAft>
                <a:spcPts val="0"/>
              </a:spcAft>
              <a:defRPr/>
            </a:pPr>
            <a:r>
              <a:rPr lang="en-US" sz="4400" dirty="0" smtClean="0">
                <a:solidFill>
                  <a:srgbClr val="0070C0"/>
                </a:solidFill>
              </a:rPr>
              <a:t>Learning Objectives</a:t>
            </a:r>
          </a:p>
        </p:txBody>
      </p:sp>
      <p:sp>
        <p:nvSpPr>
          <p:cNvPr id="3" name="Content Placeholder 2"/>
          <p:cNvSpPr>
            <a:spLocks noGrp="1"/>
          </p:cNvSpPr>
          <p:nvPr>
            <p:ph sz="quarter" idx="1"/>
          </p:nvPr>
        </p:nvSpPr>
        <p:spPr>
          <a:xfrm>
            <a:off x="457200" y="1447800"/>
            <a:ext cx="7696200" cy="4807458"/>
          </a:xfrm>
        </p:spPr>
        <p:txBody>
          <a:bodyPr rtlCol="0">
            <a:normAutofit/>
          </a:bodyPr>
          <a:lstStyle/>
          <a:p>
            <a:pPr>
              <a:buNone/>
            </a:pPr>
            <a:r>
              <a:rPr lang="en-US" sz="2800" b="1" dirty="0" smtClean="0"/>
              <a:t>By the end of this training module, participants will be able to:</a:t>
            </a:r>
          </a:p>
          <a:p>
            <a:pPr>
              <a:buNone/>
            </a:pPr>
            <a:endParaRPr lang="en-US" sz="2800" b="1" dirty="0" smtClean="0"/>
          </a:p>
          <a:p>
            <a:pPr lvl="0"/>
            <a:r>
              <a:rPr lang="en-US" sz="2800" dirty="0"/>
              <a:t>Identify the potential health risks of the chemicals present in kitchen and bathroom household cleaning </a:t>
            </a:r>
            <a:r>
              <a:rPr lang="en-US" sz="2800" dirty="0" smtClean="0"/>
              <a:t>products</a:t>
            </a:r>
          </a:p>
          <a:p>
            <a:pPr lvl="0"/>
            <a:r>
              <a:rPr lang="en-US" sz="2800" dirty="0" smtClean="0"/>
              <a:t>Communicate </a:t>
            </a:r>
            <a:r>
              <a:rPr lang="en-US" sz="2800" dirty="0"/>
              <a:t>safety strategies to reduce the risk of adverse chemical </a:t>
            </a:r>
            <a:endParaRPr lang="en-US" sz="2800" dirty="0" smtClean="0"/>
          </a:p>
          <a:p>
            <a:pPr>
              <a:buNone/>
            </a:pPr>
            <a:endParaRPr lang="en-US" sz="3200" dirty="0" smtClean="0"/>
          </a:p>
        </p:txBody>
      </p:sp>
      <p:sp>
        <p:nvSpPr>
          <p:cNvPr id="4" name="Slide Number Placeholder 3"/>
          <p:cNvSpPr>
            <a:spLocks noGrp="1"/>
          </p:cNvSpPr>
          <p:nvPr>
            <p:ph type="sldNum" sz="quarter" idx="15"/>
          </p:nvPr>
        </p:nvSpPr>
        <p:spPr/>
        <p:txBody>
          <a:bodyPr/>
          <a:lstStyle/>
          <a:p>
            <a:pPr>
              <a:defRPr/>
            </a:pPr>
            <a:fld id="{1668CEF5-7C79-4465-B0CC-7380431FEEA7}"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8050" y="1143000"/>
            <a:ext cx="6172200" cy="2053590"/>
          </a:xfrm>
        </p:spPr>
        <p:txBody>
          <a:bodyPr/>
          <a:lstStyle/>
          <a:p>
            <a:r>
              <a:rPr lang="en-US" sz="5400" dirty="0" smtClean="0"/>
              <a:t>MODULE 1:</a:t>
            </a:r>
            <a:r>
              <a:rPr lang="en-US" sz="2800" dirty="0" smtClean="0"/>
              <a:t/>
            </a:r>
            <a:br>
              <a:rPr lang="en-US" sz="2800" dirty="0" smtClean="0"/>
            </a:br>
            <a:r>
              <a:rPr lang="en-US" sz="2800" dirty="0" smtClean="0"/>
              <a:t>Kitchen </a:t>
            </a:r>
            <a:r>
              <a:rPr lang="en-US" sz="2800" dirty="0"/>
              <a:t>and Bathroom Chemical Hazards</a:t>
            </a:r>
            <a:endParaRPr lang="en-US" dirty="0"/>
          </a:p>
        </p:txBody>
      </p:sp>
      <p:sp>
        <p:nvSpPr>
          <p:cNvPr id="5" name="Slide Number Placeholder 4"/>
          <p:cNvSpPr>
            <a:spLocks noGrp="1"/>
          </p:cNvSpPr>
          <p:nvPr>
            <p:ph type="sldNum" sz="quarter" idx="12"/>
          </p:nvPr>
        </p:nvSpPr>
        <p:spPr/>
        <p:txBody>
          <a:bodyPr/>
          <a:lstStyle/>
          <a:p>
            <a:pPr>
              <a:defRPr/>
            </a:pPr>
            <a:fld id="{0E7F0B73-6E58-44FB-997B-B8C890134536}" type="slidenum">
              <a:rPr lang="en-US" smtClean="0"/>
              <a:pPr>
                <a:defRPr/>
              </a:pPr>
              <a:t>4</a:t>
            </a:fld>
            <a:endParaRPr lang="en-US" dirty="0"/>
          </a:p>
        </p:txBody>
      </p:sp>
    </p:spTree>
    <p:extLst>
      <p:ext uri="{BB962C8B-B14F-4D97-AF65-F5344CB8AC3E}">
        <p14:creationId xmlns:p14="http://schemas.microsoft.com/office/powerpoint/2010/main" val="1455445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519820"/>
            <a:ext cx="7467600" cy="4954132"/>
          </a:xfrm>
        </p:spPr>
        <p:txBody>
          <a:bodyPr>
            <a:normAutofit/>
          </a:bodyPr>
          <a:lstStyle/>
          <a:p>
            <a:endParaRPr lang="en-US" dirty="0" smtClean="0"/>
          </a:p>
          <a:p>
            <a:pPr lvl="1"/>
            <a:r>
              <a:rPr lang="en-US" sz="2400" dirty="0"/>
              <a:t>Every </a:t>
            </a:r>
            <a:r>
              <a:rPr lang="en-US" sz="2400" dirty="0" smtClean="0"/>
              <a:t>cleaning product – even “green” ones - contains </a:t>
            </a:r>
            <a:r>
              <a:rPr lang="en-US" sz="2400" dirty="0"/>
              <a:t>chemicals. </a:t>
            </a:r>
            <a:endParaRPr lang="en-US" sz="2000" dirty="0"/>
          </a:p>
          <a:p>
            <a:pPr lvl="1"/>
            <a:r>
              <a:rPr lang="en-US" sz="2400" dirty="0"/>
              <a:t>C</a:t>
            </a:r>
            <a:r>
              <a:rPr lang="en-US" sz="2400" dirty="0" smtClean="0"/>
              <a:t>hemicals </a:t>
            </a:r>
            <a:r>
              <a:rPr lang="en-US" sz="2400" dirty="0"/>
              <a:t>are </a:t>
            </a:r>
            <a:r>
              <a:rPr lang="en-US" sz="2400" dirty="0" smtClean="0"/>
              <a:t>important: they </a:t>
            </a:r>
            <a:r>
              <a:rPr lang="en-US" sz="2400" dirty="0"/>
              <a:t>allow the product to kill germs and control infection.</a:t>
            </a:r>
            <a:endParaRPr lang="en-US" sz="2000" dirty="0"/>
          </a:p>
          <a:p>
            <a:pPr lvl="1"/>
            <a:r>
              <a:rPr lang="en-US" sz="2400" dirty="0"/>
              <a:t>However, many chemicals in common </a:t>
            </a:r>
            <a:r>
              <a:rPr lang="en-US" sz="2400" dirty="0" smtClean="0"/>
              <a:t>products </a:t>
            </a:r>
            <a:r>
              <a:rPr lang="en-US" sz="2400" dirty="0"/>
              <a:t>are potentially harmful to you and your </a:t>
            </a:r>
            <a:r>
              <a:rPr lang="en-US" sz="2400" dirty="0" smtClean="0"/>
              <a:t>Consumer. </a:t>
            </a:r>
            <a:endParaRPr lang="en-US" sz="2000" dirty="0"/>
          </a:p>
          <a:p>
            <a:pPr lvl="1"/>
            <a:r>
              <a:rPr lang="en-US" sz="2400" dirty="0"/>
              <a:t>Some </a:t>
            </a:r>
            <a:r>
              <a:rPr lang="en-US" sz="2400" dirty="0" smtClean="0"/>
              <a:t>chemicals: known </a:t>
            </a:r>
            <a:r>
              <a:rPr lang="en-US" sz="2400" dirty="0"/>
              <a:t>or suspected to cause cancer, birth defects, </a:t>
            </a:r>
            <a:r>
              <a:rPr lang="en-US" sz="2400" dirty="0" smtClean="0"/>
              <a:t>asthma, other </a:t>
            </a:r>
            <a:r>
              <a:rPr lang="en-US" sz="2400" dirty="0"/>
              <a:t>serious health effects</a:t>
            </a:r>
            <a:r>
              <a:rPr lang="en-US" sz="2400" dirty="0" smtClean="0"/>
              <a:t>.</a:t>
            </a:r>
            <a:endParaRPr lang="en-US" sz="2000" dirty="0"/>
          </a:p>
        </p:txBody>
      </p:sp>
      <p:pic>
        <p:nvPicPr>
          <p:cNvPr id="7" name="Picture 6" descr="Image result for skull and crossbones images safety"/>
          <p:cNvPicPr/>
          <p:nvPr/>
        </p:nvPicPr>
        <p:blipFill>
          <a:blip r:embed="rId2">
            <a:extLst>
              <a:ext uri="{28A0092B-C50C-407E-A947-70E740481C1C}">
                <a14:useLocalDpi xmlns:a14="http://schemas.microsoft.com/office/drawing/2010/main" val="0"/>
              </a:ext>
            </a:extLst>
          </a:blip>
          <a:srcRect/>
          <a:stretch>
            <a:fillRect/>
          </a:stretch>
        </p:blipFill>
        <p:spPr bwMode="auto">
          <a:xfrm>
            <a:off x="6833616" y="5474367"/>
            <a:ext cx="1295400" cy="1040574"/>
          </a:xfrm>
          <a:prstGeom prst="rect">
            <a:avLst/>
          </a:prstGeom>
          <a:noFill/>
          <a:ln>
            <a:noFill/>
          </a:ln>
        </p:spPr>
      </p:pic>
      <p:sp>
        <p:nvSpPr>
          <p:cNvPr id="4" name="Slide Number Placeholder 3"/>
          <p:cNvSpPr>
            <a:spLocks noGrp="1"/>
          </p:cNvSpPr>
          <p:nvPr>
            <p:ph type="sldNum" sz="quarter" idx="15"/>
          </p:nvPr>
        </p:nvSpPr>
        <p:spPr/>
        <p:txBody>
          <a:bodyPr/>
          <a:lstStyle/>
          <a:p>
            <a:pPr>
              <a:defRPr/>
            </a:pPr>
            <a:fld id="{1668CEF5-7C79-4465-B0CC-7380431FEEA7}" type="slidenum">
              <a:rPr lang="en-US" smtClean="0"/>
              <a:pPr>
                <a:defRPr/>
              </a:pPr>
              <a:t>5</a:t>
            </a:fld>
            <a:endParaRPr lang="en-US" dirty="0"/>
          </a:p>
        </p:txBody>
      </p:sp>
      <p:sp>
        <p:nvSpPr>
          <p:cNvPr id="2" name="Title 1"/>
          <p:cNvSpPr>
            <a:spLocks noGrp="1"/>
          </p:cNvSpPr>
          <p:nvPr>
            <p:ph type="title"/>
          </p:nvPr>
        </p:nvSpPr>
        <p:spPr/>
        <p:txBody>
          <a:bodyPr>
            <a:noAutofit/>
          </a:bodyPr>
          <a:lstStyle/>
          <a:p>
            <a:r>
              <a:rPr lang="en-US" sz="4000" dirty="0" smtClean="0">
                <a:solidFill>
                  <a:srgbClr val="0070C0"/>
                </a:solidFill>
              </a:rPr>
              <a:t>Chemicals can be dangerous</a:t>
            </a:r>
            <a:endParaRPr lang="en-US" sz="4000" dirty="0"/>
          </a:p>
        </p:txBody>
      </p:sp>
    </p:spTree>
    <p:extLst>
      <p:ext uri="{BB962C8B-B14F-4D97-AF65-F5344CB8AC3E}">
        <p14:creationId xmlns:p14="http://schemas.microsoft.com/office/powerpoint/2010/main" val="1827005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519820"/>
            <a:ext cx="7467600" cy="4954132"/>
          </a:xfrm>
        </p:spPr>
        <p:txBody>
          <a:bodyPr>
            <a:normAutofit/>
          </a:bodyPr>
          <a:lstStyle/>
          <a:p>
            <a:pPr lvl="1"/>
            <a:r>
              <a:rPr lang="en-US" sz="2400" dirty="0" smtClean="0"/>
              <a:t>Cleaning </a:t>
            </a:r>
            <a:r>
              <a:rPr lang="en-US" sz="2400" dirty="0"/>
              <a:t>product manufacturers </a:t>
            </a:r>
            <a:r>
              <a:rPr lang="en-US" sz="2400" dirty="0" smtClean="0"/>
              <a:t>don’t </a:t>
            </a:r>
            <a:r>
              <a:rPr lang="en-US" sz="2400" dirty="0"/>
              <a:t>need to disclose </a:t>
            </a:r>
            <a:r>
              <a:rPr lang="en-US" sz="2400" dirty="0" smtClean="0"/>
              <a:t>specific </a:t>
            </a:r>
            <a:r>
              <a:rPr lang="en-US" sz="2400" dirty="0"/>
              <a:t>chemicals </a:t>
            </a:r>
            <a:r>
              <a:rPr lang="en-US" sz="2400" dirty="0" smtClean="0"/>
              <a:t>in products </a:t>
            </a:r>
            <a:r>
              <a:rPr lang="en-US" sz="2400" dirty="0"/>
              <a:t>(only </a:t>
            </a:r>
            <a:r>
              <a:rPr lang="en-US" sz="2400" dirty="0" smtClean="0"/>
              <a:t>CA </a:t>
            </a:r>
            <a:r>
              <a:rPr lang="en-US" sz="2400" dirty="0"/>
              <a:t>and </a:t>
            </a:r>
            <a:r>
              <a:rPr lang="en-US" sz="2400" dirty="0" smtClean="0"/>
              <a:t>NY have </a:t>
            </a:r>
            <a:r>
              <a:rPr lang="en-US" sz="2400" dirty="0"/>
              <a:t>laws </a:t>
            </a:r>
            <a:r>
              <a:rPr lang="en-US" sz="2400" dirty="0" smtClean="0"/>
              <a:t>requiring disclosure</a:t>
            </a:r>
            <a:r>
              <a:rPr lang="en-US" sz="2400" dirty="0"/>
              <a:t>).</a:t>
            </a:r>
            <a:endParaRPr lang="en-US" sz="2000" dirty="0"/>
          </a:p>
          <a:p>
            <a:pPr lvl="1"/>
            <a:r>
              <a:rPr lang="en-US" sz="2400" dirty="0"/>
              <a:t>W</a:t>
            </a:r>
            <a:r>
              <a:rPr lang="en-US" sz="2400" dirty="0" smtClean="0"/>
              <a:t>e </a:t>
            </a:r>
            <a:r>
              <a:rPr lang="en-US" sz="2400" dirty="0"/>
              <a:t>have to rely on the caution </a:t>
            </a:r>
            <a:r>
              <a:rPr lang="en-US" sz="2400" dirty="0" smtClean="0"/>
              <a:t>messages on product </a:t>
            </a:r>
            <a:r>
              <a:rPr lang="en-US" sz="2400" dirty="0"/>
              <a:t>labels with regard to the presence of allergens, environmental toxicants, and chemicals </a:t>
            </a:r>
            <a:r>
              <a:rPr lang="en-US" sz="2400" dirty="0" smtClean="0"/>
              <a:t>linked </a:t>
            </a:r>
            <a:r>
              <a:rPr lang="en-US" sz="2400" dirty="0"/>
              <a:t>to harmful health effects</a:t>
            </a:r>
            <a:r>
              <a:rPr lang="en-US" sz="2400" dirty="0" smtClean="0"/>
              <a:t>.</a:t>
            </a:r>
            <a:endParaRPr lang="en-US" sz="2000" dirty="0"/>
          </a:p>
        </p:txBody>
      </p:sp>
      <p:pic>
        <p:nvPicPr>
          <p:cNvPr id="7" name="Picture 6" descr="Image result for skull and crossbones images safety"/>
          <p:cNvPicPr/>
          <p:nvPr/>
        </p:nvPicPr>
        <p:blipFill>
          <a:blip r:embed="rId2">
            <a:extLst>
              <a:ext uri="{28A0092B-C50C-407E-A947-70E740481C1C}">
                <a14:useLocalDpi xmlns:a14="http://schemas.microsoft.com/office/drawing/2010/main" val="0"/>
              </a:ext>
            </a:extLst>
          </a:blip>
          <a:srcRect/>
          <a:stretch>
            <a:fillRect/>
          </a:stretch>
        </p:blipFill>
        <p:spPr bwMode="auto">
          <a:xfrm>
            <a:off x="3162300" y="4426458"/>
            <a:ext cx="2057400" cy="1828800"/>
          </a:xfrm>
          <a:prstGeom prst="rect">
            <a:avLst/>
          </a:prstGeom>
          <a:noFill/>
          <a:ln>
            <a:noFill/>
          </a:ln>
        </p:spPr>
      </p:pic>
      <p:sp>
        <p:nvSpPr>
          <p:cNvPr id="4" name="Slide Number Placeholder 3"/>
          <p:cNvSpPr>
            <a:spLocks noGrp="1"/>
          </p:cNvSpPr>
          <p:nvPr>
            <p:ph type="sldNum" sz="quarter" idx="15"/>
          </p:nvPr>
        </p:nvSpPr>
        <p:spPr/>
        <p:txBody>
          <a:bodyPr/>
          <a:lstStyle/>
          <a:p>
            <a:pPr>
              <a:defRPr/>
            </a:pPr>
            <a:fld id="{1668CEF5-7C79-4465-B0CC-7380431FEEA7}" type="slidenum">
              <a:rPr lang="en-US" smtClean="0"/>
              <a:pPr>
                <a:defRPr/>
              </a:pPr>
              <a:t>6</a:t>
            </a:fld>
            <a:endParaRPr lang="en-US" dirty="0"/>
          </a:p>
        </p:txBody>
      </p:sp>
      <p:sp>
        <p:nvSpPr>
          <p:cNvPr id="2" name="Title 1"/>
          <p:cNvSpPr>
            <a:spLocks noGrp="1"/>
          </p:cNvSpPr>
          <p:nvPr>
            <p:ph type="title"/>
          </p:nvPr>
        </p:nvSpPr>
        <p:spPr/>
        <p:txBody>
          <a:bodyPr>
            <a:noAutofit/>
          </a:bodyPr>
          <a:lstStyle/>
          <a:p>
            <a:r>
              <a:rPr lang="en-US" sz="4000" dirty="0" smtClean="0">
                <a:solidFill>
                  <a:srgbClr val="0070C0"/>
                </a:solidFill>
              </a:rPr>
              <a:t>Chemicals can be dangerous </a:t>
            </a:r>
            <a:endParaRPr lang="en-US" sz="4000" dirty="0"/>
          </a:p>
        </p:txBody>
      </p:sp>
    </p:spTree>
    <p:extLst>
      <p:ext uri="{BB962C8B-B14F-4D97-AF65-F5344CB8AC3E}">
        <p14:creationId xmlns:p14="http://schemas.microsoft.com/office/powerpoint/2010/main" val="17678000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Chemical Exposure</a:t>
            </a:r>
            <a:endParaRPr lang="en-US" dirty="0"/>
          </a:p>
        </p:txBody>
      </p:sp>
      <p:sp>
        <p:nvSpPr>
          <p:cNvPr id="5" name="Slide Number Placeholder 4"/>
          <p:cNvSpPr>
            <a:spLocks noGrp="1"/>
          </p:cNvSpPr>
          <p:nvPr>
            <p:ph type="sldNum" sz="quarter" idx="12"/>
          </p:nvPr>
        </p:nvSpPr>
        <p:spPr/>
        <p:txBody>
          <a:bodyPr/>
          <a:lstStyle/>
          <a:p>
            <a:pPr>
              <a:defRPr/>
            </a:pPr>
            <a:fld id="{0E7F0B73-6E58-44FB-997B-B8C890134536}" type="slidenum">
              <a:rPr lang="en-US" smtClean="0"/>
              <a:pPr>
                <a:defRPr/>
              </a:pPr>
              <a:t>7</a:t>
            </a:fld>
            <a:endParaRPr lang="en-US" dirty="0"/>
          </a:p>
        </p:txBody>
      </p:sp>
    </p:spTree>
    <p:extLst>
      <p:ext uri="{BB962C8B-B14F-4D97-AF65-F5344CB8AC3E}">
        <p14:creationId xmlns:p14="http://schemas.microsoft.com/office/powerpoint/2010/main" val="978965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772400" cy="1143000"/>
          </a:xfrm>
          <a:noFill/>
        </p:spPr>
        <p:txBody>
          <a:bodyPr rtlCol="0">
            <a:normAutofit/>
          </a:bodyPr>
          <a:lstStyle/>
          <a:p>
            <a:pPr eaLnBrk="1" fontAlgn="auto" hangingPunct="1">
              <a:spcAft>
                <a:spcPts val="0"/>
              </a:spcAft>
              <a:defRPr/>
            </a:pPr>
            <a:r>
              <a:rPr lang="en-US" sz="4000" dirty="0" smtClean="0">
                <a:solidFill>
                  <a:srgbClr val="0070C0"/>
                </a:solidFill>
              </a:rPr>
              <a:t>Never mix chemicals</a:t>
            </a:r>
          </a:p>
        </p:txBody>
      </p:sp>
      <p:sp>
        <p:nvSpPr>
          <p:cNvPr id="3" name="Content Placeholder 2"/>
          <p:cNvSpPr>
            <a:spLocks noGrp="1"/>
          </p:cNvSpPr>
          <p:nvPr>
            <p:ph sz="quarter" idx="1"/>
          </p:nvPr>
        </p:nvSpPr>
        <p:spPr>
          <a:xfrm>
            <a:off x="228600" y="1447800"/>
            <a:ext cx="8458200" cy="5181600"/>
          </a:xfrm>
        </p:spPr>
        <p:txBody>
          <a:bodyPr rtlCol="0">
            <a:normAutofit/>
          </a:bodyPr>
          <a:lstStyle/>
          <a:p>
            <a:pPr lvl="1"/>
            <a:r>
              <a:rPr lang="en-US" sz="2800" dirty="0" smtClean="0"/>
              <a:t>One of the most important rules of using kitchen and bathroom cleaning products:</a:t>
            </a:r>
          </a:p>
          <a:p>
            <a:pPr marL="365760" lvl="1" indent="0">
              <a:buNone/>
            </a:pPr>
            <a:r>
              <a:rPr lang="en-US" sz="2800" dirty="0" smtClean="0"/>
              <a:t>		NEVER MIX!</a:t>
            </a:r>
          </a:p>
          <a:p>
            <a:pPr marL="365760" lvl="1" indent="0">
              <a:buNone/>
            </a:pPr>
            <a:endParaRPr lang="en-US" sz="2800" dirty="0" smtClean="0"/>
          </a:p>
          <a:p>
            <a:pPr lvl="1"/>
            <a:r>
              <a:rPr lang="en-US" sz="2800" b="1" dirty="0" smtClean="0"/>
              <a:t>Do not mix bleach and ammonia</a:t>
            </a:r>
            <a:r>
              <a:rPr lang="en-US" sz="2800" dirty="0" smtClean="0"/>
              <a:t>. Ammonia can be found in some glass and window cleaners, urine (cat litter boxes, diaper pails); some interior and exterior paints.</a:t>
            </a:r>
          </a:p>
          <a:p>
            <a:pPr marL="365760" lvl="1" indent="0">
              <a:buNone/>
            </a:pPr>
            <a:endParaRPr lang="en-US" sz="2800" dirty="0" smtClean="0"/>
          </a:p>
        </p:txBody>
      </p:sp>
      <p:sp>
        <p:nvSpPr>
          <p:cNvPr id="4" name="Slide Number Placeholder 3"/>
          <p:cNvSpPr>
            <a:spLocks noGrp="1"/>
          </p:cNvSpPr>
          <p:nvPr>
            <p:ph type="sldNum" sz="quarter" idx="15"/>
          </p:nvPr>
        </p:nvSpPr>
        <p:spPr/>
        <p:txBody>
          <a:bodyPr/>
          <a:lstStyle/>
          <a:p>
            <a:pPr>
              <a:defRPr/>
            </a:pPr>
            <a:fld id="{1668CEF5-7C79-4465-B0CC-7380431FEEA7}" type="slidenum">
              <a:rPr lang="en-US" smtClean="0"/>
              <a:pPr>
                <a:defRPr/>
              </a:pPr>
              <a:t>8</a:t>
            </a:fld>
            <a:endParaRPr lang="en-US" dirty="0"/>
          </a:p>
        </p:txBody>
      </p:sp>
    </p:spTree>
    <p:extLst>
      <p:ext uri="{BB962C8B-B14F-4D97-AF65-F5344CB8AC3E}">
        <p14:creationId xmlns:p14="http://schemas.microsoft.com/office/powerpoint/2010/main" val="16028548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772400" cy="1143000"/>
          </a:xfrm>
          <a:noFill/>
        </p:spPr>
        <p:txBody>
          <a:bodyPr rtlCol="0">
            <a:normAutofit/>
          </a:bodyPr>
          <a:lstStyle/>
          <a:p>
            <a:pPr eaLnBrk="1" fontAlgn="auto" hangingPunct="1">
              <a:spcAft>
                <a:spcPts val="0"/>
              </a:spcAft>
              <a:defRPr/>
            </a:pPr>
            <a:r>
              <a:rPr lang="en-US" sz="4000" dirty="0" smtClean="0">
                <a:solidFill>
                  <a:srgbClr val="0070C0"/>
                </a:solidFill>
              </a:rPr>
              <a:t>Never mix chemicals </a:t>
            </a:r>
          </a:p>
        </p:txBody>
      </p:sp>
      <p:sp>
        <p:nvSpPr>
          <p:cNvPr id="3" name="Content Placeholder 2"/>
          <p:cNvSpPr>
            <a:spLocks noGrp="1"/>
          </p:cNvSpPr>
          <p:nvPr>
            <p:ph sz="quarter" idx="1"/>
          </p:nvPr>
        </p:nvSpPr>
        <p:spPr>
          <a:xfrm>
            <a:off x="228600" y="1447800"/>
            <a:ext cx="8458200" cy="5181600"/>
          </a:xfrm>
        </p:spPr>
        <p:txBody>
          <a:bodyPr rtlCol="0">
            <a:normAutofit/>
          </a:bodyPr>
          <a:lstStyle/>
          <a:p>
            <a:pPr lvl="1"/>
            <a:r>
              <a:rPr lang="en-US" sz="2800" b="1" dirty="0" smtClean="0"/>
              <a:t>Do not mix bleach with acids </a:t>
            </a:r>
            <a:r>
              <a:rPr lang="en-US" sz="2800" dirty="0" smtClean="0"/>
              <a:t>(vinegar, some glass and window cleaners, dishwasher detergents, and many other cleaners </a:t>
            </a:r>
          </a:p>
          <a:p>
            <a:pPr marL="365760" lvl="1" indent="0">
              <a:buNone/>
            </a:pPr>
            <a:r>
              <a:rPr lang="en-US" sz="2800" dirty="0" smtClean="0"/>
              <a:t>   contain acids).</a:t>
            </a:r>
          </a:p>
          <a:p>
            <a:pPr lvl="1"/>
            <a:r>
              <a:rPr lang="en-US" sz="2800" dirty="0" smtClean="0"/>
              <a:t>Do not use two drain cleaners together, or </a:t>
            </a:r>
          </a:p>
          <a:p>
            <a:pPr marL="365760" lvl="1" indent="0">
              <a:buNone/>
            </a:pPr>
            <a:r>
              <a:rPr lang="en-US" sz="2800" dirty="0"/>
              <a:t> </a:t>
            </a:r>
            <a:r>
              <a:rPr lang="en-US" sz="2800" dirty="0" smtClean="0"/>
              <a:t>  one right after another. </a:t>
            </a:r>
          </a:p>
          <a:p>
            <a:pPr lvl="1"/>
            <a:r>
              <a:rPr lang="en-US" sz="2800" dirty="0" smtClean="0"/>
              <a:t>Do not mix:</a:t>
            </a:r>
          </a:p>
          <a:p>
            <a:pPr lvl="2"/>
            <a:r>
              <a:rPr lang="en-US" sz="2500" dirty="0" smtClean="0"/>
              <a:t>Baking soda and vinegar</a:t>
            </a:r>
          </a:p>
          <a:p>
            <a:pPr lvl="2"/>
            <a:r>
              <a:rPr lang="en-US" sz="2500" dirty="0" smtClean="0"/>
              <a:t>Hydrogen peroxide and vinegar</a:t>
            </a:r>
          </a:p>
          <a:p>
            <a:pPr lvl="2"/>
            <a:r>
              <a:rPr lang="en-US" sz="2500" dirty="0" smtClean="0"/>
              <a:t>Bleach and rubbing alcohol</a:t>
            </a:r>
          </a:p>
          <a:p>
            <a:pPr marL="731520" lvl="2" indent="0">
              <a:buNone/>
            </a:pPr>
            <a:r>
              <a:rPr lang="en-US" sz="1200" dirty="0" smtClean="0"/>
              <a:t>(“Common Cleaning Products Can Be Dangerous When Mixed,” </a:t>
            </a:r>
            <a:r>
              <a:rPr lang="en-US" sz="1200" dirty="0" err="1" smtClean="0"/>
              <a:t>n.d.</a:t>
            </a:r>
            <a:r>
              <a:rPr lang="en-US" sz="1200" dirty="0" smtClean="0"/>
              <a:t>; Freedman, 2016)</a:t>
            </a:r>
          </a:p>
          <a:p>
            <a:pPr marL="365760" lvl="1" indent="0">
              <a:buNone/>
            </a:pPr>
            <a:endParaRPr lang="en-US" sz="2800" dirty="0" smtClean="0"/>
          </a:p>
        </p:txBody>
      </p:sp>
      <p:sp>
        <p:nvSpPr>
          <p:cNvPr id="4" name="Slide Number Placeholder 3"/>
          <p:cNvSpPr>
            <a:spLocks noGrp="1"/>
          </p:cNvSpPr>
          <p:nvPr>
            <p:ph type="sldNum" sz="quarter" idx="15"/>
          </p:nvPr>
        </p:nvSpPr>
        <p:spPr/>
        <p:txBody>
          <a:bodyPr/>
          <a:lstStyle/>
          <a:p>
            <a:pPr>
              <a:defRPr/>
            </a:pPr>
            <a:fld id="{1668CEF5-7C79-4465-B0CC-7380431FEEA7}" type="slidenum">
              <a:rPr lang="en-US" smtClean="0"/>
              <a:pPr>
                <a:defRPr/>
              </a:pPr>
              <a:t>9</a:t>
            </a:fld>
            <a:endParaRPr lang="en-US" dirty="0"/>
          </a:p>
        </p:txBody>
      </p:sp>
    </p:spTree>
    <p:extLst>
      <p:ext uri="{BB962C8B-B14F-4D97-AF65-F5344CB8AC3E}">
        <p14:creationId xmlns:p14="http://schemas.microsoft.com/office/powerpoint/2010/main" val="3958425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1514</Words>
  <Application>Microsoft Office PowerPoint</Application>
  <PresentationFormat>On-screen Show (4:3)</PresentationFormat>
  <Paragraphs>180</Paragraphs>
  <Slides>23</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Century Schoolbook</vt:lpstr>
      <vt:lpstr>Georgia</vt:lpstr>
      <vt:lpstr>Times New Roman</vt:lpstr>
      <vt:lpstr>Wingdings</vt:lpstr>
      <vt:lpstr>Wingdings 2</vt:lpstr>
      <vt:lpstr>Oriel</vt:lpstr>
      <vt:lpstr>Health and Safety for Caregivers:   - Kitchen and Bathroom Chemical       Hazards  -  Introduction to OSHA </vt:lpstr>
      <vt:lpstr>Get to Know One Another!</vt:lpstr>
      <vt:lpstr>Learning Objectives</vt:lpstr>
      <vt:lpstr>MODULE 1: Kitchen and Bathroom Chemical Hazards</vt:lpstr>
      <vt:lpstr>Chemicals can be dangerous</vt:lpstr>
      <vt:lpstr>Chemicals can be dangerous </vt:lpstr>
      <vt:lpstr>Chemical Exposure</vt:lpstr>
      <vt:lpstr>Never mix chemicals</vt:lpstr>
      <vt:lpstr>Never mix chemicals </vt:lpstr>
      <vt:lpstr>Symptoms and First Aid</vt:lpstr>
      <vt:lpstr>Symptoms and First Aid </vt:lpstr>
      <vt:lpstr>Symptoms and First Aid  </vt:lpstr>
      <vt:lpstr>Symptoms and First Aid   </vt:lpstr>
      <vt:lpstr>Working Safely with kitchen and bathroom chemicals</vt:lpstr>
      <vt:lpstr>Chemical Safety Strategies</vt:lpstr>
      <vt:lpstr>Chemical Safety Strategies </vt:lpstr>
      <vt:lpstr>Chemical Safety Strategies  </vt:lpstr>
      <vt:lpstr>Chemical Safety Strategies   </vt:lpstr>
      <vt:lpstr>Chemical Safety Strategies    </vt:lpstr>
      <vt:lpstr>MODULE 3: Introduction to OSHA</vt:lpstr>
      <vt:lpstr>Filing a Complaint with OSHA</vt:lpstr>
      <vt:lpstr>Filing a Complaint with OSHA </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2020-04-23T17:50:09Z</dcterms:created>
  <dcterms:modified xsi:type="dcterms:W3CDTF">2020-04-23T17:50:15Z</dcterms:modified>
</cp:coreProperties>
</file>